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Default Extension="jpg" ContentType="image/jpg"/>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749300" y="9492605"/>
            <a:ext cx="6168390" cy="347979"/>
          </a:xfrm>
          <a:prstGeom prst="rect">
            <a:avLst/>
          </a:prstGeom>
        </p:spPr>
        <p:txBody>
          <a:bodyPr wrap="square" lIns="0" tIns="0" rIns="0" bIns="0">
            <a:spAutoFit/>
          </a:bodyPr>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49300" y="9619605"/>
            <a:ext cx="5415280" cy="220979"/>
          </a:xfrm>
          <a:prstGeom prst="rect">
            <a:avLst/>
          </a:prstGeom>
        </p:spPr>
        <p:txBody>
          <a:bodyPr wrap="square" lIns="0" tIns="0" rIns="0" bIns="0">
            <a:spAutoFit/>
          </a:bodyPr>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fld id="{81D60167-4931-47E6-BA6A-407CBD079E47}" type="slidenum">
              <a:rPr dirty="0" baseline="-18518" sz="1800" spc="7" b="1">
                <a:latin typeface="Arial"/>
                <a:cs typeface="Arial"/>
              </a:rPr>
              <a:t>#</a:t>
            </a:fld>
            <a:endParaRPr baseline="-18518" sz="1800">
              <a:latin typeface="Arial"/>
              <a:cs typeface="Arial"/>
            </a:endParaRP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hyperlink" Target="mailto:OracleWDP_ww@orac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4.png"/><Relationship Id="rId4" Type="http://schemas.openxmlformats.org/officeDocument/2006/relationships/image" Target="../media/image12.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15.png"/><Relationship Id="rId8" Type="http://schemas.openxmlformats.org/officeDocument/2006/relationships/image" Target="../media/image47.png"/><Relationship Id="rId9" Type="http://schemas.openxmlformats.org/officeDocument/2006/relationships/image" Target="../media/image1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20.png"/><Relationship Id="rId13" Type="http://schemas.openxmlformats.org/officeDocument/2006/relationships/image" Target="../media/image50.png"/><Relationship Id="rId14" Type="http://schemas.openxmlformats.org/officeDocument/2006/relationships/image" Target="../media/image22.png"/><Relationship Id="rId15" Type="http://schemas.openxmlformats.org/officeDocument/2006/relationships/image" Target="../media/image51.png"/><Relationship Id="rId16" Type="http://schemas.openxmlformats.org/officeDocument/2006/relationships/image" Target="../media/image52.png"/><Relationship Id="rId17" Type="http://schemas.openxmlformats.org/officeDocument/2006/relationships/image" Target="../media/image53.png"/><Relationship Id="rId18" Type="http://schemas.openxmlformats.org/officeDocument/2006/relationships/image" Target="../media/image41.png"/><Relationship Id="rId19" Type="http://schemas.openxmlformats.org/officeDocument/2006/relationships/image" Target="../media/image54.png"/><Relationship Id="rId20" Type="http://schemas.openxmlformats.org/officeDocument/2006/relationships/hyperlink" Target="mailto:OracleWDP_ww@oracle.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5.png"/><Relationship Id="rId3" Type="http://schemas.openxmlformats.org/officeDocument/2006/relationships/hyperlink" Target="mailto:OracleWDP_ww@oracle.co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hyperlink" Target="mailto:OracleWDP_ww@oracle.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hyperlink" Target="mailto:OracleWDP_ww@oracle.com"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hyperlink" Target="mailto:OracleWDP_ww@oracle.com"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0.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65.png"/><Relationship Id="rId9" Type="http://schemas.openxmlformats.org/officeDocument/2006/relationships/image" Target="../media/image71.png"/><Relationship Id="rId10" Type="http://schemas.openxmlformats.org/officeDocument/2006/relationships/hyperlink" Target="mailto:OracleWDP_ww@oracle.com"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image" Target="../media/image80.png"/><Relationship Id="rId12" Type="http://schemas.openxmlformats.org/officeDocument/2006/relationships/image" Target="../media/image81.png"/><Relationship Id="rId13" Type="http://schemas.openxmlformats.org/officeDocument/2006/relationships/image" Target="../media/image82.png"/><Relationship Id="rId14" Type="http://schemas.openxmlformats.org/officeDocument/2006/relationships/image" Target="../media/image83.png"/><Relationship Id="rId15" Type="http://schemas.openxmlformats.org/officeDocument/2006/relationships/image" Target="../media/image84.png"/><Relationship Id="rId16" Type="http://schemas.openxmlformats.org/officeDocument/2006/relationships/image" Target="../media/image85.png"/><Relationship Id="rId17" Type="http://schemas.openxmlformats.org/officeDocument/2006/relationships/image" Target="../media/image86.png"/><Relationship Id="rId18" Type="http://schemas.openxmlformats.org/officeDocument/2006/relationships/image" Target="../media/image15.png"/><Relationship Id="rId19" Type="http://schemas.openxmlformats.org/officeDocument/2006/relationships/image" Target="../media/image87.png"/><Relationship Id="rId20" Type="http://schemas.openxmlformats.org/officeDocument/2006/relationships/image" Target="../media/image88.png"/><Relationship Id="rId21" Type="http://schemas.openxmlformats.org/officeDocument/2006/relationships/image" Target="../media/image89.png"/><Relationship Id="rId22" Type="http://schemas.openxmlformats.org/officeDocument/2006/relationships/image" Target="../media/image90.png"/><Relationship Id="rId23" Type="http://schemas.openxmlformats.org/officeDocument/2006/relationships/image" Target="../media/image38.png"/><Relationship Id="rId24" Type="http://schemas.openxmlformats.org/officeDocument/2006/relationships/image" Target="../media/image91.png"/><Relationship Id="rId25" Type="http://schemas.openxmlformats.org/officeDocument/2006/relationships/image" Target="../media/image22.png"/><Relationship Id="rId26" Type="http://schemas.openxmlformats.org/officeDocument/2006/relationships/hyperlink" Target="mailto:OracleWDP_ww@oracle.com"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oracle.com/" TargetMode="External"/><Relationship Id="rId3" Type="http://schemas.openxmlformats.org/officeDocument/2006/relationships/hyperlink" Target="mailto:user_id@us.oracle.com" TargetMode="External"/><Relationship Id="rId4" Type="http://schemas.openxmlformats.org/officeDocument/2006/relationships/hyperlink" Target="mailto:OracleWDP_ww@oracle.com"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hyperlink" Target="mailto:OracleWDP_ww@oracle.com"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96.png"/><Relationship Id="rId6" Type="http://schemas.openxmlformats.org/officeDocument/2006/relationships/image" Target="../media/image97.png"/><Relationship Id="rId7" Type="http://schemas.openxmlformats.org/officeDocument/2006/relationships/image" Target="../media/image98.png"/><Relationship Id="rId8" Type="http://schemas.openxmlformats.org/officeDocument/2006/relationships/hyperlink" Target="mailto:OracleWDP_ww@oracle.com" TargetMode="Externa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image" Target="../media/image102.png"/><Relationship Id="rId7" Type="http://schemas.openxmlformats.org/officeDocument/2006/relationships/image" Target="../media/image103.png"/><Relationship Id="rId8" Type="http://schemas.openxmlformats.org/officeDocument/2006/relationships/hyperlink" Target="mailto:OracleWDP_ww@oracle.com"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hyperlink" Target="mailto:OracleWDP_ww@oracle.com" TargetMode="Externa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09.png"/><Relationship Id="rId4" Type="http://schemas.openxmlformats.org/officeDocument/2006/relationships/image" Target="../media/image110.png"/><Relationship Id="rId5" Type="http://schemas.openxmlformats.org/officeDocument/2006/relationships/hyperlink" Target="mailto:OracleWDP_ww@orac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hyperlink" Target="mailto:OracleWDP_ww@oracle.com" TargetMode="Externa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hyperlink" Target="mailto:OracleWDP_ww@oracle.com" TargetMode="Externa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16.png"/><Relationship Id="rId4" Type="http://schemas.openxmlformats.org/officeDocument/2006/relationships/hyperlink" Target="mailto:OracleWDP_ww@oracle.com" TargetMode="Externa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hyperlink" Target="mailto:OracleWDP_ww@oracle.com" TargetMode="Externa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19.png"/><Relationship Id="rId4" Type="http://schemas.openxmlformats.org/officeDocument/2006/relationships/hyperlink" Target="mailto:OracleWDP_ww@oracle.com" TargetMode="Externa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image" Target="../media/image120.png"/><Relationship Id="rId4" Type="http://schemas.openxmlformats.org/officeDocument/2006/relationships/hyperlink" Target="mailto:OracleWDP_ww@oracle.com" TargetMode="Externa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mailto:OracleWDP_ww@oracle.com" TargetMode="Externa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8.png"/><Relationship Id="rId3" Type="http://schemas.openxmlformats.org/officeDocument/2006/relationships/hyperlink" Target="mailto:OracleWDP_ww@oracle.com" TargetMode="Externa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1.png"/><Relationship Id="rId4" Type="http://schemas.openxmlformats.org/officeDocument/2006/relationships/image" Target="../media/image122.jpg"/><Relationship Id="rId5" Type="http://schemas.openxmlformats.org/officeDocument/2006/relationships/image" Target="../media/image123.jpg"/><Relationship Id="rId6" Type="http://schemas.openxmlformats.org/officeDocument/2006/relationships/image" Target="../media/image124.jpg"/><Relationship Id="rId7" Type="http://schemas.openxmlformats.org/officeDocument/2006/relationships/image" Target="../media/image125.jpg"/><Relationship Id="rId8" Type="http://schemas.openxmlformats.org/officeDocument/2006/relationships/image" Target="../media/image126.jpg"/><Relationship Id="rId9" Type="http://schemas.openxmlformats.org/officeDocument/2006/relationships/hyperlink" Target="mailto:OracleWDP_ww@orac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2.jpg"/><Relationship Id="rId4" Type="http://schemas.openxmlformats.org/officeDocument/2006/relationships/hyperlink" Target="mailto:OracleWDP_ww@oracle.com" TargetMode="Externa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7.png"/><Relationship Id="rId4" Type="http://schemas.openxmlformats.org/officeDocument/2006/relationships/image" Target="../media/image122.jpg"/><Relationship Id="rId5" Type="http://schemas.openxmlformats.org/officeDocument/2006/relationships/hyperlink" Target="mailto:OracleWDP_ww@oracle.com" TargetMode="Externa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8.png"/><Relationship Id="rId4" Type="http://schemas.openxmlformats.org/officeDocument/2006/relationships/image" Target="../media/image62.png"/><Relationship Id="rId5" Type="http://schemas.openxmlformats.org/officeDocument/2006/relationships/image" Target="../media/image129.png"/><Relationship Id="rId6" Type="http://schemas.openxmlformats.org/officeDocument/2006/relationships/image" Target="../media/image130.png"/><Relationship Id="rId7" Type="http://schemas.openxmlformats.org/officeDocument/2006/relationships/image" Target="../media/image131.png"/><Relationship Id="rId8" Type="http://schemas.openxmlformats.org/officeDocument/2006/relationships/hyperlink" Target="mailto:OracleWDP_ww@oracle.com" TargetMode="Externa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2.png"/><Relationship Id="rId4" Type="http://schemas.openxmlformats.org/officeDocument/2006/relationships/image" Target="../media/image128.png"/><Relationship Id="rId5" Type="http://schemas.openxmlformats.org/officeDocument/2006/relationships/image" Target="../media/image62.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3.png"/><Relationship Id="rId9" Type="http://schemas.openxmlformats.org/officeDocument/2006/relationships/image" Target="../media/image134.png"/><Relationship Id="rId10" Type="http://schemas.openxmlformats.org/officeDocument/2006/relationships/image" Target="../media/image135.png"/><Relationship Id="rId11" Type="http://schemas.openxmlformats.org/officeDocument/2006/relationships/hyperlink" Target="mailto:OracleWDP_ww@oracle.com" TargetMode="Externa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8.png"/><Relationship Id="rId4" Type="http://schemas.openxmlformats.org/officeDocument/2006/relationships/image" Target="../media/image62.png"/><Relationship Id="rId5" Type="http://schemas.openxmlformats.org/officeDocument/2006/relationships/image" Target="../media/image129.png"/><Relationship Id="rId6" Type="http://schemas.openxmlformats.org/officeDocument/2006/relationships/image" Target="../media/image130.png"/><Relationship Id="rId7" Type="http://schemas.openxmlformats.org/officeDocument/2006/relationships/image" Target="../media/image131.png"/><Relationship Id="rId8" Type="http://schemas.openxmlformats.org/officeDocument/2006/relationships/image" Target="../media/image134.png"/><Relationship Id="rId9" Type="http://schemas.openxmlformats.org/officeDocument/2006/relationships/image" Target="../media/image135.png"/><Relationship Id="rId10" Type="http://schemas.openxmlformats.org/officeDocument/2006/relationships/hyperlink" Target="mailto:OracleWDP_ww@oracle.com" TargetMode="Externa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6.png"/><Relationship Id="rId4" Type="http://schemas.openxmlformats.org/officeDocument/2006/relationships/hyperlink" Target="mailto:OracleWDP_ww@oracle.com" TargetMode="Externa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7.png"/><Relationship Id="rId4" Type="http://schemas.openxmlformats.org/officeDocument/2006/relationships/hyperlink" Target="mailto:OracleWDP_ww@oracle.com" TargetMode="Externa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8.png"/><Relationship Id="rId4" Type="http://schemas.openxmlformats.org/officeDocument/2006/relationships/hyperlink" Target="mailto:OracleWDP_ww@oracle.com" TargetMode="Externa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hyperlink" Target="mailto:OracleWDP_ww@orac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mailto:OracleWDP_ww@orac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mailto:OracleWDP_ww@oracl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hyperlink" Target="mailto:OracleWDP_ww@orac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hyperlink" Target="mailto:OracleWDP_ww@orac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hyperlink" Target="mailto:OracleWDP_ww@orac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hyperlink" Target="mailto:OracleWDP_ww@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hyperlink" Target="mailto:OracleWDP_ww@oracle.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7.png"/><Relationship Id="rId4" Type="http://schemas.openxmlformats.org/officeDocument/2006/relationships/hyperlink" Target="mailto:OracleWDP_ww@oracl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hyperlink" Target="mailto:OracleWDP_ww@oracle.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 Id="rId3" Type="http://schemas.openxmlformats.org/officeDocument/2006/relationships/hyperlink" Target="mailto:OracleWDP_ww@oracle.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hyperlink" Target="mailto:OracleWDP_ww@orac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2.jpg"/><Relationship Id="rId4" Type="http://schemas.openxmlformats.org/officeDocument/2006/relationships/hyperlink" Target="mailto:OracleWDP_ww@oracle.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hyperlink" Target="mailto:OracleWDP_ww@oracle.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hyperlink" Target="mailto:OracleWDP_ww@oracle.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hyperlink" Target="mailto:OracleWDP_ww@oracle.com"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hyperlink" Target="mailto:OracleWDP_ww@oracle.com"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hyperlink" Target="mailto:OracleWDP_ww@oracle.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70629" y="3990848"/>
            <a:ext cx="2940050" cy="514350"/>
          </a:xfrm>
          <a:prstGeom prst="rect">
            <a:avLst/>
          </a:prstGeom>
        </p:spPr>
        <p:txBody>
          <a:bodyPr wrap="square" lIns="0" tIns="12700" rIns="0" bIns="0" rtlCol="0" vert="horz">
            <a:spAutoFit/>
          </a:bodyPr>
          <a:lstStyle/>
          <a:p>
            <a:pPr marL="12700" marR="5080">
              <a:lnSpc>
                <a:spcPct val="100000"/>
              </a:lnSpc>
              <a:spcBef>
                <a:spcPts val="100"/>
              </a:spcBef>
            </a:pPr>
            <a:r>
              <a:rPr dirty="0" sz="1600" spc="-5" b="1">
                <a:latin typeface="Arial"/>
                <a:cs typeface="Arial"/>
              </a:rPr>
              <a:t>Oracle Database 10</a:t>
            </a:r>
            <a:r>
              <a:rPr dirty="0" sz="1600" spc="-5" b="1" i="1">
                <a:latin typeface="Arial"/>
                <a:cs typeface="Arial"/>
              </a:rPr>
              <a:t>g</a:t>
            </a:r>
            <a:r>
              <a:rPr dirty="0" sz="1600" spc="-5" b="1">
                <a:latin typeface="Arial"/>
                <a:cs typeface="Arial"/>
              </a:rPr>
              <a:t>: Develop  PL/SQL Program</a:t>
            </a:r>
            <a:r>
              <a:rPr dirty="0" sz="1600" spc="-15" b="1">
                <a:latin typeface="Arial"/>
                <a:cs typeface="Arial"/>
              </a:rPr>
              <a:t> </a:t>
            </a:r>
            <a:r>
              <a:rPr dirty="0" sz="1600" spc="-5" b="1">
                <a:latin typeface="Arial"/>
                <a:cs typeface="Arial"/>
              </a:rPr>
              <a:t>Units</a:t>
            </a:r>
            <a:endParaRPr sz="1600">
              <a:latin typeface="Arial"/>
              <a:cs typeface="Arial"/>
            </a:endParaRPr>
          </a:p>
        </p:txBody>
      </p:sp>
      <p:sp>
        <p:nvSpPr>
          <p:cNvPr id="3" name="object 3"/>
          <p:cNvSpPr txBox="1"/>
          <p:nvPr/>
        </p:nvSpPr>
        <p:spPr>
          <a:xfrm>
            <a:off x="3770629" y="4725416"/>
            <a:ext cx="163893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Volume </a:t>
            </a:r>
            <a:r>
              <a:rPr dirty="0" sz="1000" b="1">
                <a:latin typeface="Arial"/>
                <a:cs typeface="Arial"/>
              </a:rPr>
              <a:t>1 • </a:t>
            </a:r>
            <a:r>
              <a:rPr dirty="0" sz="1000" spc="-5" b="1">
                <a:latin typeface="Arial"/>
                <a:cs typeface="Arial"/>
              </a:rPr>
              <a:t>Student</a:t>
            </a:r>
            <a:r>
              <a:rPr dirty="0" sz="1000" spc="-114" b="1">
                <a:latin typeface="Arial"/>
                <a:cs typeface="Arial"/>
              </a:rPr>
              <a:t> </a:t>
            </a:r>
            <a:r>
              <a:rPr dirty="0" sz="1000" spc="-5" b="1">
                <a:latin typeface="Arial"/>
                <a:cs typeface="Arial"/>
              </a:rPr>
              <a:t>Guide</a:t>
            </a:r>
            <a:endParaRPr sz="1000">
              <a:latin typeface="Arial"/>
              <a:cs typeface="Arial"/>
            </a:endParaRPr>
          </a:p>
        </p:txBody>
      </p:sp>
      <p:sp>
        <p:nvSpPr>
          <p:cNvPr id="4" name="object 4"/>
          <p:cNvSpPr txBox="1"/>
          <p:nvPr/>
        </p:nvSpPr>
        <p:spPr>
          <a:xfrm>
            <a:off x="917722" y="6901205"/>
            <a:ext cx="923925" cy="912494"/>
          </a:xfrm>
          <a:prstGeom prst="rect">
            <a:avLst/>
          </a:prstGeom>
        </p:spPr>
        <p:txBody>
          <a:bodyPr wrap="square" lIns="0" tIns="74930" rIns="0" bIns="0" rtlCol="0" vert="horz">
            <a:spAutoFit/>
          </a:bodyPr>
          <a:lstStyle/>
          <a:p>
            <a:pPr marL="12700">
              <a:lnSpc>
                <a:spcPct val="100000"/>
              </a:lnSpc>
              <a:spcBef>
                <a:spcPts val="590"/>
              </a:spcBef>
            </a:pPr>
            <a:r>
              <a:rPr dirty="0" sz="1000" spc="-10">
                <a:latin typeface="Arial"/>
                <a:cs typeface="Arial"/>
              </a:rPr>
              <a:t>D17169GC21</a:t>
            </a:r>
            <a:endParaRPr sz="1000">
              <a:latin typeface="Arial"/>
              <a:cs typeface="Arial"/>
            </a:endParaRPr>
          </a:p>
          <a:p>
            <a:pPr marL="12700">
              <a:lnSpc>
                <a:spcPct val="100000"/>
              </a:lnSpc>
              <a:spcBef>
                <a:spcPts val="495"/>
              </a:spcBef>
            </a:pPr>
            <a:r>
              <a:rPr dirty="0" sz="1000" spc="-5">
                <a:latin typeface="Arial"/>
                <a:cs typeface="Arial"/>
              </a:rPr>
              <a:t>Edition</a:t>
            </a:r>
            <a:r>
              <a:rPr dirty="0" sz="1000" spc="-25">
                <a:latin typeface="Arial"/>
                <a:cs typeface="Arial"/>
              </a:rPr>
              <a:t> </a:t>
            </a:r>
            <a:r>
              <a:rPr dirty="0" sz="1000" spc="-5">
                <a:latin typeface="Arial"/>
                <a:cs typeface="Arial"/>
              </a:rPr>
              <a:t>2.1</a:t>
            </a:r>
            <a:endParaRPr sz="1000">
              <a:latin typeface="Arial"/>
              <a:cs typeface="Arial"/>
            </a:endParaRPr>
          </a:p>
          <a:p>
            <a:pPr marL="12700" marR="5080">
              <a:lnSpc>
                <a:spcPct val="150000"/>
              </a:lnSpc>
            </a:pPr>
            <a:r>
              <a:rPr dirty="0" sz="1000" spc="-5">
                <a:latin typeface="Arial"/>
                <a:cs typeface="Arial"/>
              </a:rPr>
              <a:t>December</a:t>
            </a:r>
            <a:r>
              <a:rPr dirty="0" sz="1000" spc="-85">
                <a:latin typeface="Arial"/>
                <a:cs typeface="Arial"/>
              </a:rPr>
              <a:t> </a:t>
            </a:r>
            <a:r>
              <a:rPr dirty="0" sz="1000" spc="-10">
                <a:latin typeface="Arial"/>
                <a:cs typeface="Arial"/>
              </a:rPr>
              <a:t>2006  D48230</a:t>
            </a:r>
            <a:endParaRPr sz="1000">
              <a:latin typeface="Arial"/>
              <a:cs typeface="Arial"/>
            </a:endParaRPr>
          </a:p>
        </p:txBody>
      </p:sp>
      <p:sp>
        <p:nvSpPr>
          <p:cNvPr id="5" name="object 5"/>
          <p:cNvSpPr/>
          <p:nvPr/>
        </p:nvSpPr>
        <p:spPr>
          <a:xfrm>
            <a:off x="935355" y="8179225"/>
            <a:ext cx="1320165" cy="17579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09085" y="9404857"/>
            <a:ext cx="9652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a:t>
            </a:r>
            <a:endParaRPr sz="1000">
              <a:latin typeface="Arial"/>
              <a:cs typeface="Arial"/>
            </a:endParaRPr>
          </a:p>
        </p:txBody>
      </p:sp>
      <p:sp>
        <p:nvSpPr>
          <p:cNvPr id="3" name="object 3"/>
          <p:cNvSpPr txBox="1"/>
          <p:nvPr/>
        </p:nvSpPr>
        <p:spPr>
          <a:xfrm>
            <a:off x="1130300" y="857909"/>
            <a:ext cx="4149090" cy="2698115"/>
          </a:xfrm>
          <a:prstGeom prst="rect">
            <a:avLst/>
          </a:prstGeom>
        </p:spPr>
        <p:txBody>
          <a:bodyPr wrap="square" lIns="0" tIns="10795" rIns="0" bIns="0" rtlCol="0" vert="horz">
            <a:spAutoFit/>
          </a:bodyPr>
          <a:lstStyle/>
          <a:p>
            <a:pPr marL="12700" marR="1518920">
              <a:lnSpc>
                <a:spcPct val="121200"/>
              </a:lnSpc>
              <a:spcBef>
                <a:spcPts val="85"/>
              </a:spcBef>
            </a:pPr>
            <a:r>
              <a:rPr dirty="0" sz="1100" spc="-5">
                <a:latin typeface="Arial"/>
                <a:cs typeface="Arial"/>
              </a:rPr>
              <a:t>Trigger </a:t>
            </a:r>
            <a:r>
              <a:rPr dirty="0" sz="1100">
                <a:latin typeface="Arial"/>
                <a:cs typeface="Arial"/>
              </a:rPr>
              <a:t>Event </a:t>
            </a:r>
            <a:r>
              <a:rPr dirty="0" sz="1100" spc="-5">
                <a:latin typeface="Arial"/>
                <a:cs typeface="Arial"/>
              </a:rPr>
              <a:t>Types and Body 10-10  Creating a DML Statement Trigger 10-11  Testing </a:t>
            </a:r>
            <a:r>
              <a:rPr dirty="0" sz="1100" spc="-5">
                <a:latin typeface="Courier New"/>
                <a:cs typeface="Courier New"/>
              </a:rPr>
              <a:t>SECURE_EMP</a:t>
            </a:r>
            <a:r>
              <a:rPr dirty="0" sz="1100" spc="260">
                <a:latin typeface="Courier New"/>
                <a:cs typeface="Courier New"/>
              </a:rPr>
              <a:t> </a:t>
            </a:r>
            <a:r>
              <a:rPr dirty="0" sz="1100" spc="-5">
                <a:latin typeface="Arial"/>
                <a:cs typeface="Arial"/>
              </a:rPr>
              <a:t>10-12</a:t>
            </a:r>
            <a:endParaRPr sz="1100">
              <a:latin typeface="Arial"/>
              <a:cs typeface="Arial"/>
            </a:endParaRPr>
          </a:p>
          <a:p>
            <a:pPr algn="just" marL="12700" marR="1814195">
              <a:lnSpc>
                <a:spcPct val="121100"/>
              </a:lnSpc>
              <a:spcBef>
                <a:spcPts val="45"/>
              </a:spcBef>
            </a:pPr>
            <a:r>
              <a:rPr dirty="0" sz="1100" spc="-5">
                <a:latin typeface="Arial"/>
                <a:cs typeface="Arial"/>
              </a:rPr>
              <a:t>Using Conditional Predicates 10-13  Creating a DML </a:t>
            </a:r>
            <a:r>
              <a:rPr dirty="0" sz="1100">
                <a:latin typeface="Arial"/>
                <a:cs typeface="Arial"/>
              </a:rPr>
              <a:t>Row </a:t>
            </a:r>
            <a:r>
              <a:rPr dirty="0" sz="1100" spc="-5">
                <a:latin typeface="Arial"/>
                <a:cs typeface="Arial"/>
              </a:rPr>
              <a:t>Trigger 10-14  Using</a:t>
            </a:r>
            <a:r>
              <a:rPr dirty="0" sz="1100">
                <a:latin typeface="Arial"/>
                <a:cs typeface="Arial"/>
              </a:rPr>
              <a:t> </a:t>
            </a:r>
            <a:r>
              <a:rPr dirty="0" sz="1100" spc="-5">
                <a:latin typeface="Courier New"/>
                <a:cs typeface="Courier New"/>
              </a:rPr>
              <a:t>OLD</a:t>
            </a:r>
            <a:r>
              <a:rPr dirty="0" sz="1100" spc="-355">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NEW</a:t>
            </a:r>
            <a:r>
              <a:rPr dirty="0" sz="1100" spc="-355">
                <a:latin typeface="Courier New"/>
                <a:cs typeface="Courier New"/>
              </a:rPr>
              <a:t> </a:t>
            </a:r>
            <a:r>
              <a:rPr dirty="0" sz="1100" spc="-5">
                <a:latin typeface="Arial"/>
                <a:cs typeface="Arial"/>
              </a:rPr>
              <a:t>Qualifiers</a:t>
            </a:r>
            <a:r>
              <a:rPr dirty="0" sz="1100" spc="15">
                <a:latin typeface="Arial"/>
                <a:cs typeface="Arial"/>
              </a:rPr>
              <a:t> </a:t>
            </a:r>
            <a:r>
              <a:rPr dirty="0" sz="1100" spc="-5">
                <a:latin typeface="Arial"/>
                <a:cs typeface="Arial"/>
              </a:rPr>
              <a:t>10-15</a:t>
            </a:r>
            <a:endParaRPr sz="1100">
              <a:latin typeface="Arial"/>
              <a:cs typeface="Arial"/>
            </a:endParaRPr>
          </a:p>
          <a:p>
            <a:pPr marL="12700" marR="5080">
              <a:lnSpc>
                <a:spcPct val="124100"/>
              </a:lnSpc>
              <a:spcBef>
                <a:spcPts val="40"/>
              </a:spcBef>
            </a:pPr>
            <a:r>
              <a:rPr dirty="0" sz="1100" spc="-5">
                <a:latin typeface="Arial"/>
                <a:cs typeface="Arial"/>
              </a:rPr>
              <a:t>Using </a:t>
            </a:r>
            <a:r>
              <a:rPr dirty="0" sz="1100" spc="-5">
                <a:latin typeface="Courier New"/>
                <a:cs typeface="Courier New"/>
              </a:rPr>
              <a:t>OLD </a:t>
            </a:r>
            <a:r>
              <a:rPr dirty="0" sz="1100" spc="-5">
                <a:latin typeface="Arial"/>
                <a:cs typeface="Arial"/>
              </a:rPr>
              <a:t>and </a:t>
            </a:r>
            <a:r>
              <a:rPr dirty="0" sz="1100" spc="-5">
                <a:latin typeface="Courier New"/>
                <a:cs typeface="Courier New"/>
              </a:rPr>
              <a:t>NEW </a:t>
            </a:r>
            <a:r>
              <a:rPr dirty="0" sz="1100" spc="-5">
                <a:latin typeface="Arial"/>
                <a:cs typeface="Arial"/>
              </a:rPr>
              <a:t>Qualifiers: Example Using </a:t>
            </a:r>
            <a:r>
              <a:rPr dirty="0" sz="1100" spc="-5">
                <a:latin typeface="Courier New"/>
                <a:cs typeface="Courier New"/>
              </a:rPr>
              <a:t>AUDIT_EMP</a:t>
            </a:r>
            <a:r>
              <a:rPr dirty="0" sz="1100" spc="-335">
                <a:latin typeface="Courier New"/>
                <a:cs typeface="Courier New"/>
              </a:rPr>
              <a:t> </a:t>
            </a:r>
            <a:r>
              <a:rPr dirty="0" sz="1100" spc="-5">
                <a:latin typeface="Arial"/>
                <a:cs typeface="Arial"/>
              </a:rPr>
              <a:t>10-16  Restricting a Row Trigger: Example</a:t>
            </a:r>
            <a:r>
              <a:rPr dirty="0" sz="1100" spc="30">
                <a:latin typeface="Arial"/>
                <a:cs typeface="Arial"/>
              </a:rPr>
              <a:t> </a:t>
            </a:r>
            <a:r>
              <a:rPr dirty="0" sz="1100" spc="-5">
                <a:latin typeface="Arial"/>
                <a:cs typeface="Arial"/>
              </a:rPr>
              <a:t>10-17</a:t>
            </a:r>
            <a:endParaRPr sz="1100">
              <a:latin typeface="Arial"/>
              <a:cs typeface="Arial"/>
            </a:endParaRPr>
          </a:p>
          <a:p>
            <a:pPr marL="12700" marR="525780">
              <a:lnSpc>
                <a:spcPct val="119500"/>
              </a:lnSpc>
              <a:spcBef>
                <a:spcPts val="5"/>
              </a:spcBef>
            </a:pPr>
            <a:r>
              <a:rPr dirty="0" sz="1100" spc="-5">
                <a:latin typeface="Arial"/>
                <a:cs typeface="Arial"/>
              </a:rPr>
              <a:t>Summary of the Trigger Execution Model 10-18  Implementing an Integrity Constraint with a Trigger</a:t>
            </a:r>
            <a:r>
              <a:rPr dirty="0" sz="1100" spc="135">
                <a:latin typeface="Arial"/>
                <a:cs typeface="Arial"/>
              </a:rPr>
              <a:t> </a:t>
            </a:r>
            <a:r>
              <a:rPr dirty="0" sz="1100" spc="-5">
                <a:latin typeface="Arial"/>
                <a:cs typeface="Arial"/>
              </a:rPr>
              <a:t>10-19</a:t>
            </a:r>
            <a:endParaRPr sz="1100">
              <a:latin typeface="Arial"/>
              <a:cs typeface="Arial"/>
            </a:endParaRPr>
          </a:p>
          <a:p>
            <a:pPr algn="just" marL="12700">
              <a:lnSpc>
                <a:spcPct val="100000"/>
              </a:lnSpc>
              <a:spcBef>
                <a:spcPts val="300"/>
              </a:spcBef>
            </a:pPr>
            <a:r>
              <a:rPr dirty="0" sz="1100" spc="-5">
                <a:latin typeface="Courier New"/>
                <a:cs typeface="Courier New"/>
              </a:rPr>
              <a:t>INSTEAD OF </a:t>
            </a:r>
            <a:r>
              <a:rPr dirty="0" sz="1100" spc="-5">
                <a:latin typeface="Arial"/>
                <a:cs typeface="Arial"/>
              </a:rPr>
              <a:t>Triggers</a:t>
            </a:r>
            <a:r>
              <a:rPr dirty="0" sz="1100" spc="254">
                <a:latin typeface="Arial"/>
                <a:cs typeface="Arial"/>
              </a:rPr>
              <a:t> </a:t>
            </a:r>
            <a:r>
              <a:rPr dirty="0" sz="1100" spc="-5">
                <a:latin typeface="Arial"/>
                <a:cs typeface="Arial"/>
              </a:rPr>
              <a:t>10-20</a:t>
            </a:r>
            <a:endParaRPr sz="1100">
              <a:latin typeface="Arial"/>
              <a:cs typeface="Arial"/>
            </a:endParaRPr>
          </a:p>
          <a:p>
            <a:pPr marL="12700">
              <a:lnSpc>
                <a:spcPct val="100000"/>
              </a:lnSpc>
              <a:spcBef>
                <a:spcPts val="360"/>
              </a:spcBef>
            </a:pPr>
            <a:r>
              <a:rPr dirty="0" sz="1100" spc="-5">
                <a:latin typeface="Arial"/>
                <a:cs typeface="Arial"/>
              </a:rPr>
              <a:t>Creating an </a:t>
            </a:r>
            <a:r>
              <a:rPr dirty="0" sz="1100" spc="-5">
                <a:latin typeface="Courier New"/>
                <a:cs typeface="Courier New"/>
              </a:rPr>
              <a:t>INSTEAD OF </a:t>
            </a:r>
            <a:r>
              <a:rPr dirty="0" sz="1100" spc="-5">
                <a:latin typeface="Arial"/>
                <a:cs typeface="Arial"/>
              </a:rPr>
              <a:t>Trigger</a:t>
            </a:r>
            <a:r>
              <a:rPr dirty="0" sz="1100" spc="280">
                <a:latin typeface="Arial"/>
                <a:cs typeface="Arial"/>
              </a:rPr>
              <a:t> </a:t>
            </a:r>
            <a:r>
              <a:rPr dirty="0" sz="1100" spc="-5">
                <a:latin typeface="Arial"/>
                <a:cs typeface="Arial"/>
              </a:rPr>
              <a:t>10-21</a:t>
            </a:r>
            <a:endParaRPr sz="1100">
              <a:latin typeface="Arial"/>
              <a:cs typeface="Arial"/>
            </a:endParaRPr>
          </a:p>
          <a:p>
            <a:pPr marL="12700">
              <a:lnSpc>
                <a:spcPct val="100000"/>
              </a:lnSpc>
              <a:spcBef>
                <a:spcPts val="320"/>
              </a:spcBef>
            </a:pPr>
            <a:r>
              <a:rPr dirty="0" sz="1100" spc="-5">
                <a:latin typeface="Arial"/>
                <a:cs typeface="Arial"/>
              </a:rPr>
              <a:t>Comparison of Database Triggers and Stored Procedures</a:t>
            </a:r>
            <a:r>
              <a:rPr dirty="0" sz="1100" spc="110">
                <a:latin typeface="Arial"/>
                <a:cs typeface="Arial"/>
              </a:rPr>
              <a:t> </a:t>
            </a:r>
            <a:r>
              <a:rPr dirty="0" sz="1100" spc="-5">
                <a:latin typeface="Arial"/>
                <a:cs typeface="Arial"/>
              </a:rPr>
              <a:t>10-24</a:t>
            </a:r>
            <a:endParaRPr sz="1100">
              <a:latin typeface="Arial"/>
              <a:cs typeface="Arial"/>
            </a:endParaRPr>
          </a:p>
        </p:txBody>
      </p:sp>
      <p:sp>
        <p:nvSpPr>
          <p:cNvPr id="4" name="object 4"/>
          <p:cNvSpPr txBox="1"/>
          <p:nvPr/>
        </p:nvSpPr>
        <p:spPr>
          <a:xfrm>
            <a:off x="1130300" y="3531088"/>
            <a:ext cx="3830320" cy="1229995"/>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Comparison of Database Triggers and Oracle Forms Triggers  Managing Triggers</a:t>
            </a:r>
            <a:r>
              <a:rPr dirty="0" sz="1100" spc="10">
                <a:latin typeface="Arial"/>
                <a:cs typeface="Arial"/>
              </a:rPr>
              <a:t> </a:t>
            </a:r>
            <a:r>
              <a:rPr dirty="0" sz="1100" spc="-5">
                <a:latin typeface="Arial"/>
                <a:cs typeface="Arial"/>
              </a:rPr>
              <a:t>10-26</a:t>
            </a:r>
            <a:endParaRPr sz="1100">
              <a:latin typeface="Arial"/>
              <a:cs typeface="Arial"/>
            </a:endParaRPr>
          </a:p>
          <a:p>
            <a:pPr marL="12700">
              <a:lnSpc>
                <a:spcPct val="100000"/>
              </a:lnSpc>
              <a:spcBef>
                <a:spcPts val="265"/>
              </a:spcBef>
            </a:pPr>
            <a:r>
              <a:rPr dirty="0" sz="1100" spc="-5">
                <a:latin typeface="Arial"/>
                <a:cs typeface="Arial"/>
              </a:rPr>
              <a:t>Removing Triggers </a:t>
            </a:r>
            <a:r>
              <a:rPr dirty="0" sz="1100" spc="290">
                <a:latin typeface="Arial"/>
                <a:cs typeface="Arial"/>
              </a:rPr>
              <a:t> </a:t>
            </a:r>
            <a:r>
              <a:rPr dirty="0" sz="1100" spc="-5">
                <a:latin typeface="Arial"/>
                <a:cs typeface="Arial"/>
              </a:rPr>
              <a:t>10-27</a:t>
            </a:r>
            <a:endParaRPr sz="1100">
              <a:latin typeface="Arial"/>
              <a:cs typeface="Arial"/>
            </a:endParaRPr>
          </a:p>
          <a:p>
            <a:pPr marL="12700">
              <a:lnSpc>
                <a:spcPct val="100000"/>
              </a:lnSpc>
              <a:spcBef>
                <a:spcPts val="254"/>
              </a:spcBef>
            </a:pPr>
            <a:r>
              <a:rPr dirty="0" sz="1100" spc="-5">
                <a:latin typeface="Arial"/>
                <a:cs typeface="Arial"/>
              </a:rPr>
              <a:t>Testing Triggers</a:t>
            </a:r>
            <a:r>
              <a:rPr dirty="0" sz="1100" spc="10">
                <a:latin typeface="Arial"/>
                <a:cs typeface="Arial"/>
              </a:rPr>
              <a:t> </a:t>
            </a:r>
            <a:r>
              <a:rPr dirty="0" sz="1100" spc="-5">
                <a:latin typeface="Arial"/>
                <a:cs typeface="Arial"/>
              </a:rPr>
              <a:t>10-28</a:t>
            </a:r>
            <a:endParaRPr sz="1100">
              <a:latin typeface="Arial"/>
              <a:cs typeface="Arial"/>
            </a:endParaRPr>
          </a:p>
          <a:p>
            <a:pPr marL="12700">
              <a:lnSpc>
                <a:spcPct val="100000"/>
              </a:lnSpc>
              <a:spcBef>
                <a:spcPts val="265"/>
              </a:spcBef>
            </a:pPr>
            <a:r>
              <a:rPr dirty="0" sz="1100" spc="-5">
                <a:latin typeface="Arial"/>
                <a:cs typeface="Arial"/>
              </a:rPr>
              <a:t>Summary</a:t>
            </a:r>
            <a:r>
              <a:rPr dirty="0" sz="1100" spc="10">
                <a:latin typeface="Arial"/>
                <a:cs typeface="Arial"/>
              </a:rPr>
              <a:t> </a:t>
            </a:r>
            <a:r>
              <a:rPr dirty="0" sz="1100" spc="-5">
                <a:latin typeface="Arial"/>
                <a:cs typeface="Arial"/>
              </a:rPr>
              <a:t>10-29</a:t>
            </a:r>
            <a:endParaRPr sz="1100">
              <a:latin typeface="Arial"/>
              <a:cs typeface="Arial"/>
            </a:endParaRPr>
          </a:p>
          <a:p>
            <a:pPr marL="12700">
              <a:lnSpc>
                <a:spcPct val="100000"/>
              </a:lnSpc>
              <a:spcBef>
                <a:spcPts val="260"/>
              </a:spcBef>
            </a:pPr>
            <a:r>
              <a:rPr dirty="0" sz="1100" spc="-5">
                <a:latin typeface="Arial"/>
                <a:cs typeface="Arial"/>
              </a:rPr>
              <a:t>Practice 10: Overview</a:t>
            </a:r>
            <a:r>
              <a:rPr dirty="0" sz="1100" spc="5">
                <a:latin typeface="Arial"/>
                <a:cs typeface="Arial"/>
              </a:rPr>
              <a:t> </a:t>
            </a:r>
            <a:r>
              <a:rPr dirty="0" sz="1100">
                <a:latin typeface="Arial"/>
                <a:cs typeface="Arial"/>
              </a:rPr>
              <a:t>10-30</a:t>
            </a:r>
            <a:endParaRPr sz="1100">
              <a:latin typeface="Arial"/>
              <a:cs typeface="Arial"/>
            </a:endParaRPr>
          </a:p>
        </p:txBody>
      </p:sp>
      <p:sp>
        <p:nvSpPr>
          <p:cNvPr id="5" name="object 5"/>
          <p:cNvSpPr txBox="1"/>
          <p:nvPr/>
        </p:nvSpPr>
        <p:spPr>
          <a:xfrm>
            <a:off x="5051789" y="3564137"/>
            <a:ext cx="38290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10-25</a:t>
            </a:r>
            <a:endParaRPr sz="1100">
              <a:latin typeface="Arial"/>
              <a:cs typeface="Arial"/>
            </a:endParaRPr>
          </a:p>
        </p:txBody>
      </p:sp>
      <p:sp>
        <p:nvSpPr>
          <p:cNvPr id="6" name="object 6"/>
          <p:cNvSpPr txBox="1"/>
          <p:nvPr/>
        </p:nvSpPr>
        <p:spPr>
          <a:xfrm>
            <a:off x="901747" y="4935448"/>
            <a:ext cx="3834129" cy="3474085"/>
          </a:xfrm>
          <a:prstGeom prst="rect">
            <a:avLst/>
          </a:prstGeom>
        </p:spPr>
        <p:txBody>
          <a:bodyPr wrap="square" lIns="0" tIns="44450" rIns="0" bIns="0" rtlCol="0" vert="horz">
            <a:spAutoFit/>
          </a:bodyPr>
          <a:lstStyle/>
          <a:p>
            <a:pPr marL="12700">
              <a:lnSpc>
                <a:spcPct val="100000"/>
              </a:lnSpc>
              <a:spcBef>
                <a:spcPts val="350"/>
              </a:spcBef>
            </a:pPr>
            <a:r>
              <a:rPr dirty="0" sz="1100" spc="-5" b="1">
                <a:latin typeface="Arial"/>
                <a:cs typeface="Arial"/>
              </a:rPr>
              <a:t>11 Applications for</a:t>
            </a:r>
            <a:r>
              <a:rPr dirty="0" sz="1100" spc="-20" b="1">
                <a:latin typeface="Arial"/>
                <a:cs typeface="Arial"/>
              </a:rPr>
              <a:t> </a:t>
            </a:r>
            <a:r>
              <a:rPr dirty="0" sz="1100" spc="-5" b="1">
                <a:latin typeface="Arial"/>
                <a:cs typeface="Arial"/>
              </a:rPr>
              <a:t>Triggers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11-2</a:t>
            </a:r>
            <a:endParaRPr sz="1100">
              <a:latin typeface="Arial"/>
              <a:cs typeface="Arial"/>
            </a:endParaRPr>
          </a:p>
          <a:p>
            <a:pPr marL="240665">
              <a:lnSpc>
                <a:spcPct val="100000"/>
              </a:lnSpc>
              <a:spcBef>
                <a:spcPts val="265"/>
              </a:spcBef>
            </a:pPr>
            <a:r>
              <a:rPr dirty="0" sz="1100" spc="-5">
                <a:latin typeface="Arial"/>
                <a:cs typeface="Arial"/>
              </a:rPr>
              <a:t>Creating Database Triggers</a:t>
            </a:r>
            <a:r>
              <a:rPr dirty="0" sz="1100" spc="20">
                <a:latin typeface="Arial"/>
                <a:cs typeface="Arial"/>
              </a:rPr>
              <a:t> </a:t>
            </a:r>
            <a:r>
              <a:rPr dirty="0" sz="1100" spc="-5">
                <a:latin typeface="Arial"/>
                <a:cs typeface="Arial"/>
              </a:rPr>
              <a:t>11-3</a:t>
            </a:r>
            <a:endParaRPr sz="1100">
              <a:latin typeface="Arial"/>
              <a:cs typeface="Arial"/>
            </a:endParaRPr>
          </a:p>
          <a:p>
            <a:pPr marL="240665" marR="850265">
              <a:lnSpc>
                <a:spcPts val="1580"/>
              </a:lnSpc>
              <a:spcBef>
                <a:spcPts val="90"/>
              </a:spcBef>
            </a:pPr>
            <a:r>
              <a:rPr dirty="0" sz="1100" spc="-5">
                <a:latin typeface="Arial"/>
                <a:cs typeface="Arial"/>
              </a:rPr>
              <a:t>Creating Triggers on DDL Statements 11-4  Creating Triggers on System Events</a:t>
            </a:r>
            <a:r>
              <a:rPr dirty="0" sz="1100" spc="65">
                <a:latin typeface="Arial"/>
                <a:cs typeface="Arial"/>
              </a:rPr>
              <a:t> </a:t>
            </a:r>
            <a:r>
              <a:rPr dirty="0" sz="1100" spc="-5">
                <a:latin typeface="Arial"/>
                <a:cs typeface="Arial"/>
              </a:rPr>
              <a:t>11-5</a:t>
            </a:r>
            <a:endParaRPr sz="1100">
              <a:latin typeface="Arial"/>
              <a:cs typeface="Arial"/>
            </a:endParaRPr>
          </a:p>
          <a:p>
            <a:pPr marL="240665">
              <a:lnSpc>
                <a:spcPct val="100000"/>
              </a:lnSpc>
              <a:spcBef>
                <a:spcPts val="204"/>
              </a:spcBef>
            </a:pPr>
            <a:r>
              <a:rPr dirty="0" sz="1100" spc="-5">
                <a:latin typeface="Courier New"/>
                <a:cs typeface="Courier New"/>
              </a:rPr>
              <a:t>LOGON</a:t>
            </a:r>
            <a:r>
              <a:rPr dirty="0" sz="1100" spc="-355">
                <a:latin typeface="Courier New"/>
                <a:cs typeface="Courier New"/>
              </a:rPr>
              <a:t> </a:t>
            </a:r>
            <a:r>
              <a:rPr dirty="0" sz="1100" spc="-5">
                <a:latin typeface="Arial"/>
                <a:cs typeface="Arial"/>
              </a:rPr>
              <a:t>and</a:t>
            </a:r>
            <a:r>
              <a:rPr dirty="0" sz="1100">
                <a:latin typeface="Arial"/>
                <a:cs typeface="Arial"/>
              </a:rPr>
              <a:t> </a:t>
            </a:r>
            <a:r>
              <a:rPr dirty="0" sz="1100" spc="-5">
                <a:latin typeface="Courier New"/>
                <a:cs typeface="Courier New"/>
              </a:rPr>
              <a:t>LOGOFF</a:t>
            </a:r>
            <a:r>
              <a:rPr dirty="0" sz="1100" spc="-355">
                <a:latin typeface="Courier New"/>
                <a:cs typeface="Courier New"/>
              </a:rPr>
              <a:t> </a:t>
            </a:r>
            <a:r>
              <a:rPr dirty="0" sz="1100" spc="-5">
                <a:latin typeface="Arial"/>
                <a:cs typeface="Arial"/>
              </a:rPr>
              <a:t>Triggers:</a:t>
            </a:r>
            <a:r>
              <a:rPr dirty="0" sz="1100">
                <a:latin typeface="Arial"/>
                <a:cs typeface="Arial"/>
              </a:rPr>
              <a:t> </a:t>
            </a:r>
            <a:r>
              <a:rPr dirty="0" sz="1100" spc="-5">
                <a:latin typeface="Arial"/>
                <a:cs typeface="Arial"/>
              </a:rPr>
              <a:t>Example</a:t>
            </a:r>
            <a:r>
              <a:rPr dirty="0" sz="1100" spc="15">
                <a:latin typeface="Arial"/>
                <a:cs typeface="Arial"/>
              </a:rPr>
              <a:t> </a:t>
            </a:r>
            <a:r>
              <a:rPr dirty="0" sz="1100" spc="-5">
                <a:latin typeface="Arial"/>
                <a:cs typeface="Arial"/>
              </a:rPr>
              <a:t>11-6</a:t>
            </a:r>
            <a:endParaRPr sz="1100">
              <a:latin typeface="Arial"/>
              <a:cs typeface="Arial"/>
            </a:endParaRPr>
          </a:p>
          <a:p>
            <a:pPr marL="240665">
              <a:lnSpc>
                <a:spcPct val="100000"/>
              </a:lnSpc>
              <a:spcBef>
                <a:spcPts val="360"/>
              </a:spcBef>
            </a:pPr>
            <a:r>
              <a:rPr dirty="0" sz="1100" spc="-5">
                <a:latin typeface="Courier New"/>
                <a:cs typeface="Courier New"/>
              </a:rPr>
              <a:t>CALL </a:t>
            </a:r>
            <a:r>
              <a:rPr dirty="0" sz="1100" spc="-5">
                <a:latin typeface="Arial"/>
                <a:cs typeface="Arial"/>
              </a:rPr>
              <a:t>Statements</a:t>
            </a:r>
            <a:r>
              <a:rPr dirty="0" sz="1100" spc="254">
                <a:latin typeface="Arial"/>
                <a:cs typeface="Arial"/>
              </a:rPr>
              <a:t> </a:t>
            </a:r>
            <a:r>
              <a:rPr dirty="0" sz="1100" spc="-5">
                <a:latin typeface="Arial"/>
                <a:cs typeface="Arial"/>
              </a:rPr>
              <a:t>11-7</a:t>
            </a:r>
            <a:endParaRPr sz="1100">
              <a:latin typeface="Arial"/>
              <a:cs typeface="Arial"/>
            </a:endParaRPr>
          </a:p>
          <a:p>
            <a:pPr marL="240665" marR="936625">
              <a:lnSpc>
                <a:spcPct val="119500"/>
              </a:lnSpc>
              <a:spcBef>
                <a:spcPts val="65"/>
              </a:spcBef>
            </a:pPr>
            <a:r>
              <a:rPr dirty="0" sz="1100" spc="-5">
                <a:latin typeface="Arial"/>
                <a:cs typeface="Arial"/>
              </a:rPr>
              <a:t>Reading Data from a Mutating Table 11-8  Mutating Table: Example</a:t>
            </a:r>
            <a:r>
              <a:rPr dirty="0" sz="1100" spc="20">
                <a:latin typeface="Arial"/>
                <a:cs typeface="Arial"/>
              </a:rPr>
              <a:t> </a:t>
            </a:r>
            <a:r>
              <a:rPr dirty="0" sz="1100" spc="-5">
                <a:latin typeface="Arial"/>
                <a:cs typeface="Arial"/>
              </a:rPr>
              <a:t>11-9</a:t>
            </a:r>
            <a:endParaRPr sz="1100">
              <a:latin typeface="Arial"/>
              <a:cs typeface="Arial"/>
            </a:endParaRPr>
          </a:p>
          <a:p>
            <a:pPr marL="240665" marR="1262380">
              <a:lnSpc>
                <a:spcPct val="119500"/>
              </a:lnSpc>
              <a:spcBef>
                <a:spcPts val="10"/>
              </a:spcBef>
            </a:pPr>
            <a:r>
              <a:rPr dirty="0" sz="1100" spc="-5">
                <a:latin typeface="Arial"/>
                <a:cs typeface="Arial"/>
              </a:rPr>
              <a:t>Benefits of Database Triggers 11-11  Managing Triggers</a:t>
            </a:r>
            <a:r>
              <a:rPr dirty="0" sz="1100" spc="10">
                <a:latin typeface="Arial"/>
                <a:cs typeface="Arial"/>
              </a:rPr>
              <a:t> </a:t>
            </a:r>
            <a:r>
              <a:rPr dirty="0" sz="1100" spc="-5">
                <a:latin typeface="Arial"/>
                <a:cs typeface="Arial"/>
              </a:rPr>
              <a:t>11-12</a:t>
            </a:r>
            <a:endParaRPr sz="1100">
              <a:latin typeface="Arial"/>
              <a:cs typeface="Arial"/>
            </a:endParaRPr>
          </a:p>
          <a:p>
            <a:pPr marL="240665" marR="5080">
              <a:lnSpc>
                <a:spcPct val="119500"/>
              </a:lnSpc>
              <a:spcBef>
                <a:spcPts val="5"/>
              </a:spcBef>
            </a:pPr>
            <a:r>
              <a:rPr dirty="0" sz="1100" spc="-5">
                <a:latin typeface="Arial"/>
                <a:cs typeface="Arial"/>
              </a:rPr>
              <a:t>Business Application Scenarios for Implementing Triggers  Viewing Trigger Information</a:t>
            </a:r>
            <a:r>
              <a:rPr dirty="0" sz="1100" spc="20">
                <a:latin typeface="Arial"/>
                <a:cs typeface="Arial"/>
              </a:rPr>
              <a:t> </a:t>
            </a:r>
            <a:r>
              <a:rPr dirty="0" sz="1100" spc="-5">
                <a:latin typeface="Arial"/>
                <a:cs typeface="Arial"/>
              </a:rPr>
              <a:t>11-14</a:t>
            </a:r>
            <a:endParaRPr sz="1100">
              <a:latin typeface="Arial"/>
              <a:cs typeface="Arial"/>
            </a:endParaRPr>
          </a:p>
          <a:p>
            <a:pPr marL="240665">
              <a:lnSpc>
                <a:spcPct val="100000"/>
              </a:lnSpc>
              <a:spcBef>
                <a:spcPts val="300"/>
              </a:spcBef>
            </a:pPr>
            <a:r>
              <a:rPr dirty="0" sz="1100" spc="-5">
                <a:latin typeface="Arial"/>
                <a:cs typeface="Arial"/>
              </a:rPr>
              <a:t>Using </a:t>
            </a:r>
            <a:r>
              <a:rPr dirty="0" sz="1100" spc="-5">
                <a:latin typeface="Courier New"/>
                <a:cs typeface="Courier New"/>
              </a:rPr>
              <a:t>USER_TRIGGERS</a:t>
            </a:r>
            <a:r>
              <a:rPr dirty="0" sz="1100" spc="260">
                <a:latin typeface="Courier New"/>
                <a:cs typeface="Courier New"/>
              </a:rPr>
              <a:t> </a:t>
            </a:r>
            <a:r>
              <a:rPr dirty="0" sz="1100" spc="-5">
                <a:latin typeface="Arial"/>
                <a:cs typeface="Arial"/>
              </a:rPr>
              <a:t>11-15</a:t>
            </a:r>
            <a:endParaRPr sz="1100">
              <a:latin typeface="Arial"/>
              <a:cs typeface="Arial"/>
            </a:endParaRPr>
          </a:p>
          <a:p>
            <a:pPr marL="240665" marR="1395095">
              <a:lnSpc>
                <a:spcPct val="120000"/>
              </a:lnSpc>
              <a:spcBef>
                <a:spcPts val="55"/>
              </a:spcBef>
            </a:pPr>
            <a:r>
              <a:rPr dirty="0" sz="1100" spc="-5">
                <a:latin typeface="Arial"/>
                <a:cs typeface="Arial"/>
              </a:rPr>
              <a:t>Listing the Code of Triggers 11-16  Summary</a:t>
            </a:r>
            <a:r>
              <a:rPr dirty="0" sz="1100" spc="5">
                <a:latin typeface="Arial"/>
                <a:cs typeface="Arial"/>
              </a:rPr>
              <a:t> </a:t>
            </a:r>
            <a:r>
              <a:rPr dirty="0" sz="1100" spc="-5">
                <a:latin typeface="Arial"/>
                <a:cs typeface="Arial"/>
              </a:rPr>
              <a:t>11-17</a:t>
            </a:r>
            <a:endParaRPr sz="1100">
              <a:latin typeface="Arial"/>
              <a:cs typeface="Arial"/>
            </a:endParaRPr>
          </a:p>
          <a:p>
            <a:pPr marL="240665">
              <a:lnSpc>
                <a:spcPct val="100000"/>
              </a:lnSpc>
              <a:spcBef>
                <a:spcPts val="254"/>
              </a:spcBef>
            </a:pPr>
            <a:r>
              <a:rPr dirty="0" sz="1100" spc="-5">
                <a:latin typeface="Arial"/>
                <a:cs typeface="Arial"/>
              </a:rPr>
              <a:t>Practice 11: Overview</a:t>
            </a:r>
            <a:r>
              <a:rPr dirty="0" sz="1100" spc="5">
                <a:latin typeface="Arial"/>
                <a:cs typeface="Arial"/>
              </a:rPr>
              <a:t> </a:t>
            </a:r>
            <a:r>
              <a:rPr dirty="0" sz="1100">
                <a:latin typeface="Arial"/>
                <a:cs typeface="Arial"/>
              </a:rPr>
              <a:t>11-18</a:t>
            </a:r>
            <a:endParaRPr sz="1100">
              <a:latin typeface="Arial"/>
              <a:cs typeface="Arial"/>
            </a:endParaRPr>
          </a:p>
        </p:txBody>
      </p:sp>
      <p:sp>
        <p:nvSpPr>
          <p:cNvPr id="7" name="object 7"/>
          <p:cNvSpPr txBox="1"/>
          <p:nvPr/>
        </p:nvSpPr>
        <p:spPr>
          <a:xfrm>
            <a:off x="4825718" y="7200610"/>
            <a:ext cx="38290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11-13</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36" y="496760"/>
            <a:ext cx="6551295" cy="4916805"/>
            <a:chOff x="609536" y="496760"/>
            <a:chExt cx="6551295" cy="4916805"/>
          </a:xfrm>
        </p:grpSpPr>
        <p:sp>
          <p:nvSpPr>
            <p:cNvPr id="3" name="object 3"/>
            <p:cNvSpPr/>
            <p:nvPr/>
          </p:nvSpPr>
          <p:spPr>
            <a:xfrm>
              <a:off x="614933" y="502158"/>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20"/>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2"/>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2063495" y="874268"/>
            <a:ext cx="36169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Developing PL/SQL</a:t>
            </a:r>
            <a:r>
              <a:rPr dirty="0" sz="2000" spc="-35" b="1">
                <a:latin typeface="Arial"/>
                <a:cs typeface="Arial"/>
              </a:rPr>
              <a:t> </a:t>
            </a:r>
            <a:r>
              <a:rPr dirty="0" sz="2000" spc="-5" b="1">
                <a:latin typeface="Arial"/>
                <a:cs typeface="Arial"/>
              </a:rPr>
              <a:t>Packages</a:t>
            </a:r>
            <a:endParaRPr sz="2000">
              <a:latin typeface="Arial"/>
              <a:cs typeface="Arial"/>
            </a:endParaRPr>
          </a:p>
        </p:txBody>
      </p:sp>
      <p:grpSp>
        <p:nvGrpSpPr>
          <p:cNvPr id="8" name="object 8"/>
          <p:cNvGrpSpPr/>
          <p:nvPr/>
        </p:nvGrpSpPr>
        <p:grpSpPr>
          <a:xfrm>
            <a:off x="1518856" y="1903857"/>
            <a:ext cx="3320415" cy="3100705"/>
            <a:chOff x="1518856" y="1903857"/>
            <a:chExt cx="3320415" cy="3100705"/>
          </a:xfrm>
        </p:grpSpPr>
        <p:sp>
          <p:nvSpPr>
            <p:cNvPr id="9" name="object 9"/>
            <p:cNvSpPr/>
            <p:nvPr/>
          </p:nvSpPr>
          <p:spPr>
            <a:xfrm>
              <a:off x="1523238" y="1962912"/>
              <a:ext cx="354330" cy="243458"/>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30858" y="2194077"/>
              <a:ext cx="335279" cy="319277"/>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518856" y="2501836"/>
              <a:ext cx="2858643" cy="1443609"/>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286505" y="3933253"/>
              <a:ext cx="1520189" cy="523684"/>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3286505" y="4456734"/>
              <a:ext cx="1528572" cy="122682"/>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2915793" y="1903857"/>
              <a:ext cx="1923287" cy="3100577"/>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2932176" y="2278938"/>
              <a:ext cx="736091" cy="220979"/>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2907880" y="2475826"/>
              <a:ext cx="767905" cy="383857"/>
            </a:xfrm>
            <a:prstGeom prst="rect">
              <a:avLst/>
            </a:prstGeom>
            <a:blipFill>
              <a:blip r:embed="rId10" cstate="print"/>
              <a:stretch>
                <a:fillRect/>
              </a:stretch>
            </a:blipFill>
          </p:spPr>
          <p:txBody>
            <a:bodyPr wrap="square" lIns="0" tIns="0" rIns="0" bIns="0" rtlCol="0"/>
            <a:lstStyle/>
            <a:p/>
          </p:txBody>
        </p:sp>
      </p:grpSp>
      <p:sp>
        <p:nvSpPr>
          <p:cNvPr id="17" name="object 17"/>
          <p:cNvSpPr txBox="1"/>
          <p:nvPr/>
        </p:nvSpPr>
        <p:spPr>
          <a:xfrm>
            <a:off x="1308353" y="2591815"/>
            <a:ext cx="79375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spec.sql</a:t>
            </a:r>
            <a:endParaRPr sz="1300">
              <a:latin typeface="Courier New"/>
              <a:cs typeface="Courier New"/>
            </a:endParaRPr>
          </a:p>
        </p:txBody>
      </p:sp>
      <p:grpSp>
        <p:nvGrpSpPr>
          <p:cNvPr id="18" name="object 18"/>
          <p:cNvGrpSpPr/>
          <p:nvPr/>
        </p:nvGrpSpPr>
        <p:grpSpPr>
          <a:xfrm>
            <a:off x="1858708" y="2323338"/>
            <a:ext cx="2791460" cy="969644"/>
            <a:chOff x="1858708" y="2323338"/>
            <a:chExt cx="2791460" cy="969644"/>
          </a:xfrm>
        </p:grpSpPr>
        <p:sp>
          <p:nvSpPr>
            <p:cNvPr id="19" name="object 19"/>
            <p:cNvSpPr/>
            <p:nvPr/>
          </p:nvSpPr>
          <p:spPr>
            <a:xfrm>
              <a:off x="2196083" y="2466594"/>
              <a:ext cx="270510" cy="271780"/>
            </a:xfrm>
            <a:custGeom>
              <a:avLst/>
              <a:gdLst/>
              <a:ahLst/>
              <a:cxnLst/>
              <a:rect l="l" t="t" r="r" b="b"/>
              <a:pathLst>
                <a:path w="270510"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0" name="object 20"/>
            <p:cNvSpPr/>
            <p:nvPr/>
          </p:nvSpPr>
          <p:spPr>
            <a:xfrm>
              <a:off x="2196083" y="2466594"/>
              <a:ext cx="270510" cy="271780"/>
            </a:xfrm>
            <a:custGeom>
              <a:avLst/>
              <a:gdLst/>
              <a:ahLst/>
              <a:cxnLst/>
              <a:rect l="l" t="t" r="r" b="b"/>
              <a:pathLst>
                <a:path w="270510" h="271780">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sp>
          <p:nvSpPr>
            <p:cNvPr id="21" name="object 21"/>
            <p:cNvSpPr/>
            <p:nvPr/>
          </p:nvSpPr>
          <p:spPr>
            <a:xfrm>
              <a:off x="1869185" y="2356104"/>
              <a:ext cx="970915" cy="0"/>
            </a:xfrm>
            <a:custGeom>
              <a:avLst/>
              <a:gdLst/>
              <a:ahLst/>
              <a:cxnLst/>
              <a:rect l="l" t="t" r="r" b="b"/>
              <a:pathLst>
                <a:path w="970914" h="0">
                  <a:moveTo>
                    <a:pt x="0" y="0"/>
                  </a:moveTo>
                  <a:lnTo>
                    <a:pt x="970788" y="0"/>
                  </a:lnTo>
                </a:path>
              </a:pathLst>
            </a:custGeom>
            <a:ln w="20574">
              <a:solidFill>
                <a:srgbClr val="000000"/>
              </a:solidFill>
            </a:ln>
          </p:spPr>
          <p:txBody>
            <a:bodyPr wrap="square" lIns="0" tIns="0" rIns="0" bIns="0" rtlCol="0"/>
            <a:lstStyle/>
            <a:p/>
          </p:txBody>
        </p:sp>
        <p:sp>
          <p:nvSpPr>
            <p:cNvPr id="22" name="object 22"/>
            <p:cNvSpPr/>
            <p:nvPr/>
          </p:nvSpPr>
          <p:spPr>
            <a:xfrm>
              <a:off x="2838449" y="2323338"/>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3" name="object 23"/>
            <p:cNvSpPr/>
            <p:nvPr/>
          </p:nvSpPr>
          <p:spPr>
            <a:xfrm>
              <a:off x="3720083" y="2466594"/>
              <a:ext cx="270510" cy="271780"/>
            </a:xfrm>
            <a:custGeom>
              <a:avLst/>
              <a:gdLst/>
              <a:ahLst/>
              <a:cxnLst/>
              <a:rect l="l" t="t" r="r" b="b"/>
              <a:pathLst>
                <a:path w="270510"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4" name="object 24"/>
            <p:cNvSpPr/>
            <p:nvPr/>
          </p:nvSpPr>
          <p:spPr>
            <a:xfrm>
              <a:off x="3720083" y="2466594"/>
              <a:ext cx="270510" cy="271780"/>
            </a:xfrm>
            <a:custGeom>
              <a:avLst/>
              <a:gdLst/>
              <a:ahLst/>
              <a:cxnLst/>
              <a:rect l="l" t="t" r="r" b="b"/>
              <a:pathLst>
                <a:path w="270510" h="271780">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sp>
          <p:nvSpPr>
            <p:cNvPr id="25" name="object 25"/>
            <p:cNvSpPr/>
            <p:nvPr/>
          </p:nvSpPr>
          <p:spPr>
            <a:xfrm>
              <a:off x="3668267" y="2356104"/>
              <a:ext cx="916305" cy="0"/>
            </a:xfrm>
            <a:custGeom>
              <a:avLst/>
              <a:gdLst/>
              <a:ahLst/>
              <a:cxnLst/>
              <a:rect l="l" t="t" r="r" b="b"/>
              <a:pathLst>
                <a:path w="916304" h="0">
                  <a:moveTo>
                    <a:pt x="0" y="0"/>
                  </a:moveTo>
                  <a:lnTo>
                    <a:pt x="915924" y="0"/>
                  </a:lnTo>
                </a:path>
              </a:pathLst>
            </a:custGeom>
            <a:ln w="20574">
              <a:solidFill>
                <a:srgbClr val="000000"/>
              </a:solidFill>
            </a:ln>
          </p:spPr>
          <p:txBody>
            <a:bodyPr wrap="square" lIns="0" tIns="0" rIns="0" bIns="0" rtlCol="0"/>
            <a:lstStyle/>
            <a:p/>
          </p:txBody>
        </p:sp>
        <p:sp>
          <p:nvSpPr>
            <p:cNvPr id="26" name="object 26"/>
            <p:cNvSpPr/>
            <p:nvPr/>
          </p:nvSpPr>
          <p:spPr>
            <a:xfrm>
              <a:off x="4582667" y="2323338"/>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27" name="object 27"/>
            <p:cNvSpPr/>
            <p:nvPr/>
          </p:nvSpPr>
          <p:spPr>
            <a:xfrm>
              <a:off x="3122675" y="3010662"/>
              <a:ext cx="270510" cy="271780"/>
            </a:xfrm>
            <a:custGeom>
              <a:avLst/>
              <a:gdLst/>
              <a:ahLst/>
              <a:cxnLst/>
              <a:rect l="l" t="t" r="r" b="b"/>
              <a:pathLst>
                <a:path w="270510" h="271779">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8" name="object 28"/>
            <p:cNvSpPr/>
            <p:nvPr/>
          </p:nvSpPr>
          <p:spPr>
            <a:xfrm>
              <a:off x="3122675" y="3010662"/>
              <a:ext cx="270510" cy="271780"/>
            </a:xfrm>
            <a:custGeom>
              <a:avLst/>
              <a:gdLst/>
              <a:ahLst/>
              <a:cxnLst/>
              <a:rect l="l" t="t" r="r" b="b"/>
              <a:pathLst>
                <a:path w="270510" h="271779">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grpSp>
      <p:sp>
        <p:nvSpPr>
          <p:cNvPr id="29" name="object 29"/>
          <p:cNvSpPr txBox="1"/>
          <p:nvPr/>
        </p:nvSpPr>
        <p:spPr>
          <a:xfrm>
            <a:off x="2286000" y="2486660"/>
            <a:ext cx="53467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r>
              <a:rPr dirty="0" sz="1300" spc="155" b="1">
                <a:latin typeface="Arial"/>
                <a:cs typeface="Arial"/>
              </a:rPr>
              <a:t> </a:t>
            </a:r>
            <a:r>
              <a:rPr dirty="0" sz="1300" spc="-10" b="1">
                <a:latin typeface="Arial"/>
                <a:cs typeface="Arial"/>
              </a:rPr>
              <a:t>Edit</a:t>
            </a:r>
            <a:endParaRPr sz="1300">
              <a:latin typeface="Arial"/>
              <a:cs typeface="Arial"/>
            </a:endParaRPr>
          </a:p>
        </p:txBody>
      </p:sp>
      <p:sp>
        <p:nvSpPr>
          <p:cNvPr id="30" name="object 30"/>
          <p:cNvSpPr txBox="1"/>
          <p:nvPr/>
        </p:nvSpPr>
        <p:spPr>
          <a:xfrm>
            <a:off x="3810000" y="2486660"/>
            <a:ext cx="636905" cy="222250"/>
          </a:xfrm>
          <a:prstGeom prst="rect">
            <a:avLst/>
          </a:prstGeom>
        </p:spPr>
        <p:txBody>
          <a:bodyPr wrap="square" lIns="0" tIns="11430" rIns="0" bIns="0" rtlCol="0" vert="horz">
            <a:spAutoFit/>
          </a:bodyPr>
          <a:lstStyle/>
          <a:p>
            <a:pPr>
              <a:lnSpc>
                <a:spcPct val="100000"/>
              </a:lnSpc>
              <a:spcBef>
                <a:spcPts val="90"/>
              </a:spcBef>
              <a:tabLst>
                <a:tab pos="232410" algn="l"/>
              </a:tabLst>
            </a:pPr>
            <a:r>
              <a:rPr dirty="0" sz="1300" spc="-10" b="1">
                <a:latin typeface="Arial"/>
                <a:cs typeface="Arial"/>
              </a:rPr>
              <a:t>2</a:t>
            </a:r>
            <a:r>
              <a:rPr dirty="0" sz="1300" spc="-10" b="1">
                <a:latin typeface="Arial"/>
                <a:cs typeface="Arial"/>
              </a:rPr>
              <a:t>	</a:t>
            </a:r>
            <a:r>
              <a:rPr dirty="0" sz="1300" spc="-15" b="1">
                <a:latin typeface="Arial"/>
                <a:cs typeface="Arial"/>
              </a:rPr>
              <a:t>Load</a:t>
            </a:r>
            <a:endParaRPr sz="1300">
              <a:latin typeface="Arial"/>
              <a:cs typeface="Arial"/>
            </a:endParaRPr>
          </a:p>
        </p:txBody>
      </p:sp>
      <p:sp>
        <p:nvSpPr>
          <p:cNvPr id="31" name="object 31"/>
          <p:cNvSpPr txBox="1"/>
          <p:nvPr/>
        </p:nvSpPr>
        <p:spPr>
          <a:xfrm>
            <a:off x="3212592" y="3030727"/>
            <a:ext cx="2332990" cy="222250"/>
          </a:xfrm>
          <a:prstGeom prst="rect">
            <a:avLst/>
          </a:prstGeom>
        </p:spPr>
        <p:txBody>
          <a:bodyPr wrap="square" lIns="0" tIns="11430" rIns="0" bIns="0" rtlCol="0" vert="horz">
            <a:spAutoFit/>
          </a:bodyPr>
          <a:lstStyle/>
          <a:p>
            <a:pPr>
              <a:lnSpc>
                <a:spcPct val="100000"/>
              </a:lnSpc>
              <a:spcBef>
                <a:spcPts val="90"/>
              </a:spcBef>
              <a:tabLst>
                <a:tab pos="257175" algn="l"/>
              </a:tabLst>
            </a:pPr>
            <a:r>
              <a:rPr dirty="0" sz="1300" spc="-10" b="1">
                <a:latin typeface="Arial"/>
                <a:cs typeface="Arial"/>
              </a:rPr>
              <a:t>3	Create (compile and</a:t>
            </a:r>
            <a:r>
              <a:rPr dirty="0" sz="1300" spc="-85" b="1">
                <a:latin typeface="Arial"/>
                <a:cs typeface="Arial"/>
              </a:rPr>
              <a:t> </a:t>
            </a:r>
            <a:r>
              <a:rPr dirty="0" sz="1300" spc="-10" b="1">
                <a:latin typeface="Arial"/>
                <a:cs typeface="Arial"/>
              </a:rPr>
              <a:t>store)</a:t>
            </a:r>
            <a:endParaRPr sz="1300">
              <a:latin typeface="Arial"/>
              <a:cs typeface="Arial"/>
            </a:endParaRPr>
          </a:p>
        </p:txBody>
      </p:sp>
      <p:grpSp>
        <p:nvGrpSpPr>
          <p:cNvPr id="32" name="object 32"/>
          <p:cNvGrpSpPr/>
          <p:nvPr/>
        </p:nvGrpSpPr>
        <p:grpSpPr>
          <a:xfrm>
            <a:off x="2239060" y="3913822"/>
            <a:ext cx="1058545" cy="637540"/>
            <a:chOff x="2239060" y="3913822"/>
            <a:chExt cx="1058545" cy="637540"/>
          </a:xfrm>
        </p:grpSpPr>
        <p:sp>
          <p:nvSpPr>
            <p:cNvPr id="33" name="object 33"/>
            <p:cNvSpPr/>
            <p:nvPr/>
          </p:nvSpPr>
          <p:spPr>
            <a:xfrm>
              <a:off x="2242756" y="3913822"/>
              <a:ext cx="292226" cy="190119"/>
            </a:xfrm>
            <a:prstGeom prst="rect">
              <a:avLst/>
            </a:prstGeom>
            <a:blipFill>
              <a:blip r:embed="rId11" cstate="print"/>
              <a:stretch>
                <a:fillRect/>
              </a:stretch>
            </a:blipFill>
          </p:spPr>
          <p:txBody>
            <a:bodyPr wrap="square" lIns="0" tIns="0" rIns="0" bIns="0" rtlCol="0"/>
            <a:lstStyle/>
            <a:p/>
          </p:txBody>
        </p:sp>
        <p:sp>
          <p:nvSpPr>
            <p:cNvPr id="34" name="object 34"/>
            <p:cNvSpPr/>
            <p:nvPr/>
          </p:nvSpPr>
          <p:spPr>
            <a:xfrm>
              <a:off x="2250948" y="4092193"/>
              <a:ext cx="272034" cy="320801"/>
            </a:xfrm>
            <a:prstGeom prst="rect">
              <a:avLst/>
            </a:prstGeom>
            <a:blipFill>
              <a:blip r:embed="rId12" cstate="print"/>
              <a:stretch>
                <a:fillRect/>
              </a:stretch>
            </a:blipFill>
          </p:spPr>
          <p:txBody>
            <a:bodyPr wrap="square" lIns="0" tIns="0" rIns="0" bIns="0" rtlCol="0"/>
            <a:lstStyle/>
            <a:p/>
          </p:txBody>
        </p:sp>
        <p:sp>
          <p:nvSpPr>
            <p:cNvPr id="35" name="object 35"/>
            <p:cNvSpPr/>
            <p:nvPr/>
          </p:nvSpPr>
          <p:spPr>
            <a:xfrm>
              <a:off x="2239060" y="4400854"/>
              <a:ext cx="287426" cy="150266"/>
            </a:xfrm>
            <a:prstGeom prst="rect">
              <a:avLst/>
            </a:prstGeom>
            <a:blipFill>
              <a:blip r:embed="rId13" cstate="print"/>
              <a:stretch>
                <a:fillRect/>
              </a:stretch>
            </a:blipFill>
          </p:spPr>
          <p:txBody>
            <a:bodyPr wrap="square" lIns="0" tIns="0" rIns="0" bIns="0" rtlCol="0"/>
            <a:lstStyle/>
            <a:p/>
          </p:txBody>
        </p:sp>
        <p:sp>
          <p:nvSpPr>
            <p:cNvPr id="36" name="object 36"/>
            <p:cNvSpPr/>
            <p:nvPr/>
          </p:nvSpPr>
          <p:spPr>
            <a:xfrm>
              <a:off x="2642615" y="4232147"/>
              <a:ext cx="643890" cy="0"/>
            </a:xfrm>
            <a:custGeom>
              <a:avLst/>
              <a:gdLst/>
              <a:ahLst/>
              <a:cxnLst/>
              <a:rect l="l" t="t" r="r" b="b"/>
              <a:pathLst>
                <a:path w="643889" h="0">
                  <a:moveTo>
                    <a:pt x="643889" y="0"/>
                  </a:moveTo>
                  <a:lnTo>
                    <a:pt x="0" y="0"/>
                  </a:lnTo>
                </a:path>
              </a:pathLst>
            </a:custGeom>
            <a:ln w="20574">
              <a:solidFill>
                <a:srgbClr val="000000"/>
              </a:solidFill>
            </a:ln>
          </p:spPr>
          <p:txBody>
            <a:bodyPr wrap="square" lIns="0" tIns="0" rIns="0" bIns="0" rtlCol="0"/>
            <a:lstStyle/>
            <a:p/>
          </p:txBody>
        </p:sp>
        <p:sp>
          <p:nvSpPr>
            <p:cNvPr id="37" name="object 37"/>
            <p:cNvSpPr/>
            <p:nvPr/>
          </p:nvSpPr>
          <p:spPr>
            <a:xfrm>
              <a:off x="2578608" y="4199381"/>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grpSp>
      <p:sp>
        <p:nvSpPr>
          <p:cNvPr id="38" name="object 38"/>
          <p:cNvSpPr txBox="1"/>
          <p:nvPr/>
        </p:nvSpPr>
        <p:spPr>
          <a:xfrm>
            <a:off x="1512486" y="4513541"/>
            <a:ext cx="1756410" cy="441959"/>
          </a:xfrm>
          <a:prstGeom prst="rect">
            <a:avLst/>
          </a:prstGeom>
        </p:spPr>
        <p:txBody>
          <a:bodyPr wrap="square" lIns="0" tIns="22860" rIns="0" bIns="0" rtlCol="0" vert="horz">
            <a:spAutoFit/>
          </a:bodyPr>
          <a:lstStyle/>
          <a:p>
            <a:pPr algn="ctr" marR="3810">
              <a:lnSpc>
                <a:spcPct val="100000"/>
              </a:lnSpc>
              <a:spcBef>
                <a:spcPts val="180"/>
              </a:spcBef>
            </a:pPr>
            <a:r>
              <a:rPr dirty="0" sz="1300" spc="-10" b="1">
                <a:latin typeface="Arial"/>
                <a:cs typeface="Arial"/>
              </a:rPr>
              <a:t>Use </a:t>
            </a:r>
            <a:r>
              <a:rPr dirty="0" sz="1300" spc="-15" b="1">
                <a:latin typeface="Courier New"/>
                <a:cs typeface="Courier New"/>
              </a:rPr>
              <a:t>SHOW</a:t>
            </a:r>
            <a:r>
              <a:rPr dirty="0" sz="1300" spc="-455" b="1">
                <a:latin typeface="Courier New"/>
                <a:cs typeface="Courier New"/>
              </a:rPr>
              <a:t> </a:t>
            </a:r>
            <a:r>
              <a:rPr dirty="0" sz="1300" spc="-20" b="1">
                <a:latin typeface="Courier New"/>
                <a:cs typeface="Courier New"/>
              </a:rPr>
              <a:t>ERRORS</a:t>
            </a:r>
            <a:endParaRPr sz="1300">
              <a:latin typeface="Courier New"/>
              <a:cs typeface="Courier New"/>
            </a:endParaRPr>
          </a:p>
          <a:p>
            <a:pPr algn="ctr" marR="5080">
              <a:lnSpc>
                <a:spcPct val="100000"/>
              </a:lnSpc>
              <a:spcBef>
                <a:spcPts val="75"/>
              </a:spcBef>
            </a:pPr>
            <a:r>
              <a:rPr dirty="0" sz="1300" spc="-10" b="1">
                <a:latin typeface="Arial"/>
                <a:cs typeface="Arial"/>
              </a:rPr>
              <a:t>for compilation</a:t>
            </a:r>
            <a:r>
              <a:rPr dirty="0" sz="1300" spc="-95" b="1">
                <a:latin typeface="Arial"/>
                <a:cs typeface="Arial"/>
              </a:rPr>
              <a:t> </a:t>
            </a:r>
            <a:r>
              <a:rPr dirty="0" sz="1300" spc="-10" b="1">
                <a:latin typeface="Arial"/>
                <a:cs typeface="Arial"/>
              </a:rPr>
              <a:t>errors.</a:t>
            </a:r>
            <a:endParaRPr sz="1300">
              <a:latin typeface="Arial"/>
              <a:cs typeface="Arial"/>
            </a:endParaRPr>
          </a:p>
        </p:txBody>
      </p:sp>
      <p:grpSp>
        <p:nvGrpSpPr>
          <p:cNvPr id="39" name="object 39"/>
          <p:cNvGrpSpPr/>
          <p:nvPr/>
        </p:nvGrpSpPr>
        <p:grpSpPr>
          <a:xfrm>
            <a:off x="1518856" y="2062162"/>
            <a:ext cx="4671060" cy="2321560"/>
            <a:chOff x="1518856" y="2062162"/>
            <a:chExt cx="4671060" cy="2321560"/>
          </a:xfrm>
        </p:grpSpPr>
        <p:sp>
          <p:nvSpPr>
            <p:cNvPr id="40" name="object 40"/>
            <p:cNvSpPr/>
            <p:nvPr/>
          </p:nvSpPr>
          <p:spPr>
            <a:xfrm>
              <a:off x="3668267" y="2683001"/>
              <a:ext cx="1907539" cy="753110"/>
            </a:xfrm>
            <a:custGeom>
              <a:avLst/>
              <a:gdLst/>
              <a:ahLst/>
              <a:cxnLst/>
              <a:rect l="l" t="t" r="r" b="b"/>
              <a:pathLst>
                <a:path w="1907539" h="753110">
                  <a:moveTo>
                    <a:pt x="1907286" y="0"/>
                  </a:moveTo>
                  <a:lnTo>
                    <a:pt x="1907286" y="599694"/>
                  </a:lnTo>
                  <a:lnTo>
                    <a:pt x="0" y="599694"/>
                  </a:lnTo>
                  <a:lnTo>
                    <a:pt x="0" y="752856"/>
                  </a:lnTo>
                </a:path>
              </a:pathLst>
            </a:custGeom>
            <a:ln w="20574">
              <a:solidFill>
                <a:srgbClr val="000000"/>
              </a:solidFill>
            </a:ln>
          </p:spPr>
          <p:txBody>
            <a:bodyPr wrap="square" lIns="0" tIns="0" rIns="0" bIns="0" rtlCol="0"/>
            <a:lstStyle/>
            <a:p/>
          </p:txBody>
        </p:sp>
        <p:sp>
          <p:nvSpPr>
            <p:cNvPr id="41" name="object 41"/>
            <p:cNvSpPr/>
            <p:nvPr/>
          </p:nvSpPr>
          <p:spPr>
            <a:xfrm>
              <a:off x="3635501" y="3434333"/>
              <a:ext cx="66675" cy="66675"/>
            </a:xfrm>
            <a:custGeom>
              <a:avLst/>
              <a:gdLst/>
              <a:ahLst/>
              <a:cxnLst/>
              <a:rect l="l" t="t" r="r" b="b"/>
              <a:pathLst>
                <a:path w="66675" h="66675">
                  <a:moveTo>
                    <a:pt x="66294" y="0"/>
                  </a:moveTo>
                  <a:lnTo>
                    <a:pt x="0" y="0"/>
                  </a:lnTo>
                  <a:lnTo>
                    <a:pt x="32766" y="66294"/>
                  </a:lnTo>
                  <a:lnTo>
                    <a:pt x="66294" y="0"/>
                  </a:lnTo>
                  <a:close/>
                </a:path>
              </a:pathLst>
            </a:custGeom>
            <a:solidFill>
              <a:srgbClr val="000000"/>
            </a:solidFill>
          </p:spPr>
          <p:txBody>
            <a:bodyPr wrap="square" lIns="0" tIns="0" rIns="0" bIns="0" rtlCol="0"/>
            <a:lstStyle/>
            <a:p/>
          </p:txBody>
        </p:sp>
        <p:sp>
          <p:nvSpPr>
            <p:cNvPr id="42" name="object 42"/>
            <p:cNvSpPr/>
            <p:nvPr/>
          </p:nvSpPr>
          <p:spPr>
            <a:xfrm>
              <a:off x="2414016" y="2856737"/>
              <a:ext cx="0" cy="1026160"/>
            </a:xfrm>
            <a:custGeom>
              <a:avLst/>
              <a:gdLst/>
              <a:ahLst/>
              <a:cxnLst/>
              <a:rect l="l" t="t" r="r" b="b"/>
              <a:pathLst>
                <a:path w="0" h="1026160">
                  <a:moveTo>
                    <a:pt x="0" y="1025652"/>
                  </a:moveTo>
                  <a:lnTo>
                    <a:pt x="0" y="0"/>
                  </a:lnTo>
                </a:path>
              </a:pathLst>
            </a:custGeom>
            <a:ln w="20574">
              <a:solidFill>
                <a:srgbClr val="000000"/>
              </a:solidFill>
              <a:prstDash val="sysDash"/>
            </a:ln>
          </p:spPr>
          <p:txBody>
            <a:bodyPr wrap="square" lIns="0" tIns="0" rIns="0" bIns="0" rtlCol="0"/>
            <a:lstStyle/>
            <a:p/>
          </p:txBody>
        </p:sp>
        <p:sp>
          <p:nvSpPr>
            <p:cNvPr id="43" name="object 43"/>
            <p:cNvSpPr/>
            <p:nvPr/>
          </p:nvSpPr>
          <p:spPr>
            <a:xfrm>
              <a:off x="2381250" y="2791968"/>
              <a:ext cx="66675" cy="67310"/>
            </a:xfrm>
            <a:custGeom>
              <a:avLst/>
              <a:gdLst/>
              <a:ahLst/>
              <a:cxnLst/>
              <a:rect l="l" t="t" r="r" b="b"/>
              <a:pathLst>
                <a:path w="66675" h="67310">
                  <a:moveTo>
                    <a:pt x="32765" y="0"/>
                  </a:moveTo>
                  <a:lnTo>
                    <a:pt x="0" y="67055"/>
                  </a:lnTo>
                  <a:lnTo>
                    <a:pt x="66293" y="67055"/>
                  </a:lnTo>
                  <a:lnTo>
                    <a:pt x="32765" y="0"/>
                  </a:lnTo>
                  <a:close/>
                </a:path>
              </a:pathLst>
            </a:custGeom>
            <a:solidFill>
              <a:srgbClr val="000000"/>
            </a:solidFill>
          </p:spPr>
          <p:txBody>
            <a:bodyPr wrap="square" lIns="0" tIns="0" rIns="0" bIns="0" rtlCol="0"/>
            <a:lstStyle/>
            <a:p/>
          </p:txBody>
        </p:sp>
        <p:sp>
          <p:nvSpPr>
            <p:cNvPr id="44" name="object 44"/>
            <p:cNvSpPr/>
            <p:nvPr/>
          </p:nvSpPr>
          <p:spPr>
            <a:xfrm>
              <a:off x="4866894" y="4101845"/>
              <a:ext cx="270510" cy="271780"/>
            </a:xfrm>
            <a:custGeom>
              <a:avLst/>
              <a:gdLst/>
              <a:ahLst/>
              <a:cxnLst/>
              <a:rect l="l" t="t" r="r" b="b"/>
              <a:pathLst>
                <a:path w="270510" h="271779">
                  <a:moveTo>
                    <a:pt x="134874" y="0"/>
                  </a:move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655" y="264334"/>
                  </a:lnTo>
                  <a:lnTo>
                    <a:pt x="214877" y="245034"/>
                  </a:lnTo>
                  <a:lnTo>
                    <a:pt x="244272" y="215639"/>
                  </a:lnTo>
                  <a:lnTo>
                    <a:pt x="263572" y="178417"/>
                  </a:lnTo>
                  <a:lnTo>
                    <a:pt x="270510" y="135636"/>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45" name="object 45"/>
            <p:cNvSpPr/>
            <p:nvPr/>
          </p:nvSpPr>
          <p:spPr>
            <a:xfrm>
              <a:off x="4866894" y="4101845"/>
              <a:ext cx="270510" cy="271780"/>
            </a:xfrm>
            <a:custGeom>
              <a:avLst/>
              <a:gdLst/>
              <a:ahLst/>
              <a:cxnLst/>
              <a:rect l="l" t="t" r="r" b="b"/>
              <a:pathLst>
                <a:path w="270510" h="271779">
                  <a:moveTo>
                    <a:pt x="270510" y="135636"/>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655" y="264334"/>
                  </a:lnTo>
                  <a:lnTo>
                    <a:pt x="214877" y="245034"/>
                  </a:lnTo>
                  <a:lnTo>
                    <a:pt x="244272" y="215639"/>
                  </a:lnTo>
                  <a:lnTo>
                    <a:pt x="263572" y="178417"/>
                  </a:lnTo>
                  <a:lnTo>
                    <a:pt x="270510" y="135636"/>
                  </a:lnTo>
                  <a:close/>
                </a:path>
              </a:pathLst>
            </a:custGeom>
            <a:ln w="20574">
              <a:solidFill>
                <a:srgbClr val="000000"/>
              </a:solidFill>
            </a:ln>
          </p:spPr>
          <p:txBody>
            <a:bodyPr wrap="square" lIns="0" tIns="0" rIns="0" bIns="0" rtlCol="0"/>
            <a:lstStyle/>
            <a:p/>
          </p:txBody>
        </p:sp>
        <p:sp>
          <p:nvSpPr>
            <p:cNvPr id="46" name="object 46"/>
            <p:cNvSpPr/>
            <p:nvPr/>
          </p:nvSpPr>
          <p:spPr>
            <a:xfrm>
              <a:off x="4659629" y="2683001"/>
              <a:ext cx="1297940" cy="1308735"/>
            </a:xfrm>
            <a:custGeom>
              <a:avLst/>
              <a:gdLst/>
              <a:ahLst/>
              <a:cxnLst/>
              <a:rect l="l" t="t" r="r" b="b"/>
              <a:pathLst>
                <a:path w="1297939" h="1308735">
                  <a:moveTo>
                    <a:pt x="1297686" y="0"/>
                  </a:moveTo>
                  <a:lnTo>
                    <a:pt x="1297686" y="1308354"/>
                  </a:lnTo>
                  <a:lnTo>
                    <a:pt x="0" y="1308354"/>
                  </a:lnTo>
                </a:path>
              </a:pathLst>
            </a:custGeom>
            <a:ln w="20574">
              <a:solidFill>
                <a:srgbClr val="000000"/>
              </a:solidFill>
            </a:ln>
          </p:spPr>
          <p:txBody>
            <a:bodyPr wrap="square" lIns="0" tIns="0" rIns="0" bIns="0" rtlCol="0"/>
            <a:lstStyle/>
            <a:p/>
          </p:txBody>
        </p:sp>
        <p:sp>
          <p:nvSpPr>
            <p:cNvPr id="47" name="object 47"/>
            <p:cNvSpPr/>
            <p:nvPr/>
          </p:nvSpPr>
          <p:spPr>
            <a:xfrm>
              <a:off x="4594860" y="3958589"/>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48" name="object 48"/>
            <p:cNvSpPr/>
            <p:nvPr/>
          </p:nvSpPr>
          <p:spPr>
            <a:xfrm>
              <a:off x="4648961" y="2084070"/>
              <a:ext cx="1520189" cy="572262"/>
            </a:xfrm>
            <a:prstGeom prst="rect">
              <a:avLst/>
            </a:prstGeom>
            <a:blipFill>
              <a:blip r:embed="rId14" cstate="print"/>
              <a:stretch>
                <a:fillRect/>
              </a:stretch>
            </a:blipFill>
          </p:spPr>
          <p:txBody>
            <a:bodyPr wrap="square" lIns="0" tIns="0" rIns="0" bIns="0" rtlCol="0"/>
            <a:lstStyle/>
            <a:p/>
          </p:txBody>
        </p:sp>
        <p:sp>
          <p:nvSpPr>
            <p:cNvPr id="49" name="object 49"/>
            <p:cNvSpPr/>
            <p:nvPr/>
          </p:nvSpPr>
          <p:spPr>
            <a:xfrm>
              <a:off x="4638294" y="2072639"/>
              <a:ext cx="1541145" cy="593725"/>
            </a:xfrm>
            <a:custGeom>
              <a:avLst/>
              <a:gdLst/>
              <a:ahLst/>
              <a:cxnLst/>
              <a:rect l="l" t="t" r="r" b="b"/>
              <a:pathLst>
                <a:path w="1541145" h="593725">
                  <a:moveTo>
                    <a:pt x="1540764" y="0"/>
                  </a:moveTo>
                  <a:lnTo>
                    <a:pt x="0" y="0"/>
                  </a:lnTo>
                  <a:lnTo>
                    <a:pt x="0" y="593598"/>
                  </a:lnTo>
                  <a:lnTo>
                    <a:pt x="1540764" y="593598"/>
                  </a:lnTo>
                  <a:lnTo>
                    <a:pt x="1540764" y="0"/>
                  </a:lnTo>
                  <a:close/>
                </a:path>
              </a:pathLst>
            </a:custGeom>
            <a:ln w="20574">
              <a:solidFill>
                <a:srgbClr val="000000"/>
              </a:solidFill>
            </a:ln>
          </p:spPr>
          <p:txBody>
            <a:bodyPr wrap="square" lIns="0" tIns="0" rIns="0" bIns="0" rtlCol="0"/>
            <a:lstStyle/>
            <a:p/>
          </p:txBody>
        </p:sp>
        <p:sp>
          <p:nvSpPr>
            <p:cNvPr id="50" name="object 50"/>
            <p:cNvSpPr/>
            <p:nvPr/>
          </p:nvSpPr>
          <p:spPr>
            <a:xfrm>
              <a:off x="1523238" y="2794254"/>
              <a:ext cx="354330" cy="243458"/>
            </a:xfrm>
            <a:prstGeom prst="rect">
              <a:avLst/>
            </a:prstGeom>
            <a:blipFill>
              <a:blip r:embed="rId15" cstate="print"/>
              <a:stretch>
                <a:fillRect/>
              </a:stretch>
            </a:blipFill>
          </p:spPr>
          <p:txBody>
            <a:bodyPr wrap="square" lIns="0" tIns="0" rIns="0" bIns="0" rtlCol="0"/>
            <a:lstStyle/>
            <a:p/>
          </p:txBody>
        </p:sp>
        <p:sp>
          <p:nvSpPr>
            <p:cNvPr id="51" name="object 51"/>
            <p:cNvSpPr/>
            <p:nvPr/>
          </p:nvSpPr>
          <p:spPr>
            <a:xfrm>
              <a:off x="1530858" y="3025419"/>
              <a:ext cx="335279" cy="319277"/>
            </a:xfrm>
            <a:prstGeom prst="rect">
              <a:avLst/>
            </a:prstGeom>
            <a:blipFill>
              <a:blip r:embed="rId4" cstate="print"/>
              <a:stretch>
                <a:fillRect/>
              </a:stretch>
            </a:blipFill>
          </p:spPr>
          <p:txBody>
            <a:bodyPr wrap="square" lIns="0" tIns="0" rIns="0" bIns="0" rtlCol="0"/>
            <a:lstStyle/>
            <a:p/>
          </p:txBody>
        </p:sp>
        <p:sp>
          <p:nvSpPr>
            <p:cNvPr id="52" name="object 52"/>
            <p:cNvSpPr/>
            <p:nvPr/>
          </p:nvSpPr>
          <p:spPr>
            <a:xfrm>
              <a:off x="1518856" y="3333178"/>
              <a:ext cx="354711" cy="179450"/>
            </a:xfrm>
            <a:prstGeom prst="rect">
              <a:avLst/>
            </a:prstGeom>
            <a:blipFill>
              <a:blip r:embed="rId16" cstate="print"/>
              <a:stretch>
                <a:fillRect/>
              </a:stretch>
            </a:blipFill>
          </p:spPr>
          <p:txBody>
            <a:bodyPr wrap="square" lIns="0" tIns="0" rIns="0" bIns="0" rtlCol="0"/>
            <a:lstStyle/>
            <a:p/>
          </p:txBody>
        </p:sp>
      </p:grpSp>
      <p:sp>
        <p:nvSpPr>
          <p:cNvPr id="53" name="object 53"/>
          <p:cNvSpPr txBox="1"/>
          <p:nvPr/>
        </p:nvSpPr>
        <p:spPr>
          <a:xfrm>
            <a:off x="1308353" y="3463544"/>
            <a:ext cx="79375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body.sql</a:t>
            </a:r>
            <a:endParaRPr sz="1300">
              <a:latin typeface="Courier New"/>
              <a:cs typeface="Courier New"/>
            </a:endParaRPr>
          </a:p>
        </p:txBody>
      </p:sp>
      <p:grpSp>
        <p:nvGrpSpPr>
          <p:cNvPr id="54" name="object 54"/>
          <p:cNvGrpSpPr/>
          <p:nvPr/>
        </p:nvGrpSpPr>
        <p:grpSpPr>
          <a:xfrm>
            <a:off x="1858898" y="2345817"/>
            <a:ext cx="2972435" cy="2638425"/>
            <a:chOff x="1858898" y="2345817"/>
            <a:chExt cx="2972435" cy="2638425"/>
          </a:xfrm>
        </p:grpSpPr>
        <p:sp>
          <p:nvSpPr>
            <p:cNvPr id="55" name="object 55"/>
            <p:cNvSpPr/>
            <p:nvPr/>
          </p:nvSpPr>
          <p:spPr>
            <a:xfrm>
              <a:off x="1869185" y="2356104"/>
              <a:ext cx="273050" cy="763905"/>
            </a:xfrm>
            <a:custGeom>
              <a:avLst/>
              <a:gdLst/>
              <a:ahLst/>
              <a:cxnLst/>
              <a:rect l="l" t="t" r="r" b="b"/>
              <a:pathLst>
                <a:path w="273050" h="763905">
                  <a:moveTo>
                    <a:pt x="0" y="763524"/>
                  </a:moveTo>
                  <a:lnTo>
                    <a:pt x="272796" y="763524"/>
                  </a:lnTo>
                  <a:lnTo>
                    <a:pt x="272796" y="0"/>
                  </a:lnTo>
                </a:path>
              </a:pathLst>
            </a:custGeom>
            <a:ln w="20574">
              <a:solidFill>
                <a:srgbClr val="000000"/>
              </a:solidFill>
            </a:ln>
          </p:spPr>
          <p:txBody>
            <a:bodyPr wrap="square" lIns="0" tIns="0" rIns="0" bIns="0" rtlCol="0"/>
            <a:lstStyle/>
            <a:p/>
          </p:txBody>
        </p:sp>
        <p:sp>
          <p:nvSpPr>
            <p:cNvPr id="56" name="object 56"/>
            <p:cNvSpPr/>
            <p:nvPr/>
          </p:nvSpPr>
          <p:spPr>
            <a:xfrm>
              <a:off x="4067555" y="3755136"/>
              <a:ext cx="532638" cy="214122"/>
            </a:xfrm>
            <a:prstGeom prst="rect">
              <a:avLst/>
            </a:prstGeom>
            <a:blipFill>
              <a:blip r:embed="rId17" cstate="print"/>
              <a:stretch>
                <a:fillRect/>
              </a:stretch>
            </a:blipFill>
          </p:spPr>
          <p:txBody>
            <a:bodyPr wrap="square" lIns="0" tIns="0" rIns="0" bIns="0" rtlCol="0"/>
            <a:lstStyle/>
            <a:p/>
          </p:txBody>
        </p:sp>
        <p:sp>
          <p:nvSpPr>
            <p:cNvPr id="57" name="object 57"/>
            <p:cNvSpPr/>
            <p:nvPr/>
          </p:nvSpPr>
          <p:spPr>
            <a:xfrm>
              <a:off x="4079747" y="3950995"/>
              <a:ext cx="502158" cy="153162"/>
            </a:xfrm>
            <a:prstGeom prst="rect">
              <a:avLst/>
            </a:prstGeom>
            <a:blipFill>
              <a:blip r:embed="rId18" cstate="print"/>
              <a:stretch>
                <a:fillRect/>
              </a:stretch>
            </a:blipFill>
          </p:spPr>
          <p:txBody>
            <a:bodyPr wrap="square" lIns="0" tIns="0" rIns="0" bIns="0" rtlCol="0"/>
            <a:lstStyle/>
            <a:p/>
          </p:txBody>
        </p:sp>
        <p:sp>
          <p:nvSpPr>
            <p:cNvPr id="58" name="object 58"/>
            <p:cNvSpPr/>
            <p:nvPr/>
          </p:nvSpPr>
          <p:spPr>
            <a:xfrm>
              <a:off x="4030979" y="4085844"/>
              <a:ext cx="800100" cy="898398"/>
            </a:xfrm>
            <a:prstGeom prst="rect">
              <a:avLst/>
            </a:prstGeom>
            <a:blipFill>
              <a:blip r:embed="rId19" cstate="print"/>
              <a:stretch>
                <a:fillRect/>
              </a:stretch>
            </a:blipFill>
          </p:spPr>
          <p:txBody>
            <a:bodyPr wrap="square" lIns="0" tIns="0" rIns="0" bIns="0" rtlCol="0"/>
            <a:lstStyle/>
            <a:p/>
          </p:txBody>
        </p:sp>
      </p:grpSp>
      <p:sp>
        <p:nvSpPr>
          <p:cNvPr id="59" name="object 59"/>
          <p:cNvSpPr txBox="1"/>
          <p:nvPr/>
        </p:nvSpPr>
        <p:spPr>
          <a:xfrm>
            <a:off x="4841747" y="4545584"/>
            <a:ext cx="42290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Body</a:t>
            </a:r>
            <a:endParaRPr sz="1300">
              <a:latin typeface="Arial"/>
              <a:cs typeface="Arial"/>
            </a:endParaRPr>
          </a:p>
        </p:txBody>
      </p:sp>
      <p:sp>
        <p:nvSpPr>
          <p:cNvPr id="63" name="object 6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4" name="object 6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65" name="object 6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0"/>
              </a:rPr>
              <a:t>OracleWDP_ww@oracle.com</a:t>
            </a:r>
            <a:r>
              <a:rPr dirty="0" sz="800" spc="-55">
                <a:latin typeface="Garuda"/>
                <a:cs typeface="Garuda"/>
                <a:hlinkClick r:id="rId20"/>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0" name="object 60"/>
          <p:cNvSpPr txBox="1"/>
          <p:nvPr/>
        </p:nvSpPr>
        <p:spPr>
          <a:xfrm>
            <a:off x="4614679" y="3751664"/>
            <a:ext cx="1194435" cy="592455"/>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Specification</a:t>
            </a:r>
            <a:endParaRPr sz="1300">
              <a:latin typeface="Arial"/>
              <a:cs typeface="Arial"/>
            </a:endParaRPr>
          </a:p>
          <a:p>
            <a:pPr>
              <a:lnSpc>
                <a:spcPct val="100000"/>
              </a:lnSpc>
              <a:spcBef>
                <a:spcPts val="30"/>
              </a:spcBef>
            </a:pPr>
            <a:endParaRPr sz="1150">
              <a:latin typeface="Arial"/>
              <a:cs typeface="Arial"/>
            </a:endParaRPr>
          </a:p>
          <a:p>
            <a:pPr marL="341630">
              <a:lnSpc>
                <a:spcPct val="100000"/>
              </a:lnSpc>
            </a:pPr>
            <a:r>
              <a:rPr dirty="0" sz="1300" spc="-10" b="1">
                <a:latin typeface="Arial"/>
                <a:cs typeface="Arial"/>
              </a:rPr>
              <a:t>4</a:t>
            </a:r>
            <a:r>
              <a:rPr dirty="0" sz="1300" spc="180" b="1">
                <a:latin typeface="Arial"/>
                <a:cs typeface="Arial"/>
              </a:rPr>
              <a:t> </a:t>
            </a:r>
            <a:r>
              <a:rPr dirty="0" sz="1300" spc="-15" b="1">
                <a:latin typeface="Arial"/>
                <a:cs typeface="Arial"/>
              </a:rPr>
              <a:t>Execute</a:t>
            </a:r>
            <a:endParaRPr sz="1300">
              <a:latin typeface="Arial"/>
              <a:cs typeface="Arial"/>
            </a:endParaRPr>
          </a:p>
        </p:txBody>
      </p:sp>
      <p:sp>
        <p:nvSpPr>
          <p:cNvPr id="61" name="object 61"/>
          <p:cNvSpPr txBox="1"/>
          <p:nvPr/>
        </p:nvSpPr>
        <p:spPr>
          <a:xfrm>
            <a:off x="743204" y="5610905"/>
            <a:ext cx="6278245" cy="39300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Developing </a:t>
            </a:r>
            <a:r>
              <a:rPr dirty="0" sz="1300" spc="10" b="1">
                <a:latin typeface="Arial"/>
                <a:cs typeface="Arial"/>
              </a:rPr>
              <a:t>PL/SQL</a:t>
            </a:r>
            <a:r>
              <a:rPr dirty="0" sz="1300" spc="-5" b="1">
                <a:latin typeface="Arial"/>
                <a:cs typeface="Arial"/>
              </a:rPr>
              <a:t> </a:t>
            </a:r>
            <a:r>
              <a:rPr dirty="0" sz="1300" spc="5" b="1">
                <a:latin typeface="Arial"/>
                <a:cs typeface="Arial"/>
              </a:rPr>
              <a:t>Packages</a:t>
            </a:r>
            <a:endParaRPr sz="1300">
              <a:latin typeface="Arial"/>
              <a:cs typeface="Arial"/>
            </a:endParaRPr>
          </a:p>
          <a:p>
            <a:pPr marL="137795">
              <a:lnSpc>
                <a:spcPts val="1535"/>
              </a:lnSpc>
              <a:spcBef>
                <a:spcPts val="390"/>
              </a:spcBef>
            </a:pPr>
            <a:r>
              <a:rPr dirty="0" sz="1300" spc="10">
                <a:latin typeface="Times New Roman"/>
                <a:cs typeface="Times New Roman"/>
              </a:rPr>
              <a:t>To </a:t>
            </a:r>
            <a:r>
              <a:rPr dirty="0" sz="1300" spc="5">
                <a:latin typeface="Times New Roman"/>
                <a:cs typeface="Times New Roman"/>
              </a:rPr>
              <a:t>develop a package, perform the following</a:t>
            </a:r>
            <a:r>
              <a:rPr dirty="0" sz="1300" spc="1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15620" indent="-252729">
              <a:lnSpc>
                <a:spcPts val="1535"/>
              </a:lnSpc>
              <a:buAutoNum type="arabicPeriod"/>
              <a:tabLst>
                <a:tab pos="516255" algn="l"/>
              </a:tabLst>
            </a:pPr>
            <a:r>
              <a:rPr dirty="0" sz="1300" spc="5">
                <a:latin typeface="Times New Roman"/>
                <a:cs typeface="Times New Roman"/>
              </a:rPr>
              <a:t>Edit</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text</a:t>
            </a:r>
            <a:r>
              <a:rPr dirty="0" sz="1300" spc="15">
                <a:latin typeface="Times New Roman"/>
                <a:cs typeface="Times New Roman"/>
              </a:rPr>
              <a:t> </a:t>
            </a:r>
            <a:r>
              <a:rPr dirty="0" sz="1300" spc="5">
                <a:latin typeface="Times New Roman"/>
                <a:cs typeface="Times New Roman"/>
              </a:rPr>
              <a:t>for</a:t>
            </a:r>
            <a:r>
              <a:rPr dirty="0" sz="1300" spc="15">
                <a:latin typeface="Times New Roman"/>
                <a:cs typeface="Times New Roman"/>
              </a:rPr>
              <a:t> </a:t>
            </a:r>
            <a:r>
              <a:rPr dirty="0" sz="1300" spc="5">
                <a:latin typeface="Times New Roman"/>
                <a:cs typeface="Times New Roman"/>
              </a:rPr>
              <a:t>the specification</a:t>
            </a:r>
            <a:r>
              <a:rPr dirty="0" sz="1300" spc="10">
                <a:latin typeface="Times New Roman"/>
                <a:cs typeface="Times New Roman"/>
              </a:rPr>
              <a:t> by</a:t>
            </a:r>
            <a:r>
              <a:rPr dirty="0" sz="1300" spc="15">
                <a:latin typeface="Times New Roman"/>
                <a:cs typeface="Times New Roman"/>
              </a:rPr>
              <a:t>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PACKAGE</a:t>
            </a:r>
            <a:r>
              <a:rPr dirty="0" sz="1300" spc="-44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within</a:t>
            </a:r>
            <a:r>
              <a:rPr dirty="0" sz="1300" spc="15">
                <a:latin typeface="Times New Roman"/>
                <a:cs typeface="Times New Roman"/>
              </a:rPr>
              <a:t> </a:t>
            </a:r>
            <a:r>
              <a:rPr dirty="0" sz="1300" spc="5">
                <a:latin typeface="Times New Roman"/>
                <a:cs typeface="Times New Roman"/>
              </a:rPr>
              <a:t>a</a:t>
            </a:r>
            <a:endParaRPr sz="1300">
              <a:latin typeface="Times New Roman"/>
              <a:cs typeface="Times New Roman"/>
            </a:endParaRPr>
          </a:p>
          <a:p>
            <a:pPr marL="514984" marR="49530">
              <a:lnSpc>
                <a:spcPts val="1510"/>
              </a:lnSpc>
              <a:spcBef>
                <a:spcPts val="185"/>
              </a:spcBef>
            </a:pPr>
            <a:r>
              <a:rPr dirty="0" sz="1300" spc="10">
                <a:latin typeface="Times New Roman"/>
                <a:cs typeface="Times New Roman"/>
              </a:rPr>
              <a:t>SQL </a:t>
            </a:r>
            <a:r>
              <a:rPr dirty="0" sz="1300" spc="5">
                <a:latin typeface="Times New Roman"/>
                <a:cs typeface="Times New Roman"/>
              </a:rPr>
              <a:t>script file. Edit the text for the </a:t>
            </a:r>
            <a:r>
              <a:rPr dirty="0" sz="1300" spc="10">
                <a:latin typeface="Times New Roman"/>
                <a:cs typeface="Times New Roman"/>
              </a:rPr>
              <a:t>body (only </a:t>
            </a:r>
            <a:r>
              <a:rPr dirty="0" sz="1300" spc="5">
                <a:latin typeface="Times New Roman"/>
                <a:cs typeface="Times New Roman"/>
              </a:rPr>
              <a:t>if required; see the guidelines below)  </a:t>
            </a:r>
            <a:r>
              <a:rPr dirty="0" sz="1300" spc="10">
                <a:latin typeface="Times New Roman"/>
                <a:cs typeface="Times New Roman"/>
              </a:rPr>
              <a:t>by</a:t>
            </a:r>
            <a:r>
              <a:rPr dirty="0" sz="1300" spc="5">
                <a:latin typeface="Times New Roman"/>
                <a:cs typeface="Times New Roman"/>
              </a:rPr>
              <a:t> using the </a:t>
            </a:r>
            <a:r>
              <a:rPr dirty="0" sz="1300" spc="15">
                <a:latin typeface="Courier New"/>
                <a:cs typeface="Courier New"/>
              </a:rPr>
              <a:t>CREATE</a:t>
            </a:r>
            <a:r>
              <a:rPr dirty="0" sz="1300" spc="-445">
                <a:latin typeface="Courier New"/>
                <a:cs typeface="Courier New"/>
              </a:rPr>
              <a:t> </a:t>
            </a:r>
            <a:r>
              <a:rPr dirty="0" sz="1300" spc="15">
                <a:latin typeface="Courier New"/>
                <a:cs typeface="Courier New"/>
              </a:rPr>
              <a:t>PACKAGE</a:t>
            </a:r>
            <a:r>
              <a:rPr dirty="0" sz="1300" spc="-445">
                <a:latin typeface="Courier New"/>
                <a:cs typeface="Courier New"/>
              </a:rPr>
              <a:t> </a:t>
            </a:r>
            <a:r>
              <a:rPr dirty="0" sz="1300" spc="15">
                <a:latin typeface="Courier New"/>
                <a:cs typeface="Courier New"/>
              </a:rPr>
              <a:t>BODY</a:t>
            </a:r>
            <a:r>
              <a:rPr dirty="0" sz="1300" spc="-450">
                <a:latin typeface="Courier New"/>
                <a:cs typeface="Courier New"/>
              </a:rPr>
              <a:t> </a:t>
            </a:r>
            <a:r>
              <a:rPr dirty="0" sz="1300" spc="5">
                <a:latin typeface="Times New Roman"/>
                <a:cs typeface="Times New Roman"/>
              </a:rPr>
              <a:t>statement within a </a:t>
            </a:r>
            <a:r>
              <a:rPr dirty="0" sz="1300" spc="10">
                <a:latin typeface="Times New Roman"/>
                <a:cs typeface="Times New Roman"/>
              </a:rPr>
              <a:t>SQL</a:t>
            </a:r>
            <a:r>
              <a:rPr dirty="0" sz="1300" spc="5">
                <a:latin typeface="Times New Roman"/>
                <a:cs typeface="Times New Roman"/>
              </a:rPr>
              <a:t> script file.</a:t>
            </a:r>
            <a:endParaRPr sz="1300">
              <a:latin typeface="Times New Roman"/>
              <a:cs typeface="Times New Roman"/>
            </a:endParaRPr>
          </a:p>
          <a:p>
            <a:pPr marL="515620" indent="-252729">
              <a:lnSpc>
                <a:spcPct val="100000"/>
              </a:lnSpc>
              <a:spcBef>
                <a:spcPts val="50"/>
              </a:spcBef>
              <a:buAutoNum type="arabicPeriod" startAt="2"/>
              <a:tabLst>
                <a:tab pos="516255" algn="l"/>
              </a:tabLst>
            </a:pPr>
            <a:r>
              <a:rPr dirty="0" sz="1300" spc="10">
                <a:latin typeface="Times New Roman"/>
                <a:cs typeface="Times New Roman"/>
              </a:rPr>
              <a:t>Load </a:t>
            </a:r>
            <a:r>
              <a:rPr dirty="0" sz="1300" spc="5">
                <a:latin typeface="Times New Roman"/>
                <a:cs typeface="Times New Roman"/>
              </a:rPr>
              <a:t>the script files into a tool such as</a:t>
            </a:r>
            <a:r>
              <a:rPr dirty="0" sz="1300" spc="-5">
                <a:latin typeface="Times New Roman"/>
                <a:cs typeface="Times New Roman"/>
              </a:rPr>
              <a:t> </a:t>
            </a:r>
            <a:r>
              <a:rPr dirty="0" sz="1300" spc="5" i="1">
                <a:latin typeface="Times New Roman"/>
                <a:cs typeface="Times New Roman"/>
              </a:rPr>
              <a:t>i</a:t>
            </a:r>
            <a:r>
              <a:rPr dirty="0" sz="1300" spc="5">
                <a:latin typeface="Times New Roman"/>
                <a:cs typeface="Times New Roman"/>
              </a:rPr>
              <a:t>SQL*Plus.</a:t>
            </a:r>
            <a:endParaRPr sz="1300">
              <a:latin typeface="Times New Roman"/>
              <a:cs typeface="Times New Roman"/>
            </a:endParaRPr>
          </a:p>
          <a:p>
            <a:pPr marL="514984" marR="457200" indent="-251460">
              <a:lnSpc>
                <a:spcPct val="101499"/>
              </a:lnSpc>
              <a:buAutoNum type="arabicPeriod" startAt="2"/>
              <a:tabLst>
                <a:tab pos="515620" algn="l"/>
              </a:tabLst>
            </a:pPr>
            <a:r>
              <a:rPr dirty="0" sz="1300" spc="5">
                <a:latin typeface="Times New Roman"/>
                <a:cs typeface="Times New Roman"/>
              </a:rPr>
              <a:t>Execute the script files to create (that is, to compile and store) the package and  package </a:t>
            </a:r>
            <a:r>
              <a:rPr dirty="0" sz="1300" spc="10">
                <a:latin typeface="Times New Roman"/>
                <a:cs typeface="Times New Roman"/>
              </a:rPr>
              <a:t>body </a:t>
            </a:r>
            <a:r>
              <a:rPr dirty="0" sz="1300" spc="5">
                <a:latin typeface="Times New Roman"/>
                <a:cs typeface="Times New Roman"/>
              </a:rPr>
              <a:t>in the</a:t>
            </a:r>
            <a:r>
              <a:rPr dirty="0" sz="1300" spc="-5">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4984" marR="79375" indent="-251460">
              <a:lnSpc>
                <a:spcPts val="1580"/>
              </a:lnSpc>
              <a:spcBef>
                <a:spcPts val="55"/>
              </a:spcBef>
              <a:buAutoNum type="arabicPeriod" startAt="2"/>
              <a:tabLst>
                <a:tab pos="515620" algn="l"/>
              </a:tabLst>
            </a:pPr>
            <a:r>
              <a:rPr dirty="0" sz="1300" spc="5">
                <a:latin typeface="Times New Roman"/>
                <a:cs typeface="Times New Roman"/>
              </a:rPr>
              <a:t>Execute any public construct within the package specification from an </a:t>
            </a:r>
            <a:r>
              <a:rPr dirty="0" sz="1300" spc="10">
                <a:latin typeface="Times New Roman"/>
                <a:cs typeface="Times New Roman"/>
              </a:rPr>
              <a:t>Oracle </a:t>
            </a:r>
            <a:r>
              <a:rPr dirty="0" sz="1300" spc="5">
                <a:latin typeface="Times New Roman"/>
                <a:cs typeface="Times New Roman"/>
              </a:rPr>
              <a:t>server  environment.</a:t>
            </a:r>
            <a:endParaRPr sz="1300">
              <a:latin typeface="Times New Roman"/>
              <a:cs typeface="Times New Roman"/>
            </a:endParaRPr>
          </a:p>
          <a:p>
            <a:pPr marL="137795">
              <a:lnSpc>
                <a:spcPts val="1540"/>
              </a:lnSpc>
              <a:spcBef>
                <a:spcPts val="365"/>
              </a:spcBef>
            </a:pPr>
            <a:r>
              <a:rPr dirty="0" sz="1300" spc="10" b="1">
                <a:latin typeface="Times New Roman"/>
                <a:cs typeface="Times New Roman"/>
              </a:rPr>
              <a:t>Guidelines </a:t>
            </a:r>
            <a:r>
              <a:rPr dirty="0" sz="1300" spc="5" b="1">
                <a:latin typeface="Times New Roman"/>
                <a:cs typeface="Times New Roman"/>
              </a:rPr>
              <a:t>for Developing</a:t>
            </a:r>
            <a:r>
              <a:rPr dirty="0" sz="1300" spc="-5" b="1">
                <a:latin typeface="Times New Roman"/>
                <a:cs typeface="Times New Roman"/>
              </a:rPr>
              <a:t> </a:t>
            </a:r>
            <a:r>
              <a:rPr dirty="0" sz="1300" spc="5" b="1">
                <a:latin typeface="Times New Roman"/>
                <a:cs typeface="Times New Roman"/>
              </a:rPr>
              <a:t>Packages</a:t>
            </a:r>
            <a:endParaRPr sz="1300">
              <a:latin typeface="Times New Roman"/>
              <a:cs typeface="Times New Roman"/>
            </a:endParaRPr>
          </a:p>
          <a:p>
            <a:pPr marL="514984" marR="402590" indent="-251460">
              <a:lnSpc>
                <a:spcPts val="1490"/>
              </a:lnSpc>
              <a:spcBef>
                <a:spcPts val="90"/>
              </a:spcBef>
              <a:buChar char="•"/>
              <a:tabLst>
                <a:tab pos="514984" algn="l"/>
                <a:tab pos="515620" algn="l"/>
              </a:tabLst>
            </a:pPr>
            <a:r>
              <a:rPr dirty="0" sz="1300" spc="5">
                <a:latin typeface="Times New Roman"/>
                <a:cs typeface="Times New Roman"/>
              </a:rPr>
              <a:t>Consider saving the text for a </a:t>
            </a:r>
            <a:r>
              <a:rPr dirty="0" sz="1300" spc="10">
                <a:latin typeface="Times New Roman"/>
                <a:cs typeface="Times New Roman"/>
              </a:rPr>
              <a:t>package </a:t>
            </a:r>
            <a:r>
              <a:rPr dirty="0" sz="1300" spc="5">
                <a:latin typeface="Times New Roman"/>
                <a:cs typeface="Times New Roman"/>
              </a:rPr>
              <a:t>specification and a </a:t>
            </a:r>
            <a:r>
              <a:rPr dirty="0" sz="1300" spc="10">
                <a:latin typeface="Times New Roman"/>
                <a:cs typeface="Times New Roman"/>
              </a:rPr>
              <a:t>package body </a:t>
            </a:r>
            <a:r>
              <a:rPr dirty="0" sz="1300" spc="5">
                <a:latin typeface="Times New Roman"/>
                <a:cs typeface="Times New Roman"/>
              </a:rPr>
              <a:t>in </a:t>
            </a:r>
            <a:r>
              <a:rPr dirty="0" sz="1300" spc="10">
                <a:latin typeface="Times New Roman"/>
                <a:cs typeface="Times New Roman"/>
              </a:rPr>
              <a:t>two  </a:t>
            </a:r>
            <a:r>
              <a:rPr dirty="0" sz="1300" spc="5">
                <a:latin typeface="Times New Roman"/>
                <a:cs typeface="Times New Roman"/>
              </a:rPr>
              <a:t>different script files to facilitate easier modifications to the </a:t>
            </a:r>
            <a:r>
              <a:rPr dirty="0" sz="1300" spc="10">
                <a:latin typeface="Times New Roman"/>
                <a:cs typeface="Times New Roman"/>
              </a:rPr>
              <a:t>package </a:t>
            </a:r>
            <a:r>
              <a:rPr dirty="0" sz="1300" spc="5">
                <a:latin typeface="Times New Roman"/>
                <a:cs typeface="Times New Roman"/>
              </a:rPr>
              <a:t>or its</a:t>
            </a:r>
            <a:r>
              <a:rPr dirty="0" sz="1300" spc="40">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514984" marR="592455" indent="-251460">
              <a:lnSpc>
                <a:spcPts val="1500"/>
              </a:lnSpc>
              <a:spcBef>
                <a:spcPts val="5"/>
              </a:spcBef>
              <a:buChar char="•"/>
              <a:tabLst>
                <a:tab pos="514984" algn="l"/>
                <a:tab pos="515620" algn="l"/>
              </a:tabLst>
            </a:pPr>
            <a:r>
              <a:rPr dirty="0" sz="1300" spc="10">
                <a:latin typeface="Times New Roman"/>
                <a:cs typeface="Times New Roman"/>
              </a:rPr>
              <a:t>A </a:t>
            </a:r>
            <a:r>
              <a:rPr dirty="0" sz="1300" spc="5">
                <a:latin typeface="Times New Roman"/>
                <a:cs typeface="Times New Roman"/>
              </a:rPr>
              <a:t>package specification can exist without a package </a:t>
            </a:r>
            <a:r>
              <a:rPr dirty="0" sz="1300" spc="10">
                <a:latin typeface="Times New Roman"/>
                <a:cs typeface="Times New Roman"/>
              </a:rPr>
              <a:t>body—that </a:t>
            </a:r>
            <a:r>
              <a:rPr dirty="0" sz="1300" spc="5">
                <a:latin typeface="Times New Roman"/>
                <a:cs typeface="Times New Roman"/>
              </a:rPr>
              <a:t>is, </a:t>
            </a:r>
            <a:r>
              <a:rPr dirty="0" sz="1300" spc="10">
                <a:latin typeface="Times New Roman"/>
                <a:cs typeface="Times New Roman"/>
              </a:rPr>
              <a:t>when </a:t>
            </a:r>
            <a:r>
              <a:rPr dirty="0" sz="1300" spc="5">
                <a:latin typeface="Times New Roman"/>
                <a:cs typeface="Times New Roman"/>
              </a:rPr>
              <a:t>the  package specification does not declare subprograms, a </a:t>
            </a:r>
            <a:r>
              <a:rPr dirty="0" sz="1300" spc="10">
                <a:latin typeface="Times New Roman"/>
                <a:cs typeface="Times New Roman"/>
              </a:rPr>
              <a:t>body </a:t>
            </a:r>
            <a:r>
              <a:rPr dirty="0" sz="1300" spc="5">
                <a:latin typeface="Times New Roman"/>
                <a:cs typeface="Times New Roman"/>
              </a:rPr>
              <a:t>is not required.  However, a package </a:t>
            </a:r>
            <a:r>
              <a:rPr dirty="0" sz="1300" spc="10">
                <a:latin typeface="Times New Roman"/>
                <a:cs typeface="Times New Roman"/>
              </a:rPr>
              <a:t>body </a:t>
            </a:r>
            <a:r>
              <a:rPr dirty="0" sz="1300" spc="5">
                <a:latin typeface="Times New Roman"/>
                <a:cs typeface="Times New Roman"/>
              </a:rPr>
              <a:t>cannot exist without a </a:t>
            </a:r>
            <a:r>
              <a:rPr dirty="0" sz="1300" spc="10">
                <a:latin typeface="Times New Roman"/>
                <a:cs typeface="Times New Roman"/>
              </a:rPr>
              <a:t>package</a:t>
            </a:r>
            <a:r>
              <a:rPr dirty="0" sz="1300" spc="45">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137795" marR="248920">
              <a:lnSpc>
                <a:spcPts val="1430"/>
              </a:lnSpc>
              <a:spcBef>
                <a:spcPts val="39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Oracle server stores the specification and </a:t>
            </a:r>
            <a:r>
              <a:rPr dirty="0" sz="1300" spc="10">
                <a:latin typeface="Times New Roman"/>
                <a:cs typeface="Times New Roman"/>
              </a:rPr>
              <a:t>body </a:t>
            </a:r>
            <a:r>
              <a:rPr dirty="0" sz="1300" spc="5">
                <a:latin typeface="Times New Roman"/>
                <a:cs typeface="Times New Roman"/>
              </a:rPr>
              <a:t>of a </a:t>
            </a:r>
            <a:r>
              <a:rPr dirty="0" sz="1300" spc="10">
                <a:latin typeface="Times New Roman"/>
                <a:cs typeface="Times New Roman"/>
              </a:rPr>
              <a:t>package </a:t>
            </a:r>
            <a:r>
              <a:rPr dirty="0" sz="1300" spc="5">
                <a:latin typeface="Times New Roman"/>
                <a:cs typeface="Times New Roman"/>
              </a:rPr>
              <a:t>separately. This  enables </a:t>
            </a:r>
            <a:r>
              <a:rPr dirty="0" sz="1300" spc="10">
                <a:latin typeface="Times New Roman"/>
                <a:cs typeface="Times New Roman"/>
              </a:rPr>
              <a:t>you </a:t>
            </a:r>
            <a:r>
              <a:rPr dirty="0" sz="1300" spc="5">
                <a:latin typeface="Times New Roman"/>
                <a:cs typeface="Times New Roman"/>
              </a:rPr>
              <a:t>to change the implementation of a </a:t>
            </a:r>
            <a:r>
              <a:rPr dirty="0" sz="1300" spc="10">
                <a:latin typeface="Times New Roman"/>
                <a:cs typeface="Times New Roman"/>
              </a:rPr>
              <a:t>program </a:t>
            </a:r>
            <a:r>
              <a:rPr dirty="0" sz="1300" spc="5">
                <a:latin typeface="Times New Roman"/>
                <a:cs typeface="Times New Roman"/>
              </a:rPr>
              <a:t>construct in the package </a:t>
            </a:r>
            <a:r>
              <a:rPr dirty="0" sz="1300" spc="10">
                <a:latin typeface="Times New Roman"/>
                <a:cs typeface="Times New Roman"/>
              </a:rPr>
              <a:t>body  </a:t>
            </a:r>
            <a:r>
              <a:rPr dirty="0" sz="1300" spc="5">
                <a:latin typeface="Times New Roman"/>
                <a:cs typeface="Times New Roman"/>
              </a:rPr>
              <a:t>without invalidating other </a:t>
            </a:r>
            <a:r>
              <a:rPr dirty="0" sz="1300" spc="10">
                <a:latin typeface="Times New Roman"/>
                <a:cs typeface="Times New Roman"/>
              </a:rPr>
              <a:t>schema </a:t>
            </a:r>
            <a:r>
              <a:rPr dirty="0" sz="1300" spc="5">
                <a:latin typeface="Times New Roman"/>
                <a:cs typeface="Times New Roman"/>
              </a:rPr>
              <a:t>objects that </a:t>
            </a:r>
            <a:r>
              <a:rPr dirty="0" sz="1300" spc="10">
                <a:latin typeface="Times New Roman"/>
                <a:cs typeface="Times New Roman"/>
              </a:rPr>
              <a:t>call </a:t>
            </a:r>
            <a:r>
              <a:rPr dirty="0" sz="1300" spc="5">
                <a:latin typeface="Times New Roman"/>
                <a:cs typeface="Times New Roman"/>
              </a:rPr>
              <a:t>or reference the </a:t>
            </a:r>
            <a:r>
              <a:rPr dirty="0" sz="1300" spc="10">
                <a:latin typeface="Times New Roman"/>
                <a:cs typeface="Times New Roman"/>
              </a:rPr>
              <a:t>program</a:t>
            </a:r>
            <a:r>
              <a:rPr dirty="0" sz="1300" spc="100">
                <a:latin typeface="Times New Roman"/>
                <a:cs typeface="Times New Roman"/>
              </a:rPr>
              <a:t> </a:t>
            </a:r>
            <a:r>
              <a:rPr dirty="0" sz="1300" spc="5">
                <a:latin typeface="Times New Roman"/>
                <a:cs typeface="Times New Roman"/>
              </a:rPr>
              <a:t>construct.</a:t>
            </a:r>
            <a:endParaRPr sz="1300">
              <a:latin typeface="Times New Roman"/>
              <a:cs typeface="Times New Roman"/>
            </a:endParaRPr>
          </a:p>
        </p:txBody>
      </p:sp>
      <p:sp>
        <p:nvSpPr>
          <p:cNvPr id="62" name="object 6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243583" y="1792477"/>
            <a:ext cx="7359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Syntax:</a:t>
            </a:r>
            <a:endParaRPr sz="1550">
              <a:latin typeface="Arial"/>
              <a:cs typeface="Arial"/>
            </a:endParaRPr>
          </a:p>
        </p:txBody>
      </p:sp>
      <p:sp>
        <p:nvSpPr>
          <p:cNvPr id="8" name="object 8"/>
          <p:cNvSpPr txBox="1"/>
          <p:nvPr/>
        </p:nvSpPr>
        <p:spPr>
          <a:xfrm>
            <a:off x="1325038" y="3200966"/>
            <a:ext cx="5033645" cy="1826260"/>
          </a:xfrm>
          <a:prstGeom prst="rect">
            <a:avLst/>
          </a:prstGeom>
        </p:spPr>
        <p:txBody>
          <a:bodyPr wrap="square" lIns="0" tIns="12065" rIns="0" bIns="0" rtlCol="0" vert="horz">
            <a:spAutoFit/>
          </a:bodyPr>
          <a:lstStyle/>
          <a:p>
            <a:pPr marL="326390" marR="88265" indent="-327025">
              <a:lnSpc>
                <a:spcPct val="107400"/>
              </a:lnSpc>
              <a:spcBef>
                <a:spcPts val="95"/>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OR</a:t>
            </a:r>
            <a:r>
              <a:rPr dirty="0" sz="1550" spc="-495" b="1">
                <a:latin typeface="Courier New"/>
                <a:cs typeface="Courier New"/>
              </a:rPr>
              <a:t> </a:t>
            </a:r>
            <a:r>
              <a:rPr dirty="0" sz="1550" spc="10" b="1">
                <a:latin typeface="Courier New"/>
                <a:cs typeface="Courier New"/>
              </a:rPr>
              <a:t>REPLACE</a:t>
            </a:r>
            <a:r>
              <a:rPr dirty="0" sz="1550" spc="-495" b="1">
                <a:latin typeface="Courier New"/>
                <a:cs typeface="Courier New"/>
              </a:rPr>
              <a:t> </a:t>
            </a:r>
            <a:r>
              <a:rPr dirty="0" sz="1550" spc="10" b="1">
                <a:latin typeface="Arial"/>
                <a:cs typeface="Arial"/>
              </a:rPr>
              <a:t>option</a:t>
            </a:r>
            <a:r>
              <a:rPr dirty="0" sz="1550" spc="5" b="1">
                <a:latin typeface="Arial"/>
                <a:cs typeface="Arial"/>
              </a:rPr>
              <a:t> </a:t>
            </a:r>
            <a:r>
              <a:rPr dirty="0" sz="1550" spc="10" b="1">
                <a:latin typeface="Arial"/>
                <a:cs typeface="Arial"/>
              </a:rPr>
              <a:t>drops and</a:t>
            </a:r>
            <a:r>
              <a:rPr dirty="0" sz="1550" spc="5" b="1">
                <a:latin typeface="Arial"/>
                <a:cs typeface="Arial"/>
              </a:rPr>
              <a:t> </a:t>
            </a:r>
            <a:r>
              <a:rPr dirty="0" sz="1550" spc="10" b="1">
                <a:latin typeface="Arial"/>
                <a:cs typeface="Arial"/>
              </a:rPr>
              <a:t>re-creates</a:t>
            </a:r>
            <a:r>
              <a:rPr dirty="0" sz="1550" spc="5" b="1">
                <a:latin typeface="Arial"/>
                <a:cs typeface="Arial"/>
              </a:rPr>
              <a:t> </a:t>
            </a:r>
            <a:r>
              <a:rPr dirty="0" sz="1550" spc="10" b="1">
                <a:latin typeface="Arial"/>
                <a:cs typeface="Arial"/>
              </a:rPr>
              <a:t>the  package</a:t>
            </a:r>
            <a:r>
              <a:rPr dirty="0" sz="1550" spc="5" b="1">
                <a:latin typeface="Arial"/>
                <a:cs typeface="Arial"/>
              </a:rPr>
              <a:t> </a:t>
            </a:r>
            <a:r>
              <a:rPr dirty="0" sz="1550" spc="10" b="1">
                <a:latin typeface="Arial"/>
                <a:cs typeface="Arial"/>
              </a:rPr>
              <a:t>specification.</a:t>
            </a:r>
            <a:endParaRPr sz="1550">
              <a:latin typeface="Arial"/>
              <a:cs typeface="Arial"/>
            </a:endParaRPr>
          </a:p>
          <a:p>
            <a:pPr marL="326390" marR="203835" indent="-327025">
              <a:lnSpc>
                <a:spcPts val="1770"/>
              </a:lnSpc>
              <a:spcBef>
                <a:spcPts val="535"/>
              </a:spcBef>
              <a:buClr>
                <a:srgbClr val="FF0000"/>
              </a:buClr>
              <a:buFont typeface="Arial"/>
              <a:buChar char="•"/>
              <a:tabLst>
                <a:tab pos="326390" algn="l"/>
                <a:tab pos="327025" algn="l"/>
              </a:tabLst>
            </a:pPr>
            <a:r>
              <a:rPr dirty="0" sz="1550" spc="10" b="1">
                <a:latin typeface="Arial"/>
                <a:cs typeface="Arial"/>
              </a:rPr>
              <a:t>Variables declared </a:t>
            </a:r>
            <a:r>
              <a:rPr dirty="0" sz="1550" spc="5" b="1">
                <a:latin typeface="Arial"/>
                <a:cs typeface="Arial"/>
              </a:rPr>
              <a:t>in </a:t>
            </a:r>
            <a:r>
              <a:rPr dirty="0" sz="1550" spc="10" b="1">
                <a:latin typeface="Arial"/>
                <a:cs typeface="Arial"/>
              </a:rPr>
              <a:t>the package specification  are </a:t>
            </a:r>
            <a:r>
              <a:rPr dirty="0" sz="1550" spc="5" b="1">
                <a:latin typeface="Arial"/>
                <a:cs typeface="Arial"/>
              </a:rPr>
              <a:t>initialized </a:t>
            </a:r>
            <a:r>
              <a:rPr dirty="0" sz="1550" spc="10" b="1">
                <a:latin typeface="Arial"/>
                <a:cs typeface="Arial"/>
              </a:rPr>
              <a:t>to </a:t>
            </a:r>
            <a:r>
              <a:rPr dirty="0" sz="1550" spc="10" b="1">
                <a:latin typeface="Courier New"/>
                <a:cs typeface="Courier New"/>
              </a:rPr>
              <a:t>NULL</a:t>
            </a:r>
            <a:r>
              <a:rPr dirty="0" sz="1550" spc="-500" b="1">
                <a:latin typeface="Courier New"/>
                <a:cs typeface="Courier New"/>
              </a:rPr>
              <a:t> </a:t>
            </a:r>
            <a:r>
              <a:rPr dirty="0" sz="1550" spc="10" b="1">
                <a:latin typeface="Arial"/>
                <a:cs typeface="Arial"/>
              </a:rPr>
              <a:t>by default.</a:t>
            </a:r>
            <a:endParaRPr sz="1550">
              <a:latin typeface="Arial"/>
              <a:cs typeface="Arial"/>
            </a:endParaRPr>
          </a:p>
          <a:p>
            <a:pPr marL="326390" marR="5080" indent="-327025">
              <a:lnSpc>
                <a:spcPct val="101299"/>
              </a:lnSpc>
              <a:spcBef>
                <a:spcPts val="455"/>
              </a:spcBef>
              <a:buClr>
                <a:srgbClr val="FF0000"/>
              </a:buClr>
              <a:buFont typeface="Arial"/>
              <a:buChar char="•"/>
              <a:tabLst>
                <a:tab pos="326390" algn="l"/>
                <a:tab pos="327025" algn="l"/>
              </a:tabLst>
            </a:pPr>
            <a:r>
              <a:rPr dirty="0" sz="1550" spc="5" b="1">
                <a:latin typeface="Arial"/>
                <a:cs typeface="Arial"/>
              </a:rPr>
              <a:t>All </a:t>
            </a:r>
            <a:r>
              <a:rPr dirty="0" sz="1550" spc="10" b="1">
                <a:latin typeface="Arial"/>
                <a:cs typeface="Arial"/>
              </a:rPr>
              <a:t>the constructs declared </a:t>
            </a:r>
            <a:r>
              <a:rPr dirty="0" sz="1550" spc="5" b="1">
                <a:latin typeface="Arial"/>
                <a:cs typeface="Arial"/>
              </a:rPr>
              <a:t>in </a:t>
            </a:r>
            <a:r>
              <a:rPr dirty="0" sz="1550" spc="10" b="1">
                <a:latin typeface="Arial"/>
                <a:cs typeface="Arial"/>
              </a:rPr>
              <a:t>a package  specification are </a:t>
            </a:r>
            <a:r>
              <a:rPr dirty="0" sz="1550" spc="5" b="1">
                <a:latin typeface="Arial"/>
                <a:cs typeface="Arial"/>
              </a:rPr>
              <a:t>visible </a:t>
            </a:r>
            <a:r>
              <a:rPr dirty="0" sz="1550" spc="10" b="1">
                <a:latin typeface="Arial"/>
                <a:cs typeface="Arial"/>
              </a:rPr>
              <a:t>to users who are granted  privileges on the</a:t>
            </a:r>
            <a:r>
              <a:rPr dirty="0" sz="1550" b="1">
                <a:latin typeface="Arial"/>
                <a:cs typeface="Arial"/>
              </a:rPr>
              <a:t> </a:t>
            </a:r>
            <a:r>
              <a:rPr dirty="0" sz="1550" spc="10" b="1">
                <a:latin typeface="Arial"/>
                <a:cs typeface="Arial"/>
              </a:rPr>
              <a:t>package.</a:t>
            </a:r>
            <a:endParaRPr sz="1550">
              <a:latin typeface="Arial"/>
              <a:cs typeface="Arial"/>
            </a:endParaRPr>
          </a:p>
        </p:txBody>
      </p:sp>
      <p:sp>
        <p:nvSpPr>
          <p:cNvPr id="9" name="object 9"/>
          <p:cNvSpPr txBox="1"/>
          <p:nvPr/>
        </p:nvSpPr>
        <p:spPr>
          <a:xfrm>
            <a:off x="1334261" y="2129027"/>
            <a:ext cx="5107305" cy="912494"/>
          </a:xfrm>
          <a:prstGeom prst="rect">
            <a:avLst/>
          </a:prstGeom>
          <a:solidFill>
            <a:srgbClr val="CCCCCC"/>
          </a:solidFill>
          <a:ln w="20574">
            <a:solidFill>
              <a:srgbClr val="000000"/>
            </a:solidFill>
          </a:ln>
        </p:spPr>
        <p:txBody>
          <a:bodyPr wrap="square" lIns="0" tIns="20955" rIns="0" bIns="0" rtlCol="0" vert="horz">
            <a:spAutoFit/>
          </a:bodyPr>
          <a:lstStyle/>
          <a:p>
            <a:pPr marL="511809" marR="10160" indent="-436245">
              <a:lnSpc>
                <a:spcPts val="1660"/>
              </a:lnSpc>
              <a:spcBef>
                <a:spcPts val="165"/>
              </a:spcBef>
            </a:pPr>
            <a:r>
              <a:rPr dirty="0" sz="1400" spc="15" b="1">
                <a:latin typeface="Courier New"/>
                <a:cs typeface="Courier New"/>
              </a:rPr>
              <a:t>CREATE [OR REPLACE] PACKAGE </a:t>
            </a:r>
            <a:r>
              <a:rPr dirty="0" sz="1400" spc="15" b="1" i="1">
                <a:latin typeface="Courier New"/>
                <a:cs typeface="Courier New"/>
              </a:rPr>
              <a:t>package_name </a:t>
            </a:r>
            <a:r>
              <a:rPr dirty="0" sz="1400" spc="15" b="1">
                <a:latin typeface="Courier New"/>
                <a:cs typeface="Courier New"/>
              </a:rPr>
              <a:t>IS|AS  </a:t>
            </a:r>
            <a:r>
              <a:rPr dirty="0" sz="1400" spc="15" b="1" i="1">
                <a:latin typeface="Courier New"/>
                <a:cs typeface="Courier New"/>
              </a:rPr>
              <a:t>public type and variable declarations  </a:t>
            </a:r>
            <a:r>
              <a:rPr dirty="0" sz="1400" spc="15" b="1" i="1">
                <a:latin typeface="Courier New"/>
                <a:cs typeface="Courier New"/>
              </a:rPr>
              <a:t>subprogram</a:t>
            </a:r>
            <a:r>
              <a:rPr dirty="0" sz="1400" spc="10" b="1" i="1">
                <a:latin typeface="Courier New"/>
                <a:cs typeface="Courier New"/>
              </a:rPr>
              <a:t> </a:t>
            </a:r>
            <a:r>
              <a:rPr dirty="0" sz="1400" spc="15" b="1" i="1">
                <a:latin typeface="Courier New"/>
                <a:cs typeface="Courier New"/>
              </a:rPr>
              <a:t>specifications</a:t>
            </a:r>
            <a:endParaRPr sz="1400">
              <a:latin typeface="Courier New"/>
              <a:cs typeface="Courier New"/>
            </a:endParaRPr>
          </a:p>
          <a:p>
            <a:pPr marL="76200">
              <a:lnSpc>
                <a:spcPts val="1620"/>
              </a:lnSpc>
            </a:pPr>
            <a:r>
              <a:rPr dirty="0" sz="1400" spc="15" b="1">
                <a:latin typeface="Courier New"/>
                <a:cs typeface="Courier New"/>
              </a:rPr>
              <a:t>END</a:t>
            </a:r>
            <a:r>
              <a:rPr dirty="0" sz="1400" spc="10" b="1">
                <a:latin typeface="Courier New"/>
                <a:cs typeface="Courier New"/>
              </a:rPr>
              <a:t> </a:t>
            </a:r>
            <a:r>
              <a:rPr dirty="0" sz="1400" spc="15" b="1">
                <a:latin typeface="Courier New"/>
                <a:cs typeface="Courier New"/>
              </a:rPr>
              <a:t>[</a:t>
            </a:r>
            <a:r>
              <a:rPr dirty="0" sz="1400" spc="15" b="1" i="1">
                <a:latin typeface="Courier New"/>
                <a:cs typeface="Courier New"/>
              </a:rPr>
              <a:t>package_name</a:t>
            </a:r>
            <a:r>
              <a:rPr dirty="0" sz="1400" spc="15" b="1">
                <a:latin typeface="Courier New"/>
                <a:cs typeface="Courier New"/>
              </a:rPr>
              <a:t>]</a:t>
            </a:r>
            <a:r>
              <a:rPr dirty="0" sz="1400" spc="15" b="1" i="1">
                <a:latin typeface="Courier New"/>
                <a:cs typeface="Courier New"/>
              </a:rPr>
              <a:t>;</a:t>
            </a:r>
            <a:endParaRPr sz="1400">
              <a:latin typeface="Courier New"/>
              <a:cs typeface="Courier New"/>
            </a:endParaRPr>
          </a:p>
        </p:txBody>
      </p:sp>
      <p:sp>
        <p:nvSpPr>
          <p:cNvPr id="10" name="object 10"/>
          <p:cNvSpPr txBox="1"/>
          <p:nvPr/>
        </p:nvSpPr>
        <p:spPr>
          <a:xfrm>
            <a:off x="1744217" y="874268"/>
            <a:ext cx="425704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a:t>
            </a:r>
            <a:r>
              <a:rPr dirty="0" sz="2000" b="1">
                <a:latin typeface="Arial"/>
                <a:cs typeface="Arial"/>
              </a:rPr>
              <a:t>the Package</a:t>
            </a:r>
            <a:r>
              <a:rPr dirty="0" sz="2000" spc="-25" b="1">
                <a:latin typeface="Arial"/>
                <a:cs typeface="Arial"/>
              </a:rPr>
              <a:t> </a:t>
            </a:r>
            <a:r>
              <a:rPr dirty="0" sz="2000" b="1">
                <a:latin typeface="Arial"/>
                <a:cs typeface="Arial"/>
              </a:rPr>
              <a:t>Specification</a:t>
            </a:r>
            <a:endParaRPr sz="2000">
              <a:latin typeface="Arial"/>
              <a:cs typeface="Arial"/>
            </a:endParaRPr>
          </a:p>
        </p:txBody>
      </p:sp>
      <p:sp>
        <p:nvSpPr>
          <p:cNvPr id="11" name="object 11"/>
          <p:cNvSpPr txBox="1"/>
          <p:nvPr/>
        </p:nvSpPr>
        <p:spPr>
          <a:xfrm>
            <a:off x="743204" y="5610905"/>
            <a:ext cx="6080760" cy="363537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the Package</a:t>
            </a:r>
            <a:r>
              <a:rPr dirty="0" sz="1300" b="1">
                <a:latin typeface="Arial"/>
                <a:cs typeface="Arial"/>
              </a:rPr>
              <a:t> </a:t>
            </a:r>
            <a:r>
              <a:rPr dirty="0" sz="1300" spc="5" b="1">
                <a:latin typeface="Arial"/>
                <a:cs typeface="Arial"/>
              </a:rPr>
              <a:t>Specification</a:t>
            </a:r>
            <a:endParaRPr sz="1300">
              <a:latin typeface="Arial"/>
              <a:cs typeface="Arial"/>
            </a:endParaRPr>
          </a:p>
          <a:p>
            <a:pPr marL="137795">
              <a:lnSpc>
                <a:spcPts val="1535"/>
              </a:lnSpc>
              <a:spcBef>
                <a:spcPts val="390"/>
              </a:spcBef>
            </a:pPr>
            <a:r>
              <a:rPr dirty="0" sz="1300" spc="10">
                <a:latin typeface="Times New Roman"/>
                <a:cs typeface="Times New Roman"/>
              </a:rPr>
              <a:t>To </a:t>
            </a:r>
            <a:r>
              <a:rPr dirty="0" sz="1300" spc="5">
                <a:latin typeface="Times New Roman"/>
                <a:cs typeface="Times New Roman"/>
              </a:rPr>
              <a:t>create packages, </a:t>
            </a:r>
            <a:r>
              <a:rPr dirty="0" sz="1300" spc="10">
                <a:latin typeface="Times New Roman"/>
                <a:cs typeface="Times New Roman"/>
              </a:rPr>
              <a:t>you </a:t>
            </a:r>
            <a:r>
              <a:rPr dirty="0" sz="1300" spc="5">
                <a:latin typeface="Times New Roman"/>
                <a:cs typeface="Times New Roman"/>
              </a:rPr>
              <a:t>declare all public constructs </a:t>
            </a:r>
            <a:r>
              <a:rPr dirty="0" sz="1300" spc="10">
                <a:latin typeface="Times New Roman"/>
                <a:cs typeface="Times New Roman"/>
              </a:rPr>
              <a:t>within </a:t>
            </a:r>
            <a:r>
              <a:rPr dirty="0" sz="1300" spc="5">
                <a:latin typeface="Times New Roman"/>
                <a:cs typeface="Times New Roman"/>
              </a:rPr>
              <a:t>the </a:t>
            </a:r>
            <a:r>
              <a:rPr dirty="0" sz="1300" spc="10">
                <a:latin typeface="Times New Roman"/>
                <a:cs typeface="Times New Roman"/>
              </a:rPr>
              <a:t>package</a:t>
            </a:r>
            <a:r>
              <a:rPr dirty="0" sz="1300" spc="65">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515620" indent="-252095">
              <a:lnSpc>
                <a:spcPts val="1535"/>
              </a:lnSpc>
              <a:buChar char="•"/>
              <a:tabLst>
                <a:tab pos="515620" algn="l"/>
                <a:tab pos="516255" algn="l"/>
              </a:tabLst>
            </a:pPr>
            <a:r>
              <a:rPr dirty="0" sz="1300" spc="5">
                <a:latin typeface="Times New Roman"/>
                <a:cs typeface="Times New Roman"/>
              </a:rPr>
              <a:t>Specify</a:t>
            </a:r>
            <a:r>
              <a:rPr dirty="0" sz="1300" spc="15">
                <a:latin typeface="Times New Roman"/>
                <a:cs typeface="Times New Roman"/>
              </a:rPr>
              <a:t> </a:t>
            </a:r>
            <a:r>
              <a:rPr dirty="0" sz="1300" spc="5">
                <a:latin typeface="Times New Roman"/>
                <a:cs typeface="Times New Roman"/>
              </a:rPr>
              <a:t>the </a:t>
            </a:r>
            <a:r>
              <a:rPr dirty="0" sz="1300" spc="10">
                <a:latin typeface="Courier New"/>
                <a:cs typeface="Courier New"/>
              </a:rPr>
              <a:t>OR</a:t>
            </a:r>
            <a:r>
              <a:rPr dirty="0" sz="1300" spc="-440">
                <a:latin typeface="Courier New"/>
                <a:cs typeface="Courier New"/>
              </a:rPr>
              <a:t> </a:t>
            </a:r>
            <a:r>
              <a:rPr dirty="0" sz="1300" spc="15">
                <a:latin typeface="Courier New"/>
                <a:cs typeface="Courier New"/>
              </a:rPr>
              <a:t>REPLACE</a:t>
            </a:r>
            <a:r>
              <a:rPr dirty="0" sz="1300" spc="-445">
                <a:latin typeface="Courier New"/>
                <a:cs typeface="Courier New"/>
              </a:rPr>
              <a:t> </a:t>
            </a:r>
            <a:r>
              <a:rPr dirty="0" sz="1300" spc="5">
                <a:latin typeface="Times New Roman"/>
                <a:cs typeface="Times New Roman"/>
              </a:rPr>
              <a:t>option,</a:t>
            </a:r>
            <a:r>
              <a:rPr dirty="0" sz="1300" spc="10">
                <a:latin typeface="Times New Roman"/>
                <a:cs typeface="Times New Roman"/>
              </a:rPr>
              <a:t> </a:t>
            </a:r>
            <a:r>
              <a:rPr dirty="0" sz="1300" spc="5">
                <a:latin typeface="Times New Roman"/>
                <a:cs typeface="Times New Roman"/>
              </a:rPr>
              <a:t>if</a:t>
            </a:r>
            <a:r>
              <a:rPr dirty="0" sz="1300" spc="15">
                <a:latin typeface="Times New Roman"/>
                <a:cs typeface="Times New Roman"/>
              </a:rPr>
              <a:t> </a:t>
            </a:r>
            <a:r>
              <a:rPr dirty="0" sz="1300" spc="5">
                <a:latin typeface="Times New Roman"/>
                <a:cs typeface="Times New Roman"/>
              </a:rPr>
              <a:t>overwriting</a:t>
            </a:r>
            <a:r>
              <a:rPr dirty="0" sz="1300" spc="10">
                <a:latin typeface="Times New Roman"/>
                <a:cs typeface="Times New Roman"/>
              </a:rPr>
              <a:t> </a:t>
            </a:r>
            <a:r>
              <a:rPr dirty="0" sz="1300" spc="5">
                <a:latin typeface="Times New Roman"/>
                <a:cs typeface="Times New Roman"/>
              </a:rPr>
              <a:t>an</a:t>
            </a:r>
            <a:r>
              <a:rPr dirty="0" sz="1300" spc="15">
                <a:latin typeface="Times New Roman"/>
                <a:cs typeface="Times New Roman"/>
              </a:rPr>
              <a:t> </a:t>
            </a:r>
            <a:r>
              <a:rPr dirty="0" sz="1300" spc="5">
                <a:latin typeface="Times New Roman"/>
                <a:cs typeface="Times New Roman"/>
              </a:rPr>
              <a:t>existing</a:t>
            </a:r>
            <a:r>
              <a:rPr dirty="0" sz="1300" spc="15">
                <a:latin typeface="Times New Roman"/>
                <a:cs typeface="Times New Roman"/>
              </a:rPr>
              <a:t> </a:t>
            </a:r>
            <a:r>
              <a:rPr dirty="0" sz="1300" spc="10">
                <a:latin typeface="Times New Roman"/>
                <a:cs typeface="Times New Roman"/>
              </a:rPr>
              <a:t>package </a:t>
            </a:r>
            <a:r>
              <a:rPr dirty="0" sz="1300" spc="5">
                <a:latin typeface="Times New Roman"/>
                <a:cs typeface="Times New Roman"/>
              </a:rPr>
              <a:t>specification.</a:t>
            </a:r>
            <a:endParaRPr sz="1300">
              <a:latin typeface="Times New Roman"/>
              <a:cs typeface="Times New Roman"/>
            </a:endParaRPr>
          </a:p>
          <a:p>
            <a:pPr marL="515620" marR="332105" indent="-251460">
              <a:lnSpc>
                <a:spcPts val="1510"/>
              </a:lnSpc>
              <a:spcBef>
                <a:spcPts val="185"/>
              </a:spcBef>
              <a:buChar char="•"/>
              <a:tabLst>
                <a:tab pos="515620" algn="l"/>
                <a:tab pos="516255" algn="l"/>
              </a:tabLst>
            </a:pPr>
            <a:r>
              <a:rPr dirty="0" sz="1300" spc="5">
                <a:latin typeface="Times New Roman"/>
                <a:cs typeface="Times New Roman"/>
              </a:rPr>
              <a:t>Initialize a variable with a constant </a:t>
            </a:r>
            <a:r>
              <a:rPr dirty="0" sz="1300" spc="10">
                <a:latin typeface="Times New Roman"/>
                <a:cs typeface="Times New Roman"/>
              </a:rPr>
              <a:t>value </a:t>
            </a:r>
            <a:r>
              <a:rPr dirty="0" sz="1300" spc="5">
                <a:latin typeface="Times New Roman"/>
                <a:cs typeface="Times New Roman"/>
              </a:rPr>
              <a:t>or formula within the declaration, if  required; otherwise, the variable is initialized implicitly to</a:t>
            </a:r>
            <a:r>
              <a:rPr dirty="0" sz="1300" spc="25">
                <a:latin typeface="Times New Roman"/>
                <a:cs typeface="Times New Roman"/>
              </a:rPr>
              <a:t> </a:t>
            </a:r>
            <a:r>
              <a:rPr dirty="0" sz="1300" spc="10">
                <a:latin typeface="Courier New"/>
                <a:cs typeface="Courier New"/>
              </a:rPr>
              <a:t>NULL</a:t>
            </a:r>
            <a:r>
              <a:rPr dirty="0" sz="1300" spc="10">
                <a:latin typeface="Times New Roman"/>
                <a:cs typeface="Times New Roman"/>
              </a:rPr>
              <a:t>.</a:t>
            </a:r>
            <a:endParaRPr sz="1300">
              <a:latin typeface="Times New Roman"/>
              <a:cs typeface="Times New Roman"/>
            </a:endParaRPr>
          </a:p>
          <a:p>
            <a:pPr marL="138430">
              <a:lnSpc>
                <a:spcPts val="1535"/>
              </a:lnSpc>
              <a:spcBef>
                <a:spcPts val="455"/>
              </a:spcBef>
            </a:pPr>
            <a:r>
              <a:rPr dirty="0" sz="1300" spc="10">
                <a:latin typeface="Times New Roman"/>
                <a:cs typeface="Times New Roman"/>
              </a:rPr>
              <a:t>The </a:t>
            </a:r>
            <a:r>
              <a:rPr dirty="0" sz="1300" spc="5">
                <a:latin typeface="Times New Roman"/>
                <a:cs typeface="Times New Roman"/>
              </a:rPr>
              <a:t>following are definitions of items in the package</a:t>
            </a:r>
            <a:r>
              <a:rPr dirty="0" sz="1300" spc="10">
                <a:latin typeface="Times New Roman"/>
                <a:cs typeface="Times New Roman"/>
              </a:rPr>
              <a:t> </a:t>
            </a:r>
            <a:r>
              <a:rPr dirty="0" sz="1300" spc="5">
                <a:latin typeface="Times New Roman"/>
                <a:cs typeface="Times New Roman"/>
              </a:rPr>
              <a:t>syntax:</a:t>
            </a:r>
            <a:endParaRPr sz="1300">
              <a:latin typeface="Times New Roman"/>
              <a:cs typeface="Times New Roman"/>
            </a:endParaRPr>
          </a:p>
          <a:p>
            <a:pPr marL="514984" marR="243840" indent="-251460">
              <a:lnSpc>
                <a:spcPts val="1580"/>
              </a:lnSpc>
              <a:spcBef>
                <a:spcPts val="10"/>
              </a:spcBef>
              <a:buSzPct val="65384"/>
              <a:buFont typeface="Courier New"/>
              <a:buChar char="•"/>
              <a:tabLst>
                <a:tab pos="514984" algn="l"/>
                <a:tab pos="515620" algn="l"/>
              </a:tabLst>
            </a:pPr>
            <a:r>
              <a:rPr dirty="0" sz="1300" spc="15" b="1">
                <a:latin typeface="Courier New"/>
                <a:cs typeface="Courier New"/>
              </a:rPr>
              <a:t>package_name</a:t>
            </a:r>
            <a:r>
              <a:rPr dirty="0" sz="1300" spc="-380" b="1">
                <a:latin typeface="Courier New"/>
                <a:cs typeface="Courier New"/>
              </a:rPr>
              <a:t> </a:t>
            </a:r>
            <a:r>
              <a:rPr dirty="0" sz="1300" spc="5">
                <a:latin typeface="Times New Roman"/>
                <a:cs typeface="Times New Roman"/>
              </a:rPr>
              <a:t>specifies a </a:t>
            </a:r>
            <a:r>
              <a:rPr dirty="0" sz="1300" spc="10">
                <a:latin typeface="Times New Roman"/>
                <a:cs typeface="Times New Roman"/>
              </a:rPr>
              <a:t>name </a:t>
            </a:r>
            <a:r>
              <a:rPr dirty="0" sz="1300" spc="5">
                <a:latin typeface="Times New Roman"/>
                <a:cs typeface="Times New Roman"/>
              </a:rPr>
              <a:t>for the </a:t>
            </a:r>
            <a:r>
              <a:rPr dirty="0" sz="1300" spc="10">
                <a:latin typeface="Times New Roman"/>
                <a:cs typeface="Times New Roman"/>
              </a:rPr>
              <a:t>package </a:t>
            </a:r>
            <a:r>
              <a:rPr dirty="0" sz="1300" spc="5">
                <a:latin typeface="Times New Roman"/>
                <a:cs typeface="Times New Roman"/>
              </a:rPr>
              <a:t>that must be unique </a:t>
            </a:r>
            <a:r>
              <a:rPr dirty="0" sz="1300" spc="10">
                <a:latin typeface="Times New Roman"/>
                <a:cs typeface="Times New Roman"/>
              </a:rPr>
              <a:t>among  </a:t>
            </a:r>
            <a:r>
              <a:rPr dirty="0" sz="1300" spc="5">
                <a:latin typeface="Times New Roman"/>
                <a:cs typeface="Times New Roman"/>
              </a:rPr>
              <a:t>objects within the </a:t>
            </a:r>
            <a:r>
              <a:rPr dirty="0" sz="1300" spc="10">
                <a:latin typeface="Times New Roman"/>
                <a:cs typeface="Times New Roman"/>
              </a:rPr>
              <a:t>owning schema. </a:t>
            </a:r>
            <a:r>
              <a:rPr dirty="0" sz="1300" spc="5">
                <a:latin typeface="Times New Roman"/>
                <a:cs typeface="Times New Roman"/>
              </a:rPr>
              <a:t>Including the package </a:t>
            </a:r>
            <a:r>
              <a:rPr dirty="0" sz="1300" spc="10">
                <a:latin typeface="Times New Roman"/>
                <a:cs typeface="Times New Roman"/>
              </a:rPr>
              <a:t>name </a:t>
            </a:r>
            <a:r>
              <a:rPr dirty="0" sz="1300" spc="5">
                <a:latin typeface="Times New Roman"/>
                <a:cs typeface="Times New Roman"/>
              </a:rPr>
              <a:t>after the</a:t>
            </a:r>
            <a:r>
              <a:rPr dirty="0" sz="1300" spc="55">
                <a:latin typeface="Times New Roman"/>
                <a:cs typeface="Times New Roman"/>
              </a:rPr>
              <a:t> </a:t>
            </a:r>
            <a:r>
              <a:rPr dirty="0" sz="1300" spc="15">
                <a:latin typeface="Courier New"/>
                <a:cs typeface="Courier New"/>
              </a:rPr>
              <a:t>END</a:t>
            </a:r>
            <a:endParaRPr sz="1300">
              <a:latin typeface="Courier New"/>
              <a:cs typeface="Courier New"/>
            </a:endParaRPr>
          </a:p>
          <a:p>
            <a:pPr marL="514984">
              <a:lnSpc>
                <a:spcPts val="1530"/>
              </a:lnSpc>
              <a:spcBef>
                <a:spcPts val="40"/>
              </a:spcBef>
            </a:pPr>
            <a:r>
              <a:rPr dirty="0" sz="1300" spc="10">
                <a:latin typeface="Times New Roman"/>
                <a:cs typeface="Times New Roman"/>
              </a:rPr>
              <a:t>keyword </a:t>
            </a:r>
            <a:r>
              <a:rPr dirty="0" sz="1300" spc="5">
                <a:latin typeface="Times New Roman"/>
                <a:cs typeface="Times New Roman"/>
              </a:rPr>
              <a:t>is</a:t>
            </a:r>
            <a:r>
              <a:rPr dirty="0" sz="1300" spc="-5">
                <a:latin typeface="Times New Roman"/>
                <a:cs typeface="Times New Roman"/>
              </a:rPr>
              <a:t> </a:t>
            </a:r>
            <a:r>
              <a:rPr dirty="0" sz="1300" spc="5">
                <a:latin typeface="Times New Roman"/>
                <a:cs typeface="Times New Roman"/>
              </a:rPr>
              <a:t>optional.</a:t>
            </a:r>
            <a:endParaRPr sz="1300">
              <a:latin typeface="Times New Roman"/>
              <a:cs typeface="Times New Roman"/>
            </a:endParaRPr>
          </a:p>
          <a:p>
            <a:pPr marL="515620" indent="-252095">
              <a:lnSpc>
                <a:spcPts val="1530"/>
              </a:lnSpc>
              <a:buSzPct val="65384"/>
              <a:buFont typeface="Courier New"/>
              <a:buChar char="•"/>
              <a:tabLst>
                <a:tab pos="514984" algn="l"/>
                <a:tab pos="515620" algn="l"/>
              </a:tabLst>
            </a:pPr>
            <a:r>
              <a:rPr dirty="0" sz="1300" spc="15" b="1">
                <a:latin typeface="Courier New"/>
                <a:cs typeface="Courier New"/>
              </a:rPr>
              <a:t>public type and variable declarations</a:t>
            </a:r>
            <a:r>
              <a:rPr dirty="0" sz="1300" spc="-395" b="1">
                <a:latin typeface="Courier New"/>
                <a:cs typeface="Courier New"/>
              </a:rPr>
              <a:t> </a:t>
            </a:r>
            <a:r>
              <a:rPr dirty="0" sz="1300" spc="5">
                <a:latin typeface="Times New Roman"/>
                <a:cs typeface="Times New Roman"/>
              </a:rPr>
              <a:t>declares </a:t>
            </a:r>
            <a:r>
              <a:rPr dirty="0" sz="1300">
                <a:latin typeface="Times New Roman"/>
                <a:cs typeface="Times New Roman"/>
              </a:rPr>
              <a:t>public </a:t>
            </a:r>
            <a:r>
              <a:rPr dirty="0" sz="1300" spc="5">
                <a:latin typeface="Times New Roman"/>
                <a:cs typeface="Times New Roman"/>
              </a:rPr>
              <a:t>variables,</a:t>
            </a:r>
            <a:endParaRPr sz="1300">
              <a:latin typeface="Times New Roman"/>
              <a:cs typeface="Times New Roman"/>
            </a:endParaRPr>
          </a:p>
          <a:p>
            <a:pPr marL="515620">
              <a:lnSpc>
                <a:spcPts val="1530"/>
              </a:lnSpc>
              <a:spcBef>
                <a:spcPts val="105"/>
              </a:spcBef>
            </a:pPr>
            <a:r>
              <a:rPr dirty="0" sz="1300" spc="5">
                <a:latin typeface="Times New Roman"/>
                <a:cs typeface="Times New Roman"/>
              </a:rPr>
              <a:t>constants, cursors, exceptions, user-defined types, and</a:t>
            </a:r>
            <a:r>
              <a:rPr dirty="0" sz="1300">
                <a:latin typeface="Times New Roman"/>
                <a:cs typeface="Times New Roman"/>
              </a:rPr>
              <a:t> </a:t>
            </a:r>
            <a:r>
              <a:rPr dirty="0" sz="1300" spc="5">
                <a:latin typeface="Times New Roman"/>
                <a:cs typeface="Times New Roman"/>
              </a:rPr>
              <a:t>subtypes.</a:t>
            </a:r>
            <a:endParaRPr sz="1300">
              <a:latin typeface="Times New Roman"/>
              <a:cs typeface="Times New Roman"/>
            </a:endParaRPr>
          </a:p>
          <a:p>
            <a:pPr marL="515620" indent="-252095">
              <a:lnSpc>
                <a:spcPts val="1530"/>
              </a:lnSpc>
              <a:buSzPct val="65384"/>
              <a:buFont typeface="Courier New"/>
              <a:buChar char="•"/>
              <a:tabLst>
                <a:tab pos="514984" algn="l"/>
                <a:tab pos="515620" algn="l"/>
              </a:tabLst>
            </a:pPr>
            <a:r>
              <a:rPr dirty="0" sz="1300" spc="15" b="1">
                <a:latin typeface="Courier New"/>
                <a:cs typeface="Courier New"/>
              </a:rPr>
              <a:t>subprogram specification</a:t>
            </a:r>
            <a:r>
              <a:rPr dirty="0" sz="1300" spc="-409" b="1">
                <a:latin typeface="Courier New"/>
                <a:cs typeface="Courier New"/>
              </a:rPr>
              <a:t> </a:t>
            </a:r>
            <a:r>
              <a:rPr dirty="0" sz="1300" spc="5">
                <a:latin typeface="Times New Roman"/>
                <a:cs typeface="Times New Roman"/>
              </a:rPr>
              <a:t>specifies the public procedure or function</a:t>
            </a:r>
            <a:endParaRPr sz="1300">
              <a:latin typeface="Times New Roman"/>
              <a:cs typeface="Times New Roman"/>
            </a:endParaRPr>
          </a:p>
          <a:p>
            <a:pPr marL="514984">
              <a:lnSpc>
                <a:spcPct val="100000"/>
              </a:lnSpc>
              <a:spcBef>
                <a:spcPts val="100"/>
              </a:spcBef>
            </a:pPr>
            <a:r>
              <a:rPr dirty="0" sz="1300" spc="5">
                <a:latin typeface="Times New Roman"/>
                <a:cs typeface="Times New Roman"/>
              </a:rPr>
              <a:t>declarations.</a:t>
            </a:r>
            <a:endParaRPr sz="1300">
              <a:latin typeface="Times New Roman"/>
              <a:cs typeface="Times New Roman"/>
            </a:endParaRPr>
          </a:p>
          <a:p>
            <a:pPr marL="137795" marR="51435">
              <a:lnSpc>
                <a:spcPct val="101400"/>
              </a:lnSpc>
              <a:spcBef>
                <a:spcPts val="40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package specification should contain procedure and function headings  terminated </a:t>
            </a:r>
            <a:r>
              <a:rPr dirty="0" sz="1300" spc="10">
                <a:latin typeface="Times New Roman"/>
                <a:cs typeface="Times New Roman"/>
              </a:rPr>
              <a:t>by </a:t>
            </a:r>
            <a:r>
              <a:rPr dirty="0" sz="1300" spc="5">
                <a:latin typeface="Times New Roman"/>
                <a:cs typeface="Times New Roman"/>
              </a:rPr>
              <a:t>a semicolon, without the </a:t>
            </a:r>
            <a:r>
              <a:rPr dirty="0" sz="1300" spc="10">
                <a:latin typeface="Courier New"/>
                <a:cs typeface="Courier New"/>
              </a:rPr>
              <a:t>IS</a:t>
            </a:r>
            <a:r>
              <a:rPr dirty="0" sz="1300" spc="-395">
                <a:latin typeface="Courier New"/>
                <a:cs typeface="Courier New"/>
              </a:rPr>
              <a:t> </a:t>
            </a:r>
            <a:r>
              <a:rPr dirty="0" sz="1300" spc="5">
                <a:latin typeface="Times New Roman"/>
                <a:cs typeface="Times New Roman"/>
              </a:rPr>
              <a:t>(or </a:t>
            </a:r>
            <a:r>
              <a:rPr dirty="0" sz="1300" spc="10">
                <a:latin typeface="Courier New"/>
                <a:cs typeface="Courier New"/>
              </a:rPr>
              <a:t>AS</a:t>
            </a:r>
            <a:r>
              <a:rPr dirty="0" sz="1300" spc="10">
                <a:latin typeface="Times New Roman"/>
                <a:cs typeface="Times New Roman"/>
              </a:rPr>
              <a:t>) keyword </a:t>
            </a:r>
            <a:r>
              <a:rPr dirty="0" sz="1300" spc="5">
                <a:latin typeface="Times New Roman"/>
                <a:cs typeface="Times New Roman"/>
              </a:rPr>
              <a:t>and its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The  </a:t>
            </a:r>
            <a:r>
              <a:rPr dirty="0" sz="1300" spc="5">
                <a:latin typeface="Times New Roman"/>
                <a:cs typeface="Times New Roman"/>
              </a:rPr>
              <a:t>implementation of a procedure or function that is declared in a package specification is  done in the package body.</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766316" y="874268"/>
            <a:ext cx="4214495" cy="617855"/>
          </a:xfrm>
          <a:prstGeom prst="rect">
            <a:avLst/>
          </a:prstGeom>
        </p:spPr>
        <p:txBody>
          <a:bodyPr wrap="square" lIns="0" tIns="12700" rIns="0" bIns="0" rtlCol="0" vert="horz">
            <a:spAutoFit/>
          </a:bodyPr>
          <a:lstStyle/>
          <a:p>
            <a:pPr algn="ctr" marR="5080">
              <a:lnSpc>
                <a:spcPts val="2330"/>
              </a:lnSpc>
              <a:spcBef>
                <a:spcPts val="100"/>
              </a:spcBef>
            </a:pPr>
            <a:r>
              <a:rPr dirty="0" sz="2000" b="1">
                <a:latin typeface="Arial"/>
                <a:cs typeface="Arial"/>
              </a:rPr>
              <a:t>Example of Package</a:t>
            </a:r>
            <a:r>
              <a:rPr dirty="0" sz="2000" spc="-40" b="1">
                <a:latin typeface="Arial"/>
                <a:cs typeface="Arial"/>
              </a:rPr>
              <a:t> </a:t>
            </a:r>
            <a:r>
              <a:rPr dirty="0" sz="2000" b="1">
                <a:latin typeface="Arial"/>
                <a:cs typeface="Arial"/>
              </a:rPr>
              <a:t>Specification:</a:t>
            </a:r>
            <a:endParaRPr sz="2000">
              <a:latin typeface="Arial"/>
              <a:cs typeface="Arial"/>
            </a:endParaRPr>
          </a:p>
          <a:p>
            <a:pPr algn="ctr" marR="5080">
              <a:lnSpc>
                <a:spcPts val="2330"/>
              </a:lnSpc>
            </a:pPr>
            <a:r>
              <a:rPr dirty="0" sz="2000" spc="-5" b="1">
                <a:latin typeface="Courier New"/>
                <a:cs typeface="Courier New"/>
              </a:rPr>
              <a:t>comm_pkg</a:t>
            </a:r>
            <a:endParaRPr sz="2000">
              <a:latin typeface="Courier New"/>
              <a:cs typeface="Courier New"/>
            </a:endParaRPr>
          </a:p>
        </p:txBody>
      </p:sp>
      <p:sp>
        <p:nvSpPr>
          <p:cNvPr id="8" name="object 8"/>
          <p:cNvSpPr txBox="1"/>
          <p:nvPr/>
        </p:nvSpPr>
        <p:spPr>
          <a:xfrm>
            <a:off x="1325117" y="3066833"/>
            <a:ext cx="4954270" cy="1334135"/>
          </a:xfrm>
          <a:prstGeom prst="rect">
            <a:avLst/>
          </a:prstGeom>
        </p:spPr>
        <p:txBody>
          <a:bodyPr wrap="square" lIns="0" tIns="62865" rIns="0" bIns="0" rtlCol="0" vert="horz">
            <a:spAutoFit/>
          </a:bodyPr>
          <a:lstStyle/>
          <a:p>
            <a:pPr marL="326390" indent="-327025">
              <a:lnSpc>
                <a:spcPct val="100000"/>
              </a:lnSpc>
              <a:spcBef>
                <a:spcPts val="495"/>
              </a:spcBef>
              <a:buClr>
                <a:srgbClr val="FF0000"/>
              </a:buClr>
              <a:buFont typeface="Arial"/>
              <a:buChar char="•"/>
              <a:tabLst>
                <a:tab pos="326390" algn="l"/>
                <a:tab pos="327025" algn="l"/>
              </a:tabLst>
            </a:pPr>
            <a:r>
              <a:rPr dirty="0" sz="1550" spc="10" b="1">
                <a:latin typeface="Courier New"/>
                <a:cs typeface="Courier New"/>
              </a:rPr>
              <a:t>STD_COMM</a:t>
            </a:r>
            <a:r>
              <a:rPr dirty="0" sz="1550" spc="-500" b="1">
                <a:latin typeface="Courier New"/>
                <a:cs typeface="Courier New"/>
              </a:rPr>
              <a:t> </a:t>
            </a:r>
            <a:r>
              <a:rPr dirty="0" sz="1550" spc="5" b="1">
                <a:latin typeface="Arial"/>
                <a:cs typeface="Arial"/>
              </a:rPr>
              <a:t>is </a:t>
            </a:r>
            <a:r>
              <a:rPr dirty="0" sz="1550" spc="10" b="1">
                <a:latin typeface="Arial"/>
                <a:cs typeface="Arial"/>
              </a:rPr>
              <a:t>a global variable </a:t>
            </a:r>
            <a:r>
              <a:rPr dirty="0" sz="1550" spc="5" b="1">
                <a:latin typeface="Arial"/>
                <a:cs typeface="Arial"/>
              </a:rPr>
              <a:t>initialized </a:t>
            </a:r>
            <a:r>
              <a:rPr dirty="0" sz="1550" spc="10" b="1">
                <a:latin typeface="Arial"/>
                <a:cs typeface="Arial"/>
              </a:rPr>
              <a:t>to </a:t>
            </a:r>
            <a:r>
              <a:rPr dirty="0" sz="1550" spc="10" b="1">
                <a:latin typeface="Courier New"/>
                <a:cs typeface="Courier New"/>
              </a:rPr>
              <a:t>0.10</a:t>
            </a:r>
            <a:r>
              <a:rPr dirty="0" sz="1550" spc="10" b="1">
                <a:latin typeface="Arial"/>
                <a:cs typeface="Arial"/>
              </a:rPr>
              <a:t>.</a:t>
            </a:r>
            <a:endParaRPr sz="1550">
              <a:latin typeface="Arial"/>
              <a:cs typeface="Arial"/>
            </a:endParaRPr>
          </a:p>
          <a:p>
            <a:pPr marL="326390" marR="22860" indent="-327025">
              <a:lnSpc>
                <a:spcPct val="103499"/>
              </a:lnSpc>
              <a:spcBef>
                <a:spcPts val="340"/>
              </a:spcBef>
              <a:buClr>
                <a:srgbClr val="FF0000"/>
              </a:buClr>
              <a:buFont typeface="Arial"/>
              <a:buChar char="•"/>
              <a:tabLst>
                <a:tab pos="326390" algn="l"/>
                <a:tab pos="327025" algn="l"/>
              </a:tabLst>
            </a:pPr>
            <a:r>
              <a:rPr dirty="0" sz="1550" spc="10" b="1">
                <a:latin typeface="Courier New"/>
                <a:cs typeface="Courier New"/>
              </a:rPr>
              <a:t>RESET_COMM</a:t>
            </a:r>
            <a:r>
              <a:rPr dirty="0" sz="1550" spc="-515" b="1">
                <a:latin typeface="Courier New"/>
                <a:cs typeface="Courier New"/>
              </a:rPr>
              <a:t> </a:t>
            </a:r>
            <a:r>
              <a:rPr dirty="0" sz="1550" spc="5" b="1">
                <a:latin typeface="Arial"/>
                <a:cs typeface="Arial"/>
              </a:rPr>
              <a:t>is </a:t>
            </a:r>
            <a:r>
              <a:rPr dirty="0" sz="1550" spc="10" b="1">
                <a:latin typeface="Arial"/>
                <a:cs typeface="Arial"/>
              </a:rPr>
              <a:t>a public procedure used to reset  the standard commission based on some  business </a:t>
            </a:r>
            <a:r>
              <a:rPr dirty="0" sz="1550" spc="5" b="1">
                <a:latin typeface="Arial"/>
                <a:cs typeface="Arial"/>
              </a:rPr>
              <a:t>rules. It is </a:t>
            </a:r>
            <a:r>
              <a:rPr dirty="0" sz="1550" spc="10" b="1">
                <a:latin typeface="Arial"/>
                <a:cs typeface="Arial"/>
              </a:rPr>
              <a:t>implemented </a:t>
            </a:r>
            <a:r>
              <a:rPr dirty="0" sz="1550" spc="5" b="1">
                <a:latin typeface="Arial"/>
                <a:cs typeface="Arial"/>
              </a:rPr>
              <a:t>in </a:t>
            </a:r>
            <a:r>
              <a:rPr dirty="0" sz="1550" spc="10" b="1">
                <a:latin typeface="Arial"/>
                <a:cs typeface="Arial"/>
              </a:rPr>
              <a:t>the package  body.</a:t>
            </a:r>
            <a:endParaRPr sz="1550">
              <a:latin typeface="Arial"/>
              <a:cs typeface="Arial"/>
            </a:endParaRPr>
          </a:p>
        </p:txBody>
      </p:sp>
      <p:sp>
        <p:nvSpPr>
          <p:cNvPr id="9" name="object 9"/>
          <p:cNvSpPr txBox="1"/>
          <p:nvPr/>
        </p:nvSpPr>
        <p:spPr>
          <a:xfrm>
            <a:off x="1334261" y="1920239"/>
            <a:ext cx="5107305" cy="1035685"/>
          </a:xfrm>
          <a:prstGeom prst="rect">
            <a:avLst/>
          </a:prstGeom>
          <a:solidFill>
            <a:srgbClr val="CCCCCC"/>
          </a:solidFill>
          <a:ln w="20574">
            <a:solidFill>
              <a:srgbClr val="000000"/>
            </a:solidFill>
          </a:ln>
        </p:spPr>
        <p:txBody>
          <a:bodyPr wrap="square" lIns="0" tIns="5715" rIns="0" bIns="0" rtlCol="0" vert="horz">
            <a:spAutoFit/>
          </a:bodyPr>
          <a:lstStyle/>
          <a:p>
            <a:pPr marL="76200">
              <a:lnSpc>
                <a:spcPts val="1555"/>
              </a:lnSpc>
              <a:spcBef>
                <a:spcPts val="45"/>
              </a:spcBef>
            </a:pPr>
            <a:r>
              <a:rPr dirty="0" sz="1300" spc="-15" b="1">
                <a:latin typeface="Courier New"/>
                <a:cs typeface="Courier New"/>
              </a:rPr>
              <a:t>CREATE OR REPLACE PACKAGE comm_pkg</a:t>
            </a:r>
            <a:r>
              <a:rPr dirty="0" sz="1300" spc="-60" b="1">
                <a:latin typeface="Courier New"/>
                <a:cs typeface="Courier New"/>
              </a:rPr>
              <a:t> </a:t>
            </a:r>
            <a:r>
              <a:rPr dirty="0" sz="1300" spc="-20" b="1">
                <a:latin typeface="Courier New"/>
                <a:cs typeface="Courier New"/>
              </a:rPr>
              <a:t>IS</a:t>
            </a:r>
            <a:endParaRPr sz="1300">
              <a:latin typeface="Courier New"/>
              <a:cs typeface="Courier New"/>
            </a:endParaRPr>
          </a:p>
          <a:p>
            <a:pPr marL="271145" marR="240029">
              <a:lnSpc>
                <a:spcPts val="1550"/>
              </a:lnSpc>
              <a:spcBef>
                <a:spcPts val="50"/>
              </a:spcBef>
              <a:tabLst>
                <a:tab pos="2809875" algn="l"/>
              </a:tabLst>
            </a:pPr>
            <a:r>
              <a:rPr dirty="0" sz="1300" spc="-15" b="1">
                <a:latin typeface="Courier New"/>
                <a:cs typeface="Courier New"/>
              </a:rPr>
              <a:t>std_comm NUMBER</a:t>
            </a:r>
            <a:r>
              <a:rPr dirty="0" sz="1300" spc="-10" b="1">
                <a:latin typeface="Courier New"/>
                <a:cs typeface="Courier New"/>
              </a:rPr>
              <a:t> </a:t>
            </a:r>
            <a:r>
              <a:rPr dirty="0" sz="1300" spc="-15" b="1">
                <a:latin typeface="Courier New"/>
                <a:cs typeface="Courier New"/>
              </a:rPr>
              <a:t>:=</a:t>
            </a:r>
            <a:r>
              <a:rPr dirty="0" sz="1300" spc="-10" b="1">
                <a:latin typeface="Courier New"/>
                <a:cs typeface="Courier New"/>
              </a:rPr>
              <a:t> </a:t>
            </a:r>
            <a:r>
              <a:rPr dirty="0" sz="1300" spc="-15" b="1">
                <a:latin typeface="Courier New"/>
                <a:cs typeface="Courier New"/>
              </a:rPr>
              <a:t>0.10;	</a:t>
            </a:r>
            <a:r>
              <a:rPr dirty="0" sz="1300" spc="-20" b="1">
                <a:latin typeface="Courier New"/>
                <a:cs typeface="Courier New"/>
              </a:rPr>
              <a:t>--initialized </a:t>
            </a:r>
            <a:r>
              <a:rPr dirty="0" sz="1300" spc="-15" b="1">
                <a:latin typeface="Courier New"/>
                <a:cs typeface="Courier New"/>
              </a:rPr>
              <a:t>to </a:t>
            </a:r>
            <a:r>
              <a:rPr dirty="0" sz="1300" spc="-20" b="1">
                <a:latin typeface="Courier New"/>
                <a:cs typeface="Courier New"/>
              </a:rPr>
              <a:t>0.10  </a:t>
            </a:r>
            <a:r>
              <a:rPr dirty="0" sz="1300" spc="-15" b="1">
                <a:latin typeface="Courier New"/>
                <a:cs typeface="Courier New"/>
              </a:rPr>
              <a:t>PROCEDURE </a:t>
            </a:r>
            <a:r>
              <a:rPr dirty="0" sz="1300" spc="-20" b="1">
                <a:latin typeface="Courier New"/>
                <a:cs typeface="Courier New"/>
              </a:rPr>
              <a:t>reset_comm(new_comm NUMBER);</a:t>
            </a:r>
            <a:endParaRPr sz="1300">
              <a:latin typeface="Courier New"/>
              <a:cs typeface="Courier New"/>
            </a:endParaRPr>
          </a:p>
          <a:p>
            <a:pPr marL="76200">
              <a:lnSpc>
                <a:spcPts val="1490"/>
              </a:lnSpc>
            </a:pPr>
            <a:r>
              <a:rPr dirty="0" sz="1300" spc="-15" b="1">
                <a:latin typeface="Courier New"/>
                <a:cs typeface="Courier New"/>
              </a:rPr>
              <a:t>END</a:t>
            </a:r>
            <a:r>
              <a:rPr dirty="0" sz="1300" spc="-20" b="1">
                <a:latin typeface="Courier New"/>
                <a:cs typeface="Courier New"/>
              </a:rPr>
              <a:t> comm_pkg;</a:t>
            </a:r>
            <a:endParaRPr sz="1300">
              <a:latin typeface="Courier New"/>
              <a:cs typeface="Courier New"/>
            </a:endParaRPr>
          </a:p>
          <a:p>
            <a:pPr marL="76200">
              <a:lnSpc>
                <a:spcPts val="1555"/>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743204" y="5593333"/>
            <a:ext cx="6257290" cy="2246630"/>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Example of Package Specification: </a:t>
            </a:r>
            <a:r>
              <a:rPr dirty="0" sz="1300" spc="15" b="1">
                <a:latin typeface="Courier New"/>
                <a:cs typeface="Courier New"/>
              </a:rPr>
              <a:t>comm_pkg</a:t>
            </a:r>
            <a:endParaRPr sz="1300">
              <a:latin typeface="Courier New"/>
              <a:cs typeface="Courier New"/>
            </a:endParaRPr>
          </a:p>
          <a:p>
            <a:pPr marL="138430" marR="238125" indent="-635">
              <a:lnSpc>
                <a:spcPct val="106500"/>
              </a:lnSpc>
              <a:spcBef>
                <a:spcPts val="320"/>
              </a:spcBef>
            </a:pPr>
            <a:r>
              <a:rPr dirty="0" sz="1300" spc="10">
                <a:latin typeface="Times New Roman"/>
                <a:cs typeface="Times New Roman"/>
              </a:rPr>
              <a:t>The </a:t>
            </a:r>
            <a:r>
              <a:rPr dirty="0" sz="1300" spc="5">
                <a:latin typeface="Times New Roman"/>
                <a:cs typeface="Times New Roman"/>
              </a:rPr>
              <a:t>example in the slide creates a package called </a:t>
            </a:r>
            <a:r>
              <a:rPr dirty="0" sz="1300" spc="15">
                <a:latin typeface="Courier New"/>
                <a:cs typeface="Courier New"/>
              </a:rPr>
              <a:t>comm_pkg</a:t>
            </a:r>
            <a:r>
              <a:rPr dirty="0" sz="1300" spc="-335">
                <a:latin typeface="Courier New"/>
                <a:cs typeface="Courier New"/>
              </a:rPr>
              <a:t> </a:t>
            </a:r>
            <a:r>
              <a:rPr dirty="0" sz="1300" spc="5">
                <a:latin typeface="Times New Roman"/>
                <a:cs typeface="Times New Roman"/>
              </a:rPr>
              <a:t>used to </a:t>
            </a:r>
            <a:r>
              <a:rPr dirty="0" sz="1300" spc="10">
                <a:latin typeface="Times New Roman"/>
                <a:cs typeface="Times New Roman"/>
              </a:rPr>
              <a:t>manage </a:t>
            </a:r>
            <a:r>
              <a:rPr dirty="0" sz="1300" spc="5">
                <a:latin typeface="Times New Roman"/>
                <a:cs typeface="Times New Roman"/>
              </a:rPr>
              <a:t>business  processing rules for commission calculations.</a:t>
            </a:r>
            <a:endParaRPr sz="1300">
              <a:latin typeface="Times New Roman"/>
              <a:cs typeface="Times New Roman"/>
            </a:endParaRPr>
          </a:p>
          <a:p>
            <a:pPr marL="138430" marR="245745">
              <a:lnSpc>
                <a:spcPct val="101099"/>
              </a:lnSpc>
              <a:spcBef>
                <a:spcPts val="325"/>
              </a:spcBef>
            </a:pPr>
            <a:r>
              <a:rPr dirty="0" sz="1300" spc="10">
                <a:latin typeface="Times New Roman"/>
                <a:cs typeface="Times New Roman"/>
              </a:rPr>
              <a:t>The </a:t>
            </a:r>
            <a:r>
              <a:rPr dirty="0" sz="1300" spc="15">
                <a:latin typeface="Courier New"/>
                <a:cs typeface="Courier New"/>
              </a:rPr>
              <a:t>std_comm </a:t>
            </a:r>
            <a:r>
              <a:rPr dirty="0" sz="1300" spc="5">
                <a:latin typeface="Times New Roman"/>
                <a:cs typeface="Times New Roman"/>
              </a:rPr>
              <a:t>public (global) variable is declared to hold a </a:t>
            </a:r>
            <a:r>
              <a:rPr dirty="0" sz="1300" spc="10">
                <a:latin typeface="Times New Roman"/>
                <a:cs typeface="Times New Roman"/>
              </a:rPr>
              <a:t>maximum </a:t>
            </a:r>
            <a:r>
              <a:rPr dirty="0" sz="1300" spc="5">
                <a:latin typeface="Times New Roman"/>
                <a:cs typeface="Times New Roman"/>
              </a:rPr>
              <a:t>allowable  percentage commission for the user session, and it is initialized to </a:t>
            </a:r>
            <a:r>
              <a:rPr dirty="0" sz="1300" spc="15">
                <a:latin typeface="Courier New"/>
                <a:cs typeface="Courier New"/>
              </a:rPr>
              <a:t>0.10</a:t>
            </a:r>
            <a:r>
              <a:rPr dirty="0" sz="1300" spc="-325">
                <a:latin typeface="Courier New"/>
                <a:cs typeface="Courier New"/>
              </a:rPr>
              <a:t> </a:t>
            </a:r>
            <a:r>
              <a:rPr dirty="0" sz="1300" spc="5">
                <a:latin typeface="Times New Roman"/>
                <a:cs typeface="Times New Roman"/>
              </a:rPr>
              <a:t>(that is, 10%).</a:t>
            </a:r>
            <a:endParaRPr sz="1300">
              <a:latin typeface="Times New Roman"/>
              <a:cs typeface="Times New Roman"/>
            </a:endParaRPr>
          </a:p>
          <a:p>
            <a:pPr marL="138430" marR="5080">
              <a:lnSpc>
                <a:spcPct val="102699"/>
              </a:lnSpc>
              <a:spcBef>
                <a:spcPts val="375"/>
              </a:spcBef>
            </a:pPr>
            <a:r>
              <a:rPr dirty="0" sz="1300" spc="10">
                <a:latin typeface="Times New Roman"/>
                <a:cs typeface="Times New Roman"/>
              </a:rPr>
              <a:t>The </a:t>
            </a:r>
            <a:r>
              <a:rPr dirty="0" sz="1300" spc="10">
                <a:latin typeface="Courier New"/>
                <a:cs typeface="Courier New"/>
              </a:rPr>
              <a:t>reset_comm </a:t>
            </a:r>
            <a:r>
              <a:rPr dirty="0" sz="1300" spc="5">
                <a:latin typeface="Times New Roman"/>
                <a:cs typeface="Times New Roman"/>
              </a:rPr>
              <a:t>public </a:t>
            </a:r>
            <a:r>
              <a:rPr dirty="0" sz="1300" spc="10">
                <a:latin typeface="Times New Roman"/>
                <a:cs typeface="Times New Roman"/>
              </a:rPr>
              <a:t>procedure </a:t>
            </a:r>
            <a:r>
              <a:rPr dirty="0" sz="1300" spc="5">
                <a:latin typeface="Times New Roman"/>
                <a:cs typeface="Times New Roman"/>
              </a:rPr>
              <a:t>is declared to </a:t>
            </a:r>
            <a:r>
              <a:rPr dirty="0" sz="1300" spc="10">
                <a:latin typeface="Times New Roman"/>
                <a:cs typeface="Times New Roman"/>
              </a:rPr>
              <a:t>accept </a:t>
            </a:r>
            <a:r>
              <a:rPr dirty="0" sz="1300" spc="5">
                <a:latin typeface="Times New Roman"/>
                <a:cs typeface="Times New Roman"/>
              </a:rPr>
              <a:t>a </a:t>
            </a:r>
            <a:r>
              <a:rPr dirty="0" sz="1300" spc="10">
                <a:latin typeface="Times New Roman"/>
                <a:cs typeface="Times New Roman"/>
              </a:rPr>
              <a:t>new commission </a:t>
            </a:r>
            <a:r>
              <a:rPr dirty="0" sz="1300" spc="5">
                <a:latin typeface="Times New Roman"/>
                <a:cs typeface="Times New Roman"/>
              </a:rPr>
              <a:t>percentage  that updates the standard commission percentage if the commission validation rules are  accepted. </a:t>
            </a:r>
            <a:r>
              <a:rPr dirty="0" sz="1300" spc="10">
                <a:latin typeface="Times New Roman"/>
                <a:cs typeface="Times New Roman"/>
              </a:rPr>
              <a:t>The </a:t>
            </a:r>
            <a:r>
              <a:rPr dirty="0" sz="1300" spc="5">
                <a:latin typeface="Times New Roman"/>
                <a:cs typeface="Times New Roman"/>
              </a:rPr>
              <a:t>validation rules for resetting the commission are not made public and </a:t>
            </a:r>
            <a:r>
              <a:rPr dirty="0" sz="1300" spc="10">
                <a:latin typeface="Times New Roman"/>
                <a:cs typeface="Times New Roman"/>
              </a:rPr>
              <a:t>do </a:t>
            </a:r>
            <a:r>
              <a:rPr dirty="0" sz="1300" spc="5">
                <a:latin typeface="Times New Roman"/>
                <a:cs typeface="Times New Roman"/>
              </a:rPr>
              <a:t>not  appear in the </a:t>
            </a:r>
            <a:r>
              <a:rPr dirty="0" sz="1300" spc="10">
                <a:latin typeface="Times New Roman"/>
                <a:cs typeface="Times New Roman"/>
              </a:rPr>
              <a:t>package </a:t>
            </a:r>
            <a:r>
              <a:rPr dirty="0" sz="1300" spc="5">
                <a:latin typeface="Times New Roman"/>
                <a:cs typeface="Times New Roman"/>
              </a:rPr>
              <a:t>specification. </a:t>
            </a:r>
            <a:r>
              <a:rPr dirty="0" sz="1300" spc="10">
                <a:latin typeface="Times New Roman"/>
                <a:cs typeface="Times New Roman"/>
              </a:rPr>
              <a:t>The </a:t>
            </a:r>
            <a:r>
              <a:rPr dirty="0" sz="1300" spc="5">
                <a:latin typeface="Times New Roman"/>
                <a:cs typeface="Times New Roman"/>
              </a:rPr>
              <a:t>validation rules are </a:t>
            </a:r>
            <a:r>
              <a:rPr dirty="0" sz="1300" spc="10">
                <a:latin typeface="Times New Roman"/>
                <a:cs typeface="Times New Roman"/>
              </a:rPr>
              <a:t>managed by </a:t>
            </a:r>
            <a:r>
              <a:rPr dirty="0" sz="1300" spc="5">
                <a:latin typeface="Times New Roman"/>
                <a:cs typeface="Times New Roman"/>
              </a:rPr>
              <a:t>using a private  function in the package</a:t>
            </a:r>
            <a:r>
              <a:rPr dirty="0" sz="1300">
                <a:latin typeface="Times New Roman"/>
                <a:cs typeface="Times New Roman"/>
              </a:rPr>
              <a:t> </a:t>
            </a:r>
            <a:r>
              <a:rPr dirty="0" sz="1300" spc="5">
                <a:latin typeface="Times New Roman"/>
                <a:cs typeface="Times New Roman"/>
              </a:rPr>
              <a:t>body.</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2218944" y="874268"/>
            <a:ext cx="330835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a:t>
            </a:r>
            <a:r>
              <a:rPr dirty="0" sz="2000" b="1">
                <a:latin typeface="Arial"/>
                <a:cs typeface="Arial"/>
              </a:rPr>
              <a:t>the Package</a:t>
            </a:r>
            <a:r>
              <a:rPr dirty="0" sz="2000" spc="-40" b="1">
                <a:latin typeface="Arial"/>
                <a:cs typeface="Arial"/>
              </a:rPr>
              <a:t> </a:t>
            </a:r>
            <a:r>
              <a:rPr dirty="0" sz="2000" b="1">
                <a:latin typeface="Arial"/>
                <a:cs typeface="Arial"/>
              </a:rPr>
              <a:t>Body</a:t>
            </a:r>
            <a:endParaRPr sz="2000">
              <a:latin typeface="Arial"/>
              <a:cs typeface="Arial"/>
            </a:endParaRPr>
          </a:p>
        </p:txBody>
      </p:sp>
      <p:sp>
        <p:nvSpPr>
          <p:cNvPr id="8" name="object 8"/>
          <p:cNvSpPr txBox="1"/>
          <p:nvPr/>
        </p:nvSpPr>
        <p:spPr>
          <a:xfrm>
            <a:off x="1243583" y="1792477"/>
            <a:ext cx="7359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Syntax:</a:t>
            </a:r>
            <a:endParaRPr sz="1550">
              <a:latin typeface="Arial"/>
              <a:cs typeface="Arial"/>
            </a:endParaRPr>
          </a:p>
        </p:txBody>
      </p:sp>
      <p:sp>
        <p:nvSpPr>
          <p:cNvPr id="9" name="object 9"/>
          <p:cNvSpPr txBox="1"/>
          <p:nvPr/>
        </p:nvSpPr>
        <p:spPr>
          <a:xfrm>
            <a:off x="1325038" y="3127098"/>
            <a:ext cx="5114290" cy="1874520"/>
          </a:xfrm>
          <a:prstGeom prst="rect">
            <a:avLst/>
          </a:prstGeom>
        </p:spPr>
        <p:txBody>
          <a:bodyPr wrap="square" lIns="0" tIns="12065" rIns="0" bIns="0" rtlCol="0" vert="horz">
            <a:spAutoFit/>
          </a:bodyPr>
          <a:lstStyle/>
          <a:p>
            <a:pPr marL="326390" marR="168910" indent="-327025">
              <a:lnSpc>
                <a:spcPct val="107400"/>
              </a:lnSpc>
              <a:spcBef>
                <a:spcPts val="95"/>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OR</a:t>
            </a:r>
            <a:r>
              <a:rPr dirty="0" sz="1550" spc="-495" b="1">
                <a:latin typeface="Courier New"/>
                <a:cs typeface="Courier New"/>
              </a:rPr>
              <a:t> </a:t>
            </a:r>
            <a:r>
              <a:rPr dirty="0" sz="1550" spc="10" b="1">
                <a:latin typeface="Courier New"/>
                <a:cs typeface="Courier New"/>
              </a:rPr>
              <a:t>REPLACE</a:t>
            </a:r>
            <a:r>
              <a:rPr dirty="0" sz="1550" spc="-495" b="1">
                <a:latin typeface="Courier New"/>
                <a:cs typeface="Courier New"/>
              </a:rPr>
              <a:t> </a:t>
            </a:r>
            <a:r>
              <a:rPr dirty="0" sz="1550" spc="10" b="1">
                <a:latin typeface="Arial"/>
                <a:cs typeface="Arial"/>
              </a:rPr>
              <a:t>option</a:t>
            </a:r>
            <a:r>
              <a:rPr dirty="0" sz="1550" spc="5" b="1">
                <a:latin typeface="Arial"/>
                <a:cs typeface="Arial"/>
              </a:rPr>
              <a:t> </a:t>
            </a:r>
            <a:r>
              <a:rPr dirty="0" sz="1550" spc="10" b="1">
                <a:latin typeface="Arial"/>
                <a:cs typeface="Arial"/>
              </a:rPr>
              <a:t>drops and</a:t>
            </a:r>
            <a:r>
              <a:rPr dirty="0" sz="1550" spc="5" b="1">
                <a:latin typeface="Arial"/>
                <a:cs typeface="Arial"/>
              </a:rPr>
              <a:t> </a:t>
            </a:r>
            <a:r>
              <a:rPr dirty="0" sz="1550" spc="10" b="1">
                <a:latin typeface="Arial"/>
                <a:cs typeface="Arial"/>
              </a:rPr>
              <a:t>re-creates</a:t>
            </a:r>
            <a:r>
              <a:rPr dirty="0" sz="1550" spc="5" b="1">
                <a:latin typeface="Arial"/>
                <a:cs typeface="Arial"/>
              </a:rPr>
              <a:t> </a:t>
            </a:r>
            <a:r>
              <a:rPr dirty="0" sz="1550" spc="10" b="1">
                <a:latin typeface="Arial"/>
                <a:cs typeface="Arial"/>
              </a:rPr>
              <a:t>the  package</a:t>
            </a:r>
            <a:r>
              <a:rPr dirty="0" sz="1550" spc="5" b="1">
                <a:latin typeface="Arial"/>
                <a:cs typeface="Arial"/>
              </a:rPr>
              <a:t> </a:t>
            </a:r>
            <a:r>
              <a:rPr dirty="0" sz="1550" spc="10" b="1">
                <a:latin typeface="Arial"/>
                <a:cs typeface="Arial"/>
              </a:rPr>
              <a:t>body.</a:t>
            </a:r>
            <a:endParaRPr sz="1550">
              <a:latin typeface="Arial"/>
              <a:cs typeface="Arial"/>
            </a:endParaRPr>
          </a:p>
          <a:p>
            <a:pPr marL="326390" marR="5080" indent="-327025">
              <a:lnSpc>
                <a:spcPct val="101600"/>
              </a:lnSpc>
              <a:spcBef>
                <a:spcPts val="370"/>
              </a:spcBef>
              <a:buClr>
                <a:srgbClr val="FF0000"/>
              </a:buClr>
              <a:buFont typeface="Arial"/>
              <a:buChar char="•"/>
              <a:tabLst>
                <a:tab pos="326390" algn="l"/>
                <a:tab pos="327025" algn="l"/>
              </a:tabLst>
            </a:pPr>
            <a:r>
              <a:rPr dirty="0" sz="1550" spc="5" b="1">
                <a:latin typeface="Arial"/>
                <a:cs typeface="Arial"/>
              </a:rPr>
              <a:t>Identifiers </a:t>
            </a:r>
            <a:r>
              <a:rPr dirty="0" sz="1550" spc="10" b="1">
                <a:latin typeface="Arial"/>
                <a:cs typeface="Arial"/>
              </a:rPr>
              <a:t>defined </a:t>
            </a:r>
            <a:r>
              <a:rPr dirty="0" sz="1550" spc="5" b="1">
                <a:latin typeface="Arial"/>
                <a:cs typeface="Arial"/>
              </a:rPr>
              <a:t>in </a:t>
            </a:r>
            <a:r>
              <a:rPr dirty="0" sz="1550" spc="10" b="1">
                <a:latin typeface="Arial"/>
                <a:cs typeface="Arial"/>
              </a:rPr>
              <a:t>the package body are private  and not </a:t>
            </a:r>
            <a:r>
              <a:rPr dirty="0" sz="1550" spc="5" b="1">
                <a:latin typeface="Arial"/>
                <a:cs typeface="Arial"/>
              </a:rPr>
              <a:t>visible </a:t>
            </a:r>
            <a:r>
              <a:rPr dirty="0" sz="1550" spc="10" b="1">
                <a:latin typeface="Arial"/>
                <a:cs typeface="Arial"/>
              </a:rPr>
              <a:t>outside the package</a:t>
            </a:r>
            <a:r>
              <a:rPr dirty="0" sz="1550" spc="40" b="1">
                <a:latin typeface="Arial"/>
                <a:cs typeface="Arial"/>
              </a:rPr>
              <a:t> </a:t>
            </a:r>
            <a:r>
              <a:rPr dirty="0" sz="1550" spc="10" b="1">
                <a:latin typeface="Arial"/>
                <a:cs typeface="Arial"/>
              </a:rPr>
              <a:t>body.</a:t>
            </a:r>
            <a:endParaRPr sz="1550">
              <a:latin typeface="Arial"/>
              <a:cs typeface="Arial"/>
            </a:endParaRPr>
          </a:p>
          <a:p>
            <a:pPr marL="326390" marR="360680" indent="-327025">
              <a:lnSpc>
                <a:spcPct val="101299"/>
              </a:lnSpc>
              <a:spcBef>
                <a:spcPts val="380"/>
              </a:spcBef>
              <a:buClr>
                <a:srgbClr val="FF0000"/>
              </a:buClr>
              <a:buFont typeface="Arial"/>
              <a:buChar char="•"/>
              <a:tabLst>
                <a:tab pos="326390" algn="l"/>
                <a:tab pos="327025" algn="l"/>
              </a:tabLst>
            </a:pPr>
            <a:r>
              <a:rPr dirty="0" sz="1550" spc="5" b="1">
                <a:latin typeface="Arial"/>
                <a:cs typeface="Arial"/>
              </a:rPr>
              <a:t>All </a:t>
            </a:r>
            <a:r>
              <a:rPr dirty="0" sz="1550" spc="10" b="1">
                <a:latin typeface="Arial"/>
                <a:cs typeface="Arial"/>
              </a:rPr>
              <a:t>private constructs must be declared before  they are</a:t>
            </a:r>
            <a:r>
              <a:rPr dirty="0" sz="1550" spc="-5" b="1">
                <a:latin typeface="Arial"/>
                <a:cs typeface="Arial"/>
              </a:rPr>
              <a:t> </a:t>
            </a:r>
            <a:r>
              <a:rPr dirty="0" sz="1550" spc="10" b="1">
                <a:latin typeface="Arial"/>
                <a:cs typeface="Arial"/>
              </a:rPr>
              <a:t>referenced.</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Public constructs are </a:t>
            </a:r>
            <a:r>
              <a:rPr dirty="0" sz="1550" spc="5" b="1">
                <a:latin typeface="Arial"/>
                <a:cs typeface="Arial"/>
              </a:rPr>
              <a:t>visible </a:t>
            </a:r>
            <a:r>
              <a:rPr dirty="0" sz="1550" spc="10" b="1">
                <a:latin typeface="Arial"/>
                <a:cs typeface="Arial"/>
              </a:rPr>
              <a:t>to the package</a:t>
            </a:r>
            <a:r>
              <a:rPr dirty="0" sz="1550" b="1">
                <a:latin typeface="Arial"/>
                <a:cs typeface="Arial"/>
              </a:rPr>
              <a:t> </a:t>
            </a:r>
            <a:r>
              <a:rPr dirty="0" sz="1550" spc="10" b="1">
                <a:latin typeface="Arial"/>
                <a:cs typeface="Arial"/>
              </a:rPr>
              <a:t>body.</a:t>
            </a:r>
            <a:endParaRPr sz="1550">
              <a:latin typeface="Arial"/>
              <a:cs typeface="Arial"/>
            </a:endParaRPr>
          </a:p>
        </p:txBody>
      </p:sp>
      <p:sp>
        <p:nvSpPr>
          <p:cNvPr id="10" name="object 10"/>
          <p:cNvSpPr txBox="1"/>
          <p:nvPr/>
        </p:nvSpPr>
        <p:spPr>
          <a:xfrm>
            <a:off x="1334261" y="2084070"/>
            <a:ext cx="5107305" cy="99758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50"/>
              </a:lnSpc>
            </a:pPr>
            <a:r>
              <a:rPr dirty="0" sz="1300" spc="-15" b="1">
                <a:latin typeface="Courier New"/>
                <a:cs typeface="Courier New"/>
              </a:rPr>
              <a:t>CREATE [OR REPLACE] PACKAGE BODY </a:t>
            </a:r>
            <a:r>
              <a:rPr dirty="0" sz="1300" spc="-20" b="1" i="1">
                <a:latin typeface="Courier New"/>
                <a:cs typeface="Courier New"/>
              </a:rPr>
              <a:t>package_name</a:t>
            </a:r>
            <a:r>
              <a:rPr dirty="0" sz="1300" spc="-40" b="1" i="1">
                <a:latin typeface="Courier New"/>
                <a:cs typeface="Courier New"/>
              </a:rPr>
              <a:t> </a:t>
            </a:r>
            <a:r>
              <a:rPr dirty="0" sz="1300" spc="-20" b="1">
                <a:latin typeface="Courier New"/>
                <a:cs typeface="Courier New"/>
              </a:rPr>
              <a:t>IS|AS</a:t>
            </a:r>
            <a:endParaRPr sz="1300">
              <a:latin typeface="Courier New"/>
              <a:cs typeface="Courier New"/>
            </a:endParaRPr>
          </a:p>
          <a:p>
            <a:pPr marL="466725" marR="922019">
              <a:lnSpc>
                <a:spcPts val="1540"/>
              </a:lnSpc>
              <a:spcBef>
                <a:spcPts val="60"/>
              </a:spcBef>
            </a:pPr>
            <a:r>
              <a:rPr dirty="0" sz="1300" spc="-15" b="1" i="1">
                <a:latin typeface="Courier New"/>
                <a:cs typeface="Courier New"/>
              </a:rPr>
              <a:t>private type and variable </a:t>
            </a:r>
            <a:r>
              <a:rPr dirty="0" sz="1300" spc="-20" b="1" i="1">
                <a:latin typeface="Courier New"/>
                <a:cs typeface="Courier New"/>
              </a:rPr>
              <a:t>declarations  </a:t>
            </a:r>
            <a:r>
              <a:rPr dirty="0" sz="1300" spc="-20" b="1" i="1">
                <a:latin typeface="Courier New"/>
                <a:cs typeface="Courier New"/>
              </a:rPr>
              <a:t>subprogram</a:t>
            </a:r>
            <a:r>
              <a:rPr dirty="0" sz="1300" spc="-25" b="1" i="1">
                <a:latin typeface="Courier New"/>
                <a:cs typeface="Courier New"/>
              </a:rPr>
              <a:t> </a:t>
            </a:r>
            <a:r>
              <a:rPr dirty="0" sz="1300" spc="-20" b="1" i="1">
                <a:latin typeface="Courier New"/>
                <a:cs typeface="Courier New"/>
              </a:rPr>
              <a:t>bodies</a:t>
            </a:r>
            <a:endParaRPr sz="1300">
              <a:latin typeface="Courier New"/>
              <a:cs typeface="Courier New"/>
            </a:endParaRPr>
          </a:p>
          <a:p>
            <a:pPr marL="75565">
              <a:lnSpc>
                <a:spcPts val="1495"/>
              </a:lnSpc>
            </a:pPr>
            <a:r>
              <a:rPr dirty="0" sz="1300" spc="-15" b="1" i="1">
                <a:latin typeface="Courier New"/>
                <a:cs typeface="Courier New"/>
              </a:rPr>
              <a:t>[BEGIN </a:t>
            </a:r>
            <a:r>
              <a:rPr dirty="0" sz="1300" spc="-20" b="1" i="1">
                <a:latin typeface="Courier New"/>
                <a:cs typeface="Courier New"/>
              </a:rPr>
              <a:t>initialization</a:t>
            </a:r>
            <a:r>
              <a:rPr dirty="0" sz="1300" spc="-25" b="1" i="1">
                <a:latin typeface="Courier New"/>
                <a:cs typeface="Courier New"/>
              </a:rPr>
              <a:t> </a:t>
            </a:r>
            <a:r>
              <a:rPr dirty="0" sz="1300" spc="-20" b="1" i="1">
                <a:latin typeface="Courier New"/>
                <a:cs typeface="Courier New"/>
              </a:rPr>
              <a:t>statements]</a:t>
            </a:r>
            <a:endParaRPr sz="1300">
              <a:latin typeface="Courier New"/>
              <a:cs typeface="Courier New"/>
            </a:endParaRPr>
          </a:p>
          <a:p>
            <a:pPr marL="75565">
              <a:lnSpc>
                <a:spcPts val="1555"/>
              </a:lnSpc>
            </a:pPr>
            <a:r>
              <a:rPr dirty="0" sz="1300" spc="-15" b="1">
                <a:latin typeface="Courier New"/>
                <a:cs typeface="Courier New"/>
              </a:rPr>
              <a:t>END</a:t>
            </a:r>
            <a:r>
              <a:rPr dirty="0" sz="1300" spc="-20" b="1">
                <a:latin typeface="Courier New"/>
                <a:cs typeface="Courier New"/>
              </a:rPr>
              <a:t> </a:t>
            </a:r>
            <a:r>
              <a:rPr dirty="0" sz="1300" spc="-15" b="1">
                <a:latin typeface="Courier New"/>
                <a:cs typeface="Courier New"/>
              </a:rPr>
              <a:t>[</a:t>
            </a:r>
            <a:r>
              <a:rPr dirty="0" sz="1300" spc="-15" b="1" i="1">
                <a:latin typeface="Courier New"/>
                <a:cs typeface="Courier New"/>
              </a:rPr>
              <a:t>package_name</a:t>
            </a:r>
            <a:r>
              <a:rPr dirty="0" sz="1300" spc="-15" b="1">
                <a:latin typeface="Courier New"/>
                <a:cs typeface="Courier New"/>
              </a:rPr>
              <a:t>]</a:t>
            </a:r>
            <a:r>
              <a:rPr dirty="0" sz="1300" spc="-15" b="1" i="1">
                <a:latin typeface="Courier New"/>
                <a:cs typeface="Courier New"/>
              </a:rPr>
              <a:t>;</a:t>
            </a:r>
            <a:endParaRPr sz="1300">
              <a:latin typeface="Courier New"/>
              <a:cs typeface="Courier New"/>
            </a:endParaRPr>
          </a:p>
        </p:txBody>
      </p:sp>
      <p:sp>
        <p:nvSpPr>
          <p:cNvPr id="11" name="object 11"/>
          <p:cNvSpPr txBox="1"/>
          <p:nvPr/>
        </p:nvSpPr>
        <p:spPr>
          <a:xfrm>
            <a:off x="743204" y="5610905"/>
            <a:ext cx="6236335" cy="39458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the Package</a:t>
            </a:r>
            <a:r>
              <a:rPr dirty="0" sz="1300" b="1">
                <a:latin typeface="Arial"/>
                <a:cs typeface="Arial"/>
              </a:rPr>
              <a:t> </a:t>
            </a:r>
            <a:r>
              <a:rPr dirty="0" sz="1300" spc="5" b="1">
                <a:latin typeface="Arial"/>
                <a:cs typeface="Arial"/>
              </a:rPr>
              <a:t>Body</a:t>
            </a:r>
            <a:endParaRPr sz="1300">
              <a:latin typeface="Arial"/>
              <a:cs typeface="Arial"/>
            </a:endParaRPr>
          </a:p>
          <a:p>
            <a:pPr marL="138430" marR="252095">
              <a:lnSpc>
                <a:spcPct val="101499"/>
              </a:lnSpc>
              <a:spcBef>
                <a:spcPts val="365"/>
              </a:spcBef>
            </a:pPr>
            <a:r>
              <a:rPr dirty="0" sz="1300" spc="5">
                <a:latin typeface="Times New Roman"/>
                <a:cs typeface="Times New Roman"/>
              </a:rPr>
              <a:t>Create a </a:t>
            </a:r>
            <a:r>
              <a:rPr dirty="0" sz="1300" spc="10">
                <a:latin typeface="Times New Roman"/>
                <a:cs typeface="Times New Roman"/>
              </a:rPr>
              <a:t>package body </a:t>
            </a:r>
            <a:r>
              <a:rPr dirty="0" sz="1300" spc="5">
                <a:latin typeface="Times New Roman"/>
                <a:cs typeface="Times New Roman"/>
              </a:rPr>
              <a:t>to define </a:t>
            </a:r>
            <a:r>
              <a:rPr dirty="0" sz="1300" spc="10">
                <a:latin typeface="Times New Roman"/>
                <a:cs typeface="Times New Roman"/>
              </a:rPr>
              <a:t>and </a:t>
            </a:r>
            <a:r>
              <a:rPr dirty="0" sz="1300" spc="5">
                <a:latin typeface="Times New Roman"/>
                <a:cs typeface="Times New Roman"/>
              </a:rPr>
              <a:t>implement </a:t>
            </a:r>
            <a:r>
              <a:rPr dirty="0" sz="1300" spc="10">
                <a:latin typeface="Times New Roman"/>
                <a:cs typeface="Times New Roman"/>
              </a:rPr>
              <a:t>all </a:t>
            </a:r>
            <a:r>
              <a:rPr dirty="0" sz="1300" spc="5">
                <a:latin typeface="Times New Roman"/>
                <a:cs typeface="Times New Roman"/>
              </a:rPr>
              <a:t>public subprograms and supporting  private constructs. </a:t>
            </a:r>
            <a:r>
              <a:rPr dirty="0" sz="1300" spc="10">
                <a:latin typeface="Times New Roman"/>
                <a:cs typeface="Times New Roman"/>
              </a:rPr>
              <a:t>When </a:t>
            </a:r>
            <a:r>
              <a:rPr dirty="0" sz="1300" spc="5">
                <a:latin typeface="Times New Roman"/>
                <a:cs typeface="Times New Roman"/>
              </a:rPr>
              <a:t>creating a </a:t>
            </a:r>
            <a:r>
              <a:rPr dirty="0" sz="1300" spc="10">
                <a:latin typeface="Times New Roman"/>
                <a:cs typeface="Times New Roman"/>
              </a:rPr>
              <a:t>package </a:t>
            </a:r>
            <a:r>
              <a:rPr dirty="0" sz="1300" spc="5">
                <a:latin typeface="Times New Roman"/>
                <a:cs typeface="Times New Roman"/>
              </a:rPr>
              <a:t>body, perform the following</a:t>
            </a:r>
            <a:r>
              <a:rPr dirty="0" sz="1300" spc="4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1460">
              <a:lnSpc>
                <a:spcPts val="1500"/>
              </a:lnSpc>
              <a:buChar char="•"/>
              <a:tabLst>
                <a:tab pos="514984" algn="l"/>
                <a:tab pos="515620" algn="l"/>
              </a:tabLst>
            </a:pPr>
            <a:r>
              <a:rPr dirty="0" sz="1300" spc="5">
                <a:latin typeface="Times New Roman"/>
                <a:cs typeface="Times New Roman"/>
              </a:rPr>
              <a:t>Specify</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0">
                <a:latin typeface="Courier New"/>
                <a:cs typeface="Courier New"/>
              </a:rPr>
              <a:t>OR</a:t>
            </a:r>
            <a:r>
              <a:rPr dirty="0" sz="1300" spc="-445">
                <a:latin typeface="Courier New"/>
                <a:cs typeface="Courier New"/>
              </a:rPr>
              <a:t> </a:t>
            </a:r>
            <a:r>
              <a:rPr dirty="0" sz="1300" spc="15">
                <a:latin typeface="Courier New"/>
                <a:cs typeface="Courier New"/>
              </a:rPr>
              <a:t>REPLACE</a:t>
            </a:r>
            <a:r>
              <a:rPr dirty="0" sz="1300" spc="-450">
                <a:latin typeface="Courier New"/>
                <a:cs typeface="Courier New"/>
              </a:rPr>
              <a:t> </a:t>
            </a:r>
            <a:r>
              <a:rPr dirty="0" sz="1300" spc="5">
                <a:latin typeface="Times New Roman"/>
                <a:cs typeface="Times New Roman"/>
              </a:rPr>
              <a:t>option</a:t>
            </a:r>
            <a:r>
              <a:rPr dirty="0" sz="1300" spc="10">
                <a:latin typeface="Times New Roman"/>
                <a:cs typeface="Times New Roman"/>
              </a:rPr>
              <a:t> </a:t>
            </a:r>
            <a:r>
              <a:rPr dirty="0" sz="1300" spc="5">
                <a:latin typeface="Times New Roman"/>
                <a:cs typeface="Times New Roman"/>
              </a:rPr>
              <a:t>to overwrite</a:t>
            </a:r>
            <a:r>
              <a:rPr dirty="0" sz="1300" spc="10">
                <a:latin typeface="Times New Roman"/>
                <a:cs typeface="Times New Roman"/>
              </a:rPr>
              <a:t> </a:t>
            </a:r>
            <a:r>
              <a:rPr dirty="0" sz="1300" spc="5">
                <a:latin typeface="Times New Roman"/>
                <a:cs typeface="Times New Roman"/>
              </a:rPr>
              <a:t>an</a:t>
            </a:r>
            <a:r>
              <a:rPr dirty="0" sz="1300" spc="-5">
                <a:latin typeface="Times New Roman"/>
                <a:cs typeface="Times New Roman"/>
              </a:rPr>
              <a:t> </a:t>
            </a:r>
            <a:r>
              <a:rPr dirty="0" sz="1300" spc="5">
                <a:latin typeface="Times New Roman"/>
                <a:cs typeface="Times New Roman"/>
              </a:rPr>
              <a:t>existing</a:t>
            </a:r>
            <a:r>
              <a:rPr dirty="0" sz="1300" spc="10">
                <a:latin typeface="Times New Roman"/>
                <a:cs typeface="Times New Roman"/>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514984" marR="34290" indent="-251460">
              <a:lnSpc>
                <a:spcPct val="101400"/>
              </a:lnSpc>
              <a:spcBef>
                <a:spcPts val="80"/>
              </a:spcBef>
              <a:buChar char="•"/>
              <a:tabLst>
                <a:tab pos="514984" algn="l"/>
                <a:tab pos="515620" algn="l"/>
              </a:tabLst>
            </a:pPr>
            <a:r>
              <a:rPr dirty="0" sz="1300" spc="5">
                <a:latin typeface="Times New Roman"/>
                <a:cs typeface="Times New Roman"/>
              </a:rPr>
              <a:t>Define the subprograms in an appropriate order. </a:t>
            </a:r>
            <a:r>
              <a:rPr dirty="0" sz="1300" spc="10">
                <a:latin typeface="Times New Roman"/>
                <a:cs typeface="Times New Roman"/>
              </a:rPr>
              <a:t>The </a:t>
            </a:r>
            <a:r>
              <a:rPr dirty="0" sz="1300" spc="5">
                <a:latin typeface="Times New Roman"/>
                <a:cs typeface="Times New Roman"/>
              </a:rPr>
              <a:t>basic principle is that </a:t>
            </a:r>
            <a:r>
              <a:rPr dirty="0" sz="1300" spc="10">
                <a:latin typeface="Times New Roman"/>
                <a:cs typeface="Times New Roman"/>
              </a:rPr>
              <a:t>you </a:t>
            </a:r>
            <a:r>
              <a:rPr dirty="0" sz="1300" spc="5">
                <a:latin typeface="Times New Roman"/>
                <a:cs typeface="Times New Roman"/>
              </a:rPr>
              <a:t>must  declare a variable or </a:t>
            </a:r>
            <a:r>
              <a:rPr dirty="0" sz="1300" spc="10">
                <a:latin typeface="Times New Roman"/>
                <a:cs typeface="Times New Roman"/>
              </a:rPr>
              <a:t>subprogram </a:t>
            </a:r>
            <a:r>
              <a:rPr dirty="0" sz="1300" spc="5">
                <a:latin typeface="Times New Roman"/>
                <a:cs typeface="Times New Roman"/>
              </a:rPr>
              <a:t>before it </a:t>
            </a:r>
            <a:r>
              <a:rPr dirty="0" sz="1300" spc="10">
                <a:latin typeface="Times New Roman"/>
                <a:cs typeface="Times New Roman"/>
              </a:rPr>
              <a:t>can </a:t>
            </a:r>
            <a:r>
              <a:rPr dirty="0" sz="1300" spc="5">
                <a:latin typeface="Times New Roman"/>
                <a:cs typeface="Times New Roman"/>
              </a:rPr>
              <a:t>be referenced </a:t>
            </a:r>
            <a:r>
              <a:rPr dirty="0" sz="1300" spc="10">
                <a:latin typeface="Times New Roman"/>
                <a:cs typeface="Times New Roman"/>
              </a:rPr>
              <a:t>by </a:t>
            </a:r>
            <a:r>
              <a:rPr dirty="0" sz="1300" spc="5">
                <a:latin typeface="Times New Roman"/>
                <a:cs typeface="Times New Roman"/>
              </a:rPr>
              <a:t>other components in  the </a:t>
            </a:r>
            <a:r>
              <a:rPr dirty="0" sz="1300" spc="10">
                <a:latin typeface="Times New Roman"/>
                <a:cs typeface="Times New Roman"/>
              </a:rPr>
              <a:t>same </a:t>
            </a:r>
            <a:r>
              <a:rPr dirty="0" sz="1300" spc="5">
                <a:latin typeface="Times New Roman"/>
                <a:cs typeface="Times New Roman"/>
              </a:rPr>
              <a:t>package body. It is </a:t>
            </a:r>
            <a:r>
              <a:rPr dirty="0" sz="1300" spc="10">
                <a:latin typeface="Times New Roman"/>
                <a:cs typeface="Times New Roman"/>
              </a:rPr>
              <a:t>common </a:t>
            </a:r>
            <a:r>
              <a:rPr dirty="0" sz="1300" spc="5">
                <a:latin typeface="Times New Roman"/>
                <a:cs typeface="Times New Roman"/>
              </a:rPr>
              <a:t>to see all private variables and subprograms  defined first and the public subprograms defined last in the package</a:t>
            </a:r>
            <a:r>
              <a:rPr dirty="0" sz="1300" spc="55">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515620" marR="5080" indent="-251460">
              <a:lnSpc>
                <a:spcPts val="1580"/>
              </a:lnSpc>
              <a:spcBef>
                <a:spcPts val="55"/>
              </a:spcBef>
              <a:buChar char="•"/>
              <a:tabLst>
                <a:tab pos="515620" algn="l"/>
                <a:tab pos="516255" algn="l"/>
              </a:tabLst>
            </a:pPr>
            <a:r>
              <a:rPr dirty="0" sz="1300" spc="5">
                <a:latin typeface="Times New Roman"/>
                <a:cs typeface="Times New Roman"/>
              </a:rPr>
              <a:t>Complete the </a:t>
            </a:r>
            <a:r>
              <a:rPr dirty="0" sz="1300" spc="10">
                <a:latin typeface="Times New Roman"/>
                <a:cs typeface="Times New Roman"/>
              </a:rPr>
              <a:t>implementation </a:t>
            </a:r>
            <a:r>
              <a:rPr dirty="0" sz="1300" spc="5">
                <a:latin typeface="Times New Roman"/>
                <a:cs typeface="Times New Roman"/>
              </a:rPr>
              <a:t>for </a:t>
            </a:r>
            <a:r>
              <a:rPr dirty="0" sz="1300" spc="10">
                <a:latin typeface="Times New Roman"/>
                <a:cs typeface="Times New Roman"/>
              </a:rPr>
              <a:t>all </a:t>
            </a:r>
            <a:r>
              <a:rPr dirty="0" sz="1300" spc="5">
                <a:latin typeface="Times New Roman"/>
                <a:cs typeface="Times New Roman"/>
              </a:rPr>
              <a:t>procedures or functions declared in the package  specification within the </a:t>
            </a:r>
            <a:r>
              <a:rPr dirty="0" sz="1300" spc="10">
                <a:latin typeface="Times New Roman"/>
                <a:cs typeface="Times New Roman"/>
              </a:rPr>
              <a:t>package</a:t>
            </a:r>
            <a:r>
              <a:rPr dirty="0" sz="1300" spc="5">
                <a:latin typeface="Times New Roman"/>
                <a:cs typeface="Times New Roman"/>
              </a:rPr>
              <a:t> body.</a:t>
            </a:r>
            <a:endParaRPr sz="1300">
              <a:latin typeface="Times New Roman"/>
              <a:cs typeface="Times New Roman"/>
            </a:endParaRPr>
          </a:p>
          <a:p>
            <a:pPr marL="138430">
              <a:lnSpc>
                <a:spcPts val="1485"/>
              </a:lnSpc>
              <a:spcBef>
                <a:spcPts val="245"/>
              </a:spcBef>
            </a:pPr>
            <a:r>
              <a:rPr dirty="0" sz="1300" spc="10">
                <a:latin typeface="Times New Roman"/>
                <a:cs typeface="Times New Roman"/>
              </a:rPr>
              <a:t>The </a:t>
            </a:r>
            <a:r>
              <a:rPr dirty="0" sz="1300" spc="5">
                <a:latin typeface="Times New Roman"/>
                <a:cs typeface="Times New Roman"/>
              </a:rPr>
              <a:t>following are definitions of items in the package </a:t>
            </a:r>
            <a:r>
              <a:rPr dirty="0" sz="1300" spc="10">
                <a:latin typeface="Times New Roman"/>
                <a:cs typeface="Times New Roman"/>
              </a:rPr>
              <a:t>body </a:t>
            </a:r>
            <a:r>
              <a:rPr dirty="0" sz="1300" spc="5">
                <a:latin typeface="Times New Roman"/>
                <a:cs typeface="Times New Roman"/>
              </a:rPr>
              <a:t>syntax:</a:t>
            </a:r>
            <a:endParaRPr sz="1300">
              <a:latin typeface="Times New Roman"/>
              <a:cs typeface="Times New Roman"/>
            </a:endParaRPr>
          </a:p>
          <a:p>
            <a:pPr marL="515620" marR="163830" indent="-251460">
              <a:lnSpc>
                <a:spcPts val="1500"/>
              </a:lnSpc>
              <a:spcBef>
                <a:spcPts val="30"/>
              </a:spcBef>
              <a:buSzPct val="65384"/>
              <a:buFont typeface="Courier New"/>
              <a:buChar char="•"/>
              <a:tabLst>
                <a:tab pos="514984" algn="l"/>
                <a:tab pos="515620" algn="l"/>
              </a:tabLst>
            </a:pPr>
            <a:r>
              <a:rPr dirty="0" sz="1300" spc="15" b="1">
                <a:latin typeface="Courier New"/>
                <a:cs typeface="Courier New"/>
              </a:rPr>
              <a:t>package_name </a:t>
            </a:r>
            <a:r>
              <a:rPr dirty="0" sz="1300" spc="5">
                <a:latin typeface="Times New Roman"/>
                <a:cs typeface="Times New Roman"/>
              </a:rPr>
              <a:t>specifies a </a:t>
            </a:r>
            <a:r>
              <a:rPr dirty="0" sz="1300" spc="10">
                <a:latin typeface="Times New Roman"/>
                <a:cs typeface="Times New Roman"/>
              </a:rPr>
              <a:t>name </a:t>
            </a:r>
            <a:r>
              <a:rPr dirty="0" sz="1300" spc="5">
                <a:latin typeface="Times New Roman"/>
                <a:cs typeface="Times New Roman"/>
              </a:rPr>
              <a:t>for the package that must be the </a:t>
            </a:r>
            <a:r>
              <a:rPr dirty="0" sz="1300" spc="10">
                <a:latin typeface="Times New Roman"/>
                <a:cs typeface="Times New Roman"/>
              </a:rPr>
              <a:t>same </a:t>
            </a:r>
            <a:r>
              <a:rPr dirty="0" sz="1300" spc="5">
                <a:latin typeface="Times New Roman"/>
                <a:cs typeface="Times New Roman"/>
              </a:rPr>
              <a:t>as its  package specification. Using the package </a:t>
            </a:r>
            <a:r>
              <a:rPr dirty="0" sz="1300" spc="10">
                <a:latin typeface="Times New Roman"/>
                <a:cs typeface="Times New Roman"/>
              </a:rPr>
              <a:t>name </a:t>
            </a:r>
            <a:r>
              <a:rPr dirty="0" sz="1300" spc="5">
                <a:latin typeface="Times New Roman"/>
                <a:cs typeface="Times New Roman"/>
              </a:rPr>
              <a:t>after the </a:t>
            </a:r>
            <a:r>
              <a:rPr dirty="0" sz="1300" spc="15">
                <a:latin typeface="Courier New"/>
                <a:cs typeface="Courier New"/>
              </a:rPr>
              <a:t>END</a:t>
            </a:r>
            <a:r>
              <a:rPr dirty="0" sz="1300" spc="-355">
                <a:latin typeface="Courier New"/>
                <a:cs typeface="Courier New"/>
              </a:rPr>
              <a:t> </a:t>
            </a:r>
            <a:r>
              <a:rPr dirty="0" sz="1300" spc="10">
                <a:latin typeface="Times New Roman"/>
                <a:cs typeface="Times New Roman"/>
              </a:rPr>
              <a:t>keyword </a:t>
            </a:r>
            <a:r>
              <a:rPr dirty="0" sz="1300" spc="5">
                <a:latin typeface="Times New Roman"/>
                <a:cs typeface="Times New Roman"/>
              </a:rPr>
              <a:t>is optional.</a:t>
            </a:r>
            <a:endParaRPr sz="1300">
              <a:latin typeface="Times New Roman"/>
              <a:cs typeface="Times New Roman"/>
            </a:endParaRPr>
          </a:p>
          <a:p>
            <a:pPr marL="515620" indent="-252095">
              <a:lnSpc>
                <a:spcPts val="1520"/>
              </a:lnSpc>
              <a:buSzPct val="65384"/>
              <a:buFont typeface="Courier New"/>
              <a:buChar char="•"/>
              <a:tabLst>
                <a:tab pos="514984" algn="l"/>
                <a:tab pos="515620" algn="l"/>
              </a:tabLst>
            </a:pPr>
            <a:r>
              <a:rPr dirty="0" sz="1300" spc="15" b="1">
                <a:latin typeface="Courier New"/>
                <a:cs typeface="Courier New"/>
              </a:rPr>
              <a:t>private type and variable declarations</a:t>
            </a:r>
            <a:r>
              <a:rPr dirty="0" sz="1300" spc="-425" b="1">
                <a:latin typeface="Courier New"/>
                <a:cs typeface="Courier New"/>
              </a:rPr>
              <a:t> </a:t>
            </a:r>
            <a:r>
              <a:rPr dirty="0" sz="1300" spc="5">
                <a:latin typeface="Times New Roman"/>
                <a:cs typeface="Times New Roman"/>
              </a:rPr>
              <a:t>declares private variables,</a:t>
            </a:r>
            <a:endParaRPr sz="1300">
              <a:latin typeface="Times New Roman"/>
              <a:cs typeface="Times New Roman"/>
            </a:endParaRPr>
          </a:p>
          <a:p>
            <a:pPr marL="515620">
              <a:lnSpc>
                <a:spcPts val="1535"/>
              </a:lnSpc>
              <a:spcBef>
                <a:spcPts val="95"/>
              </a:spcBef>
            </a:pPr>
            <a:r>
              <a:rPr dirty="0" sz="1300" spc="5">
                <a:latin typeface="Times New Roman"/>
                <a:cs typeface="Times New Roman"/>
              </a:rPr>
              <a:t>constants, cursors, exceptions, user-defined types, and</a:t>
            </a:r>
            <a:r>
              <a:rPr dirty="0" sz="1300">
                <a:latin typeface="Times New Roman"/>
                <a:cs typeface="Times New Roman"/>
              </a:rPr>
              <a:t> </a:t>
            </a:r>
            <a:r>
              <a:rPr dirty="0" sz="1300" spc="5">
                <a:latin typeface="Times New Roman"/>
                <a:cs typeface="Times New Roman"/>
              </a:rPr>
              <a:t>subtypes.</a:t>
            </a:r>
            <a:endParaRPr sz="1300">
              <a:latin typeface="Times New Roman"/>
              <a:cs typeface="Times New Roman"/>
            </a:endParaRPr>
          </a:p>
          <a:p>
            <a:pPr marL="515620" indent="-252095">
              <a:lnSpc>
                <a:spcPts val="1535"/>
              </a:lnSpc>
              <a:buSzPct val="65384"/>
              <a:buFont typeface="Courier New"/>
              <a:buChar char="•"/>
              <a:tabLst>
                <a:tab pos="514984" algn="l"/>
                <a:tab pos="515620" algn="l"/>
              </a:tabLst>
            </a:pPr>
            <a:r>
              <a:rPr dirty="0" sz="1300" spc="15" b="1">
                <a:latin typeface="Courier New"/>
                <a:cs typeface="Courier New"/>
              </a:rPr>
              <a:t>subprogram specification</a:t>
            </a:r>
            <a:r>
              <a:rPr dirty="0" sz="1300" spc="-380" b="1">
                <a:latin typeface="Courier New"/>
                <a:cs typeface="Courier New"/>
              </a:rPr>
              <a:t> </a:t>
            </a:r>
            <a:r>
              <a:rPr dirty="0" sz="1300" spc="5">
                <a:latin typeface="Times New Roman"/>
                <a:cs typeface="Times New Roman"/>
              </a:rPr>
              <a:t>specifies the full implementation of any private</a:t>
            </a:r>
            <a:endParaRPr sz="1300">
              <a:latin typeface="Times New Roman"/>
              <a:cs typeface="Times New Roman"/>
            </a:endParaRPr>
          </a:p>
          <a:p>
            <a:pPr marL="515620">
              <a:lnSpc>
                <a:spcPts val="1530"/>
              </a:lnSpc>
              <a:spcBef>
                <a:spcPts val="100"/>
              </a:spcBef>
            </a:pPr>
            <a:r>
              <a:rPr dirty="0" sz="1300" spc="5">
                <a:latin typeface="Times New Roman"/>
                <a:cs typeface="Times New Roman"/>
              </a:rPr>
              <a:t>and/or public procedures or functions.</a:t>
            </a:r>
            <a:endParaRPr sz="1300">
              <a:latin typeface="Times New Roman"/>
              <a:cs typeface="Times New Roman"/>
            </a:endParaRPr>
          </a:p>
          <a:p>
            <a:pPr marL="515620" indent="-252095">
              <a:lnSpc>
                <a:spcPts val="1530"/>
              </a:lnSpc>
              <a:buSzPct val="65384"/>
              <a:buFont typeface="Courier New"/>
              <a:buChar char="•"/>
              <a:tabLst>
                <a:tab pos="514984" algn="l"/>
                <a:tab pos="515620" algn="l"/>
              </a:tabLst>
            </a:pPr>
            <a:r>
              <a:rPr dirty="0" sz="1300" spc="15" b="1">
                <a:latin typeface="Courier New"/>
                <a:cs typeface="Courier New"/>
              </a:rPr>
              <a:t>[BEGIN initialization statements]</a:t>
            </a:r>
            <a:r>
              <a:rPr dirty="0" sz="1300" spc="-450" b="1">
                <a:latin typeface="Courier New"/>
                <a:cs typeface="Courier New"/>
              </a:rPr>
              <a:t> </a:t>
            </a:r>
            <a:r>
              <a:rPr dirty="0" sz="1300" spc="5">
                <a:latin typeface="Times New Roman"/>
                <a:cs typeface="Times New Roman"/>
              </a:rPr>
              <a:t>is </a:t>
            </a:r>
            <a:r>
              <a:rPr dirty="0" sz="1300" spc="10">
                <a:latin typeface="Times New Roman"/>
                <a:cs typeface="Times New Roman"/>
              </a:rPr>
              <a:t>an </a:t>
            </a:r>
            <a:r>
              <a:rPr dirty="0" sz="1300" spc="5">
                <a:latin typeface="Times New Roman"/>
                <a:cs typeface="Times New Roman"/>
              </a:rPr>
              <a:t>optional block of</a:t>
            </a:r>
            <a:endParaRPr sz="1300">
              <a:latin typeface="Times New Roman"/>
              <a:cs typeface="Times New Roman"/>
            </a:endParaRPr>
          </a:p>
          <a:p>
            <a:pPr marL="515620">
              <a:lnSpc>
                <a:spcPct val="100000"/>
              </a:lnSpc>
              <a:spcBef>
                <a:spcPts val="100"/>
              </a:spcBef>
            </a:pPr>
            <a:r>
              <a:rPr dirty="0" sz="1300" spc="5">
                <a:latin typeface="Times New Roman"/>
                <a:cs typeface="Times New Roman"/>
              </a:rPr>
              <a:t>initialization code that executes when the package is first</a:t>
            </a:r>
            <a:r>
              <a:rPr dirty="0" sz="1300" spc="35">
                <a:latin typeface="Times New Roman"/>
                <a:cs typeface="Times New Roman"/>
              </a:rPr>
              <a:t> </a:t>
            </a:r>
            <a:r>
              <a:rPr dirty="0" sz="1300" spc="5">
                <a:latin typeface="Times New Roman"/>
                <a:cs typeface="Times New Roman"/>
              </a:rPr>
              <a:t>referenced.</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614933" y="502158"/>
            <a:ext cx="6540500" cy="4906010"/>
          </a:xfrm>
          <a:prstGeom prst="rect">
            <a:avLst/>
          </a:prstGeom>
          <a:ln w="10667">
            <a:solidFill>
              <a:srgbClr val="000000"/>
            </a:solidFill>
          </a:ln>
        </p:spPr>
        <p:txBody>
          <a:bodyPr wrap="square" lIns="0" tIns="1905" rIns="0" bIns="0" rtlCol="0" vert="horz">
            <a:spAutoFit/>
          </a:bodyPr>
          <a:lstStyle/>
          <a:p>
            <a:pPr>
              <a:lnSpc>
                <a:spcPct val="100000"/>
              </a:lnSpc>
              <a:spcBef>
                <a:spcPts val="15"/>
              </a:spcBef>
            </a:pPr>
            <a:endParaRPr sz="2500">
              <a:latin typeface="Times New Roman"/>
              <a:cs typeface="Times New Roman"/>
            </a:endParaRPr>
          </a:p>
          <a:p>
            <a:pPr algn="ctr" marR="29209">
              <a:lnSpc>
                <a:spcPct val="100000"/>
              </a:lnSpc>
            </a:pPr>
            <a:r>
              <a:rPr dirty="0" sz="2000" b="1">
                <a:latin typeface="Arial"/>
                <a:cs typeface="Arial"/>
              </a:rPr>
              <a:t>Example of Package </a:t>
            </a:r>
            <a:r>
              <a:rPr dirty="0" sz="2000" spc="-5" b="1">
                <a:latin typeface="Arial"/>
                <a:cs typeface="Arial"/>
              </a:rPr>
              <a:t>Body: </a:t>
            </a:r>
            <a:r>
              <a:rPr dirty="0" sz="2000" spc="-5" b="1">
                <a:latin typeface="Courier New"/>
                <a:cs typeface="Courier New"/>
              </a:rPr>
              <a:t>comm_pkg</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spcBef>
                <a:spcPts val="45"/>
              </a:spcBef>
            </a:pPr>
            <a:endParaRPr sz="3100">
              <a:latin typeface="Courier New"/>
              <a:cs typeface="Courier New"/>
            </a:endParaRPr>
          </a:p>
          <a:p>
            <a:pPr algn="ctr" marL="825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23975" y="1800986"/>
            <a:ext cx="5127625" cy="3200400"/>
            <a:chOff x="1323975" y="1800986"/>
            <a:chExt cx="5127625" cy="3200400"/>
          </a:xfrm>
        </p:grpSpPr>
        <p:sp>
          <p:nvSpPr>
            <p:cNvPr id="7" name="object 7"/>
            <p:cNvSpPr/>
            <p:nvPr/>
          </p:nvSpPr>
          <p:spPr>
            <a:xfrm>
              <a:off x="1334262" y="1811273"/>
              <a:ext cx="5107305" cy="3180080"/>
            </a:xfrm>
            <a:custGeom>
              <a:avLst/>
              <a:gdLst/>
              <a:ahLst/>
              <a:cxnLst/>
              <a:rect l="l" t="t" r="r" b="b"/>
              <a:pathLst>
                <a:path w="5107305" h="3180079">
                  <a:moveTo>
                    <a:pt x="5106924" y="0"/>
                  </a:moveTo>
                  <a:lnTo>
                    <a:pt x="0" y="0"/>
                  </a:lnTo>
                  <a:lnTo>
                    <a:pt x="0" y="3179826"/>
                  </a:lnTo>
                  <a:lnTo>
                    <a:pt x="5106924" y="3179826"/>
                  </a:lnTo>
                  <a:lnTo>
                    <a:pt x="5106924" y="0"/>
                  </a:lnTo>
                  <a:close/>
                </a:path>
              </a:pathLst>
            </a:custGeom>
            <a:solidFill>
              <a:srgbClr val="CCCCCC"/>
            </a:solidFill>
          </p:spPr>
          <p:txBody>
            <a:bodyPr wrap="square" lIns="0" tIns="0" rIns="0" bIns="0" rtlCol="0"/>
            <a:lstStyle/>
            <a:p/>
          </p:txBody>
        </p:sp>
        <p:sp>
          <p:nvSpPr>
            <p:cNvPr id="8" name="object 8"/>
            <p:cNvSpPr/>
            <p:nvPr/>
          </p:nvSpPr>
          <p:spPr>
            <a:xfrm>
              <a:off x="1334262" y="1811273"/>
              <a:ext cx="5107305" cy="3180080"/>
            </a:xfrm>
            <a:custGeom>
              <a:avLst/>
              <a:gdLst/>
              <a:ahLst/>
              <a:cxnLst/>
              <a:rect l="l" t="t" r="r" b="b"/>
              <a:pathLst>
                <a:path w="5107305" h="3180079">
                  <a:moveTo>
                    <a:pt x="5106924" y="0"/>
                  </a:moveTo>
                  <a:lnTo>
                    <a:pt x="0" y="0"/>
                  </a:lnTo>
                  <a:lnTo>
                    <a:pt x="0" y="3179826"/>
                  </a:lnTo>
                  <a:lnTo>
                    <a:pt x="5106924" y="3179826"/>
                  </a:lnTo>
                  <a:lnTo>
                    <a:pt x="5106924" y="0"/>
                  </a:lnTo>
                  <a:close/>
                </a:path>
              </a:pathLst>
            </a:custGeom>
            <a:ln w="20574">
              <a:solidFill>
                <a:srgbClr val="000000"/>
              </a:solidFill>
            </a:ln>
          </p:spPr>
          <p:txBody>
            <a:bodyPr wrap="square" lIns="0" tIns="0" rIns="0" bIns="0" rtlCol="0"/>
            <a:lstStyle/>
            <a:p/>
          </p:txBody>
        </p:sp>
      </p:grpSp>
      <p:sp>
        <p:nvSpPr>
          <p:cNvPr id="9" name="object 9"/>
          <p:cNvSpPr txBox="1"/>
          <p:nvPr/>
        </p:nvSpPr>
        <p:spPr>
          <a:xfrm>
            <a:off x="3886200" y="1853183"/>
            <a:ext cx="490220" cy="188595"/>
          </a:xfrm>
          <a:prstGeom prst="rect">
            <a:avLst/>
          </a:prstGeom>
          <a:solidFill>
            <a:srgbClr val="CCCCCC"/>
          </a:solidFill>
          <a:ln w="20574">
            <a:solidFill>
              <a:srgbClr val="FF0000"/>
            </a:solidFill>
          </a:ln>
        </p:spPr>
        <p:txBody>
          <a:bodyPr wrap="square" lIns="0" tIns="0" rIns="0" bIns="0" rtlCol="0" vert="horz">
            <a:spAutoFit/>
          </a:bodyPr>
          <a:lstStyle/>
          <a:p>
            <a:pPr marL="63500">
              <a:lnSpc>
                <a:spcPts val="1350"/>
              </a:lnSpc>
            </a:pPr>
            <a:r>
              <a:rPr dirty="0" sz="1300" spc="-20" b="1">
                <a:latin typeface="Courier New"/>
                <a:cs typeface="Courier New"/>
              </a:rPr>
              <a:t>BODY</a:t>
            </a:r>
            <a:endParaRPr sz="1300">
              <a:latin typeface="Courier New"/>
              <a:cs typeface="Courier New"/>
            </a:endParaRPr>
          </a:p>
        </p:txBody>
      </p:sp>
      <p:sp>
        <p:nvSpPr>
          <p:cNvPr id="14" name="object 14"/>
          <p:cNvSpPr txBox="1"/>
          <p:nvPr/>
        </p:nvSpPr>
        <p:spPr>
          <a:xfrm>
            <a:off x="749300" y="9387511"/>
            <a:ext cx="6168390" cy="266700"/>
          </a:xfrm>
          <a:prstGeom prst="rect">
            <a:avLst/>
          </a:prstGeom>
        </p:spPr>
        <p:txBody>
          <a:bodyPr wrap="square" lIns="0" tIns="60960" rIns="0" bIns="0" rtlCol="0" vert="horz">
            <a:spAutoFit/>
          </a:bodyPr>
          <a:lstStyle/>
          <a:p>
            <a:pPr marL="12700">
              <a:lnSpc>
                <a:spcPct val="100000"/>
              </a:lnSpc>
              <a:spcBef>
                <a:spcPts val="480"/>
              </a:spcBef>
            </a:pPr>
            <a:r>
              <a:rPr dirty="0" sz="800" spc="-220">
                <a:latin typeface="Garuda"/>
                <a:cs typeface="Garuda"/>
              </a:rPr>
              <a:t>De</a:t>
            </a:r>
            <a:r>
              <a:rPr dirty="0" baseline="21367" sz="1950" spc="-330">
                <a:latin typeface="Times New Roman"/>
                <a:cs typeface="Times New Roman"/>
              </a:rPr>
              <a:t>s</a:t>
            </a:r>
            <a:r>
              <a:rPr dirty="0" sz="800" spc="-220">
                <a:latin typeface="Garuda"/>
                <a:cs typeface="Garuda"/>
              </a:rPr>
              <a:t>ve</a:t>
            </a:r>
            <a:r>
              <a:rPr dirty="0" baseline="21367" sz="1950" spc="-330">
                <a:latin typeface="Times New Roman"/>
                <a:cs typeface="Times New Roman"/>
              </a:rPr>
              <a:t>p</a:t>
            </a:r>
            <a:r>
              <a:rPr dirty="0" sz="800" spc="-220">
                <a:latin typeface="Garuda"/>
                <a:cs typeface="Garuda"/>
              </a:rPr>
              <a:t>lo</a:t>
            </a:r>
            <a:r>
              <a:rPr dirty="0" baseline="21367" sz="1950" spc="-330">
                <a:latin typeface="Times New Roman"/>
                <a:cs typeface="Times New Roman"/>
              </a:rPr>
              <a:t>e</a:t>
            </a:r>
            <a:r>
              <a:rPr dirty="0" sz="800" spc="-220">
                <a:latin typeface="Garuda"/>
                <a:cs typeface="Garuda"/>
              </a:rPr>
              <a:t>p</a:t>
            </a:r>
            <a:r>
              <a:rPr dirty="0" baseline="21367" sz="1950" spc="-330">
                <a:latin typeface="Times New Roman"/>
                <a:cs typeface="Times New Roman"/>
              </a:rPr>
              <a:t>c</a:t>
            </a:r>
            <a:r>
              <a:rPr dirty="0" sz="800" spc="-220">
                <a:latin typeface="Garuda"/>
                <a:cs typeface="Garuda"/>
              </a:rPr>
              <a:t>m</a:t>
            </a:r>
            <a:r>
              <a:rPr dirty="0" baseline="21367" sz="1950" spc="-330">
                <a:latin typeface="Times New Roman"/>
                <a:cs typeface="Times New Roman"/>
              </a:rPr>
              <a:t>i</a:t>
            </a:r>
            <a:r>
              <a:rPr dirty="0" sz="800" spc="-220">
                <a:latin typeface="Garuda"/>
                <a:cs typeface="Garuda"/>
              </a:rPr>
              <a:t>e</a:t>
            </a:r>
            <a:r>
              <a:rPr dirty="0" baseline="21367" sz="1950" spc="-330">
                <a:latin typeface="Times New Roman"/>
                <a:cs typeface="Times New Roman"/>
              </a:rPr>
              <a:t>f</a:t>
            </a:r>
            <a:r>
              <a:rPr dirty="0" sz="800" spc="-220">
                <a:latin typeface="Garuda"/>
                <a:cs typeface="Garuda"/>
              </a:rPr>
              <a:t>n</a:t>
            </a:r>
            <a:r>
              <a:rPr dirty="0" baseline="21367" sz="1950" spc="-330">
                <a:latin typeface="Times New Roman"/>
                <a:cs typeface="Times New Roman"/>
              </a:rPr>
              <a:t>ic</a:t>
            </a:r>
            <a:r>
              <a:rPr dirty="0" sz="800" spc="-220">
                <a:latin typeface="Garuda"/>
                <a:cs typeface="Garuda"/>
              </a:rPr>
              <a:t>t</a:t>
            </a:r>
            <a:r>
              <a:rPr dirty="0" sz="800" spc="-210">
                <a:latin typeface="Garuda"/>
                <a:cs typeface="Garuda"/>
              </a:rPr>
              <a:t> </a:t>
            </a:r>
            <a:r>
              <a:rPr dirty="0" sz="800" spc="-225">
                <a:latin typeface="Garuda"/>
                <a:cs typeface="Garuda"/>
              </a:rPr>
              <a:t>P</a:t>
            </a:r>
            <a:r>
              <a:rPr dirty="0" baseline="21367" sz="1950" spc="-337">
                <a:latin typeface="Times New Roman"/>
                <a:cs typeface="Times New Roman"/>
              </a:rPr>
              <a:t>a</a:t>
            </a:r>
            <a:r>
              <a:rPr dirty="0" sz="800" spc="-225">
                <a:latin typeface="Garuda"/>
                <a:cs typeface="Garuda"/>
              </a:rPr>
              <a:t>r</a:t>
            </a:r>
            <a:r>
              <a:rPr dirty="0" baseline="21367" sz="1950" spc="-337">
                <a:latin typeface="Times New Roman"/>
                <a:cs typeface="Times New Roman"/>
              </a:rPr>
              <a:t>t</a:t>
            </a:r>
            <a:r>
              <a:rPr dirty="0" sz="800" spc="-225">
                <a:latin typeface="Garuda"/>
                <a:cs typeface="Garuda"/>
              </a:rPr>
              <a:t>o</a:t>
            </a:r>
            <a:r>
              <a:rPr dirty="0" baseline="21367" sz="1950" spc="-337">
                <a:latin typeface="Times New Roman"/>
                <a:cs typeface="Times New Roman"/>
              </a:rPr>
              <a:t>i</a:t>
            </a:r>
            <a:r>
              <a:rPr dirty="0" sz="800" spc="-225">
                <a:latin typeface="Garuda"/>
                <a:cs typeface="Garuda"/>
              </a:rPr>
              <a:t>g</a:t>
            </a:r>
            <a:r>
              <a:rPr dirty="0" baseline="21367" sz="1950" spc="-337">
                <a:latin typeface="Times New Roman"/>
                <a:cs typeface="Times New Roman"/>
              </a:rPr>
              <a:t>o</a:t>
            </a:r>
            <a:r>
              <a:rPr dirty="0" sz="800" spc="-225">
                <a:latin typeface="Garuda"/>
                <a:cs typeface="Garuda"/>
              </a:rPr>
              <a:t>ra</a:t>
            </a:r>
            <a:r>
              <a:rPr dirty="0" baseline="21367" sz="1950" spc="-337">
                <a:latin typeface="Times New Roman"/>
                <a:cs typeface="Times New Roman"/>
              </a:rPr>
              <a:t>n</a:t>
            </a:r>
            <a:r>
              <a:rPr dirty="0" sz="800" spc="-225">
                <a:latin typeface="Garuda"/>
                <a:cs typeface="Garuda"/>
              </a:rPr>
              <a:t>m</a:t>
            </a:r>
            <a:r>
              <a:rPr dirty="0" baseline="21367" sz="1950" spc="-337">
                <a:latin typeface="Times New Roman"/>
                <a:cs typeface="Times New Roman"/>
              </a:rPr>
              <a:t>.</a:t>
            </a:r>
            <a:r>
              <a:rPr dirty="0" baseline="21367" sz="1950" spc="-240">
                <a:latin typeface="Times New Roman"/>
                <a:cs typeface="Times New Roman"/>
              </a:rPr>
              <a:t> </a:t>
            </a:r>
            <a:r>
              <a:rPr dirty="0" sz="800">
                <a:latin typeface="Garuda"/>
                <a:cs typeface="Garuda"/>
              </a:rPr>
              <a:t>(WDP)</a:t>
            </a:r>
            <a:r>
              <a:rPr dirty="0" sz="800" spc="-4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0">
                <a:latin typeface="Garuda"/>
                <a:cs typeface="Garuda"/>
              </a:rPr>
              <a:t> </a:t>
            </a:r>
            <a:r>
              <a:rPr dirty="0" sz="800" spc="-5">
                <a:latin typeface="Garuda"/>
                <a:cs typeface="Garuda"/>
              </a:rPr>
              <a:t>provided</a:t>
            </a:r>
            <a:r>
              <a:rPr dirty="0" sz="800" spc="-50">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45">
                <a:latin typeface="Garuda"/>
                <a:cs typeface="Garuda"/>
              </a:rPr>
              <a:t> </a:t>
            </a:r>
            <a:r>
              <a:rPr dirty="0" sz="800" spc="-5">
                <a:latin typeface="Garuda"/>
                <a:cs typeface="Garuda"/>
              </a:rPr>
              <a:t>in-class</a:t>
            </a:r>
            <a:r>
              <a:rPr dirty="0" sz="800" spc="-50">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45">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3</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1411224" y="1815338"/>
            <a:ext cx="4113529" cy="222250"/>
          </a:xfrm>
          <a:prstGeom prst="rect">
            <a:avLst/>
          </a:prstGeom>
        </p:spPr>
        <p:txBody>
          <a:bodyPr wrap="square" lIns="0" tIns="11430" rIns="0" bIns="0" rtlCol="0" vert="horz">
            <a:spAutoFit/>
          </a:bodyPr>
          <a:lstStyle/>
          <a:p>
            <a:pPr>
              <a:lnSpc>
                <a:spcPct val="100000"/>
              </a:lnSpc>
              <a:spcBef>
                <a:spcPts val="90"/>
              </a:spcBef>
              <a:tabLst>
                <a:tab pos="3026410" algn="l"/>
              </a:tabLst>
            </a:pPr>
            <a:r>
              <a:rPr dirty="0" sz="1300" spc="-15" b="1">
                <a:latin typeface="Courier New"/>
                <a:cs typeface="Courier New"/>
              </a:rPr>
              <a:t>CREATE OR</a:t>
            </a:r>
            <a:r>
              <a:rPr dirty="0" sz="1300" spc="-20" b="1">
                <a:latin typeface="Courier New"/>
                <a:cs typeface="Courier New"/>
              </a:rPr>
              <a:t> </a:t>
            </a:r>
            <a:r>
              <a:rPr dirty="0" sz="1300" spc="-15" b="1">
                <a:latin typeface="Courier New"/>
                <a:cs typeface="Courier New"/>
              </a:rPr>
              <a:t>REPLACE PACKAGE	comm_pkg</a:t>
            </a:r>
            <a:r>
              <a:rPr dirty="0" sz="1300" spc="-95" b="1">
                <a:latin typeface="Courier New"/>
                <a:cs typeface="Courier New"/>
              </a:rPr>
              <a:t> </a:t>
            </a:r>
            <a:r>
              <a:rPr dirty="0" sz="1300" spc="-20" b="1">
                <a:latin typeface="Courier New"/>
                <a:cs typeface="Courier New"/>
              </a:rPr>
              <a:t>IS</a:t>
            </a:r>
            <a:endParaRPr sz="1300">
              <a:latin typeface="Courier New"/>
              <a:cs typeface="Courier New"/>
            </a:endParaRPr>
          </a:p>
        </p:txBody>
      </p:sp>
      <p:sp>
        <p:nvSpPr>
          <p:cNvPr id="11" name="object 11"/>
          <p:cNvSpPr txBox="1"/>
          <p:nvPr/>
        </p:nvSpPr>
        <p:spPr>
          <a:xfrm>
            <a:off x="1411387" y="2001285"/>
            <a:ext cx="4894580" cy="2966085"/>
          </a:xfrm>
          <a:prstGeom prst="rect">
            <a:avLst/>
          </a:prstGeom>
        </p:spPr>
        <p:txBody>
          <a:bodyPr wrap="square" lIns="0" tIns="11430" rIns="0" bIns="0" rtlCol="0" vert="horz">
            <a:spAutoFit/>
          </a:bodyPr>
          <a:lstStyle/>
          <a:p>
            <a:pPr marL="194945">
              <a:lnSpc>
                <a:spcPts val="1515"/>
              </a:lnSpc>
              <a:spcBef>
                <a:spcPts val="90"/>
              </a:spcBef>
            </a:pPr>
            <a:r>
              <a:rPr dirty="0" sz="1300" spc="-15" b="1">
                <a:latin typeface="Courier New"/>
                <a:cs typeface="Courier New"/>
              </a:rPr>
              <a:t>FUNCTION </a:t>
            </a:r>
            <a:r>
              <a:rPr dirty="0" sz="1300" spc="-20" b="1">
                <a:latin typeface="Courier New"/>
                <a:cs typeface="Courier New"/>
              </a:rPr>
              <a:t>validate(comm </a:t>
            </a:r>
            <a:r>
              <a:rPr dirty="0" sz="1300" spc="-15" b="1">
                <a:latin typeface="Courier New"/>
                <a:cs typeface="Courier New"/>
              </a:rPr>
              <a:t>NUMBER) RETURN BOOLEAN</a:t>
            </a:r>
            <a:r>
              <a:rPr dirty="0" sz="1300" spc="-50" b="1">
                <a:latin typeface="Courier New"/>
                <a:cs typeface="Courier New"/>
              </a:rPr>
              <a:t> </a:t>
            </a:r>
            <a:r>
              <a:rPr dirty="0" sz="1300" spc="-20" b="1">
                <a:latin typeface="Courier New"/>
                <a:cs typeface="Courier New"/>
              </a:rPr>
              <a:t>IS</a:t>
            </a:r>
            <a:endParaRPr sz="1300">
              <a:latin typeface="Courier New"/>
              <a:cs typeface="Courier New"/>
            </a:endParaRPr>
          </a:p>
          <a:p>
            <a:pPr marL="194310" marR="688340" indent="195580">
              <a:lnSpc>
                <a:spcPts val="1460"/>
              </a:lnSpc>
              <a:spcBef>
                <a:spcPts val="85"/>
              </a:spcBef>
            </a:pPr>
            <a:r>
              <a:rPr dirty="0" sz="1300" spc="-15" b="1">
                <a:latin typeface="Courier New"/>
                <a:cs typeface="Courier New"/>
              </a:rPr>
              <a:t>max_comm </a:t>
            </a:r>
            <a:r>
              <a:rPr dirty="0" sz="1300" spc="-20" b="1">
                <a:latin typeface="Courier New"/>
                <a:cs typeface="Courier New"/>
              </a:rPr>
              <a:t>employees.commission_pct%type;  </a:t>
            </a:r>
            <a:r>
              <a:rPr dirty="0" sz="1300" spc="-15" b="1">
                <a:latin typeface="Courier New"/>
                <a:cs typeface="Courier New"/>
              </a:rPr>
              <a:t>BEGIN</a:t>
            </a:r>
            <a:endParaRPr sz="1300">
              <a:latin typeface="Courier New"/>
              <a:cs typeface="Courier New"/>
            </a:endParaRPr>
          </a:p>
          <a:p>
            <a:pPr marL="390525" marR="590550">
              <a:lnSpc>
                <a:spcPts val="1460"/>
              </a:lnSpc>
              <a:spcBef>
                <a:spcPts val="15"/>
              </a:spcBef>
              <a:tabLst>
                <a:tab pos="1073785" algn="l"/>
              </a:tabLst>
            </a:pPr>
            <a:r>
              <a:rPr dirty="0" sz="1300" spc="-15" b="1">
                <a:latin typeface="Courier New"/>
                <a:cs typeface="Courier New"/>
              </a:rPr>
              <a:t>SELECT </a:t>
            </a:r>
            <a:r>
              <a:rPr dirty="0" sz="1300" spc="-20" b="1">
                <a:latin typeface="Courier New"/>
                <a:cs typeface="Courier New"/>
              </a:rPr>
              <a:t>MAX(commission_pct) </a:t>
            </a:r>
            <a:r>
              <a:rPr dirty="0" sz="1300" spc="-15" b="1">
                <a:latin typeface="Courier New"/>
                <a:cs typeface="Courier New"/>
              </a:rPr>
              <a:t>INTO </a:t>
            </a:r>
            <a:r>
              <a:rPr dirty="0" sz="1300" spc="-20" b="1">
                <a:latin typeface="Courier New"/>
                <a:cs typeface="Courier New"/>
              </a:rPr>
              <a:t>max_comm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194310" marR="688340" indent="195580">
              <a:lnSpc>
                <a:spcPts val="1470"/>
              </a:lnSpc>
            </a:pPr>
            <a:r>
              <a:rPr dirty="0" sz="1300" spc="-15" b="1">
                <a:latin typeface="Courier New"/>
                <a:cs typeface="Courier New"/>
              </a:rPr>
              <a:t>RETURN (comm BETWEEN 0.0 AND </a:t>
            </a:r>
            <a:r>
              <a:rPr dirty="0" sz="1300" spc="-20" b="1">
                <a:latin typeface="Courier New"/>
                <a:cs typeface="Courier New"/>
              </a:rPr>
              <a:t>max_comm);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validate;</a:t>
            </a:r>
            <a:endParaRPr sz="1300">
              <a:latin typeface="Courier New"/>
              <a:cs typeface="Courier New"/>
            </a:endParaRPr>
          </a:p>
          <a:p>
            <a:pPr marL="194310">
              <a:lnSpc>
                <a:spcPts val="1430"/>
              </a:lnSpc>
            </a:pPr>
            <a:r>
              <a:rPr dirty="0" sz="1300" spc="-15" b="1">
                <a:latin typeface="Courier New"/>
                <a:cs typeface="Courier New"/>
              </a:rPr>
              <a:t>PROCEDURE </a:t>
            </a:r>
            <a:r>
              <a:rPr dirty="0" sz="1300" spc="-20" b="1">
                <a:latin typeface="Courier New"/>
                <a:cs typeface="Courier New"/>
              </a:rPr>
              <a:t>reset_comm </a:t>
            </a:r>
            <a:r>
              <a:rPr dirty="0" sz="1300" spc="-15" b="1">
                <a:latin typeface="Courier New"/>
                <a:cs typeface="Courier New"/>
              </a:rPr>
              <a:t>(new_comm NUMBER) IS</a:t>
            </a:r>
            <a:r>
              <a:rPr dirty="0" sz="1300" spc="-50" b="1">
                <a:latin typeface="Courier New"/>
                <a:cs typeface="Courier New"/>
              </a:rPr>
              <a:t> </a:t>
            </a:r>
            <a:r>
              <a:rPr dirty="0" sz="1300" spc="-20" b="1">
                <a:latin typeface="Courier New"/>
                <a:cs typeface="Courier New"/>
              </a:rPr>
              <a:t>BEGIN</a:t>
            </a:r>
            <a:endParaRPr sz="1300">
              <a:latin typeface="Courier New"/>
              <a:cs typeface="Courier New"/>
            </a:endParaRPr>
          </a:p>
          <a:p>
            <a:pPr marL="390525">
              <a:lnSpc>
                <a:spcPct val="100000"/>
              </a:lnSpc>
              <a:spcBef>
                <a:spcPts val="10"/>
              </a:spcBef>
            </a:pPr>
            <a:r>
              <a:rPr dirty="0" sz="1300" spc="-15" b="1">
                <a:latin typeface="Courier New"/>
                <a:cs typeface="Courier New"/>
              </a:rPr>
              <a:t>IF </a:t>
            </a:r>
            <a:r>
              <a:rPr dirty="0" sz="1300" spc="-20" b="1">
                <a:latin typeface="Courier New"/>
                <a:cs typeface="Courier New"/>
              </a:rPr>
              <a:t>validate(new_comm)</a:t>
            </a:r>
            <a:r>
              <a:rPr dirty="0" sz="1300" spc="-25" b="1">
                <a:latin typeface="Courier New"/>
                <a:cs typeface="Courier New"/>
              </a:rPr>
              <a:t> </a:t>
            </a:r>
            <a:r>
              <a:rPr dirty="0" sz="1300" spc="-20" b="1">
                <a:latin typeface="Courier New"/>
                <a:cs typeface="Courier New"/>
              </a:rPr>
              <a:t>THEN</a:t>
            </a:r>
            <a:endParaRPr sz="1300">
              <a:latin typeface="Courier New"/>
              <a:cs typeface="Courier New"/>
            </a:endParaRPr>
          </a:p>
          <a:p>
            <a:pPr marL="390525" marR="297180" indent="194945">
              <a:lnSpc>
                <a:spcPct val="104200"/>
              </a:lnSpc>
              <a:spcBef>
                <a:spcPts val="10"/>
              </a:spcBef>
              <a:tabLst>
                <a:tab pos="975994" algn="l"/>
              </a:tabLst>
            </a:pPr>
            <a:r>
              <a:rPr dirty="0" sz="1300" spc="-15" b="1">
                <a:latin typeface="Courier New"/>
                <a:cs typeface="Courier New"/>
              </a:rPr>
              <a:t>std_comm := new_comm; -- reset public </a:t>
            </a:r>
            <a:r>
              <a:rPr dirty="0" sz="1300" spc="-20" b="1">
                <a:latin typeface="Courier New"/>
                <a:cs typeface="Courier New"/>
              </a:rPr>
              <a:t>var  </a:t>
            </a:r>
            <a:r>
              <a:rPr dirty="0" sz="1300" spc="-15" b="1">
                <a:latin typeface="Courier New"/>
                <a:cs typeface="Courier New"/>
              </a:rPr>
              <a:t>ELSE	</a:t>
            </a:r>
            <a:r>
              <a:rPr dirty="0" sz="1300" spc="-20" b="1">
                <a:latin typeface="Courier New"/>
                <a:cs typeface="Courier New"/>
              </a:rPr>
              <a:t>RAISE_APPLICATION_ERROR(</a:t>
            </a:r>
            <a:endParaRPr sz="1300">
              <a:latin typeface="Courier New"/>
              <a:cs typeface="Courier New"/>
            </a:endParaRPr>
          </a:p>
          <a:p>
            <a:pPr marL="1171575">
              <a:lnSpc>
                <a:spcPct val="100000"/>
              </a:lnSpc>
              <a:spcBef>
                <a:spcPts val="65"/>
              </a:spcBef>
            </a:pPr>
            <a:r>
              <a:rPr dirty="0" sz="1300" spc="-15" b="1">
                <a:latin typeface="Courier New"/>
                <a:cs typeface="Courier New"/>
              </a:rPr>
              <a:t>-20210, 'Bad</a:t>
            </a:r>
            <a:r>
              <a:rPr dirty="0" sz="1300" spc="-25" b="1">
                <a:latin typeface="Courier New"/>
                <a:cs typeface="Courier New"/>
              </a:rPr>
              <a:t> </a:t>
            </a:r>
            <a:r>
              <a:rPr dirty="0" sz="1300" spc="-20" b="1">
                <a:latin typeface="Courier New"/>
                <a:cs typeface="Courier New"/>
              </a:rPr>
              <a:t>Commission');</a:t>
            </a:r>
            <a:endParaRPr sz="1300">
              <a:latin typeface="Courier New"/>
              <a:cs typeface="Courier New"/>
            </a:endParaRPr>
          </a:p>
          <a:p>
            <a:pPr marL="390525">
              <a:lnSpc>
                <a:spcPct val="100000"/>
              </a:lnSpc>
              <a:spcBef>
                <a:spcPts val="65"/>
              </a:spcBef>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R="3227070" indent="194945">
              <a:lnSpc>
                <a:spcPct val="104200"/>
              </a:lnSpc>
              <a:spcBef>
                <a:spcPts val="5"/>
              </a:spcBef>
            </a:pPr>
            <a:r>
              <a:rPr dirty="0" sz="1300" spc="-15" b="1">
                <a:latin typeface="Courier New"/>
                <a:cs typeface="Courier New"/>
              </a:rPr>
              <a:t>END </a:t>
            </a:r>
            <a:r>
              <a:rPr dirty="0" sz="1300" spc="-20" b="1">
                <a:latin typeface="Courier New"/>
                <a:cs typeface="Courier New"/>
              </a:rPr>
              <a:t>reset_comm;  </a:t>
            </a:r>
            <a:r>
              <a:rPr dirty="0" sz="1300" spc="-15" b="1">
                <a:latin typeface="Courier New"/>
                <a:cs typeface="Courier New"/>
              </a:rPr>
              <a:t>END</a:t>
            </a:r>
            <a:r>
              <a:rPr dirty="0" sz="1300" spc="-30" b="1">
                <a:latin typeface="Courier New"/>
                <a:cs typeface="Courier New"/>
              </a:rPr>
              <a:t> </a:t>
            </a:r>
            <a:r>
              <a:rPr dirty="0" sz="1300" spc="-20" b="1">
                <a:latin typeface="Courier New"/>
                <a:cs typeface="Courier New"/>
              </a:rPr>
              <a:t>comm_pkg;</a:t>
            </a:r>
            <a:endParaRPr sz="1300">
              <a:latin typeface="Courier New"/>
              <a:cs typeface="Courier New"/>
            </a:endParaRPr>
          </a:p>
        </p:txBody>
      </p:sp>
      <p:sp>
        <p:nvSpPr>
          <p:cNvPr id="12" name="object 12"/>
          <p:cNvSpPr txBox="1"/>
          <p:nvPr/>
        </p:nvSpPr>
        <p:spPr>
          <a:xfrm>
            <a:off x="743204" y="5593333"/>
            <a:ext cx="6273165" cy="3802379"/>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Example of Package Body:</a:t>
            </a:r>
            <a:r>
              <a:rPr dirty="0" sz="1300" b="1">
                <a:latin typeface="Arial"/>
                <a:cs typeface="Arial"/>
              </a:rPr>
              <a:t> </a:t>
            </a:r>
            <a:r>
              <a:rPr dirty="0" sz="1300" spc="15" b="1">
                <a:latin typeface="Courier New"/>
                <a:cs typeface="Courier New"/>
              </a:rPr>
              <a:t>comm_pkg</a:t>
            </a:r>
            <a:endParaRPr sz="1300">
              <a:latin typeface="Courier New"/>
              <a:cs typeface="Courier New"/>
            </a:endParaRPr>
          </a:p>
          <a:p>
            <a:pPr marL="138430" marR="19685">
              <a:lnSpc>
                <a:spcPct val="101299"/>
              </a:lnSpc>
              <a:spcBef>
                <a:spcPts val="400"/>
              </a:spcBef>
            </a:pP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a:t>
            </a:r>
            <a:r>
              <a:rPr dirty="0" sz="1300" spc="5">
                <a:latin typeface="Times New Roman"/>
                <a:cs typeface="Times New Roman"/>
              </a:rPr>
              <a:t>the complete </a:t>
            </a:r>
            <a:r>
              <a:rPr dirty="0" sz="1300" spc="10">
                <a:latin typeface="Times New Roman"/>
                <a:cs typeface="Times New Roman"/>
              </a:rPr>
              <a:t>package body </a:t>
            </a:r>
            <a:r>
              <a:rPr dirty="0" sz="1300" spc="5">
                <a:latin typeface="Times New Roman"/>
                <a:cs typeface="Times New Roman"/>
              </a:rPr>
              <a:t>for </a:t>
            </a:r>
            <a:r>
              <a:rPr dirty="0" sz="1300" spc="10">
                <a:latin typeface="Courier New"/>
                <a:cs typeface="Courier New"/>
              </a:rPr>
              <a:t>comm_pkg</a:t>
            </a:r>
            <a:r>
              <a:rPr dirty="0" sz="1300" spc="10">
                <a:latin typeface="Times New Roman"/>
                <a:cs typeface="Times New Roman"/>
              </a:rPr>
              <a:t>, </a:t>
            </a:r>
            <a:r>
              <a:rPr dirty="0" sz="1300" spc="5">
                <a:latin typeface="Times New Roman"/>
                <a:cs typeface="Times New Roman"/>
              </a:rPr>
              <a:t>with a private function </a:t>
            </a:r>
            <a:r>
              <a:rPr dirty="0" sz="1300" spc="10">
                <a:latin typeface="Times New Roman"/>
                <a:cs typeface="Times New Roman"/>
              </a:rPr>
              <a:t>called  </a:t>
            </a:r>
            <a:r>
              <a:rPr dirty="0" sz="1300" spc="15">
                <a:latin typeface="Courier New"/>
                <a:cs typeface="Courier New"/>
              </a:rPr>
              <a:t>validate </a:t>
            </a:r>
            <a:r>
              <a:rPr dirty="0" sz="1300" spc="5">
                <a:latin typeface="Times New Roman"/>
                <a:cs typeface="Times New Roman"/>
              </a:rPr>
              <a:t>to check for a valid commission. </a:t>
            </a:r>
            <a:r>
              <a:rPr dirty="0" sz="1300" spc="10">
                <a:latin typeface="Times New Roman"/>
                <a:cs typeface="Times New Roman"/>
              </a:rPr>
              <a:t>The </a:t>
            </a:r>
            <a:r>
              <a:rPr dirty="0" sz="1300" spc="5">
                <a:latin typeface="Times New Roman"/>
                <a:cs typeface="Times New Roman"/>
              </a:rPr>
              <a:t>validation requires that the commission  be positive and lesser than the highest </a:t>
            </a:r>
            <a:r>
              <a:rPr dirty="0" sz="1300" spc="10">
                <a:latin typeface="Times New Roman"/>
                <a:cs typeface="Times New Roman"/>
              </a:rPr>
              <a:t>commission among </a:t>
            </a:r>
            <a:r>
              <a:rPr dirty="0" sz="1300" spc="5">
                <a:latin typeface="Times New Roman"/>
                <a:cs typeface="Times New Roman"/>
              </a:rPr>
              <a:t>existing employees. </a:t>
            </a:r>
            <a:r>
              <a:rPr dirty="0" sz="1300" spc="10">
                <a:latin typeface="Times New Roman"/>
                <a:cs typeface="Times New Roman"/>
              </a:rPr>
              <a:t>The  </a:t>
            </a:r>
            <a:r>
              <a:rPr dirty="0" sz="1300" spc="15">
                <a:latin typeface="Courier New"/>
                <a:cs typeface="Courier New"/>
              </a:rPr>
              <a:t>reset_comm </a:t>
            </a:r>
            <a:r>
              <a:rPr dirty="0" sz="1300" spc="5">
                <a:latin typeface="Times New Roman"/>
                <a:cs typeface="Times New Roman"/>
              </a:rPr>
              <a:t>procedure invokes the private validation function before changing the  standard commission in </a:t>
            </a:r>
            <a:r>
              <a:rPr dirty="0" sz="1300" spc="10">
                <a:latin typeface="Courier New"/>
                <a:cs typeface="Courier New"/>
              </a:rPr>
              <a:t>std_comm</a:t>
            </a:r>
            <a:r>
              <a:rPr dirty="0" sz="1300" spc="10">
                <a:latin typeface="Times New Roman"/>
                <a:cs typeface="Times New Roman"/>
              </a:rPr>
              <a:t>. </a:t>
            </a:r>
            <a:r>
              <a:rPr dirty="0" sz="1300" spc="5">
                <a:latin typeface="Times New Roman"/>
                <a:cs typeface="Times New Roman"/>
              </a:rPr>
              <a:t>In the example, note the</a:t>
            </a:r>
            <a:r>
              <a:rPr dirty="0" sz="1300" spc="3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marR="5080" indent="-251460">
              <a:lnSpc>
                <a:spcPct val="101499"/>
              </a:lnSpc>
              <a:buChar char="•"/>
              <a:tabLst>
                <a:tab pos="514984" algn="l"/>
                <a:tab pos="515620" algn="l"/>
              </a:tabLst>
            </a:pPr>
            <a:r>
              <a:rPr dirty="0" sz="1300" spc="10">
                <a:latin typeface="Times New Roman"/>
                <a:cs typeface="Times New Roman"/>
              </a:rPr>
              <a:t>The </a:t>
            </a:r>
            <a:r>
              <a:rPr dirty="0" sz="1300" spc="15">
                <a:latin typeface="Courier New"/>
                <a:cs typeface="Courier New"/>
              </a:rPr>
              <a:t>std_comm </a:t>
            </a:r>
            <a:r>
              <a:rPr dirty="0" sz="1300" spc="5">
                <a:latin typeface="Times New Roman"/>
                <a:cs typeface="Times New Roman"/>
              </a:rPr>
              <a:t>variable referenced in the </a:t>
            </a:r>
            <a:r>
              <a:rPr dirty="0" sz="1300" spc="15">
                <a:latin typeface="Courier New"/>
                <a:cs typeface="Courier New"/>
              </a:rPr>
              <a:t>reset_comm </a:t>
            </a:r>
            <a:r>
              <a:rPr dirty="0" sz="1300" spc="5">
                <a:latin typeface="Times New Roman"/>
                <a:cs typeface="Times New Roman"/>
              </a:rPr>
              <a:t>procedure is a public  variable. Variables declared in the package specification, such as </a:t>
            </a:r>
            <a:r>
              <a:rPr dirty="0" sz="1300" spc="10">
                <a:latin typeface="Courier New"/>
                <a:cs typeface="Courier New"/>
              </a:rPr>
              <a:t>std_comm</a:t>
            </a:r>
            <a:r>
              <a:rPr dirty="0" sz="1300" spc="10">
                <a:latin typeface="Times New Roman"/>
                <a:cs typeface="Times New Roman"/>
              </a:rPr>
              <a:t>, can</a:t>
            </a:r>
            <a:r>
              <a:rPr dirty="0" sz="1300" spc="160">
                <a:latin typeface="Times New Roman"/>
                <a:cs typeface="Times New Roman"/>
              </a:rPr>
              <a:t> </a:t>
            </a:r>
            <a:r>
              <a:rPr dirty="0" sz="1300" spc="5">
                <a:latin typeface="Times New Roman"/>
                <a:cs typeface="Times New Roman"/>
              </a:rPr>
              <a:t>be</a:t>
            </a:r>
            <a:endParaRPr sz="1300">
              <a:latin typeface="Times New Roman"/>
              <a:cs typeface="Times New Roman"/>
            </a:endParaRPr>
          </a:p>
          <a:p>
            <a:pPr marL="514984">
              <a:lnSpc>
                <a:spcPts val="1535"/>
              </a:lnSpc>
              <a:spcBef>
                <a:spcPts val="95"/>
              </a:spcBef>
            </a:pPr>
            <a:r>
              <a:rPr dirty="0" sz="1300" spc="5">
                <a:latin typeface="Times New Roman"/>
                <a:cs typeface="Times New Roman"/>
              </a:rPr>
              <a:t>directly referenced without qualification.</a:t>
            </a:r>
            <a:endParaRPr sz="1300">
              <a:latin typeface="Times New Roman"/>
              <a:cs typeface="Times New Roman"/>
            </a:endParaRPr>
          </a:p>
          <a:p>
            <a:pPr marL="514984" indent="-252095">
              <a:lnSpc>
                <a:spcPts val="1535"/>
              </a:lnSpc>
              <a:buChar char="•"/>
              <a:tabLst>
                <a:tab pos="514984" algn="l"/>
                <a:tab pos="515620" algn="l"/>
              </a:tabLst>
            </a:pPr>
            <a:r>
              <a:rPr dirty="0" sz="1300" spc="10">
                <a:latin typeface="Times New Roman"/>
                <a:cs typeface="Times New Roman"/>
              </a:rPr>
              <a:t>The </a:t>
            </a:r>
            <a:r>
              <a:rPr dirty="0" sz="1300" spc="10">
                <a:latin typeface="Courier New"/>
                <a:cs typeface="Courier New"/>
              </a:rPr>
              <a:t>reset_comm</a:t>
            </a:r>
            <a:r>
              <a:rPr dirty="0" sz="1300" spc="-320">
                <a:latin typeface="Courier New"/>
                <a:cs typeface="Courier New"/>
              </a:rPr>
              <a:t> </a:t>
            </a:r>
            <a:r>
              <a:rPr dirty="0" sz="1300" spc="5">
                <a:latin typeface="Times New Roman"/>
                <a:cs typeface="Times New Roman"/>
              </a:rPr>
              <a:t>procedure implements the public definition in the specification.</a:t>
            </a:r>
            <a:endParaRPr sz="1300">
              <a:latin typeface="Times New Roman"/>
              <a:cs typeface="Times New Roman"/>
            </a:endParaRPr>
          </a:p>
          <a:p>
            <a:pPr marL="515620" marR="728345" indent="-252095">
              <a:lnSpc>
                <a:spcPts val="1580"/>
              </a:lnSpc>
              <a:spcBef>
                <a:spcPts val="55"/>
              </a:spcBef>
              <a:buChar char="•"/>
              <a:tabLst>
                <a:tab pos="515620" algn="l"/>
                <a:tab pos="516255" algn="l"/>
              </a:tabLst>
            </a:pPr>
            <a:r>
              <a:rPr dirty="0" sz="1300" spc="5">
                <a:latin typeface="Times New Roman"/>
                <a:cs typeface="Times New Roman"/>
              </a:rPr>
              <a:t>In the</a:t>
            </a:r>
            <a:r>
              <a:rPr dirty="0" sz="1300" spc="15">
                <a:latin typeface="Times New Roman"/>
                <a:cs typeface="Times New Roman"/>
              </a:rPr>
              <a:t> </a:t>
            </a:r>
            <a:r>
              <a:rPr dirty="0" sz="1300" spc="15">
                <a:latin typeface="Courier New"/>
                <a:cs typeface="Courier New"/>
              </a:rPr>
              <a:t>comm_pkg</a:t>
            </a:r>
            <a:r>
              <a:rPr dirty="0" sz="1300" spc="-450">
                <a:latin typeface="Courier New"/>
                <a:cs typeface="Courier New"/>
              </a:rPr>
              <a:t> </a:t>
            </a:r>
            <a:r>
              <a:rPr dirty="0" sz="1300" spc="5">
                <a:latin typeface="Times New Roman"/>
                <a:cs typeface="Times New Roman"/>
              </a:rPr>
              <a:t>body,</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validate</a:t>
            </a:r>
            <a:r>
              <a:rPr dirty="0" sz="1300" spc="-44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private</a:t>
            </a:r>
            <a:r>
              <a:rPr dirty="0" sz="1300" spc="15">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directly  referenced </a:t>
            </a:r>
            <a:r>
              <a:rPr dirty="0" sz="1300" spc="10">
                <a:latin typeface="Times New Roman"/>
                <a:cs typeface="Times New Roman"/>
              </a:rPr>
              <a:t>from </a:t>
            </a:r>
            <a:r>
              <a:rPr dirty="0" sz="1300" spc="5">
                <a:latin typeface="Times New Roman"/>
                <a:cs typeface="Times New Roman"/>
              </a:rPr>
              <a:t>the </a:t>
            </a:r>
            <a:r>
              <a:rPr dirty="0" sz="1300" spc="15">
                <a:latin typeface="Courier New"/>
                <a:cs typeface="Courier New"/>
              </a:rPr>
              <a:t>reset_comm</a:t>
            </a:r>
            <a:r>
              <a:rPr dirty="0" sz="1300" spc="-430">
                <a:latin typeface="Courier New"/>
                <a:cs typeface="Courier New"/>
              </a:rPr>
              <a:t> </a:t>
            </a:r>
            <a:r>
              <a:rPr dirty="0" sz="1300" spc="5">
                <a:latin typeface="Times New Roman"/>
                <a:cs typeface="Times New Roman"/>
              </a:rPr>
              <a:t>procedure without qualification.</a:t>
            </a:r>
            <a:endParaRPr sz="1300">
              <a:latin typeface="Times New Roman"/>
              <a:cs typeface="Times New Roman"/>
            </a:endParaRPr>
          </a:p>
          <a:p>
            <a:pPr marL="138430" marR="111125">
              <a:lnSpc>
                <a:spcPct val="102400"/>
              </a:lnSpc>
              <a:spcBef>
                <a:spcPts val="330"/>
              </a:spcBef>
            </a:pPr>
            <a:r>
              <a:rPr dirty="0" sz="1300" spc="5" b="1">
                <a:latin typeface="Times New Roman"/>
                <a:cs typeface="Times New Roman"/>
              </a:rPr>
              <a:t>Note:</a:t>
            </a:r>
            <a:r>
              <a:rPr dirty="0" sz="1300" spc="15" b="1">
                <a:latin typeface="Times New Roman"/>
                <a:cs typeface="Times New Roman"/>
              </a:rPr>
              <a:t> </a:t>
            </a: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validate</a:t>
            </a:r>
            <a:r>
              <a:rPr dirty="0" sz="1300" spc="-445">
                <a:latin typeface="Courier New"/>
                <a:cs typeface="Courier New"/>
              </a:rPr>
              <a:t> </a:t>
            </a:r>
            <a:r>
              <a:rPr dirty="0" sz="1300" spc="5">
                <a:latin typeface="Times New Roman"/>
                <a:cs typeface="Times New Roman"/>
              </a:rPr>
              <a:t>function</a:t>
            </a:r>
            <a:r>
              <a:rPr dirty="0" sz="1300" spc="20">
                <a:latin typeface="Times New Roman"/>
                <a:cs typeface="Times New Roman"/>
              </a:rPr>
              <a:t> </a:t>
            </a:r>
            <a:r>
              <a:rPr dirty="0" sz="1300" spc="5">
                <a:latin typeface="Times New Roman"/>
                <a:cs typeface="Times New Roman"/>
              </a:rPr>
              <a:t>appears</a:t>
            </a:r>
            <a:r>
              <a:rPr dirty="0" sz="1300" spc="20">
                <a:latin typeface="Times New Roman"/>
                <a:cs typeface="Times New Roman"/>
              </a:rPr>
              <a:t> </a:t>
            </a:r>
            <a:r>
              <a:rPr dirty="0" sz="1300" spc="5">
                <a:latin typeface="Times New Roman"/>
                <a:cs typeface="Times New Roman"/>
              </a:rPr>
              <a:t>before</a:t>
            </a:r>
            <a:r>
              <a:rPr dirty="0" sz="1300" spc="2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reset_comm</a:t>
            </a:r>
            <a:r>
              <a:rPr dirty="0" sz="1300" spc="-445">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because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reset_comm </a:t>
            </a:r>
            <a:r>
              <a:rPr dirty="0" sz="1300" spc="5">
                <a:latin typeface="Times New Roman"/>
                <a:cs typeface="Times New Roman"/>
              </a:rPr>
              <a:t>procedure references the </a:t>
            </a:r>
            <a:r>
              <a:rPr dirty="0" sz="1300" spc="15">
                <a:latin typeface="Courier New"/>
                <a:cs typeface="Courier New"/>
              </a:rPr>
              <a:t>validate </a:t>
            </a:r>
            <a:r>
              <a:rPr dirty="0" sz="1300" spc="5">
                <a:latin typeface="Times New Roman"/>
                <a:cs typeface="Times New Roman"/>
              </a:rPr>
              <a:t>function. It is possible to create  forward declarations for subprograms in the package </a:t>
            </a:r>
            <a:r>
              <a:rPr dirty="0" sz="1300" spc="10">
                <a:latin typeface="Times New Roman"/>
                <a:cs typeface="Times New Roman"/>
              </a:rPr>
              <a:t>body </a:t>
            </a:r>
            <a:r>
              <a:rPr dirty="0" sz="1300" spc="5">
                <a:latin typeface="Times New Roman"/>
                <a:cs typeface="Times New Roman"/>
              </a:rPr>
              <a:t>if their order of appearance  needs to be changed. If a package specification declares only types, constants, variables,  and exceptions without any </a:t>
            </a:r>
            <a:r>
              <a:rPr dirty="0" sz="1300" spc="10">
                <a:latin typeface="Times New Roman"/>
                <a:cs typeface="Times New Roman"/>
              </a:rPr>
              <a:t>subprogram </a:t>
            </a:r>
            <a:r>
              <a:rPr dirty="0" sz="1300" spc="5">
                <a:latin typeface="Times New Roman"/>
                <a:cs typeface="Times New Roman"/>
              </a:rPr>
              <a:t>specifications, then the </a:t>
            </a:r>
            <a:r>
              <a:rPr dirty="0" sz="1300" spc="10">
                <a:latin typeface="Times New Roman"/>
                <a:cs typeface="Times New Roman"/>
              </a:rPr>
              <a:t>package body </a:t>
            </a:r>
            <a:r>
              <a:rPr dirty="0" sz="1300" spc="5">
                <a:latin typeface="Times New Roman"/>
                <a:cs typeface="Times New Roman"/>
              </a:rPr>
              <a:t>is  unnecessary. However, the </a:t>
            </a:r>
            <a:r>
              <a:rPr dirty="0" sz="1300" spc="10">
                <a:latin typeface="Times New Roman"/>
                <a:cs typeface="Times New Roman"/>
              </a:rPr>
              <a:t>body </a:t>
            </a:r>
            <a:r>
              <a:rPr dirty="0" sz="1300" spc="5">
                <a:latin typeface="Times New Roman"/>
                <a:cs typeface="Times New Roman"/>
              </a:rPr>
              <a:t>can be used to initialize items declared in the</a:t>
            </a:r>
            <a:r>
              <a:rPr dirty="0" sz="1300" spc="125">
                <a:latin typeface="Times New Roman"/>
                <a:cs typeface="Times New Roman"/>
              </a:rPr>
              <a:t> </a:t>
            </a:r>
            <a:r>
              <a:rPr dirty="0" sz="1300" spc="10">
                <a:latin typeface="Times New Roman"/>
                <a:cs typeface="Times New Roman"/>
              </a:rPr>
              <a:t>package</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928622" y="874268"/>
            <a:ext cx="389064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Invoking Package</a:t>
            </a:r>
            <a:r>
              <a:rPr dirty="0" sz="2000" spc="-50" b="1">
                <a:latin typeface="Arial"/>
                <a:cs typeface="Arial"/>
              </a:rPr>
              <a:t> </a:t>
            </a:r>
            <a:r>
              <a:rPr dirty="0" sz="2000" b="1">
                <a:latin typeface="Arial"/>
                <a:cs typeface="Arial"/>
              </a:rPr>
              <a:t>Subprograms</a:t>
            </a:r>
            <a:endParaRPr sz="2000">
              <a:latin typeface="Arial"/>
              <a:cs typeface="Arial"/>
            </a:endParaRPr>
          </a:p>
        </p:txBody>
      </p:sp>
      <p:sp>
        <p:nvSpPr>
          <p:cNvPr id="8" name="object 8"/>
          <p:cNvSpPr txBox="1"/>
          <p:nvPr/>
        </p:nvSpPr>
        <p:spPr>
          <a:xfrm>
            <a:off x="1325117" y="1792477"/>
            <a:ext cx="447040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Invoke a function </a:t>
            </a:r>
            <a:r>
              <a:rPr dirty="0" sz="1550" spc="5" b="1">
                <a:latin typeface="Arial"/>
                <a:cs typeface="Arial"/>
              </a:rPr>
              <a:t>within </a:t>
            </a:r>
            <a:r>
              <a:rPr dirty="0" sz="1550" spc="10" b="1">
                <a:latin typeface="Arial"/>
                <a:cs typeface="Arial"/>
              </a:rPr>
              <a:t>the same</a:t>
            </a:r>
            <a:r>
              <a:rPr dirty="0" sz="1550" spc="-5" b="1">
                <a:latin typeface="Arial"/>
                <a:cs typeface="Arial"/>
              </a:rPr>
              <a:t> </a:t>
            </a:r>
            <a:r>
              <a:rPr dirty="0" sz="1550" spc="10" b="1">
                <a:latin typeface="Arial"/>
                <a:cs typeface="Arial"/>
              </a:rPr>
              <a:t>package:</a:t>
            </a:r>
            <a:endParaRPr sz="1550">
              <a:latin typeface="Arial"/>
              <a:cs typeface="Arial"/>
            </a:endParaRPr>
          </a:p>
        </p:txBody>
      </p:sp>
      <p:sp>
        <p:nvSpPr>
          <p:cNvPr id="9" name="object 9"/>
          <p:cNvSpPr txBox="1"/>
          <p:nvPr/>
        </p:nvSpPr>
        <p:spPr>
          <a:xfrm>
            <a:off x="1324918" y="3746194"/>
            <a:ext cx="462026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Invoke a package procedure from</a:t>
            </a:r>
            <a:r>
              <a:rPr dirty="0" sz="1550" spc="-40" b="1">
                <a:latin typeface="Arial"/>
                <a:cs typeface="Arial"/>
              </a:rPr>
              <a:t> </a:t>
            </a:r>
            <a:r>
              <a:rPr dirty="0" sz="1550" spc="10" b="1" i="1">
                <a:latin typeface="Times New Roman"/>
                <a:cs typeface="Times New Roman"/>
              </a:rPr>
              <a:t>i</a:t>
            </a:r>
            <a:r>
              <a:rPr dirty="0" sz="1550" spc="10" b="1">
                <a:latin typeface="Arial"/>
                <a:cs typeface="Arial"/>
              </a:rPr>
              <a:t>SQL*Plus:</a:t>
            </a:r>
            <a:endParaRPr sz="1550">
              <a:latin typeface="Arial"/>
              <a:cs typeface="Arial"/>
            </a:endParaRPr>
          </a:p>
        </p:txBody>
      </p:sp>
      <p:sp>
        <p:nvSpPr>
          <p:cNvPr id="10" name="object 10"/>
          <p:cNvSpPr txBox="1"/>
          <p:nvPr/>
        </p:nvSpPr>
        <p:spPr>
          <a:xfrm>
            <a:off x="1324918" y="4381660"/>
            <a:ext cx="515747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Invoke a package procedure </a:t>
            </a:r>
            <a:r>
              <a:rPr dirty="0" sz="1550" spc="5" b="1">
                <a:latin typeface="Arial"/>
                <a:cs typeface="Arial"/>
              </a:rPr>
              <a:t>in </a:t>
            </a:r>
            <a:r>
              <a:rPr dirty="0" sz="1550" spc="10" b="1">
                <a:latin typeface="Arial"/>
                <a:cs typeface="Arial"/>
              </a:rPr>
              <a:t>a </a:t>
            </a:r>
            <a:r>
              <a:rPr dirty="0" sz="1550" spc="5" b="1">
                <a:latin typeface="Arial"/>
                <a:cs typeface="Arial"/>
              </a:rPr>
              <a:t>different</a:t>
            </a:r>
            <a:r>
              <a:rPr dirty="0" sz="1550" spc="15" b="1">
                <a:latin typeface="Arial"/>
                <a:cs typeface="Arial"/>
              </a:rPr>
              <a:t> </a:t>
            </a:r>
            <a:r>
              <a:rPr dirty="0" sz="1550" spc="10" b="1">
                <a:latin typeface="Arial"/>
                <a:cs typeface="Arial"/>
              </a:rPr>
              <a:t>schema:</a:t>
            </a:r>
            <a:endParaRPr sz="1550">
              <a:latin typeface="Arial"/>
              <a:cs typeface="Arial"/>
            </a:endParaRPr>
          </a:p>
        </p:txBody>
      </p:sp>
      <p:sp>
        <p:nvSpPr>
          <p:cNvPr id="11" name="object 11"/>
          <p:cNvSpPr txBox="1"/>
          <p:nvPr/>
        </p:nvSpPr>
        <p:spPr>
          <a:xfrm>
            <a:off x="2055876" y="2640329"/>
            <a:ext cx="1798320" cy="218440"/>
          </a:xfrm>
          <a:prstGeom prst="rect">
            <a:avLst/>
          </a:prstGeom>
          <a:solidFill>
            <a:srgbClr val="CCCCCC"/>
          </a:solidFill>
          <a:ln w="20574">
            <a:solidFill>
              <a:srgbClr val="FF0000"/>
            </a:solidFill>
          </a:ln>
        </p:spPr>
        <p:txBody>
          <a:bodyPr wrap="square" lIns="0" tIns="0" rIns="0" bIns="0" rtlCol="0" vert="horz">
            <a:spAutoFit/>
          </a:bodyPr>
          <a:lstStyle/>
          <a:p>
            <a:pPr marL="38735">
              <a:lnSpc>
                <a:spcPts val="1340"/>
              </a:lnSpc>
            </a:pPr>
            <a:r>
              <a:rPr dirty="0" sz="1300" spc="-20" b="1">
                <a:latin typeface="Courier New"/>
                <a:cs typeface="Courier New"/>
              </a:rPr>
              <a:t>validate(new_comm)</a:t>
            </a:r>
            <a:endParaRPr sz="1300">
              <a:latin typeface="Courier New"/>
              <a:cs typeface="Courier New"/>
            </a:endParaRPr>
          </a:p>
        </p:txBody>
      </p:sp>
      <p:sp>
        <p:nvSpPr>
          <p:cNvPr id="12" name="object 12"/>
          <p:cNvSpPr txBox="1"/>
          <p:nvPr/>
        </p:nvSpPr>
        <p:spPr>
          <a:xfrm>
            <a:off x="1334261" y="2073401"/>
            <a:ext cx="5107305" cy="1681480"/>
          </a:xfrm>
          <a:prstGeom prst="rect">
            <a:avLst/>
          </a:prstGeom>
          <a:solidFill>
            <a:srgbClr val="CCCCCC"/>
          </a:solidFill>
          <a:ln w="20574">
            <a:solidFill>
              <a:srgbClr val="000000"/>
            </a:solidFill>
          </a:ln>
        </p:spPr>
        <p:txBody>
          <a:bodyPr wrap="square" lIns="0" tIns="6985" rIns="0" bIns="0" rtlCol="0" vert="horz">
            <a:spAutoFit/>
          </a:bodyPr>
          <a:lstStyle/>
          <a:p>
            <a:pPr marL="76835">
              <a:lnSpc>
                <a:spcPts val="1480"/>
              </a:lnSpc>
              <a:spcBef>
                <a:spcPts val="55"/>
              </a:spcBef>
            </a:pPr>
            <a:r>
              <a:rPr dirty="0" sz="1300" spc="-15" b="1">
                <a:latin typeface="Courier New"/>
                <a:cs typeface="Courier New"/>
              </a:rPr>
              <a:t>CREATE OR REPLACE PACKAGE BODY comm_pkg IS</a:t>
            </a:r>
            <a:r>
              <a:rPr dirty="0" sz="1300" spc="-80" b="1">
                <a:latin typeface="Courier New"/>
                <a:cs typeface="Courier New"/>
              </a:rPr>
              <a:t> </a:t>
            </a:r>
            <a:r>
              <a:rPr dirty="0" sz="1300" spc="-20" b="1">
                <a:latin typeface="Courier New"/>
                <a:cs typeface="Courier New"/>
              </a:rPr>
              <a:t>...</a:t>
            </a:r>
            <a:endParaRPr sz="1300">
              <a:latin typeface="Courier New"/>
              <a:cs typeface="Courier New"/>
            </a:endParaRPr>
          </a:p>
          <a:p>
            <a:pPr marL="271780" marR="920750">
              <a:lnSpc>
                <a:spcPts val="1390"/>
              </a:lnSpc>
              <a:spcBef>
                <a:spcPts val="105"/>
              </a:spcBef>
            </a:pPr>
            <a:r>
              <a:rPr dirty="0" sz="1300" spc="-15" b="1">
                <a:latin typeface="Courier New"/>
                <a:cs typeface="Courier New"/>
              </a:rPr>
              <a:t>PROCEDURE reset_comm(new_comm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467359">
              <a:lnSpc>
                <a:spcPts val="1300"/>
              </a:lnSpc>
              <a:tabLst>
                <a:tab pos="2614930" algn="l"/>
              </a:tabLst>
            </a:pPr>
            <a:r>
              <a:rPr dirty="0" sz="1300" spc="-15" b="1">
                <a:latin typeface="Courier New"/>
                <a:cs typeface="Courier New"/>
              </a:rPr>
              <a:t>IF	</a:t>
            </a:r>
            <a:r>
              <a:rPr dirty="0" sz="1300" spc="-20" b="1">
                <a:latin typeface="Courier New"/>
                <a:cs typeface="Courier New"/>
              </a:rPr>
              <a:t>THEN</a:t>
            </a:r>
            <a:endParaRPr sz="1300">
              <a:latin typeface="Courier New"/>
              <a:cs typeface="Courier New"/>
            </a:endParaRPr>
          </a:p>
          <a:p>
            <a:pPr marL="467359" marR="2385695" indent="194945">
              <a:lnSpc>
                <a:spcPts val="1400"/>
              </a:lnSpc>
              <a:spcBef>
                <a:spcPts val="100"/>
              </a:spcBef>
            </a:pPr>
            <a:r>
              <a:rPr dirty="0" sz="1300" spc="-15" b="1">
                <a:latin typeface="Courier New"/>
                <a:cs typeface="Courier New"/>
              </a:rPr>
              <a:t>std_comm := </a:t>
            </a:r>
            <a:r>
              <a:rPr dirty="0" sz="1300" spc="-20" b="1">
                <a:latin typeface="Courier New"/>
                <a:cs typeface="Courier New"/>
              </a:rPr>
              <a:t>new_comm;  </a:t>
            </a:r>
            <a:r>
              <a:rPr dirty="0" sz="1300" spc="-15" b="1">
                <a:latin typeface="Courier New"/>
                <a:cs typeface="Courier New"/>
              </a:rPr>
              <a:t>ELSE</a:t>
            </a:r>
            <a:r>
              <a:rPr dirty="0" sz="1300" spc="-30" b="1">
                <a:latin typeface="Courier New"/>
                <a:cs typeface="Courier New"/>
              </a:rPr>
              <a:t> </a:t>
            </a:r>
            <a:r>
              <a:rPr dirty="0" sz="1300" spc="-20" b="1">
                <a:latin typeface="Courier New"/>
                <a:cs typeface="Courier New"/>
              </a:rPr>
              <a:t>...</a:t>
            </a:r>
            <a:endParaRPr sz="1300">
              <a:latin typeface="Courier New"/>
              <a:cs typeface="Courier New"/>
            </a:endParaRPr>
          </a:p>
          <a:p>
            <a:pPr marL="467359">
              <a:lnSpc>
                <a:spcPts val="1290"/>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6835" marR="3362325" indent="194945">
              <a:lnSpc>
                <a:spcPts val="1390"/>
              </a:lnSpc>
              <a:spcBef>
                <a:spcPts val="105"/>
              </a:spcBef>
            </a:pPr>
            <a:r>
              <a:rPr dirty="0" sz="1300" spc="-15" b="1">
                <a:latin typeface="Courier New"/>
                <a:cs typeface="Courier New"/>
              </a:rPr>
              <a:t>END </a:t>
            </a:r>
            <a:r>
              <a:rPr dirty="0" sz="1300" spc="-20" b="1">
                <a:latin typeface="Courier New"/>
                <a:cs typeface="Courier New"/>
              </a:rPr>
              <a:t>reset_comm;  </a:t>
            </a:r>
            <a:r>
              <a:rPr dirty="0" sz="1300" spc="-15" b="1">
                <a:latin typeface="Courier New"/>
                <a:cs typeface="Courier New"/>
              </a:rPr>
              <a:t>END</a:t>
            </a:r>
            <a:r>
              <a:rPr dirty="0" sz="1300" spc="-30" b="1">
                <a:latin typeface="Courier New"/>
                <a:cs typeface="Courier New"/>
              </a:rPr>
              <a:t> </a:t>
            </a:r>
            <a:r>
              <a:rPr dirty="0" sz="1300" spc="-20" b="1">
                <a:latin typeface="Courier New"/>
                <a:cs typeface="Courier New"/>
              </a:rPr>
              <a:t>comm_pkg;</a:t>
            </a:r>
            <a:endParaRPr sz="1300">
              <a:latin typeface="Courier New"/>
              <a:cs typeface="Courier New"/>
            </a:endParaRPr>
          </a:p>
        </p:txBody>
      </p:sp>
      <p:sp>
        <p:nvSpPr>
          <p:cNvPr id="13" name="object 13"/>
          <p:cNvSpPr txBox="1"/>
          <p:nvPr/>
        </p:nvSpPr>
        <p:spPr>
          <a:xfrm>
            <a:off x="1334261" y="4030979"/>
            <a:ext cx="5107305" cy="332740"/>
          </a:xfrm>
          <a:prstGeom prst="rect">
            <a:avLst/>
          </a:prstGeom>
          <a:solidFill>
            <a:srgbClr val="CCCCCC"/>
          </a:solidFill>
          <a:ln w="20574">
            <a:solidFill>
              <a:srgbClr val="000000"/>
            </a:solidFill>
          </a:ln>
        </p:spPr>
        <p:txBody>
          <a:bodyPr wrap="square" lIns="0" tIns="59054" rIns="0" bIns="0" rtlCol="0" vert="horz">
            <a:spAutoFit/>
          </a:bodyPr>
          <a:lstStyle/>
          <a:p>
            <a:pPr marL="76835">
              <a:lnSpc>
                <a:spcPct val="100000"/>
              </a:lnSpc>
              <a:spcBef>
                <a:spcPts val="464"/>
              </a:spcBef>
            </a:pPr>
            <a:r>
              <a:rPr dirty="0" sz="1300" spc="-15" b="1">
                <a:latin typeface="Courier New"/>
                <a:cs typeface="Courier New"/>
              </a:rPr>
              <a:t>EXECUTE</a:t>
            </a:r>
            <a:r>
              <a:rPr dirty="0" sz="1300" spc="-20" b="1">
                <a:latin typeface="Courier New"/>
                <a:cs typeface="Courier New"/>
              </a:rPr>
              <a:t> comm_pkg.reset_comm(0.15)</a:t>
            </a:r>
            <a:endParaRPr sz="1300">
              <a:latin typeface="Courier New"/>
              <a:cs typeface="Courier New"/>
            </a:endParaRPr>
          </a:p>
        </p:txBody>
      </p:sp>
      <p:sp>
        <p:nvSpPr>
          <p:cNvPr id="14" name="object 14"/>
          <p:cNvSpPr txBox="1"/>
          <p:nvPr/>
        </p:nvSpPr>
        <p:spPr>
          <a:xfrm>
            <a:off x="1334261" y="4671821"/>
            <a:ext cx="5107305" cy="331470"/>
          </a:xfrm>
          <a:prstGeom prst="rect">
            <a:avLst/>
          </a:prstGeom>
          <a:solidFill>
            <a:srgbClr val="CCCCCC"/>
          </a:solidFill>
          <a:ln w="20574">
            <a:solidFill>
              <a:srgbClr val="000000"/>
            </a:solidFill>
          </a:ln>
        </p:spPr>
        <p:txBody>
          <a:bodyPr wrap="square" lIns="0" tIns="57785" rIns="0" bIns="0" rtlCol="0" vert="horz">
            <a:spAutoFit/>
          </a:bodyPr>
          <a:lstStyle/>
          <a:p>
            <a:pPr marL="76835">
              <a:lnSpc>
                <a:spcPct val="100000"/>
              </a:lnSpc>
              <a:spcBef>
                <a:spcPts val="455"/>
              </a:spcBef>
            </a:pPr>
            <a:r>
              <a:rPr dirty="0" sz="1300" spc="-15" b="1">
                <a:latin typeface="Courier New"/>
                <a:cs typeface="Courier New"/>
              </a:rPr>
              <a:t>EXECUTE</a:t>
            </a:r>
            <a:r>
              <a:rPr dirty="0" sz="1300" spc="-20" b="1">
                <a:latin typeface="Courier New"/>
                <a:cs typeface="Courier New"/>
              </a:rPr>
              <a:t> scott.comm_pkg.reset_comm(0.15)</a:t>
            </a:r>
            <a:endParaRPr sz="1300">
              <a:latin typeface="Courier New"/>
              <a:cs typeface="Courier New"/>
            </a:endParaRPr>
          </a:p>
        </p:txBody>
      </p:sp>
      <p:sp>
        <p:nvSpPr>
          <p:cNvPr id="15" name="object 15"/>
          <p:cNvSpPr txBox="1"/>
          <p:nvPr/>
        </p:nvSpPr>
        <p:spPr>
          <a:xfrm>
            <a:off x="743204" y="5610905"/>
            <a:ext cx="6275070" cy="376047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Invoking </a:t>
            </a:r>
            <a:r>
              <a:rPr dirty="0" sz="1300" spc="5" b="1">
                <a:latin typeface="Arial"/>
                <a:cs typeface="Arial"/>
              </a:rPr>
              <a:t>Package </a:t>
            </a:r>
            <a:r>
              <a:rPr dirty="0" sz="1300" spc="10" b="1">
                <a:latin typeface="Arial"/>
                <a:cs typeface="Arial"/>
              </a:rPr>
              <a:t>Subprograms</a:t>
            </a:r>
            <a:endParaRPr sz="1300">
              <a:latin typeface="Arial"/>
              <a:cs typeface="Arial"/>
            </a:endParaRPr>
          </a:p>
          <a:p>
            <a:pPr marL="137795" marR="30480">
              <a:lnSpc>
                <a:spcPct val="99700"/>
              </a:lnSpc>
              <a:spcBef>
                <a:spcPts val="395"/>
              </a:spcBef>
            </a:pPr>
            <a:r>
              <a:rPr dirty="0" sz="1300" spc="5">
                <a:latin typeface="Times New Roman"/>
                <a:cs typeface="Times New Roman"/>
              </a:rPr>
              <a:t>After the package is stored in the database, </a:t>
            </a:r>
            <a:r>
              <a:rPr dirty="0" sz="1300" spc="10">
                <a:latin typeface="Times New Roman"/>
                <a:cs typeface="Times New Roman"/>
              </a:rPr>
              <a:t>you </a:t>
            </a:r>
            <a:r>
              <a:rPr dirty="0" sz="1300" spc="5">
                <a:latin typeface="Times New Roman"/>
                <a:cs typeface="Times New Roman"/>
              </a:rPr>
              <a:t>can invoke public or private </a:t>
            </a:r>
            <a:r>
              <a:rPr dirty="0" sz="1300" spc="10">
                <a:latin typeface="Times New Roman"/>
                <a:cs typeface="Times New Roman"/>
              </a:rPr>
              <a:t>subprograms  </a:t>
            </a:r>
            <a:r>
              <a:rPr dirty="0" sz="1300" spc="5">
                <a:latin typeface="Times New Roman"/>
                <a:cs typeface="Times New Roman"/>
              </a:rPr>
              <a:t>within the </a:t>
            </a:r>
            <a:r>
              <a:rPr dirty="0" sz="1300" spc="10">
                <a:latin typeface="Times New Roman"/>
                <a:cs typeface="Times New Roman"/>
              </a:rPr>
              <a:t>same </a:t>
            </a:r>
            <a:r>
              <a:rPr dirty="0" sz="1300" spc="5">
                <a:latin typeface="Times New Roman"/>
                <a:cs typeface="Times New Roman"/>
              </a:rPr>
              <a:t>package, or public subprograms if external to the package. Fully qualify  the </a:t>
            </a:r>
            <a:r>
              <a:rPr dirty="0" sz="1300" spc="10">
                <a:latin typeface="Times New Roman"/>
                <a:cs typeface="Times New Roman"/>
              </a:rPr>
              <a:t>subprogram </a:t>
            </a:r>
            <a:r>
              <a:rPr dirty="0" sz="1300" spc="5">
                <a:latin typeface="Times New Roman"/>
                <a:cs typeface="Times New Roman"/>
              </a:rPr>
              <a:t>with its package </a:t>
            </a:r>
            <a:r>
              <a:rPr dirty="0" sz="1300" spc="10">
                <a:latin typeface="Times New Roman"/>
                <a:cs typeface="Times New Roman"/>
              </a:rPr>
              <a:t>name when </a:t>
            </a:r>
            <a:r>
              <a:rPr dirty="0" sz="1300" spc="5">
                <a:latin typeface="Times New Roman"/>
                <a:cs typeface="Times New Roman"/>
              </a:rPr>
              <a:t>invoked externally from the package. </a:t>
            </a:r>
            <a:r>
              <a:rPr dirty="0" sz="1300" spc="10">
                <a:latin typeface="Times New Roman"/>
                <a:cs typeface="Times New Roman"/>
              </a:rPr>
              <a:t>Use </a:t>
            </a:r>
            <a:r>
              <a:rPr dirty="0" sz="1300" spc="5">
                <a:latin typeface="Times New Roman"/>
                <a:cs typeface="Times New Roman"/>
              </a:rPr>
              <a:t>the  </a:t>
            </a:r>
            <a:r>
              <a:rPr dirty="0" sz="1300" spc="15">
                <a:latin typeface="Courier New"/>
                <a:cs typeface="Courier New"/>
              </a:rPr>
              <a:t>package_name.subprogram</a:t>
            </a:r>
            <a:r>
              <a:rPr dirty="0" sz="1300" spc="-455">
                <a:latin typeface="Courier New"/>
                <a:cs typeface="Courier New"/>
              </a:rPr>
              <a:t> </a:t>
            </a:r>
            <a:r>
              <a:rPr dirty="0" sz="1300" spc="5">
                <a:latin typeface="Times New Roman"/>
                <a:cs typeface="Times New Roman"/>
              </a:rPr>
              <a:t>syntax.</a:t>
            </a:r>
            <a:endParaRPr sz="1300">
              <a:latin typeface="Times New Roman"/>
              <a:cs typeface="Times New Roman"/>
            </a:endParaRPr>
          </a:p>
          <a:p>
            <a:pPr marL="138430" marR="180340">
              <a:lnSpc>
                <a:spcPct val="114199"/>
              </a:lnSpc>
              <a:spcBef>
                <a:spcPts val="275"/>
              </a:spcBef>
            </a:pPr>
            <a:r>
              <a:rPr dirty="0" sz="1300" spc="5">
                <a:latin typeface="Times New Roman"/>
                <a:cs typeface="Times New Roman"/>
              </a:rPr>
              <a:t>Fully qualifying a </a:t>
            </a:r>
            <a:r>
              <a:rPr dirty="0" sz="1300" spc="10">
                <a:latin typeface="Times New Roman"/>
                <a:cs typeface="Times New Roman"/>
              </a:rPr>
              <a:t>subprogram when </a:t>
            </a:r>
            <a:r>
              <a:rPr dirty="0" sz="1300" spc="5">
                <a:latin typeface="Times New Roman"/>
                <a:cs typeface="Times New Roman"/>
              </a:rPr>
              <a:t>invoked within the </a:t>
            </a:r>
            <a:r>
              <a:rPr dirty="0" sz="1300" spc="10">
                <a:latin typeface="Times New Roman"/>
                <a:cs typeface="Times New Roman"/>
              </a:rPr>
              <a:t>same package </a:t>
            </a:r>
            <a:r>
              <a:rPr dirty="0" sz="1300" spc="5">
                <a:latin typeface="Times New Roman"/>
                <a:cs typeface="Times New Roman"/>
              </a:rPr>
              <a:t>is optional.  </a:t>
            </a:r>
            <a:r>
              <a:rPr dirty="0" sz="1300" spc="10" b="1">
                <a:latin typeface="Times New Roman"/>
                <a:cs typeface="Times New Roman"/>
              </a:rPr>
              <a:t>Example </a:t>
            </a:r>
            <a:r>
              <a:rPr dirty="0" sz="1300" spc="5" b="1">
                <a:latin typeface="Times New Roman"/>
                <a:cs typeface="Times New Roman"/>
              </a:rPr>
              <a:t>1: </a:t>
            </a:r>
            <a:r>
              <a:rPr dirty="0" sz="1300" spc="5">
                <a:latin typeface="Times New Roman"/>
                <a:cs typeface="Times New Roman"/>
              </a:rPr>
              <a:t>Invokes</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validate</a:t>
            </a:r>
            <a:r>
              <a:rPr dirty="0" sz="1300" spc="-440">
                <a:latin typeface="Courier New"/>
                <a:cs typeface="Courier New"/>
              </a:rPr>
              <a:t> </a:t>
            </a:r>
            <a:r>
              <a:rPr dirty="0" sz="1300" spc="5">
                <a:latin typeface="Times New Roman"/>
                <a:cs typeface="Times New Roman"/>
              </a:rPr>
              <a:t>function from</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reset_comm</a:t>
            </a:r>
            <a:r>
              <a:rPr dirty="0" sz="1300" spc="-440">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within  the </a:t>
            </a:r>
            <a:r>
              <a:rPr dirty="0" sz="1300" spc="10">
                <a:latin typeface="Times New Roman"/>
                <a:cs typeface="Times New Roman"/>
              </a:rPr>
              <a:t>same </a:t>
            </a:r>
            <a:r>
              <a:rPr dirty="0" sz="1300" spc="5">
                <a:latin typeface="Times New Roman"/>
                <a:cs typeface="Times New Roman"/>
              </a:rPr>
              <a:t>package. </a:t>
            </a:r>
            <a:r>
              <a:rPr dirty="0" sz="1300" spc="10">
                <a:latin typeface="Times New Roman"/>
                <a:cs typeface="Times New Roman"/>
              </a:rPr>
              <a:t>The package name </a:t>
            </a:r>
            <a:r>
              <a:rPr dirty="0" sz="1300" spc="5">
                <a:latin typeface="Times New Roman"/>
                <a:cs typeface="Times New Roman"/>
              </a:rPr>
              <a:t>prefix is not required; it is optional.</a:t>
            </a:r>
            <a:endParaRPr sz="1300">
              <a:latin typeface="Times New Roman"/>
              <a:cs typeface="Times New Roman"/>
            </a:endParaRPr>
          </a:p>
          <a:p>
            <a:pPr marL="138430" marR="29845">
              <a:lnSpc>
                <a:spcPct val="106100"/>
              </a:lnSpc>
              <a:spcBef>
                <a:spcPts val="245"/>
              </a:spcBef>
            </a:pPr>
            <a:r>
              <a:rPr dirty="0" sz="1300" spc="10" b="1">
                <a:latin typeface="Times New Roman"/>
                <a:cs typeface="Times New Roman"/>
              </a:rPr>
              <a:t>Example </a:t>
            </a:r>
            <a:r>
              <a:rPr dirty="0" sz="1300" spc="5" b="1">
                <a:latin typeface="Times New Roman"/>
                <a:cs typeface="Times New Roman"/>
              </a:rPr>
              <a:t>2: </a:t>
            </a:r>
            <a:r>
              <a:rPr dirty="0" sz="1300" spc="5">
                <a:latin typeface="Times New Roman"/>
                <a:cs typeface="Times New Roman"/>
              </a:rPr>
              <a:t>Calls the </a:t>
            </a:r>
            <a:r>
              <a:rPr dirty="0" sz="1300" spc="15">
                <a:latin typeface="Courier New"/>
                <a:cs typeface="Courier New"/>
              </a:rPr>
              <a:t>reset_comm</a:t>
            </a:r>
            <a:r>
              <a:rPr dirty="0" sz="1300" spc="-380">
                <a:latin typeface="Courier New"/>
                <a:cs typeface="Courier New"/>
              </a:rPr>
              <a:t> </a:t>
            </a:r>
            <a:r>
              <a:rPr dirty="0" sz="1300" spc="5">
                <a:latin typeface="Times New Roman"/>
                <a:cs typeface="Times New Roman"/>
              </a:rPr>
              <a:t>procedure from </a:t>
            </a:r>
            <a:r>
              <a:rPr dirty="0" sz="1300" spc="10" i="1">
                <a:latin typeface="Times New Roman"/>
                <a:cs typeface="Times New Roman"/>
              </a:rPr>
              <a:t>i</a:t>
            </a:r>
            <a:r>
              <a:rPr dirty="0" sz="1300" spc="10">
                <a:latin typeface="Times New Roman"/>
                <a:cs typeface="Times New Roman"/>
              </a:rPr>
              <a:t>SQL*Plus </a:t>
            </a:r>
            <a:r>
              <a:rPr dirty="0" sz="1300" spc="5">
                <a:latin typeface="Times New Roman"/>
                <a:cs typeface="Times New Roman"/>
              </a:rPr>
              <a:t>(an environment external  to the package) to </a:t>
            </a:r>
            <a:r>
              <a:rPr dirty="0" sz="1300">
                <a:latin typeface="Times New Roman"/>
                <a:cs typeface="Times New Roman"/>
              </a:rPr>
              <a:t>reset </a:t>
            </a:r>
            <a:r>
              <a:rPr dirty="0" sz="1300" spc="5">
                <a:latin typeface="Times New Roman"/>
                <a:cs typeface="Times New Roman"/>
              </a:rPr>
              <a:t>the prevailing commission to 0.15 for the user</a:t>
            </a:r>
            <a:r>
              <a:rPr dirty="0" sz="1300" spc="80">
                <a:latin typeface="Times New Roman"/>
                <a:cs typeface="Times New Roman"/>
              </a:rPr>
              <a:t> </a:t>
            </a:r>
            <a:r>
              <a:rPr dirty="0" sz="1300">
                <a:latin typeface="Times New Roman"/>
                <a:cs typeface="Times New Roman"/>
              </a:rPr>
              <a:t>session.</a:t>
            </a:r>
            <a:endParaRPr sz="1300">
              <a:latin typeface="Times New Roman"/>
              <a:cs typeface="Times New Roman"/>
            </a:endParaRPr>
          </a:p>
          <a:p>
            <a:pPr marL="137795" marR="232410">
              <a:lnSpc>
                <a:spcPct val="101400"/>
              </a:lnSpc>
              <a:spcBef>
                <a:spcPts val="320"/>
              </a:spcBef>
            </a:pPr>
            <a:r>
              <a:rPr dirty="0" sz="1300" spc="10" b="1">
                <a:latin typeface="Times New Roman"/>
                <a:cs typeface="Times New Roman"/>
              </a:rPr>
              <a:t>Example </a:t>
            </a:r>
            <a:r>
              <a:rPr dirty="0" sz="1300" spc="5" b="1">
                <a:latin typeface="Times New Roman"/>
                <a:cs typeface="Times New Roman"/>
              </a:rPr>
              <a:t>3: </a:t>
            </a:r>
            <a:r>
              <a:rPr dirty="0" sz="1300" spc="5">
                <a:latin typeface="Times New Roman"/>
                <a:cs typeface="Times New Roman"/>
              </a:rPr>
              <a:t>Calls the </a:t>
            </a:r>
            <a:r>
              <a:rPr dirty="0" sz="1300" spc="15">
                <a:latin typeface="Courier New"/>
                <a:cs typeface="Courier New"/>
              </a:rPr>
              <a:t>reset_comm </a:t>
            </a:r>
            <a:r>
              <a:rPr dirty="0" sz="1300" spc="5">
                <a:latin typeface="Times New Roman"/>
                <a:cs typeface="Times New Roman"/>
              </a:rPr>
              <a:t>procedure that is </a:t>
            </a:r>
            <a:r>
              <a:rPr dirty="0" sz="1300" spc="10">
                <a:latin typeface="Times New Roman"/>
                <a:cs typeface="Times New Roman"/>
              </a:rPr>
              <a:t>owned </a:t>
            </a:r>
            <a:r>
              <a:rPr dirty="0" sz="1300" spc="5">
                <a:latin typeface="Times New Roman"/>
                <a:cs typeface="Times New Roman"/>
              </a:rPr>
              <a:t>in a </a:t>
            </a:r>
            <a:r>
              <a:rPr dirty="0" sz="1300" spc="10">
                <a:latin typeface="Times New Roman"/>
                <a:cs typeface="Times New Roman"/>
              </a:rPr>
              <a:t>schema </a:t>
            </a:r>
            <a:r>
              <a:rPr dirty="0" sz="1300" spc="5">
                <a:latin typeface="Times New Roman"/>
                <a:cs typeface="Times New Roman"/>
              </a:rPr>
              <a:t>user called  </a:t>
            </a:r>
            <a:r>
              <a:rPr dirty="0" sz="1300" spc="10">
                <a:latin typeface="Courier New"/>
                <a:cs typeface="Courier New"/>
              </a:rPr>
              <a:t>SCOTT</a:t>
            </a:r>
            <a:r>
              <a:rPr dirty="0" sz="1300" spc="10">
                <a:latin typeface="Times New Roman"/>
                <a:cs typeface="Times New Roman"/>
              </a:rPr>
              <a:t>. </a:t>
            </a:r>
            <a:r>
              <a:rPr dirty="0" sz="1300" spc="5">
                <a:latin typeface="Times New Roman"/>
                <a:cs typeface="Times New Roman"/>
              </a:rPr>
              <a:t>Using </a:t>
            </a:r>
            <a:r>
              <a:rPr dirty="0" sz="1300" spc="5" i="1">
                <a:latin typeface="Times New Roman"/>
                <a:cs typeface="Times New Roman"/>
              </a:rPr>
              <a:t>i</a:t>
            </a:r>
            <a:r>
              <a:rPr dirty="0" sz="1300" spc="5">
                <a:latin typeface="Times New Roman"/>
                <a:cs typeface="Times New Roman"/>
              </a:rPr>
              <a:t>SQL*Plus, the qualified </a:t>
            </a:r>
            <a:r>
              <a:rPr dirty="0" sz="1300" spc="10">
                <a:latin typeface="Times New Roman"/>
                <a:cs typeface="Times New Roman"/>
              </a:rPr>
              <a:t>package </a:t>
            </a:r>
            <a:r>
              <a:rPr dirty="0" sz="1300" spc="5">
                <a:latin typeface="Times New Roman"/>
                <a:cs typeface="Times New Roman"/>
              </a:rPr>
              <a:t>procedure is prefixed with the </a:t>
            </a:r>
            <a:r>
              <a:rPr dirty="0" sz="1300" spc="10">
                <a:latin typeface="Times New Roman"/>
                <a:cs typeface="Times New Roman"/>
              </a:rPr>
              <a:t>schema  </a:t>
            </a:r>
            <a:r>
              <a:rPr dirty="0" sz="1300" spc="5">
                <a:latin typeface="Times New Roman"/>
                <a:cs typeface="Times New Roman"/>
              </a:rPr>
              <a:t>name. This can be simplified </a:t>
            </a:r>
            <a:r>
              <a:rPr dirty="0" sz="1300" spc="10">
                <a:latin typeface="Times New Roman"/>
                <a:cs typeface="Times New Roman"/>
              </a:rPr>
              <a:t>by using </a:t>
            </a:r>
            <a:r>
              <a:rPr dirty="0" sz="1300" spc="5">
                <a:latin typeface="Times New Roman"/>
                <a:cs typeface="Times New Roman"/>
              </a:rPr>
              <a:t>a </a:t>
            </a:r>
            <a:r>
              <a:rPr dirty="0" sz="1300" spc="10">
                <a:latin typeface="Times New Roman"/>
                <a:cs typeface="Times New Roman"/>
              </a:rPr>
              <a:t>synonym </a:t>
            </a:r>
            <a:r>
              <a:rPr dirty="0" sz="1300" spc="5">
                <a:latin typeface="Times New Roman"/>
                <a:cs typeface="Times New Roman"/>
              </a:rPr>
              <a:t>that references the  </a:t>
            </a:r>
            <a:r>
              <a:rPr dirty="0" sz="1300" spc="15">
                <a:latin typeface="Courier New"/>
                <a:cs typeface="Courier New"/>
              </a:rPr>
              <a:t>schema.package_name</a:t>
            </a:r>
            <a:r>
              <a:rPr dirty="0" sz="1300" spc="15">
                <a:latin typeface="Times New Roman"/>
                <a:cs typeface="Times New Roman"/>
              </a:rPr>
              <a:t>.</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Assume </a:t>
            </a:r>
            <a:r>
              <a:rPr dirty="0" sz="1300" spc="5">
                <a:latin typeface="Times New Roman"/>
                <a:cs typeface="Times New Roman"/>
              </a:rPr>
              <a:t>that a database link </a:t>
            </a:r>
            <a:r>
              <a:rPr dirty="0" sz="1300" spc="10">
                <a:latin typeface="Times New Roman"/>
                <a:cs typeface="Times New Roman"/>
              </a:rPr>
              <a:t>named </a:t>
            </a:r>
            <a:r>
              <a:rPr dirty="0" sz="1300" spc="10">
                <a:latin typeface="Courier New"/>
                <a:cs typeface="Courier New"/>
              </a:rPr>
              <a:t>NY</a:t>
            </a:r>
            <a:r>
              <a:rPr dirty="0" sz="1300" spc="-360">
                <a:latin typeface="Courier New"/>
                <a:cs typeface="Courier New"/>
              </a:rPr>
              <a:t> </a:t>
            </a:r>
            <a:r>
              <a:rPr dirty="0" sz="1300" spc="5">
                <a:latin typeface="Times New Roman"/>
                <a:cs typeface="Times New Roman"/>
              </a:rPr>
              <a:t>has been created for a remote </a:t>
            </a:r>
            <a:r>
              <a:rPr dirty="0" sz="1300" spc="10">
                <a:latin typeface="Times New Roman"/>
                <a:cs typeface="Times New Roman"/>
              </a:rPr>
              <a:t>database </a:t>
            </a:r>
            <a:r>
              <a:rPr dirty="0" sz="1300" spc="5">
                <a:latin typeface="Times New Roman"/>
                <a:cs typeface="Times New Roman"/>
              </a:rPr>
              <a:t>in which the</a:t>
            </a:r>
            <a:endParaRPr sz="1300">
              <a:latin typeface="Times New Roman"/>
              <a:cs typeface="Times New Roman"/>
            </a:endParaRPr>
          </a:p>
          <a:p>
            <a:pPr marL="137795">
              <a:lnSpc>
                <a:spcPct val="100000"/>
              </a:lnSpc>
              <a:spcBef>
                <a:spcPts val="25"/>
              </a:spcBef>
            </a:pPr>
            <a:r>
              <a:rPr dirty="0" sz="1300" spc="15">
                <a:latin typeface="Courier New"/>
                <a:cs typeface="Courier New"/>
              </a:rPr>
              <a:t>reset_comm</a:t>
            </a:r>
            <a:r>
              <a:rPr dirty="0" sz="1300" spc="-445">
                <a:latin typeface="Courier New"/>
                <a:cs typeface="Courier New"/>
              </a:rPr>
              <a:t> </a:t>
            </a:r>
            <a:r>
              <a:rPr dirty="0" sz="1300" spc="10">
                <a:latin typeface="Times New Roman"/>
                <a:cs typeface="Times New Roman"/>
              </a:rPr>
              <a:t>package </a:t>
            </a:r>
            <a:r>
              <a:rPr dirty="0" sz="1300" spc="5">
                <a:latin typeface="Times New Roman"/>
                <a:cs typeface="Times New Roman"/>
              </a:rPr>
              <a:t>procedure is created. </a:t>
            </a:r>
            <a:r>
              <a:rPr dirty="0" sz="1300" spc="10">
                <a:latin typeface="Times New Roman"/>
                <a:cs typeface="Times New Roman"/>
              </a:rPr>
              <a:t>To </a:t>
            </a:r>
            <a:r>
              <a:rPr dirty="0" sz="1300" spc="5">
                <a:latin typeface="Times New Roman"/>
                <a:cs typeface="Times New Roman"/>
              </a:rPr>
              <a:t>invoke the </a:t>
            </a:r>
            <a:r>
              <a:rPr dirty="0" sz="1300" spc="10">
                <a:latin typeface="Times New Roman"/>
                <a:cs typeface="Times New Roman"/>
              </a:rPr>
              <a:t>remote </a:t>
            </a:r>
            <a:r>
              <a:rPr dirty="0" sz="1300" spc="5">
                <a:latin typeface="Times New Roman"/>
                <a:cs typeface="Times New Roman"/>
              </a:rPr>
              <a:t>procedure, use:</a:t>
            </a:r>
            <a:endParaRPr sz="1300">
              <a:latin typeface="Times New Roman"/>
              <a:cs typeface="Times New Roman"/>
            </a:endParaRPr>
          </a:p>
          <a:p>
            <a:pPr marL="1017905">
              <a:lnSpc>
                <a:spcPct val="100000"/>
              </a:lnSpc>
              <a:spcBef>
                <a:spcPts val="15"/>
              </a:spcBef>
            </a:pPr>
            <a:r>
              <a:rPr dirty="0" sz="1200" spc="5">
                <a:latin typeface="Courier New"/>
                <a:cs typeface="Courier New"/>
              </a:rPr>
              <a:t>EXECUTE comm_pkg.reset_comm@NY(0.15)</a:t>
            </a:r>
            <a:endParaRPr sz="12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614933" y="502158"/>
            <a:ext cx="6540500" cy="4906010"/>
          </a:xfrm>
          <a:prstGeom prst="rect">
            <a:avLst/>
          </a:prstGeom>
          <a:ln w="10667">
            <a:solidFill>
              <a:srgbClr val="000000"/>
            </a:solidFill>
          </a:ln>
        </p:spPr>
        <p:txBody>
          <a:bodyPr wrap="square" lIns="0" tIns="5080" rIns="0" bIns="0" rtlCol="0" vert="horz">
            <a:spAutoFit/>
          </a:bodyPr>
          <a:lstStyle/>
          <a:p>
            <a:pPr>
              <a:lnSpc>
                <a:spcPct val="100000"/>
              </a:lnSpc>
              <a:spcBef>
                <a:spcPts val="40"/>
              </a:spcBef>
            </a:pPr>
            <a:endParaRPr sz="2600">
              <a:latin typeface="Times New Roman"/>
              <a:cs typeface="Times New Roman"/>
            </a:endParaRPr>
          </a:p>
          <a:p>
            <a:pPr algn="ctr" marR="30480">
              <a:lnSpc>
                <a:spcPct val="100000"/>
              </a:lnSpc>
              <a:spcBef>
                <a:spcPts val="5"/>
              </a:spcBef>
            </a:pPr>
            <a:r>
              <a:rPr dirty="0" sz="2000" spc="-5" b="1">
                <a:latin typeface="Arial"/>
                <a:cs typeface="Arial"/>
              </a:rPr>
              <a:t>Creating and Using Bodiless</a:t>
            </a:r>
            <a:r>
              <a:rPr dirty="0" sz="2000" spc="10" b="1">
                <a:latin typeface="Arial"/>
                <a:cs typeface="Arial"/>
              </a:rPr>
              <a:t> </a:t>
            </a:r>
            <a:r>
              <a:rPr dirty="0" sz="2000"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255">
              <a:lnSpc>
                <a:spcPct val="100000"/>
              </a:lnSpc>
              <a:spcBef>
                <a:spcPts val="1714"/>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34261" y="1702307"/>
            <a:ext cx="5107305" cy="1253490"/>
          </a:xfrm>
          <a:prstGeom prst="rect">
            <a:avLst/>
          </a:prstGeom>
          <a:solidFill>
            <a:srgbClr val="CCCCCC"/>
          </a:solidFill>
          <a:ln w="20574">
            <a:solidFill>
              <a:srgbClr val="000000"/>
            </a:solidFill>
          </a:ln>
        </p:spPr>
        <p:txBody>
          <a:bodyPr wrap="square" lIns="0" tIns="29209" rIns="0" bIns="0" rtlCol="0" vert="horz">
            <a:spAutoFit/>
          </a:bodyPr>
          <a:lstStyle/>
          <a:p>
            <a:pPr marL="271780" marR="530860" indent="-195580">
              <a:lnSpc>
                <a:spcPts val="1550"/>
              </a:lnSpc>
              <a:spcBef>
                <a:spcPts val="229"/>
              </a:spcBef>
              <a:tabLst>
                <a:tab pos="1736089" algn="l"/>
                <a:tab pos="2713355" algn="l"/>
                <a:tab pos="3494404" algn="l"/>
                <a:tab pos="3884929" algn="l"/>
              </a:tabLst>
            </a:pPr>
            <a:r>
              <a:rPr dirty="0" sz="1300" spc="-15" b="1">
                <a:latin typeface="Courier New"/>
                <a:cs typeface="Courier New"/>
              </a:rPr>
              <a:t>CREATE OR REPLACE PACKAGE </a:t>
            </a:r>
            <a:r>
              <a:rPr dirty="0" sz="1300" spc="-20" b="1">
                <a:latin typeface="Courier New"/>
                <a:cs typeface="Courier New"/>
              </a:rPr>
              <a:t>global_consts IS  </a:t>
            </a:r>
            <a:r>
              <a:rPr dirty="0" sz="1300" spc="-15" b="1">
                <a:latin typeface="Courier New"/>
                <a:cs typeface="Courier New"/>
              </a:rPr>
              <a:t>mile_2_kil</a:t>
            </a:r>
            <a:r>
              <a:rPr dirty="0" sz="1300" spc="-10" b="1">
                <a:latin typeface="Courier New"/>
                <a:cs typeface="Courier New"/>
              </a:rPr>
              <a:t>o</a:t>
            </a:r>
            <a:r>
              <a:rPr dirty="0" sz="1300" b="1">
                <a:latin typeface="Courier New"/>
                <a:cs typeface="Courier New"/>
              </a:rPr>
              <a:t>	</a:t>
            </a:r>
            <a:r>
              <a:rPr dirty="0" sz="1300" spc="-15" b="1">
                <a:latin typeface="Courier New"/>
                <a:cs typeface="Courier New"/>
              </a:rPr>
              <a:t>CONSTAN</a:t>
            </a:r>
            <a:r>
              <a:rPr dirty="0" sz="1300" spc="-10" b="1">
                <a:latin typeface="Courier New"/>
                <a:cs typeface="Courier New"/>
              </a:rPr>
              <a:t>T</a:t>
            </a:r>
            <a:r>
              <a:rPr dirty="0" sz="1300" b="1">
                <a:latin typeface="Courier New"/>
                <a:cs typeface="Courier New"/>
              </a:rPr>
              <a:t>	</a:t>
            </a:r>
            <a:r>
              <a:rPr dirty="0" sz="1300" spc="-20" b="1">
                <a:latin typeface="Courier New"/>
                <a:cs typeface="Courier New"/>
              </a:rPr>
              <a:t>NUMBE</a:t>
            </a:r>
            <a:r>
              <a:rPr dirty="0" sz="1300" spc="-10" b="1">
                <a:latin typeface="Courier New"/>
                <a:cs typeface="Courier New"/>
              </a:rPr>
              <a:t>R</a:t>
            </a:r>
            <a:r>
              <a:rPr dirty="0" sz="1300" b="1">
                <a:latin typeface="Courier New"/>
                <a:cs typeface="Courier New"/>
              </a:rPr>
              <a:t>	</a:t>
            </a:r>
            <a:r>
              <a:rPr dirty="0" sz="1300" spc="-20" b="1">
                <a:latin typeface="Courier New"/>
                <a:cs typeface="Courier New"/>
              </a:rPr>
              <a:t>:</a:t>
            </a:r>
            <a:r>
              <a:rPr dirty="0" sz="1300" spc="-10" b="1">
                <a:latin typeface="Courier New"/>
                <a:cs typeface="Courier New"/>
              </a:rPr>
              <a:t>=</a:t>
            </a:r>
            <a:r>
              <a:rPr dirty="0" sz="1300" b="1">
                <a:latin typeface="Courier New"/>
                <a:cs typeface="Courier New"/>
              </a:rPr>
              <a:t>	</a:t>
            </a:r>
            <a:r>
              <a:rPr dirty="0" sz="1300" spc="-20" b="1">
                <a:latin typeface="Courier New"/>
                <a:cs typeface="Courier New"/>
              </a:rPr>
              <a:t>1.6093;  </a:t>
            </a:r>
            <a:r>
              <a:rPr dirty="0" sz="1300" spc="-15" b="1">
                <a:latin typeface="Courier New"/>
                <a:cs typeface="Courier New"/>
              </a:rPr>
              <a:t>kilo_2_mil</a:t>
            </a:r>
            <a:r>
              <a:rPr dirty="0" sz="1300" spc="-10" b="1">
                <a:latin typeface="Courier New"/>
                <a:cs typeface="Courier New"/>
              </a:rPr>
              <a:t>e</a:t>
            </a:r>
            <a:r>
              <a:rPr dirty="0" sz="1300" b="1">
                <a:latin typeface="Courier New"/>
                <a:cs typeface="Courier New"/>
              </a:rPr>
              <a:t>	</a:t>
            </a:r>
            <a:r>
              <a:rPr dirty="0" sz="1300" spc="-15" b="1">
                <a:latin typeface="Courier New"/>
                <a:cs typeface="Courier New"/>
              </a:rPr>
              <a:t>CONSTAN</a:t>
            </a:r>
            <a:r>
              <a:rPr dirty="0" sz="1300" spc="-10" b="1">
                <a:latin typeface="Courier New"/>
                <a:cs typeface="Courier New"/>
              </a:rPr>
              <a:t>T</a:t>
            </a:r>
            <a:r>
              <a:rPr dirty="0" sz="1300" b="1">
                <a:latin typeface="Courier New"/>
                <a:cs typeface="Courier New"/>
              </a:rPr>
              <a:t>	</a:t>
            </a:r>
            <a:r>
              <a:rPr dirty="0" sz="1300" spc="-20" b="1">
                <a:latin typeface="Courier New"/>
                <a:cs typeface="Courier New"/>
              </a:rPr>
              <a:t>NUMBE</a:t>
            </a:r>
            <a:r>
              <a:rPr dirty="0" sz="1300" spc="-10" b="1">
                <a:latin typeface="Courier New"/>
                <a:cs typeface="Courier New"/>
              </a:rPr>
              <a:t>R</a:t>
            </a:r>
            <a:r>
              <a:rPr dirty="0" sz="1300" b="1">
                <a:latin typeface="Courier New"/>
                <a:cs typeface="Courier New"/>
              </a:rPr>
              <a:t>	</a:t>
            </a:r>
            <a:r>
              <a:rPr dirty="0" sz="1300" spc="-20" b="1">
                <a:latin typeface="Courier New"/>
                <a:cs typeface="Courier New"/>
              </a:rPr>
              <a:t>:</a:t>
            </a:r>
            <a:r>
              <a:rPr dirty="0" sz="1300" spc="-10" b="1">
                <a:latin typeface="Courier New"/>
                <a:cs typeface="Courier New"/>
              </a:rPr>
              <a:t>=</a:t>
            </a:r>
            <a:r>
              <a:rPr dirty="0" sz="1300" b="1">
                <a:latin typeface="Courier New"/>
                <a:cs typeface="Courier New"/>
              </a:rPr>
              <a:t>	</a:t>
            </a:r>
            <a:r>
              <a:rPr dirty="0" sz="1300" spc="-20" b="1">
                <a:latin typeface="Courier New"/>
                <a:cs typeface="Courier New"/>
              </a:rPr>
              <a:t>0.6214;</a:t>
            </a:r>
            <a:endParaRPr sz="1300">
              <a:latin typeface="Courier New"/>
              <a:cs typeface="Courier New"/>
            </a:endParaRPr>
          </a:p>
          <a:p>
            <a:pPr marL="271780">
              <a:lnSpc>
                <a:spcPts val="1490"/>
              </a:lnSpc>
              <a:tabLst>
                <a:tab pos="1736089" algn="l"/>
                <a:tab pos="2713355" algn="l"/>
                <a:tab pos="3494404" algn="l"/>
                <a:tab pos="3884929" algn="l"/>
              </a:tabLst>
            </a:pPr>
            <a:r>
              <a:rPr dirty="0" sz="1300" spc="-15" b="1">
                <a:latin typeface="Courier New"/>
                <a:cs typeface="Courier New"/>
              </a:rPr>
              <a:t>yard_2_meter	CONSTANT	NUMBER	:=	</a:t>
            </a:r>
            <a:r>
              <a:rPr dirty="0" sz="1300" spc="-20" b="1">
                <a:latin typeface="Courier New"/>
                <a:cs typeface="Courier New"/>
              </a:rPr>
              <a:t>0.9144;</a:t>
            </a:r>
            <a:endParaRPr sz="1300">
              <a:latin typeface="Courier New"/>
              <a:cs typeface="Courier New"/>
            </a:endParaRPr>
          </a:p>
          <a:p>
            <a:pPr marL="76200" marR="530860" indent="194945">
              <a:lnSpc>
                <a:spcPts val="1540"/>
              </a:lnSpc>
              <a:spcBef>
                <a:spcPts val="60"/>
              </a:spcBef>
              <a:tabLst>
                <a:tab pos="1736089" algn="l"/>
                <a:tab pos="2713355" algn="l"/>
                <a:tab pos="3494404" algn="l"/>
                <a:tab pos="3884929" algn="l"/>
              </a:tabLst>
            </a:pPr>
            <a:r>
              <a:rPr dirty="0" sz="1300" spc="-15" b="1">
                <a:latin typeface="Courier New"/>
                <a:cs typeface="Courier New"/>
              </a:rPr>
              <a:t>meter_2_yar</a:t>
            </a:r>
            <a:r>
              <a:rPr dirty="0" sz="1300" spc="-10" b="1">
                <a:latin typeface="Courier New"/>
                <a:cs typeface="Courier New"/>
              </a:rPr>
              <a:t>d</a:t>
            </a:r>
            <a:r>
              <a:rPr dirty="0" sz="1300" b="1">
                <a:latin typeface="Courier New"/>
                <a:cs typeface="Courier New"/>
              </a:rPr>
              <a:t>	</a:t>
            </a:r>
            <a:r>
              <a:rPr dirty="0" sz="1300" spc="-15" b="1">
                <a:latin typeface="Courier New"/>
                <a:cs typeface="Courier New"/>
              </a:rPr>
              <a:t>CONSTAN</a:t>
            </a:r>
            <a:r>
              <a:rPr dirty="0" sz="1300" spc="-10" b="1">
                <a:latin typeface="Courier New"/>
                <a:cs typeface="Courier New"/>
              </a:rPr>
              <a:t>T</a:t>
            </a:r>
            <a:r>
              <a:rPr dirty="0" sz="1300" b="1">
                <a:latin typeface="Courier New"/>
                <a:cs typeface="Courier New"/>
              </a:rPr>
              <a:t>	</a:t>
            </a:r>
            <a:r>
              <a:rPr dirty="0" sz="1300" spc="-20" b="1">
                <a:latin typeface="Courier New"/>
                <a:cs typeface="Courier New"/>
              </a:rPr>
              <a:t>NUMBE</a:t>
            </a:r>
            <a:r>
              <a:rPr dirty="0" sz="1300" spc="-10" b="1">
                <a:latin typeface="Courier New"/>
                <a:cs typeface="Courier New"/>
              </a:rPr>
              <a:t>R</a:t>
            </a:r>
            <a:r>
              <a:rPr dirty="0" sz="1300" b="1">
                <a:latin typeface="Courier New"/>
                <a:cs typeface="Courier New"/>
              </a:rPr>
              <a:t>	</a:t>
            </a:r>
            <a:r>
              <a:rPr dirty="0" sz="1300" spc="-20" b="1">
                <a:latin typeface="Courier New"/>
                <a:cs typeface="Courier New"/>
              </a:rPr>
              <a:t>:</a:t>
            </a:r>
            <a:r>
              <a:rPr dirty="0" sz="1300" spc="-10" b="1">
                <a:latin typeface="Courier New"/>
                <a:cs typeface="Courier New"/>
              </a:rPr>
              <a:t>=</a:t>
            </a:r>
            <a:r>
              <a:rPr dirty="0" sz="1300" b="1">
                <a:latin typeface="Courier New"/>
                <a:cs typeface="Courier New"/>
              </a:rPr>
              <a:t>	</a:t>
            </a:r>
            <a:r>
              <a:rPr dirty="0" sz="1300" spc="-20" b="1">
                <a:latin typeface="Courier New"/>
                <a:cs typeface="Courier New"/>
              </a:rPr>
              <a:t>1.0936;  </a:t>
            </a:r>
            <a:r>
              <a:rPr dirty="0" sz="1300" spc="-15" b="1">
                <a:latin typeface="Courier New"/>
                <a:cs typeface="Courier New"/>
              </a:rPr>
              <a:t>END</a:t>
            </a:r>
            <a:r>
              <a:rPr dirty="0" sz="1300" spc="-20" b="1">
                <a:latin typeface="Courier New"/>
                <a:cs typeface="Courier New"/>
              </a:rPr>
              <a:t> global_consts;</a:t>
            </a:r>
            <a:endParaRPr sz="1300">
              <a:latin typeface="Courier New"/>
              <a:cs typeface="Courier New"/>
            </a:endParaRPr>
          </a:p>
        </p:txBody>
      </p:sp>
      <p:sp>
        <p:nvSpPr>
          <p:cNvPr id="7" name="object 7"/>
          <p:cNvSpPr txBox="1"/>
          <p:nvPr/>
        </p:nvSpPr>
        <p:spPr>
          <a:xfrm>
            <a:off x="1324355" y="3010661"/>
            <a:ext cx="5106670" cy="654050"/>
          </a:xfrm>
          <a:prstGeom prst="rect">
            <a:avLst/>
          </a:prstGeom>
          <a:solidFill>
            <a:srgbClr val="CCCCCC"/>
          </a:solidFill>
          <a:ln w="20574">
            <a:solidFill>
              <a:srgbClr val="000000"/>
            </a:solidFill>
          </a:ln>
        </p:spPr>
        <p:txBody>
          <a:bodyPr wrap="square" lIns="0" tIns="21590" rIns="0" bIns="0" rtlCol="0" vert="horz">
            <a:spAutoFit/>
          </a:bodyPr>
          <a:lstStyle/>
          <a:p>
            <a:pPr marL="76835">
              <a:lnSpc>
                <a:spcPts val="1555"/>
              </a:lnSpc>
              <a:spcBef>
                <a:spcPts val="170"/>
              </a:spcBef>
              <a:tabLst>
                <a:tab pos="759460" algn="l"/>
              </a:tabLst>
            </a:pPr>
            <a:r>
              <a:rPr dirty="0" sz="1300" spc="-15" b="1">
                <a:latin typeface="Courier New"/>
                <a:cs typeface="Courier New"/>
              </a:rPr>
              <a:t>BEGIN	</a:t>
            </a:r>
            <a:r>
              <a:rPr dirty="0" sz="1300" spc="-20" b="1">
                <a:latin typeface="Courier New"/>
                <a:cs typeface="Courier New"/>
              </a:rPr>
              <a:t>DBMS_OUTPUT.PUT_LINE('20 </a:t>
            </a:r>
            <a:r>
              <a:rPr dirty="0" sz="1300" spc="-15" b="1">
                <a:latin typeface="Courier New"/>
                <a:cs typeface="Courier New"/>
              </a:rPr>
              <a:t>miles </a:t>
            </a:r>
            <a:r>
              <a:rPr dirty="0" sz="1300" spc="-10" b="1">
                <a:latin typeface="Courier New"/>
                <a:cs typeface="Courier New"/>
              </a:rPr>
              <a:t>= '</a:t>
            </a:r>
            <a:r>
              <a:rPr dirty="0" sz="1300" spc="-25" b="1">
                <a:latin typeface="Courier New"/>
                <a:cs typeface="Courier New"/>
              </a:rPr>
              <a:t> </a:t>
            </a:r>
            <a:r>
              <a:rPr dirty="0" sz="1300" spc="-20" b="1">
                <a:latin typeface="Courier New"/>
                <a:cs typeface="Courier New"/>
              </a:rPr>
              <a:t>||</a:t>
            </a:r>
            <a:endParaRPr sz="1300">
              <a:latin typeface="Courier New"/>
              <a:cs typeface="Courier New"/>
            </a:endParaRPr>
          </a:p>
          <a:p>
            <a:pPr marL="857885">
              <a:lnSpc>
                <a:spcPts val="1550"/>
              </a:lnSpc>
            </a:pPr>
            <a:r>
              <a:rPr dirty="0" sz="1300" spc="-15" b="1">
                <a:latin typeface="Courier New"/>
                <a:cs typeface="Courier New"/>
              </a:rPr>
              <a:t>20 </a:t>
            </a:r>
            <a:r>
              <a:rPr dirty="0" sz="1300" spc="-10" b="1">
                <a:latin typeface="Courier New"/>
                <a:cs typeface="Courier New"/>
              </a:rPr>
              <a:t>* </a:t>
            </a:r>
            <a:r>
              <a:rPr dirty="0" sz="1300" spc="-20" b="1">
                <a:latin typeface="Courier New"/>
                <a:cs typeface="Courier New"/>
              </a:rPr>
              <a:t>global_consts.mile_2_kilo </a:t>
            </a:r>
            <a:r>
              <a:rPr dirty="0" sz="1300" spc="-15" b="1">
                <a:latin typeface="Courier New"/>
                <a:cs typeface="Courier New"/>
              </a:rPr>
              <a:t>|| </a:t>
            </a:r>
            <a:r>
              <a:rPr dirty="0" sz="1300" spc="-10" b="1">
                <a:latin typeface="Courier New"/>
                <a:cs typeface="Courier New"/>
              </a:rPr>
              <a:t>'</a:t>
            </a:r>
            <a:r>
              <a:rPr dirty="0" sz="1300" spc="5" b="1">
                <a:latin typeface="Courier New"/>
                <a:cs typeface="Courier New"/>
              </a:rPr>
              <a:t> </a:t>
            </a:r>
            <a:r>
              <a:rPr dirty="0" sz="1300" spc="-20" b="1">
                <a:latin typeface="Courier New"/>
                <a:cs typeface="Courier New"/>
              </a:rPr>
              <a:t>km');</a:t>
            </a:r>
            <a:endParaRPr sz="1300">
              <a:latin typeface="Courier New"/>
              <a:cs typeface="Courier New"/>
            </a:endParaRPr>
          </a:p>
          <a:p>
            <a:pPr marL="76835">
              <a:lnSpc>
                <a:spcPts val="1555"/>
              </a:lnSpc>
            </a:pPr>
            <a:r>
              <a:rPr dirty="0" sz="1300" spc="-20" b="1">
                <a:latin typeface="Courier New"/>
                <a:cs typeface="Courier New"/>
              </a:rPr>
              <a:t>END;</a:t>
            </a:r>
            <a:endParaRPr sz="1300">
              <a:latin typeface="Courier New"/>
              <a:cs typeface="Courier New"/>
            </a:endParaRPr>
          </a:p>
        </p:txBody>
      </p:sp>
      <p:sp>
        <p:nvSpPr>
          <p:cNvPr id="8" name="object 8"/>
          <p:cNvSpPr txBox="1"/>
          <p:nvPr/>
        </p:nvSpPr>
        <p:spPr>
          <a:xfrm>
            <a:off x="1324355" y="3719321"/>
            <a:ext cx="5106670" cy="1253490"/>
          </a:xfrm>
          <a:prstGeom prst="rect">
            <a:avLst/>
          </a:prstGeom>
          <a:solidFill>
            <a:srgbClr val="CCCCCC"/>
          </a:solidFill>
          <a:ln w="20574">
            <a:solidFill>
              <a:srgbClr val="000000"/>
            </a:solidFill>
          </a:ln>
        </p:spPr>
        <p:txBody>
          <a:bodyPr wrap="square" lIns="0" tIns="29209" rIns="0" bIns="0" rtlCol="0" vert="horz">
            <a:spAutoFit/>
          </a:bodyPr>
          <a:lstStyle/>
          <a:p>
            <a:pPr marL="76835" marR="139065">
              <a:lnSpc>
                <a:spcPts val="1550"/>
              </a:lnSpc>
              <a:spcBef>
                <a:spcPts val="229"/>
              </a:spcBef>
            </a:pPr>
            <a:r>
              <a:rPr dirty="0" sz="1300" spc="-15" b="1">
                <a:latin typeface="Courier New"/>
                <a:cs typeface="Courier New"/>
              </a:rPr>
              <a:t>CREATE FUNCTION mtr2yrd(m NUMBER) RETURN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76835" marR="920115" indent="194945">
              <a:lnSpc>
                <a:spcPts val="1540"/>
              </a:lnSpc>
            </a:pPr>
            <a:r>
              <a:rPr dirty="0" sz="1300" spc="-15" b="1">
                <a:latin typeface="Courier New"/>
                <a:cs typeface="Courier New"/>
              </a:rPr>
              <a:t>RETURN (m </a:t>
            </a:r>
            <a:r>
              <a:rPr dirty="0" sz="1300" spc="-10" b="1">
                <a:latin typeface="Courier New"/>
                <a:cs typeface="Courier New"/>
              </a:rPr>
              <a:t>* </a:t>
            </a:r>
            <a:r>
              <a:rPr dirty="0" sz="1300" spc="-20" b="1">
                <a:latin typeface="Courier New"/>
                <a:cs typeface="Courier New"/>
              </a:rPr>
              <a:t>global_consts.meter_2_yard);  </a:t>
            </a:r>
            <a:r>
              <a:rPr dirty="0" sz="1300" spc="-15" b="1">
                <a:latin typeface="Courier New"/>
                <a:cs typeface="Courier New"/>
              </a:rPr>
              <a:t>END</a:t>
            </a:r>
            <a:r>
              <a:rPr dirty="0" sz="1300" spc="-20" b="1">
                <a:latin typeface="Courier New"/>
                <a:cs typeface="Courier New"/>
              </a:rPr>
              <a:t> mtr2yrd;</a:t>
            </a:r>
            <a:endParaRPr sz="1300">
              <a:latin typeface="Courier New"/>
              <a:cs typeface="Courier New"/>
            </a:endParaRPr>
          </a:p>
          <a:p>
            <a:pPr marL="76835">
              <a:lnSpc>
                <a:spcPts val="1495"/>
              </a:lnSpc>
            </a:pPr>
            <a:r>
              <a:rPr dirty="0" sz="1300" spc="-10" b="1">
                <a:latin typeface="Courier New"/>
                <a:cs typeface="Courier New"/>
              </a:rPr>
              <a:t>/</a:t>
            </a:r>
            <a:endParaRPr sz="1300">
              <a:latin typeface="Courier New"/>
              <a:cs typeface="Courier New"/>
            </a:endParaRPr>
          </a:p>
          <a:p>
            <a:pPr marL="76835">
              <a:lnSpc>
                <a:spcPts val="1555"/>
              </a:lnSpc>
            </a:pPr>
            <a:r>
              <a:rPr dirty="0" sz="1300" spc="-15" b="1">
                <a:latin typeface="Courier New"/>
                <a:cs typeface="Courier New"/>
              </a:rPr>
              <a:t>EXECUTE</a:t>
            </a:r>
            <a:r>
              <a:rPr dirty="0" sz="1300" spc="-20" b="1">
                <a:latin typeface="Courier New"/>
                <a:cs typeface="Courier New"/>
              </a:rPr>
              <a:t> DBMS_OUTPUT.PUT_LINE(mtr2yrd(1))</a:t>
            </a:r>
            <a:endParaRPr sz="1300">
              <a:latin typeface="Courier New"/>
              <a:cs typeface="Courier New"/>
            </a:endParaRPr>
          </a:p>
        </p:txBody>
      </p:sp>
      <p:sp>
        <p:nvSpPr>
          <p:cNvPr id="9" name="object 9"/>
          <p:cNvSpPr txBox="1"/>
          <p:nvPr/>
        </p:nvSpPr>
        <p:spPr>
          <a:xfrm>
            <a:off x="743204" y="5610905"/>
            <a:ext cx="6246495" cy="397002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Creating and Using </a:t>
            </a:r>
            <a:r>
              <a:rPr dirty="0" sz="1300" spc="5" b="1">
                <a:latin typeface="Arial"/>
                <a:cs typeface="Arial"/>
              </a:rPr>
              <a:t>Bodiless</a:t>
            </a:r>
            <a:r>
              <a:rPr dirty="0" sz="1300" spc="-25" b="1">
                <a:latin typeface="Arial"/>
                <a:cs typeface="Arial"/>
              </a:rPr>
              <a:t> </a:t>
            </a:r>
            <a:r>
              <a:rPr dirty="0" sz="1300" spc="5" b="1">
                <a:latin typeface="Arial"/>
                <a:cs typeface="Arial"/>
              </a:rPr>
              <a:t>Packages</a:t>
            </a:r>
            <a:endParaRPr sz="1300">
              <a:latin typeface="Arial"/>
              <a:cs typeface="Arial"/>
            </a:endParaRPr>
          </a:p>
          <a:p>
            <a:pPr marL="137795" marR="5080">
              <a:lnSpc>
                <a:spcPct val="101400"/>
              </a:lnSpc>
              <a:spcBef>
                <a:spcPts val="365"/>
              </a:spcBef>
            </a:pPr>
            <a:r>
              <a:rPr dirty="0" sz="1300" spc="10">
                <a:latin typeface="Times New Roman"/>
                <a:cs typeface="Times New Roman"/>
              </a:rPr>
              <a:t>The </a:t>
            </a:r>
            <a:r>
              <a:rPr dirty="0" sz="1300" spc="5">
                <a:latin typeface="Times New Roman"/>
                <a:cs typeface="Times New Roman"/>
              </a:rPr>
              <a:t>variables and constants declared within stand-alone subprograms exist only for the  duration that the </a:t>
            </a:r>
            <a:r>
              <a:rPr dirty="0" sz="1300" spc="10">
                <a:latin typeface="Times New Roman"/>
                <a:cs typeface="Times New Roman"/>
              </a:rPr>
              <a:t>subprogram </a:t>
            </a:r>
            <a:r>
              <a:rPr dirty="0" sz="1300" spc="5">
                <a:latin typeface="Times New Roman"/>
                <a:cs typeface="Times New Roman"/>
              </a:rPr>
              <a:t>executes. </a:t>
            </a:r>
            <a:r>
              <a:rPr dirty="0" sz="1300" spc="10">
                <a:latin typeface="Times New Roman"/>
                <a:cs typeface="Times New Roman"/>
              </a:rPr>
              <a:t>To </a:t>
            </a:r>
            <a:r>
              <a:rPr dirty="0" sz="1300" spc="5">
                <a:latin typeface="Times New Roman"/>
                <a:cs typeface="Times New Roman"/>
              </a:rPr>
              <a:t>provide data that exists for the duration of the  user session, create a package specification containing public (global) variables and  constant declarations. In this case, create a package specification without a package body,  </a:t>
            </a:r>
            <a:r>
              <a:rPr dirty="0" sz="1300" spc="10">
                <a:latin typeface="Times New Roman"/>
                <a:cs typeface="Times New Roman"/>
              </a:rPr>
              <a:t>known </a:t>
            </a:r>
            <a:r>
              <a:rPr dirty="0" sz="1300" spc="5">
                <a:latin typeface="Times New Roman"/>
                <a:cs typeface="Times New Roman"/>
              </a:rPr>
              <a:t>as a </a:t>
            </a:r>
            <a:r>
              <a:rPr dirty="0" sz="1300" spc="5" i="1">
                <a:latin typeface="Times New Roman"/>
                <a:cs typeface="Times New Roman"/>
              </a:rPr>
              <a:t>bodiless package</a:t>
            </a:r>
            <a:r>
              <a:rPr dirty="0" sz="1300" spc="5">
                <a:latin typeface="Times New Roman"/>
                <a:cs typeface="Times New Roman"/>
              </a:rPr>
              <a:t>. </a:t>
            </a:r>
            <a:r>
              <a:rPr dirty="0" sz="1300" spc="10">
                <a:latin typeface="Times New Roman"/>
                <a:cs typeface="Times New Roman"/>
              </a:rPr>
              <a:t>As </a:t>
            </a:r>
            <a:r>
              <a:rPr dirty="0" sz="1300" spc="5">
                <a:latin typeface="Times New Roman"/>
                <a:cs typeface="Times New Roman"/>
              </a:rPr>
              <a:t>discussed earlier in this lesson, if a specification declares  only types, constants, variables, and exceptions, then the </a:t>
            </a:r>
            <a:r>
              <a:rPr dirty="0" sz="1300" spc="10">
                <a:latin typeface="Times New Roman"/>
                <a:cs typeface="Times New Roman"/>
              </a:rPr>
              <a:t>package body </a:t>
            </a:r>
            <a:r>
              <a:rPr dirty="0" sz="1300" spc="5">
                <a:latin typeface="Times New Roman"/>
                <a:cs typeface="Times New Roman"/>
              </a:rPr>
              <a:t>is</a:t>
            </a:r>
            <a:r>
              <a:rPr dirty="0" sz="1300" spc="70">
                <a:latin typeface="Times New Roman"/>
                <a:cs typeface="Times New Roman"/>
              </a:rPr>
              <a:t> </a:t>
            </a:r>
            <a:r>
              <a:rPr dirty="0" sz="1300" spc="5">
                <a:latin typeface="Times New Roman"/>
                <a:cs typeface="Times New Roman"/>
              </a:rPr>
              <a:t>unnecessary.</a:t>
            </a:r>
            <a:endParaRPr sz="1300">
              <a:latin typeface="Times New Roman"/>
              <a:cs typeface="Times New Roman"/>
            </a:endParaRPr>
          </a:p>
          <a:p>
            <a:pPr marL="137795">
              <a:lnSpc>
                <a:spcPct val="100000"/>
              </a:lnSpc>
              <a:spcBef>
                <a:spcPts val="229"/>
              </a:spcBef>
            </a:pPr>
            <a:r>
              <a:rPr dirty="0" sz="1300" spc="10" b="1">
                <a:latin typeface="Times New Roman"/>
                <a:cs typeface="Times New Roman"/>
              </a:rPr>
              <a:t>Examples</a:t>
            </a:r>
            <a:endParaRPr sz="1300">
              <a:latin typeface="Times New Roman"/>
              <a:cs typeface="Times New Roman"/>
            </a:endParaRPr>
          </a:p>
          <a:p>
            <a:pPr marL="137795" marR="187325">
              <a:lnSpc>
                <a:spcPct val="91700"/>
              </a:lnSpc>
              <a:spcBef>
                <a:spcPts val="385"/>
              </a:spcBef>
            </a:pPr>
            <a:r>
              <a:rPr dirty="0" sz="1300" spc="10">
                <a:latin typeface="Times New Roman"/>
                <a:cs typeface="Times New Roman"/>
              </a:rPr>
              <a:t>The </a:t>
            </a:r>
            <a:r>
              <a:rPr dirty="0" sz="1300" spc="5">
                <a:latin typeface="Times New Roman"/>
                <a:cs typeface="Times New Roman"/>
              </a:rPr>
              <a:t>first code </a:t>
            </a:r>
            <a:r>
              <a:rPr dirty="0" sz="1300" spc="10">
                <a:latin typeface="Times New Roman"/>
                <a:cs typeface="Times New Roman"/>
              </a:rPr>
              <a:t>box </a:t>
            </a:r>
            <a:r>
              <a:rPr dirty="0" sz="1300" spc="5">
                <a:latin typeface="Times New Roman"/>
                <a:cs typeface="Times New Roman"/>
              </a:rPr>
              <a:t>in the slide creates a bodiless package specification with several  constants to be used for conversion rates. </a:t>
            </a:r>
            <a:r>
              <a:rPr dirty="0" sz="1300" spc="10">
                <a:latin typeface="Times New Roman"/>
                <a:cs typeface="Times New Roman"/>
              </a:rPr>
              <a:t>A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is not required to </a:t>
            </a:r>
            <a:r>
              <a:rPr dirty="0" sz="1300">
                <a:latin typeface="Times New Roman"/>
                <a:cs typeface="Times New Roman"/>
              </a:rPr>
              <a:t>support </a:t>
            </a:r>
            <a:r>
              <a:rPr dirty="0" sz="1300" spc="5">
                <a:latin typeface="Times New Roman"/>
                <a:cs typeface="Times New Roman"/>
              </a:rPr>
              <a:t>this  package</a:t>
            </a:r>
            <a:r>
              <a:rPr dirty="0" sz="130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137795">
              <a:lnSpc>
                <a:spcPct val="100000"/>
              </a:lnSpc>
              <a:spcBef>
                <a:spcPts val="315"/>
              </a:spcBef>
            </a:pPr>
            <a:r>
              <a:rPr dirty="0" sz="1300" spc="10">
                <a:latin typeface="Times New Roman"/>
                <a:cs typeface="Times New Roman"/>
              </a:rPr>
              <a:t>The </a:t>
            </a:r>
            <a:r>
              <a:rPr dirty="0" sz="1300" spc="5">
                <a:latin typeface="Times New Roman"/>
                <a:cs typeface="Times New Roman"/>
              </a:rPr>
              <a:t>second code </a:t>
            </a:r>
            <a:r>
              <a:rPr dirty="0" sz="1300" spc="10">
                <a:latin typeface="Times New Roman"/>
                <a:cs typeface="Times New Roman"/>
              </a:rPr>
              <a:t>box </a:t>
            </a:r>
            <a:r>
              <a:rPr dirty="0" sz="1300" spc="5">
                <a:latin typeface="Times New Roman"/>
                <a:cs typeface="Times New Roman"/>
              </a:rPr>
              <a:t>references the </a:t>
            </a:r>
            <a:r>
              <a:rPr dirty="0" sz="1300" spc="15">
                <a:latin typeface="Courier New"/>
                <a:cs typeface="Courier New"/>
              </a:rPr>
              <a:t>mile_2_kilo</a:t>
            </a:r>
            <a:r>
              <a:rPr dirty="0" sz="1300" spc="-405">
                <a:latin typeface="Courier New"/>
                <a:cs typeface="Courier New"/>
              </a:rPr>
              <a:t> </a:t>
            </a:r>
            <a:r>
              <a:rPr dirty="0" sz="1300" spc="5">
                <a:latin typeface="Times New Roman"/>
                <a:cs typeface="Times New Roman"/>
              </a:rPr>
              <a:t>constant in the </a:t>
            </a:r>
            <a:r>
              <a:rPr dirty="0" sz="1300" spc="15">
                <a:latin typeface="Courier New"/>
                <a:cs typeface="Courier New"/>
              </a:rPr>
              <a:t>global_consts</a:t>
            </a:r>
            <a:endParaRPr sz="1300">
              <a:latin typeface="Courier New"/>
              <a:cs typeface="Courier New"/>
            </a:endParaRPr>
          </a:p>
          <a:p>
            <a:pPr marL="137795">
              <a:lnSpc>
                <a:spcPct val="100000"/>
              </a:lnSpc>
              <a:spcBef>
                <a:spcPts val="95"/>
              </a:spcBef>
            </a:pPr>
            <a:r>
              <a:rPr dirty="0" sz="1300" spc="5">
                <a:latin typeface="Times New Roman"/>
                <a:cs typeface="Times New Roman"/>
              </a:rPr>
              <a:t>package </a:t>
            </a:r>
            <a:r>
              <a:rPr dirty="0" sz="1300" spc="10">
                <a:latin typeface="Times New Roman"/>
                <a:cs typeface="Times New Roman"/>
              </a:rPr>
              <a:t>by </a:t>
            </a:r>
            <a:r>
              <a:rPr dirty="0" sz="1300" spc="5">
                <a:latin typeface="Times New Roman"/>
                <a:cs typeface="Times New Roman"/>
              </a:rPr>
              <a:t>prefixing the package </a:t>
            </a:r>
            <a:r>
              <a:rPr dirty="0" sz="1300" spc="10">
                <a:latin typeface="Times New Roman"/>
                <a:cs typeface="Times New Roman"/>
              </a:rPr>
              <a:t>name </a:t>
            </a:r>
            <a:r>
              <a:rPr dirty="0" sz="1300" spc="5">
                <a:latin typeface="Times New Roman"/>
                <a:cs typeface="Times New Roman"/>
              </a:rPr>
              <a:t>to the identifier of the</a:t>
            </a:r>
            <a:r>
              <a:rPr dirty="0" sz="1300" spc="35">
                <a:latin typeface="Times New Roman"/>
                <a:cs typeface="Times New Roman"/>
              </a:rPr>
              <a:t> </a:t>
            </a:r>
            <a:r>
              <a:rPr dirty="0" sz="1300" spc="5">
                <a:latin typeface="Times New Roman"/>
                <a:cs typeface="Times New Roman"/>
              </a:rPr>
              <a:t>constant.</a:t>
            </a:r>
            <a:endParaRPr sz="1300">
              <a:latin typeface="Times New Roman"/>
              <a:cs typeface="Times New Roman"/>
            </a:endParaRPr>
          </a:p>
          <a:p>
            <a:pPr marL="137795" marR="149225">
              <a:lnSpc>
                <a:spcPct val="93400"/>
              </a:lnSpc>
              <a:spcBef>
                <a:spcPts val="315"/>
              </a:spcBef>
            </a:pPr>
            <a:r>
              <a:rPr dirty="0" sz="1300" spc="10">
                <a:latin typeface="Times New Roman"/>
                <a:cs typeface="Times New Roman"/>
              </a:rPr>
              <a:t>The </a:t>
            </a:r>
            <a:r>
              <a:rPr dirty="0" sz="1300" spc="5">
                <a:latin typeface="Times New Roman"/>
                <a:cs typeface="Times New Roman"/>
              </a:rPr>
              <a:t>third </a:t>
            </a:r>
            <a:r>
              <a:rPr dirty="0" sz="1300" spc="10">
                <a:latin typeface="Times New Roman"/>
                <a:cs typeface="Times New Roman"/>
              </a:rPr>
              <a:t>example </a:t>
            </a:r>
            <a:r>
              <a:rPr dirty="0" sz="1300" spc="5">
                <a:latin typeface="Times New Roman"/>
                <a:cs typeface="Times New Roman"/>
              </a:rPr>
              <a:t>creates a stand-alone function </a:t>
            </a:r>
            <a:r>
              <a:rPr dirty="0" sz="1300" spc="15">
                <a:latin typeface="Courier New"/>
                <a:cs typeface="Courier New"/>
              </a:rPr>
              <a:t>mtr2yrd </a:t>
            </a:r>
            <a:r>
              <a:rPr dirty="0" sz="1300" spc="5">
                <a:latin typeface="Times New Roman"/>
                <a:cs typeface="Times New Roman"/>
              </a:rPr>
              <a:t>to convert meters to yards,  and uses the constant conversion rate </a:t>
            </a:r>
            <a:r>
              <a:rPr dirty="0" sz="1300" spc="15">
                <a:latin typeface="Courier New"/>
                <a:cs typeface="Courier New"/>
              </a:rPr>
              <a:t>meter_2_yard </a:t>
            </a:r>
            <a:r>
              <a:rPr dirty="0" sz="1300" spc="5">
                <a:latin typeface="Times New Roman"/>
                <a:cs typeface="Times New Roman"/>
              </a:rPr>
              <a:t>declared in the  </a:t>
            </a:r>
            <a:r>
              <a:rPr dirty="0" sz="1300" spc="15">
                <a:latin typeface="Courier New"/>
                <a:cs typeface="Courier New"/>
              </a:rPr>
              <a:t>global_consts</a:t>
            </a:r>
            <a:r>
              <a:rPr dirty="0" sz="1300" spc="-400">
                <a:latin typeface="Courier New"/>
                <a:cs typeface="Courier New"/>
              </a:rPr>
              <a:t> </a:t>
            </a:r>
            <a:r>
              <a:rPr dirty="0" sz="1300" spc="5">
                <a:latin typeface="Times New Roman"/>
                <a:cs typeface="Times New Roman"/>
              </a:rPr>
              <a:t>package. </a:t>
            </a:r>
            <a:r>
              <a:rPr dirty="0" sz="1300" spc="10">
                <a:latin typeface="Times New Roman"/>
                <a:cs typeface="Times New Roman"/>
              </a:rPr>
              <a:t>The </a:t>
            </a:r>
            <a:r>
              <a:rPr dirty="0" sz="1300" spc="5">
                <a:latin typeface="Times New Roman"/>
                <a:cs typeface="Times New Roman"/>
              </a:rPr>
              <a:t>function is invoked in a </a:t>
            </a:r>
            <a:r>
              <a:rPr dirty="0" sz="1300" spc="15">
                <a:latin typeface="Courier New"/>
                <a:cs typeface="Courier New"/>
              </a:rPr>
              <a:t>DBMS_OUTPUT.PUT_LINE  </a:t>
            </a:r>
            <a:r>
              <a:rPr dirty="0" sz="1300" spc="5">
                <a:latin typeface="Times New Roman"/>
                <a:cs typeface="Times New Roman"/>
              </a:rPr>
              <a:t>parameter.</a:t>
            </a:r>
            <a:endParaRPr sz="1300">
              <a:latin typeface="Times New Roman"/>
              <a:cs typeface="Times New Roman"/>
            </a:endParaRPr>
          </a:p>
          <a:p>
            <a:pPr marL="137795" marR="280035">
              <a:lnSpc>
                <a:spcPts val="1350"/>
              </a:lnSpc>
              <a:spcBef>
                <a:spcPts val="420"/>
              </a:spcBef>
            </a:pPr>
            <a:r>
              <a:rPr dirty="0" sz="1300" spc="5" b="1">
                <a:latin typeface="Times New Roman"/>
                <a:cs typeface="Times New Roman"/>
              </a:rPr>
              <a:t>Rule to be followed: </a:t>
            </a:r>
            <a:r>
              <a:rPr dirty="0" sz="1300" spc="10">
                <a:latin typeface="Times New Roman"/>
                <a:cs typeface="Times New Roman"/>
              </a:rPr>
              <a:t>When </a:t>
            </a:r>
            <a:r>
              <a:rPr dirty="0" sz="1300" spc="5">
                <a:latin typeface="Times New Roman"/>
                <a:cs typeface="Times New Roman"/>
              </a:rPr>
              <a:t>referencing a variable, cursor, constant, or exception from  outside the package, </a:t>
            </a:r>
            <a:r>
              <a:rPr dirty="0" sz="1300" spc="10">
                <a:latin typeface="Times New Roman"/>
                <a:cs typeface="Times New Roman"/>
              </a:rPr>
              <a:t>you </a:t>
            </a:r>
            <a:r>
              <a:rPr dirty="0" sz="1300" spc="5">
                <a:latin typeface="Times New Roman"/>
                <a:cs typeface="Times New Roman"/>
              </a:rPr>
              <a:t>must qualify it with the </a:t>
            </a:r>
            <a:r>
              <a:rPr dirty="0" sz="1300" spc="10">
                <a:latin typeface="Times New Roman"/>
                <a:cs typeface="Times New Roman"/>
              </a:rPr>
              <a:t>name </a:t>
            </a:r>
            <a:r>
              <a:rPr dirty="0" sz="1300" spc="5">
                <a:latin typeface="Times New Roman"/>
                <a:cs typeface="Times New Roman"/>
              </a:rPr>
              <a:t>of the</a:t>
            </a:r>
            <a:r>
              <a:rPr dirty="0" sz="1300" spc="10">
                <a:latin typeface="Times New Roman"/>
                <a:cs typeface="Times New Roman"/>
              </a:rPr>
              <a:t> package.</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325117" y="1792477"/>
            <a:ext cx="4611370" cy="505459"/>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To remove the package specification and the  body, use the following</a:t>
            </a:r>
            <a:r>
              <a:rPr dirty="0" sz="1550" b="1">
                <a:latin typeface="Arial"/>
                <a:cs typeface="Arial"/>
              </a:rPr>
              <a:t> </a:t>
            </a:r>
            <a:r>
              <a:rPr dirty="0" sz="1550" spc="10" b="1">
                <a:latin typeface="Arial"/>
                <a:cs typeface="Arial"/>
              </a:rPr>
              <a:t>syntax:</a:t>
            </a:r>
            <a:endParaRPr sz="1550">
              <a:latin typeface="Arial"/>
              <a:cs typeface="Arial"/>
            </a:endParaRPr>
          </a:p>
        </p:txBody>
      </p:sp>
      <p:sp>
        <p:nvSpPr>
          <p:cNvPr id="8" name="object 8"/>
          <p:cNvSpPr txBox="1"/>
          <p:nvPr/>
        </p:nvSpPr>
        <p:spPr>
          <a:xfrm>
            <a:off x="1325117" y="2841607"/>
            <a:ext cx="4848225" cy="505459"/>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To remove the package body, use the following  syntax:</a:t>
            </a:r>
            <a:endParaRPr sz="1550">
              <a:latin typeface="Arial"/>
              <a:cs typeface="Arial"/>
            </a:endParaRPr>
          </a:p>
        </p:txBody>
      </p:sp>
      <p:sp>
        <p:nvSpPr>
          <p:cNvPr id="9" name="object 9"/>
          <p:cNvSpPr txBox="1"/>
          <p:nvPr/>
        </p:nvSpPr>
        <p:spPr>
          <a:xfrm>
            <a:off x="1328927" y="2394966"/>
            <a:ext cx="5119370" cy="342900"/>
          </a:xfrm>
          <a:prstGeom prst="rect">
            <a:avLst/>
          </a:prstGeom>
          <a:solidFill>
            <a:srgbClr val="CCCCCC"/>
          </a:solidFill>
          <a:ln w="20574">
            <a:solidFill>
              <a:srgbClr val="000000"/>
            </a:solidFill>
          </a:ln>
        </p:spPr>
        <p:txBody>
          <a:bodyPr wrap="square" lIns="0" tIns="44450" rIns="0" bIns="0" rtlCol="0" vert="horz">
            <a:spAutoFit/>
          </a:bodyPr>
          <a:lstStyle/>
          <a:p>
            <a:pPr marL="75565">
              <a:lnSpc>
                <a:spcPct val="100000"/>
              </a:lnSpc>
              <a:spcBef>
                <a:spcPts val="350"/>
              </a:spcBef>
            </a:pPr>
            <a:r>
              <a:rPr dirty="0" sz="1400" spc="15" b="1">
                <a:latin typeface="Courier New"/>
                <a:cs typeface="Courier New"/>
              </a:rPr>
              <a:t>DROP PACKAGE</a:t>
            </a:r>
            <a:r>
              <a:rPr dirty="0" sz="1400" spc="5" b="1">
                <a:latin typeface="Courier New"/>
                <a:cs typeface="Courier New"/>
              </a:rPr>
              <a:t> </a:t>
            </a:r>
            <a:r>
              <a:rPr dirty="0" sz="1400" spc="15" b="1" i="1">
                <a:latin typeface="Courier New"/>
                <a:cs typeface="Courier New"/>
              </a:rPr>
              <a:t>package_name;</a:t>
            </a:r>
            <a:endParaRPr sz="1400">
              <a:latin typeface="Courier New"/>
              <a:cs typeface="Courier New"/>
            </a:endParaRPr>
          </a:p>
        </p:txBody>
      </p:sp>
      <p:sp>
        <p:nvSpPr>
          <p:cNvPr id="10" name="object 10"/>
          <p:cNvSpPr txBox="1"/>
          <p:nvPr/>
        </p:nvSpPr>
        <p:spPr>
          <a:xfrm>
            <a:off x="2628900" y="874268"/>
            <a:ext cx="248856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Removing</a:t>
            </a:r>
            <a:r>
              <a:rPr dirty="0" sz="2000" spc="-55" b="1">
                <a:latin typeface="Arial"/>
                <a:cs typeface="Arial"/>
              </a:rPr>
              <a:t> </a:t>
            </a:r>
            <a:r>
              <a:rPr dirty="0" sz="2000" b="1">
                <a:latin typeface="Arial"/>
                <a:cs typeface="Arial"/>
              </a:rPr>
              <a:t>Packages</a:t>
            </a:r>
            <a:endParaRPr sz="2000">
              <a:latin typeface="Arial"/>
              <a:cs typeface="Arial"/>
            </a:endParaRPr>
          </a:p>
        </p:txBody>
      </p:sp>
      <p:sp>
        <p:nvSpPr>
          <p:cNvPr id="11" name="object 11"/>
          <p:cNvSpPr txBox="1"/>
          <p:nvPr/>
        </p:nvSpPr>
        <p:spPr>
          <a:xfrm>
            <a:off x="1324355" y="3430523"/>
            <a:ext cx="5123815" cy="342900"/>
          </a:xfrm>
          <a:prstGeom prst="rect">
            <a:avLst/>
          </a:prstGeom>
          <a:solidFill>
            <a:srgbClr val="CCCCCC"/>
          </a:solidFill>
          <a:ln w="20574">
            <a:solidFill>
              <a:srgbClr val="000000"/>
            </a:solidFill>
          </a:ln>
        </p:spPr>
        <p:txBody>
          <a:bodyPr wrap="square" lIns="0" tIns="44450" rIns="0" bIns="0" rtlCol="0" vert="horz">
            <a:spAutoFit/>
          </a:bodyPr>
          <a:lstStyle/>
          <a:p>
            <a:pPr marL="75565">
              <a:lnSpc>
                <a:spcPct val="100000"/>
              </a:lnSpc>
              <a:spcBef>
                <a:spcPts val="350"/>
              </a:spcBef>
            </a:pPr>
            <a:r>
              <a:rPr dirty="0" sz="1400" spc="15" b="1">
                <a:latin typeface="Courier New"/>
                <a:cs typeface="Courier New"/>
              </a:rPr>
              <a:t>DROP PACKAGE BODY</a:t>
            </a:r>
            <a:r>
              <a:rPr dirty="0" sz="1400" spc="5" b="1">
                <a:latin typeface="Courier New"/>
                <a:cs typeface="Courier New"/>
              </a:rPr>
              <a:t> </a:t>
            </a:r>
            <a:r>
              <a:rPr dirty="0" sz="1400" spc="15" b="1" i="1">
                <a:latin typeface="Courier New"/>
                <a:cs typeface="Courier New"/>
              </a:rPr>
              <a:t>package_name;</a:t>
            </a:r>
            <a:endParaRPr sz="1400">
              <a:latin typeface="Courier New"/>
              <a:cs typeface="Courier New"/>
            </a:endParaRPr>
          </a:p>
        </p:txBody>
      </p:sp>
      <p:sp>
        <p:nvSpPr>
          <p:cNvPr id="12" name="object 12"/>
          <p:cNvSpPr txBox="1"/>
          <p:nvPr/>
        </p:nvSpPr>
        <p:spPr>
          <a:xfrm>
            <a:off x="743204" y="5610905"/>
            <a:ext cx="6182995" cy="92265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Removing</a:t>
            </a:r>
            <a:r>
              <a:rPr dirty="0" sz="1300" spc="-5" b="1">
                <a:latin typeface="Arial"/>
                <a:cs typeface="Arial"/>
              </a:rPr>
              <a:t> </a:t>
            </a:r>
            <a:r>
              <a:rPr dirty="0" sz="1300" spc="5" b="1">
                <a:latin typeface="Arial"/>
                <a:cs typeface="Arial"/>
              </a:rPr>
              <a:t>Packages</a:t>
            </a:r>
            <a:endParaRPr sz="1300">
              <a:latin typeface="Arial"/>
              <a:cs typeface="Arial"/>
            </a:endParaRPr>
          </a:p>
          <a:p>
            <a:pPr marL="138430" marR="5080">
              <a:lnSpc>
                <a:spcPct val="101299"/>
              </a:lnSpc>
              <a:spcBef>
                <a:spcPts val="370"/>
              </a:spcBef>
            </a:pPr>
            <a:r>
              <a:rPr dirty="0" sz="1300" spc="10">
                <a:latin typeface="Times New Roman"/>
                <a:cs typeface="Times New Roman"/>
              </a:rPr>
              <a:t>When </a:t>
            </a:r>
            <a:r>
              <a:rPr dirty="0" sz="1300" spc="5">
                <a:latin typeface="Times New Roman"/>
                <a:cs typeface="Times New Roman"/>
              </a:rPr>
              <a:t>a </a:t>
            </a:r>
            <a:r>
              <a:rPr dirty="0" sz="1300" spc="10">
                <a:latin typeface="Times New Roman"/>
                <a:cs typeface="Times New Roman"/>
              </a:rPr>
              <a:t>package </a:t>
            </a:r>
            <a:r>
              <a:rPr dirty="0" sz="1300" spc="5">
                <a:latin typeface="Times New Roman"/>
                <a:cs typeface="Times New Roman"/>
              </a:rPr>
              <a:t>is </a:t>
            </a:r>
            <a:r>
              <a:rPr dirty="0" sz="1300" spc="10">
                <a:latin typeface="Times New Roman"/>
                <a:cs typeface="Times New Roman"/>
              </a:rPr>
              <a:t>no </a:t>
            </a:r>
            <a:r>
              <a:rPr dirty="0" sz="1300" spc="5">
                <a:latin typeface="Times New Roman"/>
                <a:cs typeface="Times New Roman"/>
              </a:rPr>
              <a:t>longer required, </a:t>
            </a:r>
            <a:r>
              <a:rPr dirty="0" sz="1300" spc="10">
                <a:latin typeface="Times New Roman"/>
                <a:cs typeface="Times New Roman"/>
              </a:rPr>
              <a:t>you </a:t>
            </a:r>
            <a:r>
              <a:rPr dirty="0" sz="1300" spc="5">
                <a:latin typeface="Times New Roman"/>
                <a:cs typeface="Times New Roman"/>
              </a:rPr>
              <a:t>can use a </a:t>
            </a:r>
            <a:r>
              <a:rPr dirty="0" sz="1300" spc="10">
                <a:latin typeface="Times New Roman"/>
                <a:cs typeface="Times New Roman"/>
              </a:rPr>
              <a:t>SQL </a:t>
            </a:r>
            <a:r>
              <a:rPr dirty="0" sz="1300" spc="5">
                <a:latin typeface="Times New Roman"/>
                <a:cs typeface="Times New Roman"/>
              </a:rPr>
              <a:t>statement in </a:t>
            </a:r>
            <a:r>
              <a:rPr dirty="0" sz="1300" spc="5" i="1">
                <a:latin typeface="Times New Roman"/>
                <a:cs typeface="Times New Roman"/>
              </a:rPr>
              <a:t>i</a:t>
            </a:r>
            <a:r>
              <a:rPr dirty="0" sz="1300" spc="5">
                <a:latin typeface="Times New Roman"/>
                <a:cs typeface="Times New Roman"/>
              </a:rPr>
              <a:t>SQL*Plus to  </a:t>
            </a:r>
            <a:r>
              <a:rPr dirty="0" sz="1300" spc="10">
                <a:latin typeface="Times New Roman"/>
                <a:cs typeface="Times New Roman"/>
              </a:rPr>
              <a:t>remove </a:t>
            </a:r>
            <a:r>
              <a:rPr dirty="0" sz="1300" spc="5">
                <a:latin typeface="Times New Roman"/>
                <a:cs typeface="Times New Roman"/>
              </a:rPr>
              <a:t>it. </a:t>
            </a:r>
            <a:r>
              <a:rPr dirty="0" sz="1300" spc="10">
                <a:latin typeface="Times New Roman"/>
                <a:cs typeface="Times New Roman"/>
              </a:rPr>
              <a:t>A </a:t>
            </a:r>
            <a:r>
              <a:rPr dirty="0" sz="1300" spc="5">
                <a:latin typeface="Times New Roman"/>
                <a:cs typeface="Times New Roman"/>
              </a:rPr>
              <a:t>package has </a:t>
            </a:r>
            <a:r>
              <a:rPr dirty="0" sz="1300" spc="10">
                <a:latin typeface="Times New Roman"/>
                <a:cs typeface="Times New Roman"/>
              </a:rPr>
              <a:t>two </a:t>
            </a:r>
            <a:r>
              <a:rPr dirty="0" sz="1300" spc="5">
                <a:latin typeface="Times New Roman"/>
                <a:cs typeface="Times New Roman"/>
              </a:rPr>
              <a:t>parts; therefore, </a:t>
            </a:r>
            <a:r>
              <a:rPr dirty="0" sz="1300" spc="10">
                <a:latin typeface="Times New Roman"/>
                <a:cs typeface="Times New Roman"/>
              </a:rPr>
              <a:t>you can remove </a:t>
            </a:r>
            <a:r>
              <a:rPr dirty="0" sz="1300" spc="5">
                <a:latin typeface="Times New Roman"/>
                <a:cs typeface="Times New Roman"/>
              </a:rPr>
              <a:t>the whole </a:t>
            </a:r>
            <a:r>
              <a:rPr dirty="0" sz="1300" spc="10">
                <a:latin typeface="Times New Roman"/>
                <a:cs typeface="Times New Roman"/>
              </a:rPr>
              <a:t>package, </a:t>
            </a:r>
            <a:r>
              <a:rPr dirty="0" sz="1300" spc="5">
                <a:latin typeface="Times New Roman"/>
                <a:cs typeface="Times New Roman"/>
              </a:rPr>
              <a:t>or </a:t>
            </a: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remove </a:t>
            </a:r>
            <a:r>
              <a:rPr dirty="0" sz="1300" spc="5">
                <a:latin typeface="Times New Roman"/>
                <a:cs typeface="Times New Roman"/>
              </a:rPr>
              <a:t>only the package </a:t>
            </a:r>
            <a:r>
              <a:rPr dirty="0" sz="1300" spc="10">
                <a:latin typeface="Times New Roman"/>
                <a:cs typeface="Times New Roman"/>
              </a:rPr>
              <a:t>body </a:t>
            </a:r>
            <a:r>
              <a:rPr dirty="0" sz="1300" spc="5">
                <a:latin typeface="Times New Roman"/>
                <a:cs typeface="Times New Roman"/>
              </a:rPr>
              <a:t>and retain the package</a:t>
            </a:r>
            <a:r>
              <a:rPr dirty="0" sz="1300" spc="2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419605" y="874268"/>
            <a:ext cx="490728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Viewing Packages in the </a:t>
            </a:r>
            <a:r>
              <a:rPr dirty="0" sz="2000" spc="-5" b="1">
                <a:latin typeface="Arial"/>
                <a:cs typeface="Arial"/>
              </a:rPr>
              <a:t>Data</a:t>
            </a:r>
            <a:r>
              <a:rPr dirty="0" sz="2000" spc="-25" b="1">
                <a:latin typeface="Arial"/>
                <a:cs typeface="Arial"/>
              </a:rPr>
              <a:t> </a:t>
            </a:r>
            <a:r>
              <a:rPr dirty="0" sz="2000" spc="-5" b="1">
                <a:latin typeface="Arial"/>
                <a:cs typeface="Arial"/>
              </a:rPr>
              <a:t>Dictionary</a:t>
            </a:r>
            <a:endParaRPr sz="2000">
              <a:latin typeface="Arial"/>
              <a:cs typeface="Arial"/>
            </a:endParaRPr>
          </a:p>
        </p:txBody>
      </p:sp>
      <p:sp>
        <p:nvSpPr>
          <p:cNvPr id="8" name="object 8"/>
          <p:cNvSpPr txBox="1"/>
          <p:nvPr/>
        </p:nvSpPr>
        <p:spPr>
          <a:xfrm>
            <a:off x="1243583" y="1792477"/>
            <a:ext cx="5005070" cy="1031875"/>
          </a:xfrm>
          <a:prstGeom prst="rect">
            <a:avLst/>
          </a:prstGeom>
        </p:spPr>
        <p:txBody>
          <a:bodyPr wrap="square" lIns="0" tIns="19050" rIns="0" bIns="0" rtlCol="0" vert="horz">
            <a:spAutoFit/>
          </a:bodyPr>
          <a:lstStyle/>
          <a:p>
            <a:pPr marR="5080">
              <a:lnSpc>
                <a:spcPct val="98400"/>
              </a:lnSpc>
              <a:spcBef>
                <a:spcPts val="150"/>
              </a:spcBef>
            </a:pPr>
            <a:r>
              <a:rPr dirty="0" sz="1550" spc="10" b="1">
                <a:latin typeface="Arial"/>
                <a:cs typeface="Arial"/>
              </a:rPr>
              <a:t>The source code </a:t>
            </a:r>
            <a:r>
              <a:rPr dirty="0" sz="1550" spc="5" b="1">
                <a:latin typeface="Arial"/>
                <a:cs typeface="Arial"/>
              </a:rPr>
              <a:t>for </a:t>
            </a:r>
            <a:r>
              <a:rPr dirty="0" sz="1550" spc="10" b="1">
                <a:latin typeface="Arial"/>
                <a:cs typeface="Arial"/>
              </a:rPr>
              <a:t>PL/SQL packages </a:t>
            </a:r>
            <a:r>
              <a:rPr dirty="0" sz="1550" spc="5" b="1">
                <a:latin typeface="Arial"/>
                <a:cs typeface="Arial"/>
              </a:rPr>
              <a:t>is </a:t>
            </a:r>
            <a:r>
              <a:rPr dirty="0" sz="1550" spc="10" b="1">
                <a:latin typeface="Arial"/>
                <a:cs typeface="Arial"/>
              </a:rPr>
              <a:t>maintained  and </a:t>
            </a:r>
            <a:r>
              <a:rPr dirty="0" sz="1550" spc="5" b="1">
                <a:latin typeface="Arial"/>
                <a:cs typeface="Arial"/>
              </a:rPr>
              <a:t>is </a:t>
            </a:r>
            <a:r>
              <a:rPr dirty="0" sz="1550" spc="10" b="1">
                <a:latin typeface="Arial"/>
                <a:cs typeface="Arial"/>
              </a:rPr>
              <a:t>viewable through the </a:t>
            </a:r>
            <a:r>
              <a:rPr dirty="0" sz="1550" spc="10" b="1">
                <a:latin typeface="Courier New"/>
                <a:cs typeface="Courier New"/>
              </a:rPr>
              <a:t>USER_SOURCE </a:t>
            </a:r>
            <a:r>
              <a:rPr dirty="0" sz="1550" spc="15" b="1">
                <a:latin typeface="Arial"/>
                <a:cs typeface="Arial"/>
              </a:rPr>
              <a:t>and  </a:t>
            </a:r>
            <a:r>
              <a:rPr dirty="0" sz="1550" spc="10" b="1">
                <a:latin typeface="Courier New"/>
                <a:cs typeface="Courier New"/>
              </a:rPr>
              <a:t>ALL_SOURCE</a:t>
            </a:r>
            <a:r>
              <a:rPr dirty="0" sz="1550" spc="-505" b="1">
                <a:latin typeface="Courier New"/>
                <a:cs typeface="Courier New"/>
              </a:rPr>
              <a:t> </a:t>
            </a:r>
            <a:r>
              <a:rPr dirty="0" sz="1550" spc="10" b="1">
                <a:latin typeface="Arial"/>
                <a:cs typeface="Arial"/>
              </a:rPr>
              <a:t>tables </a:t>
            </a:r>
            <a:r>
              <a:rPr dirty="0" sz="1550" spc="5" b="1">
                <a:latin typeface="Arial"/>
                <a:cs typeface="Arial"/>
              </a:rPr>
              <a:t>in </a:t>
            </a:r>
            <a:r>
              <a:rPr dirty="0" sz="1550" spc="10" b="1">
                <a:latin typeface="Arial"/>
                <a:cs typeface="Arial"/>
              </a:rPr>
              <a:t>the data dictionary.</a:t>
            </a:r>
            <a:endParaRPr sz="1550">
              <a:latin typeface="Arial"/>
              <a:cs typeface="Arial"/>
            </a:endParaRPr>
          </a:p>
          <a:p>
            <a:pPr marL="407670" indent="-327025">
              <a:lnSpc>
                <a:spcPct val="100000"/>
              </a:lnSpc>
              <a:spcBef>
                <a:spcPts val="515"/>
              </a:spcBef>
              <a:buClr>
                <a:srgbClr val="FF0000"/>
              </a:buClr>
              <a:buFont typeface="Arial"/>
              <a:buChar char="•"/>
              <a:tabLst>
                <a:tab pos="407670" algn="l"/>
                <a:tab pos="408305" algn="l"/>
              </a:tabLst>
            </a:pPr>
            <a:r>
              <a:rPr dirty="0" sz="1550" spc="10" b="1">
                <a:latin typeface="Arial"/>
                <a:cs typeface="Arial"/>
              </a:rPr>
              <a:t>To view the package specification,</a:t>
            </a:r>
            <a:r>
              <a:rPr dirty="0" sz="1550" spc="-5" b="1">
                <a:latin typeface="Arial"/>
                <a:cs typeface="Arial"/>
              </a:rPr>
              <a:t> </a:t>
            </a:r>
            <a:r>
              <a:rPr dirty="0" sz="1550" spc="10" b="1">
                <a:latin typeface="Arial"/>
                <a:cs typeface="Arial"/>
              </a:rPr>
              <a:t>use:</a:t>
            </a:r>
            <a:endParaRPr sz="1550">
              <a:latin typeface="Arial"/>
              <a:cs typeface="Arial"/>
            </a:endParaRPr>
          </a:p>
        </p:txBody>
      </p:sp>
      <p:sp>
        <p:nvSpPr>
          <p:cNvPr id="9" name="object 9"/>
          <p:cNvSpPr txBox="1"/>
          <p:nvPr/>
        </p:nvSpPr>
        <p:spPr>
          <a:xfrm>
            <a:off x="1325038" y="3708261"/>
            <a:ext cx="334772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To view the package body,</a:t>
            </a:r>
            <a:r>
              <a:rPr dirty="0" sz="1550" spc="-40" b="1">
                <a:latin typeface="Arial"/>
                <a:cs typeface="Arial"/>
              </a:rPr>
              <a:t> </a:t>
            </a:r>
            <a:r>
              <a:rPr dirty="0" sz="1550" spc="10" b="1">
                <a:latin typeface="Arial"/>
                <a:cs typeface="Arial"/>
              </a:rPr>
              <a:t>use:</a:t>
            </a:r>
            <a:endParaRPr sz="1550">
              <a:latin typeface="Arial"/>
              <a:cs typeface="Arial"/>
            </a:endParaRPr>
          </a:p>
        </p:txBody>
      </p:sp>
      <p:sp>
        <p:nvSpPr>
          <p:cNvPr id="10" name="object 10"/>
          <p:cNvSpPr txBox="1"/>
          <p:nvPr/>
        </p:nvSpPr>
        <p:spPr>
          <a:xfrm>
            <a:off x="1334261" y="2901695"/>
            <a:ext cx="5107305" cy="654050"/>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0"/>
              </a:lnSpc>
              <a:spcBef>
                <a:spcPts val="120"/>
              </a:spcBef>
            </a:pPr>
            <a:r>
              <a:rPr dirty="0" sz="1300" spc="-15" b="1">
                <a:latin typeface="Courier New"/>
                <a:cs typeface="Courier New"/>
              </a:rPr>
              <a:t>SELECT</a:t>
            </a:r>
            <a:r>
              <a:rPr dirty="0" sz="1300" spc="-25" b="1">
                <a:latin typeface="Courier New"/>
                <a:cs typeface="Courier New"/>
              </a:rPr>
              <a:t> </a:t>
            </a:r>
            <a:r>
              <a:rPr dirty="0" sz="1300" spc="-20" b="1">
                <a:latin typeface="Courier New"/>
                <a:cs typeface="Courier New"/>
              </a:rPr>
              <a:t>text</a:t>
            </a:r>
            <a:endParaRPr sz="1300">
              <a:latin typeface="Courier New"/>
              <a:cs typeface="Courier New"/>
            </a:endParaRPr>
          </a:p>
          <a:p>
            <a:pPr marL="76200">
              <a:lnSpc>
                <a:spcPts val="1465"/>
              </a:lnSpc>
              <a:tabLst>
                <a:tab pos="758825" algn="l"/>
              </a:tabLst>
            </a:pPr>
            <a:r>
              <a:rPr dirty="0" sz="1300" spc="-15" b="1">
                <a:latin typeface="Courier New"/>
                <a:cs typeface="Courier New"/>
              </a:rPr>
              <a:t>FROM	</a:t>
            </a:r>
            <a:r>
              <a:rPr dirty="0" sz="1300" spc="-20" b="1">
                <a:latin typeface="Courier New"/>
                <a:cs typeface="Courier New"/>
              </a:rPr>
              <a:t>user_source</a:t>
            </a:r>
            <a:endParaRPr sz="1300">
              <a:latin typeface="Courier New"/>
              <a:cs typeface="Courier New"/>
            </a:endParaRPr>
          </a:p>
          <a:p>
            <a:pPr marL="76200">
              <a:lnSpc>
                <a:spcPts val="1510"/>
              </a:lnSpc>
              <a:tabLst>
                <a:tab pos="758825" algn="l"/>
              </a:tabLst>
            </a:pPr>
            <a:r>
              <a:rPr dirty="0" sz="1300" spc="-15" b="1">
                <a:latin typeface="Courier New"/>
                <a:cs typeface="Courier New"/>
              </a:rPr>
              <a:t>WHERE	name </a:t>
            </a:r>
            <a:r>
              <a:rPr dirty="0" sz="1300" spc="-10" b="1">
                <a:latin typeface="Courier New"/>
                <a:cs typeface="Courier New"/>
              </a:rPr>
              <a:t>= </a:t>
            </a:r>
            <a:r>
              <a:rPr dirty="0" sz="1300" spc="-20" b="1">
                <a:latin typeface="Courier New"/>
                <a:cs typeface="Courier New"/>
              </a:rPr>
              <a:t>'COMM_PKG' </a:t>
            </a:r>
            <a:r>
              <a:rPr dirty="0" sz="1300" spc="-15" b="1">
                <a:latin typeface="Courier New"/>
                <a:cs typeface="Courier New"/>
              </a:rPr>
              <a:t>AND type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'PACKAGE';</a:t>
            </a:r>
            <a:endParaRPr sz="1300">
              <a:latin typeface="Courier New"/>
              <a:cs typeface="Courier New"/>
            </a:endParaRPr>
          </a:p>
        </p:txBody>
      </p:sp>
      <p:sp>
        <p:nvSpPr>
          <p:cNvPr id="11" name="object 11"/>
          <p:cNvSpPr txBox="1"/>
          <p:nvPr/>
        </p:nvSpPr>
        <p:spPr>
          <a:xfrm>
            <a:off x="1341119" y="4046220"/>
            <a:ext cx="5107305" cy="654050"/>
          </a:xfrm>
          <a:prstGeom prst="rect">
            <a:avLst/>
          </a:prstGeom>
          <a:solidFill>
            <a:srgbClr val="CCCCCC"/>
          </a:solidFill>
          <a:ln w="20574">
            <a:solidFill>
              <a:srgbClr val="000000"/>
            </a:solidFill>
          </a:ln>
        </p:spPr>
        <p:txBody>
          <a:bodyPr wrap="square" lIns="0" tIns="15240" rIns="0" bIns="0" rtlCol="0" vert="horz">
            <a:spAutoFit/>
          </a:bodyPr>
          <a:lstStyle/>
          <a:p>
            <a:pPr marL="75565">
              <a:lnSpc>
                <a:spcPts val="1510"/>
              </a:lnSpc>
              <a:spcBef>
                <a:spcPts val="120"/>
              </a:spcBef>
            </a:pPr>
            <a:r>
              <a:rPr dirty="0" sz="1300" spc="-15" b="1">
                <a:latin typeface="Courier New"/>
                <a:cs typeface="Courier New"/>
              </a:rPr>
              <a:t>SELECT</a:t>
            </a:r>
            <a:r>
              <a:rPr dirty="0" sz="1300" spc="-25" b="1">
                <a:latin typeface="Courier New"/>
                <a:cs typeface="Courier New"/>
              </a:rPr>
              <a:t> </a:t>
            </a:r>
            <a:r>
              <a:rPr dirty="0" sz="1300" spc="-20" b="1">
                <a:latin typeface="Courier New"/>
                <a:cs typeface="Courier New"/>
              </a:rPr>
              <a:t>text</a:t>
            </a:r>
            <a:endParaRPr sz="1300">
              <a:latin typeface="Courier New"/>
              <a:cs typeface="Courier New"/>
            </a:endParaRPr>
          </a:p>
          <a:p>
            <a:pPr marL="75565">
              <a:lnSpc>
                <a:spcPts val="1465"/>
              </a:lnSpc>
              <a:tabLst>
                <a:tab pos="758825" algn="l"/>
              </a:tabLst>
            </a:pPr>
            <a:r>
              <a:rPr dirty="0" sz="1300" spc="-15" b="1">
                <a:latin typeface="Courier New"/>
                <a:cs typeface="Courier New"/>
              </a:rPr>
              <a:t>FROM	</a:t>
            </a:r>
            <a:r>
              <a:rPr dirty="0" sz="1300" spc="-20" b="1">
                <a:latin typeface="Courier New"/>
                <a:cs typeface="Courier New"/>
              </a:rPr>
              <a:t>user_source</a:t>
            </a:r>
            <a:endParaRPr sz="1300">
              <a:latin typeface="Courier New"/>
              <a:cs typeface="Courier New"/>
            </a:endParaRPr>
          </a:p>
          <a:p>
            <a:pPr marL="75565">
              <a:lnSpc>
                <a:spcPts val="1515"/>
              </a:lnSpc>
              <a:tabLst>
                <a:tab pos="759460" algn="l"/>
              </a:tabLst>
            </a:pPr>
            <a:r>
              <a:rPr dirty="0" sz="1300" spc="-15" b="1">
                <a:latin typeface="Courier New"/>
                <a:cs typeface="Courier New"/>
              </a:rPr>
              <a:t>WHERE	name </a:t>
            </a:r>
            <a:r>
              <a:rPr dirty="0" sz="1300" spc="-10" b="1">
                <a:latin typeface="Courier New"/>
                <a:cs typeface="Courier New"/>
              </a:rPr>
              <a:t>= </a:t>
            </a:r>
            <a:r>
              <a:rPr dirty="0" sz="1300" spc="-20" b="1">
                <a:latin typeface="Courier New"/>
                <a:cs typeface="Courier New"/>
              </a:rPr>
              <a:t>'COMM_PKG' </a:t>
            </a:r>
            <a:r>
              <a:rPr dirty="0" sz="1300" spc="-15" b="1">
                <a:latin typeface="Courier New"/>
                <a:cs typeface="Courier New"/>
              </a:rPr>
              <a:t>AND type </a:t>
            </a:r>
            <a:r>
              <a:rPr dirty="0" sz="1300" spc="-10" b="1">
                <a:latin typeface="Courier New"/>
                <a:cs typeface="Courier New"/>
              </a:rPr>
              <a:t>= </a:t>
            </a:r>
            <a:r>
              <a:rPr dirty="0" sz="1300" spc="-15" b="1">
                <a:latin typeface="Courier New"/>
                <a:cs typeface="Courier New"/>
              </a:rPr>
              <a:t>'PACKAGE</a:t>
            </a:r>
            <a:r>
              <a:rPr dirty="0" sz="1300" spc="-55" b="1">
                <a:latin typeface="Courier New"/>
                <a:cs typeface="Courier New"/>
              </a:rPr>
              <a:t> </a:t>
            </a:r>
            <a:r>
              <a:rPr dirty="0" sz="1300" spc="-20" b="1">
                <a:latin typeface="Courier New"/>
                <a:cs typeface="Courier New"/>
              </a:rPr>
              <a:t>BODY';</a:t>
            </a:r>
            <a:endParaRPr sz="1300">
              <a:latin typeface="Courier New"/>
              <a:cs typeface="Courier New"/>
            </a:endParaRPr>
          </a:p>
        </p:txBody>
      </p:sp>
      <p:sp>
        <p:nvSpPr>
          <p:cNvPr id="12" name="object 12"/>
          <p:cNvSpPr txBox="1"/>
          <p:nvPr/>
        </p:nvSpPr>
        <p:spPr>
          <a:xfrm>
            <a:off x="743204" y="5610905"/>
            <a:ext cx="6250305" cy="181800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Viewing </a:t>
            </a:r>
            <a:r>
              <a:rPr dirty="0" sz="1300" spc="5" b="1">
                <a:latin typeface="Arial"/>
                <a:cs typeface="Arial"/>
              </a:rPr>
              <a:t>Packages </a:t>
            </a:r>
            <a:r>
              <a:rPr dirty="0" sz="1300" spc="10" b="1">
                <a:latin typeface="Arial"/>
                <a:cs typeface="Arial"/>
              </a:rPr>
              <a:t>in </a:t>
            </a:r>
            <a:r>
              <a:rPr dirty="0" sz="1300" spc="5" b="1">
                <a:latin typeface="Arial"/>
                <a:cs typeface="Arial"/>
              </a:rPr>
              <a:t>the Data</a:t>
            </a:r>
            <a:r>
              <a:rPr dirty="0" sz="1300" spc="-5" b="1">
                <a:latin typeface="Arial"/>
                <a:cs typeface="Arial"/>
              </a:rPr>
              <a:t> </a:t>
            </a:r>
            <a:r>
              <a:rPr dirty="0" sz="1300" spc="5" b="1">
                <a:latin typeface="Arial"/>
                <a:cs typeface="Arial"/>
              </a:rPr>
              <a:t>Dictionary</a:t>
            </a:r>
            <a:endParaRPr sz="1300">
              <a:latin typeface="Arial"/>
              <a:cs typeface="Arial"/>
            </a:endParaRPr>
          </a:p>
          <a:p>
            <a:pPr marL="138430" marR="5080" indent="-635">
              <a:lnSpc>
                <a:spcPct val="98800"/>
              </a:lnSpc>
              <a:spcBef>
                <a:spcPts val="405"/>
              </a:spcBef>
            </a:pPr>
            <a:r>
              <a:rPr dirty="0" sz="1300" spc="10">
                <a:latin typeface="Times New Roman"/>
                <a:cs typeface="Times New Roman"/>
              </a:rPr>
              <a:t>The </a:t>
            </a:r>
            <a:r>
              <a:rPr dirty="0" sz="1300" spc="5">
                <a:latin typeface="Times New Roman"/>
                <a:cs typeface="Times New Roman"/>
              </a:rPr>
              <a:t>source code for </a:t>
            </a:r>
            <a:r>
              <a:rPr dirty="0" sz="1300" spc="10">
                <a:latin typeface="Times New Roman"/>
                <a:cs typeface="Times New Roman"/>
              </a:rPr>
              <a:t>PL/SQL </a:t>
            </a:r>
            <a:r>
              <a:rPr dirty="0" sz="1300" spc="5">
                <a:latin typeface="Times New Roman"/>
                <a:cs typeface="Times New Roman"/>
              </a:rPr>
              <a:t>packages is also stored in the </a:t>
            </a:r>
            <a:r>
              <a:rPr dirty="0" sz="1300" spc="10">
                <a:latin typeface="Times New Roman"/>
                <a:cs typeface="Times New Roman"/>
              </a:rPr>
              <a:t>data </a:t>
            </a:r>
            <a:r>
              <a:rPr dirty="0" sz="1300" spc="5">
                <a:latin typeface="Times New Roman"/>
                <a:cs typeface="Times New Roman"/>
              </a:rPr>
              <a:t>dictionary tables such as  stand-alone procedures and functions. </a:t>
            </a:r>
            <a:r>
              <a:rPr dirty="0" sz="1300" spc="10">
                <a:latin typeface="Times New Roman"/>
                <a:cs typeface="Times New Roman"/>
              </a:rPr>
              <a:t>The </a:t>
            </a:r>
            <a:r>
              <a:rPr dirty="0" sz="1300" spc="5">
                <a:latin typeface="Times New Roman"/>
                <a:cs typeface="Times New Roman"/>
              </a:rPr>
              <a:t>source code is viewable in the </a:t>
            </a:r>
            <a:r>
              <a:rPr dirty="0" sz="1300" spc="10">
                <a:latin typeface="Times New Roman"/>
                <a:cs typeface="Times New Roman"/>
              </a:rPr>
              <a:t>data </a:t>
            </a:r>
            <a:r>
              <a:rPr dirty="0" sz="1300" spc="5">
                <a:latin typeface="Times New Roman"/>
                <a:cs typeface="Times New Roman"/>
              </a:rPr>
              <a:t>dictionary  </a:t>
            </a:r>
            <a:r>
              <a:rPr dirty="0" sz="1300" spc="10">
                <a:latin typeface="Times New Roman"/>
                <a:cs typeface="Times New Roman"/>
              </a:rPr>
              <a:t>when</a:t>
            </a:r>
            <a:r>
              <a:rPr dirty="0" sz="1300" spc="5">
                <a:latin typeface="Times New Roman"/>
                <a:cs typeface="Times New Roman"/>
              </a:rPr>
              <a:t> </a:t>
            </a:r>
            <a:r>
              <a:rPr dirty="0" sz="1300" spc="10">
                <a:latin typeface="Times New Roman"/>
                <a:cs typeface="Times New Roman"/>
              </a:rPr>
              <a:t>you</a:t>
            </a:r>
            <a:r>
              <a:rPr dirty="0" sz="1300" spc="5">
                <a:latin typeface="Times New Roman"/>
                <a:cs typeface="Times New Roman"/>
              </a:rPr>
              <a:t> execute a </a:t>
            </a:r>
            <a:r>
              <a:rPr dirty="0" sz="1300" spc="15">
                <a:latin typeface="Courier New"/>
                <a:cs typeface="Courier New"/>
              </a:rPr>
              <a:t>SELECT</a:t>
            </a:r>
            <a:r>
              <a:rPr dirty="0" sz="1300" spc="-455">
                <a:latin typeface="Courier New"/>
                <a:cs typeface="Courier New"/>
              </a:rPr>
              <a:t> </a:t>
            </a:r>
            <a:r>
              <a:rPr dirty="0" sz="1300" spc="10">
                <a:latin typeface="Times New Roman"/>
                <a:cs typeface="Times New Roman"/>
              </a:rPr>
              <a:t>statement</a:t>
            </a:r>
            <a:r>
              <a:rPr dirty="0" sz="1300" spc="5">
                <a:latin typeface="Times New Roman"/>
                <a:cs typeface="Times New Roman"/>
              </a:rPr>
              <a:t> on the</a:t>
            </a:r>
            <a:r>
              <a:rPr dirty="0" sz="1300" spc="10">
                <a:latin typeface="Times New Roman"/>
                <a:cs typeface="Times New Roman"/>
              </a:rPr>
              <a:t> </a:t>
            </a:r>
            <a:r>
              <a:rPr dirty="0" sz="1300" spc="15">
                <a:latin typeface="Courier New"/>
                <a:cs typeface="Courier New"/>
              </a:rPr>
              <a:t>USER_SOURCE</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ALL_SOURCE</a:t>
            </a:r>
            <a:r>
              <a:rPr dirty="0" sz="1300" spc="-445">
                <a:latin typeface="Courier New"/>
                <a:cs typeface="Courier New"/>
              </a:rPr>
              <a:t> </a:t>
            </a:r>
            <a:r>
              <a:rPr dirty="0" sz="1300" spc="5">
                <a:latin typeface="Times New Roman"/>
                <a:cs typeface="Times New Roman"/>
              </a:rPr>
              <a:t>tables.</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When </a:t>
            </a:r>
            <a:r>
              <a:rPr dirty="0" sz="1300" spc="5">
                <a:latin typeface="Times New Roman"/>
                <a:cs typeface="Times New Roman"/>
              </a:rPr>
              <a:t>querying the package, </a:t>
            </a:r>
            <a:r>
              <a:rPr dirty="0" sz="1300" spc="10">
                <a:latin typeface="Times New Roman"/>
                <a:cs typeface="Times New Roman"/>
              </a:rPr>
              <a:t>use </a:t>
            </a:r>
            <a:r>
              <a:rPr dirty="0" sz="1300" spc="5">
                <a:latin typeface="Times New Roman"/>
                <a:cs typeface="Times New Roman"/>
              </a:rPr>
              <a:t>a condition in which the </a:t>
            </a:r>
            <a:r>
              <a:rPr dirty="0" sz="1300" spc="15">
                <a:latin typeface="Courier New"/>
                <a:cs typeface="Courier New"/>
              </a:rPr>
              <a:t>TYPE</a:t>
            </a:r>
            <a:r>
              <a:rPr dirty="0" sz="1300" spc="-445">
                <a:latin typeface="Courier New"/>
                <a:cs typeface="Courier New"/>
              </a:rPr>
              <a:t> </a:t>
            </a:r>
            <a:r>
              <a:rPr dirty="0" sz="1300" spc="10">
                <a:latin typeface="Times New Roman"/>
                <a:cs typeface="Times New Roman"/>
              </a:rPr>
              <a:t>column </a:t>
            </a:r>
            <a:r>
              <a:rPr dirty="0" sz="1300" spc="5">
                <a:latin typeface="Times New Roman"/>
                <a:cs typeface="Times New Roman"/>
              </a:rPr>
              <a:t>is: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Equal to </a:t>
            </a:r>
            <a:r>
              <a:rPr dirty="0" sz="1300" spc="15">
                <a:latin typeface="Courier New"/>
                <a:cs typeface="Courier New"/>
              </a:rPr>
              <a:t>'PACKAGE'</a:t>
            </a:r>
            <a:r>
              <a:rPr dirty="0" sz="1300" spc="-380">
                <a:latin typeface="Courier New"/>
                <a:cs typeface="Courier New"/>
              </a:rPr>
              <a:t> </a:t>
            </a:r>
            <a:r>
              <a:rPr dirty="0" sz="1300" spc="5">
                <a:latin typeface="Times New Roman"/>
                <a:cs typeface="Times New Roman"/>
              </a:rPr>
              <a:t>to display the source code for the package specification</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Equal to </a:t>
            </a:r>
            <a:r>
              <a:rPr dirty="0" sz="1300" spc="15">
                <a:latin typeface="Courier New"/>
                <a:cs typeface="Courier New"/>
              </a:rPr>
              <a:t>'PACKAGE BODY'</a:t>
            </a:r>
            <a:r>
              <a:rPr dirty="0" sz="1300" spc="-409">
                <a:latin typeface="Courier New"/>
                <a:cs typeface="Courier New"/>
              </a:rPr>
              <a:t> </a:t>
            </a:r>
            <a:r>
              <a:rPr dirty="0" sz="1300" spc="5">
                <a:latin typeface="Times New Roman"/>
                <a:cs typeface="Times New Roman"/>
              </a:rPr>
              <a:t>to display the source </a:t>
            </a:r>
            <a:r>
              <a:rPr dirty="0" sz="1300" spc="10">
                <a:latin typeface="Times New Roman"/>
                <a:cs typeface="Times New Roman"/>
              </a:rPr>
              <a:t>code </a:t>
            </a:r>
            <a:r>
              <a:rPr dirty="0" sz="1300" spc="5">
                <a:latin typeface="Times New Roman"/>
                <a:cs typeface="Times New Roman"/>
              </a:rPr>
              <a:t>for the package </a:t>
            </a:r>
            <a:r>
              <a:rPr dirty="0" sz="1300" spc="10">
                <a:latin typeface="Times New Roman"/>
                <a:cs typeface="Times New Roman"/>
              </a:rPr>
              <a:t>body</a:t>
            </a:r>
            <a:endParaRPr sz="1300">
              <a:latin typeface="Times New Roman"/>
              <a:cs typeface="Times New Roman"/>
            </a:endParaRPr>
          </a:p>
          <a:p>
            <a:pPr marL="180340">
              <a:lnSpc>
                <a:spcPct val="100000"/>
              </a:lnSpc>
              <a:spcBef>
                <a:spcPts val="420"/>
              </a:spcBef>
            </a:pPr>
            <a:r>
              <a:rPr dirty="0" sz="1300" spc="5" b="1">
                <a:latin typeface="Times New Roman"/>
                <a:cs typeface="Times New Roman"/>
              </a:rPr>
              <a:t>Note: </a:t>
            </a:r>
            <a:r>
              <a:rPr dirty="0" sz="1300" spc="10">
                <a:latin typeface="Times New Roman"/>
                <a:cs typeface="Times New Roman"/>
              </a:rPr>
              <a:t>The</a:t>
            </a:r>
            <a:r>
              <a:rPr dirty="0" sz="1300" spc="5">
                <a:latin typeface="Times New Roman"/>
                <a:cs typeface="Times New Roman"/>
              </a:rPr>
              <a:t> values of</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NAME</a:t>
            </a:r>
            <a:r>
              <a:rPr dirty="0" sz="1300" spc="-445">
                <a:latin typeface="Courier New"/>
                <a:cs typeface="Courier New"/>
              </a:rPr>
              <a:t> </a:t>
            </a:r>
            <a:r>
              <a:rPr dirty="0" sz="1300" spc="10">
                <a:latin typeface="Times New Roman"/>
                <a:cs typeface="Times New Roman"/>
              </a:rPr>
              <a:t>and </a:t>
            </a:r>
            <a:r>
              <a:rPr dirty="0" sz="1300" spc="15">
                <a:latin typeface="Courier New"/>
                <a:cs typeface="Courier New"/>
              </a:rPr>
              <a:t>TYPE</a:t>
            </a:r>
            <a:r>
              <a:rPr dirty="0" sz="1300" spc="-450">
                <a:latin typeface="Courier New"/>
                <a:cs typeface="Courier New"/>
              </a:rPr>
              <a:t> </a:t>
            </a:r>
            <a:r>
              <a:rPr dirty="0" sz="1300" spc="5">
                <a:latin typeface="Times New Roman"/>
                <a:cs typeface="Times New Roman"/>
              </a:rPr>
              <a:t>columns must be</a:t>
            </a:r>
            <a:r>
              <a:rPr dirty="0" sz="1300" spc="10">
                <a:latin typeface="Times New Roman"/>
                <a:cs typeface="Times New Roman"/>
              </a:rPr>
              <a:t> </a:t>
            </a:r>
            <a:r>
              <a:rPr dirty="0" sz="1300" spc="5">
                <a:latin typeface="Times New Roman"/>
                <a:cs typeface="Times New Roman"/>
              </a:rPr>
              <a:t>uppercase.</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67076" y="5251958"/>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312417" y="874268"/>
            <a:ext cx="5072380" cy="3818254"/>
          </a:xfrm>
          <a:prstGeom prst="rect">
            <a:avLst/>
          </a:prstGeom>
        </p:spPr>
        <p:txBody>
          <a:bodyPr wrap="square" lIns="0" tIns="12700" rIns="0" bIns="0" rtlCol="0" vert="horz">
            <a:spAutoFit/>
          </a:bodyPr>
          <a:lstStyle/>
          <a:p>
            <a:pPr algn="ctr" marL="38100">
              <a:lnSpc>
                <a:spcPct val="100000"/>
              </a:lnSpc>
              <a:spcBef>
                <a:spcPts val="100"/>
              </a:spcBef>
            </a:pPr>
            <a:r>
              <a:rPr dirty="0" sz="2000" b="1">
                <a:latin typeface="Arial"/>
                <a:cs typeface="Arial"/>
              </a:rPr>
              <a:t>Guidelines </a:t>
            </a:r>
            <a:r>
              <a:rPr dirty="0" sz="2000" spc="-5" b="1">
                <a:latin typeface="Arial"/>
                <a:cs typeface="Arial"/>
              </a:rPr>
              <a:t>for </a:t>
            </a:r>
            <a:r>
              <a:rPr dirty="0" sz="2000" b="1">
                <a:latin typeface="Arial"/>
                <a:cs typeface="Arial"/>
              </a:rPr>
              <a:t>Writing</a:t>
            </a:r>
            <a:r>
              <a:rPr dirty="0" sz="2000" spc="-5" b="1">
                <a:latin typeface="Arial"/>
                <a:cs typeface="Arial"/>
              </a:rPr>
              <a:t> Packages</a:t>
            </a:r>
            <a:endParaRPr sz="2000">
              <a:latin typeface="Arial"/>
              <a:cs typeface="Arial"/>
            </a:endParaRPr>
          </a:p>
          <a:p>
            <a:pPr>
              <a:lnSpc>
                <a:spcPct val="100000"/>
              </a:lnSpc>
            </a:pPr>
            <a:endParaRPr sz="2200">
              <a:latin typeface="Arial"/>
              <a:cs typeface="Arial"/>
            </a:endParaRPr>
          </a:p>
          <a:p>
            <a:pPr>
              <a:lnSpc>
                <a:spcPct val="100000"/>
              </a:lnSpc>
              <a:spcBef>
                <a:spcPts val="20"/>
              </a:spcBef>
            </a:pPr>
            <a:endParaRPr sz="2000">
              <a:latin typeface="Arial"/>
              <a:cs typeface="Arial"/>
            </a:endParaRPr>
          </a:p>
          <a:p>
            <a:pPr marL="339090" indent="-327025">
              <a:lnSpc>
                <a:spcPct val="100000"/>
              </a:lnSpc>
              <a:buClr>
                <a:srgbClr val="FF0000"/>
              </a:buClr>
              <a:buFont typeface="Arial"/>
              <a:buChar char="•"/>
              <a:tabLst>
                <a:tab pos="339090" algn="l"/>
                <a:tab pos="339725" algn="l"/>
              </a:tabLst>
            </a:pPr>
            <a:r>
              <a:rPr dirty="0" sz="1550" spc="10" b="1">
                <a:latin typeface="Arial"/>
                <a:cs typeface="Arial"/>
              </a:rPr>
              <a:t>Construct packages </a:t>
            </a:r>
            <a:r>
              <a:rPr dirty="0" sz="1550" spc="5" b="1">
                <a:latin typeface="Arial"/>
                <a:cs typeface="Arial"/>
              </a:rPr>
              <a:t>for </a:t>
            </a:r>
            <a:r>
              <a:rPr dirty="0" sz="1550" spc="10" b="1">
                <a:latin typeface="Arial"/>
                <a:cs typeface="Arial"/>
              </a:rPr>
              <a:t>general</a:t>
            </a:r>
            <a:r>
              <a:rPr dirty="0" sz="1550" spc="5" b="1">
                <a:latin typeface="Arial"/>
                <a:cs typeface="Arial"/>
              </a:rPr>
              <a:t> </a:t>
            </a:r>
            <a:r>
              <a:rPr dirty="0" sz="1550" spc="10" b="1">
                <a:latin typeface="Arial"/>
                <a:cs typeface="Arial"/>
              </a:rPr>
              <a:t>use.</a:t>
            </a:r>
            <a:endParaRPr sz="1550">
              <a:latin typeface="Arial"/>
              <a:cs typeface="Arial"/>
            </a:endParaRPr>
          </a:p>
          <a:p>
            <a:pPr marL="339090" indent="-327025">
              <a:lnSpc>
                <a:spcPct val="100000"/>
              </a:lnSpc>
              <a:spcBef>
                <a:spcPts val="405"/>
              </a:spcBef>
              <a:buClr>
                <a:srgbClr val="FF0000"/>
              </a:buClr>
              <a:buFont typeface="Arial"/>
              <a:buChar char="•"/>
              <a:tabLst>
                <a:tab pos="339090" algn="l"/>
                <a:tab pos="339725" algn="l"/>
              </a:tabLst>
            </a:pPr>
            <a:r>
              <a:rPr dirty="0" sz="1550" spc="10" b="1">
                <a:latin typeface="Arial"/>
                <a:cs typeface="Arial"/>
              </a:rPr>
              <a:t>Define the package specification before the</a:t>
            </a:r>
            <a:r>
              <a:rPr dirty="0" sz="1550" spc="-35" b="1">
                <a:latin typeface="Arial"/>
                <a:cs typeface="Arial"/>
              </a:rPr>
              <a:t> </a:t>
            </a:r>
            <a:r>
              <a:rPr dirty="0" sz="1550" spc="10" b="1">
                <a:latin typeface="Arial"/>
                <a:cs typeface="Arial"/>
              </a:rPr>
              <a:t>body.</a:t>
            </a:r>
            <a:endParaRPr sz="1550">
              <a:latin typeface="Arial"/>
              <a:cs typeface="Arial"/>
            </a:endParaRPr>
          </a:p>
          <a:p>
            <a:pPr marL="339090" marR="281940" indent="-327025">
              <a:lnSpc>
                <a:spcPct val="101600"/>
              </a:lnSpc>
              <a:spcBef>
                <a:spcPts val="370"/>
              </a:spcBef>
              <a:buClr>
                <a:srgbClr val="FF0000"/>
              </a:buClr>
              <a:buFont typeface="Arial"/>
              <a:buChar char="•"/>
              <a:tabLst>
                <a:tab pos="339090" algn="l"/>
                <a:tab pos="339725" algn="l"/>
              </a:tabLst>
            </a:pPr>
            <a:r>
              <a:rPr dirty="0" sz="1550" spc="10" b="1">
                <a:latin typeface="Arial"/>
                <a:cs typeface="Arial"/>
              </a:rPr>
              <a:t>The package specification should </a:t>
            </a:r>
            <a:r>
              <a:rPr dirty="0" sz="1550" spc="5" b="1">
                <a:latin typeface="Arial"/>
                <a:cs typeface="Arial"/>
              </a:rPr>
              <a:t>contain </a:t>
            </a:r>
            <a:r>
              <a:rPr dirty="0" sz="1550" spc="15" b="1">
                <a:latin typeface="Arial"/>
                <a:cs typeface="Arial"/>
              </a:rPr>
              <a:t>only  </a:t>
            </a:r>
            <a:r>
              <a:rPr dirty="0" sz="1550" spc="10" b="1">
                <a:latin typeface="Arial"/>
                <a:cs typeface="Arial"/>
              </a:rPr>
              <a:t>those constructs that </a:t>
            </a:r>
            <a:r>
              <a:rPr dirty="0" sz="1550" spc="15" b="1">
                <a:latin typeface="Arial"/>
                <a:cs typeface="Arial"/>
              </a:rPr>
              <a:t>you </a:t>
            </a:r>
            <a:r>
              <a:rPr dirty="0" sz="1550" spc="10" b="1">
                <a:latin typeface="Arial"/>
                <a:cs typeface="Arial"/>
              </a:rPr>
              <a:t>want to be</a:t>
            </a:r>
            <a:r>
              <a:rPr dirty="0" sz="1550" spc="-15" b="1">
                <a:latin typeface="Arial"/>
                <a:cs typeface="Arial"/>
              </a:rPr>
              <a:t> </a:t>
            </a:r>
            <a:r>
              <a:rPr dirty="0" sz="1550" spc="10" b="1">
                <a:latin typeface="Arial"/>
                <a:cs typeface="Arial"/>
              </a:rPr>
              <a:t>public.</a:t>
            </a:r>
            <a:endParaRPr sz="1550">
              <a:latin typeface="Arial"/>
              <a:cs typeface="Arial"/>
            </a:endParaRPr>
          </a:p>
          <a:p>
            <a:pPr marL="339090" marR="16510" indent="-327025">
              <a:lnSpc>
                <a:spcPct val="101299"/>
              </a:lnSpc>
              <a:spcBef>
                <a:spcPts val="380"/>
              </a:spcBef>
              <a:buClr>
                <a:srgbClr val="FF0000"/>
              </a:buClr>
              <a:buFont typeface="Arial"/>
              <a:buChar char="•"/>
              <a:tabLst>
                <a:tab pos="339090" algn="l"/>
                <a:tab pos="339725" algn="l"/>
              </a:tabLst>
            </a:pPr>
            <a:r>
              <a:rPr dirty="0" sz="1550" spc="10" b="1">
                <a:latin typeface="Arial"/>
                <a:cs typeface="Arial"/>
              </a:rPr>
              <a:t>Place items </a:t>
            </a:r>
            <a:r>
              <a:rPr dirty="0" sz="1550" spc="5" b="1">
                <a:latin typeface="Arial"/>
                <a:cs typeface="Arial"/>
              </a:rPr>
              <a:t>in </a:t>
            </a:r>
            <a:r>
              <a:rPr dirty="0" sz="1550" spc="10" b="1">
                <a:latin typeface="Arial"/>
                <a:cs typeface="Arial"/>
              </a:rPr>
              <a:t>the </a:t>
            </a:r>
            <a:r>
              <a:rPr dirty="0" sz="1550" spc="5" b="1">
                <a:latin typeface="Arial"/>
                <a:cs typeface="Arial"/>
              </a:rPr>
              <a:t>declaration </a:t>
            </a:r>
            <a:r>
              <a:rPr dirty="0" sz="1550" spc="10" b="1">
                <a:latin typeface="Arial"/>
                <a:cs typeface="Arial"/>
              </a:rPr>
              <a:t>part of the package  body when you must maintain them</a:t>
            </a:r>
            <a:r>
              <a:rPr dirty="0" sz="1550" spc="-10" b="1">
                <a:latin typeface="Arial"/>
                <a:cs typeface="Arial"/>
              </a:rPr>
              <a:t> </a:t>
            </a:r>
            <a:r>
              <a:rPr dirty="0" sz="1550" spc="10" b="1">
                <a:latin typeface="Arial"/>
                <a:cs typeface="Arial"/>
              </a:rPr>
              <a:t>throughout</a:t>
            </a:r>
            <a:endParaRPr sz="1550">
              <a:latin typeface="Arial"/>
              <a:cs typeface="Arial"/>
            </a:endParaRPr>
          </a:p>
          <a:p>
            <a:pPr marL="339090">
              <a:lnSpc>
                <a:spcPct val="100000"/>
              </a:lnSpc>
              <a:spcBef>
                <a:spcPts val="30"/>
              </a:spcBef>
            </a:pPr>
            <a:r>
              <a:rPr dirty="0" sz="1550" spc="10" b="1">
                <a:latin typeface="Arial"/>
                <a:cs typeface="Arial"/>
              </a:rPr>
              <a:t>a session or across</a:t>
            </a:r>
            <a:r>
              <a:rPr dirty="0" sz="1550" b="1">
                <a:latin typeface="Arial"/>
                <a:cs typeface="Arial"/>
              </a:rPr>
              <a:t> </a:t>
            </a:r>
            <a:r>
              <a:rPr dirty="0" sz="1550" spc="10" b="1">
                <a:latin typeface="Arial"/>
                <a:cs typeface="Arial"/>
              </a:rPr>
              <a:t>transactions.</a:t>
            </a:r>
            <a:endParaRPr sz="1550">
              <a:latin typeface="Arial"/>
              <a:cs typeface="Arial"/>
            </a:endParaRPr>
          </a:p>
          <a:p>
            <a:pPr marL="339090" marR="234315" indent="-327025">
              <a:lnSpc>
                <a:spcPct val="101299"/>
              </a:lnSpc>
              <a:spcBef>
                <a:spcPts val="375"/>
              </a:spcBef>
              <a:buClr>
                <a:srgbClr val="FF0000"/>
              </a:buClr>
              <a:buFont typeface="Arial"/>
              <a:buChar char="•"/>
              <a:tabLst>
                <a:tab pos="339090" algn="l"/>
                <a:tab pos="339725" algn="l"/>
              </a:tabLst>
            </a:pPr>
            <a:r>
              <a:rPr dirty="0" sz="1550" spc="10" b="1">
                <a:latin typeface="Arial"/>
                <a:cs typeface="Arial"/>
              </a:rPr>
              <a:t>Changes to the package specification require  recompilation of each referencing</a:t>
            </a:r>
            <a:r>
              <a:rPr dirty="0" sz="1550" spc="-45" b="1">
                <a:latin typeface="Arial"/>
                <a:cs typeface="Arial"/>
              </a:rPr>
              <a:t> </a:t>
            </a:r>
            <a:r>
              <a:rPr dirty="0" sz="1550" spc="10" b="1">
                <a:latin typeface="Arial"/>
                <a:cs typeface="Arial"/>
              </a:rPr>
              <a:t>subprogram.</a:t>
            </a:r>
            <a:endParaRPr sz="1550">
              <a:latin typeface="Arial"/>
              <a:cs typeface="Arial"/>
            </a:endParaRPr>
          </a:p>
          <a:p>
            <a:pPr marL="339090" marR="83185" indent="-327025">
              <a:lnSpc>
                <a:spcPct val="101600"/>
              </a:lnSpc>
              <a:spcBef>
                <a:spcPts val="375"/>
              </a:spcBef>
              <a:buClr>
                <a:srgbClr val="FF0000"/>
              </a:buClr>
              <a:buFont typeface="Arial"/>
              <a:buChar char="•"/>
              <a:tabLst>
                <a:tab pos="339090" algn="l"/>
                <a:tab pos="339725" algn="l"/>
              </a:tabLst>
            </a:pPr>
            <a:r>
              <a:rPr dirty="0" sz="1550" spc="10" b="1">
                <a:latin typeface="Arial"/>
                <a:cs typeface="Arial"/>
              </a:rPr>
              <a:t>The package specification should </a:t>
            </a:r>
            <a:r>
              <a:rPr dirty="0" sz="1550" spc="5" b="1">
                <a:latin typeface="Arial"/>
                <a:cs typeface="Arial"/>
              </a:rPr>
              <a:t>contain </a:t>
            </a:r>
            <a:r>
              <a:rPr dirty="0" sz="1550" spc="10" b="1">
                <a:latin typeface="Arial"/>
                <a:cs typeface="Arial"/>
              </a:rPr>
              <a:t>as few  constructs as</a:t>
            </a:r>
            <a:r>
              <a:rPr dirty="0" sz="1550" spc="5" b="1">
                <a:latin typeface="Arial"/>
                <a:cs typeface="Arial"/>
              </a:rPr>
              <a:t> </a:t>
            </a:r>
            <a:r>
              <a:rPr dirty="0" sz="1550" spc="10" b="1">
                <a:latin typeface="Arial"/>
                <a:cs typeface="Arial"/>
              </a:rPr>
              <a:t>possible.</a:t>
            </a:r>
            <a:endParaRPr sz="1550">
              <a:latin typeface="Arial"/>
              <a:cs typeface="Arial"/>
            </a:endParaRPr>
          </a:p>
        </p:txBody>
      </p:sp>
      <p:sp>
        <p:nvSpPr>
          <p:cNvPr id="8" name="object 8"/>
          <p:cNvSpPr txBox="1"/>
          <p:nvPr/>
        </p:nvSpPr>
        <p:spPr>
          <a:xfrm>
            <a:off x="743204" y="5610905"/>
            <a:ext cx="6204585" cy="38862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Guidelines for Writing</a:t>
            </a:r>
            <a:r>
              <a:rPr dirty="0" sz="1300" spc="-5" b="1">
                <a:latin typeface="Arial"/>
                <a:cs typeface="Arial"/>
              </a:rPr>
              <a:t> </a:t>
            </a:r>
            <a:r>
              <a:rPr dirty="0" sz="1300" spc="5" b="1">
                <a:latin typeface="Arial"/>
                <a:cs typeface="Arial"/>
              </a:rPr>
              <a:t>Packages</a:t>
            </a:r>
            <a:endParaRPr sz="1300">
              <a:latin typeface="Arial"/>
              <a:cs typeface="Arial"/>
            </a:endParaRPr>
          </a:p>
          <a:p>
            <a:pPr marL="138430" marR="85725">
              <a:lnSpc>
                <a:spcPct val="101299"/>
              </a:lnSpc>
              <a:spcBef>
                <a:spcPts val="370"/>
              </a:spcBef>
            </a:pPr>
            <a:r>
              <a:rPr dirty="0" sz="1300" spc="10">
                <a:latin typeface="Times New Roman"/>
                <a:cs typeface="Times New Roman"/>
              </a:rPr>
              <a:t>Keep </a:t>
            </a:r>
            <a:r>
              <a:rPr dirty="0" sz="1300" spc="5">
                <a:latin typeface="Times New Roman"/>
                <a:cs typeface="Times New Roman"/>
              </a:rPr>
              <a:t>your packages as general </a:t>
            </a:r>
            <a:r>
              <a:rPr dirty="0" sz="1300" spc="10">
                <a:latin typeface="Times New Roman"/>
                <a:cs typeface="Times New Roman"/>
              </a:rPr>
              <a:t>as </a:t>
            </a:r>
            <a:r>
              <a:rPr dirty="0" sz="1300" spc="5">
                <a:latin typeface="Times New Roman"/>
                <a:cs typeface="Times New Roman"/>
              </a:rPr>
              <a:t>possible, so that they can be reused in future  applications. Also, avoid writing packages that duplicate features provided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Oracle  </a:t>
            </a:r>
            <a:r>
              <a:rPr dirty="0" sz="1300" spc="5">
                <a:latin typeface="Times New Roman"/>
                <a:cs typeface="Times New Roman"/>
              </a:rPr>
              <a:t>server.</a:t>
            </a:r>
            <a:endParaRPr sz="1300">
              <a:latin typeface="Times New Roman"/>
              <a:cs typeface="Times New Roman"/>
            </a:endParaRPr>
          </a:p>
          <a:p>
            <a:pPr marL="138430" marR="80645">
              <a:lnSpc>
                <a:spcPct val="101400"/>
              </a:lnSpc>
              <a:spcBef>
                <a:spcPts val="395"/>
              </a:spcBef>
            </a:pPr>
            <a:r>
              <a:rPr dirty="0" sz="1300" spc="5">
                <a:latin typeface="Times New Roman"/>
                <a:cs typeface="Times New Roman"/>
              </a:rPr>
              <a:t>Package specifications reflect the design of your application, so define </a:t>
            </a:r>
            <a:r>
              <a:rPr dirty="0" sz="1300" spc="10">
                <a:latin typeface="Times New Roman"/>
                <a:cs typeface="Times New Roman"/>
              </a:rPr>
              <a:t>them </a:t>
            </a:r>
            <a:r>
              <a:rPr dirty="0" sz="1300" spc="5">
                <a:latin typeface="Times New Roman"/>
                <a:cs typeface="Times New Roman"/>
              </a:rPr>
              <a:t>before  defining the </a:t>
            </a:r>
            <a:r>
              <a:rPr dirty="0" sz="1300" spc="10">
                <a:latin typeface="Times New Roman"/>
                <a:cs typeface="Times New Roman"/>
              </a:rPr>
              <a:t>package </a:t>
            </a:r>
            <a:r>
              <a:rPr dirty="0" sz="1300" spc="5">
                <a:latin typeface="Times New Roman"/>
                <a:cs typeface="Times New Roman"/>
              </a:rPr>
              <a:t>bodies. </a:t>
            </a:r>
            <a:r>
              <a:rPr dirty="0" sz="1300" spc="10">
                <a:latin typeface="Times New Roman"/>
                <a:cs typeface="Times New Roman"/>
              </a:rPr>
              <a:t>The package </a:t>
            </a:r>
            <a:r>
              <a:rPr dirty="0" sz="1300" spc="5">
                <a:latin typeface="Times New Roman"/>
                <a:cs typeface="Times New Roman"/>
              </a:rPr>
              <a:t>specification should contain only those  constructs that must be visible to the users of the package. Thus, other developers cannot  misuse the package </a:t>
            </a:r>
            <a:r>
              <a:rPr dirty="0" sz="1300" spc="10">
                <a:latin typeface="Times New Roman"/>
                <a:cs typeface="Times New Roman"/>
              </a:rPr>
              <a:t>by </a:t>
            </a:r>
            <a:r>
              <a:rPr dirty="0" sz="1300" spc="5">
                <a:latin typeface="Times New Roman"/>
                <a:cs typeface="Times New Roman"/>
              </a:rPr>
              <a:t>basing code </a:t>
            </a:r>
            <a:r>
              <a:rPr dirty="0" sz="1300" spc="10">
                <a:latin typeface="Times New Roman"/>
                <a:cs typeface="Times New Roman"/>
              </a:rPr>
              <a:t>on </a:t>
            </a:r>
            <a:r>
              <a:rPr dirty="0" sz="1300" spc="5">
                <a:latin typeface="Times New Roman"/>
                <a:cs typeface="Times New Roman"/>
              </a:rPr>
              <a:t>irrelevant</a:t>
            </a:r>
            <a:r>
              <a:rPr dirty="0" sz="1300">
                <a:latin typeface="Times New Roman"/>
                <a:cs typeface="Times New Roman"/>
              </a:rPr>
              <a:t> </a:t>
            </a:r>
            <a:r>
              <a:rPr dirty="0" sz="1300" spc="5">
                <a:latin typeface="Times New Roman"/>
                <a:cs typeface="Times New Roman"/>
              </a:rPr>
              <a:t>details.</a:t>
            </a:r>
            <a:endParaRPr sz="1300">
              <a:latin typeface="Times New Roman"/>
              <a:cs typeface="Times New Roman"/>
            </a:endParaRPr>
          </a:p>
          <a:p>
            <a:pPr marL="138430" marR="270510">
              <a:lnSpc>
                <a:spcPct val="101400"/>
              </a:lnSpc>
              <a:spcBef>
                <a:spcPts val="400"/>
              </a:spcBef>
            </a:pPr>
            <a:r>
              <a:rPr dirty="0" sz="1300" spc="5">
                <a:latin typeface="Times New Roman"/>
                <a:cs typeface="Times New Roman"/>
              </a:rPr>
              <a:t>Place items in the declaration part of the </a:t>
            </a:r>
            <a:r>
              <a:rPr dirty="0" sz="1300" spc="10">
                <a:latin typeface="Times New Roman"/>
                <a:cs typeface="Times New Roman"/>
              </a:rPr>
              <a:t>package body when you </a:t>
            </a:r>
            <a:r>
              <a:rPr dirty="0" sz="1300" spc="5">
                <a:latin typeface="Times New Roman"/>
                <a:cs typeface="Times New Roman"/>
              </a:rPr>
              <a:t>must maintain </a:t>
            </a:r>
            <a:r>
              <a:rPr dirty="0" sz="1300" spc="10">
                <a:latin typeface="Times New Roman"/>
                <a:cs typeface="Times New Roman"/>
              </a:rPr>
              <a:t>them  </a:t>
            </a:r>
            <a:r>
              <a:rPr dirty="0" sz="1300" spc="5">
                <a:latin typeface="Times New Roman"/>
                <a:cs typeface="Times New Roman"/>
              </a:rPr>
              <a:t>throughout a </a:t>
            </a:r>
            <a:r>
              <a:rPr dirty="0" sz="1300">
                <a:latin typeface="Times New Roman"/>
                <a:cs typeface="Times New Roman"/>
              </a:rPr>
              <a:t>session </a:t>
            </a:r>
            <a:r>
              <a:rPr dirty="0" sz="1300" spc="5">
                <a:latin typeface="Times New Roman"/>
                <a:cs typeface="Times New Roman"/>
              </a:rPr>
              <a:t>or across transactions. For example, declare a variable called  </a:t>
            </a:r>
            <a:r>
              <a:rPr dirty="0" sz="1300" spc="15">
                <a:latin typeface="Courier New"/>
                <a:cs typeface="Courier New"/>
              </a:rPr>
              <a:t>NUMBER_EMPLOYED </a:t>
            </a:r>
            <a:r>
              <a:rPr dirty="0" sz="1300" spc="5">
                <a:latin typeface="Times New Roman"/>
                <a:cs typeface="Times New Roman"/>
              </a:rPr>
              <a:t>as a private variable if each call to a procedure that uses the  variable </a:t>
            </a:r>
            <a:r>
              <a:rPr dirty="0" sz="1300" spc="10">
                <a:latin typeface="Times New Roman"/>
                <a:cs typeface="Times New Roman"/>
              </a:rPr>
              <a:t>needs </a:t>
            </a:r>
            <a:r>
              <a:rPr dirty="0" sz="1300" spc="5">
                <a:latin typeface="Times New Roman"/>
                <a:cs typeface="Times New Roman"/>
              </a:rPr>
              <a:t>to be maintained. </a:t>
            </a:r>
            <a:r>
              <a:rPr dirty="0" sz="1300" spc="10">
                <a:latin typeface="Times New Roman"/>
                <a:cs typeface="Times New Roman"/>
              </a:rPr>
              <a:t>When </a:t>
            </a:r>
            <a:r>
              <a:rPr dirty="0" sz="1300" spc="5">
                <a:latin typeface="Times New Roman"/>
                <a:cs typeface="Times New Roman"/>
              </a:rPr>
              <a:t>declared as a global variable in the package  specification, the </a:t>
            </a:r>
            <a:r>
              <a:rPr dirty="0" sz="1300" spc="10">
                <a:latin typeface="Times New Roman"/>
                <a:cs typeface="Times New Roman"/>
              </a:rPr>
              <a:t>value </a:t>
            </a:r>
            <a:r>
              <a:rPr dirty="0" sz="1300" spc="5">
                <a:latin typeface="Times New Roman"/>
                <a:cs typeface="Times New Roman"/>
              </a:rPr>
              <a:t>of that </a:t>
            </a:r>
            <a:r>
              <a:rPr dirty="0" sz="1300" spc="10">
                <a:latin typeface="Times New Roman"/>
                <a:cs typeface="Times New Roman"/>
              </a:rPr>
              <a:t>global </a:t>
            </a:r>
            <a:r>
              <a:rPr dirty="0" sz="1300" spc="5">
                <a:latin typeface="Times New Roman"/>
                <a:cs typeface="Times New Roman"/>
              </a:rPr>
              <a:t>variable is initialized in a session the first time a  construct from the </a:t>
            </a:r>
            <a:r>
              <a:rPr dirty="0" sz="1300" spc="10">
                <a:latin typeface="Times New Roman"/>
                <a:cs typeface="Times New Roman"/>
              </a:rPr>
              <a:t>package </a:t>
            </a:r>
            <a:r>
              <a:rPr dirty="0" sz="1300" spc="5">
                <a:latin typeface="Times New Roman"/>
                <a:cs typeface="Times New Roman"/>
              </a:rPr>
              <a:t>is</a:t>
            </a:r>
            <a:r>
              <a:rPr dirty="0" sz="1300">
                <a:latin typeface="Times New Roman"/>
                <a:cs typeface="Times New Roman"/>
              </a:rPr>
              <a:t> </a:t>
            </a:r>
            <a:r>
              <a:rPr dirty="0" sz="1300" spc="5">
                <a:latin typeface="Times New Roman"/>
                <a:cs typeface="Times New Roman"/>
              </a:rPr>
              <a:t>invoked.</a:t>
            </a:r>
            <a:endParaRPr sz="1300">
              <a:latin typeface="Times New Roman"/>
              <a:cs typeface="Times New Roman"/>
            </a:endParaRPr>
          </a:p>
          <a:p>
            <a:pPr marL="138430" marR="5080">
              <a:lnSpc>
                <a:spcPct val="101400"/>
              </a:lnSpc>
              <a:spcBef>
                <a:spcPts val="400"/>
              </a:spcBef>
            </a:pPr>
            <a:r>
              <a:rPr dirty="0" sz="1300" spc="5">
                <a:latin typeface="Times New Roman"/>
                <a:cs typeface="Times New Roman"/>
              </a:rPr>
              <a:t>Changes to the package </a:t>
            </a:r>
            <a:r>
              <a:rPr dirty="0" sz="1300" spc="10">
                <a:latin typeface="Times New Roman"/>
                <a:cs typeface="Times New Roman"/>
              </a:rPr>
              <a:t>body do </a:t>
            </a:r>
            <a:r>
              <a:rPr dirty="0" sz="1300" spc="5">
                <a:latin typeface="Times New Roman"/>
                <a:cs typeface="Times New Roman"/>
              </a:rPr>
              <a:t>not require recompilation of dependent constructs,  whereas changes to the package specification require recompilation of every </a:t>
            </a:r>
            <a:r>
              <a:rPr dirty="0" sz="1300">
                <a:latin typeface="Times New Roman"/>
                <a:cs typeface="Times New Roman"/>
              </a:rPr>
              <a:t>stored  </a:t>
            </a:r>
            <a:r>
              <a:rPr dirty="0" sz="1300" spc="5">
                <a:latin typeface="Times New Roman"/>
                <a:cs typeface="Times New Roman"/>
              </a:rPr>
              <a:t>subprogram that references the package. </a:t>
            </a:r>
            <a:r>
              <a:rPr dirty="0" sz="1300" spc="10">
                <a:latin typeface="Times New Roman"/>
                <a:cs typeface="Times New Roman"/>
              </a:rPr>
              <a:t>To </a:t>
            </a:r>
            <a:r>
              <a:rPr dirty="0" sz="1300" spc="5">
                <a:latin typeface="Times New Roman"/>
                <a:cs typeface="Times New Roman"/>
              </a:rPr>
              <a:t>reduce the </a:t>
            </a:r>
            <a:r>
              <a:rPr dirty="0" sz="1300" spc="10">
                <a:latin typeface="Times New Roman"/>
                <a:cs typeface="Times New Roman"/>
              </a:rPr>
              <a:t>need </a:t>
            </a:r>
            <a:r>
              <a:rPr dirty="0" sz="1300" spc="5">
                <a:latin typeface="Times New Roman"/>
                <a:cs typeface="Times New Roman"/>
              </a:rPr>
              <a:t>for recompiling </a:t>
            </a:r>
            <a:r>
              <a:rPr dirty="0" sz="1300" spc="10">
                <a:latin typeface="Times New Roman"/>
                <a:cs typeface="Times New Roman"/>
              </a:rPr>
              <a:t>when </a:t>
            </a:r>
            <a:r>
              <a:rPr dirty="0" sz="1300" spc="5">
                <a:latin typeface="Times New Roman"/>
                <a:cs typeface="Times New Roman"/>
              </a:rPr>
              <a:t>code is  changed, place as </a:t>
            </a:r>
            <a:r>
              <a:rPr dirty="0" sz="1300" spc="10">
                <a:latin typeface="Times New Roman"/>
                <a:cs typeface="Times New Roman"/>
              </a:rPr>
              <a:t>few </a:t>
            </a:r>
            <a:r>
              <a:rPr dirty="0" sz="1300" spc="5">
                <a:latin typeface="Times New Roman"/>
                <a:cs typeface="Times New Roman"/>
              </a:rPr>
              <a:t>constructs as possible in a package</a:t>
            </a:r>
            <a:r>
              <a:rPr dirty="0" sz="1300" spc="25">
                <a:latin typeface="Times New Roman"/>
                <a:cs typeface="Times New Roman"/>
              </a:rPr>
              <a:t> </a:t>
            </a:r>
            <a:r>
              <a:rPr dirty="0" sz="1300" spc="5">
                <a:latin typeface="Times New Roman"/>
                <a:cs typeface="Times New Roman"/>
              </a:rPr>
              <a:t>specification.</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208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xi</a:t>
            </a:r>
            <a:endParaRPr sz="1000">
              <a:latin typeface="Arial"/>
              <a:cs typeface="Arial"/>
            </a:endParaRPr>
          </a:p>
        </p:txBody>
      </p:sp>
      <p:sp>
        <p:nvSpPr>
          <p:cNvPr id="3" name="object 3"/>
          <p:cNvSpPr txBox="1"/>
          <p:nvPr/>
        </p:nvSpPr>
        <p:spPr>
          <a:xfrm>
            <a:off x="1358900" y="859507"/>
            <a:ext cx="3792854" cy="1229995"/>
          </a:xfrm>
          <a:prstGeom prst="rect">
            <a:avLst/>
          </a:prstGeom>
        </p:spPr>
        <p:txBody>
          <a:bodyPr wrap="square" lIns="0" tIns="45085" rIns="0" bIns="0" rtlCol="0" vert="horz">
            <a:spAutoFit/>
          </a:bodyPr>
          <a:lstStyle/>
          <a:p>
            <a:pPr marL="12700">
              <a:lnSpc>
                <a:spcPct val="100000"/>
              </a:lnSpc>
              <a:spcBef>
                <a:spcPts val="355"/>
              </a:spcBef>
            </a:pPr>
            <a:r>
              <a:rPr dirty="0" sz="1100" spc="-5" b="1">
                <a:latin typeface="Arial"/>
                <a:cs typeface="Arial"/>
              </a:rPr>
              <a:t>12 Understanding and Influencing the PL/SQL</a:t>
            </a:r>
            <a:r>
              <a:rPr dirty="0" sz="1100" spc="125" b="1">
                <a:latin typeface="Arial"/>
                <a:cs typeface="Arial"/>
              </a:rPr>
              <a:t> </a:t>
            </a:r>
            <a:r>
              <a:rPr dirty="0" sz="1100" spc="-5" b="1">
                <a:latin typeface="Arial"/>
                <a:cs typeface="Arial"/>
              </a:rPr>
              <a:t>Compiler</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12-2</a:t>
            </a:r>
            <a:endParaRPr sz="1100">
              <a:latin typeface="Arial"/>
              <a:cs typeface="Arial"/>
            </a:endParaRPr>
          </a:p>
          <a:p>
            <a:pPr marL="240665" marR="413384">
              <a:lnSpc>
                <a:spcPts val="1580"/>
              </a:lnSpc>
              <a:spcBef>
                <a:spcPts val="95"/>
              </a:spcBef>
            </a:pPr>
            <a:r>
              <a:rPr dirty="0" sz="1100" spc="-5">
                <a:latin typeface="Arial"/>
                <a:cs typeface="Arial"/>
              </a:rPr>
              <a:t>Native and Interpreted Compilation 12-3  Features and Benefits of Native Compilation</a:t>
            </a:r>
            <a:r>
              <a:rPr dirty="0" sz="1100" spc="85">
                <a:latin typeface="Arial"/>
                <a:cs typeface="Arial"/>
              </a:rPr>
              <a:t> </a:t>
            </a:r>
            <a:r>
              <a:rPr dirty="0" sz="1100" spc="-5">
                <a:latin typeface="Arial"/>
                <a:cs typeface="Arial"/>
              </a:rPr>
              <a:t>12-4</a:t>
            </a:r>
            <a:endParaRPr sz="1100">
              <a:latin typeface="Arial"/>
              <a:cs typeface="Arial"/>
            </a:endParaRPr>
          </a:p>
          <a:p>
            <a:pPr marL="240665" marR="205740">
              <a:lnSpc>
                <a:spcPts val="1580"/>
              </a:lnSpc>
            </a:pPr>
            <a:r>
              <a:rPr dirty="0" sz="1100" spc="-5">
                <a:latin typeface="Arial"/>
                <a:cs typeface="Arial"/>
              </a:rPr>
              <a:t>Considerations When Using Native Compilation 12-5  Parameters Influencing Compilation</a:t>
            </a:r>
            <a:r>
              <a:rPr dirty="0" sz="1100" spc="20">
                <a:latin typeface="Arial"/>
                <a:cs typeface="Arial"/>
              </a:rPr>
              <a:t> </a:t>
            </a:r>
            <a:r>
              <a:rPr dirty="0" sz="1100" spc="-5">
                <a:latin typeface="Arial"/>
                <a:cs typeface="Arial"/>
              </a:rPr>
              <a:t>12-6</a:t>
            </a:r>
            <a:endParaRPr sz="1100">
              <a:latin typeface="Arial"/>
              <a:cs typeface="Arial"/>
            </a:endParaRPr>
          </a:p>
        </p:txBody>
      </p:sp>
      <p:sp>
        <p:nvSpPr>
          <p:cNvPr id="4" name="object 4"/>
          <p:cNvSpPr txBox="1"/>
          <p:nvPr/>
        </p:nvSpPr>
        <p:spPr>
          <a:xfrm>
            <a:off x="5079715" y="2062647"/>
            <a:ext cx="307340" cy="427990"/>
          </a:xfrm>
          <a:prstGeom prst="rect">
            <a:avLst/>
          </a:prstGeom>
        </p:spPr>
        <p:txBody>
          <a:bodyPr wrap="square" lIns="0" tIns="46355" rIns="0" bIns="0" rtlCol="0" vert="horz">
            <a:spAutoFit/>
          </a:bodyPr>
          <a:lstStyle/>
          <a:p>
            <a:pPr marL="15240">
              <a:lnSpc>
                <a:spcPct val="100000"/>
              </a:lnSpc>
              <a:spcBef>
                <a:spcPts val="365"/>
              </a:spcBef>
            </a:pPr>
            <a:r>
              <a:rPr dirty="0" sz="1100" spc="-5">
                <a:latin typeface="Arial"/>
                <a:cs typeface="Arial"/>
              </a:rPr>
              <a:t>12</a:t>
            </a:r>
            <a:r>
              <a:rPr dirty="0" sz="1100" spc="-15">
                <a:latin typeface="Arial"/>
                <a:cs typeface="Arial"/>
              </a:rPr>
              <a:t>-</a:t>
            </a:r>
            <a:r>
              <a:rPr dirty="0" sz="1100" spc="-5">
                <a:latin typeface="Arial"/>
                <a:cs typeface="Arial"/>
              </a:rPr>
              <a:t>7</a:t>
            </a:r>
            <a:endParaRPr sz="1100">
              <a:latin typeface="Arial"/>
              <a:cs typeface="Arial"/>
            </a:endParaRPr>
          </a:p>
          <a:p>
            <a:pPr marL="12700">
              <a:lnSpc>
                <a:spcPct val="100000"/>
              </a:lnSpc>
              <a:spcBef>
                <a:spcPts val="265"/>
              </a:spcBef>
            </a:pPr>
            <a:r>
              <a:rPr dirty="0" sz="1100" spc="-5">
                <a:latin typeface="Arial"/>
                <a:cs typeface="Arial"/>
              </a:rPr>
              <a:t>12-8</a:t>
            </a:r>
            <a:endParaRPr sz="1100">
              <a:latin typeface="Arial"/>
              <a:cs typeface="Arial"/>
            </a:endParaRPr>
          </a:p>
        </p:txBody>
      </p:sp>
      <p:sp>
        <p:nvSpPr>
          <p:cNvPr id="5" name="object 5"/>
          <p:cNvSpPr txBox="1"/>
          <p:nvPr/>
        </p:nvSpPr>
        <p:spPr>
          <a:xfrm>
            <a:off x="1587312" y="2062647"/>
            <a:ext cx="3404235" cy="2498090"/>
          </a:xfrm>
          <a:prstGeom prst="rect">
            <a:avLst/>
          </a:prstGeom>
        </p:spPr>
        <p:txBody>
          <a:bodyPr wrap="square" lIns="0" tIns="12700" rIns="0" bIns="0" rtlCol="0" vert="horz">
            <a:spAutoFit/>
          </a:bodyPr>
          <a:lstStyle/>
          <a:p>
            <a:pPr algn="just" marL="12700" marR="5080">
              <a:lnSpc>
                <a:spcPct val="119800"/>
              </a:lnSpc>
              <a:spcBef>
                <a:spcPts val="100"/>
              </a:spcBef>
            </a:pPr>
            <a:r>
              <a:rPr dirty="0" sz="1100" spc="-5">
                <a:latin typeface="Arial"/>
                <a:cs typeface="Arial"/>
              </a:rPr>
              <a:t>Switching Between Native and Interpreted Compilation  Viewing Compilation Information in the Data Dictionary  Using Native Compilation</a:t>
            </a:r>
            <a:r>
              <a:rPr dirty="0" sz="1100" spc="20">
                <a:latin typeface="Arial"/>
                <a:cs typeface="Arial"/>
              </a:rPr>
              <a:t> </a:t>
            </a:r>
            <a:r>
              <a:rPr dirty="0" sz="1100" spc="-5">
                <a:latin typeface="Arial"/>
                <a:cs typeface="Arial"/>
              </a:rPr>
              <a:t>12-9</a:t>
            </a:r>
            <a:endParaRPr sz="1100">
              <a:latin typeface="Arial"/>
              <a:cs typeface="Arial"/>
            </a:endParaRPr>
          </a:p>
          <a:p>
            <a:pPr algn="just" marL="12700" marR="875665">
              <a:lnSpc>
                <a:spcPct val="119500"/>
              </a:lnSpc>
              <a:spcBef>
                <a:spcPts val="10"/>
              </a:spcBef>
            </a:pPr>
            <a:r>
              <a:rPr dirty="0" sz="1100" spc="-5">
                <a:latin typeface="Arial"/>
                <a:cs typeface="Arial"/>
              </a:rPr>
              <a:t>Compiler Warning Infrastructure 12-10  Setting Compiler Warning Levels</a:t>
            </a:r>
            <a:r>
              <a:rPr dirty="0" sz="1100" spc="50">
                <a:latin typeface="Arial"/>
                <a:cs typeface="Arial"/>
              </a:rPr>
              <a:t> </a:t>
            </a:r>
            <a:r>
              <a:rPr dirty="0" sz="1100" spc="-5">
                <a:latin typeface="Arial"/>
                <a:cs typeface="Arial"/>
              </a:rPr>
              <a:t>12-11</a:t>
            </a:r>
            <a:endParaRPr sz="1100">
              <a:latin typeface="Arial"/>
              <a:cs typeface="Arial"/>
            </a:endParaRPr>
          </a:p>
          <a:p>
            <a:pPr marL="12700">
              <a:lnSpc>
                <a:spcPct val="100000"/>
              </a:lnSpc>
              <a:spcBef>
                <a:spcPts val="300"/>
              </a:spcBef>
            </a:pPr>
            <a:r>
              <a:rPr dirty="0" sz="1100" spc="-5">
                <a:latin typeface="Arial"/>
                <a:cs typeface="Arial"/>
              </a:rPr>
              <a:t>Guidelines for Using </a:t>
            </a:r>
            <a:r>
              <a:rPr dirty="0" sz="1100" spc="-5">
                <a:latin typeface="Courier New"/>
                <a:cs typeface="Courier New"/>
              </a:rPr>
              <a:t>PLSQL_WARNINGS</a:t>
            </a:r>
            <a:r>
              <a:rPr dirty="0" sz="1100" spc="285">
                <a:latin typeface="Courier New"/>
                <a:cs typeface="Courier New"/>
              </a:rPr>
              <a:t> </a:t>
            </a:r>
            <a:r>
              <a:rPr dirty="0" sz="1100" spc="-5">
                <a:latin typeface="Arial"/>
                <a:cs typeface="Arial"/>
              </a:rPr>
              <a:t>12-12</a:t>
            </a:r>
            <a:endParaRPr sz="1100">
              <a:latin typeface="Arial"/>
              <a:cs typeface="Arial"/>
            </a:endParaRPr>
          </a:p>
          <a:p>
            <a:pPr marL="12700">
              <a:lnSpc>
                <a:spcPct val="100000"/>
              </a:lnSpc>
              <a:spcBef>
                <a:spcPts val="355"/>
              </a:spcBef>
            </a:pPr>
            <a:r>
              <a:rPr dirty="0" sz="1100" spc="-5">
                <a:latin typeface="Courier New"/>
                <a:cs typeface="Courier New"/>
              </a:rPr>
              <a:t>DBMS_WARNING </a:t>
            </a:r>
            <a:r>
              <a:rPr dirty="0" sz="1100" spc="-5">
                <a:latin typeface="Arial"/>
                <a:cs typeface="Arial"/>
              </a:rPr>
              <a:t>Package</a:t>
            </a:r>
            <a:r>
              <a:rPr dirty="0" sz="1100" spc="254">
                <a:latin typeface="Arial"/>
                <a:cs typeface="Arial"/>
              </a:rPr>
              <a:t> </a:t>
            </a:r>
            <a:r>
              <a:rPr dirty="0" sz="1100" spc="-5">
                <a:latin typeface="Arial"/>
                <a:cs typeface="Arial"/>
              </a:rPr>
              <a:t>12-13</a:t>
            </a:r>
            <a:endParaRPr sz="1100">
              <a:latin typeface="Arial"/>
              <a:cs typeface="Arial"/>
            </a:endParaRPr>
          </a:p>
          <a:p>
            <a:pPr marL="12700" marR="755015">
              <a:lnSpc>
                <a:spcPct val="126200"/>
              </a:lnSpc>
              <a:spcBef>
                <a:spcPts val="10"/>
              </a:spcBef>
            </a:pPr>
            <a:r>
              <a:rPr dirty="0" sz="1100" spc="-5">
                <a:latin typeface="Arial"/>
                <a:cs typeface="Arial"/>
              </a:rPr>
              <a:t>Using </a:t>
            </a:r>
            <a:r>
              <a:rPr dirty="0" sz="1100" spc="-5">
                <a:latin typeface="Courier New"/>
                <a:cs typeface="Courier New"/>
              </a:rPr>
              <a:t>DBMS_WARNING </a:t>
            </a:r>
            <a:r>
              <a:rPr dirty="0" sz="1100" spc="-5">
                <a:latin typeface="Arial"/>
                <a:cs typeface="Arial"/>
              </a:rPr>
              <a:t>Procedures</a:t>
            </a:r>
            <a:r>
              <a:rPr dirty="0" sz="1100" spc="280">
                <a:latin typeface="Arial"/>
                <a:cs typeface="Arial"/>
              </a:rPr>
              <a:t> </a:t>
            </a:r>
            <a:r>
              <a:rPr dirty="0" sz="1100" spc="-5">
                <a:latin typeface="Arial"/>
                <a:cs typeface="Arial"/>
              </a:rPr>
              <a:t>12-14  Using </a:t>
            </a:r>
            <a:r>
              <a:rPr dirty="0" sz="1100" spc="-5">
                <a:latin typeface="Courier New"/>
                <a:cs typeface="Courier New"/>
              </a:rPr>
              <a:t>DBMS_WARNING </a:t>
            </a:r>
            <a:r>
              <a:rPr dirty="0" sz="1100" spc="-5">
                <a:latin typeface="Arial"/>
                <a:cs typeface="Arial"/>
              </a:rPr>
              <a:t>Functions 12-15  Using </a:t>
            </a:r>
            <a:r>
              <a:rPr dirty="0" sz="1100" spc="-5">
                <a:latin typeface="Courier New"/>
                <a:cs typeface="Courier New"/>
              </a:rPr>
              <a:t>DBMS_WARNING</a:t>
            </a:r>
            <a:r>
              <a:rPr dirty="0" sz="1100" spc="-5">
                <a:latin typeface="Arial"/>
                <a:cs typeface="Arial"/>
              </a:rPr>
              <a:t>: Example 12-16  Summary</a:t>
            </a:r>
            <a:r>
              <a:rPr dirty="0" sz="1100" spc="10">
                <a:latin typeface="Arial"/>
                <a:cs typeface="Arial"/>
              </a:rPr>
              <a:t> </a:t>
            </a:r>
            <a:r>
              <a:rPr dirty="0" sz="1100" spc="-5">
                <a:latin typeface="Arial"/>
                <a:cs typeface="Arial"/>
              </a:rPr>
              <a:t>12-18</a:t>
            </a:r>
            <a:endParaRPr sz="1100">
              <a:latin typeface="Arial"/>
              <a:cs typeface="Arial"/>
            </a:endParaRPr>
          </a:p>
          <a:p>
            <a:pPr marL="12700">
              <a:lnSpc>
                <a:spcPct val="100000"/>
              </a:lnSpc>
              <a:spcBef>
                <a:spcPts val="265"/>
              </a:spcBef>
            </a:pPr>
            <a:r>
              <a:rPr dirty="0" sz="1100" spc="-5">
                <a:latin typeface="Arial"/>
                <a:cs typeface="Arial"/>
              </a:rPr>
              <a:t>Practice 12: Overview</a:t>
            </a:r>
            <a:r>
              <a:rPr dirty="0" sz="1100" spc="5">
                <a:latin typeface="Arial"/>
                <a:cs typeface="Arial"/>
              </a:rPr>
              <a:t> </a:t>
            </a:r>
            <a:r>
              <a:rPr dirty="0" sz="1100">
                <a:latin typeface="Arial"/>
                <a:cs typeface="Arial"/>
              </a:rPr>
              <a:t>12-19</a:t>
            </a:r>
            <a:endParaRPr sz="1100">
              <a:latin typeface="Arial"/>
              <a:cs typeface="Arial"/>
            </a:endParaRPr>
          </a:p>
        </p:txBody>
      </p:sp>
      <p:sp>
        <p:nvSpPr>
          <p:cNvPr id="6" name="object 6"/>
          <p:cNvSpPr txBox="1"/>
          <p:nvPr/>
        </p:nvSpPr>
        <p:spPr>
          <a:xfrm>
            <a:off x="1358760" y="4698594"/>
            <a:ext cx="3331210" cy="2653030"/>
          </a:xfrm>
          <a:prstGeom prst="rect">
            <a:avLst/>
          </a:prstGeom>
        </p:spPr>
        <p:txBody>
          <a:bodyPr wrap="square" lIns="0" tIns="12700" rIns="0" bIns="0" rtlCol="0" vert="horz">
            <a:spAutoFit/>
          </a:bodyPr>
          <a:lstStyle/>
          <a:p>
            <a:pPr marL="12700" marR="571500">
              <a:lnSpc>
                <a:spcPct val="142200"/>
              </a:lnSpc>
              <a:spcBef>
                <a:spcPts val="100"/>
              </a:spcBef>
            </a:pPr>
            <a:r>
              <a:rPr dirty="0" sz="1100" spc="-5" b="1">
                <a:latin typeface="Arial"/>
                <a:cs typeface="Arial"/>
              </a:rPr>
              <a:t>Appendix A: Practice Solutions  Appendix B: Table Descriptions and</a:t>
            </a:r>
            <a:r>
              <a:rPr dirty="0" sz="1100" spc="50" b="1">
                <a:latin typeface="Arial"/>
                <a:cs typeface="Arial"/>
              </a:rPr>
              <a:t> </a:t>
            </a:r>
            <a:r>
              <a:rPr dirty="0" sz="1100" spc="-5" b="1">
                <a:latin typeface="Arial"/>
                <a:cs typeface="Arial"/>
              </a:rPr>
              <a:t>Data</a:t>
            </a:r>
            <a:endParaRPr sz="1100">
              <a:latin typeface="Arial"/>
              <a:cs typeface="Arial"/>
            </a:endParaRPr>
          </a:p>
          <a:p>
            <a:pPr marL="12700" marR="174625">
              <a:lnSpc>
                <a:spcPct val="142200"/>
              </a:lnSpc>
              <a:spcBef>
                <a:spcPts val="5"/>
              </a:spcBef>
            </a:pPr>
            <a:r>
              <a:rPr dirty="0" sz="1100" spc="-5" b="1">
                <a:latin typeface="Arial"/>
                <a:cs typeface="Arial"/>
              </a:rPr>
              <a:t>Appendix C: Studies for Implementing Triggers  Appendix D: Review of</a:t>
            </a:r>
            <a:r>
              <a:rPr dirty="0" sz="1100" spc="10" b="1">
                <a:latin typeface="Arial"/>
                <a:cs typeface="Arial"/>
              </a:rPr>
              <a:t> </a:t>
            </a:r>
            <a:r>
              <a:rPr dirty="0" sz="1100" spc="-5" b="1">
                <a:latin typeface="Arial"/>
                <a:cs typeface="Arial"/>
              </a:rPr>
              <a:t>PL/SQL</a:t>
            </a:r>
            <a:endParaRPr sz="1100">
              <a:latin typeface="Arial"/>
              <a:cs typeface="Arial"/>
            </a:endParaRPr>
          </a:p>
          <a:p>
            <a:pPr marL="12700" marR="1036319">
              <a:lnSpc>
                <a:spcPct val="142500"/>
              </a:lnSpc>
              <a:spcBef>
                <a:spcPts val="5"/>
              </a:spcBef>
            </a:pPr>
            <a:r>
              <a:rPr dirty="0" sz="1100" spc="-5" b="1">
                <a:latin typeface="Arial"/>
                <a:cs typeface="Arial"/>
              </a:rPr>
              <a:t>Appendix E: JDeveloper  Appendix F: Using SQL Developer  Index</a:t>
            </a:r>
            <a:endParaRPr sz="1100">
              <a:latin typeface="Arial"/>
              <a:cs typeface="Arial"/>
            </a:endParaRPr>
          </a:p>
          <a:p>
            <a:pPr>
              <a:lnSpc>
                <a:spcPct val="100000"/>
              </a:lnSpc>
              <a:spcBef>
                <a:spcPts val="35"/>
              </a:spcBef>
            </a:pPr>
            <a:endParaRPr sz="1600">
              <a:latin typeface="Arial"/>
              <a:cs typeface="Arial"/>
            </a:endParaRPr>
          </a:p>
          <a:p>
            <a:pPr marL="12700" marR="1323340">
              <a:lnSpc>
                <a:spcPct val="142700"/>
              </a:lnSpc>
              <a:spcBef>
                <a:spcPts val="5"/>
              </a:spcBef>
            </a:pPr>
            <a:r>
              <a:rPr dirty="0" sz="1100" spc="-5" b="1">
                <a:latin typeface="Arial"/>
                <a:cs typeface="Arial"/>
              </a:rPr>
              <a:t>Additional Practices  Additional Practice:</a:t>
            </a:r>
            <a:r>
              <a:rPr dirty="0" sz="1100" spc="15" b="1">
                <a:latin typeface="Arial"/>
                <a:cs typeface="Arial"/>
              </a:rPr>
              <a:t> </a:t>
            </a:r>
            <a:r>
              <a:rPr dirty="0" sz="1100" spc="-5" b="1">
                <a:latin typeface="Arial"/>
                <a:cs typeface="Arial"/>
              </a:rPr>
              <a:t>Solutions</a:t>
            </a:r>
            <a:endParaRPr sz="1100">
              <a:latin typeface="Arial"/>
              <a:cs typeface="Arial"/>
            </a:endParaRPr>
          </a:p>
          <a:p>
            <a:pPr marL="12700">
              <a:lnSpc>
                <a:spcPct val="100000"/>
              </a:lnSpc>
              <a:spcBef>
                <a:spcPts val="555"/>
              </a:spcBef>
            </a:pPr>
            <a:r>
              <a:rPr dirty="0" sz="1100" spc="-5" b="1">
                <a:latin typeface="Arial"/>
                <a:cs typeface="Arial"/>
              </a:rPr>
              <a:t>Additional Practices: Table Descriptions and</a:t>
            </a:r>
            <a:r>
              <a:rPr dirty="0" sz="1100" spc="85" b="1">
                <a:latin typeface="Arial"/>
                <a:cs typeface="Arial"/>
              </a:rPr>
              <a:t> </a:t>
            </a:r>
            <a:r>
              <a:rPr dirty="0" sz="1100" spc="-5" b="1">
                <a:latin typeface="Arial"/>
                <a:cs typeface="Arial"/>
              </a:rPr>
              <a:t>Data</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325117" y="874268"/>
            <a:ext cx="5012690" cy="3745229"/>
          </a:xfrm>
          <a:prstGeom prst="rect">
            <a:avLst/>
          </a:prstGeom>
        </p:spPr>
        <p:txBody>
          <a:bodyPr wrap="square" lIns="0" tIns="12700" rIns="0" bIns="0" rtlCol="0" vert="horz">
            <a:spAutoFit/>
          </a:bodyPr>
          <a:lstStyle/>
          <a:p>
            <a:pPr algn="ctr" marL="69850">
              <a:lnSpc>
                <a:spcPct val="100000"/>
              </a:lnSpc>
              <a:spcBef>
                <a:spcPts val="100"/>
              </a:spcBef>
            </a:pPr>
            <a:r>
              <a:rPr dirty="0" sz="2000" b="1">
                <a:latin typeface="Arial"/>
                <a:cs typeface="Arial"/>
              </a:rPr>
              <a:t>Advantages of Using</a:t>
            </a:r>
            <a:r>
              <a:rPr dirty="0" sz="2000" spc="-10" b="1">
                <a:latin typeface="Arial"/>
                <a:cs typeface="Arial"/>
              </a:rPr>
              <a:t> </a:t>
            </a:r>
            <a:r>
              <a:rPr dirty="0" sz="2000"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spcBef>
                <a:spcPts val="20"/>
              </a:spcBef>
            </a:pPr>
            <a:endParaRPr sz="20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Modularity: Encapsulating related</a:t>
            </a:r>
            <a:r>
              <a:rPr dirty="0" sz="1550" spc="-15" b="1">
                <a:latin typeface="Arial"/>
                <a:cs typeface="Arial"/>
              </a:rPr>
              <a:t> </a:t>
            </a:r>
            <a:r>
              <a:rPr dirty="0" sz="1550" spc="10" b="1">
                <a:latin typeface="Arial"/>
                <a:cs typeface="Arial"/>
              </a:rPr>
              <a:t>constructs</a:t>
            </a:r>
            <a:endParaRPr sz="1550">
              <a:latin typeface="Arial"/>
              <a:cs typeface="Arial"/>
            </a:endParaRPr>
          </a:p>
          <a:p>
            <a:pPr marL="326390" marR="320040" indent="-327025">
              <a:lnSpc>
                <a:spcPct val="101600"/>
              </a:lnSpc>
              <a:spcBef>
                <a:spcPts val="375"/>
              </a:spcBef>
              <a:buClr>
                <a:srgbClr val="FF0000"/>
              </a:buClr>
              <a:buFont typeface="Arial"/>
              <a:buChar char="•"/>
              <a:tabLst>
                <a:tab pos="326390" algn="l"/>
                <a:tab pos="327025" algn="l"/>
              </a:tabLst>
            </a:pPr>
            <a:r>
              <a:rPr dirty="0" sz="1550" spc="10" b="1">
                <a:latin typeface="Arial"/>
                <a:cs typeface="Arial"/>
              </a:rPr>
              <a:t>Easier maintenance: Keeping </a:t>
            </a:r>
            <a:r>
              <a:rPr dirty="0" sz="1550" spc="5" b="1">
                <a:latin typeface="Arial"/>
                <a:cs typeface="Arial"/>
              </a:rPr>
              <a:t>logically </a:t>
            </a:r>
            <a:r>
              <a:rPr dirty="0" sz="1550" spc="10" b="1">
                <a:latin typeface="Arial"/>
                <a:cs typeface="Arial"/>
              </a:rPr>
              <a:t>related  functionality together</a:t>
            </a:r>
            <a:endParaRPr sz="1550">
              <a:latin typeface="Arial"/>
              <a:cs typeface="Arial"/>
            </a:endParaRPr>
          </a:p>
          <a:p>
            <a:pPr marL="326390" marR="39370"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Easier application design: Coding and compiling  </a:t>
            </a:r>
            <a:r>
              <a:rPr dirty="0" sz="1550" spc="5" b="1">
                <a:latin typeface="Arial"/>
                <a:cs typeface="Arial"/>
              </a:rPr>
              <a:t>the specification </a:t>
            </a:r>
            <a:r>
              <a:rPr dirty="0" sz="1550" spc="10" b="1">
                <a:latin typeface="Arial"/>
                <a:cs typeface="Arial"/>
              </a:rPr>
              <a:t>and body</a:t>
            </a:r>
            <a:r>
              <a:rPr dirty="0" sz="1550" spc="5" b="1">
                <a:latin typeface="Arial"/>
                <a:cs typeface="Arial"/>
              </a:rPr>
              <a:t> </a:t>
            </a:r>
            <a:r>
              <a:rPr dirty="0" sz="1550" spc="10" b="1">
                <a:latin typeface="Arial"/>
                <a:cs typeface="Arial"/>
              </a:rPr>
              <a:t>separately</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Hiding</a:t>
            </a:r>
            <a:r>
              <a:rPr dirty="0" sz="1550" b="1">
                <a:latin typeface="Arial"/>
                <a:cs typeface="Arial"/>
              </a:rPr>
              <a:t> </a:t>
            </a:r>
            <a:r>
              <a:rPr dirty="0" sz="1550" spc="10" b="1">
                <a:latin typeface="Arial"/>
                <a:cs typeface="Arial"/>
              </a:rPr>
              <a:t>information:</a:t>
            </a:r>
            <a:endParaRPr sz="1550">
              <a:latin typeface="Arial"/>
              <a:cs typeface="Arial"/>
            </a:endParaRPr>
          </a:p>
          <a:p>
            <a:pPr lvl="1" marL="653415" marR="36830" indent="-245110">
              <a:lnSpc>
                <a:spcPct val="102200"/>
              </a:lnSpc>
              <a:spcBef>
                <a:spcPts val="345"/>
              </a:spcBef>
              <a:buClr>
                <a:srgbClr val="FF0000"/>
              </a:buClr>
              <a:buFont typeface="Arial"/>
              <a:buChar char="–"/>
              <a:tabLst>
                <a:tab pos="653415" algn="l"/>
                <a:tab pos="654050" algn="l"/>
              </a:tabLst>
            </a:pPr>
            <a:r>
              <a:rPr dirty="0" sz="1400" spc="15" b="1">
                <a:latin typeface="Arial"/>
                <a:cs typeface="Arial"/>
              </a:rPr>
              <a:t>Only </a:t>
            </a:r>
            <a:r>
              <a:rPr dirty="0" sz="1400" spc="10" b="1">
                <a:latin typeface="Arial"/>
                <a:cs typeface="Arial"/>
              </a:rPr>
              <a:t>the declarations in the </a:t>
            </a:r>
            <a:r>
              <a:rPr dirty="0" sz="1400" spc="15" b="1">
                <a:latin typeface="Arial"/>
                <a:cs typeface="Arial"/>
              </a:rPr>
              <a:t>package </a:t>
            </a:r>
            <a:r>
              <a:rPr dirty="0" sz="1400" spc="5" b="1">
                <a:latin typeface="Arial"/>
                <a:cs typeface="Arial"/>
              </a:rPr>
              <a:t>specification  </a:t>
            </a:r>
            <a:r>
              <a:rPr dirty="0" sz="1400" spc="10" b="1">
                <a:latin typeface="Arial"/>
                <a:cs typeface="Arial"/>
              </a:rPr>
              <a:t>are </a:t>
            </a:r>
            <a:r>
              <a:rPr dirty="0" sz="1400" spc="5" b="1">
                <a:latin typeface="Arial"/>
                <a:cs typeface="Arial"/>
              </a:rPr>
              <a:t>visible </a:t>
            </a:r>
            <a:r>
              <a:rPr dirty="0" sz="1400" spc="10" b="1">
                <a:latin typeface="Arial"/>
                <a:cs typeface="Arial"/>
              </a:rPr>
              <a:t>and accessible to</a:t>
            </a:r>
            <a:r>
              <a:rPr dirty="0" sz="1400" spc="-15" b="1">
                <a:latin typeface="Arial"/>
                <a:cs typeface="Arial"/>
              </a:rPr>
              <a:t> </a:t>
            </a:r>
            <a:r>
              <a:rPr dirty="0" sz="1400" spc="5" b="1">
                <a:latin typeface="Arial"/>
                <a:cs typeface="Arial"/>
              </a:rPr>
              <a:t>applications.</a:t>
            </a:r>
            <a:endParaRPr sz="1400">
              <a:latin typeface="Arial"/>
              <a:cs typeface="Arial"/>
            </a:endParaRPr>
          </a:p>
          <a:p>
            <a:pPr lvl="1" marL="653415" marR="5080" indent="-245110">
              <a:lnSpc>
                <a:spcPct val="102200"/>
              </a:lnSpc>
              <a:spcBef>
                <a:spcPts val="340"/>
              </a:spcBef>
              <a:buClr>
                <a:srgbClr val="FF0000"/>
              </a:buClr>
              <a:buFont typeface="Arial"/>
              <a:buChar char="–"/>
              <a:tabLst>
                <a:tab pos="653415" algn="l"/>
                <a:tab pos="654050" algn="l"/>
              </a:tabLst>
            </a:pPr>
            <a:r>
              <a:rPr dirty="0" sz="1400" spc="10" b="1">
                <a:latin typeface="Arial"/>
                <a:cs typeface="Arial"/>
              </a:rPr>
              <a:t>Private constructs in the </a:t>
            </a:r>
            <a:r>
              <a:rPr dirty="0" sz="1400" spc="15" b="1">
                <a:latin typeface="Arial"/>
                <a:cs typeface="Arial"/>
              </a:rPr>
              <a:t>package body </a:t>
            </a:r>
            <a:r>
              <a:rPr dirty="0" sz="1400" spc="10" b="1">
                <a:latin typeface="Arial"/>
                <a:cs typeface="Arial"/>
              </a:rPr>
              <a:t>are </a:t>
            </a:r>
            <a:r>
              <a:rPr dirty="0" sz="1400" spc="15" b="1">
                <a:latin typeface="Arial"/>
                <a:cs typeface="Arial"/>
              </a:rPr>
              <a:t>hidden  </a:t>
            </a:r>
            <a:r>
              <a:rPr dirty="0" sz="1400" spc="10" b="1">
                <a:latin typeface="Arial"/>
                <a:cs typeface="Arial"/>
              </a:rPr>
              <a:t>and</a:t>
            </a:r>
            <a:r>
              <a:rPr dirty="0" sz="1400" b="1">
                <a:latin typeface="Arial"/>
                <a:cs typeface="Arial"/>
              </a:rPr>
              <a:t> </a:t>
            </a:r>
            <a:r>
              <a:rPr dirty="0" sz="1400" spc="10" b="1">
                <a:latin typeface="Arial"/>
                <a:cs typeface="Arial"/>
              </a:rPr>
              <a:t>inaccessible.</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0" b="1">
                <a:latin typeface="Arial"/>
                <a:cs typeface="Arial"/>
              </a:rPr>
              <a:t>All </a:t>
            </a:r>
            <a:r>
              <a:rPr dirty="0" sz="1400" spc="15" b="1">
                <a:latin typeface="Arial"/>
                <a:cs typeface="Arial"/>
              </a:rPr>
              <a:t>coding </a:t>
            </a:r>
            <a:r>
              <a:rPr dirty="0" sz="1400" spc="10" b="1">
                <a:latin typeface="Arial"/>
                <a:cs typeface="Arial"/>
              </a:rPr>
              <a:t>is </a:t>
            </a:r>
            <a:r>
              <a:rPr dirty="0" sz="1400" spc="15" b="1">
                <a:latin typeface="Arial"/>
                <a:cs typeface="Arial"/>
              </a:rPr>
              <a:t>hidden </a:t>
            </a:r>
            <a:r>
              <a:rPr dirty="0" sz="1400" spc="10" b="1">
                <a:latin typeface="Arial"/>
                <a:cs typeface="Arial"/>
              </a:rPr>
              <a:t>in the </a:t>
            </a:r>
            <a:r>
              <a:rPr dirty="0" sz="1400" spc="15" b="1">
                <a:latin typeface="Arial"/>
                <a:cs typeface="Arial"/>
              </a:rPr>
              <a:t>package</a:t>
            </a:r>
            <a:r>
              <a:rPr dirty="0" sz="1400" spc="-50" b="1">
                <a:latin typeface="Arial"/>
                <a:cs typeface="Arial"/>
              </a:rPr>
              <a:t> </a:t>
            </a:r>
            <a:r>
              <a:rPr dirty="0" sz="1400" spc="10" b="1">
                <a:latin typeface="Arial"/>
                <a:cs typeface="Arial"/>
              </a:rPr>
              <a:t>body.</a:t>
            </a:r>
            <a:endParaRPr sz="1400">
              <a:latin typeface="Arial"/>
              <a:cs typeface="Arial"/>
            </a:endParaRPr>
          </a:p>
        </p:txBody>
      </p:sp>
      <p:sp>
        <p:nvSpPr>
          <p:cNvPr id="8" name="object 8"/>
          <p:cNvSpPr txBox="1"/>
          <p:nvPr/>
        </p:nvSpPr>
        <p:spPr>
          <a:xfrm>
            <a:off x="743204" y="5610905"/>
            <a:ext cx="6235065"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Advantages of Using</a:t>
            </a:r>
            <a:r>
              <a:rPr dirty="0" sz="1300" spc="-15" b="1">
                <a:latin typeface="Arial"/>
                <a:cs typeface="Arial"/>
              </a:rPr>
              <a:t> </a:t>
            </a:r>
            <a:r>
              <a:rPr dirty="0" sz="1300" spc="5" b="1">
                <a:latin typeface="Arial"/>
                <a:cs typeface="Arial"/>
              </a:rPr>
              <a:t>Packages</a:t>
            </a:r>
            <a:endParaRPr sz="1300">
              <a:latin typeface="Arial"/>
              <a:cs typeface="Arial"/>
            </a:endParaRPr>
          </a:p>
          <a:p>
            <a:pPr marL="138430" marR="467359">
              <a:lnSpc>
                <a:spcPct val="101499"/>
              </a:lnSpc>
              <a:spcBef>
                <a:spcPts val="365"/>
              </a:spcBef>
            </a:pPr>
            <a:r>
              <a:rPr dirty="0" sz="1300" spc="5">
                <a:latin typeface="Times New Roman"/>
                <a:cs typeface="Times New Roman"/>
              </a:rPr>
              <a:t>Packages provide an alternative to creating procedures and functions as stand-alone  </a:t>
            </a:r>
            <a:r>
              <a:rPr dirty="0" sz="1300" spc="10">
                <a:latin typeface="Times New Roman"/>
                <a:cs typeface="Times New Roman"/>
              </a:rPr>
              <a:t>schema </a:t>
            </a:r>
            <a:r>
              <a:rPr dirty="0" sz="1300" spc="5">
                <a:latin typeface="Times New Roman"/>
                <a:cs typeface="Times New Roman"/>
              </a:rPr>
              <a:t>objects, and they offer several</a:t>
            </a:r>
            <a:r>
              <a:rPr dirty="0" sz="1300">
                <a:latin typeface="Times New Roman"/>
                <a:cs typeface="Times New Roman"/>
              </a:rPr>
              <a:t> </a:t>
            </a:r>
            <a:r>
              <a:rPr dirty="0" sz="1300" spc="5">
                <a:latin typeface="Times New Roman"/>
                <a:cs typeface="Times New Roman"/>
              </a:rPr>
              <a:t>benefits.</a:t>
            </a:r>
            <a:endParaRPr sz="1300">
              <a:latin typeface="Times New Roman"/>
              <a:cs typeface="Times New Roman"/>
            </a:endParaRPr>
          </a:p>
          <a:p>
            <a:pPr marL="137795" marR="176530">
              <a:lnSpc>
                <a:spcPct val="101299"/>
              </a:lnSpc>
              <a:spcBef>
                <a:spcPts val="400"/>
              </a:spcBef>
            </a:pPr>
            <a:r>
              <a:rPr dirty="0" sz="1300" spc="10" b="1">
                <a:latin typeface="Times New Roman"/>
                <a:cs typeface="Times New Roman"/>
              </a:rPr>
              <a:t>Modularity </a:t>
            </a:r>
            <a:r>
              <a:rPr dirty="0" sz="1300" spc="5" b="1">
                <a:latin typeface="Times New Roman"/>
                <a:cs typeface="Times New Roman"/>
              </a:rPr>
              <a:t>and ease of maintenance: </a:t>
            </a:r>
            <a:r>
              <a:rPr dirty="0" sz="1300" spc="10">
                <a:latin typeface="Times New Roman"/>
                <a:cs typeface="Times New Roman"/>
              </a:rPr>
              <a:t>You </a:t>
            </a:r>
            <a:r>
              <a:rPr dirty="0" sz="1300" spc="5">
                <a:latin typeface="Times New Roman"/>
                <a:cs typeface="Times New Roman"/>
              </a:rPr>
              <a:t>encapsulate logically related </a:t>
            </a:r>
            <a:r>
              <a:rPr dirty="0" sz="1300" spc="10">
                <a:latin typeface="Times New Roman"/>
                <a:cs typeface="Times New Roman"/>
              </a:rPr>
              <a:t>programming  </a:t>
            </a:r>
            <a:r>
              <a:rPr dirty="0" sz="1300" spc="5">
                <a:latin typeface="Times New Roman"/>
                <a:cs typeface="Times New Roman"/>
              </a:rPr>
              <a:t>structures in a </a:t>
            </a:r>
            <a:r>
              <a:rPr dirty="0" sz="1300" spc="10">
                <a:latin typeface="Times New Roman"/>
                <a:cs typeface="Times New Roman"/>
              </a:rPr>
              <a:t>named </a:t>
            </a:r>
            <a:r>
              <a:rPr dirty="0" sz="1300" spc="5">
                <a:latin typeface="Times New Roman"/>
                <a:cs typeface="Times New Roman"/>
              </a:rPr>
              <a:t>module. </a:t>
            </a:r>
            <a:r>
              <a:rPr dirty="0" sz="1300" spc="10">
                <a:latin typeface="Times New Roman"/>
                <a:cs typeface="Times New Roman"/>
              </a:rPr>
              <a:t>Each package </a:t>
            </a:r>
            <a:r>
              <a:rPr dirty="0" sz="1300" spc="5">
                <a:latin typeface="Times New Roman"/>
                <a:cs typeface="Times New Roman"/>
              </a:rPr>
              <a:t>is easy to understand, and the interface  </a:t>
            </a:r>
            <a:r>
              <a:rPr dirty="0" sz="1300" spc="10">
                <a:latin typeface="Times New Roman"/>
                <a:cs typeface="Times New Roman"/>
              </a:rPr>
              <a:t>between packages </a:t>
            </a:r>
            <a:r>
              <a:rPr dirty="0" sz="1300" spc="5">
                <a:latin typeface="Times New Roman"/>
                <a:cs typeface="Times New Roman"/>
              </a:rPr>
              <a:t>is simple, clear, and well</a:t>
            </a:r>
            <a:r>
              <a:rPr dirty="0" sz="1300" spc="-20">
                <a:latin typeface="Times New Roman"/>
                <a:cs typeface="Times New Roman"/>
              </a:rPr>
              <a:t> </a:t>
            </a:r>
            <a:r>
              <a:rPr dirty="0" sz="1300" spc="5">
                <a:latin typeface="Times New Roman"/>
                <a:cs typeface="Times New Roman"/>
              </a:rPr>
              <a:t>defined.</a:t>
            </a:r>
            <a:endParaRPr sz="1300">
              <a:latin typeface="Times New Roman"/>
              <a:cs typeface="Times New Roman"/>
            </a:endParaRPr>
          </a:p>
          <a:p>
            <a:pPr marL="138430" marR="140335">
              <a:lnSpc>
                <a:spcPct val="101400"/>
              </a:lnSpc>
              <a:spcBef>
                <a:spcPts val="400"/>
              </a:spcBef>
            </a:pPr>
            <a:r>
              <a:rPr dirty="0" sz="1300" b="1">
                <a:latin typeface="Times New Roman"/>
                <a:cs typeface="Times New Roman"/>
              </a:rPr>
              <a:t>Easier </a:t>
            </a:r>
            <a:r>
              <a:rPr dirty="0" sz="1300" spc="5" b="1">
                <a:latin typeface="Times New Roman"/>
                <a:cs typeface="Times New Roman"/>
              </a:rPr>
              <a:t>application design: </a:t>
            </a:r>
            <a:r>
              <a:rPr dirty="0" sz="1300" spc="5">
                <a:latin typeface="Times New Roman"/>
                <a:cs typeface="Times New Roman"/>
              </a:rPr>
              <a:t>All </a:t>
            </a:r>
            <a:r>
              <a:rPr dirty="0" sz="1300" spc="10">
                <a:latin typeface="Times New Roman"/>
                <a:cs typeface="Times New Roman"/>
              </a:rPr>
              <a:t>you </a:t>
            </a:r>
            <a:r>
              <a:rPr dirty="0" sz="1300" spc="5">
                <a:latin typeface="Times New Roman"/>
                <a:cs typeface="Times New Roman"/>
              </a:rPr>
              <a:t>need initially is the interface information in the  package specification. </a:t>
            </a: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code </a:t>
            </a:r>
            <a:r>
              <a:rPr dirty="0" sz="1300" spc="5">
                <a:latin typeface="Times New Roman"/>
                <a:cs typeface="Times New Roman"/>
              </a:rPr>
              <a:t>and compile a specification without its body. </a:t>
            </a:r>
            <a:r>
              <a:rPr dirty="0" sz="1300" spc="10">
                <a:latin typeface="Times New Roman"/>
                <a:cs typeface="Times New Roman"/>
              </a:rPr>
              <a:t>Then  </a:t>
            </a:r>
            <a:r>
              <a:rPr dirty="0" sz="1300" spc="5">
                <a:latin typeface="Times New Roman"/>
                <a:cs typeface="Times New Roman"/>
              </a:rPr>
              <a:t>stored subprograms that reference the </a:t>
            </a:r>
            <a:r>
              <a:rPr dirty="0" sz="1300" spc="10">
                <a:latin typeface="Times New Roman"/>
                <a:cs typeface="Times New Roman"/>
              </a:rPr>
              <a:t>package can </a:t>
            </a:r>
            <a:r>
              <a:rPr dirty="0" sz="1300" spc="5">
                <a:latin typeface="Times New Roman"/>
                <a:cs typeface="Times New Roman"/>
              </a:rPr>
              <a:t>compile as well. </a:t>
            </a:r>
            <a:r>
              <a:rPr dirty="0" sz="1300" spc="10">
                <a:latin typeface="Times New Roman"/>
                <a:cs typeface="Times New Roman"/>
              </a:rPr>
              <a:t>You </a:t>
            </a:r>
            <a:r>
              <a:rPr dirty="0" sz="1300" spc="5">
                <a:latin typeface="Times New Roman"/>
                <a:cs typeface="Times New Roman"/>
              </a:rPr>
              <a:t>need not define  the package </a:t>
            </a:r>
            <a:r>
              <a:rPr dirty="0" sz="1300" spc="10">
                <a:latin typeface="Times New Roman"/>
                <a:cs typeface="Times New Roman"/>
              </a:rPr>
              <a:t>body </a:t>
            </a:r>
            <a:r>
              <a:rPr dirty="0" sz="1300" spc="5">
                <a:latin typeface="Times New Roman"/>
                <a:cs typeface="Times New Roman"/>
              </a:rPr>
              <a:t>fully until </a:t>
            </a:r>
            <a:r>
              <a:rPr dirty="0" sz="1300" spc="10">
                <a:latin typeface="Times New Roman"/>
                <a:cs typeface="Times New Roman"/>
              </a:rPr>
              <a:t>you </a:t>
            </a:r>
            <a:r>
              <a:rPr dirty="0" sz="1300" spc="5">
                <a:latin typeface="Times New Roman"/>
                <a:cs typeface="Times New Roman"/>
              </a:rPr>
              <a:t>are ready to complete the</a:t>
            </a:r>
            <a:r>
              <a:rPr dirty="0" sz="1300" spc="30">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138430" marR="5080">
              <a:lnSpc>
                <a:spcPct val="101299"/>
              </a:lnSpc>
              <a:spcBef>
                <a:spcPts val="400"/>
              </a:spcBef>
            </a:pPr>
            <a:r>
              <a:rPr dirty="0" sz="1300" spc="10" b="1">
                <a:latin typeface="Times New Roman"/>
                <a:cs typeface="Times New Roman"/>
              </a:rPr>
              <a:t>Hiding </a:t>
            </a:r>
            <a:r>
              <a:rPr dirty="0" sz="1300" spc="5" b="1">
                <a:latin typeface="Times New Roman"/>
                <a:cs typeface="Times New Roman"/>
              </a:rPr>
              <a:t>information: </a:t>
            </a:r>
            <a:r>
              <a:rPr dirty="0" sz="1300" spc="10">
                <a:latin typeface="Times New Roman"/>
                <a:cs typeface="Times New Roman"/>
              </a:rPr>
              <a:t>You </a:t>
            </a:r>
            <a:r>
              <a:rPr dirty="0" sz="1300" spc="5">
                <a:latin typeface="Times New Roman"/>
                <a:cs typeface="Times New Roman"/>
              </a:rPr>
              <a:t>decide which constructs are public (visible and accessible) and  which are private (hidden and inaccessible). Declarations in the package specification are  visible and accessible to applications. </a:t>
            </a:r>
            <a:r>
              <a:rPr dirty="0" sz="1300" spc="10">
                <a:latin typeface="Times New Roman"/>
                <a:cs typeface="Times New Roman"/>
              </a:rPr>
              <a:t>The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hides the definition of the private  constructs, so that only the package is affected (not your application or any calling  programs) if the definition changes. This enables </a:t>
            </a:r>
            <a:r>
              <a:rPr dirty="0" sz="1300" spc="10">
                <a:latin typeface="Times New Roman"/>
                <a:cs typeface="Times New Roman"/>
              </a:rPr>
              <a:t>you </a:t>
            </a:r>
            <a:r>
              <a:rPr dirty="0" sz="1300" spc="5">
                <a:latin typeface="Times New Roman"/>
                <a:cs typeface="Times New Roman"/>
              </a:rPr>
              <a:t>to change the implementation  without having to recompile the calling </a:t>
            </a:r>
            <a:r>
              <a:rPr dirty="0" sz="1300" spc="10">
                <a:latin typeface="Times New Roman"/>
                <a:cs typeface="Times New Roman"/>
              </a:rPr>
              <a:t>programs. </a:t>
            </a:r>
            <a:r>
              <a:rPr dirty="0" sz="1300" spc="5">
                <a:latin typeface="Times New Roman"/>
                <a:cs typeface="Times New Roman"/>
              </a:rPr>
              <a:t>Also, </a:t>
            </a:r>
            <a:r>
              <a:rPr dirty="0" sz="1300" spc="10">
                <a:latin typeface="Times New Roman"/>
                <a:cs typeface="Times New Roman"/>
              </a:rPr>
              <a:t>by </a:t>
            </a:r>
            <a:r>
              <a:rPr dirty="0" sz="1300" spc="5">
                <a:latin typeface="Times New Roman"/>
                <a:cs typeface="Times New Roman"/>
              </a:rPr>
              <a:t>hiding </a:t>
            </a:r>
            <a:r>
              <a:rPr dirty="0" sz="1300" spc="10">
                <a:latin typeface="Times New Roman"/>
                <a:cs typeface="Times New Roman"/>
              </a:rPr>
              <a:t>implementation </a:t>
            </a:r>
            <a:r>
              <a:rPr dirty="0" sz="1300" spc="5">
                <a:latin typeface="Times New Roman"/>
                <a:cs typeface="Times New Roman"/>
              </a:rPr>
              <a:t>details  from users, </a:t>
            </a:r>
            <a:r>
              <a:rPr dirty="0" sz="1300" spc="10">
                <a:latin typeface="Times New Roman"/>
                <a:cs typeface="Times New Roman"/>
              </a:rPr>
              <a:t>you </a:t>
            </a:r>
            <a:r>
              <a:rPr dirty="0" sz="1300" spc="5">
                <a:latin typeface="Times New Roman"/>
                <a:cs typeface="Times New Roman"/>
              </a:rPr>
              <a:t>protect the integrity of the package.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976627" y="874268"/>
            <a:ext cx="3792854"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Advantages of Using</a:t>
            </a:r>
            <a:r>
              <a:rPr dirty="0" sz="2000" spc="-40" b="1">
                <a:latin typeface="Arial"/>
                <a:cs typeface="Arial"/>
              </a:rPr>
              <a:t> </a:t>
            </a:r>
            <a:r>
              <a:rPr dirty="0" sz="2000" b="1">
                <a:latin typeface="Arial"/>
                <a:cs typeface="Arial"/>
              </a:rPr>
              <a:t>Packages</a:t>
            </a:r>
            <a:endParaRPr sz="2000">
              <a:latin typeface="Arial"/>
              <a:cs typeface="Arial"/>
            </a:endParaRPr>
          </a:p>
        </p:txBody>
      </p:sp>
      <p:sp>
        <p:nvSpPr>
          <p:cNvPr id="8" name="object 8"/>
          <p:cNvSpPr txBox="1"/>
          <p:nvPr/>
        </p:nvSpPr>
        <p:spPr>
          <a:xfrm>
            <a:off x="1325117" y="1792477"/>
            <a:ext cx="5122545" cy="2320925"/>
          </a:xfrm>
          <a:prstGeom prst="rect">
            <a:avLst/>
          </a:prstGeom>
        </p:spPr>
        <p:txBody>
          <a:bodyPr wrap="square" lIns="0" tIns="11430" rIns="0" bIns="0" rtlCol="0" vert="horz">
            <a:spAutoFit/>
          </a:bodyPr>
          <a:lstStyle/>
          <a:p>
            <a:pPr marL="326390" marR="93345"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Added functionality: Persistency of variables </a:t>
            </a:r>
            <a:r>
              <a:rPr dirty="0" sz="1550" spc="15" b="1">
                <a:latin typeface="Arial"/>
                <a:cs typeface="Arial"/>
              </a:rPr>
              <a:t>and  </a:t>
            </a:r>
            <a:r>
              <a:rPr dirty="0" sz="1550" spc="10" b="1">
                <a:latin typeface="Arial"/>
                <a:cs typeface="Arial"/>
              </a:rPr>
              <a:t>cursors</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Better</a:t>
            </a:r>
            <a:r>
              <a:rPr dirty="0" sz="1550" b="1">
                <a:latin typeface="Arial"/>
                <a:cs typeface="Arial"/>
              </a:rPr>
              <a:t> </a:t>
            </a:r>
            <a:r>
              <a:rPr dirty="0" sz="1550" spc="10" b="1">
                <a:latin typeface="Arial"/>
                <a:cs typeface="Arial"/>
              </a:rPr>
              <a:t>performance:</a:t>
            </a:r>
            <a:endParaRPr sz="1550">
              <a:latin typeface="Arial"/>
              <a:cs typeface="Arial"/>
            </a:endParaRPr>
          </a:p>
          <a:p>
            <a:pPr lvl="1" marL="653415" marR="5080" indent="-245110">
              <a:lnSpc>
                <a:spcPct val="102200"/>
              </a:lnSpc>
              <a:spcBef>
                <a:spcPts val="345"/>
              </a:spcBef>
              <a:buClr>
                <a:srgbClr val="FF0000"/>
              </a:buClr>
              <a:buFont typeface="Arial"/>
              <a:buChar char="–"/>
              <a:tabLst>
                <a:tab pos="653415" algn="l"/>
                <a:tab pos="654050" algn="l"/>
              </a:tabLst>
            </a:pPr>
            <a:r>
              <a:rPr dirty="0" sz="1400" spc="15" b="1">
                <a:latin typeface="Arial"/>
                <a:cs typeface="Arial"/>
              </a:rPr>
              <a:t>The </a:t>
            </a:r>
            <a:r>
              <a:rPr dirty="0" sz="1400" spc="10" b="1">
                <a:latin typeface="Arial"/>
                <a:cs typeface="Arial"/>
              </a:rPr>
              <a:t>entire </a:t>
            </a:r>
            <a:r>
              <a:rPr dirty="0" sz="1400" spc="15" b="1">
                <a:latin typeface="Arial"/>
                <a:cs typeface="Arial"/>
              </a:rPr>
              <a:t>package </a:t>
            </a:r>
            <a:r>
              <a:rPr dirty="0" sz="1400" spc="10" b="1">
                <a:latin typeface="Arial"/>
                <a:cs typeface="Arial"/>
              </a:rPr>
              <a:t>is loaded into </a:t>
            </a:r>
            <a:r>
              <a:rPr dirty="0" sz="1400" spc="15" b="1">
                <a:latin typeface="Arial"/>
                <a:cs typeface="Arial"/>
              </a:rPr>
              <a:t>memory when</a:t>
            </a:r>
            <a:r>
              <a:rPr dirty="0" sz="1400" spc="-55" b="1">
                <a:latin typeface="Arial"/>
                <a:cs typeface="Arial"/>
              </a:rPr>
              <a:t> </a:t>
            </a:r>
            <a:r>
              <a:rPr dirty="0" sz="1400" spc="10" b="1">
                <a:latin typeface="Arial"/>
                <a:cs typeface="Arial"/>
              </a:rPr>
              <a:t>the  </a:t>
            </a:r>
            <a:r>
              <a:rPr dirty="0" sz="1400" spc="15" b="1">
                <a:latin typeface="Arial"/>
                <a:cs typeface="Arial"/>
              </a:rPr>
              <a:t>package </a:t>
            </a:r>
            <a:r>
              <a:rPr dirty="0" sz="1400" spc="10" b="1">
                <a:latin typeface="Arial"/>
                <a:cs typeface="Arial"/>
              </a:rPr>
              <a:t>is first</a:t>
            </a:r>
            <a:r>
              <a:rPr dirty="0" sz="1400" spc="-15" b="1">
                <a:latin typeface="Arial"/>
                <a:cs typeface="Arial"/>
              </a:rPr>
              <a:t> </a:t>
            </a:r>
            <a:r>
              <a:rPr dirty="0" sz="1400" spc="10" b="1">
                <a:latin typeface="Arial"/>
                <a:cs typeface="Arial"/>
              </a:rPr>
              <a:t>referenced.</a:t>
            </a:r>
            <a:endParaRPr sz="1400">
              <a:latin typeface="Arial"/>
              <a:cs typeface="Arial"/>
            </a:endParaRPr>
          </a:p>
          <a:p>
            <a:pPr lvl="1" marL="653415" indent="-245110">
              <a:lnSpc>
                <a:spcPct val="100000"/>
              </a:lnSpc>
              <a:spcBef>
                <a:spcPts val="370"/>
              </a:spcBef>
              <a:buClr>
                <a:srgbClr val="FF0000"/>
              </a:buClr>
              <a:buFont typeface="Arial"/>
              <a:buChar char="–"/>
              <a:tabLst>
                <a:tab pos="653415" algn="l"/>
                <a:tab pos="654050" algn="l"/>
              </a:tabLst>
            </a:pPr>
            <a:r>
              <a:rPr dirty="0" sz="1400" spc="15" b="1">
                <a:latin typeface="Arial"/>
                <a:cs typeface="Arial"/>
              </a:rPr>
              <a:t>There </a:t>
            </a:r>
            <a:r>
              <a:rPr dirty="0" sz="1400" spc="10" b="1">
                <a:latin typeface="Arial"/>
                <a:cs typeface="Arial"/>
              </a:rPr>
              <a:t>is </a:t>
            </a:r>
            <a:r>
              <a:rPr dirty="0" sz="1400" spc="15" b="1">
                <a:latin typeface="Arial"/>
                <a:cs typeface="Arial"/>
              </a:rPr>
              <a:t>only one copy </a:t>
            </a:r>
            <a:r>
              <a:rPr dirty="0" sz="1400" spc="10" b="1">
                <a:latin typeface="Arial"/>
                <a:cs typeface="Arial"/>
              </a:rPr>
              <a:t>in </a:t>
            </a:r>
            <a:r>
              <a:rPr dirty="0" sz="1400" spc="15" b="1">
                <a:latin typeface="Arial"/>
                <a:cs typeface="Arial"/>
              </a:rPr>
              <a:t>memory </a:t>
            </a:r>
            <a:r>
              <a:rPr dirty="0" sz="1400" spc="10" b="1">
                <a:latin typeface="Arial"/>
                <a:cs typeface="Arial"/>
              </a:rPr>
              <a:t>for </a:t>
            </a:r>
            <a:r>
              <a:rPr dirty="0" sz="1400" spc="5" b="1">
                <a:latin typeface="Arial"/>
                <a:cs typeface="Arial"/>
              </a:rPr>
              <a:t>all</a:t>
            </a:r>
            <a:r>
              <a:rPr dirty="0" sz="1400" spc="-120" b="1">
                <a:latin typeface="Arial"/>
                <a:cs typeface="Arial"/>
              </a:rPr>
              <a:t> </a:t>
            </a:r>
            <a:r>
              <a:rPr dirty="0" sz="1400" spc="10" b="1">
                <a:latin typeface="Arial"/>
                <a:cs typeface="Arial"/>
              </a:rPr>
              <a:t>users.</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Arial"/>
                <a:cs typeface="Arial"/>
              </a:rPr>
              <a:t>The dependency </a:t>
            </a:r>
            <a:r>
              <a:rPr dirty="0" sz="1400" spc="10" b="1">
                <a:latin typeface="Arial"/>
                <a:cs typeface="Arial"/>
              </a:rPr>
              <a:t>hierarchy is</a:t>
            </a:r>
            <a:r>
              <a:rPr dirty="0" sz="1400" spc="-40" b="1">
                <a:latin typeface="Arial"/>
                <a:cs typeface="Arial"/>
              </a:rPr>
              <a:t> </a:t>
            </a:r>
            <a:r>
              <a:rPr dirty="0" sz="1400" spc="10" b="1">
                <a:latin typeface="Arial"/>
                <a:cs typeface="Arial"/>
              </a:rPr>
              <a:t>simplified.</a:t>
            </a:r>
            <a:endParaRPr sz="1400">
              <a:latin typeface="Arial"/>
              <a:cs typeface="Arial"/>
            </a:endParaRPr>
          </a:p>
          <a:p>
            <a:pPr marL="326390" marR="238125" indent="-327025">
              <a:lnSpc>
                <a:spcPct val="101600"/>
              </a:lnSpc>
              <a:spcBef>
                <a:spcPts val="365"/>
              </a:spcBef>
              <a:buClr>
                <a:srgbClr val="FF0000"/>
              </a:buClr>
              <a:buFont typeface="Arial"/>
              <a:buChar char="•"/>
              <a:tabLst>
                <a:tab pos="326390" algn="l"/>
                <a:tab pos="327025" algn="l"/>
              </a:tabLst>
            </a:pPr>
            <a:r>
              <a:rPr dirty="0" sz="1550" spc="10" b="1">
                <a:latin typeface="Arial"/>
                <a:cs typeface="Arial"/>
              </a:rPr>
              <a:t>Overloading: Multiple subprograms of the same  name</a:t>
            </a:r>
            <a:endParaRPr sz="1550">
              <a:latin typeface="Arial"/>
              <a:cs typeface="Arial"/>
            </a:endParaRPr>
          </a:p>
        </p:txBody>
      </p:sp>
      <p:sp>
        <p:nvSpPr>
          <p:cNvPr id="9" name="object 9"/>
          <p:cNvSpPr txBox="1"/>
          <p:nvPr/>
        </p:nvSpPr>
        <p:spPr>
          <a:xfrm>
            <a:off x="743204" y="5610905"/>
            <a:ext cx="6276975" cy="30822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Advantages of Using Packages</a:t>
            </a:r>
            <a:r>
              <a:rPr dirty="0" sz="1300" spc="-10" b="1">
                <a:latin typeface="Arial"/>
                <a:cs typeface="Arial"/>
              </a:rPr>
              <a:t> </a:t>
            </a:r>
            <a:r>
              <a:rPr dirty="0" sz="1300" spc="5" b="1">
                <a:latin typeface="Arial"/>
                <a:cs typeface="Arial"/>
              </a:rPr>
              <a:t>(continued)</a:t>
            </a:r>
            <a:endParaRPr sz="1300">
              <a:latin typeface="Arial"/>
              <a:cs typeface="Arial"/>
            </a:endParaRPr>
          </a:p>
          <a:p>
            <a:pPr marL="138430" marR="170815" indent="-635">
              <a:lnSpc>
                <a:spcPct val="101499"/>
              </a:lnSpc>
              <a:spcBef>
                <a:spcPts val="365"/>
              </a:spcBef>
            </a:pPr>
            <a:r>
              <a:rPr dirty="0" sz="1300" spc="5" b="1">
                <a:latin typeface="Times New Roman"/>
                <a:cs typeface="Times New Roman"/>
              </a:rPr>
              <a:t>Added functionality: </a:t>
            </a:r>
            <a:r>
              <a:rPr dirty="0" sz="1300" spc="5">
                <a:latin typeface="Times New Roman"/>
                <a:cs typeface="Times New Roman"/>
              </a:rPr>
              <a:t>Packaged public variables and cursors persist for the duration of a  session. Thus, they </a:t>
            </a:r>
            <a:r>
              <a:rPr dirty="0" sz="1300" spc="10">
                <a:latin typeface="Times New Roman"/>
                <a:cs typeface="Times New Roman"/>
              </a:rPr>
              <a:t>can </a:t>
            </a:r>
            <a:r>
              <a:rPr dirty="0" sz="1300" spc="5">
                <a:latin typeface="Times New Roman"/>
                <a:cs typeface="Times New Roman"/>
              </a:rPr>
              <a:t>be shared </a:t>
            </a:r>
            <a:r>
              <a:rPr dirty="0" sz="1300" spc="10">
                <a:latin typeface="Times New Roman"/>
                <a:cs typeface="Times New Roman"/>
              </a:rPr>
              <a:t>by </a:t>
            </a:r>
            <a:r>
              <a:rPr dirty="0" sz="1300" spc="5">
                <a:latin typeface="Times New Roman"/>
                <a:cs typeface="Times New Roman"/>
              </a:rPr>
              <a:t>all subprograms that execute in the</a:t>
            </a:r>
            <a:r>
              <a:rPr dirty="0" sz="1300" spc="95">
                <a:latin typeface="Times New Roman"/>
                <a:cs typeface="Times New Roman"/>
              </a:rPr>
              <a:t> </a:t>
            </a:r>
            <a:r>
              <a:rPr dirty="0" sz="1300" spc="5">
                <a:latin typeface="Times New Roman"/>
                <a:cs typeface="Times New Roman"/>
              </a:rPr>
              <a:t>environment.</a:t>
            </a:r>
            <a:endParaRPr sz="1300">
              <a:latin typeface="Times New Roman"/>
              <a:cs typeface="Times New Roman"/>
            </a:endParaRPr>
          </a:p>
          <a:p>
            <a:pPr marL="138430">
              <a:lnSpc>
                <a:spcPct val="100000"/>
              </a:lnSpc>
              <a:spcBef>
                <a:spcPts val="20"/>
              </a:spcBef>
            </a:pPr>
            <a:r>
              <a:rPr dirty="0" sz="1300" spc="10">
                <a:latin typeface="Times New Roman"/>
                <a:cs typeface="Times New Roman"/>
              </a:rPr>
              <a:t>They </a:t>
            </a:r>
            <a:r>
              <a:rPr dirty="0" sz="1300" spc="5">
                <a:latin typeface="Times New Roman"/>
                <a:cs typeface="Times New Roman"/>
              </a:rPr>
              <a:t>also enable </a:t>
            </a:r>
            <a:r>
              <a:rPr dirty="0" sz="1300" spc="10">
                <a:latin typeface="Times New Roman"/>
                <a:cs typeface="Times New Roman"/>
              </a:rPr>
              <a:t>you </a:t>
            </a:r>
            <a:r>
              <a:rPr dirty="0" sz="1300" spc="5">
                <a:latin typeface="Times New Roman"/>
                <a:cs typeface="Times New Roman"/>
              </a:rPr>
              <a:t>to </a:t>
            </a:r>
            <a:r>
              <a:rPr dirty="0" sz="1300" spc="10">
                <a:latin typeface="Times New Roman"/>
                <a:cs typeface="Times New Roman"/>
              </a:rPr>
              <a:t>maintain </a:t>
            </a:r>
            <a:r>
              <a:rPr dirty="0" sz="1300" spc="5">
                <a:latin typeface="Times New Roman"/>
                <a:cs typeface="Times New Roman"/>
              </a:rPr>
              <a:t>data across transactions without </a:t>
            </a:r>
            <a:r>
              <a:rPr dirty="0" sz="1300" spc="10">
                <a:latin typeface="Times New Roman"/>
                <a:cs typeface="Times New Roman"/>
              </a:rPr>
              <a:t>having </a:t>
            </a:r>
            <a:r>
              <a:rPr dirty="0" sz="1300" spc="5">
                <a:latin typeface="Times New Roman"/>
                <a:cs typeface="Times New Roman"/>
              </a:rPr>
              <a:t>to store it in</a:t>
            </a:r>
            <a:r>
              <a:rPr dirty="0" sz="1300" spc="7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138430" marR="66675">
              <a:lnSpc>
                <a:spcPct val="101099"/>
              </a:lnSpc>
              <a:spcBef>
                <a:spcPts val="5"/>
              </a:spcBef>
            </a:pPr>
            <a:r>
              <a:rPr dirty="0" sz="1300" spc="5">
                <a:latin typeface="Times New Roman"/>
                <a:cs typeface="Times New Roman"/>
              </a:rPr>
              <a:t>database. Private constructs also persist for the duration of the session but </a:t>
            </a:r>
            <a:r>
              <a:rPr dirty="0" sz="1300" spc="10">
                <a:latin typeface="Times New Roman"/>
                <a:cs typeface="Times New Roman"/>
              </a:rPr>
              <a:t>can </a:t>
            </a:r>
            <a:r>
              <a:rPr dirty="0" sz="1300" spc="5">
                <a:latin typeface="Times New Roman"/>
                <a:cs typeface="Times New Roman"/>
              </a:rPr>
              <a:t>be </a:t>
            </a:r>
            <a:r>
              <a:rPr dirty="0" sz="1300" spc="10">
                <a:latin typeface="Times New Roman"/>
                <a:cs typeface="Times New Roman"/>
              </a:rPr>
              <a:t>accessed  </a:t>
            </a:r>
            <a:r>
              <a:rPr dirty="0" sz="1300" spc="5">
                <a:latin typeface="Times New Roman"/>
                <a:cs typeface="Times New Roman"/>
              </a:rPr>
              <a:t>only within the</a:t>
            </a:r>
            <a:r>
              <a:rPr dirty="0" sz="1300">
                <a:latin typeface="Times New Roman"/>
                <a:cs typeface="Times New Roman"/>
              </a:rPr>
              <a:t> </a:t>
            </a:r>
            <a:r>
              <a:rPr dirty="0" sz="1300" spc="5">
                <a:latin typeface="Times New Roman"/>
                <a:cs typeface="Times New Roman"/>
              </a:rPr>
              <a:t>package.</a:t>
            </a:r>
            <a:endParaRPr sz="1300">
              <a:latin typeface="Times New Roman"/>
              <a:cs typeface="Times New Roman"/>
            </a:endParaRPr>
          </a:p>
          <a:p>
            <a:pPr marL="138430" marR="381000">
              <a:lnSpc>
                <a:spcPct val="101299"/>
              </a:lnSpc>
              <a:spcBef>
                <a:spcPts val="405"/>
              </a:spcBef>
            </a:pPr>
            <a:r>
              <a:rPr dirty="0" sz="1300" spc="5" b="1">
                <a:latin typeface="Times New Roman"/>
                <a:cs typeface="Times New Roman"/>
              </a:rPr>
              <a:t>Better </a:t>
            </a:r>
            <a:r>
              <a:rPr dirty="0" sz="1300" spc="10" b="1">
                <a:latin typeface="Times New Roman"/>
                <a:cs typeface="Times New Roman"/>
              </a:rPr>
              <a:t>performance: </a:t>
            </a:r>
            <a:r>
              <a:rPr dirty="0" sz="1300" spc="10">
                <a:latin typeface="Times New Roman"/>
                <a:cs typeface="Times New Roman"/>
              </a:rPr>
              <a:t>When you </a:t>
            </a:r>
            <a:r>
              <a:rPr dirty="0" sz="1300" spc="5">
                <a:latin typeface="Times New Roman"/>
                <a:cs typeface="Times New Roman"/>
              </a:rPr>
              <a:t>call a packaged </a:t>
            </a:r>
            <a:r>
              <a:rPr dirty="0" sz="1300" spc="10">
                <a:latin typeface="Times New Roman"/>
                <a:cs typeface="Times New Roman"/>
              </a:rPr>
              <a:t>subprogram </a:t>
            </a:r>
            <a:r>
              <a:rPr dirty="0" sz="1300" spc="5">
                <a:latin typeface="Times New Roman"/>
                <a:cs typeface="Times New Roman"/>
              </a:rPr>
              <a:t>the first time, the entire  package is loaded into </a:t>
            </a:r>
            <a:r>
              <a:rPr dirty="0" sz="1300" spc="10">
                <a:latin typeface="Times New Roman"/>
                <a:cs typeface="Times New Roman"/>
              </a:rPr>
              <a:t>memory. </a:t>
            </a:r>
            <a:r>
              <a:rPr dirty="0" sz="1300" spc="5">
                <a:latin typeface="Times New Roman"/>
                <a:cs typeface="Times New Roman"/>
              </a:rPr>
              <a:t>Later calls to related </a:t>
            </a:r>
            <a:r>
              <a:rPr dirty="0" sz="1300" spc="10">
                <a:latin typeface="Times New Roman"/>
                <a:cs typeface="Times New Roman"/>
              </a:rPr>
              <a:t>subprograms </a:t>
            </a:r>
            <a:r>
              <a:rPr dirty="0" sz="1300" spc="5">
                <a:latin typeface="Times New Roman"/>
                <a:cs typeface="Times New Roman"/>
              </a:rPr>
              <a:t>in the package  therefore require </a:t>
            </a:r>
            <a:r>
              <a:rPr dirty="0" sz="1300" spc="10">
                <a:latin typeface="Times New Roman"/>
                <a:cs typeface="Times New Roman"/>
              </a:rPr>
              <a:t>no </a:t>
            </a:r>
            <a:r>
              <a:rPr dirty="0" sz="1300" spc="5">
                <a:latin typeface="Times New Roman"/>
                <a:cs typeface="Times New Roman"/>
              </a:rPr>
              <a:t>further disk I/O. Packaged subprograms also stop cascading  dependencies and thus avoid unnecessary</a:t>
            </a:r>
            <a:r>
              <a:rPr dirty="0" sz="1300" spc="10">
                <a:latin typeface="Times New Roman"/>
                <a:cs typeface="Times New Roman"/>
              </a:rPr>
              <a:t> </a:t>
            </a:r>
            <a:r>
              <a:rPr dirty="0" sz="1300" spc="5">
                <a:latin typeface="Times New Roman"/>
                <a:cs typeface="Times New Roman"/>
              </a:rPr>
              <a:t>compilation.</a:t>
            </a:r>
            <a:endParaRPr sz="1300">
              <a:latin typeface="Times New Roman"/>
              <a:cs typeface="Times New Roman"/>
            </a:endParaRPr>
          </a:p>
          <a:p>
            <a:pPr marL="138430" marR="5080">
              <a:lnSpc>
                <a:spcPct val="101299"/>
              </a:lnSpc>
              <a:spcBef>
                <a:spcPts val="400"/>
              </a:spcBef>
            </a:pPr>
            <a:r>
              <a:rPr dirty="0" sz="1300" spc="5" b="1">
                <a:latin typeface="Times New Roman"/>
                <a:cs typeface="Times New Roman"/>
              </a:rPr>
              <a:t>Overloading: </a:t>
            </a:r>
            <a:r>
              <a:rPr dirty="0" sz="1300" spc="10">
                <a:latin typeface="Times New Roman"/>
                <a:cs typeface="Times New Roman"/>
              </a:rPr>
              <a:t>With </a:t>
            </a:r>
            <a:r>
              <a:rPr dirty="0" sz="1300" spc="5">
                <a:latin typeface="Times New Roman"/>
                <a:cs typeface="Times New Roman"/>
              </a:rPr>
              <a:t>packages, </a:t>
            </a:r>
            <a:r>
              <a:rPr dirty="0" sz="1300" spc="10">
                <a:latin typeface="Times New Roman"/>
                <a:cs typeface="Times New Roman"/>
              </a:rPr>
              <a:t>you </a:t>
            </a:r>
            <a:r>
              <a:rPr dirty="0" sz="1300" spc="5">
                <a:latin typeface="Times New Roman"/>
                <a:cs typeface="Times New Roman"/>
              </a:rPr>
              <a:t>can overload procedures and functions, which </a:t>
            </a:r>
            <a:r>
              <a:rPr dirty="0" sz="1300" spc="10">
                <a:latin typeface="Times New Roman"/>
                <a:cs typeface="Times New Roman"/>
              </a:rPr>
              <a:t>means  you </a:t>
            </a:r>
            <a:r>
              <a:rPr dirty="0" sz="1300" spc="5">
                <a:latin typeface="Times New Roman"/>
                <a:cs typeface="Times New Roman"/>
              </a:rPr>
              <a:t>can create multiple subprograms with the </a:t>
            </a:r>
            <a:r>
              <a:rPr dirty="0" sz="1300" spc="10">
                <a:latin typeface="Times New Roman"/>
                <a:cs typeface="Times New Roman"/>
              </a:rPr>
              <a:t>same name </a:t>
            </a:r>
            <a:r>
              <a:rPr dirty="0" sz="1300" spc="5">
                <a:latin typeface="Times New Roman"/>
                <a:cs typeface="Times New Roman"/>
              </a:rPr>
              <a:t>in </a:t>
            </a:r>
            <a:r>
              <a:rPr dirty="0" sz="1300">
                <a:latin typeface="Times New Roman"/>
                <a:cs typeface="Times New Roman"/>
              </a:rPr>
              <a:t>the </a:t>
            </a:r>
            <a:r>
              <a:rPr dirty="0" sz="1300" spc="10">
                <a:latin typeface="Times New Roman"/>
                <a:cs typeface="Times New Roman"/>
              </a:rPr>
              <a:t>same package, each </a:t>
            </a:r>
            <a:r>
              <a:rPr dirty="0" sz="1300" spc="5">
                <a:latin typeface="Times New Roman"/>
                <a:cs typeface="Times New Roman"/>
              </a:rPr>
              <a:t>taking  </a:t>
            </a:r>
            <a:r>
              <a:rPr dirty="0" sz="1300" spc="10">
                <a:latin typeface="Times New Roman"/>
                <a:cs typeface="Times New Roman"/>
              </a:rPr>
              <a:t>parameters </a:t>
            </a:r>
            <a:r>
              <a:rPr dirty="0" sz="1300" spc="5">
                <a:latin typeface="Times New Roman"/>
                <a:cs typeface="Times New Roman"/>
              </a:rPr>
              <a:t>of different </a:t>
            </a:r>
            <a:r>
              <a:rPr dirty="0" sz="1300" spc="10">
                <a:latin typeface="Times New Roman"/>
                <a:cs typeface="Times New Roman"/>
              </a:rPr>
              <a:t>number </a:t>
            </a:r>
            <a:r>
              <a:rPr dirty="0" sz="1300" spc="5">
                <a:latin typeface="Times New Roman"/>
                <a:cs typeface="Times New Roman"/>
              </a:rPr>
              <a:t>or data</a:t>
            </a:r>
            <a:r>
              <a:rPr dirty="0" sz="1300" spc="-15">
                <a:latin typeface="Times New Roman"/>
                <a:cs typeface="Times New Roman"/>
              </a:rPr>
              <a:t> </a:t>
            </a:r>
            <a:r>
              <a:rPr dirty="0" sz="1300" spc="5">
                <a:latin typeface="Times New Roman"/>
                <a:cs typeface="Times New Roman"/>
              </a:rPr>
              <a:t>type.</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5">
                <a:latin typeface="Times New Roman"/>
                <a:cs typeface="Times New Roman"/>
              </a:rPr>
              <a:t>Dependencies are </a:t>
            </a:r>
            <a:r>
              <a:rPr dirty="0" sz="1300" spc="10">
                <a:latin typeface="Times New Roman"/>
                <a:cs typeface="Times New Roman"/>
              </a:rPr>
              <a:t>covered </a:t>
            </a:r>
            <a:r>
              <a:rPr dirty="0" sz="1300" spc="5">
                <a:latin typeface="Times New Roman"/>
                <a:cs typeface="Times New Roman"/>
              </a:rPr>
              <a:t>in detail in the lesson titled </a:t>
            </a:r>
            <a:r>
              <a:rPr dirty="0" sz="1300" spc="10">
                <a:latin typeface="Times New Roman"/>
                <a:cs typeface="Times New Roman"/>
              </a:rPr>
              <a:t>“Managing</a:t>
            </a:r>
            <a:r>
              <a:rPr dirty="0" sz="1300" spc="85">
                <a:latin typeface="Times New Roman"/>
                <a:cs typeface="Times New Roman"/>
              </a:rPr>
              <a:t> </a:t>
            </a:r>
            <a:r>
              <a:rPr dirty="0" sz="1300" spc="5">
                <a:latin typeface="Times New Roman"/>
                <a:cs typeface="Times New Roman"/>
              </a:rPr>
              <a:t>Dependencies.”</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614933" y="502158"/>
            <a:ext cx="6540500" cy="4906010"/>
          </a:xfrm>
          <a:prstGeom prst="rect">
            <a:avLst/>
          </a:prstGeom>
          <a:ln w="10667">
            <a:solidFill>
              <a:srgbClr val="000000"/>
            </a:solidFill>
          </a:ln>
        </p:spPr>
        <p:txBody>
          <a:bodyPr wrap="square" lIns="0" tIns="5080" rIns="0" bIns="0" rtlCol="0" vert="horz">
            <a:spAutoFit/>
          </a:bodyPr>
          <a:lstStyle/>
          <a:p>
            <a:pPr>
              <a:lnSpc>
                <a:spcPct val="100000"/>
              </a:lnSpc>
              <a:spcBef>
                <a:spcPts val="40"/>
              </a:spcBef>
            </a:pPr>
            <a:endParaRPr sz="2600">
              <a:latin typeface="Times New Roman"/>
              <a:cs typeface="Times New Roman"/>
            </a:endParaRPr>
          </a:p>
          <a:p>
            <a:pPr algn="ctr" marR="29209">
              <a:lnSpc>
                <a:spcPct val="100000"/>
              </a:lnSpc>
              <a:spcBef>
                <a:spcPts val="5"/>
              </a:spcBef>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15"/>
              </a:spcBef>
            </a:pPr>
            <a:endParaRPr sz="2000">
              <a:latin typeface="Arial"/>
              <a:cs typeface="Arial"/>
            </a:endParaRPr>
          </a:p>
          <a:p>
            <a:pPr marL="628650">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6319" marR="668655" indent="-327025">
              <a:lnSpc>
                <a:spcPct val="101600"/>
              </a:lnSpc>
              <a:spcBef>
                <a:spcPts val="375"/>
              </a:spcBef>
              <a:buClr>
                <a:srgbClr val="FF0000"/>
              </a:buClr>
              <a:buFont typeface="Arial"/>
              <a:buChar char="•"/>
              <a:tabLst>
                <a:tab pos="1036319" algn="l"/>
                <a:tab pos="1036955" algn="l"/>
              </a:tabLst>
            </a:pPr>
            <a:r>
              <a:rPr dirty="0" sz="1550" spc="10" b="1">
                <a:latin typeface="Arial"/>
                <a:cs typeface="Arial"/>
              </a:rPr>
              <a:t>Improve code organization, management, security,  and performance by using</a:t>
            </a:r>
            <a:r>
              <a:rPr dirty="0" sz="1550" spc="5" b="1">
                <a:latin typeface="Arial"/>
                <a:cs typeface="Arial"/>
              </a:rPr>
              <a:t> </a:t>
            </a:r>
            <a:r>
              <a:rPr dirty="0" sz="1550" spc="10" b="1">
                <a:latin typeface="Arial"/>
                <a:cs typeface="Arial"/>
              </a:rPr>
              <a:t>packages</a:t>
            </a:r>
            <a:endParaRPr sz="1550">
              <a:latin typeface="Arial"/>
              <a:cs typeface="Arial"/>
            </a:endParaRPr>
          </a:p>
          <a:p>
            <a:pPr marL="1036319" marR="1035685" indent="-327025">
              <a:lnSpc>
                <a:spcPct val="101299"/>
              </a:lnSpc>
              <a:spcBef>
                <a:spcPts val="375"/>
              </a:spcBef>
              <a:buClr>
                <a:srgbClr val="FF0000"/>
              </a:buClr>
              <a:buFont typeface="Arial"/>
              <a:buChar char="•"/>
              <a:tabLst>
                <a:tab pos="1036319" algn="l"/>
                <a:tab pos="1036955" algn="l"/>
              </a:tabLst>
            </a:pPr>
            <a:r>
              <a:rPr dirty="0" sz="1550" spc="10" b="1">
                <a:latin typeface="Arial"/>
                <a:cs typeface="Arial"/>
              </a:rPr>
              <a:t>Create and remove package specifications and  bodies</a:t>
            </a:r>
            <a:endParaRPr sz="1550">
              <a:latin typeface="Arial"/>
              <a:cs typeface="Arial"/>
            </a:endParaRPr>
          </a:p>
          <a:p>
            <a:pPr marL="1036319" marR="811530" indent="-327025">
              <a:lnSpc>
                <a:spcPct val="101600"/>
              </a:lnSpc>
              <a:spcBef>
                <a:spcPts val="375"/>
              </a:spcBef>
              <a:buClr>
                <a:srgbClr val="FF0000"/>
              </a:buClr>
              <a:buFont typeface="Arial"/>
              <a:buChar char="•"/>
              <a:tabLst>
                <a:tab pos="1036319" algn="l"/>
                <a:tab pos="1036955" algn="l"/>
              </a:tabLst>
            </a:pPr>
            <a:r>
              <a:rPr dirty="0" sz="1550" spc="10" b="1">
                <a:latin typeface="Arial"/>
                <a:cs typeface="Arial"/>
              </a:rPr>
              <a:t>Group related procedures and functions together  </a:t>
            </a:r>
            <a:r>
              <a:rPr dirty="0" sz="1550" spc="5" b="1">
                <a:latin typeface="Arial"/>
                <a:cs typeface="Arial"/>
              </a:rPr>
              <a:t>in </a:t>
            </a:r>
            <a:r>
              <a:rPr dirty="0" sz="1550" spc="10" b="1">
                <a:latin typeface="Arial"/>
                <a:cs typeface="Arial"/>
              </a:rPr>
              <a:t>a package</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Encapsulate the code </a:t>
            </a:r>
            <a:r>
              <a:rPr dirty="0" sz="1550" spc="5" b="1">
                <a:latin typeface="Arial"/>
                <a:cs typeface="Arial"/>
              </a:rPr>
              <a:t>in </a:t>
            </a:r>
            <a:r>
              <a:rPr dirty="0" sz="1550" spc="10" b="1">
                <a:latin typeface="Arial"/>
                <a:cs typeface="Arial"/>
              </a:rPr>
              <a:t>a package body</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Define and use components </a:t>
            </a:r>
            <a:r>
              <a:rPr dirty="0" sz="1550" spc="5" b="1">
                <a:latin typeface="Arial"/>
                <a:cs typeface="Arial"/>
              </a:rPr>
              <a:t>in </a:t>
            </a:r>
            <a:r>
              <a:rPr dirty="0" sz="1550" spc="10" b="1">
                <a:latin typeface="Arial"/>
                <a:cs typeface="Arial"/>
              </a:rPr>
              <a:t>bodiless packages</a:t>
            </a:r>
            <a:endParaRPr sz="1550">
              <a:latin typeface="Arial"/>
              <a:cs typeface="Arial"/>
            </a:endParaRPr>
          </a:p>
          <a:p>
            <a:pPr marL="1036319" marR="1377950" indent="-327025">
              <a:lnSpc>
                <a:spcPct val="101299"/>
              </a:lnSpc>
              <a:spcBef>
                <a:spcPts val="375"/>
              </a:spcBef>
              <a:buClr>
                <a:srgbClr val="FF0000"/>
              </a:buClr>
              <a:buFont typeface="Arial"/>
              <a:buChar char="•"/>
              <a:tabLst>
                <a:tab pos="1036319" algn="l"/>
                <a:tab pos="1036955" algn="l"/>
              </a:tabLst>
            </a:pPr>
            <a:r>
              <a:rPr dirty="0" sz="1550" spc="10" b="1">
                <a:latin typeface="Arial"/>
                <a:cs typeface="Arial"/>
              </a:rPr>
              <a:t>Change a package body without affecting a  package</a:t>
            </a:r>
            <a:r>
              <a:rPr dirty="0" sz="1550" spc="5" b="1">
                <a:latin typeface="Arial"/>
                <a:cs typeface="Arial"/>
              </a:rPr>
              <a:t> </a:t>
            </a:r>
            <a:r>
              <a:rPr dirty="0" sz="1550" spc="10" b="1">
                <a:latin typeface="Arial"/>
                <a:cs typeface="Arial"/>
              </a:rPr>
              <a:t>specification</a:t>
            </a:r>
            <a:endParaRPr sz="1550">
              <a:latin typeface="Arial"/>
              <a:cs typeface="Arial"/>
            </a:endParaRPr>
          </a:p>
          <a:p>
            <a:pPr>
              <a:lnSpc>
                <a:spcPct val="100000"/>
              </a:lnSpc>
            </a:pPr>
            <a:endParaRPr sz="1700">
              <a:latin typeface="Arial"/>
              <a:cs typeface="Arial"/>
            </a:endParaRPr>
          </a:p>
          <a:p>
            <a:pPr>
              <a:lnSpc>
                <a:spcPct val="100000"/>
              </a:lnSpc>
              <a:spcBef>
                <a:spcPts val="50"/>
              </a:spcBef>
            </a:pPr>
            <a:endParaRPr sz="1950">
              <a:latin typeface="Arial"/>
              <a:cs typeface="Arial"/>
            </a:endParaRPr>
          </a:p>
          <a:p>
            <a:pPr algn="ctr" marL="825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43204" y="5610905"/>
            <a:ext cx="6125210" cy="18275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302260">
              <a:lnSpc>
                <a:spcPct val="101499"/>
              </a:lnSpc>
              <a:spcBef>
                <a:spcPts val="365"/>
              </a:spcBef>
            </a:pPr>
            <a:r>
              <a:rPr dirty="0" sz="1300" spc="10">
                <a:latin typeface="Times New Roman"/>
                <a:cs typeface="Times New Roman"/>
              </a:rPr>
              <a:t>You </a:t>
            </a:r>
            <a:r>
              <a:rPr dirty="0" sz="1300" spc="5">
                <a:latin typeface="Times New Roman"/>
                <a:cs typeface="Times New Roman"/>
              </a:rPr>
              <a:t>group related procedures and function together in a package. Packages improve  organization, </a:t>
            </a:r>
            <a:r>
              <a:rPr dirty="0" sz="1300" spc="10">
                <a:latin typeface="Times New Roman"/>
                <a:cs typeface="Times New Roman"/>
              </a:rPr>
              <a:t>management, </a:t>
            </a:r>
            <a:r>
              <a:rPr dirty="0" sz="1300" spc="5">
                <a:latin typeface="Times New Roman"/>
                <a:cs typeface="Times New Roman"/>
              </a:rPr>
              <a:t>security, and</a:t>
            </a:r>
            <a:r>
              <a:rPr dirty="0" sz="1300">
                <a:latin typeface="Times New Roman"/>
                <a:cs typeface="Times New Roman"/>
              </a:rPr>
              <a:t> </a:t>
            </a:r>
            <a:r>
              <a:rPr dirty="0" sz="1300" spc="5">
                <a:latin typeface="Times New Roman"/>
                <a:cs typeface="Times New Roman"/>
              </a:rPr>
              <a:t>performance.</a:t>
            </a:r>
            <a:endParaRPr sz="1300">
              <a:latin typeface="Times New Roman"/>
              <a:cs typeface="Times New Roman"/>
            </a:endParaRPr>
          </a:p>
          <a:p>
            <a:pPr marL="138430" marR="241300">
              <a:lnSpc>
                <a:spcPct val="101099"/>
              </a:lnSpc>
              <a:spcBef>
                <a:spcPts val="405"/>
              </a:spcBef>
            </a:pPr>
            <a:r>
              <a:rPr dirty="0" sz="1300" spc="10">
                <a:latin typeface="Times New Roman"/>
                <a:cs typeface="Times New Roman"/>
              </a:rPr>
              <a:t>A </a:t>
            </a:r>
            <a:r>
              <a:rPr dirty="0" sz="1300" spc="5">
                <a:latin typeface="Times New Roman"/>
                <a:cs typeface="Times New Roman"/>
              </a:rPr>
              <a:t>package consists of a </a:t>
            </a:r>
            <a:r>
              <a:rPr dirty="0" sz="1300" spc="10">
                <a:latin typeface="Times New Roman"/>
                <a:cs typeface="Times New Roman"/>
              </a:rPr>
              <a:t>package </a:t>
            </a:r>
            <a:r>
              <a:rPr dirty="0" sz="1300" spc="5">
                <a:latin typeface="Times New Roman"/>
                <a:cs typeface="Times New Roman"/>
              </a:rPr>
              <a:t>specification and a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You </a:t>
            </a:r>
            <a:r>
              <a:rPr dirty="0" sz="1300" spc="5">
                <a:latin typeface="Times New Roman"/>
                <a:cs typeface="Times New Roman"/>
              </a:rPr>
              <a:t>can change a  package </a:t>
            </a:r>
            <a:r>
              <a:rPr dirty="0" sz="1300" spc="10">
                <a:latin typeface="Times New Roman"/>
                <a:cs typeface="Times New Roman"/>
              </a:rPr>
              <a:t>body </a:t>
            </a:r>
            <a:r>
              <a:rPr dirty="0" sz="1300" spc="5">
                <a:latin typeface="Times New Roman"/>
                <a:cs typeface="Times New Roman"/>
              </a:rPr>
              <a:t>without affecting its package specification.</a:t>
            </a:r>
            <a:endParaRPr sz="1300">
              <a:latin typeface="Times New Roman"/>
              <a:cs typeface="Times New Roman"/>
            </a:endParaRPr>
          </a:p>
          <a:p>
            <a:pPr marL="138430" marR="5080">
              <a:lnSpc>
                <a:spcPct val="101499"/>
              </a:lnSpc>
              <a:spcBef>
                <a:spcPts val="395"/>
              </a:spcBef>
            </a:pPr>
            <a:r>
              <a:rPr dirty="0" sz="1300" spc="5">
                <a:latin typeface="Times New Roman"/>
                <a:cs typeface="Times New Roman"/>
              </a:rPr>
              <a:t>Packages enable </a:t>
            </a:r>
            <a:r>
              <a:rPr dirty="0" sz="1300" spc="10">
                <a:latin typeface="Times New Roman"/>
                <a:cs typeface="Times New Roman"/>
              </a:rPr>
              <a:t>you </a:t>
            </a:r>
            <a:r>
              <a:rPr dirty="0" sz="1300" spc="5">
                <a:latin typeface="Times New Roman"/>
                <a:cs typeface="Times New Roman"/>
              </a:rPr>
              <a:t>to hide source code from users. </a:t>
            </a:r>
            <a:r>
              <a:rPr dirty="0" sz="1300" spc="10">
                <a:latin typeface="Times New Roman"/>
                <a:cs typeface="Times New Roman"/>
              </a:rPr>
              <a:t>When you </a:t>
            </a:r>
            <a:r>
              <a:rPr dirty="0" sz="1300" spc="5">
                <a:latin typeface="Times New Roman"/>
                <a:cs typeface="Times New Roman"/>
              </a:rPr>
              <a:t>invoke a package for the  first time, the entire package is loaded into </a:t>
            </a:r>
            <a:r>
              <a:rPr dirty="0" sz="1300" spc="10">
                <a:latin typeface="Times New Roman"/>
                <a:cs typeface="Times New Roman"/>
              </a:rPr>
              <a:t>memory. </a:t>
            </a:r>
            <a:r>
              <a:rPr dirty="0" sz="1300" spc="5">
                <a:latin typeface="Times New Roman"/>
                <a:cs typeface="Times New Roman"/>
              </a:rPr>
              <a:t>This reduces the disk access for  subsequent</a:t>
            </a:r>
            <a:r>
              <a:rPr dirty="0" sz="1300">
                <a:latin typeface="Times New Roman"/>
                <a:cs typeface="Times New Roman"/>
              </a:rPr>
              <a:t> </a:t>
            </a:r>
            <a:r>
              <a:rPr dirty="0" sz="1300" spc="5">
                <a:latin typeface="Times New Roman"/>
                <a:cs typeface="Times New Roman"/>
              </a:rPr>
              <a:t>calls.</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496823"/>
            <a:ext cx="6551295" cy="4916805"/>
            <a:chOff x="609600" y="496823"/>
            <a:chExt cx="6551295" cy="4916805"/>
          </a:xfrm>
        </p:grpSpPr>
        <p:sp>
          <p:nvSpPr>
            <p:cNvPr id="3" name="object 3"/>
            <p:cNvSpPr/>
            <p:nvPr/>
          </p:nvSpPr>
          <p:spPr>
            <a:xfrm>
              <a:off x="614933" y="502157"/>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67076" y="5251958"/>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3</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7" name="object 7"/>
          <p:cNvGraphicFramePr>
            <a:graphicFrameLocks noGrp="1"/>
          </p:cNvGraphicFramePr>
          <p:nvPr/>
        </p:nvGraphicFramePr>
        <p:xfrm>
          <a:off x="1314069" y="1855089"/>
          <a:ext cx="5208905" cy="2705100"/>
        </p:xfrm>
        <a:graphic>
          <a:graphicData uri="http://schemas.openxmlformats.org/drawingml/2006/table">
            <a:tbl>
              <a:tblPr firstRow="1" bandRow="1">
                <a:tableStyleId>{2D5ABB26-0587-4C30-8999-92F81FD0307C}</a:tableStyleId>
              </a:tblPr>
              <a:tblGrid>
                <a:gridCol w="2534920"/>
                <a:gridCol w="2642235"/>
              </a:tblGrid>
              <a:tr h="319277">
                <a:tc>
                  <a:txBody>
                    <a:bodyPr/>
                    <a:lstStyle/>
                    <a:p>
                      <a:pPr marL="42545">
                        <a:lnSpc>
                          <a:spcPct val="100000"/>
                        </a:lnSpc>
                        <a:spcBef>
                          <a:spcPts val="540"/>
                        </a:spcBef>
                      </a:pPr>
                      <a:r>
                        <a:rPr dirty="0" sz="1300" spc="-15" b="1">
                          <a:latin typeface="Arial"/>
                          <a:cs typeface="Arial"/>
                        </a:rPr>
                        <a:t>Command</a:t>
                      </a:r>
                      <a:endParaRPr sz="1300">
                        <a:latin typeface="Arial"/>
                        <a:cs typeface="Arial"/>
                      </a:endParaRPr>
                    </a:p>
                  </a:txBody>
                  <a:tcPr marL="0" marR="0" marB="0" marT="6858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76200">
                        <a:lnSpc>
                          <a:spcPct val="100000"/>
                        </a:lnSpc>
                        <a:spcBef>
                          <a:spcPts val="540"/>
                        </a:spcBef>
                      </a:pPr>
                      <a:r>
                        <a:rPr dirty="0" sz="1300" spc="-10" b="1">
                          <a:latin typeface="Arial"/>
                          <a:cs typeface="Arial"/>
                        </a:rPr>
                        <a:t>Task</a:t>
                      </a:r>
                      <a:endParaRPr sz="1300">
                        <a:latin typeface="Arial"/>
                        <a:cs typeface="Arial"/>
                      </a:endParaRPr>
                    </a:p>
                  </a:txBody>
                  <a:tcPr marL="0" marR="0" marB="0" marT="6858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623316">
                <a:tc>
                  <a:txBody>
                    <a:bodyPr/>
                    <a:lstStyle/>
                    <a:p>
                      <a:pPr marL="42545">
                        <a:lnSpc>
                          <a:spcPct val="100000"/>
                        </a:lnSpc>
                        <a:spcBef>
                          <a:spcPts val="715"/>
                        </a:spcBef>
                      </a:pPr>
                      <a:r>
                        <a:rPr dirty="0" sz="1300" spc="-15" b="1">
                          <a:latin typeface="Courier New"/>
                          <a:cs typeface="Courier New"/>
                        </a:rPr>
                        <a:t>CREATE</a:t>
                      </a:r>
                      <a:r>
                        <a:rPr dirty="0" sz="1300" spc="-430" b="1">
                          <a:latin typeface="Courier New"/>
                          <a:cs typeface="Courier New"/>
                        </a:rPr>
                        <a:t> </a:t>
                      </a:r>
                      <a:r>
                        <a:rPr dirty="0" sz="1300" spc="-15" b="1">
                          <a:latin typeface="Arial"/>
                          <a:cs typeface="Arial"/>
                        </a:rPr>
                        <a:t>[</a:t>
                      </a:r>
                      <a:r>
                        <a:rPr dirty="0" sz="1300" spc="-15" b="1">
                          <a:latin typeface="Courier New"/>
                          <a:cs typeface="Courier New"/>
                        </a:rPr>
                        <a:t>OR</a:t>
                      </a:r>
                      <a:r>
                        <a:rPr dirty="0" sz="1300" spc="-434" b="1">
                          <a:latin typeface="Courier New"/>
                          <a:cs typeface="Courier New"/>
                        </a:rPr>
                        <a:t> </a:t>
                      </a:r>
                      <a:r>
                        <a:rPr dirty="0" sz="1300" spc="-15" b="1">
                          <a:latin typeface="Courier New"/>
                          <a:cs typeface="Courier New"/>
                        </a:rPr>
                        <a:t>REPLACE</a:t>
                      </a:r>
                      <a:r>
                        <a:rPr dirty="0" sz="1300" spc="-15" b="1">
                          <a:latin typeface="Arial"/>
                          <a:cs typeface="Arial"/>
                        </a:rPr>
                        <a:t>]</a:t>
                      </a:r>
                      <a:r>
                        <a:rPr dirty="0" sz="1300" spc="-10" b="1">
                          <a:latin typeface="Arial"/>
                          <a:cs typeface="Arial"/>
                        </a:rPr>
                        <a:t> </a:t>
                      </a:r>
                      <a:r>
                        <a:rPr dirty="0" sz="1300" spc="-20" b="1">
                          <a:latin typeface="Courier New"/>
                          <a:cs typeface="Courier New"/>
                        </a:rPr>
                        <a:t>PACKAGE</a:t>
                      </a:r>
                      <a:endParaRPr sz="1300">
                        <a:latin typeface="Courier New"/>
                        <a:cs typeface="Courier New"/>
                      </a:endParaRPr>
                    </a:p>
                  </a:txBody>
                  <a:tcPr marL="0" marR="0" marB="0" marT="908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6200" marR="250825">
                        <a:lnSpc>
                          <a:spcPct val="119200"/>
                        </a:lnSpc>
                        <a:spcBef>
                          <a:spcPts val="515"/>
                        </a:spcBef>
                      </a:pPr>
                      <a:r>
                        <a:rPr dirty="0" sz="1300" spc="-10" b="1">
                          <a:latin typeface="Arial"/>
                          <a:cs typeface="Arial"/>
                        </a:rPr>
                        <a:t>Create (or </a:t>
                      </a:r>
                      <a:r>
                        <a:rPr dirty="0" sz="1300" spc="-15" b="1">
                          <a:latin typeface="Arial"/>
                          <a:cs typeface="Arial"/>
                        </a:rPr>
                        <a:t>modify) </a:t>
                      </a:r>
                      <a:r>
                        <a:rPr dirty="0" sz="1300" spc="-10" b="1">
                          <a:latin typeface="Arial"/>
                          <a:cs typeface="Arial"/>
                        </a:rPr>
                        <a:t>an existing  </a:t>
                      </a:r>
                      <a:r>
                        <a:rPr dirty="0" sz="1300" spc="-15" b="1">
                          <a:latin typeface="Arial"/>
                          <a:cs typeface="Arial"/>
                        </a:rPr>
                        <a:t>package </a:t>
                      </a:r>
                      <a:r>
                        <a:rPr dirty="0" sz="1300" spc="-10" b="1">
                          <a:latin typeface="Arial"/>
                          <a:cs typeface="Arial"/>
                        </a:rPr>
                        <a:t>specification.</a:t>
                      </a:r>
                      <a:endParaRPr sz="1300">
                        <a:latin typeface="Arial"/>
                        <a:cs typeface="Arial"/>
                      </a:endParaRPr>
                    </a:p>
                  </a:txBody>
                  <a:tcPr marL="0" marR="0" marB="0" marT="654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573785">
                <a:tc>
                  <a:txBody>
                    <a:bodyPr/>
                    <a:lstStyle/>
                    <a:p>
                      <a:pPr marL="42545" marR="92075">
                        <a:lnSpc>
                          <a:spcPct val="116900"/>
                        </a:lnSpc>
                        <a:spcBef>
                          <a:spcPts val="195"/>
                        </a:spcBef>
                      </a:pPr>
                      <a:r>
                        <a:rPr dirty="0" sz="1300" spc="-15" b="1">
                          <a:latin typeface="Courier New"/>
                          <a:cs typeface="Courier New"/>
                        </a:rPr>
                        <a:t>CREATE</a:t>
                      </a:r>
                      <a:r>
                        <a:rPr dirty="0" sz="1300" spc="-434" b="1">
                          <a:latin typeface="Courier New"/>
                          <a:cs typeface="Courier New"/>
                        </a:rPr>
                        <a:t> </a:t>
                      </a:r>
                      <a:r>
                        <a:rPr dirty="0" sz="1300" spc="-15" b="1">
                          <a:latin typeface="Arial"/>
                          <a:cs typeface="Arial"/>
                        </a:rPr>
                        <a:t>[</a:t>
                      </a:r>
                      <a:r>
                        <a:rPr dirty="0" sz="1300" spc="-15" b="1">
                          <a:latin typeface="Courier New"/>
                          <a:cs typeface="Courier New"/>
                        </a:rPr>
                        <a:t>OR</a:t>
                      </a:r>
                      <a:r>
                        <a:rPr dirty="0" sz="1300" spc="-434" b="1">
                          <a:latin typeface="Courier New"/>
                          <a:cs typeface="Courier New"/>
                        </a:rPr>
                        <a:t> </a:t>
                      </a:r>
                      <a:r>
                        <a:rPr dirty="0" sz="1300" spc="-15" b="1">
                          <a:latin typeface="Courier New"/>
                          <a:cs typeface="Courier New"/>
                        </a:rPr>
                        <a:t>REPLACE</a:t>
                      </a:r>
                      <a:r>
                        <a:rPr dirty="0" sz="1300" spc="-15" b="1">
                          <a:latin typeface="Arial"/>
                          <a:cs typeface="Arial"/>
                        </a:rPr>
                        <a:t>] </a:t>
                      </a:r>
                      <a:r>
                        <a:rPr dirty="0" sz="1300" spc="-20" b="1">
                          <a:latin typeface="Courier New"/>
                          <a:cs typeface="Courier New"/>
                        </a:rPr>
                        <a:t>PACKAGE  BODY</a:t>
                      </a:r>
                      <a:endParaRPr sz="1300">
                        <a:latin typeface="Courier New"/>
                        <a:cs typeface="Courier New"/>
                      </a:endParaRPr>
                    </a:p>
                  </a:txBody>
                  <a:tcPr marL="0" marR="0" marB="0" marT="2476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marR="250825">
                        <a:lnSpc>
                          <a:spcPct val="119200"/>
                        </a:lnSpc>
                        <a:spcBef>
                          <a:spcPts val="260"/>
                        </a:spcBef>
                      </a:pPr>
                      <a:r>
                        <a:rPr dirty="0" sz="1300" spc="-10" b="1">
                          <a:latin typeface="Arial"/>
                          <a:cs typeface="Arial"/>
                        </a:rPr>
                        <a:t>Create (or </a:t>
                      </a:r>
                      <a:r>
                        <a:rPr dirty="0" sz="1300" spc="-15" b="1">
                          <a:latin typeface="Arial"/>
                          <a:cs typeface="Arial"/>
                        </a:rPr>
                        <a:t>modify) </a:t>
                      </a:r>
                      <a:r>
                        <a:rPr dirty="0" sz="1300" spc="-10" b="1">
                          <a:latin typeface="Arial"/>
                          <a:cs typeface="Arial"/>
                        </a:rPr>
                        <a:t>an existing  package</a:t>
                      </a:r>
                      <a:r>
                        <a:rPr dirty="0" sz="1300" spc="-15" b="1">
                          <a:latin typeface="Arial"/>
                          <a:cs typeface="Arial"/>
                        </a:rPr>
                        <a:t> </a:t>
                      </a:r>
                      <a:r>
                        <a:rPr dirty="0" sz="1300" spc="-10" b="1">
                          <a:latin typeface="Arial"/>
                          <a:cs typeface="Arial"/>
                        </a:rPr>
                        <a:t>body.</a:t>
                      </a:r>
                      <a:endParaRPr sz="1300">
                        <a:latin typeface="Arial"/>
                        <a:cs typeface="Arial"/>
                      </a:endParaRPr>
                    </a:p>
                  </a:txBody>
                  <a:tcPr marL="0" marR="0" marB="0" marT="330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827532">
                <a:tc>
                  <a:txBody>
                    <a:bodyPr/>
                    <a:lstStyle/>
                    <a:p>
                      <a:pPr marL="42545">
                        <a:lnSpc>
                          <a:spcPct val="100000"/>
                        </a:lnSpc>
                        <a:spcBef>
                          <a:spcPts val="555"/>
                        </a:spcBef>
                      </a:pPr>
                      <a:r>
                        <a:rPr dirty="0" sz="1300" spc="-10" b="1">
                          <a:latin typeface="Courier New"/>
                          <a:cs typeface="Courier New"/>
                        </a:rPr>
                        <a:t>DROP</a:t>
                      </a:r>
                      <a:r>
                        <a:rPr dirty="0" sz="1300" spc="-25" b="1">
                          <a:latin typeface="Courier New"/>
                          <a:cs typeface="Courier New"/>
                        </a:rPr>
                        <a:t> </a:t>
                      </a:r>
                      <a:r>
                        <a:rPr dirty="0" sz="1300" spc="-15" b="1">
                          <a:latin typeface="Courier New"/>
                          <a:cs typeface="Courier New"/>
                        </a:rPr>
                        <a:t>PACKAGE</a:t>
                      </a:r>
                      <a:endParaRPr sz="1300">
                        <a:latin typeface="Courier New"/>
                        <a:cs typeface="Courier New"/>
                      </a:endParaRPr>
                    </a:p>
                  </a:txBody>
                  <a:tcPr marL="0" marR="0" marB="0" marT="7048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algn="just" marL="76200" marR="523875">
                        <a:lnSpc>
                          <a:spcPct val="119200"/>
                        </a:lnSpc>
                        <a:spcBef>
                          <a:spcPts val="390"/>
                        </a:spcBef>
                      </a:pPr>
                      <a:r>
                        <a:rPr dirty="0" sz="1300" spc="-15" b="1">
                          <a:latin typeface="Arial"/>
                          <a:cs typeface="Arial"/>
                        </a:rPr>
                        <a:t>Remove </a:t>
                      </a:r>
                      <a:r>
                        <a:rPr dirty="0" sz="1300" spc="-10" b="1">
                          <a:latin typeface="Arial"/>
                          <a:cs typeface="Arial"/>
                        </a:rPr>
                        <a:t>both the package  specification and </a:t>
                      </a:r>
                      <a:r>
                        <a:rPr dirty="0" sz="1300" spc="-15" b="1">
                          <a:latin typeface="Arial"/>
                          <a:cs typeface="Arial"/>
                        </a:rPr>
                        <a:t>package  </a:t>
                      </a:r>
                      <a:r>
                        <a:rPr dirty="0" sz="1300" spc="-10" b="1">
                          <a:latin typeface="Arial"/>
                          <a:cs typeface="Arial"/>
                        </a:rPr>
                        <a:t>body.</a:t>
                      </a:r>
                      <a:endParaRPr sz="1300">
                        <a:latin typeface="Arial"/>
                        <a:cs typeface="Arial"/>
                      </a:endParaRPr>
                    </a:p>
                  </a:txBody>
                  <a:tcPr marL="0" marR="0" marB="0" marT="495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40613">
                <a:tc>
                  <a:txBody>
                    <a:bodyPr/>
                    <a:lstStyle/>
                    <a:p>
                      <a:pPr marL="42545">
                        <a:lnSpc>
                          <a:spcPct val="100000"/>
                        </a:lnSpc>
                        <a:spcBef>
                          <a:spcPts val="545"/>
                        </a:spcBef>
                      </a:pPr>
                      <a:r>
                        <a:rPr dirty="0" sz="1300" spc="-15" b="1">
                          <a:latin typeface="Courier New"/>
                          <a:cs typeface="Courier New"/>
                        </a:rPr>
                        <a:t>DROP PACKAGE</a:t>
                      </a:r>
                      <a:r>
                        <a:rPr dirty="0" sz="1300" spc="-40" b="1">
                          <a:latin typeface="Courier New"/>
                          <a:cs typeface="Courier New"/>
                        </a:rPr>
                        <a:t> </a:t>
                      </a:r>
                      <a:r>
                        <a:rPr dirty="0" sz="1300" spc="-20" b="1">
                          <a:latin typeface="Courier New"/>
                          <a:cs typeface="Courier New"/>
                        </a:rPr>
                        <a:t>BODY</a:t>
                      </a:r>
                      <a:endParaRPr sz="1300">
                        <a:latin typeface="Courier New"/>
                        <a:cs typeface="Courier New"/>
                      </a:endParaRPr>
                    </a:p>
                  </a:txBody>
                  <a:tcPr marL="0" marR="0" marB="0" marT="6921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685"/>
                        </a:spcBef>
                      </a:pPr>
                      <a:r>
                        <a:rPr dirty="0" sz="1300" spc="-10" b="1">
                          <a:latin typeface="Arial"/>
                          <a:cs typeface="Arial"/>
                        </a:rPr>
                        <a:t>Remove only </a:t>
                      </a:r>
                      <a:r>
                        <a:rPr dirty="0" sz="1300" spc="-5" b="1">
                          <a:latin typeface="Arial"/>
                          <a:cs typeface="Arial"/>
                        </a:rPr>
                        <a:t>the </a:t>
                      </a:r>
                      <a:r>
                        <a:rPr dirty="0" sz="1300" spc="-10" b="1">
                          <a:latin typeface="Arial"/>
                          <a:cs typeface="Arial"/>
                        </a:rPr>
                        <a:t>package</a:t>
                      </a:r>
                      <a:r>
                        <a:rPr dirty="0" sz="1300" spc="-45" b="1">
                          <a:latin typeface="Arial"/>
                          <a:cs typeface="Arial"/>
                        </a:rPr>
                        <a:t> </a:t>
                      </a:r>
                      <a:r>
                        <a:rPr dirty="0" sz="1300" spc="-15" b="1">
                          <a:latin typeface="Arial"/>
                          <a:cs typeface="Arial"/>
                        </a:rPr>
                        <a:t>body.</a:t>
                      </a:r>
                      <a:endParaRPr sz="1300">
                        <a:latin typeface="Arial"/>
                        <a:cs typeface="Arial"/>
                      </a:endParaRPr>
                    </a:p>
                  </a:txBody>
                  <a:tcPr marL="0" marR="0" marB="0" marT="8699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3274567" y="874268"/>
            <a:ext cx="118427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Summary</a:t>
            </a:r>
            <a:endParaRPr sz="2000">
              <a:latin typeface="Arial"/>
              <a:cs typeface="Arial"/>
            </a:endParaRPr>
          </a:p>
        </p:txBody>
      </p:sp>
      <p:sp>
        <p:nvSpPr>
          <p:cNvPr id="9" name="object 9"/>
          <p:cNvSpPr txBox="1"/>
          <p:nvPr/>
        </p:nvSpPr>
        <p:spPr>
          <a:xfrm>
            <a:off x="743204" y="5610905"/>
            <a:ext cx="6191885" cy="92265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Summary</a:t>
            </a:r>
            <a:r>
              <a:rPr dirty="0" sz="1300" spc="-15" b="1">
                <a:latin typeface="Arial"/>
                <a:cs typeface="Arial"/>
              </a:rPr>
              <a:t> </a:t>
            </a:r>
            <a:r>
              <a:rPr dirty="0" sz="1300" spc="5" b="1">
                <a:latin typeface="Arial"/>
                <a:cs typeface="Arial"/>
              </a:rPr>
              <a:t>(continued)</a:t>
            </a:r>
            <a:endParaRPr sz="1300">
              <a:latin typeface="Arial"/>
              <a:cs typeface="Arial"/>
            </a:endParaRPr>
          </a:p>
          <a:p>
            <a:pPr marL="138430" marR="5080">
              <a:lnSpc>
                <a:spcPct val="101299"/>
              </a:lnSpc>
              <a:spcBef>
                <a:spcPts val="370"/>
              </a:spcBef>
            </a:pPr>
            <a:r>
              <a:rPr dirty="0" sz="1300" spc="10">
                <a:latin typeface="Times New Roman"/>
                <a:cs typeface="Times New Roman"/>
              </a:rPr>
              <a:t>You </a:t>
            </a:r>
            <a:r>
              <a:rPr dirty="0" sz="1300" spc="5">
                <a:latin typeface="Times New Roman"/>
                <a:cs typeface="Times New Roman"/>
              </a:rPr>
              <a:t>can create, delete, and modify packages. </a:t>
            </a: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remove </a:t>
            </a:r>
            <a:r>
              <a:rPr dirty="0" sz="1300" spc="5">
                <a:latin typeface="Times New Roman"/>
                <a:cs typeface="Times New Roman"/>
              </a:rPr>
              <a:t>both package specification  and </a:t>
            </a:r>
            <a:r>
              <a:rPr dirty="0" sz="1300" spc="10">
                <a:latin typeface="Times New Roman"/>
                <a:cs typeface="Times New Roman"/>
              </a:rPr>
              <a:t>body by </a:t>
            </a:r>
            <a:r>
              <a:rPr dirty="0" sz="1300" spc="5">
                <a:latin typeface="Times New Roman"/>
                <a:cs typeface="Times New Roman"/>
              </a:rPr>
              <a:t>using the </a:t>
            </a:r>
            <a:r>
              <a:rPr dirty="0" sz="1300" spc="15">
                <a:latin typeface="Courier New"/>
                <a:cs typeface="Courier New"/>
              </a:rPr>
              <a:t>DROP PACKAGE </a:t>
            </a:r>
            <a:r>
              <a:rPr dirty="0" sz="1300" spc="10">
                <a:latin typeface="Times New Roman"/>
                <a:cs typeface="Times New Roman"/>
              </a:rPr>
              <a:t>command. You </a:t>
            </a:r>
            <a:r>
              <a:rPr dirty="0" sz="1300" spc="5">
                <a:latin typeface="Times New Roman"/>
                <a:cs typeface="Times New Roman"/>
              </a:rPr>
              <a:t>can drop the </a:t>
            </a:r>
            <a:r>
              <a:rPr dirty="0" sz="1300" spc="10">
                <a:latin typeface="Times New Roman"/>
                <a:cs typeface="Times New Roman"/>
              </a:rPr>
              <a:t>package body  </a:t>
            </a:r>
            <a:r>
              <a:rPr dirty="0" sz="1300" spc="5">
                <a:latin typeface="Times New Roman"/>
                <a:cs typeface="Times New Roman"/>
              </a:rPr>
              <a:t>without affecting its specification.</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614933" y="502158"/>
            <a:ext cx="6540500" cy="4906010"/>
          </a:xfrm>
          <a:prstGeom prst="rect">
            <a:avLst/>
          </a:prstGeom>
          <a:ln w="10667">
            <a:solidFill>
              <a:srgbClr val="000000"/>
            </a:solidFill>
          </a:ln>
        </p:spPr>
        <p:txBody>
          <a:bodyPr wrap="square" lIns="0" tIns="5080" rIns="0" bIns="0" rtlCol="0" vert="horz">
            <a:spAutoFit/>
          </a:bodyPr>
          <a:lstStyle/>
          <a:p>
            <a:pPr>
              <a:lnSpc>
                <a:spcPct val="100000"/>
              </a:lnSpc>
              <a:spcBef>
                <a:spcPts val="40"/>
              </a:spcBef>
            </a:pPr>
            <a:endParaRPr sz="2600">
              <a:latin typeface="Times New Roman"/>
              <a:cs typeface="Times New Roman"/>
            </a:endParaRPr>
          </a:p>
          <a:p>
            <a:pPr algn="ctr" marR="27940">
              <a:lnSpc>
                <a:spcPct val="100000"/>
              </a:lnSpc>
              <a:spcBef>
                <a:spcPts val="5"/>
              </a:spcBef>
            </a:pPr>
            <a:r>
              <a:rPr dirty="0" sz="2000" b="1">
                <a:latin typeface="Arial"/>
                <a:cs typeface="Arial"/>
              </a:rPr>
              <a:t>Practice </a:t>
            </a:r>
            <a:r>
              <a:rPr dirty="0" sz="2000" spc="-5" b="1">
                <a:latin typeface="Arial"/>
                <a:cs typeface="Arial"/>
              </a:rPr>
              <a:t>3: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15"/>
              </a:spcBef>
            </a:pPr>
            <a:endParaRPr sz="2000">
              <a:latin typeface="Arial"/>
              <a:cs typeface="Arial"/>
            </a:endParaRPr>
          </a:p>
          <a:p>
            <a:pPr marL="628650">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Creating</a:t>
            </a:r>
            <a:r>
              <a:rPr dirty="0" sz="1550" spc="5" b="1">
                <a:latin typeface="Arial"/>
                <a:cs typeface="Arial"/>
              </a:rPr>
              <a:t> </a:t>
            </a:r>
            <a:r>
              <a:rPr dirty="0" sz="1550" spc="10" b="1">
                <a:latin typeface="Arial"/>
                <a:cs typeface="Arial"/>
              </a:rPr>
              <a:t>packages</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Invoking package program</a:t>
            </a:r>
            <a:r>
              <a:rPr dirty="0" sz="1550" spc="5" b="1">
                <a:latin typeface="Arial"/>
                <a:cs typeface="Arial"/>
              </a:rPr>
              <a:t> </a:t>
            </a:r>
            <a:r>
              <a:rPr dirty="0" sz="1550" spc="10" b="1">
                <a:latin typeface="Arial"/>
                <a:cs typeface="Arial"/>
              </a:rPr>
              <a:t>units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8255">
              <a:lnSpc>
                <a:spcPct val="100000"/>
              </a:lnSpc>
              <a:spcBef>
                <a:spcPts val="129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3</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43204" y="5610905"/>
            <a:ext cx="6216015" cy="136525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3:</a:t>
            </a:r>
            <a:r>
              <a:rPr dirty="0" sz="1300" spc="-5" b="1">
                <a:latin typeface="Arial"/>
                <a:cs typeface="Arial"/>
              </a:rPr>
              <a:t> </a:t>
            </a:r>
            <a:r>
              <a:rPr dirty="0" sz="1300" spc="5" b="1">
                <a:latin typeface="Arial"/>
                <a:cs typeface="Arial"/>
              </a:rPr>
              <a:t>Overview</a:t>
            </a:r>
            <a:endParaRPr sz="1300">
              <a:latin typeface="Arial"/>
              <a:cs typeface="Arial"/>
            </a:endParaRPr>
          </a:p>
          <a:p>
            <a:pPr marL="138430" marR="249554">
              <a:lnSpc>
                <a:spcPct val="101499"/>
              </a:lnSpc>
              <a:spcBef>
                <a:spcPts val="365"/>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create </a:t>
            </a:r>
            <a:r>
              <a:rPr dirty="0" sz="1300" spc="10">
                <a:latin typeface="Times New Roman"/>
                <a:cs typeface="Times New Roman"/>
              </a:rPr>
              <a:t>package </a:t>
            </a:r>
            <a:r>
              <a:rPr dirty="0" sz="1300" spc="5">
                <a:latin typeface="Times New Roman"/>
                <a:cs typeface="Times New Roman"/>
              </a:rPr>
              <a:t>specifications and package bodies. </a:t>
            </a:r>
            <a:r>
              <a:rPr dirty="0" sz="1300" spc="10">
                <a:latin typeface="Times New Roman"/>
                <a:cs typeface="Times New Roman"/>
              </a:rPr>
              <a:t>You </a:t>
            </a:r>
            <a:r>
              <a:rPr dirty="0" sz="1300" spc="5">
                <a:latin typeface="Times New Roman"/>
                <a:cs typeface="Times New Roman"/>
              </a:rPr>
              <a:t>invoke the  constructs in the packages </a:t>
            </a:r>
            <a:r>
              <a:rPr dirty="0" sz="1300" spc="10">
                <a:latin typeface="Times New Roman"/>
                <a:cs typeface="Times New Roman"/>
              </a:rPr>
              <a:t>by </a:t>
            </a:r>
            <a:r>
              <a:rPr dirty="0" sz="1300" spc="5">
                <a:latin typeface="Times New Roman"/>
                <a:cs typeface="Times New Roman"/>
              </a:rPr>
              <a:t>using sample</a:t>
            </a:r>
            <a:r>
              <a:rPr dirty="0" sz="1300">
                <a:latin typeface="Times New Roman"/>
                <a:cs typeface="Times New Roman"/>
              </a:rPr>
              <a:t> </a:t>
            </a:r>
            <a:r>
              <a:rPr dirty="0" sz="1300" spc="5">
                <a:latin typeface="Times New Roman"/>
                <a:cs typeface="Times New Roman"/>
              </a:rPr>
              <a:t>data.</a:t>
            </a:r>
            <a:endParaRPr sz="1300">
              <a:latin typeface="Times New Roman"/>
              <a:cs typeface="Times New Roman"/>
            </a:endParaRPr>
          </a:p>
          <a:p>
            <a:pPr marL="138430" marR="5080">
              <a:lnSpc>
                <a:spcPct val="98800"/>
              </a:lnSpc>
              <a:spcBef>
                <a:spcPts val="440"/>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are using </a:t>
            </a:r>
            <a:r>
              <a:rPr dirty="0" sz="1300" spc="10">
                <a:latin typeface="Times New Roman"/>
                <a:cs typeface="Times New Roman"/>
              </a:rPr>
              <a:t>SQL </a:t>
            </a:r>
            <a:r>
              <a:rPr dirty="0" sz="1300" spc="5">
                <a:latin typeface="Times New Roman"/>
                <a:cs typeface="Times New Roman"/>
              </a:rPr>
              <a:t>Developer, your compile time errors are displayed in the  Message Log. If </a:t>
            </a:r>
            <a:r>
              <a:rPr dirty="0" sz="1300" spc="10">
                <a:latin typeface="Times New Roman"/>
                <a:cs typeface="Times New Roman"/>
              </a:rPr>
              <a:t>you </a:t>
            </a:r>
            <a:r>
              <a:rPr dirty="0" sz="1300" spc="5">
                <a:latin typeface="Times New Roman"/>
                <a:cs typeface="Times New Roman"/>
              </a:rPr>
              <a:t>are using SQL*Plus or </a:t>
            </a:r>
            <a:r>
              <a:rPr dirty="0" sz="1300" spc="5" i="1">
                <a:latin typeface="Times New Roman"/>
                <a:cs typeface="Times New Roman"/>
              </a:rPr>
              <a:t>i</a:t>
            </a:r>
            <a:r>
              <a:rPr dirty="0" sz="1300" spc="5">
                <a:latin typeface="Times New Roman"/>
                <a:cs typeface="Times New Roman"/>
              </a:rPr>
              <a:t>SQL*Plus to create your stored code, use the  </a:t>
            </a:r>
            <a:r>
              <a:rPr dirty="0" sz="1300" spc="15">
                <a:latin typeface="Courier New"/>
                <a:cs typeface="Courier New"/>
              </a:rPr>
              <a:t>SHOW ERRORS</a:t>
            </a:r>
            <a:r>
              <a:rPr dirty="0" sz="1300" spc="-450">
                <a:latin typeface="Courier New"/>
                <a:cs typeface="Courier New"/>
              </a:rPr>
              <a:t> </a:t>
            </a:r>
            <a:r>
              <a:rPr dirty="0" sz="1300" spc="5">
                <a:latin typeface="Times New Roman"/>
                <a:cs typeface="Times New Roman"/>
              </a:rPr>
              <a:t>to view compile errors.</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4822" y="500156"/>
            <a:ext cx="6398895" cy="331216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a:t>
            </a:r>
            <a:r>
              <a:rPr dirty="0" sz="1300" spc="-5" b="1">
                <a:latin typeface="Arial"/>
                <a:cs typeface="Arial"/>
              </a:rPr>
              <a:t> </a:t>
            </a:r>
            <a:r>
              <a:rPr dirty="0" sz="1300" spc="10" b="1">
                <a:latin typeface="Arial"/>
                <a:cs typeface="Arial"/>
              </a:rPr>
              <a:t>3</a:t>
            </a:r>
            <a:endParaRPr sz="1300">
              <a:latin typeface="Arial"/>
              <a:cs typeface="Arial"/>
            </a:endParaRPr>
          </a:p>
          <a:p>
            <a:pPr marL="502920" marR="5080" indent="-239395">
              <a:lnSpc>
                <a:spcPct val="102400"/>
              </a:lnSpc>
              <a:spcBef>
                <a:spcPts val="275"/>
              </a:spcBef>
              <a:buAutoNum type="arabicPeriod"/>
              <a:tabLst>
                <a:tab pos="504190" algn="l"/>
              </a:tabLst>
            </a:pPr>
            <a:r>
              <a:rPr dirty="0" sz="1300" spc="5">
                <a:latin typeface="Times New Roman"/>
                <a:cs typeface="Times New Roman"/>
              </a:rPr>
              <a:t>Create a </a:t>
            </a:r>
            <a:r>
              <a:rPr dirty="0" sz="1300" spc="10">
                <a:latin typeface="Times New Roman"/>
                <a:cs typeface="Times New Roman"/>
              </a:rPr>
              <a:t>package </a:t>
            </a:r>
            <a:r>
              <a:rPr dirty="0" sz="1300" spc="5">
                <a:latin typeface="Times New Roman"/>
                <a:cs typeface="Times New Roman"/>
              </a:rPr>
              <a:t>specification and </a:t>
            </a:r>
            <a:r>
              <a:rPr dirty="0" sz="1300" spc="10">
                <a:latin typeface="Times New Roman"/>
                <a:cs typeface="Times New Roman"/>
              </a:rPr>
              <a:t>body </a:t>
            </a:r>
            <a:r>
              <a:rPr dirty="0" sz="1300" spc="5">
                <a:latin typeface="Times New Roman"/>
                <a:cs typeface="Times New Roman"/>
              </a:rPr>
              <a:t>called </a:t>
            </a:r>
            <a:r>
              <a:rPr dirty="0" sz="1300" spc="10">
                <a:latin typeface="Courier New"/>
                <a:cs typeface="Courier New"/>
              </a:rPr>
              <a:t>JOB_PKG</a:t>
            </a:r>
            <a:r>
              <a:rPr dirty="0" sz="1300" spc="10">
                <a:latin typeface="Times New Roman"/>
                <a:cs typeface="Times New Roman"/>
              </a:rPr>
              <a:t>, </a:t>
            </a:r>
            <a:r>
              <a:rPr dirty="0" sz="1300" spc="5">
                <a:latin typeface="Times New Roman"/>
                <a:cs typeface="Times New Roman"/>
              </a:rPr>
              <a:t>containing a copy of your  </a:t>
            </a:r>
            <a:r>
              <a:rPr dirty="0" sz="1300" spc="10">
                <a:latin typeface="Courier New"/>
                <a:cs typeface="Courier New"/>
              </a:rPr>
              <a:t>ADD_JOB</a:t>
            </a:r>
            <a:r>
              <a:rPr dirty="0" sz="1300" spc="10">
                <a:latin typeface="Times New Roman"/>
                <a:cs typeface="Times New Roman"/>
              </a:rPr>
              <a:t>,</a:t>
            </a:r>
            <a:r>
              <a:rPr dirty="0" sz="1300" spc="15">
                <a:latin typeface="Times New Roman"/>
                <a:cs typeface="Times New Roman"/>
              </a:rPr>
              <a:t> </a:t>
            </a:r>
            <a:r>
              <a:rPr dirty="0" sz="1300" spc="15">
                <a:latin typeface="Courier New"/>
                <a:cs typeface="Courier New"/>
              </a:rPr>
              <a:t>UPD_JOB</a:t>
            </a:r>
            <a:r>
              <a:rPr dirty="0" sz="1300" spc="15">
                <a:latin typeface="Times New Roman"/>
                <a:cs typeface="Times New Roman"/>
              </a:rPr>
              <a:t>,</a:t>
            </a:r>
            <a:r>
              <a:rPr dirty="0" sz="1300" spc="10">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DEL_JOB</a:t>
            </a:r>
            <a:r>
              <a:rPr dirty="0" sz="1300" spc="-450">
                <a:latin typeface="Courier New"/>
                <a:cs typeface="Courier New"/>
              </a:rPr>
              <a:t> </a:t>
            </a:r>
            <a:r>
              <a:rPr dirty="0" sz="1300" spc="5">
                <a:latin typeface="Times New Roman"/>
                <a:cs typeface="Times New Roman"/>
              </a:rPr>
              <a:t>procedures</a:t>
            </a:r>
            <a:r>
              <a:rPr dirty="0" sz="1300" spc="10">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5">
                <a:latin typeface="Times New Roman"/>
                <a:cs typeface="Times New Roman"/>
              </a:rPr>
              <a:t>well</a:t>
            </a:r>
            <a:r>
              <a:rPr dirty="0" sz="1300" spc="10">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5">
                <a:latin typeface="Times New Roman"/>
                <a:cs typeface="Times New Roman"/>
              </a:rPr>
              <a:t>your</a:t>
            </a:r>
            <a:r>
              <a:rPr dirty="0" sz="1300" spc="10">
                <a:latin typeface="Times New Roman"/>
                <a:cs typeface="Times New Roman"/>
              </a:rPr>
              <a:t> </a:t>
            </a:r>
            <a:r>
              <a:rPr dirty="0" sz="1300" spc="15">
                <a:latin typeface="Courier New"/>
                <a:cs typeface="Courier New"/>
              </a:rPr>
              <a:t>GET_JOB</a:t>
            </a:r>
            <a:r>
              <a:rPr dirty="0" sz="1300" spc="-445">
                <a:latin typeface="Courier New"/>
                <a:cs typeface="Courier New"/>
              </a:rPr>
              <a:t> </a:t>
            </a:r>
            <a:r>
              <a:rPr dirty="0" sz="1300" spc="5">
                <a:latin typeface="Times New Roman"/>
                <a:cs typeface="Times New Roman"/>
              </a:rPr>
              <a:t>function.  </a:t>
            </a:r>
            <a:r>
              <a:rPr dirty="0" sz="1300" spc="5" b="1">
                <a:latin typeface="Times New Roman"/>
                <a:cs typeface="Times New Roman"/>
              </a:rPr>
              <a:t>Tip: </a:t>
            </a:r>
            <a:r>
              <a:rPr dirty="0" sz="1300" spc="5">
                <a:latin typeface="Times New Roman"/>
                <a:cs typeface="Times New Roman"/>
              </a:rPr>
              <a:t>Consider saving the package specification and </a:t>
            </a:r>
            <a:r>
              <a:rPr dirty="0" sz="1300" spc="10">
                <a:latin typeface="Times New Roman"/>
                <a:cs typeface="Times New Roman"/>
              </a:rPr>
              <a:t>body </a:t>
            </a:r>
            <a:r>
              <a:rPr dirty="0" sz="1300" spc="5">
                <a:latin typeface="Times New Roman"/>
                <a:cs typeface="Times New Roman"/>
              </a:rPr>
              <a:t>in </a:t>
            </a:r>
            <a:r>
              <a:rPr dirty="0" sz="1300" spc="10">
                <a:latin typeface="Times New Roman"/>
                <a:cs typeface="Times New Roman"/>
              </a:rPr>
              <a:t>two </a:t>
            </a:r>
            <a:r>
              <a:rPr dirty="0" sz="1300" spc="5">
                <a:latin typeface="Times New Roman"/>
                <a:cs typeface="Times New Roman"/>
              </a:rPr>
              <a:t>separate files (for  example, </a:t>
            </a:r>
            <a:r>
              <a:rPr dirty="0" sz="1300" spc="15">
                <a:latin typeface="Courier New"/>
                <a:cs typeface="Courier New"/>
              </a:rPr>
              <a:t>p3q1_s.sql </a:t>
            </a:r>
            <a:r>
              <a:rPr dirty="0" sz="1300" spc="5">
                <a:latin typeface="Times New Roman"/>
                <a:cs typeface="Times New Roman"/>
              </a:rPr>
              <a:t>and </a:t>
            </a:r>
            <a:r>
              <a:rPr dirty="0" sz="1300" spc="15">
                <a:latin typeface="Courier New"/>
                <a:cs typeface="Courier New"/>
              </a:rPr>
              <a:t>p3q1_b.sql </a:t>
            </a:r>
            <a:r>
              <a:rPr dirty="0" sz="1300" spc="5">
                <a:latin typeface="Times New Roman"/>
                <a:cs typeface="Times New Roman"/>
              </a:rPr>
              <a:t>for the package specification </a:t>
            </a:r>
            <a:r>
              <a:rPr dirty="0" sz="1300" spc="10">
                <a:latin typeface="Times New Roman"/>
                <a:cs typeface="Times New Roman"/>
              </a:rPr>
              <a:t>and </a:t>
            </a:r>
            <a:r>
              <a:rPr dirty="0" sz="1300" spc="5">
                <a:latin typeface="Times New Roman"/>
                <a:cs typeface="Times New Roman"/>
              </a:rPr>
              <a:t>body,  respectively).</a:t>
            </a:r>
            <a:r>
              <a:rPr dirty="0" sz="1300" spc="10">
                <a:latin typeface="Times New Roman"/>
                <a:cs typeface="Times New Roman"/>
              </a:rPr>
              <a:t> </a:t>
            </a:r>
            <a:r>
              <a:rPr dirty="0" sz="1300" spc="5">
                <a:latin typeface="Times New Roman"/>
                <a:cs typeface="Times New Roman"/>
              </a:rPr>
              <a:t>Include</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SHOW</a:t>
            </a:r>
            <a:r>
              <a:rPr dirty="0" sz="1300" spc="-440">
                <a:latin typeface="Courier New"/>
                <a:cs typeface="Courier New"/>
              </a:rPr>
              <a:t> </a:t>
            </a:r>
            <a:r>
              <a:rPr dirty="0" sz="1300" spc="15">
                <a:latin typeface="Courier New"/>
                <a:cs typeface="Courier New"/>
              </a:rPr>
              <a:t>ERRORS</a:t>
            </a:r>
            <a:r>
              <a:rPr dirty="0" sz="1300" spc="-445">
                <a:latin typeface="Courier New"/>
                <a:cs typeface="Courier New"/>
              </a:rPr>
              <a:t> </a:t>
            </a:r>
            <a:r>
              <a:rPr dirty="0" sz="1300" spc="5">
                <a:latin typeface="Times New Roman"/>
                <a:cs typeface="Times New Roman"/>
              </a:rPr>
              <a:t>after</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PACKAGE</a:t>
            </a:r>
            <a:r>
              <a:rPr dirty="0" sz="1300" spc="-450">
                <a:latin typeface="Courier New"/>
                <a:cs typeface="Courier New"/>
              </a:rPr>
              <a:t> </a:t>
            </a:r>
            <a:r>
              <a:rPr dirty="0" sz="1300" spc="10">
                <a:latin typeface="Times New Roman"/>
                <a:cs typeface="Times New Roman"/>
              </a:rPr>
              <a:t>statement </a:t>
            </a:r>
            <a:r>
              <a:rPr dirty="0" sz="1300" spc="5">
                <a:latin typeface="Times New Roman"/>
                <a:cs typeface="Times New Roman"/>
              </a:rPr>
              <a:t>in</a:t>
            </a:r>
            <a:r>
              <a:rPr dirty="0" sz="1300" spc="10">
                <a:latin typeface="Times New Roman"/>
                <a:cs typeface="Times New Roman"/>
              </a:rPr>
              <a:t> each  </a:t>
            </a:r>
            <a:r>
              <a:rPr dirty="0" sz="1300" spc="5">
                <a:latin typeface="Times New Roman"/>
                <a:cs typeface="Times New Roman"/>
              </a:rPr>
              <a:t>file. Alternatively, place all code in one</a:t>
            </a:r>
            <a:r>
              <a:rPr dirty="0" sz="1300" spc="30">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502920">
              <a:lnSpc>
                <a:spcPct val="100000"/>
              </a:lnSpc>
              <a:spcBef>
                <a:spcPts val="25"/>
              </a:spcBef>
            </a:pPr>
            <a:r>
              <a:rPr dirty="0" sz="1300" spc="5" b="1">
                <a:latin typeface="Times New Roman"/>
                <a:cs typeface="Times New Roman"/>
              </a:rPr>
              <a:t>Note: </a:t>
            </a:r>
            <a:r>
              <a:rPr dirty="0" sz="1300" spc="10">
                <a:latin typeface="Times New Roman"/>
                <a:cs typeface="Times New Roman"/>
              </a:rPr>
              <a:t>Use </a:t>
            </a:r>
            <a:r>
              <a:rPr dirty="0" sz="1300" spc="5">
                <a:latin typeface="Times New Roman"/>
                <a:cs typeface="Times New Roman"/>
              </a:rPr>
              <a:t>the code in your previously </a:t>
            </a:r>
            <a:r>
              <a:rPr dirty="0" sz="1300" spc="10">
                <a:latin typeface="Times New Roman"/>
                <a:cs typeface="Times New Roman"/>
              </a:rPr>
              <a:t>saved </a:t>
            </a:r>
            <a:r>
              <a:rPr dirty="0" sz="1300" spc="5">
                <a:latin typeface="Times New Roman"/>
                <a:cs typeface="Times New Roman"/>
              </a:rPr>
              <a:t>script files </a:t>
            </a:r>
            <a:r>
              <a:rPr dirty="0" sz="1300" spc="10">
                <a:latin typeface="Times New Roman"/>
                <a:cs typeface="Times New Roman"/>
              </a:rPr>
              <a:t>when </a:t>
            </a:r>
            <a:r>
              <a:rPr dirty="0" sz="1300" spc="5">
                <a:latin typeface="Times New Roman"/>
                <a:cs typeface="Times New Roman"/>
              </a:rPr>
              <a:t>creating the</a:t>
            </a:r>
            <a:r>
              <a:rPr dirty="0" sz="1300" spc="35">
                <a:latin typeface="Times New Roman"/>
                <a:cs typeface="Times New Roman"/>
              </a:rPr>
              <a:t> </a:t>
            </a:r>
            <a:r>
              <a:rPr dirty="0" sz="1300" spc="5">
                <a:latin typeface="Times New Roman"/>
                <a:cs typeface="Times New Roman"/>
              </a:rPr>
              <a:t>package.</a:t>
            </a:r>
            <a:endParaRPr sz="1300">
              <a:latin typeface="Times New Roman"/>
              <a:cs typeface="Times New Roman"/>
            </a:endParaRPr>
          </a:p>
          <a:p>
            <a:pPr lvl="1" marL="868044" marR="106680" indent="-239395">
              <a:lnSpc>
                <a:spcPts val="1580"/>
              </a:lnSpc>
              <a:spcBef>
                <a:spcPts val="55"/>
              </a:spcBef>
              <a:buAutoNum type="alphaLcPeriod"/>
              <a:tabLst>
                <a:tab pos="868680" algn="l"/>
              </a:tabLst>
            </a:pPr>
            <a:r>
              <a:rPr dirty="0" sz="1300" spc="5">
                <a:latin typeface="Times New Roman"/>
                <a:cs typeface="Times New Roman"/>
              </a:rPr>
              <a:t>Create the package specification including the procedures and function headings  as public</a:t>
            </a:r>
            <a:r>
              <a:rPr dirty="0" sz="1300">
                <a:latin typeface="Times New Roman"/>
                <a:cs typeface="Times New Roman"/>
              </a:rPr>
              <a:t> </a:t>
            </a:r>
            <a:r>
              <a:rPr dirty="0" sz="1300" spc="5">
                <a:latin typeface="Times New Roman"/>
                <a:cs typeface="Times New Roman"/>
              </a:rPr>
              <a:t>constructs.</a:t>
            </a:r>
            <a:endParaRPr sz="1300">
              <a:latin typeface="Times New Roman"/>
              <a:cs typeface="Times New Roman"/>
            </a:endParaRPr>
          </a:p>
          <a:p>
            <a:pPr marL="868044" marR="154940" indent="-635">
              <a:lnSpc>
                <a:spcPts val="1580"/>
              </a:lnSpc>
            </a:pPr>
            <a:r>
              <a:rPr dirty="0" sz="1300" spc="5" b="1">
                <a:latin typeface="Times New Roman"/>
                <a:cs typeface="Times New Roman"/>
              </a:rPr>
              <a:t>Note: </a:t>
            </a:r>
            <a:r>
              <a:rPr dirty="0" sz="1300" spc="5">
                <a:latin typeface="Times New Roman"/>
                <a:cs typeface="Times New Roman"/>
              </a:rPr>
              <a:t>Consider whether </a:t>
            </a:r>
            <a:r>
              <a:rPr dirty="0" sz="1300" spc="10">
                <a:latin typeface="Times New Roman"/>
                <a:cs typeface="Times New Roman"/>
              </a:rPr>
              <a:t>you </a:t>
            </a:r>
            <a:r>
              <a:rPr dirty="0" sz="1300" spc="5">
                <a:latin typeface="Times New Roman"/>
                <a:cs typeface="Times New Roman"/>
              </a:rPr>
              <a:t>still need the stand-alone procedures and functions  </a:t>
            </a:r>
            <a:r>
              <a:rPr dirty="0" sz="1300" spc="10">
                <a:latin typeface="Times New Roman"/>
                <a:cs typeface="Times New Roman"/>
              </a:rPr>
              <a:t>you </a:t>
            </a:r>
            <a:r>
              <a:rPr dirty="0" sz="1300" spc="5">
                <a:latin typeface="Times New Roman"/>
                <a:cs typeface="Times New Roman"/>
              </a:rPr>
              <a:t>just</a:t>
            </a:r>
            <a:r>
              <a:rPr dirty="0" sz="1300" spc="-5">
                <a:latin typeface="Times New Roman"/>
                <a:cs typeface="Times New Roman"/>
              </a:rPr>
              <a:t> </a:t>
            </a:r>
            <a:r>
              <a:rPr dirty="0" sz="1300" spc="5">
                <a:latin typeface="Times New Roman"/>
                <a:cs typeface="Times New Roman"/>
              </a:rPr>
              <a:t>packaged.</a:t>
            </a:r>
            <a:endParaRPr sz="1300">
              <a:latin typeface="Times New Roman"/>
              <a:cs typeface="Times New Roman"/>
            </a:endParaRPr>
          </a:p>
          <a:p>
            <a:pPr lvl="1" marL="868680" indent="-240029">
              <a:lnSpc>
                <a:spcPts val="1500"/>
              </a:lnSpc>
              <a:buAutoNum type="alphaLcPeriod" startAt="2"/>
              <a:tabLst>
                <a:tab pos="869315" algn="l"/>
              </a:tabLst>
            </a:pPr>
            <a:r>
              <a:rPr dirty="0" sz="1300" spc="5">
                <a:latin typeface="Times New Roman"/>
                <a:cs typeface="Times New Roman"/>
              </a:rPr>
              <a:t>Create the package </a:t>
            </a:r>
            <a:r>
              <a:rPr dirty="0" sz="1300" spc="10">
                <a:latin typeface="Times New Roman"/>
                <a:cs typeface="Times New Roman"/>
              </a:rPr>
              <a:t>body </a:t>
            </a:r>
            <a:r>
              <a:rPr dirty="0" sz="1300" spc="5">
                <a:latin typeface="Times New Roman"/>
                <a:cs typeface="Times New Roman"/>
              </a:rPr>
              <a:t>with the implementations for </a:t>
            </a:r>
            <a:r>
              <a:rPr dirty="0" sz="1300" spc="10">
                <a:latin typeface="Times New Roman"/>
                <a:cs typeface="Times New Roman"/>
              </a:rPr>
              <a:t>each </a:t>
            </a:r>
            <a:r>
              <a:rPr dirty="0" sz="1300" spc="5">
                <a:latin typeface="Times New Roman"/>
                <a:cs typeface="Times New Roman"/>
              </a:rPr>
              <a:t>of the</a:t>
            </a:r>
            <a:r>
              <a:rPr dirty="0" sz="1300" spc="110">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lvl="1" marL="868044" indent="-239395">
              <a:lnSpc>
                <a:spcPts val="1535"/>
              </a:lnSpc>
              <a:buAutoNum type="alphaLcPeriod" startAt="2"/>
              <a:tabLst>
                <a:tab pos="868680" algn="l"/>
              </a:tabLst>
            </a:pPr>
            <a:r>
              <a:rPr dirty="0" sz="1300" spc="5">
                <a:latin typeface="Times New Roman"/>
                <a:cs typeface="Times New Roman"/>
              </a:rPr>
              <a:t>Invoke</a:t>
            </a:r>
            <a:r>
              <a:rPr dirty="0" sz="1300" spc="10">
                <a:latin typeface="Times New Roman"/>
                <a:cs typeface="Times New Roman"/>
              </a:rPr>
              <a:t> </a:t>
            </a:r>
            <a:r>
              <a:rPr dirty="0" sz="1300" spc="5">
                <a:latin typeface="Times New Roman"/>
                <a:cs typeface="Times New Roman"/>
              </a:rPr>
              <a:t>your</a:t>
            </a:r>
            <a:r>
              <a:rPr dirty="0" sz="1300" spc="15">
                <a:latin typeface="Times New Roman"/>
                <a:cs typeface="Times New Roman"/>
              </a:rPr>
              <a:t> </a:t>
            </a:r>
            <a:r>
              <a:rPr dirty="0" sz="1300" spc="15">
                <a:latin typeface="Courier New"/>
                <a:cs typeface="Courier New"/>
              </a:rPr>
              <a:t>ADD_JOB</a:t>
            </a:r>
            <a:r>
              <a:rPr dirty="0" sz="1300" spc="-445">
                <a:latin typeface="Courier New"/>
                <a:cs typeface="Courier New"/>
              </a:rPr>
              <a:t> </a:t>
            </a:r>
            <a:r>
              <a:rPr dirty="0" sz="1300" spc="5">
                <a:latin typeface="Times New Roman"/>
                <a:cs typeface="Times New Roman"/>
              </a:rPr>
              <a:t>package</a:t>
            </a:r>
            <a:r>
              <a:rPr dirty="0" sz="1300" spc="20">
                <a:latin typeface="Times New Roman"/>
                <a:cs typeface="Times New Roman"/>
              </a:rPr>
              <a:t> </a:t>
            </a:r>
            <a:r>
              <a:rPr dirty="0" sz="1300" spc="5">
                <a:latin typeface="Times New Roman"/>
                <a:cs typeface="Times New Roman"/>
              </a:rPr>
              <a:t>procedure</a:t>
            </a:r>
            <a:r>
              <a:rPr dirty="0" sz="1300" spc="15">
                <a:latin typeface="Times New Roman"/>
                <a:cs typeface="Times New Roman"/>
              </a:rPr>
              <a:t> </a:t>
            </a:r>
            <a:r>
              <a:rPr dirty="0" sz="1300" spc="10">
                <a:latin typeface="Times New Roman"/>
                <a:cs typeface="Times New Roman"/>
              </a:rPr>
              <a:t>by</a:t>
            </a:r>
            <a:r>
              <a:rPr dirty="0" sz="1300" spc="15">
                <a:latin typeface="Times New Roman"/>
                <a:cs typeface="Times New Roman"/>
              </a:rPr>
              <a:t> </a:t>
            </a:r>
            <a:r>
              <a:rPr dirty="0" sz="1300" spc="5">
                <a:latin typeface="Times New Roman"/>
                <a:cs typeface="Times New Roman"/>
              </a:rPr>
              <a:t>passing</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values</a:t>
            </a:r>
            <a:r>
              <a:rPr dirty="0" sz="1300">
                <a:latin typeface="Times New Roman"/>
                <a:cs typeface="Times New Roman"/>
              </a:rPr>
              <a:t> </a:t>
            </a:r>
            <a:r>
              <a:rPr dirty="0" sz="1300" spc="15">
                <a:latin typeface="Courier New"/>
                <a:cs typeface="Courier New"/>
              </a:rPr>
              <a:t>IT_SYSAN</a:t>
            </a:r>
            <a:r>
              <a:rPr dirty="0" sz="1300" spc="-445">
                <a:latin typeface="Courier New"/>
                <a:cs typeface="Courier New"/>
              </a:rPr>
              <a:t> </a:t>
            </a:r>
            <a:r>
              <a:rPr dirty="0" sz="1300" spc="5">
                <a:latin typeface="Times New Roman"/>
                <a:cs typeface="Times New Roman"/>
              </a:rPr>
              <a:t>and</a:t>
            </a:r>
            <a:endParaRPr sz="1300">
              <a:latin typeface="Times New Roman"/>
              <a:cs typeface="Times New Roman"/>
            </a:endParaRPr>
          </a:p>
          <a:p>
            <a:pPr marL="868044">
              <a:lnSpc>
                <a:spcPct val="100000"/>
              </a:lnSpc>
              <a:spcBef>
                <a:spcPts val="25"/>
              </a:spcBef>
            </a:pPr>
            <a:r>
              <a:rPr dirty="0" sz="1300" spc="15">
                <a:latin typeface="Courier New"/>
                <a:cs typeface="Courier New"/>
              </a:rPr>
              <a:t>SYSTEMS</a:t>
            </a:r>
            <a:r>
              <a:rPr dirty="0" sz="1300" spc="-450">
                <a:latin typeface="Courier New"/>
                <a:cs typeface="Courier New"/>
              </a:rPr>
              <a:t> </a:t>
            </a:r>
            <a:r>
              <a:rPr dirty="0" sz="1300" spc="15">
                <a:latin typeface="Courier New"/>
                <a:cs typeface="Courier New"/>
              </a:rPr>
              <a:t>ANALYST</a:t>
            </a:r>
            <a:r>
              <a:rPr dirty="0" sz="1300" spc="-450">
                <a:latin typeface="Courier New"/>
                <a:cs typeface="Courier New"/>
              </a:rPr>
              <a:t> </a:t>
            </a:r>
            <a:r>
              <a:rPr dirty="0" sz="1300" spc="5">
                <a:latin typeface="Times New Roman"/>
                <a:cs typeface="Times New Roman"/>
              </a:rPr>
              <a:t>as parameters.</a:t>
            </a:r>
            <a:endParaRPr sz="1300">
              <a:latin typeface="Times New Roman"/>
              <a:cs typeface="Times New Roman"/>
            </a:endParaRPr>
          </a:p>
          <a:p>
            <a:pPr lvl="1" marL="868680" indent="-240029">
              <a:lnSpc>
                <a:spcPct val="100000"/>
              </a:lnSpc>
              <a:spcBef>
                <a:spcPts val="15"/>
              </a:spcBef>
              <a:buAutoNum type="alphaLcPeriod" startAt="4"/>
              <a:tabLst>
                <a:tab pos="869315" algn="l"/>
              </a:tabLst>
            </a:pPr>
            <a:r>
              <a:rPr dirty="0" sz="1300" spc="10">
                <a:latin typeface="Times New Roman"/>
                <a:cs typeface="Times New Roman"/>
              </a:rPr>
              <a:t>Query </a:t>
            </a:r>
            <a:r>
              <a:rPr dirty="0" sz="1300" spc="5">
                <a:latin typeface="Times New Roman"/>
                <a:cs typeface="Times New Roman"/>
              </a:rPr>
              <a:t>the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 to see the result.</a:t>
            </a:r>
            <a:endParaRPr sz="1300">
              <a:latin typeface="Times New Roman"/>
              <a:cs typeface="Times New Roman"/>
            </a:endParaRPr>
          </a:p>
        </p:txBody>
      </p:sp>
      <p:sp>
        <p:nvSpPr>
          <p:cNvPr id="3" name="object 3"/>
          <p:cNvSpPr txBox="1"/>
          <p:nvPr/>
        </p:nvSpPr>
        <p:spPr>
          <a:xfrm>
            <a:off x="986449" y="4657795"/>
            <a:ext cx="6071235" cy="2008505"/>
          </a:xfrm>
          <a:prstGeom prst="rect">
            <a:avLst/>
          </a:prstGeom>
        </p:spPr>
        <p:txBody>
          <a:bodyPr wrap="square" lIns="0" tIns="15240" rIns="0" bIns="0" rtlCol="0" vert="horz">
            <a:spAutoFit/>
          </a:bodyPr>
          <a:lstStyle/>
          <a:p>
            <a:pPr marL="252095" indent="-240029">
              <a:lnSpc>
                <a:spcPts val="1470"/>
              </a:lnSpc>
              <a:spcBef>
                <a:spcPts val="120"/>
              </a:spcBef>
              <a:buAutoNum type="arabicPeriod" startAt="2"/>
              <a:tabLst>
                <a:tab pos="252729" algn="l"/>
              </a:tabLst>
            </a:pPr>
            <a:r>
              <a:rPr dirty="0" sz="1300" spc="5">
                <a:latin typeface="Times New Roman"/>
                <a:cs typeface="Times New Roman"/>
              </a:rPr>
              <a:t>Create and invoke a </a:t>
            </a:r>
            <a:r>
              <a:rPr dirty="0" sz="1300" spc="10">
                <a:latin typeface="Times New Roman"/>
                <a:cs typeface="Times New Roman"/>
              </a:rPr>
              <a:t>package </a:t>
            </a:r>
            <a:r>
              <a:rPr dirty="0" sz="1300" spc="5">
                <a:latin typeface="Times New Roman"/>
                <a:cs typeface="Times New Roman"/>
              </a:rPr>
              <a:t>that contains private and public</a:t>
            </a:r>
            <a:r>
              <a:rPr dirty="0" sz="1300" spc="50">
                <a:latin typeface="Times New Roman"/>
                <a:cs typeface="Times New Roman"/>
              </a:rPr>
              <a:t> </a:t>
            </a:r>
            <a:r>
              <a:rPr dirty="0" sz="1300" spc="5">
                <a:latin typeface="Times New Roman"/>
                <a:cs typeface="Times New Roman"/>
              </a:rPr>
              <a:t>constructs.</a:t>
            </a:r>
            <a:endParaRPr sz="1300">
              <a:latin typeface="Times New Roman"/>
              <a:cs typeface="Times New Roman"/>
            </a:endParaRPr>
          </a:p>
          <a:p>
            <a:pPr lvl="1" marL="616585" indent="-240029">
              <a:lnSpc>
                <a:spcPts val="1470"/>
              </a:lnSpc>
              <a:buAutoNum type="alphaLcPeriod"/>
              <a:tabLst>
                <a:tab pos="617220" algn="l"/>
              </a:tabLst>
            </a:pPr>
            <a:r>
              <a:rPr dirty="0" sz="1300" spc="5">
                <a:latin typeface="Times New Roman"/>
                <a:cs typeface="Times New Roman"/>
              </a:rPr>
              <a:t>Create a </a:t>
            </a:r>
            <a:r>
              <a:rPr dirty="0" sz="1300" spc="10">
                <a:latin typeface="Times New Roman"/>
                <a:cs typeface="Times New Roman"/>
              </a:rPr>
              <a:t>package </a:t>
            </a:r>
            <a:r>
              <a:rPr dirty="0" sz="1300" spc="5">
                <a:latin typeface="Times New Roman"/>
                <a:cs typeface="Times New Roman"/>
              </a:rPr>
              <a:t>specification and package </a:t>
            </a:r>
            <a:r>
              <a:rPr dirty="0" sz="1300" spc="10">
                <a:latin typeface="Times New Roman"/>
                <a:cs typeface="Times New Roman"/>
              </a:rPr>
              <a:t>body </a:t>
            </a:r>
            <a:r>
              <a:rPr dirty="0" sz="1300" spc="5">
                <a:latin typeface="Times New Roman"/>
                <a:cs typeface="Times New Roman"/>
              </a:rPr>
              <a:t>called </a:t>
            </a:r>
            <a:r>
              <a:rPr dirty="0" sz="1300" spc="15">
                <a:latin typeface="Courier New"/>
                <a:cs typeface="Courier New"/>
              </a:rPr>
              <a:t>EMP_PKG</a:t>
            </a:r>
            <a:r>
              <a:rPr dirty="0" sz="1300" spc="-385">
                <a:latin typeface="Courier New"/>
                <a:cs typeface="Courier New"/>
              </a:rPr>
              <a:t> </a:t>
            </a:r>
            <a:r>
              <a:rPr dirty="0" sz="1300" spc="5">
                <a:latin typeface="Times New Roman"/>
                <a:cs typeface="Times New Roman"/>
              </a:rPr>
              <a:t>that contains</a:t>
            </a:r>
            <a:endParaRPr sz="1300">
              <a:latin typeface="Times New Roman"/>
              <a:cs typeface="Times New Roman"/>
            </a:endParaRPr>
          </a:p>
          <a:p>
            <a:pPr marL="616585" marR="152400">
              <a:lnSpc>
                <a:spcPts val="1580"/>
              </a:lnSpc>
              <a:spcBef>
                <a:spcPts val="50"/>
              </a:spcBef>
            </a:pPr>
            <a:r>
              <a:rPr dirty="0" sz="1300" spc="5">
                <a:latin typeface="Times New Roman"/>
                <a:cs typeface="Times New Roman"/>
              </a:rPr>
              <a:t>your </a:t>
            </a:r>
            <a:r>
              <a:rPr dirty="0" sz="1300" spc="15">
                <a:latin typeface="Courier New"/>
                <a:cs typeface="Courier New"/>
              </a:rPr>
              <a:t>ADD_EMPLOYEE</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GET_EMPLOYEE</a:t>
            </a:r>
            <a:r>
              <a:rPr dirty="0" sz="1300" spc="-445">
                <a:latin typeface="Courier New"/>
                <a:cs typeface="Courier New"/>
              </a:rPr>
              <a:t> </a:t>
            </a:r>
            <a:r>
              <a:rPr dirty="0" sz="1300" spc="5">
                <a:latin typeface="Times New Roman"/>
                <a:cs typeface="Times New Roman"/>
              </a:rPr>
              <a:t>procedures</a:t>
            </a:r>
            <a:r>
              <a:rPr dirty="0" sz="1300" spc="10">
                <a:latin typeface="Times New Roman"/>
                <a:cs typeface="Times New Roman"/>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public</a:t>
            </a:r>
            <a:r>
              <a:rPr dirty="0" sz="1300" spc="10">
                <a:latin typeface="Times New Roman"/>
                <a:cs typeface="Times New Roman"/>
              </a:rPr>
              <a:t> </a:t>
            </a:r>
            <a:r>
              <a:rPr dirty="0" sz="1300" spc="5">
                <a:latin typeface="Times New Roman"/>
                <a:cs typeface="Times New Roman"/>
              </a:rPr>
              <a:t>constructs,  and include your </a:t>
            </a:r>
            <a:r>
              <a:rPr dirty="0" sz="1300" spc="15">
                <a:latin typeface="Courier New"/>
                <a:cs typeface="Courier New"/>
              </a:rPr>
              <a:t>VALID_DEPTID</a:t>
            </a:r>
            <a:r>
              <a:rPr dirty="0" sz="1300" spc="-430">
                <a:latin typeface="Courier New"/>
                <a:cs typeface="Courier New"/>
              </a:rPr>
              <a:t> </a:t>
            </a:r>
            <a:r>
              <a:rPr dirty="0" sz="1300" spc="5">
                <a:latin typeface="Times New Roman"/>
                <a:cs typeface="Times New Roman"/>
              </a:rPr>
              <a:t>function as a private construct.</a:t>
            </a:r>
            <a:endParaRPr sz="1300">
              <a:latin typeface="Times New Roman"/>
              <a:cs typeface="Times New Roman"/>
            </a:endParaRPr>
          </a:p>
          <a:p>
            <a:pPr lvl="1" marL="616585" marR="5080" indent="-239395">
              <a:lnSpc>
                <a:spcPts val="1580"/>
              </a:lnSpc>
              <a:spcBef>
                <a:spcPts val="5"/>
              </a:spcBef>
              <a:buAutoNum type="alphaLcPeriod" startAt="2"/>
              <a:tabLst>
                <a:tab pos="617220" algn="l"/>
              </a:tabLst>
            </a:pPr>
            <a:r>
              <a:rPr dirty="0" sz="1300" spc="5">
                <a:latin typeface="Times New Roman"/>
                <a:cs typeface="Times New Roman"/>
              </a:rPr>
              <a:t>Invoke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EMP_PKG.ADD_EMPLOYEE</a:t>
            </a:r>
            <a:r>
              <a:rPr dirty="0" sz="1300" spc="-440">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using</a:t>
            </a:r>
            <a:r>
              <a:rPr dirty="0" sz="1300" spc="15">
                <a:latin typeface="Times New Roman"/>
                <a:cs typeface="Times New Roman"/>
              </a:rPr>
              <a:t> </a:t>
            </a:r>
            <a:r>
              <a:rPr dirty="0" sz="1300" spc="5">
                <a:latin typeface="Times New Roman"/>
                <a:cs typeface="Times New Roman"/>
              </a:rPr>
              <a:t>department</a:t>
            </a:r>
            <a:r>
              <a:rPr dirty="0" sz="1300" spc="15">
                <a:latin typeface="Times New Roman"/>
                <a:cs typeface="Times New Roman"/>
              </a:rPr>
              <a:t> </a:t>
            </a:r>
            <a:r>
              <a:rPr dirty="0" sz="1300" spc="10">
                <a:latin typeface="Times New Roman"/>
                <a:cs typeface="Times New Roman"/>
              </a:rPr>
              <a:t>ID</a:t>
            </a:r>
            <a:r>
              <a:rPr dirty="0" sz="1300" spc="15">
                <a:latin typeface="Times New Roman"/>
                <a:cs typeface="Times New Roman"/>
              </a:rPr>
              <a:t> </a:t>
            </a:r>
            <a:r>
              <a:rPr dirty="0" sz="1300" spc="10">
                <a:latin typeface="Courier New"/>
                <a:cs typeface="Courier New"/>
              </a:rPr>
              <a:t>15</a:t>
            </a:r>
            <a:r>
              <a:rPr dirty="0" sz="1300" spc="-445">
                <a:latin typeface="Courier New"/>
                <a:cs typeface="Courier New"/>
              </a:rPr>
              <a:t> </a:t>
            </a:r>
            <a:r>
              <a:rPr dirty="0" sz="1300" spc="5">
                <a:latin typeface="Times New Roman"/>
                <a:cs typeface="Times New Roman"/>
              </a:rPr>
              <a:t>for  employee</a:t>
            </a:r>
            <a:r>
              <a:rPr dirty="0" sz="1300" spc="10">
                <a:latin typeface="Times New Roman"/>
                <a:cs typeface="Times New Roman"/>
              </a:rPr>
              <a:t> </a:t>
            </a:r>
            <a:r>
              <a:rPr dirty="0" sz="1300" spc="15">
                <a:latin typeface="Courier New"/>
                <a:cs typeface="Courier New"/>
              </a:rPr>
              <a:t>Jane</a:t>
            </a:r>
            <a:r>
              <a:rPr dirty="0" sz="1300" spc="-440">
                <a:latin typeface="Courier New"/>
                <a:cs typeface="Courier New"/>
              </a:rPr>
              <a:t> </a:t>
            </a:r>
            <a:r>
              <a:rPr dirty="0" sz="1300" spc="15">
                <a:latin typeface="Courier New"/>
                <a:cs typeface="Courier New"/>
              </a:rPr>
              <a:t>Harris</a:t>
            </a:r>
            <a:r>
              <a:rPr dirty="0" sz="1300" spc="-450">
                <a:latin typeface="Courier New"/>
                <a:cs typeface="Courier New"/>
              </a:rPr>
              <a:t> </a:t>
            </a:r>
            <a:r>
              <a:rPr dirty="0" sz="1300" spc="5">
                <a:latin typeface="Times New Roman"/>
                <a:cs typeface="Times New Roman"/>
              </a:rPr>
              <a:t>with</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e-mail</a:t>
            </a:r>
            <a:r>
              <a:rPr dirty="0" sz="1300" spc="10">
                <a:latin typeface="Times New Roman"/>
                <a:cs typeface="Times New Roman"/>
              </a:rPr>
              <a:t> ID</a:t>
            </a:r>
            <a:r>
              <a:rPr dirty="0" sz="1300" spc="20">
                <a:latin typeface="Times New Roman"/>
                <a:cs typeface="Times New Roman"/>
              </a:rPr>
              <a:t> </a:t>
            </a:r>
            <a:r>
              <a:rPr dirty="0" sz="1300" spc="10">
                <a:latin typeface="Courier New"/>
                <a:cs typeface="Courier New"/>
              </a:rPr>
              <a:t>JAHARRIS</a:t>
            </a:r>
            <a:r>
              <a:rPr dirty="0" sz="1300" spc="10">
                <a:latin typeface="Times New Roman"/>
                <a:cs typeface="Times New Roman"/>
              </a:rPr>
              <a:t>. Because </a:t>
            </a:r>
            <a:r>
              <a:rPr dirty="0" sz="1300" spc="5">
                <a:latin typeface="Times New Roman"/>
                <a:cs typeface="Times New Roman"/>
              </a:rPr>
              <a:t>department</a:t>
            </a:r>
            <a:endParaRPr sz="1300">
              <a:latin typeface="Times New Roman"/>
              <a:cs typeface="Times New Roman"/>
            </a:endParaRPr>
          </a:p>
          <a:p>
            <a:pPr marL="615950" marR="590550">
              <a:lnSpc>
                <a:spcPct val="101099"/>
              </a:lnSpc>
              <a:spcBef>
                <a:spcPts val="30"/>
              </a:spcBef>
            </a:pPr>
            <a:r>
              <a:rPr dirty="0" sz="1300" spc="10">
                <a:latin typeface="Times New Roman"/>
                <a:cs typeface="Times New Roman"/>
              </a:rPr>
              <a:t>ID 15 </a:t>
            </a:r>
            <a:r>
              <a:rPr dirty="0" sz="1300" spc="5">
                <a:latin typeface="Times New Roman"/>
                <a:cs typeface="Times New Roman"/>
              </a:rPr>
              <a:t>does not exist, </a:t>
            </a:r>
            <a:r>
              <a:rPr dirty="0" sz="1300" spc="10">
                <a:latin typeface="Times New Roman"/>
                <a:cs typeface="Times New Roman"/>
              </a:rPr>
              <a:t>you </a:t>
            </a:r>
            <a:r>
              <a:rPr dirty="0" sz="1300" spc="5">
                <a:latin typeface="Times New Roman"/>
                <a:cs typeface="Times New Roman"/>
              </a:rPr>
              <a:t>should get an error message </a:t>
            </a:r>
            <a:r>
              <a:rPr dirty="0" sz="1300" spc="10">
                <a:latin typeface="Times New Roman"/>
                <a:cs typeface="Times New Roman"/>
              </a:rPr>
              <a:t>as </a:t>
            </a:r>
            <a:r>
              <a:rPr dirty="0" sz="1300" spc="5">
                <a:latin typeface="Times New Roman"/>
                <a:cs typeface="Times New Roman"/>
              </a:rPr>
              <a:t>specified in the  exception handler of your procedure.</a:t>
            </a:r>
            <a:endParaRPr sz="1300">
              <a:latin typeface="Times New Roman"/>
              <a:cs typeface="Times New Roman"/>
            </a:endParaRPr>
          </a:p>
          <a:p>
            <a:pPr lvl="1" marL="615950" indent="-239395">
              <a:lnSpc>
                <a:spcPts val="1505"/>
              </a:lnSpc>
              <a:buAutoNum type="alphaLcPeriod" startAt="3"/>
              <a:tabLst>
                <a:tab pos="616585" algn="l"/>
              </a:tabLst>
            </a:pPr>
            <a:r>
              <a:rPr dirty="0" sz="1300" spc="5">
                <a:latin typeface="Times New Roman"/>
                <a:cs typeface="Times New Roman"/>
              </a:rPr>
              <a:t>Invoke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ADD_EMPLOYEE</a:t>
            </a:r>
            <a:r>
              <a:rPr dirty="0" sz="1300" spc="-450">
                <a:latin typeface="Courier New"/>
                <a:cs typeface="Courier New"/>
              </a:rPr>
              <a:t> </a:t>
            </a:r>
            <a:r>
              <a:rPr dirty="0" sz="1300" spc="10">
                <a:latin typeface="Times New Roman"/>
                <a:cs typeface="Times New Roman"/>
              </a:rPr>
              <a:t>package </a:t>
            </a:r>
            <a:r>
              <a:rPr dirty="0" sz="1300" spc="5">
                <a:latin typeface="Times New Roman"/>
                <a:cs typeface="Times New Roman"/>
              </a:rPr>
              <a:t>procedure</a:t>
            </a:r>
            <a:r>
              <a:rPr dirty="0" sz="1300" spc="10">
                <a:latin typeface="Times New Roman"/>
                <a:cs typeface="Times New Roman"/>
              </a:rPr>
              <a:t> by</a:t>
            </a:r>
            <a:r>
              <a:rPr dirty="0" sz="1300" spc="15">
                <a:latin typeface="Times New Roman"/>
                <a:cs typeface="Times New Roman"/>
              </a:rPr>
              <a:t>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department</a:t>
            </a:r>
            <a:r>
              <a:rPr dirty="0" sz="1300" spc="10">
                <a:latin typeface="Times New Roman"/>
                <a:cs typeface="Times New Roman"/>
              </a:rPr>
              <a:t> ID</a:t>
            </a:r>
            <a:r>
              <a:rPr dirty="0" sz="1300" spc="5">
                <a:latin typeface="Times New Roman"/>
                <a:cs typeface="Times New Roman"/>
              </a:rPr>
              <a:t> </a:t>
            </a:r>
            <a:r>
              <a:rPr dirty="0" sz="1300" spc="10">
                <a:latin typeface="Courier New"/>
                <a:cs typeface="Courier New"/>
              </a:rPr>
              <a:t>80</a:t>
            </a:r>
            <a:r>
              <a:rPr dirty="0" sz="1300" spc="-450">
                <a:latin typeface="Courier New"/>
                <a:cs typeface="Courier New"/>
              </a:rPr>
              <a:t> </a:t>
            </a:r>
            <a:r>
              <a:rPr dirty="0" sz="1300" spc="5">
                <a:latin typeface="Times New Roman"/>
                <a:cs typeface="Times New Roman"/>
              </a:rPr>
              <a:t>for</a:t>
            </a:r>
            <a:endParaRPr sz="1300">
              <a:latin typeface="Times New Roman"/>
              <a:cs typeface="Times New Roman"/>
            </a:endParaRPr>
          </a:p>
          <a:p>
            <a:pPr marL="615950">
              <a:lnSpc>
                <a:spcPct val="100000"/>
              </a:lnSpc>
              <a:spcBef>
                <a:spcPts val="20"/>
              </a:spcBef>
            </a:pPr>
            <a:r>
              <a:rPr dirty="0" sz="1300" spc="5">
                <a:latin typeface="Times New Roman"/>
                <a:cs typeface="Times New Roman"/>
              </a:rPr>
              <a:t>employee </a:t>
            </a:r>
            <a:r>
              <a:rPr dirty="0" sz="1300" spc="15">
                <a:latin typeface="Courier New"/>
                <a:cs typeface="Courier New"/>
              </a:rPr>
              <a:t>David</a:t>
            </a:r>
            <a:r>
              <a:rPr dirty="0" sz="1300" spc="-455">
                <a:latin typeface="Courier New"/>
                <a:cs typeface="Courier New"/>
              </a:rPr>
              <a:t> </a:t>
            </a:r>
            <a:r>
              <a:rPr dirty="0" sz="1300" spc="15">
                <a:latin typeface="Courier New"/>
                <a:cs typeface="Courier New"/>
              </a:rPr>
              <a:t>Smith</a:t>
            </a:r>
            <a:r>
              <a:rPr dirty="0" sz="1300" spc="-450">
                <a:latin typeface="Courier New"/>
                <a:cs typeface="Courier New"/>
              </a:rPr>
              <a:t> </a:t>
            </a:r>
            <a:r>
              <a:rPr dirty="0" sz="1300" spc="5">
                <a:latin typeface="Times New Roman"/>
                <a:cs typeface="Times New Roman"/>
              </a:rPr>
              <a:t>with the e-mail </a:t>
            </a:r>
            <a:r>
              <a:rPr dirty="0" sz="1300" spc="10">
                <a:latin typeface="Times New Roman"/>
                <a:cs typeface="Times New Roman"/>
              </a:rPr>
              <a:t>ID </a:t>
            </a:r>
            <a:r>
              <a:rPr dirty="0" sz="1300" spc="10">
                <a:latin typeface="Courier New"/>
                <a:cs typeface="Courier New"/>
              </a:rPr>
              <a:t>DASMITH</a:t>
            </a:r>
            <a:r>
              <a:rPr dirty="0" sz="1300" spc="10">
                <a:latin typeface="Times New Roman"/>
                <a:cs typeface="Times New Roman"/>
              </a:rPr>
              <a:t>.</a:t>
            </a:r>
            <a:endParaRPr sz="1300">
              <a:latin typeface="Times New Roman"/>
              <a:cs typeface="Times New Roman"/>
            </a:endParaRPr>
          </a:p>
        </p:txBody>
      </p:sp>
      <p:sp>
        <p:nvSpPr>
          <p:cNvPr id="4" name="object 4"/>
          <p:cNvSpPr/>
          <p:nvPr/>
        </p:nvSpPr>
        <p:spPr>
          <a:xfrm>
            <a:off x="1559437" y="3960486"/>
            <a:ext cx="5009378" cy="450358"/>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3</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1</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33750" y="1947672"/>
            <a:ext cx="1092835" cy="1700530"/>
          </a:xfrm>
          <a:custGeom>
            <a:avLst/>
            <a:gdLst/>
            <a:ahLst/>
            <a:cxnLst/>
            <a:rect l="l" t="t" r="r" b="b"/>
            <a:pathLst>
              <a:path w="1092835" h="1700529">
                <a:moveTo>
                  <a:pt x="940308" y="1326641"/>
                </a:moveTo>
                <a:lnTo>
                  <a:pt x="602742" y="1326641"/>
                </a:lnTo>
                <a:lnTo>
                  <a:pt x="602742" y="1700021"/>
                </a:lnTo>
                <a:lnTo>
                  <a:pt x="940308" y="1700021"/>
                </a:lnTo>
                <a:lnTo>
                  <a:pt x="940308" y="1326641"/>
                </a:lnTo>
                <a:close/>
              </a:path>
              <a:path w="1092835" h="1700529">
                <a:moveTo>
                  <a:pt x="940308" y="0"/>
                </a:moveTo>
                <a:lnTo>
                  <a:pt x="790956" y="0"/>
                </a:lnTo>
                <a:lnTo>
                  <a:pt x="0" y="1072133"/>
                </a:lnTo>
                <a:lnTo>
                  <a:pt x="0" y="1326641"/>
                </a:lnTo>
                <a:lnTo>
                  <a:pt x="1092708" y="1326641"/>
                </a:lnTo>
                <a:lnTo>
                  <a:pt x="1092708" y="1072133"/>
                </a:lnTo>
                <a:lnTo>
                  <a:pt x="118872" y="1072133"/>
                </a:lnTo>
                <a:lnTo>
                  <a:pt x="602742" y="415289"/>
                </a:lnTo>
                <a:lnTo>
                  <a:pt x="940308" y="415289"/>
                </a:lnTo>
                <a:lnTo>
                  <a:pt x="940308" y="0"/>
                </a:lnTo>
                <a:close/>
              </a:path>
              <a:path w="1092835" h="1700529">
                <a:moveTo>
                  <a:pt x="940308" y="415289"/>
                </a:moveTo>
                <a:lnTo>
                  <a:pt x="602742" y="415289"/>
                </a:lnTo>
                <a:lnTo>
                  <a:pt x="602742" y="1072133"/>
                </a:lnTo>
                <a:lnTo>
                  <a:pt x="940308" y="1072133"/>
                </a:lnTo>
                <a:lnTo>
                  <a:pt x="940308" y="415289"/>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2050">
              <a:latin typeface="Times New Roman"/>
              <a:cs typeface="Times New Roman"/>
            </a:endParaRPr>
          </a:p>
          <a:p>
            <a:pPr algn="ctr">
              <a:lnSpc>
                <a:spcPct val="100000"/>
              </a:lnSpc>
            </a:pPr>
            <a:r>
              <a:rPr dirty="0" sz="2000" b="1">
                <a:latin typeface="Arial"/>
                <a:cs typeface="Arial"/>
              </a:rPr>
              <a:t>Using More Package</a:t>
            </a:r>
            <a:r>
              <a:rPr dirty="0" sz="2000" spc="-10" b="1">
                <a:latin typeface="Arial"/>
                <a:cs typeface="Arial"/>
              </a:rPr>
              <a:t> </a:t>
            </a:r>
            <a:r>
              <a:rPr dirty="0" sz="2000" b="1">
                <a:latin typeface="Arial"/>
                <a:cs typeface="Arial"/>
              </a:rPr>
              <a:t>Concepts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Overload package procedures and</a:t>
            </a:r>
            <a:r>
              <a:rPr dirty="0" sz="1550" spc="5" b="1">
                <a:latin typeface="Arial"/>
                <a:cs typeface="Arial"/>
              </a:rPr>
              <a:t> </a:t>
            </a:r>
            <a:r>
              <a:rPr dirty="0" sz="1550" spc="10" b="1">
                <a:latin typeface="Arial"/>
                <a:cs typeface="Arial"/>
              </a:rPr>
              <a:t>functions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Use forward</a:t>
            </a:r>
            <a:r>
              <a:rPr dirty="0" sz="1550" spc="-5" b="1">
                <a:latin typeface="Arial"/>
                <a:cs typeface="Arial"/>
              </a:rPr>
              <a:t> </a:t>
            </a:r>
            <a:r>
              <a:rPr dirty="0" sz="1550" spc="10" b="1">
                <a:latin typeface="Arial"/>
                <a:cs typeface="Arial"/>
              </a:rPr>
              <a:t>declarations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Create an </a:t>
            </a:r>
            <a:r>
              <a:rPr dirty="0" sz="1550" spc="5" b="1">
                <a:latin typeface="Arial"/>
                <a:cs typeface="Arial"/>
              </a:rPr>
              <a:t>initialization </a:t>
            </a:r>
            <a:r>
              <a:rPr dirty="0" sz="1550" spc="10" b="1">
                <a:latin typeface="Arial"/>
                <a:cs typeface="Arial"/>
              </a:rPr>
              <a:t>block </a:t>
            </a:r>
            <a:r>
              <a:rPr dirty="0" sz="1550" spc="5" b="1">
                <a:latin typeface="Arial"/>
                <a:cs typeface="Arial"/>
              </a:rPr>
              <a:t>in </a:t>
            </a:r>
            <a:r>
              <a:rPr dirty="0" sz="1550" spc="10" b="1">
                <a:latin typeface="Arial"/>
                <a:cs typeface="Arial"/>
              </a:rPr>
              <a:t>a package</a:t>
            </a:r>
            <a:r>
              <a:rPr dirty="0" sz="1550" spc="20" b="1">
                <a:latin typeface="Arial"/>
                <a:cs typeface="Arial"/>
              </a:rPr>
              <a:t> </a:t>
            </a:r>
            <a:r>
              <a:rPr dirty="0" sz="1550" spc="10" b="1">
                <a:latin typeface="Arial"/>
                <a:cs typeface="Arial"/>
              </a:rPr>
              <a:t>body</a:t>
            </a:r>
            <a:endParaRPr sz="1550">
              <a:latin typeface="Arial"/>
              <a:cs typeface="Arial"/>
            </a:endParaRPr>
          </a:p>
          <a:p>
            <a:pPr marL="1035050" marR="753110" indent="-327025">
              <a:lnSpc>
                <a:spcPct val="101299"/>
              </a:lnSpc>
              <a:spcBef>
                <a:spcPts val="375"/>
              </a:spcBef>
              <a:buClr>
                <a:srgbClr val="FF0000"/>
              </a:buClr>
              <a:buFont typeface="Arial"/>
              <a:buChar char="•"/>
              <a:tabLst>
                <a:tab pos="1035050" algn="l"/>
                <a:tab pos="1035685" algn="l"/>
              </a:tabLst>
            </a:pPr>
            <a:r>
              <a:rPr dirty="0" sz="1550" spc="15" b="1">
                <a:latin typeface="Arial"/>
                <a:cs typeface="Arial"/>
              </a:rPr>
              <a:t>Manage </a:t>
            </a:r>
            <a:r>
              <a:rPr dirty="0" sz="1550" spc="10" b="1">
                <a:latin typeface="Arial"/>
                <a:cs typeface="Arial"/>
              </a:rPr>
              <a:t>persistent package data states </a:t>
            </a:r>
            <a:r>
              <a:rPr dirty="0" sz="1550" spc="5" b="1">
                <a:latin typeface="Arial"/>
                <a:cs typeface="Arial"/>
              </a:rPr>
              <a:t>for </a:t>
            </a:r>
            <a:r>
              <a:rPr dirty="0" sz="1550" spc="10" b="1">
                <a:latin typeface="Arial"/>
                <a:cs typeface="Arial"/>
              </a:rPr>
              <a:t>the </a:t>
            </a:r>
            <a:r>
              <a:rPr dirty="0" sz="1550" spc="5" b="1">
                <a:latin typeface="Arial"/>
                <a:cs typeface="Arial"/>
              </a:rPr>
              <a:t>life  </a:t>
            </a:r>
            <a:r>
              <a:rPr dirty="0" sz="1550" spc="10" b="1">
                <a:latin typeface="Arial"/>
                <a:cs typeface="Arial"/>
              </a:rPr>
              <a:t>of a</a:t>
            </a:r>
            <a:r>
              <a:rPr dirty="0" sz="1550" spc="5" b="1">
                <a:latin typeface="Arial"/>
                <a:cs typeface="Arial"/>
              </a:rPr>
              <a:t> </a:t>
            </a:r>
            <a:r>
              <a:rPr dirty="0" sz="1550" spc="10" b="1">
                <a:latin typeface="Arial"/>
                <a:cs typeface="Arial"/>
              </a:rPr>
              <a:t>session</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PL/SQL tables and records </a:t>
            </a:r>
            <a:r>
              <a:rPr dirty="0" sz="1550" spc="5" b="1">
                <a:latin typeface="Arial"/>
                <a:cs typeface="Arial"/>
              </a:rPr>
              <a:t>in </a:t>
            </a:r>
            <a:r>
              <a:rPr dirty="0" sz="1550" spc="10" b="1">
                <a:latin typeface="Arial"/>
                <a:cs typeface="Arial"/>
              </a:rPr>
              <a:t>packages</a:t>
            </a:r>
            <a:endParaRPr sz="1550">
              <a:latin typeface="Arial"/>
              <a:cs typeface="Arial"/>
            </a:endParaRPr>
          </a:p>
          <a:p>
            <a:pPr marL="1035050" marR="734060" indent="-327025">
              <a:lnSpc>
                <a:spcPct val="101299"/>
              </a:lnSpc>
              <a:spcBef>
                <a:spcPts val="375"/>
              </a:spcBef>
              <a:buClr>
                <a:srgbClr val="FF0000"/>
              </a:buClr>
              <a:buFont typeface="Arial"/>
              <a:buChar char="•"/>
              <a:tabLst>
                <a:tab pos="1035050" algn="l"/>
                <a:tab pos="1035685" algn="l"/>
              </a:tabLst>
            </a:pPr>
            <a:r>
              <a:rPr dirty="0" sz="1550" spc="10" b="1">
                <a:latin typeface="Arial"/>
                <a:cs typeface="Arial"/>
              </a:rPr>
              <a:t>Wrap source code stored </a:t>
            </a:r>
            <a:r>
              <a:rPr dirty="0" sz="1550" spc="5" b="1">
                <a:latin typeface="Arial"/>
                <a:cs typeface="Arial"/>
              </a:rPr>
              <a:t>in </a:t>
            </a:r>
            <a:r>
              <a:rPr dirty="0" sz="1550" spc="10" b="1">
                <a:latin typeface="Arial"/>
                <a:cs typeface="Arial"/>
              </a:rPr>
              <a:t>the data dictionary so  that </a:t>
            </a:r>
            <a:r>
              <a:rPr dirty="0" sz="1550" spc="5" b="1">
                <a:latin typeface="Arial"/>
                <a:cs typeface="Arial"/>
              </a:rPr>
              <a:t>it is </a:t>
            </a:r>
            <a:r>
              <a:rPr dirty="0" sz="1550" spc="10" b="1">
                <a:latin typeface="Arial"/>
                <a:cs typeface="Arial"/>
              </a:rPr>
              <a:t>not</a:t>
            </a:r>
            <a:r>
              <a:rPr dirty="0" sz="1550" spc="5" b="1">
                <a:latin typeface="Arial"/>
                <a:cs typeface="Arial"/>
              </a:rPr>
              <a:t> </a:t>
            </a:r>
            <a:r>
              <a:rPr dirty="0" sz="1550" spc="10" b="1">
                <a:latin typeface="Arial"/>
                <a:cs typeface="Arial"/>
              </a:rPr>
              <a:t>readable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190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62370" cy="112331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8430" marR="5080">
              <a:lnSpc>
                <a:spcPct val="101400"/>
              </a:lnSpc>
              <a:spcBef>
                <a:spcPts val="365"/>
              </a:spcBef>
            </a:pPr>
            <a:r>
              <a:rPr dirty="0" sz="1300" spc="5">
                <a:latin typeface="Times New Roman"/>
                <a:cs typeface="Times New Roman"/>
              </a:rPr>
              <a:t>This lesson introduces the </a:t>
            </a:r>
            <a:r>
              <a:rPr dirty="0" sz="1300" spc="10">
                <a:latin typeface="Times New Roman"/>
                <a:cs typeface="Times New Roman"/>
              </a:rPr>
              <a:t>more advanced </a:t>
            </a:r>
            <a:r>
              <a:rPr dirty="0" sz="1300" spc="5">
                <a:latin typeface="Times New Roman"/>
                <a:cs typeface="Times New Roman"/>
              </a:rPr>
              <a:t>features of </a:t>
            </a:r>
            <a:r>
              <a:rPr dirty="0" sz="1300" spc="10">
                <a:latin typeface="Times New Roman"/>
                <a:cs typeface="Times New Roman"/>
              </a:rPr>
              <a:t>PL/SQL, </a:t>
            </a:r>
            <a:r>
              <a:rPr dirty="0" sz="1300" spc="5">
                <a:latin typeface="Times New Roman"/>
                <a:cs typeface="Times New Roman"/>
              </a:rPr>
              <a:t>including overloading,  forward referencing, one-time-only procedures, and the persistency of variables, constants,  exceptions, and cursors. It also explains the effect of packaging functions that are used in  </a:t>
            </a:r>
            <a:r>
              <a:rPr dirty="0" sz="1300" spc="10">
                <a:latin typeface="Times New Roman"/>
                <a:cs typeface="Times New Roman"/>
              </a:rPr>
              <a:t>SQL</a:t>
            </a:r>
            <a:r>
              <a:rPr dirty="0" sz="1300">
                <a:latin typeface="Times New Roman"/>
                <a:cs typeface="Times New Roman"/>
              </a:rPr>
              <a:t> </a:t>
            </a:r>
            <a:r>
              <a:rPr dirty="0" sz="1300" spc="5">
                <a:latin typeface="Times New Roman"/>
                <a:cs typeface="Times New Roman"/>
              </a:rPr>
              <a:t>statements.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50439" y="873506"/>
            <a:ext cx="3235960"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Overloading</a:t>
            </a:r>
            <a:r>
              <a:rPr dirty="0" sz="2000" spc="-45" b="1">
                <a:latin typeface="Arial"/>
                <a:cs typeface="Arial"/>
              </a:rPr>
              <a:t> </a:t>
            </a:r>
            <a:r>
              <a:rPr dirty="0" sz="2000" spc="-5" b="1">
                <a:latin typeface="Arial"/>
                <a:cs typeface="Arial"/>
              </a:rPr>
              <a:t>Subprograms</a:t>
            </a:r>
            <a:endParaRPr sz="2000">
              <a:latin typeface="Arial"/>
              <a:cs typeface="Arial"/>
            </a:endParaRPr>
          </a:p>
        </p:txBody>
      </p:sp>
      <p:sp>
        <p:nvSpPr>
          <p:cNvPr id="7" name="object 7"/>
          <p:cNvSpPr txBox="1"/>
          <p:nvPr/>
        </p:nvSpPr>
        <p:spPr>
          <a:xfrm>
            <a:off x="1230684" y="1745561"/>
            <a:ext cx="5257165" cy="3184525"/>
          </a:xfrm>
          <a:prstGeom prst="rect">
            <a:avLst/>
          </a:prstGeom>
        </p:spPr>
        <p:txBody>
          <a:bodyPr wrap="square" lIns="0" tIns="62230" rIns="0" bIns="0" rtlCol="0" vert="horz">
            <a:spAutoFit/>
          </a:bodyPr>
          <a:lstStyle/>
          <a:p>
            <a:pPr marL="12700">
              <a:lnSpc>
                <a:spcPct val="100000"/>
              </a:lnSpc>
              <a:spcBef>
                <a:spcPts val="490"/>
              </a:spcBef>
            </a:pPr>
            <a:r>
              <a:rPr dirty="0" sz="1550" spc="10" b="1">
                <a:latin typeface="Arial"/>
                <a:cs typeface="Arial"/>
              </a:rPr>
              <a:t>The overloading feature </a:t>
            </a:r>
            <a:r>
              <a:rPr dirty="0" sz="1550" spc="5" b="1">
                <a:latin typeface="Arial"/>
                <a:cs typeface="Arial"/>
              </a:rPr>
              <a:t>in </a:t>
            </a:r>
            <a:r>
              <a:rPr dirty="0" sz="1550" spc="10" b="1">
                <a:latin typeface="Arial"/>
                <a:cs typeface="Arial"/>
              </a:rPr>
              <a:t>PL/SQL:</a:t>
            </a:r>
            <a:endParaRPr sz="1550">
              <a:latin typeface="Arial"/>
              <a:cs typeface="Arial"/>
            </a:endParaRPr>
          </a:p>
          <a:p>
            <a:pPr marL="421005" marR="224790" indent="-327025">
              <a:lnSpc>
                <a:spcPct val="101600"/>
              </a:lnSpc>
              <a:spcBef>
                <a:spcPts val="365"/>
              </a:spcBef>
              <a:buClr>
                <a:srgbClr val="FF0000"/>
              </a:buClr>
              <a:buFont typeface="Arial"/>
              <a:buChar char="•"/>
              <a:tabLst>
                <a:tab pos="421005" algn="l"/>
                <a:tab pos="421640" algn="l"/>
              </a:tabLst>
            </a:pPr>
            <a:r>
              <a:rPr dirty="0" sz="1550" spc="10" b="1">
                <a:latin typeface="Arial"/>
                <a:cs typeface="Arial"/>
              </a:rPr>
              <a:t>Enables you to create two or more subprograms  with the same</a:t>
            </a:r>
            <a:r>
              <a:rPr dirty="0" sz="1550" spc="5" b="1">
                <a:latin typeface="Arial"/>
                <a:cs typeface="Arial"/>
              </a:rPr>
              <a:t> </a:t>
            </a:r>
            <a:r>
              <a:rPr dirty="0" sz="1550" spc="10" b="1">
                <a:latin typeface="Arial"/>
                <a:cs typeface="Arial"/>
              </a:rPr>
              <a:t>name</a:t>
            </a:r>
            <a:endParaRPr sz="1550">
              <a:latin typeface="Arial"/>
              <a:cs typeface="Arial"/>
            </a:endParaRPr>
          </a:p>
          <a:p>
            <a:pPr marL="421005" marR="5080" indent="-327025">
              <a:lnSpc>
                <a:spcPct val="101299"/>
              </a:lnSpc>
              <a:spcBef>
                <a:spcPts val="380"/>
              </a:spcBef>
              <a:buClr>
                <a:srgbClr val="FF0000"/>
              </a:buClr>
              <a:buFont typeface="Arial"/>
              <a:buChar char="•"/>
              <a:tabLst>
                <a:tab pos="421005" algn="l"/>
                <a:tab pos="421640" algn="l"/>
              </a:tabLst>
            </a:pPr>
            <a:r>
              <a:rPr dirty="0" sz="1550" spc="10" b="1">
                <a:latin typeface="Arial"/>
                <a:cs typeface="Arial"/>
              </a:rPr>
              <a:t>Requires that the subprogram’s formal parameters  </a:t>
            </a:r>
            <a:r>
              <a:rPr dirty="0" sz="1550" spc="5" b="1">
                <a:latin typeface="Arial"/>
                <a:cs typeface="Arial"/>
              </a:rPr>
              <a:t>differ in </a:t>
            </a:r>
            <a:r>
              <a:rPr dirty="0" sz="1550" spc="10" b="1">
                <a:latin typeface="Arial"/>
                <a:cs typeface="Arial"/>
              </a:rPr>
              <a:t>number, order, or data type</a:t>
            </a:r>
            <a:r>
              <a:rPr dirty="0" sz="1550" spc="15" b="1">
                <a:latin typeface="Arial"/>
                <a:cs typeface="Arial"/>
              </a:rPr>
              <a:t> </a:t>
            </a:r>
            <a:r>
              <a:rPr dirty="0" sz="1550" spc="10" b="1">
                <a:latin typeface="Arial"/>
                <a:cs typeface="Arial"/>
              </a:rPr>
              <a:t>family</a:t>
            </a:r>
            <a:endParaRPr sz="1550">
              <a:latin typeface="Arial"/>
              <a:cs typeface="Arial"/>
            </a:endParaRPr>
          </a:p>
          <a:p>
            <a:pPr marL="421005" marR="375920" indent="-327025">
              <a:lnSpc>
                <a:spcPct val="101299"/>
              </a:lnSpc>
              <a:spcBef>
                <a:spcPts val="375"/>
              </a:spcBef>
              <a:buClr>
                <a:srgbClr val="FF0000"/>
              </a:buClr>
              <a:buFont typeface="Arial"/>
              <a:buChar char="•"/>
              <a:tabLst>
                <a:tab pos="421005" algn="l"/>
                <a:tab pos="421640" algn="l"/>
              </a:tabLst>
            </a:pPr>
            <a:r>
              <a:rPr dirty="0" sz="1550" spc="10" b="1">
                <a:latin typeface="Arial"/>
                <a:cs typeface="Arial"/>
              </a:rPr>
              <a:t>Enables you to build </a:t>
            </a:r>
            <a:r>
              <a:rPr dirty="0" sz="1550" spc="5" b="1">
                <a:latin typeface="Arial"/>
                <a:cs typeface="Arial"/>
              </a:rPr>
              <a:t>flexible </a:t>
            </a:r>
            <a:r>
              <a:rPr dirty="0" sz="1550" spc="10" b="1">
                <a:latin typeface="Arial"/>
                <a:cs typeface="Arial"/>
              </a:rPr>
              <a:t>ways </a:t>
            </a:r>
            <a:r>
              <a:rPr dirty="0" sz="1550" spc="5" b="1">
                <a:latin typeface="Arial"/>
                <a:cs typeface="Arial"/>
              </a:rPr>
              <a:t>for </a:t>
            </a:r>
            <a:r>
              <a:rPr dirty="0" sz="1550" spc="10" b="1">
                <a:latin typeface="Arial"/>
                <a:cs typeface="Arial"/>
              </a:rPr>
              <a:t>invoking  subprograms with </a:t>
            </a:r>
            <a:r>
              <a:rPr dirty="0" sz="1550" spc="5" b="1">
                <a:latin typeface="Arial"/>
                <a:cs typeface="Arial"/>
              </a:rPr>
              <a:t>different </a:t>
            </a:r>
            <a:r>
              <a:rPr dirty="0" sz="1550" spc="10" b="1">
                <a:latin typeface="Arial"/>
                <a:cs typeface="Arial"/>
              </a:rPr>
              <a:t>data</a:t>
            </a:r>
            <a:endParaRPr sz="1550">
              <a:latin typeface="Arial"/>
              <a:cs typeface="Arial"/>
            </a:endParaRPr>
          </a:p>
          <a:p>
            <a:pPr marL="421005" marR="421640" indent="-327025">
              <a:lnSpc>
                <a:spcPct val="101600"/>
              </a:lnSpc>
              <a:spcBef>
                <a:spcPts val="375"/>
              </a:spcBef>
              <a:buClr>
                <a:srgbClr val="FF0000"/>
              </a:buClr>
              <a:buFont typeface="Arial"/>
              <a:buChar char="•"/>
              <a:tabLst>
                <a:tab pos="421005" algn="l"/>
                <a:tab pos="421640" algn="l"/>
              </a:tabLst>
            </a:pPr>
            <a:r>
              <a:rPr dirty="0" sz="1550" spc="10" b="1">
                <a:latin typeface="Arial"/>
                <a:cs typeface="Arial"/>
              </a:rPr>
              <a:t>Provides a way to extend functionality without  loss of existing</a:t>
            </a:r>
            <a:r>
              <a:rPr dirty="0" sz="1550" b="1">
                <a:latin typeface="Arial"/>
                <a:cs typeface="Arial"/>
              </a:rPr>
              <a:t> </a:t>
            </a:r>
            <a:r>
              <a:rPr dirty="0" sz="1550" spc="10" b="1">
                <a:latin typeface="Arial"/>
                <a:cs typeface="Arial"/>
              </a:rPr>
              <a:t>code</a:t>
            </a:r>
            <a:endParaRPr sz="1550">
              <a:latin typeface="Arial"/>
              <a:cs typeface="Arial"/>
            </a:endParaRPr>
          </a:p>
          <a:p>
            <a:pPr marL="12700" marR="586105">
              <a:lnSpc>
                <a:spcPct val="101400"/>
              </a:lnSpc>
              <a:spcBef>
                <a:spcPts val="370"/>
              </a:spcBef>
            </a:pPr>
            <a:r>
              <a:rPr dirty="0" sz="1550" spc="10" b="1">
                <a:latin typeface="Arial"/>
                <a:cs typeface="Arial"/>
              </a:rPr>
              <a:t>Note: Overloading can be done with local  subprograms, package subprograms, and type  methods, but not with stand-alone</a:t>
            </a:r>
            <a:r>
              <a:rPr dirty="0" sz="1550" spc="-30" b="1">
                <a:latin typeface="Arial"/>
                <a:cs typeface="Arial"/>
              </a:rPr>
              <a:t> </a:t>
            </a:r>
            <a:r>
              <a:rPr dirty="0" sz="1550" spc="10" b="1">
                <a:latin typeface="Arial"/>
                <a:cs typeface="Arial"/>
              </a:rPr>
              <a:t>subprograms.</a:t>
            </a:r>
            <a:endParaRPr sz="1550">
              <a:latin typeface="Arial"/>
              <a:cs typeface="Arial"/>
            </a:endParaRPr>
          </a:p>
        </p:txBody>
      </p:sp>
      <p:sp>
        <p:nvSpPr>
          <p:cNvPr id="8" name="object 8"/>
          <p:cNvSpPr txBox="1"/>
          <p:nvPr/>
        </p:nvSpPr>
        <p:spPr>
          <a:xfrm>
            <a:off x="743204" y="5612323"/>
            <a:ext cx="6241415" cy="3868420"/>
          </a:xfrm>
          <a:prstGeom prst="rect">
            <a:avLst/>
          </a:prstGeom>
        </p:spPr>
        <p:txBody>
          <a:bodyPr wrap="square" lIns="0" tIns="42545" rIns="0" bIns="0" rtlCol="0" vert="horz">
            <a:spAutoFit/>
          </a:bodyPr>
          <a:lstStyle/>
          <a:p>
            <a:pPr marL="12700">
              <a:lnSpc>
                <a:spcPct val="100000"/>
              </a:lnSpc>
              <a:spcBef>
                <a:spcPts val="335"/>
              </a:spcBef>
            </a:pPr>
            <a:r>
              <a:rPr dirty="0" sz="1300" spc="10" b="1">
                <a:latin typeface="Arial"/>
                <a:cs typeface="Arial"/>
              </a:rPr>
              <a:t>Overloading</a:t>
            </a:r>
            <a:r>
              <a:rPr dirty="0" sz="1300" spc="-80" b="1">
                <a:latin typeface="Arial"/>
                <a:cs typeface="Arial"/>
              </a:rPr>
              <a:t> </a:t>
            </a:r>
            <a:r>
              <a:rPr dirty="0" sz="1300" spc="10" b="1">
                <a:latin typeface="Arial"/>
                <a:cs typeface="Arial"/>
              </a:rPr>
              <a:t>Subprograms</a:t>
            </a:r>
            <a:endParaRPr sz="1300">
              <a:latin typeface="Arial"/>
              <a:cs typeface="Arial"/>
            </a:endParaRPr>
          </a:p>
          <a:p>
            <a:pPr marL="137795" marR="26034">
              <a:lnSpc>
                <a:spcPct val="91700"/>
              </a:lnSpc>
              <a:spcBef>
                <a:spcPts val="370"/>
              </a:spcBef>
            </a:pPr>
            <a:r>
              <a:rPr dirty="0" sz="1300" spc="10">
                <a:latin typeface="Times New Roman"/>
                <a:cs typeface="Times New Roman"/>
              </a:rPr>
              <a:t>The </a:t>
            </a:r>
            <a:r>
              <a:rPr dirty="0" sz="1300" spc="5">
                <a:latin typeface="Times New Roman"/>
                <a:cs typeface="Times New Roman"/>
              </a:rPr>
              <a:t>overloading feature in </a:t>
            </a:r>
            <a:r>
              <a:rPr dirty="0" sz="1300" spc="10">
                <a:latin typeface="Times New Roman"/>
                <a:cs typeface="Times New Roman"/>
              </a:rPr>
              <a:t>PL/SQL </a:t>
            </a:r>
            <a:r>
              <a:rPr dirty="0" sz="1300" spc="5">
                <a:latin typeface="Times New Roman"/>
                <a:cs typeface="Times New Roman"/>
              </a:rPr>
              <a:t>enables </a:t>
            </a:r>
            <a:r>
              <a:rPr dirty="0" sz="1300" spc="10">
                <a:latin typeface="Times New Roman"/>
                <a:cs typeface="Times New Roman"/>
              </a:rPr>
              <a:t>you </a:t>
            </a:r>
            <a:r>
              <a:rPr dirty="0" sz="1300" spc="5">
                <a:latin typeface="Times New Roman"/>
                <a:cs typeface="Times New Roman"/>
              </a:rPr>
              <a:t>to develop </a:t>
            </a:r>
            <a:r>
              <a:rPr dirty="0" sz="1300" spc="10">
                <a:latin typeface="Times New Roman"/>
                <a:cs typeface="Times New Roman"/>
              </a:rPr>
              <a:t>two </a:t>
            </a:r>
            <a:r>
              <a:rPr dirty="0" sz="1300" spc="5">
                <a:latin typeface="Times New Roman"/>
                <a:cs typeface="Times New Roman"/>
              </a:rPr>
              <a:t>or </a:t>
            </a:r>
            <a:r>
              <a:rPr dirty="0" sz="1300" spc="10">
                <a:latin typeface="Times New Roman"/>
                <a:cs typeface="Times New Roman"/>
              </a:rPr>
              <a:t>more packaged  </a:t>
            </a:r>
            <a:r>
              <a:rPr dirty="0" sz="1300" spc="5">
                <a:latin typeface="Times New Roman"/>
                <a:cs typeface="Times New Roman"/>
              </a:rPr>
              <a:t>subprograms with the </a:t>
            </a:r>
            <a:r>
              <a:rPr dirty="0" sz="1300" spc="10">
                <a:latin typeface="Times New Roman"/>
                <a:cs typeface="Times New Roman"/>
              </a:rPr>
              <a:t>same name. </a:t>
            </a:r>
            <a:r>
              <a:rPr dirty="0" sz="1300" spc="5">
                <a:latin typeface="Times New Roman"/>
                <a:cs typeface="Times New Roman"/>
              </a:rPr>
              <a:t>Overloading is useful </a:t>
            </a:r>
            <a:r>
              <a:rPr dirty="0" sz="1300" spc="10">
                <a:latin typeface="Times New Roman"/>
                <a:cs typeface="Times New Roman"/>
              </a:rPr>
              <a:t>when you </a:t>
            </a:r>
            <a:r>
              <a:rPr dirty="0" sz="1300" spc="5">
                <a:latin typeface="Times New Roman"/>
                <a:cs typeface="Times New Roman"/>
              </a:rPr>
              <a:t>want a subprogram to  </a:t>
            </a:r>
            <a:r>
              <a:rPr dirty="0" sz="1300" spc="10">
                <a:latin typeface="Times New Roman"/>
                <a:cs typeface="Times New Roman"/>
              </a:rPr>
              <a:t>accept </a:t>
            </a:r>
            <a:r>
              <a:rPr dirty="0" sz="1300" spc="5">
                <a:latin typeface="Times New Roman"/>
                <a:cs typeface="Times New Roman"/>
              </a:rPr>
              <a:t>similar sets of </a:t>
            </a:r>
            <a:r>
              <a:rPr dirty="0" sz="1300" spc="10">
                <a:latin typeface="Times New Roman"/>
                <a:cs typeface="Times New Roman"/>
              </a:rPr>
              <a:t>parameters </a:t>
            </a:r>
            <a:r>
              <a:rPr dirty="0" sz="1300" spc="5">
                <a:latin typeface="Times New Roman"/>
                <a:cs typeface="Times New Roman"/>
              </a:rPr>
              <a:t>that </a:t>
            </a:r>
            <a:r>
              <a:rPr dirty="0" sz="1300" spc="10">
                <a:latin typeface="Times New Roman"/>
                <a:cs typeface="Times New Roman"/>
              </a:rPr>
              <a:t>have </a:t>
            </a:r>
            <a:r>
              <a:rPr dirty="0" sz="1300" spc="5">
                <a:latin typeface="Times New Roman"/>
                <a:cs typeface="Times New Roman"/>
              </a:rPr>
              <a:t>different data types. For example, the  </a:t>
            </a:r>
            <a:r>
              <a:rPr dirty="0" sz="1300" spc="15">
                <a:latin typeface="Courier New"/>
                <a:cs typeface="Courier New"/>
              </a:rPr>
              <a:t>TO_CHAR</a:t>
            </a:r>
            <a:r>
              <a:rPr dirty="0" sz="1300" spc="-395">
                <a:latin typeface="Courier New"/>
                <a:cs typeface="Courier New"/>
              </a:rPr>
              <a:t> </a:t>
            </a:r>
            <a:r>
              <a:rPr dirty="0" sz="1300" spc="5">
                <a:latin typeface="Times New Roman"/>
                <a:cs typeface="Times New Roman"/>
              </a:rPr>
              <a:t>function </a:t>
            </a:r>
            <a:r>
              <a:rPr dirty="0" sz="1300" spc="10">
                <a:latin typeface="Times New Roman"/>
                <a:cs typeface="Times New Roman"/>
              </a:rPr>
              <a:t>has more </a:t>
            </a:r>
            <a:r>
              <a:rPr dirty="0" sz="1300" spc="5">
                <a:latin typeface="Times New Roman"/>
                <a:cs typeface="Times New Roman"/>
              </a:rPr>
              <a:t>than one </a:t>
            </a:r>
            <a:r>
              <a:rPr dirty="0" sz="1300" spc="10">
                <a:latin typeface="Times New Roman"/>
                <a:cs typeface="Times New Roman"/>
              </a:rPr>
              <a:t>way </a:t>
            </a:r>
            <a:r>
              <a:rPr dirty="0" sz="1300" spc="5">
                <a:latin typeface="Times New Roman"/>
                <a:cs typeface="Times New Roman"/>
              </a:rPr>
              <a:t>to be called, enabling </a:t>
            </a:r>
            <a:r>
              <a:rPr dirty="0" sz="1300" spc="10">
                <a:latin typeface="Times New Roman"/>
                <a:cs typeface="Times New Roman"/>
              </a:rPr>
              <a:t>you </a:t>
            </a:r>
            <a:r>
              <a:rPr dirty="0" sz="1300" spc="5">
                <a:latin typeface="Times New Roman"/>
                <a:cs typeface="Times New Roman"/>
              </a:rPr>
              <a:t>to convert a </a:t>
            </a:r>
            <a:r>
              <a:rPr dirty="0" sz="1300" spc="10">
                <a:latin typeface="Times New Roman"/>
                <a:cs typeface="Times New Roman"/>
              </a:rPr>
              <a:t>number  </a:t>
            </a:r>
            <a:r>
              <a:rPr dirty="0" sz="1300" spc="5">
                <a:latin typeface="Times New Roman"/>
                <a:cs typeface="Times New Roman"/>
              </a:rPr>
              <a:t>or a date to a character</a:t>
            </a:r>
            <a:r>
              <a:rPr dirty="0" sz="1300">
                <a:latin typeface="Times New Roman"/>
                <a:cs typeface="Times New Roman"/>
              </a:rPr>
              <a:t> </a:t>
            </a:r>
            <a:r>
              <a:rPr dirty="0" sz="1300" spc="5">
                <a:latin typeface="Times New Roman"/>
                <a:cs typeface="Times New Roman"/>
              </a:rPr>
              <a:t>string.</a:t>
            </a:r>
            <a:endParaRPr sz="1300">
              <a:latin typeface="Times New Roman"/>
              <a:cs typeface="Times New Roman"/>
            </a:endParaRPr>
          </a:p>
          <a:p>
            <a:pPr marL="137795">
              <a:lnSpc>
                <a:spcPct val="100000"/>
              </a:lnSpc>
              <a:spcBef>
                <a:spcPts val="185"/>
              </a:spcBef>
            </a:pPr>
            <a:r>
              <a:rPr dirty="0" sz="1300" spc="10">
                <a:latin typeface="Times New Roman"/>
                <a:cs typeface="Times New Roman"/>
              </a:rPr>
              <a:t>PL/SQL </a:t>
            </a:r>
            <a:r>
              <a:rPr dirty="0" sz="1300" spc="5">
                <a:latin typeface="Times New Roman"/>
                <a:cs typeface="Times New Roman"/>
              </a:rPr>
              <a:t>allows overloading of </a:t>
            </a:r>
            <a:r>
              <a:rPr dirty="0" sz="1300" spc="10">
                <a:latin typeface="Times New Roman"/>
                <a:cs typeface="Times New Roman"/>
              </a:rPr>
              <a:t>package subprogram names </a:t>
            </a:r>
            <a:r>
              <a:rPr dirty="0" sz="1300" spc="5">
                <a:latin typeface="Times New Roman"/>
                <a:cs typeface="Times New Roman"/>
              </a:rPr>
              <a:t>and object type</a:t>
            </a:r>
            <a:r>
              <a:rPr dirty="0" sz="1300" spc="25">
                <a:latin typeface="Times New Roman"/>
                <a:cs typeface="Times New Roman"/>
              </a:rPr>
              <a:t> </a:t>
            </a:r>
            <a:r>
              <a:rPr dirty="0" sz="1300" spc="5">
                <a:latin typeface="Times New Roman"/>
                <a:cs typeface="Times New Roman"/>
              </a:rPr>
              <a:t>methods.</a:t>
            </a:r>
            <a:endParaRPr sz="1300">
              <a:latin typeface="Times New Roman"/>
              <a:cs typeface="Times New Roman"/>
            </a:endParaRPr>
          </a:p>
          <a:p>
            <a:pPr marL="137795" marR="97155">
              <a:lnSpc>
                <a:spcPts val="1430"/>
              </a:lnSpc>
              <a:spcBef>
                <a:spcPts val="345"/>
              </a:spcBef>
            </a:pPr>
            <a:r>
              <a:rPr dirty="0" sz="1300" spc="10">
                <a:latin typeface="Times New Roman"/>
                <a:cs typeface="Times New Roman"/>
              </a:rPr>
              <a:t>The </a:t>
            </a:r>
            <a:r>
              <a:rPr dirty="0" sz="1300" spc="5">
                <a:latin typeface="Times New Roman"/>
                <a:cs typeface="Times New Roman"/>
              </a:rPr>
              <a:t>key rule is that </a:t>
            </a:r>
            <a:r>
              <a:rPr dirty="0" sz="1300" spc="10">
                <a:latin typeface="Times New Roman"/>
                <a:cs typeface="Times New Roman"/>
              </a:rPr>
              <a:t>you </a:t>
            </a:r>
            <a:r>
              <a:rPr dirty="0" sz="1300" spc="5">
                <a:latin typeface="Times New Roman"/>
                <a:cs typeface="Times New Roman"/>
              </a:rPr>
              <a:t>can use the </a:t>
            </a:r>
            <a:r>
              <a:rPr dirty="0" sz="1300" spc="10">
                <a:latin typeface="Times New Roman"/>
                <a:cs typeface="Times New Roman"/>
              </a:rPr>
              <a:t>same name </a:t>
            </a:r>
            <a:r>
              <a:rPr dirty="0" sz="1300" spc="5">
                <a:latin typeface="Times New Roman"/>
                <a:cs typeface="Times New Roman"/>
              </a:rPr>
              <a:t>for different subprograms as long as their  formal </a:t>
            </a:r>
            <a:r>
              <a:rPr dirty="0" sz="1300" spc="10">
                <a:latin typeface="Times New Roman"/>
                <a:cs typeface="Times New Roman"/>
              </a:rPr>
              <a:t>parameters </a:t>
            </a:r>
            <a:r>
              <a:rPr dirty="0" sz="1300" spc="5">
                <a:latin typeface="Times New Roman"/>
                <a:cs typeface="Times New Roman"/>
              </a:rPr>
              <a:t>differ in number, order, or data type family.</a:t>
            </a:r>
            <a:endParaRPr sz="1300">
              <a:latin typeface="Times New Roman"/>
              <a:cs typeface="Times New Roman"/>
            </a:endParaRPr>
          </a:p>
          <a:p>
            <a:pPr marL="137795">
              <a:lnSpc>
                <a:spcPct val="100000"/>
              </a:lnSpc>
              <a:spcBef>
                <a:spcPts val="165"/>
              </a:spcBef>
            </a:pPr>
            <a:r>
              <a:rPr dirty="0" sz="1300" spc="5">
                <a:latin typeface="Times New Roman"/>
                <a:cs typeface="Times New Roman"/>
              </a:rPr>
              <a:t>Consider using overloading when:</a:t>
            </a:r>
            <a:endParaRPr sz="1300">
              <a:latin typeface="Times New Roman"/>
              <a:cs typeface="Times New Roman"/>
            </a:endParaRPr>
          </a:p>
          <a:p>
            <a:pPr marL="514984" marR="61594" indent="-251460">
              <a:lnSpc>
                <a:spcPts val="1430"/>
              </a:lnSpc>
              <a:spcBef>
                <a:spcPts val="340"/>
              </a:spcBef>
              <a:buChar char="•"/>
              <a:tabLst>
                <a:tab pos="514984" algn="l"/>
                <a:tab pos="515620" algn="l"/>
              </a:tabLst>
            </a:pPr>
            <a:r>
              <a:rPr dirty="0" sz="1300" spc="5">
                <a:latin typeface="Times New Roman"/>
                <a:cs typeface="Times New Roman"/>
              </a:rPr>
              <a:t>Processing rules for </a:t>
            </a:r>
            <a:r>
              <a:rPr dirty="0" sz="1300" spc="10">
                <a:latin typeface="Times New Roman"/>
                <a:cs typeface="Times New Roman"/>
              </a:rPr>
              <a:t>two </a:t>
            </a:r>
            <a:r>
              <a:rPr dirty="0" sz="1300" spc="5">
                <a:latin typeface="Times New Roman"/>
                <a:cs typeface="Times New Roman"/>
              </a:rPr>
              <a:t>or </a:t>
            </a:r>
            <a:r>
              <a:rPr dirty="0" sz="1300" spc="10">
                <a:latin typeface="Times New Roman"/>
                <a:cs typeface="Times New Roman"/>
              </a:rPr>
              <a:t>more subprograms </a:t>
            </a:r>
            <a:r>
              <a:rPr dirty="0" sz="1300" spc="5">
                <a:latin typeface="Times New Roman"/>
                <a:cs typeface="Times New Roman"/>
              </a:rPr>
              <a:t>are similar, but the type or </a:t>
            </a:r>
            <a:r>
              <a:rPr dirty="0" sz="1300" spc="10">
                <a:latin typeface="Times New Roman"/>
                <a:cs typeface="Times New Roman"/>
              </a:rPr>
              <a:t>number </a:t>
            </a:r>
            <a:r>
              <a:rPr dirty="0" sz="1300" spc="5">
                <a:latin typeface="Times New Roman"/>
                <a:cs typeface="Times New Roman"/>
              </a:rPr>
              <a:t>of  </a:t>
            </a:r>
            <a:r>
              <a:rPr dirty="0" sz="1300" spc="10">
                <a:latin typeface="Times New Roman"/>
                <a:cs typeface="Times New Roman"/>
              </a:rPr>
              <a:t>parameters </a:t>
            </a:r>
            <a:r>
              <a:rPr dirty="0" sz="1300" spc="5">
                <a:latin typeface="Times New Roman"/>
                <a:cs typeface="Times New Roman"/>
              </a:rPr>
              <a:t>used</a:t>
            </a:r>
            <a:r>
              <a:rPr dirty="0" sz="1300" spc="-5">
                <a:latin typeface="Times New Roman"/>
                <a:cs typeface="Times New Roman"/>
              </a:rPr>
              <a:t> </a:t>
            </a:r>
            <a:r>
              <a:rPr dirty="0" sz="1300" spc="5">
                <a:latin typeface="Times New Roman"/>
                <a:cs typeface="Times New Roman"/>
              </a:rPr>
              <a:t>varies</a:t>
            </a:r>
            <a:endParaRPr sz="1300">
              <a:latin typeface="Times New Roman"/>
              <a:cs typeface="Times New Roman"/>
            </a:endParaRPr>
          </a:p>
          <a:p>
            <a:pPr marL="514984" marR="5080" indent="-251460">
              <a:lnSpc>
                <a:spcPct val="91700"/>
              </a:lnSpc>
              <a:spcBef>
                <a:spcPts val="290"/>
              </a:spcBef>
              <a:buChar char="•"/>
              <a:tabLst>
                <a:tab pos="514984" algn="l"/>
                <a:tab pos="515620" algn="l"/>
              </a:tabLst>
            </a:pPr>
            <a:r>
              <a:rPr dirty="0" sz="1300" spc="5">
                <a:latin typeface="Times New Roman"/>
                <a:cs typeface="Times New Roman"/>
              </a:rPr>
              <a:t>Providing alternative ways for finding different data with varying search criteria. For  example, </a:t>
            </a:r>
            <a:r>
              <a:rPr dirty="0" sz="1300" spc="10">
                <a:latin typeface="Times New Roman"/>
                <a:cs typeface="Times New Roman"/>
              </a:rPr>
              <a:t>you may want </a:t>
            </a:r>
            <a:r>
              <a:rPr dirty="0" sz="1300" spc="5">
                <a:latin typeface="Times New Roman"/>
                <a:cs typeface="Times New Roman"/>
              </a:rPr>
              <a:t>to find </a:t>
            </a:r>
            <a:r>
              <a:rPr dirty="0" sz="1300" spc="10">
                <a:latin typeface="Times New Roman"/>
                <a:cs typeface="Times New Roman"/>
              </a:rPr>
              <a:t>employees by </a:t>
            </a:r>
            <a:r>
              <a:rPr dirty="0" sz="1300" spc="5">
                <a:latin typeface="Times New Roman"/>
                <a:cs typeface="Times New Roman"/>
              </a:rPr>
              <a:t>their </a:t>
            </a:r>
            <a:r>
              <a:rPr dirty="0" sz="1300" spc="10">
                <a:latin typeface="Times New Roman"/>
                <a:cs typeface="Times New Roman"/>
              </a:rPr>
              <a:t>employee ID </a:t>
            </a:r>
            <a:r>
              <a:rPr dirty="0" sz="1300" spc="5">
                <a:latin typeface="Times New Roman"/>
                <a:cs typeface="Times New Roman"/>
              </a:rPr>
              <a:t>and also provide a  </a:t>
            </a:r>
            <a:r>
              <a:rPr dirty="0" sz="1300" spc="10">
                <a:latin typeface="Times New Roman"/>
                <a:cs typeface="Times New Roman"/>
              </a:rPr>
              <a:t>way </a:t>
            </a:r>
            <a:r>
              <a:rPr dirty="0" sz="1300" spc="5">
                <a:latin typeface="Times New Roman"/>
                <a:cs typeface="Times New Roman"/>
              </a:rPr>
              <a:t>to find employees </a:t>
            </a:r>
            <a:r>
              <a:rPr dirty="0" sz="1300" spc="10">
                <a:latin typeface="Times New Roman"/>
                <a:cs typeface="Times New Roman"/>
              </a:rPr>
              <a:t>by </a:t>
            </a:r>
            <a:r>
              <a:rPr dirty="0" sz="1300" spc="5">
                <a:latin typeface="Times New Roman"/>
                <a:cs typeface="Times New Roman"/>
              </a:rPr>
              <a:t>their last name. </a:t>
            </a:r>
            <a:r>
              <a:rPr dirty="0" sz="1300" spc="10">
                <a:latin typeface="Times New Roman"/>
                <a:cs typeface="Times New Roman"/>
              </a:rPr>
              <a:t>The </a:t>
            </a:r>
            <a:r>
              <a:rPr dirty="0" sz="1300" spc="5">
                <a:latin typeface="Times New Roman"/>
                <a:cs typeface="Times New Roman"/>
              </a:rPr>
              <a:t>logic is intrinsically the </a:t>
            </a:r>
            <a:r>
              <a:rPr dirty="0" sz="1300" spc="10">
                <a:latin typeface="Times New Roman"/>
                <a:cs typeface="Times New Roman"/>
              </a:rPr>
              <a:t>same, </a:t>
            </a:r>
            <a:r>
              <a:rPr dirty="0" sz="1300" spc="5">
                <a:latin typeface="Times New Roman"/>
                <a:cs typeface="Times New Roman"/>
              </a:rPr>
              <a:t>but the  parameters or </a:t>
            </a:r>
            <a:r>
              <a:rPr dirty="0" sz="1300">
                <a:latin typeface="Times New Roman"/>
                <a:cs typeface="Times New Roman"/>
              </a:rPr>
              <a:t>search </a:t>
            </a:r>
            <a:r>
              <a:rPr dirty="0" sz="1300" spc="5">
                <a:latin typeface="Times New Roman"/>
                <a:cs typeface="Times New Roman"/>
              </a:rPr>
              <a:t>criteria differ.</a:t>
            </a:r>
            <a:endParaRPr sz="1300">
              <a:latin typeface="Times New Roman"/>
              <a:cs typeface="Times New Roman"/>
            </a:endParaRPr>
          </a:p>
          <a:p>
            <a:pPr marL="514984" indent="-252095">
              <a:lnSpc>
                <a:spcPct val="100000"/>
              </a:lnSpc>
              <a:spcBef>
                <a:spcPts val="185"/>
              </a:spcBef>
              <a:buChar char="•"/>
              <a:tabLst>
                <a:tab pos="514984" algn="l"/>
                <a:tab pos="515620" algn="l"/>
              </a:tabLst>
            </a:pPr>
            <a:r>
              <a:rPr dirty="0" sz="1300" spc="5">
                <a:latin typeface="Times New Roman"/>
                <a:cs typeface="Times New Roman"/>
              </a:rPr>
              <a:t>Extending functionality </a:t>
            </a:r>
            <a:r>
              <a:rPr dirty="0" sz="1300" spc="10">
                <a:latin typeface="Times New Roman"/>
                <a:cs typeface="Times New Roman"/>
              </a:rPr>
              <a:t>when you do </a:t>
            </a:r>
            <a:r>
              <a:rPr dirty="0" sz="1300" spc="5">
                <a:latin typeface="Times New Roman"/>
                <a:cs typeface="Times New Roman"/>
              </a:rPr>
              <a:t>not want to replace existing</a:t>
            </a:r>
            <a:r>
              <a:rPr dirty="0" sz="1300" spc="4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138430" marR="412115" indent="-635">
              <a:lnSpc>
                <a:spcPts val="1500"/>
              </a:lnSpc>
              <a:spcBef>
                <a:spcPts val="345"/>
              </a:spcBef>
            </a:pPr>
            <a:r>
              <a:rPr dirty="0" sz="1300" spc="5" b="1">
                <a:latin typeface="Times New Roman"/>
                <a:cs typeface="Times New Roman"/>
              </a:rPr>
              <a:t>Note: </a:t>
            </a:r>
            <a:r>
              <a:rPr dirty="0" sz="1300" spc="5">
                <a:latin typeface="Times New Roman"/>
                <a:cs typeface="Times New Roman"/>
              </a:rPr>
              <a:t>Stand-alone subprograms cannot be overloaded. Writing local subprograms in  object type </a:t>
            </a:r>
            <a:r>
              <a:rPr dirty="0" sz="1300" spc="10">
                <a:latin typeface="Times New Roman"/>
                <a:cs typeface="Times New Roman"/>
              </a:rPr>
              <a:t>methods </a:t>
            </a:r>
            <a:r>
              <a:rPr dirty="0" sz="1300" spc="5">
                <a:latin typeface="Times New Roman"/>
                <a:cs typeface="Times New Roman"/>
              </a:rPr>
              <a:t>is not discussed in this course.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64326"/>
            <a:ext cx="6279515" cy="4609465"/>
          </a:xfrm>
          <a:prstGeom prst="rect">
            <a:avLst/>
          </a:prstGeom>
        </p:spPr>
        <p:txBody>
          <a:bodyPr wrap="square" lIns="0" tIns="41910" rIns="0" bIns="0" rtlCol="0" vert="horz">
            <a:spAutoFit/>
          </a:bodyPr>
          <a:lstStyle/>
          <a:p>
            <a:pPr marL="12700">
              <a:lnSpc>
                <a:spcPct val="100000"/>
              </a:lnSpc>
              <a:spcBef>
                <a:spcPts val="330"/>
              </a:spcBef>
            </a:pPr>
            <a:r>
              <a:rPr dirty="0" sz="1300" spc="10" b="1">
                <a:latin typeface="Arial"/>
                <a:cs typeface="Arial"/>
              </a:rPr>
              <a:t>Overloading Subprograms</a:t>
            </a:r>
            <a:r>
              <a:rPr dirty="0" sz="1300" spc="-5" b="1">
                <a:latin typeface="Arial"/>
                <a:cs typeface="Arial"/>
              </a:rPr>
              <a:t> </a:t>
            </a:r>
            <a:r>
              <a:rPr dirty="0" sz="1300" spc="5" b="1">
                <a:latin typeface="Arial"/>
                <a:cs typeface="Arial"/>
              </a:rPr>
              <a:t>(continued)</a:t>
            </a:r>
            <a:endParaRPr sz="1300">
              <a:latin typeface="Arial"/>
              <a:cs typeface="Arial"/>
            </a:endParaRPr>
          </a:p>
          <a:p>
            <a:pPr marL="137795">
              <a:lnSpc>
                <a:spcPct val="100000"/>
              </a:lnSpc>
              <a:spcBef>
                <a:spcPts val="229"/>
              </a:spcBef>
            </a:pPr>
            <a:r>
              <a:rPr dirty="0" sz="1300" spc="5" b="1">
                <a:latin typeface="Times New Roman"/>
                <a:cs typeface="Times New Roman"/>
              </a:rPr>
              <a:t>Restrictions</a:t>
            </a:r>
            <a:endParaRPr sz="1300">
              <a:latin typeface="Times New Roman"/>
              <a:cs typeface="Times New Roman"/>
            </a:endParaRPr>
          </a:p>
          <a:p>
            <a:pPr marL="137795">
              <a:lnSpc>
                <a:spcPct val="100000"/>
              </a:lnSpc>
              <a:spcBef>
                <a:spcPts val="254"/>
              </a:spcBef>
            </a:pPr>
            <a:r>
              <a:rPr dirty="0" sz="1300" spc="10">
                <a:latin typeface="Times New Roman"/>
                <a:cs typeface="Times New Roman"/>
              </a:rPr>
              <a:t>You </a:t>
            </a:r>
            <a:r>
              <a:rPr dirty="0" sz="1300" spc="5">
                <a:latin typeface="Times New Roman"/>
                <a:cs typeface="Times New Roman"/>
              </a:rPr>
              <a:t>cannot</a:t>
            </a:r>
            <a:r>
              <a:rPr dirty="0" sz="1300" spc="-5">
                <a:latin typeface="Times New Roman"/>
                <a:cs typeface="Times New Roman"/>
              </a:rPr>
              <a:t> </a:t>
            </a:r>
            <a:r>
              <a:rPr dirty="0" sz="1300" spc="5">
                <a:latin typeface="Times New Roman"/>
                <a:cs typeface="Times New Roman"/>
              </a:rPr>
              <a:t>overload:</a:t>
            </a:r>
            <a:endParaRPr sz="1300">
              <a:latin typeface="Times New Roman"/>
              <a:cs typeface="Times New Roman"/>
            </a:endParaRPr>
          </a:p>
          <a:p>
            <a:pPr marL="515620" marR="35560" indent="-252095">
              <a:lnSpc>
                <a:spcPct val="96200"/>
              </a:lnSpc>
              <a:spcBef>
                <a:spcPts val="315"/>
              </a:spcBef>
              <a:buChar char="•"/>
              <a:tabLst>
                <a:tab pos="514984" algn="l"/>
                <a:tab pos="515620" algn="l"/>
              </a:tabLst>
            </a:pPr>
            <a:r>
              <a:rPr dirty="0" sz="1300" spc="10">
                <a:latin typeface="Times New Roman"/>
                <a:cs typeface="Times New Roman"/>
              </a:rPr>
              <a:t>Two </a:t>
            </a:r>
            <a:r>
              <a:rPr dirty="0" sz="1300" spc="5">
                <a:latin typeface="Times New Roman"/>
                <a:cs typeface="Times New Roman"/>
              </a:rPr>
              <a:t>subprograms if their formal </a:t>
            </a:r>
            <a:r>
              <a:rPr dirty="0" sz="1300" spc="10">
                <a:latin typeface="Times New Roman"/>
                <a:cs typeface="Times New Roman"/>
              </a:rPr>
              <a:t>parameters </a:t>
            </a:r>
            <a:r>
              <a:rPr dirty="0" sz="1300" spc="5">
                <a:latin typeface="Times New Roman"/>
                <a:cs typeface="Times New Roman"/>
              </a:rPr>
              <a:t>differ only in data type and the different  data types are in the </a:t>
            </a:r>
            <a:r>
              <a:rPr dirty="0" sz="1300" spc="10">
                <a:latin typeface="Times New Roman"/>
                <a:cs typeface="Times New Roman"/>
              </a:rPr>
              <a:t>same </a:t>
            </a:r>
            <a:r>
              <a:rPr dirty="0" sz="1300" spc="5">
                <a:latin typeface="Times New Roman"/>
                <a:cs typeface="Times New Roman"/>
              </a:rPr>
              <a:t>family </a:t>
            </a:r>
            <a:r>
              <a:rPr dirty="0" sz="1300" spc="10">
                <a:latin typeface="Times New Roman"/>
                <a:cs typeface="Times New Roman"/>
              </a:rPr>
              <a:t>(</a:t>
            </a:r>
            <a:r>
              <a:rPr dirty="0" sz="1300" spc="10">
                <a:latin typeface="Courier New"/>
                <a:cs typeface="Courier New"/>
              </a:rPr>
              <a:t>NUMBER </a:t>
            </a:r>
            <a:r>
              <a:rPr dirty="0" sz="1300" spc="5">
                <a:latin typeface="Times New Roman"/>
                <a:cs typeface="Times New Roman"/>
              </a:rPr>
              <a:t>and </a:t>
            </a:r>
            <a:r>
              <a:rPr dirty="0" sz="1300" spc="15">
                <a:latin typeface="Courier New"/>
                <a:cs typeface="Courier New"/>
              </a:rPr>
              <a:t>DECIMAL </a:t>
            </a:r>
            <a:r>
              <a:rPr dirty="0" sz="1300" spc="10">
                <a:latin typeface="Times New Roman"/>
                <a:cs typeface="Times New Roman"/>
              </a:rPr>
              <a:t>belong </a:t>
            </a:r>
            <a:r>
              <a:rPr dirty="0" sz="1300" spc="5">
                <a:latin typeface="Times New Roman"/>
                <a:cs typeface="Times New Roman"/>
              </a:rPr>
              <a:t>to the </a:t>
            </a:r>
            <a:r>
              <a:rPr dirty="0" sz="1300" spc="10">
                <a:latin typeface="Times New Roman"/>
                <a:cs typeface="Times New Roman"/>
              </a:rPr>
              <a:t>same  </a:t>
            </a:r>
            <a:r>
              <a:rPr dirty="0" sz="1300" spc="5">
                <a:latin typeface="Times New Roman"/>
                <a:cs typeface="Times New Roman"/>
              </a:rPr>
              <a:t>family.)</a:t>
            </a:r>
            <a:endParaRPr sz="1300">
              <a:latin typeface="Times New Roman"/>
              <a:cs typeface="Times New Roman"/>
            </a:endParaRPr>
          </a:p>
          <a:p>
            <a:pPr marL="515620" marR="11430" indent="-251460">
              <a:lnSpc>
                <a:spcPct val="93800"/>
              </a:lnSpc>
              <a:spcBef>
                <a:spcPts val="350"/>
              </a:spcBef>
              <a:buChar char="•"/>
              <a:tabLst>
                <a:tab pos="515620" algn="l"/>
                <a:tab pos="516255" algn="l"/>
              </a:tabLst>
            </a:pPr>
            <a:r>
              <a:rPr dirty="0" sz="1300" spc="10">
                <a:latin typeface="Times New Roman"/>
                <a:cs typeface="Times New Roman"/>
              </a:rPr>
              <a:t>Two </a:t>
            </a:r>
            <a:r>
              <a:rPr dirty="0" sz="1300" spc="5">
                <a:latin typeface="Times New Roman"/>
                <a:cs typeface="Times New Roman"/>
              </a:rPr>
              <a:t>subprograms if their formal </a:t>
            </a:r>
            <a:r>
              <a:rPr dirty="0" sz="1300" spc="10">
                <a:latin typeface="Times New Roman"/>
                <a:cs typeface="Times New Roman"/>
              </a:rPr>
              <a:t>parameters </a:t>
            </a:r>
            <a:r>
              <a:rPr dirty="0" sz="1300" spc="5">
                <a:latin typeface="Times New Roman"/>
                <a:cs typeface="Times New Roman"/>
              </a:rPr>
              <a:t>differ only in subtype and the different  subtypes</a:t>
            </a:r>
            <a:r>
              <a:rPr dirty="0" sz="1300" spc="10">
                <a:latin typeface="Times New Roman"/>
                <a:cs typeface="Times New Roman"/>
              </a:rPr>
              <a:t> </a:t>
            </a:r>
            <a:r>
              <a:rPr dirty="0" sz="1300" spc="5">
                <a:latin typeface="Times New Roman"/>
                <a:cs typeface="Times New Roman"/>
              </a:rPr>
              <a:t>are based</a:t>
            </a:r>
            <a:r>
              <a:rPr dirty="0" sz="1300" spc="10">
                <a:latin typeface="Times New Roman"/>
                <a:cs typeface="Times New Roman"/>
              </a:rPr>
              <a:t> on </a:t>
            </a:r>
            <a:r>
              <a:rPr dirty="0" sz="1300" spc="5">
                <a:latin typeface="Times New Roman"/>
                <a:cs typeface="Times New Roman"/>
              </a:rPr>
              <a:t>types</a:t>
            </a:r>
            <a:r>
              <a:rPr dirty="0" sz="1300" spc="10">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0">
                <a:latin typeface="Times New Roman"/>
                <a:cs typeface="Times New Roman"/>
              </a:rPr>
              <a:t>same </a:t>
            </a:r>
            <a:r>
              <a:rPr dirty="0" sz="1300" spc="5">
                <a:latin typeface="Times New Roman"/>
                <a:cs typeface="Times New Roman"/>
              </a:rPr>
              <a:t>family</a:t>
            </a:r>
            <a:r>
              <a:rPr dirty="0" sz="1300" spc="10">
                <a:latin typeface="Times New Roman"/>
                <a:cs typeface="Times New Roman"/>
              </a:rPr>
              <a:t> </a:t>
            </a:r>
            <a:r>
              <a:rPr dirty="0" sz="1300" spc="15">
                <a:latin typeface="Times New Roman"/>
                <a:cs typeface="Times New Roman"/>
              </a:rPr>
              <a:t>(</a:t>
            </a:r>
            <a:r>
              <a:rPr dirty="0" sz="1300" spc="15">
                <a:latin typeface="Courier New"/>
                <a:cs typeface="Courier New"/>
              </a:rPr>
              <a:t>VARCHAR</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STRING</a:t>
            </a:r>
            <a:r>
              <a:rPr dirty="0" sz="1300" spc="-445">
                <a:latin typeface="Courier New"/>
                <a:cs typeface="Courier New"/>
              </a:rPr>
              <a:t> </a:t>
            </a:r>
            <a:r>
              <a:rPr dirty="0" sz="1300" spc="5">
                <a:latin typeface="Times New Roman"/>
                <a:cs typeface="Times New Roman"/>
              </a:rPr>
              <a:t>are</a:t>
            </a:r>
            <a:r>
              <a:rPr dirty="0" sz="1300" spc="20">
                <a:latin typeface="Times New Roman"/>
                <a:cs typeface="Times New Roman"/>
              </a:rPr>
              <a:t> </a:t>
            </a:r>
            <a:r>
              <a:rPr dirty="0" sz="1300" spc="5">
                <a:latin typeface="Times New Roman"/>
                <a:cs typeface="Times New Roman"/>
              </a:rPr>
              <a:t>PL/SQL  subtypes of</a:t>
            </a:r>
            <a:r>
              <a:rPr dirty="0" sz="1300" spc="-10">
                <a:latin typeface="Times New Roman"/>
                <a:cs typeface="Times New Roman"/>
              </a:rPr>
              <a:t> </a:t>
            </a:r>
            <a:r>
              <a:rPr dirty="0" sz="1300" spc="10">
                <a:latin typeface="Courier New"/>
                <a:cs typeface="Courier New"/>
              </a:rPr>
              <a:t>VARCHAR2</a:t>
            </a:r>
            <a:r>
              <a:rPr dirty="0" sz="1300" spc="10">
                <a:latin typeface="Times New Roman"/>
                <a:cs typeface="Times New Roman"/>
              </a:rPr>
              <a:t>.)</a:t>
            </a:r>
            <a:endParaRPr sz="1300">
              <a:latin typeface="Times New Roman"/>
              <a:cs typeface="Times New Roman"/>
            </a:endParaRPr>
          </a:p>
          <a:p>
            <a:pPr algn="just" marL="515620" marR="549910" indent="-251460">
              <a:lnSpc>
                <a:spcPts val="1500"/>
              </a:lnSpc>
              <a:spcBef>
                <a:spcPts val="425"/>
              </a:spcBef>
              <a:buChar char="•"/>
              <a:tabLst>
                <a:tab pos="516255" algn="l"/>
              </a:tabLst>
            </a:pPr>
            <a:r>
              <a:rPr dirty="0" sz="1300" spc="10">
                <a:latin typeface="Times New Roman"/>
                <a:cs typeface="Times New Roman"/>
              </a:rPr>
              <a:t>Two </a:t>
            </a:r>
            <a:r>
              <a:rPr dirty="0" sz="1300" spc="5">
                <a:latin typeface="Times New Roman"/>
                <a:cs typeface="Times New Roman"/>
              </a:rPr>
              <a:t>functions that differ only in return type, even if the types are in different  families</a:t>
            </a:r>
            <a:endParaRPr sz="1300">
              <a:latin typeface="Times New Roman"/>
              <a:cs typeface="Times New Roman"/>
            </a:endParaRPr>
          </a:p>
          <a:p>
            <a:pPr algn="just" marL="137795">
              <a:lnSpc>
                <a:spcPct val="100000"/>
              </a:lnSpc>
              <a:spcBef>
                <a:spcPts val="215"/>
              </a:spcBef>
            </a:pPr>
            <a:r>
              <a:rPr dirty="0" sz="1300" spc="10">
                <a:latin typeface="Times New Roman"/>
                <a:cs typeface="Times New Roman"/>
              </a:rPr>
              <a:t>You </a:t>
            </a:r>
            <a:r>
              <a:rPr dirty="0" sz="1300" spc="5">
                <a:latin typeface="Times New Roman"/>
                <a:cs typeface="Times New Roman"/>
              </a:rPr>
              <a:t>get a run-time error </a:t>
            </a:r>
            <a:r>
              <a:rPr dirty="0" sz="1300" spc="10">
                <a:latin typeface="Times New Roman"/>
                <a:cs typeface="Times New Roman"/>
              </a:rPr>
              <a:t>when you </a:t>
            </a:r>
            <a:r>
              <a:rPr dirty="0" sz="1300" spc="5">
                <a:latin typeface="Times New Roman"/>
                <a:cs typeface="Times New Roman"/>
              </a:rPr>
              <a:t>overload subprograms with the preceding</a:t>
            </a:r>
            <a:r>
              <a:rPr dirty="0" sz="1300" spc="75">
                <a:latin typeface="Times New Roman"/>
                <a:cs typeface="Times New Roman"/>
              </a:rPr>
              <a:t> </a:t>
            </a:r>
            <a:r>
              <a:rPr dirty="0" sz="1300" spc="5">
                <a:latin typeface="Times New Roman"/>
                <a:cs typeface="Times New Roman"/>
              </a:rPr>
              <a:t>features.</a:t>
            </a:r>
            <a:endParaRPr sz="1300">
              <a:latin typeface="Times New Roman"/>
              <a:cs typeface="Times New Roman"/>
            </a:endParaRPr>
          </a:p>
          <a:p>
            <a:pPr algn="just" marL="137795" marR="215265">
              <a:lnSpc>
                <a:spcPts val="1500"/>
              </a:lnSpc>
              <a:spcBef>
                <a:spcPts val="35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preceding restrictions apply if the </a:t>
            </a:r>
            <a:r>
              <a:rPr dirty="0" sz="1300" spc="10">
                <a:latin typeface="Times New Roman"/>
                <a:cs typeface="Times New Roman"/>
              </a:rPr>
              <a:t>names </a:t>
            </a:r>
            <a:r>
              <a:rPr dirty="0" sz="1300" spc="5">
                <a:latin typeface="Times New Roman"/>
                <a:cs typeface="Times New Roman"/>
              </a:rPr>
              <a:t>of the parameters are also the </a:t>
            </a:r>
            <a:r>
              <a:rPr dirty="0" sz="1300" spc="10">
                <a:latin typeface="Times New Roman"/>
                <a:cs typeface="Times New Roman"/>
              </a:rPr>
              <a:t>same.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use different </a:t>
            </a:r>
            <a:r>
              <a:rPr dirty="0" sz="1300" spc="10">
                <a:latin typeface="Times New Roman"/>
                <a:cs typeface="Times New Roman"/>
              </a:rPr>
              <a:t>names </a:t>
            </a:r>
            <a:r>
              <a:rPr dirty="0" sz="1300" spc="5">
                <a:latin typeface="Times New Roman"/>
                <a:cs typeface="Times New Roman"/>
              </a:rPr>
              <a:t>for the </a:t>
            </a:r>
            <a:r>
              <a:rPr dirty="0" sz="1300" spc="10">
                <a:latin typeface="Times New Roman"/>
                <a:cs typeface="Times New Roman"/>
              </a:rPr>
              <a:t>parameters, you </a:t>
            </a:r>
            <a:r>
              <a:rPr dirty="0" sz="1300" spc="5">
                <a:latin typeface="Times New Roman"/>
                <a:cs typeface="Times New Roman"/>
              </a:rPr>
              <a:t>can invoke the subprograms </a:t>
            </a:r>
            <a:r>
              <a:rPr dirty="0" sz="1300" spc="10">
                <a:latin typeface="Times New Roman"/>
                <a:cs typeface="Times New Roman"/>
              </a:rPr>
              <a:t>by </a:t>
            </a:r>
            <a:r>
              <a:rPr dirty="0" sz="1300" spc="5">
                <a:latin typeface="Times New Roman"/>
                <a:cs typeface="Times New Roman"/>
              </a:rPr>
              <a:t>using  </a:t>
            </a:r>
            <a:r>
              <a:rPr dirty="0" sz="1300" spc="10">
                <a:latin typeface="Times New Roman"/>
                <a:cs typeface="Times New Roman"/>
              </a:rPr>
              <a:t>named </a:t>
            </a:r>
            <a:r>
              <a:rPr dirty="0" sz="1300" spc="5">
                <a:latin typeface="Times New Roman"/>
                <a:cs typeface="Times New Roman"/>
              </a:rPr>
              <a:t>notation for the</a:t>
            </a:r>
            <a:r>
              <a:rPr dirty="0" sz="130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marL="137795">
              <a:lnSpc>
                <a:spcPct val="100000"/>
              </a:lnSpc>
              <a:spcBef>
                <a:spcPts val="210"/>
              </a:spcBef>
            </a:pPr>
            <a:r>
              <a:rPr dirty="0" sz="1300" b="1">
                <a:latin typeface="Times New Roman"/>
                <a:cs typeface="Times New Roman"/>
              </a:rPr>
              <a:t>Resolving</a:t>
            </a:r>
            <a:r>
              <a:rPr dirty="0" sz="1300" spc="5" b="1">
                <a:latin typeface="Times New Roman"/>
                <a:cs typeface="Times New Roman"/>
              </a:rPr>
              <a:t> </a:t>
            </a:r>
            <a:r>
              <a:rPr dirty="0" sz="1300" b="1">
                <a:latin typeface="Times New Roman"/>
                <a:cs typeface="Times New Roman"/>
              </a:rPr>
              <a:t>Calls</a:t>
            </a:r>
            <a:endParaRPr sz="1300">
              <a:latin typeface="Times New Roman"/>
              <a:cs typeface="Times New Roman"/>
            </a:endParaRPr>
          </a:p>
          <a:p>
            <a:pPr marL="137795" marR="5080">
              <a:lnSpc>
                <a:spcPct val="96100"/>
              </a:lnSpc>
              <a:spcBef>
                <a:spcPts val="320"/>
              </a:spcBef>
            </a:pPr>
            <a:r>
              <a:rPr dirty="0" sz="1300" spc="10">
                <a:latin typeface="Times New Roman"/>
                <a:cs typeface="Times New Roman"/>
              </a:rPr>
              <a:t>The compiler </a:t>
            </a:r>
            <a:r>
              <a:rPr dirty="0" sz="1300" spc="5">
                <a:latin typeface="Times New Roman"/>
                <a:cs typeface="Times New Roman"/>
              </a:rPr>
              <a:t>tries to find a </a:t>
            </a:r>
            <a:r>
              <a:rPr dirty="0" sz="1300" spc="10">
                <a:latin typeface="Times New Roman"/>
                <a:cs typeface="Times New Roman"/>
              </a:rPr>
              <a:t>declaration that matches </a:t>
            </a:r>
            <a:r>
              <a:rPr dirty="0" sz="1300" spc="5">
                <a:latin typeface="Times New Roman"/>
                <a:cs typeface="Times New Roman"/>
              </a:rPr>
              <a:t>the call. It searches first in the current  scope and then, if necessary, in successive enclosing scopes. </a:t>
            </a:r>
            <a:r>
              <a:rPr dirty="0" sz="1300" spc="10">
                <a:latin typeface="Times New Roman"/>
                <a:cs typeface="Times New Roman"/>
              </a:rPr>
              <a:t>The </a:t>
            </a:r>
            <a:r>
              <a:rPr dirty="0" sz="1300" spc="5">
                <a:latin typeface="Times New Roman"/>
                <a:cs typeface="Times New Roman"/>
              </a:rPr>
              <a:t>compiler stops searching  if it finds one or </a:t>
            </a:r>
            <a:r>
              <a:rPr dirty="0" sz="1300" spc="10">
                <a:latin typeface="Times New Roman"/>
                <a:cs typeface="Times New Roman"/>
              </a:rPr>
              <a:t>more </a:t>
            </a:r>
            <a:r>
              <a:rPr dirty="0" sz="1300" spc="5">
                <a:latin typeface="Times New Roman"/>
                <a:cs typeface="Times New Roman"/>
              </a:rPr>
              <a:t>subprogram declarations in which the </a:t>
            </a:r>
            <a:r>
              <a:rPr dirty="0" sz="1300" spc="10">
                <a:latin typeface="Times New Roman"/>
                <a:cs typeface="Times New Roman"/>
              </a:rPr>
              <a:t>name matches </a:t>
            </a:r>
            <a:r>
              <a:rPr dirty="0" sz="1300" spc="5">
                <a:latin typeface="Times New Roman"/>
                <a:cs typeface="Times New Roman"/>
              </a:rPr>
              <a:t>the </a:t>
            </a:r>
            <a:r>
              <a:rPr dirty="0" sz="1300" spc="10">
                <a:latin typeface="Times New Roman"/>
                <a:cs typeface="Times New Roman"/>
              </a:rPr>
              <a:t>name </a:t>
            </a:r>
            <a:r>
              <a:rPr dirty="0" sz="1300" spc="5">
                <a:latin typeface="Times New Roman"/>
                <a:cs typeface="Times New Roman"/>
              </a:rPr>
              <a:t>of the  called subprogram. For similarly </a:t>
            </a:r>
            <a:r>
              <a:rPr dirty="0" sz="1300" spc="10">
                <a:latin typeface="Times New Roman"/>
                <a:cs typeface="Times New Roman"/>
              </a:rPr>
              <a:t>named </a:t>
            </a:r>
            <a:r>
              <a:rPr dirty="0" sz="1300" spc="5">
                <a:latin typeface="Times New Roman"/>
                <a:cs typeface="Times New Roman"/>
              </a:rPr>
              <a:t>subprograms at the </a:t>
            </a:r>
            <a:r>
              <a:rPr dirty="0" sz="1300" spc="10">
                <a:latin typeface="Times New Roman"/>
                <a:cs typeface="Times New Roman"/>
              </a:rPr>
              <a:t>same </a:t>
            </a:r>
            <a:r>
              <a:rPr dirty="0" sz="1300" spc="5">
                <a:latin typeface="Times New Roman"/>
                <a:cs typeface="Times New Roman"/>
              </a:rPr>
              <a:t>level of scope, the  compiler needs an exact match in </a:t>
            </a:r>
            <a:r>
              <a:rPr dirty="0" sz="1300" spc="10">
                <a:latin typeface="Times New Roman"/>
                <a:cs typeface="Times New Roman"/>
              </a:rPr>
              <a:t>number, </a:t>
            </a:r>
            <a:r>
              <a:rPr dirty="0" sz="1300" spc="5">
                <a:latin typeface="Times New Roman"/>
                <a:cs typeface="Times New Roman"/>
              </a:rPr>
              <a:t>order, and data type </a:t>
            </a:r>
            <a:r>
              <a:rPr dirty="0" sz="1300" spc="10">
                <a:latin typeface="Times New Roman"/>
                <a:cs typeface="Times New Roman"/>
              </a:rPr>
              <a:t>between </a:t>
            </a:r>
            <a:r>
              <a:rPr dirty="0" sz="1300" spc="5">
                <a:latin typeface="Times New Roman"/>
                <a:cs typeface="Times New Roman"/>
              </a:rPr>
              <a:t>the actual and  formal</a:t>
            </a:r>
            <a:r>
              <a:rPr dirty="0" sz="1300">
                <a:latin typeface="Times New Roman"/>
                <a:cs typeface="Times New Roman"/>
              </a:rPr>
              <a:t> </a:t>
            </a:r>
            <a:r>
              <a:rPr dirty="0" sz="1300" spc="5">
                <a:latin typeface="Times New Roman"/>
                <a:cs typeface="Times New Roman"/>
              </a:rPr>
              <a:t>parameters.</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335786" y="1858517"/>
            <a:ext cx="5105400" cy="1477645"/>
          </a:xfrm>
          <a:custGeom>
            <a:avLst/>
            <a:gdLst/>
            <a:ahLst/>
            <a:cxnLst/>
            <a:rect l="l" t="t" r="r" b="b"/>
            <a:pathLst>
              <a:path w="5105400" h="1477645">
                <a:moveTo>
                  <a:pt x="5105400" y="0"/>
                </a:moveTo>
                <a:lnTo>
                  <a:pt x="0" y="0"/>
                </a:lnTo>
                <a:lnTo>
                  <a:pt x="0" y="1477518"/>
                </a:lnTo>
                <a:lnTo>
                  <a:pt x="5105400" y="1477518"/>
                </a:lnTo>
                <a:lnTo>
                  <a:pt x="5105400" y="0"/>
                </a:lnTo>
                <a:close/>
              </a:path>
            </a:pathLst>
          </a:custGeom>
          <a:solidFill>
            <a:srgbClr val="CCCCCC"/>
          </a:solidFill>
        </p:spPr>
        <p:txBody>
          <a:bodyPr wrap="square" lIns="0" tIns="0" rIns="0" bIns="0" rtlCol="0"/>
          <a:lstStyle/>
          <a:p/>
        </p:txBody>
      </p:sp>
      <p:sp>
        <p:nvSpPr>
          <p:cNvPr id="4" name="object 4"/>
          <p:cNvSpPr txBox="1"/>
          <p:nvPr/>
        </p:nvSpPr>
        <p:spPr>
          <a:xfrm>
            <a:off x="1335786" y="1858517"/>
            <a:ext cx="5105400" cy="1477645"/>
          </a:xfrm>
          <a:prstGeom prst="rect">
            <a:avLst/>
          </a:prstGeom>
          <a:ln w="20574">
            <a:solidFill>
              <a:srgbClr val="000000"/>
            </a:solidFill>
          </a:ln>
        </p:spPr>
        <p:txBody>
          <a:bodyPr wrap="square" lIns="0" tIns="0" rIns="0" bIns="0" rtlCol="0" vert="horz">
            <a:spAutoFit/>
          </a:bodyPr>
          <a:lstStyle/>
          <a:p>
            <a:pPr marL="43180">
              <a:lnSpc>
                <a:spcPts val="1510"/>
              </a:lnSpc>
            </a:pPr>
            <a:r>
              <a:rPr dirty="0" sz="1300" spc="-15" b="1">
                <a:latin typeface="Courier New"/>
                <a:cs typeface="Courier New"/>
              </a:rPr>
              <a:t>CREATE OR REPLACE PACKAGE dept_pkg</a:t>
            </a:r>
            <a:r>
              <a:rPr dirty="0" sz="1300" spc="-50" b="1">
                <a:latin typeface="Courier New"/>
                <a:cs typeface="Courier New"/>
              </a:rPr>
              <a:t> </a:t>
            </a:r>
            <a:r>
              <a:rPr dirty="0" sz="1300" spc="-20" b="1">
                <a:latin typeface="Courier New"/>
                <a:cs typeface="Courier New"/>
              </a:rPr>
              <a:t>IS</a:t>
            </a:r>
            <a:endParaRPr sz="1300">
              <a:latin typeface="Courier New"/>
              <a:cs typeface="Courier New"/>
            </a:endParaRPr>
          </a:p>
          <a:p>
            <a:pPr marL="238125">
              <a:lnSpc>
                <a:spcPts val="1400"/>
              </a:lnSpc>
              <a:spcBef>
                <a:spcPts val="135"/>
              </a:spcBef>
            </a:pPr>
            <a:r>
              <a:rPr dirty="0" sz="1300" spc="-15" b="1">
                <a:latin typeface="Courier New"/>
                <a:cs typeface="Courier New"/>
              </a:rPr>
              <a:t>PROCEDURE add_department(deptno</a:t>
            </a:r>
            <a:r>
              <a:rPr dirty="0" sz="1300" spc="-40" b="1">
                <a:latin typeface="Courier New"/>
                <a:cs typeface="Courier New"/>
              </a:rPr>
              <a:t> </a:t>
            </a:r>
            <a:r>
              <a:rPr dirty="0" sz="1300" spc="-20" b="1">
                <a:latin typeface="Courier New"/>
                <a:cs typeface="Courier New"/>
              </a:rPr>
              <a:t>NUMBER,</a:t>
            </a:r>
            <a:endParaRPr sz="1300">
              <a:latin typeface="Courier New"/>
              <a:cs typeface="Courier New"/>
            </a:endParaRPr>
          </a:p>
          <a:p>
            <a:pPr marL="335915">
              <a:lnSpc>
                <a:spcPts val="1400"/>
              </a:lnSpc>
            </a:pPr>
            <a:r>
              <a:rPr dirty="0" sz="1300" spc="-15" b="1">
                <a:latin typeface="Courier New"/>
                <a:cs typeface="Courier New"/>
              </a:rPr>
              <a:t>name VARCHAR2 := </a:t>
            </a:r>
            <a:r>
              <a:rPr dirty="0" sz="1300" spc="-20" b="1">
                <a:latin typeface="Courier New"/>
                <a:cs typeface="Courier New"/>
              </a:rPr>
              <a:t>'unknown', </a:t>
            </a:r>
            <a:r>
              <a:rPr dirty="0" sz="1300" spc="-15" b="1">
                <a:latin typeface="Courier New"/>
                <a:cs typeface="Courier New"/>
              </a:rPr>
              <a:t>loc NUMBER :=</a:t>
            </a:r>
            <a:r>
              <a:rPr dirty="0" sz="1300" spc="-45" b="1">
                <a:latin typeface="Courier New"/>
                <a:cs typeface="Courier New"/>
              </a:rPr>
              <a:t> </a:t>
            </a:r>
            <a:r>
              <a:rPr dirty="0" sz="1300" spc="-20" b="1">
                <a:latin typeface="Courier New"/>
                <a:cs typeface="Courier New"/>
              </a:rPr>
              <a:t>1700);</a:t>
            </a:r>
            <a:endParaRPr sz="1300">
              <a:latin typeface="Courier New"/>
              <a:cs typeface="Courier New"/>
            </a:endParaRPr>
          </a:p>
          <a:p>
            <a:pPr marL="238125">
              <a:lnSpc>
                <a:spcPct val="100000"/>
              </a:lnSpc>
              <a:spcBef>
                <a:spcPts val="140"/>
              </a:spcBef>
            </a:pPr>
            <a:r>
              <a:rPr dirty="0" sz="1300" spc="-15" b="1">
                <a:latin typeface="Courier New"/>
                <a:cs typeface="Courier New"/>
              </a:rPr>
              <a:t>PROCEDURE</a:t>
            </a:r>
            <a:r>
              <a:rPr dirty="0" sz="1300" spc="-25" b="1">
                <a:latin typeface="Courier New"/>
                <a:cs typeface="Courier New"/>
              </a:rPr>
              <a:t> </a:t>
            </a:r>
            <a:r>
              <a:rPr dirty="0" sz="1300" spc="-15" b="1">
                <a:latin typeface="Courier New"/>
                <a:cs typeface="Courier New"/>
              </a:rPr>
              <a:t>add_department(</a:t>
            </a:r>
            <a:endParaRPr sz="1300">
              <a:latin typeface="Courier New"/>
              <a:cs typeface="Courier New"/>
            </a:endParaRPr>
          </a:p>
          <a:p>
            <a:pPr marL="43180" marR="75565" indent="292100">
              <a:lnSpc>
                <a:spcPct val="108800"/>
              </a:lnSpc>
            </a:pPr>
            <a:r>
              <a:rPr dirty="0" sz="1300" spc="-15" b="1">
                <a:latin typeface="Courier New"/>
                <a:cs typeface="Courier New"/>
              </a:rPr>
              <a:t>name VARCHAR2 := </a:t>
            </a:r>
            <a:r>
              <a:rPr dirty="0" sz="1300" spc="-20" b="1">
                <a:latin typeface="Courier New"/>
                <a:cs typeface="Courier New"/>
              </a:rPr>
              <a:t>'unknown', </a:t>
            </a:r>
            <a:r>
              <a:rPr dirty="0" sz="1300" spc="-15" b="1">
                <a:latin typeface="Courier New"/>
                <a:cs typeface="Courier New"/>
              </a:rPr>
              <a:t>loc NUMBER := </a:t>
            </a:r>
            <a:r>
              <a:rPr dirty="0" sz="1300" spc="-20" b="1">
                <a:latin typeface="Courier New"/>
                <a:cs typeface="Courier New"/>
              </a:rPr>
              <a:t>1700);  </a:t>
            </a:r>
            <a:r>
              <a:rPr dirty="0" sz="1300" spc="-15" b="1">
                <a:latin typeface="Courier New"/>
                <a:cs typeface="Courier New"/>
              </a:rPr>
              <a:t>END</a:t>
            </a:r>
            <a:r>
              <a:rPr dirty="0" sz="1300" spc="-20" b="1">
                <a:latin typeface="Courier New"/>
                <a:cs typeface="Courier New"/>
              </a:rPr>
              <a:t> dept_pkg;</a:t>
            </a:r>
            <a:endParaRPr sz="1300">
              <a:latin typeface="Courier New"/>
              <a:cs typeface="Courier New"/>
            </a:endParaRPr>
          </a:p>
          <a:p>
            <a:pPr marL="43180">
              <a:lnSpc>
                <a:spcPct val="100000"/>
              </a:lnSpc>
              <a:spcBef>
                <a:spcPts val="135"/>
              </a:spcBef>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Overloading:</a:t>
            </a:r>
            <a:r>
              <a:rPr dirty="0" sz="2000" spc="-5" b="1">
                <a:latin typeface="Arial"/>
                <a:cs typeface="Arial"/>
              </a:rPr>
              <a:t> </a:t>
            </a:r>
            <a:r>
              <a:rPr dirty="0" sz="2000"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p:nvPr/>
        </p:nvSpPr>
        <p:spPr>
          <a:xfrm>
            <a:off x="2492501" y="2076450"/>
            <a:ext cx="1437640" cy="599440"/>
          </a:xfrm>
          <a:custGeom>
            <a:avLst/>
            <a:gdLst/>
            <a:ahLst/>
            <a:cxnLst/>
            <a:rect l="l" t="t" r="r" b="b"/>
            <a:pathLst>
              <a:path w="1437639" h="599439">
                <a:moveTo>
                  <a:pt x="1416558" y="0"/>
                </a:moveTo>
                <a:lnTo>
                  <a:pt x="0" y="0"/>
                </a:lnTo>
                <a:lnTo>
                  <a:pt x="0" y="217931"/>
                </a:lnTo>
                <a:lnTo>
                  <a:pt x="1416558" y="217931"/>
                </a:lnTo>
                <a:lnTo>
                  <a:pt x="1416558" y="0"/>
                </a:lnTo>
                <a:close/>
              </a:path>
              <a:path w="1437639" h="599439">
                <a:moveTo>
                  <a:pt x="1437132" y="381000"/>
                </a:moveTo>
                <a:lnTo>
                  <a:pt x="20574" y="381000"/>
                </a:lnTo>
                <a:lnTo>
                  <a:pt x="20574" y="598931"/>
                </a:lnTo>
                <a:lnTo>
                  <a:pt x="1437132" y="598931"/>
                </a:lnTo>
                <a:lnTo>
                  <a:pt x="1437132" y="381000"/>
                </a:lnTo>
                <a:close/>
              </a:path>
            </a:pathLst>
          </a:custGeom>
          <a:ln w="20574">
            <a:solidFill>
              <a:srgbClr val="FF0000"/>
            </a:solidFill>
          </a:ln>
        </p:spPr>
        <p:txBody>
          <a:bodyPr wrap="square" lIns="0" tIns="0" rIns="0" bIns="0" rtlCol="0"/>
          <a:lstStyle/>
          <a:p/>
        </p:txBody>
      </p:sp>
      <p:sp>
        <p:nvSpPr>
          <p:cNvPr id="7" name="object 7"/>
          <p:cNvSpPr txBox="1"/>
          <p:nvPr/>
        </p:nvSpPr>
        <p:spPr>
          <a:xfrm>
            <a:off x="743204" y="5619272"/>
            <a:ext cx="6142355" cy="289814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Overloading:</a:t>
            </a:r>
            <a:r>
              <a:rPr dirty="0" sz="1300" b="1">
                <a:latin typeface="Arial"/>
                <a:cs typeface="Arial"/>
              </a:rPr>
              <a:t> </a:t>
            </a:r>
            <a:r>
              <a:rPr dirty="0" sz="1300" spc="5" b="1">
                <a:latin typeface="Arial"/>
                <a:cs typeface="Arial"/>
              </a:rPr>
              <a:t>Example</a:t>
            </a:r>
            <a:endParaRPr sz="1300">
              <a:latin typeface="Arial"/>
              <a:cs typeface="Arial"/>
            </a:endParaRPr>
          </a:p>
          <a:p>
            <a:pPr marL="138430" marR="62230">
              <a:lnSpc>
                <a:spcPct val="102600"/>
              </a:lnSpc>
              <a:spcBef>
                <a:spcPts val="270"/>
              </a:spcBef>
            </a:pPr>
            <a:r>
              <a:rPr dirty="0" sz="1300" spc="10">
                <a:latin typeface="Times New Roman"/>
                <a:cs typeface="Times New Roman"/>
              </a:rPr>
              <a:t>The </a:t>
            </a:r>
            <a:r>
              <a:rPr dirty="0" sz="1300" spc="5">
                <a:latin typeface="Times New Roman"/>
                <a:cs typeface="Times New Roman"/>
              </a:rPr>
              <a:t>slide shows the </a:t>
            </a:r>
            <a:r>
              <a:rPr dirty="0" sz="1300" spc="15">
                <a:latin typeface="Courier New"/>
                <a:cs typeface="Courier New"/>
              </a:rPr>
              <a:t>dept_pkg </a:t>
            </a:r>
            <a:r>
              <a:rPr dirty="0" sz="1300" spc="5">
                <a:latin typeface="Times New Roman"/>
                <a:cs typeface="Times New Roman"/>
              </a:rPr>
              <a:t>package specification with an overloaded procedure  called </a:t>
            </a:r>
            <a:r>
              <a:rPr dirty="0" sz="1300" spc="15">
                <a:latin typeface="Courier New"/>
                <a:cs typeface="Courier New"/>
              </a:rPr>
              <a:t>add_department</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first declaration takes three parameters that are used to  provide data for a </a:t>
            </a:r>
            <a:r>
              <a:rPr dirty="0" sz="1300" spc="10">
                <a:latin typeface="Times New Roman"/>
                <a:cs typeface="Times New Roman"/>
              </a:rPr>
              <a:t>new </a:t>
            </a:r>
            <a:r>
              <a:rPr dirty="0" sz="1300" spc="5">
                <a:latin typeface="Times New Roman"/>
                <a:cs typeface="Times New Roman"/>
              </a:rPr>
              <a:t>department record inserted into the department table. </a:t>
            </a:r>
            <a:r>
              <a:rPr dirty="0" sz="1300" spc="10">
                <a:latin typeface="Times New Roman"/>
                <a:cs typeface="Times New Roman"/>
              </a:rPr>
              <a:t>The </a:t>
            </a:r>
            <a:r>
              <a:rPr dirty="0" sz="1300" spc="5">
                <a:latin typeface="Times New Roman"/>
                <a:cs typeface="Times New Roman"/>
              </a:rPr>
              <a:t>second  declaration takes only </a:t>
            </a:r>
            <a:r>
              <a:rPr dirty="0" sz="1300" spc="10">
                <a:latin typeface="Times New Roman"/>
                <a:cs typeface="Times New Roman"/>
              </a:rPr>
              <a:t>two </a:t>
            </a:r>
            <a:r>
              <a:rPr dirty="0" sz="1300" spc="5">
                <a:latin typeface="Times New Roman"/>
                <a:cs typeface="Times New Roman"/>
              </a:rPr>
              <a:t>parameters because this version internally </a:t>
            </a:r>
            <a:r>
              <a:rPr dirty="0" sz="1300" spc="10">
                <a:latin typeface="Times New Roman"/>
                <a:cs typeface="Times New Roman"/>
              </a:rPr>
              <a:t>generates </a:t>
            </a:r>
            <a:r>
              <a:rPr dirty="0" sz="1300" spc="5">
                <a:latin typeface="Times New Roman"/>
                <a:cs typeface="Times New Roman"/>
              </a:rPr>
              <a:t>the  department </a:t>
            </a:r>
            <a:r>
              <a:rPr dirty="0" sz="1300" spc="10">
                <a:latin typeface="Times New Roman"/>
                <a:cs typeface="Times New Roman"/>
              </a:rPr>
              <a:t>ID </a:t>
            </a:r>
            <a:r>
              <a:rPr dirty="0" sz="1300" spc="5">
                <a:latin typeface="Times New Roman"/>
                <a:cs typeface="Times New Roman"/>
              </a:rPr>
              <a:t>through an Oracle sequence.</a:t>
            </a:r>
            <a:endParaRPr sz="1300">
              <a:latin typeface="Times New Roman"/>
              <a:cs typeface="Times New Roman"/>
            </a:endParaRPr>
          </a:p>
          <a:p>
            <a:pPr marL="138430" marR="5080">
              <a:lnSpc>
                <a:spcPct val="101400"/>
              </a:lnSpc>
              <a:spcBef>
                <a:spcPts val="40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example uses basic data types for its arguments to ensure </a:t>
            </a:r>
            <a:r>
              <a:rPr dirty="0" sz="1300" spc="10">
                <a:latin typeface="Times New Roman"/>
                <a:cs typeface="Times New Roman"/>
              </a:rPr>
              <a:t>that </a:t>
            </a:r>
            <a:r>
              <a:rPr dirty="0" sz="1300" spc="5">
                <a:latin typeface="Times New Roman"/>
                <a:cs typeface="Times New Roman"/>
              </a:rPr>
              <a:t>the </a:t>
            </a:r>
            <a:r>
              <a:rPr dirty="0" sz="1300" spc="10">
                <a:latin typeface="Times New Roman"/>
                <a:cs typeface="Times New Roman"/>
              </a:rPr>
              <a:t>example </a:t>
            </a:r>
            <a:r>
              <a:rPr dirty="0" sz="1300" spc="5">
                <a:latin typeface="Times New Roman"/>
                <a:cs typeface="Times New Roman"/>
              </a:rPr>
              <a:t>fits  in the space provided. It is better to specify data types using the </a:t>
            </a:r>
            <a:r>
              <a:rPr dirty="0" sz="1300" spc="15">
                <a:latin typeface="Courier New"/>
                <a:cs typeface="Courier New"/>
              </a:rPr>
              <a:t>%TYPE </a:t>
            </a:r>
            <a:r>
              <a:rPr dirty="0" sz="1300" spc="5">
                <a:latin typeface="Times New Roman"/>
                <a:cs typeface="Times New Roman"/>
              </a:rPr>
              <a:t>attribute for  variables that are used to populate columns in database tables, as in the following  </a:t>
            </a:r>
            <a:r>
              <a:rPr dirty="0" sz="1300" spc="10">
                <a:latin typeface="Times New Roman"/>
                <a:cs typeface="Times New Roman"/>
              </a:rPr>
              <a:t>example:</a:t>
            </a:r>
            <a:endParaRPr sz="1300">
              <a:latin typeface="Times New Roman"/>
              <a:cs typeface="Times New Roman"/>
            </a:endParaRPr>
          </a:p>
          <a:p>
            <a:pPr marL="1017905">
              <a:lnSpc>
                <a:spcPts val="1375"/>
              </a:lnSpc>
            </a:pPr>
            <a:r>
              <a:rPr dirty="0" sz="1200" spc="5">
                <a:latin typeface="Courier New"/>
                <a:cs typeface="Courier New"/>
              </a:rPr>
              <a:t>PROCEDURE</a:t>
            </a:r>
            <a:r>
              <a:rPr dirty="0" sz="1200">
                <a:latin typeface="Courier New"/>
                <a:cs typeface="Courier New"/>
              </a:rPr>
              <a:t> </a:t>
            </a:r>
            <a:r>
              <a:rPr dirty="0" sz="1200" spc="5">
                <a:latin typeface="Courier New"/>
                <a:cs typeface="Courier New"/>
              </a:rPr>
              <a:t>add_department</a:t>
            </a:r>
            <a:endParaRPr sz="1200">
              <a:latin typeface="Courier New"/>
              <a:cs typeface="Courier New"/>
            </a:endParaRPr>
          </a:p>
          <a:p>
            <a:pPr marL="1110615">
              <a:lnSpc>
                <a:spcPct val="100000"/>
              </a:lnSpc>
              <a:spcBef>
                <a:spcPts val="20"/>
              </a:spcBef>
            </a:pPr>
            <a:r>
              <a:rPr dirty="0" sz="1200" spc="5">
                <a:latin typeface="Courier New"/>
                <a:cs typeface="Courier New"/>
              </a:rPr>
              <a:t>(deptno</a:t>
            </a:r>
            <a:r>
              <a:rPr dirty="0" sz="1200">
                <a:latin typeface="Courier New"/>
                <a:cs typeface="Courier New"/>
              </a:rPr>
              <a:t> </a:t>
            </a:r>
            <a:r>
              <a:rPr dirty="0" sz="1200" spc="5">
                <a:latin typeface="Courier New"/>
                <a:cs typeface="Courier New"/>
              </a:rPr>
              <a:t>departments.department_id%TYPE,</a:t>
            </a:r>
            <a:endParaRPr sz="1200">
              <a:latin typeface="Courier New"/>
              <a:cs typeface="Courier New"/>
            </a:endParaRPr>
          </a:p>
          <a:p>
            <a:pPr marL="1202690" marR="210185">
              <a:lnSpc>
                <a:spcPct val="101299"/>
              </a:lnSpc>
            </a:pPr>
            <a:r>
              <a:rPr dirty="0" sz="1200" spc="5">
                <a:latin typeface="Courier New"/>
                <a:cs typeface="Courier New"/>
              </a:rPr>
              <a:t>name departments.department_name%TYPE := 'unknown',  loc departments.location_id%TYPE := 1700);</a:t>
            </a:r>
            <a:endParaRPr sz="1200">
              <a:latin typeface="Courier New"/>
              <a:cs typeface="Courier New"/>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499" y="1855089"/>
            <a:ext cx="5126355" cy="3126740"/>
            <a:chOff x="1325499" y="1855089"/>
            <a:chExt cx="5126355" cy="3126740"/>
          </a:xfrm>
        </p:grpSpPr>
        <p:sp>
          <p:nvSpPr>
            <p:cNvPr id="4" name="object 4"/>
            <p:cNvSpPr/>
            <p:nvPr/>
          </p:nvSpPr>
          <p:spPr>
            <a:xfrm>
              <a:off x="1335786" y="1865376"/>
              <a:ext cx="5105400" cy="3106420"/>
            </a:xfrm>
            <a:custGeom>
              <a:avLst/>
              <a:gdLst/>
              <a:ahLst/>
              <a:cxnLst/>
              <a:rect l="l" t="t" r="r" b="b"/>
              <a:pathLst>
                <a:path w="5105400" h="3106420">
                  <a:moveTo>
                    <a:pt x="5105400" y="0"/>
                  </a:moveTo>
                  <a:lnTo>
                    <a:pt x="0" y="0"/>
                  </a:lnTo>
                  <a:lnTo>
                    <a:pt x="0" y="3105912"/>
                  </a:lnTo>
                  <a:lnTo>
                    <a:pt x="5105400" y="3105912"/>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6" y="1865376"/>
              <a:ext cx="5105400" cy="3106420"/>
            </a:xfrm>
            <a:custGeom>
              <a:avLst/>
              <a:gdLst/>
              <a:ahLst/>
              <a:cxnLst/>
              <a:rect l="l" t="t" r="r" b="b"/>
              <a:pathLst>
                <a:path w="5105400" h="3106420">
                  <a:moveTo>
                    <a:pt x="5105400" y="0"/>
                  </a:moveTo>
                  <a:lnTo>
                    <a:pt x="0" y="0"/>
                  </a:lnTo>
                  <a:lnTo>
                    <a:pt x="0" y="3105912"/>
                  </a:lnTo>
                  <a:lnTo>
                    <a:pt x="5105400" y="3105912"/>
                  </a:lnTo>
                  <a:lnTo>
                    <a:pt x="5105400" y="0"/>
                  </a:lnTo>
                  <a:close/>
                </a:path>
              </a:pathLst>
            </a:custGeom>
            <a:ln w="20574">
              <a:solidFill>
                <a:srgbClr val="000000"/>
              </a:solidFill>
            </a:ln>
          </p:spPr>
          <p:txBody>
            <a:bodyPr wrap="square" lIns="0" tIns="0" rIns="0" bIns="0" rtlCol="0"/>
            <a:lstStyle/>
            <a:p/>
          </p:txBody>
        </p:sp>
      </p:grpSp>
      <p:sp>
        <p:nvSpPr>
          <p:cNvPr id="6" name="object 6"/>
          <p:cNvSpPr txBox="1"/>
          <p:nvPr/>
        </p:nvSpPr>
        <p:spPr>
          <a:xfrm>
            <a:off x="2458211" y="2051304"/>
            <a:ext cx="1526540" cy="218440"/>
          </a:xfrm>
          <a:prstGeom prst="rect">
            <a:avLst/>
          </a:prstGeom>
          <a:solidFill>
            <a:srgbClr val="CCCCCC"/>
          </a:solidFill>
          <a:ln w="20574">
            <a:solidFill>
              <a:srgbClr val="FF0000"/>
            </a:solidFill>
          </a:ln>
        </p:spPr>
        <p:txBody>
          <a:bodyPr wrap="square" lIns="0" tIns="0" rIns="0" bIns="0" rtlCol="0" vert="horz">
            <a:spAutoFit/>
          </a:bodyPr>
          <a:lstStyle/>
          <a:p>
            <a:pPr marL="92075">
              <a:lnSpc>
                <a:spcPts val="1415"/>
              </a:lnSpc>
            </a:pPr>
            <a:r>
              <a:rPr dirty="0" sz="1300" spc="-15" b="1">
                <a:latin typeface="Courier New"/>
                <a:cs typeface="Courier New"/>
              </a:rPr>
              <a:t>add_department</a:t>
            </a:r>
            <a:endParaRPr sz="1300">
              <a:latin typeface="Courier New"/>
              <a:cs typeface="Courier New"/>
            </a:endParaRPr>
          </a:p>
        </p:txBody>
      </p:sp>
      <p:sp>
        <p:nvSpPr>
          <p:cNvPr id="7" name="object 7"/>
          <p:cNvSpPr txBox="1"/>
          <p:nvPr/>
        </p:nvSpPr>
        <p:spPr>
          <a:xfrm>
            <a:off x="1379219" y="1854200"/>
            <a:ext cx="4797425" cy="1439545"/>
          </a:xfrm>
          <a:prstGeom prst="rect">
            <a:avLst/>
          </a:prstGeom>
        </p:spPr>
        <p:txBody>
          <a:bodyPr wrap="square" lIns="0" tIns="43180" rIns="0" bIns="0" rtlCol="0" vert="horz">
            <a:spAutoFit/>
          </a:bodyPr>
          <a:lstStyle/>
          <a:p>
            <a:pPr marL="194945" marR="591185" indent="-195580">
              <a:lnSpc>
                <a:spcPts val="1310"/>
              </a:lnSpc>
              <a:spcBef>
                <a:spcPts val="340"/>
              </a:spcBef>
              <a:tabLst>
                <a:tab pos="2635885" algn="l"/>
                <a:tab pos="4002404" algn="l"/>
              </a:tabLst>
            </a:pPr>
            <a:r>
              <a:rPr dirty="0" sz="1300" spc="-20" b="1">
                <a:latin typeface="Courier New"/>
                <a:cs typeface="Courier New"/>
              </a:rPr>
              <a:t>CREAT</a:t>
            </a:r>
            <a:r>
              <a:rPr dirty="0" sz="1300" spc="-10" b="1">
                <a:latin typeface="Courier New"/>
                <a:cs typeface="Courier New"/>
              </a:rPr>
              <a:t>E</a:t>
            </a:r>
            <a:r>
              <a:rPr dirty="0" sz="1300" spc="-20" b="1">
                <a:latin typeface="Courier New"/>
                <a:cs typeface="Courier New"/>
              </a:rPr>
              <a:t> </a:t>
            </a:r>
            <a:r>
              <a:rPr dirty="0" sz="1300" spc="-20" b="1">
                <a:latin typeface="Courier New"/>
                <a:cs typeface="Courier New"/>
              </a:rPr>
              <a:t>O</a:t>
            </a:r>
            <a:r>
              <a:rPr dirty="0" sz="1300" spc="-10" b="1">
                <a:latin typeface="Courier New"/>
                <a:cs typeface="Courier New"/>
              </a:rPr>
              <a:t>R</a:t>
            </a:r>
            <a:r>
              <a:rPr dirty="0" sz="1300" spc="-20" b="1">
                <a:latin typeface="Courier New"/>
                <a:cs typeface="Courier New"/>
              </a:rPr>
              <a:t> </a:t>
            </a:r>
            <a:r>
              <a:rPr dirty="0" sz="1300" spc="-20" b="1">
                <a:latin typeface="Courier New"/>
                <a:cs typeface="Courier New"/>
              </a:rPr>
              <a:t>REPLAC</a:t>
            </a:r>
            <a:r>
              <a:rPr dirty="0" sz="1300" spc="-10" b="1">
                <a:latin typeface="Courier New"/>
                <a:cs typeface="Courier New"/>
              </a:rPr>
              <a:t>E</a:t>
            </a:r>
            <a:r>
              <a:rPr dirty="0" sz="1300" spc="-20" b="1">
                <a:latin typeface="Courier New"/>
                <a:cs typeface="Courier New"/>
              </a:rPr>
              <a:t> </a:t>
            </a:r>
            <a:r>
              <a:rPr dirty="0" sz="1300" spc="-20" b="1">
                <a:latin typeface="Courier New"/>
                <a:cs typeface="Courier New"/>
              </a:rPr>
              <a:t>PACKAG</a:t>
            </a:r>
            <a:r>
              <a:rPr dirty="0" sz="1300" spc="-10" b="1">
                <a:latin typeface="Courier New"/>
                <a:cs typeface="Courier New"/>
              </a:rPr>
              <a:t>E</a:t>
            </a:r>
            <a:r>
              <a:rPr dirty="0" sz="1300" spc="-15" b="1">
                <a:latin typeface="Courier New"/>
                <a:cs typeface="Courier New"/>
              </a:rPr>
              <a:t> </a:t>
            </a:r>
            <a:r>
              <a:rPr dirty="0" sz="1300" spc="-20" b="1">
                <a:latin typeface="Courier New"/>
                <a:cs typeface="Courier New"/>
              </a:rPr>
              <a:t>BOD</a:t>
            </a:r>
            <a:r>
              <a:rPr dirty="0" sz="1300" spc="-10" b="1">
                <a:latin typeface="Courier New"/>
                <a:cs typeface="Courier New"/>
              </a:rPr>
              <a:t>Y</a:t>
            </a:r>
            <a:r>
              <a:rPr dirty="0" sz="1300" spc="-20" b="1">
                <a:latin typeface="Courier New"/>
                <a:cs typeface="Courier New"/>
              </a:rPr>
              <a:t> </a:t>
            </a:r>
            <a:r>
              <a:rPr dirty="0" sz="1300" spc="-20" b="1">
                <a:latin typeface="Courier New"/>
                <a:cs typeface="Courier New"/>
              </a:rPr>
              <a:t>dept_pk</a:t>
            </a:r>
            <a:r>
              <a:rPr dirty="0" sz="1300" spc="-10" b="1">
                <a:latin typeface="Courier New"/>
                <a:cs typeface="Courier New"/>
              </a:rPr>
              <a:t>g</a:t>
            </a:r>
            <a:r>
              <a:rPr dirty="0" sz="1300" b="1">
                <a:latin typeface="Courier New"/>
                <a:cs typeface="Courier New"/>
              </a:rPr>
              <a:t>	</a:t>
            </a:r>
            <a:r>
              <a:rPr dirty="0" sz="1300" spc="-20" b="1">
                <a:latin typeface="Courier New"/>
                <a:cs typeface="Courier New"/>
              </a:rPr>
              <a:t>IS  </a:t>
            </a:r>
            <a:r>
              <a:rPr dirty="0" sz="1300" spc="-15" b="1">
                <a:latin typeface="Courier New"/>
                <a:cs typeface="Courier New"/>
              </a:rPr>
              <a:t>PROCEDURE	(deptno</a:t>
            </a:r>
            <a:r>
              <a:rPr dirty="0" sz="1300" spc="-55" b="1">
                <a:latin typeface="Courier New"/>
                <a:cs typeface="Courier New"/>
              </a:rPr>
              <a:t> </a:t>
            </a:r>
            <a:r>
              <a:rPr dirty="0" sz="1300" spc="-20" b="1">
                <a:latin typeface="Courier New"/>
                <a:cs typeface="Courier New"/>
              </a:rPr>
              <a:t>NUMBER,</a:t>
            </a:r>
            <a:endParaRPr sz="1300">
              <a:latin typeface="Courier New"/>
              <a:cs typeface="Courier New"/>
            </a:endParaRPr>
          </a:p>
          <a:p>
            <a:pPr marL="194945" marR="5080" indent="97155">
              <a:lnSpc>
                <a:spcPts val="1290"/>
              </a:lnSpc>
              <a:spcBef>
                <a:spcPts val="434"/>
              </a:spcBef>
            </a:pPr>
            <a:r>
              <a:rPr dirty="0" sz="1300" spc="-15" b="1">
                <a:latin typeface="Courier New"/>
                <a:cs typeface="Courier New"/>
              </a:rPr>
              <a:t>name </a:t>
            </a:r>
            <a:r>
              <a:rPr dirty="0" sz="1300" spc="-20" b="1">
                <a:latin typeface="Courier New"/>
                <a:cs typeface="Courier New"/>
              </a:rPr>
              <a:t>VARCHAR2:='unknown', </a:t>
            </a:r>
            <a:r>
              <a:rPr dirty="0" sz="1300" spc="-15" b="1">
                <a:latin typeface="Courier New"/>
                <a:cs typeface="Courier New"/>
              </a:rPr>
              <a:t>loc </a:t>
            </a:r>
            <a:r>
              <a:rPr dirty="0" sz="1300" spc="-20" b="1">
                <a:latin typeface="Courier New"/>
                <a:cs typeface="Courier New"/>
              </a:rPr>
              <a:t>NUMBER:=1700) IS  </a:t>
            </a:r>
            <a:r>
              <a:rPr dirty="0" sz="1300" spc="-15" b="1">
                <a:latin typeface="Courier New"/>
                <a:cs typeface="Courier New"/>
              </a:rPr>
              <a:t>BEGIN</a:t>
            </a:r>
            <a:endParaRPr sz="1300">
              <a:latin typeface="Courier New"/>
              <a:cs typeface="Courier New"/>
            </a:endParaRPr>
          </a:p>
          <a:p>
            <a:pPr marL="585470" marR="688340" indent="-195580">
              <a:lnSpc>
                <a:spcPts val="1310"/>
              </a:lnSpc>
              <a:spcBef>
                <a:spcPts val="5"/>
              </a:spcBef>
            </a:pPr>
            <a:r>
              <a:rPr dirty="0" sz="1300" spc="-15" b="1">
                <a:latin typeface="Courier New"/>
                <a:cs typeface="Courier New"/>
              </a:rPr>
              <a:t>INSERT INTO </a:t>
            </a:r>
            <a:r>
              <a:rPr dirty="0" sz="1300" spc="-20" b="1">
                <a:latin typeface="Courier New"/>
                <a:cs typeface="Courier New"/>
              </a:rPr>
              <a:t>departments(department_id,  department_name, location_id)</a:t>
            </a:r>
            <a:endParaRPr sz="1300">
              <a:latin typeface="Courier New"/>
              <a:cs typeface="Courier New"/>
            </a:endParaRPr>
          </a:p>
          <a:p>
            <a:pPr marL="194945" marR="1665605" indent="195580">
              <a:lnSpc>
                <a:spcPts val="1310"/>
              </a:lnSpc>
              <a:spcBef>
                <a:spcPts val="10"/>
              </a:spcBef>
              <a:tabLst>
                <a:tab pos="1171575" algn="l"/>
              </a:tabLst>
            </a:pPr>
            <a:r>
              <a:rPr dirty="0" sz="1300" spc="-15" b="1">
                <a:latin typeface="Courier New"/>
                <a:cs typeface="Courier New"/>
              </a:rPr>
              <a:t>VALUES	(deptno, name,</a:t>
            </a:r>
            <a:r>
              <a:rPr dirty="0" sz="1300" spc="-100" b="1">
                <a:latin typeface="Courier New"/>
                <a:cs typeface="Courier New"/>
              </a:rPr>
              <a:t> </a:t>
            </a:r>
            <a:r>
              <a:rPr dirty="0" sz="1300" spc="-20" b="1">
                <a:latin typeface="Courier New"/>
                <a:cs typeface="Courier New"/>
              </a:rPr>
              <a:t>loc);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add_department;</a:t>
            </a:r>
            <a:endParaRPr sz="1300">
              <a:latin typeface="Courier New"/>
              <a:cs typeface="Courier New"/>
            </a:endParaRPr>
          </a:p>
        </p:txBody>
      </p:sp>
      <p:sp>
        <p:nvSpPr>
          <p:cNvPr id="8" name="object 8"/>
          <p:cNvSpPr txBox="1"/>
          <p:nvPr/>
        </p:nvSpPr>
        <p:spPr>
          <a:xfrm>
            <a:off x="1574177" y="3405178"/>
            <a:ext cx="89217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PROCEDURE</a:t>
            </a:r>
            <a:endParaRPr sz="1300">
              <a:latin typeface="Courier New"/>
              <a:cs typeface="Courier New"/>
            </a:endParaRPr>
          </a:p>
        </p:txBody>
      </p:sp>
      <p:sp>
        <p:nvSpPr>
          <p:cNvPr id="9" name="object 9"/>
          <p:cNvSpPr txBox="1"/>
          <p:nvPr/>
        </p:nvSpPr>
        <p:spPr>
          <a:xfrm>
            <a:off x="2469642" y="3425190"/>
            <a:ext cx="1526540" cy="218440"/>
          </a:xfrm>
          <a:prstGeom prst="rect">
            <a:avLst/>
          </a:prstGeom>
          <a:solidFill>
            <a:srgbClr val="CCCCCC"/>
          </a:solidFill>
          <a:ln w="20574">
            <a:solidFill>
              <a:srgbClr val="FF0000"/>
            </a:solidFill>
          </a:ln>
        </p:spPr>
        <p:txBody>
          <a:bodyPr wrap="square" lIns="0" tIns="0" rIns="0" bIns="0" rtlCol="0" vert="horz">
            <a:spAutoFit/>
          </a:bodyPr>
          <a:lstStyle/>
          <a:p>
            <a:pPr marL="80645">
              <a:lnSpc>
                <a:spcPts val="1490"/>
              </a:lnSpc>
            </a:pPr>
            <a:r>
              <a:rPr dirty="0" sz="1300" spc="-15" b="1">
                <a:latin typeface="Courier New"/>
                <a:cs typeface="Courier New"/>
              </a:rPr>
              <a:t>add_department</a:t>
            </a:r>
            <a:endParaRPr sz="1300">
              <a:latin typeface="Courier New"/>
              <a:cs typeface="Courier New"/>
            </a:endParaRPr>
          </a:p>
        </p:txBody>
      </p:sp>
      <p:sp>
        <p:nvSpPr>
          <p:cNvPr id="10" name="object 10"/>
          <p:cNvSpPr txBox="1"/>
          <p:nvPr/>
        </p:nvSpPr>
        <p:spPr>
          <a:xfrm>
            <a:off x="4015392" y="3405178"/>
            <a:ext cx="11112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Courier New"/>
                <a:cs typeface="Courier New"/>
              </a:rPr>
              <a:t>(</a:t>
            </a:r>
            <a:endParaRPr sz="1300">
              <a:latin typeface="Courier New"/>
              <a:cs typeface="Courier New"/>
            </a:endParaRPr>
          </a:p>
        </p:txBody>
      </p:sp>
      <p:sp>
        <p:nvSpPr>
          <p:cNvPr id="11" name="object 11"/>
          <p:cNvSpPr txBox="1"/>
          <p:nvPr/>
        </p:nvSpPr>
        <p:spPr>
          <a:xfrm>
            <a:off x="1379219" y="3572121"/>
            <a:ext cx="4894580" cy="1390650"/>
          </a:xfrm>
          <a:prstGeom prst="rect">
            <a:avLst/>
          </a:prstGeom>
        </p:spPr>
        <p:txBody>
          <a:bodyPr wrap="square" lIns="0" tIns="43180" rIns="0" bIns="0" rtlCol="0" vert="horz">
            <a:spAutoFit/>
          </a:bodyPr>
          <a:lstStyle/>
          <a:p>
            <a:pPr marL="194945" marR="5080" indent="195580">
              <a:lnSpc>
                <a:spcPts val="1310"/>
              </a:lnSpc>
              <a:spcBef>
                <a:spcPts val="340"/>
              </a:spcBef>
            </a:pPr>
            <a:r>
              <a:rPr dirty="0" sz="1300" spc="-15" b="1">
                <a:latin typeface="Courier New"/>
                <a:cs typeface="Courier New"/>
              </a:rPr>
              <a:t>name </a:t>
            </a:r>
            <a:r>
              <a:rPr dirty="0" sz="1300" spc="-20" b="1">
                <a:latin typeface="Courier New"/>
                <a:cs typeface="Courier New"/>
              </a:rPr>
              <a:t>VARCHAR2:='unknown', </a:t>
            </a:r>
            <a:r>
              <a:rPr dirty="0" sz="1300" spc="-10" b="1">
                <a:latin typeface="Courier New"/>
                <a:cs typeface="Courier New"/>
              </a:rPr>
              <a:t>loc </a:t>
            </a:r>
            <a:r>
              <a:rPr dirty="0" sz="1300" spc="-20" b="1">
                <a:latin typeface="Courier New"/>
                <a:cs typeface="Courier New"/>
              </a:rPr>
              <a:t>NUMBER:=1700) IS  </a:t>
            </a:r>
            <a:r>
              <a:rPr dirty="0" sz="1300" spc="-15" b="1">
                <a:latin typeface="Courier New"/>
                <a:cs typeface="Courier New"/>
              </a:rPr>
              <a:t>BEGIN</a:t>
            </a:r>
            <a:endParaRPr sz="1300">
              <a:latin typeface="Courier New"/>
              <a:cs typeface="Courier New"/>
            </a:endParaRPr>
          </a:p>
          <a:p>
            <a:pPr marL="585470" marR="688340" indent="-195580">
              <a:lnSpc>
                <a:spcPts val="1310"/>
              </a:lnSpc>
              <a:spcBef>
                <a:spcPts val="10"/>
              </a:spcBef>
            </a:pPr>
            <a:r>
              <a:rPr dirty="0" sz="1300" spc="-15" b="1">
                <a:latin typeface="Courier New"/>
                <a:cs typeface="Courier New"/>
              </a:rPr>
              <a:t>INSERT INTO </a:t>
            </a:r>
            <a:r>
              <a:rPr dirty="0" sz="1300" spc="-20" b="1">
                <a:latin typeface="Courier New"/>
                <a:cs typeface="Courier New"/>
              </a:rPr>
              <a:t>departments (department_id,  department_name, location_id)</a:t>
            </a:r>
            <a:endParaRPr sz="1300">
              <a:latin typeface="Courier New"/>
              <a:cs typeface="Courier New"/>
            </a:endParaRPr>
          </a:p>
          <a:p>
            <a:pPr marL="194945" marR="199390" indent="195580">
              <a:lnSpc>
                <a:spcPts val="1310"/>
              </a:lnSpc>
              <a:spcBef>
                <a:spcPts val="10"/>
              </a:spcBef>
            </a:pPr>
            <a:r>
              <a:rPr dirty="0" sz="1300" spc="-15" b="1">
                <a:latin typeface="Courier New"/>
                <a:cs typeface="Courier New"/>
              </a:rPr>
              <a:t>VALUES </a:t>
            </a:r>
            <a:r>
              <a:rPr dirty="0" sz="1300" spc="-20" b="1">
                <a:latin typeface="Courier New"/>
                <a:cs typeface="Courier New"/>
              </a:rPr>
              <a:t>(departments_seq.NEXTVAL, </a:t>
            </a:r>
            <a:r>
              <a:rPr dirty="0" sz="1300" spc="-15" b="1">
                <a:latin typeface="Courier New"/>
                <a:cs typeface="Courier New"/>
              </a:rPr>
              <a:t>name, loc);  END</a:t>
            </a:r>
            <a:r>
              <a:rPr dirty="0" sz="1300" spc="-25" b="1">
                <a:latin typeface="Courier New"/>
                <a:cs typeface="Courier New"/>
              </a:rPr>
              <a:t> </a:t>
            </a:r>
            <a:r>
              <a:rPr dirty="0" sz="1300" spc="-20" b="1">
                <a:latin typeface="Courier New"/>
                <a:cs typeface="Courier New"/>
              </a:rPr>
              <a:t>add_department;</a:t>
            </a:r>
            <a:endParaRPr sz="1300">
              <a:latin typeface="Courier New"/>
              <a:cs typeface="Courier New"/>
            </a:endParaRPr>
          </a:p>
          <a:p>
            <a:pPr marL="97155">
              <a:lnSpc>
                <a:spcPts val="119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dept_pkg;</a:t>
            </a:r>
            <a:endParaRPr sz="1300">
              <a:latin typeface="Courier New"/>
              <a:cs typeface="Courier New"/>
            </a:endParaRPr>
          </a:p>
          <a:p>
            <a:pPr>
              <a:lnSpc>
                <a:spcPts val="1435"/>
              </a:lnSpc>
            </a:pPr>
            <a:r>
              <a:rPr dirty="0" sz="1300" spc="-10" b="1">
                <a:latin typeface="Courier New"/>
                <a:cs typeface="Courier New"/>
              </a:rPr>
              <a:t>/</a:t>
            </a:r>
            <a:endParaRPr sz="1300">
              <a:latin typeface="Courier New"/>
              <a:cs typeface="Courier New"/>
            </a:endParaRPr>
          </a:p>
        </p:txBody>
      </p:sp>
      <p:sp>
        <p:nvSpPr>
          <p:cNvPr id="12" name="object 12"/>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Overloading:</a:t>
            </a:r>
            <a:r>
              <a:rPr dirty="0" sz="2000" spc="-5" b="1">
                <a:latin typeface="Arial"/>
                <a:cs typeface="Arial"/>
              </a:rPr>
              <a:t> </a:t>
            </a:r>
            <a:r>
              <a:rPr dirty="0" sz="2000"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3" name="object 13"/>
          <p:cNvSpPr txBox="1"/>
          <p:nvPr/>
        </p:nvSpPr>
        <p:spPr>
          <a:xfrm>
            <a:off x="743204" y="5619272"/>
            <a:ext cx="6153150" cy="125603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Overloading: </a:t>
            </a:r>
            <a:r>
              <a:rPr dirty="0" sz="1300" spc="5" b="1">
                <a:latin typeface="Arial"/>
                <a:cs typeface="Arial"/>
              </a:rPr>
              <a:t>Example</a:t>
            </a:r>
            <a:r>
              <a:rPr dirty="0" sz="1300" spc="-5" b="1">
                <a:latin typeface="Arial"/>
                <a:cs typeface="Arial"/>
              </a:rPr>
              <a:t> </a:t>
            </a:r>
            <a:r>
              <a:rPr dirty="0" sz="1300" spc="5" b="1">
                <a:latin typeface="Arial"/>
                <a:cs typeface="Arial"/>
              </a:rPr>
              <a:t>(continued)</a:t>
            </a:r>
            <a:endParaRPr sz="1300">
              <a:latin typeface="Arial"/>
              <a:cs typeface="Arial"/>
            </a:endParaRPr>
          </a:p>
          <a:p>
            <a:pPr marL="137795" marR="5080">
              <a:lnSpc>
                <a:spcPct val="106100"/>
              </a:lnSpc>
              <a:spcBef>
                <a:spcPts val="219"/>
              </a:spcBef>
            </a:pPr>
            <a:r>
              <a:rPr dirty="0" sz="1300">
                <a:latin typeface="Times New Roman"/>
                <a:cs typeface="Times New Roman"/>
              </a:rPr>
              <a:t>If </a:t>
            </a:r>
            <a:r>
              <a:rPr dirty="0" sz="1300" spc="5">
                <a:latin typeface="Times New Roman"/>
                <a:cs typeface="Times New Roman"/>
              </a:rPr>
              <a:t>you call </a:t>
            </a:r>
            <a:r>
              <a:rPr dirty="0" sz="1300" spc="15">
                <a:latin typeface="Courier New"/>
                <a:cs typeface="Courier New"/>
              </a:rPr>
              <a:t>add_department</a:t>
            </a:r>
            <a:r>
              <a:rPr dirty="0" sz="1300" spc="-345">
                <a:latin typeface="Courier New"/>
                <a:cs typeface="Courier New"/>
              </a:rPr>
              <a:t> </a:t>
            </a:r>
            <a:r>
              <a:rPr dirty="0" sz="1300" spc="5">
                <a:latin typeface="Times New Roman"/>
                <a:cs typeface="Times New Roman"/>
              </a:rPr>
              <a:t>with an explicitly provided department ID, then </a:t>
            </a:r>
            <a:r>
              <a:rPr dirty="0" sz="1300" spc="10">
                <a:latin typeface="Times New Roman"/>
                <a:cs typeface="Times New Roman"/>
              </a:rPr>
              <a:t>PL/SQL  </a:t>
            </a:r>
            <a:r>
              <a:rPr dirty="0" sz="1300" spc="5">
                <a:latin typeface="Times New Roman"/>
                <a:cs typeface="Times New Roman"/>
              </a:rPr>
              <a:t>uses the first version of the procedure. Consider the following</a:t>
            </a:r>
            <a:r>
              <a:rPr dirty="0" sz="1300" spc="35">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017905">
              <a:lnSpc>
                <a:spcPts val="1375"/>
              </a:lnSpc>
            </a:pPr>
            <a:r>
              <a:rPr dirty="0" sz="1200" spc="5">
                <a:latin typeface="Courier New"/>
                <a:cs typeface="Courier New"/>
              </a:rPr>
              <a:t>EXECUTE</a:t>
            </a:r>
            <a:r>
              <a:rPr dirty="0" sz="1200" spc="10">
                <a:latin typeface="Courier New"/>
                <a:cs typeface="Courier New"/>
              </a:rPr>
              <a:t> </a:t>
            </a:r>
            <a:r>
              <a:rPr dirty="0" sz="1200" spc="5">
                <a:latin typeface="Courier New"/>
                <a:cs typeface="Courier New"/>
              </a:rPr>
              <a:t>dept_pkg.add_department(980,'Education',2500)</a:t>
            </a:r>
            <a:endParaRPr sz="1200">
              <a:latin typeface="Courier New"/>
              <a:cs typeface="Courier New"/>
            </a:endParaRPr>
          </a:p>
          <a:p>
            <a:pPr marL="1018540" marR="2719705">
              <a:lnSpc>
                <a:spcPct val="101299"/>
              </a:lnSpc>
            </a:pPr>
            <a:r>
              <a:rPr dirty="0" sz="1200" spc="5">
                <a:latin typeface="Courier New"/>
                <a:cs typeface="Courier New"/>
              </a:rPr>
              <a:t>SELECT * FROM departments  WHERE department_id =</a:t>
            </a:r>
            <a:r>
              <a:rPr dirty="0" sz="1200" spc="-50">
                <a:latin typeface="Courier New"/>
                <a:cs typeface="Courier New"/>
              </a:rPr>
              <a:t> </a:t>
            </a:r>
            <a:r>
              <a:rPr dirty="0" sz="1200" spc="5">
                <a:latin typeface="Courier New"/>
                <a:cs typeface="Courier New"/>
              </a:rPr>
              <a:t>980;</a:t>
            </a:r>
            <a:endParaRPr sz="1200">
              <a:latin typeface="Courier New"/>
              <a:cs typeface="Courier New"/>
            </a:endParaRPr>
          </a:p>
        </p:txBody>
      </p:sp>
      <p:sp>
        <p:nvSpPr>
          <p:cNvPr id="14" name="object 14"/>
          <p:cNvSpPr txBox="1"/>
          <p:nvPr/>
        </p:nvSpPr>
        <p:spPr>
          <a:xfrm>
            <a:off x="868933" y="7655305"/>
            <a:ext cx="6054090" cy="781050"/>
          </a:xfrm>
          <a:prstGeom prst="rect">
            <a:avLst/>
          </a:prstGeom>
        </p:spPr>
        <p:txBody>
          <a:bodyPr wrap="square" lIns="0" tIns="13335" rIns="0" bIns="0" rtlCol="0" vert="horz">
            <a:spAutoFit/>
          </a:bodyPr>
          <a:lstStyle/>
          <a:p>
            <a:pPr marL="892810" marR="5080" indent="-880110">
              <a:lnSpc>
                <a:spcPct val="100899"/>
              </a:lnSpc>
              <a:spcBef>
                <a:spcPts val="105"/>
              </a:spcBef>
            </a:pPr>
            <a:r>
              <a:rPr dirty="0" sz="1300">
                <a:latin typeface="Times New Roman"/>
                <a:cs typeface="Times New Roman"/>
              </a:rPr>
              <a:t>If </a:t>
            </a:r>
            <a:r>
              <a:rPr dirty="0" sz="1300" spc="5">
                <a:latin typeface="Times New Roman"/>
                <a:cs typeface="Times New Roman"/>
              </a:rPr>
              <a:t>you call </a:t>
            </a:r>
            <a:r>
              <a:rPr dirty="0" sz="1300" spc="15">
                <a:latin typeface="Courier New"/>
                <a:cs typeface="Courier New"/>
              </a:rPr>
              <a:t>add_department</a:t>
            </a:r>
            <a:r>
              <a:rPr dirty="0" sz="1300" spc="-365">
                <a:latin typeface="Courier New"/>
                <a:cs typeface="Courier New"/>
              </a:rPr>
              <a:t> </a:t>
            </a:r>
            <a:r>
              <a:rPr dirty="0" sz="1300" spc="5">
                <a:latin typeface="Times New Roman"/>
                <a:cs typeface="Times New Roman"/>
              </a:rPr>
              <a:t>with </a:t>
            </a:r>
            <a:r>
              <a:rPr dirty="0" sz="1300" spc="10">
                <a:latin typeface="Times New Roman"/>
                <a:cs typeface="Times New Roman"/>
              </a:rPr>
              <a:t>no </a:t>
            </a:r>
            <a:r>
              <a:rPr dirty="0" sz="1300" spc="5">
                <a:latin typeface="Times New Roman"/>
                <a:cs typeface="Times New Roman"/>
              </a:rPr>
              <a:t>department ID, </a:t>
            </a:r>
            <a:r>
              <a:rPr dirty="0" sz="1300" spc="10">
                <a:latin typeface="Times New Roman"/>
                <a:cs typeface="Times New Roman"/>
              </a:rPr>
              <a:t>PL/SQL </a:t>
            </a:r>
            <a:r>
              <a:rPr dirty="0" sz="1300" spc="5">
                <a:latin typeface="Times New Roman"/>
                <a:cs typeface="Times New Roman"/>
              </a:rPr>
              <a:t>uses the second version:  </a:t>
            </a:r>
            <a:r>
              <a:rPr dirty="0" sz="1200" spc="5" b="1">
                <a:latin typeface="Courier New"/>
                <a:cs typeface="Courier New"/>
              </a:rPr>
              <a:t>EXECUTE dept_pkg.add_department ('Training', 2400)  </a:t>
            </a:r>
            <a:r>
              <a:rPr dirty="0" sz="1200" spc="5">
                <a:latin typeface="Courier New"/>
                <a:cs typeface="Courier New"/>
              </a:rPr>
              <a:t>SELECT * FROM</a:t>
            </a:r>
            <a:r>
              <a:rPr dirty="0" sz="1200" spc="15">
                <a:latin typeface="Courier New"/>
                <a:cs typeface="Courier New"/>
              </a:rPr>
              <a:t> </a:t>
            </a:r>
            <a:r>
              <a:rPr dirty="0" sz="1200" spc="5">
                <a:latin typeface="Courier New"/>
                <a:cs typeface="Courier New"/>
              </a:rPr>
              <a:t>departments</a:t>
            </a:r>
            <a:endParaRPr sz="1200">
              <a:latin typeface="Courier New"/>
              <a:cs typeface="Courier New"/>
            </a:endParaRPr>
          </a:p>
          <a:p>
            <a:pPr marL="892810">
              <a:lnSpc>
                <a:spcPct val="100000"/>
              </a:lnSpc>
              <a:spcBef>
                <a:spcPts val="15"/>
              </a:spcBef>
            </a:pPr>
            <a:r>
              <a:rPr dirty="0" sz="1200" spc="5">
                <a:latin typeface="Courier New"/>
                <a:cs typeface="Courier New"/>
              </a:rPr>
              <a:t>WHERE department_name =</a:t>
            </a:r>
            <a:r>
              <a:rPr dirty="0" sz="1200" spc="10">
                <a:latin typeface="Courier New"/>
                <a:cs typeface="Courier New"/>
              </a:rPr>
              <a:t> </a:t>
            </a:r>
            <a:r>
              <a:rPr dirty="0" sz="1200" spc="5">
                <a:latin typeface="Courier New"/>
                <a:cs typeface="Courier New"/>
              </a:rPr>
              <a:t>'Training';</a:t>
            </a:r>
            <a:endParaRPr sz="1200">
              <a:latin typeface="Courier New"/>
              <a:cs typeface="Courier New"/>
            </a:endParaRPr>
          </a:p>
        </p:txBody>
      </p:sp>
      <p:sp>
        <p:nvSpPr>
          <p:cNvPr id="15" name="object 15"/>
          <p:cNvSpPr/>
          <p:nvPr/>
        </p:nvSpPr>
        <p:spPr>
          <a:xfrm>
            <a:off x="1048967" y="6939413"/>
            <a:ext cx="5630268" cy="529389"/>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092790" y="8593752"/>
            <a:ext cx="5627966" cy="529354"/>
          </a:xfrm>
          <a:prstGeom prst="rect">
            <a:avLst/>
          </a:prstGeom>
          <a:blipFill>
            <a:blip r:embed="rId4" cstate="print"/>
            <a:stretch>
              <a:fillRect/>
            </a:stretch>
          </a:blipFill>
        </p:spPr>
        <p:txBody>
          <a:bodyPr wrap="square" lIns="0" tIns="0" rIns="0" bIns="0" rtlCol="0"/>
          <a:lstStyle/>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441703" y="855218"/>
            <a:ext cx="486537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Overloading </a:t>
            </a:r>
            <a:r>
              <a:rPr dirty="0" sz="2000" spc="-5" b="1">
                <a:latin typeface="Arial"/>
                <a:cs typeface="Arial"/>
              </a:rPr>
              <a:t>and </a:t>
            </a:r>
            <a:r>
              <a:rPr dirty="0" sz="2000" b="1">
                <a:latin typeface="Arial"/>
                <a:cs typeface="Arial"/>
              </a:rPr>
              <a:t>the </a:t>
            </a:r>
            <a:r>
              <a:rPr dirty="0" sz="2000" spc="-5" b="1">
                <a:latin typeface="Courier New"/>
                <a:cs typeface="Courier New"/>
              </a:rPr>
              <a:t>STANDARD</a:t>
            </a:r>
            <a:r>
              <a:rPr dirty="0" sz="2000" spc="-680" b="1">
                <a:latin typeface="Courier New"/>
                <a:cs typeface="Courier New"/>
              </a:rPr>
              <a:t> </a:t>
            </a:r>
            <a:r>
              <a:rPr dirty="0" sz="2000" b="1">
                <a:latin typeface="Arial"/>
                <a:cs typeface="Arial"/>
              </a:rPr>
              <a:t>Package</a:t>
            </a:r>
            <a:endParaRPr sz="2000">
              <a:latin typeface="Arial"/>
              <a:cs typeface="Arial"/>
            </a:endParaRPr>
          </a:p>
        </p:txBody>
      </p:sp>
      <p:sp>
        <p:nvSpPr>
          <p:cNvPr id="7" name="object 7"/>
          <p:cNvSpPr txBox="1"/>
          <p:nvPr/>
        </p:nvSpPr>
        <p:spPr>
          <a:xfrm>
            <a:off x="1325117" y="1763824"/>
            <a:ext cx="4949190" cy="1058545"/>
          </a:xfrm>
          <a:prstGeom prst="rect">
            <a:avLst/>
          </a:prstGeom>
        </p:spPr>
        <p:txBody>
          <a:bodyPr wrap="square" lIns="0" tIns="12065" rIns="0" bIns="0" rtlCol="0" vert="horz">
            <a:spAutoFit/>
          </a:bodyPr>
          <a:lstStyle/>
          <a:p>
            <a:pPr marL="326390" marR="5080" indent="-327025">
              <a:lnSpc>
                <a:spcPct val="107400"/>
              </a:lnSpc>
              <a:spcBef>
                <a:spcPts val="95"/>
              </a:spcBef>
              <a:buClr>
                <a:srgbClr val="FF0000"/>
              </a:buClr>
              <a:buFont typeface="Arial"/>
              <a:buChar char="•"/>
              <a:tabLst>
                <a:tab pos="326390" algn="l"/>
                <a:tab pos="327025" algn="l"/>
              </a:tabLst>
            </a:pPr>
            <a:r>
              <a:rPr dirty="0" sz="1550" spc="15" b="1">
                <a:latin typeface="Arial"/>
                <a:cs typeface="Arial"/>
              </a:rPr>
              <a:t>A </a:t>
            </a:r>
            <a:r>
              <a:rPr dirty="0" sz="1550" spc="10" b="1">
                <a:latin typeface="Arial"/>
                <a:cs typeface="Arial"/>
              </a:rPr>
              <a:t>package named </a:t>
            </a:r>
            <a:r>
              <a:rPr dirty="0" sz="1550" spc="10" b="1">
                <a:latin typeface="Courier New"/>
                <a:cs typeface="Courier New"/>
              </a:rPr>
              <a:t>STANDARD</a:t>
            </a:r>
            <a:r>
              <a:rPr dirty="0" sz="1550" spc="-515" b="1">
                <a:latin typeface="Courier New"/>
                <a:cs typeface="Courier New"/>
              </a:rPr>
              <a:t> </a:t>
            </a:r>
            <a:r>
              <a:rPr dirty="0" sz="1550" spc="10" b="1">
                <a:latin typeface="Arial"/>
                <a:cs typeface="Arial"/>
              </a:rPr>
              <a:t>defines the PL/SQL  environment and </a:t>
            </a:r>
            <a:r>
              <a:rPr dirty="0" sz="1550" spc="5" b="1">
                <a:latin typeface="Arial"/>
                <a:cs typeface="Arial"/>
              </a:rPr>
              <a:t>built-in </a:t>
            </a:r>
            <a:r>
              <a:rPr dirty="0" sz="1550" spc="10" b="1">
                <a:latin typeface="Arial"/>
                <a:cs typeface="Arial"/>
              </a:rPr>
              <a:t>functions.</a:t>
            </a:r>
            <a:endParaRPr sz="1550">
              <a:latin typeface="Arial"/>
              <a:cs typeface="Arial"/>
            </a:endParaRPr>
          </a:p>
          <a:p>
            <a:pPr marL="326390" marR="607695" indent="-327025">
              <a:lnSpc>
                <a:spcPts val="1780"/>
              </a:lnSpc>
              <a:spcBef>
                <a:spcPts val="625"/>
              </a:spcBef>
              <a:buClr>
                <a:srgbClr val="FF0000"/>
              </a:buClr>
              <a:buFont typeface="Arial"/>
              <a:buChar char="•"/>
              <a:tabLst>
                <a:tab pos="326390" algn="l"/>
                <a:tab pos="327025" algn="l"/>
              </a:tabLst>
            </a:pPr>
            <a:r>
              <a:rPr dirty="0" sz="1550" spc="10" b="1">
                <a:latin typeface="Arial"/>
                <a:cs typeface="Arial"/>
              </a:rPr>
              <a:t>Most </a:t>
            </a:r>
            <a:r>
              <a:rPr dirty="0" sz="1550" spc="5" b="1">
                <a:latin typeface="Arial"/>
                <a:cs typeface="Arial"/>
              </a:rPr>
              <a:t>built-in </a:t>
            </a:r>
            <a:r>
              <a:rPr dirty="0" sz="1550" spc="10" b="1">
                <a:latin typeface="Arial"/>
                <a:cs typeface="Arial"/>
              </a:rPr>
              <a:t>functions are overloaded. An  example </a:t>
            </a:r>
            <a:r>
              <a:rPr dirty="0" sz="1550" spc="5" b="1">
                <a:latin typeface="Arial"/>
                <a:cs typeface="Arial"/>
              </a:rPr>
              <a:t>is </a:t>
            </a:r>
            <a:r>
              <a:rPr dirty="0" sz="1550" spc="10" b="1">
                <a:latin typeface="Arial"/>
                <a:cs typeface="Arial"/>
              </a:rPr>
              <a:t>the </a:t>
            </a:r>
            <a:r>
              <a:rPr dirty="0" sz="1550" spc="10" b="1">
                <a:latin typeface="Courier New"/>
                <a:cs typeface="Courier New"/>
              </a:rPr>
              <a:t>TO_CHAR</a:t>
            </a:r>
            <a:r>
              <a:rPr dirty="0" sz="1550" spc="-500" b="1">
                <a:latin typeface="Courier New"/>
                <a:cs typeface="Courier New"/>
              </a:rPr>
              <a:t> </a:t>
            </a:r>
            <a:r>
              <a:rPr dirty="0" sz="1550" spc="10" b="1">
                <a:latin typeface="Arial"/>
                <a:cs typeface="Arial"/>
              </a:rPr>
              <a:t>function:</a:t>
            </a:r>
            <a:endParaRPr sz="1550">
              <a:latin typeface="Arial"/>
              <a:cs typeface="Arial"/>
            </a:endParaRPr>
          </a:p>
        </p:txBody>
      </p:sp>
      <p:sp>
        <p:nvSpPr>
          <p:cNvPr id="8" name="object 8"/>
          <p:cNvSpPr txBox="1"/>
          <p:nvPr/>
        </p:nvSpPr>
        <p:spPr>
          <a:xfrm>
            <a:off x="1324918" y="4041962"/>
            <a:ext cx="5137150" cy="983615"/>
          </a:xfrm>
          <a:prstGeom prst="rect">
            <a:avLst/>
          </a:prstGeom>
        </p:spPr>
        <p:txBody>
          <a:bodyPr wrap="square" lIns="0" tIns="12065" rIns="0" bIns="0" rtlCol="0" vert="horz">
            <a:spAutoFit/>
          </a:bodyPr>
          <a:lstStyle/>
          <a:p>
            <a:pPr marL="326390" marR="5080" indent="-327025">
              <a:lnSpc>
                <a:spcPct val="101400"/>
              </a:lnSpc>
              <a:spcBef>
                <a:spcPts val="95"/>
              </a:spcBef>
              <a:buClr>
                <a:srgbClr val="FF0000"/>
              </a:buClr>
              <a:buFont typeface="Arial"/>
              <a:buChar char="•"/>
              <a:tabLst>
                <a:tab pos="326390" algn="l"/>
                <a:tab pos="327025" algn="l"/>
              </a:tabLst>
            </a:pPr>
            <a:r>
              <a:rPr dirty="0" sz="1550" spc="15" b="1">
                <a:latin typeface="Arial"/>
                <a:cs typeface="Arial"/>
              </a:rPr>
              <a:t>A </a:t>
            </a:r>
            <a:r>
              <a:rPr dirty="0" sz="1550" spc="10" b="1">
                <a:latin typeface="Arial"/>
                <a:cs typeface="Arial"/>
              </a:rPr>
              <a:t>PL/SQL subprogram with the same name as a  </a:t>
            </a:r>
            <a:r>
              <a:rPr dirty="0" sz="1550" spc="5" b="1">
                <a:latin typeface="Arial"/>
                <a:cs typeface="Arial"/>
              </a:rPr>
              <a:t>built-in </a:t>
            </a:r>
            <a:r>
              <a:rPr dirty="0" sz="1550" spc="10" b="1">
                <a:latin typeface="Arial"/>
                <a:cs typeface="Arial"/>
              </a:rPr>
              <a:t>subprogram overrides the standard  declaration </a:t>
            </a:r>
            <a:r>
              <a:rPr dirty="0" sz="1550" spc="5" b="1">
                <a:latin typeface="Arial"/>
                <a:cs typeface="Arial"/>
              </a:rPr>
              <a:t>in </a:t>
            </a:r>
            <a:r>
              <a:rPr dirty="0" sz="1550" spc="10" b="1">
                <a:latin typeface="Arial"/>
                <a:cs typeface="Arial"/>
              </a:rPr>
              <a:t>the local context, unless you qualify  the </a:t>
            </a:r>
            <a:r>
              <a:rPr dirty="0" sz="1550" spc="5" b="1">
                <a:latin typeface="Arial"/>
                <a:cs typeface="Arial"/>
              </a:rPr>
              <a:t>built-in </a:t>
            </a:r>
            <a:r>
              <a:rPr dirty="0" sz="1550" spc="10" b="1">
                <a:latin typeface="Arial"/>
                <a:cs typeface="Arial"/>
              </a:rPr>
              <a:t>subprogram with </a:t>
            </a:r>
            <a:r>
              <a:rPr dirty="0" sz="1550" spc="5" b="1">
                <a:latin typeface="Arial"/>
                <a:cs typeface="Arial"/>
              </a:rPr>
              <a:t>its </a:t>
            </a:r>
            <a:r>
              <a:rPr dirty="0" sz="1550" spc="10" b="1">
                <a:latin typeface="Arial"/>
                <a:cs typeface="Arial"/>
              </a:rPr>
              <a:t>package</a:t>
            </a:r>
            <a:r>
              <a:rPr dirty="0" sz="1550" spc="25" b="1">
                <a:latin typeface="Arial"/>
                <a:cs typeface="Arial"/>
              </a:rPr>
              <a:t> </a:t>
            </a:r>
            <a:r>
              <a:rPr dirty="0" sz="1550" spc="10" b="1">
                <a:latin typeface="Arial"/>
                <a:cs typeface="Arial"/>
              </a:rPr>
              <a:t>name.</a:t>
            </a:r>
            <a:endParaRPr sz="1550">
              <a:latin typeface="Arial"/>
              <a:cs typeface="Arial"/>
            </a:endParaRPr>
          </a:p>
        </p:txBody>
      </p:sp>
      <p:sp>
        <p:nvSpPr>
          <p:cNvPr id="9" name="object 9"/>
          <p:cNvSpPr txBox="1"/>
          <p:nvPr/>
        </p:nvSpPr>
        <p:spPr>
          <a:xfrm>
            <a:off x="1335786" y="2859785"/>
            <a:ext cx="5105400" cy="1184910"/>
          </a:xfrm>
          <a:prstGeom prst="rect">
            <a:avLst/>
          </a:prstGeom>
          <a:solidFill>
            <a:srgbClr val="CCCCCC"/>
          </a:solidFill>
          <a:ln w="20574">
            <a:solidFill>
              <a:srgbClr val="000000"/>
            </a:solidFill>
          </a:ln>
        </p:spPr>
        <p:txBody>
          <a:bodyPr wrap="square" lIns="0" tIns="27305" rIns="0" bIns="0" rtlCol="0" vert="horz">
            <a:spAutoFit/>
          </a:bodyPr>
          <a:lstStyle/>
          <a:p>
            <a:pPr marL="76200" marR="529590">
              <a:lnSpc>
                <a:spcPct val="94000"/>
              </a:lnSpc>
              <a:spcBef>
                <a:spcPts val="215"/>
              </a:spcBef>
            </a:pPr>
            <a:r>
              <a:rPr dirty="0" sz="1300" spc="-15" b="1">
                <a:latin typeface="Courier New"/>
                <a:cs typeface="Courier New"/>
              </a:rPr>
              <a:t>FUNCTION TO_CHAR (p1 DATE) RETURN </a:t>
            </a:r>
            <a:r>
              <a:rPr dirty="0" sz="1300" spc="-20" b="1">
                <a:latin typeface="Courier New"/>
                <a:cs typeface="Courier New"/>
              </a:rPr>
              <a:t>VARCHAR2;  </a:t>
            </a:r>
            <a:r>
              <a:rPr dirty="0" sz="1300" spc="-15" b="1">
                <a:latin typeface="Courier New"/>
                <a:cs typeface="Courier New"/>
              </a:rPr>
              <a:t>FUNCTION TO_CHAR (p2 NUMBER) RETURN </a:t>
            </a:r>
            <a:r>
              <a:rPr dirty="0" sz="1300" spc="-20" b="1">
                <a:latin typeface="Courier New"/>
                <a:cs typeface="Courier New"/>
              </a:rPr>
              <a:t>VARCHAR2;  </a:t>
            </a:r>
            <a:r>
              <a:rPr dirty="0" sz="1300" spc="-15" b="1">
                <a:latin typeface="Courier New"/>
                <a:cs typeface="Courier New"/>
              </a:rPr>
              <a:t>FUNCTION TO_CHAR (p1 DATE, P2 VARCHAR2) RETURN  </a:t>
            </a:r>
            <a:r>
              <a:rPr dirty="0" sz="1300" spc="-20" b="1">
                <a:latin typeface="Courier New"/>
                <a:cs typeface="Courier New"/>
              </a:rPr>
              <a:t>VARCHAR2;</a:t>
            </a:r>
            <a:endParaRPr sz="1300">
              <a:latin typeface="Courier New"/>
              <a:cs typeface="Courier New"/>
            </a:endParaRPr>
          </a:p>
          <a:p>
            <a:pPr marL="76200" marR="334645">
              <a:lnSpc>
                <a:spcPts val="1460"/>
              </a:lnSpc>
              <a:spcBef>
                <a:spcPts val="35"/>
              </a:spcBef>
            </a:pPr>
            <a:r>
              <a:rPr dirty="0" sz="1300" spc="-15" b="1">
                <a:latin typeface="Courier New"/>
                <a:cs typeface="Courier New"/>
              </a:rPr>
              <a:t>FUNCTION TO_CHAR (p1 NUMBER, P2 VARCHAR2) </a:t>
            </a:r>
            <a:r>
              <a:rPr dirty="0" sz="1300" spc="-20" b="1">
                <a:latin typeface="Courier New"/>
                <a:cs typeface="Courier New"/>
              </a:rPr>
              <a:t>RETURN  VARCHAR2;</a:t>
            </a:r>
            <a:endParaRPr sz="1300">
              <a:latin typeface="Courier New"/>
              <a:cs typeface="Courier New"/>
            </a:endParaRPr>
          </a:p>
        </p:txBody>
      </p:sp>
      <p:sp>
        <p:nvSpPr>
          <p:cNvPr id="10" name="object 10"/>
          <p:cNvSpPr txBox="1"/>
          <p:nvPr/>
        </p:nvSpPr>
        <p:spPr>
          <a:xfrm>
            <a:off x="743204" y="5591809"/>
            <a:ext cx="6252210" cy="324040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Overloading and the </a:t>
            </a:r>
            <a:r>
              <a:rPr dirty="0" sz="1300" spc="15" b="1">
                <a:latin typeface="Courier New"/>
                <a:cs typeface="Courier New"/>
              </a:rPr>
              <a:t>STANDARD</a:t>
            </a:r>
            <a:r>
              <a:rPr dirty="0" sz="1300" spc="-440" b="1">
                <a:latin typeface="Courier New"/>
                <a:cs typeface="Courier New"/>
              </a:rPr>
              <a:t> </a:t>
            </a:r>
            <a:r>
              <a:rPr dirty="0" sz="1300" spc="5" b="1">
                <a:latin typeface="Arial"/>
                <a:cs typeface="Arial"/>
              </a:rPr>
              <a:t>Package</a:t>
            </a:r>
            <a:endParaRPr sz="1300">
              <a:latin typeface="Arial"/>
              <a:cs typeface="Arial"/>
            </a:endParaRPr>
          </a:p>
          <a:p>
            <a:pPr marL="137795" marR="67945">
              <a:lnSpc>
                <a:spcPct val="101299"/>
              </a:lnSpc>
              <a:spcBef>
                <a:spcPts val="400"/>
              </a:spcBef>
            </a:pPr>
            <a:r>
              <a:rPr dirty="0" sz="1300" spc="10">
                <a:latin typeface="Times New Roman"/>
                <a:cs typeface="Times New Roman"/>
              </a:rPr>
              <a:t>A </a:t>
            </a:r>
            <a:r>
              <a:rPr dirty="0" sz="1300" spc="5">
                <a:latin typeface="Times New Roman"/>
                <a:cs typeface="Times New Roman"/>
              </a:rPr>
              <a:t>package </a:t>
            </a:r>
            <a:r>
              <a:rPr dirty="0" sz="1300" spc="10">
                <a:latin typeface="Times New Roman"/>
                <a:cs typeface="Times New Roman"/>
              </a:rPr>
              <a:t>named </a:t>
            </a:r>
            <a:r>
              <a:rPr dirty="0" sz="1300" spc="15">
                <a:latin typeface="Courier New"/>
                <a:cs typeface="Courier New"/>
              </a:rPr>
              <a:t>STANDARD </a:t>
            </a:r>
            <a:r>
              <a:rPr dirty="0" sz="1300" spc="5">
                <a:latin typeface="Times New Roman"/>
                <a:cs typeface="Times New Roman"/>
              </a:rPr>
              <a:t>defines the </a:t>
            </a:r>
            <a:r>
              <a:rPr dirty="0" sz="1300" spc="10">
                <a:latin typeface="Times New Roman"/>
                <a:cs typeface="Times New Roman"/>
              </a:rPr>
              <a:t>PL/SQL </a:t>
            </a:r>
            <a:r>
              <a:rPr dirty="0" sz="1300" spc="5">
                <a:latin typeface="Times New Roman"/>
                <a:cs typeface="Times New Roman"/>
              </a:rPr>
              <a:t>environment and globally declares  types, exceptions, and subprograms that are available automatically to </a:t>
            </a:r>
            <a:r>
              <a:rPr dirty="0" sz="1300" spc="10">
                <a:latin typeface="Times New Roman"/>
                <a:cs typeface="Times New Roman"/>
              </a:rPr>
              <a:t>PL/SQL </a:t>
            </a:r>
            <a:r>
              <a:rPr dirty="0" sz="1300" spc="5">
                <a:latin typeface="Times New Roman"/>
                <a:cs typeface="Times New Roman"/>
              </a:rPr>
              <a:t>programs.  </a:t>
            </a:r>
            <a:r>
              <a:rPr dirty="0" sz="1300" spc="10">
                <a:latin typeface="Times New Roman"/>
                <a:cs typeface="Times New Roman"/>
              </a:rPr>
              <a:t>Most </a:t>
            </a:r>
            <a:r>
              <a:rPr dirty="0" sz="1300" spc="5">
                <a:latin typeface="Times New Roman"/>
                <a:cs typeface="Times New Roman"/>
              </a:rPr>
              <a:t>of the built-in functions that are found in the </a:t>
            </a:r>
            <a:r>
              <a:rPr dirty="0" sz="1300" spc="15">
                <a:latin typeface="Courier New"/>
                <a:cs typeface="Courier New"/>
              </a:rPr>
              <a:t>STANDARD</a:t>
            </a:r>
            <a:r>
              <a:rPr dirty="0" sz="1300" spc="-370">
                <a:latin typeface="Courier New"/>
                <a:cs typeface="Courier New"/>
              </a:rPr>
              <a:t> </a:t>
            </a:r>
            <a:r>
              <a:rPr dirty="0" sz="1300" spc="5">
                <a:latin typeface="Times New Roman"/>
                <a:cs typeface="Times New Roman"/>
              </a:rPr>
              <a:t>package are overloaded.</a:t>
            </a:r>
            <a:endParaRPr sz="1300">
              <a:latin typeface="Times New Roman"/>
              <a:cs typeface="Times New Roman"/>
            </a:endParaRPr>
          </a:p>
          <a:p>
            <a:pPr marL="137795" marR="28575">
              <a:lnSpc>
                <a:spcPct val="101099"/>
              </a:lnSpc>
              <a:spcBef>
                <a:spcPts val="5"/>
              </a:spcBef>
            </a:pPr>
            <a:r>
              <a:rPr dirty="0" sz="1300" spc="5">
                <a:latin typeface="Times New Roman"/>
                <a:cs typeface="Times New Roman"/>
              </a:rPr>
              <a:t>For example, the </a:t>
            </a:r>
            <a:r>
              <a:rPr dirty="0" sz="1300" spc="15">
                <a:latin typeface="Courier New"/>
                <a:cs typeface="Courier New"/>
              </a:rPr>
              <a:t>TO_CHAR</a:t>
            </a:r>
            <a:r>
              <a:rPr dirty="0" sz="1300" spc="-325">
                <a:latin typeface="Courier New"/>
                <a:cs typeface="Courier New"/>
              </a:rPr>
              <a:t> </a:t>
            </a:r>
            <a:r>
              <a:rPr dirty="0" sz="1300" spc="5">
                <a:latin typeface="Times New Roman"/>
                <a:cs typeface="Times New Roman"/>
              </a:rPr>
              <a:t>function has four different declarations, as </a:t>
            </a:r>
            <a:r>
              <a:rPr dirty="0" sz="1300" spc="10">
                <a:latin typeface="Times New Roman"/>
                <a:cs typeface="Times New Roman"/>
              </a:rPr>
              <a:t>shown </a:t>
            </a:r>
            <a:r>
              <a:rPr dirty="0" sz="1300" spc="5">
                <a:latin typeface="Times New Roman"/>
                <a:cs typeface="Times New Roman"/>
              </a:rPr>
              <a:t>in the slide.  </a:t>
            </a:r>
            <a:r>
              <a:rPr dirty="0" sz="1300" spc="10">
                <a:latin typeface="Times New Roman"/>
                <a:cs typeface="Times New Roman"/>
              </a:rPr>
              <a:t>The </a:t>
            </a:r>
            <a:r>
              <a:rPr dirty="0" sz="1300" spc="15">
                <a:latin typeface="Courier New"/>
                <a:cs typeface="Courier New"/>
              </a:rPr>
              <a:t>TO_CHAR</a:t>
            </a:r>
            <a:r>
              <a:rPr dirty="0" sz="1300" spc="-450">
                <a:latin typeface="Courier New"/>
                <a:cs typeface="Courier New"/>
              </a:rPr>
              <a:t> </a:t>
            </a:r>
            <a:r>
              <a:rPr dirty="0" sz="1300" spc="5">
                <a:latin typeface="Times New Roman"/>
                <a:cs typeface="Times New Roman"/>
              </a:rPr>
              <a:t>function</a:t>
            </a:r>
            <a:r>
              <a:rPr dirty="0" sz="1300" spc="15">
                <a:latin typeface="Times New Roman"/>
                <a:cs typeface="Times New Roman"/>
              </a:rPr>
              <a:t> </a:t>
            </a:r>
            <a:r>
              <a:rPr dirty="0" sz="1300" spc="5">
                <a:latin typeface="Times New Roman"/>
                <a:cs typeface="Times New Roman"/>
              </a:rPr>
              <a:t>can</a:t>
            </a:r>
            <a:r>
              <a:rPr dirty="0" sz="1300" spc="15">
                <a:latin typeface="Times New Roman"/>
                <a:cs typeface="Times New Roman"/>
              </a:rPr>
              <a:t> </a:t>
            </a:r>
            <a:r>
              <a:rPr dirty="0" sz="1300" spc="5">
                <a:latin typeface="Times New Roman"/>
                <a:cs typeface="Times New Roman"/>
              </a:rPr>
              <a:t>take</a:t>
            </a:r>
            <a:r>
              <a:rPr dirty="0" sz="1300" spc="15">
                <a:latin typeface="Times New Roman"/>
                <a:cs typeface="Times New Roman"/>
              </a:rPr>
              <a:t> </a:t>
            </a:r>
            <a:r>
              <a:rPr dirty="0" sz="1300" spc="5">
                <a:latin typeface="Times New Roman"/>
                <a:cs typeface="Times New Roman"/>
              </a:rPr>
              <a:t>either</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DATE</a:t>
            </a:r>
            <a:r>
              <a:rPr dirty="0" sz="1300" spc="-445">
                <a:latin typeface="Courier New"/>
                <a:cs typeface="Courier New"/>
              </a:rPr>
              <a:t> </a:t>
            </a:r>
            <a:r>
              <a:rPr dirty="0" sz="1300" spc="5">
                <a:latin typeface="Times New Roman"/>
                <a:cs typeface="Times New Roman"/>
              </a:rPr>
              <a:t>or</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NUMBER</a:t>
            </a:r>
            <a:r>
              <a:rPr dirty="0" sz="1300" spc="-445">
                <a:latin typeface="Courier New"/>
                <a:cs typeface="Courier New"/>
              </a:rPr>
              <a:t> </a:t>
            </a:r>
            <a:r>
              <a:rPr dirty="0" sz="1300" spc="5">
                <a:latin typeface="Times New Roman"/>
                <a:cs typeface="Times New Roman"/>
              </a:rPr>
              <a:t>data</a:t>
            </a:r>
            <a:r>
              <a:rPr dirty="0" sz="1300" spc="15">
                <a:latin typeface="Times New Roman"/>
                <a:cs typeface="Times New Roman"/>
              </a:rPr>
              <a:t> </a:t>
            </a:r>
            <a:r>
              <a:rPr dirty="0" sz="1300" spc="5">
                <a:latin typeface="Times New Roman"/>
                <a:cs typeface="Times New Roman"/>
              </a:rPr>
              <a:t>type</a:t>
            </a:r>
            <a:r>
              <a:rPr dirty="0" sz="1300" spc="15">
                <a:latin typeface="Times New Roman"/>
                <a:cs typeface="Times New Roman"/>
              </a:rPr>
              <a:t> </a:t>
            </a:r>
            <a:r>
              <a:rPr dirty="0" sz="1300" spc="10">
                <a:latin typeface="Times New Roman"/>
                <a:cs typeface="Times New Roman"/>
              </a:rPr>
              <a:t>and</a:t>
            </a:r>
            <a:r>
              <a:rPr dirty="0" sz="1300" spc="15">
                <a:latin typeface="Times New Roman"/>
                <a:cs typeface="Times New Roman"/>
              </a:rPr>
              <a:t> </a:t>
            </a:r>
            <a:r>
              <a:rPr dirty="0" sz="1300" spc="5">
                <a:latin typeface="Times New Roman"/>
                <a:cs typeface="Times New Roman"/>
              </a:rPr>
              <a:t>convert</a:t>
            </a:r>
            <a:r>
              <a:rPr dirty="0" sz="1300" spc="15">
                <a:latin typeface="Times New Roman"/>
                <a:cs typeface="Times New Roman"/>
              </a:rPr>
              <a:t> </a:t>
            </a:r>
            <a:r>
              <a:rPr dirty="0" sz="1300" spc="5">
                <a:latin typeface="Times New Roman"/>
                <a:cs typeface="Times New Roman"/>
              </a:rPr>
              <a:t>it</a:t>
            </a:r>
            <a:endParaRPr sz="1300">
              <a:latin typeface="Times New Roman"/>
              <a:cs typeface="Times New Roman"/>
            </a:endParaRPr>
          </a:p>
          <a:p>
            <a:pPr marL="138430" marR="21590">
              <a:lnSpc>
                <a:spcPct val="101099"/>
              </a:lnSpc>
              <a:spcBef>
                <a:spcPts val="85"/>
              </a:spcBef>
            </a:pPr>
            <a:r>
              <a:rPr dirty="0" sz="1300" spc="5">
                <a:latin typeface="Times New Roman"/>
                <a:cs typeface="Times New Roman"/>
              </a:rPr>
              <a:t>to the character data type. </a:t>
            </a:r>
            <a:r>
              <a:rPr dirty="0" sz="1300" spc="10">
                <a:latin typeface="Times New Roman"/>
                <a:cs typeface="Times New Roman"/>
              </a:rPr>
              <a:t>The </a:t>
            </a:r>
            <a:r>
              <a:rPr dirty="0" sz="1300" spc="5">
                <a:latin typeface="Times New Roman"/>
                <a:cs typeface="Times New Roman"/>
              </a:rPr>
              <a:t>format to which the date or </a:t>
            </a:r>
            <a:r>
              <a:rPr dirty="0" sz="1300" spc="10">
                <a:latin typeface="Times New Roman"/>
                <a:cs typeface="Times New Roman"/>
              </a:rPr>
              <a:t>number </a:t>
            </a:r>
            <a:r>
              <a:rPr dirty="0" sz="1300" spc="5">
                <a:latin typeface="Times New Roman"/>
                <a:cs typeface="Times New Roman"/>
              </a:rPr>
              <a:t>has to be converted </a:t>
            </a:r>
            <a:r>
              <a:rPr dirty="0" sz="1300" spc="10">
                <a:latin typeface="Times New Roman"/>
                <a:cs typeface="Times New Roman"/>
              </a:rPr>
              <a:t>can  </a:t>
            </a:r>
            <a:r>
              <a:rPr dirty="0" sz="1300" spc="5">
                <a:latin typeface="Times New Roman"/>
                <a:cs typeface="Times New Roman"/>
              </a:rPr>
              <a:t>also be specified in the function</a:t>
            </a:r>
            <a:r>
              <a:rPr dirty="0" sz="1300" spc="20">
                <a:latin typeface="Times New Roman"/>
                <a:cs typeface="Times New Roman"/>
              </a:rPr>
              <a:t> </a:t>
            </a:r>
            <a:r>
              <a:rPr dirty="0" sz="1300" spc="5">
                <a:latin typeface="Times New Roman"/>
                <a:cs typeface="Times New Roman"/>
              </a:rPr>
              <a:t>call.</a:t>
            </a:r>
            <a:endParaRPr sz="1300">
              <a:latin typeface="Times New Roman"/>
              <a:cs typeface="Times New Roman"/>
            </a:endParaRPr>
          </a:p>
          <a:p>
            <a:pPr marL="138430" marR="42545">
              <a:lnSpc>
                <a:spcPct val="100200"/>
              </a:lnSpc>
              <a:spcBef>
                <a:spcPts val="420"/>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redeclare a built-in </a:t>
            </a:r>
            <a:r>
              <a:rPr dirty="0" sz="1300" spc="10">
                <a:latin typeface="Times New Roman"/>
                <a:cs typeface="Times New Roman"/>
              </a:rPr>
              <a:t>subprogram </a:t>
            </a:r>
            <a:r>
              <a:rPr dirty="0" sz="1300" spc="5">
                <a:latin typeface="Times New Roman"/>
                <a:cs typeface="Times New Roman"/>
              </a:rPr>
              <a:t>in </a:t>
            </a:r>
            <a:r>
              <a:rPr dirty="0" sz="1300" spc="10">
                <a:latin typeface="Times New Roman"/>
                <a:cs typeface="Times New Roman"/>
              </a:rPr>
              <a:t>another </a:t>
            </a:r>
            <a:r>
              <a:rPr dirty="0" sz="1300" spc="5">
                <a:latin typeface="Times New Roman"/>
                <a:cs typeface="Times New Roman"/>
              </a:rPr>
              <a:t>PL/SQL program, then your local  declaration overrides the standard or built-in subprogram. </a:t>
            </a:r>
            <a:r>
              <a:rPr dirty="0" sz="1300" spc="10">
                <a:latin typeface="Times New Roman"/>
                <a:cs typeface="Times New Roman"/>
              </a:rPr>
              <a:t>To </a:t>
            </a:r>
            <a:r>
              <a:rPr dirty="0" sz="1300" spc="5">
                <a:latin typeface="Times New Roman"/>
                <a:cs typeface="Times New Roman"/>
              </a:rPr>
              <a:t>be able to access the built-in  subprogram, </a:t>
            </a:r>
            <a:r>
              <a:rPr dirty="0" sz="1300" spc="10">
                <a:latin typeface="Times New Roman"/>
                <a:cs typeface="Times New Roman"/>
              </a:rPr>
              <a:t>you </a:t>
            </a:r>
            <a:r>
              <a:rPr dirty="0" sz="1300" spc="5">
                <a:latin typeface="Times New Roman"/>
                <a:cs typeface="Times New Roman"/>
              </a:rPr>
              <a:t>must qualify it with its package </a:t>
            </a:r>
            <a:r>
              <a:rPr dirty="0" sz="1300" spc="10">
                <a:latin typeface="Times New Roman"/>
                <a:cs typeface="Times New Roman"/>
              </a:rPr>
              <a:t>name. </a:t>
            </a:r>
            <a:r>
              <a:rPr dirty="0" sz="1300" spc="5">
                <a:latin typeface="Times New Roman"/>
                <a:cs typeface="Times New Roman"/>
              </a:rPr>
              <a:t>For example, if </a:t>
            </a:r>
            <a:r>
              <a:rPr dirty="0" sz="1300" spc="10">
                <a:latin typeface="Times New Roman"/>
                <a:cs typeface="Times New Roman"/>
              </a:rPr>
              <a:t>you </a:t>
            </a:r>
            <a:r>
              <a:rPr dirty="0" sz="1300" spc="5">
                <a:latin typeface="Times New Roman"/>
                <a:cs typeface="Times New Roman"/>
              </a:rPr>
              <a:t>redeclare the  </a:t>
            </a:r>
            <a:r>
              <a:rPr dirty="0" sz="1300" spc="15">
                <a:latin typeface="Courier New"/>
                <a:cs typeface="Courier New"/>
              </a:rPr>
              <a:t>TO_CHAR </a:t>
            </a:r>
            <a:r>
              <a:rPr dirty="0" sz="1300" spc="5">
                <a:latin typeface="Times New Roman"/>
                <a:cs typeface="Times New Roman"/>
              </a:rPr>
              <a:t>function to access the built-in function, then </a:t>
            </a:r>
            <a:r>
              <a:rPr dirty="0" sz="1300" spc="10">
                <a:latin typeface="Times New Roman"/>
                <a:cs typeface="Times New Roman"/>
              </a:rPr>
              <a:t>you </a:t>
            </a:r>
            <a:r>
              <a:rPr dirty="0" sz="1300" spc="5">
                <a:latin typeface="Times New Roman"/>
                <a:cs typeface="Times New Roman"/>
              </a:rPr>
              <a:t>refer to it as  </a:t>
            </a:r>
            <a:r>
              <a:rPr dirty="0" sz="1300" spc="15">
                <a:latin typeface="Courier New"/>
                <a:cs typeface="Courier New"/>
              </a:rPr>
              <a:t>STANDARD.TO_CHAR</a:t>
            </a:r>
            <a:r>
              <a:rPr dirty="0" sz="1300" spc="15">
                <a:latin typeface="Times New Roman"/>
                <a:cs typeface="Times New Roman"/>
              </a:rPr>
              <a:t>.</a:t>
            </a:r>
            <a:endParaRPr sz="1300">
              <a:latin typeface="Times New Roman"/>
              <a:cs typeface="Times New Roman"/>
            </a:endParaRPr>
          </a:p>
          <a:p>
            <a:pPr marL="138430" marR="5080">
              <a:lnSpc>
                <a:spcPts val="1500"/>
              </a:lnSpc>
              <a:spcBef>
                <a:spcPts val="59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redeclare a built-in </a:t>
            </a:r>
            <a:r>
              <a:rPr dirty="0" sz="1300" spc="10">
                <a:latin typeface="Times New Roman"/>
                <a:cs typeface="Times New Roman"/>
              </a:rPr>
              <a:t>subprogram </a:t>
            </a:r>
            <a:r>
              <a:rPr dirty="0" sz="1300" spc="5">
                <a:latin typeface="Times New Roman"/>
                <a:cs typeface="Times New Roman"/>
              </a:rPr>
              <a:t>as a stand-alone subprogram, then to access your  subprogram </a:t>
            </a:r>
            <a:r>
              <a:rPr dirty="0" sz="1300" spc="10">
                <a:latin typeface="Times New Roman"/>
                <a:cs typeface="Times New Roman"/>
              </a:rPr>
              <a:t>you </a:t>
            </a:r>
            <a:r>
              <a:rPr dirty="0" sz="1300" spc="5">
                <a:latin typeface="Times New Roman"/>
                <a:cs typeface="Times New Roman"/>
              </a:rPr>
              <a:t>must qualify it with your </a:t>
            </a:r>
            <a:r>
              <a:rPr dirty="0" sz="1300" spc="10">
                <a:latin typeface="Times New Roman"/>
                <a:cs typeface="Times New Roman"/>
              </a:rPr>
              <a:t>schema name: </a:t>
            </a:r>
            <a:r>
              <a:rPr dirty="0" sz="1300" spc="5">
                <a:latin typeface="Times New Roman"/>
                <a:cs typeface="Times New Roman"/>
              </a:rPr>
              <a:t>for example,</a:t>
            </a:r>
            <a:r>
              <a:rPr dirty="0" sz="1300" spc="70">
                <a:latin typeface="Times New Roman"/>
                <a:cs typeface="Times New Roman"/>
              </a:rPr>
              <a:t> </a:t>
            </a:r>
            <a:r>
              <a:rPr dirty="0" sz="1300" spc="15">
                <a:latin typeface="Courier New"/>
                <a:cs typeface="Courier New"/>
              </a:rPr>
              <a:t>SCOTT.TO_CHAR</a:t>
            </a:r>
            <a:r>
              <a:rPr dirty="0" sz="1300" spc="15">
                <a:latin typeface="Times New Roman"/>
                <a:cs typeface="Times New Roman"/>
              </a:rPr>
              <a:t>.</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25499" y="2671952"/>
            <a:ext cx="5126355" cy="2314575"/>
            <a:chOff x="1325499" y="2671952"/>
            <a:chExt cx="5126355" cy="2314575"/>
          </a:xfrm>
        </p:grpSpPr>
        <p:sp>
          <p:nvSpPr>
            <p:cNvPr id="7" name="object 7"/>
            <p:cNvSpPr/>
            <p:nvPr/>
          </p:nvSpPr>
          <p:spPr>
            <a:xfrm>
              <a:off x="1335786" y="2682239"/>
              <a:ext cx="5105400" cy="2293620"/>
            </a:xfrm>
            <a:custGeom>
              <a:avLst/>
              <a:gdLst/>
              <a:ahLst/>
              <a:cxnLst/>
              <a:rect l="l" t="t" r="r" b="b"/>
              <a:pathLst>
                <a:path w="5105400" h="2293620">
                  <a:moveTo>
                    <a:pt x="5105400" y="0"/>
                  </a:moveTo>
                  <a:lnTo>
                    <a:pt x="0" y="0"/>
                  </a:lnTo>
                  <a:lnTo>
                    <a:pt x="0" y="2293620"/>
                  </a:lnTo>
                  <a:lnTo>
                    <a:pt x="5105400" y="2293620"/>
                  </a:lnTo>
                  <a:lnTo>
                    <a:pt x="5105400" y="0"/>
                  </a:lnTo>
                  <a:close/>
                </a:path>
              </a:pathLst>
            </a:custGeom>
            <a:solidFill>
              <a:srgbClr val="CCCCCC"/>
            </a:solidFill>
          </p:spPr>
          <p:txBody>
            <a:bodyPr wrap="square" lIns="0" tIns="0" rIns="0" bIns="0" rtlCol="0"/>
            <a:lstStyle/>
            <a:p/>
          </p:txBody>
        </p:sp>
        <p:sp>
          <p:nvSpPr>
            <p:cNvPr id="8" name="object 8"/>
            <p:cNvSpPr/>
            <p:nvPr/>
          </p:nvSpPr>
          <p:spPr>
            <a:xfrm>
              <a:off x="1335786" y="2682239"/>
              <a:ext cx="5105400" cy="2293620"/>
            </a:xfrm>
            <a:custGeom>
              <a:avLst/>
              <a:gdLst/>
              <a:ahLst/>
              <a:cxnLst/>
              <a:rect l="l" t="t" r="r" b="b"/>
              <a:pathLst>
                <a:path w="5105400" h="2293620">
                  <a:moveTo>
                    <a:pt x="5105400" y="0"/>
                  </a:moveTo>
                  <a:lnTo>
                    <a:pt x="0" y="0"/>
                  </a:lnTo>
                  <a:lnTo>
                    <a:pt x="0" y="2293620"/>
                  </a:lnTo>
                  <a:lnTo>
                    <a:pt x="5105400" y="2293620"/>
                  </a:lnTo>
                  <a:lnTo>
                    <a:pt x="5105400" y="0"/>
                  </a:lnTo>
                  <a:close/>
                </a:path>
              </a:pathLst>
            </a:custGeom>
            <a:ln w="20574">
              <a:solidFill>
                <a:srgbClr val="000000"/>
              </a:solidFill>
            </a:ln>
          </p:spPr>
          <p:txBody>
            <a:bodyPr wrap="square" lIns="0" tIns="0" rIns="0" bIns="0" rtlCol="0"/>
            <a:lstStyle/>
            <a:p/>
          </p:txBody>
        </p:sp>
      </p:grpSp>
      <p:sp>
        <p:nvSpPr>
          <p:cNvPr id="9" name="object 9"/>
          <p:cNvSpPr txBox="1"/>
          <p:nvPr/>
        </p:nvSpPr>
        <p:spPr>
          <a:xfrm>
            <a:off x="2177795" y="873506"/>
            <a:ext cx="3392804"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b="1">
                <a:latin typeface="Arial"/>
                <a:cs typeface="Arial"/>
              </a:rPr>
              <a:t>Forward</a:t>
            </a:r>
            <a:r>
              <a:rPr dirty="0" sz="2000" spc="-40" b="1">
                <a:latin typeface="Arial"/>
                <a:cs typeface="Arial"/>
              </a:rPr>
              <a:t> </a:t>
            </a:r>
            <a:r>
              <a:rPr dirty="0" sz="2000" spc="-5" b="1">
                <a:latin typeface="Arial"/>
                <a:cs typeface="Arial"/>
              </a:rPr>
              <a:t>Declarations</a:t>
            </a:r>
            <a:endParaRPr sz="200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1325117" y="1792477"/>
            <a:ext cx="4987290" cy="3146425"/>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Block-structured languages (such as PL/SQL)  must declare </a:t>
            </a:r>
            <a:r>
              <a:rPr dirty="0" sz="1550" spc="5" b="1">
                <a:latin typeface="Arial"/>
                <a:cs typeface="Arial"/>
              </a:rPr>
              <a:t>identifiers </a:t>
            </a:r>
            <a:r>
              <a:rPr dirty="0" sz="1550" spc="10" b="1">
                <a:latin typeface="Arial"/>
                <a:cs typeface="Arial"/>
              </a:rPr>
              <a:t>before referencing</a:t>
            </a:r>
            <a:r>
              <a:rPr dirty="0" sz="1550" spc="-5" b="1">
                <a:latin typeface="Arial"/>
                <a:cs typeface="Arial"/>
              </a:rPr>
              <a:t> </a:t>
            </a:r>
            <a:r>
              <a:rPr dirty="0" sz="1550" spc="10" b="1">
                <a:latin typeface="Arial"/>
                <a:cs typeface="Arial"/>
              </a:rPr>
              <a:t>them.</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Example of a referencing</a:t>
            </a:r>
            <a:r>
              <a:rPr dirty="0" sz="1550" b="1">
                <a:latin typeface="Arial"/>
                <a:cs typeface="Arial"/>
              </a:rPr>
              <a:t> </a:t>
            </a:r>
            <a:r>
              <a:rPr dirty="0" sz="1550" spc="10" b="1">
                <a:latin typeface="Arial"/>
                <a:cs typeface="Arial"/>
              </a:rPr>
              <a:t>problem:</a:t>
            </a:r>
            <a:endParaRPr sz="1550">
              <a:latin typeface="Arial"/>
              <a:cs typeface="Arial"/>
            </a:endParaRPr>
          </a:p>
          <a:p>
            <a:pPr marL="86360">
              <a:lnSpc>
                <a:spcPts val="1395"/>
              </a:lnSpc>
              <a:spcBef>
                <a:spcPts val="830"/>
              </a:spcBef>
            </a:pPr>
            <a:r>
              <a:rPr dirty="0" sz="1300" spc="-15" b="1">
                <a:latin typeface="Courier New"/>
                <a:cs typeface="Courier New"/>
              </a:rPr>
              <a:t>CREATE OR REPLACE PACKAGE BODY </a:t>
            </a:r>
            <a:r>
              <a:rPr dirty="0" sz="1300" spc="-20" b="1">
                <a:latin typeface="Courier New"/>
                <a:cs typeface="Courier New"/>
              </a:rPr>
              <a:t>forward_pkg</a:t>
            </a:r>
            <a:r>
              <a:rPr dirty="0" sz="1300" spc="-50" b="1">
                <a:latin typeface="Courier New"/>
                <a:cs typeface="Courier New"/>
              </a:rPr>
              <a:t> </a:t>
            </a:r>
            <a:r>
              <a:rPr dirty="0" sz="1300" spc="-20" b="1">
                <a:latin typeface="Courier New"/>
                <a:cs typeface="Courier New"/>
              </a:rPr>
              <a:t>IS</a:t>
            </a:r>
            <a:endParaRPr sz="1300">
              <a:latin typeface="Courier New"/>
              <a:cs typeface="Courier New"/>
            </a:endParaRPr>
          </a:p>
          <a:p>
            <a:pPr marL="281940" marR="1670050">
              <a:lnSpc>
                <a:spcPct val="79200"/>
              </a:lnSpc>
              <a:spcBef>
                <a:spcPts val="160"/>
              </a:spcBef>
            </a:pPr>
            <a:r>
              <a:rPr dirty="0" sz="1300" spc="-15" b="1">
                <a:latin typeface="Courier New"/>
                <a:cs typeface="Courier New"/>
              </a:rPr>
              <a:t>PROCEDURE award_bonus(. </a:t>
            </a:r>
            <a:r>
              <a:rPr dirty="0" sz="1300" spc="-10" b="1">
                <a:latin typeface="Courier New"/>
                <a:cs typeface="Courier New"/>
              </a:rPr>
              <a:t>. .)</a:t>
            </a:r>
            <a:r>
              <a:rPr dirty="0" sz="1300" spc="-35" b="1">
                <a:latin typeface="Courier New"/>
                <a:cs typeface="Courier New"/>
              </a:rPr>
              <a:t> </a:t>
            </a:r>
            <a:r>
              <a:rPr dirty="0" sz="1300" spc="-15" b="1">
                <a:latin typeface="Courier New"/>
                <a:cs typeface="Courier New"/>
              </a:rPr>
              <a:t>IS  BEGIN</a:t>
            </a:r>
            <a:endParaRPr sz="1300">
              <a:latin typeface="Courier New"/>
              <a:cs typeface="Courier New"/>
            </a:endParaRPr>
          </a:p>
          <a:p>
            <a:pPr marL="281940" marR="303530" indent="195580">
              <a:lnSpc>
                <a:spcPct val="158100"/>
              </a:lnSpc>
              <a:tabLst>
                <a:tab pos="2820670" algn="l"/>
              </a:tabLst>
            </a:pPr>
            <a:r>
              <a:rPr dirty="0" sz="1300" spc="-20" b="1">
                <a:latin typeface="Courier New"/>
                <a:cs typeface="Courier New"/>
              </a:rPr>
              <a:t>calc_rating </a:t>
            </a:r>
            <a:r>
              <a:rPr dirty="0" sz="1300" spc="-15" b="1">
                <a:latin typeface="Courier New"/>
                <a:cs typeface="Courier New"/>
              </a:rPr>
              <a:t>(.</a:t>
            </a:r>
            <a:r>
              <a:rPr dirty="0" sz="1300" spc="15" b="1">
                <a:latin typeface="Courier New"/>
                <a:cs typeface="Courier New"/>
              </a:rPr>
              <a:t> </a:t>
            </a:r>
            <a:r>
              <a:rPr dirty="0" sz="1300" spc="-10" b="1">
                <a:latin typeface="Courier New"/>
                <a:cs typeface="Courier New"/>
              </a:rPr>
              <a:t>.</a:t>
            </a:r>
            <a:r>
              <a:rPr dirty="0" sz="1300" spc="-5" b="1">
                <a:latin typeface="Courier New"/>
                <a:cs typeface="Courier New"/>
              </a:rPr>
              <a:t> </a:t>
            </a:r>
            <a:r>
              <a:rPr dirty="0" sz="1300" spc="-15" b="1">
                <a:latin typeface="Courier New"/>
                <a:cs typeface="Courier New"/>
              </a:rPr>
              <a:t>.);	--illegal </a:t>
            </a:r>
            <a:r>
              <a:rPr dirty="0" sz="1300" spc="-20" b="1">
                <a:latin typeface="Courier New"/>
                <a:cs typeface="Courier New"/>
              </a:rPr>
              <a:t>reference  </a:t>
            </a:r>
            <a:r>
              <a:rPr dirty="0" sz="1300" spc="-15" b="1">
                <a:latin typeface="Courier New"/>
                <a:cs typeface="Courier New"/>
              </a:rPr>
              <a:t>END;</a:t>
            </a:r>
            <a:endParaRPr sz="1300">
              <a:latin typeface="Courier New"/>
              <a:cs typeface="Courier New"/>
            </a:endParaRPr>
          </a:p>
          <a:p>
            <a:pPr>
              <a:lnSpc>
                <a:spcPct val="100000"/>
              </a:lnSpc>
              <a:spcBef>
                <a:spcPts val="40"/>
              </a:spcBef>
            </a:pPr>
            <a:endParaRPr sz="1050">
              <a:latin typeface="Courier New"/>
              <a:cs typeface="Courier New"/>
            </a:endParaRPr>
          </a:p>
          <a:p>
            <a:pPr marL="281940" marR="1572895">
              <a:lnSpc>
                <a:spcPct val="79200"/>
              </a:lnSpc>
            </a:pPr>
            <a:r>
              <a:rPr dirty="0" sz="1300" spc="-15" b="1">
                <a:latin typeface="Courier New"/>
                <a:cs typeface="Courier New"/>
              </a:rPr>
              <a:t>PROCEDURE </a:t>
            </a:r>
            <a:r>
              <a:rPr dirty="0" sz="1300" spc="-20" b="1">
                <a:latin typeface="Courier New"/>
                <a:cs typeface="Courier New"/>
              </a:rPr>
              <a:t>calc_rating </a:t>
            </a:r>
            <a:r>
              <a:rPr dirty="0" sz="1300" spc="-15" b="1">
                <a:latin typeface="Courier New"/>
                <a:cs typeface="Courier New"/>
              </a:rPr>
              <a:t>(. </a:t>
            </a:r>
            <a:r>
              <a:rPr dirty="0" sz="1300" spc="-10" b="1">
                <a:latin typeface="Courier New"/>
                <a:cs typeface="Courier New"/>
              </a:rPr>
              <a:t>. </a:t>
            </a:r>
            <a:r>
              <a:rPr dirty="0" sz="1300" spc="-15" b="1">
                <a:latin typeface="Courier New"/>
                <a:cs typeface="Courier New"/>
              </a:rPr>
              <a:t>.)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477520">
              <a:lnSpc>
                <a:spcPts val="1120"/>
              </a:lnSpc>
            </a:pPr>
            <a:r>
              <a:rPr dirty="0" sz="1300" spc="-20" b="1">
                <a:latin typeface="Courier New"/>
                <a:cs typeface="Courier New"/>
              </a:rPr>
              <a:t>...</a:t>
            </a:r>
            <a:endParaRPr sz="1300">
              <a:latin typeface="Courier New"/>
              <a:cs typeface="Courier New"/>
            </a:endParaRPr>
          </a:p>
          <a:p>
            <a:pPr marL="281940">
              <a:lnSpc>
                <a:spcPts val="1255"/>
              </a:lnSpc>
            </a:pPr>
            <a:r>
              <a:rPr dirty="0" sz="1300" spc="-15" b="1">
                <a:latin typeface="Courier New"/>
                <a:cs typeface="Courier New"/>
              </a:rPr>
              <a:t>END;</a:t>
            </a:r>
            <a:endParaRPr sz="1300">
              <a:latin typeface="Courier New"/>
              <a:cs typeface="Courier New"/>
            </a:endParaRPr>
          </a:p>
          <a:p>
            <a:pPr marL="86360">
              <a:lnSpc>
                <a:spcPts val="1240"/>
              </a:lnSpc>
            </a:pPr>
            <a:r>
              <a:rPr dirty="0" sz="1300" spc="-15" b="1">
                <a:latin typeface="Courier New"/>
                <a:cs typeface="Courier New"/>
              </a:rPr>
              <a:t>END</a:t>
            </a:r>
            <a:r>
              <a:rPr dirty="0" sz="1300" spc="-20" b="1">
                <a:latin typeface="Courier New"/>
                <a:cs typeface="Courier New"/>
              </a:rPr>
              <a:t> forward_pkg;</a:t>
            </a:r>
            <a:endParaRPr sz="1300">
              <a:latin typeface="Courier New"/>
              <a:cs typeface="Courier New"/>
            </a:endParaRPr>
          </a:p>
          <a:p>
            <a:pPr marL="86360">
              <a:lnSpc>
                <a:spcPts val="1435"/>
              </a:lnSpc>
            </a:pPr>
            <a:r>
              <a:rPr dirty="0" sz="1300" spc="-10" b="1">
                <a:latin typeface="Courier New"/>
                <a:cs typeface="Courier New"/>
              </a:rPr>
              <a:t>/</a:t>
            </a:r>
            <a:endParaRPr sz="1300">
              <a:latin typeface="Courier New"/>
              <a:cs typeface="Courier New"/>
            </a:endParaRPr>
          </a:p>
        </p:txBody>
      </p:sp>
      <p:sp>
        <p:nvSpPr>
          <p:cNvPr id="11" name="object 11"/>
          <p:cNvSpPr txBox="1"/>
          <p:nvPr/>
        </p:nvSpPr>
        <p:spPr>
          <a:xfrm>
            <a:off x="743204" y="5609382"/>
            <a:ext cx="6256655" cy="393636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Using Forward</a:t>
            </a:r>
            <a:r>
              <a:rPr dirty="0" sz="1300" spc="-5" b="1">
                <a:latin typeface="Arial"/>
                <a:cs typeface="Arial"/>
              </a:rPr>
              <a:t> </a:t>
            </a:r>
            <a:r>
              <a:rPr dirty="0" sz="1300" spc="5" b="1">
                <a:latin typeface="Arial"/>
                <a:cs typeface="Arial"/>
              </a:rPr>
              <a:t>Declarations</a:t>
            </a:r>
            <a:endParaRPr sz="1300">
              <a:latin typeface="Arial"/>
              <a:cs typeface="Arial"/>
            </a:endParaRPr>
          </a:p>
          <a:p>
            <a:pPr marL="137795" marR="216535">
              <a:lnSpc>
                <a:spcPct val="101299"/>
              </a:lnSpc>
              <a:spcBef>
                <a:spcPts val="370"/>
              </a:spcBef>
            </a:pPr>
            <a:r>
              <a:rPr dirty="0" sz="1300" spc="5">
                <a:latin typeface="Times New Roman"/>
                <a:cs typeface="Times New Roman"/>
              </a:rPr>
              <a:t>In general, </a:t>
            </a:r>
            <a:r>
              <a:rPr dirty="0" sz="1300" spc="10">
                <a:latin typeface="Times New Roman"/>
                <a:cs typeface="Times New Roman"/>
              </a:rPr>
              <a:t>PL/SQL </a:t>
            </a:r>
            <a:r>
              <a:rPr dirty="0" sz="1300" spc="5">
                <a:latin typeface="Times New Roman"/>
                <a:cs typeface="Times New Roman"/>
              </a:rPr>
              <a:t>is like other block-structured languages and does not allow forward  references. </a:t>
            </a:r>
            <a:r>
              <a:rPr dirty="0" sz="1300" spc="10">
                <a:latin typeface="Times New Roman"/>
                <a:cs typeface="Times New Roman"/>
              </a:rPr>
              <a:t>You </a:t>
            </a:r>
            <a:r>
              <a:rPr dirty="0" sz="1300" spc="5">
                <a:latin typeface="Times New Roman"/>
                <a:cs typeface="Times New Roman"/>
              </a:rPr>
              <a:t>must declare an identifier before using it. For </a:t>
            </a:r>
            <a:r>
              <a:rPr dirty="0" sz="1300" spc="10">
                <a:latin typeface="Times New Roman"/>
                <a:cs typeface="Times New Roman"/>
              </a:rPr>
              <a:t>example, </a:t>
            </a:r>
            <a:r>
              <a:rPr dirty="0" sz="1300" spc="5">
                <a:latin typeface="Times New Roman"/>
                <a:cs typeface="Times New Roman"/>
              </a:rPr>
              <a:t>a </a:t>
            </a:r>
            <a:r>
              <a:rPr dirty="0" sz="1300" spc="10">
                <a:latin typeface="Times New Roman"/>
                <a:cs typeface="Times New Roman"/>
              </a:rPr>
              <a:t>subprogram  </a:t>
            </a:r>
            <a:r>
              <a:rPr dirty="0" sz="1300" spc="5">
                <a:latin typeface="Times New Roman"/>
                <a:cs typeface="Times New Roman"/>
              </a:rPr>
              <a:t>must be declared before </a:t>
            </a:r>
            <a:r>
              <a:rPr dirty="0" sz="1300" spc="10">
                <a:latin typeface="Times New Roman"/>
                <a:cs typeface="Times New Roman"/>
              </a:rPr>
              <a:t>you can </a:t>
            </a:r>
            <a:r>
              <a:rPr dirty="0" sz="1300" spc="5">
                <a:latin typeface="Times New Roman"/>
                <a:cs typeface="Times New Roman"/>
              </a:rPr>
              <a:t>call</a:t>
            </a:r>
            <a:r>
              <a:rPr dirty="0" sz="1300" spc="-5">
                <a:latin typeface="Times New Roman"/>
                <a:cs typeface="Times New Roman"/>
              </a:rPr>
              <a:t> </a:t>
            </a:r>
            <a:r>
              <a:rPr dirty="0" sz="1300" spc="5">
                <a:latin typeface="Times New Roman"/>
                <a:cs typeface="Times New Roman"/>
              </a:rPr>
              <a:t>it.</a:t>
            </a:r>
            <a:endParaRPr sz="1300">
              <a:latin typeface="Times New Roman"/>
              <a:cs typeface="Times New Roman"/>
            </a:endParaRPr>
          </a:p>
          <a:p>
            <a:pPr marL="138430" marR="5080">
              <a:lnSpc>
                <a:spcPct val="101400"/>
              </a:lnSpc>
              <a:spcBef>
                <a:spcPts val="395"/>
              </a:spcBef>
            </a:pPr>
            <a:r>
              <a:rPr dirty="0" sz="1300" spc="5">
                <a:latin typeface="Times New Roman"/>
                <a:cs typeface="Times New Roman"/>
              </a:rPr>
              <a:t>Coding standards often require that subprograms be kept in alphabetical sequence to </a:t>
            </a:r>
            <a:r>
              <a:rPr dirty="0" sz="1300" spc="10">
                <a:latin typeface="Times New Roman"/>
                <a:cs typeface="Times New Roman"/>
              </a:rPr>
              <a:t>make  them </a:t>
            </a:r>
            <a:r>
              <a:rPr dirty="0" sz="1300" spc="5">
                <a:latin typeface="Times New Roman"/>
                <a:cs typeface="Times New Roman"/>
              </a:rPr>
              <a:t>easy to find. In this case, </a:t>
            </a:r>
            <a:r>
              <a:rPr dirty="0" sz="1300" spc="10">
                <a:latin typeface="Times New Roman"/>
                <a:cs typeface="Times New Roman"/>
              </a:rPr>
              <a:t>you may </a:t>
            </a:r>
            <a:r>
              <a:rPr dirty="0" sz="1300" spc="5">
                <a:latin typeface="Times New Roman"/>
                <a:cs typeface="Times New Roman"/>
              </a:rPr>
              <a:t>encounter problems, as </a:t>
            </a:r>
            <a:r>
              <a:rPr dirty="0" sz="1300" spc="10">
                <a:latin typeface="Times New Roman"/>
                <a:cs typeface="Times New Roman"/>
              </a:rPr>
              <a:t>shown </a:t>
            </a:r>
            <a:r>
              <a:rPr dirty="0" sz="1300" spc="5">
                <a:latin typeface="Times New Roman"/>
                <a:cs typeface="Times New Roman"/>
              </a:rPr>
              <a:t>in the slide  example, where the </a:t>
            </a:r>
            <a:r>
              <a:rPr dirty="0" sz="1300" spc="15">
                <a:latin typeface="Courier New"/>
                <a:cs typeface="Courier New"/>
              </a:rPr>
              <a:t>calc_rating</a:t>
            </a:r>
            <a:r>
              <a:rPr dirty="0" sz="1300" spc="-290">
                <a:latin typeface="Courier New"/>
                <a:cs typeface="Courier New"/>
              </a:rPr>
              <a:t> </a:t>
            </a:r>
            <a:r>
              <a:rPr dirty="0" sz="1300" spc="5">
                <a:latin typeface="Times New Roman"/>
                <a:cs typeface="Times New Roman"/>
              </a:rPr>
              <a:t>procedure cannot be referenced because it has not yet  been</a:t>
            </a:r>
            <a:r>
              <a:rPr dirty="0" sz="1300">
                <a:latin typeface="Times New Roman"/>
                <a:cs typeface="Times New Roman"/>
              </a:rPr>
              <a:t> </a:t>
            </a:r>
            <a:r>
              <a:rPr dirty="0" sz="1300" spc="5">
                <a:latin typeface="Times New Roman"/>
                <a:cs typeface="Times New Roman"/>
              </a:rPr>
              <a:t>declared.</a:t>
            </a:r>
            <a:endParaRPr sz="1300">
              <a:latin typeface="Times New Roman"/>
              <a:cs typeface="Times New Roman"/>
            </a:endParaRPr>
          </a:p>
          <a:p>
            <a:pPr marL="137795" marR="100965">
              <a:lnSpc>
                <a:spcPct val="101299"/>
              </a:lnSpc>
              <a:spcBef>
                <a:spcPts val="400"/>
              </a:spcBef>
            </a:pPr>
            <a:r>
              <a:rPr dirty="0" sz="1300" spc="10">
                <a:latin typeface="Times New Roman"/>
                <a:cs typeface="Times New Roman"/>
              </a:rPr>
              <a:t>You </a:t>
            </a:r>
            <a:r>
              <a:rPr dirty="0" sz="1300" spc="5">
                <a:latin typeface="Times New Roman"/>
                <a:cs typeface="Times New Roman"/>
              </a:rPr>
              <a:t>can solve the illegal reference </a:t>
            </a:r>
            <a:r>
              <a:rPr dirty="0" sz="1300" spc="10">
                <a:latin typeface="Times New Roman"/>
                <a:cs typeface="Times New Roman"/>
              </a:rPr>
              <a:t>problem by </a:t>
            </a:r>
            <a:r>
              <a:rPr dirty="0" sz="1300" spc="5">
                <a:latin typeface="Times New Roman"/>
                <a:cs typeface="Times New Roman"/>
              </a:rPr>
              <a:t>reversing the order of the </a:t>
            </a:r>
            <a:r>
              <a:rPr dirty="0" sz="1300" spc="10">
                <a:latin typeface="Times New Roman"/>
                <a:cs typeface="Times New Roman"/>
              </a:rPr>
              <a:t>two </a:t>
            </a:r>
            <a:r>
              <a:rPr dirty="0" sz="1300" spc="5">
                <a:latin typeface="Times New Roman"/>
                <a:cs typeface="Times New Roman"/>
              </a:rPr>
              <a:t>procedures.  However, this easy solution does not </a:t>
            </a:r>
            <a:r>
              <a:rPr dirty="0" sz="1300" spc="10">
                <a:latin typeface="Times New Roman"/>
                <a:cs typeface="Times New Roman"/>
              </a:rPr>
              <a:t>work </a:t>
            </a:r>
            <a:r>
              <a:rPr dirty="0" sz="1300" spc="5">
                <a:latin typeface="Times New Roman"/>
                <a:cs typeface="Times New Roman"/>
              </a:rPr>
              <a:t>if the coding rules require subprograms to be  declared in alphabetical</a:t>
            </a:r>
            <a:r>
              <a:rPr dirty="0" sz="1300">
                <a:latin typeface="Times New Roman"/>
                <a:cs typeface="Times New Roman"/>
              </a:rPr>
              <a:t> </a:t>
            </a:r>
            <a:r>
              <a:rPr dirty="0" sz="1300" spc="5">
                <a:latin typeface="Times New Roman"/>
                <a:cs typeface="Times New Roman"/>
              </a:rPr>
              <a:t>order.</a:t>
            </a:r>
            <a:endParaRPr sz="1300">
              <a:latin typeface="Times New Roman"/>
              <a:cs typeface="Times New Roman"/>
            </a:endParaRPr>
          </a:p>
          <a:p>
            <a:pPr algn="just" marL="137795" marR="229870">
              <a:lnSpc>
                <a:spcPct val="101299"/>
              </a:lnSpc>
              <a:spcBef>
                <a:spcPts val="400"/>
              </a:spcBef>
            </a:pPr>
            <a:r>
              <a:rPr dirty="0" sz="1300" spc="10">
                <a:latin typeface="Times New Roman"/>
                <a:cs typeface="Times New Roman"/>
              </a:rPr>
              <a:t>The </a:t>
            </a:r>
            <a:r>
              <a:rPr dirty="0" sz="1300" spc="5">
                <a:latin typeface="Times New Roman"/>
                <a:cs typeface="Times New Roman"/>
              </a:rPr>
              <a:t>solution in this case is to use forward declarations provided in PL/SQL. </a:t>
            </a:r>
            <a:r>
              <a:rPr dirty="0" sz="1300" spc="10">
                <a:latin typeface="Times New Roman"/>
                <a:cs typeface="Times New Roman"/>
              </a:rPr>
              <a:t>A </a:t>
            </a:r>
            <a:r>
              <a:rPr dirty="0" sz="1300" spc="5">
                <a:latin typeface="Times New Roman"/>
                <a:cs typeface="Times New Roman"/>
              </a:rPr>
              <a:t>forward  declaration enables </a:t>
            </a:r>
            <a:r>
              <a:rPr dirty="0" sz="1300" spc="10">
                <a:latin typeface="Times New Roman"/>
                <a:cs typeface="Times New Roman"/>
              </a:rPr>
              <a:t>you </a:t>
            </a:r>
            <a:r>
              <a:rPr dirty="0" sz="1300" spc="5">
                <a:latin typeface="Times New Roman"/>
                <a:cs typeface="Times New Roman"/>
              </a:rPr>
              <a:t>to declare the heading of a subprogram, that is, the </a:t>
            </a:r>
            <a:r>
              <a:rPr dirty="0" sz="1300" spc="10">
                <a:latin typeface="Times New Roman"/>
                <a:cs typeface="Times New Roman"/>
              </a:rPr>
              <a:t>subprogram  </a:t>
            </a:r>
            <a:r>
              <a:rPr dirty="0" sz="1300" spc="5">
                <a:latin typeface="Times New Roman"/>
                <a:cs typeface="Times New Roman"/>
              </a:rPr>
              <a:t>specification terminated </a:t>
            </a:r>
            <a:r>
              <a:rPr dirty="0" sz="1300" spc="10">
                <a:latin typeface="Times New Roman"/>
                <a:cs typeface="Times New Roman"/>
              </a:rPr>
              <a:t>by </a:t>
            </a:r>
            <a:r>
              <a:rPr dirty="0" sz="1300" spc="5">
                <a:latin typeface="Times New Roman"/>
                <a:cs typeface="Times New Roman"/>
              </a:rPr>
              <a:t>a</a:t>
            </a:r>
            <a:r>
              <a:rPr dirty="0" sz="1300">
                <a:latin typeface="Times New Roman"/>
                <a:cs typeface="Times New Roman"/>
              </a:rPr>
              <a:t> </a:t>
            </a:r>
            <a:r>
              <a:rPr dirty="0" sz="1300" spc="5">
                <a:latin typeface="Times New Roman"/>
                <a:cs typeface="Times New Roman"/>
              </a:rPr>
              <a:t>semicolon.</a:t>
            </a:r>
            <a:endParaRPr sz="1300">
              <a:latin typeface="Times New Roman"/>
              <a:cs typeface="Times New Roman"/>
            </a:endParaRPr>
          </a:p>
          <a:p>
            <a:pPr marL="137795" marR="38100">
              <a:lnSpc>
                <a:spcPct val="103099"/>
              </a:lnSpc>
              <a:spcBef>
                <a:spcPts val="29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compilation error </a:t>
            </a:r>
            <a:r>
              <a:rPr dirty="0" sz="1300">
                <a:latin typeface="Times New Roman"/>
                <a:cs typeface="Times New Roman"/>
              </a:rPr>
              <a:t>for </a:t>
            </a:r>
            <a:r>
              <a:rPr dirty="0" sz="1300" spc="15">
                <a:latin typeface="Courier New"/>
                <a:cs typeface="Courier New"/>
              </a:rPr>
              <a:t>calc_rating </a:t>
            </a:r>
            <a:r>
              <a:rPr dirty="0" sz="1300" spc="5">
                <a:latin typeface="Times New Roman"/>
                <a:cs typeface="Times New Roman"/>
              </a:rPr>
              <a:t>occurs only if </a:t>
            </a:r>
            <a:r>
              <a:rPr dirty="0" sz="1300" spc="15">
                <a:latin typeface="Courier New"/>
                <a:cs typeface="Courier New"/>
              </a:rPr>
              <a:t>calc_rating </a:t>
            </a:r>
            <a:r>
              <a:rPr dirty="0" sz="1300" spc="5">
                <a:latin typeface="Times New Roman"/>
                <a:cs typeface="Times New Roman"/>
              </a:rPr>
              <a:t>is a  private packaged procedure. If </a:t>
            </a:r>
            <a:r>
              <a:rPr dirty="0" sz="1300" spc="15">
                <a:latin typeface="Courier New"/>
                <a:cs typeface="Courier New"/>
              </a:rPr>
              <a:t>calc_rating</a:t>
            </a:r>
            <a:r>
              <a:rPr dirty="0" sz="1300" spc="-310">
                <a:latin typeface="Courier New"/>
                <a:cs typeface="Courier New"/>
              </a:rPr>
              <a:t> </a:t>
            </a:r>
            <a:r>
              <a:rPr dirty="0" sz="1300" spc="5">
                <a:latin typeface="Times New Roman"/>
                <a:cs typeface="Times New Roman"/>
              </a:rPr>
              <a:t>is declared in the package specification, it  is already declared as if it </a:t>
            </a:r>
            <a:r>
              <a:rPr dirty="0" sz="1300" spc="10">
                <a:latin typeface="Times New Roman"/>
                <a:cs typeface="Times New Roman"/>
              </a:rPr>
              <a:t>was </a:t>
            </a:r>
            <a:r>
              <a:rPr dirty="0" sz="1300" spc="5">
                <a:latin typeface="Times New Roman"/>
                <a:cs typeface="Times New Roman"/>
              </a:rPr>
              <a:t>a forward declaration, and its reference can be resolved </a:t>
            </a:r>
            <a:r>
              <a:rPr dirty="0" sz="1300" spc="10">
                <a:latin typeface="Times New Roman"/>
                <a:cs typeface="Times New Roman"/>
              </a:rPr>
              <a:t>by  </a:t>
            </a:r>
            <a:r>
              <a:rPr dirty="0" sz="1300" spc="5">
                <a:latin typeface="Times New Roman"/>
                <a:cs typeface="Times New Roman"/>
              </a:rPr>
              <a:t>the compiler.</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308" y="2344864"/>
            <a:ext cx="5126355" cy="2637155"/>
            <a:chOff x="1325308" y="2344864"/>
            <a:chExt cx="5126355" cy="2637155"/>
          </a:xfrm>
        </p:grpSpPr>
        <p:sp>
          <p:nvSpPr>
            <p:cNvPr id="4" name="object 4"/>
            <p:cNvSpPr/>
            <p:nvPr/>
          </p:nvSpPr>
          <p:spPr>
            <a:xfrm>
              <a:off x="1335786" y="2355341"/>
              <a:ext cx="5105400" cy="2616200"/>
            </a:xfrm>
            <a:custGeom>
              <a:avLst/>
              <a:gdLst/>
              <a:ahLst/>
              <a:cxnLst/>
              <a:rect l="l" t="t" r="r" b="b"/>
              <a:pathLst>
                <a:path w="5105400" h="2616200">
                  <a:moveTo>
                    <a:pt x="5105400" y="0"/>
                  </a:moveTo>
                  <a:lnTo>
                    <a:pt x="0" y="0"/>
                  </a:lnTo>
                  <a:lnTo>
                    <a:pt x="0" y="2615946"/>
                  </a:lnTo>
                  <a:lnTo>
                    <a:pt x="5105400" y="2615946"/>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6" y="2355341"/>
              <a:ext cx="5105400" cy="2616200"/>
            </a:xfrm>
            <a:custGeom>
              <a:avLst/>
              <a:gdLst/>
              <a:ahLst/>
              <a:cxnLst/>
              <a:rect l="l" t="t" r="r" b="b"/>
              <a:pathLst>
                <a:path w="5105400" h="2616200">
                  <a:moveTo>
                    <a:pt x="5105400" y="0"/>
                  </a:moveTo>
                  <a:lnTo>
                    <a:pt x="0" y="0"/>
                  </a:lnTo>
                  <a:lnTo>
                    <a:pt x="0" y="2615946"/>
                  </a:lnTo>
                  <a:lnTo>
                    <a:pt x="5105400" y="2615946"/>
                  </a:lnTo>
                  <a:lnTo>
                    <a:pt x="5105400" y="0"/>
                  </a:lnTo>
                  <a:close/>
                </a:path>
              </a:pathLst>
            </a:custGeom>
            <a:ln w="20574">
              <a:solidFill>
                <a:srgbClr val="000000"/>
              </a:solidFill>
            </a:ln>
          </p:spPr>
          <p:txBody>
            <a:bodyPr wrap="square" lIns="0" tIns="0" rIns="0" bIns="0" rtlCol="0"/>
            <a:lstStyle/>
            <a:p/>
          </p:txBody>
        </p:sp>
      </p:grpSp>
      <p:sp>
        <p:nvSpPr>
          <p:cNvPr id="6" name="object 6"/>
          <p:cNvSpPr txBox="1"/>
          <p:nvPr/>
        </p:nvSpPr>
        <p:spPr>
          <a:xfrm>
            <a:off x="2436114" y="2539745"/>
            <a:ext cx="1106170" cy="214629"/>
          </a:xfrm>
          <a:prstGeom prst="rect">
            <a:avLst/>
          </a:prstGeom>
          <a:solidFill>
            <a:srgbClr val="CCCCCC"/>
          </a:solidFill>
          <a:ln w="20574">
            <a:solidFill>
              <a:srgbClr val="FF0000"/>
            </a:solidFill>
          </a:ln>
        </p:spPr>
        <p:txBody>
          <a:bodyPr wrap="square" lIns="0" tIns="0" rIns="0" bIns="0" rtlCol="0" vert="horz">
            <a:spAutoFit/>
          </a:bodyPr>
          <a:lstStyle/>
          <a:p>
            <a:pPr marL="16510">
              <a:lnSpc>
                <a:spcPts val="1290"/>
              </a:lnSpc>
            </a:pPr>
            <a:r>
              <a:rPr dirty="0" sz="1300" spc="-20" b="1">
                <a:latin typeface="Courier New"/>
                <a:cs typeface="Courier New"/>
              </a:rPr>
              <a:t>calc_rating</a:t>
            </a:r>
            <a:endParaRPr sz="1300">
              <a:latin typeface="Courier New"/>
              <a:cs typeface="Courier New"/>
            </a:endParaRPr>
          </a:p>
        </p:txBody>
      </p:sp>
      <p:sp>
        <p:nvSpPr>
          <p:cNvPr id="7" name="object 7"/>
          <p:cNvSpPr txBox="1"/>
          <p:nvPr/>
        </p:nvSpPr>
        <p:spPr>
          <a:xfrm>
            <a:off x="1632204" y="3464814"/>
            <a:ext cx="1144905" cy="209550"/>
          </a:xfrm>
          <a:prstGeom prst="rect">
            <a:avLst/>
          </a:prstGeom>
          <a:solidFill>
            <a:srgbClr val="CCCCCC"/>
          </a:solidFill>
          <a:ln w="20574">
            <a:solidFill>
              <a:srgbClr val="FF0000"/>
            </a:solidFill>
          </a:ln>
        </p:spPr>
        <p:txBody>
          <a:bodyPr wrap="square" lIns="0" tIns="0" rIns="0" bIns="0" rtlCol="0" vert="horz">
            <a:spAutoFit/>
          </a:bodyPr>
          <a:lstStyle/>
          <a:p>
            <a:pPr marL="39370">
              <a:lnSpc>
                <a:spcPts val="1410"/>
              </a:lnSpc>
            </a:pPr>
            <a:r>
              <a:rPr dirty="0" sz="1300" spc="-15" b="1">
                <a:latin typeface="Courier New"/>
                <a:cs typeface="Courier New"/>
              </a:rPr>
              <a:t>calc_rating</a:t>
            </a:r>
            <a:endParaRPr sz="1300">
              <a:latin typeface="Courier New"/>
              <a:cs typeface="Courier New"/>
            </a:endParaRPr>
          </a:p>
        </p:txBody>
      </p:sp>
      <p:sp>
        <p:nvSpPr>
          <p:cNvPr id="8" name="object 8"/>
          <p:cNvSpPr txBox="1"/>
          <p:nvPr/>
        </p:nvSpPr>
        <p:spPr>
          <a:xfrm>
            <a:off x="2404110" y="4109465"/>
            <a:ext cx="1155700" cy="195580"/>
          </a:xfrm>
          <a:prstGeom prst="rect">
            <a:avLst/>
          </a:prstGeom>
          <a:solidFill>
            <a:srgbClr val="CCCCCC"/>
          </a:solidFill>
          <a:ln w="20574">
            <a:solidFill>
              <a:srgbClr val="FF0000"/>
            </a:solidFill>
          </a:ln>
        </p:spPr>
        <p:txBody>
          <a:bodyPr wrap="square" lIns="0" tIns="0" rIns="0" bIns="0" rtlCol="0" vert="horz">
            <a:spAutoFit/>
          </a:bodyPr>
          <a:lstStyle/>
          <a:p>
            <a:pPr marL="48895">
              <a:lnSpc>
                <a:spcPts val="1270"/>
              </a:lnSpc>
            </a:pPr>
            <a:r>
              <a:rPr dirty="0" sz="1300" spc="-20" b="1">
                <a:latin typeface="Courier New"/>
                <a:cs typeface="Courier New"/>
              </a:rPr>
              <a:t>calc_rating</a:t>
            </a:r>
            <a:endParaRPr sz="1300">
              <a:latin typeface="Courier New"/>
              <a:cs typeface="Courier New"/>
            </a:endParaRPr>
          </a:p>
        </p:txBody>
      </p:sp>
      <p:sp>
        <p:nvSpPr>
          <p:cNvPr id="9" name="object 9"/>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Using </a:t>
            </a:r>
            <a:r>
              <a:rPr dirty="0" sz="2000" b="1">
                <a:latin typeface="Arial"/>
                <a:cs typeface="Arial"/>
              </a:rPr>
              <a:t>Forward</a:t>
            </a:r>
            <a:r>
              <a:rPr dirty="0" sz="2000" spc="-5" b="1">
                <a:latin typeface="Arial"/>
                <a:cs typeface="Arial"/>
              </a:rPr>
              <a:t> Declarations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9775">
              <a:lnSpc>
                <a:spcPct val="101299"/>
              </a:lnSpc>
            </a:pPr>
            <a:r>
              <a:rPr dirty="0" sz="1550" spc="5" b="1">
                <a:latin typeface="Arial"/>
                <a:cs typeface="Arial"/>
              </a:rPr>
              <a:t>In </a:t>
            </a:r>
            <a:r>
              <a:rPr dirty="0" sz="1550" spc="10" b="1">
                <a:latin typeface="Arial"/>
                <a:cs typeface="Arial"/>
              </a:rPr>
              <a:t>the package body, a forward declaration </a:t>
            </a:r>
            <a:r>
              <a:rPr dirty="0" sz="1550" spc="5" b="1">
                <a:latin typeface="Arial"/>
                <a:cs typeface="Arial"/>
              </a:rPr>
              <a:t>is </a:t>
            </a:r>
            <a:r>
              <a:rPr dirty="0" sz="1550" spc="10" b="1">
                <a:latin typeface="Arial"/>
                <a:cs typeface="Arial"/>
              </a:rPr>
              <a:t>a private  subprogram specification terminated by a</a:t>
            </a:r>
            <a:r>
              <a:rPr dirty="0" sz="1550" spc="-25" b="1">
                <a:latin typeface="Arial"/>
                <a:cs typeface="Arial"/>
              </a:rPr>
              <a:t> </a:t>
            </a:r>
            <a:r>
              <a:rPr dirty="0" sz="1550" spc="10" b="1">
                <a:latin typeface="Arial"/>
                <a:cs typeface="Arial"/>
              </a:rPr>
              <a:t>semicolon.</a:t>
            </a:r>
            <a:endParaRPr sz="1550">
              <a:latin typeface="Arial"/>
              <a:cs typeface="Arial"/>
            </a:endParaRPr>
          </a:p>
          <a:p>
            <a:pPr marL="762635">
              <a:lnSpc>
                <a:spcPts val="1395"/>
              </a:lnSpc>
              <a:spcBef>
                <a:spcPts val="525"/>
              </a:spcBef>
            </a:pPr>
            <a:r>
              <a:rPr dirty="0" sz="1300" spc="-15" b="1">
                <a:latin typeface="Courier New"/>
                <a:cs typeface="Courier New"/>
              </a:rPr>
              <a:t>CREATE OR REPLACE PACKAGE BODY </a:t>
            </a:r>
            <a:r>
              <a:rPr dirty="0" sz="1300" spc="-20" b="1">
                <a:latin typeface="Courier New"/>
                <a:cs typeface="Courier New"/>
              </a:rPr>
              <a:t>forward_pkg</a:t>
            </a:r>
            <a:r>
              <a:rPr dirty="0" sz="1300" spc="-50" b="1">
                <a:latin typeface="Courier New"/>
                <a:cs typeface="Courier New"/>
              </a:rPr>
              <a:t> </a:t>
            </a:r>
            <a:r>
              <a:rPr dirty="0" sz="1300" spc="-20" b="1">
                <a:latin typeface="Courier New"/>
                <a:cs typeface="Courier New"/>
              </a:rPr>
              <a:t>IS</a:t>
            </a:r>
            <a:endParaRPr sz="1300">
              <a:latin typeface="Courier New"/>
              <a:cs typeface="Courier New"/>
            </a:endParaRPr>
          </a:p>
          <a:p>
            <a:pPr marL="859790">
              <a:lnSpc>
                <a:spcPts val="1395"/>
              </a:lnSpc>
              <a:tabLst>
                <a:tab pos="3007995" algn="l"/>
              </a:tabLst>
            </a:pPr>
            <a:r>
              <a:rPr dirty="0" sz="1300" spc="-15" b="1">
                <a:latin typeface="Courier New"/>
                <a:cs typeface="Courier New"/>
              </a:rPr>
              <a:t>PROCEDURE	(...);-- forward</a:t>
            </a:r>
            <a:r>
              <a:rPr dirty="0" sz="1300" spc="-25" b="1">
                <a:latin typeface="Courier New"/>
                <a:cs typeface="Courier New"/>
              </a:rPr>
              <a:t> </a:t>
            </a:r>
            <a:r>
              <a:rPr dirty="0" sz="1300" spc="-20" b="1">
                <a:latin typeface="Courier New"/>
                <a:cs typeface="Courier New"/>
              </a:rPr>
              <a:t>declaration</a:t>
            </a:r>
            <a:endParaRPr sz="1300">
              <a:latin typeface="Courier New"/>
              <a:cs typeface="Courier New"/>
            </a:endParaRPr>
          </a:p>
          <a:p>
            <a:pPr marL="859790" marR="1375410">
              <a:lnSpc>
                <a:spcPct val="158100"/>
              </a:lnSpc>
            </a:pPr>
            <a:r>
              <a:rPr dirty="0" sz="1300" spc="-15" b="1">
                <a:latin typeface="Courier New"/>
                <a:cs typeface="Courier New"/>
              </a:rPr>
              <a:t>-- </a:t>
            </a:r>
            <a:r>
              <a:rPr dirty="0" sz="1300" spc="-20" b="1">
                <a:latin typeface="Courier New"/>
                <a:cs typeface="Courier New"/>
              </a:rPr>
              <a:t>Subprograms </a:t>
            </a:r>
            <a:r>
              <a:rPr dirty="0" sz="1300" spc="-15" b="1">
                <a:latin typeface="Courier New"/>
                <a:cs typeface="Courier New"/>
              </a:rPr>
              <a:t>defined in </a:t>
            </a:r>
            <a:r>
              <a:rPr dirty="0" sz="1300" spc="-20" b="1">
                <a:latin typeface="Courier New"/>
                <a:cs typeface="Courier New"/>
              </a:rPr>
              <a:t>alphabetical order  </a:t>
            </a:r>
            <a:r>
              <a:rPr dirty="0" sz="1300" spc="-15" b="1">
                <a:latin typeface="Courier New"/>
                <a:cs typeface="Courier New"/>
              </a:rPr>
              <a:t>PROCEDURE </a:t>
            </a:r>
            <a:r>
              <a:rPr dirty="0" sz="1300" spc="-20" b="1">
                <a:latin typeface="Courier New"/>
                <a:cs typeface="Courier New"/>
              </a:rPr>
              <a:t>award_bonus(...) IS</a:t>
            </a:r>
            <a:endParaRPr sz="1300">
              <a:latin typeface="Courier New"/>
              <a:cs typeface="Courier New"/>
            </a:endParaRPr>
          </a:p>
          <a:p>
            <a:pPr marL="859790">
              <a:lnSpc>
                <a:spcPts val="1075"/>
              </a:lnSpc>
            </a:pPr>
            <a:r>
              <a:rPr dirty="0" sz="1300" spc="-15" b="1">
                <a:latin typeface="Courier New"/>
                <a:cs typeface="Courier New"/>
              </a:rPr>
              <a:t>BEGIN</a:t>
            </a:r>
            <a:endParaRPr sz="1300">
              <a:latin typeface="Courier New"/>
              <a:cs typeface="Courier New"/>
            </a:endParaRPr>
          </a:p>
          <a:p>
            <a:pPr marL="2227580">
              <a:lnSpc>
                <a:spcPts val="1235"/>
              </a:lnSpc>
              <a:tabLst>
                <a:tab pos="3594100" algn="l"/>
              </a:tabLst>
            </a:pPr>
            <a:r>
              <a:rPr dirty="0" sz="1300" spc="-15" b="1">
                <a:latin typeface="Courier New"/>
                <a:cs typeface="Courier New"/>
              </a:rPr>
              <a:t>(...);	-- reference</a:t>
            </a:r>
            <a:r>
              <a:rPr dirty="0" sz="1300" spc="-35" b="1">
                <a:latin typeface="Courier New"/>
                <a:cs typeface="Courier New"/>
              </a:rPr>
              <a:t> </a:t>
            </a:r>
            <a:r>
              <a:rPr dirty="0" sz="1300" spc="-20" b="1">
                <a:latin typeface="Courier New"/>
                <a:cs typeface="Courier New"/>
              </a:rPr>
              <a:t>resolved!</a:t>
            </a:r>
            <a:endParaRPr sz="1300">
              <a:latin typeface="Courier New"/>
              <a:cs typeface="Courier New"/>
            </a:endParaRPr>
          </a:p>
          <a:p>
            <a:pPr marL="1055370">
              <a:lnSpc>
                <a:spcPts val="1235"/>
              </a:lnSpc>
            </a:pPr>
            <a:r>
              <a:rPr dirty="0" sz="1300" spc="-10" b="1">
                <a:latin typeface="Courier New"/>
                <a:cs typeface="Courier New"/>
              </a:rPr>
              <a:t>. .</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a:p>
            <a:pPr marL="859790">
              <a:lnSpc>
                <a:spcPts val="1400"/>
              </a:lnSpc>
            </a:pPr>
            <a:r>
              <a:rPr dirty="0" sz="1300" spc="-15" b="1">
                <a:latin typeface="Courier New"/>
                <a:cs typeface="Courier New"/>
              </a:rPr>
              <a:t>END;</a:t>
            </a:r>
            <a:endParaRPr sz="1300">
              <a:latin typeface="Courier New"/>
              <a:cs typeface="Courier New"/>
            </a:endParaRPr>
          </a:p>
          <a:p>
            <a:pPr>
              <a:lnSpc>
                <a:spcPct val="100000"/>
              </a:lnSpc>
              <a:spcBef>
                <a:spcPts val="40"/>
              </a:spcBef>
            </a:pPr>
            <a:endParaRPr sz="1050">
              <a:latin typeface="Courier New"/>
              <a:cs typeface="Courier New"/>
            </a:endParaRPr>
          </a:p>
          <a:p>
            <a:pPr marL="859790" marR="983615">
              <a:lnSpc>
                <a:spcPct val="79200"/>
              </a:lnSpc>
              <a:tabLst>
                <a:tab pos="3007995" algn="l"/>
              </a:tabLst>
            </a:pPr>
            <a:r>
              <a:rPr dirty="0" sz="1300" spc="-15" b="1">
                <a:latin typeface="Courier New"/>
                <a:cs typeface="Courier New"/>
              </a:rPr>
              <a:t>PROCEDURE	(...) IS -- </a:t>
            </a:r>
            <a:r>
              <a:rPr dirty="0" sz="1300" spc="-20" b="1">
                <a:latin typeface="Courier New"/>
                <a:cs typeface="Courier New"/>
              </a:rPr>
              <a:t>implementation  </a:t>
            </a:r>
            <a:r>
              <a:rPr dirty="0" sz="1300" spc="-15" b="1">
                <a:latin typeface="Courier New"/>
                <a:cs typeface="Courier New"/>
              </a:rPr>
              <a:t>BEGIN</a:t>
            </a:r>
            <a:endParaRPr sz="1300">
              <a:latin typeface="Courier New"/>
              <a:cs typeface="Courier New"/>
            </a:endParaRPr>
          </a:p>
          <a:p>
            <a:pPr marL="1055370">
              <a:lnSpc>
                <a:spcPts val="1065"/>
              </a:lnSpc>
            </a:pPr>
            <a:r>
              <a:rPr dirty="0" sz="1300" spc="-10" b="1">
                <a:latin typeface="Courier New"/>
                <a:cs typeface="Courier New"/>
              </a:rPr>
              <a:t>. .</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a:p>
            <a:pPr marL="859790">
              <a:lnSpc>
                <a:spcPts val="1235"/>
              </a:lnSpc>
            </a:pPr>
            <a:r>
              <a:rPr dirty="0" sz="1300" spc="-15" b="1">
                <a:latin typeface="Courier New"/>
                <a:cs typeface="Courier New"/>
              </a:rPr>
              <a:t>END;</a:t>
            </a:r>
            <a:endParaRPr sz="1300">
              <a:latin typeface="Courier New"/>
              <a:cs typeface="Courier New"/>
            </a:endParaRPr>
          </a:p>
          <a:p>
            <a:pPr marL="762635">
              <a:lnSpc>
                <a:spcPts val="1395"/>
              </a:lnSpc>
            </a:pPr>
            <a:r>
              <a:rPr dirty="0" sz="1300" spc="-15" b="1">
                <a:latin typeface="Courier New"/>
                <a:cs typeface="Courier New"/>
              </a:rPr>
              <a:t>END</a:t>
            </a:r>
            <a:r>
              <a:rPr dirty="0" sz="1300" spc="-20" b="1">
                <a:latin typeface="Courier New"/>
                <a:cs typeface="Courier New"/>
              </a:rPr>
              <a:t> forward_pkg;</a:t>
            </a:r>
            <a:endParaRPr sz="1300">
              <a:latin typeface="Courier New"/>
              <a:cs typeface="Courier New"/>
            </a:endParaRPr>
          </a:p>
          <a:p>
            <a:pPr>
              <a:lnSpc>
                <a:spcPct val="100000"/>
              </a:lnSpc>
            </a:pPr>
            <a:endParaRPr sz="1300">
              <a:latin typeface="Courier New"/>
              <a:cs typeface="Courier New"/>
            </a:endParaRPr>
          </a:p>
          <a:p>
            <a:pPr>
              <a:lnSpc>
                <a:spcPct val="100000"/>
              </a:lnSpc>
              <a:spcBef>
                <a:spcPts val="5"/>
              </a:spcBef>
            </a:pPr>
            <a:endParaRPr sz="1250">
              <a:latin typeface="Courier New"/>
              <a:cs typeface="Courier New"/>
            </a:endParaRPr>
          </a:p>
          <a:p>
            <a:pPr marL="216471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10" name="object 10"/>
          <p:cNvGrpSpPr/>
          <p:nvPr/>
        </p:nvGrpSpPr>
        <p:grpSpPr>
          <a:xfrm>
            <a:off x="1237107" y="2595372"/>
            <a:ext cx="292735" cy="969644"/>
            <a:chOff x="1237107" y="2595372"/>
            <a:chExt cx="292735" cy="969644"/>
          </a:xfrm>
        </p:grpSpPr>
        <p:sp>
          <p:nvSpPr>
            <p:cNvPr id="11" name="object 11"/>
            <p:cNvSpPr/>
            <p:nvPr/>
          </p:nvSpPr>
          <p:spPr>
            <a:xfrm>
              <a:off x="1247394" y="2628138"/>
              <a:ext cx="272415" cy="927100"/>
            </a:xfrm>
            <a:custGeom>
              <a:avLst/>
              <a:gdLst/>
              <a:ahLst/>
              <a:cxnLst/>
              <a:rect l="l" t="t" r="r" b="b"/>
              <a:pathLst>
                <a:path w="272415" h="927100">
                  <a:moveTo>
                    <a:pt x="272034" y="926592"/>
                  </a:moveTo>
                  <a:lnTo>
                    <a:pt x="0" y="926592"/>
                  </a:lnTo>
                  <a:lnTo>
                    <a:pt x="0" y="0"/>
                  </a:lnTo>
                  <a:lnTo>
                    <a:pt x="153162" y="0"/>
                  </a:lnTo>
                </a:path>
              </a:pathLst>
            </a:custGeom>
            <a:ln w="20574">
              <a:solidFill>
                <a:srgbClr val="000000"/>
              </a:solidFill>
            </a:ln>
          </p:spPr>
          <p:txBody>
            <a:bodyPr wrap="square" lIns="0" tIns="0" rIns="0" bIns="0" rtlCol="0"/>
            <a:lstStyle/>
            <a:p/>
          </p:txBody>
        </p:sp>
        <p:sp>
          <p:nvSpPr>
            <p:cNvPr id="12" name="object 12"/>
            <p:cNvSpPr/>
            <p:nvPr/>
          </p:nvSpPr>
          <p:spPr>
            <a:xfrm>
              <a:off x="1399032" y="2595372"/>
              <a:ext cx="67310" cy="66675"/>
            </a:xfrm>
            <a:custGeom>
              <a:avLst/>
              <a:gdLst/>
              <a:ahLst/>
              <a:cxnLst/>
              <a:rect l="l" t="t" r="r" b="b"/>
              <a:pathLst>
                <a:path w="67309"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13" name="object 13"/>
          <p:cNvSpPr txBox="1"/>
          <p:nvPr/>
        </p:nvSpPr>
        <p:spPr>
          <a:xfrm>
            <a:off x="743204" y="5609382"/>
            <a:ext cx="6247765" cy="388556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Using Forward </a:t>
            </a:r>
            <a:r>
              <a:rPr dirty="0" sz="1300" spc="5" b="1">
                <a:latin typeface="Arial"/>
                <a:cs typeface="Arial"/>
              </a:rPr>
              <a:t>Declarations</a:t>
            </a:r>
            <a:r>
              <a:rPr dirty="0" sz="1300" b="1">
                <a:latin typeface="Arial"/>
                <a:cs typeface="Arial"/>
              </a:rPr>
              <a:t> </a:t>
            </a:r>
            <a:r>
              <a:rPr dirty="0" sz="1300" spc="5" b="1">
                <a:latin typeface="Arial"/>
                <a:cs typeface="Arial"/>
              </a:rPr>
              <a:t>(continued)</a:t>
            </a:r>
            <a:endParaRPr sz="1300">
              <a:latin typeface="Arial"/>
              <a:cs typeface="Arial"/>
            </a:endParaRPr>
          </a:p>
          <a:p>
            <a:pPr marL="137795" marR="5080">
              <a:lnSpc>
                <a:spcPct val="101400"/>
              </a:lnSpc>
              <a:spcBef>
                <a:spcPts val="365"/>
              </a:spcBef>
            </a:pPr>
            <a:r>
              <a:rPr dirty="0" sz="1300" spc="10">
                <a:latin typeface="Times New Roman"/>
                <a:cs typeface="Times New Roman"/>
              </a:rPr>
              <a:t>As </a:t>
            </a:r>
            <a:r>
              <a:rPr dirty="0" sz="1300" spc="5">
                <a:latin typeface="Times New Roman"/>
                <a:cs typeface="Times New Roman"/>
              </a:rPr>
              <a:t>previously mentioned, </a:t>
            </a:r>
            <a:r>
              <a:rPr dirty="0" sz="1300" spc="10">
                <a:latin typeface="Times New Roman"/>
                <a:cs typeface="Times New Roman"/>
              </a:rPr>
              <a:t>PL/SQL </a:t>
            </a:r>
            <a:r>
              <a:rPr dirty="0" sz="1300" spc="5">
                <a:latin typeface="Times New Roman"/>
                <a:cs typeface="Times New Roman"/>
              </a:rPr>
              <a:t>enables </a:t>
            </a:r>
            <a:r>
              <a:rPr dirty="0" sz="1300" spc="10">
                <a:latin typeface="Times New Roman"/>
                <a:cs typeface="Times New Roman"/>
              </a:rPr>
              <a:t>you </a:t>
            </a:r>
            <a:r>
              <a:rPr dirty="0" sz="1300" spc="5">
                <a:latin typeface="Times New Roman"/>
                <a:cs typeface="Times New Roman"/>
              </a:rPr>
              <a:t>to create a special </a:t>
            </a:r>
            <a:r>
              <a:rPr dirty="0" sz="1300" spc="10">
                <a:latin typeface="Times New Roman"/>
                <a:cs typeface="Times New Roman"/>
              </a:rPr>
              <a:t>subprogram </a:t>
            </a:r>
            <a:r>
              <a:rPr dirty="0" sz="1300" spc="5">
                <a:latin typeface="Times New Roman"/>
                <a:cs typeface="Times New Roman"/>
              </a:rPr>
              <a:t>declaration  called a forward declaration. </a:t>
            </a:r>
            <a:r>
              <a:rPr dirty="0" sz="1300" spc="10">
                <a:latin typeface="Times New Roman"/>
                <a:cs typeface="Times New Roman"/>
              </a:rPr>
              <a:t>A </a:t>
            </a:r>
            <a:r>
              <a:rPr dirty="0" sz="1300" spc="5">
                <a:latin typeface="Times New Roman"/>
                <a:cs typeface="Times New Roman"/>
              </a:rPr>
              <a:t>forward declaration </a:t>
            </a:r>
            <a:r>
              <a:rPr dirty="0" sz="1300" spc="10">
                <a:latin typeface="Times New Roman"/>
                <a:cs typeface="Times New Roman"/>
              </a:rPr>
              <a:t>may </a:t>
            </a:r>
            <a:r>
              <a:rPr dirty="0" sz="1300" spc="5">
                <a:latin typeface="Times New Roman"/>
                <a:cs typeface="Times New Roman"/>
              </a:rPr>
              <a:t>be required for private  subprograms in the package body, and consists of the </a:t>
            </a:r>
            <a:r>
              <a:rPr dirty="0" sz="1300" spc="10">
                <a:latin typeface="Times New Roman"/>
                <a:cs typeface="Times New Roman"/>
              </a:rPr>
              <a:t>subprogram </a:t>
            </a:r>
            <a:r>
              <a:rPr dirty="0" sz="1300" spc="5">
                <a:latin typeface="Times New Roman"/>
                <a:cs typeface="Times New Roman"/>
              </a:rPr>
              <a:t>specification terminated  </a:t>
            </a:r>
            <a:r>
              <a:rPr dirty="0" sz="1300" spc="10">
                <a:latin typeface="Times New Roman"/>
                <a:cs typeface="Times New Roman"/>
              </a:rPr>
              <a:t>by </a:t>
            </a:r>
            <a:r>
              <a:rPr dirty="0" sz="1300" spc="5">
                <a:latin typeface="Times New Roman"/>
                <a:cs typeface="Times New Roman"/>
              </a:rPr>
              <a:t>a semicolon. Forward declarations help</a:t>
            </a:r>
            <a:r>
              <a:rPr dirty="0" sz="1300">
                <a:latin typeface="Times New Roman"/>
                <a:cs typeface="Times New Roman"/>
              </a:rPr>
              <a:t> </a:t>
            </a:r>
            <a:r>
              <a:rPr dirty="0" sz="1300" spc="5">
                <a:latin typeface="Times New Roman"/>
                <a:cs typeface="Times New Roman"/>
              </a:rPr>
              <a:t>to:</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Define subprograms in logical or alphabetical order</a:t>
            </a:r>
            <a:endParaRPr sz="1300">
              <a:latin typeface="Times New Roman"/>
              <a:cs typeface="Times New Roman"/>
            </a:endParaRPr>
          </a:p>
          <a:p>
            <a:pPr marL="515620" marR="100330" indent="-251460">
              <a:lnSpc>
                <a:spcPct val="101099"/>
              </a:lnSpc>
              <a:spcBef>
                <a:spcPts val="5"/>
              </a:spcBef>
              <a:buChar char="•"/>
              <a:tabLst>
                <a:tab pos="514984" algn="l"/>
                <a:tab pos="515620" algn="l"/>
              </a:tabLst>
            </a:pPr>
            <a:r>
              <a:rPr dirty="0" sz="1300" spc="5">
                <a:latin typeface="Times New Roman"/>
                <a:cs typeface="Times New Roman"/>
              </a:rPr>
              <a:t>Define mutually recursive subprograms. Mutually recursive programs are </a:t>
            </a:r>
            <a:r>
              <a:rPr dirty="0" sz="1300" spc="10">
                <a:latin typeface="Times New Roman"/>
                <a:cs typeface="Times New Roman"/>
              </a:rPr>
              <a:t>programs  </a:t>
            </a:r>
            <a:r>
              <a:rPr dirty="0" sz="1300" spc="5">
                <a:latin typeface="Times New Roman"/>
                <a:cs typeface="Times New Roman"/>
              </a:rPr>
              <a:t>that call each other directly or indirectly.</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Group </a:t>
            </a:r>
            <a:r>
              <a:rPr dirty="0" sz="1300" spc="5">
                <a:latin typeface="Times New Roman"/>
                <a:cs typeface="Times New Roman"/>
              </a:rPr>
              <a:t>and logically organize subprograms in a </a:t>
            </a:r>
            <a:r>
              <a:rPr dirty="0" sz="1300" spc="10">
                <a:latin typeface="Times New Roman"/>
                <a:cs typeface="Times New Roman"/>
              </a:rPr>
              <a:t>package</a:t>
            </a:r>
            <a:r>
              <a:rPr dirty="0" sz="1300" spc="5">
                <a:latin typeface="Times New Roman"/>
                <a:cs typeface="Times New Roman"/>
              </a:rPr>
              <a:t> </a:t>
            </a:r>
            <a:r>
              <a:rPr dirty="0" sz="1300" spc="10">
                <a:latin typeface="Times New Roman"/>
                <a:cs typeface="Times New Roman"/>
              </a:rPr>
              <a:t>body</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When </a:t>
            </a:r>
            <a:r>
              <a:rPr dirty="0" sz="1300" spc="5">
                <a:latin typeface="Times New Roman"/>
                <a:cs typeface="Times New Roman"/>
              </a:rPr>
              <a:t>creating a forward</a:t>
            </a:r>
            <a:r>
              <a:rPr dirty="0" sz="1300" spc="15">
                <a:latin typeface="Times New Roman"/>
                <a:cs typeface="Times New Roman"/>
              </a:rPr>
              <a:t> </a:t>
            </a:r>
            <a:r>
              <a:rPr dirty="0" sz="1300" spc="5">
                <a:latin typeface="Times New Roman"/>
                <a:cs typeface="Times New Roman"/>
              </a:rPr>
              <a:t>declaration:</a:t>
            </a:r>
            <a:endParaRPr sz="1300">
              <a:latin typeface="Times New Roman"/>
              <a:cs typeface="Times New Roman"/>
            </a:endParaRPr>
          </a:p>
          <a:p>
            <a:pPr marL="515620" marR="672465" indent="-251460">
              <a:lnSpc>
                <a:spcPct val="101099"/>
              </a:lnSpc>
              <a:spcBef>
                <a:spcPts val="5"/>
              </a:spcBef>
              <a:buChar char="•"/>
              <a:tabLst>
                <a:tab pos="514984" algn="l"/>
                <a:tab pos="515620" algn="l"/>
              </a:tabLst>
            </a:pPr>
            <a:r>
              <a:rPr dirty="0" sz="1300" spc="5">
                <a:latin typeface="Times New Roman"/>
                <a:cs typeface="Times New Roman"/>
              </a:rPr>
              <a:t>The formal </a:t>
            </a:r>
            <a:r>
              <a:rPr dirty="0" sz="1300" spc="10">
                <a:latin typeface="Times New Roman"/>
                <a:cs typeface="Times New Roman"/>
              </a:rPr>
              <a:t>parameters </a:t>
            </a:r>
            <a:r>
              <a:rPr dirty="0" sz="1300" spc="5">
                <a:latin typeface="Times New Roman"/>
                <a:cs typeface="Times New Roman"/>
              </a:rPr>
              <a:t>must appear in both the forward declaration and the  subprogram</a:t>
            </a:r>
            <a:r>
              <a:rPr dirty="0" sz="1300" spc="-5">
                <a:latin typeface="Times New Roman"/>
                <a:cs typeface="Times New Roman"/>
              </a:rPr>
              <a:t> </a:t>
            </a:r>
            <a:r>
              <a:rPr dirty="0" sz="1300" spc="10">
                <a:latin typeface="Times New Roman"/>
                <a:cs typeface="Times New Roman"/>
              </a:rPr>
              <a:t>body</a:t>
            </a:r>
            <a:endParaRPr sz="1300">
              <a:latin typeface="Times New Roman"/>
              <a:cs typeface="Times New Roman"/>
            </a:endParaRPr>
          </a:p>
          <a:p>
            <a:pPr marL="515620" marR="177165" indent="-251460">
              <a:lnSpc>
                <a:spcPct val="101099"/>
              </a:lnSpc>
              <a:spcBef>
                <a:spcPts val="10"/>
              </a:spcBef>
              <a:buChar char="•"/>
              <a:tabLst>
                <a:tab pos="514984" algn="l"/>
                <a:tab pos="515620" algn="l"/>
              </a:tabLst>
            </a:pPr>
            <a:r>
              <a:rPr dirty="0" sz="1300" spc="5">
                <a:latin typeface="Times New Roman"/>
                <a:cs typeface="Times New Roman"/>
              </a:rPr>
              <a:t>The </a:t>
            </a:r>
            <a:r>
              <a:rPr dirty="0" sz="1300" spc="10">
                <a:latin typeface="Times New Roman"/>
                <a:cs typeface="Times New Roman"/>
              </a:rPr>
              <a:t>subprogram body </a:t>
            </a:r>
            <a:r>
              <a:rPr dirty="0" sz="1300" spc="5">
                <a:latin typeface="Times New Roman"/>
                <a:cs typeface="Times New Roman"/>
              </a:rPr>
              <a:t>can appear anywhere after the forward declaration, but both  must appear in the </a:t>
            </a:r>
            <a:r>
              <a:rPr dirty="0" sz="1300" spc="10">
                <a:latin typeface="Times New Roman"/>
                <a:cs typeface="Times New Roman"/>
              </a:rPr>
              <a:t>same program</a:t>
            </a:r>
            <a:r>
              <a:rPr dirty="0" sz="1300" spc="-10">
                <a:latin typeface="Times New Roman"/>
                <a:cs typeface="Times New Roman"/>
              </a:rPr>
              <a:t> </a:t>
            </a:r>
            <a:r>
              <a:rPr dirty="0" sz="1300" spc="5">
                <a:latin typeface="Times New Roman"/>
                <a:cs typeface="Times New Roman"/>
              </a:rPr>
              <a:t>unit</a:t>
            </a:r>
            <a:endParaRPr sz="1300">
              <a:latin typeface="Times New Roman"/>
              <a:cs typeface="Times New Roman"/>
            </a:endParaRPr>
          </a:p>
          <a:p>
            <a:pPr marL="137795">
              <a:lnSpc>
                <a:spcPct val="100000"/>
              </a:lnSpc>
              <a:spcBef>
                <a:spcPts val="420"/>
              </a:spcBef>
            </a:pPr>
            <a:r>
              <a:rPr dirty="0" sz="1300" spc="10" b="1">
                <a:latin typeface="Times New Roman"/>
                <a:cs typeface="Times New Roman"/>
              </a:rPr>
              <a:t>Forward </a:t>
            </a:r>
            <a:r>
              <a:rPr dirty="0" sz="1300" spc="5" b="1">
                <a:latin typeface="Times New Roman"/>
                <a:cs typeface="Times New Roman"/>
              </a:rPr>
              <a:t>Declarations and</a:t>
            </a:r>
            <a:r>
              <a:rPr dirty="0" sz="1300" spc="-5" b="1">
                <a:latin typeface="Times New Roman"/>
                <a:cs typeface="Times New Roman"/>
              </a:rPr>
              <a:t> </a:t>
            </a:r>
            <a:r>
              <a:rPr dirty="0" sz="1300" spc="5" b="1">
                <a:latin typeface="Times New Roman"/>
                <a:cs typeface="Times New Roman"/>
              </a:rPr>
              <a:t>Packages</a:t>
            </a:r>
            <a:endParaRPr sz="1300">
              <a:latin typeface="Times New Roman"/>
              <a:cs typeface="Times New Roman"/>
            </a:endParaRPr>
          </a:p>
          <a:p>
            <a:pPr marL="137795" marR="290195">
              <a:lnSpc>
                <a:spcPct val="101299"/>
              </a:lnSpc>
              <a:spcBef>
                <a:spcPts val="400"/>
              </a:spcBef>
            </a:pPr>
            <a:r>
              <a:rPr dirty="0" sz="1300" spc="5">
                <a:latin typeface="Times New Roman"/>
                <a:cs typeface="Times New Roman"/>
              </a:rPr>
              <a:t>Typically, the </a:t>
            </a:r>
            <a:r>
              <a:rPr dirty="0" sz="1300" spc="10">
                <a:latin typeface="Times New Roman"/>
                <a:cs typeface="Times New Roman"/>
              </a:rPr>
              <a:t>subprogram </a:t>
            </a:r>
            <a:r>
              <a:rPr dirty="0" sz="1300" spc="5">
                <a:latin typeface="Times New Roman"/>
                <a:cs typeface="Times New Roman"/>
              </a:rPr>
              <a:t>specifications </a:t>
            </a:r>
            <a:r>
              <a:rPr dirty="0" sz="1300" spc="10">
                <a:latin typeface="Times New Roman"/>
                <a:cs typeface="Times New Roman"/>
              </a:rPr>
              <a:t>go </a:t>
            </a: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and the  subprogram bodies </a:t>
            </a:r>
            <a:r>
              <a:rPr dirty="0" sz="1300" spc="10">
                <a:latin typeface="Times New Roman"/>
                <a:cs typeface="Times New Roman"/>
              </a:rPr>
              <a:t>go </a:t>
            </a: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The </a:t>
            </a:r>
            <a:r>
              <a:rPr dirty="0" sz="1300" spc="5">
                <a:latin typeface="Times New Roman"/>
                <a:cs typeface="Times New Roman"/>
              </a:rPr>
              <a:t>public subprogram declarations in the  package specification </a:t>
            </a:r>
            <a:r>
              <a:rPr dirty="0" sz="1300" spc="10">
                <a:latin typeface="Times New Roman"/>
                <a:cs typeface="Times New Roman"/>
              </a:rPr>
              <a:t>do </a:t>
            </a:r>
            <a:r>
              <a:rPr dirty="0" sz="1300" spc="5">
                <a:latin typeface="Times New Roman"/>
                <a:cs typeface="Times New Roman"/>
              </a:rPr>
              <a:t>not require forward declarations.</a:t>
            </a:r>
            <a:endParaRPr sz="1300">
              <a:latin typeface="Times New Roman"/>
              <a:cs typeface="Times New Roman"/>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619605"/>
            <a:ext cx="53479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1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4</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335786" y="2246376"/>
            <a:ext cx="5105400" cy="2752090"/>
          </a:xfrm>
          <a:custGeom>
            <a:avLst/>
            <a:gdLst/>
            <a:ahLst/>
            <a:cxnLst/>
            <a:rect l="l" t="t" r="r" b="b"/>
            <a:pathLst>
              <a:path w="5105400" h="2752090">
                <a:moveTo>
                  <a:pt x="5105400" y="0"/>
                </a:moveTo>
                <a:lnTo>
                  <a:pt x="0" y="0"/>
                </a:lnTo>
                <a:lnTo>
                  <a:pt x="0" y="2751581"/>
                </a:lnTo>
                <a:lnTo>
                  <a:pt x="5105400" y="2751581"/>
                </a:lnTo>
                <a:lnTo>
                  <a:pt x="5105400" y="0"/>
                </a:lnTo>
                <a:close/>
              </a:path>
            </a:pathLst>
          </a:custGeom>
          <a:solidFill>
            <a:srgbClr val="CCCCCC"/>
          </a:solidFill>
        </p:spPr>
        <p:txBody>
          <a:bodyPr wrap="square" lIns="0" tIns="0" rIns="0" bIns="0" rtlCol="0"/>
          <a:lstStyle/>
          <a:p/>
        </p:txBody>
      </p:sp>
      <p:sp>
        <p:nvSpPr>
          <p:cNvPr id="4" name="object 4"/>
          <p:cNvSpPr txBox="1"/>
          <p:nvPr/>
        </p:nvSpPr>
        <p:spPr>
          <a:xfrm>
            <a:off x="1476862" y="3739982"/>
            <a:ext cx="793750" cy="781050"/>
          </a:xfrm>
          <a:prstGeom prst="rect">
            <a:avLst/>
          </a:prstGeom>
        </p:spPr>
        <p:txBody>
          <a:bodyPr wrap="square" lIns="0" tIns="11430" rIns="0" bIns="0" rtlCol="0" vert="horz">
            <a:spAutoFit/>
          </a:bodyPr>
          <a:lstStyle/>
          <a:p>
            <a:pPr>
              <a:lnSpc>
                <a:spcPts val="1510"/>
              </a:lnSpc>
              <a:spcBef>
                <a:spcPts val="90"/>
              </a:spcBef>
            </a:pPr>
            <a:r>
              <a:rPr dirty="0" sz="1300" spc="-15" b="1">
                <a:latin typeface="Courier New"/>
                <a:cs typeface="Courier New"/>
              </a:rPr>
              <a:t>BEGIN</a:t>
            </a:r>
            <a:endParaRPr sz="1300">
              <a:latin typeface="Courier New"/>
              <a:cs typeface="Courier New"/>
            </a:endParaRPr>
          </a:p>
          <a:p>
            <a:pPr marL="194945" marR="5080">
              <a:lnSpc>
                <a:spcPct val="94000"/>
              </a:lnSpc>
              <a:spcBef>
                <a:spcPts val="45"/>
              </a:spcBef>
            </a:pPr>
            <a:r>
              <a:rPr dirty="0" sz="1300" spc="-20" b="1">
                <a:latin typeface="Courier New"/>
                <a:cs typeface="Courier New"/>
              </a:rPr>
              <a:t>SELECT  </a:t>
            </a:r>
            <a:r>
              <a:rPr dirty="0" sz="1300" spc="-15" b="1">
                <a:latin typeface="Courier New"/>
                <a:cs typeface="Courier New"/>
              </a:rPr>
              <a:t>FROM  </a:t>
            </a:r>
            <a:r>
              <a:rPr dirty="0" sz="1300" spc="-20" b="1">
                <a:latin typeface="Courier New"/>
                <a:cs typeface="Courier New"/>
              </a:rPr>
              <a:t>WHERE</a:t>
            </a:r>
            <a:endParaRPr sz="1300">
              <a:latin typeface="Courier New"/>
              <a:cs typeface="Courier New"/>
            </a:endParaRPr>
          </a:p>
        </p:txBody>
      </p:sp>
      <p:sp>
        <p:nvSpPr>
          <p:cNvPr id="5" name="object 5"/>
          <p:cNvSpPr txBox="1"/>
          <p:nvPr/>
        </p:nvSpPr>
        <p:spPr>
          <a:xfrm>
            <a:off x="2550833" y="3925929"/>
            <a:ext cx="1868170" cy="594995"/>
          </a:xfrm>
          <a:prstGeom prst="rect">
            <a:avLst/>
          </a:prstGeom>
        </p:spPr>
        <p:txBody>
          <a:bodyPr wrap="square" lIns="0" tIns="27940" rIns="0" bIns="0" rtlCol="0" vert="horz">
            <a:spAutoFit/>
          </a:bodyPr>
          <a:lstStyle/>
          <a:p>
            <a:pPr marR="5080" indent="-635">
              <a:lnSpc>
                <a:spcPts val="1460"/>
              </a:lnSpc>
              <a:spcBef>
                <a:spcPts val="220"/>
              </a:spcBef>
            </a:pPr>
            <a:r>
              <a:rPr dirty="0" sz="1300" spc="-20" b="1">
                <a:latin typeface="Courier New"/>
                <a:cs typeface="Courier New"/>
              </a:rPr>
              <a:t>rate_value </a:t>
            </a:r>
            <a:r>
              <a:rPr dirty="0" sz="1300" spc="-15" b="1">
                <a:latin typeface="Courier New"/>
                <a:cs typeface="Courier New"/>
              </a:rPr>
              <a:t>INTO </a:t>
            </a:r>
            <a:r>
              <a:rPr dirty="0" sz="1300" spc="-20" b="1">
                <a:latin typeface="Courier New"/>
                <a:cs typeface="Courier New"/>
              </a:rPr>
              <a:t>tax  </a:t>
            </a:r>
            <a:r>
              <a:rPr dirty="0" sz="1300" spc="-15" b="1">
                <a:latin typeface="Courier New"/>
                <a:cs typeface="Courier New"/>
              </a:rPr>
              <a:t>tax_rates</a:t>
            </a:r>
            <a:endParaRPr sz="1300">
              <a:latin typeface="Courier New"/>
              <a:cs typeface="Courier New"/>
            </a:endParaRPr>
          </a:p>
          <a:p>
            <a:pPr>
              <a:lnSpc>
                <a:spcPts val="1440"/>
              </a:lnSpc>
            </a:pPr>
            <a:r>
              <a:rPr dirty="0" sz="1300" spc="-15" b="1">
                <a:latin typeface="Courier New"/>
                <a:cs typeface="Courier New"/>
              </a:rPr>
              <a:t>rate_name </a:t>
            </a:r>
            <a:r>
              <a:rPr dirty="0" sz="1300" spc="-10" b="1">
                <a:latin typeface="Courier New"/>
                <a:cs typeface="Courier New"/>
              </a:rPr>
              <a:t>=</a:t>
            </a:r>
            <a:r>
              <a:rPr dirty="0" sz="1300" spc="-70" b="1">
                <a:latin typeface="Courier New"/>
                <a:cs typeface="Courier New"/>
              </a:rPr>
              <a:t> </a:t>
            </a:r>
            <a:r>
              <a:rPr dirty="0" sz="1300" spc="-20" b="1">
                <a:latin typeface="Courier New"/>
                <a:cs typeface="Courier New"/>
              </a:rPr>
              <a:t>'TAX';</a:t>
            </a:r>
            <a:endParaRPr sz="1300">
              <a:latin typeface="Courier New"/>
              <a:cs typeface="Courier New"/>
            </a:endParaRPr>
          </a:p>
        </p:txBody>
      </p:sp>
      <p:sp>
        <p:nvSpPr>
          <p:cNvPr id="6" name="object 6"/>
          <p:cNvSpPr txBox="1"/>
          <p:nvPr/>
        </p:nvSpPr>
        <p:spPr>
          <a:xfrm>
            <a:off x="1335786" y="2246376"/>
            <a:ext cx="5105400" cy="2752090"/>
          </a:xfrm>
          <a:prstGeom prst="rect">
            <a:avLst/>
          </a:prstGeom>
          <a:ln w="20574">
            <a:solidFill>
              <a:srgbClr val="000000"/>
            </a:solidFill>
          </a:ln>
        </p:spPr>
        <p:txBody>
          <a:bodyPr wrap="square" lIns="0" tIns="31115" rIns="0" bIns="0" rtlCol="0" vert="horz">
            <a:spAutoFit/>
          </a:bodyPr>
          <a:lstStyle/>
          <a:p>
            <a:pPr marL="238125" marR="1734820" indent="-195580">
              <a:lnSpc>
                <a:spcPts val="1470"/>
              </a:lnSpc>
              <a:spcBef>
                <a:spcPts val="245"/>
              </a:spcBef>
              <a:tabLst>
                <a:tab pos="823594" algn="l"/>
              </a:tabLst>
            </a:pPr>
            <a:r>
              <a:rPr dirty="0" sz="1300" spc="-15" b="1">
                <a:latin typeface="Courier New"/>
                <a:cs typeface="Courier New"/>
              </a:rPr>
              <a:t>CREATE OR REPLACE PACKAGE taxes </a:t>
            </a:r>
            <a:r>
              <a:rPr dirty="0" sz="1300" spc="-20" b="1">
                <a:latin typeface="Courier New"/>
                <a:cs typeface="Courier New"/>
              </a:rPr>
              <a:t>IS  </a:t>
            </a:r>
            <a:r>
              <a:rPr dirty="0" sz="1300" spc="-15" b="1">
                <a:latin typeface="Courier New"/>
                <a:cs typeface="Courier New"/>
              </a:rPr>
              <a:t>tax	</a:t>
            </a:r>
            <a:r>
              <a:rPr dirty="0" sz="1300" spc="-20" b="1">
                <a:latin typeface="Courier New"/>
                <a:cs typeface="Courier New"/>
              </a:rPr>
              <a:t>NUMBER;</a:t>
            </a:r>
            <a:endParaRPr sz="1300">
              <a:latin typeface="Courier New"/>
              <a:cs typeface="Courier New"/>
            </a:endParaRPr>
          </a:p>
          <a:p>
            <a:pPr marL="43180" marR="269240" indent="194945">
              <a:lnSpc>
                <a:spcPts val="1460"/>
              </a:lnSpc>
              <a:tabLst>
                <a:tab pos="726440" algn="l"/>
              </a:tabLst>
            </a:pPr>
            <a:r>
              <a:rPr dirty="0" sz="1300" spc="-15" b="1">
                <a:latin typeface="Courier New"/>
                <a:cs typeface="Courier New"/>
              </a:rPr>
              <a:t>...	-- declare all public </a:t>
            </a:r>
            <a:r>
              <a:rPr dirty="0" sz="1300" spc="-20" b="1">
                <a:latin typeface="Courier New"/>
                <a:cs typeface="Courier New"/>
              </a:rPr>
              <a:t>procedures/functions  </a:t>
            </a:r>
            <a:r>
              <a:rPr dirty="0" sz="1300" spc="-15" b="1">
                <a:latin typeface="Courier New"/>
                <a:cs typeface="Courier New"/>
              </a:rPr>
              <a:t>END</a:t>
            </a:r>
            <a:r>
              <a:rPr dirty="0" sz="1300" spc="-20" b="1">
                <a:latin typeface="Courier New"/>
                <a:cs typeface="Courier New"/>
              </a:rPr>
              <a:t> taxes;</a:t>
            </a:r>
            <a:endParaRPr sz="1300">
              <a:latin typeface="Courier New"/>
              <a:cs typeface="Courier New"/>
            </a:endParaRPr>
          </a:p>
          <a:p>
            <a:pPr marL="43180">
              <a:lnSpc>
                <a:spcPts val="1395"/>
              </a:lnSpc>
            </a:pPr>
            <a:r>
              <a:rPr dirty="0" sz="1300" spc="-10" b="1">
                <a:latin typeface="Courier New"/>
                <a:cs typeface="Courier New"/>
              </a:rPr>
              <a:t>/</a:t>
            </a:r>
            <a:endParaRPr sz="1300">
              <a:latin typeface="Courier New"/>
              <a:cs typeface="Courier New"/>
            </a:endParaRPr>
          </a:p>
          <a:p>
            <a:pPr marL="43180">
              <a:lnSpc>
                <a:spcPts val="1465"/>
              </a:lnSpc>
            </a:pPr>
            <a:r>
              <a:rPr dirty="0" sz="1300" spc="-15" b="1">
                <a:latin typeface="Courier New"/>
                <a:cs typeface="Courier New"/>
              </a:rPr>
              <a:t>CREATE OR REPLACE PACKAGE BODY taxes</a:t>
            </a:r>
            <a:r>
              <a:rPr dirty="0" sz="1300" spc="-60" b="1">
                <a:latin typeface="Courier New"/>
                <a:cs typeface="Courier New"/>
              </a:rPr>
              <a:t> </a:t>
            </a:r>
            <a:r>
              <a:rPr dirty="0" sz="1300" spc="-20" b="1">
                <a:latin typeface="Courier New"/>
                <a:cs typeface="Courier New"/>
              </a:rPr>
              <a:t>IS</a:t>
            </a:r>
            <a:endParaRPr sz="1300">
              <a:latin typeface="Courier New"/>
              <a:cs typeface="Courier New"/>
            </a:endParaRPr>
          </a:p>
          <a:p>
            <a:pPr marL="238125">
              <a:lnSpc>
                <a:spcPts val="1465"/>
              </a:lnSpc>
            </a:pPr>
            <a:r>
              <a:rPr dirty="0" sz="1300" spc="-15" b="1">
                <a:latin typeface="Courier New"/>
                <a:cs typeface="Courier New"/>
              </a:rPr>
              <a:t>... -- declare all private</a:t>
            </a:r>
            <a:r>
              <a:rPr dirty="0" sz="1300" spc="-55" b="1">
                <a:latin typeface="Courier New"/>
                <a:cs typeface="Courier New"/>
              </a:rPr>
              <a:t> </a:t>
            </a:r>
            <a:r>
              <a:rPr dirty="0" sz="1300" spc="-20" b="1">
                <a:latin typeface="Courier New"/>
                <a:cs typeface="Courier New"/>
              </a:rPr>
              <a:t>variables</a:t>
            </a:r>
            <a:endParaRPr sz="1300">
              <a:latin typeface="Courier New"/>
              <a:cs typeface="Courier New"/>
            </a:endParaRPr>
          </a:p>
          <a:p>
            <a:pPr marL="238125">
              <a:lnSpc>
                <a:spcPts val="1510"/>
              </a:lnSpc>
            </a:pPr>
            <a:r>
              <a:rPr dirty="0" sz="1300" spc="-15" b="1">
                <a:latin typeface="Courier New"/>
                <a:cs typeface="Courier New"/>
              </a:rPr>
              <a:t>... -- define public/private</a:t>
            </a:r>
            <a:r>
              <a:rPr dirty="0" sz="1300" spc="-40" b="1">
                <a:latin typeface="Courier New"/>
                <a:cs typeface="Courier New"/>
              </a:rPr>
              <a:t> </a:t>
            </a:r>
            <a:r>
              <a:rPr dirty="0" sz="1300" spc="-20" b="1">
                <a:latin typeface="Courier New"/>
                <a:cs typeface="Courier New"/>
              </a:rPr>
              <a:t>procedures/functions</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50"/>
              </a:spcBef>
            </a:pPr>
            <a:endParaRPr sz="1450">
              <a:latin typeface="Courier New"/>
              <a:cs typeface="Courier New"/>
            </a:endParaRPr>
          </a:p>
          <a:p>
            <a:pPr marL="43180">
              <a:lnSpc>
                <a:spcPct val="100000"/>
              </a:lnSpc>
              <a:spcBef>
                <a:spcPts val="5"/>
              </a:spcBef>
            </a:pPr>
            <a:r>
              <a:rPr dirty="0" sz="1300" spc="-15" b="1">
                <a:latin typeface="Courier New"/>
                <a:cs typeface="Courier New"/>
              </a:rPr>
              <a:t>END</a:t>
            </a:r>
            <a:r>
              <a:rPr dirty="0" sz="1300" spc="-20" b="1">
                <a:latin typeface="Courier New"/>
                <a:cs typeface="Courier New"/>
              </a:rPr>
              <a:t> taxes;</a:t>
            </a:r>
            <a:endParaRPr sz="1300">
              <a:latin typeface="Courier New"/>
              <a:cs typeface="Courier New"/>
            </a:endParaRPr>
          </a:p>
          <a:p>
            <a:pPr marL="43180">
              <a:lnSpc>
                <a:spcPct val="100000"/>
              </a:lnSpc>
              <a:spcBef>
                <a:spcPts val="30"/>
              </a:spcBef>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spc="-5" b="1">
                <a:latin typeface="Arial"/>
                <a:cs typeface="Arial"/>
              </a:rPr>
              <a:t>Package </a:t>
            </a:r>
            <a:r>
              <a:rPr dirty="0" sz="2000" b="1">
                <a:latin typeface="Arial"/>
                <a:cs typeface="Arial"/>
              </a:rPr>
              <a:t>Initialization </a:t>
            </a:r>
            <a:r>
              <a:rPr dirty="0" sz="2000" spc="-5" b="1">
                <a:latin typeface="Arial"/>
                <a:cs typeface="Arial"/>
              </a:rPr>
              <a:t>Block</a:t>
            </a:r>
            <a:endParaRPr sz="2000">
              <a:latin typeface="Arial"/>
              <a:cs typeface="Arial"/>
            </a:endParaRPr>
          </a:p>
          <a:p>
            <a:pPr>
              <a:lnSpc>
                <a:spcPct val="100000"/>
              </a:lnSpc>
              <a:spcBef>
                <a:spcPts val="30"/>
              </a:spcBef>
            </a:pPr>
            <a:endParaRPr sz="1800">
              <a:latin typeface="Arial"/>
              <a:cs typeface="Arial"/>
            </a:endParaRPr>
          </a:p>
          <a:p>
            <a:pPr marL="626745" marR="1060450">
              <a:lnSpc>
                <a:spcPct val="101400"/>
              </a:lnSpc>
            </a:pPr>
            <a:r>
              <a:rPr dirty="0" sz="1550" spc="10" b="1">
                <a:latin typeface="Arial"/>
                <a:cs typeface="Arial"/>
              </a:rPr>
              <a:t>The block </a:t>
            </a:r>
            <a:r>
              <a:rPr dirty="0" sz="1550" spc="5" b="1">
                <a:latin typeface="Arial"/>
                <a:cs typeface="Arial"/>
              </a:rPr>
              <a:t>at </a:t>
            </a:r>
            <a:r>
              <a:rPr dirty="0" sz="1550" spc="10" b="1">
                <a:latin typeface="Arial"/>
                <a:cs typeface="Arial"/>
              </a:rPr>
              <a:t>the end of the package body executes  once and </a:t>
            </a:r>
            <a:r>
              <a:rPr dirty="0" sz="1550" spc="5" b="1">
                <a:latin typeface="Arial"/>
                <a:cs typeface="Arial"/>
              </a:rPr>
              <a:t>is </a:t>
            </a:r>
            <a:r>
              <a:rPr dirty="0" sz="1550" spc="10" b="1">
                <a:latin typeface="Arial"/>
                <a:cs typeface="Arial"/>
              </a:rPr>
              <a:t>used to </a:t>
            </a:r>
            <a:r>
              <a:rPr dirty="0" sz="1550" spc="5" b="1">
                <a:latin typeface="Arial"/>
                <a:cs typeface="Arial"/>
              </a:rPr>
              <a:t>initialize </a:t>
            </a:r>
            <a:r>
              <a:rPr dirty="0" sz="1550" spc="10" b="1">
                <a:latin typeface="Arial"/>
                <a:cs typeface="Arial"/>
              </a:rPr>
              <a:t>public and private  package</a:t>
            </a:r>
            <a:r>
              <a:rPr dirty="0" sz="1550" spc="5" b="1">
                <a:latin typeface="Arial"/>
                <a:cs typeface="Arial"/>
              </a:rPr>
              <a:t> </a:t>
            </a:r>
            <a:r>
              <a:rPr dirty="0" sz="1550" spc="10" b="1">
                <a:latin typeface="Arial"/>
                <a:cs typeface="Arial"/>
              </a:rPr>
              <a:t>variables.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40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p:nvPr/>
        </p:nvSpPr>
        <p:spPr>
          <a:xfrm>
            <a:off x="1434846" y="3793997"/>
            <a:ext cx="3051175" cy="763270"/>
          </a:xfrm>
          <a:custGeom>
            <a:avLst/>
            <a:gdLst/>
            <a:ahLst/>
            <a:cxnLst/>
            <a:rect l="l" t="t" r="r" b="b"/>
            <a:pathLst>
              <a:path w="3051175" h="763270">
                <a:moveTo>
                  <a:pt x="3051048" y="0"/>
                </a:moveTo>
                <a:lnTo>
                  <a:pt x="0" y="0"/>
                </a:lnTo>
                <a:lnTo>
                  <a:pt x="0" y="762762"/>
                </a:lnTo>
                <a:lnTo>
                  <a:pt x="3051048" y="762762"/>
                </a:lnTo>
                <a:lnTo>
                  <a:pt x="3051048" y="0"/>
                </a:lnTo>
                <a:close/>
              </a:path>
            </a:pathLst>
          </a:custGeom>
          <a:ln w="20574">
            <a:solidFill>
              <a:srgbClr val="FF0000"/>
            </a:solidFill>
          </a:ln>
        </p:spPr>
        <p:txBody>
          <a:bodyPr wrap="square" lIns="0" tIns="0" rIns="0" bIns="0" rtlCol="0"/>
          <a:lstStyle/>
          <a:p/>
        </p:txBody>
      </p:sp>
      <p:sp>
        <p:nvSpPr>
          <p:cNvPr id="9" name="object 9"/>
          <p:cNvSpPr txBox="1"/>
          <p:nvPr/>
        </p:nvSpPr>
        <p:spPr>
          <a:xfrm>
            <a:off x="743204" y="5609382"/>
            <a:ext cx="6137910" cy="287210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Package Initialization</a:t>
            </a:r>
            <a:r>
              <a:rPr dirty="0" sz="1300" b="1">
                <a:latin typeface="Arial"/>
                <a:cs typeface="Arial"/>
              </a:rPr>
              <a:t> </a:t>
            </a:r>
            <a:r>
              <a:rPr dirty="0" sz="1300" spc="10" b="1">
                <a:latin typeface="Arial"/>
                <a:cs typeface="Arial"/>
              </a:rPr>
              <a:t>Block</a:t>
            </a:r>
            <a:endParaRPr sz="1300">
              <a:latin typeface="Arial"/>
              <a:cs typeface="Arial"/>
            </a:endParaRPr>
          </a:p>
          <a:p>
            <a:pPr marL="137795" marR="118110">
              <a:lnSpc>
                <a:spcPct val="101299"/>
              </a:lnSpc>
              <a:spcBef>
                <a:spcPts val="370"/>
              </a:spcBef>
            </a:pPr>
            <a:r>
              <a:rPr dirty="0" sz="1300" spc="10">
                <a:latin typeface="Times New Roman"/>
                <a:cs typeface="Times New Roman"/>
              </a:rPr>
              <a:t>The </a:t>
            </a:r>
            <a:r>
              <a:rPr dirty="0" sz="1300" spc="5">
                <a:latin typeface="Times New Roman"/>
                <a:cs typeface="Times New Roman"/>
              </a:rPr>
              <a:t>first time a component in a package is referenced, the entire package is loaded into  </a:t>
            </a:r>
            <a:r>
              <a:rPr dirty="0" sz="1300" spc="10">
                <a:latin typeface="Times New Roman"/>
                <a:cs typeface="Times New Roman"/>
              </a:rPr>
              <a:t>memory </a:t>
            </a:r>
            <a:r>
              <a:rPr dirty="0" sz="1300" spc="5">
                <a:latin typeface="Times New Roman"/>
                <a:cs typeface="Times New Roman"/>
              </a:rPr>
              <a:t>for the user session. </a:t>
            </a:r>
            <a:r>
              <a:rPr dirty="0" sz="1300" spc="10">
                <a:latin typeface="Times New Roman"/>
                <a:cs typeface="Times New Roman"/>
              </a:rPr>
              <a:t>By </a:t>
            </a:r>
            <a:r>
              <a:rPr dirty="0" sz="1300" spc="5">
                <a:latin typeface="Times New Roman"/>
                <a:cs typeface="Times New Roman"/>
              </a:rPr>
              <a:t>default, the initial value of variables is </a:t>
            </a:r>
            <a:r>
              <a:rPr dirty="0" sz="1300" spc="10">
                <a:latin typeface="Courier New"/>
                <a:cs typeface="Courier New"/>
              </a:rPr>
              <a:t>NULL </a:t>
            </a:r>
            <a:r>
              <a:rPr dirty="0" sz="1300" spc="5">
                <a:latin typeface="Times New Roman"/>
                <a:cs typeface="Times New Roman"/>
              </a:rPr>
              <a:t>(if </a:t>
            </a:r>
            <a:r>
              <a:rPr dirty="0" sz="1300">
                <a:latin typeface="Times New Roman"/>
                <a:cs typeface="Times New Roman"/>
              </a:rPr>
              <a:t>not  </a:t>
            </a:r>
            <a:r>
              <a:rPr dirty="0" sz="1300" spc="5">
                <a:latin typeface="Times New Roman"/>
                <a:cs typeface="Times New Roman"/>
              </a:rPr>
              <a:t>explicitly initialized). To initialize package variables, you</a:t>
            </a:r>
            <a:r>
              <a:rPr dirty="0" sz="1300" spc="35">
                <a:latin typeface="Times New Roman"/>
                <a:cs typeface="Times New Roman"/>
              </a:rPr>
              <a:t> </a:t>
            </a:r>
            <a:r>
              <a:rPr dirty="0" sz="1300" spc="5">
                <a:latin typeface="Times New Roman"/>
                <a:cs typeface="Times New Roman"/>
              </a:rPr>
              <a:t>can:</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5">
                <a:latin typeface="Times New Roman"/>
                <a:cs typeface="Times New Roman"/>
              </a:rPr>
              <a:t>Use assignment operations in their declarations for simple initialization</a:t>
            </a:r>
            <a:r>
              <a:rPr dirty="0" sz="1300" spc="60">
                <a:latin typeface="Times New Roman"/>
                <a:cs typeface="Times New Roman"/>
              </a:rPr>
              <a:t> </a:t>
            </a:r>
            <a:r>
              <a:rPr dirty="0" sz="1300" spc="5">
                <a:latin typeface="Times New Roman"/>
                <a:cs typeface="Times New Roman"/>
              </a:rPr>
              <a:t>tasks</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10">
                <a:latin typeface="Times New Roman"/>
                <a:cs typeface="Times New Roman"/>
              </a:rPr>
              <a:t>Add </a:t>
            </a:r>
            <a:r>
              <a:rPr dirty="0" sz="1300" spc="5">
                <a:latin typeface="Times New Roman"/>
                <a:cs typeface="Times New Roman"/>
              </a:rPr>
              <a:t>code block to the end of a </a:t>
            </a:r>
            <a:r>
              <a:rPr dirty="0" sz="1300" spc="10">
                <a:latin typeface="Times New Roman"/>
                <a:cs typeface="Times New Roman"/>
              </a:rPr>
              <a:t>package body </a:t>
            </a:r>
            <a:r>
              <a:rPr dirty="0" sz="1300" spc="5">
                <a:latin typeface="Times New Roman"/>
                <a:cs typeface="Times New Roman"/>
              </a:rPr>
              <a:t>for </a:t>
            </a:r>
            <a:r>
              <a:rPr dirty="0" sz="1300" spc="10">
                <a:latin typeface="Times New Roman"/>
                <a:cs typeface="Times New Roman"/>
              </a:rPr>
              <a:t>more </a:t>
            </a:r>
            <a:r>
              <a:rPr dirty="0" sz="1300" spc="5">
                <a:latin typeface="Times New Roman"/>
                <a:cs typeface="Times New Roman"/>
              </a:rPr>
              <a:t>complex initialization</a:t>
            </a:r>
            <a:r>
              <a:rPr dirty="0" sz="1300" spc="75">
                <a:latin typeface="Times New Roman"/>
                <a:cs typeface="Times New Roman"/>
              </a:rPr>
              <a:t> </a:t>
            </a:r>
            <a:r>
              <a:rPr dirty="0" sz="1300" spc="5">
                <a:latin typeface="Times New Roman"/>
                <a:cs typeface="Times New Roman"/>
              </a:rPr>
              <a:t>tasks</a:t>
            </a:r>
            <a:endParaRPr sz="1300">
              <a:latin typeface="Times New Roman"/>
              <a:cs typeface="Times New Roman"/>
            </a:endParaRPr>
          </a:p>
          <a:p>
            <a:pPr marL="138430" marR="10160">
              <a:lnSpc>
                <a:spcPct val="101499"/>
              </a:lnSpc>
              <a:spcBef>
                <a:spcPts val="395"/>
              </a:spcBef>
            </a:pPr>
            <a:r>
              <a:rPr dirty="0" sz="1300" spc="5">
                <a:latin typeface="Times New Roman"/>
                <a:cs typeface="Times New Roman"/>
              </a:rPr>
              <a:t>Consider the block of code at the end of a package </a:t>
            </a:r>
            <a:r>
              <a:rPr dirty="0" sz="1300" spc="10">
                <a:latin typeface="Times New Roman"/>
                <a:cs typeface="Times New Roman"/>
              </a:rPr>
              <a:t>body </a:t>
            </a:r>
            <a:r>
              <a:rPr dirty="0" sz="1300" spc="5">
                <a:latin typeface="Times New Roman"/>
                <a:cs typeface="Times New Roman"/>
              </a:rPr>
              <a:t>as a package initialization block  that executes once,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package </a:t>
            </a:r>
            <a:r>
              <a:rPr dirty="0" sz="1300" spc="5">
                <a:latin typeface="Times New Roman"/>
                <a:cs typeface="Times New Roman"/>
              </a:rPr>
              <a:t>is first invoked </a:t>
            </a:r>
            <a:r>
              <a:rPr dirty="0" sz="1300">
                <a:latin typeface="Times New Roman"/>
                <a:cs typeface="Times New Roman"/>
              </a:rPr>
              <a:t>within </a:t>
            </a:r>
            <a:r>
              <a:rPr dirty="0" sz="1300" spc="5">
                <a:latin typeface="Times New Roman"/>
                <a:cs typeface="Times New Roman"/>
              </a:rPr>
              <a:t>the user</a:t>
            </a:r>
            <a:r>
              <a:rPr dirty="0" sz="1300" spc="30">
                <a:latin typeface="Times New Roman"/>
                <a:cs typeface="Times New Roman"/>
              </a:rPr>
              <a:t> </a:t>
            </a:r>
            <a:r>
              <a:rPr dirty="0" sz="1300">
                <a:latin typeface="Times New Roman"/>
                <a:cs typeface="Times New Roman"/>
              </a:rPr>
              <a:t>session.</a:t>
            </a:r>
            <a:endParaRPr sz="1300">
              <a:latin typeface="Times New Roman"/>
              <a:cs typeface="Times New Roman"/>
            </a:endParaRPr>
          </a:p>
          <a:p>
            <a:pPr marL="138430" marR="100330">
              <a:lnSpc>
                <a:spcPct val="101099"/>
              </a:lnSpc>
              <a:spcBef>
                <a:spcPts val="325"/>
              </a:spcBef>
            </a:pPr>
            <a:r>
              <a:rPr dirty="0" sz="1300" spc="10">
                <a:latin typeface="Times New Roman"/>
                <a:cs typeface="Times New Roman"/>
              </a:rPr>
              <a:t>The </a:t>
            </a:r>
            <a:r>
              <a:rPr dirty="0" sz="1300" spc="5">
                <a:latin typeface="Times New Roman"/>
                <a:cs typeface="Times New Roman"/>
              </a:rPr>
              <a:t>example in the slide shows the </a:t>
            </a:r>
            <a:r>
              <a:rPr dirty="0" sz="1300" spc="15">
                <a:latin typeface="Courier New"/>
                <a:cs typeface="Courier New"/>
              </a:rPr>
              <a:t>tax</a:t>
            </a:r>
            <a:r>
              <a:rPr dirty="0" sz="1300" spc="-350">
                <a:latin typeface="Courier New"/>
                <a:cs typeface="Courier New"/>
              </a:rPr>
              <a:t> </a:t>
            </a:r>
            <a:r>
              <a:rPr dirty="0" sz="1300" spc="5">
                <a:latin typeface="Times New Roman"/>
                <a:cs typeface="Times New Roman"/>
              </a:rPr>
              <a:t>public variable being initialized to the value in  the </a:t>
            </a:r>
            <a:r>
              <a:rPr dirty="0" sz="1300" spc="15">
                <a:latin typeface="Courier New"/>
                <a:cs typeface="Courier New"/>
              </a:rPr>
              <a:t>tax_rates</a:t>
            </a:r>
            <a:r>
              <a:rPr dirty="0" sz="1300" spc="-445">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first time the</a:t>
            </a:r>
            <a:r>
              <a:rPr dirty="0" sz="1300" spc="10">
                <a:latin typeface="Times New Roman"/>
                <a:cs typeface="Times New Roman"/>
              </a:rPr>
              <a:t> </a:t>
            </a:r>
            <a:r>
              <a:rPr dirty="0" sz="1300" spc="15">
                <a:latin typeface="Courier New"/>
                <a:cs typeface="Courier New"/>
              </a:rPr>
              <a:t>taxes</a:t>
            </a:r>
            <a:r>
              <a:rPr dirty="0" sz="1300" spc="-455">
                <a:latin typeface="Courier New"/>
                <a:cs typeface="Courier New"/>
              </a:rPr>
              <a:t> </a:t>
            </a:r>
            <a:r>
              <a:rPr dirty="0" sz="1300" spc="5">
                <a:latin typeface="Times New Roman"/>
                <a:cs typeface="Times New Roman"/>
              </a:rPr>
              <a:t>package is referenced.</a:t>
            </a:r>
            <a:endParaRPr sz="1300">
              <a:latin typeface="Times New Roman"/>
              <a:cs typeface="Times New Roman"/>
            </a:endParaRPr>
          </a:p>
          <a:p>
            <a:pPr marL="138430" marR="5080">
              <a:lnSpc>
                <a:spcPct val="99000"/>
              </a:lnSpc>
              <a:spcBef>
                <a:spcPts val="515"/>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initialize the variable in the declaration </a:t>
            </a:r>
            <a:r>
              <a:rPr dirty="0" sz="1300" spc="10">
                <a:latin typeface="Times New Roman"/>
                <a:cs typeface="Times New Roman"/>
              </a:rPr>
              <a:t>by </a:t>
            </a:r>
            <a:r>
              <a:rPr dirty="0" sz="1300" spc="5">
                <a:latin typeface="Times New Roman"/>
                <a:cs typeface="Times New Roman"/>
              </a:rPr>
              <a:t>using an assignment operation, it  is overwritten </a:t>
            </a:r>
            <a:r>
              <a:rPr dirty="0" sz="1300" spc="10">
                <a:latin typeface="Times New Roman"/>
                <a:cs typeface="Times New Roman"/>
              </a:rPr>
              <a:t>by </a:t>
            </a:r>
            <a:r>
              <a:rPr dirty="0" sz="1300" spc="5">
                <a:latin typeface="Times New Roman"/>
                <a:cs typeface="Times New Roman"/>
              </a:rPr>
              <a:t>the code in the initialization block at the end of the package body. </a:t>
            </a:r>
            <a:r>
              <a:rPr dirty="0" sz="1300" spc="10">
                <a:latin typeface="Times New Roman"/>
                <a:cs typeface="Times New Roman"/>
              </a:rPr>
              <a:t>The  </a:t>
            </a:r>
            <a:r>
              <a:rPr dirty="0" sz="1300" spc="5">
                <a:latin typeface="Times New Roman"/>
                <a:cs typeface="Times New Roman"/>
              </a:rPr>
              <a:t>initialization block is terminated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END</a:t>
            </a:r>
            <a:r>
              <a:rPr dirty="0" sz="1300" spc="-445">
                <a:latin typeface="Courier New"/>
                <a:cs typeface="Courier New"/>
              </a:rPr>
              <a:t> </a:t>
            </a:r>
            <a:r>
              <a:rPr dirty="0" sz="1300" spc="10">
                <a:latin typeface="Times New Roman"/>
                <a:cs typeface="Times New Roman"/>
              </a:rPr>
              <a:t>keyword </a:t>
            </a:r>
            <a:r>
              <a:rPr dirty="0" sz="1300" spc="5">
                <a:latin typeface="Times New Roman"/>
                <a:cs typeface="Times New Roman"/>
              </a:rPr>
              <a:t>for the </a:t>
            </a:r>
            <a:r>
              <a:rPr dirty="0" sz="1300" spc="10">
                <a:latin typeface="Times New Roman"/>
                <a:cs typeface="Times New Roman"/>
              </a:rPr>
              <a:t>package </a:t>
            </a:r>
            <a:r>
              <a:rPr dirty="0" sz="1300" spc="5">
                <a:latin typeface="Times New Roman"/>
                <a:cs typeface="Times New Roman"/>
              </a:rPr>
              <a:t>body.</a:t>
            </a:r>
            <a:endParaRPr sz="1300">
              <a:latin typeface="Times New Roman"/>
              <a:cs typeface="Times New Roman"/>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4</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4</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1</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12417" y="873506"/>
            <a:ext cx="5123815" cy="3892550"/>
          </a:xfrm>
          <a:prstGeom prst="rect">
            <a:avLst/>
          </a:prstGeom>
        </p:spPr>
        <p:txBody>
          <a:bodyPr wrap="square" lIns="0" tIns="12700" rIns="0" bIns="0" rtlCol="0" vert="horz">
            <a:spAutoFit/>
          </a:bodyPr>
          <a:lstStyle/>
          <a:p>
            <a:pPr marL="1557020" marR="566420" indent="-996315">
              <a:lnSpc>
                <a:spcPct val="100000"/>
              </a:lnSpc>
              <a:spcBef>
                <a:spcPts val="100"/>
              </a:spcBef>
            </a:pPr>
            <a:r>
              <a:rPr dirty="0" sz="2000" spc="-5" b="1">
                <a:latin typeface="Arial"/>
                <a:cs typeface="Arial"/>
              </a:rPr>
              <a:t>Using </a:t>
            </a:r>
            <a:r>
              <a:rPr dirty="0" sz="2000" b="1">
                <a:latin typeface="Arial"/>
                <a:cs typeface="Arial"/>
              </a:rPr>
              <a:t>Package Functions in SQL  and</a:t>
            </a:r>
            <a:r>
              <a:rPr dirty="0" sz="2000" spc="-5" b="1">
                <a:latin typeface="Arial"/>
                <a:cs typeface="Arial"/>
              </a:rPr>
              <a:t> </a:t>
            </a:r>
            <a:r>
              <a:rPr dirty="0" sz="2000" b="1">
                <a:latin typeface="Arial"/>
                <a:cs typeface="Arial"/>
              </a:rPr>
              <a:t>Restrictions</a:t>
            </a:r>
            <a:endParaRPr sz="2000">
              <a:latin typeface="Arial"/>
              <a:cs typeface="Arial"/>
            </a:endParaRPr>
          </a:p>
          <a:p>
            <a:pPr>
              <a:lnSpc>
                <a:spcPct val="100000"/>
              </a:lnSpc>
              <a:spcBef>
                <a:spcPts val="15"/>
              </a:spcBef>
            </a:pPr>
            <a:endParaRPr sz="2100">
              <a:latin typeface="Arial"/>
              <a:cs typeface="Arial"/>
            </a:endParaRPr>
          </a:p>
          <a:p>
            <a:pPr marL="339090" marR="1092835" indent="-327025">
              <a:lnSpc>
                <a:spcPct val="101299"/>
              </a:lnSpc>
              <a:spcBef>
                <a:spcPts val="5"/>
              </a:spcBef>
              <a:buClr>
                <a:srgbClr val="FF0000"/>
              </a:buClr>
              <a:buFont typeface="Arial"/>
              <a:buChar char="•"/>
              <a:tabLst>
                <a:tab pos="339090" algn="l"/>
                <a:tab pos="339725" algn="l"/>
              </a:tabLst>
            </a:pPr>
            <a:r>
              <a:rPr dirty="0" sz="1550" spc="10" b="1">
                <a:latin typeface="Arial"/>
                <a:cs typeface="Arial"/>
              </a:rPr>
              <a:t>Package functions can be used </a:t>
            </a:r>
            <a:r>
              <a:rPr dirty="0" sz="1550" spc="5" b="1">
                <a:latin typeface="Arial"/>
                <a:cs typeface="Arial"/>
              </a:rPr>
              <a:t>in </a:t>
            </a:r>
            <a:r>
              <a:rPr dirty="0" sz="1550" spc="15" b="1">
                <a:latin typeface="Arial"/>
                <a:cs typeface="Arial"/>
              </a:rPr>
              <a:t>SQL  </a:t>
            </a:r>
            <a:r>
              <a:rPr dirty="0" sz="1550" spc="10" b="1">
                <a:latin typeface="Arial"/>
                <a:cs typeface="Arial"/>
              </a:rPr>
              <a:t>statements.</a:t>
            </a:r>
            <a:endParaRPr sz="1550">
              <a:latin typeface="Arial"/>
              <a:cs typeface="Arial"/>
            </a:endParaRPr>
          </a:p>
          <a:p>
            <a:pPr marL="339090" indent="-327025">
              <a:lnSpc>
                <a:spcPct val="100000"/>
              </a:lnSpc>
              <a:spcBef>
                <a:spcPts val="400"/>
              </a:spcBef>
              <a:buClr>
                <a:srgbClr val="FF0000"/>
              </a:buClr>
              <a:buFont typeface="Arial"/>
              <a:buChar char="•"/>
              <a:tabLst>
                <a:tab pos="339090" algn="l"/>
                <a:tab pos="339725" algn="l"/>
              </a:tabLst>
            </a:pPr>
            <a:r>
              <a:rPr dirty="0" sz="1550" spc="10" b="1">
                <a:latin typeface="Arial"/>
                <a:cs typeface="Arial"/>
              </a:rPr>
              <a:t>Functions called</a:t>
            </a:r>
            <a:r>
              <a:rPr dirty="0" sz="1550" spc="5" b="1">
                <a:latin typeface="Arial"/>
                <a:cs typeface="Arial"/>
              </a:rPr>
              <a:t> </a:t>
            </a:r>
            <a:r>
              <a:rPr dirty="0" sz="1550" spc="10" b="1">
                <a:latin typeface="Arial"/>
                <a:cs typeface="Arial"/>
              </a:rPr>
              <a:t>from:</a:t>
            </a:r>
            <a:endParaRPr sz="1550">
              <a:latin typeface="Arial"/>
              <a:cs typeface="Arial"/>
            </a:endParaRPr>
          </a:p>
          <a:p>
            <a:pPr lvl="1" marL="666115" marR="5080" indent="-245110">
              <a:lnSpc>
                <a:spcPct val="102299"/>
              </a:lnSpc>
              <a:spcBef>
                <a:spcPts val="340"/>
              </a:spcBef>
              <a:buClr>
                <a:srgbClr val="FF0000"/>
              </a:buClr>
              <a:buFont typeface="Arial"/>
              <a:buChar char="–"/>
              <a:tabLst>
                <a:tab pos="666115" algn="l"/>
                <a:tab pos="666750" algn="l"/>
              </a:tabLst>
            </a:pPr>
            <a:r>
              <a:rPr dirty="0" sz="1400" spc="20" b="1">
                <a:latin typeface="Arial"/>
                <a:cs typeface="Arial"/>
              </a:rPr>
              <a:t>A </a:t>
            </a:r>
            <a:r>
              <a:rPr dirty="0" sz="1400" spc="15" b="1">
                <a:latin typeface="Arial"/>
                <a:cs typeface="Arial"/>
              </a:rPr>
              <a:t>query </a:t>
            </a:r>
            <a:r>
              <a:rPr dirty="0" sz="1400" spc="10" b="1">
                <a:latin typeface="Arial"/>
                <a:cs typeface="Arial"/>
              </a:rPr>
              <a:t>or </a:t>
            </a:r>
            <a:r>
              <a:rPr dirty="0" sz="1400" spc="20" b="1">
                <a:latin typeface="Arial"/>
                <a:cs typeface="Arial"/>
              </a:rPr>
              <a:t>DML </a:t>
            </a:r>
            <a:r>
              <a:rPr dirty="0" sz="1400" spc="10" b="1">
                <a:latin typeface="Arial"/>
                <a:cs typeface="Arial"/>
              </a:rPr>
              <a:t>statement must not end the </a:t>
            </a:r>
            <a:r>
              <a:rPr dirty="0" sz="1400" spc="5" b="1">
                <a:latin typeface="Arial"/>
                <a:cs typeface="Arial"/>
              </a:rPr>
              <a:t>current  transaction, create </a:t>
            </a:r>
            <a:r>
              <a:rPr dirty="0" sz="1400" spc="10" b="1">
                <a:latin typeface="Arial"/>
                <a:cs typeface="Arial"/>
              </a:rPr>
              <a:t>or </a:t>
            </a:r>
            <a:r>
              <a:rPr dirty="0" sz="1400" spc="5" b="1">
                <a:latin typeface="Arial"/>
                <a:cs typeface="Arial"/>
              </a:rPr>
              <a:t>roll </a:t>
            </a:r>
            <a:r>
              <a:rPr dirty="0" sz="1400" spc="15" b="1">
                <a:latin typeface="Arial"/>
                <a:cs typeface="Arial"/>
              </a:rPr>
              <a:t>back </a:t>
            </a:r>
            <a:r>
              <a:rPr dirty="0" sz="1400" spc="10" b="1">
                <a:latin typeface="Arial"/>
                <a:cs typeface="Arial"/>
              </a:rPr>
              <a:t>to </a:t>
            </a:r>
            <a:r>
              <a:rPr dirty="0" sz="1400" spc="15" b="1">
                <a:latin typeface="Arial"/>
                <a:cs typeface="Arial"/>
              </a:rPr>
              <a:t>a </a:t>
            </a:r>
            <a:r>
              <a:rPr dirty="0" sz="1400" spc="5" b="1">
                <a:latin typeface="Arial"/>
                <a:cs typeface="Arial"/>
              </a:rPr>
              <a:t>savepoint, </a:t>
            </a:r>
            <a:r>
              <a:rPr dirty="0" sz="1400" spc="10" b="1">
                <a:latin typeface="Arial"/>
                <a:cs typeface="Arial"/>
              </a:rPr>
              <a:t>or  </a:t>
            </a:r>
            <a:r>
              <a:rPr dirty="0" sz="1400" spc="5" b="1">
                <a:latin typeface="Arial"/>
                <a:cs typeface="Arial"/>
              </a:rPr>
              <a:t>alter </a:t>
            </a:r>
            <a:r>
              <a:rPr dirty="0" sz="1400" spc="10" b="1">
                <a:latin typeface="Arial"/>
                <a:cs typeface="Arial"/>
              </a:rPr>
              <a:t>the system or</a:t>
            </a:r>
            <a:r>
              <a:rPr dirty="0" sz="1400" spc="-10" b="1">
                <a:latin typeface="Arial"/>
                <a:cs typeface="Arial"/>
              </a:rPr>
              <a:t> </a:t>
            </a:r>
            <a:r>
              <a:rPr dirty="0" sz="1400" spc="10" b="1">
                <a:latin typeface="Arial"/>
                <a:cs typeface="Arial"/>
              </a:rPr>
              <a:t>session</a:t>
            </a:r>
            <a:endParaRPr sz="1400">
              <a:latin typeface="Arial"/>
              <a:cs typeface="Arial"/>
            </a:endParaRPr>
          </a:p>
          <a:p>
            <a:pPr lvl="1" marL="666115" marR="234950" indent="-245110">
              <a:lnSpc>
                <a:spcPct val="102200"/>
              </a:lnSpc>
              <a:spcBef>
                <a:spcPts val="335"/>
              </a:spcBef>
              <a:buClr>
                <a:srgbClr val="FF0000"/>
              </a:buClr>
              <a:buFont typeface="Arial"/>
              <a:buChar char="–"/>
              <a:tabLst>
                <a:tab pos="666115" algn="l"/>
                <a:tab pos="666750" algn="l"/>
              </a:tabLst>
            </a:pPr>
            <a:r>
              <a:rPr dirty="0" sz="1400" spc="20" b="1">
                <a:latin typeface="Arial"/>
                <a:cs typeface="Arial"/>
              </a:rPr>
              <a:t>A </a:t>
            </a:r>
            <a:r>
              <a:rPr dirty="0" sz="1400" spc="15" b="1">
                <a:latin typeface="Arial"/>
                <a:cs typeface="Arial"/>
              </a:rPr>
              <a:t>query </a:t>
            </a:r>
            <a:r>
              <a:rPr dirty="0" sz="1400" spc="10" b="1">
                <a:latin typeface="Arial"/>
                <a:cs typeface="Arial"/>
              </a:rPr>
              <a:t>or </a:t>
            </a:r>
            <a:r>
              <a:rPr dirty="0" sz="1400" spc="15" b="1">
                <a:latin typeface="Arial"/>
                <a:cs typeface="Arial"/>
              </a:rPr>
              <a:t>a </a:t>
            </a:r>
            <a:r>
              <a:rPr dirty="0" sz="1400" spc="10" b="1">
                <a:latin typeface="Arial"/>
                <a:cs typeface="Arial"/>
              </a:rPr>
              <a:t>parallelized </a:t>
            </a:r>
            <a:r>
              <a:rPr dirty="0" sz="1400" spc="15" b="1">
                <a:latin typeface="Arial"/>
                <a:cs typeface="Arial"/>
              </a:rPr>
              <a:t>DML </a:t>
            </a:r>
            <a:r>
              <a:rPr dirty="0" sz="1400" spc="10" b="1">
                <a:latin typeface="Arial"/>
                <a:cs typeface="Arial"/>
              </a:rPr>
              <a:t>statement cannot  execute </a:t>
            </a:r>
            <a:r>
              <a:rPr dirty="0" sz="1400" spc="15" b="1">
                <a:latin typeface="Arial"/>
                <a:cs typeface="Arial"/>
              </a:rPr>
              <a:t>a DML </a:t>
            </a:r>
            <a:r>
              <a:rPr dirty="0" sz="1400" spc="10" b="1">
                <a:latin typeface="Arial"/>
                <a:cs typeface="Arial"/>
              </a:rPr>
              <a:t>statement or </a:t>
            </a:r>
            <a:r>
              <a:rPr dirty="0" sz="1400" spc="15" b="1">
                <a:latin typeface="Arial"/>
                <a:cs typeface="Arial"/>
              </a:rPr>
              <a:t>modify </a:t>
            </a:r>
            <a:r>
              <a:rPr dirty="0" sz="1400" spc="10" b="1">
                <a:latin typeface="Arial"/>
                <a:cs typeface="Arial"/>
              </a:rPr>
              <a:t>the</a:t>
            </a:r>
            <a:r>
              <a:rPr dirty="0" sz="1400" spc="-85" b="1">
                <a:latin typeface="Arial"/>
                <a:cs typeface="Arial"/>
              </a:rPr>
              <a:t> </a:t>
            </a:r>
            <a:r>
              <a:rPr dirty="0" sz="1400" spc="15" b="1">
                <a:latin typeface="Arial"/>
                <a:cs typeface="Arial"/>
              </a:rPr>
              <a:t>database</a:t>
            </a:r>
            <a:endParaRPr sz="1400">
              <a:latin typeface="Arial"/>
              <a:cs typeface="Arial"/>
            </a:endParaRPr>
          </a:p>
          <a:p>
            <a:pPr lvl="1" marL="666115" marR="216535" indent="-245110">
              <a:lnSpc>
                <a:spcPct val="102200"/>
              </a:lnSpc>
              <a:spcBef>
                <a:spcPts val="340"/>
              </a:spcBef>
              <a:buClr>
                <a:srgbClr val="FF0000"/>
              </a:buClr>
              <a:buFont typeface="Arial"/>
              <a:buChar char="–"/>
              <a:tabLst>
                <a:tab pos="666115" algn="l"/>
                <a:tab pos="666750" algn="l"/>
              </a:tabLst>
            </a:pPr>
            <a:r>
              <a:rPr dirty="0" sz="1400" spc="20" b="1">
                <a:latin typeface="Arial"/>
                <a:cs typeface="Arial"/>
              </a:rPr>
              <a:t>A DML </a:t>
            </a:r>
            <a:r>
              <a:rPr dirty="0" sz="1400" spc="10" b="1">
                <a:latin typeface="Arial"/>
                <a:cs typeface="Arial"/>
              </a:rPr>
              <a:t>statement </a:t>
            </a:r>
            <a:r>
              <a:rPr dirty="0" sz="1400" spc="15" b="1">
                <a:latin typeface="Arial"/>
                <a:cs typeface="Arial"/>
              </a:rPr>
              <a:t>cannot </a:t>
            </a:r>
            <a:r>
              <a:rPr dirty="0" sz="1400" spc="10" b="1">
                <a:latin typeface="Arial"/>
                <a:cs typeface="Arial"/>
              </a:rPr>
              <a:t>read or modify the</a:t>
            </a:r>
            <a:r>
              <a:rPr dirty="0" sz="1400" spc="-55" b="1">
                <a:latin typeface="Arial"/>
                <a:cs typeface="Arial"/>
              </a:rPr>
              <a:t> </a:t>
            </a:r>
            <a:r>
              <a:rPr dirty="0" sz="1400" spc="10" b="1">
                <a:latin typeface="Arial"/>
                <a:cs typeface="Arial"/>
              </a:rPr>
              <a:t>table  being </a:t>
            </a:r>
            <a:r>
              <a:rPr dirty="0" sz="1400" spc="15" b="1">
                <a:latin typeface="Arial"/>
                <a:cs typeface="Arial"/>
              </a:rPr>
              <a:t>changed by </a:t>
            </a:r>
            <a:r>
              <a:rPr dirty="0" sz="1400" spc="10" b="1">
                <a:latin typeface="Arial"/>
                <a:cs typeface="Arial"/>
              </a:rPr>
              <a:t>that </a:t>
            </a:r>
            <a:r>
              <a:rPr dirty="0" sz="1400" spc="20" b="1">
                <a:latin typeface="Arial"/>
                <a:cs typeface="Arial"/>
              </a:rPr>
              <a:t>DML</a:t>
            </a:r>
            <a:r>
              <a:rPr dirty="0" sz="1400" spc="-30" b="1">
                <a:latin typeface="Arial"/>
                <a:cs typeface="Arial"/>
              </a:rPr>
              <a:t> </a:t>
            </a:r>
            <a:r>
              <a:rPr dirty="0" sz="1400" spc="5" b="1">
                <a:latin typeface="Arial"/>
                <a:cs typeface="Arial"/>
              </a:rPr>
              <a:t>statement</a:t>
            </a:r>
            <a:endParaRPr sz="1400">
              <a:latin typeface="Arial"/>
              <a:cs typeface="Arial"/>
            </a:endParaRPr>
          </a:p>
          <a:p>
            <a:pPr marL="339090" marR="182880">
              <a:lnSpc>
                <a:spcPct val="101299"/>
              </a:lnSpc>
              <a:spcBef>
                <a:spcPts val="370"/>
              </a:spcBef>
            </a:pPr>
            <a:r>
              <a:rPr dirty="0" sz="1550" spc="10" b="1">
                <a:latin typeface="Arial"/>
                <a:cs typeface="Arial"/>
              </a:rPr>
              <a:t>Note: </a:t>
            </a:r>
            <a:r>
              <a:rPr dirty="0" sz="1550" spc="15" b="1">
                <a:latin typeface="Arial"/>
                <a:cs typeface="Arial"/>
              </a:rPr>
              <a:t>A </a:t>
            </a:r>
            <a:r>
              <a:rPr dirty="0" sz="1550" spc="10" b="1">
                <a:latin typeface="Arial"/>
                <a:cs typeface="Arial"/>
              </a:rPr>
              <a:t>function calling subprograms that break  the preceding restrictions </a:t>
            </a:r>
            <a:r>
              <a:rPr dirty="0" sz="1550" spc="5" b="1">
                <a:latin typeface="Arial"/>
                <a:cs typeface="Arial"/>
              </a:rPr>
              <a:t>is </a:t>
            </a:r>
            <a:r>
              <a:rPr dirty="0" sz="1550" spc="10" b="1">
                <a:latin typeface="Arial"/>
                <a:cs typeface="Arial"/>
              </a:rPr>
              <a:t>not</a:t>
            </a:r>
            <a:r>
              <a:rPr dirty="0" sz="1550" spc="-5" b="1">
                <a:latin typeface="Arial"/>
                <a:cs typeface="Arial"/>
              </a:rPr>
              <a:t> </a:t>
            </a:r>
            <a:r>
              <a:rPr dirty="0" sz="1550" spc="10" b="1">
                <a:latin typeface="Arial"/>
                <a:cs typeface="Arial"/>
              </a:rPr>
              <a:t>allowed.</a:t>
            </a:r>
            <a:endParaRPr sz="1550">
              <a:latin typeface="Arial"/>
              <a:cs typeface="Arial"/>
            </a:endParaRPr>
          </a:p>
        </p:txBody>
      </p:sp>
      <p:sp>
        <p:nvSpPr>
          <p:cNvPr id="7" name="object 7"/>
          <p:cNvSpPr txBox="1"/>
          <p:nvPr/>
        </p:nvSpPr>
        <p:spPr>
          <a:xfrm>
            <a:off x="743204" y="5609382"/>
            <a:ext cx="6273800" cy="37846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Using Package </a:t>
            </a:r>
            <a:r>
              <a:rPr dirty="0" sz="1300" spc="10" b="1">
                <a:latin typeface="Arial"/>
                <a:cs typeface="Arial"/>
              </a:rPr>
              <a:t>Functions in </a:t>
            </a:r>
            <a:r>
              <a:rPr dirty="0" sz="1300" spc="15" b="1">
                <a:latin typeface="Arial"/>
                <a:cs typeface="Arial"/>
              </a:rPr>
              <a:t>SQL </a:t>
            </a:r>
            <a:r>
              <a:rPr dirty="0" sz="1300" spc="5" b="1">
                <a:latin typeface="Arial"/>
                <a:cs typeface="Arial"/>
              </a:rPr>
              <a:t>and</a:t>
            </a:r>
            <a:r>
              <a:rPr dirty="0" sz="1300" spc="-30" b="1">
                <a:latin typeface="Arial"/>
                <a:cs typeface="Arial"/>
              </a:rPr>
              <a:t> </a:t>
            </a:r>
            <a:r>
              <a:rPr dirty="0" sz="1300" spc="5" b="1">
                <a:latin typeface="Arial"/>
                <a:cs typeface="Arial"/>
              </a:rPr>
              <a:t>Restrictions</a:t>
            </a:r>
            <a:endParaRPr sz="1300">
              <a:latin typeface="Arial"/>
              <a:cs typeface="Arial"/>
            </a:endParaRPr>
          </a:p>
          <a:p>
            <a:pPr marL="138430" marR="5080">
              <a:lnSpc>
                <a:spcPct val="101400"/>
              </a:lnSpc>
              <a:spcBef>
                <a:spcPts val="365"/>
              </a:spcBef>
            </a:pPr>
            <a:r>
              <a:rPr dirty="0" sz="1300" spc="10">
                <a:latin typeface="Times New Roman"/>
                <a:cs typeface="Times New Roman"/>
              </a:rPr>
              <a:t>When </a:t>
            </a:r>
            <a:r>
              <a:rPr dirty="0" sz="1300" spc="5">
                <a:latin typeface="Times New Roman"/>
                <a:cs typeface="Times New Roman"/>
              </a:rPr>
              <a:t>executing a </a:t>
            </a:r>
            <a:r>
              <a:rPr dirty="0" sz="1300" spc="10">
                <a:latin typeface="Times New Roman"/>
                <a:cs typeface="Times New Roman"/>
              </a:rPr>
              <a:t>SQL </a:t>
            </a:r>
            <a:r>
              <a:rPr dirty="0" sz="1300" spc="5">
                <a:latin typeface="Times New Roman"/>
                <a:cs typeface="Times New Roman"/>
              </a:rPr>
              <a:t>statement that calls a stored function, the Oracle server must </a:t>
            </a:r>
            <a:r>
              <a:rPr dirty="0" sz="1300" spc="10">
                <a:latin typeface="Times New Roman"/>
                <a:cs typeface="Times New Roman"/>
              </a:rPr>
              <a:t>know  </a:t>
            </a:r>
            <a:r>
              <a:rPr dirty="0" sz="1300" spc="5">
                <a:latin typeface="Times New Roman"/>
                <a:cs typeface="Times New Roman"/>
              </a:rPr>
              <a:t>the purity level of stored functions, that is, whether the functions are free of the restrictions  listed in the slide. In general, restrictions are changes to database tables or public package  variables (those declared in a package specification). Restrictions can delay the execution  of a query, yield order-dependent (therefore indeterminate) results, or require that the  package state variables be </a:t>
            </a:r>
            <a:r>
              <a:rPr dirty="0" sz="1300" spc="10">
                <a:latin typeface="Times New Roman"/>
                <a:cs typeface="Times New Roman"/>
              </a:rPr>
              <a:t>maintained </a:t>
            </a:r>
            <a:r>
              <a:rPr dirty="0" sz="1300" spc="5">
                <a:latin typeface="Times New Roman"/>
                <a:cs typeface="Times New Roman"/>
              </a:rPr>
              <a:t>across user sessions. Various restrictions are not  allowed </a:t>
            </a:r>
            <a:r>
              <a:rPr dirty="0" sz="1300" spc="10">
                <a:latin typeface="Times New Roman"/>
                <a:cs typeface="Times New Roman"/>
              </a:rPr>
              <a:t>when </a:t>
            </a:r>
            <a:r>
              <a:rPr dirty="0" sz="1300" spc="5">
                <a:latin typeface="Times New Roman"/>
                <a:cs typeface="Times New Roman"/>
              </a:rPr>
              <a:t>a function is called from a </a:t>
            </a:r>
            <a:r>
              <a:rPr dirty="0" sz="1300" spc="10">
                <a:latin typeface="Times New Roman"/>
                <a:cs typeface="Times New Roman"/>
              </a:rPr>
              <a:t>SQL </a:t>
            </a:r>
            <a:r>
              <a:rPr dirty="0" sz="1300" spc="5">
                <a:latin typeface="Times New Roman"/>
                <a:cs typeface="Times New Roman"/>
              </a:rPr>
              <a:t>query or a </a:t>
            </a:r>
            <a:r>
              <a:rPr dirty="0" sz="1300" spc="10">
                <a:latin typeface="Times New Roman"/>
                <a:cs typeface="Times New Roman"/>
              </a:rPr>
              <a:t>DML </a:t>
            </a:r>
            <a:r>
              <a:rPr dirty="0" sz="1300" spc="5">
                <a:latin typeface="Times New Roman"/>
                <a:cs typeface="Times New Roman"/>
              </a:rPr>
              <a:t>statement. Therefore, the  following restrictions apply to stored functions called from </a:t>
            </a:r>
            <a:r>
              <a:rPr dirty="0" sz="1300" spc="10">
                <a:latin typeface="Times New Roman"/>
                <a:cs typeface="Times New Roman"/>
              </a:rPr>
              <a:t>SQL</a:t>
            </a:r>
            <a:r>
              <a:rPr dirty="0" sz="1300" spc="40">
                <a:latin typeface="Times New Roman"/>
                <a:cs typeface="Times New Roman"/>
              </a:rPr>
              <a:t> </a:t>
            </a:r>
            <a:r>
              <a:rPr dirty="0" sz="1300" spc="5">
                <a:latin typeface="Times New Roman"/>
                <a:cs typeface="Times New Roman"/>
              </a:rPr>
              <a:t>expressions:</a:t>
            </a:r>
            <a:endParaRPr sz="1300">
              <a:latin typeface="Times New Roman"/>
              <a:cs typeface="Times New Roman"/>
            </a:endParaRPr>
          </a:p>
          <a:p>
            <a:pPr marL="515620" marR="24765" indent="-251460">
              <a:lnSpc>
                <a:spcPts val="1580"/>
              </a:lnSpc>
              <a:spcBef>
                <a:spcPts val="55"/>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function called from a query or </a:t>
            </a:r>
            <a:r>
              <a:rPr dirty="0" sz="1300" spc="10">
                <a:latin typeface="Times New Roman"/>
                <a:cs typeface="Times New Roman"/>
              </a:rPr>
              <a:t>DML </a:t>
            </a:r>
            <a:r>
              <a:rPr dirty="0" sz="1300" spc="5">
                <a:latin typeface="Times New Roman"/>
                <a:cs typeface="Times New Roman"/>
              </a:rPr>
              <a:t>statement cannot end the current transaction,  create or roll </a:t>
            </a:r>
            <a:r>
              <a:rPr dirty="0" sz="1300" spc="10">
                <a:latin typeface="Times New Roman"/>
                <a:cs typeface="Times New Roman"/>
              </a:rPr>
              <a:t>back </a:t>
            </a:r>
            <a:r>
              <a:rPr dirty="0" sz="1300" spc="5">
                <a:latin typeface="Times New Roman"/>
                <a:cs typeface="Times New Roman"/>
              </a:rPr>
              <a:t>to a savepoint, or alter the system or</a:t>
            </a:r>
            <a:r>
              <a:rPr dirty="0" sz="1300" spc="15">
                <a:latin typeface="Times New Roman"/>
                <a:cs typeface="Times New Roman"/>
              </a:rPr>
              <a:t> </a:t>
            </a:r>
            <a:r>
              <a:rPr dirty="0" sz="1300">
                <a:latin typeface="Times New Roman"/>
                <a:cs typeface="Times New Roman"/>
              </a:rPr>
              <a:t>session.</a:t>
            </a:r>
            <a:endParaRPr sz="1300">
              <a:latin typeface="Times New Roman"/>
              <a:cs typeface="Times New Roman"/>
            </a:endParaRPr>
          </a:p>
          <a:p>
            <a:pPr marL="515620" marR="386080" indent="-251460">
              <a:lnSpc>
                <a:spcPts val="1580"/>
              </a:lnSpc>
              <a:spcBef>
                <a:spcPts val="10"/>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function called from a query statement or from a parallelized </a:t>
            </a:r>
            <a:r>
              <a:rPr dirty="0" sz="1300" spc="10">
                <a:latin typeface="Times New Roman"/>
                <a:cs typeface="Times New Roman"/>
              </a:rPr>
              <a:t>DML </a:t>
            </a:r>
            <a:r>
              <a:rPr dirty="0" sz="1300" spc="5">
                <a:latin typeface="Times New Roman"/>
                <a:cs typeface="Times New Roman"/>
              </a:rPr>
              <a:t>statement  cannot execute a </a:t>
            </a:r>
            <a:r>
              <a:rPr dirty="0" sz="1300" spc="10">
                <a:latin typeface="Times New Roman"/>
                <a:cs typeface="Times New Roman"/>
              </a:rPr>
              <a:t>DML </a:t>
            </a:r>
            <a:r>
              <a:rPr dirty="0" sz="1300" spc="5">
                <a:latin typeface="Times New Roman"/>
                <a:cs typeface="Times New Roman"/>
              </a:rPr>
              <a:t>statement or otherwise modify the</a:t>
            </a:r>
            <a:r>
              <a:rPr dirty="0" sz="1300" spc="4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5620" marR="154940" indent="-251460">
              <a:lnSpc>
                <a:spcPts val="1580"/>
              </a:lnSpc>
              <a:buChar char="•"/>
              <a:tabLst>
                <a:tab pos="515620" algn="l"/>
                <a:tab pos="516255" algn="l"/>
              </a:tabLst>
            </a:pPr>
            <a:r>
              <a:rPr dirty="0" sz="1300" spc="10">
                <a:latin typeface="Times New Roman"/>
                <a:cs typeface="Times New Roman"/>
              </a:rPr>
              <a:t>A </a:t>
            </a:r>
            <a:r>
              <a:rPr dirty="0" sz="1300" spc="5">
                <a:latin typeface="Times New Roman"/>
                <a:cs typeface="Times New Roman"/>
              </a:rPr>
              <a:t>function called from a </a:t>
            </a:r>
            <a:r>
              <a:rPr dirty="0" sz="1300" spc="10">
                <a:latin typeface="Times New Roman"/>
                <a:cs typeface="Times New Roman"/>
              </a:rPr>
              <a:t>DML </a:t>
            </a:r>
            <a:r>
              <a:rPr dirty="0" sz="1300" spc="5">
                <a:latin typeface="Times New Roman"/>
                <a:cs typeface="Times New Roman"/>
              </a:rPr>
              <a:t>statement cannot read or modify the particular table  being modified </a:t>
            </a:r>
            <a:r>
              <a:rPr dirty="0" sz="1300" spc="10">
                <a:latin typeface="Times New Roman"/>
                <a:cs typeface="Times New Roman"/>
              </a:rPr>
              <a:t>by </a:t>
            </a:r>
            <a:r>
              <a:rPr dirty="0" sz="1300" spc="5">
                <a:latin typeface="Times New Roman"/>
                <a:cs typeface="Times New Roman"/>
              </a:rPr>
              <a:t>that </a:t>
            </a:r>
            <a:r>
              <a:rPr dirty="0" sz="1300" spc="10">
                <a:latin typeface="Times New Roman"/>
                <a:cs typeface="Times New Roman"/>
              </a:rPr>
              <a:t>DML</a:t>
            </a:r>
            <a:r>
              <a:rPr dirty="0" sz="1300" spc="5">
                <a:latin typeface="Times New Roman"/>
                <a:cs typeface="Times New Roman"/>
              </a:rPr>
              <a:t> statement.</a:t>
            </a:r>
            <a:endParaRPr sz="1300">
              <a:latin typeface="Times New Roman"/>
              <a:cs typeface="Times New Roman"/>
            </a:endParaRPr>
          </a:p>
          <a:p>
            <a:pPr marL="138430" marR="208279">
              <a:lnSpc>
                <a:spcPct val="101499"/>
              </a:lnSpc>
              <a:spcBef>
                <a:spcPts val="340"/>
              </a:spcBef>
            </a:pPr>
            <a:r>
              <a:rPr dirty="0" sz="1300" spc="5" b="1">
                <a:latin typeface="Times New Roman"/>
                <a:cs typeface="Times New Roman"/>
              </a:rPr>
              <a:t>Note: </a:t>
            </a:r>
            <a:r>
              <a:rPr dirty="0" sz="1300" spc="5">
                <a:latin typeface="Times New Roman"/>
                <a:cs typeface="Times New Roman"/>
              </a:rPr>
              <a:t>Prior to Oracle8</a:t>
            </a:r>
            <a:r>
              <a:rPr dirty="0" sz="1300" spc="5" i="1">
                <a:latin typeface="Times New Roman"/>
                <a:cs typeface="Times New Roman"/>
              </a:rPr>
              <a:t>i</a:t>
            </a:r>
            <a:r>
              <a:rPr dirty="0" sz="1300" spc="5">
                <a:latin typeface="Times New Roman"/>
                <a:cs typeface="Times New Roman"/>
              </a:rPr>
              <a:t>, the purity level </a:t>
            </a:r>
            <a:r>
              <a:rPr dirty="0" sz="1300" spc="10">
                <a:latin typeface="Times New Roman"/>
                <a:cs typeface="Times New Roman"/>
              </a:rPr>
              <a:t>was checked </a:t>
            </a:r>
            <a:r>
              <a:rPr dirty="0" sz="1300" spc="5">
                <a:latin typeface="Times New Roman"/>
                <a:cs typeface="Times New Roman"/>
              </a:rPr>
              <a:t>at compilation time </a:t>
            </a:r>
            <a:r>
              <a:rPr dirty="0" sz="1300" spc="10">
                <a:latin typeface="Times New Roman"/>
                <a:cs typeface="Times New Roman"/>
              </a:rPr>
              <a:t>by </a:t>
            </a:r>
            <a:r>
              <a:rPr dirty="0" sz="1300" spc="5">
                <a:latin typeface="Times New Roman"/>
                <a:cs typeface="Times New Roman"/>
              </a:rPr>
              <a:t>including  </a:t>
            </a:r>
            <a:r>
              <a:rPr dirty="0" sz="1300" spc="15">
                <a:latin typeface="Courier New"/>
                <a:cs typeface="Courier New"/>
              </a:rPr>
              <a:t>PRAGMA RESTRICT_REFERENCES</a:t>
            </a:r>
            <a:r>
              <a:rPr dirty="0" sz="1300" spc="-390">
                <a:latin typeface="Courier New"/>
                <a:cs typeface="Courier New"/>
              </a:rPr>
              <a:t> </a:t>
            </a: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Since Oracle8</a:t>
            </a:r>
            <a:r>
              <a:rPr dirty="0" sz="1300" spc="5" i="1">
                <a:latin typeface="Times New Roman"/>
                <a:cs typeface="Times New Roman"/>
              </a:rPr>
              <a:t>i</a:t>
            </a:r>
            <a:r>
              <a:rPr dirty="0" sz="1300" spc="5">
                <a:latin typeface="Times New Roman"/>
                <a:cs typeface="Times New Roman"/>
              </a:rPr>
              <a:t>, the  purity level of functions </a:t>
            </a:r>
            <a:r>
              <a:rPr dirty="0" sz="1300">
                <a:latin typeface="Times New Roman"/>
                <a:cs typeface="Times New Roman"/>
              </a:rPr>
              <a:t>is </a:t>
            </a:r>
            <a:r>
              <a:rPr dirty="0" sz="1300" spc="5">
                <a:latin typeface="Times New Roman"/>
                <a:cs typeface="Times New Roman"/>
              </a:rPr>
              <a:t>checked at run time.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65376"/>
            <a:ext cx="5105400" cy="2234565"/>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75"/>
              </a:lnSpc>
              <a:spcBef>
                <a:spcPts val="55"/>
              </a:spcBef>
            </a:pPr>
            <a:r>
              <a:rPr dirty="0" sz="1300" spc="-15" b="1">
                <a:latin typeface="Courier New"/>
                <a:cs typeface="Courier New"/>
              </a:rPr>
              <a:t>CREATE OR REPLACE PACKAGE taxes_pkg</a:t>
            </a:r>
            <a:r>
              <a:rPr dirty="0" sz="1300" spc="-55" b="1">
                <a:latin typeface="Courier New"/>
                <a:cs typeface="Courier New"/>
              </a:rPr>
              <a:t> </a:t>
            </a:r>
            <a:r>
              <a:rPr dirty="0" sz="1300" spc="-20" b="1">
                <a:latin typeface="Courier New"/>
                <a:cs typeface="Courier New"/>
              </a:rPr>
              <a:t>IS</a:t>
            </a:r>
            <a:endParaRPr sz="1300">
              <a:latin typeface="Courier New"/>
              <a:cs typeface="Courier New"/>
            </a:endParaRPr>
          </a:p>
          <a:p>
            <a:pPr marL="271145">
              <a:lnSpc>
                <a:spcPts val="1395"/>
              </a:lnSpc>
            </a:pPr>
            <a:r>
              <a:rPr dirty="0" sz="1300" spc="-15" b="1">
                <a:latin typeface="Courier New"/>
                <a:cs typeface="Courier New"/>
              </a:rPr>
              <a:t>FUNCTION tax (value IN NUMBER) RETURN</a:t>
            </a:r>
            <a:r>
              <a:rPr dirty="0" sz="1300" spc="-50" b="1">
                <a:latin typeface="Courier New"/>
                <a:cs typeface="Courier New"/>
              </a:rPr>
              <a:t> </a:t>
            </a:r>
            <a:r>
              <a:rPr dirty="0" sz="1300" spc="-20" b="1">
                <a:latin typeface="Courier New"/>
                <a:cs typeface="Courier New"/>
              </a:rPr>
              <a:t>NUMBER;</a:t>
            </a:r>
            <a:endParaRPr sz="1300">
              <a:latin typeface="Courier New"/>
              <a:cs typeface="Courier New"/>
            </a:endParaRPr>
          </a:p>
          <a:p>
            <a:pPr marL="75565">
              <a:lnSpc>
                <a:spcPts val="1395"/>
              </a:lnSpc>
            </a:pPr>
            <a:r>
              <a:rPr dirty="0" sz="1300" spc="-15" b="1">
                <a:latin typeface="Courier New"/>
                <a:cs typeface="Courier New"/>
              </a:rPr>
              <a:t>END</a:t>
            </a:r>
            <a:r>
              <a:rPr dirty="0" sz="1300" spc="-20" b="1">
                <a:latin typeface="Courier New"/>
                <a:cs typeface="Courier New"/>
              </a:rPr>
              <a:t> taxes_pkg;</a:t>
            </a:r>
            <a:endParaRPr sz="1300">
              <a:latin typeface="Courier New"/>
              <a:cs typeface="Courier New"/>
            </a:endParaRPr>
          </a:p>
          <a:p>
            <a:pPr marL="75565">
              <a:lnSpc>
                <a:spcPts val="1390"/>
              </a:lnSpc>
            </a:pPr>
            <a:r>
              <a:rPr dirty="0" sz="1300" spc="-10" b="1">
                <a:latin typeface="Courier New"/>
                <a:cs typeface="Courier New"/>
              </a:rPr>
              <a:t>/</a:t>
            </a:r>
            <a:endParaRPr sz="1300">
              <a:latin typeface="Courier New"/>
              <a:cs typeface="Courier New"/>
            </a:endParaRPr>
          </a:p>
          <a:p>
            <a:pPr marL="271145" marR="237490" indent="-195580">
              <a:lnSpc>
                <a:spcPts val="1400"/>
              </a:lnSpc>
              <a:spcBef>
                <a:spcPts val="95"/>
              </a:spcBef>
            </a:pPr>
            <a:r>
              <a:rPr dirty="0" sz="1300" spc="-15" b="1">
                <a:latin typeface="Courier New"/>
                <a:cs typeface="Courier New"/>
              </a:rPr>
              <a:t>CREATE OR REPLACE PACKAGE BODY taxes_pkg </a:t>
            </a:r>
            <a:r>
              <a:rPr dirty="0" sz="1300" spc="-20" b="1">
                <a:latin typeface="Courier New"/>
                <a:cs typeface="Courier New"/>
              </a:rPr>
              <a:t>IS  </a:t>
            </a:r>
            <a:r>
              <a:rPr dirty="0" sz="1300" spc="-15" b="1">
                <a:latin typeface="Courier New"/>
                <a:cs typeface="Courier New"/>
              </a:rPr>
              <a:t>FUNCTION tax (value IN NUMBER) RETURN NUMBER</a:t>
            </a:r>
            <a:r>
              <a:rPr dirty="0" sz="1300" spc="-90" b="1">
                <a:latin typeface="Courier New"/>
                <a:cs typeface="Courier New"/>
              </a:rPr>
              <a:t> </a:t>
            </a:r>
            <a:r>
              <a:rPr dirty="0" sz="1300" spc="-20" b="1">
                <a:latin typeface="Courier New"/>
                <a:cs typeface="Courier New"/>
              </a:rPr>
              <a:t>IS</a:t>
            </a:r>
            <a:endParaRPr sz="1300">
              <a:latin typeface="Courier New"/>
              <a:cs typeface="Courier New"/>
            </a:endParaRPr>
          </a:p>
          <a:p>
            <a:pPr marL="466725">
              <a:lnSpc>
                <a:spcPts val="1290"/>
              </a:lnSpc>
            </a:pPr>
            <a:r>
              <a:rPr dirty="0" sz="1300" spc="-15" b="1">
                <a:latin typeface="Courier New"/>
                <a:cs typeface="Courier New"/>
              </a:rPr>
              <a:t>rate NUMBER :=</a:t>
            </a:r>
            <a:r>
              <a:rPr dirty="0" sz="1300" spc="-40" b="1">
                <a:latin typeface="Courier New"/>
                <a:cs typeface="Courier New"/>
              </a:rPr>
              <a:t> </a:t>
            </a:r>
            <a:r>
              <a:rPr dirty="0" sz="1300" spc="-20" b="1">
                <a:latin typeface="Courier New"/>
                <a:cs typeface="Courier New"/>
              </a:rPr>
              <a:t>0.08;</a:t>
            </a:r>
            <a:endParaRPr sz="1300">
              <a:latin typeface="Courier New"/>
              <a:cs typeface="Courier New"/>
            </a:endParaRPr>
          </a:p>
          <a:p>
            <a:pPr marL="271145">
              <a:lnSpc>
                <a:spcPts val="1395"/>
              </a:lnSpc>
            </a:pPr>
            <a:r>
              <a:rPr dirty="0" sz="1300" spc="-15" b="1">
                <a:latin typeface="Courier New"/>
                <a:cs typeface="Courier New"/>
              </a:rPr>
              <a:t>BEGIN</a:t>
            </a:r>
            <a:endParaRPr sz="1300">
              <a:latin typeface="Courier New"/>
              <a:cs typeface="Courier New"/>
            </a:endParaRPr>
          </a:p>
          <a:p>
            <a:pPr marL="271145" marR="2482850" indent="195580">
              <a:lnSpc>
                <a:spcPts val="1390"/>
              </a:lnSpc>
              <a:spcBef>
                <a:spcPts val="105"/>
              </a:spcBef>
            </a:pPr>
            <a:r>
              <a:rPr dirty="0" sz="1300" spc="-15" b="1">
                <a:latin typeface="Courier New"/>
                <a:cs typeface="Courier New"/>
              </a:rPr>
              <a:t>RETURN (value </a:t>
            </a:r>
            <a:r>
              <a:rPr dirty="0" sz="1300" spc="-10" b="1">
                <a:latin typeface="Courier New"/>
                <a:cs typeface="Courier New"/>
              </a:rPr>
              <a:t>* </a:t>
            </a:r>
            <a:r>
              <a:rPr dirty="0" sz="1300" spc="-20" b="1">
                <a:latin typeface="Courier New"/>
                <a:cs typeface="Courier New"/>
              </a:rPr>
              <a:t>rate);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tax;</a:t>
            </a:r>
            <a:endParaRPr sz="1300">
              <a:latin typeface="Courier New"/>
              <a:cs typeface="Courier New"/>
            </a:endParaRPr>
          </a:p>
          <a:p>
            <a:pPr marL="75565">
              <a:lnSpc>
                <a:spcPts val="1300"/>
              </a:lnSpc>
            </a:pPr>
            <a:r>
              <a:rPr dirty="0" sz="1300" spc="-15" b="1">
                <a:latin typeface="Courier New"/>
                <a:cs typeface="Courier New"/>
              </a:rPr>
              <a:t>END</a:t>
            </a:r>
            <a:r>
              <a:rPr dirty="0" sz="1300" spc="-20" b="1">
                <a:latin typeface="Courier New"/>
                <a:cs typeface="Courier New"/>
              </a:rPr>
              <a:t> taxes_pkg;</a:t>
            </a:r>
            <a:endParaRPr sz="1300">
              <a:latin typeface="Courier New"/>
              <a:cs typeface="Courier New"/>
            </a:endParaRPr>
          </a:p>
          <a:p>
            <a:pPr marL="75565">
              <a:lnSpc>
                <a:spcPts val="1475"/>
              </a:lnSpc>
            </a:pPr>
            <a:r>
              <a:rPr dirty="0" sz="1300" spc="-10" b="1">
                <a:latin typeface="Courier New"/>
                <a:cs typeface="Courier New"/>
              </a:rPr>
              <a:t>/</a:t>
            </a:r>
            <a:endParaRPr sz="1300">
              <a:latin typeface="Courier New"/>
              <a:cs typeface="Courier New"/>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6670">
              <a:lnSpc>
                <a:spcPct val="100000"/>
              </a:lnSpc>
              <a:spcBef>
                <a:spcPts val="5"/>
              </a:spcBef>
            </a:pPr>
            <a:r>
              <a:rPr dirty="0" sz="2000" spc="-5" b="1">
                <a:latin typeface="Arial"/>
                <a:cs typeface="Arial"/>
              </a:rPr>
              <a:t>Package </a:t>
            </a:r>
            <a:r>
              <a:rPr dirty="0" sz="2000" b="1">
                <a:latin typeface="Arial"/>
                <a:cs typeface="Arial"/>
              </a:rPr>
              <a:t>Function in </a:t>
            </a:r>
            <a:r>
              <a:rPr dirty="0" sz="2000" spc="-5" b="1">
                <a:latin typeface="Arial"/>
                <a:cs typeface="Arial"/>
              </a:rPr>
              <a:t>SQL: 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5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p:nvPr/>
        </p:nvSpPr>
        <p:spPr>
          <a:xfrm>
            <a:off x="1335786" y="4328921"/>
            <a:ext cx="5105400" cy="478790"/>
          </a:xfrm>
          <a:custGeom>
            <a:avLst/>
            <a:gdLst/>
            <a:ahLst/>
            <a:cxnLst/>
            <a:rect l="l" t="t" r="r" b="b"/>
            <a:pathLst>
              <a:path w="5105400" h="478789">
                <a:moveTo>
                  <a:pt x="5105400" y="0"/>
                </a:moveTo>
                <a:lnTo>
                  <a:pt x="0" y="0"/>
                </a:lnTo>
                <a:lnTo>
                  <a:pt x="0" y="478536"/>
                </a:lnTo>
                <a:lnTo>
                  <a:pt x="5105400" y="478536"/>
                </a:lnTo>
                <a:lnTo>
                  <a:pt x="5105400" y="0"/>
                </a:lnTo>
                <a:close/>
              </a:path>
            </a:pathLst>
          </a:custGeom>
          <a:solidFill>
            <a:srgbClr val="CCCCCC"/>
          </a:solidFill>
        </p:spPr>
        <p:txBody>
          <a:bodyPr wrap="square" lIns="0" tIns="0" rIns="0" bIns="0" rtlCol="0"/>
          <a:lstStyle/>
          <a:p/>
        </p:txBody>
      </p:sp>
      <p:sp>
        <p:nvSpPr>
          <p:cNvPr id="6" name="object 6"/>
          <p:cNvSpPr txBox="1"/>
          <p:nvPr/>
        </p:nvSpPr>
        <p:spPr>
          <a:xfrm>
            <a:off x="1335786" y="4328921"/>
            <a:ext cx="5105400" cy="478790"/>
          </a:xfrm>
          <a:prstGeom prst="rect">
            <a:avLst/>
          </a:prstGeom>
          <a:ln w="20574">
            <a:solidFill>
              <a:srgbClr val="000000"/>
            </a:solidFill>
          </a:ln>
        </p:spPr>
        <p:txBody>
          <a:bodyPr wrap="square" lIns="0" tIns="29209" rIns="0" bIns="0" rtlCol="0" vert="horz">
            <a:spAutoFit/>
          </a:bodyPr>
          <a:lstStyle/>
          <a:p>
            <a:pPr marL="76200" marR="431800">
              <a:lnSpc>
                <a:spcPts val="1550"/>
              </a:lnSpc>
              <a:spcBef>
                <a:spcPts val="229"/>
              </a:spcBef>
              <a:tabLst>
                <a:tab pos="758825" algn="l"/>
              </a:tabLst>
            </a:pPr>
            <a:r>
              <a:rPr dirty="0" sz="1300" spc="-15" b="1">
                <a:latin typeface="Courier New"/>
                <a:cs typeface="Courier New"/>
              </a:rPr>
              <a:t>SELECT </a:t>
            </a:r>
            <a:r>
              <a:rPr dirty="0" sz="1300" spc="-20" b="1">
                <a:latin typeface="Courier New"/>
                <a:cs typeface="Courier New"/>
              </a:rPr>
              <a:t>taxes_pkg.tax(salary), </a:t>
            </a:r>
            <a:r>
              <a:rPr dirty="0" sz="1300" spc="-15" b="1">
                <a:latin typeface="Courier New"/>
                <a:cs typeface="Courier New"/>
              </a:rPr>
              <a:t>salary, </a:t>
            </a:r>
            <a:r>
              <a:rPr dirty="0" sz="1300" spc="-20" b="1">
                <a:latin typeface="Courier New"/>
                <a:cs typeface="Courier New"/>
              </a:rPr>
              <a:t>last_name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p:txBody>
      </p:sp>
      <p:sp>
        <p:nvSpPr>
          <p:cNvPr id="7" name="object 7"/>
          <p:cNvSpPr/>
          <p:nvPr/>
        </p:nvSpPr>
        <p:spPr>
          <a:xfrm>
            <a:off x="2049779" y="4379976"/>
            <a:ext cx="2086610" cy="209550"/>
          </a:xfrm>
          <a:custGeom>
            <a:avLst/>
            <a:gdLst/>
            <a:ahLst/>
            <a:cxnLst/>
            <a:rect l="l" t="t" r="r" b="b"/>
            <a:pathLst>
              <a:path w="2086610" h="209550">
                <a:moveTo>
                  <a:pt x="2086356" y="0"/>
                </a:moveTo>
                <a:lnTo>
                  <a:pt x="0" y="0"/>
                </a:lnTo>
                <a:lnTo>
                  <a:pt x="0" y="209550"/>
                </a:lnTo>
                <a:lnTo>
                  <a:pt x="2086356" y="209550"/>
                </a:lnTo>
                <a:lnTo>
                  <a:pt x="2086356" y="0"/>
                </a:lnTo>
                <a:close/>
              </a:path>
            </a:pathLst>
          </a:custGeom>
          <a:ln w="20574">
            <a:solidFill>
              <a:srgbClr val="FF0000"/>
            </a:solidFill>
          </a:ln>
        </p:spPr>
        <p:txBody>
          <a:bodyPr wrap="square" lIns="0" tIns="0" rIns="0" bIns="0" rtlCol="0"/>
          <a:lstStyle/>
          <a:p/>
        </p:txBody>
      </p:sp>
      <p:sp>
        <p:nvSpPr>
          <p:cNvPr id="8" name="object 8"/>
          <p:cNvSpPr txBox="1"/>
          <p:nvPr/>
        </p:nvSpPr>
        <p:spPr>
          <a:xfrm>
            <a:off x="743204" y="5612323"/>
            <a:ext cx="6207760" cy="1028700"/>
          </a:xfrm>
          <a:prstGeom prst="rect">
            <a:avLst/>
          </a:prstGeom>
        </p:spPr>
        <p:txBody>
          <a:bodyPr wrap="square" lIns="0" tIns="42545" rIns="0" bIns="0" rtlCol="0" vert="horz">
            <a:spAutoFit/>
          </a:bodyPr>
          <a:lstStyle/>
          <a:p>
            <a:pPr marL="12700">
              <a:lnSpc>
                <a:spcPct val="100000"/>
              </a:lnSpc>
              <a:spcBef>
                <a:spcPts val="335"/>
              </a:spcBef>
            </a:pPr>
            <a:r>
              <a:rPr dirty="0" sz="1300" spc="5" b="1">
                <a:latin typeface="Arial"/>
                <a:cs typeface="Arial"/>
              </a:rPr>
              <a:t>Package </a:t>
            </a:r>
            <a:r>
              <a:rPr dirty="0" sz="1300" spc="10" b="1">
                <a:latin typeface="Arial"/>
                <a:cs typeface="Arial"/>
              </a:rPr>
              <a:t>Function </a:t>
            </a:r>
            <a:r>
              <a:rPr dirty="0" sz="1300" spc="5" b="1">
                <a:latin typeface="Arial"/>
                <a:cs typeface="Arial"/>
              </a:rPr>
              <a:t>in </a:t>
            </a:r>
            <a:r>
              <a:rPr dirty="0" sz="1300" spc="10" b="1">
                <a:latin typeface="Arial"/>
                <a:cs typeface="Arial"/>
              </a:rPr>
              <a:t>SQL:</a:t>
            </a:r>
            <a:r>
              <a:rPr dirty="0" sz="1300" spc="5" b="1">
                <a:latin typeface="Arial"/>
                <a:cs typeface="Arial"/>
              </a:rPr>
              <a:t> </a:t>
            </a:r>
            <a:r>
              <a:rPr dirty="0" sz="1300" spc="10" b="1">
                <a:latin typeface="Arial"/>
                <a:cs typeface="Arial"/>
              </a:rPr>
              <a:t>Example</a:t>
            </a:r>
            <a:endParaRPr sz="1300">
              <a:latin typeface="Arial"/>
              <a:cs typeface="Arial"/>
            </a:endParaRPr>
          </a:p>
          <a:p>
            <a:pPr marL="137795" marR="5080">
              <a:lnSpc>
                <a:spcPct val="91800"/>
              </a:lnSpc>
              <a:spcBef>
                <a:spcPts val="370"/>
              </a:spcBef>
            </a:pPr>
            <a:r>
              <a:rPr dirty="0" sz="1300" spc="10">
                <a:latin typeface="Times New Roman"/>
                <a:cs typeface="Times New Roman"/>
              </a:rPr>
              <a:t>The </a:t>
            </a:r>
            <a:r>
              <a:rPr dirty="0" sz="1300" spc="5">
                <a:latin typeface="Times New Roman"/>
                <a:cs typeface="Times New Roman"/>
              </a:rPr>
              <a:t>first code </a:t>
            </a:r>
            <a:r>
              <a:rPr dirty="0" sz="1300" spc="10">
                <a:latin typeface="Times New Roman"/>
                <a:cs typeface="Times New Roman"/>
              </a:rPr>
              <a:t>box shows how </a:t>
            </a:r>
            <a:r>
              <a:rPr dirty="0" sz="1300" spc="5">
                <a:latin typeface="Times New Roman"/>
                <a:cs typeface="Times New Roman"/>
              </a:rPr>
              <a:t>to create the package specification </a:t>
            </a:r>
            <a:r>
              <a:rPr dirty="0" sz="1300" spc="10">
                <a:latin typeface="Times New Roman"/>
                <a:cs typeface="Times New Roman"/>
              </a:rPr>
              <a:t>and </a:t>
            </a:r>
            <a:r>
              <a:rPr dirty="0" sz="1300" spc="5">
                <a:latin typeface="Times New Roman"/>
                <a:cs typeface="Times New Roman"/>
              </a:rPr>
              <a:t>the </a:t>
            </a:r>
            <a:r>
              <a:rPr dirty="0" sz="1300" spc="10">
                <a:latin typeface="Times New Roman"/>
                <a:cs typeface="Times New Roman"/>
              </a:rPr>
              <a:t>body  </a:t>
            </a:r>
            <a:r>
              <a:rPr dirty="0" sz="1300" spc="5">
                <a:latin typeface="Times New Roman"/>
                <a:cs typeface="Times New Roman"/>
              </a:rPr>
              <a:t>encapsulating</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tax</a:t>
            </a:r>
            <a:r>
              <a:rPr dirty="0" sz="1300" spc="-434">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taxes_pkg</a:t>
            </a:r>
            <a:r>
              <a:rPr dirty="0" sz="1300" spc="-450">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10">
                <a:latin typeface="Times New Roman"/>
                <a:cs typeface="Times New Roman"/>
              </a:rPr>
              <a:t>The</a:t>
            </a:r>
            <a:r>
              <a:rPr dirty="0" sz="1300" spc="25">
                <a:latin typeface="Times New Roman"/>
                <a:cs typeface="Times New Roman"/>
              </a:rPr>
              <a:t> </a:t>
            </a:r>
            <a:r>
              <a:rPr dirty="0" sz="1300" spc="5">
                <a:latin typeface="Times New Roman"/>
                <a:cs typeface="Times New Roman"/>
              </a:rPr>
              <a:t>second</a:t>
            </a:r>
            <a:r>
              <a:rPr dirty="0" sz="1300" spc="10">
                <a:latin typeface="Times New Roman"/>
                <a:cs typeface="Times New Roman"/>
              </a:rPr>
              <a:t> </a:t>
            </a:r>
            <a:r>
              <a:rPr dirty="0" sz="1300" spc="5">
                <a:latin typeface="Times New Roman"/>
                <a:cs typeface="Times New Roman"/>
              </a:rPr>
              <a:t>code</a:t>
            </a:r>
            <a:r>
              <a:rPr dirty="0" sz="1300" spc="15">
                <a:latin typeface="Times New Roman"/>
                <a:cs typeface="Times New Roman"/>
              </a:rPr>
              <a:t> </a:t>
            </a:r>
            <a:r>
              <a:rPr dirty="0" sz="1300" spc="10">
                <a:latin typeface="Times New Roman"/>
                <a:cs typeface="Times New Roman"/>
              </a:rPr>
              <a:t>box</a:t>
            </a:r>
            <a:r>
              <a:rPr dirty="0" sz="1300" spc="15">
                <a:latin typeface="Times New Roman"/>
                <a:cs typeface="Times New Roman"/>
              </a:rPr>
              <a:t> </a:t>
            </a:r>
            <a:r>
              <a:rPr dirty="0" sz="1300" spc="10">
                <a:latin typeface="Times New Roman"/>
                <a:cs typeface="Times New Roman"/>
              </a:rPr>
              <a:t>shows  how </a:t>
            </a:r>
            <a:r>
              <a:rPr dirty="0" sz="1300" spc="5">
                <a:latin typeface="Times New Roman"/>
                <a:cs typeface="Times New Roman"/>
              </a:rPr>
              <a:t>to call the packaged </a:t>
            </a:r>
            <a:r>
              <a:rPr dirty="0" sz="1300" spc="15">
                <a:latin typeface="Courier New"/>
                <a:cs typeface="Courier New"/>
              </a:rPr>
              <a:t>tax </a:t>
            </a:r>
            <a:r>
              <a:rPr dirty="0" sz="1300" spc="5">
                <a:latin typeface="Times New Roman"/>
                <a:cs typeface="Times New Roman"/>
              </a:rPr>
              <a:t>function in the </a:t>
            </a:r>
            <a:r>
              <a:rPr dirty="0" sz="1300" spc="10">
                <a:latin typeface="Courier New"/>
                <a:cs typeface="Courier New"/>
              </a:rPr>
              <a:t>SELECT </a:t>
            </a:r>
            <a:r>
              <a:rPr dirty="0" sz="1300" spc="5">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output results are  similar to:</a:t>
            </a:r>
            <a:endParaRPr sz="1300">
              <a:latin typeface="Times New Roman"/>
              <a:cs typeface="Times New Roman"/>
            </a:endParaRPr>
          </a:p>
        </p:txBody>
      </p:sp>
      <p:sp>
        <p:nvSpPr>
          <p:cNvPr id="9" name="object 9"/>
          <p:cNvSpPr/>
          <p:nvPr/>
        </p:nvSpPr>
        <p:spPr>
          <a:xfrm>
            <a:off x="1024889" y="8296656"/>
            <a:ext cx="4988052" cy="29489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084485" y="6763119"/>
            <a:ext cx="4858955" cy="1463432"/>
          </a:xfrm>
          <a:prstGeom prst="rect">
            <a:avLst/>
          </a:prstGeom>
          <a:blipFill>
            <a:blip r:embed="rId4" cstate="print"/>
            <a:stretch>
              <a:fillRect/>
            </a:stretch>
          </a:blipFill>
        </p:spPr>
        <p:txBody>
          <a:bodyPr wrap="square" lIns="0" tIns="0" rIns="0" bIns="0" rtlCol="0"/>
          <a:lstStyle/>
          <a:p/>
        </p:txBody>
      </p:sp>
      <p:sp>
        <p:nvSpPr>
          <p:cNvPr id="11" name="object 11"/>
          <p:cNvSpPr txBox="1"/>
          <p:nvPr/>
        </p:nvSpPr>
        <p:spPr>
          <a:xfrm>
            <a:off x="868598" y="7989061"/>
            <a:ext cx="6081395" cy="1296035"/>
          </a:xfrm>
          <a:prstGeom prst="rect">
            <a:avLst/>
          </a:prstGeom>
        </p:spPr>
        <p:txBody>
          <a:bodyPr wrap="square" lIns="0" tIns="11430" rIns="0" bIns="0" rtlCol="0" vert="horz">
            <a:spAutoFit/>
          </a:bodyPr>
          <a:lstStyle/>
          <a:p>
            <a:pPr marL="208279">
              <a:lnSpc>
                <a:spcPct val="100000"/>
              </a:lnSpc>
              <a:spcBef>
                <a:spcPts val="90"/>
              </a:spcBef>
            </a:pPr>
            <a:r>
              <a:rPr dirty="0" sz="2650" spc="-10" b="1">
                <a:latin typeface="Arial"/>
                <a:cs typeface="Arial"/>
              </a:rPr>
              <a:t>…</a:t>
            </a:r>
            <a:endParaRPr sz="2650">
              <a:latin typeface="Arial"/>
              <a:cs typeface="Arial"/>
            </a:endParaRPr>
          </a:p>
          <a:p>
            <a:pPr marL="12700" marR="5080">
              <a:lnSpc>
                <a:spcPct val="91800"/>
              </a:lnSpc>
              <a:spcBef>
                <a:spcPts val="1100"/>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are using Oracle versions prior to 8</a:t>
            </a:r>
            <a:r>
              <a:rPr dirty="0" sz="1300" spc="5" i="1">
                <a:latin typeface="Times New Roman"/>
                <a:cs typeface="Times New Roman"/>
              </a:rPr>
              <a:t>i</a:t>
            </a:r>
            <a:r>
              <a:rPr dirty="0" sz="1300" spc="5">
                <a:latin typeface="Times New Roman"/>
                <a:cs typeface="Times New Roman"/>
              </a:rPr>
              <a:t>, then </a:t>
            </a:r>
            <a:r>
              <a:rPr dirty="0" sz="1300" spc="10">
                <a:latin typeface="Times New Roman"/>
                <a:cs typeface="Times New Roman"/>
              </a:rPr>
              <a:t>you </a:t>
            </a:r>
            <a:r>
              <a:rPr dirty="0" sz="1300" spc="5">
                <a:latin typeface="Times New Roman"/>
                <a:cs typeface="Times New Roman"/>
              </a:rPr>
              <a:t>must assert the purity level of  the function in the package specification </a:t>
            </a:r>
            <a:r>
              <a:rPr dirty="0" sz="1300" spc="10">
                <a:latin typeface="Times New Roman"/>
                <a:cs typeface="Times New Roman"/>
              </a:rPr>
              <a:t>by </a:t>
            </a:r>
            <a:r>
              <a:rPr dirty="0" sz="1300" spc="5">
                <a:latin typeface="Times New Roman"/>
                <a:cs typeface="Times New Roman"/>
              </a:rPr>
              <a:t>using </a:t>
            </a:r>
            <a:r>
              <a:rPr dirty="0" sz="1300" spc="15">
                <a:latin typeface="Courier New"/>
                <a:cs typeface="Courier New"/>
              </a:rPr>
              <a:t>PRAGMA RESTRICT_REFERENCES</a:t>
            </a:r>
            <a:r>
              <a:rPr dirty="0" sz="1300" spc="15">
                <a:latin typeface="Times New Roman"/>
                <a:cs typeface="Times New Roman"/>
              </a:rPr>
              <a:t>.  </a:t>
            </a:r>
            <a:r>
              <a:rPr dirty="0" sz="1300" spc="5">
                <a:latin typeface="Times New Roman"/>
                <a:cs typeface="Times New Roman"/>
              </a:rPr>
              <a:t>If this is not specified, </a:t>
            </a:r>
            <a:r>
              <a:rPr dirty="0" sz="1300" spc="10">
                <a:latin typeface="Times New Roman"/>
                <a:cs typeface="Times New Roman"/>
              </a:rPr>
              <a:t>you </a:t>
            </a:r>
            <a:r>
              <a:rPr dirty="0" sz="1300" spc="5">
                <a:latin typeface="Times New Roman"/>
                <a:cs typeface="Times New Roman"/>
              </a:rPr>
              <a:t>get an error message saying that the </a:t>
            </a:r>
            <a:r>
              <a:rPr dirty="0" sz="1300" spc="15">
                <a:latin typeface="Courier New"/>
                <a:cs typeface="Courier New"/>
              </a:rPr>
              <a:t>TAX </a:t>
            </a:r>
            <a:r>
              <a:rPr dirty="0" sz="1300" spc="5">
                <a:latin typeface="Times New Roman"/>
                <a:cs typeface="Times New Roman"/>
              </a:rPr>
              <a:t>function does not  guarantee that it will not update the database while invoking the package function in</a:t>
            </a:r>
            <a:r>
              <a:rPr dirty="0" sz="1300" spc="130">
                <a:latin typeface="Times New Roman"/>
                <a:cs typeface="Times New Roman"/>
              </a:rPr>
              <a:t> </a:t>
            </a:r>
            <a:r>
              <a:rPr dirty="0" sz="1300" spc="5">
                <a:latin typeface="Times New Roman"/>
                <a:cs typeface="Times New Roman"/>
              </a:rPr>
              <a:t>a</a:t>
            </a:r>
            <a:endParaRPr sz="1300">
              <a:latin typeface="Times New Roman"/>
              <a:cs typeface="Times New Roman"/>
            </a:endParaRPr>
          </a:p>
        </p:txBody>
      </p:sp>
      <p:sp>
        <p:nvSpPr>
          <p:cNvPr id="13" name="object 13"/>
          <p:cNvSpPr txBox="1"/>
          <p:nvPr/>
        </p:nvSpPr>
        <p:spPr>
          <a:xfrm>
            <a:off x="749300" y="9257971"/>
            <a:ext cx="6168390" cy="396240"/>
          </a:xfrm>
          <a:prstGeom prst="rect">
            <a:avLst/>
          </a:prstGeom>
        </p:spPr>
        <p:txBody>
          <a:bodyPr wrap="square" lIns="0" tIns="0" rIns="0" bIns="0" rtlCol="0" vert="horz">
            <a:spAutoFit/>
          </a:bodyPr>
          <a:lstStyle/>
          <a:p>
            <a:pPr marL="132080">
              <a:lnSpc>
                <a:spcPts val="1535"/>
              </a:lnSpc>
            </a:pPr>
            <a:r>
              <a:rPr dirty="0" sz="1300" spc="5">
                <a:latin typeface="Times New Roman"/>
                <a:cs typeface="Times New Roman"/>
              </a:rPr>
              <a:t>query.</a:t>
            </a:r>
            <a:endParaRPr sz="1300">
              <a:latin typeface="Times New Roman"/>
              <a:cs typeface="Times New Roman"/>
            </a:endParaRPr>
          </a:p>
          <a:p>
            <a:pPr marL="12700">
              <a:lnSpc>
                <a:spcPct val="100000"/>
              </a:lnSpc>
              <a:spcBef>
                <a:spcPts val="4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4" name="object 14"/>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4</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2</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4</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114042" y="873506"/>
            <a:ext cx="3507104"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Persistent State of</a:t>
            </a:r>
            <a:r>
              <a:rPr dirty="0" sz="2000" spc="-50" b="1">
                <a:latin typeface="Arial"/>
                <a:cs typeface="Arial"/>
              </a:rPr>
              <a:t> </a:t>
            </a:r>
            <a:r>
              <a:rPr dirty="0" sz="2000" b="1">
                <a:latin typeface="Arial"/>
                <a:cs typeface="Arial"/>
              </a:rPr>
              <a:t>Packages</a:t>
            </a:r>
            <a:endParaRPr sz="2000">
              <a:latin typeface="Arial"/>
              <a:cs typeface="Arial"/>
            </a:endParaRPr>
          </a:p>
        </p:txBody>
      </p:sp>
      <p:sp>
        <p:nvSpPr>
          <p:cNvPr id="7" name="object 7"/>
          <p:cNvSpPr txBox="1"/>
          <p:nvPr/>
        </p:nvSpPr>
        <p:spPr>
          <a:xfrm>
            <a:off x="1230883" y="1792477"/>
            <a:ext cx="5207000" cy="2831465"/>
          </a:xfrm>
          <a:prstGeom prst="rect">
            <a:avLst/>
          </a:prstGeom>
        </p:spPr>
        <p:txBody>
          <a:bodyPr wrap="square" lIns="0" tIns="12065" rIns="0" bIns="0" rtlCol="0" vert="horz">
            <a:spAutoFit/>
          </a:bodyPr>
          <a:lstStyle/>
          <a:p>
            <a:pPr marL="12700" marR="368300">
              <a:lnSpc>
                <a:spcPct val="101299"/>
              </a:lnSpc>
              <a:spcBef>
                <a:spcPts val="95"/>
              </a:spcBef>
            </a:pPr>
            <a:r>
              <a:rPr dirty="0" sz="1550" spc="10" b="1">
                <a:latin typeface="Arial"/>
                <a:cs typeface="Arial"/>
              </a:rPr>
              <a:t>The collection of package variables and the values  define the package </a:t>
            </a:r>
            <a:r>
              <a:rPr dirty="0" sz="1550" spc="5" b="1">
                <a:latin typeface="Arial"/>
                <a:cs typeface="Arial"/>
              </a:rPr>
              <a:t>state. </a:t>
            </a:r>
            <a:r>
              <a:rPr dirty="0" sz="1550" spc="10" b="1">
                <a:latin typeface="Arial"/>
                <a:cs typeface="Arial"/>
              </a:rPr>
              <a:t>The package state </a:t>
            </a:r>
            <a:r>
              <a:rPr dirty="0" sz="1550" spc="5" b="1">
                <a:latin typeface="Arial"/>
                <a:cs typeface="Arial"/>
              </a:rPr>
              <a:t>is:</a:t>
            </a:r>
            <a:endParaRPr sz="1550">
              <a:latin typeface="Arial"/>
              <a:cs typeface="Arial"/>
            </a:endParaRPr>
          </a:p>
          <a:p>
            <a:pPr marL="420370" indent="-327025">
              <a:lnSpc>
                <a:spcPct val="100000"/>
              </a:lnSpc>
              <a:spcBef>
                <a:spcPts val="405"/>
              </a:spcBef>
              <a:buClr>
                <a:srgbClr val="FF0000"/>
              </a:buClr>
              <a:buFont typeface="Arial"/>
              <a:buChar char="•"/>
              <a:tabLst>
                <a:tab pos="420370" algn="l"/>
                <a:tab pos="421005" algn="l"/>
              </a:tabLst>
            </a:pPr>
            <a:r>
              <a:rPr dirty="0" sz="1550" spc="5" b="1">
                <a:latin typeface="Arial"/>
                <a:cs typeface="Arial"/>
              </a:rPr>
              <a:t>Initialized </a:t>
            </a:r>
            <a:r>
              <a:rPr dirty="0" sz="1550" spc="10" b="1">
                <a:latin typeface="Arial"/>
                <a:cs typeface="Arial"/>
              </a:rPr>
              <a:t>when the package </a:t>
            </a:r>
            <a:r>
              <a:rPr dirty="0" sz="1550" spc="5" b="1">
                <a:latin typeface="Arial"/>
                <a:cs typeface="Arial"/>
              </a:rPr>
              <a:t>is first</a:t>
            </a:r>
            <a:r>
              <a:rPr dirty="0" sz="1550" spc="25" b="1">
                <a:latin typeface="Arial"/>
                <a:cs typeface="Arial"/>
              </a:rPr>
              <a:t> </a:t>
            </a:r>
            <a:r>
              <a:rPr dirty="0" sz="1550" spc="10" b="1">
                <a:latin typeface="Arial"/>
                <a:cs typeface="Arial"/>
              </a:rPr>
              <a:t>loaded</a:t>
            </a:r>
            <a:endParaRPr sz="1550">
              <a:latin typeface="Arial"/>
              <a:cs typeface="Arial"/>
            </a:endParaRPr>
          </a:p>
          <a:p>
            <a:pPr marL="420370" indent="-327025">
              <a:lnSpc>
                <a:spcPct val="100000"/>
              </a:lnSpc>
              <a:spcBef>
                <a:spcPts val="400"/>
              </a:spcBef>
              <a:buClr>
                <a:srgbClr val="FF0000"/>
              </a:buClr>
              <a:buFont typeface="Arial"/>
              <a:buChar char="•"/>
              <a:tabLst>
                <a:tab pos="420370" algn="l"/>
                <a:tab pos="421005" algn="l"/>
              </a:tabLst>
            </a:pPr>
            <a:r>
              <a:rPr dirty="0" sz="1550" spc="10" b="1">
                <a:latin typeface="Arial"/>
                <a:cs typeface="Arial"/>
              </a:rPr>
              <a:t>Persistent (by </a:t>
            </a:r>
            <a:r>
              <a:rPr dirty="0" sz="1550" spc="5" b="1">
                <a:latin typeface="Arial"/>
                <a:cs typeface="Arial"/>
              </a:rPr>
              <a:t>default) </a:t>
            </a:r>
            <a:r>
              <a:rPr dirty="0" sz="1550" b="1">
                <a:latin typeface="Arial"/>
                <a:cs typeface="Arial"/>
              </a:rPr>
              <a:t>for </a:t>
            </a:r>
            <a:r>
              <a:rPr dirty="0" sz="1550" spc="10" b="1">
                <a:latin typeface="Arial"/>
                <a:cs typeface="Arial"/>
              </a:rPr>
              <a:t>the </a:t>
            </a:r>
            <a:r>
              <a:rPr dirty="0" sz="1550" spc="5" b="1">
                <a:latin typeface="Arial"/>
                <a:cs typeface="Arial"/>
              </a:rPr>
              <a:t>life </a:t>
            </a:r>
            <a:r>
              <a:rPr dirty="0" sz="1550" spc="10" b="1">
                <a:latin typeface="Arial"/>
                <a:cs typeface="Arial"/>
              </a:rPr>
              <a:t>of the</a:t>
            </a:r>
            <a:r>
              <a:rPr dirty="0" sz="1550" spc="25" b="1">
                <a:latin typeface="Arial"/>
                <a:cs typeface="Arial"/>
              </a:rPr>
              <a:t> </a:t>
            </a:r>
            <a:r>
              <a:rPr dirty="0" sz="1550" spc="10" b="1">
                <a:latin typeface="Arial"/>
                <a:cs typeface="Arial"/>
              </a:rPr>
              <a:t>session</a:t>
            </a:r>
            <a:endParaRPr sz="1550">
              <a:latin typeface="Arial"/>
              <a:cs typeface="Arial"/>
            </a:endParaRPr>
          </a:p>
          <a:p>
            <a:pPr lvl="1" marL="748030" indent="-245745">
              <a:lnSpc>
                <a:spcPct val="100000"/>
              </a:lnSpc>
              <a:spcBef>
                <a:spcPts val="380"/>
              </a:spcBef>
              <a:buClr>
                <a:srgbClr val="FF0000"/>
              </a:buClr>
              <a:buFont typeface="Arial"/>
              <a:buChar char="–"/>
              <a:tabLst>
                <a:tab pos="747395" algn="l"/>
                <a:tab pos="748665" algn="l"/>
              </a:tabLst>
            </a:pPr>
            <a:r>
              <a:rPr dirty="0" sz="1400" spc="10" b="1">
                <a:latin typeface="Arial"/>
                <a:cs typeface="Arial"/>
              </a:rPr>
              <a:t>Stored in the </a:t>
            </a:r>
            <a:r>
              <a:rPr dirty="0" sz="1400" spc="15" b="1">
                <a:latin typeface="Arial"/>
                <a:cs typeface="Arial"/>
              </a:rPr>
              <a:t>User </a:t>
            </a:r>
            <a:r>
              <a:rPr dirty="0" sz="1400" spc="10" b="1">
                <a:latin typeface="Arial"/>
                <a:cs typeface="Arial"/>
              </a:rPr>
              <a:t>Global Area</a:t>
            </a:r>
            <a:r>
              <a:rPr dirty="0" sz="1400" spc="-35" b="1">
                <a:latin typeface="Arial"/>
                <a:cs typeface="Arial"/>
              </a:rPr>
              <a:t> </a:t>
            </a:r>
            <a:r>
              <a:rPr dirty="0" sz="1400" spc="10" b="1">
                <a:latin typeface="Arial"/>
                <a:cs typeface="Arial"/>
              </a:rPr>
              <a:t>(UGA)</a:t>
            </a:r>
            <a:endParaRPr sz="1400">
              <a:latin typeface="Arial"/>
              <a:cs typeface="Arial"/>
            </a:endParaRPr>
          </a:p>
          <a:p>
            <a:pPr lvl="1" marL="748030" indent="-245745">
              <a:lnSpc>
                <a:spcPct val="100000"/>
              </a:lnSpc>
              <a:spcBef>
                <a:spcPts val="375"/>
              </a:spcBef>
              <a:buClr>
                <a:srgbClr val="FF0000"/>
              </a:buClr>
              <a:buFont typeface="Arial"/>
              <a:buChar char="–"/>
              <a:tabLst>
                <a:tab pos="747395" algn="l"/>
                <a:tab pos="748665" algn="l"/>
              </a:tabLst>
            </a:pPr>
            <a:r>
              <a:rPr dirty="0" sz="1400" spc="15" b="1">
                <a:latin typeface="Arial"/>
                <a:cs typeface="Arial"/>
              </a:rPr>
              <a:t>Unique </a:t>
            </a:r>
            <a:r>
              <a:rPr dirty="0" sz="1400" spc="10" b="1">
                <a:latin typeface="Arial"/>
                <a:cs typeface="Arial"/>
              </a:rPr>
              <a:t>to </a:t>
            </a:r>
            <a:r>
              <a:rPr dirty="0" sz="1400" spc="15" b="1">
                <a:latin typeface="Arial"/>
                <a:cs typeface="Arial"/>
              </a:rPr>
              <a:t>each</a:t>
            </a:r>
            <a:r>
              <a:rPr dirty="0" sz="1400" spc="-15" b="1">
                <a:latin typeface="Arial"/>
                <a:cs typeface="Arial"/>
              </a:rPr>
              <a:t> </a:t>
            </a:r>
            <a:r>
              <a:rPr dirty="0" sz="1400" spc="10" b="1">
                <a:latin typeface="Arial"/>
                <a:cs typeface="Arial"/>
              </a:rPr>
              <a:t>session</a:t>
            </a:r>
            <a:endParaRPr sz="1400">
              <a:latin typeface="Arial"/>
              <a:cs typeface="Arial"/>
            </a:endParaRPr>
          </a:p>
          <a:p>
            <a:pPr lvl="1" marL="748030" marR="62865" indent="-245110">
              <a:lnSpc>
                <a:spcPct val="102200"/>
              </a:lnSpc>
              <a:spcBef>
                <a:spcPts val="345"/>
              </a:spcBef>
              <a:buClr>
                <a:srgbClr val="FF0000"/>
              </a:buClr>
              <a:buFont typeface="Arial"/>
              <a:buChar char="–"/>
              <a:tabLst>
                <a:tab pos="747395" algn="l"/>
                <a:tab pos="748665" algn="l"/>
              </a:tabLst>
            </a:pPr>
            <a:r>
              <a:rPr dirty="0" sz="1400" spc="10" b="1">
                <a:latin typeface="Arial"/>
                <a:cs typeface="Arial"/>
              </a:rPr>
              <a:t>Subject to </a:t>
            </a:r>
            <a:r>
              <a:rPr dirty="0" sz="1400" spc="15" b="1">
                <a:latin typeface="Arial"/>
                <a:cs typeface="Arial"/>
              </a:rPr>
              <a:t>change when package subprograms</a:t>
            </a:r>
            <a:r>
              <a:rPr dirty="0" sz="1400" spc="-35" b="1">
                <a:latin typeface="Arial"/>
                <a:cs typeface="Arial"/>
              </a:rPr>
              <a:t> </a:t>
            </a:r>
            <a:r>
              <a:rPr dirty="0" sz="1400" spc="10" b="1">
                <a:latin typeface="Arial"/>
                <a:cs typeface="Arial"/>
              </a:rPr>
              <a:t>are  </a:t>
            </a:r>
            <a:r>
              <a:rPr dirty="0" sz="1400" spc="5" b="1">
                <a:latin typeface="Arial"/>
                <a:cs typeface="Arial"/>
              </a:rPr>
              <a:t>called </a:t>
            </a:r>
            <a:r>
              <a:rPr dirty="0" sz="1400" spc="10" b="1">
                <a:latin typeface="Arial"/>
                <a:cs typeface="Arial"/>
              </a:rPr>
              <a:t>or </a:t>
            </a:r>
            <a:r>
              <a:rPr dirty="0" sz="1400" spc="5" b="1">
                <a:latin typeface="Arial"/>
                <a:cs typeface="Arial"/>
              </a:rPr>
              <a:t>public variables </a:t>
            </a:r>
            <a:r>
              <a:rPr dirty="0" sz="1400" spc="10" b="1">
                <a:latin typeface="Arial"/>
                <a:cs typeface="Arial"/>
              </a:rPr>
              <a:t>are</a:t>
            </a:r>
            <a:r>
              <a:rPr dirty="0" sz="1400" spc="15" b="1">
                <a:latin typeface="Arial"/>
                <a:cs typeface="Arial"/>
              </a:rPr>
              <a:t> </a:t>
            </a:r>
            <a:r>
              <a:rPr dirty="0" sz="1400" spc="5" b="1">
                <a:latin typeface="Arial"/>
                <a:cs typeface="Arial"/>
              </a:rPr>
              <a:t>modified</a:t>
            </a:r>
            <a:endParaRPr sz="1400">
              <a:latin typeface="Arial"/>
              <a:cs typeface="Arial"/>
            </a:endParaRPr>
          </a:p>
          <a:p>
            <a:pPr marL="421005" marR="5080" indent="-327025">
              <a:lnSpc>
                <a:spcPct val="98200"/>
              </a:lnSpc>
              <a:spcBef>
                <a:spcPts val="425"/>
              </a:spcBef>
              <a:buClr>
                <a:srgbClr val="FF0000"/>
              </a:buClr>
              <a:buFont typeface="Arial"/>
              <a:buChar char="•"/>
              <a:tabLst>
                <a:tab pos="420370" algn="l"/>
                <a:tab pos="421640" algn="l"/>
              </a:tabLst>
            </a:pPr>
            <a:r>
              <a:rPr dirty="0" sz="1550" spc="10" b="1">
                <a:latin typeface="Arial"/>
                <a:cs typeface="Arial"/>
              </a:rPr>
              <a:t>Not persistent </a:t>
            </a:r>
            <a:r>
              <a:rPr dirty="0" sz="1550" spc="5" b="1">
                <a:latin typeface="Arial"/>
                <a:cs typeface="Arial"/>
              </a:rPr>
              <a:t>for </a:t>
            </a:r>
            <a:r>
              <a:rPr dirty="0" sz="1550" spc="10" b="1">
                <a:latin typeface="Arial"/>
                <a:cs typeface="Arial"/>
              </a:rPr>
              <a:t>the session but persistent </a:t>
            </a:r>
            <a:r>
              <a:rPr dirty="0" sz="1550" spc="5" b="1">
                <a:latin typeface="Arial"/>
                <a:cs typeface="Arial"/>
              </a:rPr>
              <a:t>for  </a:t>
            </a:r>
            <a:r>
              <a:rPr dirty="0" sz="1550" spc="10" b="1">
                <a:latin typeface="Arial"/>
                <a:cs typeface="Arial"/>
              </a:rPr>
              <a:t>the </a:t>
            </a:r>
            <a:r>
              <a:rPr dirty="0" sz="1550" spc="5" b="1">
                <a:latin typeface="Arial"/>
                <a:cs typeface="Arial"/>
              </a:rPr>
              <a:t>life </a:t>
            </a:r>
            <a:r>
              <a:rPr dirty="0" sz="1550" spc="10" b="1">
                <a:latin typeface="Arial"/>
                <a:cs typeface="Arial"/>
              </a:rPr>
              <a:t>of a subprogram </a:t>
            </a:r>
            <a:r>
              <a:rPr dirty="0" sz="1550" spc="5" b="1">
                <a:latin typeface="Arial"/>
                <a:cs typeface="Arial"/>
              </a:rPr>
              <a:t>call </a:t>
            </a:r>
            <a:r>
              <a:rPr dirty="0" sz="1550" spc="10" b="1">
                <a:latin typeface="Arial"/>
                <a:cs typeface="Arial"/>
              </a:rPr>
              <a:t>when using </a:t>
            </a:r>
            <a:r>
              <a:rPr dirty="0" sz="1550" spc="10" b="1">
                <a:latin typeface="Courier New"/>
                <a:cs typeface="Courier New"/>
              </a:rPr>
              <a:t>PRAGMA  SERIALLY_REUSABLE</a:t>
            </a:r>
            <a:r>
              <a:rPr dirty="0" sz="1550" spc="-509" b="1">
                <a:latin typeface="Courier New"/>
                <a:cs typeface="Courier New"/>
              </a:rPr>
              <a:t> </a:t>
            </a:r>
            <a:r>
              <a:rPr dirty="0" sz="1550" spc="5" b="1">
                <a:latin typeface="Arial"/>
                <a:cs typeface="Arial"/>
              </a:rPr>
              <a:t>in </a:t>
            </a:r>
            <a:r>
              <a:rPr dirty="0" sz="1550" spc="10" b="1">
                <a:latin typeface="Arial"/>
                <a:cs typeface="Arial"/>
              </a:rPr>
              <a:t>the package specification</a:t>
            </a:r>
            <a:endParaRPr sz="1550">
              <a:latin typeface="Arial"/>
              <a:cs typeface="Arial"/>
            </a:endParaRPr>
          </a:p>
        </p:txBody>
      </p:sp>
      <p:sp>
        <p:nvSpPr>
          <p:cNvPr id="8" name="object 8"/>
          <p:cNvSpPr txBox="1"/>
          <p:nvPr/>
        </p:nvSpPr>
        <p:spPr>
          <a:xfrm>
            <a:off x="743204" y="5609382"/>
            <a:ext cx="6282055" cy="3885565"/>
          </a:xfrm>
          <a:prstGeom prst="rect">
            <a:avLst/>
          </a:prstGeom>
        </p:spPr>
        <p:txBody>
          <a:bodyPr wrap="square" lIns="0" tIns="61594" rIns="0" bIns="0" rtlCol="0" vert="horz">
            <a:spAutoFit/>
          </a:bodyPr>
          <a:lstStyle/>
          <a:p>
            <a:pPr marL="12700">
              <a:lnSpc>
                <a:spcPct val="100000"/>
              </a:lnSpc>
              <a:spcBef>
                <a:spcPts val="484"/>
              </a:spcBef>
            </a:pPr>
            <a:r>
              <a:rPr dirty="0" sz="1300" b="1">
                <a:latin typeface="Arial"/>
                <a:cs typeface="Arial"/>
              </a:rPr>
              <a:t>Persistent </a:t>
            </a:r>
            <a:r>
              <a:rPr dirty="0" sz="1300" spc="5" b="1">
                <a:latin typeface="Arial"/>
                <a:cs typeface="Arial"/>
              </a:rPr>
              <a:t>State of Packages</a:t>
            </a:r>
            <a:endParaRPr sz="1300">
              <a:latin typeface="Arial"/>
              <a:cs typeface="Arial"/>
            </a:endParaRPr>
          </a:p>
          <a:p>
            <a:pPr marL="137795" marR="5080">
              <a:lnSpc>
                <a:spcPct val="101400"/>
              </a:lnSpc>
              <a:spcBef>
                <a:spcPts val="365"/>
              </a:spcBef>
            </a:pPr>
            <a:r>
              <a:rPr dirty="0" sz="1300" spc="10">
                <a:latin typeface="Times New Roman"/>
                <a:cs typeface="Times New Roman"/>
              </a:rPr>
              <a:t>The </a:t>
            </a:r>
            <a:r>
              <a:rPr dirty="0" sz="1300" spc="5">
                <a:latin typeface="Times New Roman"/>
                <a:cs typeface="Times New Roman"/>
              </a:rPr>
              <a:t>collection of public and private package variables represents the package state for the  user session. </a:t>
            </a:r>
            <a:r>
              <a:rPr dirty="0" sz="1300" spc="10">
                <a:latin typeface="Times New Roman"/>
                <a:cs typeface="Times New Roman"/>
              </a:rPr>
              <a:t>That </a:t>
            </a:r>
            <a:r>
              <a:rPr dirty="0" sz="1300" spc="5">
                <a:latin typeface="Times New Roman"/>
                <a:cs typeface="Times New Roman"/>
              </a:rPr>
              <a:t>is, the </a:t>
            </a:r>
            <a:r>
              <a:rPr dirty="0" sz="1300" spc="10">
                <a:latin typeface="Times New Roman"/>
                <a:cs typeface="Times New Roman"/>
              </a:rPr>
              <a:t>package </a:t>
            </a:r>
            <a:r>
              <a:rPr dirty="0" sz="1300" spc="5">
                <a:latin typeface="Times New Roman"/>
                <a:cs typeface="Times New Roman"/>
              </a:rPr>
              <a:t>state is the set of </a:t>
            </a:r>
            <a:r>
              <a:rPr dirty="0" sz="1300" spc="10">
                <a:latin typeface="Times New Roman"/>
                <a:cs typeface="Times New Roman"/>
              </a:rPr>
              <a:t>values </a:t>
            </a:r>
            <a:r>
              <a:rPr dirty="0" sz="1300" spc="5">
                <a:latin typeface="Times New Roman"/>
                <a:cs typeface="Times New Roman"/>
              </a:rPr>
              <a:t>stored in all the package  variables at a given point in time. In general, the package state exists for the life of the user  </a:t>
            </a:r>
            <a:r>
              <a:rPr dirty="0" sz="1300">
                <a:latin typeface="Times New Roman"/>
                <a:cs typeface="Times New Roman"/>
              </a:rPr>
              <a:t>session.</a:t>
            </a:r>
            <a:endParaRPr sz="1300">
              <a:latin typeface="Times New Roman"/>
              <a:cs typeface="Times New Roman"/>
            </a:endParaRPr>
          </a:p>
          <a:p>
            <a:pPr marL="138430" marR="13970">
              <a:lnSpc>
                <a:spcPct val="101299"/>
              </a:lnSpc>
              <a:spcBef>
                <a:spcPts val="400"/>
              </a:spcBef>
            </a:pPr>
            <a:r>
              <a:rPr dirty="0" sz="1300" spc="5">
                <a:latin typeface="Times New Roman"/>
                <a:cs typeface="Times New Roman"/>
              </a:rPr>
              <a:t>Package variables are initialized the first time a package is loaded into </a:t>
            </a:r>
            <a:r>
              <a:rPr dirty="0" sz="1300" spc="10">
                <a:latin typeface="Times New Roman"/>
                <a:cs typeface="Times New Roman"/>
              </a:rPr>
              <a:t>memory </a:t>
            </a:r>
            <a:r>
              <a:rPr dirty="0" sz="1300">
                <a:latin typeface="Times New Roman"/>
                <a:cs typeface="Times New Roman"/>
              </a:rPr>
              <a:t>for </a:t>
            </a:r>
            <a:r>
              <a:rPr dirty="0" sz="1300" spc="5">
                <a:latin typeface="Times New Roman"/>
                <a:cs typeface="Times New Roman"/>
              </a:rPr>
              <a:t>a </a:t>
            </a:r>
            <a:r>
              <a:rPr dirty="0" sz="1300">
                <a:latin typeface="Times New Roman"/>
                <a:cs typeface="Times New Roman"/>
              </a:rPr>
              <a:t>user  </a:t>
            </a:r>
            <a:r>
              <a:rPr dirty="0" sz="1300" spc="5">
                <a:latin typeface="Times New Roman"/>
                <a:cs typeface="Times New Roman"/>
              </a:rPr>
              <a:t>session. </a:t>
            </a:r>
            <a:r>
              <a:rPr dirty="0" sz="1300" spc="10">
                <a:latin typeface="Times New Roman"/>
                <a:cs typeface="Times New Roman"/>
              </a:rPr>
              <a:t>The package </a:t>
            </a:r>
            <a:r>
              <a:rPr dirty="0" sz="1300" spc="5">
                <a:latin typeface="Times New Roman"/>
                <a:cs typeface="Times New Roman"/>
              </a:rPr>
              <a:t>variables are, </a:t>
            </a:r>
            <a:r>
              <a:rPr dirty="0" sz="1300" spc="10">
                <a:latin typeface="Times New Roman"/>
                <a:cs typeface="Times New Roman"/>
              </a:rPr>
              <a:t>by </a:t>
            </a:r>
            <a:r>
              <a:rPr dirty="0" sz="1300" spc="5">
                <a:latin typeface="Times New Roman"/>
                <a:cs typeface="Times New Roman"/>
              </a:rPr>
              <a:t>default, unique to </a:t>
            </a:r>
            <a:r>
              <a:rPr dirty="0" sz="1300" spc="10">
                <a:latin typeface="Times New Roman"/>
                <a:cs typeface="Times New Roman"/>
              </a:rPr>
              <a:t>each </a:t>
            </a:r>
            <a:r>
              <a:rPr dirty="0" sz="1300" spc="5">
                <a:latin typeface="Times New Roman"/>
                <a:cs typeface="Times New Roman"/>
              </a:rPr>
              <a:t>session and hold their values  until the user session is terminated. In other words, the variables are stored in the </a:t>
            </a:r>
            <a:r>
              <a:rPr dirty="0" sz="1300" spc="10">
                <a:latin typeface="Times New Roman"/>
                <a:cs typeface="Times New Roman"/>
              </a:rPr>
              <a:t>UGA  memory </a:t>
            </a:r>
            <a:r>
              <a:rPr dirty="0" sz="1300" spc="5">
                <a:latin typeface="Times New Roman"/>
                <a:cs typeface="Times New Roman"/>
              </a:rPr>
              <a:t>allocated </a:t>
            </a:r>
            <a:r>
              <a:rPr dirty="0" sz="1300" spc="10">
                <a:latin typeface="Times New Roman"/>
                <a:cs typeface="Times New Roman"/>
              </a:rPr>
              <a:t>by </a:t>
            </a:r>
            <a:r>
              <a:rPr dirty="0" sz="1300" spc="5">
                <a:latin typeface="Times New Roman"/>
                <a:cs typeface="Times New Roman"/>
              </a:rPr>
              <a:t>the database for each user</a:t>
            </a:r>
            <a:r>
              <a:rPr dirty="0" sz="1300" spc="-10">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marL="138430" marR="91440">
              <a:lnSpc>
                <a:spcPct val="101499"/>
              </a:lnSpc>
              <a:spcBef>
                <a:spcPts val="400"/>
              </a:spcBef>
            </a:pPr>
            <a:r>
              <a:rPr dirty="0" sz="1300" spc="10">
                <a:latin typeface="Times New Roman"/>
                <a:cs typeface="Times New Roman"/>
              </a:rPr>
              <a:t>The package </a:t>
            </a:r>
            <a:r>
              <a:rPr dirty="0" sz="1300" spc="5">
                <a:latin typeface="Times New Roman"/>
                <a:cs typeface="Times New Roman"/>
              </a:rPr>
              <a:t>state changes </a:t>
            </a:r>
            <a:r>
              <a:rPr dirty="0" sz="1300" spc="10">
                <a:latin typeface="Times New Roman"/>
                <a:cs typeface="Times New Roman"/>
              </a:rPr>
              <a:t>when </a:t>
            </a:r>
            <a:r>
              <a:rPr dirty="0" sz="1300" spc="5">
                <a:latin typeface="Times New Roman"/>
                <a:cs typeface="Times New Roman"/>
              </a:rPr>
              <a:t>a </a:t>
            </a:r>
            <a:r>
              <a:rPr dirty="0" sz="1300" spc="10">
                <a:latin typeface="Times New Roman"/>
                <a:cs typeface="Times New Roman"/>
              </a:rPr>
              <a:t>package </a:t>
            </a:r>
            <a:r>
              <a:rPr dirty="0" sz="1300" spc="5">
                <a:latin typeface="Times New Roman"/>
                <a:cs typeface="Times New Roman"/>
              </a:rPr>
              <a:t>subprogram is invoked and its logic modifies  the variable state. Public package state can be directly modified </a:t>
            </a:r>
            <a:r>
              <a:rPr dirty="0" sz="1300" spc="10">
                <a:latin typeface="Times New Roman"/>
                <a:cs typeface="Times New Roman"/>
              </a:rPr>
              <a:t>by </a:t>
            </a:r>
            <a:r>
              <a:rPr dirty="0" sz="1300" spc="5">
                <a:latin typeface="Times New Roman"/>
                <a:cs typeface="Times New Roman"/>
              </a:rPr>
              <a:t>operations appropriate  to its</a:t>
            </a:r>
            <a:r>
              <a:rPr dirty="0" sz="1300">
                <a:latin typeface="Times New Roman"/>
                <a:cs typeface="Times New Roman"/>
              </a:rPr>
              <a:t> </a:t>
            </a:r>
            <a:r>
              <a:rPr dirty="0" sz="1300" spc="5">
                <a:latin typeface="Times New Roman"/>
                <a:cs typeface="Times New Roman"/>
              </a:rPr>
              <a:t>type.</a:t>
            </a:r>
            <a:endParaRPr sz="1300">
              <a:latin typeface="Times New Roman"/>
              <a:cs typeface="Times New Roman"/>
            </a:endParaRPr>
          </a:p>
          <a:p>
            <a:pPr marL="138430" marR="31115" indent="-635">
              <a:lnSpc>
                <a:spcPct val="102299"/>
              </a:lnSpc>
              <a:spcBef>
                <a:spcPts val="305"/>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add </a:t>
            </a:r>
            <a:r>
              <a:rPr dirty="0" sz="1300" spc="15">
                <a:latin typeface="Courier New"/>
                <a:cs typeface="Courier New"/>
              </a:rPr>
              <a:t>PRAGMA SERIALLY_RESUABLE </a:t>
            </a:r>
            <a:r>
              <a:rPr dirty="0" sz="1300" spc="5">
                <a:latin typeface="Times New Roman"/>
                <a:cs typeface="Times New Roman"/>
              </a:rPr>
              <a:t>to the package specification, then  the database stores package variables in the System </a:t>
            </a:r>
            <a:r>
              <a:rPr dirty="0" sz="1300">
                <a:latin typeface="Times New Roman"/>
                <a:cs typeface="Times New Roman"/>
              </a:rPr>
              <a:t>Global </a:t>
            </a:r>
            <a:r>
              <a:rPr dirty="0" sz="1300" spc="5">
                <a:latin typeface="Times New Roman"/>
                <a:cs typeface="Times New Roman"/>
              </a:rPr>
              <a:t>Area </a:t>
            </a:r>
            <a:r>
              <a:rPr dirty="0" sz="1300" spc="10">
                <a:latin typeface="Times New Roman"/>
                <a:cs typeface="Times New Roman"/>
              </a:rPr>
              <a:t>(SGA) </a:t>
            </a:r>
            <a:r>
              <a:rPr dirty="0" sz="1300">
                <a:latin typeface="Times New Roman"/>
                <a:cs typeface="Times New Roman"/>
              </a:rPr>
              <a:t>shared </a:t>
            </a:r>
            <a:r>
              <a:rPr dirty="0" sz="1300" spc="5">
                <a:latin typeface="Times New Roman"/>
                <a:cs typeface="Times New Roman"/>
              </a:rPr>
              <a:t>across user  sessions. In this case, the </a:t>
            </a:r>
            <a:r>
              <a:rPr dirty="0" sz="1300" spc="10">
                <a:latin typeface="Times New Roman"/>
                <a:cs typeface="Times New Roman"/>
              </a:rPr>
              <a:t>package </a:t>
            </a:r>
            <a:r>
              <a:rPr dirty="0" sz="1300" spc="5">
                <a:latin typeface="Times New Roman"/>
                <a:cs typeface="Times New Roman"/>
              </a:rPr>
              <a:t>state is </a:t>
            </a:r>
            <a:r>
              <a:rPr dirty="0" sz="1300" spc="10">
                <a:latin typeface="Times New Roman"/>
                <a:cs typeface="Times New Roman"/>
              </a:rPr>
              <a:t>maintained </a:t>
            </a:r>
            <a:r>
              <a:rPr dirty="0" sz="1300" spc="5">
                <a:latin typeface="Times New Roman"/>
                <a:cs typeface="Times New Roman"/>
              </a:rPr>
              <a:t>for the life of a subprogram call or a  single reference to a package construct. </a:t>
            </a:r>
            <a:r>
              <a:rPr dirty="0" sz="1300" spc="10">
                <a:latin typeface="Times New Roman"/>
                <a:cs typeface="Times New Roman"/>
              </a:rPr>
              <a:t>The </a:t>
            </a:r>
            <a:r>
              <a:rPr dirty="0" sz="1300" spc="15">
                <a:latin typeface="Courier New"/>
                <a:cs typeface="Courier New"/>
              </a:rPr>
              <a:t>SERIALLY_REUSABLE</a:t>
            </a:r>
            <a:r>
              <a:rPr dirty="0" sz="1300" spc="-360">
                <a:latin typeface="Courier New"/>
                <a:cs typeface="Courier New"/>
              </a:rPr>
              <a:t> </a:t>
            </a:r>
            <a:r>
              <a:rPr dirty="0" sz="1300" spc="5">
                <a:latin typeface="Times New Roman"/>
                <a:cs typeface="Times New Roman"/>
              </a:rPr>
              <a:t>directive is useful if  </a:t>
            </a:r>
            <a:r>
              <a:rPr dirty="0" sz="1300" spc="10">
                <a:latin typeface="Times New Roman"/>
                <a:cs typeface="Times New Roman"/>
              </a:rPr>
              <a:t>you </a:t>
            </a:r>
            <a:r>
              <a:rPr dirty="0" sz="1300" spc="5">
                <a:latin typeface="Times New Roman"/>
                <a:cs typeface="Times New Roman"/>
              </a:rPr>
              <a:t>want to conserve </a:t>
            </a:r>
            <a:r>
              <a:rPr dirty="0" sz="1300" spc="10">
                <a:latin typeface="Times New Roman"/>
                <a:cs typeface="Times New Roman"/>
              </a:rPr>
              <a:t>memory </a:t>
            </a:r>
            <a:r>
              <a:rPr dirty="0" sz="1300" spc="5">
                <a:latin typeface="Times New Roman"/>
                <a:cs typeface="Times New Roman"/>
              </a:rPr>
              <a:t>and if the </a:t>
            </a:r>
            <a:r>
              <a:rPr dirty="0" sz="1300" spc="10">
                <a:latin typeface="Times New Roman"/>
                <a:cs typeface="Times New Roman"/>
              </a:rPr>
              <a:t>package </a:t>
            </a:r>
            <a:r>
              <a:rPr dirty="0" sz="1300" spc="5">
                <a:latin typeface="Times New Roman"/>
                <a:cs typeface="Times New Roman"/>
              </a:rPr>
              <a:t>state does not </a:t>
            </a:r>
            <a:r>
              <a:rPr dirty="0" sz="1300" spc="10">
                <a:latin typeface="Times New Roman"/>
                <a:cs typeface="Times New Roman"/>
              </a:rPr>
              <a:t>need </a:t>
            </a:r>
            <a:r>
              <a:rPr dirty="0" sz="1300" spc="5">
                <a:latin typeface="Times New Roman"/>
                <a:cs typeface="Times New Roman"/>
              </a:rPr>
              <a:t>to persist for </a:t>
            </a:r>
            <a:r>
              <a:rPr dirty="0" sz="1300" spc="10">
                <a:latin typeface="Times New Roman"/>
                <a:cs typeface="Times New Roman"/>
              </a:rPr>
              <a:t>each  </a:t>
            </a:r>
            <a:r>
              <a:rPr dirty="0" sz="1300">
                <a:latin typeface="Times New Roman"/>
                <a:cs typeface="Times New Roman"/>
              </a:rPr>
              <a:t>user</a:t>
            </a:r>
            <a:r>
              <a:rPr dirty="0" sz="1300" spc="-10">
                <a:latin typeface="Times New Roman"/>
                <a:cs typeface="Times New Roman"/>
              </a:rPr>
              <a:t> </a:t>
            </a:r>
            <a:r>
              <a:rPr dirty="0" sz="1300">
                <a:latin typeface="Times New Roman"/>
                <a:cs typeface="Times New Roman"/>
              </a:rPr>
              <a:t>session.</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8" y="1651507"/>
            <a:ext cx="986790" cy="345440"/>
          </a:xfrm>
          <a:prstGeom prst="rect">
            <a:avLst/>
          </a:prstGeom>
        </p:spPr>
        <p:txBody>
          <a:bodyPr wrap="square" lIns="0" tIns="12700" rIns="0" bIns="0" rtlCol="0" vert="horz">
            <a:spAutoFit/>
          </a:bodyPr>
          <a:lstStyle/>
          <a:p>
            <a:pPr marL="12700">
              <a:lnSpc>
                <a:spcPct val="100000"/>
              </a:lnSpc>
              <a:spcBef>
                <a:spcPts val="100"/>
              </a:spcBef>
            </a:pPr>
            <a:r>
              <a:rPr dirty="0" sz="2100" spc="-5" b="1">
                <a:latin typeface="Arial"/>
                <a:cs typeface="Arial"/>
              </a:rPr>
              <a:t>Preface</a:t>
            </a:r>
            <a:endParaRPr sz="2100">
              <a:latin typeface="Arial"/>
              <a:cs typeface="Arial"/>
            </a:endParaRPr>
          </a:p>
        </p:txBody>
      </p:sp>
      <p:sp>
        <p:nvSpPr>
          <p:cNvPr id="3" name="object 3"/>
          <p:cNvSpPr/>
          <p:nvPr/>
        </p:nvSpPr>
        <p:spPr>
          <a:xfrm>
            <a:off x="5252465" y="1287780"/>
            <a:ext cx="1040130" cy="0"/>
          </a:xfrm>
          <a:custGeom>
            <a:avLst/>
            <a:gdLst/>
            <a:ahLst/>
            <a:cxnLst/>
            <a:rect l="l" t="t" r="r" b="b"/>
            <a:pathLst>
              <a:path w="1040129" h="0">
                <a:moveTo>
                  <a:pt x="0" y="0"/>
                </a:moveTo>
                <a:lnTo>
                  <a:pt x="1040130" y="0"/>
                </a:lnTo>
              </a:path>
            </a:pathLst>
          </a:custGeom>
          <a:ln w="12954">
            <a:solidFill>
              <a:srgbClr val="000000"/>
            </a:solidFill>
          </a:ln>
        </p:spPr>
        <p:txBody>
          <a:bodyPr wrap="square" lIns="0" tIns="0" rIns="0" bIns="0" rtlCol="0"/>
          <a:lstStyle/>
          <a:p/>
        </p:txBody>
      </p:sp>
      <p:sp>
        <p:nvSpPr>
          <p:cNvPr id="4" name="object 4"/>
          <p:cNvSpPr/>
          <p:nvPr/>
        </p:nvSpPr>
        <p:spPr>
          <a:xfrm>
            <a:off x="5236464" y="2332482"/>
            <a:ext cx="1056640" cy="0"/>
          </a:xfrm>
          <a:custGeom>
            <a:avLst/>
            <a:gdLst/>
            <a:ahLst/>
            <a:cxnLst/>
            <a:rect l="l" t="t" r="r" b="b"/>
            <a:pathLst>
              <a:path w="1056639" h="0">
                <a:moveTo>
                  <a:pt x="0" y="0"/>
                </a:moveTo>
                <a:lnTo>
                  <a:pt x="1056132" y="0"/>
                </a:lnTo>
              </a:path>
            </a:pathLst>
          </a:custGeom>
          <a:ln w="12954">
            <a:solidFill>
              <a:srgbClr val="000000"/>
            </a:solidFill>
            <a:prstDash val="sysDot"/>
          </a:ln>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184907" y="873506"/>
            <a:ext cx="3365500" cy="636905"/>
          </a:xfrm>
          <a:prstGeom prst="rect">
            <a:avLst/>
          </a:prstGeom>
        </p:spPr>
        <p:txBody>
          <a:bodyPr wrap="square" lIns="0" tIns="12700" rIns="0" bIns="0" rtlCol="0" vert="horz">
            <a:spAutoFit/>
          </a:bodyPr>
          <a:lstStyle/>
          <a:p>
            <a:pPr marL="516255" marR="5080" indent="-504190">
              <a:lnSpc>
                <a:spcPct val="100000"/>
              </a:lnSpc>
              <a:spcBef>
                <a:spcPts val="100"/>
              </a:spcBef>
            </a:pPr>
            <a:r>
              <a:rPr dirty="0" sz="2000" b="1">
                <a:latin typeface="Arial"/>
                <a:cs typeface="Arial"/>
              </a:rPr>
              <a:t>Persistent State of</a:t>
            </a:r>
            <a:r>
              <a:rPr dirty="0" sz="2000" spc="-50" b="1">
                <a:latin typeface="Arial"/>
                <a:cs typeface="Arial"/>
              </a:rPr>
              <a:t> </a:t>
            </a:r>
            <a:r>
              <a:rPr dirty="0" sz="2000" b="1">
                <a:latin typeface="Arial"/>
                <a:cs typeface="Arial"/>
              </a:rPr>
              <a:t>Package  </a:t>
            </a:r>
            <a:r>
              <a:rPr dirty="0" sz="2000" spc="-5" b="1">
                <a:latin typeface="Arial"/>
                <a:cs typeface="Arial"/>
              </a:rPr>
              <a:t>Variables:</a:t>
            </a:r>
            <a:r>
              <a:rPr dirty="0" sz="2000" spc="-10" b="1">
                <a:latin typeface="Arial"/>
                <a:cs typeface="Arial"/>
              </a:rPr>
              <a:t> </a:t>
            </a:r>
            <a:r>
              <a:rPr dirty="0" sz="2000" spc="-5" b="1">
                <a:latin typeface="Arial"/>
                <a:cs typeface="Arial"/>
              </a:rPr>
              <a:t>Example</a:t>
            </a:r>
            <a:endParaRPr sz="2000">
              <a:latin typeface="Arial"/>
              <a:cs typeface="Arial"/>
            </a:endParaRPr>
          </a:p>
        </p:txBody>
      </p:sp>
      <p:graphicFrame>
        <p:nvGraphicFramePr>
          <p:cNvPr id="7" name="object 7"/>
          <p:cNvGraphicFramePr>
            <a:graphicFrameLocks noGrp="1"/>
          </p:cNvGraphicFramePr>
          <p:nvPr/>
        </p:nvGraphicFramePr>
        <p:xfrm>
          <a:off x="1211723" y="1744193"/>
          <a:ext cx="5238750" cy="434340"/>
        </p:xfrm>
        <a:graphic>
          <a:graphicData uri="http://schemas.openxmlformats.org/drawingml/2006/table">
            <a:tbl>
              <a:tblPr firstRow="1" bandRow="1">
                <a:tableStyleId>{2D5ABB26-0587-4C30-8999-92F81FD0307C}</a:tableStyleId>
              </a:tblPr>
              <a:tblGrid>
                <a:gridCol w="520065"/>
                <a:gridCol w="1318895"/>
                <a:gridCol w="1172210"/>
                <a:gridCol w="1318260"/>
                <a:gridCol w="910589"/>
              </a:tblGrid>
              <a:tr h="216877">
                <a:tc gridSpan="2">
                  <a:txBody>
                    <a:bodyPr/>
                    <a:lstStyle/>
                    <a:p>
                      <a:pPr>
                        <a:lnSpc>
                          <a:spcPct val="100000"/>
                        </a:lnSpc>
                      </a:pPr>
                      <a:endParaRPr sz="1100">
                        <a:latin typeface="Times New Roman"/>
                        <a:cs typeface="Times New Roman"/>
                      </a:endParaRPr>
                    </a:p>
                  </a:txBody>
                  <a:tcPr marL="0" marR="0" marB="0" marT="0"/>
                </a:tc>
                <a:tc hMerge="1">
                  <a:txBody>
                    <a:bodyPr/>
                    <a:lstStyle/>
                    <a:p>
                      <a:pPr/>
                    </a:p>
                  </a:txBody>
                  <a:tcPr marL="0" marR="0" marB="0" marT="0"/>
                </a:tc>
                <a:tc>
                  <a:txBody>
                    <a:bodyPr/>
                    <a:lstStyle/>
                    <a:p>
                      <a:pPr marL="635000">
                        <a:lnSpc>
                          <a:spcPts val="1555"/>
                        </a:lnSpc>
                      </a:pPr>
                      <a:r>
                        <a:rPr dirty="0" sz="1300" spc="-20" b="1">
                          <a:latin typeface="Courier New"/>
                          <a:cs typeface="Courier New"/>
                        </a:rPr>
                        <a:t>State</a:t>
                      </a:r>
                      <a:endParaRPr sz="1300">
                        <a:latin typeface="Courier New"/>
                        <a:cs typeface="Courier New"/>
                      </a:endParaRPr>
                    </a:p>
                  </a:txBody>
                  <a:tcPr marL="0" marR="0" marB="0" marT="0"/>
                </a:tc>
                <a:tc>
                  <a:txBody>
                    <a:bodyPr/>
                    <a:lstStyle/>
                    <a:p>
                      <a:pPr algn="r" marR="90170">
                        <a:lnSpc>
                          <a:spcPts val="1555"/>
                        </a:lnSpc>
                      </a:pPr>
                      <a:r>
                        <a:rPr dirty="0" sz="1300" spc="-15" b="1">
                          <a:latin typeface="Courier New"/>
                          <a:cs typeface="Courier New"/>
                        </a:rPr>
                        <a:t>for:</a:t>
                      </a:r>
                      <a:r>
                        <a:rPr dirty="0" sz="1300" spc="-90" b="1">
                          <a:latin typeface="Courier New"/>
                          <a:cs typeface="Courier New"/>
                        </a:rPr>
                        <a:t> </a:t>
                      </a:r>
                      <a:r>
                        <a:rPr dirty="0" sz="1300" spc="-20" b="1">
                          <a:latin typeface="Courier New"/>
                          <a:cs typeface="Courier New"/>
                        </a:rPr>
                        <a:t>-Scott-</a:t>
                      </a:r>
                      <a:endParaRPr sz="1300">
                        <a:latin typeface="Courier New"/>
                        <a:cs typeface="Courier New"/>
                      </a:endParaRPr>
                    </a:p>
                  </a:txBody>
                  <a:tcPr marL="0" marR="0" marB="0" marT="0"/>
                </a:tc>
                <a:tc>
                  <a:txBody>
                    <a:bodyPr/>
                    <a:lstStyle/>
                    <a:p>
                      <a:pPr algn="r" marR="24130">
                        <a:lnSpc>
                          <a:spcPts val="1555"/>
                        </a:lnSpc>
                      </a:pPr>
                      <a:r>
                        <a:rPr dirty="0" sz="1300" spc="-10" b="1">
                          <a:solidFill>
                            <a:srgbClr val="0000FF"/>
                          </a:solidFill>
                          <a:latin typeface="Courier New"/>
                          <a:cs typeface="Courier New"/>
                        </a:rPr>
                        <a:t>-Jones-</a:t>
                      </a:r>
                      <a:endParaRPr sz="1300">
                        <a:latin typeface="Courier New"/>
                        <a:cs typeface="Courier New"/>
                      </a:endParaRPr>
                    </a:p>
                  </a:txBody>
                  <a:tcPr marL="0" marR="0" marB="0" marT="0"/>
                </a:tc>
              </a:tr>
              <a:tr h="216877">
                <a:tc>
                  <a:txBody>
                    <a:bodyPr/>
                    <a:lstStyle/>
                    <a:p>
                      <a:pPr marL="31750">
                        <a:lnSpc>
                          <a:spcPts val="1395"/>
                        </a:lnSpc>
                      </a:pPr>
                      <a:r>
                        <a:rPr dirty="0" sz="1300" spc="-20" b="1">
                          <a:latin typeface="Courier New"/>
                          <a:cs typeface="Courier New"/>
                        </a:rPr>
                        <a:t>Time</a:t>
                      </a:r>
                      <a:endParaRPr sz="1300">
                        <a:latin typeface="Courier New"/>
                        <a:cs typeface="Courier New"/>
                      </a:endParaRPr>
                    </a:p>
                  </a:txBody>
                  <a:tcPr marL="0" marR="0" marB="0" marT="0"/>
                </a:tc>
                <a:tc>
                  <a:txBody>
                    <a:bodyPr/>
                    <a:lstStyle/>
                    <a:p>
                      <a:pPr marL="97155">
                        <a:lnSpc>
                          <a:spcPts val="1395"/>
                        </a:lnSpc>
                      </a:pPr>
                      <a:r>
                        <a:rPr dirty="0" sz="1300" spc="-20" b="1">
                          <a:latin typeface="Courier New"/>
                          <a:cs typeface="Courier New"/>
                        </a:rPr>
                        <a:t>Events</a:t>
                      </a:r>
                      <a:endParaRPr sz="1300">
                        <a:latin typeface="Courier New"/>
                        <a:cs typeface="Courier New"/>
                      </a:endParaRPr>
                    </a:p>
                  </a:txBody>
                  <a:tcPr marL="0" marR="0" marB="0" marT="0"/>
                </a:tc>
                <a:tc>
                  <a:txBody>
                    <a:bodyPr/>
                    <a:lstStyle/>
                    <a:p>
                      <a:pPr>
                        <a:lnSpc>
                          <a:spcPct val="100000"/>
                        </a:lnSpc>
                      </a:pPr>
                      <a:endParaRPr sz="1100">
                        <a:latin typeface="Times New Roman"/>
                        <a:cs typeface="Times New Roman"/>
                      </a:endParaRPr>
                    </a:p>
                  </a:txBody>
                  <a:tcPr marL="0" marR="0" marB="0" marT="0"/>
                </a:tc>
                <a:tc>
                  <a:txBody>
                    <a:bodyPr/>
                    <a:lstStyle/>
                    <a:p>
                      <a:pPr algn="r" marR="89535">
                        <a:lnSpc>
                          <a:spcPts val="1395"/>
                        </a:lnSpc>
                        <a:tabLst>
                          <a:tab pos="487680" algn="l"/>
                        </a:tabLst>
                      </a:pPr>
                      <a:r>
                        <a:rPr dirty="0" sz="1300" spc="-10" b="1">
                          <a:latin typeface="Courier New"/>
                          <a:cs typeface="Courier New"/>
                        </a:rPr>
                        <a:t>ST</a:t>
                      </a:r>
                      <a:r>
                        <a:rPr dirty="0" sz="1300" b="1">
                          <a:latin typeface="Courier New"/>
                          <a:cs typeface="Courier New"/>
                        </a:rPr>
                        <a:t>D</a:t>
                      </a:r>
                      <a:r>
                        <a:rPr dirty="0" sz="1300" b="1">
                          <a:latin typeface="Courier New"/>
                          <a:cs typeface="Courier New"/>
                        </a:rPr>
                        <a:t>	</a:t>
                      </a:r>
                      <a:r>
                        <a:rPr dirty="0" sz="1300" spc="-10" b="1">
                          <a:latin typeface="Courier New"/>
                          <a:cs typeface="Courier New"/>
                        </a:rPr>
                        <a:t>MAX</a:t>
                      </a:r>
                      <a:endParaRPr sz="1300">
                        <a:latin typeface="Courier New"/>
                        <a:cs typeface="Courier New"/>
                      </a:endParaRPr>
                    </a:p>
                  </a:txBody>
                  <a:tcPr marL="0" marR="0" marB="0" marT="0"/>
                </a:tc>
                <a:tc>
                  <a:txBody>
                    <a:bodyPr/>
                    <a:lstStyle/>
                    <a:p>
                      <a:pPr algn="r" marR="24130">
                        <a:lnSpc>
                          <a:spcPts val="1395"/>
                        </a:lnSpc>
                        <a:tabLst>
                          <a:tab pos="487680" algn="l"/>
                        </a:tabLst>
                      </a:pPr>
                      <a:r>
                        <a:rPr dirty="0" sz="1300" spc="-10" b="1">
                          <a:solidFill>
                            <a:srgbClr val="0000FF"/>
                          </a:solidFill>
                          <a:latin typeface="Courier New"/>
                          <a:cs typeface="Courier New"/>
                        </a:rPr>
                        <a:t>ST</a:t>
                      </a:r>
                      <a:r>
                        <a:rPr dirty="0" sz="1300" b="1">
                          <a:solidFill>
                            <a:srgbClr val="0000FF"/>
                          </a:solidFill>
                          <a:latin typeface="Courier New"/>
                          <a:cs typeface="Courier New"/>
                        </a:rPr>
                        <a:t>D</a:t>
                      </a:r>
                      <a:r>
                        <a:rPr dirty="0" sz="1300" b="1">
                          <a:solidFill>
                            <a:srgbClr val="0000FF"/>
                          </a:solidFill>
                          <a:latin typeface="Courier New"/>
                          <a:cs typeface="Courier New"/>
                        </a:rPr>
                        <a:t>	</a:t>
                      </a:r>
                      <a:r>
                        <a:rPr dirty="0" sz="1300" spc="-10" b="1">
                          <a:solidFill>
                            <a:srgbClr val="0000FF"/>
                          </a:solidFill>
                          <a:latin typeface="Courier New"/>
                          <a:cs typeface="Courier New"/>
                        </a:rPr>
                        <a:t>MAX</a:t>
                      </a:r>
                      <a:endParaRPr sz="1300">
                        <a:latin typeface="Courier New"/>
                        <a:cs typeface="Courier New"/>
                      </a:endParaRPr>
                    </a:p>
                  </a:txBody>
                  <a:tcPr marL="0" marR="0" marB="0" marT="0"/>
                </a:tc>
              </a:tr>
            </a:tbl>
          </a:graphicData>
        </a:graphic>
      </p:graphicFrame>
      <p:graphicFrame>
        <p:nvGraphicFramePr>
          <p:cNvPr id="8" name="object 8"/>
          <p:cNvGraphicFramePr>
            <a:graphicFrameLocks noGrp="1"/>
          </p:cNvGraphicFramePr>
          <p:nvPr/>
        </p:nvGraphicFramePr>
        <p:xfrm>
          <a:off x="1206627" y="2136267"/>
          <a:ext cx="5431790" cy="2854960"/>
        </p:xfrm>
        <a:graphic>
          <a:graphicData uri="http://schemas.openxmlformats.org/drawingml/2006/table">
            <a:tbl>
              <a:tblPr firstRow="1" bandRow="1">
                <a:tableStyleId>{2D5ABB26-0587-4C30-8999-92F81FD0307C}</a:tableStyleId>
              </a:tblPr>
              <a:tblGrid>
                <a:gridCol w="506095"/>
                <a:gridCol w="2927985"/>
                <a:gridCol w="500379"/>
                <a:gridCol w="497839"/>
                <a:gridCol w="494029"/>
                <a:gridCol w="475614"/>
              </a:tblGrid>
              <a:tr h="456438">
                <a:tc>
                  <a:txBody>
                    <a:bodyPr/>
                    <a:lstStyle/>
                    <a:p>
                      <a:pPr algn="ctr" marR="8890">
                        <a:lnSpc>
                          <a:spcPct val="100000"/>
                        </a:lnSpc>
                        <a:spcBef>
                          <a:spcPts val="175"/>
                        </a:spcBef>
                      </a:pPr>
                      <a:r>
                        <a:rPr dirty="0" sz="1300" spc="-20" b="1">
                          <a:latin typeface="Courier New"/>
                          <a:cs typeface="Courier New"/>
                        </a:rPr>
                        <a:t>9:00</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287020" marR="191135" indent="-195580">
                        <a:lnSpc>
                          <a:spcPts val="1540"/>
                        </a:lnSpc>
                        <a:spcBef>
                          <a:spcPts val="244"/>
                        </a:spcBef>
                      </a:pPr>
                      <a:r>
                        <a:rPr dirty="0" sz="1300" spc="-15" b="1">
                          <a:latin typeface="Courier New"/>
                          <a:cs typeface="Courier New"/>
                        </a:rPr>
                        <a:t>Scott&gt; </a:t>
                      </a:r>
                      <a:r>
                        <a:rPr dirty="0" sz="1300" spc="-20" b="1">
                          <a:latin typeface="Courier New"/>
                          <a:cs typeface="Courier New"/>
                        </a:rPr>
                        <a:t>EXECUTE  </a:t>
                      </a:r>
                      <a:r>
                        <a:rPr dirty="0" sz="1300" spc="-15" b="1">
                          <a:latin typeface="Courier New"/>
                          <a:cs typeface="Courier New"/>
                        </a:rPr>
                        <a:t>comm_pkg.reset_comm(0.25)</a:t>
                      </a:r>
                      <a:endParaRPr sz="1300">
                        <a:latin typeface="Courier New"/>
                        <a:cs typeface="Courier New"/>
                      </a:endParaRPr>
                    </a:p>
                  </a:txBody>
                  <a:tcPr marL="0" marR="0" marB="0" marT="3111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53340">
                        <a:lnSpc>
                          <a:spcPts val="1550"/>
                        </a:lnSpc>
                        <a:spcBef>
                          <a:spcPts val="175"/>
                        </a:spcBef>
                      </a:pPr>
                      <a:r>
                        <a:rPr dirty="0" sz="1300" spc="-20" b="1">
                          <a:latin typeface="Courier New"/>
                          <a:cs typeface="Courier New"/>
                        </a:rPr>
                        <a:t>0.10</a:t>
                      </a:r>
                      <a:endParaRPr sz="1300">
                        <a:latin typeface="Courier New"/>
                        <a:cs typeface="Courier New"/>
                      </a:endParaRPr>
                    </a:p>
                    <a:p>
                      <a:pPr marL="53340">
                        <a:lnSpc>
                          <a:spcPts val="1550"/>
                        </a:lnSpc>
                      </a:pPr>
                      <a:r>
                        <a:rPr dirty="0" sz="1300" spc="-20" b="1">
                          <a:latin typeface="Courier New"/>
                          <a:cs typeface="Courier New"/>
                        </a:rPr>
                        <a:t>0.25</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gn="ctr" marL="3175">
                        <a:lnSpc>
                          <a:spcPct val="100000"/>
                        </a:lnSpc>
                        <a:spcBef>
                          <a:spcPts val="175"/>
                        </a:spcBef>
                      </a:pPr>
                      <a:r>
                        <a:rPr dirty="0" sz="1300" spc="-20" b="1">
                          <a:latin typeface="Courier New"/>
                          <a:cs typeface="Courier New"/>
                        </a:rPr>
                        <a:t>0.4</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gn="ctr" marL="635">
                        <a:lnSpc>
                          <a:spcPct val="100000"/>
                        </a:lnSpc>
                        <a:spcBef>
                          <a:spcPts val="175"/>
                        </a:spcBef>
                      </a:pPr>
                      <a:r>
                        <a:rPr dirty="0" sz="1300" b="1">
                          <a:solidFill>
                            <a:srgbClr val="0000FF"/>
                          </a:solidFill>
                          <a:latin typeface="Courier New"/>
                          <a:cs typeface="Courier New"/>
                        </a:rPr>
                        <a:t>-</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gn="ctr" marL="17780">
                        <a:lnSpc>
                          <a:spcPct val="100000"/>
                        </a:lnSpc>
                        <a:spcBef>
                          <a:spcPts val="175"/>
                        </a:spcBef>
                      </a:pPr>
                      <a:r>
                        <a:rPr dirty="0" sz="1300" spc="-20" b="1">
                          <a:solidFill>
                            <a:srgbClr val="0000FF"/>
                          </a:solidFill>
                          <a:latin typeface="Courier New"/>
                          <a:cs typeface="Courier New"/>
                        </a:rPr>
                        <a:t>0.4</a:t>
                      </a:r>
                      <a:endParaRPr sz="130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r>
              <a:tr h="742187">
                <a:tc>
                  <a:txBody>
                    <a:bodyPr/>
                    <a:lstStyle/>
                    <a:p>
                      <a:pPr algn="ctr" marR="8890">
                        <a:lnSpc>
                          <a:spcPts val="1230"/>
                        </a:lnSpc>
                      </a:pPr>
                      <a:r>
                        <a:rPr dirty="0" sz="1300" spc="-20" b="1">
                          <a:solidFill>
                            <a:srgbClr val="0000FF"/>
                          </a:solidFill>
                          <a:latin typeface="Courier New"/>
                          <a:cs typeface="Courier New"/>
                        </a:rPr>
                        <a:t>9:30</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92075" marR="3175">
                        <a:lnSpc>
                          <a:spcPts val="1225"/>
                        </a:lnSpc>
                      </a:pPr>
                      <a:r>
                        <a:rPr dirty="0" sz="1300" spc="-15" b="1">
                          <a:solidFill>
                            <a:srgbClr val="0000FF"/>
                          </a:solidFill>
                          <a:latin typeface="Courier New"/>
                          <a:cs typeface="Courier New"/>
                        </a:rPr>
                        <a:t>Jones&gt;</a:t>
                      </a:r>
                      <a:r>
                        <a:rPr dirty="0" sz="1300" spc="-25" b="1">
                          <a:solidFill>
                            <a:srgbClr val="0000FF"/>
                          </a:solidFill>
                          <a:latin typeface="Courier New"/>
                          <a:cs typeface="Courier New"/>
                        </a:rPr>
                        <a:t> </a:t>
                      </a:r>
                      <a:r>
                        <a:rPr dirty="0" sz="1300" spc="-20" b="1">
                          <a:solidFill>
                            <a:srgbClr val="0000FF"/>
                          </a:solidFill>
                          <a:latin typeface="Courier New"/>
                          <a:cs typeface="Courier New"/>
                        </a:rPr>
                        <a:t>INSERT</a:t>
                      </a:r>
                      <a:endParaRPr sz="1300">
                        <a:latin typeface="Courier New"/>
                        <a:cs typeface="Courier New"/>
                      </a:endParaRPr>
                    </a:p>
                    <a:p>
                      <a:pPr marL="287020" marR="191135">
                        <a:lnSpc>
                          <a:spcPct val="99000"/>
                        </a:lnSpc>
                        <a:spcBef>
                          <a:spcPts val="10"/>
                        </a:spcBef>
                      </a:pPr>
                      <a:r>
                        <a:rPr dirty="0" sz="1300" spc="-15" b="1">
                          <a:solidFill>
                            <a:srgbClr val="0000FF"/>
                          </a:solidFill>
                          <a:latin typeface="Courier New"/>
                          <a:cs typeface="Courier New"/>
                        </a:rPr>
                        <a:t>INTO </a:t>
                      </a:r>
                      <a:r>
                        <a:rPr dirty="0" sz="1300" spc="-20" b="1">
                          <a:solidFill>
                            <a:srgbClr val="0000FF"/>
                          </a:solidFill>
                          <a:latin typeface="Courier New"/>
                          <a:cs typeface="Courier New"/>
                        </a:rPr>
                        <a:t>employees(  </a:t>
                      </a:r>
                      <a:r>
                        <a:rPr dirty="0" sz="1300" spc="-15" b="1">
                          <a:solidFill>
                            <a:srgbClr val="0000FF"/>
                          </a:solidFill>
                          <a:latin typeface="Courier New"/>
                          <a:cs typeface="Courier New"/>
                        </a:rPr>
                        <a:t>last_name,commission_pct)  </a:t>
                      </a:r>
                      <a:r>
                        <a:rPr dirty="0" sz="1300" spc="-20" b="1">
                          <a:solidFill>
                            <a:srgbClr val="0000FF"/>
                          </a:solidFill>
                          <a:latin typeface="Courier New"/>
                          <a:cs typeface="Courier New"/>
                        </a:rPr>
                        <a:t>VALUES('Madonna',</a:t>
                      </a:r>
                      <a:r>
                        <a:rPr dirty="0" sz="1300" spc="-25" b="1">
                          <a:solidFill>
                            <a:srgbClr val="0000FF"/>
                          </a:solidFill>
                          <a:latin typeface="Courier New"/>
                          <a:cs typeface="Courier New"/>
                        </a:rPr>
                        <a:t> </a:t>
                      </a:r>
                      <a:r>
                        <a:rPr dirty="0" sz="1300" spc="-20" b="1">
                          <a:solidFill>
                            <a:srgbClr val="0000FF"/>
                          </a:solidFill>
                          <a:latin typeface="Courier New"/>
                          <a:cs typeface="Courier New"/>
                        </a:rPr>
                        <a:t>0.8);</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0"/>
                        </a:spcBef>
                      </a:pPr>
                      <a:endParaRPr sz="1100">
                        <a:latin typeface="Times New Roman"/>
                        <a:cs typeface="Times New Roman"/>
                      </a:endParaRPr>
                    </a:p>
                    <a:p>
                      <a:pPr algn="ctr">
                        <a:lnSpc>
                          <a:spcPts val="1435"/>
                        </a:lnSpc>
                        <a:spcBef>
                          <a:spcPts val="5"/>
                        </a:spcBef>
                      </a:pPr>
                      <a:r>
                        <a:rPr dirty="0" sz="1300" spc="-20" b="1">
                          <a:latin typeface="Courier New"/>
                          <a:cs typeface="Courier New"/>
                        </a:rPr>
                        <a:t>0.25</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100">
                        <a:latin typeface="Times New Roman"/>
                        <a:cs typeface="Times New Roman"/>
                      </a:endParaRPr>
                    </a:p>
                    <a:p>
                      <a:pPr algn="ctr" marL="3175">
                        <a:lnSpc>
                          <a:spcPts val="1435"/>
                        </a:lnSpc>
                      </a:pPr>
                      <a:r>
                        <a:rPr dirty="0" sz="1300" spc="-20" b="1">
                          <a:latin typeface="Courier New"/>
                          <a:cs typeface="Courier New"/>
                        </a:rPr>
                        <a:t>0.4</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100">
                        <a:latin typeface="Times New Roman"/>
                        <a:cs typeface="Times New Roman"/>
                      </a:endParaRPr>
                    </a:p>
                    <a:p>
                      <a:pPr algn="ctr" marL="17780">
                        <a:lnSpc>
                          <a:spcPts val="1435"/>
                        </a:lnSpc>
                      </a:pPr>
                      <a:r>
                        <a:rPr dirty="0" sz="1300" spc="-20" b="1">
                          <a:solidFill>
                            <a:srgbClr val="0000FF"/>
                          </a:solidFill>
                          <a:latin typeface="Courier New"/>
                          <a:cs typeface="Courier New"/>
                        </a:rPr>
                        <a:t>0.8</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r>
              <a:tr h="405002">
                <a:tc>
                  <a:txBody>
                    <a:bodyPr/>
                    <a:lstStyle/>
                    <a:p>
                      <a:pPr algn="ctr" marR="8890">
                        <a:lnSpc>
                          <a:spcPct val="100000"/>
                        </a:lnSpc>
                        <a:spcBef>
                          <a:spcPts val="10"/>
                        </a:spcBef>
                      </a:pPr>
                      <a:r>
                        <a:rPr dirty="0" sz="1300" spc="-20" b="1">
                          <a:solidFill>
                            <a:srgbClr val="0000FF"/>
                          </a:solidFill>
                          <a:latin typeface="Courier New"/>
                          <a:cs typeface="Courier New"/>
                        </a:rPr>
                        <a:t>9:35</a:t>
                      </a:r>
                      <a:endParaRPr sz="1300">
                        <a:latin typeface="Courier New"/>
                        <a:cs typeface="Courier New"/>
                      </a:endParaRPr>
                    </a:p>
                  </a:txBody>
                  <a:tcPr marL="0" marR="0" marB="0" marT="12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189230" marR="288925" indent="-97790">
                        <a:lnSpc>
                          <a:spcPts val="1550"/>
                        </a:lnSpc>
                        <a:spcBef>
                          <a:spcPts val="70"/>
                        </a:spcBef>
                      </a:pPr>
                      <a:r>
                        <a:rPr dirty="0" sz="1300" spc="-15" b="1">
                          <a:solidFill>
                            <a:srgbClr val="0000FF"/>
                          </a:solidFill>
                          <a:latin typeface="Courier New"/>
                          <a:cs typeface="Courier New"/>
                        </a:rPr>
                        <a:t>Jones&gt; </a:t>
                      </a:r>
                      <a:r>
                        <a:rPr dirty="0" sz="1300" spc="-20" b="1">
                          <a:solidFill>
                            <a:srgbClr val="0000FF"/>
                          </a:solidFill>
                          <a:latin typeface="Courier New"/>
                          <a:cs typeface="Courier New"/>
                        </a:rPr>
                        <a:t>EXECUTE  </a:t>
                      </a:r>
                      <a:r>
                        <a:rPr dirty="0" sz="1300" spc="-15" b="1">
                          <a:solidFill>
                            <a:srgbClr val="0000FF"/>
                          </a:solidFill>
                          <a:latin typeface="Courier New"/>
                          <a:cs typeface="Courier New"/>
                        </a:rPr>
                        <a:t>comm_pkg.reset_comm</a:t>
                      </a:r>
                      <a:r>
                        <a:rPr dirty="0" sz="1300" spc="-25" b="1">
                          <a:solidFill>
                            <a:srgbClr val="0000FF"/>
                          </a:solidFill>
                          <a:latin typeface="Courier New"/>
                          <a:cs typeface="Courier New"/>
                        </a:rPr>
                        <a:t> </a:t>
                      </a:r>
                      <a:r>
                        <a:rPr dirty="0" sz="1300" spc="-15" b="1">
                          <a:solidFill>
                            <a:srgbClr val="0000FF"/>
                          </a:solidFill>
                          <a:latin typeface="Courier New"/>
                          <a:cs typeface="Courier New"/>
                        </a:rPr>
                        <a:t>(0.5)</a:t>
                      </a:r>
                      <a:endParaRPr sz="1300">
                        <a:latin typeface="Courier New"/>
                        <a:cs typeface="Courier New"/>
                      </a:endParaRPr>
                    </a:p>
                  </a:txBody>
                  <a:tcPr marL="0" marR="0" marB="0" marT="88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spcBef>
                          <a:spcPts val="5"/>
                        </a:spcBef>
                      </a:pPr>
                      <a:endParaRPr sz="1350">
                        <a:latin typeface="Times New Roman"/>
                        <a:cs typeface="Times New Roman"/>
                      </a:endParaRPr>
                    </a:p>
                    <a:p>
                      <a:pPr algn="ctr">
                        <a:lnSpc>
                          <a:spcPts val="1530"/>
                        </a:lnSpc>
                      </a:pPr>
                      <a:r>
                        <a:rPr dirty="0" sz="1300" spc="-20" b="1">
                          <a:latin typeface="Courier New"/>
                          <a:cs typeface="Courier New"/>
                        </a:rPr>
                        <a:t>0.25</a:t>
                      </a:r>
                      <a:endParaRPr sz="1300">
                        <a:latin typeface="Courier New"/>
                        <a:cs typeface="Courier New"/>
                      </a:endParaRPr>
                    </a:p>
                  </a:txBody>
                  <a:tcPr marL="0" marR="0" marB="0" marT="63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spcBef>
                          <a:spcPts val="10"/>
                        </a:spcBef>
                      </a:pPr>
                      <a:endParaRPr sz="1350">
                        <a:latin typeface="Times New Roman"/>
                        <a:cs typeface="Times New Roman"/>
                      </a:endParaRPr>
                    </a:p>
                    <a:p>
                      <a:pPr algn="ctr" marL="3175">
                        <a:lnSpc>
                          <a:spcPts val="1525"/>
                        </a:lnSpc>
                      </a:pPr>
                      <a:r>
                        <a:rPr dirty="0" sz="1300" spc="-20" b="1">
                          <a:latin typeface="Courier New"/>
                          <a:cs typeface="Courier New"/>
                        </a:rPr>
                        <a:t>0.4</a:t>
                      </a:r>
                      <a:endParaRPr sz="1300">
                        <a:latin typeface="Courier New"/>
                        <a:cs typeface="Courier New"/>
                      </a:endParaRPr>
                    </a:p>
                  </a:txBody>
                  <a:tcPr marL="0" marR="0" marB="0" marT="12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100330">
                        <a:lnSpc>
                          <a:spcPts val="1555"/>
                        </a:lnSpc>
                        <a:spcBef>
                          <a:spcPts val="15"/>
                        </a:spcBef>
                      </a:pPr>
                      <a:r>
                        <a:rPr dirty="0" sz="1300" spc="-20" b="1">
                          <a:solidFill>
                            <a:srgbClr val="0000FF"/>
                          </a:solidFill>
                          <a:latin typeface="Courier New"/>
                          <a:cs typeface="Courier New"/>
                        </a:rPr>
                        <a:t>0.1</a:t>
                      </a:r>
                      <a:endParaRPr sz="1300">
                        <a:latin typeface="Courier New"/>
                        <a:cs typeface="Courier New"/>
                      </a:endParaRPr>
                    </a:p>
                    <a:p>
                      <a:pPr marL="100330">
                        <a:lnSpc>
                          <a:spcPts val="1520"/>
                        </a:lnSpc>
                      </a:pPr>
                      <a:r>
                        <a:rPr dirty="0" sz="1300" spc="-20" b="1">
                          <a:solidFill>
                            <a:srgbClr val="0000FF"/>
                          </a:solidFill>
                          <a:latin typeface="Courier New"/>
                          <a:cs typeface="Courier New"/>
                        </a:rPr>
                        <a:t>0.5</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spcBef>
                          <a:spcPts val="10"/>
                        </a:spcBef>
                      </a:pPr>
                      <a:endParaRPr sz="1350">
                        <a:latin typeface="Times New Roman"/>
                        <a:cs typeface="Times New Roman"/>
                      </a:endParaRPr>
                    </a:p>
                    <a:p>
                      <a:pPr algn="ctr" marL="17780">
                        <a:lnSpc>
                          <a:spcPts val="1525"/>
                        </a:lnSpc>
                      </a:pPr>
                      <a:r>
                        <a:rPr dirty="0" sz="1300" spc="-20" b="1">
                          <a:solidFill>
                            <a:srgbClr val="0000FF"/>
                          </a:solidFill>
                          <a:latin typeface="Courier New"/>
                          <a:cs typeface="Courier New"/>
                        </a:rPr>
                        <a:t>0.8</a:t>
                      </a:r>
                      <a:endParaRPr sz="1300">
                        <a:latin typeface="Courier New"/>
                        <a:cs typeface="Courier New"/>
                      </a:endParaRPr>
                    </a:p>
                  </a:txBody>
                  <a:tcPr marL="0" marR="0" marB="0" marT="12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r>
              <a:tr h="576834">
                <a:tc>
                  <a:txBody>
                    <a:bodyPr/>
                    <a:lstStyle/>
                    <a:p>
                      <a:pPr algn="ctr" marR="8255">
                        <a:lnSpc>
                          <a:spcPts val="1475"/>
                        </a:lnSpc>
                      </a:pPr>
                      <a:r>
                        <a:rPr dirty="0" sz="1300" spc="-5" b="1">
                          <a:latin typeface="Courier New"/>
                          <a:cs typeface="Courier New"/>
                        </a:rPr>
                        <a:t>10:00</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92075" marR="3175">
                        <a:lnSpc>
                          <a:spcPts val="1470"/>
                        </a:lnSpc>
                      </a:pPr>
                      <a:r>
                        <a:rPr dirty="0" sz="1300" spc="-15" b="1">
                          <a:latin typeface="Courier New"/>
                          <a:cs typeface="Courier New"/>
                        </a:rPr>
                        <a:t>Scott&gt;</a:t>
                      </a:r>
                      <a:r>
                        <a:rPr dirty="0" sz="1300" spc="-25" b="1">
                          <a:latin typeface="Courier New"/>
                          <a:cs typeface="Courier New"/>
                        </a:rPr>
                        <a:t> </a:t>
                      </a:r>
                      <a:r>
                        <a:rPr dirty="0" sz="1300" spc="-20" b="1">
                          <a:latin typeface="Courier New"/>
                          <a:cs typeface="Courier New"/>
                        </a:rPr>
                        <a:t>EXECUTE</a:t>
                      </a:r>
                      <a:endParaRPr sz="1300">
                        <a:latin typeface="Courier New"/>
                        <a:cs typeface="Courier New"/>
                      </a:endParaRPr>
                    </a:p>
                    <a:p>
                      <a:pPr marL="92075" marR="191770" indent="194945">
                        <a:lnSpc>
                          <a:spcPts val="1550"/>
                        </a:lnSpc>
                        <a:spcBef>
                          <a:spcPts val="50"/>
                        </a:spcBef>
                      </a:pPr>
                      <a:r>
                        <a:rPr dirty="0" sz="1300" spc="-15" b="1">
                          <a:latin typeface="Courier New"/>
                          <a:cs typeface="Courier New"/>
                        </a:rPr>
                        <a:t>comm_pkg.reset_comm(0.6)  </a:t>
                      </a:r>
                      <a:r>
                        <a:rPr dirty="0" sz="1300" spc="-15" b="1">
                          <a:solidFill>
                            <a:srgbClr val="FB0127"/>
                          </a:solidFill>
                          <a:latin typeface="Courier New"/>
                          <a:cs typeface="Courier New"/>
                        </a:rPr>
                        <a:t>Err –20210 'Bad</a:t>
                      </a:r>
                      <a:r>
                        <a:rPr dirty="0" sz="1300" spc="-60" b="1">
                          <a:solidFill>
                            <a:srgbClr val="FB0127"/>
                          </a:solidFill>
                          <a:latin typeface="Courier New"/>
                          <a:cs typeface="Courier New"/>
                        </a:rPr>
                        <a:t> </a:t>
                      </a:r>
                      <a:r>
                        <a:rPr dirty="0" sz="1300" spc="-20" b="1">
                          <a:solidFill>
                            <a:srgbClr val="FB0127"/>
                          </a:solidFill>
                          <a:latin typeface="Courier New"/>
                          <a:cs typeface="Courier New"/>
                        </a:rPr>
                        <a:t>Commission'</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spcBef>
                          <a:spcPts val="15"/>
                        </a:spcBef>
                      </a:pPr>
                      <a:endParaRPr sz="1300">
                        <a:latin typeface="Times New Roman"/>
                        <a:cs typeface="Times New Roman"/>
                      </a:endParaRPr>
                    </a:p>
                    <a:p>
                      <a:pPr algn="ctr">
                        <a:lnSpc>
                          <a:spcPts val="1430"/>
                        </a:lnSpc>
                        <a:spcBef>
                          <a:spcPts val="5"/>
                        </a:spcBef>
                      </a:pPr>
                      <a:r>
                        <a:rPr dirty="0" sz="1300" spc="-20" b="1">
                          <a:latin typeface="Courier New"/>
                          <a:cs typeface="Courier New"/>
                        </a:rPr>
                        <a:t>0.25</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spcBef>
                          <a:spcPts val="20"/>
                        </a:spcBef>
                      </a:pPr>
                      <a:endParaRPr sz="1300">
                        <a:latin typeface="Times New Roman"/>
                        <a:cs typeface="Times New Roman"/>
                      </a:endParaRPr>
                    </a:p>
                    <a:p>
                      <a:pPr algn="ctr" marL="3175">
                        <a:lnSpc>
                          <a:spcPts val="1430"/>
                        </a:lnSpc>
                      </a:pPr>
                      <a:r>
                        <a:rPr dirty="0" sz="1300" spc="-20" b="1">
                          <a:latin typeface="Courier New"/>
                          <a:cs typeface="Courier New"/>
                        </a:rPr>
                        <a:t>0.4</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spcBef>
                          <a:spcPts val="20"/>
                        </a:spcBef>
                      </a:pPr>
                      <a:endParaRPr sz="1300">
                        <a:latin typeface="Times New Roman"/>
                        <a:cs typeface="Times New Roman"/>
                      </a:endParaRPr>
                    </a:p>
                    <a:p>
                      <a:pPr algn="ctr">
                        <a:lnSpc>
                          <a:spcPts val="1430"/>
                        </a:lnSpc>
                      </a:pPr>
                      <a:r>
                        <a:rPr dirty="0" sz="1300" spc="-20" b="1">
                          <a:solidFill>
                            <a:srgbClr val="0000FF"/>
                          </a:solidFill>
                          <a:latin typeface="Courier New"/>
                          <a:cs typeface="Courier New"/>
                        </a:rPr>
                        <a:t>0.5</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nSpc>
                          <a:spcPct val="100000"/>
                        </a:lnSpc>
                      </a:pPr>
                      <a:endParaRPr sz="1300">
                        <a:latin typeface="Times New Roman"/>
                        <a:cs typeface="Times New Roman"/>
                      </a:endParaRPr>
                    </a:p>
                    <a:p>
                      <a:pPr>
                        <a:lnSpc>
                          <a:spcPct val="100000"/>
                        </a:lnSpc>
                        <a:spcBef>
                          <a:spcPts val="20"/>
                        </a:spcBef>
                      </a:pPr>
                      <a:endParaRPr sz="1300">
                        <a:latin typeface="Times New Roman"/>
                        <a:cs typeface="Times New Roman"/>
                      </a:endParaRPr>
                    </a:p>
                    <a:p>
                      <a:pPr algn="ctr" marL="17780">
                        <a:lnSpc>
                          <a:spcPts val="1430"/>
                        </a:lnSpc>
                      </a:pPr>
                      <a:r>
                        <a:rPr dirty="0" sz="1300" spc="-20" b="1">
                          <a:solidFill>
                            <a:srgbClr val="0000FF"/>
                          </a:solidFill>
                          <a:latin typeface="Courier New"/>
                          <a:cs typeface="Courier New"/>
                        </a:rPr>
                        <a:t>0.8</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r>
              <a:tr h="653414">
                <a:tc>
                  <a:txBody>
                    <a:bodyPr/>
                    <a:lstStyle/>
                    <a:p>
                      <a:pPr marL="635">
                        <a:lnSpc>
                          <a:spcPts val="1550"/>
                        </a:lnSpc>
                        <a:spcBef>
                          <a:spcPts val="15"/>
                        </a:spcBef>
                      </a:pPr>
                      <a:r>
                        <a:rPr dirty="0" sz="1300" spc="-15" b="1">
                          <a:solidFill>
                            <a:srgbClr val="0000FF"/>
                          </a:solidFill>
                          <a:latin typeface="Courier New"/>
                          <a:cs typeface="Courier New"/>
                        </a:rPr>
                        <a:t>11:00</a:t>
                      </a:r>
                      <a:endParaRPr sz="1300">
                        <a:latin typeface="Courier New"/>
                        <a:cs typeface="Courier New"/>
                      </a:endParaRPr>
                    </a:p>
                    <a:p>
                      <a:pPr marL="635">
                        <a:lnSpc>
                          <a:spcPts val="1545"/>
                        </a:lnSpc>
                      </a:pPr>
                      <a:r>
                        <a:rPr dirty="0" sz="1300" spc="-15" b="1">
                          <a:solidFill>
                            <a:srgbClr val="0000FF"/>
                          </a:solidFill>
                          <a:latin typeface="Courier New"/>
                          <a:cs typeface="Courier New"/>
                        </a:rPr>
                        <a:t>11:01</a:t>
                      </a:r>
                      <a:endParaRPr sz="1300">
                        <a:latin typeface="Courier New"/>
                        <a:cs typeface="Courier New"/>
                      </a:endParaRPr>
                    </a:p>
                    <a:p>
                      <a:pPr marL="635">
                        <a:lnSpc>
                          <a:spcPts val="1555"/>
                        </a:lnSpc>
                      </a:pPr>
                      <a:r>
                        <a:rPr dirty="0" sz="1300" spc="-15" b="1">
                          <a:solidFill>
                            <a:srgbClr val="0000FF"/>
                          </a:solidFill>
                          <a:latin typeface="Courier New"/>
                          <a:cs typeface="Courier New"/>
                        </a:rPr>
                        <a:t>12:00</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92075" marR="1265555">
                        <a:lnSpc>
                          <a:spcPts val="1540"/>
                        </a:lnSpc>
                        <a:spcBef>
                          <a:spcPts val="80"/>
                        </a:spcBef>
                      </a:pPr>
                      <a:r>
                        <a:rPr dirty="0" sz="1300" spc="-15" b="1">
                          <a:solidFill>
                            <a:srgbClr val="0000FF"/>
                          </a:solidFill>
                          <a:latin typeface="Courier New"/>
                          <a:cs typeface="Courier New"/>
                        </a:rPr>
                        <a:t>Jones&gt; </a:t>
                      </a:r>
                      <a:r>
                        <a:rPr dirty="0" sz="1300" spc="-20" b="1">
                          <a:solidFill>
                            <a:srgbClr val="0000FF"/>
                          </a:solidFill>
                          <a:latin typeface="Courier New"/>
                          <a:cs typeface="Courier New"/>
                        </a:rPr>
                        <a:t>ROLLBACK;  </a:t>
                      </a:r>
                      <a:r>
                        <a:rPr dirty="0" sz="1300" spc="-15" b="1">
                          <a:solidFill>
                            <a:srgbClr val="0000FF"/>
                          </a:solidFill>
                          <a:latin typeface="Courier New"/>
                          <a:cs typeface="Courier New"/>
                        </a:rPr>
                        <a:t>EXIT</a:t>
                      </a:r>
                      <a:r>
                        <a:rPr dirty="0" sz="1300" spc="-30" b="1">
                          <a:solidFill>
                            <a:srgbClr val="0000FF"/>
                          </a:solidFill>
                          <a:latin typeface="Courier New"/>
                          <a:cs typeface="Courier New"/>
                        </a:rPr>
                        <a:t> </a:t>
                      </a:r>
                      <a:r>
                        <a:rPr dirty="0" sz="1300" spc="-20" b="1">
                          <a:solidFill>
                            <a:srgbClr val="0000FF"/>
                          </a:solidFill>
                          <a:latin typeface="Courier New"/>
                          <a:cs typeface="Courier New"/>
                        </a:rPr>
                        <a:t>...</a:t>
                      </a:r>
                      <a:endParaRPr sz="1300">
                        <a:latin typeface="Courier New"/>
                        <a:cs typeface="Courier New"/>
                      </a:endParaRPr>
                    </a:p>
                    <a:p>
                      <a:pPr marL="92075">
                        <a:lnSpc>
                          <a:spcPts val="1500"/>
                        </a:lnSpc>
                      </a:pPr>
                      <a:r>
                        <a:rPr dirty="0" sz="1300" spc="-15" b="1">
                          <a:solidFill>
                            <a:srgbClr val="0000FF"/>
                          </a:solidFill>
                          <a:latin typeface="Courier New"/>
                          <a:cs typeface="Courier New"/>
                        </a:rPr>
                        <a:t>EXEC</a:t>
                      </a:r>
                      <a:r>
                        <a:rPr dirty="0" sz="1300" spc="-25" b="1">
                          <a:solidFill>
                            <a:srgbClr val="0000FF"/>
                          </a:solidFill>
                          <a:latin typeface="Courier New"/>
                          <a:cs typeface="Courier New"/>
                        </a:rPr>
                        <a:t> </a:t>
                      </a:r>
                      <a:r>
                        <a:rPr dirty="0" sz="1300" spc="-20" b="1">
                          <a:solidFill>
                            <a:srgbClr val="0000FF"/>
                          </a:solidFill>
                          <a:latin typeface="Courier New"/>
                          <a:cs typeface="Courier New"/>
                        </a:rPr>
                        <a:t>comm_pkg.reset_comm(0.2)</a:t>
                      </a:r>
                      <a:endParaRPr sz="1300">
                        <a:latin typeface="Courier New"/>
                        <a:cs typeface="Courier New"/>
                      </a:endParaRPr>
                    </a:p>
                  </a:txBody>
                  <a:tcPr marL="0" marR="0" marB="0" marT="1016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53340">
                        <a:lnSpc>
                          <a:spcPts val="1550"/>
                        </a:lnSpc>
                        <a:spcBef>
                          <a:spcPts val="15"/>
                        </a:spcBef>
                      </a:pPr>
                      <a:r>
                        <a:rPr dirty="0" sz="1300" spc="-20" b="1">
                          <a:latin typeface="Courier New"/>
                          <a:cs typeface="Courier New"/>
                        </a:rPr>
                        <a:t>0.25</a:t>
                      </a:r>
                      <a:endParaRPr sz="1300">
                        <a:latin typeface="Courier New"/>
                        <a:cs typeface="Courier New"/>
                      </a:endParaRPr>
                    </a:p>
                    <a:p>
                      <a:pPr marL="53340">
                        <a:lnSpc>
                          <a:spcPts val="1545"/>
                        </a:lnSpc>
                      </a:pPr>
                      <a:r>
                        <a:rPr dirty="0" sz="1300" spc="-20" b="1">
                          <a:latin typeface="Courier New"/>
                          <a:cs typeface="Courier New"/>
                        </a:rPr>
                        <a:t>0.25</a:t>
                      </a:r>
                      <a:endParaRPr sz="1300">
                        <a:latin typeface="Courier New"/>
                        <a:cs typeface="Courier New"/>
                      </a:endParaRPr>
                    </a:p>
                    <a:p>
                      <a:pPr marL="53340">
                        <a:lnSpc>
                          <a:spcPts val="1555"/>
                        </a:lnSpc>
                      </a:pPr>
                      <a:r>
                        <a:rPr dirty="0" sz="1300" spc="-20" b="1">
                          <a:latin typeface="Courier New"/>
                          <a:cs typeface="Courier New"/>
                        </a:rPr>
                        <a:t>0.25</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104139">
                        <a:lnSpc>
                          <a:spcPts val="1550"/>
                        </a:lnSpc>
                        <a:spcBef>
                          <a:spcPts val="15"/>
                        </a:spcBef>
                      </a:pPr>
                      <a:r>
                        <a:rPr dirty="0" sz="1300" spc="-20" b="1">
                          <a:latin typeface="Courier New"/>
                          <a:cs typeface="Courier New"/>
                        </a:rPr>
                        <a:t>0.4</a:t>
                      </a:r>
                      <a:endParaRPr sz="1300">
                        <a:latin typeface="Courier New"/>
                        <a:cs typeface="Courier New"/>
                      </a:endParaRPr>
                    </a:p>
                    <a:p>
                      <a:pPr marL="104139">
                        <a:lnSpc>
                          <a:spcPts val="1545"/>
                        </a:lnSpc>
                      </a:pPr>
                      <a:r>
                        <a:rPr dirty="0" sz="1300" spc="-20" b="1">
                          <a:latin typeface="Courier New"/>
                          <a:cs typeface="Courier New"/>
                        </a:rPr>
                        <a:t>0.4</a:t>
                      </a:r>
                      <a:endParaRPr sz="1300">
                        <a:latin typeface="Courier New"/>
                        <a:cs typeface="Courier New"/>
                      </a:endParaRPr>
                    </a:p>
                    <a:p>
                      <a:pPr marL="104139">
                        <a:lnSpc>
                          <a:spcPts val="1555"/>
                        </a:lnSpc>
                      </a:pPr>
                      <a:r>
                        <a:rPr dirty="0" sz="1300" spc="-20" b="1">
                          <a:latin typeface="Courier New"/>
                          <a:cs typeface="Courier New"/>
                        </a:rPr>
                        <a:t>0.4</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algn="ctr">
                        <a:lnSpc>
                          <a:spcPts val="1550"/>
                        </a:lnSpc>
                        <a:spcBef>
                          <a:spcPts val="15"/>
                        </a:spcBef>
                      </a:pPr>
                      <a:r>
                        <a:rPr dirty="0" sz="1300" spc="-20" b="1">
                          <a:solidFill>
                            <a:srgbClr val="0000FF"/>
                          </a:solidFill>
                          <a:latin typeface="Courier New"/>
                          <a:cs typeface="Courier New"/>
                        </a:rPr>
                        <a:t>0.5</a:t>
                      </a:r>
                      <a:endParaRPr sz="1300">
                        <a:latin typeface="Courier New"/>
                        <a:cs typeface="Courier New"/>
                      </a:endParaRPr>
                    </a:p>
                    <a:p>
                      <a:pPr algn="ctr" marL="635">
                        <a:lnSpc>
                          <a:spcPts val="1545"/>
                        </a:lnSpc>
                      </a:pPr>
                      <a:r>
                        <a:rPr dirty="0" sz="1300" b="1">
                          <a:solidFill>
                            <a:srgbClr val="0000FF"/>
                          </a:solidFill>
                          <a:latin typeface="Courier New"/>
                          <a:cs typeface="Courier New"/>
                        </a:rPr>
                        <a:t>-</a:t>
                      </a:r>
                      <a:endParaRPr sz="1300">
                        <a:latin typeface="Courier New"/>
                        <a:cs typeface="Courier New"/>
                      </a:endParaRPr>
                    </a:p>
                    <a:p>
                      <a:pPr algn="ctr">
                        <a:lnSpc>
                          <a:spcPts val="1555"/>
                        </a:lnSpc>
                      </a:pPr>
                      <a:r>
                        <a:rPr dirty="0" sz="1300" spc="-20" b="1">
                          <a:solidFill>
                            <a:srgbClr val="0000FF"/>
                          </a:solidFill>
                          <a:latin typeface="Courier New"/>
                          <a:cs typeface="Courier New"/>
                        </a:rPr>
                        <a:t>0.2</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c>
                  <a:txBody>
                    <a:bodyPr/>
                    <a:lstStyle/>
                    <a:p>
                      <a:pPr marL="100330">
                        <a:lnSpc>
                          <a:spcPts val="1550"/>
                        </a:lnSpc>
                        <a:spcBef>
                          <a:spcPts val="15"/>
                        </a:spcBef>
                      </a:pPr>
                      <a:r>
                        <a:rPr dirty="0" sz="1300" spc="-20" b="1">
                          <a:solidFill>
                            <a:srgbClr val="0000FF"/>
                          </a:solidFill>
                          <a:latin typeface="Courier New"/>
                          <a:cs typeface="Courier New"/>
                        </a:rPr>
                        <a:t>0.4</a:t>
                      </a:r>
                      <a:endParaRPr sz="1300">
                        <a:latin typeface="Courier New"/>
                        <a:cs typeface="Courier New"/>
                      </a:endParaRPr>
                    </a:p>
                    <a:p>
                      <a:pPr marL="100330">
                        <a:lnSpc>
                          <a:spcPts val="1545"/>
                        </a:lnSpc>
                      </a:pPr>
                      <a:r>
                        <a:rPr dirty="0" sz="1300" spc="-20" b="1">
                          <a:solidFill>
                            <a:srgbClr val="0000FF"/>
                          </a:solidFill>
                          <a:latin typeface="Courier New"/>
                          <a:cs typeface="Courier New"/>
                        </a:rPr>
                        <a:t>0.4</a:t>
                      </a:r>
                      <a:endParaRPr sz="1300">
                        <a:latin typeface="Courier New"/>
                        <a:cs typeface="Courier New"/>
                      </a:endParaRPr>
                    </a:p>
                    <a:p>
                      <a:pPr marL="100330">
                        <a:lnSpc>
                          <a:spcPts val="1555"/>
                        </a:lnSpc>
                      </a:pPr>
                      <a:r>
                        <a:rPr dirty="0" sz="1300" spc="-20" b="1">
                          <a:solidFill>
                            <a:srgbClr val="0000FF"/>
                          </a:solidFill>
                          <a:latin typeface="Courier New"/>
                          <a:cs typeface="Courier New"/>
                        </a:rPr>
                        <a:t>0.4</a:t>
                      </a:r>
                      <a:endParaRPr sz="1300">
                        <a:latin typeface="Courier New"/>
                        <a:cs typeface="Courier New"/>
                      </a:endParaRPr>
                    </a:p>
                  </a:txBody>
                  <a:tcPr marL="0" marR="0" marB="0" marT="19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DDDDD"/>
                    </a:solidFill>
                  </a:tcPr>
                </a:tc>
              </a:tr>
            </a:tbl>
          </a:graphicData>
        </a:graphic>
      </p:graphicFrame>
      <p:sp>
        <p:nvSpPr>
          <p:cNvPr id="9" name="object 9"/>
          <p:cNvSpPr txBox="1"/>
          <p:nvPr/>
        </p:nvSpPr>
        <p:spPr>
          <a:xfrm>
            <a:off x="743204" y="5619272"/>
            <a:ext cx="6260465" cy="3954779"/>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Persistent State of Package Variables:</a:t>
            </a:r>
            <a:r>
              <a:rPr dirty="0" sz="1300" b="1">
                <a:latin typeface="Arial"/>
                <a:cs typeface="Arial"/>
              </a:rPr>
              <a:t> </a:t>
            </a:r>
            <a:r>
              <a:rPr dirty="0" sz="1300" spc="5" b="1">
                <a:latin typeface="Arial"/>
                <a:cs typeface="Arial"/>
              </a:rPr>
              <a:t>Example</a:t>
            </a:r>
            <a:endParaRPr sz="1300">
              <a:latin typeface="Arial"/>
              <a:cs typeface="Arial"/>
            </a:endParaRPr>
          </a:p>
          <a:p>
            <a:pPr marL="137795" marR="26670">
              <a:lnSpc>
                <a:spcPct val="101400"/>
              </a:lnSpc>
              <a:spcBef>
                <a:spcPts val="290"/>
              </a:spcBef>
            </a:pPr>
            <a:r>
              <a:rPr dirty="0" sz="1300" spc="10">
                <a:latin typeface="Times New Roman"/>
                <a:cs typeface="Times New Roman"/>
              </a:rPr>
              <a:t>The </a:t>
            </a:r>
            <a:r>
              <a:rPr dirty="0" sz="1300" spc="5">
                <a:latin typeface="Times New Roman"/>
                <a:cs typeface="Times New Roman"/>
              </a:rPr>
              <a:t>slide sequence is based </a:t>
            </a:r>
            <a:r>
              <a:rPr dirty="0" sz="1300" spc="10">
                <a:latin typeface="Times New Roman"/>
                <a:cs typeface="Times New Roman"/>
              </a:rPr>
              <a:t>on two </a:t>
            </a:r>
            <a:r>
              <a:rPr dirty="0" sz="1300" spc="5">
                <a:latin typeface="Times New Roman"/>
                <a:cs typeface="Times New Roman"/>
              </a:rPr>
              <a:t>different users, Scott and Jones, executing </a:t>
            </a:r>
            <a:r>
              <a:rPr dirty="0" sz="1300" spc="15">
                <a:latin typeface="Courier New"/>
                <a:cs typeface="Courier New"/>
              </a:rPr>
              <a:t>comm_pkg  </a:t>
            </a:r>
            <a:r>
              <a:rPr dirty="0" sz="1300" spc="5">
                <a:latin typeface="Times New Roman"/>
                <a:cs typeface="Times New Roman"/>
              </a:rPr>
              <a:t>(covered in the lesson titled “Creating Packages”), in which the </a:t>
            </a:r>
            <a:r>
              <a:rPr dirty="0" sz="1300" spc="15">
                <a:latin typeface="Courier New"/>
                <a:cs typeface="Courier New"/>
              </a:rPr>
              <a:t>reset_comm </a:t>
            </a:r>
            <a:r>
              <a:rPr dirty="0" sz="1300" spc="5">
                <a:latin typeface="Times New Roman"/>
                <a:cs typeface="Times New Roman"/>
              </a:rPr>
              <a:t>procedure  invokes the </a:t>
            </a:r>
            <a:r>
              <a:rPr dirty="0" sz="1300" spc="15">
                <a:latin typeface="Courier New"/>
                <a:cs typeface="Courier New"/>
              </a:rPr>
              <a:t>validate </a:t>
            </a:r>
            <a:r>
              <a:rPr dirty="0" sz="1300" spc="5">
                <a:latin typeface="Times New Roman"/>
                <a:cs typeface="Times New Roman"/>
              </a:rPr>
              <a:t>function to check the </a:t>
            </a:r>
            <a:r>
              <a:rPr dirty="0" sz="1300" spc="10">
                <a:latin typeface="Times New Roman"/>
                <a:cs typeface="Times New Roman"/>
              </a:rPr>
              <a:t>new </a:t>
            </a:r>
            <a:r>
              <a:rPr dirty="0" sz="1300" spc="5">
                <a:latin typeface="Times New Roman"/>
                <a:cs typeface="Times New Roman"/>
              </a:rPr>
              <a:t>commission. </a:t>
            </a:r>
            <a:r>
              <a:rPr dirty="0" sz="1300" spc="10">
                <a:latin typeface="Times New Roman"/>
                <a:cs typeface="Times New Roman"/>
              </a:rPr>
              <a:t>The </a:t>
            </a:r>
            <a:r>
              <a:rPr dirty="0" sz="1300" spc="5">
                <a:latin typeface="Times New Roman"/>
                <a:cs typeface="Times New Roman"/>
              </a:rPr>
              <a:t>example </a:t>
            </a:r>
            <a:r>
              <a:rPr dirty="0" sz="1300" spc="10">
                <a:latin typeface="Times New Roman"/>
                <a:cs typeface="Times New Roman"/>
              </a:rPr>
              <a:t>shows how  </a:t>
            </a:r>
            <a:r>
              <a:rPr dirty="0" sz="1300" spc="5">
                <a:latin typeface="Times New Roman"/>
                <a:cs typeface="Times New Roman"/>
              </a:rPr>
              <a:t>the persistent state </a:t>
            </a:r>
            <a:r>
              <a:rPr dirty="0" sz="1300" spc="10">
                <a:latin typeface="Times New Roman"/>
                <a:cs typeface="Times New Roman"/>
              </a:rPr>
              <a:t>of </a:t>
            </a:r>
            <a:r>
              <a:rPr dirty="0" sz="1300" spc="5">
                <a:latin typeface="Times New Roman"/>
                <a:cs typeface="Times New Roman"/>
              </a:rPr>
              <a:t>the </a:t>
            </a:r>
            <a:r>
              <a:rPr dirty="0" sz="1300" spc="15">
                <a:latin typeface="Courier New"/>
                <a:cs typeface="Courier New"/>
              </a:rPr>
              <a:t>std_comm</a:t>
            </a:r>
            <a:r>
              <a:rPr dirty="0" sz="1300" spc="-415">
                <a:latin typeface="Courier New"/>
                <a:cs typeface="Courier New"/>
              </a:rPr>
              <a:t> </a:t>
            </a:r>
            <a:r>
              <a:rPr dirty="0" sz="1300" spc="10">
                <a:latin typeface="Times New Roman"/>
                <a:cs typeface="Times New Roman"/>
              </a:rPr>
              <a:t>package </a:t>
            </a:r>
            <a:r>
              <a:rPr dirty="0" sz="1300" spc="5">
                <a:latin typeface="Times New Roman"/>
                <a:cs typeface="Times New Roman"/>
              </a:rPr>
              <a:t>variable is </a:t>
            </a:r>
            <a:r>
              <a:rPr dirty="0" sz="1300" spc="10">
                <a:latin typeface="Times New Roman"/>
                <a:cs typeface="Times New Roman"/>
              </a:rPr>
              <a:t>maintained </a:t>
            </a:r>
            <a:r>
              <a:rPr dirty="0" sz="1300" spc="5">
                <a:latin typeface="Times New Roman"/>
                <a:cs typeface="Times New Roman"/>
              </a:rPr>
              <a:t>in each user session.</a:t>
            </a:r>
            <a:endParaRPr sz="1300">
              <a:latin typeface="Times New Roman"/>
              <a:cs typeface="Times New Roman"/>
            </a:endParaRPr>
          </a:p>
          <a:p>
            <a:pPr marL="137795" marR="100330">
              <a:lnSpc>
                <a:spcPct val="94400"/>
              </a:lnSpc>
              <a:spcBef>
                <a:spcPts val="375"/>
              </a:spcBef>
            </a:pPr>
            <a:r>
              <a:rPr dirty="0" sz="1300" spc="5" b="1">
                <a:latin typeface="Times New Roman"/>
                <a:cs typeface="Times New Roman"/>
              </a:rPr>
              <a:t>At </a:t>
            </a:r>
            <a:r>
              <a:rPr dirty="0" sz="1300" b="1">
                <a:latin typeface="Times New Roman"/>
                <a:cs typeface="Times New Roman"/>
              </a:rPr>
              <a:t>9:00: </a:t>
            </a:r>
            <a:r>
              <a:rPr dirty="0" sz="1300" spc="5">
                <a:latin typeface="Times New Roman"/>
                <a:cs typeface="Times New Roman"/>
              </a:rPr>
              <a:t>Scott calls </a:t>
            </a:r>
            <a:r>
              <a:rPr dirty="0" sz="1300" spc="15">
                <a:latin typeface="Courier New"/>
                <a:cs typeface="Courier New"/>
              </a:rPr>
              <a:t>reset_comm </a:t>
            </a:r>
            <a:r>
              <a:rPr dirty="0" sz="1300" spc="5">
                <a:latin typeface="Times New Roman"/>
                <a:cs typeface="Times New Roman"/>
              </a:rPr>
              <a:t>with a </a:t>
            </a:r>
            <a:r>
              <a:rPr dirty="0" sz="1300" spc="10">
                <a:latin typeface="Times New Roman"/>
                <a:cs typeface="Times New Roman"/>
              </a:rPr>
              <a:t>new </a:t>
            </a:r>
            <a:r>
              <a:rPr dirty="0" sz="1300" spc="5">
                <a:latin typeface="Times New Roman"/>
                <a:cs typeface="Times New Roman"/>
              </a:rPr>
              <a:t>commission value of 0.25, the </a:t>
            </a:r>
            <a:r>
              <a:rPr dirty="0" sz="1300" spc="10">
                <a:latin typeface="Times New Roman"/>
                <a:cs typeface="Times New Roman"/>
              </a:rPr>
              <a:t>package  </a:t>
            </a:r>
            <a:r>
              <a:rPr dirty="0" sz="1300" spc="5">
                <a:latin typeface="Times New Roman"/>
                <a:cs typeface="Times New Roman"/>
              </a:rPr>
              <a:t>state for </a:t>
            </a:r>
            <a:r>
              <a:rPr dirty="0" sz="1300" spc="15">
                <a:latin typeface="Courier New"/>
                <a:cs typeface="Courier New"/>
              </a:rPr>
              <a:t>std_comm</a:t>
            </a:r>
            <a:r>
              <a:rPr dirty="0" sz="1300" spc="-310">
                <a:latin typeface="Courier New"/>
                <a:cs typeface="Courier New"/>
              </a:rPr>
              <a:t> </a:t>
            </a:r>
            <a:r>
              <a:rPr dirty="0" sz="1300" spc="5">
                <a:latin typeface="Times New Roman"/>
                <a:cs typeface="Times New Roman"/>
              </a:rPr>
              <a:t>is initialized to 0.10 and then set to 0.25, which is validated because  it is less than the database </a:t>
            </a:r>
            <a:r>
              <a:rPr dirty="0" sz="1300" spc="10">
                <a:latin typeface="Times New Roman"/>
                <a:cs typeface="Times New Roman"/>
              </a:rPr>
              <a:t>maximum </a:t>
            </a:r>
            <a:r>
              <a:rPr dirty="0" sz="1300" spc="5">
                <a:latin typeface="Times New Roman"/>
                <a:cs typeface="Times New Roman"/>
              </a:rPr>
              <a:t>value of 0.4.</a:t>
            </a:r>
            <a:endParaRPr sz="1300">
              <a:latin typeface="Times New Roman"/>
              <a:cs typeface="Times New Roman"/>
            </a:endParaRPr>
          </a:p>
          <a:p>
            <a:pPr marL="137795" marR="318135">
              <a:lnSpc>
                <a:spcPct val="94400"/>
              </a:lnSpc>
              <a:spcBef>
                <a:spcPts val="275"/>
              </a:spcBef>
            </a:pPr>
            <a:r>
              <a:rPr dirty="0" sz="1300" spc="5" b="1">
                <a:latin typeface="Times New Roman"/>
                <a:cs typeface="Times New Roman"/>
              </a:rPr>
              <a:t>At </a:t>
            </a:r>
            <a:r>
              <a:rPr dirty="0" sz="1300" b="1">
                <a:latin typeface="Times New Roman"/>
                <a:cs typeface="Times New Roman"/>
              </a:rPr>
              <a:t>9:30: </a:t>
            </a:r>
            <a:r>
              <a:rPr dirty="0" sz="1300" spc="5">
                <a:latin typeface="Times New Roman"/>
                <a:cs typeface="Times New Roman"/>
              </a:rPr>
              <a:t>Jones inserts a </a:t>
            </a:r>
            <a:r>
              <a:rPr dirty="0" sz="1300" spc="10">
                <a:latin typeface="Times New Roman"/>
                <a:cs typeface="Times New Roman"/>
              </a:rPr>
              <a:t>new row </a:t>
            </a:r>
            <a:r>
              <a:rPr dirty="0" sz="1300" spc="5">
                <a:latin typeface="Times New Roman"/>
                <a:cs typeface="Times New Roman"/>
              </a:rPr>
              <a:t>into the </a:t>
            </a:r>
            <a:r>
              <a:rPr dirty="0" sz="1300" spc="15">
                <a:latin typeface="Courier New"/>
                <a:cs typeface="Courier New"/>
              </a:rPr>
              <a:t>EMPLOYEES </a:t>
            </a:r>
            <a:r>
              <a:rPr dirty="0" sz="1300" spc="5">
                <a:latin typeface="Times New Roman"/>
                <a:cs typeface="Times New Roman"/>
              </a:rPr>
              <a:t>table with a </a:t>
            </a:r>
            <a:r>
              <a:rPr dirty="0" sz="1300" spc="10">
                <a:latin typeface="Times New Roman"/>
                <a:cs typeface="Times New Roman"/>
              </a:rPr>
              <a:t>new maximum  </a:t>
            </a:r>
            <a:r>
              <a:rPr dirty="0" sz="1300" spc="15">
                <a:latin typeface="Courier New"/>
                <a:cs typeface="Courier New"/>
              </a:rPr>
              <a:t>commission_pct</a:t>
            </a:r>
            <a:r>
              <a:rPr dirty="0" sz="1300" spc="-350">
                <a:latin typeface="Courier New"/>
                <a:cs typeface="Courier New"/>
              </a:rPr>
              <a:t> </a:t>
            </a:r>
            <a:r>
              <a:rPr dirty="0" sz="1300" spc="5">
                <a:latin typeface="Times New Roman"/>
                <a:cs typeface="Times New Roman"/>
              </a:rPr>
              <a:t>value of 0.8. This is not committed, so it is visible to Jones only.  Scott’s state is</a:t>
            </a:r>
            <a:r>
              <a:rPr dirty="0" sz="1300">
                <a:latin typeface="Times New Roman"/>
                <a:cs typeface="Times New Roman"/>
              </a:rPr>
              <a:t> </a:t>
            </a:r>
            <a:r>
              <a:rPr dirty="0" sz="1300" spc="5">
                <a:latin typeface="Times New Roman"/>
                <a:cs typeface="Times New Roman"/>
              </a:rPr>
              <a:t>unaffected.</a:t>
            </a:r>
            <a:endParaRPr sz="1300">
              <a:latin typeface="Times New Roman"/>
              <a:cs typeface="Times New Roman"/>
            </a:endParaRPr>
          </a:p>
          <a:p>
            <a:pPr marL="137795" marR="5080">
              <a:lnSpc>
                <a:spcPct val="94200"/>
              </a:lnSpc>
              <a:spcBef>
                <a:spcPts val="275"/>
              </a:spcBef>
            </a:pPr>
            <a:r>
              <a:rPr dirty="0" sz="1300" spc="5" b="1">
                <a:latin typeface="Times New Roman"/>
                <a:cs typeface="Times New Roman"/>
              </a:rPr>
              <a:t>At </a:t>
            </a:r>
            <a:r>
              <a:rPr dirty="0" sz="1300" b="1">
                <a:latin typeface="Times New Roman"/>
                <a:cs typeface="Times New Roman"/>
              </a:rPr>
              <a:t>9:35: </a:t>
            </a:r>
            <a:r>
              <a:rPr dirty="0" sz="1300" spc="5">
                <a:latin typeface="Times New Roman"/>
                <a:cs typeface="Times New Roman"/>
              </a:rPr>
              <a:t>Jones calls </a:t>
            </a:r>
            <a:r>
              <a:rPr dirty="0" sz="1300" spc="15">
                <a:latin typeface="Courier New"/>
                <a:cs typeface="Courier New"/>
              </a:rPr>
              <a:t>reset_comm </a:t>
            </a:r>
            <a:r>
              <a:rPr dirty="0" sz="1300" spc="5">
                <a:latin typeface="Times New Roman"/>
                <a:cs typeface="Times New Roman"/>
              </a:rPr>
              <a:t>with a </a:t>
            </a:r>
            <a:r>
              <a:rPr dirty="0" sz="1300" spc="10">
                <a:latin typeface="Times New Roman"/>
                <a:cs typeface="Times New Roman"/>
              </a:rPr>
              <a:t>new </a:t>
            </a:r>
            <a:r>
              <a:rPr dirty="0" sz="1300" spc="5">
                <a:latin typeface="Times New Roman"/>
                <a:cs typeface="Times New Roman"/>
              </a:rPr>
              <a:t>commission value of 0.5. </a:t>
            </a:r>
            <a:r>
              <a:rPr dirty="0" sz="1300" spc="10">
                <a:latin typeface="Times New Roman"/>
                <a:cs typeface="Times New Roman"/>
              </a:rPr>
              <a:t>The </a:t>
            </a:r>
            <a:r>
              <a:rPr dirty="0" sz="1300" spc="5">
                <a:latin typeface="Times New Roman"/>
                <a:cs typeface="Times New Roman"/>
              </a:rPr>
              <a:t>state for  Jones’s </a:t>
            </a:r>
            <a:r>
              <a:rPr dirty="0" sz="1300" spc="10">
                <a:latin typeface="Courier New"/>
                <a:cs typeface="Courier New"/>
              </a:rPr>
              <a:t>std_comm</a:t>
            </a:r>
            <a:r>
              <a:rPr dirty="0" sz="1300" spc="-360">
                <a:latin typeface="Courier New"/>
                <a:cs typeface="Courier New"/>
              </a:rPr>
              <a:t> </a:t>
            </a:r>
            <a:r>
              <a:rPr dirty="0" sz="1300" spc="5">
                <a:latin typeface="Times New Roman"/>
                <a:cs typeface="Times New Roman"/>
              </a:rPr>
              <a:t>is first initialized to </a:t>
            </a:r>
            <a:r>
              <a:rPr dirty="0" sz="1300" spc="10">
                <a:latin typeface="Times New Roman"/>
                <a:cs typeface="Times New Roman"/>
              </a:rPr>
              <a:t>0.10 </a:t>
            </a:r>
            <a:r>
              <a:rPr dirty="0" sz="1300" spc="5">
                <a:latin typeface="Times New Roman"/>
                <a:cs typeface="Times New Roman"/>
              </a:rPr>
              <a:t>and then set to the </a:t>
            </a:r>
            <a:r>
              <a:rPr dirty="0" sz="1300" spc="10">
                <a:latin typeface="Times New Roman"/>
                <a:cs typeface="Times New Roman"/>
              </a:rPr>
              <a:t>new </a:t>
            </a:r>
            <a:r>
              <a:rPr dirty="0" sz="1300" spc="5">
                <a:latin typeface="Times New Roman"/>
                <a:cs typeface="Times New Roman"/>
              </a:rPr>
              <a:t>value </a:t>
            </a:r>
            <a:r>
              <a:rPr dirty="0" sz="1300" spc="10">
                <a:latin typeface="Times New Roman"/>
                <a:cs typeface="Times New Roman"/>
              </a:rPr>
              <a:t>0.5 </a:t>
            </a:r>
            <a:r>
              <a:rPr dirty="0" sz="1300" spc="5">
                <a:latin typeface="Times New Roman"/>
                <a:cs typeface="Times New Roman"/>
              </a:rPr>
              <a:t>that is valid  </a:t>
            </a:r>
            <a:r>
              <a:rPr dirty="0" sz="1300">
                <a:latin typeface="Times New Roman"/>
                <a:cs typeface="Times New Roman"/>
              </a:rPr>
              <a:t>for </a:t>
            </a:r>
            <a:r>
              <a:rPr dirty="0" sz="1300" spc="5">
                <a:latin typeface="Times New Roman"/>
                <a:cs typeface="Times New Roman"/>
              </a:rPr>
              <a:t>his </a:t>
            </a:r>
            <a:r>
              <a:rPr dirty="0" sz="1300">
                <a:latin typeface="Times New Roman"/>
                <a:cs typeface="Times New Roman"/>
              </a:rPr>
              <a:t>session </a:t>
            </a:r>
            <a:r>
              <a:rPr dirty="0" sz="1300" spc="5">
                <a:latin typeface="Times New Roman"/>
                <a:cs typeface="Times New Roman"/>
              </a:rPr>
              <a:t>with the database </a:t>
            </a:r>
            <a:r>
              <a:rPr dirty="0" sz="1300" spc="10">
                <a:latin typeface="Times New Roman"/>
                <a:cs typeface="Times New Roman"/>
              </a:rPr>
              <a:t>maximum </a:t>
            </a:r>
            <a:r>
              <a:rPr dirty="0" sz="1300" spc="5">
                <a:latin typeface="Times New Roman"/>
                <a:cs typeface="Times New Roman"/>
              </a:rPr>
              <a:t>value of</a:t>
            </a:r>
            <a:r>
              <a:rPr dirty="0" sz="1300" spc="-5">
                <a:latin typeface="Times New Roman"/>
                <a:cs typeface="Times New Roman"/>
              </a:rPr>
              <a:t> </a:t>
            </a:r>
            <a:r>
              <a:rPr dirty="0" sz="1300" spc="5">
                <a:latin typeface="Times New Roman"/>
                <a:cs typeface="Times New Roman"/>
              </a:rPr>
              <a:t>0.8.</a:t>
            </a:r>
            <a:endParaRPr sz="1300">
              <a:latin typeface="Times New Roman"/>
              <a:cs typeface="Times New Roman"/>
            </a:endParaRPr>
          </a:p>
          <a:p>
            <a:pPr algn="just" marL="137795" marR="184785">
              <a:lnSpc>
                <a:spcPct val="98200"/>
              </a:lnSpc>
              <a:spcBef>
                <a:spcPts val="290"/>
              </a:spcBef>
            </a:pPr>
            <a:r>
              <a:rPr dirty="0" sz="1300" spc="5" b="1">
                <a:latin typeface="Times New Roman"/>
                <a:cs typeface="Times New Roman"/>
              </a:rPr>
              <a:t>At </a:t>
            </a:r>
            <a:r>
              <a:rPr dirty="0" sz="1300" b="1">
                <a:latin typeface="Times New Roman"/>
                <a:cs typeface="Times New Roman"/>
              </a:rPr>
              <a:t>10:00: </a:t>
            </a:r>
            <a:r>
              <a:rPr dirty="0" sz="1300">
                <a:latin typeface="Times New Roman"/>
                <a:cs typeface="Times New Roman"/>
              </a:rPr>
              <a:t>Scott </a:t>
            </a:r>
            <a:r>
              <a:rPr dirty="0" sz="1300" spc="10">
                <a:latin typeface="Times New Roman"/>
                <a:cs typeface="Times New Roman"/>
              </a:rPr>
              <a:t>calls </a:t>
            </a:r>
            <a:r>
              <a:rPr dirty="0" sz="1300" spc="5">
                <a:latin typeface="Times New Roman"/>
                <a:cs typeface="Times New Roman"/>
              </a:rPr>
              <a:t>with </a:t>
            </a:r>
            <a:r>
              <a:rPr dirty="0" sz="1300" spc="15">
                <a:latin typeface="Courier New"/>
                <a:cs typeface="Courier New"/>
              </a:rPr>
              <a:t>reset_comm</a:t>
            </a:r>
            <a:r>
              <a:rPr dirty="0" sz="1300" spc="-385">
                <a:latin typeface="Courier New"/>
                <a:cs typeface="Courier New"/>
              </a:rPr>
              <a:t> </a:t>
            </a:r>
            <a:r>
              <a:rPr dirty="0" sz="1300" spc="10">
                <a:latin typeface="Times New Roman"/>
                <a:cs typeface="Times New Roman"/>
              </a:rPr>
              <a:t>with </a:t>
            </a:r>
            <a:r>
              <a:rPr dirty="0" sz="1300" spc="5">
                <a:latin typeface="Times New Roman"/>
                <a:cs typeface="Times New Roman"/>
              </a:rPr>
              <a:t>a </a:t>
            </a:r>
            <a:r>
              <a:rPr dirty="0" sz="1300" spc="10">
                <a:latin typeface="Times New Roman"/>
                <a:cs typeface="Times New Roman"/>
              </a:rPr>
              <a:t>new </a:t>
            </a:r>
            <a:r>
              <a:rPr dirty="0" sz="1300" spc="5">
                <a:latin typeface="Times New Roman"/>
                <a:cs typeface="Times New Roman"/>
              </a:rPr>
              <a:t>commission value of 0.6, which is  greater than the </a:t>
            </a:r>
            <a:r>
              <a:rPr dirty="0" sz="1300" spc="10">
                <a:latin typeface="Times New Roman"/>
                <a:cs typeface="Times New Roman"/>
              </a:rPr>
              <a:t>maximum </a:t>
            </a:r>
            <a:r>
              <a:rPr dirty="0" sz="1300" spc="5">
                <a:latin typeface="Times New Roman"/>
                <a:cs typeface="Times New Roman"/>
              </a:rPr>
              <a:t>database commission visible to his </a:t>
            </a:r>
            <a:r>
              <a:rPr dirty="0" sz="1300">
                <a:latin typeface="Times New Roman"/>
                <a:cs typeface="Times New Roman"/>
              </a:rPr>
              <a:t>session, </a:t>
            </a:r>
            <a:r>
              <a:rPr dirty="0" sz="1300" spc="5">
                <a:latin typeface="Times New Roman"/>
                <a:cs typeface="Times New Roman"/>
              </a:rPr>
              <a:t>that is, 0.4 (Jones  did </a:t>
            </a:r>
            <a:r>
              <a:rPr dirty="0" sz="1300" spc="10">
                <a:latin typeface="Times New Roman"/>
                <a:cs typeface="Times New Roman"/>
              </a:rPr>
              <a:t>not commit </a:t>
            </a:r>
            <a:r>
              <a:rPr dirty="0" sz="1300" spc="5">
                <a:latin typeface="Times New Roman"/>
                <a:cs typeface="Times New Roman"/>
              </a:rPr>
              <a:t>the 0.8</a:t>
            </a:r>
            <a:r>
              <a:rPr dirty="0" sz="1300" spc="-10">
                <a:latin typeface="Times New Roman"/>
                <a:cs typeface="Times New Roman"/>
              </a:rPr>
              <a:t> </a:t>
            </a:r>
            <a:r>
              <a:rPr dirty="0" sz="1300" spc="5">
                <a:latin typeface="Times New Roman"/>
                <a:cs typeface="Times New Roman"/>
              </a:rPr>
              <a:t>value.)</a:t>
            </a:r>
            <a:endParaRPr sz="1300">
              <a:latin typeface="Times New Roman"/>
              <a:cs typeface="Times New Roman"/>
            </a:endParaRPr>
          </a:p>
          <a:p>
            <a:pPr algn="just" marL="137795" marR="257810" indent="-635">
              <a:lnSpc>
                <a:spcPts val="1490"/>
              </a:lnSpc>
              <a:spcBef>
                <a:spcPts val="450"/>
              </a:spcBef>
            </a:pPr>
            <a:r>
              <a:rPr dirty="0" sz="1300" spc="5" b="1">
                <a:latin typeface="Times New Roman"/>
                <a:cs typeface="Times New Roman"/>
              </a:rPr>
              <a:t>Between 11:00 and </a:t>
            </a:r>
            <a:r>
              <a:rPr dirty="0" sz="1300" b="1">
                <a:latin typeface="Times New Roman"/>
                <a:cs typeface="Times New Roman"/>
              </a:rPr>
              <a:t>12:00: </a:t>
            </a:r>
            <a:r>
              <a:rPr dirty="0" sz="1300" spc="5">
                <a:latin typeface="Times New Roman"/>
                <a:cs typeface="Times New Roman"/>
              </a:rPr>
              <a:t>Jones rolls back the transaction and exits the session. Jones  logs in at 11:45 and successfully executes the procedure, setting his state to</a:t>
            </a:r>
            <a:r>
              <a:rPr dirty="0" sz="1300" spc="55">
                <a:latin typeface="Times New Roman"/>
                <a:cs typeface="Times New Roman"/>
              </a:rPr>
              <a:t> </a:t>
            </a:r>
            <a:r>
              <a:rPr dirty="0" sz="1300" spc="5">
                <a:latin typeface="Times New Roman"/>
                <a:cs typeface="Times New Roman"/>
              </a:rPr>
              <a:t>0.2.</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756410"/>
            <a:ext cx="5105400" cy="321945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345"/>
              </a:lnSpc>
            </a:pPr>
            <a:r>
              <a:rPr dirty="0" sz="1300" spc="-15" b="1">
                <a:latin typeface="Courier New"/>
                <a:cs typeface="Courier New"/>
              </a:rPr>
              <a:t>CREATE OR REPLACE PACKAGE BODY curs_pkg</a:t>
            </a:r>
            <a:r>
              <a:rPr dirty="0" sz="1300" spc="-70" b="1">
                <a:latin typeface="Courier New"/>
                <a:cs typeface="Courier New"/>
              </a:rPr>
              <a:t> </a:t>
            </a:r>
            <a:r>
              <a:rPr dirty="0" sz="1300" spc="-20" b="1">
                <a:latin typeface="Courier New"/>
                <a:cs typeface="Courier New"/>
              </a:rPr>
              <a:t>IS</a:t>
            </a:r>
            <a:endParaRPr sz="1300">
              <a:latin typeface="Courier New"/>
              <a:cs typeface="Courier New"/>
            </a:endParaRPr>
          </a:p>
          <a:p>
            <a:pPr marL="271145" marR="334645">
              <a:lnSpc>
                <a:spcPct val="79200"/>
              </a:lnSpc>
              <a:spcBef>
                <a:spcPts val="160"/>
              </a:spcBef>
            </a:pPr>
            <a:r>
              <a:rPr dirty="0" sz="1300" spc="-15" b="1">
                <a:latin typeface="Courier New"/>
                <a:cs typeface="Courier New"/>
              </a:rPr>
              <a:t>CURSOR </a:t>
            </a:r>
            <a:r>
              <a:rPr dirty="0" sz="1300" spc="-10" b="1">
                <a:latin typeface="Courier New"/>
                <a:cs typeface="Courier New"/>
              </a:rPr>
              <a:t>c </a:t>
            </a:r>
            <a:r>
              <a:rPr dirty="0" sz="1300" spc="-15" b="1">
                <a:latin typeface="Courier New"/>
                <a:cs typeface="Courier New"/>
              </a:rPr>
              <a:t>IS SELECT </a:t>
            </a:r>
            <a:r>
              <a:rPr dirty="0" sz="1300" spc="-20" b="1">
                <a:latin typeface="Courier New"/>
                <a:cs typeface="Courier New"/>
              </a:rPr>
              <a:t>employee_id </a:t>
            </a:r>
            <a:r>
              <a:rPr dirty="0" sz="1300" spc="-15" b="1">
                <a:latin typeface="Courier New"/>
                <a:cs typeface="Courier New"/>
              </a:rPr>
              <a:t>FROM </a:t>
            </a:r>
            <a:r>
              <a:rPr dirty="0" sz="1300" spc="-20" b="1">
                <a:latin typeface="Courier New"/>
                <a:cs typeface="Courier New"/>
              </a:rPr>
              <a:t>employees;  </a:t>
            </a:r>
            <a:r>
              <a:rPr dirty="0" sz="1300" spc="-15" b="1">
                <a:latin typeface="Courier New"/>
                <a:cs typeface="Courier New"/>
              </a:rPr>
              <a:t>PROCEDURE </a:t>
            </a:r>
            <a:r>
              <a:rPr dirty="0" sz="1300" spc="-10" b="1">
                <a:latin typeface="Courier New"/>
                <a:cs typeface="Courier New"/>
              </a:rPr>
              <a:t>open</a:t>
            </a:r>
            <a:r>
              <a:rPr dirty="0" sz="1300" spc="-30" b="1">
                <a:latin typeface="Courier New"/>
                <a:cs typeface="Courier New"/>
              </a:rPr>
              <a:t> </a:t>
            </a:r>
            <a:r>
              <a:rPr dirty="0" sz="1300" spc="-15" b="1">
                <a:latin typeface="Courier New"/>
                <a:cs typeface="Courier New"/>
              </a:rPr>
              <a:t>IS</a:t>
            </a:r>
            <a:endParaRPr sz="1300">
              <a:latin typeface="Courier New"/>
              <a:cs typeface="Courier New"/>
            </a:endParaRPr>
          </a:p>
          <a:p>
            <a:pPr marL="271145">
              <a:lnSpc>
                <a:spcPts val="1070"/>
              </a:lnSpc>
            </a:pPr>
            <a:r>
              <a:rPr dirty="0" sz="1300" spc="-15" b="1">
                <a:latin typeface="Courier New"/>
                <a:cs typeface="Courier New"/>
              </a:rPr>
              <a:t>BEGIN</a:t>
            </a:r>
            <a:endParaRPr sz="1300">
              <a:latin typeface="Courier New"/>
              <a:cs typeface="Courier New"/>
            </a:endParaRPr>
          </a:p>
          <a:p>
            <a:pPr marL="466725">
              <a:lnSpc>
                <a:spcPts val="1235"/>
              </a:lnSpc>
              <a:tabLst>
                <a:tab pos="2712085" algn="l"/>
                <a:tab pos="3590925" algn="l"/>
              </a:tabLst>
            </a:pPr>
            <a:r>
              <a:rPr dirty="0" sz="1300" spc="-15" b="1">
                <a:latin typeface="Courier New"/>
                <a:cs typeface="Courier New"/>
              </a:rPr>
              <a:t>IF NOT c%ISOPEN THEN	OPEN c;	END</a:t>
            </a:r>
            <a:r>
              <a:rPr dirty="0" sz="1300" spc="-30" b="1">
                <a:latin typeface="Courier New"/>
                <a:cs typeface="Courier New"/>
              </a:rPr>
              <a:t> </a:t>
            </a:r>
            <a:r>
              <a:rPr dirty="0" sz="1300" spc="-20" b="1">
                <a:latin typeface="Courier New"/>
                <a:cs typeface="Courier New"/>
              </a:rPr>
              <a:t>IF;</a:t>
            </a:r>
            <a:endParaRPr sz="1300">
              <a:latin typeface="Courier New"/>
              <a:cs typeface="Courier New"/>
            </a:endParaRPr>
          </a:p>
          <a:p>
            <a:pPr marL="271145">
              <a:lnSpc>
                <a:spcPts val="123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open;</a:t>
            </a:r>
            <a:endParaRPr sz="1300">
              <a:latin typeface="Courier New"/>
              <a:cs typeface="Courier New"/>
            </a:endParaRPr>
          </a:p>
          <a:p>
            <a:pPr marL="271145">
              <a:lnSpc>
                <a:spcPts val="1235"/>
              </a:lnSpc>
            </a:pPr>
            <a:r>
              <a:rPr dirty="0" sz="1300" spc="-15" b="1">
                <a:latin typeface="Courier New"/>
                <a:cs typeface="Courier New"/>
              </a:rPr>
              <a:t>FUNCTION next(n NUMBER := 1) RETURN BOOLEAN</a:t>
            </a:r>
            <a:r>
              <a:rPr dirty="0" sz="1300" spc="-60" b="1">
                <a:latin typeface="Courier New"/>
                <a:cs typeface="Courier New"/>
              </a:rPr>
              <a:t> </a:t>
            </a:r>
            <a:r>
              <a:rPr dirty="0" sz="1300" spc="-20" b="1">
                <a:latin typeface="Courier New"/>
                <a:cs typeface="Courier New"/>
              </a:rPr>
              <a:t>IS</a:t>
            </a:r>
            <a:endParaRPr sz="1300">
              <a:latin typeface="Courier New"/>
              <a:cs typeface="Courier New"/>
            </a:endParaRPr>
          </a:p>
          <a:p>
            <a:pPr marL="271145" marR="1311910" indent="195580">
              <a:lnSpc>
                <a:spcPct val="79200"/>
              </a:lnSpc>
              <a:spcBef>
                <a:spcPts val="160"/>
              </a:spcBef>
            </a:pPr>
            <a:r>
              <a:rPr dirty="0" sz="1300" spc="-15" b="1">
                <a:latin typeface="Courier New"/>
                <a:cs typeface="Courier New"/>
              </a:rPr>
              <a:t>emp_id </a:t>
            </a:r>
            <a:r>
              <a:rPr dirty="0" sz="1300" spc="-20" b="1">
                <a:latin typeface="Courier New"/>
                <a:cs typeface="Courier New"/>
              </a:rPr>
              <a:t>employees.employee_id%TYPE;  </a:t>
            </a:r>
            <a:r>
              <a:rPr dirty="0" sz="1300" spc="-15" b="1">
                <a:latin typeface="Courier New"/>
                <a:cs typeface="Courier New"/>
              </a:rPr>
              <a:t>BEGIN</a:t>
            </a:r>
            <a:endParaRPr sz="1300">
              <a:latin typeface="Courier New"/>
              <a:cs typeface="Courier New"/>
            </a:endParaRPr>
          </a:p>
          <a:p>
            <a:pPr marL="466725">
              <a:lnSpc>
                <a:spcPts val="1065"/>
              </a:lnSpc>
            </a:pPr>
            <a:r>
              <a:rPr dirty="0" sz="1300" spc="-10" b="1">
                <a:latin typeface="Courier New"/>
                <a:cs typeface="Courier New"/>
              </a:rPr>
              <a:t>FOR </a:t>
            </a:r>
            <a:r>
              <a:rPr dirty="0" sz="1300" spc="-15" b="1">
                <a:latin typeface="Courier New"/>
                <a:cs typeface="Courier New"/>
              </a:rPr>
              <a:t>count </a:t>
            </a:r>
            <a:r>
              <a:rPr dirty="0" sz="1300" spc="-10" b="1">
                <a:latin typeface="Courier New"/>
                <a:cs typeface="Courier New"/>
              </a:rPr>
              <a:t>IN 1 .. n</a:t>
            </a:r>
            <a:r>
              <a:rPr dirty="0" sz="1300" spc="-75" b="1">
                <a:latin typeface="Courier New"/>
                <a:cs typeface="Courier New"/>
              </a:rPr>
              <a:t> </a:t>
            </a:r>
            <a:r>
              <a:rPr dirty="0" sz="1300" spc="-15" b="1">
                <a:latin typeface="Courier New"/>
                <a:cs typeface="Courier New"/>
              </a:rPr>
              <a:t>LOOP</a:t>
            </a:r>
            <a:endParaRPr sz="1300">
              <a:latin typeface="Courier New"/>
              <a:cs typeface="Courier New"/>
            </a:endParaRPr>
          </a:p>
          <a:p>
            <a:pPr marL="661670" marR="2385060">
              <a:lnSpc>
                <a:spcPct val="78800"/>
              </a:lnSpc>
              <a:spcBef>
                <a:spcPts val="170"/>
              </a:spcBef>
            </a:pPr>
            <a:r>
              <a:rPr dirty="0" sz="1300" spc="-15" b="1">
                <a:latin typeface="Courier New"/>
                <a:cs typeface="Courier New"/>
              </a:rPr>
              <a:t>FETCH </a:t>
            </a:r>
            <a:r>
              <a:rPr dirty="0" sz="1300" spc="-10" b="1">
                <a:latin typeface="Courier New"/>
                <a:cs typeface="Courier New"/>
              </a:rPr>
              <a:t>c </a:t>
            </a:r>
            <a:r>
              <a:rPr dirty="0" sz="1300" spc="-15" b="1">
                <a:latin typeface="Courier New"/>
                <a:cs typeface="Courier New"/>
              </a:rPr>
              <a:t>INTO </a:t>
            </a:r>
            <a:r>
              <a:rPr dirty="0" sz="1300" spc="-20" b="1">
                <a:latin typeface="Courier New"/>
                <a:cs typeface="Courier New"/>
              </a:rPr>
              <a:t>emp_id;  </a:t>
            </a:r>
            <a:r>
              <a:rPr dirty="0" sz="1300" spc="-15" b="1">
                <a:latin typeface="Courier New"/>
                <a:cs typeface="Courier New"/>
              </a:rPr>
              <a:t>EXIT WHEN</a:t>
            </a:r>
            <a:r>
              <a:rPr dirty="0" sz="1300" spc="-60" b="1">
                <a:latin typeface="Courier New"/>
                <a:cs typeface="Courier New"/>
              </a:rPr>
              <a:t> </a:t>
            </a:r>
            <a:r>
              <a:rPr dirty="0" sz="1300" spc="-20" b="1">
                <a:latin typeface="Courier New"/>
                <a:cs typeface="Courier New"/>
              </a:rPr>
              <a:t>c%NOTFOUND;</a:t>
            </a:r>
            <a:endParaRPr sz="1300">
              <a:latin typeface="Courier New"/>
              <a:cs typeface="Courier New"/>
            </a:endParaRPr>
          </a:p>
          <a:p>
            <a:pPr marL="466725" marR="530225" indent="194945">
              <a:lnSpc>
                <a:spcPct val="79200"/>
              </a:lnSpc>
            </a:pPr>
            <a:r>
              <a:rPr dirty="0" sz="1300" spc="-20" b="1">
                <a:latin typeface="Courier New"/>
                <a:cs typeface="Courier New"/>
              </a:rPr>
              <a:t>DBMS_OUTPUT.PUT_LINE('Id: </a:t>
            </a:r>
            <a:r>
              <a:rPr dirty="0" sz="1300" spc="-10" b="1">
                <a:latin typeface="Courier New"/>
                <a:cs typeface="Courier New"/>
              </a:rPr>
              <a:t>' </a:t>
            </a:r>
            <a:r>
              <a:rPr dirty="0" sz="1300" spc="-20" b="1">
                <a:latin typeface="Courier New"/>
                <a:cs typeface="Courier New"/>
              </a:rPr>
              <a:t>||(emp_id));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466725">
              <a:lnSpc>
                <a:spcPts val="1065"/>
              </a:lnSpc>
            </a:pPr>
            <a:r>
              <a:rPr dirty="0" sz="1300" spc="-15" b="1">
                <a:latin typeface="Courier New"/>
                <a:cs typeface="Courier New"/>
              </a:rPr>
              <a:t>RETURN</a:t>
            </a:r>
            <a:r>
              <a:rPr dirty="0" sz="1300" spc="-20" b="1">
                <a:latin typeface="Courier New"/>
                <a:cs typeface="Courier New"/>
              </a:rPr>
              <a:t> c%FOUND;</a:t>
            </a:r>
            <a:endParaRPr sz="1300">
              <a:latin typeface="Courier New"/>
              <a:cs typeface="Courier New"/>
            </a:endParaRPr>
          </a:p>
          <a:p>
            <a:pPr marL="271145">
              <a:lnSpc>
                <a:spcPts val="123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next;</a:t>
            </a:r>
            <a:endParaRPr sz="1300">
              <a:latin typeface="Courier New"/>
              <a:cs typeface="Courier New"/>
            </a:endParaRPr>
          </a:p>
          <a:p>
            <a:pPr marL="271145">
              <a:lnSpc>
                <a:spcPts val="1235"/>
              </a:lnSpc>
            </a:pPr>
            <a:r>
              <a:rPr dirty="0" sz="1300" spc="-15" b="1">
                <a:latin typeface="Courier New"/>
                <a:cs typeface="Courier New"/>
              </a:rPr>
              <a:t>PROCEDURE close IS</a:t>
            </a:r>
            <a:r>
              <a:rPr dirty="0" sz="1300" spc="-40" b="1">
                <a:latin typeface="Courier New"/>
                <a:cs typeface="Courier New"/>
              </a:rPr>
              <a:t> </a:t>
            </a:r>
            <a:r>
              <a:rPr dirty="0" sz="1300" spc="-20" b="1">
                <a:latin typeface="Courier New"/>
                <a:cs typeface="Courier New"/>
              </a:rPr>
              <a:t>BEGIN</a:t>
            </a:r>
            <a:endParaRPr sz="1300">
              <a:latin typeface="Courier New"/>
              <a:cs typeface="Courier New"/>
            </a:endParaRPr>
          </a:p>
          <a:p>
            <a:pPr marL="466725">
              <a:lnSpc>
                <a:spcPts val="1235"/>
              </a:lnSpc>
              <a:tabLst>
                <a:tab pos="2223770" algn="l"/>
                <a:tab pos="3199765" algn="l"/>
              </a:tabLst>
            </a:pPr>
            <a:r>
              <a:rPr dirty="0" sz="1300" spc="-15" b="1">
                <a:latin typeface="Courier New"/>
                <a:cs typeface="Courier New"/>
              </a:rPr>
              <a:t>IF</a:t>
            </a:r>
            <a:r>
              <a:rPr dirty="0" sz="1300" spc="-20" b="1">
                <a:latin typeface="Courier New"/>
                <a:cs typeface="Courier New"/>
              </a:rPr>
              <a:t> </a:t>
            </a:r>
            <a:r>
              <a:rPr dirty="0" sz="1300" spc="-15" b="1">
                <a:latin typeface="Courier New"/>
                <a:cs typeface="Courier New"/>
              </a:rPr>
              <a:t>c%ISOPEN THEN	CLOSE</a:t>
            </a:r>
            <a:r>
              <a:rPr dirty="0" sz="1300" spc="-10" b="1">
                <a:latin typeface="Courier New"/>
                <a:cs typeface="Courier New"/>
              </a:rPr>
              <a:t> </a:t>
            </a:r>
            <a:r>
              <a:rPr dirty="0" sz="1300" spc="-15" b="1">
                <a:latin typeface="Courier New"/>
                <a:cs typeface="Courier New"/>
              </a:rPr>
              <a:t>c;	END</a:t>
            </a:r>
            <a:r>
              <a:rPr dirty="0" sz="1300" spc="-30" b="1">
                <a:latin typeface="Courier New"/>
                <a:cs typeface="Courier New"/>
              </a:rPr>
              <a:t> </a:t>
            </a:r>
            <a:r>
              <a:rPr dirty="0" sz="1300" spc="-20" b="1">
                <a:latin typeface="Courier New"/>
                <a:cs typeface="Courier New"/>
              </a:rPr>
              <a:t>IF;</a:t>
            </a:r>
            <a:endParaRPr sz="1300">
              <a:latin typeface="Courier New"/>
              <a:cs typeface="Courier New"/>
            </a:endParaRPr>
          </a:p>
          <a:p>
            <a:pPr marL="75565" marR="3751579" indent="194945">
              <a:lnSpc>
                <a:spcPct val="78800"/>
              </a:lnSpc>
              <a:spcBef>
                <a:spcPts val="170"/>
              </a:spcBef>
            </a:pPr>
            <a:r>
              <a:rPr dirty="0" sz="1300" spc="-10" b="1">
                <a:latin typeface="Courier New"/>
                <a:cs typeface="Courier New"/>
              </a:rPr>
              <a:t>END </a:t>
            </a:r>
            <a:r>
              <a:rPr dirty="0" sz="1300" spc="-15" b="1">
                <a:latin typeface="Courier New"/>
                <a:cs typeface="Courier New"/>
              </a:rPr>
              <a:t>close;  END</a:t>
            </a:r>
            <a:r>
              <a:rPr dirty="0" sz="1300" spc="-70" b="1">
                <a:latin typeface="Courier New"/>
                <a:cs typeface="Courier New"/>
              </a:rPr>
              <a:t> </a:t>
            </a:r>
            <a:r>
              <a:rPr dirty="0" sz="1300" spc="-20" b="1">
                <a:latin typeface="Courier New"/>
                <a:cs typeface="Courier New"/>
              </a:rPr>
              <a:t>curs_pkg;</a:t>
            </a:r>
            <a:endParaRPr sz="1300">
              <a:latin typeface="Courier New"/>
              <a:cs typeface="Courier New"/>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Persistent State of a Package</a:t>
            </a:r>
            <a:r>
              <a:rPr dirty="0" sz="2000" spc="-10" b="1">
                <a:latin typeface="Arial"/>
                <a:cs typeface="Arial"/>
              </a:rPr>
              <a:t> </a:t>
            </a:r>
            <a:r>
              <a:rPr dirty="0" sz="2000" b="1">
                <a:latin typeface="Arial"/>
                <a:cs typeface="Arial"/>
              </a:rPr>
              <a:t>Cursor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43204" y="5619272"/>
            <a:ext cx="6170295" cy="3545840"/>
          </a:xfrm>
          <a:prstGeom prst="rect">
            <a:avLst/>
          </a:prstGeom>
        </p:spPr>
        <p:txBody>
          <a:bodyPr wrap="square" lIns="0" tIns="51435" rIns="0" bIns="0" rtlCol="0" vert="horz">
            <a:spAutoFit/>
          </a:bodyPr>
          <a:lstStyle/>
          <a:p>
            <a:pPr marL="12700">
              <a:lnSpc>
                <a:spcPct val="100000"/>
              </a:lnSpc>
              <a:spcBef>
                <a:spcPts val="405"/>
              </a:spcBef>
            </a:pPr>
            <a:r>
              <a:rPr dirty="0" sz="1300" b="1">
                <a:latin typeface="Arial"/>
                <a:cs typeface="Arial"/>
              </a:rPr>
              <a:t>Persistent </a:t>
            </a:r>
            <a:r>
              <a:rPr dirty="0" sz="1300" spc="5" b="1">
                <a:latin typeface="Arial"/>
                <a:cs typeface="Arial"/>
              </a:rPr>
              <a:t>State of </a:t>
            </a:r>
            <a:r>
              <a:rPr dirty="0" sz="1300" spc="10" b="1">
                <a:latin typeface="Arial"/>
                <a:cs typeface="Arial"/>
              </a:rPr>
              <a:t>a </a:t>
            </a:r>
            <a:r>
              <a:rPr dirty="0" sz="1300" spc="5" b="1">
                <a:latin typeface="Arial"/>
                <a:cs typeface="Arial"/>
              </a:rPr>
              <a:t>Package</a:t>
            </a:r>
            <a:r>
              <a:rPr dirty="0" sz="1300" spc="-5" b="1">
                <a:latin typeface="Arial"/>
                <a:cs typeface="Arial"/>
              </a:rPr>
              <a:t> </a:t>
            </a:r>
            <a:r>
              <a:rPr dirty="0" sz="1300" spc="5" b="1">
                <a:latin typeface="Arial"/>
                <a:cs typeface="Arial"/>
              </a:rPr>
              <a:t>Cursor</a:t>
            </a:r>
            <a:endParaRPr sz="1300">
              <a:latin typeface="Arial"/>
              <a:cs typeface="Arial"/>
            </a:endParaRPr>
          </a:p>
          <a:p>
            <a:pPr marL="138430" marR="194945">
              <a:lnSpc>
                <a:spcPct val="106100"/>
              </a:lnSpc>
              <a:spcBef>
                <a:spcPts val="219"/>
              </a:spcBef>
            </a:pPr>
            <a:r>
              <a:rPr dirty="0" sz="1300" spc="10">
                <a:latin typeface="Times New Roman"/>
                <a:cs typeface="Times New Roman"/>
              </a:rPr>
              <a:t>The </a:t>
            </a:r>
            <a:r>
              <a:rPr dirty="0" sz="1300" spc="5">
                <a:latin typeface="Times New Roman"/>
                <a:cs typeface="Times New Roman"/>
              </a:rPr>
              <a:t>code in the slide shows the package </a:t>
            </a:r>
            <a:r>
              <a:rPr dirty="0" sz="1300" spc="10">
                <a:latin typeface="Times New Roman"/>
                <a:cs typeface="Times New Roman"/>
              </a:rPr>
              <a:t>body </a:t>
            </a:r>
            <a:r>
              <a:rPr dirty="0" sz="1300" spc="5">
                <a:latin typeface="Times New Roman"/>
                <a:cs typeface="Times New Roman"/>
              </a:rPr>
              <a:t>for </a:t>
            </a:r>
            <a:r>
              <a:rPr dirty="0" sz="1300" spc="15">
                <a:latin typeface="Courier New"/>
                <a:cs typeface="Courier New"/>
              </a:rPr>
              <a:t>CURS_PKG</a:t>
            </a:r>
            <a:r>
              <a:rPr dirty="0" sz="1300" spc="-365">
                <a:latin typeface="Courier New"/>
                <a:cs typeface="Courier New"/>
              </a:rPr>
              <a:t> </a:t>
            </a:r>
            <a:r>
              <a:rPr dirty="0" sz="1300" spc="5">
                <a:latin typeface="Times New Roman"/>
                <a:cs typeface="Times New Roman"/>
              </a:rPr>
              <a:t>to </a:t>
            </a:r>
            <a:r>
              <a:rPr dirty="0" sz="1300">
                <a:latin typeface="Times New Roman"/>
                <a:cs typeface="Times New Roman"/>
              </a:rPr>
              <a:t>support </a:t>
            </a:r>
            <a:r>
              <a:rPr dirty="0" sz="1300" spc="5">
                <a:latin typeface="Times New Roman"/>
                <a:cs typeface="Times New Roman"/>
              </a:rPr>
              <a:t>the following  package</a:t>
            </a:r>
            <a:r>
              <a:rPr dirty="0" sz="130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1017905">
              <a:lnSpc>
                <a:spcPts val="1375"/>
              </a:lnSpc>
            </a:pPr>
            <a:r>
              <a:rPr dirty="0" sz="1200" spc="5">
                <a:latin typeface="Courier New"/>
                <a:cs typeface="Courier New"/>
              </a:rPr>
              <a:t>CREATE OR REPLACE PACKAGE curs_pkg</a:t>
            </a:r>
            <a:r>
              <a:rPr dirty="0" sz="1200" spc="20">
                <a:latin typeface="Courier New"/>
                <a:cs typeface="Courier New"/>
              </a:rPr>
              <a:t> </a:t>
            </a:r>
            <a:r>
              <a:rPr dirty="0" sz="1200" spc="5">
                <a:latin typeface="Courier New"/>
                <a:cs typeface="Courier New"/>
              </a:rPr>
              <a:t>IS</a:t>
            </a:r>
            <a:endParaRPr sz="1200">
              <a:latin typeface="Courier New"/>
              <a:cs typeface="Courier New"/>
            </a:endParaRPr>
          </a:p>
          <a:p>
            <a:pPr marL="1202690">
              <a:lnSpc>
                <a:spcPct val="100000"/>
              </a:lnSpc>
              <a:spcBef>
                <a:spcPts val="15"/>
              </a:spcBef>
            </a:pPr>
            <a:r>
              <a:rPr dirty="0" sz="1200" spc="5">
                <a:latin typeface="Courier New"/>
                <a:cs typeface="Courier New"/>
              </a:rPr>
              <a:t>PROCEDURE</a:t>
            </a:r>
            <a:r>
              <a:rPr dirty="0" sz="1200">
                <a:latin typeface="Courier New"/>
                <a:cs typeface="Courier New"/>
              </a:rPr>
              <a:t> </a:t>
            </a:r>
            <a:r>
              <a:rPr dirty="0" sz="1200" spc="5">
                <a:latin typeface="Courier New"/>
                <a:cs typeface="Courier New"/>
              </a:rPr>
              <a:t>open;</a:t>
            </a:r>
            <a:endParaRPr sz="1200">
              <a:latin typeface="Courier New"/>
              <a:cs typeface="Courier New"/>
            </a:endParaRPr>
          </a:p>
          <a:p>
            <a:pPr marL="1202690">
              <a:lnSpc>
                <a:spcPct val="100000"/>
              </a:lnSpc>
              <a:spcBef>
                <a:spcPts val="20"/>
              </a:spcBef>
            </a:pPr>
            <a:r>
              <a:rPr dirty="0" sz="1200" spc="5">
                <a:latin typeface="Courier New"/>
                <a:cs typeface="Courier New"/>
              </a:rPr>
              <a:t>FUNCTION next(n NUMBER := 1) RETURN BOOLEAN;</a:t>
            </a:r>
            <a:endParaRPr sz="1200">
              <a:latin typeface="Courier New"/>
              <a:cs typeface="Courier New"/>
            </a:endParaRPr>
          </a:p>
          <a:p>
            <a:pPr marL="1017905" marR="3477895" indent="184150">
              <a:lnSpc>
                <a:spcPct val="101299"/>
              </a:lnSpc>
            </a:pPr>
            <a:r>
              <a:rPr dirty="0" sz="1200" spc="5">
                <a:latin typeface="Courier New"/>
                <a:cs typeface="Courier New"/>
              </a:rPr>
              <a:t>PROCEDURE</a:t>
            </a:r>
            <a:r>
              <a:rPr dirty="0" sz="1200" spc="-60">
                <a:latin typeface="Courier New"/>
                <a:cs typeface="Courier New"/>
              </a:rPr>
              <a:t> </a:t>
            </a:r>
            <a:r>
              <a:rPr dirty="0" sz="1200" spc="5">
                <a:latin typeface="Courier New"/>
                <a:cs typeface="Courier New"/>
              </a:rPr>
              <a:t>close;  END</a:t>
            </a:r>
            <a:r>
              <a:rPr dirty="0" sz="1200" spc="-10">
                <a:latin typeface="Courier New"/>
                <a:cs typeface="Courier New"/>
              </a:rPr>
              <a:t> </a:t>
            </a:r>
            <a:r>
              <a:rPr dirty="0" sz="1200" spc="5">
                <a:latin typeface="Courier New"/>
                <a:cs typeface="Courier New"/>
              </a:rPr>
              <a:t>curs_pkg;</a:t>
            </a:r>
            <a:endParaRPr sz="1200">
              <a:latin typeface="Courier New"/>
              <a:cs typeface="Courier New"/>
            </a:endParaRPr>
          </a:p>
          <a:p>
            <a:pPr marL="137795">
              <a:lnSpc>
                <a:spcPts val="1535"/>
              </a:lnSpc>
              <a:spcBef>
                <a:spcPts val="505"/>
              </a:spcBef>
            </a:pPr>
            <a:r>
              <a:rPr dirty="0" sz="1300" spc="10">
                <a:latin typeface="Times New Roman"/>
                <a:cs typeface="Times New Roman"/>
              </a:rPr>
              <a:t>To </a:t>
            </a:r>
            <a:r>
              <a:rPr dirty="0" sz="1300" spc="5">
                <a:latin typeface="Times New Roman"/>
                <a:cs typeface="Times New Roman"/>
              </a:rPr>
              <a:t>use this package, perform the following </a:t>
            </a:r>
            <a:r>
              <a:rPr dirty="0" sz="1300">
                <a:latin typeface="Times New Roman"/>
                <a:cs typeface="Times New Roman"/>
              </a:rPr>
              <a:t>steps </a:t>
            </a:r>
            <a:r>
              <a:rPr dirty="0" sz="1300" spc="5">
                <a:latin typeface="Times New Roman"/>
                <a:cs typeface="Times New Roman"/>
              </a:rPr>
              <a:t>to process the</a:t>
            </a:r>
            <a:r>
              <a:rPr dirty="0" sz="1300" spc="30">
                <a:latin typeface="Times New Roman"/>
                <a:cs typeface="Times New Roman"/>
              </a:rPr>
              <a:t> </a:t>
            </a:r>
            <a:r>
              <a:rPr dirty="0" sz="1300" spc="5">
                <a:latin typeface="Times New Roman"/>
                <a:cs typeface="Times New Roman"/>
              </a:rPr>
              <a:t>rows:</a:t>
            </a:r>
            <a:endParaRPr sz="1300">
              <a:latin typeface="Times New Roman"/>
              <a:cs typeface="Times New Roman"/>
            </a:endParaRPr>
          </a:p>
          <a:p>
            <a:pPr marL="514984" indent="-252095">
              <a:lnSpc>
                <a:spcPts val="1535"/>
              </a:lnSpc>
              <a:buChar char="•"/>
              <a:tabLst>
                <a:tab pos="514984" algn="l"/>
                <a:tab pos="515620" algn="l"/>
              </a:tabLst>
            </a:pPr>
            <a:r>
              <a:rPr dirty="0" sz="1300" spc="5">
                <a:latin typeface="Times New Roman"/>
                <a:cs typeface="Times New Roman"/>
              </a:rPr>
              <a:t>Call the </a:t>
            </a:r>
            <a:r>
              <a:rPr dirty="0" sz="1300" spc="15">
                <a:latin typeface="Courier New"/>
                <a:cs typeface="Courier New"/>
              </a:rPr>
              <a:t>open</a:t>
            </a:r>
            <a:r>
              <a:rPr dirty="0" sz="1300" spc="-445">
                <a:latin typeface="Courier New"/>
                <a:cs typeface="Courier New"/>
              </a:rPr>
              <a:t> </a:t>
            </a:r>
            <a:r>
              <a:rPr dirty="0" sz="1300" spc="5">
                <a:latin typeface="Times New Roman"/>
                <a:cs typeface="Times New Roman"/>
              </a:rPr>
              <a:t>procedure to open the cursor.</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Call the </a:t>
            </a:r>
            <a:r>
              <a:rPr dirty="0" sz="1300" spc="15">
                <a:latin typeface="Courier New"/>
                <a:cs typeface="Courier New"/>
              </a:rPr>
              <a:t>next</a:t>
            </a:r>
            <a:r>
              <a:rPr dirty="0" sz="1300" spc="-375">
                <a:latin typeface="Courier New"/>
                <a:cs typeface="Courier New"/>
              </a:rPr>
              <a:t> </a:t>
            </a:r>
            <a:r>
              <a:rPr dirty="0" sz="1300" spc="5">
                <a:latin typeface="Times New Roman"/>
                <a:cs typeface="Times New Roman"/>
              </a:rPr>
              <a:t>procedure to fetch one or a specified </a:t>
            </a:r>
            <a:r>
              <a:rPr dirty="0" sz="1300" spc="10">
                <a:latin typeface="Times New Roman"/>
                <a:cs typeface="Times New Roman"/>
              </a:rPr>
              <a:t>number </a:t>
            </a:r>
            <a:r>
              <a:rPr dirty="0" sz="1300" spc="5">
                <a:latin typeface="Times New Roman"/>
                <a:cs typeface="Times New Roman"/>
              </a:rPr>
              <a:t>of rows. If </a:t>
            </a:r>
            <a:r>
              <a:rPr dirty="0" sz="1300" spc="10">
                <a:latin typeface="Times New Roman"/>
                <a:cs typeface="Times New Roman"/>
              </a:rPr>
              <a:t>you </a:t>
            </a:r>
            <a:r>
              <a:rPr dirty="0" sz="1300" spc="5">
                <a:latin typeface="Times New Roman"/>
                <a:cs typeface="Times New Roman"/>
              </a:rPr>
              <a:t>request</a:t>
            </a:r>
            <a:endParaRPr sz="1300">
              <a:latin typeface="Times New Roman"/>
              <a:cs typeface="Times New Roman"/>
            </a:endParaRPr>
          </a:p>
          <a:p>
            <a:pPr marL="515620" marR="275590">
              <a:lnSpc>
                <a:spcPts val="1510"/>
              </a:lnSpc>
              <a:spcBef>
                <a:spcPts val="195"/>
              </a:spcBef>
            </a:pPr>
            <a:r>
              <a:rPr dirty="0" sz="1300" spc="10">
                <a:latin typeface="Times New Roman"/>
                <a:cs typeface="Times New Roman"/>
              </a:rPr>
              <a:t>more </a:t>
            </a:r>
            <a:r>
              <a:rPr dirty="0" sz="1300" spc="5">
                <a:latin typeface="Times New Roman"/>
                <a:cs typeface="Times New Roman"/>
              </a:rPr>
              <a:t>rows than actually exist, the procedure successfully handles termination.  </a:t>
            </a:r>
            <a:r>
              <a:rPr dirty="0" sz="1300">
                <a:latin typeface="Times New Roman"/>
                <a:cs typeface="Times New Roman"/>
              </a:rPr>
              <a:t>It </a:t>
            </a:r>
            <a:r>
              <a:rPr dirty="0" sz="1300" spc="5">
                <a:latin typeface="Times New Roman"/>
                <a:cs typeface="Times New Roman"/>
              </a:rPr>
              <a:t>returns </a:t>
            </a:r>
            <a:r>
              <a:rPr dirty="0" sz="1300" spc="15">
                <a:latin typeface="Courier New"/>
                <a:cs typeface="Courier New"/>
              </a:rPr>
              <a:t>TRUE</a:t>
            </a:r>
            <a:r>
              <a:rPr dirty="0" sz="1300" spc="-355">
                <a:latin typeface="Courier New"/>
                <a:cs typeface="Courier New"/>
              </a:rPr>
              <a:t> </a:t>
            </a:r>
            <a:r>
              <a:rPr dirty="0" sz="1300" spc="5">
                <a:latin typeface="Times New Roman"/>
                <a:cs typeface="Times New Roman"/>
              </a:rPr>
              <a:t>if </a:t>
            </a:r>
            <a:r>
              <a:rPr dirty="0" sz="1300" spc="10">
                <a:latin typeface="Times New Roman"/>
                <a:cs typeface="Times New Roman"/>
              </a:rPr>
              <a:t>more </a:t>
            </a:r>
            <a:r>
              <a:rPr dirty="0" sz="1300" spc="5">
                <a:latin typeface="Times New Roman"/>
                <a:cs typeface="Times New Roman"/>
              </a:rPr>
              <a:t>rows need to be processed; otherwise it returns </a:t>
            </a:r>
            <a:r>
              <a:rPr dirty="0" sz="1300" spc="10">
                <a:latin typeface="Courier New"/>
                <a:cs typeface="Courier New"/>
              </a:rPr>
              <a:t>FALSE</a:t>
            </a:r>
            <a:r>
              <a:rPr dirty="0" sz="1300" spc="10">
                <a:latin typeface="Times New Roman"/>
                <a:cs typeface="Times New Roman"/>
              </a:rPr>
              <a:t>.</a:t>
            </a:r>
            <a:endParaRPr sz="1300">
              <a:latin typeface="Times New Roman"/>
              <a:cs typeface="Times New Roman"/>
            </a:endParaRPr>
          </a:p>
          <a:p>
            <a:pPr marL="514984" indent="-251460">
              <a:lnSpc>
                <a:spcPts val="1530"/>
              </a:lnSpc>
              <a:buChar char="•"/>
              <a:tabLst>
                <a:tab pos="514984" algn="l"/>
                <a:tab pos="515620" algn="l"/>
              </a:tabLst>
            </a:pPr>
            <a:r>
              <a:rPr dirty="0" sz="1300" spc="5">
                <a:latin typeface="Times New Roman"/>
                <a:cs typeface="Times New Roman"/>
              </a:rPr>
              <a:t>Call the </a:t>
            </a:r>
            <a:r>
              <a:rPr dirty="0" sz="1300" spc="15">
                <a:latin typeface="Courier New"/>
                <a:cs typeface="Courier New"/>
              </a:rPr>
              <a:t>close</a:t>
            </a:r>
            <a:r>
              <a:rPr dirty="0" sz="1300" spc="-315">
                <a:latin typeface="Courier New"/>
                <a:cs typeface="Courier New"/>
              </a:rPr>
              <a:t> </a:t>
            </a:r>
            <a:r>
              <a:rPr dirty="0" sz="1300" spc="5">
                <a:latin typeface="Times New Roman"/>
                <a:cs typeface="Times New Roman"/>
              </a:rPr>
              <a:t>procedure to close the cursor, before or at the end of processing the</a:t>
            </a:r>
            <a:endParaRPr sz="1300">
              <a:latin typeface="Times New Roman"/>
              <a:cs typeface="Times New Roman"/>
            </a:endParaRPr>
          </a:p>
          <a:p>
            <a:pPr marL="515620">
              <a:lnSpc>
                <a:spcPct val="100000"/>
              </a:lnSpc>
              <a:spcBef>
                <a:spcPts val="100"/>
              </a:spcBef>
            </a:pPr>
            <a:r>
              <a:rPr dirty="0" sz="1300">
                <a:latin typeface="Times New Roman"/>
                <a:cs typeface="Times New Roman"/>
              </a:rPr>
              <a:t>rows.</a:t>
            </a:r>
            <a:endParaRPr sz="1300">
              <a:latin typeface="Times New Roman"/>
              <a:cs typeface="Times New Roman"/>
            </a:endParaRPr>
          </a:p>
          <a:p>
            <a:pPr marL="137795" marR="113664">
              <a:lnSpc>
                <a:spcPct val="101099"/>
              </a:lnSpc>
              <a:spcBef>
                <a:spcPts val="40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cursor declaration is private to the package. Therefore the cursor state can be  influenced </a:t>
            </a:r>
            <a:r>
              <a:rPr dirty="0" sz="1300" spc="10">
                <a:latin typeface="Times New Roman"/>
                <a:cs typeface="Times New Roman"/>
              </a:rPr>
              <a:t>by </a:t>
            </a:r>
            <a:r>
              <a:rPr dirty="0" sz="1300" spc="5">
                <a:latin typeface="Times New Roman"/>
                <a:cs typeface="Times New Roman"/>
              </a:rPr>
              <a:t>invoking the </a:t>
            </a:r>
            <a:r>
              <a:rPr dirty="0" sz="1300" spc="10">
                <a:latin typeface="Times New Roman"/>
                <a:cs typeface="Times New Roman"/>
              </a:rPr>
              <a:t>package </a:t>
            </a:r>
            <a:r>
              <a:rPr dirty="0" sz="1300" spc="5">
                <a:latin typeface="Times New Roman"/>
                <a:cs typeface="Times New Roman"/>
              </a:rPr>
              <a:t>procedure and functions listed in the</a:t>
            </a:r>
            <a:r>
              <a:rPr dirty="0" sz="1300" spc="35">
                <a:latin typeface="Times New Roman"/>
                <a:cs typeface="Times New Roman"/>
              </a:rPr>
              <a:t> </a:t>
            </a:r>
            <a:r>
              <a:rPr dirty="0" sz="1300" spc="5">
                <a:latin typeface="Times New Roman"/>
                <a:cs typeface="Times New Roman"/>
              </a:rPr>
              <a:t>slide.</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b="1">
                <a:latin typeface="Arial"/>
                <a:cs typeface="Arial"/>
              </a:rPr>
              <a:t>Executing</a:t>
            </a:r>
            <a:r>
              <a:rPr dirty="0" sz="2000" spc="-5" b="1">
                <a:latin typeface="Arial"/>
                <a:cs typeface="Arial"/>
              </a:rPr>
              <a:t> </a:t>
            </a:r>
            <a:r>
              <a:rPr dirty="0" sz="2000" spc="-5" b="1">
                <a:latin typeface="Courier New"/>
                <a:cs typeface="Courier New"/>
              </a:rPr>
              <a:t>CURS_PKG</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spcBef>
                <a:spcPts val="35"/>
              </a:spcBef>
            </a:pPr>
            <a:endParaRPr sz="3100">
              <a:latin typeface="Courier New"/>
              <a:cs typeface="Courier New"/>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865376"/>
            <a:ext cx="5105400" cy="2506345"/>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SET </a:t>
            </a:r>
            <a:r>
              <a:rPr dirty="0" sz="1300" spc="-20" b="1">
                <a:latin typeface="Courier New"/>
                <a:cs typeface="Courier New"/>
              </a:rPr>
              <a:t>SERVEROUTPUT ON</a:t>
            </a:r>
            <a:endParaRPr sz="1300">
              <a:latin typeface="Courier New"/>
              <a:cs typeface="Courier New"/>
            </a:endParaRPr>
          </a:p>
          <a:p>
            <a:pPr marL="76200" marR="2971165">
              <a:lnSpc>
                <a:spcPts val="1550"/>
              </a:lnSpc>
              <a:spcBef>
                <a:spcPts val="55"/>
              </a:spcBef>
            </a:pPr>
            <a:r>
              <a:rPr dirty="0" sz="1300" spc="-15" b="1">
                <a:latin typeface="Courier New"/>
                <a:cs typeface="Courier New"/>
              </a:rPr>
              <a:t>EXECUTE </a:t>
            </a:r>
            <a:r>
              <a:rPr dirty="0" sz="1300" spc="-20" b="1">
                <a:latin typeface="Courier New"/>
                <a:cs typeface="Courier New"/>
              </a:rPr>
              <a:t>curs_pkg.open  DECLARE</a:t>
            </a:r>
            <a:endParaRPr sz="1300">
              <a:latin typeface="Courier New"/>
              <a:cs typeface="Courier New"/>
            </a:endParaRPr>
          </a:p>
          <a:p>
            <a:pPr marL="271145">
              <a:lnSpc>
                <a:spcPts val="1485"/>
              </a:lnSpc>
            </a:pPr>
            <a:r>
              <a:rPr dirty="0" sz="1300" spc="-15" b="1">
                <a:latin typeface="Courier New"/>
                <a:cs typeface="Courier New"/>
              </a:rPr>
              <a:t>more BOOLEAN :=</a:t>
            </a:r>
            <a:r>
              <a:rPr dirty="0" sz="1300" spc="-35" b="1">
                <a:latin typeface="Courier New"/>
                <a:cs typeface="Courier New"/>
              </a:rPr>
              <a:t> </a:t>
            </a:r>
            <a:r>
              <a:rPr dirty="0" sz="1300" spc="-20" b="1">
                <a:latin typeface="Courier New"/>
                <a:cs typeface="Courier New"/>
              </a:rPr>
              <a:t>curs_pkg.next(3);</a:t>
            </a:r>
            <a:endParaRPr sz="1300">
              <a:latin typeface="Courier New"/>
              <a:cs typeface="Courier New"/>
            </a:endParaRPr>
          </a:p>
          <a:p>
            <a:pPr marL="76200">
              <a:lnSpc>
                <a:spcPts val="1550"/>
              </a:lnSpc>
            </a:pPr>
            <a:r>
              <a:rPr dirty="0" sz="1300" spc="-15" b="1">
                <a:latin typeface="Courier New"/>
                <a:cs typeface="Courier New"/>
              </a:rPr>
              <a:t>BEGIN</a:t>
            </a:r>
            <a:endParaRPr sz="1300">
              <a:latin typeface="Courier New"/>
              <a:cs typeface="Courier New"/>
            </a:endParaRPr>
          </a:p>
          <a:p>
            <a:pPr marL="466725" marR="3166110" indent="-196215">
              <a:lnSpc>
                <a:spcPts val="1540"/>
              </a:lnSpc>
              <a:spcBef>
                <a:spcPts val="60"/>
              </a:spcBef>
            </a:pPr>
            <a:r>
              <a:rPr dirty="0" sz="1300" spc="-15" b="1">
                <a:latin typeface="Courier New"/>
                <a:cs typeface="Courier New"/>
              </a:rPr>
              <a:t>IF NOT more </a:t>
            </a:r>
            <a:r>
              <a:rPr dirty="0" sz="1300" spc="-20" b="1">
                <a:latin typeface="Courier New"/>
                <a:cs typeface="Courier New"/>
              </a:rPr>
              <a:t>THEN  curs_pkg.close;</a:t>
            </a:r>
            <a:endParaRPr sz="1300">
              <a:latin typeface="Courier New"/>
              <a:cs typeface="Courier New"/>
            </a:endParaRPr>
          </a:p>
          <a:p>
            <a:pPr marL="76200" marR="4142740" indent="194945">
              <a:lnSpc>
                <a:spcPts val="1550"/>
              </a:lnSpc>
            </a:pPr>
            <a:r>
              <a:rPr dirty="0" sz="1300" spc="-15" b="1">
                <a:latin typeface="Courier New"/>
                <a:cs typeface="Courier New"/>
              </a:rPr>
              <a:t>END</a:t>
            </a:r>
            <a:r>
              <a:rPr dirty="0" sz="1300" spc="-100" b="1">
                <a:latin typeface="Courier New"/>
                <a:cs typeface="Courier New"/>
              </a:rPr>
              <a:t> </a:t>
            </a:r>
            <a:r>
              <a:rPr dirty="0" sz="1300" spc="-20" b="1">
                <a:latin typeface="Courier New"/>
                <a:cs typeface="Courier New"/>
              </a:rPr>
              <a:t>IF;</a:t>
            </a:r>
            <a:endParaRPr sz="1300">
              <a:latin typeface="Courier New"/>
              <a:cs typeface="Courier New"/>
            </a:endParaRPr>
          </a:p>
          <a:p>
            <a:pPr marL="76200" marR="4142740">
              <a:lnSpc>
                <a:spcPts val="1550"/>
              </a:lnSpc>
            </a:pPr>
            <a:r>
              <a:rPr dirty="0" sz="1300" spc="-20" b="1">
                <a:latin typeface="Courier New"/>
                <a:cs typeface="Courier New"/>
              </a:rPr>
              <a:t>END;</a:t>
            </a:r>
            <a:endParaRPr sz="1300">
              <a:latin typeface="Courier New"/>
              <a:cs typeface="Courier New"/>
            </a:endParaRPr>
          </a:p>
          <a:p>
            <a:pPr marL="76200">
              <a:lnSpc>
                <a:spcPts val="1485"/>
              </a:lnSpc>
            </a:pPr>
            <a:r>
              <a:rPr dirty="0" sz="1300" spc="-10" b="1">
                <a:latin typeface="Courier New"/>
                <a:cs typeface="Courier New"/>
              </a:rPr>
              <a:t>/</a:t>
            </a:r>
            <a:endParaRPr sz="1300">
              <a:latin typeface="Courier New"/>
              <a:cs typeface="Courier New"/>
            </a:endParaRPr>
          </a:p>
          <a:p>
            <a:pPr marL="76200" marR="334645">
              <a:lnSpc>
                <a:spcPts val="1550"/>
              </a:lnSpc>
              <a:spcBef>
                <a:spcPts val="50"/>
              </a:spcBef>
              <a:tabLst>
                <a:tab pos="563880" algn="l"/>
              </a:tabLst>
            </a:pPr>
            <a:r>
              <a:rPr dirty="0" sz="1300" spc="-15" b="1">
                <a:latin typeface="Courier New"/>
                <a:cs typeface="Courier New"/>
              </a:rPr>
              <a:t>RUN	-- repeats execution on </a:t>
            </a:r>
            <a:r>
              <a:rPr dirty="0" sz="1300" spc="-10" b="1">
                <a:latin typeface="Courier New"/>
                <a:cs typeface="Courier New"/>
              </a:rPr>
              <a:t>the </a:t>
            </a:r>
            <a:r>
              <a:rPr dirty="0" sz="1300" spc="-15" b="1">
                <a:latin typeface="Courier New"/>
                <a:cs typeface="Courier New"/>
              </a:rPr>
              <a:t>anonymous block  EXECUTE</a:t>
            </a:r>
            <a:r>
              <a:rPr dirty="0" sz="1300" spc="-25" b="1">
                <a:latin typeface="Courier New"/>
                <a:cs typeface="Courier New"/>
              </a:rPr>
              <a:t> </a:t>
            </a:r>
            <a:r>
              <a:rPr dirty="0" sz="1300" spc="-20" b="1">
                <a:latin typeface="Courier New"/>
                <a:cs typeface="Courier New"/>
              </a:rPr>
              <a:t>curs_pkg.close</a:t>
            </a:r>
            <a:endParaRPr sz="1300">
              <a:latin typeface="Courier New"/>
              <a:cs typeface="Courier New"/>
            </a:endParaRPr>
          </a:p>
        </p:txBody>
      </p:sp>
      <p:sp>
        <p:nvSpPr>
          <p:cNvPr id="5" name="object 5"/>
          <p:cNvSpPr txBox="1"/>
          <p:nvPr/>
        </p:nvSpPr>
        <p:spPr>
          <a:xfrm>
            <a:off x="743204" y="5590301"/>
            <a:ext cx="6272530" cy="3205480"/>
          </a:xfrm>
          <a:prstGeom prst="rect">
            <a:avLst/>
          </a:prstGeom>
        </p:spPr>
        <p:txBody>
          <a:bodyPr wrap="square" lIns="0" tIns="66675" rIns="0" bIns="0" rtlCol="0" vert="horz">
            <a:spAutoFit/>
          </a:bodyPr>
          <a:lstStyle/>
          <a:p>
            <a:pPr marL="12700">
              <a:lnSpc>
                <a:spcPct val="100000"/>
              </a:lnSpc>
              <a:spcBef>
                <a:spcPts val="525"/>
              </a:spcBef>
            </a:pPr>
            <a:r>
              <a:rPr dirty="0" sz="1300" spc="5" b="1">
                <a:latin typeface="Arial"/>
                <a:cs typeface="Arial"/>
              </a:rPr>
              <a:t>Executing</a:t>
            </a:r>
            <a:r>
              <a:rPr dirty="0" sz="1300" b="1">
                <a:latin typeface="Arial"/>
                <a:cs typeface="Arial"/>
              </a:rPr>
              <a:t> </a:t>
            </a:r>
            <a:r>
              <a:rPr dirty="0" sz="1300" spc="15" b="1">
                <a:latin typeface="Courier New"/>
                <a:cs typeface="Courier New"/>
              </a:rPr>
              <a:t>CURS_PKG</a:t>
            </a:r>
            <a:endParaRPr sz="1300">
              <a:latin typeface="Courier New"/>
              <a:cs typeface="Courier New"/>
            </a:endParaRPr>
          </a:p>
          <a:p>
            <a:pPr marL="137795" marR="5080">
              <a:lnSpc>
                <a:spcPct val="96100"/>
              </a:lnSpc>
              <a:spcBef>
                <a:spcPts val="495"/>
              </a:spcBef>
            </a:pPr>
            <a:r>
              <a:rPr dirty="0" sz="1300" spc="5">
                <a:latin typeface="Times New Roman"/>
                <a:cs typeface="Times New Roman"/>
              </a:rPr>
              <a:t>Recall that the state of a package variable or cursor persists across transactions within a  session. However, the state does not persist </a:t>
            </a:r>
            <a:r>
              <a:rPr dirty="0" sz="1300" spc="10">
                <a:latin typeface="Times New Roman"/>
                <a:cs typeface="Times New Roman"/>
              </a:rPr>
              <a:t>across </a:t>
            </a:r>
            <a:r>
              <a:rPr dirty="0" sz="1300" spc="5">
                <a:latin typeface="Times New Roman"/>
                <a:cs typeface="Times New Roman"/>
              </a:rPr>
              <a:t>different sessions for the </a:t>
            </a:r>
            <a:r>
              <a:rPr dirty="0" sz="1300" spc="10">
                <a:latin typeface="Times New Roman"/>
                <a:cs typeface="Times New Roman"/>
              </a:rPr>
              <a:t>same </a:t>
            </a:r>
            <a:r>
              <a:rPr dirty="0" sz="1300" spc="5">
                <a:latin typeface="Times New Roman"/>
                <a:cs typeface="Times New Roman"/>
              </a:rPr>
              <a:t>user. </a:t>
            </a:r>
            <a:r>
              <a:rPr dirty="0" sz="1300" spc="10">
                <a:latin typeface="Times New Roman"/>
                <a:cs typeface="Times New Roman"/>
              </a:rPr>
              <a:t>The  </a:t>
            </a:r>
            <a:r>
              <a:rPr dirty="0" sz="1300" spc="5">
                <a:latin typeface="Times New Roman"/>
                <a:cs typeface="Times New Roman"/>
              </a:rPr>
              <a:t>database tables hold data that persists across </a:t>
            </a:r>
            <a:r>
              <a:rPr dirty="0" sz="1300">
                <a:latin typeface="Times New Roman"/>
                <a:cs typeface="Times New Roman"/>
              </a:rPr>
              <a:t>sessions </a:t>
            </a:r>
            <a:r>
              <a:rPr dirty="0" sz="1300" spc="5">
                <a:latin typeface="Times New Roman"/>
                <a:cs typeface="Times New Roman"/>
              </a:rPr>
              <a:t>and users. </a:t>
            </a:r>
            <a:r>
              <a:rPr dirty="0" sz="1300" spc="10">
                <a:latin typeface="Times New Roman"/>
                <a:cs typeface="Times New Roman"/>
              </a:rPr>
              <a:t>The </a:t>
            </a:r>
            <a:r>
              <a:rPr dirty="0" sz="1300" spc="15">
                <a:latin typeface="Courier New"/>
                <a:cs typeface="Courier New"/>
              </a:rPr>
              <a:t>SET  SERVEROUTPUT </a:t>
            </a:r>
            <a:r>
              <a:rPr dirty="0" sz="1300" spc="10">
                <a:latin typeface="Courier New"/>
                <a:cs typeface="Courier New"/>
              </a:rPr>
              <a:t>ON </a:t>
            </a:r>
            <a:r>
              <a:rPr dirty="0" sz="1300" spc="10">
                <a:latin typeface="Times New Roman"/>
                <a:cs typeface="Times New Roman"/>
              </a:rPr>
              <a:t>command </a:t>
            </a:r>
            <a:r>
              <a:rPr dirty="0" sz="1300" spc="5">
                <a:latin typeface="Times New Roman"/>
                <a:cs typeface="Times New Roman"/>
              </a:rPr>
              <a:t>prepares </a:t>
            </a:r>
            <a:r>
              <a:rPr dirty="0" sz="1300" spc="5" i="1">
                <a:latin typeface="Times New Roman"/>
                <a:cs typeface="Times New Roman"/>
              </a:rPr>
              <a:t>i</a:t>
            </a:r>
            <a:r>
              <a:rPr dirty="0" sz="1300" spc="5">
                <a:latin typeface="Times New Roman"/>
                <a:cs typeface="Times New Roman"/>
              </a:rPr>
              <a:t>SQL*Plus to display output results. </a:t>
            </a:r>
            <a:r>
              <a:rPr dirty="0" sz="1300" spc="10">
                <a:latin typeface="Times New Roman"/>
                <a:cs typeface="Times New Roman"/>
              </a:rPr>
              <a:t>The </a:t>
            </a:r>
            <a:r>
              <a:rPr dirty="0" sz="1300" spc="5">
                <a:latin typeface="Times New Roman"/>
                <a:cs typeface="Times New Roman"/>
              </a:rPr>
              <a:t>call to  </a:t>
            </a:r>
            <a:r>
              <a:rPr dirty="0" sz="1300" spc="15">
                <a:latin typeface="Courier New"/>
                <a:cs typeface="Courier New"/>
              </a:rPr>
              <a:t>curs_pkg.open </a:t>
            </a:r>
            <a:r>
              <a:rPr dirty="0" sz="1300" spc="5">
                <a:latin typeface="Times New Roman"/>
                <a:cs typeface="Times New Roman"/>
              </a:rPr>
              <a:t>opens the cursor, which </a:t>
            </a:r>
            <a:r>
              <a:rPr dirty="0" sz="1300" spc="10">
                <a:latin typeface="Times New Roman"/>
                <a:cs typeface="Times New Roman"/>
              </a:rPr>
              <a:t>remains </a:t>
            </a:r>
            <a:r>
              <a:rPr dirty="0" sz="1300" spc="5">
                <a:latin typeface="Times New Roman"/>
                <a:cs typeface="Times New Roman"/>
              </a:rPr>
              <a:t>open until the session is terminated,  or the cursor is explicitly closed. </a:t>
            </a:r>
            <a:r>
              <a:rPr dirty="0" sz="1300" spc="10">
                <a:latin typeface="Times New Roman"/>
                <a:cs typeface="Times New Roman"/>
              </a:rPr>
              <a:t>The anonymous </a:t>
            </a:r>
            <a:r>
              <a:rPr dirty="0" sz="1300" spc="5">
                <a:latin typeface="Times New Roman"/>
                <a:cs typeface="Times New Roman"/>
              </a:rPr>
              <a:t>block executes the </a:t>
            </a:r>
            <a:r>
              <a:rPr dirty="0" sz="1300" spc="15">
                <a:latin typeface="Courier New"/>
                <a:cs typeface="Courier New"/>
              </a:rPr>
              <a:t>next </a:t>
            </a:r>
            <a:r>
              <a:rPr dirty="0" sz="1300" spc="5">
                <a:latin typeface="Times New Roman"/>
                <a:cs typeface="Times New Roman"/>
              </a:rPr>
              <a:t>function in the  </a:t>
            </a:r>
            <a:r>
              <a:rPr dirty="0" sz="1300" spc="15">
                <a:latin typeface="Courier New"/>
                <a:cs typeface="Courier New"/>
              </a:rPr>
              <a:t>Declaration </a:t>
            </a:r>
            <a:r>
              <a:rPr dirty="0" sz="1300" spc="5">
                <a:latin typeface="Times New Roman"/>
                <a:cs typeface="Times New Roman"/>
              </a:rPr>
              <a:t>section, initializing the </a:t>
            </a:r>
            <a:r>
              <a:rPr dirty="0" sz="1300" spc="15">
                <a:latin typeface="Courier New"/>
                <a:cs typeface="Courier New"/>
              </a:rPr>
              <a:t>BOOLEAN </a:t>
            </a:r>
            <a:r>
              <a:rPr dirty="0" sz="1300" spc="5">
                <a:latin typeface="Times New Roman"/>
                <a:cs typeface="Times New Roman"/>
              </a:rPr>
              <a:t>variable </a:t>
            </a:r>
            <a:r>
              <a:rPr dirty="0" sz="1300" spc="10">
                <a:latin typeface="Courier New"/>
                <a:cs typeface="Courier New"/>
              </a:rPr>
              <a:t>more </a:t>
            </a:r>
            <a:r>
              <a:rPr dirty="0" sz="1300" spc="5">
                <a:latin typeface="Times New Roman"/>
                <a:cs typeface="Times New Roman"/>
              </a:rPr>
              <a:t>to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as there are  </a:t>
            </a:r>
            <a:r>
              <a:rPr dirty="0" sz="1300" spc="10">
                <a:latin typeface="Times New Roman"/>
                <a:cs typeface="Times New Roman"/>
              </a:rPr>
              <a:t>more </a:t>
            </a:r>
            <a:r>
              <a:rPr dirty="0" sz="1300" spc="5">
                <a:latin typeface="Times New Roman"/>
                <a:cs typeface="Times New Roman"/>
              </a:rPr>
              <a:t>than three rows in the employees table. </a:t>
            </a:r>
            <a:r>
              <a:rPr dirty="0" sz="1300" spc="10">
                <a:latin typeface="Times New Roman"/>
                <a:cs typeface="Times New Roman"/>
              </a:rPr>
              <a:t>The </a:t>
            </a:r>
            <a:r>
              <a:rPr dirty="0" sz="1300" spc="5">
                <a:latin typeface="Times New Roman"/>
                <a:cs typeface="Times New Roman"/>
              </a:rPr>
              <a:t>block checks for the end of the result set  and closes the cursor, if appropriate. </a:t>
            </a:r>
            <a:r>
              <a:rPr dirty="0" sz="1300" spc="10">
                <a:latin typeface="Times New Roman"/>
                <a:cs typeface="Times New Roman"/>
              </a:rPr>
              <a:t>When </a:t>
            </a:r>
            <a:r>
              <a:rPr dirty="0" sz="1300" spc="5">
                <a:latin typeface="Times New Roman"/>
                <a:cs typeface="Times New Roman"/>
              </a:rPr>
              <a:t>the block executes, it displays the first three  </a:t>
            </a:r>
            <a:r>
              <a:rPr dirty="0" sz="1300">
                <a:latin typeface="Times New Roman"/>
                <a:cs typeface="Times New Roman"/>
              </a:rPr>
              <a:t>rows:</a:t>
            </a:r>
            <a:endParaRPr sz="1300">
              <a:latin typeface="Times New Roman"/>
              <a:cs typeface="Times New Roman"/>
            </a:endParaRPr>
          </a:p>
          <a:p>
            <a:pPr marL="1017905">
              <a:lnSpc>
                <a:spcPts val="1275"/>
              </a:lnSpc>
            </a:pPr>
            <a:r>
              <a:rPr dirty="0" sz="1200">
                <a:latin typeface="Courier New"/>
                <a:cs typeface="Courier New"/>
              </a:rPr>
              <a:t>Id</a:t>
            </a:r>
            <a:r>
              <a:rPr dirty="0" sz="1200" spc="-75">
                <a:latin typeface="Courier New"/>
                <a:cs typeface="Courier New"/>
              </a:rPr>
              <a:t> </a:t>
            </a:r>
            <a:r>
              <a:rPr dirty="0" sz="1200">
                <a:latin typeface="Courier New"/>
                <a:cs typeface="Courier New"/>
              </a:rPr>
              <a:t>:100</a:t>
            </a:r>
            <a:endParaRPr sz="1200">
              <a:latin typeface="Courier New"/>
              <a:cs typeface="Courier New"/>
            </a:endParaRPr>
          </a:p>
          <a:p>
            <a:pPr marL="1017905">
              <a:lnSpc>
                <a:spcPts val="1390"/>
              </a:lnSpc>
            </a:pPr>
            <a:r>
              <a:rPr dirty="0" sz="1200">
                <a:latin typeface="Courier New"/>
                <a:cs typeface="Courier New"/>
              </a:rPr>
              <a:t>Id</a:t>
            </a:r>
            <a:r>
              <a:rPr dirty="0" sz="1200" spc="-75">
                <a:latin typeface="Courier New"/>
                <a:cs typeface="Courier New"/>
              </a:rPr>
              <a:t> </a:t>
            </a:r>
            <a:r>
              <a:rPr dirty="0" sz="1200">
                <a:latin typeface="Courier New"/>
                <a:cs typeface="Courier New"/>
              </a:rPr>
              <a:t>:101</a:t>
            </a:r>
            <a:endParaRPr sz="1200">
              <a:latin typeface="Courier New"/>
              <a:cs typeface="Courier New"/>
            </a:endParaRPr>
          </a:p>
          <a:p>
            <a:pPr marL="1017905">
              <a:lnSpc>
                <a:spcPts val="1415"/>
              </a:lnSpc>
            </a:pPr>
            <a:r>
              <a:rPr dirty="0" sz="1200">
                <a:latin typeface="Courier New"/>
                <a:cs typeface="Courier New"/>
              </a:rPr>
              <a:t>Id</a:t>
            </a:r>
            <a:r>
              <a:rPr dirty="0" sz="1200" spc="-75">
                <a:latin typeface="Courier New"/>
                <a:cs typeface="Courier New"/>
              </a:rPr>
              <a:t> </a:t>
            </a:r>
            <a:r>
              <a:rPr dirty="0" sz="1200">
                <a:latin typeface="Courier New"/>
                <a:cs typeface="Courier New"/>
              </a:rPr>
              <a:t>:102</a:t>
            </a:r>
            <a:endParaRPr sz="1200">
              <a:latin typeface="Courier New"/>
              <a:cs typeface="Courier New"/>
            </a:endParaRPr>
          </a:p>
          <a:p>
            <a:pPr marL="137795" marR="405130">
              <a:lnSpc>
                <a:spcPct val="100800"/>
              </a:lnSpc>
              <a:spcBef>
                <a:spcPts val="340"/>
              </a:spcBef>
            </a:pPr>
            <a:r>
              <a:rPr dirty="0" sz="1300" spc="10">
                <a:latin typeface="Times New Roman"/>
                <a:cs typeface="Times New Roman"/>
              </a:rPr>
              <a:t>The </a:t>
            </a:r>
            <a:r>
              <a:rPr dirty="0" sz="1300" spc="10">
                <a:latin typeface="Courier New"/>
                <a:cs typeface="Courier New"/>
              </a:rPr>
              <a:t>RUN</a:t>
            </a:r>
            <a:r>
              <a:rPr dirty="0" sz="1300" spc="-365">
                <a:latin typeface="Courier New"/>
                <a:cs typeface="Courier New"/>
              </a:rPr>
              <a:t> </a:t>
            </a:r>
            <a:r>
              <a:rPr dirty="0" sz="1300" spc="10">
                <a:latin typeface="Times New Roman"/>
                <a:cs typeface="Times New Roman"/>
              </a:rPr>
              <a:t>command </a:t>
            </a:r>
            <a:r>
              <a:rPr dirty="0" sz="1300" spc="5">
                <a:latin typeface="Times New Roman"/>
                <a:cs typeface="Times New Roman"/>
              </a:rPr>
              <a:t>executes the </a:t>
            </a:r>
            <a:r>
              <a:rPr dirty="0" sz="1300" spc="10">
                <a:latin typeface="Times New Roman"/>
                <a:cs typeface="Times New Roman"/>
              </a:rPr>
              <a:t>anonymous </a:t>
            </a:r>
            <a:r>
              <a:rPr dirty="0" sz="1300" spc="5">
                <a:latin typeface="Times New Roman"/>
                <a:cs typeface="Times New Roman"/>
              </a:rPr>
              <a:t>block again, and the next three rows are  displayed:</a:t>
            </a:r>
            <a:endParaRPr sz="1300">
              <a:latin typeface="Times New Roman"/>
              <a:cs typeface="Times New Roman"/>
            </a:endParaRPr>
          </a:p>
        </p:txBody>
      </p:sp>
      <p:sp>
        <p:nvSpPr>
          <p:cNvPr id="6" name="object 6"/>
          <p:cNvSpPr txBox="1"/>
          <p:nvPr/>
        </p:nvSpPr>
        <p:spPr>
          <a:xfrm>
            <a:off x="868933" y="8750300"/>
            <a:ext cx="1090295" cy="806450"/>
          </a:xfrm>
          <a:prstGeom prst="rect">
            <a:avLst/>
          </a:prstGeom>
        </p:spPr>
        <p:txBody>
          <a:bodyPr wrap="square" lIns="0" tIns="20320" rIns="0" bIns="0" rtlCol="0" vert="horz">
            <a:spAutoFit/>
          </a:bodyPr>
          <a:lstStyle/>
          <a:p>
            <a:pPr algn="just" marL="892810" marR="5080">
              <a:lnSpc>
                <a:spcPct val="96500"/>
              </a:lnSpc>
              <a:spcBef>
                <a:spcPts val="160"/>
              </a:spcBef>
            </a:pPr>
            <a:r>
              <a:rPr dirty="0" sz="1200">
                <a:latin typeface="Courier New"/>
                <a:cs typeface="Courier New"/>
              </a:rPr>
              <a:t>Id  Id  Id</a:t>
            </a:r>
            <a:endParaRPr sz="1200">
              <a:latin typeface="Courier New"/>
              <a:cs typeface="Courier New"/>
            </a:endParaRPr>
          </a:p>
          <a:p>
            <a:pPr algn="just" marL="12700">
              <a:lnSpc>
                <a:spcPct val="100000"/>
              </a:lnSpc>
              <a:spcBef>
                <a:spcPts val="355"/>
              </a:spcBef>
            </a:pPr>
            <a:r>
              <a:rPr dirty="0" sz="1300" spc="10">
                <a:latin typeface="Times New Roman"/>
                <a:cs typeface="Times New Roman"/>
              </a:rPr>
              <a:t>The</a:t>
            </a:r>
            <a:r>
              <a:rPr dirty="0" sz="1300" spc="-75">
                <a:latin typeface="Times New Roman"/>
                <a:cs typeface="Times New Roman"/>
              </a:rPr>
              <a:t> </a:t>
            </a:r>
            <a:r>
              <a:rPr dirty="0" sz="1300" spc="15">
                <a:latin typeface="Courier New"/>
                <a:cs typeface="Courier New"/>
              </a:rPr>
              <a:t>EXECUTE</a:t>
            </a:r>
            <a:endParaRPr sz="1300">
              <a:latin typeface="Courier New"/>
              <a:cs typeface="Courier New"/>
            </a:endParaRPr>
          </a:p>
        </p:txBody>
      </p:sp>
      <p:sp>
        <p:nvSpPr>
          <p:cNvPr id="7" name="object 7"/>
          <p:cNvSpPr txBox="1"/>
          <p:nvPr/>
        </p:nvSpPr>
        <p:spPr>
          <a:xfrm>
            <a:off x="1983035" y="8750300"/>
            <a:ext cx="4366260" cy="806450"/>
          </a:xfrm>
          <a:prstGeom prst="rect">
            <a:avLst/>
          </a:prstGeom>
        </p:spPr>
        <p:txBody>
          <a:bodyPr wrap="square" lIns="0" tIns="13970" rIns="0" bIns="0" rtlCol="0" vert="horz">
            <a:spAutoFit/>
          </a:bodyPr>
          <a:lstStyle/>
          <a:p>
            <a:pPr marL="55880">
              <a:lnSpc>
                <a:spcPts val="1415"/>
              </a:lnSpc>
              <a:spcBef>
                <a:spcPts val="110"/>
              </a:spcBef>
            </a:pPr>
            <a:r>
              <a:rPr dirty="0" sz="1200">
                <a:latin typeface="Courier New"/>
                <a:cs typeface="Courier New"/>
              </a:rPr>
              <a:t>:103</a:t>
            </a:r>
            <a:endParaRPr sz="1200">
              <a:latin typeface="Courier New"/>
              <a:cs typeface="Courier New"/>
            </a:endParaRPr>
          </a:p>
          <a:p>
            <a:pPr marL="55880">
              <a:lnSpc>
                <a:spcPts val="1390"/>
              </a:lnSpc>
            </a:pPr>
            <a:r>
              <a:rPr dirty="0" sz="1200">
                <a:latin typeface="Courier New"/>
                <a:cs typeface="Courier New"/>
              </a:rPr>
              <a:t>:104</a:t>
            </a:r>
            <a:endParaRPr sz="1200">
              <a:latin typeface="Courier New"/>
              <a:cs typeface="Courier New"/>
            </a:endParaRPr>
          </a:p>
          <a:p>
            <a:pPr marL="55880">
              <a:lnSpc>
                <a:spcPts val="1415"/>
              </a:lnSpc>
            </a:pPr>
            <a:r>
              <a:rPr dirty="0" sz="1200">
                <a:latin typeface="Courier New"/>
                <a:cs typeface="Courier New"/>
              </a:rPr>
              <a:t>:105</a:t>
            </a:r>
            <a:endParaRPr sz="1200">
              <a:latin typeface="Courier New"/>
              <a:cs typeface="Courier New"/>
            </a:endParaRPr>
          </a:p>
          <a:p>
            <a:pPr marL="12700">
              <a:lnSpc>
                <a:spcPct val="100000"/>
              </a:lnSpc>
              <a:spcBef>
                <a:spcPts val="355"/>
              </a:spcBef>
            </a:pPr>
            <a:r>
              <a:rPr dirty="0" sz="1300" spc="15">
                <a:latin typeface="Courier New"/>
                <a:cs typeface="Courier New"/>
              </a:rPr>
              <a:t>curs_pkg.close</a:t>
            </a:r>
            <a:r>
              <a:rPr dirty="0" sz="1300" spc="-440">
                <a:latin typeface="Courier New"/>
                <a:cs typeface="Courier New"/>
              </a:rPr>
              <a:t> </a:t>
            </a:r>
            <a:r>
              <a:rPr dirty="0" sz="1300" spc="10">
                <a:latin typeface="Times New Roman"/>
                <a:cs typeface="Times New Roman"/>
              </a:rPr>
              <a:t>command </a:t>
            </a:r>
            <a:r>
              <a:rPr dirty="0" sz="1300" spc="5">
                <a:latin typeface="Times New Roman"/>
                <a:cs typeface="Times New Roman"/>
              </a:rPr>
              <a:t>closes the cursor in the package.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814195" marR="1844675" indent="1905">
              <a:lnSpc>
                <a:spcPct val="100000"/>
              </a:lnSpc>
            </a:pPr>
            <a:r>
              <a:rPr dirty="0" sz="2000" spc="-5" b="1">
                <a:latin typeface="Arial"/>
                <a:cs typeface="Arial"/>
              </a:rPr>
              <a:t>Using PL/SQL </a:t>
            </a:r>
            <a:r>
              <a:rPr dirty="0" sz="2000" b="1">
                <a:latin typeface="Arial"/>
                <a:cs typeface="Arial"/>
              </a:rPr>
              <a:t>Tables  of </a:t>
            </a:r>
            <a:r>
              <a:rPr dirty="0" sz="2000" spc="-5" b="1">
                <a:latin typeface="Arial"/>
                <a:cs typeface="Arial"/>
              </a:rPr>
              <a:t>Records </a:t>
            </a:r>
            <a:r>
              <a:rPr dirty="0" sz="2000" b="1">
                <a:latin typeface="Arial"/>
                <a:cs typeface="Arial"/>
              </a:rPr>
              <a:t>in</a:t>
            </a:r>
            <a:r>
              <a:rPr dirty="0" sz="2000" spc="-50" b="1">
                <a:latin typeface="Arial"/>
                <a:cs typeface="Arial"/>
              </a:rPr>
              <a:t> </a:t>
            </a:r>
            <a:r>
              <a:rPr dirty="0" sz="2000"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39"/>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940557"/>
            <a:ext cx="5105400" cy="2028825"/>
          </a:xfrm>
          <a:prstGeom prst="rect">
            <a:avLst/>
          </a:prstGeom>
          <a:solidFill>
            <a:srgbClr val="CCCCCC"/>
          </a:solidFill>
          <a:ln w="20574">
            <a:solidFill>
              <a:srgbClr val="000000"/>
            </a:solidFill>
          </a:ln>
        </p:spPr>
        <p:txBody>
          <a:bodyPr wrap="square" lIns="0" tIns="5715" rIns="0" bIns="0" rtlCol="0" vert="horz">
            <a:spAutoFit/>
          </a:bodyPr>
          <a:lstStyle/>
          <a:p>
            <a:pPr marL="76200">
              <a:lnSpc>
                <a:spcPts val="1340"/>
              </a:lnSpc>
              <a:spcBef>
                <a:spcPts val="45"/>
              </a:spcBef>
            </a:pPr>
            <a:r>
              <a:rPr dirty="0" sz="1200" spc="10" b="1">
                <a:latin typeface="Courier New"/>
                <a:cs typeface="Courier New"/>
              </a:rPr>
              <a:t>CREATE OR REPLACE PACKAGE BODY emp_pkg</a:t>
            </a:r>
            <a:r>
              <a:rPr dirty="0" sz="1200" spc="-15" b="1">
                <a:latin typeface="Courier New"/>
                <a:cs typeface="Courier New"/>
              </a:rPr>
              <a:t> </a:t>
            </a:r>
            <a:r>
              <a:rPr dirty="0" sz="1200" spc="10" b="1">
                <a:latin typeface="Courier New"/>
                <a:cs typeface="Courier New"/>
              </a:rPr>
              <a:t>IS</a:t>
            </a:r>
            <a:endParaRPr sz="1200">
              <a:latin typeface="Courier New"/>
              <a:cs typeface="Courier New"/>
            </a:endParaRPr>
          </a:p>
          <a:p>
            <a:pPr marL="447675" marR="89535" indent="-186055">
              <a:lnSpc>
                <a:spcPts val="1240"/>
              </a:lnSpc>
              <a:spcBef>
                <a:spcPts val="110"/>
              </a:spcBef>
            </a:pPr>
            <a:r>
              <a:rPr dirty="0" sz="1200" spc="10" b="1">
                <a:latin typeface="Courier New"/>
                <a:cs typeface="Courier New"/>
              </a:rPr>
              <a:t>PROCEDURE get_employees(emps OUT emp_table_type) IS  i BINARY_INTEGER :=</a:t>
            </a:r>
            <a:r>
              <a:rPr dirty="0" sz="1200" spc="15" b="1">
                <a:latin typeface="Courier New"/>
                <a:cs typeface="Courier New"/>
              </a:rPr>
              <a:t> </a:t>
            </a:r>
            <a:r>
              <a:rPr dirty="0" sz="1200" spc="10" b="1">
                <a:latin typeface="Courier New"/>
                <a:cs typeface="Courier New"/>
              </a:rPr>
              <a:t>0;</a:t>
            </a:r>
            <a:endParaRPr sz="1200">
              <a:latin typeface="Courier New"/>
              <a:cs typeface="Courier New"/>
            </a:endParaRPr>
          </a:p>
          <a:p>
            <a:pPr marL="261620">
              <a:lnSpc>
                <a:spcPts val="1140"/>
              </a:lnSpc>
            </a:pPr>
            <a:r>
              <a:rPr dirty="0" sz="1200" spc="10" b="1">
                <a:latin typeface="Courier New"/>
                <a:cs typeface="Courier New"/>
              </a:rPr>
              <a:t>BEGIN</a:t>
            </a:r>
            <a:endParaRPr sz="1200">
              <a:latin typeface="Courier New"/>
              <a:cs typeface="Courier New"/>
            </a:endParaRPr>
          </a:p>
          <a:p>
            <a:pPr marL="447675" marR="648335">
              <a:lnSpc>
                <a:spcPts val="1240"/>
              </a:lnSpc>
              <a:spcBef>
                <a:spcPts val="115"/>
              </a:spcBef>
            </a:pPr>
            <a:r>
              <a:rPr dirty="0" sz="1200" spc="10" b="1">
                <a:latin typeface="Courier New"/>
                <a:cs typeface="Courier New"/>
              </a:rPr>
              <a:t>FOR emp_record IN (SELECT * FROM employees)  LOOP</a:t>
            </a:r>
            <a:endParaRPr sz="1200">
              <a:latin typeface="Courier New"/>
              <a:cs typeface="Courier New"/>
            </a:endParaRPr>
          </a:p>
          <a:p>
            <a:pPr marL="633730" marR="2416175">
              <a:lnSpc>
                <a:spcPts val="1240"/>
              </a:lnSpc>
              <a:spcBef>
                <a:spcPts val="5"/>
              </a:spcBef>
            </a:pPr>
            <a:r>
              <a:rPr dirty="0" sz="1200" spc="10" b="1">
                <a:latin typeface="Courier New"/>
                <a:cs typeface="Courier New"/>
              </a:rPr>
              <a:t>emps(i) :=</a:t>
            </a:r>
            <a:r>
              <a:rPr dirty="0" sz="1200" spc="-75" b="1">
                <a:latin typeface="Courier New"/>
                <a:cs typeface="Courier New"/>
              </a:rPr>
              <a:t> </a:t>
            </a:r>
            <a:r>
              <a:rPr dirty="0" sz="1200" spc="10" b="1">
                <a:latin typeface="Courier New"/>
                <a:cs typeface="Courier New"/>
              </a:rPr>
              <a:t>emp_record;  i:=</a:t>
            </a:r>
            <a:r>
              <a:rPr dirty="0" sz="1200" b="1">
                <a:latin typeface="Courier New"/>
                <a:cs typeface="Courier New"/>
              </a:rPr>
              <a:t> </a:t>
            </a:r>
            <a:r>
              <a:rPr dirty="0" sz="1200" spc="10" b="1">
                <a:latin typeface="Courier New"/>
                <a:cs typeface="Courier New"/>
              </a:rPr>
              <a:t>i+1;</a:t>
            </a:r>
            <a:endParaRPr sz="1200">
              <a:latin typeface="Courier New"/>
              <a:cs typeface="Courier New"/>
            </a:endParaRPr>
          </a:p>
          <a:p>
            <a:pPr marL="447675">
              <a:lnSpc>
                <a:spcPts val="1140"/>
              </a:lnSpc>
            </a:pPr>
            <a:r>
              <a:rPr dirty="0" sz="1200" spc="10" b="1">
                <a:latin typeface="Courier New"/>
                <a:cs typeface="Courier New"/>
              </a:rPr>
              <a:t>END LOOP;</a:t>
            </a:r>
            <a:endParaRPr sz="1200">
              <a:latin typeface="Courier New"/>
              <a:cs typeface="Courier New"/>
            </a:endParaRPr>
          </a:p>
          <a:p>
            <a:pPr marL="76200" marR="3160395" indent="185420">
              <a:lnSpc>
                <a:spcPts val="1240"/>
              </a:lnSpc>
              <a:spcBef>
                <a:spcPts val="105"/>
              </a:spcBef>
            </a:pPr>
            <a:r>
              <a:rPr dirty="0" sz="1200" spc="10" b="1">
                <a:latin typeface="Courier New"/>
                <a:cs typeface="Courier New"/>
              </a:rPr>
              <a:t>END</a:t>
            </a:r>
            <a:r>
              <a:rPr dirty="0" sz="1200" spc="-75" b="1">
                <a:latin typeface="Courier New"/>
                <a:cs typeface="Courier New"/>
              </a:rPr>
              <a:t> </a:t>
            </a:r>
            <a:r>
              <a:rPr dirty="0" sz="1200" spc="10" b="1">
                <a:latin typeface="Courier New"/>
                <a:cs typeface="Courier New"/>
              </a:rPr>
              <a:t>get_employees;  END</a:t>
            </a:r>
            <a:r>
              <a:rPr dirty="0" sz="1200" spc="-5" b="1">
                <a:latin typeface="Courier New"/>
                <a:cs typeface="Courier New"/>
              </a:rPr>
              <a:t> </a:t>
            </a:r>
            <a:r>
              <a:rPr dirty="0" sz="1200" spc="10" b="1">
                <a:latin typeface="Courier New"/>
                <a:cs typeface="Courier New"/>
              </a:rPr>
              <a:t>emp_pkg;</a:t>
            </a:r>
            <a:endParaRPr sz="1200">
              <a:latin typeface="Courier New"/>
              <a:cs typeface="Courier New"/>
            </a:endParaRPr>
          </a:p>
          <a:p>
            <a:pPr marL="76200">
              <a:lnSpc>
                <a:spcPts val="1235"/>
              </a:lnSpc>
            </a:pPr>
            <a:r>
              <a:rPr dirty="0" sz="1200" spc="10" b="1">
                <a:latin typeface="Courier New"/>
                <a:cs typeface="Courier New"/>
              </a:rPr>
              <a:t>/</a:t>
            </a:r>
            <a:endParaRPr sz="1200">
              <a:latin typeface="Courier New"/>
              <a:cs typeface="Courier New"/>
            </a:endParaRPr>
          </a:p>
        </p:txBody>
      </p:sp>
      <p:sp>
        <p:nvSpPr>
          <p:cNvPr id="5" name="object 5"/>
          <p:cNvSpPr txBox="1"/>
          <p:nvPr/>
        </p:nvSpPr>
        <p:spPr>
          <a:xfrm>
            <a:off x="1335786" y="1810511"/>
            <a:ext cx="5105400" cy="1033780"/>
          </a:xfrm>
          <a:prstGeom prst="rect">
            <a:avLst/>
          </a:prstGeom>
          <a:solidFill>
            <a:srgbClr val="CCCCCC"/>
          </a:solidFill>
          <a:ln w="20574">
            <a:solidFill>
              <a:srgbClr val="000000"/>
            </a:solidFill>
          </a:ln>
        </p:spPr>
        <p:txBody>
          <a:bodyPr wrap="square" lIns="0" tIns="6350" rIns="0" bIns="0" rtlCol="0" vert="horz">
            <a:spAutoFit/>
          </a:bodyPr>
          <a:lstStyle/>
          <a:p>
            <a:pPr marL="76200">
              <a:lnSpc>
                <a:spcPts val="1340"/>
              </a:lnSpc>
              <a:spcBef>
                <a:spcPts val="50"/>
              </a:spcBef>
            </a:pPr>
            <a:r>
              <a:rPr dirty="0" sz="1200" spc="10" b="1">
                <a:latin typeface="Courier New"/>
                <a:cs typeface="Courier New"/>
              </a:rPr>
              <a:t>CREATE OR REPLACE PACKAGE emp_pkg</a:t>
            </a:r>
            <a:r>
              <a:rPr dirty="0" sz="1200" spc="-10" b="1">
                <a:latin typeface="Courier New"/>
                <a:cs typeface="Courier New"/>
              </a:rPr>
              <a:t> </a:t>
            </a:r>
            <a:r>
              <a:rPr dirty="0" sz="1200" spc="10" b="1">
                <a:latin typeface="Courier New"/>
                <a:cs typeface="Courier New"/>
              </a:rPr>
              <a:t>IS</a:t>
            </a:r>
            <a:endParaRPr sz="1200">
              <a:latin typeface="Courier New"/>
              <a:cs typeface="Courier New"/>
            </a:endParaRPr>
          </a:p>
          <a:p>
            <a:pPr marL="541020" marR="275590" indent="-279400">
              <a:lnSpc>
                <a:spcPts val="1240"/>
              </a:lnSpc>
              <a:spcBef>
                <a:spcPts val="110"/>
              </a:spcBef>
            </a:pPr>
            <a:r>
              <a:rPr dirty="0" sz="1200" spc="10" b="1">
                <a:latin typeface="Courier New"/>
                <a:cs typeface="Courier New"/>
              </a:rPr>
              <a:t>TYPE emp_table_type IS TABLE OF employees%ROWTYPE  INDEX BY</a:t>
            </a:r>
            <a:r>
              <a:rPr dirty="0" sz="1200" b="1">
                <a:latin typeface="Courier New"/>
                <a:cs typeface="Courier New"/>
              </a:rPr>
              <a:t> </a:t>
            </a:r>
            <a:r>
              <a:rPr dirty="0" sz="1200" spc="10" b="1">
                <a:latin typeface="Courier New"/>
                <a:cs typeface="Courier New"/>
              </a:rPr>
              <a:t>BINARY_INTEGER;</a:t>
            </a:r>
            <a:endParaRPr sz="1200">
              <a:latin typeface="Courier New"/>
              <a:cs typeface="Courier New"/>
            </a:endParaRPr>
          </a:p>
          <a:p>
            <a:pPr marL="76200" marR="275590" indent="185420">
              <a:lnSpc>
                <a:spcPts val="1240"/>
              </a:lnSpc>
              <a:spcBef>
                <a:spcPts val="5"/>
              </a:spcBef>
            </a:pPr>
            <a:r>
              <a:rPr dirty="0" sz="1200" spc="10" b="1">
                <a:latin typeface="Courier New"/>
                <a:cs typeface="Courier New"/>
              </a:rPr>
              <a:t>PROCEDURE get_employees(emps OUT emp_table_type);  END</a:t>
            </a:r>
            <a:r>
              <a:rPr dirty="0" sz="1200" spc="5" b="1">
                <a:latin typeface="Courier New"/>
                <a:cs typeface="Courier New"/>
              </a:rPr>
              <a:t> </a:t>
            </a:r>
            <a:r>
              <a:rPr dirty="0" sz="1200" spc="10" b="1">
                <a:latin typeface="Courier New"/>
                <a:cs typeface="Courier New"/>
              </a:rPr>
              <a:t>emp_pkg;</a:t>
            </a:r>
            <a:endParaRPr sz="1200">
              <a:latin typeface="Courier New"/>
              <a:cs typeface="Courier New"/>
            </a:endParaRPr>
          </a:p>
          <a:p>
            <a:pPr marL="76200">
              <a:lnSpc>
                <a:spcPts val="1235"/>
              </a:lnSpc>
            </a:pPr>
            <a:r>
              <a:rPr dirty="0" sz="1200" spc="10" b="1">
                <a:latin typeface="Courier New"/>
                <a:cs typeface="Courier New"/>
              </a:rPr>
              <a:t>/</a:t>
            </a:r>
            <a:endParaRPr sz="1200">
              <a:latin typeface="Courier New"/>
              <a:cs typeface="Courier New"/>
            </a:endParaRPr>
          </a:p>
        </p:txBody>
      </p:sp>
      <p:sp>
        <p:nvSpPr>
          <p:cNvPr id="6" name="object 6"/>
          <p:cNvSpPr txBox="1"/>
          <p:nvPr/>
        </p:nvSpPr>
        <p:spPr>
          <a:xfrm>
            <a:off x="743204" y="5624637"/>
            <a:ext cx="6224270" cy="3900170"/>
          </a:xfrm>
          <a:prstGeom prst="rect">
            <a:avLst/>
          </a:prstGeom>
        </p:spPr>
        <p:txBody>
          <a:bodyPr wrap="square" lIns="0" tIns="46355" rIns="0" bIns="0" rtlCol="0" vert="horz">
            <a:spAutoFit/>
          </a:bodyPr>
          <a:lstStyle/>
          <a:p>
            <a:pPr marL="12700">
              <a:lnSpc>
                <a:spcPct val="100000"/>
              </a:lnSpc>
              <a:spcBef>
                <a:spcPts val="365"/>
              </a:spcBef>
            </a:pPr>
            <a:r>
              <a:rPr dirty="0" sz="1300" spc="5" b="1">
                <a:latin typeface="Arial"/>
                <a:cs typeface="Arial"/>
              </a:rPr>
              <a:t>Using </a:t>
            </a:r>
            <a:r>
              <a:rPr dirty="0" sz="1300" spc="10" b="1">
                <a:latin typeface="Arial"/>
                <a:cs typeface="Arial"/>
              </a:rPr>
              <a:t>Tables </a:t>
            </a:r>
            <a:r>
              <a:rPr dirty="0" sz="1300" spc="5" b="1">
                <a:latin typeface="Arial"/>
                <a:cs typeface="Arial"/>
              </a:rPr>
              <a:t>of Records of Procedures or Functions </a:t>
            </a:r>
            <a:r>
              <a:rPr dirty="0" sz="1300" spc="10" b="1">
                <a:latin typeface="Arial"/>
                <a:cs typeface="Arial"/>
              </a:rPr>
              <a:t>in</a:t>
            </a:r>
            <a:r>
              <a:rPr dirty="0" sz="1300" spc="5" b="1">
                <a:latin typeface="Arial"/>
                <a:cs typeface="Arial"/>
              </a:rPr>
              <a:t> Packages</a:t>
            </a:r>
            <a:endParaRPr sz="1300">
              <a:latin typeface="Arial"/>
              <a:cs typeface="Arial"/>
            </a:endParaRPr>
          </a:p>
          <a:p>
            <a:pPr marL="138430" marR="5080" indent="-635">
              <a:lnSpc>
                <a:spcPct val="101200"/>
              </a:lnSpc>
              <a:spcBef>
                <a:spcPts val="250"/>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emp_pkg</a:t>
            </a:r>
            <a:r>
              <a:rPr dirty="0" sz="1300" spc="-445">
                <a:latin typeface="Courier New"/>
                <a:cs typeface="Courier New"/>
              </a:rPr>
              <a:t> </a:t>
            </a:r>
            <a:r>
              <a:rPr dirty="0" sz="1300" spc="5">
                <a:latin typeface="Times New Roman"/>
                <a:cs typeface="Times New Roman"/>
              </a:rPr>
              <a:t>package</a:t>
            </a:r>
            <a:r>
              <a:rPr dirty="0" sz="1300" spc="10">
                <a:latin typeface="Times New Roman"/>
                <a:cs typeface="Times New Roman"/>
              </a:rPr>
              <a:t> </a:t>
            </a:r>
            <a:r>
              <a:rPr dirty="0" sz="1300" spc="5">
                <a:latin typeface="Times New Roman"/>
                <a:cs typeface="Times New Roman"/>
              </a:rPr>
              <a:t>contains</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5">
                <a:latin typeface="Courier New"/>
                <a:cs typeface="Courier New"/>
              </a:rPr>
              <a:t>get_employees</a:t>
            </a:r>
            <a:r>
              <a:rPr dirty="0" sz="1300" spc="-440">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reads</a:t>
            </a:r>
            <a:r>
              <a:rPr dirty="0" sz="1300" spc="10">
                <a:latin typeface="Times New Roman"/>
                <a:cs typeface="Times New Roman"/>
              </a:rPr>
              <a:t> </a:t>
            </a:r>
            <a:r>
              <a:rPr dirty="0" sz="1300" spc="5">
                <a:latin typeface="Times New Roman"/>
                <a:cs typeface="Times New Roman"/>
              </a:rPr>
              <a:t>rows</a:t>
            </a:r>
            <a:r>
              <a:rPr dirty="0" sz="1300" spc="15">
                <a:latin typeface="Times New Roman"/>
                <a:cs typeface="Times New Roman"/>
              </a:rPr>
              <a:t> </a:t>
            </a:r>
            <a:r>
              <a:rPr dirty="0" sz="1300" spc="5">
                <a:latin typeface="Times New Roman"/>
                <a:cs typeface="Times New Roman"/>
              </a:rPr>
              <a:t>from</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EMPLOYEES </a:t>
            </a:r>
            <a:r>
              <a:rPr dirty="0" sz="1300" spc="5">
                <a:latin typeface="Times New Roman"/>
                <a:cs typeface="Times New Roman"/>
              </a:rPr>
              <a:t>table </a:t>
            </a:r>
            <a:r>
              <a:rPr dirty="0" sz="1300" spc="10">
                <a:latin typeface="Times New Roman"/>
                <a:cs typeface="Times New Roman"/>
              </a:rPr>
              <a:t>and </a:t>
            </a:r>
            <a:r>
              <a:rPr dirty="0" sz="1300" spc="5">
                <a:latin typeface="Times New Roman"/>
                <a:cs typeface="Times New Roman"/>
              </a:rPr>
              <a:t>returns the rows using the </a:t>
            </a:r>
            <a:r>
              <a:rPr dirty="0" sz="1300" spc="15">
                <a:latin typeface="Courier New"/>
                <a:cs typeface="Courier New"/>
              </a:rPr>
              <a:t>OUT </a:t>
            </a:r>
            <a:r>
              <a:rPr dirty="0" sz="1300" spc="10">
                <a:latin typeface="Times New Roman"/>
                <a:cs typeface="Times New Roman"/>
              </a:rPr>
              <a:t>parameter, </a:t>
            </a:r>
            <a:r>
              <a:rPr dirty="0" sz="1300" spc="5">
                <a:latin typeface="Times New Roman"/>
                <a:cs typeface="Times New Roman"/>
              </a:rPr>
              <a:t>which is a </a:t>
            </a:r>
            <a:r>
              <a:rPr dirty="0" sz="1300" spc="10">
                <a:latin typeface="Times New Roman"/>
                <a:cs typeface="Times New Roman"/>
              </a:rPr>
              <a:t>PL/SQL  </a:t>
            </a:r>
            <a:r>
              <a:rPr dirty="0" sz="1300" spc="5">
                <a:latin typeface="Times New Roman"/>
                <a:cs typeface="Times New Roman"/>
              </a:rPr>
              <a:t>table of records. </a:t>
            </a:r>
            <a:r>
              <a:rPr dirty="0" sz="1300" spc="10">
                <a:latin typeface="Times New Roman"/>
                <a:cs typeface="Times New Roman"/>
              </a:rPr>
              <a:t>The </a:t>
            </a:r>
            <a:r>
              <a:rPr dirty="0" sz="1300" spc="5">
                <a:latin typeface="Times New Roman"/>
                <a:cs typeface="Times New Roman"/>
              </a:rPr>
              <a:t>key points include the</a:t>
            </a:r>
            <a:r>
              <a:rPr dirty="0" sz="1300" spc="2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455"/>
              </a:lnSpc>
              <a:buSzPct val="65384"/>
              <a:buChar char="•"/>
              <a:tabLst>
                <a:tab pos="514984" algn="l"/>
                <a:tab pos="515620" algn="l"/>
              </a:tabLst>
            </a:pPr>
            <a:r>
              <a:rPr dirty="0" sz="1300" spc="15">
                <a:latin typeface="Courier New"/>
                <a:cs typeface="Courier New"/>
              </a:rPr>
              <a:t>employee_table_type</a:t>
            </a:r>
            <a:r>
              <a:rPr dirty="0" sz="1300" spc="-450">
                <a:latin typeface="Courier New"/>
                <a:cs typeface="Courier New"/>
              </a:rPr>
              <a:t> </a:t>
            </a:r>
            <a:r>
              <a:rPr dirty="0" sz="1300" spc="5">
                <a:latin typeface="Times New Roman"/>
                <a:cs typeface="Times New Roman"/>
              </a:rPr>
              <a:t>is declared as a public type.</a:t>
            </a:r>
            <a:endParaRPr sz="1300">
              <a:latin typeface="Times New Roman"/>
              <a:cs typeface="Times New Roman"/>
            </a:endParaRPr>
          </a:p>
          <a:p>
            <a:pPr marL="515620" marR="64769" indent="-251460">
              <a:lnSpc>
                <a:spcPts val="1540"/>
              </a:lnSpc>
              <a:spcBef>
                <a:spcPts val="60"/>
              </a:spcBef>
              <a:buSzPct val="65384"/>
              <a:buChar char="•"/>
              <a:tabLst>
                <a:tab pos="514984" algn="l"/>
                <a:tab pos="515620" algn="l"/>
              </a:tabLst>
            </a:pPr>
            <a:r>
              <a:rPr dirty="0" sz="1300" spc="15">
                <a:latin typeface="Courier New"/>
                <a:cs typeface="Courier New"/>
              </a:rPr>
              <a:t>employee_table_type</a:t>
            </a:r>
            <a:r>
              <a:rPr dirty="0" sz="1300" spc="-390">
                <a:latin typeface="Courier New"/>
                <a:cs typeface="Courier New"/>
              </a:rPr>
              <a:t> </a:t>
            </a:r>
            <a:r>
              <a:rPr dirty="0" sz="1300" spc="5">
                <a:latin typeface="Times New Roman"/>
                <a:cs typeface="Times New Roman"/>
              </a:rPr>
              <a:t>is used for a formal output </a:t>
            </a:r>
            <a:r>
              <a:rPr dirty="0" sz="1300" spc="10">
                <a:latin typeface="Times New Roman"/>
                <a:cs typeface="Times New Roman"/>
              </a:rPr>
              <a:t>parameter </a:t>
            </a:r>
            <a:r>
              <a:rPr dirty="0" sz="1300" spc="5">
                <a:latin typeface="Times New Roman"/>
                <a:cs typeface="Times New Roman"/>
              </a:rPr>
              <a:t>in the procedure,  and the </a:t>
            </a:r>
            <a:r>
              <a:rPr dirty="0" sz="1300" spc="15">
                <a:latin typeface="Courier New"/>
                <a:cs typeface="Courier New"/>
              </a:rPr>
              <a:t>employees</a:t>
            </a:r>
            <a:r>
              <a:rPr dirty="0" sz="1300" spc="-395">
                <a:latin typeface="Courier New"/>
                <a:cs typeface="Courier New"/>
              </a:rPr>
              <a:t> </a:t>
            </a:r>
            <a:r>
              <a:rPr dirty="0" sz="1300" spc="5">
                <a:latin typeface="Times New Roman"/>
                <a:cs typeface="Times New Roman"/>
              </a:rPr>
              <a:t>variable in the calling block (shown below).</a:t>
            </a:r>
            <a:endParaRPr sz="1300">
              <a:latin typeface="Times New Roman"/>
              <a:cs typeface="Times New Roman"/>
            </a:endParaRPr>
          </a:p>
          <a:p>
            <a:pPr marL="138430" marR="225425" indent="-635">
              <a:lnSpc>
                <a:spcPts val="1540"/>
              </a:lnSpc>
              <a:spcBef>
                <a:spcPts val="400"/>
              </a:spcBef>
            </a:pPr>
            <a:r>
              <a:rPr dirty="0" sz="1300" spc="5">
                <a:latin typeface="Times New Roman"/>
                <a:cs typeface="Times New Roman"/>
              </a:rPr>
              <a:t>In </a:t>
            </a:r>
            <a:r>
              <a:rPr dirty="0" sz="1300" spc="5" i="1">
                <a:latin typeface="Times New Roman"/>
                <a:cs typeface="Times New Roman"/>
              </a:rPr>
              <a:t>i</a:t>
            </a:r>
            <a:r>
              <a:rPr dirty="0" sz="1300" spc="5">
                <a:latin typeface="Times New Roman"/>
                <a:cs typeface="Times New Roman"/>
              </a:rPr>
              <a:t>SQL*Plus, </a:t>
            </a:r>
            <a:r>
              <a:rPr dirty="0" sz="1300" spc="10">
                <a:latin typeface="Times New Roman"/>
                <a:cs typeface="Times New Roman"/>
              </a:rPr>
              <a:t>you </a:t>
            </a:r>
            <a:r>
              <a:rPr dirty="0" sz="1300" spc="5">
                <a:latin typeface="Times New Roman"/>
                <a:cs typeface="Times New Roman"/>
              </a:rPr>
              <a:t>can invoke the </a:t>
            </a:r>
            <a:r>
              <a:rPr dirty="0" sz="1300" spc="15">
                <a:latin typeface="Courier New"/>
                <a:cs typeface="Courier New"/>
              </a:rPr>
              <a:t>get_employees </a:t>
            </a:r>
            <a:r>
              <a:rPr dirty="0" sz="1300" spc="5">
                <a:latin typeface="Times New Roman"/>
                <a:cs typeface="Times New Roman"/>
              </a:rPr>
              <a:t>procedure in an </a:t>
            </a:r>
            <a:r>
              <a:rPr dirty="0" sz="1300" spc="10">
                <a:latin typeface="Times New Roman"/>
                <a:cs typeface="Times New Roman"/>
              </a:rPr>
              <a:t>anonymous  PL/SQL </a:t>
            </a:r>
            <a:r>
              <a:rPr dirty="0" sz="1300" spc="5">
                <a:latin typeface="Times New Roman"/>
                <a:cs typeface="Times New Roman"/>
              </a:rPr>
              <a:t>block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employees</a:t>
            </a:r>
            <a:r>
              <a:rPr dirty="0" sz="1300" spc="-385">
                <a:latin typeface="Courier New"/>
                <a:cs typeface="Courier New"/>
              </a:rPr>
              <a:t> </a:t>
            </a:r>
            <a:r>
              <a:rPr dirty="0" sz="1300" spc="5">
                <a:latin typeface="Times New Roman"/>
                <a:cs typeface="Times New Roman"/>
              </a:rPr>
              <a:t>variable, as </a:t>
            </a:r>
            <a:r>
              <a:rPr dirty="0" sz="1300" spc="10">
                <a:latin typeface="Times New Roman"/>
                <a:cs typeface="Times New Roman"/>
              </a:rPr>
              <a:t>shown </a:t>
            </a:r>
            <a:r>
              <a:rPr dirty="0" sz="1300" spc="5">
                <a:latin typeface="Times New Roman"/>
                <a:cs typeface="Times New Roman"/>
              </a:rPr>
              <a:t>in the following example:</a:t>
            </a:r>
            <a:endParaRPr sz="1300">
              <a:latin typeface="Times New Roman"/>
              <a:cs typeface="Times New Roman"/>
            </a:endParaRPr>
          </a:p>
          <a:p>
            <a:pPr marL="1017905">
              <a:lnSpc>
                <a:spcPct val="100000"/>
              </a:lnSpc>
              <a:spcBef>
                <a:spcPts val="85"/>
              </a:spcBef>
            </a:pPr>
            <a:r>
              <a:rPr dirty="0" sz="1200" spc="5">
                <a:latin typeface="Courier New"/>
                <a:cs typeface="Courier New"/>
              </a:rPr>
              <a:t>DECLARE</a:t>
            </a:r>
            <a:endParaRPr sz="1200">
              <a:latin typeface="Courier New"/>
              <a:cs typeface="Courier New"/>
            </a:endParaRPr>
          </a:p>
          <a:p>
            <a:pPr marL="1018540" marR="1864360" indent="184150">
              <a:lnSpc>
                <a:spcPct val="108700"/>
              </a:lnSpc>
              <a:tabLst>
                <a:tab pos="2220595" algn="l"/>
              </a:tabLst>
            </a:pPr>
            <a:r>
              <a:rPr dirty="0" sz="1200" spc="5">
                <a:latin typeface="Courier New"/>
                <a:cs typeface="Courier New"/>
              </a:rPr>
              <a:t>employees</a:t>
            </a:r>
            <a:r>
              <a:rPr dirty="0" sz="1200" spc="5">
                <a:latin typeface="Courier New"/>
                <a:cs typeface="Courier New"/>
              </a:rPr>
              <a:t>	</a:t>
            </a:r>
            <a:r>
              <a:rPr dirty="0" sz="1200" spc="5">
                <a:latin typeface="Courier New"/>
                <a:cs typeface="Courier New"/>
              </a:rPr>
              <a:t>emp_p</a:t>
            </a:r>
            <a:r>
              <a:rPr dirty="0" sz="1200" spc="10">
                <a:latin typeface="Courier New"/>
                <a:cs typeface="Courier New"/>
              </a:rPr>
              <a:t>k</a:t>
            </a:r>
            <a:r>
              <a:rPr dirty="0" sz="1200" spc="5">
                <a:latin typeface="Courier New"/>
                <a:cs typeface="Courier New"/>
              </a:rPr>
              <a:t>g.emp_table_type;  </a:t>
            </a:r>
            <a:r>
              <a:rPr dirty="0" sz="1200" spc="5">
                <a:latin typeface="Courier New"/>
                <a:cs typeface="Courier New"/>
              </a:rPr>
              <a:t>BEGIN</a:t>
            </a:r>
            <a:endParaRPr sz="1200">
              <a:latin typeface="Courier New"/>
              <a:cs typeface="Courier New"/>
            </a:endParaRPr>
          </a:p>
          <a:p>
            <a:pPr marL="1202690" marR="1957705">
              <a:lnSpc>
                <a:spcPct val="108700"/>
              </a:lnSpc>
              <a:spcBef>
                <a:spcPts val="5"/>
              </a:spcBef>
            </a:pPr>
            <a:r>
              <a:rPr dirty="0" sz="1200" spc="5">
                <a:latin typeface="Courier New"/>
                <a:cs typeface="Courier New"/>
              </a:rPr>
              <a:t>emp_pkg.get_employees(employees);  DBMS_OUTPUT.PUT_LINE('Emp</a:t>
            </a:r>
            <a:r>
              <a:rPr dirty="0" sz="1200" spc="-5">
                <a:latin typeface="Courier New"/>
                <a:cs typeface="Courier New"/>
              </a:rPr>
              <a:t> </a:t>
            </a:r>
            <a:r>
              <a:rPr dirty="0" sz="1200" spc="5">
                <a:latin typeface="Courier New"/>
                <a:cs typeface="Courier New"/>
              </a:rPr>
              <a:t>4:</a:t>
            </a:r>
            <a:endParaRPr sz="1200">
              <a:latin typeface="Courier New"/>
              <a:cs typeface="Courier New"/>
            </a:endParaRPr>
          </a:p>
          <a:p>
            <a:pPr marL="1018540">
              <a:lnSpc>
                <a:spcPts val="1415"/>
              </a:lnSpc>
            </a:pPr>
            <a:r>
              <a:rPr dirty="0" sz="1200" spc="5">
                <a:latin typeface="Courier New"/>
                <a:cs typeface="Courier New"/>
              </a:rPr>
              <a:t>'||employees(4).last_name);</a:t>
            </a:r>
            <a:endParaRPr sz="1200">
              <a:latin typeface="Courier New"/>
              <a:cs typeface="Courier New"/>
            </a:endParaRPr>
          </a:p>
          <a:p>
            <a:pPr marL="1018540">
              <a:lnSpc>
                <a:spcPct val="100000"/>
              </a:lnSpc>
              <a:spcBef>
                <a:spcPts val="125"/>
              </a:spcBef>
            </a:pPr>
            <a:r>
              <a:rPr dirty="0" sz="1200" spc="5">
                <a:latin typeface="Courier New"/>
                <a:cs typeface="Courier New"/>
              </a:rPr>
              <a:t>END;</a:t>
            </a:r>
            <a:endParaRPr sz="1200">
              <a:latin typeface="Courier New"/>
              <a:cs typeface="Courier New"/>
            </a:endParaRPr>
          </a:p>
          <a:p>
            <a:pPr marL="1018540">
              <a:lnSpc>
                <a:spcPct val="100000"/>
              </a:lnSpc>
              <a:spcBef>
                <a:spcPts val="125"/>
              </a:spcBef>
            </a:pPr>
            <a:r>
              <a:rPr dirty="0" sz="1200" spc="5">
                <a:latin typeface="Courier New"/>
                <a:cs typeface="Courier New"/>
              </a:rPr>
              <a:t>/</a:t>
            </a:r>
            <a:endParaRPr sz="1200">
              <a:latin typeface="Courier New"/>
              <a:cs typeface="Courier New"/>
            </a:endParaRPr>
          </a:p>
          <a:p>
            <a:pPr marL="137795">
              <a:lnSpc>
                <a:spcPct val="100000"/>
              </a:lnSpc>
              <a:spcBef>
                <a:spcPts val="225"/>
              </a:spcBef>
            </a:pPr>
            <a:r>
              <a:rPr dirty="0" sz="1300" spc="10">
                <a:latin typeface="Times New Roman"/>
                <a:cs typeface="Times New Roman"/>
              </a:rPr>
              <a:t>This </a:t>
            </a:r>
            <a:r>
              <a:rPr dirty="0" sz="1300" spc="5">
                <a:latin typeface="Times New Roman"/>
                <a:cs typeface="Times New Roman"/>
              </a:rPr>
              <a:t>results in the following</a:t>
            </a:r>
            <a:r>
              <a:rPr dirty="0" sz="1300" spc="-5">
                <a:latin typeface="Times New Roman"/>
                <a:cs typeface="Times New Roman"/>
              </a:rPr>
              <a:t> </a:t>
            </a:r>
            <a:r>
              <a:rPr dirty="0" sz="1300" spc="5">
                <a:latin typeface="Times New Roman"/>
                <a:cs typeface="Times New Roman"/>
              </a:rPr>
              <a:t>output:</a:t>
            </a:r>
            <a:endParaRPr sz="1300">
              <a:latin typeface="Times New Roman"/>
              <a:cs typeface="Times New Roman"/>
            </a:endParaRPr>
          </a:p>
          <a:p>
            <a:pPr marL="1017905">
              <a:lnSpc>
                <a:spcPct val="100000"/>
              </a:lnSpc>
              <a:spcBef>
                <a:spcPts val="55"/>
              </a:spcBef>
            </a:pPr>
            <a:r>
              <a:rPr dirty="0" sz="1200" spc="5">
                <a:latin typeface="Courier New"/>
                <a:cs typeface="Courier New"/>
              </a:rPr>
              <a:t>Emp 4:</a:t>
            </a:r>
            <a:r>
              <a:rPr dirty="0" sz="1200" spc="10">
                <a:latin typeface="Courier New"/>
                <a:cs typeface="Courier New"/>
              </a:rPr>
              <a:t> </a:t>
            </a:r>
            <a:r>
              <a:rPr dirty="0" sz="1200" spc="5">
                <a:latin typeface="Courier New"/>
                <a:cs typeface="Courier New"/>
              </a:rPr>
              <a:t>Ernst</a:t>
            </a:r>
            <a:endParaRPr sz="1200">
              <a:latin typeface="Courier New"/>
              <a:cs typeface="Courier New"/>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57500" y="873506"/>
            <a:ext cx="203390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PL/SQL</a:t>
            </a:r>
            <a:r>
              <a:rPr dirty="0" sz="2000" spc="-55" b="1">
                <a:latin typeface="Arial"/>
                <a:cs typeface="Arial"/>
              </a:rPr>
              <a:t> </a:t>
            </a:r>
            <a:r>
              <a:rPr dirty="0" sz="2000" spc="-5" b="1">
                <a:latin typeface="Arial"/>
                <a:cs typeface="Arial"/>
              </a:rPr>
              <a:t>Wrapper</a:t>
            </a:r>
            <a:endParaRPr sz="2000">
              <a:latin typeface="Arial"/>
              <a:cs typeface="Arial"/>
            </a:endParaRPr>
          </a:p>
        </p:txBody>
      </p:sp>
      <p:sp>
        <p:nvSpPr>
          <p:cNvPr id="7" name="object 7"/>
          <p:cNvSpPr txBox="1"/>
          <p:nvPr/>
        </p:nvSpPr>
        <p:spPr>
          <a:xfrm>
            <a:off x="1325117" y="1792477"/>
            <a:ext cx="5014595" cy="2337435"/>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The PL/SQL wrapper </a:t>
            </a:r>
            <a:r>
              <a:rPr dirty="0" sz="1550" spc="5" b="1">
                <a:latin typeface="Arial"/>
                <a:cs typeface="Arial"/>
              </a:rPr>
              <a:t>is </a:t>
            </a:r>
            <a:r>
              <a:rPr dirty="0" sz="1550" spc="10" b="1">
                <a:latin typeface="Arial"/>
                <a:cs typeface="Arial"/>
              </a:rPr>
              <a:t>a stand-alone </a:t>
            </a:r>
            <a:r>
              <a:rPr dirty="0" sz="1550" spc="5" b="1">
                <a:latin typeface="Arial"/>
                <a:cs typeface="Arial"/>
              </a:rPr>
              <a:t>utility </a:t>
            </a:r>
            <a:r>
              <a:rPr dirty="0" sz="1550" spc="10" b="1">
                <a:latin typeface="Arial"/>
                <a:cs typeface="Arial"/>
              </a:rPr>
              <a:t>that  hides application internals by converting PL/SQL  source code into portable object</a:t>
            </a:r>
            <a:r>
              <a:rPr dirty="0" sz="1550" spc="-5" b="1">
                <a:latin typeface="Arial"/>
                <a:cs typeface="Arial"/>
              </a:rPr>
              <a:t> </a:t>
            </a:r>
            <a:r>
              <a:rPr dirty="0" sz="1550" spc="10" b="1">
                <a:latin typeface="Arial"/>
                <a:cs typeface="Arial"/>
              </a:rPr>
              <a:t>code.</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Arial"/>
                <a:cs typeface="Arial"/>
              </a:rPr>
              <a:t>Wrapping has the following</a:t>
            </a:r>
            <a:r>
              <a:rPr dirty="0" sz="1550" b="1">
                <a:latin typeface="Arial"/>
                <a:cs typeface="Arial"/>
              </a:rPr>
              <a:t> </a:t>
            </a:r>
            <a:r>
              <a:rPr dirty="0" sz="1550" spc="10" b="1">
                <a:latin typeface="Arial"/>
                <a:cs typeface="Arial"/>
              </a:rPr>
              <a:t>features:</a:t>
            </a:r>
            <a:endParaRPr sz="1550">
              <a:latin typeface="Arial"/>
              <a:cs typeface="Arial"/>
            </a:endParaRPr>
          </a:p>
          <a:p>
            <a:pPr lvl="1" marL="653415" indent="-245110">
              <a:lnSpc>
                <a:spcPct val="100000"/>
              </a:lnSpc>
              <a:spcBef>
                <a:spcPts val="385"/>
              </a:spcBef>
              <a:buClr>
                <a:srgbClr val="FF0000"/>
              </a:buClr>
              <a:buFont typeface="Arial"/>
              <a:buChar char="–"/>
              <a:tabLst>
                <a:tab pos="653415" algn="l"/>
                <a:tab pos="654050" algn="l"/>
              </a:tabLst>
            </a:pPr>
            <a:r>
              <a:rPr dirty="0" sz="1400" spc="10" b="1">
                <a:latin typeface="Arial"/>
                <a:cs typeface="Arial"/>
              </a:rPr>
              <a:t>Platform</a:t>
            </a:r>
            <a:r>
              <a:rPr dirty="0" sz="1400" b="1">
                <a:latin typeface="Arial"/>
                <a:cs typeface="Arial"/>
              </a:rPr>
              <a:t> </a:t>
            </a:r>
            <a:r>
              <a:rPr dirty="0" sz="1400" spc="15" b="1">
                <a:latin typeface="Arial"/>
                <a:cs typeface="Arial"/>
              </a:rPr>
              <a:t>independence</a:t>
            </a:r>
            <a:endParaRPr sz="1400">
              <a:latin typeface="Arial"/>
              <a:cs typeface="Arial"/>
            </a:endParaRPr>
          </a:p>
          <a:p>
            <a:pPr lvl="1" marL="653415" indent="-245110">
              <a:lnSpc>
                <a:spcPct val="100000"/>
              </a:lnSpc>
              <a:spcBef>
                <a:spcPts val="370"/>
              </a:spcBef>
              <a:buClr>
                <a:srgbClr val="FF0000"/>
              </a:buClr>
              <a:buFont typeface="Arial"/>
              <a:buChar char="–"/>
              <a:tabLst>
                <a:tab pos="653415" algn="l"/>
                <a:tab pos="654050" algn="l"/>
              </a:tabLst>
            </a:pPr>
            <a:r>
              <a:rPr dirty="0" sz="1400" spc="15" b="1">
                <a:latin typeface="Arial"/>
                <a:cs typeface="Arial"/>
              </a:rPr>
              <a:t>Dynamic</a:t>
            </a:r>
            <a:r>
              <a:rPr dirty="0" sz="1400" spc="-60" b="1">
                <a:latin typeface="Arial"/>
                <a:cs typeface="Arial"/>
              </a:rPr>
              <a:t> </a:t>
            </a:r>
            <a:r>
              <a:rPr dirty="0" sz="1400" spc="10" b="1">
                <a:latin typeface="Arial"/>
                <a:cs typeface="Arial"/>
              </a:rPr>
              <a:t>loading</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Arial"/>
                <a:cs typeface="Arial"/>
              </a:rPr>
              <a:t>Dynamic</a:t>
            </a:r>
            <a:r>
              <a:rPr dirty="0" sz="1400" spc="-60" b="1">
                <a:latin typeface="Arial"/>
                <a:cs typeface="Arial"/>
              </a:rPr>
              <a:t> </a:t>
            </a:r>
            <a:r>
              <a:rPr dirty="0" sz="1400" spc="10" b="1">
                <a:latin typeface="Arial"/>
                <a:cs typeface="Arial"/>
              </a:rPr>
              <a:t>binding</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Dependency</a:t>
            </a:r>
            <a:r>
              <a:rPr dirty="0" sz="1400" spc="-15" b="1">
                <a:latin typeface="Arial"/>
                <a:cs typeface="Arial"/>
              </a:rPr>
              <a:t> </a:t>
            </a:r>
            <a:r>
              <a:rPr dirty="0" sz="1400" spc="15" b="1">
                <a:latin typeface="Arial"/>
                <a:cs typeface="Arial"/>
              </a:rPr>
              <a:t>checking</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Normal </a:t>
            </a:r>
            <a:r>
              <a:rPr dirty="0" sz="1400" spc="10" b="1">
                <a:latin typeface="Arial"/>
                <a:cs typeface="Arial"/>
              </a:rPr>
              <a:t>importing </a:t>
            </a:r>
            <a:r>
              <a:rPr dirty="0" sz="1400" spc="15" b="1">
                <a:latin typeface="Arial"/>
                <a:cs typeface="Arial"/>
              </a:rPr>
              <a:t>and </a:t>
            </a:r>
            <a:r>
              <a:rPr dirty="0" sz="1400" spc="10" b="1">
                <a:latin typeface="Arial"/>
                <a:cs typeface="Arial"/>
              </a:rPr>
              <a:t>exporting </a:t>
            </a:r>
            <a:r>
              <a:rPr dirty="0" sz="1400" spc="15" b="1">
                <a:latin typeface="Arial"/>
                <a:cs typeface="Arial"/>
              </a:rPr>
              <a:t>when</a:t>
            </a:r>
            <a:r>
              <a:rPr dirty="0" sz="1400" spc="-25" b="1">
                <a:latin typeface="Arial"/>
                <a:cs typeface="Arial"/>
              </a:rPr>
              <a:t> </a:t>
            </a:r>
            <a:r>
              <a:rPr dirty="0" sz="1400" spc="15" b="1">
                <a:latin typeface="Arial"/>
                <a:cs typeface="Arial"/>
              </a:rPr>
              <a:t>invoked</a:t>
            </a:r>
            <a:endParaRPr sz="1400">
              <a:latin typeface="Arial"/>
              <a:cs typeface="Arial"/>
            </a:endParaRPr>
          </a:p>
        </p:txBody>
      </p:sp>
      <p:sp>
        <p:nvSpPr>
          <p:cNvPr id="8" name="object 8"/>
          <p:cNvSpPr txBox="1"/>
          <p:nvPr/>
        </p:nvSpPr>
        <p:spPr>
          <a:xfrm>
            <a:off x="743204" y="5609382"/>
            <a:ext cx="6283960" cy="338264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PL/SQL</a:t>
            </a:r>
            <a:r>
              <a:rPr dirty="0" sz="1300" spc="5" b="1">
                <a:latin typeface="Arial"/>
                <a:cs typeface="Arial"/>
              </a:rPr>
              <a:t> Wrapper</a:t>
            </a:r>
            <a:endParaRPr sz="1300">
              <a:latin typeface="Arial"/>
              <a:cs typeface="Arial"/>
            </a:endParaRPr>
          </a:p>
          <a:p>
            <a:pPr marL="138430" marR="22225">
              <a:lnSpc>
                <a:spcPct val="101299"/>
              </a:lnSpc>
              <a:spcBef>
                <a:spcPts val="370"/>
              </a:spcBef>
            </a:pPr>
            <a:r>
              <a:rPr dirty="0" sz="1300" spc="10">
                <a:latin typeface="Times New Roman"/>
                <a:cs typeface="Times New Roman"/>
              </a:rPr>
              <a:t>The PL/SQL </a:t>
            </a:r>
            <a:r>
              <a:rPr dirty="0" sz="1300" spc="5">
                <a:latin typeface="Times New Roman"/>
                <a:cs typeface="Times New Roman"/>
              </a:rPr>
              <a:t>wrapper is a stand-alone utility that converts </a:t>
            </a:r>
            <a:r>
              <a:rPr dirty="0" sz="1300" spc="10">
                <a:latin typeface="Times New Roman"/>
                <a:cs typeface="Times New Roman"/>
              </a:rPr>
              <a:t>PL/SQL </a:t>
            </a:r>
            <a:r>
              <a:rPr dirty="0" sz="1300" spc="5">
                <a:latin typeface="Times New Roman"/>
                <a:cs typeface="Times New Roman"/>
              </a:rPr>
              <a:t>source code into  portable object code. Using it, </a:t>
            </a:r>
            <a:r>
              <a:rPr dirty="0" sz="1300" spc="10">
                <a:latin typeface="Times New Roman"/>
                <a:cs typeface="Times New Roman"/>
              </a:rPr>
              <a:t>you </a:t>
            </a:r>
            <a:r>
              <a:rPr dirty="0" sz="1300" spc="5">
                <a:latin typeface="Times New Roman"/>
                <a:cs typeface="Times New Roman"/>
              </a:rPr>
              <a:t>can deliver </a:t>
            </a:r>
            <a:r>
              <a:rPr dirty="0" sz="1300" spc="10">
                <a:latin typeface="Times New Roman"/>
                <a:cs typeface="Times New Roman"/>
              </a:rPr>
              <a:t>PL/SQL </a:t>
            </a:r>
            <a:r>
              <a:rPr dirty="0" sz="1300" spc="5">
                <a:latin typeface="Times New Roman"/>
                <a:cs typeface="Times New Roman"/>
              </a:rPr>
              <a:t>applications without exposing your  source code, which </a:t>
            </a:r>
            <a:r>
              <a:rPr dirty="0" sz="1300" spc="10">
                <a:latin typeface="Times New Roman"/>
                <a:cs typeface="Times New Roman"/>
              </a:rPr>
              <a:t>may </a:t>
            </a:r>
            <a:r>
              <a:rPr dirty="0" sz="1300" spc="5">
                <a:latin typeface="Times New Roman"/>
                <a:cs typeface="Times New Roman"/>
              </a:rPr>
              <a:t>contain proprietary algorithms and data structures. </a:t>
            </a:r>
            <a:r>
              <a:rPr dirty="0" sz="1300" spc="10">
                <a:latin typeface="Times New Roman"/>
                <a:cs typeface="Times New Roman"/>
              </a:rPr>
              <a:t>The </a:t>
            </a:r>
            <a:r>
              <a:rPr dirty="0" sz="1300" spc="5">
                <a:latin typeface="Times New Roman"/>
                <a:cs typeface="Times New Roman"/>
              </a:rPr>
              <a:t>wrapper  converts the readable source code into unreadable code. </a:t>
            </a:r>
            <a:r>
              <a:rPr dirty="0" sz="1300" spc="10">
                <a:latin typeface="Times New Roman"/>
                <a:cs typeface="Times New Roman"/>
              </a:rPr>
              <a:t>By </a:t>
            </a:r>
            <a:r>
              <a:rPr dirty="0" sz="1300" spc="5">
                <a:latin typeface="Times New Roman"/>
                <a:cs typeface="Times New Roman"/>
              </a:rPr>
              <a:t>hiding application internals, it  prevents misuse of your application.</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Wrapped </a:t>
            </a:r>
            <a:r>
              <a:rPr dirty="0" sz="1300" spc="5">
                <a:latin typeface="Times New Roman"/>
                <a:cs typeface="Times New Roman"/>
              </a:rPr>
              <a:t>code, such as PL/SQL stored programs, has several</a:t>
            </a:r>
            <a:r>
              <a:rPr dirty="0" sz="1300" spc="-10">
                <a:latin typeface="Times New Roman"/>
                <a:cs typeface="Times New Roman"/>
              </a:rPr>
              <a:t> </a:t>
            </a:r>
            <a:r>
              <a:rPr dirty="0" sz="1300" spc="5">
                <a:latin typeface="Times New Roman"/>
                <a:cs typeface="Times New Roman"/>
              </a:rPr>
              <a:t>features:</a:t>
            </a:r>
            <a:endParaRPr sz="1300">
              <a:latin typeface="Times New Roman"/>
              <a:cs typeface="Times New Roman"/>
            </a:endParaRPr>
          </a:p>
          <a:p>
            <a:pPr marL="515620" marR="347980" indent="-251460">
              <a:lnSpc>
                <a:spcPct val="101099"/>
              </a:lnSpc>
              <a:spcBef>
                <a:spcPts val="5"/>
              </a:spcBef>
              <a:buChar char="•"/>
              <a:tabLst>
                <a:tab pos="514984" algn="l"/>
                <a:tab pos="515620" algn="l"/>
              </a:tabLst>
            </a:pPr>
            <a:r>
              <a:rPr dirty="0" sz="1300">
                <a:latin typeface="Times New Roman"/>
                <a:cs typeface="Times New Roman"/>
              </a:rPr>
              <a:t>It </a:t>
            </a:r>
            <a:r>
              <a:rPr dirty="0" sz="1300" spc="5">
                <a:latin typeface="Times New Roman"/>
                <a:cs typeface="Times New Roman"/>
              </a:rPr>
              <a:t>is platform independent, so </a:t>
            </a:r>
            <a:r>
              <a:rPr dirty="0" sz="1300" spc="10">
                <a:latin typeface="Times New Roman"/>
                <a:cs typeface="Times New Roman"/>
              </a:rPr>
              <a:t>you do </a:t>
            </a:r>
            <a:r>
              <a:rPr dirty="0" sz="1300" spc="5">
                <a:latin typeface="Times New Roman"/>
                <a:cs typeface="Times New Roman"/>
              </a:rPr>
              <a:t>not need to deliver multiple versions of the  </a:t>
            </a:r>
            <a:r>
              <a:rPr dirty="0" sz="1300" spc="10">
                <a:latin typeface="Times New Roman"/>
                <a:cs typeface="Times New Roman"/>
              </a:rPr>
              <a:t>same </a:t>
            </a:r>
            <a:r>
              <a:rPr dirty="0" sz="1300" spc="5">
                <a:latin typeface="Times New Roman"/>
                <a:cs typeface="Times New Roman"/>
              </a:rPr>
              <a:t>compilation</a:t>
            </a:r>
            <a:r>
              <a:rPr dirty="0" sz="1300" spc="-5">
                <a:latin typeface="Times New Roman"/>
                <a:cs typeface="Times New Roman"/>
              </a:rPr>
              <a:t> </a:t>
            </a:r>
            <a:r>
              <a:rPr dirty="0" sz="1300" spc="5">
                <a:latin typeface="Times New Roman"/>
                <a:cs typeface="Times New Roman"/>
              </a:rPr>
              <a:t>unit.</a:t>
            </a:r>
            <a:endParaRPr sz="1300">
              <a:latin typeface="Times New Roman"/>
              <a:cs typeface="Times New Roman"/>
            </a:endParaRPr>
          </a:p>
          <a:p>
            <a:pPr marL="515620" marR="357505" indent="-251460">
              <a:lnSpc>
                <a:spcPct val="101499"/>
              </a:lnSpc>
              <a:buChar char="•"/>
              <a:tabLst>
                <a:tab pos="514984" algn="l"/>
                <a:tab pos="516255" algn="l"/>
              </a:tabLst>
            </a:pPr>
            <a:r>
              <a:rPr dirty="0" sz="1300">
                <a:latin typeface="Times New Roman"/>
                <a:cs typeface="Times New Roman"/>
              </a:rPr>
              <a:t>It </a:t>
            </a:r>
            <a:r>
              <a:rPr dirty="0" sz="1300" spc="5">
                <a:latin typeface="Times New Roman"/>
                <a:cs typeface="Times New Roman"/>
              </a:rPr>
              <a:t>permits dynamic loading, so users need not shut </a:t>
            </a:r>
            <a:r>
              <a:rPr dirty="0" sz="1300" spc="10">
                <a:latin typeface="Times New Roman"/>
                <a:cs typeface="Times New Roman"/>
              </a:rPr>
              <a:t>down </a:t>
            </a:r>
            <a:r>
              <a:rPr dirty="0" sz="1300" spc="5">
                <a:latin typeface="Times New Roman"/>
                <a:cs typeface="Times New Roman"/>
              </a:rPr>
              <a:t>and relink to add a </a:t>
            </a:r>
            <a:r>
              <a:rPr dirty="0" sz="1300" spc="10">
                <a:latin typeface="Times New Roman"/>
                <a:cs typeface="Times New Roman"/>
              </a:rPr>
              <a:t>new  </a:t>
            </a:r>
            <a:r>
              <a:rPr dirty="0" sz="1300" spc="5">
                <a:latin typeface="Times New Roman"/>
                <a:cs typeface="Times New Roman"/>
              </a:rPr>
              <a:t>feature.</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a:latin typeface="Times New Roman"/>
                <a:cs typeface="Times New Roman"/>
              </a:rPr>
              <a:t>It </a:t>
            </a:r>
            <a:r>
              <a:rPr dirty="0" sz="1300" spc="5">
                <a:latin typeface="Times New Roman"/>
                <a:cs typeface="Times New Roman"/>
              </a:rPr>
              <a:t>permits dynamic binding, so external references are resolved at load</a:t>
            </a:r>
            <a:r>
              <a:rPr dirty="0" sz="1300" spc="60">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515620" marR="5080" indent="-251460">
              <a:lnSpc>
                <a:spcPct val="101099"/>
              </a:lnSpc>
              <a:spcBef>
                <a:spcPts val="5"/>
              </a:spcBef>
              <a:buChar char="•"/>
              <a:tabLst>
                <a:tab pos="514984" algn="l"/>
                <a:tab pos="515620" algn="l"/>
              </a:tabLst>
            </a:pPr>
            <a:r>
              <a:rPr dirty="0" sz="1300">
                <a:latin typeface="Times New Roman"/>
                <a:cs typeface="Times New Roman"/>
              </a:rPr>
              <a:t>It </a:t>
            </a:r>
            <a:r>
              <a:rPr dirty="0" sz="1300" spc="5">
                <a:latin typeface="Times New Roman"/>
                <a:cs typeface="Times New Roman"/>
              </a:rPr>
              <a:t>offers strict dependency checking, so that invalidated </a:t>
            </a:r>
            <a:r>
              <a:rPr dirty="0" sz="1300" spc="10">
                <a:latin typeface="Times New Roman"/>
                <a:cs typeface="Times New Roman"/>
              </a:rPr>
              <a:t>program </a:t>
            </a:r>
            <a:r>
              <a:rPr dirty="0" sz="1300" spc="5">
                <a:latin typeface="Times New Roman"/>
                <a:cs typeface="Times New Roman"/>
              </a:rPr>
              <a:t>units are recompiled  automatically </a:t>
            </a:r>
            <a:r>
              <a:rPr dirty="0" sz="1300" spc="10">
                <a:latin typeface="Times New Roman"/>
                <a:cs typeface="Times New Roman"/>
              </a:rPr>
              <a:t>when </a:t>
            </a:r>
            <a:r>
              <a:rPr dirty="0" sz="1300" spc="5">
                <a:latin typeface="Times New Roman"/>
                <a:cs typeface="Times New Roman"/>
              </a:rPr>
              <a:t>they are</a:t>
            </a:r>
            <a:r>
              <a:rPr dirty="0" sz="1300">
                <a:latin typeface="Times New Roman"/>
                <a:cs typeface="Times New Roman"/>
              </a:rPr>
              <a:t> </a:t>
            </a:r>
            <a:r>
              <a:rPr dirty="0" sz="1300" spc="5">
                <a:latin typeface="Times New Roman"/>
                <a:cs typeface="Times New Roman"/>
              </a:rPr>
              <a:t>invoked.</a:t>
            </a:r>
            <a:endParaRPr sz="1300">
              <a:latin typeface="Times New Roman"/>
              <a:cs typeface="Times New Roman"/>
            </a:endParaRPr>
          </a:p>
          <a:p>
            <a:pPr marL="515620" marR="137160" indent="-251460">
              <a:lnSpc>
                <a:spcPct val="101099"/>
              </a:lnSpc>
              <a:spcBef>
                <a:spcPts val="5"/>
              </a:spcBef>
              <a:buChar char="•"/>
              <a:tabLst>
                <a:tab pos="514984" algn="l"/>
                <a:tab pos="515620" algn="l"/>
              </a:tabLst>
            </a:pPr>
            <a:r>
              <a:rPr dirty="0" sz="1300">
                <a:latin typeface="Times New Roman"/>
                <a:cs typeface="Times New Roman"/>
              </a:rPr>
              <a:t>It </a:t>
            </a:r>
            <a:r>
              <a:rPr dirty="0" sz="1300" spc="5">
                <a:latin typeface="Times New Roman"/>
                <a:cs typeface="Times New Roman"/>
              </a:rPr>
              <a:t>supports </a:t>
            </a:r>
            <a:r>
              <a:rPr dirty="0" sz="1300" spc="10">
                <a:latin typeface="Times New Roman"/>
                <a:cs typeface="Times New Roman"/>
              </a:rPr>
              <a:t>normal </a:t>
            </a:r>
            <a:r>
              <a:rPr dirty="0" sz="1300" spc="5">
                <a:latin typeface="Times New Roman"/>
                <a:cs typeface="Times New Roman"/>
              </a:rPr>
              <a:t>importing and exporting, so the import/export utility can process  wrapped</a:t>
            </a:r>
            <a:r>
              <a:rPr dirty="0" sz="1300">
                <a:latin typeface="Times New Roman"/>
                <a:cs typeface="Times New Roman"/>
              </a:rPr>
              <a:t> </a:t>
            </a:r>
            <a:r>
              <a:rPr dirty="0" sz="1300" spc="5">
                <a:latin typeface="Times New Roman"/>
                <a:cs typeface="Times New Roman"/>
              </a:rPr>
              <a:t>files.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574035" y="873506"/>
            <a:ext cx="259969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Running the</a:t>
            </a:r>
            <a:r>
              <a:rPr dirty="0" sz="2000" spc="-45" b="1">
                <a:latin typeface="Arial"/>
                <a:cs typeface="Arial"/>
              </a:rPr>
              <a:t> </a:t>
            </a:r>
            <a:r>
              <a:rPr dirty="0" sz="2000" b="1">
                <a:latin typeface="Arial"/>
                <a:cs typeface="Arial"/>
              </a:rPr>
              <a:t>Wrapper</a:t>
            </a:r>
            <a:endParaRPr sz="2000">
              <a:latin typeface="Arial"/>
              <a:cs typeface="Arial"/>
            </a:endParaRPr>
          </a:p>
        </p:txBody>
      </p:sp>
      <p:sp>
        <p:nvSpPr>
          <p:cNvPr id="7" name="object 7"/>
          <p:cNvSpPr txBox="1"/>
          <p:nvPr/>
        </p:nvSpPr>
        <p:spPr>
          <a:xfrm>
            <a:off x="1243583" y="1792477"/>
            <a:ext cx="276034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The command-line syntax</a:t>
            </a:r>
            <a:r>
              <a:rPr dirty="0" sz="1550" spc="-40" b="1">
                <a:latin typeface="Arial"/>
                <a:cs typeface="Arial"/>
              </a:rPr>
              <a:t> </a:t>
            </a:r>
            <a:r>
              <a:rPr dirty="0" sz="1550" spc="5" b="1">
                <a:latin typeface="Arial"/>
                <a:cs typeface="Arial"/>
              </a:rPr>
              <a:t>is:</a:t>
            </a:r>
            <a:endParaRPr sz="1550">
              <a:latin typeface="Arial"/>
              <a:cs typeface="Arial"/>
            </a:endParaRPr>
          </a:p>
        </p:txBody>
      </p:sp>
      <p:sp>
        <p:nvSpPr>
          <p:cNvPr id="8" name="object 8"/>
          <p:cNvSpPr txBox="1"/>
          <p:nvPr/>
        </p:nvSpPr>
        <p:spPr>
          <a:xfrm>
            <a:off x="1335786" y="2083307"/>
            <a:ext cx="5105400" cy="292735"/>
          </a:xfrm>
          <a:prstGeom prst="rect">
            <a:avLst/>
          </a:prstGeom>
          <a:solidFill>
            <a:srgbClr val="CCCCCC"/>
          </a:solidFill>
          <a:ln w="20574">
            <a:solidFill>
              <a:srgbClr val="000000"/>
            </a:solidFill>
          </a:ln>
        </p:spPr>
        <p:txBody>
          <a:bodyPr wrap="square" lIns="0" tIns="21590" rIns="0" bIns="0" rtlCol="0" vert="horz">
            <a:spAutoFit/>
          </a:bodyPr>
          <a:lstStyle/>
          <a:p>
            <a:pPr marL="62865">
              <a:lnSpc>
                <a:spcPct val="100000"/>
              </a:lnSpc>
              <a:spcBef>
                <a:spcPts val="170"/>
              </a:spcBef>
            </a:pPr>
            <a:r>
              <a:rPr dirty="0" sz="1300" spc="-15" b="1">
                <a:latin typeface="Courier New"/>
                <a:cs typeface="Courier New"/>
              </a:rPr>
              <a:t>WRAP </a:t>
            </a:r>
            <a:r>
              <a:rPr dirty="0" sz="1300" spc="-20" b="1">
                <a:latin typeface="Courier New"/>
                <a:cs typeface="Courier New"/>
              </a:rPr>
              <a:t>INAME=</a:t>
            </a:r>
            <a:r>
              <a:rPr dirty="0" sz="1300" spc="-20" b="1" i="1">
                <a:latin typeface="Courier New"/>
                <a:cs typeface="Courier New"/>
              </a:rPr>
              <a:t>input_file_name</a:t>
            </a:r>
            <a:r>
              <a:rPr dirty="0" sz="1300" spc="50" b="1" i="1">
                <a:latin typeface="Courier New"/>
                <a:cs typeface="Courier New"/>
              </a:rPr>
              <a:t> </a:t>
            </a:r>
            <a:r>
              <a:rPr dirty="0" sz="1300" spc="-20" b="1">
                <a:latin typeface="Courier New"/>
                <a:cs typeface="Courier New"/>
              </a:rPr>
              <a:t>[ONAME=</a:t>
            </a:r>
            <a:r>
              <a:rPr dirty="0" sz="1300" spc="-20" b="1" i="1">
                <a:latin typeface="Courier New"/>
                <a:cs typeface="Courier New"/>
              </a:rPr>
              <a:t>output_file_name</a:t>
            </a:r>
            <a:r>
              <a:rPr dirty="0" sz="1300" spc="-20" b="1">
                <a:latin typeface="Courier New"/>
                <a:cs typeface="Courier New"/>
              </a:rPr>
              <a:t>]</a:t>
            </a:r>
            <a:endParaRPr sz="1300">
              <a:latin typeface="Courier New"/>
              <a:cs typeface="Courier New"/>
            </a:endParaRPr>
          </a:p>
        </p:txBody>
      </p:sp>
      <p:grpSp>
        <p:nvGrpSpPr>
          <p:cNvPr id="9" name="object 9"/>
          <p:cNvGrpSpPr/>
          <p:nvPr/>
        </p:nvGrpSpPr>
        <p:grpSpPr>
          <a:xfrm>
            <a:off x="1315592" y="4286630"/>
            <a:ext cx="5125720" cy="695325"/>
            <a:chOff x="1315592" y="4286630"/>
            <a:chExt cx="5125720" cy="695325"/>
          </a:xfrm>
        </p:grpSpPr>
        <p:sp>
          <p:nvSpPr>
            <p:cNvPr id="10" name="object 10"/>
            <p:cNvSpPr/>
            <p:nvPr/>
          </p:nvSpPr>
          <p:spPr>
            <a:xfrm>
              <a:off x="1325879" y="4296917"/>
              <a:ext cx="5104765" cy="674370"/>
            </a:xfrm>
            <a:custGeom>
              <a:avLst/>
              <a:gdLst/>
              <a:ahLst/>
              <a:cxnLst/>
              <a:rect l="l" t="t" r="r" b="b"/>
              <a:pathLst>
                <a:path w="5104765" h="674370">
                  <a:moveTo>
                    <a:pt x="5104638" y="0"/>
                  </a:moveTo>
                  <a:lnTo>
                    <a:pt x="0" y="0"/>
                  </a:lnTo>
                  <a:lnTo>
                    <a:pt x="0" y="674370"/>
                  </a:lnTo>
                  <a:lnTo>
                    <a:pt x="5104638" y="674370"/>
                  </a:lnTo>
                  <a:lnTo>
                    <a:pt x="5104638" y="0"/>
                  </a:lnTo>
                  <a:close/>
                </a:path>
              </a:pathLst>
            </a:custGeom>
            <a:solidFill>
              <a:srgbClr val="CCCCCC"/>
            </a:solidFill>
          </p:spPr>
          <p:txBody>
            <a:bodyPr wrap="square" lIns="0" tIns="0" rIns="0" bIns="0" rtlCol="0"/>
            <a:lstStyle/>
            <a:p/>
          </p:txBody>
        </p:sp>
        <p:sp>
          <p:nvSpPr>
            <p:cNvPr id="11" name="object 11"/>
            <p:cNvSpPr/>
            <p:nvPr/>
          </p:nvSpPr>
          <p:spPr>
            <a:xfrm>
              <a:off x="1325879" y="4296917"/>
              <a:ext cx="5104765" cy="674370"/>
            </a:xfrm>
            <a:custGeom>
              <a:avLst/>
              <a:gdLst/>
              <a:ahLst/>
              <a:cxnLst/>
              <a:rect l="l" t="t" r="r" b="b"/>
              <a:pathLst>
                <a:path w="5104765" h="674370">
                  <a:moveTo>
                    <a:pt x="5104638" y="0"/>
                  </a:moveTo>
                  <a:lnTo>
                    <a:pt x="0" y="0"/>
                  </a:lnTo>
                  <a:lnTo>
                    <a:pt x="0" y="674370"/>
                  </a:lnTo>
                  <a:lnTo>
                    <a:pt x="5104638" y="674370"/>
                  </a:lnTo>
                  <a:lnTo>
                    <a:pt x="5104638" y="0"/>
                  </a:lnTo>
                  <a:close/>
                </a:path>
              </a:pathLst>
            </a:custGeom>
            <a:ln w="20574">
              <a:solidFill>
                <a:srgbClr val="000000"/>
              </a:solidFill>
            </a:ln>
          </p:spPr>
          <p:txBody>
            <a:bodyPr wrap="square" lIns="0" tIns="0" rIns="0" bIns="0" rtlCol="0"/>
            <a:lstStyle/>
            <a:p/>
          </p:txBody>
        </p:sp>
      </p:grpSp>
      <p:sp>
        <p:nvSpPr>
          <p:cNvPr id="12" name="object 12"/>
          <p:cNvSpPr txBox="1"/>
          <p:nvPr/>
        </p:nvSpPr>
        <p:spPr>
          <a:xfrm>
            <a:off x="1243384" y="2303965"/>
            <a:ext cx="5245735" cy="2618740"/>
          </a:xfrm>
          <a:prstGeom prst="rect">
            <a:avLst/>
          </a:prstGeom>
        </p:spPr>
        <p:txBody>
          <a:bodyPr wrap="square" lIns="0" tIns="62865" rIns="0" bIns="0" rtlCol="0" vert="horz">
            <a:spAutoFit/>
          </a:bodyPr>
          <a:lstStyle/>
          <a:p>
            <a:pPr marL="408305" indent="-327660">
              <a:lnSpc>
                <a:spcPct val="100000"/>
              </a:lnSpc>
              <a:spcBef>
                <a:spcPts val="495"/>
              </a:spcBef>
              <a:buClr>
                <a:srgbClr val="FF0000"/>
              </a:buClr>
              <a:buFont typeface="Arial"/>
              <a:buChar char="•"/>
              <a:tabLst>
                <a:tab pos="408305" algn="l"/>
                <a:tab pos="408940" algn="l"/>
              </a:tabLst>
            </a:pPr>
            <a:r>
              <a:rPr dirty="0" sz="1550" spc="10" b="1">
                <a:latin typeface="Arial"/>
                <a:cs typeface="Arial"/>
              </a:rPr>
              <a:t>The </a:t>
            </a:r>
            <a:r>
              <a:rPr dirty="0" sz="1550" spc="10" b="1">
                <a:latin typeface="Courier New"/>
                <a:cs typeface="Courier New"/>
              </a:rPr>
              <a:t>INAME</a:t>
            </a:r>
            <a:r>
              <a:rPr dirty="0" sz="1550" spc="-490" b="1">
                <a:latin typeface="Courier New"/>
                <a:cs typeface="Courier New"/>
              </a:rPr>
              <a:t> </a:t>
            </a:r>
            <a:r>
              <a:rPr dirty="0" sz="1550" spc="10" b="1">
                <a:latin typeface="Arial"/>
                <a:cs typeface="Arial"/>
              </a:rPr>
              <a:t>argument </a:t>
            </a:r>
            <a:r>
              <a:rPr dirty="0" sz="1550" spc="5" b="1">
                <a:latin typeface="Arial"/>
                <a:cs typeface="Arial"/>
              </a:rPr>
              <a:t>is </a:t>
            </a:r>
            <a:r>
              <a:rPr dirty="0" sz="1550" spc="10" b="1">
                <a:latin typeface="Arial"/>
                <a:cs typeface="Arial"/>
              </a:rPr>
              <a:t>required.</a:t>
            </a:r>
            <a:endParaRPr sz="1550">
              <a:latin typeface="Arial"/>
              <a:cs typeface="Arial"/>
            </a:endParaRPr>
          </a:p>
          <a:p>
            <a:pPr marL="408305" marR="384175" indent="-327025">
              <a:lnSpc>
                <a:spcPct val="107800"/>
              </a:lnSpc>
              <a:spcBef>
                <a:spcPts val="259"/>
              </a:spcBef>
              <a:buClr>
                <a:srgbClr val="FF0000"/>
              </a:buClr>
              <a:buFont typeface="Arial"/>
              <a:buChar char="•"/>
              <a:tabLst>
                <a:tab pos="408305" algn="l"/>
                <a:tab pos="408940" algn="l"/>
              </a:tabLst>
            </a:pPr>
            <a:r>
              <a:rPr dirty="0" sz="1550" spc="10" b="1">
                <a:latin typeface="Arial"/>
                <a:cs typeface="Arial"/>
              </a:rPr>
              <a:t>The default extension </a:t>
            </a:r>
            <a:r>
              <a:rPr dirty="0" sz="1550" spc="5" b="1">
                <a:latin typeface="Arial"/>
                <a:cs typeface="Arial"/>
              </a:rPr>
              <a:t>for </a:t>
            </a:r>
            <a:r>
              <a:rPr dirty="0" sz="1550" spc="10" b="1">
                <a:latin typeface="Arial"/>
                <a:cs typeface="Arial"/>
              </a:rPr>
              <a:t>the input </a:t>
            </a:r>
            <a:r>
              <a:rPr dirty="0" sz="1550" spc="5" b="1">
                <a:latin typeface="Arial"/>
                <a:cs typeface="Arial"/>
              </a:rPr>
              <a:t>file is </a:t>
            </a:r>
            <a:r>
              <a:rPr dirty="0" sz="1550" spc="10" b="1">
                <a:latin typeface="Courier New"/>
                <a:cs typeface="Courier New"/>
              </a:rPr>
              <a:t>.sql</a:t>
            </a:r>
            <a:r>
              <a:rPr dirty="0" sz="1550" spc="10" b="1">
                <a:latin typeface="Arial"/>
                <a:cs typeface="Arial"/>
              </a:rPr>
              <a:t>,  unless </a:t>
            </a:r>
            <a:r>
              <a:rPr dirty="0" sz="1550" spc="5" b="1">
                <a:latin typeface="Arial"/>
                <a:cs typeface="Arial"/>
              </a:rPr>
              <a:t>it is </a:t>
            </a:r>
            <a:r>
              <a:rPr dirty="0" sz="1550" spc="10" b="1">
                <a:latin typeface="Arial"/>
                <a:cs typeface="Arial"/>
              </a:rPr>
              <a:t>specified with the</a:t>
            </a:r>
            <a:r>
              <a:rPr dirty="0" sz="1550" spc="5" b="1">
                <a:latin typeface="Arial"/>
                <a:cs typeface="Arial"/>
              </a:rPr>
              <a:t> </a:t>
            </a:r>
            <a:r>
              <a:rPr dirty="0" sz="1550" spc="10" b="1">
                <a:latin typeface="Arial"/>
                <a:cs typeface="Arial"/>
              </a:rPr>
              <a:t>name.</a:t>
            </a:r>
            <a:endParaRPr sz="1550">
              <a:latin typeface="Arial"/>
              <a:cs typeface="Arial"/>
            </a:endParaRPr>
          </a:p>
          <a:p>
            <a:pPr marL="408305" indent="-327660">
              <a:lnSpc>
                <a:spcPct val="100000"/>
              </a:lnSpc>
              <a:spcBef>
                <a:spcPts val="285"/>
              </a:spcBef>
              <a:buClr>
                <a:srgbClr val="FF0000"/>
              </a:buClr>
              <a:buFont typeface="Arial"/>
              <a:buChar char="•"/>
              <a:tabLst>
                <a:tab pos="408305" algn="l"/>
                <a:tab pos="408940" algn="l"/>
              </a:tabLst>
            </a:pPr>
            <a:r>
              <a:rPr dirty="0" sz="1550" spc="10" b="1">
                <a:latin typeface="Arial"/>
                <a:cs typeface="Arial"/>
              </a:rPr>
              <a:t>The </a:t>
            </a:r>
            <a:r>
              <a:rPr dirty="0" sz="1550" spc="10" b="1">
                <a:latin typeface="Courier New"/>
                <a:cs typeface="Courier New"/>
              </a:rPr>
              <a:t>ONAME</a:t>
            </a:r>
            <a:r>
              <a:rPr dirty="0" sz="1550" spc="-495" b="1">
                <a:latin typeface="Courier New"/>
                <a:cs typeface="Courier New"/>
              </a:rPr>
              <a:t> </a:t>
            </a:r>
            <a:r>
              <a:rPr dirty="0" sz="1550" spc="10" b="1">
                <a:latin typeface="Arial"/>
                <a:cs typeface="Arial"/>
              </a:rPr>
              <a:t>argument </a:t>
            </a:r>
            <a:r>
              <a:rPr dirty="0" sz="1550" spc="5" b="1">
                <a:latin typeface="Arial"/>
                <a:cs typeface="Arial"/>
              </a:rPr>
              <a:t>is </a:t>
            </a:r>
            <a:r>
              <a:rPr dirty="0" sz="1550" spc="10" b="1">
                <a:latin typeface="Arial"/>
                <a:cs typeface="Arial"/>
              </a:rPr>
              <a:t>optional.</a:t>
            </a:r>
            <a:endParaRPr sz="1550">
              <a:latin typeface="Arial"/>
              <a:cs typeface="Arial"/>
            </a:endParaRPr>
          </a:p>
          <a:p>
            <a:pPr marL="408305" marR="607060" indent="-327025">
              <a:lnSpc>
                <a:spcPct val="101600"/>
              </a:lnSpc>
              <a:spcBef>
                <a:spcPts val="365"/>
              </a:spcBef>
              <a:buClr>
                <a:srgbClr val="FF0000"/>
              </a:buClr>
              <a:buFont typeface="Arial"/>
              <a:buChar char="•"/>
              <a:tabLst>
                <a:tab pos="408305" algn="l"/>
                <a:tab pos="408940" algn="l"/>
              </a:tabLst>
            </a:pPr>
            <a:r>
              <a:rPr dirty="0" sz="1550" spc="10" b="1">
                <a:latin typeface="Arial"/>
                <a:cs typeface="Arial"/>
              </a:rPr>
              <a:t>The default extension </a:t>
            </a:r>
            <a:r>
              <a:rPr dirty="0" sz="1550" spc="5" b="1">
                <a:latin typeface="Arial"/>
                <a:cs typeface="Arial"/>
              </a:rPr>
              <a:t>for </a:t>
            </a:r>
            <a:r>
              <a:rPr dirty="0" sz="1550" spc="10" b="1">
                <a:latin typeface="Arial"/>
                <a:cs typeface="Arial"/>
              </a:rPr>
              <a:t>output </a:t>
            </a:r>
            <a:r>
              <a:rPr dirty="0" sz="1550" spc="5" b="1">
                <a:latin typeface="Arial"/>
                <a:cs typeface="Arial"/>
              </a:rPr>
              <a:t>file is </a:t>
            </a:r>
            <a:r>
              <a:rPr dirty="0" sz="1550" spc="10" b="1">
                <a:latin typeface="Courier New"/>
                <a:cs typeface="Courier New"/>
              </a:rPr>
              <a:t>.plb</a:t>
            </a:r>
            <a:r>
              <a:rPr dirty="0" sz="1550" spc="10" b="1">
                <a:latin typeface="Arial"/>
                <a:cs typeface="Arial"/>
              </a:rPr>
              <a:t>,  unless specified with the </a:t>
            </a:r>
            <a:r>
              <a:rPr dirty="0" sz="1550" spc="10" b="1">
                <a:latin typeface="Courier New"/>
                <a:cs typeface="Courier New"/>
              </a:rPr>
              <a:t>ONAME</a:t>
            </a:r>
            <a:r>
              <a:rPr dirty="0" sz="1550" spc="-525" b="1">
                <a:latin typeface="Courier New"/>
                <a:cs typeface="Courier New"/>
              </a:rPr>
              <a:t> </a:t>
            </a:r>
            <a:r>
              <a:rPr dirty="0" sz="1550" spc="10" b="1">
                <a:latin typeface="Arial"/>
                <a:cs typeface="Arial"/>
              </a:rPr>
              <a:t>argument.</a:t>
            </a:r>
            <a:endParaRPr sz="1550">
              <a:latin typeface="Arial"/>
              <a:cs typeface="Arial"/>
            </a:endParaRPr>
          </a:p>
          <a:p>
            <a:pPr>
              <a:lnSpc>
                <a:spcPct val="100000"/>
              </a:lnSpc>
              <a:spcBef>
                <a:spcPts val="515"/>
              </a:spcBef>
            </a:pPr>
            <a:r>
              <a:rPr dirty="0" sz="1550" spc="10" b="1">
                <a:latin typeface="Arial"/>
                <a:cs typeface="Arial"/>
              </a:rPr>
              <a:t>Examples:</a:t>
            </a:r>
            <a:endParaRPr sz="1550">
              <a:latin typeface="Arial"/>
              <a:cs typeface="Arial"/>
            </a:endParaRPr>
          </a:p>
          <a:p>
            <a:pPr marL="157480" marR="2345690">
              <a:lnSpc>
                <a:spcPts val="1550"/>
              </a:lnSpc>
              <a:spcBef>
                <a:spcPts val="630"/>
              </a:spcBef>
            </a:pPr>
            <a:r>
              <a:rPr dirty="0" sz="1300" spc="-15" b="1">
                <a:latin typeface="Courier New"/>
                <a:cs typeface="Courier New"/>
              </a:rPr>
              <a:t>WRAP </a:t>
            </a:r>
            <a:r>
              <a:rPr dirty="0" sz="1300" spc="-20" b="1">
                <a:latin typeface="Courier New"/>
                <a:cs typeface="Courier New"/>
              </a:rPr>
              <a:t>INAME=demo_04_hello.sql  </a:t>
            </a:r>
            <a:r>
              <a:rPr dirty="0" sz="1300" spc="-15" b="1">
                <a:latin typeface="Courier New"/>
                <a:cs typeface="Courier New"/>
              </a:rPr>
              <a:t>WRAP</a:t>
            </a:r>
            <a:r>
              <a:rPr dirty="0" sz="1300" spc="-25" b="1">
                <a:latin typeface="Courier New"/>
                <a:cs typeface="Courier New"/>
              </a:rPr>
              <a:t> </a:t>
            </a:r>
            <a:r>
              <a:rPr dirty="0" sz="1300" spc="-20" b="1">
                <a:latin typeface="Courier New"/>
                <a:cs typeface="Courier New"/>
              </a:rPr>
              <a:t>INAME=demo_04_hello</a:t>
            </a:r>
            <a:endParaRPr sz="1300">
              <a:latin typeface="Courier New"/>
              <a:cs typeface="Courier New"/>
            </a:endParaRPr>
          </a:p>
          <a:p>
            <a:pPr marL="157480">
              <a:lnSpc>
                <a:spcPts val="1495"/>
              </a:lnSpc>
            </a:pPr>
            <a:r>
              <a:rPr dirty="0" sz="1300" spc="-15" b="1">
                <a:latin typeface="Courier New"/>
                <a:cs typeface="Courier New"/>
              </a:rPr>
              <a:t>WRAP </a:t>
            </a:r>
            <a:r>
              <a:rPr dirty="0" sz="1300" spc="-20" b="1">
                <a:latin typeface="Courier New"/>
                <a:cs typeface="Courier New"/>
              </a:rPr>
              <a:t>INAME=demo_04_hello.sql</a:t>
            </a:r>
            <a:r>
              <a:rPr dirty="0" sz="1300" spc="65" b="1">
                <a:latin typeface="Courier New"/>
                <a:cs typeface="Courier New"/>
              </a:rPr>
              <a:t> </a:t>
            </a:r>
            <a:r>
              <a:rPr dirty="0" sz="1300" spc="-20" b="1">
                <a:latin typeface="Courier New"/>
                <a:cs typeface="Courier New"/>
              </a:rPr>
              <a:t>ONAME=demo_04_hello.plb</a:t>
            </a:r>
            <a:endParaRPr sz="1300">
              <a:latin typeface="Courier New"/>
              <a:cs typeface="Courier New"/>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43204" y="5619272"/>
            <a:ext cx="6245225" cy="3458845"/>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Running the</a:t>
            </a:r>
            <a:r>
              <a:rPr dirty="0" sz="1300" spc="-5" b="1">
                <a:latin typeface="Arial"/>
                <a:cs typeface="Arial"/>
              </a:rPr>
              <a:t> </a:t>
            </a:r>
            <a:r>
              <a:rPr dirty="0" sz="1300" spc="10" b="1">
                <a:latin typeface="Arial"/>
                <a:cs typeface="Arial"/>
              </a:rPr>
              <a:t>Wrapper</a:t>
            </a:r>
            <a:endParaRPr sz="1300">
              <a:latin typeface="Arial"/>
              <a:cs typeface="Arial"/>
            </a:endParaRPr>
          </a:p>
          <a:p>
            <a:pPr marL="138430" marR="5080" indent="-635">
              <a:lnSpc>
                <a:spcPct val="106100"/>
              </a:lnSpc>
              <a:spcBef>
                <a:spcPts val="219"/>
              </a:spcBef>
            </a:pPr>
            <a:r>
              <a:rPr dirty="0" sz="1300" spc="10">
                <a:latin typeface="Times New Roman"/>
                <a:cs typeface="Times New Roman"/>
              </a:rPr>
              <a:t>The </a:t>
            </a:r>
            <a:r>
              <a:rPr dirty="0" sz="1300" spc="5">
                <a:latin typeface="Times New Roman"/>
                <a:cs typeface="Times New Roman"/>
              </a:rPr>
              <a:t>wrapper is an operating system executable called </a:t>
            </a:r>
            <a:r>
              <a:rPr dirty="0" sz="1300" spc="10">
                <a:latin typeface="Courier New"/>
                <a:cs typeface="Courier New"/>
              </a:rPr>
              <a:t>WRAP</a:t>
            </a:r>
            <a:r>
              <a:rPr dirty="0" sz="1300" spc="10">
                <a:latin typeface="Times New Roman"/>
                <a:cs typeface="Times New Roman"/>
              </a:rPr>
              <a:t>. To </a:t>
            </a:r>
            <a:r>
              <a:rPr dirty="0" sz="1300" spc="5">
                <a:latin typeface="Times New Roman"/>
                <a:cs typeface="Times New Roman"/>
              </a:rPr>
              <a:t>run the wrapper, enter the  following </a:t>
            </a:r>
            <a:r>
              <a:rPr dirty="0" sz="1300" spc="10">
                <a:latin typeface="Times New Roman"/>
                <a:cs typeface="Times New Roman"/>
              </a:rPr>
              <a:t>command </a:t>
            </a:r>
            <a:r>
              <a:rPr dirty="0" sz="1300" spc="5">
                <a:latin typeface="Times New Roman"/>
                <a:cs typeface="Times New Roman"/>
              </a:rPr>
              <a:t>at your operating </a:t>
            </a:r>
            <a:r>
              <a:rPr dirty="0" sz="1300" spc="10">
                <a:latin typeface="Times New Roman"/>
                <a:cs typeface="Times New Roman"/>
              </a:rPr>
              <a:t>system</a:t>
            </a:r>
            <a:r>
              <a:rPr dirty="0" sz="1300" spc="5">
                <a:latin typeface="Times New Roman"/>
                <a:cs typeface="Times New Roman"/>
              </a:rPr>
              <a:t> prompt:</a:t>
            </a:r>
            <a:endParaRPr sz="1300">
              <a:latin typeface="Times New Roman"/>
              <a:cs typeface="Times New Roman"/>
            </a:endParaRPr>
          </a:p>
          <a:p>
            <a:pPr marL="1017905">
              <a:lnSpc>
                <a:spcPts val="1375"/>
              </a:lnSpc>
            </a:pPr>
            <a:r>
              <a:rPr dirty="0" sz="1200" spc="5">
                <a:latin typeface="Courier New"/>
                <a:cs typeface="Courier New"/>
              </a:rPr>
              <a:t>WRAP INAME=input_file_name</a:t>
            </a:r>
            <a:r>
              <a:rPr dirty="0" sz="1200" spc="15">
                <a:latin typeface="Courier New"/>
                <a:cs typeface="Courier New"/>
              </a:rPr>
              <a:t> </a:t>
            </a:r>
            <a:r>
              <a:rPr dirty="0" sz="1200" spc="5">
                <a:latin typeface="Courier New"/>
                <a:cs typeface="Courier New"/>
              </a:rPr>
              <a:t>[ONAME=output_file_name]</a:t>
            </a:r>
            <a:endParaRPr sz="1200">
              <a:latin typeface="Courier New"/>
              <a:cs typeface="Courier New"/>
            </a:endParaRPr>
          </a:p>
          <a:p>
            <a:pPr marL="138430" marR="116839" indent="-635">
              <a:lnSpc>
                <a:spcPct val="101499"/>
              </a:lnSpc>
              <a:spcBef>
                <a:spcPts val="400"/>
              </a:spcBef>
            </a:pPr>
            <a:r>
              <a:rPr dirty="0" sz="1300" spc="10">
                <a:latin typeface="Times New Roman"/>
                <a:cs typeface="Times New Roman"/>
              </a:rPr>
              <a:t>Each </a:t>
            </a:r>
            <a:r>
              <a:rPr dirty="0" sz="1300" spc="5">
                <a:latin typeface="Times New Roman"/>
                <a:cs typeface="Times New Roman"/>
              </a:rPr>
              <a:t>of the examples </a:t>
            </a:r>
            <a:r>
              <a:rPr dirty="0" sz="1300" spc="10">
                <a:latin typeface="Times New Roman"/>
                <a:cs typeface="Times New Roman"/>
              </a:rPr>
              <a:t>shown </a:t>
            </a:r>
            <a:r>
              <a:rPr dirty="0" sz="1300" spc="5">
                <a:latin typeface="Times New Roman"/>
                <a:cs typeface="Times New Roman"/>
              </a:rPr>
              <a:t>in the slide takes a file called </a:t>
            </a:r>
            <a:r>
              <a:rPr dirty="0" sz="1300" spc="10">
                <a:latin typeface="Times New Roman"/>
                <a:cs typeface="Times New Roman"/>
              </a:rPr>
              <a:t>demo_04_hello</a:t>
            </a:r>
            <a:r>
              <a:rPr dirty="0" sz="1300" spc="10">
                <a:latin typeface="Courier New"/>
                <a:cs typeface="Courier New"/>
              </a:rPr>
              <a:t>.sql</a:t>
            </a:r>
            <a:r>
              <a:rPr dirty="0" sz="1300" spc="-390">
                <a:latin typeface="Courier New"/>
                <a:cs typeface="Courier New"/>
              </a:rPr>
              <a:t> </a:t>
            </a:r>
            <a:r>
              <a:rPr dirty="0" sz="1300" spc="5">
                <a:latin typeface="Times New Roman"/>
                <a:cs typeface="Times New Roman"/>
              </a:rPr>
              <a:t>as input  and creates an output file called</a:t>
            </a:r>
            <a:r>
              <a:rPr dirty="0" sz="1300" spc="10">
                <a:latin typeface="Times New Roman"/>
                <a:cs typeface="Times New Roman"/>
              </a:rPr>
              <a:t> </a:t>
            </a:r>
            <a:r>
              <a:rPr dirty="0" sz="1300" spc="15">
                <a:latin typeface="Courier New"/>
                <a:cs typeface="Courier New"/>
              </a:rPr>
              <a:t>demo_04_hello.plb</a:t>
            </a:r>
            <a:r>
              <a:rPr dirty="0" sz="1300" spc="15">
                <a:latin typeface="Times New Roman"/>
                <a:cs typeface="Times New Roman"/>
              </a:rPr>
              <a:t>.</a:t>
            </a:r>
            <a:endParaRPr sz="1300">
              <a:latin typeface="Times New Roman"/>
              <a:cs typeface="Times New Roman"/>
            </a:endParaRPr>
          </a:p>
          <a:p>
            <a:pPr marL="138430" marR="177800">
              <a:lnSpc>
                <a:spcPct val="106500"/>
              </a:lnSpc>
              <a:spcBef>
                <a:spcPts val="320"/>
              </a:spcBef>
            </a:pPr>
            <a:r>
              <a:rPr dirty="0" sz="1300" spc="5">
                <a:latin typeface="Times New Roman"/>
                <a:cs typeface="Times New Roman"/>
              </a:rPr>
              <a:t>After the wrapped file is created, execute the </a:t>
            </a:r>
            <a:r>
              <a:rPr dirty="0" sz="1300" spc="15">
                <a:latin typeface="Courier New"/>
                <a:cs typeface="Courier New"/>
              </a:rPr>
              <a:t>.plb</a:t>
            </a:r>
            <a:r>
              <a:rPr dirty="0" sz="1300" spc="-275">
                <a:latin typeface="Courier New"/>
                <a:cs typeface="Courier New"/>
              </a:rPr>
              <a:t> </a:t>
            </a:r>
            <a:r>
              <a:rPr dirty="0" sz="1300" spc="5">
                <a:latin typeface="Times New Roman"/>
                <a:cs typeface="Times New Roman"/>
              </a:rPr>
              <a:t>file </a:t>
            </a:r>
            <a:r>
              <a:rPr dirty="0" sz="1300" spc="10">
                <a:latin typeface="Times New Roman"/>
                <a:cs typeface="Times New Roman"/>
              </a:rPr>
              <a:t>from </a:t>
            </a:r>
            <a:r>
              <a:rPr dirty="0" sz="1300" spc="5" i="1">
                <a:latin typeface="Times New Roman"/>
                <a:cs typeface="Times New Roman"/>
              </a:rPr>
              <a:t>i</a:t>
            </a:r>
            <a:r>
              <a:rPr dirty="0" sz="1300" spc="5">
                <a:latin typeface="Times New Roman"/>
                <a:cs typeface="Times New Roman"/>
              </a:rPr>
              <a:t>SQL*Plus to compile and  store the wrapped version of the source code, as </a:t>
            </a:r>
            <a:r>
              <a:rPr dirty="0" sz="1300" spc="10">
                <a:latin typeface="Times New Roman"/>
                <a:cs typeface="Times New Roman"/>
              </a:rPr>
              <a:t>you </a:t>
            </a:r>
            <a:r>
              <a:rPr dirty="0" sz="1300" spc="5">
                <a:latin typeface="Times New Roman"/>
                <a:cs typeface="Times New Roman"/>
              </a:rPr>
              <a:t>would execute </a:t>
            </a:r>
            <a:r>
              <a:rPr dirty="0" sz="1300" spc="10">
                <a:latin typeface="Times New Roman"/>
                <a:cs typeface="Times New Roman"/>
              </a:rPr>
              <a:t>SQL </a:t>
            </a:r>
            <a:r>
              <a:rPr dirty="0" sz="1300" spc="5">
                <a:latin typeface="Times New Roman"/>
                <a:cs typeface="Times New Roman"/>
              </a:rPr>
              <a:t>script</a:t>
            </a:r>
            <a:r>
              <a:rPr dirty="0" sz="1300" spc="80">
                <a:latin typeface="Times New Roman"/>
                <a:cs typeface="Times New Roman"/>
              </a:rPr>
              <a:t> </a:t>
            </a:r>
            <a:r>
              <a:rPr dirty="0" sz="1300" spc="5">
                <a:latin typeface="Times New Roman"/>
                <a:cs typeface="Times New Roman"/>
              </a:rPr>
              <a:t>files.</a:t>
            </a:r>
            <a:endParaRPr sz="1300">
              <a:latin typeface="Times New Roman"/>
              <a:cs typeface="Times New Roman"/>
            </a:endParaRPr>
          </a:p>
          <a:p>
            <a:pPr marL="138430">
              <a:lnSpc>
                <a:spcPts val="1530"/>
              </a:lnSpc>
              <a:spcBef>
                <a:spcPts val="420"/>
              </a:spcBef>
            </a:pPr>
            <a:r>
              <a:rPr dirty="0" sz="1300" spc="5" b="1">
                <a:latin typeface="Times New Roman"/>
                <a:cs typeface="Times New Roman"/>
              </a:rPr>
              <a:t>Note</a:t>
            </a:r>
            <a:endParaRPr sz="1300">
              <a:latin typeface="Times New Roman"/>
              <a:cs typeface="Times New Roman"/>
            </a:endParaRPr>
          </a:p>
          <a:p>
            <a:pPr marL="515620" marR="53340" indent="-251460">
              <a:lnSpc>
                <a:spcPts val="1580"/>
              </a:lnSpc>
              <a:spcBef>
                <a:spcPts val="5"/>
              </a:spcBef>
              <a:buChar char="•"/>
              <a:tabLst>
                <a:tab pos="515620" algn="l"/>
                <a:tab pos="516255" algn="l"/>
              </a:tabLst>
            </a:pPr>
            <a:r>
              <a:rPr dirty="0" sz="1300" spc="10">
                <a:latin typeface="Times New Roman"/>
                <a:cs typeface="Times New Roman"/>
              </a:rPr>
              <a:t>Only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INAME</a:t>
            </a:r>
            <a:r>
              <a:rPr dirty="0" sz="1300" spc="-450">
                <a:latin typeface="Courier New"/>
                <a:cs typeface="Courier New"/>
              </a:rPr>
              <a:t> </a:t>
            </a:r>
            <a:r>
              <a:rPr dirty="0" sz="1300" spc="10">
                <a:latin typeface="Times New Roman"/>
                <a:cs typeface="Times New Roman"/>
              </a:rPr>
              <a:t>argument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required.</a:t>
            </a:r>
            <a:r>
              <a:rPr dirty="0" sz="1300" spc="10">
                <a:latin typeface="Times New Roman"/>
                <a:cs typeface="Times New Roman"/>
              </a:rPr>
              <a:t> </a:t>
            </a:r>
            <a:r>
              <a:rPr dirty="0" sz="1300" spc="5">
                <a:latin typeface="Times New Roman"/>
                <a:cs typeface="Times New Roman"/>
              </a:rPr>
              <a:t>If</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ONAME</a:t>
            </a:r>
            <a:r>
              <a:rPr dirty="0" sz="1300" spc="-440">
                <a:latin typeface="Courier New"/>
                <a:cs typeface="Courier New"/>
              </a:rPr>
              <a:t> </a:t>
            </a:r>
            <a:r>
              <a:rPr dirty="0" sz="1300" spc="5">
                <a:latin typeface="Times New Roman"/>
                <a:cs typeface="Times New Roman"/>
              </a:rPr>
              <a:t>argument</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not</a:t>
            </a:r>
            <a:r>
              <a:rPr dirty="0" sz="1300" spc="15">
                <a:latin typeface="Times New Roman"/>
                <a:cs typeface="Times New Roman"/>
              </a:rPr>
              <a:t> </a:t>
            </a:r>
            <a:r>
              <a:rPr dirty="0" sz="1300" spc="5">
                <a:latin typeface="Times New Roman"/>
                <a:cs typeface="Times New Roman"/>
              </a:rPr>
              <a:t>specified,</a:t>
            </a:r>
            <a:r>
              <a:rPr dirty="0" sz="1300" spc="10">
                <a:latin typeface="Times New Roman"/>
                <a:cs typeface="Times New Roman"/>
              </a:rPr>
              <a:t> </a:t>
            </a:r>
            <a:r>
              <a:rPr dirty="0" sz="1300" spc="5">
                <a:latin typeface="Times New Roman"/>
                <a:cs typeface="Times New Roman"/>
              </a:rPr>
              <a:t>then  the </a:t>
            </a:r>
            <a:r>
              <a:rPr dirty="0" sz="1300" spc="10">
                <a:latin typeface="Times New Roman"/>
                <a:cs typeface="Times New Roman"/>
              </a:rPr>
              <a:t>output </a:t>
            </a:r>
            <a:r>
              <a:rPr dirty="0" sz="1300" spc="5">
                <a:latin typeface="Times New Roman"/>
                <a:cs typeface="Times New Roman"/>
              </a:rPr>
              <a:t>file acquires the </a:t>
            </a:r>
            <a:r>
              <a:rPr dirty="0" sz="1300" spc="10">
                <a:latin typeface="Times New Roman"/>
                <a:cs typeface="Times New Roman"/>
              </a:rPr>
              <a:t>same name </a:t>
            </a:r>
            <a:r>
              <a:rPr dirty="0" sz="1300" spc="5">
                <a:latin typeface="Times New Roman"/>
                <a:cs typeface="Times New Roman"/>
              </a:rPr>
              <a:t>as the input file </a:t>
            </a:r>
            <a:r>
              <a:rPr dirty="0" sz="1300" spc="10">
                <a:latin typeface="Times New Roman"/>
                <a:cs typeface="Times New Roman"/>
              </a:rPr>
              <a:t>with </a:t>
            </a:r>
            <a:r>
              <a:rPr dirty="0" sz="1300" spc="5">
                <a:latin typeface="Times New Roman"/>
                <a:cs typeface="Times New Roman"/>
              </a:rPr>
              <a:t>an extension of</a:t>
            </a:r>
            <a:r>
              <a:rPr dirty="0" sz="1300" spc="55">
                <a:latin typeface="Times New Roman"/>
                <a:cs typeface="Times New Roman"/>
              </a:rPr>
              <a:t> </a:t>
            </a:r>
            <a:r>
              <a:rPr dirty="0" sz="1300" spc="10">
                <a:latin typeface="Courier New"/>
                <a:cs typeface="Courier New"/>
              </a:rPr>
              <a:t>.plb</a:t>
            </a:r>
            <a:r>
              <a:rPr dirty="0" sz="1300" spc="10">
                <a:latin typeface="Times New Roman"/>
                <a:cs typeface="Times New Roman"/>
              </a:rPr>
              <a:t>.</a:t>
            </a:r>
            <a:endParaRPr sz="1300">
              <a:latin typeface="Times New Roman"/>
              <a:cs typeface="Times New Roman"/>
            </a:endParaRPr>
          </a:p>
          <a:p>
            <a:pPr marL="515620" indent="-252095">
              <a:lnSpc>
                <a:spcPts val="1525"/>
              </a:lnSpc>
              <a:buChar char="•"/>
              <a:tabLst>
                <a:tab pos="515620" algn="l"/>
                <a:tab pos="516255" algn="l"/>
              </a:tabLst>
            </a:pPr>
            <a:r>
              <a:rPr dirty="0" sz="1300" spc="5">
                <a:latin typeface="Times New Roman"/>
                <a:cs typeface="Times New Roman"/>
              </a:rPr>
              <a:t>The input file can have any extension, but the default is</a:t>
            </a:r>
            <a:r>
              <a:rPr dirty="0" sz="1300" spc="40">
                <a:latin typeface="Times New Roman"/>
                <a:cs typeface="Times New Roman"/>
              </a:rPr>
              <a:t> </a:t>
            </a:r>
            <a:r>
              <a:rPr dirty="0" sz="1300" spc="10">
                <a:latin typeface="Courier New"/>
                <a:cs typeface="Courier New"/>
              </a:rPr>
              <a:t>.sql</a:t>
            </a:r>
            <a:r>
              <a:rPr dirty="0" sz="1300" spc="10">
                <a:latin typeface="Times New Roman"/>
                <a:cs typeface="Times New Roman"/>
              </a:rPr>
              <a:t>.</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5">
                <a:latin typeface="Times New Roman"/>
                <a:cs typeface="Times New Roman"/>
              </a:rPr>
              <a:t>Case sensitivity of</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INAME</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ONAME</a:t>
            </a:r>
            <a:r>
              <a:rPr dirty="0" sz="1300" spc="-450">
                <a:latin typeface="Courier New"/>
                <a:cs typeface="Courier New"/>
              </a:rPr>
              <a:t> </a:t>
            </a:r>
            <a:r>
              <a:rPr dirty="0" sz="1300" spc="5">
                <a:latin typeface="Times New Roman"/>
                <a:cs typeface="Times New Roman"/>
              </a:rPr>
              <a:t>values</a:t>
            </a:r>
            <a:r>
              <a:rPr dirty="0" sz="1300" spc="10">
                <a:latin typeface="Times New Roman"/>
                <a:cs typeface="Times New Roman"/>
              </a:rPr>
              <a:t> depends on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operating</a:t>
            </a:r>
            <a:r>
              <a:rPr dirty="0" sz="1300" spc="10">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515620" indent="-252095">
              <a:lnSpc>
                <a:spcPts val="1530"/>
              </a:lnSpc>
              <a:spcBef>
                <a:spcPts val="105"/>
              </a:spcBef>
              <a:buChar char="•"/>
              <a:tabLst>
                <a:tab pos="515620" algn="l"/>
                <a:tab pos="516255" algn="l"/>
              </a:tabLst>
            </a:pPr>
            <a:r>
              <a:rPr dirty="0" sz="1300" spc="5">
                <a:latin typeface="Times New Roman"/>
                <a:cs typeface="Times New Roman"/>
              </a:rPr>
              <a:t>Generally, the </a:t>
            </a:r>
            <a:r>
              <a:rPr dirty="0" sz="1300" spc="10">
                <a:latin typeface="Times New Roman"/>
                <a:cs typeface="Times New Roman"/>
              </a:rPr>
              <a:t>output </a:t>
            </a:r>
            <a:r>
              <a:rPr dirty="0" sz="1300" spc="5">
                <a:latin typeface="Times New Roman"/>
                <a:cs typeface="Times New Roman"/>
              </a:rPr>
              <a:t>file is </a:t>
            </a:r>
            <a:r>
              <a:rPr dirty="0" sz="1300" spc="10">
                <a:latin typeface="Times New Roman"/>
                <a:cs typeface="Times New Roman"/>
              </a:rPr>
              <a:t>much </a:t>
            </a:r>
            <a:r>
              <a:rPr dirty="0" sz="1300" spc="5">
                <a:latin typeface="Times New Roman"/>
                <a:cs typeface="Times New Roman"/>
              </a:rPr>
              <a:t>larger than the input file.</a:t>
            </a:r>
            <a:endParaRPr sz="1300">
              <a:latin typeface="Times New Roman"/>
              <a:cs typeface="Times New Roman"/>
            </a:endParaRPr>
          </a:p>
          <a:p>
            <a:pPr marL="515620" indent="-252095">
              <a:lnSpc>
                <a:spcPts val="1530"/>
              </a:lnSpc>
              <a:buChar char="•"/>
              <a:tabLst>
                <a:tab pos="515620" algn="l"/>
                <a:tab pos="516255" algn="l"/>
              </a:tabLst>
            </a:pPr>
            <a:r>
              <a:rPr dirty="0" sz="1300" spc="10">
                <a:latin typeface="Times New Roman"/>
                <a:cs typeface="Times New Roman"/>
              </a:rPr>
              <a:t>Do </a:t>
            </a:r>
            <a:r>
              <a:rPr dirty="0" sz="1300" spc="5">
                <a:latin typeface="Times New Roman"/>
                <a:cs typeface="Times New Roman"/>
              </a:rPr>
              <a:t>not</a:t>
            </a:r>
            <a:r>
              <a:rPr dirty="0" sz="1300" spc="10">
                <a:latin typeface="Times New Roman"/>
                <a:cs typeface="Times New Roman"/>
              </a:rPr>
              <a:t> </a:t>
            </a:r>
            <a:r>
              <a:rPr dirty="0" sz="1300" spc="5">
                <a:latin typeface="Times New Roman"/>
                <a:cs typeface="Times New Roman"/>
              </a:rPr>
              <a:t>put</a:t>
            </a:r>
            <a:r>
              <a:rPr dirty="0" sz="1300" spc="10">
                <a:latin typeface="Times New Roman"/>
                <a:cs typeface="Times New Roman"/>
              </a:rPr>
              <a:t> </a:t>
            </a:r>
            <a:r>
              <a:rPr dirty="0" sz="1300" spc="5">
                <a:latin typeface="Times New Roman"/>
                <a:cs typeface="Times New Roman"/>
              </a:rPr>
              <a:t>spaces</a:t>
            </a:r>
            <a:r>
              <a:rPr dirty="0" sz="1300" spc="10">
                <a:latin typeface="Times New Roman"/>
                <a:cs typeface="Times New Roman"/>
              </a:rPr>
              <a:t> </a:t>
            </a:r>
            <a:r>
              <a:rPr dirty="0" sz="1300" spc="5">
                <a:latin typeface="Times New Roman"/>
                <a:cs typeface="Times New Roman"/>
              </a:rPr>
              <a:t>around</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equal</a:t>
            </a:r>
            <a:r>
              <a:rPr dirty="0" sz="1300" spc="10">
                <a:latin typeface="Times New Roman"/>
                <a:cs typeface="Times New Roman"/>
              </a:rPr>
              <a:t> </a:t>
            </a:r>
            <a:r>
              <a:rPr dirty="0" sz="1300" spc="5">
                <a:latin typeface="Times New Roman"/>
                <a:cs typeface="Times New Roman"/>
              </a:rPr>
              <a:t>signs</a:t>
            </a:r>
            <a:r>
              <a:rPr dirty="0" sz="1300" spc="1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INAME</a:t>
            </a:r>
            <a:r>
              <a:rPr dirty="0" sz="1300" spc="-440">
                <a:latin typeface="Courier New"/>
                <a:cs typeface="Courier New"/>
              </a:rPr>
              <a:t> </a:t>
            </a:r>
            <a:r>
              <a:rPr dirty="0" sz="1300" spc="10">
                <a:latin typeface="Times New Roman"/>
                <a:cs typeface="Times New Roman"/>
              </a:rPr>
              <a:t>and </a:t>
            </a:r>
            <a:r>
              <a:rPr dirty="0" sz="1300" spc="15">
                <a:latin typeface="Courier New"/>
                <a:cs typeface="Courier New"/>
              </a:rPr>
              <a:t>ONAME</a:t>
            </a:r>
            <a:r>
              <a:rPr dirty="0" sz="1300" spc="-440">
                <a:latin typeface="Courier New"/>
                <a:cs typeface="Courier New"/>
              </a:rPr>
              <a:t> </a:t>
            </a:r>
            <a:r>
              <a:rPr dirty="0" sz="1300" spc="5">
                <a:latin typeface="Times New Roman"/>
                <a:cs typeface="Times New Roman"/>
              </a:rPr>
              <a:t>arguments</a:t>
            </a:r>
            <a:r>
              <a:rPr dirty="0" sz="1300" spc="10">
                <a:latin typeface="Times New Roman"/>
                <a:cs typeface="Times New Roman"/>
              </a:rPr>
              <a:t> </a:t>
            </a:r>
            <a:r>
              <a:rPr dirty="0" sz="1300" spc="5">
                <a:latin typeface="Times New Roman"/>
                <a:cs typeface="Times New Roman"/>
              </a:rPr>
              <a:t>and</a:t>
            </a:r>
            <a:endParaRPr sz="1300">
              <a:latin typeface="Times New Roman"/>
              <a:cs typeface="Times New Roman"/>
            </a:endParaRPr>
          </a:p>
          <a:p>
            <a:pPr marL="515620">
              <a:lnSpc>
                <a:spcPct val="100000"/>
              </a:lnSpc>
              <a:spcBef>
                <a:spcPts val="100"/>
              </a:spcBef>
            </a:pPr>
            <a:r>
              <a:rPr dirty="0" sz="1300" spc="5">
                <a:latin typeface="Times New Roman"/>
                <a:cs typeface="Times New Roman"/>
              </a:rPr>
              <a:t>values.</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4</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630423" y="873506"/>
            <a:ext cx="24866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Results </a:t>
            </a:r>
            <a:r>
              <a:rPr dirty="0" sz="2000" b="1">
                <a:latin typeface="Arial"/>
                <a:cs typeface="Arial"/>
              </a:rPr>
              <a:t>of</a:t>
            </a:r>
            <a:r>
              <a:rPr dirty="0" sz="2000" spc="-50" b="1">
                <a:latin typeface="Arial"/>
                <a:cs typeface="Arial"/>
              </a:rPr>
              <a:t> </a:t>
            </a:r>
            <a:r>
              <a:rPr dirty="0" sz="2000" spc="-5" b="1">
                <a:latin typeface="Arial"/>
                <a:cs typeface="Arial"/>
              </a:rPr>
              <a:t>Wrapping</a:t>
            </a:r>
            <a:endParaRPr sz="2000">
              <a:latin typeface="Arial"/>
              <a:cs typeface="Arial"/>
            </a:endParaRPr>
          </a:p>
        </p:txBody>
      </p:sp>
      <p:sp>
        <p:nvSpPr>
          <p:cNvPr id="7" name="object 7"/>
          <p:cNvSpPr txBox="1"/>
          <p:nvPr/>
        </p:nvSpPr>
        <p:spPr>
          <a:xfrm>
            <a:off x="1325117" y="1792477"/>
            <a:ext cx="430022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Original PL/SQL source code </a:t>
            </a:r>
            <a:r>
              <a:rPr dirty="0" sz="1550" spc="5" b="1">
                <a:latin typeface="Arial"/>
                <a:cs typeface="Arial"/>
              </a:rPr>
              <a:t>in </a:t>
            </a:r>
            <a:r>
              <a:rPr dirty="0" sz="1550" spc="10" b="1">
                <a:latin typeface="Arial"/>
                <a:cs typeface="Arial"/>
              </a:rPr>
              <a:t>input</a:t>
            </a:r>
            <a:r>
              <a:rPr dirty="0" sz="1550" spc="-10" b="1">
                <a:latin typeface="Arial"/>
                <a:cs typeface="Arial"/>
              </a:rPr>
              <a:t> </a:t>
            </a:r>
            <a:r>
              <a:rPr dirty="0" sz="1550" spc="5" b="1">
                <a:latin typeface="Arial"/>
                <a:cs typeface="Arial"/>
              </a:rPr>
              <a:t>file:</a:t>
            </a:r>
            <a:endParaRPr sz="1550">
              <a:latin typeface="Arial"/>
              <a:cs typeface="Arial"/>
            </a:endParaRPr>
          </a:p>
        </p:txBody>
      </p:sp>
      <p:sp>
        <p:nvSpPr>
          <p:cNvPr id="8" name="object 8"/>
          <p:cNvSpPr txBox="1"/>
          <p:nvPr/>
        </p:nvSpPr>
        <p:spPr>
          <a:xfrm>
            <a:off x="1325117" y="3515405"/>
            <a:ext cx="304609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Wrapped </a:t>
            </a:r>
            <a:r>
              <a:rPr dirty="0" sz="1550" spc="15" b="1">
                <a:latin typeface="Arial"/>
                <a:cs typeface="Arial"/>
              </a:rPr>
              <a:t>code </a:t>
            </a:r>
            <a:r>
              <a:rPr dirty="0" sz="1550" spc="5" b="1">
                <a:latin typeface="Arial"/>
                <a:cs typeface="Arial"/>
              </a:rPr>
              <a:t>in </a:t>
            </a:r>
            <a:r>
              <a:rPr dirty="0" sz="1550" spc="10" b="1">
                <a:latin typeface="Arial"/>
                <a:cs typeface="Arial"/>
              </a:rPr>
              <a:t>output</a:t>
            </a:r>
            <a:r>
              <a:rPr dirty="0" sz="1550" spc="-20" b="1">
                <a:latin typeface="Arial"/>
                <a:cs typeface="Arial"/>
              </a:rPr>
              <a:t> </a:t>
            </a:r>
            <a:r>
              <a:rPr dirty="0" sz="1550" spc="5" b="1">
                <a:latin typeface="Arial"/>
                <a:cs typeface="Arial"/>
              </a:rPr>
              <a:t>file:</a:t>
            </a:r>
            <a:endParaRPr sz="1550">
              <a:latin typeface="Arial"/>
              <a:cs typeface="Arial"/>
            </a:endParaRPr>
          </a:p>
        </p:txBody>
      </p:sp>
      <p:sp>
        <p:nvSpPr>
          <p:cNvPr id="9" name="object 9"/>
          <p:cNvSpPr txBox="1"/>
          <p:nvPr/>
        </p:nvSpPr>
        <p:spPr>
          <a:xfrm>
            <a:off x="1335786" y="2171700"/>
            <a:ext cx="5105400" cy="1219200"/>
          </a:xfrm>
          <a:prstGeom prst="rect">
            <a:avLst/>
          </a:prstGeom>
          <a:solidFill>
            <a:srgbClr val="CCCCCC"/>
          </a:solidFill>
          <a:ln w="20574">
            <a:solidFill>
              <a:srgbClr val="000000"/>
            </a:solidFill>
          </a:ln>
        </p:spPr>
        <p:txBody>
          <a:bodyPr wrap="square" lIns="0" tIns="29209" rIns="0" bIns="0" rtlCol="0" vert="horz">
            <a:spAutoFit/>
          </a:bodyPr>
          <a:lstStyle/>
          <a:p>
            <a:pPr marL="271145" marR="2580640" indent="-195580">
              <a:lnSpc>
                <a:spcPts val="1550"/>
              </a:lnSpc>
              <a:spcBef>
                <a:spcPts val="229"/>
              </a:spcBef>
            </a:pPr>
            <a:r>
              <a:rPr dirty="0" sz="1300" spc="-15" b="1">
                <a:latin typeface="Courier New"/>
                <a:cs typeface="Courier New"/>
              </a:rPr>
              <a:t>CREATE PACKAGE banking </a:t>
            </a:r>
            <a:r>
              <a:rPr dirty="0" sz="1300" spc="-20" b="1">
                <a:latin typeface="Courier New"/>
                <a:cs typeface="Courier New"/>
              </a:rPr>
              <a:t>IS  </a:t>
            </a:r>
            <a:r>
              <a:rPr dirty="0" sz="1300" spc="-15" b="1">
                <a:latin typeface="Courier New"/>
                <a:cs typeface="Courier New"/>
              </a:rPr>
              <a:t>min_bal := </a:t>
            </a:r>
            <a:r>
              <a:rPr dirty="0" sz="1300" spc="-20" b="1">
                <a:latin typeface="Courier New"/>
                <a:cs typeface="Courier New"/>
              </a:rPr>
              <a:t>100;  </a:t>
            </a:r>
            <a:r>
              <a:rPr dirty="0" sz="1300" spc="-15" b="1">
                <a:latin typeface="Courier New"/>
                <a:cs typeface="Courier New"/>
              </a:rPr>
              <a:t>no_funds</a:t>
            </a:r>
            <a:r>
              <a:rPr dirty="0" sz="1300" spc="-30" b="1">
                <a:latin typeface="Courier New"/>
                <a:cs typeface="Courier New"/>
              </a:rPr>
              <a:t> </a:t>
            </a:r>
            <a:r>
              <a:rPr dirty="0" sz="1300" spc="-20" b="1">
                <a:latin typeface="Courier New"/>
                <a:cs typeface="Courier New"/>
              </a:rPr>
              <a:t>EXCEPTION;</a:t>
            </a:r>
            <a:endParaRPr sz="1300">
              <a:latin typeface="Courier New"/>
              <a:cs typeface="Courier New"/>
            </a:endParaRPr>
          </a:p>
          <a:p>
            <a:pPr marL="76200">
              <a:lnSpc>
                <a:spcPts val="1480"/>
              </a:lnSpc>
            </a:pPr>
            <a:r>
              <a:rPr dirty="0" sz="1300" spc="-20" b="1">
                <a:latin typeface="Courier New"/>
                <a:cs typeface="Courier New"/>
              </a:rPr>
              <a:t>...</a:t>
            </a:r>
            <a:endParaRPr sz="1300">
              <a:latin typeface="Courier New"/>
              <a:cs typeface="Courier New"/>
            </a:endParaRPr>
          </a:p>
          <a:p>
            <a:pPr marL="76200">
              <a:lnSpc>
                <a:spcPts val="1550"/>
              </a:lnSpc>
            </a:pPr>
            <a:r>
              <a:rPr dirty="0" sz="1300" spc="-15" b="1">
                <a:latin typeface="Courier New"/>
                <a:cs typeface="Courier New"/>
              </a:rPr>
              <a:t>END</a:t>
            </a:r>
            <a:r>
              <a:rPr dirty="0" sz="1300" spc="-20" b="1">
                <a:latin typeface="Courier New"/>
                <a:cs typeface="Courier New"/>
              </a:rPr>
              <a:t> banking;</a:t>
            </a:r>
            <a:endParaRPr sz="1300">
              <a:latin typeface="Courier New"/>
              <a:cs typeface="Courier New"/>
            </a:endParaRPr>
          </a:p>
          <a:p>
            <a:pPr marL="76200">
              <a:lnSpc>
                <a:spcPts val="1555"/>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1342644" y="3826764"/>
            <a:ext cx="5104765" cy="1035685"/>
          </a:xfrm>
          <a:prstGeom prst="rect">
            <a:avLst/>
          </a:prstGeom>
          <a:solidFill>
            <a:srgbClr val="CCCCCC"/>
          </a:solidFill>
          <a:ln w="20574">
            <a:solidFill>
              <a:srgbClr val="000000"/>
            </a:solidFill>
          </a:ln>
        </p:spPr>
        <p:txBody>
          <a:bodyPr wrap="square" lIns="0" tIns="29209" rIns="0" bIns="0" rtlCol="0" vert="horz">
            <a:spAutoFit/>
          </a:bodyPr>
          <a:lstStyle/>
          <a:p>
            <a:pPr marL="75565" marR="2872740">
              <a:lnSpc>
                <a:spcPts val="1550"/>
              </a:lnSpc>
              <a:spcBef>
                <a:spcPts val="229"/>
              </a:spcBef>
            </a:pPr>
            <a:r>
              <a:rPr dirty="0" sz="1300" spc="-15" b="1">
                <a:latin typeface="Courier New"/>
                <a:cs typeface="Courier New"/>
              </a:rPr>
              <a:t>CREATE PACKAGE </a:t>
            </a:r>
            <a:r>
              <a:rPr dirty="0" sz="1300" spc="-20" b="1">
                <a:latin typeface="Courier New"/>
                <a:cs typeface="Courier New"/>
              </a:rPr>
              <a:t>banking  wrapped</a:t>
            </a:r>
            <a:endParaRPr sz="1300">
              <a:latin typeface="Courier New"/>
              <a:cs typeface="Courier New"/>
            </a:endParaRPr>
          </a:p>
          <a:p>
            <a:pPr marL="75565">
              <a:lnSpc>
                <a:spcPct val="100000"/>
              </a:lnSpc>
              <a:spcBef>
                <a:spcPts val="710"/>
              </a:spcBef>
            </a:pPr>
            <a:r>
              <a:rPr dirty="0" sz="1300" spc="-20" b="1">
                <a:latin typeface="Courier New"/>
                <a:cs typeface="Courier New"/>
              </a:rPr>
              <a:t>012abc463e ...</a:t>
            </a:r>
            <a:endParaRPr sz="1300">
              <a:latin typeface="Courier New"/>
              <a:cs typeface="Courier New"/>
            </a:endParaRPr>
          </a:p>
          <a:p>
            <a:pPr marL="75565">
              <a:lnSpc>
                <a:spcPct val="100000"/>
              </a:lnSpc>
              <a:spcBef>
                <a:spcPts val="765"/>
              </a:spcBef>
            </a:pPr>
            <a:r>
              <a:rPr dirty="0" sz="1300" spc="-10" b="1">
                <a:latin typeface="Courier New"/>
                <a:cs typeface="Courier New"/>
              </a:rPr>
              <a:t>/</a:t>
            </a:r>
            <a:endParaRPr sz="1300">
              <a:latin typeface="Courier New"/>
              <a:cs typeface="Courier New"/>
            </a:endParaRPr>
          </a:p>
        </p:txBody>
      </p:sp>
      <p:sp>
        <p:nvSpPr>
          <p:cNvPr id="11" name="object 11"/>
          <p:cNvSpPr txBox="1"/>
          <p:nvPr/>
        </p:nvSpPr>
        <p:spPr>
          <a:xfrm>
            <a:off x="743204" y="5609382"/>
            <a:ext cx="5930900" cy="116395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Results of</a:t>
            </a:r>
            <a:r>
              <a:rPr dirty="0" sz="1300" spc="10" b="1">
                <a:latin typeface="Arial"/>
                <a:cs typeface="Arial"/>
              </a:rPr>
              <a:t> Wrapping</a:t>
            </a:r>
            <a:endParaRPr sz="1300">
              <a:latin typeface="Arial"/>
              <a:cs typeface="Arial"/>
            </a:endParaRPr>
          </a:p>
          <a:p>
            <a:pPr marL="138430" marR="119380" indent="-635">
              <a:lnSpc>
                <a:spcPts val="1500"/>
              </a:lnSpc>
              <a:spcBef>
                <a:spcPts val="490"/>
              </a:spcBef>
            </a:pPr>
            <a:r>
              <a:rPr dirty="0" sz="1300" spc="10">
                <a:latin typeface="Times New Roman"/>
                <a:cs typeface="Times New Roman"/>
              </a:rPr>
              <a:t>When </a:t>
            </a:r>
            <a:r>
              <a:rPr dirty="0" sz="1300" spc="5">
                <a:latin typeface="Times New Roman"/>
                <a:cs typeface="Times New Roman"/>
              </a:rPr>
              <a:t>it is wrapped, </a:t>
            </a:r>
            <a:r>
              <a:rPr dirty="0" sz="1300" spc="10">
                <a:latin typeface="Times New Roman"/>
                <a:cs typeface="Times New Roman"/>
              </a:rPr>
              <a:t>an </a:t>
            </a:r>
            <a:r>
              <a:rPr dirty="0" sz="1300" spc="5">
                <a:latin typeface="Times New Roman"/>
                <a:cs typeface="Times New Roman"/>
              </a:rPr>
              <a:t>object type, package, or </a:t>
            </a:r>
            <a:r>
              <a:rPr dirty="0" sz="1300" spc="10">
                <a:latin typeface="Times New Roman"/>
                <a:cs typeface="Times New Roman"/>
              </a:rPr>
              <a:t>subprogram </a:t>
            </a:r>
            <a:r>
              <a:rPr dirty="0" sz="1300" spc="5">
                <a:latin typeface="Times New Roman"/>
                <a:cs typeface="Times New Roman"/>
              </a:rPr>
              <a:t>has the following form:  header, followed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word </a:t>
            </a:r>
            <a:r>
              <a:rPr dirty="0" sz="1300" spc="10">
                <a:latin typeface="Courier New"/>
                <a:cs typeface="Courier New"/>
              </a:rPr>
              <a:t>wrapped</a:t>
            </a:r>
            <a:r>
              <a:rPr dirty="0" sz="1300" spc="10">
                <a:latin typeface="Times New Roman"/>
                <a:cs typeface="Times New Roman"/>
              </a:rPr>
              <a:t>,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the encrypted</a:t>
            </a:r>
            <a:r>
              <a:rPr dirty="0" sz="1300" spc="25">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138430" marR="5080">
              <a:lnSpc>
                <a:spcPts val="1500"/>
              </a:lnSpc>
              <a:spcBef>
                <a:spcPts val="565"/>
              </a:spcBef>
            </a:pPr>
            <a:r>
              <a:rPr dirty="0" sz="1300" spc="10">
                <a:latin typeface="Times New Roman"/>
                <a:cs typeface="Times New Roman"/>
              </a:rPr>
              <a:t>The </a:t>
            </a:r>
            <a:r>
              <a:rPr dirty="0" sz="1300" spc="5">
                <a:latin typeface="Times New Roman"/>
                <a:cs typeface="Times New Roman"/>
              </a:rPr>
              <a:t>input file can contain any </a:t>
            </a:r>
            <a:r>
              <a:rPr dirty="0" sz="1300" spc="10">
                <a:latin typeface="Times New Roman"/>
                <a:cs typeface="Times New Roman"/>
              </a:rPr>
              <a:t>combination </a:t>
            </a:r>
            <a:r>
              <a:rPr dirty="0" sz="1300" spc="5">
                <a:latin typeface="Times New Roman"/>
                <a:cs typeface="Times New Roman"/>
              </a:rPr>
              <a:t>of </a:t>
            </a:r>
            <a:r>
              <a:rPr dirty="0" sz="1300" spc="10">
                <a:latin typeface="Times New Roman"/>
                <a:cs typeface="Times New Roman"/>
              </a:rPr>
              <a:t>SQL </a:t>
            </a:r>
            <a:r>
              <a:rPr dirty="0" sz="1300" spc="5">
                <a:latin typeface="Times New Roman"/>
                <a:cs typeface="Times New Roman"/>
              </a:rPr>
              <a:t>statements. </a:t>
            </a:r>
            <a:r>
              <a:rPr dirty="0" sz="1300" spc="10">
                <a:latin typeface="Times New Roman"/>
                <a:cs typeface="Times New Roman"/>
              </a:rPr>
              <a:t>However,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wrapper wraps only the following </a:t>
            </a:r>
            <a:r>
              <a:rPr dirty="0" sz="1300" spc="10">
                <a:latin typeface="Courier New"/>
                <a:cs typeface="Courier New"/>
              </a:rPr>
              <a:t>CREATE</a:t>
            </a:r>
            <a:r>
              <a:rPr dirty="0" sz="1300" spc="-450">
                <a:latin typeface="Courier New"/>
                <a:cs typeface="Courier New"/>
              </a:rPr>
              <a:t> </a:t>
            </a:r>
            <a:r>
              <a:rPr dirty="0" sz="1300" spc="5">
                <a:latin typeface="Times New Roman"/>
                <a:cs typeface="Times New Roman"/>
              </a:rPr>
              <a:t>statements:</a:t>
            </a:r>
            <a:endParaRPr sz="1300">
              <a:latin typeface="Times New Roman"/>
              <a:cs typeface="Times New Roman"/>
            </a:endParaRPr>
          </a:p>
        </p:txBody>
      </p:sp>
      <p:sp>
        <p:nvSpPr>
          <p:cNvPr id="12" name="object 12"/>
          <p:cNvSpPr txBox="1"/>
          <p:nvPr/>
        </p:nvSpPr>
        <p:spPr>
          <a:xfrm>
            <a:off x="994663" y="6743954"/>
            <a:ext cx="884555" cy="1235075"/>
          </a:xfrm>
          <a:prstGeom prst="rect">
            <a:avLst/>
          </a:prstGeom>
        </p:spPr>
        <p:txBody>
          <a:bodyPr wrap="square" lIns="0" tIns="15240" rIns="0" bIns="0" rtlCol="0" vert="horz">
            <a:spAutoFit/>
          </a:bodyPr>
          <a:lstStyle/>
          <a:p>
            <a:pPr marL="264160" indent="-251460">
              <a:lnSpc>
                <a:spcPct val="100000"/>
              </a:lnSpc>
              <a:spcBef>
                <a:spcPts val="120"/>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a:p>
            <a:pPr marL="264160" indent="-251460">
              <a:lnSpc>
                <a:spcPct val="100000"/>
              </a:lnSpc>
              <a:spcBef>
                <a:spcPts val="45"/>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a:p>
            <a:pPr marL="264160" indent="-251460">
              <a:lnSpc>
                <a:spcPct val="100000"/>
              </a:lnSpc>
              <a:spcBef>
                <a:spcPts val="25"/>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a:p>
            <a:pPr marL="264160" indent="-251460">
              <a:lnSpc>
                <a:spcPct val="100000"/>
              </a:lnSpc>
              <a:spcBef>
                <a:spcPts val="20"/>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a:p>
            <a:pPr marL="264160" indent="-251460">
              <a:lnSpc>
                <a:spcPct val="100000"/>
              </a:lnSpc>
              <a:spcBef>
                <a:spcPts val="20"/>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a:p>
            <a:pPr marL="264160" indent="-251460">
              <a:lnSpc>
                <a:spcPct val="100000"/>
              </a:lnSpc>
              <a:spcBef>
                <a:spcPts val="25"/>
              </a:spcBef>
              <a:buSzPct val="65384"/>
              <a:buChar char="•"/>
              <a:tabLst>
                <a:tab pos="263525" algn="l"/>
                <a:tab pos="264160" algn="l"/>
              </a:tabLst>
            </a:pPr>
            <a:r>
              <a:rPr dirty="0" sz="1300" spc="15">
                <a:latin typeface="Courier New"/>
                <a:cs typeface="Courier New"/>
              </a:rPr>
              <a:t>CREATE</a:t>
            </a:r>
            <a:endParaRPr sz="1300">
              <a:latin typeface="Courier New"/>
              <a:cs typeface="Courier New"/>
            </a:endParaRPr>
          </a:p>
        </p:txBody>
      </p:sp>
      <p:sp>
        <p:nvSpPr>
          <p:cNvPr id="13" name="object 13"/>
          <p:cNvSpPr txBox="1"/>
          <p:nvPr/>
        </p:nvSpPr>
        <p:spPr>
          <a:xfrm>
            <a:off x="1954788" y="6743954"/>
            <a:ext cx="1240790" cy="1235075"/>
          </a:xfrm>
          <a:prstGeom prst="rect">
            <a:avLst/>
          </a:prstGeom>
        </p:spPr>
        <p:txBody>
          <a:bodyPr wrap="square" lIns="0" tIns="11430" rIns="0" bIns="0" rtlCol="0" vert="horz">
            <a:spAutoFit/>
          </a:bodyPr>
          <a:lstStyle/>
          <a:p>
            <a:pPr algn="just" marL="12700" marR="5080">
              <a:lnSpc>
                <a:spcPct val="101800"/>
              </a:lnSpc>
              <a:spcBef>
                <a:spcPts val="90"/>
              </a:spcBef>
            </a:pPr>
            <a:r>
              <a:rPr dirty="0" sz="1300" spc="15">
                <a:latin typeface="Courier New"/>
                <a:cs typeface="Courier New"/>
              </a:rPr>
              <a:t>[OR</a:t>
            </a:r>
            <a:r>
              <a:rPr dirty="0" sz="1300" spc="-65">
                <a:latin typeface="Courier New"/>
                <a:cs typeface="Courier New"/>
              </a:rPr>
              <a:t> </a:t>
            </a:r>
            <a:r>
              <a:rPr dirty="0" sz="1300" spc="15">
                <a:latin typeface="Courier New"/>
                <a:cs typeface="Courier New"/>
              </a:rPr>
              <a:t>REPLACE]  [OR</a:t>
            </a:r>
            <a:r>
              <a:rPr dirty="0" sz="1300" spc="-65">
                <a:latin typeface="Courier New"/>
                <a:cs typeface="Courier New"/>
              </a:rPr>
              <a:t> </a:t>
            </a:r>
            <a:r>
              <a:rPr dirty="0" sz="1300" spc="15">
                <a:latin typeface="Courier New"/>
                <a:cs typeface="Courier New"/>
              </a:rPr>
              <a:t>REPLACE]  [OR</a:t>
            </a:r>
            <a:r>
              <a:rPr dirty="0" sz="1300" spc="-65">
                <a:latin typeface="Courier New"/>
                <a:cs typeface="Courier New"/>
              </a:rPr>
              <a:t> </a:t>
            </a:r>
            <a:r>
              <a:rPr dirty="0" sz="1300" spc="15">
                <a:latin typeface="Courier New"/>
                <a:cs typeface="Courier New"/>
              </a:rPr>
              <a:t>REPLACE]  [OR</a:t>
            </a:r>
            <a:r>
              <a:rPr dirty="0" sz="1300" spc="-65">
                <a:latin typeface="Courier New"/>
                <a:cs typeface="Courier New"/>
              </a:rPr>
              <a:t> </a:t>
            </a:r>
            <a:r>
              <a:rPr dirty="0" sz="1300" spc="15">
                <a:latin typeface="Courier New"/>
                <a:cs typeface="Courier New"/>
              </a:rPr>
              <a:t>REPLACE]  [OR</a:t>
            </a:r>
            <a:r>
              <a:rPr dirty="0" sz="1300" spc="-65">
                <a:latin typeface="Courier New"/>
                <a:cs typeface="Courier New"/>
              </a:rPr>
              <a:t> </a:t>
            </a:r>
            <a:r>
              <a:rPr dirty="0" sz="1300" spc="15">
                <a:latin typeface="Courier New"/>
                <a:cs typeface="Courier New"/>
              </a:rPr>
              <a:t>REPLACE]  [OR</a:t>
            </a:r>
            <a:r>
              <a:rPr dirty="0" sz="1300" spc="-65">
                <a:latin typeface="Courier New"/>
                <a:cs typeface="Courier New"/>
              </a:rPr>
              <a:t> </a:t>
            </a:r>
            <a:r>
              <a:rPr dirty="0" sz="1300" spc="15">
                <a:latin typeface="Courier New"/>
                <a:cs typeface="Courier New"/>
              </a:rPr>
              <a:t>REPLACE]</a:t>
            </a:r>
            <a:endParaRPr sz="1300">
              <a:latin typeface="Courier New"/>
              <a:cs typeface="Courier New"/>
            </a:endParaRPr>
          </a:p>
        </p:txBody>
      </p:sp>
      <p:sp>
        <p:nvSpPr>
          <p:cNvPr id="14" name="object 14"/>
          <p:cNvSpPr txBox="1"/>
          <p:nvPr/>
        </p:nvSpPr>
        <p:spPr>
          <a:xfrm>
            <a:off x="3270896" y="6743954"/>
            <a:ext cx="1240790" cy="1235075"/>
          </a:xfrm>
          <a:prstGeom prst="rect">
            <a:avLst/>
          </a:prstGeom>
        </p:spPr>
        <p:txBody>
          <a:bodyPr wrap="square" lIns="0" tIns="15240" rIns="0" bIns="0" rtlCol="0" vert="horz">
            <a:spAutoFit/>
          </a:bodyPr>
          <a:lstStyle/>
          <a:p>
            <a:pPr marL="12700">
              <a:lnSpc>
                <a:spcPct val="100000"/>
              </a:lnSpc>
              <a:spcBef>
                <a:spcPts val="120"/>
              </a:spcBef>
            </a:pPr>
            <a:r>
              <a:rPr dirty="0" sz="1300" spc="15">
                <a:latin typeface="Courier New"/>
                <a:cs typeface="Courier New"/>
              </a:rPr>
              <a:t>TYPE</a:t>
            </a:r>
            <a:endParaRPr sz="1300">
              <a:latin typeface="Courier New"/>
              <a:cs typeface="Courier New"/>
            </a:endParaRPr>
          </a:p>
          <a:p>
            <a:pPr marL="12700" marR="5080">
              <a:lnSpc>
                <a:spcPct val="101400"/>
              </a:lnSpc>
              <a:spcBef>
                <a:spcPts val="25"/>
              </a:spcBef>
            </a:pPr>
            <a:r>
              <a:rPr dirty="0" sz="1300" spc="15">
                <a:latin typeface="Courier New"/>
                <a:cs typeface="Courier New"/>
              </a:rPr>
              <a:t>TYPE BODY  PACKAGE  PACKAGE</a:t>
            </a:r>
            <a:r>
              <a:rPr dirty="0" sz="1300" spc="-65">
                <a:latin typeface="Courier New"/>
                <a:cs typeface="Courier New"/>
              </a:rPr>
              <a:t> </a:t>
            </a:r>
            <a:r>
              <a:rPr dirty="0" sz="1300" spc="15">
                <a:latin typeface="Courier New"/>
                <a:cs typeface="Courier New"/>
              </a:rPr>
              <a:t>BODY  FUNCTION  PROCEDURE</a:t>
            </a:r>
            <a:endParaRPr sz="1300">
              <a:latin typeface="Courier New"/>
              <a:cs typeface="Courier New"/>
            </a:endParaRPr>
          </a:p>
        </p:txBody>
      </p:sp>
      <p:sp>
        <p:nvSpPr>
          <p:cNvPr id="15" name="object 15"/>
          <p:cNvSpPr txBox="1"/>
          <p:nvPr/>
        </p:nvSpPr>
        <p:spPr>
          <a:xfrm>
            <a:off x="868933" y="8003540"/>
            <a:ext cx="4742815" cy="226695"/>
          </a:xfrm>
          <a:prstGeom prst="rect">
            <a:avLst/>
          </a:prstGeom>
        </p:spPr>
        <p:txBody>
          <a:bodyPr wrap="square" lIns="0" tIns="15240" rIns="0" bIns="0" rtlCol="0" vert="horz">
            <a:spAutoFit/>
          </a:bodyPr>
          <a:lstStyle/>
          <a:p>
            <a:pPr marL="12700">
              <a:lnSpc>
                <a:spcPct val="100000"/>
              </a:lnSpc>
              <a:spcBef>
                <a:spcPts val="120"/>
              </a:spcBef>
            </a:pPr>
            <a:r>
              <a:rPr dirty="0" sz="1300" spc="5">
                <a:latin typeface="Times New Roman"/>
                <a:cs typeface="Times New Roman"/>
              </a:rPr>
              <a:t>All other SQL </a:t>
            </a:r>
            <a:r>
              <a:rPr dirty="0" sz="1300" spc="15">
                <a:latin typeface="Courier New"/>
                <a:cs typeface="Courier New"/>
              </a:rPr>
              <a:t>CREATE</a:t>
            </a:r>
            <a:r>
              <a:rPr dirty="0" sz="1300" spc="-409">
                <a:latin typeface="Courier New"/>
                <a:cs typeface="Courier New"/>
              </a:rPr>
              <a:t> </a:t>
            </a:r>
            <a:r>
              <a:rPr dirty="0" sz="1300" spc="5">
                <a:latin typeface="Times New Roman"/>
                <a:cs typeface="Times New Roman"/>
              </a:rPr>
              <a:t>statements are passed </a:t>
            </a:r>
            <a:r>
              <a:rPr dirty="0" sz="1300" spc="10">
                <a:latin typeface="Times New Roman"/>
                <a:cs typeface="Times New Roman"/>
              </a:rPr>
              <a:t>intact </a:t>
            </a:r>
            <a:r>
              <a:rPr dirty="0" sz="1300" spc="5">
                <a:latin typeface="Times New Roman"/>
                <a:cs typeface="Times New Roman"/>
              </a:rPr>
              <a:t>to the output file.</a:t>
            </a:r>
            <a:endParaRPr sz="1300">
              <a:latin typeface="Times New Roman"/>
              <a:cs typeface="Times New Roman"/>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388866"/>
            <a:ext cx="6168390" cy="451484"/>
          </a:xfrm>
          <a:prstGeom prst="rect">
            <a:avLst/>
          </a:prstGeom>
        </p:spPr>
        <p:txBody>
          <a:bodyPr wrap="square" lIns="0" tIns="59690" rIns="0" bIns="0" rtlCol="0" vert="horz">
            <a:spAutoFit/>
          </a:bodyPr>
          <a:lstStyle/>
          <a:p>
            <a:pPr marL="12700">
              <a:lnSpc>
                <a:spcPct val="100000"/>
              </a:lnSpc>
              <a:spcBef>
                <a:spcPts val="470"/>
              </a:spcBef>
            </a:pPr>
            <a:r>
              <a:rPr dirty="0" sz="800" spc="-130">
                <a:latin typeface="Garuda"/>
                <a:cs typeface="Garuda"/>
              </a:rPr>
              <a:t>Developme</a:t>
            </a:r>
            <a:r>
              <a:rPr dirty="0" baseline="21367" sz="1950" spc="-195">
                <a:latin typeface="Times New Roman"/>
                <a:cs typeface="Times New Roman"/>
              </a:rPr>
              <a:t>a</a:t>
            </a:r>
            <a:r>
              <a:rPr dirty="0" sz="800" spc="-130">
                <a:latin typeface="Garuda"/>
                <a:cs typeface="Garuda"/>
              </a:rPr>
              <a:t>nt</a:t>
            </a:r>
            <a:r>
              <a:rPr dirty="0" baseline="21367" sz="1950" spc="-195">
                <a:latin typeface="Times New Roman"/>
                <a:cs typeface="Times New Roman"/>
              </a:rPr>
              <a:t>g</a:t>
            </a:r>
            <a:r>
              <a:rPr dirty="0" sz="800" spc="-130">
                <a:latin typeface="Garuda"/>
                <a:cs typeface="Garuda"/>
              </a:rPr>
              <a:t>P</a:t>
            </a:r>
            <a:r>
              <a:rPr dirty="0" baseline="21367" sz="1950" spc="-195">
                <a:latin typeface="Times New Roman"/>
                <a:cs typeface="Times New Roman"/>
              </a:rPr>
              <a:t>a</a:t>
            </a:r>
            <a:r>
              <a:rPr dirty="0" sz="800" spc="-130">
                <a:latin typeface="Garuda"/>
                <a:cs typeface="Garuda"/>
              </a:rPr>
              <a:t>ro</a:t>
            </a:r>
            <a:r>
              <a:rPr dirty="0" baseline="21367" sz="1950" spc="-195">
                <a:latin typeface="Times New Roman"/>
                <a:cs typeface="Times New Roman"/>
              </a:rPr>
              <a:t>in</a:t>
            </a:r>
            <a:r>
              <a:rPr dirty="0" sz="800" spc="-130">
                <a:latin typeface="Garuda"/>
                <a:cs typeface="Garuda"/>
              </a:rPr>
              <a:t>gr</a:t>
            </a:r>
            <a:r>
              <a:rPr dirty="0" baseline="21367" sz="1950" spc="-195">
                <a:latin typeface="Times New Roman"/>
                <a:cs typeface="Times New Roman"/>
              </a:rPr>
              <a:t>.</a:t>
            </a:r>
            <a:r>
              <a:rPr dirty="0" sz="800" spc="-130">
                <a:latin typeface="Garuda"/>
                <a:cs typeface="Garuda"/>
              </a:rPr>
              <a:t>am</a:t>
            </a:r>
            <a:r>
              <a:rPr dirty="0" sz="800" spc="-50">
                <a:latin typeface="Garuda"/>
                <a:cs typeface="Garuda"/>
              </a:rPr>
              <a:t> </a:t>
            </a:r>
            <a:r>
              <a:rPr dirty="0" sz="800">
                <a:latin typeface="Garuda"/>
                <a:cs typeface="Garuda"/>
              </a:rPr>
              <a:t>(WDP)</a:t>
            </a:r>
            <a:r>
              <a:rPr dirty="0" sz="800" spc="-50">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0">
                <a:latin typeface="Garuda"/>
                <a:cs typeface="Garuda"/>
              </a:rPr>
              <a:t> </a:t>
            </a:r>
            <a:r>
              <a:rPr dirty="0" sz="800" spc="-5">
                <a:latin typeface="Garuda"/>
                <a:cs typeface="Garuda"/>
              </a:rPr>
              <a:t>provided</a:t>
            </a:r>
            <a:r>
              <a:rPr dirty="0" sz="800" spc="-45">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0">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4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45">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391155" y="873506"/>
            <a:ext cx="296799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Guidelines </a:t>
            </a:r>
            <a:r>
              <a:rPr dirty="0" sz="2000" spc="-5" b="1">
                <a:latin typeface="Arial"/>
                <a:cs typeface="Arial"/>
              </a:rPr>
              <a:t>for</a:t>
            </a:r>
            <a:r>
              <a:rPr dirty="0" sz="2000" spc="-55" b="1">
                <a:latin typeface="Arial"/>
                <a:cs typeface="Arial"/>
              </a:rPr>
              <a:t> </a:t>
            </a:r>
            <a:r>
              <a:rPr dirty="0" sz="2000" spc="-5" b="1">
                <a:latin typeface="Arial"/>
                <a:cs typeface="Arial"/>
              </a:rPr>
              <a:t>Wrapping</a:t>
            </a:r>
            <a:endParaRPr sz="2000">
              <a:latin typeface="Arial"/>
              <a:cs typeface="Arial"/>
            </a:endParaRPr>
          </a:p>
        </p:txBody>
      </p:sp>
      <p:sp>
        <p:nvSpPr>
          <p:cNvPr id="7" name="object 7"/>
          <p:cNvSpPr txBox="1"/>
          <p:nvPr/>
        </p:nvSpPr>
        <p:spPr>
          <a:xfrm>
            <a:off x="1325117" y="1792477"/>
            <a:ext cx="5102225" cy="1797050"/>
          </a:xfrm>
          <a:prstGeom prst="rect">
            <a:avLst/>
          </a:prstGeom>
        </p:spPr>
        <p:txBody>
          <a:bodyPr wrap="square" lIns="0" tIns="12065" rIns="0" bIns="0" rtlCol="0" vert="horz">
            <a:spAutoFit/>
          </a:bodyPr>
          <a:lstStyle/>
          <a:p>
            <a:pPr marL="326390" marR="337185"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You must wrap only </a:t>
            </a:r>
            <a:r>
              <a:rPr dirty="0" sz="1550" spc="5" b="1">
                <a:latin typeface="Arial"/>
                <a:cs typeface="Arial"/>
              </a:rPr>
              <a:t>the </a:t>
            </a:r>
            <a:r>
              <a:rPr dirty="0" sz="1550" spc="10" b="1">
                <a:latin typeface="Arial"/>
                <a:cs typeface="Arial"/>
              </a:rPr>
              <a:t>package body, not the  package</a:t>
            </a:r>
            <a:r>
              <a:rPr dirty="0" sz="1550" spc="5" b="1">
                <a:latin typeface="Arial"/>
                <a:cs typeface="Arial"/>
              </a:rPr>
              <a:t> </a:t>
            </a:r>
            <a:r>
              <a:rPr dirty="0" sz="1550" spc="10" b="1">
                <a:latin typeface="Arial"/>
                <a:cs typeface="Arial"/>
              </a:rPr>
              <a:t>specification.</a:t>
            </a:r>
            <a:endParaRPr sz="1550">
              <a:latin typeface="Arial"/>
              <a:cs typeface="Arial"/>
            </a:endParaRPr>
          </a:p>
          <a:p>
            <a:pPr marL="326390" marR="607060"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The wrapper can detect syntactic errors but  cannot detect semantic</a:t>
            </a:r>
            <a:r>
              <a:rPr dirty="0" sz="1550" b="1">
                <a:latin typeface="Arial"/>
                <a:cs typeface="Arial"/>
              </a:rPr>
              <a:t> </a:t>
            </a:r>
            <a:r>
              <a:rPr dirty="0" sz="1550" spc="10" b="1">
                <a:latin typeface="Arial"/>
                <a:cs typeface="Arial"/>
              </a:rPr>
              <a:t>errors.</a:t>
            </a:r>
            <a:endParaRPr sz="1550">
              <a:latin typeface="Arial"/>
              <a:cs typeface="Arial"/>
            </a:endParaRPr>
          </a:p>
          <a:p>
            <a:pPr marL="326390" marR="5080" indent="-327025">
              <a:lnSpc>
                <a:spcPct val="101400"/>
              </a:lnSpc>
              <a:spcBef>
                <a:spcPts val="375"/>
              </a:spcBef>
              <a:buClr>
                <a:srgbClr val="FF0000"/>
              </a:buClr>
              <a:buFont typeface="Arial"/>
              <a:buChar char="•"/>
              <a:tabLst>
                <a:tab pos="326390" algn="l"/>
                <a:tab pos="327025" algn="l"/>
              </a:tabLst>
            </a:pPr>
            <a:r>
              <a:rPr dirty="0" sz="1550" spc="10" b="1">
                <a:latin typeface="Arial"/>
                <a:cs typeface="Arial"/>
              </a:rPr>
              <a:t>The output </a:t>
            </a:r>
            <a:r>
              <a:rPr dirty="0" sz="1550" spc="5" b="1">
                <a:latin typeface="Arial"/>
                <a:cs typeface="Arial"/>
              </a:rPr>
              <a:t>file </a:t>
            </a:r>
            <a:r>
              <a:rPr dirty="0" sz="1550" spc="10" b="1">
                <a:latin typeface="Arial"/>
                <a:cs typeface="Arial"/>
              </a:rPr>
              <a:t>should not be edited. You maintain  the </a:t>
            </a:r>
            <a:r>
              <a:rPr dirty="0" sz="1550" spc="5" b="1">
                <a:latin typeface="Arial"/>
                <a:cs typeface="Arial"/>
              </a:rPr>
              <a:t>original </a:t>
            </a:r>
            <a:r>
              <a:rPr dirty="0" sz="1550" spc="10" b="1">
                <a:latin typeface="Arial"/>
                <a:cs typeface="Arial"/>
              </a:rPr>
              <a:t>source code and wrap again as  required.</a:t>
            </a:r>
            <a:endParaRPr sz="1550">
              <a:latin typeface="Arial"/>
              <a:cs typeface="Arial"/>
            </a:endParaRPr>
          </a:p>
        </p:txBody>
      </p:sp>
      <p:sp>
        <p:nvSpPr>
          <p:cNvPr id="8" name="object 8"/>
          <p:cNvSpPr txBox="1"/>
          <p:nvPr/>
        </p:nvSpPr>
        <p:spPr>
          <a:xfrm>
            <a:off x="743204" y="5609382"/>
            <a:ext cx="6226810" cy="38061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Guidelines for</a:t>
            </a:r>
            <a:r>
              <a:rPr dirty="0" sz="1300" spc="-5" b="1">
                <a:latin typeface="Arial"/>
                <a:cs typeface="Arial"/>
              </a:rPr>
              <a:t> </a:t>
            </a:r>
            <a:r>
              <a:rPr dirty="0" sz="1300" spc="10" b="1">
                <a:latin typeface="Arial"/>
                <a:cs typeface="Arial"/>
              </a:rPr>
              <a:t>Wrapping</a:t>
            </a:r>
            <a:endParaRPr sz="1300">
              <a:latin typeface="Arial"/>
              <a:cs typeface="Arial"/>
            </a:endParaRPr>
          </a:p>
          <a:p>
            <a:pPr marL="137795">
              <a:lnSpc>
                <a:spcPct val="100000"/>
              </a:lnSpc>
              <a:spcBef>
                <a:spcPts val="390"/>
              </a:spcBef>
            </a:pPr>
            <a:r>
              <a:rPr dirty="0" sz="1300" spc="5">
                <a:latin typeface="Times New Roman"/>
                <a:cs typeface="Times New Roman"/>
              </a:rPr>
              <a:t>Guidelines include 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marR="72390" indent="-251460">
              <a:lnSpc>
                <a:spcPts val="1580"/>
              </a:lnSpc>
              <a:spcBef>
                <a:spcPts val="50"/>
              </a:spcBef>
              <a:buChar char="•"/>
              <a:tabLst>
                <a:tab pos="514984" algn="l"/>
                <a:tab pos="515620" algn="l"/>
              </a:tabLst>
            </a:pPr>
            <a:r>
              <a:rPr dirty="0" sz="1300" spc="10">
                <a:latin typeface="Times New Roman"/>
                <a:cs typeface="Times New Roman"/>
              </a:rPr>
              <a:t>When </a:t>
            </a:r>
            <a:r>
              <a:rPr dirty="0" sz="1300" spc="5">
                <a:latin typeface="Times New Roman"/>
                <a:cs typeface="Times New Roman"/>
              </a:rPr>
              <a:t>wrapping a package or object type, </a:t>
            </a:r>
            <a:r>
              <a:rPr dirty="0" sz="1300" spc="10">
                <a:latin typeface="Times New Roman"/>
                <a:cs typeface="Times New Roman"/>
              </a:rPr>
              <a:t>wrap </a:t>
            </a:r>
            <a:r>
              <a:rPr dirty="0" sz="1300" spc="5">
                <a:latin typeface="Times New Roman"/>
                <a:cs typeface="Times New Roman"/>
              </a:rPr>
              <a:t>only the body, not the specification.  Thus, </a:t>
            </a:r>
            <a:r>
              <a:rPr dirty="0" sz="1300" spc="10">
                <a:latin typeface="Times New Roman"/>
                <a:cs typeface="Times New Roman"/>
              </a:rPr>
              <a:t>you </a:t>
            </a:r>
            <a:r>
              <a:rPr dirty="0" sz="1300" spc="5">
                <a:latin typeface="Times New Roman"/>
                <a:cs typeface="Times New Roman"/>
              </a:rPr>
              <a:t>give other developers the information they need to use the package  without exposing its implementation.</a:t>
            </a:r>
            <a:endParaRPr sz="1300">
              <a:latin typeface="Times New Roman"/>
              <a:cs typeface="Times New Roman"/>
            </a:endParaRPr>
          </a:p>
          <a:p>
            <a:pPr marL="514984" indent="-252095">
              <a:lnSpc>
                <a:spcPts val="1530"/>
              </a:lnSpc>
              <a:buChar char="•"/>
              <a:tabLst>
                <a:tab pos="514984" algn="l"/>
                <a:tab pos="515620" algn="l"/>
              </a:tabLst>
            </a:pPr>
            <a:r>
              <a:rPr dirty="0" sz="1300" spc="5">
                <a:latin typeface="Times New Roman"/>
                <a:cs typeface="Times New Roman"/>
              </a:rPr>
              <a:t>If your input file contains syntactic errors, the </a:t>
            </a:r>
            <a:r>
              <a:rPr dirty="0" sz="1300" spc="10">
                <a:latin typeface="Times New Roman"/>
                <a:cs typeface="Times New Roman"/>
              </a:rPr>
              <a:t>PL/SQL </a:t>
            </a:r>
            <a:r>
              <a:rPr dirty="0" sz="1300" spc="5">
                <a:latin typeface="Times New Roman"/>
                <a:cs typeface="Times New Roman"/>
              </a:rPr>
              <a:t>wrapper detects and</a:t>
            </a:r>
            <a:r>
              <a:rPr dirty="0" sz="1300" spc="9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14984" marR="78105">
              <a:lnSpc>
                <a:spcPct val="98800"/>
              </a:lnSpc>
              <a:spcBef>
                <a:spcPts val="45"/>
              </a:spcBef>
            </a:pPr>
            <a:r>
              <a:rPr dirty="0" sz="1300" spc="5">
                <a:latin typeface="Times New Roman"/>
                <a:cs typeface="Times New Roman"/>
              </a:rPr>
              <a:t>them. However, the wrapper cannot detect semantic errors because it does not  resolve external references. For example, the wrapper does not report an error if the  table or view </a:t>
            </a:r>
            <a:r>
              <a:rPr dirty="0" sz="1300" spc="10">
                <a:latin typeface="Courier New"/>
                <a:cs typeface="Courier New"/>
              </a:rPr>
              <a:t>amp</a:t>
            </a:r>
            <a:r>
              <a:rPr dirty="0" sz="1300" spc="-459">
                <a:latin typeface="Courier New"/>
                <a:cs typeface="Courier New"/>
              </a:rPr>
              <a:t> </a:t>
            </a:r>
            <a:r>
              <a:rPr dirty="0" sz="1300" spc="10">
                <a:latin typeface="Times New Roman"/>
                <a:cs typeface="Times New Roman"/>
              </a:rPr>
              <a:t>does </a:t>
            </a:r>
            <a:r>
              <a:rPr dirty="0" sz="1300" spc="5">
                <a:latin typeface="Times New Roman"/>
                <a:cs typeface="Times New Roman"/>
              </a:rPr>
              <a:t>not exist:</a:t>
            </a:r>
            <a:endParaRPr sz="1300">
              <a:latin typeface="Times New Roman"/>
              <a:cs typeface="Times New Roman"/>
            </a:endParaRPr>
          </a:p>
          <a:p>
            <a:pPr marL="1018540" marR="294005">
              <a:lnSpc>
                <a:spcPts val="1460"/>
              </a:lnSpc>
              <a:spcBef>
                <a:spcPts val="45"/>
              </a:spcBef>
            </a:pPr>
            <a:r>
              <a:rPr dirty="0" sz="1200" spc="5">
                <a:latin typeface="Courier New"/>
                <a:cs typeface="Courier New"/>
              </a:rPr>
              <a:t>CREATE PROCEDURE raise_salary (emp_id INTEGER, amount  NUMBER) AS</a:t>
            </a:r>
            <a:endParaRPr sz="1200">
              <a:latin typeface="Courier New"/>
              <a:cs typeface="Courier New"/>
            </a:endParaRPr>
          </a:p>
          <a:p>
            <a:pPr marL="1018540">
              <a:lnSpc>
                <a:spcPts val="1405"/>
              </a:lnSpc>
            </a:pPr>
            <a:r>
              <a:rPr dirty="0" sz="1200" spc="5">
                <a:latin typeface="Courier New"/>
                <a:cs typeface="Courier New"/>
              </a:rPr>
              <a:t>BEGIN</a:t>
            </a:r>
            <a:endParaRPr sz="1200">
              <a:latin typeface="Courier New"/>
              <a:cs typeface="Courier New"/>
            </a:endParaRPr>
          </a:p>
          <a:p>
            <a:pPr marL="1295400">
              <a:lnSpc>
                <a:spcPct val="100000"/>
              </a:lnSpc>
              <a:spcBef>
                <a:spcPts val="15"/>
              </a:spcBef>
              <a:tabLst>
                <a:tab pos="2407285" algn="l"/>
              </a:tabLst>
            </a:pPr>
            <a:r>
              <a:rPr dirty="0" sz="1200" spc="5">
                <a:latin typeface="Courier New"/>
                <a:cs typeface="Courier New"/>
              </a:rPr>
              <a:t>UPDATE</a:t>
            </a:r>
            <a:r>
              <a:rPr dirty="0" sz="1200" spc="15">
                <a:latin typeface="Courier New"/>
                <a:cs typeface="Courier New"/>
              </a:rPr>
              <a:t> </a:t>
            </a:r>
            <a:r>
              <a:rPr dirty="0" sz="1200" spc="5">
                <a:latin typeface="Courier New"/>
                <a:cs typeface="Courier New"/>
              </a:rPr>
              <a:t>amp	-- should be</a:t>
            </a:r>
            <a:r>
              <a:rPr dirty="0" sz="1200" spc="-5">
                <a:latin typeface="Courier New"/>
                <a:cs typeface="Courier New"/>
              </a:rPr>
              <a:t> </a:t>
            </a:r>
            <a:r>
              <a:rPr dirty="0" sz="1200" spc="5">
                <a:latin typeface="Courier New"/>
                <a:cs typeface="Courier New"/>
              </a:rPr>
              <a:t>emp</a:t>
            </a:r>
            <a:endParaRPr sz="1200">
              <a:latin typeface="Courier New"/>
              <a:cs typeface="Courier New"/>
            </a:endParaRPr>
          </a:p>
          <a:p>
            <a:pPr marL="1480820">
              <a:lnSpc>
                <a:spcPct val="100000"/>
              </a:lnSpc>
              <a:spcBef>
                <a:spcPts val="20"/>
              </a:spcBef>
            </a:pPr>
            <a:r>
              <a:rPr dirty="0" sz="1200" spc="5">
                <a:latin typeface="Courier New"/>
                <a:cs typeface="Courier New"/>
              </a:rPr>
              <a:t>SET sal = sal + amount WHERE empno =</a:t>
            </a:r>
            <a:r>
              <a:rPr dirty="0" sz="1200" spc="25">
                <a:latin typeface="Courier New"/>
                <a:cs typeface="Courier New"/>
              </a:rPr>
              <a:t> </a:t>
            </a:r>
            <a:r>
              <a:rPr dirty="0" sz="1200" spc="5">
                <a:latin typeface="Courier New"/>
                <a:cs typeface="Courier New"/>
              </a:rPr>
              <a:t>emp_id;</a:t>
            </a:r>
            <a:endParaRPr sz="1200">
              <a:latin typeface="Courier New"/>
              <a:cs typeface="Courier New"/>
            </a:endParaRPr>
          </a:p>
          <a:p>
            <a:pPr marL="1018540">
              <a:lnSpc>
                <a:spcPct val="100000"/>
              </a:lnSpc>
              <a:spcBef>
                <a:spcPts val="20"/>
              </a:spcBef>
            </a:pPr>
            <a:r>
              <a:rPr dirty="0" sz="1200" spc="5">
                <a:latin typeface="Courier New"/>
                <a:cs typeface="Courier New"/>
              </a:rPr>
              <a:t>END;</a:t>
            </a:r>
            <a:endParaRPr sz="1200">
              <a:latin typeface="Courier New"/>
              <a:cs typeface="Courier New"/>
            </a:endParaRPr>
          </a:p>
          <a:p>
            <a:pPr marL="515620" marR="215900">
              <a:lnSpc>
                <a:spcPts val="1510"/>
              </a:lnSpc>
              <a:spcBef>
                <a:spcPts val="195"/>
              </a:spcBef>
            </a:pPr>
            <a:r>
              <a:rPr dirty="0" sz="1300" spc="5">
                <a:latin typeface="Times New Roman"/>
                <a:cs typeface="Times New Roman"/>
              </a:rPr>
              <a:t>However, the </a:t>
            </a:r>
            <a:r>
              <a:rPr dirty="0" sz="1300" spc="10">
                <a:latin typeface="Times New Roman"/>
                <a:cs typeface="Times New Roman"/>
              </a:rPr>
              <a:t>PL/SQL </a:t>
            </a:r>
            <a:r>
              <a:rPr dirty="0" sz="1300" spc="5">
                <a:latin typeface="Times New Roman"/>
                <a:cs typeface="Times New Roman"/>
              </a:rPr>
              <a:t>compiler resolves external references. Therefore, semantic  errors are reported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wrapper </a:t>
            </a:r>
            <a:r>
              <a:rPr dirty="0" sz="1300" spc="5">
                <a:latin typeface="Times New Roman"/>
                <a:cs typeface="Times New Roman"/>
              </a:rPr>
              <a:t>output file </a:t>
            </a:r>
            <a:r>
              <a:rPr dirty="0" sz="1300" spc="10">
                <a:latin typeface="Times New Roman"/>
                <a:cs typeface="Times New Roman"/>
              </a:rPr>
              <a:t>(</a:t>
            </a:r>
            <a:r>
              <a:rPr dirty="0" sz="1300" spc="10">
                <a:latin typeface="Courier New"/>
                <a:cs typeface="Courier New"/>
              </a:rPr>
              <a:t>.plb</a:t>
            </a:r>
            <a:r>
              <a:rPr dirty="0" sz="1300" spc="-425">
                <a:latin typeface="Courier New"/>
                <a:cs typeface="Courier New"/>
              </a:rPr>
              <a:t> </a:t>
            </a:r>
            <a:r>
              <a:rPr dirty="0" sz="1300" spc="5">
                <a:latin typeface="Times New Roman"/>
                <a:cs typeface="Times New Roman"/>
              </a:rPr>
              <a:t>file) is compiled.</a:t>
            </a:r>
            <a:endParaRPr sz="1300">
              <a:latin typeface="Times New Roman"/>
              <a:cs typeface="Times New Roman"/>
            </a:endParaRPr>
          </a:p>
          <a:p>
            <a:pPr marL="514984" marR="5080" indent="-251460">
              <a:lnSpc>
                <a:spcPts val="1430"/>
              </a:lnSpc>
              <a:spcBef>
                <a:spcPts val="85"/>
              </a:spcBef>
              <a:buChar char="•"/>
              <a:tabLst>
                <a:tab pos="514984" algn="l"/>
                <a:tab pos="515620" algn="l"/>
              </a:tabLst>
            </a:pPr>
            <a:r>
              <a:rPr dirty="0" sz="1300" spc="5">
                <a:latin typeface="Times New Roman"/>
                <a:cs typeface="Times New Roman"/>
              </a:rPr>
              <a:t>Because its contents are not readable, the output file should not be edited. </a:t>
            </a:r>
            <a:r>
              <a:rPr dirty="0" sz="1300" spc="10">
                <a:latin typeface="Times New Roman"/>
                <a:cs typeface="Times New Roman"/>
              </a:rPr>
              <a:t>To </a:t>
            </a:r>
            <a:r>
              <a:rPr dirty="0" sz="1300" spc="5">
                <a:latin typeface="Times New Roman"/>
                <a:cs typeface="Times New Roman"/>
              </a:rPr>
              <a:t>change  a wrapped object, </a:t>
            </a:r>
            <a:r>
              <a:rPr dirty="0" sz="1300" spc="10">
                <a:latin typeface="Times New Roman"/>
                <a:cs typeface="Times New Roman"/>
              </a:rPr>
              <a:t>you </a:t>
            </a:r>
            <a:r>
              <a:rPr dirty="0" sz="1300" spc="5">
                <a:latin typeface="Times New Roman"/>
                <a:cs typeface="Times New Roman"/>
              </a:rPr>
              <a:t>need to modify the original source code and </a:t>
            </a:r>
            <a:r>
              <a:rPr dirty="0" sz="1300" spc="10">
                <a:latin typeface="Times New Roman"/>
                <a:cs typeface="Times New Roman"/>
              </a:rPr>
              <a:t>wrap </a:t>
            </a:r>
            <a:r>
              <a:rPr dirty="0" sz="1300" spc="5">
                <a:latin typeface="Times New Roman"/>
                <a:cs typeface="Times New Roman"/>
              </a:rPr>
              <a:t>the</a:t>
            </a:r>
            <a:r>
              <a:rPr dirty="0" sz="1300" spc="70">
                <a:latin typeface="Times New Roman"/>
                <a:cs typeface="Times New Roman"/>
              </a:rPr>
              <a:t> </a:t>
            </a:r>
            <a:r>
              <a:rPr dirty="0" sz="1300" spc="5">
                <a:latin typeface="Times New Roman"/>
                <a:cs typeface="Times New Roman"/>
              </a:rPr>
              <a:t>code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Create and </a:t>
            </a:r>
            <a:r>
              <a:rPr dirty="0" sz="1550" spc="5" b="1">
                <a:latin typeface="Arial"/>
                <a:cs typeface="Arial"/>
              </a:rPr>
              <a:t>call </a:t>
            </a:r>
            <a:r>
              <a:rPr dirty="0" sz="1550" spc="10" b="1">
                <a:latin typeface="Arial"/>
                <a:cs typeface="Arial"/>
              </a:rPr>
              <a:t>overloaded</a:t>
            </a:r>
            <a:r>
              <a:rPr dirty="0" sz="1550" spc="-5" b="1">
                <a:latin typeface="Arial"/>
                <a:cs typeface="Arial"/>
              </a:rPr>
              <a:t> </a:t>
            </a:r>
            <a:r>
              <a:rPr dirty="0" sz="1550" spc="10" b="1">
                <a:latin typeface="Arial"/>
                <a:cs typeface="Arial"/>
              </a:rPr>
              <a:t>subprograms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forward declarations </a:t>
            </a:r>
            <a:r>
              <a:rPr dirty="0" sz="1550" spc="5" b="1">
                <a:latin typeface="Arial"/>
                <a:cs typeface="Arial"/>
              </a:rPr>
              <a:t>for </a:t>
            </a:r>
            <a:r>
              <a:rPr dirty="0" sz="1550" spc="10" b="1">
                <a:latin typeface="Arial"/>
                <a:cs typeface="Arial"/>
              </a:rPr>
              <a:t>subprograms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Write package </a:t>
            </a:r>
            <a:r>
              <a:rPr dirty="0" sz="1550" spc="5" b="1">
                <a:latin typeface="Arial"/>
                <a:cs typeface="Arial"/>
              </a:rPr>
              <a:t>initialization </a:t>
            </a:r>
            <a:r>
              <a:rPr dirty="0" sz="1550" spc="10" b="1">
                <a:latin typeface="Arial"/>
                <a:cs typeface="Arial"/>
              </a:rPr>
              <a:t>blocks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Maintain persistent package</a:t>
            </a:r>
            <a:r>
              <a:rPr dirty="0" sz="1550" spc="5" b="1">
                <a:latin typeface="Arial"/>
                <a:cs typeface="Arial"/>
              </a:rPr>
              <a:t> </a:t>
            </a:r>
            <a:r>
              <a:rPr dirty="0" sz="1550" spc="10" b="1">
                <a:latin typeface="Arial"/>
                <a:cs typeface="Arial"/>
              </a:rPr>
              <a:t>state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Use the PL/SQL wrapper to wrap</a:t>
            </a:r>
            <a:r>
              <a:rPr dirty="0" sz="1550" spc="-15" b="1">
                <a:latin typeface="Arial"/>
                <a:cs typeface="Arial"/>
              </a:rPr>
              <a:t> </a:t>
            </a:r>
            <a:r>
              <a:rPr dirty="0" sz="1550" spc="10" b="1">
                <a:latin typeface="Arial"/>
                <a:cs typeface="Arial"/>
              </a:rPr>
              <a:t>code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82690" cy="31337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5080">
              <a:lnSpc>
                <a:spcPct val="101299"/>
              </a:lnSpc>
              <a:spcBef>
                <a:spcPts val="370"/>
              </a:spcBef>
            </a:pPr>
            <a:r>
              <a:rPr dirty="0" sz="1300" spc="5">
                <a:latin typeface="Times New Roman"/>
                <a:cs typeface="Times New Roman"/>
              </a:rPr>
              <a:t>Overloading is a feature that enables </a:t>
            </a:r>
            <a:r>
              <a:rPr dirty="0" sz="1300" spc="10">
                <a:latin typeface="Times New Roman"/>
                <a:cs typeface="Times New Roman"/>
              </a:rPr>
              <a:t>you </a:t>
            </a:r>
            <a:r>
              <a:rPr dirty="0" sz="1300" spc="5">
                <a:latin typeface="Times New Roman"/>
                <a:cs typeface="Times New Roman"/>
              </a:rPr>
              <a:t>to define different subprograms with the </a:t>
            </a:r>
            <a:r>
              <a:rPr dirty="0" sz="1300" spc="10">
                <a:latin typeface="Times New Roman"/>
                <a:cs typeface="Times New Roman"/>
              </a:rPr>
              <a:t>same  </a:t>
            </a:r>
            <a:r>
              <a:rPr dirty="0" sz="1300" spc="5">
                <a:latin typeface="Times New Roman"/>
                <a:cs typeface="Times New Roman"/>
              </a:rPr>
              <a:t>name. It is logical to give two subprograms the </a:t>
            </a:r>
            <a:r>
              <a:rPr dirty="0" sz="1300" spc="10">
                <a:latin typeface="Times New Roman"/>
                <a:cs typeface="Times New Roman"/>
              </a:rPr>
              <a:t>same name when </a:t>
            </a:r>
            <a:r>
              <a:rPr dirty="0" sz="1300" spc="5">
                <a:latin typeface="Times New Roman"/>
                <a:cs typeface="Times New Roman"/>
              </a:rPr>
              <a:t>the processing in both the  subprograms is the </a:t>
            </a:r>
            <a:r>
              <a:rPr dirty="0" sz="1300" spc="10">
                <a:latin typeface="Times New Roman"/>
                <a:cs typeface="Times New Roman"/>
              </a:rPr>
              <a:t>same </a:t>
            </a:r>
            <a:r>
              <a:rPr dirty="0" sz="1300" spc="5">
                <a:latin typeface="Times New Roman"/>
                <a:cs typeface="Times New Roman"/>
              </a:rPr>
              <a:t>but the </a:t>
            </a:r>
            <a:r>
              <a:rPr dirty="0" sz="1300" spc="10">
                <a:latin typeface="Times New Roman"/>
                <a:cs typeface="Times New Roman"/>
              </a:rPr>
              <a:t>parameters </a:t>
            </a:r>
            <a:r>
              <a:rPr dirty="0" sz="1300" spc="5">
                <a:latin typeface="Times New Roman"/>
                <a:cs typeface="Times New Roman"/>
              </a:rPr>
              <a:t>passed to </a:t>
            </a:r>
            <a:r>
              <a:rPr dirty="0" sz="1300" spc="10">
                <a:latin typeface="Times New Roman"/>
                <a:cs typeface="Times New Roman"/>
              </a:rPr>
              <a:t>them</a:t>
            </a:r>
            <a:r>
              <a:rPr dirty="0" sz="1300">
                <a:latin typeface="Times New Roman"/>
                <a:cs typeface="Times New Roman"/>
              </a:rPr>
              <a:t> </a:t>
            </a:r>
            <a:r>
              <a:rPr dirty="0" sz="1300" spc="5">
                <a:latin typeface="Times New Roman"/>
                <a:cs typeface="Times New Roman"/>
              </a:rPr>
              <a:t>vary.</a:t>
            </a:r>
            <a:endParaRPr sz="1300">
              <a:latin typeface="Times New Roman"/>
              <a:cs typeface="Times New Roman"/>
            </a:endParaRPr>
          </a:p>
          <a:p>
            <a:pPr marL="138430" marR="64769">
              <a:lnSpc>
                <a:spcPct val="101299"/>
              </a:lnSpc>
              <a:spcBef>
                <a:spcPts val="400"/>
              </a:spcBef>
            </a:pPr>
            <a:r>
              <a:rPr dirty="0" sz="1300" spc="10">
                <a:latin typeface="Times New Roman"/>
                <a:cs typeface="Times New Roman"/>
              </a:rPr>
              <a:t>PL/SQL </a:t>
            </a:r>
            <a:r>
              <a:rPr dirty="0" sz="1300" spc="5">
                <a:latin typeface="Times New Roman"/>
                <a:cs typeface="Times New Roman"/>
              </a:rPr>
              <a:t>permits a special </a:t>
            </a:r>
            <a:r>
              <a:rPr dirty="0" sz="1300" spc="10">
                <a:latin typeface="Times New Roman"/>
                <a:cs typeface="Times New Roman"/>
              </a:rPr>
              <a:t>subprogram </a:t>
            </a:r>
            <a:r>
              <a:rPr dirty="0" sz="1300" spc="5">
                <a:latin typeface="Times New Roman"/>
                <a:cs typeface="Times New Roman"/>
              </a:rPr>
              <a:t>declaration called a forward declaration. </a:t>
            </a:r>
            <a:r>
              <a:rPr dirty="0" sz="1300" spc="10">
                <a:latin typeface="Times New Roman"/>
                <a:cs typeface="Times New Roman"/>
              </a:rPr>
              <a:t>A </a:t>
            </a:r>
            <a:r>
              <a:rPr dirty="0" sz="1300" spc="5">
                <a:latin typeface="Times New Roman"/>
                <a:cs typeface="Times New Roman"/>
              </a:rPr>
              <a:t>forward  declaration enables </a:t>
            </a:r>
            <a:r>
              <a:rPr dirty="0" sz="1300" spc="10">
                <a:latin typeface="Times New Roman"/>
                <a:cs typeface="Times New Roman"/>
              </a:rPr>
              <a:t>you </a:t>
            </a:r>
            <a:r>
              <a:rPr dirty="0" sz="1300" spc="5">
                <a:latin typeface="Times New Roman"/>
                <a:cs typeface="Times New Roman"/>
              </a:rPr>
              <a:t>to define subprograms in logical or alphabetical order, define  mutually recursive subprograms, and group subprograms in a</a:t>
            </a:r>
            <a:r>
              <a:rPr dirty="0" sz="1300" spc="30">
                <a:latin typeface="Times New Roman"/>
                <a:cs typeface="Times New Roman"/>
              </a:rPr>
              <a:t> </a:t>
            </a:r>
            <a:r>
              <a:rPr dirty="0" sz="1300" spc="5">
                <a:latin typeface="Times New Roman"/>
                <a:cs typeface="Times New Roman"/>
              </a:rPr>
              <a:t>package.</a:t>
            </a:r>
            <a:endParaRPr sz="1300">
              <a:latin typeface="Times New Roman"/>
              <a:cs typeface="Times New Roman"/>
            </a:endParaRPr>
          </a:p>
          <a:p>
            <a:pPr marL="138430" marR="6350" indent="-635">
              <a:lnSpc>
                <a:spcPct val="101499"/>
              </a:lnSpc>
              <a:spcBef>
                <a:spcPts val="395"/>
              </a:spcBef>
            </a:pPr>
            <a:r>
              <a:rPr dirty="0" sz="1300" spc="10">
                <a:latin typeface="Times New Roman"/>
                <a:cs typeface="Times New Roman"/>
              </a:rPr>
              <a:t>A </a:t>
            </a:r>
            <a:r>
              <a:rPr dirty="0" sz="1300" spc="5">
                <a:latin typeface="Times New Roman"/>
                <a:cs typeface="Times New Roman"/>
              </a:rPr>
              <a:t>package initialization block is executed only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package </a:t>
            </a:r>
            <a:r>
              <a:rPr dirty="0" sz="1300" spc="5">
                <a:latin typeface="Times New Roman"/>
                <a:cs typeface="Times New Roman"/>
              </a:rPr>
              <a:t>is first invoked within  the other user session. </a:t>
            </a:r>
            <a:r>
              <a:rPr dirty="0" sz="1300" spc="10">
                <a:latin typeface="Times New Roman"/>
                <a:cs typeface="Times New Roman"/>
              </a:rPr>
              <a:t>You </a:t>
            </a:r>
            <a:r>
              <a:rPr dirty="0" sz="1300" spc="5">
                <a:latin typeface="Times New Roman"/>
                <a:cs typeface="Times New Roman"/>
              </a:rPr>
              <a:t>can use this feature to initialize variables only once per</a:t>
            </a:r>
            <a:r>
              <a:rPr dirty="0" sz="1300" spc="100">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marL="138430" marR="114935">
              <a:lnSpc>
                <a:spcPct val="101299"/>
              </a:lnSpc>
              <a:spcBef>
                <a:spcPts val="400"/>
              </a:spcBef>
            </a:pP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keep </a:t>
            </a:r>
            <a:r>
              <a:rPr dirty="0" sz="1300" spc="5">
                <a:latin typeface="Times New Roman"/>
                <a:cs typeface="Times New Roman"/>
              </a:rPr>
              <a:t>track of the state of a </a:t>
            </a:r>
            <a:r>
              <a:rPr dirty="0" sz="1300" spc="10">
                <a:latin typeface="Times New Roman"/>
                <a:cs typeface="Times New Roman"/>
              </a:rPr>
              <a:t>package </a:t>
            </a:r>
            <a:r>
              <a:rPr dirty="0" sz="1300" spc="5">
                <a:latin typeface="Times New Roman"/>
                <a:cs typeface="Times New Roman"/>
              </a:rPr>
              <a:t>variable or cursor, which persists throughout  the user session, from the time the user first references the variable or cursor to the time  the user</a:t>
            </a:r>
            <a:r>
              <a:rPr dirty="0" sz="1300">
                <a:latin typeface="Times New Roman"/>
                <a:cs typeface="Times New Roman"/>
              </a:rPr>
              <a:t> </a:t>
            </a:r>
            <a:r>
              <a:rPr dirty="0" sz="1300" spc="5">
                <a:latin typeface="Times New Roman"/>
                <a:cs typeface="Times New Roman"/>
              </a:rPr>
              <a:t>disconnects.</a:t>
            </a:r>
            <a:endParaRPr sz="1300">
              <a:latin typeface="Times New Roman"/>
              <a:cs typeface="Times New Roman"/>
            </a:endParaRPr>
          </a:p>
          <a:p>
            <a:pPr marL="138430" marR="363220">
              <a:lnSpc>
                <a:spcPct val="101499"/>
              </a:lnSpc>
              <a:spcBef>
                <a:spcPts val="395"/>
              </a:spcBef>
            </a:pPr>
            <a:r>
              <a:rPr dirty="0" sz="1300" spc="5">
                <a:latin typeface="Times New Roman"/>
                <a:cs typeface="Times New Roman"/>
              </a:rPr>
              <a:t>Using the PL/SQL </a:t>
            </a:r>
            <a:r>
              <a:rPr dirty="0" sz="1300">
                <a:latin typeface="Times New Roman"/>
                <a:cs typeface="Times New Roman"/>
              </a:rPr>
              <a:t>wrapper, </a:t>
            </a:r>
            <a:r>
              <a:rPr dirty="0" sz="1300" spc="10">
                <a:latin typeface="Times New Roman"/>
                <a:cs typeface="Times New Roman"/>
              </a:rPr>
              <a:t>you </a:t>
            </a:r>
            <a:r>
              <a:rPr dirty="0" sz="1300" spc="5">
                <a:latin typeface="Times New Roman"/>
                <a:cs typeface="Times New Roman"/>
              </a:rPr>
              <a:t>can obscure </a:t>
            </a:r>
            <a:r>
              <a:rPr dirty="0" sz="1300" spc="10">
                <a:latin typeface="Times New Roman"/>
                <a:cs typeface="Times New Roman"/>
              </a:rPr>
              <a:t>the </a:t>
            </a:r>
            <a:r>
              <a:rPr dirty="0" sz="1300" spc="5">
                <a:latin typeface="Times New Roman"/>
                <a:cs typeface="Times New Roman"/>
              </a:rPr>
              <a:t>source code stored in the database to  protect your intellectual property.</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4: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Using overloaded</a:t>
            </a:r>
            <a:r>
              <a:rPr dirty="0" sz="1550" spc="5" b="1">
                <a:latin typeface="Arial"/>
                <a:cs typeface="Arial"/>
              </a:rPr>
              <a:t> </a:t>
            </a:r>
            <a:r>
              <a:rPr dirty="0" sz="1550" spc="10" b="1">
                <a:latin typeface="Arial"/>
                <a:cs typeface="Arial"/>
              </a:rPr>
              <a:t>subprograms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Creating a package </a:t>
            </a:r>
            <a:r>
              <a:rPr dirty="0" sz="1550" spc="5" b="1">
                <a:latin typeface="Arial"/>
                <a:cs typeface="Arial"/>
              </a:rPr>
              <a:t>initialization </a:t>
            </a:r>
            <a:r>
              <a:rPr dirty="0" sz="1550" spc="10" b="1">
                <a:latin typeface="Arial"/>
                <a:cs typeface="Arial"/>
              </a:rPr>
              <a:t>block</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Using a forward</a:t>
            </a:r>
            <a:r>
              <a:rPr dirty="0" sz="1550" spc="5" b="1">
                <a:latin typeface="Arial"/>
                <a:cs typeface="Arial"/>
              </a:rPr>
              <a:t> </a:t>
            </a:r>
            <a:r>
              <a:rPr dirty="0" sz="1550" spc="10" b="1">
                <a:latin typeface="Arial"/>
                <a:cs typeface="Arial"/>
              </a:rPr>
              <a:t>declaration</a:t>
            </a:r>
            <a:endParaRPr sz="1550">
              <a:latin typeface="Arial"/>
              <a:cs typeface="Arial"/>
            </a:endParaRPr>
          </a:p>
          <a:p>
            <a:pPr marL="1035050" marR="841375" indent="-327025">
              <a:lnSpc>
                <a:spcPct val="107800"/>
              </a:lnSpc>
              <a:spcBef>
                <a:spcPts val="145"/>
              </a:spcBef>
              <a:buClr>
                <a:srgbClr val="FF0000"/>
              </a:buClr>
              <a:buFont typeface="Arial"/>
              <a:buChar char="•"/>
              <a:tabLst>
                <a:tab pos="1035050" algn="l"/>
                <a:tab pos="1035685" algn="l"/>
              </a:tabLst>
            </a:pPr>
            <a:r>
              <a:rPr dirty="0" sz="1550" spc="10" b="1">
                <a:latin typeface="Arial"/>
                <a:cs typeface="Arial"/>
              </a:rPr>
              <a:t>Using the </a:t>
            </a:r>
            <a:r>
              <a:rPr dirty="0" sz="1550" spc="10" b="1">
                <a:latin typeface="Courier New"/>
                <a:cs typeface="Courier New"/>
              </a:rPr>
              <a:t>WRAP</a:t>
            </a:r>
            <a:r>
              <a:rPr dirty="0" sz="1550" spc="-495" b="1">
                <a:latin typeface="Courier New"/>
                <a:cs typeface="Courier New"/>
              </a:rPr>
              <a:t> </a:t>
            </a:r>
            <a:r>
              <a:rPr dirty="0" sz="1550" spc="5" b="1">
                <a:latin typeface="Arial"/>
                <a:cs typeface="Arial"/>
              </a:rPr>
              <a:t>utility </a:t>
            </a:r>
            <a:r>
              <a:rPr dirty="0" sz="1550" spc="10" b="1">
                <a:latin typeface="Arial"/>
                <a:cs typeface="Arial"/>
              </a:rPr>
              <a:t>to prevent the source code  from being deciphered by</a:t>
            </a:r>
            <a:r>
              <a:rPr dirty="0" sz="1550" spc="5" b="1">
                <a:latin typeface="Arial"/>
                <a:cs typeface="Arial"/>
              </a:rPr>
              <a:t> </a:t>
            </a:r>
            <a:r>
              <a:rPr dirty="0" sz="1550" spc="10" b="1">
                <a:latin typeface="Arial"/>
                <a:cs typeface="Arial"/>
              </a:rPr>
              <a:t>humans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075680" cy="11233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4:</a:t>
            </a:r>
            <a:r>
              <a:rPr dirty="0" sz="1300" spc="-5" b="1">
                <a:latin typeface="Arial"/>
                <a:cs typeface="Arial"/>
              </a:rPr>
              <a:t> </a:t>
            </a:r>
            <a:r>
              <a:rPr dirty="0" sz="1300" spc="5" b="1">
                <a:latin typeface="Arial"/>
                <a:cs typeface="Arial"/>
              </a:rPr>
              <a:t>Overview</a:t>
            </a:r>
            <a:endParaRPr sz="1300">
              <a:latin typeface="Arial"/>
              <a:cs typeface="Arial"/>
            </a:endParaRPr>
          </a:p>
          <a:p>
            <a:pPr marL="137795" marR="5080">
              <a:lnSpc>
                <a:spcPct val="101400"/>
              </a:lnSpc>
              <a:spcBef>
                <a:spcPts val="365"/>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modify an existing package to contain overloaded subprograms and  </a:t>
            </a:r>
            <a:r>
              <a:rPr dirty="0" sz="1300" spc="10">
                <a:latin typeface="Times New Roman"/>
                <a:cs typeface="Times New Roman"/>
              </a:rPr>
              <a:t>you </a:t>
            </a:r>
            <a:r>
              <a:rPr dirty="0" sz="1300" spc="5">
                <a:latin typeface="Times New Roman"/>
                <a:cs typeface="Times New Roman"/>
              </a:rPr>
              <a:t>use forward declarations. You also create a package initialization block within a  package </a:t>
            </a:r>
            <a:r>
              <a:rPr dirty="0" sz="1300" spc="10">
                <a:latin typeface="Times New Roman"/>
                <a:cs typeface="Times New Roman"/>
              </a:rPr>
              <a:t>body </a:t>
            </a:r>
            <a:r>
              <a:rPr dirty="0" sz="1300" spc="5">
                <a:latin typeface="Times New Roman"/>
                <a:cs typeface="Times New Roman"/>
              </a:rPr>
              <a:t>to populate a </a:t>
            </a:r>
            <a:r>
              <a:rPr dirty="0" sz="1300" spc="10">
                <a:latin typeface="Times New Roman"/>
                <a:cs typeface="Times New Roman"/>
              </a:rPr>
              <a:t>PL/SQL </a:t>
            </a:r>
            <a:r>
              <a:rPr dirty="0" sz="1300" spc="5">
                <a:latin typeface="Times New Roman"/>
                <a:cs typeface="Times New Roman"/>
              </a:rPr>
              <a:t>table. </a:t>
            </a: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WRAP </a:t>
            </a:r>
            <a:r>
              <a:rPr dirty="0" sz="1300" spc="5">
                <a:latin typeface="Times New Roman"/>
                <a:cs typeface="Times New Roman"/>
              </a:rPr>
              <a:t>command-line utility to  prevent the source code </a:t>
            </a:r>
            <a:r>
              <a:rPr dirty="0" sz="1300" spc="10">
                <a:latin typeface="Times New Roman"/>
                <a:cs typeface="Times New Roman"/>
              </a:rPr>
              <a:t>from being </a:t>
            </a:r>
            <a:r>
              <a:rPr dirty="0" sz="1300" spc="5">
                <a:latin typeface="Times New Roman"/>
                <a:cs typeface="Times New Roman"/>
              </a:rPr>
              <a:t>readable in the </a:t>
            </a:r>
            <a:r>
              <a:rPr dirty="0" sz="1300" spc="10">
                <a:latin typeface="Times New Roman"/>
                <a:cs typeface="Times New Roman"/>
              </a:rPr>
              <a:t>data </a:t>
            </a:r>
            <a:r>
              <a:rPr dirty="0" sz="1300" spc="5">
                <a:latin typeface="Times New Roman"/>
                <a:cs typeface="Times New Roman"/>
              </a:rPr>
              <a:t>dictionary</a:t>
            </a:r>
            <a:r>
              <a:rPr dirty="0" sz="1300" spc="20">
                <a:latin typeface="Times New Roman"/>
                <a:cs typeface="Times New Roman"/>
              </a:rPr>
              <a:t> </a:t>
            </a:r>
            <a:r>
              <a:rPr dirty="0" sz="1300" spc="5">
                <a:latin typeface="Times New Roman"/>
                <a:cs typeface="Times New Roman"/>
              </a:rPr>
              <a:t>tables.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72516" y="432338"/>
            <a:ext cx="6657340" cy="897636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a:t>
            </a:r>
            <a:r>
              <a:rPr dirty="0" sz="1300" spc="-5" b="1">
                <a:latin typeface="Arial"/>
                <a:cs typeface="Arial"/>
              </a:rPr>
              <a:t> </a:t>
            </a:r>
            <a:r>
              <a:rPr dirty="0" sz="1300" spc="10" b="1">
                <a:latin typeface="Arial"/>
                <a:cs typeface="Arial"/>
              </a:rPr>
              <a:t>4</a:t>
            </a:r>
            <a:endParaRPr sz="1300">
              <a:latin typeface="Arial"/>
              <a:cs typeface="Arial"/>
            </a:endParaRPr>
          </a:p>
          <a:p>
            <a:pPr marL="521970" marR="471805" indent="-251460">
              <a:lnSpc>
                <a:spcPct val="101099"/>
              </a:lnSpc>
              <a:spcBef>
                <a:spcPts val="295"/>
              </a:spcBef>
              <a:buAutoNum type="arabicPeriod"/>
              <a:tabLst>
                <a:tab pos="522605" algn="l"/>
              </a:tabLst>
            </a:pPr>
            <a:r>
              <a:rPr dirty="0" sz="1300" spc="10">
                <a:latin typeface="Times New Roman"/>
                <a:cs typeface="Times New Roman"/>
              </a:rPr>
              <a:t>Copy </a:t>
            </a:r>
            <a:r>
              <a:rPr dirty="0" sz="1300" spc="5">
                <a:latin typeface="Times New Roman"/>
                <a:cs typeface="Times New Roman"/>
              </a:rPr>
              <a:t>and modify the code for the </a:t>
            </a:r>
            <a:r>
              <a:rPr dirty="0" sz="1300" spc="15">
                <a:latin typeface="Courier New"/>
                <a:cs typeface="Courier New"/>
              </a:rPr>
              <a:t>EMP_PKG</a:t>
            </a:r>
            <a:r>
              <a:rPr dirty="0" sz="1300" spc="-395">
                <a:latin typeface="Courier New"/>
                <a:cs typeface="Courier New"/>
              </a:rPr>
              <a:t> </a:t>
            </a:r>
            <a:r>
              <a:rPr dirty="0" sz="1300" spc="10">
                <a:latin typeface="Times New Roman"/>
                <a:cs typeface="Times New Roman"/>
              </a:rPr>
              <a:t>package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created in Practice 3,  Exercise 2, and overload the </a:t>
            </a:r>
            <a:r>
              <a:rPr dirty="0" sz="1300" spc="15">
                <a:latin typeface="Courier New"/>
                <a:cs typeface="Courier New"/>
              </a:rPr>
              <a:t>ADD_EMPLOYEE</a:t>
            </a:r>
            <a:r>
              <a:rPr dirty="0" sz="1300" spc="-440">
                <a:latin typeface="Courier New"/>
                <a:cs typeface="Courier New"/>
              </a:rPr>
              <a:t> </a:t>
            </a:r>
            <a:r>
              <a:rPr dirty="0" sz="1300" spc="5">
                <a:latin typeface="Times New Roman"/>
                <a:cs typeface="Times New Roman"/>
              </a:rPr>
              <a:t>procedure.</a:t>
            </a:r>
            <a:endParaRPr sz="1300">
              <a:latin typeface="Times New Roman"/>
              <a:cs typeface="Times New Roman"/>
            </a:endParaRPr>
          </a:p>
          <a:p>
            <a:pPr lvl="1" marL="916940" marR="298450" indent="-276225">
              <a:lnSpc>
                <a:spcPct val="103800"/>
              </a:lnSpc>
              <a:spcBef>
                <a:spcPts val="285"/>
              </a:spcBef>
              <a:buAutoNum type="alphaLcPeriod"/>
              <a:tabLst>
                <a:tab pos="916940" algn="l"/>
                <a:tab pos="917575"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add a </a:t>
            </a:r>
            <a:r>
              <a:rPr dirty="0" sz="1300" spc="10">
                <a:latin typeface="Times New Roman"/>
                <a:cs typeface="Times New Roman"/>
              </a:rPr>
              <a:t>new </a:t>
            </a:r>
            <a:r>
              <a:rPr dirty="0" sz="1300" spc="5">
                <a:latin typeface="Times New Roman"/>
                <a:cs typeface="Times New Roman"/>
              </a:rPr>
              <a:t>procedure called </a:t>
            </a:r>
            <a:r>
              <a:rPr dirty="0" sz="1300" spc="10">
                <a:latin typeface="Courier New"/>
                <a:cs typeface="Courier New"/>
              </a:rPr>
              <a:t>ADD_EMPLOYEE </a:t>
            </a:r>
            <a:r>
              <a:rPr dirty="0" sz="1300" spc="5">
                <a:latin typeface="Times New Roman"/>
                <a:cs typeface="Times New Roman"/>
              </a:rPr>
              <a:t>that  accepts three parameters: the first </a:t>
            </a:r>
            <a:r>
              <a:rPr dirty="0" sz="1300" spc="10">
                <a:latin typeface="Times New Roman"/>
                <a:cs typeface="Times New Roman"/>
              </a:rPr>
              <a:t>name, </a:t>
            </a:r>
            <a:r>
              <a:rPr dirty="0" sz="1300" spc="5">
                <a:latin typeface="Times New Roman"/>
                <a:cs typeface="Times New Roman"/>
              </a:rPr>
              <a:t>last name, </a:t>
            </a:r>
            <a:r>
              <a:rPr dirty="0" sz="1300" spc="10">
                <a:latin typeface="Times New Roman"/>
                <a:cs typeface="Times New Roman"/>
              </a:rPr>
              <a:t>and </a:t>
            </a:r>
            <a:r>
              <a:rPr dirty="0" sz="1300" spc="5">
                <a:latin typeface="Times New Roman"/>
                <a:cs typeface="Times New Roman"/>
              </a:rPr>
              <a:t>department ID. Save </a:t>
            </a:r>
            <a:r>
              <a:rPr dirty="0" sz="1300" spc="10">
                <a:latin typeface="Times New Roman"/>
                <a:cs typeface="Times New Roman"/>
              </a:rPr>
              <a:t>and  </a:t>
            </a:r>
            <a:r>
              <a:rPr dirty="0" sz="1300" spc="5">
                <a:latin typeface="Times New Roman"/>
                <a:cs typeface="Times New Roman"/>
              </a:rPr>
              <a:t>compile the</a:t>
            </a:r>
            <a:r>
              <a:rPr dirty="0" sz="1300" spc="10">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6940" marR="5080" indent="-276225">
              <a:lnSpc>
                <a:spcPct val="102400"/>
              </a:lnSpc>
              <a:spcBef>
                <a:spcPts val="220"/>
              </a:spcBef>
              <a:buAutoNum type="alphaLcPeriod"/>
              <a:tabLst>
                <a:tab pos="916940" algn="l"/>
                <a:tab pos="917575" algn="l"/>
              </a:tabLst>
            </a:pPr>
            <a:r>
              <a:rPr dirty="0" sz="1300" spc="5">
                <a:latin typeface="Times New Roman"/>
                <a:cs typeface="Times New Roman"/>
              </a:rPr>
              <a:t>Implement the </a:t>
            </a:r>
            <a:r>
              <a:rPr dirty="0" sz="1300" spc="10">
                <a:latin typeface="Times New Roman"/>
                <a:cs typeface="Times New Roman"/>
              </a:rPr>
              <a:t>new </a:t>
            </a:r>
            <a:r>
              <a:rPr dirty="0" sz="1300" spc="15">
                <a:latin typeface="Courier New"/>
                <a:cs typeface="Courier New"/>
              </a:rPr>
              <a:t>ADD_EMPLOYEE </a:t>
            </a:r>
            <a:r>
              <a:rPr dirty="0" sz="1300" spc="5">
                <a:latin typeface="Times New Roman"/>
                <a:cs typeface="Times New Roman"/>
              </a:rPr>
              <a:t>procedure in the package </a:t>
            </a:r>
            <a:r>
              <a:rPr dirty="0" sz="1300" spc="10">
                <a:latin typeface="Times New Roman"/>
                <a:cs typeface="Times New Roman"/>
              </a:rPr>
              <a:t>body </a:t>
            </a:r>
            <a:r>
              <a:rPr dirty="0" sz="1300" spc="5">
                <a:latin typeface="Times New Roman"/>
                <a:cs typeface="Times New Roman"/>
              </a:rPr>
              <a:t>so that it  formats the e-mail address in uppercase characters, using the first letter of the first  </a:t>
            </a:r>
            <a:r>
              <a:rPr dirty="0" sz="1300" spc="10">
                <a:latin typeface="Times New Roman"/>
                <a:cs typeface="Times New Roman"/>
              </a:rPr>
              <a:t>name </a:t>
            </a:r>
            <a:r>
              <a:rPr dirty="0" sz="1300" spc="5">
                <a:latin typeface="Times New Roman"/>
                <a:cs typeface="Times New Roman"/>
              </a:rPr>
              <a:t>concatenated with the first seven letters of the last name. The procedure should  call the existing </a:t>
            </a:r>
            <a:r>
              <a:rPr dirty="0" sz="1300" spc="15">
                <a:latin typeface="Courier New"/>
                <a:cs typeface="Courier New"/>
              </a:rPr>
              <a:t>ADD_EMPLOYEE </a:t>
            </a:r>
            <a:r>
              <a:rPr dirty="0" sz="1300" spc="5">
                <a:latin typeface="Times New Roman"/>
                <a:cs typeface="Times New Roman"/>
              </a:rPr>
              <a:t>procedure to perform the actual </a:t>
            </a:r>
            <a:r>
              <a:rPr dirty="0" sz="1300" spc="15">
                <a:latin typeface="Courier New"/>
                <a:cs typeface="Courier New"/>
              </a:rPr>
              <a:t>INSERT  </a:t>
            </a:r>
            <a:r>
              <a:rPr dirty="0" sz="1300" spc="5">
                <a:latin typeface="Times New Roman"/>
                <a:cs typeface="Times New Roman"/>
              </a:rPr>
              <a:t>operation using its parameters and </a:t>
            </a:r>
            <a:r>
              <a:rPr dirty="0" sz="1300" spc="10">
                <a:latin typeface="Times New Roman"/>
                <a:cs typeface="Times New Roman"/>
              </a:rPr>
              <a:t>formatted </a:t>
            </a:r>
            <a:r>
              <a:rPr dirty="0" sz="1300" spc="5">
                <a:latin typeface="Times New Roman"/>
                <a:cs typeface="Times New Roman"/>
              </a:rPr>
              <a:t>e-mail to supply the values. Save and  compile the</a:t>
            </a:r>
            <a:r>
              <a:rPr dirty="0" sz="1300" spc="10">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6940" marR="133985" indent="-276225">
              <a:lnSpc>
                <a:spcPct val="101499"/>
              </a:lnSpc>
              <a:spcBef>
                <a:spcPts val="234"/>
              </a:spcBef>
              <a:buAutoNum type="alphaLcPeriod"/>
              <a:tabLst>
                <a:tab pos="916940" algn="l"/>
                <a:tab pos="917575" algn="l"/>
              </a:tabLst>
            </a:pPr>
            <a:r>
              <a:rPr dirty="0" sz="1300" spc="5">
                <a:latin typeface="Times New Roman"/>
                <a:cs typeface="Times New Roman"/>
              </a:rPr>
              <a:t>Invoke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0">
                <a:latin typeface="Times New Roman"/>
                <a:cs typeface="Times New Roman"/>
              </a:rPr>
              <a:t>new</a:t>
            </a:r>
            <a:r>
              <a:rPr dirty="0" sz="1300">
                <a:latin typeface="Times New Roman"/>
                <a:cs typeface="Times New Roman"/>
              </a:rPr>
              <a:t> </a:t>
            </a:r>
            <a:r>
              <a:rPr dirty="0" sz="1300" spc="15">
                <a:latin typeface="Courier New"/>
                <a:cs typeface="Courier New"/>
              </a:rPr>
              <a:t>ADD_EMPLOYEE</a:t>
            </a:r>
            <a:r>
              <a:rPr dirty="0" sz="1300" spc="-455">
                <a:latin typeface="Courier New"/>
                <a:cs typeface="Courier New"/>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 </a:t>
            </a:r>
            <a:r>
              <a:rPr dirty="0" sz="1300" spc="10">
                <a:latin typeface="Times New Roman"/>
                <a:cs typeface="Times New Roman"/>
              </a:rPr>
              <a:t>name</a:t>
            </a:r>
            <a:r>
              <a:rPr dirty="0" sz="1300" spc="15">
                <a:latin typeface="Times New Roman"/>
                <a:cs typeface="Times New Roman"/>
              </a:rPr>
              <a:t> </a:t>
            </a:r>
            <a:r>
              <a:rPr dirty="0" sz="1300" spc="15">
                <a:latin typeface="Courier New"/>
                <a:cs typeface="Courier New"/>
              </a:rPr>
              <a:t>Samuel</a:t>
            </a:r>
            <a:r>
              <a:rPr dirty="0" sz="1300" spc="30">
                <a:latin typeface="Courier New"/>
                <a:cs typeface="Courier New"/>
              </a:rPr>
              <a:t> </a:t>
            </a:r>
            <a:r>
              <a:rPr dirty="0" sz="1300" spc="15">
                <a:latin typeface="Courier New"/>
                <a:cs typeface="Courier New"/>
              </a:rPr>
              <a:t>Joplin</a:t>
            </a:r>
            <a:r>
              <a:rPr dirty="0" sz="1300" spc="-445">
                <a:latin typeface="Courier New"/>
                <a:cs typeface="Courier New"/>
              </a:rPr>
              <a:t> </a:t>
            </a:r>
            <a:r>
              <a:rPr dirty="0" sz="1300" spc="5">
                <a:latin typeface="Times New Roman"/>
                <a:cs typeface="Times New Roman"/>
              </a:rPr>
              <a:t>to  be added to department</a:t>
            </a:r>
            <a:r>
              <a:rPr dirty="0" sz="1300" spc="10">
                <a:latin typeface="Times New Roman"/>
                <a:cs typeface="Times New Roman"/>
              </a:rPr>
              <a:t> </a:t>
            </a:r>
            <a:r>
              <a:rPr dirty="0" sz="1300" spc="5">
                <a:latin typeface="Courier New"/>
                <a:cs typeface="Courier New"/>
              </a:rPr>
              <a:t>30</a:t>
            </a:r>
            <a:r>
              <a:rPr dirty="0" sz="1300" spc="5">
                <a:latin typeface="Times New Roman"/>
                <a:cs typeface="Times New Roman"/>
              </a:rPr>
              <a:t>.</a:t>
            </a:r>
            <a:endParaRPr sz="1300">
              <a:latin typeface="Times New Roman"/>
              <a:cs typeface="Times New Roman"/>
            </a:endParaRPr>
          </a:p>
          <a:p>
            <a:pPr marL="521970" indent="-252095">
              <a:lnSpc>
                <a:spcPct val="100000"/>
              </a:lnSpc>
              <a:spcBef>
                <a:spcPts val="335"/>
              </a:spcBef>
              <a:buAutoNum type="arabicPeriod"/>
              <a:tabLst>
                <a:tab pos="522605" algn="l"/>
              </a:tabLst>
            </a:pPr>
            <a:r>
              <a:rPr dirty="0" sz="1300" spc="5">
                <a:latin typeface="Times New Roman"/>
                <a:cs typeface="Times New Roman"/>
              </a:rPr>
              <a:t>In the </a:t>
            </a:r>
            <a:r>
              <a:rPr dirty="0" sz="1300" spc="15">
                <a:latin typeface="Courier New"/>
                <a:cs typeface="Courier New"/>
              </a:rPr>
              <a:t>EMP_PKG</a:t>
            </a:r>
            <a:r>
              <a:rPr dirty="0" sz="1300" spc="-420">
                <a:latin typeface="Courier New"/>
                <a:cs typeface="Courier New"/>
              </a:rPr>
              <a:t> </a:t>
            </a:r>
            <a:r>
              <a:rPr dirty="0" sz="1300" spc="5">
                <a:latin typeface="Times New Roman"/>
                <a:cs typeface="Times New Roman"/>
              </a:rPr>
              <a:t>package, create </a:t>
            </a:r>
            <a:r>
              <a:rPr dirty="0" sz="1300" spc="10">
                <a:latin typeface="Times New Roman"/>
                <a:cs typeface="Times New Roman"/>
              </a:rPr>
              <a:t>two </a:t>
            </a:r>
            <a:r>
              <a:rPr dirty="0" sz="1300" spc="5">
                <a:latin typeface="Times New Roman"/>
                <a:cs typeface="Times New Roman"/>
              </a:rPr>
              <a:t>overloaded functions called </a:t>
            </a:r>
            <a:r>
              <a:rPr dirty="0" sz="1300" spc="15">
                <a:latin typeface="Courier New"/>
                <a:cs typeface="Courier New"/>
              </a:rPr>
              <a:t>GET_EMPLOYEE</a:t>
            </a:r>
            <a:r>
              <a:rPr dirty="0" sz="1300" spc="15">
                <a:latin typeface="Times New Roman"/>
                <a:cs typeface="Times New Roman"/>
              </a:rPr>
              <a:t>.</a:t>
            </a:r>
            <a:endParaRPr sz="1300">
              <a:latin typeface="Times New Roman"/>
              <a:cs typeface="Times New Roman"/>
            </a:endParaRPr>
          </a:p>
          <a:p>
            <a:pPr lvl="1" marL="916940" marR="8255" indent="-276225">
              <a:lnSpc>
                <a:spcPct val="101400"/>
              </a:lnSpc>
              <a:spcBef>
                <a:spcPts val="310"/>
              </a:spcBef>
              <a:buAutoNum type="alphaLcPeriod"/>
              <a:tabLst>
                <a:tab pos="916940" algn="l"/>
                <a:tab pos="917575" algn="l"/>
              </a:tabLst>
            </a:pPr>
            <a:r>
              <a:rPr dirty="0" sz="1300" spc="5">
                <a:latin typeface="Times New Roman"/>
                <a:cs typeface="Times New Roman"/>
              </a:rPr>
              <a:t>In the specification, add a </a:t>
            </a:r>
            <a:r>
              <a:rPr dirty="0" sz="1300" spc="15">
                <a:latin typeface="Courier New"/>
                <a:cs typeface="Courier New"/>
              </a:rPr>
              <a:t>GET_EMPLOYEE </a:t>
            </a:r>
            <a:r>
              <a:rPr dirty="0" sz="1300" spc="5">
                <a:latin typeface="Times New Roman"/>
                <a:cs typeface="Times New Roman"/>
              </a:rPr>
              <a:t>function that accepts the </a:t>
            </a:r>
            <a:r>
              <a:rPr dirty="0" sz="1300" spc="10">
                <a:latin typeface="Times New Roman"/>
                <a:cs typeface="Times New Roman"/>
              </a:rPr>
              <a:t>parameter  </a:t>
            </a:r>
            <a:r>
              <a:rPr dirty="0" sz="1300" spc="5">
                <a:latin typeface="Times New Roman"/>
                <a:cs typeface="Times New Roman"/>
              </a:rPr>
              <a:t>called </a:t>
            </a:r>
            <a:r>
              <a:rPr dirty="0" sz="1300" spc="15">
                <a:latin typeface="Courier New"/>
                <a:cs typeface="Courier New"/>
              </a:rPr>
              <a:t>emp_id </a:t>
            </a:r>
            <a:r>
              <a:rPr dirty="0" sz="1300" spc="5">
                <a:latin typeface="Times New Roman"/>
                <a:cs typeface="Times New Roman"/>
              </a:rPr>
              <a:t>based </a:t>
            </a:r>
            <a:r>
              <a:rPr dirty="0" sz="1300" spc="10">
                <a:latin typeface="Times New Roman"/>
                <a:cs typeface="Times New Roman"/>
              </a:rPr>
              <a:t>on </a:t>
            </a:r>
            <a:r>
              <a:rPr dirty="0" sz="1300" spc="5">
                <a:latin typeface="Times New Roman"/>
                <a:cs typeface="Times New Roman"/>
              </a:rPr>
              <a:t>the </a:t>
            </a:r>
            <a:r>
              <a:rPr dirty="0" sz="1300" spc="15">
                <a:latin typeface="Courier New"/>
                <a:cs typeface="Courier New"/>
              </a:rPr>
              <a:t>employees.employee_id%TYPE </a:t>
            </a:r>
            <a:r>
              <a:rPr dirty="0" sz="1300" spc="5">
                <a:latin typeface="Times New Roman"/>
                <a:cs typeface="Times New Roman"/>
              </a:rPr>
              <a:t>type, and a  second </a:t>
            </a:r>
            <a:r>
              <a:rPr dirty="0" sz="1300" spc="15">
                <a:latin typeface="Courier New"/>
                <a:cs typeface="Courier New"/>
              </a:rPr>
              <a:t>GET_EMPLOYEE</a:t>
            </a:r>
            <a:r>
              <a:rPr dirty="0" sz="1300" spc="-395">
                <a:latin typeface="Courier New"/>
                <a:cs typeface="Courier New"/>
              </a:rPr>
              <a:t> </a:t>
            </a:r>
            <a:r>
              <a:rPr dirty="0" sz="1300" spc="5">
                <a:latin typeface="Times New Roman"/>
                <a:cs typeface="Times New Roman"/>
              </a:rPr>
              <a:t>function that accepts the </a:t>
            </a:r>
            <a:r>
              <a:rPr dirty="0" sz="1300" spc="10">
                <a:latin typeface="Times New Roman"/>
                <a:cs typeface="Times New Roman"/>
              </a:rPr>
              <a:t>parameter </a:t>
            </a:r>
            <a:r>
              <a:rPr dirty="0" sz="1300" spc="5">
                <a:latin typeface="Times New Roman"/>
                <a:cs typeface="Times New Roman"/>
              </a:rPr>
              <a:t>called </a:t>
            </a:r>
            <a:r>
              <a:rPr dirty="0" sz="1300" spc="15">
                <a:latin typeface="Courier New"/>
                <a:cs typeface="Courier New"/>
              </a:rPr>
              <a:t>family_name  </a:t>
            </a:r>
            <a:r>
              <a:rPr dirty="0" sz="1300" spc="5">
                <a:latin typeface="Times New Roman"/>
                <a:cs typeface="Times New Roman"/>
              </a:rPr>
              <a:t>of type </a:t>
            </a:r>
            <a:r>
              <a:rPr dirty="0" sz="1300" spc="15">
                <a:latin typeface="Courier New"/>
                <a:cs typeface="Courier New"/>
              </a:rPr>
              <a:t>employees.last_name%TYPE</a:t>
            </a:r>
            <a:r>
              <a:rPr dirty="0" sz="1300" spc="15">
                <a:latin typeface="Times New Roman"/>
                <a:cs typeface="Times New Roman"/>
              </a:rPr>
              <a:t>. </a:t>
            </a:r>
            <a:r>
              <a:rPr dirty="0" sz="1300" spc="5">
                <a:latin typeface="Times New Roman"/>
                <a:cs typeface="Times New Roman"/>
              </a:rPr>
              <a:t>Both functions should return an  </a:t>
            </a:r>
            <a:r>
              <a:rPr dirty="0" sz="1300" spc="15">
                <a:latin typeface="Courier New"/>
                <a:cs typeface="Courier New"/>
              </a:rPr>
              <a:t>EMPLOYEES%ROWTYPE</a:t>
            </a:r>
            <a:r>
              <a:rPr dirty="0" sz="1300" spc="15">
                <a:latin typeface="Times New Roman"/>
                <a:cs typeface="Times New Roman"/>
              </a:rPr>
              <a:t>. </a:t>
            </a:r>
            <a:r>
              <a:rPr dirty="0" sz="1300" spc="5">
                <a:latin typeface="Times New Roman"/>
                <a:cs typeface="Times New Roman"/>
              </a:rPr>
              <a:t>Save and compile the</a:t>
            </a:r>
            <a:r>
              <a:rPr dirty="0" sz="1300" spc="-5">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7575" marR="153670" indent="-276225">
              <a:lnSpc>
                <a:spcPct val="101299"/>
              </a:lnSpc>
              <a:spcBef>
                <a:spcPts val="320"/>
              </a:spcBef>
              <a:buAutoNum type="alphaLcPeriod"/>
              <a:tabLst>
                <a:tab pos="917575" algn="l"/>
                <a:tab pos="918210"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implement </a:t>
            </a:r>
            <a:r>
              <a:rPr dirty="0" sz="1300" spc="5">
                <a:latin typeface="Times New Roman"/>
                <a:cs typeface="Times New Roman"/>
              </a:rPr>
              <a:t>the first </a:t>
            </a:r>
            <a:r>
              <a:rPr dirty="0" sz="1300" spc="15">
                <a:latin typeface="Courier New"/>
                <a:cs typeface="Courier New"/>
              </a:rPr>
              <a:t>GET_EMPLOYEE </a:t>
            </a:r>
            <a:r>
              <a:rPr dirty="0" sz="1300" spc="5">
                <a:latin typeface="Times New Roman"/>
                <a:cs typeface="Times New Roman"/>
              </a:rPr>
              <a:t>function to </a:t>
            </a:r>
            <a:r>
              <a:rPr dirty="0" sz="1300" spc="10">
                <a:latin typeface="Times New Roman"/>
                <a:cs typeface="Times New Roman"/>
              </a:rPr>
              <a:t>query </a:t>
            </a:r>
            <a:r>
              <a:rPr dirty="0" sz="1300" spc="5">
                <a:latin typeface="Times New Roman"/>
                <a:cs typeface="Times New Roman"/>
              </a:rPr>
              <a:t>an  employee </a:t>
            </a:r>
            <a:r>
              <a:rPr dirty="0" sz="1300" spc="10">
                <a:latin typeface="Times New Roman"/>
                <a:cs typeface="Times New Roman"/>
              </a:rPr>
              <a:t>by </a:t>
            </a:r>
            <a:r>
              <a:rPr dirty="0" sz="1300" spc="5">
                <a:latin typeface="Times New Roman"/>
                <a:cs typeface="Times New Roman"/>
              </a:rPr>
              <a:t>his or her ID, and the second to use the equality operator </a:t>
            </a:r>
            <a:r>
              <a:rPr dirty="0" sz="1300" spc="10">
                <a:latin typeface="Times New Roman"/>
                <a:cs typeface="Times New Roman"/>
              </a:rPr>
              <a:t>on </a:t>
            </a:r>
            <a:r>
              <a:rPr dirty="0" sz="1300" spc="5">
                <a:latin typeface="Times New Roman"/>
                <a:cs typeface="Times New Roman"/>
              </a:rPr>
              <a:t>the value  </a:t>
            </a:r>
            <a:r>
              <a:rPr dirty="0" sz="1300">
                <a:latin typeface="Times New Roman"/>
                <a:cs typeface="Times New Roman"/>
              </a:rPr>
              <a:t>supplied </a:t>
            </a:r>
            <a:r>
              <a:rPr dirty="0" sz="1300" spc="5">
                <a:latin typeface="Times New Roman"/>
                <a:cs typeface="Times New Roman"/>
              </a:rPr>
              <a:t>in the </a:t>
            </a:r>
            <a:r>
              <a:rPr dirty="0" sz="1300" spc="15">
                <a:latin typeface="Courier New"/>
                <a:cs typeface="Courier New"/>
              </a:rPr>
              <a:t>family_name</a:t>
            </a:r>
            <a:r>
              <a:rPr dirty="0" sz="1300" spc="-400">
                <a:latin typeface="Courier New"/>
                <a:cs typeface="Courier New"/>
              </a:rPr>
              <a:t> </a:t>
            </a:r>
            <a:r>
              <a:rPr dirty="0" sz="1300" spc="10">
                <a:latin typeface="Times New Roman"/>
                <a:cs typeface="Times New Roman"/>
              </a:rPr>
              <a:t>parameter. </a:t>
            </a:r>
            <a:r>
              <a:rPr dirty="0" sz="1300" spc="5">
                <a:latin typeface="Times New Roman"/>
                <a:cs typeface="Times New Roman"/>
              </a:rPr>
              <a:t>Save and compile the changes.</a:t>
            </a:r>
            <a:endParaRPr sz="1300">
              <a:latin typeface="Times New Roman"/>
              <a:cs typeface="Times New Roman"/>
            </a:endParaRPr>
          </a:p>
          <a:p>
            <a:pPr lvl="1" marL="916940" marR="422275" indent="-276225">
              <a:lnSpc>
                <a:spcPct val="101400"/>
              </a:lnSpc>
              <a:spcBef>
                <a:spcPts val="310"/>
              </a:spcBef>
              <a:buAutoNum type="alphaLcPeriod"/>
              <a:tabLst>
                <a:tab pos="916940" algn="l"/>
                <a:tab pos="918210" algn="l"/>
              </a:tabLst>
            </a:pPr>
            <a:r>
              <a:rPr dirty="0" sz="1300" spc="10">
                <a:latin typeface="Times New Roman"/>
                <a:cs typeface="Times New Roman"/>
              </a:rPr>
              <a:t>Add </a:t>
            </a:r>
            <a:r>
              <a:rPr dirty="0" sz="1300" spc="5">
                <a:latin typeface="Times New Roman"/>
                <a:cs typeface="Times New Roman"/>
              </a:rPr>
              <a:t>a utility procedure </a:t>
            </a:r>
            <a:r>
              <a:rPr dirty="0" sz="1300" spc="15">
                <a:latin typeface="Courier New"/>
                <a:cs typeface="Courier New"/>
              </a:rPr>
              <a:t>PRINT_EMPLOYEE </a:t>
            </a:r>
            <a:r>
              <a:rPr dirty="0" sz="1300" spc="5">
                <a:latin typeface="Times New Roman"/>
                <a:cs typeface="Times New Roman"/>
              </a:rPr>
              <a:t>to the package that accepts an  </a:t>
            </a:r>
            <a:r>
              <a:rPr dirty="0" sz="1300" spc="15">
                <a:latin typeface="Courier New"/>
                <a:cs typeface="Courier New"/>
              </a:rPr>
              <a:t>EMPLOYEES%ROWTYPE</a:t>
            </a:r>
            <a:r>
              <a:rPr dirty="0" sz="1300" spc="-470">
                <a:latin typeface="Courier New"/>
                <a:cs typeface="Courier New"/>
              </a:rPr>
              <a:t> </a:t>
            </a:r>
            <a:r>
              <a:rPr dirty="0" sz="1300" spc="5">
                <a:latin typeface="Times New Roman"/>
                <a:cs typeface="Times New Roman"/>
              </a:rPr>
              <a:t>as a </a:t>
            </a:r>
            <a:r>
              <a:rPr dirty="0" sz="1300" spc="10">
                <a:latin typeface="Times New Roman"/>
                <a:cs typeface="Times New Roman"/>
              </a:rPr>
              <a:t>parameter and </a:t>
            </a:r>
            <a:r>
              <a:rPr dirty="0" sz="1300" spc="5">
                <a:latin typeface="Times New Roman"/>
                <a:cs typeface="Times New Roman"/>
              </a:rPr>
              <a:t>displays the </a:t>
            </a:r>
            <a:r>
              <a:rPr dirty="0" sz="1300" spc="15">
                <a:latin typeface="Courier New"/>
                <a:cs typeface="Courier New"/>
              </a:rPr>
              <a:t>department_id</a:t>
            </a:r>
            <a:r>
              <a:rPr dirty="0" sz="1300" spc="15">
                <a:latin typeface="Times New Roman"/>
                <a:cs typeface="Times New Roman"/>
              </a:rPr>
              <a:t>,  </a:t>
            </a:r>
            <a:r>
              <a:rPr dirty="0" sz="1300" spc="15">
                <a:latin typeface="Courier New"/>
                <a:cs typeface="Courier New"/>
              </a:rPr>
              <a:t>employee_id</a:t>
            </a:r>
            <a:r>
              <a:rPr dirty="0" sz="1300" spc="15">
                <a:latin typeface="Times New Roman"/>
                <a:cs typeface="Times New Roman"/>
              </a:rPr>
              <a:t>, </a:t>
            </a:r>
            <a:r>
              <a:rPr dirty="0" sz="1300" spc="10">
                <a:latin typeface="Courier New"/>
                <a:cs typeface="Courier New"/>
              </a:rPr>
              <a:t>first_name</a:t>
            </a:r>
            <a:r>
              <a:rPr dirty="0" sz="1300" spc="10">
                <a:latin typeface="Times New Roman"/>
                <a:cs typeface="Times New Roman"/>
              </a:rPr>
              <a:t>, </a:t>
            </a:r>
            <a:r>
              <a:rPr dirty="0" sz="1300" spc="15">
                <a:latin typeface="Courier New"/>
                <a:cs typeface="Courier New"/>
              </a:rPr>
              <a:t>last_name</a:t>
            </a:r>
            <a:r>
              <a:rPr dirty="0" sz="1300" spc="15">
                <a:latin typeface="Times New Roman"/>
                <a:cs typeface="Times New Roman"/>
              </a:rPr>
              <a:t>, </a:t>
            </a:r>
            <a:r>
              <a:rPr dirty="0" sz="1300" spc="10">
                <a:latin typeface="Courier New"/>
                <a:cs typeface="Courier New"/>
              </a:rPr>
              <a:t>job_id</a:t>
            </a:r>
            <a:r>
              <a:rPr dirty="0" sz="1300" spc="10">
                <a:latin typeface="Times New Roman"/>
                <a:cs typeface="Times New Roman"/>
              </a:rPr>
              <a:t>, </a:t>
            </a:r>
            <a:r>
              <a:rPr dirty="0" sz="1300" spc="5">
                <a:latin typeface="Times New Roman"/>
                <a:cs typeface="Times New Roman"/>
              </a:rPr>
              <a:t>and </a:t>
            </a:r>
            <a:r>
              <a:rPr dirty="0" sz="1300" spc="10">
                <a:latin typeface="Courier New"/>
                <a:cs typeface="Courier New"/>
              </a:rPr>
              <a:t>salary</a:t>
            </a:r>
            <a:r>
              <a:rPr dirty="0" sz="1300" spc="-470">
                <a:latin typeface="Courier New"/>
                <a:cs typeface="Courier New"/>
              </a:rPr>
              <a:t> </a:t>
            </a:r>
            <a:r>
              <a:rPr dirty="0" sz="1300" spc="5">
                <a:latin typeface="Times New Roman"/>
                <a:cs typeface="Times New Roman"/>
              </a:rPr>
              <a:t>for an  employee </a:t>
            </a:r>
            <a:r>
              <a:rPr dirty="0" sz="1300" spc="10">
                <a:latin typeface="Times New Roman"/>
                <a:cs typeface="Times New Roman"/>
              </a:rPr>
              <a:t>on </a:t>
            </a:r>
            <a:r>
              <a:rPr dirty="0" sz="1300" spc="5">
                <a:latin typeface="Times New Roman"/>
                <a:cs typeface="Times New Roman"/>
              </a:rPr>
              <a:t>one line, using </a:t>
            </a:r>
            <a:r>
              <a:rPr dirty="0" sz="1300" spc="10">
                <a:latin typeface="Courier New"/>
                <a:cs typeface="Courier New"/>
              </a:rPr>
              <a:t>DBMS_OUTPUT</a:t>
            </a:r>
            <a:r>
              <a:rPr dirty="0" sz="1300" spc="10">
                <a:latin typeface="Times New Roman"/>
                <a:cs typeface="Times New Roman"/>
              </a:rPr>
              <a:t>. </a:t>
            </a:r>
            <a:r>
              <a:rPr dirty="0" sz="1300" spc="5">
                <a:latin typeface="Times New Roman"/>
                <a:cs typeface="Times New Roman"/>
              </a:rPr>
              <a:t>Save and compile the</a:t>
            </a:r>
            <a:r>
              <a:rPr dirty="0" sz="1300" spc="70">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7575" marR="111125" indent="-276225">
              <a:lnSpc>
                <a:spcPct val="101800"/>
              </a:lnSpc>
              <a:spcBef>
                <a:spcPts val="310"/>
              </a:spcBef>
              <a:buAutoNum type="alphaLcPeriod"/>
              <a:tabLst>
                <a:tab pos="916940" algn="l"/>
                <a:tab pos="918210" algn="l"/>
              </a:tabLst>
            </a:pPr>
            <a:r>
              <a:rPr dirty="0" sz="1300" spc="10">
                <a:latin typeface="Times New Roman"/>
                <a:cs typeface="Times New Roman"/>
              </a:rPr>
              <a:t>Use </a:t>
            </a:r>
            <a:r>
              <a:rPr dirty="0" sz="1300" spc="5">
                <a:latin typeface="Times New Roman"/>
                <a:cs typeface="Times New Roman"/>
              </a:rPr>
              <a:t>an </a:t>
            </a:r>
            <a:r>
              <a:rPr dirty="0" sz="1300" spc="10">
                <a:latin typeface="Times New Roman"/>
                <a:cs typeface="Times New Roman"/>
              </a:rPr>
              <a:t>anonymous </a:t>
            </a:r>
            <a:r>
              <a:rPr dirty="0" sz="1300" spc="5">
                <a:latin typeface="Times New Roman"/>
                <a:cs typeface="Times New Roman"/>
              </a:rPr>
              <a:t>block to invoke the </a:t>
            </a:r>
            <a:r>
              <a:rPr dirty="0" sz="1300" spc="15">
                <a:latin typeface="Courier New"/>
                <a:cs typeface="Courier New"/>
              </a:rPr>
              <a:t>EMP_PKG.GET_EMPLOYEE</a:t>
            </a:r>
            <a:r>
              <a:rPr dirty="0" sz="1300" spc="-425">
                <a:latin typeface="Courier New"/>
                <a:cs typeface="Courier New"/>
              </a:rPr>
              <a:t> </a:t>
            </a:r>
            <a:r>
              <a:rPr dirty="0" sz="1300" spc="5">
                <a:latin typeface="Times New Roman"/>
                <a:cs typeface="Times New Roman"/>
              </a:rPr>
              <a:t>function with  an employee </a:t>
            </a:r>
            <a:r>
              <a:rPr dirty="0" sz="1300" spc="10">
                <a:latin typeface="Times New Roman"/>
                <a:cs typeface="Times New Roman"/>
              </a:rPr>
              <a:t>ID </a:t>
            </a:r>
            <a:r>
              <a:rPr dirty="0" sz="1300" spc="5">
                <a:latin typeface="Times New Roman"/>
                <a:cs typeface="Times New Roman"/>
              </a:rPr>
              <a:t>of </a:t>
            </a:r>
            <a:r>
              <a:rPr dirty="0" sz="1300" spc="15">
                <a:latin typeface="Courier New"/>
                <a:cs typeface="Courier New"/>
              </a:rPr>
              <a:t>100 </a:t>
            </a:r>
            <a:r>
              <a:rPr dirty="0" sz="1300" spc="5">
                <a:latin typeface="Times New Roman"/>
                <a:cs typeface="Times New Roman"/>
              </a:rPr>
              <a:t>and family </a:t>
            </a:r>
            <a:r>
              <a:rPr dirty="0" sz="1300" spc="10">
                <a:latin typeface="Times New Roman"/>
                <a:cs typeface="Times New Roman"/>
              </a:rPr>
              <a:t>name </a:t>
            </a:r>
            <a:r>
              <a:rPr dirty="0" sz="1300" spc="5">
                <a:latin typeface="Times New Roman"/>
                <a:cs typeface="Times New Roman"/>
              </a:rPr>
              <a:t>of </a:t>
            </a:r>
            <a:r>
              <a:rPr dirty="0" sz="1300" spc="15">
                <a:latin typeface="Courier New"/>
                <a:cs typeface="Courier New"/>
              </a:rPr>
              <a:t>'Joplin'</a:t>
            </a:r>
            <a:r>
              <a:rPr dirty="0" sz="1300" spc="15">
                <a:latin typeface="Times New Roman"/>
                <a:cs typeface="Times New Roman"/>
              </a:rPr>
              <a:t>. </a:t>
            </a:r>
            <a:r>
              <a:rPr dirty="0" sz="1300" spc="10">
                <a:latin typeface="Times New Roman"/>
                <a:cs typeface="Times New Roman"/>
              </a:rPr>
              <a:t>Use </a:t>
            </a:r>
            <a:r>
              <a:rPr dirty="0" sz="1300" spc="5">
                <a:latin typeface="Times New Roman"/>
                <a:cs typeface="Times New Roman"/>
              </a:rPr>
              <a:t>the  </a:t>
            </a:r>
            <a:r>
              <a:rPr dirty="0" sz="1300" spc="15">
                <a:latin typeface="Courier New"/>
                <a:cs typeface="Courier New"/>
              </a:rPr>
              <a:t>PRINT_EMPLOYEE</a:t>
            </a:r>
            <a:r>
              <a:rPr dirty="0" sz="1300" spc="-445">
                <a:latin typeface="Courier New"/>
                <a:cs typeface="Courier New"/>
              </a:rPr>
              <a:t> </a:t>
            </a:r>
            <a:r>
              <a:rPr dirty="0" sz="1300" spc="5">
                <a:latin typeface="Times New Roman"/>
                <a:cs typeface="Times New Roman"/>
              </a:rPr>
              <a:t>procedure to display the results for </a:t>
            </a:r>
            <a:r>
              <a:rPr dirty="0" sz="1300" spc="10">
                <a:latin typeface="Times New Roman"/>
                <a:cs typeface="Times New Roman"/>
              </a:rPr>
              <a:t>each row </a:t>
            </a:r>
            <a:r>
              <a:rPr dirty="0" sz="1300" spc="5">
                <a:latin typeface="Times New Roman"/>
                <a:cs typeface="Times New Roman"/>
              </a:rPr>
              <a:t>returned.</a:t>
            </a:r>
            <a:endParaRPr sz="1300">
              <a:latin typeface="Times New Roman"/>
              <a:cs typeface="Times New Roman"/>
            </a:endParaRPr>
          </a:p>
          <a:p>
            <a:pPr marL="521970" marR="158115" indent="-251460">
              <a:lnSpc>
                <a:spcPct val="101400"/>
              </a:lnSpc>
              <a:spcBef>
                <a:spcPts val="390"/>
              </a:spcBef>
              <a:buAutoNum type="arabicPeriod"/>
              <a:tabLst>
                <a:tab pos="523240" algn="l"/>
              </a:tabLst>
            </a:pPr>
            <a:r>
              <a:rPr dirty="0" sz="1300" spc="5">
                <a:latin typeface="Times New Roman"/>
                <a:cs typeface="Times New Roman"/>
              </a:rPr>
              <a:t>Because the </a:t>
            </a:r>
            <a:r>
              <a:rPr dirty="0" sz="1300" spc="10">
                <a:latin typeface="Times New Roman"/>
                <a:cs typeface="Times New Roman"/>
              </a:rPr>
              <a:t>company </a:t>
            </a:r>
            <a:r>
              <a:rPr dirty="0" sz="1300" spc="5">
                <a:latin typeface="Times New Roman"/>
                <a:cs typeface="Times New Roman"/>
              </a:rPr>
              <a:t>does not frequently </a:t>
            </a:r>
            <a:r>
              <a:rPr dirty="0" sz="1300" spc="10">
                <a:latin typeface="Times New Roman"/>
                <a:cs typeface="Times New Roman"/>
              </a:rPr>
              <a:t>change </a:t>
            </a:r>
            <a:r>
              <a:rPr dirty="0" sz="1300" spc="5">
                <a:latin typeface="Times New Roman"/>
                <a:cs typeface="Times New Roman"/>
              </a:rPr>
              <a:t>its departmental data, </a:t>
            </a:r>
            <a:r>
              <a:rPr dirty="0" sz="1300" spc="10">
                <a:latin typeface="Times New Roman"/>
                <a:cs typeface="Times New Roman"/>
              </a:rPr>
              <a:t>you </a:t>
            </a:r>
            <a:r>
              <a:rPr dirty="0" sz="1300" spc="5">
                <a:latin typeface="Times New Roman"/>
                <a:cs typeface="Times New Roman"/>
              </a:rPr>
              <a:t>improve  performance</a:t>
            </a:r>
            <a:r>
              <a:rPr dirty="0" sz="1300" spc="15">
                <a:latin typeface="Times New Roman"/>
                <a:cs typeface="Times New Roman"/>
              </a:rPr>
              <a:t>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your</a:t>
            </a:r>
            <a:r>
              <a:rPr dirty="0" sz="1300" spc="20">
                <a:latin typeface="Times New Roman"/>
                <a:cs typeface="Times New Roman"/>
              </a:rPr>
              <a:t> </a:t>
            </a:r>
            <a:r>
              <a:rPr dirty="0" sz="1300" spc="15">
                <a:latin typeface="Courier New"/>
                <a:cs typeface="Courier New"/>
              </a:rPr>
              <a:t>EMP_PKG</a:t>
            </a:r>
            <a:r>
              <a:rPr dirty="0" sz="1300" spc="-440">
                <a:latin typeface="Courier New"/>
                <a:cs typeface="Courier New"/>
              </a:rPr>
              <a:t> </a:t>
            </a:r>
            <a:r>
              <a:rPr dirty="0" sz="1300" spc="10">
                <a:latin typeface="Times New Roman"/>
                <a:cs typeface="Times New Roman"/>
              </a:rPr>
              <a:t>by</a:t>
            </a:r>
            <a:r>
              <a:rPr dirty="0" sz="1300" spc="15">
                <a:latin typeface="Times New Roman"/>
                <a:cs typeface="Times New Roman"/>
              </a:rPr>
              <a:t> </a:t>
            </a:r>
            <a:r>
              <a:rPr dirty="0" sz="1300" spc="5">
                <a:latin typeface="Times New Roman"/>
                <a:cs typeface="Times New Roman"/>
              </a:rPr>
              <a:t>adding</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public</a:t>
            </a:r>
            <a:r>
              <a:rPr dirty="0" sz="1300" spc="15">
                <a:latin typeface="Times New Roman"/>
                <a:cs typeface="Times New Roman"/>
              </a:rPr>
              <a:t> </a:t>
            </a:r>
            <a:r>
              <a:rPr dirty="0" sz="1300" spc="5">
                <a:latin typeface="Times New Roman"/>
                <a:cs typeface="Times New Roman"/>
              </a:rPr>
              <a:t>procedure</a:t>
            </a:r>
            <a:r>
              <a:rPr dirty="0" sz="1300" spc="20">
                <a:latin typeface="Times New Roman"/>
                <a:cs typeface="Times New Roman"/>
              </a:rPr>
              <a:t> </a:t>
            </a:r>
            <a:r>
              <a:rPr dirty="0" sz="1300" spc="10">
                <a:latin typeface="Courier New"/>
                <a:cs typeface="Courier New"/>
              </a:rPr>
              <a:t>INIT_DEPARTMENTS</a:t>
            </a:r>
            <a:r>
              <a:rPr dirty="0" sz="1300" spc="-430">
                <a:latin typeface="Courier New"/>
                <a:cs typeface="Courier New"/>
              </a:rPr>
              <a:t> </a:t>
            </a:r>
            <a:r>
              <a:rPr dirty="0" sz="1300" spc="5">
                <a:latin typeface="Times New Roman"/>
                <a:cs typeface="Times New Roman"/>
              </a:rPr>
              <a:t>to  populate a private </a:t>
            </a:r>
            <a:r>
              <a:rPr dirty="0" sz="1300" spc="10">
                <a:latin typeface="Times New Roman"/>
                <a:cs typeface="Times New Roman"/>
              </a:rPr>
              <a:t>PL/SQL </a:t>
            </a:r>
            <a:r>
              <a:rPr dirty="0" sz="1300" spc="5">
                <a:latin typeface="Times New Roman"/>
                <a:cs typeface="Times New Roman"/>
              </a:rPr>
              <a:t>table of valid department IDs. </a:t>
            </a:r>
            <a:r>
              <a:rPr dirty="0" sz="1300" spc="10">
                <a:latin typeface="Times New Roman"/>
                <a:cs typeface="Times New Roman"/>
              </a:rPr>
              <a:t>Modify </a:t>
            </a:r>
            <a:r>
              <a:rPr dirty="0" sz="1300" spc="5">
                <a:latin typeface="Times New Roman"/>
                <a:cs typeface="Times New Roman"/>
              </a:rPr>
              <a:t>the </a:t>
            </a:r>
            <a:r>
              <a:rPr dirty="0" sz="1300" spc="15">
                <a:latin typeface="Courier New"/>
                <a:cs typeface="Courier New"/>
              </a:rPr>
              <a:t>VALID_DEPTID  </a:t>
            </a:r>
            <a:r>
              <a:rPr dirty="0" sz="1300" spc="5">
                <a:latin typeface="Times New Roman"/>
                <a:cs typeface="Times New Roman"/>
              </a:rPr>
              <a:t>function to use the private PL/SQL table contents to validate department </a:t>
            </a:r>
            <a:r>
              <a:rPr dirty="0" sz="1300" spc="10">
                <a:latin typeface="Times New Roman"/>
                <a:cs typeface="Times New Roman"/>
              </a:rPr>
              <a:t>ID</a:t>
            </a:r>
            <a:r>
              <a:rPr dirty="0" sz="1300" spc="90">
                <a:latin typeface="Times New Roman"/>
                <a:cs typeface="Times New Roman"/>
              </a:rPr>
              <a:t> </a:t>
            </a:r>
            <a:r>
              <a:rPr dirty="0" sz="1300" spc="5">
                <a:latin typeface="Times New Roman"/>
                <a:cs typeface="Times New Roman"/>
              </a:rPr>
              <a:t>values.</a:t>
            </a:r>
            <a:endParaRPr sz="1300">
              <a:latin typeface="Times New Roman"/>
              <a:cs typeface="Times New Roman"/>
            </a:endParaRPr>
          </a:p>
          <a:p>
            <a:pPr lvl="1" marL="916940" marR="82550" indent="-276225">
              <a:lnSpc>
                <a:spcPct val="106100"/>
              </a:lnSpc>
              <a:spcBef>
                <a:spcPts val="160"/>
              </a:spcBef>
              <a:buAutoNum type="alphaLcPeriod"/>
              <a:tabLst>
                <a:tab pos="916940" algn="l"/>
                <a:tab pos="917575"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create a procedure </a:t>
            </a:r>
            <a:r>
              <a:rPr dirty="0" sz="1300" spc="10">
                <a:latin typeface="Times New Roman"/>
                <a:cs typeface="Times New Roman"/>
              </a:rPr>
              <a:t>called </a:t>
            </a:r>
            <a:r>
              <a:rPr dirty="0" sz="1300" spc="15">
                <a:latin typeface="Courier New"/>
                <a:cs typeface="Courier New"/>
              </a:rPr>
              <a:t>INIT_DEPARTMENTS</a:t>
            </a:r>
            <a:r>
              <a:rPr dirty="0" sz="1300" spc="-395">
                <a:latin typeface="Courier New"/>
                <a:cs typeface="Courier New"/>
              </a:rPr>
              <a:t> </a:t>
            </a:r>
            <a:r>
              <a:rPr dirty="0" sz="1300" spc="5">
                <a:latin typeface="Times New Roman"/>
                <a:cs typeface="Times New Roman"/>
              </a:rPr>
              <a:t>with  </a:t>
            </a:r>
            <a:r>
              <a:rPr dirty="0" sz="1300" spc="10">
                <a:latin typeface="Times New Roman"/>
                <a:cs typeface="Times New Roman"/>
              </a:rPr>
              <a:t>no</a:t>
            </a:r>
            <a:r>
              <a:rPr dirty="0" sz="130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lvl="1" marL="917575" marR="28575" indent="-276225">
              <a:lnSpc>
                <a:spcPct val="101400"/>
              </a:lnSpc>
              <a:spcBef>
                <a:spcPts val="245"/>
              </a:spcBef>
              <a:buAutoNum type="alphaLcPeriod"/>
              <a:tabLst>
                <a:tab pos="916940" algn="l"/>
                <a:tab pos="918210"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implement </a:t>
            </a:r>
            <a:r>
              <a:rPr dirty="0" sz="1300" spc="5">
                <a:latin typeface="Times New Roman"/>
                <a:cs typeface="Times New Roman"/>
              </a:rPr>
              <a:t>the </a:t>
            </a:r>
            <a:r>
              <a:rPr dirty="0" sz="1300" spc="15">
                <a:latin typeface="Courier New"/>
                <a:cs typeface="Courier New"/>
              </a:rPr>
              <a:t>INIT_DEPARTMENTS </a:t>
            </a:r>
            <a:r>
              <a:rPr dirty="0" sz="1300" spc="5">
                <a:latin typeface="Times New Roman"/>
                <a:cs typeface="Times New Roman"/>
              </a:rPr>
              <a:t>procedure to store </a:t>
            </a:r>
            <a:r>
              <a:rPr dirty="0" sz="1300" spc="10">
                <a:latin typeface="Times New Roman"/>
                <a:cs typeface="Times New Roman"/>
              </a:rPr>
              <a:t>all  </a:t>
            </a:r>
            <a:r>
              <a:rPr dirty="0" sz="1300" spc="5">
                <a:latin typeface="Times New Roman"/>
                <a:cs typeface="Times New Roman"/>
              </a:rPr>
              <a:t>department IDs in a private </a:t>
            </a:r>
            <a:r>
              <a:rPr dirty="0" sz="1300" spc="10">
                <a:latin typeface="Times New Roman"/>
                <a:cs typeface="Times New Roman"/>
              </a:rPr>
              <a:t>PL/SQL </a:t>
            </a:r>
            <a:r>
              <a:rPr dirty="0" sz="1300" spc="5">
                <a:latin typeface="Times New Roman"/>
                <a:cs typeface="Times New Roman"/>
              </a:rPr>
              <a:t>index-by table </a:t>
            </a:r>
            <a:r>
              <a:rPr dirty="0" sz="1300" spc="10">
                <a:latin typeface="Times New Roman"/>
                <a:cs typeface="Times New Roman"/>
              </a:rPr>
              <a:t>named </a:t>
            </a:r>
            <a:r>
              <a:rPr dirty="0" sz="1300" spc="10">
                <a:latin typeface="Courier New"/>
                <a:cs typeface="Courier New"/>
              </a:rPr>
              <a:t>valid_departments  </a:t>
            </a:r>
            <a:r>
              <a:rPr dirty="0" sz="1300" spc="5">
                <a:latin typeface="Times New Roman"/>
                <a:cs typeface="Times New Roman"/>
              </a:rPr>
              <a:t>containing</a:t>
            </a:r>
            <a:r>
              <a:rPr dirty="0" sz="1300" spc="15">
                <a:latin typeface="Times New Roman"/>
                <a:cs typeface="Times New Roman"/>
              </a:rPr>
              <a:t> </a:t>
            </a:r>
            <a:r>
              <a:rPr dirty="0" sz="1300" spc="15">
                <a:latin typeface="Courier New"/>
                <a:cs typeface="Courier New"/>
              </a:rPr>
              <a:t>BOOLEAN</a:t>
            </a:r>
            <a:r>
              <a:rPr dirty="0" sz="1300" spc="-445">
                <a:latin typeface="Courier New"/>
                <a:cs typeface="Courier New"/>
              </a:rPr>
              <a:t> </a:t>
            </a:r>
            <a:r>
              <a:rPr dirty="0" sz="1300" spc="5">
                <a:latin typeface="Times New Roman"/>
                <a:cs typeface="Times New Roman"/>
              </a:rPr>
              <a:t>values.</a:t>
            </a:r>
            <a:r>
              <a:rPr dirty="0" sz="1300" spc="15">
                <a:latin typeface="Times New Roman"/>
                <a:cs typeface="Times New Roman"/>
              </a:rPr>
              <a:t> </a:t>
            </a:r>
            <a:r>
              <a:rPr dirty="0" sz="1300" spc="5">
                <a:latin typeface="Times New Roman"/>
                <a:cs typeface="Times New Roman"/>
              </a:rPr>
              <a:t>Use the</a:t>
            </a:r>
            <a:r>
              <a:rPr dirty="0" sz="1300" spc="20">
                <a:latin typeface="Times New Roman"/>
                <a:cs typeface="Times New Roman"/>
              </a:rPr>
              <a:t> </a:t>
            </a:r>
            <a:r>
              <a:rPr dirty="0" sz="1300" spc="15">
                <a:latin typeface="Courier New"/>
                <a:cs typeface="Courier New"/>
              </a:rPr>
              <a:t>department_id</a:t>
            </a:r>
            <a:r>
              <a:rPr dirty="0" sz="1300" spc="-450">
                <a:latin typeface="Courier New"/>
                <a:cs typeface="Courier New"/>
              </a:rPr>
              <a:t> </a:t>
            </a:r>
            <a:r>
              <a:rPr dirty="0" sz="1300" spc="10">
                <a:latin typeface="Times New Roman"/>
                <a:cs typeface="Times New Roman"/>
              </a:rPr>
              <a:t>column</a:t>
            </a:r>
            <a:r>
              <a:rPr dirty="0" sz="1300" spc="20">
                <a:latin typeface="Times New Roman"/>
                <a:cs typeface="Times New Roman"/>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index  to create the entry in the </a:t>
            </a:r>
            <a:r>
              <a:rPr dirty="0" sz="1300" spc="10">
                <a:latin typeface="Times New Roman"/>
                <a:cs typeface="Times New Roman"/>
              </a:rPr>
              <a:t>index-by </a:t>
            </a:r>
            <a:r>
              <a:rPr dirty="0" sz="1300" spc="5">
                <a:latin typeface="Times New Roman"/>
                <a:cs typeface="Times New Roman"/>
              </a:rPr>
              <a:t>table to indicate its presence, </a:t>
            </a:r>
            <a:r>
              <a:rPr dirty="0" sz="1300" spc="10">
                <a:latin typeface="Times New Roman"/>
                <a:cs typeface="Times New Roman"/>
              </a:rPr>
              <a:t>and </a:t>
            </a:r>
            <a:r>
              <a:rPr dirty="0" sz="1300" spc="5">
                <a:latin typeface="Times New Roman"/>
                <a:cs typeface="Times New Roman"/>
              </a:rPr>
              <a:t>assign the entry  a value of </a:t>
            </a:r>
            <a:r>
              <a:rPr dirty="0" sz="1300" spc="10">
                <a:latin typeface="Courier New"/>
                <a:cs typeface="Courier New"/>
              </a:rPr>
              <a:t>TRUE</a:t>
            </a:r>
            <a:r>
              <a:rPr dirty="0" sz="1300" spc="10">
                <a:latin typeface="Times New Roman"/>
                <a:cs typeface="Times New Roman"/>
              </a:rPr>
              <a:t>. Declare </a:t>
            </a:r>
            <a:r>
              <a:rPr dirty="0" sz="1300" spc="5">
                <a:latin typeface="Times New Roman"/>
                <a:cs typeface="Times New Roman"/>
              </a:rPr>
              <a:t>the </a:t>
            </a:r>
            <a:r>
              <a:rPr dirty="0" sz="1300" spc="15">
                <a:latin typeface="Courier New"/>
                <a:cs typeface="Courier New"/>
              </a:rPr>
              <a:t>valid_departments </a:t>
            </a:r>
            <a:r>
              <a:rPr dirty="0" sz="1300" spc="5">
                <a:latin typeface="Times New Roman"/>
                <a:cs typeface="Times New Roman"/>
              </a:rPr>
              <a:t>variable and its type  definition </a:t>
            </a:r>
            <a:r>
              <a:rPr dirty="0" sz="1300" spc="15">
                <a:latin typeface="Courier New"/>
                <a:cs typeface="Courier New"/>
              </a:rPr>
              <a:t>boolean_tabtype</a:t>
            </a:r>
            <a:r>
              <a:rPr dirty="0" sz="1300" spc="-440">
                <a:latin typeface="Courier New"/>
                <a:cs typeface="Courier New"/>
              </a:rPr>
              <a:t> </a:t>
            </a:r>
            <a:r>
              <a:rPr dirty="0" sz="1300" spc="5">
                <a:latin typeface="Times New Roman"/>
                <a:cs typeface="Times New Roman"/>
              </a:rPr>
              <a:t>before </a:t>
            </a:r>
            <a:r>
              <a:rPr dirty="0" sz="1300" spc="10">
                <a:latin typeface="Times New Roman"/>
                <a:cs typeface="Times New Roman"/>
              </a:rPr>
              <a:t>all </a:t>
            </a:r>
            <a:r>
              <a:rPr dirty="0" sz="1300" spc="5">
                <a:latin typeface="Times New Roman"/>
                <a:cs typeface="Times New Roman"/>
              </a:rPr>
              <a:t>procedures in the body.</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4</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72516" y="432338"/>
            <a:ext cx="6632575" cy="842327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a:t>
            </a:r>
            <a:r>
              <a:rPr dirty="0" sz="1300" spc="10" b="1">
                <a:latin typeface="Arial"/>
                <a:cs typeface="Arial"/>
              </a:rPr>
              <a:t>4</a:t>
            </a:r>
            <a:r>
              <a:rPr dirty="0" sz="1300" spc="-10" b="1">
                <a:latin typeface="Arial"/>
                <a:cs typeface="Arial"/>
              </a:rPr>
              <a:t> </a:t>
            </a:r>
            <a:r>
              <a:rPr dirty="0" sz="1300" spc="5" b="1">
                <a:latin typeface="Arial"/>
                <a:cs typeface="Arial"/>
              </a:rPr>
              <a:t>(continued)</a:t>
            </a:r>
            <a:endParaRPr sz="1300">
              <a:latin typeface="Arial"/>
              <a:cs typeface="Arial"/>
            </a:endParaRPr>
          </a:p>
          <a:p>
            <a:pPr marL="641350">
              <a:lnSpc>
                <a:spcPct val="100000"/>
              </a:lnSpc>
              <a:spcBef>
                <a:spcPts val="315"/>
              </a:spcBef>
              <a:tabLst>
                <a:tab pos="916940" algn="l"/>
              </a:tabLst>
            </a:pPr>
            <a:r>
              <a:rPr dirty="0" sz="1300" spc="5">
                <a:latin typeface="Times New Roman"/>
                <a:cs typeface="Times New Roman"/>
              </a:rPr>
              <a:t>c.	In the body, create an initialization block that </a:t>
            </a:r>
            <a:r>
              <a:rPr dirty="0" sz="1300" spc="10">
                <a:latin typeface="Times New Roman"/>
                <a:cs typeface="Times New Roman"/>
              </a:rPr>
              <a:t>calls </a:t>
            </a:r>
            <a:r>
              <a:rPr dirty="0" sz="1300" spc="5">
                <a:latin typeface="Times New Roman"/>
                <a:cs typeface="Times New Roman"/>
              </a:rPr>
              <a:t>the</a:t>
            </a:r>
            <a:r>
              <a:rPr dirty="0" sz="1300" spc="45">
                <a:latin typeface="Times New Roman"/>
                <a:cs typeface="Times New Roman"/>
              </a:rPr>
              <a:t> </a:t>
            </a:r>
            <a:r>
              <a:rPr dirty="0" sz="1300" spc="15">
                <a:latin typeface="Courier New"/>
                <a:cs typeface="Courier New"/>
              </a:rPr>
              <a:t>INIT_DEPARTMENTS</a:t>
            </a:r>
            <a:endParaRPr sz="1300">
              <a:latin typeface="Courier New"/>
              <a:cs typeface="Courier New"/>
            </a:endParaRPr>
          </a:p>
          <a:p>
            <a:pPr marL="916940">
              <a:lnSpc>
                <a:spcPct val="100000"/>
              </a:lnSpc>
              <a:spcBef>
                <a:spcPts val="95"/>
              </a:spcBef>
            </a:pPr>
            <a:r>
              <a:rPr dirty="0" sz="1300" spc="5">
                <a:latin typeface="Times New Roman"/>
                <a:cs typeface="Times New Roman"/>
              </a:rPr>
              <a:t>procedure to initialize the </a:t>
            </a:r>
            <a:r>
              <a:rPr dirty="0" sz="1300">
                <a:latin typeface="Times New Roman"/>
                <a:cs typeface="Times New Roman"/>
              </a:rPr>
              <a:t>table. </a:t>
            </a:r>
            <a:r>
              <a:rPr dirty="0" sz="1300" spc="5">
                <a:latin typeface="Times New Roman"/>
                <a:cs typeface="Times New Roman"/>
              </a:rPr>
              <a:t>Save and compile the</a:t>
            </a:r>
            <a:r>
              <a:rPr dirty="0" sz="1300" spc="45">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marL="521970" marR="506095" indent="-251460">
              <a:lnSpc>
                <a:spcPct val="106100"/>
              </a:lnSpc>
              <a:spcBef>
                <a:spcPts val="170"/>
              </a:spcBef>
              <a:buAutoNum type="arabicPeriod" startAt="4"/>
              <a:tabLst>
                <a:tab pos="522605" algn="l"/>
              </a:tabLst>
            </a:pPr>
            <a:r>
              <a:rPr dirty="0" sz="1300" spc="10">
                <a:latin typeface="Times New Roman"/>
                <a:cs typeface="Times New Roman"/>
              </a:rPr>
              <a:t>Change </a:t>
            </a:r>
            <a:r>
              <a:rPr dirty="0" sz="1300" spc="15">
                <a:latin typeface="Courier New"/>
                <a:cs typeface="Courier New"/>
              </a:rPr>
              <a:t>VALID_DEPTID</a:t>
            </a:r>
            <a:r>
              <a:rPr dirty="0" sz="1300" spc="-395">
                <a:latin typeface="Courier New"/>
                <a:cs typeface="Courier New"/>
              </a:rPr>
              <a:t> </a:t>
            </a:r>
            <a:r>
              <a:rPr dirty="0" sz="1300" spc="5">
                <a:latin typeface="Times New Roman"/>
                <a:cs typeface="Times New Roman"/>
              </a:rPr>
              <a:t>validation processing to use the private </a:t>
            </a:r>
            <a:r>
              <a:rPr dirty="0" sz="1300" spc="10">
                <a:latin typeface="Times New Roman"/>
                <a:cs typeface="Times New Roman"/>
              </a:rPr>
              <a:t>PL/SQL </a:t>
            </a:r>
            <a:r>
              <a:rPr dirty="0" sz="1300" spc="5">
                <a:latin typeface="Times New Roman"/>
                <a:cs typeface="Times New Roman"/>
              </a:rPr>
              <a:t>table of  department</a:t>
            </a:r>
            <a:r>
              <a:rPr dirty="0" sz="1300">
                <a:latin typeface="Times New Roman"/>
                <a:cs typeface="Times New Roman"/>
              </a:rPr>
              <a:t> </a:t>
            </a:r>
            <a:r>
              <a:rPr dirty="0" sz="1300" spc="5">
                <a:latin typeface="Times New Roman"/>
                <a:cs typeface="Times New Roman"/>
              </a:rPr>
              <a:t>IDs.</a:t>
            </a:r>
            <a:endParaRPr sz="1300">
              <a:latin typeface="Times New Roman"/>
              <a:cs typeface="Times New Roman"/>
            </a:endParaRPr>
          </a:p>
          <a:p>
            <a:pPr lvl="1" marL="916940" marR="259079" indent="-276225">
              <a:lnSpc>
                <a:spcPct val="106200"/>
              </a:lnSpc>
              <a:spcBef>
                <a:spcPts val="165"/>
              </a:spcBef>
              <a:buAutoNum type="alphaLcPeriod"/>
              <a:tabLst>
                <a:tab pos="916940" algn="l"/>
                <a:tab pos="917575" algn="l"/>
              </a:tabLst>
            </a:pPr>
            <a:r>
              <a:rPr dirty="0" sz="1300" spc="10">
                <a:latin typeface="Times New Roman"/>
                <a:cs typeface="Times New Roman"/>
              </a:rPr>
              <a:t>Modify </a:t>
            </a:r>
            <a:r>
              <a:rPr dirty="0" sz="1300" spc="15">
                <a:latin typeface="Courier New"/>
                <a:cs typeface="Courier New"/>
              </a:rPr>
              <a:t>VALID_DEPTID</a:t>
            </a:r>
            <a:r>
              <a:rPr dirty="0" sz="1300" spc="-415">
                <a:latin typeface="Courier New"/>
                <a:cs typeface="Courier New"/>
              </a:rPr>
              <a:t> </a:t>
            </a:r>
            <a:r>
              <a:rPr dirty="0" sz="1300" spc="5">
                <a:latin typeface="Times New Roman"/>
                <a:cs typeface="Times New Roman"/>
              </a:rPr>
              <a:t>to perform its validation </a:t>
            </a:r>
            <a:r>
              <a:rPr dirty="0" sz="1300" spc="10">
                <a:latin typeface="Times New Roman"/>
                <a:cs typeface="Times New Roman"/>
              </a:rPr>
              <a:t>by </a:t>
            </a:r>
            <a:r>
              <a:rPr dirty="0" sz="1300" spc="5">
                <a:latin typeface="Times New Roman"/>
                <a:cs typeface="Times New Roman"/>
              </a:rPr>
              <a:t>using the </a:t>
            </a:r>
            <a:r>
              <a:rPr dirty="0" sz="1300" spc="10">
                <a:latin typeface="Times New Roman"/>
                <a:cs typeface="Times New Roman"/>
              </a:rPr>
              <a:t>PL/SQL </a:t>
            </a:r>
            <a:r>
              <a:rPr dirty="0" sz="1300" spc="5">
                <a:latin typeface="Times New Roman"/>
                <a:cs typeface="Times New Roman"/>
              </a:rPr>
              <a:t>table of  department </a:t>
            </a:r>
            <a:r>
              <a:rPr dirty="0" sz="1300" spc="10">
                <a:latin typeface="Times New Roman"/>
                <a:cs typeface="Times New Roman"/>
              </a:rPr>
              <a:t>ID </a:t>
            </a:r>
            <a:r>
              <a:rPr dirty="0" sz="1300" spc="5">
                <a:latin typeface="Times New Roman"/>
                <a:cs typeface="Times New Roman"/>
              </a:rPr>
              <a:t>values. Save and compile the</a:t>
            </a:r>
            <a:r>
              <a:rPr dirty="0" sz="1300" spc="30">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6940" marR="453390" indent="-276225">
              <a:lnSpc>
                <a:spcPct val="106500"/>
              </a:lnSpc>
              <a:spcBef>
                <a:spcPts val="155"/>
              </a:spcBef>
              <a:buAutoNum type="alphaLcPeriod"/>
              <a:tabLst>
                <a:tab pos="916940" algn="l"/>
                <a:tab pos="917575" algn="l"/>
              </a:tabLst>
            </a:pPr>
            <a:r>
              <a:rPr dirty="0" sz="1300" spc="5">
                <a:latin typeface="Times New Roman"/>
                <a:cs typeface="Times New Roman"/>
              </a:rPr>
              <a:t>Test your </a:t>
            </a:r>
            <a:r>
              <a:rPr dirty="0" sz="1300" spc="10">
                <a:latin typeface="Times New Roman"/>
                <a:cs typeface="Times New Roman"/>
              </a:rPr>
              <a:t>code</a:t>
            </a:r>
            <a:r>
              <a:rPr dirty="0" sz="1300" spc="5">
                <a:latin typeface="Times New Roman"/>
                <a:cs typeface="Times New Roman"/>
              </a:rPr>
              <a:t> </a:t>
            </a:r>
            <a:r>
              <a:rPr dirty="0" sz="1300" spc="10">
                <a:latin typeface="Times New Roman"/>
                <a:cs typeface="Times New Roman"/>
              </a:rPr>
              <a:t>by </a:t>
            </a:r>
            <a:r>
              <a:rPr dirty="0" sz="1300" spc="5">
                <a:latin typeface="Times New Roman"/>
                <a:cs typeface="Times New Roman"/>
              </a:rPr>
              <a:t>calling</a:t>
            </a:r>
            <a:r>
              <a:rPr dirty="0" sz="1300" spc="10">
                <a:latin typeface="Times New Roman"/>
                <a:cs typeface="Times New Roman"/>
              </a:rPr>
              <a:t> </a:t>
            </a:r>
            <a:r>
              <a:rPr dirty="0" sz="1300" spc="15">
                <a:latin typeface="Courier New"/>
                <a:cs typeface="Courier New"/>
              </a:rPr>
              <a:t>ADD_EMPLOYEE</a:t>
            </a:r>
            <a:r>
              <a:rPr dirty="0" sz="1300" spc="-450">
                <a:latin typeface="Courier New"/>
                <a:cs typeface="Courier New"/>
              </a:rPr>
              <a:t>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 </a:t>
            </a:r>
            <a:r>
              <a:rPr dirty="0" sz="1300" spc="10">
                <a:latin typeface="Times New Roman"/>
                <a:cs typeface="Times New Roman"/>
              </a:rPr>
              <a:t>name </a:t>
            </a:r>
            <a:r>
              <a:rPr dirty="0" sz="1300" spc="15">
                <a:latin typeface="Courier New"/>
                <a:cs typeface="Courier New"/>
              </a:rPr>
              <a:t>James</a:t>
            </a:r>
            <a:r>
              <a:rPr dirty="0" sz="1300" spc="25">
                <a:latin typeface="Courier New"/>
                <a:cs typeface="Courier New"/>
              </a:rPr>
              <a:t> </a:t>
            </a:r>
            <a:r>
              <a:rPr dirty="0" sz="1300" spc="15">
                <a:latin typeface="Courier New"/>
                <a:cs typeface="Courier New"/>
              </a:rPr>
              <a:t>Bond</a:t>
            </a:r>
            <a:r>
              <a:rPr dirty="0" sz="1300" spc="-445">
                <a:latin typeface="Courier New"/>
                <a:cs typeface="Courier New"/>
              </a:rPr>
              <a:t> </a:t>
            </a:r>
            <a:r>
              <a:rPr dirty="0" sz="1300" spc="5">
                <a:latin typeface="Times New Roman"/>
                <a:cs typeface="Times New Roman"/>
              </a:rPr>
              <a:t>in  department 15. </a:t>
            </a:r>
            <a:r>
              <a:rPr dirty="0" sz="1300" spc="10">
                <a:latin typeface="Times New Roman"/>
                <a:cs typeface="Times New Roman"/>
              </a:rPr>
              <a:t>What</a:t>
            </a:r>
            <a:r>
              <a:rPr dirty="0" sz="130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lvl="1" marL="916940" indent="-276225">
              <a:lnSpc>
                <a:spcPct val="100000"/>
              </a:lnSpc>
              <a:spcBef>
                <a:spcPts val="340"/>
              </a:spcBef>
              <a:buAutoNum type="alphaLcPeriod"/>
              <a:tabLst>
                <a:tab pos="916940" algn="l"/>
                <a:tab pos="917575" algn="l"/>
              </a:tabLst>
            </a:pPr>
            <a:r>
              <a:rPr dirty="0" sz="1300" spc="5">
                <a:latin typeface="Times New Roman"/>
                <a:cs typeface="Times New Roman"/>
              </a:rPr>
              <a:t>Insert a </a:t>
            </a:r>
            <a:r>
              <a:rPr dirty="0" sz="1300" spc="10">
                <a:latin typeface="Times New Roman"/>
                <a:cs typeface="Times New Roman"/>
              </a:rPr>
              <a:t>new </a:t>
            </a:r>
            <a:r>
              <a:rPr dirty="0" sz="1300" spc="5">
                <a:latin typeface="Times New Roman"/>
                <a:cs typeface="Times New Roman"/>
              </a:rPr>
              <a:t>department with ID </a:t>
            </a:r>
            <a:r>
              <a:rPr dirty="0" sz="1300" spc="10">
                <a:latin typeface="Times New Roman"/>
                <a:cs typeface="Times New Roman"/>
              </a:rPr>
              <a:t>15 </a:t>
            </a:r>
            <a:r>
              <a:rPr dirty="0" sz="1300" spc="5">
                <a:latin typeface="Times New Roman"/>
                <a:cs typeface="Times New Roman"/>
              </a:rPr>
              <a:t>and </a:t>
            </a:r>
            <a:r>
              <a:rPr dirty="0" sz="1300" spc="10">
                <a:latin typeface="Times New Roman"/>
                <a:cs typeface="Times New Roman"/>
              </a:rPr>
              <a:t>name </a:t>
            </a:r>
            <a:r>
              <a:rPr dirty="0" sz="1300" spc="5">
                <a:latin typeface="Times New Roman"/>
                <a:cs typeface="Times New Roman"/>
              </a:rPr>
              <a:t>Security, and </a:t>
            </a:r>
            <a:r>
              <a:rPr dirty="0" sz="1300" spc="10">
                <a:latin typeface="Times New Roman"/>
                <a:cs typeface="Times New Roman"/>
              </a:rPr>
              <a:t>commit </a:t>
            </a:r>
            <a:r>
              <a:rPr dirty="0" sz="1300" spc="5">
                <a:latin typeface="Times New Roman"/>
                <a:cs typeface="Times New Roman"/>
              </a:rPr>
              <a:t>the</a:t>
            </a:r>
            <a:r>
              <a:rPr dirty="0" sz="1300" spc="35">
                <a:latin typeface="Times New Roman"/>
                <a:cs typeface="Times New Roman"/>
              </a:rPr>
              <a:t> </a:t>
            </a:r>
            <a:r>
              <a:rPr dirty="0" sz="1300" spc="5">
                <a:latin typeface="Times New Roman"/>
                <a:cs typeface="Times New Roman"/>
              </a:rPr>
              <a:t>changes.</a:t>
            </a:r>
            <a:endParaRPr sz="1300">
              <a:latin typeface="Times New Roman"/>
              <a:cs typeface="Times New Roman"/>
            </a:endParaRPr>
          </a:p>
          <a:p>
            <a:pPr lvl="1" marL="916940" marR="5080" indent="-276225">
              <a:lnSpc>
                <a:spcPct val="106100"/>
              </a:lnSpc>
              <a:spcBef>
                <a:spcPts val="165"/>
              </a:spcBef>
              <a:buAutoNum type="alphaLcPeriod"/>
              <a:tabLst>
                <a:tab pos="916940" algn="l"/>
                <a:tab pos="917575" algn="l"/>
              </a:tabLst>
            </a:pPr>
            <a:r>
              <a:rPr dirty="0" sz="1300" spc="5">
                <a:latin typeface="Times New Roman"/>
                <a:cs typeface="Times New Roman"/>
              </a:rPr>
              <a:t>Test your</a:t>
            </a:r>
            <a:r>
              <a:rPr dirty="0" sz="1300" spc="10">
                <a:latin typeface="Times New Roman"/>
                <a:cs typeface="Times New Roman"/>
              </a:rPr>
              <a:t> code</a:t>
            </a:r>
            <a:r>
              <a:rPr dirty="0" sz="1300" spc="5">
                <a:latin typeface="Times New Roman"/>
                <a:cs typeface="Times New Roman"/>
              </a:rPr>
              <a:t> again,</a:t>
            </a:r>
            <a:r>
              <a:rPr dirty="0" sz="1300" spc="10">
                <a:latin typeface="Times New Roman"/>
                <a:cs typeface="Times New Roman"/>
              </a:rPr>
              <a:t> by </a:t>
            </a:r>
            <a:r>
              <a:rPr dirty="0" sz="1300" spc="5">
                <a:latin typeface="Times New Roman"/>
                <a:cs typeface="Times New Roman"/>
              </a:rPr>
              <a:t>calling</a:t>
            </a:r>
            <a:r>
              <a:rPr dirty="0" sz="1300" spc="10">
                <a:latin typeface="Times New Roman"/>
                <a:cs typeface="Times New Roman"/>
              </a:rPr>
              <a:t> </a:t>
            </a:r>
            <a:r>
              <a:rPr dirty="0" sz="1300" spc="15">
                <a:latin typeface="Courier New"/>
                <a:cs typeface="Courier New"/>
              </a:rPr>
              <a:t>ADD_EMPLOYEE</a:t>
            </a:r>
            <a:r>
              <a:rPr dirty="0" sz="1300" spc="-450">
                <a:latin typeface="Courier New"/>
                <a:cs typeface="Courier New"/>
              </a:rPr>
              <a:t> </a:t>
            </a:r>
            <a:r>
              <a:rPr dirty="0" sz="1300" spc="5">
                <a:latin typeface="Times New Roman"/>
                <a:cs typeface="Times New Roman"/>
              </a:rPr>
              <a:t>using the</a:t>
            </a:r>
            <a:r>
              <a:rPr dirty="0" sz="1300" spc="10">
                <a:latin typeface="Times New Roman"/>
                <a:cs typeface="Times New Roman"/>
              </a:rPr>
              <a:t> name</a:t>
            </a:r>
            <a:r>
              <a:rPr dirty="0" sz="1300" spc="5">
                <a:latin typeface="Times New Roman"/>
                <a:cs typeface="Times New Roman"/>
              </a:rPr>
              <a:t> </a:t>
            </a:r>
            <a:r>
              <a:rPr dirty="0" sz="1300" spc="15">
                <a:latin typeface="Courier New"/>
                <a:cs typeface="Courier New"/>
              </a:rPr>
              <a:t>James</a:t>
            </a:r>
            <a:r>
              <a:rPr dirty="0" sz="1300" spc="25">
                <a:latin typeface="Courier New"/>
                <a:cs typeface="Courier New"/>
              </a:rPr>
              <a:t> </a:t>
            </a:r>
            <a:r>
              <a:rPr dirty="0" sz="1300" spc="15">
                <a:latin typeface="Courier New"/>
                <a:cs typeface="Courier New"/>
              </a:rPr>
              <a:t>Bond</a:t>
            </a:r>
            <a:r>
              <a:rPr dirty="0" sz="1300" spc="-440">
                <a:latin typeface="Courier New"/>
                <a:cs typeface="Courier New"/>
              </a:rPr>
              <a:t> </a:t>
            </a:r>
            <a:r>
              <a:rPr dirty="0" sz="1300" spc="5">
                <a:latin typeface="Times New Roman"/>
                <a:cs typeface="Times New Roman"/>
              </a:rPr>
              <a:t>in  department 15. </a:t>
            </a:r>
            <a:r>
              <a:rPr dirty="0" sz="1300" spc="10">
                <a:latin typeface="Times New Roman"/>
                <a:cs typeface="Times New Roman"/>
              </a:rPr>
              <a:t>What</a:t>
            </a:r>
            <a:r>
              <a:rPr dirty="0" sz="130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lvl="1" marL="916940" marR="259715" indent="-276225">
              <a:lnSpc>
                <a:spcPct val="106500"/>
              </a:lnSpc>
              <a:spcBef>
                <a:spcPts val="160"/>
              </a:spcBef>
              <a:buAutoNum type="alphaLcPeriod"/>
              <a:tabLst>
                <a:tab pos="916940" algn="l"/>
                <a:tab pos="917575" algn="l"/>
              </a:tabLst>
            </a:pPr>
            <a:r>
              <a:rPr dirty="0" sz="1300" spc="5">
                <a:latin typeface="Times New Roman"/>
                <a:cs typeface="Times New Roman"/>
              </a:rPr>
              <a:t>Execute the </a:t>
            </a:r>
            <a:r>
              <a:rPr dirty="0" sz="1300" spc="15">
                <a:latin typeface="Courier New"/>
                <a:cs typeface="Courier New"/>
              </a:rPr>
              <a:t>EMP_PKG.INIT_DEPARTMENTS</a:t>
            </a:r>
            <a:r>
              <a:rPr dirty="0" sz="1300" spc="-355">
                <a:latin typeface="Courier New"/>
                <a:cs typeface="Courier New"/>
              </a:rPr>
              <a:t> </a:t>
            </a:r>
            <a:r>
              <a:rPr dirty="0" sz="1300" spc="5">
                <a:latin typeface="Times New Roman"/>
                <a:cs typeface="Times New Roman"/>
              </a:rPr>
              <a:t>procedure to update the internal  </a:t>
            </a:r>
            <a:r>
              <a:rPr dirty="0" sz="1300" spc="10">
                <a:latin typeface="Times New Roman"/>
                <a:cs typeface="Times New Roman"/>
              </a:rPr>
              <a:t>PL/SQL </a:t>
            </a:r>
            <a:r>
              <a:rPr dirty="0" sz="1300" spc="5">
                <a:latin typeface="Times New Roman"/>
                <a:cs typeface="Times New Roman"/>
              </a:rPr>
              <a:t>table with the latest </a:t>
            </a:r>
            <a:r>
              <a:rPr dirty="0" sz="1300" spc="10">
                <a:latin typeface="Times New Roman"/>
                <a:cs typeface="Times New Roman"/>
              </a:rPr>
              <a:t>departmental</a:t>
            </a:r>
            <a:r>
              <a:rPr dirty="0" sz="1300" spc="-5">
                <a:latin typeface="Times New Roman"/>
                <a:cs typeface="Times New Roman"/>
              </a:rPr>
              <a:t> </a:t>
            </a:r>
            <a:r>
              <a:rPr dirty="0" sz="1300" spc="5">
                <a:latin typeface="Times New Roman"/>
                <a:cs typeface="Times New Roman"/>
              </a:rPr>
              <a:t>data.</a:t>
            </a:r>
            <a:endParaRPr sz="1300">
              <a:latin typeface="Times New Roman"/>
              <a:cs typeface="Times New Roman"/>
            </a:endParaRPr>
          </a:p>
          <a:p>
            <a:pPr lvl="1" marL="916940" marR="434975" indent="-276225">
              <a:lnSpc>
                <a:spcPct val="101499"/>
              </a:lnSpc>
              <a:spcBef>
                <a:spcPts val="234"/>
              </a:spcBef>
              <a:buAutoNum type="alphaLcPeriod"/>
              <a:tabLst>
                <a:tab pos="917575" algn="l"/>
                <a:tab pos="918210" algn="l"/>
              </a:tabLst>
            </a:pPr>
            <a:r>
              <a:rPr dirty="0" sz="1300" spc="5">
                <a:latin typeface="Times New Roman"/>
                <a:cs typeface="Times New Roman"/>
              </a:rPr>
              <a:t>Test your </a:t>
            </a:r>
            <a:r>
              <a:rPr dirty="0" sz="1300" spc="10">
                <a:latin typeface="Times New Roman"/>
                <a:cs typeface="Times New Roman"/>
              </a:rPr>
              <a:t>code by </a:t>
            </a:r>
            <a:r>
              <a:rPr dirty="0" sz="1300" spc="5">
                <a:latin typeface="Times New Roman"/>
                <a:cs typeface="Times New Roman"/>
              </a:rPr>
              <a:t>calling </a:t>
            </a:r>
            <a:r>
              <a:rPr dirty="0" sz="1300" spc="15">
                <a:latin typeface="Courier New"/>
                <a:cs typeface="Courier New"/>
              </a:rPr>
              <a:t>ADD_EMPLOYEE</a:t>
            </a:r>
            <a:r>
              <a:rPr dirty="0" sz="1300" spc="-445">
                <a:latin typeface="Courier New"/>
                <a:cs typeface="Courier New"/>
              </a:rPr>
              <a:t> </a:t>
            </a:r>
            <a:r>
              <a:rPr dirty="0" sz="1300" spc="5">
                <a:latin typeface="Times New Roman"/>
                <a:cs typeface="Times New Roman"/>
              </a:rPr>
              <a:t>using the </a:t>
            </a:r>
            <a:r>
              <a:rPr dirty="0" sz="1300" spc="10">
                <a:latin typeface="Times New Roman"/>
                <a:cs typeface="Times New Roman"/>
              </a:rPr>
              <a:t>employee name </a:t>
            </a:r>
            <a:r>
              <a:rPr dirty="0" sz="1300" spc="15">
                <a:latin typeface="Courier New"/>
                <a:cs typeface="Courier New"/>
              </a:rPr>
              <a:t>James  </a:t>
            </a:r>
            <a:r>
              <a:rPr dirty="0" sz="1300" spc="10">
                <a:latin typeface="Courier New"/>
                <a:cs typeface="Courier New"/>
              </a:rPr>
              <a:t>Bond</a:t>
            </a:r>
            <a:r>
              <a:rPr dirty="0" sz="1300" spc="10">
                <a:latin typeface="Times New Roman"/>
                <a:cs typeface="Times New Roman"/>
              </a:rPr>
              <a:t>, who </a:t>
            </a:r>
            <a:r>
              <a:rPr dirty="0" sz="1300" spc="5">
                <a:latin typeface="Times New Roman"/>
                <a:cs typeface="Times New Roman"/>
              </a:rPr>
              <a:t>works in department 15. </a:t>
            </a:r>
            <a:r>
              <a:rPr dirty="0" sz="1300" spc="10">
                <a:latin typeface="Times New Roman"/>
                <a:cs typeface="Times New Roman"/>
              </a:rPr>
              <a:t>What</a:t>
            </a:r>
            <a:r>
              <a:rPr dirty="0" sz="1300" spc="-1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lvl="1" marL="916940" marR="300355" indent="-276225">
              <a:lnSpc>
                <a:spcPct val="101299"/>
              </a:lnSpc>
              <a:spcBef>
                <a:spcPts val="315"/>
              </a:spcBef>
              <a:buAutoNum type="alphaLcPeriod"/>
              <a:tabLst>
                <a:tab pos="917575" algn="l"/>
                <a:tab pos="918210" algn="l"/>
              </a:tabLst>
            </a:pPr>
            <a:r>
              <a:rPr dirty="0" sz="1300" spc="5">
                <a:latin typeface="Times New Roman"/>
                <a:cs typeface="Times New Roman"/>
              </a:rPr>
              <a:t>Delete </a:t>
            </a:r>
            <a:r>
              <a:rPr dirty="0" sz="1300" spc="10">
                <a:latin typeface="Times New Roman"/>
                <a:cs typeface="Times New Roman"/>
              </a:rPr>
              <a:t>employee </a:t>
            </a:r>
            <a:r>
              <a:rPr dirty="0" sz="1300" spc="15">
                <a:latin typeface="Courier New"/>
                <a:cs typeface="Courier New"/>
              </a:rPr>
              <a:t>James Bond</a:t>
            </a:r>
            <a:r>
              <a:rPr dirty="0" sz="1300" spc="-345">
                <a:latin typeface="Courier New"/>
                <a:cs typeface="Courier New"/>
              </a:rPr>
              <a:t> </a:t>
            </a:r>
            <a:r>
              <a:rPr dirty="0" sz="1300" spc="5">
                <a:latin typeface="Times New Roman"/>
                <a:cs typeface="Times New Roman"/>
              </a:rPr>
              <a:t>and department </a:t>
            </a:r>
            <a:r>
              <a:rPr dirty="0" sz="1300" spc="10">
                <a:latin typeface="Times New Roman"/>
                <a:cs typeface="Times New Roman"/>
              </a:rPr>
              <a:t>15 </a:t>
            </a:r>
            <a:r>
              <a:rPr dirty="0" sz="1300" spc="5">
                <a:latin typeface="Times New Roman"/>
                <a:cs typeface="Times New Roman"/>
              </a:rPr>
              <a:t>from their respective tables,  </a:t>
            </a:r>
            <a:r>
              <a:rPr dirty="0" sz="1300" spc="10">
                <a:latin typeface="Times New Roman"/>
                <a:cs typeface="Times New Roman"/>
              </a:rPr>
              <a:t>commit </a:t>
            </a:r>
            <a:r>
              <a:rPr dirty="0" sz="1300" spc="5">
                <a:latin typeface="Times New Roman"/>
                <a:cs typeface="Times New Roman"/>
              </a:rPr>
              <a:t>the changes, and refresh the department data </a:t>
            </a:r>
            <a:r>
              <a:rPr dirty="0" sz="1300" spc="10">
                <a:latin typeface="Times New Roman"/>
                <a:cs typeface="Times New Roman"/>
              </a:rPr>
              <a:t>by </a:t>
            </a:r>
            <a:r>
              <a:rPr dirty="0" sz="1300" spc="5">
                <a:latin typeface="Times New Roman"/>
                <a:cs typeface="Times New Roman"/>
              </a:rPr>
              <a:t>invoking the  </a:t>
            </a:r>
            <a:r>
              <a:rPr dirty="0" sz="1300" spc="15">
                <a:latin typeface="Courier New"/>
                <a:cs typeface="Courier New"/>
              </a:rPr>
              <a:t>EMP_PKG.INIT_DEPARTMENTS</a:t>
            </a:r>
            <a:r>
              <a:rPr dirty="0" sz="1300" spc="-455">
                <a:latin typeface="Courier New"/>
                <a:cs typeface="Courier New"/>
              </a:rPr>
              <a:t> </a:t>
            </a:r>
            <a:r>
              <a:rPr dirty="0" sz="1300" spc="5">
                <a:latin typeface="Times New Roman"/>
                <a:cs typeface="Times New Roman"/>
              </a:rPr>
              <a:t>procedure.</a:t>
            </a:r>
            <a:endParaRPr sz="1300">
              <a:latin typeface="Times New Roman"/>
              <a:cs typeface="Times New Roman"/>
            </a:endParaRPr>
          </a:p>
          <a:p>
            <a:pPr algn="just" marL="522605" marR="112395" indent="-251460">
              <a:lnSpc>
                <a:spcPct val="101099"/>
              </a:lnSpc>
              <a:spcBef>
                <a:spcPts val="400"/>
              </a:spcBef>
              <a:buAutoNum type="arabicPeriod" startAt="4"/>
              <a:tabLst>
                <a:tab pos="523240" algn="l"/>
              </a:tabLst>
            </a:pPr>
            <a:r>
              <a:rPr dirty="0" sz="1300" spc="5">
                <a:latin typeface="Times New Roman"/>
                <a:cs typeface="Times New Roman"/>
              </a:rPr>
              <a:t>Reorganize the subprograms in the </a:t>
            </a:r>
            <a:r>
              <a:rPr dirty="0" sz="1300" spc="10">
                <a:latin typeface="Times New Roman"/>
                <a:cs typeface="Times New Roman"/>
              </a:rPr>
              <a:t>package </a:t>
            </a:r>
            <a:r>
              <a:rPr dirty="0" sz="1300" spc="5">
                <a:latin typeface="Times New Roman"/>
                <a:cs typeface="Times New Roman"/>
              </a:rPr>
              <a:t>specification and the </a:t>
            </a:r>
            <a:r>
              <a:rPr dirty="0" sz="1300" spc="10">
                <a:latin typeface="Times New Roman"/>
                <a:cs typeface="Times New Roman"/>
              </a:rPr>
              <a:t>body </a:t>
            </a:r>
            <a:r>
              <a:rPr dirty="0" sz="1300" spc="5">
                <a:latin typeface="Times New Roman"/>
                <a:cs typeface="Times New Roman"/>
              </a:rPr>
              <a:t>so that they are in  alphabetical</a:t>
            </a:r>
            <a:r>
              <a:rPr dirty="0" sz="1300" spc="-5">
                <a:latin typeface="Times New Roman"/>
                <a:cs typeface="Times New Roman"/>
              </a:rPr>
              <a:t> </a:t>
            </a:r>
            <a:r>
              <a:rPr dirty="0" sz="1300" spc="5">
                <a:latin typeface="Times New Roman"/>
                <a:cs typeface="Times New Roman"/>
              </a:rPr>
              <a:t>sequence.</a:t>
            </a:r>
            <a:endParaRPr sz="1300">
              <a:latin typeface="Times New Roman"/>
              <a:cs typeface="Times New Roman"/>
            </a:endParaRPr>
          </a:p>
          <a:p>
            <a:pPr algn="just" lvl="1" marL="916940" indent="-276225">
              <a:lnSpc>
                <a:spcPct val="100000"/>
              </a:lnSpc>
              <a:spcBef>
                <a:spcPts val="335"/>
              </a:spcBef>
              <a:buAutoNum type="alphaLcPeriod"/>
              <a:tabLst>
                <a:tab pos="917575" algn="l"/>
              </a:tabLst>
            </a:pPr>
            <a:r>
              <a:rPr dirty="0" sz="1300" spc="5">
                <a:latin typeface="Times New Roman"/>
                <a:cs typeface="Times New Roman"/>
              </a:rPr>
              <a:t>Edit the </a:t>
            </a:r>
            <a:r>
              <a:rPr dirty="0" sz="1300" spc="10">
                <a:latin typeface="Times New Roman"/>
                <a:cs typeface="Times New Roman"/>
              </a:rPr>
              <a:t>package </a:t>
            </a:r>
            <a:r>
              <a:rPr dirty="0" sz="1300" spc="5">
                <a:latin typeface="Times New Roman"/>
                <a:cs typeface="Times New Roman"/>
              </a:rPr>
              <a:t>specification and reorganize subprograms alphabetically.</a:t>
            </a:r>
            <a:r>
              <a:rPr dirty="0" sz="1300" spc="40">
                <a:latin typeface="Times New Roman"/>
                <a:cs typeface="Times New Roman"/>
              </a:rPr>
              <a:t> </a:t>
            </a:r>
            <a:r>
              <a:rPr dirty="0" sz="1300" spc="5">
                <a:latin typeface="Times New Roman"/>
                <a:cs typeface="Times New Roman"/>
              </a:rPr>
              <a:t>In</a:t>
            </a:r>
            <a:endParaRPr sz="1300">
              <a:latin typeface="Times New Roman"/>
              <a:cs typeface="Times New Roman"/>
            </a:endParaRPr>
          </a:p>
          <a:p>
            <a:pPr algn="just" marL="916940">
              <a:lnSpc>
                <a:spcPct val="100000"/>
              </a:lnSpc>
              <a:spcBef>
                <a:spcPts val="25"/>
              </a:spcBef>
            </a:pPr>
            <a:r>
              <a:rPr dirty="0" sz="1300" spc="5" i="1">
                <a:latin typeface="Times New Roman"/>
                <a:cs typeface="Times New Roman"/>
              </a:rPr>
              <a:t>i</a:t>
            </a:r>
            <a:r>
              <a:rPr dirty="0" sz="1300" spc="5">
                <a:latin typeface="Times New Roman"/>
                <a:cs typeface="Times New Roman"/>
              </a:rPr>
              <a:t>SQL*Plus, load and compile the package specification. </a:t>
            </a:r>
            <a:r>
              <a:rPr dirty="0" sz="1300" spc="10">
                <a:latin typeface="Times New Roman"/>
                <a:cs typeface="Times New Roman"/>
              </a:rPr>
              <a:t>What</a:t>
            </a:r>
            <a:r>
              <a:rPr dirty="0" sz="1300" spc="50">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algn="just" lvl="1" marL="916940" marR="19050" indent="-276225">
              <a:lnSpc>
                <a:spcPct val="101499"/>
              </a:lnSpc>
              <a:spcBef>
                <a:spcPts val="310"/>
              </a:spcBef>
              <a:buAutoNum type="alphaLcPeriod" startAt="2"/>
              <a:tabLst>
                <a:tab pos="917575" algn="l"/>
              </a:tabLst>
            </a:pPr>
            <a:r>
              <a:rPr dirty="0" sz="1300" spc="5">
                <a:latin typeface="Times New Roman"/>
                <a:cs typeface="Times New Roman"/>
              </a:rPr>
              <a:t>Edit the </a:t>
            </a:r>
            <a:r>
              <a:rPr dirty="0" sz="1300" spc="10">
                <a:latin typeface="Times New Roman"/>
                <a:cs typeface="Times New Roman"/>
              </a:rPr>
              <a:t>package body </a:t>
            </a:r>
            <a:r>
              <a:rPr dirty="0" sz="1300" spc="5">
                <a:latin typeface="Times New Roman"/>
                <a:cs typeface="Times New Roman"/>
              </a:rPr>
              <a:t>and reorganize </a:t>
            </a:r>
            <a:r>
              <a:rPr dirty="0" sz="1300" spc="10">
                <a:latin typeface="Times New Roman"/>
                <a:cs typeface="Times New Roman"/>
              </a:rPr>
              <a:t>all </a:t>
            </a:r>
            <a:r>
              <a:rPr dirty="0" sz="1300" spc="5">
                <a:latin typeface="Times New Roman"/>
                <a:cs typeface="Times New Roman"/>
              </a:rPr>
              <a:t>subprograms alphabetically. In </a:t>
            </a:r>
            <a:r>
              <a:rPr dirty="0" sz="1300" i="1">
                <a:latin typeface="Times New Roman"/>
                <a:cs typeface="Times New Roman"/>
              </a:rPr>
              <a:t>i</a:t>
            </a:r>
            <a:r>
              <a:rPr dirty="0" sz="1300">
                <a:latin typeface="Times New Roman"/>
                <a:cs typeface="Times New Roman"/>
              </a:rPr>
              <a:t>SQL*Plus,  </a:t>
            </a:r>
            <a:r>
              <a:rPr dirty="0" sz="1300" spc="5">
                <a:latin typeface="Times New Roman"/>
                <a:cs typeface="Times New Roman"/>
              </a:rPr>
              <a:t>load and compile the package specification. </a:t>
            </a:r>
            <a:r>
              <a:rPr dirty="0" sz="1300" spc="10">
                <a:latin typeface="Times New Roman"/>
                <a:cs typeface="Times New Roman"/>
              </a:rPr>
              <a:t>What</a:t>
            </a:r>
            <a:r>
              <a:rPr dirty="0" sz="1300" spc="35">
                <a:latin typeface="Times New Roman"/>
                <a:cs typeface="Times New Roman"/>
              </a:rPr>
              <a:t> </a:t>
            </a:r>
            <a:r>
              <a:rPr dirty="0" sz="1300" spc="5">
                <a:latin typeface="Times New Roman"/>
                <a:cs typeface="Times New Roman"/>
              </a:rPr>
              <a:t>happens?</a:t>
            </a:r>
            <a:endParaRPr sz="1300">
              <a:latin typeface="Times New Roman"/>
              <a:cs typeface="Times New Roman"/>
            </a:endParaRPr>
          </a:p>
          <a:p>
            <a:pPr algn="just" lvl="1" marL="916940" marR="157480" indent="-276225">
              <a:lnSpc>
                <a:spcPct val="101299"/>
              </a:lnSpc>
              <a:spcBef>
                <a:spcPts val="315"/>
              </a:spcBef>
              <a:buAutoNum type="alphaLcPeriod" startAt="2"/>
              <a:tabLst>
                <a:tab pos="917575" algn="l"/>
              </a:tabLst>
            </a:pPr>
            <a:r>
              <a:rPr dirty="0" sz="1300" spc="5">
                <a:latin typeface="Times New Roman"/>
                <a:cs typeface="Times New Roman"/>
              </a:rPr>
              <a:t>Fix the compilation error using a forward declaration in the </a:t>
            </a:r>
            <a:r>
              <a:rPr dirty="0" sz="1300" spc="10">
                <a:latin typeface="Times New Roman"/>
                <a:cs typeface="Times New Roman"/>
              </a:rPr>
              <a:t>body </a:t>
            </a:r>
            <a:r>
              <a:rPr dirty="0" sz="1300" spc="5">
                <a:latin typeface="Times New Roman"/>
                <a:cs typeface="Times New Roman"/>
              </a:rPr>
              <a:t>for the offending  subprogram reference. </a:t>
            </a:r>
            <a:r>
              <a:rPr dirty="0" sz="1300" spc="10">
                <a:latin typeface="Times New Roman"/>
                <a:cs typeface="Times New Roman"/>
              </a:rPr>
              <a:t>Load </a:t>
            </a:r>
            <a:r>
              <a:rPr dirty="0" sz="1300" spc="5">
                <a:latin typeface="Times New Roman"/>
                <a:cs typeface="Times New Roman"/>
              </a:rPr>
              <a:t>and re-create the package body. </a:t>
            </a:r>
            <a:r>
              <a:rPr dirty="0" sz="1300" spc="10">
                <a:latin typeface="Times New Roman"/>
                <a:cs typeface="Times New Roman"/>
              </a:rPr>
              <a:t>What </a:t>
            </a:r>
            <a:r>
              <a:rPr dirty="0" sz="1300" spc="5">
                <a:latin typeface="Times New Roman"/>
                <a:cs typeface="Times New Roman"/>
              </a:rPr>
              <a:t>happens? Save  the package code in a script</a:t>
            </a:r>
            <a:r>
              <a:rPr dirty="0" sz="1300" spc="25">
                <a:latin typeface="Times New Roman"/>
                <a:cs typeface="Times New Roman"/>
              </a:rPr>
              <a:t> </a:t>
            </a:r>
            <a:r>
              <a:rPr dirty="0" sz="1300" spc="5">
                <a:latin typeface="Times New Roman"/>
                <a:cs typeface="Times New Roman"/>
              </a:rPr>
              <a:t>file.</a:t>
            </a:r>
            <a:endParaRPr sz="1300">
              <a:latin typeface="Times New Roman"/>
              <a:cs typeface="Times New Roman"/>
            </a:endParaRPr>
          </a:p>
          <a:p>
            <a:pPr algn="just" marL="142240">
              <a:lnSpc>
                <a:spcPts val="1530"/>
              </a:lnSpc>
              <a:spcBef>
                <a:spcPts val="345"/>
              </a:spcBef>
            </a:pPr>
            <a:r>
              <a:rPr dirty="0" sz="1300" b="1">
                <a:latin typeface="Times New Roman"/>
                <a:cs typeface="Times New Roman"/>
              </a:rPr>
              <a:t>If </a:t>
            </a:r>
            <a:r>
              <a:rPr dirty="0" sz="1300" spc="10" b="1">
                <a:latin typeface="Times New Roman"/>
                <a:cs typeface="Times New Roman"/>
              </a:rPr>
              <a:t>you </a:t>
            </a:r>
            <a:r>
              <a:rPr dirty="0" sz="1300" spc="5" b="1">
                <a:latin typeface="Times New Roman"/>
                <a:cs typeface="Times New Roman"/>
              </a:rPr>
              <a:t>have time, </a:t>
            </a:r>
            <a:r>
              <a:rPr dirty="0" sz="1300" spc="10" b="1">
                <a:latin typeface="Times New Roman"/>
                <a:cs typeface="Times New Roman"/>
              </a:rPr>
              <a:t>complete </a:t>
            </a:r>
            <a:r>
              <a:rPr dirty="0" sz="1300" spc="5" b="1">
                <a:latin typeface="Times New Roman"/>
                <a:cs typeface="Times New Roman"/>
              </a:rPr>
              <a:t>the following</a:t>
            </a:r>
            <a:r>
              <a:rPr dirty="0" sz="1300" spc="-5" b="1">
                <a:latin typeface="Times New Roman"/>
                <a:cs typeface="Times New Roman"/>
              </a:rPr>
              <a:t> </a:t>
            </a:r>
            <a:r>
              <a:rPr dirty="0" sz="1300" spc="5" b="1">
                <a:latin typeface="Times New Roman"/>
                <a:cs typeface="Times New Roman"/>
              </a:rPr>
              <a:t>exercise:</a:t>
            </a:r>
            <a:endParaRPr sz="1300">
              <a:latin typeface="Times New Roman"/>
              <a:cs typeface="Times New Roman"/>
            </a:endParaRPr>
          </a:p>
          <a:p>
            <a:pPr algn="just" marL="522605" indent="-252729">
              <a:lnSpc>
                <a:spcPts val="1530"/>
              </a:lnSpc>
              <a:buAutoNum type="arabicPeriod" startAt="6"/>
              <a:tabLst>
                <a:tab pos="523240" algn="l"/>
              </a:tabLst>
            </a:pPr>
            <a:r>
              <a:rPr dirty="0" sz="1300" spc="10">
                <a:latin typeface="Times New Roman"/>
                <a:cs typeface="Times New Roman"/>
              </a:rPr>
              <a:t>Wrap </a:t>
            </a:r>
            <a:r>
              <a:rPr dirty="0" sz="1300" spc="5">
                <a:latin typeface="Times New Roman"/>
                <a:cs typeface="Times New Roman"/>
              </a:rPr>
              <a:t>the </a:t>
            </a:r>
            <a:r>
              <a:rPr dirty="0" sz="1300" spc="15">
                <a:latin typeface="Courier New"/>
                <a:cs typeface="Courier New"/>
              </a:rPr>
              <a:t>EMP_PKG</a:t>
            </a:r>
            <a:r>
              <a:rPr dirty="0" sz="1300" spc="-450">
                <a:latin typeface="Courier New"/>
                <a:cs typeface="Courier New"/>
              </a:rPr>
              <a:t>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and re-create it.</a:t>
            </a:r>
            <a:endParaRPr sz="1300">
              <a:latin typeface="Times New Roman"/>
              <a:cs typeface="Times New Roman"/>
            </a:endParaRPr>
          </a:p>
          <a:p>
            <a:pPr lvl="1" marL="916940" indent="-276225">
              <a:lnSpc>
                <a:spcPct val="100000"/>
              </a:lnSpc>
              <a:spcBef>
                <a:spcPts val="335"/>
              </a:spcBef>
              <a:buAutoNum type="alphaLcPeriod"/>
              <a:tabLst>
                <a:tab pos="916940" algn="l"/>
                <a:tab pos="917575" algn="l"/>
              </a:tabLst>
            </a:pPr>
            <a:r>
              <a:rPr dirty="0" sz="1300" spc="10">
                <a:latin typeface="Times New Roman"/>
                <a:cs typeface="Times New Roman"/>
              </a:rPr>
              <a:t>Query </a:t>
            </a:r>
            <a:r>
              <a:rPr dirty="0" sz="1300" spc="5">
                <a:latin typeface="Times New Roman"/>
                <a:cs typeface="Times New Roman"/>
              </a:rPr>
              <a:t>the data dictionary to view the source for the </a:t>
            </a:r>
            <a:r>
              <a:rPr dirty="0" sz="1300" spc="15">
                <a:latin typeface="Courier New"/>
                <a:cs typeface="Courier New"/>
              </a:rPr>
              <a:t>EMP_PKG</a:t>
            </a:r>
            <a:r>
              <a:rPr dirty="0" sz="1300" spc="-434">
                <a:latin typeface="Courier New"/>
                <a:cs typeface="Courier New"/>
              </a:rPr>
              <a:t> </a:t>
            </a:r>
            <a:r>
              <a:rPr dirty="0" sz="1300" spc="5">
                <a:latin typeface="Times New Roman"/>
                <a:cs typeface="Times New Roman"/>
              </a:rPr>
              <a:t>body.</a:t>
            </a:r>
            <a:endParaRPr sz="1300">
              <a:latin typeface="Times New Roman"/>
              <a:cs typeface="Times New Roman"/>
            </a:endParaRPr>
          </a:p>
          <a:p>
            <a:pPr lvl="1" marL="916940" marR="175895" indent="-276225">
              <a:lnSpc>
                <a:spcPct val="101299"/>
              </a:lnSpc>
              <a:spcBef>
                <a:spcPts val="320"/>
              </a:spcBef>
              <a:buAutoNum type="alphaLcPeriod"/>
              <a:tabLst>
                <a:tab pos="916940" algn="l"/>
                <a:tab pos="917575" algn="l"/>
              </a:tabLst>
            </a:pPr>
            <a:r>
              <a:rPr dirty="0" sz="1300" spc="5">
                <a:latin typeface="Times New Roman"/>
                <a:cs typeface="Times New Roman"/>
              </a:rPr>
              <a:t>Start a </a:t>
            </a:r>
            <a:r>
              <a:rPr dirty="0" sz="1300" spc="10">
                <a:latin typeface="Times New Roman"/>
                <a:cs typeface="Times New Roman"/>
              </a:rPr>
              <a:t>command window </a:t>
            </a:r>
            <a:r>
              <a:rPr dirty="0" sz="1300" spc="5">
                <a:latin typeface="Times New Roman"/>
                <a:cs typeface="Times New Roman"/>
              </a:rPr>
              <a:t>and execute the </a:t>
            </a:r>
            <a:r>
              <a:rPr dirty="0" sz="1300" spc="15">
                <a:latin typeface="Courier New"/>
                <a:cs typeface="Courier New"/>
              </a:rPr>
              <a:t>WRAP</a:t>
            </a:r>
            <a:r>
              <a:rPr dirty="0" sz="1300" spc="-365">
                <a:latin typeface="Courier New"/>
                <a:cs typeface="Courier New"/>
              </a:rPr>
              <a:t> </a:t>
            </a:r>
            <a:r>
              <a:rPr dirty="0" sz="1300" spc="5">
                <a:latin typeface="Times New Roman"/>
                <a:cs typeface="Times New Roman"/>
              </a:rPr>
              <a:t>command-line utility to wrap the  </a:t>
            </a:r>
            <a:r>
              <a:rPr dirty="0" sz="1300" spc="10">
                <a:latin typeface="Times New Roman"/>
                <a:cs typeface="Times New Roman"/>
              </a:rPr>
              <a:t>body </a:t>
            </a:r>
            <a:r>
              <a:rPr dirty="0" sz="1300" spc="5">
                <a:latin typeface="Times New Roman"/>
                <a:cs typeface="Times New Roman"/>
              </a:rPr>
              <a:t>of the </a:t>
            </a:r>
            <a:r>
              <a:rPr dirty="0" sz="1300" spc="15">
                <a:latin typeface="Courier New"/>
                <a:cs typeface="Courier New"/>
              </a:rPr>
              <a:t>EMP_PKG </a:t>
            </a:r>
            <a:r>
              <a:rPr dirty="0" sz="1300" spc="5">
                <a:latin typeface="Times New Roman"/>
                <a:cs typeface="Times New Roman"/>
              </a:rPr>
              <a:t>package. Give the output file </a:t>
            </a:r>
            <a:r>
              <a:rPr dirty="0" sz="1300" spc="10">
                <a:latin typeface="Times New Roman"/>
                <a:cs typeface="Times New Roman"/>
              </a:rPr>
              <a:t>name </a:t>
            </a:r>
            <a:r>
              <a:rPr dirty="0" sz="1300" spc="5">
                <a:latin typeface="Times New Roman"/>
                <a:cs typeface="Times New Roman"/>
              </a:rPr>
              <a:t>a </a:t>
            </a:r>
            <a:r>
              <a:rPr dirty="0" sz="1300" spc="15">
                <a:latin typeface="Courier New"/>
                <a:cs typeface="Courier New"/>
              </a:rPr>
              <a:t>.plb </a:t>
            </a:r>
            <a:r>
              <a:rPr dirty="0" sz="1300" spc="5">
                <a:latin typeface="Times New Roman"/>
                <a:cs typeface="Times New Roman"/>
              </a:rPr>
              <a:t>extension.  </a:t>
            </a:r>
            <a:r>
              <a:rPr dirty="0" sz="1300" spc="5" b="1">
                <a:latin typeface="Times New Roman"/>
                <a:cs typeface="Times New Roman"/>
              </a:rPr>
              <a:t>Hint: </a:t>
            </a:r>
            <a:r>
              <a:rPr dirty="0" sz="1300" spc="10">
                <a:latin typeface="Times New Roman"/>
                <a:cs typeface="Times New Roman"/>
              </a:rPr>
              <a:t>Copy </a:t>
            </a:r>
            <a:r>
              <a:rPr dirty="0" sz="1300" spc="5">
                <a:latin typeface="Times New Roman"/>
                <a:cs typeface="Times New Roman"/>
              </a:rPr>
              <a:t>the file (which </a:t>
            </a:r>
            <a:r>
              <a:rPr dirty="0" sz="1300" spc="10">
                <a:latin typeface="Times New Roman"/>
                <a:cs typeface="Times New Roman"/>
              </a:rPr>
              <a:t>you </a:t>
            </a:r>
            <a:r>
              <a:rPr dirty="0" sz="1300" spc="5">
                <a:latin typeface="Times New Roman"/>
                <a:cs typeface="Times New Roman"/>
              </a:rPr>
              <a:t>saved in step 5c) containing the package </a:t>
            </a:r>
            <a:r>
              <a:rPr dirty="0" sz="1300" spc="10">
                <a:latin typeface="Times New Roman"/>
                <a:cs typeface="Times New Roman"/>
              </a:rPr>
              <a:t>body </a:t>
            </a:r>
            <a:r>
              <a:rPr dirty="0" sz="1300" spc="5">
                <a:latin typeface="Times New Roman"/>
                <a:cs typeface="Times New Roman"/>
              </a:rPr>
              <a:t>to a  file called</a:t>
            </a:r>
            <a:r>
              <a:rPr dirty="0" sz="1300" spc="10">
                <a:latin typeface="Times New Roman"/>
                <a:cs typeface="Times New Roman"/>
              </a:rPr>
              <a:t> </a:t>
            </a:r>
            <a:r>
              <a:rPr dirty="0" sz="1300" spc="15">
                <a:latin typeface="Courier New"/>
                <a:cs typeface="Courier New"/>
              </a:rPr>
              <a:t>emp_pkb_b.sql</a:t>
            </a:r>
            <a:r>
              <a:rPr dirty="0" sz="1300" spc="15">
                <a:latin typeface="Times New Roman"/>
                <a:cs typeface="Times New Roman"/>
              </a:rPr>
              <a:t>.</a:t>
            </a:r>
            <a:endParaRPr sz="1300">
              <a:latin typeface="Times New Roman"/>
              <a:cs typeface="Times New Roman"/>
            </a:endParaRPr>
          </a:p>
          <a:p>
            <a:pPr lvl="1" marL="916940" indent="-276225">
              <a:lnSpc>
                <a:spcPct val="100000"/>
              </a:lnSpc>
              <a:spcBef>
                <a:spcPts val="345"/>
              </a:spcBef>
              <a:buAutoNum type="alphaLcPeriod"/>
              <a:tabLst>
                <a:tab pos="916305" algn="l"/>
                <a:tab pos="917575" algn="l"/>
              </a:tabLst>
            </a:pPr>
            <a:r>
              <a:rPr dirty="0" sz="1300" spc="5">
                <a:latin typeface="Times New Roman"/>
                <a:cs typeface="Times New Roman"/>
              </a:rPr>
              <a:t>Using </a:t>
            </a:r>
            <a:r>
              <a:rPr dirty="0" sz="1300" spc="5" i="1">
                <a:latin typeface="Times New Roman"/>
                <a:cs typeface="Times New Roman"/>
              </a:rPr>
              <a:t>i</a:t>
            </a:r>
            <a:r>
              <a:rPr dirty="0" sz="1300" spc="5">
                <a:latin typeface="Times New Roman"/>
                <a:cs typeface="Times New Roman"/>
              </a:rPr>
              <a:t>SQL*Plus, load and execute the </a:t>
            </a:r>
            <a:r>
              <a:rPr dirty="0" sz="1300" spc="15">
                <a:latin typeface="Courier New"/>
                <a:cs typeface="Courier New"/>
              </a:rPr>
              <a:t>.plb</a:t>
            </a:r>
            <a:r>
              <a:rPr dirty="0" sz="1300" spc="-345">
                <a:latin typeface="Courier New"/>
                <a:cs typeface="Courier New"/>
              </a:rPr>
              <a:t> </a:t>
            </a:r>
            <a:r>
              <a:rPr dirty="0" sz="1300" spc="5">
                <a:latin typeface="Times New Roman"/>
                <a:cs typeface="Times New Roman"/>
              </a:rPr>
              <a:t>file containing the wrapped source.</a:t>
            </a:r>
            <a:endParaRPr sz="1300">
              <a:latin typeface="Times New Roman"/>
              <a:cs typeface="Times New Roman"/>
            </a:endParaRPr>
          </a:p>
          <a:p>
            <a:pPr lvl="1" marL="916940" marR="358140" indent="-276225">
              <a:lnSpc>
                <a:spcPct val="106400"/>
              </a:lnSpc>
              <a:spcBef>
                <a:spcPts val="235"/>
              </a:spcBef>
              <a:buAutoNum type="alphaLcPeriod"/>
              <a:tabLst>
                <a:tab pos="916940" algn="l"/>
                <a:tab pos="917575" algn="l"/>
              </a:tabLst>
            </a:pPr>
            <a:r>
              <a:rPr dirty="0" sz="1300" spc="10">
                <a:latin typeface="Times New Roman"/>
                <a:cs typeface="Times New Roman"/>
              </a:rPr>
              <a:t>Query </a:t>
            </a:r>
            <a:r>
              <a:rPr dirty="0" sz="1300" spc="5">
                <a:latin typeface="Times New Roman"/>
                <a:cs typeface="Times New Roman"/>
              </a:rPr>
              <a:t>the data dictionary to display the </a:t>
            </a:r>
            <a:r>
              <a:rPr dirty="0" sz="1300">
                <a:latin typeface="Times New Roman"/>
                <a:cs typeface="Times New Roman"/>
              </a:rPr>
              <a:t>source </a:t>
            </a:r>
            <a:r>
              <a:rPr dirty="0" sz="1300" spc="5">
                <a:latin typeface="Times New Roman"/>
                <a:cs typeface="Times New Roman"/>
              </a:rPr>
              <a:t>for the </a:t>
            </a:r>
            <a:r>
              <a:rPr dirty="0" sz="1300" spc="15">
                <a:latin typeface="Courier New"/>
                <a:cs typeface="Courier New"/>
              </a:rPr>
              <a:t>EMP_PKG</a:t>
            </a:r>
            <a:r>
              <a:rPr dirty="0" sz="1300" spc="-375">
                <a:latin typeface="Courier New"/>
                <a:cs typeface="Courier New"/>
              </a:rPr>
              <a:t>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again. </a:t>
            </a:r>
            <a:r>
              <a:rPr dirty="0" sz="1300" spc="10">
                <a:latin typeface="Times New Roman"/>
                <a:cs typeface="Times New Roman"/>
              </a:rPr>
              <a:t>Are </a:t>
            </a:r>
            <a:r>
              <a:rPr dirty="0" sz="1300" spc="5">
                <a:latin typeface="Times New Roman"/>
                <a:cs typeface="Times New Roman"/>
              </a:rPr>
              <a:t>the original source code lines readable?</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5847" y="1981961"/>
            <a:ext cx="1078230" cy="1700530"/>
          </a:xfrm>
          <a:custGeom>
            <a:avLst/>
            <a:gdLst/>
            <a:ahLst/>
            <a:cxnLst/>
            <a:rect l="l" t="t" r="r" b="b"/>
            <a:pathLst>
              <a:path w="1078229" h="1700529">
                <a:moveTo>
                  <a:pt x="1078229" y="0"/>
                </a:moveTo>
                <a:lnTo>
                  <a:pt x="297941" y="0"/>
                </a:lnTo>
                <a:lnTo>
                  <a:pt x="0" y="839724"/>
                </a:lnTo>
                <a:lnTo>
                  <a:pt x="31241" y="839724"/>
                </a:lnTo>
                <a:lnTo>
                  <a:pt x="44957" y="838962"/>
                </a:lnTo>
                <a:lnTo>
                  <a:pt x="107494" y="838701"/>
                </a:lnTo>
                <a:lnTo>
                  <a:pt x="157202" y="839909"/>
                </a:lnTo>
                <a:lnTo>
                  <a:pt x="206905" y="842741"/>
                </a:lnTo>
                <a:lnTo>
                  <a:pt x="256477" y="847353"/>
                </a:lnTo>
                <a:lnTo>
                  <a:pt x="305789" y="853901"/>
                </a:lnTo>
                <a:lnTo>
                  <a:pt x="354713" y="862541"/>
                </a:lnTo>
                <a:lnTo>
                  <a:pt x="403120" y="873430"/>
                </a:lnTo>
                <a:lnTo>
                  <a:pt x="450883" y="886724"/>
                </a:lnTo>
                <a:lnTo>
                  <a:pt x="497874" y="902578"/>
                </a:lnTo>
                <a:lnTo>
                  <a:pt x="543964" y="921149"/>
                </a:lnTo>
                <a:lnTo>
                  <a:pt x="589025" y="942594"/>
                </a:lnTo>
                <a:lnTo>
                  <a:pt x="644651" y="973836"/>
                </a:lnTo>
                <a:lnTo>
                  <a:pt x="688628" y="1003707"/>
                </a:lnTo>
                <a:lnTo>
                  <a:pt x="728586" y="1036497"/>
                </a:lnTo>
                <a:lnTo>
                  <a:pt x="764094" y="1072235"/>
                </a:lnTo>
                <a:lnTo>
                  <a:pt x="794720" y="1110952"/>
                </a:lnTo>
                <a:lnTo>
                  <a:pt x="820033" y="1152677"/>
                </a:lnTo>
                <a:lnTo>
                  <a:pt x="839602" y="1197440"/>
                </a:lnTo>
                <a:lnTo>
                  <a:pt x="852997" y="1245272"/>
                </a:lnTo>
                <a:lnTo>
                  <a:pt x="859785" y="1296204"/>
                </a:lnTo>
                <a:lnTo>
                  <a:pt x="859535" y="1350264"/>
                </a:lnTo>
                <a:lnTo>
                  <a:pt x="851153" y="1398270"/>
                </a:lnTo>
                <a:lnTo>
                  <a:pt x="832865" y="1442466"/>
                </a:lnTo>
                <a:lnTo>
                  <a:pt x="805454" y="1484960"/>
                </a:lnTo>
                <a:lnTo>
                  <a:pt x="771948" y="1519706"/>
                </a:lnTo>
                <a:lnTo>
                  <a:pt x="733447" y="1546412"/>
                </a:lnTo>
                <a:lnTo>
                  <a:pt x="691048" y="1564786"/>
                </a:lnTo>
                <a:lnTo>
                  <a:pt x="645850" y="1574537"/>
                </a:lnTo>
                <a:lnTo>
                  <a:pt x="598951" y="1575375"/>
                </a:lnTo>
                <a:lnTo>
                  <a:pt x="551449" y="1567008"/>
                </a:lnTo>
                <a:lnTo>
                  <a:pt x="504443" y="1549146"/>
                </a:lnTo>
                <a:lnTo>
                  <a:pt x="432867" y="1509322"/>
                </a:lnTo>
                <a:lnTo>
                  <a:pt x="391823" y="1481947"/>
                </a:lnTo>
                <a:lnTo>
                  <a:pt x="350459" y="1453245"/>
                </a:lnTo>
                <a:lnTo>
                  <a:pt x="308400" y="1425444"/>
                </a:lnTo>
                <a:lnTo>
                  <a:pt x="265271" y="1400771"/>
                </a:lnTo>
                <a:lnTo>
                  <a:pt x="220700" y="1381453"/>
                </a:lnTo>
                <a:lnTo>
                  <a:pt x="174310" y="1369717"/>
                </a:lnTo>
                <a:lnTo>
                  <a:pt x="125729" y="1367790"/>
                </a:lnTo>
                <a:lnTo>
                  <a:pt x="77723" y="1383030"/>
                </a:lnTo>
                <a:lnTo>
                  <a:pt x="24513" y="1434754"/>
                </a:lnTo>
                <a:lnTo>
                  <a:pt x="8416" y="1473404"/>
                </a:lnTo>
                <a:lnTo>
                  <a:pt x="6573" y="1512570"/>
                </a:lnTo>
                <a:lnTo>
                  <a:pt x="17459" y="1550598"/>
                </a:lnTo>
                <a:lnTo>
                  <a:pt x="39550" y="1585838"/>
                </a:lnTo>
                <a:lnTo>
                  <a:pt x="71322" y="1616638"/>
                </a:lnTo>
                <a:lnTo>
                  <a:pt x="111251" y="1641348"/>
                </a:lnTo>
                <a:lnTo>
                  <a:pt x="177545" y="1670304"/>
                </a:lnTo>
                <a:lnTo>
                  <a:pt x="224577" y="1682346"/>
                </a:lnTo>
                <a:lnTo>
                  <a:pt x="272954" y="1691320"/>
                </a:lnTo>
                <a:lnTo>
                  <a:pt x="322366" y="1697216"/>
                </a:lnTo>
                <a:lnTo>
                  <a:pt x="372502" y="1700027"/>
                </a:lnTo>
                <a:lnTo>
                  <a:pt x="423053" y="1699742"/>
                </a:lnTo>
                <a:lnTo>
                  <a:pt x="473709" y="1696354"/>
                </a:lnTo>
                <a:lnTo>
                  <a:pt x="524160" y="1689854"/>
                </a:lnTo>
                <a:lnTo>
                  <a:pt x="574095" y="1680233"/>
                </a:lnTo>
                <a:lnTo>
                  <a:pt x="623204" y="1667482"/>
                </a:lnTo>
                <a:lnTo>
                  <a:pt x="671178" y="1651592"/>
                </a:lnTo>
                <a:lnTo>
                  <a:pt x="717705" y="1632555"/>
                </a:lnTo>
                <a:lnTo>
                  <a:pt x="762477" y="1610363"/>
                </a:lnTo>
                <a:lnTo>
                  <a:pt x="805183" y="1585005"/>
                </a:lnTo>
                <a:lnTo>
                  <a:pt x="845514" y="1556475"/>
                </a:lnTo>
                <a:lnTo>
                  <a:pt x="883157" y="1524762"/>
                </a:lnTo>
                <a:lnTo>
                  <a:pt x="912875" y="1495044"/>
                </a:lnTo>
                <a:lnTo>
                  <a:pt x="940307" y="1463802"/>
                </a:lnTo>
                <a:lnTo>
                  <a:pt x="965453" y="1430274"/>
                </a:lnTo>
                <a:lnTo>
                  <a:pt x="988313" y="1394460"/>
                </a:lnTo>
                <a:lnTo>
                  <a:pt x="1012029" y="1351921"/>
                </a:lnTo>
                <a:lnTo>
                  <a:pt x="1032158" y="1308146"/>
                </a:lnTo>
                <a:lnTo>
                  <a:pt x="1048610" y="1263351"/>
                </a:lnTo>
                <a:lnTo>
                  <a:pt x="1061296" y="1217749"/>
                </a:lnTo>
                <a:lnTo>
                  <a:pt x="1070128" y="1171555"/>
                </a:lnTo>
                <a:lnTo>
                  <a:pt x="1075015" y="1124983"/>
                </a:lnTo>
                <a:lnTo>
                  <a:pt x="1075868" y="1078248"/>
                </a:lnTo>
                <a:lnTo>
                  <a:pt x="1072599" y="1031564"/>
                </a:lnTo>
                <a:lnTo>
                  <a:pt x="1065118" y="985146"/>
                </a:lnTo>
                <a:lnTo>
                  <a:pt x="1053335" y="939208"/>
                </a:lnTo>
                <a:lnTo>
                  <a:pt x="1037161" y="893964"/>
                </a:lnTo>
                <a:lnTo>
                  <a:pt x="1016507" y="849630"/>
                </a:lnTo>
                <a:lnTo>
                  <a:pt x="986789" y="802386"/>
                </a:lnTo>
                <a:lnTo>
                  <a:pt x="956276" y="762713"/>
                </a:lnTo>
                <a:lnTo>
                  <a:pt x="922783" y="726136"/>
                </a:lnTo>
                <a:lnTo>
                  <a:pt x="886580" y="692564"/>
                </a:lnTo>
                <a:lnTo>
                  <a:pt x="847937" y="661907"/>
                </a:lnTo>
                <a:lnTo>
                  <a:pt x="807127" y="634073"/>
                </a:lnTo>
                <a:lnTo>
                  <a:pt x="764420" y="608971"/>
                </a:lnTo>
                <a:lnTo>
                  <a:pt x="720087" y="586512"/>
                </a:lnTo>
                <a:lnTo>
                  <a:pt x="674398" y="566604"/>
                </a:lnTo>
                <a:lnTo>
                  <a:pt x="627624" y="549156"/>
                </a:lnTo>
                <a:lnTo>
                  <a:pt x="580037" y="534079"/>
                </a:lnTo>
                <a:lnTo>
                  <a:pt x="531907" y="521280"/>
                </a:lnTo>
                <a:lnTo>
                  <a:pt x="483505" y="510670"/>
                </a:lnTo>
                <a:lnTo>
                  <a:pt x="435101" y="502158"/>
                </a:lnTo>
                <a:lnTo>
                  <a:pt x="387857" y="495300"/>
                </a:lnTo>
                <a:lnTo>
                  <a:pt x="338327" y="489204"/>
                </a:lnTo>
                <a:lnTo>
                  <a:pt x="288035" y="485394"/>
                </a:lnTo>
                <a:lnTo>
                  <a:pt x="235457" y="482345"/>
                </a:lnTo>
                <a:lnTo>
                  <a:pt x="297941" y="316992"/>
                </a:lnTo>
                <a:lnTo>
                  <a:pt x="954023" y="316992"/>
                </a:lnTo>
                <a:lnTo>
                  <a:pt x="1078229"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marL="1282065" marR="1273810">
              <a:lnSpc>
                <a:spcPct val="100000"/>
              </a:lnSpc>
            </a:pPr>
            <a:r>
              <a:rPr dirty="0" sz="2000" spc="-5" b="1">
                <a:latin typeface="Arial"/>
                <a:cs typeface="Arial"/>
              </a:rPr>
              <a:t>Using </a:t>
            </a:r>
            <a:r>
              <a:rPr dirty="0" sz="2000" b="1">
                <a:latin typeface="Arial"/>
                <a:cs typeface="Arial"/>
              </a:rPr>
              <a:t>Oracle-Supplied</a:t>
            </a:r>
            <a:r>
              <a:rPr dirty="0" sz="2000" spc="-40" b="1">
                <a:latin typeface="Arial"/>
                <a:cs typeface="Arial"/>
              </a:rPr>
              <a:t> </a:t>
            </a:r>
            <a:r>
              <a:rPr dirty="0" sz="2000" b="1">
                <a:latin typeface="Arial"/>
                <a:cs typeface="Arial"/>
              </a:rPr>
              <a:t>Packages  in </a:t>
            </a:r>
            <a:r>
              <a:rPr dirty="0" sz="2000" spc="-5" b="1">
                <a:latin typeface="Arial"/>
                <a:cs typeface="Arial"/>
              </a:rPr>
              <a:t>Application</a:t>
            </a:r>
            <a:r>
              <a:rPr dirty="0" sz="2000" spc="-15" b="1">
                <a:latin typeface="Arial"/>
                <a:cs typeface="Arial"/>
              </a:rPr>
              <a:t> </a:t>
            </a:r>
            <a:r>
              <a:rPr dirty="0" sz="2000" spc="-5" b="1">
                <a:latin typeface="Arial"/>
                <a:cs typeface="Arial"/>
              </a:rPr>
              <a:t>Development</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19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290"/>
              </a:spcBef>
              <a:buClr>
                <a:srgbClr val="FF0000"/>
              </a:buClr>
              <a:buFont typeface="Arial"/>
              <a:buChar char="•"/>
              <a:tabLst>
                <a:tab pos="1035050" algn="l"/>
                <a:tab pos="1035685" algn="l"/>
              </a:tabLst>
            </a:pPr>
            <a:r>
              <a:rPr dirty="0" sz="1550" spc="10" b="1">
                <a:latin typeface="Arial"/>
                <a:cs typeface="Arial"/>
              </a:rPr>
              <a:t>Describe how the </a:t>
            </a:r>
            <a:r>
              <a:rPr dirty="0" sz="1550" spc="10" b="1">
                <a:latin typeface="Courier New"/>
                <a:cs typeface="Courier New"/>
              </a:rPr>
              <a:t>DBMS_OUTPUT</a:t>
            </a:r>
            <a:r>
              <a:rPr dirty="0" sz="1550" spc="-490" b="1">
                <a:latin typeface="Courier New"/>
                <a:cs typeface="Courier New"/>
              </a:rPr>
              <a:t> </a:t>
            </a:r>
            <a:r>
              <a:rPr dirty="0" sz="1550" spc="10" b="1">
                <a:latin typeface="Arial"/>
                <a:cs typeface="Arial"/>
              </a:rPr>
              <a:t>package works</a:t>
            </a:r>
            <a:endParaRPr sz="1550">
              <a:latin typeface="Arial"/>
              <a:cs typeface="Arial"/>
            </a:endParaRPr>
          </a:p>
          <a:p>
            <a:pPr marL="1035050" marR="1369060" indent="-327025">
              <a:lnSpc>
                <a:spcPct val="107400"/>
              </a:lnSpc>
              <a:spcBef>
                <a:spcPts val="265"/>
              </a:spcBef>
              <a:buClr>
                <a:srgbClr val="FF0000"/>
              </a:buClr>
              <a:buFont typeface="Arial"/>
              <a:buChar char="•"/>
              <a:tabLst>
                <a:tab pos="1035050" algn="l"/>
                <a:tab pos="1035685" algn="l"/>
              </a:tabLst>
            </a:pPr>
            <a:r>
              <a:rPr dirty="0" sz="1550" spc="10" b="1">
                <a:latin typeface="Arial"/>
                <a:cs typeface="Arial"/>
              </a:rPr>
              <a:t>Use </a:t>
            </a:r>
            <a:r>
              <a:rPr dirty="0" sz="1550" spc="10" b="1">
                <a:latin typeface="Courier New"/>
                <a:cs typeface="Courier New"/>
              </a:rPr>
              <a:t>UTL_FILE</a:t>
            </a:r>
            <a:r>
              <a:rPr dirty="0" sz="1550" spc="-530" b="1">
                <a:latin typeface="Courier New"/>
                <a:cs typeface="Courier New"/>
              </a:rPr>
              <a:t> </a:t>
            </a:r>
            <a:r>
              <a:rPr dirty="0" sz="1550" spc="10" b="1">
                <a:latin typeface="Arial"/>
                <a:cs typeface="Arial"/>
              </a:rPr>
              <a:t>to direct output to operating  system</a:t>
            </a:r>
            <a:r>
              <a:rPr dirty="0" sz="1550" b="1">
                <a:latin typeface="Arial"/>
                <a:cs typeface="Arial"/>
              </a:rPr>
              <a:t> </a:t>
            </a:r>
            <a:r>
              <a:rPr dirty="0" sz="1550" spc="5" b="1">
                <a:latin typeface="Arial"/>
                <a:cs typeface="Arial"/>
              </a:rPr>
              <a:t>files</a:t>
            </a:r>
            <a:endParaRPr sz="1550">
              <a:latin typeface="Arial"/>
              <a:cs typeface="Arial"/>
            </a:endParaRPr>
          </a:p>
          <a:p>
            <a:pPr marL="1035050" marR="1027430" indent="-327025">
              <a:lnSpc>
                <a:spcPct val="107400"/>
              </a:lnSpc>
              <a:spcBef>
                <a:spcPts val="150"/>
              </a:spcBef>
              <a:buClr>
                <a:srgbClr val="FF0000"/>
              </a:buClr>
              <a:buFont typeface="Arial"/>
              <a:buChar char="•"/>
              <a:tabLst>
                <a:tab pos="1035050" algn="l"/>
                <a:tab pos="1035685" algn="l"/>
              </a:tabLst>
            </a:pPr>
            <a:r>
              <a:rPr dirty="0" sz="1550" spc="10" b="1">
                <a:latin typeface="Arial"/>
                <a:cs typeface="Arial"/>
              </a:rPr>
              <a:t>Use the </a:t>
            </a:r>
            <a:r>
              <a:rPr dirty="0" sz="1550" spc="10" b="1">
                <a:latin typeface="Courier New"/>
                <a:cs typeface="Courier New"/>
              </a:rPr>
              <a:t>HTP</a:t>
            </a:r>
            <a:r>
              <a:rPr dirty="0" sz="1550" spc="-525" b="1">
                <a:latin typeface="Courier New"/>
                <a:cs typeface="Courier New"/>
              </a:rPr>
              <a:t> </a:t>
            </a:r>
            <a:r>
              <a:rPr dirty="0" sz="1550" spc="10" b="1">
                <a:latin typeface="Arial"/>
                <a:cs typeface="Arial"/>
              </a:rPr>
              <a:t>package to generate a simple </a:t>
            </a:r>
            <a:r>
              <a:rPr dirty="0" sz="1550" spc="15" b="1">
                <a:latin typeface="Arial"/>
                <a:cs typeface="Arial"/>
              </a:rPr>
              <a:t>Web  </a:t>
            </a:r>
            <a:r>
              <a:rPr dirty="0" sz="1550" spc="10" b="1">
                <a:latin typeface="Arial"/>
                <a:cs typeface="Arial"/>
              </a:rPr>
              <a:t>page</a:t>
            </a:r>
            <a:endParaRPr sz="1550">
              <a:latin typeface="Arial"/>
              <a:cs typeface="Arial"/>
            </a:endParaRPr>
          </a:p>
          <a:p>
            <a:pPr marL="1035050" indent="-327660">
              <a:lnSpc>
                <a:spcPct val="100000"/>
              </a:lnSpc>
              <a:spcBef>
                <a:spcPts val="285"/>
              </a:spcBef>
              <a:buClr>
                <a:srgbClr val="FF0000"/>
              </a:buClr>
              <a:buFont typeface="Arial"/>
              <a:buChar char="•"/>
              <a:tabLst>
                <a:tab pos="1035050" algn="l"/>
                <a:tab pos="1035685" algn="l"/>
              </a:tabLst>
            </a:pPr>
            <a:r>
              <a:rPr dirty="0" sz="1550" spc="10" b="1">
                <a:latin typeface="Arial"/>
                <a:cs typeface="Arial"/>
              </a:rPr>
              <a:t>Describe the main features of</a:t>
            </a:r>
            <a:r>
              <a:rPr dirty="0" sz="1550" b="1">
                <a:latin typeface="Arial"/>
                <a:cs typeface="Arial"/>
              </a:rPr>
              <a:t> </a:t>
            </a:r>
            <a:r>
              <a:rPr dirty="0" sz="1550" spc="10" b="1">
                <a:latin typeface="Courier New"/>
                <a:cs typeface="Courier New"/>
              </a:rPr>
              <a:t>UTL_MAIL</a:t>
            </a:r>
            <a:endParaRPr sz="1550">
              <a:latin typeface="Courier New"/>
              <a:cs typeface="Courier New"/>
            </a:endParaRPr>
          </a:p>
          <a:p>
            <a:pPr marL="1035050" marR="1005840" indent="-327025">
              <a:lnSpc>
                <a:spcPct val="107400"/>
              </a:lnSpc>
              <a:spcBef>
                <a:spcPts val="265"/>
              </a:spcBef>
              <a:buClr>
                <a:srgbClr val="FF0000"/>
              </a:buClr>
              <a:buFont typeface="Arial"/>
              <a:buChar char="•"/>
              <a:tabLst>
                <a:tab pos="1035050" algn="l"/>
                <a:tab pos="1035685" algn="l"/>
              </a:tabLst>
            </a:pPr>
            <a:r>
              <a:rPr dirty="0" sz="1550" spc="10" b="1">
                <a:latin typeface="Arial"/>
                <a:cs typeface="Arial"/>
              </a:rPr>
              <a:t>Call the </a:t>
            </a:r>
            <a:r>
              <a:rPr dirty="0" sz="1550" spc="10" b="1">
                <a:latin typeface="Courier New"/>
                <a:cs typeface="Courier New"/>
              </a:rPr>
              <a:t>DBMS_SCHEDULER</a:t>
            </a:r>
            <a:r>
              <a:rPr dirty="0" sz="1550" spc="-509" b="1">
                <a:latin typeface="Courier New"/>
                <a:cs typeface="Courier New"/>
              </a:rPr>
              <a:t> </a:t>
            </a:r>
            <a:r>
              <a:rPr dirty="0" sz="1550" spc="10" b="1">
                <a:latin typeface="Arial"/>
                <a:cs typeface="Arial"/>
              </a:rPr>
              <a:t>package to schedule  PL/SQL code </a:t>
            </a:r>
            <a:r>
              <a:rPr dirty="0" sz="1550" spc="5" b="1">
                <a:latin typeface="Arial"/>
                <a:cs typeface="Arial"/>
              </a:rPr>
              <a:t>for </a:t>
            </a:r>
            <a:r>
              <a:rPr dirty="0" sz="1550" spc="10" b="1">
                <a:latin typeface="Arial"/>
                <a:cs typeface="Arial"/>
              </a:rPr>
              <a:t>execution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22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47435" cy="92265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80">
              <a:lnSpc>
                <a:spcPct val="101299"/>
              </a:lnSpc>
              <a:spcBef>
                <a:spcPts val="370"/>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use </a:t>
            </a:r>
            <a:r>
              <a:rPr dirty="0" sz="1300" spc="10">
                <a:latin typeface="Times New Roman"/>
                <a:cs typeface="Times New Roman"/>
              </a:rPr>
              <a:t>some </a:t>
            </a:r>
            <a:r>
              <a:rPr dirty="0" sz="1300" spc="5">
                <a:latin typeface="Times New Roman"/>
                <a:cs typeface="Times New Roman"/>
              </a:rPr>
              <a:t>of the Oracle-supplied packages and their  capabilities. This lesson focuses on the packages that generate text-based and </a:t>
            </a:r>
            <a:r>
              <a:rPr dirty="0" sz="1300" spc="10">
                <a:latin typeface="Times New Roman"/>
                <a:cs typeface="Times New Roman"/>
              </a:rPr>
              <a:t>Web-based  </a:t>
            </a:r>
            <a:r>
              <a:rPr dirty="0" sz="1300" spc="5">
                <a:latin typeface="Times New Roman"/>
                <a:cs typeface="Times New Roman"/>
              </a:rPr>
              <a:t>output, e-mail processing, and the provided scheduling</a:t>
            </a:r>
            <a:r>
              <a:rPr dirty="0" sz="1300" spc="20">
                <a:latin typeface="Times New Roman"/>
                <a:cs typeface="Times New Roman"/>
              </a:rPr>
              <a:t> </a:t>
            </a:r>
            <a:r>
              <a:rPr dirty="0" sz="1300" spc="5">
                <a:latin typeface="Times New Roman"/>
                <a:cs typeface="Times New Roman"/>
              </a:rPr>
              <a:t>capabilities.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Using </a:t>
            </a:r>
            <a:r>
              <a:rPr dirty="0" sz="2000" b="1">
                <a:latin typeface="Arial"/>
                <a:cs typeface="Arial"/>
              </a:rPr>
              <a:t>Oracle-Supplied</a:t>
            </a:r>
            <a:r>
              <a:rPr dirty="0" sz="2000" spc="-10" b="1">
                <a:latin typeface="Arial"/>
                <a:cs typeface="Arial"/>
              </a:rPr>
              <a:t> </a:t>
            </a:r>
            <a:r>
              <a:rPr dirty="0" sz="2000"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The Oracle-supplied</a:t>
            </a:r>
            <a:r>
              <a:rPr dirty="0" sz="1550" spc="5" b="1">
                <a:latin typeface="Arial"/>
                <a:cs typeface="Arial"/>
              </a:rPr>
              <a:t> </a:t>
            </a:r>
            <a:r>
              <a:rPr dirty="0" sz="1550" spc="10" b="1">
                <a:latin typeface="Arial"/>
                <a:cs typeface="Arial"/>
              </a:rPr>
              <a:t>packages: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Are provided with the Oracle</a:t>
            </a:r>
            <a:r>
              <a:rPr dirty="0" sz="1550" spc="-25" b="1">
                <a:latin typeface="Arial"/>
                <a:cs typeface="Arial"/>
              </a:rPr>
              <a:t> </a:t>
            </a:r>
            <a:r>
              <a:rPr dirty="0" sz="1550" spc="10" b="1">
                <a:latin typeface="Arial"/>
                <a:cs typeface="Arial"/>
              </a:rPr>
              <a:t>server</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Extend the functionality of the</a:t>
            </a:r>
            <a:r>
              <a:rPr dirty="0" sz="1550" b="1">
                <a:latin typeface="Arial"/>
                <a:cs typeface="Arial"/>
              </a:rPr>
              <a:t> </a:t>
            </a:r>
            <a:r>
              <a:rPr dirty="0" sz="1550" spc="10" b="1">
                <a:latin typeface="Arial"/>
                <a:cs typeface="Arial"/>
              </a:rPr>
              <a:t>database</a:t>
            </a:r>
            <a:endParaRPr sz="1550">
              <a:latin typeface="Arial"/>
              <a:cs typeface="Arial"/>
            </a:endParaRPr>
          </a:p>
          <a:p>
            <a:pPr marL="1035050" marR="1080135" indent="-327025">
              <a:lnSpc>
                <a:spcPct val="101600"/>
              </a:lnSpc>
              <a:spcBef>
                <a:spcPts val="370"/>
              </a:spcBef>
              <a:buClr>
                <a:srgbClr val="FF0000"/>
              </a:buClr>
              <a:buFont typeface="Arial"/>
              <a:buChar char="•"/>
              <a:tabLst>
                <a:tab pos="1035050" algn="l"/>
                <a:tab pos="1035685" algn="l"/>
              </a:tabLst>
            </a:pPr>
            <a:r>
              <a:rPr dirty="0" sz="1550" spc="10" b="1">
                <a:latin typeface="Arial"/>
                <a:cs typeface="Arial"/>
              </a:rPr>
              <a:t>Enable access to certain </a:t>
            </a:r>
            <a:r>
              <a:rPr dirty="0" sz="1550" spc="15" b="1">
                <a:latin typeface="Arial"/>
                <a:cs typeface="Arial"/>
              </a:rPr>
              <a:t>SQL </a:t>
            </a:r>
            <a:r>
              <a:rPr dirty="0" sz="1550" spc="10" b="1">
                <a:latin typeface="Arial"/>
                <a:cs typeface="Arial"/>
              </a:rPr>
              <a:t>features that</a:t>
            </a:r>
            <a:r>
              <a:rPr dirty="0" sz="1550" spc="-60" b="1">
                <a:latin typeface="Arial"/>
                <a:cs typeface="Arial"/>
              </a:rPr>
              <a:t> </a:t>
            </a:r>
            <a:r>
              <a:rPr dirty="0" sz="1550" spc="10" b="1">
                <a:latin typeface="Arial"/>
                <a:cs typeface="Arial"/>
              </a:rPr>
              <a:t>are  normally restricted </a:t>
            </a:r>
            <a:r>
              <a:rPr dirty="0" sz="1550" spc="5" b="1">
                <a:latin typeface="Arial"/>
                <a:cs typeface="Arial"/>
              </a:rPr>
              <a:t>for</a:t>
            </a:r>
            <a:r>
              <a:rPr dirty="0" sz="1550" b="1">
                <a:latin typeface="Arial"/>
                <a:cs typeface="Arial"/>
              </a:rPr>
              <a:t> </a:t>
            </a:r>
            <a:r>
              <a:rPr dirty="0" sz="1550" spc="10" b="1">
                <a:latin typeface="Arial"/>
                <a:cs typeface="Arial"/>
              </a:rPr>
              <a:t>PL/SQL</a:t>
            </a:r>
            <a:endParaRPr sz="1550">
              <a:latin typeface="Arial"/>
              <a:cs typeface="Arial"/>
            </a:endParaRPr>
          </a:p>
          <a:p>
            <a:pPr marL="626745" marR="697230">
              <a:lnSpc>
                <a:spcPct val="107400"/>
              </a:lnSpc>
              <a:spcBef>
                <a:spcPts val="150"/>
              </a:spcBef>
            </a:pPr>
            <a:r>
              <a:rPr dirty="0" sz="1550" spc="10" b="1">
                <a:latin typeface="Arial"/>
                <a:cs typeface="Arial"/>
              </a:rPr>
              <a:t>For example, the </a:t>
            </a:r>
            <a:r>
              <a:rPr dirty="0" sz="1550" spc="10" b="1">
                <a:latin typeface="Courier New"/>
                <a:cs typeface="Courier New"/>
              </a:rPr>
              <a:t>DBMS_OUTPUT</a:t>
            </a:r>
            <a:r>
              <a:rPr dirty="0" sz="1550" spc="-470" b="1">
                <a:latin typeface="Courier New"/>
                <a:cs typeface="Courier New"/>
              </a:rPr>
              <a:t> </a:t>
            </a:r>
            <a:r>
              <a:rPr dirty="0" sz="1550" spc="10" b="1">
                <a:latin typeface="Arial"/>
                <a:cs typeface="Arial"/>
              </a:rPr>
              <a:t>package was </a:t>
            </a:r>
            <a:r>
              <a:rPr dirty="0" sz="1550" spc="5" b="1">
                <a:latin typeface="Arial"/>
                <a:cs typeface="Arial"/>
              </a:rPr>
              <a:t>originally  </a:t>
            </a:r>
            <a:r>
              <a:rPr dirty="0" sz="1550" spc="10" b="1">
                <a:latin typeface="Arial"/>
                <a:cs typeface="Arial"/>
              </a:rPr>
              <a:t>designed to debug PL/SQL</a:t>
            </a:r>
            <a:r>
              <a:rPr dirty="0" sz="1550" spc="-5" b="1">
                <a:latin typeface="Arial"/>
                <a:cs typeface="Arial"/>
              </a:rPr>
              <a:t> </a:t>
            </a:r>
            <a:r>
              <a:rPr dirty="0" sz="1550" spc="10" b="1">
                <a:latin typeface="Arial"/>
                <a:cs typeface="Arial"/>
              </a:rPr>
              <a:t>programs.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2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10935" cy="242951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Using </a:t>
            </a:r>
            <a:r>
              <a:rPr dirty="0" sz="1300" spc="10" b="1">
                <a:latin typeface="Arial"/>
                <a:cs typeface="Arial"/>
              </a:rPr>
              <a:t>Oracle-Supplied</a:t>
            </a:r>
            <a:r>
              <a:rPr dirty="0" sz="1300" b="1">
                <a:latin typeface="Arial"/>
                <a:cs typeface="Arial"/>
              </a:rPr>
              <a:t> </a:t>
            </a:r>
            <a:r>
              <a:rPr dirty="0" sz="1300" spc="10" b="1">
                <a:latin typeface="Arial"/>
                <a:cs typeface="Arial"/>
              </a:rPr>
              <a:t>Packages</a:t>
            </a:r>
            <a:endParaRPr sz="1300">
              <a:latin typeface="Arial"/>
              <a:cs typeface="Arial"/>
            </a:endParaRPr>
          </a:p>
          <a:p>
            <a:pPr marL="137795">
              <a:lnSpc>
                <a:spcPct val="100000"/>
              </a:lnSpc>
              <a:spcBef>
                <a:spcPts val="390"/>
              </a:spcBef>
            </a:pPr>
            <a:r>
              <a:rPr dirty="0" sz="1300" spc="5">
                <a:latin typeface="Times New Roman"/>
                <a:cs typeface="Times New Roman"/>
              </a:rPr>
              <a:t>Packages are provided with the Oracle server to allow </a:t>
            </a:r>
            <a:r>
              <a:rPr dirty="0" sz="1300" spc="10">
                <a:latin typeface="Times New Roman"/>
                <a:cs typeface="Times New Roman"/>
              </a:rPr>
              <a:t>either </a:t>
            </a:r>
            <a:r>
              <a:rPr dirty="0" sz="1300" spc="5">
                <a:latin typeface="Times New Roman"/>
                <a:cs typeface="Times New Roman"/>
              </a:rPr>
              <a:t>of the</a:t>
            </a:r>
            <a:r>
              <a:rPr dirty="0" sz="1300" spc="5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10">
                <a:latin typeface="Times New Roman"/>
                <a:cs typeface="Times New Roman"/>
              </a:rPr>
              <a:t>PL/SQL </a:t>
            </a:r>
            <a:r>
              <a:rPr dirty="0" sz="1300" spc="5">
                <a:latin typeface="Times New Roman"/>
                <a:cs typeface="Times New Roman"/>
              </a:rPr>
              <a:t>access to certain </a:t>
            </a:r>
            <a:r>
              <a:rPr dirty="0" sz="1300" spc="10">
                <a:latin typeface="Times New Roman"/>
                <a:cs typeface="Times New Roman"/>
              </a:rPr>
              <a:t>SQL</a:t>
            </a:r>
            <a:r>
              <a:rPr dirty="0" sz="1300" spc="-5">
                <a:latin typeface="Times New Roman"/>
                <a:cs typeface="Times New Roman"/>
              </a:rPr>
              <a:t> </a:t>
            </a:r>
            <a:r>
              <a:rPr dirty="0" sz="1300" spc="5">
                <a:latin typeface="Times New Roman"/>
                <a:cs typeface="Times New Roman"/>
              </a:rPr>
              <a:t>features</a:t>
            </a:r>
            <a:endParaRPr sz="1300">
              <a:latin typeface="Times New Roman"/>
              <a:cs typeface="Times New Roman"/>
            </a:endParaRPr>
          </a:p>
          <a:p>
            <a:pPr marL="515620" indent="-252095">
              <a:lnSpc>
                <a:spcPct val="100000"/>
              </a:lnSpc>
              <a:spcBef>
                <a:spcPts val="25"/>
              </a:spcBef>
              <a:buChar char="•"/>
              <a:tabLst>
                <a:tab pos="514984" algn="l"/>
                <a:tab pos="516255" algn="l"/>
              </a:tabLst>
            </a:pPr>
            <a:r>
              <a:rPr dirty="0" sz="1300" spc="5">
                <a:latin typeface="Times New Roman"/>
                <a:cs typeface="Times New Roman"/>
              </a:rPr>
              <a:t>The extension of the functionality of the</a:t>
            </a:r>
            <a:r>
              <a:rPr dirty="0" sz="1300" spc="1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138430" marR="19050">
              <a:lnSpc>
                <a:spcPct val="101299"/>
              </a:lnSpc>
              <a:spcBef>
                <a:spcPts val="400"/>
              </a:spcBef>
            </a:pPr>
            <a:r>
              <a:rPr dirty="0" sz="1300" spc="10">
                <a:latin typeface="Times New Roman"/>
                <a:cs typeface="Times New Roman"/>
              </a:rPr>
              <a:t>You </a:t>
            </a:r>
            <a:r>
              <a:rPr dirty="0" sz="1300" spc="5">
                <a:latin typeface="Times New Roman"/>
                <a:cs typeface="Times New Roman"/>
              </a:rPr>
              <a:t>can use the functionality provided </a:t>
            </a:r>
            <a:r>
              <a:rPr dirty="0" sz="1300" spc="10">
                <a:latin typeface="Times New Roman"/>
                <a:cs typeface="Times New Roman"/>
              </a:rPr>
              <a:t>by </a:t>
            </a:r>
            <a:r>
              <a:rPr dirty="0" sz="1300" spc="5">
                <a:latin typeface="Times New Roman"/>
                <a:cs typeface="Times New Roman"/>
              </a:rPr>
              <a:t>these packages </a:t>
            </a:r>
            <a:r>
              <a:rPr dirty="0" sz="1300" spc="10">
                <a:latin typeface="Times New Roman"/>
                <a:cs typeface="Times New Roman"/>
              </a:rPr>
              <a:t>when </a:t>
            </a:r>
            <a:r>
              <a:rPr dirty="0" sz="1300" spc="5">
                <a:latin typeface="Times New Roman"/>
                <a:cs typeface="Times New Roman"/>
              </a:rPr>
              <a:t>creating your application,  or </a:t>
            </a:r>
            <a:r>
              <a:rPr dirty="0" sz="1300" spc="10">
                <a:latin typeface="Times New Roman"/>
                <a:cs typeface="Times New Roman"/>
              </a:rPr>
              <a:t>you may </a:t>
            </a:r>
            <a:r>
              <a:rPr dirty="0" sz="1300" spc="5">
                <a:latin typeface="Times New Roman"/>
                <a:cs typeface="Times New Roman"/>
              </a:rPr>
              <a:t>simply </a:t>
            </a:r>
            <a:r>
              <a:rPr dirty="0" sz="1300" spc="10">
                <a:latin typeface="Times New Roman"/>
                <a:cs typeface="Times New Roman"/>
              </a:rPr>
              <a:t>want </a:t>
            </a:r>
            <a:r>
              <a:rPr dirty="0" sz="1300" spc="5">
                <a:latin typeface="Times New Roman"/>
                <a:cs typeface="Times New Roman"/>
              </a:rPr>
              <a:t>to use these packages as ideas </a:t>
            </a:r>
            <a:r>
              <a:rPr dirty="0" sz="1300" spc="10">
                <a:latin typeface="Times New Roman"/>
                <a:cs typeface="Times New Roman"/>
              </a:rPr>
              <a:t>when you </a:t>
            </a:r>
            <a:r>
              <a:rPr dirty="0" sz="1300" spc="5">
                <a:latin typeface="Times New Roman"/>
                <a:cs typeface="Times New Roman"/>
              </a:rPr>
              <a:t>create your </a:t>
            </a:r>
            <a:r>
              <a:rPr dirty="0" sz="1300" spc="10">
                <a:latin typeface="Times New Roman"/>
                <a:cs typeface="Times New Roman"/>
              </a:rPr>
              <a:t>own </a:t>
            </a:r>
            <a:r>
              <a:rPr dirty="0" sz="1300" spc="5">
                <a:latin typeface="Times New Roman"/>
                <a:cs typeface="Times New Roman"/>
              </a:rPr>
              <a:t>stored  procedures.</a:t>
            </a:r>
            <a:endParaRPr sz="1300">
              <a:latin typeface="Times New Roman"/>
              <a:cs typeface="Times New Roman"/>
            </a:endParaRPr>
          </a:p>
          <a:p>
            <a:pPr marL="137795" marR="5080">
              <a:lnSpc>
                <a:spcPct val="103099"/>
              </a:lnSpc>
              <a:spcBef>
                <a:spcPts val="295"/>
              </a:spcBef>
            </a:pPr>
            <a:r>
              <a:rPr dirty="0" sz="1300" spc="10">
                <a:latin typeface="Times New Roman"/>
                <a:cs typeface="Times New Roman"/>
              </a:rPr>
              <a:t>Most </a:t>
            </a:r>
            <a:r>
              <a:rPr dirty="0" sz="1300" spc="5">
                <a:latin typeface="Times New Roman"/>
                <a:cs typeface="Times New Roman"/>
              </a:rPr>
              <a:t>of the standard packages are created </a:t>
            </a:r>
            <a:r>
              <a:rPr dirty="0" sz="1300" spc="10">
                <a:latin typeface="Times New Roman"/>
                <a:cs typeface="Times New Roman"/>
              </a:rPr>
              <a:t>by </a:t>
            </a:r>
            <a:r>
              <a:rPr dirty="0" sz="1300" spc="5">
                <a:latin typeface="Times New Roman"/>
                <a:cs typeface="Times New Roman"/>
              </a:rPr>
              <a:t>running </a:t>
            </a:r>
            <a:r>
              <a:rPr dirty="0" sz="1300" spc="15">
                <a:latin typeface="Courier New"/>
                <a:cs typeface="Courier New"/>
              </a:rPr>
              <a:t>catproc.sql</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DBMS_OUTPUT</a:t>
            </a:r>
            <a:r>
              <a:rPr dirty="0" sz="1300" spc="-355">
                <a:latin typeface="Courier New"/>
                <a:cs typeface="Courier New"/>
              </a:rPr>
              <a:t> </a:t>
            </a:r>
            <a:r>
              <a:rPr dirty="0" sz="1300" spc="5">
                <a:latin typeface="Times New Roman"/>
                <a:cs typeface="Times New Roman"/>
              </a:rPr>
              <a:t>package is the one that </a:t>
            </a:r>
            <a:r>
              <a:rPr dirty="0" sz="1300" spc="10">
                <a:latin typeface="Times New Roman"/>
                <a:cs typeface="Times New Roman"/>
              </a:rPr>
              <a:t>you </a:t>
            </a:r>
            <a:r>
              <a:rPr dirty="0" sz="1300" spc="5">
                <a:latin typeface="Times New Roman"/>
                <a:cs typeface="Times New Roman"/>
              </a:rPr>
              <a:t>will be most familiar with during this course.  </a:t>
            </a:r>
            <a:r>
              <a:rPr dirty="0" sz="1300" spc="10">
                <a:latin typeface="Times New Roman"/>
                <a:cs typeface="Times New Roman"/>
              </a:rPr>
              <a:t>You </a:t>
            </a:r>
            <a:r>
              <a:rPr dirty="0" sz="1300" spc="5">
                <a:latin typeface="Times New Roman"/>
                <a:cs typeface="Times New Roman"/>
              </a:rPr>
              <a:t>should </a:t>
            </a:r>
            <a:r>
              <a:rPr dirty="0" sz="1300" spc="10">
                <a:latin typeface="Times New Roman"/>
                <a:cs typeface="Times New Roman"/>
              </a:rPr>
              <a:t>know </a:t>
            </a:r>
            <a:r>
              <a:rPr dirty="0" sz="1300" spc="5">
                <a:latin typeface="Times New Roman"/>
                <a:cs typeface="Times New Roman"/>
              </a:rPr>
              <a:t>about this package if </a:t>
            </a:r>
            <a:r>
              <a:rPr dirty="0" sz="1300" spc="10">
                <a:latin typeface="Times New Roman"/>
                <a:cs typeface="Times New Roman"/>
              </a:rPr>
              <a:t>you </a:t>
            </a:r>
            <a:r>
              <a:rPr dirty="0" sz="1300" spc="5">
                <a:latin typeface="Times New Roman"/>
                <a:cs typeface="Times New Roman"/>
              </a:rPr>
              <a:t>attended the course </a:t>
            </a:r>
            <a:r>
              <a:rPr dirty="0" sz="1300" spc="5" i="1">
                <a:latin typeface="Times New Roman"/>
                <a:cs typeface="Times New Roman"/>
              </a:rPr>
              <a:t>Oracle Database 10g:  </a:t>
            </a:r>
            <a:r>
              <a:rPr dirty="0" sz="1300" spc="10" i="1">
                <a:latin typeface="Times New Roman"/>
                <a:cs typeface="Times New Roman"/>
              </a:rPr>
              <a:t>PL/SQL</a:t>
            </a:r>
            <a:r>
              <a:rPr dirty="0" sz="1300" i="1">
                <a:latin typeface="Times New Roman"/>
                <a:cs typeface="Times New Roman"/>
              </a:rPr>
              <a:t> </a:t>
            </a:r>
            <a:r>
              <a:rPr dirty="0" sz="1300" spc="5" i="1">
                <a:latin typeface="Times New Roman"/>
                <a:cs typeface="Times New Roman"/>
              </a:rPr>
              <a:t>Fundamentals</a:t>
            </a:r>
            <a:r>
              <a:rPr dirty="0" sz="1300" spc="5">
                <a:latin typeface="Times New Roman"/>
                <a:cs typeface="Times New Roman"/>
              </a:rPr>
              <a: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List of </a:t>
            </a:r>
            <a:r>
              <a:rPr dirty="0" sz="2000" spc="-5" b="1">
                <a:latin typeface="Arial"/>
                <a:cs typeface="Arial"/>
              </a:rPr>
              <a:t>Some </a:t>
            </a:r>
            <a:r>
              <a:rPr dirty="0" sz="2000" b="1">
                <a:latin typeface="Arial"/>
                <a:cs typeface="Arial"/>
              </a:rPr>
              <a:t>Oracle-Supplied</a:t>
            </a:r>
            <a:r>
              <a:rPr dirty="0" sz="2000" spc="-10" b="1">
                <a:latin typeface="Arial"/>
                <a:cs typeface="Arial"/>
              </a:rPr>
              <a:t> </a:t>
            </a:r>
            <a:r>
              <a:rPr dirty="0" sz="2000" spc="-5"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031875">
              <a:lnSpc>
                <a:spcPct val="101299"/>
              </a:lnSpc>
            </a:pPr>
            <a:r>
              <a:rPr dirty="0" sz="1550" spc="10" b="1">
                <a:latin typeface="Arial"/>
                <a:cs typeface="Arial"/>
              </a:rPr>
              <a:t>Here </a:t>
            </a:r>
            <a:r>
              <a:rPr dirty="0" sz="1550" spc="5" b="1">
                <a:latin typeface="Arial"/>
                <a:cs typeface="Arial"/>
              </a:rPr>
              <a:t>is </a:t>
            </a:r>
            <a:r>
              <a:rPr dirty="0" sz="1550" spc="10" b="1">
                <a:latin typeface="Arial"/>
                <a:cs typeface="Arial"/>
              </a:rPr>
              <a:t>an abbreviated </a:t>
            </a:r>
            <a:r>
              <a:rPr dirty="0" sz="1550" spc="5" b="1">
                <a:latin typeface="Arial"/>
                <a:cs typeface="Arial"/>
              </a:rPr>
              <a:t>list </a:t>
            </a:r>
            <a:r>
              <a:rPr dirty="0" sz="1550" spc="10" b="1">
                <a:latin typeface="Arial"/>
                <a:cs typeface="Arial"/>
              </a:rPr>
              <a:t>of some Oracle-supplied  packages:</a:t>
            </a:r>
            <a:endParaRPr sz="1550">
              <a:latin typeface="Arial"/>
              <a:cs typeface="Arial"/>
            </a:endParaRPr>
          </a:p>
          <a:p>
            <a:pPr marL="1035050" indent="-327660">
              <a:lnSpc>
                <a:spcPct val="100000"/>
              </a:lnSpc>
              <a:spcBef>
                <a:spcPts val="265"/>
              </a:spcBef>
              <a:buClr>
                <a:srgbClr val="FF0000"/>
              </a:buClr>
              <a:buFont typeface="Arial"/>
              <a:buChar char="•"/>
              <a:tabLst>
                <a:tab pos="1035050" algn="l"/>
                <a:tab pos="1035685" algn="l"/>
              </a:tabLst>
            </a:pPr>
            <a:r>
              <a:rPr dirty="0" sz="1550" spc="10" b="1">
                <a:latin typeface="Courier New"/>
                <a:cs typeface="Courier New"/>
              </a:rPr>
              <a:t>DBMS_ALERT</a:t>
            </a:r>
            <a:endParaRPr sz="1550">
              <a:latin typeface="Courier New"/>
              <a:cs typeface="Courier New"/>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DBMS_LOCK</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DBMS_SESSION</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DBMS_OUTPUT</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HTP</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UTL_FILE</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UTL_MAIL</a:t>
            </a:r>
            <a:endParaRPr sz="1550">
              <a:latin typeface="Courier New"/>
              <a:cs typeface="Courier New"/>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DBMS_SCHEDULER</a:t>
            </a:r>
            <a:endParaRPr sz="155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gn="ctr" marL="10160">
              <a:lnSpc>
                <a:spcPct val="100000"/>
              </a:lnSpc>
              <a:spcBef>
                <a:spcPts val="144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375776"/>
            <a:ext cx="6168390" cy="464820"/>
          </a:xfrm>
          <a:prstGeom prst="rect">
            <a:avLst/>
          </a:prstGeom>
        </p:spPr>
        <p:txBody>
          <a:bodyPr wrap="square" lIns="0" tIns="73025" rIns="0" bIns="0" rtlCol="0" vert="horz">
            <a:spAutoFit/>
          </a:bodyPr>
          <a:lstStyle/>
          <a:p>
            <a:pPr marL="12700">
              <a:lnSpc>
                <a:spcPct val="100000"/>
              </a:lnSpc>
              <a:spcBef>
                <a:spcPts val="575"/>
              </a:spcBef>
            </a:pPr>
            <a:r>
              <a:rPr dirty="0" sz="800" spc="-155">
                <a:latin typeface="Garuda"/>
                <a:cs typeface="Garuda"/>
              </a:rPr>
              <a:t>Developme</a:t>
            </a:r>
            <a:r>
              <a:rPr dirty="0" baseline="25641" sz="1950" spc="-232">
                <a:latin typeface="Times New Roman"/>
                <a:cs typeface="Times New Roman"/>
              </a:rPr>
              <a:t>b</a:t>
            </a:r>
            <a:r>
              <a:rPr dirty="0" sz="800" spc="-155">
                <a:latin typeface="Garuda"/>
                <a:cs typeface="Garuda"/>
              </a:rPr>
              <a:t>nt</a:t>
            </a:r>
            <a:r>
              <a:rPr dirty="0" baseline="25641" sz="1950" spc="-232">
                <a:latin typeface="Times New Roman"/>
                <a:cs typeface="Times New Roman"/>
              </a:rPr>
              <a:t>l</a:t>
            </a:r>
            <a:r>
              <a:rPr dirty="0" sz="800" spc="-155">
                <a:latin typeface="Garuda"/>
                <a:cs typeface="Garuda"/>
              </a:rPr>
              <a:t>P</a:t>
            </a:r>
            <a:r>
              <a:rPr dirty="0" baseline="25641" sz="1950" spc="-232">
                <a:latin typeface="Times New Roman"/>
                <a:cs typeface="Times New Roman"/>
              </a:rPr>
              <a:t>o</a:t>
            </a:r>
            <a:r>
              <a:rPr dirty="0" sz="800" spc="-155">
                <a:latin typeface="Garuda"/>
                <a:cs typeface="Garuda"/>
              </a:rPr>
              <a:t>r</a:t>
            </a:r>
            <a:r>
              <a:rPr dirty="0" baseline="25641" sz="1950" spc="-232">
                <a:latin typeface="Times New Roman"/>
                <a:cs typeface="Times New Roman"/>
              </a:rPr>
              <a:t>c</a:t>
            </a:r>
            <a:r>
              <a:rPr dirty="0" sz="800" spc="-155">
                <a:latin typeface="Garuda"/>
                <a:cs typeface="Garuda"/>
              </a:rPr>
              <a:t>og</a:t>
            </a:r>
            <a:r>
              <a:rPr dirty="0" baseline="25641" sz="1950" spc="-232">
                <a:latin typeface="Times New Roman"/>
                <a:cs typeface="Times New Roman"/>
              </a:rPr>
              <a:t>k</a:t>
            </a:r>
            <a:r>
              <a:rPr dirty="0" sz="800" spc="-155">
                <a:latin typeface="Garuda"/>
                <a:cs typeface="Garuda"/>
              </a:rPr>
              <a:t>r</a:t>
            </a:r>
            <a:r>
              <a:rPr dirty="0" baseline="25641" sz="1950" spc="-232">
                <a:latin typeface="Times New Roman"/>
                <a:cs typeface="Times New Roman"/>
              </a:rPr>
              <a:t>s</a:t>
            </a:r>
            <a:r>
              <a:rPr dirty="0" sz="800" spc="-155">
                <a:latin typeface="Garuda"/>
                <a:cs typeface="Garuda"/>
              </a:rPr>
              <a:t>am</a:t>
            </a:r>
            <a:r>
              <a:rPr dirty="0" baseline="25641" sz="1950" spc="-232">
                <a:latin typeface="Times New Roman"/>
                <a:cs typeface="Times New Roman"/>
              </a:rPr>
              <a:t>, </a:t>
            </a:r>
            <a:r>
              <a:rPr dirty="0" baseline="25641" sz="1950" spc="-330">
                <a:latin typeface="Times New Roman"/>
                <a:cs typeface="Times New Roman"/>
              </a:rPr>
              <a:t>s</a:t>
            </a:r>
            <a:r>
              <a:rPr dirty="0" sz="800" spc="-220">
                <a:latin typeface="Garuda"/>
                <a:cs typeface="Garuda"/>
              </a:rPr>
              <a:t>(W</a:t>
            </a:r>
            <a:r>
              <a:rPr dirty="0" baseline="25641" sz="1950" spc="-330">
                <a:latin typeface="Times New Roman"/>
                <a:cs typeface="Times New Roman"/>
              </a:rPr>
              <a:t>to</a:t>
            </a:r>
            <a:r>
              <a:rPr dirty="0" sz="800" spc="-220">
                <a:latin typeface="Garuda"/>
                <a:cs typeface="Garuda"/>
              </a:rPr>
              <a:t>D</a:t>
            </a:r>
            <a:r>
              <a:rPr dirty="0" baseline="25641" sz="1950" spc="-330">
                <a:latin typeface="Times New Roman"/>
                <a:cs typeface="Times New Roman"/>
              </a:rPr>
              <a:t>r</a:t>
            </a:r>
            <a:r>
              <a:rPr dirty="0" sz="800" spc="-220">
                <a:latin typeface="Garuda"/>
                <a:cs typeface="Garuda"/>
              </a:rPr>
              <a:t>P</a:t>
            </a:r>
            <a:r>
              <a:rPr dirty="0" baseline="25641" sz="1950" spc="-330">
                <a:latin typeface="Times New Roman"/>
                <a:cs typeface="Times New Roman"/>
              </a:rPr>
              <a:t>e</a:t>
            </a:r>
            <a:r>
              <a:rPr dirty="0" sz="800" spc="-220">
                <a:latin typeface="Garuda"/>
                <a:cs typeface="Garuda"/>
              </a:rPr>
              <a:t>)</a:t>
            </a:r>
            <a:r>
              <a:rPr dirty="0" baseline="25641" sz="1950" spc="-330">
                <a:latin typeface="Times New Roman"/>
                <a:cs typeface="Times New Roman"/>
              </a:rPr>
              <a:t>d</a:t>
            </a:r>
            <a:r>
              <a:rPr dirty="0" sz="800" spc="-220">
                <a:latin typeface="Garuda"/>
                <a:cs typeface="Garuda"/>
              </a:rPr>
              <a:t>eK</a:t>
            </a:r>
            <a:r>
              <a:rPr dirty="0" baseline="25641" sz="1950" spc="-330">
                <a:latin typeface="Times New Roman"/>
                <a:cs typeface="Times New Roman"/>
              </a:rPr>
              <a:t>p</a:t>
            </a:r>
            <a:r>
              <a:rPr dirty="0" sz="800" spc="-220">
                <a:latin typeface="Garuda"/>
                <a:cs typeface="Garuda"/>
              </a:rPr>
              <a:t>it</a:t>
            </a:r>
            <a:r>
              <a:rPr dirty="0" baseline="25641" sz="1950" spc="-330">
                <a:latin typeface="Times New Roman"/>
                <a:cs typeface="Times New Roman"/>
              </a:rPr>
              <a:t>r</a:t>
            </a:r>
            <a:r>
              <a:rPr dirty="0" sz="800" spc="-220">
                <a:latin typeface="Garuda"/>
                <a:cs typeface="Garuda"/>
              </a:rPr>
              <a:t>m</a:t>
            </a:r>
            <a:r>
              <a:rPr dirty="0" baseline="25641" sz="1950" spc="-330">
                <a:latin typeface="Times New Roman"/>
                <a:cs typeface="Times New Roman"/>
              </a:rPr>
              <a:t>o</a:t>
            </a:r>
            <a:r>
              <a:rPr dirty="0" sz="800" spc="-220">
                <a:latin typeface="Garuda"/>
                <a:cs typeface="Garuda"/>
              </a:rPr>
              <a:t>a</a:t>
            </a:r>
            <a:r>
              <a:rPr dirty="0" baseline="25641" sz="1950" spc="-330">
                <a:latin typeface="Times New Roman"/>
                <a:cs typeface="Times New Roman"/>
              </a:rPr>
              <a:t>c</a:t>
            </a:r>
            <a:r>
              <a:rPr dirty="0" sz="800" spc="-220">
                <a:latin typeface="Garuda"/>
                <a:cs typeface="Garuda"/>
              </a:rPr>
              <a:t>te</a:t>
            </a:r>
            <a:r>
              <a:rPr dirty="0" baseline="25641" sz="1950" spc="-330">
                <a:latin typeface="Times New Roman"/>
                <a:cs typeface="Times New Roman"/>
              </a:rPr>
              <a:t>e</a:t>
            </a:r>
            <a:r>
              <a:rPr dirty="0" sz="800" spc="-220">
                <a:latin typeface="Garuda"/>
                <a:cs typeface="Garuda"/>
              </a:rPr>
              <a:t>ri</a:t>
            </a:r>
            <a:r>
              <a:rPr dirty="0" baseline="25641" sz="1950" spc="-330">
                <a:latin typeface="Times New Roman"/>
                <a:cs typeface="Times New Roman"/>
              </a:rPr>
              <a:t>d</a:t>
            </a:r>
            <a:r>
              <a:rPr dirty="0" sz="800" spc="-220">
                <a:latin typeface="Garuda"/>
                <a:cs typeface="Garuda"/>
              </a:rPr>
              <a:t>al</a:t>
            </a:r>
            <a:r>
              <a:rPr dirty="0" baseline="25641" sz="1950" spc="-330">
                <a:latin typeface="Times New Roman"/>
                <a:cs typeface="Times New Roman"/>
              </a:rPr>
              <a:t>u</a:t>
            </a:r>
            <a:r>
              <a:rPr dirty="0" sz="800" spc="-220">
                <a:latin typeface="Garuda"/>
                <a:cs typeface="Garuda"/>
              </a:rPr>
              <a:t>s </a:t>
            </a:r>
            <a:r>
              <a:rPr dirty="0" baseline="25641" sz="1950" spc="-300">
                <a:latin typeface="Times New Roman"/>
                <a:cs typeface="Times New Roman"/>
              </a:rPr>
              <a:t>r</a:t>
            </a:r>
            <a:r>
              <a:rPr dirty="0" sz="800" spc="-200">
                <a:latin typeface="Garuda"/>
                <a:cs typeface="Garuda"/>
              </a:rPr>
              <a:t>a</a:t>
            </a:r>
            <a:r>
              <a:rPr dirty="0" baseline="25641" sz="1950" spc="-300">
                <a:latin typeface="Times New Roman"/>
                <a:cs typeface="Times New Roman"/>
              </a:rPr>
              <a:t>e</a:t>
            </a:r>
            <a:r>
              <a:rPr dirty="0" sz="800" spc="-200">
                <a:latin typeface="Garuda"/>
                <a:cs typeface="Garuda"/>
              </a:rPr>
              <a:t>re</a:t>
            </a:r>
            <a:r>
              <a:rPr dirty="0" baseline="25641" sz="1950" spc="-300">
                <a:latin typeface="Times New Roman"/>
                <a:cs typeface="Times New Roman"/>
              </a:rPr>
              <a:t>s</a:t>
            </a:r>
            <a:r>
              <a:rPr dirty="0" sz="800" spc="-200">
                <a:latin typeface="Garuda"/>
                <a:cs typeface="Garuda"/>
              </a:rPr>
              <a:t>p</a:t>
            </a:r>
            <a:r>
              <a:rPr dirty="0" baseline="25641" sz="1950" spc="-300">
                <a:latin typeface="Times New Roman"/>
                <a:cs typeface="Times New Roman"/>
              </a:rPr>
              <a:t>,</a:t>
            </a:r>
            <a:r>
              <a:rPr dirty="0" sz="800" spc="-200">
                <a:latin typeface="Garuda"/>
                <a:cs typeface="Garuda"/>
              </a:rPr>
              <a:t>ro</a:t>
            </a:r>
            <a:r>
              <a:rPr dirty="0" baseline="25641" sz="1950" spc="-300">
                <a:latin typeface="Times New Roman"/>
                <a:cs typeface="Times New Roman"/>
              </a:rPr>
              <a:t>a</a:t>
            </a:r>
            <a:r>
              <a:rPr dirty="0" sz="800" spc="-200">
                <a:latin typeface="Garuda"/>
                <a:cs typeface="Garuda"/>
              </a:rPr>
              <a:t>v</a:t>
            </a:r>
            <a:r>
              <a:rPr dirty="0" baseline="25641" sz="1950" spc="-300">
                <a:latin typeface="Times New Roman"/>
                <a:cs typeface="Times New Roman"/>
              </a:rPr>
              <a:t>n</a:t>
            </a:r>
            <a:r>
              <a:rPr dirty="0" sz="800" spc="-200">
                <a:latin typeface="Garuda"/>
                <a:cs typeface="Garuda"/>
              </a:rPr>
              <a:t>id</a:t>
            </a:r>
            <a:r>
              <a:rPr dirty="0" baseline="25641" sz="1950" spc="-300">
                <a:latin typeface="Times New Roman"/>
                <a:cs typeface="Times New Roman"/>
              </a:rPr>
              <a:t>d</a:t>
            </a:r>
            <a:r>
              <a:rPr dirty="0" sz="800" spc="-200">
                <a:latin typeface="Garuda"/>
                <a:cs typeface="Garuda"/>
              </a:rPr>
              <a:t>ed</a:t>
            </a:r>
            <a:r>
              <a:rPr dirty="0" baseline="25641" sz="1950" spc="-300">
                <a:latin typeface="Times New Roman"/>
                <a:cs typeface="Times New Roman"/>
              </a:rPr>
              <a:t>e</a:t>
            </a:r>
            <a:r>
              <a:rPr dirty="0" sz="800" spc="-200">
                <a:latin typeface="Garuda"/>
                <a:cs typeface="Garuda"/>
              </a:rPr>
              <a:t>fo</a:t>
            </a:r>
            <a:r>
              <a:rPr dirty="0" baseline="25641" sz="1950" spc="-300">
                <a:latin typeface="Times New Roman"/>
                <a:cs typeface="Times New Roman"/>
              </a:rPr>
              <a:t>x</a:t>
            </a:r>
            <a:r>
              <a:rPr dirty="0" sz="800" spc="-200">
                <a:latin typeface="Garuda"/>
                <a:cs typeface="Garuda"/>
              </a:rPr>
              <a:t>r </a:t>
            </a:r>
            <a:r>
              <a:rPr dirty="0" baseline="25641" sz="1950" spc="-330">
                <a:latin typeface="Times New Roman"/>
                <a:cs typeface="Times New Roman"/>
              </a:rPr>
              <a:t>t</a:t>
            </a:r>
            <a:r>
              <a:rPr dirty="0" sz="800" spc="-220">
                <a:latin typeface="Garuda"/>
                <a:cs typeface="Garuda"/>
              </a:rPr>
              <a:t>W</a:t>
            </a:r>
            <a:r>
              <a:rPr dirty="0" baseline="25641" sz="1950" spc="-330">
                <a:latin typeface="Times New Roman"/>
                <a:cs typeface="Times New Roman"/>
              </a:rPr>
              <a:t>e</a:t>
            </a:r>
            <a:r>
              <a:rPr dirty="0" sz="800" spc="-220">
                <a:latin typeface="Garuda"/>
                <a:cs typeface="Garuda"/>
              </a:rPr>
              <a:t>D</a:t>
            </a:r>
            <a:r>
              <a:rPr dirty="0" baseline="25641" sz="1950" spc="-330">
                <a:latin typeface="Times New Roman"/>
                <a:cs typeface="Times New Roman"/>
              </a:rPr>
              <a:t>rn</a:t>
            </a:r>
            <a:r>
              <a:rPr dirty="0" sz="800" spc="-220">
                <a:latin typeface="Garuda"/>
                <a:cs typeface="Garuda"/>
              </a:rPr>
              <a:t>P</a:t>
            </a:r>
            <a:r>
              <a:rPr dirty="0" baseline="25641" sz="1950" spc="-330">
                <a:latin typeface="Times New Roman"/>
                <a:cs typeface="Times New Roman"/>
              </a:rPr>
              <a:t>a</a:t>
            </a:r>
            <a:r>
              <a:rPr dirty="0" sz="800" spc="-220">
                <a:latin typeface="Garuda"/>
                <a:cs typeface="Garuda"/>
              </a:rPr>
              <a:t>in</a:t>
            </a:r>
            <a:r>
              <a:rPr dirty="0" baseline="25641" sz="1950" spc="-330">
                <a:latin typeface="Times New Roman"/>
                <a:cs typeface="Times New Roman"/>
              </a:rPr>
              <a:t>l</a:t>
            </a:r>
            <a:r>
              <a:rPr dirty="0" sz="800" spc="-220">
                <a:latin typeface="Garuda"/>
                <a:cs typeface="Garuda"/>
              </a:rPr>
              <a:t>-c</a:t>
            </a:r>
            <a:r>
              <a:rPr dirty="0" baseline="25641" sz="1950" spc="-330">
                <a:latin typeface="Times New Roman"/>
                <a:cs typeface="Times New Roman"/>
              </a:rPr>
              <a:t>p</a:t>
            </a:r>
            <a:r>
              <a:rPr dirty="0" sz="800" spc="-220">
                <a:latin typeface="Garuda"/>
                <a:cs typeface="Garuda"/>
              </a:rPr>
              <a:t>la</a:t>
            </a:r>
            <a:r>
              <a:rPr dirty="0" baseline="25641" sz="1950" spc="-330">
                <a:latin typeface="Times New Roman"/>
                <a:cs typeface="Times New Roman"/>
              </a:rPr>
              <a:t>r</a:t>
            </a:r>
            <a:r>
              <a:rPr dirty="0" sz="800" spc="-220">
                <a:latin typeface="Garuda"/>
                <a:cs typeface="Garuda"/>
              </a:rPr>
              <a:t>s</a:t>
            </a:r>
            <a:r>
              <a:rPr dirty="0" baseline="25641" sz="1950" spc="-330">
                <a:latin typeface="Times New Roman"/>
                <a:cs typeface="Times New Roman"/>
              </a:rPr>
              <a:t>o</a:t>
            </a:r>
            <a:r>
              <a:rPr dirty="0" sz="800" spc="-220">
                <a:latin typeface="Garuda"/>
                <a:cs typeface="Garuda"/>
              </a:rPr>
              <a:t>s </a:t>
            </a:r>
            <a:r>
              <a:rPr dirty="0" baseline="25641" sz="1950" spc="-345">
                <a:latin typeface="Times New Roman"/>
                <a:cs typeface="Times New Roman"/>
              </a:rPr>
              <a:t>c</a:t>
            </a:r>
            <a:r>
              <a:rPr dirty="0" sz="800" spc="-229">
                <a:latin typeface="Garuda"/>
                <a:cs typeface="Garuda"/>
              </a:rPr>
              <a:t>us</a:t>
            </a:r>
            <a:r>
              <a:rPr dirty="0" baseline="25641" sz="1950" spc="-345">
                <a:latin typeface="Times New Roman"/>
                <a:cs typeface="Times New Roman"/>
              </a:rPr>
              <a:t>e</a:t>
            </a:r>
            <a:r>
              <a:rPr dirty="0" sz="800" spc="-229">
                <a:latin typeface="Garuda"/>
                <a:cs typeface="Garuda"/>
              </a:rPr>
              <a:t>e</a:t>
            </a:r>
            <a:r>
              <a:rPr dirty="0" baseline="25641" sz="1950" spc="-345">
                <a:latin typeface="Times New Roman"/>
                <a:cs typeface="Times New Roman"/>
              </a:rPr>
              <a:t>d</a:t>
            </a:r>
            <a:r>
              <a:rPr dirty="0" sz="800" spc="-229">
                <a:latin typeface="Garuda"/>
                <a:cs typeface="Garuda"/>
              </a:rPr>
              <a:t>o</a:t>
            </a:r>
            <a:r>
              <a:rPr dirty="0" baseline="25641" sz="1950" spc="-345">
                <a:latin typeface="Times New Roman"/>
                <a:cs typeface="Times New Roman"/>
              </a:rPr>
              <a:t>u</a:t>
            </a:r>
            <a:r>
              <a:rPr dirty="0" sz="800" spc="-229">
                <a:latin typeface="Garuda"/>
                <a:cs typeface="Garuda"/>
              </a:rPr>
              <a:t>nl</a:t>
            </a:r>
            <a:r>
              <a:rPr dirty="0" baseline="25641" sz="1950" spc="-345">
                <a:latin typeface="Times New Roman"/>
                <a:cs typeface="Times New Roman"/>
              </a:rPr>
              <a:t>r</a:t>
            </a:r>
            <a:r>
              <a:rPr dirty="0" sz="800" spc="-229">
                <a:latin typeface="Garuda"/>
                <a:cs typeface="Garuda"/>
              </a:rPr>
              <a:t>y</a:t>
            </a:r>
            <a:r>
              <a:rPr dirty="0" baseline="25641" sz="1950" spc="-345">
                <a:latin typeface="Times New Roman"/>
                <a:cs typeface="Times New Roman"/>
              </a:rPr>
              <a:t>e</a:t>
            </a:r>
            <a:r>
              <a:rPr dirty="0" sz="800" spc="-229">
                <a:latin typeface="Garuda"/>
                <a:cs typeface="Garuda"/>
              </a:rPr>
              <a:t>. </a:t>
            </a:r>
            <a:r>
              <a:rPr dirty="0" sz="800" spc="-220">
                <a:latin typeface="Garuda"/>
                <a:cs typeface="Garuda"/>
              </a:rPr>
              <a:t>C</a:t>
            </a:r>
            <a:r>
              <a:rPr dirty="0" baseline="25641" sz="1950" spc="-330">
                <a:latin typeface="Times New Roman"/>
                <a:cs typeface="Times New Roman"/>
              </a:rPr>
              <a:t>s</a:t>
            </a:r>
            <a:r>
              <a:rPr dirty="0" sz="800" spc="-220">
                <a:latin typeface="Garuda"/>
                <a:cs typeface="Garuda"/>
              </a:rPr>
              <a:t>o</a:t>
            </a:r>
            <a:r>
              <a:rPr dirty="0" baseline="25641" sz="1950" spc="-330">
                <a:latin typeface="Times New Roman"/>
                <a:cs typeface="Times New Roman"/>
              </a:rPr>
              <a:t>a</a:t>
            </a:r>
            <a:r>
              <a:rPr dirty="0" sz="800" spc="-220">
                <a:latin typeface="Garuda"/>
                <a:cs typeface="Garuda"/>
              </a:rPr>
              <a:t>py</a:t>
            </a:r>
            <a:r>
              <a:rPr dirty="0" baseline="25641" sz="1950" spc="-330">
                <a:latin typeface="Times New Roman"/>
                <a:cs typeface="Times New Roman"/>
              </a:rPr>
              <a:t>n</a:t>
            </a:r>
            <a:r>
              <a:rPr dirty="0" sz="800" spc="-220">
                <a:latin typeface="Garuda"/>
                <a:cs typeface="Garuda"/>
              </a:rPr>
              <a:t>in</a:t>
            </a:r>
            <a:r>
              <a:rPr dirty="0" baseline="25641" sz="1950" spc="-330">
                <a:latin typeface="Times New Roman"/>
                <a:cs typeface="Times New Roman"/>
              </a:rPr>
              <a:t>d</a:t>
            </a:r>
            <a:r>
              <a:rPr dirty="0" sz="800" spc="-220">
                <a:latin typeface="Garuda"/>
                <a:cs typeface="Garuda"/>
              </a:rPr>
              <a:t>g </a:t>
            </a:r>
            <a:r>
              <a:rPr dirty="0" baseline="25641" sz="1950" spc="-247">
                <a:latin typeface="Times New Roman"/>
                <a:cs typeface="Times New Roman"/>
              </a:rPr>
              <a:t>e</a:t>
            </a:r>
            <a:r>
              <a:rPr dirty="0" sz="800" spc="-165">
                <a:latin typeface="Garuda"/>
                <a:cs typeface="Garuda"/>
              </a:rPr>
              <a:t>eK</a:t>
            </a:r>
            <a:r>
              <a:rPr dirty="0" baseline="25641" sz="1950" spc="-247">
                <a:latin typeface="Times New Roman"/>
                <a:cs typeface="Times New Roman"/>
              </a:rPr>
              <a:t>x</a:t>
            </a:r>
            <a:r>
              <a:rPr dirty="0" sz="800" spc="-165">
                <a:latin typeface="Garuda"/>
                <a:cs typeface="Garuda"/>
              </a:rPr>
              <a:t>it</a:t>
            </a:r>
            <a:r>
              <a:rPr dirty="0" baseline="25641" sz="1950" spc="-247">
                <a:latin typeface="Times New Roman"/>
                <a:cs typeface="Times New Roman"/>
              </a:rPr>
              <a:t>e</a:t>
            </a:r>
            <a:r>
              <a:rPr dirty="0" sz="800" spc="-165">
                <a:latin typeface="Garuda"/>
                <a:cs typeface="Garuda"/>
              </a:rPr>
              <a:t>m</a:t>
            </a:r>
            <a:r>
              <a:rPr dirty="0" baseline="25641" sz="1950" spc="-247">
                <a:latin typeface="Times New Roman"/>
                <a:cs typeface="Times New Roman"/>
              </a:rPr>
              <a:t>c</a:t>
            </a:r>
            <a:r>
              <a:rPr dirty="0" sz="800" spc="-165">
                <a:latin typeface="Garuda"/>
                <a:cs typeface="Garuda"/>
              </a:rPr>
              <a:t>a</a:t>
            </a:r>
            <a:r>
              <a:rPr dirty="0" baseline="25641" sz="1950" spc="-247">
                <a:latin typeface="Times New Roman"/>
                <a:cs typeface="Times New Roman"/>
              </a:rPr>
              <a:t>u</a:t>
            </a:r>
            <a:r>
              <a:rPr dirty="0" sz="800" spc="-165">
                <a:latin typeface="Garuda"/>
                <a:cs typeface="Garuda"/>
              </a:rPr>
              <a:t>te</a:t>
            </a:r>
            <a:r>
              <a:rPr dirty="0" baseline="25641" sz="1950" spc="-247">
                <a:latin typeface="Times New Roman"/>
                <a:cs typeface="Times New Roman"/>
              </a:rPr>
              <a:t>t</a:t>
            </a:r>
            <a:r>
              <a:rPr dirty="0" sz="800" spc="-165">
                <a:latin typeface="Garuda"/>
                <a:cs typeface="Garuda"/>
              </a:rPr>
              <a:t>r</a:t>
            </a:r>
            <a:r>
              <a:rPr dirty="0" baseline="25641" sz="1950" spc="-247">
                <a:latin typeface="Times New Roman"/>
                <a:cs typeface="Times New Roman"/>
              </a:rPr>
              <a:t>a</a:t>
            </a:r>
            <a:r>
              <a:rPr dirty="0" sz="800" spc="-165">
                <a:latin typeface="Garuda"/>
                <a:cs typeface="Garuda"/>
              </a:rPr>
              <a:t>ia</a:t>
            </a:r>
            <a:r>
              <a:rPr dirty="0" baseline="25641" sz="1950" spc="-247">
                <a:latin typeface="Times New Roman"/>
                <a:cs typeface="Times New Roman"/>
              </a:rPr>
              <a:t>b</a:t>
            </a:r>
            <a:r>
              <a:rPr dirty="0" sz="800" spc="-165">
                <a:latin typeface="Garuda"/>
                <a:cs typeface="Garuda"/>
              </a:rPr>
              <a:t>ls</a:t>
            </a:r>
            <a:r>
              <a:rPr dirty="0" baseline="25641" sz="1950" spc="-247">
                <a:latin typeface="Times New Roman"/>
                <a:cs typeface="Times New Roman"/>
              </a:rPr>
              <a:t>le</a:t>
            </a:r>
            <a:r>
              <a:rPr dirty="0" sz="800" spc="-165">
                <a:latin typeface="Garuda"/>
                <a:cs typeface="Garuda"/>
              </a:rPr>
              <a:t>is</a:t>
            </a:r>
            <a:r>
              <a:rPr dirty="0" baseline="25641" sz="1950" spc="-247">
                <a:latin typeface="Times New Roman"/>
                <a:cs typeface="Times New Roman"/>
              </a:rPr>
              <a:t>s</a:t>
            </a:r>
            <a:r>
              <a:rPr dirty="0" sz="800" spc="-165">
                <a:latin typeface="Garuda"/>
                <a:cs typeface="Garuda"/>
              </a:rPr>
              <a:t>s</a:t>
            </a:r>
            <a:r>
              <a:rPr dirty="0" baseline="25641" sz="1950" spc="-247">
                <a:latin typeface="Times New Roman"/>
                <a:cs typeface="Times New Roman"/>
              </a:rPr>
              <a:t>.</a:t>
            </a:r>
            <a:r>
              <a:rPr dirty="0" sz="800" spc="-165">
                <a:latin typeface="Garuda"/>
                <a:cs typeface="Garuda"/>
              </a:rPr>
              <a:t>trictly </a:t>
            </a:r>
            <a:r>
              <a:rPr dirty="0" sz="800" spc="-5">
                <a:latin typeface="Garuda"/>
                <a:cs typeface="Garuda"/>
              </a:rPr>
              <a:t>prohibited and is</a:t>
            </a:r>
            <a:r>
              <a:rPr dirty="0" sz="800" spc="-170">
                <a:latin typeface="Garuda"/>
                <a:cs typeface="Garuda"/>
              </a:rPr>
              <a:t> </a:t>
            </a:r>
            <a:r>
              <a:rPr dirty="0" sz="800" spc="-5">
                <a:latin typeface="Garuda"/>
                <a:cs typeface="Garuda"/>
              </a:rPr>
              <a:t>in</a:t>
            </a:r>
            <a:endParaRPr sz="800">
              <a:latin typeface="Garuda"/>
              <a:cs typeface="Garuda"/>
            </a:endParaRP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25210" cy="37649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List of </a:t>
            </a:r>
            <a:r>
              <a:rPr dirty="0" sz="1300" spc="10" b="1">
                <a:latin typeface="Arial"/>
                <a:cs typeface="Arial"/>
              </a:rPr>
              <a:t>Some Oracle-Supplied</a:t>
            </a:r>
            <a:r>
              <a:rPr dirty="0" sz="1300" spc="-5" b="1">
                <a:latin typeface="Arial"/>
                <a:cs typeface="Arial"/>
              </a:rPr>
              <a:t> </a:t>
            </a:r>
            <a:r>
              <a:rPr dirty="0" sz="1300" spc="10" b="1">
                <a:latin typeface="Arial"/>
                <a:cs typeface="Arial"/>
              </a:rPr>
              <a:t>Packages</a:t>
            </a:r>
            <a:endParaRPr sz="1300">
              <a:latin typeface="Arial"/>
              <a:cs typeface="Arial"/>
            </a:endParaRPr>
          </a:p>
          <a:p>
            <a:pPr marL="137795" marR="5080">
              <a:lnSpc>
                <a:spcPct val="101400"/>
              </a:lnSpc>
              <a:spcBef>
                <a:spcPts val="365"/>
              </a:spcBef>
            </a:pPr>
            <a:r>
              <a:rPr dirty="0" sz="1300" spc="10">
                <a:latin typeface="Times New Roman"/>
                <a:cs typeface="Times New Roman"/>
              </a:rPr>
              <a:t>The </a:t>
            </a:r>
            <a:r>
              <a:rPr dirty="0" sz="1300" spc="5">
                <a:latin typeface="Times New Roman"/>
                <a:cs typeface="Times New Roman"/>
              </a:rPr>
              <a:t>list of PL/SQL packages provided with an Oracle database grows with the release of  </a:t>
            </a:r>
            <a:r>
              <a:rPr dirty="0" sz="1300" spc="10">
                <a:latin typeface="Times New Roman"/>
                <a:cs typeface="Times New Roman"/>
              </a:rPr>
              <a:t>new </a:t>
            </a:r>
            <a:r>
              <a:rPr dirty="0" sz="1300" spc="5">
                <a:latin typeface="Times New Roman"/>
                <a:cs typeface="Times New Roman"/>
              </a:rPr>
              <a:t>versions. It </a:t>
            </a:r>
            <a:r>
              <a:rPr dirty="0" sz="1300" spc="10">
                <a:latin typeface="Times New Roman"/>
                <a:cs typeface="Times New Roman"/>
              </a:rPr>
              <a:t>would </a:t>
            </a:r>
            <a:r>
              <a:rPr dirty="0" sz="1300" spc="5">
                <a:latin typeface="Times New Roman"/>
                <a:cs typeface="Times New Roman"/>
              </a:rPr>
              <a:t>be impossible to cover the exhaustive set </a:t>
            </a:r>
            <a:r>
              <a:rPr dirty="0" sz="1300" spc="10">
                <a:latin typeface="Times New Roman"/>
                <a:cs typeface="Times New Roman"/>
              </a:rPr>
              <a:t>of </a:t>
            </a:r>
            <a:r>
              <a:rPr dirty="0" sz="1300" spc="5">
                <a:latin typeface="Times New Roman"/>
                <a:cs typeface="Times New Roman"/>
              </a:rPr>
              <a:t>packages and their  functionality in this course. For </a:t>
            </a:r>
            <a:r>
              <a:rPr dirty="0" sz="1300" spc="10">
                <a:latin typeface="Times New Roman"/>
                <a:cs typeface="Times New Roman"/>
              </a:rPr>
              <a:t>more </a:t>
            </a:r>
            <a:r>
              <a:rPr dirty="0" sz="1300" spc="5">
                <a:latin typeface="Times New Roman"/>
                <a:cs typeface="Times New Roman"/>
              </a:rPr>
              <a:t>information, refer to the </a:t>
            </a:r>
            <a:r>
              <a:rPr dirty="0" sz="1300" spc="10" i="1">
                <a:latin typeface="Times New Roman"/>
                <a:cs typeface="Times New Roman"/>
              </a:rPr>
              <a:t>PL/SQL </a:t>
            </a:r>
            <a:r>
              <a:rPr dirty="0" sz="1300" spc="5" i="1">
                <a:latin typeface="Times New Roman"/>
                <a:cs typeface="Times New Roman"/>
              </a:rPr>
              <a:t>Packages </a:t>
            </a:r>
            <a:r>
              <a:rPr dirty="0" sz="1300" spc="10" i="1">
                <a:latin typeface="Times New Roman"/>
                <a:cs typeface="Times New Roman"/>
              </a:rPr>
              <a:t>and  </a:t>
            </a:r>
            <a:r>
              <a:rPr dirty="0" sz="1300" spc="5" i="1">
                <a:latin typeface="Times New Roman"/>
                <a:cs typeface="Times New Roman"/>
              </a:rPr>
              <a:t>Types </a:t>
            </a:r>
            <a:r>
              <a:rPr dirty="0" sz="1300" spc="10" i="1">
                <a:latin typeface="Times New Roman"/>
                <a:cs typeface="Times New Roman"/>
              </a:rPr>
              <a:t>Reference 10g </a:t>
            </a:r>
            <a:r>
              <a:rPr dirty="0" sz="1300" spc="5">
                <a:latin typeface="Times New Roman"/>
                <a:cs typeface="Times New Roman"/>
              </a:rPr>
              <a:t>(previously </a:t>
            </a:r>
            <a:r>
              <a:rPr dirty="0" sz="1300" spc="10">
                <a:latin typeface="Times New Roman"/>
                <a:cs typeface="Times New Roman"/>
              </a:rPr>
              <a:t>known </a:t>
            </a:r>
            <a:r>
              <a:rPr dirty="0" sz="1300" spc="5">
                <a:latin typeface="Times New Roman"/>
                <a:cs typeface="Times New Roman"/>
              </a:rPr>
              <a:t>as the </a:t>
            </a:r>
            <a:r>
              <a:rPr dirty="0" sz="1300" spc="10" i="1">
                <a:latin typeface="Times New Roman"/>
                <a:cs typeface="Times New Roman"/>
              </a:rPr>
              <a:t>PL/SQL </a:t>
            </a:r>
            <a:r>
              <a:rPr dirty="0" sz="1300" spc="5" i="1">
                <a:latin typeface="Times New Roman"/>
                <a:cs typeface="Times New Roman"/>
              </a:rPr>
              <a:t>Supplied Packages</a:t>
            </a:r>
            <a:r>
              <a:rPr dirty="0" sz="1300" spc="55"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a:p>
            <a:pPr marL="137795">
              <a:lnSpc>
                <a:spcPct val="100000"/>
              </a:lnSpc>
              <a:spcBef>
                <a:spcPts val="20"/>
              </a:spcBef>
            </a:pPr>
            <a:r>
              <a:rPr dirty="0" sz="1300" spc="10">
                <a:latin typeface="Times New Roman"/>
                <a:cs typeface="Times New Roman"/>
              </a:rPr>
              <a:t>This </a:t>
            </a:r>
            <a:r>
              <a:rPr dirty="0" sz="1300" spc="5">
                <a:latin typeface="Times New Roman"/>
                <a:cs typeface="Times New Roman"/>
              </a:rPr>
              <a:t>lesson covers the last five </a:t>
            </a:r>
            <a:r>
              <a:rPr dirty="0" sz="1300" spc="10">
                <a:latin typeface="Times New Roman"/>
                <a:cs typeface="Times New Roman"/>
              </a:rPr>
              <a:t>packages </a:t>
            </a:r>
            <a:r>
              <a:rPr dirty="0" sz="1300" spc="5">
                <a:latin typeface="Times New Roman"/>
                <a:cs typeface="Times New Roman"/>
              </a:rPr>
              <a:t>in this</a:t>
            </a:r>
            <a:r>
              <a:rPr dirty="0" sz="1300" spc="-5">
                <a:latin typeface="Times New Roman"/>
                <a:cs typeface="Times New Roman"/>
              </a:rPr>
              <a:t> </a:t>
            </a:r>
            <a:r>
              <a:rPr dirty="0" sz="1300" spc="5">
                <a:latin typeface="Times New Roman"/>
                <a:cs typeface="Times New Roman"/>
              </a:rPr>
              <a:t>list.</a:t>
            </a:r>
            <a:endParaRPr sz="1300">
              <a:latin typeface="Times New Roman"/>
              <a:cs typeface="Times New Roman"/>
            </a:endParaRPr>
          </a:p>
          <a:p>
            <a:pPr marL="137795">
              <a:lnSpc>
                <a:spcPts val="1535"/>
              </a:lnSpc>
              <a:spcBef>
                <a:spcPts val="335"/>
              </a:spcBef>
            </a:pPr>
            <a:r>
              <a:rPr dirty="0" sz="1300" spc="10">
                <a:latin typeface="Times New Roman"/>
                <a:cs typeface="Times New Roman"/>
              </a:rPr>
              <a:t>The </a:t>
            </a:r>
            <a:r>
              <a:rPr dirty="0" sz="1300" spc="5">
                <a:latin typeface="Times New Roman"/>
                <a:cs typeface="Times New Roman"/>
              </a:rPr>
              <a:t>following is a brief description about </a:t>
            </a:r>
            <a:r>
              <a:rPr dirty="0" sz="1300" spc="10">
                <a:latin typeface="Times New Roman"/>
                <a:cs typeface="Times New Roman"/>
              </a:rPr>
              <a:t>all </a:t>
            </a:r>
            <a:r>
              <a:rPr dirty="0" sz="1300" spc="5">
                <a:latin typeface="Times New Roman"/>
                <a:cs typeface="Times New Roman"/>
              </a:rPr>
              <a:t>the listed</a:t>
            </a:r>
            <a:r>
              <a:rPr dirty="0" sz="1300" spc="30">
                <a:latin typeface="Times New Roman"/>
                <a:cs typeface="Times New Roman"/>
              </a:rPr>
              <a:t> </a:t>
            </a:r>
            <a:r>
              <a:rPr dirty="0" sz="1300" spc="5">
                <a:latin typeface="Times New Roman"/>
                <a:cs typeface="Times New Roman"/>
              </a:rPr>
              <a:t>packages:</a:t>
            </a:r>
            <a:endParaRPr sz="1300">
              <a:latin typeface="Times New Roman"/>
              <a:cs typeface="Times New Roman"/>
            </a:endParaRPr>
          </a:p>
          <a:p>
            <a:pPr marL="514984" marR="5080" indent="-251460">
              <a:lnSpc>
                <a:spcPts val="1580"/>
              </a:lnSpc>
              <a:spcBef>
                <a:spcPts val="10"/>
              </a:spcBef>
              <a:buSzPct val="65384"/>
              <a:buChar char="•"/>
              <a:tabLst>
                <a:tab pos="514984" algn="l"/>
                <a:tab pos="515620" algn="l"/>
              </a:tabLst>
            </a:pPr>
            <a:r>
              <a:rPr dirty="0" sz="1300" spc="15">
                <a:latin typeface="Courier New"/>
                <a:cs typeface="Courier New"/>
              </a:rPr>
              <a:t>DBMS_ALERT</a:t>
            </a:r>
            <a:r>
              <a:rPr dirty="0" sz="1300" spc="-330">
                <a:latin typeface="Courier New"/>
                <a:cs typeface="Courier New"/>
              </a:rPr>
              <a:t> </a:t>
            </a:r>
            <a:r>
              <a:rPr dirty="0" sz="1300">
                <a:latin typeface="Times New Roman"/>
                <a:cs typeface="Times New Roman"/>
              </a:rPr>
              <a:t>supports </a:t>
            </a:r>
            <a:r>
              <a:rPr dirty="0" sz="1300" spc="5">
                <a:latin typeface="Times New Roman"/>
                <a:cs typeface="Times New Roman"/>
              </a:rPr>
              <a:t>asynchronous notification of database events. Messages or  alerts are sent </a:t>
            </a:r>
            <a:r>
              <a:rPr dirty="0" sz="1300" spc="10">
                <a:latin typeface="Times New Roman"/>
                <a:cs typeface="Times New Roman"/>
              </a:rPr>
              <a:t>on </a:t>
            </a:r>
            <a:r>
              <a:rPr dirty="0" sz="1300" spc="5">
                <a:latin typeface="Times New Roman"/>
                <a:cs typeface="Times New Roman"/>
              </a:rPr>
              <a:t>a </a:t>
            </a:r>
            <a:r>
              <a:rPr dirty="0" sz="1300" spc="15">
                <a:latin typeface="Courier New"/>
                <a:cs typeface="Courier New"/>
              </a:rPr>
              <a:t>COMMIT</a:t>
            </a:r>
            <a:r>
              <a:rPr dirty="0" sz="1300" spc="-455">
                <a:latin typeface="Courier New"/>
                <a:cs typeface="Courier New"/>
              </a:rPr>
              <a:t> </a:t>
            </a:r>
            <a:r>
              <a:rPr dirty="0" sz="1300" spc="10">
                <a:latin typeface="Times New Roman"/>
                <a:cs typeface="Times New Roman"/>
              </a:rPr>
              <a:t>command.</a:t>
            </a:r>
            <a:endParaRPr sz="1300">
              <a:latin typeface="Times New Roman"/>
              <a:cs typeface="Times New Roman"/>
            </a:endParaRPr>
          </a:p>
          <a:p>
            <a:pPr marL="515620" indent="-252095">
              <a:lnSpc>
                <a:spcPts val="1525"/>
              </a:lnSpc>
              <a:buSzPct val="65384"/>
              <a:buChar char="•"/>
              <a:tabLst>
                <a:tab pos="514984" algn="l"/>
                <a:tab pos="515620" algn="l"/>
              </a:tabLst>
            </a:pPr>
            <a:r>
              <a:rPr dirty="0" sz="1300" spc="15">
                <a:latin typeface="Courier New"/>
                <a:cs typeface="Courier New"/>
              </a:rPr>
              <a:t>DBMS_LOCK</a:t>
            </a:r>
            <a:r>
              <a:rPr dirty="0" sz="1300" spc="-385">
                <a:latin typeface="Courier New"/>
                <a:cs typeface="Courier New"/>
              </a:rPr>
              <a:t> </a:t>
            </a:r>
            <a:r>
              <a:rPr dirty="0" sz="1300" spc="5">
                <a:latin typeface="Times New Roman"/>
                <a:cs typeface="Times New Roman"/>
              </a:rPr>
              <a:t>is used to request, convert, and release locks through Oracle </a:t>
            </a:r>
            <a:r>
              <a:rPr dirty="0" sz="1300" spc="10">
                <a:latin typeface="Times New Roman"/>
                <a:cs typeface="Times New Roman"/>
              </a:rPr>
              <a:t>Lock</a:t>
            </a:r>
            <a:endParaRPr sz="1300">
              <a:latin typeface="Times New Roman"/>
              <a:cs typeface="Times New Roman"/>
            </a:endParaRPr>
          </a:p>
          <a:p>
            <a:pPr marL="515620">
              <a:lnSpc>
                <a:spcPts val="1530"/>
              </a:lnSpc>
              <a:spcBef>
                <a:spcPts val="100"/>
              </a:spcBef>
            </a:pPr>
            <a:r>
              <a:rPr dirty="0" sz="1300" spc="10">
                <a:latin typeface="Times New Roman"/>
                <a:cs typeface="Times New Roman"/>
              </a:rPr>
              <a:t>Management</a:t>
            </a:r>
            <a:r>
              <a:rPr dirty="0" sz="1300">
                <a:latin typeface="Times New Roman"/>
                <a:cs typeface="Times New Roman"/>
              </a:rPr>
              <a:t> </a:t>
            </a:r>
            <a:r>
              <a:rPr dirty="0" sz="1300" spc="5">
                <a:latin typeface="Times New Roman"/>
                <a:cs typeface="Times New Roman"/>
              </a:rPr>
              <a:t>services.</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DBMS_SESSION</a:t>
            </a:r>
            <a:r>
              <a:rPr dirty="0" sz="1300" spc="-455">
                <a:latin typeface="Courier New"/>
                <a:cs typeface="Courier New"/>
              </a:rPr>
              <a:t> </a:t>
            </a:r>
            <a:r>
              <a:rPr dirty="0" sz="1300" spc="5">
                <a:latin typeface="Times New Roman"/>
                <a:cs typeface="Times New Roman"/>
              </a:rPr>
              <a:t>enables programmatic</a:t>
            </a:r>
            <a:r>
              <a:rPr dirty="0" sz="1300" spc="10">
                <a:latin typeface="Times New Roman"/>
                <a:cs typeface="Times New Roman"/>
              </a:rPr>
              <a:t> </a:t>
            </a:r>
            <a:r>
              <a:rPr dirty="0" sz="1300" spc="5">
                <a:latin typeface="Times New Roman"/>
                <a:cs typeface="Times New Roman"/>
              </a:rPr>
              <a:t>use of</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ALTER</a:t>
            </a:r>
            <a:r>
              <a:rPr dirty="0" sz="1300" spc="-445">
                <a:latin typeface="Courier New"/>
                <a:cs typeface="Courier New"/>
              </a:rPr>
              <a:t> </a:t>
            </a:r>
            <a:r>
              <a:rPr dirty="0" sz="1300" spc="15">
                <a:latin typeface="Courier New"/>
                <a:cs typeface="Courier New"/>
              </a:rPr>
              <a:t>SESSION</a:t>
            </a:r>
            <a:r>
              <a:rPr dirty="0" sz="1300" spc="-450">
                <a:latin typeface="Courier New"/>
                <a:cs typeface="Courier New"/>
              </a:rPr>
              <a:t> </a:t>
            </a:r>
            <a:r>
              <a:rPr dirty="0" sz="1300" spc="5">
                <a:latin typeface="Times New Roman"/>
                <a:cs typeface="Times New Roman"/>
              </a:rPr>
              <a:t>SQL</a:t>
            </a:r>
            <a:endParaRPr sz="1300">
              <a:latin typeface="Times New Roman"/>
              <a:cs typeface="Times New Roman"/>
            </a:endParaRPr>
          </a:p>
          <a:p>
            <a:pPr marL="514984">
              <a:lnSpc>
                <a:spcPts val="1535"/>
              </a:lnSpc>
              <a:spcBef>
                <a:spcPts val="105"/>
              </a:spcBef>
            </a:pPr>
            <a:r>
              <a:rPr dirty="0" sz="1300" spc="5">
                <a:latin typeface="Times New Roman"/>
                <a:cs typeface="Times New Roman"/>
              </a:rPr>
              <a:t>statement </a:t>
            </a:r>
            <a:r>
              <a:rPr dirty="0" sz="1300" spc="10">
                <a:latin typeface="Times New Roman"/>
                <a:cs typeface="Times New Roman"/>
              </a:rPr>
              <a:t>and </a:t>
            </a:r>
            <a:r>
              <a:rPr dirty="0" sz="1300" spc="5">
                <a:latin typeface="Times New Roman"/>
                <a:cs typeface="Times New Roman"/>
              </a:rPr>
              <a:t>other session-level</a:t>
            </a:r>
            <a:r>
              <a:rPr dirty="0" sz="1300">
                <a:latin typeface="Times New Roman"/>
                <a:cs typeface="Times New Roman"/>
              </a:rPr>
              <a:t> </a:t>
            </a:r>
            <a:r>
              <a:rPr dirty="0" sz="1300" spc="10">
                <a:latin typeface="Times New Roman"/>
                <a:cs typeface="Times New Roman"/>
              </a:rPr>
              <a:t>commands.</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DBMS_OUTPUT</a:t>
            </a:r>
            <a:r>
              <a:rPr dirty="0" sz="1300" spc="-445">
                <a:latin typeface="Courier New"/>
                <a:cs typeface="Courier New"/>
              </a:rPr>
              <a:t> </a:t>
            </a:r>
            <a:r>
              <a:rPr dirty="0" sz="1300" spc="5">
                <a:latin typeface="Times New Roman"/>
                <a:cs typeface="Times New Roman"/>
              </a:rPr>
              <a:t>provides debugging and buffering of text data.</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HTP</a:t>
            </a:r>
            <a:r>
              <a:rPr dirty="0" sz="1300" spc="-450">
                <a:latin typeface="Courier New"/>
                <a:cs typeface="Courier New"/>
              </a:rPr>
              <a:t> </a:t>
            </a:r>
            <a:r>
              <a:rPr dirty="0" sz="1300" spc="10">
                <a:latin typeface="Times New Roman"/>
                <a:cs typeface="Times New Roman"/>
              </a:rPr>
              <a:t>package </a:t>
            </a:r>
            <a:r>
              <a:rPr dirty="0" sz="1300" spc="5">
                <a:latin typeface="Times New Roman"/>
                <a:cs typeface="Times New Roman"/>
              </a:rPr>
              <a:t>writes </a:t>
            </a:r>
            <a:r>
              <a:rPr dirty="0" sz="1300" spc="10">
                <a:latin typeface="Times New Roman"/>
                <a:cs typeface="Times New Roman"/>
              </a:rPr>
              <a:t>HTML-tagged </a:t>
            </a:r>
            <a:r>
              <a:rPr dirty="0" sz="1300" spc="5">
                <a:latin typeface="Times New Roman"/>
                <a:cs typeface="Times New Roman"/>
              </a:rPr>
              <a:t>data into database buffers.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UTL_FILE</a:t>
            </a:r>
            <a:r>
              <a:rPr dirty="0" sz="1300" spc="-415">
                <a:latin typeface="Courier New"/>
                <a:cs typeface="Courier New"/>
              </a:rPr>
              <a:t> </a:t>
            </a:r>
            <a:r>
              <a:rPr dirty="0" sz="1300" spc="5">
                <a:latin typeface="Times New Roman"/>
                <a:cs typeface="Times New Roman"/>
              </a:rPr>
              <a:t>enables reading and writing of operating system text files.</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UTL_MAIL</a:t>
            </a:r>
            <a:r>
              <a:rPr dirty="0" sz="1300" spc="-459">
                <a:latin typeface="Courier New"/>
                <a:cs typeface="Courier New"/>
              </a:rPr>
              <a:t> </a:t>
            </a:r>
            <a:r>
              <a:rPr dirty="0" sz="1300" spc="5">
                <a:latin typeface="Times New Roman"/>
                <a:cs typeface="Times New Roman"/>
              </a:rPr>
              <a:t>enables </a:t>
            </a:r>
            <a:r>
              <a:rPr dirty="0" sz="1300" spc="10">
                <a:latin typeface="Times New Roman"/>
                <a:cs typeface="Times New Roman"/>
              </a:rPr>
              <a:t>composing and </a:t>
            </a:r>
            <a:r>
              <a:rPr dirty="0" sz="1300" spc="5">
                <a:latin typeface="Times New Roman"/>
                <a:cs typeface="Times New Roman"/>
              </a:rPr>
              <a:t>sending of e-mail messages.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DBMS_SCHEDULER</a:t>
            </a:r>
            <a:r>
              <a:rPr dirty="0" sz="1300" spc="-430">
                <a:latin typeface="Courier New"/>
                <a:cs typeface="Courier New"/>
              </a:rPr>
              <a:t> </a:t>
            </a:r>
            <a:r>
              <a:rPr dirty="0" sz="1300" spc="5">
                <a:latin typeface="Times New Roman"/>
                <a:cs typeface="Times New Roman"/>
              </a:rPr>
              <a:t>enables scheduling and </a:t>
            </a:r>
            <a:r>
              <a:rPr dirty="0" sz="1300" spc="10">
                <a:latin typeface="Times New Roman"/>
                <a:cs typeface="Times New Roman"/>
              </a:rPr>
              <a:t>automated </a:t>
            </a:r>
            <a:r>
              <a:rPr dirty="0" sz="1300" spc="5">
                <a:latin typeface="Times New Roman"/>
                <a:cs typeface="Times New Roman"/>
              </a:rPr>
              <a:t>execution of PL/SQL</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512061" y="855218"/>
            <a:ext cx="471233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How </a:t>
            </a:r>
            <a:r>
              <a:rPr dirty="0" sz="2000" b="1">
                <a:latin typeface="Arial"/>
                <a:cs typeface="Arial"/>
              </a:rPr>
              <a:t>the </a:t>
            </a:r>
            <a:r>
              <a:rPr dirty="0" sz="2000" spc="-5" b="1">
                <a:latin typeface="Courier New"/>
                <a:cs typeface="Courier New"/>
              </a:rPr>
              <a:t>DBMS_OUTPUT</a:t>
            </a:r>
            <a:r>
              <a:rPr dirty="0" sz="2000" spc="-675" b="1">
                <a:latin typeface="Courier New"/>
                <a:cs typeface="Courier New"/>
              </a:rPr>
              <a:t> </a:t>
            </a:r>
            <a:r>
              <a:rPr dirty="0" sz="2000" b="1">
                <a:latin typeface="Arial"/>
                <a:cs typeface="Arial"/>
              </a:rPr>
              <a:t>Package Works</a:t>
            </a:r>
            <a:endParaRPr sz="2000">
              <a:latin typeface="Arial"/>
              <a:cs typeface="Arial"/>
            </a:endParaRPr>
          </a:p>
        </p:txBody>
      </p:sp>
      <p:sp>
        <p:nvSpPr>
          <p:cNvPr id="7" name="object 7"/>
          <p:cNvSpPr/>
          <p:nvPr/>
        </p:nvSpPr>
        <p:spPr>
          <a:xfrm>
            <a:off x="1319022" y="3830301"/>
            <a:ext cx="1519428" cy="531386"/>
          </a:xfrm>
          <a:prstGeom prst="rect">
            <a:avLst/>
          </a:prstGeom>
          <a:blipFill>
            <a:blip r:embed="rId3" cstate="print"/>
            <a:stretch>
              <a:fillRect/>
            </a:stretch>
          </a:blipFill>
        </p:spPr>
        <p:txBody>
          <a:bodyPr wrap="square" lIns="0" tIns="0" rIns="0" bIns="0" rtlCol="0"/>
          <a:lstStyle/>
          <a:p/>
        </p:txBody>
      </p:sp>
      <p:grpSp>
        <p:nvGrpSpPr>
          <p:cNvPr id="8" name="object 8"/>
          <p:cNvGrpSpPr/>
          <p:nvPr/>
        </p:nvGrpSpPr>
        <p:grpSpPr>
          <a:xfrm>
            <a:off x="3869435" y="3554729"/>
            <a:ext cx="2330450" cy="1386205"/>
            <a:chOff x="3869435" y="3554729"/>
            <a:chExt cx="2330450" cy="1386205"/>
          </a:xfrm>
        </p:grpSpPr>
        <p:sp>
          <p:nvSpPr>
            <p:cNvPr id="9" name="object 9"/>
            <p:cNvSpPr/>
            <p:nvPr/>
          </p:nvSpPr>
          <p:spPr>
            <a:xfrm>
              <a:off x="3893819" y="3554729"/>
              <a:ext cx="2281428" cy="205486"/>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870959" y="3761041"/>
              <a:ext cx="2304288" cy="940308"/>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3869435" y="4000499"/>
              <a:ext cx="2330195" cy="940308"/>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3976877" y="4519422"/>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3" name="object 13"/>
            <p:cNvSpPr/>
            <p:nvPr/>
          </p:nvSpPr>
          <p:spPr>
            <a:xfrm>
              <a:off x="5660897" y="3938015"/>
              <a:ext cx="354329" cy="243459"/>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5668517" y="4169181"/>
              <a:ext cx="335279" cy="319277"/>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5656516" y="4476940"/>
              <a:ext cx="354711" cy="179450"/>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4469891" y="4262627"/>
              <a:ext cx="1149985" cy="0"/>
            </a:xfrm>
            <a:custGeom>
              <a:avLst/>
              <a:gdLst/>
              <a:ahLst/>
              <a:cxnLst/>
              <a:rect l="l" t="t" r="r" b="b"/>
              <a:pathLst>
                <a:path w="1149985" h="0">
                  <a:moveTo>
                    <a:pt x="0" y="0"/>
                  </a:moveTo>
                  <a:lnTo>
                    <a:pt x="1149858" y="0"/>
                  </a:lnTo>
                </a:path>
              </a:pathLst>
            </a:custGeom>
            <a:ln w="20574">
              <a:solidFill>
                <a:srgbClr val="000000"/>
              </a:solidFill>
            </a:ln>
          </p:spPr>
          <p:txBody>
            <a:bodyPr wrap="square" lIns="0" tIns="0" rIns="0" bIns="0" rtlCol="0"/>
            <a:lstStyle/>
            <a:p/>
          </p:txBody>
        </p:sp>
        <p:sp>
          <p:nvSpPr>
            <p:cNvPr id="17" name="object 17"/>
            <p:cNvSpPr/>
            <p:nvPr/>
          </p:nvSpPr>
          <p:spPr>
            <a:xfrm>
              <a:off x="5618225" y="42298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8" name="object 18"/>
            <p:cNvSpPr/>
            <p:nvPr/>
          </p:nvSpPr>
          <p:spPr>
            <a:xfrm>
              <a:off x="4550663" y="4535423"/>
              <a:ext cx="1134110" cy="0"/>
            </a:xfrm>
            <a:custGeom>
              <a:avLst/>
              <a:gdLst/>
              <a:ahLst/>
              <a:cxnLst/>
              <a:rect l="l" t="t" r="r" b="b"/>
              <a:pathLst>
                <a:path w="1134110" h="0">
                  <a:moveTo>
                    <a:pt x="1133855" y="0"/>
                  </a:moveTo>
                  <a:lnTo>
                    <a:pt x="0" y="0"/>
                  </a:lnTo>
                </a:path>
              </a:pathLst>
            </a:custGeom>
            <a:ln w="20574">
              <a:solidFill>
                <a:srgbClr val="000000"/>
              </a:solidFill>
            </a:ln>
          </p:spPr>
          <p:txBody>
            <a:bodyPr wrap="square" lIns="0" tIns="0" rIns="0" bIns="0" rtlCol="0"/>
            <a:lstStyle/>
            <a:p/>
          </p:txBody>
        </p:sp>
        <p:sp>
          <p:nvSpPr>
            <p:cNvPr id="19" name="object 19"/>
            <p:cNvSpPr/>
            <p:nvPr/>
          </p:nvSpPr>
          <p:spPr>
            <a:xfrm>
              <a:off x="4486655" y="4502658"/>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000000"/>
            </a:solidFill>
          </p:spPr>
          <p:txBody>
            <a:bodyPr wrap="square" lIns="0" tIns="0" rIns="0" bIns="0" rtlCol="0"/>
            <a:lstStyle/>
            <a:p/>
          </p:txBody>
        </p:sp>
      </p:grpSp>
      <p:sp>
        <p:nvSpPr>
          <p:cNvPr id="20" name="object 20"/>
          <p:cNvSpPr txBox="1"/>
          <p:nvPr/>
        </p:nvSpPr>
        <p:spPr>
          <a:xfrm>
            <a:off x="1230883" y="1763824"/>
            <a:ext cx="5259705" cy="2459355"/>
          </a:xfrm>
          <a:prstGeom prst="rect">
            <a:avLst/>
          </a:prstGeom>
        </p:spPr>
        <p:txBody>
          <a:bodyPr wrap="square" lIns="0" tIns="12065" rIns="0" bIns="0" rtlCol="0" vert="horz">
            <a:spAutoFit/>
          </a:bodyPr>
          <a:lstStyle/>
          <a:p>
            <a:pPr marL="12700" marR="504190">
              <a:lnSpc>
                <a:spcPct val="107400"/>
              </a:lnSpc>
              <a:spcBef>
                <a:spcPts val="95"/>
              </a:spcBef>
            </a:pPr>
            <a:r>
              <a:rPr dirty="0" sz="1550" spc="10" b="1">
                <a:latin typeface="Arial"/>
                <a:cs typeface="Arial"/>
              </a:rPr>
              <a:t>The </a:t>
            </a:r>
            <a:r>
              <a:rPr dirty="0" sz="1550" spc="10" b="1">
                <a:latin typeface="Courier New"/>
                <a:cs typeface="Courier New"/>
              </a:rPr>
              <a:t>DBMS_OUTPUT </a:t>
            </a:r>
            <a:r>
              <a:rPr dirty="0" sz="1550" spc="10" b="1">
                <a:latin typeface="Arial"/>
                <a:cs typeface="Arial"/>
              </a:rPr>
              <a:t>package enables you to send  messages from stored subprograms and </a:t>
            </a:r>
            <a:r>
              <a:rPr dirty="0" sz="1550" spc="5" b="1">
                <a:latin typeface="Arial"/>
                <a:cs typeface="Arial"/>
              </a:rPr>
              <a:t>triggers.</a:t>
            </a:r>
            <a:endParaRPr sz="1550">
              <a:latin typeface="Arial"/>
              <a:cs typeface="Arial"/>
            </a:endParaRPr>
          </a:p>
          <a:p>
            <a:pPr marL="420370" indent="-327025">
              <a:lnSpc>
                <a:spcPct val="100000"/>
              </a:lnSpc>
              <a:spcBef>
                <a:spcPts val="285"/>
              </a:spcBef>
              <a:buClr>
                <a:srgbClr val="FF0000"/>
              </a:buClr>
              <a:buFont typeface="Arial"/>
              <a:buChar char="•"/>
              <a:tabLst>
                <a:tab pos="420370" algn="l"/>
                <a:tab pos="421005" algn="l"/>
              </a:tabLst>
            </a:pPr>
            <a:r>
              <a:rPr dirty="0" sz="1550" spc="10" b="1">
                <a:latin typeface="Courier New"/>
                <a:cs typeface="Courier New"/>
              </a:rPr>
              <a:t>PUT</a:t>
            </a:r>
            <a:r>
              <a:rPr dirty="0" sz="1550" spc="-495" b="1">
                <a:latin typeface="Courier New"/>
                <a:cs typeface="Courier New"/>
              </a:rPr>
              <a:t> </a:t>
            </a:r>
            <a:r>
              <a:rPr dirty="0" sz="1550" spc="10" b="1">
                <a:latin typeface="Arial"/>
                <a:cs typeface="Arial"/>
              </a:rPr>
              <a:t>and</a:t>
            </a:r>
            <a:r>
              <a:rPr dirty="0" sz="1550" spc="15" b="1">
                <a:latin typeface="Arial"/>
                <a:cs typeface="Arial"/>
              </a:rPr>
              <a:t> </a:t>
            </a:r>
            <a:r>
              <a:rPr dirty="0" sz="1550" spc="10" b="1">
                <a:latin typeface="Courier New"/>
                <a:cs typeface="Courier New"/>
              </a:rPr>
              <a:t>PUT_LINE</a:t>
            </a:r>
            <a:r>
              <a:rPr dirty="0" sz="1550" spc="-484" b="1">
                <a:latin typeface="Courier New"/>
                <a:cs typeface="Courier New"/>
              </a:rPr>
              <a:t> </a:t>
            </a:r>
            <a:r>
              <a:rPr dirty="0" sz="1550" spc="10" b="1">
                <a:latin typeface="Arial"/>
                <a:cs typeface="Arial"/>
              </a:rPr>
              <a:t>place </a:t>
            </a:r>
            <a:r>
              <a:rPr dirty="0" sz="1550" spc="5" b="1">
                <a:latin typeface="Arial"/>
                <a:cs typeface="Arial"/>
              </a:rPr>
              <a:t>text</a:t>
            </a:r>
            <a:r>
              <a:rPr dirty="0" sz="1550" spc="15" b="1">
                <a:latin typeface="Arial"/>
                <a:cs typeface="Arial"/>
              </a:rPr>
              <a:t> </a:t>
            </a:r>
            <a:r>
              <a:rPr dirty="0" sz="1550" spc="5" b="1">
                <a:latin typeface="Arial"/>
                <a:cs typeface="Arial"/>
              </a:rPr>
              <a:t>in</a:t>
            </a:r>
            <a:r>
              <a:rPr dirty="0" sz="1550" spc="10" b="1">
                <a:latin typeface="Arial"/>
                <a:cs typeface="Arial"/>
              </a:rPr>
              <a:t> the </a:t>
            </a:r>
            <a:r>
              <a:rPr dirty="0" sz="1550" spc="5" b="1">
                <a:latin typeface="Arial"/>
                <a:cs typeface="Arial"/>
              </a:rPr>
              <a:t>buffer.</a:t>
            </a:r>
            <a:endParaRPr sz="1550">
              <a:latin typeface="Arial"/>
              <a:cs typeface="Arial"/>
            </a:endParaRPr>
          </a:p>
          <a:p>
            <a:pPr marL="420370" indent="-327660">
              <a:lnSpc>
                <a:spcPct val="100000"/>
              </a:lnSpc>
              <a:spcBef>
                <a:spcPts val="405"/>
              </a:spcBef>
              <a:buClr>
                <a:srgbClr val="FF0000"/>
              </a:buClr>
              <a:buFont typeface="Arial"/>
              <a:buChar char="•"/>
              <a:tabLst>
                <a:tab pos="420370" algn="l"/>
                <a:tab pos="421005" algn="l"/>
              </a:tabLst>
            </a:pPr>
            <a:r>
              <a:rPr dirty="0" sz="1550" spc="10" b="1">
                <a:latin typeface="Courier New"/>
                <a:cs typeface="Courier New"/>
              </a:rPr>
              <a:t>GET_LINE</a:t>
            </a:r>
            <a:r>
              <a:rPr dirty="0" sz="1550" spc="-500" b="1">
                <a:latin typeface="Courier New"/>
                <a:cs typeface="Courier New"/>
              </a:rPr>
              <a:t> </a:t>
            </a:r>
            <a:r>
              <a:rPr dirty="0" sz="1550" spc="15" b="1">
                <a:latin typeface="Arial"/>
                <a:cs typeface="Arial"/>
              </a:rPr>
              <a:t>and</a:t>
            </a:r>
            <a:r>
              <a:rPr dirty="0" sz="1550" spc="10" b="1">
                <a:latin typeface="Arial"/>
                <a:cs typeface="Arial"/>
              </a:rPr>
              <a:t> </a:t>
            </a:r>
            <a:r>
              <a:rPr dirty="0" sz="1550" spc="10" b="1">
                <a:latin typeface="Courier New"/>
                <a:cs typeface="Courier New"/>
              </a:rPr>
              <a:t>GET_LINES</a:t>
            </a:r>
            <a:r>
              <a:rPr dirty="0" sz="1550" spc="-495" b="1">
                <a:latin typeface="Courier New"/>
                <a:cs typeface="Courier New"/>
              </a:rPr>
              <a:t> </a:t>
            </a:r>
            <a:r>
              <a:rPr dirty="0" sz="1550" spc="10" b="1">
                <a:latin typeface="Arial"/>
                <a:cs typeface="Arial"/>
              </a:rPr>
              <a:t>read the </a:t>
            </a:r>
            <a:r>
              <a:rPr dirty="0" sz="1550" spc="5" b="1">
                <a:latin typeface="Arial"/>
                <a:cs typeface="Arial"/>
              </a:rPr>
              <a:t>buffer.</a:t>
            </a:r>
            <a:endParaRPr sz="1550">
              <a:latin typeface="Arial"/>
              <a:cs typeface="Arial"/>
            </a:endParaRPr>
          </a:p>
          <a:p>
            <a:pPr marL="420370" indent="-327660">
              <a:lnSpc>
                <a:spcPct val="100000"/>
              </a:lnSpc>
              <a:spcBef>
                <a:spcPts val="515"/>
              </a:spcBef>
              <a:buClr>
                <a:srgbClr val="FF0000"/>
              </a:buClr>
              <a:buFont typeface="Arial"/>
              <a:buChar char="•"/>
              <a:tabLst>
                <a:tab pos="420370" algn="l"/>
                <a:tab pos="421005" algn="l"/>
              </a:tabLst>
            </a:pPr>
            <a:r>
              <a:rPr dirty="0" sz="1550" spc="10" b="1">
                <a:latin typeface="Arial"/>
                <a:cs typeface="Arial"/>
              </a:rPr>
              <a:t>Messages are not sent </a:t>
            </a:r>
            <a:r>
              <a:rPr dirty="0" sz="1550" spc="5" b="1">
                <a:latin typeface="Arial"/>
                <a:cs typeface="Arial"/>
              </a:rPr>
              <a:t>until </a:t>
            </a:r>
            <a:r>
              <a:rPr dirty="0" sz="1550" spc="10" b="1">
                <a:latin typeface="Arial"/>
                <a:cs typeface="Arial"/>
              </a:rPr>
              <a:t>the sender</a:t>
            </a:r>
            <a:r>
              <a:rPr dirty="0" sz="1550" spc="-5" b="1">
                <a:latin typeface="Arial"/>
                <a:cs typeface="Arial"/>
              </a:rPr>
              <a:t> </a:t>
            </a:r>
            <a:r>
              <a:rPr dirty="0" sz="1550" spc="10" b="1">
                <a:latin typeface="Arial"/>
                <a:cs typeface="Arial"/>
              </a:rPr>
              <a:t>completes.</a:t>
            </a:r>
            <a:endParaRPr sz="1550">
              <a:latin typeface="Arial"/>
              <a:cs typeface="Arial"/>
            </a:endParaRPr>
          </a:p>
          <a:p>
            <a:pPr marL="420370" indent="-327025">
              <a:lnSpc>
                <a:spcPct val="100000"/>
              </a:lnSpc>
              <a:spcBef>
                <a:spcPts val="290"/>
              </a:spcBef>
              <a:buClr>
                <a:srgbClr val="FF0000"/>
              </a:buClr>
              <a:buFont typeface="Arial"/>
              <a:buChar char="•"/>
              <a:tabLst>
                <a:tab pos="419734" algn="l"/>
                <a:tab pos="420370" algn="l"/>
              </a:tabLst>
            </a:pPr>
            <a:r>
              <a:rPr dirty="0" sz="1550" spc="10" b="1">
                <a:latin typeface="Arial"/>
                <a:cs typeface="Arial"/>
              </a:rPr>
              <a:t>Use</a:t>
            </a:r>
            <a:r>
              <a:rPr dirty="0" sz="1550" spc="5" b="1">
                <a:latin typeface="Arial"/>
                <a:cs typeface="Arial"/>
              </a:rPr>
              <a:t> </a:t>
            </a:r>
            <a:r>
              <a:rPr dirty="0" sz="1550" spc="10" b="1">
                <a:latin typeface="Courier New"/>
                <a:cs typeface="Courier New"/>
              </a:rPr>
              <a:t>SET</a:t>
            </a:r>
            <a:r>
              <a:rPr dirty="0" sz="1550" spc="-490" b="1">
                <a:latin typeface="Courier New"/>
                <a:cs typeface="Courier New"/>
              </a:rPr>
              <a:t> </a:t>
            </a:r>
            <a:r>
              <a:rPr dirty="0" sz="1550" spc="10" b="1">
                <a:latin typeface="Courier New"/>
                <a:cs typeface="Courier New"/>
              </a:rPr>
              <a:t>SERVEROUTPUT</a:t>
            </a:r>
            <a:r>
              <a:rPr dirty="0" sz="1550" spc="-490" b="1">
                <a:latin typeface="Courier New"/>
                <a:cs typeface="Courier New"/>
              </a:rPr>
              <a:t> </a:t>
            </a:r>
            <a:r>
              <a:rPr dirty="0" sz="1550" spc="10" b="1">
                <a:latin typeface="Courier New"/>
                <a:cs typeface="Courier New"/>
              </a:rPr>
              <a:t>ON</a:t>
            </a:r>
            <a:r>
              <a:rPr dirty="0" sz="1550" spc="-490" b="1">
                <a:latin typeface="Courier New"/>
                <a:cs typeface="Courier New"/>
              </a:rPr>
              <a:t> </a:t>
            </a:r>
            <a:r>
              <a:rPr dirty="0" sz="1550" spc="10" b="1">
                <a:latin typeface="Arial"/>
                <a:cs typeface="Arial"/>
              </a:rPr>
              <a:t>to display messages </a:t>
            </a:r>
            <a:r>
              <a:rPr dirty="0" sz="1550" spc="5" b="1">
                <a:latin typeface="Arial"/>
                <a:cs typeface="Arial"/>
              </a:rPr>
              <a:t>in</a:t>
            </a:r>
            <a:endParaRPr sz="1550">
              <a:latin typeface="Arial"/>
              <a:cs typeface="Arial"/>
            </a:endParaRPr>
          </a:p>
          <a:p>
            <a:pPr marL="420370">
              <a:lnSpc>
                <a:spcPct val="100000"/>
              </a:lnSpc>
              <a:spcBef>
                <a:spcPts val="130"/>
              </a:spcBef>
            </a:pPr>
            <a:r>
              <a:rPr dirty="0" sz="1550" spc="10" b="1" i="1">
                <a:latin typeface="Times New Roman"/>
                <a:cs typeface="Times New Roman"/>
              </a:rPr>
              <a:t>i</a:t>
            </a:r>
            <a:r>
              <a:rPr dirty="0" sz="1550" spc="10" b="1">
                <a:latin typeface="Arial"/>
                <a:cs typeface="Arial"/>
              </a:rPr>
              <a:t>SQL*Plus.</a:t>
            </a:r>
            <a:endParaRPr sz="1550">
              <a:latin typeface="Arial"/>
              <a:cs typeface="Arial"/>
            </a:endParaRPr>
          </a:p>
          <a:p>
            <a:pPr marL="3375025" marR="1094740">
              <a:lnSpc>
                <a:spcPct val="72500"/>
              </a:lnSpc>
              <a:spcBef>
                <a:spcPts val="855"/>
              </a:spcBef>
            </a:pPr>
            <a:r>
              <a:rPr dirty="0" sz="1300" spc="-20" b="1">
                <a:latin typeface="Courier New"/>
                <a:cs typeface="Courier New"/>
              </a:rPr>
              <a:t>PUT  </a:t>
            </a:r>
            <a:r>
              <a:rPr dirty="0" sz="1300" spc="-20" b="1">
                <a:latin typeface="Courier New"/>
                <a:cs typeface="Courier New"/>
              </a:rPr>
              <a:t>NEW_LINE  PUT_LINE</a:t>
            </a:r>
            <a:endParaRPr sz="1300">
              <a:latin typeface="Courier New"/>
              <a:cs typeface="Courier New"/>
            </a:endParaRPr>
          </a:p>
        </p:txBody>
      </p:sp>
      <p:sp>
        <p:nvSpPr>
          <p:cNvPr id="21" name="object 21"/>
          <p:cNvSpPr txBox="1"/>
          <p:nvPr/>
        </p:nvSpPr>
        <p:spPr>
          <a:xfrm>
            <a:off x="4593590" y="4491425"/>
            <a:ext cx="904240" cy="385445"/>
          </a:xfrm>
          <a:prstGeom prst="rect">
            <a:avLst/>
          </a:prstGeom>
        </p:spPr>
        <p:txBody>
          <a:bodyPr wrap="square" lIns="0" tIns="46355" rIns="0" bIns="0" rtlCol="0" vert="horz">
            <a:spAutoFit/>
          </a:bodyPr>
          <a:lstStyle/>
          <a:p>
            <a:pPr marL="12700" marR="5080">
              <a:lnSpc>
                <a:spcPts val="1280"/>
              </a:lnSpc>
              <a:spcBef>
                <a:spcPts val="365"/>
              </a:spcBef>
            </a:pPr>
            <a:r>
              <a:rPr dirty="0" sz="1300" spc="-20" b="1">
                <a:latin typeface="Courier New"/>
                <a:cs typeface="Courier New"/>
              </a:rPr>
              <a:t>GET_LINE  </a:t>
            </a:r>
            <a:r>
              <a:rPr dirty="0" sz="1300" spc="-20" b="1">
                <a:latin typeface="Courier New"/>
                <a:cs typeface="Courier New"/>
              </a:rPr>
              <a:t>GET_LINES</a:t>
            </a:r>
            <a:endParaRPr sz="1300">
              <a:latin typeface="Courier New"/>
              <a:cs typeface="Courier New"/>
            </a:endParaRPr>
          </a:p>
        </p:txBody>
      </p:sp>
      <p:sp>
        <p:nvSpPr>
          <p:cNvPr id="22" name="object 22"/>
          <p:cNvSpPr txBox="1"/>
          <p:nvPr/>
        </p:nvSpPr>
        <p:spPr>
          <a:xfrm>
            <a:off x="1401526" y="4531155"/>
            <a:ext cx="904240" cy="222250"/>
          </a:xfrm>
          <a:prstGeom prst="rect">
            <a:avLst/>
          </a:prstGeom>
        </p:spPr>
        <p:txBody>
          <a:bodyPr wrap="square" lIns="0" tIns="11430" rIns="0" bIns="0" rtlCol="0" vert="horz">
            <a:spAutoFit/>
          </a:bodyPr>
          <a:lstStyle/>
          <a:p>
            <a:pPr marL="12700">
              <a:lnSpc>
                <a:spcPct val="100000"/>
              </a:lnSpc>
              <a:spcBef>
                <a:spcPts val="90"/>
              </a:spcBef>
            </a:pPr>
            <a:r>
              <a:rPr dirty="0" sz="1300" spc="-15" b="1">
                <a:latin typeface="Courier New"/>
                <a:cs typeface="Courier New"/>
              </a:rPr>
              <a:t>EXEC</a:t>
            </a:r>
            <a:r>
              <a:rPr dirty="0" sz="1300" spc="-90" b="1">
                <a:latin typeface="Courier New"/>
                <a:cs typeface="Courier New"/>
              </a:rPr>
              <a:t> </a:t>
            </a:r>
            <a:r>
              <a:rPr dirty="0" sz="1300" spc="-20" b="1">
                <a:latin typeface="Courier New"/>
                <a:cs typeface="Courier New"/>
              </a:rPr>
              <a:t>proc</a:t>
            </a:r>
            <a:endParaRPr sz="1300">
              <a:latin typeface="Courier New"/>
              <a:cs typeface="Courier New"/>
            </a:endParaRPr>
          </a:p>
        </p:txBody>
      </p:sp>
      <p:sp>
        <p:nvSpPr>
          <p:cNvPr id="23" name="object 23"/>
          <p:cNvSpPr/>
          <p:nvPr/>
        </p:nvSpPr>
        <p:spPr>
          <a:xfrm>
            <a:off x="2845307" y="4246626"/>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sp>
        <p:nvSpPr>
          <p:cNvPr id="24" name="object 24"/>
          <p:cNvSpPr txBox="1"/>
          <p:nvPr/>
        </p:nvSpPr>
        <p:spPr>
          <a:xfrm>
            <a:off x="5624576" y="4560823"/>
            <a:ext cx="508000" cy="222250"/>
          </a:xfrm>
          <a:prstGeom prst="rect">
            <a:avLst/>
          </a:prstGeom>
        </p:spPr>
        <p:txBody>
          <a:bodyPr wrap="square" lIns="0" tIns="11430" rIns="0" bIns="0" rtlCol="0" vert="horz">
            <a:spAutoFit/>
          </a:bodyPr>
          <a:lstStyle/>
          <a:p>
            <a:pPr marL="12700">
              <a:lnSpc>
                <a:spcPct val="100000"/>
              </a:lnSpc>
              <a:spcBef>
                <a:spcPts val="90"/>
              </a:spcBef>
            </a:pPr>
            <a:r>
              <a:rPr dirty="0" sz="1300" spc="-10" b="1">
                <a:latin typeface="Arial"/>
                <a:cs typeface="Arial"/>
              </a:rPr>
              <a:t>Buffer</a:t>
            </a:r>
            <a:endParaRPr sz="1300">
              <a:latin typeface="Arial"/>
              <a:cs typeface="Arial"/>
            </a:endParaRPr>
          </a:p>
        </p:txBody>
      </p:sp>
      <p:sp>
        <p:nvSpPr>
          <p:cNvPr id="28" name="object 2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9" name="object 29"/>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30" name="object 3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0"/>
              </a:rPr>
              <a:t>OracleWDP_ww@oracle.com</a:t>
            </a:r>
            <a:r>
              <a:rPr dirty="0" sz="800" spc="-55">
                <a:latin typeface="Garuda"/>
                <a:cs typeface="Garuda"/>
                <a:hlinkClick r:id="rId10"/>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25" name="object 25"/>
          <p:cNvGraphicFramePr>
            <a:graphicFrameLocks noGrp="1"/>
          </p:cNvGraphicFramePr>
          <p:nvPr/>
        </p:nvGraphicFramePr>
        <p:xfrm>
          <a:off x="1298066" y="3768471"/>
          <a:ext cx="3101340" cy="794385"/>
        </p:xfrm>
        <a:graphic>
          <a:graphicData uri="http://schemas.openxmlformats.org/drawingml/2006/table">
            <a:tbl>
              <a:tblPr firstRow="1" bandRow="1">
                <a:tableStyleId>{2D5ABB26-0587-4C30-8999-92F81FD0307C}</a:tableStyleId>
              </a:tblPr>
              <a:tblGrid>
                <a:gridCol w="64769"/>
                <a:gridCol w="382905"/>
                <a:gridCol w="975994"/>
                <a:gridCol w="116840"/>
                <a:gridCol w="175895"/>
                <a:gridCol w="1026795"/>
                <a:gridCol w="346710"/>
              </a:tblGrid>
              <a:tr h="592836">
                <a:tc gridSpan="4">
                  <a:txBody>
                    <a:bodyPr/>
                    <a:lstStyle/>
                    <a:p>
                      <a:pPr>
                        <a:lnSpc>
                          <a:spcPct val="100000"/>
                        </a:lnSpc>
                      </a:pPr>
                      <a:endParaRPr sz="12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R="414655">
                        <a:lnSpc>
                          <a:spcPct val="100000"/>
                        </a:lnSpc>
                        <a:spcBef>
                          <a:spcPts val="5"/>
                        </a:spcBef>
                      </a:pPr>
                      <a:endParaRPr sz="2000">
                        <a:latin typeface="Times New Roman"/>
                        <a:cs typeface="Times New Roman"/>
                      </a:endParaRPr>
                    </a:p>
                    <a:p>
                      <a:pPr marL="59690">
                        <a:lnSpc>
                          <a:spcPct val="100000"/>
                        </a:lnSpc>
                        <a:tabLst>
                          <a:tab pos="1193800" algn="l"/>
                        </a:tabLst>
                      </a:pPr>
                      <a:r>
                        <a:rPr dirty="0" u="heavy" sz="1300" b="1">
                          <a:uFill>
                            <a:solidFill>
                              <a:srgbClr val="000000"/>
                            </a:solidFill>
                          </a:uFill>
                          <a:latin typeface="Arial"/>
                          <a:cs typeface="Arial"/>
                        </a:rPr>
                        <a:t> </a:t>
                      </a:r>
                      <a:r>
                        <a:rPr dirty="0" u="heavy" sz="1300" b="1">
                          <a:uFill>
                            <a:solidFill>
                              <a:srgbClr val="000000"/>
                            </a:solidFill>
                          </a:uFill>
                          <a:latin typeface="Arial"/>
                          <a:cs typeface="Arial"/>
                        </a:rPr>
                        <a:t> </a:t>
                      </a:r>
                      <a:r>
                        <a:rPr dirty="0" u="heavy" sz="1300" spc="160" b="1">
                          <a:uFill>
                            <a:solidFill>
                              <a:srgbClr val="000000"/>
                            </a:solidFill>
                          </a:uFill>
                          <a:latin typeface="Arial"/>
                          <a:cs typeface="Arial"/>
                        </a:rPr>
                        <a:t> </a:t>
                      </a:r>
                      <a:r>
                        <a:rPr dirty="0" u="heavy" sz="1300" spc="-10" b="1">
                          <a:uFill>
                            <a:solidFill>
                              <a:srgbClr val="000000"/>
                            </a:solidFill>
                          </a:uFill>
                          <a:latin typeface="Arial"/>
                          <a:cs typeface="Arial"/>
                        </a:rPr>
                        <a:t>Output	</a:t>
                      </a:r>
                      <a:endParaRPr sz="1300">
                        <a:latin typeface="Arial"/>
                        <a:cs typeface="Arial"/>
                      </a:endParaRPr>
                    </a:p>
                  </a:txBody>
                  <a:tcPr marL="0" marR="0" marB="0" marT="635">
                    <a:lnL w="28575">
                      <a:solidFill>
                        <a:srgbClr val="000000"/>
                      </a:solidFill>
                      <a:prstDash val="solid"/>
                    </a:lnL>
                  </a:tcPr>
                </a:tc>
                <a:tc hMerge="1">
                  <a:txBody>
                    <a:bodyPr/>
                    <a:lstStyle/>
                    <a:p>
                      <a:pPr/>
                    </a:p>
                  </a:txBody>
                  <a:tcPr marL="0" marR="0" marB="0" marT="0"/>
                </a:tc>
                <a:tc>
                  <a:txBody>
                    <a:bodyPr/>
                    <a:lstStyle/>
                    <a:p>
                      <a:pPr>
                        <a:lnSpc>
                          <a:spcPct val="100000"/>
                        </a:lnSpc>
                      </a:pPr>
                      <a:endParaRPr sz="1200">
                        <a:latin typeface="Times New Roman"/>
                        <a:cs typeface="Times New Roman"/>
                      </a:endParaRPr>
                    </a:p>
                  </a:txBody>
                  <a:tcPr marL="0" marR="0" marB="0" marT="0"/>
                </a:tc>
              </a:tr>
              <a:tr h="180593">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lnT w="28575">
                      <a:solidFill>
                        <a:srgbClr val="000000"/>
                      </a:solidFill>
                      <a:prstDash val="solid"/>
                    </a:lnT>
                  </a:tcPr>
                </a:tc>
                <a:tc>
                  <a:txBody>
                    <a:bodyPr/>
                    <a:lstStyle/>
                    <a:p>
                      <a:pPr marL="40640">
                        <a:lnSpc>
                          <a:spcPts val="1320"/>
                        </a:lnSpc>
                      </a:pPr>
                      <a:r>
                        <a:rPr dirty="0" sz="1300" spc="-20" b="1">
                          <a:latin typeface="Courier New"/>
                          <a:cs typeface="Courier New"/>
                        </a:rPr>
                        <a:t>SET</a:t>
                      </a:r>
                      <a:endParaRPr sz="1300">
                        <a:latin typeface="Courier New"/>
                        <a:cs typeface="Courier New"/>
                      </a:endParaRPr>
                    </a:p>
                  </a:txBody>
                  <a:tcPr marL="0" marR="0" marB="0" marT="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marL="48260">
                        <a:lnSpc>
                          <a:spcPts val="1320"/>
                        </a:lnSpc>
                      </a:pPr>
                      <a:r>
                        <a:rPr dirty="0" sz="1300" spc="-20" b="1">
                          <a:latin typeface="Courier New"/>
                          <a:cs typeface="Courier New"/>
                        </a:rPr>
                        <a:t>SERVEROUT</a:t>
                      </a:r>
                      <a:endParaRPr sz="1300">
                        <a:latin typeface="Courier New"/>
                        <a:cs typeface="Courier New"/>
                      </a:endParaRPr>
                    </a:p>
                  </a:txBody>
                  <a:tcPr marL="0" marR="0" marB="0" marT="0">
                    <a:lnT w="28575">
                      <a:solidFill>
                        <a:srgbClr val="000000"/>
                      </a:solidFill>
                      <a:prstDash val="solid"/>
                    </a:lnT>
                    <a:lnB w="28575">
                      <a:solidFill>
                        <a:srgbClr val="000000"/>
                      </a:solidFill>
                      <a:prstDash val="solid"/>
                    </a:lnB>
                  </a:tcPr>
                </a:tc>
                <a:tc gridSpan="2">
                  <a:txBody>
                    <a:bodyPr/>
                    <a:lstStyle/>
                    <a:p>
                      <a:pPr marL="48260">
                        <a:lnSpc>
                          <a:spcPts val="1320"/>
                        </a:lnSpc>
                      </a:pPr>
                      <a:r>
                        <a:rPr dirty="0" sz="1300" spc="-20" b="1">
                          <a:latin typeface="Courier New"/>
                          <a:cs typeface="Courier New"/>
                        </a:rPr>
                        <a:t>ON</a:t>
                      </a:r>
                      <a:endParaRPr sz="1300">
                        <a:latin typeface="Courier New"/>
                        <a:cs typeface="Courier New"/>
                      </a:endParaRPr>
                    </a:p>
                  </a:txBody>
                  <a:tcPr marL="0" marR="0" marB="0" marT="0">
                    <a:lnB w="28575">
                      <a:solidFill>
                        <a:srgbClr val="000000"/>
                      </a:solidFill>
                      <a:prstDash val="solid"/>
                    </a:lnB>
                  </a:tcPr>
                </a:tc>
                <a:tc hMerge="1">
                  <a:txBody>
                    <a:bodyPr/>
                    <a:lstStyle/>
                    <a:p>
                      <a:pPr/>
                    </a:p>
                  </a:txBody>
                  <a:tcPr marL="0" marR="0" marB="0" marT="0"/>
                </a:tc>
                <a:tc>
                  <a:txBody>
                    <a:bodyPr/>
                    <a:lstStyle/>
                    <a:p>
                      <a:pPr marL="48260" marR="414655">
                        <a:lnSpc>
                          <a:spcPts val="1320"/>
                        </a:lnSpc>
                      </a:pPr>
                      <a:r>
                        <a:rPr dirty="0" sz="1300" spc="-20" b="1">
                          <a:latin typeface="Courier New"/>
                          <a:cs typeface="Courier New"/>
                        </a:rPr>
                        <a:t>[SIZE</a:t>
                      </a:r>
                      <a:endParaRPr sz="1300">
                        <a:latin typeface="Courier New"/>
                        <a:cs typeface="Courier New"/>
                      </a:endParaRPr>
                    </a:p>
                  </a:txBody>
                  <a:tcPr marL="0" marR="0" marB="0" marT="0">
                    <a:lnB w="28575">
                      <a:solidFill>
                        <a:srgbClr val="000000"/>
                      </a:solidFill>
                      <a:prstDash val="solid"/>
                    </a:lnB>
                  </a:tcPr>
                </a:tc>
                <a:tc>
                  <a:txBody>
                    <a:bodyPr/>
                    <a:lstStyle/>
                    <a:p>
                      <a:pPr marL="27940">
                        <a:lnSpc>
                          <a:spcPts val="1320"/>
                        </a:lnSpc>
                      </a:pPr>
                      <a:r>
                        <a:rPr dirty="0" sz="1300" spc="-20" b="1">
                          <a:latin typeface="Courier New"/>
                          <a:cs typeface="Courier New"/>
                        </a:rPr>
                        <a:t>n]</a:t>
                      </a:r>
                      <a:endParaRPr sz="1300">
                        <a:latin typeface="Courier New"/>
                        <a:cs typeface="Courier New"/>
                      </a:endParaRPr>
                    </a:p>
                  </a:txBody>
                  <a:tcPr marL="0" marR="0" marB="0" marT="0">
                    <a:lnB w="28575">
                      <a:solidFill>
                        <a:srgbClr val="000000"/>
                      </a:solidFill>
                      <a:prstDash val="solid"/>
                    </a:lnB>
                  </a:tcPr>
                </a:tc>
              </a:tr>
            </a:tbl>
          </a:graphicData>
        </a:graphic>
      </p:graphicFrame>
      <p:sp>
        <p:nvSpPr>
          <p:cNvPr id="26" name="object 26"/>
          <p:cNvSpPr txBox="1"/>
          <p:nvPr/>
        </p:nvSpPr>
        <p:spPr>
          <a:xfrm>
            <a:off x="743204" y="5591809"/>
            <a:ext cx="6148070" cy="3903345"/>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How the </a:t>
            </a:r>
            <a:r>
              <a:rPr dirty="0" sz="1300" spc="15" b="1">
                <a:latin typeface="Courier New"/>
                <a:cs typeface="Courier New"/>
              </a:rPr>
              <a:t>DBMS_OUTPUT</a:t>
            </a:r>
            <a:r>
              <a:rPr dirty="0" sz="1300" spc="-400" b="1">
                <a:latin typeface="Courier New"/>
                <a:cs typeface="Courier New"/>
              </a:rPr>
              <a:t> </a:t>
            </a:r>
            <a:r>
              <a:rPr dirty="0" sz="1300" spc="5" b="1">
                <a:latin typeface="Arial"/>
                <a:cs typeface="Arial"/>
              </a:rPr>
              <a:t>Package Works</a:t>
            </a:r>
            <a:endParaRPr sz="1300">
              <a:latin typeface="Arial"/>
              <a:cs typeface="Arial"/>
            </a:endParaRPr>
          </a:p>
          <a:p>
            <a:pPr marL="138430" marR="309880" indent="-635">
              <a:lnSpc>
                <a:spcPct val="106100"/>
              </a:lnSpc>
              <a:spcBef>
                <a:spcPts val="325"/>
              </a:spcBef>
            </a:pPr>
            <a:r>
              <a:rPr dirty="0" sz="1300" spc="10">
                <a:latin typeface="Times New Roman"/>
                <a:cs typeface="Times New Roman"/>
              </a:rPr>
              <a:t>The </a:t>
            </a:r>
            <a:r>
              <a:rPr dirty="0" sz="1300" spc="10">
                <a:latin typeface="Courier New"/>
                <a:cs typeface="Courier New"/>
              </a:rPr>
              <a:t>DBMS_OUTPUT</a:t>
            </a:r>
            <a:r>
              <a:rPr dirty="0" sz="1300" spc="-365">
                <a:latin typeface="Courier New"/>
                <a:cs typeface="Courier New"/>
              </a:rPr>
              <a:t> </a:t>
            </a:r>
            <a:r>
              <a:rPr dirty="0" sz="1300" spc="5">
                <a:latin typeface="Times New Roman"/>
                <a:cs typeface="Times New Roman"/>
              </a:rPr>
              <a:t>package sends textual messages from any </a:t>
            </a:r>
            <a:r>
              <a:rPr dirty="0" sz="1300" spc="10">
                <a:latin typeface="Times New Roman"/>
                <a:cs typeface="Times New Roman"/>
              </a:rPr>
              <a:t>PL/SQL </a:t>
            </a:r>
            <a:r>
              <a:rPr dirty="0" sz="1300" spc="5">
                <a:latin typeface="Times New Roman"/>
                <a:cs typeface="Times New Roman"/>
              </a:rPr>
              <a:t>block into a  buffer in the database. Procedures provided </a:t>
            </a:r>
            <a:r>
              <a:rPr dirty="0" sz="1300" spc="10">
                <a:latin typeface="Times New Roman"/>
                <a:cs typeface="Times New Roman"/>
              </a:rPr>
              <a:t>by </a:t>
            </a:r>
            <a:r>
              <a:rPr dirty="0" sz="1300" spc="5">
                <a:latin typeface="Times New Roman"/>
                <a:cs typeface="Times New Roman"/>
              </a:rPr>
              <a:t>the package include the</a:t>
            </a:r>
            <a:r>
              <a:rPr dirty="0" sz="1300" spc="114">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05"/>
              </a:lnSpc>
              <a:buSzPct val="65384"/>
              <a:buChar char="•"/>
              <a:tabLst>
                <a:tab pos="514984" algn="l"/>
                <a:tab pos="515620" algn="l"/>
              </a:tabLst>
            </a:pPr>
            <a:r>
              <a:rPr dirty="0" sz="1300" spc="15">
                <a:latin typeface="Courier New"/>
                <a:cs typeface="Courier New"/>
              </a:rPr>
              <a:t>PUT</a:t>
            </a:r>
            <a:r>
              <a:rPr dirty="0" sz="1300" spc="-355">
                <a:latin typeface="Courier New"/>
                <a:cs typeface="Courier New"/>
              </a:rPr>
              <a:t> </a:t>
            </a:r>
            <a:r>
              <a:rPr dirty="0" sz="1300" spc="5">
                <a:latin typeface="Times New Roman"/>
                <a:cs typeface="Times New Roman"/>
              </a:rPr>
              <a:t>appends text from the procedure to the current line of </a:t>
            </a:r>
            <a:r>
              <a:rPr dirty="0" sz="1300">
                <a:latin typeface="Times New Roman"/>
                <a:cs typeface="Times New Roman"/>
              </a:rPr>
              <a:t>the </a:t>
            </a:r>
            <a:r>
              <a:rPr dirty="0" sz="1300" spc="5">
                <a:latin typeface="Times New Roman"/>
                <a:cs typeface="Times New Roman"/>
              </a:rPr>
              <a:t>line output buffer.</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NEW_LINE</a:t>
            </a:r>
            <a:r>
              <a:rPr dirty="0" sz="1300" spc="-445">
                <a:latin typeface="Courier New"/>
                <a:cs typeface="Courier New"/>
              </a:rPr>
              <a:t> </a:t>
            </a:r>
            <a:r>
              <a:rPr dirty="0" sz="1300" spc="5">
                <a:latin typeface="Times New Roman"/>
                <a:cs typeface="Times New Roman"/>
              </a:rPr>
              <a:t>places an end-of-line </a:t>
            </a:r>
            <a:r>
              <a:rPr dirty="0" sz="1300" spc="10">
                <a:latin typeface="Times New Roman"/>
                <a:cs typeface="Times New Roman"/>
              </a:rPr>
              <a:t>marker </a:t>
            </a:r>
            <a:r>
              <a:rPr dirty="0" sz="1300" spc="5">
                <a:latin typeface="Times New Roman"/>
                <a:cs typeface="Times New Roman"/>
              </a:rPr>
              <a:t>in </a:t>
            </a:r>
            <a:r>
              <a:rPr dirty="0" sz="1300">
                <a:latin typeface="Times New Roman"/>
                <a:cs typeface="Times New Roman"/>
              </a:rPr>
              <a:t>the </a:t>
            </a:r>
            <a:r>
              <a:rPr dirty="0" sz="1300" spc="5">
                <a:latin typeface="Times New Roman"/>
                <a:cs typeface="Times New Roman"/>
              </a:rPr>
              <a:t>output </a:t>
            </a:r>
            <a:r>
              <a:rPr dirty="0" sz="1300">
                <a:latin typeface="Times New Roman"/>
                <a:cs typeface="Times New Roman"/>
              </a:rPr>
              <a:t>buffer.</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PUT_LINE</a:t>
            </a:r>
            <a:r>
              <a:rPr dirty="0" sz="1300" spc="-455">
                <a:latin typeface="Courier New"/>
                <a:cs typeface="Courier New"/>
              </a:rPr>
              <a:t> </a:t>
            </a:r>
            <a:r>
              <a:rPr dirty="0" sz="1300" spc="10">
                <a:latin typeface="Times New Roman"/>
                <a:cs typeface="Times New Roman"/>
              </a:rPr>
              <a:t>combines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action</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15">
                <a:latin typeface="Courier New"/>
                <a:cs typeface="Courier New"/>
              </a:rPr>
              <a:t>PUT</a:t>
            </a:r>
            <a:r>
              <a:rPr dirty="0" sz="1300" spc="-44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NEW_LINE</a:t>
            </a:r>
            <a:r>
              <a:rPr dirty="0" sz="1300" spc="-455">
                <a:latin typeface="Courier New"/>
                <a:cs typeface="Courier New"/>
              </a:rPr>
              <a:t> </a:t>
            </a:r>
            <a:r>
              <a:rPr dirty="0" sz="1300" spc="5">
                <a:latin typeface="Times New Roman"/>
                <a:cs typeface="Times New Roman"/>
              </a:rPr>
              <a:t>(</a:t>
            </a:r>
            <a:r>
              <a:rPr dirty="0" sz="1300" spc="10">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trim</a:t>
            </a:r>
            <a:r>
              <a:rPr dirty="0" sz="1300" spc="15">
                <a:latin typeface="Times New Roman"/>
                <a:cs typeface="Times New Roman"/>
              </a:rPr>
              <a:t> </a:t>
            </a:r>
            <a:r>
              <a:rPr dirty="0" sz="1300" spc="5">
                <a:latin typeface="Times New Roman"/>
                <a:cs typeface="Times New Roman"/>
              </a:rPr>
              <a:t>leading</a:t>
            </a:r>
            <a:r>
              <a:rPr dirty="0" sz="1300" spc="15">
                <a:latin typeface="Times New Roman"/>
                <a:cs typeface="Times New Roman"/>
              </a:rPr>
              <a:t> </a:t>
            </a:r>
            <a:r>
              <a:rPr dirty="0" sz="1300" spc="5">
                <a:latin typeface="Times New Roman"/>
                <a:cs typeface="Times New Roman"/>
              </a:rPr>
              <a:t>spaces).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GET_LINE</a:t>
            </a:r>
            <a:r>
              <a:rPr dirty="0" sz="1300" spc="-415">
                <a:latin typeface="Courier New"/>
                <a:cs typeface="Courier New"/>
              </a:rPr>
              <a:t> </a:t>
            </a:r>
            <a:r>
              <a:rPr dirty="0" sz="1300" spc="5">
                <a:latin typeface="Times New Roman"/>
                <a:cs typeface="Times New Roman"/>
              </a:rPr>
              <a:t>retrieves the current line </a:t>
            </a:r>
            <a:r>
              <a:rPr dirty="0" sz="1300" spc="10">
                <a:latin typeface="Times New Roman"/>
                <a:cs typeface="Times New Roman"/>
              </a:rPr>
              <a:t>from </a:t>
            </a:r>
            <a:r>
              <a:rPr dirty="0" sz="1300" spc="5">
                <a:latin typeface="Times New Roman"/>
                <a:cs typeface="Times New Roman"/>
              </a:rPr>
              <a:t>the buffer into a </a:t>
            </a:r>
            <a:r>
              <a:rPr dirty="0" sz="1300" spc="10">
                <a:latin typeface="Times New Roman"/>
                <a:cs typeface="Times New Roman"/>
              </a:rPr>
              <a:t>procedure </a:t>
            </a:r>
            <a:r>
              <a:rPr dirty="0" sz="1300" spc="5">
                <a:latin typeface="Times New Roman"/>
                <a:cs typeface="Times New Roman"/>
              </a:rPr>
              <a:t>variable.</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GET_LINES</a:t>
            </a:r>
            <a:r>
              <a:rPr dirty="0" sz="1300" spc="-430">
                <a:latin typeface="Courier New"/>
                <a:cs typeface="Courier New"/>
              </a:rPr>
              <a:t> </a:t>
            </a:r>
            <a:r>
              <a:rPr dirty="0" sz="1300" spc="5">
                <a:latin typeface="Times New Roman"/>
                <a:cs typeface="Times New Roman"/>
              </a:rPr>
              <a:t>retrieves an array of lines into a procedure-array variable.</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ENABLE/DISABLE</a:t>
            </a:r>
            <a:r>
              <a:rPr dirty="0" sz="1300" spc="-445">
                <a:latin typeface="Courier New"/>
                <a:cs typeface="Courier New"/>
              </a:rPr>
              <a:t> </a:t>
            </a:r>
            <a:r>
              <a:rPr dirty="0" sz="1300" spc="5">
                <a:latin typeface="Times New Roman"/>
                <a:cs typeface="Times New Roman"/>
              </a:rPr>
              <a:t>enables</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disables</a:t>
            </a:r>
            <a:r>
              <a:rPr dirty="0" sz="1300" spc="10">
                <a:latin typeface="Times New Roman"/>
                <a:cs typeface="Times New Roman"/>
              </a:rPr>
              <a:t> </a:t>
            </a:r>
            <a:r>
              <a:rPr dirty="0" sz="1300" spc="5">
                <a:latin typeface="Times New Roman"/>
                <a:cs typeface="Times New Roman"/>
              </a:rPr>
              <a:t>calls to </a:t>
            </a:r>
            <a:r>
              <a:rPr dirty="0" sz="1300" spc="15">
                <a:latin typeface="Courier New"/>
                <a:cs typeface="Courier New"/>
              </a:rPr>
              <a:t>DBMS_OUTPUT</a:t>
            </a:r>
            <a:r>
              <a:rPr dirty="0" sz="1300" spc="-450">
                <a:latin typeface="Courier New"/>
                <a:cs typeface="Courier New"/>
              </a:rPr>
              <a:t> </a:t>
            </a:r>
            <a:r>
              <a:rPr dirty="0" sz="1300" spc="5">
                <a:latin typeface="Times New Roman"/>
                <a:cs typeface="Times New Roman"/>
              </a:rPr>
              <a:t>procedures.</a:t>
            </a:r>
            <a:endParaRPr sz="1300">
              <a:latin typeface="Times New Roman"/>
              <a:cs typeface="Times New Roman"/>
            </a:endParaRPr>
          </a:p>
          <a:p>
            <a:pPr marL="138430">
              <a:lnSpc>
                <a:spcPts val="1535"/>
              </a:lnSpc>
              <a:spcBef>
                <a:spcPts val="500"/>
              </a:spcBef>
            </a:pPr>
            <a:r>
              <a:rPr dirty="0" sz="1300" spc="10">
                <a:latin typeface="Times New Roman"/>
                <a:cs typeface="Times New Roman"/>
              </a:rPr>
              <a:t>The </a:t>
            </a:r>
            <a:r>
              <a:rPr dirty="0" sz="1300" spc="5">
                <a:latin typeface="Times New Roman"/>
                <a:cs typeface="Times New Roman"/>
              </a:rPr>
              <a:t>buffer size </a:t>
            </a:r>
            <a:r>
              <a:rPr dirty="0" sz="1300" spc="10">
                <a:latin typeface="Times New Roman"/>
                <a:cs typeface="Times New Roman"/>
              </a:rPr>
              <a:t>can </a:t>
            </a:r>
            <a:r>
              <a:rPr dirty="0" sz="1300" spc="5">
                <a:latin typeface="Times New Roman"/>
                <a:cs typeface="Times New Roman"/>
              </a:rPr>
              <a:t>be set </a:t>
            </a:r>
            <a:r>
              <a:rPr dirty="0" sz="1300" spc="10">
                <a:latin typeface="Times New Roman"/>
                <a:cs typeface="Times New Roman"/>
              </a:rPr>
              <a:t>by</a:t>
            </a:r>
            <a:r>
              <a:rPr dirty="0" sz="1300" spc="-5">
                <a:latin typeface="Times New Roman"/>
                <a:cs typeface="Times New Roman"/>
              </a:rPr>
              <a:t> </a:t>
            </a:r>
            <a:r>
              <a:rPr dirty="0" sz="1300" spc="5">
                <a:latin typeface="Times New Roman"/>
                <a:cs typeface="Times New Roman"/>
              </a:rPr>
              <a:t>using:</a:t>
            </a:r>
            <a:endParaRPr sz="1300">
              <a:latin typeface="Times New Roman"/>
              <a:cs typeface="Times New Roman"/>
            </a:endParaRPr>
          </a:p>
          <a:p>
            <a:pPr marL="515620" indent="-252095">
              <a:lnSpc>
                <a:spcPts val="1535"/>
              </a:lnSpc>
              <a:buChar char="•"/>
              <a:tabLst>
                <a:tab pos="515620" algn="l"/>
                <a:tab pos="516255" algn="l"/>
              </a:tabLst>
            </a:pPr>
            <a:r>
              <a:rPr dirty="0" sz="1300" spc="10">
                <a:latin typeface="Times New Roman"/>
                <a:cs typeface="Times New Roman"/>
              </a:rPr>
              <a:t>The </a:t>
            </a:r>
            <a:r>
              <a:rPr dirty="0" sz="1300" spc="10">
                <a:latin typeface="Courier New"/>
                <a:cs typeface="Courier New"/>
              </a:rPr>
              <a:t>SIZE</a:t>
            </a:r>
            <a:r>
              <a:rPr dirty="0" sz="1300" spc="-440">
                <a:latin typeface="Courier New"/>
                <a:cs typeface="Courier New"/>
              </a:rPr>
              <a:t> </a:t>
            </a:r>
            <a:r>
              <a:rPr dirty="0" sz="1300" spc="10">
                <a:latin typeface="Courier New"/>
                <a:cs typeface="Courier New"/>
              </a:rPr>
              <a:t>n</a:t>
            </a:r>
            <a:r>
              <a:rPr dirty="0" sz="1300" spc="-455">
                <a:latin typeface="Courier New"/>
                <a:cs typeface="Courier New"/>
              </a:rPr>
              <a:t> </a:t>
            </a:r>
            <a:r>
              <a:rPr dirty="0" sz="1300" spc="5">
                <a:latin typeface="Times New Roman"/>
                <a:cs typeface="Times New Roman"/>
              </a:rPr>
              <a:t>option</a:t>
            </a:r>
            <a:r>
              <a:rPr dirty="0" sz="1300" spc="15">
                <a:latin typeface="Times New Roman"/>
                <a:cs typeface="Times New Roman"/>
              </a:rPr>
              <a:t> </a:t>
            </a:r>
            <a:r>
              <a:rPr dirty="0" sz="1300" spc="5">
                <a:latin typeface="Times New Roman"/>
                <a:cs typeface="Times New Roman"/>
              </a:rPr>
              <a:t>appended</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SET</a:t>
            </a:r>
            <a:r>
              <a:rPr dirty="0" sz="1300" spc="-440">
                <a:latin typeface="Courier New"/>
                <a:cs typeface="Courier New"/>
              </a:rPr>
              <a:t> </a:t>
            </a:r>
            <a:r>
              <a:rPr dirty="0" sz="1300" spc="15">
                <a:latin typeface="Courier New"/>
                <a:cs typeface="Courier New"/>
              </a:rPr>
              <a:t>SERVEROUTPUT</a:t>
            </a:r>
            <a:r>
              <a:rPr dirty="0" sz="1300" spc="-445">
                <a:latin typeface="Courier New"/>
                <a:cs typeface="Courier New"/>
              </a:rPr>
              <a:t> </a:t>
            </a:r>
            <a:r>
              <a:rPr dirty="0" sz="1300" spc="10">
                <a:latin typeface="Courier New"/>
                <a:cs typeface="Courier New"/>
              </a:rPr>
              <a:t>ON</a:t>
            </a:r>
            <a:r>
              <a:rPr dirty="0" sz="1300" spc="-445">
                <a:latin typeface="Courier New"/>
                <a:cs typeface="Courier New"/>
              </a:rPr>
              <a:t> </a:t>
            </a:r>
            <a:r>
              <a:rPr dirty="0" sz="1300" spc="10">
                <a:latin typeface="Times New Roman"/>
                <a:cs typeface="Times New Roman"/>
              </a:rPr>
              <a:t>command,</a:t>
            </a:r>
            <a:r>
              <a:rPr dirty="0" sz="1300" spc="5">
                <a:latin typeface="Times New Roman"/>
                <a:cs typeface="Times New Roman"/>
              </a:rPr>
              <a:t> where</a:t>
            </a:r>
            <a:r>
              <a:rPr dirty="0" sz="1300" spc="15">
                <a:latin typeface="Times New Roman"/>
                <a:cs typeface="Times New Roman"/>
              </a:rPr>
              <a:t> </a:t>
            </a:r>
            <a:r>
              <a:rPr dirty="0" sz="1300" spc="10">
                <a:latin typeface="Courier New"/>
                <a:cs typeface="Courier New"/>
              </a:rPr>
              <a:t>n</a:t>
            </a:r>
            <a:endParaRPr sz="1300">
              <a:latin typeface="Courier New"/>
              <a:cs typeface="Courier New"/>
            </a:endParaRPr>
          </a:p>
          <a:p>
            <a:pPr marL="515620">
              <a:lnSpc>
                <a:spcPts val="1535"/>
              </a:lnSpc>
              <a:spcBef>
                <a:spcPts val="95"/>
              </a:spcBef>
            </a:pPr>
            <a:r>
              <a:rPr dirty="0" sz="1300" spc="5">
                <a:latin typeface="Times New Roman"/>
                <a:cs typeface="Times New Roman"/>
              </a:rPr>
              <a:t>is between 2,000 (the default) and 1,000,000 (1 million</a:t>
            </a:r>
            <a:r>
              <a:rPr dirty="0" sz="1300" spc="20">
                <a:latin typeface="Times New Roman"/>
                <a:cs typeface="Times New Roman"/>
              </a:rPr>
              <a:t> </a:t>
            </a:r>
            <a:r>
              <a:rPr dirty="0" sz="1300" spc="5">
                <a:latin typeface="Times New Roman"/>
                <a:cs typeface="Times New Roman"/>
              </a:rPr>
              <a:t>characters)</a:t>
            </a:r>
            <a:endParaRPr sz="1300">
              <a:latin typeface="Times New Roman"/>
              <a:cs typeface="Times New Roman"/>
            </a:endParaRPr>
          </a:p>
          <a:p>
            <a:pPr marL="515620" indent="-252095">
              <a:lnSpc>
                <a:spcPts val="1535"/>
              </a:lnSpc>
              <a:buChar char="•"/>
              <a:tabLst>
                <a:tab pos="515620" algn="l"/>
                <a:tab pos="516255" algn="l"/>
              </a:tabLst>
            </a:pPr>
            <a:r>
              <a:rPr dirty="0" sz="1300" spc="10">
                <a:latin typeface="Times New Roman"/>
                <a:cs typeface="Times New Roman"/>
              </a:rPr>
              <a:t>An </a:t>
            </a:r>
            <a:r>
              <a:rPr dirty="0" sz="1300" spc="5">
                <a:latin typeface="Times New Roman"/>
                <a:cs typeface="Times New Roman"/>
              </a:rPr>
              <a:t>integer </a:t>
            </a:r>
            <a:r>
              <a:rPr dirty="0" sz="1300" spc="10">
                <a:latin typeface="Times New Roman"/>
                <a:cs typeface="Times New Roman"/>
              </a:rPr>
              <a:t>parameter between </a:t>
            </a:r>
            <a:r>
              <a:rPr dirty="0" sz="1300" spc="5">
                <a:latin typeface="Times New Roman"/>
                <a:cs typeface="Times New Roman"/>
              </a:rPr>
              <a:t>2,000 and 1,000,000 in the </a:t>
            </a:r>
            <a:r>
              <a:rPr dirty="0" sz="1300" spc="15">
                <a:latin typeface="Courier New"/>
                <a:cs typeface="Courier New"/>
              </a:rPr>
              <a:t>ENABLE</a:t>
            </a:r>
            <a:r>
              <a:rPr dirty="0" sz="1300" spc="-445">
                <a:latin typeface="Courier New"/>
                <a:cs typeface="Courier New"/>
              </a:rPr>
              <a:t> </a:t>
            </a:r>
            <a:r>
              <a:rPr dirty="0" sz="1300" spc="5">
                <a:latin typeface="Times New Roman"/>
                <a:cs typeface="Times New Roman"/>
              </a:rPr>
              <a:t>procedure</a:t>
            </a:r>
            <a:endParaRPr sz="1300">
              <a:latin typeface="Times New Roman"/>
              <a:cs typeface="Times New Roman"/>
            </a:endParaRPr>
          </a:p>
          <a:p>
            <a:pPr marL="138430">
              <a:lnSpc>
                <a:spcPct val="100000"/>
              </a:lnSpc>
              <a:spcBef>
                <a:spcPts val="500"/>
              </a:spcBef>
            </a:pPr>
            <a:r>
              <a:rPr dirty="0" sz="1300" spc="5" b="1">
                <a:latin typeface="Times New Roman"/>
                <a:cs typeface="Times New Roman"/>
              </a:rPr>
              <a:t>Practical Uses</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can output results to the window for debugging</a:t>
            </a:r>
            <a:r>
              <a:rPr dirty="0" sz="1300">
                <a:latin typeface="Times New Roman"/>
                <a:cs typeface="Times New Roman"/>
              </a:rPr>
              <a:t> </a:t>
            </a:r>
            <a:r>
              <a:rPr dirty="0" sz="1300" spc="5">
                <a:latin typeface="Times New Roman"/>
                <a:cs typeface="Times New Roman"/>
              </a:rPr>
              <a:t>purposes.</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can trace code execution path for a function or</a:t>
            </a:r>
            <a:r>
              <a:rPr dirty="0" sz="1300" spc="15">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can send messages between subprograms and</a:t>
            </a:r>
            <a:r>
              <a:rPr dirty="0" sz="1300" spc="10">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5">
                <a:latin typeface="Times New Roman"/>
                <a:cs typeface="Times New Roman"/>
              </a:rPr>
              <a:t>There is </a:t>
            </a:r>
            <a:r>
              <a:rPr dirty="0" sz="1300" spc="10">
                <a:latin typeface="Times New Roman"/>
                <a:cs typeface="Times New Roman"/>
              </a:rPr>
              <a:t>no mechanism </a:t>
            </a:r>
            <a:r>
              <a:rPr dirty="0" sz="1300" spc="5">
                <a:latin typeface="Times New Roman"/>
                <a:cs typeface="Times New Roman"/>
              </a:rPr>
              <a:t>to flush output during the execution of a</a:t>
            </a:r>
            <a:r>
              <a:rPr dirty="0" sz="1300" spc="50">
                <a:latin typeface="Times New Roman"/>
                <a:cs typeface="Times New Roman"/>
              </a:rPr>
              <a:t> </a:t>
            </a:r>
            <a:r>
              <a:rPr dirty="0" sz="1300" spc="5">
                <a:latin typeface="Times New Roman"/>
                <a:cs typeface="Times New Roman"/>
              </a:rPr>
              <a:t>procedure.</a:t>
            </a:r>
            <a:endParaRPr sz="1300">
              <a:latin typeface="Times New Roman"/>
              <a:cs typeface="Times New Roman"/>
            </a:endParaRPr>
          </a:p>
        </p:txBody>
      </p:sp>
      <p:sp>
        <p:nvSpPr>
          <p:cNvPr id="27" name="object 2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97876" y="3673601"/>
            <a:ext cx="4278630" cy="1242060"/>
            <a:chOff x="1297876" y="3673601"/>
            <a:chExt cx="4278630" cy="1242060"/>
          </a:xfrm>
        </p:grpSpPr>
        <p:sp>
          <p:nvSpPr>
            <p:cNvPr id="7" name="object 7"/>
            <p:cNvSpPr/>
            <p:nvPr/>
          </p:nvSpPr>
          <p:spPr>
            <a:xfrm>
              <a:off x="3178302" y="3673601"/>
              <a:ext cx="817626" cy="124206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329836" y="4092854"/>
              <a:ext cx="482041" cy="77617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384041" y="44584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0" name="object 10"/>
            <p:cNvSpPr/>
            <p:nvPr/>
          </p:nvSpPr>
          <p:spPr>
            <a:xfrm>
              <a:off x="1319021" y="3768579"/>
              <a:ext cx="1519428" cy="531386"/>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308353" y="3717035"/>
              <a:ext cx="1541145" cy="593090"/>
            </a:xfrm>
            <a:custGeom>
              <a:avLst/>
              <a:gdLst/>
              <a:ahLst/>
              <a:cxnLst/>
              <a:rect l="l" t="t" r="r" b="b"/>
              <a:pathLst>
                <a:path w="1541145" h="593089">
                  <a:moveTo>
                    <a:pt x="1540764" y="0"/>
                  </a:moveTo>
                  <a:lnTo>
                    <a:pt x="0" y="0"/>
                  </a:lnTo>
                  <a:lnTo>
                    <a:pt x="0" y="592836"/>
                  </a:lnTo>
                  <a:lnTo>
                    <a:pt x="1540764" y="592836"/>
                  </a:lnTo>
                  <a:lnTo>
                    <a:pt x="1540764" y="0"/>
                  </a:lnTo>
                  <a:close/>
                </a:path>
              </a:pathLst>
            </a:custGeom>
            <a:ln w="20574">
              <a:solidFill>
                <a:srgbClr val="000000"/>
              </a:solidFill>
            </a:ln>
          </p:spPr>
          <p:txBody>
            <a:bodyPr wrap="square" lIns="0" tIns="0" rIns="0" bIns="0" rtlCol="0"/>
            <a:lstStyle/>
            <a:p/>
          </p:txBody>
        </p:sp>
        <p:sp>
          <p:nvSpPr>
            <p:cNvPr id="12" name="object 12"/>
            <p:cNvSpPr/>
            <p:nvPr/>
          </p:nvSpPr>
          <p:spPr>
            <a:xfrm>
              <a:off x="3400806" y="4092701"/>
              <a:ext cx="384810" cy="752856"/>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4310634" y="44584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4" name="object 14"/>
            <p:cNvSpPr/>
            <p:nvPr/>
          </p:nvSpPr>
          <p:spPr>
            <a:xfrm>
              <a:off x="1979676" y="4327397"/>
              <a:ext cx="0" cy="163830"/>
            </a:xfrm>
            <a:custGeom>
              <a:avLst/>
              <a:gdLst/>
              <a:ahLst/>
              <a:cxnLst/>
              <a:rect l="l" t="t" r="r" b="b"/>
              <a:pathLst>
                <a:path w="0" h="163829">
                  <a:moveTo>
                    <a:pt x="0" y="0"/>
                  </a:moveTo>
                  <a:lnTo>
                    <a:pt x="0" y="163830"/>
                  </a:lnTo>
                </a:path>
              </a:pathLst>
            </a:custGeom>
            <a:ln w="20574">
              <a:solidFill>
                <a:srgbClr val="000000"/>
              </a:solidFill>
            </a:ln>
          </p:spPr>
          <p:txBody>
            <a:bodyPr wrap="square" lIns="0" tIns="0" rIns="0" bIns="0" rtlCol="0"/>
            <a:lstStyle/>
            <a:p/>
          </p:txBody>
        </p:sp>
        <p:sp>
          <p:nvSpPr>
            <p:cNvPr id="15" name="object 15"/>
            <p:cNvSpPr/>
            <p:nvPr/>
          </p:nvSpPr>
          <p:spPr>
            <a:xfrm>
              <a:off x="4759452" y="4458461"/>
              <a:ext cx="817244" cy="66675"/>
            </a:xfrm>
            <a:custGeom>
              <a:avLst/>
              <a:gdLst/>
              <a:ahLst/>
              <a:cxnLst/>
              <a:rect l="l" t="t" r="r" b="b"/>
              <a:pathLst>
                <a:path w="817245" h="66675">
                  <a:moveTo>
                    <a:pt x="66294" y="0"/>
                  </a:moveTo>
                  <a:lnTo>
                    <a:pt x="0" y="32766"/>
                  </a:lnTo>
                  <a:lnTo>
                    <a:pt x="66294" y="66294"/>
                  </a:lnTo>
                  <a:lnTo>
                    <a:pt x="66294" y="0"/>
                  </a:lnTo>
                  <a:close/>
                </a:path>
                <a:path w="817245" h="66675">
                  <a:moveTo>
                    <a:pt x="816864" y="32766"/>
                  </a:moveTo>
                  <a:lnTo>
                    <a:pt x="749808" y="0"/>
                  </a:lnTo>
                  <a:lnTo>
                    <a:pt x="749808" y="66294"/>
                  </a:lnTo>
                  <a:lnTo>
                    <a:pt x="816864" y="32766"/>
                  </a:lnTo>
                  <a:close/>
                </a:path>
              </a:pathLst>
            </a:custGeom>
            <a:solidFill>
              <a:srgbClr val="000000"/>
            </a:solidFill>
          </p:spPr>
          <p:txBody>
            <a:bodyPr wrap="square" lIns="0" tIns="0" rIns="0" bIns="0" rtlCol="0"/>
            <a:lstStyle/>
            <a:p/>
          </p:txBody>
        </p:sp>
      </p:grpSp>
      <p:sp>
        <p:nvSpPr>
          <p:cNvPr id="16" name="object 16"/>
          <p:cNvSpPr txBox="1"/>
          <p:nvPr/>
        </p:nvSpPr>
        <p:spPr>
          <a:xfrm>
            <a:off x="1243583" y="873506"/>
            <a:ext cx="5633720" cy="4127500"/>
          </a:xfrm>
          <a:prstGeom prst="rect">
            <a:avLst/>
          </a:prstGeom>
        </p:spPr>
        <p:txBody>
          <a:bodyPr wrap="square" lIns="0" tIns="12700" rIns="0" bIns="0" rtlCol="0" vert="horz">
            <a:spAutoFit/>
          </a:bodyPr>
          <a:lstStyle/>
          <a:p>
            <a:pPr marL="233679">
              <a:lnSpc>
                <a:spcPct val="100000"/>
              </a:lnSpc>
              <a:spcBef>
                <a:spcPts val="100"/>
              </a:spcBef>
            </a:pPr>
            <a:r>
              <a:rPr dirty="0" sz="2000" b="1">
                <a:latin typeface="Arial"/>
                <a:cs typeface="Arial"/>
              </a:rPr>
              <a:t>Interacting with Operating System</a:t>
            </a:r>
            <a:r>
              <a:rPr dirty="0" sz="2000" spc="-15" b="1">
                <a:latin typeface="Arial"/>
                <a:cs typeface="Arial"/>
              </a:rPr>
              <a:t> </a:t>
            </a:r>
            <a:r>
              <a:rPr dirty="0" sz="2000" b="1">
                <a:latin typeface="Arial"/>
                <a:cs typeface="Arial"/>
              </a:rPr>
              <a:t>Files</a:t>
            </a:r>
            <a:endParaRPr sz="2000">
              <a:latin typeface="Arial"/>
              <a:cs typeface="Arial"/>
            </a:endParaRPr>
          </a:p>
          <a:p>
            <a:pPr>
              <a:lnSpc>
                <a:spcPct val="100000"/>
              </a:lnSpc>
              <a:spcBef>
                <a:spcPts val="15"/>
              </a:spcBef>
            </a:pPr>
            <a:endParaRPr sz="2650">
              <a:latin typeface="Arial"/>
              <a:cs typeface="Arial"/>
            </a:endParaRPr>
          </a:p>
          <a:p>
            <a:pPr marR="547370">
              <a:lnSpc>
                <a:spcPct val="101600"/>
              </a:lnSpc>
            </a:pPr>
            <a:r>
              <a:rPr dirty="0" sz="1550" spc="10" b="1">
                <a:latin typeface="Arial"/>
                <a:cs typeface="Arial"/>
              </a:rPr>
              <a:t>The </a:t>
            </a:r>
            <a:r>
              <a:rPr dirty="0" sz="1550" spc="10" b="1">
                <a:latin typeface="Courier New"/>
                <a:cs typeface="Courier New"/>
              </a:rPr>
              <a:t>UTL_FILE</a:t>
            </a:r>
            <a:r>
              <a:rPr dirty="0" sz="1550" spc="-480" b="1">
                <a:latin typeface="Courier New"/>
                <a:cs typeface="Courier New"/>
              </a:rPr>
              <a:t> </a:t>
            </a:r>
            <a:r>
              <a:rPr dirty="0" sz="1550" spc="10" b="1">
                <a:latin typeface="Arial"/>
                <a:cs typeface="Arial"/>
              </a:rPr>
              <a:t>package extends PL/SQL programs to  read and write operating system </a:t>
            </a:r>
            <a:r>
              <a:rPr dirty="0" sz="1550" spc="5" b="1">
                <a:latin typeface="Arial"/>
                <a:cs typeface="Arial"/>
              </a:rPr>
              <a:t>text files.</a:t>
            </a:r>
            <a:r>
              <a:rPr dirty="0" sz="1550" spc="15" b="1">
                <a:latin typeface="Arial"/>
                <a:cs typeface="Arial"/>
              </a:rPr>
              <a:t> </a:t>
            </a:r>
            <a:r>
              <a:rPr dirty="0" sz="1550" spc="10" b="1">
                <a:latin typeface="Courier New"/>
                <a:cs typeface="Courier New"/>
              </a:rPr>
              <a:t>UTL_FILE</a:t>
            </a:r>
            <a:r>
              <a:rPr dirty="0" sz="1550" spc="10" b="1">
                <a:latin typeface="Arial"/>
                <a:cs typeface="Arial"/>
              </a:rPr>
              <a:t>:</a:t>
            </a:r>
            <a:endParaRPr sz="1550">
              <a:latin typeface="Arial"/>
              <a:cs typeface="Arial"/>
            </a:endParaRPr>
          </a:p>
          <a:p>
            <a:pPr marL="407670" marR="513715" indent="-327025">
              <a:lnSpc>
                <a:spcPts val="1850"/>
              </a:lnSpc>
              <a:spcBef>
                <a:spcPts val="475"/>
              </a:spcBef>
              <a:buClr>
                <a:srgbClr val="FF0000"/>
              </a:buClr>
              <a:buFont typeface="Arial"/>
              <a:buChar char="•"/>
              <a:tabLst>
                <a:tab pos="407670" algn="l"/>
                <a:tab pos="408305" algn="l"/>
              </a:tabLst>
            </a:pPr>
            <a:r>
              <a:rPr dirty="0" sz="1550" spc="10" b="1">
                <a:latin typeface="Arial"/>
                <a:cs typeface="Arial"/>
              </a:rPr>
              <a:t>Provides a restricted version of operating system  stream </a:t>
            </a:r>
            <a:r>
              <a:rPr dirty="0" sz="1550" spc="5" b="1">
                <a:latin typeface="Arial"/>
                <a:cs typeface="Arial"/>
              </a:rPr>
              <a:t>file I/O for text</a:t>
            </a:r>
            <a:r>
              <a:rPr dirty="0" sz="1550" spc="15" b="1">
                <a:latin typeface="Arial"/>
                <a:cs typeface="Arial"/>
              </a:rPr>
              <a:t> </a:t>
            </a:r>
            <a:r>
              <a:rPr dirty="0" sz="1550" spc="5" b="1">
                <a:latin typeface="Arial"/>
                <a:cs typeface="Arial"/>
              </a:rPr>
              <a:t>files</a:t>
            </a:r>
            <a:endParaRPr sz="1550">
              <a:latin typeface="Arial"/>
              <a:cs typeface="Arial"/>
            </a:endParaRPr>
          </a:p>
          <a:p>
            <a:pPr marL="407670" marR="633730" indent="-327025">
              <a:lnSpc>
                <a:spcPct val="99500"/>
              </a:lnSpc>
              <a:spcBef>
                <a:spcPts val="310"/>
              </a:spcBef>
              <a:buClr>
                <a:srgbClr val="FF0000"/>
              </a:buClr>
              <a:buFont typeface="Arial"/>
              <a:buChar char="•"/>
              <a:tabLst>
                <a:tab pos="407670" algn="l"/>
                <a:tab pos="408305" algn="l"/>
              </a:tabLst>
            </a:pPr>
            <a:r>
              <a:rPr dirty="0" sz="1550" spc="10" b="1">
                <a:latin typeface="Arial"/>
                <a:cs typeface="Arial"/>
              </a:rPr>
              <a:t>Can access </a:t>
            </a:r>
            <a:r>
              <a:rPr dirty="0" sz="1550" spc="5" b="1">
                <a:latin typeface="Arial"/>
                <a:cs typeface="Arial"/>
              </a:rPr>
              <a:t>files in </a:t>
            </a:r>
            <a:r>
              <a:rPr dirty="0" sz="1550" spc="10" b="1">
                <a:latin typeface="Arial"/>
                <a:cs typeface="Arial"/>
              </a:rPr>
              <a:t>operating system directories  defined by</a:t>
            </a:r>
            <a:r>
              <a:rPr dirty="0" sz="1550" spc="15" b="1">
                <a:latin typeface="Arial"/>
                <a:cs typeface="Arial"/>
              </a:rPr>
              <a:t> </a:t>
            </a:r>
            <a:r>
              <a:rPr dirty="0" sz="1550" spc="10" b="1">
                <a:latin typeface="Arial"/>
                <a:cs typeface="Arial"/>
              </a:rPr>
              <a:t>a</a:t>
            </a:r>
            <a:r>
              <a:rPr dirty="0" sz="1550" spc="15" b="1">
                <a:latin typeface="Arial"/>
                <a:cs typeface="Arial"/>
              </a:rPr>
              <a:t> </a:t>
            </a:r>
            <a:r>
              <a:rPr dirty="0" sz="1550" spc="10" b="1">
                <a:latin typeface="Courier New"/>
                <a:cs typeface="Courier New"/>
              </a:rPr>
              <a:t>CREATE</a:t>
            </a:r>
            <a:r>
              <a:rPr dirty="0" sz="1550" spc="-490" b="1">
                <a:latin typeface="Courier New"/>
                <a:cs typeface="Courier New"/>
              </a:rPr>
              <a:t> </a:t>
            </a:r>
            <a:r>
              <a:rPr dirty="0" sz="1550" spc="10" b="1">
                <a:latin typeface="Courier New"/>
                <a:cs typeface="Courier New"/>
              </a:rPr>
              <a:t>DIRECTORY</a:t>
            </a:r>
            <a:r>
              <a:rPr dirty="0" sz="1550" spc="-495" b="1">
                <a:latin typeface="Courier New"/>
                <a:cs typeface="Courier New"/>
              </a:rPr>
              <a:t> </a:t>
            </a:r>
            <a:r>
              <a:rPr dirty="0" sz="1550" spc="5" b="1">
                <a:latin typeface="Arial"/>
                <a:cs typeface="Arial"/>
              </a:rPr>
              <a:t>statement.</a:t>
            </a:r>
            <a:r>
              <a:rPr dirty="0" sz="1550" spc="10" b="1">
                <a:latin typeface="Arial"/>
                <a:cs typeface="Arial"/>
              </a:rPr>
              <a:t> You  can also use the </a:t>
            </a:r>
            <a:r>
              <a:rPr dirty="0" sz="1550" spc="10" b="1">
                <a:latin typeface="Courier New"/>
                <a:cs typeface="Courier New"/>
              </a:rPr>
              <a:t>utl_file_dir </a:t>
            </a:r>
            <a:r>
              <a:rPr dirty="0" sz="1550" spc="10" b="1">
                <a:latin typeface="Arial"/>
                <a:cs typeface="Arial"/>
              </a:rPr>
              <a:t>database  parameter.</a:t>
            </a:r>
            <a:endParaRPr sz="1550">
              <a:latin typeface="Arial"/>
              <a:cs typeface="Arial"/>
            </a:endParaRPr>
          </a:p>
          <a:p>
            <a:pPr marL="2781300">
              <a:lnSpc>
                <a:spcPts val="1555"/>
              </a:lnSpc>
              <a:spcBef>
                <a:spcPts val="220"/>
              </a:spcBef>
            </a:pPr>
            <a:r>
              <a:rPr dirty="0" sz="1300" spc="-15" b="1">
                <a:latin typeface="Courier New"/>
                <a:cs typeface="Courier New"/>
              </a:rPr>
              <a:t>CREATE</a:t>
            </a:r>
            <a:r>
              <a:rPr dirty="0" sz="1300" spc="-25" b="1">
                <a:latin typeface="Courier New"/>
                <a:cs typeface="Courier New"/>
              </a:rPr>
              <a:t> </a:t>
            </a:r>
            <a:r>
              <a:rPr dirty="0" sz="1300" spc="-20" b="1">
                <a:latin typeface="Courier New"/>
                <a:cs typeface="Courier New"/>
              </a:rPr>
              <a:t>DIRECTORY</a:t>
            </a:r>
            <a:endParaRPr sz="1300">
              <a:latin typeface="Courier New"/>
              <a:cs typeface="Courier New"/>
            </a:endParaRPr>
          </a:p>
          <a:p>
            <a:pPr marL="2976245">
              <a:lnSpc>
                <a:spcPts val="1555"/>
              </a:lnSpc>
            </a:pPr>
            <a:r>
              <a:rPr dirty="0" sz="1300" spc="-15" b="1">
                <a:latin typeface="Courier New"/>
                <a:cs typeface="Courier New"/>
              </a:rPr>
              <a:t>my_dir AS</a:t>
            </a:r>
            <a:r>
              <a:rPr dirty="0" sz="1300" spc="-35" b="1">
                <a:latin typeface="Courier New"/>
                <a:cs typeface="Courier New"/>
              </a:rPr>
              <a:t> </a:t>
            </a:r>
            <a:r>
              <a:rPr dirty="0" sz="1300" spc="-20" b="1">
                <a:latin typeface="Courier New"/>
                <a:cs typeface="Courier New"/>
              </a:rPr>
              <a:t>'/dir'</a:t>
            </a:r>
            <a:endParaRPr sz="1300">
              <a:latin typeface="Courier New"/>
              <a:cs typeface="Courier New"/>
            </a:endParaRPr>
          </a:p>
          <a:p>
            <a:pPr>
              <a:lnSpc>
                <a:spcPct val="100000"/>
              </a:lnSpc>
            </a:pPr>
            <a:endParaRPr sz="1300">
              <a:latin typeface="Courier New"/>
              <a:cs typeface="Courier New"/>
            </a:endParaRPr>
          </a:p>
          <a:p>
            <a:pPr marL="735965">
              <a:lnSpc>
                <a:spcPct val="100000"/>
              </a:lnSpc>
              <a:spcBef>
                <a:spcPts val="825"/>
              </a:spcBef>
              <a:tabLst>
                <a:tab pos="2141855" algn="l"/>
                <a:tab pos="2534285" algn="l"/>
                <a:tab pos="3068320" algn="l"/>
                <a:tab pos="3579495" algn="l"/>
                <a:tab pos="4266565" algn="l"/>
              </a:tabLst>
            </a:pPr>
            <a:r>
              <a:rPr dirty="0" u="heavy" sz="1300" spc="-270" b="1">
                <a:uFill>
                  <a:solidFill>
                    <a:srgbClr val="000000"/>
                  </a:solidFill>
                </a:uFill>
                <a:latin typeface="Courier New"/>
                <a:cs typeface="Courier New"/>
              </a:rPr>
              <a:t> </a:t>
            </a:r>
            <a:r>
              <a:rPr dirty="0" u="heavy" sz="1300" spc="-15" b="1">
                <a:uFill>
                  <a:solidFill>
                    <a:srgbClr val="000000"/>
                  </a:solidFill>
                </a:uFill>
                <a:latin typeface="Courier New"/>
                <a:cs typeface="Courier New"/>
              </a:rPr>
              <a:t>EXEC</a:t>
            </a:r>
            <a:r>
              <a:rPr dirty="0" u="heavy" sz="1300" spc="-110" b="1">
                <a:uFill>
                  <a:solidFill>
                    <a:srgbClr val="000000"/>
                  </a:solidFill>
                </a:uFill>
                <a:latin typeface="Courier New"/>
                <a:cs typeface="Courier New"/>
              </a:rPr>
              <a:t> </a:t>
            </a:r>
            <a:r>
              <a:rPr dirty="0" u="heavy" sz="1300" spc="-15" b="1">
                <a:uFill>
                  <a:solidFill>
                    <a:srgbClr val="000000"/>
                  </a:solidFill>
                </a:uFill>
                <a:latin typeface="Courier New"/>
                <a:cs typeface="Courier New"/>
              </a:rPr>
              <a:t>proc	</a:t>
            </a:r>
            <a:r>
              <a:rPr dirty="0" sz="1300" spc="-15" b="1">
                <a:latin typeface="Courier New"/>
                <a:cs typeface="Courier New"/>
              </a:rPr>
              <a:t>	</a:t>
            </a:r>
            <a:r>
              <a:rPr dirty="0" u="heavy" sz="1300" spc="-25" b="1">
                <a:uFill>
                  <a:solidFill>
                    <a:srgbClr val="000000"/>
                  </a:solidFill>
                </a:uFill>
                <a:latin typeface="Courier New"/>
                <a:cs typeface="Courier New"/>
              </a:rPr>
              <a:t> </a:t>
            </a:r>
            <a:r>
              <a:rPr dirty="0" u="heavy" sz="1300" spc="-15" b="1">
                <a:uFill>
                  <a:solidFill>
                    <a:srgbClr val="000000"/>
                  </a:solidFill>
                </a:uFill>
                <a:latin typeface="Courier New"/>
                <a:cs typeface="Courier New"/>
              </a:rPr>
              <a:t>	</a:t>
            </a:r>
            <a:r>
              <a:rPr dirty="0" sz="1300" spc="-15" b="1">
                <a:latin typeface="Courier New"/>
                <a:cs typeface="Courier New"/>
              </a:rPr>
              <a:t>	</a:t>
            </a:r>
            <a:r>
              <a:rPr dirty="0" u="heavy" sz="1300" spc="-25" b="1">
                <a:uFill>
                  <a:solidFill>
                    <a:srgbClr val="000000"/>
                  </a:solidFill>
                </a:uFill>
                <a:latin typeface="Courier New"/>
                <a:cs typeface="Courier New"/>
              </a:rPr>
              <a:t> </a:t>
            </a:r>
            <a:r>
              <a:rPr dirty="0" u="heavy" sz="1300" spc="-15" b="1">
                <a:uFill>
                  <a:solidFill>
                    <a:srgbClr val="000000"/>
                  </a:solidFill>
                </a:uFill>
                <a:latin typeface="Courier New"/>
                <a:cs typeface="Courier New"/>
              </a:rPr>
              <a:t>	</a:t>
            </a:r>
            <a:endParaRPr sz="1300">
              <a:latin typeface="Courier New"/>
              <a:cs typeface="Courier New"/>
            </a:endParaRPr>
          </a:p>
          <a:p>
            <a:pPr>
              <a:lnSpc>
                <a:spcPct val="100000"/>
              </a:lnSpc>
            </a:pPr>
            <a:endParaRPr sz="1300">
              <a:latin typeface="Courier New"/>
              <a:cs typeface="Courier New"/>
            </a:endParaRPr>
          </a:p>
          <a:p>
            <a:pPr marL="2885440">
              <a:lnSpc>
                <a:spcPct val="100000"/>
              </a:lnSpc>
              <a:spcBef>
                <a:spcPts val="950"/>
              </a:spcBef>
              <a:tabLst>
                <a:tab pos="3957320" algn="l"/>
              </a:tabLst>
            </a:pPr>
            <a:r>
              <a:rPr dirty="0" baseline="2136" sz="1950" spc="-22" b="1">
                <a:latin typeface="Courier New"/>
                <a:cs typeface="Courier New"/>
              </a:rPr>
              <a:t>UTL_FILE	</a:t>
            </a:r>
            <a:r>
              <a:rPr dirty="0" sz="1300" spc="-10" b="1">
                <a:latin typeface="Arial"/>
                <a:cs typeface="Arial"/>
              </a:rPr>
              <a:t>Operating </a:t>
            </a:r>
            <a:r>
              <a:rPr dirty="0" sz="1300" spc="-15" b="1">
                <a:latin typeface="Arial"/>
                <a:cs typeface="Arial"/>
              </a:rPr>
              <a:t>system</a:t>
            </a:r>
            <a:r>
              <a:rPr dirty="0" sz="1300" spc="-60" b="1">
                <a:latin typeface="Arial"/>
                <a:cs typeface="Arial"/>
              </a:rPr>
              <a:t> </a:t>
            </a:r>
            <a:r>
              <a:rPr dirty="0" sz="1300" spc="-5" b="1">
                <a:latin typeface="Arial"/>
                <a:cs typeface="Arial"/>
              </a:rPr>
              <a:t>file</a:t>
            </a:r>
            <a:endParaRPr sz="1300">
              <a:latin typeface="Arial"/>
              <a:cs typeface="Arial"/>
            </a:endParaRPr>
          </a:p>
        </p:txBody>
      </p:sp>
      <p:grpSp>
        <p:nvGrpSpPr>
          <p:cNvPr id="17" name="object 17"/>
          <p:cNvGrpSpPr/>
          <p:nvPr/>
        </p:nvGrpSpPr>
        <p:grpSpPr>
          <a:xfrm>
            <a:off x="5293233" y="3541014"/>
            <a:ext cx="1059180" cy="1362710"/>
            <a:chOff x="5293233" y="3541014"/>
            <a:chExt cx="1059180" cy="1362710"/>
          </a:xfrm>
        </p:grpSpPr>
        <p:sp>
          <p:nvSpPr>
            <p:cNvPr id="18" name="object 18"/>
            <p:cNvSpPr/>
            <p:nvPr/>
          </p:nvSpPr>
          <p:spPr>
            <a:xfrm>
              <a:off x="5558790" y="3541014"/>
              <a:ext cx="793241" cy="909066"/>
            </a:xfrm>
            <a:prstGeom prst="rect">
              <a:avLst/>
            </a:prstGeom>
            <a:blipFill>
              <a:blip r:embed="rId7" cstate="print"/>
              <a:stretch>
                <a:fillRect/>
              </a:stretch>
            </a:blipFill>
          </p:spPr>
          <p:txBody>
            <a:bodyPr wrap="square" lIns="0" tIns="0" rIns="0" bIns="0" rtlCol="0"/>
            <a:lstStyle/>
            <a:p/>
          </p:txBody>
        </p:sp>
        <p:sp>
          <p:nvSpPr>
            <p:cNvPr id="19" name="object 19"/>
            <p:cNvSpPr/>
            <p:nvPr/>
          </p:nvSpPr>
          <p:spPr>
            <a:xfrm>
              <a:off x="5567934" y="4318597"/>
              <a:ext cx="401574" cy="383286"/>
            </a:xfrm>
            <a:prstGeom prst="rect">
              <a:avLst/>
            </a:prstGeom>
            <a:blipFill>
              <a:blip r:embed="rId8" cstate="print"/>
              <a:stretch>
                <a:fillRect/>
              </a:stretch>
            </a:blipFill>
          </p:spPr>
          <p:txBody>
            <a:bodyPr wrap="square" lIns="0" tIns="0" rIns="0" bIns="0" rtlCol="0"/>
            <a:lstStyle/>
            <a:p/>
          </p:txBody>
        </p:sp>
        <p:sp>
          <p:nvSpPr>
            <p:cNvPr id="20" name="object 20"/>
            <p:cNvSpPr/>
            <p:nvPr/>
          </p:nvSpPr>
          <p:spPr>
            <a:xfrm>
              <a:off x="5553405" y="4687760"/>
              <a:ext cx="425310" cy="215760"/>
            </a:xfrm>
            <a:prstGeom prst="rect">
              <a:avLst/>
            </a:prstGeom>
            <a:blipFill>
              <a:blip r:embed="rId9" cstate="print"/>
              <a:stretch>
                <a:fillRect/>
              </a:stretch>
            </a:blipFill>
          </p:spPr>
          <p:txBody>
            <a:bodyPr wrap="square" lIns="0" tIns="0" rIns="0" bIns="0" rtlCol="0"/>
            <a:lstStyle/>
            <a:p/>
          </p:txBody>
        </p:sp>
        <p:sp>
          <p:nvSpPr>
            <p:cNvPr id="21" name="object 21"/>
            <p:cNvSpPr/>
            <p:nvPr/>
          </p:nvSpPr>
          <p:spPr>
            <a:xfrm>
              <a:off x="5303520" y="3959352"/>
              <a:ext cx="316230" cy="109220"/>
            </a:xfrm>
            <a:custGeom>
              <a:avLst/>
              <a:gdLst/>
              <a:ahLst/>
              <a:cxnLst/>
              <a:rect l="l" t="t" r="r" b="b"/>
              <a:pathLst>
                <a:path w="316229" h="109220">
                  <a:moveTo>
                    <a:pt x="0" y="0"/>
                  </a:moveTo>
                  <a:lnTo>
                    <a:pt x="0" y="108966"/>
                  </a:lnTo>
                  <a:lnTo>
                    <a:pt x="316230" y="108966"/>
                  </a:lnTo>
                </a:path>
              </a:pathLst>
            </a:custGeom>
            <a:ln w="20574">
              <a:solidFill>
                <a:srgbClr val="000000"/>
              </a:solidFill>
            </a:ln>
          </p:spPr>
          <p:txBody>
            <a:bodyPr wrap="square" lIns="0" tIns="0" rIns="0" bIns="0" rtlCol="0"/>
            <a:lstStyle/>
            <a:p/>
          </p:txBody>
        </p:sp>
        <p:sp>
          <p:nvSpPr>
            <p:cNvPr id="22" name="object 22"/>
            <p:cNvSpPr/>
            <p:nvPr/>
          </p:nvSpPr>
          <p:spPr>
            <a:xfrm>
              <a:off x="5618226" y="4035552"/>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23" name="object 23"/>
          <p:cNvSpPr txBox="1"/>
          <p:nvPr/>
        </p:nvSpPr>
        <p:spPr>
          <a:xfrm>
            <a:off x="743204" y="5619272"/>
            <a:ext cx="6229350" cy="3583304"/>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Interacting </a:t>
            </a:r>
            <a:r>
              <a:rPr dirty="0" sz="1300" spc="10" b="1">
                <a:latin typeface="Arial"/>
                <a:cs typeface="Arial"/>
              </a:rPr>
              <a:t>with </a:t>
            </a:r>
            <a:r>
              <a:rPr dirty="0" sz="1300" spc="5" b="1">
                <a:latin typeface="Arial"/>
                <a:cs typeface="Arial"/>
              </a:rPr>
              <a:t>Operating System</a:t>
            </a:r>
            <a:r>
              <a:rPr dirty="0" sz="1300" spc="10" b="1">
                <a:latin typeface="Arial"/>
                <a:cs typeface="Arial"/>
              </a:rPr>
              <a:t> </a:t>
            </a:r>
            <a:r>
              <a:rPr dirty="0" sz="1300" spc="5" b="1">
                <a:latin typeface="Arial"/>
                <a:cs typeface="Arial"/>
              </a:rPr>
              <a:t>Files</a:t>
            </a:r>
            <a:endParaRPr sz="1300">
              <a:latin typeface="Arial"/>
              <a:cs typeface="Arial"/>
            </a:endParaRPr>
          </a:p>
          <a:p>
            <a:pPr marL="138430" marR="313055">
              <a:lnSpc>
                <a:spcPct val="103800"/>
              </a:lnSpc>
              <a:spcBef>
                <a:spcPts val="254"/>
              </a:spcBef>
            </a:pPr>
            <a:r>
              <a:rPr dirty="0" sz="1300" spc="10">
                <a:latin typeface="Times New Roman"/>
                <a:cs typeface="Times New Roman"/>
              </a:rPr>
              <a:t>The </a:t>
            </a:r>
            <a:r>
              <a:rPr dirty="0" sz="1300" spc="5">
                <a:latin typeface="Times New Roman"/>
                <a:cs typeface="Times New Roman"/>
              </a:rPr>
              <a:t>Oracle-supplied </a:t>
            </a:r>
            <a:r>
              <a:rPr dirty="0" sz="1300" spc="15">
                <a:latin typeface="Courier New"/>
                <a:cs typeface="Courier New"/>
              </a:rPr>
              <a:t>UTL_FILE </a:t>
            </a:r>
            <a:r>
              <a:rPr dirty="0" sz="1300" spc="5">
                <a:latin typeface="Times New Roman"/>
                <a:cs typeface="Times New Roman"/>
              </a:rPr>
              <a:t>package is used to </a:t>
            </a:r>
            <a:r>
              <a:rPr dirty="0" sz="1300" spc="10">
                <a:latin typeface="Times New Roman"/>
                <a:cs typeface="Times New Roman"/>
              </a:rPr>
              <a:t>access </a:t>
            </a:r>
            <a:r>
              <a:rPr dirty="0" sz="1300" spc="5">
                <a:latin typeface="Times New Roman"/>
                <a:cs typeface="Times New Roman"/>
              </a:rPr>
              <a:t>text files in the operating  system of the database server. </a:t>
            </a:r>
            <a:r>
              <a:rPr dirty="0" sz="1300" spc="10">
                <a:latin typeface="Times New Roman"/>
                <a:cs typeface="Times New Roman"/>
              </a:rPr>
              <a:t>The </a:t>
            </a:r>
            <a:r>
              <a:rPr dirty="0" sz="1300" spc="5">
                <a:latin typeface="Times New Roman"/>
                <a:cs typeface="Times New Roman"/>
              </a:rPr>
              <a:t>database provides read and write </a:t>
            </a:r>
            <a:r>
              <a:rPr dirty="0" sz="1300" spc="10">
                <a:latin typeface="Times New Roman"/>
                <a:cs typeface="Times New Roman"/>
              </a:rPr>
              <a:t>access </a:t>
            </a:r>
            <a:r>
              <a:rPr dirty="0" sz="1300" spc="5">
                <a:latin typeface="Times New Roman"/>
                <a:cs typeface="Times New Roman"/>
              </a:rPr>
              <a:t>to specific  operating system directories </a:t>
            </a:r>
            <a:r>
              <a:rPr dirty="0" sz="1300" spc="10">
                <a:latin typeface="Times New Roman"/>
                <a:cs typeface="Times New Roman"/>
              </a:rPr>
              <a:t>by</a:t>
            </a:r>
            <a:r>
              <a:rPr dirty="0" sz="1300" spc="5">
                <a:latin typeface="Times New Roman"/>
                <a:cs typeface="Times New Roman"/>
              </a:rPr>
              <a:t> using:</a:t>
            </a:r>
            <a:endParaRPr sz="1300">
              <a:latin typeface="Times New Roman"/>
              <a:cs typeface="Times New Roman"/>
            </a:endParaRPr>
          </a:p>
          <a:p>
            <a:pPr marL="515620" indent="-252095">
              <a:lnSpc>
                <a:spcPts val="1505"/>
              </a:lnSpc>
              <a:buChar char="•"/>
              <a:tabLst>
                <a:tab pos="515620" algn="l"/>
                <a:tab pos="516255" algn="l"/>
              </a:tabLst>
            </a:pPr>
            <a:r>
              <a:rPr dirty="0" sz="1300" spc="10">
                <a:latin typeface="Times New Roman"/>
                <a:cs typeface="Times New Roman"/>
              </a:rPr>
              <a:t>A</a:t>
            </a:r>
            <a:r>
              <a:rPr dirty="0" sz="1300" spc="5">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DIRECTORY</a:t>
            </a:r>
            <a:r>
              <a:rPr dirty="0" sz="1300" spc="-45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that associates</a:t>
            </a:r>
            <a:r>
              <a:rPr dirty="0" sz="1300" spc="15">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5">
                <a:latin typeface="Times New Roman"/>
                <a:cs typeface="Times New Roman"/>
              </a:rPr>
              <a:t>alias</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an operating</a:t>
            </a:r>
            <a:r>
              <a:rPr dirty="0" sz="1300" spc="10">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515620">
              <a:lnSpc>
                <a:spcPct val="100000"/>
              </a:lnSpc>
              <a:spcBef>
                <a:spcPts val="15"/>
              </a:spcBef>
            </a:pPr>
            <a:r>
              <a:rPr dirty="0" sz="1300" spc="5">
                <a:latin typeface="Times New Roman"/>
                <a:cs typeface="Times New Roman"/>
              </a:rPr>
              <a:t>directory. </a:t>
            </a:r>
            <a:r>
              <a:rPr dirty="0" sz="1300" spc="10">
                <a:latin typeface="Times New Roman"/>
                <a:cs typeface="Times New Roman"/>
              </a:rPr>
              <a:t>The </a:t>
            </a:r>
            <a:r>
              <a:rPr dirty="0" sz="1300" spc="5">
                <a:latin typeface="Times New Roman"/>
                <a:cs typeface="Times New Roman"/>
              </a:rPr>
              <a:t>database directory alias can be granted the </a:t>
            </a:r>
            <a:r>
              <a:rPr dirty="0" sz="1300" spc="15">
                <a:latin typeface="Courier New"/>
                <a:cs typeface="Courier New"/>
              </a:rPr>
              <a:t>READ</a:t>
            </a:r>
            <a:r>
              <a:rPr dirty="0" sz="1300" spc="-415">
                <a:latin typeface="Courier New"/>
                <a:cs typeface="Courier New"/>
              </a:rPr>
              <a:t> </a:t>
            </a:r>
            <a:r>
              <a:rPr dirty="0" sz="1300" spc="10">
                <a:latin typeface="Times New Roman"/>
                <a:cs typeface="Times New Roman"/>
              </a:rPr>
              <a:t>and </a:t>
            </a:r>
            <a:r>
              <a:rPr dirty="0" sz="1300" spc="15">
                <a:latin typeface="Courier New"/>
                <a:cs typeface="Courier New"/>
              </a:rPr>
              <a:t>WRITE</a:t>
            </a:r>
            <a:endParaRPr sz="1300">
              <a:latin typeface="Courier New"/>
              <a:cs typeface="Courier New"/>
            </a:endParaRPr>
          </a:p>
          <a:p>
            <a:pPr marL="515620">
              <a:lnSpc>
                <a:spcPts val="1525"/>
              </a:lnSpc>
              <a:spcBef>
                <a:spcPts val="105"/>
              </a:spcBef>
            </a:pPr>
            <a:r>
              <a:rPr dirty="0" sz="1300" spc="5">
                <a:latin typeface="Times New Roman"/>
                <a:cs typeface="Times New Roman"/>
              </a:rPr>
              <a:t>privileges to control the type of </a:t>
            </a:r>
            <a:r>
              <a:rPr dirty="0" sz="1300" spc="10">
                <a:latin typeface="Times New Roman"/>
                <a:cs typeface="Times New Roman"/>
              </a:rPr>
              <a:t>access </a:t>
            </a:r>
            <a:r>
              <a:rPr dirty="0" sz="1300" spc="5">
                <a:latin typeface="Times New Roman"/>
                <a:cs typeface="Times New Roman"/>
              </a:rPr>
              <a:t>to files in the operating system. For</a:t>
            </a:r>
            <a:r>
              <a:rPr dirty="0" sz="1300" spc="125">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017905">
              <a:lnSpc>
                <a:spcPts val="1405"/>
              </a:lnSpc>
            </a:pPr>
            <a:r>
              <a:rPr dirty="0" sz="1200" spc="5">
                <a:latin typeface="Courier New"/>
                <a:cs typeface="Courier New"/>
              </a:rPr>
              <a:t>CREATE DIRECTORY my_dir AS</a:t>
            </a:r>
            <a:r>
              <a:rPr dirty="0" sz="1200" spc="15">
                <a:latin typeface="Courier New"/>
                <a:cs typeface="Courier New"/>
              </a:rPr>
              <a:t> </a:t>
            </a:r>
            <a:r>
              <a:rPr dirty="0" sz="1200" spc="5">
                <a:latin typeface="Courier New"/>
                <a:cs typeface="Courier New"/>
              </a:rPr>
              <a:t>'/temp/my_files';</a:t>
            </a:r>
            <a:endParaRPr sz="1200">
              <a:latin typeface="Courier New"/>
              <a:cs typeface="Courier New"/>
            </a:endParaRPr>
          </a:p>
          <a:p>
            <a:pPr marL="1017905">
              <a:lnSpc>
                <a:spcPct val="100000"/>
              </a:lnSpc>
              <a:spcBef>
                <a:spcPts val="15"/>
              </a:spcBef>
            </a:pPr>
            <a:r>
              <a:rPr dirty="0" sz="1200" spc="5">
                <a:latin typeface="Courier New"/>
                <a:cs typeface="Courier New"/>
              </a:rPr>
              <a:t>GRANT READ, WRITE ON my_dir TO</a:t>
            </a:r>
            <a:r>
              <a:rPr dirty="0" sz="1200" spc="15">
                <a:latin typeface="Courier New"/>
                <a:cs typeface="Courier New"/>
              </a:rPr>
              <a:t> </a:t>
            </a:r>
            <a:r>
              <a:rPr dirty="0" sz="1200" spc="5">
                <a:latin typeface="Courier New"/>
                <a:cs typeface="Courier New"/>
              </a:rPr>
              <a:t>public.</a:t>
            </a:r>
            <a:endParaRPr sz="1200">
              <a:latin typeface="Courier New"/>
              <a:cs typeface="Courier New"/>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The </a:t>
            </a:r>
            <a:r>
              <a:rPr dirty="0" sz="1300" spc="5">
                <a:latin typeface="Times New Roman"/>
                <a:cs typeface="Times New Roman"/>
              </a:rPr>
              <a:t>paths specified in the </a:t>
            </a:r>
            <a:r>
              <a:rPr dirty="0" sz="1300" spc="15">
                <a:latin typeface="Courier New"/>
                <a:cs typeface="Courier New"/>
              </a:rPr>
              <a:t>utl_file_dir</a:t>
            </a:r>
            <a:r>
              <a:rPr dirty="0" sz="1300" spc="-409">
                <a:latin typeface="Courier New"/>
                <a:cs typeface="Courier New"/>
              </a:rPr>
              <a:t> </a:t>
            </a:r>
            <a:r>
              <a:rPr dirty="0" sz="1300" spc="5">
                <a:latin typeface="Times New Roman"/>
                <a:cs typeface="Times New Roman"/>
              </a:rPr>
              <a:t>database initialization </a:t>
            </a:r>
            <a:r>
              <a:rPr dirty="0" sz="1300" spc="10">
                <a:latin typeface="Times New Roman"/>
                <a:cs typeface="Times New Roman"/>
              </a:rPr>
              <a:t>parameter</a:t>
            </a:r>
            <a:endParaRPr sz="1300">
              <a:latin typeface="Times New Roman"/>
              <a:cs typeface="Times New Roman"/>
            </a:endParaRPr>
          </a:p>
          <a:p>
            <a:pPr marL="137795" marR="21590">
              <a:lnSpc>
                <a:spcPct val="102699"/>
              </a:lnSpc>
              <a:spcBef>
                <a:spcPts val="380"/>
              </a:spcBef>
            </a:pPr>
            <a:r>
              <a:rPr dirty="0" sz="1300" spc="10">
                <a:latin typeface="Times New Roman"/>
                <a:cs typeface="Times New Roman"/>
              </a:rPr>
              <a:t>The </a:t>
            </a:r>
            <a:r>
              <a:rPr dirty="0" sz="1300" spc="5">
                <a:latin typeface="Times New Roman"/>
                <a:cs typeface="Times New Roman"/>
              </a:rPr>
              <a:t>preferred approach is to use the directory alias created </a:t>
            </a:r>
            <a:r>
              <a:rPr dirty="0" sz="1300" spc="10">
                <a:latin typeface="Times New Roman"/>
                <a:cs typeface="Times New Roman"/>
              </a:rPr>
              <a:t>by </a:t>
            </a:r>
            <a:r>
              <a:rPr dirty="0" sz="1300" spc="5">
                <a:latin typeface="Times New Roman"/>
                <a:cs typeface="Times New Roman"/>
              </a:rPr>
              <a:t>the </a:t>
            </a:r>
            <a:r>
              <a:rPr dirty="0" sz="1300" spc="10">
                <a:latin typeface="Courier New"/>
                <a:cs typeface="Courier New"/>
              </a:rPr>
              <a:t>CREATE DIRECTORY  </a:t>
            </a:r>
            <a:r>
              <a:rPr dirty="0" sz="1300" spc="5">
                <a:latin typeface="Times New Roman"/>
                <a:cs typeface="Times New Roman"/>
              </a:rPr>
              <a:t>statement, which does not require the database to be restarted. </a:t>
            </a:r>
            <a:r>
              <a:rPr dirty="0" sz="1300" spc="10">
                <a:latin typeface="Times New Roman"/>
                <a:cs typeface="Times New Roman"/>
              </a:rPr>
              <a:t>The </a:t>
            </a:r>
            <a:r>
              <a:rPr dirty="0" sz="1300" spc="5">
                <a:latin typeface="Times New Roman"/>
                <a:cs typeface="Times New Roman"/>
              </a:rPr>
              <a:t>operating system  directories specified </a:t>
            </a:r>
            <a:r>
              <a:rPr dirty="0" sz="1300" spc="10">
                <a:latin typeface="Times New Roman"/>
                <a:cs typeface="Times New Roman"/>
              </a:rPr>
              <a:t>by </a:t>
            </a:r>
            <a:r>
              <a:rPr dirty="0" sz="1300" spc="5">
                <a:latin typeface="Times New Roman"/>
                <a:cs typeface="Times New Roman"/>
              </a:rPr>
              <a:t>using either of these techniques should be accessible to and </a:t>
            </a:r>
            <a:r>
              <a:rPr dirty="0" sz="1300" spc="10">
                <a:latin typeface="Times New Roman"/>
                <a:cs typeface="Times New Roman"/>
              </a:rPr>
              <a:t>on </a:t>
            </a:r>
            <a:r>
              <a:rPr dirty="0" sz="1300" spc="5">
                <a:latin typeface="Times New Roman"/>
                <a:cs typeface="Times New Roman"/>
              </a:rPr>
              <a:t>the  </a:t>
            </a:r>
            <a:r>
              <a:rPr dirty="0" sz="1300" spc="10">
                <a:latin typeface="Times New Roman"/>
                <a:cs typeface="Times New Roman"/>
              </a:rPr>
              <a:t>same machine </a:t>
            </a:r>
            <a:r>
              <a:rPr dirty="0" sz="1300" spc="5">
                <a:latin typeface="Times New Roman"/>
                <a:cs typeface="Times New Roman"/>
              </a:rPr>
              <a:t>as the database server processes. </a:t>
            </a:r>
            <a:r>
              <a:rPr dirty="0" sz="1300" spc="10">
                <a:latin typeface="Times New Roman"/>
                <a:cs typeface="Times New Roman"/>
              </a:rPr>
              <a:t>The </a:t>
            </a:r>
            <a:r>
              <a:rPr dirty="0" sz="1300" spc="5">
                <a:latin typeface="Times New Roman"/>
                <a:cs typeface="Times New Roman"/>
              </a:rPr>
              <a:t>path (directory) </a:t>
            </a:r>
            <a:r>
              <a:rPr dirty="0" sz="1300" spc="10">
                <a:latin typeface="Times New Roman"/>
                <a:cs typeface="Times New Roman"/>
              </a:rPr>
              <a:t>names may </a:t>
            </a:r>
            <a:r>
              <a:rPr dirty="0" sz="1300" spc="5">
                <a:latin typeface="Times New Roman"/>
                <a:cs typeface="Times New Roman"/>
              </a:rPr>
              <a:t>be case  </a:t>
            </a:r>
            <a:r>
              <a:rPr dirty="0" sz="1300">
                <a:latin typeface="Times New Roman"/>
                <a:cs typeface="Times New Roman"/>
              </a:rPr>
              <a:t>sensitive </a:t>
            </a:r>
            <a:r>
              <a:rPr dirty="0" sz="1300" spc="5">
                <a:latin typeface="Times New Roman"/>
                <a:cs typeface="Times New Roman"/>
              </a:rPr>
              <a:t>for some operating</a:t>
            </a:r>
            <a:r>
              <a:rPr dirty="0" sz="1300" spc="20">
                <a:latin typeface="Times New Roman"/>
                <a:cs typeface="Times New Roman"/>
              </a:rPr>
              <a:t> </a:t>
            </a:r>
            <a:r>
              <a:rPr dirty="0" sz="1300" spc="5">
                <a:latin typeface="Times New Roman"/>
                <a:cs typeface="Times New Roman"/>
              </a:rPr>
              <a:t>systems.</a:t>
            </a:r>
            <a:endParaRPr sz="1300">
              <a:latin typeface="Times New Roman"/>
              <a:cs typeface="Times New Roman"/>
            </a:endParaRPr>
          </a:p>
          <a:p>
            <a:pPr marL="137795">
              <a:lnSpc>
                <a:spcPct val="100000"/>
              </a:lnSpc>
              <a:spcBef>
                <a:spcPts val="340"/>
              </a:spcBef>
            </a:pPr>
            <a:r>
              <a:rPr dirty="0" sz="1300" spc="5" b="1">
                <a:latin typeface="Times New Roman"/>
                <a:cs typeface="Times New Roman"/>
              </a:rPr>
              <a:t>Note: </a:t>
            </a:r>
            <a:r>
              <a:rPr dirty="0" sz="1300" spc="10">
                <a:latin typeface="Times New Roman"/>
                <a:cs typeface="Times New Roman"/>
              </a:rPr>
              <a:t>The </a:t>
            </a:r>
            <a:r>
              <a:rPr dirty="0" sz="1300" spc="15">
                <a:latin typeface="Courier New"/>
                <a:cs typeface="Courier New"/>
              </a:rPr>
              <a:t>DBMS_LOB</a:t>
            </a:r>
            <a:r>
              <a:rPr dirty="0" sz="1300" spc="-405">
                <a:latin typeface="Courier New"/>
                <a:cs typeface="Courier New"/>
              </a:rPr>
              <a:t> </a:t>
            </a:r>
            <a:r>
              <a:rPr dirty="0" sz="1300" spc="5">
                <a:latin typeface="Times New Roman"/>
                <a:cs typeface="Times New Roman"/>
              </a:rPr>
              <a:t>package can be used to read </a:t>
            </a:r>
            <a:r>
              <a:rPr dirty="0" sz="1300" spc="10">
                <a:latin typeface="Times New Roman"/>
                <a:cs typeface="Times New Roman"/>
              </a:rPr>
              <a:t>binary </a:t>
            </a:r>
            <a:r>
              <a:rPr dirty="0" sz="1300" spc="5">
                <a:latin typeface="Times New Roman"/>
                <a:cs typeface="Times New Roman"/>
              </a:rPr>
              <a:t>files </a:t>
            </a:r>
            <a:r>
              <a:rPr dirty="0" sz="1300" spc="10">
                <a:latin typeface="Times New Roman"/>
                <a:cs typeface="Times New Roman"/>
              </a:rPr>
              <a:t>on </a:t>
            </a:r>
            <a:r>
              <a:rPr dirty="0" sz="1300" spc="5">
                <a:latin typeface="Times New Roman"/>
                <a:cs typeface="Times New Roman"/>
              </a:rPr>
              <a:t>the operating </a:t>
            </a:r>
            <a:r>
              <a:rPr dirty="0" sz="1300" spc="10">
                <a:latin typeface="Times New Roman"/>
                <a:cs typeface="Times New Roman"/>
              </a:rPr>
              <a:t>system.</a:t>
            </a:r>
            <a:endParaRPr sz="1300">
              <a:latin typeface="Times New Roman"/>
              <a:cs typeface="Times New Roman"/>
            </a:endParaRPr>
          </a:p>
          <a:p>
            <a:pPr marL="137795">
              <a:lnSpc>
                <a:spcPct val="100000"/>
              </a:lnSpc>
              <a:spcBef>
                <a:spcPts val="20"/>
              </a:spcBef>
            </a:pPr>
            <a:r>
              <a:rPr dirty="0" sz="1300" spc="15">
                <a:latin typeface="Courier New"/>
                <a:cs typeface="Courier New"/>
              </a:rPr>
              <a:t>DBMS_LOB</a:t>
            </a:r>
            <a:r>
              <a:rPr dirty="0" sz="1300" spc="-434">
                <a:latin typeface="Courier New"/>
                <a:cs typeface="Courier New"/>
              </a:rPr>
              <a:t> </a:t>
            </a:r>
            <a:r>
              <a:rPr dirty="0" sz="1300" spc="5">
                <a:latin typeface="Times New Roman"/>
                <a:cs typeface="Times New Roman"/>
              </a:rPr>
              <a:t>is covered in the lesson titled “Manipulating Large Objects.”</a:t>
            </a:r>
            <a:endParaRPr sz="1300">
              <a:latin typeface="Times New Roman"/>
              <a:cs typeface="Times New Roman"/>
            </a:endParaRPr>
          </a:p>
        </p:txBody>
      </p:sp>
      <p:sp>
        <p:nvSpPr>
          <p:cNvPr id="25" name="object 2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6" name="object 26"/>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27" name="object 2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0"/>
              </a:rPr>
              <a:t>OracleWDP_ww@oracle.com</a:t>
            </a:r>
            <a:r>
              <a:rPr dirty="0" sz="800" spc="-55">
                <a:latin typeface="Garuda"/>
                <a:cs typeface="Garuda"/>
                <a:hlinkClick r:id="rId10"/>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4" name="object 2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4837938" y="2098801"/>
            <a:ext cx="30353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Yes</a:t>
            </a:r>
            <a:endParaRPr sz="1300">
              <a:latin typeface="Arial"/>
              <a:cs typeface="Arial"/>
            </a:endParaRPr>
          </a:p>
        </p:txBody>
      </p:sp>
      <p:sp>
        <p:nvSpPr>
          <p:cNvPr id="7" name="object 7"/>
          <p:cNvSpPr txBox="1"/>
          <p:nvPr/>
        </p:nvSpPr>
        <p:spPr>
          <a:xfrm>
            <a:off x="5521452" y="2534753"/>
            <a:ext cx="296545" cy="222250"/>
          </a:xfrm>
          <a:prstGeom prst="rect">
            <a:avLst/>
          </a:prstGeom>
        </p:spPr>
        <p:txBody>
          <a:bodyPr wrap="square" lIns="0" tIns="11430" rIns="0" bIns="0" rtlCol="0" vert="horz">
            <a:spAutoFit/>
          </a:bodyPr>
          <a:lstStyle/>
          <a:p>
            <a:pPr>
              <a:lnSpc>
                <a:spcPct val="100000"/>
              </a:lnSpc>
              <a:spcBef>
                <a:spcPts val="90"/>
              </a:spcBef>
            </a:pPr>
            <a:r>
              <a:rPr dirty="0" u="heavy" sz="1300" spc="-5" b="1">
                <a:uFill>
                  <a:solidFill>
                    <a:srgbClr val="000000"/>
                  </a:solidFill>
                </a:uFill>
                <a:latin typeface="Arial"/>
                <a:cs typeface="Arial"/>
              </a:rPr>
              <a:t> </a:t>
            </a:r>
            <a:r>
              <a:rPr dirty="0" u="heavy" sz="1300" spc="-204" b="1">
                <a:uFill>
                  <a:solidFill>
                    <a:srgbClr val="000000"/>
                  </a:solidFill>
                </a:uFill>
                <a:latin typeface="Arial"/>
                <a:cs typeface="Arial"/>
              </a:rPr>
              <a:t> </a:t>
            </a:r>
            <a:r>
              <a:rPr dirty="0" u="heavy" sz="1300" spc="-15" b="1">
                <a:uFill>
                  <a:solidFill>
                    <a:srgbClr val="000000"/>
                  </a:solidFill>
                </a:uFill>
                <a:latin typeface="Arial"/>
                <a:cs typeface="Arial"/>
              </a:rPr>
              <a:t>No</a:t>
            </a:r>
            <a:endParaRPr sz="1300">
              <a:latin typeface="Arial"/>
              <a:cs typeface="Arial"/>
            </a:endParaRPr>
          </a:p>
        </p:txBody>
      </p:sp>
      <p:sp>
        <p:nvSpPr>
          <p:cNvPr id="8" name="object 8"/>
          <p:cNvSpPr txBox="1"/>
          <p:nvPr/>
        </p:nvSpPr>
        <p:spPr>
          <a:xfrm>
            <a:off x="5357621" y="3281934"/>
            <a:ext cx="927100" cy="490855"/>
          </a:xfrm>
          <a:prstGeom prst="rect">
            <a:avLst/>
          </a:prstGeom>
          <a:solidFill>
            <a:srgbClr val="95CAFF"/>
          </a:solidFill>
          <a:ln w="20574">
            <a:solidFill>
              <a:srgbClr val="000000"/>
            </a:solidFill>
          </a:ln>
        </p:spPr>
        <p:txBody>
          <a:bodyPr wrap="square" lIns="0" tIns="51435" rIns="0" bIns="0" rtlCol="0" vert="horz">
            <a:spAutoFit/>
          </a:bodyPr>
          <a:lstStyle/>
          <a:p>
            <a:pPr marL="177165" marR="87630" indent="-82550">
              <a:lnSpc>
                <a:spcPts val="1540"/>
              </a:lnSpc>
              <a:spcBef>
                <a:spcPts val="405"/>
              </a:spcBef>
            </a:pPr>
            <a:r>
              <a:rPr dirty="0" sz="1300" spc="-10" b="1">
                <a:latin typeface="Arial"/>
                <a:cs typeface="Arial"/>
              </a:rPr>
              <a:t>Close</a:t>
            </a:r>
            <a:r>
              <a:rPr dirty="0" sz="1300" spc="-95" b="1">
                <a:latin typeface="Arial"/>
                <a:cs typeface="Arial"/>
              </a:rPr>
              <a:t> </a:t>
            </a:r>
            <a:r>
              <a:rPr dirty="0" sz="1300" spc="-10" b="1">
                <a:latin typeface="Arial"/>
                <a:cs typeface="Arial"/>
              </a:rPr>
              <a:t>the  text</a:t>
            </a:r>
            <a:r>
              <a:rPr dirty="0" sz="1300" spc="-40" b="1">
                <a:latin typeface="Arial"/>
                <a:cs typeface="Arial"/>
              </a:rPr>
              <a:t> </a:t>
            </a:r>
            <a:r>
              <a:rPr dirty="0" sz="1300" spc="-10" b="1">
                <a:latin typeface="Arial"/>
                <a:cs typeface="Arial"/>
              </a:rPr>
              <a:t>file</a:t>
            </a:r>
            <a:endParaRPr sz="1300">
              <a:latin typeface="Arial"/>
              <a:cs typeface="Arial"/>
            </a:endParaRPr>
          </a:p>
        </p:txBody>
      </p:sp>
      <p:sp>
        <p:nvSpPr>
          <p:cNvPr id="9" name="object 9"/>
          <p:cNvSpPr txBox="1"/>
          <p:nvPr/>
        </p:nvSpPr>
        <p:spPr>
          <a:xfrm>
            <a:off x="2311907" y="873506"/>
            <a:ext cx="3123565" cy="618490"/>
          </a:xfrm>
          <a:prstGeom prst="rect">
            <a:avLst/>
          </a:prstGeom>
        </p:spPr>
        <p:txBody>
          <a:bodyPr wrap="square" lIns="0" tIns="12700" rIns="0" bIns="0" rtlCol="0" vert="horz">
            <a:spAutoFit/>
          </a:bodyPr>
          <a:lstStyle/>
          <a:p>
            <a:pPr algn="ctr" marR="5080">
              <a:lnSpc>
                <a:spcPts val="2330"/>
              </a:lnSpc>
              <a:spcBef>
                <a:spcPts val="100"/>
              </a:spcBef>
            </a:pPr>
            <a:r>
              <a:rPr dirty="0" sz="2000" b="1">
                <a:latin typeface="Arial"/>
                <a:cs typeface="Arial"/>
              </a:rPr>
              <a:t>File </a:t>
            </a:r>
            <a:r>
              <a:rPr dirty="0" sz="2000" spc="-5" b="1">
                <a:latin typeface="Arial"/>
                <a:cs typeface="Arial"/>
              </a:rPr>
              <a:t>Processing Using</a:t>
            </a:r>
            <a:r>
              <a:rPr dirty="0" sz="2000" spc="-45" b="1">
                <a:latin typeface="Arial"/>
                <a:cs typeface="Arial"/>
              </a:rPr>
              <a:t> </a:t>
            </a:r>
            <a:r>
              <a:rPr dirty="0" sz="2000" spc="-5" b="1">
                <a:latin typeface="Arial"/>
                <a:cs typeface="Arial"/>
              </a:rPr>
              <a:t>the</a:t>
            </a:r>
            <a:endParaRPr sz="2000">
              <a:latin typeface="Arial"/>
              <a:cs typeface="Arial"/>
            </a:endParaRPr>
          </a:p>
          <a:p>
            <a:pPr algn="ctr" marR="3175">
              <a:lnSpc>
                <a:spcPts val="2330"/>
              </a:lnSpc>
            </a:pPr>
            <a:r>
              <a:rPr dirty="0" sz="2000" spc="-5" b="1">
                <a:latin typeface="Courier New"/>
                <a:cs typeface="Courier New"/>
              </a:rPr>
              <a:t>UTL_FILE</a:t>
            </a:r>
            <a:r>
              <a:rPr dirty="0" sz="2000" spc="-670" b="1">
                <a:latin typeface="Courier New"/>
                <a:cs typeface="Courier New"/>
              </a:rPr>
              <a:t> </a:t>
            </a:r>
            <a:r>
              <a:rPr dirty="0" sz="2000" b="1">
                <a:latin typeface="Arial"/>
                <a:cs typeface="Arial"/>
              </a:rPr>
              <a:t>Package</a:t>
            </a:r>
            <a:endParaRPr sz="2000">
              <a:latin typeface="Arial"/>
              <a:cs typeface="Arial"/>
            </a:endParaRPr>
          </a:p>
        </p:txBody>
      </p:sp>
      <p:grpSp>
        <p:nvGrpSpPr>
          <p:cNvPr id="10" name="object 10"/>
          <p:cNvGrpSpPr/>
          <p:nvPr/>
        </p:nvGrpSpPr>
        <p:grpSpPr>
          <a:xfrm>
            <a:off x="1260538" y="2481262"/>
            <a:ext cx="2645410" cy="2020570"/>
            <a:chOff x="1260538" y="2481262"/>
            <a:chExt cx="2645410" cy="2020570"/>
          </a:xfrm>
        </p:grpSpPr>
        <p:sp>
          <p:nvSpPr>
            <p:cNvPr id="11" name="object 11"/>
            <p:cNvSpPr/>
            <p:nvPr/>
          </p:nvSpPr>
          <p:spPr>
            <a:xfrm>
              <a:off x="2687573" y="2491739"/>
              <a:ext cx="1207770" cy="490855"/>
            </a:xfrm>
            <a:custGeom>
              <a:avLst/>
              <a:gdLst/>
              <a:ahLst/>
              <a:cxnLst/>
              <a:rect l="l" t="t" r="r" b="b"/>
              <a:pathLst>
                <a:path w="1207770" h="490855">
                  <a:moveTo>
                    <a:pt x="1207770" y="0"/>
                  </a:moveTo>
                  <a:lnTo>
                    <a:pt x="0" y="0"/>
                  </a:lnTo>
                  <a:lnTo>
                    <a:pt x="0" y="490727"/>
                  </a:lnTo>
                  <a:lnTo>
                    <a:pt x="1207770" y="490727"/>
                  </a:lnTo>
                  <a:lnTo>
                    <a:pt x="1207770" y="0"/>
                  </a:lnTo>
                  <a:close/>
                </a:path>
              </a:pathLst>
            </a:custGeom>
            <a:solidFill>
              <a:srgbClr val="95CAFF"/>
            </a:solidFill>
          </p:spPr>
          <p:txBody>
            <a:bodyPr wrap="square" lIns="0" tIns="0" rIns="0" bIns="0" rtlCol="0"/>
            <a:lstStyle/>
            <a:p/>
          </p:txBody>
        </p:sp>
        <p:sp>
          <p:nvSpPr>
            <p:cNvPr id="12" name="object 12"/>
            <p:cNvSpPr/>
            <p:nvPr/>
          </p:nvSpPr>
          <p:spPr>
            <a:xfrm>
              <a:off x="2687573" y="2491739"/>
              <a:ext cx="1207770" cy="490855"/>
            </a:xfrm>
            <a:custGeom>
              <a:avLst/>
              <a:gdLst/>
              <a:ahLst/>
              <a:cxnLst/>
              <a:rect l="l" t="t" r="r" b="b"/>
              <a:pathLst>
                <a:path w="1207770" h="490855">
                  <a:moveTo>
                    <a:pt x="1207770" y="0"/>
                  </a:moveTo>
                  <a:lnTo>
                    <a:pt x="0" y="0"/>
                  </a:lnTo>
                  <a:lnTo>
                    <a:pt x="0" y="490727"/>
                  </a:lnTo>
                  <a:lnTo>
                    <a:pt x="1207770" y="490727"/>
                  </a:lnTo>
                  <a:lnTo>
                    <a:pt x="1207770" y="0"/>
                  </a:lnTo>
                  <a:close/>
                </a:path>
              </a:pathLst>
            </a:custGeom>
            <a:ln w="20574">
              <a:solidFill>
                <a:srgbClr val="000000"/>
              </a:solidFill>
            </a:ln>
          </p:spPr>
          <p:txBody>
            <a:bodyPr wrap="square" lIns="0" tIns="0" rIns="0" bIns="0" rtlCol="0"/>
            <a:lstStyle/>
            <a:p/>
          </p:txBody>
        </p:sp>
        <p:sp>
          <p:nvSpPr>
            <p:cNvPr id="13" name="object 13"/>
            <p:cNvSpPr/>
            <p:nvPr/>
          </p:nvSpPr>
          <p:spPr>
            <a:xfrm>
              <a:off x="2687573" y="4000500"/>
              <a:ext cx="1207770" cy="490855"/>
            </a:xfrm>
            <a:custGeom>
              <a:avLst/>
              <a:gdLst/>
              <a:ahLst/>
              <a:cxnLst/>
              <a:rect l="l" t="t" r="r" b="b"/>
              <a:pathLst>
                <a:path w="1207770" h="490854">
                  <a:moveTo>
                    <a:pt x="1207770" y="0"/>
                  </a:moveTo>
                  <a:lnTo>
                    <a:pt x="0" y="0"/>
                  </a:lnTo>
                  <a:lnTo>
                    <a:pt x="0" y="490727"/>
                  </a:lnTo>
                  <a:lnTo>
                    <a:pt x="1207770" y="490727"/>
                  </a:lnTo>
                  <a:lnTo>
                    <a:pt x="1207770" y="0"/>
                  </a:lnTo>
                  <a:close/>
                </a:path>
              </a:pathLst>
            </a:custGeom>
            <a:solidFill>
              <a:srgbClr val="95CAFF"/>
            </a:solidFill>
          </p:spPr>
          <p:txBody>
            <a:bodyPr wrap="square" lIns="0" tIns="0" rIns="0" bIns="0" rtlCol="0"/>
            <a:lstStyle/>
            <a:p/>
          </p:txBody>
        </p:sp>
        <p:sp>
          <p:nvSpPr>
            <p:cNvPr id="14" name="object 14"/>
            <p:cNvSpPr/>
            <p:nvPr/>
          </p:nvSpPr>
          <p:spPr>
            <a:xfrm>
              <a:off x="2687573" y="4000500"/>
              <a:ext cx="1207770" cy="490855"/>
            </a:xfrm>
            <a:custGeom>
              <a:avLst/>
              <a:gdLst/>
              <a:ahLst/>
              <a:cxnLst/>
              <a:rect l="l" t="t" r="r" b="b"/>
              <a:pathLst>
                <a:path w="1207770" h="490854">
                  <a:moveTo>
                    <a:pt x="1207770" y="0"/>
                  </a:moveTo>
                  <a:lnTo>
                    <a:pt x="0" y="0"/>
                  </a:lnTo>
                  <a:lnTo>
                    <a:pt x="0" y="490727"/>
                  </a:lnTo>
                  <a:lnTo>
                    <a:pt x="1207770" y="490727"/>
                  </a:lnTo>
                  <a:lnTo>
                    <a:pt x="1207770" y="0"/>
                  </a:lnTo>
                  <a:close/>
                </a:path>
              </a:pathLst>
            </a:custGeom>
            <a:ln w="20574">
              <a:solidFill>
                <a:srgbClr val="000000"/>
              </a:solidFill>
            </a:ln>
          </p:spPr>
          <p:txBody>
            <a:bodyPr wrap="square" lIns="0" tIns="0" rIns="0" bIns="0" rtlCol="0"/>
            <a:lstStyle/>
            <a:p/>
          </p:txBody>
        </p:sp>
        <p:sp>
          <p:nvSpPr>
            <p:cNvPr id="15" name="object 15"/>
            <p:cNvSpPr/>
            <p:nvPr/>
          </p:nvSpPr>
          <p:spPr>
            <a:xfrm>
              <a:off x="1271015" y="2491739"/>
              <a:ext cx="1035685" cy="490855"/>
            </a:xfrm>
            <a:custGeom>
              <a:avLst/>
              <a:gdLst/>
              <a:ahLst/>
              <a:cxnLst/>
              <a:rect l="l" t="t" r="r" b="b"/>
              <a:pathLst>
                <a:path w="1035685" h="490855">
                  <a:moveTo>
                    <a:pt x="1035558" y="0"/>
                  </a:moveTo>
                  <a:lnTo>
                    <a:pt x="0" y="0"/>
                  </a:lnTo>
                  <a:lnTo>
                    <a:pt x="0" y="490727"/>
                  </a:lnTo>
                  <a:lnTo>
                    <a:pt x="1035558" y="490727"/>
                  </a:lnTo>
                  <a:lnTo>
                    <a:pt x="1035558" y="0"/>
                  </a:lnTo>
                  <a:close/>
                </a:path>
              </a:pathLst>
            </a:custGeom>
            <a:solidFill>
              <a:srgbClr val="95CAFF"/>
            </a:solidFill>
          </p:spPr>
          <p:txBody>
            <a:bodyPr wrap="square" lIns="0" tIns="0" rIns="0" bIns="0" rtlCol="0"/>
            <a:lstStyle/>
            <a:p/>
          </p:txBody>
        </p:sp>
        <p:sp>
          <p:nvSpPr>
            <p:cNvPr id="16" name="object 16"/>
            <p:cNvSpPr/>
            <p:nvPr/>
          </p:nvSpPr>
          <p:spPr>
            <a:xfrm>
              <a:off x="1271015" y="2491739"/>
              <a:ext cx="1035685" cy="490855"/>
            </a:xfrm>
            <a:custGeom>
              <a:avLst/>
              <a:gdLst/>
              <a:ahLst/>
              <a:cxnLst/>
              <a:rect l="l" t="t" r="r" b="b"/>
              <a:pathLst>
                <a:path w="1035685" h="490855">
                  <a:moveTo>
                    <a:pt x="1035558" y="0"/>
                  </a:moveTo>
                  <a:lnTo>
                    <a:pt x="0" y="0"/>
                  </a:lnTo>
                  <a:lnTo>
                    <a:pt x="0" y="490727"/>
                  </a:lnTo>
                  <a:lnTo>
                    <a:pt x="1035558" y="490727"/>
                  </a:lnTo>
                  <a:lnTo>
                    <a:pt x="1035558" y="0"/>
                  </a:lnTo>
                  <a:close/>
                </a:path>
              </a:pathLst>
            </a:custGeom>
            <a:ln w="20574">
              <a:solidFill>
                <a:srgbClr val="000000"/>
              </a:solidFill>
            </a:ln>
          </p:spPr>
          <p:txBody>
            <a:bodyPr wrap="square" lIns="0" tIns="0" rIns="0" bIns="0" rtlCol="0"/>
            <a:lstStyle/>
            <a:p/>
          </p:txBody>
        </p:sp>
        <p:sp>
          <p:nvSpPr>
            <p:cNvPr id="17" name="object 17"/>
            <p:cNvSpPr/>
            <p:nvPr/>
          </p:nvSpPr>
          <p:spPr>
            <a:xfrm>
              <a:off x="1271015" y="4000500"/>
              <a:ext cx="1035685" cy="490855"/>
            </a:xfrm>
            <a:custGeom>
              <a:avLst/>
              <a:gdLst/>
              <a:ahLst/>
              <a:cxnLst/>
              <a:rect l="l" t="t" r="r" b="b"/>
              <a:pathLst>
                <a:path w="1035685" h="490854">
                  <a:moveTo>
                    <a:pt x="1035558" y="0"/>
                  </a:moveTo>
                  <a:lnTo>
                    <a:pt x="0" y="0"/>
                  </a:lnTo>
                  <a:lnTo>
                    <a:pt x="0" y="490727"/>
                  </a:lnTo>
                  <a:lnTo>
                    <a:pt x="1035558" y="490727"/>
                  </a:lnTo>
                  <a:lnTo>
                    <a:pt x="1035558" y="0"/>
                  </a:lnTo>
                  <a:close/>
                </a:path>
              </a:pathLst>
            </a:custGeom>
            <a:solidFill>
              <a:srgbClr val="95CAFF"/>
            </a:solidFill>
          </p:spPr>
          <p:txBody>
            <a:bodyPr wrap="square" lIns="0" tIns="0" rIns="0" bIns="0" rtlCol="0"/>
            <a:lstStyle/>
            <a:p/>
          </p:txBody>
        </p:sp>
        <p:sp>
          <p:nvSpPr>
            <p:cNvPr id="18" name="object 18"/>
            <p:cNvSpPr/>
            <p:nvPr/>
          </p:nvSpPr>
          <p:spPr>
            <a:xfrm>
              <a:off x="1271015" y="4000500"/>
              <a:ext cx="1035685" cy="490855"/>
            </a:xfrm>
            <a:custGeom>
              <a:avLst/>
              <a:gdLst/>
              <a:ahLst/>
              <a:cxnLst/>
              <a:rect l="l" t="t" r="r" b="b"/>
              <a:pathLst>
                <a:path w="1035685" h="490854">
                  <a:moveTo>
                    <a:pt x="1035558" y="0"/>
                  </a:moveTo>
                  <a:lnTo>
                    <a:pt x="0" y="0"/>
                  </a:lnTo>
                  <a:lnTo>
                    <a:pt x="0" y="490727"/>
                  </a:lnTo>
                  <a:lnTo>
                    <a:pt x="1035558" y="490727"/>
                  </a:lnTo>
                  <a:lnTo>
                    <a:pt x="1035558" y="0"/>
                  </a:lnTo>
                  <a:close/>
                </a:path>
              </a:pathLst>
            </a:custGeom>
            <a:ln w="20574">
              <a:solidFill>
                <a:srgbClr val="000000"/>
              </a:solidFill>
            </a:ln>
          </p:spPr>
          <p:txBody>
            <a:bodyPr wrap="square" lIns="0" tIns="0" rIns="0" bIns="0" rtlCol="0"/>
            <a:lstStyle/>
            <a:p/>
          </p:txBody>
        </p:sp>
      </p:grpSp>
      <p:sp>
        <p:nvSpPr>
          <p:cNvPr id="19" name="object 19"/>
          <p:cNvSpPr txBox="1"/>
          <p:nvPr/>
        </p:nvSpPr>
        <p:spPr>
          <a:xfrm>
            <a:off x="1259332" y="4035044"/>
            <a:ext cx="2585085" cy="415925"/>
          </a:xfrm>
          <a:prstGeom prst="rect">
            <a:avLst/>
          </a:prstGeom>
        </p:spPr>
        <p:txBody>
          <a:bodyPr wrap="square" lIns="0" tIns="21590" rIns="0" bIns="0" rtlCol="0" vert="horz">
            <a:spAutoFit/>
          </a:bodyPr>
          <a:lstStyle/>
          <a:p>
            <a:pPr marL="25400" marR="30480" indent="163830">
              <a:lnSpc>
                <a:spcPts val="1520"/>
              </a:lnSpc>
              <a:spcBef>
                <a:spcPts val="170"/>
              </a:spcBef>
              <a:tabLst>
                <a:tab pos="1519555" algn="l"/>
                <a:tab pos="1600835" algn="l"/>
              </a:tabLst>
            </a:pPr>
            <a:r>
              <a:rPr dirty="0" sz="1300" spc="-15" b="1">
                <a:latin typeface="Arial"/>
                <a:cs typeface="Arial"/>
              </a:rPr>
              <a:t>Open</a:t>
            </a:r>
            <a:r>
              <a:rPr dirty="0" sz="1300" spc="-5" b="1">
                <a:latin typeface="Arial"/>
                <a:cs typeface="Arial"/>
              </a:rPr>
              <a:t> </a:t>
            </a:r>
            <a:r>
              <a:rPr dirty="0" sz="1300" spc="-10" b="1">
                <a:latin typeface="Arial"/>
                <a:cs typeface="Arial"/>
              </a:rPr>
              <a:t>for	Put lines</a:t>
            </a:r>
            <a:r>
              <a:rPr dirty="0" sz="1300" spc="-65" b="1">
                <a:latin typeface="Arial"/>
                <a:cs typeface="Arial"/>
              </a:rPr>
              <a:t> </a:t>
            </a:r>
            <a:r>
              <a:rPr dirty="0" sz="1300" spc="-10" b="1">
                <a:latin typeface="Arial"/>
                <a:cs typeface="Arial"/>
              </a:rPr>
              <a:t>into  write/append		</a:t>
            </a:r>
            <a:r>
              <a:rPr dirty="0" baseline="6410" sz="1950" spc="-15" b="1">
                <a:latin typeface="Arial"/>
                <a:cs typeface="Arial"/>
              </a:rPr>
              <a:t>the text</a:t>
            </a:r>
            <a:r>
              <a:rPr dirty="0" baseline="6410" sz="1950" spc="-67" b="1">
                <a:latin typeface="Arial"/>
                <a:cs typeface="Arial"/>
              </a:rPr>
              <a:t> </a:t>
            </a:r>
            <a:r>
              <a:rPr dirty="0" baseline="6410" sz="1950" spc="-15" b="1">
                <a:latin typeface="Arial"/>
                <a:cs typeface="Arial"/>
              </a:rPr>
              <a:t>file</a:t>
            </a:r>
            <a:endParaRPr baseline="6410" sz="1950">
              <a:latin typeface="Arial"/>
              <a:cs typeface="Arial"/>
            </a:endParaRPr>
          </a:p>
        </p:txBody>
      </p:sp>
      <p:grpSp>
        <p:nvGrpSpPr>
          <p:cNvPr id="20" name="object 20"/>
          <p:cNvGrpSpPr/>
          <p:nvPr/>
        </p:nvGrpSpPr>
        <p:grpSpPr>
          <a:xfrm>
            <a:off x="4094416" y="2290762"/>
            <a:ext cx="1435735" cy="892810"/>
            <a:chOff x="4094416" y="2290762"/>
            <a:chExt cx="1435735" cy="892810"/>
          </a:xfrm>
        </p:grpSpPr>
        <p:sp>
          <p:nvSpPr>
            <p:cNvPr id="21" name="object 21"/>
            <p:cNvSpPr/>
            <p:nvPr/>
          </p:nvSpPr>
          <p:spPr>
            <a:xfrm>
              <a:off x="4104893" y="2301239"/>
              <a:ext cx="1414780" cy="871855"/>
            </a:xfrm>
            <a:custGeom>
              <a:avLst/>
              <a:gdLst/>
              <a:ahLst/>
              <a:cxnLst/>
              <a:rect l="l" t="t" r="r" b="b"/>
              <a:pathLst>
                <a:path w="1414779" h="871855">
                  <a:moveTo>
                    <a:pt x="707136" y="0"/>
                  </a:moveTo>
                  <a:lnTo>
                    <a:pt x="0" y="435864"/>
                  </a:lnTo>
                  <a:lnTo>
                    <a:pt x="707136" y="871728"/>
                  </a:lnTo>
                  <a:lnTo>
                    <a:pt x="1414272" y="435864"/>
                  </a:lnTo>
                  <a:lnTo>
                    <a:pt x="707136" y="0"/>
                  </a:lnTo>
                  <a:close/>
                </a:path>
              </a:pathLst>
            </a:custGeom>
            <a:solidFill>
              <a:srgbClr val="FFCC99"/>
            </a:solidFill>
          </p:spPr>
          <p:txBody>
            <a:bodyPr wrap="square" lIns="0" tIns="0" rIns="0" bIns="0" rtlCol="0"/>
            <a:lstStyle/>
            <a:p/>
          </p:txBody>
        </p:sp>
        <p:sp>
          <p:nvSpPr>
            <p:cNvPr id="22" name="object 22"/>
            <p:cNvSpPr/>
            <p:nvPr/>
          </p:nvSpPr>
          <p:spPr>
            <a:xfrm>
              <a:off x="4104893" y="2301239"/>
              <a:ext cx="1414780" cy="871855"/>
            </a:xfrm>
            <a:custGeom>
              <a:avLst/>
              <a:gdLst/>
              <a:ahLst/>
              <a:cxnLst/>
              <a:rect l="l" t="t" r="r" b="b"/>
              <a:pathLst>
                <a:path w="1414779" h="871855">
                  <a:moveTo>
                    <a:pt x="707136" y="0"/>
                  </a:moveTo>
                  <a:lnTo>
                    <a:pt x="0" y="435864"/>
                  </a:lnTo>
                  <a:lnTo>
                    <a:pt x="707136" y="871728"/>
                  </a:lnTo>
                  <a:lnTo>
                    <a:pt x="1414272" y="435864"/>
                  </a:lnTo>
                  <a:lnTo>
                    <a:pt x="707136" y="0"/>
                  </a:lnTo>
                  <a:close/>
                </a:path>
              </a:pathLst>
            </a:custGeom>
            <a:ln w="20574">
              <a:solidFill>
                <a:srgbClr val="000000"/>
              </a:solidFill>
            </a:ln>
          </p:spPr>
          <p:txBody>
            <a:bodyPr wrap="square" lIns="0" tIns="0" rIns="0" bIns="0" rtlCol="0"/>
            <a:lstStyle/>
            <a:p/>
          </p:txBody>
        </p:sp>
      </p:grpSp>
      <p:sp>
        <p:nvSpPr>
          <p:cNvPr id="23" name="object 23"/>
          <p:cNvSpPr txBox="1"/>
          <p:nvPr/>
        </p:nvSpPr>
        <p:spPr>
          <a:xfrm>
            <a:off x="4516373" y="2523236"/>
            <a:ext cx="605155" cy="419100"/>
          </a:xfrm>
          <a:prstGeom prst="rect">
            <a:avLst/>
          </a:prstGeom>
        </p:spPr>
        <p:txBody>
          <a:bodyPr wrap="square" lIns="0" tIns="19050" rIns="0" bIns="0" rtlCol="0" vert="horz">
            <a:spAutoFit/>
          </a:bodyPr>
          <a:lstStyle/>
          <a:p>
            <a:pPr marL="73025" marR="5080" indent="-73660">
              <a:lnSpc>
                <a:spcPts val="1550"/>
              </a:lnSpc>
              <a:spcBef>
                <a:spcPts val="150"/>
              </a:spcBef>
            </a:pPr>
            <a:r>
              <a:rPr dirty="0" sz="1300" spc="-10" b="1">
                <a:latin typeface="Arial"/>
                <a:cs typeface="Arial"/>
              </a:rPr>
              <a:t>More</a:t>
            </a:r>
            <a:r>
              <a:rPr dirty="0" sz="1300" spc="-85" b="1">
                <a:latin typeface="Arial"/>
                <a:cs typeface="Arial"/>
              </a:rPr>
              <a:t> </a:t>
            </a:r>
            <a:r>
              <a:rPr dirty="0" sz="1300" spc="-5" b="1">
                <a:latin typeface="Arial"/>
                <a:cs typeface="Arial"/>
              </a:rPr>
              <a:t>to  </a:t>
            </a:r>
            <a:r>
              <a:rPr dirty="0" sz="1300" spc="-15" b="1">
                <a:latin typeface="Arial"/>
                <a:cs typeface="Arial"/>
              </a:rPr>
              <a:t>read?</a:t>
            </a:r>
            <a:endParaRPr sz="1300">
              <a:latin typeface="Arial"/>
              <a:cs typeface="Arial"/>
            </a:endParaRPr>
          </a:p>
        </p:txBody>
      </p:sp>
      <p:sp>
        <p:nvSpPr>
          <p:cNvPr id="24" name="object 24"/>
          <p:cNvSpPr/>
          <p:nvPr/>
        </p:nvSpPr>
        <p:spPr>
          <a:xfrm>
            <a:off x="3886961" y="2737104"/>
            <a:ext cx="218440" cy="0"/>
          </a:xfrm>
          <a:custGeom>
            <a:avLst/>
            <a:gdLst/>
            <a:ahLst/>
            <a:cxnLst/>
            <a:rect l="l" t="t" r="r" b="b"/>
            <a:pathLst>
              <a:path w="218439" h="0">
                <a:moveTo>
                  <a:pt x="0" y="0"/>
                </a:moveTo>
                <a:lnTo>
                  <a:pt x="217932" y="0"/>
                </a:lnTo>
              </a:path>
            </a:pathLst>
          </a:custGeom>
          <a:ln w="20574">
            <a:solidFill>
              <a:srgbClr val="000000"/>
            </a:solidFill>
          </a:ln>
        </p:spPr>
        <p:txBody>
          <a:bodyPr wrap="square" lIns="0" tIns="0" rIns="0" bIns="0" rtlCol="0"/>
          <a:lstStyle/>
          <a:p/>
        </p:txBody>
      </p:sp>
      <p:sp>
        <p:nvSpPr>
          <p:cNvPr id="25" name="object 25"/>
          <p:cNvSpPr txBox="1"/>
          <p:nvPr/>
        </p:nvSpPr>
        <p:spPr>
          <a:xfrm>
            <a:off x="4837938" y="4679696"/>
            <a:ext cx="30353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Yes</a:t>
            </a:r>
            <a:endParaRPr sz="1300">
              <a:latin typeface="Arial"/>
              <a:cs typeface="Arial"/>
            </a:endParaRPr>
          </a:p>
        </p:txBody>
      </p:sp>
      <p:grpSp>
        <p:nvGrpSpPr>
          <p:cNvPr id="26" name="object 26"/>
          <p:cNvGrpSpPr/>
          <p:nvPr/>
        </p:nvGrpSpPr>
        <p:grpSpPr>
          <a:xfrm>
            <a:off x="2296096" y="2072830"/>
            <a:ext cx="3585845" cy="2865120"/>
            <a:chOff x="2296096" y="2072830"/>
            <a:chExt cx="3585845" cy="2865120"/>
          </a:xfrm>
        </p:grpSpPr>
        <p:sp>
          <p:nvSpPr>
            <p:cNvPr id="27" name="object 27"/>
            <p:cNvSpPr/>
            <p:nvPr/>
          </p:nvSpPr>
          <p:spPr>
            <a:xfrm>
              <a:off x="3886961" y="4273295"/>
              <a:ext cx="218440" cy="0"/>
            </a:xfrm>
            <a:custGeom>
              <a:avLst/>
              <a:gdLst/>
              <a:ahLst/>
              <a:cxnLst/>
              <a:rect l="l" t="t" r="r" b="b"/>
              <a:pathLst>
                <a:path w="218439" h="0">
                  <a:moveTo>
                    <a:pt x="0" y="0"/>
                  </a:moveTo>
                  <a:lnTo>
                    <a:pt x="217932" y="0"/>
                  </a:lnTo>
                </a:path>
              </a:pathLst>
            </a:custGeom>
            <a:ln w="20574">
              <a:solidFill>
                <a:srgbClr val="000000"/>
              </a:solidFill>
            </a:ln>
          </p:spPr>
          <p:txBody>
            <a:bodyPr wrap="square" lIns="0" tIns="0" rIns="0" bIns="0" rtlCol="0"/>
            <a:lstStyle/>
            <a:p/>
          </p:txBody>
        </p:sp>
        <p:sp>
          <p:nvSpPr>
            <p:cNvPr id="28" name="object 28"/>
            <p:cNvSpPr/>
            <p:nvPr/>
          </p:nvSpPr>
          <p:spPr>
            <a:xfrm>
              <a:off x="2306573" y="2737103"/>
              <a:ext cx="316230" cy="0"/>
            </a:xfrm>
            <a:custGeom>
              <a:avLst/>
              <a:gdLst/>
              <a:ahLst/>
              <a:cxnLst/>
              <a:rect l="l" t="t" r="r" b="b"/>
              <a:pathLst>
                <a:path w="316230" h="0">
                  <a:moveTo>
                    <a:pt x="0" y="0"/>
                  </a:moveTo>
                  <a:lnTo>
                    <a:pt x="316230" y="0"/>
                  </a:lnTo>
                </a:path>
              </a:pathLst>
            </a:custGeom>
            <a:ln w="20574">
              <a:solidFill>
                <a:srgbClr val="000000"/>
              </a:solidFill>
            </a:ln>
          </p:spPr>
          <p:txBody>
            <a:bodyPr wrap="square" lIns="0" tIns="0" rIns="0" bIns="0" rtlCol="0"/>
            <a:lstStyle/>
            <a:p/>
          </p:txBody>
        </p:sp>
        <p:sp>
          <p:nvSpPr>
            <p:cNvPr id="29" name="object 29"/>
            <p:cNvSpPr/>
            <p:nvPr/>
          </p:nvSpPr>
          <p:spPr>
            <a:xfrm>
              <a:off x="2621279" y="2704337"/>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30" name="object 30"/>
            <p:cNvSpPr/>
            <p:nvPr/>
          </p:nvSpPr>
          <p:spPr>
            <a:xfrm>
              <a:off x="2306573" y="4218432"/>
              <a:ext cx="316230" cy="0"/>
            </a:xfrm>
            <a:custGeom>
              <a:avLst/>
              <a:gdLst/>
              <a:ahLst/>
              <a:cxnLst/>
              <a:rect l="l" t="t" r="r" b="b"/>
              <a:pathLst>
                <a:path w="316230" h="0">
                  <a:moveTo>
                    <a:pt x="0" y="0"/>
                  </a:moveTo>
                  <a:lnTo>
                    <a:pt x="316230" y="0"/>
                  </a:lnTo>
                </a:path>
              </a:pathLst>
            </a:custGeom>
            <a:ln w="20574">
              <a:solidFill>
                <a:srgbClr val="000000"/>
              </a:solidFill>
            </a:ln>
          </p:spPr>
          <p:txBody>
            <a:bodyPr wrap="square" lIns="0" tIns="0" rIns="0" bIns="0" rtlCol="0"/>
            <a:lstStyle/>
            <a:p/>
          </p:txBody>
        </p:sp>
        <p:sp>
          <p:nvSpPr>
            <p:cNvPr id="31" name="object 31"/>
            <p:cNvSpPr/>
            <p:nvPr/>
          </p:nvSpPr>
          <p:spPr>
            <a:xfrm>
              <a:off x="2621279" y="4185666"/>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32" name="object 32"/>
            <p:cNvSpPr/>
            <p:nvPr/>
          </p:nvSpPr>
          <p:spPr>
            <a:xfrm>
              <a:off x="3450336" y="2083307"/>
              <a:ext cx="1362710" cy="315595"/>
            </a:xfrm>
            <a:custGeom>
              <a:avLst/>
              <a:gdLst/>
              <a:ahLst/>
              <a:cxnLst/>
              <a:rect l="l" t="t" r="r" b="b"/>
              <a:pathLst>
                <a:path w="1362710" h="315594">
                  <a:moveTo>
                    <a:pt x="1362456" y="237744"/>
                  </a:moveTo>
                  <a:lnTo>
                    <a:pt x="1362456" y="0"/>
                  </a:lnTo>
                  <a:lnTo>
                    <a:pt x="0" y="0"/>
                  </a:lnTo>
                  <a:lnTo>
                    <a:pt x="0" y="315468"/>
                  </a:lnTo>
                </a:path>
              </a:pathLst>
            </a:custGeom>
            <a:ln w="20574">
              <a:solidFill>
                <a:srgbClr val="000000"/>
              </a:solidFill>
            </a:ln>
          </p:spPr>
          <p:txBody>
            <a:bodyPr wrap="square" lIns="0" tIns="0" rIns="0" bIns="0" rtlCol="0"/>
            <a:lstStyle/>
            <a:p/>
          </p:txBody>
        </p:sp>
        <p:sp>
          <p:nvSpPr>
            <p:cNvPr id="33" name="object 33"/>
            <p:cNvSpPr/>
            <p:nvPr/>
          </p:nvSpPr>
          <p:spPr>
            <a:xfrm>
              <a:off x="3417569" y="2397251"/>
              <a:ext cx="66675" cy="67310"/>
            </a:xfrm>
            <a:custGeom>
              <a:avLst/>
              <a:gdLst/>
              <a:ahLst/>
              <a:cxnLst/>
              <a:rect l="l" t="t" r="r" b="b"/>
              <a:pathLst>
                <a:path w="66675" h="67310">
                  <a:moveTo>
                    <a:pt x="66294" y="0"/>
                  </a:moveTo>
                  <a:lnTo>
                    <a:pt x="0" y="0"/>
                  </a:lnTo>
                  <a:lnTo>
                    <a:pt x="32766" y="67056"/>
                  </a:lnTo>
                  <a:lnTo>
                    <a:pt x="66294" y="0"/>
                  </a:lnTo>
                  <a:close/>
                </a:path>
              </a:pathLst>
            </a:custGeom>
            <a:solidFill>
              <a:srgbClr val="000000"/>
            </a:solidFill>
          </p:spPr>
          <p:txBody>
            <a:bodyPr wrap="square" lIns="0" tIns="0" rIns="0" bIns="0" rtlCol="0"/>
            <a:lstStyle/>
            <a:p/>
          </p:txBody>
        </p:sp>
        <p:sp>
          <p:nvSpPr>
            <p:cNvPr id="34" name="object 34"/>
            <p:cNvSpPr/>
            <p:nvPr/>
          </p:nvSpPr>
          <p:spPr>
            <a:xfrm>
              <a:off x="3505200" y="4555997"/>
              <a:ext cx="1308100" cy="371475"/>
            </a:xfrm>
            <a:custGeom>
              <a:avLst/>
              <a:gdLst/>
              <a:ahLst/>
              <a:cxnLst/>
              <a:rect l="l" t="t" r="r" b="b"/>
              <a:pathLst>
                <a:path w="1308100" h="371475">
                  <a:moveTo>
                    <a:pt x="1307591" y="98298"/>
                  </a:moveTo>
                  <a:lnTo>
                    <a:pt x="1307591" y="371094"/>
                  </a:lnTo>
                  <a:lnTo>
                    <a:pt x="0" y="371094"/>
                  </a:lnTo>
                  <a:lnTo>
                    <a:pt x="0" y="0"/>
                  </a:lnTo>
                </a:path>
              </a:pathLst>
            </a:custGeom>
            <a:ln w="20574">
              <a:solidFill>
                <a:srgbClr val="000000"/>
              </a:solidFill>
            </a:ln>
          </p:spPr>
          <p:txBody>
            <a:bodyPr wrap="square" lIns="0" tIns="0" rIns="0" bIns="0" rtlCol="0"/>
            <a:lstStyle/>
            <a:p/>
          </p:txBody>
        </p:sp>
        <p:sp>
          <p:nvSpPr>
            <p:cNvPr id="35" name="object 35"/>
            <p:cNvSpPr/>
            <p:nvPr/>
          </p:nvSpPr>
          <p:spPr>
            <a:xfrm>
              <a:off x="3472434" y="3215639"/>
              <a:ext cx="2409825" cy="1343025"/>
            </a:xfrm>
            <a:custGeom>
              <a:avLst/>
              <a:gdLst/>
              <a:ahLst/>
              <a:cxnLst/>
              <a:rect l="l" t="t" r="r" b="b"/>
              <a:pathLst>
                <a:path w="2409825" h="1343025">
                  <a:moveTo>
                    <a:pt x="66294" y="1342644"/>
                  </a:moveTo>
                  <a:lnTo>
                    <a:pt x="32766" y="1275588"/>
                  </a:lnTo>
                  <a:lnTo>
                    <a:pt x="0" y="1342644"/>
                  </a:lnTo>
                  <a:lnTo>
                    <a:pt x="66294" y="1342644"/>
                  </a:lnTo>
                  <a:close/>
                </a:path>
                <a:path w="2409825" h="1343025">
                  <a:moveTo>
                    <a:pt x="2409444" y="0"/>
                  </a:moveTo>
                  <a:lnTo>
                    <a:pt x="2343150" y="0"/>
                  </a:lnTo>
                  <a:lnTo>
                    <a:pt x="2376678" y="67056"/>
                  </a:lnTo>
                  <a:lnTo>
                    <a:pt x="2409444" y="0"/>
                  </a:lnTo>
                  <a:close/>
                </a:path>
              </a:pathLst>
            </a:custGeom>
            <a:solidFill>
              <a:srgbClr val="000000"/>
            </a:solidFill>
          </p:spPr>
          <p:txBody>
            <a:bodyPr wrap="square" lIns="0" tIns="0" rIns="0" bIns="0" rtlCol="0"/>
            <a:lstStyle/>
            <a:p/>
          </p:txBody>
        </p:sp>
        <p:sp>
          <p:nvSpPr>
            <p:cNvPr id="36" name="object 36"/>
            <p:cNvSpPr/>
            <p:nvPr/>
          </p:nvSpPr>
          <p:spPr>
            <a:xfrm>
              <a:off x="4104894" y="3836669"/>
              <a:ext cx="1414780" cy="872490"/>
            </a:xfrm>
            <a:custGeom>
              <a:avLst/>
              <a:gdLst/>
              <a:ahLst/>
              <a:cxnLst/>
              <a:rect l="l" t="t" r="r" b="b"/>
              <a:pathLst>
                <a:path w="1414779" h="872489">
                  <a:moveTo>
                    <a:pt x="707136" y="0"/>
                  </a:moveTo>
                  <a:lnTo>
                    <a:pt x="0" y="436626"/>
                  </a:lnTo>
                  <a:lnTo>
                    <a:pt x="707136" y="872490"/>
                  </a:lnTo>
                  <a:lnTo>
                    <a:pt x="1414272" y="436626"/>
                  </a:lnTo>
                  <a:lnTo>
                    <a:pt x="707136" y="0"/>
                  </a:lnTo>
                  <a:close/>
                </a:path>
              </a:pathLst>
            </a:custGeom>
            <a:solidFill>
              <a:srgbClr val="FFCC99"/>
            </a:solidFill>
          </p:spPr>
          <p:txBody>
            <a:bodyPr wrap="square" lIns="0" tIns="0" rIns="0" bIns="0" rtlCol="0"/>
            <a:lstStyle/>
            <a:p/>
          </p:txBody>
        </p:sp>
        <p:sp>
          <p:nvSpPr>
            <p:cNvPr id="37" name="object 37"/>
            <p:cNvSpPr/>
            <p:nvPr/>
          </p:nvSpPr>
          <p:spPr>
            <a:xfrm>
              <a:off x="4104894" y="3836669"/>
              <a:ext cx="1414780" cy="872490"/>
            </a:xfrm>
            <a:custGeom>
              <a:avLst/>
              <a:gdLst/>
              <a:ahLst/>
              <a:cxnLst/>
              <a:rect l="l" t="t" r="r" b="b"/>
              <a:pathLst>
                <a:path w="1414779" h="872489">
                  <a:moveTo>
                    <a:pt x="707136" y="0"/>
                  </a:moveTo>
                  <a:lnTo>
                    <a:pt x="0" y="436626"/>
                  </a:lnTo>
                  <a:lnTo>
                    <a:pt x="707136" y="872490"/>
                  </a:lnTo>
                  <a:lnTo>
                    <a:pt x="1414272" y="436626"/>
                  </a:lnTo>
                  <a:lnTo>
                    <a:pt x="707136" y="0"/>
                  </a:lnTo>
                  <a:close/>
                </a:path>
              </a:pathLst>
            </a:custGeom>
            <a:ln w="20574">
              <a:solidFill>
                <a:srgbClr val="000000"/>
              </a:solidFill>
            </a:ln>
          </p:spPr>
          <p:txBody>
            <a:bodyPr wrap="square" lIns="0" tIns="0" rIns="0" bIns="0" rtlCol="0"/>
            <a:lstStyle/>
            <a:p/>
          </p:txBody>
        </p:sp>
      </p:grpSp>
      <p:sp>
        <p:nvSpPr>
          <p:cNvPr id="38" name="object 38"/>
          <p:cNvSpPr txBox="1"/>
          <p:nvPr/>
        </p:nvSpPr>
        <p:spPr>
          <a:xfrm>
            <a:off x="5521452" y="4059428"/>
            <a:ext cx="339725" cy="406400"/>
          </a:xfrm>
          <a:prstGeom prst="rect">
            <a:avLst/>
          </a:prstGeom>
        </p:spPr>
        <p:txBody>
          <a:bodyPr wrap="square" lIns="0" tIns="29209" rIns="0" bIns="0" rtlCol="0" vert="horz">
            <a:spAutoFit/>
          </a:bodyPr>
          <a:lstStyle/>
          <a:p>
            <a:pPr marL="42545" marR="5080" indent="-43180">
              <a:lnSpc>
                <a:spcPts val="1450"/>
              </a:lnSpc>
              <a:spcBef>
                <a:spcPts val="229"/>
              </a:spcBef>
              <a:tabLst>
                <a:tab pos="326390" algn="l"/>
              </a:tabLst>
            </a:pPr>
            <a:r>
              <a:rPr dirty="0" u="heavy" sz="1300" spc="-5" b="1">
                <a:uFill>
                  <a:solidFill>
                    <a:srgbClr val="000000"/>
                  </a:solidFill>
                </a:uFill>
                <a:latin typeface="Arial"/>
                <a:cs typeface="Arial"/>
              </a:rPr>
              <a:t> </a:t>
            </a:r>
            <a:r>
              <a:rPr dirty="0" u="heavy" sz="1300" spc="-5" b="1">
                <a:uFill>
                  <a:solidFill>
                    <a:srgbClr val="000000"/>
                  </a:solidFill>
                </a:uFill>
                <a:latin typeface="Arial"/>
                <a:cs typeface="Arial"/>
              </a:rPr>
              <a:t>	</a:t>
            </a:r>
            <a:r>
              <a:rPr dirty="0" sz="1300" spc="-5" b="1">
                <a:latin typeface="Arial"/>
                <a:cs typeface="Arial"/>
              </a:rPr>
              <a:t> </a:t>
            </a:r>
            <a:r>
              <a:rPr dirty="0" sz="1300" spc="-15" b="1">
                <a:latin typeface="Arial"/>
                <a:cs typeface="Arial"/>
              </a:rPr>
              <a:t>No</a:t>
            </a:r>
            <a:endParaRPr sz="1300">
              <a:latin typeface="Arial"/>
              <a:cs typeface="Arial"/>
            </a:endParaRPr>
          </a:p>
        </p:txBody>
      </p:sp>
      <p:sp>
        <p:nvSpPr>
          <p:cNvPr id="39" name="object 39"/>
          <p:cNvSpPr txBox="1"/>
          <p:nvPr/>
        </p:nvSpPr>
        <p:spPr>
          <a:xfrm>
            <a:off x="4516373" y="4059428"/>
            <a:ext cx="605155" cy="417830"/>
          </a:xfrm>
          <a:prstGeom prst="rect">
            <a:avLst/>
          </a:prstGeom>
        </p:spPr>
        <p:txBody>
          <a:bodyPr wrap="square" lIns="0" tIns="19685" rIns="0" bIns="0" rtlCol="0" vert="horz">
            <a:spAutoFit/>
          </a:bodyPr>
          <a:lstStyle/>
          <a:p>
            <a:pPr marL="54610" marR="5080" indent="-55244">
              <a:lnSpc>
                <a:spcPts val="1540"/>
              </a:lnSpc>
              <a:spcBef>
                <a:spcPts val="155"/>
              </a:spcBef>
            </a:pPr>
            <a:r>
              <a:rPr dirty="0" sz="1300" spc="-10" b="1">
                <a:latin typeface="Arial"/>
                <a:cs typeface="Arial"/>
              </a:rPr>
              <a:t>More</a:t>
            </a:r>
            <a:r>
              <a:rPr dirty="0" sz="1300" spc="-85" b="1">
                <a:latin typeface="Arial"/>
                <a:cs typeface="Arial"/>
              </a:rPr>
              <a:t> </a:t>
            </a:r>
            <a:r>
              <a:rPr dirty="0" sz="1300" spc="-5" b="1">
                <a:latin typeface="Arial"/>
                <a:cs typeface="Arial"/>
              </a:rPr>
              <a:t>to  </a:t>
            </a:r>
            <a:r>
              <a:rPr dirty="0" sz="1300" spc="-10" b="1">
                <a:latin typeface="Arial"/>
                <a:cs typeface="Arial"/>
              </a:rPr>
              <a:t>write?</a:t>
            </a:r>
            <a:endParaRPr sz="1300">
              <a:latin typeface="Arial"/>
              <a:cs typeface="Arial"/>
            </a:endParaRPr>
          </a:p>
        </p:txBody>
      </p:sp>
      <p:sp>
        <p:nvSpPr>
          <p:cNvPr id="40" name="object 40"/>
          <p:cNvSpPr/>
          <p:nvPr/>
        </p:nvSpPr>
        <p:spPr>
          <a:xfrm>
            <a:off x="5815584" y="3773423"/>
            <a:ext cx="66675" cy="66675"/>
          </a:xfrm>
          <a:custGeom>
            <a:avLst/>
            <a:gdLst/>
            <a:ahLst/>
            <a:cxnLst/>
            <a:rect l="l" t="t" r="r" b="b"/>
            <a:pathLst>
              <a:path w="66675" h="66675">
                <a:moveTo>
                  <a:pt x="33528" y="0"/>
                </a:moveTo>
                <a:lnTo>
                  <a:pt x="0" y="66294"/>
                </a:lnTo>
                <a:lnTo>
                  <a:pt x="66294" y="66294"/>
                </a:lnTo>
                <a:lnTo>
                  <a:pt x="33528" y="0"/>
                </a:lnTo>
                <a:close/>
              </a:path>
            </a:pathLst>
          </a:custGeom>
          <a:solidFill>
            <a:srgbClr val="000000"/>
          </a:solidFill>
        </p:spPr>
        <p:txBody>
          <a:bodyPr wrap="square" lIns="0" tIns="0" rIns="0" bIns="0" rtlCol="0"/>
          <a:lstStyle/>
          <a:p/>
        </p:txBody>
      </p:sp>
      <p:sp>
        <p:nvSpPr>
          <p:cNvPr id="41" name="object 41"/>
          <p:cNvSpPr txBox="1"/>
          <p:nvPr/>
        </p:nvSpPr>
        <p:spPr>
          <a:xfrm>
            <a:off x="1193291" y="1792477"/>
            <a:ext cx="2699385" cy="1132840"/>
          </a:xfrm>
          <a:prstGeom prst="rect">
            <a:avLst/>
          </a:prstGeom>
        </p:spPr>
        <p:txBody>
          <a:bodyPr wrap="square" lIns="0" tIns="15240" rIns="0" bIns="0" rtlCol="0" vert="horz">
            <a:spAutoFit/>
          </a:bodyPr>
          <a:lstStyle/>
          <a:p>
            <a:pPr marL="469265" indent="-327660">
              <a:lnSpc>
                <a:spcPct val="100000"/>
              </a:lnSpc>
              <a:spcBef>
                <a:spcPts val="120"/>
              </a:spcBef>
              <a:buClr>
                <a:srgbClr val="FF0000"/>
              </a:buClr>
              <a:buFont typeface="Arial"/>
              <a:buChar char="•"/>
              <a:tabLst>
                <a:tab pos="468630" algn="l"/>
                <a:tab pos="469900" algn="l"/>
              </a:tabLst>
            </a:pPr>
            <a:r>
              <a:rPr dirty="0" sz="1550" spc="10" b="1">
                <a:latin typeface="Arial"/>
                <a:cs typeface="Arial"/>
              </a:rPr>
              <a:t>Reading a</a:t>
            </a:r>
            <a:r>
              <a:rPr dirty="0" sz="1550" b="1">
                <a:latin typeface="Arial"/>
                <a:cs typeface="Arial"/>
              </a:rPr>
              <a:t> </a:t>
            </a:r>
            <a:r>
              <a:rPr dirty="0" sz="1550" spc="5" b="1">
                <a:latin typeface="Arial"/>
                <a:cs typeface="Arial"/>
              </a:rPr>
              <a:t>file:</a:t>
            </a:r>
            <a:endParaRPr sz="1550">
              <a:latin typeface="Arial"/>
              <a:cs typeface="Arial"/>
            </a:endParaRPr>
          </a:p>
          <a:p>
            <a:pPr>
              <a:lnSpc>
                <a:spcPct val="100000"/>
              </a:lnSpc>
              <a:spcBef>
                <a:spcPts val="15"/>
              </a:spcBef>
            </a:pPr>
            <a:endParaRPr sz="1450">
              <a:latin typeface="Arial"/>
              <a:cs typeface="Arial"/>
            </a:endParaRPr>
          </a:p>
          <a:p>
            <a:pPr marL="38100">
              <a:lnSpc>
                <a:spcPct val="100000"/>
              </a:lnSpc>
            </a:pPr>
            <a:r>
              <a:rPr dirty="0" sz="1300" spc="-20" b="1">
                <a:solidFill>
                  <a:srgbClr val="0000FF"/>
                </a:solidFill>
                <a:latin typeface="Courier New"/>
                <a:cs typeface="Courier New"/>
              </a:rPr>
              <a:t>f:=FOPEN(dir,file,'r')</a:t>
            </a:r>
            <a:endParaRPr sz="1300">
              <a:latin typeface="Courier New"/>
              <a:cs typeface="Courier New"/>
            </a:endParaRPr>
          </a:p>
          <a:p>
            <a:pPr marL="255270">
              <a:lnSpc>
                <a:spcPts val="1475"/>
              </a:lnSpc>
              <a:spcBef>
                <a:spcPts val="645"/>
              </a:spcBef>
              <a:tabLst>
                <a:tab pos="1548765" algn="l"/>
              </a:tabLst>
            </a:pPr>
            <a:r>
              <a:rPr dirty="0" sz="1300" spc="-15" b="1">
                <a:latin typeface="Arial"/>
                <a:cs typeface="Arial"/>
              </a:rPr>
              <a:t>Open</a:t>
            </a:r>
            <a:r>
              <a:rPr dirty="0" sz="1300" spc="-5" b="1">
                <a:latin typeface="Arial"/>
                <a:cs typeface="Arial"/>
              </a:rPr>
              <a:t> </a:t>
            </a:r>
            <a:r>
              <a:rPr dirty="0" sz="1300" spc="-10" b="1">
                <a:latin typeface="Arial"/>
                <a:cs typeface="Arial"/>
              </a:rPr>
              <a:t>for	Get lines</a:t>
            </a:r>
            <a:r>
              <a:rPr dirty="0" sz="1300" spc="-55" b="1">
                <a:latin typeface="Arial"/>
                <a:cs typeface="Arial"/>
              </a:rPr>
              <a:t> </a:t>
            </a:r>
            <a:r>
              <a:rPr dirty="0" sz="1300" spc="-15" b="1">
                <a:latin typeface="Arial"/>
                <a:cs typeface="Arial"/>
              </a:rPr>
              <a:t>from</a:t>
            </a:r>
            <a:endParaRPr sz="1300">
              <a:latin typeface="Arial"/>
              <a:cs typeface="Arial"/>
            </a:endParaRPr>
          </a:p>
          <a:p>
            <a:pPr marL="299720">
              <a:lnSpc>
                <a:spcPts val="1475"/>
              </a:lnSpc>
              <a:tabLst>
                <a:tab pos="1666875" algn="l"/>
              </a:tabLst>
            </a:pPr>
            <a:r>
              <a:rPr dirty="0" baseline="-6410" sz="1950" spc="-15" b="1">
                <a:latin typeface="Arial"/>
                <a:cs typeface="Arial"/>
              </a:rPr>
              <a:t>reading	</a:t>
            </a:r>
            <a:r>
              <a:rPr dirty="0" sz="1300" spc="-10" b="1">
                <a:latin typeface="Arial"/>
                <a:cs typeface="Arial"/>
              </a:rPr>
              <a:t>the text</a:t>
            </a:r>
            <a:r>
              <a:rPr dirty="0" sz="1300" spc="-30" b="1">
                <a:latin typeface="Arial"/>
                <a:cs typeface="Arial"/>
              </a:rPr>
              <a:t> </a:t>
            </a:r>
            <a:r>
              <a:rPr dirty="0" sz="1300" spc="-10" b="1">
                <a:latin typeface="Arial"/>
                <a:cs typeface="Arial"/>
              </a:rPr>
              <a:t>file</a:t>
            </a:r>
            <a:endParaRPr sz="1300">
              <a:latin typeface="Arial"/>
              <a:cs typeface="Arial"/>
            </a:endParaRPr>
          </a:p>
        </p:txBody>
      </p:sp>
      <p:sp>
        <p:nvSpPr>
          <p:cNvPr id="47" name="object 4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8" name="object 48"/>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49" name="object 4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2" name="object 42"/>
          <p:cNvSpPr txBox="1"/>
          <p:nvPr/>
        </p:nvSpPr>
        <p:spPr>
          <a:xfrm>
            <a:off x="1231391" y="4433596"/>
            <a:ext cx="2160270" cy="498475"/>
          </a:xfrm>
          <a:prstGeom prst="rect">
            <a:avLst/>
          </a:prstGeom>
        </p:spPr>
        <p:txBody>
          <a:bodyPr wrap="square" lIns="0" tIns="50800" rIns="0" bIns="0" rtlCol="0" vert="horz">
            <a:spAutoFit/>
          </a:bodyPr>
          <a:lstStyle/>
          <a:p>
            <a:pPr>
              <a:lnSpc>
                <a:spcPct val="100000"/>
              </a:lnSpc>
              <a:spcBef>
                <a:spcPts val="400"/>
              </a:spcBef>
            </a:pPr>
            <a:r>
              <a:rPr dirty="0" sz="1300" spc="-20" b="1">
                <a:solidFill>
                  <a:srgbClr val="0000FF"/>
                </a:solidFill>
                <a:latin typeface="Courier New"/>
                <a:cs typeface="Courier New"/>
              </a:rPr>
              <a:t>f:=FOPEN(dir,file,'w')</a:t>
            </a:r>
            <a:endParaRPr sz="1300">
              <a:latin typeface="Courier New"/>
              <a:cs typeface="Courier New"/>
            </a:endParaRPr>
          </a:p>
          <a:p>
            <a:pPr>
              <a:lnSpc>
                <a:spcPct val="100000"/>
              </a:lnSpc>
              <a:spcBef>
                <a:spcPts val="300"/>
              </a:spcBef>
            </a:pPr>
            <a:r>
              <a:rPr dirty="0" sz="1300" spc="-20" b="1">
                <a:solidFill>
                  <a:srgbClr val="0000FF"/>
                </a:solidFill>
                <a:latin typeface="Courier New"/>
                <a:cs typeface="Courier New"/>
              </a:rPr>
              <a:t>f:=FOPEN(dir,file,'a')</a:t>
            </a:r>
            <a:endParaRPr sz="1300">
              <a:latin typeface="Courier New"/>
              <a:cs typeface="Courier New"/>
            </a:endParaRPr>
          </a:p>
        </p:txBody>
      </p:sp>
      <p:sp>
        <p:nvSpPr>
          <p:cNvPr id="43" name="object 43"/>
          <p:cNvSpPr txBox="1"/>
          <p:nvPr/>
        </p:nvSpPr>
        <p:spPr>
          <a:xfrm>
            <a:off x="1335786" y="2910754"/>
            <a:ext cx="3205480" cy="1052195"/>
          </a:xfrm>
          <a:prstGeom prst="rect">
            <a:avLst/>
          </a:prstGeom>
        </p:spPr>
        <p:txBody>
          <a:bodyPr wrap="square" lIns="0" tIns="65405" rIns="0" bIns="0" rtlCol="0" vert="horz">
            <a:spAutoFit/>
          </a:bodyPr>
          <a:lstStyle/>
          <a:p>
            <a:pPr marL="1337945">
              <a:lnSpc>
                <a:spcPct val="100000"/>
              </a:lnSpc>
              <a:spcBef>
                <a:spcPts val="515"/>
              </a:spcBef>
            </a:pPr>
            <a:r>
              <a:rPr dirty="0" sz="1300" spc="-20" b="1">
                <a:solidFill>
                  <a:srgbClr val="0000FF"/>
                </a:solidFill>
                <a:latin typeface="Courier New"/>
                <a:cs typeface="Courier New"/>
              </a:rPr>
              <a:t>GET_LINE(f,buf,len)</a:t>
            </a:r>
            <a:endParaRPr sz="1300">
              <a:latin typeface="Courier New"/>
              <a:cs typeface="Courier New"/>
            </a:endParaRPr>
          </a:p>
          <a:p>
            <a:pPr marL="326390" indent="-327025">
              <a:lnSpc>
                <a:spcPct val="100000"/>
              </a:lnSpc>
              <a:spcBef>
                <a:spcPts val="545"/>
              </a:spcBef>
              <a:buClr>
                <a:srgbClr val="FF0000"/>
              </a:buClr>
              <a:buFont typeface="Arial"/>
              <a:buChar char="•"/>
              <a:tabLst>
                <a:tab pos="326390" algn="l"/>
                <a:tab pos="327025" algn="l"/>
              </a:tabLst>
            </a:pPr>
            <a:r>
              <a:rPr dirty="0" sz="1550" spc="10" b="1">
                <a:latin typeface="Arial"/>
                <a:cs typeface="Arial"/>
              </a:rPr>
              <a:t>Writing or appending to a</a:t>
            </a:r>
            <a:r>
              <a:rPr dirty="0" sz="1550" spc="-30" b="1">
                <a:latin typeface="Arial"/>
                <a:cs typeface="Arial"/>
              </a:rPr>
              <a:t> </a:t>
            </a:r>
            <a:r>
              <a:rPr dirty="0" sz="1550" spc="5" b="1">
                <a:latin typeface="Arial"/>
                <a:cs typeface="Arial"/>
              </a:rPr>
              <a:t>file:</a:t>
            </a:r>
            <a:endParaRPr sz="1550">
              <a:latin typeface="Arial"/>
              <a:cs typeface="Arial"/>
            </a:endParaRPr>
          </a:p>
          <a:p>
            <a:pPr marL="1363345" marR="370205">
              <a:lnSpc>
                <a:spcPts val="1550"/>
              </a:lnSpc>
              <a:spcBef>
                <a:spcPts val="655"/>
              </a:spcBef>
            </a:pPr>
            <a:r>
              <a:rPr dirty="0" sz="1300" spc="-20" b="1">
                <a:solidFill>
                  <a:srgbClr val="0000FF"/>
                </a:solidFill>
                <a:latin typeface="Courier New"/>
                <a:cs typeface="Courier New"/>
              </a:rPr>
              <a:t>PUT(f,buf)  PUT_LINE(f,buf)</a:t>
            </a:r>
            <a:endParaRPr sz="1300">
              <a:latin typeface="Courier New"/>
              <a:cs typeface="Courier New"/>
            </a:endParaRPr>
          </a:p>
        </p:txBody>
      </p:sp>
      <p:sp>
        <p:nvSpPr>
          <p:cNvPr id="44" name="object 44"/>
          <p:cNvSpPr txBox="1"/>
          <p:nvPr/>
        </p:nvSpPr>
        <p:spPr>
          <a:xfrm>
            <a:off x="5884983" y="3772215"/>
            <a:ext cx="891540" cy="222250"/>
          </a:xfrm>
          <a:prstGeom prst="rect">
            <a:avLst/>
          </a:prstGeom>
        </p:spPr>
        <p:txBody>
          <a:bodyPr wrap="square" lIns="0" tIns="11430" rIns="0" bIns="0" rtlCol="0" vert="horz">
            <a:spAutoFit/>
          </a:bodyPr>
          <a:lstStyle/>
          <a:p>
            <a:pPr>
              <a:lnSpc>
                <a:spcPct val="100000"/>
              </a:lnSpc>
              <a:spcBef>
                <a:spcPts val="90"/>
              </a:spcBef>
            </a:pPr>
            <a:r>
              <a:rPr dirty="0" sz="1300" spc="-20" b="1">
                <a:solidFill>
                  <a:srgbClr val="0000FF"/>
                </a:solidFill>
                <a:latin typeface="Courier New"/>
                <a:cs typeface="Courier New"/>
              </a:rPr>
              <a:t>FCLOSE(f)</a:t>
            </a:r>
            <a:endParaRPr sz="1300">
              <a:latin typeface="Courier New"/>
              <a:cs typeface="Courier New"/>
            </a:endParaRPr>
          </a:p>
        </p:txBody>
      </p:sp>
      <p:sp>
        <p:nvSpPr>
          <p:cNvPr id="45" name="object 45"/>
          <p:cNvSpPr txBox="1"/>
          <p:nvPr/>
        </p:nvSpPr>
        <p:spPr>
          <a:xfrm>
            <a:off x="743204" y="5593318"/>
            <a:ext cx="6275705" cy="3968750"/>
          </a:xfrm>
          <a:prstGeom prst="rect">
            <a:avLst/>
          </a:prstGeom>
        </p:spPr>
        <p:txBody>
          <a:bodyPr wrap="square" lIns="0" tIns="64135" rIns="0" bIns="0" rtlCol="0" vert="horz">
            <a:spAutoFit/>
          </a:bodyPr>
          <a:lstStyle/>
          <a:p>
            <a:pPr marL="12700">
              <a:lnSpc>
                <a:spcPct val="100000"/>
              </a:lnSpc>
              <a:spcBef>
                <a:spcPts val="505"/>
              </a:spcBef>
            </a:pPr>
            <a:r>
              <a:rPr dirty="0" sz="1300" spc="5" b="1">
                <a:latin typeface="Arial"/>
                <a:cs typeface="Arial"/>
              </a:rPr>
              <a:t>File Processing </a:t>
            </a:r>
            <a:r>
              <a:rPr dirty="0" sz="1300" spc="10" b="1">
                <a:latin typeface="Arial"/>
                <a:cs typeface="Arial"/>
              </a:rPr>
              <a:t>Using the </a:t>
            </a:r>
            <a:r>
              <a:rPr dirty="0" sz="1300" spc="15" b="1">
                <a:latin typeface="Courier New"/>
                <a:cs typeface="Courier New"/>
              </a:rPr>
              <a:t>UTL_FILE</a:t>
            </a:r>
            <a:r>
              <a:rPr dirty="0" sz="1300" spc="-415" b="1">
                <a:latin typeface="Courier New"/>
                <a:cs typeface="Courier New"/>
              </a:rPr>
              <a:t> </a:t>
            </a:r>
            <a:r>
              <a:rPr dirty="0" sz="1300" spc="5" b="1">
                <a:latin typeface="Arial"/>
                <a:cs typeface="Arial"/>
              </a:rPr>
              <a:t>Package</a:t>
            </a:r>
            <a:endParaRPr sz="1300">
              <a:latin typeface="Arial"/>
              <a:cs typeface="Arial"/>
            </a:endParaRPr>
          </a:p>
          <a:p>
            <a:pPr marL="138430" marR="5080">
              <a:lnSpc>
                <a:spcPct val="102000"/>
              </a:lnSpc>
              <a:spcBef>
                <a:spcPts val="375"/>
              </a:spcBef>
            </a:pPr>
            <a:r>
              <a:rPr dirty="0" sz="1300" spc="5">
                <a:latin typeface="Times New Roman"/>
                <a:cs typeface="Times New Roman"/>
              </a:rPr>
              <a:t>Using the procedures </a:t>
            </a:r>
            <a:r>
              <a:rPr dirty="0" sz="1300" spc="10">
                <a:latin typeface="Times New Roman"/>
                <a:cs typeface="Times New Roman"/>
              </a:rPr>
              <a:t>and </a:t>
            </a:r>
            <a:r>
              <a:rPr dirty="0" sz="1300" spc="5">
                <a:latin typeface="Times New Roman"/>
                <a:cs typeface="Times New Roman"/>
              </a:rPr>
              <a:t>functions in the </a:t>
            </a:r>
            <a:r>
              <a:rPr dirty="0" sz="1300" spc="15">
                <a:latin typeface="Courier New"/>
                <a:cs typeface="Courier New"/>
              </a:rPr>
              <a:t>UTL_FILE</a:t>
            </a:r>
            <a:r>
              <a:rPr dirty="0" sz="1300" spc="-330">
                <a:latin typeface="Courier New"/>
                <a:cs typeface="Courier New"/>
              </a:rPr>
              <a:t> </a:t>
            </a:r>
            <a:r>
              <a:rPr dirty="0" sz="1300" spc="5">
                <a:latin typeface="Times New Roman"/>
                <a:cs typeface="Times New Roman"/>
              </a:rPr>
              <a:t>package, open files with the </a:t>
            </a:r>
            <a:r>
              <a:rPr dirty="0" sz="1300" spc="15">
                <a:latin typeface="Courier New"/>
                <a:cs typeface="Courier New"/>
              </a:rPr>
              <a:t>FOPEN  </a:t>
            </a:r>
            <a:r>
              <a:rPr dirty="0" sz="1300" spc="5">
                <a:latin typeface="Times New Roman"/>
                <a:cs typeface="Times New Roman"/>
              </a:rPr>
              <a:t>function. </a:t>
            </a:r>
            <a:r>
              <a:rPr dirty="0" sz="1300" spc="10">
                <a:latin typeface="Times New Roman"/>
                <a:cs typeface="Times New Roman"/>
              </a:rPr>
              <a:t>You </a:t>
            </a:r>
            <a:r>
              <a:rPr dirty="0" sz="1300" spc="5">
                <a:latin typeface="Times New Roman"/>
                <a:cs typeface="Times New Roman"/>
              </a:rPr>
              <a:t>then either read from or write or append to the file until processing is done.  After completing processing the file, close the file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FCLOSE </a:t>
            </a:r>
            <a:r>
              <a:rPr dirty="0" sz="1300" spc="5">
                <a:latin typeface="Times New Roman"/>
                <a:cs typeface="Times New Roman"/>
              </a:rPr>
              <a:t>procedure. </a:t>
            </a:r>
            <a:r>
              <a:rPr dirty="0" sz="1300" spc="10">
                <a:latin typeface="Times New Roman"/>
                <a:cs typeface="Times New Roman"/>
              </a:rPr>
              <a:t>The  </a:t>
            </a:r>
            <a:r>
              <a:rPr dirty="0" sz="1300" spc="5">
                <a:latin typeface="Times New Roman"/>
                <a:cs typeface="Times New Roman"/>
              </a:rPr>
              <a:t>following are the subprograms:</a:t>
            </a:r>
            <a:endParaRPr sz="1300">
              <a:latin typeface="Times New Roman"/>
              <a:cs typeface="Times New Roman"/>
            </a:endParaRPr>
          </a:p>
          <a:p>
            <a:pPr marL="515620" indent="-252095">
              <a:lnSpc>
                <a:spcPts val="1495"/>
              </a:lnSpc>
              <a:buChar char="•"/>
              <a:tabLst>
                <a:tab pos="515620" algn="l"/>
                <a:tab pos="516255" algn="l"/>
              </a:tabLst>
            </a:pPr>
            <a:r>
              <a:rPr dirty="0" sz="1300" spc="10">
                <a:latin typeface="Times New Roman"/>
                <a:cs typeface="Times New Roman"/>
              </a:rPr>
              <a:t>The </a:t>
            </a:r>
            <a:r>
              <a:rPr dirty="0" sz="1300" spc="10">
                <a:latin typeface="Courier New"/>
                <a:cs typeface="Courier New"/>
              </a:rPr>
              <a:t>FOPEN</a:t>
            </a:r>
            <a:r>
              <a:rPr dirty="0" sz="1300" spc="-375">
                <a:latin typeface="Courier New"/>
                <a:cs typeface="Courier New"/>
              </a:rPr>
              <a:t> </a:t>
            </a:r>
            <a:r>
              <a:rPr dirty="0" sz="1300" spc="5">
                <a:latin typeface="Times New Roman"/>
                <a:cs typeface="Times New Roman"/>
              </a:rPr>
              <a:t>function opens a file in a specified directory for input/output (I/O) and</a:t>
            </a:r>
            <a:endParaRPr sz="1300">
              <a:latin typeface="Times New Roman"/>
              <a:cs typeface="Times New Roman"/>
            </a:endParaRPr>
          </a:p>
          <a:p>
            <a:pPr marL="515620">
              <a:lnSpc>
                <a:spcPts val="1465"/>
              </a:lnSpc>
              <a:spcBef>
                <a:spcPts val="85"/>
              </a:spcBef>
            </a:pPr>
            <a:r>
              <a:rPr dirty="0" sz="1300" spc="5">
                <a:latin typeface="Times New Roman"/>
                <a:cs typeface="Times New Roman"/>
              </a:rPr>
              <a:t>returns a file handle used in subsequent I/O</a:t>
            </a:r>
            <a:r>
              <a:rPr dirty="0" sz="1300" spc="10">
                <a:latin typeface="Times New Roman"/>
                <a:cs typeface="Times New Roman"/>
              </a:rPr>
              <a:t> </a:t>
            </a:r>
            <a:r>
              <a:rPr dirty="0" sz="1300" spc="5">
                <a:latin typeface="Times New Roman"/>
                <a:cs typeface="Times New Roman"/>
              </a:rPr>
              <a:t>operations.</a:t>
            </a:r>
            <a:endParaRPr sz="1300">
              <a:latin typeface="Times New Roman"/>
              <a:cs typeface="Times New Roman"/>
            </a:endParaRPr>
          </a:p>
          <a:p>
            <a:pPr marL="515620" marR="132715" indent="-252095">
              <a:lnSpc>
                <a:spcPts val="1430"/>
              </a:lnSpc>
              <a:spcBef>
                <a:spcPts val="60"/>
              </a:spcBef>
              <a:buChar char="•"/>
              <a:tabLst>
                <a:tab pos="515620" algn="l"/>
                <a:tab pos="516255" algn="l"/>
              </a:tabLst>
            </a:pPr>
            <a:r>
              <a:rPr dirty="0" sz="1300" spc="10">
                <a:latin typeface="Times New Roman"/>
                <a:cs typeface="Times New Roman"/>
              </a:rPr>
              <a:t>The </a:t>
            </a:r>
            <a:r>
              <a:rPr dirty="0" sz="1300" spc="15">
                <a:latin typeface="Courier New"/>
                <a:cs typeface="Courier New"/>
              </a:rPr>
              <a:t>IS_OPEN</a:t>
            </a:r>
            <a:r>
              <a:rPr dirty="0" sz="1300" spc="-350">
                <a:latin typeface="Courier New"/>
                <a:cs typeface="Courier New"/>
              </a:rPr>
              <a:t> </a:t>
            </a:r>
            <a:r>
              <a:rPr dirty="0" sz="1300" spc="5">
                <a:latin typeface="Times New Roman"/>
                <a:cs typeface="Times New Roman"/>
              </a:rPr>
              <a:t>function returns a Boolean value whenever a file handle refers to an  open file. </a:t>
            </a:r>
            <a:r>
              <a:rPr dirty="0" sz="1300" spc="10">
                <a:latin typeface="Times New Roman"/>
                <a:cs typeface="Times New Roman"/>
              </a:rPr>
              <a:t>Use </a:t>
            </a:r>
            <a:r>
              <a:rPr dirty="0" sz="1300" spc="15">
                <a:latin typeface="Courier New"/>
                <a:cs typeface="Courier New"/>
              </a:rPr>
              <a:t>IS_OPEN</a:t>
            </a:r>
            <a:r>
              <a:rPr dirty="0" sz="1300" spc="-370">
                <a:latin typeface="Courier New"/>
                <a:cs typeface="Courier New"/>
              </a:rPr>
              <a:t> </a:t>
            </a:r>
            <a:r>
              <a:rPr dirty="0" sz="1300" spc="5">
                <a:latin typeface="Times New Roman"/>
                <a:cs typeface="Times New Roman"/>
              </a:rPr>
              <a:t>to check whether the file is already open before opening</a:t>
            </a:r>
            <a:endParaRPr sz="1300">
              <a:latin typeface="Times New Roman"/>
              <a:cs typeface="Times New Roman"/>
            </a:endParaRPr>
          </a:p>
          <a:p>
            <a:pPr marL="516255">
              <a:lnSpc>
                <a:spcPts val="1380"/>
              </a:lnSpc>
            </a:pPr>
            <a:r>
              <a:rPr dirty="0" sz="1300" spc="5">
                <a:latin typeface="Times New Roman"/>
                <a:cs typeface="Times New Roman"/>
              </a:rPr>
              <a:t>the file.</a:t>
            </a:r>
            <a:endParaRPr sz="1300">
              <a:latin typeface="Times New Roman"/>
              <a:cs typeface="Times New Roman"/>
            </a:endParaRPr>
          </a:p>
          <a:p>
            <a:pPr marL="516255" indent="-251460">
              <a:lnSpc>
                <a:spcPts val="1430"/>
              </a:lnSpc>
              <a:buChar char="•"/>
              <a:tabLst>
                <a:tab pos="515620" algn="l"/>
                <a:tab pos="516255" algn="l"/>
              </a:tabLst>
            </a:pPr>
            <a:r>
              <a:rPr dirty="0" sz="1300" spc="10">
                <a:latin typeface="Times New Roman"/>
                <a:cs typeface="Times New Roman"/>
              </a:rPr>
              <a:t>The </a:t>
            </a:r>
            <a:r>
              <a:rPr dirty="0" sz="1300" spc="15">
                <a:latin typeface="Courier New"/>
                <a:cs typeface="Courier New"/>
              </a:rPr>
              <a:t>GET_LINE</a:t>
            </a:r>
            <a:r>
              <a:rPr dirty="0" sz="1300" spc="-365">
                <a:latin typeface="Courier New"/>
                <a:cs typeface="Courier New"/>
              </a:rPr>
              <a:t> </a:t>
            </a:r>
            <a:r>
              <a:rPr dirty="0" sz="1300" spc="5">
                <a:latin typeface="Times New Roman"/>
                <a:cs typeface="Times New Roman"/>
              </a:rPr>
              <a:t>procedure reads a line of text </a:t>
            </a:r>
            <a:r>
              <a:rPr dirty="0" sz="1300">
                <a:latin typeface="Times New Roman"/>
                <a:cs typeface="Times New Roman"/>
              </a:rPr>
              <a:t>from </a:t>
            </a:r>
            <a:r>
              <a:rPr dirty="0" sz="1300" spc="5">
                <a:latin typeface="Times New Roman"/>
                <a:cs typeface="Times New Roman"/>
              </a:rPr>
              <a:t>the file into an output buffer</a:t>
            </a:r>
            <a:endParaRPr sz="1300">
              <a:latin typeface="Times New Roman"/>
              <a:cs typeface="Times New Roman"/>
            </a:endParaRPr>
          </a:p>
          <a:p>
            <a:pPr marL="516255" marR="421005">
              <a:lnSpc>
                <a:spcPts val="1340"/>
              </a:lnSpc>
              <a:spcBef>
                <a:spcPts val="209"/>
              </a:spcBef>
            </a:pPr>
            <a:r>
              <a:rPr dirty="0" sz="1300" spc="10">
                <a:latin typeface="Times New Roman"/>
                <a:cs typeface="Times New Roman"/>
              </a:rPr>
              <a:t>parameter. </a:t>
            </a:r>
            <a:r>
              <a:rPr dirty="0" sz="1300" spc="5">
                <a:latin typeface="Times New Roman"/>
                <a:cs typeface="Times New Roman"/>
              </a:rPr>
              <a:t>(The </a:t>
            </a:r>
            <a:r>
              <a:rPr dirty="0" sz="1300" spc="10">
                <a:latin typeface="Times New Roman"/>
                <a:cs typeface="Times New Roman"/>
              </a:rPr>
              <a:t>maximum </a:t>
            </a:r>
            <a:r>
              <a:rPr dirty="0" sz="1300" spc="5">
                <a:latin typeface="Times New Roman"/>
                <a:cs typeface="Times New Roman"/>
              </a:rPr>
              <a:t>input record size is 1,023 bytes unless </a:t>
            </a:r>
            <a:r>
              <a:rPr dirty="0" sz="1300" spc="10">
                <a:latin typeface="Times New Roman"/>
                <a:cs typeface="Times New Roman"/>
              </a:rPr>
              <a:t>you </a:t>
            </a:r>
            <a:r>
              <a:rPr dirty="0" sz="1300" spc="5">
                <a:latin typeface="Times New Roman"/>
                <a:cs typeface="Times New Roman"/>
              </a:rPr>
              <a:t>specify a  larger size in the overloaded version of</a:t>
            </a:r>
            <a:r>
              <a:rPr dirty="0" sz="1300" spc="10">
                <a:latin typeface="Times New Roman"/>
                <a:cs typeface="Times New Roman"/>
              </a:rPr>
              <a:t> </a:t>
            </a:r>
            <a:r>
              <a:rPr dirty="0" sz="1300" spc="10">
                <a:latin typeface="Courier New"/>
                <a:cs typeface="Courier New"/>
              </a:rPr>
              <a:t>FOPEN</a:t>
            </a:r>
            <a:r>
              <a:rPr dirty="0" sz="1300" spc="10">
                <a:latin typeface="Times New Roman"/>
                <a:cs typeface="Times New Roman"/>
              </a:rPr>
              <a:t>.)</a:t>
            </a:r>
            <a:endParaRPr sz="1300">
              <a:latin typeface="Times New Roman"/>
              <a:cs typeface="Times New Roman"/>
            </a:endParaRPr>
          </a:p>
          <a:p>
            <a:pPr marL="516255" indent="-252095">
              <a:lnSpc>
                <a:spcPts val="1485"/>
              </a:lnSpc>
              <a:buChar char="•"/>
              <a:tabLst>
                <a:tab pos="516255" algn="l"/>
                <a:tab pos="516890" algn="l"/>
              </a:tabLst>
            </a:pPr>
            <a:r>
              <a:rPr dirty="0" sz="1300" spc="10">
                <a:latin typeface="Times New Roman"/>
                <a:cs typeface="Times New Roman"/>
              </a:rPr>
              <a:t>The </a:t>
            </a:r>
            <a:r>
              <a:rPr dirty="0" sz="1300" spc="10">
                <a:latin typeface="Courier New"/>
                <a:cs typeface="Courier New"/>
              </a:rPr>
              <a:t>PUT</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5">
                <a:latin typeface="Courier New"/>
                <a:cs typeface="Courier New"/>
              </a:rPr>
              <a:t>PUT_LINE</a:t>
            </a:r>
            <a:r>
              <a:rPr dirty="0" sz="1300" spc="-450">
                <a:latin typeface="Courier New"/>
                <a:cs typeface="Courier New"/>
              </a:rPr>
              <a:t> </a:t>
            </a:r>
            <a:r>
              <a:rPr dirty="0" sz="1300" spc="5">
                <a:latin typeface="Times New Roman"/>
                <a:cs typeface="Times New Roman"/>
              </a:rPr>
              <a:t>procedures</a:t>
            </a:r>
            <a:r>
              <a:rPr dirty="0" sz="1300" spc="10">
                <a:latin typeface="Times New Roman"/>
                <a:cs typeface="Times New Roman"/>
              </a:rPr>
              <a:t> </a:t>
            </a:r>
            <a:r>
              <a:rPr dirty="0" sz="1300" spc="5">
                <a:latin typeface="Times New Roman"/>
                <a:cs typeface="Times New Roman"/>
              </a:rPr>
              <a:t>write</a:t>
            </a:r>
            <a:r>
              <a:rPr dirty="0" sz="1300" spc="15">
                <a:latin typeface="Times New Roman"/>
                <a:cs typeface="Times New Roman"/>
              </a:rPr>
              <a:t> </a:t>
            </a:r>
            <a:r>
              <a:rPr dirty="0" sz="1300" spc="5">
                <a:latin typeface="Times New Roman"/>
                <a:cs typeface="Times New Roman"/>
              </a:rPr>
              <a:t>text to the opened</a:t>
            </a:r>
            <a:r>
              <a:rPr dirty="0" sz="1300" spc="10">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516255" marR="264160" indent="-252095">
              <a:lnSpc>
                <a:spcPts val="1430"/>
              </a:lnSpc>
              <a:spcBef>
                <a:spcPts val="105"/>
              </a:spcBef>
              <a:buChar char="•"/>
              <a:tabLst>
                <a:tab pos="516255" algn="l"/>
                <a:tab pos="516890" algn="l"/>
              </a:tabLst>
            </a:pPr>
            <a:r>
              <a:rPr dirty="0" sz="1300" spc="10">
                <a:latin typeface="Times New Roman"/>
                <a:cs typeface="Times New Roman"/>
              </a:rPr>
              <a:t>The</a:t>
            </a:r>
            <a:r>
              <a:rPr dirty="0" sz="1300" spc="20">
                <a:latin typeface="Times New Roman"/>
                <a:cs typeface="Times New Roman"/>
              </a:rPr>
              <a:t> </a:t>
            </a:r>
            <a:r>
              <a:rPr dirty="0" sz="1300" spc="10">
                <a:latin typeface="Courier New"/>
                <a:cs typeface="Courier New"/>
              </a:rPr>
              <a:t>PUTF</a:t>
            </a:r>
            <a:r>
              <a:rPr dirty="0" sz="1300" spc="-440">
                <a:latin typeface="Courier New"/>
                <a:cs typeface="Courier New"/>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provides</a:t>
            </a:r>
            <a:r>
              <a:rPr dirty="0" sz="1300" spc="15">
                <a:latin typeface="Times New Roman"/>
                <a:cs typeface="Times New Roman"/>
              </a:rPr>
              <a:t> </a:t>
            </a:r>
            <a:r>
              <a:rPr dirty="0" sz="1300" spc="5">
                <a:latin typeface="Times New Roman"/>
                <a:cs typeface="Times New Roman"/>
              </a:rPr>
              <a:t>formatted</a:t>
            </a:r>
            <a:r>
              <a:rPr dirty="0" sz="1300" spc="15">
                <a:latin typeface="Times New Roman"/>
                <a:cs typeface="Times New Roman"/>
              </a:rPr>
              <a:t> </a:t>
            </a:r>
            <a:r>
              <a:rPr dirty="0" sz="1300" spc="5">
                <a:latin typeface="Times New Roman"/>
                <a:cs typeface="Times New Roman"/>
              </a:rPr>
              <a:t>output</a:t>
            </a:r>
            <a:r>
              <a:rPr dirty="0" sz="1300" spc="15">
                <a:latin typeface="Times New Roman"/>
                <a:cs typeface="Times New Roman"/>
              </a:rPr>
              <a:t> </a:t>
            </a:r>
            <a:r>
              <a:rPr dirty="0" sz="1300" spc="5">
                <a:latin typeface="Times New Roman"/>
                <a:cs typeface="Times New Roman"/>
              </a:rPr>
              <a:t>with</a:t>
            </a:r>
            <a:r>
              <a:rPr dirty="0" sz="1300" spc="15">
                <a:latin typeface="Times New Roman"/>
                <a:cs typeface="Times New Roman"/>
              </a:rPr>
              <a:t> </a:t>
            </a:r>
            <a:r>
              <a:rPr dirty="0" sz="1300" spc="10">
                <a:latin typeface="Times New Roman"/>
                <a:cs typeface="Times New Roman"/>
              </a:rPr>
              <a:t>two</a:t>
            </a:r>
            <a:r>
              <a:rPr dirty="0" sz="1300" spc="15">
                <a:latin typeface="Times New Roman"/>
                <a:cs typeface="Times New Roman"/>
              </a:rPr>
              <a:t> </a:t>
            </a:r>
            <a:r>
              <a:rPr dirty="0" sz="1300" spc="5">
                <a:latin typeface="Times New Roman"/>
                <a:cs typeface="Times New Roman"/>
              </a:rPr>
              <a:t>format</a:t>
            </a:r>
            <a:r>
              <a:rPr dirty="0" sz="1300" spc="15">
                <a:latin typeface="Times New Roman"/>
                <a:cs typeface="Times New Roman"/>
              </a:rPr>
              <a:t> </a:t>
            </a:r>
            <a:r>
              <a:rPr dirty="0" sz="1300" spc="5">
                <a:latin typeface="Times New Roman"/>
                <a:cs typeface="Times New Roman"/>
              </a:rPr>
              <a:t>specifiers:</a:t>
            </a:r>
            <a:r>
              <a:rPr dirty="0" sz="1300" spc="20">
                <a:latin typeface="Times New Roman"/>
                <a:cs typeface="Times New Roman"/>
              </a:rPr>
              <a:t> </a:t>
            </a:r>
            <a:r>
              <a:rPr dirty="0" sz="1300" spc="10">
                <a:latin typeface="Courier New"/>
                <a:cs typeface="Courier New"/>
              </a:rPr>
              <a:t>%s</a:t>
            </a:r>
            <a:r>
              <a:rPr dirty="0" sz="1300" spc="-434">
                <a:latin typeface="Courier New"/>
                <a:cs typeface="Courier New"/>
              </a:rPr>
              <a:t> </a:t>
            </a:r>
            <a:r>
              <a:rPr dirty="0" sz="1300" spc="5">
                <a:latin typeface="Times New Roman"/>
                <a:cs typeface="Times New Roman"/>
              </a:rPr>
              <a:t>to  substitute a value into the </a:t>
            </a:r>
            <a:r>
              <a:rPr dirty="0" sz="1300" spc="10">
                <a:latin typeface="Times New Roman"/>
                <a:cs typeface="Times New Roman"/>
              </a:rPr>
              <a:t>output </a:t>
            </a:r>
            <a:r>
              <a:rPr dirty="0" sz="1300">
                <a:latin typeface="Times New Roman"/>
                <a:cs typeface="Times New Roman"/>
              </a:rPr>
              <a:t>string </a:t>
            </a:r>
            <a:r>
              <a:rPr dirty="0" sz="1300" spc="5">
                <a:latin typeface="Times New Roman"/>
                <a:cs typeface="Times New Roman"/>
              </a:rPr>
              <a:t>and </a:t>
            </a:r>
            <a:r>
              <a:rPr dirty="0" sz="1300" spc="10">
                <a:latin typeface="Courier New"/>
                <a:cs typeface="Courier New"/>
              </a:rPr>
              <a:t>\n</a:t>
            </a:r>
            <a:r>
              <a:rPr dirty="0" sz="1300" spc="-395">
                <a:latin typeface="Courier New"/>
                <a:cs typeface="Courier New"/>
              </a:rPr>
              <a:t> </a:t>
            </a:r>
            <a:r>
              <a:rPr dirty="0" sz="1300">
                <a:latin typeface="Times New Roman"/>
                <a:cs typeface="Times New Roman"/>
              </a:rPr>
              <a:t>for </a:t>
            </a:r>
            <a:r>
              <a:rPr dirty="0" sz="1300" spc="5">
                <a:latin typeface="Times New Roman"/>
                <a:cs typeface="Times New Roman"/>
              </a:rPr>
              <a:t>a </a:t>
            </a:r>
            <a:r>
              <a:rPr dirty="0" sz="1300" spc="10">
                <a:latin typeface="Times New Roman"/>
                <a:cs typeface="Times New Roman"/>
              </a:rPr>
              <a:t>new </a:t>
            </a:r>
            <a:r>
              <a:rPr dirty="0" sz="1300" spc="5">
                <a:latin typeface="Times New Roman"/>
                <a:cs typeface="Times New Roman"/>
              </a:rPr>
              <a:t>line character.</a:t>
            </a:r>
            <a:endParaRPr sz="1300">
              <a:latin typeface="Times New Roman"/>
              <a:cs typeface="Times New Roman"/>
            </a:endParaRPr>
          </a:p>
          <a:p>
            <a:pPr marL="516255" indent="-252095">
              <a:lnSpc>
                <a:spcPts val="1515"/>
              </a:lnSpc>
              <a:buChar char="•"/>
              <a:tabLst>
                <a:tab pos="516255" algn="l"/>
                <a:tab pos="516890" algn="l"/>
              </a:tabLst>
            </a:pPr>
            <a:r>
              <a:rPr dirty="0" sz="1300" spc="10">
                <a:latin typeface="Times New Roman"/>
                <a:cs typeface="Times New Roman"/>
              </a:rPr>
              <a:t>The </a:t>
            </a:r>
            <a:r>
              <a:rPr dirty="0" sz="1300" spc="15">
                <a:latin typeface="Courier New"/>
                <a:cs typeface="Courier New"/>
              </a:rPr>
              <a:t>NEW_LINE</a:t>
            </a:r>
            <a:r>
              <a:rPr dirty="0" sz="1300" spc="-445">
                <a:latin typeface="Courier New"/>
                <a:cs typeface="Courier New"/>
              </a:rPr>
              <a:t> </a:t>
            </a:r>
            <a:r>
              <a:rPr dirty="0" sz="1300" spc="5">
                <a:latin typeface="Times New Roman"/>
                <a:cs typeface="Times New Roman"/>
              </a:rPr>
              <a:t>procedure terminates a line in an output file.</a:t>
            </a:r>
            <a:endParaRPr sz="1300">
              <a:latin typeface="Times New Roman"/>
              <a:cs typeface="Times New Roman"/>
            </a:endParaRPr>
          </a:p>
          <a:p>
            <a:pPr marL="516255" indent="-252095">
              <a:lnSpc>
                <a:spcPct val="100000"/>
              </a:lnSpc>
              <a:spcBef>
                <a:spcPts val="10"/>
              </a:spcBef>
              <a:buChar char="•"/>
              <a:tabLst>
                <a:tab pos="516255" algn="l"/>
                <a:tab pos="516890" algn="l"/>
              </a:tabLst>
            </a:pPr>
            <a:r>
              <a:rPr dirty="0" sz="1300" spc="10">
                <a:latin typeface="Times New Roman"/>
                <a:cs typeface="Times New Roman"/>
              </a:rPr>
              <a:t>The </a:t>
            </a:r>
            <a:r>
              <a:rPr dirty="0" sz="1300" spc="15">
                <a:latin typeface="Courier New"/>
                <a:cs typeface="Courier New"/>
              </a:rPr>
              <a:t>FFLUSH</a:t>
            </a:r>
            <a:r>
              <a:rPr dirty="0" sz="1300" spc="-425">
                <a:latin typeface="Courier New"/>
                <a:cs typeface="Courier New"/>
              </a:rPr>
              <a:t> </a:t>
            </a:r>
            <a:r>
              <a:rPr dirty="0" sz="1300" spc="5">
                <a:latin typeface="Times New Roman"/>
                <a:cs typeface="Times New Roman"/>
              </a:rPr>
              <a:t>procedure writes all data buffered in </a:t>
            </a:r>
            <a:r>
              <a:rPr dirty="0" sz="1300" spc="10">
                <a:latin typeface="Times New Roman"/>
                <a:cs typeface="Times New Roman"/>
              </a:rPr>
              <a:t>memory </a:t>
            </a:r>
            <a:r>
              <a:rPr dirty="0" sz="1300" spc="5">
                <a:latin typeface="Times New Roman"/>
                <a:cs typeface="Times New Roman"/>
              </a:rPr>
              <a:t>to a file.</a:t>
            </a:r>
            <a:endParaRPr sz="1300">
              <a:latin typeface="Times New Roman"/>
              <a:cs typeface="Times New Roman"/>
            </a:endParaRPr>
          </a:p>
          <a:p>
            <a:pPr marL="516255" indent="-252095">
              <a:lnSpc>
                <a:spcPct val="100000"/>
              </a:lnSpc>
              <a:spcBef>
                <a:spcPts val="5"/>
              </a:spcBef>
              <a:buChar char="•"/>
              <a:tabLst>
                <a:tab pos="516255" algn="l"/>
                <a:tab pos="516890" algn="l"/>
              </a:tabLst>
            </a:pPr>
            <a:r>
              <a:rPr dirty="0" sz="1300" spc="10">
                <a:latin typeface="Times New Roman"/>
                <a:cs typeface="Times New Roman"/>
              </a:rPr>
              <a:t>The </a:t>
            </a:r>
            <a:r>
              <a:rPr dirty="0" sz="1300" spc="15">
                <a:latin typeface="Courier New"/>
                <a:cs typeface="Courier New"/>
              </a:rPr>
              <a:t>FCLOSE</a:t>
            </a:r>
            <a:r>
              <a:rPr dirty="0" sz="1300" spc="-455">
                <a:latin typeface="Courier New"/>
                <a:cs typeface="Courier New"/>
              </a:rPr>
              <a:t> </a:t>
            </a:r>
            <a:r>
              <a:rPr dirty="0" sz="1300" spc="5">
                <a:latin typeface="Times New Roman"/>
                <a:cs typeface="Times New Roman"/>
              </a:rPr>
              <a:t>procedure closes an opened file.</a:t>
            </a:r>
            <a:endParaRPr sz="1300">
              <a:latin typeface="Times New Roman"/>
              <a:cs typeface="Times New Roman"/>
            </a:endParaRPr>
          </a:p>
          <a:p>
            <a:pPr marL="516255" indent="-252095">
              <a:lnSpc>
                <a:spcPct val="100000"/>
              </a:lnSpc>
              <a:spcBef>
                <a:spcPts val="5"/>
              </a:spcBef>
              <a:buChar char="•"/>
              <a:tabLst>
                <a:tab pos="516255" algn="l"/>
                <a:tab pos="516890" algn="l"/>
              </a:tabLst>
            </a:pPr>
            <a:r>
              <a:rPr dirty="0" sz="1300" spc="10">
                <a:latin typeface="Times New Roman"/>
                <a:cs typeface="Times New Roman"/>
              </a:rPr>
              <a:t>The </a:t>
            </a:r>
            <a:r>
              <a:rPr dirty="0" sz="1300" spc="10">
                <a:latin typeface="Courier New"/>
                <a:cs typeface="Courier New"/>
              </a:rPr>
              <a:t>FCLOSE_ALL</a:t>
            </a:r>
            <a:r>
              <a:rPr dirty="0" sz="1300" spc="-420">
                <a:latin typeface="Courier New"/>
                <a:cs typeface="Courier New"/>
              </a:rPr>
              <a:t> </a:t>
            </a:r>
            <a:r>
              <a:rPr dirty="0" sz="1300" spc="5">
                <a:latin typeface="Times New Roman"/>
                <a:cs typeface="Times New Roman"/>
              </a:rPr>
              <a:t>procedure closes all opened file handles for the session.</a:t>
            </a:r>
            <a:endParaRPr sz="1300">
              <a:latin typeface="Times New Roman"/>
              <a:cs typeface="Times New Roman"/>
            </a:endParaRPr>
          </a:p>
        </p:txBody>
      </p:sp>
      <p:sp>
        <p:nvSpPr>
          <p:cNvPr id="46" name="object 4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Preface-3</a:t>
            </a:r>
            <a:endParaRPr sz="1100">
              <a:latin typeface="Arial"/>
              <a:cs typeface="Arial"/>
            </a:endParaRPr>
          </a:p>
        </p:txBody>
      </p:sp>
      <p:sp>
        <p:nvSpPr>
          <p:cNvPr id="3" name="object 3"/>
          <p:cNvSpPr txBox="1"/>
          <p:nvPr/>
        </p:nvSpPr>
        <p:spPr>
          <a:xfrm>
            <a:off x="891794" y="695959"/>
            <a:ext cx="5928360" cy="303720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Profile</a:t>
            </a:r>
            <a:endParaRPr sz="1200">
              <a:latin typeface="Arial"/>
              <a:cs typeface="Arial"/>
            </a:endParaRPr>
          </a:p>
          <a:p>
            <a:pPr>
              <a:lnSpc>
                <a:spcPct val="100000"/>
              </a:lnSpc>
            </a:pPr>
            <a:endParaRPr sz="1300">
              <a:latin typeface="Arial"/>
              <a:cs typeface="Arial"/>
            </a:endParaRPr>
          </a:p>
          <a:p>
            <a:pPr marL="127000">
              <a:lnSpc>
                <a:spcPct val="100000"/>
              </a:lnSpc>
              <a:spcBef>
                <a:spcPts val="1000"/>
              </a:spcBef>
            </a:pPr>
            <a:r>
              <a:rPr dirty="0" sz="1200" spc="-5" b="1">
                <a:latin typeface="Times New Roman"/>
                <a:cs typeface="Times New Roman"/>
              </a:rPr>
              <a:t>Before You Begin This Course</a:t>
            </a:r>
            <a:endParaRPr sz="1200">
              <a:latin typeface="Times New Roman"/>
              <a:cs typeface="Times New Roman"/>
            </a:endParaRPr>
          </a:p>
          <a:p>
            <a:pPr marL="126364" marR="5080">
              <a:lnSpc>
                <a:spcPct val="100000"/>
              </a:lnSpc>
              <a:spcBef>
                <a:spcPts val="360"/>
              </a:spcBef>
            </a:pPr>
            <a:r>
              <a:rPr dirty="0" sz="1200">
                <a:latin typeface="Times New Roman"/>
                <a:cs typeface="Times New Roman"/>
              </a:rPr>
              <a:t>Before you begin this course, you should have thorough knowledge of SQL and </a:t>
            </a:r>
            <a:r>
              <a:rPr dirty="0" sz="1200" spc="-5" i="1">
                <a:latin typeface="Times New Roman"/>
                <a:cs typeface="Times New Roman"/>
              </a:rPr>
              <a:t>i</a:t>
            </a:r>
            <a:r>
              <a:rPr dirty="0" sz="1200" spc="-5">
                <a:latin typeface="Times New Roman"/>
                <a:cs typeface="Times New Roman"/>
              </a:rPr>
              <a:t>SQL*Plus, </a:t>
            </a:r>
            <a:r>
              <a:rPr dirty="0" sz="1200">
                <a:latin typeface="Times New Roman"/>
                <a:cs typeface="Times New Roman"/>
              </a:rPr>
              <a:t>as  well as working experience in developing applications. </a:t>
            </a:r>
            <a:r>
              <a:rPr dirty="0" sz="1200" spc="-5">
                <a:latin typeface="Times New Roman"/>
                <a:cs typeface="Times New Roman"/>
              </a:rPr>
              <a:t>Prerequisites </a:t>
            </a:r>
            <a:r>
              <a:rPr dirty="0" sz="1200">
                <a:latin typeface="Times New Roman"/>
                <a:cs typeface="Times New Roman"/>
              </a:rPr>
              <a:t>are any of the following  Oracle University courses or </a:t>
            </a:r>
            <a:r>
              <a:rPr dirty="0" sz="1200" spc="-5">
                <a:latin typeface="Times New Roman"/>
                <a:cs typeface="Times New Roman"/>
              </a:rPr>
              <a:t>combinations </a:t>
            </a:r>
            <a:r>
              <a:rPr dirty="0" sz="1200">
                <a:latin typeface="Times New Roman"/>
                <a:cs typeface="Times New Roman"/>
              </a:rPr>
              <a:t>of courses:</a:t>
            </a:r>
            <a:endParaRPr sz="1200">
              <a:latin typeface="Times New Roman"/>
              <a:cs typeface="Times New Roman"/>
            </a:endParaRPr>
          </a:p>
          <a:p>
            <a:pPr marL="469900" indent="-229235">
              <a:lnSpc>
                <a:spcPts val="1430"/>
              </a:lnSpc>
              <a:buFont typeface="Times New Roman"/>
              <a:buChar char="•"/>
              <a:tabLst>
                <a:tab pos="469265" algn="l"/>
                <a:tab pos="469900" algn="l"/>
              </a:tabLst>
            </a:pPr>
            <a:r>
              <a:rPr dirty="0" sz="1200" i="1">
                <a:latin typeface="Times New Roman"/>
                <a:cs typeface="Times New Roman"/>
              </a:rPr>
              <a:t>Oracle Database 10g: Introduction to</a:t>
            </a:r>
            <a:r>
              <a:rPr dirty="0" sz="1200" spc="-10" i="1">
                <a:latin typeface="Times New Roman"/>
                <a:cs typeface="Times New Roman"/>
              </a:rPr>
              <a:t> </a:t>
            </a:r>
            <a:r>
              <a:rPr dirty="0" sz="1200" i="1">
                <a:latin typeface="Times New Roman"/>
                <a:cs typeface="Times New Roman"/>
              </a:rPr>
              <a:t>SQL</a:t>
            </a:r>
            <a:endParaRPr sz="1200">
              <a:latin typeface="Times New Roman"/>
              <a:cs typeface="Times New Roman"/>
            </a:endParaRPr>
          </a:p>
          <a:p>
            <a:pPr marL="469265" marR="811530" indent="-228600">
              <a:lnSpc>
                <a:spcPts val="1440"/>
              </a:lnSpc>
              <a:spcBef>
                <a:spcPts val="45"/>
              </a:spcBef>
              <a:buFont typeface="Times New Roman"/>
              <a:buChar char="•"/>
              <a:tabLst>
                <a:tab pos="469265" algn="l"/>
                <a:tab pos="469900" algn="l"/>
              </a:tabLst>
            </a:pPr>
            <a:r>
              <a:rPr dirty="0" sz="1200" spc="-5" i="1">
                <a:latin typeface="Times New Roman"/>
                <a:cs typeface="Times New Roman"/>
              </a:rPr>
              <a:t>Oracle Database </a:t>
            </a:r>
            <a:r>
              <a:rPr dirty="0" sz="1200" i="1">
                <a:latin typeface="Times New Roman"/>
                <a:cs typeface="Times New Roman"/>
              </a:rPr>
              <a:t>10g: SQL Fundamentals I </a:t>
            </a:r>
            <a:r>
              <a:rPr dirty="0" sz="1200">
                <a:latin typeface="Times New Roman"/>
                <a:cs typeface="Times New Roman"/>
              </a:rPr>
              <a:t>and </a:t>
            </a:r>
            <a:r>
              <a:rPr dirty="0" sz="1200" spc="-5" i="1">
                <a:latin typeface="Times New Roman"/>
                <a:cs typeface="Times New Roman"/>
              </a:rPr>
              <a:t>Oracle Database </a:t>
            </a:r>
            <a:r>
              <a:rPr dirty="0" sz="1200" i="1">
                <a:latin typeface="Times New Roman"/>
                <a:cs typeface="Times New Roman"/>
              </a:rPr>
              <a:t>10g: SQL  </a:t>
            </a:r>
            <a:r>
              <a:rPr dirty="0" sz="1200" i="1">
                <a:latin typeface="Times New Roman"/>
                <a:cs typeface="Times New Roman"/>
              </a:rPr>
              <a:t>Fundamentals</a:t>
            </a:r>
            <a:r>
              <a:rPr dirty="0" sz="1200" spc="-5" i="1">
                <a:latin typeface="Times New Roman"/>
                <a:cs typeface="Times New Roman"/>
              </a:rPr>
              <a:t> </a:t>
            </a:r>
            <a:r>
              <a:rPr dirty="0" sz="1200" i="1">
                <a:latin typeface="Times New Roman"/>
                <a:cs typeface="Times New Roman"/>
              </a:rPr>
              <a:t>II</a:t>
            </a:r>
            <a:endParaRPr sz="1200">
              <a:latin typeface="Times New Roman"/>
              <a:cs typeface="Times New Roman"/>
            </a:endParaRPr>
          </a:p>
          <a:p>
            <a:pPr marL="469900" indent="-229235">
              <a:lnSpc>
                <a:spcPts val="1390"/>
              </a:lnSpc>
              <a:buFont typeface="Times New Roman"/>
              <a:buChar char="•"/>
              <a:tabLst>
                <a:tab pos="469265" algn="l"/>
                <a:tab pos="469900" algn="l"/>
              </a:tabLst>
            </a:pPr>
            <a:r>
              <a:rPr dirty="0" sz="1200" spc="-5" i="1">
                <a:latin typeface="Times New Roman"/>
                <a:cs typeface="Times New Roman"/>
              </a:rPr>
              <a:t>Oracle Database </a:t>
            </a:r>
            <a:r>
              <a:rPr dirty="0" sz="1200" i="1">
                <a:latin typeface="Times New Roman"/>
                <a:cs typeface="Times New Roman"/>
              </a:rPr>
              <a:t>10g: SQL and PL/SQL</a:t>
            </a:r>
            <a:r>
              <a:rPr dirty="0" sz="1200" spc="-10" i="1">
                <a:latin typeface="Times New Roman"/>
                <a:cs typeface="Times New Roman"/>
              </a:rPr>
              <a:t> </a:t>
            </a:r>
            <a:r>
              <a:rPr dirty="0" sz="1200" i="1">
                <a:latin typeface="Times New Roman"/>
                <a:cs typeface="Times New Roman"/>
              </a:rPr>
              <a:t>Fundamentals</a:t>
            </a:r>
            <a:endParaRPr sz="1200">
              <a:latin typeface="Times New Roman"/>
              <a:cs typeface="Times New Roman"/>
            </a:endParaRPr>
          </a:p>
          <a:p>
            <a:pPr marL="469900" indent="-229235">
              <a:lnSpc>
                <a:spcPts val="1435"/>
              </a:lnSpc>
              <a:buFont typeface="Times New Roman"/>
              <a:buChar char="•"/>
              <a:tabLst>
                <a:tab pos="469265" algn="l"/>
                <a:tab pos="469900" algn="l"/>
              </a:tabLst>
            </a:pPr>
            <a:r>
              <a:rPr dirty="0" sz="1200" i="1">
                <a:latin typeface="Times New Roman"/>
                <a:cs typeface="Times New Roman"/>
              </a:rPr>
              <a:t>Oracle Database 10g: PL/SQL</a:t>
            </a:r>
            <a:r>
              <a:rPr dirty="0" sz="1200" spc="-10" i="1">
                <a:latin typeface="Times New Roman"/>
                <a:cs typeface="Times New Roman"/>
              </a:rPr>
              <a:t> </a:t>
            </a:r>
            <a:r>
              <a:rPr dirty="0" sz="1200" i="1">
                <a:latin typeface="Times New Roman"/>
                <a:cs typeface="Times New Roman"/>
              </a:rPr>
              <a:t>Fundamentals</a:t>
            </a:r>
            <a:endParaRPr sz="1200">
              <a:latin typeface="Times New Roman"/>
              <a:cs typeface="Times New Roman"/>
            </a:endParaRPr>
          </a:p>
          <a:p>
            <a:pPr marL="126364">
              <a:lnSpc>
                <a:spcPct val="100000"/>
              </a:lnSpc>
              <a:spcBef>
                <a:spcPts val="360"/>
              </a:spcBef>
            </a:pPr>
            <a:r>
              <a:rPr dirty="0" sz="1200" b="1">
                <a:latin typeface="Times New Roman"/>
                <a:cs typeface="Times New Roman"/>
              </a:rPr>
              <a:t>How This Course </a:t>
            </a:r>
            <a:r>
              <a:rPr dirty="0" sz="1200" spc="-5" b="1">
                <a:latin typeface="Times New Roman"/>
                <a:cs typeface="Times New Roman"/>
              </a:rPr>
              <a:t>Is</a:t>
            </a:r>
            <a:r>
              <a:rPr dirty="0" sz="1200" spc="-15" b="1">
                <a:latin typeface="Times New Roman"/>
                <a:cs typeface="Times New Roman"/>
              </a:rPr>
              <a:t> </a:t>
            </a:r>
            <a:r>
              <a:rPr dirty="0" sz="1200" spc="-5" b="1">
                <a:latin typeface="Times New Roman"/>
                <a:cs typeface="Times New Roman"/>
              </a:rPr>
              <a:t>Organized</a:t>
            </a:r>
            <a:endParaRPr sz="1200">
              <a:latin typeface="Times New Roman"/>
              <a:cs typeface="Times New Roman"/>
            </a:endParaRPr>
          </a:p>
          <a:p>
            <a:pPr marL="126364" marR="187325">
              <a:lnSpc>
                <a:spcPct val="100000"/>
              </a:lnSpc>
              <a:spcBef>
                <a:spcPts val="360"/>
              </a:spcBef>
            </a:pPr>
            <a:r>
              <a:rPr dirty="0" sz="1200" i="1">
                <a:latin typeface="Times New Roman"/>
                <a:cs typeface="Times New Roman"/>
              </a:rPr>
              <a:t>Oracle Database 10g: </a:t>
            </a:r>
            <a:r>
              <a:rPr dirty="0" sz="1200" spc="-5" i="1">
                <a:latin typeface="Times New Roman"/>
                <a:cs typeface="Times New Roman"/>
              </a:rPr>
              <a:t>Develop PL/SQL Program Units </a:t>
            </a:r>
            <a:r>
              <a:rPr dirty="0" sz="1200">
                <a:latin typeface="Times New Roman"/>
                <a:cs typeface="Times New Roman"/>
              </a:rPr>
              <a:t>is an instructor-led course featuring  lectures and hands-on exercises. Online demonstrations and practice sessions reinforce the  concepts and skills that are</a:t>
            </a:r>
            <a:r>
              <a:rPr dirty="0" sz="1200" spc="-10">
                <a:latin typeface="Times New Roman"/>
                <a:cs typeface="Times New Roman"/>
              </a:rPr>
              <a:t> </a:t>
            </a:r>
            <a:r>
              <a:rPr dirty="0" sz="1200">
                <a:latin typeface="Times New Roman"/>
                <a:cs typeface="Times New Roman"/>
              </a:rPr>
              <a:t>introduced.</a:t>
            </a:r>
            <a:endParaRPr sz="1200">
              <a:latin typeface="Times New Roman"/>
              <a:cs typeface="Times New Roman"/>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b="1">
                <a:latin typeface="Arial"/>
                <a:cs typeface="Arial"/>
              </a:rPr>
              <a:t>Exceptions in the </a:t>
            </a:r>
            <a:r>
              <a:rPr dirty="0" sz="2000" spc="-5" b="1">
                <a:latin typeface="Courier New"/>
                <a:cs typeface="Courier New"/>
              </a:rPr>
              <a:t>UTL_FILE</a:t>
            </a:r>
            <a:r>
              <a:rPr dirty="0" sz="2000" spc="-675" b="1">
                <a:latin typeface="Courier New"/>
                <a:cs typeface="Courier New"/>
              </a:rPr>
              <a:t> </a:t>
            </a:r>
            <a:r>
              <a:rPr dirty="0" sz="2000" b="1">
                <a:latin typeface="Arial"/>
                <a:cs typeface="Arial"/>
              </a:rPr>
              <a:t>Package</a:t>
            </a:r>
            <a:endParaRPr sz="2000">
              <a:latin typeface="Arial"/>
              <a:cs typeface="Arial"/>
            </a:endParaRPr>
          </a:p>
          <a:p>
            <a:pPr>
              <a:lnSpc>
                <a:spcPct val="100000"/>
              </a:lnSpc>
            </a:pPr>
            <a:endParaRPr sz="2300">
              <a:latin typeface="Arial"/>
              <a:cs typeface="Arial"/>
            </a:endParaRPr>
          </a:p>
          <a:p>
            <a:pPr>
              <a:lnSpc>
                <a:spcPct val="100000"/>
              </a:lnSpc>
              <a:spcBef>
                <a:spcPts val="10"/>
              </a:spcBef>
            </a:pPr>
            <a:endParaRPr sz="2150">
              <a:latin typeface="Arial"/>
              <a:cs typeface="Arial"/>
            </a:endParaRPr>
          </a:p>
          <a:p>
            <a:pPr marL="626745" marR="706755">
              <a:lnSpc>
                <a:spcPts val="1770"/>
              </a:lnSpc>
              <a:spcBef>
                <a:spcPts val="5"/>
              </a:spcBef>
            </a:pPr>
            <a:r>
              <a:rPr dirty="0" sz="1550" spc="10" b="1">
                <a:latin typeface="Arial"/>
                <a:cs typeface="Arial"/>
              </a:rPr>
              <a:t>You may have to handle one of these exceptions when  using </a:t>
            </a:r>
            <a:r>
              <a:rPr dirty="0" sz="1550" spc="10" b="1">
                <a:latin typeface="Courier New"/>
                <a:cs typeface="Courier New"/>
              </a:rPr>
              <a:t>UTL_FILE</a:t>
            </a:r>
            <a:r>
              <a:rPr dirty="0" sz="1550" spc="-505" b="1">
                <a:latin typeface="Courier New"/>
                <a:cs typeface="Courier New"/>
              </a:rPr>
              <a:t> </a:t>
            </a:r>
            <a:r>
              <a:rPr dirty="0" sz="1550" spc="10" b="1">
                <a:latin typeface="Arial"/>
                <a:cs typeface="Arial"/>
              </a:rPr>
              <a:t>subprograms:</a:t>
            </a:r>
            <a:endParaRPr sz="1550">
              <a:latin typeface="Arial"/>
              <a:cs typeface="Arial"/>
            </a:endParaRPr>
          </a:p>
          <a:p>
            <a:pPr marL="1035050" indent="-327025">
              <a:lnSpc>
                <a:spcPct val="100000"/>
              </a:lnSpc>
              <a:spcBef>
                <a:spcPts val="330"/>
              </a:spcBef>
              <a:buClr>
                <a:srgbClr val="FF0000"/>
              </a:buClr>
              <a:buFont typeface="Arial"/>
              <a:buChar char="•"/>
              <a:tabLst>
                <a:tab pos="1035050" algn="l"/>
                <a:tab pos="1035685" algn="l"/>
              </a:tabLst>
            </a:pPr>
            <a:r>
              <a:rPr dirty="0" sz="1550" spc="10" b="1">
                <a:latin typeface="Courier New"/>
                <a:cs typeface="Courier New"/>
              </a:rPr>
              <a:t>INVALID_PATH</a:t>
            </a:r>
            <a:endParaRPr sz="1550">
              <a:latin typeface="Courier New"/>
              <a:cs typeface="Courier New"/>
            </a:endParaRPr>
          </a:p>
          <a:p>
            <a:pPr marL="1035050" indent="-327025">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INVALID_MODE</a:t>
            </a:r>
            <a:endParaRPr sz="1550">
              <a:latin typeface="Courier New"/>
              <a:cs typeface="Courier New"/>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INVALID_FILEHANDLE</a:t>
            </a:r>
            <a:endParaRPr sz="1550">
              <a:latin typeface="Courier New"/>
              <a:cs typeface="Courier New"/>
            </a:endParaRPr>
          </a:p>
          <a:p>
            <a:pPr marL="1035050" indent="-327025">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INVALID_OPERATION</a:t>
            </a:r>
            <a:endParaRPr sz="1550">
              <a:latin typeface="Courier New"/>
              <a:cs typeface="Courier New"/>
            </a:endParaRPr>
          </a:p>
          <a:p>
            <a:pPr marL="1035050" indent="-327025">
              <a:lnSpc>
                <a:spcPct val="100000"/>
              </a:lnSpc>
              <a:spcBef>
                <a:spcPts val="395"/>
              </a:spcBef>
              <a:buClr>
                <a:srgbClr val="FF0000"/>
              </a:buClr>
              <a:buFont typeface="Arial"/>
              <a:buChar char="•"/>
              <a:tabLst>
                <a:tab pos="1035050" algn="l"/>
                <a:tab pos="1035685" algn="l"/>
              </a:tabLst>
            </a:pPr>
            <a:r>
              <a:rPr dirty="0" sz="1550" spc="10" b="1">
                <a:latin typeface="Courier New"/>
                <a:cs typeface="Courier New"/>
              </a:rPr>
              <a:t>READ_ERROR</a:t>
            </a:r>
            <a:endParaRPr sz="1550">
              <a:latin typeface="Courier New"/>
              <a:cs typeface="Courier New"/>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WRITE_ERROR</a:t>
            </a:r>
            <a:endParaRPr sz="1550">
              <a:latin typeface="Courier New"/>
              <a:cs typeface="Courier New"/>
            </a:endParaRPr>
          </a:p>
          <a:p>
            <a:pPr marL="1035050" indent="-327025">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INTERNAL_ERROR</a:t>
            </a:r>
            <a:endParaRPr sz="1550">
              <a:latin typeface="Courier New"/>
              <a:cs typeface="Courier New"/>
            </a:endParaRPr>
          </a:p>
          <a:p>
            <a:pPr marL="626745">
              <a:lnSpc>
                <a:spcPct val="100000"/>
              </a:lnSpc>
              <a:spcBef>
                <a:spcPts val="425"/>
              </a:spcBef>
            </a:pPr>
            <a:r>
              <a:rPr dirty="0" sz="1550" spc="10" b="1">
                <a:latin typeface="Arial"/>
                <a:cs typeface="Arial"/>
              </a:rPr>
              <a:t>Other exceptions not </a:t>
            </a:r>
            <a:r>
              <a:rPr dirty="0" sz="1550" spc="5" b="1">
                <a:latin typeface="Arial"/>
                <a:cs typeface="Arial"/>
              </a:rPr>
              <a:t>in </a:t>
            </a:r>
            <a:r>
              <a:rPr dirty="0" sz="1550" spc="10" b="1">
                <a:latin typeface="Arial"/>
                <a:cs typeface="Arial"/>
              </a:rPr>
              <a:t>the </a:t>
            </a:r>
            <a:r>
              <a:rPr dirty="0" sz="1550" spc="10" b="1">
                <a:latin typeface="Courier New"/>
                <a:cs typeface="Courier New"/>
              </a:rPr>
              <a:t>UTL_FILE</a:t>
            </a:r>
            <a:r>
              <a:rPr dirty="0" sz="1550" spc="-495" b="1">
                <a:latin typeface="Courier New"/>
                <a:cs typeface="Courier New"/>
              </a:rPr>
              <a:t> </a:t>
            </a:r>
            <a:r>
              <a:rPr dirty="0" sz="1550" spc="10" b="1">
                <a:latin typeface="Arial"/>
                <a:cs typeface="Arial"/>
              </a:rPr>
              <a:t>package are: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NO_DATA_FOUND</a:t>
            </a:r>
            <a:r>
              <a:rPr dirty="0" sz="1550" spc="-505" b="1">
                <a:latin typeface="Courier New"/>
                <a:cs typeface="Courier New"/>
              </a:rPr>
              <a:t> </a:t>
            </a:r>
            <a:r>
              <a:rPr dirty="0" sz="1550" spc="15" b="1">
                <a:latin typeface="Arial"/>
                <a:cs typeface="Arial"/>
              </a:rPr>
              <a:t>and </a:t>
            </a:r>
            <a:r>
              <a:rPr dirty="0" sz="1550" spc="10" b="1">
                <a:latin typeface="Courier New"/>
                <a:cs typeface="Courier New"/>
              </a:rPr>
              <a:t>VALUE_ERROR</a:t>
            </a:r>
            <a:endParaRPr sz="1550">
              <a:latin typeface="Courier New"/>
              <a:cs typeface="Courier New"/>
            </a:endParaRPr>
          </a:p>
          <a:p>
            <a:pPr>
              <a:lnSpc>
                <a:spcPct val="100000"/>
              </a:lnSpc>
            </a:pPr>
            <a:endParaRPr sz="1800">
              <a:latin typeface="Courier New"/>
              <a:cs typeface="Courier New"/>
            </a:endParaRPr>
          </a:p>
          <a:p>
            <a:pPr algn="ctr" marL="10160">
              <a:lnSpc>
                <a:spcPct val="100000"/>
              </a:lnSpc>
              <a:spcBef>
                <a:spcPts val="119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591809"/>
            <a:ext cx="6189980" cy="3240405"/>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Exceptions in the </a:t>
            </a:r>
            <a:r>
              <a:rPr dirty="0" sz="1300" spc="15" b="1">
                <a:latin typeface="Courier New"/>
                <a:cs typeface="Courier New"/>
              </a:rPr>
              <a:t>UTL_FILE</a:t>
            </a:r>
            <a:r>
              <a:rPr dirty="0" sz="1300" spc="-400" b="1">
                <a:latin typeface="Courier New"/>
                <a:cs typeface="Courier New"/>
              </a:rPr>
              <a:t> </a:t>
            </a:r>
            <a:r>
              <a:rPr dirty="0" sz="1300" spc="5" b="1">
                <a:latin typeface="Arial"/>
                <a:cs typeface="Arial"/>
              </a:rPr>
              <a:t>Package</a:t>
            </a:r>
            <a:endParaRPr sz="1300">
              <a:latin typeface="Arial"/>
              <a:cs typeface="Arial"/>
            </a:endParaRPr>
          </a:p>
          <a:p>
            <a:pPr marL="138430" marR="18415">
              <a:lnSpc>
                <a:spcPct val="101099"/>
              </a:lnSpc>
              <a:spcBef>
                <a:spcPts val="400"/>
              </a:spcBef>
            </a:pPr>
            <a:r>
              <a:rPr dirty="0" sz="1300" spc="10">
                <a:latin typeface="Times New Roman"/>
                <a:cs typeface="Times New Roman"/>
              </a:rPr>
              <a:t>The </a:t>
            </a:r>
            <a:r>
              <a:rPr dirty="0" sz="1300" spc="15">
                <a:latin typeface="Courier New"/>
                <a:cs typeface="Courier New"/>
              </a:rPr>
              <a:t>UTL_FILE</a:t>
            </a:r>
            <a:r>
              <a:rPr dirty="0" sz="1300" spc="-390">
                <a:latin typeface="Courier New"/>
                <a:cs typeface="Courier New"/>
              </a:rPr>
              <a:t> </a:t>
            </a:r>
            <a:r>
              <a:rPr dirty="0" sz="1300" spc="10">
                <a:latin typeface="Times New Roman"/>
                <a:cs typeface="Times New Roman"/>
              </a:rPr>
              <a:t>package declares </a:t>
            </a:r>
            <a:r>
              <a:rPr dirty="0" sz="1300" spc="5">
                <a:latin typeface="Times New Roman"/>
                <a:cs typeface="Times New Roman"/>
              </a:rPr>
              <a:t>seven exceptions that indicate </a:t>
            </a:r>
            <a:r>
              <a:rPr dirty="0" sz="1300" spc="10">
                <a:latin typeface="Times New Roman"/>
                <a:cs typeface="Times New Roman"/>
              </a:rPr>
              <a:t>an </a:t>
            </a:r>
            <a:r>
              <a:rPr dirty="0" sz="1300" spc="5">
                <a:latin typeface="Times New Roman"/>
                <a:cs typeface="Times New Roman"/>
              </a:rPr>
              <a:t>error condition in the  operating system file processing. </a:t>
            </a:r>
            <a:r>
              <a:rPr dirty="0" sz="1300" spc="10">
                <a:latin typeface="Times New Roman"/>
                <a:cs typeface="Times New Roman"/>
              </a:rPr>
              <a:t>The </a:t>
            </a:r>
            <a:r>
              <a:rPr dirty="0" sz="1300" spc="15">
                <a:latin typeface="Courier New"/>
                <a:cs typeface="Courier New"/>
              </a:rPr>
              <a:t>UTL_FILE</a:t>
            </a:r>
            <a:r>
              <a:rPr dirty="0" sz="1300" spc="-440">
                <a:latin typeface="Courier New"/>
                <a:cs typeface="Courier New"/>
              </a:rPr>
              <a:t> </a:t>
            </a:r>
            <a:r>
              <a:rPr dirty="0" sz="1300" spc="5">
                <a:latin typeface="Times New Roman"/>
                <a:cs typeface="Times New Roman"/>
              </a:rPr>
              <a:t>exceptions are:</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INVALID_PATH</a:t>
            </a:r>
            <a:r>
              <a:rPr dirty="0" sz="1300" spc="-459">
                <a:latin typeface="Courier New"/>
                <a:cs typeface="Courier New"/>
              </a:rPr>
              <a:t> </a:t>
            </a:r>
            <a:r>
              <a:rPr dirty="0" sz="1300" spc="5">
                <a:latin typeface="Times New Roman"/>
                <a:cs typeface="Times New Roman"/>
              </a:rPr>
              <a:t>if the file location or file </a:t>
            </a:r>
            <a:r>
              <a:rPr dirty="0" sz="1300" spc="10">
                <a:latin typeface="Times New Roman"/>
                <a:cs typeface="Times New Roman"/>
              </a:rPr>
              <a:t>name was </a:t>
            </a:r>
            <a:r>
              <a:rPr dirty="0" sz="1300" spc="5">
                <a:latin typeface="Times New Roman"/>
                <a:cs typeface="Times New Roman"/>
              </a:rPr>
              <a:t>invalid</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INVALID_MODE</a:t>
            </a:r>
            <a:r>
              <a:rPr dirty="0" sz="1300" spc="-455">
                <a:latin typeface="Courier New"/>
                <a:cs typeface="Courier New"/>
              </a:rPr>
              <a:t> </a:t>
            </a:r>
            <a:r>
              <a:rPr dirty="0" sz="1300" spc="5">
                <a:latin typeface="Times New Roman"/>
                <a:cs typeface="Times New Roman"/>
              </a:rPr>
              <a:t>if the </a:t>
            </a:r>
            <a:r>
              <a:rPr dirty="0" sz="1300" spc="15">
                <a:latin typeface="Courier New"/>
                <a:cs typeface="Courier New"/>
              </a:rPr>
              <a:t>OPEN_MODE</a:t>
            </a:r>
            <a:r>
              <a:rPr dirty="0" sz="1300" spc="-455">
                <a:latin typeface="Courier New"/>
                <a:cs typeface="Courier New"/>
              </a:rPr>
              <a:t> </a:t>
            </a:r>
            <a:r>
              <a:rPr dirty="0" sz="1300" spc="5">
                <a:latin typeface="Times New Roman"/>
                <a:cs typeface="Times New Roman"/>
              </a:rPr>
              <a:t>parameter</a:t>
            </a:r>
            <a:r>
              <a:rPr dirty="0" sz="1300" spc="10">
                <a:latin typeface="Times New Roman"/>
                <a:cs typeface="Times New Roman"/>
              </a:rPr>
              <a:t> </a:t>
            </a:r>
            <a:r>
              <a:rPr dirty="0" sz="1300" spc="5">
                <a:latin typeface="Times New Roman"/>
                <a:cs typeface="Times New Roman"/>
              </a:rPr>
              <a:t>in </a:t>
            </a:r>
            <a:r>
              <a:rPr dirty="0" sz="1300" spc="15">
                <a:latin typeface="Courier New"/>
                <a:cs typeface="Courier New"/>
              </a:rPr>
              <a:t>FOPEN</a:t>
            </a:r>
            <a:r>
              <a:rPr dirty="0" sz="1300" spc="-455">
                <a:latin typeface="Courier New"/>
                <a:cs typeface="Courier New"/>
              </a:rPr>
              <a:t> </a:t>
            </a:r>
            <a:r>
              <a:rPr dirty="0" sz="1300" spc="10">
                <a:latin typeface="Times New Roman"/>
                <a:cs typeface="Times New Roman"/>
              </a:rPr>
              <a:t>was</a:t>
            </a:r>
            <a:r>
              <a:rPr dirty="0" sz="1300" spc="-5">
                <a:latin typeface="Times New Roman"/>
                <a:cs typeface="Times New Roman"/>
              </a:rPr>
              <a:t> </a:t>
            </a:r>
            <a:r>
              <a:rPr dirty="0" sz="1300" spc="5">
                <a:latin typeface="Times New Roman"/>
                <a:cs typeface="Times New Roman"/>
              </a:rPr>
              <a:t>invalid</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INVALID_FILEHANDLE</a:t>
            </a:r>
            <a:r>
              <a:rPr dirty="0" sz="1300" spc="-455">
                <a:latin typeface="Courier New"/>
                <a:cs typeface="Courier New"/>
              </a:rPr>
              <a:t> </a:t>
            </a:r>
            <a:r>
              <a:rPr dirty="0" sz="1300" spc="5">
                <a:latin typeface="Times New Roman"/>
                <a:cs typeface="Times New Roman"/>
              </a:rPr>
              <a:t>if the file handle </a:t>
            </a:r>
            <a:r>
              <a:rPr dirty="0" sz="1300" spc="10">
                <a:latin typeface="Times New Roman"/>
                <a:cs typeface="Times New Roman"/>
              </a:rPr>
              <a:t>was </a:t>
            </a:r>
            <a:r>
              <a:rPr dirty="0" sz="1300" spc="5">
                <a:latin typeface="Times New Roman"/>
                <a:cs typeface="Times New Roman"/>
              </a:rPr>
              <a:t>invalid</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INVALID_OPERATION</a:t>
            </a:r>
            <a:r>
              <a:rPr dirty="0" sz="1300" spc="-360">
                <a:latin typeface="Courier New"/>
                <a:cs typeface="Courier New"/>
              </a:rPr>
              <a:t> </a:t>
            </a:r>
            <a:r>
              <a:rPr dirty="0" sz="1300" spc="5">
                <a:latin typeface="Times New Roman"/>
                <a:cs typeface="Times New Roman"/>
              </a:rPr>
              <a:t>if the file could not be opened or operated </a:t>
            </a:r>
            <a:r>
              <a:rPr dirty="0" sz="1300" spc="10">
                <a:latin typeface="Times New Roman"/>
                <a:cs typeface="Times New Roman"/>
              </a:rPr>
              <a:t>on </a:t>
            </a:r>
            <a:r>
              <a:rPr dirty="0" sz="1300" spc="5">
                <a:latin typeface="Times New Roman"/>
                <a:cs typeface="Times New Roman"/>
              </a:rPr>
              <a:t>as requested</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READ_ERROR</a:t>
            </a:r>
            <a:r>
              <a:rPr dirty="0" sz="1300" spc="-345">
                <a:latin typeface="Courier New"/>
                <a:cs typeface="Courier New"/>
              </a:rPr>
              <a:t> </a:t>
            </a:r>
            <a:r>
              <a:rPr dirty="0" sz="1300" spc="5">
                <a:latin typeface="Times New Roman"/>
                <a:cs typeface="Times New Roman"/>
              </a:rPr>
              <a:t>if an operating system error occurred during the read operation</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WRITE_ERROR</a:t>
            </a:r>
            <a:r>
              <a:rPr dirty="0" sz="1300" spc="-330">
                <a:latin typeface="Courier New"/>
                <a:cs typeface="Courier New"/>
              </a:rPr>
              <a:t> </a:t>
            </a:r>
            <a:r>
              <a:rPr dirty="0" sz="1300" spc="5">
                <a:latin typeface="Times New Roman"/>
                <a:cs typeface="Times New Roman"/>
              </a:rPr>
              <a:t>if an operating system error occurred during the write operation</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INTERNAL_ERROR</a:t>
            </a:r>
            <a:r>
              <a:rPr dirty="0" sz="1300" spc="-430">
                <a:latin typeface="Courier New"/>
                <a:cs typeface="Courier New"/>
              </a:rPr>
              <a:t> </a:t>
            </a:r>
            <a:r>
              <a:rPr dirty="0" sz="1300" spc="5">
                <a:latin typeface="Times New Roman"/>
                <a:cs typeface="Times New Roman"/>
              </a:rPr>
              <a:t>if an unspecified error occurred in </a:t>
            </a:r>
            <a:r>
              <a:rPr dirty="0" sz="1300" spc="10">
                <a:latin typeface="Times New Roman"/>
                <a:cs typeface="Times New Roman"/>
              </a:rPr>
              <a:t>PL/SQL</a:t>
            </a:r>
            <a:endParaRPr sz="1300">
              <a:latin typeface="Times New Roman"/>
              <a:cs typeface="Times New Roman"/>
            </a:endParaRPr>
          </a:p>
          <a:p>
            <a:pPr marL="138430" marR="165100">
              <a:lnSpc>
                <a:spcPct val="101299"/>
              </a:lnSpc>
              <a:spcBef>
                <a:spcPts val="405"/>
              </a:spcBef>
            </a:pPr>
            <a:r>
              <a:rPr dirty="0" sz="1300" spc="5" b="1">
                <a:latin typeface="Times New Roman"/>
                <a:cs typeface="Times New Roman"/>
              </a:rPr>
              <a:t>Note: </a:t>
            </a:r>
            <a:r>
              <a:rPr dirty="0" sz="1300" spc="5">
                <a:latin typeface="Times New Roman"/>
                <a:cs typeface="Times New Roman"/>
              </a:rPr>
              <a:t>These exceptions must always be prefaced with the package name. </a:t>
            </a:r>
            <a:r>
              <a:rPr dirty="0" sz="1300" spc="10">
                <a:latin typeface="Courier New"/>
                <a:cs typeface="Courier New"/>
              </a:rPr>
              <a:t>UTL_FILE  </a:t>
            </a:r>
            <a:r>
              <a:rPr dirty="0" sz="1300" spc="5">
                <a:latin typeface="Times New Roman"/>
                <a:cs typeface="Times New Roman"/>
              </a:rPr>
              <a:t>procedures can also raise predefined </a:t>
            </a:r>
            <a:r>
              <a:rPr dirty="0" sz="1300" spc="10">
                <a:latin typeface="Times New Roman"/>
                <a:cs typeface="Times New Roman"/>
              </a:rPr>
              <a:t>PL/SQL </a:t>
            </a:r>
            <a:r>
              <a:rPr dirty="0" sz="1300" spc="5">
                <a:latin typeface="Times New Roman"/>
                <a:cs typeface="Times New Roman"/>
              </a:rPr>
              <a:t>exceptions such as </a:t>
            </a:r>
            <a:r>
              <a:rPr dirty="0" sz="1300" spc="10">
                <a:latin typeface="Courier New"/>
                <a:cs typeface="Courier New"/>
              </a:rPr>
              <a:t>NO_DATA_FOUND</a:t>
            </a:r>
            <a:r>
              <a:rPr dirty="0" sz="1300" spc="-345">
                <a:latin typeface="Courier New"/>
                <a:cs typeface="Courier New"/>
              </a:rPr>
              <a:t> </a:t>
            </a:r>
            <a:r>
              <a:rPr dirty="0" sz="1300">
                <a:latin typeface="Times New Roman"/>
                <a:cs typeface="Times New Roman"/>
              </a:rPr>
              <a:t>or  </a:t>
            </a:r>
            <a:r>
              <a:rPr dirty="0" sz="1300" spc="15">
                <a:latin typeface="Courier New"/>
                <a:cs typeface="Courier New"/>
              </a:rPr>
              <a:t>VALUE_ERROR</a:t>
            </a:r>
            <a:r>
              <a:rPr dirty="0" sz="1300" spc="15">
                <a:latin typeface="Times New Roman"/>
                <a:cs typeface="Times New Roman"/>
              </a:rPr>
              <a:t>.</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 </a:t>
            </a:r>
            <a:r>
              <a:rPr dirty="0" sz="1300" spc="15">
                <a:latin typeface="Courier New"/>
                <a:cs typeface="Courier New"/>
              </a:rPr>
              <a:t>NO_DATA_FOUND</a:t>
            </a:r>
            <a:r>
              <a:rPr dirty="0" sz="1300" spc="-390">
                <a:latin typeface="Courier New"/>
                <a:cs typeface="Courier New"/>
              </a:rPr>
              <a:t> </a:t>
            </a:r>
            <a:r>
              <a:rPr dirty="0" sz="1300" spc="5">
                <a:latin typeface="Times New Roman"/>
                <a:cs typeface="Times New Roman"/>
              </a:rPr>
              <a:t>exception is raised </a:t>
            </a:r>
            <a:r>
              <a:rPr dirty="0" sz="1300" spc="10">
                <a:latin typeface="Times New Roman"/>
                <a:cs typeface="Times New Roman"/>
              </a:rPr>
              <a:t>when </a:t>
            </a:r>
            <a:r>
              <a:rPr dirty="0" sz="1300" spc="5">
                <a:latin typeface="Times New Roman"/>
                <a:cs typeface="Times New Roman"/>
              </a:rPr>
              <a:t>reading past the end of a file </a:t>
            </a:r>
            <a:r>
              <a:rPr dirty="0" sz="1300" spc="10">
                <a:latin typeface="Times New Roman"/>
                <a:cs typeface="Times New Roman"/>
              </a:rPr>
              <a:t>by </a:t>
            </a:r>
            <a:r>
              <a:rPr dirty="0" sz="1300" spc="5">
                <a:latin typeface="Times New Roman"/>
                <a:cs typeface="Times New Roman"/>
              </a:rPr>
              <a:t>using</a:t>
            </a:r>
            <a:endParaRPr sz="1300">
              <a:latin typeface="Times New Roman"/>
              <a:cs typeface="Times New Roman"/>
            </a:endParaRPr>
          </a:p>
          <a:p>
            <a:pPr marL="139065">
              <a:lnSpc>
                <a:spcPct val="100000"/>
              </a:lnSpc>
              <a:spcBef>
                <a:spcPts val="15"/>
              </a:spcBef>
            </a:pPr>
            <a:r>
              <a:rPr dirty="0" sz="1300" spc="15">
                <a:latin typeface="Courier New"/>
                <a:cs typeface="Courier New"/>
              </a:rPr>
              <a:t>UTL_FILE.GET_LINE</a:t>
            </a:r>
            <a:r>
              <a:rPr dirty="0" sz="1300" spc="-459">
                <a:latin typeface="Courier New"/>
                <a:cs typeface="Courier New"/>
              </a:rPr>
              <a:t> </a:t>
            </a:r>
            <a:r>
              <a:rPr dirty="0" sz="1300" spc="5">
                <a:latin typeface="Times New Roman"/>
                <a:cs typeface="Times New Roman"/>
              </a:rPr>
              <a:t>or </a:t>
            </a:r>
            <a:r>
              <a:rPr dirty="0" sz="1300" spc="15">
                <a:latin typeface="Courier New"/>
                <a:cs typeface="Courier New"/>
              </a:rPr>
              <a:t>UTL_FILE.GET_LINES</a:t>
            </a:r>
            <a:r>
              <a:rPr dirty="0" sz="1300" spc="15">
                <a:latin typeface="Times New Roman"/>
                <a:cs typeface="Times New Roman"/>
              </a:rPr>
              <a: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499" y="1310258"/>
            <a:ext cx="5126355" cy="1362710"/>
            <a:chOff x="1325499" y="1310258"/>
            <a:chExt cx="5126355" cy="1362710"/>
          </a:xfrm>
        </p:grpSpPr>
        <p:sp>
          <p:nvSpPr>
            <p:cNvPr id="4" name="object 4"/>
            <p:cNvSpPr/>
            <p:nvPr/>
          </p:nvSpPr>
          <p:spPr>
            <a:xfrm>
              <a:off x="1335786" y="1320545"/>
              <a:ext cx="5105400" cy="871855"/>
            </a:xfrm>
            <a:custGeom>
              <a:avLst/>
              <a:gdLst/>
              <a:ahLst/>
              <a:cxnLst/>
              <a:rect l="l" t="t" r="r" b="b"/>
              <a:pathLst>
                <a:path w="5105400" h="871855">
                  <a:moveTo>
                    <a:pt x="5105400" y="0"/>
                  </a:moveTo>
                  <a:lnTo>
                    <a:pt x="0" y="0"/>
                  </a:lnTo>
                  <a:lnTo>
                    <a:pt x="0" y="871727"/>
                  </a:lnTo>
                  <a:lnTo>
                    <a:pt x="5105400" y="871727"/>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6" y="1320545"/>
              <a:ext cx="5105400" cy="871855"/>
            </a:xfrm>
            <a:custGeom>
              <a:avLst/>
              <a:gdLst/>
              <a:ahLst/>
              <a:cxnLst/>
              <a:rect l="l" t="t" r="r" b="b"/>
              <a:pathLst>
                <a:path w="5105400" h="871855">
                  <a:moveTo>
                    <a:pt x="5105400" y="0"/>
                  </a:moveTo>
                  <a:lnTo>
                    <a:pt x="0" y="0"/>
                  </a:lnTo>
                  <a:lnTo>
                    <a:pt x="0" y="871727"/>
                  </a:lnTo>
                  <a:lnTo>
                    <a:pt x="5105400" y="871727"/>
                  </a:lnTo>
                  <a:lnTo>
                    <a:pt x="5105400" y="0"/>
                  </a:lnTo>
                  <a:close/>
                </a:path>
              </a:pathLst>
            </a:custGeom>
            <a:ln w="20574">
              <a:solidFill>
                <a:srgbClr val="000000"/>
              </a:solidFill>
            </a:ln>
          </p:spPr>
          <p:txBody>
            <a:bodyPr wrap="square" lIns="0" tIns="0" rIns="0" bIns="0" rtlCol="0"/>
            <a:lstStyle/>
            <a:p/>
          </p:txBody>
        </p:sp>
        <p:sp>
          <p:nvSpPr>
            <p:cNvPr id="6" name="object 6"/>
            <p:cNvSpPr/>
            <p:nvPr/>
          </p:nvSpPr>
          <p:spPr>
            <a:xfrm>
              <a:off x="1335786" y="2225801"/>
              <a:ext cx="5105400" cy="436880"/>
            </a:xfrm>
            <a:custGeom>
              <a:avLst/>
              <a:gdLst/>
              <a:ahLst/>
              <a:cxnLst/>
              <a:rect l="l" t="t" r="r" b="b"/>
              <a:pathLst>
                <a:path w="5105400" h="436880">
                  <a:moveTo>
                    <a:pt x="5105400" y="0"/>
                  </a:moveTo>
                  <a:lnTo>
                    <a:pt x="0" y="0"/>
                  </a:lnTo>
                  <a:lnTo>
                    <a:pt x="0" y="436625"/>
                  </a:lnTo>
                  <a:lnTo>
                    <a:pt x="5105400" y="436625"/>
                  </a:lnTo>
                  <a:lnTo>
                    <a:pt x="5105400" y="0"/>
                  </a:lnTo>
                  <a:close/>
                </a:path>
              </a:pathLst>
            </a:custGeom>
            <a:solidFill>
              <a:srgbClr val="CCCCCC"/>
            </a:solidFill>
          </p:spPr>
          <p:txBody>
            <a:bodyPr wrap="square" lIns="0" tIns="0" rIns="0" bIns="0" rtlCol="0"/>
            <a:lstStyle/>
            <a:p/>
          </p:txBody>
        </p:sp>
        <p:sp>
          <p:nvSpPr>
            <p:cNvPr id="7" name="object 7"/>
            <p:cNvSpPr/>
            <p:nvPr/>
          </p:nvSpPr>
          <p:spPr>
            <a:xfrm>
              <a:off x="1335786" y="2225801"/>
              <a:ext cx="5105400" cy="436880"/>
            </a:xfrm>
            <a:custGeom>
              <a:avLst/>
              <a:gdLst/>
              <a:ahLst/>
              <a:cxnLst/>
              <a:rect l="l" t="t" r="r" b="b"/>
              <a:pathLst>
                <a:path w="5105400" h="436880">
                  <a:moveTo>
                    <a:pt x="5105400" y="0"/>
                  </a:moveTo>
                  <a:lnTo>
                    <a:pt x="0" y="0"/>
                  </a:lnTo>
                  <a:lnTo>
                    <a:pt x="0" y="436625"/>
                  </a:lnTo>
                  <a:lnTo>
                    <a:pt x="5105400" y="436625"/>
                  </a:lnTo>
                  <a:lnTo>
                    <a:pt x="5105400" y="0"/>
                  </a:lnTo>
                  <a:close/>
                </a:path>
              </a:pathLst>
            </a:custGeom>
            <a:ln w="20574">
              <a:solidFill>
                <a:srgbClr val="000000"/>
              </a:solidFill>
            </a:ln>
          </p:spPr>
          <p:txBody>
            <a:bodyPr wrap="square" lIns="0" tIns="0" rIns="0" bIns="0" rtlCol="0"/>
            <a:lstStyle/>
            <a:p/>
          </p:txBody>
        </p:sp>
      </p:grpSp>
      <p:sp>
        <p:nvSpPr>
          <p:cNvPr id="8" name="object 8"/>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marL="740410">
              <a:lnSpc>
                <a:spcPct val="100000"/>
              </a:lnSpc>
              <a:spcBef>
                <a:spcPts val="5"/>
              </a:spcBef>
            </a:pPr>
            <a:r>
              <a:rPr dirty="0" sz="2000" spc="-5" b="1">
                <a:latin typeface="Courier New"/>
                <a:cs typeface="Courier New"/>
              </a:rPr>
              <a:t>FOPEN</a:t>
            </a:r>
            <a:r>
              <a:rPr dirty="0" sz="2000" spc="-660" b="1">
                <a:latin typeface="Courier New"/>
                <a:cs typeface="Courier New"/>
              </a:rPr>
              <a:t> </a:t>
            </a:r>
            <a:r>
              <a:rPr dirty="0" sz="2000" spc="-5" b="1">
                <a:latin typeface="Arial"/>
                <a:cs typeface="Arial"/>
              </a:rPr>
              <a:t>and</a:t>
            </a:r>
            <a:r>
              <a:rPr dirty="0" sz="2000" b="1">
                <a:latin typeface="Arial"/>
                <a:cs typeface="Arial"/>
              </a:rPr>
              <a:t> </a:t>
            </a:r>
            <a:r>
              <a:rPr dirty="0" sz="2000" spc="-10" b="1">
                <a:latin typeface="Courier New"/>
                <a:cs typeface="Courier New"/>
              </a:rPr>
              <a:t>IS_OPEN</a:t>
            </a:r>
            <a:r>
              <a:rPr dirty="0" sz="2000" spc="-645" b="1">
                <a:latin typeface="Courier New"/>
                <a:cs typeface="Courier New"/>
              </a:rPr>
              <a:t> </a:t>
            </a:r>
            <a:r>
              <a:rPr dirty="0" sz="2000" b="1">
                <a:latin typeface="Arial"/>
                <a:cs typeface="Arial"/>
              </a:rPr>
              <a:t>Function </a:t>
            </a:r>
            <a:r>
              <a:rPr dirty="0" sz="2000" spc="-5" b="1">
                <a:latin typeface="Arial"/>
                <a:cs typeface="Arial"/>
              </a:rPr>
              <a:t>Parameters</a:t>
            </a:r>
            <a:endParaRPr sz="2000">
              <a:latin typeface="Arial"/>
              <a:cs typeface="Arial"/>
            </a:endParaRPr>
          </a:p>
          <a:p>
            <a:pPr marL="795020">
              <a:lnSpc>
                <a:spcPts val="1555"/>
              </a:lnSpc>
              <a:spcBef>
                <a:spcPts val="1330"/>
              </a:spcBef>
            </a:pPr>
            <a:r>
              <a:rPr dirty="0" sz="1300" spc="-15" b="1">
                <a:latin typeface="Courier New"/>
                <a:cs typeface="Courier New"/>
              </a:rPr>
              <a:t>FUNCTION FOPEN (location IN</a:t>
            </a:r>
            <a:r>
              <a:rPr dirty="0" sz="1300" spc="-35" b="1">
                <a:latin typeface="Courier New"/>
                <a:cs typeface="Courier New"/>
              </a:rPr>
              <a:t> </a:t>
            </a:r>
            <a:r>
              <a:rPr dirty="0" sz="1300" spc="-20" b="1">
                <a:latin typeface="Courier New"/>
                <a:cs typeface="Courier New"/>
              </a:rPr>
              <a:t>VARCHAR2,</a:t>
            </a:r>
            <a:endParaRPr sz="1300">
              <a:latin typeface="Courier New"/>
              <a:cs typeface="Courier New"/>
            </a:endParaRPr>
          </a:p>
          <a:p>
            <a:pPr marL="2357120" marR="2025650">
              <a:lnSpc>
                <a:spcPts val="1540"/>
              </a:lnSpc>
              <a:spcBef>
                <a:spcPts val="60"/>
              </a:spcBef>
            </a:pPr>
            <a:r>
              <a:rPr dirty="0" sz="1300" spc="-15" b="1">
                <a:latin typeface="Courier New"/>
                <a:cs typeface="Courier New"/>
              </a:rPr>
              <a:t>filename IN </a:t>
            </a:r>
            <a:r>
              <a:rPr dirty="0" sz="1300" spc="-20" b="1">
                <a:latin typeface="Courier New"/>
                <a:cs typeface="Courier New"/>
              </a:rPr>
              <a:t>VARCHAR2,  </a:t>
            </a:r>
            <a:r>
              <a:rPr dirty="0" sz="1300" spc="-15" b="1">
                <a:latin typeface="Courier New"/>
                <a:cs typeface="Courier New"/>
              </a:rPr>
              <a:t>open_mode IN</a:t>
            </a:r>
            <a:r>
              <a:rPr dirty="0" sz="1300" spc="-80" b="1">
                <a:latin typeface="Courier New"/>
                <a:cs typeface="Courier New"/>
              </a:rPr>
              <a:t> </a:t>
            </a:r>
            <a:r>
              <a:rPr dirty="0" sz="1300" spc="-20" b="1">
                <a:latin typeface="Courier New"/>
                <a:cs typeface="Courier New"/>
              </a:rPr>
              <a:t>VARCHAR2)</a:t>
            </a:r>
            <a:endParaRPr sz="1300">
              <a:latin typeface="Courier New"/>
              <a:cs typeface="Courier New"/>
            </a:endParaRPr>
          </a:p>
          <a:p>
            <a:pPr marL="795020">
              <a:lnSpc>
                <a:spcPts val="1500"/>
              </a:lnSpc>
            </a:pPr>
            <a:r>
              <a:rPr dirty="0" sz="1300" spc="-15" b="1">
                <a:latin typeface="Courier New"/>
                <a:cs typeface="Courier New"/>
              </a:rPr>
              <a:t>RETURN</a:t>
            </a:r>
            <a:r>
              <a:rPr dirty="0" sz="1300" spc="-20" b="1">
                <a:latin typeface="Courier New"/>
                <a:cs typeface="Courier New"/>
              </a:rPr>
              <a:t> </a:t>
            </a:r>
            <a:r>
              <a:rPr dirty="0" sz="1300" spc="-15" b="1">
                <a:latin typeface="Courier New"/>
                <a:cs typeface="Courier New"/>
              </a:rPr>
              <a:t>UTL_FILE.FILE_TYPE;</a:t>
            </a:r>
            <a:endParaRPr sz="1300">
              <a:latin typeface="Courier New"/>
              <a:cs typeface="Courier New"/>
            </a:endParaRPr>
          </a:p>
          <a:p>
            <a:pPr marL="795020" marR="2220595">
              <a:lnSpc>
                <a:spcPts val="1550"/>
              </a:lnSpc>
              <a:spcBef>
                <a:spcPts val="994"/>
              </a:spcBef>
            </a:pPr>
            <a:r>
              <a:rPr dirty="0" sz="1300" spc="-15" b="1">
                <a:latin typeface="Courier New"/>
                <a:cs typeface="Courier New"/>
              </a:rPr>
              <a:t>FUNCTION IS_OPEN (file IN </a:t>
            </a:r>
            <a:r>
              <a:rPr dirty="0" sz="1300" spc="-20" b="1">
                <a:latin typeface="Courier New"/>
                <a:cs typeface="Courier New"/>
              </a:rPr>
              <a:t>FILE_TYPE)  </a:t>
            </a: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BOOLEAN;</a:t>
            </a:r>
            <a:endParaRPr sz="1300">
              <a:latin typeface="Courier New"/>
              <a:cs typeface="Courier New"/>
            </a:endParaRPr>
          </a:p>
          <a:p>
            <a:pPr marL="626745">
              <a:lnSpc>
                <a:spcPct val="100000"/>
              </a:lnSpc>
              <a:spcBef>
                <a:spcPts val="53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22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5</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1325880" y="2985516"/>
            <a:ext cx="5104765" cy="2037080"/>
          </a:xfrm>
          <a:prstGeom prst="rect">
            <a:avLst/>
          </a:prstGeom>
          <a:solidFill>
            <a:srgbClr val="CCCCCC"/>
          </a:solidFill>
          <a:ln w="20574">
            <a:solidFill>
              <a:srgbClr val="000000"/>
            </a:solidFill>
          </a:ln>
        </p:spPr>
        <p:txBody>
          <a:bodyPr wrap="square" lIns="0" tIns="29209" rIns="0" bIns="0" rtlCol="0" vert="horz">
            <a:spAutoFit/>
          </a:bodyPr>
          <a:lstStyle/>
          <a:p>
            <a:pPr marL="74930" marR="237490">
              <a:lnSpc>
                <a:spcPts val="1550"/>
              </a:lnSpc>
              <a:spcBef>
                <a:spcPts val="229"/>
              </a:spcBef>
            </a:pPr>
            <a:r>
              <a:rPr dirty="0" sz="1300" spc="-15" b="1">
                <a:latin typeface="Courier New"/>
                <a:cs typeface="Courier New"/>
              </a:rPr>
              <a:t>CREATE PROCEDURE </a:t>
            </a:r>
            <a:r>
              <a:rPr dirty="0" sz="1300" spc="-20" b="1">
                <a:latin typeface="Courier New"/>
                <a:cs typeface="Courier New"/>
              </a:rPr>
              <a:t>read_file(dir </a:t>
            </a:r>
            <a:r>
              <a:rPr dirty="0" sz="1300" spc="-15" b="1">
                <a:latin typeface="Courier New"/>
                <a:cs typeface="Courier New"/>
              </a:rPr>
              <a:t>VARCHAR2, </a:t>
            </a:r>
            <a:r>
              <a:rPr dirty="0" sz="1300" spc="-20" b="1">
                <a:latin typeface="Courier New"/>
                <a:cs typeface="Courier New"/>
              </a:rPr>
              <a:t>filename  </a:t>
            </a:r>
            <a:r>
              <a:rPr dirty="0" sz="1300" spc="-15" b="1">
                <a:latin typeface="Courier New"/>
                <a:cs typeface="Courier New"/>
              </a:rPr>
              <a:t>VARCHAR2) IS file</a:t>
            </a:r>
            <a:r>
              <a:rPr dirty="0" sz="1300" spc="-35" b="1">
                <a:latin typeface="Courier New"/>
                <a:cs typeface="Courier New"/>
              </a:rPr>
              <a:t> </a:t>
            </a:r>
            <a:r>
              <a:rPr dirty="0" sz="1300" spc="-20" b="1">
                <a:latin typeface="Courier New"/>
                <a:cs typeface="Courier New"/>
              </a:rPr>
              <a:t>UTL_FILE.FILE_TYPE;</a:t>
            </a:r>
            <a:endParaRPr sz="1300">
              <a:latin typeface="Courier New"/>
              <a:cs typeface="Courier New"/>
            </a:endParaRPr>
          </a:p>
          <a:p>
            <a:pPr marL="74930">
              <a:lnSpc>
                <a:spcPts val="1490"/>
              </a:lnSpc>
            </a:pPr>
            <a:r>
              <a:rPr dirty="0" sz="1300" spc="-20" b="1">
                <a:latin typeface="Courier New"/>
                <a:cs typeface="Courier New"/>
              </a:rPr>
              <a:t>...</a:t>
            </a:r>
            <a:endParaRPr sz="1300">
              <a:latin typeface="Courier New"/>
              <a:cs typeface="Courier New"/>
            </a:endParaRPr>
          </a:p>
          <a:p>
            <a:pPr marL="74930">
              <a:lnSpc>
                <a:spcPts val="1545"/>
              </a:lnSpc>
            </a:pPr>
            <a:r>
              <a:rPr dirty="0" sz="1300" spc="-15" b="1">
                <a:latin typeface="Courier New"/>
                <a:cs typeface="Courier New"/>
              </a:rPr>
              <a:t>BEGIN</a:t>
            </a:r>
            <a:endParaRPr sz="1300">
              <a:latin typeface="Courier New"/>
              <a:cs typeface="Courier New"/>
            </a:endParaRPr>
          </a:p>
          <a:p>
            <a:pPr marL="270510">
              <a:lnSpc>
                <a:spcPts val="1545"/>
              </a:lnSpc>
            </a:pPr>
            <a:r>
              <a:rPr dirty="0" sz="1300" spc="-15" b="1">
                <a:latin typeface="Courier New"/>
                <a:cs typeface="Courier New"/>
              </a:rPr>
              <a:t>...</a:t>
            </a:r>
            <a:endParaRPr sz="1300">
              <a:latin typeface="Courier New"/>
              <a:cs typeface="Courier New"/>
            </a:endParaRPr>
          </a:p>
          <a:p>
            <a:pPr marL="270510">
              <a:lnSpc>
                <a:spcPts val="1550"/>
              </a:lnSpc>
            </a:pPr>
            <a:r>
              <a:rPr dirty="0" sz="1300" spc="-15" b="1">
                <a:latin typeface="Courier New"/>
                <a:cs typeface="Courier New"/>
              </a:rPr>
              <a:t>IF NOT </a:t>
            </a:r>
            <a:r>
              <a:rPr dirty="0" sz="1300" spc="-20" b="1">
                <a:latin typeface="Courier New"/>
                <a:cs typeface="Courier New"/>
              </a:rPr>
              <a:t>UTL_FILE.IS_OPEN(file)</a:t>
            </a:r>
            <a:r>
              <a:rPr dirty="0" sz="1300" spc="-30" b="1">
                <a:latin typeface="Courier New"/>
                <a:cs typeface="Courier New"/>
              </a:rPr>
              <a:t> </a:t>
            </a:r>
            <a:r>
              <a:rPr dirty="0" sz="1300" spc="-20" b="1">
                <a:latin typeface="Courier New"/>
                <a:cs typeface="Courier New"/>
              </a:rPr>
              <a:t>THEN</a:t>
            </a:r>
            <a:endParaRPr sz="1300">
              <a:latin typeface="Courier New"/>
              <a:cs typeface="Courier New"/>
            </a:endParaRPr>
          </a:p>
          <a:p>
            <a:pPr marL="367665">
              <a:lnSpc>
                <a:spcPts val="1550"/>
              </a:lnSpc>
            </a:pPr>
            <a:r>
              <a:rPr dirty="0" sz="1300" spc="-15" b="1">
                <a:latin typeface="Courier New"/>
                <a:cs typeface="Courier New"/>
              </a:rPr>
              <a:t>file := </a:t>
            </a:r>
            <a:r>
              <a:rPr dirty="0" sz="1300" spc="-20" b="1">
                <a:latin typeface="Courier New"/>
                <a:cs typeface="Courier New"/>
              </a:rPr>
              <a:t>UTL_FILE.FOPEN </a:t>
            </a:r>
            <a:r>
              <a:rPr dirty="0" sz="1300" spc="-15" b="1">
                <a:latin typeface="Courier New"/>
                <a:cs typeface="Courier New"/>
              </a:rPr>
              <a:t>(dir, filename,</a:t>
            </a:r>
            <a:r>
              <a:rPr dirty="0" sz="1300" spc="-10" b="1">
                <a:latin typeface="Courier New"/>
                <a:cs typeface="Courier New"/>
              </a:rPr>
              <a:t> </a:t>
            </a:r>
            <a:r>
              <a:rPr dirty="0" sz="1300" spc="-20" b="1">
                <a:latin typeface="Courier New"/>
                <a:cs typeface="Courier New"/>
              </a:rPr>
              <a:t>'R');</a:t>
            </a:r>
            <a:endParaRPr sz="1300">
              <a:latin typeface="Courier New"/>
              <a:cs typeface="Courier New"/>
            </a:endParaRPr>
          </a:p>
          <a:p>
            <a:pPr marL="270510" marR="4142740" indent="97155">
              <a:lnSpc>
                <a:spcPts val="1540"/>
              </a:lnSpc>
              <a:spcBef>
                <a:spcPts val="60"/>
              </a:spcBef>
            </a:pPr>
            <a:r>
              <a:rPr dirty="0" sz="1300" spc="-15" b="1">
                <a:latin typeface="Courier New"/>
                <a:cs typeface="Courier New"/>
              </a:rPr>
              <a:t>...  END</a:t>
            </a:r>
            <a:r>
              <a:rPr dirty="0" sz="1300" spc="-100" b="1">
                <a:latin typeface="Courier New"/>
                <a:cs typeface="Courier New"/>
              </a:rPr>
              <a:t> </a:t>
            </a:r>
            <a:r>
              <a:rPr dirty="0" sz="1300" spc="-20" b="1">
                <a:latin typeface="Courier New"/>
                <a:cs typeface="Courier New"/>
              </a:rPr>
              <a:t>IF;</a:t>
            </a:r>
            <a:endParaRPr sz="1300">
              <a:latin typeface="Courier New"/>
              <a:cs typeface="Courier New"/>
            </a:endParaRPr>
          </a:p>
          <a:p>
            <a:pPr marL="74930">
              <a:lnSpc>
                <a:spcPts val="1500"/>
              </a:lnSpc>
            </a:pPr>
            <a:r>
              <a:rPr dirty="0" sz="1300" spc="-15" b="1">
                <a:latin typeface="Courier New"/>
                <a:cs typeface="Courier New"/>
              </a:rPr>
              <a:t>END</a:t>
            </a:r>
            <a:r>
              <a:rPr dirty="0" sz="1300" spc="-20" b="1">
                <a:latin typeface="Courier New"/>
                <a:cs typeface="Courier New"/>
              </a:rPr>
              <a:t> read_file;</a:t>
            </a:r>
            <a:endParaRPr sz="1300">
              <a:latin typeface="Courier New"/>
              <a:cs typeface="Courier New"/>
            </a:endParaRPr>
          </a:p>
        </p:txBody>
      </p:sp>
      <p:sp>
        <p:nvSpPr>
          <p:cNvPr id="10" name="object 10"/>
          <p:cNvSpPr txBox="1"/>
          <p:nvPr/>
        </p:nvSpPr>
        <p:spPr>
          <a:xfrm>
            <a:off x="743204" y="5581919"/>
            <a:ext cx="6256020" cy="3912870"/>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FOPEN</a:t>
            </a:r>
            <a:r>
              <a:rPr dirty="0" sz="1300" spc="-420" b="1">
                <a:latin typeface="Courier New"/>
                <a:cs typeface="Courier New"/>
              </a:rPr>
              <a:t> </a:t>
            </a:r>
            <a:r>
              <a:rPr dirty="0" sz="1300" spc="10" b="1">
                <a:latin typeface="Arial"/>
                <a:cs typeface="Arial"/>
              </a:rPr>
              <a:t>and</a:t>
            </a:r>
            <a:r>
              <a:rPr dirty="0" sz="1300" spc="15" b="1">
                <a:latin typeface="Arial"/>
                <a:cs typeface="Arial"/>
              </a:rPr>
              <a:t> </a:t>
            </a:r>
            <a:r>
              <a:rPr dirty="0" sz="1300" spc="15" b="1">
                <a:latin typeface="Courier New"/>
                <a:cs typeface="Courier New"/>
              </a:rPr>
              <a:t>IS_OPEN</a:t>
            </a:r>
            <a:r>
              <a:rPr dirty="0" sz="1300" spc="-405" b="1">
                <a:latin typeface="Courier New"/>
                <a:cs typeface="Courier New"/>
              </a:rPr>
              <a:t> </a:t>
            </a:r>
            <a:r>
              <a:rPr dirty="0" sz="1300" spc="10" b="1">
                <a:latin typeface="Arial"/>
                <a:cs typeface="Arial"/>
              </a:rPr>
              <a:t>Function</a:t>
            </a:r>
            <a:r>
              <a:rPr dirty="0" sz="1300" spc="5" b="1">
                <a:latin typeface="Arial"/>
                <a:cs typeface="Arial"/>
              </a:rPr>
              <a:t> Parameters</a:t>
            </a:r>
            <a:endParaRPr sz="1300">
              <a:latin typeface="Arial"/>
              <a:cs typeface="Arial"/>
            </a:endParaRPr>
          </a:p>
          <a:p>
            <a:pPr algn="just" marL="138430">
              <a:lnSpc>
                <a:spcPts val="1530"/>
              </a:lnSpc>
              <a:spcBef>
                <a:spcPts val="500"/>
              </a:spcBef>
            </a:pPr>
            <a:r>
              <a:rPr dirty="0" sz="1300" spc="10">
                <a:latin typeface="Times New Roman"/>
                <a:cs typeface="Times New Roman"/>
              </a:rPr>
              <a:t>The </a:t>
            </a:r>
            <a:r>
              <a:rPr dirty="0" sz="1300" spc="5">
                <a:latin typeface="Times New Roman"/>
                <a:cs typeface="Times New Roman"/>
              </a:rPr>
              <a:t>parameters include the</a:t>
            </a:r>
            <a:r>
              <a:rPr dirty="0" sz="130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algn="just" marL="515620" marR="24765" indent="-251460">
              <a:lnSpc>
                <a:spcPts val="1580"/>
              </a:lnSpc>
              <a:spcBef>
                <a:spcPts val="5"/>
              </a:spcBef>
              <a:buSzPct val="65384"/>
              <a:buChar char="•"/>
              <a:tabLst>
                <a:tab pos="515620" algn="l"/>
              </a:tabLst>
            </a:pPr>
            <a:r>
              <a:rPr dirty="0" sz="1300" spc="15">
                <a:latin typeface="Courier New"/>
                <a:cs typeface="Courier New"/>
              </a:rPr>
              <a:t>location</a:t>
            </a:r>
            <a:r>
              <a:rPr dirty="0" sz="1300" spc="-409">
                <a:latin typeface="Courier New"/>
                <a:cs typeface="Courier New"/>
              </a:rPr>
              <a:t> </a:t>
            </a:r>
            <a:r>
              <a:rPr dirty="0" sz="1300" spc="10">
                <a:latin typeface="Times New Roman"/>
                <a:cs typeface="Times New Roman"/>
              </a:rPr>
              <a:t>parameter: </a:t>
            </a:r>
            <a:r>
              <a:rPr dirty="0" sz="1300" spc="5">
                <a:latin typeface="Times New Roman"/>
                <a:cs typeface="Times New Roman"/>
              </a:rPr>
              <a:t>Specifies the </a:t>
            </a:r>
            <a:r>
              <a:rPr dirty="0" sz="1300" spc="10">
                <a:latin typeface="Times New Roman"/>
                <a:cs typeface="Times New Roman"/>
              </a:rPr>
              <a:t>name </a:t>
            </a:r>
            <a:r>
              <a:rPr dirty="0" sz="1300" spc="5">
                <a:latin typeface="Times New Roman"/>
                <a:cs typeface="Times New Roman"/>
              </a:rPr>
              <a:t>of a directory alias defined </a:t>
            </a:r>
            <a:r>
              <a:rPr dirty="0" sz="1300" spc="10">
                <a:latin typeface="Times New Roman"/>
                <a:cs typeface="Times New Roman"/>
              </a:rPr>
              <a:t>by </a:t>
            </a:r>
            <a:r>
              <a:rPr dirty="0" sz="1300" spc="5">
                <a:latin typeface="Times New Roman"/>
                <a:cs typeface="Times New Roman"/>
              </a:rPr>
              <a:t>a </a:t>
            </a:r>
            <a:r>
              <a:rPr dirty="0" sz="1300" spc="10">
                <a:latin typeface="Courier New"/>
                <a:cs typeface="Courier New"/>
              </a:rPr>
              <a:t>CREATE  </a:t>
            </a:r>
            <a:r>
              <a:rPr dirty="0" sz="1300" spc="15">
                <a:latin typeface="Courier New"/>
                <a:cs typeface="Courier New"/>
              </a:rPr>
              <a:t>DIRECTORY </a:t>
            </a:r>
            <a:r>
              <a:rPr dirty="0" sz="1300" spc="5">
                <a:latin typeface="Times New Roman"/>
                <a:cs typeface="Times New Roman"/>
              </a:rPr>
              <a:t>statement, or an operating system–specific path specified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utl_file_dir</a:t>
            </a:r>
            <a:r>
              <a:rPr dirty="0" sz="1300" spc="-459">
                <a:latin typeface="Courier New"/>
                <a:cs typeface="Courier New"/>
              </a:rPr>
              <a:t> </a:t>
            </a:r>
            <a:r>
              <a:rPr dirty="0" sz="1300" spc="5">
                <a:latin typeface="Times New Roman"/>
                <a:cs typeface="Times New Roman"/>
              </a:rPr>
              <a:t>database </a:t>
            </a:r>
            <a:r>
              <a:rPr dirty="0" sz="1300" spc="10">
                <a:latin typeface="Times New Roman"/>
                <a:cs typeface="Times New Roman"/>
              </a:rPr>
              <a:t>parameter</a:t>
            </a:r>
            <a:endParaRPr sz="1300">
              <a:latin typeface="Times New Roman"/>
              <a:cs typeface="Times New Roman"/>
            </a:endParaRPr>
          </a:p>
          <a:p>
            <a:pPr algn="just" marL="515620" indent="-252095">
              <a:lnSpc>
                <a:spcPts val="1530"/>
              </a:lnSpc>
              <a:buSzPct val="65384"/>
              <a:buChar char="•"/>
              <a:tabLst>
                <a:tab pos="515620" algn="l"/>
              </a:tabLst>
            </a:pPr>
            <a:r>
              <a:rPr dirty="0" sz="1300" spc="15">
                <a:latin typeface="Courier New"/>
                <a:cs typeface="Courier New"/>
              </a:rPr>
              <a:t>filename</a:t>
            </a:r>
            <a:r>
              <a:rPr dirty="0" sz="1300" spc="-440">
                <a:latin typeface="Courier New"/>
                <a:cs typeface="Courier New"/>
              </a:rPr>
              <a:t> </a:t>
            </a:r>
            <a:r>
              <a:rPr dirty="0" sz="1300" spc="10">
                <a:latin typeface="Times New Roman"/>
                <a:cs typeface="Times New Roman"/>
              </a:rPr>
              <a:t>parameter: </a:t>
            </a:r>
            <a:r>
              <a:rPr dirty="0" sz="1300" spc="5">
                <a:latin typeface="Times New Roman"/>
                <a:cs typeface="Times New Roman"/>
              </a:rPr>
              <a:t>Specifies the </a:t>
            </a:r>
            <a:r>
              <a:rPr dirty="0" sz="1300" spc="10">
                <a:latin typeface="Times New Roman"/>
                <a:cs typeface="Times New Roman"/>
              </a:rPr>
              <a:t>name </a:t>
            </a:r>
            <a:r>
              <a:rPr dirty="0" sz="1300" spc="5">
                <a:latin typeface="Times New Roman"/>
                <a:cs typeface="Times New Roman"/>
              </a:rPr>
              <a:t>of the file, including the extension,</a:t>
            </a:r>
            <a:endParaRPr sz="1300">
              <a:latin typeface="Times New Roman"/>
              <a:cs typeface="Times New Roman"/>
            </a:endParaRPr>
          </a:p>
          <a:p>
            <a:pPr algn="just" marL="514984">
              <a:lnSpc>
                <a:spcPts val="1530"/>
              </a:lnSpc>
              <a:spcBef>
                <a:spcPts val="105"/>
              </a:spcBef>
            </a:pPr>
            <a:r>
              <a:rPr dirty="0" sz="1300" spc="5">
                <a:latin typeface="Times New Roman"/>
                <a:cs typeface="Times New Roman"/>
              </a:rPr>
              <a:t>without </a:t>
            </a:r>
            <a:r>
              <a:rPr dirty="0" sz="1300" spc="10">
                <a:latin typeface="Times New Roman"/>
                <a:cs typeface="Times New Roman"/>
              </a:rPr>
              <a:t>any </a:t>
            </a:r>
            <a:r>
              <a:rPr dirty="0" sz="1300" spc="5">
                <a:latin typeface="Times New Roman"/>
                <a:cs typeface="Times New Roman"/>
              </a:rPr>
              <a:t>path</a:t>
            </a:r>
            <a:r>
              <a:rPr dirty="0" sz="1300" spc="-5">
                <a:latin typeface="Times New Roman"/>
                <a:cs typeface="Times New Roman"/>
              </a:rPr>
              <a:t> </a:t>
            </a:r>
            <a:r>
              <a:rPr dirty="0" sz="1300" spc="5">
                <a:latin typeface="Times New Roman"/>
                <a:cs typeface="Times New Roman"/>
              </a:rPr>
              <a:t>information</a:t>
            </a:r>
            <a:endParaRPr sz="1300">
              <a:latin typeface="Times New Roman"/>
              <a:cs typeface="Times New Roman"/>
            </a:endParaRPr>
          </a:p>
          <a:p>
            <a:pPr algn="just" marL="515620" indent="-252095">
              <a:lnSpc>
                <a:spcPts val="1530"/>
              </a:lnSpc>
              <a:buSzPct val="65384"/>
              <a:buChar char="•"/>
              <a:tabLst>
                <a:tab pos="515620" algn="l"/>
              </a:tabLst>
            </a:pPr>
            <a:r>
              <a:rPr dirty="0" sz="1300" spc="15">
                <a:latin typeface="Courier New"/>
                <a:cs typeface="Courier New"/>
              </a:rPr>
              <a:t>open_mode</a:t>
            </a:r>
            <a:r>
              <a:rPr dirty="0" sz="1300" spc="-445">
                <a:latin typeface="Courier New"/>
                <a:cs typeface="Courier New"/>
              </a:rPr>
              <a:t> </a:t>
            </a:r>
            <a:r>
              <a:rPr dirty="0" sz="1300" spc="5">
                <a:latin typeface="Times New Roman"/>
                <a:cs typeface="Times New Roman"/>
              </a:rPr>
              <a:t>string: Specifies </a:t>
            </a:r>
            <a:r>
              <a:rPr dirty="0" sz="1300" spc="10">
                <a:latin typeface="Times New Roman"/>
                <a:cs typeface="Times New Roman"/>
              </a:rPr>
              <a:t>how </a:t>
            </a:r>
            <a:r>
              <a:rPr dirty="0" sz="1300" spc="5">
                <a:latin typeface="Times New Roman"/>
                <a:cs typeface="Times New Roman"/>
              </a:rPr>
              <a:t>the file is to be opened. </a:t>
            </a:r>
            <a:r>
              <a:rPr dirty="0" sz="1300" spc="10">
                <a:latin typeface="Times New Roman"/>
                <a:cs typeface="Times New Roman"/>
              </a:rPr>
              <a:t>Values </a:t>
            </a:r>
            <a:r>
              <a:rPr dirty="0" sz="1300" spc="5">
                <a:latin typeface="Times New Roman"/>
                <a:cs typeface="Times New Roman"/>
              </a:rPr>
              <a:t>are:</a:t>
            </a:r>
            <a:endParaRPr sz="1300">
              <a:latin typeface="Times New Roman"/>
              <a:cs typeface="Times New Roman"/>
            </a:endParaRPr>
          </a:p>
          <a:p>
            <a:pPr algn="just" marL="892175">
              <a:lnSpc>
                <a:spcPct val="100000"/>
              </a:lnSpc>
              <a:spcBef>
                <a:spcPts val="20"/>
              </a:spcBef>
            </a:pPr>
            <a:r>
              <a:rPr dirty="0" sz="1300" spc="15">
                <a:latin typeface="Courier New"/>
                <a:cs typeface="Courier New"/>
              </a:rPr>
              <a:t>'r' </a:t>
            </a:r>
            <a:r>
              <a:rPr dirty="0" sz="1300" spc="5">
                <a:latin typeface="Times New Roman"/>
                <a:cs typeface="Times New Roman"/>
              </a:rPr>
              <a:t>for reading </a:t>
            </a:r>
            <a:r>
              <a:rPr dirty="0" sz="1300" spc="10">
                <a:latin typeface="Times New Roman"/>
                <a:cs typeface="Times New Roman"/>
              </a:rPr>
              <a:t>text </a:t>
            </a:r>
            <a:r>
              <a:rPr dirty="0" sz="1300" spc="5">
                <a:latin typeface="Times New Roman"/>
                <a:cs typeface="Times New Roman"/>
              </a:rPr>
              <a:t>(use</a:t>
            </a:r>
            <a:r>
              <a:rPr dirty="0" sz="1300" spc="-5">
                <a:latin typeface="Times New Roman"/>
                <a:cs typeface="Times New Roman"/>
              </a:rPr>
              <a:t> </a:t>
            </a:r>
            <a:r>
              <a:rPr dirty="0" sz="1300" spc="10">
                <a:latin typeface="Courier New"/>
                <a:cs typeface="Courier New"/>
              </a:rPr>
              <a:t>GET_LINE</a:t>
            </a:r>
            <a:r>
              <a:rPr dirty="0" sz="1300" spc="10">
                <a:latin typeface="Times New Roman"/>
                <a:cs typeface="Times New Roman"/>
              </a:rPr>
              <a:t>)</a:t>
            </a:r>
            <a:endParaRPr sz="1300">
              <a:latin typeface="Times New Roman"/>
              <a:cs typeface="Times New Roman"/>
            </a:endParaRPr>
          </a:p>
          <a:p>
            <a:pPr algn="just" marL="892175" marR="351790">
              <a:lnSpc>
                <a:spcPts val="1580"/>
              </a:lnSpc>
              <a:spcBef>
                <a:spcPts val="55"/>
              </a:spcBef>
            </a:pPr>
            <a:r>
              <a:rPr dirty="0" sz="1300" spc="15">
                <a:latin typeface="Courier New"/>
                <a:cs typeface="Courier New"/>
              </a:rPr>
              <a:t>'w' </a:t>
            </a:r>
            <a:r>
              <a:rPr dirty="0" sz="1300">
                <a:latin typeface="Times New Roman"/>
                <a:cs typeface="Times New Roman"/>
              </a:rPr>
              <a:t>for </a:t>
            </a:r>
            <a:r>
              <a:rPr dirty="0" sz="1300" spc="5">
                <a:latin typeface="Times New Roman"/>
                <a:cs typeface="Times New Roman"/>
              </a:rPr>
              <a:t>writing text </a:t>
            </a:r>
            <a:r>
              <a:rPr dirty="0" sz="1300" spc="10">
                <a:latin typeface="Times New Roman"/>
                <a:cs typeface="Times New Roman"/>
              </a:rPr>
              <a:t>(</a:t>
            </a:r>
            <a:r>
              <a:rPr dirty="0" sz="1300" spc="10">
                <a:latin typeface="Courier New"/>
                <a:cs typeface="Courier New"/>
              </a:rPr>
              <a:t>PUT</a:t>
            </a:r>
            <a:r>
              <a:rPr dirty="0" sz="1300" spc="10">
                <a:latin typeface="Times New Roman"/>
                <a:cs typeface="Times New Roman"/>
              </a:rPr>
              <a:t>, </a:t>
            </a:r>
            <a:r>
              <a:rPr dirty="0" sz="1300" spc="10">
                <a:latin typeface="Courier New"/>
                <a:cs typeface="Courier New"/>
              </a:rPr>
              <a:t>PUT_LINE</a:t>
            </a:r>
            <a:r>
              <a:rPr dirty="0" sz="1300" spc="10">
                <a:latin typeface="Times New Roman"/>
                <a:cs typeface="Times New Roman"/>
              </a:rPr>
              <a:t>, </a:t>
            </a:r>
            <a:r>
              <a:rPr dirty="0" sz="1300" spc="10">
                <a:latin typeface="Courier New"/>
                <a:cs typeface="Courier New"/>
              </a:rPr>
              <a:t>NEW_LINE</a:t>
            </a:r>
            <a:r>
              <a:rPr dirty="0" sz="1300" spc="10">
                <a:latin typeface="Times New Roman"/>
                <a:cs typeface="Times New Roman"/>
              </a:rPr>
              <a:t>, </a:t>
            </a:r>
            <a:r>
              <a:rPr dirty="0" sz="1300" spc="10">
                <a:latin typeface="Courier New"/>
                <a:cs typeface="Courier New"/>
              </a:rPr>
              <a:t>PUTF</a:t>
            </a:r>
            <a:r>
              <a:rPr dirty="0" sz="1300" spc="10">
                <a:latin typeface="Times New Roman"/>
                <a:cs typeface="Times New Roman"/>
              </a:rPr>
              <a:t>, </a:t>
            </a:r>
            <a:r>
              <a:rPr dirty="0" sz="1300" spc="10">
                <a:latin typeface="Courier New"/>
                <a:cs typeface="Courier New"/>
              </a:rPr>
              <a:t>FFLUSH</a:t>
            </a:r>
            <a:r>
              <a:rPr dirty="0" sz="1300" spc="10">
                <a:latin typeface="Times New Roman"/>
                <a:cs typeface="Times New Roman"/>
              </a:rPr>
              <a:t>)  </a:t>
            </a:r>
            <a:r>
              <a:rPr dirty="0" sz="1300" spc="15">
                <a:latin typeface="Courier New"/>
                <a:cs typeface="Courier New"/>
              </a:rPr>
              <a:t>'a'</a:t>
            </a:r>
            <a:r>
              <a:rPr dirty="0" sz="1300" spc="-365">
                <a:latin typeface="Courier New"/>
                <a:cs typeface="Courier New"/>
              </a:rPr>
              <a:t> </a:t>
            </a:r>
            <a:r>
              <a:rPr dirty="0" sz="1300" spc="5">
                <a:latin typeface="Times New Roman"/>
                <a:cs typeface="Times New Roman"/>
              </a:rPr>
              <a:t>for appending text </a:t>
            </a:r>
            <a:r>
              <a:rPr dirty="0" sz="1300" spc="10">
                <a:latin typeface="Times New Roman"/>
                <a:cs typeface="Times New Roman"/>
              </a:rPr>
              <a:t>(</a:t>
            </a:r>
            <a:r>
              <a:rPr dirty="0" sz="1300" spc="10">
                <a:latin typeface="Courier New"/>
                <a:cs typeface="Courier New"/>
              </a:rPr>
              <a:t>PUT</a:t>
            </a:r>
            <a:r>
              <a:rPr dirty="0" sz="1300" spc="10">
                <a:latin typeface="Times New Roman"/>
                <a:cs typeface="Times New Roman"/>
              </a:rPr>
              <a:t>, </a:t>
            </a:r>
            <a:r>
              <a:rPr dirty="0" sz="1300" spc="10">
                <a:latin typeface="Courier New"/>
                <a:cs typeface="Courier New"/>
              </a:rPr>
              <a:t>PUT_LINE</a:t>
            </a:r>
            <a:r>
              <a:rPr dirty="0" sz="1300" spc="10">
                <a:latin typeface="Times New Roman"/>
                <a:cs typeface="Times New Roman"/>
              </a:rPr>
              <a:t>, </a:t>
            </a:r>
            <a:r>
              <a:rPr dirty="0" sz="1300" spc="10">
                <a:latin typeface="Courier New"/>
                <a:cs typeface="Courier New"/>
              </a:rPr>
              <a:t>NEW_LINE</a:t>
            </a:r>
            <a:r>
              <a:rPr dirty="0" sz="1300" spc="10">
                <a:latin typeface="Times New Roman"/>
                <a:cs typeface="Times New Roman"/>
              </a:rPr>
              <a:t>, </a:t>
            </a:r>
            <a:r>
              <a:rPr dirty="0" sz="1300" spc="10">
                <a:latin typeface="Courier New"/>
                <a:cs typeface="Courier New"/>
              </a:rPr>
              <a:t>PUTF</a:t>
            </a:r>
            <a:r>
              <a:rPr dirty="0" sz="1300" spc="10">
                <a:latin typeface="Times New Roman"/>
                <a:cs typeface="Times New Roman"/>
              </a:rPr>
              <a:t>, </a:t>
            </a:r>
            <a:r>
              <a:rPr dirty="0" sz="1300" spc="10">
                <a:latin typeface="Courier New"/>
                <a:cs typeface="Courier New"/>
              </a:rPr>
              <a:t>FFLUSH</a:t>
            </a:r>
            <a:r>
              <a:rPr dirty="0" sz="1300" spc="10">
                <a:latin typeface="Times New Roman"/>
                <a:cs typeface="Times New Roman"/>
              </a:rPr>
              <a:t>)</a:t>
            </a:r>
            <a:endParaRPr sz="1300">
              <a:latin typeface="Times New Roman"/>
              <a:cs typeface="Times New Roman"/>
            </a:endParaRPr>
          </a:p>
          <a:p>
            <a:pPr marL="137160" marR="191135">
              <a:lnSpc>
                <a:spcPct val="106500"/>
              </a:lnSpc>
              <a:spcBef>
                <a:spcPts val="265"/>
              </a:spcBef>
            </a:pPr>
            <a:r>
              <a:rPr dirty="0" sz="1300" spc="10">
                <a:latin typeface="Times New Roman"/>
                <a:cs typeface="Times New Roman"/>
              </a:rPr>
              <a:t>The </a:t>
            </a:r>
            <a:r>
              <a:rPr dirty="0" sz="1300" spc="5">
                <a:latin typeface="Times New Roman"/>
                <a:cs typeface="Times New Roman"/>
              </a:rPr>
              <a:t>return value from </a:t>
            </a:r>
            <a:r>
              <a:rPr dirty="0" sz="1300" spc="15">
                <a:latin typeface="Courier New"/>
                <a:cs typeface="Courier New"/>
              </a:rPr>
              <a:t>FOPEN</a:t>
            </a:r>
            <a:r>
              <a:rPr dirty="0" sz="1300" spc="-430">
                <a:latin typeface="Courier New"/>
                <a:cs typeface="Courier New"/>
              </a:rPr>
              <a:t> </a:t>
            </a:r>
            <a:r>
              <a:rPr dirty="0" sz="1300" spc="5">
                <a:latin typeface="Times New Roman"/>
                <a:cs typeface="Times New Roman"/>
              </a:rPr>
              <a:t>is a file handle </a:t>
            </a:r>
            <a:r>
              <a:rPr dirty="0" sz="1300" spc="10">
                <a:latin typeface="Times New Roman"/>
                <a:cs typeface="Times New Roman"/>
              </a:rPr>
              <a:t>whose </a:t>
            </a:r>
            <a:r>
              <a:rPr dirty="0" sz="1300" spc="5">
                <a:latin typeface="Times New Roman"/>
                <a:cs typeface="Times New Roman"/>
              </a:rPr>
              <a:t>type is </a:t>
            </a:r>
            <a:r>
              <a:rPr dirty="0" sz="1300" spc="15">
                <a:latin typeface="Courier New"/>
                <a:cs typeface="Courier New"/>
              </a:rPr>
              <a:t>UTL_FILE.FILE_TYPE</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handle must be used </a:t>
            </a:r>
            <a:r>
              <a:rPr dirty="0" sz="1300" spc="10">
                <a:latin typeface="Times New Roman"/>
                <a:cs typeface="Times New Roman"/>
              </a:rPr>
              <a:t>on </a:t>
            </a:r>
            <a:r>
              <a:rPr dirty="0" sz="1300" spc="5">
                <a:latin typeface="Times New Roman"/>
                <a:cs typeface="Times New Roman"/>
              </a:rPr>
              <a:t>subsequent calls to routines that operate </a:t>
            </a:r>
            <a:r>
              <a:rPr dirty="0" sz="1300" spc="10">
                <a:latin typeface="Times New Roman"/>
                <a:cs typeface="Times New Roman"/>
              </a:rPr>
              <a:t>on </a:t>
            </a:r>
            <a:r>
              <a:rPr dirty="0" sz="1300" spc="5">
                <a:latin typeface="Times New Roman"/>
                <a:cs typeface="Times New Roman"/>
              </a:rPr>
              <a:t>the opened</a:t>
            </a:r>
            <a:r>
              <a:rPr dirty="0" sz="1300" spc="125">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137795" marR="5080" indent="-635">
              <a:lnSpc>
                <a:spcPct val="102899"/>
              </a:lnSpc>
              <a:spcBef>
                <a:spcPts val="300"/>
              </a:spcBef>
            </a:pPr>
            <a:r>
              <a:rPr dirty="0" sz="1300" spc="10">
                <a:latin typeface="Times New Roman"/>
                <a:cs typeface="Times New Roman"/>
              </a:rPr>
              <a:t>The </a:t>
            </a:r>
            <a:r>
              <a:rPr dirty="0" sz="1300" spc="15">
                <a:latin typeface="Courier New"/>
                <a:cs typeface="Courier New"/>
              </a:rPr>
              <a:t>IS_OPEN </a:t>
            </a:r>
            <a:r>
              <a:rPr dirty="0" sz="1300" spc="5">
                <a:latin typeface="Times New Roman"/>
                <a:cs typeface="Times New Roman"/>
              </a:rPr>
              <a:t>function </a:t>
            </a:r>
            <a:r>
              <a:rPr dirty="0" sz="1300" spc="10">
                <a:latin typeface="Times New Roman"/>
                <a:cs typeface="Times New Roman"/>
              </a:rPr>
              <a:t>parameter </a:t>
            </a:r>
            <a:r>
              <a:rPr dirty="0" sz="1300" spc="5">
                <a:latin typeface="Times New Roman"/>
                <a:cs typeface="Times New Roman"/>
              </a:rPr>
              <a:t>is the file handle. </a:t>
            </a:r>
            <a:r>
              <a:rPr dirty="0" sz="1300" spc="10">
                <a:latin typeface="Times New Roman"/>
                <a:cs typeface="Times New Roman"/>
              </a:rPr>
              <a:t>The </a:t>
            </a:r>
            <a:r>
              <a:rPr dirty="0" sz="1300" spc="15">
                <a:latin typeface="Courier New"/>
                <a:cs typeface="Courier New"/>
              </a:rPr>
              <a:t>IS_OPEN </a:t>
            </a:r>
            <a:r>
              <a:rPr dirty="0" sz="1300" spc="10">
                <a:latin typeface="Times New Roman"/>
                <a:cs typeface="Times New Roman"/>
              </a:rPr>
              <a:t>function </a:t>
            </a:r>
            <a:r>
              <a:rPr dirty="0" sz="1300" spc="5">
                <a:latin typeface="Times New Roman"/>
                <a:cs typeface="Times New Roman"/>
              </a:rPr>
              <a:t>tests a file  handle to see whether it identifies an opened file. It returns a Boolean value of </a:t>
            </a:r>
            <a:r>
              <a:rPr dirty="0" sz="1300" spc="15">
                <a:latin typeface="Courier New"/>
                <a:cs typeface="Courier New"/>
              </a:rPr>
              <a:t>TRUE</a:t>
            </a:r>
            <a:r>
              <a:rPr dirty="0" sz="1300" spc="-295">
                <a:latin typeface="Courier New"/>
                <a:cs typeface="Courier New"/>
              </a:rPr>
              <a:t> </a:t>
            </a:r>
            <a:r>
              <a:rPr dirty="0" sz="1300" spc="5">
                <a:latin typeface="Times New Roman"/>
                <a:cs typeface="Times New Roman"/>
              </a:rPr>
              <a:t>if the  file has </a:t>
            </a:r>
            <a:r>
              <a:rPr dirty="0" sz="1300" spc="10">
                <a:latin typeface="Times New Roman"/>
                <a:cs typeface="Times New Roman"/>
              </a:rPr>
              <a:t>been </a:t>
            </a:r>
            <a:r>
              <a:rPr dirty="0" sz="1300" spc="5">
                <a:latin typeface="Times New Roman"/>
                <a:cs typeface="Times New Roman"/>
              </a:rPr>
              <a:t>opened; otherwise it returns a value of </a:t>
            </a:r>
            <a:r>
              <a:rPr dirty="0" sz="1300" spc="15">
                <a:latin typeface="Courier New"/>
                <a:cs typeface="Courier New"/>
              </a:rPr>
              <a:t>FALSE </a:t>
            </a:r>
            <a:r>
              <a:rPr dirty="0" sz="1300" spc="5">
                <a:latin typeface="Times New Roman"/>
                <a:cs typeface="Times New Roman"/>
              </a:rPr>
              <a:t>indicating that the file has not  been opened. </a:t>
            </a: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example </a:t>
            </a:r>
            <a:r>
              <a:rPr dirty="0" sz="1300" spc="5">
                <a:latin typeface="Times New Roman"/>
                <a:cs typeface="Times New Roman"/>
              </a:rPr>
              <a:t>shows how to combine </a:t>
            </a:r>
            <a:r>
              <a:rPr dirty="0" sz="1300">
                <a:latin typeface="Times New Roman"/>
                <a:cs typeface="Times New Roman"/>
              </a:rPr>
              <a:t>the </a:t>
            </a:r>
            <a:r>
              <a:rPr dirty="0" sz="1300" spc="5">
                <a:latin typeface="Times New Roman"/>
                <a:cs typeface="Times New Roman"/>
              </a:rPr>
              <a:t>use of the </a:t>
            </a:r>
            <a:r>
              <a:rPr dirty="0" sz="1300" spc="10">
                <a:latin typeface="Times New Roman"/>
                <a:cs typeface="Times New Roman"/>
              </a:rPr>
              <a:t>two</a:t>
            </a:r>
            <a:r>
              <a:rPr dirty="0" sz="1300" spc="80">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Note: </a:t>
            </a:r>
            <a:r>
              <a:rPr dirty="0" sz="1300" spc="5">
                <a:latin typeface="Times New Roman"/>
                <a:cs typeface="Times New Roman"/>
              </a:rPr>
              <a:t>For the full </a:t>
            </a:r>
            <a:r>
              <a:rPr dirty="0" sz="1300">
                <a:latin typeface="Times New Roman"/>
                <a:cs typeface="Times New Roman"/>
              </a:rPr>
              <a:t>syntax, </a:t>
            </a:r>
            <a:r>
              <a:rPr dirty="0" sz="1300" spc="5">
                <a:latin typeface="Times New Roman"/>
                <a:cs typeface="Times New Roman"/>
              </a:rPr>
              <a:t>refer to the </a:t>
            </a:r>
            <a:r>
              <a:rPr dirty="0" sz="1300" spc="10" i="1">
                <a:latin typeface="Times New Roman"/>
                <a:cs typeface="Times New Roman"/>
              </a:rPr>
              <a:t>PL/SQL Packages and </a:t>
            </a:r>
            <a:r>
              <a:rPr dirty="0" sz="1300" spc="5" i="1">
                <a:latin typeface="Times New Roman"/>
                <a:cs typeface="Times New Roman"/>
              </a:rPr>
              <a:t>Types</a:t>
            </a:r>
            <a:r>
              <a:rPr dirty="0" sz="1300"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15592" y="1802510"/>
            <a:ext cx="5142230" cy="3176905"/>
            <a:chOff x="1315592" y="1802510"/>
            <a:chExt cx="5142230" cy="3176905"/>
          </a:xfrm>
        </p:grpSpPr>
        <p:sp>
          <p:nvSpPr>
            <p:cNvPr id="4" name="object 4"/>
            <p:cNvSpPr/>
            <p:nvPr/>
          </p:nvSpPr>
          <p:spPr>
            <a:xfrm>
              <a:off x="1325879" y="1812797"/>
              <a:ext cx="5121910" cy="3156585"/>
            </a:xfrm>
            <a:custGeom>
              <a:avLst/>
              <a:gdLst/>
              <a:ahLst/>
              <a:cxnLst/>
              <a:rect l="l" t="t" r="r" b="b"/>
              <a:pathLst>
                <a:path w="5121910" h="3156585">
                  <a:moveTo>
                    <a:pt x="5121402" y="0"/>
                  </a:moveTo>
                  <a:lnTo>
                    <a:pt x="0" y="0"/>
                  </a:lnTo>
                  <a:lnTo>
                    <a:pt x="0" y="3156204"/>
                  </a:lnTo>
                  <a:lnTo>
                    <a:pt x="5121402" y="3156204"/>
                  </a:lnTo>
                  <a:lnTo>
                    <a:pt x="5121402" y="0"/>
                  </a:lnTo>
                  <a:close/>
                </a:path>
              </a:pathLst>
            </a:custGeom>
            <a:solidFill>
              <a:srgbClr val="CCCCCC"/>
            </a:solidFill>
          </p:spPr>
          <p:txBody>
            <a:bodyPr wrap="square" lIns="0" tIns="0" rIns="0" bIns="0" rtlCol="0"/>
            <a:lstStyle/>
            <a:p/>
          </p:txBody>
        </p:sp>
        <p:sp>
          <p:nvSpPr>
            <p:cNvPr id="5" name="object 5"/>
            <p:cNvSpPr/>
            <p:nvPr/>
          </p:nvSpPr>
          <p:spPr>
            <a:xfrm>
              <a:off x="1325879" y="1812797"/>
              <a:ext cx="5121910" cy="3156585"/>
            </a:xfrm>
            <a:custGeom>
              <a:avLst/>
              <a:gdLst/>
              <a:ahLst/>
              <a:cxnLst/>
              <a:rect l="l" t="t" r="r" b="b"/>
              <a:pathLst>
                <a:path w="5121910" h="3156585">
                  <a:moveTo>
                    <a:pt x="5121402" y="0"/>
                  </a:moveTo>
                  <a:lnTo>
                    <a:pt x="0" y="0"/>
                  </a:lnTo>
                  <a:lnTo>
                    <a:pt x="0" y="3156204"/>
                  </a:lnTo>
                  <a:lnTo>
                    <a:pt x="5121402" y="3156204"/>
                  </a:lnTo>
                  <a:lnTo>
                    <a:pt x="5121402" y="0"/>
                  </a:lnTo>
                  <a:close/>
                </a:path>
              </a:pathLst>
            </a:custGeom>
            <a:ln w="20574">
              <a:solidFill>
                <a:srgbClr val="000000"/>
              </a:solidFill>
            </a:ln>
          </p:spPr>
          <p:txBody>
            <a:bodyPr wrap="square" lIns="0" tIns="0" rIns="0" bIns="0" rtlCol="0"/>
            <a:lstStyle/>
            <a:p/>
          </p:txBody>
        </p:sp>
      </p:grpSp>
      <p:sp>
        <p:nvSpPr>
          <p:cNvPr id="6" name="object 6"/>
          <p:cNvSpPr txBox="1"/>
          <p:nvPr/>
        </p:nvSpPr>
        <p:spPr>
          <a:xfrm>
            <a:off x="1401317" y="1813030"/>
            <a:ext cx="4211320" cy="498475"/>
          </a:xfrm>
          <a:prstGeom prst="rect">
            <a:avLst/>
          </a:prstGeom>
        </p:spPr>
        <p:txBody>
          <a:bodyPr wrap="square" lIns="0" tIns="50800" rIns="0" bIns="0" rtlCol="0" vert="horz">
            <a:spAutoFit/>
          </a:bodyPr>
          <a:lstStyle/>
          <a:p>
            <a:pPr>
              <a:lnSpc>
                <a:spcPct val="100000"/>
              </a:lnSpc>
              <a:spcBef>
                <a:spcPts val="400"/>
              </a:spcBef>
            </a:pPr>
            <a:r>
              <a:rPr dirty="0" sz="1300" spc="-15" b="1">
                <a:latin typeface="Courier New"/>
                <a:cs typeface="Courier New"/>
              </a:rPr>
              <a:t>CREATE OR REPLACE PROCEDURE</a:t>
            </a:r>
            <a:r>
              <a:rPr dirty="0" sz="1300" spc="-50" b="1">
                <a:latin typeface="Courier New"/>
                <a:cs typeface="Courier New"/>
              </a:rPr>
              <a:t> </a:t>
            </a:r>
            <a:r>
              <a:rPr dirty="0" sz="1300" spc="-20" b="1">
                <a:latin typeface="Courier New"/>
                <a:cs typeface="Courier New"/>
              </a:rPr>
              <a:t>sal_status(</a:t>
            </a:r>
            <a:endParaRPr sz="1300">
              <a:latin typeface="Courier New"/>
              <a:cs typeface="Courier New"/>
            </a:endParaRPr>
          </a:p>
          <a:p>
            <a:pPr marL="194945">
              <a:lnSpc>
                <a:spcPct val="100000"/>
              </a:lnSpc>
              <a:spcBef>
                <a:spcPts val="300"/>
              </a:spcBef>
            </a:pPr>
            <a:r>
              <a:rPr dirty="0" sz="1300" spc="-15" b="1">
                <a:latin typeface="Courier New"/>
                <a:cs typeface="Courier New"/>
              </a:rPr>
              <a:t>dir IN VARCHAR2, filename IN VARCHAR2)</a:t>
            </a:r>
            <a:r>
              <a:rPr dirty="0" sz="1300" spc="-100" b="1">
                <a:latin typeface="Courier New"/>
                <a:cs typeface="Courier New"/>
              </a:rPr>
              <a:t> </a:t>
            </a:r>
            <a:r>
              <a:rPr dirty="0" sz="1300" spc="-20" b="1">
                <a:latin typeface="Courier New"/>
                <a:cs typeface="Courier New"/>
              </a:rPr>
              <a:t>IS</a:t>
            </a:r>
            <a:endParaRPr sz="1300">
              <a:latin typeface="Courier New"/>
              <a:cs typeface="Courier New"/>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5</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1543811" y="2355342"/>
            <a:ext cx="2397760" cy="218440"/>
          </a:xfrm>
          <a:prstGeom prst="rect">
            <a:avLst/>
          </a:prstGeom>
          <a:solidFill>
            <a:srgbClr val="CCCCCC"/>
          </a:solidFill>
          <a:ln w="20574">
            <a:solidFill>
              <a:srgbClr val="FF0000"/>
            </a:solidFill>
          </a:ln>
        </p:spPr>
        <p:txBody>
          <a:bodyPr wrap="square" lIns="0" tIns="0" rIns="0" bIns="0" rtlCol="0" vert="horz">
            <a:spAutoFit/>
          </a:bodyPr>
          <a:lstStyle/>
          <a:p>
            <a:pPr marL="52069">
              <a:lnSpc>
                <a:spcPts val="1405"/>
              </a:lnSpc>
            </a:pPr>
            <a:r>
              <a:rPr dirty="0" sz="1300" spc="-10" b="1">
                <a:latin typeface="Courier New"/>
                <a:cs typeface="Courier New"/>
              </a:rPr>
              <a:t>file</a:t>
            </a:r>
            <a:r>
              <a:rPr dirty="0" sz="1300" spc="-50" b="1">
                <a:latin typeface="Courier New"/>
                <a:cs typeface="Courier New"/>
              </a:rPr>
              <a:t> </a:t>
            </a:r>
            <a:r>
              <a:rPr dirty="0" sz="1300" spc="-15" b="1">
                <a:latin typeface="Courier New"/>
                <a:cs typeface="Courier New"/>
              </a:rPr>
              <a:t>UTL_FILE.FILE_TYPE;</a:t>
            </a:r>
            <a:endParaRPr sz="1300">
              <a:latin typeface="Courier New"/>
              <a:cs typeface="Courier New"/>
            </a:endParaRPr>
          </a:p>
        </p:txBody>
      </p:sp>
      <p:sp>
        <p:nvSpPr>
          <p:cNvPr id="8" name="object 8"/>
          <p:cNvSpPr txBox="1"/>
          <p:nvPr/>
        </p:nvSpPr>
        <p:spPr>
          <a:xfrm>
            <a:off x="1498796" y="2520938"/>
            <a:ext cx="3918585" cy="734695"/>
          </a:xfrm>
          <a:prstGeom prst="rect">
            <a:avLst/>
          </a:prstGeom>
        </p:spPr>
        <p:txBody>
          <a:bodyPr wrap="square" lIns="0" tIns="50800" rIns="0" bIns="0" rtlCol="0" vert="horz">
            <a:spAutoFit/>
          </a:bodyPr>
          <a:lstStyle/>
          <a:p>
            <a:pPr>
              <a:lnSpc>
                <a:spcPct val="100000"/>
              </a:lnSpc>
              <a:spcBef>
                <a:spcPts val="400"/>
              </a:spcBef>
            </a:pPr>
            <a:r>
              <a:rPr dirty="0" sz="1300" spc="-15" b="1">
                <a:latin typeface="Courier New"/>
                <a:cs typeface="Courier New"/>
              </a:rPr>
              <a:t>CURSOR empc</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97155" marR="5080">
              <a:lnSpc>
                <a:spcPct val="119200"/>
              </a:lnSpc>
            </a:pPr>
            <a:r>
              <a:rPr dirty="0" sz="1300" spc="-15" b="1">
                <a:latin typeface="Courier New"/>
                <a:cs typeface="Courier New"/>
              </a:rPr>
              <a:t>SELECT last_name, salary, </a:t>
            </a:r>
            <a:r>
              <a:rPr dirty="0" sz="1300" spc="-20" b="1">
                <a:latin typeface="Courier New"/>
                <a:cs typeface="Courier New"/>
              </a:rPr>
              <a:t>department_id  </a:t>
            </a:r>
            <a:r>
              <a:rPr dirty="0" sz="1300" spc="-15" b="1">
                <a:latin typeface="Courier New"/>
                <a:cs typeface="Courier New"/>
              </a:rPr>
              <a:t>FROM employees ORDER </a:t>
            </a:r>
            <a:r>
              <a:rPr dirty="0" sz="1300" spc="-10" b="1">
                <a:latin typeface="Courier New"/>
                <a:cs typeface="Courier New"/>
              </a:rPr>
              <a:t>BY</a:t>
            </a:r>
            <a:r>
              <a:rPr dirty="0" sz="1300" spc="-60" b="1">
                <a:latin typeface="Courier New"/>
                <a:cs typeface="Courier New"/>
              </a:rPr>
              <a:t> </a:t>
            </a:r>
            <a:r>
              <a:rPr dirty="0" sz="1300" spc="-15" b="1">
                <a:latin typeface="Courier New"/>
                <a:cs typeface="Courier New"/>
              </a:rPr>
              <a:t>department_id;</a:t>
            </a:r>
            <a:endParaRPr sz="1300">
              <a:latin typeface="Courier New"/>
              <a:cs typeface="Courier New"/>
            </a:endParaRPr>
          </a:p>
        </p:txBody>
      </p:sp>
      <p:sp>
        <p:nvSpPr>
          <p:cNvPr id="9" name="object 9"/>
          <p:cNvSpPr txBox="1"/>
          <p:nvPr/>
        </p:nvSpPr>
        <p:spPr>
          <a:xfrm>
            <a:off x="2475272" y="3229667"/>
            <a:ext cx="3332479" cy="498475"/>
          </a:xfrm>
          <a:prstGeom prst="rect">
            <a:avLst/>
          </a:prstGeom>
        </p:spPr>
        <p:txBody>
          <a:bodyPr wrap="square" lIns="0" tIns="12700" rIns="0" bIns="0" rtlCol="0" vert="horz">
            <a:spAutoFit/>
          </a:bodyPr>
          <a:lstStyle/>
          <a:p>
            <a:pPr marR="5080" indent="-635">
              <a:lnSpc>
                <a:spcPct val="119200"/>
              </a:lnSpc>
              <a:spcBef>
                <a:spcPts val="100"/>
              </a:spcBef>
            </a:pPr>
            <a:r>
              <a:rPr dirty="0" sz="1300" spc="-20" b="1">
                <a:latin typeface="Courier New"/>
                <a:cs typeface="Courier New"/>
              </a:rPr>
              <a:t>employees.department_id%TYPE;  employees.department_id%TYPE </a:t>
            </a:r>
            <a:r>
              <a:rPr dirty="0" sz="1300" spc="-15" b="1">
                <a:latin typeface="Courier New"/>
                <a:cs typeface="Courier New"/>
              </a:rPr>
              <a:t>:=</a:t>
            </a:r>
            <a:r>
              <a:rPr dirty="0" sz="1300" spc="20" b="1">
                <a:latin typeface="Courier New"/>
                <a:cs typeface="Courier New"/>
              </a:rPr>
              <a:t> </a:t>
            </a:r>
            <a:r>
              <a:rPr dirty="0" sz="1300" spc="-20" b="1">
                <a:latin typeface="Courier New"/>
                <a:cs typeface="Courier New"/>
              </a:rPr>
              <a:t>0;</a:t>
            </a:r>
            <a:endParaRPr sz="1300">
              <a:latin typeface="Courier New"/>
              <a:cs typeface="Courier New"/>
            </a:endParaRPr>
          </a:p>
        </p:txBody>
      </p:sp>
      <p:sp>
        <p:nvSpPr>
          <p:cNvPr id="10" name="object 10"/>
          <p:cNvSpPr txBox="1"/>
          <p:nvPr/>
        </p:nvSpPr>
        <p:spPr>
          <a:xfrm>
            <a:off x="1401154" y="3229667"/>
            <a:ext cx="988694" cy="970915"/>
          </a:xfrm>
          <a:prstGeom prst="rect">
            <a:avLst/>
          </a:prstGeom>
        </p:spPr>
        <p:txBody>
          <a:bodyPr wrap="square" lIns="0" tIns="12700" rIns="0" bIns="0" rtlCol="0" vert="horz">
            <a:spAutoFit/>
          </a:bodyPr>
          <a:lstStyle/>
          <a:p>
            <a:pPr algn="just" marR="5080" indent="97155">
              <a:lnSpc>
                <a:spcPct val="119200"/>
              </a:lnSpc>
              <a:spcBef>
                <a:spcPts val="100"/>
              </a:spcBef>
            </a:pPr>
            <a:r>
              <a:rPr dirty="0" sz="1300" spc="-20" b="1">
                <a:latin typeface="Courier New"/>
                <a:cs typeface="Courier New"/>
              </a:rPr>
              <a:t>newdeptno  </a:t>
            </a:r>
            <a:r>
              <a:rPr dirty="0" sz="1300" spc="-20" b="1">
                <a:latin typeface="Courier New"/>
                <a:cs typeface="Courier New"/>
              </a:rPr>
              <a:t>olddeptno  </a:t>
            </a:r>
            <a:r>
              <a:rPr dirty="0" sz="1300" spc="-15" b="1">
                <a:latin typeface="Courier New"/>
                <a:cs typeface="Courier New"/>
              </a:rPr>
              <a:t>BEGIN</a:t>
            </a:r>
            <a:endParaRPr sz="1300">
              <a:latin typeface="Courier New"/>
              <a:cs typeface="Courier New"/>
            </a:endParaRPr>
          </a:p>
          <a:p>
            <a:pPr marL="194945">
              <a:lnSpc>
                <a:spcPct val="100000"/>
              </a:lnSpc>
              <a:spcBef>
                <a:spcPts val="300"/>
              </a:spcBef>
            </a:pPr>
            <a:r>
              <a:rPr dirty="0" sz="1300" spc="-15" b="1">
                <a:latin typeface="Courier New"/>
                <a:cs typeface="Courier New"/>
              </a:rPr>
              <a:t>file:=</a:t>
            </a:r>
            <a:endParaRPr sz="1300">
              <a:latin typeface="Courier New"/>
              <a:cs typeface="Courier New"/>
            </a:endParaRPr>
          </a:p>
        </p:txBody>
      </p:sp>
      <p:sp>
        <p:nvSpPr>
          <p:cNvPr id="11" name="object 11"/>
          <p:cNvSpPr txBox="1"/>
          <p:nvPr/>
        </p:nvSpPr>
        <p:spPr>
          <a:xfrm>
            <a:off x="2251710" y="3990594"/>
            <a:ext cx="1471930" cy="218440"/>
          </a:xfrm>
          <a:prstGeom prst="rect">
            <a:avLst/>
          </a:prstGeom>
          <a:solidFill>
            <a:srgbClr val="CCCCCC"/>
          </a:solidFill>
          <a:ln w="20574">
            <a:solidFill>
              <a:srgbClr val="FF0000"/>
            </a:solidFill>
          </a:ln>
        </p:spPr>
        <p:txBody>
          <a:bodyPr wrap="square" lIns="0" tIns="0" rIns="0" bIns="0" rtlCol="0" vert="horz">
            <a:spAutoFit/>
          </a:bodyPr>
          <a:lstStyle/>
          <a:p>
            <a:pPr marL="27940">
              <a:lnSpc>
                <a:spcPts val="1550"/>
              </a:lnSpc>
            </a:pPr>
            <a:r>
              <a:rPr dirty="0" sz="1300" spc="-15" b="1">
                <a:latin typeface="Courier New"/>
                <a:cs typeface="Courier New"/>
              </a:rPr>
              <a:t>UTL_FILE.FOPEN</a:t>
            </a:r>
            <a:endParaRPr sz="1300">
              <a:latin typeface="Courier New"/>
              <a:cs typeface="Courier New"/>
            </a:endParaRPr>
          </a:p>
        </p:txBody>
      </p:sp>
      <p:sp>
        <p:nvSpPr>
          <p:cNvPr id="12" name="object 12"/>
          <p:cNvSpPr txBox="1"/>
          <p:nvPr/>
        </p:nvSpPr>
        <p:spPr>
          <a:xfrm>
            <a:off x="3744512" y="3978042"/>
            <a:ext cx="2063114"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(dir, filename,</a:t>
            </a:r>
            <a:r>
              <a:rPr dirty="0" sz="1300" spc="-90" b="1">
                <a:latin typeface="Courier New"/>
                <a:cs typeface="Courier New"/>
              </a:rPr>
              <a:t> </a:t>
            </a:r>
            <a:r>
              <a:rPr dirty="0" sz="1300" spc="-20" b="1">
                <a:latin typeface="Courier New"/>
                <a:cs typeface="Courier New"/>
              </a:rPr>
              <a:t>'w');</a:t>
            </a:r>
            <a:endParaRPr sz="1300">
              <a:latin typeface="Courier New"/>
              <a:cs typeface="Courier New"/>
            </a:endParaRPr>
          </a:p>
        </p:txBody>
      </p:sp>
      <p:sp>
        <p:nvSpPr>
          <p:cNvPr id="13" name="object 13"/>
          <p:cNvSpPr txBox="1"/>
          <p:nvPr/>
        </p:nvSpPr>
        <p:spPr>
          <a:xfrm>
            <a:off x="1543811" y="4262628"/>
            <a:ext cx="2313940" cy="218440"/>
          </a:xfrm>
          <a:prstGeom prst="rect">
            <a:avLst/>
          </a:prstGeom>
          <a:solidFill>
            <a:srgbClr val="CCCCCC"/>
          </a:solidFill>
          <a:ln w="20574">
            <a:solidFill>
              <a:srgbClr val="FF0000"/>
            </a:solidFill>
          </a:ln>
        </p:spPr>
        <p:txBody>
          <a:bodyPr wrap="square" lIns="0" tIns="0" rIns="0" bIns="0" rtlCol="0" vert="horz">
            <a:spAutoFit/>
          </a:bodyPr>
          <a:lstStyle/>
          <a:p>
            <a:pPr marL="52069">
              <a:lnSpc>
                <a:spcPts val="1265"/>
              </a:lnSpc>
            </a:pPr>
            <a:r>
              <a:rPr dirty="0" sz="1300" spc="-20" b="1">
                <a:latin typeface="Courier New"/>
                <a:cs typeface="Courier New"/>
              </a:rPr>
              <a:t>UTL_FILE.PUT_LINE(file,</a:t>
            </a:r>
            <a:endParaRPr sz="1300">
              <a:latin typeface="Courier New"/>
              <a:cs typeface="Courier New"/>
            </a:endParaRPr>
          </a:p>
        </p:txBody>
      </p:sp>
      <p:sp>
        <p:nvSpPr>
          <p:cNvPr id="14" name="object 14"/>
          <p:cNvSpPr txBox="1"/>
          <p:nvPr/>
        </p:nvSpPr>
        <p:spPr>
          <a:xfrm>
            <a:off x="1488947" y="4698491"/>
            <a:ext cx="2561590" cy="218440"/>
          </a:xfrm>
          <a:prstGeom prst="rect">
            <a:avLst/>
          </a:prstGeom>
          <a:solidFill>
            <a:srgbClr val="CCCCCC"/>
          </a:solidFill>
          <a:ln w="20574">
            <a:solidFill>
              <a:srgbClr val="FF0000"/>
            </a:solidFill>
          </a:ln>
        </p:spPr>
        <p:txBody>
          <a:bodyPr wrap="square" lIns="0" tIns="0" rIns="0" bIns="0" rtlCol="0" vert="horz">
            <a:spAutoFit/>
          </a:bodyPr>
          <a:lstStyle/>
          <a:p>
            <a:pPr marL="107314">
              <a:lnSpc>
                <a:spcPts val="1550"/>
              </a:lnSpc>
            </a:pPr>
            <a:r>
              <a:rPr dirty="0" sz="1300" spc="-20" b="1">
                <a:latin typeface="Courier New"/>
                <a:cs typeface="Courier New"/>
              </a:rPr>
              <a:t>UTL_FILE.NEW_LINE (file);</a:t>
            </a:r>
            <a:endParaRPr sz="1300">
              <a:latin typeface="Courier New"/>
              <a:cs typeface="Courier New"/>
            </a:endParaRPr>
          </a:p>
        </p:txBody>
      </p:sp>
      <p:sp>
        <p:nvSpPr>
          <p:cNvPr id="15" name="object 15"/>
          <p:cNvSpPr txBox="1"/>
          <p:nvPr/>
        </p:nvSpPr>
        <p:spPr>
          <a:xfrm>
            <a:off x="1693754" y="4410062"/>
            <a:ext cx="3528060" cy="498475"/>
          </a:xfrm>
          <a:prstGeom prst="rect">
            <a:avLst/>
          </a:prstGeom>
        </p:spPr>
        <p:txBody>
          <a:bodyPr wrap="square" lIns="0" tIns="50800" rIns="0" bIns="0" rtlCol="0" vert="horz">
            <a:spAutoFit/>
          </a:bodyPr>
          <a:lstStyle/>
          <a:p>
            <a:pPr>
              <a:lnSpc>
                <a:spcPct val="100000"/>
              </a:lnSpc>
              <a:spcBef>
                <a:spcPts val="400"/>
              </a:spcBef>
            </a:pPr>
            <a:r>
              <a:rPr dirty="0" sz="1300" spc="-15" b="1">
                <a:latin typeface="Courier New"/>
                <a:cs typeface="Courier New"/>
              </a:rPr>
              <a:t>'REPORT: GENERATED ON </a:t>
            </a:r>
            <a:r>
              <a:rPr dirty="0" sz="1300" spc="-10" b="1">
                <a:latin typeface="Courier New"/>
                <a:cs typeface="Courier New"/>
              </a:rPr>
              <a:t>' </a:t>
            </a:r>
            <a:r>
              <a:rPr dirty="0" sz="1300" spc="-15" b="1">
                <a:latin typeface="Courier New"/>
                <a:cs typeface="Courier New"/>
              </a:rPr>
              <a:t>||</a:t>
            </a:r>
            <a:r>
              <a:rPr dirty="0" sz="1300" spc="-85" b="1">
                <a:latin typeface="Courier New"/>
                <a:cs typeface="Courier New"/>
              </a:rPr>
              <a:t> </a:t>
            </a:r>
            <a:r>
              <a:rPr dirty="0" sz="1300" spc="-20" b="1">
                <a:latin typeface="Courier New"/>
                <a:cs typeface="Courier New"/>
              </a:rPr>
              <a:t>SYSDATE);</a:t>
            </a:r>
            <a:endParaRPr sz="1300">
              <a:latin typeface="Courier New"/>
              <a:cs typeface="Courier New"/>
            </a:endParaRPr>
          </a:p>
          <a:p>
            <a:pPr algn="r" marR="786130">
              <a:lnSpc>
                <a:spcPct val="100000"/>
              </a:lnSpc>
              <a:spcBef>
                <a:spcPts val="300"/>
              </a:spcBef>
            </a:pPr>
            <a:r>
              <a:rPr dirty="0" sz="1300" spc="-20" b="1">
                <a:latin typeface="Courier New"/>
                <a:cs typeface="Courier New"/>
              </a:rPr>
              <a:t>...</a:t>
            </a:r>
            <a:endParaRPr sz="1300">
              <a:latin typeface="Courier New"/>
              <a:cs typeface="Courier New"/>
            </a:endParaRPr>
          </a:p>
        </p:txBody>
      </p:sp>
      <p:sp>
        <p:nvSpPr>
          <p:cNvPr id="16" name="object 16"/>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Arial"/>
                <a:cs typeface="Arial"/>
              </a:rPr>
              <a:t>Using </a:t>
            </a:r>
            <a:r>
              <a:rPr dirty="0" sz="2000" spc="-5" b="1">
                <a:latin typeface="Courier New"/>
                <a:cs typeface="Courier New"/>
              </a:rPr>
              <a:t>UTL_FILE</a:t>
            </a:r>
            <a:r>
              <a:rPr dirty="0" sz="2000" spc="-5" b="1">
                <a:latin typeface="Arial"/>
                <a:cs typeface="Arial"/>
              </a:rPr>
              <a:t>:</a:t>
            </a:r>
            <a:r>
              <a:rPr dirty="0" sz="2000" spc="-10" b="1">
                <a:latin typeface="Arial"/>
                <a:cs typeface="Arial"/>
              </a:rPr>
              <a:t> </a:t>
            </a:r>
            <a:r>
              <a:rPr dirty="0" sz="2000" b="1">
                <a:latin typeface="Arial"/>
                <a:cs typeface="Arial"/>
              </a:rPr>
              <a:t>Example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7" name="object 17"/>
          <p:cNvSpPr txBox="1"/>
          <p:nvPr/>
        </p:nvSpPr>
        <p:spPr>
          <a:xfrm>
            <a:off x="743204" y="5602539"/>
            <a:ext cx="6089015" cy="3830320"/>
          </a:xfrm>
          <a:prstGeom prst="rect">
            <a:avLst/>
          </a:prstGeom>
        </p:spPr>
        <p:txBody>
          <a:bodyPr wrap="square" lIns="0" tIns="54610" rIns="0" bIns="0" rtlCol="0" vert="horz">
            <a:spAutoFit/>
          </a:bodyPr>
          <a:lstStyle/>
          <a:p>
            <a:pPr marL="12700">
              <a:lnSpc>
                <a:spcPct val="100000"/>
              </a:lnSpc>
              <a:spcBef>
                <a:spcPts val="430"/>
              </a:spcBef>
            </a:pPr>
            <a:r>
              <a:rPr dirty="0" sz="1300" spc="10" b="1">
                <a:latin typeface="Arial"/>
                <a:cs typeface="Arial"/>
              </a:rPr>
              <a:t>Using </a:t>
            </a:r>
            <a:r>
              <a:rPr dirty="0" sz="1300" spc="15" b="1">
                <a:latin typeface="Courier New"/>
                <a:cs typeface="Courier New"/>
              </a:rPr>
              <a:t>UTL_FILE</a:t>
            </a:r>
            <a:r>
              <a:rPr dirty="0" sz="1300" spc="15" b="1">
                <a:latin typeface="Arial"/>
                <a:cs typeface="Arial"/>
              </a:rPr>
              <a:t>:</a:t>
            </a:r>
            <a:r>
              <a:rPr dirty="0" sz="1300" spc="5" b="1">
                <a:latin typeface="Arial"/>
                <a:cs typeface="Arial"/>
              </a:rPr>
              <a:t> Example</a:t>
            </a:r>
            <a:endParaRPr sz="1300">
              <a:latin typeface="Arial"/>
              <a:cs typeface="Arial"/>
            </a:endParaRPr>
          </a:p>
          <a:p>
            <a:pPr marL="138430" marR="69215">
              <a:lnSpc>
                <a:spcPct val="101299"/>
              </a:lnSpc>
              <a:spcBef>
                <a:spcPts val="315"/>
              </a:spcBef>
            </a:pPr>
            <a:r>
              <a:rPr dirty="0" sz="1300" spc="5">
                <a:latin typeface="Times New Roman"/>
                <a:cs typeface="Times New Roman"/>
              </a:rPr>
              <a:t>In the example, the </a:t>
            </a:r>
            <a:r>
              <a:rPr dirty="0" sz="1300" spc="15">
                <a:latin typeface="Courier New"/>
                <a:cs typeface="Courier New"/>
              </a:rPr>
              <a:t>sal_status </a:t>
            </a:r>
            <a:r>
              <a:rPr dirty="0" sz="1300" spc="5">
                <a:latin typeface="Times New Roman"/>
                <a:cs typeface="Times New Roman"/>
              </a:rPr>
              <a:t>procedure creates a report of employees for each  department, along with their salaries. </a:t>
            </a:r>
            <a:r>
              <a:rPr dirty="0" sz="1300" spc="10">
                <a:latin typeface="Times New Roman"/>
                <a:cs typeface="Times New Roman"/>
              </a:rPr>
              <a:t>The </a:t>
            </a:r>
            <a:r>
              <a:rPr dirty="0" sz="1300" spc="5">
                <a:latin typeface="Times New Roman"/>
                <a:cs typeface="Times New Roman"/>
              </a:rPr>
              <a:t>data is written to a text file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UTL_FILE </a:t>
            </a:r>
            <a:r>
              <a:rPr dirty="0" sz="1300" spc="5">
                <a:latin typeface="Times New Roman"/>
                <a:cs typeface="Times New Roman"/>
              </a:rPr>
              <a:t>package. In the code example, the variable </a:t>
            </a:r>
            <a:r>
              <a:rPr dirty="0" sz="1300" spc="15">
                <a:latin typeface="Courier New"/>
                <a:cs typeface="Courier New"/>
              </a:rPr>
              <a:t>file </a:t>
            </a:r>
            <a:r>
              <a:rPr dirty="0" sz="1300" spc="5">
                <a:latin typeface="Times New Roman"/>
                <a:cs typeface="Times New Roman"/>
              </a:rPr>
              <a:t>is declared as  </a:t>
            </a:r>
            <a:r>
              <a:rPr dirty="0" sz="1300" spc="15">
                <a:latin typeface="Courier New"/>
                <a:cs typeface="Courier New"/>
              </a:rPr>
              <a:t>UTL_FILE.FILE_TYPE</a:t>
            </a:r>
            <a:r>
              <a:rPr dirty="0" sz="1300" spc="15">
                <a:latin typeface="Times New Roman"/>
                <a:cs typeface="Times New Roman"/>
              </a:rPr>
              <a:t>, </a:t>
            </a:r>
            <a:r>
              <a:rPr dirty="0" sz="1300" spc="5">
                <a:latin typeface="Times New Roman"/>
                <a:cs typeface="Times New Roman"/>
              </a:rPr>
              <a:t>a package type that is a record with a field </a:t>
            </a:r>
            <a:r>
              <a:rPr dirty="0" sz="1300" spc="10">
                <a:latin typeface="Times New Roman"/>
                <a:cs typeface="Times New Roman"/>
              </a:rPr>
              <a:t>called </a:t>
            </a:r>
            <a:r>
              <a:rPr dirty="0" sz="1300" spc="10">
                <a:latin typeface="Courier New"/>
                <a:cs typeface="Courier New"/>
              </a:rPr>
              <a:t>ID</a:t>
            </a:r>
            <a:r>
              <a:rPr dirty="0" sz="1300" spc="-405">
                <a:latin typeface="Courier New"/>
                <a:cs typeface="Courier New"/>
              </a:rPr>
              <a:t> </a:t>
            </a:r>
            <a:r>
              <a:rPr dirty="0" sz="1300" spc="5">
                <a:latin typeface="Times New Roman"/>
                <a:cs typeface="Times New Roman"/>
              </a:rPr>
              <a:t>of the  </a:t>
            </a:r>
            <a:r>
              <a:rPr dirty="0" sz="1300" spc="15">
                <a:latin typeface="Courier New"/>
                <a:cs typeface="Courier New"/>
              </a:rPr>
              <a:t>BINARY_INTEGER</a:t>
            </a:r>
            <a:r>
              <a:rPr dirty="0" sz="1300" spc="-440">
                <a:latin typeface="Courier New"/>
                <a:cs typeface="Courier New"/>
              </a:rPr>
              <a:t> </a:t>
            </a:r>
            <a:r>
              <a:rPr dirty="0" sz="1300" spc="5">
                <a:latin typeface="Times New Roman"/>
                <a:cs typeface="Times New Roman"/>
              </a:rPr>
              <a:t>data type. For example:</a:t>
            </a:r>
            <a:endParaRPr sz="1300">
              <a:latin typeface="Times New Roman"/>
              <a:cs typeface="Times New Roman"/>
            </a:endParaRPr>
          </a:p>
          <a:p>
            <a:pPr algn="ctr" marL="113664">
              <a:lnSpc>
                <a:spcPct val="100000"/>
              </a:lnSpc>
              <a:spcBef>
                <a:spcPts val="10"/>
              </a:spcBef>
            </a:pPr>
            <a:r>
              <a:rPr dirty="0" sz="1200" spc="5">
                <a:latin typeface="Courier New"/>
                <a:cs typeface="Courier New"/>
              </a:rPr>
              <a:t>TYPE file_type IS RECORD (id</a:t>
            </a:r>
            <a:r>
              <a:rPr dirty="0" sz="1200" spc="20">
                <a:latin typeface="Courier New"/>
                <a:cs typeface="Courier New"/>
              </a:rPr>
              <a:t> </a:t>
            </a:r>
            <a:r>
              <a:rPr dirty="0" sz="1200" spc="5">
                <a:latin typeface="Courier New"/>
                <a:cs typeface="Courier New"/>
              </a:rPr>
              <a:t>BINARY_INTEGER);</a:t>
            </a:r>
            <a:endParaRPr sz="1200">
              <a:latin typeface="Courier New"/>
              <a:cs typeface="Courier New"/>
            </a:endParaRPr>
          </a:p>
          <a:p>
            <a:pPr marL="138430" marR="5080" indent="-635">
              <a:lnSpc>
                <a:spcPct val="101099"/>
              </a:lnSpc>
              <a:spcBef>
                <a:spcPts val="335"/>
              </a:spcBef>
            </a:pPr>
            <a:r>
              <a:rPr dirty="0" sz="1300" spc="10">
                <a:latin typeface="Times New Roman"/>
                <a:cs typeface="Times New Roman"/>
              </a:rPr>
              <a:t>The</a:t>
            </a:r>
            <a:r>
              <a:rPr dirty="0" sz="1300" spc="5">
                <a:latin typeface="Times New Roman"/>
                <a:cs typeface="Times New Roman"/>
              </a:rPr>
              <a:t> field</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15">
                <a:latin typeface="Courier New"/>
                <a:cs typeface="Courier New"/>
              </a:rPr>
              <a:t>FILE_TYPE</a:t>
            </a:r>
            <a:r>
              <a:rPr dirty="0" sz="1300" spc="-445">
                <a:latin typeface="Courier New"/>
                <a:cs typeface="Courier New"/>
              </a:rPr>
              <a:t> </a:t>
            </a:r>
            <a:r>
              <a:rPr dirty="0" sz="1300" spc="5">
                <a:latin typeface="Times New Roman"/>
                <a:cs typeface="Times New Roman"/>
              </a:rPr>
              <a:t>record</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private</a:t>
            </a:r>
            <a:r>
              <a:rPr dirty="0" sz="1300" spc="10">
                <a:latin typeface="Times New Roman"/>
                <a:cs typeface="Times New Roman"/>
              </a:rPr>
              <a:t> </a:t>
            </a:r>
            <a:r>
              <a:rPr dirty="0" sz="1300" spc="5">
                <a:latin typeface="Times New Roman"/>
                <a:cs typeface="Times New Roman"/>
              </a:rPr>
              <a:t>to the</a:t>
            </a:r>
            <a:r>
              <a:rPr dirty="0" sz="1300" spc="15">
                <a:latin typeface="Times New Roman"/>
                <a:cs typeface="Times New Roman"/>
              </a:rPr>
              <a:t> </a:t>
            </a:r>
            <a:r>
              <a:rPr dirty="0" sz="1300" spc="15">
                <a:latin typeface="Courier New"/>
                <a:cs typeface="Courier New"/>
              </a:rPr>
              <a:t>UTL_FILE</a:t>
            </a:r>
            <a:r>
              <a:rPr dirty="0" sz="1300" spc="-445">
                <a:latin typeface="Courier New"/>
                <a:cs typeface="Courier New"/>
              </a:rPr>
              <a:t> </a:t>
            </a:r>
            <a:r>
              <a:rPr dirty="0" sz="1300" spc="10">
                <a:latin typeface="Times New Roman"/>
                <a:cs typeface="Times New Roman"/>
              </a:rPr>
              <a:t>package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should</a:t>
            </a:r>
            <a:r>
              <a:rPr dirty="0" sz="1300" spc="10">
                <a:latin typeface="Times New Roman"/>
                <a:cs typeface="Times New Roman"/>
              </a:rPr>
              <a:t> </a:t>
            </a:r>
            <a:r>
              <a:rPr dirty="0" sz="1300" spc="5">
                <a:latin typeface="Times New Roman"/>
                <a:cs typeface="Times New Roman"/>
              </a:rPr>
              <a:t>never  be referenced or changed. </a:t>
            </a:r>
            <a:r>
              <a:rPr dirty="0" sz="1300" spc="10">
                <a:latin typeface="Times New Roman"/>
                <a:cs typeface="Times New Roman"/>
              </a:rPr>
              <a:t>The </a:t>
            </a:r>
            <a:r>
              <a:rPr dirty="0" sz="1300" spc="15">
                <a:latin typeface="Courier New"/>
                <a:cs typeface="Courier New"/>
              </a:rPr>
              <a:t>sal_status</a:t>
            </a:r>
            <a:r>
              <a:rPr dirty="0" sz="1300" spc="-405">
                <a:latin typeface="Courier New"/>
                <a:cs typeface="Courier New"/>
              </a:rPr>
              <a:t> </a:t>
            </a:r>
            <a:r>
              <a:rPr dirty="0" sz="1300" spc="5">
                <a:latin typeface="Times New Roman"/>
                <a:cs typeface="Times New Roman"/>
              </a:rPr>
              <a:t>procedure accepts </a:t>
            </a:r>
            <a:r>
              <a:rPr dirty="0" sz="1300" spc="10">
                <a:latin typeface="Times New Roman"/>
                <a:cs typeface="Times New Roman"/>
              </a:rPr>
              <a:t>two </a:t>
            </a:r>
            <a:r>
              <a:rPr dirty="0" sz="1300" spc="5">
                <a:latin typeface="Times New Roman"/>
                <a:cs typeface="Times New Roman"/>
              </a:rPr>
              <a:t>parameters: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The </a:t>
            </a:r>
            <a:r>
              <a:rPr dirty="0" sz="1300" spc="10">
                <a:latin typeface="Courier New"/>
                <a:cs typeface="Courier New"/>
              </a:rPr>
              <a:t>dir</a:t>
            </a:r>
            <a:r>
              <a:rPr dirty="0" sz="1300" spc="-430">
                <a:latin typeface="Courier New"/>
                <a:cs typeface="Courier New"/>
              </a:rPr>
              <a:t> </a:t>
            </a:r>
            <a:r>
              <a:rPr dirty="0" sz="1300" spc="10">
                <a:latin typeface="Times New Roman"/>
                <a:cs typeface="Times New Roman"/>
              </a:rPr>
              <a:t>parameter </a:t>
            </a:r>
            <a:r>
              <a:rPr dirty="0" sz="1300" spc="5">
                <a:latin typeface="Times New Roman"/>
                <a:cs typeface="Times New Roman"/>
              </a:rPr>
              <a:t>for the </a:t>
            </a:r>
            <a:r>
              <a:rPr dirty="0" sz="1300" spc="10">
                <a:latin typeface="Times New Roman"/>
                <a:cs typeface="Times New Roman"/>
              </a:rPr>
              <a:t>name </a:t>
            </a:r>
            <a:r>
              <a:rPr dirty="0" sz="1300" spc="5">
                <a:latin typeface="Times New Roman"/>
                <a:cs typeface="Times New Roman"/>
              </a:rPr>
              <a:t>of the directory in which to write the text file</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The </a:t>
            </a:r>
            <a:r>
              <a:rPr dirty="0" sz="1300" spc="15">
                <a:latin typeface="Courier New"/>
                <a:cs typeface="Courier New"/>
              </a:rPr>
              <a:t>filename</a:t>
            </a:r>
            <a:r>
              <a:rPr dirty="0" sz="1300" spc="-465">
                <a:latin typeface="Courier New"/>
                <a:cs typeface="Courier New"/>
              </a:rPr>
              <a:t> </a:t>
            </a:r>
            <a:r>
              <a:rPr dirty="0" sz="1300" spc="10">
                <a:latin typeface="Times New Roman"/>
                <a:cs typeface="Times New Roman"/>
              </a:rPr>
              <a:t>parameter </a:t>
            </a:r>
            <a:r>
              <a:rPr dirty="0" sz="1300" spc="5">
                <a:latin typeface="Times New Roman"/>
                <a:cs typeface="Times New Roman"/>
              </a:rPr>
              <a:t>to specify the </a:t>
            </a:r>
            <a:r>
              <a:rPr dirty="0" sz="1300" spc="10">
                <a:latin typeface="Times New Roman"/>
                <a:cs typeface="Times New Roman"/>
              </a:rPr>
              <a:t>name </a:t>
            </a:r>
            <a:r>
              <a:rPr dirty="0" sz="1300" spc="5">
                <a:latin typeface="Times New Roman"/>
                <a:cs typeface="Times New Roman"/>
              </a:rPr>
              <a:t>of the file</a:t>
            </a:r>
            <a:endParaRPr sz="1300">
              <a:latin typeface="Times New Roman"/>
              <a:cs typeface="Times New Roman"/>
            </a:endParaRPr>
          </a:p>
          <a:p>
            <a:pPr marL="138430">
              <a:lnSpc>
                <a:spcPts val="1525"/>
              </a:lnSpc>
              <a:spcBef>
                <a:spcPts val="500"/>
              </a:spcBef>
            </a:pPr>
            <a:r>
              <a:rPr dirty="0" sz="1300" spc="5">
                <a:latin typeface="Times New Roman"/>
                <a:cs typeface="Times New Roman"/>
              </a:rPr>
              <a:t>For example, to call the procedure, use the</a:t>
            </a:r>
            <a:r>
              <a:rPr dirty="0" sz="1300" spc="1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algn="ctr" marL="113030">
              <a:lnSpc>
                <a:spcPts val="1405"/>
              </a:lnSpc>
            </a:pPr>
            <a:r>
              <a:rPr dirty="0" sz="1200" spc="5">
                <a:latin typeface="Courier New"/>
                <a:cs typeface="Courier New"/>
              </a:rPr>
              <a:t>EXECUTE sal_status('MY_DIR',</a:t>
            </a:r>
            <a:r>
              <a:rPr dirty="0" sz="1200" spc="10">
                <a:latin typeface="Courier New"/>
                <a:cs typeface="Courier New"/>
              </a:rPr>
              <a:t> </a:t>
            </a:r>
            <a:r>
              <a:rPr dirty="0" sz="1200" spc="5">
                <a:latin typeface="Courier New"/>
                <a:cs typeface="Courier New"/>
              </a:rPr>
              <a:t>'salreport.txt')</a:t>
            </a:r>
            <a:endParaRPr sz="1200">
              <a:latin typeface="Courier New"/>
              <a:cs typeface="Courier New"/>
            </a:endParaRPr>
          </a:p>
          <a:p>
            <a:pPr marL="138430" marR="131445">
              <a:lnSpc>
                <a:spcPct val="102600"/>
              </a:lnSpc>
              <a:spcBef>
                <a:spcPts val="309"/>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directory location used </a:t>
            </a:r>
            <a:r>
              <a:rPr dirty="0" sz="1300" spc="10">
                <a:latin typeface="Times New Roman"/>
                <a:cs typeface="Times New Roman"/>
              </a:rPr>
              <a:t>(</a:t>
            </a:r>
            <a:r>
              <a:rPr dirty="0" sz="1300" spc="10">
                <a:latin typeface="Courier New"/>
                <a:cs typeface="Courier New"/>
              </a:rPr>
              <a:t>MY_DIR</a:t>
            </a:r>
            <a:r>
              <a:rPr dirty="0" sz="1300" spc="10">
                <a:latin typeface="Times New Roman"/>
                <a:cs typeface="Times New Roman"/>
              </a:rPr>
              <a:t>) </a:t>
            </a:r>
            <a:r>
              <a:rPr dirty="0" sz="1300" spc="5">
                <a:latin typeface="Times New Roman"/>
                <a:cs typeface="Times New Roman"/>
              </a:rPr>
              <a:t>must be in </a:t>
            </a:r>
            <a:r>
              <a:rPr dirty="0" sz="1300" spc="10">
                <a:latin typeface="Times New Roman"/>
                <a:cs typeface="Times New Roman"/>
              </a:rPr>
              <a:t>uppercase </a:t>
            </a:r>
            <a:r>
              <a:rPr dirty="0" sz="1300" spc="5">
                <a:latin typeface="Times New Roman"/>
                <a:cs typeface="Times New Roman"/>
              </a:rPr>
              <a:t>characters if it is a  directory</a:t>
            </a:r>
            <a:r>
              <a:rPr dirty="0" sz="1300" spc="10">
                <a:latin typeface="Times New Roman"/>
                <a:cs typeface="Times New Roman"/>
              </a:rPr>
              <a:t> </a:t>
            </a:r>
            <a:r>
              <a:rPr dirty="0" sz="1300" spc="5">
                <a:latin typeface="Times New Roman"/>
                <a:cs typeface="Times New Roman"/>
              </a:rPr>
              <a:t>alias</a:t>
            </a:r>
            <a:r>
              <a:rPr dirty="0" sz="1300" spc="10">
                <a:latin typeface="Times New Roman"/>
                <a:cs typeface="Times New Roman"/>
              </a:rPr>
              <a:t> </a:t>
            </a:r>
            <a:r>
              <a:rPr dirty="0" sz="1300" spc="5">
                <a:latin typeface="Times New Roman"/>
                <a:cs typeface="Times New Roman"/>
              </a:rPr>
              <a:t>created</a:t>
            </a:r>
            <a:r>
              <a:rPr dirty="0" sz="1300" spc="15">
                <a:latin typeface="Times New Roman"/>
                <a:cs typeface="Times New Roman"/>
              </a:rPr>
              <a:t> </a:t>
            </a:r>
            <a:r>
              <a:rPr dirty="0" sz="1300" spc="10">
                <a:latin typeface="Times New Roman"/>
                <a:cs typeface="Times New Roman"/>
              </a:rPr>
              <a:t>by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CREATE</a:t>
            </a:r>
            <a:r>
              <a:rPr dirty="0" sz="1300" spc="-434">
                <a:latin typeface="Courier New"/>
                <a:cs typeface="Courier New"/>
              </a:rPr>
              <a:t> </a:t>
            </a:r>
            <a:r>
              <a:rPr dirty="0" sz="1300" spc="15">
                <a:latin typeface="Courier New"/>
                <a:cs typeface="Courier New"/>
              </a:rPr>
              <a:t>DIRECTORY</a:t>
            </a:r>
            <a:r>
              <a:rPr dirty="0" sz="1300" spc="-445">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10">
                <a:latin typeface="Times New Roman"/>
                <a:cs typeface="Times New Roman"/>
              </a:rPr>
              <a:t>When </a:t>
            </a:r>
            <a:r>
              <a:rPr dirty="0" sz="1300" spc="5">
                <a:latin typeface="Times New Roman"/>
                <a:cs typeface="Times New Roman"/>
              </a:rPr>
              <a:t>reading</a:t>
            </a:r>
            <a:r>
              <a:rPr dirty="0" sz="1300" spc="15">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5">
                <a:latin typeface="Times New Roman"/>
                <a:cs typeface="Times New Roman"/>
              </a:rPr>
              <a:t>file</a:t>
            </a:r>
            <a:r>
              <a:rPr dirty="0" sz="1300" spc="15">
                <a:latin typeface="Times New Roman"/>
                <a:cs typeface="Times New Roman"/>
              </a:rPr>
              <a:t> </a:t>
            </a:r>
            <a:r>
              <a:rPr dirty="0" sz="1300" spc="5">
                <a:latin typeface="Times New Roman"/>
                <a:cs typeface="Times New Roman"/>
              </a:rPr>
              <a:t>in</a:t>
            </a:r>
            <a:r>
              <a:rPr dirty="0" sz="1300" spc="20">
                <a:latin typeface="Times New Roman"/>
                <a:cs typeface="Times New Roman"/>
              </a:rPr>
              <a:t> </a:t>
            </a:r>
            <a:r>
              <a:rPr dirty="0" sz="1300" spc="5">
                <a:latin typeface="Times New Roman"/>
                <a:cs typeface="Times New Roman"/>
              </a:rPr>
              <a:t>a  loop, the loop should exit </a:t>
            </a:r>
            <a:r>
              <a:rPr dirty="0" sz="1300" spc="10">
                <a:latin typeface="Times New Roman"/>
                <a:cs typeface="Times New Roman"/>
              </a:rPr>
              <a:t>when </a:t>
            </a:r>
            <a:r>
              <a:rPr dirty="0" sz="1300" spc="5">
                <a:latin typeface="Times New Roman"/>
                <a:cs typeface="Times New Roman"/>
              </a:rPr>
              <a:t>it detects the </a:t>
            </a:r>
            <a:r>
              <a:rPr dirty="0" sz="1300" spc="15">
                <a:latin typeface="Courier New"/>
                <a:cs typeface="Courier New"/>
              </a:rPr>
              <a:t>NO_DATA_FOUND </a:t>
            </a:r>
            <a:r>
              <a:rPr dirty="0" sz="1300" spc="5">
                <a:latin typeface="Times New Roman"/>
                <a:cs typeface="Times New Roman"/>
              </a:rPr>
              <a:t>exception. </a:t>
            </a:r>
            <a:r>
              <a:rPr dirty="0" sz="1300" spc="10">
                <a:latin typeface="Times New Roman"/>
                <a:cs typeface="Times New Roman"/>
              </a:rPr>
              <a:t>The  </a:t>
            </a:r>
            <a:r>
              <a:rPr dirty="0" sz="1300" spc="15">
                <a:latin typeface="Courier New"/>
                <a:cs typeface="Courier New"/>
              </a:rPr>
              <a:t>UTL_FILE</a:t>
            </a:r>
            <a:r>
              <a:rPr dirty="0" sz="1300" spc="-450">
                <a:latin typeface="Courier New"/>
                <a:cs typeface="Courier New"/>
              </a:rPr>
              <a:t> </a:t>
            </a:r>
            <a:r>
              <a:rPr dirty="0" sz="1300" spc="5">
                <a:latin typeface="Times New Roman"/>
                <a:cs typeface="Times New Roman"/>
              </a:rPr>
              <a:t>output</a:t>
            </a:r>
            <a:r>
              <a:rPr dirty="0" sz="1300" spc="15">
                <a:latin typeface="Times New Roman"/>
                <a:cs typeface="Times New Roman"/>
              </a:rPr>
              <a:t> </a:t>
            </a:r>
            <a:r>
              <a:rPr dirty="0" sz="1300" spc="5">
                <a:latin typeface="Times New Roman"/>
                <a:cs typeface="Times New Roman"/>
              </a:rPr>
              <a:t>is sent</a:t>
            </a:r>
            <a:r>
              <a:rPr dirty="0" sz="1300" spc="15">
                <a:latin typeface="Times New Roman"/>
                <a:cs typeface="Times New Roman"/>
              </a:rPr>
              <a:t> </a:t>
            </a:r>
            <a:r>
              <a:rPr dirty="0" sz="1300" spc="5">
                <a:latin typeface="Times New Roman"/>
                <a:cs typeface="Times New Roman"/>
              </a:rPr>
              <a:t>synchronously.</a:t>
            </a:r>
            <a:r>
              <a:rPr dirty="0" sz="1300" spc="15">
                <a:latin typeface="Times New Roman"/>
                <a:cs typeface="Times New Roman"/>
              </a:rPr>
              <a:t> </a:t>
            </a:r>
            <a:r>
              <a:rPr dirty="0" sz="1300" spc="15">
                <a:latin typeface="Courier New"/>
                <a:cs typeface="Courier New"/>
              </a:rPr>
              <a:t>DBMS_OUTPUT</a:t>
            </a:r>
            <a:r>
              <a:rPr dirty="0" sz="1300" spc="-434">
                <a:latin typeface="Courier New"/>
                <a:cs typeface="Courier New"/>
              </a:rPr>
              <a:t> </a:t>
            </a:r>
            <a:r>
              <a:rPr dirty="0" sz="1300" spc="5">
                <a:latin typeface="Times New Roman"/>
                <a:cs typeface="Times New Roman"/>
              </a:rPr>
              <a:t>procedures</a:t>
            </a:r>
            <a:r>
              <a:rPr dirty="0" sz="1300" spc="15">
                <a:latin typeface="Times New Roman"/>
                <a:cs typeface="Times New Roman"/>
              </a:rPr>
              <a:t> </a:t>
            </a:r>
            <a:r>
              <a:rPr dirty="0" sz="1300" spc="10">
                <a:latin typeface="Times New Roman"/>
                <a:cs typeface="Times New Roman"/>
              </a:rPr>
              <a:t>do</a:t>
            </a:r>
            <a:r>
              <a:rPr dirty="0" sz="1300" spc="20">
                <a:latin typeface="Times New Roman"/>
                <a:cs typeface="Times New Roman"/>
              </a:rPr>
              <a:t> </a:t>
            </a:r>
            <a:r>
              <a:rPr dirty="0" sz="1300" spc="5">
                <a:latin typeface="Times New Roman"/>
                <a:cs typeface="Times New Roman"/>
              </a:rPr>
              <a:t>not</a:t>
            </a:r>
            <a:r>
              <a:rPr dirty="0" sz="1300" spc="15">
                <a:latin typeface="Times New Roman"/>
                <a:cs typeface="Times New Roman"/>
              </a:rPr>
              <a:t> </a:t>
            </a:r>
            <a:r>
              <a:rPr dirty="0" sz="1300" spc="5">
                <a:latin typeface="Times New Roman"/>
                <a:cs typeface="Times New Roman"/>
              </a:rPr>
              <a:t>produce  output until the </a:t>
            </a:r>
            <a:r>
              <a:rPr dirty="0" sz="1300" spc="10">
                <a:latin typeface="Times New Roman"/>
                <a:cs typeface="Times New Roman"/>
              </a:rPr>
              <a:t>procedure </a:t>
            </a:r>
            <a:r>
              <a:rPr dirty="0" sz="1300" spc="5">
                <a:latin typeface="Times New Roman"/>
                <a:cs typeface="Times New Roman"/>
              </a:rPr>
              <a:t>is</a:t>
            </a:r>
            <a:r>
              <a:rPr dirty="0" sz="1300">
                <a:latin typeface="Times New Roman"/>
                <a:cs typeface="Times New Roman"/>
              </a:rPr>
              <a:t> </a:t>
            </a:r>
            <a:r>
              <a:rPr dirty="0" sz="1300" spc="5">
                <a:latin typeface="Times New Roman"/>
                <a:cs typeface="Times New Roman"/>
              </a:rPr>
              <a:t>completed.</a:t>
            </a:r>
            <a:endParaRPr sz="1300">
              <a:latin typeface="Times New Roman"/>
              <a:cs typeface="Times New Roman"/>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325880" y="1374647"/>
            <a:ext cx="5104765" cy="3488054"/>
          </a:xfrm>
          <a:custGeom>
            <a:avLst/>
            <a:gdLst/>
            <a:ahLst/>
            <a:cxnLst/>
            <a:rect l="l" t="t" r="r" b="b"/>
            <a:pathLst>
              <a:path w="5104765" h="3488054">
                <a:moveTo>
                  <a:pt x="5104638" y="0"/>
                </a:moveTo>
                <a:lnTo>
                  <a:pt x="0" y="0"/>
                </a:lnTo>
                <a:lnTo>
                  <a:pt x="0" y="3487674"/>
                </a:lnTo>
                <a:lnTo>
                  <a:pt x="5104638" y="3487674"/>
                </a:lnTo>
                <a:lnTo>
                  <a:pt x="5104638" y="0"/>
                </a:lnTo>
                <a:close/>
              </a:path>
            </a:pathLst>
          </a:custGeom>
          <a:solidFill>
            <a:srgbClr val="CCCCCC"/>
          </a:solidFill>
        </p:spPr>
        <p:txBody>
          <a:bodyPr wrap="square" lIns="0" tIns="0" rIns="0" bIns="0" rtlCol="0"/>
          <a:lstStyle/>
          <a:p/>
        </p:txBody>
      </p:sp>
      <p:sp>
        <p:nvSpPr>
          <p:cNvPr id="4" name="object 4"/>
          <p:cNvSpPr txBox="1"/>
          <p:nvPr/>
        </p:nvSpPr>
        <p:spPr>
          <a:xfrm>
            <a:off x="1924811" y="3772661"/>
            <a:ext cx="2725420" cy="163195"/>
          </a:xfrm>
          <a:prstGeom prst="rect">
            <a:avLst/>
          </a:prstGeom>
          <a:solidFill>
            <a:srgbClr val="CCCCCC"/>
          </a:solidFill>
          <a:ln w="20574">
            <a:solidFill>
              <a:srgbClr val="FF0000"/>
            </a:solidFill>
          </a:ln>
        </p:spPr>
        <p:txBody>
          <a:bodyPr wrap="square" lIns="0" tIns="0" rIns="0" bIns="0" rtlCol="0" vert="horz">
            <a:spAutoFit/>
          </a:bodyPr>
          <a:lstStyle/>
          <a:p>
            <a:pPr marL="61594">
              <a:lnSpc>
                <a:spcPts val="1125"/>
              </a:lnSpc>
            </a:pPr>
            <a:r>
              <a:rPr dirty="0" sz="1300" spc="-20" b="1">
                <a:latin typeface="Courier New"/>
                <a:cs typeface="Courier New"/>
              </a:rPr>
              <a:t>UTL_FILE.INVALID_FILEHANDLE</a:t>
            </a:r>
            <a:endParaRPr sz="1300">
              <a:latin typeface="Courier New"/>
              <a:cs typeface="Courier New"/>
            </a:endParaRPr>
          </a:p>
        </p:txBody>
      </p:sp>
      <p:sp>
        <p:nvSpPr>
          <p:cNvPr id="5" name="object 5"/>
          <p:cNvSpPr txBox="1"/>
          <p:nvPr/>
        </p:nvSpPr>
        <p:spPr>
          <a:xfrm>
            <a:off x="1979676" y="4065270"/>
            <a:ext cx="2016760" cy="174625"/>
          </a:xfrm>
          <a:prstGeom prst="rect">
            <a:avLst/>
          </a:prstGeom>
          <a:solidFill>
            <a:srgbClr val="CCCCCC"/>
          </a:solidFill>
          <a:ln w="20574">
            <a:solidFill>
              <a:srgbClr val="FF0000"/>
            </a:solidFill>
          </a:ln>
        </p:spPr>
        <p:txBody>
          <a:bodyPr wrap="square" lIns="0" tIns="0" rIns="0" bIns="0" rtlCol="0" vert="horz">
            <a:spAutoFit/>
          </a:bodyPr>
          <a:lstStyle/>
          <a:p>
            <a:pPr marL="6985">
              <a:lnSpc>
                <a:spcPts val="1285"/>
              </a:lnSpc>
            </a:pPr>
            <a:r>
              <a:rPr dirty="0" sz="1300" spc="-20" b="1">
                <a:latin typeface="Courier New"/>
                <a:cs typeface="Courier New"/>
              </a:rPr>
              <a:t>UTL_FILE.WRITE_ERROR</a:t>
            </a:r>
            <a:endParaRPr sz="1300">
              <a:latin typeface="Courier New"/>
              <a:cs typeface="Courier New"/>
            </a:endParaRPr>
          </a:p>
        </p:txBody>
      </p:sp>
      <p:sp>
        <p:nvSpPr>
          <p:cNvPr id="6" name="object 6"/>
          <p:cNvSpPr txBox="1"/>
          <p:nvPr/>
        </p:nvSpPr>
        <p:spPr>
          <a:xfrm>
            <a:off x="1325880" y="1374647"/>
            <a:ext cx="5104765" cy="3488054"/>
          </a:xfrm>
          <a:prstGeom prst="rect">
            <a:avLst/>
          </a:prstGeom>
          <a:ln w="20574">
            <a:solidFill>
              <a:srgbClr val="000000"/>
            </a:solidFill>
          </a:ln>
        </p:spPr>
        <p:txBody>
          <a:bodyPr wrap="square" lIns="0" tIns="0" rIns="0" bIns="0" rtlCol="0" vert="horz">
            <a:spAutoFit/>
          </a:bodyPr>
          <a:lstStyle/>
          <a:p>
            <a:pPr marL="270510">
              <a:lnSpc>
                <a:spcPts val="1345"/>
              </a:lnSpc>
            </a:pPr>
            <a:r>
              <a:rPr dirty="0" sz="1300" spc="-10" b="1">
                <a:latin typeface="Courier New"/>
                <a:cs typeface="Courier New"/>
              </a:rPr>
              <a:t>FOR </a:t>
            </a:r>
            <a:r>
              <a:rPr dirty="0" sz="1300" spc="-15" b="1">
                <a:latin typeface="Courier New"/>
                <a:cs typeface="Courier New"/>
              </a:rPr>
              <a:t>emp_rec </a:t>
            </a:r>
            <a:r>
              <a:rPr dirty="0" sz="1300" spc="-10" b="1">
                <a:latin typeface="Courier New"/>
                <a:cs typeface="Courier New"/>
              </a:rPr>
              <a:t>IN empc</a:t>
            </a:r>
            <a:r>
              <a:rPr dirty="0" sz="1300" spc="-55" b="1">
                <a:latin typeface="Courier New"/>
                <a:cs typeface="Courier New"/>
              </a:rPr>
              <a:t> </a:t>
            </a:r>
            <a:r>
              <a:rPr dirty="0" sz="1300" spc="-15" b="1">
                <a:latin typeface="Courier New"/>
                <a:cs typeface="Courier New"/>
              </a:rPr>
              <a:t>LOOP</a:t>
            </a:r>
            <a:endParaRPr sz="1300">
              <a:latin typeface="Courier New"/>
              <a:cs typeface="Courier New"/>
            </a:endParaRPr>
          </a:p>
          <a:p>
            <a:pPr marL="661035" marR="530225" indent="-195580">
              <a:lnSpc>
                <a:spcPct val="79200"/>
              </a:lnSpc>
              <a:spcBef>
                <a:spcPts val="160"/>
              </a:spcBef>
            </a:pPr>
            <a:r>
              <a:rPr dirty="0" sz="1300" spc="-15" b="1">
                <a:latin typeface="Courier New"/>
                <a:cs typeface="Courier New"/>
              </a:rPr>
              <a:t>IF </a:t>
            </a:r>
            <a:r>
              <a:rPr dirty="0" sz="1300" spc="-20" b="1">
                <a:latin typeface="Courier New"/>
                <a:cs typeface="Courier New"/>
              </a:rPr>
              <a:t>emp_rec.department_id </a:t>
            </a:r>
            <a:r>
              <a:rPr dirty="0" sz="1300" spc="-15" b="1">
                <a:latin typeface="Courier New"/>
                <a:cs typeface="Courier New"/>
              </a:rPr>
              <a:t>&lt;&gt; olddeptno </a:t>
            </a:r>
            <a:r>
              <a:rPr dirty="0" sz="1300" spc="-20" b="1">
                <a:latin typeface="Courier New"/>
                <a:cs typeface="Courier New"/>
              </a:rPr>
              <a:t>THEN  UTL_FILE.PUT_LINE (file,</a:t>
            </a:r>
            <a:endParaRPr sz="1300">
              <a:latin typeface="Courier New"/>
              <a:cs typeface="Courier New"/>
            </a:endParaRPr>
          </a:p>
          <a:p>
            <a:pPr marL="758825">
              <a:lnSpc>
                <a:spcPts val="1065"/>
              </a:lnSpc>
            </a:pPr>
            <a:r>
              <a:rPr dirty="0" sz="1300" spc="-20" b="1">
                <a:latin typeface="Courier New"/>
                <a:cs typeface="Courier New"/>
              </a:rPr>
              <a:t>'DEPARTMENT: </a:t>
            </a:r>
            <a:r>
              <a:rPr dirty="0" sz="1300" spc="-10" b="1">
                <a:latin typeface="Courier New"/>
                <a:cs typeface="Courier New"/>
              </a:rPr>
              <a:t>' </a:t>
            </a:r>
            <a:r>
              <a:rPr dirty="0" sz="1300" spc="-15" b="1">
                <a:latin typeface="Courier New"/>
                <a:cs typeface="Courier New"/>
              </a:rPr>
              <a:t>||</a:t>
            </a:r>
            <a:r>
              <a:rPr dirty="0" sz="1300" spc="5" b="1">
                <a:latin typeface="Courier New"/>
                <a:cs typeface="Courier New"/>
              </a:rPr>
              <a:t> </a:t>
            </a:r>
            <a:r>
              <a:rPr dirty="0" sz="1300" spc="-20" b="1">
                <a:latin typeface="Courier New"/>
                <a:cs typeface="Courier New"/>
              </a:rPr>
              <a:t>emp_rec.department_id);</a:t>
            </a:r>
            <a:endParaRPr sz="1300">
              <a:latin typeface="Courier New"/>
              <a:cs typeface="Courier New"/>
            </a:endParaRPr>
          </a:p>
          <a:p>
            <a:pPr marL="466090" marR="2000885" indent="187960">
              <a:lnSpc>
                <a:spcPct val="78800"/>
              </a:lnSpc>
              <a:spcBef>
                <a:spcPts val="170"/>
              </a:spcBef>
            </a:pPr>
            <a:r>
              <a:rPr dirty="0" sz="1300" spc="-15" b="1">
                <a:latin typeface="Courier New"/>
                <a:cs typeface="Courier New"/>
              </a:rPr>
              <a:t>UTL_FILE.NEW_LINE (file);  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466090">
              <a:lnSpc>
                <a:spcPts val="1070"/>
              </a:lnSpc>
            </a:pPr>
            <a:r>
              <a:rPr dirty="0" sz="1300" spc="-20" b="1">
                <a:latin typeface="Courier New"/>
                <a:cs typeface="Courier New"/>
              </a:rPr>
              <a:t>UTL_FILE.PUT_LINE (file,</a:t>
            </a:r>
            <a:endParaRPr sz="1300">
              <a:latin typeface="Courier New"/>
              <a:cs typeface="Courier New"/>
            </a:endParaRPr>
          </a:p>
          <a:p>
            <a:pPr marL="758825" marR="628015">
              <a:lnSpc>
                <a:spcPct val="79200"/>
              </a:lnSpc>
              <a:spcBef>
                <a:spcPts val="160"/>
              </a:spcBef>
              <a:tabLst>
                <a:tab pos="1050925" algn="l"/>
              </a:tabLst>
            </a:pPr>
            <a:r>
              <a:rPr dirty="0" sz="1300" spc="-10" b="1">
                <a:latin typeface="Courier New"/>
                <a:cs typeface="Courier New"/>
              </a:rPr>
              <a:t>'	</a:t>
            </a:r>
            <a:r>
              <a:rPr dirty="0" sz="1300" spc="-15" b="1">
                <a:latin typeface="Courier New"/>
                <a:cs typeface="Courier New"/>
              </a:rPr>
              <a:t>EMPLOYEE: </a:t>
            </a:r>
            <a:r>
              <a:rPr dirty="0" sz="1300" spc="-10" b="1">
                <a:latin typeface="Courier New"/>
                <a:cs typeface="Courier New"/>
              </a:rPr>
              <a:t>' </a:t>
            </a:r>
            <a:r>
              <a:rPr dirty="0" sz="1300" spc="-15" b="1">
                <a:latin typeface="Courier New"/>
                <a:cs typeface="Courier New"/>
              </a:rPr>
              <a:t>|| </a:t>
            </a:r>
            <a:r>
              <a:rPr dirty="0" sz="1300" spc="-20" b="1">
                <a:latin typeface="Courier New"/>
                <a:cs typeface="Courier New"/>
              </a:rPr>
              <a:t>emp_rec.last_name ||  </a:t>
            </a:r>
            <a:r>
              <a:rPr dirty="0" sz="1300" spc="-10" b="1">
                <a:latin typeface="Courier New"/>
                <a:cs typeface="Courier New"/>
              </a:rPr>
              <a:t>' </a:t>
            </a:r>
            <a:r>
              <a:rPr dirty="0" sz="1300" spc="-15" b="1">
                <a:latin typeface="Courier New"/>
                <a:cs typeface="Courier New"/>
              </a:rPr>
              <a:t>earns: </a:t>
            </a:r>
            <a:r>
              <a:rPr dirty="0" sz="1300" spc="-10" b="1">
                <a:latin typeface="Courier New"/>
                <a:cs typeface="Courier New"/>
              </a:rPr>
              <a:t>' </a:t>
            </a:r>
            <a:r>
              <a:rPr dirty="0" sz="1300" spc="-15" b="1">
                <a:latin typeface="Courier New"/>
                <a:cs typeface="Courier New"/>
              </a:rPr>
              <a:t>||</a:t>
            </a:r>
            <a:r>
              <a:rPr dirty="0" sz="1300" spc="-55" b="1">
                <a:latin typeface="Courier New"/>
                <a:cs typeface="Courier New"/>
              </a:rPr>
              <a:t> </a:t>
            </a:r>
            <a:r>
              <a:rPr dirty="0" sz="1300" spc="-20" b="1">
                <a:latin typeface="Courier New"/>
                <a:cs typeface="Courier New"/>
              </a:rPr>
              <a:t>emp_rec.salary);</a:t>
            </a:r>
            <a:endParaRPr sz="1300">
              <a:latin typeface="Courier New"/>
              <a:cs typeface="Courier New"/>
            </a:endParaRPr>
          </a:p>
          <a:p>
            <a:pPr marL="466090" marR="1214120">
              <a:lnSpc>
                <a:spcPct val="78800"/>
              </a:lnSpc>
              <a:spcBef>
                <a:spcPts val="5"/>
              </a:spcBef>
            </a:pPr>
            <a:r>
              <a:rPr dirty="0" sz="1300" spc="-15" b="1">
                <a:latin typeface="Courier New"/>
                <a:cs typeface="Courier New"/>
              </a:rPr>
              <a:t>olddeptno := </a:t>
            </a:r>
            <a:r>
              <a:rPr dirty="0" sz="1300" spc="-20" b="1">
                <a:latin typeface="Courier New"/>
                <a:cs typeface="Courier New"/>
              </a:rPr>
              <a:t>emp_rec.department_id;  UTL_FILE.NEW_LINE (file);</a:t>
            </a:r>
            <a:endParaRPr sz="1300">
              <a:latin typeface="Courier New"/>
              <a:cs typeface="Courier New"/>
            </a:endParaRPr>
          </a:p>
          <a:p>
            <a:pPr marL="270510">
              <a:lnSpc>
                <a:spcPts val="1070"/>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270510" marR="139065">
              <a:lnSpc>
                <a:spcPct val="79200"/>
              </a:lnSpc>
              <a:spcBef>
                <a:spcPts val="160"/>
              </a:spcBef>
            </a:pPr>
            <a:r>
              <a:rPr dirty="0" sz="1300" spc="-20" b="1">
                <a:latin typeface="Courier New"/>
                <a:cs typeface="Courier New"/>
              </a:rPr>
              <a:t>UTL_FILE.PUT_LINE(file,'*** </a:t>
            </a:r>
            <a:r>
              <a:rPr dirty="0" sz="1300" spc="-15" b="1">
                <a:latin typeface="Courier New"/>
                <a:cs typeface="Courier New"/>
              </a:rPr>
              <a:t>END OF REPORT </a:t>
            </a:r>
            <a:r>
              <a:rPr dirty="0" sz="1300" spc="-20" b="1">
                <a:latin typeface="Courier New"/>
                <a:cs typeface="Courier New"/>
              </a:rPr>
              <a:t>***');  UTL_FILE.FCLOSE (file);</a:t>
            </a:r>
            <a:endParaRPr sz="1300">
              <a:latin typeface="Courier New"/>
              <a:cs typeface="Courier New"/>
            </a:endParaRPr>
          </a:p>
          <a:p>
            <a:pPr marL="74930">
              <a:lnSpc>
                <a:spcPts val="1070"/>
              </a:lnSpc>
            </a:pPr>
            <a:r>
              <a:rPr dirty="0" sz="1300" spc="-20" b="1">
                <a:latin typeface="Courier New"/>
                <a:cs typeface="Courier New"/>
              </a:rPr>
              <a:t>EXCEPTION</a:t>
            </a:r>
            <a:endParaRPr sz="1300">
              <a:latin typeface="Courier New"/>
              <a:cs typeface="Courier New"/>
            </a:endParaRPr>
          </a:p>
          <a:p>
            <a:pPr marL="172720">
              <a:lnSpc>
                <a:spcPts val="1235"/>
              </a:lnSpc>
              <a:tabLst>
                <a:tab pos="3394710" algn="l"/>
              </a:tabLst>
            </a:pPr>
            <a:r>
              <a:rPr dirty="0" sz="1300" spc="-15" b="1">
                <a:latin typeface="Courier New"/>
                <a:cs typeface="Courier New"/>
              </a:rPr>
              <a:t>WHEN	</a:t>
            </a:r>
            <a:r>
              <a:rPr dirty="0" sz="1300" spc="-20" b="1">
                <a:latin typeface="Courier New"/>
                <a:cs typeface="Courier New"/>
              </a:rPr>
              <a:t>THEN</a:t>
            </a:r>
            <a:endParaRPr sz="1300">
              <a:latin typeface="Courier New"/>
              <a:cs typeface="Courier New"/>
            </a:endParaRPr>
          </a:p>
          <a:p>
            <a:pPr marL="172720" marR="139700" indent="97155">
              <a:lnSpc>
                <a:spcPct val="78800"/>
              </a:lnSpc>
              <a:spcBef>
                <a:spcPts val="170"/>
              </a:spcBef>
              <a:tabLst>
                <a:tab pos="2710180" algn="l"/>
              </a:tabLst>
            </a:pPr>
            <a:r>
              <a:rPr dirty="0" sz="1300" spc="-20" b="1">
                <a:latin typeface="Courier New"/>
                <a:cs typeface="Courier New"/>
              </a:rPr>
              <a:t>RAISE_APPLICATION_ERROR(-20001,'Invalid File.');  </a:t>
            </a:r>
            <a:r>
              <a:rPr dirty="0" sz="1300" spc="-15" b="1">
                <a:latin typeface="Courier New"/>
                <a:cs typeface="Courier New"/>
              </a:rPr>
              <a:t>WHEN	</a:t>
            </a:r>
            <a:r>
              <a:rPr dirty="0" sz="1300" spc="-20" b="1">
                <a:latin typeface="Courier New"/>
                <a:cs typeface="Courier New"/>
              </a:rPr>
              <a:t>THEN</a:t>
            </a:r>
            <a:endParaRPr sz="1300">
              <a:latin typeface="Courier New"/>
              <a:cs typeface="Courier New"/>
            </a:endParaRPr>
          </a:p>
          <a:p>
            <a:pPr marL="269875">
              <a:lnSpc>
                <a:spcPts val="1075"/>
              </a:lnSpc>
            </a:pPr>
            <a:r>
              <a:rPr dirty="0" sz="1300" spc="-20" b="1">
                <a:latin typeface="Courier New"/>
                <a:cs typeface="Courier New"/>
              </a:rPr>
              <a:t>RAISE_APPLICATION_ERROR </a:t>
            </a:r>
            <a:r>
              <a:rPr dirty="0" sz="1300" spc="-15" b="1">
                <a:latin typeface="Courier New"/>
                <a:cs typeface="Courier New"/>
              </a:rPr>
              <a:t>(-20002, 'Unable</a:t>
            </a:r>
            <a:r>
              <a:rPr dirty="0" sz="1300" spc="-20" b="1">
                <a:latin typeface="Courier New"/>
                <a:cs typeface="Courier New"/>
              </a:rPr>
              <a:t> to</a:t>
            </a:r>
            <a:endParaRPr sz="1300">
              <a:latin typeface="Courier New"/>
              <a:cs typeface="Courier New"/>
            </a:endParaRPr>
          </a:p>
          <a:p>
            <a:pPr marL="74930" marR="3459479">
              <a:lnSpc>
                <a:spcPct val="78800"/>
              </a:lnSpc>
              <a:spcBef>
                <a:spcPts val="165"/>
              </a:spcBef>
            </a:pPr>
            <a:r>
              <a:rPr dirty="0" sz="1300" spc="-15" b="1">
                <a:latin typeface="Courier New"/>
                <a:cs typeface="Courier New"/>
              </a:rPr>
              <a:t>write to</a:t>
            </a:r>
            <a:r>
              <a:rPr dirty="0" sz="1300" spc="-85" b="1">
                <a:latin typeface="Courier New"/>
                <a:cs typeface="Courier New"/>
              </a:rPr>
              <a:t> </a:t>
            </a:r>
            <a:r>
              <a:rPr dirty="0" sz="1300" spc="-20" b="1">
                <a:latin typeface="Courier New"/>
                <a:cs typeface="Courier New"/>
              </a:rPr>
              <a:t>file');  </a:t>
            </a:r>
            <a:r>
              <a:rPr dirty="0" sz="1300" spc="-15" b="1">
                <a:latin typeface="Courier New"/>
                <a:cs typeface="Courier New"/>
              </a:rPr>
              <a:t>END</a:t>
            </a:r>
            <a:r>
              <a:rPr dirty="0" sz="1300" spc="-40" b="1">
                <a:latin typeface="Courier New"/>
                <a:cs typeface="Courier New"/>
              </a:rPr>
              <a:t> </a:t>
            </a:r>
            <a:r>
              <a:rPr dirty="0" sz="1300" spc="-20" b="1">
                <a:latin typeface="Courier New"/>
                <a:cs typeface="Courier New"/>
              </a:rPr>
              <a:t>sal_status;</a:t>
            </a:r>
            <a:endParaRPr sz="1300">
              <a:latin typeface="Courier New"/>
              <a:cs typeface="Courier New"/>
            </a:endParaRPr>
          </a:p>
          <a:p>
            <a:pPr marL="74930">
              <a:lnSpc>
                <a:spcPts val="1235"/>
              </a:lnSpc>
            </a:pPr>
            <a:r>
              <a:rPr dirty="0" sz="1300" spc="-10" b="1">
                <a:latin typeface="Courier New"/>
                <a:cs typeface="Courier New"/>
              </a:rPr>
              <a:t>/</a:t>
            </a:r>
            <a:endParaRPr sz="1300">
              <a:latin typeface="Courier New"/>
              <a:cs typeface="Courier New"/>
            </a:endParaRPr>
          </a:p>
        </p:txBody>
      </p:sp>
      <p:sp>
        <p:nvSpPr>
          <p:cNvPr id="7" name="object 7"/>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Arial"/>
                <a:cs typeface="Arial"/>
              </a:rPr>
              <a:t>Using </a:t>
            </a:r>
            <a:r>
              <a:rPr dirty="0" sz="2000" spc="-5" b="1">
                <a:latin typeface="Courier New"/>
                <a:cs typeface="Courier New"/>
              </a:rPr>
              <a:t>UTL_FILE</a:t>
            </a:r>
            <a:r>
              <a:rPr dirty="0" sz="2000" spc="-5" b="1">
                <a:latin typeface="Arial"/>
                <a:cs typeface="Arial"/>
              </a:rPr>
              <a:t>:</a:t>
            </a:r>
            <a:r>
              <a:rPr dirty="0" sz="2000" spc="-10" b="1">
                <a:latin typeface="Arial"/>
                <a:cs typeface="Arial"/>
              </a:rPr>
              <a:t> </a:t>
            </a:r>
            <a:r>
              <a:rPr dirty="0" sz="2000" b="1">
                <a:latin typeface="Arial"/>
                <a:cs typeface="Arial"/>
              </a:rPr>
              <a:t>Example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p:nvPr/>
        </p:nvSpPr>
        <p:spPr>
          <a:xfrm>
            <a:off x="1543811" y="3445002"/>
            <a:ext cx="1634489" cy="134620"/>
          </a:xfrm>
          <a:custGeom>
            <a:avLst/>
            <a:gdLst/>
            <a:ahLst/>
            <a:cxnLst/>
            <a:rect l="l" t="t" r="r" b="b"/>
            <a:pathLst>
              <a:path w="1634489" h="134620">
                <a:moveTo>
                  <a:pt x="1634489" y="0"/>
                </a:moveTo>
                <a:lnTo>
                  <a:pt x="0" y="0"/>
                </a:lnTo>
                <a:lnTo>
                  <a:pt x="0" y="134112"/>
                </a:lnTo>
                <a:lnTo>
                  <a:pt x="1634489" y="134112"/>
                </a:lnTo>
                <a:lnTo>
                  <a:pt x="1634489" y="0"/>
                </a:lnTo>
                <a:close/>
              </a:path>
            </a:pathLst>
          </a:custGeom>
          <a:ln w="20574">
            <a:solidFill>
              <a:srgbClr val="FF0000"/>
            </a:solidFill>
          </a:ln>
        </p:spPr>
        <p:txBody>
          <a:bodyPr wrap="square" lIns="0" tIns="0" rIns="0" bIns="0" rtlCol="0"/>
          <a:lstStyle/>
          <a:p/>
        </p:txBody>
      </p:sp>
      <p:sp>
        <p:nvSpPr>
          <p:cNvPr id="9" name="object 9"/>
          <p:cNvSpPr txBox="1"/>
          <p:nvPr/>
        </p:nvSpPr>
        <p:spPr>
          <a:xfrm>
            <a:off x="743204" y="5591809"/>
            <a:ext cx="4823460" cy="86931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5" b="1">
                <a:latin typeface="Courier New"/>
                <a:cs typeface="Courier New"/>
              </a:rPr>
              <a:t>UTL_FILE</a:t>
            </a:r>
            <a:r>
              <a:rPr dirty="0" sz="1300" spc="15" b="1">
                <a:latin typeface="Arial"/>
                <a:cs typeface="Arial"/>
              </a:rPr>
              <a:t>: </a:t>
            </a:r>
            <a:r>
              <a:rPr dirty="0" sz="1300" spc="10" b="1">
                <a:latin typeface="Arial"/>
                <a:cs typeface="Arial"/>
              </a:rPr>
              <a:t>Example</a:t>
            </a:r>
            <a:r>
              <a:rPr dirty="0" sz="1300" b="1">
                <a:latin typeface="Arial"/>
                <a:cs typeface="Arial"/>
              </a:rPr>
              <a:t> </a:t>
            </a:r>
            <a:r>
              <a:rPr dirty="0" sz="1300" spc="5" b="1">
                <a:latin typeface="Arial"/>
                <a:cs typeface="Arial"/>
              </a:rPr>
              <a:t>(continued)</a:t>
            </a:r>
            <a:endParaRPr sz="1300">
              <a:latin typeface="Arial"/>
              <a:cs typeface="Arial"/>
            </a:endParaRPr>
          </a:p>
          <a:p>
            <a:pPr marL="138430">
              <a:lnSpc>
                <a:spcPct val="100000"/>
              </a:lnSpc>
              <a:spcBef>
                <a:spcPts val="420"/>
              </a:spcBef>
            </a:pPr>
            <a:r>
              <a:rPr dirty="0" sz="1300" spc="10">
                <a:latin typeface="Times New Roman"/>
                <a:cs typeface="Times New Roman"/>
              </a:rPr>
              <a:t>The </a:t>
            </a:r>
            <a:r>
              <a:rPr dirty="0" sz="1300" spc="5">
                <a:latin typeface="Times New Roman"/>
                <a:cs typeface="Times New Roman"/>
              </a:rPr>
              <a:t>output </a:t>
            </a:r>
            <a:r>
              <a:rPr dirty="0" sz="1300">
                <a:latin typeface="Times New Roman"/>
                <a:cs typeface="Times New Roman"/>
              </a:rPr>
              <a:t>for </a:t>
            </a:r>
            <a:r>
              <a:rPr dirty="0" sz="1300" spc="5">
                <a:latin typeface="Times New Roman"/>
                <a:cs typeface="Times New Roman"/>
              </a:rPr>
              <a:t>this report in the </a:t>
            </a:r>
            <a:r>
              <a:rPr dirty="0" sz="1300" spc="15">
                <a:latin typeface="Courier New"/>
                <a:cs typeface="Courier New"/>
              </a:rPr>
              <a:t>salreport.txt</a:t>
            </a:r>
            <a:r>
              <a:rPr dirty="0" sz="1300" spc="-425">
                <a:latin typeface="Courier New"/>
                <a:cs typeface="Courier New"/>
              </a:rPr>
              <a:t> </a:t>
            </a:r>
            <a:r>
              <a:rPr dirty="0" sz="1300" spc="5">
                <a:latin typeface="Times New Roman"/>
                <a:cs typeface="Times New Roman"/>
              </a:rPr>
              <a:t>file is as follows:</a:t>
            </a:r>
            <a:endParaRPr sz="1300">
              <a:latin typeface="Times New Roman"/>
              <a:cs typeface="Times New Roman"/>
            </a:endParaRPr>
          </a:p>
          <a:p>
            <a:pPr marL="1521460" marR="372110" indent="-503555">
              <a:lnSpc>
                <a:spcPts val="1240"/>
              </a:lnSpc>
              <a:spcBef>
                <a:spcPts val="219"/>
              </a:spcBef>
            </a:pPr>
            <a:r>
              <a:rPr dirty="0" sz="1200" spc="5">
                <a:latin typeface="Courier New"/>
                <a:cs typeface="Courier New"/>
              </a:rPr>
              <a:t>SALARY REPORT: GENERATED ON 08-MAR-01  DEPARTMENT:</a:t>
            </a:r>
            <a:r>
              <a:rPr dirty="0" sz="1200">
                <a:latin typeface="Courier New"/>
                <a:cs typeface="Courier New"/>
              </a:rPr>
              <a:t> </a:t>
            </a:r>
            <a:r>
              <a:rPr dirty="0" sz="1200" spc="5">
                <a:latin typeface="Courier New"/>
                <a:cs typeface="Courier New"/>
              </a:rPr>
              <a:t>10</a:t>
            </a:r>
            <a:endParaRPr sz="1200">
              <a:latin typeface="Courier New"/>
              <a:cs typeface="Courier New"/>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3680636" y="6427829"/>
            <a:ext cx="1691639"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Whalen earns:</a:t>
            </a:r>
            <a:r>
              <a:rPr dirty="0" sz="1200" spc="-60">
                <a:latin typeface="Courier New"/>
                <a:cs typeface="Courier New"/>
              </a:rPr>
              <a:t> </a:t>
            </a:r>
            <a:r>
              <a:rPr dirty="0" sz="1200" spc="5">
                <a:latin typeface="Courier New"/>
                <a:cs typeface="Courier New"/>
              </a:rPr>
              <a:t>4400</a:t>
            </a:r>
            <a:endParaRPr sz="1200">
              <a:latin typeface="Courier New"/>
              <a:cs typeface="Courier New"/>
            </a:endParaRPr>
          </a:p>
        </p:txBody>
      </p:sp>
      <p:sp>
        <p:nvSpPr>
          <p:cNvPr id="11" name="object 11"/>
          <p:cNvSpPr txBox="1"/>
          <p:nvPr/>
        </p:nvSpPr>
        <p:spPr>
          <a:xfrm>
            <a:off x="2252067" y="6427829"/>
            <a:ext cx="1413510" cy="1691005"/>
          </a:xfrm>
          <a:prstGeom prst="rect">
            <a:avLst/>
          </a:prstGeom>
        </p:spPr>
        <p:txBody>
          <a:bodyPr wrap="square" lIns="0" tIns="11430" rIns="0" bIns="0" rtlCol="0" vert="horz">
            <a:spAutoFit/>
          </a:bodyPr>
          <a:lstStyle/>
          <a:p>
            <a:pPr algn="r" marL="12700" marR="55880" indent="502284">
              <a:lnSpc>
                <a:spcPct val="101299"/>
              </a:lnSpc>
              <a:spcBef>
                <a:spcPts val="90"/>
              </a:spcBef>
            </a:pPr>
            <a:r>
              <a:rPr dirty="0" sz="1200" spc="5">
                <a:latin typeface="Courier New"/>
                <a:cs typeface="Courier New"/>
              </a:rPr>
              <a:t>EMPLOYEE:  </a:t>
            </a:r>
            <a:r>
              <a:rPr dirty="0" sz="1200" spc="5">
                <a:latin typeface="Courier New"/>
                <a:cs typeface="Courier New"/>
              </a:rPr>
              <a:t>DEPARTMENT:</a:t>
            </a:r>
            <a:r>
              <a:rPr dirty="0" sz="1200" spc="-70">
                <a:latin typeface="Courier New"/>
                <a:cs typeface="Courier New"/>
              </a:rPr>
              <a:t> </a:t>
            </a:r>
            <a:r>
              <a:rPr dirty="0" sz="1200" spc="5">
                <a:latin typeface="Courier New"/>
                <a:cs typeface="Courier New"/>
              </a:rPr>
              <a:t>20</a:t>
            </a:r>
            <a:endParaRPr sz="1200">
              <a:latin typeface="Courier New"/>
              <a:cs typeface="Courier New"/>
            </a:endParaRPr>
          </a:p>
          <a:p>
            <a:pPr algn="r" marL="12700" marR="55880" indent="502284">
              <a:lnSpc>
                <a:spcPts val="1460"/>
              </a:lnSpc>
              <a:spcBef>
                <a:spcPts val="45"/>
              </a:spcBef>
            </a:pPr>
            <a:r>
              <a:rPr dirty="0" sz="1200" spc="5">
                <a:latin typeface="Courier New"/>
                <a:cs typeface="Courier New"/>
              </a:rPr>
              <a:t>EMPLOYEE:  EMPLOYEE:  </a:t>
            </a:r>
            <a:r>
              <a:rPr dirty="0" sz="1200" spc="5">
                <a:latin typeface="Courier New"/>
                <a:cs typeface="Courier New"/>
              </a:rPr>
              <a:t>DEPARTMENT:</a:t>
            </a:r>
            <a:r>
              <a:rPr dirty="0" sz="1200" spc="-70">
                <a:latin typeface="Courier New"/>
                <a:cs typeface="Courier New"/>
              </a:rPr>
              <a:t> </a:t>
            </a:r>
            <a:r>
              <a:rPr dirty="0" sz="1200" spc="5">
                <a:latin typeface="Courier New"/>
                <a:cs typeface="Courier New"/>
              </a:rPr>
              <a:t>30</a:t>
            </a:r>
            <a:endParaRPr sz="1200">
              <a:latin typeface="Courier New"/>
              <a:cs typeface="Courier New"/>
            </a:endParaRPr>
          </a:p>
          <a:p>
            <a:pPr algn="r" marR="55880">
              <a:lnSpc>
                <a:spcPts val="1400"/>
              </a:lnSpc>
            </a:pPr>
            <a:r>
              <a:rPr dirty="0" sz="1200" spc="5">
                <a:latin typeface="Courier New"/>
                <a:cs typeface="Courier New"/>
              </a:rPr>
              <a:t>EMPLOYEE:</a:t>
            </a:r>
            <a:endParaRPr sz="1200">
              <a:latin typeface="Courier New"/>
              <a:cs typeface="Courier New"/>
            </a:endParaRPr>
          </a:p>
          <a:p>
            <a:pPr algn="r" marR="56515">
              <a:lnSpc>
                <a:spcPct val="100000"/>
              </a:lnSpc>
              <a:spcBef>
                <a:spcPts val="20"/>
              </a:spcBef>
            </a:pPr>
            <a:r>
              <a:rPr dirty="0" sz="1200" spc="5">
                <a:latin typeface="Courier New"/>
                <a:cs typeface="Courier New"/>
              </a:rPr>
              <a:t>EMPLOYEE:</a:t>
            </a:r>
            <a:endParaRPr sz="1200">
              <a:latin typeface="Courier New"/>
              <a:cs typeface="Courier New"/>
            </a:endParaRPr>
          </a:p>
          <a:p>
            <a:pPr algn="ctr" marR="97155">
              <a:lnSpc>
                <a:spcPct val="100000"/>
              </a:lnSpc>
              <a:spcBef>
                <a:spcPts val="15"/>
              </a:spcBef>
            </a:pPr>
            <a:r>
              <a:rPr dirty="0" sz="1200">
                <a:latin typeface="Courier New"/>
                <a:cs typeface="Courier New"/>
              </a:rPr>
              <a:t>...</a:t>
            </a:r>
            <a:endParaRPr sz="1200">
              <a:latin typeface="Courier New"/>
              <a:cs typeface="Courier New"/>
            </a:endParaRPr>
          </a:p>
          <a:p>
            <a:pPr algn="r" marR="5080">
              <a:lnSpc>
                <a:spcPct val="100000"/>
              </a:lnSpc>
              <a:spcBef>
                <a:spcPts val="20"/>
              </a:spcBef>
            </a:pPr>
            <a:r>
              <a:rPr dirty="0" sz="1200" spc="5">
                <a:latin typeface="Courier New"/>
                <a:cs typeface="Courier New"/>
              </a:rPr>
              <a:t>DEPARTMENT:</a:t>
            </a:r>
            <a:r>
              <a:rPr dirty="0" sz="1200" spc="-70">
                <a:latin typeface="Courier New"/>
                <a:cs typeface="Courier New"/>
              </a:rPr>
              <a:t> </a:t>
            </a:r>
            <a:r>
              <a:rPr dirty="0" sz="1200" spc="5">
                <a:latin typeface="Courier New"/>
                <a:cs typeface="Courier New"/>
              </a:rPr>
              <a:t>100</a:t>
            </a:r>
            <a:endParaRPr sz="1200">
              <a:latin typeface="Courier New"/>
              <a:cs typeface="Courier New"/>
            </a:endParaRPr>
          </a:p>
        </p:txBody>
      </p:sp>
      <p:sp>
        <p:nvSpPr>
          <p:cNvPr id="12" name="object 12"/>
          <p:cNvSpPr txBox="1"/>
          <p:nvPr/>
        </p:nvSpPr>
        <p:spPr>
          <a:xfrm>
            <a:off x="3680405" y="6797400"/>
            <a:ext cx="2061845" cy="39560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Hartstein earns:</a:t>
            </a:r>
            <a:r>
              <a:rPr dirty="0" sz="1200" spc="-40">
                <a:latin typeface="Courier New"/>
                <a:cs typeface="Courier New"/>
              </a:rPr>
              <a:t> </a:t>
            </a:r>
            <a:r>
              <a:rPr dirty="0" sz="1200" spc="5">
                <a:latin typeface="Courier New"/>
                <a:cs typeface="Courier New"/>
              </a:rPr>
              <a:t>13000</a:t>
            </a:r>
            <a:endParaRPr sz="1200">
              <a:latin typeface="Courier New"/>
              <a:cs typeface="Courier New"/>
            </a:endParaRPr>
          </a:p>
          <a:p>
            <a:pPr marL="12700">
              <a:lnSpc>
                <a:spcPct val="100000"/>
              </a:lnSpc>
              <a:spcBef>
                <a:spcPts val="20"/>
              </a:spcBef>
            </a:pPr>
            <a:r>
              <a:rPr dirty="0" sz="1200" spc="5">
                <a:latin typeface="Courier New"/>
                <a:cs typeface="Courier New"/>
              </a:rPr>
              <a:t>Fay earns:</a:t>
            </a:r>
            <a:r>
              <a:rPr dirty="0" sz="1200" spc="-15">
                <a:latin typeface="Courier New"/>
                <a:cs typeface="Courier New"/>
              </a:rPr>
              <a:t> </a:t>
            </a:r>
            <a:r>
              <a:rPr dirty="0" sz="1200" spc="5">
                <a:latin typeface="Courier New"/>
                <a:cs typeface="Courier New"/>
              </a:rPr>
              <a:t>6000</a:t>
            </a:r>
            <a:endParaRPr sz="1200">
              <a:latin typeface="Courier New"/>
              <a:cs typeface="Courier New"/>
            </a:endParaRPr>
          </a:p>
        </p:txBody>
      </p:sp>
      <p:sp>
        <p:nvSpPr>
          <p:cNvPr id="13" name="object 13"/>
          <p:cNvSpPr txBox="1"/>
          <p:nvPr/>
        </p:nvSpPr>
        <p:spPr>
          <a:xfrm>
            <a:off x="3680513" y="7352912"/>
            <a:ext cx="1969135" cy="39560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Raphaely earns:</a:t>
            </a:r>
            <a:r>
              <a:rPr dirty="0" sz="1200" spc="-55">
                <a:latin typeface="Courier New"/>
                <a:cs typeface="Courier New"/>
              </a:rPr>
              <a:t> </a:t>
            </a:r>
            <a:r>
              <a:rPr dirty="0" sz="1200" spc="5">
                <a:latin typeface="Courier New"/>
                <a:cs typeface="Courier New"/>
              </a:rPr>
              <a:t>11000</a:t>
            </a:r>
            <a:endParaRPr sz="1200">
              <a:latin typeface="Courier New"/>
              <a:cs typeface="Courier New"/>
            </a:endParaRPr>
          </a:p>
          <a:p>
            <a:pPr marL="12700">
              <a:lnSpc>
                <a:spcPct val="100000"/>
              </a:lnSpc>
              <a:spcBef>
                <a:spcPts val="20"/>
              </a:spcBef>
            </a:pPr>
            <a:r>
              <a:rPr dirty="0" sz="1200" spc="5">
                <a:latin typeface="Courier New"/>
                <a:cs typeface="Courier New"/>
              </a:rPr>
              <a:t>Khoo earns:</a:t>
            </a:r>
            <a:r>
              <a:rPr dirty="0" sz="1200" spc="-15">
                <a:latin typeface="Courier New"/>
                <a:cs typeface="Courier New"/>
              </a:rPr>
              <a:t> </a:t>
            </a:r>
            <a:r>
              <a:rPr dirty="0" sz="1200" spc="5">
                <a:latin typeface="Courier New"/>
                <a:cs typeface="Courier New"/>
              </a:rPr>
              <a:t>3100</a:t>
            </a:r>
            <a:endParaRPr sz="1200">
              <a:latin typeface="Courier New"/>
              <a:cs typeface="Courier New"/>
            </a:endParaRPr>
          </a:p>
        </p:txBody>
      </p:sp>
      <p:sp>
        <p:nvSpPr>
          <p:cNvPr id="14" name="object 14"/>
          <p:cNvSpPr txBox="1"/>
          <p:nvPr/>
        </p:nvSpPr>
        <p:spPr>
          <a:xfrm>
            <a:off x="2252067" y="8093594"/>
            <a:ext cx="3489960" cy="581025"/>
          </a:xfrm>
          <a:prstGeom prst="rect">
            <a:avLst/>
          </a:prstGeom>
        </p:spPr>
        <p:txBody>
          <a:bodyPr wrap="square" lIns="0" tIns="13970" rIns="0" bIns="0" rtlCol="0" vert="horz">
            <a:spAutoFit/>
          </a:bodyPr>
          <a:lstStyle/>
          <a:p>
            <a:pPr marL="514984">
              <a:lnSpc>
                <a:spcPct val="100000"/>
              </a:lnSpc>
              <a:spcBef>
                <a:spcPts val="110"/>
              </a:spcBef>
            </a:pPr>
            <a:r>
              <a:rPr dirty="0" sz="1200" spc="5">
                <a:latin typeface="Courier New"/>
                <a:cs typeface="Courier New"/>
              </a:rPr>
              <a:t>EMPLOYEE: Greenberg earns:</a:t>
            </a:r>
            <a:r>
              <a:rPr dirty="0" sz="1200" spc="-25">
                <a:latin typeface="Courier New"/>
                <a:cs typeface="Courier New"/>
              </a:rPr>
              <a:t> </a:t>
            </a:r>
            <a:r>
              <a:rPr dirty="0" sz="1200" spc="5">
                <a:latin typeface="Courier New"/>
                <a:cs typeface="Courier New"/>
              </a:rPr>
              <a:t>12000</a:t>
            </a:r>
            <a:endParaRPr sz="1200">
              <a:latin typeface="Courier New"/>
              <a:cs typeface="Courier New"/>
            </a:endParaRPr>
          </a:p>
          <a:p>
            <a:pPr marL="382270">
              <a:lnSpc>
                <a:spcPct val="100000"/>
              </a:lnSpc>
              <a:spcBef>
                <a:spcPts val="20"/>
              </a:spcBef>
            </a:pPr>
            <a:r>
              <a:rPr dirty="0" sz="1200" spc="5">
                <a:latin typeface="Courier New"/>
                <a:cs typeface="Courier New"/>
              </a:rPr>
              <a:t>...</a:t>
            </a:r>
            <a:endParaRPr sz="1200">
              <a:latin typeface="Courier New"/>
              <a:cs typeface="Courier New"/>
            </a:endParaRPr>
          </a:p>
          <a:p>
            <a:pPr marL="12700">
              <a:lnSpc>
                <a:spcPct val="100000"/>
              </a:lnSpc>
              <a:spcBef>
                <a:spcPts val="15"/>
              </a:spcBef>
            </a:pPr>
            <a:r>
              <a:rPr dirty="0" sz="1200" spc="5">
                <a:latin typeface="Courier New"/>
                <a:cs typeface="Courier New"/>
              </a:rPr>
              <a:t>DEPARTMENT:</a:t>
            </a:r>
            <a:r>
              <a:rPr dirty="0" sz="1200">
                <a:latin typeface="Courier New"/>
                <a:cs typeface="Courier New"/>
              </a:rPr>
              <a:t> </a:t>
            </a:r>
            <a:r>
              <a:rPr dirty="0" sz="1200" spc="5">
                <a:latin typeface="Courier New"/>
                <a:cs typeface="Courier New"/>
              </a:rPr>
              <a:t>110</a:t>
            </a:r>
            <a:endParaRPr sz="1200">
              <a:latin typeface="Courier New"/>
              <a:cs typeface="Courier New"/>
            </a:endParaRPr>
          </a:p>
        </p:txBody>
      </p:sp>
      <p:sp>
        <p:nvSpPr>
          <p:cNvPr id="15" name="object 15"/>
          <p:cNvSpPr txBox="1"/>
          <p:nvPr/>
        </p:nvSpPr>
        <p:spPr>
          <a:xfrm>
            <a:off x="2754937" y="8649106"/>
            <a:ext cx="859155" cy="581025"/>
          </a:xfrm>
          <a:prstGeom prst="rect">
            <a:avLst/>
          </a:prstGeom>
        </p:spPr>
        <p:txBody>
          <a:bodyPr wrap="square" lIns="0" tIns="11430" rIns="0" bIns="0" rtlCol="0" vert="horz">
            <a:spAutoFit/>
          </a:bodyPr>
          <a:lstStyle/>
          <a:p>
            <a:pPr algn="just" marL="12700" marR="5080">
              <a:lnSpc>
                <a:spcPct val="101299"/>
              </a:lnSpc>
              <a:spcBef>
                <a:spcPts val="90"/>
              </a:spcBef>
            </a:pPr>
            <a:r>
              <a:rPr dirty="0" sz="1200" spc="5">
                <a:latin typeface="Courier New"/>
                <a:cs typeface="Courier New"/>
              </a:rPr>
              <a:t>EMPLOYEE:  EMPLOYEE:  EMPLOYEE:</a:t>
            </a:r>
            <a:endParaRPr sz="1200">
              <a:latin typeface="Courier New"/>
              <a:cs typeface="Courier New"/>
            </a:endParaRPr>
          </a:p>
        </p:txBody>
      </p:sp>
      <p:sp>
        <p:nvSpPr>
          <p:cNvPr id="16" name="object 16"/>
          <p:cNvSpPr txBox="1"/>
          <p:nvPr/>
        </p:nvSpPr>
        <p:spPr>
          <a:xfrm>
            <a:off x="3680220" y="8649106"/>
            <a:ext cx="1877060" cy="58102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Higgins earns:</a:t>
            </a:r>
            <a:r>
              <a:rPr dirty="0" sz="1200" spc="-55">
                <a:latin typeface="Courier New"/>
                <a:cs typeface="Courier New"/>
              </a:rPr>
              <a:t> </a:t>
            </a:r>
            <a:r>
              <a:rPr dirty="0" sz="1200" spc="5">
                <a:latin typeface="Courier New"/>
                <a:cs typeface="Courier New"/>
              </a:rPr>
              <a:t>12000</a:t>
            </a:r>
            <a:endParaRPr sz="1200">
              <a:latin typeface="Courier New"/>
              <a:cs typeface="Courier New"/>
            </a:endParaRPr>
          </a:p>
          <a:p>
            <a:pPr marL="12700">
              <a:lnSpc>
                <a:spcPct val="100000"/>
              </a:lnSpc>
              <a:spcBef>
                <a:spcPts val="20"/>
              </a:spcBef>
            </a:pPr>
            <a:r>
              <a:rPr dirty="0" sz="1200" spc="5">
                <a:latin typeface="Courier New"/>
                <a:cs typeface="Courier New"/>
              </a:rPr>
              <a:t>Gietz earns:</a:t>
            </a:r>
            <a:r>
              <a:rPr dirty="0" sz="1200" spc="-55">
                <a:latin typeface="Courier New"/>
                <a:cs typeface="Courier New"/>
              </a:rPr>
              <a:t> </a:t>
            </a:r>
            <a:r>
              <a:rPr dirty="0" sz="1200" spc="5">
                <a:latin typeface="Courier New"/>
                <a:cs typeface="Courier New"/>
              </a:rPr>
              <a:t>8300</a:t>
            </a:r>
            <a:endParaRPr sz="1200">
              <a:latin typeface="Courier New"/>
              <a:cs typeface="Courier New"/>
            </a:endParaRPr>
          </a:p>
          <a:p>
            <a:pPr marL="12700">
              <a:lnSpc>
                <a:spcPct val="100000"/>
              </a:lnSpc>
              <a:spcBef>
                <a:spcPts val="15"/>
              </a:spcBef>
            </a:pPr>
            <a:r>
              <a:rPr dirty="0" sz="1200" spc="5">
                <a:latin typeface="Courier New"/>
                <a:cs typeface="Courier New"/>
              </a:rPr>
              <a:t>Grant earns:</a:t>
            </a:r>
            <a:r>
              <a:rPr dirty="0" sz="1200" spc="-55">
                <a:latin typeface="Courier New"/>
                <a:cs typeface="Courier New"/>
              </a:rPr>
              <a:t> </a:t>
            </a:r>
            <a:r>
              <a:rPr dirty="0" sz="1200" spc="5">
                <a:latin typeface="Courier New"/>
                <a:cs typeface="Courier New"/>
              </a:rPr>
              <a:t>7000</a:t>
            </a:r>
            <a:endParaRPr sz="1200">
              <a:latin typeface="Courier New"/>
              <a:cs typeface="Courier New"/>
            </a:endParaRPr>
          </a:p>
        </p:txBody>
      </p:sp>
      <p:sp>
        <p:nvSpPr>
          <p:cNvPr id="17" name="object 17"/>
          <p:cNvSpPr txBox="1"/>
          <p:nvPr/>
        </p:nvSpPr>
        <p:spPr>
          <a:xfrm>
            <a:off x="2252067" y="9204618"/>
            <a:ext cx="1968500"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 END OF REPORT</a:t>
            </a:r>
            <a:r>
              <a:rPr dirty="0" sz="1200" spc="-40">
                <a:latin typeface="Courier New"/>
                <a:cs typeface="Courier New"/>
              </a:rPr>
              <a:t> </a:t>
            </a:r>
            <a:r>
              <a:rPr dirty="0" sz="1200" spc="5">
                <a:latin typeface="Courier New"/>
                <a:cs typeface="Courier New"/>
              </a:rPr>
              <a:t>***</a:t>
            </a:r>
            <a:endParaRPr sz="1200">
              <a:latin typeface="Courier New"/>
              <a:cs typeface="Courier New"/>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542999" y="3379470"/>
            <a:ext cx="4752975" cy="1588135"/>
            <a:chOff x="1542999" y="3379470"/>
            <a:chExt cx="4752975" cy="1588135"/>
          </a:xfrm>
        </p:grpSpPr>
        <p:sp>
          <p:nvSpPr>
            <p:cNvPr id="7" name="object 7"/>
            <p:cNvSpPr/>
            <p:nvPr/>
          </p:nvSpPr>
          <p:spPr>
            <a:xfrm>
              <a:off x="5085588" y="3645408"/>
              <a:ext cx="436245" cy="98425"/>
            </a:xfrm>
            <a:custGeom>
              <a:avLst/>
              <a:gdLst/>
              <a:ahLst/>
              <a:cxnLst/>
              <a:rect l="l" t="t" r="r" b="b"/>
              <a:pathLst>
                <a:path w="436245" h="98425">
                  <a:moveTo>
                    <a:pt x="0" y="0"/>
                  </a:moveTo>
                  <a:lnTo>
                    <a:pt x="435864" y="0"/>
                  </a:lnTo>
                  <a:lnTo>
                    <a:pt x="435864" y="98298"/>
                  </a:lnTo>
                </a:path>
              </a:pathLst>
            </a:custGeom>
            <a:ln w="20574">
              <a:solidFill>
                <a:srgbClr val="000000"/>
              </a:solidFill>
              <a:prstDash val="sysDash"/>
            </a:ln>
          </p:spPr>
          <p:txBody>
            <a:bodyPr wrap="square" lIns="0" tIns="0" rIns="0" bIns="0" rtlCol="0"/>
            <a:lstStyle/>
            <a:p/>
          </p:txBody>
        </p:sp>
        <p:sp>
          <p:nvSpPr>
            <p:cNvPr id="8" name="object 8"/>
            <p:cNvSpPr/>
            <p:nvPr/>
          </p:nvSpPr>
          <p:spPr>
            <a:xfrm>
              <a:off x="5488685" y="3742182"/>
              <a:ext cx="66675" cy="66675"/>
            </a:xfrm>
            <a:custGeom>
              <a:avLst/>
              <a:gdLst/>
              <a:ahLst/>
              <a:cxnLst/>
              <a:rect l="l" t="t" r="r" b="b"/>
              <a:pathLst>
                <a:path w="66675" h="66675">
                  <a:moveTo>
                    <a:pt x="66294" y="0"/>
                  </a:moveTo>
                  <a:lnTo>
                    <a:pt x="0" y="0"/>
                  </a:lnTo>
                  <a:lnTo>
                    <a:pt x="32766" y="66294"/>
                  </a:lnTo>
                  <a:lnTo>
                    <a:pt x="66294" y="0"/>
                  </a:lnTo>
                  <a:close/>
                </a:path>
              </a:pathLst>
            </a:custGeom>
            <a:solidFill>
              <a:srgbClr val="000000"/>
            </a:solidFill>
          </p:spPr>
          <p:txBody>
            <a:bodyPr wrap="square" lIns="0" tIns="0" rIns="0" bIns="0" rtlCol="0"/>
            <a:lstStyle/>
            <a:p/>
          </p:txBody>
        </p:sp>
        <p:sp>
          <p:nvSpPr>
            <p:cNvPr id="9" name="object 9"/>
            <p:cNvSpPr/>
            <p:nvPr/>
          </p:nvSpPr>
          <p:spPr>
            <a:xfrm>
              <a:off x="4376927" y="4426458"/>
              <a:ext cx="44450" cy="163195"/>
            </a:xfrm>
            <a:custGeom>
              <a:avLst/>
              <a:gdLst/>
              <a:ahLst/>
              <a:cxnLst/>
              <a:rect l="l" t="t" r="r" b="b"/>
              <a:pathLst>
                <a:path w="44450" h="163195">
                  <a:moveTo>
                    <a:pt x="44196" y="0"/>
                  </a:moveTo>
                  <a:lnTo>
                    <a:pt x="44196" y="163068"/>
                  </a:lnTo>
                  <a:lnTo>
                    <a:pt x="0" y="163068"/>
                  </a:lnTo>
                </a:path>
              </a:pathLst>
            </a:custGeom>
            <a:ln w="20574">
              <a:solidFill>
                <a:srgbClr val="000000"/>
              </a:solidFill>
            </a:ln>
          </p:spPr>
          <p:txBody>
            <a:bodyPr wrap="square" lIns="0" tIns="0" rIns="0" bIns="0" rtlCol="0"/>
            <a:lstStyle/>
            <a:p/>
          </p:txBody>
        </p:sp>
        <p:sp>
          <p:nvSpPr>
            <p:cNvPr id="10" name="object 10"/>
            <p:cNvSpPr/>
            <p:nvPr/>
          </p:nvSpPr>
          <p:spPr>
            <a:xfrm>
              <a:off x="4312920" y="4556760"/>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11" name="object 11"/>
            <p:cNvSpPr/>
            <p:nvPr/>
          </p:nvSpPr>
          <p:spPr>
            <a:xfrm>
              <a:off x="4758689" y="4187952"/>
              <a:ext cx="371475" cy="295275"/>
            </a:xfrm>
            <a:custGeom>
              <a:avLst/>
              <a:gdLst/>
              <a:ahLst/>
              <a:cxnLst/>
              <a:rect l="l" t="t" r="r" b="b"/>
              <a:pathLst>
                <a:path w="371475" h="295275">
                  <a:moveTo>
                    <a:pt x="0" y="294894"/>
                  </a:moveTo>
                  <a:lnTo>
                    <a:pt x="0" y="0"/>
                  </a:lnTo>
                  <a:lnTo>
                    <a:pt x="371094" y="0"/>
                  </a:lnTo>
                </a:path>
              </a:pathLst>
            </a:custGeom>
            <a:ln w="20574">
              <a:solidFill>
                <a:srgbClr val="000000"/>
              </a:solidFill>
              <a:prstDash val="sysDash"/>
            </a:ln>
          </p:spPr>
          <p:txBody>
            <a:bodyPr wrap="square" lIns="0" tIns="0" rIns="0" bIns="0" rtlCol="0"/>
            <a:lstStyle/>
            <a:p/>
          </p:txBody>
        </p:sp>
        <p:sp>
          <p:nvSpPr>
            <p:cNvPr id="12" name="object 12"/>
            <p:cNvSpPr/>
            <p:nvPr/>
          </p:nvSpPr>
          <p:spPr>
            <a:xfrm>
              <a:off x="5128259" y="4155186"/>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3" name="object 13"/>
            <p:cNvSpPr/>
            <p:nvPr/>
          </p:nvSpPr>
          <p:spPr>
            <a:xfrm>
              <a:off x="1591818" y="3720084"/>
              <a:ext cx="397764" cy="73152"/>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1559052" y="3793528"/>
              <a:ext cx="430529" cy="250405"/>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1555242" y="4043464"/>
              <a:ext cx="434340" cy="86105"/>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1542999" y="4117797"/>
              <a:ext cx="454240" cy="131152"/>
            </a:xfrm>
            <a:prstGeom prst="rect">
              <a:avLst/>
            </a:prstGeom>
            <a:blipFill>
              <a:blip r:embed="rId6" cstate="print"/>
              <a:stretch>
                <a:fillRect/>
              </a:stretch>
            </a:blipFill>
          </p:spPr>
          <p:txBody>
            <a:bodyPr wrap="square" lIns="0" tIns="0" rIns="0" bIns="0" rtlCol="0"/>
            <a:lstStyle/>
            <a:p/>
          </p:txBody>
        </p:sp>
        <p:sp>
          <p:nvSpPr>
            <p:cNvPr id="17" name="object 17"/>
            <p:cNvSpPr/>
            <p:nvPr/>
          </p:nvSpPr>
          <p:spPr>
            <a:xfrm>
              <a:off x="2364773" y="3563112"/>
              <a:ext cx="545016" cy="810768"/>
            </a:xfrm>
            <a:prstGeom prst="rect">
              <a:avLst/>
            </a:prstGeom>
            <a:blipFill>
              <a:blip r:embed="rId7" cstate="print"/>
              <a:stretch>
                <a:fillRect/>
              </a:stretch>
            </a:blipFill>
          </p:spPr>
          <p:txBody>
            <a:bodyPr wrap="square" lIns="0" tIns="0" rIns="0" bIns="0" rtlCol="0"/>
            <a:lstStyle/>
            <a:p/>
          </p:txBody>
        </p:sp>
        <p:sp>
          <p:nvSpPr>
            <p:cNvPr id="18" name="object 18"/>
            <p:cNvSpPr/>
            <p:nvPr/>
          </p:nvSpPr>
          <p:spPr>
            <a:xfrm>
              <a:off x="6000750" y="4319778"/>
              <a:ext cx="294894" cy="199644"/>
            </a:xfrm>
            <a:prstGeom prst="rect">
              <a:avLst/>
            </a:prstGeom>
            <a:blipFill>
              <a:blip r:embed="rId8" cstate="print"/>
              <a:stretch>
                <a:fillRect/>
              </a:stretch>
            </a:blipFill>
          </p:spPr>
          <p:txBody>
            <a:bodyPr wrap="square" lIns="0" tIns="0" rIns="0" bIns="0" rtlCol="0"/>
            <a:lstStyle/>
            <a:p/>
          </p:txBody>
        </p:sp>
        <p:sp>
          <p:nvSpPr>
            <p:cNvPr id="19" name="object 19"/>
            <p:cNvSpPr/>
            <p:nvPr/>
          </p:nvSpPr>
          <p:spPr>
            <a:xfrm>
              <a:off x="6008370" y="4507547"/>
              <a:ext cx="275844" cy="280415"/>
            </a:xfrm>
            <a:prstGeom prst="rect">
              <a:avLst/>
            </a:prstGeom>
            <a:blipFill>
              <a:blip r:embed="rId9" cstate="print"/>
              <a:stretch>
                <a:fillRect/>
              </a:stretch>
            </a:blipFill>
          </p:spPr>
          <p:txBody>
            <a:bodyPr wrap="square" lIns="0" tIns="0" rIns="0" bIns="0" rtlCol="0"/>
            <a:lstStyle/>
            <a:p/>
          </p:txBody>
        </p:sp>
        <p:sp>
          <p:nvSpPr>
            <p:cNvPr id="20" name="object 20"/>
            <p:cNvSpPr/>
            <p:nvPr/>
          </p:nvSpPr>
          <p:spPr>
            <a:xfrm>
              <a:off x="4860035" y="3379470"/>
              <a:ext cx="1427226" cy="1548383"/>
            </a:xfrm>
            <a:prstGeom prst="rect">
              <a:avLst/>
            </a:prstGeom>
            <a:blipFill>
              <a:blip r:embed="rId10" cstate="print"/>
              <a:stretch>
                <a:fillRect/>
              </a:stretch>
            </a:blipFill>
          </p:spPr>
          <p:txBody>
            <a:bodyPr wrap="square" lIns="0" tIns="0" rIns="0" bIns="0" rtlCol="0"/>
            <a:lstStyle/>
            <a:p/>
          </p:txBody>
        </p:sp>
        <p:sp>
          <p:nvSpPr>
            <p:cNvPr id="21" name="object 21"/>
            <p:cNvSpPr/>
            <p:nvPr/>
          </p:nvSpPr>
          <p:spPr>
            <a:xfrm>
              <a:off x="4867655" y="3574072"/>
              <a:ext cx="278129" cy="266700"/>
            </a:xfrm>
            <a:prstGeom prst="rect">
              <a:avLst/>
            </a:prstGeom>
            <a:blipFill>
              <a:blip r:embed="rId11" cstate="print"/>
              <a:stretch>
                <a:fillRect/>
              </a:stretch>
            </a:blipFill>
          </p:spPr>
          <p:txBody>
            <a:bodyPr wrap="square" lIns="0" tIns="0" rIns="0" bIns="0" rtlCol="0"/>
            <a:lstStyle/>
            <a:p/>
          </p:txBody>
        </p:sp>
        <p:sp>
          <p:nvSpPr>
            <p:cNvPr id="22" name="object 22"/>
            <p:cNvSpPr/>
            <p:nvPr/>
          </p:nvSpPr>
          <p:spPr>
            <a:xfrm>
              <a:off x="3442906" y="3829240"/>
              <a:ext cx="1710308" cy="683895"/>
            </a:xfrm>
            <a:prstGeom prst="rect">
              <a:avLst/>
            </a:prstGeom>
            <a:blipFill>
              <a:blip r:embed="rId12" cstate="print"/>
              <a:stretch>
                <a:fillRect/>
              </a:stretch>
            </a:blipFill>
          </p:spPr>
          <p:txBody>
            <a:bodyPr wrap="square" lIns="0" tIns="0" rIns="0" bIns="0" rtlCol="0"/>
            <a:lstStyle/>
            <a:p/>
          </p:txBody>
        </p:sp>
        <p:sp>
          <p:nvSpPr>
            <p:cNvPr id="23" name="object 23"/>
            <p:cNvSpPr/>
            <p:nvPr/>
          </p:nvSpPr>
          <p:spPr>
            <a:xfrm>
              <a:off x="3447288" y="4501451"/>
              <a:ext cx="275843" cy="326136"/>
            </a:xfrm>
            <a:prstGeom prst="rect">
              <a:avLst/>
            </a:prstGeom>
            <a:blipFill>
              <a:blip r:embed="rId13" cstate="print"/>
              <a:stretch>
                <a:fillRect/>
              </a:stretch>
            </a:blipFill>
          </p:spPr>
          <p:txBody>
            <a:bodyPr wrap="square" lIns="0" tIns="0" rIns="0" bIns="0" rtlCol="0"/>
            <a:lstStyle/>
            <a:p/>
          </p:txBody>
        </p:sp>
        <p:sp>
          <p:nvSpPr>
            <p:cNvPr id="24" name="object 24"/>
            <p:cNvSpPr/>
            <p:nvPr/>
          </p:nvSpPr>
          <p:spPr>
            <a:xfrm>
              <a:off x="3435210" y="4815179"/>
              <a:ext cx="295440" cy="152184"/>
            </a:xfrm>
            <a:prstGeom prst="rect">
              <a:avLst/>
            </a:prstGeom>
            <a:blipFill>
              <a:blip r:embed="rId14" cstate="print"/>
              <a:stretch>
                <a:fillRect/>
              </a:stretch>
            </a:blipFill>
          </p:spPr>
          <p:txBody>
            <a:bodyPr wrap="square" lIns="0" tIns="0" rIns="0" bIns="0" rtlCol="0"/>
            <a:lstStyle/>
            <a:p/>
          </p:txBody>
        </p:sp>
      </p:grpSp>
      <p:sp>
        <p:nvSpPr>
          <p:cNvPr id="25" name="object 25"/>
          <p:cNvSpPr txBox="1"/>
          <p:nvPr/>
        </p:nvSpPr>
        <p:spPr>
          <a:xfrm>
            <a:off x="1325117" y="836893"/>
            <a:ext cx="5142230" cy="2465705"/>
          </a:xfrm>
          <a:prstGeom prst="rect">
            <a:avLst/>
          </a:prstGeom>
        </p:spPr>
        <p:txBody>
          <a:bodyPr wrap="square" lIns="0" tIns="31115" rIns="0" bIns="0" rtlCol="0" vert="horz">
            <a:spAutoFit/>
          </a:bodyPr>
          <a:lstStyle/>
          <a:p>
            <a:pPr algn="ctr" marR="49530">
              <a:lnSpc>
                <a:spcPct val="100000"/>
              </a:lnSpc>
              <a:spcBef>
                <a:spcPts val="245"/>
              </a:spcBef>
            </a:pPr>
            <a:r>
              <a:rPr dirty="0" sz="2000" b="1">
                <a:latin typeface="Arial"/>
                <a:cs typeface="Arial"/>
              </a:rPr>
              <a:t>Generating Web </a:t>
            </a:r>
            <a:r>
              <a:rPr dirty="0" sz="2000" spc="-5" b="1">
                <a:latin typeface="Arial"/>
                <a:cs typeface="Arial"/>
              </a:rPr>
              <a:t>Pages </a:t>
            </a:r>
            <a:r>
              <a:rPr dirty="0" sz="2000" b="1">
                <a:latin typeface="Arial"/>
                <a:cs typeface="Arial"/>
              </a:rPr>
              <a:t>with </a:t>
            </a:r>
            <a:r>
              <a:rPr dirty="0" sz="2000" spc="-5" b="1">
                <a:latin typeface="Arial"/>
                <a:cs typeface="Arial"/>
              </a:rPr>
              <a:t>the</a:t>
            </a:r>
            <a:r>
              <a:rPr dirty="0" sz="2000" spc="-25" b="1">
                <a:latin typeface="Arial"/>
                <a:cs typeface="Arial"/>
              </a:rPr>
              <a:t> </a:t>
            </a:r>
            <a:r>
              <a:rPr dirty="0" sz="2000" spc="-10" b="1">
                <a:latin typeface="Courier New"/>
                <a:cs typeface="Courier New"/>
              </a:rPr>
              <a:t>HTP</a:t>
            </a:r>
            <a:endParaRPr sz="2000">
              <a:latin typeface="Courier New"/>
              <a:cs typeface="Courier New"/>
            </a:endParaRPr>
          </a:p>
          <a:p>
            <a:pPr algn="ctr" marR="48895">
              <a:lnSpc>
                <a:spcPct val="100000"/>
              </a:lnSpc>
              <a:spcBef>
                <a:spcPts val="150"/>
              </a:spcBef>
            </a:pPr>
            <a:r>
              <a:rPr dirty="0" sz="2000" b="1">
                <a:latin typeface="Arial"/>
                <a:cs typeface="Arial"/>
              </a:rPr>
              <a:t>Package</a:t>
            </a:r>
            <a:endParaRPr sz="2000">
              <a:latin typeface="Arial"/>
              <a:cs typeface="Arial"/>
            </a:endParaRPr>
          </a:p>
          <a:p>
            <a:pPr>
              <a:lnSpc>
                <a:spcPct val="100000"/>
              </a:lnSpc>
              <a:spcBef>
                <a:spcPts val="35"/>
              </a:spcBef>
            </a:pPr>
            <a:endParaRPr sz="20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HTP</a:t>
            </a:r>
            <a:r>
              <a:rPr dirty="0" sz="1550" spc="-520" b="1">
                <a:latin typeface="Courier New"/>
                <a:cs typeface="Courier New"/>
              </a:rPr>
              <a:t> </a:t>
            </a:r>
            <a:r>
              <a:rPr dirty="0" sz="1550" spc="10" b="1">
                <a:latin typeface="Arial"/>
                <a:cs typeface="Arial"/>
              </a:rPr>
              <a:t>package procedures generate </a:t>
            </a:r>
            <a:r>
              <a:rPr dirty="0" sz="1550" spc="15" b="1">
                <a:latin typeface="Arial"/>
                <a:cs typeface="Arial"/>
              </a:rPr>
              <a:t>HTML </a:t>
            </a:r>
            <a:r>
              <a:rPr dirty="0" sz="1550" spc="10" b="1">
                <a:latin typeface="Arial"/>
                <a:cs typeface="Arial"/>
              </a:rPr>
              <a:t>tags.</a:t>
            </a:r>
            <a:endParaRPr sz="1550">
              <a:latin typeface="Arial"/>
              <a:cs typeface="Arial"/>
            </a:endParaRPr>
          </a:p>
          <a:p>
            <a:pPr marL="326390" marR="57150" indent="-327025">
              <a:lnSpc>
                <a:spcPct val="105500"/>
              </a:lnSpc>
              <a:spcBef>
                <a:spcPts val="275"/>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HTP </a:t>
            </a:r>
            <a:r>
              <a:rPr dirty="0" sz="1550" spc="10" b="1">
                <a:latin typeface="Arial"/>
                <a:cs typeface="Arial"/>
              </a:rPr>
              <a:t>package </a:t>
            </a:r>
            <a:r>
              <a:rPr dirty="0" sz="1550" spc="5" b="1">
                <a:latin typeface="Arial"/>
                <a:cs typeface="Arial"/>
              </a:rPr>
              <a:t>is </a:t>
            </a:r>
            <a:r>
              <a:rPr dirty="0" sz="1550" spc="10" b="1">
                <a:latin typeface="Arial"/>
                <a:cs typeface="Arial"/>
              </a:rPr>
              <a:t>used to generate </a:t>
            </a:r>
            <a:r>
              <a:rPr dirty="0" sz="1550" spc="15" b="1">
                <a:latin typeface="Arial"/>
                <a:cs typeface="Arial"/>
              </a:rPr>
              <a:t>HTML  </a:t>
            </a:r>
            <a:r>
              <a:rPr dirty="0" sz="1550" spc="10" b="1">
                <a:latin typeface="Arial"/>
                <a:cs typeface="Arial"/>
              </a:rPr>
              <a:t>documents dynamically and can be invoked</a:t>
            </a:r>
            <a:r>
              <a:rPr dirty="0" sz="1550" spc="5" b="1">
                <a:latin typeface="Arial"/>
                <a:cs typeface="Arial"/>
              </a:rPr>
              <a:t> </a:t>
            </a:r>
            <a:r>
              <a:rPr dirty="0" sz="1550" spc="10" b="1">
                <a:latin typeface="Arial"/>
                <a:cs typeface="Arial"/>
              </a:rPr>
              <a:t>from:</a:t>
            </a:r>
            <a:endParaRPr sz="1550">
              <a:latin typeface="Arial"/>
              <a:cs typeface="Arial"/>
            </a:endParaRPr>
          </a:p>
          <a:p>
            <a:pPr lvl="1" marL="653415" marR="223520" indent="-245110">
              <a:lnSpc>
                <a:spcPts val="1570"/>
              </a:lnSpc>
              <a:spcBef>
                <a:spcPts val="495"/>
              </a:spcBef>
              <a:buClr>
                <a:srgbClr val="FF0000"/>
              </a:buClr>
              <a:buFont typeface="Arial"/>
              <a:buChar char="–"/>
              <a:tabLst>
                <a:tab pos="653415" algn="l"/>
                <a:tab pos="654050" algn="l"/>
              </a:tabLst>
            </a:pPr>
            <a:r>
              <a:rPr dirty="0" sz="1400" spc="20" b="1">
                <a:latin typeface="Arial"/>
                <a:cs typeface="Arial"/>
              </a:rPr>
              <a:t>A </a:t>
            </a:r>
            <a:r>
              <a:rPr dirty="0" sz="1400" spc="15" b="1">
                <a:latin typeface="Arial"/>
                <a:cs typeface="Arial"/>
              </a:rPr>
              <a:t>browser </a:t>
            </a:r>
            <a:r>
              <a:rPr dirty="0" sz="1400" spc="10" b="1">
                <a:latin typeface="Arial"/>
                <a:cs typeface="Arial"/>
              </a:rPr>
              <a:t>using Oracle </a:t>
            </a:r>
            <a:r>
              <a:rPr dirty="0" sz="1400" spc="15" b="1">
                <a:latin typeface="Arial"/>
                <a:cs typeface="Arial"/>
              </a:rPr>
              <a:t>HTTP </a:t>
            </a:r>
            <a:r>
              <a:rPr dirty="0" sz="1400" spc="10" b="1">
                <a:latin typeface="Arial"/>
                <a:cs typeface="Arial"/>
              </a:rPr>
              <a:t>Server and PL/SQL  Gateway (</a:t>
            </a:r>
            <a:r>
              <a:rPr dirty="0" sz="1400" spc="10" b="1">
                <a:latin typeface="Courier New"/>
                <a:cs typeface="Courier New"/>
              </a:rPr>
              <a:t>mod_plsql</a:t>
            </a:r>
            <a:r>
              <a:rPr dirty="0" sz="1400" spc="10" b="1">
                <a:latin typeface="Arial"/>
                <a:cs typeface="Arial"/>
              </a:rPr>
              <a:t>)</a:t>
            </a:r>
            <a:r>
              <a:rPr dirty="0" sz="1400" b="1">
                <a:latin typeface="Arial"/>
                <a:cs typeface="Arial"/>
              </a:rPr>
              <a:t> </a:t>
            </a:r>
            <a:r>
              <a:rPr dirty="0" sz="1400" spc="5" b="1">
                <a:latin typeface="Arial"/>
                <a:cs typeface="Arial"/>
              </a:rPr>
              <a:t>services</a:t>
            </a:r>
            <a:endParaRPr sz="1400">
              <a:latin typeface="Arial"/>
              <a:cs typeface="Arial"/>
            </a:endParaRPr>
          </a:p>
          <a:p>
            <a:pPr lvl="1" marL="653415" indent="-245110">
              <a:lnSpc>
                <a:spcPct val="100000"/>
              </a:lnSpc>
              <a:spcBef>
                <a:spcPts val="400"/>
              </a:spcBef>
              <a:buClr>
                <a:srgbClr val="FF0000"/>
              </a:buClr>
              <a:buFont typeface="Arial"/>
              <a:buChar char="–"/>
              <a:tabLst>
                <a:tab pos="653415" algn="l"/>
                <a:tab pos="654050" algn="l"/>
              </a:tabLst>
            </a:pPr>
            <a:r>
              <a:rPr dirty="0" sz="1400" spc="20" b="1">
                <a:latin typeface="Arial"/>
                <a:cs typeface="Arial"/>
              </a:rPr>
              <a:t>An </a:t>
            </a:r>
            <a:r>
              <a:rPr dirty="0" sz="1400" spc="10" b="1" i="1">
                <a:latin typeface="Times New Roman"/>
                <a:cs typeface="Times New Roman"/>
              </a:rPr>
              <a:t>i</a:t>
            </a:r>
            <a:r>
              <a:rPr dirty="0" sz="1400" spc="10" b="1">
                <a:latin typeface="Arial"/>
                <a:cs typeface="Arial"/>
              </a:rPr>
              <a:t>SQL*Plus </a:t>
            </a:r>
            <a:r>
              <a:rPr dirty="0" sz="1400" spc="5" b="1">
                <a:latin typeface="Arial"/>
                <a:cs typeface="Arial"/>
              </a:rPr>
              <a:t>script </a:t>
            </a:r>
            <a:r>
              <a:rPr dirty="0" sz="1400" spc="10" b="1">
                <a:latin typeface="Arial"/>
                <a:cs typeface="Arial"/>
              </a:rPr>
              <a:t>to display </a:t>
            </a:r>
            <a:r>
              <a:rPr dirty="0" sz="1400" spc="15" b="1">
                <a:latin typeface="Arial"/>
                <a:cs typeface="Arial"/>
              </a:rPr>
              <a:t>HTML</a:t>
            </a:r>
            <a:r>
              <a:rPr dirty="0" sz="1400" spc="-50" b="1">
                <a:latin typeface="Arial"/>
                <a:cs typeface="Arial"/>
              </a:rPr>
              <a:t> </a:t>
            </a:r>
            <a:r>
              <a:rPr dirty="0" sz="1400" spc="10" b="1">
                <a:latin typeface="Arial"/>
                <a:cs typeface="Arial"/>
              </a:rPr>
              <a:t>output</a:t>
            </a:r>
            <a:endParaRPr sz="1400">
              <a:latin typeface="Arial"/>
              <a:cs typeface="Arial"/>
            </a:endParaRPr>
          </a:p>
        </p:txBody>
      </p:sp>
      <p:sp>
        <p:nvSpPr>
          <p:cNvPr id="26" name="object 26"/>
          <p:cNvSpPr txBox="1"/>
          <p:nvPr/>
        </p:nvSpPr>
        <p:spPr>
          <a:xfrm>
            <a:off x="2154235" y="3298961"/>
            <a:ext cx="884555" cy="374650"/>
          </a:xfrm>
          <a:prstGeom prst="rect">
            <a:avLst/>
          </a:prstGeom>
        </p:spPr>
        <p:txBody>
          <a:bodyPr wrap="square" lIns="0" tIns="12065" rIns="0" bIns="0" rtlCol="0" vert="horz">
            <a:spAutoFit/>
          </a:bodyPr>
          <a:lstStyle/>
          <a:p>
            <a:pPr marL="210185" marR="5080" indent="-210820">
              <a:lnSpc>
                <a:spcPct val="100000"/>
              </a:lnSpc>
              <a:spcBef>
                <a:spcPts val="95"/>
              </a:spcBef>
            </a:pPr>
            <a:r>
              <a:rPr dirty="0" sz="1150" spc="-10" b="1">
                <a:latin typeface="Arial"/>
                <a:cs typeface="Arial"/>
              </a:rPr>
              <a:t>Oracle</a:t>
            </a:r>
            <a:r>
              <a:rPr dirty="0" sz="1150" spc="-65" b="1">
                <a:latin typeface="Arial"/>
                <a:cs typeface="Arial"/>
              </a:rPr>
              <a:t> </a:t>
            </a:r>
            <a:r>
              <a:rPr dirty="0" sz="1150" spc="-10" b="1">
                <a:latin typeface="Arial"/>
                <a:cs typeface="Arial"/>
              </a:rPr>
              <a:t>HTTP  Server</a:t>
            </a:r>
            <a:endParaRPr sz="1150">
              <a:latin typeface="Arial"/>
              <a:cs typeface="Arial"/>
            </a:endParaRPr>
          </a:p>
        </p:txBody>
      </p:sp>
      <p:grpSp>
        <p:nvGrpSpPr>
          <p:cNvPr id="27" name="object 27"/>
          <p:cNvGrpSpPr/>
          <p:nvPr/>
        </p:nvGrpSpPr>
        <p:grpSpPr>
          <a:xfrm>
            <a:off x="1991867" y="3374897"/>
            <a:ext cx="2634615" cy="1145540"/>
            <a:chOff x="1991867" y="3374897"/>
            <a:chExt cx="2634615" cy="1145540"/>
          </a:xfrm>
        </p:grpSpPr>
        <p:sp>
          <p:nvSpPr>
            <p:cNvPr id="28" name="object 28"/>
            <p:cNvSpPr/>
            <p:nvPr/>
          </p:nvSpPr>
          <p:spPr>
            <a:xfrm>
              <a:off x="1991867" y="3960113"/>
              <a:ext cx="381000" cy="66294"/>
            </a:xfrm>
            <a:prstGeom prst="rect">
              <a:avLst/>
            </a:prstGeom>
            <a:blipFill>
              <a:blip r:embed="rId15" cstate="print"/>
              <a:stretch>
                <a:fillRect/>
              </a:stretch>
            </a:blipFill>
          </p:spPr>
          <p:txBody>
            <a:bodyPr wrap="square" lIns="0" tIns="0" rIns="0" bIns="0" rtlCol="0"/>
            <a:lstStyle/>
            <a:p/>
          </p:txBody>
        </p:sp>
        <p:sp>
          <p:nvSpPr>
            <p:cNvPr id="29" name="object 29"/>
            <p:cNvSpPr/>
            <p:nvPr/>
          </p:nvSpPr>
          <p:spPr>
            <a:xfrm>
              <a:off x="3443477" y="3374897"/>
              <a:ext cx="845058" cy="361188"/>
            </a:xfrm>
            <a:prstGeom prst="rect">
              <a:avLst/>
            </a:prstGeom>
            <a:blipFill>
              <a:blip r:embed="rId16" cstate="print"/>
              <a:stretch>
                <a:fillRect/>
              </a:stretch>
            </a:blipFill>
          </p:spPr>
          <p:txBody>
            <a:bodyPr wrap="square" lIns="0" tIns="0" rIns="0" bIns="0" rtlCol="0"/>
            <a:lstStyle/>
            <a:p/>
          </p:txBody>
        </p:sp>
        <p:sp>
          <p:nvSpPr>
            <p:cNvPr id="30" name="object 30"/>
            <p:cNvSpPr/>
            <p:nvPr/>
          </p:nvSpPr>
          <p:spPr>
            <a:xfrm>
              <a:off x="3461765" y="3717810"/>
              <a:ext cx="1139189" cy="391655"/>
            </a:xfrm>
            <a:prstGeom prst="rect">
              <a:avLst/>
            </a:prstGeom>
            <a:blipFill>
              <a:blip r:embed="rId17" cstate="print"/>
              <a:stretch>
                <a:fillRect/>
              </a:stretch>
            </a:blipFill>
          </p:spPr>
          <p:txBody>
            <a:bodyPr wrap="square" lIns="0" tIns="0" rIns="0" bIns="0" rtlCol="0"/>
            <a:lstStyle/>
            <a:p/>
          </p:txBody>
        </p:sp>
        <p:sp>
          <p:nvSpPr>
            <p:cNvPr id="31" name="object 31"/>
            <p:cNvSpPr/>
            <p:nvPr/>
          </p:nvSpPr>
          <p:spPr>
            <a:xfrm>
              <a:off x="3461765" y="4109516"/>
              <a:ext cx="1146048" cy="92201"/>
            </a:xfrm>
            <a:prstGeom prst="rect">
              <a:avLst/>
            </a:prstGeom>
            <a:blipFill>
              <a:blip r:embed="rId18" cstate="print"/>
              <a:stretch>
                <a:fillRect/>
              </a:stretch>
            </a:blipFill>
          </p:spPr>
          <p:txBody>
            <a:bodyPr wrap="square" lIns="0" tIns="0" rIns="0" bIns="0" rtlCol="0"/>
            <a:lstStyle/>
            <a:p/>
          </p:txBody>
        </p:sp>
        <p:sp>
          <p:nvSpPr>
            <p:cNvPr id="32" name="object 32"/>
            <p:cNvSpPr/>
            <p:nvPr/>
          </p:nvSpPr>
          <p:spPr>
            <a:xfrm>
              <a:off x="3449573" y="4183379"/>
              <a:ext cx="1176527" cy="336803"/>
            </a:xfrm>
            <a:prstGeom prst="rect">
              <a:avLst/>
            </a:prstGeom>
            <a:blipFill>
              <a:blip r:embed="rId19" cstate="print"/>
              <a:stretch>
                <a:fillRect/>
              </a:stretch>
            </a:blipFill>
          </p:spPr>
          <p:txBody>
            <a:bodyPr wrap="square" lIns="0" tIns="0" rIns="0" bIns="0" rtlCol="0"/>
            <a:lstStyle/>
            <a:p/>
          </p:txBody>
        </p:sp>
        <p:sp>
          <p:nvSpPr>
            <p:cNvPr id="33" name="object 33"/>
            <p:cNvSpPr/>
            <p:nvPr/>
          </p:nvSpPr>
          <p:spPr>
            <a:xfrm>
              <a:off x="2862833" y="4101845"/>
              <a:ext cx="1177290" cy="0"/>
            </a:xfrm>
            <a:custGeom>
              <a:avLst/>
              <a:gdLst/>
              <a:ahLst/>
              <a:cxnLst/>
              <a:rect l="l" t="t" r="r" b="b"/>
              <a:pathLst>
                <a:path w="1177289" h="0">
                  <a:moveTo>
                    <a:pt x="0" y="0"/>
                  </a:moveTo>
                  <a:lnTo>
                    <a:pt x="1177290" y="0"/>
                  </a:lnTo>
                </a:path>
              </a:pathLst>
            </a:custGeom>
            <a:ln w="20574">
              <a:solidFill>
                <a:srgbClr val="000000"/>
              </a:solidFill>
            </a:ln>
          </p:spPr>
          <p:txBody>
            <a:bodyPr wrap="square" lIns="0" tIns="0" rIns="0" bIns="0" rtlCol="0"/>
            <a:lstStyle/>
            <a:p/>
          </p:txBody>
        </p:sp>
        <p:sp>
          <p:nvSpPr>
            <p:cNvPr id="34" name="object 34"/>
            <p:cNvSpPr/>
            <p:nvPr/>
          </p:nvSpPr>
          <p:spPr>
            <a:xfrm>
              <a:off x="4038600" y="4069079"/>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35" name="object 35"/>
          <p:cNvSpPr txBox="1"/>
          <p:nvPr/>
        </p:nvSpPr>
        <p:spPr>
          <a:xfrm>
            <a:off x="3345941" y="4726940"/>
            <a:ext cx="441959" cy="200660"/>
          </a:xfrm>
          <a:prstGeom prst="rect">
            <a:avLst/>
          </a:prstGeom>
        </p:spPr>
        <p:txBody>
          <a:bodyPr wrap="square" lIns="0" tIns="12065" rIns="0" bIns="0" rtlCol="0" vert="horz">
            <a:spAutoFit/>
          </a:bodyPr>
          <a:lstStyle/>
          <a:p>
            <a:pPr>
              <a:lnSpc>
                <a:spcPct val="100000"/>
              </a:lnSpc>
              <a:spcBef>
                <a:spcPts val="95"/>
              </a:spcBef>
            </a:pPr>
            <a:r>
              <a:rPr dirty="0" sz="1150" spc="-15" b="1">
                <a:latin typeface="Arial"/>
                <a:cs typeface="Arial"/>
              </a:rPr>
              <a:t>B</a:t>
            </a:r>
            <a:r>
              <a:rPr dirty="0" sz="1150" spc="-5" b="1">
                <a:latin typeface="Arial"/>
                <a:cs typeface="Arial"/>
              </a:rPr>
              <a:t>uffer</a:t>
            </a:r>
            <a:endParaRPr sz="1150">
              <a:latin typeface="Arial"/>
              <a:cs typeface="Arial"/>
            </a:endParaRPr>
          </a:p>
        </p:txBody>
      </p:sp>
      <p:sp>
        <p:nvSpPr>
          <p:cNvPr id="36" name="object 36"/>
          <p:cNvSpPr txBox="1"/>
          <p:nvPr/>
        </p:nvSpPr>
        <p:spPr>
          <a:xfrm>
            <a:off x="5157212" y="3420846"/>
            <a:ext cx="748665" cy="200660"/>
          </a:xfrm>
          <a:prstGeom prst="rect">
            <a:avLst/>
          </a:prstGeom>
        </p:spPr>
        <p:txBody>
          <a:bodyPr wrap="square" lIns="0" tIns="12065" rIns="0" bIns="0" rtlCol="0" vert="horz">
            <a:spAutoFit/>
          </a:bodyPr>
          <a:lstStyle/>
          <a:p>
            <a:pPr>
              <a:lnSpc>
                <a:spcPct val="100000"/>
              </a:lnSpc>
              <a:spcBef>
                <a:spcPts val="95"/>
              </a:spcBef>
            </a:pPr>
            <a:r>
              <a:rPr dirty="0" sz="1150" spc="-5" b="1">
                <a:latin typeface="Arial"/>
                <a:cs typeface="Arial"/>
              </a:rPr>
              <a:t>SQL</a:t>
            </a:r>
            <a:r>
              <a:rPr dirty="0" sz="1150" spc="-60" b="1">
                <a:latin typeface="Arial"/>
                <a:cs typeface="Arial"/>
              </a:rPr>
              <a:t> </a:t>
            </a:r>
            <a:r>
              <a:rPr dirty="0" sz="1150" spc="-10" b="1">
                <a:latin typeface="Arial"/>
                <a:cs typeface="Arial"/>
              </a:rPr>
              <a:t>script</a:t>
            </a:r>
            <a:endParaRPr sz="1150">
              <a:latin typeface="Arial"/>
              <a:cs typeface="Arial"/>
            </a:endParaRPr>
          </a:p>
        </p:txBody>
      </p:sp>
      <p:sp>
        <p:nvSpPr>
          <p:cNvPr id="37" name="object 37"/>
          <p:cNvSpPr txBox="1"/>
          <p:nvPr/>
        </p:nvSpPr>
        <p:spPr>
          <a:xfrm>
            <a:off x="5281359" y="4606576"/>
            <a:ext cx="732790" cy="374650"/>
          </a:xfrm>
          <a:prstGeom prst="rect">
            <a:avLst/>
          </a:prstGeom>
        </p:spPr>
        <p:txBody>
          <a:bodyPr wrap="square" lIns="0" tIns="12065" rIns="0" bIns="0" rtlCol="0" vert="horz">
            <a:spAutoFit/>
          </a:bodyPr>
          <a:lstStyle/>
          <a:p>
            <a:pPr marL="158115" marR="5080" indent="-158750">
              <a:lnSpc>
                <a:spcPct val="100000"/>
              </a:lnSpc>
              <a:spcBef>
                <a:spcPts val="95"/>
              </a:spcBef>
            </a:pPr>
            <a:r>
              <a:rPr dirty="0" sz="1150" spc="-5" b="1">
                <a:latin typeface="Arial"/>
                <a:cs typeface="Arial"/>
              </a:rPr>
              <a:t>Generat</a:t>
            </a:r>
            <a:r>
              <a:rPr dirty="0" sz="1150" spc="-15" b="1">
                <a:latin typeface="Arial"/>
                <a:cs typeface="Arial"/>
              </a:rPr>
              <a:t>e</a:t>
            </a:r>
            <a:r>
              <a:rPr dirty="0" sz="1150" spc="-5" b="1">
                <a:latin typeface="Arial"/>
                <a:cs typeface="Arial"/>
              </a:rPr>
              <a:t>d  </a:t>
            </a:r>
            <a:r>
              <a:rPr dirty="0" sz="1150" spc="-10" b="1">
                <a:latin typeface="Arial"/>
                <a:cs typeface="Arial"/>
              </a:rPr>
              <a:t>HTML</a:t>
            </a:r>
            <a:endParaRPr sz="1150">
              <a:latin typeface="Arial"/>
              <a:cs typeface="Arial"/>
            </a:endParaRPr>
          </a:p>
        </p:txBody>
      </p:sp>
      <p:grpSp>
        <p:nvGrpSpPr>
          <p:cNvPr id="38" name="object 38"/>
          <p:cNvGrpSpPr/>
          <p:nvPr/>
        </p:nvGrpSpPr>
        <p:grpSpPr>
          <a:xfrm>
            <a:off x="2891027" y="4086605"/>
            <a:ext cx="3121660" cy="601980"/>
            <a:chOff x="2891027" y="4086605"/>
            <a:chExt cx="3121660" cy="601980"/>
          </a:xfrm>
        </p:grpSpPr>
        <p:sp>
          <p:nvSpPr>
            <p:cNvPr id="39" name="object 39"/>
            <p:cNvSpPr/>
            <p:nvPr/>
          </p:nvSpPr>
          <p:spPr>
            <a:xfrm>
              <a:off x="4670298" y="4119371"/>
              <a:ext cx="524510" cy="1905"/>
            </a:xfrm>
            <a:custGeom>
              <a:avLst/>
              <a:gdLst/>
              <a:ahLst/>
              <a:cxnLst/>
              <a:rect l="l" t="t" r="r" b="b"/>
              <a:pathLst>
                <a:path w="524510" h="1904">
                  <a:moveTo>
                    <a:pt x="524255" y="1524"/>
                  </a:moveTo>
                  <a:lnTo>
                    <a:pt x="0" y="0"/>
                  </a:lnTo>
                </a:path>
              </a:pathLst>
            </a:custGeom>
            <a:ln w="20574">
              <a:solidFill>
                <a:srgbClr val="000000"/>
              </a:solidFill>
              <a:prstDash val="sysDash"/>
            </a:ln>
          </p:spPr>
          <p:txBody>
            <a:bodyPr wrap="square" lIns="0" tIns="0" rIns="0" bIns="0" rtlCol="0"/>
            <a:lstStyle/>
            <a:p/>
          </p:txBody>
        </p:sp>
        <p:sp>
          <p:nvSpPr>
            <p:cNvPr id="40" name="object 40"/>
            <p:cNvSpPr/>
            <p:nvPr/>
          </p:nvSpPr>
          <p:spPr>
            <a:xfrm>
              <a:off x="4605527" y="4086605"/>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41" name="object 41"/>
            <p:cNvSpPr/>
            <p:nvPr/>
          </p:nvSpPr>
          <p:spPr>
            <a:xfrm>
              <a:off x="5466588" y="4303775"/>
              <a:ext cx="480059" cy="295275"/>
            </a:xfrm>
            <a:custGeom>
              <a:avLst/>
              <a:gdLst/>
              <a:ahLst/>
              <a:cxnLst/>
              <a:rect l="l" t="t" r="r" b="b"/>
              <a:pathLst>
                <a:path w="480060" h="295275">
                  <a:moveTo>
                    <a:pt x="0" y="0"/>
                  </a:moveTo>
                  <a:lnTo>
                    <a:pt x="0" y="294894"/>
                  </a:lnTo>
                  <a:lnTo>
                    <a:pt x="480059" y="294894"/>
                  </a:lnTo>
                </a:path>
              </a:pathLst>
            </a:custGeom>
            <a:ln w="20574">
              <a:solidFill>
                <a:srgbClr val="000000"/>
              </a:solidFill>
              <a:prstDash val="sysDash"/>
            </a:ln>
          </p:spPr>
          <p:txBody>
            <a:bodyPr wrap="square" lIns="0" tIns="0" rIns="0" bIns="0" rtlCol="0"/>
            <a:lstStyle/>
            <a:p/>
          </p:txBody>
        </p:sp>
        <p:sp>
          <p:nvSpPr>
            <p:cNvPr id="42" name="object 42"/>
            <p:cNvSpPr/>
            <p:nvPr/>
          </p:nvSpPr>
          <p:spPr>
            <a:xfrm>
              <a:off x="5945123" y="4565904"/>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43" name="object 43"/>
            <p:cNvSpPr/>
            <p:nvPr/>
          </p:nvSpPr>
          <p:spPr>
            <a:xfrm>
              <a:off x="2955797" y="4210811"/>
              <a:ext cx="491490" cy="467359"/>
            </a:xfrm>
            <a:custGeom>
              <a:avLst/>
              <a:gdLst/>
              <a:ahLst/>
              <a:cxnLst/>
              <a:rect l="l" t="t" r="r" b="b"/>
              <a:pathLst>
                <a:path w="491489" h="467360">
                  <a:moveTo>
                    <a:pt x="491489" y="467106"/>
                  </a:moveTo>
                  <a:lnTo>
                    <a:pt x="401573" y="467106"/>
                  </a:lnTo>
                  <a:lnTo>
                    <a:pt x="401573" y="0"/>
                  </a:lnTo>
                  <a:lnTo>
                    <a:pt x="0" y="0"/>
                  </a:lnTo>
                </a:path>
              </a:pathLst>
            </a:custGeom>
            <a:ln w="20574">
              <a:solidFill>
                <a:srgbClr val="000000"/>
              </a:solidFill>
            </a:ln>
          </p:spPr>
          <p:txBody>
            <a:bodyPr wrap="square" lIns="0" tIns="0" rIns="0" bIns="0" rtlCol="0"/>
            <a:lstStyle/>
            <a:p/>
          </p:txBody>
        </p:sp>
        <p:sp>
          <p:nvSpPr>
            <p:cNvPr id="44" name="object 44"/>
            <p:cNvSpPr/>
            <p:nvPr/>
          </p:nvSpPr>
          <p:spPr>
            <a:xfrm>
              <a:off x="2891027" y="4178045"/>
              <a:ext cx="67310" cy="66675"/>
            </a:xfrm>
            <a:custGeom>
              <a:avLst/>
              <a:gdLst/>
              <a:ahLst/>
              <a:cxnLst/>
              <a:rect l="l" t="t" r="r" b="b"/>
              <a:pathLst>
                <a:path w="67310" h="66675">
                  <a:moveTo>
                    <a:pt x="67056" y="0"/>
                  </a:moveTo>
                  <a:lnTo>
                    <a:pt x="0" y="32766"/>
                  </a:lnTo>
                  <a:lnTo>
                    <a:pt x="67056" y="66294"/>
                  </a:lnTo>
                  <a:lnTo>
                    <a:pt x="67056" y="0"/>
                  </a:lnTo>
                  <a:close/>
                </a:path>
              </a:pathLst>
            </a:custGeom>
            <a:solidFill>
              <a:srgbClr val="000000"/>
            </a:solidFill>
          </p:spPr>
          <p:txBody>
            <a:bodyPr wrap="square" lIns="0" tIns="0" rIns="0" bIns="0" rtlCol="0"/>
            <a:lstStyle/>
            <a:p/>
          </p:txBody>
        </p:sp>
      </p:grpSp>
      <p:sp>
        <p:nvSpPr>
          <p:cNvPr id="45" name="object 45"/>
          <p:cNvSpPr txBox="1"/>
          <p:nvPr/>
        </p:nvSpPr>
        <p:spPr>
          <a:xfrm>
            <a:off x="1456944" y="4182110"/>
            <a:ext cx="1886585" cy="339090"/>
          </a:xfrm>
          <a:prstGeom prst="rect">
            <a:avLst/>
          </a:prstGeom>
        </p:spPr>
        <p:txBody>
          <a:bodyPr wrap="square" lIns="0" tIns="12065" rIns="0" bIns="0" rtlCol="0" vert="horz">
            <a:spAutoFit/>
          </a:bodyPr>
          <a:lstStyle/>
          <a:p>
            <a:pPr>
              <a:lnSpc>
                <a:spcPts val="1235"/>
              </a:lnSpc>
              <a:spcBef>
                <a:spcPts val="95"/>
              </a:spcBef>
            </a:pPr>
            <a:r>
              <a:rPr dirty="0" sz="1150" spc="-5" b="1">
                <a:latin typeface="Arial"/>
                <a:cs typeface="Arial"/>
              </a:rPr>
              <a:t>Web</a:t>
            </a:r>
            <a:r>
              <a:rPr dirty="0" sz="1150" spc="-10" b="1">
                <a:latin typeface="Arial"/>
                <a:cs typeface="Arial"/>
              </a:rPr>
              <a:t> client</a:t>
            </a:r>
            <a:endParaRPr sz="1150">
              <a:latin typeface="Arial"/>
              <a:cs typeface="Arial"/>
            </a:endParaRPr>
          </a:p>
          <a:p>
            <a:pPr marL="1086485">
              <a:lnSpc>
                <a:spcPts val="1235"/>
              </a:lnSpc>
            </a:pPr>
            <a:r>
              <a:rPr dirty="0" sz="1150" spc="-5" b="1">
                <a:latin typeface="Courier New"/>
                <a:cs typeface="Courier New"/>
              </a:rPr>
              <a:t>mod</a:t>
            </a:r>
            <a:r>
              <a:rPr dirty="0" sz="1150" spc="-10" b="1">
                <a:latin typeface="Courier New"/>
                <a:cs typeface="Courier New"/>
              </a:rPr>
              <a:t>_</a:t>
            </a:r>
            <a:r>
              <a:rPr dirty="0" sz="1150" spc="-5" b="1">
                <a:latin typeface="Courier New"/>
                <a:cs typeface="Courier New"/>
              </a:rPr>
              <a:t>pls</a:t>
            </a:r>
            <a:r>
              <a:rPr dirty="0" sz="1150" spc="-10" b="1">
                <a:latin typeface="Courier New"/>
                <a:cs typeface="Courier New"/>
              </a:rPr>
              <a:t>q</a:t>
            </a:r>
            <a:r>
              <a:rPr dirty="0" sz="1150" spc="-5" b="1">
                <a:latin typeface="Courier New"/>
                <a:cs typeface="Courier New"/>
              </a:rPr>
              <a:t>l</a:t>
            </a:r>
            <a:endParaRPr sz="1150">
              <a:latin typeface="Courier New"/>
              <a:cs typeface="Courier New"/>
            </a:endParaRPr>
          </a:p>
        </p:txBody>
      </p:sp>
      <p:sp>
        <p:nvSpPr>
          <p:cNvPr id="46" name="object 46"/>
          <p:cNvSpPr txBox="1"/>
          <p:nvPr/>
        </p:nvSpPr>
        <p:spPr>
          <a:xfrm>
            <a:off x="3470221" y="3298943"/>
            <a:ext cx="642620" cy="374650"/>
          </a:xfrm>
          <a:prstGeom prst="rect">
            <a:avLst/>
          </a:prstGeom>
        </p:spPr>
        <p:txBody>
          <a:bodyPr wrap="square" lIns="0" tIns="12065" rIns="0" bIns="0" rtlCol="0" vert="horz">
            <a:spAutoFit/>
          </a:bodyPr>
          <a:lstStyle/>
          <a:p>
            <a:pPr marR="5080" indent="86995">
              <a:lnSpc>
                <a:spcPct val="100000"/>
              </a:lnSpc>
              <a:spcBef>
                <a:spcPts val="95"/>
              </a:spcBef>
            </a:pPr>
            <a:r>
              <a:rPr dirty="0" sz="1150" spc="-10" b="1">
                <a:latin typeface="Arial"/>
                <a:cs typeface="Arial"/>
              </a:rPr>
              <a:t>Oracle  </a:t>
            </a:r>
            <a:r>
              <a:rPr dirty="0" sz="1150" spc="-5" b="1">
                <a:latin typeface="Arial"/>
                <a:cs typeface="Arial"/>
              </a:rPr>
              <a:t>dat</a:t>
            </a:r>
            <a:r>
              <a:rPr dirty="0" sz="1150" spc="-15" b="1">
                <a:latin typeface="Arial"/>
                <a:cs typeface="Arial"/>
              </a:rPr>
              <a:t>a</a:t>
            </a:r>
            <a:r>
              <a:rPr dirty="0" sz="1150" spc="-5" b="1">
                <a:latin typeface="Arial"/>
                <a:cs typeface="Arial"/>
              </a:rPr>
              <a:t>b</a:t>
            </a:r>
            <a:r>
              <a:rPr dirty="0" sz="1150" spc="-15" b="1">
                <a:latin typeface="Arial"/>
                <a:cs typeface="Arial"/>
              </a:rPr>
              <a:t>a</a:t>
            </a:r>
            <a:r>
              <a:rPr dirty="0" sz="1150" spc="-5" b="1">
                <a:latin typeface="Arial"/>
                <a:cs typeface="Arial"/>
              </a:rPr>
              <a:t>se</a:t>
            </a:r>
            <a:endParaRPr sz="1150">
              <a:latin typeface="Arial"/>
              <a:cs typeface="Arial"/>
            </a:endParaRPr>
          </a:p>
        </p:txBody>
      </p:sp>
      <p:grpSp>
        <p:nvGrpSpPr>
          <p:cNvPr id="47" name="object 47"/>
          <p:cNvGrpSpPr/>
          <p:nvPr/>
        </p:nvGrpSpPr>
        <p:grpSpPr>
          <a:xfrm>
            <a:off x="4595736" y="4352391"/>
            <a:ext cx="300355" cy="610870"/>
            <a:chOff x="4595736" y="4352391"/>
            <a:chExt cx="300355" cy="610870"/>
          </a:xfrm>
        </p:grpSpPr>
        <p:sp>
          <p:nvSpPr>
            <p:cNvPr id="48" name="object 48"/>
            <p:cNvSpPr/>
            <p:nvPr/>
          </p:nvSpPr>
          <p:spPr>
            <a:xfrm>
              <a:off x="4603076" y="4352391"/>
              <a:ext cx="292925" cy="151955"/>
            </a:xfrm>
            <a:prstGeom prst="rect">
              <a:avLst/>
            </a:prstGeom>
            <a:blipFill>
              <a:blip r:embed="rId20" cstate="print"/>
              <a:stretch>
                <a:fillRect/>
              </a:stretch>
            </a:blipFill>
          </p:spPr>
          <p:txBody>
            <a:bodyPr wrap="square" lIns="0" tIns="0" rIns="0" bIns="0" rtlCol="0"/>
            <a:lstStyle/>
            <a:p/>
          </p:txBody>
        </p:sp>
        <p:sp>
          <p:nvSpPr>
            <p:cNvPr id="49" name="object 49"/>
            <p:cNvSpPr/>
            <p:nvPr/>
          </p:nvSpPr>
          <p:spPr>
            <a:xfrm>
              <a:off x="4607813" y="4492307"/>
              <a:ext cx="275843" cy="326136"/>
            </a:xfrm>
            <a:prstGeom prst="rect">
              <a:avLst/>
            </a:prstGeom>
            <a:blipFill>
              <a:blip r:embed="rId13" cstate="print"/>
              <a:stretch>
                <a:fillRect/>
              </a:stretch>
            </a:blipFill>
          </p:spPr>
          <p:txBody>
            <a:bodyPr wrap="square" lIns="0" tIns="0" rIns="0" bIns="0" rtlCol="0"/>
            <a:lstStyle/>
            <a:p/>
          </p:txBody>
        </p:sp>
        <p:sp>
          <p:nvSpPr>
            <p:cNvPr id="50" name="object 50"/>
            <p:cNvSpPr/>
            <p:nvPr/>
          </p:nvSpPr>
          <p:spPr>
            <a:xfrm>
              <a:off x="4595736" y="4806035"/>
              <a:ext cx="295440" cy="156756"/>
            </a:xfrm>
            <a:prstGeom prst="rect">
              <a:avLst/>
            </a:prstGeom>
            <a:blipFill>
              <a:blip r:embed="rId21" cstate="print"/>
              <a:stretch>
                <a:fillRect/>
              </a:stretch>
            </a:blipFill>
          </p:spPr>
          <p:txBody>
            <a:bodyPr wrap="square" lIns="0" tIns="0" rIns="0" bIns="0" rtlCol="0"/>
            <a:lstStyle/>
            <a:p/>
          </p:txBody>
        </p:sp>
      </p:grpSp>
      <p:sp>
        <p:nvSpPr>
          <p:cNvPr id="51" name="object 51"/>
          <p:cNvSpPr txBox="1"/>
          <p:nvPr/>
        </p:nvSpPr>
        <p:spPr>
          <a:xfrm>
            <a:off x="4545329" y="4717796"/>
            <a:ext cx="441959" cy="200660"/>
          </a:xfrm>
          <a:prstGeom prst="rect">
            <a:avLst/>
          </a:prstGeom>
        </p:spPr>
        <p:txBody>
          <a:bodyPr wrap="square" lIns="0" tIns="12065" rIns="0" bIns="0" rtlCol="0" vert="horz">
            <a:spAutoFit/>
          </a:bodyPr>
          <a:lstStyle/>
          <a:p>
            <a:pPr>
              <a:lnSpc>
                <a:spcPct val="100000"/>
              </a:lnSpc>
              <a:spcBef>
                <a:spcPts val="95"/>
              </a:spcBef>
            </a:pPr>
            <a:r>
              <a:rPr dirty="0" sz="1150" spc="-15" b="1">
                <a:latin typeface="Arial"/>
                <a:cs typeface="Arial"/>
              </a:rPr>
              <a:t>B</a:t>
            </a:r>
            <a:r>
              <a:rPr dirty="0" sz="1150" spc="-5" b="1">
                <a:latin typeface="Arial"/>
                <a:cs typeface="Arial"/>
              </a:rPr>
              <a:t>uffer</a:t>
            </a:r>
            <a:endParaRPr sz="1150">
              <a:latin typeface="Arial"/>
              <a:cs typeface="Arial"/>
            </a:endParaRPr>
          </a:p>
        </p:txBody>
      </p:sp>
      <p:grpSp>
        <p:nvGrpSpPr>
          <p:cNvPr id="52" name="object 52"/>
          <p:cNvGrpSpPr/>
          <p:nvPr/>
        </p:nvGrpSpPr>
        <p:grpSpPr>
          <a:xfrm>
            <a:off x="3942778" y="4284916"/>
            <a:ext cx="392430" cy="589915"/>
            <a:chOff x="3942778" y="4284916"/>
            <a:chExt cx="392430" cy="589915"/>
          </a:xfrm>
        </p:grpSpPr>
        <p:sp>
          <p:nvSpPr>
            <p:cNvPr id="53" name="object 53"/>
            <p:cNvSpPr/>
            <p:nvPr/>
          </p:nvSpPr>
          <p:spPr>
            <a:xfrm>
              <a:off x="3962590" y="4284916"/>
              <a:ext cx="355473" cy="142112"/>
            </a:xfrm>
            <a:prstGeom prst="rect">
              <a:avLst/>
            </a:prstGeom>
            <a:blipFill>
              <a:blip r:embed="rId22" cstate="print"/>
              <a:stretch>
                <a:fillRect/>
              </a:stretch>
            </a:blipFill>
          </p:spPr>
          <p:txBody>
            <a:bodyPr wrap="square" lIns="0" tIns="0" rIns="0" bIns="0" rtlCol="0"/>
            <a:lstStyle/>
            <a:p/>
          </p:txBody>
        </p:sp>
        <p:sp>
          <p:nvSpPr>
            <p:cNvPr id="54" name="object 54"/>
            <p:cNvSpPr/>
            <p:nvPr/>
          </p:nvSpPr>
          <p:spPr>
            <a:xfrm>
              <a:off x="3970781" y="4414570"/>
              <a:ext cx="335279" cy="102870"/>
            </a:xfrm>
            <a:prstGeom prst="rect">
              <a:avLst/>
            </a:prstGeom>
            <a:blipFill>
              <a:blip r:embed="rId23" cstate="print"/>
              <a:stretch>
                <a:fillRect/>
              </a:stretch>
            </a:blipFill>
          </p:spPr>
          <p:txBody>
            <a:bodyPr wrap="square" lIns="0" tIns="0" rIns="0" bIns="0" rtlCol="0"/>
            <a:lstStyle/>
            <a:p/>
          </p:txBody>
        </p:sp>
        <p:sp>
          <p:nvSpPr>
            <p:cNvPr id="55" name="object 55"/>
            <p:cNvSpPr/>
            <p:nvPr/>
          </p:nvSpPr>
          <p:spPr>
            <a:xfrm>
              <a:off x="3942778" y="4505896"/>
              <a:ext cx="392049" cy="368426"/>
            </a:xfrm>
            <a:prstGeom prst="rect">
              <a:avLst/>
            </a:prstGeom>
            <a:blipFill>
              <a:blip r:embed="rId24" cstate="print"/>
              <a:stretch>
                <a:fillRect/>
              </a:stretch>
            </a:blipFill>
          </p:spPr>
          <p:txBody>
            <a:bodyPr wrap="square" lIns="0" tIns="0" rIns="0" bIns="0" rtlCol="0"/>
            <a:lstStyle/>
            <a:p/>
          </p:txBody>
        </p:sp>
      </p:grpSp>
      <p:sp>
        <p:nvSpPr>
          <p:cNvPr id="56" name="object 56"/>
          <p:cNvSpPr txBox="1"/>
          <p:nvPr/>
        </p:nvSpPr>
        <p:spPr>
          <a:xfrm>
            <a:off x="4006596" y="4768088"/>
            <a:ext cx="275590"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HTP</a:t>
            </a:r>
            <a:endParaRPr sz="1150">
              <a:latin typeface="Courier New"/>
              <a:cs typeface="Courier New"/>
            </a:endParaRPr>
          </a:p>
        </p:txBody>
      </p:sp>
      <p:grpSp>
        <p:nvGrpSpPr>
          <p:cNvPr id="57" name="object 57"/>
          <p:cNvGrpSpPr/>
          <p:nvPr/>
        </p:nvGrpSpPr>
        <p:grpSpPr>
          <a:xfrm>
            <a:off x="3723132" y="3805809"/>
            <a:ext cx="2637155" cy="906144"/>
            <a:chOff x="3723132" y="3805809"/>
            <a:chExt cx="2637155" cy="906144"/>
          </a:xfrm>
        </p:grpSpPr>
        <p:sp>
          <p:nvSpPr>
            <p:cNvPr id="58" name="object 58"/>
            <p:cNvSpPr/>
            <p:nvPr/>
          </p:nvSpPr>
          <p:spPr>
            <a:xfrm>
              <a:off x="3787902" y="4677918"/>
              <a:ext cx="153670" cy="0"/>
            </a:xfrm>
            <a:custGeom>
              <a:avLst/>
              <a:gdLst/>
              <a:ahLst/>
              <a:cxnLst/>
              <a:rect l="l" t="t" r="r" b="b"/>
              <a:pathLst>
                <a:path w="153670" h="0">
                  <a:moveTo>
                    <a:pt x="153162" y="0"/>
                  </a:moveTo>
                  <a:lnTo>
                    <a:pt x="0" y="0"/>
                  </a:lnTo>
                </a:path>
              </a:pathLst>
            </a:custGeom>
            <a:ln w="20574">
              <a:solidFill>
                <a:srgbClr val="000000"/>
              </a:solidFill>
            </a:ln>
          </p:spPr>
          <p:txBody>
            <a:bodyPr wrap="square" lIns="0" tIns="0" rIns="0" bIns="0" rtlCol="0"/>
            <a:lstStyle/>
            <a:p/>
          </p:txBody>
        </p:sp>
        <p:sp>
          <p:nvSpPr>
            <p:cNvPr id="59" name="object 59"/>
            <p:cNvSpPr/>
            <p:nvPr/>
          </p:nvSpPr>
          <p:spPr>
            <a:xfrm>
              <a:off x="3723132" y="4645152"/>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60" name="object 60"/>
            <p:cNvSpPr/>
            <p:nvPr/>
          </p:nvSpPr>
          <p:spPr>
            <a:xfrm>
              <a:off x="4322826" y="4677918"/>
              <a:ext cx="207645" cy="0"/>
            </a:xfrm>
            <a:custGeom>
              <a:avLst/>
              <a:gdLst/>
              <a:ahLst/>
              <a:cxnLst/>
              <a:rect l="l" t="t" r="r" b="b"/>
              <a:pathLst>
                <a:path w="207645" h="0">
                  <a:moveTo>
                    <a:pt x="0" y="0"/>
                  </a:moveTo>
                  <a:lnTo>
                    <a:pt x="207264" y="0"/>
                  </a:lnTo>
                </a:path>
              </a:pathLst>
            </a:custGeom>
            <a:ln w="20574">
              <a:solidFill>
                <a:srgbClr val="000000"/>
              </a:solidFill>
              <a:prstDash val="sysDash"/>
            </a:ln>
          </p:spPr>
          <p:txBody>
            <a:bodyPr wrap="square" lIns="0" tIns="0" rIns="0" bIns="0" rtlCol="0"/>
            <a:lstStyle/>
            <a:p/>
          </p:txBody>
        </p:sp>
        <p:sp>
          <p:nvSpPr>
            <p:cNvPr id="61" name="object 61"/>
            <p:cNvSpPr/>
            <p:nvPr/>
          </p:nvSpPr>
          <p:spPr>
            <a:xfrm>
              <a:off x="4528566" y="4645152"/>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62" name="object 62"/>
            <p:cNvSpPr/>
            <p:nvPr/>
          </p:nvSpPr>
          <p:spPr>
            <a:xfrm>
              <a:off x="5194554" y="3826764"/>
              <a:ext cx="1145286" cy="431291"/>
            </a:xfrm>
            <a:prstGeom prst="rect">
              <a:avLst/>
            </a:prstGeom>
            <a:blipFill>
              <a:blip r:embed="rId25" cstate="print"/>
              <a:stretch>
                <a:fillRect/>
              </a:stretch>
            </a:blipFill>
          </p:spPr>
          <p:txBody>
            <a:bodyPr wrap="square" lIns="0" tIns="0" rIns="0" bIns="0" rtlCol="0"/>
            <a:lstStyle/>
            <a:p/>
          </p:txBody>
        </p:sp>
        <p:sp>
          <p:nvSpPr>
            <p:cNvPr id="63" name="object 63"/>
            <p:cNvSpPr/>
            <p:nvPr/>
          </p:nvSpPr>
          <p:spPr>
            <a:xfrm>
              <a:off x="5183886" y="3816096"/>
              <a:ext cx="1165860" cy="452120"/>
            </a:xfrm>
            <a:custGeom>
              <a:avLst/>
              <a:gdLst/>
              <a:ahLst/>
              <a:cxnLst/>
              <a:rect l="l" t="t" r="r" b="b"/>
              <a:pathLst>
                <a:path w="1165860" h="452120">
                  <a:moveTo>
                    <a:pt x="1165860" y="0"/>
                  </a:moveTo>
                  <a:lnTo>
                    <a:pt x="0" y="0"/>
                  </a:lnTo>
                  <a:lnTo>
                    <a:pt x="0" y="451865"/>
                  </a:lnTo>
                  <a:lnTo>
                    <a:pt x="1165860" y="451865"/>
                  </a:lnTo>
                  <a:lnTo>
                    <a:pt x="1165860" y="0"/>
                  </a:lnTo>
                  <a:close/>
                </a:path>
              </a:pathLst>
            </a:custGeom>
            <a:ln w="20574">
              <a:solidFill>
                <a:srgbClr val="000000"/>
              </a:solidFill>
            </a:ln>
          </p:spPr>
          <p:txBody>
            <a:bodyPr wrap="square" lIns="0" tIns="0" rIns="0" bIns="0" rtlCol="0"/>
            <a:lstStyle/>
            <a:p/>
          </p:txBody>
        </p:sp>
      </p:grpSp>
      <p:sp>
        <p:nvSpPr>
          <p:cNvPr id="64" name="object 64"/>
          <p:cNvSpPr txBox="1"/>
          <p:nvPr/>
        </p:nvSpPr>
        <p:spPr>
          <a:xfrm>
            <a:off x="743204" y="5591809"/>
            <a:ext cx="6162675" cy="3792854"/>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Generating </a:t>
            </a:r>
            <a:r>
              <a:rPr dirty="0" sz="1300" spc="10" b="1">
                <a:latin typeface="Arial"/>
                <a:cs typeface="Arial"/>
              </a:rPr>
              <a:t>Web Pages with the </a:t>
            </a:r>
            <a:r>
              <a:rPr dirty="0" sz="1300" spc="10" b="1">
                <a:latin typeface="Courier New"/>
                <a:cs typeface="Courier New"/>
              </a:rPr>
              <a:t>HTP</a:t>
            </a:r>
            <a:r>
              <a:rPr dirty="0" sz="1300" spc="-425" b="1">
                <a:latin typeface="Courier New"/>
                <a:cs typeface="Courier New"/>
              </a:rPr>
              <a:t> </a:t>
            </a:r>
            <a:r>
              <a:rPr dirty="0" sz="1300" spc="5" b="1">
                <a:latin typeface="Arial"/>
                <a:cs typeface="Arial"/>
              </a:rPr>
              <a:t>Package</a:t>
            </a:r>
            <a:endParaRPr sz="1300">
              <a:latin typeface="Arial"/>
              <a:cs typeface="Arial"/>
            </a:endParaRPr>
          </a:p>
          <a:p>
            <a:pPr marL="138430" marR="64135" indent="-635">
              <a:lnSpc>
                <a:spcPct val="101299"/>
              </a:lnSpc>
              <a:spcBef>
                <a:spcPts val="400"/>
              </a:spcBef>
            </a:pPr>
            <a:r>
              <a:rPr dirty="0" sz="1300" spc="10">
                <a:latin typeface="Times New Roman"/>
                <a:cs typeface="Times New Roman"/>
              </a:rPr>
              <a:t>The </a:t>
            </a:r>
            <a:r>
              <a:rPr dirty="0" sz="1300" spc="10">
                <a:latin typeface="Courier New"/>
                <a:cs typeface="Courier New"/>
              </a:rPr>
              <a:t>HTP</a:t>
            </a:r>
            <a:r>
              <a:rPr dirty="0" sz="1300" spc="-370">
                <a:latin typeface="Courier New"/>
                <a:cs typeface="Courier New"/>
              </a:rPr>
              <a:t> </a:t>
            </a:r>
            <a:r>
              <a:rPr dirty="0" sz="1300" spc="5">
                <a:latin typeface="Times New Roman"/>
                <a:cs typeface="Times New Roman"/>
              </a:rPr>
              <a:t>package contains procedures that are </a:t>
            </a:r>
            <a:r>
              <a:rPr dirty="0" sz="1300" spc="10">
                <a:latin typeface="Times New Roman"/>
                <a:cs typeface="Times New Roman"/>
              </a:rPr>
              <a:t>used </a:t>
            </a:r>
            <a:r>
              <a:rPr dirty="0" sz="1300" spc="5">
                <a:latin typeface="Times New Roman"/>
                <a:cs typeface="Times New Roman"/>
              </a:rPr>
              <a:t>to generate </a:t>
            </a:r>
            <a:r>
              <a:rPr dirty="0" sz="1300" spc="15">
                <a:latin typeface="Times New Roman"/>
                <a:cs typeface="Times New Roman"/>
              </a:rPr>
              <a:t>HTML </a:t>
            </a:r>
            <a:r>
              <a:rPr dirty="0" sz="1300" spc="5">
                <a:latin typeface="Times New Roman"/>
                <a:cs typeface="Times New Roman"/>
              </a:rPr>
              <a:t>tags. </a:t>
            </a:r>
            <a:r>
              <a:rPr dirty="0" sz="1300" spc="10">
                <a:latin typeface="Times New Roman"/>
                <a:cs typeface="Times New Roman"/>
              </a:rPr>
              <a:t>The HTML  </a:t>
            </a:r>
            <a:r>
              <a:rPr dirty="0" sz="1300" spc="5">
                <a:latin typeface="Times New Roman"/>
                <a:cs typeface="Times New Roman"/>
              </a:rPr>
              <a:t>tags that are generated typically enclose the data provided as parameters to the various  procedures. </a:t>
            </a:r>
            <a:r>
              <a:rPr dirty="0" sz="1300" spc="10">
                <a:latin typeface="Times New Roman"/>
                <a:cs typeface="Times New Roman"/>
              </a:rPr>
              <a:t>The </a:t>
            </a:r>
            <a:r>
              <a:rPr dirty="0" sz="1300" spc="5">
                <a:latin typeface="Times New Roman"/>
                <a:cs typeface="Times New Roman"/>
              </a:rPr>
              <a:t>slide illustrates </a:t>
            </a:r>
            <a:r>
              <a:rPr dirty="0" sz="1300" spc="10">
                <a:latin typeface="Times New Roman"/>
                <a:cs typeface="Times New Roman"/>
              </a:rPr>
              <a:t>two ways </a:t>
            </a:r>
            <a:r>
              <a:rPr dirty="0" sz="1300" spc="5">
                <a:latin typeface="Times New Roman"/>
                <a:cs typeface="Times New Roman"/>
              </a:rPr>
              <a:t>in which the </a:t>
            </a:r>
            <a:r>
              <a:rPr dirty="0" sz="1300" spc="15">
                <a:latin typeface="Courier New"/>
                <a:cs typeface="Courier New"/>
              </a:rPr>
              <a:t>HTP</a:t>
            </a:r>
            <a:r>
              <a:rPr dirty="0" sz="1300" spc="-480">
                <a:latin typeface="Courier New"/>
                <a:cs typeface="Courier New"/>
              </a:rPr>
              <a:t> </a:t>
            </a:r>
            <a:r>
              <a:rPr dirty="0" sz="1300" spc="10">
                <a:latin typeface="Times New Roman"/>
                <a:cs typeface="Times New Roman"/>
              </a:rPr>
              <a:t>package can </a:t>
            </a:r>
            <a:r>
              <a:rPr dirty="0" sz="1300" spc="5">
                <a:latin typeface="Times New Roman"/>
                <a:cs typeface="Times New Roman"/>
              </a:rPr>
              <a:t>be used:</a:t>
            </a:r>
            <a:endParaRPr sz="1300">
              <a:latin typeface="Times New Roman"/>
              <a:cs typeface="Times New Roman"/>
            </a:endParaRPr>
          </a:p>
          <a:p>
            <a:pPr marL="515620" marR="89535" indent="-251460">
              <a:lnSpc>
                <a:spcPct val="101299"/>
              </a:lnSpc>
              <a:spcBef>
                <a:spcPts val="80"/>
              </a:spcBef>
              <a:buChar char="•"/>
              <a:tabLst>
                <a:tab pos="515620" algn="l"/>
                <a:tab pos="516255" algn="l"/>
              </a:tabLst>
            </a:pPr>
            <a:r>
              <a:rPr dirty="0" sz="1300" spc="10">
                <a:latin typeface="Times New Roman"/>
                <a:cs typeface="Times New Roman"/>
              </a:rPr>
              <a:t>Most </a:t>
            </a:r>
            <a:r>
              <a:rPr dirty="0" sz="1300" spc="5">
                <a:latin typeface="Times New Roman"/>
                <a:cs typeface="Times New Roman"/>
              </a:rPr>
              <a:t>likely your procedures are invoked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 Gateway </a:t>
            </a:r>
            <a:r>
              <a:rPr dirty="0" sz="1300" spc="5">
                <a:latin typeface="Times New Roman"/>
                <a:cs typeface="Times New Roman"/>
              </a:rPr>
              <a:t>services, via the  </a:t>
            </a:r>
            <a:r>
              <a:rPr dirty="0" sz="1300" spc="15">
                <a:latin typeface="Courier New"/>
                <a:cs typeface="Courier New"/>
              </a:rPr>
              <a:t>mod_plsql </a:t>
            </a:r>
            <a:r>
              <a:rPr dirty="0" sz="1300" spc="5">
                <a:latin typeface="Times New Roman"/>
                <a:cs typeface="Times New Roman"/>
              </a:rPr>
              <a:t>component supplied with Oracle </a:t>
            </a:r>
            <a:r>
              <a:rPr dirty="0" sz="1300" spc="10">
                <a:latin typeface="Times New Roman"/>
                <a:cs typeface="Times New Roman"/>
              </a:rPr>
              <a:t>HTTP </a:t>
            </a:r>
            <a:r>
              <a:rPr dirty="0" sz="1300" spc="5">
                <a:latin typeface="Times New Roman"/>
                <a:cs typeface="Times New Roman"/>
              </a:rPr>
              <a:t>Server, which is part of the  Oracle Application Server product (represented </a:t>
            </a:r>
            <a:r>
              <a:rPr dirty="0" sz="1300" spc="10">
                <a:latin typeface="Times New Roman"/>
                <a:cs typeface="Times New Roman"/>
              </a:rPr>
              <a:t>by </a:t>
            </a:r>
            <a:r>
              <a:rPr dirty="0" sz="1300" spc="5">
                <a:latin typeface="Times New Roman"/>
                <a:cs typeface="Times New Roman"/>
              </a:rPr>
              <a:t>solid lines in the</a:t>
            </a:r>
            <a:r>
              <a:rPr dirty="0" sz="1300" spc="85">
                <a:latin typeface="Times New Roman"/>
                <a:cs typeface="Times New Roman"/>
              </a:rPr>
              <a:t> </a:t>
            </a:r>
            <a:r>
              <a:rPr dirty="0" sz="1300" spc="5">
                <a:latin typeface="Times New Roman"/>
                <a:cs typeface="Times New Roman"/>
              </a:rPr>
              <a:t>graphic).</a:t>
            </a:r>
            <a:endParaRPr sz="1300">
              <a:latin typeface="Times New Roman"/>
              <a:cs typeface="Times New Roman"/>
            </a:endParaRPr>
          </a:p>
          <a:p>
            <a:pPr marL="515620" indent="-251460">
              <a:lnSpc>
                <a:spcPct val="100000"/>
              </a:lnSpc>
              <a:spcBef>
                <a:spcPts val="20"/>
              </a:spcBef>
              <a:buChar char="•"/>
              <a:tabLst>
                <a:tab pos="515620" algn="l"/>
                <a:tab pos="516255" algn="l"/>
              </a:tabLst>
            </a:pPr>
            <a:r>
              <a:rPr dirty="0" sz="1300" spc="5">
                <a:latin typeface="Times New Roman"/>
                <a:cs typeface="Times New Roman"/>
              </a:rPr>
              <a:t>Alternatively (as represented </a:t>
            </a:r>
            <a:r>
              <a:rPr dirty="0" sz="1300" spc="10">
                <a:latin typeface="Times New Roman"/>
                <a:cs typeface="Times New Roman"/>
              </a:rPr>
              <a:t>by </a:t>
            </a:r>
            <a:r>
              <a:rPr dirty="0" sz="1300" spc="5">
                <a:latin typeface="Times New Roman"/>
                <a:cs typeface="Times New Roman"/>
              </a:rPr>
              <a:t>dotted lines in the graphic), your procedure </a:t>
            </a:r>
            <a:r>
              <a:rPr dirty="0" sz="1300" spc="10">
                <a:latin typeface="Times New Roman"/>
                <a:cs typeface="Times New Roman"/>
              </a:rPr>
              <a:t>can</a:t>
            </a:r>
            <a:r>
              <a:rPr dirty="0" sz="1300" spc="105">
                <a:latin typeface="Times New Roman"/>
                <a:cs typeface="Times New Roman"/>
              </a:rPr>
              <a:t> </a:t>
            </a:r>
            <a:r>
              <a:rPr dirty="0" sz="1300" spc="5">
                <a:latin typeface="Times New Roman"/>
                <a:cs typeface="Times New Roman"/>
              </a:rPr>
              <a:t>be</a:t>
            </a:r>
            <a:endParaRPr sz="1300">
              <a:latin typeface="Times New Roman"/>
              <a:cs typeface="Times New Roman"/>
            </a:endParaRPr>
          </a:p>
          <a:p>
            <a:pPr marL="515620" marR="88265">
              <a:lnSpc>
                <a:spcPct val="101299"/>
              </a:lnSpc>
            </a:pPr>
            <a:r>
              <a:rPr dirty="0" sz="1300" spc="5">
                <a:latin typeface="Times New Roman"/>
                <a:cs typeface="Times New Roman"/>
              </a:rPr>
              <a:t>called from </a:t>
            </a:r>
            <a:r>
              <a:rPr dirty="0" sz="1300" spc="5" i="1">
                <a:latin typeface="Times New Roman"/>
                <a:cs typeface="Times New Roman"/>
              </a:rPr>
              <a:t>i</a:t>
            </a:r>
            <a:r>
              <a:rPr dirty="0" sz="1300" spc="5">
                <a:latin typeface="Times New Roman"/>
                <a:cs typeface="Times New Roman"/>
              </a:rPr>
              <a:t>SQL*Plus that can display the generated </a:t>
            </a:r>
            <a:r>
              <a:rPr dirty="0" sz="1300" spc="10">
                <a:latin typeface="Times New Roman"/>
                <a:cs typeface="Times New Roman"/>
              </a:rPr>
              <a:t>HTML </a:t>
            </a:r>
            <a:r>
              <a:rPr dirty="0" sz="1300" spc="5">
                <a:latin typeface="Times New Roman"/>
                <a:cs typeface="Times New Roman"/>
              </a:rPr>
              <a:t>output, which </a:t>
            </a:r>
            <a:r>
              <a:rPr dirty="0" sz="1300" spc="10">
                <a:latin typeface="Times New Roman"/>
                <a:cs typeface="Times New Roman"/>
              </a:rPr>
              <a:t>can </a:t>
            </a:r>
            <a:r>
              <a:rPr dirty="0" sz="1300" spc="5">
                <a:latin typeface="Times New Roman"/>
                <a:cs typeface="Times New Roman"/>
              </a:rPr>
              <a:t>be  copied and pasted to a file. This technique is used in this course because Oracle  </a:t>
            </a:r>
            <a:r>
              <a:rPr dirty="0" sz="1300" spc="10">
                <a:latin typeface="Times New Roman"/>
                <a:cs typeface="Times New Roman"/>
              </a:rPr>
              <a:t>Application </a:t>
            </a:r>
            <a:r>
              <a:rPr dirty="0" sz="1300">
                <a:latin typeface="Times New Roman"/>
                <a:cs typeface="Times New Roman"/>
              </a:rPr>
              <a:t>Server software </a:t>
            </a:r>
            <a:r>
              <a:rPr dirty="0" sz="1300" spc="5">
                <a:latin typeface="Times New Roman"/>
                <a:cs typeface="Times New Roman"/>
              </a:rPr>
              <a:t>is not installed as a part </a:t>
            </a:r>
            <a:r>
              <a:rPr dirty="0" sz="1300" spc="10">
                <a:latin typeface="Times New Roman"/>
                <a:cs typeface="Times New Roman"/>
              </a:rPr>
              <a:t>of </a:t>
            </a:r>
            <a:r>
              <a:rPr dirty="0" sz="1300" spc="5">
                <a:latin typeface="Times New Roman"/>
                <a:cs typeface="Times New Roman"/>
              </a:rPr>
              <a:t>the course</a:t>
            </a:r>
            <a:r>
              <a:rPr dirty="0" sz="1300" spc="90">
                <a:latin typeface="Times New Roman"/>
                <a:cs typeface="Times New Roman"/>
              </a:rPr>
              <a:t> </a:t>
            </a:r>
            <a:r>
              <a:rPr dirty="0" sz="1300" spc="5">
                <a:latin typeface="Times New Roman"/>
                <a:cs typeface="Times New Roman"/>
              </a:rPr>
              <a:t>environment.</a:t>
            </a:r>
            <a:endParaRPr sz="1300">
              <a:latin typeface="Times New Roman"/>
              <a:cs typeface="Times New Roman"/>
            </a:endParaRPr>
          </a:p>
          <a:p>
            <a:pPr marL="138430" marR="5080">
              <a:lnSpc>
                <a:spcPct val="103099"/>
              </a:lnSpc>
              <a:spcBef>
                <a:spcPts val="295"/>
              </a:spcBef>
            </a:pPr>
            <a:r>
              <a:rPr dirty="0" sz="1300" spc="5" b="1">
                <a:latin typeface="Times New Roman"/>
                <a:cs typeface="Times New Roman"/>
              </a:rPr>
              <a:t>Note: </a:t>
            </a:r>
            <a:r>
              <a:rPr dirty="0" sz="1300" spc="10">
                <a:latin typeface="Times New Roman"/>
                <a:cs typeface="Times New Roman"/>
              </a:rPr>
              <a:t>The </a:t>
            </a:r>
            <a:r>
              <a:rPr dirty="0" sz="1300" spc="15">
                <a:latin typeface="Courier New"/>
                <a:cs typeface="Courier New"/>
              </a:rPr>
              <a:t>HTP </a:t>
            </a:r>
            <a:r>
              <a:rPr dirty="0" sz="1300" spc="5">
                <a:latin typeface="Times New Roman"/>
                <a:cs typeface="Times New Roman"/>
              </a:rPr>
              <a:t>procedures output information to a session buffer held in the database  server. In the Oracle </a:t>
            </a:r>
            <a:r>
              <a:rPr dirty="0" sz="1300" spc="10">
                <a:latin typeface="Times New Roman"/>
                <a:cs typeface="Times New Roman"/>
              </a:rPr>
              <a:t>HTTP </a:t>
            </a:r>
            <a:r>
              <a:rPr dirty="0" sz="1300" spc="5">
                <a:latin typeface="Times New Roman"/>
                <a:cs typeface="Times New Roman"/>
              </a:rPr>
              <a:t>Server context, </a:t>
            </a:r>
            <a:r>
              <a:rPr dirty="0" sz="1300" spc="10">
                <a:latin typeface="Times New Roman"/>
                <a:cs typeface="Times New Roman"/>
              </a:rPr>
              <a:t>when </a:t>
            </a:r>
            <a:r>
              <a:rPr dirty="0" sz="1300" spc="5">
                <a:latin typeface="Times New Roman"/>
                <a:cs typeface="Times New Roman"/>
              </a:rPr>
              <a:t>the procedure completes, the  </a:t>
            </a:r>
            <a:r>
              <a:rPr dirty="0" sz="1300" spc="15">
                <a:latin typeface="Courier New"/>
                <a:cs typeface="Courier New"/>
              </a:rPr>
              <a:t>mod_plsql </a:t>
            </a:r>
            <a:r>
              <a:rPr dirty="0" sz="1300" spc="10">
                <a:latin typeface="Times New Roman"/>
                <a:cs typeface="Times New Roman"/>
              </a:rPr>
              <a:t>component </a:t>
            </a:r>
            <a:r>
              <a:rPr dirty="0" sz="1300" spc="5">
                <a:latin typeface="Times New Roman"/>
                <a:cs typeface="Times New Roman"/>
              </a:rPr>
              <a:t>automatically </a:t>
            </a:r>
            <a:r>
              <a:rPr dirty="0" sz="1300" spc="10">
                <a:latin typeface="Times New Roman"/>
                <a:cs typeface="Times New Roman"/>
              </a:rPr>
              <a:t>receives </a:t>
            </a:r>
            <a:r>
              <a:rPr dirty="0" sz="1300" spc="5">
                <a:latin typeface="Times New Roman"/>
                <a:cs typeface="Times New Roman"/>
              </a:rPr>
              <a:t>the buffer contents, which are then  returned to the browser as the </a:t>
            </a:r>
            <a:r>
              <a:rPr dirty="0" sz="1300" spc="10">
                <a:latin typeface="Times New Roman"/>
                <a:cs typeface="Times New Roman"/>
              </a:rPr>
              <a:t>HTTP </a:t>
            </a:r>
            <a:r>
              <a:rPr dirty="0" sz="1300" spc="5">
                <a:latin typeface="Times New Roman"/>
                <a:cs typeface="Times New Roman"/>
              </a:rPr>
              <a:t>response. In SQL*Plus, you must manually</a:t>
            </a:r>
            <a:r>
              <a:rPr dirty="0" sz="1300" spc="85">
                <a:latin typeface="Times New Roman"/>
                <a:cs typeface="Times New Roman"/>
              </a:rPr>
              <a:t> </a:t>
            </a:r>
            <a:r>
              <a:rPr dirty="0" sz="1300" spc="5">
                <a:latin typeface="Times New Roman"/>
                <a:cs typeface="Times New Roman"/>
              </a:rPr>
              <a:t>execute:</a:t>
            </a:r>
            <a:endParaRPr sz="1300">
              <a:latin typeface="Times New Roman"/>
              <a:cs typeface="Times New Roman"/>
            </a:endParaRPr>
          </a:p>
          <a:p>
            <a:pPr marL="515620" indent="-252095">
              <a:lnSpc>
                <a:spcPts val="1500"/>
              </a:lnSpc>
              <a:buChar char="•"/>
              <a:tabLst>
                <a:tab pos="515620" algn="l"/>
                <a:tab pos="516255" algn="l"/>
              </a:tabLst>
            </a:pPr>
            <a:r>
              <a:rPr dirty="0" sz="1300" spc="10">
                <a:latin typeface="Times New Roman"/>
                <a:cs typeface="Times New Roman"/>
              </a:rPr>
              <a:t>A</a:t>
            </a:r>
            <a:r>
              <a:rPr dirty="0" sz="1300">
                <a:latin typeface="Times New Roman"/>
                <a:cs typeface="Times New Roman"/>
              </a:rPr>
              <a:t> </a:t>
            </a:r>
            <a:r>
              <a:rPr dirty="0" sz="1300" spc="15">
                <a:latin typeface="Courier New"/>
                <a:cs typeface="Courier New"/>
              </a:rPr>
              <a:t>SET</a:t>
            </a:r>
            <a:r>
              <a:rPr dirty="0" sz="1300" spc="-445">
                <a:latin typeface="Courier New"/>
                <a:cs typeface="Courier New"/>
              </a:rPr>
              <a:t> </a:t>
            </a:r>
            <a:r>
              <a:rPr dirty="0" sz="1300" spc="15">
                <a:latin typeface="Courier New"/>
                <a:cs typeface="Courier New"/>
              </a:rPr>
              <a:t>SERVEROUTPUT</a:t>
            </a:r>
            <a:r>
              <a:rPr dirty="0" sz="1300" spc="-445">
                <a:latin typeface="Courier New"/>
                <a:cs typeface="Courier New"/>
              </a:rPr>
              <a:t> </a:t>
            </a:r>
            <a:r>
              <a:rPr dirty="0" sz="1300" spc="10">
                <a:latin typeface="Courier New"/>
                <a:cs typeface="Courier New"/>
              </a:rPr>
              <a:t>ON</a:t>
            </a:r>
            <a:r>
              <a:rPr dirty="0" sz="1300" spc="-455">
                <a:latin typeface="Courier New"/>
                <a:cs typeface="Courier New"/>
              </a:rPr>
              <a:t> </a:t>
            </a:r>
            <a:r>
              <a:rPr dirty="0" sz="1300" spc="10">
                <a:latin typeface="Times New Roman"/>
                <a:cs typeface="Times New Roman"/>
              </a:rPr>
              <a:t>command</a:t>
            </a:r>
            <a:endParaRPr sz="1300">
              <a:latin typeface="Times New Roman"/>
              <a:cs typeface="Times New Roman"/>
            </a:endParaRPr>
          </a:p>
          <a:p>
            <a:pPr marL="515620" indent="-252095">
              <a:lnSpc>
                <a:spcPts val="1535"/>
              </a:lnSpc>
              <a:spcBef>
                <a:spcPts val="105"/>
              </a:spcBef>
              <a:buChar char="•"/>
              <a:tabLst>
                <a:tab pos="515620" algn="l"/>
                <a:tab pos="516255" algn="l"/>
              </a:tabLst>
            </a:pPr>
            <a:r>
              <a:rPr dirty="0" sz="1300" spc="5">
                <a:latin typeface="Times New Roman"/>
                <a:cs typeface="Times New Roman"/>
              </a:rPr>
              <a:t>The procedure to generate the </a:t>
            </a:r>
            <a:r>
              <a:rPr dirty="0" sz="1300" spc="10">
                <a:latin typeface="Times New Roman"/>
                <a:cs typeface="Times New Roman"/>
              </a:rPr>
              <a:t>HTML </a:t>
            </a:r>
            <a:r>
              <a:rPr dirty="0" sz="1300" spc="5">
                <a:latin typeface="Times New Roman"/>
                <a:cs typeface="Times New Roman"/>
              </a:rPr>
              <a:t>into the</a:t>
            </a:r>
            <a:r>
              <a:rPr dirty="0" sz="1300" spc="10">
                <a:latin typeface="Times New Roman"/>
                <a:cs typeface="Times New Roman"/>
              </a:rPr>
              <a:t> </a:t>
            </a:r>
            <a:r>
              <a:rPr dirty="0" sz="1300" spc="5">
                <a:latin typeface="Times New Roman"/>
                <a:cs typeface="Times New Roman"/>
              </a:rPr>
              <a:t>buffer</a:t>
            </a:r>
            <a:endParaRPr sz="1300">
              <a:latin typeface="Times New Roman"/>
              <a:cs typeface="Times New Roman"/>
            </a:endParaRPr>
          </a:p>
          <a:p>
            <a:pPr marL="515620" indent="-252095">
              <a:lnSpc>
                <a:spcPts val="1535"/>
              </a:lnSpc>
              <a:buChar char="•"/>
              <a:tabLst>
                <a:tab pos="515620" algn="l"/>
                <a:tab pos="516255" algn="l"/>
              </a:tabLst>
            </a:pPr>
            <a:r>
              <a:rPr dirty="0" sz="1300" spc="10">
                <a:latin typeface="Times New Roman"/>
                <a:cs typeface="Times New Roman"/>
              </a:rPr>
              <a:t>The </a:t>
            </a:r>
            <a:r>
              <a:rPr dirty="0" sz="1300" spc="10">
                <a:latin typeface="Courier New"/>
                <a:cs typeface="Courier New"/>
              </a:rPr>
              <a:t>OWA_UTIL.SHOWPAGE</a:t>
            </a:r>
            <a:r>
              <a:rPr dirty="0" sz="1300" spc="-445">
                <a:latin typeface="Courier New"/>
                <a:cs typeface="Courier New"/>
              </a:rPr>
              <a:t> </a:t>
            </a:r>
            <a:r>
              <a:rPr dirty="0" sz="1300" spc="5">
                <a:latin typeface="Times New Roman"/>
                <a:cs typeface="Times New Roman"/>
              </a:rPr>
              <a:t>procedure to display the buffer contents</a:t>
            </a:r>
            <a:endParaRPr sz="1300">
              <a:latin typeface="Times New Roman"/>
              <a:cs typeface="Times New Roman"/>
            </a:endParaRPr>
          </a:p>
        </p:txBody>
      </p:sp>
      <p:sp>
        <p:nvSpPr>
          <p:cNvPr id="66" name="object 6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7" name="object 6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68" name="object 6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6"/>
              </a:rPr>
              <a:t>OracleWDP_ww@oracle.com</a:t>
            </a:r>
            <a:r>
              <a:rPr dirty="0" sz="800" spc="-55">
                <a:latin typeface="Garuda"/>
                <a:cs typeface="Garuda"/>
                <a:hlinkClick r:id="rId2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5" name="object 6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736598" y="855218"/>
            <a:ext cx="427482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b="1">
                <a:latin typeface="Arial"/>
                <a:cs typeface="Arial"/>
              </a:rPr>
              <a:t>the </a:t>
            </a:r>
            <a:r>
              <a:rPr dirty="0" sz="2000" spc="-5" b="1">
                <a:latin typeface="Courier New"/>
                <a:cs typeface="Courier New"/>
              </a:rPr>
              <a:t>HTP</a:t>
            </a:r>
            <a:r>
              <a:rPr dirty="0" sz="2000" spc="-685" b="1">
                <a:latin typeface="Courier New"/>
                <a:cs typeface="Courier New"/>
              </a:rPr>
              <a:t> </a:t>
            </a:r>
            <a:r>
              <a:rPr dirty="0" sz="2000" b="1">
                <a:latin typeface="Arial"/>
                <a:cs typeface="Arial"/>
              </a:rPr>
              <a:t>Package Procedures</a:t>
            </a:r>
            <a:endParaRPr sz="2000">
              <a:latin typeface="Arial"/>
              <a:cs typeface="Arial"/>
            </a:endParaRPr>
          </a:p>
        </p:txBody>
      </p:sp>
      <p:sp>
        <p:nvSpPr>
          <p:cNvPr id="7" name="object 7"/>
          <p:cNvSpPr txBox="1"/>
          <p:nvPr/>
        </p:nvSpPr>
        <p:spPr>
          <a:xfrm>
            <a:off x="1325117" y="1792477"/>
            <a:ext cx="485457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Generate one or more </a:t>
            </a:r>
            <a:r>
              <a:rPr dirty="0" sz="1550" spc="15" b="1">
                <a:latin typeface="Arial"/>
                <a:cs typeface="Arial"/>
              </a:rPr>
              <a:t>HTML </a:t>
            </a:r>
            <a:r>
              <a:rPr dirty="0" sz="1550" spc="10" b="1">
                <a:latin typeface="Arial"/>
                <a:cs typeface="Arial"/>
              </a:rPr>
              <a:t>tags. For</a:t>
            </a:r>
            <a:r>
              <a:rPr dirty="0" sz="1550" spc="-30" b="1">
                <a:latin typeface="Arial"/>
                <a:cs typeface="Arial"/>
              </a:rPr>
              <a:t> </a:t>
            </a:r>
            <a:r>
              <a:rPr dirty="0" sz="1550" spc="10" b="1">
                <a:latin typeface="Arial"/>
                <a:cs typeface="Arial"/>
              </a:rPr>
              <a:t>example:</a:t>
            </a:r>
            <a:endParaRPr sz="1550">
              <a:latin typeface="Arial"/>
              <a:cs typeface="Arial"/>
            </a:endParaRPr>
          </a:p>
        </p:txBody>
      </p:sp>
      <p:sp>
        <p:nvSpPr>
          <p:cNvPr id="8" name="object 8"/>
          <p:cNvSpPr txBox="1"/>
          <p:nvPr/>
        </p:nvSpPr>
        <p:spPr>
          <a:xfrm>
            <a:off x="1325117" y="2606226"/>
            <a:ext cx="512127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Are used to create a well-formed </a:t>
            </a:r>
            <a:r>
              <a:rPr dirty="0" sz="1550" spc="15" b="1">
                <a:latin typeface="Arial"/>
                <a:cs typeface="Arial"/>
              </a:rPr>
              <a:t>HTML</a:t>
            </a:r>
            <a:r>
              <a:rPr dirty="0" sz="1550" spc="-50" b="1">
                <a:latin typeface="Arial"/>
                <a:cs typeface="Arial"/>
              </a:rPr>
              <a:t> </a:t>
            </a:r>
            <a:r>
              <a:rPr dirty="0" sz="1550" spc="10" b="1">
                <a:latin typeface="Arial"/>
                <a:cs typeface="Arial"/>
              </a:rPr>
              <a:t>document:</a:t>
            </a:r>
            <a:endParaRPr sz="1550">
              <a:latin typeface="Arial"/>
              <a:cs typeface="Arial"/>
            </a:endParaRPr>
          </a:p>
        </p:txBody>
      </p:sp>
      <p:sp>
        <p:nvSpPr>
          <p:cNvPr id="9" name="object 9"/>
          <p:cNvSpPr txBox="1"/>
          <p:nvPr/>
        </p:nvSpPr>
        <p:spPr>
          <a:xfrm>
            <a:off x="1335786" y="2083307"/>
            <a:ext cx="5105400" cy="436245"/>
          </a:xfrm>
          <a:prstGeom prst="rect">
            <a:avLst/>
          </a:prstGeom>
          <a:solidFill>
            <a:srgbClr val="CCCCCC"/>
          </a:solidFill>
          <a:ln w="20574">
            <a:solidFill>
              <a:srgbClr val="000000"/>
            </a:solidFill>
          </a:ln>
        </p:spPr>
        <p:txBody>
          <a:bodyPr wrap="square" lIns="0" tIns="29209" rIns="0" bIns="0" rtlCol="0" vert="horz">
            <a:spAutoFit/>
          </a:bodyPr>
          <a:lstStyle/>
          <a:p>
            <a:pPr marL="76200" marR="236854">
              <a:lnSpc>
                <a:spcPts val="1550"/>
              </a:lnSpc>
              <a:spcBef>
                <a:spcPts val="229"/>
              </a:spcBef>
              <a:tabLst>
                <a:tab pos="3102610" algn="l"/>
              </a:tabLst>
            </a:pPr>
            <a:r>
              <a:rPr dirty="0" sz="1300" spc="-15" b="1">
                <a:latin typeface="Courier New"/>
                <a:cs typeface="Courier New"/>
              </a:rPr>
              <a:t>htp.bold('Hello');	</a:t>
            </a:r>
            <a:r>
              <a:rPr dirty="0" sz="1300" spc="-10" b="1">
                <a:latin typeface="Courier New"/>
                <a:cs typeface="Courier New"/>
              </a:rPr>
              <a:t>-- </a:t>
            </a:r>
            <a:r>
              <a:rPr dirty="0" sz="1300" spc="-20" b="1">
                <a:solidFill>
                  <a:srgbClr val="0000FF"/>
                </a:solidFill>
                <a:latin typeface="Courier New"/>
                <a:cs typeface="Courier New"/>
              </a:rPr>
              <a:t>&lt;B&gt;Hello&lt;/B&gt;  </a:t>
            </a:r>
            <a:r>
              <a:rPr dirty="0" sz="1300" spc="-15" b="1">
                <a:latin typeface="Courier New"/>
                <a:cs typeface="Courier New"/>
              </a:rPr>
              <a:t>htp.print('Hi</a:t>
            </a:r>
            <a:r>
              <a:rPr dirty="0" sz="1300" spc="40" b="1">
                <a:latin typeface="Courier New"/>
                <a:cs typeface="Courier New"/>
              </a:rPr>
              <a:t> </a:t>
            </a:r>
            <a:r>
              <a:rPr dirty="0" sz="1300" spc="-15" b="1">
                <a:latin typeface="Courier New"/>
                <a:cs typeface="Courier New"/>
              </a:rPr>
              <a:t>&lt;B&gt;World&lt;/B&gt;');	</a:t>
            </a:r>
            <a:r>
              <a:rPr dirty="0" sz="1300" spc="-10" b="1">
                <a:latin typeface="Courier New"/>
                <a:cs typeface="Courier New"/>
              </a:rPr>
              <a:t>-- </a:t>
            </a:r>
            <a:r>
              <a:rPr dirty="0" sz="1300" spc="-15" b="1">
                <a:solidFill>
                  <a:srgbClr val="0000FF"/>
                </a:solidFill>
                <a:latin typeface="Courier New"/>
                <a:cs typeface="Courier New"/>
              </a:rPr>
              <a:t>Hi</a:t>
            </a:r>
            <a:r>
              <a:rPr dirty="0" sz="1300" spc="-75" b="1">
                <a:solidFill>
                  <a:srgbClr val="0000FF"/>
                </a:solidFill>
                <a:latin typeface="Courier New"/>
                <a:cs typeface="Courier New"/>
              </a:rPr>
              <a:t> </a:t>
            </a:r>
            <a:r>
              <a:rPr dirty="0" sz="1300" spc="-20" b="1">
                <a:solidFill>
                  <a:srgbClr val="0000FF"/>
                </a:solidFill>
                <a:latin typeface="Courier New"/>
                <a:cs typeface="Courier New"/>
              </a:rPr>
              <a:t>&lt;B&gt;World&lt;/B&gt;</a:t>
            </a:r>
            <a:endParaRPr sz="1300">
              <a:latin typeface="Courier New"/>
              <a:cs typeface="Courier New"/>
            </a:endParaRPr>
          </a:p>
        </p:txBody>
      </p:sp>
      <p:grpSp>
        <p:nvGrpSpPr>
          <p:cNvPr id="10" name="object 10"/>
          <p:cNvGrpSpPr/>
          <p:nvPr/>
        </p:nvGrpSpPr>
        <p:grpSpPr>
          <a:xfrm>
            <a:off x="1315592" y="2889885"/>
            <a:ext cx="5125720" cy="1927860"/>
            <a:chOff x="1315592" y="2889885"/>
            <a:chExt cx="5125720" cy="1927860"/>
          </a:xfrm>
        </p:grpSpPr>
        <p:sp>
          <p:nvSpPr>
            <p:cNvPr id="11" name="object 11"/>
            <p:cNvSpPr/>
            <p:nvPr/>
          </p:nvSpPr>
          <p:spPr>
            <a:xfrm>
              <a:off x="1325879" y="2900172"/>
              <a:ext cx="5104765" cy="1907539"/>
            </a:xfrm>
            <a:custGeom>
              <a:avLst/>
              <a:gdLst/>
              <a:ahLst/>
              <a:cxnLst/>
              <a:rect l="l" t="t" r="r" b="b"/>
              <a:pathLst>
                <a:path w="5104765" h="1907539">
                  <a:moveTo>
                    <a:pt x="5104638" y="0"/>
                  </a:moveTo>
                  <a:lnTo>
                    <a:pt x="0" y="0"/>
                  </a:lnTo>
                  <a:lnTo>
                    <a:pt x="0" y="1907286"/>
                  </a:lnTo>
                  <a:lnTo>
                    <a:pt x="5104638" y="1907286"/>
                  </a:lnTo>
                  <a:lnTo>
                    <a:pt x="5104638" y="0"/>
                  </a:lnTo>
                  <a:close/>
                </a:path>
              </a:pathLst>
            </a:custGeom>
            <a:solidFill>
              <a:srgbClr val="CCCCCC"/>
            </a:solidFill>
          </p:spPr>
          <p:txBody>
            <a:bodyPr wrap="square" lIns="0" tIns="0" rIns="0" bIns="0" rtlCol="0"/>
            <a:lstStyle/>
            <a:p/>
          </p:txBody>
        </p:sp>
        <p:sp>
          <p:nvSpPr>
            <p:cNvPr id="12" name="object 12"/>
            <p:cNvSpPr/>
            <p:nvPr/>
          </p:nvSpPr>
          <p:spPr>
            <a:xfrm>
              <a:off x="1325879" y="2900172"/>
              <a:ext cx="5104765" cy="1907539"/>
            </a:xfrm>
            <a:custGeom>
              <a:avLst/>
              <a:gdLst/>
              <a:ahLst/>
              <a:cxnLst/>
              <a:rect l="l" t="t" r="r" b="b"/>
              <a:pathLst>
                <a:path w="5104765" h="1907539">
                  <a:moveTo>
                    <a:pt x="5104638" y="0"/>
                  </a:moveTo>
                  <a:lnTo>
                    <a:pt x="0" y="0"/>
                  </a:lnTo>
                  <a:lnTo>
                    <a:pt x="0" y="1907286"/>
                  </a:lnTo>
                  <a:lnTo>
                    <a:pt x="5104638" y="1907286"/>
                  </a:lnTo>
                  <a:lnTo>
                    <a:pt x="5104638"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4135313" y="2895853"/>
            <a:ext cx="128206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a:t>
            </a:r>
            <a:r>
              <a:rPr dirty="0" sz="1300" spc="-65" b="1">
                <a:latin typeface="Courier New"/>
                <a:cs typeface="Courier New"/>
              </a:rPr>
              <a:t> </a:t>
            </a:r>
            <a:r>
              <a:rPr dirty="0" sz="1300" spc="-20" b="1">
                <a:latin typeface="Courier New"/>
                <a:cs typeface="Courier New"/>
              </a:rPr>
              <a:t>Generates:</a:t>
            </a:r>
            <a:endParaRPr sz="1300">
              <a:latin typeface="Courier New"/>
              <a:cs typeface="Courier New"/>
            </a:endParaRPr>
          </a:p>
        </p:txBody>
      </p:sp>
      <p:sp>
        <p:nvSpPr>
          <p:cNvPr id="20" name="object 20"/>
          <p:cNvSpPr txBox="1"/>
          <p:nvPr/>
        </p:nvSpPr>
        <p:spPr>
          <a:xfrm>
            <a:off x="749300" y="9295293"/>
            <a:ext cx="6168390" cy="544830"/>
          </a:xfrm>
          <a:prstGeom prst="rect">
            <a:avLst/>
          </a:prstGeom>
        </p:spPr>
        <p:txBody>
          <a:bodyPr wrap="square" lIns="0" tIns="0" rIns="0" bIns="0" rtlCol="0" vert="horz">
            <a:spAutoFit/>
          </a:bodyPr>
          <a:lstStyle/>
          <a:p>
            <a:pPr marL="132715">
              <a:lnSpc>
                <a:spcPts val="1535"/>
              </a:lnSpc>
            </a:pPr>
            <a:r>
              <a:rPr dirty="0" sz="1300" spc="5" i="1">
                <a:latin typeface="Times New Roman"/>
                <a:cs typeface="Times New Roman"/>
              </a:rPr>
              <a:t>Packages </a:t>
            </a:r>
            <a:r>
              <a:rPr dirty="0" sz="1300" spc="10" i="1">
                <a:latin typeface="Times New Roman"/>
                <a:cs typeface="Times New Roman"/>
              </a:rPr>
              <a:t>and </a:t>
            </a:r>
            <a:r>
              <a:rPr dirty="0" sz="1300" spc="5" i="1">
                <a:latin typeface="Times New Roman"/>
                <a:cs typeface="Times New Roman"/>
              </a:rPr>
              <a:t>Types</a:t>
            </a:r>
            <a:r>
              <a:rPr dirty="0" sz="1300" spc="-5"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a:p>
            <a:pPr marL="12700">
              <a:lnSpc>
                <a:spcPct val="100000"/>
              </a:lnSpc>
              <a:spcBef>
                <a:spcPts val="170"/>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1401317" y="2895853"/>
            <a:ext cx="1379855" cy="576580"/>
          </a:xfrm>
          <a:prstGeom prst="rect">
            <a:avLst/>
          </a:prstGeom>
        </p:spPr>
        <p:txBody>
          <a:bodyPr wrap="square" lIns="0" tIns="11430" rIns="0" bIns="0" rtlCol="0" vert="horz">
            <a:spAutoFit/>
          </a:bodyPr>
          <a:lstStyle/>
          <a:p>
            <a:pPr>
              <a:lnSpc>
                <a:spcPts val="1480"/>
              </a:lnSpc>
              <a:spcBef>
                <a:spcPts val="90"/>
              </a:spcBef>
            </a:pPr>
            <a:r>
              <a:rPr dirty="0" sz="1300" spc="-15" b="1">
                <a:latin typeface="Courier New"/>
                <a:cs typeface="Courier New"/>
              </a:rPr>
              <a:t>BEGIN</a:t>
            </a:r>
            <a:endParaRPr sz="1300">
              <a:latin typeface="Courier New"/>
              <a:cs typeface="Courier New"/>
            </a:endParaRPr>
          </a:p>
          <a:p>
            <a:pPr marL="97155" marR="5080">
              <a:lnSpc>
                <a:spcPts val="1390"/>
              </a:lnSpc>
              <a:spcBef>
                <a:spcPts val="105"/>
              </a:spcBef>
            </a:pPr>
            <a:r>
              <a:rPr dirty="0" sz="1300" spc="-20" b="1">
                <a:latin typeface="Courier New"/>
                <a:cs typeface="Courier New"/>
              </a:rPr>
              <a:t>htp.htmlOpen;  htp.headOpen;</a:t>
            </a:r>
            <a:endParaRPr sz="1300">
              <a:latin typeface="Courier New"/>
              <a:cs typeface="Courier New"/>
            </a:endParaRPr>
          </a:p>
        </p:txBody>
      </p:sp>
      <p:sp>
        <p:nvSpPr>
          <p:cNvPr id="15" name="object 15"/>
          <p:cNvSpPr txBox="1"/>
          <p:nvPr/>
        </p:nvSpPr>
        <p:spPr>
          <a:xfrm>
            <a:off x="3060473" y="3073446"/>
            <a:ext cx="989330" cy="398780"/>
          </a:xfrm>
          <a:prstGeom prst="rect">
            <a:avLst/>
          </a:prstGeom>
        </p:spPr>
        <p:txBody>
          <a:bodyPr wrap="square" lIns="0" tIns="11430" rIns="0" bIns="0" rtlCol="0" vert="horz">
            <a:spAutoFit/>
          </a:bodyPr>
          <a:lstStyle/>
          <a:p>
            <a:pPr>
              <a:lnSpc>
                <a:spcPts val="1475"/>
              </a:lnSpc>
              <a:spcBef>
                <a:spcPts val="90"/>
              </a:spcBef>
            </a:pPr>
            <a:r>
              <a:rPr dirty="0" sz="1300" spc="-20" b="1">
                <a:latin typeface="Courier New"/>
                <a:cs typeface="Courier New"/>
              </a:rPr>
              <a:t>---------&gt;</a:t>
            </a:r>
            <a:endParaRPr sz="1300">
              <a:latin typeface="Courier New"/>
              <a:cs typeface="Courier New"/>
            </a:endParaRPr>
          </a:p>
          <a:p>
            <a:pPr>
              <a:lnSpc>
                <a:spcPts val="1475"/>
              </a:lnSpc>
            </a:pPr>
            <a:r>
              <a:rPr dirty="0" sz="1300" spc="-20" b="1">
                <a:latin typeface="Courier New"/>
                <a:cs typeface="Courier New"/>
              </a:rPr>
              <a:t>---------&gt;</a:t>
            </a:r>
            <a:endParaRPr sz="1300">
              <a:latin typeface="Courier New"/>
              <a:cs typeface="Courier New"/>
            </a:endParaRPr>
          </a:p>
        </p:txBody>
      </p:sp>
      <p:sp>
        <p:nvSpPr>
          <p:cNvPr id="16" name="object 16"/>
          <p:cNvSpPr txBox="1"/>
          <p:nvPr/>
        </p:nvSpPr>
        <p:spPr>
          <a:xfrm>
            <a:off x="1401317" y="3427810"/>
            <a:ext cx="2649220" cy="1284605"/>
          </a:xfrm>
          <a:prstGeom prst="rect">
            <a:avLst/>
          </a:prstGeom>
        </p:spPr>
        <p:txBody>
          <a:bodyPr wrap="square" lIns="0" tIns="11430" rIns="0" bIns="0" rtlCol="0" vert="horz">
            <a:spAutoFit/>
          </a:bodyPr>
          <a:lstStyle/>
          <a:p>
            <a:pPr algn="just" marL="97155">
              <a:lnSpc>
                <a:spcPts val="1475"/>
              </a:lnSpc>
              <a:spcBef>
                <a:spcPts val="90"/>
              </a:spcBef>
            </a:pPr>
            <a:r>
              <a:rPr dirty="0" sz="1300" spc="-15" b="1">
                <a:latin typeface="Courier New"/>
                <a:cs typeface="Courier New"/>
              </a:rPr>
              <a:t>htp.title('Welcome');</a:t>
            </a:r>
            <a:r>
              <a:rPr dirty="0" sz="1300" spc="745" b="1">
                <a:latin typeface="Courier New"/>
                <a:cs typeface="Courier New"/>
              </a:rPr>
              <a:t> </a:t>
            </a:r>
            <a:r>
              <a:rPr dirty="0" sz="1300" spc="-15" b="1">
                <a:latin typeface="Courier New"/>
                <a:cs typeface="Courier New"/>
              </a:rPr>
              <a:t>--&gt;</a:t>
            </a:r>
            <a:endParaRPr sz="1300">
              <a:latin typeface="Courier New"/>
              <a:cs typeface="Courier New"/>
            </a:endParaRPr>
          </a:p>
          <a:p>
            <a:pPr algn="just" marL="97155">
              <a:lnSpc>
                <a:spcPts val="1390"/>
              </a:lnSpc>
            </a:pPr>
            <a:r>
              <a:rPr dirty="0" sz="1300" spc="-20" b="1">
                <a:latin typeface="Courier New"/>
                <a:cs typeface="Courier New"/>
              </a:rPr>
              <a:t>htp.headClose; </a:t>
            </a:r>
            <a:r>
              <a:rPr dirty="0" sz="1300" spc="-10" b="1">
                <a:latin typeface="Courier New"/>
                <a:cs typeface="Courier New"/>
              </a:rPr>
              <a:t> </a:t>
            </a:r>
            <a:r>
              <a:rPr dirty="0" sz="1300" spc="-20" b="1">
                <a:latin typeface="Courier New"/>
                <a:cs typeface="Courier New"/>
              </a:rPr>
              <a:t>---------&gt;</a:t>
            </a:r>
            <a:endParaRPr sz="1300">
              <a:latin typeface="Courier New"/>
              <a:cs typeface="Courier New"/>
            </a:endParaRPr>
          </a:p>
          <a:p>
            <a:pPr algn="just" marL="97155" marR="5080">
              <a:lnSpc>
                <a:spcPct val="89400"/>
              </a:lnSpc>
              <a:spcBef>
                <a:spcPts val="80"/>
              </a:spcBef>
            </a:pPr>
            <a:r>
              <a:rPr dirty="0" sz="1300" spc="-20" b="1">
                <a:latin typeface="Courier New"/>
                <a:cs typeface="Courier New"/>
              </a:rPr>
              <a:t>htp.bodyOpen; ---------&gt;  htp.print('My </a:t>
            </a:r>
            <a:r>
              <a:rPr dirty="0" sz="1300" spc="-15" b="1">
                <a:latin typeface="Courier New"/>
                <a:cs typeface="Courier New"/>
              </a:rPr>
              <a:t>home </a:t>
            </a:r>
            <a:r>
              <a:rPr dirty="0" sz="1300" spc="-20" b="1">
                <a:latin typeface="Courier New"/>
                <a:cs typeface="Courier New"/>
              </a:rPr>
              <a:t>page');  htp.bodyClose; </a:t>
            </a:r>
            <a:r>
              <a:rPr dirty="0" sz="1300" spc="-10" b="1">
                <a:latin typeface="Courier New"/>
                <a:cs typeface="Courier New"/>
              </a:rPr>
              <a:t> </a:t>
            </a:r>
            <a:r>
              <a:rPr dirty="0" sz="1300" spc="-20" b="1">
                <a:latin typeface="Courier New"/>
                <a:cs typeface="Courier New"/>
              </a:rPr>
              <a:t>---------&gt;</a:t>
            </a:r>
            <a:endParaRPr sz="1300">
              <a:latin typeface="Courier New"/>
              <a:cs typeface="Courier New"/>
            </a:endParaRPr>
          </a:p>
          <a:p>
            <a:pPr algn="just" marR="5080" indent="97155">
              <a:lnSpc>
                <a:spcPts val="1390"/>
              </a:lnSpc>
              <a:spcBef>
                <a:spcPts val="25"/>
              </a:spcBef>
            </a:pPr>
            <a:r>
              <a:rPr dirty="0" sz="1300" spc="-20" b="1">
                <a:latin typeface="Courier New"/>
                <a:cs typeface="Courier New"/>
              </a:rPr>
              <a:t>htp.htmlClose; ---------&gt;  END;</a:t>
            </a:r>
            <a:endParaRPr sz="1300">
              <a:latin typeface="Courier New"/>
              <a:cs typeface="Courier New"/>
            </a:endParaRPr>
          </a:p>
        </p:txBody>
      </p:sp>
      <p:sp>
        <p:nvSpPr>
          <p:cNvPr id="17" name="object 17"/>
          <p:cNvSpPr txBox="1"/>
          <p:nvPr/>
        </p:nvSpPr>
        <p:spPr>
          <a:xfrm>
            <a:off x="4094226" y="3098292"/>
            <a:ext cx="2289175" cy="1470660"/>
          </a:xfrm>
          <a:prstGeom prst="rect">
            <a:avLst/>
          </a:prstGeom>
          <a:solidFill>
            <a:srgbClr val="99CCFF"/>
          </a:solidFill>
          <a:ln w="20574">
            <a:solidFill>
              <a:srgbClr val="000000"/>
            </a:solidFill>
          </a:ln>
        </p:spPr>
        <p:txBody>
          <a:bodyPr wrap="square" lIns="0" tIns="6985" rIns="0" bIns="0" rtlCol="0" vert="horz">
            <a:spAutoFit/>
          </a:bodyPr>
          <a:lstStyle/>
          <a:p>
            <a:pPr marL="76200">
              <a:lnSpc>
                <a:spcPts val="1475"/>
              </a:lnSpc>
              <a:spcBef>
                <a:spcPts val="55"/>
              </a:spcBef>
            </a:pPr>
            <a:r>
              <a:rPr dirty="0" sz="1300" spc="-15" b="1">
                <a:latin typeface="Courier New"/>
                <a:cs typeface="Courier New"/>
              </a:rPr>
              <a:t>&lt;HTML&gt;</a:t>
            </a:r>
            <a:endParaRPr sz="1300">
              <a:latin typeface="Courier New"/>
              <a:cs typeface="Courier New"/>
            </a:endParaRPr>
          </a:p>
          <a:p>
            <a:pPr marL="76200">
              <a:lnSpc>
                <a:spcPts val="1390"/>
              </a:lnSpc>
            </a:pPr>
            <a:r>
              <a:rPr dirty="0" sz="1300" spc="-15" b="1">
                <a:latin typeface="Courier New"/>
                <a:cs typeface="Courier New"/>
              </a:rPr>
              <a:t>&lt;HEAD&gt;</a:t>
            </a:r>
            <a:endParaRPr sz="1300">
              <a:latin typeface="Courier New"/>
              <a:cs typeface="Courier New"/>
            </a:endParaRPr>
          </a:p>
          <a:p>
            <a:pPr marL="76200">
              <a:lnSpc>
                <a:spcPts val="1395"/>
              </a:lnSpc>
            </a:pPr>
            <a:r>
              <a:rPr dirty="0" sz="1300" spc="-20" b="1">
                <a:latin typeface="Courier New"/>
                <a:cs typeface="Courier New"/>
              </a:rPr>
              <a:t>&lt;TITLE&gt;Welcome&lt;/TITLE&gt;</a:t>
            </a:r>
            <a:endParaRPr sz="1300">
              <a:latin typeface="Courier New"/>
              <a:cs typeface="Courier New"/>
            </a:endParaRPr>
          </a:p>
          <a:p>
            <a:pPr marL="76200">
              <a:lnSpc>
                <a:spcPts val="1395"/>
              </a:lnSpc>
            </a:pPr>
            <a:r>
              <a:rPr dirty="0" sz="1300" spc="-20" b="1">
                <a:latin typeface="Courier New"/>
                <a:cs typeface="Courier New"/>
              </a:rPr>
              <a:t>&lt;/HEAD&gt;</a:t>
            </a:r>
            <a:endParaRPr sz="1300">
              <a:latin typeface="Courier New"/>
              <a:cs typeface="Courier New"/>
            </a:endParaRPr>
          </a:p>
          <a:p>
            <a:pPr marL="76200">
              <a:lnSpc>
                <a:spcPts val="1395"/>
              </a:lnSpc>
            </a:pPr>
            <a:r>
              <a:rPr dirty="0" sz="1300" spc="-15" b="1">
                <a:latin typeface="Courier New"/>
                <a:cs typeface="Courier New"/>
              </a:rPr>
              <a:t>&lt;BODY&gt;</a:t>
            </a:r>
            <a:endParaRPr sz="1300">
              <a:latin typeface="Courier New"/>
              <a:cs typeface="Courier New"/>
            </a:endParaRPr>
          </a:p>
          <a:p>
            <a:pPr marL="76200">
              <a:lnSpc>
                <a:spcPts val="1395"/>
              </a:lnSpc>
            </a:pPr>
            <a:r>
              <a:rPr dirty="0" sz="1300" spc="-10" b="1">
                <a:latin typeface="Courier New"/>
                <a:cs typeface="Courier New"/>
              </a:rPr>
              <a:t>My home</a:t>
            </a:r>
            <a:r>
              <a:rPr dirty="0" sz="1300" spc="-45" b="1">
                <a:latin typeface="Courier New"/>
                <a:cs typeface="Courier New"/>
              </a:rPr>
              <a:t> </a:t>
            </a:r>
            <a:r>
              <a:rPr dirty="0" sz="1300" spc="-15" b="1">
                <a:latin typeface="Courier New"/>
                <a:cs typeface="Courier New"/>
              </a:rPr>
              <a:t>page</a:t>
            </a:r>
            <a:endParaRPr sz="1300">
              <a:latin typeface="Courier New"/>
              <a:cs typeface="Courier New"/>
            </a:endParaRPr>
          </a:p>
          <a:p>
            <a:pPr marL="76200">
              <a:lnSpc>
                <a:spcPts val="1390"/>
              </a:lnSpc>
            </a:pPr>
            <a:r>
              <a:rPr dirty="0" sz="1300" spc="-20" b="1">
                <a:latin typeface="Courier New"/>
                <a:cs typeface="Courier New"/>
              </a:rPr>
              <a:t>&lt;/BODY&gt;</a:t>
            </a:r>
            <a:endParaRPr sz="1300">
              <a:latin typeface="Courier New"/>
              <a:cs typeface="Courier New"/>
            </a:endParaRPr>
          </a:p>
          <a:p>
            <a:pPr marL="76200">
              <a:lnSpc>
                <a:spcPts val="1475"/>
              </a:lnSpc>
            </a:pPr>
            <a:r>
              <a:rPr dirty="0" sz="1300" spc="-20" b="1">
                <a:latin typeface="Courier New"/>
                <a:cs typeface="Courier New"/>
              </a:rPr>
              <a:t>&lt;/HTML&gt;</a:t>
            </a:r>
            <a:endParaRPr sz="1300">
              <a:latin typeface="Courier New"/>
              <a:cs typeface="Courier New"/>
            </a:endParaRPr>
          </a:p>
        </p:txBody>
      </p:sp>
      <p:sp>
        <p:nvSpPr>
          <p:cNvPr id="18" name="object 18"/>
          <p:cNvSpPr txBox="1"/>
          <p:nvPr/>
        </p:nvSpPr>
        <p:spPr>
          <a:xfrm>
            <a:off x="743204" y="5591809"/>
            <a:ext cx="6262370" cy="3700779"/>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the </a:t>
            </a:r>
            <a:r>
              <a:rPr dirty="0" sz="1300" spc="15" b="1">
                <a:latin typeface="Courier New"/>
                <a:cs typeface="Courier New"/>
              </a:rPr>
              <a:t>HTP</a:t>
            </a:r>
            <a:r>
              <a:rPr dirty="0" sz="1300" spc="-430" b="1">
                <a:latin typeface="Courier New"/>
                <a:cs typeface="Courier New"/>
              </a:rPr>
              <a:t> </a:t>
            </a:r>
            <a:r>
              <a:rPr dirty="0" sz="1300" spc="5" b="1">
                <a:latin typeface="Arial"/>
                <a:cs typeface="Arial"/>
              </a:rPr>
              <a:t>Package Procedures</a:t>
            </a:r>
            <a:endParaRPr sz="1300">
              <a:latin typeface="Arial"/>
              <a:cs typeface="Arial"/>
            </a:endParaRPr>
          </a:p>
          <a:p>
            <a:pPr marL="138430" marR="5080" indent="-635">
              <a:lnSpc>
                <a:spcPct val="102400"/>
              </a:lnSpc>
              <a:spcBef>
                <a:spcPts val="380"/>
              </a:spcBef>
            </a:pPr>
            <a:r>
              <a:rPr dirty="0" sz="1300" spc="10">
                <a:latin typeface="Times New Roman"/>
                <a:cs typeface="Times New Roman"/>
              </a:rPr>
              <a:t>The </a:t>
            </a:r>
            <a:r>
              <a:rPr dirty="0" sz="1300" spc="10">
                <a:latin typeface="Courier New"/>
                <a:cs typeface="Courier New"/>
              </a:rPr>
              <a:t>HTP</a:t>
            </a:r>
            <a:r>
              <a:rPr dirty="0" sz="1300" spc="-340">
                <a:latin typeface="Courier New"/>
                <a:cs typeface="Courier New"/>
              </a:rPr>
              <a:t> </a:t>
            </a:r>
            <a:r>
              <a:rPr dirty="0" sz="1300" spc="5">
                <a:latin typeface="Times New Roman"/>
                <a:cs typeface="Times New Roman"/>
              </a:rPr>
              <a:t>package is structured to provide a one-to-one </a:t>
            </a:r>
            <a:r>
              <a:rPr dirty="0" sz="1300" spc="10">
                <a:latin typeface="Times New Roman"/>
                <a:cs typeface="Times New Roman"/>
              </a:rPr>
              <a:t>mapping </a:t>
            </a:r>
            <a:r>
              <a:rPr dirty="0" sz="1300" spc="5">
                <a:latin typeface="Times New Roman"/>
                <a:cs typeface="Times New Roman"/>
              </a:rPr>
              <a:t>of a procedure to standard  </a:t>
            </a:r>
            <a:r>
              <a:rPr dirty="0" sz="1300" spc="10">
                <a:latin typeface="Times New Roman"/>
                <a:cs typeface="Times New Roman"/>
              </a:rPr>
              <a:t>HTML </a:t>
            </a:r>
            <a:r>
              <a:rPr dirty="0" sz="1300" spc="5">
                <a:latin typeface="Times New Roman"/>
                <a:cs typeface="Times New Roman"/>
              </a:rPr>
              <a:t>tags. For example, to display bold text </a:t>
            </a:r>
            <a:r>
              <a:rPr dirty="0" sz="1300" spc="10">
                <a:latin typeface="Times New Roman"/>
                <a:cs typeface="Times New Roman"/>
              </a:rPr>
              <a:t>on </a:t>
            </a:r>
            <a:r>
              <a:rPr dirty="0" sz="1300" spc="5">
                <a:latin typeface="Times New Roman"/>
                <a:cs typeface="Times New Roman"/>
              </a:rPr>
              <a:t>a </a:t>
            </a:r>
            <a:r>
              <a:rPr dirty="0" sz="1300" spc="10">
                <a:latin typeface="Times New Roman"/>
                <a:cs typeface="Times New Roman"/>
              </a:rPr>
              <a:t>Web </a:t>
            </a:r>
            <a:r>
              <a:rPr dirty="0" sz="1300" spc="5">
                <a:latin typeface="Times New Roman"/>
                <a:cs typeface="Times New Roman"/>
              </a:rPr>
              <a:t>page, the text must be enclosed in  the </a:t>
            </a:r>
            <a:r>
              <a:rPr dirty="0" sz="1300" spc="10">
                <a:latin typeface="Times New Roman"/>
                <a:cs typeface="Times New Roman"/>
              </a:rPr>
              <a:t>HTML </a:t>
            </a:r>
            <a:r>
              <a:rPr dirty="0" sz="1300" spc="5">
                <a:latin typeface="Times New Roman"/>
                <a:cs typeface="Times New Roman"/>
              </a:rPr>
              <a:t>tag </a:t>
            </a:r>
            <a:r>
              <a:rPr dirty="0" sz="1300" spc="10">
                <a:latin typeface="Times New Roman"/>
                <a:cs typeface="Times New Roman"/>
              </a:rPr>
              <a:t>pair </a:t>
            </a:r>
            <a:r>
              <a:rPr dirty="0" sz="1300" spc="15">
                <a:latin typeface="Courier New"/>
                <a:cs typeface="Courier New"/>
              </a:rPr>
              <a:t>&lt;B&gt; </a:t>
            </a:r>
            <a:r>
              <a:rPr dirty="0" sz="1300" spc="5">
                <a:latin typeface="Times New Roman"/>
                <a:cs typeface="Times New Roman"/>
              </a:rPr>
              <a:t>and </a:t>
            </a:r>
            <a:r>
              <a:rPr dirty="0" sz="1300" spc="10">
                <a:latin typeface="Courier New"/>
                <a:cs typeface="Courier New"/>
              </a:rPr>
              <a:t>&lt;/B&gt;</a:t>
            </a:r>
            <a:r>
              <a:rPr dirty="0" sz="1300" spc="10">
                <a:latin typeface="Times New Roman"/>
                <a:cs typeface="Times New Roman"/>
              </a:rPr>
              <a:t>. The </a:t>
            </a:r>
            <a:r>
              <a:rPr dirty="0" sz="1300" spc="5">
                <a:latin typeface="Times New Roman"/>
                <a:cs typeface="Times New Roman"/>
              </a:rPr>
              <a:t>first code </a:t>
            </a:r>
            <a:r>
              <a:rPr dirty="0" sz="1300" spc="10">
                <a:latin typeface="Times New Roman"/>
                <a:cs typeface="Times New Roman"/>
              </a:rPr>
              <a:t>box </a:t>
            </a:r>
            <a:r>
              <a:rPr dirty="0" sz="1300" spc="5">
                <a:latin typeface="Times New Roman"/>
                <a:cs typeface="Times New Roman"/>
              </a:rPr>
              <a:t>in the slide </a:t>
            </a:r>
            <a:r>
              <a:rPr dirty="0" sz="1300" spc="10">
                <a:latin typeface="Times New Roman"/>
                <a:cs typeface="Times New Roman"/>
              </a:rPr>
              <a:t>shows how </a:t>
            </a:r>
            <a:r>
              <a:rPr dirty="0" sz="1300" spc="5">
                <a:latin typeface="Times New Roman"/>
                <a:cs typeface="Times New Roman"/>
              </a:rPr>
              <a:t>to generate  the </a:t>
            </a:r>
            <a:r>
              <a:rPr dirty="0" sz="1300" spc="10">
                <a:latin typeface="Times New Roman"/>
                <a:cs typeface="Times New Roman"/>
              </a:rPr>
              <a:t>word </a:t>
            </a:r>
            <a:r>
              <a:rPr dirty="0" sz="1300" spc="15">
                <a:latin typeface="Courier New"/>
                <a:cs typeface="Courier New"/>
              </a:rPr>
              <a:t>Hello </a:t>
            </a:r>
            <a:r>
              <a:rPr dirty="0" sz="1300" spc="5">
                <a:latin typeface="Times New Roman"/>
                <a:cs typeface="Times New Roman"/>
              </a:rPr>
              <a:t>in </a:t>
            </a:r>
            <a:r>
              <a:rPr dirty="0" sz="1300" spc="10">
                <a:latin typeface="Times New Roman"/>
                <a:cs typeface="Times New Roman"/>
              </a:rPr>
              <a:t>HTML </a:t>
            </a:r>
            <a:r>
              <a:rPr dirty="0" sz="1300" spc="5">
                <a:latin typeface="Times New Roman"/>
                <a:cs typeface="Times New Roman"/>
              </a:rPr>
              <a:t>bold text </a:t>
            </a:r>
            <a:r>
              <a:rPr dirty="0" sz="1300" spc="10">
                <a:latin typeface="Times New Roman"/>
                <a:cs typeface="Times New Roman"/>
              </a:rPr>
              <a:t>by </a:t>
            </a:r>
            <a:r>
              <a:rPr dirty="0" sz="1300" spc="5">
                <a:latin typeface="Times New Roman"/>
                <a:cs typeface="Times New Roman"/>
              </a:rPr>
              <a:t>using the equivalent </a:t>
            </a:r>
            <a:r>
              <a:rPr dirty="0" sz="1300" spc="15">
                <a:latin typeface="Courier New"/>
                <a:cs typeface="Courier New"/>
              </a:rPr>
              <a:t>HTP </a:t>
            </a:r>
            <a:r>
              <a:rPr dirty="0" sz="1300" spc="5">
                <a:latin typeface="Times New Roman"/>
                <a:cs typeface="Times New Roman"/>
              </a:rPr>
              <a:t>package </a:t>
            </a:r>
            <a:r>
              <a:rPr dirty="0" sz="1300" spc="10">
                <a:latin typeface="Times New Roman"/>
                <a:cs typeface="Times New Roman"/>
              </a:rPr>
              <a:t>procedure—  </a:t>
            </a:r>
            <a:r>
              <a:rPr dirty="0" sz="1300" spc="5">
                <a:latin typeface="Times New Roman"/>
                <a:cs typeface="Times New Roman"/>
              </a:rPr>
              <a:t>that is, </a:t>
            </a:r>
            <a:r>
              <a:rPr dirty="0" sz="1300" spc="10">
                <a:latin typeface="Courier New"/>
                <a:cs typeface="Courier New"/>
              </a:rPr>
              <a:t>HTP.BOLD</a:t>
            </a:r>
            <a:r>
              <a:rPr dirty="0" sz="1300" spc="10">
                <a:latin typeface="Times New Roman"/>
                <a:cs typeface="Times New Roman"/>
              </a:rPr>
              <a:t>. The </a:t>
            </a:r>
            <a:r>
              <a:rPr dirty="0" sz="1300" spc="15">
                <a:latin typeface="Courier New"/>
                <a:cs typeface="Courier New"/>
              </a:rPr>
              <a:t>HTP.BOLD </a:t>
            </a:r>
            <a:r>
              <a:rPr dirty="0" sz="1300" spc="5">
                <a:latin typeface="Times New Roman"/>
                <a:cs typeface="Times New Roman"/>
              </a:rPr>
              <a:t>procedure accepts a text parameter and ensures that  it is enclosed in the appropriate </a:t>
            </a:r>
            <a:r>
              <a:rPr dirty="0" sz="1300" spc="10">
                <a:latin typeface="Times New Roman"/>
                <a:cs typeface="Times New Roman"/>
              </a:rPr>
              <a:t>HTML </a:t>
            </a:r>
            <a:r>
              <a:rPr dirty="0" sz="1300" spc="5">
                <a:latin typeface="Times New Roman"/>
                <a:cs typeface="Times New Roman"/>
              </a:rPr>
              <a:t>tags in the </a:t>
            </a:r>
            <a:r>
              <a:rPr dirty="0" sz="1300" spc="10">
                <a:latin typeface="Times New Roman"/>
                <a:cs typeface="Times New Roman"/>
              </a:rPr>
              <a:t>HTML </a:t>
            </a:r>
            <a:r>
              <a:rPr dirty="0" sz="1300" spc="5">
                <a:latin typeface="Times New Roman"/>
                <a:cs typeface="Times New Roman"/>
              </a:rPr>
              <a:t>output that is</a:t>
            </a:r>
            <a:r>
              <a:rPr dirty="0" sz="1300" spc="55">
                <a:latin typeface="Times New Roman"/>
                <a:cs typeface="Times New Roman"/>
              </a:rPr>
              <a:t> </a:t>
            </a:r>
            <a:r>
              <a:rPr dirty="0" sz="1300" spc="5">
                <a:latin typeface="Times New Roman"/>
                <a:cs typeface="Times New Roman"/>
              </a:rPr>
              <a:t>generated.</a:t>
            </a:r>
            <a:endParaRPr sz="1300">
              <a:latin typeface="Times New Roman"/>
              <a:cs typeface="Times New Roman"/>
            </a:endParaRPr>
          </a:p>
          <a:p>
            <a:pPr marL="138430" marR="15240">
              <a:lnSpc>
                <a:spcPct val="101400"/>
              </a:lnSpc>
              <a:spcBef>
                <a:spcPts val="240"/>
              </a:spcBef>
            </a:pPr>
            <a:r>
              <a:rPr dirty="0" sz="1300" spc="10">
                <a:latin typeface="Times New Roman"/>
                <a:cs typeface="Times New Roman"/>
              </a:rPr>
              <a:t>The </a:t>
            </a:r>
            <a:r>
              <a:rPr dirty="0" sz="1300" spc="15">
                <a:latin typeface="Courier New"/>
                <a:cs typeface="Courier New"/>
              </a:rPr>
              <a:t>HTP.PRINT </a:t>
            </a:r>
            <a:r>
              <a:rPr dirty="0" sz="1300" spc="5">
                <a:latin typeface="Times New Roman"/>
                <a:cs typeface="Times New Roman"/>
              </a:rPr>
              <a:t>procedure copies its text parameter </a:t>
            </a:r>
            <a:r>
              <a:rPr dirty="0" sz="1300" spc="10">
                <a:latin typeface="Times New Roman"/>
                <a:cs typeface="Times New Roman"/>
              </a:rPr>
              <a:t>to </a:t>
            </a:r>
            <a:r>
              <a:rPr dirty="0" sz="1300" spc="5">
                <a:latin typeface="Times New Roman"/>
                <a:cs typeface="Times New Roman"/>
              </a:rPr>
              <a:t>the buffer. </a:t>
            </a:r>
            <a:r>
              <a:rPr dirty="0" sz="1300" spc="10">
                <a:latin typeface="Times New Roman"/>
                <a:cs typeface="Times New Roman"/>
              </a:rPr>
              <a:t>The </a:t>
            </a:r>
            <a:r>
              <a:rPr dirty="0" sz="1300" spc="5">
                <a:latin typeface="Times New Roman"/>
                <a:cs typeface="Times New Roman"/>
              </a:rPr>
              <a:t>example in the  </a:t>
            </a:r>
            <a:r>
              <a:rPr dirty="0" sz="1300">
                <a:latin typeface="Times New Roman"/>
                <a:cs typeface="Times New Roman"/>
              </a:rPr>
              <a:t>slide </a:t>
            </a:r>
            <a:r>
              <a:rPr dirty="0" sz="1300" spc="5">
                <a:latin typeface="Times New Roman"/>
                <a:cs typeface="Times New Roman"/>
              </a:rPr>
              <a:t>shows how the </a:t>
            </a:r>
            <a:r>
              <a:rPr dirty="0" sz="1300" spc="10">
                <a:latin typeface="Times New Roman"/>
                <a:cs typeface="Times New Roman"/>
              </a:rPr>
              <a:t>parameter </a:t>
            </a:r>
            <a:r>
              <a:rPr dirty="0" sz="1300" spc="5">
                <a:latin typeface="Times New Roman"/>
                <a:cs typeface="Times New Roman"/>
              </a:rPr>
              <a:t>supplied to the </a:t>
            </a:r>
            <a:r>
              <a:rPr dirty="0" sz="1300" spc="15">
                <a:latin typeface="Courier New"/>
                <a:cs typeface="Courier New"/>
              </a:rPr>
              <a:t>HTP.PRINT</a:t>
            </a:r>
            <a:r>
              <a:rPr dirty="0" sz="1300" spc="-390">
                <a:latin typeface="Courier New"/>
                <a:cs typeface="Courier New"/>
              </a:rPr>
              <a:t> </a:t>
            </a:r>
            <a:r>
              <a:rPr dirty="0" sz="1300" spc="5">
                <a:latin typeface="Times New Roman"/>
                <a:cs typeface="Times New Roman"/>
              </a:rPr>
              <a:t>procedure </a:t>
            </a:r>
            <a:r>
              <a:rPr dirty="0" sz="1300" spc="10">
                <a:latin typeface="Times New Roman"/>
                <a:cs typeface="Times New Roman"/>
              </a:rPr>
              <a:t>can </a:t>
            </a:r>
            <a:r>
              <a:rPr dirty="0" sz="1300" spc="5">
                <a:latin typeface="Times New Roman"/>
                <a:cs typeface="Times New Roman"/>
              </a:rPr>
              <a:t>contain </a:t>
            </a:r>
            <a:r>
              <a:rPr dirty="0" sz="1300" spc="10">
                <a:latin typeface="Times New Roman"/>
                <a:cs typeface="Times New Roman"/>
              </a:rPr>
              <a:t>HTML  </a:t>
            </a:r>
            <a:r>
              <a:rPr dirty="0" sz="1300" spc="5">
                <a:latin typeface="Times New Roman"/>
                <a:cs typeface="Times New Roman"/>
              </a:rPr>
              <a:t>tags. This technique is </a:t>
            </a:r>
            <a:r>
              <a:rPr dirty="0" sz="1300" spc="10">
                <a:latin typeface="Times New Roman"/>
                <a:cs typeface="Times New Roman"/>
              </a:rPr>
              <a:t>recommended </a:t>
            </a:r>
            <a:r>
              <a:rPr dirty="0" sz="1300" spc="5">
                <a:latin typeface="Times New Roman"/>
                <a:cs typeface="Times New Roman"/>
              </a:rPr>
              <a:t>only if </a:t>
            </a:r>
            <a:r>
              <a:rPr dirty="0" sz="1300" spc="10">
                <a:latin typeface="Times New Roman"/>
                <a:cs typeface="Times New Roman"/>
              </a:rPr>
              <a:t>you </a:t>
            </a:r>
            <a:r>
              <a:rPr dirty="0" sz="1300" spc="5">
                <a:latin typeface="Times New Roman"/>
                <a:cs typeface="Times New Roman"/>
              </a:rPr>
              <a:t>need to use </a:t>
            </a:r>
            <a:r>
              <a:rPr dirty="0" sz="1300" spc="10">
                <a:latin typeface="Times New Roman"/>
                <a:cs typeface="Times New Roman"/>
              </a:rPr>
              <a:t>HTML </a:t>
            </a:r>
            <a:r>
              <a:rPr dirty="0" sz="1300" spc="5">
                <a:latin typeface="Times New Roman"/>
                <a:cs typeface="Times New Roman"/>
              </a:rPr>
              <a:t>tags that cannot be  generated </a:t>
            </a:r>
            <a:r>
              <a:rPr dirty="0" sz="1300" spc="10">
                <a:latin typeface="Times New Roman"/>
                <a:cs typeface="Times New Roman"/>
              </a:rPr>
              <a:t>by </a:t>
            </a:r>
            <a:r>
              <a:rPr dirty="0" sz="1300" spc="5">
                <a:latin typeface="Times New Roman"/>
                <a:cs typeface="Times New Roman"/>
              </a:rPr>
              <a:t>using the set of procedures provided in the </a:t>
            </a:r>
            <a:r>
              <a:rPr dirty="0" sz="1300" spc="15">
                <a:latin typeface="Courier New"/>
                <a:cs typeface="Courier New"/>
              </a:rPr>
              <a:t>HTP</a:t>
            </a:r>
            <a:r>
              <a:rPr dirty="0" sz="1300" spc="-430">
                <a:latin typeface="Courier New"/>
                <a:cs typeface="Courier New"/>
              </a:rPr>
              <a:t> </a:t>
            </a:r>
            <a:r>
              <a:rPr dirty="0" sz="1300" spc="5">
                <a:latin typeface="Times New Roman"/>
                <a:cs typeface="Times New Roman"/>
              </a:rPr>
              <a:t>package.</a:t>
            </a:r>
            <a:endParaRPr sz="1300">
              <a:latin typeface="Times New Roman"/>
              <a:cs typeface="Times New Roman"/>
            </a:endParaRPr>
          </a:p>
          <a:p>
            <a:pPr marL="138430" marR="40640">
              <a:lnSpc>
                <a:spcPct val="101299"/>
              </a:lnSpc>
              <a:spcBef>
                <a:spcPts val="390"/>
              </a:spcBef>
            </a:pPr>
            <a:r>
              <a:rPr dirty="0" sz="1300" spc="10">
                <a:latin typeface="Times New Roman"/>
                <a:cs typeface="Times New Roman"/>
              </a:rPr>
              <a:t>The </a:t>
            </a:r>
            <a:r>
              <a:rPr dirty="0" sz="1300" spc="5">
                <a:latin typeface="Times New Roman"/>
                <a:cs typeface="Times New Roman"/>
              </a:rPr>
              <a:t>second example in the slide provides a </a:t>
            </a:r>
            <a:r>
              <a:rPr dirty="0" sz="1300" spc="10">
                <a:latin typeface="Times New Roman"/>
                <a:cs typeface="Times New Roman"/>
              </a:rPr>
              <a:t>PL/SQL </a:t>
            </a:r>
            <a:r>
              <a:rPr dirty="0" sz="1300" spc="5">
                <a:latin typeface="Times New Roman"/>
                <a:cs typeface="Times New Roman"/>
              </a:rPr>
              <a:t>block that generates the basic form of  an </a:t>
            </a:r>
            <a:r>
              <a:rPr dirty="0" sz="1300" spc="10">
                <a:latin typeface="Times New Roman"/>
                <a:cs typeface="Times New Roman"/>
              </a:rPr>
              <a:t>HTML </a:t>
            </a:r>
            <a:r>
              <a:rPr dirty="0" sz="1300" spc="5">
                <a:latin typeface="Times New Roman"/>
                <a:cs typeface="Times New Roman"/>
              </a:rPr>
              <a:t>document. </a:t>
            </a:r>
            <a:r>
              <a:rPr dirty="0" sz="1300" spc="10">
                <a:latin typeface="Times New Roman"/>
                <a:cs typeface="Times New Roman"/>
              </a:rPr>
              <a:t>The </a:t>
            </a:r>
            <a:r>
              <a:rPr dirty="0" sz="1300" spc="5">
                <a:latin typeface="Times New Roman"/>
                <a:cs typeface="Times New Roman"/>
              </a:rPr>
              <a:t>example serves to illustrate how each of the procedures  generates the corresponding </a:t>
            </a:r>
            <a:r>
              <a:rPr dirty="0" sz="1300" spc="10">
                <a:latin typeface="Times New Roman"/>
                <a:cs typeface="Times New Roman"/>
              </a:rPr>
              <a:t>HTML </a:t>
            </a:r>
            <a:r>
              <a:rPr dirty="0" sz="1300" spc="5">
                <a:latin typeface="Times New Roman"/>
                <a:cs typeface="Times New Roman"/>
              </a:rPr>
              <a:t>line in the </a:t>
            </a:r>
            <a:r>
              <a:rPr dirty="0" sz="1300" spc="10">
                <a:latin typeface="Times New Roman"/>
                <a:cs typeface="Times New Roman"/>
              </a:rPr>
              <a:t>enclosed </a:t>
            </a:r>
            <a:r>
              <a:rPr dirty="0" sz="1300" spc="5">
                <a:latin typeface="Times New Roman"/>
                <a:cs typeface="Times New Roman"/>
              </a:rPr>
              <a:t>text </a:t>
            </a:r>
            <a:r>
              <a:rPr dirty="0" sz="1300" spc="10">
                <a:latin typeface="Times New Roman"/>
                <a:cs typeface="Times New Roman"/>
              </a:rPr>
              <a:t>box on </a:t>
            </a:r>
            <a:r>
              <a:rPr dirty="0" sz="1300" spc="5">
                <a:latin typeface="Times New Roman"/>
                <a:cs typeface="Times New Roman"/>
              </a:rPr>
              <a:t>the</a:t>
            </a:r>
            <a:r>
              <a:rPr dirty="0" sz="1300" spc="-5">
                <a:latin typeface="Times New Roman"/>
                <a:cs typeface="Times New Roman"/>
              </a:rPr>
              <a:t> </a:t>
            </a:r>
            <a:r>
              <a:rPr dirty="0" sz="1300" spc="5">
                <a:latin typeface="Times New Roman"/>
                <a:cs typeface="Times New Roman"/>
              </a:rPr>
              <a:t>right.</a:t>
            </a:r>
            <a:endParaRPr sz="1300">
              <a:latin typeface="Times New Roman"/>
              <a:cs typeface="Times New Roman"/>
            </a:endParaRPr>
          </a:p>
          <a:p>
            <a:pPr marL="138430" marR="179705" indent="-635">
              <a:lnSpc>
                <a:spcPct val="106100"/>
              </a:lnSpc>
              <a:spcBef>
                <a:spcPts val="170"/>
              </a:spcBef>
            </a:pPr>
            <a:r>
              <a:rPr dirty="0" sz="1300" spc="10">
                <a:latin typeface="Times New Roman"/>
                <a:cs typeface="Times New Roman"/>
              </a:rPr>
              <a:t>The </a:t>
            </a:r>
            <a:r>
              <a:rPr dirty="0" sz="1300" spc="5">
                <a:latin typeface="Times New Roman"/>
                <a:cs typeface="Times New Roman"/>
              </a:rPr>
              <a:t>benefit of using the </a:t>
            </a:r>
            <a:r>
              <a:rPr dirty="0" sz="1300" spc="15">
                <a:latin typeface="Courier New"/>
                <a:cs typeface="Courier New"/>
              </a:rPr>
              <a:t>HTP</a:t>
            </a:r>
            <a:r>
              <a:rPr dirty="0" sz="1300" spc="-335">
                <a:latin typeface="Courier New"/>
                <a:cs typeface="Courier New"/>
              </a:rPr>
              <a:t> </a:t>
            </a:r>
            <a:r>
              <a:rPr dirty="0" sz="1300" spc="5">
                <a:latin typeface="Times New Roman"/>
                <a:cs typeface="Times New Roman"/>
              </a:rPr>
              <a:t>package is that </a:t>
            </a:r>
            <a:r>
              <a:rPr dirty="0" sz="1300" spc="10">
                <a:latin typeface="Times New Roman"/>
                <a:cs typeface="Times New Roman"/>
              </a:rPr>
              <a:t>you </a:t>
            </a:r>
            <a:r>
              <a:rPr dirty="0" sz="1300" spc="5">
                <a:latin typeface="Times New Roman"/>
                <a:cs typeface="Times New Roman"/>
              </a:rPr>
              <a:t>create well-formed </a:t>
            </a:r>
            <a:r>
              <a:rPr dirty="0" sz="1300" spc="10">
                <a:latin typeface="Times New Roman"/>
                <a:cs typeface="Times New Roman"/>
              </a:rPr>
              <a:t>HTML </a:t>
            </a:r>
            <a:r>
              <a:rPr dirty="0" sz="1300" spc="5">
                <a:latin typeface="Times New Roman"/>
                <a:cs typeface="Times New Roman"/>
              </a:rPr>
              <a:t>documents,  eliminating the need to manually type the </a:t>
            </a:r>
            <a:r>
              <a:rPr dirty="0" sz="1300" spc="10">
                <a:latin typeface="Times New Roman"/>
                <a:cs typeface="Times New Roman"/>
              </a:rPr>
              <a:t>HTML </a:t>
            </a:r>
            <a:r>
              <a:rPr dirty="0" sz="1300" spc="5">
                <a:latin typeface="Times New Roman"/>
                <a:cs typeface="Times New Roman"/>
              </a:rPr>
              <a:t>tags around </a:t>
            </a:r>
            <a:r>
              <a:rPr dirty="0" sz="1300">
                <a:latin typeface="Times New Roman"/>
                <a:cs typeface="Times New Roman"/>
              </a:rPr>
              <a:t>each </a:t>
            </a:r>
            <a:r>
              <a:rPr dirty="0" sz="1300" spc="5">
                <a:latin typeface="Times New Roman"/>
                <a:cs typeface="Times New Roman"/>
              </a:rPr>
              <a:t>piece of</a:t>
            </a:r>
            <a:r>
              <a:rPr dirty="0" sz="1300" spc="75">
                <a:latin typeface="Times New Roman"/>
                <a:cs typeface="Times New Roman"/>
              </a:rPr>
              <a:t> </a:t>
            </a:r>
            <a:r>
              <a:rPr dirty="0" sz="1300" spc="5">
                <a:latin typeface="Times New Roman"/>
                <a:cs typeface="Times New Roman"/>
              </a:rPr>
              <a:t>data.</a:t>
            </a:r>
            <a:endParaRPr sz="1300">
              <a:latin typeface="Times New Roman"/>
              <a:cs typeface="Times New Roman"/>
            </a:endParaRPr>
          </a:p>
          <a:p>
            <a:pPr marL="138430">
              <a:lnSpc>
                <a:spcPct val="100000"/>
              </a:lnSpc>
              <a:spcBef>
                <a:spcPts val="259"/>
              </a:spcBef>
            </a:pPr>
            <a:r>
              <a:rPr dirty="0" sz="1300" spc="5" b="1">
                <a:latin typeface="Times New Roman"/>
                <a:cs typeface="Times New Roman"/>
              </a:rPr>
              <a:t>Note: </a:t>
            </a:r>
            <a:r>
              <a:rPr dirty="0" sz="1300" spc="5">
                <a:latin typeface="Times New Roman"/>
                <a:cs typeface="Times New Roman"/>
              </a:rPr>
              <a:t>For information about </a:t>
            </a:r>
            <a:r>
              <a:rPr dirty="0" sz="1300" spc="10">
                <a:latin typeface="Times New Roman"/>
                <a:cs typeface="Times New Roman"/>
              </a:rPr>
              <a:t>all </a:t>
            </a:r>
            <a:r>
              <a:rPr dirty="0" sz="1300" spc="5">
                <a:latin typeface="Times New Roman"/>
                <a:cs typeface="Times New Roman"/>
              </a:rPr>
              <a:t>the </a:t>
            </a:r>
            <a:r>
              <a:rPr dirty="0" sz="1300" spc="15">
                <a:latin typeface="Courier New"/>
                <a:cs typeface="Courier New"/>
              </a:rPr>
              <a:t>HTP</a:t>
            </a:r>
            <a:r>
              <a:rPr dirty="0" sz="1300" spc="-425">
                <a:latin typeface="Courier New"/>
                <a:cs typeface="Courier New"/>
              </a:rPr>
              <a:t> </a:t>
            </a:r>
            <a:r>
              <a:rPr dirty="0" sz="1300" spc="5">
                <a:latin typeface="Times New Roman"/>
                <a:cs typeface="Times New Roman"/>
              </a:rPr>
              <a:t>package procedures, refer to the </a:t>
            </a:r>
            <a:r>
              <a:rPr dirty="0" sz="1300" spc="10" i="1">
                <a:latin typeface="Times New Roman"/>
                <a:cs typeface="Times New Roman"/>
              </a:rPr>
              <a:t>PL/SQL</a:t>
            </a:r>
            <a:endParaRPr sz="1300">
              <a:latin typeface="Times New Roman"/>
              <a:cs typeface="Times New Roman"/>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Creating an HTML </a:t>
            </a:r>
            <a:r>
              <a:rPr dirty="0" sz="2000" b="1">
                <a:latin typeface="Arial"/>
                <a:cs typeface="Arial"/>
              </a:rPr>
              <a:t>File with</a:t>
            </a:r>
            <a:r>
              <a:rPr dirty="0" sz="2000" spc="10" b="1">
                <a:latin typeface="Arial"/>
                <a:cs typeface="Arial"/>
              </a:rPr>
              <a:t> </a:t>
            </a:r>
            <a:r>
              <a:rPr dirty="0" sz="2000" spc="-5" b="1" i="1">
                <a:latin typeface="Times New Roman"/>
                <a:cs typeface="Times New Roman"/>
              </a:rPr>
              <a:t>i</a:t>
            </a:r>
            <a:r>
              <a:rPr dirty="0" sz="2000" spc="-5" b="1">
                <a:latin typeface="Arial"/>
                <a:cs typeface="Arial"/>
              </a:rPr>
              <a:t>SQL*Plus</a:t>
            </a:r>
            <a:endParaRPr sz="2000">
              <a:latin typeface="Arial"/>
              <a:cs typeface="Arial"/>
            </a:endParaRPr>
          </a:p>
          <a:p>
            <a:pPr>
              <a:lnSpc>
                <a:spcPct val="100000"/>
              </a:lnSpc>
            </a:pPr>
            <a:endParaRPr sz="2750">
              <a:latin typeface="Arial"/>
              <a:cs typeface="Arial"/>
            </a:endParaRPr>
          </a:p>
          <a:p>
            <a:pPr marL="609600" marR="1085215">
              <a:lnSpc>
                <a:spcPct val="101899"/>
              </a:lnSpc>
            </a:pPr>
            <a:r>
              <a:rPr dirty="0" sz="1550" spc="10" b="1">
                <a:latin typeface="Arial"/>
                <a:cs typeface="Arial"/>
              </a:rPr>
              <a:t>To create an </a:t>
            </a:r>
            <a:r>
              <a:rPr dirty="0" sz="1550" spc="15" b="1">
                <a:latin typeface="Arial"/>
                <a:cs typeface="Arial"/>
              </a:rPr>
              <a:t>HTML </a:t>
            </a:r>
            <a:r>
              <a:rPr dirty="0" sz="1550" spc="5" b="1">
                <a:latin typeface="Arial"/>
                <a:cs typeface="Arial"/>
              </a:rPr>
              <a:t>file </a:t>
            </a:r>
            <a:r>
              <a:rPr dirty="0" sz="1550" spc="10" b="1">
                <a:latin typeface="Arial"/>
                <a:cs typeface="Arial"/>
              </a:rPr>
              <a:t>with </a:t>
            </a:r>
            <a:r>
              <a:rPr dirty="0" sz="1550" spc="10" b="1" i="1">
                <a:latin typeface="Times New Roman"/>
                <a:cs typeface="Times New Roman"/>
              </a:rPr>
              <a:t>i</a:t>
            </a:r>
            <a:r>
              <a:rPr dirty="0" sz="1550" spc="10" b="1">
                <a:latin typeface="Arial"/>
                <a:cs typeface="Arial"/>
              </a:rPr>
              <a:t>SQL*Plus, perform the  following</a:t>
            </a:r>
            <a:r>
              <a:rPr dirty="0" sz="1550" spc="5" b="1">
                <a:latin typeface="Arial"/>
                <a:cs typeface="Arial"/>
              </a:rPr>
              <a:t> </a:t>
            </a:r>
            <a:r>
              <a:rPr dirty="0" sz="1550" spc="10" b="1">
                <a:latin typeface="Arial"/>
                <a:cs typeface="Arial"/>
              </a:rPr>
              <a:t>steps:</a:t>
            </a:r>
            <a:endParaRPr sz="1550">
              <a:latin typeface="Arial"/>
              <a:cs typeface="Arial"/>
            </a:endParaRPr>
          </a:p>
          <a:p>
            <a:pPr marL="1017269" indent="-327025">
              <a:lnSpc>
                <a:spcPct val="100000"/>
              </a:lnSpc>
              <a:spcBef>
                <a:spcPts val="405"/>
              </a:spcBef>
              <a:buAutoNum type="arabicPeriod"/>
              <a:tabLst>
                <a:tab pos="1017269" algn="l"/>
                <a:tab pos="1017905" algn="l"/>
              </a:tabLst>
            </a:pPr>
            <a:r>
              <a:rPr dirty="0" sz="1550" spc="10" b="1">
                <a:latin typeface="Arial"/>
                <a:cs typeface="Arial"/>
              </a:rPr>
              <a:t>Create a </a:t>
            </a:r>
            <a:r>
              <a:rPr dirty="0" sz="1550" spc="15" b="1">
                <a:latin typeface="Arial"/>
                <a:cs typeface="Arial"/>
              </a:rPr>
              <a:t>SQL </a:t>
            </a:r>
            <a:r>
              <a:rPr dirty="0" sz="1550" spc="10" b="1">
                <a:latin typeface="Arial"/>
                <a:cs typeface="Arial"/>
              </a:rPr>
              <a:t>script with the following</a:t>
            </a:r>
            <a:r>
              <a:rPr dirty="0" sz="1550" spc="-40" b="1">
                <a:latin typeface="Arial"/>
                <a:cs typeface="Arial"/>
              </a:rPr>
              <a:t> </a:t>
            </a:r>
            <a:r>
              <a:rPr dirty="0" sz="1550" spc="10" b="1">
                <a:latin typeface="Arial"/>
                <a:cs typeface="Arial"/>
              </a:rPr>
              <a:t>commands:</a:t>
            </a:r>
            <a:endParaRPr sz="1550">
              <a:latin typeface="Arial"/>
              <a:cs typeface="Arial"/>
            </a:endParaRPr>
          </a:p>
          <a:p>
            <a:pPr>
              <a:lnSpc>
                <a:spcPct val="100000"/>
              </a:lnSpc>
              <a:buFont typeface="Arial"/>
              <a:buAutoNum type="arabicPeriod"/>
            </a:pPr>
            <a:endParaRPr sz="1700">
              <a:latin typeface="Arial"/>
              <a:cs typeface="Arial"/>
            </a:endParaRPr>
          </a:p>
          <a:p>
            <a:pPr>
              <a:lnSpc>
                <a:spcPct val="100000"/>
              </a:lnSpc>
              <a:buFont typeface="Arial"/>
              <a:buAutoNum type="arabicPeriod"/>
            </a:pPr>
            <a:endParaRPr sz="1700">
              <a:latin typeface="Arial"/>
              <a:cs typeface="Arial"/>
            </a:endParaRPr>
          </a:p>
          <a:p>
            <a:pPr>
              <a:lnSpc>
                <a:spcPct val="100000"/>
              </a:lnSpc>
              <a:buFont typeface="Arial"/>
              <a:buAutoNum type="arabicPeriod"/>
            </a:pPr>
            <a:endParaRPr sz="1700">
              <a:latin typeface="Arial"/>
              <a:cs typeface="Arial"/>
            </a:endParaRPr>
          </a:p>
          <a:p>
            <a:pPr>
              <a:lnSpc>
                <a:spcPct val="100000"/>
              </a:lnSpc>
              <a:buFont typeface="Arial"/>
              <a:buAutoNum type="arabicPeriod"/>
            </a:pPr>
            <a:endParaRPr sz="1700">
              <a:latin typeface="Arial"/>
              <a:cs typeface="Arial"/>
            </a:endParaRPr>
          </a:p>
          <a:p>
            <a:pPr>
              <a:lnSpc>
                <a:spcPct val="100000"/>
              </a:lnSpc>
              <a:spcBef>
                <a:spcPts val="30"/>
              </a:spcBef>
              <a:buFont typeface="Arial"/>
              <a:buAutoNum type="arabicPeriod"/>
            </a:pPr>
            <a:endParaRPr sz="1350">
              <a:latin typeface="Arial"/>
              <a:cs typeface="Arial"/>
            </a:endParaRPr>
          </a:p>
          <a:p>
            <a:pPr marL="1017269" marR="1386205" indent="-327025">
              <a:lnSpc>
                <a:spcPct val="101899"/>
              </a:lnSpc>
              <a:buAutoNum type="arabicPeriod"/>
              <a:tabLst>
                <a:tab pos="1017905" algn="l"/>
                <a:tab pos="1018540" algn="l"/>
              </a:tabLst>
            </a:pPr>
            <a:r>
              <a:rPr dirty="0" sz="1550" spc="10" b="1">
                <a:latin typeface="Arial"/>
                <a:cs typeface="Arial"/>
              </a:rPr>
              <a:t>Load and execute the script </a:t>
            </a:r>
            <a:r>
              <a:rPr dirty="0" sz="1550" spc="5" b="1">
                <a:latin typeface="Arial"/>
                <a:cs typeface="Arial"/>
              </a:rPr>
              <a:t>in </a:t>
            </a:r>
            <a:r>
              <a:rPr dirty="0" sz="1550" spc="10" b="1" i="1">
                <a:latin typeface="Times New Roman"/>
                <a:cs typeface="Times New Roman"/>
              </a:rPr>
              <a:t>i</a:t>
            </a:r>
            <a:r>
              <a:rPr dirty="0" sz="1550" spc="10" b="1">
                <a:latin typeface="Arial"/>
                <a:cs typeface="Arial"/>
              </a:rPr>
              <a:t>SQL*Plus,  supplying values </a:t>
            </a:r>
            <a:r>
              <a:rPr dirty="0" sz="1550" spc="5" b="1">
                <a:latin typeface="Arial"/>
                <a:cs typeface="Arial"/>
              </a:rPr>
              <a:t>for </a:t>
            </a:r>
            <a:r>
              <a:rPr dirty="0" sz="1550" spc="10" b="1">
                <a:latin typeface="Arial"/>
                <a:cs typeface="Arial"/>
              </a:rPr>
              <a:t>substitution</a:t>
            </a:r>
            <a:r>
              <a:rPr dirty="0" sz="1550" spc="-55" b="1">
                <a:latin typeface="Arial"/>
                <a:cs typeface="Arial"/>
              </a:rPr>
              <a:t> </a:t>
            </a:r>
            <a:r>
              <a:rPr dirty="0" sz="1550" spc="10" b="1">
                <a:latin typeface="Arial"/>
                <a:cs typeface="Arial"/>
              </a:rPr>
              <a:t>variables.</a:t>
            </a:r>
            <a:endParaRPr sz="1550">
              <a:latin typeface="Arial"/>
              <a:cs typeface="Arial"/>
            </a:endParaRPr>
          </a:p>
          <a:p>
            <a:pPr marL="1017269" marR="1271905" indent="-327025">
              <a:lnSpc>
                <a:spcPct val="101299"/>
              </a:lnSpc>
              <a:spcBef>
                <a:spcPts val="380"/>
              </a:spcBef>
              <a:buAutoNum type="arabicPeriod"/>
              <a:tabLst>
                <a:tab pos="1017269" algn="l"/>
                <a:tab pos="1017905" algn="l"/>
              </a:tabLst>
            </a:pPr>
            <a:r>
              <a:rPr dirty="0" sz="1550" spc="10" b="1">
                <a:latin typeface="Arial"/>
                <a:cs typeface="Arial"/>
              </a:rPr>
              <a:t>Select, copy, and paste the </a:t>
            </a:r>
            <a:r>
              <a:rPr dirty="0" sz="1550" spc="15" b="1">
                <a:latin typeface="Arial"/>
                <a:cs typeface="Arial"/>
              </a:rPr>
              <a:t>HTML </a:t>
            </a:r>
            <a:r>
              <a:rPr dirty="0" sz="1550" spc="5" b="1">
                <a:latin typeface="Arial"/>
                <a:cs typeface="Arial"/>
              </a:rPr>
              <a:t>text </a:t>
            </a:r>
            <a:r>
              <a:rPr dirty="0" sz="1550" spc="10" b="1">
                <a:latin typeface="Arial"/>
                <a:cs typeface="Arial"/>
              </a:rPr>
              <a:t>that </a:t>
            </a:r>
            <a:r>
              <a:rPr dirty="0" sz="1550" spc="5" b="1">
                <a:latin typeface="Arial"/>
                <a:cs typeface="Arial"/>
              </a:rPr>
              <a:t>is  </a:t>
            </a:r>
            <a:r>
              <a:rPr dirty="0" sz="1550" spc="10" b="1">
                <a:latin typeface="Arial"/>
                <a:cs typeface="Arial"/>
              </a:rPr>
              <a:t>generated </a:t>
            </a:r>
            <a:r>
              <a:rPr dirty="0" sz="1550" spc="5" b="1">
                <a:latin typeface="Arial"/>
                <a:cs typeface="Arial"/>
              </a:rPr>
              <a:t>in </a:t>
            </a:r>
            <a:r>
              <a:rPr dirty="0" sz="1550" spc="10" b="1">
                <a:latin typeface="Arial"/>
                <a:cs typeface="Arial"/>
              </a:rPr>
              <a:t>the browser to </a:t>
            </a:r>
            <a:r>
              <a:rPr dirty="0" sz="1550" spc="15" b="1">
                <a:latin typeface="Arial"/>
                <a:cs typeface="Arial"/>
              </a:rPr>
              <a:t>an HTML</a:t>
            </a:r>
            <a:r>
              <a:rPr dirty="0" sz="1550" spc="-10" b="1">
                <a:latin typeface="Arial"/>
                <a:cs typeface="Arial"/>
              </a:rPr>
              <a:t> </a:t>
            </a:r>
            <a:r>
              <a:rPr dirty="0" sz="1550" spc="5" b="1">
                <a:latin typeface="Arial"/>
                <a:cs typeface="Arial"/>
              </a:rPr>
              <a:t>file.</a:t>
            </a:r>
            <a:endParaRPr sz="1550">
              <a:latin typeface="Arial"/>
              <a:cs typeface="Arial"/>
            </a:endParaRPr>
          </a:p>
          <a:p>
            <a:pPr marL="1017905" indent="-327660">
              <a:lnSpc>
                <a:spcPct val="100000"/>
              </a:lnSpc>
              <a:spcBef>
                <a:spcPts val="400"/>
              </a:spcBef>
              <a:buAutoNum type="arabicPeriod"/>
              <a:tabLst>
                <a:tab pos="1017269" algn="l"/>
                <a:tab pos="1018540" algn="l"/>
              </a:tabLst>
            </a:pPr>
            <a:r>
              <a:rPr dirty="0" sz="1550" spc="10" b="1">
                <a:latin typeface="Arial"/>
                <a:cs typeface="Arial"/>
              </a:rPr>
              <a:t>Open the </a:t>
            </a:r>
            <a:r>
              <a:rPr dirty="0" sz="1550" spc="15" b="1">
                <a:latin typeface="Arial"/>
                <a:cs typeface="Arial"/>
              </a:rPr>
              <a:t>HTML </a:t>
            </a:r>
            <a:r>
              <a:rPr dirty="0" sz="1550" spc="5" b="1">
                <a:latin typeface="Arial"/>
                <a:cs typeface="Arial"/>
              </a:rPr>
              <a:t>file in </a:t>
            </a:r>
            <a:r>
              <a:rPr dirty="0" sz="1550" spc="10" b="1">
                <a:latin typeface="Arial"/>
                <a:cs typeface="Arial"/>
              </a:rPr>
              <a:t>a</a:t>
            </a:r>
            <a:r>
              <a:rPr dirty="0" sz="1550" spc="5" b="1">
                <a:latin typeface="Arial"/>
                <a:cs typeface="Arial"/>
              </a:rPr>
              <a:t> </a:t>
            </a:r>
            <a:r>
              <a:rPr dirty="0" sz="1550" spc="10" b="1">
                <a:latin typeface="Arial"/>
                <a:cs typeface="Arial"/>
              </a:rPr>
              <a:t>browser.</a:t>
            </a:r>
            <a:endParaRPr sz="1550">
              <a:latin typeface="Arial"/>
              <a:cs typeface="Arial"/>
            </a:endParaRPr>
          </a:p>
          <a:p>
            <a:pPr>
              <a:lnSpc>
                <a:spcPct val="100000"/>
              </a:lnSpc>
            </a:pPr>
            <a:endParaRPr sz="1700">
              <a:latin typeface="Arial"/>
              <a:cs typeface="Arial"/>
            </a:endParaRPr>
          </a:p>
          <a:p>
            <a:pPr algn="ctr" marL="10160">
              <a:lnSpc>
                <a:spcPct val="100000"/>
              </a:lnSpc>
              <a:spcBef>
                <a:spcPts val="129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235903"/>
            <a:ext cx="6168390" cy="604520"/>
          </a:xfrm>
          <a:prstGeom prst="rect">
            <a:avLst/>
          </a:prstGeom>
        </p:spPr>
        <p:txBody>
          <a:bodyPr wrap="square" lIns="0" tIns="0" rIns="0" bIns="0" rtlCol="0" vert="horz">
            <a:spAutoFit/>
          </a:bodyPr>
          <a:lstStyle/>
          <a:p>
            <a:pPr marL="132080">
              <a:lnSpc>
                <a:spcPts val="1535"/>
              </a:lnSpc>
            </a:pPr>
            <a:r>
              <a:rPr dirty="0" sz="1300" spc="5" i="1">
                <a:latin typeface="Times New Roman"/>
                <a:cs typeface="Times New Roman"/>
              </a:rPr>
              <a:t>i</a:t>
            </a:r>
            <a:r>
              <a:rPr dirty="0" sz="1300" spc="5">
                <a:latin typeface="Times New Roman"/>
                <a:cs typeface="Times New Roman"/>
              </a:rPr>
              <a:t>SQL*Plus; therefore, the copy-and-paste technique is the only</a:t>
            </a:r>
            <a:r>
              <a:rPr dirty="0" sz="1300" spc="25">
                <a:latin typeface="Times New Roman"/>
                <a:cs typeface="Times New Roman"/>
              </a:rPr>
              <a:t> </a:t>
            </a:r>
            <a:r>
              <a:rPr dirty="0" sz="1300" spc="5">
                <a:latin typeface="Times New Roman"/>
                <a:cs typeface="Times New Roman"/>
              </a:rPr>
              <a:t>option.</a:t>
            </a:r>
            <a:endParaRPr sz="1300">
              <a:latin typeface="Times New Roman"/>
              <a:cs typeface="Times New Roman"/>
            </a:endParaRPr>
          </a:p>
          <a:p>
            <a:pPr marL="12700">
              <a:lnSpc>
                <a:spcPct val="100000"/>
              </a:lnSpc>
              <a:spcBef>
                <a:spcPts val="640"/>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410205"/>
            <a:ext cx="5105400" cy="1035050"/>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SET </a:t>
            </a:r>
            <a:r>
              <a:rPr dirty="0" sz="1300" spc="-20" b="1">
                <a:latin typeface="Courier New"/>
                <a:cs typeface="Courier New"/>
              </a:rPr>
              <a:t>SERVEROUTPUT ON</a:t>
            </a:r>
            <a:endParaRPr sz="1300">
              <a:latin typeface="Courier New"/>
              <a:cs typeface="Courier New"/>
            </a:endParaRPr>
          </a:p>
          <a:p>
            <a:pPr marL="76200" marR="1506220">
              <a:lnSpc>
                <a:spcPts val="1550"/>
              </a:lnSpc>
              <a:spcBef>
                <a:spcPts val="55"/>
              </a:spcBef>
            </a:pPr>
            <a:r>
              <a:rPr dirty="0" sz="1300" spc="-15" b="1">
                <a:latin typeface="Courier New"/>
                <a:cs typeface="Courier New"/>
              </a:rPr>
              <a:t>ACCEPT procname PROMPT </a:t>
            </a:r>
            <a:r>
              <a:rPr dirty="0" sz="1300" spc="-20" b="1">
                <a:latin typeface="Courier New"/>
                <a:cs typeface="Courier New"/>
              </a:rPr>
              <a:t>"Procedure: </a:t>
            </a:r>
            <a:r>
              <a:rPr dirty="0" sz="1300" spc="-10" b="1">
                <a:latin typeface="Courier New"/>
                <a:cs typeface="Courier New"/>
              </a:rPr>
              <a:t>"  </a:t>
            </a:r>
            <a:r>
              <a:rPr dirty="0" sz="1300" spc="-15" b="1">
                <a:latin typeface="Courier New"/>
                <a:cs typeface="Courier New"/>
              </a:rPr>
              <a:t>EXECUTE</a:t>
            </a:r>
            <a:r>
              <a:rPr dirty="0" sz="1300" spc="-25" b="1">
                <a:latin typeface="Courier New"/>
                <a:cs typeface="Courier New"/>
              </a:rPr>
              <a:t> </a:t>
            </a:r>
            <a:r>
              <a:rPr dirty="0" sz="1300" spc="-20" b="1">
                <a:latin typeface="Courier New"/>
                <a:cs typeface="Courier New"/>
              </a:rPr>
              <a:t>&amp;procname</a:t>
            </a:r>
            <a:endParaRPr sz="1300">
              <a:latin typeface="Courier New"/>
              <a:cs typeface="Courier New"/>
            </a:endParaRPr>
          </a:p>
          <a:p>
            <a:pPr marL="76200">
              <a:lnSpc>
                <a:spcPts val="1485"/>
              </a:lnSpc>
            </a:pPr>
            <a:r>
              <a:rPr dirty="0" sz="1300" spc="-15" b="1">
                <a:latin typeface="Courier New"/>
                <a:cs typeface="Courier New"/>
              </a:rPr>
              <a:t>EXECUTE</a:t>
            </a:r>
            <a:r>
              <a:rPr dirty="0" sz="1300" spc="-25" b="1">
                <a:latin typeface="Courier New"/>
                <a:cs typeface="Courier New"/>
              </a:rPr>
              <a:t> </a:t>
            </a:r>
            <a:r>
              <a:rPr dirty="0" sz="1300" spc="-20" b="1">
                <a:latin typeface="Courier New"/>
                <a:cs typeface="Courier New"/>
              </a:rPr>
              <a:t>owa_util.showpage</a:t>
            </a:r>
            <a:endParaRPr sz="1300">
              <a:latin typeface="Courier New"/>
              <a:cs typeface="Courier New"/>
            </a:endParaRPr>
          </a:p>
          <a:p>
            <a:pPr marL="76200">
              <a:lnSpc>
                <a:spcPts val="1555"/>
              </a:lnSpc>
            </a:pPr>
            <a:r>
              <a:rPr dirty="0" sz="1300" spc="-15" b="1">
                <a:latin typeface="Courier New"/>
                <a:cs typeface="Courier New"/>
              </a:rPr>
              <a:t>UNDEFINE</a:t>
            </a:r>
            <a:r>
              <a:rPr dirty="0" sz="1300" spc="-25" b="1">
                <a:latin typeface="Courier New"/>
                <a:cs typeface="Courier New"/>
              </a:rPr>
              <a:t> </a:t>
            </a:r>
            <a:r>
              <a:rPr dirty="0" sz="1300" spc="-20" b="1">
                <a:latin typeface="Courier New"/>
                <a:cs typeface="Courier New"/>
              </a:rPr>
              <a:t>proc</a:t>
            </a:r>
            <a:endParaRPr sz="1300">
              <a:latin typeface="Courier New"/>
              <a:cs typeface="Courier New"/>
            </a:endParaRPr>
          </a:p>
        </p:txBody>
      </p:sp>
      <p:sp>
        <p:nvSpPr>
          <p:cNvPr id="5" name="object 5"/>
          <p:cNvSpPr txBox="1"/>
          <p:nvPr/>
        </p:nvSpPr>
        <p:spPr>
          <a:xfrm>
            <a:off x="743204" y="5606349"/>
            <a:ext cx="6201410" cy="3627120"/>
          </a:xfrm>
          <a:prstGeom prst="rect">
            <a:avLst/>
          </a:prstGeom>
        </p:spPr>
        <p:txBody>
          <a:bodyPr wrap="square" lIns="0" tIns="62865" rIns="0" bIns="0" rtlCol="0" vert="horz">
            <a:spAutoFit/>
          </a:bodyPr>
          <a:lstStyle/>
          <a:p>
            <a:pPr marL="12700">
              <a:lnSpc>
                <a:spcPct val="100000"/>
              </a:lnSpc>
              <a:spcBef>
                <a:spcPts val="495"/>
              </a:spcBef>
            </a:pPr>
            <a:r>
              <a:rPr dirty="0" sz="1300" spc="10" b="1">
                <a:latin typeface="Arial"/>
                <a:cs typeface="Arial"/>
              </a:rPr>
              <a:t>Creating an HTML </a:t>
            </a:r>
            <a:r>
              <a:rPr dirty="0" sz="1300" spc="5" b="1">
                <a:latin typeface="Arial"/>
                <a:cs typeface="Arial"/>
              </a:rPr>
              <a:t>File </a:t>
            </a:r>
            <a:r>
              <a:rPr dirty="0" sz="1300" spc="10" b="1">
                <a:latin typeface="Arial"/>
                <a:cs typeface="Arial"/>
              </a:rPr>
              <a:t>with</a:t>
            </a:r>
            <a:r>
              <a:rPr dirty="0" sz="1300" spc="-15" b="1">
                <a:latin typeface="Arial"/>
                <a:cs typeface="Arial"/>
              </a:rPr>
              <a:t> </a:t>
            </a:r>
            <a:r>
              <a:rPr dirty="0" sz="1300" spc="10" b="1" i="1">
                <a:latin typeface="Times New Roman"/>
                <a:cs typeface="Times New Roman"/>
              </a:rPr>
              <a:t>i</a:t>
            </a:r>
            <a:r>
              <a:rPr dirty="0" sz="1300" spc="10" b="1">
                <a:latin typeface="Arial"/>
                <a:cs typeface="Arial"/>
              </a:rPr>
              <a:t>SQL*Plus</a:t>
            </a:r>
            <a:endParaRPr sz="1300">
              <a:latin typeface="Arial"/>
              <a:cs typeface="Arial"/>
            </a:endParaRPr>
          </a:p>
          <a:p>
            <a:pPr marL="138430" marR="331470">
              <a:lnSpc>
                <a:spcPct val="101099"/>
              </a:lnSpc>
              <a:spcBef>
                <a:spcPts val="385"/>
              </a:spcBef>
            </a:pPr>
            <a:r>
              <a:rPr dirty="0" sz="1300" spc="10">
                <a:latin typeface="Times New Roman"/>
                <a:cs typeface="Times New Roman"/>
              </a:rPr>
              <a:t>The </a:t>
            </a:r>
            <a:r>
              <a:rPr dirty="0" sz="1300" spc="5">
                <a:latin typeface="Times New Roman"/>
                <a:cs typeface="Times New Roman"/>
              </a:rPr>
              <a:t>slide example shows the steps for generating </a:t>
            </a:r>
            <a:r>
              <a:rPr dirty="0" sz="1300" spc="10">
                <a:latin typeface="Times New Roman"/>
                <a:cs typeface="Times New Roman"/>
              </a:rPr>
              <a:t>HTML by </a:t>
            </a:r>
            <a:r>
              <a:rPr dirty="0" sz="1300" spc="5">
                <a:latin typeface="Times New Roman"/>
                <a:cs typeface="Times New Roman"/>
              </a:rPr>
              <a:t>using any procedure and  saving the output into an </a:t>
            </a:r>
            <a:r>
              <a:rPr dirty="0" sz="1300" spc="10">
                <a:latin typeface="Times New Roman"/>
                <a:cs typeface="Times New Roman"/>
              </a:rPr>
              <a:t>HTML </a:t>
            </a:r>
            <a:r>
              <a:rPr dirty="0" sz="1300" spc="5">
                <a:latin typeface="Times New Roman"/>
                <a:cs typeface="Times New Roman"/>
              </a:rPr>
              <a:t>file. </a:t>
            </a:r>
            <a:r>
              <a:rPr dirty="0" sz="1300" spc="10">
                <a:latin typeface="Times New Roman"/>
                <a:cs typeface="Times New Roman"/>
              </a:rPr>
              <a:t>You </a:t>
            </a:r>
            <a:r>
              <a:rPr dirty="0" sz="1300" spc="5">
                <a:latin typeface="Times New Roman"/>
                <a:cs typeface="Times New Roman"/>
              </a:rPr>
              <a:t>should perform the following</a:t>
            </a:r>
            <a:r>
              <a:rPr dirty="0" sz="1300" spc="45">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2095">
              <a:lnSpc>
                <a:spcPts val="1505"/>
              </a:lnSpc>
              <a:buAutoNum type="arabicPeriod"/>
              <a:tabLst>
                <a:tab pos="516255" algn="l"/>
              </a:tabLst>
            </a:pPr>
            <a:r>
              <a:rPr dirty="0" sz="1300" spc="5">
                <a:latin typeface="Times New Roman"/>
                <a:cs typeface="Times New Roman"/>
              </a:rPr>
              <a:t>Turn </a:t>
            </a:r>
            <a:r>
              <a:rPr dirty="0" sz="1300" spc="10">
                <a:latin typeface="Times New Roman"/>
                <a:cs typeface="Times New Roman"/>
              </a:rPr>
              <a:t>on </a:t>
            </a:r>
            <a:r>
              <a:rPr dirty="0" sz="1300" spc="5">
                <a:latin typeface="Times New Roman"/>
                <a:cs typeface="Times New Roman"/>
              </a:rPr>
              <a:t>server</a:t>
            </a:r>
            <a:r>
              <a:rPr dirty="0" sz="1300" spc="10">
                <a:latin typeface="Times New Roman"/>
                <a:cs typeface="Times New Roman"/>
              </a:rPr>
              <a:t> </a:t>
            </a:r>
            <a:r>
              <a:rPr dirty="0" sz="1300" spc="5">
                <a:latin typeface="Times New Roman"/>
                <a:cs typeface="Times New Roman"/>
              </a:rPr>
              <a:t>output</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SET</a:t>
            </a:r>
            <a:r>
              <a:rPr dirty="0" sz="1300" spc="-440">
                <a:latin typeface="Courier New"/>
                <a:cs typeface="Courier New"/>
              </a:rPr>
              <a:t> </a:t>
            </a:r>
            <a:r>
              <a:rPr dirty="0" sz="1300" spc="15">
                <a:latin typeface="Courier New"/>
                <a:cs typeface="Courier New"/>
              </a:rPr>
              <a:t>SERVEROUTPUT</a:t>
            </a:r>
            <a:r>
              <a:rPr dirty="0" sz="1300" spc="-440">
                <a:latin typeface="Courier New"/>
                <a:cs typeface="Courier New"/>
              </a:rPr>
              <a:t> </a:t>
            </a:r>
            <a:r>
              <a:rPr dirty="0" sz="1300" spc="10">
                <a:latin typeface="Courier New"/>
                <a:cs typeface="Courier New"/>
              </a:rPr>
              <a:t>ON</a:t>
            </a:r>
            <a:r>
              <a:rPr dirty="0" sz="1300" spc="-450">
                <a:latin typeface="Courier New"/>
                <a:cs typeface="Courier New"/>
              </a:rPr>
              <a:t> </a:t>
            </a:r>
            <a:r>
              <a:rPr dirty="0" sz="1300" spc="10">
                <a:latin typeface="Times New Roman"/>
                <a:cs typeface="Times New Roman"/>
              </a:rPr>
              <a:t>command. </a:t>
            </a:r>
            <a:r>
              <a:rPr dirty="0" sz="1300" spc="5">
                <a:latin typeface="Times New Roman"/>
                <a:cs typeface="Times New Roman"/>
              </a:rPr>
              <a:t>Without</a:t>
            </a:r>
            <a:r>
              <a:rPr dirty="0" sz="1300" spc="15">
                <a:latin typeface="Times New Roman"/>
                <a:cs typeface="Times New Roman"/>
              </a:rPr>
              <a:t> </a:t>
            </a:r>
            <a:r>
              <a:rPr dirty="0" sz="1300" spc="5">
                <a:latin typeface="Times New Roman"/>
                <a:cs typeface="Times New Roman"/>
              </a:rPr>
              <a:t>this,</a:t>
            </a:r>
            <a:endParaRPr sz="1300">
              <a:latin typeface="Times New Roman"/>
              <a:cs typeface="Times New Roman"/>
            </a:endParaRPr>
          </a:p>
          <a:p>
            <a:pPr marL="515620">
              <a:lnSpc>
                <a:spcPct val="100000"/>
              </a:lnSpc>
              <a:spcBef>
                <a:spcPts val="25"/>
              </a:spcBef>
            </a:pPr>
            <a:r>
              <a:rPr dirty="0" sz="1300" spc="10">
                <a:latin typeface="Times New Roman"/>
                <a:cs typeface="Times New Roman"/>
              </a:rPr>
              <a:t>you </a:t>
            </a:r>
            <a:r>
              <a:rPr dirty="0" sz="1300" spc="5">
                <a:latin typeface="Times New Roman"/>
                <a:cs typeface="Times New Roman"/>
              </a:rPr>
              <a:t>receive exception messages </a:t>
            </a:r>
            <a:r>
              <a:rPr dirty="0" sz="1300" spc="10">
                <a:latin typeface="Times New Roman"/>
                <a:cs typeface="Times New Roman"/>
              </a:rPr>
              <a:t>when running </a:t>
            </a:r>
            <a:r>
              <a:rPr dirty="0" sz="1300" spc="5">
                <a:latin typeface="Times New Roman"/>
                <a:cs typeface="Times New Roman"/>
              </a:rPr>
              <a:t>procedures that have calls to the</a:t>
            </a:r>
            <a:r>
              <a:rPr dirty="0" sz="1300" spc="80">
                <a:latin typeface="Times New Roman"/>
                <a:cs typeface="Times New Roman"/>
              </a:rPr>
              <a:t> </a:t>
            </a:r>
            <a:r>
              <a:rPr dirty="0" sz="1300" spc="15">
                <a:latin typeface="Courier New"/>
                <a:cs typeface="Courier New"/>
              </a:rPr>
              <a:t>HTP</a:t>
            </a:r>
            <a:endParaRPr sz="1300">
              <a:latin typeface="Courier New"/>
              <a:cs typeface="Courier New"/>
            </a:endParaRPr>
          </a:p>
          <a:p>
            <a:pPr marL="514984">
              <a:lnSpc>
                <a:spcPts val="1535"/>
              </a:lnSpc>
              <a:spcBef>
                <a:spcPts val="95"/>
              </a:spcBef>
            </a:pPr>
            <a:r>
              <a:rPr dirty="0" sz="1300" spc="5">
                <a:latin typeface="Times New Roman"/>
                <a:cs typeface="Times New Roman"/>
              </a:rPr>
              <a:t>package.</a:t>
            </a:r>
            <a:endParaRPr sz="1300">
              <a:latin typeface="Times New Roman"/>
              <a:cs typeface="Times New Roman"/>
            </a:endParaRPr>
          </a:p>
          <a:p>
            <a:pPr marL="515620" indent="-252729">
              <a:lnSpc>
                <a:spcPts val="1535"/>
              </a:lnSpc>
              <a:buAutoNum type="arabicPeriod" startAt="2"/>
              <a:tabLst>
                <a:tab pos="516255" algn="l"/>
              </a:tabLst>
            </a:pPr>
            <a:r>
              <a:rPr dirty="0" sz="1300" spc="5">
                <a:latin typeface="Times New Roman"/>
                <a:cs typeface="Times New Roman"/>
              </a:rPr>
              <a:t>Execute the procedure that contains calls to the </a:t>
            </a:r>
            <a:r>
              <a:rPr dirty="0" sz="1300" spc="15">
                <a:latin typeface="Courier New"/>
                <a:cs typeface="Courier New"/>
              </a:rPr>
              <a:t>HTP</a:t>
            </a:r>
            <a:r>
              <a:rPr dirty="0" sz="1300" spc="-455">
                <a:latin typeface="Courier New"/>
                <a:cs typeface="Courier New"/>
              </a:rPr>
              <a:t> </a:t>
            </a:r>
            <a:r>
              <a:rPr dirty="0" sz="1300" spc="5">
                <a:latin typeface="Times New Roman"/>
                <a:cs typeface="Times New Roman"/>
              </a:rPr>
              <a:t>package.</a:t>
            </a:r>
            <a:endParaRPr sz="1300">
              <a:latin typeface="Times New Roman"/>
              <a:cs typeface="Times New Roman"/>
            </a:endParaRPr>
          </a:p>
          <a:p>
            <a:pPr marL="514984">
              <a:lnSpc>
                <a:spcPts val="1535"/>
              </a:lnSpc>
              <a:spcBef>
                <a:spcPts val="95"/>
              </a:spcBef>
            </a:pPr>
            <a:r>
              <a:rPr dirty="0" sz="1300" spc="5" b="1">
                <a:latin typeface="Times New Roman"/>
                <a:cs typeface="Times New Roman"/>
              </a:rPr>
              <a:t>Note: </a:t>
            </a:r>
            <a:r>
              <a:rPr dirty="0" sz="1300" spc="5">
                <a:latin typeface="Times New Roman"/>
                <a:cs typeface="Times New Roman"/>
              </a:rPr>
              <a:t>This does </a:t>
            </a:r>
            <a:r>
              <a:rPr dirty="0" sz="1300" spc="5" i="1">
                <a:latin typeface="Times New Roman"/>
                <a:cs typeface="Times New Roman"/>
              </a:rPr>
              <a:t>not </a:t>
            </a:r>
            <a:r>
              <a:rPr dirty="0" sz="1300" spc="5">
                <a:latin typeface="Times New Roman"/>
                <a:cs typeface="Times New Roman"/>
              </a:rPr>
              <a:t>produce output, unless the procedure has calls to</a:t>
            </a:r>
            <a:r>
              <a:rPr dirty="0" sz="1300" spc="4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4984">
              <a:lnSpc>
                <a:spcPts val="1535"/>
              </a:lnSpc>
            </a:pPr>
            <a:r>
              <a:rPr dirty="0" sz="1300" spc="15">
                <a:latin typeface="Courier New"/>
                <a:cs typeface="Courier New"/>
              </a:rPr>
              <a:t>DBMS_OUTPUT</a:t>
            </a:r>
            <a:r>
              <a:rPr dirty="0" sz="1300" spc="-459">
                <a:latin typeface="Courier New"/>
                <a:cs typeface="Courier New"/>
              </a:rPr>
              <a:t> </a:t>
            </a:r>
            <a:r>
              <a:rPr dirty="0" sz="1300" spc="5">
                <a:latin typeface="Times New Roman"/>
                <a:cs typeface="Times New Roman"/>
              </a:rPr>
              <a:t>package.</a:t>
            </a:r>
            <a:endParaRPr sz="1300">
              <a:latin typeface="Times New Roman"/>
              <a:cs typeface="Times New Roman"/>
            </a:endParaRPr>
          </a:p>
          <a:p>
            <a:pPr marL="515620" indent="-252729">
              <a:lnSpc>
                <a:spcPct val="100000"/>
              </a:lnSpc>
              <a:spcBef>
                <a:spcPts val="15"/>
              </a:spcBef>
              <a:buAutoNum type="arabicPeriod" startAt="3"/>
              <a:tabLst>
                <a:tab pos="516255" algn="l"/>
              </a:tabLst>
            </a:pPr>
            <a:r>
              <a:rPr dirty="0" sz="1300" spc="5">
                <a:latin typeface="Times New Roman"/>
                <a:cs typeface="Times New Roman"/>
              </a:rPr>
              <a:t>Execute the </a:t>
            </a:r>
            <a:r>
              <a:rPr dirty="0" sz="1300" spc="15">
                <a:latin typeface="Courier New"/>
                <a:cs typeface="Courier New"/>
              </a:rPr>
              <a:t>OWA_UTIL.SHOWPAGE</a:t>
            </a:r>
            <a:r>
              <a:rPr dirty="0" sz="1300" spc="-415">
                <a:latin typeface="Courier New"/>
                <a:cs typeface="Courier New"/>
              </a:rPr>
              <a:t> </a:t>
            </a:r>
            <a:r>
              <a:rPr dirty="0" sz="1300" spc="5">
                <a:latin typeface="Times New Roman"/>
                <a:cs typeface="Times New Roman"/>
              </a:rPr>
              <a:t>procedure to display the text. This call</a:t>
            </a:r>
            <a:endParaRPr sz="1300">
              <a:latin typeface="Times New Roman"/>
              <a:cs typeface="Times New Roman"/>
            </a:endParaRPr>
          </a:p>
          <a:p>
            <a:pPr marL="514984">
              <a:lnSpc>
                <a:spcPct val="100000"/>
              </a:lnSpc>
              <a:spcBef>
                <a:spcPts val="105"/>
              </a:spcBef>
            </a:pPr>
            <a:r>
              <a:rPr dirty="0" sz="1300" spc="5">
                <a:latin typeface="Times New Roman"/>
                <a:cs typeface="Times New Roman"/>
              </a:rPr>
              <a:t>actually displays the </a:t>
            </a:r>
            <a:r>
              <a:rPr dirty="0" sz="1300" spc="10">
                <a:latin typeface="Times New Roman"/>
                <a:cs typeface="Times New Roman"/>
              </a:rPr>
              <a:t>HTML </a:t>
            </a:r>
            <a:r>
              <a:rPr dirty="0" sz="1300" spc="5">
                <a:latin typeface="Times New Roman"/>
                <a:cs typeface="Times New Roman"/>
              </a:rPr>
              <a:t>content that is generated from the</a:t>
            </a:r>
            <a:r>
              <a:rPr dirty="0" sz="1300" spc="55">
                <a:latin typeface="Times New Roman"/>
                <a:cs typeface="Times New Roman"/>
              </a:rPr>
              <a:t> </a:t>
            </a:r>
            <a:r>
              <a:rPr dirty="0" sz="1300" spc="5">
                <a:latin typeface="Times New Roman"/>
                <a:cs typeface="Times New Roman"/>
              </a:rPr>
              <a:t>buffer.</a:t>
            </a:r>
            <a:endParaRPr sz="1300">
              <a:latin typeface="Times New Roman"/>
              <a:cs typeface="Times New Roman"/>
            </a:endParaRPr>
          </a:p>
          <a:p>
            <a:pPr marL="138430" marR="101600" indent="-635">
              <a:lnSpc>
                <a:spcPct val="101400"/>
              </a:lnSpc>
              <a:spcBef>
                <a:spcPts val="320"/>
              </a:spcBef>
            </a:pPr>
            <a:r>
              <a:rPr dirty="0" sz="1300" spc="10">
                <a:latin typeface="Times New Roman"/>
                <a:cs typeface="Times New Roman"/>
              </a:rPr>
              <a:t>The </a:t>
            </a:r>
            <a:r>
              <a:rPr dirty="0" sz="1300" spc="15">
                <a:latin typeface="Courier New"/>
                <a:cs typeface="Courier New"/>
              </a:rPr>
              <a:t>ACCEPT </a:t>
            </a:r>
            <a:r>
              <a:rPr dirty="0" sz="1300" spc="10">
                <a:latin typeface="Times New Roman"/>
                <a:cs typeface="Times New Roman"/>
              </a:rPr>
              <a:t>command </a:t>
            </a:r>
            <a:r>
              <a:rPr dirty="0" sz="1300" spc="5">
                <a:latin typeface="Times New Roman"/>
                <a:cs typeface="Times New Roman"/>
              </a:rPr>
              <a:t>prompts </a:t>
            </a:r>
            <a:r>
              <a:rPr dirty="0" sz="1300">
                <a:latin typeface="Times New Roman"/>
                <a:cs typeface="Times New Roman"/>
              </a:rPr>
              <a:t>for the </a:t>
            </a:r>
            <a:r>
              <a:rPr dirty="0" sz="1300" spc="5">
                <a:latin typeface="Times New Roman"/>
                <a:cs typeface="Times New Roman"/>
              </a:rPr>
              <a:t>name of </a:t>
            </a:r>
            <a:r>
              <a:rPr dirty="0" sz="1300">
                <a:latin typeface="Times New Roman"/>
                <a:cs typeface="Times New Roman"/>
              </a:rPr>
              <a:t>the </a:t>
            </a:r>
            <a:r>
              <a:rPr dirty="0" sz="1300" spc="5">
                <a:latin typeface="Times New Roman"/>
                <a:cs typeface="Times New Roman"/>
              </a:rPr>
              <a:t>procedure to execute. </a:t>
            </a:r>
            <a:r>
              <a:rPr dirty="0" sz="1300" spc="10">
                <a:latin typeface="Times New Roman"/>
                <a:cs typeface="Times New Roman"/>
              </a:rPr>
              <a:t>The </a:t>
            </a:r>
            <a:r>
              <a:rPr dirty="0" sz="1300" spc="5">
                <a:latin typeface="Times New Roman"/>
                <a:cs typeface="Times New Roman"/>
              </a:rPr>
              <a:t>call to  </a:t>
            </a:r>
            <a:r>
              <a:rPr dirty="0" sz="1300" spc="15">
                <a:latin typeface="Courier New"/>
                <a:cs typeface="Courier New"/>
              </a:rPr>
              <a:t>OWA_UTIL.SHOWPAGE</a:t>
            </a:r>
            <a:r>
              <a:rPr dirty="0" sz="1300" spc="-365">
                <a:latin typeface="Courier New"/>
                <a:cs typeface="Courier New"/>
              </a:rPr>
              <a:t> </a:t>
            </a:r>
            <a:r>
              <a:rPr dirty="0" sz="1300" spc="5">
                <a:latin typeface="Times New Roman"/>
                <a:cs typeface="Times New Roman"/>
              </a:rPr>
              <a:t>displays the </a:t>
            </a:r>
            <a:r>
              <a:rPr dirty="0" sz="1300" spc="10">
                <a:latin typeface="Times New Roman"/>
                <a:cs typeface="Times New Roman"/>
              </a:rPr>
              <a:t>HTML </a:t>
            </a:r>
            <a:r>
              <a:rPr dirty="0" sz="1300" spc="5">
                <a:latin typeface="Times New Roman"/>
                <a:cs typeface="Times New Roman"/>
              </a:rPr>
              <a:t>tags in the browser window. </a:t>
            </a:r>
            <a:r>
              <a:rPr dirty="0" sz="1300" spc="10">
                <a:latin typeface="Times New Roman"/>
                <a:cs typeface="Times New Roman"/>
              </a:rPr>
              <a:t>You </a:t>
            </a:r>
            <a:r>
              <a:rPr dirty="0" sz="1300" spc="5">
                <a:latin typeface="Times New Roman"/>
                <a:cs typeface="Times New Roman"/>
              </a:rPr>
              <a:t>can then  copy and paste the generated </a:t>
            </a:r>
            <a:r>
              <a:rPr dirty="0" sz="1300" spc="10">
                <a:latin typeface="Times New Roman"/>
                <a:cs typeface="Times New Roman"/>
              </a:rPr>
              <a:t>HTML </a:t>
            </a:r>
            <a:r>
              <a:rPr dirty="0" sz="1300" spc="5">
                <a:latin typeface="Times New Roman"/>
                <a:cs typeface="Times New Roman"/>
              </a:rPr>
              <a:t>tags from the browser </a:t>
            </a:r>
            <a:r>
              <a:rPr dirty="0" sz="1300" spc="10">
                <a:latin typeface="Times New Roman"/>
                <a:cs typeface="Times New Roman"/>
              </a:rPr>
              <a:t>window </a:t>
            </a:r>
            <a:r>
              <a:rPr dirty="0" sz="1300" spc="5">
                <a:latin typeface="Times New Roman"/>
                <a:cs typeface="Times New Roman"/>
              </a:rPr>
              <a:t>into an </a:t>
            </a:r>
            <a:r>
              <a:rPr dirty="0" sz="1300" spc="10">
                <a:latin typeface="Times New Roman"/>
                <a:cs typeface="Times New Roman"/>
              </a:rPr>
              <a:t>HTML </a:t>
            </a:r>
            <a:r>
              <a:rPr dirty="0" sz="1300" spc="5">
                <a:latin typeface="Times New Roman"/>
                <a:cs typeface="Times New Roman"/>
              </a:rPr>
              <a:t>file,  typically</a:t>
            </a:r>
            <a:r>
              <a:rPr dirty="0" sz="1300">
                <a:latin typeface="Times New Roman"/>
                <a:cs typeface="Times New Roman"/>
              </a:rPr>
              <a:t> </a:t>
            </a:r>
            <a:r>
              <a:rPr dirty="0" sz="1300" spc="5">
                <a:latin typeface="Times New Roman"/>
                <a:cs typeface="Times New Roman"/>
              </a:rPr>
              <a:t>with a</a:t>
            </a:r>
            <a:r>
              <a:rPr dirty="0" sz="1300" spc="10">
                <a:latin typeface="Times New Roman"/>
                <a:cs typeface="Times New Roman"/>
              </a:rPr>
              <a:t> </a:t>
            </a:r>
            <a:r>
              <a:rPr dirty="0" sz="1300" spc="15">
                <a:latin typeface="Courier New"/>
                <a:cs typeface="Courier New"/>
              </a:rPr>
              <a:t>.htm</a:t>
            </a:r>
            <a:r>
              <a:rPr dirty="0" sz="1300" spc="-445">
                <a:latin typeface="Courier New"/>
                <a:cs typeface="Courier New"/>
              </a:rPr>
              <a:t> </a:t>
            </a:r>
            <a:r>
              <a:rPr dirty="0" sz="1300" spc="5">
                <a:latin typeface="Times New Roman"/>
                <a:cs typeface="Times New Roman"/>
              </a:rPr>
              <a:t>or</a:t>
            </a:r>
            <a:r>
              <a:rPr dirty="0" sz="1300">
                <a:latin typeface="Times New Roman"/>
                <a:cs typeface="Times New Roman"/>
              </a:rPr>
              <a:t> </a:t>
            </a:r>
            <a:r>
              <a:rPr dirty="0" sz="1300" spc="15">
                <a:latin typeface="Courier New"/>
                <a:cs typeface="Courier New"/>
              </a:rPr>
              <a:t>.html</a:t>
            </a:r>
            <a:r>
              <a:rPr dirty="0" sz="1300" spc="-445">
                <a:latin typeface="Courier New"/>
                <a:cs typeface="Courier New"/>
              </a:rPr>
              <a:t> </a:t>
            </a:r>
            <a:r>
              <a:rPr dirty="0" sz="1300" spc="5">
                <a:latin typeface="Times New Roman"/>
                <a:cs typeface="Times New Roman"/>
              </a:rPr>
              <a:t>extension.</a:t>
            </a:r>
            <a:endParaRPr sz="1300">
              <a:latin typeface="Times New Roman"/>
              <a:cs typeface="Times New Roman"/>
            </a:endParaRPr>
          </a:p>
          <a:p>
            <a:pPr marL="138430" marR="277495" indent="-635">
              <a:lnSpc>
                <a:spcPct val="101099"/>
              </a:lnSpc>
              <a:spcBef>
                <a:spcPts val="400"/>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are using SQL*Plus, then </a:t>
            </a:r>
            <a:r>
              <a:rPr dirty="0" sz="1300" spc="10">
                <a:latin typeface="Times New Roman"/>
                <a:cs typeface="Times New Roman"/>
              </a:rPr>
              <a:t>you can </a:t>
            </a:r>
            <a:r>
              <a:rPr dirty="0" sz="1300" spc="5">
                <a:latin typeface="Times New Roman"/>
                <a:cs typeface="Times New Roman"/>
              </a:rPr>
              <a:t>use the </a:t>
            </a:r>
            <a:r>
              <a:rPr dirty="0" sz="1300" spc="15">
                <a:latin typeface="Courier New"/>
                <a:cs typeface="Courier New"/>
              </a:rPr>
              <a:t>SPOOL</a:t>
            </a:r>
            <a:r>
              <a:rPr dirty="0" sz="1300" spc="-390">
                <a:latin typeface="Courier New"/>
                <a:cs typeface="Courier New"/>
              </a:rPr>
              <a:t> </a:t>
            </a:r>
            <a:r>
              <a:rPr dirty="0" sz="1300" spc="10">
                <a:latin typeface="Times New Roman"/>
                <a:cs typeface="Times New Roman"/>
              </a:rPr>
              <a:t>command </a:t>
            </a:r>
            <a:r>
              <a:rPr dirty="0" sz="1300" spc="5">
                <a:latin typeface="Times New Roman"/>
                <a:cs typeface="Times New Roman"/>
              </a:rPr>
              <a:t>to direct the  </a:t>
            </a:r>
            <a:r>
              <a:rPr dirty="0" sz="1300" spc="10">
                <a:latin typeface="Times New Roman"/>
                <a:cs typeface="Times New Roman"/>
              </a:rPr>
              <a:t>HTML </a:t>
            </a:r>
            <a:r>
              <a:rPr dirty="0" sz="1300" spc="5">
                <a:latin typeface="Times New Roman"/>
                <a:cs typeface="Times New Roman"/>
              </a:rPr>
              <a:t>output directly to an </a:t>
            </a:r>
            <a:r>
              <a:rPr dirty="0" sz="1300" spc="15">
                <a:latin typeface="Times New Roman"/>
                <a:cs typeface="Times New Roman"/>
              </a:rPr>
              <a:t>HTML </a:t>
            </a:r>
            <a:r>
              <a:rPr dirty="0" sz="1300" spc="5">
                <a:latin typeface="Times New Roman"/>
                <a:cs typeface="Times New Roman"/>
              </a:rPr>
              <a:t>file. </a:t>
            </a:r>
            <a:r>
              <a:rPr dirty="0" sz="1300" spc="10">
                <a:latin typeface="Times New Roman"/>
                <a:cs typeface="Times New Roman"/>
              </a:rPr>
              <a:t>The </a:t>
            </a:r>
            <a:r>
              <a:rPr dirty="0" sz="1300" spc="15">
                <a:latin typeface="Courier New"/>
                <a:cs typeface="Courier New"/>
              </a:rPr>
              <a:t>SPOOL</a:t>
            </a:r>
            <a:r>
              <a:rPr dirty="0" sz="1300" spc="-425">
                <a:latin typeface="Courier New"/>
                <a:cs typeface="Courier New"/>
              </a:rPr>
              <a:t> </a:t>
            </a:r>
            <a:r>
              <a:rPr dirty="0" sz="1300" spc="10">
                <a:latin typeface="Times New Roman"/>
                <a:cs typeface="Times New Roman"/>
              </a:rPr>
              <a:t>command </a:t>
            </a:r>
            <a:r>
              <a:rPr dirty="0" sz="1300" spc="5">
                <a:latin typeface="Times New Roman"/>
                <a:cs typeface="Times New Roman"/>
              </a:rPr>
              <a:t>is not supported in</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p:nvPr/>
        </p:nvSpPr>
        <p:spPr>
          <a:xfrm>
            <a:off x="749300" y="9336882"/>
            <a:ext cx="6168390" cy="503555"/>
          </a:xfrm>
          <a:prstGeom prst="rect">
            <a:avLst/>
          </a:prstGeom>
        </p:spPr>
        <p:txBody>
          <a:bodyPr wrap="square" lIns="0" tIns="0" rIns="0" bIns="0" rtlCol="0" vert="horz">
            <a:spAutoFit/>
          </a:bodyPr>
          <a:lstStyle/>
          <a:p>
            <a:pPr marL="1012190">
              <a:lnSpc>
                <a:spcPts val="1315"/>
              </a:lnSpc>
            </a:pPr>
            <a:r>
              <a:rPr dirty="0" sz="1200" spc="5">
                <a:latin typeface="Courier New"/>
                <a:cs typeface="Courier New"/>
              </a:rPr>
              <a:t>db_domain=mydomain.com</a:t>
            </a:r>
            <a:endParaRPr sz="1200">
              <a:latin typeface="Courier New"/>
              <a:cs typeface="Courier New"/>
            </a:endParaRPr>
          </a:p>
          <a:p>
            <a:pPr marL="12700">
              <a:lnSpc>
                <a:spcPct val="100000"/>
              </a:lnSpc>
              <a:spcBef>
                <a:spcPts val="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70454" y="855218"/>
            <a:ext cx="20078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a:t>
            </a:r>
            <a:r>
              <a:rPr dirty="0" sz="2000" spc="-60" b="1">
                <a:latin typeface="Arial"/>
                <a:cs typeface="Arial"/>
              </a:rPr>
              <a:t> </a:t>
            </a:r>
            <a:r>
              <a:rPr dirty="0" sz="2000" spc="-5" b="1">
                <a:latin typeface="Courier New"/>
                <a:cs typeface="Courier New"/>
              </a:rPr>
              <a:t>UTL_MAIL</a:t>
            </a:r>
            <a:endParaRPr sz="2000">
              <a:latin typeface="Courier New"/>
              <a:cs typeface="Courier New"/>
            </a:endParaRPr>
          </a:p>
        </p:txBody>
      </p:sp>
      <p:sp>
        <p:nvSpPr>
          <p:cNvPr id="7" name="object 7"/>
          <p:cNvSpPr txBox="1"/>
          <p:nvPr/>
        </p:nvSpPr>
        <p:spPr>
          <a:xfrm>
            <a:off x="1243583" y="1716508"/>
            <a:ext cx="5116195" cy="3140710"/>
          </a:xfrm>
          <a:prstGeom prst="rect">
            <a:avLst/>
          </a:prstGeom>
        </p:spPr>
        <p:txBody>
          <a:bodyPr wrap="square" lIns="0" tIns="76835" rIns="0" bIns="0" rtlCol="0" vert="horz">
            <a:spAutoFit/>
          </a:bodyPr>
          <a:lstStyle/>
          <a:p>
            <a:pPr>
              <a:lnSpc>
                <a:spcPct val="100000"/>
              </a:lnSpc>
              <a:spcBef>
                <a:spcPts val="605"/>
              </a:spcBef>
            </a:pPr>
            <a:r>
              <a:rPr dirty="0" sz="1550" spc="10" b="1">
                <a:latin typeface="Arial"/>
                <a:cs typeface="Arial"/>
              </a:rPr>
              <a:t>The </a:t>
            </a:r>
            <a:r>
              <a:rPr dirty="0" sz="1550" spc="10" b="1">
                <a:latin typeface="Courier New"/>
                <a:cs typeface="Courier New"/>
              </a:rPr>
              <a:t>UTL_MAIL</a:t>
            </a:r>
            <a:r>
              <a:rPr dirty="0" sz="1550" spc="-490" b="1">
                <a:latin typeface="Courier New"/>
                <a:cs typeface="Courier New"/>
              </a:rPr>
              <a:t> </a:t>
            </a:r>
            <a:r>
              <a:rPr dirty="0" sz="1550" spc="10" b="1">
                <a:latin typeface="Arial"/>
                <a:cs typeface="Arial"/>
              </a:rPr>
              <a:t>package:</a:t>
            </a:r>
            <a:endParaRPr sz="1550">
              <a:latin typeface="Arial"/>
              <a:cs typeface="Arial"/>
            </a:endParaRPr>
          </a:p>
          <a:p>
            <a:pPr marL="407670" marR="5080" indent="-327025">
              <a:lnSpc>
                <a:spcPct val="101400"/>
              </a:lnSpc>
              <a:spcBef>
                <a:spcPts val="484"/>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a:t>
            </a:r>
            <a:r>
              <a:rPr dirty="0" sz="1550" spc="5" b="1">
                <a:latin typeface="Arial"/>
                <a:cs typeface="Arial"/>
              </a:rPr>
              <a:t>utility for </a:t>
            </a:r>
            <a:r>
              <a:rPr dirty="0" sz="1550" spc="10" b="1">
                <a:latin typeface="Arial"/>
                <a:cs typeface="Arial"/>
              </a:rPr>
              <a:t>managing e-mail that includes such  commonly used e-mail features as attachments,  CC, BCC, and return</a:t>
            </a:r>
            <a:r>
              <a:rPr dirty="0" sz="1550" spc="-20" b="1">
                <a:latin typeface="Arial"/>
                <a:cs typeface="Arial"/>
              </a:rPr>
              <a:t> </a:t>
            </a:r>
            <a:r>
              <a:rPr dirty="0" sz="1550" spc="10" b="1">
                <a:latin typeface="Arial"/>
                <a:cs typeface="Arial"/>
              </a:rPr>
              <a:t>receipt</a:t>
            </a:r>
            <a:endParaRPr sz="1550">
              <a:latin typeface="Arial"/>
              <a:cs typeface="Arial"/>
            </a:endParaRPr>
          </a:p>
          <a:p>
            <a:pPr marL="407670" marR="704215" indent="-327025">
              <a:lnSpc>
                <a:spcPct val="107400"/>
              </a:lnSpc>
              <a:spcBef>
                <a:spcPts val="150"/>
              </a:spcBef>
              <a:buClr>
                <a:srgbClr val="FF0000"/>
              </a:buClr>
              <a:buFont typeface="Arial"/>
              <a:buChar char="•"/>
              <a:tabLst>
                <a:tab pos="407670" algn="l"/>
                <a:tab pos="408305" algn="l"/>
              </a:tabLst>
            </a:pPr>
            <a:r>
              <a:rPr dirty="0" sz="1550" spc="10" b="1">
                <a:latin typeface="Arial"/>
                <a:cs typeface="Arial"/>
              </a:rPr>
              <a:t>Requires the </a:t>
            </a:r>
            <a:r>
              <a:rPr dirty="0" sz="1550" spc="10" b="1">
                <a:latin typeface="Courier New"/>
                <a:cs typeface="Courier New"/>
              </a:rPr>
              <a:t>SMTP_OUT_SERVER</a:t>
            </a:r>
            <a:r>
              <a:rPr dirty="0" sz="1550" spc="-515" b="1">
                <a:latin typeface="Courier New"/>
                <a:cs typeface="Courier New"/>
              </a:rPr>
              <a:t> </a:t>
            </a:r>
            <a:r>
              <a:rPr dirty="0" sz="1550" spc="10" b="1">
                <a:latin typeface="Arial"/>
                <a:cs typeface="Arial"/>
              </a:rPr>
              <a:t>database  </a:t>
            </a:r>
            <a:r>
              <a:rPr dirty="0" sz="1550" spc="5" b="1">
                <a:latin typeface="Arial"/>
                <a:cs typeface="Arial"/>
              </a:rPr>
              <a:t>initialization </a:t>
            </a:r>
            <a:r>
              <a:rPr dirty="0" sz="1550" spc="10" b="1">
                <a:latin typeface="Arial"/>
                <a:cs typeface="Arial"/>
              </a:rPr>
              <a:t>parameter to be set</a:t>
            </a:r>
            <a:endParaRPr sz="1550">
              <a:latin typeface="Arial"/>
              <a:cs typeface="Arial"/>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Provides the following</a:t>
            </a:r>
            <a:r>
              <a:rPr dirty="0" sz="1550" b="1">
                <a:latin typeface="Arial"/>
                <a:cs typeface="Arial"/>
              </a:rPr>
              <a:t> </a:t>
            </a:r>
            <a:r>
              <a:rPr dirty="0" sz="1550" spc="10" b="1">
                <a:latin typeface="Arial"/>
                <a:cs typeface="Arial"/>
              </a:rPr>
              <a:t>procedures:</a:t>
            </a:r>
            <a:endParaRPr sz="1550">
              <a:latin typeface="Arial"/>
              <a:cs typeface="Arial"/>
            </a:endParaRPr>
          </a:p>
          <a:p>
            <a:pPr lvl="1" marL="735330" indent="-245745">
              <a:lnSpc>
                <a:spcPct val="100000"/>
              </a:lnSpc>
              <a:spcBef>
                <a:spcPts val="280"/>
              </a:spcBef>
              <a:buClr>
                <a:srgbClr val="FF0000"/>
              </a:buClr>
              <a:buFont typeface="Arial"/>
              <a:buChar char="–"/>
              <a:tabLst>
                <a:tab pos="734695" algn="l"/>
                <a:tab pos="735965" algn="l"/>
              </a:tabLst>
            </a:pPr>
            <a:r>
              <a:rPr dirty="0" sz="1400" spc="15" b="1">
                <a:latin typeface="Courier New"/>
                <a:cs typeface="Courier New"/>
              </a:rPr>
              <a:t>SEND</a:t>
            </a:r>
            <a:r>
              <a:rPr dirty="0" sz="1400" spc="-470" b="1">
                <a:latin typeface="Courier New"/>
                <a:cs typeface="Courier New"/>
              </a:rPr>
              <a:t> </a:t>
            </a:r>
            <a:r>
              <a:rPr dirty="0" sz="1400" spc="10" b="1">
                <a:latin typeface="Arial"/>
                <a:cs typeface="Arial"/>
              </a:rPr>
              <a:t>for messages without </a:t>
            </a:r>
            <a:r>
              <a:rPr dirty="0" sz="1400" spc="15" b="1">
                <a:latin typeface="Arial"/>
                <a:cs typeface="Arial"/>
              </a:rPr>
              <a:t>attachments</a:t>
            </a:r>
            <a:endParaRPr sz="1400">
              <a:latin typeface="Arial"/>
              <a:cs typeface="Arial"/>
            </a:endParaRPr>
          </a:p>
          <a:p>
            <a:pPr lvl="1" marL="735330" marR="509905" indent="-245110">
              <a:lnSpc>
                <a:spcPct val="108500"/>
              </a:lnSpc>
              <a:spcBef>
                <a:spcPts val="234"/>
              </a:spcBef>
              <a:buClr>
                <a:srgbClr val="FF0000"/>
              </a:buClr>
              <a:buFont typeface="Arial"/>
              <a:buChar char="–"/>
              <a:tabLst>
                <a:tab pos="735330" algn="l"/>
                <a:tab pos="735965" algn="l"/>
              </a:tabLst>
            </a:pPr>
            <a:r>
              <a:rPr dirty="0" sz="1400" spc="15" b="1">
                <a:latin typeface="Courier New"/>
                <a:cs typeface="Courier New"/>
              </a:rPr>
              <a:t>SEND_ATTACH_RAW</a:t>
            </a:r>
            <a:r>
              <a:rPr dirty="0" sz="1400" spc="-495" b="1">
                <a:latin typeface="Courier New"/>
                <a:cs typeface="Courier New"/>
              </a:rPr>
              <a:t> </a:t>
            </a:r>
            <a:r>
              <a:rPr dirty="0" sz="1400" spc="10" b="1">
                <a:latin typeface="Arial"/>
                <a:cs typeface="Arial"/>
              </a:rPr>
              <a:t>for messages with </a:t>
            </a:r>
            <a:r>
              <a:rPr dirty="0" sz="1400" spc="15" b="1">
                <a:latin typeface="Arial"/>
                <a:cs typeface="Arial"/>
              </a:rPr>
              <a:t>binary  attachments</a:t>
            </a:r>
            <a:endParaRPr sz="1400">
              <a:latin typeface="Arial"/>
              <a:cs typeface="Arial"/>
            </a:endParaRPr>
          </a:p>
          <a:p>
            <a:pPr lvl="1" marL="735330" marR="190500" indent="-245110">
              <a:lnSpc>
                <a:spcPct val="108500"/>
              </a:lnSpc>
              <a:spcBef>
                <a:spcPts val="120"/>
              </a:spcBef>
              <a:buClr>
                <a:srgbClr val="FF0000"/>
              </a:buClr>
              <a:buFont typeface="Arial"/>
              <a:buChar char="–"/>
              <a:tabLst>
                <a:tab pos="735330" algn="l"/>
                <a:tab pos="735965" algn="l"/>
              </a:tabLst>
            </a:pPr>
            <a:r>
              <a:rPr dirty="0" sz="1400" spc="15" b="1">
                <a:latin typeface="Courier New"/>
                <a:cs typeface="Courier New"/>
              </a:rPr>
              <a:t>SEND_ATTACH_VARCHAR2</a:t>
            </a:r>
            <a:r>
              <a:rPr dirty="0" sz="1400" spc="-480" b="1">
                <a:latin typeface="Courier New"/>
                <a:cs typeface="Courier New"/>
              </a:rPr>
              <a:t> </a:t>
            </a:r>
            <a:r>
              <a:rPr dirty="0" sz="1400" spc="5" b="1">
                <a:latin typeface="Arial"/>
                <a:cs typeface="Arial"/>
              </a:rPr>
              <a:t>for </a:t>
            </a:r>
            <a:r>
              <a:rPr dirty="0" sz="1400" spc="10" b="1">
                <a:latin typeface="Arial"/>
                <a:cs typeface="Arial"/>
              </a:rPr>
              <a:t>messages with text  </a:t>
            </a:r>
            <a:r>
              <a:rPr dirty="0" sz="1400" spc="15" b="1">
                <a:latin typeface="Arial"/>
                <a:cs typeface="Arial"/>
              </a:rPr>
              <a:t>attachments</a:t>
            </a:r>
            <a:endParaRPr sz="1400">
              <a:latin typeface="Arial"/>
              <a:cs typeface="Arial"/>
            </a:endParaRPr>
          </a:p>
        </p:txBody>
      </p:sp>
      <p:sp>
        <p:nvSpPr>
          <p:cNvPr id="8" name="object 8"/>
          <p:cNvSpPr txBox="1"/>
          <p:nvPr/>
        </p:nvSpPr>
        <p:spPr>
          <a:xfrm>
            <a:off x="743204" y="5591809"/>
            <a:ext cx="6210300" cy="376301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5" b="1">
                <a:latin typeface="Courier New"/>
                <a:cs typeface="Courier New"/>
              </a:rPr>
              <a:t>UTL_MAIL</a:t>
            </a:r>
            <a:endParaRPr sz="1300">
              <a:latin typeface="Courier New"/>
              <a:cs typeface="Courier New"/>
            </a:endParaRPr>
          </a:p>
          <a:p>
            <a:pPr marL="137795" marR="41910">
              <a:lnSpc>
                <a:spcPct val="106100"/>
              </a:lnSpc>
              <a:spcBef>
                <a:spcPts val="325"/>
              </a:spcBef>
            </a:pPr>
            <a:r>
              <a:rPr dirty="0" sz="1300" spc="10">
                <a:latin typeface="Times New Roman"/>
                <a:cs typeface="Times New Roman"/>
              </a:rPr>
              <a:t>The </a:t>
            </a:r>
            <a:r>
              <a:rPr dirty="0" sz="1300" spc="15">
                <a:latin typeface="Courier New"/>
                <a:cs typeface="Courier New"/>
              </a:rPr>
              <a:t>UTL_MAIL</a:t>
            </a:r>
            <a:r>
              <a:rPr dirty="0" sz="1300" spc="-345">
                <a:latin typeface="Courier New"/>
                <a:cs typeface="Courier New"/>
              </a:rPr>
              <a:t> </a:t>
            </a:r>
            <a:r>
              <a:rPr dirty="0" sz="1300" spc="5">
                <a:latin typeface="Times New Roman"/>
                <a:cs typeface="Times New Roman"/>
              </a:rPr>
              <a:t>package is a utility for managing e-mail that includes </a:t>
            </a:r>
            <a:r>
              <a:rPr dirty="0" sz="1300" spc="10">
                <a:latin typeface="Times New Roman"/>
                <a:cs typeface="Times New Roman"/>
              </a:rPr>
              <a:t>commonly </a:t>
            </a:r>
            <a:r>
              <a:rPr dirty="0" sz="1300" spc="5">
                <a:latin typeface="Times New Roman"/>
                <a:cs typeface="Times New Roman"/>
              </a:rPr>
              <a:t>used e-  mail features such as attachments, </a:t>
            </a:r>
            <a:r>
              <a:rPr dirty="0" sz="1300" spc="10">
                <a:latin typeface="Times New Roman"/>
                <a:cs typeface="Times New Roman"/>
              </a:rPr>
              <a:t>CC, BCC, </a:t>
            </a:r>
            <a:r>
              <a:rPr dirty="0" sz="1300" spc="5">
                <a:latin typeface="Times New Roman"/>
                <a:cs typeface="Times New Roman"/>
              </a:rPr>
              <a:t>and return</a:t>
            </a:r>
            <a:r>
              <a:rPr dirty="0" sz="1300" spc="-25">
                <a:latin typeface="Times New Roman"/>
                <a:cs typeface="Times New Roman"/>
              </a:rPr>
              <a:t> </a:t>
            </a:r>
            <a:r>
              <a:rPr dirty="0" sz="1300" spc="5">
                <a:latin typeface="Times New Roman"/>
                <a:cs typeface="Times New Roman"/>
              </a:rPr>
              <a:t>receipt.</a:t>
            </a:r>
            <a:endParaRPr sz="1300">
              <a:latin typeface="Times New Roman"/>
              <a:cs typeface="Times New Roman"/>
            </a:endParaRPr>
          </a:p>
          <a:p>
            <a:pPr marL="137795" marR="48895">
              <a:lnSpc>
                <a:spcPct val="93000"/>
              </a:lnSpc>
              <a:spcBef>
                <a:spcPts val="165"/>
              </a:spcBef>
            </a:pPr>
            <a:r>
              <a:rPr dirty="0" sz="1300" spc="10">
                <a:latin typeface="Times New Roman"/>
                <a:cs typeface="Times New Roman"/>
              </a:rPr>
              <a:t>The </a:t>
            </a:r>
            <a:r>
              <a:rPr dirty="0" sz="1300" spc="15">
                <a:latin typeface="Courier New"/>
                <a:cs typeface="Courier New"/>
              </a:rPr>
              <a:t>UTL_MAIL</a:t>
            </a:r>
            <a:r>
              <a:rPr dirty="0" sz="1300" spc="-415">
                <a:latin typeface="Courier New"/>
                <a:cs typeface="Courier New"/>
              </a:rPr>
              <a:t> </a:t>
            </a:r>
            <a:r>
              <a:rPr dirty="0" sz="1300" spc="10">
                <a:latin typeface="Times New Roman"/>
                <a:cs typeface="Times New Roman"/>
              </a:rPr>
              <a:t>package </a:t>
            </a:r>
            <a:r>
              <a:rPr dirty="0" sz="1300" spc="5">
                <a:latin typeface="Times New Roman"/>
                <a:cs typeface="Times New Roman"/>
              </a:rPr>
              <a:t>is not installed </a:t>
            </a:r>
            <a:r>
              <a:rPr dirty="0" sz="1300" spc="10">
                <a:latin typeface="Times New Roman"/>
                <a:cs typeface="Times New Roman"/>
              </a:rPr>
              <a:t>by </a:t>
            </a:r>
            <a:r>
              <a:rPr dirty="0" sz="1300" spc="5">
                <a:latin typeface="Times New Roman"/>
                <a:cs typeface="Times New Roman"/>
              </a:rPr>
              <a:t>default because of the </a:t>
            </a:r>
            <a:r>
              <a:rPr dirty="0" sz="1300" spc="15">
                <a:latin typeface="Courier New"/>
                <a:cs typeface="Courier New"/>
              </a:rPr>
              <a:t>SMTP_OUT_SERVER  </a:t>
            </a:r>
            <a:r>
              <a:rPr dirty="0" sz="1300" spc="5">
                <a:latin typeface="Times New Roman"/>
                <a:cs typeface="Times New Roman"/>
              </a:rPr>
              <a:t>configuration requirement and the security exposure this involves. </a:t>
            </a:r>
            <a:r>
              <a:rPr dirty="0" sz="1300" spc="10">
                <a:latin typeface="Times New Roman"/>
                <a:cs typeface="Times New Roman"/>
              </a:rPr>
              <a:t>When </a:t>
            </a:r>
            <a:r>
              <a:rPr dirty="0" sz="1300" spc="5">
                <a:latin typeface="Times New Roman"/>
                <a:cs typeface="Times New Roman"/>
              </a:rPr>
              <a:t>installing  </a:t>
            </a:r>
            <a:r>
              <a:rPr dirty="0" sz="1300" spc="10">
                <a:latin typeface="Courier New"/>
                <a:cs typeface="Courier New"/>
              </a:rPr>
              <a:t>UTL_MAIL</a:t>
            </a:r>
            <a:r>
              <a:rPr dirty="0" sz="1300" spc="10">
                <a:latin typeface="Times New Roman"/>
                <a:cs typeface="Times New Roman"/>
              </a:rPr>
              <a:t>, you </a:t>
            </a:r>
            <a:r>
              <a:rPr dirty="0" sz="1300" spc="5">
                <a:latin typeface="Times New Roman"/>
                <a:cs typeface="Times New Roman"/>
              </a:rPr>
              <a:t>should take steps to prevent the port defined </a:t>
            </a:r>
            <a:r>
              <a:rPr dirty="0" sz="1300" spc="10">
                <a:latin typeface="Times New Roman"/>
                <a:cs typeface="Times New Roman"/>
              </a:rPr>
              <a:t>by </a:t>
            </a:r>
            <a:r>
              <a:rPr dirty="0" sz="1300" spc="15">
                <a:latin typeface="Courier New"/>
                <a:cs typeface="Courier New"/>
              </a:rPr>
              <a:t>SMTP_OUT_SERVER  </a:t>
            </a:r>
            <a:r>
              <a:rPr dirty="0" sz="1300" spc="5">
                <a:latin typeface="Times New Roman"/>
                <a:cs typeface="Times New Roman"/>
              </a:rPr>
              <a:t>being </a:t>
            </a:r>
            <a:r>
              <a:rPr dirty="0" sz="1300" spc="10">
                <a:latin typeface="Times New Roman"/>
                <a:cs typeface="Times New Roman"/>
              </a:rPr>
              <a:t>swamped by </a:t>
            </a:r>
            <a:r>
              <a:rPr dirty="0" sz="1300" spc="5">
                <a:latin typeface="Times New Roman"/>
                <a:cs typeface="Times New Roman"/>
              </a:rPr>
              <a:t>data transmissions. </a:t>
            </a:r>
            <a:r>
              <a:rPr dirty="0" sz="1300" spc="10">
                <a:latin typeface="Times New Roman"/>
                <a:cs typeface="Times New Roman"/>
              </a:rPr>
              <a:t>To </a:t>
            </a:r>
            <a:r>
              <a:rPr dirty="0" sz="1300" spc="5">
                <a:latin typeface="Times New Roman"/>
                <a:cs typeface="Times New Roman"/>
              </a:rPr>
              <a:t>install </a:t>
            </a:r>
            <a:r>
              <a:rPr dirty="0" sz="1300" spc="15">
                <a:latin typeface="Courier New"/>
                <a:cs typeface="Courier New"/>
              </a:rPr>
              <a:t>UTL_MAIL</a:t>
            </a:r>
            <a:r>
              <a:rPr dirty="0" sz="1300" spc="15">
                <a:latin typeface="Times New Roman"/>
                <a:cs typeface="Times New Roman"/>
              </a:rPr>
              <a:t>, </a:t>
            </a:r>
            <a:r>
              <a:rPr dirty="0" sz="1300" spc="5">
                <a:latin typeface="Times New Roman"/>
                <a:cs typeface="Times New Roman"/>
              </a:rPr>
              <a:t>log in as a </a:t>
            </a:r>
            <a:r>
              <a:rPr dirty="0" sz="1300" spc="10">
                <a:latin typeface="Times New Roman"/>
                <a:cs typeface="Times New Roman"/>
              </a:rPr>
              <a:t>DBA </a:t>
            </a:r>
            <a:r>
              <a:rPr dirty="0" sz="1300" spc="5">
                <a:latin typeface="Times New Roman"/>
                <a:cs typeface="Times New Roman"/>
              </a:rPr>
              <a:t>user in  </a:t>
            </a:r>
            <a:r>
              <a:rPr dirty="0" sz="1300" spc="5" i="1">
                <a:latin typeface="Times New Roman"/>
                <a:cs typeface="Times New Roman"/>
              </a:rPr>
              <a:t>i</a:t>
            </a:r>
            <a:r>
              <a:rPr dirty="0" sz="1300" spc="5">
                <a:latin typeface="Times New Roman"/>
                <a:cs typeface="Times New Roman"/>
              </a:rPr>
              <a:t>SQL*Plus and execute the following scripts:</a:t>
            </a:r>
            <a:endParaRPr sz="1300">
              <a:latin typeface="Times New Roman"/>
              <a:cs typeface="Times New Roman"/>
            </a:endParaRPr>
          </a:p>
          <a:p>
            <a:pPr marL="1017905">
              <a:lnSpc>
                <a:spcPts val="1230"/>
              </a:lnSpc>
            </a:pPr>
            <a:r>
              <a:rPr dirty="0" sz="1200" spc="5">
                <a:latin typeface="Courier New"/>
                <a:cs typeface="Courier New"/>
              </a:rPr>
              <a:t>@$ORACLE_HOME/rdbms/admin/utlmail.sql</a:t>
            </a:r>
            <a:endParaRPr sz="1200">
              <a:latin typeface="Courier New"/>
              <a:cs typeface="Courier New"/>
            </a:endParaRPr>
          </a:p>
          <a:p>
            <a:pPr marL="1018540">
              <a:lnSpc>
                <a:spcPts val="1400"/>
              </a:lnSpc>
            </a:pPr>
            <a:r>
              <a:rPr dirty="0" sz="1200" spc="5">
                <a:latin typeface="Courier New"/>
                <a:cs typeface="Courier New"/>
              </a:rPr>
              <a:t>@$ORACLE_HOME/rdbms/admin/prvtmail.plb</a:t>
            </a:r>
            <a:endParaRPr sz="1200">
              <a:latin typeface="Courier New"/>
              <a:cs typeface="Courier New"/>
            </a:endParaRPr>
          </a:p>
          <a:p>
            <a:pPr marL="137795">
              <a:lnSpc>
                <a:spcPts val="1540"/>
              </a:lnSpc>
              <a:spcBef>
                <a:spcPts val="110"/>
              </a:spcBef>
            </a:pPr>
            <a:r>
              <a:rPr dirty="0" sz="1300" spc="10">
                <a:latin typeface="Times New Roman"/>
                <a:cs typeface="Times New Roman"/>
              </a:rPr>
              <a:t>You</a:t>
            </a:r>
            <a:r>
              <a:rPr dirty="0" sz="1300">
                <a:latin typeface="Times New Roman"/>
                <a:cs typeface="Times New Roman"/>
              </a:rPr>
              <a:t> </a:t>
            </a:r>
            <a:r>
              <a:rPr dirty="0" sz="1300" spc="5">
                <a:latin typeface="Times New Roman"/>
                <a:cs typeface="Times New Roman"/>
              </a:rPr>
              <a:t>should</a:t>
            </a:r>
            <a:r>
              <a:rPr dirty="0" sz="1300">
                <a:latin typeface="Times New Roman"/>
                <a:cs typeface="Times New Roman"/>
              </a:rPr>
              <a:t> </a:t>
            </a:r>
            <a:r>
              <a:rPr dirty="0" sz="1300" spc="5">
                <a:latin typeface="Times New Roman"/>
                <a:cs typeface="Times New Roman"/>
              </a:rPr>
              <a:t>define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SMTP_OUT_SERVER</a:t>
            </a:r>
            <a:r>
              <a:rPr dirty="0" sz="1300" spc="-450">
                <a:latin typeface="Courier New"/>
                <a:cs typeface="Courier New"/>
              </a:rPr>
              <a:t> </a:t>
            </a:r>
            <a:r>
              <a:rPr dirty="0" sz="1300" spc="10">
                <a:latin typeface="Times New Roman"/>
                <a:cs typeface="Times New Roman"/>
              </a:rPr>
              <a:t>parameter</a:t>
            </a:r>
            <a:r>
              <a:rPr dirty="0" sz="1300" spc="5">
                <a:latin typeface="Times New Roman"/>
                <a:cs typeface="Times New Roman"/>
              </a:rPr>
              <a:t> in the</a:t>
            </a:r>
            <a:r>
              <a:rPr dirty="0" sz="1300" spc="10">
                <a:latin typeface="Times New Roman"/>
                <a:cs typeface="Times New Roman"/>
              </a:rPr>
              <a:t> </a:t>
            </a:r>
            <a:r>
              <a:rPr dirty="0" sz="1300" spc="10">
                <a:latin typeface="Courier New"/>
                <a:cs typeface="Courier New"/>
              </a:rPr>
              <a:t>init.ora</a:t>
            </a:r>
            <a:r>
              <a:rPr dirty="0" sz="1300" spc="-445">
                <a:latin typeface="Courier New"/>
                <a:cs typeface="Courier New"/>
              </a:rPr>
              <a:t> </a:t>
            </a:r>
            <a:r>
              <a:rPr dirty="0" sz="1300" spc="10">
                <a:latin typeface="Courier New"/>
                <a:cs typeface="Courier New"/>
              </a:rPr>
              <a:t>file</a:t>
            </a:r>
            <a:endParaRPr sz="1300">
              <a:latin typeface="Courier New"/>
              <a:cs typeface="Courier New"/>
            </a:endParaRPr>
          </a:p>
          <a:p>
            <a:pPr marL="138430">
              <a:lnSpc>
                <a:spcPts val="1455"/>
              </a:lnSpc>
            </a:pPr>
            <a:r>
              <a:rPr dirty="0" sz="1300" spc="5">
                <a:latin typeface="Times New Roman"/>
                <a:cs typeface="Times New Roman"/>
              </a:rPr>
              <a:t>database initialization</a:t>
            </a:r>
            <a:r>
              <a:rPr dirty="0" sz="1300" spc="10">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1017905">
              <a:lnSpc>
                <a:spcPts val="1355"/>
              </a:lnSpc>
            </a:pPr>
            <a:r>
              <a:rPr dirty="0" sz="1200" spc="5">
                <a:latin typeface="Courier New"/>
                <a:cs typeface="Courier New"/>
              </a:rPr>
              <a:t>SMTP_OUT_SERVER=mystmpserver.mydomain.com</a:t>
            </a:r>
            <a:endParaRPr sz="1200">
              <a:latin typeface="Courier New"/>
              <a:cs typeface="Courier New"/>
            </a:endParaRPr>
          </a:p>
          <a:p>
            <a:pPr marL="138430" marR="5080" indent="-635">
              <a:lnSpc>
                <a:spcPct val="97100"/>
              </a:lnSpc>
              <a:spcBef>
                <a:spcPts val="220"/>
              </a:spcBef>
            </a:pPr>
            <a:r>
              <a:rPr dirty="0" sz="1300" spc="10">
                <a:latin typeface="Times New Roman"/>
                <a:cs typeface="Times New Roman"/>
              </a:rPr>
              <a:t>The </a:t>
            </a:r>
            <a:r>
              <a:rPr dirty="0" sz="1300" spc="15">
                <a:latin typeface="Courier New"/>
                <a:cs typeface="Courier New"/>
              </a:rPr>
              <a:t>SMTP_OUT_SERVER </a:t>
            </a:r>
            <a:r>
              <a:rPr dirty="0" sz="1300" spc="10">
                <a:latin typeface="Times New Roman"/>
                <a:cs typeface="Times New Roman"/>
              </a:rPr>
              <a:t>parameter </a:t>
            </a:r>
            <a:r>
              <a:rPr dirty="0" sz="1300" spc="5">
                <a:latin typeface="Times New Roman"/>
                <a:cs typeface="Times New Roman"/>
              </a:rPr>
              <a:t>specifies the </a:t>
            </a:r>
            <a:r>
              <a:rPr dirty="0" sz="1300" spc="10">
                <a:latin typeface="Times New Roman"/>
                <a:cs typeface="Times New Roman"/>
              </a:rPr>
              <a:t>SMTP </a:t>
            </a:r>
            <a:r>
              <a:rPr dirty="0" sz="1300" spc="5">
                <a:latin typeface="Times New Roman"/>
                <a:cs typeface="Times New Roman"/>
              </a:rPr>
              <a:t>host and port to which  </a:t>
            </a:r>
            <a:r>
              <a:rPr dirty="0" sz="1300" spc="15">
                <a:latin typeface="Courier New"/>
                <a:cs typeface="Courier New"/>
              </a:rPr>
              <a:t>UTL_MAIL </a:t>
            </a:r>
            <a:r>
              <a:rPr dirty="0" sz="1300" spc="5">
                <a:latin typeface="Times New Roman"/>
                <a:cs typeface="Times New Roman"/>
              </a:rPr>
              <a:t>delivers outbound e-mail. Multiple servers can be specified, separated </a:t>
            </a:r>
            <a:r>
              <a:rPr dirty="0" sz="1300" spc="10">
                <a:latin typeface="Times New Roman"/>
                <a:cs typeface="Times New Roman"/>
              </a:rPr>
              <a:t>by  commas. </a:t>
            </a:r>
            <a:r>
              <a:rPr dirty="0" sz="1300" spc="5">
                <a:latin typeface="Times New Roman"/>
                <a:cs typeface="Times New Roman"/>
              </a:rPr>
              <a:t>If the first </a:t>
            </a:r>
            <a:r>
              <a:rPr dirty="0" sz="1300">
                <a:latin typeface="Times New Roman"/>
                <a:cs typeface="Times New Roman"/>
              </a:rPr>
              <a:t>server </a:t>
            </a:r>
            <a:r>
              <a:rPr dirty="0" sz="1300" spc="5">
                <a:latin typeface="Times New Roman"/>
                <a:cs typeface="Times New Roman"/>
              </a:rPr>
              <a:t>in the list is unavailable, </a:t>
            </a:r>
            <a:r>
              <a:rPr dirty="0" sz="1300" spc="10">
                <a:latin typeface="Times New Roman"/>
                <a:cs typeface="Times New Roman"/>
              </a:rPr>
              <a:t>then </a:t>
            </a:r>
            <a:r>
              <a:rPr dirty="0" sz="1300" spc="15">
                <a:latin typeface="Courier New"/>
                <a:cs typeface="Courier New"/>
              </a:rPr>
              <a:t>UTL_MAIL </a:t>
            </a:r>
            <a:r>
              <a:rPr dirty="0" sz="1300" spc="5">
                <a:latin typeface="Times New Roman"/>
                <a:cs typeface="Times New Roman"/>
              </a:rPr>
              <a:t>tries the second  </a:t>
            </a:r>
            <a:r>
              <a:rPr dirty="0" sz="1300">
                <a:latin typeface="Times New Roman"/>
                <a:cs typeface="Times New Roman"/>
              </a:rPr>
              <a:t>server, </a:t>
            </a:r>
            <a:r>
              <a:rPr dirty="0" sz="1300" spc="5">
                <a:latin typeface="Times New Roman"/>
                <a:cs typeface="Times New Roman"/>
              </a:rPr>
              <a:t>and so on. If </a:t>
            </a:r>
            <a:r>
              <a:rPr dirty="0" sz="1300" spc="10">
                <a:latin typeface="Courier New"/>
                <a:cs typeface="Courier New"/>
              </a:rPr>
              <a:t>SMTP_OUT_SERVER </a:t>
            </a:r>
            <a:r>
              <a:rPr dirty="0" sz="1300" spc="5">
                <a:latin typeface="Times New Roman"/>
                <a:cs typeface="Times New Roman"/>
              </a:rPr>
              <a:t>is not defined, then this invokes a default  setting derived from </a:t>
            </a:r>
            <a:r>
              <a:rPr dirty="0" sz="1300" spc="15">
                <a:latin typeface="Courier New"/>
                <a:cs typeface="Courier New"/>
              </a:rPr>
              <a:t>DB_DOMAIN</a:t>
            </a:r>
            <a:r>
              <a:rPr dirty="0" sz="1300" spc="15">
                <a:latin typeface="Times New Roman"/>
                <a:cs typeface="Times New Roman"/>
              </a:rPr>
              <a:t>, </a:t>
            </a:r>
            <a:r>
              <a:rPr dirty="0" sz="1300" spc="5">
                <a:latin typeface="Times New Roman"/>
                <a:cs typeface="Times New Roman"/>
              </a:rPr>
              <a:t>which is a database initialization </a:t>
            </a:r>
            <a:r>
              <a:rPr dirty="0" sz="1300" spc="10">
                <a:latin typeface="Times New Roman"/>
                <a:cs typeface="Times New Roman"/>
              </a:rPr>
              <a:t>parameter </a:t>
            </a:r>
            <a:r>
              <a:rPr dirty="0" sz="1300" spc="5">
                <a:latin typeface="Times New Roman"/>
                <a:cs typeface="Times New Roman"/>
              </a:rPr>
              <a:t>specifying  the logical location of the database within the </a:t>
            </a:r>
            <a:r>
              <a:rPr dirty="0" sz="1300" spc="10">
                <a:latin typeface="Times New Roman"/>
                <a:cs typeface="Times New Roman"/>
              </a:rPr>
              <a:t>network </a:t>
            </a:r>
            <a:r>
              <a:rPr dirty="0" sz="1300" spc="5">
                <a:latin typeface="Times New Roman"/>
                <a:cs typeface="Times New Roman"/>
              </a:rPr>
              <a:t>structure. For</a:t>
            </a:r>
            <a:r>
              <a:rPr dirty="0" sz="1300" spc="30">
                <a:latin typeface="Times New Roman"/>
                <a:cs typeface="Times New Roman"/>
              </a:rPr>
              <a:t> </a:t>
            </a:r>
            <a:r>
              <a:rPr dirty="0" sz="1300" spc="10">
                <a:latin typeface="Times New Roman"/>
                <a:cs typeface="Times New Roman"/>
              </a:rPr>
              <a:t>example: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5" name="object 15"/>
          <p:cNvSpPr txBox="1"/>
          <p:nvPr/>
        </p:nvSpPr>
        <p:spPr>
          <a:xfrm>
            <a:off x="749300" y="9286241"/>
            <a:ext cx="6168390" cy="554355"/>
          </a:xfrm>
          <a:prstGeom prst="rect">
            <a:avLst/>
          </a:prstGeom>
        </p:spPr>
        <p:txBody>
          <a:bodyPr wrap="square" lIns="0" tIns="0" rIns="0" bIns="0" rtlCol="0" vert="horz">
            <a:spAutoFit/>
          </a:bodyPr>
          <a:lstStyle/>
          <a:p>
            <a:pPr marL="132080">
              <a:lnSpc>
                <a:spcPts val="1535"/>
              </a:lnSpc>
            </a:pPr>
            <a:r>
              <a:rPr dirty="0" sz="1300" spc="5" i="1">
                <a:latin typeface="Times New Roman"/>
                <a:cs typeface="Times New Roman"/>
              </a:rPr>
              <a:t>Packages </a:t>
            </a:r>
            <a:r>
              <a:rPr dirty="0" sz="1300" spc="10" i="1">
                <a:latin typeface="Times New Roman"/>
                <a:cs typeface="Times New Roman"/>
              </a:rPr>
              <a:t>and </a:t>
            </a:r>
            <a:r>
              <a:rPr dirty="0" sz="1300" spc="5" i="1">
                <a:latin typeface="Times New Roman"/>
                <a:cs typeface="Times New Roman"/>
              </a:rPr>
              <a:t>Types</a:t>
            </a:r>
            <a:r>
              <a:rPr dirty="0" sz="1300" spc="-5"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a:p>
            <a:pPr marL="12700">
              <a:lnSpc>
                <a:spcPct val="100000"/>
              </a:lnSpc>
              <a:spcBef>
                <a:spcPts val="240"/>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15489" y="855218"/>
            <a:ext cx="371792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Installing </a:t>
            </a:r>
            <a:r>
              <a:rPr dirty="0" sz="2000" spc="-5" b="1">
                <a:latin typeface="Arial"/>
                <a:cs typeface="Arial"/>
              </a:rPr>
              <a:t>and Using</a:t>
            </a:r>
            <a:r>
              <a:rPr dirty="0" sz="2000" spc="-35" b="1">
                <a:latin typeface="Arial"/>
                <a:cs typeface="Arial"/>
              </a:rPr>
              <a:t> </a:t>
            </a:r>
            <a:r>
              <a:rPr dirty="0" sz="2000" spc="-5" b="1">
                <a:latin typeface="Courier New"/>
                <a:cs typeface="Courier New"/>
              </a:rPr>
              <a:t>UTL_MAIL</a:t>
            </a:r>
            <a:endParaRPr sz="2000">
              <a:latin typeface="Courier New"/>
              <a:cs typeface="Courier New"/>
            </a:endParaRPr>
          </a:p>
        </p:txBody>
      </p:sp>
      <p:sp>
        <p:nvSpPr>
          <p:cNvPr id="7" name="object 7"/>
          <p:cNvSpPr txBox="1"/>
          <p:nvPr/>
        </p:nvSpPr>
        <p:spPr>
          <a:xfrm>
            <a:off x="1325117" y="1728843"/>
            <a:ext cx="5092065" cy="576580"/>
          </a:xfrm>
          <a:prstGeom prst="rect">
            <a:avLst/>
          </a:prstGeom>
        </p:spPr>
        <p:txBody>
          <a:bodyPr wrap="square" lIns="0" tIns="64769" rIns="0" bIns="0" rtlCol="0" vert="horz">
            <a:spAutoFit/>
          </a:bodyPr>
          <a:lstStyle/>
          <a:p>
            <a:pPr marL="326390" indent="-327025">
              <a:lnSpc>
                <a:spcPct val="100000"/>
              </a:lnSpc>
              <a:spcBef>
                <a:spcPts val="509"/>
              </a:spcBef>
              <a:buClr>
                <a:srgbClr val="FF0000"/>
              </a:buClr>
              <a:buFont typeface="Arial"/>
              <a:buChar char="•"/>
              <a:tabLst>
                <a:tab pos="326390" algn="l"/>
                <a:tab pos="327025" algn="l"/>
              </a:tabLst>
            </a:pPr>
            <a:r>
              <a:rPr dirty="0" sz="1550" spc="10" b="1">
                <a:latin typeface="Arial"/>
                <a:cs typeface="Arial"/>
              </a:rPr>
              <a:t>As </a:t>
            </a:r>
            <a:r>
              <a:rPr dirty="0" sz="1550" spc="10" b="1">
                <a:latin typeface="Courier New"/>
                <a:cs typeface="Courier New"/>
              </a:rPr>
              <a:t>SYSDBA</a:t>
            </a:r>
            <a:r>
              <a:rPr dirty="0" sz="1550" spc="10" b="1">
                <a:latin typeface="Arial"/>
                <a:cs typeface="Arial"/>
              </a:rPr>
              <a:t>, using</a:t>
            </a:r>
            <a:r>
              <a:rPr dirty="0" sz="1550" b="1">
                <a:latin typeface="Arial"/>
                <a:cs typeface="Arial"/>
              </a:rPr>
              <a:t> </a:t>
            </a:r>
            <a:r>
              <a:rPr dirty="0" sz="1550" spc="10" b="1" i="1">
                <a:latin typeface="Times New Roman"/>
                <a:cs typeface="Times New Roman"/>
              </a:rPr>
              <a:t>i</a:t>
            </a:r>
            <a:r>
              <a:rPr dirty="0" sz="1550" spc="10" b="1">
                <a:latin typeface="Arial"/>
                <a:cs typeface="Arial"/>
              </a:rPr>
              <a:t>SQL*Plus:</a:t>
            </a:r>
            <a:endParaRPr sz="1550">
              <a:latin typeface="Arial"/>
              <a:cs typeface="Arial"/>
            </a:endParaRPr>
          </a:p>
          <a:p>
            <a:pPr marL="408940">
              <a:lnSpc>
                <a:spcPct val="100000"/>
              </a:lnSpc>
              <a:spcBef>
                <a:spcPts val="380"/>
              </a:spcBef>
              <a:tabLst>
                <a:tab pos="653415" algn="l"/>
              </a:tabLst>
            </a:pPr>
            <a:r>
              <a:rPr dirty="0" sz="1400" spc="15">
                <a:solidFill>
                  <a:srgbClr val="FF0000"/>
                </a:solidFill>
                <a:latin typeface="Arial"/>
                <a:cs typeface="Arial"/>
              </a:rPr>
              <a:t>–	</a:t>
            </a:r>
            <a:r>
              <a:rPr dirty="0" sz="1400" spc="10" b="1">
                <a:latin typeface="Arial"/>
                <a:cs typeface="Arial"/>
              </a:rPr>
              <a:t>Set the </a:t>
            </a:r>
            <a:r>
              <a:rPr dirty="0" sz="1400" spc="15" b="1">
                <a:latin typeface="Courier New"/>
                <a:cs typeface="Courier New"/>
              </a:rPr>
              <a:t>SMTP_OUT_SERVER</a:t>
            </a:r>
            <a:r>
              <a:rPr dirty="0" sz="1400" spc="-490" b="1">
                <a:latin typeface="Courier New"/>
                <a:cs typeface="Courier New"/>
              </a:rPr>
              <a:t> </a:t>
            </a:r>
            <a:r>
              <a:rPr dirty="0" sz="1400" spc="5" b="1">
                <a:latin typeface="Arial"/>
                <a:cs typeface="Arial"/>
              </a:rPr>
              <a:t>(requires </a:t>
            </a:r>
            <a:r>
              <a:rPr dirty="0" sz="1400" spc="20" b="1">
                <a:latin typeface="Arial"/>
                <a:cs typeface="Arial"/>
              </a:rPr>
              <a:t>DBMS </a:t>
            </a:r>
            <a:r>
              <a:rPr dirty="0" sz="1400" spc="5" b="1">
                <a:latin typeface="Arial"/>
                <a:cs typeface="Arial"/>
              </a:rPr>
              <a:t>restart).</a:t>
            </a:r>
            <a:endParaRPr sz="1400">
              <a:latin typeface="Arial"/>
              <a:cs typeface="Arial"/>
            </a:endParaRPr>
          </a:p>
        </p:txBody>
      </p:sp>
      <p:sp>
        <p:nvSpPr>
          <p:cNvPr id="8" name="object 8"/>
          <p:cNvSpPr txBox="1"/>
          <p:nvPr/>
        </p:nvSpPr>
        <p:spPr>
          <a:xfrm>
            <a:off x="1734311" y="2845502"/>
            <a:ext cx="2852420" cy="243204"/>
          </a:xfrm>
          <a:prstGeom prst="rect">
            <a:avLst/>
          </a:prstGeom>
        </p:spPr>
        <p:txBody>
          <a:bodyPr wrap="square" lIns="0" tIns="15875" rIns="0" bIns="0" rtlCol="0" vert="horz">
            <a:spAutoFit/>
          </a:bodyPr>
          <a:lstStyle/>
          <a:p>
            <a:pPr>
              <a:lnSpc>
                <a:spcPct val="100000"/>
              </a:lnSpc>
              <a:spcBef>
                <a:spcPts val="125"/>
              </a:spcBef>
              <a:tabLst>
                <a:tab pos="244475" algn="l"/>
              </a:tabLst>
            </a:pPr>
            <a:r>
              <a:rPr dirty="0" sz="1400" spc="15">
                <a:solidFill>
                  <a:srgbClr val="FF0000"/>
                </a:solidFill>
                <a:latin typeface="Arial"/>
                <a:cs typeface="Arial"/>
              </a:rPr>
              <a:t>–	</a:t>
            </a:r>
            <a:r>
              <a:rPr dirty="0" sz="1400" spc="5" b="1">
                <a:latin typeface="Arial"/>
                <a:cs typeface="Arial"/>
              </a:rPr>
              <a:t>Install </a:t>
            </a:r>
            <a:r>
              <a:rPr dirty="0" sz="1400" spc="10" b="1">
                <a:latin typeface="Arial"/>
                <a:cs typeface="Arial"/>
              </a:rPr>
              <a:t>the </a:t>
            </a:r>
            <a:r>
              <a:rPr dirty="0" sz="1400" spc="15" b="1">
                <a:latin typeface="Courier New"/>
                <a:cs typeface="Courier New"/>
              </a:rPr>
              <a:t>UTL_MAIL</a:t>
            </a:r>
            <a:r>
              <a:rPr dirty="0" sz="1400" spc="-520" b="1">
                <a:latin typeface="Courier New"/>
                <a:cs typeface="Courier New"/>
              </a:rPr>
              <a:t> </a:t>
            </a:r>
            <a:r>
              <a:rPr dirty="0" sz="1400" spc="15" b="1">
                <a:latin typeface="Arial"/>
                <a:cs typeface="Arial"/>
              </a:rPr>
              <a:t>package.</a:t>
            </a:r>
            <a:endParaRPr sz="1400">
              <a:latin typeface="Arial"/>
              <a:cs typeface="Arial"/>
            </a:endParaRPr>
          </a:p>
        </p:txBody>
      </p:sp>
      <p:sp>
        <p:nvSpPr>
          <p:cNvPr id="9" name="object 9"/>
          <p:cNvSpPr txBox="1"/>
          <p:nvPr/>
        </p:nvSpPr>
        <p:spPr>
          <a:xfrm>
            <a:off x="1325117" y="3635755"/>
            <a:ext cx="479552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As a developer, invoke a </a:t>
            </a:r>
            <a:r>
              <a:rPr dirty="0" sz="1550" spc="10" b="1">
                <a:latin typeface="Courier New"/>
                <a:cs typeface="Courier New"/>
              </a:rPr>
              <a:t>UTL_MAIL</a:t>
            </a:r>
            <a:r>
              <a:rPr dirty="0" sz="1550" spc="-525" b="1">
                <a:latin typeface="Courier New"/>
                <a:cs typeface="Courier New"/>
              </a:rPr>
              <a:t> </a:t>
            </a:r>
            <a:r>
              <a:rPr dirty="0" sz="1550" spc="10" b="1">
                <a:latin typeface="Arial"/>
                <a:cs typeface="Arial"/>
              </a:rPr>
              <a:t>procedure:</a:t>
            </a:r>
            <a:endParaRPr sz="1550">
              <a:latin typeface="Arial"/>
              <a:cs typeface="Arial"/>
            </a:endParaRPr>
          </a:p>
        </p:txBody>
      </p:sp>
      <p:sp>
        <p:nvSpPr>
          <p:cNvPr id="10" name="object 10"/>
          <p:cNvSpPr txBox="1"/>
          <p:nvPr/>
        </p:nvSpPr>
        <p:spPr>
          <a:xfrm>
            <a:off x="1335786" y="2355342"/>
            <a:ext cx="5105400" cy="436245"/>
          </a:xfrm>
          <a:prstGeom prst="rect">
            <a:avLst/>
          </a:prstGeom>
          <a:solidFill>
            <a:srgbClr val="CCCCCC"/>
          </a:solidFill>
          <a:ln w="20574">
            <a:solidFill>
              <a:srgbClr val="000000"/>
            </a:solidFill>
          </a:ln>
        </p:spPr>
        <p:txBody>
          <a:bodyPr wrap="square" lIns="0" tIns="30480" rIns="0" bIns="0" rtlCol="0" vert="horz">
            <a:spAutoFit/>
          </a:bodyPr>
          <a:lstStyle/>
          <a:p>
            <a:pPr marL="75565" marR="139065">
              <a:lnSpc>
                <a:spcPts val="1540"/>
              </a:lnSpc>
              <a:spcBef>
                <a:spcPts val="240"/>
              </a:spcBef>
            </a:pPr>
            <a:r>
              <a:rPr dirty="0" sz="1300" spc="-15" b="1">
                <a:latin typeface="Courier New"/>
                <a:cs typeface="Courier New"/>
              </a:rPr>
              <a:t>ALTER SYSTEM SET </a:t>
            </a:r>
            <a:r>
              <a:rPr dirty="0" sz="1300" spc="-20" b="1">
                <a:latin typeface="Courier New"/>
                <a:cs typeface="Courier New"/>
              </a:rPr>
              <a:t>SMTP_OUT_SERVER='smtp.server.com'  </a:t>
            </a:r>
            <a:r>
              <a:rPr dirty="0" sz="1300" spc="-15" b="1">
                <a:latin typeface="Courier New"/>
                <a:cs typeface="Courier New"/>
              </a:rPr>
              <a:t>SCOPE=SPFILE</a:t>
            </a:r>
            <a:endParaRPr sz="1300">
              <a:latin typeface="Courier New"/>
              <a:cs typeface="Courier New"/>
            </a:endParaRPr>
          </a:p>
        </p:txBody>
      </p:sp>
      <p:sp>
        <p:nvSpPr>
          <p:cNvPr id="11" name="object 11"/>
          <p:cNvSpPr txBox="1"/>
          <p:nvPr/>
        </p:nvSpPr>
        <p:spPr>
          <a:xfrm>
            <a:off x="1325880" y="3140964"/>
            <a:ext cx="5104765" cy="436245"/>
          </a:xfrm>
          <a:prstGeom prst="rect">
            <a:avLst/>
          </a:prstGeom>
          <a:solidFill>
            <a:srgbClr val="CCCCCC"/>
          </a:solidFill>
          <a:ln w="20574">
            <a:solidFill>
              <a:srgbClr val="000000"/>
            </a:solidFill>
          </a:ln>
        </p:spPr>
        <p:txBody>
          <a:bodyPr wrap="square" lIns="0" tIns="31114" rIns="0" bIns="0" rtlCol="0" vert="horz">
            <a:spAutoFit/>
          </a:bodyPr>
          <a:lstStyle/>
          <a:p>
            <a:pPr marL="74930" marR="2385060">
              <a:lnSpc>
                <a:spcPts val="1540"/>
              </a:lnSpc>
              <a:spcBef>
                <a:spcPts val="244"/>
              </a:spcBef>
            </a:pPr>
            <a:r>
              <a:rPr dirty="0" sz="1300" spc="-15" b="1">
                <a:latin typeface="Courier New"/>
                <a:cs typeface="Courier New"/>
              </a:rPr>
              <a:t>@?/rdbms/admin/utlmail.sql  </a:t>
            </a:r>
            <a:r>
              <a:rPr dirty="0" sz="1300" spc="-20" b="1">
                <a:latin typeface="Courier New"/>
                <a:cs typeface="Courier New"/>
              </a:rPr>
              <a:t>@?/rdbms/admin/prvtmail.plb</a:t>
            </a:r>
            <a:endParaRPr sz="1300">
              <a:latin typeface="Courier New"/>
              <a:cs typeface="Courier New"/>
            </a:endParaRPr>
          </a:p>
        </p:txBody>
      </p:sp>
      <p:sp>
        <p:nvSpPr>
          <p:cNvPr id="12" name="object 12"/>
          <p:cNvSpPr txBox="1"/>
          <p:nvPr/>
        </p:nvSpPr>
        <p:spPr>
          <a:xfrm>
            <a:off x="1325880" y="3935729"/>
            <a:ext cx="5104765" cy="1035685"/>
          </a:xfrm>
          <a:prstGeom prst="rect">
            <a:avLst/>
          </a:prstGeom>
          <a:solidFill>
            <a:srgbClr val="CCCCCC"/>
          </a:solidFill>
          <a:ln w="20574">
            <a:solidFill>
              <a:srgbClr val="000000"/>
            </a:solidFill>
          </a:ln>
        </p:spPr>
        <p:txBody>
          <a:bodyPr wrap="square" lIns="0" tIns="21590" rIns="0" bIns="0" rtlCol="0" vert="horz">
            <a:spAutoFit/>
          </a:bodyPr>
          <a:lstStyle/>
          <a:p>
            <a:pPr marL="74930">
              <a:lnSpc>
                <a:spcPts val="1555"/>
              </a:lnSpc>
              <a:spcBef>
                <a:spcPts val="170"/>
              </a:spcBef>
            </a:pPr>
            <a:r>
              <a:rPr dirty="0" sz="1300" spc="-15" b="1">
                <a:latin typeface="Courier New"/>
                <a:cs typeface="Courier New"/>
              </a:rPr>
              <a:t>BEGIN</a:t>
            </a:r>
            <a:endParaRPr sz="1300">
              <a:latin typeface="Courier New"/>
              <a:cs typeface="Courier New"/>
            </a:endParaRPr>
          </a:p>
          <a:p>
            <a:pPr marL="367665" marR="139065" indent="-195580">
              <a:lnSpc>
                <a:spcPts val="1550"/>
              </a:lnSpc>
              <a:spcBef>
                <a:spcPts val="50"/>
              </a:spcBef>
            </a:pPr>
            <a:r>
              <a:rPr dirty="0" sz="1300" spc="-20" b="1">
                <a:latin typeface="Courier New"/>
                <a:cs typeface="Courier New"/>
              </a:rPr>
              <a:t>UTL_MAIL.SEND('otn@oracle.com','user@oracle.com',  </a:t>
            </a:r>
            <a:r>
              <a:rPr dirty="0" sz="1300" spc="-15" b="1">
                <a:latin typeface="Courier New"/>
                <a:cs typeface="Courier New"/>
              </a:rPr>
              <a:t>message =&gt; 'For latest downloads visit </a:t>
            </a:r>
            <a:r>
              <a:rPr dirty="0" sz="1300" spc="-20" b="1">
                <a:latin typeface="Courier New"/>
                <a:cs typeface="Courier New"/>
              </a:rPr>
              <a:t>OTN',  </a:t>
            </a:r>
            <a:r>
              <a:rPr dirty="0" sz="1300" spc="-15" b="1">
                <a:latin typeface="Courier New"/>
                <a:cs typeface="Courier New"/>
              </a:rPr>
              <a:t>subject =&gt; 'OTN</a:t>
            </a:r>
            <a:r>
              <a:rPr dirty="0" sz="1300" spc="-35" b="1">
                <a:latin typeface="Courier New"/>
                <a:cs typeface="Courier New"/>
              </a:rPr>
              <a:t> </a:t>
            </a:r>
            <a:r>
              <a:rPr dirty="0" sz="1300" spc="-20" b="1">
                <a:latin typeface="Courier New"/>
                <a:cs typeface="Courier New"/>
              </a:rPr>
              <a:t>Newsletter');</a:t>
            </a:r>
            <a:endParaRPr sz="1300">
              <a:latin typeface="Courier New"/>
              <a:cs typeface="Courier New"/>
            </a:endParaRPr>
          </a:p>
          <a:p>
            <a:pPr marL="74930">
              <a:lnSpc>
                <a:spcPts val="1490"/>
              </a:lnSpc>
            </a:pPr>
            <a:r>
              <a:rPr dirty="0" sz="1300" spc="-20" b="1">
                <a:latin typeface="Courier New"/>
                <a:cs typeface="Courier New"/>
              </a:rPr>
              <a:t>END;</a:t>
            </a:r>
            <a:endParaRPr sz="1300">
              <a:latin typeface="Courier New"/>
              <a:cs typeface="Courier New"/>
            </a:endParaRPr>
          </a:p>
        </p:txBody>
      </p:sp>
      <p:sp>
        <p:nvSpPr>
          <p:cNvPr id="13" name="object 13"/>
          <p:cNvSpPr txBox="1"/>
          <p:nvPr/>
        </p:nvSpPr>
        <p:spPr>
          <a:xfrm>
            <a:off x="743204" y="5591809"/>
            <a:ext cx="6240145" cy="3692525"/>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Installing </a:t>
            </a:r>
            <a:r>
              <a:rPr dirty="0" sz="1300" spc="10" b="1">
                <a:latin typeface="Arial"/>
                <a:cs typeface="Arial"/>
              </a:rPr>
              <a:t>and Using</a:t>
            </a:r>
            <a:r>
              <a:rPr dirty="0" sz="1300" spc="-5" b="1">
                <a:latin typeface="Arial"/>
                <a:cs typeface="Arial"/>
              </a:rPr>
              <a:t> </a:t>
            </a:r>
            <a:r>
              <a:rPr dirty="0" sz="1300" spc="15" b="1">
                <a:latin typeface="Courier New"/>
                <a:cs typeface="Courier New"/>
              </a:rPr>
              <a:t>UTL_MAIL</a:t>
            </a:r>
            <a:endParaRPr sz="1300">
              <a:latin typeface="Courier New"/>
              <a:cs typeface="Courier New"/>
            </a:endParaRPr>
          </a:p>
          <a:p>
            <a:pPr marL="137795" marR="34290">
              <a:lnSpc>
                <a:spcPct val="101400"/>
              </a:lnSpc>
              <a:spcBef>
                <a:spcPts val="400"/>
              </a:spcBef>
            </a:pP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how </a:t>
            </a:r>
            <a:r>
              <a:rPr dirty="0" sz="1300" spc="5">
                <a:latin typeface="Times New Roman"/>
                <a:cs typeface="Times New Roman"/>
              </a:rPr>
              <a:t>to configure the </a:t>
            </a:r>
            <a:r>
              <a:rPr dirty="0" sz="1300" spc="15">
                <a:latin typeface="Courier New"/>
                <a:cs typeface="Courier New"/>
              </a:rPr>
              <a:t>SMTP_OUT_SERVER</a:t>
            </a:r>
            <a:r>
              <a:rPr dirty="0" sz="1300" spc="-445">
                <a:latin typeface="Courier New"/>
                <a:cs typeface="Courier New"/>
              </a:rPr>
              <a:t> </a:t>
            </a:r>
            <a:r>
              <a:rPr dirty="0" sz="1300" spc="10">
                <a:latin typeface="Times New Roman"/>
                <a:cs typeface="Times New Roman"/>
              </a:rPr>
              <a:t>parameter </a:t>
            </a:r>
            <a:r>
              <a:rPr dirty="0" sz="1300" spc="5">
                <a:latin typeface="Times New Roman"/>
                <a:cs typeface="Times New Roman"/>
              </a:rPr>
              <a:t>to the </a:t>
            </a:r>
            <a:r>
              <a:rPr dirty="0" sz="1300" spc="10">
                <a:latin typeface="Times New Roman"/>
                <a:cs typeface="Times New Roman"/>
              </a:rPr>
              <a:t>name of </a:t>
            </a:r>
            <a:r>
              <a:rPr dirty="0" sz="1300" spc="5">
                <a:latin typeface="Times New Roman"/>
                <a:cs typeface="Times New Roman"/>
              </a:rPr>
              <a:t>the  </a:t>
            </a:r>
            <a:r>
              <a:rPr dirty="0" sz="1300" spc="10">
                <a:latin typeface="Times New Roman"/>
                <a:cs typeface="Times New Roman"/>
              </a:rPr>
              <a:t>SMTP </a:t>
            </a:r>
            <a:r>
              <a:rPr dirty="0" sz="1300" spc="5">
                <a:latin typeface="Times New Roman"/>
                <a:cs typeface="Times New Roman"/>
              </a:rPr>
              <a:t>host in your network, and </a:t>
            </a:r>
            <a:r>
              <a:rPr dirty="0" sz="1300" spc="10">
                <a:latin typeface="Times New Roman"/>
                <a:cs typeface="Times New Roman"/>
              </a:rPr>
              <a:t>how </a:t>
            </a:r>
            <a:r>
              <a:rPr dirty="0" sz="1300" spc="5">
                <a:latin typeface="Times New Roman"/>
                <a:cs typeface="Times New Roman"/>
              </a:rPr>
              <a:t>to install the </a:t>
            </a:r>
            <a:r>
              <a:rPr dirty="0" sz="1300" spc="15">
                <a:latin typeface="Courier New"/>
                <a:cs typeface="Courier New"/>
              </a:rPr>
              <a:t>UTL_MAIL </a:t>
            </a:r>
            <a:r>
              <a:rPr dirty="0" sz="1300" spc="10">
                <a:latin typeface="Times New Roman"/>
                <a:cs typeface="Times New Roman"/>
              </a:rPr>
              <a:t>package </a:t>
            </a:r>
            <a:r>
              <a:rPr dirty="0" sz="1300" spc="5">
                <a:latin typeface="Times New Roman"/>
                <a:cs typeface="Times New Roman"/>
              </a:rPr>
              <a:t>that is not  installed </a:t>
            </a:r>
            <a:r>
              <a:rPr dirty="0" sz="1300" spc="10">
                <a:latin typeface="Times New Roman"/>
                <a:cs typeface="Times New Roman"/>
              </a:rPr>
              <a:t>by </a:t>
            </a:r>
            <a:r>
              <a:rPr dirty="0" sz="1300" spc="5">
                <a:latin typeface="Times New Roman"/>
                <a:cs typeface="Times New Roman"/>
              </a:rPr>
              <a:t>default. Changing the </a:t>
            </a:r>
            <a:r>
              <a:rPr dirty="0" sz="1300" spc="15">
                <a:latin typeface="Courier New"/>
                <a:cs typeface="Courier New"/>
              </a:rPr>
              <a:t>SMTP_OUT_SERVER</a:t>
            </a:r>
            <a:r>
              <a:rPr dirty="0" sz="1300" spc="-365">
                <a:latin typeface="Courier New"/>
                <a:cs typeface="Courier New"/>
              </a:rPr>
              <a:t> </a:t>
            </a:r>
            <a:r>
              <a:rPr dirty="0" sz="1300" spc="10">
                <a:latin typeface="Times New Roman"/>
                <a:cs typeface="Times New Roman"/>
              </a:rPr>
              <a:t>parameter </a:t>
            </a:r>
            <a:r>
              <a:rPr dirty="0" sz="1300" spc="5">
                <a:latin typeface="Times New Roman"/>
                <a:cs typeface="Times New Roman"/>
              </a:rPr>
              <a:t>requires restarting the  database instance. These tasks are performed </a:t>
            </a:r>
            <a:r>
              <a:rPr dirty="0" sz="1300" spc="10">
                <a:latin typeface="Times New Roman"/>
                <a:cs typeface="Times New Roman"/>
              </a:rPr>
              <a:t>by </a:t>
            </a:r>
            <a:r>
              <a:rPr dirty="0" sz="1300" spc="5">
                <a:latin typeface="Times New Roman"/>
                <a:cs typeface="Times New Roman"/>
              </a:rPr>
              <a:t>a user with </a:t>
            </a:r>
            <a:r>
              <a:rPr dirty="0" sz="1300" spc="15">
                <a:latin typeface="Courier New"/>
                <a:cs typeface="Courier New"/>
              </a:rPr>
              <a:t>SYSDBA</a:t>
            </a:r>
            <a:r>
              <a:rPr dirty="0" sz="1300" spc="-400">
                <a:latin typeface="Courier New"/>
                <a:cs typeface="Courier New"/>
              </a:rPr>
              <a:t> </a:t>
            </a:r>
            <a:r>
              <a:rPr dirty="0" sz="1300" spc="5">
                <a:latin typeface="Times New Roman"/>
                <a:cs typeface="Times New Roman"/>
              </a:rPr>
              <a:t>capabilities.</a:t>
            </a:r>
            <a:endParaRPr sz="1300">
              <a:latin typeface="Times New Roman"/>
              <a:cs typeface="Times New Roman"/>
            </a:endParaRPr>
          </a:p>
          <a:p>
            <a:pPr marL="137795" marR="5080">
              <a:lnSpc>
                <a:spcPct val="101299"/>
              </a:lnSpc>
              <a:spcBef>
                <a:spcPts val="475"/>
              </a:spcBef>
            </a:pPr>
            <a:r>
              <a:rPr dirty="0" sz="1300" spc="10">
                <a:latin typeface="Times New Roman"/>
                <a:cs typeface="Times New Roman"/>
              </a:rPr>
              <a:t>The </a:t>
            </a:r>
            <a:r>
              <a:rPr dirty="0" sz="1300" spc="5">
                <a:latin typeface="Times New Roman"/>
                <a:cs typeface="Times New Roman"/>
              </a:rPr>
              <a:t>last example in the slide shows the simplest </a:t>
            </a:r>
            <a:r>
              <a:rPr dirty="0" sz="1300" spc="10">
                <a:latin typeface="Times New Roman"/>
                <a:cs typeface="Times New Roman"/>
              </a:rPr>
              <a:t>way </a:t>
            </a:r>
            <a:r>
              <a:rPr dirty="0" sz="1300" spc="5">
                <a:latin typeface="Times New Roman"/>
                <a:cs typeface="Times New Roman"/>
              </a:rPr>
              <a:t>to send a text message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UTL_MAIL.SEND</a:t>
            </a:r>
            <a:r>
              <a:rPr dirty="0" sz="1300" spc="-360">
                <a:latin typeface="Courier New"/>
                <a:cs typeface="Courier New"/>
              </a:rPr>
              <a:t> </a:t>
            </a:r>
            <a:r>
              <a:rPr dirty="0" sz="1300" spc="5">
                <a:latin typeface="Times New Roman"/>
                <a:cs typeface="Times New Roman"/>
              </a:rPr>
              <a:t>procedure with at least a subject </a:t>
            </a:r>
            <a:r>
              <a:rPr dirty="0" sz="1300" spc="10">
                <a:latin typeface="Times New Roman"/>
                <a:cs typeface="Times New Roman"/>
              </a:rPr>
              <a:t>and </a:t>
            </a:r>
            <a:r>
              <a:rPr dirty="0" sz="1300" spc="5">
                <a:latin typeface="Times New Roman"/>
                <a:cs typeface="Times New Roman"/>
              </a:rPr>
              <a:t>a message. </a:t>
            </a:r>
            <a:r>
              <a:rPr dirty="0" sz="1300" spc="10">
                <a:latin typeface="Times New Roman"/>
                <a:cs typeface="Times New Roman"/>
              </a:rPr>
              <a:t>The </a:t>
            </a:r>
            <a:r>
              <a:rPr dirty="0" sz="1300" spc="5">
                <a:latin typeface="Times New Roman"/>
                <a:cs typeface="Times New Roman"/>
              </a:rPr>
              <a:t>first </a:t>
            </a:r>
            <a:r>
              <a:rPr dirty="0" sz="1300" spc="10">
                <a:latin typeface="Times New Roman"/>
                <a:cs typeface="Times New Roman"/>
              </a:rPr>
              <a:t>two </a:t>
            </a:r>
            <a:r>
              <a:rPr dirty="0" sz="1300" spc="5">
                <a:latin typeface="Times New Roman"/>
                <a:cs typeface="Times New Roman"/>
              </a:rPr>
              <a:t>required  </a:t>
            </a:r>
            <a:r>
              <a:rPr dirty="0" sz="1300" spc="10">
                <a:latin typeface="Times New Roman"/>
                <a:cs typeface="Times New Roman"/>
              </a:rPr>
              <a:t>parameters </a:t>
            </a:r>
            <a:r>
              <a:rPr dirty="0" sz="1300" spc="5">
                <a:latin typeface="Times New Roman"/>
                <a:cs typeface="Times New Roman"/>
              </a:rPr>
              <a:t>are the following</a:t>
            </a:r>
            <a:r>
              <a:rPr dirty="0" sz="1300" spc="-5">
                <a:latin typeface="Times New Roman"/>
                <a:cs typeface="Times New Roman"/>
              </a:rPr>
              <a:t> </a:t>
            </a:r>
            <a:r>
              <a:rPr dirty="0" sz="1300" spc="5">
                <a:latin typeface="Times New Roman"/>
                <a:cs typeface="Times New Roman"/>
              </a:rPr>
              <a:t>:</a:t>
            </a:r>
            <a:endParaRPr sz="1300">
              <a:latin typeface="Times New Roman"/>
              <a:cs typeface="Times New Roman"/>
            </a:endParaRPr>
          </a:p>
          <a:p>
            <a:pPr marL="514984" indent="-251460">
              <a:lnSpc>
                <a:spcPts val="1500"/>
              </a:lnSpc>
              <a:buChar char="•"/>
              <a:tabLst>
                <a:tab pos="514984" algn="l"/>
                <a:tab pos="515620" algn="l"/>
              </a:tabLst>
            </a:pPr>
            <a:r>
              <a:rPr dirty="0" sz="1300" spc="10">
                <a:latin typeface="Times New Roman"/>
                <a:cs typeface="Times New Roman"/>
              </a:rPr>
              <a:t>The </a:t>
            </a:r>
            <a:r>
              <a:rPr dirty="0" sz="1300" spc="15">
                <a:latin typeface="Courier New"/>
                <a:cs typeface="Courier New"/>
              </a:rPr>
              <a:t>sender</a:t>
            </a:r>
            <a:r>
              <a:rPr dirty="0" sz="1300" spc="-465">
                <a:latin typeface="Courier New"/>
                <a:cs typeface="Courier New"/>
              </a:rPr>
              <a:t> </a:t>
            </a:r>
            <a:r>
              <a:rPr dirty="0" sz="1300" spc="5">
                <a:latin typeface="Times New Roman"/>
                <a:cs typeface="Times New Roman"/>
              </a:rPr>
              <a:t>e-mail address (in this case, </a:t>
            </a:r>
            <a:r>
              <a:rPr dirty="0" sz="1300" spc="15">
                <a:latin typeface="Courier New"/>
                <a:cs typeface="Courier New"/>
              </a:rPr>
              <a:t>otn@oracle.com</a:t>
            </a:r>
            <a:r>
              <a:rPr dirty="0" sz="1300" spc="15">
                <a:latin typeface="Times New Roman"/>
                <a:cs typeface="Times New Roman"/>
              </a:rPr>
              <a:t>)</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The </a:t>
            </a:r>
            <a:r>
              <a:rPr dirty="0" sz="1300" spc="10">
                <a:latin typeface="Courier New"/>
                <a:cs typeface="Courier New"/>
              </a:rPr>
              <a:t>recipients</a:t>
            </a:r>
            <a:r>
              <a:rPr dirty="0" sz="1300" spc="-450">
                <a:latin typeface="Courier New"/>
                <a:cs typeface="Courier New"/>
              </a:rPr>
              <a:t> </a:t>
            </a:r>
            <a:r>
              <a:rPr dirty="0" sz="1300" spc="5">
                <a:latin typeface="Times New Roman"/>
                <a:cs typeface="Times New Roman"/>
              </a:rPr>
              <a:t>e-mail address (for </a:t>
            </a:r>
            <a:r>
              <a:rPr dirty="0" sz="1300" spc="10">
                <a:latin typeface="Times New Roman"/>
                <a:cs typeface="Times New Roman"/>
              </a:rPr>
              <a:t>example, </a:t>
            </a:r>
            <a:r>
              <a:rPr dirty="0" sz="1300" spc="15">
                <a:latin typeface="Courier New"/>
                <a:cs typeface="Courier New"/>
              </a:rPr>
              <a:t>user@oracle.com</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value</a:t>
            </a:r>
            <a:endParaRPr sz="1300">
              <a:latin typeface="Times New Roman"/>
              <a:cs typeface="Times New Roman"/>
            </a:endParaRPr>
          </a:p>
          <a:p>
            <a:pPr marL="515620">
              <a:lnSpc>
                <a:spcPct val="100000"/>
              </a:lnSpc>
              <a:spcBef>
                <a:spcPts val="100"/>
              </a:spcBef>
            </a:pPr>
            <a:r>
              <a:rPr dirty="0" sz="1300" spc="5">
                <a:latin typeface="Times New Roman"/>
                <a:cs typeface="Times New Roman"/>
              </a:rPr>
              <a:t>can be a comma-separated list of</a:t>
            </a:r>
            <a:r>
              <a:rPr dirty="0" sz="1300" spc="20">
                <a:latin typeface="Times New Roman"/>
                <a:cs typeface="Times New Roman"/>
              </a:rPr>
              <a:t> </a:t>
            </a:r>
            <a:r>
              <a:rPr dirty="0" sz="1300" spc="5">
                <a:latin typeface="Times New Roman"/>
                <a:cs typeface="Times New Roman"/>
              </a:rPr>
              <a:t>addresses.</a:t>
            </a:r>
            <a:endParaRPr sz="1300">
              <a:latin typeface="Times New Roman"/>
              <a:cs typeface="Times New Roman"/>
            </a:endParaRPr>
          </a:p>
          <a:p>
            <a:pPr marL="138430" marR="95885">
              <a:lnSpc>
                <a:spcPct val="101299"/>
              </a:lnSpc>
              <a:spcBef>
                <a:spcPts val="325"/>
              </a:spcBef>
            </a:pPr>
            <a:r>
              <a:rPr dirty="0" sz="1300" spc="10">
                <a:latin typeface="Times New Roman"/>
                <a:cs typeface="Times New Roman"/>
              </a:rPr>
              <a:t>The </a:t>
            </a:r>
            <a:r>
              <a:rPr dirty="0" sz="1300" spc="15">
                <a:latin typeface="Courier New"/>
                <a:cs typeface="Courier New"/>
              </a:rPr>
              <a:t>UTL_MAIL.SEND </a:t>
            </a:r>
            <a:r>
              <a:rPr dirty="0" sz="1300" spc="5">
                <a:latin typeface="Times New Roman"/>
                <a:cs typeface="Times New Roman"/>
              </a:rPr>
              <a:t>procedure provides several other </a:t>
            </a:r>
            <a:r>
              <a:rPr dirty="0" sz="1300" spc="10">
                <a:latin typeface="Times New Roman"/>
                <a:cs typeface="Times New Roman"/>
              </a:rPr>
              <a:t>parameters, </a:t>
            </a:r>
            <a:r>
              <a:rPr dirty="0" sz="1300" spc="5">
                <a:latin typeface="Times New Roman"/>
                <a:cs typeface="Times New Roman"/>
              </a:rPr>
              <a:t>such as </a:t>
            </a:r>
            <a:r>
              <a:rPr dirty="0" sz="1300" spc="5">
                <a:latin typeface="Courier New"/>
                <a:cs typeface="Courier New"/>
              </a:rPr>
              <a:t>cc</a:t>
            </a:r>
            <a:r>
              <a:rPr dirty="0" sz="1300" spc="5">
                <a:latin typeface="Times New Roman"/>
                <a:cs typeface="Times New Roman"/>
              </a:rPr>
              <a:t>, </a:t>
            </a:r>
            <a:r>
              <a:rPr dirty="0" sz="1300" spc="5">
                <a:latin typeface="Courier New"/>
                <a:cs typeface="Courier New"/>
              </a:rPr>
              <a:t>bcc</a:t>
            </a:r>
            <a:r>
              <a:rPr dirty="0" sz="1300" spc="5">
                <a:latin typeface="Times New Roman"/>
                <a:cs typeface="Times New Roman"/>
              </a:rPr>
              <a:t>,  and </a:t>
            </a:r>
            <a:r>
              <a:rPr dirty="0" sz="1300" spc="15">
                <a:latin typeface="Courier New"/>
                <a:cs typeface="Courier New"/>
              </a:rPr>
              <a:t>priority </a:t>
            </a:r>
            <a:r>
              <a:rPr dirty="0" sz="1300" spc="5">
                <a:latin typeface="Times New Roman"/>
                <a:cs typeface="Times New Roman"/>
              </a:rPr>
              <a:t>with default values, if not specified. In the example, the </a:t>
            </a:r>
            <a:r>
              <a:rPr dirty="0" sz="1300" spc="15">
                <a:latin typeface="Courier New"/>
                <a:cs typeface="Courier New"/>
              </a:rPr>
              <a:t>message  </a:t>
            </a:r>
            <a:r>
              <a:rPr dirty="0" sz="1300" spc="5">
                <a:latin typeface="Times New Roman"/>
                <a:cs typeface="Times New Roman"/>
              </a:rPr>
              <a:t>parameter specifies the text for the e-mail, and the subject </a:t>
            </a:r>
            <a:r>
              <a:rPr dirty="0" sz="1300" spc="10">
                <a:latin typeface="Times New Roman"/>
                <a:cs typeface="Times New Roman"/>
              </a:rPr>
              <a:t>parameter </a:t>
            </a:r>
            <a:r>
              <a:rPr dirty="0" sz="1300" spc="5">
                <a:latin typeface="Times New Roman"/>
                <a:cs typeface="Times New Roman"/>
              </a:rPr>
              <a:t>contains the text for  the subject line. </a:t>
            </a:r>
            <a:r>
              <a:rPr dirty="0" sz="1300" spc="10">
                <a:latin typeface="Times New Roman"/>
                <a:cs typeface="Times New Roman"/>
              </a:rPr>
              <a:t>To send </a:t>
            </a:r>
            <a:r>
              <a:rPr dirty="0" sz="1300" spc="5">
                <a:latin typeface="Times New Roman"/>
                <a:cs typeface="Times New Roman"/>
              </a:rPr>
              <a:t>an </a:t>
            </a:r>
            <a:r>
              <a:rPr dirty="0" sz="1300" spc="10">
                <a:latin typeface="Times New Roman"/>
                <a:cs typeface="Times New Roman"/>
              </a:rPr>
              <a:t>HTML </a:t>
            </a:r>
            <a:r>
              <a:rPr dirty="0" sz="1300" spc="5">
                <a:latin typeface="Times New Roman"/>
                <a:cs typeface="Times New Roman"/>
              </a:rPr>
              <a:t>message with </a:t>
            </a:r>
            <a:r>
              <a:rPr dirty="0" sz="1300" spc="15">
                <a:latin typeface="Times New Roman"/>
                <a:cs typeface="Times New Roman"/>
              </a:rPr>
              <a:t>HTML </a:t>
            </a:r>
            <a:r>
              <a:rPr dirty="0" sz="1300" spc="5">
                <a:latin typeface="Times New Roman"/>
                <a:cs typeface="Times New Roman"/>
              </a:rPr>
              <a:t>tags, </a:t>
            </a:r>
            <a:r>
              <a:rPr dirty="0" sz="1300" spc="10">
                <a:latin typeface="Times New Roman"/>
                <a:cs typeface="Times New Roman"/>
              </a:rPr>
              <a:t>add </a:t>
            </a:r>
            <a:r>
              <a:rPr dirty="0" sz="1300" spc="5">
                <a:latin typeface="Times New Roman"/>
                <a:cs typeface="Times New Roman"/>
              </a:rPr>
              <a:t>the </a:t>
            </a:r>
            <a:r>
              <a:rPr dirty="0" sz="1300" spc="10">
                <a:latin typeface="Courier New"/>
                <a:cs typeface="Courier New"/>
              </a:rPr>
              <a:t>mime_type  </a:t>
            </a:r>
            <a:r>
              <a:rPr dirty="0" sz="1300" spc="10">
                <a:latin typeface="Times New Roman"/>
                <a:cs typeface="Times New Roman"/>
              </a:rPr>
              <a:t>parameter </a:t>
            </a:r>
            <a:r>
              <a:rPr dirty="0" sz="1300" spc="5">
                <a:latin typeface="Times New Roman"/>
                <a:cs typeface="Times New Roman"/>
              </a:rPr>
              <a:t>(for example,</a:t>
            </a:r>
            <a:r>
              <a:rPr dirty="0" sz="1300" spc="-5">
                <a:latin typeface="Times New Roman"/>
                <a:cs typeface="Times New Roman"/>
              </a:rPr>
              <a:t> </a:t>
            </a:r>
            <a:r>
              <a:rPr dirty="0" sz="1300" spc="15">
                <a:latin typeface="Courier New"/>
                <a:cs typeface="Courier New"/>
              </a:rPr>
              <a:t>mime_type=&gt;'text/html'</a:t>
            </a:r>
            <a:r>
              <a:rPr dirty="0" sz="1300" spc="15">
                <a:latin typeface="Times New Roman"/>
                <a:cs typeface="Times New Roman"/>
              </a:rPr>
              <a:t>).</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5">
                <a:latin typeface="Times New Roman"/>
                <a:cs typeface="Times New Roman"/>
              </a:rPr>
              <a:t>For details about </a:t>
            </a:r>
            <a:r>
              <a:rPr dirty="0" sz="1300" spc="10">
                <a:latin typeface="Times New Roman"/>
                <a:cs typeface="Times New Roman"/>
              </a:rPr>
              <a:t>all </a:t>
            </a:r>
            <a:r>
              <a:rPr dirty="0" sz="1300" spc="5">
                <a:latin typeface="Times New Roman"/>
                <a:cs typeface="Times New Roman"/>
              </a:rPr>
              <a:t>the </a:t>
            </a:r>
            <a:r>
              <a:rPr dirty="0" sz="1300" spc="15">
                <a:latin typeface="Courier New"/>
                <a:cs typeface="Courier New"/>
              </a:rPr>
              <a:t>UTL_MAIL</a:t>
            </a:r>
            <a:r>
              <a:rPr dirty="0" sz="1300" spc="-420">
                <a:latin typeface="Courier New"/>
                <a:cs typeface="Courier New"/>
              </a:rPr>
              <a:t> </a:t>
            </a:r>
            <a:r>
              <a:rPr dirty="0" sz="1300" spc="5">
                <a:latin typeface="Times New Roman"/>
                <a:cs typeface="Times New Roman"/>
              </a:rPr>
              <a:t>procedure </a:t>
            </a:r>
            <a:r>
              <a:rPr dirty="0" sz="1300" spc="10">
                <a:latin typeface="Times New Roman"/>
                <a:cs typeface="Times New Roman"/>
              </a:rPr>
              <a:t>parameters, </a:t>
            </a:r>
            <a:r>
              <a:rPr dirty="0" sz="1300" spc="5">
                <a:latin typeface="Times New Roman"/>
                <a:cs typeface="Times New Roman"/>
              </a:rPr>
              <a:t>refer to the </a:t>
            </a:r>
            <a:r>
              <a:rPr dirty="0" sz="1300" spc="5" i="1">
                <a:latin typeface="Times New Roman"/>
                <a:cs typeface="Times New Roman"/>
              </a:rPr>
              <a:t>PL/SQL</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Sending E-Mail with a </a:t>
            </a:r>
            <a:r>
              <a:rPr dirty="0" sz="2000" spc="-5" b="1">
                <a:latin typeface="Arial"/>
                <a:cs typeface="Arial"/>
              </a:rPr>
              <a:t>Binary</a:t>
            </a:r>
            <a:r>
              <a:rPr dirty="0" sz="2000" spc="-35" b="1">
                <a:latin typeface="Arial"/>
                <a:cs typeface="Arial"/>
              </a:rPr>
              <a:t> </a:t>
            </a:r>
            <a:r>
              <a:rPr dirty="0" sz="2000" spc="-5" b="1">
                <a:latin typeface="Arial"/>
                <a:cs typeface="Arial"/>
              </a:rPr>
              <a:t>Attachment</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6745">
              <a:lnSpc>
                <a:spcPct val="100000"/>
              </a:lnSpc>
            </a:pPr>
            <a:r>
              <a:rPr dirty="0" sz="1550" spc="10" b="1">
                <a:latin typeface="Arial"/>
                <a:cs typeface="Arial"/>
              </a:rPr>
              <a:t>Use the </a:t>
            </a:r>
            <a:r>
              <a:rPr dirty="0" sz="1550" spc="10" b="1">
                <a:latin typeface="Courier New"/>
                <a:cs typeface="Courier New"/>
              </a:rPr>
              <a:t>UTL_MAIL.SEND_ATTACH_RAW</a:t>
            </a:r>
            <a:r>
              <a:rPr dirty="0" sz="1550" spc="-495" b="1">
                <a:latin typeface="Courier New"/>
                <a:cs typeface="Courier New"/>
              </a:rPr>
              <a:t> </a:t>
            </a:r>
            <a:r>
              <a:rPr dirty="0" sz="1550" spc="10" b="1">
                <a:latin typeface="Arial"/>
                <a:cs typeface="Arial"/>
              </a:rPr>
              <a:t>procedure:</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2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385956"/>
            <a:ext cx="6168390" cy="454659"/>
          </a:xfrm>
          <a:prstGeom prst="rect">
            <a:avLst/>
          </a:prstGeom>
        </p:spPr>
        <p:txBody>
          <a:bodyPr wrap="square" lIns="0" tIns="62865" rIns="0" bIns="0" rtlCol="0" vert="horz">
            <a:spAutoFit/>
          </a:bodyPr>
          <a:lstStyle/>
          <a:p>
            <a:pPr marL="12700">
              <a:lnSpc>
                <a:spcPct val="100000"/>
              </a:lnSpc>
              <a:spcBef>
                <a:spcPts val="495"/>
              </a:spcBef>
            </a:pPr>
            <a:r>
              <a:rPr dirty="0" sz="800" spc="-215">
                <a:latin typeface="Garuda"/>
                <a:cs typeface="Garuda"/>
              </a:rPr>
              <a:t>De</a:t>
            </a:r>
            <a:r>
              <a:rPr dirty="0" baseline="21367" sz="1950" spc="-322">
                <a:latin typeface="Times New Roman"/>
                <a:cs typeface="Times New Roman"/>
              </a:rPr>
              <a:t>f</a:t>
            </a:r>
            <a:r>
              <a:rPr dirty="0" sz="800" spc="-215">
                <a:latin typeface="Garuda"/>
                <a:cs typeface="Garuda"/>
              </a:rPr>
              <a:t>v</a:t>
            </a:r>
            <a:r>
              <a:rPr dirty="0" baseline="21367" sz="1950" spc="-322">
                <a:latin typeface="Times New Roman"/>
                <a:cs typeface="Times New Roman"/>
              </a:rPr>
              <a:t>o</a:t>
            </a:r>
            <a:r>
              <a:rPr dirty="0" sz="800" spc="-215">
                <a:latin typeface="Garuda"/>
                <a:cs typeface="Garuda"/>
              </a:rPr>
              <a:t>elo</a:t>
            </a:r>
            <a:r>
              <a:rPr dirty="0" baseline="21367" sz="1950" spc="-322">
                <a:latin typeface="Times New Roman"/>
                <a:cs typeface="Times New Roman"/>
              </a:rPr>
              <a:t>ll</a:t>
            </a:r>
            <a:r>
              <a:rPr dirty="0" sz="800" spc="-215">
                <a:latin typeface="Garuda"/>
                <a:cs typeface="Garuda"/>
              </a:rPr>
              <a:t>p</a:t>
            </a:r>
            <a:r>
              <a:rPr dirty="0" baseline="21367" sz="1950" spc="-322">
                <a:latin typeface="Times New Roman"/>
                <a:cs typeface="Times New Roman"/>
              </a:rPr>
              <a:t>o</a:t>
            </a:r>
            <a:r>
              <a:rPr dirty="0" sz="800" spc="-215">
                <a:latin typeface="Garuda"/>
                <a:cs typeface="Garuda"/>
              </a:rPr>
              <a:t>m</a:t>
            </a:r>
            <a:r>
              <a:rPr dirty="0" baseline="21367" sz="1950" spc="-322">
                <a:latin typeface="Times New Roman"/>
                <a:cs typeface="Times New Roman"/>
              </a:rPr>
              <a:t>w</a:t>
            </a:r>
            <a:r>
              <a:rPr dirty="0" sz="800" spc="-215">
                <a:latin typeface="Garuda"/>
                <a:cs typeface="Garuda"/>
              </a:rPr>
              <a:t>en</a:t>
            </a:r>
            <a:r>
              <a:rPr dirty="0" baseline="21367" sz="1950" spc="-322">
                <a:latin typeface="Times New Roman"/>
                <a:cs typeface="Times New Roman"/>
              </a:rPr>
              <a:t>i</a:t>
            </a:r>
            <a:r>
              <a:rPr dirty="0" sz="800" spc="-215">
                <a:latin typeface="Garuda"/>
                <a:cs typeface="Garuda"/>
              </a:rPr>
              <a:t>t</a:t>
            </a:r>
            <a:r>
              <a:rPr dirty="0" sz="800" spc="-220">
                <a:latin typeface="Garuda"/>
                <a:cs typeface="Garuda"/>
              </a:rPr>
              <a:t> </a:t>
            </a:r>
            <a:r>
              <a:rPr dirty="0" baseline="21367" sz="1950" spc="-300">
                <a:latin typeface="Times New Roman"/>
                <a:cs typeface="Times New Roman"/>
              </a:rPr>
              <a:t>n</a:t>
            </a:r>
            <a:r>
              <a:rPr dirty="0" sz="800" spc="-200">
                <a:latin typeface="Garuda"/>
                <a:cs typeface="Garuda"/>
              </a:rPr>
              <a:t>P</a:t>
            </a:r>
            <a:r>
              <a:rPr dirty="0" baseline="21367" sz="1950" spc="-300">
                <a:latin typeface="Times New Roman"/>
                <a:cs typeface="Times New Roman"/>
              </a:rPr>
              <a:t>g</a:t>
            </a:r>
            <a:r>
              <a:rPr dirty="0" sz="800" spc="-200">
                <a:latin typeface="Garuda"/>
                <a:cs typeface="Garuda"/>
              </a:rPr>
              <a:t>rog</a:t>
            </a:r>
            <a:r>
              <a:rPr dirty="0" baseline="21367" sz="1950" spc="-300">
                <a:latin typeface="Times New Roman"/>
                <a:cs typeface="Times New Roman"/>
              </a:rPr>
              <a:t>p</a:t>
            </a:r>
            <a:r>
              <a:rPr dirty="0" sz="800" spc="-200">
                <a:latin typeface="Garuda"/>
                <a:cs typeface="Garuda"/>
              </a:rPr>
              <a:t>ra</a:t>
            </a:r>
            <a:r>
              <a:rPr dirty="0" baseline="21367" sz="1950" spc="-300">
                <a:latin typeface="Times New Roman"/>
                <a:cs typeface="Times New Roman"/>
              </a:rPr>
              <a:t>a</a:t>
            </a:r>
            <a:r>
              <a:rPr dirty="0" sz="800" spc="-200">
                <a:latin typeface="Garuda"/>
                <a:cs typeface="Garuda"/>
              </a:rPr>
              <a:t>m</a:t>
            </a:r>
            <a:r>
              <a:rPr dirty="0" baseline="21367" sz="1950" spc="-300">
                <a:latin typeface="Times New Roman"/>
                <a:cs typeface="Times New Roman"/>
              </a:rPr>
              <a:t>g</a:t>
            </a:r>
            <a:r>
              <a:rPr dirty="0" sz="800" spc="-200">
                <a:latin typeface="Garuda"/>
                <a:cs typeface="Garuda"/>
              </a:rPr>
              <a:t>(</a:t>
            </a:r>
            <a:r>
              <a:rPr dirty="0" baseline="21367" sz="1950" spc="-300">
                <a:latin typeface="Times New Roman"/>
                <a:cs typeface="Times New Roman"/>
              </a:rPr>
              <a:t>e</a:t>
            </a:r>
            <a:r>
              <a:rPr dirty="0" sz="800" spc="-200">
                <a:latin typeface="Garuda"/>
                <a:cs typeface="Garuda"/>
              </a:rPr>
              <a:t>W</a:t>
            </a:r>
            <a:r>
              <a:rPr dirty="0" baseline="21367" sz="1950" spc="-300">
                <a:latin typeface="Times New Roman"/>
                <a:cs typeface="Times New Roman"/>
              </a:rPr>
              <a:t>.</a:t>
            </a:r>
            <a:r>
              <a:rPr dirty="0" sz="800" spc="-200">
                <a:latin typeface="Garuda"/>
                <a:cs typeface="Garuda"/>
              </a:rPr>
              <a:t>DP)</a:t>
            </a:r>
            <a:r>
              <a:rPr dirty="0" sz="800" spc="-195">
                <a:latin typeface="Garuda"/>
                <a:cs typeface="Garuda"/>
              </a:rPr>
              <a:t> </a:t>
            </a:r>
            <a:r>
              <a:rPr dirty="0" sz="800" spc="-5">
                <a:latin typeface="Garuda"/>
                <a:cs typeface="Garuda"/>
              </a:rPr>
              <a:t>eKit</a:t>
            </a:r>
            <a:r>
              <a:rPr dirty="0" sz="800" spc="-4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45">
                <a:latin typeface="Garuda"/>
                <a:cs typeface="Garuda"/>
              </a:rPr>
              <a:t> </a:t>
            </a:r>
            <a:r>
              <a:rPr dirty="0" sz="800" spc="-5">
                <a:latin typeface="Garuda"/>
                <a:cs typeface="Garuda"/>
              </a:rPr>
              <a:t>provided</a:t>
            </a:r>
            <a:r>
              <a:rPr dirty="0" sz="800" spc="-50">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45">
                <a:latin typeface="Garuda"/>
                <a:cs typeface="Garuda"/>
              </a:rPr>
              <a:t> </a:t>
            </a:r>
            <a:r>
              <a:rPr dirty="0" sz="800" spc="-5">
                <a:latin typeface="Garuda"/>
                <a:cs typeface="Garuda"/>
              </a:rPr>
              <a:t>in-class</a:t>
            </a:r>
            <a:r>
              <a:rPr dirty="0" sz="800" spc="-50">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4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4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45">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45">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761744" y="3858767"/>
            <a:ext cx="3759835" cy="783590"/>
          </a:xfrm>
          <a:prstGeom prst="rect">
            <a:avLst/>
          </a:prstGeom>
          <a:solidFill>
            <a:srgbClr val="CCCCCC"/>
          </a:solidFill>
          <a:ln w="20574">
            <a:solidFill>
              <a:srgbClr val="FF0000"/>
            </a:solidFill>
          </a:ln>
        </p:spPr>
        <p:txBody>
          <a:bodyPr wrap="square" lIns="0" tIns="0" rIns="0" bIns="0" rtlCol="0" vert="horz">
            <a:spAutoFit/>
          </a:bodyPr>
          <a:lstStyle/>
          <a:p>
            <a:pPr marL="30480">
              <a:lnSpc>
                <a:spcPts val="1205"/>
              </a:lnSpc>
            </a:pPr>
            <a:r>
              <a:rPr dirty="0" sz="1300" spc="-20" b="1">
                <a:latin typeface="Courier New"/>
                <a:cs typeface="Courier New"/>
              </a:rPr>
              <a:t>attachment </a:t>
            </a:r>
            <a:r>
              <a:rPr dirty="0" sz="1300" spc="-15" b="1">
                <a:latin typeface="Courier New"/>
                <a:cs typeface="Courier New"/>
              </a:rPr>
              <a:t>=&gt;</a:t>
            </a:r>
            <a:r>
              <a:rPr dirty="0" sz="1300" spc="30" b="1">
                <a:latin typeface="Courier New"/>
                <a:cs typeface="Courier New"/>
              </a:rPr>
              <a:t> </a:t>
            </a:r>
            <a:r>
              <a:rPr dirty="0" sz="1300" spc="-20" b="1">
                <a:latin typeface="Courier New"/>
                <a:cs typeface="Courier New"/>
              </a:rPr>
              <a:t>get_image('oracle.gif'),</a:t>
            </a:r>
            <a:endParaRPr sz="1300">
              <a:latin typeface="Courier New"/>
              <a:cs typeface="Courier New"/>
            </a:endParaRPr>
          </a:p>
          <a:p>
            <a:pPr marL="30480" marR="695325">
              <a:lnSpc>
                <a:spcPct val="96300"/>
              </a:lnSpc>
              <a:spcBef>
                <a:spcPts val="25"/>
              </a:spcBef>
            </a:pPr>
            <a:r>
              <a:rPr dirty="0" sz="1300" spc="-20" b="1">
                <a:latin typeface="Courier New"/>
                <a:cs typeface="Courier New"/>
              </a:rPr>
              <a:t>att_inline </a:t>
            </a:r>
            <a:r>
              <a:rPr dirty="0" sz="1300" spc="-15" b="1">
                <a:latin typeface="Courier New"/>
                <a:cs typeface="Courier New"/>
              </a:rPr>
              <a:t>=&gt; </a:t>
            </a:r>
            <a:r>
              <a:rPr dirty="0" sz="1300" spc="-20" b="1">
                <a:latin typeface="Courier New"/>
                <a:cs typeface="Courier New"/>
              </a:rPr>
              <a:t>true,  att_mime_type </a:t>
            </a:r>
            <a:r>
              <a:rPr dirty="0" sz="1300" spc="-15" b="1">
                <a:latin typeface="Courier New"/>
                <a:cs typeface="Courier New"/>
              </a:rPr>
              <a:t>=&gt; </a:t>
            </a:r>
            <a:r>
              <a:rPr dirty="0" sz="1300" spc="-20" b="1">
                <a:latin typeface="Courier New"/>
                <a:cs typeface="Courier New"/>
              </a:rPr>
              <a:t>'image/gif',  att_filename </a:t>
            </a:r>
            <a:r>
              <a:rPr dirty="0" sz="1300" spc="-15" b="1">
                <a:latin typeface="Courier New"/>
                <a:cs typeface="Courier New"/>
              </a:rPr>
              <a:t>=&gt;</a:t>
            </a:r>
            <a:r>
              <a:rPr dirty="0" sz="1300" b="1">
                <a:latin typeface="Courier New"/>
                <a:cs typeface="Courier New"/>
              </a:rPr>
              <a:t> </a:t>
            </a:r>
            <a:r>
              <a:rPr dirty="0" sz="1300" spc="-20" b="1">
                <a:latin typeface="Courier New"/>
                <a:cs typeface="Courier New"/>
              </a:rPr>
              <a:t>'oralogo.gif');</a:t>
            </a:r>
            <a:endParaRPr sz="1300">
              <a:latin typeface="Courier New"/>
              <a:cs typeface="Courier New"/>
            </a:endParaRPr>
          </a:p>
        </p:txBody>
      </p:sp>
      <p:sp>
        <p:nvSpPr>
          <p:cNvPr id="5" name="object 5"/>
          <p:cNvSpPr txBox="1"/>
          <p:nvPr/>
        </p:nvSpPr>
        <p:spPr>
          <a:xfrm>
            <a:off x="1325880" y="2083307"/>
            <a:ext cx="5104765" cy="2887980"/>
          </a:xfrm>
          <a:prstGeom prst="rect">
            <a:avLst/>
          </a:prstGeom>
          <a:solidFill>
            <a:srgbClr val="CCCCCC"/>
          </a:solidFill>
          <a:ln w="20574">
            <a:solidFill>
              <a:srgbClr val="000000"/>
            </a:solidFill>
          </a:ln>
        </p:spPr>
        <p:txBody>
          <a:bodyPr wrap="square" lIns="0" tIns="30480" rIns="0" bIns="0" rtlCol="0" vert="horz">
            <a:spAutoFit/>
          </a:bodyPr>
          <a:lstStyle/>
          <a:p>
            <a:pPr marL="74930" marR="628015">
              <a:lnSpc>
                <a:spcPts val="1500"/>
              </a:lnSpc>
              <a:spcBef>
                <a:spcPts val="240"/>
              </a:spcBef>
            </a:pPr>
            <a:r>
              <a:rPr dirty="0" sz="1300" spc="-15" b="1">
                <a:latin typeface="Courier New"/>
                <a:cs typeface="Courier New"/>
              </a:rPr>
              <a:t>CREATE OR REPLACE PROCEDURE </a:t>
            </a:r>
            <a:r>
              <a:rPr dirty="0" sz="1300" spc="-20" b="1">
                <a:latin typeface="Courier New"/>
                <a:cs typeface="Courier New"/>
              </a:rPr>
              <a:t>send_mail_logo IS  </a:t>
            </a:r>
            <a:r>
              <a:rPr dirty="0" sz="1300" spc="-15" b="1">
                <a:latin typeface="Courier New"/>
                <a:cs typeface="Courier New"/>
              </a:rPr>
              <a:t>BEGIN</a:t>
            </a:r>
            <a:endParaRPr sz="1300">
              <a:latin typeface="Courier New"/>
              <a:cs typeface="Courier New"/>
            </a:endParaRPr>
          </a:p>
          <a:p>
            <a:pPr marL="270510">
              <a:lnSpc>
                <a:spcPts val="1435"/>
              </a:lnSpc>
            </a:pPr>
            <a:r>
              <a:rPr dirty="0" sz="1300" spc="-15" b="1">
                <a:latin typeface="Courier New"/>
                <a:cs typeface="Courier New"/>
              </a:rPr>
              <a:t>UTL_MAIL.SEND_ATTACH_RAW(</a:t>
            </a:r>
            <a:endParaRPr sz="1300">
              <a:latin typeface="Courier New"/>
              <a:cs typeface="Courier New"/>
            </a:endParaRPr>
          </a:p>
          <a:p>
            <a:pPr marL="466090" marR="1311275">
              <a:lnSpc>
                <a:spcPts val="1500"/>
              </a:lnSpc>
              <a:spcBef>
                <a:spcPts val="70"/>
              </a:spcBef>
            </a:pPr>
            <a:r>
              <a:rPr dirty="0" sz="1300" spc="-15" b="1">
                <a:latin typeface="Courier New"/>
                <a:cs typeface="Courier New"/>
              </a:rPr>
              <a:t>sender =&gt; </a:t>
            </a:r>
            <a:r>
              <a:rPr dirty="0" sz="1300" spc="-20" b="1">
                <a:latin typeface="Courier New"/>
                <a:cs typeface="Courier New"/>
              </a:rPr>
              <a:t>'me@oracle.com',  recipients </a:t>
            </a:r>
            <a:r>
              <a:rPr dirty="0" sz="1300" spc="-15" b="1">
                <a:latin typeface="Courier New"/>
                <a:cs typeface="Courier New"/>
              </a:rPr>
              <a:t>=&gt; </a:t>
            </a:r>
            <a:r>
              <a:rPr dirty="0" sz="1300" spc="-20" b="1">
                <a:latin typeface="Courier New"/>
                <a:cs typeface="Courier New"/>
              </a:rPr>
              <a:t>'you@somewhere.net',  </a:t>
            </a:r>
            <a:r>
              <a:rPr dirty="0" sz="1300" spc="-15" b="1">
                <a:latin typeface="Courier New"/>
                <a:cs typeface="Courier New"/>
              </a:rPr>
              <a:t>message</a:t>
            </a:r>
            <a:r>
              <a:rPr dirty="0" sz="1300" spc="-25" b="1">
                <a:latin typeface="Courier New"/>
                <a:cs typeface="Courier New"/>
              </a:rPr>
              <a:t> </a:t>
            </a:r>
            <a:r>
              <a:rPr dirty="0" sz="1300" spc="-20" b="1">
                <a:latin typeface="Courier New"/>
                <a:cs typeface="Courier New"/>
              </a:rPr>
              <a:t>=&gt;</a:t>
            </a:r>
            <a:endParaRPr sz="1300">
              <a:latin typeface="Courier New"/>
              <a:cs typeface="Courier New"/>
            </a:endParaRPr>
          </a:p>
          <a:p>
            <a:pPr marL="661035">
              <a:lnSpc>
                <a:spcPts val="1435"/>
              </a:lnSpc>
            </a:pPr>
            <a:r>
              <a:rPr dirty="0" sz="1300" spc="-20" b="1">
                <a:latin typeface="Courier New"/>
                <a:cs typeface="Courier New"/>
              </a:rPr>
              <a:t>'&lt;HTML&gt;&lt;BODY&gt;See</a:t>
            </a:r>
            <a:r>
              <a:rPr dirty="0" sz="1300" b="1">
                <a:latin typeface="Courier New"/>
                <a:cs typeface="Courier New"/>
              </a:rPr>
              <a:t> </a:t>
            </a:r>
            <a:r>
              <a:rPr dirty="0" sz="1300" spc="-20" b="1">
                <a:latin typeface="Courier New"/>
                <a:cs typeface="Courier New"/>
              </a:rPr>
              <a:t>attachment&lt;/BODY&gt;&lt;/HTML&gt;',</a:t>
            </a:r>
            <a:endParaRPr sz="1300">
              <a:latin typeface="Courier New"/>
              <a:cs typeface="Courier New"/>
            </a:endParaRPr>
          </a:p>
          <a:p>
            <a:pPr marL="466090" marR="2190115">
              <a:lnSpc>
                <a:spcPts val="1500"/>
              </a:lnSpc>
              <a:spcBef>
                <a:spcPts val="75"/>
              </a:spcBef>
            </a:pPr>
            <a:r>
              <a:rPr dirty="0" sz="1300" spc="-15" b="1">
                <a:latin typeface="Courier New"/>
                <a:cs typeface="Courier New"/>
              </a:rPr>
              <a:t>subject =&gt; 'Oracle </a:t>
            </a:r>
            <a:r>
              <a:rPr dirty="0" sz="1300" spc="-20" b="1">
                <a:latin typeface="Courier New"/>
                <a:cs typeface="Courier New"/>
              </a:rPr>
              <a:t>Logo',  </a:t>
            </a:r>
            <a:r>
              <a:rPr dirty="0" sz="1300" spc="-15" b="1">
                <a:latin typeface="Courier New"/>
                <a:cs typeface="Courier New"/>
              </a:rPr>
              <a:t>mime_type =&gt;</a:t>
            </a:r>
            <a:r>
              <a:rPr dirty="0" sz="1300" spc="-60" b="1">
                <a:latin typeface="Courier New"/>
                <a:cs typeface="Courier New"/>
              </a:rPr>
              <a:t> </a:t>
            </a:r>
            <a:r>
              <a:rPr dirty="0" sz="1300" spc="-20" b="1">
                <a:latin typeface="Courier New"/>
                <a:cs typeface="Courier New"/>
              </a:rPr>
              <a:t>'text/html'</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55"/>
              </a:spcBef>
            </a:pPr>
            <a:endParaRPr sz="1250">
              <a:latin typeface="Courier New"/>
              <a:cs typeface="Courier New"/>
            </a:endParaRPr>
          </a:p>
          <a:p>
            <a:pPr marL="75565">
              <a:lnSpc>
                <a:spcPts val="1515"/>
              </a:lnSpc>
            </a:pPr>
            <a:r>
              <a:rPr dirty="0" sz="1300" spc="-20" b="1">
                <a:latin typeface="Courier New"/>
                <a:cs typeface="Courier New"/>
              </a:rPr>
              <a:t>END;</a:t>
            </a:r>
            <a:endParaRPr sz="1300">
              <a:latin typeface="Courier New"/>
              <a:cs typeface="Courier New"/>
            </a:endParaRPr>
          </a:p>
          <a:p>
            <a:pPr marL="75565">
              <a:lnSpc>
                <a:spcPts val="1515"/>
              </a:lnSpc>
            </a:pPr>
            <a:r>
              <a:rPr dirty="0" sz="1300" spc="-10" b="1">
                <a:latin typeface="Courier New"/>
                <a:cs typeface="Courier New"/>
              </a:rPr>
              <a:t>/</a:t>
            </a:r>
            <a:endParaRPr sz="1300">
              <a:latin typeface="Courier New"/>
              <a:cs typeface="Courier New"/>
            </a:endParaRPr>
          </a:p>
        </p:txBody>
      </p:sp>
      <p:sp>
        <p:nvSpPr>
          <p:cNvPr id="6" name="object 6"/>
          <p:cNvSpPr txBox="1"/>
          <p:nvPr/>
        </p:nvSpPr>
        <p:spPr>
          <a:xfrm>
            <a:off x="743204" y="5619272"/>
            <a:ext cx="6226810" cy="376491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Sending E-Mail </a:t>
            </a:r>
            <a:r>
              <a:rPr dirty="0" sz="1300" spc="10" b="1">
                <a:latin typeface="Arial"/>
                <a:cs typeface="Arial"/>
              </a:rPr>
              <a:t>with a </a:t>
            </a:r>
            <a:r>
              <a:rPr dirty="0" sz="1300" spc="5" b="1">
                <a:latin typeface="Arial"/>
                <a:cs typeface="Arial"/>
              </a:rPr>
              <a:t>Binary</a:t>
            </a:r>
            <a:r>
              <a:rPr dirty="0" sz="1300" spc="-20" b="1">
                <a:latin typeface="Arial"/>
                <a:cs typeface="Arial"/>
              </a:rPr>
              <a:t> </a:t>
            </a:r>
            <a:r>
              <a:rPr dirty="0" sz="1300" spc="5" b="1">
                <a:latin typeface="Arial"/>
                <a:cs typeface="Arial"/>
              </a:rPr>
              <a:t>Attachment</a:t>
            </a:r>
            <a:endParaRPr sz="1300">
              <a:latin typeface="Arial"/>
              <a:cs typeface="Arial"/>
            </a:endParaRPr>
          </a:p>
          <a:p>
            <a:pPr marL="137795" marR="5080">
              <a:lnSpc>
                <a:spcPct val="102600"/>
              </a:lnSpc>
              <a:spcBef>
                <a:spcPts val="270"/>
              </a:spcBef>
            </a:pP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a:t>
            </a:r>
            <a:r>
              <a:rPr dirty="0" sz="1300" spc="5">
                <a:latin typeface="Times New Roman"/>
                <a:cs typeface="Times New Roman"/>
              </a:rPr>
              <a:t>a procedure calling the </a:t>
            </a:r>
            <a:r>
              <a:rPr dirty="0" sz="1300" spc="15">
                <a:latin typeface="Courier New"/>
                <a:cs typeface="Courier New"/>
              </a:rPr>
              <a:t>UTL_MAIL.SEND_ATTACH_RAW </a:t>
            </a:r>
            <a:r>
              <a:rPr dirty="0" sz="1300" spc="5">
                <a:latin typeface="Times New Roman"/>
                <a:cs typeface="Times New Roman"/>
              </a:rPr>
              <a:t>procedure to  send a textual or an </a:t>
            </a:r>
            <a:r>
              <a:rPr dirty="0" sz="1300" spc="10">
                <a:latin typeface="Times New Roman"/>
                <a:cs typeface="Times New Roman"/>
              </a:rPr>
              <a:t>HTML </a:t>
            </a:r>
            <a:r>
              <a:rPr dirty="0" sz="1300" spc="5">
                <a:latin typeface="Times New Roman"/>
                <a:cs typeface="Times New Roman"/>
              </a:rPr>
              <a:t>message with a binary attachment. In addition to the </a:t>
            </a:r>
            <a:r>
              <a:rPr dirty="0" sz="1300" spc="10">
                <a:latin typeface="Courier New"/>
                <a:cs typeface="Courier New"/>
              </a:rPr>
              <a:t>sender</a:t>
            </a:r>
            <a:r>
              <a:rPr dirty="0" sz="1300" spc="10">
                <a:latin typeface="Times New Roman"/>
                <a:cs typeface="Times New Roman"/>
              </a:rPr>
              <a:t>,  </a:t>
            </a:r>
            <a:r>
              <a:rPr dirty="0" sz="1300" spc="10">
                <a:latin typeface="Courier New"/>
                <a:cs typeface="Courier New"/>
              </a:rPr>
              <a:t>recipients</a:t>
            </a:r>
            <a:r>
              <a:rPr dirty="0" sz="1300" spc="10">
                <a:latin typeface="Times New Roman"/>
                <a:cs typeface="Times New Roman"/>
              </a:rPr>
              <a:t>, </a:t>
            </a:r>
            <a:r>
              <a:rPr dirty="0" sz="1300" spc="10">
                <a:latin typeface="Courier New"/>
                <a:cs typeface="Courier New"/>
              </a:rPr>
              <a:t>message</a:t>
            </a:r>
            <a:r>
              <a:rPr dirty="0" sz="1300" spc="10">
                <a:latin typeface="Times New Roman"/>
                <a:cs typeface="Times New Roman"/>
              </a:rPr>
              <a:t>, </a:t>
            </a:r>
            <a:r>
              <a:rPr dirty="0" sz="1300" spc="10">
                <a:latin typeface="Courier New"/>
                <a:cs typeface="Courier New"/>
              </a:rPr>
              <a:t>subject</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mime_type </a:t>
            </a:r>
            <a:r>
              <a:rPr dirty="0" sz="1300" spc="5">
                <a:latin typeface="Times New Roman"/>
                <a:cs typeface="Times New Roman"/>
              </a:rPr>
              <a:t>parameters that provide values  for the </a:t>
            </a:r>
            <a:r>
              <a:rPr dirty="0" sz="1300" spc="10">
                <a:latin typeface="Times New Roman"/>
                <a:cs typeface="Times New Roman"/>
              </a:rPr>
              <a:t>main </a:t>
            </a:r>
            <a:r>
              <a:rPr dirty="0" sz="1300" spc="5">
                <a:latin typeface="Times New Roman"/>
                <a:cs typeface="Times New Roman"/>
              </a:rPr>
              <a:t>part of the e-mail message, the </a:t>
            </a:r>
            <a:r>
              <a:rPr dirty="0" sz="1300" spc="15">
                <a:latin typeface="Courier New"/>
                <a:cs typeface="Courier New"/>
              </a:rPr>
              <a:t>SEND_ATTACH_RAW </a:t>
            </a:r>
            <a:r>
              <a:rPr dirty="0" sz="1300" spc="5">
                <a:latin typeface="Times New Roman"/>
                <a:cs typeface="Times New Roman"/>
              </a:rPr>
              <a:t>procedure has the  following highlighted parameters:</a:t>
            </a:r>
            <a:endParaRPr sz="1300">
              <a:latin typeface="Times New Roman"/>
              <a:cs typeface="Times New Roman"/>
            </a:endParaRPr>
          </a:p>
          <a:p>
            <a:pPr marL="514984" indent="-251460">
              <a:lnSpc>
                <a:spcPts val="1505"/>
              </a:lnSpc>
              <a:buChar char="•"/>
              <a:tabLst>
                <a:tab pos="514984" algn="l"/>
                <a:tab pos="515620" algn="l"/>
              </a:tabLst>
            </a:pPr>
            <a:r>
              <a:rPr dirty="0" sz="1300" spc="10">
                <a:latin typeface="Times New Roman"/>
                <a:cs typeface="Times New Roman"/>
              </a:rPr>
              <a:t>The </a:t>
            </a:r>
            <a:r>
              <a:rPr dirty="0" sz="1300" spc="10">
                <a:latin typeface="Courier New"/>
                <a:cs typeface="Courier New"/>
              </a:rPr>
              <a:t>attachment</a:t>
            </a:r>
            <a:r>
              <a:rPr dirty="0" sz="1300" spc="-445">
                <a:latin typeface="Courier New"/>
                <a:cs typeface="Courier New"/>
              </a:rPr>
              <a:t> </a:t>
            </a:r>
            <a:r>
              <a:rPr dirty="0" sz="1300" spc="10">
                <a:latin typeface="Times New Roman"/>
                <a:cs typeface="Times New Roman"/>
              </a:rPr>
              <a:t>parameter </a:t>
            </a:r>
            <a:r>
              <a:rPr dirty="0" sz="1300" spc="5">
                <a:latin typeface="Times New Roman"/>
                <a:cs typeface="Times New Roman"/>
              </a:rPr>
              <a:t>(required) </a:t>
            </a:r>
            <a:r>
              <a:rPr dirty="0" sz="1300" spc="10">
                <a:latin typeface="Times New Roman"/>
                <a:cs typeface="Times New Roman"/>
              </a:rPr>
              <a:t>accepts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RAW</a:t>
            </a:r>
            <a:r>
              <a:rPr dirty="0" sz="1300" spc="-450">
                <a:latin typeface="Courier New"/>
                <a:cs typeface="Courier New"/>
              </a:rPr>
              <a:t> </a:t>
            </a:r>
            <a:r>
              <a:rPr dirty="0" sz="1300" spc="5">
                <a:latin typeface="Times New Roman"/>
                <a:cs typeface="Times New Roman"/>
              </a:rPr>
              <a:t>data</a:t>
            </a:r>
            <a:r>
              <a:rPr dirty="0" sz="1300" spc="10">
                <a:latin typeface="Times New Roman"/>
                <a:cs typeface="Times New Roman"/>
              </a:rPr>
              <a:t> </a:t>
            </a:r>
            <a:r>
              <a:rPr dirty="0" sz="1300" spc="5">
                <a:latin typeface="Times New Roman"/>
                <a:cs typeface="Times New Roman"/>
              </a:rPr>
              <a:t>type,</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maximum</a:t>
            </a:r>
            <a:endParaRPr sz="1300">
              <a:latin typeface="Times New Roman"/>
              <a:cs typeface="Times New Roman"/>
            </a:endParaRPr>
          </a:p>
          <a:p>
            <a:pPr marL="515620">
              <a:lnSpc>
                <a:spcPts val="1535"/>
              </a:lnSpc>
              <a:spcBef>
                <a:spcPts val="100"/>
              </a:spcBef>
            </a:pPr>
            <a:r>
              <a:rPr dirty="0" sz="1300" spc="5">
                <a:latin typeface="Times New Roman"/>
                <a:cs typeface="Times New Roman"/>
              </a:rPr>
              <a:t>size of 32,767 binary characters.</a:t>
            </a:r>
            <a:endParaRPr sz="1300">
              <a:latin typeface="Times New Roman"/>
              <a:cs typeface="Times New Roman"/>
            </a:endParaRPr>
          </a:p>
          <a:p>
            <a:pPr marL="514984" indent="-251460">
              <a:lnSpc>
                <a:spcPts val="1535"/>
              </a:lnSpc>
              <a:buChar char="•"/>
              <a:tabLst>
                <a:tab pos="514984" algn="l"/>
                <a:tab pos="515620" algn="l"/>
              </a:tabLst>
            </a:pPr>
            <a:r>
              <a:rPr dirty="0" sz="1300" spc="10">
                <a:latin typeface="Times New Roman"/>
                <a:cs typeface="Times New Roman"/>
              </a:rPr>
              <a:t>The </a:t>
            </a:r>
            <a:r>
              <a:rPr dirty="0" sz="1300" spc="10">
                <a:latin typeface="Courier New"/>
                <a:cs typeface="Courier New"/>
              </a:rPr>
              <a:t>att_inline</a:t>
            </a:r>
            <a:r>
              <a:rPr dirty="0" sz="1300" spc="-405">
                <a:latin typeface="Courier New"/>
                <a:cs typeface="Courier New"/>
              </a:rPr>
              <a:t> </a:t>
            </a:r>
            <a:r>
              <a:rPr dirty="0" sz="1300" spc="10">
                <a:latin typeface="Times New Roman"/>
                <a:cs typeface="Times New Roman"/>
              </a:rPr>
              <a:t>parameter </a:t>
            </a:r>
            <a:r>
              <a:rPr dirty="0" sz="1300" spc="5">
                <a:latin typeface="Times New Roman"/>
                <a:cs typeface="Times New Roman"/>
              </a:rPr>
              <a:t>(optional) is </a:t>
            </a:r>
            <a:r>
              <a:rPr dirty="0" sz="1300" spc="10">
                <a:latin typeface="Times New Roman"/>
                <a:cs typeface="Times New Roman"/>
              </a:rPr>
              <a:t>Boolean </a:t>
            </a:r>
            <a:r>
              <a:rPr dirty="0" sz="1300" spc="5">
                <a:latin typeface="Times New Roman"/>
                <a:cs typeface="Times New Roman"/>
              </a:rPr>
              <a:t>(default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to indicate that</a:t>
            </a:r>
            <a:endParaRPr sz="1300">
              <a:latin typeface="Times New Roman"/>
              <a:cs typeface="Times New Roman"/>
            </a:endParaRPr>
          </a:p>
          <a:p>
            <a:pPr marL="515620">
              <a:lnSpc>
                <a:spcPts val="1535"/>
              </a:lnSpc>
              <a:spcBef>
                <a:spcPts val="95"/>
              </a:spcBef>
            </a:pPr>
            <a:r>
              <a:rPr dirty="0" sz="1300" spc="5">
                <a:latin typeface="Times New Roman"/>
                <a:cs typeface="Times New Roman"/>
              </a:rPr>
              <a:t>the </a:t>
            </a:r>
            <a:r>
              <a:rPr dirty="0" sz="1300" spc="10">
                <a:latin typeface="Times New Roman"/>
                <a:cs typeface="Times New Roman"/>
              </a:rPr>
              <a:t>attachment </a:t>
            </a:r>
            <a:r>
              <a:rPr dirty="0" sz="1300" spc="5">
                <a:latin typeface="Times New Roman"/>
                <a:cs typeface="Times New Roman"/>
              </a:rPr>
              <a:t>is viewable with the message</a:t>
            </a:r>
            <a:r>
              <a:rPr dirty="0" sz="1300" spc="15">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515620" marR="39370" indent="-252095">
              <a:lnSpc>
                <a:spcPts val="1580"/>
              </a:lnSpc>
              <a:spcBef>
                <a:spcPts val="5"/>
              </a:spcBef>
              <a:buChar char="•"/>
              <a:tabLst>
                <a:tab pos="515620" algn="l"/>
                <a:tab pos="516255" algn="l"/>
              </a:tabLst>
            </a:pPr>
            <a:r>
              <a:rPr dirty="0" sz="1300" spc="10">
                <a:latin typeface="Times New Roman"/>
                <a:cs typeface="Times New Roman"/>
              </a:rPr>
              <a:t>The </a:t>
            </a:r>
            <a:r>
              <a:rPr dirty="0" sz="1300" spc="15">
                <a:latin typeface="Courier New"/>
                <a:cs typeface="Courier New"/>
              </a:rPr>
              <a:t>att_mime_type</a:t>
            </a:r>
            <a:r>
              <a:rPr dirty="0" sz="1300" spc="-355">
                <a:latin typeface="Courier New"/>
                <a:cs typeface="Courier New"/>
              </a:rPr>
              <a:t> </a:t>
            </a:r>
            <a:r>
              <a:rPr dirty="0" sz="1300" spc="10">
                <a:latin typeface="Times New Roman"/>
                <a:cs typeface="Times New Roman"/>
              </a:rPr>
              <a:t>parameter </a:t>
            </a:r>
            <a:r>
              <a:rPr dirty="0" sz="1300" spc="5">
                <a:latin typeface="Times New Roman"/>
                <a:cs typeface="Times New Roman"/>
              </a:rPr>
              <a:t>(optional) specifies the format of the attachment.  If not provided, it is set to </a:t>
            </a:r>
            <a:r>
              <a:rPr dirty="0" sz="1300" spc="15">
                <a:latin typeface="Courier New"/>
                <a:cs typeface="Courier New"/>
              </a:rPr>
              <a:t>application/octet</a:t>
            </a:r>
            <a:r>
              <a:rPr dirty="0" sz="1300" spc="15">
                <a:latin typeface="Times New Roman"/>
                <a:cs typeface="Times New Roman"/>
              </a:rPr>
              <a:t>.</a:t>
            </a:r>
            <a:endParaRPr sz="1300">
              <a:latin typeface="Times New Roman"/>
              <a:cs typeface="Times New Roman"/>
            </a:endParaRPr>
          </a:p>
          <a:p>
            <a:pPr marL="515620" marR="33655" indent="-252095">
              <a:lnSpc>
                <a:spcPts val="1580"/>
              </a:lnSpc>
              <a:spcBef>
                <a:spcPts val="5"/>
              </a:spcBef>
              <a:buChar char="•"/>
              <a:tabLst>
                <a:tab pos="515620" algn="l"/>
                <a:tab pos="516255" algn="l"/>
              </a:tabLst>
            </a:pPr>
            <a:r>
              <a:rPr dirty="0" sz="1300" spc="10">
                <a:latin typeface="Times New Roman"/>
                <a:cs typeface="Times New Roman"/>
              </a:rPr>
              <a:t>The </a:t>
            </a:r>
            <a:r>
              <a:rPr dirty="0" sz="1300" spc="15">
                <a:latin typeface="Courier New"/>
                <a:cs typeface="Courier New"/>
              </a:rPr>
              <a:t>att_filename</a:t>
            </a:r>
            <a:r>
              <a:rPr dirty="0" sz="1300" spc="-405">
                <a:latin typeface="Courier New"/>
                <a:cs typeface="Courier New"/>
              </a:rPr>
              <a:t> </a:t>
            </a:r>
            <a:r>
              <a:rPr dirty="0" sz="1300" spc="10">
                <a:latin typeface="Times New Roman"/>
                <a:cs typeface="Times New Roman"/>
              </a:rPr>
              <a:t>parameter </a:t>
            </a:r>
            <a:r>
              <a:rPr dirty="0" sz="1300" spc="5">
                <a:latin typeface="Times New Roman"/>
                <a:cs typeface="Times New Roman"/>
              </a:rPr>
              <a:t>(optional) assigns any file </a:t>
            </a:r>
            <a:r>
              <a:rPr dirty="0" sz="1300" spc="10">
                <a:latin typeface="Times New Roman"/>
                <a:cs typeface="Times New Roman"/>
              </a:rPr>
              <a:t>name </a:t>
            </a:r>
            <a:r>
              <a:rPr dirty="0" sz="1300" spc="5">
                <a:latin typeface="Times New Roman"/>
                <a:cs typeface="Times New Roman"/>
              </a:rPr>
              <a:t>to the attachment.  </a:t>
            </a:r>
            <a:r>
              <a:rPr dirty="0" sz="1300">
                <a:latin typeface="Times New Roman"/>
                <a:cs typeface="Times New Roman"/>
              </a:rPr>
              <a:t>It </a:t>
            </a:r>
            <a:r>
              <a:rPr dirty="0" sz="1300" spc="5">
                <a:latin typeface="Times New Roman"/>
                <a:cs typeface="Times New Roman"/>
              </a:rPr>
              <a:t>is </a:t>
            </a:r>
            <a:r>
              <a:rPr dirty="0" sz="1300" spc="15">
                <a:latin typeface="Courier New"/>
                <a:cs typeface="Courier New"/>
              </a:rPr>
              <a:t>NULL</a:t>
            </a:r>
            <a:r>
              <a:rPr dirty="0" sz="1300" spc="-409">
                <a:latin typeface="Courier New"/>
                <a:cs typeface="Courier New"/>
              </a:rPr>
              <a:t> </a:t>
            </a:r>
            <a:r>
              <a:rPr dirty="0" sz="1300" spc="10">
                <a:latin typeface="Times New Roman"/>
                <a:cs typeface="Times New Roman"/>
              </a:rPr>
              <a:t>by </a:t>
            </a:r>
            <a:r>
              <a:rPr dirty="0" sz="1300" spc="5">
                <a:latin typeface="Times New Roman"/>
                <a:cs typeface="Times New Roman"/>
              </a:rPr>
              <a:t>default, in which case, the </a:t>
            </a:r>
            <a:r>
              <a:rPr dirty="0" sz="1300" spc="10">
                <a:latin typeface="Times New Roman"/>
                <a:cs typeface="Times New Roman"/>
              </a:rPr>
              <a:t>name </a:t>
            </a:r>
            <a:r>
              <a:rPr dirty="0" sz="1300" spc="5">
                <a:latin typeface="Times New Roman"/>
                <a:cs typeface="Times New Roman"/>
              </a:rPr>
              <a:t>is assigned a default name.</a:t>
            </a:r>
            <a:endParaRPr sz="1300">
              <a:latin typeface="Times New Roman"/>
              <a:cs typeface="Times New Roman"/>
            </a:endParaRPr>
          </a:p>
          <a:p>
            <a:pPr marL="139065" marR="102870" indent="-635">
              <a:lnSpc>
                <a:spcPct val="101400"/>
              </a:lnSpc>
              <a:spcBef>
                <a:spcPts val="345"/>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get_image</a:t>
            </a:r>
            <a:r>
              <a:rPr dirty="0" sz="1300" spc="-450">
                <a:latin typeface="Courier New"/>
                <a:cs typeface="Courier New"/>
              </a:rPr>
              <a:t> </a:t>
            </a:r>
            <a:r>
              <a:rPr dirty="0" sz="1300" spc="5">
                <a:latin typeface="Times New Roman"/>
                <a:cs typeface="Times New Roman"/>
              </a:rPr>
              <a:t>function</a:t>
            </a:r>
            <a:r>
              <a:rPr dirty="0" sz="1300" spc="1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example</a:t>
            </a:r>
            <a:r>
              <a:rPr dirty="0" sz="1300" spc="15">
                <a:latin typeface="Times New Roman"/>
                <a:cs typeface="Times New Roman"/>
              </a:rPr>
              <a:t> </a:t>
            </a:r>
            <a:r>
              <a:rPr dirty="0" sz="1300" spc="5">
                <a:latin typeface="Times New Roman"/>
                <a:cs typeface="Times New Roman"/>
              </a:rPr>
              <a:t>uses</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0">
                <a:latin typeface="Courier New"/>
                <a:cs typeface="Courier New"/>
              </a:rPr>
              <a:t>BFILE</a:t>
            </a:r>
            <a:r>
              <a:rPr dirty="0" sz="1300" spc="-445">
                <a:latin typeface="Courier New"/>
                <a:cs typeface="Courier New"/>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read</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image</a:t>
            </a:r>
            <a:r>
              <a:rPr dirty="0" sz="1300" spc="10">
                <a:latin typeface="Times New Roman"/>
                <a:cs typeface="Times New Roman"/>
              </a:rPr>
              <a:t> </a:t>
            </a:r>
            <a:r>
              <a:rPr dirty="0" sz="1300" spc="5">
                <a:latin typeface="Times New Roman"/>
                <a:cs typeface="Times New Roman"/>
              </a:rPr>
              <a:t>data.</a:t>
            </a:r>
            <a:r>
              <a:rPr dirty="0" sz="1300" spc="10">
                <a:latin typeface="Times New Roman"/>
                <a:cs typeface="Times New Roman"/>
              </a:rPr>
              <a:t> </a:t>
            </a:r>
            <a:r>
              <a:rPr dirty="0" sz="1300" spc="5">
                <a:latin typeface="Times New Roman"/>
                <a:cs typeface="Times New Roman"/>
              </a:rPr>
              <a:t>Using</a:t>
            </a:r>
            <a:r>
              <a:rPr dirty="0" sz="1300" spc="15">
                <a:latin typeface="Times New Roman"/>
                <a:cs typeface="Times New Roman"/>
              </a:rPr>
              <a:t> </a:t>
            </a:r>
            <a:r>
              <a:rPr dirty="0" sz="1300" spc="5">
                <a:latin typeface="Times New Roman"/>
                <a:cs typeface="Times New Roman"/>
              </a:rPr>
              <a:t>a  </a:t>
            </a:r>
            <a:r>
              <a:rPr dirty="0" sz="1300" spc="15">
                <a:latin typeface="Courier New"/>
                <a:cs typeface="Courier New"/>
              </a:rPr>
              <a:t>BFILE </a:t>
            </a:r>
            <a:r>
              <a:rPr dirty="0" sz="1300" spc="5">
                <a:latin typeface="Times New Roman"/>
                <a:cs typeface="Times New Roman"/>
              </a:rPr>
              <a:t>requires creating a logical directory </a:t>
            </a:r>
            <a:r>
              <a:rPr dirty="0" sz="1300" spc="10">
                <a:latin typeface="Times New Roman"/>
                <a:cs typeface="Times New Roman"/>
              </a:rPr>
              <a:t>name </a:t>
            </a:r>
            <a:r>
              <a:rPr dirty="0" sz="1300" spc="5">
                <a:latin typeface="Times New Roman"/>
                <a:cs typeface="Times New Roman"/>
              </a:rPr>
              <a:t>in the database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CREATE  DIRECTORY </a:t>
            </a:r>
            <a:r>
              <a:rPr dirty="0" sz="1300" spc="5">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details about working with a </a:t>
            </a:r>
            <a:r>
              <a:rPr dirty="0" sz="1300" spc="15">
                <a:latin typeface="Courier New"/>
                <a:cs typeface="Courier New"/>
              </a:rPr>
              <a:t>BFILE </a:t>
            </a:r>
            <a:r>
              <a:rPr dirty="0" sz="1300" spc="5">
                <a:latin typeface="Times New Roman"/>
                <a:cs typeface="Times New Roman"/>
              </a:rPr>
              <a:t>are covered in the  lesson titled “Manipulating Large Objects.” </a:t>
            </a:r>
            <a:r>
              <a:rPr dirty="0" sz="1300" spc="10">
                <a:latin typeface="Times New Roman"/>
                <a:cs typeface="Times New Roman"/>
              </a:rPr>
              <a:t>The </a:t>
            </a:r>
            <a:r>
              <a:rPr dirty="0" sz="1300" spc="5">
                <a:latin typeface="Times New Roman"/>
                <a:cs typeface="Times New Roman"/>
              </a:rPr>
              <a:t>code for </a:t>
            </a:r>
            <a:r>
              <a:rPr dirty="0" sz="1300" spc="15">
                <a:latin typeface="Courier New"/>
                <a:cs typeface="Courier New"/>
              </a:rPr>
              <a:t>get_image</a:t>
            </a:r>
            <a:r>
              <a:rPr dirty="0" sz="1300" spc="-370">
                <a:latin typeface="Courier New"/>
                <a:cs typeface="Courier New"/>
              </a:rPr>
              <a:t> </a:t>
            </a:r>
            <a:r>
              <a:rPr dirty="0" sz="1300">
                <a:latin typeface="Times New Roman"/>
                <a:cs typeface="Times New Roman"/>
              </a:rPr>
              <a:t>is </a:t>
            </a:r>
            <a:r>
              <a:rPr dirty="0" sz="1300" spc="5">
                <a:latin typeface="Times New Roman"/>
                <a:cs typeface="Times New Roman"/>
              </a:rPr>
              <a:t>shown on </a:t>
            </a:r>
            <a:r>
              <a:rPr dirty="0" sz="1300">
                <a:latin typeface="Times New Roman"/>
                <a:cs typeface="Times New Roman"/>
              </a:rPr>
              <a:t>the</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286240"/>
            <a:ext cx="6168390" cy="622300"/>
          </a:xfrm>
          <a:prstGeom prst="rect">
            <a:avLst/>
          </a:prstGeom>
        </p:spPr>
        <p:txBody>
          <a:bodyPr wrap="square" lIns="0" tIns="0" rIns="0" bIns="0" rtlCol="0" vert="horz">
            <a:spAutoFit/>
          </a:bodyPr>
          <a:lstStyle/>
          <a:p>
            <a:pPr algn="ctr" marL="247650">
              <a:lnSpc>
                <a:spcPts val="1315"/>
              </a:lnSpc>
            </a:pPr>
            <a:r>
              <a:rPr dirty="0" sz="1100" spc="-5" b="1">
                <a:latin typeface="Arial"/>
                <a:cs typeface="Arial"/>
              </a:rPr>
              <a:t>Preface-4</a:t>
            </a:r>
            <a:endParaRPr sz="1100">
              <a:latin typeface="Arial"/>
              <a:cs typeface="Arial"/>
            </a:endParaRPr>
          </a:p>
          <a:p>
            <a:pPr marL="12700" marR="5080">
              <a:lnSpc>
                <a:spcPct val="104200"/>
              </a:lnSpc>
              <a:spcBef>
                <a:spcPts val="42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91794" y="695959"/>
            <a:ext cx="152654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Related</a:t>
            </a:r>
            <a:r>
              <a:rPr dirty="0" sz="1200" spc="-55" b="1">
                <a:latin typeface="Arial"/>
                <a:cs typeface="Arial"/>
              </a:rPr>
              <a:t> </a:t>
            </a:r>
            <a:r>
              <a:rPr dirty="0" sz="1200" b="1">
                <a:latin typeface="Arial"/>
                <a:cs typeface="Arial"/>
              </a:rPr>
              <a:t>Publications</a:t>
            </a:r>
            <a:endParaRPr sz="1200">
              <a:latin typeface="Arial"/>
              <a:cs typeface="Arial"/>
            </a:endParaRPr>
          </a:p>
        </p:txBody>
      </p:sp>
      <p:sp>
        <p:nvSpPr>
          <p:cNvPr id="3" name="object 3"/>
          <p:cNvSpPr txBox="1"/>
          <p:nvPr/>
        </p:nvSpPr>
        <p:spPr>
          <a:xfrm>
            <a:off x="1009141" y="1150111"/>
            <a:ext cx="4044315" cy="1762125"/>
          </a:xfrm>
          <a:prstGeom prst="rect">
            <a:avLst/>
          </a:prstGeom>
        </p:spPr>
        <p:txBody>
          <a:bodyPr wrap="square" lIns="0" tIns="12700" rIns="0" bIns="0" rtlCol="0" vert="horz">
            <a:spAutoFit/>
          </a:bodyPr>
          <a:lstStyle/>
          <a:p>
            <a:pPr marL="12700" marR="2736215">
              <a:lnSpc>
                <a:spcPct val="125000"/>
              </a:lnSpc>
              <a:spcBef>
                <a:spcPts val="100"/>
              </a:spcBef>
            </a:pPr>
            <a:r>
              <a:rPr dirty="0" sz="1200" b="1">
                <a:latin typeface="Times New Roman"/>
                <a:cs typeface="Times New Roman"/>
              </a:rPr>
              <a:t>Oracle</a:t>
            </a:r>
            <a:r>
              <a:rPr dirty="0" sz="1200" spc="-85" b="1">
                <a:latin typeface="Times New Roman"/>
                <a:cs typeface="Times New Roman"/>
              </a:rPr>
              <a:t> </a:t>
            </a:r>
            <a:r>
              <a:rPr dirty="0" sz="1200" b="1">
                <a:latin typeface="Times New Roman"/>
                <a:cs typeface="Times New Roman"/>
              </a:rPr>
              <a:t>Publications  Title</a:t>
            </a:r>
            <a:endParaRPr sz="1200">
              <a:latin typeface="Times New Roman"/>
              <a:cs typeface="Times New Roman"/>
            </a:endParaRPr>
          </a:p>
          <a:p>
            <a:pPr marL="12700" marR="5080">
              <a:lnSpc>
                <a:spcPct val="100000"/>
              </a:lnSpc>
              <a:spcBef>
                <a:spcPts val="360"/>
              </a:spcBef>
            </a:pPr>
            <a:r>
              <a:rPr dirty="0" sz="1200" i="1">
                <a:latin typeface="Times New Roman"/>
                <a:cs typeface="Times New Roman"/>
              </a:rPr>
              <a:t>Oracle Database Application Developer’s Guide – </a:t>
            </a:r>
            <a:r>
              <a:rPr dirty="0" sz="1200" spc="-5" i="1">
                <a:latin typeface="Times New Roman"/>
                <a:cs typeface="Times New Roman"/>
              </a:rPr>
              <a:t>Fundamentals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a:p>
            <a:pPr marL="12700" marR="10160">
              <a:lnSpc>
                <a:spcPct val="100000"/>
              </a:lnSpc>
              <a:spcBef>
                <a:spcPts val="360"/>
              </a:spcBef>
            </a:pPr>
            <a:r>
              <a:rPr dirty="0" sz="1200" i="1">
                <a:latin typeface="Times New Roman"/>
                <a:cs typeface="Times New Roman"/>
              </a:rPr>
              <a:t>Oracle Database Application Developer’s Guide – </a:t>
            </a:r>
            <a:r>
              <a:rPr dirty="0" sz="1200" spc="-5" i="1">
                <a:latin typeface="Times New Roman"/>
                <a:cs typeface="Times New Roman"/>
              </a:rPr>
              <a:t>Large Objects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a:p>
            <a:pPr marL="12700" marR="599440">
              <a:lnSpc>
                <a:spcPts val="1800"/>
              </a:lnSpc>
              <a:spcBef>
                <a:spcPts val="115"/>
              </a:spcBef>
            </a:pPr>
            <a:r>
              <a:rPr dirty="0" sz="1200" i="1">
                <a:latin typeface="Times New Roman"/>
                <a:cs typeface="Times New Roman"/>
              </a:rPr>
              <a:t>PL/SQL Packages and Types Reference (10g Release</a:t>
            </a:r>
            <a:r>
              <a:rPr dirty="0" sz="1200" spc="-80" i="1">
                <a:latin typeface="Times New Roman"/>
                <a:cs typeface="Times New Roman"/>
              </a:rPr>
              <a:t> </a:t>
            </a:r>
            <a:r>
              <a:rPr dirty="0" sz="1200" i="1">
                <a:latin typeface="Times New Roman"/>
                <a:cs typeface="Times New Roman"/>
              </a:rPr>
              <a:t>1)  </a:t>
            </a:r>
            <a:r>
              <a:rPr dirty="0" sz="1200" i="1">
                <a:latin typeface="Times New Roman"/>
                <a:cs typeface="Times New Roman"/>
              </a:rPr>
              <a:t>PL/SQL </a:t>
            </a:r>
            <a:r>
              <a:rPr dirty="0" sz="1200" spc="-5" i="1">
                <a:latin typeface="Times New Roman"/>
                <a:cs typeface="Times New Roman"/>
              </a:rPr>
              <a:t>User’s Guide and Reference </a:t>
            </a:r>
            <a:r>
              <a:rPr dirty="0" sz="1200" i="1">
                <a:latin typeface="Times New Roman"/>
                <a:cs typeface="Times New Roman"/>
              </a:rPr>
              <a:t>(10g Release</a:t>
            </a:r>
            <a:r>
              <a:rPr dirty="0" sz="1200" spc="-5" i="1">
                <a:latin typeface="Times New Roman"/>
                <a:cs typeface="Times New Roman"/>
              </a:rPr>
              <a:t> </a:t>
            </a:r>
            <a:r>
              <a:rPr dirty="0" sz="1200" i="1">
                <a:latin typeface="Times New Roman"/>
                <a:cs typeface="Times New Roman"/>
              </a:rPr>
              <a:t>1)</a:t>
            </a:r>
            <a:endParaRPr sz="1200">
              <a:latin typeface="Times New Roman"/>
              <a:cs typeface="Times New Roman"/>
            </a:endParaRPr>
          </a:p>
        </p:txBody>
      </p:sp>
      <p:sp>
        <p:nvSpPr>
          <p:cNvPr id="4" name="object 4"/>
          <p:cNvSpPr txBox="1"/>
          <p:nvPr/>
        </p:nvSpPr>
        <p:spPr>
          <a:xfrm>
            <a:off x="5536793" y="1378711"/>
            <a:ext cx="892810" cy="482600"/>
          </a:xfrm>
          <a:prstGeom prst="rect">
            <a:avLst/>
          </a:prstGeom>
        </p:spPr>
        <p:txBody>
          <a:bodyPr wrap="square" lIns="0" tIns="58419" rIns="0" bIns="0" rtlCol="0" vert="horz">
            <a:spAutoFit/>
          </a:bodyPr>
          <a:lstStyle/>
          <a:p>
            <a:pPr marL="12700">
              <a:lnSpc>
                <a:spcPct val="100000"/>
              </a:lnSpc>
              <a:spcBef>
                <a:spcPts val="459"/>
              </a:spcBef>
            </a:pPr>
            <a:r>
              <a:rPr dirty="0" sz="1200" spc="-5" b="1">
                <a:latin typeface="Times New Roman"/>
                <a:cs typeface="Times New Roman"/>
              </a:rPr>
              <a:t>Part</a:t>
            </a:r>
            <a:r>
              <a:rPr dirty="0" sz="1200" spc="-50" b="1">
                <a:latin typeface="Times New Roman"/>
                <a:cs typeface="Times New Roman"/>
              </a:rPr>
              <a:t> </a:t>
            </a:r>
            <a:r>
              <a:rPr dirty="0" sz="1200" spc="-5" b="1">
                <a:latin typeface="Times New Roman"/>
                <a:cs typeface="Times New Roman"/>
              </a:rPr>
              <a:t>Number</a:t>
            </a:r>
            <a:endParaRPr sz="1200">
              <a:latin typeface="Times New Roman"/>
              <a:cs typeface="Times New Roman"/>
            </a:endParaRPr>
          </a:p>
          <a:p>
            <a:pPr marL="12700">
              <a:lnSpc>
                <a:spcPct val="100000"/>
              </a:lnSpc>
              <a:spcBef>
                <a:spcPts val="360"/>
              </a:spcBef>
            </a:pPr>
            <a:r>
              <a:rPr dirty="0" sz="1200" i="1">
                <a:latin typeface="Times New Roman"/>
                <a:cs typeface="Times New Roman"/>
              </a:rPr>
              <a:t>B10795-01</a:t>
            </a:r>
            <a:endParaRPr sz="1200">
              <a:latin typeface="Times New Roman"/>
              <a:cs typeface="Times New Roman"/>
            </a:endParaRPr>
          </a:p>
        </p:txBody>
      </p:sp>
      <p:sp>
        <p:nvSpPr>
          <p:cNvPr id="5" name="object 5"/>
          <p:cNvSpPr txBox="1"/>
          <p:nvPr/>
        </p:nvSpPr>
        <p:spPr>
          <a:xfrm>
            <a:off x="5536270" y="2064511"/>
            <a:ext cx="702945" cy="208279"/>
          </a:xfrm>
          <a:prstGeom prst="rect">
            <a:avLst/>
          </a:prstGeom>
        </p:spPr>
        <p:txBody>
          <a:bodyPr wrap="square" lIns="0" tIns="12700" rIns="0" bIns="0" rtlCol="0" vert="horz">
            <a:spAutoFit/>
          </a:bodyPr>
          <a:lstStyle/>
          <a:p>
            <a:pPr marL="12700">
              <a:lnSpc>
                <a:spcPct val="100000"/>
              </a:lnSpc>
              <a:spcBef>
                <a:spcPts val="100"/>
              </a:spcBef>
            </a:pPr>
            <a:r>
              <a:rPr dirty="0" sz="1200" spc="-5" i="1">
                <a:latin typeface="Times New Roman"/>
                <a:cs typeface="Times New Roman"/>
              </a:rPr>
              <a:t>B10796-01</a:t>
            </a:r>
            <a:endParaRPr sz="1200">
              <a:latin typeface="Times New Roman"/>
              <a:cs typeface="Times New Roman"/>
            </a:endParaRPr>
          </a:p>
        </p:txBody>
      </p:sp>
      <p:sp>
        <p:nvSpPr>
          <p:cNvPr id="6" name="object 6"/>
          <p:cNvSpPr txBox="1"/>
          <p:nvPr/>
        </p:nvSpPr>
        <p:spPr>
          <a:xfrm>
            <a:off x="5536793" y="2429510"/>
            <a:ext cx="704850" cy="482600"/>
          </a:xfrm>
          <a:prstGeom prst="rect">
            <a:avLst/>
          </a:prstGeom>
        </p:spPr>
        <p:txBody>
          <a:bodyPr wrap="square" lIns="0" tIns="12700" rIns="0" bIns="0" rtlCol="0" vert="horz">
            <a:spAutoFit/>
          </a:bodyPr>
          <a:lstStyle/>
          <a:p>
            <a:pPr marL="12700" marR="5080" indent="635">
              <a:lnSpc>
                <a:spcPct val="125000"/>
              </a:lnSpc>
              <a:spcBef>
                <a:spcPts val="100"/>
              </a:spcBef>
            </a:pPr>
            <a:r>
              <a:rPr dirty="0" sz="1200" i="1">
                <a:latin typeface="Times New Roman"/>
                <a:cs typeface="Times New Roman"/>
              </a:rPr>
              <a:t>B10802-01 </a:t>
            </a:r>
            <a:r>
              <a:rPr dirty="0" sz="1200" i="1">
                <a:latin typeface="Times New Roman"/>
                <a:cs typeface="Times New Roman"/>
              </a:rPr>
              <a:t> B10807-01</a:t>
            </a:r>
            <a:endParaRPr sz="1200">
              <a:latin typeface="Times New Roman"/>
              <a:cs typeface="Times New Roman"/>
            </a:endParaRPr>
          </a:p>
        </p:txBody>
      </p:sp>
      <p:sp>
        <p:nvSpPr>
          <p:cNvPr id="7" name="object 7"/>
          <p:cNvSpPr txBox="1"/>
          <p:nvPr/>
        </p:nvSpPr>
        <p:spPr>
          <a:xfrm>
            <a:off x="1009141" y="3161030"/>
            <a:ext cx="3411220" cy="112141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Times New Roman"/>
                <a:cs typeface="Times New Roman"/>
              </a:rPr>
              <a:t>Additional</a:t>
            </a:r>
            <a:r>
              <a:rPr dirty="0" sz="1200" spc="-15" b="1">
                <a:latin typeface="Times New Roman"/>
                <a:cs typeface="Times New Roman"/>
              </a:rPr>
              <a:t> </a:t>
            </a:r>
            <a:r>
              <a:rPr dirty="0" sz="1200" b="1">
                <a:latin typeface="Times New Roman"/>
                <a:cs typeface="Times New Roman"/>
              </a:rPr>
              <a:t>Publications</a:t>
            </a:r>
            <a:endParaRPr sz="1200">
              <a:latin typeface="Times New Roman"/>
              <a:cs typeface="Times New Roman"/>
            </a:endParaRPr>
          </a:p>
          <a:p>
            <a:pPr marL="356870" indent="-222250">
              <a:lnSpc>
                <a:spcPts val="1435"/>
              </a:lnSpc>
              <a:buChar char="•"/>
              <a:tabLst>
                <a:tab pos="356870" algn="l"/>
                <a:tab pos="357505" algn="l"/>
              </a:tabLst>
            </a:pPr>
            <a:r>
              <a:rPr dirty="0" sz="1200" spc="-5">
                <a:latin typeface="Times New Roman"/>
                <a:cs typeface="Times New Roman"/>
              </a:rPr>
              <a:t>System </a:t>
            </a:r>
            <a:r>
              <a:rPr dirty="0" sz="1200">
                <a:latin typeface="Times New Roman"/>
                <a:cs typeface="Times New Roman"/>
              </a:rPr>
              <a:t>release</a:t>
            </a:r>
            <a:r>
              <a:rPr dirty="0" sz="1200" spc="-10">
                <a:latin typeface="Times New Roman"/>
                <a:cs typeface="Times New Roman"/>
              </a:rPr>
              <a:t> </a:t>
            </a:r>
            <a:r>
              <a:rPr dirty="0" sz="1200">
                <a:latin typeface="Times New Roman"/>
                <a:cs typeface="Times New Roman"/>
              </a:rPr>
              <a:t>bulletins</a:t>
            </a:r>
            <a:endParaRPr sz="1200">
              <a:latin typeface="Times New Roman"/>
              <a:cs typeface="Times New Roman"/>
            </a:endParaRPr>
          </a:p>
          <a:p>
            <a:pPr marL="356870" indent="-222250">
              <a:lnSpc>
                <a:spcPts val="1435"/>
              </a:lnSpc>
              <a:buChar char="•"/>
              <a:tabLst>
                <a:tab pos="356870" algn="l"/>
                <a:tab pos="357505" algn="l"/>
              </a:tabLst>
            </a:pPr>
            <a:r>
              <a:rPr dirty="0" sz="1200">
                <a:latin typeface="Times New Roman"/>
                <a:cs typeface="Times New Roman"/>
              </a:rPr>
              <a:t>Installation and user’s</a:t>
            </a:r>
            <a:r>
              <a:rPr dirty="0" sz="1200" spc="-10">
                <a:latin typeface="Times New Roman"/>
                <a:cs typeface="Times New Roman"/>
              </a:rPr>
              <a:t> </a:t>
            </a:r>
            <a:r>
              <a:rPr dirty="0" sz="1200">
                <a:latin typeface="Times New Roman"/>
                <a:cs typeface="Times New Roman"/>
              </a:rPr>
              <a:t>guides</a:t>
            </a:r>
            <a:endParaRPr sz="1200">
              <a:latin typeface="Times New Roman"/>
              <a:cs typeface="Times New Roman"/>
            </a:endParaRPr>
          </a:p>
          <a:p>
            <a:pPr marL="356870" indent="-222250">
              <a:lnSpc>
                <a:spcPct val="100000"/>
              </a:lnSpc>
              <a:buFont typeface="Times New Roman"/>
              <a:buChar char="•"/>
              <a:tabLst>
                <a:tab pos="356870" algn="l"/>
                <a:tab pos="357505" algn="l"/>
              </a:tabLst>
            </a:pPr>
            <a:r>
              <a:rPr dirty="0" sz="1200" i="1">
                <a:latin typeface="Times New Roman"/>
                <a:cs typeface="Times New Roman"/>
              </a:rPr>
              <a:t>Read-me</a:t>
            </a:r>
            <a:r>
              <a:rPr dirty="0" sz="1200" spc="-5" i="1">
                <a:latin typeface="Times New Roman"/>
                <a:cs typeface="Times New Roman"/>
              </a:rPr>
              <a:t> </a:t>
            </a:r>
            <a:r>
              <a:rPr dirty="0" sz="1200">
                <a:latin typeface="Times New Roman"/>
                <a:cs typeface="Times New Roman"/>
              </a:rPr>
              <a:t>files</a:t>
            </a:r>
            <a:endParaRPr sz="1200">
              <a:latin typeface="Times New Roman"/>
              <a:cs typeface="Times New Roman"/>
            </a:endParaRPr>
          </a:p>
          <a:p>
            <a:pPr marL="356870" indent="-222250">
              <a:lnSpc>
                <a:spcPts val="1435"/>
              </a:lnSpc>
              <a:buChar char="•"/>
              <a:tabLst>
                <a:tab pos="356870" algn="l"/>
                <a:tab pos="357505" algn="l"/>
              </a:tabLst>
            </a:pPr>
            <a:r>
              <a:rPr dirty="0" sz="1200">
                <a:latin typeface="Times New Roman"/>
                <a:cs typeface="Times New Roman"/>
              </a:rPr>
              <a:t>International Oracle Users </a:t>
            </a:r>
            <a:r>
              <a:rPr dirty="0" sz="1200" spc="-5">
                <a:latin typeface="Times New Roman"/>
                <a:cs typeface="Times New Roman"/>
              </a:rPr>
              <a:t>Group </a:t>
            </a:r>
            <a:r>
              <a:rPr dirty="0" sz="1200">
                <a:latin typeface="Times New Roman"/>
                <a:cs typeface="Times New Roman"/>
              </a:rPr>
              <a:t>(IOUG)</a:t>
            </a:r>
            <a:r>
              <a:rPr dirty="0" sz="1200" spc="-55">
                <a:latin typeface="Times New Roman"/>
                <a:cs typeface="Times New Roman"/>
              </a:rPr>
              <a:t> </a:t>
            </a:r>
            <a:r>
              <a:rPr dirty="0" sz="1200">
                <a:latin typeface="Times New Roman"/>
                <a:cs typeface="Times New Roman"/>
              </a:rPr>
              <a:t>articles</a:t>
            </a:r>
            <a:endParaRPr sz="1200">
              <a:latin typeface="Times New Roman"/>
              <a:cs typeface="Times New Roman"/>
            </a:endParaRPr>
          </a:p>
          <a:p>
            <a:pPr marL="356870" indent="-222250">
              <a:lnSpc>
                <a:spcPts val="1435"/>
              </a:lnSpc>
              <a:buFont typeface="Times New Roman"/>
              <a:buChar char="•"/>
              <a:tabLst>
                <a:tab pos="356870" algn="l"/>
                <a:tab pos="357505" algn="l"/>
              </a:tabLst>
            </a:pPr>
            <a:r>
              <a:rPr dirty="0" sz="1200" i="1">
                <a:latin typeface="Times New Roman"/>
                <a:cs typeface="Times New Roman"/>
              </a:rPr>
              <a:t>Oracle</a:t>
            </a:r>
            <a:r>
              <a:rPr dirty="0" sz="1200" spc="-5" i="1">
                <a:latin typeface="Times New Roman"/>
                <a:cs typeface="Times New Roman"/>
              </a:rPr>
              <a:t> </a:t>
            </a:r>
            <a:r>
              <a:rPr dirty="0" sz="1200" i="1">
                <a:latin typeface="Times New Roman"/>
                <a:cs typeface="Times New Roman"/>
              </a:rPr>
              <a:t>Magazine</a:t>
            </a:r>
            <a:endParaRPr sz="12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63580"/>
            <a:ext cx="5968365" cy="382270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Sending </a:t>
            </a:r>
            <a:r>
              <a:rPr dirty="0" sz="1300" spc="5" b="1">
                <a:latin typeface="Arial"/>
                <a:cs typeface="Arial"/>
              </a:rPr>
              <a:t>E-Mail </a:t>
            </a:r>
            <a:r>
              <a:rPr dirty="0" sz="1300" spc="10" b="1">
                <a:latin typeface="Arial"/>
                <a:cs typeface="Arial"/>
              </a:rPr>
              <a:t>with a Binary Attachment</a:t>
            </a:r>
            <a:r>
              <a:rPr dirty="0" sz="1300" spc="-15" b="1">
                <a:latin typeface="Arial"/>
                <a:cs typeface="Arial"/>
              </a:rPr>
              <a:t> </a:t>
            </a:r>
            <a:r>
              <a:rPr dirty="0" sz="1300" spc="5" b="1">
                <a:latin typeface="Arial"/>
                <a:cs typeface="Arial"/>
              </a:rPr>
              <a:t>(continued)</a:t>
            </a:r>
            <a:endParaRPr sz="1300">
              <a:latin typeface="Arial"/>
              <a:cs typeface="Arial"/>
            </a:endParaRPr>
          </a:p>
          <a:p>
            <a:pPr marL="138430" marR="5080" indent="-635">
              <a:lnSpc>
                <a:spcPct val="106500"/>
              </a:lnSpc>
              <a:spcBef>
                <a:spcPts val="210"/>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get_image</a:t>
            </a:r>
            <a:r>
              <a:rPr dirty="0" sz="1300" spc="-45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uses</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DBMS_LOB</a:t>
            </a:r>
            <a:r>
              <a:rPr dirty="0" sz="1300" spc="-445">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read</a:t>
            </a:r>
            <a:r>
              <a:rPr dirty="0" sz="1300" spc="15">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5">
                <a:latin typeface="Times New Roman"/>
                <a:cs typeface="Times New Roman"/>
              </a:rPr>
              <a:t>binary</a:t>
            </a:r>
            <a:r>
              <a:rPr dirty="0" sz="1300" spc="10">
                <a:latin typeface="Times New Roman"/>
                <a:cs typeface="Times New Roman"/>
              </a:rPr>
              <a:t> </a:t>
            </a:r>
            <a:r>
              <a:rPr dirty="0" sz="1300" spc="5">
                <a:latin typeface="Times New Roman"/>
                <a:cs typeface="Times New Roman"/>
              </a:rPr>
              <a:t>file</a:t>
            </a:r>
            <a:r>
              <a:rPr dirty="0" sz="1300" spc="15">
                <a:latin typeface="Times New Roman"/>
                <a:cs typeface="Times New Roman"/>
              </a:rPr>
              <a:t> </a:t>
            </a:r>
            <a:r>
              <a:rPr dirty="0" sz="1300" spc="5">
                <a:latin typeface="Times New Roman"/>
                <a:cs typeface="Times New Roman"/>
              </a:rPr>
              <a:t>from</a:t>
            </a:r>
            <a:r>
              <a:rPr dirty="0" sz="1300" spc="10">
                <a:latin typeface="Times New Roman"/>
                <a:cs typeface="Times New Roman"/>
              </a:rPr>
              <a:t> </a:t>
            </a:r>
            <a:r>
              <a:rPr dirty="0" sz="1300">
                <a:latin typeface="Times New Roman"/>
                <a:cs typeface="Times New Roman"/>
              </a:rPr>
              <a:t>the  </a:t>
            </a:r>
            <a:r>
              <a:rPr dirty="0" sz="1300" spc="5">
                <a:latin typeface="Times New Roman"/>
                <a:cs typeface="Times New Roman"/>
              </a:rPr>
              <a:t>operating</a:t>
            </a:r>
            <a:r>
              <a:rPr dirty="0" sz="1300">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1017905">
              <a:lnSpc>
                <a:spcPts val="1370"/>
              </a:lnSpc>
            </a:pPr>
            <a:r>
              <a:rPr dirty="0" sz="1200" spc="5">
                <a:latin typeface="Courier New"/>
                <a:cs typeface="Courier New"/>
              </a:rPr>
              <a:t>CREATE OR REPLACE FUNCTION</a:t>
            </a:r>
            <a:r>
              <a:rPr dirty="0" sz="1200" spc="15">
                <a:latin typeface="Courier New"/>
                <a:cs typeface="Courier New"/>
              </a:rPr>
              <a:t> </a:t>
            </a:r>
            <a:r>
              <a:rPr dirty="0" sz="1200" spc="5">
                <a:latin typeface="Courier New"/>
                <a:cs typeface="Courier New"/>
              </a:rPr>
              <a:t>get_image(</a:t>
            </a:r>
            <a:endParaRPr sz="1200">
              <a:latin typeface="Courier New"/>
              <a:cs typeface="Courier New"/>
            </a:endParaRPr>
          </a:p>
          <a:p>
            <a:pPr marL="1017905" marR="590550" indent="462280">
              <a:lnSpc>
                <a:spcPct val="100800"/>
              </a:lnSpc>
              <a:spcBef>
                <a:spcPts val="10"/>
              </a:spcBef>
            </a:pPr>
            <a:r>
              <a:rPr dirty="0" sz="1200" spc="5">
                <a:latin typeface="Courier New"/>
                <a:cs typeface="Courier New"/>
              </a:rPr>
              <a:t>filename VARCHAR2, dir VARCHAR2 := 'TEMP')  RETURN </a:t>
            </a:r>
            <a:r>
              <a:rPr dirty="0" sz="1200" spc="5" b="1">
                <a:latin typeface="Courier New"/>
                <a:cs typeface="Courier New"/>
              </a:rPr>
              <a:t>RAW</a:t>
            </a:r>
            <a:r>
              <a:rPr dirty="0" sz="1200" spc="10" b="1">
                <a:latin typeface="Courier New"/>
                <a:cs typeface="Courier New"/>
              </a:rPr>
              <a:t> </a:t>
            </a:r>
            <a:r>
              <a:rPr dirty="0" sz="1200">
                <a:latin typeface="Courier New"/>
                <a:cs typeface="Courier New"/>
              </a:rPr>
              <a:t>IS</a:t>
            </a:r>
            <a:endParaRPr sz="1200">
              <a:latin typeface="Courier New"/>
              <a:cs typeface="Courier New"/>
            </a:endParaRPr>
          </a:p>
          <a:p>
            <a:pPr marL="1202690">
              <a:lnSpc>
                <a:spcPct val="100000"/>
              </a:lnSpc>
              <a:spcBef>
                <a:spcPts val="15"/>
              </a:spcBef>
            </a:pPr>
            <a:r>
              <a:rPr dirty="0" sz="1200" spc="5">
                <a:latin typeface="Courier New"/>
                <a:cs typeface="Courier New"/>
              </a:rPr>
              <a:t>image </a:t>
            </a:r>
            <a:r>
              <a:rPr dirty="0" sz="1200" spc="5" b="1">
                <a:latin typeface="Courier New"/>
                <a:cs typeface="Courier New"/>
              </a:rPr>
              <a:t>RAW</a:t>
            </a:r>
            <a:r>
              <a:rPr dirty="0" sz="1200" spc="5">
                <a:latin typeface="Courier New"/>
                <a:cs typeface="Courier New"/>
              </a:rPr>
              <a:t>(32767);</a:t>
            </a:r>
            <a:endParaRPr sz="1200">
              <a:latin typeface="Courier New"/>
              <a:cs typeface="Courier New"/>
            </a:endParaRPr>
          </a:p>
          <a:p>
            <a:pPr marL="1017905" marR="1052830" indent="184150">
              <a:lnSpc>
                <a:spcPct val="101299"/>
              </a:lnSpc>
              <a:tabLst>
                <a:tab pos="1758314" algn="l"/>
              </a:tabLst>
            </a:pPr>
            <a:r>
              <a:rPr dirty="0" sz="1200" spc="5">
                <a:latin typeface="Courier New"/>
                <a:cs typeface="Courier New"/>
              </a:rPr>
              <a:t>file	BFILE := BFILENAME(dir, filename);  BEGIN</a:t>
            </a:r>
            <a:endParaRPr sz="1200">
              <a:latin typeface="Courier New"/>
              <a:cs typeface="Courier New"/>
            </a:endParaRPr>
          </a:p>
          <a:p>
            <a:pPr marL="1202690">
              <a:lnSpc>
                <a:spcPct val="100000"/>
              </a:lnSpc>
              <a:spcBef>
                <a:spcPts val="20"/>
              </a:spcBef>
            </a:pPr>
            <a:r>
              <a:rPr dirty="0" sz="1200" spc="5">
                <a:latin typeface="Courier New"/>
                <a:cs typeface="Courier New"/>
              </a:rPr>
              <a:t>DBMS_LOB.FILEOPEN(file, DBMS_LOB.FILE_READONLY);</a:t>
            </a:r>
            <a:endParaRPr sz="1200">
              <a:latin typeface="Courier New"/>
              <a:cs typeface="Courier New"/>
            </a:endParaRPr>
          </a:p>
          <a:p>
            <a:pPr marL="1202690" marR="1885950">
              <a:lnSpc>
                <a:spcPct val="101299"/>
              </a:lnSpc>
            </a:pPr>
            <a:r>
              <a:rPr dirty="0" sz="1200" spc="5">
                <a:latin typeface="Courier New"/>
                <a:cs typeface="Courier New"/>
              </a:rPr>
              <a:t>image := DBMS_LOB.SUBSTR(file);  DBMS_LOB.CLOSE(file);</a:t>
            </a:r>
            <a:endParaRPr sz="1200">
              <a:latin typeface="Courier New"/>
              <a:cs typeface="Courier New"/>
            </a:endParaRPr>
          </a:p>
          <a:p>
            <a:pPr marL="1017905" marR="3553460" indent="184150">
              <a:lnSpc>
                <a:spcPct val="101299"/>
              </a:lnSpc>
            </a:pPr>
            <a:r>
              <a:rPr dirty="0" sz="1200" spc="5">
                <a:latin typeface="Courier New"/>
                <a:cs typeface="Courier New"/>
              </a:rPr>
              <a:t>RETURN</a:t>
            </a:r>
            <a:r>
              <a:rPr dirty="0" sz="1200" spc="-70">
                <a:latin typeface="Courier New"/>
                <a:cs typeface="Courier New"/>
              </a:rPr>
              <a:t> </a:t>
            </a:r>
            <a:r>
              <a:rPr dirty="0" sz="1200" spc="5">
                <a:latin typeface="Courier New"/>
                <a:cs typeface="Courier New"/>
              </a:rPr>
              <a:t>image;  END;</a:t>
            </a:r>
            <a:endParaRPr sz="1200">
              <a:latin typeface="Courier New"/>
              <a:cs typeface="Courier New"/>
            </a:endParaRPr>
          </a:p>
          <a:p>
            <a:pPr marL="1017905">
              <a:lnSpc>
                <a:spcPct val="100000"/>
              </a:lnSpc>
              <a:spcBef>
                <a:spcPts val="15"/>
              </a:spcBef>
            </a:pPr>
            <a:r>
              <a:rPr dirty="0" sz="1200" spc="5">
                <a:latin typeface="Courier New"/>
                <a:cs typeface="Courier New"/>
              </a:rPr>
              <a:t>/</a:t>
            </a:r>
            <a:endParaRPr sz="1200">
              <a:latin typeface="Courier New"/>
              <a:cs typeface="Courier New"/>
            </a:endParaRPr>
          </a:p>
          <a:p>
            <a:pPr marL="137795">
              <a:lnSpc>
                <a:spcPct val="100000"/>
              </a:lnSpc>
              <a:spcBef>
                <a:spcPts val="430"/>
              </a:spcBef>
            </a:pPr>
            <a:r>
              <a:rPr dirty="0" sz="1300" spc="10">
                <a:latin typeface="Times New Roman"/>
                <a:cs typeface="Times New Roman"/>
              </a:rPr>
              <a:t>To </a:t>
            </a:r>
            <a:r>
              <a:rPr dirty="0" sz="1300" spc="5">
                <a:latin typeface="Times New Roman"/>
                <a:cs typeface="Times New Roman"/>
              </a:rPr>
              <a:t>create the directory called </a:t>
            </a:r>
            <a:r>
              <a:rPr dirty="0" sz="1300" spc="10">
                <a:latin typeface="Courier New"/>
                <a:cs typeface="Courier New"/>
              </a:rPr>
              <a:t>TEMP</a:t>
            </a:r>
            <a:r>
              <a:rPr dirty="0" sz="1300" spc="10">
                <a:latin typeface="Times New Roman"/>
                <a:cs typeface="Times New Roman"/>
              </a:rPr>
              <a:t>, </a:t>
            </a:r>
            <a:r>
              <a:rPr dirty="0" sz="1300" spc="5">
                <a:latin typeface="Times New Roman"/>
                <a:cs typeface="Times New Roman"/>
              </a:rPr>
              <a:t>execute the following statement in</a:t>
            </a:r>
            <a:r>
              <a:rPr dirty="0" sz="1300" spc="95">
                <a:latin typeface="Times New Roman"/>
                <a:cs typeface="Times New Roman"/>
              </a:rPr>
              <a:t> </a:t>
            </a:r>
            <a:r>
              <a:rPr dirty="0" sz="1300" i="1">
                <a:latin typeface="Times New Roman"/>
                <a:cs typeface="Times New Roman"/>
              </a:rPr>
              <a:t>i</a:t>
            </a:r>
            <a:r>
              <a:rPr dirty="0" sz="1300">
                <a:latin typeface="Times New Roman"/>
                <a:cs typeface="Times New Roman"/>
              </a:rPr>
              <a:t>SQL*Plus:</a:t>
            </a:r>
            <a:endParaRPr sz="1300">
              <a:latin typeface="Times New Roman"/>
              <a:cs typeface="Times New Roman"/>
            </a:endParaRPr>
          </a:p>
          <a:p>
            <a:pPr marL="1017905">
              <a:lnSpc>
                <a:spcPct val="100000"/>
              </a:lnSpc>
              <a:spcBef>
                <a:spcPts val="10"/>
              </a:spcBef>
            </a:pPr>
            <a:r>
              <a:rPr dirty="0" sz="1200" spc="5">
                <a:latin typeface="Courier New"/>
                <a:cs typeface="Courier New"/>
              </a:rPr>
              <a:t>CREATE DIRECTORY temp AS 'e:\temp';</a:t>
            </a:r>
            <a:endParaRPr sz="1200">
              <a:latin typeface="Courier New"/>
              <a:cs typeface="Courier New"/>
            </a:endParaRPr>
          </a:p>
          <a:p>
            <a:pPr marL="138430" marR="381000">
              <a:lnSpc>
                <a:spcPct val="106500"/>
              </a:lnSpc>
              <a:spcBef>
                <a:spcPts val="325"/>
              </a:spcBef>
            </a:pPr>
            <a:r>
              <a:rPr dirty="0" sz="1300" spc="5" b="1">
                <a:latin typeface="Times New Roman"/>
                <a:cs typeface="Times New Roman"/>
              </a:rPr>
              <a:t>Note: </a:t>
            </a:r>
            <a:r>
              <a:rPr dirty="0" sz="1300" spc="10">
                <a:latin typeface="Times New Roman"/>
                <a:cs typeface="Times New Roman"/>
              </a:rPr>
              <a:t>You</a:t>
            </a:r>
            <a:r>
              <a:rPr dirty="0" sz="1300" spc="-5">
                <a:latin typeface="Times New Roman"/>
                <a:cs typeface="Times New Roman"/>
              </a:rPr>
              <a:t> </a:t>
            </a:r>
            <a:r>
              <a:rPr dirty="0" sz="1300" spc="5">
                <a:latin typeface="Times New Roman"/>
                <a:cs typeface="Times New Roman"/>
              </a:rPr>
              <a:t>need</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CREATE</a:t>
            </a:r>
            <a:r>
              <a:rPr dirty="0" sz="1300" spc="-450">
                <a:latin typeface="Courier New"/>
                <a:cs typeface="Courier New"/>
              </a:rPr>
              <a:t> </a:t>
            </a:r>
            <a:r>
              <a:rPr dirty="0" sz="1300" spc="15">
                <a:latin typeface="Courier New"/>
                <a:cs typeface="Courier New"/>
              </a:rPr>
              <a:t>ANY</a:t>
            </a:r>
            <a:r>
              <a:rPr dirty="0" sz="1300" spc="-445">
                <a:latin typeface="Courier New"/>
                <a:cs typeface="Courier New"/>
              </a:rPr>
              <a:t> </a:t>
            </a:r>
            <a:r>
              <a:rPr dirty="0" sz="1300" spc="15">
                <a:latin typeface="Courier New"/>
                <a:cs typeface="Courier New"/>
              </a:rPr>
              <a:t>DIRECTORY</a:t>
            </a:r>
            <a:r>
              <a:rPr dirty="0" sz="1300" spc="-450">
                <a:latin typeface="Courier New"/>
                <a:cs typeface="Courier New"/>
              </a:rPr>
              <a:t> </a:t>
            </a:r>
            <a:r>
              <a:rPr dirty="0" sz="1300" spc="10">
                <a:latin typeface="Times New Roman"/>
                <a:cs typeface="Times New Roman"/>
              </a:rPr>
              <a:t>system</a:t>
            </a:r>
            <a:r>
              <a:rPr dirty="0" sz="1300" spc="5">
                <a:latin typeface="Times New Roman"/>
                <a:cs typeface="Times New Roman"/>
              </a:rPr>
              <a:t> privilege</a:t>
            </a:r>
            <a:r>
              <a:rPr dirty="0" sz="1300" spc="10">
                <a:latin typeface="Times New Roman"/>
                <a:cs typeface="Times New Roman"/>
              </a:rPr>
              <a:t> </a:t>
            </a:r>
            <a:r>
              <a:rPr dirty="0" sz="1300" spc="5">
                <a:latin typeface="Times New Roman"/>
                <a:cs typeface="Times New Roman"/>
              </a:rPr>
              <a:t>to </a:t>
            </a:r>
            <a:r>
              <a:rPr dirty="0" sz="1300" spc="10">
                <a:latin typeface="Times New Roman"/>
                <a:cs typeface="Times New Roman"/>
              </a:rPr>
              <a:t>execute</a:t>
            </a:r>
            <a:r>
              <a:rPr dirty="0" sz="1300" spc="5">
                <a:latin typeface="Times New Roman"/>
                <a:cs typeface="Times New Roman"/>
              </a:rPr>
              <a:t> this  statement.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Sending E-Mail with a Text</a:t>
            </a:r>
            <a:r>
              <a:rPr dirty="0" sz="2000" spc="-10" b="1">
                <a:latin typeface="Arial"/>
                <a:cs typeface="Arial"/>
              </a:rPr>
              <a:t> </a:t>
            </a:r>
            <a:r>
              <a:rPr dirty="0" sz="2000" b="1">
                <a:latin typeface="Arial"/>
                <a:cs typeface="Arial"/>
              </a:rPr>
              <a:t>Attachment</a:t>
            </a:r>
            <a:endParaRPr sz="2000">
              <a:latin typeface="Arial"/>
              <a:cs typeface="Arial"/>
            </a:endParaRPr>
          </a:p>
          <a:p>
            <a:pPr>
              <a:lnSpc>
                <a:spcPct val="100000"/>
              </a:lnSpc>
              <a:spcBef>
                <a:spcPts val="45"/>
              </a:spcBef>
            </a:pPr>
            <a:endParaRPr sz="2650">
              <a:latin typeface="Arial"/>
              <a:cs typeface="Arial"/>
            </a:endParaRPr>
          </a:p>
          <a:p>
            <a:pPr marL="626745">
              <a:lnSpc>
                <a:spcPct val="100000"/>
              </a:lnSpc>
            </a:pPr>
            <a:r>
              <a:rPr dirty="0" sz="1550" spc="10" b="1">
                <a:latin typeface="Arial"/>
                <a:cs typeface="Arial"/>
              </a:rPr>
              <a:t>Use the </a:t>
            </a:r>
            <a:r>
              <a:rPr dirty="0" sz="1550" spc="10" b="1">
                <a:latin typeface="Courier New"/>
                <a:cs typeface="Courier New"/>
              </a:rPr>
              <a:t>UTL_MAIL.SEND_ATTACH_VARCHAR2</a:t>
            </a:r>
            <a:endParaRPr sz="1550">
              <a:latin typeface="Courier New"/>
              <a:cs typeface="Courier New"/>
            </a:endParaRPr>
          </a:p>
          <a:p>
            <a:pPr marL="626745">
              <a:lnSpc>
                <a:spcPct val="100000"/>
              </a:lnSpc>
              <a:spcBef>
                <a:spcPts val="145"/>
              </a:spcBef>
            </a:pPr>
            <a:r>
              <a:rPr dirty="0" sz="1550" spc="10" b="1">
                <a:latin typeface="Arial"/>
                <a:cs typeface="Arial"/>
              </a:rPr>
              <a:t>procedure: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14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761744" y="3889247"/>
            <a:ext cx="3759835" cy="783590"/>
          </a:xfrm>
          <a:prstGeom prst="rect">
            <a:avLst/>
          </a:prstGeom>
          <a:solidFill>
            <a:srgbClr val="CCCCCC"/>
          </a:solidFill>
          <a:ln w="20574">
            <a:solidFill>
              <a:srgbClr val="FF0000"/>
            </a:solidFill>
          </a:ln>
        </p:spPr>
        <p:txBody>
          <a:bodyPr wrap="square" lIns="0" tIns="0" rIns="0" bIns="0" rtlCol="0" vert="horz">
            <a:spAutoFit/>
          </a:bodyPr>
          <a:lstStyle/>
          <a:p>
            <a:pPr marL="30480">
              <a:lnSpc>
                <a:spcPts val="1205"/>
              </a:lnSpc>
            </a:pPr>
            <a:r>
              <a:rPr dirty="0" sz="1300" spc="-20" b="1">
                <a:latin typeface="Courier New"/>
                <a:cs typeface="Courier New"/>
              </a:rPr>
              <a:t>attachment </a:t>
            </a:r>
            <a:r>
              <a:rPr dirty="0" sz="1300" spc="-15" b="1">
                <a:latin typeface="Courier New"/>
                <a:cs typeface="Courier New"/>
              </a:rPr>
              <a:t>=&gt;</a:t>
            </a:r>
            <a:r>
              <a:rPr dirty="0" sz="1300" spc="5" b="1">
                <a:latin typeface="Courier New"/>
                <a:cs typeface="Courier New"/>
              </a:rPr>
              <a:t> </a:t>
            </a:r>
            <a:r>
              <a:rPr dirty="0" sz="1300" spc="-20" b="1">
                <a:latin typeface="Courier New"/>
                <a:cs typeface="Courier New"/>
              </a:rPr>
              <a:t>get_file('notes.txt'),</a:t>
            </a:r>
            <a:endParaRPr sz="1300">
              <a:latin typeface="Courier New"/>
              <a:cs typeface="Courier New"/>
            </a:endParaRPr>
          </a:p>
          <a:p>
            <a:pPr marL="30480" marR="792480">
              <a:lnSpc>
                <a:spcPts val="1500"/>
              </a:lnSpc>
              <a:spcBef>
                <a:spcPts val="70"/>
              </a:spcBef>
            </a:pPr>
            <a:r>
              <a:rPr dirty="0" sz="1300" spc="-20" b="1">
                <a:latin typeface="Courier New"/>
                <a:cs typeface="Courier New"/>
              </a:rPr>
              <a:t>att_inline </a:t>
            </a:r>
            <a:r>
              <a:rPr dirty="0" sz="1300" spc="-15" b="1">
                <a:latin typeface="Courier New"/>
                <a:cs typeface="Courier New"/>
              </a:rPr>
              <a:t>=&gt; </a:t>
            </a:r>
            <a:r>
              <a:rPr dirty="0" sz="1300" spc="-20" b="1">
                <a:latin typeface="Courier New"/>
                <a:cs typeface="Courier New"/>
              </a:rPr>
              <a:t>false,  att_mime_type </a:t>
            </a:r>
            <a:r>
              <a:rPr dirty="0" sz="1300" spc="-15" b="1">
                <a:latin typeface="Courier New"/>
                <a:cs typeface="Courier New"/>
              </a:rPr>
              <a:t>=&gt; </a:t>
            </a:r>
            <a:r>
              <a:rPr dirty="0" sz="1300" spc="-20" b="1">
                <a:latin typeface="Courier New"/>
                <a:cs typeface="Courier New"/>
              </a:rPr>
              <a:t>'text/plain',  att_filename </a:t>
            </a:r>
            <a:r>
              <a:rPr dirty="0" sz="1300" spc="-15" b="1">
                <a:latin typeface="Courier New"/>
                <a:cs typeface="Courier New"/>
              </a:rPr>
              <a:t>=&gt; </a:t>
            </a:r>
            <a:r>
              <a:rPr dirty="0" sz="1300" spc="-20" b="1">
                <a:latin typeface="Courier New"/>
                <a:cs typeface="Courier New"/>
              </a:rPr>
              <a:t>'notes.txt');</a:t>
            </a:r>
            <a:endParaRPr sz="1300">
              <a:latin typeface="Courier New"/>
              <a:cs typeface="Courier New"/>
            </a:endParaRPr>
          </a:p>
        </p:txBody>
      </p:sp>
      <p:sp>
        <p:nvSpPr>
          <p:cNvPr id="5" name="object 5"/>
          <p:cNvSpPr txBox="1"/>
          <p:nvPr/>
        </p:nvSpPr>
        <p:spPr>
          <a:xfrm>
            <a:off x="1325880" y="2113788"/>
            <a:ext cx="5104765" cy="2887980"/>
          </a:xfrm>
          <a:prstGeom prst="rect">
            <a:avLst/>
          </a:prstGeom>
          <a:solidFill>
            <a:srgbClr val="CCCCCC"/>
          </a:solidFill>
          <a:ln w="20574">
            <a:solidFill>
              <a:srgbClr val="000000"/>
            </a:solidFill>
          </a:ln>
        </p:spPr>
        <p:txBody>
          <a:bodyPr wrap="square" lIns="0" tIns="30480" rIns="0" bIns="0" rtlCol="0" vert="horz">
            <a:spAutoFit/>
          </a:bodyPr>
          <a:lstStyle/>
          <a:p>
            <a:pPr marL="74930" marR="628015">
              <a:lnSpc>
                <a:spcPts val="1500"/>
              </a:lnSpc>
              <a:spcBef>
                <a:spcPts val="240"/>
              </a:spcBef>
            </a:pPr>
            <a:r>
              <a:rPr dirty="0" sz="1300" spc="-15" b="1">
                <a:latin typeface="Courier New"/>
                <a:cs typeface="Courier New"/>
              </a:rPr>
              <a:t>CREATE OR REPLACE PROCEDURE </a:t>
            </a:r>
            <a:r>
              <a:rPr dirty="0" sz="1300" spc="-20" b="1">
                <a:latin typeface="Courier New"/>
                <a:cs typeface="Courier New"/>
              </a:rPr>
              <a:t>send_mail_file IS  </a:t>
            </a:r>
            <a:r>
              <a:rPr dirty="0" sz="1300" spc="-15" b="1">
                <a:latin typeface="Courier New"/>
                <a:cs typeface="Courier New"/>
              </a:rPr>
              <a:t>BEGIN</a:t>
            </a:r>
            <a:endParaRPr sz="1300">
              <a:latin typeface="Courier New"/>
              <a:cs typeface="Courier New"/>
            </a:endParaRPr>
          </a:p>
          <a:p>
            <a:pPr marL="270510">
              <a:lnSpc>
                <a:spcPts val="1435"/>
              </a:lnSpc>
            </a:pPr>
            <a:r>
              <a:rPr dirty="0" sz="1300" spc="-20" b="1">
                <a:latin typeface="Courier New"/>
                <a:cs typeface="Courier New"/>
              </a:rPr>
              <a:t>UTL_MAIL.SEND_ATTACH_VARCHAR2(</a:t>
            </a:r>
            <a:endParaRPr sz="1300">
              <a:latin typeface="Courier New"/>
              <a:cs typeface="Courier New"/>
            </a:endParaRPr>
          </a:p>
          <a:p>
            <a:pPr marL="466090" marR="1311275">
              <a:lnSpc>
                <a:spcPts val="1500"/>
              </a:lnSpc>
              <a:spcBef>
                <a:spcPts val="70"/>
              </a:spcBef>
            </a:pPr>
            <a:r>
              <a:rPr dirty="0" sz="1300" spc="-15" b="1">
                <a:latin typeface="Courier New"/>
                <a:cs typeface="Courier New"/>
              </a:rPr>
              <a:t>sender =&gt; </a:t>
            </a:r>
            <a:r>
              <a:rPr dirty="0" sz="1300" spc="-20" b="1">
                <a:latin typeface="Courier New"/>
                <a:cs typeface="Courier New"/>
              </a:rPr>
              <a:t>'me@oracle.com',  recipients </a:t>
            </a:r>
            <a:r>
              <a:rPr dirty="0" sz="1300" spc="-15" b="1">
                <a:latin typeface="Courier New"/>
                <a:cs typeface="Courier New"/>
              </a:rPr>
              <a:t>=&gt; </a:t>
            </a:r>
            <a:r>
              <a:rPr dirty="0" sz="1300" spc="-20" b="1">
                <a:latin typeface="Courier New"/>
                <a:cs typeface="Courier New"/>
              </a:rPr>
              <a:t>'you@somewhere.net',  </a:t>
            </a:r>
            <a:r>
              <a:rPr dirty="0" sz="1300" spc="-15" b="1">
                <a:latin typeface="Courier New"/>
                <a:cs typeface="Courier New"/>
              </a:rPr>
              <a:t>message</a:t>
            </a:r>
            <a:r>
              <a:rPr dirty="0" sz="1300" spc="-25" b="1">
                <a:latin typeface="Courier New"/>
                <a:cs typeface="Courier New"/>
              </a:rPr>
              <a:t> </a:t>
            </a:r>
            <a:r>
              <a:rPr dirty="0" sz="1300" spc="-20" b="1">
                <a:latin typeface="Courier New"/>
                <a:cs typeface="Courier New"/>
              </a:rPr>
              <a:t>=&gt;</a:t>
            </a:r>
            <a:endParaRPr sz="1300">
              <a:latin typeface="Courier New"/>
              <a:cs typeface="Courier New"/>
            </a:endParaRPr>
          </a:p>
          <a:p>
            <a:pPr marL="466090" marR="236854" indent="194945">
              <a:lnSpc>
                <a:spcPts val="1500"/>
              </a:lnSpc>
              <a:spcBef>
                <a:spcPts val="5"/>
              </a:spcBef>
            </a:pPr>
            <a:r>
              <a:rPr dirty="0" sz="1300" spc="-20" b="1">
                <a:latin typeface="Courier New"/>
                <a:cs typeface="Courier New"/>
              </a:rPr>
              <a:t>'&lt;HTML&gt;&lt;BODY&gt;See attachment&lt;/BODY&gt;&lt;/HTML&gt;',  </a:t>
            </a:r>
            <a:r>
              <a:rPr dirty="0" sz="1300" spc="-15" b="1">
                <a:latin typeface="Courier New"/>
                <a:cs typeface="Courier New"/>
              </a:rPr>
              <a:t>subject =&gt; 'Oracle</a:t>
            </a:r>
            <a:r>
              <a:rPr dirty="0" sz="1300" spc="-40" b="1">
                <a:latin typeface="Courier New"/>
                <a:cs typeface="Courier New"/>
              </a:rPr>
              <a:t> </a:t>
            </a:r>
            <a:r>
              <a:rPr dirty="0" sz="1300" spc="-20" b="1">
                <a:latin typeface="Courier New"/>
                <a:cs typeface="Courier New"/>
              </a:rPr>
              <a:t>Notes',</a:t>
            </a:r>
            <a:endParaRPr sz="1300">
              <a:latin typeface="Courier New"/>
              <a:cs typeface="Courier New"/>
            </a:endParaRPr>
          </a:p>
          <a:p>
            <a:pPr marL="466090">
              <a:lnSpc>
                <a:spcPts val="1460"/>
              </a:lnSpc>
            </a:pPr>
            <a:r>
              <a:rPr dirty="0" sz="1300" spc="-15" b="1">
                <a:latin typeface="Courier New"/>
                <a:cs typeface="Courier New"/>
              </a:rPr>
              <a:t>mime_type =&gt;</a:t>
            </a:r>
            <a:r>
              <a:rPr dirty="0" sz="1300" spc="-30" b="1">
                <a:latin typeface="Courier New"/>
                <a:cs typeface="Courier New"/>
              </a:rPr>
              <a:t> </a:t>
            </a:r>
            <a:r>
              <a:rPr dirty="0" sz="1300" spc="-20" b="1">
                <a:latin typeface="Courier New"/>
                <a:cs typeface="Courier New"/>
              </a:rPr>
              <a:t>'text/html'</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45"/>
              </a:spcBef>
            </a:pPr>
            <a:endParaRPr sz="1300">
              <a:latin typeface="Courier New"/>
              <a:cs typeface="Courier New"/>
            </a:endParaRPr>
          </a:p>
          <a:p>
            <a:pPr marL="75565">
              <a:lnSpc>
                <a:spcPts val="1510"/>
              </a:lnSpc>
            </a:pPr>
            <a:r>
              <a:rPr dirty="0" sz="1300" spc="-20" b="1">
                <a:latin typeface="Courier New"/>
                <a:cs typeface="Courier New"/>
              </a:rPr>
              <a:t>END;</a:t>
            </a:r>
            <a:endParaRPr sz="1300">
              <a:latin typeface="Courier New"/>
              <a:cs typeface="Courier New"/>
            </a:endParaRPr>
          </a:p>
          <a:p>
            <a:pPr marL="75565">
              <a:lnSpc>
                <a:spcPts val="1510"/>
              </a:lnSpc>
            </a:pPr>
            <a:r>
              <a:rPr dirty="0" sz="1300" spc="-10" b="1">
                <a:latin typeface="Courier New"/>
                <a:cs typeface="Courier New"/>
              </a:rPr>
              <a:t>/</a:t>
            </a:r>
            <a:endParaRPr sz="1300">
              <a:latin typeface="Courier New"/>
              <a:cs typeface="Courier New"/>
            </a:endParaRPr>
          </a:p>
        </p:txBody>
      </p:sp>
      <p:sp>
        <p:nvSpPr>
          <p:cNvPr id="6" name="object 6"/>
          <p:cNvSpPr txBox="1"/>
          <p:nvPr/>
        </p:nvSpPr>
        <p:spPr>
          <a:xfrm>
            <a:off x="743204" y="5619272"/>
            <a:ext cx="6251575" cy="377507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Sending E-Mail </a:t>
            </a:r>
            <a:r>
              <a:rPr dirty="0" sz="1300" spc="10" b="1">
                <a:latin typeface="Arial"/>
                <a:cs typeface="Arial"/>
              </a:rPr>
              <a:t>with a Text</a:t>
            </a:r>
            <a:r>
              <a:rPr dirty="0" sz="1300" b="1">
                <a:latin typeface="Arial"/>
                <a:cs typeface="Arial"/>
              </a:rPr>
              <a:t> </a:t>
            </a:r>
            <a:r>
              <a:rPr dirty="0" sz="1300" spc="5" b="1">
                <a:latin typeface="Arial"/>
                <a:cs typeface="Arial"/>
              </a:rPr>
              <a:t>Attachment</a:t>
            </a:r>
            <a:endParaRPr sz="1300">
              <a:latin typeface="Arial"/>
              <a:cs typeface="Arial"/>
            </a:endParaRPr>
          </a:p>
          <a:p>
            <a:pPr marL="137795" marR="8255">
              <a:lnSpc>
                <a:spcPct val="102600"/>
              </a:lnSpc>
              <a:spcBef>
                <a:spcPts val="270"/>
              </a:spcBef>
            </a:pPr>
            <a:r>
              <a:rPr dirty="0" sz="1300" spc="10">
                <a:latin typeface="Times New Roman"/>
                <a:cs typeface="Times New Roman"/>
              </a:rPr>
              <a:t>The </a:t>
            </a:r>
            <a:r>
              <a:rPr dirty="0" sz="1300" spc="5">
                <a:latin typeface="Times New Roman"/>
                <a:cs typeface="Times New Roman"/>
              </a:rPr>
              <a:t>slide shows a procedure that calls the </a:t>
            </a:r>
            <a:r>
              <a:rPr dirty="0" sz="1300" spc="15">
                <a:latin typeface="Courier New"/>
                <a:cs typeface="Courier New"/>
              </a:rPr>
              <a:t>UTL_MAIL.SEND_ATTACH_VARCHAR2  </a:t>
            </a:r>
            <a:r>
              <a:rPr dirty="0" sz="1300" spc="5">
                <a:latin typeface="Times New Roman"/>
                <a:cs typeface="Times New Roman"/>
              </a:rPr>
              <a:t>procedure to send a textual or an </a:t>
            </a:r>
            <a:r>
              <a:rPr dirty="0" sz="1300" spc="10">
                <a:latin typeface="Times New Roman"/>
                <a:cs typeface="Times New Roman"/>
              </a:rPr>
              <a:t>HTML </a:t>
            </a:r>
            <a:r>
              <a:rPr dirty="0" sz="1300" spc="5">
                <a:latin typeface="Times New Roman"/>
                <a:cs typeface="Times New Roman"/>
              </a:rPr>
              <a:t>message with a text attachment. In addition to the  </a:t>
            </a:r>
            <a:r>
              <a:rPr dirty="0" sz="1300" spc="10">
                <a:latin typeface="Courier New"/>
                <a:cs typeface="Courier New"/>
              </a:rPr>
              <a:t>sender</a:t>
            </a:r>
            <a:r>
              <a:rPr dirty="0" sz="1300" spc="10">
                <a:latin typeface="Times New Roman"/>
                <a:cs typeface="Times New Roman"/>
              </a:rPr>
              <a:t>, </a:t>
            </a:r>
            <a:r>
              <a:rPr dirty="0" sz="1300" spc="10">
                <a:latin typeface="Courier New"/>
                <a:cs typeface="Courier New"/>
              </a:rPr>
              <a:t>recipients</a:t>
            </a:r>
            <a:r>
              <a:rPr dirty="0" sz="1300" spc="10">
                <a:latin typeface="Times New Roman"/>
                <a:cs typeface="Times New Roman"/>
              </a:rPr>
              <a:t>, </a:t>
            </a:r>
            <a:r>
              <a:rPr dirty="0" sz="1300" spc="10">
                <a:latin typeface="Courier New"/>
                <a:cs typeface="Courier New"/>
              </a:rPr>
              <a:t>message</a:t>
            </a:r>
            <a:r>
              <a:rPr dirty="0" sz="1300" spc="10">
                <a:latin typeface="Times New Roman"/>
                <a:cs typeface="Times New Roman"/>
              </a:rPr>
              <a:t>, </a:t>
            </a:r>
            <a:r>
              <a:rPr dirty="0" sz="1300" spc="10">
                <a:latin typeface="Courier New"/>
                <a:cs typeface="Courier New"/>
              </a:rPr>
              <a:t>subject</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mime_type </a:t>
            </a:r>
            <a:r>
              <a:rPr dirty="0" sz="1300" spc="5">
                <a:latin typeface="Times New Roman"/>
                <a:cs typeface="Times New Roman"/>
              </a:rPr>
              <a:t>parameters that  provide values for the </a:t>
            </a:r>
            <a:r>
              <a:rPr dirty="0" sz="1300" spc="10">
                <a:latin typeface="Times New Roman"/>
                <a:cs typeface="Times New Roman"/>
              </a:rPr>
              <a:t>main </a:t>
            </a:r>
            <a:r>
              <a:rPr dirty="0" sz="1300" spc="5">
                <a:latin typeface="Times New Roman"/>
                <a:cs typeface="Times New Roman"/>
              </a:rPr>
              <a:t>part of the e-mail message, the </a:t>
            </a:r>
            <a:r>
              <a:rPr dirty="0" sz="1300" spc="15">
                <a:latin typeface="Courier New"/>
                <a:cs typeface="Courier New"/>
              </a:rPr>
              <a:t>SEND_ATTACH_VARCHAR2  </a:t>
            </a:r>
            <a:r>
              <a:rPr dirty="0" sz="1300" spc="5">
                <a:latin typeface="Times New Roman"/>
                <a:cs typeface="Times New Roman"/>
              </a:rPr>
              <a:t>procedure has the following parameters</a:t>
            </a:r>
            <a:r>
              <a:rPr dirty="0" sz="1300" spc="10">
                <a:latin typeface="Times New Roman"/>
                <a:cs typeface="Times New Roman"/>
              </a:rPr>
              <a:t> </a:t>
            </a:r>
            <a:r>
              <a:rPr dirty="0" sz="1300" spc="5">
                <a:latin typeface="Times New Roman"/>
                <a:cs typeface="Times New Roman"/>
              </a:rPr>
              <a:t>highlighted:</a:t>
            </a:r>
            <a:endParaRPr sz="1300">
              <a:latin typeface="Times New Roman"/>
              <a:cs typeface="Times New Roman"/>
            </a:endParaRPr>
          </a:p>
          <a:p>
            <a:pPr marL="514984" indent="-252095">
              <a:lnSpc>
                <a:spcPts val="1505"/>
              </a:lnSpc>
              <a:buChar char="•"/>
              <a:tabLst>
                <a:tab pos="514984" algn="l"/>
                <a:tab pos="515620" algn="l"/>
              </a:tabLst>
            </a:pPr>
            <a:r>
              <a:rPr dirty="0" sz="1300" spc="10">
                <a:latin typeface="Times New Roman"/>
                <a:cs typeface="Times New Roman"/>
              </a:rPr>
              <a:t>The </a:t>
            </a:r>
            <a:r>
              <a:rPr dirty="0" sz="1300" spc="10">
                <a:latin typeface="Courier New"/>
                <a:cs typeface="Courier New"/>
              </a:rPr>
              <a:t>attachment</a:t>
            </a:r>
            <a:r>
              <a:rPr dirty="0" sz="1300" spc="-450">
                <a:latin typeface="Courier New"/>
                <a:cs typeface="Courier New"/>
              </a:rPr>
              <a:t> </a:t>
            </a:r>
            <a:r>
              <a:rPr dirty="0" sz="1300" spc="10">
                <a:latin typeface="Times New Roman"/>
                <a:cs typeface="Times New Roman"/>
              </a:rPr>
              <a:t>parameter </a:t>
            </a:r>
            <a:r>
              <a:rPr dirty="0" sz="1300" spc="5">
                <a:latin typeface="Times New Roman"/>
                <a:cs typeface="Times New Roman"/>
              </a:rPr>
              <a:t>(required)</a:t>
            </a:r>
            <a:r>
              <a:rPr dirty="0" sz="1300">
                <a:latin typeface="Times New Roman"/>
                <a:cs typeface="Times New Roman"/>
              </a:rPr>
              <a:t> </a:t>
            </a:r>
            <a:r>
              <a:rPr dirty="0" sz="1300" spc="10">
                <a:latin typeface="Times New Roman"/>
                <a:cs typeface="Times New Roman"/>
              </a:rPr>
              <a:t>accepts </a:t>
            </a:r>
            <a:r>
              <a:rPr dirty="0" sz="1300" spc="5">
                <a:latin typeface="Times New Roman"/>
                <a:cs typeface="Times New Roman"/>
              </a:rPr>
              <a:t>a </a:t>
            </a:r>
            <a:r>
              <a:rPr dirty="0" sz="1300" spc="15">
                <a:latin typeface="Courier New"/>
                <a:cs typeface="Courier New"/>
              </a:rPr>
              <a:t>VARCHAR2</a:t>
            </a:r>
            <a:r>
              <a:rPr dirty="0" sz="1300" spc="-450">
                <a:latin typeface="Courier New"/>
                <a:cs typeface="Courier New"/>
              </a:rPr>
              <a:t> </a:t>
            </a:r>
            <a:r>
              <a:rPr dirty="0" sz="1300" spc="5">
                <a:latin typeface="Times New Roman"/>
                <a:cs typeface="Times New Roman"/>
              </a:rPr>
              <a:t>data</a:t>
            </a:r>
            <a:r>
              <a:rPr dirty="0" sz="1300" spc="10">
                <a:latin typeface="Times New Roman"/>
                <a:cs typeface="Times New Roman"/>
              </a:rPr>
              <a:t> </a:t>
            </a:r>
            <a:r>
              <a:rPr dirty="0" sz="1300" spc="5">
                <a:latin typeface="Times New Roman"/>
                <a:cs typeface="Times New Roman"/>
              </a:rPr>
              <a:t>type with</a:t>
            </a:r>
            <a:r>
              <a:rPr dirty="0" sz="1300" spc="10">
                <a:latin typeface="Times New Roman"/>
                <a:cs typeface="Times New Roman"/>
              </a:rPr>
              <a:t> </a:t>
            </a:r>
            <a:r>
              <a:rPr dirty="0" sz="1300" spc="5">
                <a:latin typeface="Times New Roman"/>
                <a:cs typeface="Times New Roman"/>
              </a:rPr>
              <a:t>a</a:t>
            </a:r>
            <a:endParaRPr sz="1300">
              <a:latin typeface="Times New Roman"/>
              <a:cs typeface="Times New Roman"/>
            </a:endParaRPr>
          </a:p>
          <a:p>
            <a:pPr marL="514984">
              <a:lnSpc>
                <a:spcPts val="1535"/>
              </a:lnSpc>
              <a:spcBef>
                <a:spcPts val="100"/>
              </a:spcBef>
            </a:pPr>
            <a:r>
              <a:rPr dirty="0" sz="1300" spc="10">
                <a:latin typeface="Times New Roman"/>
                <a:cs typeface="Times New Roman"/>
              </a:rPr>
              <a:t>maximum </a:t>
            </a:r>
            <a:r>
              <a:rPr dirty="0" sz="1300" spc="5">
                <a:latin typeface="Times New Roman"/>
                <a:cs typeface="Times New Roman"/>
              </a:rPr>
              <a:t>size of 32,767 binary</a:t>
            </a:r>
            <a:r>
              <a:rPr dirty="0" sz="1300">
                <a:latin typeface="Times New Roman"/>
                <a:cs typeface="Times New Roman"/>
              </a:rPr>
              <a:t> </a:t>
            </a:r>
            <a:r>
              <a:rPr dirty="0" sz="1300" spc="5">
                <a:latin typeface="Times New Roman"/>
                <a:cs typeface="Times New Roman"/>
              </a:rPr>
              <a:t>characters.</a:t>
            </a:r>
            <a:endParaRPr sz="1300">
              <a:latin typeface="Times New Roman"/>
              <a:cs typeface="Times New Roman"/>
            </a:endParaRPr>
          </a:p>
          <a:p>
            <a:pPr marL="514984" indent="-252095">
              <a:lnSpc>
                <a:spcPts val="1535"/>
              </a:lnSpc>
              <a:buChar char="•"/>
              <a:tabLst>
                <a:tab pos="514984" algn="l"/>
                <a:tab pos="515620" algn="l"/>
              </a:tabLst>
            </a:pPr>
            <a:r>
              <a:rPr dirty="0" sz="1300" spc="10">
                <a:latin typeface="Times New Roman"/>
                <a:cs typeface="Times New Roman"/>
              </a:rPr>
              <a:t>The </a:t>
            </a:r>
            <a:r>
              <a:rPr dirty="0" sz="1300" spc="10">
                <a:latin typeface="Courier New"/>
                <a:cs typeface="Courier New"/>
              </a:rPr>
              <a:t>att_inline</a:t>
            </a:r>
            <a:r>
              <a:rPr dirty="0" sz="1300" spc="-360">
                <a:latin typeface="Courier New"/>
                <a:cs typeface="Courier New"/>
              </a:rPr>
              <a:t> </a:t>
            </a:r>
            <a:r>
              <a:rPr dirty="0" sz="1300" spc="10">
                <a:latin typeface="Times New Roman"/>
                <a:cs typeface="Times New Roman"/>
              </a:rPr>
              <a:t>parameter </a:t>
            </a:r>
            <a:r>
              <a:rPr dirty="0" sz="1300" spc="5">
                <a:latin typeface="Times New Roman"/>
                <a:cs typeface="Times New Roman"/>
              </a:rPr>
              <a:t>(optional) is a Boolean (default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to indicate </a:t>
            </a:r>
            <a:r>
              <a:rPr dirty="0" sz="1300" spc="10">
                <a:latin typeface="Times New Roman"/>
                <a:cs typeface="Times New Roman"/>
              </a:rPr>
              <a:t>that</a:t>
            </a:r>
            <a:endParaRPr sz="1300">
              <a:latin typeface="Times New Roman"/>
              <a:cs typeface="Times New Roman"/>
            </a:endParaRPr>
          </a:p>
          <a:p>
            <a:pPr marL="515620">
              <a:lnSpc>
                <a:spcPts val="1535"/>
              </a:lnSpc>
              <a:spcBef>
                <a:spcPts val="95"/>
              </a:spcBef>
            </a:pPr>
            <a:r>
              <a:rPr dirty="0" sz="1300" spc="5">
                <a:latin typeface="Times New Roman"/>
                <a:cs typeface="Times New Roman"/>
              </a:rPr>
              <a:t>the </a:t>
            </a:r>
            <a:r>
              <a:rPr dirty="0" sz="1300" spc="10">
                <a:latin typeface="Times New Roman"/>
                <a:cs typeface="Times New Roman"/>
              </a:rPr>
              <a:t>attachment </a:t>
            </a:r>
            <a:r>
              <a:rPr dirty="0" sz="1300" spc="5">
                <a:latin typeface="Times New Roman"/>
                <a:cs typeface="Times New Roman"/>
              </a:rPr>
              <a:t>is viewable with the message</a:t>
            </a:r>
            <a:r>
              <a:rPr dirty="0" sz="1300" spc="15">
                <a:latin typeface="Times New Roman"/>
                <a:cs typeface="Times New Roman"/>
              </a:rPr>
              <a:t> </a:t>
            </a:r>
            <a:r>
              <a:rPr dirty="0" sz="1300" spc="5">
                <a:latin typeface="Times New Roman"/>
                <a:cs typeface="Times New Roman"/>
              </a:rPr>
              <a:t>body.</a:t>
            </a:r>
            <a:endParaRPr sz="1300">
              <a:latin typeface="Times New Roman"/>
              <a:cs typeface="Times New Roman"/>
            </a:endParaRPr>
          </a:p>
          <a:p>
            <a:pPr marL="515620" marR="64769" indent="-252095">
              <a:lnSpc>
                <a:spcPts val="1580"/>
              </a:lnSpc>
              <a:spcBef>
                <a:spcPts val="5"/>
              </a:spcBef>
              <a:buChar char="•"/>
              <a:tabLst>
                <a:tab pos="514984" algn="l"/>
                <a:tab pos="515620" algn="l"/>
              </a:tabLst>
            </a:pPr>
            <a:r>
              <a:rPr dirty="0" sz="1300" spc="10">
                <a:latin typeface="Times New Roman"/>
                <a:cs typeface="Times New Roman"/>
              </a:rPr>
              <a:t>The </a:t>
            </a:r>
            <a:r>
              <a:rPr dirty="0" sz="1300" spc="15">
                <a:latin typeface="Courier New"/>
                <a:cs typeface="Courier New"/>
              </a:rPr>
              <a:t>att_mime_type</a:t>
            </a:r>
            <a:r>
              <a:rPr dirty="0" sz="1300" spc="-355">
                <a:latin typeface="Courier New"/>
                <a:cs typeface="Courier New"/>
              </a:rPr>
              <a:t> </a:t>
            </a:r>
            <a:r>
              <a:rPr dirty="0" sz="1300" spc="10">
                <a:latin typeface="Times New Roman"/>
                <a:cs typeface="Times New Roman"/>
              </a:rPr>
              <a:t>parameter </a:t>
            </a:r>
            <a:r>
              <a:rPr dirty="0" sz="1300" spc="5">
                <a:latin typeface="Times New Roman"/>
                <a:cs typeface="Times New Roman"/>
              </a:rPr>
              <a:t>(optional) specifies the format of the attachment.  If not provided, it is set to </a:t>
            </a:r>
            <a:r>
              <a:rPr dirty="0" sz="1300" spc="15">
                <a:latin typeface="Courier New"/>
                <a:cs typeface="Courier New"/>
              </a:rPr>
              <a:t>application/octet</a:t>
            </a:r>
            <a:r>
              <a:rPr dirty="0" sz="1300" spc="15">
                <a:latin typeface="Times New Roman"/>
                <a:cs typeface="Times New Roman"/>
              </a:rPr>
              <a:t>.</a:t>
            </a:r>
            <a:endParaRPr sz="1300">
              <a:latin typeface="Times New Roman"/>
              <a:cs typeface="Times New Roman"/>
            </a:endParaRPr>
          </a:p>
          <a:p>
            <a:pPr marL="515620" marR="59055" indent="-252095">
              <a:lnSpc>
                <a:spcPts val="1580"/>
              </a:lnSpc>
              <a:spcBef>
                <a:spcPts val="5"/>
              </a:spcBef>
              <a:buChar char="•"/>
              <a:tabLst>
                <a:tab pos="515620" algn="l"/>
                <a:tab pos="516255" algn="l"/>
              </a:tabLst>
            </a:pPr>
            <a:r>
              <a:rPr dirty="0" sz="1300" spc="10">
                <a:latin typeface="Times New Roman"/>
                <a:cs typeface="Times New Roman"/>
              </a:rPr>
              <a:t>The </a:t>
            </a:r>
            <a:r>
              <a:rPr dirty="0" sz="1300" spc="15">
                <a:latin typeface="Courier New"/>
                <a:cs typeface="Courier New"/>
              </a:rPr>
              <a:t>att_filename</a:t>
            </a:r>
            <a:r>
              <a:rPr dirty="0" sz="1300" spc="-405">
                <a:latin typeface="Courier New"/>
                <a:cs typeface="Courier New"/>
              </a:rPr>
              <a:t> </a:t>
            </a:r>
            <a:r>
              <a:rPr dirty="0" sz="1300" spc="10">
                <a:latin typeface="Times New Roman"/>
                <a:cs typeface="Times New Roman"/>
              </a:rPr>
              <a:t>parameter </a:t>
            </a:r>
            <a:r>
              <a:rPr dirty="0" sz="1300" spc="5">
                <a:latin typeface="Times New Roman"/>
                <a:cs typeface="Times New Roman"/>
              </a:rPr>
              <a:t>(optional) assigns any file </a:t>
            </a:r>
            <a:r>
              <a:rPr dirty="0" sz="1300" spc="10">
                <a:latin typeface="Times New Roman"/>
                <a:cs typeface="Times New Roman"/>
              </a:rPr>
              <a:t>name </a:t>
            </a:r>
            <a:r>
              <a:rPr dirty="0" sz="1300" spc="5">
                <a:latin typeface="Times New Roman"/>
                <a:cs typeface="Times New Roman"/>
              </a:rPr>
              <a:t>to the attachment.  </a:t>
            </a:r>
            <a:r>
              <a:rPr dirty="0" sz="1300">
                <a:latin typeface="Times New Roman"/>
                <a:cs typeface="Times New Roman"/>
              </a:rPr>
              <a:t>It </a:t>
            </a:r>
            <a:r>
              <a:rPr dirty="0" sz="1300" spc="5">
                <a:latin typeface="Times New Roman"/>
                <a:cs typeface="Times New Roman"/>
              </a:rPr>
              <a:t>is </a:t>
            </a:r>
            <a:r>
              <a:rPr dirty="0" sz="1300" spc="15">
                <a:latin typeface="Courier New"/>
                <a:cs typeface="Courier New"/>
              </a:rPr>
              <a:t>NULL</a:t>
            </a:r>
            <a:r>
              <a:rPr dirty="0" sz="1300" spc="-409">
                <a:latin typeface="Courier New"/>
                <a:cs typeface="Courier New"/>
              </a:rPr>
              <a:t> </a:t>
            </a:r>
            <a:r>
              <a:rPr dirty="0" sz="1300" spc="10">
                <a:latin typeface="Times New Roman"/>
                <a:cs typeface="Times New Roman"/>
              </a:rPr>
              <a:t>by </a:t>
            </a:r>
            <a:r>
              <a:rPr dirty="0" sz="1300" spc="5">
                <a:latin typeface="Times New Roman"/>
                <a:cs typeface="Times New Roman"/>
              </a:rPr>
              <a:t>default, in which case, the </a:t>
            </a:r>
            <a:r>
              <a:rPr dirty="0" sz="1300" spc="10">
                <a:latin typeface="Times New Roman"/>
                <a:cs typeface="Times New Roman"/>
              </a:rPr>
              <a:t>name </a:t>
            </a:r>
            <a:r>
              <a:rPr dirty="0" sz="1300" spc="5">
                <a:latin typeface="Times New Roman"/>
                <a:cs typeface="Times New Roman"/>
              </a:rPr>
              <a:t>is assigned a default name.</a:t>
            </a:r>
            <a:endParaRPr sz="1300">
              <a:latin typeface="Times New Roman"/>
              <a:cs typeface="Times New Roman"/>
            </a:endParaRPr>
          </a:p>
          <a:p>
            <a:pPr marL="138430" marR="182880">
              <a:lnSpc>
                <a:spcPct val="103099"/>
              </a:lnSpc>
              <a:spcBef>
                <a:spcPts val="320"/>
              </a:spcBef>
            </a:pPr>
            <a:r>
              <a:rPr dirty="0" sz="1300" spc="10">
                <a:latin typeface="Times New Roman"/>
                <a:cs typeface="Times New Roman"/>
              </a:rPr>
              <a:t>The </a:t>
            </a:r>
            <a:r>
              <a:rPr dirty="0" sz="1300" spc="15">
                <a:latin typeface="Courier New"/>
                <a:cs typeface="Courier New"/>
              </a:rPr>
              <a:t>get_file </a:t>
            </a:r>
            <a:r>
              <a:rPr dirty="0" sz="1300" spc="5">
                <a:latin typeface="Times New Roman"/>
                <a:cs typeface="Times New Roman"/>
              </a:rPr>
              <a:t>function in the example uses a </a:t>
            </a:r>
            <a:r>
              <a:rPr dirty="0" sz="1300" spc="15">
                <a:latin typeface="Courier New"/>
                <a:cs typeface="Courier New"/>
              </a:rPr>
              <a:t>BFILE </a:t>
            </a:r>
            <a:r>
              <a:rPr dirty="0" sz="1300" spc="5">
                <a:latin typeface="Times New Roman"/>
                <a:cs typeface="Times New Roman"/>
              </a:rPr>
              <a:t>to read a text file from the  operating system directories for the value of the </a:t>
            </a:r>
            <a:r>
              <a:rPr dirty="0" sz="1300" spc="15">
                <a:latin typeface="Courier New"/>
                <a:cs typeface="Courier New"/>
              </a:rPr>
              <a:t>attachment</a:t>
            </a:r>
            <a:r>
              <a:rPr dirty="0" sz="1300" spc="-390">
                <a:latin typeface="Courier New"/>
                <a:cs typeface="Courier New"/>
              </a:rPr>
              <a:t> </a:t>
            </a:r>
            <a:r>
              <a:rPr dirty="0" sz="1300" spc="10">
                <a:latin typeface="Times New Roman"/>
                <a:cs typeface="Times New Roman"/>
              </a:rPr>
              <a:t>parameter, </a:t>
            </a:r>
            <a:r>
              <a:rPr dirty="0" sz="1300" spc="5">
                <a:latin typeface="Times New Roman"/>
                <a:cs typeface="Times New Roman"/>
              </a:rPr>
              <a:t>which </a:t>
            </a:r>
            <a:r>
              <a:rPr dirty="0" sz="1300" spc="10">
                <a:latin typeface="Times New Roman"/>
                <a:cs typeface="Times New Roman"/>
              </a:rPr>
              <a:t>could  </a:t>
            </a:r>
            <a:r>
              <a:rPr dirty="0" sz="1300" spc="5">
                <a:latin typeface="Times New Roman"/>
                <a:cs typeface="Times New Roman"/>
              </a:rPr>
              <a:t>simply</a:t>
            </a:r>
            <a:r>
              <a:rPr dirty="0" sz="1300" spc="10">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populated</a:t>
            </a:r>
            <a:r>
              <a:rPr dirty="0" sz="1300" spc="10">
                <a:latin typeface="Times New Roman"/>
                <a:cs typeface="Times New Roman"/>
              </a:rPr>
              <a:t> </a:t>
            </a:r>
            <a:r>
              <a:rPr dirty="0" sz="1300" spc="5">
                <a:latin typeface="Times New Roman"/>
                <a:cs typeface="Times New Roman"/>
              </a:rPr>
              <a:t>from</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VARCHAR2</a:t>
            </a:r>
            <a:r>
              <a:rPr dirty="0" sz="1300" spc="-450">
                <a:latin typeface="Courier New"/>
                <a:cs typeface="Courier New"/>
              </a:rPr>
              <a:t> </a:t>
            </a:r>
            <a:r>
              <a:rPr dirty="0" sz="1300" spc="5">
                <a:latin typeface="Times New Roman"/>
                <a:cs typeface="Times New Roman"/>
              </a:rPr>
              <a:t>variable.</a:t>
            </a:r>
            <a:r>
              <a:rPr dirty="0" sz="1300" spc="20">
                <a:latin typeface="Times New Roman"/>
                <a:cs typeface="Times New Roman"/>
              </a:rPr>
              <a:t> </a:t>
            </a:r>
            <a:r>
              <a:rPr dirty="0" sz="1300" spc="10">
                <a:latin typeface="Times New Roman"/>
                <a:cs typeface="Times New Roman"/>
              </a:rPr>
              <a:t>The</a:t>
            </a:r>
            <a:r>
              <a:rPr dirty="0" sz="1300" spc="15">
                <a:latin typeface="Times New Roman"/>
                <a:cs typeface="Times New Roman"/>
              </a:rPr>
              <a:t> </a:t>
            </a:r>
            <a:r>
              <a:rPr dirty="0" sz="1300" spc="5">
                <a:latin typeface="Times New Roman"/>
                <a:cs typeface="Times New Roman"/>
              </a:rPr>
              <a:t>code</a:t>
            </a:r>
            <a:r>
              <a:rPr dirty="0" sz="1300" spc="15">
                <a:latin typeface="Times New Roman"/>
                <a:cs typeface="Times New Roman"/>
              </a:rPr>
              <a:t> </a:t>
            </a:r>
            <a:r>
              <a:rPr dirty="0" sz="1300" spc="5">
                <a:latin typeface="Times New Roman"/>
                <a:cs typeface="Times New Roman"/>
              </a:rPr>
              <a:t>for</a:t>
            </a:r>
            <a:r>
              <a:rPr dirty="0" sz="1300" spc="25">
                <a:latin typeface="Times New Roman"/>
                <a:cs typeface="Times New Roman"/>
              </a:rPr>
              <a:t> </a:t>
            </a:r>
            <a:r>
              <a:rPr dirty="0" sz="1300" spc="15">
                <a:latin typeface="Courier New"/>
                <a:cs typeface="Courier New"/>
              </a:rPr>
              <a:t>get_file</a:t>
            </a:r>
            <a:r>
              <a:rPr dirty="0" sz="1300" spc="-440">
                <a:latin typeface="Courier New"/>
                <a:cs typeface="Courier New"/>
              </a:rPr>
              <a:t> </a:t>
            </a:r>
            <a:r>
              <a:rPr dirty="0" sz="1300">
                <a:latin typeface="Times New Roman"/>
                <a:cs typeface="Times New Roman"/>
              </a:rPr>
              <a:t>is</a:t>
            </a:r>
            <a:r>
              <a:rPr dirty="0" sz="1300" spc="5">
                <a:latin typeface="Times New Roman"/>
                <a:cs typeface="Times New Roman"/>
              </a:rPr>
              <a:t> shown on  the following</a:t>
            </a:r>
            <a:r>
              <a:rPr dirty="0" sz="1300">
                <a:latin typeface="Times New Roman"/>
                <a:cs typeface="Times New Roman"/>
              </a:rPr>
              <a:t> </a:t>
            </a:r>
            <a:r>
              <a:rPr dirty="0" sz="1300" spc="5">
                <a:latin typeface="Times New Roman"/>
                <a:cs typeface="Times New Roman"/>
              </a:rPr>
              <a:t>page.</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5</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63580"/>
            <a:ext cx="6254750" cy="4860925"/>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Sending </a:t>
            </a:r>
            <a:r>
              <a:rPr dirty="0" sz="1300" spc="5" b="1">
                <a:latin typeface="Arial"/>
                <a:cs typeface="Arial"/>
              </a:rPr>
              <a:t>E-Mail </a:t>
            </a:r>
            <a:r>
              <a:rPr dirty="0" sz="1300" spc="10" b="1">
                <a:latin typeface="Arial"/>
                <a:cs typeface="Arial"/>
              </a:rPr>
              <a:t>with a </a:t>
            </a:r>
            <a:r>
              <a:rPr dirty="0" sz="1300" spc="5" b="1">
                <a:latin typeface="Arial"/>
                <a:cs typeface="Arial"/>
              </a:rPr>
              <a:t>Text Attachment (continued)</a:t>
            </a:r>
            <a:endParaRPr sz="1300">
              <a:latin typeface="Arial"/>
              <a:cs typeface="Arial"/>
            </a:endParaRPr>
          </a:p>
          <a:p>
            <a:pPr marL="137795" marR="304165">
              <a:lnSpc>
                <a:spcPct val="101299"/>
              </a:lnSpc>
              <a:spcBef>
                <a:spcPts val="295"/>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get_file</a:t>
            </a:r>
            <a:r>
              <a:rPr dirty="0" sz="1300" spc="-45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uses</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DBMS_LOB</a:t>
            </a:r>
            <a:r>
              <a:rPr dirty="0" sz="1300" spc="-445">
                <a:latin typeface="Courier New"/>
                <a:cs typeface="Courier New"/>
              </a:rPr>
              <a:t> </a:t>
            </a:r>
            <a:r>
              <a:rPr dirty="0" sz="1300" spc="5">
                <a:latin typeface="Times New Roman"/>
                <a:cs typeface="Times New Roman"/>
              </a:rPr>
              <a:t>package</a:t>
            </a:r>
            <a:r>
              <a:rPr dirty="0" sz="1300" spc="10">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read</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binary</a:t>
            </a:r>
            <a:r>
              <a:rPr dirty="0" sz="1300" spc="10">
                <a:latin typeface="Times New Roman"/>
                <a:cs typeface="Times New Roman"/>
              </a:rPr>
              <a:t> </a:t>
            </a:r>
            <a:r>
              <a:rPr dirty="0" sz="1300" spc="5">
                <a:latin typeface="Times New Roman"/>
                <a:cs typeface="Times New Roman"/>
              </a:rPr>
              <a:t>file</a:t>
            </a:r>
            <a:r>
              <a:rPr dirty="0" sz="1300" spc="10">
                <a:latin typeface="Times New Roman"/>
                <a:cs typeface="Times New Roman"/>
              </a:rPr>
              <a:t> from </a:t>
            </a:r>
            <a:r>
              <a:rPr dirty="0" sz="1300" spc="5">
                <a:latin typeface="Times New Roman"/>
                <a:cs typeface="Times New Roman"/>
              </a:rPr>
              <a:t>the  operating</a:t>
            </a:r>
            <a:r>
              <a:rPr dirty="0" sz="1300" spc="10">
                <a:latin typeface="Times New Roman"/>
                <a:cs typeface="Times New Roman"/>
              </a:rPr>
              <a:t> </a:t>
            </a:r>
            <a:r>
              <a:rPr dirty="0" sz="1300" spc="5">
                <a:latin typeface="Times New Roman"/>
                <a:cs typeface="Times New Roman"/>
              </a:rPr>
              <a:t>system,</a:t>
            </a:r>
            <a:r>
              <a:rPr dirty="0" sz="1300" spc="15">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uses</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UTL_RAW</a:t>
            </a:r>
            <a:r>
              <a:rPr dirty="0" sz="1300" spc="-440">
                <a:latin typeface="Courier New"/>
                <a:cs typeface="Courier New"/>
              </a:rPr>
              <a:t> </a:t>
            </a:r>
            <a:r>
              <a:rPr dirty="0" sz="1300" spc="5">
                <a:latin typeface="Times New Roman"/>
                <a:cs typeface="Times New Roman"/>
              </a:rPr>
              <a:t>package</a:t>
            </a:r>
            <a:r>
              <a:rPr dirty="0" sz="1300" spc="20">
                <a:latin typeface="Times New Roman"/>
                <a:cs typeface="Times New Roman"/>
              </a:rPr>
              <a:t> </a:t>
            </a:r>
            <a:r>
              <a:rPr dirty="0" sz="1300" spc="5">
                <a:latin typeface="Times New Roman"/>
                <a:cs typeface="Times New Roman"/>
              </a:rPr>
              <a:t>to</a:t>
            </a:r>
            <a:r>
              <a:rPr dirty="0" sz="1300" spc="20">
                <a:latin typeface="Times New Roman"/>
                <a:cs typeface="Times New Roman"/>
              </a:rPr>
              <a:t> </a:t>
            </a:r>
            <a:r>
              <a:rPr dirty="0" sz="1300" spc="5">
                <a:latin typeface="Times New Roman"/>
                <a:cs typeface="Times New Roman"/>
              </a:rPr>
              <a:t>convert</a:t>
            </a:r>
            <a:r>
              <a:rPr dirty="0" sz="1300" spc="2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RAW</a:t>
            </a:r>
            <a:r>
              <a:rPr dirty="0" sz="1300" spc="-445">
                <a:latin typeface="Courier New"/>
                <a:cs typeface="Courier New"/>
              </a:rPr>
              <a:t> </a:t>
            </a:r>
            <a:r>
              <a:rPr dirty="0" sz="1300" spc="5">
                <a:latin typeface="Times New Roman"/>
                <a:cs typeface="Times New Roman"/>
              </a:rPr>
              <a:t>binary</a:t>
            </a:r>
            <a:r>
              <a:rPr dirty="0" sz="1300" spc="10">
                <a:latin typeface="Times New Roman"/>
                <a:cs typeface="Times New Roman"/>
              </a:rPr>
              <a:t> </a:t>
            </a:r>
            <a:r>
              <a:rPr dirty="0" sz="1300" spc="5">
                <a:latin typeface="Times New Roman"/>
                <a:cs typeface="Times New Roman"/>
              </a:rPr>
              <a:t>data</a:t>
            </a:r>
            <a:r>
              <a:rPr dirty="0" sz="1300" spc="15">
                <a:latin typeface="Times New Roman"/>
                <a:cs typeface="Times New Roman"/>
              </a:rPr>
              <a:t> </a:t>
            </a:r>
            <a:r>
              <a:rPr dirty="0" sz="1300" spc="5">
                <a:latin typeface="Times New Roman"/>
                <a:cs typeface="Times New Roman"/>
              </a:rPr>
              <a:t>into  readable text data in the form of a </a:t>
            </a:r>
            <a:r>
              <a:rPr dirty="0" sz="1300" spc="15">
                <a:latin typeface="Courier New"/>
                <a:cs typeface="Courier New"/>
              </a:rPr>
              <a:t>VARCHAR2</a:t>
            </a:r>
            <a:r>
              <a:rPr dirty="0" sz="1300" spc="-434">
                <a:latin typeface="Courier New"/>
                <a:cs typeface="Courier New"/>
              </a:rPr>
              <a:t> </a:t>
            </a:r>
            <a:r>
              <a:rPr dirty="0" sz="1300" spc="5">
                <a:latin typeface="Times New Roman"/>
                <a:cs typeface="Times New Roman"/>
              </a:rPr>
              <a:t>data type:</a:t>
            </a:r>
            <a:endParaRPr sz="1300">
              <a:latin typeface="Times New Roman"/>
              <a:cs typeface="Times New Roman"/>
            </a:endParaRPr>
          </a:p>
          <a:p>
            <a:pPr marL="1202690" marR="1154430" indent="-184785">
              <a:lnSpc>
                <a:spcPts val="1460"/>
              </a:lnSpc>
              <a:spcBef>
                <a:spcPts val="40"/>
              </a:spcBef>
            </a:pPr>
            <a:r>
              <a:rPr dirty="0" sz="1200" spc="5">
                <a:latin typeface="Courier New"/>
                <a:cs typeface="Courier New"/>
              </a:rPr>
              <a:t>CREATE OR REPLACE FUNCTION get_file(  filename VARCHAR2, dir VARCHAR2 := 'TEMP')</a:t>
            </a:r>
            <a:endParaRPr sz="1200">
              <a:latin typeface="Courier New"/>
              <a:cs typeface="Courier New"/>
            </a:endParaRPr>
          </a:p>
          <a:p>
            <a:pPr marL="1017905">
              <a:lnSpc>
                <a:spcPts val="1405"/>
              </a:lnSpc>
            </a:pPr>
            <a:r>
              <a:rPr dirty="0" sz="1200" spc="5">
                <a:latin typeface="Courier New"/>
                <a:cs typeface="Courier New"/>
              </a:rPr>
              <a:t>RETURN </a:t>
            </a:r>
            <a:r>
              <a:rPr dirty="0" sz="1200" spc="5" b="1">
                <a:latin typeface="Courier New"/>
                <a:cs typeface="Courier New"/>
              </a:rPr>
              <a:t>VARCHAR2</a:t>
            </a:r>
            <a:r>
              <a:rPr dirty="0" sz="1200" spc="15" b="1">
                <a:latin typeface="Courier New"/>
                <a:cs typeface="Courier New"/>
              </a:rPr>
              <a:t> </a:t>
            </a:r>
            <a:r>
              <a:rPr dirty="0" sz="1200">
                <a:latin typeface="Courier New"/>
                <a:cs typeface="Courier New"/>
              </a:rPr>
              <a:t>IS</a:t>
            </a:r>
            <a:endParaRPr sz="1200">
              <a:latin typeface="Courier New"/>
              <a:cs typeface="Courier New"/>
            </a:endParaRPr>
          </a:p>
          <a:p>
            <a:pPr marL="1202690">
              <a:lnSpc>
                <a:spcPct val="100000"/>
              </a:lnSpc>
              <a:spcBef>
                <a:spcPts val="20"/>
              </a:spcBef>
            </a:pPr>
            <a:r>
              <a:rPr dirty="0" sz="1200" spc="5">
                <a:latin typeface="Courier New"/>
                <a:cs typeface="Courier New"/>
              </a:rPr>
              <a:t>contents</a:t>
            </a:r>
            <a:r>
              <a:rPr dirty="0" sz="1200" spc="10">
                <a:latin typeface="Courier New"/>
                <a:cs typeface="Courier New"/>
              </a:rPr>
              <a:t> </a:t>
            </a:r>
            <a:r>
              <a:rPr dirty="0" sz="1200" spc="5" b="1">
                <a:latin typeface="Courier New"/>
                <a:cs typeface="Courier New"/>
              </a:rPr>
              <a:t>VARCHAR2</a:t>
            </a:r>
            <a:r>
              <a:rPr dirty="0" sz="1200" spc="5">
                <a:latin typeface="Courier New"/>
                <a:cs typeface="Courier New"/>
              </a:rPr>
              <a:t>(32767);</a:t>
            </a:r>
            <a:endParaRPr sz="1200">
              <a:latin typeface="Courier New"/>
              <a:cs typeface="Courier New"/>
            </a:endParaRPr>
          </a:p>
          <a:p>
            <a:pPr marL="1017905" marR="1339850" indent="184150">
              <a:lnSpc>
                <a:spcPct val="101299"/>
              </a:lnSpc>
              <a:tabLst>
                <a:tab pos="1758314" algn="l"/>
              </a:tabLst>
            </a:pPr>
            <a:r>
              <a:rPr dirty="0" sz="1200" spc="5">
                <a:latin typeface="Courier New"/>
                <a:cs typeface="Courier New"/>
              </a:rPr>
              <a:t>file	BFILE := BFILENAME(dir, filename);  BEGIN</a:t>
            </a:r>
            <a:endParaRPr sz="1200">
              <a:latin typeface="Courier New"/>
              <a:cs typeface="Courier New"/>
            </a:endParaRPr>
          </a:p>
          <a:p>
            <a:pPr marL="1202690">
              <a:lnSpc>
                <a:spcPct val="100000"/>
              </a:lnSpc>
              <a:spcBef>
                <a:spcPts val="15"/>
              </a:spcBef>
            </a:pPr>
            <a:r>
              <a:rPr dirty="0" sz="1200" spc="5">
                <a:latin typeface="Courier New"/>
                <a:cs typeface="Courier New"/>
              </a:rPr>
              <a:t>DBMS_LOB.FILEOPEN(file, DBMS_LOB.FILE_READONLY);</a:t>
            </a:r>
            <a:endParaRPr sz="1200">
              <a:latin typeface="Courier New"/>
              <a:cs typeface="Courier New"/>
            </a:endParaRPr>
          </a:p>
          <a:p>
            <a:pPr marL="1202690">
              <a:lnSpc>
                <a:spcPct val="100000"/>
              </a:lnSpc>
              <a:spcBef>
                <a:spcPts val="20"/>
              </a:spcBef>
            </a:pPr>
            <a:r>
              <a:rPr dirty="0" sz="1200" spc="5">
                <a:latin typeface="Courier New"/>
                <a:cs typeface="Courier New"/>
              </a:rPr>
              <a:t>contents := </a:t>
            </a:r>
            <a:r>
              <a:rPr dirty="0" sz="1200" spc="5" b="1">
                <a:latin typeface="Courier New"/>
                <a:cs typeface="Courier New"/>
              </a:rPr>
              <a:t>UTL_RAW.CAST_TO_VARCHAR2</a:t>
            </a:r>
            <a:r>
              <a:rPr dirty="0" sz="1200" spc="5">
                <a:latin typeface="Courier New"/>
                <a:cs typeface="Courier New"/>
              </a:rPr>
              <a:t>(</a:t>
            </a:r>
            <a:endParaRPr sz="1200">
              <a:latin typeface="Courier New"/>
              <a:cs typeface="Courier New"/>
            </a:endParaRPr>
          </a:p>
          <a:p>
            <a:pPr marL="1202690" marR="1339850" indent="1574165">
              <a:lnSpc>
                <a:spcPct val="101299"/>
              </a:lnSpc>
            </a:pPr>
            <a:r>
              <a:rPr dirty="0" sz="1200" spc="5">
                <a:latin typeface="Courier New"/>
                <a:cs typeface="Courier New"/>
              </a:rPr>
              <a:t>DBMS_LOB.SUBSTR(file));  </a:t>
            </a:r>
            <a:r>
              <a:rPr dirty="0" sz="1200" spc="5">
                <a:latin typeface="Courier New"/>
                <a:cs typeface="Courier New"/>
              </a:rPr>
              <a:t>DBMS_LOB.CLOSE(file);</a:t>
            </a:r>
            <a:endParaRPr sz="1200">
              <a:latin typeface="Courier New"/>
              <a:cs typeface="Courier New"/>
            </a:endParaRPr>
          </a:p>
          <a:p>
            <a:pPr marL="1017905" marR="3561715" indent="184150">
              <a:lnSpc>
                <a:spcPct val="101299"/>
              </a:lnSpc>
            </a:pPr>
            <a:r>
              <a:rPr dirty="0" sz="1200" spc="5">
                <a:latin typeface="Courier New"/>
                <a:cs typeface="Courier New"/>
              </a:rPr>
              <a:t>RETURN</a:t>
            </a:r>
            <a:r>
              <a:rPr dirty="0" sz="1200" spc="-60">
                <a:latin typeface="Courier New"/>
                <a:cs typeface="Courier New"/>
              </a:rPr>
              <a:t> </a:t>
            </a:r>
            <a:r>
              <a:rPr dirty="0" sz="1200" spc="5">
                <a:latin typeface="Courier New"/>
                <a:cs typeface="Courier New"/>
              </a:rPr>
              <a:t>contents;  END;</a:t>
            </a:r>
            <a:endParaRPr sz="1200">
              <a:latin typeface="Courier New"/>
              <a:cs typeface="Courier New"/>
            </a:endParaRPr>
          </a:p>
          <a:p>
            <a:pPr marL="1017905">
              <a:lnSpc>
                <a:spcPct val="100000"/>
              </a:lnSpc>
              <a:spcBef>
                <a:spcPts val="15"/>
              </a:spcBef>
            </a:pPr>
            <a:r>
              <a:rPr dirty="0" sz="1200" spc="5">
                <a:latin typeface="Courier New"/>
                <a:cs typeface="Courier New"/>
              </a:rPr>
              <a:t>/</a:t>
            </a:r>
            <a:endParaRPr sz="1200">
              <a:latin typeface="Courier New"/>
              <a:cs typeface="Courier New"/>
            </a:endParaRPr>
          </a:p>
          <a:p>
            <a:pPr marL="137795" marR="5080">
              <a:lnSpc>
                <a:spcPct val="101099"/>
              </a:lnSpc>
              <a:spcBef>
                <a:spcPts val="409"/>
              </a:spcBef>
            </a:pPr>
            <a:r>
              <a:rPr dirty="0" sz="1300" spc="5" b="1">
                <a:latin typeface="Times New Roman"/>
                <a:cs typeface="Times New Roman"/>
              </a:rPr>
              <a:t>Note: </a:t>
            </a:r>
            <a:r>
              <a:rPr dirty="0" sz="1300" spc="5">
                <a:latin typeface="Times New Roman"/>
                <a:cs typeface="Times New Roman"/>
              </a:rPr>
              <a:t>Alternatively, </a:t>
            </a:r>
            <a:r>
              <a:rPr dirty="0" sz="1300" spc="10">
                <a:latin typeface="Times New Roman"/>
                <a:cs typeface="Times New Roman"/>
              </a:rPr>
              <a:t>you </a:t>
            </a:r>
            <a:r>
              <a:rPr dirty="0" sz="1300" spc="5">
                <a:latin typeface="Times New Roman"/>
                <a:cs typeface="Times New Roman"/>
              </a:rPr>
              <a:t>could read the </a:t>
            </a:r>
            <a:r>
              <a:rPr dirty="0" sz="1300" spc="10">
                <a:latin typeface="Times New Roman"/>
                <a:cs typeface="Times New Roman"/>
              </a:rPr>
              <a:t>contents </a:t>
            </a:r>
            <a:r>
              <a:rPr dirty="0" sz="1300" spc="5">
                <a:latin typeface="Times New Roman"/>
                <a:cs typeface="Times New Roman"/>
              </a:rPr>
              <a:t>of the text file into a </a:t>
            </a:r>
            <a:r>
              <a:rPr dirty="0" sz="1300" spc="15">
                <a:latin typeface="Courier New"/>
                <a:cs typeface="Courier New"/>
              </a:rPr>
              <a:t>VARCHAR2</a:t>
            </a:r>
            <a:r>
              <a:rPr dirty="0" sz="1300" spc="-360">
                <a:latin typeface="Courier New"/>
                <a:cs typeface="Courier New"/>
              </a:rPr>
              <a:t> </a:t>
            </a:r>
            <a:r>
              <a:rPr dirty="0" sz="1300" spc="5">
                <a:latin typeface="Times New Roman"/>
                <a:cs typeface="Times New Roman"/>
              </a:rPr>
              <a:t>variable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UTL_FILE</a:t>
            </a:r>
            <a:r>
              <a:rPr dirty="0" sz="1300" spc="-470">
                <a:latin typeface="Courier New"/>
                <a:cs typeface="Courier New"/>
              </a:rPr>
              <a:t> </a:t>
            </a:r>
            <a:r>
              <a:rPr dirty="0" sz="1300" spc="10">
                <a:latin typeface="Times New Roman"/>
                <a:cs typeface="Times New Roman"/>
              </a:rPr>
              <a:t>package </a:t>
            </a:r>
            <a:r>
              <a:rPr dirty="0" sz="1300" spc="5">
                <a:latin typeface="Times New Roman"/>
                <a:cs typeface="Times New Roman"/>
              </a:rPr>
              <a:t>functionality.</a:t>
            </a:r>
            <a:endParaRPr sz="1300">
              <a:latin typeface="Times New Roman"/>
              <a:cs typeface="Times New Roman"/>
            </a:endParaRPr>
          </a:p>
          <a:p>
            <a:pPr marL="137795" marR="69850">
              <a:lnSpc>
                <a:spcPct val="106500"/>
              </a:lnSpc>
              <a:spcBef>
                <a:spcPts val="320"/>
              </a:spcBef>
            </a:pPr>
            <a:r>
              <a:rPr dirty="0" sz="1300" spc="10">
                <a:latin typeface="Times New Roman"/>
                <a:cs typeface="Times New Roman"/>
              </a:rPr>
              <a:t>The </a:t>
            </a:r>
            <a:r>
              <a:rPr dirty="0" sz="1300" spc="5">
                <a:latin typeface="Times New Roman"/>
                <a:cs typeface="Times New Roman"/>
              </a:rPr>
              <a:t>preceding example requires the </a:t>
            </a:r>
            <a:r>
              <a:rPr dirty="0" sz="1300" spc="15">
                <a:latin typeface="Courier New"/>
                <a:cs typeface="Courier New"/>
              </a:rPr>
              <a:t>TEMP</a:t>
            </a:r>
            <a:r>
              <a:rPr dirty="0" sz="1300" spc="-330">
                <a:latin typeface="Courier New"/>
                <a:cs typeface="Courier New"/>
              </a:rPr>
              <a:t> </a:t>
            </a:r>
            <a:r>
              <a:rPr dirty="0" sz="1300" spc="5">
                <a:latin typeface="Times New Roman"/>
                <a:cs typeface="Times New Roman"/>
              </a:rPr>
              <a:t>directory to be created similar to the following  statement in</a:t>
            </a:r>
            <a:r>
              <a:rPr dirty="0" sz="1300" spc="10">
                <a:latin typeface="Times New Roman"/>
                <a:cs typeface="Times New Roman"/>
              </a:rPr>
              <a:t> </a:t>
            </a:r>
            <a:r>
              <a:rPr dirty="0" sz="1300" i="1">
                <a:latin typeface="Times New Roman"/>
                <a:cs typeface="Times New Roman"/>
              </a:rPr>
              <a:t>i</a:t>
            </a:r>
            <a:r>
              <a:rPr dirty="0" sz="1300">
                <a:latin typeface="Times New Roman"/>
                <a:cs typeface="Times New Roman"/>
              </a:rPr>
              <a:t>SQL*Plus:</a:t>
            </a:r>
            <a:endParaRPr sz="1300">
              <a:latin typeface="Times New Roman"/>
              <a:cs typeface="Times New Roman"/>
            </a:endParaRPr>
          </a:p>
          <a:p>
            <a:pPr marL="1017905">
              <a:lnSpc>
                <a:spcPts val="1375"/>
              </a:lnSpc>
            </a:pPr>
            <a:r>
              <a:rPr dirty="0" sz="1200" spc="5">
                <a:latin typeface="Courier New"/>
                <a:cs typeface="Courier New"/>
              </a:rPr>
              <a:t>CREATE DIRECTORY temp AS</a:t>
            </a:r>
            <a:r>
              <a:rPr dirty="0" sz="1200" spc="10">
                <a:latin typeface="Courier New"/>
                <a:cs typeface="Courier New"/>
              </a:rPr>
              <a:t> </a:t>
            </a:r>
            <a:r>
              <a:rPr dirty="0" sz="1200" spc="5">
                <a:latin typeface="Courier New"/>
                <a:cs typeface="Courier New"/>
              </a:rPr>
              <a:t>'e:\temp';</a:t>
            </a:r>
            <a:endParaRPr sz="1200">
              <a:latin typeface="Courier New"/>
              <a:cs typeface="Courier New"/>
            </a:endParaRPr>
          </a:p>
          <a:p>
            <a:pPr marL="137795" marR="545465">
              <a:lnSpc>
                <a:spcPct val="106100"/>
              </a:lnSpc>
              <a:spcBef>
                <a:spcPts val="334"/>
              </a:spcBef>
            </a:pPr>
            <a:r>
              <a:rPr dirty="0" sz="1300" spc="5" b="1">
                <a:latin typeface="Times New Roman"/>
                <a:cs typeface="Times New Roman"/>
              </a:rPr>
              <a:t>Note:</a:t>
            </a:r>
            <a:r>
              <a:rPr dirty="0" sz="1300" spc="10" b="1">
                <a:latin typeface="Times New Roman"/>
                <a:cs typeface="Times New Roman"/>
              </a:rPr>
              <a:t> </a:t>
            </a:r>
            <a:r>
              <a:rPr dirty="0" sz="1300" spc="10">
                <a:latin typeface="Times New Roman"/>
                <a:cs typeface="Times New Roman"/>
              </a:rPr>
              <a:t>The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ANY</a:t>
            </a:r>
            <a:r>
              <a:rPr dirty="0" sz="1300" spc="-440">
                <a:latin typeface="Courier New"/>
                <a:cs typeface="Courier New"/>
              </a:rPr>
              <a:t> </a:t>
            </a:r>
            <a:r>
              <a:rPr dirty="0" sz="1300" spc="15">
                <a:latin typeface="Courier New"/>
                <a:cs typeface="Courier New"/>
              </a:rPr>
              <a:t>DIRECTORY</a:t>
            </a:r>
            <a:r>
              <a:rPr dirty="0" sz="1300" spc="-455">
                <a:latin typeface="Courier New"/>
                <a:cs typeface="Courier New"/>
              </a:rPr>
              <a:t> </a:t>
            </a:r>
            <a:r>
              <a:rPr dirty="0" sz="1300" spc="5">
                <a:latin typeface="Times New Roman"/>
                <a:cs typeface="Times New Roman"/>
              </a:rPr>
              <a:t>system</a:t>
            </a:r>
            <a:r>
              <a:rPr dirty="0" sz="1300" spc="10">
                <a:latin typeface="Times New Roman"/>
                <a:cs typeface="Times New Roman"/>
              </a:rPr>
              <a:t> </a:t>
            </a:r>
            <a:r>
              <a:rPr dirty="0" sz="1300" spc="5">
                <a:latin typeface="Times New Roman"/>
                <a:cs typeface="Times New Roman"/>
              </a:rPr>
              <a:t>privilege</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required</a:t>
            </a:r>
            <a:r>
              <a:rPr dirty="0" sz="1300">
                <a:latin typeface="Times New Roman"/>
                <a:cs typeface="Times New Roman"/>
              </a:rPr>
              <a:t> </a:t>
            </a:r>
            <a:r>
              <a:rPr dirty="0" sz="1300" spc="5">
                <a:latin typeface="Times New Roman"/>
                <a:cs typeface="Times New Roman"/>
              </a:rPr>
              <a:t>to</a:t>
            </a:r>
            <a:r>
              <a:rPr dirty="0" sz="1300" spc="10">
                <a:latin typeface="Times New Roman"/>
                <a:cs typeface="Times New Roman"/>
              </a:rPr>
              <a:t> execute </a:t>
            </a:r>
            <a:r>
              <a:rPr dirty="0" sz="1300" spc="5">
                <a:latin typeface="Times New Roman"/>
                <a:cs typeface="Times New Roman"/>
              </a:rPr>
              <a:t>this  statement.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250948" y="855218"/>
            <a:ext cx="324675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DBMS_SCHEDULER</a:t>
            </a:r>
            <a:r>
              <a:rPr dirty="0" sz="2000" spc="-690" b="1">
                <a:latin typeface="Courier New"/>
                <a:cs typeface="Courier New"/>
              </a:rPr>
              <a:t> </a:t>
            </a:r>
            <a:r>
              <a:rPr dirty="0" sz="2000" b="1">
                <a:latin typeface="Arial"/>
                <a:cs typeface="Arial"/>
              </a:rPr>
              <a:t>Package</a:t>
            </a:r>
            <a:endParaRPr sz="2000">
              <a:latin typeface="Arial"/>
              <a:cs typeface="Arial"/>
            </a:endParaRPr>
          </a:p>
        </p:txBody>
      </p:sp>
      <p:grpSp>
        <p:nvGrpSpPr>
          <p:cNvPr id="7" name="object 7"/>
          <p:cNvGrpSpPr/>
          <p:nvPr/>
        </p:nvGrpSpPr>
        <p:grpSpPr>
          <a:xfrm>
            <a:off x="1424368" y="3544252"/>
            <a:ext cx="4533265" cy="1329055"/>
            <a:chOff x="1424368" y="3544252"/>
            <a:chExt cx="4533265" cy="1329055"/>
          </a:xfrm>
        </p:grpSpPr>
        <p:sp>
          <p:nvSpPr>
            <p:cNvPr id="8" name="object 8"/>
            <p:cNvSpPr/>
            <p:nvPr/>
          </p:nvSpPr>
          <p:spPr>
            <a:xfrm>
              <a:off x="1472945" y="3554730"/>
              <a:ext cx="927100" cy="381000"/>
            </a:xfrm>
            <a:custGeom>
              <a:avLst/>
              <a:gdLst/>
              <a:ahLst/>
              <a:cxnLst/>
              <a:rect l="l" t="t" r="r" b="b"/>
              <a:pathLst>
                <a:path w="927100" h="381000">
                  <a:moveTo>
                    <a:pt x="463295" y="0"/>
                  </a:moveTo>
                  <a:lnTo>
                    <a:pt x="400395" y="1725"/>
                  </a:lnTo>
                  <a:lnTo>
                    <a:pt x="340077" y="6755"/>
                  </a:lnTo>
                  <a:lnTo>
                    <a:pt x="282892" y="14870"/>
                  </a:lnTo>
                  <a:lnTo>
                    <a:pt x="229390" y="25851"/>
                  </a:lnTo>
                  <a:lnTo>
                    <a:pt x="180121" y="39478"/>
                  </a:lnTo>
                  <a:lnTo>
                    <a:pt x="135635" y="55530"/>
                  </a:lnTo>
                  <a:lnTo>
                    <a:pt x="96484" y="73790"/>
                  </a:lnTo>
                  <a:lnTo>
                    <a:pt x="63217" y="94036"/>
                  </a:lnTo>
                  <a:lnTo>
                    <a:pt x="16538" y="139611"/>
                  </a:lnTo>
                  <a:lnTo>
                    <a:pt x="0" y="190500"/>
                  </a:lnTo>
                  <a:lnTo>
                    <a:pt x="4226" y="216338"/>
                  </a:lnTo>
                  <a:lnTo>
                    <a:pt x="36385" y="264628"/>
                  </a:lnTo>
                  <a:lnTo>
                    <a:pt x="96484" y="306885"/>
                  </a:lnTo>
                  <a:lnTo>
                    <a:pt x="135636" y="325183"/>
                  </a:lnTo>
                  <a:lnTo>
                    <a:pt x="180121" y="341290"/>
                  </a:lnTo>
                  <a:lnTo>
                    <a:pt x="229390" y="354979"/>
                  </a:lnTo>
                  <a:lnTo>
                    <a:pt x="282892" y="366021"/>
                  </a:lnTo>
                  <a:lnTo>
                    <a:pt x="340077" y="374191"/>
                  </a:lnTo>
                  <a:lnTo>
                    <a:pt x="400395" y="379259"/>
                  </a:lnTo>
                  <a:lnTo>
                    <a:pt x="463295" y="381000"/>
                  </a:lnTo>
                  <a:lnTo>
                    <a:pt x="526036" y="379259"/>
                  </a:lnTo>
                  <a:lnTo>
                    <a:pt x="586249" y="374191"/>
                  </a:lnTo>
                  <a:lnTo>
                    <a:pt x="643378" y="366021"/>
                  </a:lnTo>
                  <a:lnTo>
                    <a:pt x="696863" y="354979"/>
                  </a:lnTo>
                  <a:lnTo>
                    <a:pt x="746146" y="341290"/>
                  </a:lnTo>
                  <a:lnTo>
                    <a:pt x="790670" y="325183"/>
                  </a:lnTo>
                  <a:lnTo>
                    <a:pt x="829875" y="306885"/>
                  </a:lnTo>
                  <a:lnTo>
                    <a:pt x="863204" y="286624"/>
                  </a:lnTo>
                  <a:lnTo>
                    <a:pt x="910000" y="241123"/>
                  </a:lnTo>
                  <a:lnTo>
                    <a:pt x="926591" y="190500"/>
                  </a:lnTo>
                  <a:lnTo>
                    <a:pt x="922351" y="164501"/>
                  </a:lnTo>
                  <a:lnTo>
                    <a:pt x="890099" y="116050"/>
                  </a:lnTo>
                  <a:lnTo>
                    <a:pt x="829875" y="73790"/>
                  </a:lnTo>
                  <a:lnTo>
                    <a:pt x="790670" y="55530"/>
                  </a:lnTo>
                  <a:lnTo>
                    <a:pt x="746146" y="39478"/>
                  </a:lnTo>
                  <a:lnTo>
                    <a:pt x="696863" y="25851"/>
                  </a:lnTo>
                  <a:lnTo>
                    <a:pt x="643378" y="14870"/>
                  </a:lnTo>
                  <a:lnTo>
                    <a:pt x="586249" y="6755"/>
                  </a:lnTo>
                  <a:lnTo>
                    <a:pt x="526036" y="1725"/>
                  </a:lnTo>
                  <a:lnTo>
                    <a:pt x="463295" y="0"/>
                  </a:lnTo>
                  <a:close/>
                </a:path>
              </a:pathLst>
            </a:custGeom>
            <a:solidFill>
              <a:srgbClr val="FFCC00"/>
            </a:solidFill>
          </p:spPr>
          <p:txBody>
            <a:bodyPr wrap="square" lIns="0" tIns="0" rIns="0" bIns="0" rtlCol="0"/>
            <a:lstStyle/>
            <a:p/>
          </p:txBody>
        </p:sp>
        <p:sp>
          <p:nvSpPr>
            <p:cNvPr id="9" name="object 9"/>
            <p:cNvSpPr/>
            <p:nvPr/>
          </p:nvSpPr>
          <p:spPr>
            <a:xfrm>
              <a:off x="1472945" y="3554730"/>
              <a:ext cx="927100" cy="381000"/>
            </a:xfrm>
            <a:custGeom>
              <a:avLst/>
              <a:gdLst/>
              <a:ahLst/>
              <a:cxnLst/>
              <a:rect l="l" t="t" r="r" b="b"/>
              <a:pathLst>
                <a:path w="927100" h="381000">
                  <a:moveTo>
                    <a:pt x="926591" y="190500"/>
                  </a:moveTo>
                  <a:lnTo>
                    <a:pt x="910000" y="139611"/>
                  </a:lnTo>
                  <a:lnTo>
                    <a:pt x="863204" y="94036"/>
                  </a:lnTo>
                  <a:lnTo>
                    <a:pt x="829875" y="73790"/>
                  </a:lnTo>
                  <a:lnTo>
                    <a:pt x="790670" y="55530"/>
                  </a:lnTo>
                  <a:lnTo>
                    <a:pt x="746146" y="39478"/>
                  </a:lnTo>
                  <a:lnTo>
                    <a:pt x="696863" y="25851"/>
                  </a:lnTo>
                  <a:lnTo>
                    <a:pt x="643378" y="14870"/>
                  </a:lnTo>
                  <a:lnTo>
                    <a:pt x="586249" y="6755"/>
                  </a:lnTo>
                  <a:lnTo>
                    <a:pt x="526036" y="1725"/>
                  </a:lnTo>
                  <a:lnTo>
                    <a:pt x="463295" y="0"/>
                  </a:lnTo>
                  <a:lnTo>
                    <a:pt x="400395" y="1725"/>
                  </a:lnTo>
                  <a:lnTo>
                    <a:pt x="340077" y="6755"/>
                  </a:lnTo>
                  <a:lnTo>
                    <a:pt x="282892" y="14870"/>
                  </a:lnTo>
                  <a:lnTo>
                    <a:pt x="229390" y="25851"/>
                  </a:lnTo>
                  <a:lnTo>
                    <a:pt x="180121" y="39478"/>
                  </a:lnTo>
                  <a:lnTo>
                    <a:pt x="135635" y="55530"/>
                  </a:lnTo>
                  <a:lnTo>
                    <a:pt x="96484" y="73790"/>
                  </a:lnTo>
                  <a:lnTo>
                    <a:pt x="63217" y="94036"/>
                  </a:lnTo>
                  <a:lnTo>
                    <a:pt x="16538" y="139611"/>
                  </a:lnTo>
                  <a:lnTo>
                    <a:pt x="0" y="190500"/>
                  </a:lnTo>
                  <a:lnTo>
                    <a:pt x="4226" y="216338"/>
                  </a:lnTo>
                  <a:lnTo>
                    <a:pt x="36385" y="264628"/>
                  </a:lnTo>
                  <a:lnTo>
                    <a:pt x="96484" y="306885"/>
                  </a:lnTo>
                  <a:lnTo>
                    <a:pt x="135636" y="325183"/>
                  </a:lnTo>
                  <a:lnTo>
                    <a:pt x="180121" y="341290"/>
                  </a:lnTo>
                  <a:lnTo>
                    <a:pt x="229390" y="354979"/>
                  </a:lnTo>
                  <a:lnTo>
                    <a:pt x="282892" y="366021"/>
                  </a:lnTo>
                  <a:lnTo>
                    <a:pt x="340077" y="374191"/>
                  </a:lnTo>
                  <a:lnTo>
                    <a:pt x="400395" y="379259"/>
                  </a:lnTo>
                  <a:lnTo>
                    <a:pt x="463295" y="381000"/>
                  </a:lnTo>
                  <a:lnTo>
                    <a:pt x="526036" y="379259"/>
                  </a:lnTo>
                  <a:lnTo>
                    <a:pt x="586249" y="374191"/>
                  </a:lnTo>
                  <a:lnTo>
                    <a:pt x="643378" y="366021"/>
                  </a:lnTo>
                  <a:lnTo>
                    <a:pt x="696863" y="354979"/>
                  </a:lnTo>
                  <a:lnTo>
                    <a:pt x="746146" y="341290"/>
                  </a:lnTo>
                  <a:lnTo>
                    <a:pt x="790670" y="325183"/>
                  </a:lnTo>
                  <a:lnTo>
                    <a:pt x="829875" y="306885"/>
                  </a:lnTo>
                  <a:lnTo>
                    <a:pt x="863204" y="286624"/>
                  </a:lnTo>
                  <a:lnTo>
                    <a:pt x="910000" y="241123"/>
                  </a:lnTo>
                  <a:lnTo>
                    <a:pt x="926591" y="190500"/>
                  </a:lnTo>
                  <a:close/>
                </a:path>
              </a:pathLst>
            </a:custGeom>
            <a:ln w="20574">
              <a:solidFill>
                <a:srgbClr val="000000"/>
              </a:solidFill>
            </a:ln>
          </p:spPr>
          <p:txBody>
            <a:bodyPr wrap="square" lIns="0" tIns="0" rIns="0" bIns="0" rtlCol="0"/>
            <a:lstStyle/>
            <a:p/>
          </p:txBody>
        </p:sp>
        <p:sp>
          <p:nvSpPr>
            <p:cNvPr id="10" name="object 10"/>
            <p:cNvSpPr/>
            <p:nvPr/>
          </p:nvSpPr>
          <p:spPr>
            <a:xfrm>
              <a:off x="5129784" y="4480560"/>
              <a:ext cx="817244" cy="382270"/>
            </a:xfrm>
            <a:custGeom>
              <a:avLst/>
              <a:gdLst/>
              <a:ahLst/>
              <a:cxnLst/>
              <a:rect l="l" t="t" r="r" b="b"/>
              <a:pathLst>
                <a:path w="817245" h="382270">
                  <a:moveTo>
                    <a:pt x="769620" y="0"/>
                  </a:moveTo>
                  <a:lnTo>
                    <a:pt x="47244" y="0"/>
                  </a:lnTo>
                  <a:lnTo>
                    <a:pt x="28932" y="3750"/>
                  </a:lnTo>
                  <a:lnTo>
                    <a:pt x="13906" y="14001"/>
                  </a:lnTo>
                  <a:lnTo>
                    <a:pt x="3738" y="29253"/>
                  </a:lnTo>
                  <a:lnTo>
                    <a:pt x="0" y="48006"/>
                  </a:lnTo>
                  <a:lnTo>
                    <a:pt x="0" y="333756"/>
                  </a:lnTo>
                  <a:lnTo>
                    <a:pt x="3738" y="352508"/>
                  </a:lnTo>
                  <a:lnTo>
                    <a:pt x="13906" y="367760"/>
                  </a:lnTo>
                  <a:lnTo>
                    <a:pt x="28932" y="378011"/>
                  </a:lnTo>
                  <a:lnTo>
                    <a:pt x="47244" y="381762"/>
                  </a:lnTo>
                  <a:lnTo>
                    <a:pt x="769620" y="381762"/>
                  </a:lnTo>
                  <a:lnTo>
                    <a:pt x="787931" y="378011"/>
                  </a:lnTo>
                  <a:lnTo>
                    <a:pt x="802957" y="367760"/>
                  </a:lnTo>
                  <a:lnTo>
                    <a:pt x="813125" y="352508"/>
                  </a:lnTo>
                  <a:lnTo>
                    <a:pt x="816864" y="333756"/>
                  </a:lnTo>
                  <a:lnTo>
                    <a:pt x="816864" y="48006"/>
                  </a:lnTo>
                  <a:lnTo>
                    <a:pt x="813125" y="29253"/>
                  </a:lnTo>
                  <a:lnTo>
                    <a:pt x="802957" y="14001"/>
                  </a:lnTo>
                  <a:lnTo>
                    <a:pt x="787931" y="3750"/>
                  </a:lnTo>
                  <a:lnTo>
                    <a:pt x="769620" y="0"/>
                  </a:lnTo>
                  <a:close/>
                </a:path>
              </a:pathLst>
            </a:custGeom>
            <a:solidFill>
              <a:srgbClr val="CCCCCC"/>
            </a:solidFill>
          </p:spPr>
          <p:txBody>
            <a:bodyPr wrap="square" lIns="0" tIns="0" rIns="0" bIns="0" rtlCol="0"/>
            <a:lstStyle/>
            <a:p/>
          </p:txBody>
        </p:sp>
        <p:sp>
          <p:nvSpPr>
            <p:cNvPr id="11" name="object 11"/>
            <p:cNvSpPr/>
            <p:nvPr/>
          </p:nvSpPr>
          <p:spPr>
            <a:xfrm>
              <a:off x="5129784" y="4480560"/>
              <a:ext cx="817244" cy="382270"/>
            </a:xfrm>
            <a:custGeom>
              <a:avLst/>
              <a:gdLst/>
              <a:ahLst/>
              <a:cxnLst/>
              <a:rect l="l" t="t" r="r" b="b"/>
              <a:pathLst>
                <a:path w="817245" h="382270">
                  <a:moveTo>
                    <a:pt x="47244" y="0"/>
                  </a:moveTo>
                  <a:lnTo>
                    <a:pt x="28932" y="3750"/>
                  </a:lnTo>
                  <a:lnTo>
                    <a:pt x="13906" y="14001"/>
                  </a:lnTo>
                  <a:lnTo>
                    <a:pt x="3738" y="29253"/>
                  </a:lnTo>
                  <a:lnTo>
                    <a:pt x="0" y="48006"/>
                  </a:lnTo>
                  <a:lnTo>
                    <a:pt x="0" y="333756"/>
                  </a:lnTo>
                  <a:lnTo>
                    <a:pt x="3738" y="352508"/>
                  </a:lnTo>
                  <a:lnTo>
                    <a:pt x="13906" y="367760"/>
                  </a:lnTo>
                  <a:lnTo>
                    <a:pt x="28932" y="378011"/>
                  </a:lnTo>
                  <a:lnTo>
                    <a:pt x="47244" y="381762"/>
                  </a:lnTo>
                  <a:lnTo>
                    <a:pt x="769620" y="381762"/>
                  </a:lnTo>
                  <a:lnTo>
                    <a:pt x="787931" y="378011"/>
                  </a:lnTo>
                  <a:lnTo>
                    <a:pt x="802957" y="367760"/>
                  </a:lnTo>
                  <a:lnTo>
                    <a:pt x="813125" y="352508"/>
                  </a:lnTo>
                  <a:lnTo>
                    <a:pt x="816864" y="333756"/>
                  </a:lnTo>
                  <a:lnTo>
                    <a:pt x="816864" y="48006"/>
                  </a:lnTo>
                  <a:lnTo>
                    <a:pt x="813125" y="29253"/>
                  </a:lnTo>
                  <a:lnTo>
                    <a:pt x="802957" y="14001"/>
                  </a:lnTo>
                  <a:lnTo>
                    <a:pt x="787931" y="3750"/>
                  </a:lnTo>
                  <a:lnTo>
                    <a:pt x="769620" y="0"/>
                  </a:lnTo>
                  <a:lnTo>
                    <a:pt x="47244" y="0"/>
                  </a:lnTo>
                  <a:close/>
                </a:path>
              </a:pathLst>
            </a:custGeom>
            <a:ln w="20574">
              <a:solidFill>
                <a:srgbClr val="000000"/>
              </a:solidFill>
            </a:ln>
          </p:spPr>
          <p:txBody>
            <a:bodyPr wrap="square" lIns="0" tIns="0" rIns="0" bIns="0" rtlCol="0"/>
            <a:lstStyle/>
            <a:p/>
          </p:txBody>
        </p:sp>
        <p:sp>
          <p:nvSpPr>
            <p:cNvPr id="12" name="object 12"/>
            <p:cNvSpPr/>
            <p:nvPr/>
          </p:nvSpPr>
          <p:spPr>
            <a:xfrm>
              <a:off x="1892045" y="3935730"/>
              <a:ext cx="1905" cy="222250"/>
            </a:xfrm>
            <a:custGeom>
              <a:avLst/>
              <a:gdLst/>
              <a:ahLst/>
              <a:cxnLst/>
              <a:rect l="l" t="t" r="r" b="b"/>
              <a:pathLst>
                <a:path w="1905" h="222250">
                  <a:moveTo>
                    <a:pt x="0" y="0"/>
                  </a:moveTo>
                  <a:lnTo>
                    <a:pt x="1524" y="221742"/>
                  </a:lnTo>
                </a:path>
              </a:pathLst>
            </a:custGeom>
            <a:ln w="20574">
              <a:solidFill>
                <a:srgbClr val="000000"/>
              </a:solidFill>
            </a:ln>
          </p:spPr>
          <p:txBody>
            <a:bodyPr wrap="square" lIns="0" tIns="0" rIns="0" bIns="0" rtlCol="0"/>
            <a:lstStyle/>
            <a:p/>
          </p:txBody>
        </p:sp>
        <p:sp>
          <p:nvSpPr>
            <p:cNvPr id="13" name="object 13"/>
            <p:cNvSpPr/>
            <p:nvPr/>
          </p:nvSpPr>
          <p:spPr>
            <a:xfrm>
              <a:off x="3931157" y="3990594"/>
              <a:ext cx="0" cy="708025"/>
            </a:xfrm>
            <a:custGeom>
              <a:avLst/>
              <a:gdLst/>
              <a:ahLst/>
              <a:cxnLst/>
              <a:rect l="l" t="t" r="r" b="b"/>
              <a:pathLst>
                <a:path w="0" h="708025">
                  <a:moveTo>
                    <a:pt x="0" y="0"/>
                  </a:moveTo>
                  <a:lnTo>
                    <a:pt x="0" y="707898"/>
                  </a:lnTo>
                </a:path>
              </a:pathLst>
            </a:custGeom>
            <a:ln w="20574">
              <a:solidFill>
                <a:srgbClr val="000000"/>
              </a:solidFill>
            </a:ln>
          </p:spPr>
          <p:txBody>
            <a:bodyPr wrap="square" lIns="0" tIns="0" rIns="0" bIns="0" rtlCol="0"/>
            <a:lstStyle/>
            <a:p/>
          </p:txBody>
        </p:sp>
        <p:sp>
          <p:nvSpPr>
            <p:cNvPr id="14" name="object 14"/>
            <p:cNvSpPr/>
            <p:nvPr/>
          </p:nvSpPr>
          <p:spPr>
            <a:xfrm>
              <a:off x="5510784" y="3954018"/>
              <a:ext cx="0" cy="527050"/>
            </a:xfrm>
            <a:custGeom>
              <a:avLst/>
              <a:gdLst/>
              <a:ahLst/>
              <a:cxnLst/>
              <a:rect l="l" t="t" r="r" b="b"/>
              <a:pathLst>
                <a:path w="0" h="527050">
                  <a:moveTo>
                    <a:pt x="0" y="0"/>
                  </a:moveTo>
                  <a:lnTo>
                    <a:pt x="0" y="526542"/>
                  </a:lnTo>
                </a:path>
              </a:pathLst>
            </a:custGeom>
            <a:ln w="20574">
              <a:solidFill>
                <a:srgbClr val="000000"/>
              </a:solidFill>
              <a:prstDash val="sysDash"/>
            </a:ln>
          </p:spPr>
          <p:txBody>
            <a:bodyPr wrap="square" lIns="0" tIns="0" rIns="0" bIns="0" rtlCol="0"/>
            <a:lstStyle/>
            <a:p/>
          </p:txBody>
        </p:sp>
        <p:sp>
          <p:nvSpPr>
            <p:cNvPr id="15" name="object 15"/>
            <p:cNvSpPr/>
            <p:nvPr/>
          </p:nvSpPr>
          <p:spPr>
            <a:xfrm>
              <a:off x="2404872" y="3772662"/>
              <a:ext cx="600075" cy="0"/>
            </a:xfrm>
            <a:custGeom>
              <a:avLst/>
              <a:gdLst/>
              <a:ahLst/>
              <a:cxnLst/>
              <a:rect l="l" t="t" r="r" b="b"/>
              <a:pathLst>
                <a:path w="600075" h="0">
                  <a:moveTo>
                    <a:pt x="0" y="0"/>
                  </a:moveTo>
                  <a:lnTo>
                    <a:pt x="599694" y="0"/>
                  </a:lnTo>
                </a:path>
              </a:pathLst>
            </a:custGeom>
            <a:ln w="20574">
              <a:solidFill>
                <a:srgbClr val="000000"/>
              </a:solidFill>
            </a:ln>
          </p:spPr>
          <p:txBody>
            <a:bodyPr wrap="square" lIns="0" tIns="0" rIns="0" bIns="0" rtlCol="0"/>
            <a:lstStyle/>
            <a:p/>
          </p:txBody>
        </p:sp>
        <p:sp>
          <p:nvSpPr>
            <p:cNvPr id="16" name="object 16"/>
            <p:cNvSpPr/>
            <p:nvPr/>
          </p:nvSpPr>
          <p:spPr>
            <a:xfrm>
              <a:off x="4152138" y="3772662"/>
              <a:ext cx="868680" cy="0"/>
            </a:xfrm>
            <a:custGeom>
              <a:avLst/>
              <a:gdLst/>
              <a:ahLst/>
              <a:cxnLst/>
              <a:rect l="l" t="t" r="r" b="b"/>
              <a:pathLst>
                <a:path w="868679" h="0">
                  <a:moveTo>
                    <a:pt x="0" y="0"/>
                  </a:moveTo>
                  <a:lnTo>
                    <a:pt x="868679" y="0"/>
                  </a:lnTo>
                </a:path>
              </a:pathLst>
            </a:custGeom>
            <a:ln w="20574">
              <a:solidFill>
                <a:srgbClr val="000000"/>
              </a:solidFill>
            </a:ln>
          </p:spPr>
          <p:txBody>
            <a:bodyPr wrap="square" lIns="0" tIns="0" rIns="0" bIns="0" rtlCol="0"/>
            <a:lstStyle/>
            <a:p/>
          </p:txBody>
        </p:sp>
        <p:sp>
          <p:nvSpPr>
            <p:cNvPr id="17" name="object 17"/>
            <p:cNvSpPr/>
            <p:nvPr/>
          </p:nvSpPr>
          <p:spPr>
            <a:xfrm>
              <a:off x="4028694" y="4266438"/>
              <a:ext cx="1317625" cy="158750"/>
            </a:xfrm>
            <a:custGeom>
              <a:avLst/>
              <a:gdLst/>
              <a:ahLst/>
              <a:cxnLst/>
              <a:rect l="l" t="t" r="r" b="b"/>
              <a:pathLst>
                <a:path w="1317625" h="158750">
                  <a:moveTo>
                    <a:pt x="1317498" y="158496"/>
                  </a:moveTo>
                  <a:lnTo>
                    <a:pt x="1317498" y="0"/>
                  </a:lnTo>
                </a:path>
                <a:path w="1317625" h="158750">
                  <a:moveTo>
                    <a:pt x="1317498" y="0"/>
                  </a:moveTo>
                  <a:lnTo>
                    <a:pt x="0" y="0"/>
                  </a:lnTo>
                </a:path>
              </a:pathLst>
            </a:custGeom>
            <a:ln w="20574">
              <a:solidFill>
                <a:srgbClr val="000000"/>
              </a:solidFill>
              <a:prstDash val="sysDash"/>
            </a:ln>
          </p:spPr>
          <p:txBody>
            <a:bodyPr wrap="square" lIns="0" tIns="0" rIns="0" bIns="0" rtlCol="0"/>
            <a:lstStyle/>
            <a:p/>
          </p:txBody>
        </p:sp>
        <p:sp>
          <p:nvSpPr>
            <p:cNvPr id="18" name="object 18"/>
            <p:cNvSpPr/>
            <p:nvPr/>
          </p:nvSpPr>
          <p:spPr>
            <a:xfrm>
              <a:off x="4040123" y="3990594"/>
              <a:ext cx="0" cy="276225"/>
            </a:xfrm>
            <a:custGeom>
              <a:avLst/>
              <a:gdLst/>
              <a:ahLst/>
              <a:cxnLst/>
              <a:rect l="l" t="t" r="r" b="b"/>
              <a:pathLst>
                <a:path w="0" h="276225">
                  <a:moveTo>
                    <a:pt x="0" y="0"/>
                  </a:moveTo>
                  <a:lnTo>
                    <a:pt x="0" y="275843"/>
                  </a:lnTo>
                </a:path>
              </a:pathLst>
            </a:custGeom>
            <a:ln w="20574">
              <a:solidFill>
                <a:srgbClr val="000000"/>
              </a:solidFill>
              <a:prstDash val="sysDash"/>
            </a:ln>
          </p:spPr>
          <p:txBody>
            <a:bodyPr wrap="square" lIns="0" tIns="0" rIns="0" bIns="0" rtlCol="0"/>
            <a:lstStyle/>
            <a:p/>
          </p:txBody>
        </p:sp>
        <p:sp>
          <p:nvSpPr>
            <p:cNvPr id="19" name="object 19"/>
            <p:cNvSpPr/>
            <p:nvPr/>
          </p:nvSpPr>
          <p:spPr>
            <a:xfrm>
              <a:off x="1434845" y="4153662"/>
              <a:ext cx="1024890" cy="382270"/>
            </a:xfrm>
            <a:custGeom>
              <a:avLst/>
              <a:gdLst/>
              <a:ahLst/>
              <a:cxnLst/>
              <a:rect l="l" t="t" r="r" b="b"/>
              <a:pathLst>
                <a:path w="1024889" h="382270">
                  <a:moveTo>
                    <a:pt x="768858" y="0"/>
                  </a:moveTo>
                  <a:lnTo>
                    <a:pt x="256031" y="0"/>
                  </a:lnTo>
                  <a:lnTo>
                    <a:pt x="0" y="190500"/>
                  </a:lnTo>
                  <a:lnTo>
                    <a:pt x="256031" y="381762"/>
                  </a:lnTo>
                  <a:lnTo>
                    <a:pt x="768858" y="381762"/>
                  </a:lnTo>
                  <a:lnTo>
                    <a:pt x="1024889" y="190500"/>
                  </a:lnTo>
                  <a:lnTo>
                    <a:pt x="768858" y="0"/>
                  </a:lnTo>
                  <a:close/>
                </a:path>
              </a:pathLst>
            </a:custGeom>
            <a:solidFill>
              <a:srgbClr val="FFCCCC"/>
            </a:solidFill>
          </p:spPr>
          <p:txBody>
            <a:bodyPr wrap="square" lIns="0" tIns="0" rIns="0" bIns="0" rtlCol="0"/>
            <a:lstStyle/>
            <a:p/>
          </p:txBody>
        </p:sp>
        <p:sp>
          <p:nvSpPr>
            <p:cNvPr id="20" name="object 20"/>
            <p:cNvSpPr/>
            <p:nvPr/>
          </p:nvSpPr>
          <p:spPr>
            <a:xfrm>
              <a:off x="1434845" y="4153662"/>
              <a:ext cx="1024890" cy="382270"/>
            </a:xfrm>
            <a:custGeom>
              <a:avLst/>
              <a:gdLst/>
              <a:ahLst/>
              <a:cxnLst/>
              <a:rect l="l" t="t" r="r" b="b"/>
              <a:pathLst>
                <a:path w="1024889" h="382270">
                  <a:moveTo>
                    <a:pt x="256031" y="0"/>
                  </a:moveTo>
                  <a:lnTo>
                    <a:pt x="0" y="190500"/>
                  </a:lnTo>
                  <a:lnTo>
                    <a:pt x="256031" y="381762"/>
                  </a:lnTo>
                  <a:lnTo>
                    <a:pt x="768858" y="381762"/>
                  </a:lnTo>
                  <a:lnTo>
                    <a:pt x="1024889" y="190500"/>
                  </a:lnTo>
                  <a:lnTo>
                    <a:pt x="768858" y="0"/>
                  </a:lnTo>
                  <a:lnTo>
                    <a:pt x="256031" y="0"/>
                  </a:lnTo>
                  <a:close/>
                </a:path>
              </a:pathLst>
            </a:custGeom>
            <a:ln w="20574">
              <a:solidFill>
                <a:srgbClr val="000000"/>
              </a:solidFill>
            </a:ln>
          </p:spPr>
          <p:txBody>
            <a:bodyPr wrap="square" lIns="0" tIns="0" rIns="0" bIns="0" rtlCol="0"/>
            <a:lstStyle/>
            <a:p/>
          </p:txBody>
        </p:sp>
      </p:grpSp>
      <p:sp>
        <p:nvSpPr>
          <p:cNvPr id="21" name="object 21"/>
          <p:cNvSpPr txBox="1"/>
          <p:nvPr/>
        </p:nvSpPr>
        <p:spPr>
          <a:xfrm>
            <a:off x="1516380" y="4229354"/>
            <a:ext cx="87503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Arguments</a:t>
            </a:r>
            <a:endParaRPr sz="1300">
              <a:latin typeface="Arial"/>
              <a:cs typeface="Arial"/>
            </a:endParaRPr>
          </a:p>
        </p:txBody>
      </p:sp>
      <p:grpSp>
        <p:nvGrpSpPr>
          <p:cNvPr id="22" name="object 22"/>
          <p:cNvGrpSpPr/>
          <p:nvPr/>
        </p:nvGrpSpPr>
        <p:grpSpPr>
          <a:xfrm>
            <a:off x="2721292" y="3980116"/>
            <a:ext cx="1047115" cy="565785"/>
            <a:chOff x="2721292" y="3980116"/>
            <a:chExt cx="1047115" cy="565785"/>
          </a:xfrm>
        </p:grpSpPr>
        <p:sp>
          <p:nvSpPr>
            <p:cNvPr id="23" name="object 23"/>
            <p:cNvSpPr/>
            <p:nvPr/>
          </p:nvSpPr>
          <p:spPr>
            <a:xfrm>
              <a:off x="3277361" y="3990593"/>
              <a:ext cx="0" cy="272415"/>
            </a:xfrm>
            <a:custGeom>
              <a:avLst/>
              <a:gdLst/>
              <a:ahLst/>
              <a:cxnLst/>
              <a:rect l="l" t="t" r="r" b="b"/>
              <a:pathLst>
                <a:path w="0" h="272414">
                  <a:moveTo>
                    <a:pt x="0" y="0"/>
                  </a:moveTo>
                  <a:lnTo>
                    <a:pt x="0" y="272034"/>
                  </a:lnTo>
                </a:path>
              </a:pathLst>
            </a:custGeom>
            <a:ln w="20574">
              <a:solidFill>
                <a:srgbClr val="000000"/>
              </a:solidFill>
            </a:ln>
          </p:spPr>
          <p:txBody>
            <a:bodyPr wrap="square" lIns="0" tIns="0" rIns="0" bIns="0" rtlCol="0"/>
            <a:lstStyle/>
            <a:p/>
          </p:txBody>
        </p:sp>
        <p:sp>
          <p:nvSpPr>
            <p:cNvPr id="24" name="object 24"/>
            <p:cNvSpPr/>
            <p:nvPr/>
          </p:nvSpPr>
          <p:spPr>
            <a:xfrm>
              <a:off x="2731769" y="4153661"/>
              <a:ext cx="1026160" cy="382270"/>
            </a:xfrm>
            <a:custGeom>
              <a:avLst/>
              <a:gdLst/>
              <a:ahLst/>
              <a:cxnLst/>
              <a:rect l="l" t="t" r="r" b="b"/>
              <a:pathLst>
                <a:path w="1026160" h="382270">
                  <a:moveTo>
                    <a:pt x="768858" y="0"/>
                  </a:moveTo>
                  <a:lnTo>
                    <a:pt x="256794" y="0"/>
                  </a:lnTo>
                  <a:lnTo>
                    <a:pt x="0" y="190500"/>
                  </a:lnTo>
                  <a:lnTo>
                    <a:pt x="256794" y="381762"/>
                  </a:lnTo>
                  <a:lnTo>
                    <a:pt x="768858" y="381762"/>
                  </a:lnTo>
                  <a:lnTo>
                    <a:pt x="1025651" y="190500"/>
                  </a:lnTo>
                  <a:lnTo>
                    <a:pt x="768858" y="0"/>
                  </a:lnTo>
                  <a:close/>
                </a:path>
              </a:pathLst>
            </a:custGeom>
            <a:solidFill>
              <a:srgbClr val="FFCCCC"/>
            </a:solidFill>
          </p:spPr>
          <p:txBody>
            <a:bodyPr wrap="square" lIns="0" tIns="0" rIns="0" bIns="0" rtlCol="0"/>
            <a:lstStyle/>
            <a:p/>
          </p:txBody>
        </p:sp>
        <p:sp>
          <p:nvSpPr>
            <p:cNvPr id="25" name="object 25"/>
            <p:cNvSpPr/>
            <p:nvPr/>
          </p:nvSpPr>
          <p:spPr>
            <a:xfrm>
              <a:off x="2731769" y="4153661"/>
              <a:ext cx="1026160" cy="382270"/>
            </a:xfrm>
            <a:custGeom>
              <a:avLst/>
              <a:gdLst/>
              <a:ahLst/>
              <a:cxnLst/>
              <a:rect l="l" t="t" r="r" b="b"/>
              <a:pathLst>
                <a:path w="1026160" h="382270">
                  <a:moveTo>
                    <a:pt x="256794" y="0"/>
                  </a:moveTo>
                  <a:lnTo>
                    <a:pt x="0" y="190500"/>
                  </a:lnTo>
                  <a:lnTo>
                    <a:pt x="256794" y="381762"/>
                  </a:lnTo>
                  <a:lnTo>
                    <a:pt x="768858" y="381762"/>
                  </a:lnTo>
                  <a:lnTo>
                    <a:pt x="1025651" y="190500"/>
                  </a:lnTo>
                  <a:lnTo>
                    <a:pt x="768858" y="0"/>
                  </a:lnTo>
                  <a:lnTo>
                    <a:pt x="256794" y="0"/>
                  </a:lnTo>
                  <a:close/>
                </a:path>
              </a:pathLst>
            </a:custGeom>
            <a:ln w="20574">
              <a:solidFill>
                <a:srgbClr val="000000"/>
              </a:solidFill>
            </a:ln>
          </p:spPr>
          <p:txBody>
            <a:bodyPr wrap="square" lIns="0" tIns="0" rIns="0" bIns="0" rtlCol="0"/>
            <a:lstStyle/>
            <a:p/>
          </p:txBody>
        </p:sp>
      </p:grpSp>
      <p:sp>
        <p:nvSpPr>
          <p:cNvPr id="26" name="object 26"/>
          <p:cNvSpPr txBox="1"/>
          <p:nvPr/>
        </p:nvSpPr>
        <p:spPr>
          <a:xfrm>
            <a:off x="2814066" y="4229354"/>
            <a:ext cx="87503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Arguments</a:t>
            </a:r>
            <a:endParaRPr sz="1300">
              <a:latin typeface="Arial"/>
              <a:cs typeface="Arial"/>
            </a:endParaRPr>
          </a:p>
        </p:txBody>
      </p:sp>
      <p:grpSp>
        <p:nvGrpSpPr>
          <p:cNvPr id="27" name="object 27"/>
          <p:cNvGrpSpPr/>
          <p:nvPr/>
        </p:nvGrpSpPr>
        <p:grpSpPr>
          <a:xfrm>
            <a:off x="3375850" y="4650676"/>
            <a:ext cx="1110615" cy="331470"/>
            <a:chOff x="3375850" y="4650676"/>
            <a:chExt cx="1110615" cy="331470"/>
          </a:xfrm>
        </p:grpSpPr>
        <p:sp>
          <p:nvSpPr>
            <p:cNvPr id="28" name="object 28"/>
            <p:cNvSpPr/>
            <p:nvPr/>
          </p:nvSpPr>
          <p:spPr>
            <a:xfrm>
              <a:off x="3386328" y="4661154"/>
              <a:ext cx="1089660" cy="310515"/>
            </a:xfrm>
            <a:custGeom>
              <a:avLst/>
              <a:gdLst/>
              <a:ahLst/>
              <a:cxnLst/>
              <a:rect l="l" t="t" r="r" b="b"/>
              <a:pathLst>
                <a:path w="1089660" h="310514">
                  <a:moveTo>
                    <a:pt x="1050798" y="0"/>
                  </a:moveTo>
                  <a:lnTo>
                    <a:pt x="38100" y="0"/>
                  </a:lnTo>
                  <a:lnTo>
                    <a:pt x="23145" y="3071"/>
                  </a:lnTo>
                  <a:lnTo>
                    <a:pt x="11048" y="11429"/>
                  </a:lnTo>
                  <a:lnTo>
                    <a:pt x="2952" y="23788"/>
                  </a:lnTo>
                  <a:lnTo>
                    <a:pt x="0" y="38862"/>
                  </a:lnTo>
                  <a:lnTo>
                    <a:pt x="0" y="271272"/>
                  </a:lnTo>
                  <a:lnTo>
                    <a:pt x="2952" y="286345"/>
                  </a:lnTo>
                  <a:lnTo>
                    <a:pt x="11049" y="298704"/>
                  </a:lnTo>
                  <a:lnTo>
                    <a:pt x="23145" y="307062"/>
                  </a:lnTo>
                  <a:lnTo>
                    <a:pt x="38100" y="310134"/>
                  </a:lnTo>
                  <a:lnTo>
                    <a:pt x="1050798" y="310134"/>
                  </a:lnTo>
                  <a:lnTo>
                    <a:pt x="1065871" y="307062"/>
                  </a:lnTo>
                  <a:lnTo>
                    <a:pt x="1078230" y="298704"/>
                  </a:lnTo>
                  <a:lnTo>
                    <a:pt x="1086588" y="286345"/>
                  </a:lnTo>
                  <a:lnTo>
                    <a:pt x="1089660" y="271272"/>
                  </a:lnTo>
                  <a:lnTo>
                    <a:pt x="1089660" y="38862"/>
                  </a:lnTo>
                  <a:lnTo>
                    <a:pt x="1086588" y="23788"/>
                  </a:lnTo>
                  <a:lnTo>
                    <a:pt x="1078230" y="11429"/>
                  </a:lnTo>
                  <a:lnTo>
                    <a:pt x="1065871" y="3071"/>
                  </a:lnTo>
                  <a:lnTo>
                    <a:pt x="1050798" y="0"/>
                  </a:lnTo>
                  <a:close/>
                </a:path>
              </a:pathLst>
            </a:custGeom>
            <a:solidFill>
              <a:srgbClr val="FFCC99"/>
            </a:solidFill>
          </p:spPr>
          <p:txBody>
            <a:bodyPr wrap="square" lIns="0" tIns="0" rIns="0" bIns="0" rtlCol="0"/>
            <a:lstStyle/>
            <a:p/>
          </p:txBody>
        </p:sp>
        <p:sp>
          <p:nvSpPr>
            <p:cNvPr id="29" name="object 29"/>
            <p:cNvSpPr/>
            <p:nvPr/>
          </p:nvSpPr>
          <p:spPr>
            <a:xfrm>
              <a:off x="3386328" y="4661154"/>
              <a:ext cx="1089660" cy="310515"/>
            </a:xfrm>
            <a:custGeom>
              <a:avLst/>
              <a:gdLst/>
              <a:ahLst/>
              <a:cxnLst/>
              <a:rect l="l" t="t" r="r" b="b"/>
              <a:pathLst>
                <a:path w="1089660" h="310514">
                  <a:moveTo>
                    <a:pt x="38100" y="0"/>
                  </a:moveTo>
                  <a:lnTo>
                    <a:pt x="23145" y="3071"/>
                  </a:lnTo>
                  <a:lnTo>
                    <a:pt x="11048" y="11429"/>
                  </a:lnTo>
                  <a:lnTo>
                    <a:pt x="2952" y="23788"/>
                  </a:lnTo>
                  <a:lnTo>
                    <a:pt x="0" y="38862"/>
                  </a:lnTo>
                  <a:lnTo>
                    <a:pt x="0" y="271272"/>
                  </a:lnTo>
                  <a:lnTo>
                    <a:pt x="2952" y="286345"/>
                  </a:lnTo>
                  <a:lnTo>
                    <a:pt x="11049" y="298704"/>
                  </a:lnTo>
                  <a:lnTo>
                    <a:pt x="23145" y="307062"/>
                  </a:lnTo>
                  <a:lnTo>
                    <a:pt x="38100" y="310134"/>
                  </a:lnTo>
                  <a:lnTo>
                    <a:pt x="1050798" y="310134"/>
                  </a:lnTo>
                  <a:lnTo>
                    <a:pt x="1065871" y="307062"/>
                  </a:lnTo>
                  <a:lnTo>
                    <a:pt x="1078230" y="298704"/>
                  </a:lnTo>
                  <a:lnTo>
                    <a:pt x="1086588" y="286345"/>
                  </a:lnTo>
                  <a:lnTo>
                    <a:pt x="1089660" y="271272"/>
                  </a:lnTo>
                  <a:lnTo>
                    <a:pt x="1089660" y="38862"/>
                  </a:lnTo>
                  <a:lnTo>
                    <a:pt x="1086588" y="23788"/>
                  </a:lnTo>
                  <a:lnTo>
                    <a:pt x="1078230" y="11429"/>
                  </a:lnTo>
                  <a:lnTo>
                    <a:pt x="1065871" y="3071"/>
                  </a:lnTo>
                  <a:lnTo>
                    <a:pt x="1050798" y="0"/>
                  </a:lnTo>
                  <a:lnTo>
                    <a:pt x="38100" y="0"/>
                  </a:lnTo>
                  <a:close/>
                </a:path>
              </a:pathLst>
            </a:custGeom>
            <a:ln w="20574">
              <a:solidFill>
                <a:srgbClr val="000000"/>
              </a:solidFill>
            </a:ln>
          </p:spPr>
          <p:txBody>
            <a:bodyPr wrap="square" lIns="0" tIns="0" rIns="0" bIns="0" rtlCol="0"/>
            <a:lstStyle/>
            <a:p/>
          </p:txBody>
        </p:sp>
      </p:grpSp>
      <p:sp>
        <p:nvSpPr>
          <p:cNvPr id="30" name="object 30"/>
          <p:cNvSpPr txBox="1"/>
          <p:nvPr/>
        </p:nvSpPr>
        <p:spPr>
          <a:xfrm>
            <a:off x="3558540" y="4555490"/>
            <a:ext cx="2304415" cy="367030"/>
          </a:xfrm>
          <a:prstGeom prst="rect">
            <a:avLst/>
          </a:prstGeom>
        </p:spPr>
        <p:txBody>
          <a:bodyPr wrap="square" lIns="0" tIns="11430" rIns="0" bIns="0" rtlCol="0" vert="horz">
            <a:spAutoFit/>
          </a:bodyPr>
          <a:lstStyle/>
          <a:p>
            <a:pPr marL="1666239">
              <a:lnSpc>
                <a:spcPts val="1350"/>
              </a:lnSpc>
              <a:spcBef>
                <a:spcPts val="90"/>
              </a:spcBef>
            </a:pPr>
            <a:r>
              <a:rPr dirty="0" sz="1300" spc="-15" b="1">
                <a:latin typeface="Arial"/>
                <a:cs typeface="Arial"/>
              </a:rPr>
              <a:t>Wind</a:t>
            </a:r>
            <a:r>
              <a:rPr dirty="0" sz="1300" spc="-30" b="1">
                <a:latin typeface="Arial"/>
                <a:cs typeface="Arial"/>
              </a:rPr>
              <a:t>o</a:t>
            </a:r>
            <a:r>
              <a:rPr dirty="0" sz="1300" spc="-10" b="1">
                <a:latin typeface="Arial"/>
                <a:cs typeface="Arial"/>
              </a:rPr>
              <a:t>w</a:t>
            </a:r>
            <a:endParaRPr sz="1300">
              <a:latin typeface="Arial"/>
              <a:cs typeface="Arial"/>
            </a:endParaRPr>
          </a:p>
          <a:p>
            <a:pPr>
              <a:lnSpc>
                <a:spcPts val="1350"/>
              </a:lnSpc>
            </a:pPr>
            <a:r>
              <a:rPr dirty="0" sz="1300" spc="-10" b="1">
                <a:latin typeface="Arial"/>
                <a:cs typeface="Arial"/>
              </a:rPr>
              <a:t>Job</a:t>
            </a:r>
            <a:r>
              <a:rPr dirty="0" sz="1300" spc="-15" b="1">
                <a:latin typeface="Arial"/>
                <a:cs typeface="Arial"/>
              </a:rPr>
              <a:t> </a:t>
            </a:r>
            <a:r>
              <a:rPr dirty="0" sz="1300" spc="-10" b="1">
                <a:latin typeface="Arial"/>
                <a:cs typeface="Arial"/>
              </a:rPr>
              <a:t>class</a:t>
            </a:r>
            <a:endParaRPr sz="1300">
              <a:latin typeface="Arial"/>
              <a:cs typeface="Arial"/>
            </a:endParaRPr>
          </a:p>
        </p:txBody>
      </p:sp>
      <p:grpSp>
        <p:nvGrpSpPr>
          <p:cNvPr id="31" name="object 31"/>
          <p:cNvGrpSpPr/>
          <p:nvPr/>
        </p:nvGrpSpPr>
        <p:grpSpPr>
          <a:xfrm>
            <a:off x="2994279" y="3489578"/>
            <a:ext cx="3105150" cy="511809"/>
            <a:chOff x="2994279" y="3489578"/>
            <a:chExt cx="3105150" cy="511809"/>
          </a:xfrm>
        </p:grpSpPr>
        <p:sp>
          <p:nvSpPr>
            <p:cNvPr id="32" name="object 32"/>
            <p:cNvSpPr/>
            <p:nvPr/>
          </p:nvSpPr>
          <p:spPr>
            <a:xfrm>
              <a:off x="5020818" y="3499865"/>
              <a:ext cx="1068705" cy="489584"/>
            </a:xfrm>
            <a:custGeom>
              <a:avLst/>
              <a:gdLst/>
              <a:ahLst/>
              <a:cxnLst/>
              <a:rect l="l" t="t" r="r" b="b"/>
              <a:pathLst>
                <a:path w="1068704" h="489585">
                  <a:moveTo>
                    <a:pt x="1006602" y="0"/>
                  </a:moveTo>
                  <a:lnTo>
                    <a:pt x="60960" y="0"/>
                  </a:lnTo>
                  <a:lnTo>
                    <a:pt x="37290" y="4810"/>
                  </a:lnTo>
                  <a:lnTo>
                    <a:pt x="17907" y="17907"/>
                  </a:lnTo>
                  <a:lnTo>
                    <a:pt x="4810" y="37290"/>
                  </a:lnTo>
                  <a:lnTo>
                    <a:pt x="0" y="60960"/>
                  </a:lnTo>
                  <a:lnTo>
                    <a:pt x="0" y="428244"/>
                  </a:lnTo>
                  <a:lnTo>
                    <a:pt x="4810" y="451913"/>
                  </a:lnTo>
                  <a:lnTo>
                    <a:pt x="17907" y="471297"/>
                  </a:lnTo>
                  <a:lnTo>
                    <a:pt x="37290" y="484393"/>
                  </a:lnTo>
                  <a:lnTo>
                    <a:pt x="60960" y="489204"/>
                  </a:lnTo>
                  <a:lnTo>
                    <a:pt x="1006602" y="489204"/>
                  </a:lnTo>
                  <a:lnTo>
                    <a:pt x="1030712" y="484393"/>
                  </a:lnTo>
                  <a:lnTo>
                    <a:pt x="1050321" y="471297"/>
                  </a:lnTo>
                  <a:lnTo>
                    <a:pt x="1063501" y="451913"/>
                  </a:lnTo>
                  <a:lnTo>
                    <a:pt x="1068324" y="428244"/>
                  </a:lnTo>
                  <a:lnTo>
                    <a:pt x="1068324" y="60960"/>
                  </a:lnTo>
                  <a:lnTo>
                    <a:pt x="1063501" y="37290"/>
                  </a:lnTo>
                  <a:lnTo>
                    <a:pt x="1050321" y="17907"/>
                  </a:lnTo>
                  <a:lnTo>
                    <a:pt x="1030712" y="4810"/>
                  </a:lnTo>
                  <a:lnTo>
                    <a:pt x="1006602" y="0"/>
                  </a:lnTo>
                  <a:close/>
                </a:path>
              </a:pathLst>
            </a:custGeom>
            <a:solidFill>
              <a:srgbClr val="FFFF99"/>
            </a:solidFill>
          </p:spPr>
          <p:txBody>
            <a:bodyPr wrap="square" lIns="0" tIns="0" rIns="0" bIns="0" rtlCol="0"/>
            <a:lstStyle/>
            <a:p/>
          </p:txBody>
        </p:sp>
        <p:sp>
          <p:nvSpPr>
            <p:cNvPr id="33" name="object 33"/>
            <p:cNvSpPr/>
            <p:nvPr/>
          </p:nvSpPr>
          <p:spPr>
            <a:xfrm>
              <a:off x="5020818" y="3499865"/>
              <a:ext cx="1068705" cy="489584"/>
            </a:xfrm>
            <a:custGeom>
              <a:avLst/>
              <a:gdLst/>
              <a:ahLst/>
              <a:cxnLst/>
              <a:rect l="l" t="t" r="r" b="b"/>
              <a:pathLst>
                <a:path w="1068704" h="489585">
                  <a:moveTo>
                    <a:pt x="60960" y="0"/>
                  </a:moveTo>
                  <a:lnTo>
                    <a:pt x="37290" y="4810"/>
                  </a:lnTo>
                  <a:lnTo>
                    <a:pt x="17907" y="17907"/>
                  </a:lnTo>
                  <a:lnTo>
                    <a:pt x="4810" y="37290"/>
                  </a:lnTo>
                  <a:lnTo>
                    <a:pt x="0" y="60960"/>
                  </a:lnTo>
                  <a:lnTo>
                    <a:pt x="0" y="428244"/>
                  </a:lnTo>
                  <a:lnTo>
                    <a:pt x="4810" y="451913"/>
                  </a:lnTo>
                  <a:lnTo>
                    <a:pt x="17907" y="471297"/>
                  </a:lnTo>
                  <a:lnTo>
                    <a:pt x="37290" y="484393"/>
                  </a:lnTo>
                  <a:lnTo>
                    <a:pt x="60960" y="489204"/>
                  </a:lnTo>
                  <a:lnTo>
                    <a:pt x="1006602" y="489204"/>
                  </a:lnTo>
                  <a:lnTo>
                    <a:pt x="1030712" y="484393"/>
                  </a:lnTo>
                  <a:lnTo>
                    <a:pt x="1050321" y="471297"/>
                  </a:lnTo>
                  <a:lnTo>
                    <a:pt x="1063501" y="451913"/>
                  </a:lnTo>
                  <a:lnTo>
                    <a:pt x="1068324" y="428244"/>
                  </a:lnTo>
                  <a:lnTo>
                    <a:pt x="1068324" y="60960"/>
                  </a:lnTo>
                  <a:lnTo>
                    <a:pt x="1063501" y="37290"/>
                  </a:lnTo>
                  <a:lnTo>
                    <a:pt x="1050321" y="17907"/>
                  </a:lnTo>
                  <a:lnTo>
                    <a:pt x="1030712" y="4810"/>
                  </a:lnTo>
                  <a:lnTo>
                    <a:pt x="1006602" y="0"/>
                  </a:lnTo>
                  <a:lnTo>
                    <a:pt x="60960" y="0"/>
                  </a:lnTo>
                  <a:close/>
                </a:path>
              </a:pathLst>
            </a:custGeom>
            <a:ln w="20574">
              <a:solidFill>
                <a:srgbClr val="000000"/>
              </a:solidFill>
            </a:ln>
          </p:spPr>
          <p:txBody>
            <a:bodyPr wrap="square" lIns="0" tIns="0" rIns="0" bIns="0" rtlCol="0"/>
            <a:lstStyle/>
            <a:p/>
          </p:txBody>
        </p:sp>
        <p:sp>
          <p:nvSpPr>
            <p:cNvPr id="34" name="object 34"/>
            <p:cNvSpPr/>
            <p:nvPr/>
          </p:nvSpPr>
          <p:spPr>
            <a:xfrm>
              <a:off x="3004566" y="3499865"/>
              <a:ext cx="1148080" cy="490855"/>
            </a:xfrm>
            <a:custGeom>
              <a:avLst/>
              <a:gdLst/>
              <a:ahLst/>
              <a:cxnLst/>
              <a:rect l="l" t="t" r="r" b="b"/>
              <a:pathLst>
                <a:path w="1148079" h="490854">
                  <a:moveTo>
                    <a:pt x="1147572" y="0"/>
                  </a:moveTo>
                  <a:lnTo>
                    <a:pt x="0" y="0"/>
                  </a:lnTo>
                  <a:lnTo>
                    <a:pt x="0" y="490727"/>
                  </a:lnTo>
                  <a:lnTo>
                    <a:pt x="1147572" y="490727"/>
                  </a:lnTo>
                  <a:lnTo>
                    <a:pt x="1147572" y="0"/>
                  </a:lnTo>
                  <a:close/>
                </a:path>
              </a:pathLst>
            </a:custGeom>
            <a:solidFill>
              <a:srgbClr val="99CCFF"/>
            </a:solidFill>
          </p:spPr>
          <p:txBody>
            <a:bodyPr wrap="square" lIns="0" tIns="0" rIns="0" bIns="0" rtlCol="0"/>
            <a:lstStyle/>
            <a:p/>
          </p:txBody>
        </p:sp>
        <p:sp>
          <p:nvSpPr>
            <p:cNvPr id="35" name="object 35"/>
            <p:cNvSpPr/>
            <p:nvPr/>
          </p:nvSpPr>
          <p:spPr>
            <a:xfrm>
              <a:off x="3004566" y="3499865"/>
              <a:ext cx="1148080" cy="490855"/>
            </a:xfrm>
            <a:custGeom>
              <a:avLst/>
              <a:gdLst/>
              <a:ahLst/>
              <a:cxnLst/>
              <a:rect l="l" t="t" r="r" b="b"/>
              <a:pathLst>
                <a:path w="1148079" h="490854">
                  <a:moveTo>
                    <a:pt x="1147572" y="0"/>
                  </a:moveTo>
                  <a:lnTo>
                    <a:pt x="0" y="0"/>
                  </a:lnTo>
                  <a:lnTo>
                    <a:pt x="0" y="490727"/>
                  </a:lnTo>
                  <a:lnTo>
                    <a:pt x="1147572" y="490727"/>
                  </a:lnTo>
                  <a:lnTo>
                    <a:pt x="1147572" y="0"/>
                  </a:lnTo>
                  <a:close/>
                </a:path>
              </a:pathLst>
            </a:custGeom>
            <a:ln w="20574">
              <a:solidFill>
                <a:srgbClr val="000000"/>
              </a:solidFill>
            </a:ln>
          </p:spPr>
          <p:txBody>
            <a:bodyPr wrap="square" lIns="0" tIns="0" rIns="0" bIns="0" rtlCol="0"/>
            <a:lstStyle/>
            <a:p/>
          </p:txBody>
        </p:sp>
      </p:grpSp>
      <p:sp>
        <p:nvSpPr>
          <p:cNvPr id="36" name="object 36"/>
          <p:cNvSpPr txBox="1"/>
          <p:nvPr/>
        </p:nvSpPr>
        <p:spPr>
          <a:xfrm>
            <a:off x="1243583" y="1792477"/>
            <a:ext cx="4836160" cy="2058670"/>
          </a:xfrm>
          <a:prstGeom prst="rect">
            <a:avLst/>
          </a:prstGeom>
        </p:spPr>
        <p:txBody>
          <a:bodyPr wrap="square" lIns="0" tIns="19685" rIns="0" bIns="0" rtlCol="0" vert="horz">
            <a:spAutoFit/>
          </a:bodyPr>
          <a:lstStyle/>
          <a:p>
            <a:pPr marR="5080">
              <a:lnSpc>
                <a:spcPct val="98200"/>
              </a:lnSpc>
              <a:spcBef>
                <a:spcPts val="155"/>
              </a:spcBef>
            </a:pPr>
            <a:r>
              <a:rPr dirty="0" sz="1550" spc="10" b="1">
                <a:latin typeface="Arial"/>
                <a:cs typeface="Arial"/>
              </a:rPr>
              <a:t>The database Scheduler comprises several  components to enable jobs to be run. Use the  </a:t>
            </a:r>
            <a:r>
              <a:rPr dirty="0" sz="1550" spc="10" b="1">
                <a:latin typeface="Courier New"/>
                <a:cs typeface="Courier New"/>
              </a:rPr>
              <a:t>DBMS_SCHEDULER</a:t>
            </a:r>
            <a:r>
              <a:rPr dirty="0" sz="1550" spc="-509" b="1">
                <a:latin typeface="Courier New"/>
                <a:cs typeface="Courier New"/>
              </a:rPr>
              <a:t> </a:t>
            </a:r>
            <a:r>
              <a:rPr dirty="0" sz="1550" spc="10" b="1">
                <a:latin typeface="Arial"/>
                <a:cs typeface="Arial"/>
              </a:rPr>
              <a:t>package to create each job with:</a:t>
            </a:r>
            <a:endParaRPr sz="1550">
              <a:latin typeface="Arial"/>
              <a:cs typeface="Arial"/>
            </a:endParaRPr>
          </a:p>
          <a:p>
            <a:pPr marL="408305" indent="-327660">
              <a:lnSpc>
                <a:spcPct val="100000"/>
              </a:lnSpc>
              <a:spcBef>
                <a:spcPts val="515"/>
              </a:spcBef>
              <a:buClr>
                <a:srgbClr val="FF0000"/>
              </a:buClr>
              <a:buFont typeface="Arial"/>
              <a:buChar char="•"/>
              <a:tabLst>
                <a:tab pos="408305" algn="l"/>
                <a:tab pos="408940" algn="l"/>
              </a:tabLst>
            </a:pPr>
            <a:r>
              <a:rPr dirty="0" sz="1550" spc="15" b="1">
                <a:latin typeface="Arial"/>
                <a:cs typeface="Arial"/>
              </a:rPr>
              <a:t>A </a:t>
            </a:r>
            <a:r>
              <a:rPr dirty="0" sz="1550" spc="10" b="1">
                <a:latin typeface="Arial"/>
                <a:cs typeface="Arial"/>
              </a:rPr>
              <a:t>unique job</a:t>
            </a:r>
            <a:r>
              <a:rPr dirty="0" sz="1550" b="1">
                <a:latin typeface="Arial"/>
                <a:cs typeface="Arial"/>
              </a:rPr>
              <a:t> </a:t>
            </a:r>
            <a:r>
              <a:rPr dirty="0" sz="1550" spc="10" b="1">
                <a:latin typeface="Arial"/>
                <a:cs typeface="Arial"/>
              </a:rPr>
              <a:t>name</a:t>
            </a:r>
            <a:endParaRPr sz="1550">
              <a:latin typeface="Arial"/>
              <a:cs typeface="Arial"/>
            </a:endParaRPr>
          </a:p>
          <a:p>
            <a:pPr marL="408305" indent="-327660">
              <a:lnSpc>
                <a:spcPct val="100000"/>
              </a:lnSpc>
              <a:spcBef>
                <a:spcPts val="400"/>
              </a:spcBef>
              <a:buClr>
                <a:srgbClr val="FF0000"/>
              </a:buClr>
              <a:buFont typeface="Arial"/>
              <a:buChar char="•"/>
              <a:tabLst>
                <a:tab pos="408305" algn="l"/>
                <a:tab pos="408940" algn="l"/>
              </a:tabLst>
            </a:pPr>
            <a:r>
              <a:rPr dirty="0" sz="1550" spc="15" b="1">
                <a:latin typeface="Arial"/>
                <a:cs typeface="Arial"/>
              </a:rPr>
              <a:t>A </a:t>
            </a:r>
            <a:r>
              <a:rPr dirty="0" sz="1550" spc="10" b="1">
                <a:latin typeface="Arial"/>
                <a:cs typeface="Arial"/>
              </a:rPr>
              <a:t>program (“what” should be</a:t>
            </a:r>
            <a:r>
              <a:rPr dirty="0" sz="1550" spc="-10" b="1">
                <a:latin typeface="Arial"/>
                <a:cs typeface="Arial"/>
              </a:rPr>
              <a:t> </a:t>
            </a:r>
            <a:r>
              <a:rPr dirty="0" sz="1550" spc="10" b="1">
                <a:latin typeface="Arial"/>
                <a:cs typeface="Arial"/>
              </a:rPr>
              <a:t>executed)</a:t>
            </a:r>
            <a:endParaRPr sz="1550">
              <a:latin typeface="Arial"/>
              <a:cs typeface="Arial"/>
            </a:endParaRPr>
          </a:p>
          <a:p>
            <a:pPr marL="408305" indent="-327660">
              <a:lnSpc>
                <a:spcPct val="100000"/>
              </a:lnSpc>
              <a:spcBef>
                <a:spcPts val="405"/>
              </a:spcBef>
              <a:buClr>
                <a:srgbClr val="FF0000"/>
              </a:buClr>
              <a:buFont typeface="Arial"/>
              <a:buChar char="•"/>
              <a:tabLst>
                <a:tab pos="408305" algn="l"/>
                <a:tab pos="408940" algn="l"/>
              </a:tabLst>
            </a:pPr>
            <a:r>
              <a:rPr dirty="0" sz="1550" spc="15" b="1">
                <a:latin typeface="Arial"/>
                <a:cs typeface="Arial"/>
              </a:rPr>
              <a:t>A </a:t>
            </a:r>
            <a:r>
              <a:rPr dirty="0" sz="1550" spc="10" b="1">
                <a:latin typeface="Arial"/>
                <a:cs typeface="Arial"/>
              </a:rPr>
              <a:t>schedule (“when” </a:t>
            </a:r>
            <a:r>
              <a:rPr dirty="0" sz="1550" spc="5" b="1">
                <a:latin typeface="Arial"/>
                <a:cs typeface="Arial"/>
              </a:rPr>
              <a:t>it </a:t>
            </a:r>
            <a:r>
              <a:rPr dirty="0" sz="1550" spc="10" b="1">
                <a:latin typeface="Arial"/>
                <a:cs typeface="Arial"/>
              </a:rPr>
              <a:t>should</a:t>
            </a:r>
            <a:r>
              <a:rPr dirty="0" sz="1550" b="1">
                <a:latin typeface="Arial"/>
                <a:cs typeface="Arial"/>
              </a:rPr>
              <a:t> </a:t>
            </a:r>
            <a:r>
              <a:rPr dirty="0" sz="1550" spc="10" b="1">
                <a:latin typeface="Arial"/>
                <a:cs typeface="Arial"/>
              </a:rPr>
              <a:t>run)</a:t>
            </a:r>
            <a:endParaRPr sz="1550">
              <a:latin typeface="Arial"/>
              <a:cs typeface="Arial"/>
            </a:endParaRPr>
          </a:p>
          <a:p>
            <a:pPr>
              <a:lnSpc>
                <a:spcPct val="100000"/>
              </a:lnSpc>
            </a:pPr>
            <a:endParaRPr sz="1750">
              <a:latin typeface="Arial"/>
              <a:cs typeface="Arial"/>
            </a:endParaRPr>
          </a:p>
          <a:p>
            <a:pPr marL="356235">
              <a:lnSpc>
                <a:spcPct val="100000"/>
              </a:lnSpc>
              <a:tabLst>
                <a:tab pos="2188845" algn="l"/>
                <a:tab pos="3946525" algn="l"/>
              </a:tabLst>
            </a:pPr>
            <a:r>
              <a:rPr dirty="0" sz="1300" spc="-15" b="1">
                <a:latin typeface="Arial"/>
                <a:cs typeface="Arial"/>
              </a:rPr>
              <a:t>Program	</a:t>
            </a:r>
            <a:r>
              <a:rPr dirty="0" sz="1300" spc="-10" b="1">
                <a:latin typeface="Arial"/>
                <a:cs typeface="Arial"/>
              </a:rPr>
              <a:t>Job	</a:t>
            </a:r>
            <a:r>
              <a:rPr dirty="0" sz="1300" spc="-15" b="1">
                <a:latin typeface="Arial"/>
                <a:cs typeface="Arial"/>
              </a:rPr>
              <a:t>Schedule</a:t>
            </a:r>
            <a:endParaRPr sz="1300">
              <a:latin typeface="Arial"/>
              <a:cs typeface="Arial"/>
            </a:endParaRPr>
          </a:p>
        </p:txBody>
      </p:sp>
      <p:sp>
        <p:nvSpPr>
          <p:cNvPr id="39" name="object 3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0" name="object 4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41" name="object 4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7" name="object 37"/>
          <p:cNvSpPr txBox="1"/>
          <p:nvPr/>
        </p:nvSpPr>
        <p:spPr>
          <a:xfrm>
            <a:off x="743204" y="5591809"/>
            <a:ext cx="6225540" cy="395033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DBMS_SCHEDULER</a:t>
            </a:r>
            <a:r>
              <a:rPr dirty="0" sz="1300" spc="-409" b="1">
                <a:latin typeface="Courier New"/>
                <a:cs typeface="Courier New"/>
              </a:rPr>
              <a:t> </a:t>
            </a:r>
            <a:r>
              <a:rPr dirty="0" sz="1300" spc="5" b="1">
                <a:latin typeface="Arial"/>
                <a:cs typeface="Arial"/>
              </a:rPr>
              <a:t>Package</a:t>
            </a:r>
            <a:endParaRPr sz="1300">
              <a:latin typeface="Arial"/>
              <a:cs typeface="Arial"/>
            </a:endParaRPr>
          </a:p>
          <a:p>
            <a:pPr marL="138430" marR="191770">
              <a:lnSpc>
                <a:spcPct val="102200"/>
              </a:lnSpc>
              <a:spcBef>
                <a:spcPts val="385"/>
              </a:spcBef>
            </a:pPr>
            <a:r>
              <a:rPr dirty="0" sz="1300" spc="5">
                <a:latin typeface="Times New Roman"/>
                <a:cs typeface="Times New Roman"/>
              </a:rPr>
              <a:t>Oracle Database </a:t>
            </a:r>
            <a:r>
              <a:rPr dirty="0" sz="1300" spc="10">
                <a:latin typeface="Times New Roman"/>
                <a:cs typeface="Times New Roman"/>
              </a:rPr>
              <a:t>10</a:t>
            </a:r>
            <a:r>
              <a:rPr dirty="0" sz="1300" spc="10" i="1">
                <a:latin typeface="Times New Roman"/>
                <a:cs typeface="Times New Roman"/>
              </a:rPr>
              <a:t>g </a:t>
            </a:r>
            <a:r>
              <a:rPr dirty="0" sz="1300" spc="5">
                <a:latin typeface="Times New Roman"/>
                <a:cs typeface="Times New Roman"/>
              </a:rPr>
              <a:t>provides a collection of subprograms in the </a:t>
            </a:r>
            <a:r>
              <a:rPr dirty="0" sz="1300" spc="15">
                <a:latin typeface="Courier New"/>
                <a:cs typeface="Courier New"/>
              </a:rPr>
              <a:t>DBMS_SCHEDULER  </a:t>
            </a:r>
            <a:r>
              <a:rPr dirty="0" sz="1300" spc="5">
                <a:latin typeface="Times New Roman"/>
                <a:cs typeface="Times New Roman"/>
              </a:rPr>
              <a:t>package to simplify </a:t>
            </a:r>
            <a:r>
              <a:rPr dirty="0" sz="1300" spc="10">
                <a:latin typeface="Times New Roman"/>
                <a:cs typeface="Times New Roman"/>
              </a:rPr>
              <a:t>management </a:t>
            </a:r>
            <a:r>
              <a:rPr dirty="0" sz="1300" spc="5">
                <a:latin typeface="Times New Roman"/>
                <a:cs typeface="Times New Roman"/>
              </a:rPr>
              <a:t>and to provide a rich set of functionality for complex  scheduling tasks. Collectively, these subprograms are called the Scheduler </a:t>
            </a:r>
            <a:r>
              <a:rPr dirty="0" sz="1300" spc="10">
                <a:latin typeface="Times New Roman"/>
                <a:cs typeface="Times New Roman"/>
              </a:rPr>
              <a:t>and </a:t>
            </a:r>
            <a:r>
              <a:rPr dirty="0" sz="1300" spc="5">
                <a:latin typeface="Times New Roman"/>
                <a:cs typeface="Times New Roman"/>
              </a:rPr>
              <a:t>can be  called from any </a:t>
            </a:r>
            <a:r>
              <a:rPr dirty="0" sz="1300" spc="10">
                <a:latin typeface="Times New Roman"/>
                <a:cs typeface="Times New Roman"/>
              </a:rPr>
              <a:t>PL/SQL </a:t>
            </a:r>
            <a:r>
              <a:rPr dirty="0" sz="1300" spc="5">
                <a:latin typeface="Times New Roman"/>
                <a:cs typeface="Times New Roman"/>
              </a:rPr>
              <a:t>program. </a:t>
            </a:r>
            <a:r>
              <a:rPr dirty="0" sz="1300" spc="10">
                <a:latin typeface="Times New Roman"/>
                <a:cs typeface="Times New Roman"/>
              </a:rPr>
              <a:t>The </a:t>
            </a:r>
            <a:r>
              <a:rPr dirty="0" sz="1300" spc="5">
                <a:latin typeface="Times New Roman"/>
                <a:cs typeface="Times New Roman"/>
              </a:rPr>
              <a:t>Scheduler enables database administrators and  application developers to control </a:t>
            </a:r>
            <a:r>
              <a:rPr dirty="0" sz="1300" spc="10">
                <a:latin typeface="Times New Roman"/>
                <a:cs typeface="Times New Roman"/>
              </a:rPr>
              <a:t>when </a:t>
            </a:r>
            <a:r>
              <a:rPr dirty="0" sz="1300" spc="5">
                <a:latin typeface="Times New Roman"/>
                <a:cs typeface="Times New Roman"/>
              </a:rPr>
              <a:t>and where various tasks take place. </a:t>
            </a:r>
            <a:r>
              <a:rPr dirty="0" sz="1300" spc="10">
                <a:latin typeface="Times New Roman"/>
                <a:cs typeface="Times New Roman"/>
              </a:rPr>
              <a:t>By </a:t>
            </a:r>
            <a:r>
              <a:rPr dirty="0" sz="1300" spc="5">
                <a:latin typeface="Times New Roman"/>
                <a:cs typeface="Times New Roman"/>
              </a:rPr>
              <a:t>ensuring  that </a:t>
            </a:r>
            <a:r>
              <a:rPr dirty="0" sz="1300" spc="10">
                <a:latin typeface="Times New Roman"/>
                <a:cs typeface="Times New Roman"/>
              </a:rPr>
              <a:t>many </a:t>
            </a:r>
            <a:r>
              <a:rPr dirty="0" sz="1300" spc="5">
                <a:latin typeface="Times New Roman"/>
                <a:cs typeface="Times New Roman"/>
              </a:rPr>
              <a:t>routine database tasks occur without </a:t>
            </a:r>
            <a:r>
              <a:rPr dirty="0" sz="1300" spc="10">
                <a:latin typeface="Times New Roman"/>
                <a:cs typeface="Times New Roman"/>
              </a:rPr>
              <a:t>manual </a:t>
            </a:r>
            <a:r>
              <a:rPr dirty="0" sz="1300" spc="5">
                <a:latin typeface="Times New Roman"/>
                <a:cs typeface="Times New Roman"/>
              </a:rPr>
              <a:t>intervention, </a:t>
            </a:r>
            <a:r>
              <a:rPr dirty="0" sz="1300" spc="10">
                <a:latin typeface="Times New Roman"/>
                <a:cs typeface="Times New Roman"/>
              </a:rPr>
              <a:t>you </a:t>
            </a:r>
            <a:r>
              <a:rPr dirty="0" sz="1300" spc="5">
                <a:latin typeface="Times New Roman"/>
                <a:cs typeface="Times New Roman"/>
              </a:rPr>
              <a:t>can lower  operating costs, </a:t>
            </a:r>
            <a:r>
              <a:rPr dirty="0" sz="1300" spc="10">
                <a:latin typeface="Times New Roman"/>
                <a:cs typeface="Times New Roman"/>
              </a:rPr>
              <a:t>implement more </a:t>
            </a:r>
            <a:r>
              <a:rPr dirty="0" sz="1300" spc="5">
                <a:latin typeface="Times New Roman"/>
                <a:cs typeface="Times New Roman"/>
              </a:rPr>
              <a:t>reliable routines, and minimize </a:t>
            </a:r>
            <a:r>
              <a:rPr dirty="0" sz="1300" spc="10">
                <a:latin typeface="Times New Roman"/>
                <a:cs typeface="Times New Roman"/>
              </a:rPr>
              <a:t>human</a:t>
            </a:r>
            <a:r>
              <a:rPr dirty="0" sz="1300" spc="30">
                <a:latin typeface="Times New Roman"/>
                <a:cs typeface="Times New Roman"/>
              </a:rPr>
              <a:t> </a:t>
            </a:r>
            <a:r>
              <a:rPr dirty="0" sz="1300" spc="5">
                <a:latin typeface="Times New Roman"/>
                <a:cs typeface="Times New Roman"/>
              </a:rPr>
              <a:t>error.</a:t>
            </a:r>
            <a:endParaRPr sz="1300">
              <a:latin typeface="Times New Roman"/>
              <a:cs typeface="Times New Roman"/>
            </a:endParaRPr>
          </a:p>
          <a:p>
            <a:pPr marL="138430">
              <a:lnSpc>
                <a:spcPts val="1540"/>
              </a:lnSpc>
              <a:spcBef>
                <a:spcPts val="420"/>
              </a:spcBef>
            </a:pPr>
            <a:r>
              <a:rPr dirty="0" sz="1300" spc="10">
                <a:latin typeface="Times New Roman"/>
                <a:cs typeface="Times New Roman"/>
              </a:rPr>
              <a:t>The </a:t>
            </a:r>
            <a:r>
              <a:rPr dirty="0" sz="1300" spc="5">
                <a:latin typeface="Times New Roman"/>
                <a:cs typeface="Times New Roman"/>
              </a:rPr>
              <a:t>diagram shows </a:t>
            </a:r>
            <a:r>
              <a:rPr dirty="0" sz="1300">
                <a:latin typeface="Times New Roman"/>
                <a:cs typeface="Times New Roman"/>
              </a:rPr>
              <a:t>the </a:t>
            </a:r>
            <a:r>
              <a:rPr dirty="0" sz="1300" spc="5">
                <a:latin typeface="Times New Roman"/>
                <a:cs typeface="Times New Roman"/>
              </a:rPr>
              <a:t>following architectural components of the</a:t>
            </a:r>
            <a:r>
              <a:rPr dirty="0" sz="1300" spc="35">
                <a:latin typeface="Times New Roman"/>
                <a:cs typeface="Times New Roman"/>
              </a:rPr>
              <a:t> </a:t>
            </a:r>
            <a:r>
              <a:rPr dirty="0" sz="1300" spc="5">
                <a:latin typeface="Times New Roman"/>
                <a:cs typeface="Times New Roman"/>
              </a:rPr>
              <a:t>Scheduler:</a:t>
            </a:r>
            <a:endParaRPr sz="1300">
              <a:latin typeface="Times New Roman"/>
              <a:cs typeface="Times New Roman"/>
            </a:endParaRPr>
          </a:p>
          <a:p>
            <a:pPr marL="515620" marR="5080" indent="-251460">
              <a:lnSpc>
                <a:spcPct val="96100"/>
              </a:lnSpc>
              <a:spcBef>
                <a:spcPts val="40"/>
              </a:spcBef>
              <a:buChar char="•"/>
              <a:tabLst>
                <a:tab pos="514984" algn="l"/>
                <a:tab pos="515620" algn="l"/>
              </a:tabLst>
            </a:pPr>
            <a:r>
              <a:rPr dirty="0" sz="1300" spc="10">
                <a:latin typeface="Times New Roman"/>
                <a:cs typeface="Times New Roman"/>
              </a:rPr>
              <a:t>A </a:t>
            </a:r>
            <a:r>
              <a:rPr dirty="0" sz="1300" spc="5" b="1">
                <a:latin typeface="Times New Roman"/>
                <a:cs typeface="Times New Roman"/>
              </a:rPr>
              <a:t>job </a:t>
            </a:r>
            <a:r>
              <a:rPr dirty="0" sz="1300" spc="5">
                <a:latin typeface="Times New Roman"/>
                <a:cs typeface="Times New Roman"/>
              </a:rPr>
              <a:t>is the </a:t>
            </a:r>
            <a:r>
              <a:rPr dirty="0" sz="1300" spc="10">
                <a:latin typeface="Times New Roman"/>
                <a:cs typeface="Times New Roman"/>
              </a:rPr>
              <a:t>combination </a:t>
            </a:r>
            <a:r>
              <a:rPr dirty="0" sz="1300" spc="5">
                <a:latin typeface="Times New Roman"/>
                <a:cs typeface="Times New Roman"/>
              </a:rPr>
              <a:t>of a </a:t>
            </a:r>
            <a:r>
              <a:rPr dirty="0" sz="1300" spc="10">
                <a:latin typeface="Times New Roman"/>
                <a:cs typeface="Times New Roman"/>
              </a:rPr>
              <a:t>program </a:t>
            </a:r>
            <a:r>
              <a:rPr dirty="0" sz="1300" spc="5">
                <a:latin typeface="Times New Roman"/>
                <a:cs typeface="Times New Roman"/>
              </a:rPr>
              <a:t>and a schedule. Arguments required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program can </a:t>
            </a:r>
            <a:r>
              <a:rPr dirty="0" sz="1300" spc="5">
                <a:latin typeface="Times New Roman"/>
                <a:cs typeface="Times New Roman"/>
              </a:rPr>
              <a:t>be provided with the </a:t>
            </a:r>
            <a:r>
              <a:rPr dirty="0" sz="1300" spc="10">
                <a:latin typeface="Times New Roman"/>
                <a:cs typeface="Times New Roman"/>
              </a:rPr>
              <a:t>program </a:t>
            </a:r>
            <a:r>
              <a:rPr dirty="0" sz="1300" spc="5">
                <a:latin typeface="Times New Roman"/>
                <a:cs typeface="Times New Roman"/>
              </a:rPr>
              <a:t>or the job. All job </a:t>
            </a:r>
            <a:r>
              <a:rPr dirty="0" sz="1300" spc="10">
                <a:latin typeface="Times New Roman"/>
                <a:cs typeface="Times New Roman"/>
              </a:rPr>
              <a:t>names </a:t>
            </a:r>
            <a:r>
              <a:rPr dirty="0" sz="1300" spc="5">
                <a:latin typeface="Times New Roman"/>
                <a:cs typeface="Times New Roman"/>
              </a:rPr>
              <a:t>have the format  </a:t>
            </a:r>
            <a:r>
              <a:rPr dirty="0" sz="1300" spc="15">
                <a:latin typeface="Courier New"/>
                <a:cs typeface="Courier New"/>
              </a:rPr>
              <a:t>[schema.]name</a:t>
            </a:r>
            <a:r>
              <a:rPr dirty="0" sz="1300" spc="15">
                <a:latin typeface="Times New Roman"/>
                <a:cs typeface="Times New Roman"/>
              </a:rPr>
              <a:t>. </a:t>
            </a:r>
            <a:r>
              <a:rPr dirty="0" sz="1300" spc="10">
                <a:latin typeface="Times New Roman"/>
                <a:cs typeface="Times New Roman"/>
              </a:rPr>
              <a:t>When you </a:t>
            </a:r>
            <a:r>
              <a:rPr dirty="0" sz="1300" spc="5">
                <a:latin typeface="Times New Roman"/>
                <a:cs typeface="Times New Roman"/>
              </a:rPr>
              <a:t>create a job, </a:t>
            </a:r>
            <a:r>
              <a:rPr dirty="0" sz="1300" spc="10">
                <a:latin typeface="Times New Roman"/>
                <a:cs typeface="Times New Roman"/>
              </a:rPr>
              <a:t>you </a:t>
            </a:r>
            <a:r>
              <a:rPr dirty="0" sz="1300" spc="5">
                <a:latin typeface="Times New Roman"/>
                <a:cs typeface="Times New Roman"/>
              </a:rPr>
              <a:t>specify the job name, a program, a  schedule, </a:t>
            </a:r>
            <a:r>
              <a:rPr dirty="0" sz="1300" spc="10">
                <a:latin typeface="Times New Roman"/>
                <a:cs typeface="Times New Roman"/>
              </a:rPr>
              <a:t>and </a:t>
            </a:r>
            <a:r>
              <a:rPr dirty="0" sz="1300" spc="5">
                <a:latin typeface="Times New Roman"/>
                <a:cs typeface="Times New Roman"/>
              </a:rPr>
              <a:t>(optionally) job characteristics that can be provided through a </a:t>
            </a:r>
            <a:r>
              <a:rPr dirty="0" sz="1300" spc="5" b="1">
                <a:latin typeface="Times New Roman"/>
                <a:cs typeface="Times New Roman"/>
              </a:rPr>
              <a:t>job  class</a:t>
            </a:r>
            <a:r>
              <a:rPr dirty="0" sz="1300" spc="5">
                <a:latin typeface="Times New Roman"/>
                <a:cs typeface="Times New Roman"/>
              </a:rPr>
              <a:t>.</a:t>
            </a:r>
            <a:endParaRPr sz="1300">
              <a:latin typeface="Times New Roman"/>
              <a:cs typeface="Times New Roman"/>
            </a:endParaRPr>
          </a:p>
          <a:p>
            <a:pPr marL="515620" indent="-252095">
              <a:lnSpc>
                <a:spcPct val="100000"/>
              </a:lnSpc>
              <a:spcBef>
                <a:spcPts val="5"/>
              </a:spcBef>
              <a:buChar char="•"/>
              <a:tabLst>
                <a:tab pos="515620" algn="l"/>
                <a:tab pos="516255" algn="l"/>
              </a:tabLst>
            </a:pPr>
            <a:r>
              <a:rPr dirty="0" sz="1300" spc="10">
                <a:latin typeface="Times New Roman"/>
                <a:cs typeface="Times New Roman"/>
              </a:rPr>
              <a:t>A </a:t>
            </a:r>
            <a:r>
              <a:rPr dirty="0" sz="1300" spc="10" b="1">
                <a:latin typeface="Times New Roman"/>
                <a:cs typeface="Times New Roman"/>
              </a:rPr>
              <a:t>program </a:t>
            </a:r>
            <a:r>
              <a:rPr dirty="0" sz="1300" spc="5">
                <a:latin typeface="Times New Roman"/>
                <a:cs typeface="Times New Roman"/>
              </a:rPr>
              <a:t>determines what should be run. Every automated job involves</a:t>
            </a:r>
            <a:r>
              <a:rPr dirty="0" sz="1300" spc="65">
                <a:latin typeface="Times New Roman"/>
                <a:cs typeface="Times New Roman"/>
              </a:rPr>
              <a:t> </a:t>
            </a:r>
            <a:r>
              <a:rPr dirty="0" sz="1300" spc="5">
                <a:latin typeface="Times New Roman"/>
                <a:cs typeface="Times New Roman"/>
              </a:rPr>
              <a:t>a</a:t>
            </a:r>
            <a:endParaRPr sz="1300">
              <a:latin typeface="Times New Roman"/>
              <a:cs typeface="Times New Roman"/>
            </a:endParaRPr>
          </a:p>
          <a:p>
            <a:pPr marL="515620" marR="84455">
              <a:lnSpc>
                <a:spcPct val="101299"/>
              </a:lnSpc>
              <a:spcBef>
                <a:spcPts val="5"/>
              </a:spcBef>
            </a:pPr>
            <a:r>
              <a:rPr dirty="0" sz="1300" spc="5">
                <a:latin typeface="Times New Roman"/>
                <a:cs typeface="Times New Roman"/>
              </a:rPr>
              <a:t>particular executable, whether it is a </a:t>
            </a:r>
            <a:r>
              <a:rPr dirty="0" sz="1300" spc="10">
                <a:latin typeface="Times New Roman"/>
                <a:cs typeface="Times New Roman"/>
              </a:rPr>
              <a:t>PL/SQL </a:t>
            </a:r>
            <a:r>
              <a:rPr dirty="0" sz="1300" spc="5">
                <a:latin typeface="Times New Roman"/>
                <a:cs typeface="Times New Roman"/>
              </a:rPr>
              <a:t>block, a stored procedure, a native  binary executable, or a shell script. </a:t>
            </a:r>
            <a:r>
              <a:rPr dirty="0" sz="1300" spc="10">
                <a:latin typeface="Times New Roman"/>
                <a:cs typeface="Times New Roman"/>
              </a:rPr>
              <a:t>A </a:t>
            </a:r>
            <a:r>
              <a:rPr dirty="0" sz="1300" spc="5">
                <a:latin typeface="Times New Roman"/>
                <a:cs typeface="Times New Roman"/>
              </a:rPr>
              <a:t>program provides metadata about a particular  executable and </a:t>
            </a:r>
            <a:r>
              <a:rPr dirty="0" sz="1300" spc="10">
                <a:latin typeface="Times New Roman"/>
                <a:cs typeface="Times New Roman"/>
              </a:rPr>
              <a:t>may </a:t>
            </a:r>
            <a:r>
              <a:rPr dirty="0" sz="1300" spc="5">
                <a:latin typeface="Times New Roman"/>
                <a:cs typeface="Times New Roman"/>
              </a:rPr>
              <a:t>require a list of</a:t>
            </a:r>
            <a:r>
              <a:rPr dirty="0" sz="1300">
                <a:latin typeface="Times New Roman"/>
                <a:cs typeface="Times New Roman"/>
              </a:rPr>
              <a:t> </a:t>
            </a:r>
            <a:r>
              <a:rPr dirty="0" sz="1300" spc="5">
                <a:latin typeface="Times New Roman"/>
                <a:cs typeface="Times New Roman"/>
              </a:rPr>
              <a:t>arguments.</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A </a:t>
            </a:r>
            <a:r>
              <a:rPr dirty="0" sz="1300" spc="5" b="1">
                <a:latin typeface="Times New Roman"/>
                <a:cs typeface="Times New Roman"/>
              </a:rPr>
              <a:t>schedule </a:t>
            </a:r>
            <a:r>
              <a:rPr dirty="0" sz="1300" spc="5">
                <a:latin typeface="Times New Roman"/>
                <a:cs typeface="Times New Roman"/>
              </a:rPr>
              <a:t>specifies </a:t>
            </a:r>
            <a:r>
              <a:rPr dirty="0" sz="1300" spc="10">
                <a:latin typeface="Times New Roman"/>
                <a:cs typeface="Times New Roman"/>
              </a:rPr>
              <a:t>when </a:t>
            </a:r>
            <a:r>
              <a:rPr dirty="0" sz="1300" spc="5">
                <a:latin typeface="Times New Roman"/>
                <a:cs typeface="Times New Roman"/>
              </a:rPr>
              <a:t>and </a:t>
            </a:r>
            <a:r>
              <a:rPr dirty="0" sz="1300" spc="10">
                <a:latin typeface="Times New Roman"/>
                <a:cs typeface="Times New Roman"/>
              </a:rPr>
              <a:t>how many </a:t>
            </a:r>
            <a:r>
              <a:rPr dirty="0" sz="1300" spc="5">
                <a:latin typeface="Times New Roman"/>
                <a:cs typeface="Times New Roman"/>
              </a:rPr>
              <a:t>times a job is</a:t>
            </a:r>
            <a:r>
              <a:rPr dirty="0" sz="1300" spc="-5">
                <a:latin typeface="Times New Roman"/>
                <a:cs typeface="Times New Roman"/>
              </a:rPr>
              <a:t> </a:t>
            </a:r>
            <a:r>
              <a:rPr dirty="0" sz="1300" spc="5">
                <a:latin typeface="Times New Roman"/>
                <a:cs typeface="Times New Roman"/>
              </a:rPr>
              <a:t>executed.</a:t>
            </a:r>
            <a:endParaRPr sz="1300">
              <a:latin typeface="Times New Roman"/>
              <a:cs typeface="Times New Roman"/>
            </a:endParaRPr>
          </a:p>
        </p:txBody>
      </p:sp>
      <p:sp>
        <p:nvSpPr>
          <p:cNvPr id="38" name="object 3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86409"/>
            <a:ext cx="6279515" cy="4554855"/>
          </a:xfrm>
          <a:prstGeom prst="rect">
            <a:avLst/>
          </a:prstGeom>
        </p:spPr>
        <p:txBody>
          <a:bodyPr wrap="square" lIns="0" tIns="15240" rIns="0" bIns="0" rtlCol="0" vert="horz">
            <a:spAutoFit/>
          </a:bodyPr>
          <a:lstStyle/>
          <a:p>
            <a:pPr marL="12700">
              <a:lnSpc>
                <a:spcPct val="100000"/>
              </a:lnSpc>
              <a:spcBef>
                <a:spcPts val="120"/>
              </a:spcBef>
            </a:pPr>
            <a:r>
              <a:rPr dirty="0" sz="1300" spc="15" b="1">
                <a:latin typeface="Courier New"/>
                <a:cs typeface="Courier New"/>
              </a:rPr>
              <a:t>DBMS_SCHEDULER</a:t>
            </a:r>
            <a:r>
              <a:rPr dirty="0" sz="1300" spc="-405" b="1">
                <a:latin typeface="Courier New"/>
                <a:cs typeface="Courier New"/>
              </a:rPr>
              <a:t> </a:t>
            </a:r>
            <a:r>
              <a:rPr dirty="0" sz="1300" spc="5" b="1">
                <a:latin typeface="Arial"/>
                <a:cs typeface="Arial"/>
              </a:rPr>
              <a:t>Package (continued)</a:t>
            </a:r>
            <a:endParaRPr sz="1300">
              <a:latin typeface="Arial"/>
              <a:cs typeface="Arial"/>
            </a:endParaRPr>
          </a:p>
          <a:p>
            <a:pPr marL="515620" marR="307975" indent="-252095">
              <a:lnSpc>
                <a:spcPct val="101299"/>
              </a:lnSpc>
              <a:spcBef>
                <a:spcPts val="80"/>
              </a:spcBef>
              <a:buChar char="•"/>
              <a:tabLst>
                <a:tab pos="514984" algn="l"/>
                <a:tab pos="515620" algn="l"/>
              </a:tabLst>
            </a:pPr>
            <a:r>
              <a:rPr dirty="0" sz="1300" spc="10">
                <a:latin typeface="Times New Roman"/>
                <a:cs typeface="Times New Roman"/>
              </a:rPr>
              <a:t>A </a:t>
            </a:r>
            <a:r>
              <a:rPr dirty="0" sz="1300" spc="5" b="1">
                <a:latin typeface="Times New Roman"/>
                <a:cs typeface="Times New Roman"/>
              </a:rPr>
              <a:t>job </a:t>
            </a:r>
            <a:r>
              <a:rPr dirty="0" sz="1300" b="1">
                <a:latin typeface="Times New Roman"/>
                <a:cs typeface="Times New Roman"/>
              </a:rPr>
              <a:t>class </a:t>
            </a:r>
            <a:r>
              <a:rPr dirty="0" sz="1300" spc="5">
                <a:latin typeface="Times New Roman"/>
                <a:cs typeface="Times New Roman"/>
              </a:rPr>
              <a:t>defines a category of jobs that share </a:t>
            </a:r>
            <a:r>
              <a:rPr dirty="0" sz="1300" spc="10">
                <a:latin typeface="Times New Roman"/>
                <a:cs typeface="Times New Roman"/>
              </a:rPr>
              <a:t>common </a:t>
            </a:r>
            <a:r>
              <a:rPr dirty="0" sz="1300" spc="5">
                <a:latin typeface="Times New Roman"/>
                <a:cs typeface="Times New Roman"/>
              </a:rPr>
              <a:t>resource usage  requirements and other characteristics. </a:t>
            </a:r>
            <a:r>
              <a:rPr dirty="0" sz="1300" spc="10">
                <a:latin typeface="Times New Roman"/>
                <a:cs typeface="Times New Roman"/>
              </a:rPr>
              <a:t>At </a:t>
            </a:r>
            <a:r>
              <a:rPr dirty="0" sz="1300" spc="5">
                <a:latin typeface="Times New Roman"/>
                <a:cs typeface="Times New Roman"/>
              </a:rPr>
              <a:t>any given time, each job can belong to  only a single job class. </a:t>
            </a:r>
            <a:r>
              <a:rPr dirty="0" sz="1300" spc="10">
                <a:latin typeface="Times New Roman"/>
                <a:cs typeface="Times New Roman"/>
              </a:rPr>
              <a:t>A </a:t>
            </a:r>
            <a:r>
              <a:rPr dirty="0" sz="1300" spc="5">
                <a:latin typeface="Times New Roman"/>
                <a:cs typeface="Times New Roman"/>
              </a:rPr>
              <a:t>job class has the following</a:t>
            </a:r>
            <a:r>
              <a:rPr dirty="0" sz="1300" spc="15">
                <a:latin typeface="Times New Roman"/>
                <a:cs typeface="Times New Roman"/>
              </a:rPr>
              <a:t> </a:t>
            </a:r>
            <a:r>
              <a:rPr dirty="0" sz="1300" spc="5">
                <a:latin typeface="Times New Roman"/>
                <a:cs typeface="Times New Roman"/>
              </a:rPr>
              <a:t>attributes:</a:t>
            </a:r>
            <a:endParaRPr sz="1300">
              <a:latin typeface="Times New Roman"/>
              <a:cs typeface="Times New Roman"/>
            </a:endParaRPr>
          </a:p>
          <a:p>
            <a:pPr lvl="1" marL="892810" indent="-252095">
              <a:lnSpc>
                <a:spcPct val="100000"/>
              </a:lnSpc>
              <a:spcBef>
                <a:spcPts val="15"/>
              </a:spcBef>
              <a:buChar char="-"/>
              <a:tabLst>
                <a:tab pos="892810" algn="l"/>
                <a:tab pos="893444" algn="l"/>
              </a:tabLst>
            </a:pPr>
            <a:r>
              <a:rPr dirty="0" sz="1300" spc="10">
                <a:latin typeface="Times New Roman"/>
                <a:cs typeface="Times New Roman"/>
              </a:rPr>
              <a:t>A </a:t>
            </a:r>
            <a:r>
              <a:rPr dirty="0" sz="1300" spc="5">
                <a:latin typeface="Times New Roman"/>
                <a:cs typeface="Times New Roman"/>
              </a:rPr>
              <a:t>database </a:t>
            </a:r>
            <a:r>
              <a:rPr dirty="0" sz="1300" spc="5" b="1">
                <a:latin typeface="Times New Roman"/>
                <a:cs typeface="Times New Roman"/>
              </a:rPr>
              <a:t>service </a:t>
            </a:r>
            <a:r>
              <a:rPr dirty="0" sz="1300" spc="10">
                <a:latin typeface="Times New Roman"/>
                <a:cs typeface="Times New Roman"/>
              </a:rPr>
              <a:t>name. The </a:t>
            </a:r>
            <a:r>
              <a:rPr dirty="0" sz="1300" spc="5">
                <a:latin typeface="Times New Roman"/>
                <a:cs typeface="Times New Roman"/>
              </a:rPr>
              <a:t>jobs in the </a:t>
            </a:r>
            <a:r>
              <a:rPr dirty="0" sz="1300" spc="10">
                <a:latin typeface="Times New Roman"/>
                <a:cs typeface="Times New Roman"/>
              </a:rPr>
              <a:t>job </a:t>
            </a:r>
            <a:r>
              <a:rPr dirty="0" sz="1300" spc="5">
                <a:latin typeface="Times New Roman"/>
                <a:cs typeface="Times New Roman"/>
              </a:rPr>
              <a:t>class will have an affinity to</a:t>
            </a:r>
            <a:r>
              <a:rPr dirty="0" sz="1300" spc="4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892810" marR="27305">
              <a:lnSpc>
                <a:spcPct val="101099"/>
              </a:lnSpc>
              <a:spcBef>
                <a:spcPts val="10"/>
              </a:spcBef>
            </a:pPr>
            <a:r>
              <a:rPr dirty="0" sz="1300" spc="5">
                <a:latin typeface="Times New Roman"/>
                <a:cs typeface="Times New Roman"/>
              </a:rPr>
              <a:t>particular service specified—that is, the jobs will run </a:t>
            </a:r>
            <a:r>
              <a:rPr dirty="0" sz="1300" spc="10">
                <a:latin typeface="Times New Roman"/>
                <a:cs typeface="Times New Roman"/>
              </a:rPr>
              <a:t>on </a:t>
            </a:r>
            <a:r>
              <a:rPr dirty="0" sz="1300" spc="5">
                <a:latin typeface="Times New Roman"/>
                <a:cs typeface="Times New Roman"/>
              </a:rPr>
              <a:t>the instances that </a:t>
            </a:r>
            <a:r>
              <a:rPr dirty="0" sz="1300" spc="10">
                <a:latin typeface="Times New Roman"/>
                <a:cs typeface="Times New Roman"/>
              </a:rPr>
              <a:t>cater  </a:t>
            </a:r>
            <a:r>
              <a:rPr dirty="0" sz="1300" spc="5">
                <a:latin typeface="Times New Roman"/>
                <a:cs typeface="Times New Roman"/>
              </a:rPr>
              <a:t>to the specified</a:t>
            </a:r>
            <a:r>
              <a:rPr dirty="0" sz="1300">
                <a:latin typeface="Times New Roman"/>
                <a:cs typeface="Times New Roman"/>
              </a:rPr>
              <a:t> </a:t>
            </a:r>
            <a:r>
              <a:rPr dirty="0" sz="1300" spc="5">
                <a:latin typeface="Times New Roman"/>
                <a:cs typeface="Times New Roman"/>
              </a:rPr>
              <a:t>service.</a:t>
            </a:r>
            <a:endParaRPr sz="1300">
              <a:latin typeface="Times New Roman"/>
              <a:cs typeface="Times New Roman"/>
            </a:endParaRPr>
          </a:p>
          <a:p>
            <a:pPr lvl="1" marL="892810" marR="5080" indent="-252095">
              <a:lnSpc>
                <a:spcPct val="101299"/>
              </a:lnSpc>
              <a:spcBef>
                <a:spcPts val="5"/>
              </a:spcBef>
              <a:buChar char="-"/>
              <a:tabLst>
                <a:tab pos="892810" algn="l"/>
                <a:tab pos="893444" algn="l"/>
              </a:tabLst>
            </a:pPr>
            <a:r>
              <a:rPr dirty="0" sz="1300" spc="10">
                <a:latin typeface="Times New Roman"/>
                <a:cs typeface="Times New Roman"/>
              </a:rPr>
              <a:t>A </a:t>
            </a:r>
            <a:r>
              <a:rPr dirty="0" sz="1300" spc="5" b="1">
                <a:latin typeface="Times New Roman"/>
                <a:cs typeface="Times New Roman"/>
              </a:rPr>
              <a:t>resource </a:t>
            </a:r>
            <a:r>
              <a:rPr dirty="0" sz="1300" spc="10" b="1">
                <a:latin typeface="Times New Roman"/>
                <a:cs typeface="Times New Roman"/>
              </a:rPr>
              <a:t>consumer </a:t>
            </a:r>
            <a:r>
              <a:rPr dirty="0" sz="1300" spc="5" b="1">
                <a:latin typeface="Times New Roman"/>
                <a:cs typeface="Times New Roman"/>
              </a:rPr>
              <a:t>group</a:t>
            </a:r>
            <a:r>
              <a:rPr dirty="0" sz="1300" spc="5">
                <a:latin typeface="Times New Roman"/>
                <a:cs typeface="Times New Roman"/>
              </a:rPr>
              <a:t>, which classifies a set of user sessions that have  </a:t>
            </a:r>
            <a:r>
              <a:rPr dirty="0" sz="1300" spc="10">
                <a:latin typeface="Times New Roman"/>
                <a:cs typeface="Times New Roman"/>
              </a:rPr>
              <a:t>common </a:t>
            </a:r>
            <a:r>
              <a:rPr dirty="0" sz="1300" spc="5">
                <a:latin typeface="Times New Roman"/>
                <a:cs typeface="Times New Roman"/>
              </a:rPr>
              <a:t>resource-processing requirements. </a:t>
            </a:r>
            <a:r>
              <a:rPr dirty="0" sz="1300" spc="10">
                <a:latin typeface="Times New Roman"/>
                <a:cs typeface="Times New Roman"/>
              </a:rPr>
              <a:t>At </a:t>
            </a:r>
            <a:r>
              <a:rPr dirty="0" sz="1300" spc="5">
                <a:latin typeface="Times New Roman"/>
                <a:cs typeface="Times New Roman"/>
              </a:rPr>
              <a:t>any given time, a user session or  job class can belong to a single resource consumer group. </a:t>
            </a:r>
            <a:r>
              <a:rPr dirty="0" sz="1300" spc="10">
                <a:latin typeface="Times New Roman"/>
                <a:cs typeface="Times New Roman"/>
              </a:rPr>
              <a:t>The </a:t>
            </a:r>
            <a:r>
              <a:rPr dirty="0" sz="1300" spc="5">
                <a:latin typeface="Times New Roman"/>
                <a:cs typeface="Times New Roman"/>
              </a:rPr>
              <a:t>resource  consumer group that the job class associates with determines the resources that  are allocated to the job</a:t>
            </a:r>
            <a:r>
              <a:rPr dirty="0" sz="1300" spc="20">
                <a:latin typeface="Times New Roman"/>
                <a:cs typeface="Times New Roman"/>
              </a:rPr>
              <a:t> </a:t>
            </a:r>
            <a:r>
              <a:rPr dirty="0" sz="1300" spc="5">
                <a:latin typeface="Times New Roman"/>
                <a:cs typeface="Times New Roman"/>
              </a:rPr>
              <a:t>class.</a:t>
            </a:r>
            <a:endParaRPr sz="1300">
              <a:latin typeface="Times New Roman"/>
              <a:cs typeface="Times New Roman"/>
            </a:endParaRPr>
          </a:p>
          <a:p>
            <a:pPr marL="514984" marR="226060" indent="-251460">
              <a:lnSpc>
                <a:spcPct val="101099"/>
              </a:lnSpc>
              <a:spcBef>
                <a:spcPts val="5"/>
              </a:spcBef>
              <a:buChar char="•"/>
              <a:tabLst>
                <a:tab pos="515620" algn="l"/>
                <a:tab pos="516255" algn="l"/>
              </a:tabLst>
            </a:pPr>
            <a:r>
              <a:rPr dirty="0" sz="1300" spc="10">
                <a:latin typeface="Times New Roman"/>
                <a:cs typeface="Times New Roman"/>
              </a:rPr>
              <a:t>A </a:t>
            </a:r>
            <a:r>
              <a:rPr dirty="0" sz="1300" spc="5" b="1">
                <a:latin typeface="Times New Roman"/>
                <a:cs typeface="Times New Roman"/>
              </a:rPr>
              <a:t>window </a:t>
            </a:r>
            <a:r>
              <a:rPr dirty="0" sz="1300" spc="5">
                <a:latin typeface="Times New Roman"/>
                <a:cs typeface="Times New Roman"/>
              </a:rPr>
              <a:t>is represented </a:t>
            </a:r>
            <a:r>
              <a:rPr dirty="0" sz="1300" spc="10">
                <a:latin typeface="Times New Roman"/>
                <a:cs typeface="Times New Roman"/>
              </a:rPr>
              <a:t>by </a:t>
            </a:r>
            <a:r>
              <a:rPr dirty="0" sz="1300" spc="5">
                <a:latin typeface="Times New Roman"/>
                <a:cs typeface="Times New Roman"/>
              </a:rPr>
              <a:t>an interval of time with a well-defined beginning and  end, and is used to activate different resource plans at different</a:t>
            </a:r>
            <a:r>
              <a:rPr dirty="0" sz="1300" spc="30">
                <a:latin typeface="Times New Roman"/>
                <a:cs typeface="Times New Roman"/>
              </a:rPr>
              <a:t> </a:t>
            </a:r>
            <a:r>
              <a:rPr dirty="0" sz="1300" spc="5">
                <a:latin typeface="Times New Roman"/>
                <a:cs typeface="Times New Roman"/>
              </a:rPr>
              <a:t>times.</a:t>
            </a:r>
            <a:endParaRPr sz="1300">
              <a:latin typeface="Times New Roman"/>
              <a:cs typeface="Times New Roman"/>
            </a:endParaRPr>
          </a:p>
          <a:p>
            <a:pPr marL="137795" marR="71755">
              <a:lnSpc>
                <a:spcPct val="101299"/>
              </a:lnSpc>
              <a:spcBef>
                <a:spcPts val="405"/>
              </a:spcBef>
            </a:pPr>
            <a:r>
              <a:rPr dirty="0" sz="1300" spc="10">
                <a:latin typeface="Times New Roman"/>
                <a:cs typeface="Times New Roman"/>
              </a:rPr>
              <a:t>The </a:t>
            </a:r>
            <a:r>
              <a:rPr dirty="0" sz="1300" spc="5">
                <a:latin typeface="Times New Roman"/>
                <a:cs typeface="Times New Roman"/>
              </a:rPr>
              <a:t>slide focuses </a:t>
            </a:r>
            <a:r>
              <a:rPr dirty="0" sz="1300" spc="10">
                <a:latin typeface="Times New Roman"/>
                <a:cs typeface="Times New Roman"/>
              </a:rPr>
              <a:t>on </a:t>
            </a:r>
            <a:r>
              <a:rPr dirty="0" sz="1300" spc="5">
                <a:latin typeface="Times New Roman"/>
                <a:cs typeface="Times New Roman"/>
              </a:rPr>
              <a:t>the job component as the primary entity. However, a program, a  schedule, a window, and a job class are components that can be created as individual  entities that can be associated with a job to be executed </a:t>
            </a:r>
            <a:r>
              <a:rPr dirty="0" sz="1300" spc="10">
                <a:latin typeface="Times New Roman"/>
                <a:cs typeface="Times New Roman"/>
              </a:rPr>
              <a:t>by </a:t>
            </a:r>
            <a:r>
              <a:rPr dirty="0" sz="1300" spc="5">
                <a:latin typeface="Times New Roman"/>
                <a:cs typeface="Times New Roman"/>
              </a:rPr>
              <a:t>the Scheduler. </a:t>
            </a:r>
            <a:r>
              <a:rPr dirty="0" sz="1300" spc="10">
                <a:latin typeface="Times New Roman"/>
                <a:cs typeface="Times New Roman"/>
              </a:rPr>
              <a:t>When </a:t>
            </a:r>
            <a:r>
              <a:rPr dirty="0" sz="1300" spc="5">
                <a:latin typeface="Times New Roman"/>
                <a:cs typeface="Times New Roman"/>
              </a:rPr>
              <a:t>a job is  created, it </a:t>
            </a:r>
            <a:r>
              <a:rPr dirty="0" sz="1300" spc="10">
                <a:latin typeface="Times New Roman"/>
                <a:cs typeface="Times New Roman"/>
              </a:rPr>
              <a:t>may </a:t>
            </a:r>
            <a:r>
              <a:rPr dirty="0" sz="1300" spc="5">
                <a:latin typeface="Times New Roman"/>
                <a:cs typeface="Times New Roman"/>
              </a:rPr>
              <a:t>contain all the information needed in-line—that is, in the call that creates  the job. Alternatively, creating a job </a:t>
            </a:r>
            <a:r>
              <a:rPr dirty="0" sz="1300" spc="10">
                <a:latin typeface="Times New Roman"/>
                <a:cs typeface="Times New Roman"/>
              </a:rPr>
              <a:t>may </a:t>
            </a:r>
            <a:r>
              <a:rPr dirty="0" sz="1300" spc="5">
                <a:latin typeface="Times New Roman"/>
                <a:cs typeface="Times New Roman"/>
              </a:rPr>
              <a:t>reference a </a:t>
            </a:r>
            <a:r>
              <a:rPr dirty="0" sz="1300" spc="10">
                <a:latin typeface="Times New Roman"/>
                <a:cs typeface="Times New Roman"/>
              </a:rPr>
              <a:t>program </a:t>
            </a:r>
            <a:r>
              <a:rPr dirty="0" sz="1300" spc="5">
                <a:latin typeface="Times New Roman"/>
                <a:cs typeface="Times New Roman"/>
              </a:rPr>
              <a:t>or schedule component that  </a:t>
            </a:r>
            <a:r>
              <a:rPr dirty="0" sz="1300" spc="10">
                <a:latin typeface="Times New Roman"/>
                <a:cs typeface="Times New Roman"/>
              </a:rPr>
              <a:t>was </a:t>
            </a:r>
            <a:r>
              <a:rPr dirty="0" sz="1300" spc="5">
                <a:latin typeface="Times New Roman"/>
                <a:cs typeface="Times New Roman"/>
              </a:rPr>
              <a:t>previously defined. </a:t>
            </a:r>
            <a:r>
              <a:rPr dirty="0" sz="1300" spc="10">
                <a:latin typeface="Times New Roman"/>
                <a:cs typeface="Times New Roman"/>
              </a:rPr>
              <a:t>Examples </a:t>
            </a:r>
            <a:r>
              <a:rPr dirty="0" sz="1300" spc="5">
                <a:latin typeface="Times New Roman"/>
                <a:cs typeface="Times New Roman"/>
              </a:rPr>
              <a:t>of this are discussed in the next </a:t>
            </a:r>
            <a:r>
              <a:rPr dirty="0" sz="1300" spc="10">
                <a:latin typeface="Times New Roman"/>
                <a:cs typeface="Times New Roman"/>
              </a:rPr>
              <a:t>few</a:t>
            </a:r>
            <a:r>
              <a:rPr dirty="0" sz="1300" spc="25">
                <a:latin typeface="Times New Roman"/>
                <a:cs typeface="Times New Roman"/>
              </a:rPr>
              <a:t> </a:t>
            </a:r>
            <a:r>
              <a:rPr dirty="0" sz="1300" spc="5">
                <a:latin typeface="Times New Roman"/>
                <a:cs typeface="Times New Roman"/>
              </a:rPr>
              <a:t>pages.</a:t>
            </a:r>
            <a:endParaRPr sz="1300">
              <a:latin typeface="Times New Roman"/>
              <a:cs typeface="Times New Roman"/>
            </a:endParaRPr>
          </a:p>
          <a:p>
            <a:pPr marL="138430" marR="154940" indent="-635">
              <a:lnSpc>
                <a:spcPct val="101499"/>
              </a:lnSpc>
              <a:spcBef>
                <a:spcPts val="395"/>
              </a:spcBef>
            </a:pPr>
            <a:r>
              <a:rPr dirty="0" sz="1300" spc="5">
                <a:latin typeface="Times New Roman"/>
                <a:cs typeface="Times New Roman"/>
              </a:rPr>
              <a:t>For </a:t>
            </a:r>
            <a:r>
              <a:rPr dirty="0" sz="1300" spc="10">
                <a:latin typeface="Times New Roman"/>
                <a:cs typeface="Times New Roman"/>
              </a:rPr>
              <a:t>more </a:t>
            </a:r>
            <a:r>
              <a:rPr dirty="0" sz="1300" spc="5">
                <a:latin typeface="Times New Roman"/>
                <a:cs typeface="Times New Roman"/>
              </a:rPr>
              <a:t>information about the Scheduler, see the Online Course titled </a:t>
            </a:r>
            <a:r>
              <a:rPr dirty="0" sz="1300" spc="5" i="1">
                <a:latin typeface="Times New Roman"/>
                <a:cs typeface="Times New Roman"/>
              </a:rPr>
              <a:t>Oracle Database  </a:t>
            </a:r>
            <a:r>
              <a:rPr dirty="0" sz="1300" spc="5" i="1">
                <a:latin typeface="Times New Roman"/>
                <a:cs typeface="Times New Roman"/>
              </a:rPr>
              <a:t>10g: Configure </a:t>
            </a:r>
            <a:r>
              <a:rPr dirty="0" sz="1300" spc="10" i="1">
                <a:latin typeface="Times New Roman"/>
                <a:cs typeface="Times New Roman"/>
              </a:rPr>
              <a:t>and Manage Jobs </a:t>
            </a:r>
            <a:r>
              <a:rPr dirty="0" sz="1300" spc="5" i="1">
                <a:latin typeface="Times New Roman"/>
                <a:cs typeface="Times New Roman"/>
              </a:rPr>
              <a:t>with the</a:t>
            </a:r>
            <a:r>
              <a:rPr dirty="0" sz="1300" spc="-25" i="1">
                <a:latin typeface="Times New Roman"/>
                <a:cs typeface="Times New Roman"/>
              </a:rPr>
              <a:t> </a:t>
            </a:r>
            <a:r>
              <a:rPr dirty="0" sz="1300" spc="5" i="1">
                <a:latin typeface="Times New Roman"/>
                <a:cs typeface="Times New Roman"/>
              </a:rPr>
              <a:t>Scheduler</a:t>
            </a:r>
            <a:r>
              <a:rPr dirty="0" sz="1300" spc="5">
                <a:latin typeface="Times New Roman"/>
                <a:cs typeface="Times New Roman"/>
              </a:rPr>
              <a: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30684" y="855218"/>
            <a:ext cx="5169535" cy="4105275"/>
          </a:xfrm>
          <a:prstGeom prst="rect">
            <a:avLst/>
          </a:prstGeom>
        </p:spPr>
        <p:txBody>
          <a:bodyPr wrap="square" lIns="0" tIns="12700" rIns="0" bIns="0" rtlCol="0" vert="horz">
            <a:spAutoFit/>
          </a:bodyPr>
          <a:lstStyle/>
          <a:p>
            <a:pPr algn="ctr" marL="104775">
              <a:lnSpc>
                <a:spcPct val="100000"/>
              </a:lnSpc>
              <a:spcBef>
                <a:spcPts val="100"/>
              </a:spcBef>
            </a:pPr>
            <a:r>
              <a:rPr dirty="0" sz="2000" spc="-5" b="1">
                <a:latin typeface="Arial"/>
                <a:cs typeface="Arial"/>
              </a:rPr>
              <a:t>Creating </a:t>
            </a:r>
            <a:r>
              <a:rPr dirty="0" sz="2000" b="1">
                <a:latin typeface="Arial"/>
                <a:cs typeface="Arial"/>
              </a:rPr>
              <a:t>a</a:t>
            </a:r>
            <a:r>
              <a:rPr dirty="0" sz="2000" spc="-5" b="1">
                <a:latin typeface="Arial"/>
                <a:cs typeface="Arial"/>
              </a:rPr>
              <a:t> Job</a:t>
            </a:r>
            <a:endParaRPr sz="2000">
              <a:latin typeface="Arial"/>
              <a:cs typeface="Arial"/>
            </a:endParaRPr>
          </a:p>
          <a:p>
            <a:pPr>
              <a:lnSpc>
                <a:spcPct val="100000"/>
              </a:lnSpc>
              <a:spcBef>
                <a:spcPts val="30"/>
              </a:spcBef>
            </a:pPr>
            <a:endParaRPr sz="2900">
              <a:latin typeface="Arial"/>
              <a:cs typeface="Arial"/>
            </a:endParaRPr>
          </a:p>
          <a:p>
            <a:pPr marL="12700" marR="82550">
              <a:lnSpc>
                <a:spcPct val="99300"/>
              </a:lnSpc>
            </a:pPr>
            <a:r>
              <a:rPr dirty="0" sz="1550" spc="15" b="1">
                <a:latin typeface="Arial"/>
                <a:cs typeface="Arial"/>
              </a:rPr>
              <a:t>A </a:t>
            </a:r>
            <a:r>
              <a:rPr dirty="0" sz="1550" spc="10" b="1">
                <a:latin typeface="Arial"/>
                <a:cs typeface="Arial"/>
              </a:rPr>
              <a:t>job can be created </a:t>
            </a:r>
            <a:r>
              <a:rPr dirty="0" sz="1550" spc="5" b="1">
                <a:latin typeface="Arial"/>
                <a:cs typeface="Arial"/>
              </a:rPr>
              <a:t>in </a:t>
            </a:r>
            <a:r>
              <a:rPr dirty="0" sz="1550" spc="10" b="1">
                <a:latin typeface="Arial"/>
                <a:cs typeface="Arial"/>
              </a:rPr>
              <a:t>several ways by using a  combination of </a:t>
            </a:r>
            <a:r>
              <a:rPr dirty="0" sz="1550" spc="5" b="1">
                <a:latin typeface="Arial"/>
                <a:cs typeface="Arial"/>
              </a:rPr>
              <a:t>in-line </a:t>
            </a:r>
            <a:r>
              <a:rPr dirty="0" sz="1550" spc="10" b="1">
                <a:latin typeface="Arial"/>
                <a:cs typeface="Arial"/>
              </a:rPr>
              <a:t>parameters, named </a:t>
            </a:r>
            <a:r>
              <a:rPr dirty="0" sz="1550" spc="10" b="1">
                <a:latin typeface="Courier New"/>
                <a:cs typeface="Courier New"/>
              </a:rPr>
              <a:t>Programs</a:t>
            </a:r>
            <a:r>
              <a:rPr dirty="0" sz="1550" spc="10" b="1">
                <a:latin typeface="Arial"/>
                <a:cs typeface="Arial"/>
              </a:rPr>
              <a:t>,  and </a:t>
            </a:r>
            <a:r>
              <a:rPr dirty="0" sz="1550" spc="15" b="1">
                <a:latin typeface="Arial"/>
                <a:cs typeface="Arial"/>
              </a:rPr>
              <a:t>named </a:t>
            </a:r>
            <a:r>
              <a:rPr dirty="0" sz="1550" spc="10" b="1">
                <a:latin typeface="Courier New"/>
                <a:cs typeface="Courier New"/>
              </a:rPr>
              <a:t>Schedules</a:t>
            </a:r>
            <a:r>
              <a:rPr dirty="0" sz="1550" spc="10" b="1">
                <a:latin typeface="Arial"/>
                <a:cs typeface="Arial"/>
              </a:rPr>
              <a:t>. You can create a job with the  </a:t>
            </a:r>
            <a:r>
              <a:rPr dirty="0" sz="1550" spc="10" b="1">
                <a:latin typeface="Courier New"/>
                <a:cs typeface="Courier New"/>
              </a:rPr>
              <a:t>CREATE_JOB</a:t>
            </a:r>
            <a:r>
              <a:rPr dirty="0" sz="1550" spc="-509" b="1">
                <a:latin typeface="Courier New"/>
                <a:cs typeface="Courier New"/>
              </a:rPr>
              <a:t> </a:t>
            </a:r>
            <a:r>
              <a:rPr dirty="0" sz="1550" spc="10" b="1">
                <a:latin typeface="Arial"/>
                <a:cs typeface="Arial"/>
              </a:rPr>
              <a:t>procedure by:</a:t>
            </a:r>
            <a:endParaRPr sz="1550">
              <a:latin typeface="Arial"/>
              <a:cs typeface="Arial"/>
            </a:endParaRPr>
          </a:p>
          <a:p>
            <a:pPr marL="421005" marR="88265" indent="-327025">
              <a:lnSpc>
                <a:spcPct val="101600"/>
              </a:lnSpc>
              <a:spcBef>
                <a:spcPts val="484"/>
              </a:spcBef>
              <a:buClr>
                <a:srgbClr val="FF0000"/>
              </a:buClr>
              <a:buFont typeface="Arial"/>
              <a:buChar char="•"/>
              <a:tabLst>
                <a:tab pos="421005" algn="l"/>
                <a:tab pos="421640" algn="l"/>
              </a:tabLst>
            </a:pPr>
            <a:r>
              <a:rPr dirty="0" sz="1550" spc="10" b="1">
                <a:latin typeface="Arial"/>
                <a:cs typeface="Arial"/>
              </a:rPr>
              <a:t>Using </a:t>
            </a:r>
            <a:r>
              <a:rPr dirty="0" sz="1550" spc="5" b="1">
                <a:latin typeface="Arial"/>
                <a:cs typeface="Arial"/>
              </a:rPr>
              <a:t>in-line </a:t>
            </a:r>
            <a:r>
              <a:rPr dirty="0" sz="1550" spc="10" b="1">
                <a:latin typeface="Arial"/>
                <a:cs typeface="Arial"/>
              </a:rPr>
              <a:t>information with the “what” and the  schedule specified as</a:t>
            </a:r>
            <a:r>
              <a:rPr dirty="0" sz="1550" b="1">
                <a:latin typeface="Arial"/>
                <a:cs typeface="Arial"/>
              </a:rPr>
              <a:t> </a:t>
            </a:r>
            <a:r>
              <a:rPr dirty="0" sz="1550" spc="10" b="1">
                <a:latin typeface="Arial"/>
                <a:cs typeface="Arial"/>
              </a:rPr>
              <a:t>parameters</a:t>
            </a:r>
            <a:endParaRPr sz="1550">
              <a:latin typeface="Arial"/>
              <a:cs typeface="Arial"/>
            </a:endParaRPr>
          </a:p>
          <a:p>
            <a:pPr marL="421005" marR="236220" indent="-327025">
              <a:lnSpc>
                <a:spcPct val="101299"/>
              </a:lnSpc>
              <a:spcBef>
                <a:spcPts val="380"/>
              </a:spcBef>
              <a:buClr>
                <a:srgbClr val="FF0000"/>
              </a:buClr>
              <a:buFont typeface="Arial"/>
              <a:buChar char="•"/>
              <a:tabLst>
                <a:tab pos="421005" algn="l"/>
                <a:tab pos="421640" algn="l"/>
              </a:tabLst>
            </a:pPr>
            <a:r>
              <a:rPr dirty="0" sz="1550" spc="10" b="1">
                <a:latin typeface="Arial"/>
                <a:cs typeface="Arial"/>
              </a:rPr>
              <a:t>Using a named (saved) program and specifying  the schedule</a:t>
            </a:r>
            <a:r>
              <a:rPr dirty="0" sz="1550" spc="5" b="1">
                <a:latin typeface="Arial"/>
                <a:cs typeface="Arial"/>
              </a:rPr>
              <a:t> in-line</a:t>
            </a:r>
            <a:endParaRPr sz="1550">
              <a:latin typeface="Arial"/>
              <a:cs typeface="Arial"/>
            </a:endParaRPr>
          </a:p>
          <a:p>
            <a:pPr marL="421005" marR="30480" indent="-327025">
              <a:lnSpc>
                <a:spcPct val="101299"/>
              </a:lnSpc>
              <a:spcBef>
                <a:spcPts val="375"/>
              </a:spcBef>
              <a:buClr>
                <a:srgbClr val="FF0000"/>
              </a:buClr>
              <a:buFont typeface="Arial"/>
              <a:buChar char="•"/>
              <a:tabLst>
                <a:tab pos="421005" algn="l"/>
                <a:tab pos="421640" algn="l"/>
              </a:tabLst>
            </a:pPr>
            <a:r>
              <a:rPr dirty="0" sz="1550" spc="10" b="1">
                <a:latin typeface="Arial"/>
                <a:cs typeface="Arial"/>
              </a:rPr>
              <a:t>Specifying what should be done </a:t>
            </a:r>
            <a:r>
              <a:rPr dirty="0" sz="1550" spc="5" b="1">
                <a:latin typeface="Arial"/>
                <a:cs typeface="Arial"/>
              </a:rPr>
              <a:t>in-line </a:t>
            </a:r>
            <a:r>
              <a:rPr dirty="0" sz="1550" spc="10" b="1">
                <a:latin typeface="Arial"/>
                <a:cs typeface="Arial"/>
              </a:rPr>
              <a:t>and using  a named</a:t>
            </a:r>
            <a:r>
              <a:rPr dirty="0" sz="1550" spc="-5" b="1">
                <a:latin typeface="Arial"/>
                <a:cs typeface="Arial"/>
              </a:rPr>
              <a:t> </a:t>
            </a:r>
            <a:r>
              <a:rPr dirty="0" sz="1550" spc="10" b="1">
                <a:latin typeface="Arial"/>
                <a:cs typeface="Arial"/>
              </a:rPr>
              <a:t>Schedule</a:t>
            </a:r>
            <a:endParaRPr sz="1550">
              <a:latin typeface="Arial"/>
              <a:cs typeface="Arial"/>
            </a:endParaRPr>
          </a:p>
          <a:p>
            <a:pPr marL="12700" marR="5080" indent="81280">
              <a:lnSpc>
                <a:spcPct val="111400"/>
              </a:lnSpc>
              <a:spcBef>
                <a:spcPts val="190"/>
              </a:spcBef>
              <a:buClr>
                <a:srgbClr val="FF0000"/>
              </a:buClr>
              <a:buFont typeface="Arial"/>
              <a:buChar char="•"/>
              <a:tabLst>
                <a:tab pos="421005" algn="l"/>
                <a:tab pos="421640" algn="l"/>
              </a:tabLst>
            </a:pPr>
            <a:r>
              <a:rPr dirty="0" sz="1550" spc="10" b="1">
                <a:latin typeface="Arial"/>
                <a:cs typeface="Arial"/>
              </a:rPr>
              <a:t>Using named Program and Schedule components  Note:</a:t>
            </a:r>
            <a:r>
              <a:rPr dirty="0" sz="1550" b="1">
                <a:latin typeface="Arial"/>
                <a:cs typeface="Arial"/>
              </a:rPr>
              <a:t> </a:t>
            </a:r>
            <a:r>
              <a:rPr dirty="0" sz="1550" spc="10" b="1">
                <a:latin typeface="Arial"/>
                <a:cs typeface="Arial"/>
              </a:rPr>
              <a:t>Creating</a:t>
            </a:r>
            <a:r>
              <a:rPr dirty="0" sz="1550" b="1">
                <a:latin typeface="Arial"/>
                <a:cs typeface="Arial"/>
              </a:rPr>
              <a:t> </a:t>
            </a:r>
            <a:r>
              <a:rPr dirty="0" sz="1550" spc="10" b="1">
                <a:latin typeface="Arial"/>
                <a:cs typeface="Arial"/>
              </a:rPr>
              <a:t>a</a:t>
            </a:r>
            <a:r>
              <a:rPr dirty="0" sz="1550" spc="5" b="1">
                <a:latin typeface="Arial"/>
                <a:cs typeface="Arial"/>
              </a:rPr>
              <a:t> </a:t>
            </a:r>
            <a:r>
              <a:rPr dirty="0" sz="1550" spc="10" b="1">
                <a:latin typeface="Arial"/>
                <a:cs typeface="Arial"/>
              </a:rPr>
              <a:t>job</a:t>
            </a:r>
            <a:r>
              <a:rPr dirty="0" sz="1550" spc="5" b="1">
                <a:latin typeface="Arial"/>
                <a:cs typeface="Arial"/>
              </a:rPr>
              <a:t> </a:t>
            </a:r>
            <a:r>
              <a:rPr dirty="0" sz="1550" spc="10" b="1">
                <a:latin typeface="Arial"/>
                <a:cs typeface="Arial"/>
              </a:rPr>
              <a:t>requires</a:t>
            </a:r>
            <a:r>
              <a:rPr dirty="0" sz="1550" spc="5" b="1">
                <a:latin typeface="Arial"/>
                <a:cs typeface="Arial"/>
              </a:rPr>
              <a:t> </a:t>
            </a:r>
            <a:r>
              <a:rPr dirty="0" sz="1550" spc="10" b="1">
                <a:latin typeface="Arial"/>
                <a:cs typeface="Arial"/>
              </a:rPr>
              <a:t>the</a:t>
            </a:r>
            <a:r>
              <a:rPr dirty="0" sz="1550" spc="20" b="1">
                <a:latin typeface="Arial"/>
                <a:cs typeface="Arial"/>
              </a:rPr>
              <a:t> </a:t>
            </a:r>
            <a:r>
              <a:rPr dirty="0" sz="1550" spc="10" b="1">
                <a:latin typeface="Courier New"/>
                <a:cs typeface="Courier New"/>
              </a:rPr>
              <a:t>CREATE</a:t>
            </a:r>
            <a:r>
              <a:rPr dirty="0" sz="1550" spc="-490" b="1">
                <a:latin typeface="Courier New"/>
                <a:cs typeface="Courier New"/>
              </a:rPr>
              <a:t> </a:t>
            </a:r>
            <a:r>
              <a:rPr dirty="0" sz="1550" spc="10" b="1">
                <a:latin typeface="Courier New"/>
                <a:cs typeface="Courier New"/>
              </a:rPr>
              <a:t>JOB</a:t>
            </a:r>
            <a:r>
              <a:rPr dirty="0" sz="1550" spc="-495" b="1">
                <a:latin typeface="Courier New"/>
                <a:cs typeface="Courier New"/>
              </a:rPr>
              <a:t> </a:t>
            </a:r>
            <a:r>
              <a:rPr dirty="0" sz="1550" spc="10" b="1">
                <a:latin typeface="Arial"/>
                <a:cs typeface="Arial"/>
              </a:rPr>
              <a:t>system  </a:t>
            </a:r>
            <a:r>
              <a:rPr dirty="0" sz="1550" spc="5" b="1">
                <a:latin typeface="Arial"/>
                <a:cs typeface="Arial"/>
              </a:rPr>
              <a:t>privilege.</a:t>
            </a:r>
            <a:endParaRPr sz="1550">
              <a:latin typeface="Arial"/>
              <a:cs typeface="Arial"/>
            </a:endParaRPr>
          </a:p>
        </p:txBody>
      </p:sp>
      <p:sp>
        <p:nvSpPr>
          <p:cNvPr id="7" name="object 7"/>
          <p:cNvSpPr txBox="1"/>
          <p:nvPr/>
        </p:nvSpPr>
        <p:spPr>
          <a:xfrm>
            <a:off x="743204" y="5592586"/>
            <a:ext cx="6276975" cy="3963670"/>
          </a:xfrm>
          <a:prstGeom prst="rect">
            <a:avLst/>
          </a:prstGeom>
        </p:spPr>
        <p:txBody>
          <a:bodyPr wrap="square" lIns="0" tIns="74930" rIns="0" bIns="0" rtlCol="0" vert="horz">
            <a:spAutoFit/>
          </a:bodyPr>
          <a:lstStyle/>
          <a:p>
            <a:pPr marL="12700">
              <a:lnSpc>
                <a:spcPct val="100000"/>
              </a:lnSpc>
              <a:spcBef>
                <a:spcPts val="590"/>
              </a:spcBef>
            </a:pPr>
            <a:r>
              <a:rPr dirty="0" sz="1300" spc="5" b="1">
                <a:latin typeface="Arial"/>
                <a:cs typeface="Arial"/>
              </a:rPr>
              <a:t>Creating </a:t>
            </a:r>
            <a:r>
              <a:rPr dirty="0" sz="1300" spc="10" b="1">
                <a:latin typeface="Arial"/>
                <a:cs typeface="Arial"/>
              </a:rPr>
              <a:t>a</a:t>
            </a:r>
            <a:r>
              <a:rPr dirty="0" sz="1300" b="1">
                <a:latin typeface="Arial"/>
                <a:cs typeface="Arial"/>
              </a:rPr>
              <a:t> </a:t>
            </a:r>
            <a:r>
              <a:rPr dirty="0" sz="1300" spc="5" b="1">
                <a:latin typeface="Arial"/>
                <a:cs typeface="Arial"/>
              </a:rPr>
              <a:t>Job</a:t>
            </a:r>
            <a:endParaRPr sz="1300">
              <a:latin typeface="Arial"/>
              <a:cs typeface="Arial"/>
            </a:endParaRPr>
          </a:p>
          <a:p>
            <a:pPr marL="137795" marR="154940">
              <a:lnSpc>
                <a:spcPct val="101299"/>
              </a:lnSpc>
              <a:spcBef>
                <a:spcPts val="480"/>
              </a:spcBef>
            </a:pPr>
            <a:r>
              <a:rPr dirty="0" sz="1300" spc="10">
                <a:latin typeface="Times New Roman"/>
                <a:cs typeface="Times New Roman"/>
              </a:rPr>
              <a:t>The component that causes </a:t>
            </a:r>
            <a:r>
              <a:rPr dirty="0" sz="1300" spc="5">
                <a:latin typeface="Times New Roman"/>
                <a:cs typeface="Times New Roman"/>
              </a:rPr>
              <a:t>something to be executed at a specified time is called a </a:t>
            </a:r>
            <a:r>
              <a:rPr dirty="0" sz="1300" b="1">
                <a:latin typeface="Times New Roman"/>
                <a:cs typeface="Times New Roman"/>
              </a:rPr>
              <a:t>job</a:t>
            </a:r>
            <a:r>
              <a:rPr dirty="0" sz="1300">
                <a:latin typeface="Times New Roman"/>
                <a:cs typeface="Times New Roman"/>
              </a:rPr>
              <a:t>.  </a:t>
            </a:r>
            <a:r>
              <a:rPr dirty="0" sz="1300" spc="5">
                <a:latin typeface="Times New Roman"/>
                <a:cs typeface="Times New Roman"/>
              </a:rPr>
              <a:t>Use the </a:t>
            </a:r>
            <a:r>
              <a:rPr dirty="0" sz="1300" spc="15">
                <a:latin typeface="Courier New"/>
                <a:cs typeface="Courier New"/>
              </a:rPr>
              <a:t>DBMS_SCHEDULER.CREATE_JOB </a:t>
            </a:r>
            <a:r>
              <a:rPr dirty="0" sz="1300" spc="5">
                <a:latin typeface="Times New Roman"/>
                <a:cs typeface="Times New Roman"/>
              </a:rPr>
              <a:t>procedure of the </a:t>
            </a:r>
            <a:r>
              <a:rPr dirty="0" sz="1300" spc="15">
                <a:latin typeface="Courier New"/>
                <a:cs typeface="Courier New"/>
              </a:rPr>
              <a:t>DBMS_SCHEDULER  </a:t>
            </a:r>
            <a:r>
              <a:rPr dirty="0" sz="1300" spc="5">
                <a:latin typeface="Times New Roman"/>
                <a:cs typeface="Times New Roman"/>
              </a:rPr>
              <a:t>package to create a job, which is in a disabled state </a:t>
            </a:r>
            <a:r>
              <a:rPr dirty="0" sz="1300" spc="10">
                <a:latin typeface="Times New Roman"/>
                <a:cs typeface="Times New Roman"/>
              </a:rPr>
              <a:t>by </a:t>
            </a:r>
            <a:r>
              <a:rPr dirty="0" sz="1300" spc="5">
                <a:latin typeface="Times New Roman"/>
                <a:cs typeface="Times New Roman"/>
              </a:rPr>
              <a:t>default. </a:t>
            </a:r>
            <a:r>
              <a:rPr dirty="0" sz="1300" spc="10">
                <a:latin typeface="Times New Roman"/>
                <a:cs typeface="Times New Roman"/>
              </a:rPr>
              <a:t>A </a:t>
            </a:r>
            <a:r>
              <a:rPr dirty="0" sz="1300" spc="5">
                <a:latin typeface="Times New Roman"/>
                <a:cs typeface="Times New Roman"/>
              </a:rPr>
              <a:t>job </a:t>
            </a:r>
            <a:r>
              <a:rPr dirty="0" sz="1300" spc="10">
                <a:latin typeface="Times New Roman"/>
                <a:cs typeface="Times New Roman"/>
              </a:rPr>
              <a:t>becomes </a:t>
            </a:r>
            <a:r>
              <a:rPr dirty="0" sz="1300" spc="5">
                <a:latin typeface="Times New Roman"/>
                <a:cs typeface="Times New Roman"/>
              </a:rPr>
              <a:t>active and  scheduled </a:t>
            </a:r>
            <a:r>
              <a:rPr dirty="0" sz="1300" spc="10">
                <a:latin typeface="Times New Roman"/>
                <a:cs typeface="Times New Roman"/>
              </a:rPr>
              <a:t>when </a:t>
            </a:r>
            <a:r>
              <a:rPr dirty="0" sz="1300" spc="5">
                <a:latin typeface="Times New Roman"/>
                <a:cs typeface="Times New Roman"/>
              </a:rPr>
              <a:t>it is explicitly enabled. </a:t>
            </a:r>
            <a:r>
              <a:rPr dirty="0" sz="1300" spc="10">
                <a:latin typeface="Times New Roman"/>
                <a:cs typeface="Times New Roman"/>
              </a:rPr>
              <a:t>To </a:t>
            </a:r>
            <a:r>
              <a:rPr dirty="0" sz="1300" spc="5">
                <a:latin typeface="Times New Roman"/>
                <a:cs typeface="Times New Roman"/>
              </a:rPr>
              <a:t>create a job,</a:t>
            </a:r>
            <a:r>
              <a:rPr dirty="0" sz="1300" spc="35">
                <a:latin typeface="Times New Roman"/>
                <a:cs typeface="Times New Roman"/>
              </a:rPr>
              <a:t> </a:t>
            </a:r>
            <a:r>
              <a:rPr dirty="0" sz="1300" spc="5">
                <a:latin typeface="Times New Roman"/>
                <a:cs typeface="Times New Roman"/>
              </a:rPr>
              <a:t>you:</a:t>
            </a:r>
            <a:endParaRPr sz="1300">
              <a:latin typeface="Times New Roman"/>
              <a:cs typeface="Times New Roman"/>
            </a:endParaRPr>
          </a:p>
          <a:p>
            <a:pPr marL="515620" indent="-252095">
              <a:lnSpc>
                <a:spcPts val="1450"/>
              </a:lnSpc>
              <a:buChar char="•"/>
              <a:tabLst>
                <a:tab pos="515620" algn="l"/>
                <a:tab pos="516255" algn="l"/>
              </a:tabLst>
            </a:pPr>
            <a:r>
              <a:rPr dirty="0" sz="1300" spc="5">
                <a:latin typeface="Times New Roman"/>
                <a:cs typeface="Times New Roman"/>
              </a:rPr>
              <a:t>Provide a </a:t>
            </a:r>
            <a:r>
              <a:rPr dirty="0" sz="1300" spc="10">
                <a:latin typeface="Times New Roman"/>
                <a:cs typeface="Times New Roman"/>
              </a:rPr>
              <a:t>name </a:t>
            </a:r>
            <a:r>
              <a:rPr dirty="0" sz="1300" spc="5">
                <a:latin typeface="Times New Roman"/>
                <a:cs typeface="Times New Roman"/>
              </a:rPr>
              <a:t>in the format </a:t>
            </a:r>
            <a:r>
              <a:rPr dirty="0" sz="1300" spc="15">
                <a:latin typeface="Courier New"/>
                <a:cs typeface="Courier New"/>
              </a:rPr>
              <a:t>[schema.]name</a:t>
            </a:r>
            <a:endParaRPr sz="1300">
              <a:latin typeface="Courier New"/>
              <a:cs typeface="Courier New"/>
            </a:endParaRPr>
          </a:p>
          <a:p>
            <a:pPr marL="515620" indent="-252095">
              <a:lnSpc>
                <a:spcPts val="1505"/>
              </a:lnSpc>
              <a:buChar char="•"/>
              <a:tabLst>
                <a:tab pos="515620" algn="l"/>
                <a:tab pos="516255" algn="l"/>
              </a:tabLst>
            </a:pPr>
            <a:r>
              <a:rPr dirty="0" sz="1300" spc="10">
                <a:latin typeface="Times New Roman"/>
                <a:cs typeface="Times New Roman"/>
              </a:rPr>
              <a:t>Need</a:t>
            </a:r>
            <a:r>
              <a:rPr dirty="0" sz="130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CREATE</a:t>
            </a:r>
            <a:r>
              <a:rPr dirty="0" sz="1300" spc="-455">
                <a:latin typeface="Courier New"/>
                <a:cs typeface="Courier New"/>
              </a:rPr>
              <a:t> </a:t>
            </a:r>
            <a:r>
              <a:rPr dirty="0" sz="1300" spc="15">
                <a:latin typeface="Courier New"/>
                <a:cs typeface="Courier New"/>
              </a:rPr>
              <a:t>JOB</a:t>
            </a:r>
            <a:r>
              <a:rPr dirty="0" sz="1300" spc="-450">
                <a:latin typeface="Courier New"/>
                <a:cs typeface="Courier New"/>
              </a:rPr>
              <a:t> </a:t>
            </a:r>
            <a:r>
              <a:rPr dirty="0" sz="1300" spc="5">
                <a:latin typeface="Times New Roman"/>
                <a:cs typeface="Times New Roman"/>
              </a:rPr>
              <a:t>privilege</a:t>
            </a:r>
            <a:endParaRPr sz="1300">
              <a:latin typeface="Times New Roman"/>
              <a:cs typeface="Times New Roman"/>
            </a:endParaRPr>
          </a:p>
          <a:p>
            <a:pPr marL="138430" marR="45720">
              <a:lnSpc>
                <a:spcPct val="94400"/>
              </a:lnSpc>
              <a:spcBef>
                <a:spcPts val="355"/>
              </a:spcBef>
            </a:pPr>
            <a:r>
              <a:rPr dirty="0" sz="1300" spc="5" b="1">
                <a:latin typeface="Times New Roman"/>
                <a:cs typeface="Times New Roman"/>
              </a:rPr>
              <a:t>Note: </a:t>
            </a:r>
            <a:r>
              <a:rPr dirty="0" sz="1300" spc="10">
                <a:latin typeface="Times New Roman"/>
                <a:cs typeface="Times New Roman"/>
              </a:rPr>
              <a:t>A </a:t>
            </a:r>
            <a:r>
              <a:rPr dirty="0" sz="1300">
                <a:latin typeface="Times New Roman"/>
                <a:cs typeface="Times New Roman"/>
              </a:rPr>
              <a:t>user</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ANY</a:t>
            </a:r>
            <a:r>
              <a:rPr dirty="0" sz="1300" spc="-440">
                <a:latin typeface="Courier New"/>
                <a:cs typeface="Courier New"/>
              </a:rPr>
              <a:t> </a:t>
            </a:r>
            <a:r>
              <a:rPr dirty="0" sz="1300" spc="15">
                <a:latin typeface="Courier New"/>
                <a:cs typeface="Courier New"/>
              </a:rPr>
              <a:t>JOB</a:t>
            </a:r>
            <a:r>
              <a:rPr dirty="0" sz="1300" spc="-445">
                <a:latin typeface="Courier New"/>
                <a:cs typeface="Courier New"/>
              </a:rPr>
              <a:t> </a:t>
            </a:r>
            <a:r>
              <a:rPr dirty="0" sz="1300" spc="5">
                <a:latin typeface="Times New Roman"/>
                <a:cs typeface="Times New Roman"/>
              </a:rPr>
              <a:t>privilege</a:t>
            </a:r>
            <a:r>
              <a:rPr dirty="0" sz="1300" spc="15">
                <a:latin typeface="Times New Roman"/>
                <a:cs typeface="Times New Roman"/>
              </a:rPr>
              <a:t> </a:t>
            </a:r>
            <a:r>
              <a:rPr dirty="0" sz="1300" spc="5">
                <a:latin typeface="Times New Roman"/>
                <a:cs typeface="Times New Roman"/>
              </a:rPr>
              <a:t>can</a:t>
            </a:r>
            <a:r>
              <a:rPr dirty="0" sz="1300" spc="15">
                <a:latin typeface="Times New Roman"/>
                <a:cs typeface="Times New Roman"/>
              </a:rPr>
              <a:t> </a:t>
            </a:r>
            <a:r>
              <a:rPr dirty="0" sz="1300" spc="5">
                <a:latin typeface="Times New Roman"/>
                <a:cs typeface="Times New Roman"/>
              </a:rPr>
              <a:t>create</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job</a:t>
            </a:r>
            <a:r>
              <a:rPr dirty="0" sz="1300" spc="10">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any</a:t>
            </a:r>
            <a:r>
              <a:rPr dirty="0" sz="1300" spc="10">
                <a:latin typeface="Times New Roman"/>
                <a:cs typeface="Times New Roman"/>
              </a:rPr>
              <a:t> schema </a:t>
            </a:r>
            <a:r>
              <a:rPr dirty="0" sz="1300" spc="5">
                <a:latin typeface="Times New Roman"/>
                <a:cs typeface="Times New Roman"/>
              </a:rPr>
              <a:t>except  the</a:t>
            </a:r>
            <a:r>
              <a:rPr dirty="0" sz="1300" spc="15">
                <a:latin typeface="Times New Roman"/>
                <a:cs typeface="Times New Roman"/>
              </a:rPr>
              <a:t> </a:t>
            </a:r>
            <a:r>
              <a:rPr dirty="0" sz="1300" spc="15">
                <a:latin typeface="Courier New"/>
                <a:cs typeface="Courier New"/>
              </a:rPr>
              <a:t>SYS</a:t>
            </a:r>
            <a:r>
              <a:rPr dirty="0" sz="1300" spc="-445">
                <a:latin typeface="Courier New"/>
                <a:cs typeface="Courier New"/>
              </a:rPr>
              <a:t> </a:t>
            </a:r>
            <a:r>
              <a:rPr dirty="0" sz="1300" spc="5">
                <a:latin typeface="Times New Roman"/>
                <a:cs typeface="Times New Roman"/>
              </a:rPr>
              <a:t>schema.</a:t>
            </a:r>
            <a:r>
              <a:rPr dirty="0" sz="1300" spc="15">
                <a:latin typeface="Times New Roman"/>
                <a:cs typeface="Times New Roman"/>
              </a:rPr>
              <a:t> </a:t>
            </a:r>
            <a:r>
              <a:rPr dirty="0" sz="1300" spc="5">
                <a:latin typeface="Times New Roman"/>
                <a:cs typeface="Times New Roman"/>
              </a:rPr>
              <a:t>Associating</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job</a:t>
            </a:r>
            <a:r>
              <a:rPr dirty="0" sz="1300" spc="20">
                <a:latin typeface="Times New Roman"/>
                <a:cs typeface="Times New Roman"/>
              </a:rPr>
              <a:t> </a:t>
            </a:r>
            <a:r>
              <a:rPr dirty="0" sz="1300" spc="5">
                <a:latin typeface="Times New Roman"/>
                <a:cs typeface="Times New Roman"/>
              </a:rPr>
              <a:t>with</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particular</a:t>
            </a:r>
            <a:r>
              <a:rPr dirty="0" sz="1300" spc="15">
                <a:latin typeface="Times New Roman"/>
                <a:cs typeface="Times New Roman"/>
              </a:rPr>
              <a:t> </a:t>
            </a:r>
            <a:r>
              <a:rPr dirty="0" sz="1300" spc="5">
                <a:latin typeface="Times New Roman"/>
                <a:cs typeface="Times New Roman"/>
              </a:rPr>
              <a:t>class</a:t>
            </a:r>
            <a:r>
              <a:rPr dirty="0" sz="1300" spc="15">
                <a:latin typeface="Times New Roman"/>
                <a:cs typeface="Times New Roman"/>
              </a:rPr>
              <a:t> </a:t>
            </a:r>
            <a:r>
              <a:rPr dirty="0" sz="1300" spc="5">
                <a:latin typeface="Times New Roman"/>
                <a:cs typeface="Times New Roman"/>
              </a:rPr>
              <a:t>requires</a:t>
            </a:r>
            <a:r>
              <a:rPr dirty="0" sz="1300" spc="2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EXECUTE</a:t>
            </a:r>
            <a:r>
              <a:rPr dirty="0" sz="1300" spc="-445">
                <a:latin typeface="Courier New"/>
                <a:cs typeface="Courier New"/>
              </a:rPr>
              <a:t> </a:t>
            </a:r>
            <a:r>
              <a:rPr dirty="0" sz="1300" spc="5">
                <a:latin typeface="Times New Roman"/>
                <a:cs typeface="Times New Roman"/>
              </a:rPr>
              <a:t>privilege  </a:t>
            </a:r>
            <a:r>
              <a:rPr dirty="0" sz="1300">
                <a:latin typeface="Times New Roman"/>
                <a:cs typeface="Times New Roman"/>
              </a:rPr>
              <a:t>for </a:t>
            </a:r>
            <a:r>
              <a:rPr dirty="0" sz="1300" spc="5">
                <a:latin typeface="Times New Roman"/>
                <a:cs typeface="Times New Roman"/>
              </a:rPr>
              <a:t>that </a:t>
            </a:r>
            <a:r>
              <a:rPr dirty="0" sz="1300" spc="10">
                <a:latin typeface="Times New Roman"/>
                <a:cs typeface="Times New Roman"/>
              </a:rPr>
              <a:t>class.</a:t>
            </a:r>
            <a:endParaRPr sz="1300">
              <a:latin typeface="Times New Roman"/>
              <a:cs typeface="Times New Roman"/>
            </a:endParaRPr>
          </a:p>
          <a:p>
            <a:pPr marL="138430" marR="5080">
              <a:lnSpc>
                <a:spcPct val="101299"/>
              </a:lnSpc>
              <a:spcBef>
                <a:spcPts val="370"/>
              </a:spcBef>
            </a:pPr>
            <a:r>
              <a:rPr dirty="0" sz="1300" spc="5">
                <a:latin typeface="Times New Roman"/>
                <a:cs typeface="Times New Roman"/>
              </a:rPr>
              <a:t>In simple terms, a job can be created </a:t>
            </a:r>
            <a:r>
              <a:rPr dirty="0" sz="1300" spc="10">
                <a:latin typeface="Times New Roman"/>
                <a:cs typeface="Times New Roman"/>
              </a:rPr>
              <a:t>by </a:t>
            </a:r>
            <a:r>
              <a:rPr dirty="0" sz="1300" spc="5">
                <a:latin typeface="Times New Roman"/>
                <a:cs typeface="Times New Roman"/>
              </a:rPr>
              <a:t>specifying </a:t>
            </a:r>
            <a:r>
              <a:rPr dirty="0" sz="1300" spc="10">
                <a:latin typeface="Times New Roman"/>
                <a:cs typeface="Times New Roman"/>
              </a:rPr>
              <a:t>all </a:t>
            </a:r>
            <a:r>
              <a:rPr dirty="0" sz="1300" spc="5">
                <a:latin typeface="Times New Roman"/>
                <a:cs typeface="Times New Roman"/>
              </a:rPr>
              <a:t>the job details—the </a:t>
            </a:r>
            <a:r>
              <a:rPr dirty="0" sz="1300" spc="10">
                <a:latin typeface="Times New Roman"/>
                <a:cs typeface="Times New Roman"/>
              </a:rPr>
              <a:t>program </a:t>
            </a:r>
            <a:r>
              <a:rPr dirty="0" sz="1300" spc="5">
                <a:latin typeface="Times New Roman"/>
                <a:cs typeface="Times New Roman"/>
              </a:rPr>
              <a:t>to be  executed (what) and its schedule </a:t>
            </a:r>
            <a:r>
              <a:rPr dirty="0" sz="1300" spc="10">
                <a:latin typeface="Times New Roman"/>
                <a:cs typeface="Times New Roman"/>
              </a:rPr>
              <a:t>(when)—in </a:t>
            </a:r>
            <a:r>
              <a:rPr dirty="0" sz="1300" spc="5">
                <a:latin typeface="Times New Roman"/>
                <a:cs typeface="Times New Roman"/>
              </a:rPr>
              <a:t>the arguments of the </a:t>
            </a:r>
            <a:r>
              <a:rPr dirty="0" sz="1300" spc="15">
                <a:latin typeface="Courier New"/>
                <a:cs typeface="Courier New"/>
              </a:rPr>
              <a:t>CREATE_JOB  </a:t>
            </a:r>
            <a:r>
              <a:rPr dirty="0" sz="1300" spc="5">
                <a:latin typeface="Times New Roman"/>
                <a:cs typeface="Times New Roman"/>
              </a:rPr>
              <a:t>procedure. Alternatively, </a:t>
            </a:r>
            <a:r>
              <a:rPr dirty="0" sz="1300" spc="10">
                <a:latin typeface="Times New Roman"/>
                <a:cs typeface="Times New Roman"/>
              </a:rPr>
              <a:t>you can </a:t>
            </a:r>
            <a:r>
              <a:rPr dirty="0" sz="1300" spc="5">
                <a:latin typeface="Times New Roman"/>
                <a:cs typeface="Times New Roman"/>
              </a:rPr>
              <a:t>use predefined </a:t>
            </a:r>
            <a:r>
              <a:rPr dirty="0" sz="1300" spc="10">
                <a:latin typeface="Times New Roman"/>
                <a:cs typeface="Times New Roman"/>
              </a:rPr>
              <a:t>Program </a:t>
            </a:r>
            <a:r>
              <a:rPr dirty="0" sz="1300" spc="5">
                <a:latin typeface="Times New Roman"/>
                <a:cs typeface="Times New Roman"/>
              </a:rPr>
              <a:t>and Schedule components. If  </a:t>
            </a:r>
            <a:r>
              <a:rPr dirty="0" sz="1300" spc="10">
                <a:latin typeface="Times New Roman"/>
                <a:cs typeface="Times New Roman"/>
              </a:rPr>
              <a:t>you </a:t>
            </a:r>
            <a:r>
              <a:rPr dirty="0" sz="1300" spc="5">
                <a:latin typeface="Times New Roman"/>
                <a:cs typeface="Times New Roman"/>
              </a:rPr>
              <a:t>have a </a:t>
            </a:r>
            <a:r>
              <a:rPr dirty="0" sz="1300" spc="10">
                <a:latin typeface="Times New Roman"/>
                <a:cs typeface="Times New Roman"/>
              </a:rPr>
              <a:t>named Program </a:t>
            </a:r>
            <a:r>
              <a:rPr dirty="0" sz="1300" spc="5">
                <a:latin typeface="Times New Roman"/>
                <a:cs typeface="Times New Roman"/>
              </a:rPr>
              <a:t>and Schedule, then these </a:t>
            </a:r>
            <a:r>
              <a:rPr dirty="0" sz="1300" spc="10">
                <a:latin typeface="Times New Roman"/>
                <a:cs typeface="Times New Roman"/>
              </a:rPr>
              <a:t>can </a:t>
            </a:r>
            <a:r>
              <a:rPr dirty="0" sz="1300" spc="5">
                <a:latin typeface="Times New Roman"/>
                <a:cs typeface="Times New Roman"/>
              </a:rPr>
              <a:t>be specified or combined with in-  line arguments for </a:t>
            </a:r>
            <a:r>
              <a:rPr dirty="0" sz="1300" spc="10">
                <a:latin typeface="Times New Roman"/>
                <a:cs typeface="Times New Roman"/>
              </a:rPr>
              <a:t>maximum </a:t>
            </a:r>
            <a:r>
              <a:rPr dirty="0" sz="1300" spc="5">
                <a:latin typeface="Times New Roman"/>
                <a:cs typeface="Times New Roman"/>
              </a:rPr>
              <a:t>flexibility in the </a:t>
            </a:r>
            <a:r>
              <a:rPr dirty="0" sz="1300" spc="10">
                <a:latin typeface="Times New Roman"/>
                <a:cs typeface="Times New Roman"/>
              </a:rPr>
              <a:t>way </a:t>
            </a:r>
            <a:r>
              <a:rPr dirty="0" sz="1300" spc="5">
                <a:latin typeface="Times New Roman"/>
                <a:cs typeface="Times New Roman"/>
              </a:rPr>
              <a:t>a job is created.</a:t>
            </a:r>
            <a:endParaRPr sz="1300">
              <a:latin typeface="Times New Roman"/>
              <a:cs typeface="Times New Roman"/>
            </a:endParaRPr>
          </a:p>
          <a:p>
            <a:pPr marL="137795" marR="141605">
              <a:lnSpc>
                <a:spcPct val="91700"/>
              </a:lnSpc>
              <a:spcBef>
                <a:spcPts val="430"/>
              </a:spcBef>
            </a:pPr>
            <a:r>
              <a:rPr dirty="0" sz="1300" spc="10">
                <a:latin typeface="Times New Roman"/>
                <a:cs typeface="Times New Roman"/>
              </a:rPr>
              <a:t>A </a:t>
            </a:r>
            <a:r>
              <a:rPr dirty="0" sz="1300" spc="5">
                <a:latin typeface="Times New Roman"/>
                <a:cs typeface="Times New Roman"/>
              </a:rPr>
              <a:t>simple logical </a:t>
            </a:r>
            <a:r>
              <a:rPr dirty="0" sz="1300" spc="10">
                <a:latin typeface="Times New Roman"/>
                <a:cs typeface="Times New Roman"/>
              </a:rPr>
              <a:t>check </a:t>
            </a:r>
            <a:r>
              <a:rPr dirty="0" sz="1300" spc="5">
                <a:latin typeface="Times New Roman"/>
                <a:cs typeface="Times New Roman"/>
              </a:rPr>
              <a:t>is performed </a:t>
            </a:r>
            <a:r>
              <a:rPr dirty="0" sz="1300" spc="10">
                <a:latin typeface="Times New Roman"/>
                <a:cs typeface="Times New Roman"/>
              </a:rPr>
              <a:t>on </a:t>
            </a:r>
            <a:r>
              <a:rPr dirty="0" sz="1300" spc="5">
                <a:latin typeface="Times New Roman"/>
                <a:cs typeface="Times New Roman"/>
              </a:rPr>
              <a:t>the schedule information (that is, </a:t>
            </a:r>
            <a:r>
              <a:rPr dirty="0" sz="1300" spc="10">
                <a:latin typeface="Times New Roman"/>
                <a:cs typeface="Times New Roman"/>
              </a:rPr>
              <a:t>checking </a:t>
            </a:r>
            <a:r>
              <a:rPr dirty="0" sz="1300" spc="5">
                <a:latin typeface="Times New Roman"/>
                <a:cs typeface="Times New Roman"/>
              </a:rPr>
              <a:t>the  date parameters </a:t>
            </a:r>
            <a:r>
              <a:rPr dirty="0" sz="1300" spc="10">
                <a:latin typeface="Times New Roman"/>
                <a:cs typeface="Times New Roman"/>
              </a:rPr>
              <a:t>when </a:t>
            </a:r>
            <a:r>
              <a:rPr dirty="0" sz="1300" spc="5">
                <a:latin typeface="Times New Roman"/>
                <a:cs typeface="Times New Roman"/>
              </a:rPr>
              <a:t>a job is created). </a:t>
            </a:r>
            <a:r>
              <a:rPr dirty="0" sz="1300" spc="10">
                <a:latin typeface="Times New Roman"/>
                <a:cs typeface="Times New Roman"/>
              </a:rPr>
              <a:t>The </a:t>
            </a:r>
            <a:r>
              <a:rPr dirty="0" sz="1300" spc="5">
                <a:latin typeface="Times New Roman"/>
                <a:cs typeface="Times New Roman"/>
              </a:rPr>
              <a:t>database checks whether the end date is after  the start date. </a:t>
            </a:r>
            <a:r>
              <a:rPr dirty="0" sz="1300">
                <a:latin typeface="Times New Roman"/>
                <a:cs typeface="Times New Roman"/>
              </a:rPr>
              <a:t>If </a:t>
            </a:r>
            <a:r>
              <a:rPr dirty="0" sz="1300" spc="5">
                <a:latin typeface="Times New Roman"/>
                <a:cs typeface="Times New Roman"/>
              </a:rPr>
              <a:t>the start date refers to a time in the past, then the </a:t>
            </a:r>
            <a:r>
              <a:rPr dirty="0" sz="1300">
                <a:latin typeface="Times New Roman"/>
                <a:cs typeface="Times New Roman"/>
              </a:rPr>
              <a:t>start </a:t>
            </a:r>
            <a:r>
              <a:rPr dirty="0" sz="1300" spc="5">
                <a:latin typeface="Times New Roman"/>
                <a:cs typeface="Times New Roman"/>
              </a:rPr>
              <a:t>date is changed to  the current</a:t>
            </a:r>
            <a:r>
              <a:rPr dirty="0" sz="1300" spc="10">
                <a:latin typeface="Times New Roman"/>
                <a:cs typeface="Times New Roman"/>
              </a:rPr>
              <a:t> </a:t>
            </a:r>
            <a:r>
              <a:rPr dirty="0" sz="1300" spc="5">
                <a:latin typeface="Times New Roman"/>
                <a:cs typeface="Times New Roman"/>
              </a:rPr>
              <a:t>date.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spc="-5" b="1">
                <a:latin typeface="Arial"/>
                <a:cs typeface="Arial"/>
              </a:rPr>
              <a:t>Creating </a:t>
            </a:r>
            <a:r>
              <a:rPr dirty="0" sz="2000" b="1">
                <a:latin typeface="Arial"/>
                <a:cs typeface="Arial"/>
              </a:rPr>
              <a:t>a </a:t>
            </a:r>
            <a:r>
              <a:rPr dirty="0" sz="2000" spc="-5" b="1">
                <a:latin typeface="Arial"/>
                <a:cs typeface="Arial"/>
              </a:rPr>
              <a:t>Job </a:t>
            </a:r>
            <a:r>
              <a:rPr dirty="0" sz="2000" b="1">
                <a:latin typeface="Arial"/>
                <a:cs typeface="Arial"/>
              </a:rPr>
              <a:t>with In-Line </a:t>
            </a:r>
            <a:r>
              <a:rPr dirty="0" sz="2000" spc="-5" b="1">
                <a:latin typeface="Arial"/>
                <a:cs typeface="Arial"/>
              </a:rPr>
              <a:t>Parameters</a:t>
            </a:r>
            <a:endParaRPr sz="2000">
              <a:latin typeface="Arial"/>
              <a:cs typeface="Arial"/>
            </a:endParaRPr>
          </a:p>
          <a:p>
            <a:pPr>
              <a:lnSpc>
                <a:spcPct val="100000"/>
              </a:lnSpc>
            </a:pPr>
            <a:endParaRPr sz="2200">
              <a:latin typeface="Arial"/>
              <a:cs typeface="Arial"/>
            </a:endParaRPr>
          </a:p>
          <a:p>
            <a:pPr marL="626745" marR="807085">
              <a:lnSpc>
                <a:spcPct val="98400"/>
              </a:lnSpc>
              <a:spcBef>
                <a:spcPts val="1485"/>
              </a:spcBef>
            </a:pPr>
            <a:r>
              <a:rPr dirty="0" sz="1550" spc="10" b="1">
                <a:latin typeface="Arial"/>
                <a:cs typeface="Arial"/>
              </a:rPr>
              <a:t>Specify the type of code, code, </a:t>
            </a:r>
            <a:r>
              <a:rPr dirty="0" sz="1550" spc="5" b="1">
                <a:latin typeface="Arial"/>
                <a:cs typeface="Arial"/>
              </a:rPr>
              <a:t>start </a:t>
            </a:r>
            <a:r>
              <a:rPr dirty="0" sz="1550" spc="10" b="1">
                <a:latin typeface="Arial"/>
                <a:cs typeface="Arial"/>
              </a:rPr>
              <a:t>time, and  frequency of the job to be run </a:t>
            </a:r>
            <a:r>
              <a:rPr dirty="0" sz="1550" spc="5" b="1">
                <a:latin typeface="Arial"/>
                <a:cs typeface="Arial"/>
              </a:rPr>
              <a:t>in </a:t>
            </a:r>
            <a:r>
              <a:rPr dirty="0" sz="1550" spc="10" b="1">
                <a:latin typeface="Arial"/>
                <a:cs typeface="Arial"/>
              </a:rPr>
              <a:t>the arguments of the  </a:t>
            </a:r>
            <a:r>
              <a:rPr dirty="0" sz="1550" spc="10" b="1">
                <a:latin typeface="Courier New"/>
                <a:cs typeface="Courier New"/>
              </a:rPr>
              <a:t>CREATE_JOB</a:t>
            </a:r>
            <a:r>
              <a:rPr dirty="0" sz="1550" spc="-505" b="1">
                <a:latin typeface="Courier New"/>
                <a:cs typeface="Courier New"/>
              </a:rPr>
              <a:t> </a:t>
            </a:r>
            <a:r>
              <a:rPr dirty="0" sz="1550" spc="10" b="1">
                <a:latin typeface="Arial"/>
                <a:cs typeface="Arial"/>
              </a:rPr>
              <a:t>procedure.</a:t>
            </a:r>
            <a:endParaRPr sz="1550">
              <a:latin typeface="Arial"/>
              <a:cs typeface="Arial"/>
            </a:endParaRPr>
          </a:p>
          <a:p>
            <a:pPr marL="626745" marR="1111250">
              <a:lnSpc>
                <a:spcPct val="101299"/>
              </a:lnSpc>
              <a:spcBef>
                <a:spcPts val="490"/>
              </a:spcBef>
            </a:pPr>
            <a:r>
              <a:rPr dirty="0" sz="1550" spc="10" b="1">
                <a:latin typeface="Arial"/>
                <a:cs typeface="Arial"/>
              </a:rPr>
              <a:t>Here </a:t>
            </a:r>
            <a:r>
              <a:rPr dirty="0" sz="1550" spc="5" b="1">
                <a:latin typeface="Arial"/>
                <a:cs typeface="Arial"/>
              </a:rPr>
              <a:t>is </a:t>
            </a:r>
            <a:r>
              <a:rPr dirty="0" sz="1550" spc="10" b="1">
                <a:latin typeface="Arial"/>
                <a:cs typeface="Arial"/>
              </a:rPr>
              <a:t>an example that schedules a PL/SQL block  every</a:t>
            </a:r>
            <a:r>
              <a:rPr dirty="0" sz="1550" b="1">
                <a:latin typeface="Arial"/>
                <a:cs typeface="Arial"/>
              </a:rPr>
              <a:t> </a:t>
            </a:r>
            <a:r>
              <a:rPr dirty="0" sz="1550" spc="10" b="1">
                <a:latin typeface="Arial"/>
                <a:cs typeface="Arial"/>
              </a:rPr>
              <a:t>hour: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749300" y="9386794"/>
            <a:ext cx="6168390" cy="453390"/>
          </a:xfrm>
          <a:prstGeom prst="rect">
            <a:avLst/>
          </a:prstGeom>
        </p:spPr>
        <p:txBody>
          <a:bodyPr wrap="square" lIns="0" tIns="61594" rIns="0" bIns="0" rtlCol="0" vert="horz">
            <a:spAutoFit/>
          </a:bodyPr>
          <a:lstStyle/>
          <a:p>
            <a:pPr marL="12700">
              <a:lnSpc>
                <a:spcPct val="100000"/>
              </a:lnSpc>
              <a:spcBef>
                <a:spcPts val="484"/>
              </a:spcBef>
            </a:pPr>
            <a:r>
              <a:rPr dirty="0" sz="800" spc="-225">
                <a:latin typeface="Garuda"/>
                <a:cs typeface="Garuda"/>
              </a:rPr>
              <a:t>De</a:t>
            </a:r>
            <a:r>
              <a:rPr dirty="0" baseline="21367" sz="1950" spc="-337">
                <a:latin typeface="Times New Roman"/>
                <a:cs typeface="Times New Roman"/>
              </a:rPr>
              <a:t>T</a:t>
            </a:r>
            <a:r>
              <a:rPr dirty="0" sz="800" spc="-225">
                <a:latin typeface="Garuda"/>
                <a:cs typeface="Garuda"/>
              </a:rPr>
              <a:t>ve</a:t>
            </a:r>
            <a:r>
              <a:rPr dirty="0" baseline="21367" sz="1950" spc="-337">
                <a:latin typeface="Times New Roman"/>
                <a:cs typeface="Times New Roman"/>
              </a:rPr>
              <a:t>h</a:t>
            </a:r>
            <a:r>
              <a:rPr dirty="0" sz="800" spc="-225">
                <a:latin typeface="Garuda"/>
                <a:cs typeface="Garuda"/>
              </a:rPr>
              <a:t>lo</a:t>
            </a:r>
            <a:r>
              <a:rPr dirty="0" baseline="21367" sz="1950" spc="-337">
                <a:latin typeface="Times New Roman"/>
                <a:cs typeface="Times New Roman"/>
              </a:rPr>
              <a:t>e</a:t>
            </a:r>
            <a:r>
              <a:rPr dirty="0" sz="800" spc="-225">
                <a:latin typeface="Garuda"/>
                <a:cs typeface="Garuda"/>
              </a:rPr>
              <a:t>pm</a:t>
            </a:r>
            <a:r>
              <a:rPr dirty="0" baseline="21367" sz="1950" spc="-337">
                <a:latin typeface="Times New Roman"/>
                <a:cs typeface="Times New Roman"/>
              </a:rPr>
              <a:t>e</a:t>
            </a:r>
            <a:r>
              <a:rPr dirty="0" sz="800" spc="-225">
                <a:latin typeface="Garuda"/>
                <a:cs typeface="Garuda"/>
              </a:rPr>
              <a:t>e</a:t>
            </a:r>
            <a:r>
              <a:rPr dirty="0" baseline="21367" sz="1950" spc="-337">
                <a:latin typeface="Times New Roman"/>
                <a:cs typeface="Times New Roman"/>
              </a:rPr>
              <a:t>x</a:t>
            </a:r>
            <a:r>
              <a:rPr dirty="0" sz="800" spc="-225">
                <a:latin typeface="Garuda"/>
                <a:cs typeface="Garuda"/>
              </a:rPr>
              <a:t>nt</a:t>
            </a:r>
            <a:r>
              <a:rPr dirty="0" baseline="21367" sz="1950" spc="-337">
                <a:latin typeface="Times New Roman"/>
                <a:cs typeface="Times New Roman"/>
              </a:rPr>
              <a:t>a</a:t>
            </a:r>
            <a:r>
              <a:rPr dirty="0" sz="800" spc="-225">
                <a:latin typeface="Garuda"/>
                <a:cs typeface="Garuda"/>
              </a:rPr>
              <a:t>P</a:t>
            </a:r>
            <a:r>
              <a:rPr dirty="0" baseline="21367" sz="1950" spc="-337">
                <a:latin typeface="Times New Roman"/>
                <a:cs typeface="Times New Roman"/>
              </a:rPr>
              <a:t>m</a:t>
            </a:r>
            <a:r>
              <a:rPr dirty="0" sz="800" spc="-225">
                <a:latin typeface="Garuda"/>
                <a:cs typeface="Garuda"/>
              </a:rPr>
              <a:t>rog</a:t>
            </a:r>
            <a:r>
              <a:rPr dirty="0" baseline="21367" sz="1950" spc="-337">
                <a:latin typeface="Times New Roman"/>
                <a:cs typeface="Times New Roman"/>
              </a:rPr>
              <a:t>p</a:t>
            </a:r>
            <a:r>
              <a:rPr dirty="0" sz="800" spc="-225">
                <a:latin typeface="Garuda"/>
                <a:cs typeface="Garuda"/>
              </a:rPr>
              <a:t>r</a:t>
            </a:r>
            <a:r>
              <a:rPr dirty="0" baseline="21367" sz="1950" spc="-337">
                <a:latin typeface="Times New Roman"/>
                <a:cs typeface="Times New Roman"/>
              </a:rPr>
              <a:t>l</a:t>
            </a:r>
            <a:r>
              <a:rPr dirty="0" sz="800" spc="-225">
                <a:latin typeface="Garuda"/>
                <a:cs typeface="Garuda"/>
              </a:rPr>
              <a:t>a</a:t>
            </a:r>
            <a:r>
              <a:rPr dirty="0" baseline="21367" sz="1950" spc="-337">
                <a:latin typeface="Times New Roman"/>
                <a:cs typeface="Times New Roman"/>
              </a:rPr>
              <a:t>e</a:t>
            </a:r>
            <a:r>
              <a:rPr dirty="0" sz="800" spc="-225">
                <a:latin typeface="Garuda"/>
                <a:cs typeface="Garuda"/>
              </a:rPr>
              <a:t>m </a:t>
            </a:r>
            <a:r>
              <a:rPr dirty="0" baseline="21367" sz="1950" spc="-337">
                <a:latin typeface="Times New Roman"/>
                <a:cs typeface="Times New Roman"/>
              </a:rPr>
              <a:t>s</a:t>
            </a:r>
            <a:r>
              <a:rPr dirty="0" sz="800" spc="-225">
                <a:latin typeface="Garuda"/>
                <a:cs typeface="Garuda"/>
              </a:rPr>
              <a:t>(W</a:t>
            </a:r>
            <a:r>
              <a:rPr dirty="0" baseline="21367" sz="1950" spc="-337">
                <a:latin typeface="Times New Roman"/>
                <a:cs typeface="Times New Roman"/>
              </a:rPr>
              <a:t>p</a:t>
            </a:r>
            <a:r>
              <a:rPr dirty="0" sz="800" spc="-225">
                <a:latin typeface="Garuda"/>
                <a:cs typeface="Garuda"/>
              </a:rPr>
              <a:t>D</a:t>
            </a:r>
            <a:r>
              <a:rPr dirty="0" baseline="21367" sz="1950" spc="-337">
                <a:latin typeface="Times New Roman"/>
                <a:cs typeface="Times New Roman"/>
              </a:rPr>
              <a:t>e</a:t>
            </a:r>
            <a:r>
              <a:rPr dirty="0" sz="800" spc="-225">
                <a:latin typeface="Garuda"/>
                <a:cs typeface="Garuda"/>
              </a:rPr>
              <a:t>P</a:t>
            </a:r>
            <a:r>
              <a:rPr dirty="0" baseline="21367" sz="1950" spc="-337">
                <a:latin typeface="Times New Roman"/>
                <a:cs typeface="Times New Roman"/>
              </a:rPr>
              <a:t>c</a:t>
            </a:r>
            <a:r>
              <a:rPr dirty="0" sz="800" spc="-225">
                <a:latin typeface="Garuda"/>
                <a:cs typeface="Garuda"/>
              </a:rPr>
              <a:t>)</a:t>
            </a:r>
            <a:r>
              <a:rPr dirty="0" baseline="21367" sz="1950" spc="-337">
                <a:latin typeface="Times New Roman"/>
                <a:cs typeface="Times New Roman"/>
              </a:rPr>
              <a:t>i</a:t>
            </a:r>
            <a:r>
              <a:rPr dirty="0" sz="800" spc="-225">
                <a:latin typeface="Garuda"/>
                <a:cs typeface="Garuda"/>
              </a:rPr>
              <a:t>e</a:t>
            </a:r>
            <a:r>
              <a:rPr dirty="0" baseline="21367" sz="1950" spc="-337">
                <a:latin typeface="Times New Roman"/>
                <a:cs typeface="Times New Roman"/>
              </a:rPr>
              <a:t>f</a:t>
            </a:r>
            <a:r>
              <a:rPr dirty="0" sz="800" spc="-225">
                <a:latin typeface="Garuda"/>
                <a:cs typeface="Garuda"/>
              </a:rPr>
              <a:t>K</a:t>
            </a:r>
            <a:r>
              <a:rPr dirty="0" baseline="21367" sz="1950" spc="-337">
                <a:latin typeface="Times New Roman"/>
                <a:cs typeface="Times New Roman"/>
              </a:rPr>
              <a:t>ie</a:t>
            </a:r>
            <a:r>
              <a:rPr dirty="0" sz="800" spc="-225">
                <a:latin typeface="Garuda"/>
                <a:cs typeface="Garuda"/>
              </a:rPr>
              <a:t>it </a:t>
            </a:r>
            <a:r>
              <a:rPr dirty="0" baseline="21367" sz="1950" spc="-284">
                <a:latin typeface="Times New Roman"/>
                <a:cs typeface="Times New Roman"/>
              </a:rPr>
              <a:t>s</a:t>
            </a:r>
            <a:r>
              <a:rPr dirty="0" sz="800" spc="-190">
                <a:latin typeface="Garuda"/>
                <a:cs typeface="Garuda"/>
              </a:rPr>
              <a:t>ma</a:t>
            </a:r>
            <a:r>
              <a:rPr dirty="0" baseline="21367" sz="1950" spc="-284">
                <a:latin typeface="Times New Roman"/>
                <a:cs typeface="Times New Roman"/>
              </a:rPr>
              <a:t>th</a:t>
            </a:r>
            <a:r>
              <a:rPr dirty="0" sz="800" spc="-190">
                <a:latin typeface="Garuda"/>
                <a:cs typeface="Garuda"/>
              </a:rPr>
              <a:t>te</a:t>
            </a:r>
            <a:r>
              <a:rPr dirty="0" baseline="21367" sz="1950" spc="-284">
                <a:latin typeface="Times New Roman"/>
                <a:cs typeface="Times New Roman"/>
              </a:rPr>
              <a:t>a</a:t>
            </a:r>
            <a:r>
              <a:rPr dirty="0" sz="800" spc="-190">
                <a:latin typeface="Garuda"/>
                <a:cs typeface="Garuda"/>
              </a:rPr>
              <a:t>ria</a:t>
            </a:r>
            <a:r>
              <a:rPr dirty="0" baseline="21367" sz="1950" spc="-284">
                <a:latin typeface="Times New Roman"/>
                <a:cs typeface="Times New Roman"/>
              </a:rPr>
              <a:t>t</a:t>
            </a:r>
            <a:r>
              <a:rPr dirty="0" sz="800" spc="-190">
                <a:latin typeface="Garuda"/>
                <a:cs typeface="Garuda"/>
              </a:rPr>
              <a:t>ls</a:t>
            </a:r>
            <a:r>
              <a:rPr dirty="0" baseline="21367" sz="1950" spc="-284">
                <a:latin typeface="Times New Roman"/>
                <a:cs typeface="Times New Roman"/>
              </a:rPr>
              <a:t>th</a:t>
            </a:r>
            <a:r>
              <a:rPr dirty="0" sz="800" spc="-190">
                <a:latin typeface="Garuda"/>
                <a:cs typeface="Garuda"/>
              </a:rPr>
              <a:t>ar</a:t>
            </a:r>
            <a:r>
              <a:rPr dirty="0" baseline="21367" sz="1950" spc="-284">
                <a:latin typeface="Times New Roman"/>
                <a:cs typeface="Times New Roman"/>
              </a:rPr>
              <a:t>e</a:t>
            </a:r>
            <a:r>
              <a:rPr dirty="0" sz="800" spc="-190">
                <a:latin typeface="Garuda"/>
                <a:cs typeface="Garuda"/>
              </a:rPr>
              <a:t>e </a:t>
            </a:r>
            <a:r>
              <a:rPr dirty="0" sz="800" spc="-210">
                <a:latin typeface="Garuda"/>
                <a:cs typeface="Garuda"/>
              </a:rPr>
              <a:t>p</a:t>
            </a:r>
            <a:r>
              <a:rPr dirty="0" baseline="21367" sz="1950" spc="-315">
                <a:latin typeface="Times New Roman"/>
                <a:cs typeface="Times New Roman"/>
              </a:rPr>
              <a:t>j</a:t>
            </a:r>
            <a:r>
              <a:rPr dirty="0" sz="800" spc="-210">
                <a:latin typeface="Garuda"/>
                <a:cs typeface="Garuda"/>
              </a:rPr>
              <a:t>r</a:t>
            </a:r>
            <a:r>
              <a:rPr dirty="0" baseline="21367" sz="1950" spc="-315">
                <a:latin typeface="Times New Roman"/>
                <a:cs typeface="Times New Roman"/>
              </a:rPr>
              <a:t>o</a:t>
            </a:r>
            <a:r>
              <a:rPr dirty="0" sz="800" spc="-210">
                <a:latin typeface="Garuda"/>
                <a:cs typeface="Garuda"/>
              </a:rPr>
              <a:t>ov</a:t>
            </a:r>
            <a:r>
              <a:rPr dirty="0" baseline="21367" sz="1950" spc="-315">
                <a:latin typeface="Times New Roman"/>
                <a:cs typeface="Times New Roman"/>
              </a:rPr>
              <a:t>b</a:t>
            </a:r>
            <a:r>
              <a:rPr dirty="0" sz="800" spc="-210">
                <a:latin typeface="Garuda"/>
                <a:cs typeface="Garuda"/>
              </a:rPr>
              <a:t>id</a:t>
            </a:r>
            <a:r>
              <a:rPr dirty="0" baseline="21367" sz="1950" spc="-315">
                <a:latin typeface="Times New Roman"/>
                <a:cs typeface="Times New Roman"/>
              </a:rPr>
              <a:t>s</a:t>
            </a:r>
            <a:r>
              <a:rPr dirty="0" sz="800" spc="-210">
                <a:latin typeface="Garuda"/>
                <a:cs typeface="Garuda"/>
              </a:rPr>
              <a:t>ed</a:t>
            </a:r>
            <a:r>
              <a:rPr dirty="0" baseline="21367" sz="1950" spc="-315">
                <a:latin typeface="Times New Roman"/>
                <a:cs typeface="Times New Roman"/>
              </a:rPr>
              <a:t>h</a:t>
            </a:r>
            <a:r>
              <a:rPr dirty="0" sz="800" spc="-210">
                <a:latin typeface="Garuda"/>
                <a:cs typeface="Garuda"/>
              </a:rPr>
              <a:t>f</a:t>
            </a:r>
            <a:r>
              <a:rPr dirty="0" baseline="21367" sz="1950" spc="-315">
                <a:latin typeface="Times New Roman"/>
                <a:cs typeface="Times New Roman"/>
              </a:rPr>
              <a:t>o</a:t>
            </a:r>
            <a:r>
              <a:rPr dirty="0" sz="800" spc="-210">
                <a:latin typeface="Garuda"/>
                <a:cs typeface="Garuda"/>
              </a:rPr>
              <a:t>or</a:t>
            </a:r>
            <a:r>
              <a:rPr dirty="0" baseline="21367" sz="1950" spc="-315">
                <a:latin typeface="Times New Roman"/>
                <a:cs typeface="Times New Roman"/>
              </a:rPr>
              <a:t>u</a:t>
            </a:r>
            <a:r>
              <a:rPr dirty="0" sz="800" spc="-210">
                <a:latin typeface="Garuda"/>
                <a:cs typeface="Garuda"/>
              </a:rPr>
              <a:t>W</a:t>
            </a:r>
            <a:r>
              <a:rPr dirty="0" baseline="21367" sz="1950" spc="-315">
                <a:latin typeface="Times New Roman"/>
                <a:cs typeface="Times New Roman"/>
              </a:rPr>
              <a:t>ld</a:t>
            </a:r>
            <a:r>
              <a:rPr dirty="0" sz="800" spc="-210">
                <a:latin typeface="Garuda"/>
                <a:cs typeface="Garuda"/>
              </a:rPr>
              <a:t>DP</a:t>
            </a:r>
            <a:r>
              <a:rPr dirty="0" baseline="21367" sz="1950" spc="-315">
                <a:latin typeface="Times New Roman"/>
                <a:cs typeface="Times New Roman"/>
              </a:rPr>
              <a:t>ru</a:t>
            </a:r>
            <a:r>
              <a:rPr dirty="0" sz="800" spc="-210">
                <a:latin typeface="Garuda"/>
                <a:cs typeface="Garuda"/>
              </a:rPr>
              <a:t>in</a:t>
            </a:r>
            <a:r>
              <a:rPr dirty="0" baseline="21367" sz="1950" spc="-315">
                <a:latin typeface="Times New Roman"/>
                <a:cs typeface="Times New Roman"/>
              </a:rPr>
              <a:t>n</a:t>
            </a:r>
            <a:r>
              <a:rPr dirty="0" sz="800" spc="-210">
                <a:latin typeface="Garuda"/>
                <a:cs typeface="Garuda"/>
              </a:rPr>
              <a:t>-cla</a:t>
            </a:r>
            <a:r>
              <a:rPr dirty="0" baseline="21367" sz="1950" spc="-315">
                <a:latin typeface="Times New Roman"/>
                <a:cs typeface="Times New Roman"/>
              </a:rPr>
              <a:t>e</a:t>
            </a:r>
            <a:r>
              <a:rPr dirty="0" sz="800" spc="-210">
                <a:latin typeface="Garuda"/>
                <a:cs typeface="Garuda"/>
              </a:rPr>
              <a:t>s</a:t>
            </a:r>
            <a:r>
              <a:rPr dirty="0" baseline="21367" sz="1950" spc="-315">
                <a:latin typeface="Times New Roman"/>
                <a:cs typeface="Times New Roman"/>
              </a:rPr>
              <a:t>v</a:t>
            </a:r>
            <a:r>
              <a:rPr dirty="0" sz="800" spc="-210">
                <a:latin typeface="Garuda"/>
                <a:cs typeface="Garuda"/>
              </a:rPr>
              <a:t>s </a:t>
            </a:r>
            <a:r>
              <a:rPr dirty="0" baseline="21367" sz="1950" spc="-254">
                <a:latin typeface="Times New Roman"/>
                <a:cs typeface="Times New Roman"/>
              </a:rPr>
              <a:t>e</a:t>
            </a:r>
            <a:r>
              <a:rPr dirty="0" sz="800" spc="-170">
                <a:latin typeface="Garuda"/>
                <a:cs typeface="Garuda"/>
              </a:rPr>
              <a:t>us</a:t>
            </a:r>
            <a:r>
              <a:rPr dirty="0" baseline="21367" sz="1950" spc="-254">
                <a:latin typeface="Times New Roman"/>
                <a:cs typeface="Times New Roman"/>
              </a:rPr>
              <a:t>r</a:t>
            </a:r>
            <a:r>
              <a:rPr dirty="0" sz="800" spc="-170">
                <a:latin typeface="Garuda"/>
                <a:cs typeface="Garuda"/>
              </a:rPr>
              <a:t>e</a:t>
            </a:r>
            <a:r>
              <a:rPr dirty="0" baseline="21367" sz="1950" spc="-254">
                <a:latin typeface="Times New Roman"/>
                <a:cs typeface="Times New Roman"/>
              </a:rPr>
              <a:t>y</a:t>
            </a:r>
            <a:r>
              <a:rPr dirty="0" sz="800" spc="-170">
                <a:latin typeface="Garuda"/>
                <a:cs typeface="Garuda"/>
              </a:rPr>
              <a:t>o</a:t>
            </a:r>
            <a:r>
              <a:rPr dirty="0" baseline="21367" sz="1950" spc="-254">
                <a:latin typeface="Times New Roman"/>
                <a:cs typeface="Times New Roman"/>
              </a:rPr>
              <a:t>h</a:t>
            </a:r>
            <a:r>
              <a:rPr dirty="0" sz="800" spc="-170">
                <a:latin typeface="Garuda"/>
                <a:cs typeface="Garuda"/>
              </a:rPr>
              <a:t>nl</a:t>
            </a:r>
            <a:r>
              <a:rPr dirty="0" baseline="21367" sz="1950" spc="-254">
                <a:latin typeface="Times New Roman"/>
                <a:cs typeface="Times New Roman"/>
              </a:rPr>
              <a:t>o</a:t>
            </a:r>
            <a:r>
              <a:rPr dirty="0" sz="800" spc="-170">
                <a:latin typeface="Garuda"/>
                <a:cs typeface="Garuda"/>
              </a:rPr>
              <a:t>y.</a:t>
            </a:r>
            <a:r>
              <a:rPr dirty="0" baseline="21367" sz="1950" spc="-254">
                <a:latin typeface="Times New Roman"/>
                <a:cs typeface="Times New Roman"/>
              </a:rPr>
              <a:t>u</a:t>
            </a:r>
            <a:r>
              <a:rPr dirty="0" sz="800" spc="-170">
                <a:latin typeface="Garuda"/>
                <a:cs typeface="Garuda"/>
              </a:rPr>
              <a:t>C</a:t>
            </a:r>
            <a:r>
              <a:rPr dirty="0" baseline="21367" sz="1950" spc="-254">
                <a:latin typeface="Times New Roman"/>
                <a:cs typeface="Times New Roman"/>
              </a:rPr>
              <a:t>r</a:t>
            </a:r>
            <a:r>
              <a:rPr dirty="0" sz="800" spc="-170">
                <a:latin typeface="Garuda"/>
                <a:cs typeface="Garuda"/>
              </a:rPr>
              <a:t>o</a:t>
            </a:r>
            <a:r>
              <a:rPr dirty="0" baseline="21367" sz="1950" spc="-254">
                <a:latin typeface="Times New Roman"/>
                <a:cs typeface="Times New Roman"/>
              </a:rPr>
              <a:t>.</a:t>
            </a:r>
            <a:r>
              <a:rPr dirty="0" sz="800" spc="-170">
                <a:latin typeface="Garuda"/>
                <a:cs typeface="Garuda"/>
              </a:rPr>
              <a:t>pying </a:t>
            </a:r>
            <a:r>
              <a:rPr dirty="0" sz="800" spc="-5">
                <a:latin typeface="Garuda"/>
                <a:cs typeface="Garuda"/>
              </a:rPr>
              <a:t>eKit </a:t>
            </a:r>
            <a:r>
              <a:rPr dirty="0" sz="800">
                <a:latin typeface="Garuda"/>
                <a:cs typeface="Garuda"/>
              </a:rPr>
              <a:t>materials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05">
                <a:latin typeface="Garuda"/>
                <a:cs typeface="Garuda"/>
              </a:rPr>
              <a:t> </a:t>
            </a:r>
            <a:r>
              <a:rPr dirty="0" sz="800" spc="-5">
                <a:latin typeface="Garuda"/>
                <a:cs typeface="Garuda"/>
              </a:rPr>
              <a:t>in</a:t>
            </a:r>
            <a:endParaRPr sz="800">
              <a:latin typeface="Garuda"/>
              <a:cs typeface="Garud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25880" y="2978657"/>
            <a:ext cx="5104765" cy="2016760"/>
          </a:xfrm>
          <a:prstGeom prst="rect">
            <a:avLst/>
          </a:prstGeom>
          <a:solidFill>
            <a:srgbClr val="CCCCCC"/>
          </a:solidFill>
          <a:ln w="20574">
            <a:solidFill>
              <a:srgbClr val="000000"/>
            </a:solidFill>
          </a:ln>
        </p:spPr>
        <p:txBody>
          <a:bodyPr wrap="square" lIns="0" tIns="22225" rIns="0" bIns="0" rtlCol="0" vert="horz">
            <a:spAutoFit/>
          </a:bodyPr>
          <a:lstStyle/>
          <a:p>
            <a:pPr marL="74930">
              <a:lnSpc>
                <a:spcPts val="1550"/>
              </a:lnSpc>
              <a:spcBef>
                <a:spcPts val="175"/>
              </a:spcBef>
            </a:pPr>
            <a:r>
              <a:rPr dirty="0" sz="1300" spc="-15" b="1">
                <a:latin typeface="Courier New"/>
                <a:cs typeface="Courier New"/>
              </a:rPr>
              <a:t>BEGIN</a:t>
            </a:r>
            <a:endParaRPr sz="1300">
              <a:latin typeface="Courier New"/>
              <a:cs typeface="Courier New"/>
            </a:endParaRPr>
          </a:p>
          <a:p>
            <a:pPr marL="270510">
              <a:lnSpc>
                <a:spcPts val="1545"/>
              </a:lnSpc>
            </a:pPr>
            <a:r>
              <a:rPr dirty="0" sz="1300" spc="-20" b="1">
                <a:latin typeface="Courier New"/>
                <a:cs typeface="Courier New"/>
              </a:rPr>
              <a:t>DBMS_SCHEDULER.CREATE_JOB(</a:t>
            </a:r>
            <a:endParaRPr sz="1300">
              <a:latin typeface="Courier New"/>
              <a:cs typeface="Courier New"/>
            </a:endParaRPr>
          </a:p>
          <a:p>
            <a:pPr marL="367665" marR="1604645">
              <a:lnSpc>
                <a:spcPct val="99100"/>
              </a:lnSpc>
              <a:spcBef>
                <a:spcPts val="10"/>
              </a:spcBef>
            </a:pPr>
            <a:r>
              <a:rPr dirty="0" sz="1300" spc="-15" b="1">
                <a:latin typeface="Courier New"/>
                <a:cs typeface="Courier New"/>
              </a:rPr>
              <a:t>job_name </a:t>
            </a:r>
            <a:r>
              <a:rPr dirty="0" sz="1300" spc="-10" b="1">
                <a:latin typeface="Courier New"/>
                <a:cs typeface="Courier New"/>
              </a:rPr>
              <a:t>=&gt; </a:t>
            </a:r>
            <a:r>
              <a:rPr dirty="0" sz="1300" spc="-15" b="1">
                <a:latin typeface="Courier New"/>
                <a:cs typeface="Courier New"/>
              </a:rPr>
              <a:t>'JOB_NAME',  job_type =&gt; </a:t>
            </a:r>
            <a:r>
              <a:rPr dirty="0" sz="1300" spc="-20" b="1">
                <a:latin typeface="Courier New"/>
                <a:cs typeface="Courier New"/>
              </a:rPr>
              <a:t>'PLSQL_BLOCK',  job_action </a:t>
            </a:r>
            <a:r>
              <a:rPr dirty="0" sz="1300" spc="-15" b="1">
                <a:latin typeface="Courier New"/>
                <a:cs typeface="Courier New"/>
              </a:rPr>
              <a:t>=&gt; 'BEGIN ...; </a:t>
            </a:r>
            <a:r>
              <a:rPr dirty="0" sz="1300" spc="-20" b="1">
                <a:latin typeface="Courier New"/>
                <a:cs typeface="Courier New"/>
              </a:rPr>
              <a:t>END;',  start_date </a:t>
            </a:r>
            <a:r>
              <a:rPr dirty="0" sz="1300" spc="-15" b="1">
                <a:latin typeface="Courier New"/>
                <a:cs typeface="Courier New"/>
              </a:rPr>
              <a:t>=&gt;</a:t>
            </a:r>
            <a:r>
              <a:rPr dirty="0" sz="1300" spc="-20" b="1">
                <a:latin typeface="Courier New"/>
                <a:cs typeface="Courier New"/>
              </a:rPr>
              <a:t> SYSTIMESTAMP,</a:t>
            </a:r>
            <a:endParaRPr sz="1300">
              <a:latin typeface="Courier New"/>
              <a:cs typeface="Courier New"/>
            </a:endParaRPr>
          </a:p>
          <a:p>
            <a:pPr marL="367665" marR="139700">
              <a:lnSpc>
                <a:spcPts val="1550"/>
              </a:lnSpc>
              <a:spcBef>
                <a:spcPts val="45"/>
              </a:spcBef>
            </a:pPr>
            <a:r>
              <a:rPr dirty="0" sz="1300" spc="-20" b="1">
                <a:latin typeface="Courier New"/>
                <a:cs typeface="Courier New"/>
              </a:rPr>
              <a:t>repeat_interval=&gt;'FREQUENCY=HOURLY;INTERVAL=1',  </a:t>
            </a:r>
            <a:r>
              <a:rPr dirty="0" sz="1300" spc="-15" b="1">
                <a:latin typeface="Courier New"/>
                <a:cs typeface="Courier New"/>
              </a:rPr>
              <a:t>enabled =&gt;</a:t>
            </a:r>
            <a:r>
              <a:rPr dirty="0" sz="1300" spc="-20" b="1">
                <a:latin typeface="Courier New"/>
                <a:cs typeface="Courier New"/>
              </a:rPr>
              <a:t> TRUE);</a:t>
            </a:r>
            <a:endParaRPr sz="1300">
              <a:latin typeface="Courier New"/>
              <a:cs typeface="Courier New"/>
            </a:endParaRPr>
          </a:p>
          <a:p>
            <a:pPr marL="74930">
              <a:lnSpc>
                <a:spcPts val="1485"/>
              </a:lnSpc>
            </a:pPr>
            <a:r>
              <a:rPr dirty="0" sz="1300" spc="-20" b="1">
                <a:latin typeface="Courier New"/>
                <a:cs typeface="Courier New"/>
              </a:rPr>
              <a:t>END;</a:t>
            </a:r>
            <a:endParaRPr sz="1300">
              <a:latin typeface="Courier New"/>
              <a:cs typeface="Courier New"/>
            </a:endParaRPr>
          </a:p>
          <a:p>
            <a:pPr marL="74930">
              <a:lnSpc>
                <a:spcPts val="155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609382"/>
            <a:ext cx="6236970" cy="37865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a:t>
            </a:r>
            <a:r>
              <a:rPr dirty="0" sz="1300" spc="5" b="1">
                <a:latin typeface="Arial"/>
                <a:cs typeface="Arial"/>
              </a:rPr>
              <a:t>Job </a:t>
            </a:r>
            <a:r>
              <a:rPr dirty="0" sz="1300" spc="10" b="1">
                <a:latin typeface="Arial"/>
                <a:cs typeface="Arial"/>
              </a:rPr>
              <a:t>with </a:t>
            </a:r>
            <a:r>
              <a:rPr dirty="0" sz="1300" spc="5" b="1">
                <a:latin typeface="Arial"/>
                <a:cs typeface="Arial"/>
              </a:rPr>
              <a:t>In-Line</a:t>
            </a:r>
            <a:r>
              <a:rPr dirty="0" sz="1300" b="1">
                <a:latin typeface="Arial"/>
                <a:cs typeface="Arial"/>
              </a:rPr>
              <a:t> </a:t>
            </a:r>
            <a:r>
              <a:rPr dirty="0" sz="1300" spc="5" b="1">
                <a:latin typeface="Arial"/>
                <a:cs typeface="Arial"/>
              </a:rPr>
              <a:t>Parameters</a:t>
            </a:r>
            <a:endParaRPr sz="1300">
              <a:latin typeface="Arial"/>
              <a:cs typeface="Arial"/>
            </a:endParaRPr>
          </a:p>
          <a:p>
            <a:pPr marL="137795" marR="78105">
              <a:lnSpc>
                <a:spcPct val="101299"/>
              </a:lnSpc>
              <a:spcBef>
                <a:spcPts val="370"/>
              </a:spcBef>
            </a:pPr>
            <a:r>
              <a:rPr dirty="0" sz="1300" spc="10">
                <a:latin typeface="Times New Roman"/>
                <a:cs typeface="Times New Roman"/>
              </a:rPr>
              <a:t>You </a:t>
            </a:r>
            <a:r>
              <a:rPr dirty="0" sz="1300" spc="5">
                <a:latin typeface="Times New Roman"/>
                <a:cs typeface="Times New Roman"/>
              </a:rPr>
              <a:t>can create a job to run a </a:t>
            </a:r>
            <a:r>
              <a:rPr dirty="0" sz="1300" spc="10">
                <a:latin typeface="Times New Roman"/>
                <a:cs typeface="Times New Roman"/>
              </a:rPr>
              <a:t>PL/SQL </a:t>
            </a:r>
            <a:r>
              <a:rPr dirty="0" sz="1300" spc="5">
                <a:latin typeface="Times New Roman"/>
                <a:cs typeface="Times New Roman"/>
              </a:rPr>
              <a:t>block, stored procedure, or external </a:t>
            </a:r>
            <a:r>
              <a:rPr dirty="0" sz="1300" spc="10">
                <a:latin typeface="Times New Roman"/>
                <a:cs typeface="Times New Roman"/>
              </a:rPr>
              <a:t>program by  </a:t>
            </a:r>
            <a:r>
              <a:rPr dirty="0" sz="1300" spc="5">
                <a:latin typeface="Times New Roman"/>
                <a:cs typeface="Times New Roman"/>
              </a:rPr>
              <a:t>using</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DBMS_SCHEDULER.CREATE_JOB</a:t>
            </a:r>
            <a:r>
              <a:rPr dirty="0" sz="1300" spc="-445">
                <a:latin typeface="Courier New"/>
                <a:cs typeface="Courier New"/>
              </a:rPr>
              <a:t> </a:t>
            </a:r>
            <a:r>
              <a:rPr dirty="0" sz="1300" spc="5">
                <a:latin typeface="Times New Roman"/>
                <a:cs typeface="Times New Roman"/>
              </a:rPr>
              <a:t>procedure.</a:t>
            </a:r>
            <a:r>
              <a:rPr dirty="0" sz="1300" spc="20">
                <a:latin typeface="Times New Roman"/>
                <a:cs typeface="Times New Roman"/>
              </a:rPr>
              <a:t> </a:t>
            </a: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CREATE_JOB</a:t>
            </a:r>
            <a:r>
              <a:rPr dirty="0" sz="1300" spc="-445">
                <a:latin typeface="Courier New"/>
                <a:cs typeface="Courier New"/>
              </a:rPr>
              <a:t> </a:t>
            </a:r>
            <a:r>
              <a:rPr dirty="0" sz="1300" spc="5">
                <a:latin typeface="Times New Roman"/>
                <a:cs typeface="Times New Roman"/>
              </a:rPr>
              <a:t>procedure  can be used directly without requiring </a:t>
            </a:r>
            <a:r>
              <a:rPr dirty="0" sz="1300" spc="10">
                <a:latin typeface="Times New Roman"/>
                <a:cs typeface="Times New Roman"/>
              </a:rPr>
              <a:t>you </a:t>
            </a:r>
            <a:r>
              <a:rPr dirty="0" sz="1300" spc="5">
                <a:latin typeface="Times New Roman"/>
                <a:cs typeface="Times New Roman"/>
              </a:rPr>
              <a:t>to create </a:t>
            </a:r>
            <a:r>
              <a:rPr dirty="0" sz="1300" spc="10">
                <a:latin typeface="Times New Roman"/>
                <a:cs typeface="Times New Roman"/>
              </a:rPr>
              <a:t>Program </a:t>
            </a:r>
            <a:r>
              <a:rPr dirty="0" sz="1300" spc="5">
                <a:latin typeface="Times New Roman"/>
                <a:cs typeface="Times New Roman"/>
              </a:rPr>
              <a:t>or Schedule</a:t>
            </a:r>
            <a:r>
              <a:rPr dirty="0" sz="1300" spc="105">
                <a:latin typeface="Times New Roman"/>
                <a:cs typeface="Times New Roman"/>
              </a:rPr>
              <a:t> </a:t>
            </a:r>
            <a:r>
              <a:rPr dirty="0" sz="1300" spc="5">
                <a:latin typeface="Times New Roman"/>
                <a:cs typeface="Times New Roman"/>
              </a:rPr>
              <a:t>components.</a:t>
            </a:r>
            <a:endParaRPr sz="1300">
              <a:latin typeface="Times New Roman"/>
              <a:cs typeface="Times New Roman"/>
            </a:endParaRPr>
          </a:p>
          <a:p>
            <a:pPr marL="137795" marR="43180">
              <a:lnSpc>
                <a:spcPct val="96200"/>
              </a:lnSpc>
              <a:spcBef>
                <a:spcPts val="409"/>
              </a:spcBef>
            </a:pPr>
            <a:r>
              <a:rPr dirty="0" sz="1300" spc="10">
                <a:latin typeface="Times New Roman"/>
                <a:cs typeface="Times New Roman"/>
              </a:rPr>
              <a:t>The </a:t>
            </a:r>
            <a:r>
              <a:rPr dirty="0" sz="1300" spc="5">
                <a:latin typeface="Times New Roman"/>
                <a:cs typeface="Times New Roman"/>
              </a:rPr>
              <a:t>example in the slide </a:t>
            </a:r>
            <a:r>
              <a:rPr dirty="0" sz="1300" spc="10">
                <a:latin typeface="Times New Roman"/>
                <a:cs typeface="Times New Roman"/>
              </a:rPr>
              <a:t>shows how you </a:t>
            </a:r>
            <a:r>
              <a:rPr dirty="0" sz="1300" spc="5">
                <a:latin typeface="Times New Roman"/>
                <a:cs typeface="Times New Roman"/>
              </a:rPr>
              <a:t>can specify all the job details in-line. </a:t>
            </a:r>
            <a:r>
              <a:rPr dirty="0" sz="1300" spc="10">
                <a:latin typeface="Times New Roman"/>
                <a:cs typeface="Times New Roman"/>
              </a:rPr>
              <a:t>The  parameters </a:t>
            </a:r>
            <a:r>
              <a:rPr dirty="0" sz="1300" spc="5">
                <a:latin typeface="Times New Roman"/>
                <a:cs typeface="Times New Roman"/>
              </a:rPr>
              <a:t>of the </a:t>
            </a:r>
            <a:r>
              <a:rPr dirty="0" sz="1300" spc="10">
                <a:latin typeface="Courier New"/>
                <a:cs typeface="Courier New"/>
              </a:rPr>
              <a:t>CREATE_JOB</a:t>
            </a:r>
            <a:r>
              <a:rPr dirty="0" sz="1300" spc="-335">
                <a:latin typeface="Courier New"/>
                <a:cs typeface="Courier New"/>
              </a:rPr>
              <a:t> </a:t>
            </a:r>
            <a:r>
              <a:rPr dirty="0" sz="1300" spc="5">
                <a:latin typeface="Times New Roman"/>
                <a:cs typeface="Times New Roman"/>
              </a:rPr>
              <a:t>procedure define “what” is to be executed, the schedule,  and other job attributes. </a:t>
            </a:r>
            <a:r>
              <a:rPr dirty="0" sz="1300" spc="10">
                <a:latin typeface="Times New Roman"/>
                <a:cs typeface="Times New Roman"/>
              </a:rPr>
              <a:t>The </a:t>
            </a:r>
            <a:r>
              <a:rPr dirty="0" sz="1300" spc="5">
                <a:latin typeface="Times New Roman"/>
                <a:cs typeface="Times New Roman"/>
              </a:rPr>
              <a:t>following </a:t>
            </a:r>
            <a:r>
              <a:rPr dirty="0" sz="1300" spc="10">
                <a:latin typeface="Times New Roman"/>
                <a:cs typeface="Times New Roman"/>
              </a:rPr>
              <a:t>parameters </a:t>
            </a:r>
            <a:r>
              <a:rPr dirty="0" sz="1300" spc="5">
                <a:latin typeface="Times New Roman"/>
                <a:cs typeface="Times New Roman"/>
              </a:rPr>
              <a:t>define what is to be</a:t>
            </a:r>
            <a:r>
              <a:rPr dirty="0" sz="1300" spc="35">
                <a:latin typeface="Times New Roman"/>
                <a:cs typeface="Times New Roman"/>
              </a:rPr>
              <a:t> </a:t>
            </a:r>
            <a:r>
              <a:rPr dirty="0" sz="1300" spc="5">
                <a:latin typeface="Times New Roman"/>
                <a:cs typeface="Times New Roman"/>
              </a:rPr>
              <a:t>executed:</a:t>
            </a:r>
            <a:endParaRPr sz="1300">
              <a:latin typeface="Times New Roman"/>
              <a:cs typeface="Times New Roman"/>
            </a:endParaRPr>
          </a:p>
          <a:p>
            <a:pPr marL="514984" indent="-252095">
              <a:lnSpc>
                <a:spcPts val="1490"/>
              </a:lnSpc>
              <a:buChar char="•"/>
              <a:tabLst>
                <a:tab pos="514984" algn="l"/>
                <a:tab pos="515620" algn="l"/>
              </a:tabLst>
            </a:pPr>
            <a:r>
              <a:rPr dirty="0" sz="1300" spc="10">
                <a:latin typeface="Times New Roman"/>
                <a:cs typeface="Times New Roman"/>
              </a:rPr>
              <a:t>The </a:t>
            </a:r>
            <a:r>
              <a:rPr dirty="0" sz="1300" spc="15">
                <a:latin typeface="Courier New"/>
                <a:cs typeface="Courier New"/>
              </a:rPr>
              <a:t>job_type</a:t>
            </a:r>
            <a:r>
              <a:rPr dirty="0" sz="1300" spc="-459">
                <a:latin typeface="Courier New"/>
                <a:cs typeface="Courier New"/>
              </a:rPr>
              <a:t> </a:t>
            </a:r>
            <a:r>
              <a:rPr dirty="0" sz="1300" spc="10">
                <a:latin typeface="Times New Roman"/>
                <a:cs typeface="Times New Roman"/>
              </a:rPr>
              <a:t>parameter </a:t>
            </a:r>
            <a:r>
              <a:rPr dirty="0" sz="1300" spc="5">
                <a:latin typeface="Times New Roman"/>
                <a:cs typeface="Times New Roman"/>
              </a:rPr>
              <a:t>can be one of three values:</a:t>
            </a:r>
            <a:endParaRPr sz="1300">
              <a:latin typeface="Times New Roman"/>
              <a:cs typeface="Times New Roman"/>
            </a:endParaRPr>
          </a:p>
          <a:p>
            <a:pPr lvl="1" marL="892175" indent="-252095">
              <a:lnSpc>
                <a:spcPct val="100000"/>
              </a:lnSpc>
              <a:spcBef>
                <a:spcPts val="20"/>
              </a:spcBef>
              <a:buFont typeface="Times New Roman"/>
              <a:buChar char="-"/>
              <a:tabLst>
                <a:tab pos="892175" algn="l"/>
                <a:tab pos="892810" algn="l"/>
              </a:tabLst>
            </a:pPr>
            <a:r>
              <a:rPr dirty="0" sz="1300" spc="15">
                <a:latin typeface="Courier New"/>
                <a:cs typeface="Courier New"/>
              </a:rPr>
              <a:t>PLSQL_BLOCK</a:t>
            </a:r>
            <a:r>
              <a:rPr dirty="0" sz="1300" spc="-400">
                <a:latin typeface="Courier New"/>
                <a:cs typeface="Courier New"/>
              </a:rPr>
              <a:t> </a:t>
            </a:r>
            <a:r>
              <a:rPr dirty="0" sz="1300">
                <a:latin typeface="Times New Roman"/>
                <a:cs typeface="Times New Roman"/>
              </a:rPr>
              <a:t>for </a:t>
            </a:r>
            <a:r>
              <a:rPr dirty="0" sz="1300" spc="5">
                <a:latin typeface="Times New Roman"/>
                <a:cs typeface="Times New Roman"/>
              </a:rPr>
              <a:t>any PL/SQL </a:t>
            </a:r>
            <a:r>
              <a:rPr dirty="0" sz="1300">
                <a:latin typeface="Times New Roman"/>
                <a:cs typeface="Times New Roman"/>
              </a:rPr>
              <a:t>block </a:t>
            </a:r>
            <a:r>
              <a:rPr dirty="0" sz="1300" spc="5">
                <a:latin typeface="Times New Roman"/>
                <a:cs typeface="Times New Roman"/>
              </a:rPr>
              <a:t>or SQL statement. This type of job</a:t>
            </a:r>
            <a:endParaRPr sz="1300">
              <a:latin typeface="Times New Roman"/>
              <a:cs typeface="Times New Roman"/>
            </a:endParaRPr>
          </a:p>
          <a:p>
            <a:pPr marL="892175">
              <a:lnSpc>
                <a:spcPts val="1530"/>
              </a:lnSpc>
              <a:spcBef>
                <a:spcPts val="100"/>
              </a:spcBef>
            </a:pPr>
            <a:r>
              <a:rPr dirty="0" sz="1300" spc="5">
                <a:latin typeface="Times New Roman"/>
                <a:cs typeface="Times New Roman"/>
              </a:rPr>
              <a:t>cannot accept</a:t>
            </a:r>
            <a:r>
              <a:rPr dirty="0" sz="1300">
                <a:latin typeface="Times New Roman"/>
                <a:cs typeface="Times New Roman"/>
              </a:rPr>
              <a:t> </a:t>
            </a:r>
            <a:r>
              <a:rPr dirty="0" sz="1300" spc="5">
                <a:latin typeface="Times New Roman"/>
                <a:cs typeface="Times New Roman"/>
              </a:rPr>
              <a:t>arguments.</a:t>
            </a:r>
            <a:endParaRPr sz="1300">
              <a:latin typeface="Times New Roman"/>
              <a:cs typeface="Times New Roman"/>
            </a:endParaRPr>
          </a:p>
          <a:p>
            <a:pPr lvl="1" marL="892810" indent="-252095">
              <a:lnSpc>
                <a:spcPts val="1530"/>
              </a:lnSpc>
              <a:buFont typeface="Times New Roman"/>
              <a:buChar char="-"/>
              <a:tabLst>
                <a:tab pos="892175" algn="l"/>
                <a:tab pos="892810" algn="l"/>
              </a:tabLst>
            </a:pPr>
            <a:r>
              <a:rPr dirty="0" sz="1300" spc="15">
                <a:latin typeface="Courier New"/>
                <a:cs typeface="Courier New"/>
              </a:rPr>
              <a:t>STORED_PROCEDURE</a:t>
            </a:r>
            <a:r>
              <a:rPr dirty="0" sz="1300" spc="-360">
                <a:latin typeface="Courier New"/>
                <a:cs typeface="Courier New"/>
              </a:rPr>
              <a:t> </a:t>
            </a:r>
            <a:r>
              <a:rPr dirty="0" sz="1300" spc="5">
                <a:latin typeface="Times New Roman"/>
                <a:cs typeface="Times New Roman"/>
              </a:rPr>
              <a:t>for any stored stand-alone or packaged procedure. </a:t>
            </a:r>
            <a:r>
              <a:rPr dirty="0" sz="1300" spc="10">
                <a:latin typeface="Times New Roman"/>
                <a:cs typeface="Times New Roman"/>
              </a:rPr>
              <a:t>The</a:t>
            </a:r>
            <a:endParaRPr sz="1300">
              <a:latin typeface="Times New Roman"/>
              <a:cs typeface="Times New Roman"/>
            </a:endParaRPr>
          </a:p>
          <a:p>
            <a:pPr marL="892175">
              <a:lnSpc>
                <a:spcPts val="1530"/>
              </a:lnSpc>
              <a:spcBef>
                <a:spcPts val="105"/>
              </a:spcBef>
            </a:pPr>
            <a:r>
              <a:rPr dirty="0" sz="1300" spc="5">
                <a:latin typeface="Times New Roman"/>
                <a:cs typeface="Times New Roman"/>
              </a:rPr>
              <a:t>procedures can accept arguments that are supplied with the</a:t>
            </a:r>
            <a:r>
              <a:rPr dirty="0" sz="1300" spc="35">
                <a:latin typeface="Times New Roman"/>
                <a:cs typeface="Times New Roman"/>
              </a:rPr>
              <a:t> </a:t>
            </a:r>
            <a:r>
              <a:rPr dirty="0" sz="1300" spc="5">
                <a:latin typeface="Times New Roman"/>
                <a:cs typeface="Times New Roman"/>
              </a:rPr>
              <a:t>job.</a:t>
            </a:r>
            <a:endParaRPr sz="1300">
              <a:latin typeface="Times New Roman"/>
              <a:cs typeface="Times New Roman"/>
            </a:endParaRPr>
          </a:p>
          <a:p>
            <a:pPr lvl="1" marL="892810" indent="-252095">
              <a:lnSpc>
                <a:spcPts val="1530"/>
              </a:lnSpc>
              <a:buFont typeface="Times New Roman"/>
              <a:buChar char="-"/>
              <a:tabLst>
                <a:tab pos="892175" algn="l"/>
                <a:tab pos="892810" algn="l"/>
              </a:tabLst>
            </a:pPr>
            <a:r>
              <a:rPr dirty="0" sz="1300" spc="15">
                <a:latin typeface="Courier New"/>
                <a:cs typeface="Courier New"/>
              </a:rPr>
              <a:t>EXECUTABLE</a:t>
            </a:r>
            <a:r>
              <a:rPr dirty="0" sz="1300" spc="-360">
                <a:latin typeface="Courier New"/>
                <a:cs typeface="Courier New"/>
              </a:rPr>
              <a:t> </a:t>
            </a:r>
            <a:r>
              <a:rPr dirty="0" sz="1300" spc="5">
                <a:latin typeface="Times New Roman"/>
                <a:cs typeface="Times New Roman"/>
              </a:rPr>
              <a:t>for an executable command-line operating system application</a:t>
            </a:r>
            <a:endParaRPr sz="1300">
              <a:latin typeface="Times New Roman"/>
              <a:cs typeface="Times New Roman"/>
            </a:endParaRPr>
          </a:p>
          <a:p>
            <a:pPr marL="515620" indent="-252729">
              <a:lnSpc>
                <a:spcPts val="1535"/>
              </a:lnSpc>
              <a:spcBef>
                <a:spcPts val="100"/>
              </a:spcBef>
              <a:buChar char="•"/>
              <a:tabLst>
                <a:tab pos="514984" algn="l"/>
                <a:tab pos="516255" algn="l"/>
              </a:tabLst>
            </a:pPr>
            <a:r>
              <a:rPr dirty="0" sz="1300" spc="5">
                <a:latin typeface="Times New Roman"/>
                <a:cs typeface="Times New Roman"/>
              </a:rPr>
              <a:t>The schedule is specified </a:t>
            </a:r>
            <a:r>
              <a:rPr dirty="0" sz="1300" spc="10">
                <a:latin typeface="Times New Roman"/>
                <a:cs typeface="Times New Roman"/>
              </a:rPr>
              <a:t>by </a:t>
            </a:r>
            <a:r>
              <a:rPr dirty="0" sz="1300" spc="5">
                <a:latin typeface="Times New Roman"/>
                <a:cs typeface="Times New Roman"/>
              </a:rPr>
              <a:t>using the following</a:t>
            </a:r>
            <a:r>
              <a:rPr dirty="0" sz="1300" spc="2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lvl="1" marL="892175" marR="221615" indent="-251460">
              <a:lnSpc>
                <a:spcPts val="1580"/>
              </a:lnSpc>
              <a:spcBef>
                <a:spcPts val="10"/>
              </a:spcBef>
              <a:buChar char="-"/>
              <a:tabLst>
                <a:tab pos="892175" algn="l"/>
                <a:tab pos="892810" algn="l"/>
              </a:tabLst>
            </a:pPr>
            <a:r>
              <a:rPr dirty="0" sz="1300" spc="10">
                <a:latin typeface="Times New Roman"/>
                <a:cs typeface="Times New Roman"/>
              </a:rPr>
              <a:t>The </a:t>
            </a:r>
            <a:r>
              <a:rPr dirty="0" sz="1300" spc="10">
                <a:latin typeface="Courier New"/>
                <a:cs typeface="Courier New"/>
              </a:rPr>
              <a:t>start_date</a:t>
            </a:r>
            <a:r>
              <a:rPr dirty="0" sz="1300" spc="-440">
                <a:latin typeface="Courier New"/>
                <a:cs typeface="Courier New"/>
              </a:rPr>
              <a:t> </a:t>
            </a:r>
            <a:r>
              <a:rPr dirty="0" sz="1300" spc="5">
                <a:latin typeface="Times New Roman"/>
                <a:cs typeface="Times New Roman"/>
              </a:rPr>
              <a:t>accepts</a:t>
            </a:r>
            <a:r>
              <a:rPr dirty="0" sz="1300" spc="10">
                <a:latin typeface="Times New Roman"/>
                <a:cs typeface="Times New Roman"/>
              </a:rPr>
              <a:t> </a:t>
            </a:r>
            <a:r>
              <a:rPr dirty="0" sz="1300" spc="5">
                <a:latin typeface="Times New Roman"/>
                <a:cs typeface="Times New Roman"/>
              </a:rPr>
              <a:t>a time</a:t>
            </a:r>
            <a:r>
              <a:rPr dirty="0" sz="1300" spc="10">
                <a:latin typeface="Times New Roman"/>
                <a:cs typeface="Times New Roman"/>
              </a:rPr>
              <a:t> </a:t>
            </a:r>
            <a:r>
              <a:rPr dirty="0" sz="1300" spc="5">
                <a:latin typeface="Times New Roman"/>
                <a:cs typeface="Times New Roman"/>
              </a:rPr>
              <a:t>stamp,</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0">
                <a:latin typeface="Courier New"/>
                <a:cs typeface="Courier New"/>
              </a:rPr>
              <a:t>repeat_interval</a:t>
            </a:r>
            <a:r>
              <a:rPr dirty="0" sz="1300" spc="-434">
                <a:latin typeface="Courier New"/>
                <a:cs typeface="Courier New"/>
              </a:rPr>
              <a:t> </a:t>
            </a:r>
            <a:r>
              <a:rPr dirty="0" sz="1300" spc="5">
                <a:latin typeface="Times New Roman"/>
                <a:cs typeface="Times New Roman"/>
              </a:rPr>
              <a:t>is  string-specified as a calendar or </a:t>
            </a:r>
            <a:r>
              <a:rPr dirty="0" sz="1300" spc="10">
                <a:latin typeface="Times New Roman"/>
                <a:cs typeface="Times New Roman"/>
              </a:rPr>
              <a:t>PL/SQL </a:t>
            </a:r>
            <a:r>
              <a:rPr dirty="0" sz="1300" spc="5">
                <a:latin typeface="Times New Roman"/>
                <a:cs typeface="Times New Roman"/>
              </a:rPr>
              <a:t>expression. </a:t>
            </a:r>
            <a:r>
              <a:rPr dirty="0" sz="1300" spc="10">
                <a:latin typeface="Times New Roman"/>
                <a:cs typeface="Times New Roman"/>
              </a:rPr>
              <a:t>An </a:t>
            </a:r>
            <a:r>
              <a:rPr dirty="0" sz="1300" spc="15">
                <a:latin typeface="Courier New"/>
                <a:cs typeface="Courier New"/>
              </a:rPr>
              <a:t>end_date</a:t>
            </a:r>
            <a:r>
              <a:rPr dirty="0" sz="1300" spc="-405">
                <a:latin typeface="Courier New"/>
                <a:cs typeface="Courier New"/>
              </a:rPr>
              <a:t> </a:t>
            </a:r>
            <a:r>
              <a:rPr dirty="0" sz="1300" spc="10">
                <a:latin typeface="Times New Roman"/>
                <a:cs typeface="Times New Roman"/>
              </a:rPr>
              <a:t>can </a:t>
            </a:r>
            <a:r>
              <a:rPr dirty="0" sz="1300" spc="5">
                <a:latin typeface="Times New Roman"/>
                <a:cs typeface="Times New Roman"/>
              </a:rPr>
              <a:t>be</a:t>
            </a:r>
            <a:endParaRPr sz="1300">
              <a:latin typeface="Times New Roman"/>
              <a:cs typeface="Times New Roman"/>
            </a:endParaRPr>
          </a:p>
          <a:p>
            <a:pPr marL="892175">
              <a:lnSpc>
                <a:spcPct val="100000"/>
              </a:lnSpc>
              <a:spcBef>
                <a:spcPts val="40"/>
              </a:spcBef>
            </a:pPr>
            <a:r>
              <a:rPr dirty="0" sz="1300" spc="5">
                <a:latin typeface="Times New Roman"/>
                <a:cs typeface="Times New Roman"/>
              </a:rPr>
              <a:t>specified.</a:t>
            </a:r>
            <a:endParaRPr sz="1300">
              <a:latin typeface="Times New Roman"/>
              <a:cs typeface="Times New Roman"/>
            </a:endParaRPr>
          </a:p>
          <a:p>
            <a:pPr marL="137795">
              <a:lnSpc>
                <a:spcPct val="100000"/>
              </a:lnSpc>
              <a:spcBef>
                <a:spcPts val="285"/>
              </a:spcBef>
            </a:pPr>
            <a:r>
              <a:rPr dirty="0" sz="1300" spc="5" b="1">
                <a:latin typeface="Times New Roman"/>
                <a:cs typeface="Times New Roman"/>
              </a:rPr>
              <a:t>Note: </a:t>
            </a:r>
            <a:r>
              <a:rPr dirty="0" sz="1300" spc="5">
                <a:latin typeface="Times New Roman"/>
                <a:cs typeface="Times New Roman"/>
              </a:rPr>
              <a:t>String expressions that are specified for </a:t>
            </a:r>
            <a:r>
              <a:rPr dirty="0" sz="1300" spc="15">
                <a:latin typeface="Courier New"/>
                <a:cs typeface="Courier New"/>
              </a:rPr>
              <a:t>repeat_interval</a:t>
            </a:r>
            <a:r>
              <a:rPr dirty="0" sz="1300" spc="-360">
                <a:latin typeface="Courier New"/>
                <a:cs typeface="Courier New"/>
              </a:rPr>
              <a:t> </a:t>
            </a:r>
            <a:r>
              <a:rPr dirty="0" sz="1300" spc="5">
                <a:latin typeface="Times New Roman"/>
                <a:cs typeface="Times New Roman"/>
              </a:rPr>
              <a:t>are discussed later.</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p:nvPr/>
        </p:nvSpPr>
        <p:spPr>
          <a:xfrm>
            <a:off x="749300" y="9439830"/>
            <a:ext cx="6168390" cy="400685"/>
          </a:xfrm>
          <a:prstGeom prst="rect">
            <a:avLst/>
          </a:prstGeom>
        </p:spPr>
        <p:txBody>
          <a:bodyPr wrap="square" lIns="0" tIns="8890" rIns="0" bIns="0" rtlCol="0" vert="horz">
            <a:spAutoFit/>
          </a:bodyPr>
          <a:lstStyle/>
          <a:p>
            <a:pPr marL="12700">
              <a:lnSpc>
                <a:spcPct val="100000"/>
              </a:lnSpc>
              <a:spcBef>
                <a:spcPts val="70"/>
              </a:spcBef>
            </a:pPr>
            <a:r>
              <a:rPr dirty="0" sz="800" spc="-200">
                <a:latin typeface="Garuda"/>
                <a:cs typeface="Garuda"/>
              </a:rPr>
              <a:t>De</a:t>
            </a:r>
            <a:r>
              <a:rPr dirty="0" baseline="4273" sz="1950" spc="-300">
                <a:latin typeface="Times New Roman"/>
                <a:cs typeface="Times New Roman"/>
              </a:rPr>
              <a:t>t</a:t>
            </a:r>
            <a:r>
              <a:rPr dirty="0" sz="800" spc="-200">
                <a:latin typeface="Garuda"/>
                <a:cs typeface="Garuda"/>
              </a:rPr>
              <a:t>v</a:t>
            </a:r>
            <a:r>
              <a:rPr dirty="0" baseline="4273" sz="1950" spc="-300">
                <a:latin typeface="Times New Roman"/>
                <a:cs typeface="Times New Roman"/>
              </a:rPr>
              <a:t>h</a:t>
            </a:r>
            <a:r>
              <a:rPr dirty="0" sz="800" spc="-200">
                <a:latin typeface="Garuda"/>
                <a:cs typeface="Garuda"/>
              </a:rPr>
              <a:t>el</a:t>
            </a:r>
            <a:r>
              <a:rPr dirty="0" baseline="4273" sz="1950" spc="-300">
                <a:latin typeface="Times New Roman"/>
                <a:cs typeface="Times New Roman"/>
              </a:rPr>
              <a:t>e</a:t>
            </a:r>
            <a:r>
              <a:rPr dirty="0" sz="800" spc="-200">
                <a:latin typeface="Garuda"/>
                <a:cs typeface="Garuda"/>
              </a:rPr>
              <a:t>op</a:t>
            </a:r>
            <a:r>
              <a:rPr dirty="0" baseline="4273" sz="1950" spc="-300">
                <a:latin typeface="Times New Roman"/>
                <a:cs typeface="Times New Roman"/>
              </a:rPr>
              <a:t>s</a:t>
            </a:r>
            <a:r>
              <a:rPr dirty="0" sz="800" spc="-200">
                <a:latin typeface="Garuda"/>
                <a:cs typeface="Garuda"/>
              </a:rPr>
              <a:t>m</a:t>
            </a:r>
            <a:r>
              <a:rPr dirty="0" baseline="4273" sz="1950" spc="-300">
                <a:latin typeface="Times New Roman"/>
                <a:cs typeface="Times New Roman"/>
              </a:rPr>
              <a:t>l</a:t>
            </a:r>
            <a:r>
              <a:rPr dirty="0" sz="800" spc="-200">
                <a:latin typeface="Garuda"/>
                <a:cs typeface="Garuda"/>
              </a:rPr>
              <a:t>e</a:t>
            </a:r>
            <a:r>
              <a:rPr dirty="0" baseline="4273" sz="1950" spc="-300">
                <a:latin typeface="Times New Roman"/>
                <a:cs typeface="Times New Roman"/>
              </a:rPr>
              <a:t>i</a:t>
            </a:r>
            <a:r>
              <a:rPr dirty="0" sz="800" spc="-200">
                <a:latin typeface="Garuda"/>
                <a:cs typeface="Garuda"/>
              </a:rPr>
              <a:t>n</a:t>
            </a:r>
            <a:r>
              <a:rPr dirty="0" baseline="4273" sz="1950" spc="-300">
                <a:latin typeface="Times New Roman"/>
                <a:cs typeface="Times New Roman"/>
              </a:rPr>
              <a:t>d</a:t>
            </a:r>
            <a:r>
              <a:rPr dirty="0" sz="800" spc="-200">
                <a:latin typeface="Garuda"/>
                <a:cs typeface="Garuda"/>
              </a:rPr>
              <a:t>t</a:t>
            </a:r>
            <a:r>
              <a:rPr dirty="0" sz="800" spc="-185">
                <a:latin typeface="Garuda"/>
                <a:cs typeface="Garuda"/>
              </a:rPr>
              <a:t> </a:t>
            </a:r>
            <a:r>
              <a:rPr dirty="0" baseline="4273" sz="1950" spc="-135">
                <a:latin typeface="Times New Roman"/>
                <a:cs typeface="Times New Roman"/>
              </a:rPr>
              <a:t>e</a:t>
            </a:r>
            <a:r>
              <a:rPr dirty="0" sz="800" spc="-90">
                <a:latin typeface="Garuda"/>
                <a:cs typeface="Garuda"/>
              </a:rPr>
              <a:t>P</a:t>
            </a:r>
            <a:r>
              <a:rPr dirty="0" baseline="4273" sz="1950" spc="-135">
                <a:latin typeface="Times New Roman"/>
                <a:cs typeface="Times New Roman"/>
              </a:rPr>
              <a:t>.</a:t>
            </a:r>
            <a:r>
              <a:rPr dirty="0" sz="800" spc="-90">
                <a:latin typeface="Garuda"/>
                <a:cs typeface="Garuda"/>
              </a:rPr>
              <a:t>rogram</a:t>
            </a:r>
            <a:r>
              <a:rPr dirty="0" sz="800" spc="-50">
                <a:latin typeface="Garuda"/>
                <a:cs typeface="Garuda"/>
              </a:rPr>
              <a:t> </a:t>
            </a:r>
            <a:r>
              <a:rPr dirty="0" sz="800">
                <a:latin typeface="Garuda"/>
                <a:cs typeface="Garuda"/>
              </a:rPr>
              <a:t>(WDP)</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0">
                <a:latin typeface="Garuda"/>
                <a:cs typeface="Garuda"/>
              </a:rPr>
              <a:t> </a:t>
            </a:r>
            <a:r>
              <a:rPr dirty="0" sz="800" spc="-5">
                <a:latin typeface="Garuda"/>
                <a:cs typeface="Garuda"/>
              </a:rPr>
              <a:t>provided</a:t>
            </a:r>
            <a:r>
              <a:rPr dirty="0" sz="800" spc="-50">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0">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930907" y="873506"/>
            <a:ext cx="388620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Job Using </a:t>
            </a:r>
            <a:r>
              <a:rPr dirty="0" sz="2000" b="1">
                <a:latin typeface="Arial"/>
                <a:cs typeface="Arial"/>
              </a:rPr>
              <a:t>a</a:t>
            </a:r>
            <a:r>
              <a:rPr dirty="0" sz="2000" spc="-15" b="1">
                <a:latin typeface="Arial"/>
                <a:cs typeface="Arial"/>
              </a:rPr>
              <a:t> </a:t>
            </a:r>
            <a:r>
              <a:rPr dirty="0" sz="2000" spc="-5" b="1">
                <a:latin typeface="Arial"/>
                <a:cs typeface="Arial"/>
              </a:rPr>
              <a:t>Program</a:t>
            </a:r>
            <a:endParaRPr sz="2000">
              <a:latin typeface="Arial"/>
              <a:cs typeface="Arial"/>
            </a:endParaRPr>
          </a:p>
        </p:txBody>
      </p:sp>
      <p:sp>
        <p:nvSpPr>
          <p:cNvPr id="7" name="object 7"/>
          <p:cNvSpPr txBox="1"/>
          <p:nvPr/>
        </p:nvSpPr>
        <p:spPr>
          <a:xfrm>
            <a:off x="1325117" y="1777999"/>
            <a:ext cx="443674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Use </a:t>
            </a:r>
            <a:r>
              <a:rPr dirty="0" sz="1550" spc="10" b="1">
                <a:latin typeface="Courier New"/>
                <a:cs typeface="Courier New"/>
              </a:rPr>
              <a:t>CREATE_PROGRAM</a:t>
            </a:r>
            <a:r>
              <a:rPr dirty="0" sz="1550" spc="-535" b="1">
                <a:latin typeface="Courier New"/>
                <a:cs typeface="Courier New"/>
              </a:rPr>
              <a:t> </a:t>
            </a:r>
            <a:r>
              <a:rPr dirty="0" sz="1550" spc="10" b="1">
                <a:latin typeface="Arial"/>
                <a:cs typeface="Arial"/>
              </a:rPr>
              <a:t>to create a program:</a:t>
            </a:r>
            <a:endParaRPr sz="1550">
              <a:latin typeface="Arial"/>
              <a:cs typeface="Arial"/>
            </a:endParaRPr>
          </a:p>
        </p:txBody>
      </p:sp>
      <p:sp>
        <p:nvSpPr>
          <p:cNvPr id="8" name="object 8"/>
          <p:cNvSpPr txBox="1"/>
          <p:nvPr/>
        </p:nvSpPr>
        <p:spPr>
          <a:xfrm>
            <a:off x="1324918" y="3166324"/>
            <a:ext cx="4869180" cy="50419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Use overloaded </a:t>
            </a:r>
            <a:r>
              <a:rPr dirty="0" sz="1550" spc="10" b="1">
                <a:latin typeface="Courier New"/>
                <a:cs typeface="Courier New"/>
              </a:rPr>
              <a:t>CREATE_JOB</a:t>
            </a:r>
            <a:r>
              <a:rPr dirty="0" sz="1550" spc="-515" b="1">
                <a:latin typeface="Courier New"/>
                <a:cs typeface="Courier New"/>
              </a:rPr>
              <a:t> </a:t>
            </a:r>
            <a:r>
              <a:rPr dirty="0" sz="1550" spc="10" b="1">
                <a:latin typeface="Arial"/>
                <a:cs typeface="Arial"/>
              </a:rPr>
              <a:t>procedure with </a:t>
            </a:r>
            <a:r>
              <a:rPr dirty="0" sz="1550" spc="5" b="1">
                <a:latin typeface="Arial"/>
                <a:cs typeface="Arial"/>
              </a:rPr>
              <a:t>its</a:t>
            </a:r>
            <a:endParaRPr sz="1550">
              <a:latin typeface="Arial"/>
              <a:cs typeface="Arial"/>
            </a:endParaRPr>
          </a:p>
          <a:p>
            <a:pPr marL="326390">
              <a:lnSpc>
                <a:spcPct val="100000"/>
              </a:lnSpc>
              <a:spcBef>
                <a:spcPts val="25"/>
              </a:spcBef>
            </a:pPr>
            <a:r>
              <a:rPr dirty="0" sz="1550" spc="10" b="1">
                <a:latin typeface="Courier New"/>
                <a:cs typeface="Courier New"/>
              </a:rPr>
              <a:t>program_name</a:t>
            </a:r>
            <a:r>
              <a:rPr dirty="0" sz="1550" spc="-495" b="1">
                <a:latin typeface="Courier New"/>
                <a:cs typeface="Courier New"/>
              </a:rPr>
              <a:t> </a:t>
            </a:r>
            <a:r>
              <a:rPr dirty="0" sz="1550" spc="10" b="1">
                <a:latin typeface="Arial"/>
                <a:cs typeface="Arial"/>
              </a:rPr>
              <a:t>parameter:</a:t>
            </a:r>
            <a:endParaRPr sz="1550">
              <a:latin typeface="Arial"/>
              <a:cs typeface="Arial"/>
            </a:endParaRPr>
          </a:p>
        </p:txBody>
      </p:sp>
      <p:sp>
        <p:nvSpPr>
          <p:cNvPr id="9" name="object 9"/>
          <p:cNvSpPr txBox="1"/>
          <p:nvPr/>
        </p:nvSpPr>
        <p:spPr>
          <a:xfrm>
            <a:off x="1325880" y="3717797"/>
            <a:ext cx="5104765" cy="1253490"/>
          </a:xfrm>
          <a:prstGeom prst="rect">
            <a:avLst/>
          </a:prstGeom>
          <a:solidFill>
            <a:srgbClr val="CCCCCC"/>
          </a:solidFill>
          <a:ln w="20574">
            <a:solidFill>
              <a:srgbClr val="000000"/>
            </a:solidFill>
          </a:ln>
        </p:spPr>
        <p:txBody>
          <a:bodyPr wrap="square" lIns="0" tIns="635" rIns="0" bIns="0" rtlCol="0" vert="horz">
            <a:spAutoFit/>
          </a:bodyPr>
          <a:lstStyle/>
          <a:p>
            <a:pPr marL="74930">
              <a:lnSpc>
                <a:spcPts val="1435"/>
              </a:lnSpc>
              <a:spcBef>
                <a:spcPts val="5"/>
              </a:spcBef>
            </a:pPr>
            <a:r>
              <a:rPr dirty="0" sz="1300" spc="-15" b="1">
                <a:latin typeface="Courier New"/>
                <a:cs typeface="Courier New"/>
              </a:rPr>
              <a:t>BEGIN</a:t>
            </a:r>
            <a:endParaRPr sz="1300">
              <a:latin typeface="Courier New"/>
              <a:cs typeface="Courier New"/>
            </a:endParaRPr>
          </a:p>
          <a:p>
            <a:pPr marL="270510">
              <a:lnSpc>
                <a:spcPts val="1315"/>
              </a:lnSpc>
            </a:pPr>
            <a:r>
              <a:rPr dirty="0" sz="1300" spc="-20" b="1">
                <a:latin typeface="Courier New"/>
                <a:cs typeface="Courier New"/>
              </a:rPr>
              <a:t>DBMS_SCHEDULER.CREATE_JOB('JOB_NAME',</a:t>
            </a:r>
            <a:endParaRPr sz="1300">
              <a:latin typeface="Courier New"/>
              <a:cs typeface="Courier New"/>
            </a:endParaRPr>
          </a:p>
          <a:p>
            <a:pPr marL="367665" marR="1604010">
              <a:lnSpc>
                <a:spcPts val="1310"/>
              </a:lnSpc>
              <a:spcBef>
                <a:spcPts val="130"/>
              </a:spcBef>
            </a:pPr>
            <a:r>
              <a:rPr dirty="0" sz="1300" spc="-20" b="1">
                <a:latin typeface="Courier New"/>
                <a:cs typeface="Courier New"/>
              </a:rPr>
              <a:t>program_name </a:t>
            </a:r>
            <a:r>
              <a:rPr dirty="0" sz="1300" spc="-15" b="1">
                <a:latin typeface="Courier New"/>
                <a:cs typeface="Courier New"/>
              </a:rPr>
              <a:t>=&gt; </a:t>
            </a:r>
            <a:r>
              <a:rPr dirty="0" sz="1300" spc="-20" b="1">
                <a:latin typeface="Courier New"/>
                <a:cs typeface="Courier New"/>
              </a:rPr>
              <a:t>'PROG_NAME',  start_date </a:t>
            </a:r>
            <a:r>
              <a:rPr dirty="0" sz="1300" spc="-15" b="1">
                <a:latin typeface="Courier New"/>
                <a:cs typeface="Courier New"/>
              </a:rPr>
              <a:t>=&gt; </a:t>
            </a:r>
            <a:r>
              <a:rPr dirty="0" sz="1300" spc="-20" b="1">
                <a:latin typeface="Courier New"/>
                <a:cs typeface="Courier New"/>
              </a:rPr>
              <a:t>SYSTIMESTAMP,  repeat_interval </a:t>
            </a:r>
            <a:r>
              <a:rPr dirty="0" sz="1300" spc="-15" b="1">
                <a:latin typeface="Courier New"/>
                <a:cs typeface="Courier New"/>
              </a:rPr>
              <a:t>=&gt; </a:t>
            </a:r>
            <a:r>
              <a:rPr dirty="0" sz="1300" spc="-20" b="1">
                <a:latin typeface="Courier New"/>
                <a:cs typeface="Courier New"/>
              </a:rPr>
              <a:t>'FREQ=DAILY',  </a:t>
            </a:r>
            <a:r>
              <a:rPr dirty="0" sz="1300" spc="-15" b="1">
                <a:latin typeface="Courier New"/>
                <a:cs typeface="Courier New"/>
              </a:rPr>
              <a:t>enabled =&gt;</a:t>
            </a:r>
            <a:r>
              <a:rPr dirty="0" sz="1300" spc="-25" b="1">
                <a:latin typeface="Courier New"/>
                <a:cs typeface="Courier New"/>
              </a:rPr>
              <a:t> </a:t>
            </a:r>
            <a:r>
              <a:rPr dirty="0" sz="1300" spc="-20" b="1">
                <a:latin typeface="Courier New"/>
                <a:cs typeface="Courier New"/>
              </a:rPr>
              <a:t>TRUE);</a:t>
            </a:r>
            <a:endParaRPr sz="1300">
              <a:latin typeface="Courier New"/>
              <a:cs typeface="Courier New"/>
            </a:endParaRPr>
          </a:p>
          <a:p>
            <a:pPr marL="75565">
              <a:lnSpc>
                <a:spcPts val="1325"/>
              </a:lnSpc>
            </a:pP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1325880" y="2083307"/>
            <a:ext cx="5104765" cy="1089660"/>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435"/>
              </a:lnSpc>
            </a:pPr>
            <a:r>
              <a:rPr dirty="0" sz="1300" spc="-15" b="1">
                <a:latin typeface="Courier New"/>
                <a:cs typeface="Courier New"/>
              </a:rPr>
              <a:t>BEGIN</a:t>
            </a:r>
            <a:endParaRPr sz="1300">
              <a:latin typeface="Courier New"/>
              <a:cs typeface="Courier New"/>
            </a:endParaRPr>
          </a:p>
          <a:p>
            <a:pPr marL="270510">
              <a:lnSpc>
                <a:spcPts val="1315"/>
              </a:lnSpc>
            </a:pPr>
            <a:r>
              <a:rPr dirty="0" sz="1300" spc="-20" b="1">
                <a:latin typeface="Courier New"/>
                <a:cs typeface="Courier New"/>
              </a:rPr>
              <a:t>DBMS_SCHEDULER.CREATE_PROGRAM(</a:t>
            </a:r>
            <a:endParaRPr sz="1300">
              <a:latin typeface="Courier New"/>
              <a:cs typeface="Courier New"/>
            </a:endParaRPr>
          </a:p>
          <a:p>
            <a:pPr marL="367665" marR="1115695">
              <a:lnSpc>
                <a:spcPts val="1310"/>
              </a:lnSpc>
              <a:spcBef>
                <a:spcPts val="130"/>
              </a:spcBef>
            </a:pPr>
            <a:r>
              <a:rPr dirty="0" sz="1300" spc="-20" b="1">
                <a:latin typeface="Courier New"/>
                <a:cs typeface="Courier New"/>
              </a:rPr>
              <a:t>program_name </a:t>
            </a:r>
            <a:r>
              <a:rPr dirty="0" sz="1300" spc="-15" b="1">
                <a:latin typeface="Courier New"/>
                <a:cs typeface="Courier New"/>
              </a:rPr>
              <a:t>=&gt; </a:t>
            </a:r>
            <a:r>
              <a:rPr dirty="0" sz="1300" spc="-20" b="1">
                <a:latin typeface="Courier New"/>
                <a:cs typeface="Courier New"/>
              </a:rPr>
              <a:t>'PROG_NAME',  </a:t>
            </a:r>
            <a:r>
              <a:rPr dirty="0" sz="1300" spc="-15" b="1">
                <a:latin typeface="Courier New"/>
                <a:cs typeface="Courier New"/>
              </a:rPr>
              <a:t>program_type </a:t>
            </a:r>
            <a:r>
              <a:rPr dirty="0" sz="1300" spc="-10" b="1">
                <a:latin typeface="Courier New"/>
                <a:cs typeface="Courier New"/>
              </a:rPr>
              <a:t>=&gt; </a:t>
            </a:r>
            <a:r>
              <a:rPr dirty="0" sz="1300" spc="-15" b="1">
                <a:latin typeface="Courier New"/>
                <a:cs typeface="Courier New"/>
              </a:rPr>
              <a:t>'PLSQL_BLOCK',  </a:t>
            </a:r>
            <a:r>
              <a:rPr dirty="0" sz="1300" spc="-20" b="1">
                <a:latin typeface="Courier New"/>
                <a:cs typeface="Courier New"/>
              </a:rPr>
              <a:t>program_action </a:t>
            </a:r>
            <a:r>
              <a:rPr dirty="0" sz="1300" spc="-15" b="1">
                <a:latin typeface="Courier New"/>
                <a:cs typeface="Courier New"/>
              </a:rPr>
              <a:t>=&gt; 'BEGIN ...;</a:t>
            </a:r>
            <a:r>
              <a:rPr dirty="0" sz="1300" spc="-5" b="1">
                <a:latin typeface="Courier New"/>
                <a:cs typeface="Courier New"/>
              </a:rPr>
              <a:t> </a:t>
            </a:r>
            <a:r>
              <a:rPr dirty="0" sz="1300" spc="-20" b="1">
                <a:latin typeface="Courier New"/>
                <a:cs typeface="Courier New"/>
              </a:rPr>
              <a:t>END;');</a:t>
            </a:r>
            <a:endParaRPr sz="1300">
              <a:latin typeface="Courier New"/>
              <a:cs typeface="Courier New"/>
            </a:endParaRPr>
          </a:p>
          <a:p>
            <a:pPr marL="74930">
              <a:lnSpc>
                <a:spcPts val="1320"/>
              </a:lnSpc>
            </a:pPr>
            <a:r>
              <a:rPr dirty="0" sz="1300" spc="-20" b="1">
                <a:latin typeface="Courier New"/>
                <a:cs typeface="Courier New"/>
              </a:rPr>
              <a:t>END;</a:t>
            </a:r>
            <a:endParaRPr sz="1300">
              <a:latin typeface="Courier New"/>
              <a:cs typeface="Courier New"/>
            </a:endParaRPr>
          </a:p>
        </p:txBody>
      </p:sp>
      <p:sp>
        <p:nvSpPr>
          <p:cNvPr id="11" name="object 11"/>
          <p:cNvSpPr txBox="1"/>
          <p:nvPr/>
        </p:nvSpPr>
        <p:spPr>
          <a:xfrm>
            <a:off x="743204" y="5624637"/>
            <a:ext cx="6226175" cy="3823970"/>
          </a:xfrm>
          <a:prstGeom prst="rect">
            <a:avLst/>
          </a:prstGeom>
        </p:spPr>
        <p:txBody>
          <a:bodyPr wrap="square" lIns="0" tIns="46355" rIns="0" bIns="0" rtlCol="0" vert="horz">
            <a:spAutoFit/>
          </a:bodyPr>
          <a:lstStyle/>
          <a:p>
            <a:pPr marL="12700">
              <a:lnSpc>
                <a:spcPct val="100000"/>
              </a:lnSpc>
              <a:spcBef>
                <a:spcPts val="365"/>
              </a:spcBef>
            </a:pPr>
            <a:r>
              <a:rPr dirty="0" sz="1300" spc="5" b="1">
                <a:latin typeface="Arial"/>
                <a:cs typeface="Arial"/>
              </a:rPr>
              <a:t>Creating </a:t>
            </a:r>
            <a:r>
              <a:rPr dirty="0" sz="1300" spc="10" b="1">
                <a:latin typeface="Arial"/>
                <a:cs typeface="Arial"/>
              </a:rPr>
              <a:t>a Job Using a</a:t>
            </a:r>
            <a:r>
              <a:rPr dirty="0" sz="1300" spc="-15" b="1">
                <a:latin typeface="Arial"/>
                <a:cs typeface="Arial"/>
              </a:rPr>
              <a:t> </a:t>
            </a:r>
            <a:r>
              <a:rPr dirty="0" sz="1300" spc="5" b="1">
                <a:latin typeface="Arial"/>
                <a:cs typeface="Arial"/>
              </a:rPr>
              <a:t>Program</a:t>
            </a:r>
            <a:endParaRPr sz="1300">
              <a:latin typeface="Arial"/>
              <a:cs typeface="Arial"/>
            </a:endParaRPr>
          </a:p>
          <a:p>
            <a:pPr marL="138430" marR="5080">
              <a:lnSpc>
                <a:spcPct val="103800"/>
              </a:lnSpc>
              <a:spcBef>
                <a:spcPts val="210"/>
              </a:spcBef>
            </a:pPr>
            <a:r>
              <a:rPr dirty="0" sz="1300" spc="10">
                <a:latin typeface="Times New Roman"/>
                <a:cs typeface="Times New Roman"/>
              </a:rPr>
              <a:t>The </a:t>
            </a:r>
            <a:r>
              <a:rPr dirty="0" sz="1300" spc="15">
                <a:latin typeface="Courier New"/>
                <a:cs typeface="Courier New"/>
              </a:rPr>
              <a:t>DBMS_SCHEDULER.CREATE_PROGRAM</a:t>
            </a:r>
            <a:r>
              <a:rPr dirty="0" sz="1300" spc="-365">
                <a:latin typeface="Courier New"/>
                <a:cs typeface="Courier New"/>
              </a:rPr>
              <a:t> </a:t>
            </a:r>
            <a:r>
              <a:rPr dirty="0" sz="1300" spc="5">
                <a:latin typeface="Times New Roman"/>
                <a:cs typeface="Times New Roman"/>
              </a:rPr>
              <a:t>procedure defines a program that must be  assigned a unique </a:t>
            </a:r>
            <a:r>
              <a:rPr dirty="0" sz="1300" spc="10">
                <a:latin typeface="Times New Roman"/>
                <a:cs typeface="Times New Roman"/>
              </a:rPr>
              <a:t>name. </a:t>
            </a:r>
            <a:r>
              <a:rPr dirty="0" sz="1300" spc="5">
                <a:latin typeface="Times New Roman"/>
                <a:cs typeface="Times New Roman"/>
              </a:rPr>
              <a:t>Creating the program separately for a job enables </a:t>
            </a:r>
            <a:r>
              <a:rPr dirty="0" sz="1300" spc="10">
                <a:latin typeface="Times New Roman"/>
                <a:cs typeface="Times New Roman"/>
              </a:rPr>
              <a:t>you</a:t>
            </a:r>
            <a:r>
              <a:rPr dirty="0" sz="1300" spc="60">
                <a:latin typeface="Times New Roman"/>
                <a:cs typeface="Times New Roman"/>
              </a:rPr>
              <a:t> </a:t>
            </a:r>
            <a:r>
              <a:rPr dirty="0" sz="1300" spc="5">
                <a:latin typeface="Times New Roman"/>
                <a:cs typeface="Times New Roman"/>
              </a:rPr>
              <a:t>to:</a:t>
            </a:r>
            <a:endParaRPr sz="1300">
              <a:latin typeface="Times New Roman"/>
              <a:cs typeface="Times New Roman"/>
            </a:endParaRPr>
          </a:p>
          <a:p>
            <a:pPr marL="515620" indent="-252095">
              <a:lnSpc>
                <a:spcPts val="1525"/>
              </a:lnSpc>
              <a:buChar char="•"/>
              <a:tabLst>
                <a:tab pos="515620" algn="l"/>
                <a:tab pos="516255" algn="l"/>
              </a:tabLst>
            </a:pPr>
            <a:r>
              <a:rPr dirty="0" sz="1300" spc="5">
                <a:latin typeface="Times New Roman"/>
                <a:cs typeface="Times New Roman"/>
              </a:rPr>
              <a:t>Define the action once and then reuse this action within multiple</a:t>
            </a:r>
            <a:r>
              <a:rPr dirty="0" sz="1300" spc="40">
                <a:latin typeface="Times New Roman"/>
                <a:cs typeface="Times New Roman"/>
              </a:rPr>
              <a:t> </a:t>
            </a:r>
            <a:r>
              <a:rPr dirty="0" sz="1300" spc="5">
                <a:latin typeface="Times New Roman"/>
                <a:cs typeface="Times New Roman"/>
              </a:rPr>
              <a:t>jobs</a:t>
            </a:r>
            <a:endParaRPr sz="1300">
              <a:latin typeface="Times New Roman"/>
              <a:cs typeface="Times New Roman"/>
            </a:endParaRPr>
          </a:p>
          <a:p>
            <a:pPr marL="515620" indent="-252095">
              <a:lnSpc>
                <a:spcPts val="1530"/>
              </a:lnSpc>
              <a:buChar char="•"/>
              <a:tabLst>
                <a:tab pos="515620" algn="l"/>
                <a:tab pos="516255" algn="l"/>
              </a:tabLst>
            </a:pPr>
            <a:r>
              <a:rPr dirty="0" sz="1300" spc="10">
                <a:latin typeface="Times New Roman"/>
                <a:cs typeface="Times New Roman"/>
              </a:rPr>
              <a:t>Change </a:t>
            </a:r>
            <a:r>
              <a:rPr dirty="0" sz="1300" spc="5">
                <a:latin typeface="Times New Roman"/>
                <a:cs typeface="Times New Roman"/>
              </a:rPr>
              <a:t>the schedule for a job without </a:t>
            </a:r>
            <a:r>
              <a:rPr dirty="0" sz="1300" spc="10">
                <a:latin typeface="Times New Roman"/>
                <a:cs typeface="Times New Roman"/>
              </a:rPr>
              <a:t>having </a:t>
            </a:r>
            <a:r>
              <a:rPr dirty="0" sz="1300" spc="5">
                <a:latin typeface="Times New Roman"/>
                <a:cs typeface="Times New Roman"/>
              </a:rPr>
              <a:t>to re-create the </a:t>
            </a:r>
            <a:r>
              <a:rPr dirty="0" sz="1300" spc="10">
                <a:latin typeface="Times New Roman"/>
                <a:cs typeface="Times New Roman"/>
              </a:rPr>
              <a:t>PL/SQL</a:t>
            </a:r>
            <a:r>
              <a:rPr dirty="0" sz="1300" spc="3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5620" indent="-252095">
              <a:lnSpc>
                <a:spcPts val="1540"/>
              </a:lnSpc>
              <a:buChar char="•"/>
              <a:tabLst>
                <a:tab pos="515620" algn="l"/>
                <a:tab pos="516255" algn="l"/>
              </a:tabLst>
            </a:pPr>
            <a:r>
              <a:rPr dirty="0" sz="1300" spc="10">
                <a:latin typeface="Times New Roman"/>
                <a:cs typeface="Times New Roman"/>
              </a:rPr>
              <a:t>Change </a:t>
            </a:r>
            <a:r>
              <a:rPr dirty="0" sz="1300" spc="5">
                <a:latin typeface="Times New Roman"/>
                <a:cs typeface="Times New Roman"/>
              </a:rPr>
              <a:t>the </a:t>
            </a:r>
            <a:r>
              <a:rPr dirty="0" sz="1300" spc="10">
                <a:latin typeface="Times New Roman"/>
                <a:cs typeface="Times New Roman"/>
              </a:rPr>
              <a:t>program </a:t>
            </a:r>
            <a:r>
              <a:rPr dirty="0" sz="1300" spc="5">
                <a:latin typeface="Times New Roman"/>
                <a:cs typeface="Times New Roman"/>
              </a:rPr>
              <a:t>executed without changing </a:t>
            </a:r>
            <a:r>
              <a:rPr dirty="0" sz="1300" spc="10">
                <a:latin typeface="Times New Roman"/>
                <a:cs typeface="Times New Roman"/>
              </a:rPr>
              <a:t>all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jobs</a:t>
            </a:r>
            <a:endParaRPr sz="1300">
              <a:latin typeface="Times New Roman"/>
              <a:cs typeface="Times New Roman"/>
            </a:endParaRPr>
          </a:p>
          <a:p>
            <a:pPr marL="138430" marR="416559">
              <a:lnSpc>
                <a:spcPts val="1430"/>
              </a:lnSpc>
              <a:spcBef>
                <a:spcPts val="409"/>
              </a:spcBef>
            </a:pPr>
            <a:r>
              <a:rPr dirty="0" sz="1300" spc="10">
                <a:latin typeface="Times New Roman"/>
                <a:cs typeface="Times New Roman"/>
              </a:rPr>
              <a:t>The program action </a:t>
            </a:r>
            <a:r>
              <a:rPr dirty="0" sz="1300" spc="5">
                <a:latin typeface="Times New Roman"/>
                <a:cs typeface="Times New Roman"/>
              </a:rPr>
              <a:t>string specifies a procedure, executable </a:t>
            </a:r>
            <a:r>
              <a:rPr dirty="0" sz="1300" spc="10">
                <a:latin typeface="Times New Roman"/>
                <a:cs typeface="Times New Roman"/>
              </a:rPr>
              <a:t>name, </a:t>
            </a:r>
            <a:r>
              <a:rPr dirty="0" sz="1300" spc="5">
                <a:latin typeface="Times New Roman"/>
                <a:cs typeface="Times New Roman"/>
              </a:rPr>
              <a:t>or </a:t>
            </a:r>
            <a:r>
              <a:rPr dirty="0" sz="1300" spc="10">
                <a:latin typeface="Times New Roman"/>
                <a:cs typeface="Times New Roman"/>
              </a:rPr>
              <a:t>PL/SQL </a:t>
            </a:r>
            <a:r>
              <a:rPr dirty="0" sz="1300" spc="5">
                <a:latin typeface="Times New Roman"/>
                <a:cs typeface="Times New Roman"/>
              </a:rPr>
              <a:t>block  depending </a:t>
            </a:r>
            <a:r>
              <a:rPr dirty="0" sz="1300" spc="10">
                <a:latin typeface="Times New Roman"/>
                <a:cs typeface="Times New Roman"/>
              </a:rPr>
              <a:t>on </a:t>
            </a:r>
            <a:r>
              <a:rPr dirty="0" sz="1300" spc="5">
                <a:latin typeface="Times New Roman"/>
                <a:cs typeface="Times New Roman"/>
              </a:rPr>
              <a:t>the value of the </a:t>
            </a:r>
            <a:r>
              <a:rPr dirty="0" sz="1300" spc="15">
                <a:latin typeface="Courier New"/>
                <a:cs typeface="Courier New"/>
              </a:rPr>
              <a:t>program_type</a:t>
            </a:r>
            <a:r>
              <a:rPr dirty="0" sz="1300" spc="-434">
                <a:latin typeface="Courier New"/>
                <a:cs typeface="Courier New"/>
              </a:rPr>
              <a:t> </a:t>
            </a:r>
            <a:r>
              <a:rPr dirty="0" sz="1300" spc="5">
                <a:latin typeface="Times New Roman"/>
                <a:cs typeface="Times New Roman"/>
              </a:rPr>
              <a:t>parameter, which can be:</a:t>
            </a:r>
            <a:endParaRPr sz="1300">
              <a:latin typeface="Times New Roman"/>
              <a:cs typeface="Times New Roman"/>
            </a:endParaRPr>
          </a:p>
          <a:p>
            <a:pPr marL="515620" indent="-252095">
              <a:lnSpc>
                <a:spcPts val="1440"/>
              </a:lnSpc>
              <a:buSzPct val="65384"/>
              <a:buChar char="•"/>
              <a:tabLst>
                <a:tab pos="514984" algn="l"/>
                <a:tab pos="515620" algn="l"/>
              </a:tabLst>
            </a:pPr>
            <a:r>
              <a:rPr dirty="0" sz="1300" spc="15">
                <a:latin typeface="Courier New"/>
                <a:cs typeface="Courier New"/>
              </a:rPr>
              <a:t>PLSQL_BLOCK</a:t>
            </a:r>
            <a:r>
              <a:rPr dirty="0" sz="1300" spc="-445">
                <a:latin typeface="Courier New"/>
                <a:cs typeface="Courier New"/>
              </a:rPr>
              <a:t> </a:t>
            </a:r>
            <a:r>
              <a:rPr dirty="0" sz="1300" spc="5">
                <a:latin typeface="Times New Roman"/>
                <a:cs typeface="Times New Roman"/>
              </a:rPr>
              <a:t>to execute an </a:t>
            </a:r>
            <a:r>
              <a:rPr dirty="0" sz="1300" spc="10">
                <a:latin typeface="Times New Roman"/>
                <a:cs typeface="Times New Roman"/>
              </a:rPr>
              <a:t>anonymous </a:t>
            </a:r>
            <a:r>
              <a:rPr dirty="0" sz="1300" spc="5">
                <a:latin typeface="Times New Roman"/>
                <a:cs typeface="Times New Roman"/>
              </a:rPr>
              <a:t>block or SQL statement</a:t>
            </a:r>
            <a:endParaRPr sz="1300">
              <a:latin typeface="Times New Roman"/>
              <a:cs typeface="Times New Roman"/>
            </a:endParaRPr>
          </a:p>
          <a:p>
            <a:pPr marL="515620" indent="-252095">
              <a:lnSpc>
                <a:spcPts val="1500"/>
              </a:lnSpc>
              <a:buSzPct val="65384"/>
              <a:buChar char="•"/>
              <a:tabLst>
                <a:tab pos="514984" algn="l"/>
                <a:tab pos="515620" algn="l"/>
              </a:tabLst>
            </a:pPr>
            <a:r>
              <a:rPr dirty="0" sz="1300" spc="15">
                <a:latin typeface="Courier New"/>
                <a:cs typeface="Courier New"/>
              </a:rPr>
              <a:t>STORED_PROCEDURE</a:t>
            </a:r>
            <a:r>
              <a:rPr dirty="0" sz="1300" spc="-440">
                <a:latin typeface="Courier New"/>
                <a:cs typeface="Courier New"/>
              </a:rPr>
              <a:t> </a:t>
            </a:r>
            <a:r>
              <a:rPr dirty="0" sz="1300" spc="5">
                <a:latin typeface="Times New Roman"/>
                <a:cs typeface="Times New Roman"/>
              </a:rPr>
              <a:t>to execute a stored procedure, such as PL/SQL, Java, or </a:t>
            </a:r>
            <a:r>
              <a:rPr dirty="0" sz="1300" spc="10">
                <a:latin typeface="Times New Roman"/>
                <a:cs typeface="Times New Roman"/>
              </a:rPr>
              <a:t>C</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EXECUTABLE</a:t>
            </a:r>
            <a:r>
              <a:rPr dirty="0" sz="1300" spc="-370">
                <a:latin typeface="Courier New"/>
                <a:cs typeface="Courier New"/>
              </a:rPr>
              <a:t> </a:t>
            </a:r>
            <a:r>
              <a:rPr dirty="0" sz="1300" spc="5">
                <a:latin typeface="Times New Roman"/>
                <a:cs typeface="Times New Roman"/>
              </a:rPr>
              <a:t>to execute operating </a:t>
            </a:r>
            <a:r>
              <a:rPr dirty="0" sz="1300" spc="10">
                <a:latin typeface="Times New Roman"/>
                <a:cs typeface="Times New Roman"/>
              </a:rPr>
              <a:t>system </a:t>
            </a:r>
            <a:r>
              <a:rPr dirty="0" sz="1300" spc="5">
                <a:latin typeface="Times New Roman"/>
                <a:cs typeface="Times New Roman"/>
              </a:rPr>
              <a:t>command-line programs</a:t>
            </a:r>
            <a:endParaRPr sz="1300">
              <a:latin typeface="Times New Roman"/>
              <a:cs typeface="Times New Roman"/>
            </a:endParaRPr>
          </a:p>
          <a:p>
            <a:pPr marL="138430" marR="110489">
              <a:lnSpc>
                <a:spcPts val="1500"/>
              </a:lnSpc>
              <a:spcBef>
                <a:spcPts val="420"/>
              </a:spcBef>
            </a:pPr>
            <a:r>
              <a:rPr dirty="0" sz="1300" spc="10">
                <a:latin typeface="Times New Roman"/>
                <a:cs typeface="Times New Roman"/>
              </a:rPr>
              <a:t>The </a:t>
            </a:r>
            <a:r>
              <a:rPr dirty="0" sz="1300" spc="5">
                <a:latin typeface="Times New Roman"/>
                <a:cs typeface="Times New Roman"/>
              </a:rPr>
              <a:t>example </a:t>
            </a:r>
            <a:r>
              <a:rPr dirty="0" sz="1300" spc="10">
                <a:latin typeface="Times New Roman"/>
                <a:cs typeface="Times New Roman"/>
              </a:rPr>
              <a:t>shown </a:t>
            </a:r>
            <a:r>
              <a:rPr dirty="0" sz="1300" spc="5">
                <a:latin typeface="Times New Roman"/>
                <a:cs typeface="Times New Roman"/>
              </a:rPr>
              <a:t>in the slide demonstrates calling an </a:t>
            </a:r>
            <a:r>
              <a:rPr dirty="0" sz="1300" spc="10">
                <a:latin typeface="Times New Roman"/>
                <a:cs typeface="Times New Roman"/>
              </a:rPr>
              <a:t>anonymous PL/SQL </a:t>
            </a:r>
            <a:r>
              <a:rPr dirty="0" sz="1300" spc="5">
                <a:latin typeface="Times New Roman"/>
                <a:cs typeface="Times New Roman"/>
              </a:rPr>
              <a:t>block. </a:t>
            </a:r>
            <a:r>
              <a:rPr dirty="0" sz="1300" spc="10">
                <a:latin typeface="Times New Roman"/>
                <a:cs typeface="Times New Roman"/>
              </a:rPr>
              <a:t>You  </a:t>
            </a:r>
            <a:r>
              <a:rPr dirty="0" sz="1300" spc="5">
                <a:latin typeface="Times New Roman"/>
                <a:cs typeface="Times New Roman"/>
              </a:rPr>
              <a:t>can also call an external procedure within a program, </a:t>
            </a:r>
            <a:r>
              <a:rPr dirty="0" sz="1300" spc="10">
                <a:latin typeface="Times New Roman"/>
                <a:cs typeface="Times New Roman"/>
              </a:rPr>
              <a:t>as </a:t>
            </a:r>
            <a:r>
              <a:rPr dirty="0" sz="1300" spc="5">
                <a:latin typeface="Times New Roman"/>
                <a:cs typeface="Times New Roman"/>
              </a:rPr>
              <a:t>in the following</a:t>
            </a:r>
            <a:r>
              <a:rPr dirty="0" sz="1300" spc="95">
                <a:latin typeface="Times New Roman"/>
                <a:cs typeface="Times New Roman"/>
              </a:rPr>
              <a:t> </a:t>
            </a:r>
            <a:r>
              <a:rPr dirty="0" sz="1300" spc="10">
                <a:latin typeface="Times New Roman"/>
                <a:cs typeface="Times New Roman"/>
              </a:rPr>
              <a:t>example:</a:t>
            </a:r>
            <a:endParaRPr sz="1300">
              <a:latin typeface="Times New Roman"/>
              <a:cs typeface="Times New Roman"/>
            </a:endParaRPr>
          </a:p>
          <a:p>
            <a:pPr marL="1017905">
              <a:lnSpc>
                <a:spcPts val="1270"/>
              </a:lnSpc>
            </a:pPr>
            <a:r>
              <a:rPr dirty="0" sz="1200" spc="5">
                <a:latin typeface="Courier New"/>
                <a:cs typeface="Courier New"/>
              </a:rPr>
              <a:t>DBMS_SCHEDULER.CREATE_PROGRAM(program_name =&gt;</a:t>
            </a:r>
            <a:endParaRPr sz="1200">
              <a:latin typeface="Courier New"/>
              <a:cs typeface="Courier New"/>
            </a:endParaRPr>
          </a:p>
          <a:p>
            <a:pPr marL="1017905">
              <a:lnSpc>
                <a:spcPts val="1415"/>
              </a:lnSpc>
            </a:pPr>
            <a:r>
              <a:rPr dirty="0" sz="1200" spc="5">
                <a:latin typeface="Courier New"/>
                <a:cs typeface="Courier New"/>
              </a:rPr>
              <a:t>'GET_DATE',</a:t>
            </a:r>
            <a:endParaRPr sz="1200">
              <a:latin typeface="Courier New"/>
              <a:cs typeface="Courier New"/>
            </a:endParaRPr>
          </a:p>
          <a:p>
            <a:pPr marL="1387475" marR="1125855">
              <a:lnSpc>
                <a:spcPts val="1420"/>
              </a:lnSpc>
              <a:spcBef>
                <a:spcPts val="55"/>
              </a:spcBef>
            </a:pPr>
            <a:r>
              <a:rPr dirty="0" sz="1200" spc="5">
                <a:latin typeface="Courier New"/>
                <a:cs typeface="Courier New"/>
              </a:rPr>
              <a:t>program_action =&gt; '/usr/local/bin/date',  program_type =&gt;</a:t>
            </a:r>
            <a:r>
              <a:rPr dirty="0" sz="1200" spc="-5">
                <a:latin typeface="Courier New"/>
                <a:cs typeface="Courier New"/>
              </a:rPr>
              <a:t> </a:t>
            </a:r>
            <a:r>
              <a:rPr dirty="0" sz="1200" spc="5">
                <a:latin typeface="Courier New"/>
                <a:cs typeface="Courier New"/>
              </a:rPr>
              <a:t>'EXECUTABLE');</a:t>
            </a:r>
            <a:endParaRPr sz="1200">
              <a:latin typeface="Courier New"/>
              <a:cs typeface="Courier New"/>
            </a:endParaRPr>
          </a:p>
          <a:p>
            <a:pPr marL="137795">
              <a:lnSpc>
                <a:spcPts val="1530"/>
              </a:lnSpc>
              <a:spcBef>
                <a:spcPts val="229"/>
              </a:spcBef>
            </a:pPr>
            <a:r>
              <a:rPr dirty="0" sz="1300" spc="10">
                <a:latin typeface="Times New Roman"/>
                <a:cs typeface="Times New Roman"/>
              </a:rPr>
              <a:t>To </a:t>
            </a:r>
            <a:r>
              <a:rPr dirty="0" sz="1300" spc="5">
                <a:latin typeface="Times New Roman"/>
                <a:cs typeface="Times New Roman"/>
              </a:rPr>
              <a:t>create a job with a program, specify the </a:t>
            </a:r>
            <a:r>
              <a:rPr dirty="0" sz="1300" spc="10">
                <a:latin typeface="Times New Roman"/>
                <a:cs typeface="Times New Roman"/>
              </a:rPr>
              <a:t>program name </a:t>
            </a:r>
            <a:r>
              <a:rPr dirty="0" sz="1300" spc="5">
                <a:latin typeface="Times New Roman"/>
                <a:cs typeface="Times New Roman"/>
              </a:rPr>
              <a:t>in the</a:t>
            </a:r>
            <a:r>
              <a:rPr dirty="0" sz="1300" spc="55">
                <a:latin typeface="Times New Roman"/>
                <a:cs typeface="Times New Roman"/>
              </a:rPr>
              <a:t> </a:t>
            </a:r>
            <a:r>
              <a:rPr dirty="0" sz="1300" spc="15">
                <a:latin typeface="Courier New"/>
                <a:cs typeface="Courier New"/>
              </a:rPr>
              <a:t>program_name</a:t>
            </a:r>
            <a:endParaRPr sz="1300">
              <a:latin typeface="Courier New"/>
              <a:cs typeface="Courier New"/>
            </a:endParaRPr>
          </a:p>
          <a:p>
            <a:pPr marL="138430">
              <a:lnSpc>
                <a:spcPts val="1530"/>
              </a:lnSpc>
            </a:pPr>
            <a:r>
              <a:rPr dirty="0" sz="1300" spc="5">
                <a:latin typeface="Times New Roman"/>
                <a:cs typeface="Times New Roman"/>
              </a:rPr>
              <a:t>argument in the call to the </a:t>
            </a:r>
            <a:r>
              <a:rPr dirty="0" sz="1300" spc="15">
                <a:latin typeface="Courier New"/>
                <a:cs typeface="Courier New"/>
              </a:rPr>
              <a:t>DBMS_SCHEDULER.CREATE_JOB</a:t>
            </a:r>
            <a:r>
              <a:rPr dirty="0" sz="1300" spc="-375">
                <a:latin typeface="Courier New"/>
                <a:cs typeface="Courier New"/>
              </a:rPr>
              <a:t> </a:t>
            </a:r>
            <a:r>
              <a:rPr dirty="0" sz="1300" spc="5">
                <a:latin typeface="Times New Roman"/>
                <a:cs typeface="Times New Roman"/>
              </a:rPr>
              <a:t>procedure, as shown in</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598035" cy="1184275"/>
          </a:xfrm>
          <a:prstGeom prst="rect">
            <a:avLst/>
          </a:prstGeom>
        </p:spPr>
        <p:txBody>
          <a:bodyPr wrap="square" lIns="0" tIns="12700" rIns="0" bIns="0" rtlCol="0" vert="horz">
            <a:spAutoFit/>
          </a:bodyPr>
          <a:lstStyle/>
          <a:p>
            <a:pPr marL="1870075" marR="5080" indent="-1370965">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Job for </a:t>
            </a:r>
            <a:r>
              <a:rPr dirty="0" sz="2000" b="1">
                <a:latin typeface="Arial"/>
                <a:cs typeface="Arial"/>
              </a:rPr>
              <a:t>a </a:t>
            </a:r>
            <a:r>
              <a:rPr dirty="0" sz="2000" spc="-5" b="1">
                <a:latin typeface="Arial"/>
                <a:cs typeface="Arial"/>
              </a:rPr>
              <a:t>Program </a:t>
            </a:r>
            <a:r>
              <a:rPr dirty="0" sz="2000" b="1">
                <a:latin typeface="Arial"/>
                <a:cs typeface="Arial"/>
              </a:rPr>
              <a:t>with  </a:t>
            </a:r>
            <a:r>
              <a:rPr dirty="0" sz="2000" spc="-5" b="1">
                <a:latin typeface="Arial"/>
                <a:cs typeface="Arial"/>
              </a:rPr>
              <a:t>Arguments</a:t>
            </a:r>
            <a:endParaRPr sz="2000">
              <a:latin typeface="Arial"/>
              <a:cs typeface="Arial"/>
            </a:endParaRPr>
          </a:p>
          <a:p>
            <a:pPr>
              <a:lnSpc>
                <a:spcPct val="100000"/>
              </a:lnSpc>
              <a:spcBef>
                <a:spcPts val="40"/>
              </a:spcBef>
            </a:pPr>
            <a:endParaRPr sz="21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Create a</a:t>
            </a:r>
            <a:r>
              <a:rPr dirty="0" sz="1550" spc="-5" b="1">
                <a:latin typeface="Arial"/>
                <a:cs typeface="Arial"/>
              </a:rPr>
              <a:t> </a:t>
            </a:r>
            <a:r>
              <a:rPr dirty="0" sz="1550" spc="10" b="1">
                <a:latin typeface="Arial"/>
                <a:cs typeface="Arial"/>
              </a:rPr>
              <a:t>program:</a:t>
            </a:r>
            <a:endParaRPr sz="1550">
              <a:latin typeface="Arial"/>
              <a:cs typeface="Arial"/>
            </a:endParaRPr>
          </a:p>
        </p:txBody>
      </p:sp>
      <p:sp>
        <p:nvSpPr>
          <p:cNvPr id="7" name="object 7"/>
          <p:cNvSpPr txBox="1"/>
          <p:nvPr/>
        </p:nvSpPr>
        <p:spPr>
          <a:xfrm>
            <a:off x="1325117" y="2797486"/>
            <a:ext cx="227457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Define an</a:t>
            </a:r>
            <a:r>
              <a:rPr dirty="0" sz="1550" spc="-60" b="1">
                <a:latin typeface="Arial"/>
                <a:cs typeface="Arial"/>
              </a:rPr>
              <a:t> </a:t>
            </a:r>
            <a:r>
              <a:rPr dirty="0" sz="1550" spc="10" b="1">
                <a:latin typeface="Arial"/>
                <a:cs typeface="Arial"/>
              </a:rPr>
              <a:t>argument:</a:t>
            </a:r>
            <a:endParaRPr sz="1550">
              <a:latin typeface="Arial"/>
              <a:cs typeface="Arial"/>
            </a:endParaRPr>
          </a:p>
        </p:txBody>
      </p:sp>
      <p:sp>
        <p:nvSpPr>
          <p:cNvPr id="8" name="object 8"/>
          <p:cNvSpPr txBox="1"/>
          <p:nvPr/>
        </p:nvSpPr>
        <p:spPr>
          <a:xfrm>
            <a:off x="1325117" y="3957217"/>
            <a:ext cx="506730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Create a job specifying the number of</a:t>
            </a:r>
            <a:r>
              <a:rPr dirty="0" sz="1550" spc="-35" b="1">
                <a:latin typeface="Arial"/>
                <a:cs typeface="Arial"/>
              </a:rPr>
              <a:t> </a:t>
            </a:r>
            <a:r>
              <a:rPr dirty="0" sz="1550" spc="10" b="1">
                <a:latin typeface="Arial"/>
                <a:cs typeface="Arial"/>
              </a:rPr>
              <a:t>arguments:</a:t>
            </a:r>
            <a:endParaRPr sz="1550">
              <a:latin typeface="Arial"/>
              <a:cs typeface="Arial"/>
            </a:endParaRPr>
          </a:p>
        </p:txBody>
      </p:sp>
      <p:sp>
        <p:nvSpPr>
          <p:cNvPr id="9" name="object 9"/>
          <p:cNvSpPr txBox="1"/>
          <p:nvPr/>
        </p:nvSpPr>
        <p:spPr>
          <a:xfrm>
            <a:off x="1325880" y="3101339"/>
            <a:ext cx="5104765" cy="871855"/>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345"/>
              </a:lnSpc>
            </a:pPr>
            <a:r>
              <a:rPr dirty="0" sz="1300" spc="-20" b="1">
                <a:latin typeface="Courier New"/>
                <a:cs typeface="Courier New"/>
              </a:rPr>
              <a:t>DBMS_SCHEDULER.DEFINE_PROGRAM_ARGUMENT(</a:t>
            </a:r>
            <a:endParaRPr sz="1300">
              <a:latin typeface="Courier New"/>
              <a:cs typeface="Courier New"/>
            </a:endParaRPr>
          </a:p>
          <a:p>
            <a:pPr marL="269875" marR="2092325">
              <a:lnSpc>
                <a:spcPct val="78800"/>
              </a:lnSpc>
              <a:spcBef>
                <a:spcPts val="165"/>
              </a:spcBef>
            </a:pPr>
            <a:r>
              <a:rPr dirty="0" sz="1300" spc="-20" b="1">
                <a:latin typeface="Courier New"/>
                <a:cs typeface="Courier New"/>
              </a:rPr>
              <a:t>program_name </a:t>
            </a:r>
            <a:r>
              <a:rPr dirty="0" sz="1300" spc="-15" b="1">
                <a:latin typeface="Courier New"/>
                <a:cs typeface="Courier New"/>
              </a:rPr>
              <a:t>=&gt; </a:t>
            </a:r>
            <a:r>
              <a:rPr dirty="0" sz="1300" spc="-20" b="1">
                <a:latin typeface="Courier New"/>
                <a:cs typeface="Courier New"/>
              </a:rPr>
              <a:t>'PROG_NAME',  argument_name </a:t>
            </a:r>
            <a:r>
              <a:rPr dirty="0" sz="1300" spc="-15" b="1">
                <a:latin typeface="Courier New"/>
                <a:cs typeface="Courier New"/>
              </a:rPr>
              <a:t>=&gt;</a:t>
            </a:r>
            <a:r>
              <a:rPr dirty="0" sz="1300" spc="-20" b="1">
                <a:latin typeface="Courier New"/>
                <a:cs typeface="Courier New"/>
              </a:rPr>
              <a:t> 'DEPT_ID',</a:t>
            </a:r>
            <a:endParaRPr sz="1300">
              <a:latin typeface="Courier New"/>
              <a:cs typeface="Courier New"/>
            </a:endParaRPr>
          </a:p>
          <a:p>
            <a:pPr marL="269875" marR="139700">
              <a:lnSpc>
                <a:spcPct val="79200"/>
              </a:lnSpc>
            </a:pPr>
            <a:r>
              <a:rPr dirty="0" sz="1300" spc="-20" b="1">
                <a:latin typeface="Courier New"/>
                <a:cs typeface="Courier New"/>
              </a:rPr>
              <a:t>argument_position=&gt; </a:t>
            </a:r>
            <a:r>
              <a:rPr dirty="0" sz="1300" spc="-15" b="1">
                <a:latin typeface="Courier New"/>
                <a:cs typeface="Courier New"/>
              </a:rPr>
              <a:t>1, argument_type=&gt; </a:t>
            </a:r>
            <a:r>
              <a:rPr dirty="0" sz="1300" spc="-20" b="1">
                <a:latin typeface="Courier New"/>
                <a:cs typeface="Courier New"/>
              </a:rPr>
              <a:t>'NUMBER',  default_value </a:t>
            </a:r>
            <a:r>
              <a:rPr dirty="0" sz="1300" spc="-15" b="1">
                <a:latin typeface="Courier New"/>
                <a:cs typeface="Courier New"/>
              </a:rPr>
              <a:t>=&gt;</a:t>
            </a:r>
            <a:r>
              <a:rPr dirty="0" sz="1300" spc="-25" b="1">
                <a:latin typeface="Courier New"/>
                <a:cs typeface="Courier New"/>
              </a:rPr>
              <a:t> </a:t>
            </a:r>
            <a:r>
              <a:rPr dirty="0" sz="1300" spc="-20" b="1">
                <a:latin typeface="Courier New"/>
                <a:cs typeface="Courier New"/>
              </a:rPr>
              <a:t>'50');</a:t>
            </a:r>
            <a:endParaRPr sz="1300">
              <a:latin typeface="Courier New"/>
              <a:cs typeface="Courier New"/>
            </a:endParaRPr>
          </a:p>
        </p:txBody>
      </p:sp>
      <p:sp>
        <p:nvSpPr>
          <p:cNvPr id="10" name="object 10"/>
          <p:cNvSpPr txBox="1"/>
          <p:nvPr/>
        </p:nvSpPr>
        <p:spPr>
          <a:xfrm>
            <a:off x="1325880" y="2083307"/>
            <a:ext cx="5104765" cy="708025"/>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345"/>
              </a:lnSpc>
            </a:pPr>
            <a:r>
              <a:rPr dirty="0" sz="1300" spc="-20" b="1">
                <a:latin typeface="Courier New"/>
                <a:cs typeface="Courier New"/>
              </a:rPr>
              <a:t>DBMS_SCHEDULER.CREATE_PROGRAM(</a:t>
            </a:r>
            <a:endParaRPr sz="1300">
              <a:latin typeface="Courier New"/>
              <a:cs typeface="Courier New"/>
            </a:endParaRPr>
          </a:p>
          <a:p>
            <a:pPr marL="270510" marR="1409065">
              <a:lnSpc>
                <a:spcPct val="79000"/>
              </a:lnSpc>
              <a:spcBef>
                <a:spcPts val="165"/>
              </a:spcBef>
            </a:pPr>
            <a:r>
              <a:rPr dirty="0" sz="1300" spc="-20" b="1">
                <a:latin typeface="Courier New"/>
                <a:cs typeface="Courier New"/>
              </a:rPr>
              <a:t>program_name </a:t>
            </a:r>
            <a:r>
              <a:rPr dirty="0" sz="1300" spc="-15" b="1">
                <a:latin typeface="Courier New"/>
                <a:cs typeface="Courier New"/>
              </a:rPr>
              <a:t>=&gt; </a:t>
            </a:r>
            <a:r>
              <a:rPr dirty="0" sz="1300" spc="-20" b="1">
                <a:latin typeface="Courier New"/>
                <a:cs typeface="Courier New"/>
              </a:rPr>
              <a:t>'PROG_NAME',  program_type </a:t>
            </a:r>
            <a:r>
              <a:rPr dirty="0" sz="1300" spc="-15" b="1">
                <a:latin typeface="Courier New"/>
                <a:cs typeface="Courier New"/>
              </a:rPr>
              <a:t>=&gt; </a:t>
            </a:r>
            <a:r>
              <a:rPr dirty="0" sz="1300" spc="-20" b="1">
                <a:latin typeface="Courier New"/>
                <a:cs typeface="Courier New"/>
              </a:rPr>
              <a:t>'STORED_PROCEDURE',  program_action </a:t>
            </a:r>
            <a:r>
              <a:rPr dirty="0" sz="1300" spc="-15" b="1">
                <a:latin typeface="Courier New"/>
                <a:cs typeface="Courier New"/>
              </a:rPr>
              <a:t>=&gt;</a:t>
            </a:r>
            <a:r>
              <a:rPr dirty="0" sz="1300" spc="-10" b="1">
                <a:latin typeface="Courier New"/>
                <a:cs typeface="Courier New"/>
              </a:rPr>
              <a:t> </a:t>
            </a:r>
            <a:r>
              <a:rPr dirty="0" sz="1300" spc="-20" b="1">
                <a:latin typeface="Courier New"/>
                <a:cs typeface="Courier New"/>
              </a:rPr>
              <a:t>'EMP_REPORT');</a:t>
            </a:r>
            <a:endParaRPr sz="1300">
              <a:latin typeface="Courier New"/>
              <a:cs typeface="Courier New"/>
            </a:endParaRPr>
          </a:p>
        </p:txBody>
      </p:sp>
      <p:sp>
        <p:nvSpPr>
          <p:cNvPr id="11" name="object 11"/>
          <p:cNvSpPr txBox="1"/>
          <p:nvPr/>
        </p:nvSpPr>
        <p:spPr>
          <a:xfrm>
            <a:off x="1325880" y="4242053"/>
            <a:ext cx="5104765" cy="769620"/>
          </a:xfrm>
          <a:prstGeom prst="rect">
            <a:avLst/>
          </a:prstGeom>
          <a:solidFill>
            <a:srgbClr val="CCCCCC"/>
          </a:solidFill>
          <a:ln w="20574">
            <a:solidFill>
              <a:srgbClr val="000000"/>
            </a:solidFill>
          </a:ln>
        </p:spPr>
        <p:txBody>
          <a:bodyPr wrap="square" lIns="0" tIns="635" rIns="0" bIns="0" rtlCol="0" vert="horz">
            <a:spAutoFit/>
          </a:bodyPr>
          <a:lstStyle/>
          <a:p>
            <a:pPr marL="74930">
              <a:lnSpc>
                <a:spcPts val="1435"/>
              </a:lnSpc>
              <a:spcBef>
                <a:spcPts val="5"/>
              </a:spcBef>
            </a:pPr>
            <a:r>
              <a:rPr dirty="0" sz="1300" spc="-20" b="1">
                <a:latin typeface="Courier New"/>
                <a:cs typeface="Courier New"/>
              </a:rPr>
              <a:t>DBMS_SCHEDULER.CREATE_JOB('JOB_NAME',</a:t>
            </a:r>
            <a:r>
              <a:rPr dirty="0" sz="1300" spc="15" b="1">
                <a:latin typeface="Courier New"/>
                <a:cs typeface="Courier New"/>
              </a:rPr>
              <a:t> </a:t>
            </a:r>
            <a:r>
              <a:rPr dirty="0" sz="1300" spc="-20" b="1">
                <a:latin typeface="Courier New"/>
                <a:cs typeface="Courier New"/>
              </a:rPr>
              <a:t>program_name</a:t>
            </a:r>
            <a:endParaRPr sz="1300">
              <a:latin typeface="Courier New"/>
              <a:cs typeface="Courier New"/>
            </a:endParaRPr>
          </a:p>
          <a:p>
            <a:pPr marL="269875">
              <a:lnSpc>
                <a:spcPts val="1315"/>
              </a:lnSpc>
            </a:pPr>
            <a:r>
              <a:rPr dirty="0" sz="1300" spc="-15" b="1">
                <a:latin typeface="Courier New"/>
                <a:cs typeface="Courier New"/>
              </a:rPr>
              <a:t>=&gt; </a:t>
            </a:r>
            <a:r>
              <a:rPr dirty="0" sz="1300" spc="-20" b="1">
                <a:latin typeface="Courier New"/>
                <a:cs typeface="Courier New"/>
              </a:rPr>
              <a:t>'PROG_NAME', </a:t>
            </a:r>
            <a:r>
              <a:rPr dirty="0" sz="1300" spc="-15" b="1">
                <a:latin typeface="Courier New"/>
                <a:cs typeface="Courier New"/>
              </a:rPr>
              <a:t>start_date =&gt;</a:t>
            </a:r>
            <a:r>
              <a:rPr dirty="0" sz="1300" spc="20" b="1">
                <a:latin typeface="Courier New"/>
                <a:cs typeface="Courier New"/>
              </a:rPr>
              <a:t> </a:t>
            </a:r>
            <a:r>
              <a:rPr dirty="0" sz="1300" spc="-20" b="1">
                <a:latin typeface="Courier New"/>
                <a:cs typeface="Courier New"/>
              </a:rPr>
              <a:t>SYSTIMESTAMP,</a:t>
            </a:r>
            <a:endParaRPr sz="1300">
              <a:latin typeface="Courier New"/>
              <a:cs typeface="Courier New"/>
            </a:endParaRPr>
          </a:p>
          <a:p>
            <a:pPr marL="269875" marR="628015">
              <a:lnSpc>
                <a:spcPts val="1310"/>
              </a:lnSpc>
              <a:spcBef>
                <a:spcPts val="130"/>
              </a:spcBef>
            </a:pPr>
            <a:r>
              <a:rPr dirty="0" sz="1300" spc="-20" b="1">
                <a:latin typeface="Courier New"/>
                <a:cs typeface="Courier New"/>
              </a:rPr>
              <a:t>repeat_interval </a:t>
            </a:r>
            <a:r>
              <a:rPr dirty="0" sz="1300" spc="-15" b="1">
                <a:latin typeface="Courier New"/>
                <a:cs typeface="Courier New"/>
              </a:rPr>
              <a:t>=&gt; </a:t>
            </a:r>
            <a:r>
              <a:rPr dirty="0" sz="1300" spc="-20" b="1">
                <a:latin typeface="Courier New"/>
                <a:cs typeface="Courier New"/>
              </a:rPr>
              <a:t>'FREQ=DAILY',  number_of_arguments </a:t>
            </a:r>
            <a:r>
              <a:rPr dirty="0" sz="1300" spc="-15" b="1">
                <a:latin typeface="Courier New"/>
                <a:cs typeface="Courier New"/>
              </a:rPr>
              <a:t>=&gt; 1, enabled =&gt;</a:t>
            </a:r>
            <a:r>
              <a:rPr dirty="0" sz="1300" spc="15" b="1">
                <a:latin typeface="Courier New"/>
                <a:cs typeface="Courier New"/>
              </a:rPr>
              <a:t> </a:t>
            </a:r>
            <a:r>
              <a:rPr dirty="0" sz="1300" spc="-20" b="1">
                <a:latin typeface="Courier New"/>
                <a:cs typeface="Courier New"/>
              </a:rPr>
              <a:t>TRUE);</a:t>
            </a:r>
            <a:endParaRPr sz="1300">
              <a:latin typeface="Courier New"/>
              <a:cs typeface="Courier New"/>
            </a:endParaRPr>
          </a:p>
        </p:txBody>
      </p:sp>
      <p:sp>
        <p:nvSpPr>
          <p:cNvPr id="12" name="object 12"/>
          <p:cNvSpPr txBox="1"/>
          <p:nvPr/>
        </p:nvSpPr>
        <p:spPr>
          <a:xfrm>
            <a:off x="743204" y="5609382"/>
            <a:ext cx="6265545" cy="37268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a:t>
            </a:r>
            <a:r>
              <a:rPr dirty="0" sz="1300" spc="5" b="1">
                <a:latin typeface="Arial"/>
                <a:cs typeface="Arial"/>
              </a:rPr>
              <a:t>Job for </a:t>
            </a:r>
            <a:r>
              <a:rPr dirty="0" sz="1300" spc="10" b="1">
                <a:latin typeface="Arial"/>
                <a:cs typeface="Arial"/>
              </a:rPr>
              <a:t>a </a:t>
            </a:r>
            <a:r>
              <a:rPr dirty="0" sz="1300" spc="5" b="1">
                <a:latin typeface="Arial"/>
                <a:cs typeface="Arial"/>
              </a:rPr>
              <a:t>Program </a:t>
            </a:r>
            <a:r>
              <a:rPr dirty="0" sz="1300" spc="10" b="1">
                <a:latin typeface="Arial"/>
                <a:cs typeface="Arial"/>
              </a:rPr>
              <a:t>with</a:t>
            </a:r>
            <a:r>
              <a:rPr dirty="0" sz="1300" spc="-20" b="1">
                <a:latin typeface="Arial"/>
                <a:cs typeface="Arial"/>
              </a:rPr>
              <a:t> </a:t>
            </a:r>
            <a:r>
              <a:rPr dirty="0" sz="1300" spc="5" b="1">
                <a:latin typeface="Arial"/>
                <a:cs typeface="Arial"/>
              </a:rPr>
              <a:t>Arguments</a:t>
            </a:r>
            <a:endParaRPr sz="1300">
              <a:latin typeface="Arial"/>
              <a:cs typeface="Arial"/>
            </a:endParaRPr>
          </a:p>
          <a:p>
            <a:pPr marL="137795" marR="5080">
              <a:lnSpc>
                <a:spcPct val="101400"/>
              </a:lnSpc>
              <a:spcBef>
                <a:spcPts val="365"/>
              </a:spcBef>
            </a:pPr>
            <a:r>
              <a:rPr dirty="0" sz="1300" spc="5">
                <a:latin typeface="Times New Roman"/>
                <a:cs typeface="Times New Roman"/>
              </a:rPr>
              <a:t>Programs, such as PL/SQL or external </a:t>
            </a:r>
            <a:r>
              <a:rPr dirty="0" sz="1300" spc="10">
                <a:latin typeface="Times New Roman"/>
                <a:cs typeface="Times New Roman"/>
              </a:rPr>
              <a:t>procedures, may </a:t>
            </a:r>
            <a:r>
              <a:rPr dirty="0" sz="1300" spc="5">
                <a:latin typeface="Times New Roman"/>
                <a:cs typeface="Times New Roman"/>
              </a:rPr>
              <a:t>require input arguments. Using the  </a:t>
            </a:r>
            <a:r>
              <a:rPr dirty="0" sz="1300" spc="15">
                <a:latin typeface="Courier New"/>
                <a:cs typeface="Courier New"/>
              </a:rPr>
              <a:t>DBMS_SCHEDULER.DEFINE_PROGRAM_ARGUMENT </a:t>
            </a:r>
            <a:r>
              <a:rPr dirty="0" sz="1300" spc="5">
                <a:latin typeface="Times New Roman"/>
                <a:cs typeface="Times New Roman"/>
              </a:rPr>
              <a:t>procedure, </a:t>
            </a:r>
            <a:r>
              <a:rPr dirty="0" sz="1300" spc="10">
                <a:latin typeface="Times New Roman"/>
                <a:cs typeface="Times New Roman"/>
              </a:rPr>
              <a:t>you can </a:t>
            </a:r>
            <a:r>
              <a:rPr dirty="0" sz="1300" spc="5">
                <a:latin typeface="Times New Roman"/>
                <a:cs typeface="Times New Roman"/>
              </a:rPr>
              <a:t>define </a:t>
            </a:r>
            <a:r>
              <a:rPr dirty="0" sz="1300" spc="10">
                <a:latin typeface="Times New Roman"/>
                <a:cs typeface="Times New Roman"/>
              </a:rPr>
              <a:t>an  </a:t>
            </a:r>
            <a:r>
              <a:rPr dirty="0" sz="1300" spc="5">
                <a:latin typeface="Times New Roman"/>
                <a:cs typeface="Times New Roman"/>
              </a:rPr>
              <a:t>argument for an existing </a:t>
            </a:r>
            <a:r>
              <a:rPr dirty="0" sz="1300" spc="10">
                <a:latin typeface="Times New Roman"/>
                <a:cs typeface="Times New Roman"/>
              </a:rPr>
              <a:t>program. The </a:t>
            </a:r>
            <a:r>
              <a:rPr dirty="0" sz="1300" spc="10">
                <a:latin typeface="Courier New"/>
                <a:cs typeface="Courier New"/>
              </a:rPr>
              <a:t>DEFINE_PROGRAM_ARGUMENT </a:t>
            </a:r>
            <a:r>
              <a:rPr dirty="0" sz="1300" spc="5">
                <a:latin typeface="Times New Roman"/>
                <a:cs typeface="Times New Roman"/>
              </a:rPr>
              <a:t>procedure  </a:t>
            </a:r>
            <a:r>
              <a:rPr dirty="0" sz="1300" spc="10">
                <a:latin typeface="Times New Roman"/>
                <a:cs typeface="Times New Roman"/>
              </a:rPr>
              <a:t>parameters </a:t>
            </a:r>
            <a:r>
              <a:rPr dirty="0" sz="1300" spc="5">
                <a:latin typeface="Times New Roman"/>
                <a:cs typeface="Times New Roman"/>
              </a:rPr>
              <a:t>include the</a:t>
            </a:r>
            <a:r>
              <a:rPr dirty="0" sz="1300" spc="-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2095">
              <a:lnSpc>
                <a:spcPts val="1500"/>
              </a:lnSpc>
              <a:buChar char="•"/>
              <a:tabLst>
                <a:tab pos="514984" algn="l"/>
                <a:tab pos="515620" algn="l"/>
              </a:tabLst>
            </a:pPr>
            <a:r>
              <a:rPr dirty="0" sz="1300" spc="10">
                <a:latin typeface="Times New Roman"/>
                <a:cs typeface="Times New Roman"/>
              </a:rPr>
              <a:t>The </a:t>
            </a:r>
            <a:r>
              <a:rPr dirty="0" sz="1300" spc="15">
                <a:latin typeface="Courier New"/>
                <a:cs typeface="Courier New"/>
              </a:rPr>
              <a:t>program_name</a:t>
            </a:r>
            <a:r>
              <a:rPr dirty="0" sz="1300" spc="-445">
                <a:latin typeface="Courier New"/>
                <a:cs typeface="Courier New"/>
              </a:rPr>
              <a:t> </a:t>
            </a:r>
            <a:r>
              <a:rPr dirty="0" sz="1300" spc="5">
                <a:latin typeface="Times New Roman"/>
                <a:cs typeface="Times New Roman"/>
              </a:rPr>
              <a:t>specifies an existing </a:t>
            </a:r>
            <a:r>
              <a:rPr dirty="0" sz="1300" spc="10">
                <a:latin typeface="Times New Roman"/>
                <a:cs typeface="Times New Roman"/>
              </a:rPr>
              <a:t>program </a:t>
            </a:r>
            <a:r>
              <a:rPr dirty="0" sz="1300" spc="5">
                <a:latin typeface="Times New Roman"/>
                <a:cs typeface="Times New Roman"/>
              </a:rPr>
              <a:t>that is to be altered.</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The </a:t>
            </a:r>
            <a:r>
              <a:rPr dirty="0" sz="1300" spc="15">
                <a:latin typeface="Courier New"/>
                <a:cs typeface="Courier New"/>
              </a:rPr>
              <a:t>argument_name</a:t>
            </a:r>
            <a:r>
              <a:rPr dirty="0" sz="1300" spc="-425">
                <a:latin typeface="Courier New"/>
                <a:cs typeface="Courier New"/>
              </a:rPr>
              <a:t> </a:t>
            </a:r>
            <a:r>
              <a:rPr dirty="0" sz="1300" spc="5">
                <a:latin typeface="Times New Roman"/>
                <a:cs typeface="Times New Roman"/>
              </a:rPr>
              <a:t>specifies a unique argument </a:t>
            </a:r>
            <a:r>
              <a:rPr dirty="0" sz="1300" spc="10">
                <a:latin typeface="Times New Roman"/>
                <a:cs typeface="Times New Roman"/>
              </a:rPr>
              <a:t>name </a:t>
            </a:r>
            <a:r>
              <a:rPr dirty="0" sz="1300" spc="5">
                <a:latin typeface="Times New Roman"/>
                <a:cs typeface="Times New Roman"/>
              </a:rPr>
              <a:t>for the program.</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10">
                <a:latin typeface="Times New Roman"/>
                <a:cs typeface="Times New Roman"/>
              </a:rPr>
              <a:t>The </a:t>
            </a:r>
            <a:r>
              <a:rPr dirty="0" sz="1300" spc="10">
                <a:latin typeface="Courier New"/>
                <a:cs typeface="Courier New"/>
              </a:rPr>
              <a:t>argument_position</a:t>
            </a:r>
            <a:r>
              <a:rPr dirty="0" sz="1300" spc="-385">
                <a:latin typeface="Courier New"/>
                <a:cs typeface="Courier New"/>
              </a:rPr>
              <a:t> </a:t>
            </a:r>
            <a:r>
              <a:rPr dirty="0" sz="1300" spc="5">
                <a:latin typeface="Times New Roman"/>
                <a:cs typeface="Times New Roman"/>
              </a:rPr>
              <a:t>specifies the position in which the </a:t>
            </a:r>
            <a:r>
              <a:rPr dirty="0" sz="1300" spc="10">
                <a:latin typeface="Times New Roman"/>
                <a:cs typeface="Times New Roman"/>
              </a:rPr>
              <a:t>argument </a:t>
            </a:r>
            <a:r>
              <a:rPr dirty="0" sz="1300" spc="5">
                <a:latin typeface="Times New Roman"/>
                <a:cs typeface="Times New Roman"/>
              </a:rPr>
              <a:t>is passed</a:t>
            </a:r>
            <a:endParaRPr sz="1300">
              <a:latin typeface="Times New Roman"/>
              <a:cs typeface="Times New Roman"/>
            </a:endParaRPr>
          </a:p>
          <a:p>
            <a:pPr marL="515620">
              <a:lnSpc>
                <a:spcPts val="1530"/>
              </a:lnSpc>
              <a:spcBef>
                <a:spcPts val="100"/>
              </a:spcBef>
            </a:pP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program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called.</a:t>
            </a:r>
            <a:endParaRPr sz="1300">
              <a:latin typeface="Times New Roman"/>
              <a:cs typeface="Times New Roman"/>
            </a:endParaRPr>
          </a:p>
          <a:p>
            <a:pPr marL="515620" indent="-252095">
              <a:lnSpc>
                <a:spcPts val="1530"/>
              </a:lnSpc>
              <a:buChar char="•"/>
              <a:tabLst>
                <a:tab pos="515620" algn="l"/>
                <a:tab pos="516255" algn="l"/>
              </a:tabLst>
            </a:pPr>
            <a:r>
              <a:rPr dirty="0" sz="1300" spc="10">
                <a:latin typeface="Times New Roman"/>
                <a:cs typeface="Times New Roman"/>
              </a:rPr>
              <a:t>The </a:t>
            </a:r>
            <a:r>
              <a:rPr dirty="0" sz="1300" spc="15">
                <a:latin typeface="Courier New"/>
                <a:cs typeface="Courier New"/>
              </a:rPr>
              <a:t>argument_type</a:t>
            </a:r>
            <a:r>
              <a:rPr dirty="0" sz="1300" spc="-415">
                <a:latin typeface="Courier New"/>
                <a:cs typeface="Courier New"/>
              </a:rPr>
              <a:t> </a:t>
            </a:r>
            <a:r>
              <a:rPr dirty="0" sz="1300" spc="5">
                <a:latin typeface="Times New Roman"/>
                <a:cs typeface="Times New Roman"/>
              </a:rPr>
              <a:t>specifies the data type of the </a:t>
            </a:r>
            <a:r>
              <a:rPr dirty="0" sz="1300" spc="10">
                <a:latin typeface="Times New Roman"/>
                <a:cs typeface="Times New Roman"/>
              </a:rPr>
              <a:t>argument value </a:t>
            </a:r>
            <a:r>
              <a:rPr dirty="0" sz="1300" spc="5">
                <a:latin typeface="Times New Roman"/>
                <a:cs typeface="Times New Roman"/>
              </a:rPr>
              <a:t>that is passed</a:t>
            </a:r>
            <a:endParaRPr sz="1300">
              <a:latin typeface="Times New Roman"/>
              <a:cs typeface="Times New Roman"/>
            </a:endParaRPr>
          </a:p>
          <a:p>
            <a:pPr marL="515620">
              <a:lnSpc>
                <a:spcPts val="1535"/>
              </a:lnSpc>
              <a:spcBef>
                <a:spcPts val="100"/>
              </a:spcBef>
            </a:pPr>
            <a:r>
              <a:rPr dirty="0" sz="1300" spc="5">
                <a:latin typeface="Times New Roman"/>
                <a:cs typeface="Times New Roman"/>
              </a:rPr>
              <a:t>to the called</a:t>
            </a:r>
            <a:r>
              <a:rPr dirty="0" sz="1300" spc="15">
                <a:latin typeface="Times New Roman"/>
                <a:cs typeface="Times New Roman"/>
              </a:rPr>
              <a:t> </a:t>
            </a:r>
            <a:r>
              <a:rPr dirty="0" sz="1300" spc="5">
                <a:latin typeface="Times New Roman"/>
                <a:cs typeface="Times New Roman"/>
              </a:rPr>
              <a:t>program.</a:t>
            </a:r>
            <a:endParaRPr sz="1300">
              <a:latin typeface="Times New Roman"/>
              <a:cs typeface="Times New Roman"/>
            </a:endParaRPr>
          </a:p>
          <a:p>
            <a:pPr marL="515620" indent="-252095">
              <a:lnSpc>
                <a:spcPts val="1535"/>
              </a:lnSpc>
              <a:buChar char="•"/>
              <a:tabLst>
                <a:tab pos="515620" algn="l"/>
                <a:tab pos="516255" algn="l"/>
              </a:tabLst>
            </a:pPr>
            <a:r>
              <a:rPr dirty="0" sz="1300" spc="10">
                <a:latin typeface="Times New Roman"/>
                <a:cs typeface="Times New Roman"/>
              </a:rPr>
              <a:t>The </a:t>
            </a:r>
            <a:r>
              <a:rPr dirty="0" sz="1300" spc="15">
                <a:latin typeface="Courier New"/>
                <a:cs typeface="Courier New"/>
              </a:rPr>
              <a:t>default_value</a:t>
            </a:r>
            <a:r>
              <a:rPr dirty="0" sz="1300" spc="-380">
                <a:latin typeface="Courier New"/>
                <a:cs typeface="Courier New"/>
              </a:rPr>
              <a:t> </a:t>
            </a:r>
            <a:r>
              <a:rPr dirty="0" sz="1300" spc="5">
                <a:latin typeface="Times New Roman"/>
                <a:cs typeface="Times New Roman"/>
              </a:rPr>
              <a:t>specifies a default value that is supplied to the program if</a:t>
            </a:r>
            <a:endParaRPr sz="1300">
              <a:latin typeface="Times New Roman"/>
              <a:cs typeface="Times New Roman"/>
            </a:endParaRPr>
          </a:p>
          <a:p>
            <a:pPr marL="515620">
              <a:lnSpc>
                <a:spcPct val="100000"/>
              </a:lnSpc>
              <a:spcBef>
                <a:spcPts val="95"/>
              </a:spcBef>
            </a:pPr>
            <a:r>
              <a:rPr dirty="0" sz="1300" spc="5">
                <a:latin typeface="Times New Roman"/>
                <a:cs typeface="Times New Roman"/>
              </a:rPr>
              <a:t>the job that schedules the program does not provide a</a:t>
            </a:r>
            <a:r>
              <a:rPr dirty="0" sz="1300" spc="25">
                <a:latin typeface="Times New Roman"/>
                <a:cs typeface="Times New Roman"/>
              </a:rPr>
              <a:t> </a:t>
            </a:r>
            <a:r>
              <a:rPr dirty="0" sz="1300" spc="5">
                <a:latin typeface="Times New Roman"/>
                <a:cs typeface="Times New Roman"/>
              </a:rPr>
              <a:t>value.</a:t>
            </a:r>
            <a:endParaRPr sz="1300">
              <a:latin typeface="Times New Roman"/>
              <a:cs typeface="Times New Roman"/>
            </a:endParaRPr>
          </a:p>
          <a:p>
            <a:pPr marL="138430" marR="31115">
              <a:lnSpc>
                <a:spcPct val="101499"/>
              </a:lnSpc>
              <a:spcBef>
                <a:spcPts val="400"/>
              </a:spcBef>
            </a:pPr>
            <a:r>
              <a:rPr dirty="0" sz="1300" spc="10">
                <a:latin typeface="Times New Roman"/>
                <a:cs typeface="Times New Roman"/>
              </a:rPr>
              <a:t>The </a:t>
            </a:r>
            <a:r>
              <a:rPr dirty="0" sz="1300" spc="5">
                <a:latin typeface="Times New Roman"/>
                <a:cs typeface="Times New Roman"/>
              </a:rPr>
              <a:t>slide shows how to create a job executing a </a:t>
            </a:r>
            <a:r>
              <a:rPr dirty="0" sz="1300" spc="10">
                <a:latin typeface="Times New Roman"/>
                <a:cs typeface="Times New Roman"/>
              </a:rPr>
              <a:t>program </a:t>
            </a:r>
            <a:r>
              <a:rPr dirty="0" sz="1300" spc="5">
                <a:latin typeface="Times New Roman"/>
                <a:cs typeface="Times New Roman"/>
              </a:rPr>
              <a:t>with one argument. </a:t>
            </a:r>
            <a:r>
              <a:rPr dirty="0" sz="1300" spc="10">
                <a:latin typeface="Times New Roman"/>
                <a:cs typeface="Times New Roman"/>
              </a:rPr>
              <a:t>The program  </a:t>
            </a:r>
            <a:r>
              <a:rPr dirty="0" sz="1300" spc="5">
                <a:latin typeface="Times New Roman"/>
                <a:cs typeface="Times New Roman"/>
              </a:rPr>
              <a:t>argument default value is 50. </a:t>
            </a:r>
            <a:r>
              <a:rPr dirty="0" sz="1300" spc="10">
                <a:latin typeface="Times New Roman"/>
                <a:cs typeface="Times New Roman"/>
              </a:rPr>
              <a:t>To </a:t>
            </a:r>
            <a:r>
              <a:rPr dirty="0" sz="1300" spc="5">
                <a:latin typeface="Times New Roman"/>
                <a:cs typeface="Times New Roman"/>
              </a:rPr>
              <a:t>change the </a:t>
            </a:r>
            <a:r>
              <a:rPr dirty="0" sz="1300" spc="10">
                <a:latin typeface="Times New Roman"/>
                <a:cs typeface="Times New Roman"/>
              </a:rPr>
              <a:t>program </a:t>
            </a:r>
            <a:r>
              <a:rPr dirty="0" sz="1300" spc="5">
                <a:latin typeface="Times New Roman"/>
                <a:cs typeface="Times New Roman"/>
              </a:rPr>
              <a:t>argument value for a job,</a:t>
            </a:r>
            <a:r>
              <a:rPr dirty="0" sz="1300" spc="80">
                <a:latin typeface="Times New Roman"/>
                <a:cs typeface="Times New Roman"/>
              </a:rPr>
              <a:t> </a:t>
            </a:r>
            <a:r>
              <a:rPr dirty="0" sz="1300" spc="5">
                <a:latin typeface="Times New Roman"/>
                <a:cs typeface="Times New Roman"/>
              </a:rPr>
              <a:t>use:</a:t>
            </a:r>
            <a:endParaRPr sz="1300">
              <a:latin typeface="Times New Roman"/>
              <a:cs typeface="Times New Roman"/>
            </a:endParaRPr>
          </a:p>
          <a:p>
            <a:pPr marL="1017905">
              <a:lnSpc>
                <a:spcPts val="1375"/>
              </a:lnSpc>
            </a:pPr>
            <a:r>
              <a:rPr dirty="0" sz="1200" spc="5">
                <a:latin typeface="Courier New"/>
                <a:cs typeface="Courier New"/>
              </a:rPr>
              <a:t>DBMS_SCHEDULER.SET_JOB_ARGUMENT_VALUE(</a:t>
            </a:r>
            <a:endParaRPr sz="1200">
              <a:latin typeface="Courier New"/>
              <a:cs typeface="Courier New"/>
            </a:endParaRPr>
          </a:p>
          <a:p>
            <a:pPr marL="1202690">
              <a:lnSpc>
                <a:spcPct val="100000"/>
              </a:lnSpc>
              <a:spcBef>
                <a:spcPts val="15"/>
              </a:spcBef>
            </a:pPr>
            <a:r>
              <a:rPr dirty="0" sz="1200" spc="5">
                <a:latin typeface="Courier New"/>
                <a:cs typeface="Courier New"/>
              </a:rPr>
              <a:t>job_name =&gt;</a:t>
            </a:r>
            <a:r>
              <a:rPr dirty="0" sz="1200" spc="10">
                <a:latin typeface="Courier New"/>
                <a:cs typeface="Courier New"/>
              </a:rPr>
              <a:t> </a:t>
            </a:r>
            <a:r>
              <a:rPr dirty="0" sz="1200" spc="5">
                <a:latin typeface="Courier New"/>
                <a:cs typeface="Courier New"/>
              </a:rPr>
              <a:t>'JOB_NAME',</a:t>
            </a:r>
            <a:endParaRPr sz="1200">
              <a:latin typeface="Courier New"/>
              <a:cs typeface="Courier New"/>
            </a:endParaRPr>
          </a:p>
          <a:p>
            <a:pPr marL="1202690">
              <a:lnSpc>
                <a:spcPct val="100000"/>
              </a:lnSpc>
              <a:spcBef>
                <a:spcPts val="20"/>
              </a:spcBef>
            </a:pPr>
            <a:r>
              <a:rPr dirty="0" sz="1200" spc="5">
                <a:latin typeface="Courier New"/>
                <a:cs typeface="Courier New"/>
              </a:rPr>
              <a:t>argument_name =&gt; 'DEPT_ID', argument_value =&gt;</a:t>
            </a:r>
            <a:r>
              <a:rPr dirty="0" sz="1200" spc="35">
                <a:latin typeface="Courier New"/>
                <a:cs typeface="Courier New"/>
              </a:rPr>
              <a:t> </a:t>
            </a:r>
            <a:r>
              <a:rPr dirty="0" sz="1200" spc="5">
                <a:latin typeface="Courier New"/>
                <a:cs typeface="Courier New"/>
              </a:rPr>
              <a:t>'80');</a:t>
            </a:r>
            <a:endParaRPr sz="12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887473" y="873506"/>
            <a:ext cx="397192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Job Using </a:t>
            </a:r>
            <a:r>
              <a:rPr dirty="0" sz="2000" b="1">
                <a:latin typeface="Arial"/>
                <a:cs typeface="Arial"/>
              </a:rPr>
              <a:t>a</a:t>
            </a:r>
            <a:r>
              <a:rPr dirty="0" sz="2000" spc="-15" b="1">
                <a:latin typeface="Arial"/>
                <a:cs typeface="Arial"/>
              </a:rPr>
              <a:t> </a:t>
            </a:r>
            <a:r>
              <a:rPr dirty="0" sz="2000" b="1">
                <a:latin typeface="Arial"/>
                <a:cs typeface="Arial"/>
              </a:rPr>
              <a:t>Schedule</a:t>
            </a:r>
            <a:endParaRPr sz="2000">
              <a:latin typeface="Arial"/>
              <a:cs typeface="Arial"/>
            </a:endParaRPr>
          </a:p>
        </p:txBody>
      </p:sp>
      <p:sp>
        <p:nvSpPr>
          <p:cNvPr id="7" name="object 7"/>
          <p:cNvSpPr txBox="1"/>
          <p:nvPr/>
        </p:nvSpPr>
        <p:spPr>
          <a:xfrm>
            <a:off x="1325117" y="1777999"/>
            <a:ext cx="461264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Use </a:t>
            </a:r>
            <a:r>
              <a:rPr dirty="0" sz="1550" spc="10" b="1">
                <a:latin typeface="Courier New"/>
                <a:cs typeface="Courier New"/>
              </a:rPr>
              <a:t>CREATE_SCHEDULE</a:t>
            </a:r>
            <a:r>
              <a:rPr dirty="0" sz="1550" spc="-535" b="1">
                <a:latin typeface="Courier New"/>
                <a:cs typeface="Courier New"/>
              </a:rPr>
              <a:t> </a:t>
            </a:r>
            <a:r>
              <a:rPr dirty="0" sz="1550" spc="10" b="1">
                <a:latin typeface="Arial"/>
                <a:cs typeface="Arial"/>
              </a:rPr>
              <a:t>to create a schedule:</a:t>
            </a:r>
            <a:endParaRPr sz="1550">
              <a:latin typeface="Arial"/>
              <a:cs typeface="Arial"/>
            </a:endParaRPr>
          </a:p>
        </p:txBody>
      </p:sp>
      <p:sp>
        <p:nvSpPr>
          <p:cNvPr id="8" name="object 8"/>
          <p:cNvSpPr txBox="1"/>
          <p:nvPr/>
        </p:nvSpPr>
        <p:spPr>
          <a:xfrm>
            <a:off x="1324918" y="3166324"/>
            <a:ext cx="4913630" cy="5041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Use </a:t>
            </a:r>
            <a:r>
              <a:rPr dirty="0" sz="1550" spc="10" b="1">
                <a:latin typeface="Courier New"/>
                <a:cs typeface="Courier New"/>
              </a:rPr>
              <a:t>CREATE_JOB</a:t>
            </a:r>
            <a:r>
              <a:rPr dirty="0" sz="1550" spc="-505" b="1">
                <a:latin typeface="Courier New"/>
                <a:cs typeface="Courier New"/>
              </a:rPr>
              <a:t> </a:t>
            </a:r>
            <a:r>
              <a:rPr dirty="0" sz="1550" spc="10" b="1">
                <a:latin typeface="Arial"/>
                <a:cs typeface="Arial"/>
              </a:rPr>
              <a:t>by referencing the schedule </a:t>
            </a:r>
            <a:r>
              <a:rPr dirty="0" sz="1550" spc="5" b="1">
                <a:latin typeface="Arial"/>
                <a:cs typeface="Arial"/>
              </a:rPr>
              <a:t>in  </a:t>
            </a:r>
            <a:r>
              <a:rPr dirty="0" sz="1550" spc="10" b="1">
                <a:latin typeface="Arial"/>
                <a:cs typeface="Arial"/>
              </a:rPr>
              <a:t>the </a:t>
            </a:r>
            <a:r>
              <a:rPr dirty="0" sz="1550" spc="10" b="1">
                <a:latin typeface="Courier New"/>
                <a:cs typeface="Courier New"/>
              </a:rPr>
              <a:t>schedule_name</a:t>
            </a:r>
            <a:r>
              <a:rPr dirty="0" sz="1550" spc="-495" b="1">
                <a:latin typeface="Courier New"/>
                <a:cs typeface="Courier New"/>
              </a:rPr>
              <a:t> </a:t>
            </a:r>
            <a:r>
              <a:rPr dirty="0" sz="1550" spc="10" b="1">
                <a:latin typeface="Arial"/>
                <a:cs typeface="Arial"/>
              </a:rPr>
              <a:t>parameter:</a:t>
            </a:r>
            <a:endParaRPr sz="1550">
              <a:latin typeface="Arial"/>
              <a:cs typeface="Arial"/>
            </a:endParaRPr>
          </a:p>
        </p:txBody>
      </p:sp>
      <p:sp>
        <p:nvSpPr>
          <p:cNvPr id="9" name="object 9"/>
          <p:cNvSpPr txBox="1"/>
          <p:nvPr/>
        </p:nvSpPr>
        <p:spPr>
          <a:xfrm>
            <a:off x="1325880" y="3717797"/>
            <a:ext cx="5104765" cy="1253490"/>
          </a:xfrm>
          <a:prstGeom prst="rect">
            <a:avLst/>
          </a:prstGeom>
          <a:solidFill>
            <a:srgbClr val="CCCCCC"/>
          </a:solidFill>
          <a:ln w="20574">
            <a:solidFill>
              <a:srgbClr val="000000"/>
            </a:solidFill>
          </a:ln>
        </p:spPr>
        <p:txBody>
          <a:bodyPr wrap="square" lIns="0" tIns="635" rIns="0" bIns="0" rtlCol="0" vert="horz">
            <a:spAutoFit/>
          </a:bodyPr>
          <a:lstStyle/>
          <a:p>
            <a:pPr marL="74930">
              <a:lnSpc>
                <a:spcPts val="1435"/>
              </a:lnSpc>
              <a:spcBef>
                <a:spcPts val="5"/>
              </a:spcBef>
            </a:pPr>
            <a:r>
              <a:rPr dirty="0" sz="1300" spc="-15" b="1">
                <a:latin typeface="Courier New"/>
                <a:cs typeface="Courier New"/>
              </a:rPr>
              <a:t>BEGIN</a:t>
            </a:r>
            <a:endParaRPr sz="1300">
              <a:latin typeface="Courier New"/>
              <a:cs typeface="Courier New"/>
            </a:endParaRPr>
          </a:p>
          <a:p>
            <a:pPr marL="270510">
              <a:lnSpc>
                <a:spcPts val="1315"/>
              </a:lnSpc>
            </a:pPr>
            <a:r>
              <a:rPr dirty="0" sz="1300" spc="-20" b="1">
                <a:latin typeface="Courier New"/>
                <a:cs typeface="Courier New"/>
              </a:rPr>
              <a:t>DBMS_SCHEDULER.CREATE_JOB('JOB_NAME',</a:t>
            </a:r>
            <a:endParaRPr sz="1300">
              <a:latin typeface="Courier New"/>
              <a:cs typeface="Courier New"/>
            </a:endParaRPr>
          </a:p>
          <a:p>
            <a:pPr marL="367665" marR="1604645">
              <a:lnSpc>
                <a:spcPts val="1310"/>
              </a:lnSpc>
              <a:spcBef>
                <a:spcPts val="130"/>
              </a:spcBef>
            </a:pPr>
            <a:r>
              <a:rPr dirty="0" sz="1300" spc="-15" b="1">
                <a:latin typeface="Courier New"/>
                <a:cs typeface="Courier New"/>
              </a:rPr>
              <a:t>schedule_name </a:t>
            </a:r>
            <a:r>
              <a:rPr dirty="0" sz="1300" spc="-10" b="1">
                <a:latin typeface="Courier New"/>
                <a:cs typeface="Courier New"/>
              </a:rPr>
              <a:t>=&gt; </a:t>
            </a:r>
            <a:r>
              <a:rPr dirty="0" sz="1300" spc="-15" b="1">
                <a:latin typeface="Courier New"/>
                <a:cs typeface="Courier New"/>
              </a:rPr>
              <a:t>'SCHED_NAME',  job_type =&gt; </a:t>
            </a:r>
            <a:r>
              <a:rPr dirty="0" sz="1300" spc="-20" b="1">
                <a:latin typeface="Courier New"/>
                <a:cs typeface="Courier New"/>
              </a:rPr>
              <a:t>'PLSQL_BLOCK',  job_action </a:t>
            </a:r>
            <a:r>
              <a:rPr dirty="0" sz="1300" spc="-15" b="1">
                <a:latin typeface="Courier New"/>
                <a:cs typeface="Courier New"/>
              </a:rPr>
              <a:t>=&gt; 'BEGIN ...; </a:t>
            </a:r>
            <a:r>
              <a:rPr dirty="0" sz="1300" spc="-20" b="1">
                <a:latin typeface="Courier New"/>
                <a:cs typeface="Courier New"/>
              </a:rPr>
              <a:t>END;',  </a:t>
            </a:r>
            <a:r>
              <a:rPr dirty="0" sz="1300" spc="-15" b="1">
                <a:latin typeface="Courier New"/>
                <a:cs typeface="Courier New"/>
              </a:rPr>
              <a:t>enabled =&gt;</a:t>
            </a:r>
            <a:r>
              <a:rPr dirty="0" sz="1300" spc="-25" b="1">
                <a:latin typeface="Courier New"/>
                <a:cs typeface="Courier New"/>
              </a:rPr>
              <a:t> </a:t>
            </a:r>
            <a:r>
              <a:rPr dirty="0" sz="1300" spc="-20" b="1">
                <a:latin typeface="Courier New"/>
                <a:cs typeface="Courier New"/>
              </a:rPr>
              <a:t>TRUE);</a:t>
            </a:r>
            <a:endParaRPr sz="1300">
              <a:latin typeface="Courier New"/>
              <a:cs typeface="Courier New"/>
            </a:endParaRPr>
          </a:p>
          <a:p>
            <a:pPr marL="75565">
              <a:lnSpc>
                <a:spcPts val="1325"/>
              </a:lnSpc>
            </a:pP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1325880" y="2083307"/>
            <a:ext cx="5104765" cy="1089660"/>
          </a:xfrm>
          <a:prstGeom prst="rect">
            <a:avLst/>
          </a:prstGeom>
          <a:solidFill>
            <a:srgbClr val="CCCCCC"/>
          </a:solidFill>
          <a:ln w="20574">
            <a:solidFill>
              <a:srgbClr val="000000"/>
            </a:solidFill>
          </a:ln>
        </p:spPr>
        <p:txBody>
          <a:bodyPr wrap="square" lIns="0" tIns="0" rIns="0" bIns="0" rtlCol="0" vert="horz">
            <a:spAutoFit/>
          </a:bodyPr>
          <a:lstStyle/>
          <a:p>
            <a:pPr marL="74930">
              <a:lnSpc>
                <a:spcPts val="1435"/>
              </a:lnSpc>
            </a:pPr>
            <a:r>
              <a:rPr dirty="0" sz="1300" spc="-15" b="1">
                <a:latin typeface="Courier New"/>
                <a:cs typeface="Courier New"/>
              </a:rPr>
              <a:t>BEGIN</a:t>
            </a:r>
            <a:endParaRPr sz="1300">
              <a:latin typeface="Courier New"/>
              <a:cs typeface="Courier New"/>
            </a:endParaRPr>
          </a:p>
          <a:p>
            <a:pPr marL="270510">
              <a:lnSpc>
                <a:spcPts val="1315"/>
              </a:lnSpc>
            </a:pPr>
            <a:r>
              <a:rPr dirty="0" sz="1300" spc="-20" b="1">
                <a:latin typeface="Courier New"/>
                <a:cs typeface="Courier New"/>
              </a:rPr>
              <a:t>DBMS_SCHEDULER.CREATE_SCHEDULE('SCHED_NAME',</a:t>
            </a:r>
            <a:endParaRPr sz="1300">
              <a:latin typeface="Courier New"/>
              <a:cs typeface="Courier New"/>
            </a:endParaRPr>
          </a:p>
          <a:p>
            <a:pPr marL="367665" marR="1604645">
              <a:lnSpc>
                <a:spcPts val="1310"/>
              </a:lnSpc>
              <a:spcBef>
                <a:spcPts val="130"/>
              </a:spcBef>
            </a:pPr>
            <a:r>
              <a:rPr dirty="0" sz="1300" spc="-20" b="1">
                <a:latin typeface="Courier New"/>
                <a:cs typeface="Courier New"/>
              </a:rPr>
              <a:t>start_date </a:t>
            </a:r>
            <a:r>
              <a:rPr dirty="0" sz="1300" spc="-15" b="1">
                <a:latin typeface="Courier New"/>
                <a:cs typeface="Courier New"/>
              </a:rPr>
              <a:t>=&gt; </a:t>
            </a:r>
            <a:r>
              <a:rPr dirty="0" sz="1300" spc="-20" b="1">
                <a:latin typeface="Courier New"/>
                <a:cs typeface="Courier New"/>
              </a:rPr>
              <a:t>SYSTIMESTAMP,  repeat_interval </a:t>
            </a:r>
            <a:r>
              <a:rPr dirty="0" sz="1300" spc="-15" b="1">
                <a:latin typeface="Courier New"/>
                <a:cs typeface="Courier New"/>
              </a:rPr>
              <a:t>=&gt; </a:t>
            </a:r>
            <a:r>
              <a:rPr dirty="0" sz="1300" spc="-20" b="1">
                <a:latin typeface="Courier New"/>
                <a:cs typeface="Courier New"/>
              </a:rPr>
              <a:t>'FREQ=DAILY',  </a:t>
            </a:r>
            <a:r>
              <a:rPr dirty="0" sz="1300" spc="-15" b="1">
                <a:latin typeface="Courier New"/>
                <a:cs typeface="Courier New"/>
              </a:rPr>
              <a:t>end_date </a:t>
            </a:r>
            <a:r>
              <a:rPr dirty="0" sz="1300" spc="-10" b="1">
                <a:latin typeface="Courier New"/>
                <a:cs typeface="Courier New"/>
              </a:rPr>
              <a:t>=&gt; </a:t>
            </a:r>
            <a:r>
              <a:rPr dirty="0" sz="1300" spc="-15" b="1">
                <a:latin typeface="Courier New"/>
                <a:cs typeface="Courier New"/>
              </a:rPr>
              <a:t>SYSTIMESTAMP</a:t>
            </a:r>
            <a:r>
              <a:rPr dirty="0" sz="1300" spc="-30" b="1">
                <a:latin typeface="Courier New"/>
                <a:cs typeface="Courier New"/>
              </a:rPr>
              <a:t> </a:t>
            </a:r>
            <a:r>
              <a:rPr dirty="0" sz="1300" spc="-15" b="1">
                <a:latin typeface="Courier New"/>
                <a:cs typeface="Courier New"/>
              </a:rPr>
              <a:t>+15);</a:t>
            </a:r>
            <a:endParaRPr sz="1300">
              <a:latin typeface="Courier New"/>
              <a:cs typeface="Courier New"/>
            </a:endParaRPr>
          </a:p>
          <a:p>
            <a:pPr marL="74930">
              <a:lnSpc>
                <a:spcPts val="1320"/>
              </a:lnSpc>
            </a:pPr>
            <a:r>
              <a:rPr dirty="0" sz="1300" spc="-20" b="1">
                <a:latin typeface="Courier New"/>
                <a:cs typeface="Courier New"/>
              </a:rPr>
              <a:t>END;</a:t>
            </a:r>
            <a:endParaRPr sz="1300">
              <a:latin typeface="Courier New"/>
              <a:cs typeface="Courier New"/>
            </a:endParaRPr>
          </a:p>
        </p:txBody>
      </p:sp>
      <p:sp>
        <p:nvSpPr>
          <p:cNvPr id="11" name="object 11"/>
          <p:cNvSpPr txBox="1"/>
          <p:nvPr/>
        </p:nvSpPr>
        <p:spPr>
          <a:xfrm>
            <a:off x="743204" y="5609382"/>
            <a:ext cx="6228080" cy="37357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a:t>
            </a:r>
            <a:r>
              <a:rPr dirty="0" sz="1300" spc="5" b="1">
                <a:latin typeface="Arial"/>
                <a:cs typeface="Arial"/>
              </a:rPr>
              <a:t>Job Using </a:t>
            </a:r>
            <a:r>
              <a:rPr dirty="0" sz="1300" spc="10" b="1">
                <a:latin typeface="Arial"/>
                <a:cs typeface="Arial"/>
              </a:rPr>
              <a:t>a</a:t>
            </a:r>
            <a:r>
              <a:rPr dirty="0" sz="1300" spc="-5" b="1">
                <a:latin typeface="Arial"/>
                <a:cs typeface="Arial"/>
              </a:rPr>
              <a:t> </a:t>
            </a:r>
            <a:r>
              <a:rPr dirty="0" sz="1300" spc="10" b="1">
                <a:latin typeface="Arial"/>
                <a:cs typeface="Arial"/>
              </a:rPr>
              <a:t>Schedule</a:t>
            </a:r>
            <a:endParaRPr sz="1300">
              <a:latin typeface="Arial"/>
              <a:cs typeface="Arial"/>
            </a:endParaRPr>
          </a:p>
          <a:p>
            <a:pPr marL="137795" marR="42545">
              <a:lnSpc>
                <a:spcPct val="101299"/>
              </a:lnSpc>
              <a:spcBef>
                <a:spcPts val="370"/>
              </a:spcBef>
            </a:pPr>
            <a:r>
              <a:rPr dirty="0" sz="1300" spc="10">
                <a:latin typeface="Times New Roman"/>
                <a:cs typeface="Times New Roman"/>
              </a:rPr>
              <a:t>You </a:t>
            </a:r>
            <a:r>
              <a:rPr dirty="0" sz="1300" spc="5">
                <a:latin typeface="Times New Roman"/>
                <a:cs typeface="Times New Roman"/>
              </a:rPr>
              <a:t>can create a </a:t>
            </a:r>
            <a:r>
              <a:rPr dirty="0" sz="1300" spc="10">
                <a:latin typeface="Times New Roman"/>
                <a:cs typeface="Times New Roman"/>
              </a:rPr>
              <a:t>common </a:t>
            </a:r>
            <a:r>
              <a:rPr dirty="0" sz="1300" spc="5">
                <a:latin typeface="Times New Roman"/>
                <a:cs typeface="Times New Roman"/>
              </a:rPr>
              <a:t>schedule that </a:t>
            </a:r>
            <a:r>
              <a:rPr dirty="0" sz="1300" spc="10">
                <a:latin typeface="Times New Roman"/>
                <a:cs typeface="Times New Roman"/>
              </a:rPr>
              <a:t>can </a:t>
            </a:r>
            <a:r>
              <a:rPr dirty="0" sz="1300" spc="5">
                <a:latin typeface="Times New Roman"/>
                <a:cs typeface="Times New Roman"/>
              </a:rPr>
              <a:t>be applied to different jobs without having to  specify the schedule details each time. </a:t>
            </a:r>
            <a:r>
              <a:rPr dirty="0" sz="1300" spc="10">
                <a:latin typeface="Times New Roman"/>
                <a:cs typeface="Times New Roman"/>
              </a:rPr>
              <a:t>The </a:t>
            </a:r>
            <a:r>
              <a:rPr dirty="0" sz="1300" spc="5">
                <a:latin typeface="Times New Roman"/>
                <a:cs typeface="Times New Roman"/>
              </a:rPr>
              <a:t>following are the benefits of creating a  schedule:</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a:latin typeface="Times New Roman"/>
                <a:cs typeface="Times New Roman"/>
              </a:rPr>
              <a:t>It </a:t>
            </a:r>
            <a:r>
              <a:rPr dirty="0" sz="1300" spc="5">
                <a:latin typeface="Times New Roman"/>
                <a:cs typeface="Times New Roman"/>
              </a:rPr>
              <a:t>is reusable and </a:t>
            </a:r>
            <a:r>
              <a:rPr dirty="0" sz="1300" spc="10">
                <a:latin typeface="Times New Roman"/>
                <a:cs typeface="Times New Roman"/>
              </a:rPr>
              <a:t>can </a:t>
            </a:r>
            <a:r>
              <a:rPr dirty="0" sz="1300" spc="5">
                <a:latin typeface="Times New Roman"/>
                <a:cs typeface="Times New Roman"/>
              </a:rPr>
              <a:t>be assigned to different</a:t>
            </a:r>
            <a:r>
              <a:rPr dirty="0" sz="1300">
                <a:latin typeface="Times New Roman"/>
                <a:cs typeface="Times New Roman"/>
              </a:rPr>
              <a:t> </a:t>
            </a:r>
            <a:r>
              <a:rPr dirty="0" sz="1300" spc="5">
                <a:latin typeface="Times New Roman"/>
                <a:cs typeface="Times New Roman"/>
              </a:rPr>
              <a:t>jobs.</a:t>
            </a:r>
            <a:endParaRPr sz="1300">
              <a:latin typeface="Times New Roman"/>
              <a:cs typeface="Times New Roman"/>
            </a:endParaRPr>
          </a:p>
          <a:p>
            <a:pPr marL="514984" marR="321945" indent="-251460">
              <a:lnSpc>
                <a:spcPts val="1580"/>
              </a:lnSpc>
              <a:spcBef>
                <a:spcPts val="55"/>
              </a:spcBef>
              <a:buChar char="•"/>
              <a:tabLst>
                <a:tab pos="514984" algn="l"/>
                <a:tab pos="515620" algn="l"/>
              </a:tabLst>
            </a:pPr>
            <a:r>
              <a:rPr dirty="0" sz="1300" spc="5">
                <a:latin typeface="Times New Roman"/>
                <a:cs typeface="Times New Roman"/>
              </a:rPr>
              <a:t>Changing the schedule affects all jobs using the schedule. </a:t>
            </a:r>
            <a:r>
              <a:rPr dirty="0" sz="1300" spc="10">
                <a:latin typeface="Times New Roman"/>
                <a:cs typeface="Times New Roman"/>
              </a:rPr>
              <a:t>The </a:t>
            </a:r>
            <a:r>
              <a:rPr dirty="0" sz="1300" spc="5">
                <a:latin typeface="Times New Roman"/>
                <a:cs typeface="Times New Roman"/>
              </a:rPr>
              <a:t>job schedules are  changed once, not multiple</a:t>
            </a:r>
            <a:r>
              <a:rPr dirty="0" sz="1300" spc="15">
                <a:latin typeface="Times New Roman"/>
                <a:cs typeface="Times New Roman"/>
              </a:rPr>
              <a:t> </a:t>
            </a:r>
            <a:r>
              <a:rPr dirty="0" sz="1300" spc="5">
                <a:latin typeface="Times New Roman"/>
                <a:cs typeface="Times New Roman"/>
              </a:rPr>
              <a:t>times.</a:t>
            </a:r>
            <a:endParaRPr sz="1300">
              <a:latin typeface="Times New Roman"/>
              <a:cs typeface="Times New Roman"/>
            </a:endParaRPr>
          </a:p>
          <a:p>
            <a:pPr marL="137795" marR="142875">
              <a:lnSpc>
                <a:spcPct val="103800"/>
              </a:lnSpc>
              <a:spcBef>
                <a:spcPts val="229"/>
              </a:spcBef>
            </a:pPr>
            <a:r>
              <a:rPr dirty="0" sz="1300" spc="10">
                <a:latin typeface="Times New Roman"/>
                <a:cs typeface="Times New Roman"/>
              </a:rPr>
              <a:t>A </a:t>
            </a:r>
            <a:r>
              <a:rPr dirty="0" sz="1300" spc="5">
                <a:latin typeface="Times New Roman"/>
                <a:cs typeface="Times New Roman"/>
              </a:rPr>
              <a:t>schedule is precise to only the nearest second. Although the </a:t>
            </a:r>
            <a:r>
              <a:rPr dirty="0" sz="1300" spc="15">
                <a:latin typeface="Courier New"/>
                <a:cs typeface="Courier New"/>
              </a:rPr>
              <a:t>TIMESTAMP</a:t>
            </a:r>
            <a:r>
              <a:rPr dirty="0" sz="1300" spc="-300">
                <a:latin typeface="Courier New"/>
                <a:cs typeface="Courier New"/>
              </a:rPr>
              <a:t> </a:t>
            </a:r>
            <a:r>
              <a:rPr dirty="0" sz="1300" spc="5">
                <a:latin typeface="Times New Roman"/>
                <a:cs typeface="Times New Roman"/>
              </a:rPr>
              <a:t>data type is  </a:t>
            </a:r>
            <a:r>
              <a:rPr dirty="0" sz="1300" spc="10">
                <a:latin typeface="Times New Roman"/>
                <a:cs typeface="Times New Roman"/>
              </a:rPr>
              <a:t>more </a:t>
            </a:r>
            <a:r>
              <a:rPr dirty="0" sz="1300" spc="5">
                <a:latin typeface="Times New Roman"/>
                <a:cs typeface="Times New Roman"/>
              </a:rPr>
              <a:t>accurate, the Scheduler rounds off anything with a higher precision to the nearest  second.</a:t>
            </a:r>
            <a:endParaRPr sz="1300">
              <a:latin typeface="Times New Roman"/>
              <a:cs typeface="Times New Roman"/>
            </a:endParaRPr>
          </a:p>
          <a:p>
            <a:pPr marL="137795" marR="108585">
              <a:lnSpc>
                <a:spcPct val="103800"/>
              </a:lnSpc>
              <a:spcBef>
                <a:spcPts val="285"/>
              </a:spcBef>
            </a:pPr>
            <a:r>
              <a:rPr dirty="0" sz="1300" spc="10">
                <a:latin typeface="Times New Roman"/>
                <a:cs typeface="Times New Roman"/>
              </a:rPr>
              <a:t>The </a:t>
            </a:r>
            <a:r>
              <a:rPr dirty="0" sz="1300" spc="5">
                <a:latin typeface="Times New Roman"/>
                <a:cs typeface="Times New Roman"/>
              </a:rPr>
              <a:t>start and end times for a schedule are specified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TIMESTAMP</a:t>
            </a:r>
            <a:r>
              <a:rPr dirty="0" sz="1300" spc="-360">
                <a:latin typeface="Courier New"/>
                <a:cs typeface="Courier New"/>
              </a:rPr>
              <a:t> </a:t>
            </a:r>
            <a:r>
              <a:rPr dirty="0" sz="1300" spc="5">
                <a:latin typeface="Times New Roman"/>
                <a:cs typeface="Times New Roman"/>
              </a:rPr>
              <a:t>data type.  </a:t>
            </a:r>
            <a:r>
              <a:rPr dirty="0" sz="1300" spc="10">
                <a:latin typeface="Times New Roman"/>
                <a:cs typeface="Times New Roman"/>
              </a:rPr>
              <a:t>The </a:t>
            </a:r>
            <a:r>
              <a:rPr dirty="0" sz="1300" spc="15">
                <a:latin typeface="Courier New"/>
                <a:cs typeface="Courier New"/>
              </a:rPr>
              <a:t>end_date </a:t>
            </a:r>
            <a:r>
              <a:rPr dirty="0" sz="1300" spc="5">
                <a:latin typeface="Times New Roman"/>
                <a:cs typeface="Times New Roman"/>
              </a:rPr>
              <a:t>for a saved schedule is the date </a:t>
            </a:r>
            <a:r>
              <a:rPr dirty="0" sz="1300" spc="10">
                <a:latin typeface="Times New Roman"/>
                <a:cs typeface="Times New Roman"/>
              </a:rPr>
              <a:t>after </a:t>
            </a:r>
            <a:r>
              <a:rPr dirty="0" sz="1300" spc="5">
                <a:latin typeface="Times New Roman"/>
                <a:cs typeface="Times New Roman"/>
              </a:rPr>
              <a:t>which the schedule is </a:t>
            </a:r>
            <a:r>
              <a:rPr dirty="0" sz="1300" spc="10">
                <a:latin typeface="Times New Roman"/>
                <a:cs typeface="Times New Roman"/>
              </a:rPr>
              <a:t>no </a:t>
            </a:r>
            <a:r>
              <a:rPr dirty="0" sz="1300" spc="5">
                <a:latin typeface="Times New Roman"/>
                <a:cs typeface="Times New Roman"/>
              </a:rPr>
              <a:t>longer  valid. </a:t>
            </a:r>
            <a:r>
              <a:rPr dirty="0" sz="1300" spc="10">
                <a:latin typeface="Times New Roman"/>
                <a:cs typeface="Times New Roman"/>
              </a:rPr>
              <a:t>The </a:t>
            </a:r>
            <a:r>
              <a:rPr dirty="0" sz="1300" spc="5">
                <a:latin typeface="Times New Roman"/>
                <a:cs typeface="Times New Roman"/>
              </a:rPr>
              <a:t>schedule in the example is valid for </a:t>
            </a:r>
            <a:r>
              <a:rPr dirty="0" sz="1300" spc="10">
                <a:latin typeface="Times New Roman"/>
                <a:cs typeface="Times New Roman"/>
              </a:rPr>
              <a:t>15 </a:t>
            </a:r>
            <a:r>
              <a:rPr dirty="0" sz="1300" spc="5">
                <a:latin typeface="Times New Roman"/>
                <a:cs typeface="Times New Roman"/>
              </a:rPr>
              <a:t>days after using it with a specified</a:t>
            </a:r>
            <a:r>
              <a:rPr dirty="0" sz="1300" spc="170">
                <a:latin typeface="Times New Roman"/>
                <a:cs typeface="Times New Roman"/>
              </a:rPr>
              <a:t> </a:t>
            </a:r>
            <a:r>
              <a:rPr dirty="0" sz="1300" spc="5">
                <a:latin typeface="Times New Roman"/>
                <a:cs typeface="Times New Roman"/>
              </a:rPr>
              <a:t>job.</a:t>
            </a:r>
            <a:endParaRPr sz="1300">
              <a:latin typeface="Times New Roman"/>
              <a:cs typeface="Times New Roman"/>
            </a:endParaRPr>
          </a:p>
          <a:p>
            <a:pPr marL="138430" marR="5080" indent="-635">
              <a:lnSpc>
                <a:spcPct val="101499"/>
              </a:lnSpc>
              <a:spcBef>
                <a:spcPts val="320"/>
              </a:spcBef>
            </a:pPr>
            <a:r>
              <a:rPr dirty="0" sz="1300" spc="10">
                <a:latin typeface="Times New Roman"/>
                <a:cs typeface="Times New Roman"/>
              </a:rPr>
              <a:t>The </a:t>
            </a:r>
            <a:r>
              <a:rPr dirty="0" sz="1300" spc="15">
                <a:latin typeface="Courier New"/>
                <a:cs typeface="Courier New"/>
              </a:rPr>
              <a:t>repeat_interval </a:t>
            </a:r>
            <a:r>
              <a:rPr dirty="0" sz="1300" spc="5">
                <a:latin typeface="Times New Roman"/>
                <a:cs typeface="Times New Roman"/>
              </a:rPr>
              <a:t>for a saved schedule must be created </a:t>
            </a:r>
            <a:r>
              <a:rPr dirty="0" sz="1300" spc="10">
                <a:latin typeface="Times New Roman"/>
                <a:cs typeface="Times New Roman"/>
              </a:rPr>
              <a:t>by </a:t>
            </a:r>
            <a:r>
              <a:rPr dirty="0" sz="1300" spc="5">
                <a:latin typeface="Times New Roman"/>
                <a:cs typeface="Times New Roman"/>
              </a:rPr>
              <a:t>using a calendaring  expression.</a:t>
            </a:r>
            <a:r>
              <a:rPr dirty="0" sz="1300" spc="10">
                <a:latin typeface="Times New Roman"/>
                <a:cs typeface="Times New Roman"/>
              </a:rPr>
              <a:t> A</a:t>
            </a:r>
            <a:r>
              <a:rPr dirty="0" sz="1300" spc="15">
                <a:latin typeface="Times New Roman"/>
                <a:cs typeface="Times New Roman"/>
              </a:rPr>
              <a:t> </a:t>
            </a:r>
            <a:r>
              <a:rPr dirty="0" sz="1300" spc="10">
                <a:latin typeface="Courier New"/>
                <a:cs typeface="Courier New"/>
              </a:rPr>
              <a:t>NULL</a:t>
            </a:r>
            <a:r>
              <a:rPr dirty="0" sz="1300" spc="-450">
                <a:latin typeface="Courier New"/>
                <a:cs typeface="Courier New"/>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for</a:t>
            </a:r>
            <a:r>
              <a:rPr dirty="0" sz="1300" spc="15">
                <a:latin typeface="Times New Roman"/>
                <a:cs typeface="Times New Roman"/>
              </a:rPr>
              <a:t> </a:t>
            </a:r>
            <a:r>
              <a:rPr dirty="0" sz="1300" spc="10">
                <a:latin typeface="Courier New"/>
                <a:cs typeface="Courier New"/>
              </a:rPr>
              <a:t>repeat_interval</a:t>
            </a:r>
            <a:r>
              <a:rPr dirty="0" sz="1300" spc="-440">
                <a:latin typeface="Courier New"/>
                <a:cs typeface="Courier New"/>
              </a:rPr>
              <a:t> </a:t>
            </a:r>
            <a:r>
              <a:rPr dirty="0" sz="1300" spc="5">
                <a:latin typeface="Times New Roman"/>
                <a:cs typeface="Times New Roman"/>
              </a:rPr>
              <a:t>specifies</a:t>
            </a:r>
            <a:r>
              <a:rPr dirty="0" sz="1300" spc="15">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job</a:t>
            </a:r>
            <a:r>
              <a:rPr dirty="0" sz="1300" spc="15">
                <a:latin typeface="Times New Roman"/>
                <a:cs typeface="Times New Roman"/>
              </a:rPr>
              <a:t> </a:t>
            </a:r>
            <a:r>
              <a:rPr dirty="0" sz="1300" spc="5">
                <a:latin typeface="Times New Roman"/>
                <a:cs typeface="Times New Roman"/>
              </a:rPr>
              <a:t>runs</a:t>
            </a:r>
            <a:r>
              <a:rPr dirty="0" sz="1300" spc="10">
                <a:latin typeface="Times New Roman"/>
                <a:cs typeface="Times New Roman"/>
              </a:rPr>
              <a:t> </a:t>
            </a:r>
            <a:r>
              <a:rPr dirty="0" sz="1300" spc="5">
                <a:latin typeface="Times New Roman"/>
                <a:cs typeface="Times New Roman"/>
              </a:rPr>
              <a:t>only</a:t>
            </a:r>
            <a:r>
              <a:rPr dirty="0" sz="1300" spc="15">
                <a:latin typeface="Times New Roman"/>
                <a:cs typeface="Times New Roman"/>
              </a:rPr>
              <a:t> </a:t>
            </a:r>
            <a:r>
              <a:rPr dirty="0" sz="1300" spc="5">
                <a:latin typeface="Times New Roman"/>
                <a:cs typeface="Times New Roman"/>
              </a:rPr>
              <a:t>once.</a:t>
            </a:r>
            <a:endParaRPr sz="1300">
              <a:latin typeface="Times New Roman"/>
              <a:cs typeface="Times New Roman"/>
            </a:endParaRPr>
          </a:p>
          <a:p>
            <a:pPr marL="137795" marR="424180">
              <a:lnSpc>
                <a:spcPct val="101099"/>
              </a:lnSpc>
              <a:spcBef>
                <a:spcPts val="48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cannot use </a:t>
            </a:r>
            <a:r>
              <a:rPr dirty="0" sz="1300" spc="10">
                <a:latin typeface="Times New Roman"/>
                <a:cs typeface="Times New Roman"/>
              </a:rPr>
              <a:t>PL/SQL </a:t>
            </a:r>
            <a:r>
              <a:rPr dirty="0" sz="1300" spc="5">
                <a:latin typeface="Times New Roman"/>
                <a:cs typeface="Times New Roman"/>
              </a:rPr>
              <a:t>expressions to express the repeat interval for a saved  schedule.</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286240"/>
            <a:ext cx="6168390" cy="622300"/>
          </a:xfrm>
          <a:prstGeom prst="rect">
            <a:avLst/>
          </a:prstGeom>
        </p:spPr>
        <p:txBody>
          <a:bodyPr wrap="square" lIns="0" tIns="0" rIns="0" bIns="0" rtlCol="0" vert="horz">
            <a:spAutoFit/>
          </a:bodyPr>
          <a:lstStyle/>
          <a:p>
            <a:pPr algn="ctr" marL="247650">
              <a:lnSpc>
                <a:spcPts val="1315"/>
              </a:lnSpc>
            </a:pPr>
            <a:r>
              <a:rPr dirty="0" sz="1100" spc="-5" b="1">
                <a:latin typeface="Arial"/>
                <a:cs typeface="Arial"/>
              </a:rPr>
              <a:t>Preface-5</a:t>
            </a:r>
            <a:endParaRPr sz="1100">
              <a:latin typeface="Arial"/>
              <a:cs typeface="Arial"/>
            </a:endParaRPr>
          </a:p>
          <a:p>
            <a:pPr marL="12700" marR="5080">
              <a:lnSpc>
                <a:spcPct val="104200"/>
              </a:lnSpc>
              <a:spcBef>
                <a:spcPts val="42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91794" y="695959"/>
            <a:ext cx="2330450" cy="66294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a:t>
            </a:r>
            <a:r>
              <a:rPr dirty="0" sz="1200" spc="-75" b="1">
                <a:latin typeface="Times New Roman"/>
                <a:cs typeface="Times New Roman"/>
              </a:rPr>
              <a:t> </a:t>
            </a:r>
            <a:r>
              <a:rPr dirty="0" sz="1200" spc="-5" b="1">
                <a:latin typeface="Times New Roman"/>
                <a:cs typeface="Times New Roman"/>
              </a:rPr>
              <a:t>Text</a:t>
            </a:r>
            <a:endParaRPr sz="1200">
              <a:latin typeface="Times New Roman"/>
              <a:cs typeface="Times New Roman"/>
            </a:endParaRPr>
          </a:p>
        </p:txBody>
      </p:sp>
      <p:graphicFrame>
        <p:nvGraphicFramePr>
          <p:cNvPr id="3" name="object 3"/>
          <p:cNvGraphicFramePr>
            <a:graphicFrameLocks noGrp="1"/>
          </p:cNvGraphicFramePr>
          <p:nvPr/>
        </p:nvGraphicFramePr>
        <p:xfrm>
          <a:off x="1100708" y="1454277"/>
          <a:ext cx="5135245" cy="4109085"/>
        </p:xfrm>
        <a:graphic>
          <a:graphicData uri="http://schemas.openxmlformats.org/drawingml/2006/table">
            <a:tbl>
              <a:tblPr firstRow="1" bandRow="1">
                <a:tableStyleId>{2D5ABB26-0587-4C30-8999-92F81FD0307C}</a:tableStyleId>
              </a:tblPr>
              <a:tblGrid>
                <a:gridCol w="835025"/>
                <a:gridCol w="1828800"/>
                <a:gridCol w="2456815"/>
              </a:tblGrid>
              <a:tr h="237744">
                <a:tc>
                  <a:txBody>
                    <a:bodyPr/>
                    <a:lstStyle/>
                    <a:p>
                      <a:pPr marL="68580">
                        <a:lnSpc>
                          <a:spcPts val="1315"/>
                        </a:lnSpc>
                      </a:pPr>
                      <a:r>
                        <a:rPr dirty="0" sz="1100" b="1">
                          <a:latin typeface="Times New Roman"/>
                          <a:cs typeface="Times New Roman"/>
                        </a:rPr>
                        <a:t>Convention</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9215">
                        <a:lnSpc>
                          <a:spcPts val="1315"/>
                        </a:lnSpc>
                      </a:pPr>
                      <a:r>
                        <a:rPr dirty="0" sz="1100" b="1">
                          <a:latin typeface="Times New Roman"/>
                          <a:cs typeface="Times New Roman"/>
                        </a:rPr>
                        <a:t>Element</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315"/>
                        </a:lnSpc>
                      </a:pPr>
                      <a:r>
                        <a:rPr dirty="0" sz="1100" spc="-5" b="1">
                          <a:latin typeface="Times New Roman"/>
                          <a:cs typeface="Times New Roman"/>
                        </a:rPr>
                        <a:t>Example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8724">
                <a:tc>
                  <a:txBody>
                    <a:bodyPr/>
                    <a:lstStyle/>
                    <a:p>
                      <a:pPr marL="68580">
                        <a:lnSpc>
                          <a:spcPts val="1290"/>
                        </a:lnSpc>
                      </a:pPr>
                      <a:r>
                        <a:rPr dirty="0" sz="1100">
                          <a:latin typeface="Times New Roman"/>
                          <a:cs typeface="Times New Roman"/>
                        </a:rPr>
                        <a:t>Bold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300"/>
                        </a:lnSpc>
                        <a:spcBef>
                          <a:spcPts val="30"/>
                        </a:spcBef>
                      </a:pPr>
                      <a:r>
                        <a:rPr dirty="0" sz="1100" spc="-5">
                          <a:latin typeface="Times New Roman"/>
                          <a:cs typeface="Times New Roman"/>
                        </a:rPr>
                        <a:t>Emphasized </a:t>
                      </a:r>
                      <a:r>
                        <a:rPr dirty="0" sz="1100">
                          <a:latin typeface="Times New Roman"/>
                          <a:cs typeface="Times New Roman"/>
                        </a:rPr>
                        <a:t>words and</a:t>
                      </a:r>
                      <a:r>
                        <a:rPr dirty="0" sz="1100" spc="-35">
                          <a:latin typeface="Times New Roman"/>
                          <a:cs typeface="Times New Roman"/>
                        </a:rPr>
                        <a:t> </a:t>
                      </a:r>
                      <a:r>
                        <a:rPr dirty="0" sz="1100">
                          <a:latin typeface="Times New Roman"/>
                          <a:cs typeface="Times New Roman"/>
                        </a:rPr>
                        <a:t>phrases  in Web content</a:t>
                      </a:r>
                      <a:r>
                        <a:rPr dirty="0" sz="1100" spc="-15">
                          <a:latin typeface="Times New Roman"/>
                          <a:cs typeface="Times New Roman"/>
                        </a:rPr>
                        <a:t> </a:t>
                      </a:r>
                      <a:r>
                        <a:rPr dirty="0" sz="1100">
                          <a:latin typeface="Times New Roman"/>
                          <a:cs typeface="Times New Roman"/>
                        </a:rPr>
                        <a:t>only</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a:latin typeface="Times New Roman"/>
                          <a:cs typeface="Times New Roman"/>
                        </a:rPr>
                        <a:t>To </a:t>
                      </a:r>
                      <a:r>
                        <a:rPr dirty="0" sz="1100" spc="-5">
                          <a:latin typeface="Times New Roman"/>
                          <a:cs typeface="Times New Roman"/>
                        </a:rPr>
                        <a:t>navigate </a:t>
                      </a:r>
                      <a:r>
                        <a:rPr dirty="0" sz="1100">
                          <a:latin typeface="Times New Roman"/>
                          <a:cs typeface="Times New Roman"/>
                        </a:rPr>
                        <a:t>within this application,</a:t>
                      </a:r>
                      <a:r>
                        <a:rPr dirty="0" sz="1100" spc="-10">
                          <a:latin typeface="Times New Roman"/>
                          <a:cs typeface="Times New Roman"/>
                        </a:rPr>
                        <a:t> </a:t>
                      </a:r>
                      <a:r>
                        <a:rPr dirty="0" sz="1100">
                          <a:latin typeface="Times New Roman"/>
                          <a:cs typeface="Times New Roman"/>
                        </a:rPr>
                        <a:t>do</a:t>
                      </a:r>
                      <a:endParaRPr sz="1100">
                        <a:latin typeface="Times New Roman"/>
                        <a:cs typeface="Times New Roman"/>
                      </a:endParaRPr>
                    </a:p>
                    <a:p>
                      <a:pPr marL="68580">
                        <a:lnSpc>
                          <a:spcPct val="100000"/>
                        </a:lnSpc>
                      </a:pPr>
                      <a:r>
                        <a:rPr dirty="0" sz="1100" spc="-5" b="1">
                          <a:latin typeface="Times New Roman"/>
                          <a:cs typeface="Times New Roman"/>
                        </a:rPr>
                        <a:t>not </a:t>
                      </a:r>
                      <a:r>
                        <a:rPr dirty="0" sz="1100">
                          <a:latin typeface="Times New Roman"/>
                          <a:cs typeface="Times New Roman"/>
                        </a:rPr>
                        <a:t>click the Back and Forward</a:t>
                      </a:r>
                      <a:r>
                        <a:rPr dirty="0" sz="1100" spc="-45">
                          <a:latin typeface="Times New Roman"/>
                          <a:cs typeface="Times New Roman"/>
                        </a:rPr>
                        <a:t> </a:t>
                      </a:r>
                      <a:r>
                        <a:rPr dirty="0" sz="1100">
                          <a:latin typeface="Times New Roman"/>
                          <a:cs typeface="Times New Roman"/>
                        </a:rPr>
                        <a:t>buttons.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02920">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Bold</a:t>
                      </a:r>
                      <a:r>
                        <a:rPr dirty="0" sz="1100" spc="-10">
                          <a:latin typeface="Times New Roman"/>
                          <a:cs typeface="Times New Roman"/>
                        </a:rPr>
                        <a:t> </a:t>
                      </a:r>
                      <a:r>
                        <a:rPr dirty="0" sz="1100">
                          <a:latin typeface="Times New Roman"/>
                          <a:cs typeface="Times New Roman"/>
                        </a:rPr>
                        <a:t>italic</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50">
                        <a:latin typeface="Times New Roman"/>
                        <a:cs typeface="Times New Roman"/>
                      </a:endParaRPr>
                    </a:p>
                    <a:p>
                      <a:pPr marL="68580" marR="195580">
                        <a:lnSpc>
                          <a:spcPts val="1300"/>
                        </a:lnSpc>
                      </a:pPr>
                      <a:r>
                        <a:rPr dirty="0" sz="1100">
                          <a:latin typeface="Times New Roman"/>
                          <a:cs typeface="Times New Roman"/>
                        </a:rPr>
                        <a:t>Glossary </a:t>
                      </a:r>
                      <a:r>
                        <a:rPr dirty="0" sz="1100" spc="-5">
                          <a:latin typeface="Times New Roman"/>
                          <a:cs typeface="Times New Roman"/>
                        </a:rPr>
                        <a:t>terms </a:t>
                      </a:r>
                      <a:r>
                        <a:rPr dirty="0" sz="1100">
                          <a:latin typeface="Times New Roman"/>
                          <a:cs typeface="Times New Roman"/>
                        </a:rPr>
                        <a:t>(if there is a  </a:t>
                      </a:r>
                      <a:r>
                        <a:rPr dirty="0" sz="1100" spc="-5">
                          <a:latin typeface="Times New Roman"/>
                          <a:cs typeface="Times New Roman"/>
                        </a:rPr>
                        <a:t>glossary)</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5"/>
                        </a:spcBef>
                      </a:pPr>
                      <a:endParaRPr sz="1100">
                        <a:latin typeface="Times New Roman"/>
                        <a:cs typeface="Times New Roman"/>
                      </a:endParaRPr>
                    </a:p>
                    <a:p>
                      <a:pPr marL="68580">
                        <a:lnSpc>
                          <a:spcPct val="100000"/>
                        </a:lnSpc>
                      </a:pPr>
                      <a:r>
                        <a:rPr dirty="0" sz="1000" spc="-5">
                          <a:latin typeface="Times New Roman"/>
                          <a:cs typeface="Times New Roman"/>
                        </a:rPr>
                        <a:t>The </a:t>
                      </a:r>
                      <a:r>
                        <a:rPr dirty="0" sz="1000" spc="-5" b="1" i="1">
                          <a:latin typeface="Times New Roman"/>
                          <a:cs typeface="Times New Roman"/>
                        </a:rPr>
                        <a:t>algorithm </a:t>
                      </a:r>
                      <a:r>
                        <a:rPr dirty="0" sz="1000" spc="-5">
                          <a:latin typeface="Times New Roman"/>
                          <a:cs typeface="Times New Roman"/>
                        </a:rPr>
                        <a:t>inserts the new </a:t>
                      </a:r>
                      <a:r>
                        <a:rPr dirty="0" sz="1000" spc="-10">
                          <a:latin typeface="Times New Roman"/>
                          <a:cs typeface="Times New Roman"/>
                        </a:rPr>
                        <a:t>key.</a:t>
                      </a:r>
                      <a:endParaRPr sz="1000">
                        <a:latin typeface="Times New Roman"/>
                        <a:cs typeface="Times New Roman"/>
                      </a:endParaRPr>
                    </a:p>
                  </a:txBody>
                  <a:tcPr marL="0" marR="0" marB="0" marT="190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a:lnSpc>
                          <a:spcPct val="100000"/>
                        </a:lnSpc>
                      </a:pPr>
                      <a:endParaRPr sz="1100">
                        <a:latin typeface="Times New Roman"/>
                        <a:cs typeface="Times New Roman"/>
                      </a:endParaRPr>
                    </a:p>
                    <a:p>
                      <a:pPr marL="68580">
                        <a:lnSpc>
                          <a:spcPct val="100000"/>
                        </a:lnSpc>
                      </a:pPr>
                      <a:r>
                        <a:rPr dirty="0" sz="1100" spc="-5">
                          <a:latin typeface="Times New Roman"/>
                          <a:cs typeface="Times New Roman"/>
                        </a:rPr>
                        <a:t>Brackets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Key</a:t>
                      </a:r>
                      <a:r>
                        <a:rPr dirty="0" sz="1100" spc="-20">
                          <a:latin typeface="Times New Roman"/>
                          <a:cs typeface="Times New Roman"/>
                        </a:rPr>
                        <a:t> </a:t>
                      </a:r>
                      <a:r>
                        <a:rPr dirty="0" sz="1100" spc="-5">
                          <a:latin typeface="Times New Roman"/>
                          <a:cs typeface="Times New Roman"/>
                        </a:rPr>
                        <a:t>names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Press</a:t>
                      </a:r>
                      <a:r>
                        <a:rPr dirty="0" sz="1100" spc="-5">
                          <a:latin typeface="Times New Roman"/>
                          <a:cs typeface="Times New Roman"/>
                        </a:rPr>
                        <a:t> </a:t>
                      </a:r>
                      <a:r>
                        <a:rPr dirty="0" sz="1100">
                          <a:latin typeface="Times New Roman"/>
                          <a:cs typeface="Times New Roman"/>
                        </a:rPr>
                        <a:t>[Enter].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89075">
                <a:tc>
                  <a:txBody>
                    <a:bodyPr/>
                    <a:lstStyle/>
                    <a:p>
                      <a:pPr>
                        <a:lnSpc>
                          <a:spcPct val="100000"/>
                        </a:lnSpc>
                      </a:pPr>
                      <a:endParaRPr sz="1150">
                        <a:latin typeface="Times New Roman"/>
                        <a:cs typeface="Times New Roman"/>
                      </a:endParaRPr>
                    </a:p>
                    <a:p>
                      <a:pPr marL="68580" marR="196215">
                        <a:lnSpc>
                          <a:spcPts val="1300"/>
                        </a:lnSpc>
                      </a:pPr>
                      <a:r>
                        <a:rPr dirty="0" sz="1100">
                          <a:latin typeface="Times New Roman"/>
                          <a:cs typeface="Times New Roman"/>
                        </a:rPr>
                        <a:t>Caps and  </a:t>
                      </a:r>
                      <a:r>
                        <a:rPr dirty="0" sz="1100">
                          <a:latin typeface="Times New Roman"/>
                          <a:cs typeface="Times New Roman"/>
                        </a:rPr>
                        <a:t>lo</a:t>
                      </a:r>
                      <a:r>
                        <a:rPr dirty="0" sz="1100" spc="-5">
                          <a:latin typeface="Times New Roman"/>
                          <a:cs typeface="Times New Roman"/>
                        </a:rPr>
                        <a:t>w</a:t>
                      </a:r>
                      <a:r>
                        <a:rPr dirty="0" sz="1100">
                          <a:latin typeface="Times New Roman"/>
                          <a:cs typeface="Times New Roman"/>
                        </a:rPr>
                        <a:t>ercase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1150">
                        <a:latin typeface="Times New Roman"/>
                        <a:cs typeface="Times New Roman"/>
                      </a:endParaRPr>
                    </a:p>
                    <a:p>
                      <a:pPr marL="68580" marR="1028065">
                        <a:lnSpc>
                          <a:spcPts val="1300"/>
                        </a:lnSpc>
                      </a:pPr>
                      <a:r>
                        <a:rPr dirty="0" sz="1100">
                          <a:latin typeface="Times New Roman"/>
                          <a:cs typeface="Times New Roman"/>
                        </a:rPr>
                        <a:t>Buttons,  check</a:t>
                      </a:r>
                      <a:r>
                        <a:rPr dirty="0" sz="1100" spc="-90">
                          <a:latin typeface="Times New Roman"/>
                          <a:cs typeface="Times New Roman"/>
                        </a:rPr>
                        <a:t> </a:t>
                      </a:r>
                      <a:r>
                        <a:rPr dirty="0" sz="1100">
                          <a:latin typeface="Times New Roman"/>
                          <a:cs typeface="Times New Roman"/>
                        </a:rPr>
                        <a:t>boxes,  </a:t>
                      </a:r>
                      <a:r>
                        <a:rPr dirty="0" sz="1100" spc="-5">
                          <a:latin typeface="Times New Roman"/>
                          <a:cs typeface="Times New Roman"/>
                        </a:rPr>
                        <a:t>triggers,  windows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Click the Executable</a:t>
                      </a:r>
                      <a:r>
                        <a:rPr dirty="0" sz="1100" spc="-25">
                          <a:latin typeface="Times New Roman"/>
                          <a:cs typeface="Times New Roman"/>
                        </a:rPr>
                        <a:t> </a:t>
                      </a:r>
                      <a:r>
                        <a:rPr dirty="0" sz="1100">
                          <a:latin typeface="Times New Roman"/>
                          <a:cs typeface="Times New Roman"/>
                        </a:rPr>
                        <a:t>button.</a:t>
                      </a:r>
                      <a:endParaRPr sz="1100">
                        <a:latin typeface="Times New Roman"/>
                        <a:cs typeface="Times New Roman"/>
                      </a:endParaRPr>
                    </a:p>
                    <a:p>
                      <a:pPr marL="68580" marR="193675">
                        <a:lnSpc>
                          <a:spcPts val="1300"/>
                        </a:lnSpc>
                        <a:spcBef>
                          <a:spcPts val="540"/>
                        </a:spcBef>
                      </a:pPr>
                      <a:r>
                        <a:rPr dirty="0" sz="1100">
                          <a:latin typeface="Times New Roman"/>
                          <a:cs typeface="Times New Roman"/>
                        </a:rPr>
                        <a:t>Select the Registration Required check  box.</a:t>
                      </a:r>
                      <a:endParaRPr sz="1100">
                        <a:latin typeface="Times New Roman"/>
                        <a:cs typeface="Times New Roman"/>
                      </a:endParaRPr>
                    </a:p>
                    <a:p>
                      <a:pPr marL="68580">
                        <a:lnSpc>
                          <a:spcPct val="100000"/>
                        </a:lnSpc>
                        <a:spcBef>
                          <a:spcPts val="434"/>
                        </a:spcBef>
                      </a:pPr>
                      <a:r>
                        <a:rPr dirty="0" sz="1100" spc="-5">
                          <a:latin typeface="Times New Roman"/>
                          <a:cs typeface="Times New Roman"/>
                        </a:rPr>
                        <a:t>Assign </a:t>
                      </a:r>
                      <a:r>
                        <a:rPr dirty="0" sz="1100">
                          <a:latin typeface="Times New Roman"/>
                          <a:cs typeface="Times New Roman"/>
                        </a:rPr>
                        <a:t>a </a:t>
                      </a:r>
                      <a:r>
                        <a:rPr dirty="0" sz="1100" spc="-5">
                          <a:latin typeface="Times New Roman"/>
                          <a:cs typeface="Times New Roman"/>
                        </a:rPr>
                        <a:t>When-Validate-Item</a:t>
                      </a:r>
                      <a:r>
                        <a:rPr dirty="0" sz="1100" spc="-15">
                          <a:latin typeface="Times New Roman"/>
                          <a:cs typeface="Times New Roman"/>
                        </a:rPr>
                        <a:t> </a:t>
                      </a:r>
                      <a:r>
                        <a:rPr dirty="0" sz="1100" spc="-5">
                          <a:latin typeface="Times New Roman"/>
                          <a:cs typeface="Times New Roman"/>
                        </a:rPr>
                        <a:t>trigger.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r>
              <a:tr h="263652">
                <a:tc>
                  <a:txBody>
                    <a:bodyPr/>
                    <a:lstStyle/>
                    <a:p>
                      <a:pPr>
                        <a:lnSpc>
                          <a:spcPct val="100000"/>
                        </a:lnSpc>
                      </a:pPr>
                      <a:endParaRPr sz="9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68580">
                        <a:lnSpc>
                          <a:spcPct val="100000"/>
                        </a:lnSpc>
                        <a:spcBef>
                          <a:spcPts val="170"/>
                        </a:spcBef>
                      </a:pPr>
                      <a:r>
                        <a:rPr dirty="0" sz="1100">
                          <a:latin typeface="Times New Roman"/>
                          <a:cs typeface="Times New Roman"/>
                        </a:rPr>
                        <a:t>Open the Master Schedule</a:t>
                      </a:r>
                      <a:r>
                        <a:rPr dirty="0" sz="1100" spc="-15">
                          <a:latin typeface="Times New Roman"/>
                          <a:cs typeface="Times New Roman"/>
                        </a:rPr>
                        <a:t> </a:t>
                      </a:r>
                      <a:r>
                        <a:rPr dirty="0" sz="1100">
                          <a:latin typeface="Times New Roman"/>
                          <a:cs typeface="Times New Roman"/>
                        </a:rPr>
                        <a:t>window.</a:t>
                      </a:r>
                      <a:endParaRPr sz="1100">
                        <a:latin typeface="Times New Roman"/>
                        <a:cs typeface="Times New Roman"/>
                      </a:endParaRPr>
                    </a:p>
                  </a:txBody>
                  <a:tcPr marL="0" marR="0" marB="0" marT="21590">
                    <a:lnL w="9525">
                      <a:solidFill>
                        <a:srgbClr val="000000"/>
                      </a:solidFill>
                      <a:prstDash val="solid"/>
                    </a:lnL>
                    <a:lnR w="9525">
                      <a:solidFill>
                        <a:srgbClr val="000000"/>
                      </a:solidFill>
                      <a:prstDash val="solid"/>
                    </a:lnR>
                    <a:lnB w="9525">
                      <a:solidFill>
                        <a:srgbClr val="000000"/>
                      </a:solidFill>
                      <a:prstDash val="solid"/>
                    </a:lnB>
                  </a:tcPr>
                </a:tc>
              </a:tr>
              <a:tr h="458724">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Carets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Menu</a:t>
                      </a:r>
                      <a:r>
                        <a:rPr dirty="0" sz="1100" spc="-5">
                          <a:latin typeface="Times New Roman"/>
                          <a:cs typeface="Times New Roman"/>
                        </a:rPr>
                        <a:t> </a:t>
                      </a:r>
                      <a:r>
                        <a:rPr dirty="0" sz="1100">
                          <a:latin typeface="Times New Roman"/>
                          <a:cs typeface="Times New Roman"/>
                        </a:rPr>
                        <a:t>paths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Select File &gt; </a:t>
                      </a:r>
                      <a:r>
                        <a:rPr dirty="0" sz="1100" spc="-5">
                          <a:latin typeface="Times New Roman"/>
                          <a:cs typeface="Times New Roman"/>
                        </a:rPr>
                        <a:t>Save.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31519">
                <a:tc>
                  <a:txBody>
                    <a:bodyPr/>
                    <a:lstStyle/>
                    <a:p>
                      <a:pPr>
                        <a:lnSpc>
                          <a:spcPct val="100000"/>
                        </a:lnSpc>
                      </a:pPr>
                      <a:endParaRPr sz="1100">
                        <a:latin typeface="Times New Roman"/>
                        <a:cs typeface="Times New Roman"/>
                      </a:endParaRPr>
                    </a:p>
                    <a:p>
                      <a:pPr marL="68580">
                        <a:lnSpc>
                          <a:spcPct val="100000"/>
                        </a:lnSpc>
                      </a:pPr>
                      <a:r>
                        <a:rPr dirty="0" sz="1100" spc="-10">
                          <a:latin typeface="Times New Roman"/>
                          <a:cs typeface="Times New Roman"/>
                        </a:rPr>
                        <a:t>Commas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p>
                      <a:pPr marL="68580">
                        <a:lnSpc>
                          <a:spcPct val="100000"/>
                        </a:lnSpc>
                      </a:pPr>
                      <a:r>
                        <a:rPr dirty="0" sz="1100">
                          <a:latin typeface="Times New Roman"/>
                          <a:cs typeface="Times New Roman"/>
                        </a:rPr>
                        <a:t>Key</a:t>
                      </a:r>
                      <a:r>
                        <a:rPr dirty="0" sz="1100" spc="-20">
                          <a:latin typeface="Times New Roman"/>
                          <a:cs typeface="Times New Roman"/>
                        </a:rPr>
                        <a:t> </a:t>
                      </a:r>
                      <a:r>
                        <a:rPr dirty="0" sz="1100">
                          <a:latin typeface="Times New Roman"/>
                          <a:cs typeface="Times New Roman"/>
                        </a:rPr>
                        <a:t>sequences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50">
                        <a:latin typeface="Times New Roman"/>
                        <a:cs typeface="Times New Roman"/>
                      </a:endParaRPr>
                    </a:p>
                    <a:p>
                      <a:pPr marL="68580" marR="332740">
                        <a:lnSpc>
                          <a:spcPts val="1300"/>
                        </a:lnSpc>
                      </a:pPr>
                      <a:r>
                        <a:rPr dirty="0" sz="1100">
                          <a:latin typeface="Times New Roman"/>
                          <a:cs typeface="Times New Roman"/>
                        </a:rPr>
                        <a:t>Press and release these </a:t>
                      </a:r>
                      <a:r>
                        <a:rPr dirty="0" sz="1100" spc="-10">
                          <a:latin typeface="Times New Roman"/>
                          <a:cs typeface="Times New Roman"/>
                        </a:rPr>
                        <a:t>keys </a:t>
                      </a:r>
                      <a:r>
                        <a:rPr dirty="0" sz="1100">
                          <a:latin typeface="Times New Roman"/>
                          <a:cs typeface="Times New Roman"/>
                        </a:rPr>
                        <a:t>one at a  </a:t>
                      </a:r>
                      <a:r>
                        <a:rPr dirty="0" sz="1100" spc="-5">
                          <a:latin typeface="Times New Roman"/>
                          <a:cs typeface="Times New Roman"/>
                        </a:rPr>
                        <a:t>time:</a:t>
                      </a:r>
                      <a:endParaRPr sz="1100">
                        <a:latin typeface="Times New Roman"/>
                        <a:cs typeface="Times New Roman"/>
                      </a:endParaRPr>
                    </a:p>
                    <a:p>
                      <a:pPr marL="68580">
                        <a:lnSpc>
                          <a:spcPts val="1250"/>
                        </a:lnSpc>
                      </a:pPr>
                      <a:r>
                        <a:rPr dirty="0" sz="1100" spc="-5">
                          <a:latin typeface="Times New Roman"/>
                          <a:cs typeface="Times New Roman"/>
                        </a:rPr>
                        <a:t>[Alt], </a:t>
                      </a:r>
                      <a:r>
                        <a:rPr dirty="0" sz="1100">
                          <a:latin typeface="Times New Roman"/>
                          <a:cs typeface="Times New Roman"/>
                        </a:rPr>
                        <a:t>[F], </a:t>
                      </a:r>
                      <a:r>
                        <a:rPr dirty="0" sz="1100" spc="-5">
                          <a:latin typeface="Times New Roman"/>
                          <a:cs typeface="Times New Roman"/>
                        </a:rPr>
                        <a:t>[D]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2648" y="496823"/>
            <a:ext cx="6549390" cy="4914900"/>
            <a:chOff x="612648" y="496823"/>
            <a:chExt cx="6549390" cy="4914900"/>
          </a:xfrm>
        </p:grpSpPr>
        <p:sp>
          <p:nvSpPr>
            <p:cNvPr id="3" name="object 3"/>
            <p:cNvSpPr/>
            <p:nvPr/>
          </p:nvSpPr>
          <p:spPr>
            <a:xfrm>
              <a:off x="617982"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8744"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0123"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678177" y="873506"/>
            <a:ext cx="4383405"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Setting the </a:t>
            </a:r>
            <a:r>
              <a:rPr dirty="0" sz="2000" spc="-5" b="1">
                <a:latin typeface="Arial"/>
                <a:cs typeface="Arial"/>
              </a:rPr>
              <a:t>Repeat </a:t>
            </a:r>
            <a:r>
              <a:rPr dirty="0" sz="2000" b="1">
                <a:latin typeface="Arial"/>
                <a:cs typeface="Arial"/>
              </a:rPr>
              <a:t>Interval for a</a:t>
            </a:r>
            <a:r>
              <a:rPr dirty="0" sz="2000" spc="-30" b="1">
                <a:latin typeface="Arial"/>
                <a:cs typeface="Arial"/>
              </a:rPr>
              <a:t> </a:t>
            </a:r>
            <a:r>
              <a:rPr dirty="0" sz="2000" spc="-5" b="1">
                <a:latin typeface="Arial"/>
                <a:cs typeface="Arial"/>
              </a:rPr>
              <a:t>Job</a:t>
            </a:r>
            <a:endParaRPr sz="2000">
              <a:latin typeface="Arial"/>
              <a:cs typeface="Arial"/>
            </a:endParaRPr>
          </a:p>
        </p:txBody>
      </p:sp>
      <p:sp>
        <p:nvSpPr>
          <p:cNvPr id="7" name="object 7"/>
          <p:cNvSpPr txBox="1"/>
          <p:nvPr/>
        </p:nvSpPr>
        <p:spPr>
          <a:xfrm>
            <a:off x="1313941" y="1792477"/>
            <a:ext cx="3432175" cy="265430"/>
          </a:xfrm>
          <a:prstGeom prst="rect">
            <a:avLst/>
          </a:prstGeom>
        </p:spPr>
        <p:txBody>
          <a:bodyPr wrap="square" lIns="0" tIns="15240" rIns="0" bIns="0" rtlCol="0" vert="horz">
            <a:spAutoFit/>
          </a:bodyPr>
          <a:lstStyle/>
          <a:p>
            <a:pPr marL="339090" indent="-327025">
              <a:lnSpc>
                <a:spcPct val="100000"/>
              </a:lnSpc>
              <a:spcBef>
                <a:spcPts val="120"/>
              </a:spcBef>
              <a:buClr>
                <a:srgbClr val="FF0000"/>
              </a:buClr>
              <a:buFont typeface="Arial"/>
              <a:buChar char="•"/>
              <a:tabLst>
                <a:tab pos="339090" algn="l"/>
                <a:tab pos="339725" algn="l"/>
              </a:tabLst>
            </a:pPr>
            <a:r>
              <a:rPr dirty="0" sz="1550" spc="10" b="1">
                <a:latin typeface="Arial"/>
                <a:cs typeface="Arial"/>
              </a:rPr>
              <a:t>Using a calendaring</a:t>
            </a:r>
            <a:r>
              <a:rPr dirty="0" sz="1550" spc="-45" b="1">
                <a:latin typeface="Arial"/>
                <a:cs typeface="Arial"/>
              </a:rPr>
              <a:t> </a:t>
            </a:r>
            <a:r>
              <a:rPr dirty="0" sz="1550" spc="10" b="1">
                <a:latin typeface="Arial"/>
                <a:cs typeface="Arial"/>
              </a:rPr>
              <a:t>expression:</a:t>
            </a:r>
            <a:endParaRPr sz="1550">
              <a:latin typeface="Arial"/>
              <a:cs typeface="Arial"/>
            </a:endParaRPr>
          </a:p>
        </p:txBody>
      </p:sp>
      <p:sp>
        <p:nvSpPr>
          <p:cNvPr id="8" name="object 8"/>
          <p:cNvSpPr txBox="1"/>
          <p:nvPr/>
        </p:nvSpPr>
        <p:spPr>
          <a:xfrm>
            <a:off x="1313941" y="3515405"/>
            <a:ext cx="3032125" cy="265430"/>
          </a:xfrm>
          <a:prstGeom prst="rect">
            <a:avLst/>
          </a:prstGeom>
        </p:spPr>
        <p:txBody>
          <a:bodyPr wrap="square" lIns="0" tIns="15240" rIns="0" bIns="0" rtlCol="0" vert="horz">
            <a:spAutoFit/>
          </a:bodyPr>
          <a:lstStyle/>
          <a:p>
            <a:pPr marL="339090" indent="-327025">
              <a:lnSpc>
                <a:spcPct val="100000"/>
              </a:lnSpc>
              <a:spcBef>
                <a:spcPts val="120"/>
              </a:spcBef>
              <a:buClr>
                <a:srgbClr val="FF0000"/>
              </a:buClr>
              <a:buFont typeface="Arial"/>
              <a:buChar char="•"/>
              <a:tabLst>
                <a:tab pos="339090" algn="l"/>
                <a:tab pos="339725" algn="l"/>
              </a:tabLst>
            </a:pPr>
            <a:r>
              <a:rPr dirty="0" sz="1550" spc="10" b="1">
                <a:latin typeface="Arial"/>
                <a:cs typeface="Arial"/>
              </a:rPr>
              <a:t>Using a PL/SQL</a:t>
            </a:r>
            <a:r>
              <a:rPr dirty="0" sz="1550" spc="-40" b="1">
                <a:latin typeface="Arial"/>
                <a:cs typeface="Arial"/>
              </a:rPr>
              <a:t> </a:t>
            </a:r>
            <a:r>
              <a:rPr dirty="0" sz="1550" spc="10" b="1">
                <a:latin typeface="Arial"/>
                <a:cs typeface="Arial"/>
              </a:rPr>
              <a:t>expression:</a:t>
            </a:r>
            <a:endParaRPr sz="1550">
              <a:latin typeface="Arial"/>
              <a:cs typeface="Arial"/>
            </a:endParaRPr>
          </a:p>
        </p:txBody>
      </p:sp>
      <p:sp>
        <p:nvSpPr>
          <p:cNvPr id="9" name="object 9"/>
          <p:cNvSpPr txBox="1"/>
          <p:nvPr/>
        </p:nvSpPr>
        <p:spPr>
          <a:xfrm>
            <a:off x="1337310" y="2110739"/>
            <a:ext cx="5105400" cy="1362075"/>
          </a:xfrm>
          <a:prstGeom prst="rect">
            <a:avLst/>
          </a:prstGeom>
          <a:solidFill>
            <a:srgbClr val="CCCCCC"/>
          </a:solidFill>
          <a:ln w="20574">
            <a:solidFill>
              <a:srgbClr val="000000"/>
            </a:solidFill>
          </a:ln>
        </p:spPr>
        <p:txBody>
          <a:bodyPr wrap="square" lIns="0" tIns="1905" rIns="0" bIns="0" rtlCol="0" vert="horz">
            <a:spAutoFit/>
          </a:bodyPr>
          <a:lstStyle/>
          <a:p>
            <a:pPr marL="75565" marR="118110">
              <a:lnSpc>
                <a:spcPts val="1720"/>
              </a:lnSpc>
              <a:spcBef>
                <a:spcPts val="15"/>
              </a:spcBef>
            </a:pPr>
            <a:r>
              <a:rPr dirty="0" sz="1400" spc="15" b="1">
                <a:latin typeface="Courier New"/>
                <a:cs typeface="Courier New"/>
              </a:rPr>
              <a:t>repeat_interval=&gt; 'FREQ=HOURLY; INTERVAL=4'  repeat_interval=&gt; 'FREQ=DAILY'  repeat_interval=&gt; 'FREQ=MINUTELY;INTERVAL=15'  repeat_interval=&gt;</a:t>
            </a:r>
            <a:r>
              <a:rPr dirty="0" sz="1400" spc="10" b="1">
                <a:latin typeface="Courier New"/>
                <a:cs typeface="Courier New"/>
              </a:rPr>
              <a:t> </a:t>
            </a:r>
            <a:r>
              <a:rPr dirty="0" sz="1400" spc="15" b="1">
                <a:latin typeface="Courier New"/>
                <a:cs typeface="Courier New"/>
              </a:rPr>
              <a:t>'FREQ=YEARLY;</a:t>
            </a:r>
            <a:endParaRPr sz="1400">
              <a:latin typeface="Courier New"/>
              <a:cs typeface="Courier New"/>
            </a:endParaRPr>
          </a:p>
          <a:p>
            <a:pPr marL="2146300">
              <a:lnSpc>
                <a:spcPts val="1639"/>
              </a:lnSpc>
            </a:pPr>
            <a:r>
              <a:rPr dirty="0" sz="1400" spc="15" b="1">
                <a:latin typeface="Courier New"/>
                <a:cs typeface="Courier New"/>
              </a:rPr>
              <a:t>BYMONTH=MAR,JUN,SEP,DEC;</a:t>
            </a:r>
            <a:endParaRPr sz="1400">
              <a:latin typeface="Courier New"/>
              <a:cs typeface="Courier New"/>
            </a:endParaRPr>
          </a:p>
          <a:p>
            <a:pPr marL="2146300">
              <a:lnSpc>
                <a:spcPct val="100000"/>
              </a:lnSpc>
              <a:spcBef>
                <a:spcPts val="35"/>
              </a:spcBef>
            </a:pPr>
            <a:r>
              <a:rPr dirty="0" sz="1400" spc="15" b="1">
                <a:latin typeface="Courier New"/>
                <a:cs typeface="Courier New"/>
              </a:rPr>
              <a:t>BYMONTHDAY=15'</a:t>
            </a:r>
            <a:endParaRPr sz="1400">
              <a:latin typeface="Courier New"/>
              <a:cs typeface="Courier New"/>
            </a:endParaRPr>
          </a:p>
        </p:txBody>
      </p:sp>
      <p:graphicFrame>
        <p:nvGraphicFramePr>
          <p:cNvPr id="10" name="object 10"/>
          <p:cNvGraphicFramePr>
            <a:graphicFrameLocks noGrp="1"/>
          </p:cNvGraphicFramePr>
          <p:nvPr/>
        </p:nvGraphicFramePr>
        <p:xfrm>
          <a:off x="1327022" y="3881628"/>
          <a:ext cx="5126355" cy="707390"/>
        </p:xfrm>
        <a:graphic>
          <a:graphicData uri="http://schemas.openxmlformats.org/drawingml/2006/table">
            <a:tbl>
              <a:tblPr firstRow="1" bandRow="1">
                <a:tableStyleId>{2D5ABB26-0587-4C30-8999-92F81FD0307C}</a:tableStyleId>
              </a:tblPr>
              <a:tblGrid>
                <a:gridCol w="1983105"/>
                <a:gridCol w="980440"/>
                <a:gridCol w="217805"/>
                <a:gridCol w="1924049"/>
              </a:tblGrid>
              <a:tr h="234817">
                <a:tc>
                  <a:txBody>
                    <a:bodyPr/>
                    <a:lstStyle/>
                    <a:p>
                      <a:pPr algn="r" marR="46355">
                        <a:lnSpc>
                          <a:spcPts val="1670"/>
                        </a:lnSpc>
                      </a:pPr>
                      <a:r>
                        <a:rPr dirty="0" sz="1400" b="1">
                          <a:latin typeface="Courier New"/>
                          <a:cs typeface="Courier New"/>
                        </a:rPr>
                        <a:t>repeat_interval=&gt;</a:t>
                      </a:r>
                      <a:endParaRPr sz="1400">
                        <a:latin typeface="Courier New"/>
                        <a:cs typeface="Courier New"/>
                      </a:endParaRPr>
                    </a:p>
                  </a:txBody>
                  <a:tcPr marL="0" marR="0" marB="0" marT="0">
                    <a:lnL w="28575">
                      <a:solidFill>
                        <a:srgbClr val="000000"/>
                      </a:solidFill>
                      <a:prstDash val="solid"/>
                    </a:lnL>
                    <a:lnT w="28575">
                      <a:solidFill>
                        <a:srgbClr val="000000"/>
                      </a:solidFill>
                      <a:prstDash val="solid"/>
                    </a:lnT>
                    <a:solidFill>
                      <a:srgbClr val="CCCCCC"/>
                    </a:solidFill>
                  </a:tcPr>
                </a:tc>
                <a:tc>
                  <a:txBody>
                    <a:bodyPr/>
                    <a:lstStyle/>
                    <a:p>
                      <a:pPr algn="ctr">
                        <a:lnSpc>
                          <a:spcPts val="1670"/>
                        </a:lnSpc>
                      </a:pPr>
                      <a:r>
                        <a:rPr dirty="0" sz="1400" spc="15" b="1">
                          <a:latin typeface="Courier New"/>
                          <a:cs typeface="Courier New"/>
                        </a:rPr>
                        <a:t>'SYSDATE</a:t>
                      </a:r>
                      <a:endParaRPr sz="1400">
                        <a:latin typeface="Courier New"/>
                        <a:cs typeface="Courier New"/>
                      </a:endParaRPr>
                    </a:p>
                  </a:txBody>
                  <a:tcPr marL="0" marR="0" marB="0" marT="0">
                    <a:lnT w="28575">
                      <a:solidFill>
                        <a:srgbClr val="000000"/>
                      </a:solidFill>
                      <a:prstDash val="solid"/>
                    </a:lnT>
                    <a:solidFill>
                      <a:srgbClr val="CCCCCC"/>
                    </a:solidFill>
                  </a:tcPr>
                </a:tc>
                <a:tc>
                  <a:txBody>
                    <a:bodyPr/>
                    <a:lstStyle/>
                    <a:p>
                      <a:pPr algn="ctr">
                        <a:lnSpc>
                          <a:spcPts val="1670"/>
                        </a:lnSpc>
                      </a:pPr>
                      <a:r>
                        <a:rPr dirty="0" sz="1400" b="1">
                          <a:latin typeface="Courier New"/>
                          <a:cs typeface="Courier New"/>
                        </a:rPr>
                        <a:t>+</a:t>
                      </a:r>
                      <a:endParaRPr sz="1400">
                        <a:latin typeface="Courier New"/>
                        <a:cs typeface="Courier New"/>
                      </a:endParaRPr>
                    </a:p>
                  </a:txBody>
                  <a:tcPr marL="0" marR="0" marB="0" marT="0">
                    <a:lnT w="28575">
                      <a:solidFill>
                        <a:srgbClr val="000000"/>
                      </a:solidFill>
                      <a:prstDash val="solid"/>
                    </a:lnT>
                    <a:solidFill>
                      <a:srgbClr val="CCCCCC"/>
                    </a:solidFill>
                  </a:tcPr>
                </a:tc>
                <a:tc>
                  <a:txBody>
                    <a:bodyPr/>
                    <a:lstStyle/>
                    <a:p>
                      <a:pPr marL="53975">
                        <a:lnSpc>
                          <a:spcPts val="1670"/>
                        </a:lnSpc>
                      </a:pPr>
                      <a:r>
                        <a:rPr dirty="0" sz="1400" spc="15" b="1">
                          <a:latin typeface="Courier New"/>
                          <a:cs typeface="Courier New"/>
                        </a:rPr>
                        <a:t>36/24'</a:t>
                      </a:r>
                      <a:endParaRPr sz="1400">
                        <a:latin typeface="Courier New"/>
                        <a:cs typeface="Courier New"/>
                      </a:endParaRPr>
                    </a:p>
                  </a:txBody>
                  <a:tcPr marL="0" marR="0" marB="0" marT="0">
                    <a:lnR w="28575">
                      <a:solidFill>
                        <a:srgbClr val="000000"/>
                      </a:solidFill>
                      <a:prstDash val="solid"/>
                    </a:lnR>
                    <a:lnT w="28575">
                      <a:solidFill>
                        <a:srgbClr val="000000"/>
                      </a:solidFill>
                      <a:prstDash val="solid"/>
                    </a:lnT>
                    <a:solidFill>
                      <a:srgbClr val="CCCCCC"/>
                    </a:solidFill>
                  </a:tcPr>
                </a:tc>
              </a:tr>
              <a:tr h="217989">
                <a:tc>
                  <a:txBody>
                    <a:bodyPr/>
                    <a:lstStyle/>
                    <a:p>
                      <a:pPr algn="r" marR="46355">
                        <a:lnSpc>
                          <a:spcPts val="1540"/>
                        </a:lnSpc>
                      </a:pPr>
                      <a:r>
                        <a:rPr dirty="0" sz="1400" b="1">
                          <a:latin typeface="Courier New"/>
                          <a:cs typeface="Courier New"/>
                        </a:rPr>
                        <a:t>repeat_interval=&gt;</a:t>
                      </a:r>
                      <a:endParaRPr sz="1400">
                        <a:latin typeface="Courier New"/>
                        <a:cs typeface="Courier New"/>
                      </a:endParaRPr>
                    </a:p>
                  </a:txBody>
                  <a:tcPr marL="0" marR="0" marB="0" marT="0">
                    <a:lnL w="28575">
                      <a:solidFill>
                        <a:srgbClr val="000000"/>
                      </a:solidFill>
                      <a:prstDash val="solid"/>
                    </a:lnL>
                    <a:solidFill>
                      <a:srgbClr val="CCCCCC"/>
                    </a:solidFill>
                  </a:tcPr>
                </a:tc>
                <a:tc>
                  <a:txBody>
                    <a:bodyPr/>
                    <a:lstStyle/>
                    <a:p>
                      <a:pPr algn="ctr">
                        <a:lnSpc>
                          <a:spcPts val="1540"/>
                        </a:lnSpc>
                      </a:pPr>
                      <a:r>
                        <a:rPr dirty="0" sz="1400" spc="15" b="1">
                          <a:latin typeface="Courier New"/>
                          <a:cs typeface="Courier New"/>
                        </a:rPr>
                        <a:t>'SYSDATE</a:t>
                      </a:r>
                      <a:endParaRPr sz="1400">
                        <a:latin typeface="Courier New"/>
                        <a:cs typeface="Courier New"/>
                      </a:endParaRPr>
                    </a:p>
                  </a:txBody>
                  <a:tcPr marL="0" marR="0" marB="0" marT="0">
                    <a:solidFill>
                      <a:srgbClr val="CCCCCC"/>
                    </a:solidFill>
                  </a:tcPr>
                </a:tc>
                <a:tc>
                  <a:txBody>
                    <a:bodyPr/>
                    <a:lstStyle/>
                    <a:p>
                      <a:pPr algn="ctr">
                        <a:lnSpc>
                          <a:spcPts val="1540"/>
                        </a:lnSpc>
                      </a:pPr>
                      <a:r>
                        <a:rPr dirty="0" sz="1400" b="1">
                          <a:latin typeface="Courier New"/>
                          <a:cs typeface="Courier New"/>
                        </a:rPr>
                        <a:t>+</a:t>
                      </a:r>
                      <a:endParaRPr sz="1400">
                        <a:latin typeface="Courier New"/>
                        <a:cs typeface="Courier New"/>
                      </a:endParaRPr>
                    </a:p>
                  </a:txBody>
                  <a:tcPr marL="0" marR="0" marB="0" marT="0">
                    <a:solidFill>
                      <a:srgbClr val="CCCCCC"/>
                    </a:solidFill>
                  </a:tcPr>
                </a:tc>
                <a:tc>
                  <a:txBody>
                    <a:bodyPr/>
                    <a:lstStyle/>
                    <a:p>
                      <a:pPr marL="53975">
                        <a:lnSpc>
                          <a:spcPts val="1540"/>
                        </a:lnSpc>
                      </a:pPr>
                      <a:r>
                        <a:rPr dirty="0" sz="1400" spc="15" b="1">
                          <a:latin typeface="Courier New"/>
                          <a:cs typeface="Courier New"/>
                        </a:rPr>
                        <a:t>1'</a:t>
                      </a:r>
                      <a:endParaRPr sz="1400">
                        <a:latin typeface="Courier New"/>
                        <a:cs typeface="Courier New"/>
                      </a:endParaRPr>
                    </a:p>
                  </a:txBody>
                  <a:tcPr marL="0" marR="0" marB="0" marT="0">
                    <a:lnR w="28575">
                      <a:solidFill>
                        <a:srgbClr val="000000"/>
                      </a:solidFill>
                      <a:prstDash val="solid"/>
                    </a:lnR>
                    <a:solidFill>
                      <a:srgbClr val="CCCCCC"/>
                    </a:solidFill>
                  </a:tcPr>
                </a:tc>
              </a:tr>
              <a:tr h="233754">
                <a:tc>
                  <a:txBody>
                    <a:bodyPr/>
                    <a:lstStyle/>
                    <a:p>
                      <a:pPr algn="r" marR="46355">
                        <a:lnSpc>
                          <a:spcPts val="1540"/>
                        </a:lnSpc>
                      </a:pPr>
                      <a:r>
                        <a:rPr dirty="0" sz="1400" b="1">
                          <a:latin typeface="Courier New"/>
                          <a:cs typeface="Courier New"/>
                        </a:rPr>
                        <a:t>repeat_interval=&gt;</a:t>
                      </a:r>
                      <a:endParaRPr sz="1400">
                        <a:latin typeface="Courier New"/>
                        <a:cs typeface="Courier New"/>
                      </a:endParaRPr>
                    </a:p>
                  </a:txBody>
                  <a:tcPr marL="0" marR="0" marB="0" marT="0">
                    <a:lnL w="28575">
                      <a:solidFill>
                        <a:srgbClr val="000000"/>
                      </a:solidFill>
                      <a:prstDash val="solid"/>
                    </a:lnL>
                    <a:lnB w="28575">
                      <a:solidFill>
                        <a:srgbClr val="000000"/>
                      </a:solidFill>
                      <a:prstDash val="solid"/>
                    </a:lnB>
                    <a:solidFill>
                      <a:srgbClr val="CCCCCC"/>
                    </a:solidFill>
                  </a:tcPr>
                </a:tc>
                <a:tc>
                  <a:txBody>
                    <a:bodyPr/>
                    <a:lstStyle/>
                    <a:p>
                      <a:pPr algn="ctr">
                        <a:lnSpc>
                          <a:spcPts val="1540"/>
                        </a:lnSpc>
                      </a:pPr>
                      <a:r>
                        <a:rPr dirty="0" sz="1400" spc="15" b="1">
                          <a:latin typeface="Courier New"/>
                          <a:cs typeface="Courier New"/>
                        </a:rPr>
                        <a:t>'SYSDATE</a:t>
                      </a:r>
                      <a:endParaRPr sz="1400">
                        <a:latin typeface="Courier New"/>
                        <a:cs typeface="Courier New"/>
                      </a:endParaRPr>
                    </a:p>
                  </a:txBody>
                  <a:tcPr marL="0" marR="0" marB="0" marT="0">
                    <a:lnB w="28575">
                      <a:solidFill>
                        <a:srgbClr val="000000"/>
                      </a:solidFill>
                      <a:prstDash val="solid"/>
                    </a:lnB>
                    <a:solidFill>
                      <a:srgbClr val="CCCCCC"/>
                    </a:solidFill>
                  </a:tcPr>
                </a:tc>
                <a:tc>
                  <a:txBody>
                    <a:bodyPr/>
                    <a:lstStyle/>
                    <a:p>
                      <a:pPr algn="ctr">
                        <a:lnSpc>
                          <a:spcPts val="1540"/>
                        </a:lnSpc>
                      </a:pPr>
                      <a:r>
                        <a:rPr dirty="0" sz="1400" b="1">
                          <a:latin typeface="Courier New"/>
                          <a:cs typeface="Courier New"/>
                        </a:rPr>
                        <a:t>+</a:t>
                      </a:r>
                      <a:endParaRPr sz="1400">
                        <a:latin typeface="Courier New"/>
                        <a:cs typeface="Courier New"/>
                      </a:endParaRPr>
                    </a:p>
                  </a:txBody>
                  <a:tcPr marL="0" marR="0" marB="0" marT="0">
                    <a:lnB w="28575">
                      <a:solidFill>
                        <a:srgbClr val="000000"/>
                      </a:solidFill>
                      <a:prstDash val="solid"/>
                    </a:lnB>
                    <a:solidFill>
                      <a:srgbClr val="CCCCCC"/>
                    </a:solidFill>
                  </a:tcPr>
                </a:tc>
                <a:tc>
                  <a:txBody>
                    <a:bodyPr/>
                    <a:lstStyle/>
                    <a:p>
                      <a:pPr marL="53975">
                        <a:lnSpc>
                          <a:spcPts val="1540"/>
                        </a:lnSpc>
                      </a:pPr>
                      <a:r>
                        <a:rPr dirty="0" sz="1400" spc="15" b="1">
                          <a:latin typeface="Courier New"/>
                          <a:cs typeface="Courier New"/>
                        </a:rPr>
                        <a:t>15/(24*60)'</a:t>
                      </a:r>
                      <a:endParaRPr sz="1400">
                        <a:latin typeface="Courier New"/>
                        <a:cs typeface="Courier New"/>
                      </a:endParaRPr>
                    </a:p>
                  </a:txBody>
                  <a:tcPr marL="0" marR="0" marB="0" marT="0">
                    <a:lnR w="28575">
                      <a:solidFill>
                        <a:srgbClr val="000000"/>
                      </a:solidFill>
                      <a:prstDash val="solid"/>
                    </a:lnR>
                    <a:lnB w="28575">
                      <a:solidFill>
                        <a:srgbClr val="000000"/>
                      </a:solidFill>
                      <a:prstDash val="solid"/>
                    </a:lnB>
                    <a:solidFill>
                      <a:srgbClr val="CCCCCC"/>
                    </a:solidFill>
                  </a:tcPr>
                </a:tc>
              </a:tr>
            </a:tbl>
          </a:graphicData>
        </a:graphic>
      </p:graphicFrame>
      <p:sp>
        <p:nvSpPr>
          <p:cNvPr id="11" name="object 11"/>
          <p:cNvSpPr txBox="1"/>
          <p:nvPr/>
        </p:nvSpPr>
        <p:spPr>
          <a:xfrm>
            <a:off x="743204" y="5609382"/>
            <a:ext cx="6252845" cy="308292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Setting the </a:t>
            </a:r>
            <a:r>
              <a:rPr dirty="0" sz="1300" spc="5" b="1">
                <a:latin typeface="Arial"/>
                <a:cs typeface="Arial"/>
              </a:rPr>
              <a:t>Repeat Interval for </a:t>
            </a:r>
            <a:r>
              <a:rPr dirty="0" sz="1300" spc="10" b="1">
                <a:latin typeface="Arial"/>
                <a:cs typeface="Arial"/>
              </a:rPr>
              <a:t>a</a:t>
            </a:r>
            <a:r>
              <a:rPr dirty="0" sz="1300" spc="-20" b="1">
                <a:latin typeface="Arial"/>
                <a:cs typeface="Arial"/>
              </a:rPr>
              <a:t> </a:t>
            </a:r>
            <a:r>
              <a:rPr dirty="0" sz="1300" spc="5" b="1">
                <a:latin typeface="Arial"/>
                <a:cs typeface="Arial"/>
              </a:rPr>
              <a:t>Job</a:t>
            </a:r>
            <a:endParaRPr sz="1300">
              <a:latin typeface="Arial"/>
              <a:cs typeface="Arial"/>
            </a:endParaRPr>
          </a:p>
          <a:p>
            <a:pPr marL="137795" marR="5080">
              <a:lnSpc>
                <a:spcPct val="101099"/>
              </a:lnSpc>
              <a:spcBef>
                <a:spcPts val="370"/>
              </a:spcBef>
            </a:pPr>
            <a:r>
              <a:rPr dirty="0" sz="1300" spc="10">
                <a:latin typeface="Times New Roman"/>
                <a:cs typeface="Times New Roman"/>
              </a:rPr>
              <a:t>When </a:t>
            </a:r>
            <a:r>
              <a:rPr dirty="0" sz="1300" spc="5">
                <a:latin typeface="Times New Roman"/>
                <a:cs typeface="Times New Roman"/>
              </a:rPr>
              <a:t>scheduling repeat intervals for a job, you can specify either a </a:t>
            </a:r>
            <a:r>
              <a:rPr dirty="0" sz="1300" spc="10">
                <a:latin typeface="Times New Roman"/>
                <a:cs typeface="Times New Roman"/>
              </a:rPr>
              <a:t>PL/SQL </a:t>
            </a:r>
            <a:r>
              <a:rPr dirty="0" sz="1300" spc="5">
                <a:latin typeface="Times New Roman"/>
                <a:cs typeface="Times New Roman"/>
              </a:rPr>
              <a:t>expression (if  it is within a job </a:t>
            </a:r>
            <a:r>
              <a:rPr dirty="0" sz="1300" spc="10">
                <a:latin typeface="Times New Roman"/>
                <a:cs typeface="Times New Roman"/>
              </a:rPr>
              <a:t>argument) </a:t>
            </a:r>
            <a:r>
              <a:rPr dirty="0" sz="1300" spc="5">
                <a:latin typeface="Times New Roman"/>
                <a:cs typeface="Times New Roman"/>
              </a:rPr>
              <a:t>or a calendaring</a:t>
            </a:r>
            <a:r>
              <a:rPr dirty="0" sz="1300">
                <a:latin typeface="Times New Roman"/>
                <a:cs typeface="Times New Roman"/>
              </a:rPr>
              <a:t> </a:t>
            </a:r>
            <a:r>
              <a:rPr dirty="0" sz="1300" spc="5">
                <a:latin typeface="Times New Roman"/>
                <a:cs typeface="Times New Roman"/>
              </a:rPr>
              <a:t>expression.</a:t>
            </a:r>
            <a:endParaRPr sz="1300">
              <a:latin typeface="Times New Roman"/>
              <a:cs typeface="Times New Roman"/>
            </a:endParaRPr>
          </a:p>
          <a:p>
            <a:pPr marL="137795">
              <a:lnSpc>
                <a:spcPts val="1530"/>
              </a:lnSpc>
              <a:spcBef>
                <a:spcPts val="425"/>
              </a:spcBef>
            </a:pPr>
            <a:r>
              <a:rPr dirty="0" sz="1300" spc="10">
                <a:latin typeface="Times New Roman"/>
                <a:cs typeface="Times New Roman"/>
              </a:rPr>
              <a:t>The examples </a:t>
            </a:r>
            <a:r>
              <a:rPr dirty="0" sz="1300" spc="5">
                <a:latin typeface="Times New Roman"/>
                <a:cs typeface="Times New Roman"/>
              </a:rPr>
              <a:t>in the slide include the following:</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FREQ=HOURLY;INTERVAL=4</a:t>
            </a:r>
            <a:r>
              <a:rPr dirty="0" sz="1300" spc="-405">
                <a:latin typeface="Courier New"/>
                <a:cs typeface="Courier New"/>
              </a:rPr>
              <a:t> </a:t>
            </a:r>
            <a:r>
              <a:rPr dirty="0" sz="1300" spc="5">
                <a:latin typeface="Times New Roman"/>
                <a:cs typeface="Times New Roman"/>
              </a:rPr>
              <a:t>indicates a repeat interval of every four hours.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FREQ=DAILY</a:t>
            </a:r>
            <a:r>
              <a:rPr dirty="0" sz="1300" spc="-395">
                <a:latin typeface="Courier New"/>
                <a:cs typeface="Courier New"/>
              </a:rPr>
              <a:t> </a:t>
            </a:r>
            <a:r>
              <a:rPr dirty="0" sz="1300" spc="5">
                <a:latin typeface="Times New Roman"/>
                <a:cs typeface="Times New Roman"/>
              </a:rPr>
              <a:t>indicates a repeat interval of every day, at the </a:t>
            </a:r>
            <a:r>
              <a:rPr dirty="0" sz="1300" spc="10">
                <a:latin typeface="Times New Roman"/>
                <a:cs typeface="Times New Roman"/>
              </a:rPr>
              <a:t>same </a:t>
            </a:r>
            <a:r>
              <a:rPr dirty="0" sz="1300" spc="5">
                <a:latin typeface="Times New Roman"/>
                <a:cs typeface="Times New Roman"/>
              </a:rPr>
              <a:t>time as the start</a:t>
            </a:r>
            <a:endParaRPr sz="1300">
              <a:latin typeface="Times New Roman"/>
              <a:cs typeface="Times New Roman"/>
            </a:endParaRPr>
          </a:p>
          <a:p>
            <a:pPr marL="515620">
              <a:lnSpc>
                <a:spcPts val="1535"/>
              </a:lnSpc>
              <a:spcBef>
                <a:spcPts val="95"/>
              </a:spcBef>
            </a:pPr>
            <a:r>
              <a:rPr dirty="0" sz="1300" spc="5">
                <a:latin typeface="Times New Roman"/>
                <a:cs typeface="Times New Roman"/>
              </a:rPr>
              <a:t>date of the</a:t>
            </a:r>
            <a:r>
              <a:rPr dirty="0" sz="1300" spc="15">
                <a:latin typeface="Times New Roman"/>
                <a:cs typeface="Times New Roman"/>
              </a:rPr>
              <a:t> </a:t>
            </a:r>
            <a:r>
              <a:rPr dirty="0" sz="1300" spc="5">
                <a:latin typeface="Times New Roman"/>
                <a:cs typeface="Times New Roman"/>
              </a:rPr>
              <a:t>schedule.</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FREQ=MINUTELY;INTERVAL=15</a:t>
            </a:r>
            <a:r>
              <a:rPr dirty="0" sz="1300" spc="-365">
                <a:latin typeface="Courier New"/>
                <a:cs typeface="Courier New"/>
              </a:rPr>
              <a:t> </a:t>
            </a:r>
            <a:r>
              <a:rPr dirty="0" sz="1300" spc="5">
                <a:latin typeface="Times New Roman"/>
                <a:cs typeface="Times New Roman"/>
              </a:rPr>
              <a:t>indicates a repeat interval of every </a:t>
            </a:r>
            <a:r>
              <a:rPr dirty="0" sz="1300" spc="10">
                <a:latin typeface="Times New Roman"/>
                <a:cs typeface="Times New Roman"/>
              </a:rPr>
              <a:t>15 </a:t>
            </a:r>
            <a:r>
              <a:rPr dirty="0" sz="1300" spc="5">
                <a:latin typeface="Times New Roman"/>
                <a:cs typeface="Times New Roman"/>
              </a:rPr>
              <a:t>minutes.</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FREQ=YEARLY;BYMONTH=MAR,JUN,SEP,DEC;BYMONTHDAY=15</a:t>
            </a:r>
            <a:r>
              <a:rPr dirty="0" sz="1300" spc="-434">
                <a:latin typeface="Courier New"/>
                <a:cs typeface="Courier New"/>
              </a:rPr>
              <a:t> </a:t>
            </a:r>
            <a:r>
              <a:rPr dirty="0" sz="1300" spc="5">
                <a:latin typeface="Times New Roman"/>
                <a:cs typeface="Times New Roman"/>
              </a:rPr>
              <a:t>indicates a</a:t>
            </a:r>
            <a:endParaRPr sz="1300">
              <a:latin typeface="Times New Roman"/>
              <a:cs typeface="Times New Roman"/>
            </a:endParaRPr>
          </a:p>
          <a:p>
            <a:pPr marL="514984">
              <a:lnSpc>
                <a:spcPct val="100000"/>
              </a:lnSpc>
              <a:spcBef>
                <a:spcPts val="100"/>
              </a:spcBef>
            </a:pPr>
            <a:r>
              <a:rPr dirty="0" sz="1300" spc="5">
                <a:latin typeface="Times New Roman"/>
                <a:cs typeface="Times New Roman"/>
              </a:rPr>
              <a:t>repeat interval of every year </a:t>
            </a:r>
            <a:r>
              <a:rPr dirty="0" sz="1300" spc="10">
                <a:latin typeface="Times New Roman"/>
                <a:cs typeface="Times New Roman"/>
              </a:rPr>
              <a:t>on March </a:t>
            </a:r>
            <a:r>
              <a:rPr dirty="0" sz="1300" spc="5">
                <a:latin typeface="Times New Roman"/>
                <a:cs typeface="Times New Roman"/>
              </a:rPr>
              <a:t>15, June 15, September 15, and </a:t>
            </a:r>
            <a:r>
              <a:rPr dirty="0" sz="1300" spc="10">
                <a:latin typeface="Times New Roman"/>
                <a:cs typeface="Times New Roman"/>
              </a:rPr>
              <a:t>December</a:t>
            </a:r>
            <a:r>
              <a:rPr dirty="0" sz="1300" spc="95">
                <a:latin typeface="Times New Roman"/>
                <a:cs typeface="Times New Roman"/>
              </a:rPr>
              <a:t> </a:t>
            </a:r>
            <a:r>
              <a:rPr dirty="0" sz="1300" spc="5">
                <a:latin typeface="Times New Roman"/>
                <a:cs typeface="Times New Roman"/>
              </a:rPr>
              <a:t>15.</a:t>
            </a:r>
            <a:endParaRPr sz="1300">
              <a:latin typeface="Times New Roman"/>
              <a:cs typeface="Times New Roman"/>
            </a:endParaRPr>
          </a:p>
          <a:p>
            <a:pPr marL="138430" marR="173355">
              <a:lnSpc>
                <a:spcPct val="101499"/>
              </a:lnSpc>
              <a:spcBef>
                <a:spcPts val="400"/>
              </a:spcBef>
            </a:pPr>
            <a:r>
              <a:rPr dirty="0" sz="1300" spc="10">
                <a:latin typeface="Times New Roman"/>
                <a:cs typeface="Times New Roman"/>
              </a:rPr>
              <a:t>With </a:t>
            </a:r>
            <a:r>
              <a:rPr dirty="0" sz="1300" spc="5">
                <a:latin typeface="Times New Roman"/>
                <a:cs typeface="Times New Roman"/>
              </a:rPr>
              <a:t>a calendaring expression, the next start time for a job is calculated using the repeat  interval </a:t>
            </a:r>
            <a:r>
              <a:rPr dirty="0" sz="1300" spc="10">
                <a:latin typeface="Times New Roman"/>
                <a:cs typeface="Times New Roman"/>
              </a:rPr>
              <a:t>and </a:t>
            </a:r>
            <a:r>
              <a:rPr dirty="0" sz="1300" spc="5">
                <a:latin typeface="Times New Roman"/>
                <a:cs typeface="Times New Roman"/>
              </a:rPr>
              <a:t>the start date of the</a:t>
            </a:r>
            <a:r>
              <a:rPr dirty="0" sz="1300">
                <a:latin typeface="Times New Roman"/>
                <a:cs typeface="Times New Roman"/>
              </a:rPr>
              <a:t> </a:t>
            </a:r>
            <a:r>
              <a:rPr dirty="0" sz="1300" spc="5">
                <a:latin typeface="Times New Roman"/>
                <a:cs typeface="Times New Roman"/>
              </a:rPr>
              <a:t>job.</a:t>
            </a:r>
            <a:endParaRPr sz="1300">
              <a:latin typeface="Times New Roman"/>
              <a:cs typeface="Times New Roman"/>
            </a:endParaRPr>
          </a:p>
          <a:p>
            <a:pPr marL="138430" marR="662305" indent="-635">
              <a:lnSpc>
                <a:spcPct val="106100"/>
              </a:lnSpc>
              <a:spcBef>
                <a:spcPts val="245"/>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no </a:t>
            </a:r>
            <a:r>
              <a:rPr dirty="0" sz="1300" spc="5">
                <a:latin typeface="Times New Roman"/>
                <a:cs typeface="Times New Roman"/>
              </a:rPr>
              <a:t>repeat interval is specified (that is, if a </a:t>
            </a:r>
            <a:r>
              <a:rPr dirty="0" sz="1300" spc="15">
                <a:latin typeface="Courier New"/>
                <a:cs typeface="Courier New"/>
              </a:rPr>
              <a:t>NULL</a:t>
            </a:r>
            <a:r>
              <a:rPr dirty="0" sz="1300" spc="-330">
                <a:latin typeface="Courier New"/>
                <a:cs typeface="Courier New"/>
              </a:rPr>
              <a:t> </a:t>
            </a:r>
            <a:r>
              <a:rPr dirty="0" sz="1300" spc="5">
                <a:latin typeface="Times New Roman"/>
                <a:cs typeface="Times New Roman"/>
              </a:rPr>
              <a:t>value is provided in the  argument), the job runs only once </a:t>
            </a:r>
            <a:r>
              <a:rPr dirty="0" sz="1300" spc="10">
                <a:latin typeface="Times New Roman"/>
                <a:cs typeface="Times New Roman"/>
              </a:rPr>
              <a:t>on </a:t>
            </a:r>
            <a:r>
              <a:rPr dirty="0" sz="1300" spc="5">
                <a:latin typeface="Times New Roman"/>
                <a:cs typeface="Times New Roman"/>
              </a:rPr>
              <a:t>the specified start</a:t>
            </a:r>
            <a:r>
              <a:rPr dirty="0" sz="1300" spc="15">
                <a:latin typeface="Times New Roman"/>
                <a:cs typeface="Times New Roman"/>
              </a:rPr>
              <a:t> </a:t>
            </a:r>
            <a:r>
              <a:rPr dirty="0" sz="1300" spc="5">
                <a:latin typeface="Times New Roman"/>
                <a:cs typeface="Times New Roman"/>
              </a:rPr>
              <a:t>date.</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4718" y="873506"/>
            <a:ext cx="4962525" cy="2476500"/>
          </a:xfrm>
          <a:prstGeom prst="rect">
            <a:avLst/>
          </a:prstGeom>
        </p:spPr>
        <p:txBody>
          <a:bodyPr wrap="square" lIns="0" tIns="12700" rIns="0" bIns="0" rtlCol="0" vert="horz">
            <a:spAutoFit/>
          </a:bodyPr>
          <a:lstStyle/>
          <a:p>
            <a:pPr marL="1714500" marR="15875" indent="-1568450">
              <a:lnSpc>
                <a:spcPct val="100000"/>
              </a:lnSpc>
              <a:spcBef>
                <a:spcPts val="100"/>
              </a:spcBef>
            </a:pPr>
            <a:r>
              <a:rPr dirty="0" sz="2000" spc="-5" b="1">
                <a:latin typeface="Arial"/>
                <a:cs typeface="Arial"/>
              </a:rPr>
              <a:t>Creating </a:t>
            </a:r>
            <a:r>
              <a:rPr dirty="0" sz="2000" b="1">
                <a:latin typeface="Arial"/>
                <a:cs typeface="Arial"/>
              </a:rPr>
              <a:t>a </a:t>
            </a:r>
            <a:r>
              <a:rPr dirty="0" sz="2000" spc="-5" b="1">
                <a:latin typeface="Arial"/>
                <a:cs typeface="Arial"/>
              </a:rPr>
              <a:t>Job Using </a:t>
            </a:r>
            <a:r>
              <a:rPr dirty="0" sz="2000" b="1">
                <a:latin typeface="Arial"/>
                <a:cs typeface="Arial"/>
              </a:rPr>
              <a:t>a </a:t>
            </a:r>
            <a:r>
              <a:rPr dirty="0" sz="2000" spc="-5" b="1">
                <a:latin typeface="Arial"/>
                <a:cs typeface="Arial"/>
              </a:rPr>
              <a:t>Named Program  </a:t>
            </a:r>
            <a:r>
              <a:rPr dirty="0" sz="2000" b="1">
                <a:latin typeface="Arial"/>
                <a:cs typeface="Arial"/>
              </a:rPr>
              <a:t>and</a:t>
            </a:r>
            <a:r>
              <a:rPr dirty="0" sz="2000" spc="-5" b="1">
                <a:latin typeface="Arial"/>
                <a:cs typeface="Arial"/>
              </a:rPr>
              <a:t> </a:t>
            </a:r>
            <a:r>
              <a:rPr dirty="0" sz="2000" b="1">
                <a:latin typeface="Arial"/>
                <a:cs typeface="Arial"/>
              </a:rPr>
              <a:t>Schedule</a:t>
            </a:r>
            <a:endParaRPr sz="2000">
              <a:latin typeface="Arial"/>
              <a:cs typeface="Arial"/>
            </a:endParaRPr>
          </a:p>
          <a:p>
            <a:pPr>
              <a:lnSpc>
                <a:spcPct val="100000"/>
              </a:lnSpc>
              <a:spcBef>
                <a:spcPts val="20"/>
              </a:spcBef>
            </a:pPr>
            <a:endParaRPr sz="2000">
              <a:latin typeface="Arial"/>
              <a:cs typeface="Arial"/>
            </a:endParaRPr>
          </a:p>
          <a:p>
            <a:pPr marL="327025" marR="221615" indent="-327025">
              <a:lnSpc>
                <a:spcPct val="101299"/>
              </a:lnSpc>
              <a:buClr>
                <a:srgbClr val="FF0000"/>
              </a:buClr>
              <a:buFont typeface="Arial"/>
              <a:buChar char="•"/>
              <a:tabLst>
                <a:tab pos="327025" algn="l"/>
                <a:tab pos="327660" algn="l"/>
              </a:tabLst>
            </a:pPr>
            <a:r>
              <a:rPr dirty="0" sz="1550" spc="10" b="1">
                <a:latin typeface="Arial"/>
                <a:cs typeface="Arial"/>
              </a:rPr>
              <a:t>Create a named program called </a:t>
            </a:r>
            <a:r>
              <a:rPr dirty="0" sz="1550" spc="10" b="1">
                <a:latin typeface="Courier New"/>
                <a:cs typeface="Courier New"/>
              </a:rPr>
              <a:t>PROG_NAME</a:t>
            </a:r>
            <a:r>
              <a:rPr dirty="0" sz="1550" spc="-515" b="1">
                <a:latin typeface="Courier New"/>
                <a:cs typeface="Courier New"/>
              </a:rPr>
              <a:t> </a:t>
            </a:r>
            <a:r>
              <a:rPr dirty="0" sz="1550" spc="10" b="1">
                <a:latin typeface="Arial"/>
                <a:cs typeface="Arial"/>
              </a:rPr>
              <a:t>by  using the </a:t>
            </a:r>
            <a:r>
              <a:rPr dirty="0" sz="1550" spc="10" b="1">
                <a:latin typeface="Courier New"/>
                <a:cs typeface="Courier New"/>
              </a:rPr>
              <a:t>CREATE_PROGRAM</a:t>
            </a:r>
            <a:r>
              <a:rPr dirty="0" sz="1550" spc="-500" b="1">
                <a:latin typeface="Courier New"/>
                <a:cs typeface="Courier New"/>
              </a:rPr>
              <a:t> </a:t>
            </a:r>
            <a:r>
              <a:rPr dirty="0" sz="1550" spc="10" b="1">
                <a:latin typeface="Arial"/>
                <a:cs typeface="Arial"/>
              </a:rPr>
              <a:t>procedure.</a:t>
            </a:r>
            <a:endParaRPr sz="1550">
              <a:latin typeface="Arial"/>
              <a:cs typeface="Arial"/>
            </a:endParaRPr>
          </a:p>
          <a:p>
            <a:pPr marL="326390" marR="43815"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Create a named schedule called </a:t>
            </a:r>
            <a:r>
              <a:rPr dirty="0" sz="1550" spc="10" b="1">
                <a:latin typeface="Courier New"/>
                <a:cs typeface="Courier New"/>
              </a:rPr>
              <a:t>SCHED_NAME</a:t>
            </a:r>
            <a:r>
              <a:rPr dirty="0" sz="1550" spc="-509" b="1">
                <a:latin typeface="Courier New"/>
                <a:cs typeface="Courier New"/>
              </a:rPr>
              <a:t> </a:t>
            </a:r>
            <a:r>
              <a:rPr dirty="0" sz="1550" spc="10" b="1">
                <a:latin typeface="Arial"/>
                <a:cs typeface="Arial"/>
              </a:rPr>
              <a:t>by  using the </a:t>
            </a:r>
            <a:r>
              <a:rPr dirty="0" sz="1550" spc="10" b="1">
                <a:latin typeface="Courier New"/>
                <a:cs typeface="Courier New"/>
              </a:rPr>
              <a:t>CREATE_SCHEDULE</a:t>
            </a:r>
            <a:r>
              <a:rPr dirty="0" sz="1550" spc="-505" b="1">
                <a:latin typeface="Courier New"/>
                <a:cs typeface="Courier New"/>
              </a:rPr>
              <a:t> </a:t>
            </a:r>
            <a:r>
              <a:rPr dirty="0" sz="1550" spc="10" b="1">
                <a:latin typeface="Arial"/>
                <a:cs typeface="Arial"/>
              </a:rPr>
              <a:t>procedure.</a:t>
            </a:r>
            <a:endParaRPr sz="1550">
              <a:latin typeface="Arial"/>
              <a:cs typeface="Arial"/>
            </a:endParaRPr>
          </a:p>
          <a:p>
            <a:pPr marL="326390" marR="5080" indent="-327025">
              <a:lnSpc>
                <a:spcPct val="101299"/>
              </a:lnSpc>
              <a:spcBef>
                <a:spcPts val="495"/>
              </a:spcBef>
              <a:buClr>
                <a:srgbClr val="FF0000"/>
              </a:buClr>
              <a:buFont typeface="Arial"/>
              <a:buChar char="•"/>
              <a:tabLst>
                <a:tab pos="326390" algn="l"/>
                <a:tab pos="327025" algn="l"/>
              </a:tabLst>
            </a:pPr>
            <a:r>
              <a:rPr dirty="0" sz="1550" spc="10" b="1">
                <a:latin typeface="Arial"/>
                <a:cs typeface="Arial"/>
              </a:rPr>
              <a:t>Create a job referencing the </a:t>
            </a:r>
            <a:r>
              <a:rPr dirty="0" sz="1550" spc="15" b="1">
                <a:latin typeface="Arial"/>
                <a:cs typeface="Arial"/>
              </a:rPr>
              <a:t>named </a:t>
            </a:r>
            <a:r>
              <a:rPr dirty="0" sz="1550" spc="10" b="1">
                <a:latin typeface="Arial"/>
                <a:cs typeface="Arial"/>
              </a:rPr>
              <a:t>program</a:t>
            </a:r>
            <a:r>
              <a:rPr dirty="0" sz="1550" spc="-65" b="1">
                <a:latin typeface="Arial"/>
                <a:cs typeface="Arial"/>
              </a:rPr>
              <a:t> </a:t>
            </a:r>
            <a:r>
              <a:rPr dirty="0" sz="1550" spc="10" b="1">
                <a:latin typeface="Arial"/>
                <a:cs typeface="Arial"/>
              </a:rPr>
              <a:t>and  schedule:</a:t>
            </a:r>
            <a:endParaRPr sz="1550">
              <a:latin typeface="Arial"/>
              <a:cs typeface="Arial"/>
            </a:endParaRPr>
          </a:p>
        </p:txBody>
      </p:sp>
      <p:sp>
        <p:nvSpPr>
          <p:cNvPr id="7" name="object 7"/>
          <p:cNvSpPr txBox="1"/>
          <p:nvPr/>
        </p:nvSpPr>
        <p:spPr>
          <a:xfrm>
            <a:off x="1325880" y="3445002"/>
            <a:ext cx="5104765" cy="1471930"/>
          </a:xfrm>
          <a:prstGeom prst="rect">
            <a:avLst/>
          </a:prstGeom>
          <a:solidFill>
            <a:srgbClr val="CCCCCC"/>
          </a:solidFill>
          <a:ln w="20574">
            <a:solidFill>
              <a:srgbClr val="000000"/>
            </a:solidFill>
          </a:ln>
        </p:spPr>
        <p:txBody>
          <a:bodyPr wrap="square" lIns="0" tIns="22225" rIns="0" bIns="0" rtlCol="0" vert="horz">
            <a:spAutoFit/>
          </a:bodyPr>
          <a:lstStyle/>
          <a:p>
            <a:pPr marL="74930">
              <a:lnSpc>
                <a:spcPts val="1555"/>
              </a:lnSpc>
              <a:spcBef>
                <a:spcPts val="175"/>
              </a:spcBef>
            </a:pPr>
            <a:r>
              <a:rPr dirty="0" sz="1300" spc="-15" b="1">
                <a:latin typeface="Courier New"/>
                <a:cs typeface="Courier New"/>
              </a:rPr>
              <a:t>BEGIN</a:t>
            </a:r>
            <a:endParaRPr sz="1300">
              <a:latin typeface="Courier New"/>
              <a:cs typeface="Courier New"/>
            </a:endParaRPr>
          </a:p>
          <a:p>
            <a:pPr marL="270510">
              <a:lnSpc>
                <a:spcPts val="1545"/>
              </a:lnSpc>
            </a:pPr>
            <a:r>
              <a:rPr dirty="0" sz="1300" spc="-20" b="1">
                <a:latin typeface="Courier New"/>
                <a:cs typeface="Courier New"/>
              </a:rPr>
              <a:t>DBMS_SCHEDULER.CREATE_JOB('JOB_NAME',</a:t>
            </a:r>
            <a:endParaRPr sz="1300">
              <a:latin typeface="Courier New"/>
              <a:cs typeface="Courier New"/>
            </a:endParaRPr>
          </a:p>
          <a:p>
            <a:pPr marL="367665" marR="1798955">
              <a:lnSpc>
                <a:spcPts val="1550"/>
              </a:lnSpc>
              <a:spcBef>
                <a:spcPts val="50"/>
              </a:spcBef>
            </a:pPr>
            <a:r>
              <a:rPr dirty="0" sz="1300" spc="-20" b="1">
                <a:latin typeface="Courier New"/>
                <a:cs typeface="Courier New"/>
              </a:rPr>
              <a:t>program_name </a:t>
            </a:r>
            <a:r>
              <a:rPr dirty="0" sz="1300" spc="-15" b="1">
                <a:latin typeface="Courier New"/>
                <a:cs typeface="Courier New"/>
              </a:rPr>
              <a:t>=&gt; </a:t>
            </a:r>
            <a:r>
              <a:rPr dirty="0" sz="1300" spc="-20" b="1">
                <a:latin typeface="Courier New"/>
                <a:cs typeface="Courier New"/>
              </a:rPr>
              <a:t>'PROG_NAME',  </a:t>
            </a:r>
            <a:r>
              <a:rPr dirty="0" sz="1300" spc="-15" b="1">
                <a:latin typeface="Courier New"/>
                <a:cs typeface="Courier New"/>
              </a:rPr>
              <a:t>schedule_name </a:t>
            </a:r>
            <a:r>
              <a:rPr dirty="0" sz="1300" spc="-10" b="1">
                <a:latin typeface="Courier New"/>
                <a:cs typeface="Courier New"/>
              </a:rPr>
              <a:t>=&gt; </a:t>
            </a:r>
            <a:r>
              <a:rPr dirty="0" sz="1300" spc="-15" b="1">
                <a:latin typeface="Courier New"/>
                <a:cs typeface="Courier New"/>
              </a:rPr>
              <a:t>'SCHED_NAME',  enabled =&gt;</a:t>
            </a:r>
            <a:r>
              <a:rPr dirty="0" sz="1300" spc="-25" b="1">
                <a:latin typeface="Courier New"/>
                <a:cs typeface="Courier New"/>
              </a:rPr>
              <a:t> </a:t>
            </a:r>
            <a:r>
              <a:rPr dirty="0" sz="1300" spc="-20" b="1">
                <a:latin typeface="Courier New"/>
                <a:cs typeface="Courier New"/>
              </a:rPr>
              <a:t>TRUE);</a:t>
            </a:r>
            <a:endParaRPr sz="1300">
              <a:latin typeface="Courier New"/>
              <a:cs typeface="Courier New"/>
            </a:endParaRPr>
          </a:p>
          <a:p>
            <a:pPr marL="75565">
              <a:lnSpc>
                <a:spcPts val="1480"/>
              </a:lnSpc>
            </a:pPr>
            <a:r>
              <a:rPr dirty="0" sz="1300" spc="-20" b="1">
                <a:latin typeface="Courier New"/>
                <a:cs typeface="Courier New"/>
              </a:rPr>
              <a:t>END;</a:t>
            </a:r>
            <a:endParaRPr sz="1300">
              <a:latin typeface="Courier New"/>
              <a:cs typeface="Courier New"/>
            </a:endParaRPr>
          </a:p>
          <a:p>
            <a:pPr marL="75565">
              <a:lnSpc>
                <a:spcPts val="1555"/>
              </a:lnSpc>
            </a:pPr>
            <a:r>
              <a:rPr dirty="0" sz="1300" spc="-10" b="1">
                <a:latin typeface="Courier New"/>
                <a:cs typeface="Courier New"/>
              </a:rPr>
              <a:t>/</a:t>
            </a:r>
            <a:endParaRPr sz="1300">
              <a:latin typeface="Courier New"/>
              <a:cs typeface="Courier New"/>
            </a:endParaRPr>
          </a:p>
        </p:txBody>
      </p:sp>
      <p:sp>
        <p:nvSpPr>
          <p:cNvPr id="8" name="object 8"/>
          <p:cNvSpPr txBox="1"/>
          <p:nvPr/>
        </p:nvSpPr>
        <p:spPr>
          <a:xfrm>
            <a:off x="743204" y="5609382"/>
            <a:ext cx="6257290" cy="28822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Creating </a:t>
            </a:r>
            <a:r>
              <a:rPr dirty="0" sz="1300" spc="10" b="1">
                <a:latin typeface="Arial"/>
                <a:cs typeface="Arial"/>
              </a:rPr>
              <a:t>a Job Using a </a:t>
            </a:r>
            <a:r>
              <a:rPr dirty="0" sz="1300" spc="5" b="1">
                <a:latin typeface="Arial"/>
                <a:cs typeface="Arial"/>
              </a:rPr>
              <a:t>Named </a:t>
            </a:r>
            <a:r>
              <a:rPr dirty="0" sz="1300" spc="10" b="1">
                <a:latin typeface="Arial"/>
                <a:cs typeface="Arial"/>
              </a:rPr>
              <a:t>Program and</a:t>
            </a:r>
            <a:r>
              <a:rPr dirty="0" sz="1300" spc="-25" b="1">
                <a:latin typeface="Arial"/>
                <a:cs typeface="Arial"/>
              </a:rPr>
              <a:t> </a:t>
            </a:r>
            <a:r>
              <a:rPr dirty="0" sz="1300" spc="10" b="1">
                <a:latin typeface="Arial"/>
                <a:cs typeface="Arial"/>
              </a:rPr>
              <a:t>Schedule</a:t>
            </a:r>
            <a:endParaRPr sz="1300">
              <a:latin typeface="Arial"/>
              <a:cs typeface="Arial"/>
            </a:endParaRPr>
          </a:p>
          <a:p>
            <a:pPr marL="137795" marR="79375">
              <a:lnSpc>
                <a:spcPct val="99700"/>
              </a:lnSpc>
              <a:spcBef>
                <a:spcPts val="395"/>
              </a:spcBef>
            </a:pPr>
            <a:r>
              <a:rPr dirty="0" sz="1300" spc="10">
                <a:latin typeface="Times New Roman"/>
                <a:cs typeface="Times New Roman"/>
              </a:rPr>
              <a:t>The </a:t>
            </a:r>
            <a:r>
              <a:rPr dirty="0" sz="1300" spc="5">
                <a:latin typeface="Times New Roman"/>
                <a:cs typeface="Times New Roman"/>
              </a:rPr>
              <a:t>example in the slide shows the final form for using the  </a:t>
            </a:r>
            <a:r>
              <a:rPr dirty="0" sz="1300" spc="15">
                <a:latin typeface="Courier New"/>
                <a:cs typeface="Courier New"/>
              </a:rPr>
              <a:t>DBMS_SCHEDULER.CREATE_JOB </a:t>
            </a:r>
            <a:r>
              <a:rPr dirty="0" sz="1300" spc="5">
                <a:latin typeface="Times New Roman"/>
                <a:cs typeface="Times New Roman"/>
              </a:rPr>
              <a:t>procedure. In this example, the </a:t>
            </a:r>
            <a:r>
              <a:rPr dirty="0" sz="1300" spc="10">
                <a:latin typeface="Times New Roman"/>
                <a:cs typeface="Times New Roman"/>
              </a:rPr>
              <a:t>named program  (</a:t>
            </a:r>
            <a:r>
              <a:rPr dirty="0" sz="1300" spc="10">
                <a:latin typeface="Courier New"/>
                <a:cs typeface="Courier New"/>
              </a:rPr>
              <a:t>PROG_NAME</a:t>
            </a:r>
            <a:r>
              <a:rPr dirty="0" sz="1300" spc="10">
                <a:latin typeface="Times New Roman"/>
                <a:cs typeface="Times New Roman"/>
              </a:rPr>
              <a:t>) </a:t>
            </a:r>
            <a:r>
              <a:rPr dirty="0" sz="1300" spc="5">
                <a:latin typeface="Times New Roman"/>
                <a:cs typeface="Times New Roman"/>
              </a:rPr>
              <a:t>and schedule </a:t>
            </a:r>
            <a:r>
              <a:rPr dirty="0" sz="1300" spc="10">
                <a:latin typeface="Times New Roman"/>
                <a:cs typeface="Times New Roman"/>
              </a:rPr>
              <a:t>(</a:t>
            </a:r>
            <a:r>
              <a:rPr dirty="0" sz="1300" spc="10">
                <a:latin typeface="Courier New"/>
                <a:cs typeface="Courier New"/>
              </a:rPr>
              <a:t>SCHED_NAME</a:t>
            </a:r>
            <a:r>
              <a:rPr dirty="0" sz="1300" spc="10">
                <a:latin typeface="Times New Roman"/>
                <a:cs typeface="Times New Roman"/>
              </a:rPr>
              <a:t>) </a:t>
            </a:r>
            <a:r>
              <a:rPr dirty="0" sz="1300" spc="5">
                <a:latin typeface="Times New Roman"/>
                <a:cs typeface="Times New Roman"/>
              </a:rPr>
              <a:t>are specified in their respective parameters  in the call to the </a:t>
            </a:r>
            <a:r>
              <a:rPr dirty="0" sz="1300" spc="15">
                <a:latin typeface="Courier New"/>
                <a:cs typeface="Courier New"/>
              </a:rPr>
              <a:t>DBMS_SCHEDULER.CREATE_JOB</a:t>
            </a:r>
            <a:r>
              <a:rPr dirty="0" sz="1300" spc="-425">
                <a:latin typeface="Courier New"/>
                <a:cs typeface="Courier New"/>
              </a:rPr>
              <a:t> </a:t>
            </a:r>
            <a:r>
              <a:rPr dirty="0" sz="1300" spc="5">
                <a:latin typeface="Times New Roman"/>
                <a:cs typeface="Times New Roman"/>
              </a:rPr>
              <a:t>procedure.</a:t>
            </a:r>
            <a:endParaRPr sz="1300">
              <a:latin typeface="Times New Roman"/>
              <a:cs typeface="Times New Roman"/>
            </a:endParaRPr>
          </a:p>
          <a:p>
            <a:pPr marL="138430" marR="5080">
              <a:lnSpc>
                <a:spcPct val="101099"/>
              </a:lnSpc>
              <a:spcBef>
                <a:spcPts val="480"/>
              </a:spcBef>
            </a:pPr>
            <a:r>
              <a:rPr dirty="0" sz="1300" spc="10">
                <a:latin typeface="Times New Roman"/>
                <a:cs typeface="Times New Roman"/>
              </a:rPr>
              <a:t>With </a:t>
            </a:r>
            <a:r>
              <a:rPr dirty="0" sz="1300" spc="5">
                <a:latin typeface="Times New Roman"/>
                <a:cs typeface="Times New Roman"/>
              </a:rPr>
              <a:t>this example, </a:t>
            </a:r>
            <a:r>
              <a:rPr dirty="0" sz="1300" spc="10">
                <a:latin typeface="Times New Roman"/>
                <a:cs typeface="Times New Roman"/>
              </a:rPr>
              <a:t>you </a:t>
            </a:r>
            <a:r>
              <a:rPr dirty="0" sz="1300" spc="5">
                <a:latin typeface="Times New Roman"/>
                <a:cs typeface="Times New Roman"/>
              </a:rPr>
              <a:t>can see </a:t>
            </a:r>
            <a:r>
              <a:rPr dirty="0" sz="1300" spc="10">
                <a:latin typeface="Times New Roman"/>
                <a:cs typeface="Times New Roman"/>
              </a:rPr>
              <a:t>how </a:t>
            </a:r>
            <a:r>
              <a:rPr dirty="0" sz="1300" spc="5">
                <a:latin typeface="Times New Roman"/>
                <a:cs typeface="Times New Roman"/>
              </a:rPr>
              <a:t>easy it is to create jobs </a:t>
            </a:r>
            <a:r>
              <a:rPr dirty="0" sz="1300" spc="10">
                <a:latin typeface="Times New Roman"/>
                <a:cs typeface="Times New Roman"/>
              </a:rPr>
              <a:t>by </a:t>
            </a:r>
            <a:r>
              <a:rPr dirty="0" sz="1300" spc="5">
                <a:latin typeface="Times New Roman"/>
                <a:cs typeface="Times New Roman"/>
              </a:rPr>
              <a:t>using a predefined </a:t>
            </a:r>
            <a:r>
              <a:rPr dirty="0" sz="1300" spc="10">
                <a:latin typeface="Times New Roman"/>
                <a:cs typeface="Times New Roman"/>
              </a:rPr>
              <a:t>program  </a:t>
            </a:r>
            <a:r>
              <a:rPr dirty="0" sz="1300" spc="5">
                <a:latin typeface="Times New Roman"/>
                <a:cs typeface="Times New Roman"/>
              </a:rPr>
              <a:t>and</a:t>
            </a:r>
            <a:r>
              <a:rPr dirty="0" sz="1300">
                <a:latin typeface="Times New Roman"/>
                <a:cs typeface="Times New Roman"/>
              </a:rPr>
              <a:t> </a:t>
            </a:r>
            <a:r>
              <a:rPr dirty="0" sz="1300" spc="5">
                <a:latin typeface="Times New Roman"/>
                <a:cs typeface="Times New Roman"/>
              </a:rPr>
              <a:t>schedule.</a:t>
            </a:r>
            <a:endParaRPr sz="1300">
              <a:latin typeface="Times New Roman"/>
              <a:cs typeface="Times New Roman"/>
            </a:endParaRPr>
          </a:p>
          <a:p>
            <a:pPr marL="138430" marR="7620">
              <a:lnSpc>
                <a:spcPct val="101400"/>
              </a:lnSpc>
              <a:spcBef>
                <a:spcPts val="395"/>
              </a:spcBef>
            </a:pPr>
            <a:r>
              <a:rPr dirty="0" sz="1300" spc="10">
                <a:latin typeface="Times New Roman"/>
                <a:cs typeface="Times New Roman"/>
              </a:rPr>
              <a:t>Some </a:t>
            </a:r>
            <a:r>
              <a:rPr dirty="0" sz="1300" spc="5">
                <a:latin typeface="Times New Roman"/>
                <a:cs typeface="Times New Roman"/>
              </a:rPr>
              <a:t>jobs and schedules can be too </a:t>
            </a:r>
            <a:r>
              <a:rPr dirty="0" sz="1300" spc="10">
                <a:latin typeface="Times New Roman"/>
                <a:cs typeface="Times New Roman"/>
              </a:rPr>
              <a:t>complex </a:t>
            </a:r>
            <a:r>
              <a:rPr dirty="0" sz="1300" spc="5">
                <a:latin typeface="Times New Roman"/>
                <a:cs typeface="Times New Roman"/>
              </a:rPr>
              <a:t>to cover in this course. For example, </a:t>
            </a:r>
            <a:r>
              <a:rPr dirty="0" sz="1300" spc="10">
                <a:latin typeface="Times New Roman"/>
                <a:cs typeface="Times New Roman"/>
              </a:rPr>
              <a:t>you </a:t>
            </a:r>
            <a:r>
              <a:rPr dirty="0" sz="1300" spc="5">
                <a:latin typeface="Times New Roman"/>
                <a:cs typeface="Times New Roman"/>
              </a:rPr>
              <a:t>can  create windows for recurring time plans and associate a resource </a:t>
            </a:r>
            <a:r>
              <a:rPr dirty="0" sz="1300">
                <a:latin typeface="Times New Roman"/>
                <a:cs typeface="Times New Roman"/>
              </a:rPr>
              <a:t>plan </a:t>
            </a:r>
            <a:r>
              <a:rPr dirty="0" sz="1300" spc="5">
                <a:latin typeface="Times New Roman"/>
                <a:cs typeface="Times New Roman"/>
              </a:rPr>
              <a:t>with a window. </a:t>
            </a:r>
            <a:r>
              <a:rPr dirty="0" sz="1300" spc="10">
                <a:latin typeface="Times New Roman"/>
                <a:cs typeface="Times New Roman"/>
              </a:rPr>
              <a:t>A  </a:t>
            </a:r>
            <a:r>
              <a:rPr dirty="0" sz="1300" spc="5">
                <a:latin typeface="Times New Roman"/>
                <a:cs typeface="Times New Roman"/>
              </a:rPr>
              <a:t>resource plan defines attributes about the resources required during the period defined </a:t>
            </a:r>
            <a:r>
              <a:rPr dirty="0" sz="1300" spc="10">
                <a:latin typeface="Times New Roman"/>
                <a:cs typeface="Times New Roman"/>
              </a:rPr>
              <a:t>by  </a:t>
            </a:r>
            <a:r>
              <a:rPr dirty="0" sz="1300" spc="5">
                <a:latin typeface="Times New Roman"/>
                <a:cs typeface="Times New Roman"/>
              </a:rPr>
              <a:t>execution window.</a:t>
            </a:r>
            <a:endParaRPr sz="1300">
              <a:latin typeface="Times New Roman"/>
              <a:cs typeface="Times New Roman"/>
            </a:endParaRPr>
          </a:p>
          <a:p>
            <a:pPr marL="138430" marR="161925">
              <a:lnSpc>
                <a:spcPct val="101499"/>
              </a:lnSpc>
              <a:spcBef>
                <a:spcPts val="400"/>
              </a:spcBef>
            </a:pPr>
            <a:r>
              <a:rPr dirty="0" sz="1300" spc="5">
                <a:latin typeface="Times New Roman"/>
                <a:cs typeface="Times New Roman"/>
              </a:rPr>
              <a:t>For </a:t>
            </a:r>
            <a:r>
              <a:rPr dirty="0" sz="1300" spc="10">
                <a:latin typeface="Times New Roman"/>
                <a:cs typeface="Times New Roman"/>
              </a:rPr>
              <a:t>more </a:t>
            </a:r>
            <a:r>
              <a:rPr dirty="0" sz="1300" spc="5">
                <a:latin typeface="Times New Roman"/>
                <a:cs typeface="Times New Roman"/>
              </a:rPr>
              <a:t>information, refer to the Online Course titled </a:t>
            </a:r>
            <a:r>
              <a:rPr dirty="0" sz="1300" spc="5" i="1">
                <a:latin typeface="Times New Roman"/>
                <a:cs typeface="Times New Roman"/>
              </a:rPr>
              <a:t>Oracle Database 10g: Configure  </a:t>
            </a:r>
            <a:r>
              <a:rPr dirty="0" sz="1300" spc="10" i="1">
                <a:latin typeface="Times New Roman"/>
                <a:cs typeface="Times New Roman"/>
              </a:rPr>
              <a:t>and Manage </a:t>
            </a:r>
            <a:r>
              <a:rPr dirty="0" sz="1300" spc="5" i="1">
                <a:latin typeface="Times New Roman"/>
                <a:cs typeface="Times New Roman"/>
              </a:rPr>
              <a:t>Jobs with the</a:t>
            </a:r>
            <a:r>
              <a:rPr dirty="0" sz="1300" spc="-10" i="1">
                <a:latin typeface="Times New Roman"/>
                <a:cs typeface="Times New Roman"/>
              </a:rPr>
              <a:t> </a:t>
            </a:r>
            <a:r>
              <a:rPr dirty="0" sz="1300" spc="5" i="1">
                <a:latin typeface="Times New Roman"/>
                <a:cs typeface="Times New Roman"/>
              </a:rPr>
              <a:t>Scheduler</a:t>
            </a:r>
            <a:r>
              <a:rPr dirty="0" sz="1300" spc="5">
                <a:latin typeface="Times New Roman"/>
                <a:cs typeface="Times New Roman"/>
              </a:rPr>
              <a: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5</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3</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941320" y="873506"/>
            <a:ext cx="186563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Managing</a:t>
            </a:r>
            <a:r>
              <a:rPr dirty="0" sz="2000" spc="-60" b="1">
                <a:latin typeface="Arial"/>
                <a:cs typeface="Arial"/>
              </a:rPr>
              <a:t> </a:t>
            </a:r>
            <a:r>
              <a:rPr dirty="0" sz="2000" spc="-5" b="1">
                <a:latin typeface="Arial"/>
                <a:cs typeface="Arial"/>
              </a:rPr>
              <a:t>Jobs</a:t>
            </a:r>
            <a:endParaRPr sz="2000">
              <a:latin typeface="Arial"/>
              <a:cs typeface="Arial"/>
            </a:endParaRPr>
          </a:p>
        </p:txBody>
      </p:sp>
      <p:sp>
        <p:nvSpPr>
          <p:cNvPr id="7" name="object 7"/>
          <p:cNvSpPr txBox="1"/>
          <p:nvPr/>
        </p:nvSpPr>
        <p:spPr>
          <a:xfrm>
            <a:off x="1325117" y="1792477"/>
            <a:ext cx="131889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Run a</a:t>
            </a:r>
            <a:r>
              <a:rPr dirty="0" sz="1550" spc="-65" b="1">
                <a:latin typeface="Arial"/>
                <a:cs typeface="Arial"/>
              </a:rPr>
              <a:t> </a:t>
            </a:r>
            <a:r>
              <a:rPr dirty="0" sz="1550" spc="10" b="1">
                <a:latin typeface="Arial"/>
                <a:cs typeface="Arial"/>
              </a:rPr>
              <a:t>job:</a:t>
            </a:r>
            <a:endParaRPr sz="1550">
              <a:latin typeface="Arial"/>
              <a:cs typeface="Arial"/>
            </a:endParaRPr>
          </a:p>
        </p:txBody>
      </p:sp>
      <p:sp>
        <p:nvSpPr>
          <p:cNvPr id="8" name="object 8"/>
          <p:cNvSpPr txBox="1"/>
          <p:nvPr/>
        </p:nvSpPr>
        <p:spPr>
          <a:xfrm>
            <a:off x="1325117" y="2366255"/>
            <a:ext cx="137541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Stop a</a:t>
            </a:r>
            <a:r>
              <a:rPr dirty="0" sz="1550" spc="-70" b="1">
                <a:latin typeface="Arial"/>
                <a:cs typeface="Arial"/>
              </a:rPr>
              <a:t> </a:t>
            </a:r>
            <a:r>
              <a:rPr dirty="0" sz="1550" spc="10" b="1">
                <a:latin typeface="Arial"/>
                <a:cs typeface="Arial"/>
              </a:rPr>
              <a:t>job:</a:t>
            </a:r>
            <a:endParaRPr sz="1550">
              <a:latin typeface="Arial"/>
              <a:cs typeface="Arial"/>
            </a:endParaRPr>
          </a:p>
        </p:txBody>
      </p:sp>
      <p:sp>
        <p:nvSpPr>
          <p:cNvPr id="9" name="object 9"/>
          <p:cNvSpPr txBox="1"/>
          <p:nvPr/>
        </p:nvSpPr>
        <p:spPr>
          <a:xfrm>
            <a:off x="1325117" y="2940830"/>
            <a:ext cx="419925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Drop a job even </a:t>
            </a:r>
            <a:r>
              <a:rPr dirty="0" sz="1550" spc="5" b="1">
                <a:latin typeface="Arial"/>
                <a:cs typeface="Arial"/>
              </a:rPr>
              <a:t>if it is </a:t>
            </a:r>
            <a:r>
              <a:rPr dirty="0" sz="1550" spc="10" b="1">
                <a:latin typeface="Arial"/>
                <a:cs typeface="Arial"/>
              </a:rPr>
              <a:t>currently</a:t>
            </a:r>
            <a:r>
              <a:rPr dirty="0" sz="1550" spc="-40" b="1">
                <a:latin typeface="Arial"/>
                <a:cs typeface="Arial"/>
              </a:rPr>
              <a:t> </a:t>
            </a:r>
            <a:r>
              <a:rPr dirty="0" sz="1550" spc="10" b="1">
                <a:latin typeface="Arial"/>
                <a:cs typeface="Arial"/>
              </a:rPr>
              <a:t>running:</a:t>
            </a:r>
            <a:endParaRPr sz="1550">
              <a:latin typeface="Arial"/>
              <a:cs typeface="Arial"/>
            </a:endParaRPr>
          </a:p>
        </p:txBody>
      </p:sp>
      <p:sp>
        <p:nvSpPr>
          <p:cNvPr id="10" name="object 10"/>
          <p:cNvSpPr txBox="1"/>
          <p:nvPr/>
        </p:nvSpPr>
        <p:spPr>
          <a:xfrm>
            <a:off x="1335786" y="2097023"/>
            <a:ext cx="5105400" cy="272415"/>
          </a:xfrm>
          <a:prstGeom prst="rect">
            <a:avLst/>
          </a:prstGeom>
          <a:solidFill>
            <a:srgbClr val="CCCCCC"/>
          </a:solidFill>
          <a:ln w="20574">
            <a:solidFill>
              <a:srgbClr val="000000"/>
            </a:solidFill>
          </a:ln>
        </p:spPr>
        <p:txBody>
          <a:bodyPr wrap="square" lIns="0" tIns="0" rIns="0" bIns="0" rtlCol="0" vert="horz">
            <a:spAutoFit/>
          </a:bodyPr>
          <a:lstStyle/>
          <a:p>
            <a:pPr marL="294005">
              <a:lnSpc>
                <a:spcPts val="1670"/>
              </a:lnSpc>
            </a:pPr>
            <a:r>
              <a:rPr dirty="0" sz="1400" spc="15" b="1">
                <a:latin typeface="Courier New"/>
                <a:cs typeface="Courier New"/>
              </a:rPr>
              <a:t>DBMS_SCHEDULER.RUN_JOB('SCHEMA.JOB_NAME');</a:t>
            </a:r>
            <a:endParaRPr sz="1400">
              <a:latin typeface="Courier New"/>
              <a:cs typeface="Courier New"/>
            </a:endParaRPr>
          </a:p>
        </p:txBody>
      </p:sp>
      <p:sp>
        <p:nvSpPr>
          <p:cNvPr id="11" name="object 11"/>
          <p:cNvSpPr txBox="1"/>
          <p:nvPr/>
        </p:nvSpPr>
        <p:spPr>
          <a:xfrm>
            <a:off x="1335786" y="2675382"/>
            <a:ext cx="5105400" cy="273050"/>
          </a:xfrm>
          <a:prstGeom prst="rect">
            <a:avLst/>
          </a:prstGeom>
          <a:solidFill>
            <a:srgbClr val="CCCCCC"/>
          </a:solidFill>
          <a:ln w="20574">
            <a:solidFill>
              <a:srgbClr val="000000"/>
            </a:solidFill>
          </a:ln>
        </p:spPr>
        <p:txBody>
          <a:bodyPr wrap="square" lIns="0" tIns="0" rIns="0" bIns="0" rtlCol="0" vert="horz">
            <a:spAutoFit/>
          </a:bodyPr>
          <a:lstStyle/>
          <a:p>
            <a:pPr marL="294005">
              <a:lnSpc>
                <a:spcPts val="1680"/>
              </a:lnSpc>
            </a:pPr>
            <a:r>
              <a:rPr dirty="0" sz="1400" spc="15" b="1">
                <a:latin typeface="Courier New"/>
                <a:cs typeface="Courier New"/>
              </a:rPr>
              <a:t>DBMS_SCHEDULER.STOP_JOB('SCHEMA.JOB_NAME');</a:t>
            </a:r>
            <a:endParaRPr sz="1400">
              <a:latin typeface="Courier New"/>
              <a:cs typeface="Courier New"/>
            </a:endParaRPr>
          </a:p>
        </p:txBody>
      </p:sp>
      <p:sp>
        <p:nvSpPr>
          <p:cNvPr id="12" name="object 12"/>
          <p:cNvSpPr txBox="1"/>
          <p:nvPr/>
        </p:nvSpPr>
        <p:spPr>
          <a:xfrm>
            <a:off x="1335786" y="3251453"/>
            <a:ext cx="5105400" cy="27241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670"/>
              </a:lnSpc>
            </a:pPr>
            <a:r>
              <a:rPr dirty="0" sz="1400" spc="15" b="1">
                <a:latin typeface="Courier New"/>
                <a:cs typeface="Courier New"/>
              </a:rPr>
              <a:t>DBMS_SCHEDULER.DROP_JOB('JOB_NAME',</a:t>
            </a:r>
            <a:r>
              <a:rPr dirty="0" sz="1400" spc="5" b="1">
                <a:latin typeface="Courier New"/>
                <a:cs typeface="Courier New"/>
              </a:rPr>
              <a:t> </a:t>
            </a:r>
            <a:r>
              <a:rPr dirty="0" sz="1400" spc="15" b="1">
                <a:latin typeface="Courier New"/>
                <a:cs typeface="Courier New"/>
              </a:rPr>
              <a:t>TRUE);</a:t>
            </a:r>
            <a:endParaRPr sz="1400">
              <a:latin typeface="Courier New"/>
              <a:cs typeface="Courier New"/>
            </a:endParaRPr>
          </a:p>
        </p:txBody>
      </p:sp>
      <p:sp>
        <p:nvSpPr>
          <p:cNvPr id="13" name="object 13"/>
          <p:cNvSpPr txBox="1"/>
          <p:nvPr/>
        </p:nvSpPr>
        <p:spPr>
          <a:xfrm>
            <a:off x="743204" y="5612323"/>
            <a:ext cx="6275070" cy="3782060"/>
          </a:xfrm>
          <a:prstGeom prst="rect">
            <a:avLst/>
          </a:prstGeom>
        </p:spPr>
        <p:txBody>
          <a:bodyPr wrap="square" lIns="0" tIns="42545" rIns="0" bIns="0" rtlCol="0" vert="horz">
            <a:spAutoFit/>
          </a:bodyPr>
          <a:lstStyle/>
          <a:p>
            <a:pPr marL="12700">
              <a:lnSpc>
                <a:spcPct val="100000"/>
              </a:lnSpc>
              <a:spcBef>
                <a:spcPts val="335"/>
              </a:spcBef>
            </a:pPr>
            <a:r>
              <a:rPr dirty="0" sz="1300" spc="10" b="1">
                <a:latin typeface="Arial"/>
                <a:cs typeface="Arial"/>
              </a:rPr>
              <a:t>Managing</a:t>
            </a:r>
            <a:r>
              <a:rPr dirty="0" sz="1300" b="1">
                <a:latin typeface="Arial"/>
                <a:cs typeface="Arial"/>
              </a:rPr>
              <a:t> </a:t>
            </a:r>
            <a:r>
              <a:rPr dirty="0" sz="1300" spc="10" b="1">
                <a:latin typeface="Arial"/>
                <a:cs typeface="Arial"/>
              </a:rPr>
              <a:t>Jobs</a:t>
            </a:r>
            <a:endParaRPr sz="1300">
              <a:latin typeface="Arial"/>
              <a:cs typeface="Arial"/>
            </a:endParaRPr>
          </a:p>
          <a:p>
            <a:pPr marL="137795">
              <a:lnSpc>
                <a:spcPts val="1455"/>
              </a:lnSpc>
              <a:spcBef>
                <a:spcPts val="240"/>
              </a:spcBef>
            </a:pPr>
            <a:r>
              <a:rPr dirty="0" sz="1300" spc="5">
                <a:latin typeface="Times New Roman"/>
                <a:cs typeface="Times New Roman"/>
              </a:rPr>
              <a:t>After a job has been created, </a:t>
            </a:r>
            <a:r>
              <a:rPr dirty="0" sz="1300" spc="10">
                <a:latin typeface="Times New Roman"/>
                <a:cs typeface="Times New Roman"/>
              </a:rPr>
              <a:t>you</a:t>
            </a:r>
            <a:r>
              <a:rPr dirty="0" sz="1300" spc="5">
                <a:latin typeface="Times New Roman"/>
                <a:cs typeface="Times New Roman"/>
              </a:rPr>
              <a:t> can:</a:t>
            </a:r>
            <a:endParaRPr sz="1300">
              <a:latin typeface="Times New Roman"/>
              <a:cs typeface="Times New Roman"/>
            </a:endParaRPr>
          </a:p>
          <a:p>
            <a:pPr marL="514984" indent="-252095">
              <a:lnSpc>
                <a:spcPts val="1430"/>
              </a:lnSpc>
              <a:buChar char="•"/>
              <a:tabLst>
                <a:tab pos="514984" algn="l"/>
                <a:tab pos="515620" algn="l"/>
              </a:tabLst>
            </a:pPr>
            <a:r>
              <a:rPr dirty="0" sz="1300" spc="10">
                <a:latin typeface="Times New Roman"/>
                <a:cs typeface="Times New Roman"/>
              </a:rPr>
              <a:t>Run </a:t>
            </a:r>
            <a:r>
              <a:rPr dirty="0" sz="1300" spc="5">
                <a:latin typeface="Times New Roman"/>
                <a:cs typeface="Times New Roman"/>
              </a:rPr>
              <a:t>the job </a:t>
            </a:r>
            <a:r>
              <a:rPr dirty="0" sz="1300" spc="10">
                <a:latin typeface="Times New Roman"/>
                <a:cs typeface="Times New Roman"/>
              </a:rPr>
              <a:t>by </a:t>
            </a:r>
            <a:r>
              <a:rPr dirty="0" sz="1300" spc="5">
                <a:latin typeface="Times New Roman"/>
                <a:cs typeface="Times New Roman"/>
              </a:rPr>
              <a:t>calling the </a:t>
            </a:r>
            <a:r>
              <a:rPr dirty="0" sz="1300" spc="15">
                <a:latin typeface="Courier New"/>
                <a:cs typeface="Courier New"/>
              </a:rPr>
              <a:t>RUN_JOB</a:t>
            </a:r>
            <a:r>
              <a:rPr dirty="0" sz="1300" spc="-395">
                <a:latin typeface="Courier New"/>
                <a:cs typeface="Courier New"/>
              </a:rPr>
              <a:t> </a:t>
            </a:r>
            <a:r>
              <a:rPr dirty="0" sz="1300" spc="5">
                <a:latin typeface="Times New Roman"/>
                <a:cs typeface="Times New Roman"/>
              </a:rPr>
              <a:t>procedure specifying the </a:t>
            </a:r>
            <a:r>
              <a:rPr dirty="0" sz="1300" spc="10">
                <a:latin typeface="Times New Roman"/>
                <a:cs typeface="Times New Roman"/>
              </a:rPr>
              <a:t>name </a:t>
            </a:r>
            <a:r>
              <a:rPr dirty="0" sz="1300" spc="5">
                <a:latin typeface="Times New Roman"/>
                <a:cs typeface="Times New Roman"/>
              </a:rPr>
              <a:t>of the job. </a:t>
            </a:r>
            <a:r>
              <a:rPr dirty="0" sz="1300" spc="10">
                <a:latin typeface="Times New Roman"/>
                <a:cs typeface="Times New Roman"/>
              </a:rPr>
              <a:t>The</a:t>
            </a:r>
            <a:endParaRPr sz="1300">
              <a:latin typeface="Times New Roman"/>
              <a:cs typeface="Times New Roman"/>
            </a:endParaRPr>
          </a:p>
          <a:p>
            <a:pPr marL="515620">
              <a:lnSpc>
                <a:spcPts val="1430"/>
              </a:lnSpc>
            </a:pPr>
            <a:r>
              <a:rPr dirty="0" sz="1300" spc="5">
                <a:latin typeface="Times New Roman"/>
                <a:cs typeface="Times New Roman"/>
              </a:rPr>
              <a:t>job is immediately executed in your current</a:t>
            </a:r>
            <a:r>
              <a:rPr dirty="0" sz="1300" spc="30">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marL="515620" marR="111125" indent="-251460">
              <a:lnSpc>
                <a:spcPts val="1430"/>
              </a:lnSpc>
              <a:spcBef>
                <a:spcPts val="50"/>
              </a:spcBef>
              <a:buChar char="•"/>
              <a:tabLst>
                <a:tab pos="514984" algn="l"/>
                <a:tab pos="515620" algn="l"/>
              </a:tabLst>
            </a:pPr>
            <a:r>
              <a:rPr dirty="0" sz="1300" spc="5">
                <a:latin typeface="Times New Roman"/>
                <a:cs typeface="Times New Roman"/>
              </a:rPr>
              <a:t>Stop the job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STOP_JOB</a:t>
            </a:r>
            <a:r>
              <a:rPr dirty="0" sz="1300" spc="-360">
                <a:latin typeface="Courier New"/>
                <a:cs typeface="Courier New"/>
              </a:rPr>
              <a:t> </a:t>
            </a:r>
            <a:r>
              <a:rPr dirty="0" sz="1300" spc="5">
                <a:latin typeface="Times New Roman"/>
                <a:cs typeface="Times New Roman"/>
              </a:rPr>
              <a:t>procedure. If the job is running currently, it is  stopped immediately. </a:t>
            </a:r>
            <a:r>
              <a:rPr dirty="0" sz="1300" spc="10">
                <a:latin typeface="Times New Roman"/>
                <a:cs typeface="Times New Roman"/>
              </a:rPr>
              <a:t>The </a:t>
            </a:r>
            <a:r>
              <a:rPr dirty="0" sz="1300" spc="15">
                <a:latin typeface="Courier New"/>
                <a:cs typeface="Courier New"/>
              </a:rPr>
              <a:t>STOP_JOB</a:t>
            </a:r>
            <a:r>
              <a:rPr dirty="0" sz="1300" spc="-440">
                <a:latin typeface="Courier New"/>
                <a:cs typeface="Courier New"/>
              </a:rPr>
              <a:t> </a:t>
            </a:r>
            <a:r>
              <a:rPr dirty="0" sz="1300" spc="5">
                <a:latin typeface="Times New Roman"/>
                <a:cs typeface="Times New Roman"/>
              </a:rPr>
              <a:t>procedure has </a:t>
            </a:r>
            <a:r>
              <a:rPr dirty="0" sz="1300" spc="10">
                <a:latin typeface="Times New Roman"/>
                <a:cs typeface="Times New Roman"/>
              </a:rPr>
              <a:t>two </a:t>
            </a:r>
            <a:r>
              <a:rPr dirty="0" sz="1300" spc="5">
                <a:latin typeface="Times New Roman"/>
                <a:cs typeface="Times New Roman"/>
              </a:rPr>
              <a:t>arguments:</a:t>
            </a:r>
            <a:endParaRPr sz="1300">
              <a:latin typeface="Times New Roman"/>
              <a:cs typeface="Times New Roman"/>
            </a:endParaRPr>
          </a:p>
          <a:p>
            <a:pPr lvl="1" marL="892810" indent="-252095">
              <a:lnSpc>
                <a:spcPts val="1335"/>
              </a:lnSpc>
              <a:buFont typeface="Times New Roman"/>
              <a:buChar char="-"/>
              <a:tabLst>
                <a:tab pos="892175" algn="l"/>
                <a:tab pos="892810" algn="l"/>
              </a:tabLst>
            </a:pPr>
            <a:r>
              <a:rPr dirty="0" sz="1300" spc="10" b="1">
                <a:latin typeface="Courier New"/>
                <a:cs typeface="Courier New"/>
              </a:rPr>
              <a:t>job_name</a:t>
            </a:r>
            <a:r>
              <a:rPr dirty="0" sz="1300" spc="10" b="1">
                <a:latin typeface="Times New Roman"/>
                <a:cs typeface="Times New Roman"/>
              </a:rPr>
              <a:t>: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job to be</a:t>
            </a:r>
            <a:r>
              <a:rPr dirty="0" sz="1300" spc="-5">
                <a:latin typeface="Times New Roman"/>
                <a:cs typeface="Times New Roman"/>
              </a:rPr>
              <a:t> </a:t>
            </a:r>
            <a:r>
              <a:rPr dirty="0" sz="1300" spc="5">
                <a:latin typeface="Times New Roman"/>
                <a:cs typeface="Times New Roman"/>
              </a:rPr>
              <a:t>stopped</a:t>
            </a:r>
            <a:endParaRPr sz="1300">
              <a:latin typeface="Times New Roman"/>
              <a:cs typeface="Times New Roman"/>
            </a:endParaRPr>
          </a:p>
          <a:p>
            <a:pPr lvl="1" marL="892175" marR="5080" indent="-251460">
              <a:lnSpc>
                <a:spcPts val="1430"/>
              </a:lnSpc>
              <a:spcBef>
                <a:spcPts val="95"/>
              </a:spcBef>
              <a:buFont typeface="Times New Roman"/>
              <a:buChar char="-"/>
              <a:tabLst>
                <a:tab pos="892175" algn="l"/>
                <a:tab pos="892810" algn="l"/>
              </a:tabLst>
            </a:pPr>
            <a:r>
              <a:rPr dirty="0" sz="1300" spc="10" b="1">
                <a:latin typeface="Courier New"/>
                <a:cs typeface="Courier New"/>
              </a:rPr>
              <a:t>force</a:t>
            </a:r>
            <a:r>
              <a:rPr dirty="0" sz="1300" spc="10" b="1">
                <a:latin typeface="Times New Roman"/>
                <a:cs typeface="Times New Roman"/>
              </a:rPr>
              <a:t>: </a:t>
            </a:r>
            <a:r>
              <a:rPr dirty="0" sz="1300" spc="5">
                <a:latin typeface="Times New Roman"/>
                <a:cs typeface="Times New Roman"/>
              </a:rPr>
              <a:t>Attempts to gracefully terminate a job. If this fails and </a:t>
            </a:r>
            <a:r>
              <a:rPr dirty="0" sz="1300" spc="10">
                <a:latin typeface="Courier New"/>
                <a:cs typeface="Courier New"/>
              </a:rPr>
              <a:t>force</a:t>
            </a:r>
            <a:r>
              <a:rPr dirty="0" sz="1300" spc="-355">
                <a:latin typeface="Courier New"/>
                <a:cs typeface="Courier New"/>
              </a:rPr>
              <a:t> </a:t>
            </a:r>
            <a:r>
              <a:rPr dirty="0" sz="1300" spc="5">
                <a:latin typeface="Times New Roman"/>
                <a:cs typeface="Times New Roman"/>
              </a:rPr>
              <a:t>is set to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then the job slave is terminated. (Default value is </a:t>
            </a:r>
            <a:r>
              <a:rPr dirty="0" sz="1300" spc="5">
                <a:latin typeface="Courier New"/>
                <a:cs typeface="Courier New"/>
              </a:rPr>
              <a:t>FALSE</a:t>
            </a:r>
            <a:r>
              <a:rPr dirty="0" sz="1300" spc="5">
                <a:latin typeface="Times New Roman"/>
                <a:cs typeface="Times New Roman"/>
              </a:rPr>
              <a:t>.) To use  </a:t>
            </a:r>
            <a:r>
              <a:rPr dirty="0" sz="1300" spc="10">
                <a:latin typeface="Courier New"/>
                <a:cs typeface="Courier New"/>
              </a:rPr>
              <a:t>force</a:t>
            </a:r>
            <a:r>
              <a:rPr dirty="0" sz="1300" spc="10">
                <a:latin typeface="Times New Roman"/>
                <a:cs typeface="Times New Roman"/>
              </a:rPr>
              <a:t>,</a:t>
            </a:r>
            <a:r>
              <a:rPr dirty="0" sz="1300" spc="5">
                <a:latin typeface="Times New Roman"/>
                <a:cs typeface="Times New Roman"/>
              </a:rPr>
              <a:t> </a:t>
            </a:r>
            <a:r>
              <a:rPr dirty="0" sz="1300" spc="10">
                <a:latin typeface="Times New Roman"/>
                <a:cs typeface="Times New Roman"/>
              </a:rPr>
              <a:t>you</a:t>
            </a:r>
            <a:r>
              <a:rPr dirty="0" sz="1300" spc="5">
                <a:latin typeface="Times New Roman"/>
                <a:cs typeface="Times New Roman"/>
              </a:rPr>
              <a:t> must have the</a:t>
            </a:r>
            <a:r>
              <a:rPr dirty="0" sz="1300" spc="15">
                <a:latin typeface="Times New Roman"/>
                <a:cs typeface="Times New Roman"/>
              </a:rPr>
              <a:t> </a:t>
            </a:r>
            <a:r>
              <a:rPr dirty="0" sz="1300" spc="15">
                <a:latin typeface="Courier New"/>
                <a:cs typeface="Courier New"/>
              </a:rPr>
              <a:t>MANAGE</a:t>
            </a:r>
            <a:r>
              <a:rPr dirty="0" sz="1300" spc="-445">
                <a:latin typeface="Courier New"/>
                <a:cs typeface="Courier New"/>
              </a:rPr>
              <a:t> </a:t>
            </a:r>
            <a:r>
              <a:rPr dirty="0" sz="1300" spc="15">
                <a:latin typeface="Courier New"/>
                <a:cs typeface="Courier New"/>
              </a:rPr>
              <a:t>SCHEDULER</a:t>
            </a:r>
            <a:r>
              <a:rPr dirty="0" sz="1300" spc="-450">
                <a:latin typeface="Courier New"/>
                <a:cs typeface="Courier New"/>
              </a:rPr>
              <a:t> </a:t>
            </a:r>
            <a:r>
              <a:rPr dirty="0" sz="1300" spc="5">
                <a:latin typeface="Times New Roman"/>
                <a:cs typeface="Times New Roman"/>
              </a:rPr>
              <a:t>system privilege.</a:t>
            </a:r>
            <a:endParaRPr sz="1300">
              <a:latin typeface="Times New Roman"/>
              <a:cs typeface="Times New Roman"/>
            </a:endParaRPr>
          </a:p>
          <a:p>
            <a:pPr marL="515620" indent="-252729">
              <a:lnSpc>
                <a:spcPts val="1340"/>
              </a:lnSpc>
              <a:buChar char="•"/>
              <a:tabLst>
                <a:tab pos="514984" algn="l"/>
                <a:tab pos="516255" algn="l"/>
              </a:tabLst>
            </a:pPr>
            <a:r>
              <a:rPr dirty="0" sz="1300" spc="5">
                <a:latin typeface="Times New Roman"/>
                <a:cs typeface="Times New Roman"/>
              </a:rPr>
              <a:t>Drop the </a:t>
            </a:r>
            <a:r>
              <a:rPr dirty="0" sz="1300" spc="10">
                <a:latin typeface="Times New Roman"/>
                <a:cs typeface="Times New Roman"/>
              </a:rPr>
              <a:t>job </a:t>
            </a:r>
            <a:r>
              <a:rPr dirty="0" sz="1300" spc="5">
                <a:latin typeface="Times New Roman"/>
                <a:cs typeface="Times New Roman"/>
              </a:rPr>
              <a:t>with the </a:t>
            </a:r>
            <a:r>
              <a:rPr dirty="0" sz="1300" spc="15">
                <a:latin typeface="Courier New"/>
                <a:cs typeface="Courier New"/>
              </a:rPr>
              <a:t>DROP_JOB</a:t>
            </a:r>
            <a:r>
              <a:rPr dirty="0" sz="1300" spc="-420">
                <a:latin typeface="Courier New"/>
                <a:cs typeface="Courier New"/>
              </a:rPr>
              <a:t> </a:t>
            </a:r>
            <a:r>
              <a:rPr dirty="0" sz="1300" spc="5">
                <a:latin typeface="Times New Roman"/>
                <a:cs typeface="Times New Roman"/>
              </a:rPr>
              <a:t>procedure. This procedure has </a:t>
            </a:r>
            <a:r>
              <a:rPr dirty="0" sz="1300" spc="10">
                <a:latin typeface="Times New Roman"/>
                <a:cs typeface="Times New Roman"/>
              </a:rPr>
              <a:t>two </a:t>
            </a:r>
            <a:r>
              <a:rPr dirty="0" sz="1300" spc="5">
                <a:latin typeface="Times New Roman"/>
                <a:cs typeface="Times New Roman"/>
              </a:rPr>
              <a:t>arguments:</a:t>
            </a:r>
            <a:endParaRPr sz="1300">
              <a:latin typeface="Times New Roman"/>
              <a:cs typeface="Times New Roman"/>
            </a:endParaRPr>
          </a:p>
          <a:p>
            <a:pPr lvl="1" marL="892810" indent="-251460">
              <a:lnSpc>
                <a:spcPts val="1430"/>
              </a:lnSpc>
              <a:buFont typeface="Times New Roman"/>
              <a:buChar char="-"/>
              <a:tabLst>
                <a:tab pos="892175" algn="l"/>
                <a:tab pos="892810" algn="l"/>
              </a:tabLst>
            </a:pPr>
            <a:r>
              <a:rPr dirty="0" sz="1300" spc="10" b="1">
                <a:latin typeface="Courier New"/>
                <a:cs typeface="Courier New"/>
              </a:rPr>
              <a:t>job_name</a:t>
            </a:r>
            <a:r>
              <a:rPr dirty="0" sz="1300" spc="10" b="1">
                <a:latin typeface="Times New Roman"/>
                <a:cs typeface="Times New Roman"/>
              </a:rPr>
              <a:t>: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job to be</a:t>
            </a:r>
            <a:r>
              <a:rPr dirty="0" sz="1300">
                <a:latin typeface="Times New Roman"/>
                <a:cs typeface="Times New Roman"/>
              </a:rPr>
              <a:t> </a:t>
            </a:r>
            <a:r>
              <a:rPr dirty="0" sz="1300" spc="5">
                <a:latin typeface="Times New Roman"/>
                <a:cs typeface="Times New Roman"/>
              </a:rPr>
              <a:t>dropped</a:t>
            </a:r>
            <a:endParaRPr sz="1300">
              <a:latin typeface="Times New Roman"/>
              <a:cs typeface="Times New Roman"/>
            </a:endParaRPr>
          </a:p>
          <a:p>
            <a:pPr lvl="1" marL="892175" marR="509905" indent="-251460">
              <a:lnSpc>
                <a:spcPts val="1430"/>
              </a:lnSpc>
              <a:spcBef>
                <a:spcPts val="90"/>
              </a:spcBef>
              <a:buFont typeface="Times New Roman"/>
              <a:buChar char="-"/>
              <a:tabLst>
                <a:tab pos="892175" algn="l"/>
                <a:tab pos="892810" algn="l"/>
              </a:tabLst>
            </a:pPr>
            <a:r>
              <a:rPr dirty="0" sz="1300" spc="10" b="1">
                <a:latin typeface="Courier New"/>
                <a:cs typeface="Courier New"/>
              </a:rPr>
              <a:t>force</a:t>
            </a:r>
            <a:r>
              <a:rPr dirty="0" sz="1300" spc="10" b="1">
                <a:latin typeface="Times New Roman"/>
                <a:cs typeface="Times New Roman"/>
              </a:rPr>
              <a:t>: </a:t>
            </a:r>
            <a:r>
              <a:rPr dirty="0" sz="1300" spc="5">
                <a:latin typeface="Times New Roman"/>
                <a:cs typeface="Times New Roman"/>
              </a:rPr>
              <a:t>Indicates whether the job should be stopped and dropped if it is  currently running (Default value is</a:t>
            </a:r>
            <a:r>
              <a:rPr dirty="0" sz="1300" spc="10">
                <a:latin typeface="Times New Roman"/>
                <a:cs typeface="Times New Roman"/>
              </a:rPr>
              <a:t> </a:t>
            </a:r>
            <a:r>
              <a:rPr dirty="0" sz="1300" spc="10">
                <a:latin typeface="Courier New"/>
                <a:cs typeface="Courier New"/>
              </a:rPr>
              <a:t>FALSE</a:t>
            </a:r>
            <a:r>
              <a:rPr dirty="0" sz="1300" spc="10">
                <a:latin typeface="Times New Roman"/>
                <a:cs typeface="Times New Roman"/>
              </a:rPr>
              <a:t>.)</a:t>
            </a:r>
            <a:endParaRPr sz="1300">
              <a:latin typeface="Times New Roman"/>
              <a:cs typeface="Times New Roman"/>
            </a:endParaRPr>
          </a:p>
          <a:p>
            <a:pPr marL="515620">
              <a:lnSpc>
                <a:spcPts val="1345"/>
              </a:lnSpc>
            </a:pPr>
            <a:r>
              <a:rPr dirty="0" sz="1300">
                <a:latin typeface="Times New Roman"/>
                <a:cs typeface="Times New Roman"/>
              </a:rPr>
              <a:t>If </a:t>
            </a:r>
            <a:r>
              <a:rPr dirty="0" sz="1300" spc="5">
                <a:latin typeface="Times New Roman"/>
                <a:cs typeface="Times New Roman"/>
              </a:rPr>
              <a:t>the </a:t>
            </a:r>
            <a:r>
              <a:rPr dirty="0" sz="1300" spc="15">
                <a:latin typeface="Courier New"/>
                <a:cs typeface="Courier New"/>
              </a:rPr>
              <a:t>DROP_JOB</a:t>
            </a:r>
            <a:r>
              <a:rPr dirty="0" sz="1300" spc="-345">
                <a:latin typeface="Courier New"/>
                <a:cs typeface="Courier New"/>
              </a:rPr>
              <a:t> </a:t>
            </a:r>
            <a:r>
              <a:rPr dirty="0" sz="1300" spc="5">
                <a:latin typeface="Times New Roman"/>
                <a:cs typeface="Times New Roman"/>
              </a:rPr>
              <a:t>procedure is called and the job specified is currently running, then</a:t>
            </a:r>
            <a:endParaRPr sz="1300">
              <a:latin typeface="Times New Roman"/>
              <a:cs typeface="Times New Roman"/>
            </a:endParaRPr>
          </a:p>
          <a:p>
            <a:pPr marL="515620" marR="160020">
              <a:lnSpc>
                <a:spcPct val="94200"/>
              </a:lnSpc>
              <a:spcBef>
                <a:spcPts val="25"/>
              </a:spcBef>
            </a:pPr>
            <a:r>
              <a:rPr dirty="0" sz="1300" spc="5">
                <a:latin typeface="Times New Roman"/>
                <a:cs typeface="Times New Roman"/>
              </a:rPr>
              <a:t>the </a:t>
            </a:r>
            <a:r>
              <a:rPr dirty="0" sz="1300" spc="10">
                <a:latin typeface="Times New Roman"/>
                <a:cs typeface="Times New Roman"/>
              </a:rPr>
              <a:t>command </a:t>
            </a:r>
            <a:r>
              <a:rPr dirty="0" sz="1300" spc="5">
                <a:latin typeface="Times New Roman"/>
                <a:cs typeface="Times New Roman"/>
              </a:rPr>
              <a:t>fails</a:t>
            </a:r>
            <a:r>
              <a:rPr dirty="0" sz="1300" spc="10">
                <a:latin typeface="Times New Roman"/>
                <a:cs typeface="Times New Roman"/>
              </a:rPr>
              <a:t> </a:t>
            </a:r>
            <a:r>
              <a:rPr dirty="0" sz="1300" spc="5">
                <a:latin typeface="Times New Roman"/>
                <a:cs typeface="Times New Roman"/>
              </a:rPr>
              <a:t>unless</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force</a:t>
            </a:r>
            <a:r>
              <a:rPr dirty="0" sz="1300" spc="-450">
                <a:latin typeface="Courier New"/>
                <a:cs typeface="Courier New"/>
              </a:rPr>
              <a:t> </a:t>
            </a:r>
            <a:r>
              <a:rPr dirty="0" sz="1300" spc="5">
                <a:latin typeface="Times New Roman"/>
                <a:cs typeface="Times New Roman"/>
              </a:rPr>
              <a:t>option</a:t>
            </a:r>
            <a:r>
              <a:rPr dirty="0" sz="1300" spc="15">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a:latin typeface="Times New Roman"/>
                <a:cs typeface="Times New Roman"/>
              </a:rPr>
              <a:t>set </a:t>
            </a:r>
            <a:r>
              <a:rPr dirty="0" sz="1300" spc="5">
                <a:latin typeface="Times New Roman"/>
                <a:cs typeface="Times New Roman"/>
              </a:rPr>
              <a:t>to</a:t>
            </a:r>
            <a:r>
              <a:rPr dirty="0" sz="1300" spc="15">
                <a:latin typeface="Times New Roman"/>
                <a:cs typeface="Times New Roman"/>
              </a:rPr>
              <a:t> </a:t>
            </a:r>
            <a:r>
              <a:rPr dirty="0" sz="1300" spc="10">
                <a:latin typeface="Courier New"/>
                <a:cs typeface="Courier New"/>
              </a:rPr>
              <a:t>TRUE</a:t>
            </a:r>
            <a:r>
              <a:rPr dirty="0" sz="1300" spc="10">
                <a:latin typeface="Times New Roman"/>
                <a:cs typeface="Times New Roman"/>
              </a:rPr>
              <a:t>. </a:t>
            </a:r>
            <a:r>
              <a:rPr dirty="0" sz="1300">
                <a:latin typeface="Times New Roman"/>
                <a:cs typeface="Times New Roman"/>
              </a:rPr>
              <a:t>If</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force</a:t>
            </a:r>
            <a:r>
              <a:rPr dirty="0" sz="1300" spc="-450">
                <a:latin typeface="Courier New"/>
                <a:cs typeface="Courier New"/>
              </a:rPr>
              <a:t> </a:t>
            </a:r>
            <a:r>
              <a:rPr dirty="0" sz="1300" spc="5">
                <a:latin typeface="Times New Roman"/>
                <a:cs typeface="Times New Roman"/>
              </a:rPr>
              <a:t>option</a:t>
            </a:r>
            <a:r>
              <a:rPr dirty="0" sz="1300" spc="15">
                <a:latin typeface="Times New Roman"/>
                <a:cs typeface="Times New Roman"/>
              </a:rPr>
              <a:t> </a:t>
            </a:r>
            <a:r>
              <a:rPr dirty="0" sz="1300" spc="5">
                <a:latin typeface="Times New Roman"/>
                <a:cs typeface="Times New Roman"/>
              </a:rPr>
              <a:t>is  set to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then any instance of the job that is running is stopped and the job is  dropped.</a:t>
            </a:r>
            <a:endParaRPr sz="1300">
              <a:latin typeface="Times New Roman"/>
              <a:cs typeface="Times New Roman"/>
            </a:endParaRPr>
          </a:p>
          <a:p>
            <a:pPr marL="138430" marR="83185">
              <a:lnSpc>
                <a:spcPts val="1430"/>
              </a:lnSpc>
              <a:spcBef>
                <a:spcPts val="260"/>
              </a:spcBef>
            </a:pPr>
            <a:r>
              <a:rPr dirty="0" sz="1300" spc="5" b="1">
                <a:latin typeface="Times New Roman"/>
                <a:cs typeface="Times New Roman"/>
              </a:rPr>
              <a:t>Note: </a:t>
            </a:r>
            <a:r>
              <a:rPr dirty="0" sz="1300" spc="10">
                <a:latin typeface="Times New Roman"/>
                <a:cs typeface="Times New Roman"/>
              </a:rPr>
              <a:t>To </a:t>
            </a:r>
            <a:r>
              <a:rPr dirty="0" sz="1300" spc="5">
                <a:latin typeface="Times New Roman"/>
                <a:cs typeface="Times New Roman"/>
              </a:rPr>
              <a:t>run, stop, or drop a job that belongs to another user, </a:t>
            </a:r>
            <a:r>
              <a:rPr dirty="0" sz="1300" spc="10">
                <a:latin typeface="Times New Roman"/>
                <a:cs typeface="Times New Roman"/>
              </a:rPr>
              <a:t>you </a:t>
            </a:r>
            <a:r>
              <a:rPr dirty="0" sz="1300" spc="5">
                <a:latin typeface="Times New Roman"/>
                <a:cs typeface="Times New Roman"/>
              </a:rPr>
              <a:t>need </a:t>
            </a:r>
            <a:r>
              <a:rPr dirty="0" sz="1300" spc="15">
                <a:latin typeface="Courier New"/>
                <a:cs typeface="Courier New"/>
              </a:rPr>
              <a:t>ALTER</a:t>
            </a:r>
            <a:r>
              <a:rPr dirty="0" sz="1300" spc="-335">
                <a:latin typeface="Courier New"/>
                <a:cs typeface="Courier New"/>
              </a:rPr>
              <a:t> </a:t>
            </a:r>
            <a:r>
              <a:rPr dirty="0" sz="1300" spc="5">
                <a:latin typeface="Times New Roman"/>
                <a:cs typeface="Times New Roman"/>
              </a:rPr>
              <a:t>privileges  </a:t>
            </a:r>
            <a:r>
              <a:rPr dirty="0" sz="1300" spc="10">
                <a:latin typeface="Times New Roman"/>
                <a:cs typeface="Times New Roman"/>
              </a:rPr>
              <a:t>on</a:t>
            </a:r>
            <a:r>
              <a:rPr dirty="0" sz="1300" spc="5">
                <a:latin typeface="Times New Roman"/>
                <a:cs typeface="Times New Roman"/>
              </a:rPr>
              <a:t> that job or the</a:t>
            </a:r>
            <a:r>
              <a:rPr dirty="0" sz="1300">
                <a:latin typeface="Times New Roman"/>
                <a:cs typeface="Times New Roman"/>
              </a:rPr>
              <a:t> </a:t>
            </a:r>
            <a:r>
              <a:rPr dirty="0" sz="1300" spc="10">
                <a:latin typeface="Courier New"/>
                <a:cs typeface="Courier New"/>
              </a:rPr>
              <a:t>CREATE</a:t>
            </a:r>
            <a:r>
              <a:rPr dirty="0" sz="1300" spc="-445">
                <a:latin typeface="Courier New"/>
                <a:cs typeface="Courier New"/>
              </a:rPr>
              <a:t> </a:t>
            </a:r>
            <a:r>
              <a:rPr dirty="0" sz="1300" spc="10">
                <a:latin typeface="Courier New"/>
                <a:cs typeface="Courier New"/>
              </a:rPr>
              <a:t>ANY</a:t>
            </a:r>
            <a:r>
              <a:rPr dirty="0" sz="1300" spc="-445">
                <a:latin typeface="Courier New"/>
                <a:cs typeface="Courier New"/>
              </a:rPr>
              <a:t> </a:t>
            </a:r>
            <a:r>
              <a:rPr dirty="0" sz="1300" spc="10">
                <a:latin typeface="Courier New"/>
                <a:cs typeface="Courier New"/>
              </a:rPr>
              <a:t>JOB</a:t>
            </a:r>
            <a:r>
              <a:rPr dirty="0" sz="1300" spc="-455">
                <a:latin typeface="Courier New"/>
                <a:cs typeface="Courier New"/>
              </a:rPr>
              <a:t> </a:t>
            </a:r>
            <a:r>
              <a:rPr dirty="0" sz="1300" spc="5">
                <a:latin typeface="Times New Roman"/>
                <a:cs typeface="Times New Roman"/>
              </a:rPr>
              <a:t>system privilege.</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5373370" cy="2605405"/>
          </a:xfrm>
          <a:prstGeom prst="rect">
            <a:avLst/>
          </a:prstGeom>
        </p:spPr>
        <p:txBody>
          <a:bodyPr wrap="square" lIns="0" tIns="12700" rIns="0" bIns="0" rtlCol="0" vert="horz">
            <a:spAutoFit/>
          </a:bodyPr>
          <a:lstStyle/>
          <a:p>
            <a:pPr algn="ctr" marR="281305">
              <a:lnSpc>
                <a:spcPct val="100000"/>
              </a:lnSpc>
              <a:spcBef>
                <a:spcPts val="100"/>
              </a:spcBef>
            </a:pPr>
            <a:r>
              <a:rPr dirty="0" sz="2000" spc="-5" b="1">
                <a:latin typeface="Arial"/>
                <a:cs typeface="Arial"/>
              </a:rPr>
              <a:t>Data Dictionary </a:t>
            </a:r>
            <a:r>
              <a:rPr dirty="0" sz="2000" b="1">
                <a:latin typeface="Arial"/>
                <a:cs typeface="Arial"/>
              </a:rPr>
              <a:t>Views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326390" indent="-327025">
              <a:lnSpc>
                <a:spcPct val="100000"/>
              </a:lnSpc>
              <a:spcBef>
                <a:spcPts val="5"/>
              </a:spcBef>
              <a:buClr>
                <a:srgbClr val="FF0000"/>
              </a:buClr>
              <a:buFont typeface="Arial"/>
              <a:buChar char="•"/>
              <a:tabLst>
                <a:tab pos="326390" algn="l"/>
                <a:tab pos="327025" algn="l"/>
              </a:tabLst>
            </a:pPr>
            <a:r>
              <a:rPr dirty="0" sz="1550" spc="10" b="1">
                <a:latin typeface="Courier New"/>
                <a:cs typeface="Courier New"/>
              </a:rPr>
              <a:t>[DBA</a:t>
            </a:r>
            <a:r>
              <a:rPr dirty="0" sz="1550" spc="-500"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ALL</a:t>
            </a:r>
            <a:r>
              <a:rPr dirty="0" sz="1550" spc="-490" b="1">
                <a:latin typeface="Courier New"/>
                <a:cs typeface="Courier New"/>
              </a:rPr>
              <a:t> </a:t>
            </a:r>
            <a:r>
              <a:rPr dirty="0" sz="1550" spc="10" b="1">
                <a:latin typeface="Courier New"/>
                <a:cs typeface="Courier New"/>
              </a:rPr>
              <a:t>|</a:t>
            </a:r>
            <a:r>
              <a:rPr dirty="0" sz="1550" spc="-495" b="1">
                <a:latin typeface="Courier New"/>
                <a:cs typeface="Courier New"/>
              </a:rPr>
              <a:t> </a:t>
            </a:r>
            <a:r>
              <a:rPr dirty="0" sz="1550" spc="10" b="1">
                <a:latin typeface="Courier New"/>
                <a:cs typeface="Courier New"/>
              </a:rPr>
              <a:t>USER]_SCHEDULER_JOBS</a:t>
            </a:r>
            <a:endParaRPr sz="1550">
              <a:latin typeface="Courier New"/>
              <a:cs typeface="Courier New"/>
            </a:endParaRPr>
          </a:p>
          <a:p>
            <a:pPr marL="326390" indent="-327025">
              <a:lnSpc>
                <a:spcPct val="100000"/>
              </a:lnSpc>
              <a:spcBef>
                <a:spcPts val="395"/>
              </a:spcBef>
              <a:buClr>
                <a:srgbClr val="FF0000"/>
              </a:buClr>
              <a:buFont typeface="Arial"/>
              <a:buChar char="•"/>
              <a:tabLst>
                <a:tab pos="326390" algn="l"/>
                <a:tab pos="327025" algn="l"/>
              </a:tabLst>
            </a:pPr>
            <a:r>
              <a:rPr dirty="0" sz="1550" spc="10" b="1">
                <a:latin typeface="Courier New"/>
                <a:cs typeface="Courier New"/>
              </a:rPr>
              <a:t>[DBA</a:t>
            </a:r>
            <a:r>
              <a:rPr dirty="0" sz="1550" spc="-495"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ALL</a:t>
            </a:r>
            <a:r>
              <a:rPr dirty="0" sz="1550" spc="-490" b="1">
                <a:latin typeface="Courier New"/>
                <a:cs typeface="Courier New"/>
              </a:rPr>
              <a:t> </a:t>
            </a:r>
            <a:r>
              <a:rPr dirty="0" sz="1550" spc="10" b="1">
                <a:latin typeface="Courier New"/>
                <a:cs typeface="Courier New"/>
              </a:rPr>
              <a:t>|</a:t>
            </a:r>
            <a:r>
              <a:rPr dirty="0" sz="1550" spc="-495" b="1">
                <a:latin typeface="Courier New"/>
                <a:cs typeface="Courier New"/>
              </a:rPr>
              <a:t> </a:t>
            </a:r>
            <a:r>
              <a:rPr dirty="0" sz="1550" spc="10" b="1">
                <a:latin typeface="Courier New"/>
                <a:cs typeface="Courier New"/>
              </a:rPr>
              <a:t>USER]_SCHEDULER_RUNNING_JOBS</a:t>
            </a:r>
            <a:endParaRPr sz="1550">
              <a:latin typeface="Courier New"/>
              <a:cs typeface="Courier New"/>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Courier New"/>
                <a:cs typeface="Courier New"/>
              </a:rPr>
              <a:t>[DBA</a:t>
            </a:r>
            <a:r>
              <a:rPr dirty="0" sz="1550" spc="-500"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ALL]_SCHEDULER_JOB_CLASSES</a:t>
            </a:r>
            <a:endParaRPr sz="1550">
              <a:latin typeface="Courier New"/>
              <a:cs typeface="Courier New"/>
            </a:endParaRPr>
          </a:p>
          <a:p>
            <a:pPr marL="326390" indent="-327025">
              <a:lnSpc>
                <a:spcPct val="100000"/>
              </a:lnSpc>
              <a:spcBef>
                <a:spcPts val="405"/>
              </a:spcBef>
              <a:buClr>
                <a:srgbClr val="FF0000"/>
              </a:buClr>
              <a:buFont typeface="Arial"/>
              <a:buChar char="•"/>
              <a:tabLst>
                <a:tab pos="326390" algn="l"/>
                <a:tab pos="327025" algn="l"/>
              </a:tabLst>
            </a:pPr>
            <a:r>
              <a:rPr dirty="0" sz="1550" spc="10" b="1">
                <a:latin typeface="Courier New"/>
                <a:cs typeface="Courier New"/>
              </a:rPr>
              <a:t>[DBA</a:t>
            </a:r>
            <a:r>
              <a:rPr dirty="0" sz="1550" spc="-500"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ALL</a:t>
            </a:r>
            <a:r>
              <a:rPr dirty="0" sz="1550" spc="-490" b="1">
                <a:latin typeface="Courier New"/>
                <a:cs typeface="Courier New"/>
              </a:rPr>
              <a:t> </a:t>
            </a:r>
            <a:r>
              <a:rPr dirty="0" sz="1550" spc="10" b="1">
                <a:latin typeface="Courier New"/>
                <a:cs typeface="Courier New"/>
              </a:rPr>
              <a:t>|</a:t>
            </a:r>
            <a:r>
              <a:rPr dirty="0" sz="1550" spc="-495" b="1">
                <a:latin typeface="Courier New"/>
                <a:cs typeface="Courier New"/>
              </a:rPr>
              <a:t> </a:t>
            </a:r>
            <a:r>
              <a:rPr dirty="0" sz="1550" spc="10" b="1">
                <a:latin typeface="Courier New"/>
                <a:cs typeface="Courier New"/>
              </a:rPr>
              <a:t>USER]_SCHEDULER_JOB_LOG</a:t>
            </a:r>
            <a:endParaRPr sz="1550">
              <a:latin typeface="Courier New"/>
              <a:cs typeface="Courier New"/>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Courier New"/>
                <a:cs typeface="Courier New"/>
              </a:rPr>
              <a:t>[DBA</a:t>
            </a:r>
            <a:r>
              <a:rPr dirty="0" sz="1550" spc="-495" b="1">
                <a:latin typeface="Courier New"/>
                <a:cs typeface="Courier New"/>
              </a:rPr>
              <a:t> </a:t>
            </a:r>
            <a:r>
              <a:rPr dirty="0" sz="1550" spc="10" b="1">
                <a:latin typeface="Courier New"/>
                <a:cs typeface="Courier New"/>
              </a:rPr>
              <a:t>|</a:t>
            </a:r>
            <a:r>
              <a:rPr dirty="0" sz="1550" spc="-484" b="1">
                <a:latin typeface="Courier New"/>
                <a:cs typeface="Courier New"/>
              </a:rPr>
              <a:t> </a:t>
            </a:r>
            <a:r>
              <a:rPr dirty="0" sz="1550" spc="10" b="1">
                <a:latin typeface="Courier New"/>
                <a:cs typeface="Courier New"/>
              </a:rPr>
              <a:t>ALL</a:t>
            </a:r>
            <a:r>
              <a:rPr dirty="0" sz="1550" spc="-484"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USER]_SCHEDULER_JOB_RUN_DETAILS</a:t>
            </a:r>
            <a:endParaRPr sz="1550">
              <a:latin typeface="Courier New"/>
              <a:cs typeface="Courier New"/>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Courier New"/>
                <a:cs typeface="Courier New"/>
              </a:rPr>
              <a:t>[DBA</a:t>
            </a:r>
            <a:r>
              <a:rPr dirty="0" sz="1550" spc="-495" b="1">
                <a:latin typeface="Courier New"/>
                <a:cs typeface="Courier New"/>
              </a:rPr>
              <a:t> </a:t>
            </a:r>
            <a:r>
              <a:rPr dirty="0" sz="1550" spc="10" b="1">
                <a:latin typeface="Courier New"/>
                <a:cs typeface="Courier New"/>
              </a:rPr>
              <a:t>|</a:t>
            </a:r>
            <a:r>
              <a:rPr dirty="0" sz="1550" spc="-490" b="1">
                <a:latin typeface="Courier New"/>
                <a:cs typeface="Courier New"/>
              </a:rPr>
              <a:t> </a:t>
            </a:r>
            <a:r>
              <a:rPr dirty="0" sz="1550" spc="10" b="1">
                <a:latin typeface="Courier New"/>
                <a:cs typeface="Courier New"/>
              </a:rPr>
              <a:t>ALL</a:t>
            </a:r>
            <a:r>
              <a:rPr dirty="0" sz="1550" spc="-490" b="1">
                <a:latin typeface="Courier New"/>
                <a:cs typeface="Courier New"/>
              </a:rPr>
              <a:t> </a:t>
            </a:r>
            <a:r>
              <a:rPr dirty="0" sz="1550" spc="10" b="1">
                <a:latin typeface="Courier New"/>
                <a:cs typeface="Courier New"/>
              </a:rPr>
              <a:t>|</a:t>
            </a:r>
            <a:r>
              <a:rPr dirty="0" sz="1550" spc="-495" b="1">
                <a:latin typeface="Courier New"/>
                <a:cs typeface="Courier New"/>
              </a:rPr>
              <a:t> </a:t>
            </a:r>
            <a:r>
              <a:rPr dirty="0" sz="1550" spc="10" b="1">
                <a:latin typeface="Courier New"/>
                <a:cs typeface="Courier New"/>
              </a:rPr>
              <a:t>USER]_SCHEDULER_PROGRAMS</a:t>
            </a:r>
            <a:endParaRPr sz="1550">
              <a:latin typeface="Courier New"/>
              <a:cs typeface="Courier New"/>
            </a:endParaRPr>
          </a:p>
        </p:txBody>
      </p:sp>
      <p:sp>
        <p:nvSpPr>
          <p:cNvPr id="7" name="object 7"/>
          <p:cNvSpPr txBox="1"/>
          <p:nvPr/>
        </p:nvSpPr>
        <p:spPr>
          <a:xfrm>
            <a:off x="743204" y="5619272"/>
            <a:ext cx="6122035" cy="3557904"/>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Data Dictionary</a:t>
            </a:r>
            <a:r>
              <a:rPr dirty="0" sz="1300" spc="-15" b="1">
                <a:latin typeface="Arial"/>
                <a:cs typeface="Arial"/>
              </a:rPr>
              <a:t> </a:t>
            </a:r>
            <a:r>
              <a:rPr dirty="0" sz="1300" spc="10" b="1">
                <a:latin typeface="Arial"/>
                <a:cs typeface="Arial"/>
              </a:rPr>
              <a:t>Views</a:t>
            </a:r>
            <a:endParaRPr sz="1300">
              <a:latin typeface="Arial"/>
              <a:cs typeface="Arial"/>
            </a:endParaRPr>
          </a:p>
          <a:p>
            <a:pPr marL="138430" marR="464820">
              <a:lnSpc>
                <a:spcPct val="106100"/>
              </a:lnSpc>
              <a:spcBef>
                <a:spcPts val="219"/>
              </a:spcBef>
            </a:pPr>
            <a:r>
              <a:rPr dirty="0" sz="1300" spc="10">
                <a:latin typeface="Times New Roman"/>
                <a:cs typeface="Times New Roman"/>
              </a:rPr>
              <a:t>The </a:t>
            </a:r>
            <a:r>
              <a:rPr dirty="0" sz="1300" spc="15">
                <a:latin typeface="Courier New"/>
                <a:cs typeface="Courier New"/>
              </a:rPr>
              <a:t>DBA_SCHEDULER_JOB_LOG</a:t>
            </a:r>
            <a:r>
              <a:rPr dirty="0" sz="1300" spc="-430">
                <a:latin typeface="Courier New"/>
                <a:cs typeface="Courier New"/>
              </a:rPr>
              <a:t> </a:t>
            </a:r>
            <a:r>
              <a:rPr dirty="0" sz="1300" spc="5">
                <a:latin typeface="Times New Roman"/>
                <a:cs typeface="Times New Roman"/>
              </a:rPr>
              <a:t>view shows all </a:t>
            </a:r>
            <a:r>
              <a:rPr dirty="0" sz="1300" spc="10">
                <a:latin typeface="Times New Roman"/>
                <a:cs typeface="Times New Roman"/>
              </a:rPr>
              <a:t>completed </a:t>
            </a:r>
            <a:r>
              <a:rPr dirty="0" sz="1300" spc="5">
                <a:latin typeface="Times New Roman"/>
                <a:cs typeface="Times New Roman"/>
              </a:rPr>
              <a:t>job instances, both  successful and</a:t>
            </a:r>
            <a:r>
              <a:rPr dirty="0" sz="1300">
                <a:latin typeface="Times New Roman"/>
                <a:cs typeface="Times New Roman"/>
              </a:rPr>
              <a:t> </a:t>
            </a:r>
            <a:r>
              <a:rPr dirty="0" sz="1300" spc="5">
                <a:latin typeface="Times New Roman"/>
                <a:cs typeface="Times New Roman"/>
              </a:rPr>
              <a:t>failed.</a:t>
            </a:r>
            <a:endParaRPr sz="1300">
              <a:latin typeface="Times New Roman"/>
              <a:cs typeface="Times New Roman"/>
            </a:endParaRPr>
          </a:p>
          <a:p>
            <a:pPr marL="138430">
              <a:lnSpc>
                <a:spcPts val="1525"/>
              </a:lnSpc>
              <a:spcBef>
                <a:spcPts val="425"/>
              </a:spcBef>
            </a:pPr>
            <a:r>
              <a:rPr dirty="0" sz="1300" spc="10">
                <a:latin typeface="Times New Roman"/>
                <a:cs typeface="Times New Roman"/>
              </a:rPr>
              <a:t>To </a:t>
            </a:r>
            <a:r>
              <a:rPr dirty="0" sz="1300" spc="5">
                <a:latin typeface="Times New Roman"/>
                <a:cs typeface="Times New Roman"/>
              </a:rPr>
              <a:t>view the state of your jobs, use the following query:</a:t>
            </a:r>
            <a:endParaRPr sz="1300">
              <a:latin typeface="Times New Roman"/>
              <a:cs typeface="Times New Roman"/>
            </a:endParaRPr>
          </a:p>
          <a:p>
            <a:pPr marL="1017905">
              <a:lnSpc>
                <a:spcPts val="1405"/>
              </a:lnSpc>
            </a:pPr>
            <a:r>
              <a:rPr dirty="0" sz="1200" spc="5">
                <a:latin typeface="Courier New"/>
                <a:cs typeface="Courier New"/>
              </a:rPr>
              <a:t>SELECT job_name, program_name, job_type,</a:t>
            </a:r>
            <a:r>
              <a:rPr dirty="0" sz="1200" spc="15">
                <a:latin typeface="Courier New"/>
                <a:cs typeface="Courier New"/>
              </a:rPr>
              <a:t> </a:t>
            </a:r>
            <a:r>
              <a:rPr dirty="0" sz="1200" spc="5">
                <a:latin typeface="Courier New"/>
                <a:cs typeface="Courier New"/>
              </a:rPr>
              <a:t>state</a:t>
            </a:r>
            <a:endParaRPr sz="1200">
              <a:latin typeface="Courier New"/>
              <a:cs typeface="Courier New"/>
            </a:endParaRPr>
          </a:p>
          <a:p>
            <a:pPr marL="1017905">
              <a:lnSpc>
                <a:spcPct val="100000"/>
              </a:lnSpc>
              <a:spcBef>
                <a:spcPts val="15"/>
              </a:spcBef>
            </a:pPr>
            <a:r>
              <a:rPr dirty="0" sz="1200" spc="5">
                <a:latin typeface="Courier New"/>
                <a:cs typeface="Courier New"/>
              </a:rPr>
              <a:t>FROM USER_SCHEDULER_JOBS;</a:t>
            </a:r>
            <a:endParaRPr sz="1200">
              <a:latin typeface="Courier New"/>
              <a:cs typeface="Courier New"/>
            </a:endParaRPr>
          </a:p>
          <a:p>
            <a:pPr marL="1017905" marR="1003935" indent="-880110">
              <a:lnSpc>
                <a:spcPct val="98300"/>
              </a:lnSpc>
              <a:spcBef>
                <a:spcPts val="535"/>
              </a:spcBef>
            </a:pPr>
            <a:r>
              <a:rPr dirty="0" sz="1300" spc="10">
                <a:latin typeface="Times New Roman"/>
                <a:cs typeface="Times New Roman"/>
              </a:rPr>
              <a:t>To </a:t>
            </a:r>
            <a:r>
              <a:rPr dirty="0" sz="1300" spc="5">
                <a:latin typeface="Times New Roman"/>
                <a:cs typeface="Times New Roman"/>
              </a:rPr>
              <a:t>determine which instance a job is running on, use the following query:  </a:t>
            </a:r>
            <a:r>
              <a:rPr dirty="0" sz="1200" spc="5">
                <a:latin typeface="Courier New"/>
                <a:cs typeface="Courier New"/>
              </a:rPr>
              <a:t>SELECT owner, job_name, running_instance,  resource_consumer_group</a:t>
            </a:r>
            <a:endParaRPr sz="1200">
              <a:latin typeface="Courier New"/>
              <a:cs typeface="Courier New"/>
            </a:endParaRPr>
          </a:p>
          <a:p>
            <a:pPr marL="1018540">
              <a:lnSpc>
                <a:spcPct val="100000"/>
              </a:lnSpc>
              <a:spcBef>
                <a:spcPts val="15"/>
              </a:spcBef>
            </a:pPr>
            <a:r>
              <a:rPr dirty="0" sz="1200" spc="5">
                <a:latin typeface="Courier New"/>
                <a:cs typeface="Courier New"/>
              </a:rPr>
              <a:t>FROM DBA_SCHEDULER_RUNNING_JOBS;</a:t>
            </a:r>
            <a:endParaRPr sz="1200">
              <a:latin typeface="Courier New"/>
              <a:cs typeface="Courier New"/>
            </a:endParaRPr>
          </a:p>
          <a:p>
            <a:pPr marL="1017905" marR="929640" indent="-880110">
              <a:lnSpc>
                <a:spcPct val="98300"/>
              </a:lnSpc>
              <a:spcBef>
                <a:spcPts val="535"/>
              </a:spcBef>
            </a:pPr>
            <a:r>
              <a:rPr dirty="0" sz="1300" spc="10">
                <a:latin typeface="Times New Roman"/>
                <a:cs typeface="Times New Roman"/>
              </a:rPr>
              <a:t>To </a:t>
            </a:r>
            <a:r>
              <a:rPr dirty="0" sz="1300" spc="5">
                <a:latin typeface="Times New Roman"/>
                <a:cs typeface="Times New Roman"/>
              </a:rPr>
              <a:t>determine information about </a:t>
            </a:r>
            <a:r>
              <a:rPr dirty="0" sz="1300" spc="10">
                <a:latin typeface="Times New Roman"/>
                <a:cs typeface="Times New Roman"/>
              </a:rPr>
              <a:t>how </a:t>
            </a:r>
            <a:r>
              <a:rPr dirty="0" sz="1300" spc="5">
                <a:latin typeface="Times New Roman"/>
                <a:cs typeface="Times New Roman"/>
              </a:rPr>
              <a:t>a job ran, use the following query:  </a:t>
            </a:r>
            <a:r>
              <a:rPr dirty="0" sz="1200" spc="5">
                <a:latin typeface="Courier New"/>
                <a:cs typeface="Courier New"/>
              </a:rPr>
              <a:t>SELECT job_name, instance_id, req_start_date,  actual_start_date, status</a:t>
            </a:r>
            <a:endParaRPr sz="1200">
              <a:latin typeface="Courier New"/>
              <a:cs typeface="Courier New"/>
            </a:endParaRPr>
          </a:p>
          <a:p>
            <a:pPr marL="1017905">
              <a:lnSpc>
                <a:spcPct val="100000"/>
              </a:lnSpc>
              <a:spcBef>
                <a:spcPts val="15"/>
              </a:spcBef>
            </a:pPr>
            <a:r>
              <a:rPr dirty="0" sz="1200" spc="5">
                <a:latin typeface="Courier New"/>
                <a:cs typeface="Courier New"/>
              </a:rPr>
              <a:t>FROM</a:t>
            </a:r>
            <a:r>
              <a:rPr dirty="0" sz="1200" spc="-10">
                <a:latin typeface="Courier New"/>
                <a:cs typeface="Courier New"/>
              </a:rPr>
              <a:t> </a:t>
            </a:r>
            <a:r>
              <a:rPr dirty="0" sz="1200" spc="5">
                <a:latin typeface="Courier New"/>
                <a:cs typeface="Courier New"/>
              </a:rPr>
              <a:t>ALL_SCHEDULER_JOB_RUN_DETAILS;</a:t>
            </a:r>
            <a:endParaRPr sz="1200">
              <a:latin typeface="Courier New"/>
              <a:cs typeface="Courier New"/>
            </a:endParaRPr>
          </a:p>
          <a:p>
            <a:pPr marL="137795">
              <a:lnSpc>
                <a:spcPts val="1525"/>
              </a:lnSpc>
              <a:spcBef>
                <a:spcPts val="509"/>
              </a:spcBef>
            </a:pPr>
            <a:r>
              <a:rPr dirty="0" sz="1300" spc="10">
                <a:latin typeface="Times New Roman"/>
                <a:cs typeface="Times New Roman"/>
              </a:rPr>
              <a:t>To </a:t>
            </a:r>
            <a:r>
              <a:rPr dirty="0" sz="1300" spc="5">
                <a:latin typeface="Times New Roman"/>
                <a:cs typeface="Times New Roman"/>
              </a:rPr>
              <a:t>determine the status of your jobs, use the following</a:t>
            </a:r>
            <a:r>
              <a:rPr dirty="0" sz="1300" spc="70">
                <a:latin typeface="Times New Roman"/>
                <a:cs typeface="Times New Roman"/>
              </a:rPr>
              <a:t> </a:t>
            </a:r>
            <a:r>
              <a:rPr dirty="0" sz="1300" spc="5">
                <a:latin typeface="Times New Roman"/>
                <a:cs typeface="Times New Roman"/>
              </a:rPr>
              <a:t>query:</a:t>
            </a:r>
            <a:endParaRPr sz="1300">
              <a:latin typeface="Times New Roman"/>
              <a:cs typeface="Times New Roman"/>
            </a:endParaRPr>
          </a:p>
          <a:p>
            <a:pPr marL="1017905">
              <a:lnSpc>
                <a:spcPts val="1405"/>
              </a:lnSpc>
            </a:pPr>
            <a:r>
              <a:rPr dirty="0" sz="1200" spc="5">
                <a:latin typeface="Courier New"/>
                <a:cs typeface="Courier New"/>
              </a:rPr>
              <a:t>SELECT job_name, status, error#, run_duration,</a:t>
            </a:r>
            <a:r>
              <a:rPr dirty="0" sz="1200" spc="25">
                <a:latin typeface="Courier New"/>
                <a:cs typeface="Courier New"/>
              </a:rPr>
              <a:t> </a:t>
            </a:r>
            <a:r>
              <a:rPr dirty="0" sz="1200" spc="5">
                <a:latin typeface="Courier New"/>
                <a:cs typeface="Courier New"/>
              </a:rPr>
              <a:t>cpu_used</a:t>
            </a:r>
            <a:endParaRPr sz="1200">
              <a:latin typeface="Courier New"/>
              <a:cs typeface="Courier New"/>
            </a:endParaRPr>
          </a:p>
          <a:p>
            <a:pPr marL="1018540">
              <a:lnSpc>
                <a:spcPct val="100000"/>
              </a:lnSpc>
              <a:spcBef>
                <a:spcPts val="15"/>
              </a:spcBef>
            </a:pPr>
            <a:r>
              <a:rPr dirty="0" sz="1200" spc="5">
                <a:latin typeface="Courier New"/>
                <a:cs typeface="Courier New"/>
              </a:rPr>
              <a:t>FROM USER_SCHEDULER_JOB_RUN_DETAILS;</a:t>
            </a:r>
            <a:endParaRPr sz="12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1431925"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Use various preinstalled packages that are  provided by the Oracle</a:t>
            </a:r>
            <a:r>
              <a:rPr dirty="0" sz="1550" spc="-10" b="1">
                <a:latin typeface="Arial"/>
                <a:cs typeface="Arial"/>
              </a:rPr>
              <a:t> </a:t>
            </a:r>
            <a:r>
              <a:rPr dirty="0" sz="1550" spc="10" b="1">
                <a:latin typeface="Arial"/>
                <a:cs typeface="Arial"/>
              </a:rPr>
              <a:t>server</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the following</a:t>
            </a:r>
            <a:r>
              <a:rPr dirty="0" sz="1550" spc="5" b="1">
                <a:latin typeface="Arial"/>
                <a:cs typeface="Arial"/>
              </a:rPr>
              <a:t> </a:t>
            </a:r>
            <a:r>
              <a:rPr dirty="0" sz="1550" spc="10" b="1">
                <a:latin typeface="Arial"/>
                <a:cs typeface="Arial"/>
              </a:rPr>
              <a:t>packages:</a:t>
            </a:r>
            <a:endParaRPr sz="1550">
              <a:latin typeface="Arial"/>
              <a:cs typeface="Arial"/>
            </a:endParaRPr>
          </a:p>
          <a:p>
            <a:pPr lvl="1" marL="1362075" indent="-245110">
              <a:lnSpc>
                <a:spcPct val="100000"/>
              </a:lnSpc>
              <a:spcBef>
                <a:spcPts val="270"/>
              </a:spcBef>
              <a:buClr>
                <a:srgbClr val="FF0000"/>
              </a:buClr>
              <a:buFont typeface="Arial"/>
              <a:buChar char="–"/>
              <a:tabLst>
                <a:tab pos="1362075" algn="l"/>
                <a:tab pos="1362710" algn="l"/>
              </a:tabLst>
            </a:pPr>
            <a:r>
              <a:rPr dirty="0" sz="1400" spc="15" b="1">
                <a:latin typeface="Courier New"/>
                <a:cs typeface="Courier New"/>
              </a:rPr>
              <a:t>DBMS_OUTPUT</a:t>
            </a:r>
            <a:r>
              <a:rPr dirty="0" sz="1400" spc="-470" b="1">
                <a:latin typeface="Courier New"/>
                <a:cs typeface="Courier New"/>
              </a:rPr>
              <a:t> </a:t>
            </a:r>
            <a:r>
              <a:rPr dirty="0" sz="1400" spc="10" b="1">
                <a:latin typeface="Arial"/>
                <a:cs typeface="Arial"/>
              </a:rPr>
              <a:t>to buffer and display text</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Courier New"/>
                <a:cs typeface="Courier New"/>
              </a:rPr>
              <a:t>UTL_FILE</a:t>
            </a:r>
            <a:r>
              <a:rPr dirty="0" sz="1400" spc="-455" b="1">
                <a:latin typeface="Courier New"/>
                <a:cs typeface="Courier New"/>
              </a:rPr>
              <a:t> </a:t>
            </a:r>
            <a:r>
              <a:rPr dirty="0" sz="1400" spc="10" b="1">
                <a:latin typeface="Arial"/>
                <a:cs typeface="Arial"/>
              </a:rPr>
              <a:t>to </a:t>
            </a:r>
            <a:r>
              <a:rPr dirty="0" sz="1400" spc="5" b="1">
                <a:latin typeface="Arial"/>
                <a:cs typeface="Arial"/>
              </a:rPr>
              <a:t>write operating </a:t>
            </a:r>
            <a:r>
              <a:rPr dirty="0" sz="1400" spc="10" b="1">
                <a:latin typeface="Arial"/>
                <a:cs typeface="Arial"/>
              </a:rPr>
              <a:t>system </a:t>
            </a:r>
            <a:r>
              <a:rPr dirty="0" sz="1400" spc="5" b="1">
                <a:latin typeface="Arial"/>
                <a:cs typeface="Arial"/>
              </a:rPr>
              <a:t>text files</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5" b="1">
                <a:latin typeface="Courier New"/>
                <a:cs typeface="Courier New"/>
              </a:rPr>
              <a:t>HTP</a:t>
            </a:r>
            <a:r>
              <a:rPr dirty="0" sz="1400" spc="-470" b="1">
                <a:latin typeface="Courier New"/>
                <a:cs typeface="Courier New"/>
              </a:rPr>
              <a:t> </a:t>
            </a:r>
            <a:r>
              <a:rPr dirty="0" sz="1400" spc="10" b="1">
                <a:latin typeface="Arial"/>
                <a:cs typeface="Arial"/>
              </a:rPr>
              <a:t>to generate </a:t>
            </a:r>
            <a:r>
              <a:rPr dirty="0" sz="1400" spc="15" b="1">
                <a:latin typeface="Arial"/>
                <a:cs typeface="Arial"/>
              </a:rPr>
              <a:t>HTML documents</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5" b="1">
                <a:latin typeface="Courier New"/>
                <a:cs typeface="Courier New"/>
              </a:rPr>
              <a:t>UTL_MAIL</a:t>
            </a:r>
            <a:r>
              <a:rPr dirty="0" sz="1400" spc="-475" b="1">
                <a:latin typeface="Courier New"/>
                <a:cs typeface="Courier New"/>
              </a:rPr>
              <a:t> </a:t>
            </a:r>
            <a:r>
              <a:rPr dirty="0" sz="1400" spc="10" b="1">
                <a:latin typeface="Arial"/>
                <a:cs typeface="Arial"/>
              </a:rPr>
              <a:t>to send messages with attachments</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Courier New"/>
                <a:cs typeface="Courier New"/>
              </a:rPr>
              <a:t>DBMS_SCHEDULER</a:t>
            </a:r>
            <a:r>
              <a:rPr dirty="0" sz="1400" spc="-465" b="1">
                <a:latin typeface="Courier New"/>
                <a:cs typeface="Courier New"/>
              </a:rPr>
              <a:t> </a:t>
            </a:r>
            <a:r>
              <a:rPr dirty="0" sz="1400" spc="10" b="1">
                <a:latin typeface="Arial"/>
                <a:cs typeface="Arial"/>
              </a:rPr>
              <a:t>to </a:t>
            </a:r>
            <a:r>
              <a:rPr dirty="0" sz="1400" spc="15" b="1">
                <a:latin typeface="Arial"/>
                <a:cs typeface="Arial"/>
              </a:rPr>
              <a:t>automate </a:t>
            </a:r>
            <a:r>
              <a:rPr dirty="0" sz="1400" spc="10" b="1">
                <a:latin typeface="Arial"/>
                <a:cs typeface="Arial"/>
              </a:rPr>
              <a:t>processing</a:t>
            </a:r>
            <a:endParaRPr sz="1400">
              <a:latin typeface="Arial"/>
              <a:cs typeface="Arial"/>
            </a:endParaRPr>
          </a:p>
          <a:p>
            <a:pPr marL="1035050" indent="-327025">
              <a:lnSpc>
                <a:spcPts val="1814"/>
              </a:lnSpc>
              <a:spcBef>
                <a:spcPts val="505"/>
              </a:spcBef>
              <a:buClr>
                <a:srgbClr val="FF0000"/>
              </a:buClr>
              <a:buFont typeface="Arial"/>
              <a:buChar char="•"/>
              <a:tabLst>
                <a:tab pos="1035050" algn="l"/>
                <a:tab pos="1035685" algn="l"/>
              </a:tabLst>
            </a:pPr>
            <a:r>
              <a:rPr dirty="0" sz="1550" spc="10" b="1">
                <a:latin typeface="Arial"/>
                <a:cs typeface="Arial"/>
              </a:rPr>
              <a:t>Create packages individually or by using</a:t>
            </a:r>
            <a:r>
              <a:rPr dirty="0" sz="1550" spc="-10" b="1">
                <a:latin typeface="Arial"/>
                <a:cs typeface="Arial"/>
              </a:rPr>
              <a:t> </a:t>
            </a:r>
            <a:r>
              <a:rPr dirty="0" sz="1550" spc="10" b="1">
                <a:latin typeface="Arial"/>
                <a:cs typeface="Arial"/>
              </a:rPr>
              <a:t>the</a:t>
            </a:r>
            <a:endParaRPr sz="1550">
              <a:latin typeface="Arial"/>
              <a:cs typeface="Arial"/>
            </a:endParaRPr>
          </a:p>
          <a:p>
            <a:pPr marL="1035050">
              <a:lnSpc>
                <a:spcPts val="1814"/>
              </a:lnSpc>
            </a:pPr>
            <a:r>
              <a:rPr dirty="0" sz="1550" spc="10" b="1">
                <a:latin typeface="Courier New"/>
                <a:cs typeface="Courier New"/>
              </a:rPr>
              <a:t>catproc.sql</a:t>
            </a:r>
            <a:r>
              <a:rPr dirty="0" sz="1550" spc="-500" b="1">
                <a:latin typeface="Courier New"/>
                <a:cs typeface="Courier New"/>
              </a:rPr>
              <a:t> </a:t>
            </a:r>
            <a:r>
              <a:rPr dirty="0" sz="1550" spc="5" b="1">
                <a:latin typeface="Arial"/>
                <a:cs typeface="Arial"/>
              </a:rPr>
              <a:t>script</a:t>
            </a:r>
            <a:endParaRPr sz="1550">
              <a:latin typeface="Arial"/>
              <a:cs typeface="Arial"/>
            </a:endParaRPr>
          </a:p>
          <a:p>
            <a:pPr>
              <a:lnSpc>
                <a:spcPct val="100000"/>
              </a:lnSpc>
            </a:pPr>
            <a:endParaRPr sz="1800">
              <a:latin typeface="Arial"/>
              <a:cs typeface="Arial"/>
            </a:endParaRPr>
          </a:p>
          <a:p>
            <a:pPr>
              <a:lnSpc>
                <a:spcPct val="100000"/>
              </a:lnSpc>
              <a:spcBef>
                <a:spcPts val="35"/>
              </a:spcBef>
            </a:pPr>
            <a:endParaRPr sz="22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70625" cy="242951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346075">
              <a:lnSpc>
                <a:spcPct val="101299"/>
              </a:lnSpc>
              <a:spcBef>
                <a:spcPts val="370"/>
              </a:spcBef>
            </a:pPr>
            <a:r>
              <a:rPr dirty="0" sz="1300" spc="5">
                <a:latin typeface="Times New Roman"/>
                <a:cs typeface="Times New Roman"/>
              </a:rPr>
              <a:t>This lesson covers a small subset of packages provided with the Oracle database. </a:t>
            </a:r>
            <a:r>
              <a:rPr dirty="0" sz="1300" spc="10">
                <a:latin typeface="Times New Roman"/>
                <a:cs typeface="Times New Roman"/>
              </a:rPr>
              <a:t>You  </a:t>
            </a:r>
            <a:r>
              <a:rPr dirty="0" sz="1300" spc="5">
                <a:latin typeface="Times New Roman"/>
                <a:cs typeface="Times New Roman"/>
              </a:rPr>
              <a:t>have extensively used </a:t>
            </a:r>
            <a:r>
              <a:rPr dirty="0" sz="1300" spc="15">
                <a:latin typeface="Courier New"/>
                <a:cs typeface="Courier New"/>
              </a:rPr>
              <a:t>DBMS_OUTPUT </a:t>
            </a:r>
            <a:r>
              <a:rPr dirty="0" sz="1300" spc="5">
                <a:latin typeface="Times New Roman"/>
                <a:cs typeface="Times New Roman"/>
              </a:rPr>
              <a:t>for debugging purposes and displaying  procedurally generated information </a:t>
            </a:r>
            <a:r>
              <a:rPr dirty="0" sz="1300" spc="10">
                <a:latin typeface="Times New Roman"/>
                <a:cs typeface="Times New Roman"/>
              </a:rPr>
              <a:t>on </a:t>
            </a:r>
            <a:r>
              <a:rPr dirty="0" sz="1300" spc="5">
                <a:latin typeface="Times New Roman"/>
                <a:cs typeface="Times New Roman"/>
              </a:rPr>
              <a:t>the screen in</a:t>
            </a:r>
            <a:r>
              <a:rPr dirty="0" sz="1300" spc="15">
                <a:latin typeface="Times New Roman"/>
                <a:cs typeface="Times New Roman"/>
              </a:rPr>
              <a:t> </a:t>
            </a:r>
            <a:r>
              <a:rPr dirty="0" sz="1300" i="1">
                <a:latin typeface="Times New Roman"/>
                <a:cs typeface="Times New Roman"/>
              </a:rPr>
              <a:t>i</a:t>
            </a:r>
            <a:r>
              <a:rPr dirty="0" sz="1300">
                <a:latin typeface="Times New Roman"/>
                <a:cs typeface="Times New Roman"/>
              </a:rPr>
              <a:t>SQL*Plus.</a:t>
            </a:r>
            <a:endParaRPr sz="1300">
              <a:latin typeface="Times New Roman"/>
              <a:cs typeface="Times New Roman"/>
            </a:endParaRPr>
          </a:p>
          <a:p>
            <a:pPr marL="138430" marR="5080">
              <a:lnSpc>
                <a:spcPct val="100099"/>
              </a:lnSpc>
              <a:spcBef>
                <a:spcPts val="41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should have learned </a:t>
            </a:r>
            <a:r>
              <a:rPr dirty="0" sz="1300" spc="10">
                <a:latin typeface="Times New Roman"/>
                <a:cs typeface="Times New Roman"/>
              </a:rPr>
              <a:t>how </a:t>
            </a:r>
            <a:r>
              <a:rPr dirty="0" sz="1300" spc="5">
                <a:latin typeface="Times New Roman"/>
                <a:cs typeface="Times New Roman"/>
              </a:rPr>
              <a:t>to use the </a:t>
            </a:r>
            <a:r>
              <a:rPr dirty="0" sz="1300" spc="10">
                <a:latin typeface="Times New Roman"/>
                <a:cs typeface="Times New Roman"/>
              </a:rPr>
              <a:t>power </a:t>
            </a:r>
            <a:r>
              <a:rPr dirty="0" sz="1300" spc="5">
                <a:latin typeface="Times New Roman"/>
                <a:cs typeface="Times New Roman"/>
              </a:rPr>
              <a:t>features provided </a:t>
            </a:r>
            <a:r>
              <a:rPr dirty="0" sz="1300" spc="10">
                <a:latin typeface="Times New Roman"/>
                <a:cs typeface="Times New Roman"/>
              </a:rPr>
              <a:t>by </a:t>
            </a:r>
            <a:r>
              <a:rPr dirty="0" sz="1300" spc="5">
                <a:latin typeface="Times New Roman"/>
                <a:cs typeface="Times New Roman"/>
              </a:rPr>
              <a:t>the  database to create text files in the operating system </a:t>
            </a:r>
            <a:r>
              <a:rPr dirty="0" sz="1300" spc="10">
                <a:latin typeface="Times New Roman"/>
                <a:cs typeface="Times New Roman"/>
              </a:rPr>
              <a:t>by </a:t>
            </a:r>
            <a:r>
              <a:rPr dirty="0" sz="1300" spc="5">
                <a:latin typeface="Times New Roman"/>
                <a:cs typeface="Times New Roman"/>
              </a:rPr>
              <a:t>using </a:t>
            </a:r>
            <a:r>
              <a:rPr dirty="0" sz="1300" spc="10">
                <a:latin typeface="Courier New"/>
                <a:cs typeface="Courier New"/>
              </a:rPr>
              <a:t>UTL_FILE</a:t>
            </a:r>
            <a:r>
              <a:rPr dirty="0" sz="1300" spc="10">
                <a:latin typeface="Times New Roman"/>
                <a:cs typeface="Times New Roman"/>
              </a:rPr>
              <a:t>, </a:t>
            </a:r>
            <a:r>
              <a:rPr dirty="0" sz="1300" spc="5">
                <a:latin typeface="Times New Roman"/>
                <a:cs typeface="Times New Roman"/>
              </a:rPr>
              <a:t>generate </a:t>
            </a:r>
            <a:r>
              <a:rPr dirty="0" sz="1300" spc="10">
                <a:latin typeface="Times New Roman"/>
                <a:cs typeface="Times New Roman"/>
              </a:rPr>
              <a:t>HTML  </a:t>
            </a:r>
            <a:r>
              <a:rPr dirty="0" sz="1300" spc="5">
                <a:latin typeface="Times New Roman"/>
                <a:cs typeface="Times New Roman"/>
              </a:rPr>
              <a:t>reports with the </a:t>
            </a:r>
            <a:r>
              <a:rPr dirty="0" sz="1300" spc="15">
                <a:latin typeface="Courier New"/>
                <a:cs typeface="Courier New"/>
              </a:rPr>
              <a:t>HTP </a:t>
            </a:r>
            <a:r>
              <a:rPr dirty="0" sz="1300" spc="5">
                <a:latin typeface="Times New Roman"/>
                <a:cs typeface="Times New Roman"/>
              </a:rPr>
              <a:t>package, send e-mail with or without binary or text </a:t>
            </a:r>
            <a:r>
              <a:rPr dirty="0" sz="1300" spc="10">
                <a:latin typeface="Times New Roman"/>
                <a:cs typeface="Times New Roman"/>
              </a:rPr>
              <a:t>attachments by  </a:t>
            </a:r>
            <a:r>
              <a:rPr dirty="0" sz="1300" spc="5">
                <a:latin typeface="Times New Roman"/>
                <a:cs typeface="Times New Roman"/>
              </a:rPr>
              <a:t>using the </a:t>
            </a:r>
            <a:r>
              <a:rPr dirty="0" sz="1300" spc="15">
                <a:latin typeface="Courier New"/>
                <a:cs typeface="Courier New"/>
              </a:rPr>
              <a:t>UTL_MAIL</a:t>
            </a:r>
            <a:r>
              <a:rPr dirty="0" sz="1300" spc="-305">
                <a:latin typeface="Courier New"/>
                <a:cs typeface="Courier New"/>
              </a:rPr>
              <a:t> </a:t>
            </a:r>
            <a:r>
              <a:rPr dirty="0" sz="1300" spc="5">
                <a:latin typeface="Times New Roman"/>
                <a:cs typeface="Times New Roman"/>
              </a:rPr>
              <a:t>package, </a:t>
            </a:r>
            <a:r>
              <a:rPr dirty="0" sz="1300" spc="10">
                <a:latin typeface="Times New Roman"/>
                <a:cs typeface="Times New Roman"/>
              </a:rPr>
              <a:t>and </a:t>
            </a:r>
            <a:r>
              <a:rPr dirty="0" sz="1300" spc="5">
                <a:latin typeface="Times New Roman"/>
                <a:cs typeface="Times New Roman"/>
              </a:rPr>
              <a:t>schedule </a:t>
            </a:r>
            <a:r>
              <a:rPr dirty="0" sz="1300" spc="10">
                <a:latin typeface="Times New Roman"/>
                <a:cs typeface="Times New Roman"/>
              </a:rPr>
              <a:t>PL/SQL </a:t>
            </a:r>
            <a:r>
              <a:rPr dirty="0" sz="1300" spc="5">
                <a:latin typeface="Times New Roman"/>
                <a:cs typeface="Times New Roman"/>
              </a:rPr>
              <a:t>and external code for execution with  the </a:t>
            </a:r>
            <a:r>
              <a:rPr dirty="0" sz="1300" spc="15">
                <a:latin typeface="Courier New"/>
                <a:cs typeface="Courier New"/>
              </a:rPr>
              <a:t>DBMS_SCHEDULER</a:t>
            </a:r>
            <a:r>
              <a:rPr dirty="0" sz="1300" spc="-455">
                <a:latin typeface="Courier New"/>
                <a:cs typeface="Courier New"/>
              </a:rPr>
              <a:t> </a:t>
            </a:r>
            <a:r>
              <a:rPr dirty="0" sz="1300" spc="5">
                <a:latin typeface="Times New Roman"/>
                <a:cs typeface="Times New Roman"/>
              </a:rPr>
              <a:t>package.</a:t>
            </a:r>
            <a:endParaRPr sz="1300">
              <a:latin typeface="Times New Roman"/>
              <a:cs typeface="Times New Roman"/>
            </a:endParaRPr>
          </a:p>
          <a:p>
            <a:pPr marL="138430" marR="262890">
              <a:lnSpc>
                <a:spcPct val="101499"/>
              </a:lnSpc>
              <a:spcBef>
                <a:spcPts val="475"/>
              </a:spcBef>
            </a:pPr>
            <a:r>
              <a:rPr dirty="0" sz="1300" spc="5" b="1">
                <a:latin typeface="Times New Roman"/>
                <a:cs typeface="Times New Roman"/>
              </a:rPr>
              <a:t>Note: </a:t>
            </a:r>
            <a:r>
              <a:rPr dirty="0" sz="1300" spc="5">
                <a:latin typeface="Times New Roman"/>
                <a:cs typeface="Times New Roman"/>
              </a:rPr>
              <a:t>For </a:t>
            </a:r>
            <a:r>
              <a:rPr dirty="0" sz="1300" spc="10">
                <a:latin typeface="Times New Roman"/>
                <a:cs typeface="Times New Roman"/>
              </a:rPr>
              <a:t>more </a:t>
            </a:r>
            <a:r>
              <a:rPr dirty="0" sz="1300" spc="5">
                <a:latin typeface="Times New Roman"/>
                <a:cs typeface="Times New Roman"/>
              </a:rPr>
              <a:t>information about </a:t>
            </a:r>
            <a:r>
              <a:rPr dirty="0" sz="1300" spc="10">
                <a:latin typeface="Times New Roman"/>
                <a:cs typeface="Times New Roman"/>
              </a:rPr>
              <a:t>all PL/SQL </a:t>
            </a:r>
            <a:r>
              <a:rPr dirty="0" sz="1300" spc="5">
                <a:latin typeface="Times New Roman"/>
                <a:cs typeface="Times New Roman"/>
              </a:rPr>
              <a:t>packages and types, refer to the </a:t>
            </a:r>
            <a:r>
              <a:rPr dirty="0" sz="1300" spc="5" i="1">
                <a:latin typeface="Times New Roman"/>
                <a:cs typeface="Times New Roman"/>
              </a:rPr>
              <a:t>PL/SQL  </a:t>
            </a:r>
            <a:r>
              <a:rPr dirty="0" sz="1300" spc="5" i="1">
                <a:latin typeface="Times New Roman"/>
                <a:cs typeface="Times New Roman"/>
              </a:rPr>
              <a:t>Packages </a:t>
            </a:r>
            <a:r>
              <a:rPr dirty="0" sz="1300" spc="10" i="1">
                <a:latin typeface="Times New Roman"/>
                <a:cs typeface="Times New Roman"/>
              </a:rPr>
              <a:t>and </a:t>
            </a:r>
            <a:r>
              <a:rPr dirty="0" sz="1300" spc="5" i="1">
                <a:latin typeface="Times New Roman"/>
                <a:cs typeface="Times New Roman"/>
              </a:rPr>
              <a:t>Types</a:t>
            </a:r>
            <a:r>
              <a:rPr dirty="0" sz="1300" spc="-5"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5: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285"/>
              </a:spcBef>
              <a:buClr>
                <a:srgbClr val="FF0000"/>
              </a:buClr>
              <a:buFont typeface="Arial"/>
              <a:buChar char="•"/>
              <a:tabLst>
                <a:tab pos="1035050" algn="l"/>
                <a:tab pos="1035685" algn="l"/>
              </a:tabLst>
            </a:pPr>
            <a:r>
              <a:rPr dirty="0" sz="1550" spc="10" b="1">
                <a:latin typeface="Arial"/>
                <a:cs typeface="Arial"/>
              </a:rPr>
              <a:t>Using </a:t>
            </a:r>
            <a:r>
              <a:rPr dirty="0" sz="1550" spc="10" b="1">
                <a:latin typeface="Courier New"/>
                <a:cs typeface="Courier New"/>
              </a:rPr>
              <a:t>UTL_FILE</a:t>
            </a:r>
            <a:r>
              <a:rPr dirty="0" sz="1550" spc="-509" b="1">
                <a:latin typeface="Courier New"/>
                <a:cs typeface="Courier New"/>
              </a:rPr>
              <a:t> </a:t>
            </a:r>
            <a:r>
              <a:rPr dirty="0" sz="1550" spc="10" b="1">
                <a:latin typeface="Arial"/>
                <a:cs typeface="Arial"/>
              </a:rPr>
              <a:t>to generate a </a:t>
            </a:r>
            <a:r>
              <a:rPr dirty="0" sz="1550" spc="5" b="1">
                <a:latin typeface="Arial"/>
                <a:cs typeface="Arial"/>
              </a:rPr>
              <a:t>text </a:t>
            </a:r>
            <a:r>
              <a:rPr dirty="0" sz="1550" spc="10" b="1">
                <a:latin typeface="Arial"/>
                <a:cs typeface="Arial"/>
              </a:rPr>
              <a:t>report</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Using </a:t>
            </a:r>
            <a:r>
              <a:rPr dirty="0" sz="1550" spc="10" b="1">
                <a:latin typeface="Courier New"/>
                <a:cs typeface="Courier New"/>
              </a:rPr>
              <a:t>HTP</a:t>
            </a:r>
            <a:r>
              <a:rPr dirty="0" sz="1550" spc="-530" b="1">
                <a:latin typeface="Courier New"/>
                <a:cs typeface="Courier New"/>
              </a:rPr>
              <a:t> </a:t>
            </a:r>
            <a:r>
              <a:rPr dirty="0" sz="1550" spc="10" b="1">
                <a:latin typeface="Arial"/>
                <a:cs typeface="Arial"/>
              </a:rPr>
              <a:t>to generate a </a:t>
            </a:r>
            <a:r>
              <a:rPr dirty="0" sz="1550" spc="15" b="1">
                <a:latin typeface="Arial"/>
                <a:cs typeface="Arial"/>
              </a:rPr>
              <a:t>Web </a:t>
            </a:r>
            <a:r>
              <a:rPr dirty="0" sz="1550" spc="10" b="1">
                <a:latin typeface="Arial"/>
                <a:cs typeface="Arial"/>
              </a:rPr>
              <a:t>page report</a:t>
            </a:r>
            <a:endParaRPr sz="1550">
              <a:latin typeface="Arial"/>
              <a:cs typeface="Arial"/>
            </a:endParaRPr>
          </a:p>
          <a:p>
            <a:pPr marL="1035050" marR="1377315" indent="-327025">
              <a:lnSpc>
                <a:spcPct val="107800"/>
              </a:lnSpc>
              <a:spcBef>
                <a:spcPts val="259"/>
              </a:spcBef>
              <a:buClr>
                <a:srgbClr val="FF0000"/>
              </a:buClr>
              <a:buFont typeface="Arial"/>
              <a:buChar char="•"/>
              <a:tabLst>
                <a:tab pos="1035050" algn="l"/>
                <a:tab pos="1035685" algn="l"/>
              </a:tabLst>
            </a:pPr>
            <a:r>
              <a:rPr dirty="0" sz="1550" spc="10" b="1">
                <a:latin typeface="Arial"/>
                <a:cs typeface="Arial"/>
              </a:rPr>
              <a:t>Using </a:t>
            </a:r>
            <a:r>
              <a:rPr dirty="0" sz="1550" spc="10" b="1">
                <a:latin typeface="Courier New"/>
                <a:cs typeface="Courier New"/>
              </a:rPr>
              <a:t>DBMS_SCHEDULER</a:t>
            </a:r>
            <a:r>
              <a:rPr dirty="0" sz="1550" spc="-520" b="1">
                <a:latin typeface="Courier New"/>
                <a:cs typeface="Courier New"/>
              </a:rPr>
              <a:t> </a:t>
            </a:r>
            <a:r>
              <a:rPr dirty="0" sz="1550" spc="10" b="1">
                <a:latin typeface="Arial"/>
                <a:cs typeface="Arial"/>
              </a:rPr>
              <a:t>to automate report  processing</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4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19272"/>
            <a:ext cx="6207760" cy="110363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5:</a:t>
            </a:r>
            <a:r>
              <a:rPr dirty="0" sz="1300" spc="-5" b="1">
                <a:latin typeface="Arial"/>
                <a:cs typeface="Arial"/>
              </a:rPr>
              <a:t> </a:t>
            </a:r>
            <a:r>
              <a:rPr dirty="0" sz="1300" spc="5" b="1">
                <a:latin typeface="Arial"/>
                <a:cs typeface="Arial"/>
              </a:rPr>
              <a:t>Overview</a:t>
            </a:r>
            <a:endParaRPr sz="1300">
              <a:latin typeface="Arial"/>
              <a:cs typeface="Arial"/>
            </a:endParaRPr>
          </a:p>
          <a:p>
            <a:pPr marL="137795" marR="5080">
              <a:lnSpc>
                <a:spcPct val="101400"/>
              </a:lnSpc>
              <a:spcBef>
                <a:spcPts val="290"/>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use </a:t>
            </a:r>
            <a:r>
              <a:rPr dirty="0" sz="1300" spc="15">
                <a:latin typeface="Courier New"/>
                <a:cs typeface="Courier New"/>
              </a:rPr>
              <a:t>UTL_FILE </a:t>
            </a:r>
            <a:r>
              <a:rPr dirty="0" sz="1300" spc="5">
                <a:latin typeface="Times New Roman"/>
                <a:cs typeface="Times New Roman"/>
              </a:rPr>
              <a:t>to generate a text file report of employees in each  department. </a:t>
            </a:r>
            <a:r>
              <a:rPr dirty="0" sz="1300" spc="10">
                <a:latin typeface="Times New Roman"/>
                <a:cs typeface="Times New Roman"/>
              </a:rPr>
              <a:t>You </a:t>
            </a:r>
            <a:r>
              <a:rPr dirty="0" sz="1300" spc="5">
                <a:latin typeface="Times New Roman"/>
                <a:cs typeface="Times New Roman"/>
              </a:rPr>
              <a:t>create a procedure to generate an </a:t>
            </a:r>
            <a:r>
              <a:rPr dirty="0" sz="1300" spc="15">
                <a:latin typeface="Times New Roman"/>
                <a:cs typeface="Times New Roman"/>
              </a:rPr>
              <a:t>HTML </a:t>
            </a:r>
            <a:r>
              <a:rPr dirty="0" sz="1300" spc="5">
                <a:latin typeface="Times New Roman"/>
                <a:cs typeface="Times New Roman"/>
              </a:rPr>
              <a:t>version of the </a:t>
            </a:r>
            <a:r>
              <a:rPr dirty="0" sz="1300" spc="10">
                <a:latin typeface="Times New Roman"/>
                <a:cs typeface="Times New Roman"/>
              </a:rPr>
              <a:t>employee </a:t>
            </a:r>
            <a:r>
              <a:rPr dirty="0" sz="1300" spc="5">
                <a:latin typeface="Times New Roman"/>
                <a:cs typeface="Times New Roman"/>
              </a:rPr>
              <a:t>report,  and write a </a:t>
            </a:r>
            <a:r>
              <a:rPr dirty="0" sz="1300" spc="10">
                <a:latin typeface="Times New Roman"/>
                <a:cs typeface="Times New Roman"/>
              </a:rPr>
              <a:t>SQL </a:t>
            </a:r>
            <a:r>
              <a:rPr dirty="0" sz="1300" spc="5">
                <a:latin typeface="Times New Roman"/>
                <a:cs typeface="Times New Roman"/>
              </a:rPr>
              <a:t>script file to spool the results to a text file. You use the  </a:t>
            </a:r>
            <a:r>
              <a:rPr dirty="0" sz="1300" spc="15">
                <a:latin typeface="Courier New"/>
                <a:cs typeface="Courier New"/>
              </a:rPr>
              <a:t>DBMS_SCHEDULER</a:t>
            </a:r>
            <a:r>
              <a:rPr dirty="0" sz="1300" spc="-395">
                <a:latin typeface="Courier New"/>
                <a:cs typeface="Courier New"/>
              </a:rPr>
              <a:t> </a:t>
            </a:r>
            <a:r>
              <a:rPr dirty="0" sz="1300" spc="5">
                <a:latin typeface="Times New Roman"/>
                <a:cs typeface="Times New Roman"/>
              </a:rPr>
              <a:t>to run the first report that creates a text file every five minutes.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50596"/>
            <a:ext cx="6253480" cy="276225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Practice</a:t>
            </a:r>
            <a:r>
              <a:rPr dirty="0" sz="1300" spc="-5" b="1">
                <a:latin typeface="Arial"/>
                <a:cs typeface="Arial"/>
              </a:rPr>
              <a:t> </a:t>
            </a:r>
            <a:r>
              <a:rPr dirty="0" sz="1300" spc="10" b="1">
                <a:latin typeface="Arial"/>
                <a:cs typeface="Arial"/>
              </a:rPr>
              <a:t>5</a:t>
            </a:r>
            <a:endParaRPr sz="1300">
              <a:latin typeface="Arial"/>
              <a:cs typeface="Arial"/>
            </a:endParaRPr>
          </a:p>
          <a:p>
            <a:pPr marL="514984" marR="139065" indent="-251460">
              <a:lnSpc>
                <a:spcPct val="103099"/>
              </a:lnSpc>
              <a:spcBef>
                <a:spcPts val="240"/>
              </a:spcBef>
              <a:buAutoNum type="arabicPeriod"/>
              <a:tabLst>
                <a:tab pos="516255" algn="l"/>
              </a:tabLst>
            </a:pPr>
            <a:r>
              <a:rPr dirty="0" sz="1300" spc="5">
                <a:latin typeface="Times New Roman"/>
                <a:cs typeface="Times New Roman"/>
              </a:rPr>
              <a:t>Create a procedure </a:t>
            </a:r>
            <a:r>
              <a:rPr dirty="0" sz="1300" spc="10">
                <a:latin typeface="Times New Roman"/>
                <a:cs typeface="Times New Roman"/>
              </a:rPr>
              <a:t>called </a:t>
            </a:r>
            <a:r>
              <a:rPr dirty="0" sz="1300" spc="15">
                <a:latin typeface="Courier New"/>
                <a:cs typeface="Courier New"/>
              </a:rPr>
              <a:t>EMPLOYEE_REPORT</a:t>
            </a:r>
            <a:r>
              <a:rPr dirty="0" sz="1300" spc="-350">
                <a:latin typeface="Courier New"/>
                <a:cs typeface="Courier New"/>
              </a:rPr>
              <a:t> </a:t>
            </a:r>
            <a:r>
              <a:rPr dirty="0" sz="1300" spc="5">
                <a:latin typeface="Times New Roman"/>
                <a:cs typeface="Times New Roman"/>
              </a:rPr>
              <a:t>that generates an employee report  in a file in the operating system, using the </a:t>
            </a:r>
            <a:r>
              <a:rPr dirty="0" sz="1300" spc="15">
                <a:latin typeface="Courier New"/>
                <a:cs typeface="Courier New"/>
              </a:rPr>
              <a:t>UTL_FILE </a:t>
            </a:r>
            <a:r>
              <a:rPr dirty="0" sz="1300" spc="5">
                <a:latin typeface="Times New Roman"/>
                <a:cs typeface="Times New Roman"/>
              </a:rPr>
              <a:t>package. </a:t>
            </a:r>
            <a:r>
              <a:rPr dirty="0" sz="1300" spc="10">
                <a:latin typeface="Times New Roman"/>
                <a:cs typeface="Times New Roman"/>
              </a:rPr>
              <a:t>The </a:t>
            </a:r>
            <a:r>
              <a:rPr dirty="0" sz="1300" spc="5">
                <a:latin typeface="Times New Roman"/>
                <a:cs typeface="Times New Roman"/>
              </a:rPr>
              <a:t>report should  generate a list of employees </a:t>
            </a:r>
            <a:r>
              <a:rPr dirty="0" sz="1300" spc="10">
                <a:latin typeface="Times New Roman"/>
                <a:cs typeface="Times New Roman"/>
              </a:rPr>
              <a:t>who </a:t>
            </a:r>
            <a:r>
              <a:rPr dirty="0" sz="1300" spc="5">
                <a:latin typeface="Times New Roman"/>
                <a:cs typeface="Times New Roman"/>
              </a:rPr>
              <a:t>have exceeded the average salary of their  departments.</a:t>
            </a:r>
            <a:endParaRPr sz="1300">
              <a:latin typeface="Times New Roman"/>
              <a:cs typeface="Times New Roman"/>
            </a:endParaRPr>
          </a:p>
          <a:p>
            <a:pPr lvl="1" marL="892175" marR="5080" indent="-251460">
              <a:lnSpc>
                <a:spcPct val="91600"/>
              </a:lnSpc>
              <a:spcBef>
                <a:spcPts val="30"/>
              </a:spcBef>
              <a:buAutoNum type="alphaLcPeriod"/>
              <a:tabLst>
                <a:tab pos="892175" algn="l"/>
                <a:tab pos="892810" algn="l"/>
              </a:tabLst>
            </a:pPr>
            <a:r>
              <a:rPr dirty="0" sz="1300" spc="10">
                <a:latin typeface="Times New Roman"/>
                <a:cs typeface="Times New Roman"/>
              </a:rPr>
              <a:t>Your </a:t>
            </a:r>
            <a:r>
              <a:rPr dirty="0" sz="1300" spc="5">
                <a:latin typeface="Times New Roman"/>
                <a:cs typeface="Times New Roman"/>
              </a:rPr>
              <a:t>program should accept </a:t>
            </a:r>
            <a:r>
              <a:rPr dirty="0" sz="1300" spc="10">
                <a:latin typeface="Times New Roman"/>
                <a:cs typeface="Times New Roman"/>
              </a:rPr>
              <a:t>two </a:t>
            </a:r>
            <a:r>
              <a:rPr dirty="0" sz="1300" spc="5">
                <a:latin typeface="Times New Roman"/>
                <a:cs typeface="Times New Roman"/>
              </a:rPr>
              <a:t>parameters. </a:t>
            </a:r>
            <a:r>
              <a:rPr dirty="0" sz="1300" spc="10">
                <a:latin typeface="Times New Roman"/>
                <a:cs typeface="Times New Roman"/>
              </a:rPr>
              <a:t>The </a:t>
            </a:r>
            <a:r>
              <a:rPr dirty="0" sz="1300" spc="5">
                <a:latin typeface="Times New Roman"/>
                <a:cs typeface="Times New Roman"/>
              </a:rPr>
              <a:t>first </a:t>
            </a:r>
            <a:r>
              <a:rPr dirty="0" sz="1300" spc="10">
                <a:latin typeface="Times New Roman"/>
                <a:cs typeface="Times New Roman"/>
              </a:rPr>
              <a:t>parameter </a:t>
            </a:r>
            <a:r>
              <a:rPr dirty="0" sz="1300" spc="5">
                <a:latin typeface="Times New Roman"/>
                <a:cs typeface="Times New Roman"/>
              </a:rPr>
              <a:t>is the output  directory. </a:t>
            </a:r>
            <a:r>
              <a:rPr dirty="0" sz="1300" spc="10">
                <a:latin typeface="Times New Roman"/>
                <a:cs typeface="Times New Roman"/>
              </a:rPr>
              <a:t>The </a:t>
            </a:r>
            <a:r>
              <a:rPr dirty="0" sz="1300" spc="5">
                <a:latin typeface="Times New Roman"/>
                <a:cs typeface="Times New Roman"/>
              </a:rPr>
              <a:t>second </a:t>
            </a:r>
            <a:r>
              <a:rPr dirty="0" sz="1300" spc="10">
                <a:latin typeface="Times New Roman"/>
                <a:cs typeface="Times New Roman"/>
              </a:rPr>
              <a:t>parameter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text file </a:t>
            </a:r>
            <a:r>
              <a:rPr dirty="0" sz="1300" spc="10">
                <a:latin typeface="Times New Roman"/>
                <a:cs typeface="Times New Roman"/>
              </a:rPr>
              <a:t>that </a:t>
            </a:r>
            <a:r>
              <a:rPr dirty="0" sz="1300" spc="5">
                <a:latin typeface="Times New Roman"/>
                <a:cs typeface="Times New Roman"/>
              </a:rPr>
              <a:t>is written.  </a:t>
            </a:r>
            <a:r>
              <a:rPr dirty="0" sz="1300" spc="5" b="1">
                <a:latin typeface="Times New Roman"/>
                <a:cs typeface="Times New Roman"/>
              </a:rPr>
              <a:t>Note: </a:t>
            </a:r>
            <a:r>
              <a:rPr dirty="0" sz="1300" spc="10">
                <a:latin typeface="Times New Roman"/>
                <a:cs typeface="Times New Roman"/>
              </a:rPr>
              <a:t>Use </a:t>
            </a:r>
            <a:r>
              <a:rPr dirty="0" sz="1300" spc="5">
                <a:latin typeface="Times New Roman"/>
                <a:cs typeface="Times New Roman"/>
              </a:rPr>
              <a:t>the directory location value </a:t>
            </a:r>
            <a:r>
              <a:rPr dirty="0" sz="1300" spc="15">
                <a:latin typeface="Courier New"/>
                <a:cs typeface="Courier New"/>
              </a:rPr>
              <a:t>UTL_FILE</a:t>
            </a:r>
            <a:r>
              <a:rPr dirty="0" sz="1300" spc="15">
                <a:latin typeface="Times New Roman"/>
                <a:cs typeface="Times New Roman"/>
              </a:rPr>
              <a:t>. </a:t>
            </a:r>
            <a:r>
              <a:rPr dirty="0" sz="1300" spc="10">
                <a:latin typeface="Times New Roman"/>
                <a:cs typeface="Times New Roman"/>
              </a:rPr>
              <a:t>Add </a:t>
            </a:r>
            <a:r>
              <a:rPr dirty="0" sz="1300" spc="5">
                <a:latin typeface="Times New Roman"/>
                <a:cs typeface="Times New Roman"/>
              </a:rPr>
              <a:t>an exception-handling  section to handle errors that </a:t>
            </a:r>
            <a:r>
              <a:rPr dirty="0" sz="1300" spc="10">
                <a:latin typeface="Times New Roman"/>
                <a:cs typeface="Times New Roman"/>
              </a:rPr>
              <a:t>may </a:t>
            </a:r>
            <a:r>
              <a:rPr dirty="0" sz="1300" spc="5">
                <a:latin typeface="Times New Roman"/>
                <a:cs typeface="Times New Roman"/>
              </a:rPr>
              <a:t>be encountered </a:t>
            </a:r>
            <a:r>
              <a:rPr dirty="0" sz="1300" spc="10">
                <a:latin typeface="Times New Roman"/>
                <a:cs typeface="Times New Roman"/>
              </a:rPr>
              <a:t>when </a:t>
            </a:r>
            <a:r>
              <a:rPr dirty="0" sz="1300" spc="5">
                <a:latin typeface="Times New Roman"/>
                <a:cs typeface="Times New Roman"/>
              </a:rPr>
              <a:t>using the </a:t>
            </a:r>
            <a:r>
              <a:rPr dirty="0" sz="1300" spc="15">
                <a:latin typeface="Courier New"/>
                <a:cs typeface="Courier New"/>
              </a:rPr>
              <a:t>UTL_FILE  </a:t>
            </a:r>
            <a:r>
              <a:rPr dirty="0" sz="1300" spc="5">
                <a:latin typeface="Times New Roman"/>
                <a:cs typeface="Times New Roman"/>
              </a:rPr>
              <a:t>package.</a:t>
            </a:r>
            <a:endParaRPr sz="1300">
              <a:latin typeface="Times New Roman"/>
              <a:cs typeface="Times New Roman"/>
            </a:endParaRPr>
          </a:p>
          <a:p>
            <a:pPr lvl="1" marL="892175" marR="150495" indent="-251460">
              <a:lnSpc>
                <a:spcPct val="88800"/>
              </a:lnSpc>
              <a:spcBef>
                <a:spcPts val="50"/>
              </a:spcBef>
              <a:buAutoNum type="alphaLcPeriod"/>
              <a:tabLst>
                <a:tab pos="892810" algn="l"/>
              </a:tabLst>
            </a:pPr>
            <a:r>
              <a:rPr dirty="0" sz="1300" spc="5">
                <a:latin typeface="Times New Roman"/>
                <a:cs typeface="Times New Roman"/>
              </a:rPr>
              <a:t>Invoke the program, using the second </a:t>
            </a:r>
            <a:r>
              <a:rPr dirty="0" sz="1300" spc="10">
                <a:latin typeface="Times New Roman"/>
                <a:cs typeface="Times New Roman"/>
              </a:rPr>
              <a:t>parameter </a:t>
            </a:r>
            <a:r>
              <a:rPr dirty="0" sz="1300" spc="5">
                <a:latin typeface="Times New Roman"/>
                <a:cs typeface="Times New Roman"/>
              </a:rPr>
              <a:t>with a </a:t>
            </a:r>
            <a:r>
              <a:rPr dirty="0" sz="1300" spc="10">
                <a:latin typeface="Times New Roman"/>
                <a:cs typeface="Times New Roman"/>
              </a:rPr>
              <a:t>name such </a:t>
            </a:r>
            <a:r>
              <a:rPr dirty="0" sz="1300" spc="5">
                <a:latin typeface="Times New Roman"/>
                <a:cs typeface="Times New Roman"/>
              </a:rPr>
              <a:t>as  </a:t>
            </a:r>
            <a:r>
              <a:rPr dirty="0" sz="1300" spc="10">
                <a:latin typeface="Courier New"/>
                <a:cs typeface="Courier New"/>
              </a:rPr>
              <a:t>sal_rpt</a:t>
            </a:r>
            <a:r>
              <a:rPr dirty="0" sz="1300" spc="10" i="1">
                <a:latin typeface="Courier New"/>
                <a:cs typeface="Courier New"/>
              </a:rPr>
              <a:t>xx</a:t>
            </a:r>
            <a:r>
              <a:rPr dirty="0" sz="1300" spc="10">
                <a:latin typeface="Courier New"/>
                <a:cs typeface="Courier New"/>
              </a:rPr>
              <a:t>.txt</a:t>
            </a:r>
            <a:r>
              <a:rPr dirty="0" sz="1300" spc="10">
                <a:latin typeface="Times New Roman"/>
                <a:cs typeface="Times New Roman"/>
              </a:rPr>
              <a:t>, </a:t>
            </a:r>
            <a:r>
              <a:rPr dirty="0" sz="1300" spc="5">
                <a:latin typeface="Times New Roman"/>
                <a:cs typeface="Times New Roman"/>
              </a:rPr>
              <a:t>where </a:t>
            </a:r>
            <a:r>
              <a:rPr dirty="0" sz="1300" spc="10" i="1">
                <a:latin typeface="Courier New"/>
                <a:cs typeface="Courier New"/>
              </a:rPr>
              <a:t>xx</a:t>
            </a:r>
            <a:r>
              <a:rPr dirty="0" sz="1300" spc="-340" i="1">
                <a:latin typeface="Courier New"/>
                <a:cs typeface="Courier New"/>
              </a:rPr>
              <a:t> </a:t>
            </a:r>
            <a:r>
              <a:rPr dirty="0" sz="1300" spc="5">
                <a:latin typeface="Times New Roman"/>
                <a:cs typeface="Times New Roman"/>
              </a:rPr>
              <a:t>represents your user </a:t>
            </a:r>
            <a:r>
              <a:rPr dirty="0" sz="1300" spc="10">
                <a:latin typeface="Times New Roman"/>
                <a:cs typeface="Times New Roman"/>
              </a:rPr>
              <a:t>number </a:t>
            </a:r>
            <a:r>
              <a:rPr dirty="0" sz="1300" spc="5">
                <a:latin typeface="Times New Roman"/>
                <a:cs typeface="Times New Roman"/>
              </a:rPr>
              <a:t>(for example, 01,  15, and so on). </a:t>
            </a:r>
            <a:r>
              <a:rPr dirty="0" sz="1300" spc="10">
                <a:latin typeface="Times New Roman"/>
                <a:cs typeface="Times New Roman"/>
              </a:rPr>
              <a:t>The </a:t>
            </a:r>
            <a:r>
              <a:rPr dirty="0" sz="1300" spc="5">
                <a:latin typeface="Times New Roman"/>
                <a:cs typeface="Times New Roman"/>
              </a:rPr>
              <a:t>following is a </a:t>
            </a:r>
            <a:r>
              <a:rPr dirty="0" sz="1300" spc="10">
                <a:latin typeface="Times New Roman"/>
                <a:cs typeface="Times New Roman"/>
              </a:rPr>
              <a:t>sample </a:t>
            </a:r>
            <a:r>
              <a:rPr dirty="0" sz="1300" spc="5">
                <a:latin typeface="Times New Roman"/>
                <a:cs typeface="Times New Roman"/>
              </a:rPr>
              <a:t>output from the report</a:t>
            </a:r>
            <a:r>
              <a:rPr dirty="0" sz="1300" spc="30">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1520825">
              <a:lnSpc>
                <a:spcPct val="100000"/>
              </a:lnSpc>
              <a:spcBef>
                <a:spcPts val="209"/>
              </a:spcBef>
            </a:pPr>
            <a:r>
              <a:rPr dirty="0" sz="1200" spc="5">
                <a:latin typeface="Courier New"/>
                <a:cs typeface="Courier New"/>
              </a:rPr>
              <a:t>Employees who earn more than average</a:t>
            </a:r>
            <a:r>
              <a:rPr dirty="0" sz="1200" spc="20">
                <a:latin typeface="Courier New"/>
                <a:cs typeface="Courier New"/>
              </a:rPr>
              <a:t> </a:t>
            </a:r>
            <a:r>
              <a:rPr dirty="0" sz="1200" spc="5">
                <a:latin typeface="Courier New"/>
                <a:cs typeface="Courier New"/>
              </a:rPr>
              <a:t>salary:</a:t>
            </a:r>
            <a:endParaRPr sz="1200">
              <a:latin typeface="Courier New"/>
              <a:cs typeface="Courier New"/>
            </a:endParaRPr>
          </a:p>
        </p:txBody>
      </p:sp>
      <p:graphicFrame>
        <p:nvGraphicFramePr>
          <p:cNvPr id="3" name="object 3"/>
          <p:cNvGraphicFramePr>
            <a:graphicFrameLocks noGrp="1"/>
          </p:cNvGraphicFramePr>
          <p:nvPr/>
        </p:nvGraphicFramePr>
        <p:xfrm>
          <a:off x="2232914" y="3235611"/>
          <a:ext cx="4506595" cy="737870"/>
        </p:xfrm>
        <a:graphic>
          <a:graphicData uri="http://schemas.openxmlformats.org/drawingml/2006/table">
            <a:tbl>
              <a:tblPr firstRow="1" bandRow="1">
                <a:tableStyleId>{2D5ABB26-0587-4C30-8999-92F81FD0307C}</a:tableStyleId>
              </a:tblPr>
              <a:tblGrid>
                <a:gridCol w="1558290"/>
                <a:gridCol w="277495"/>
                <a:gridCol w="925830"/>
                <a:gridCol w="509269"/>
                <a:gridCol w="1235710"/>
              </a:tblGrid>
              <a:tr h="202605">
                <a:tc>
                  <a:txBody>
                    <a:bodyPr/>
                    <a:lstStyle/>
                    <a:p>
                      <a:pPr marL="31750">
                        <a:lnSpc>
                          <a:spcPct val="100000"/>
                        </a:lnSpc>
                        <a:spcBef>
                          <a:spcPts val="20"/>
                        </a:spcBef>
                      </a:pPr>
                      <a:r>
                        <a:rPr dirty="0" sz="1200" spc="5">
                          <a:latin typeface="Courier New"/>
                          <a:cs typeface="Courier New"/>
                        </a:rPr>
                        <a:t>REPORT</a:t>
                      </a:r>
                      <a:r>
                        <a:rPr dirty="0" sz="1200" spc="-40">
                          <a:latin typeface="Courier New"/>
                          <a:cs typeface="Courier New"/>
                        </a:rPr>
                        <a:t> </a:t>
                      </a:r>
                      <a:r>
                        <a:rPr dirty="0" sz="1200" spc="5">
                          <a:latin typeface="Courier New"/>
                          <a:cs typeface="Courier New"/>
                        </a:rPr>
                        <a:t>GENERATED</a:t>
                      </a:r>
                      <a:endParaRPr sz="1200">
                        <a:latin typeface="Courier New"/>
                        <a:cs typeface="Courier New"/>
                      </a:endParaRPr>
                    </a:p>
                  </a:txBody>
                  <a:tcPr marL="0" marR="0" marB="0" marT="2540"/>
                </a:tc>
                <a:tc>
                  <a:txBody>
                    <a:bodyPr/>
                    <a:lstStyle/>
                    <a:p>
                      <a:pPr marL="45720">
                        <a:lnSpc>
                          <a:spcPct val="100000"/>
                        </a:lnSpc>
                        <a:spcBef>
                          <a:spcPts val="20"/>
                        </a:spcBef>
                      </a:pPr>
                      <a:r>
                        <a:rPr dirty="0" sz="1200" spc="5">
                          <a:latin typeface="Courier New"/>
                          <a:cs typeface="Courier New"/>
                        </a:rPr>
                        <a:t>ON</a:t>
                      </a:r>
                      <a:endParaRPr sz="1200">
                        <a:latin typeface="Courier New"/>
                        <a:cs typeface="Courier New"/>
                      </a:endParaRPr>
                    </a:p>
                  </a:txBody>
                  <a:tcPr marL="0" marR="0" marB="0" marT="2540"/>
                </a:tc>
                <a:tc>
                  <a:txBody>
                    <a:bodyPr/>
                    <a:lstStyle/>
                    <a:p>
                      <a:pPr marL="45720">
                        <a:lnSpc>
                          <a:spcPct val="100000"/>
                        </a:lnSpc>
                        <a:spcBef>
                          <a:spcPts val="20"/>
                        </a:spcBef>
                      </a:pPr>
                      <a:r>
                        <a:rPr dirty="0" sz="1200" spc="5">
                          <a:latin typeface="Courier New"/>
                          <a:cs typeface="Courier New"/>
                        </a:rPr>
                        <a:t>26-FEB-04</a:t>
                      </a:r>
                      <a:endParaRPr sz="1200">
                        <a:latin typeface="Courier New"/>
                        <a:cs typeface="Courier New"/>
                      </a:endParaRPr>
                    </a:p>
                  </a:txBody>
                  <a:tcPr marL="0" marR="0" marB="0" marT="2540"/>
                </a:tc>
                <a:tc gridSpan="2">
                  <a:txBody>
                    <a:bodyPr/>
                    <a:lstStyle/>
                    <a:p>
                      <a:pPr>
                        <a:lnSpc>
                          <a:spcPct val="100000"/>
                        </a:lnSpc>
                      </a:pPr>
                      <a:endParaRPr sz="1200">
                        <a:latin typeface="Times New Roman"/>
                        <a:cs typeface="Times New Roman"/>
                      </a:endParaRPr>
                    </a:p>
                  </a:txBody>
                  <a:tcPr marL="0" marR="0" marB="0" marT="0"/>
                </a:tc>
                <a:tc hMerge="1">
                  <a:txBody>
                    <a:bodyPr/>
                    <a:lstStyle/>
                    <a:p>
                      <a:pPr/>
                    </a:p>
                  </a:txBody>
                  <a:tcPr marL="0" marR="0" marB="0" marT="0"/>
                </a:tc>
              </a:tr>
              <a:tr h="172933">
                <a:tc>
                  <a:txBody>
                    <a:bodyPr/>
                    <a:lstStyle/>
                    <a:p>
                      <a:pPr marL="31750">
                        <a:lnSpc>
                          <a:spcPts val="1260"/>
                        </a:lnSpc>
                      </a:pPr>
                      <a:r>
                        <a:rPr dirty="0" sz="1200" spc="5">
                          <a:latin typeface="Courier New"/>
                          <a:cs typeface="Courier New"/>
                        </a:rPr>
                        <a:t>Hartstein</a:t>
                      </a:r>
                      <a:endParaRPr sz="1200">
                        <a:latin typeface="Courier New"/>
                        <a:cs typeface="Courier New"/>
                      </a:endParaRPr>
                    </a:p>
                  </a:txBody>
                  <a:tcPr marL="0" marR="0" marB="0" marT="0"/>
                </a:tc>
                <a:tc>
                  <a:txBody>
                    <a:bodyPr/>
                    <a:lstStyle/>
                    <a:p>
                      <a:pPr>
                        <a:lnSpc>
                          <a:spcPct val="100000"/>
                        </a:lnSpc>
                      </a:pPr>
                      <a:endParaRPr sz="1000">
                        <a:latin typeface="Times New Roman"/>
                        <a:cs typeface="Times New Roman"/>
                      </a:endParaRPr>
                    </a:p>
                  </a:txBody>
                  <a:tcPr marL="0" marR="0" marB="0" marT="0"/>
                </a:tc>
                <a:tc>
                  <a:txBody>
                    <a:bodyPr/>
                    <a:lstStyle/>
                    <a:p>
                      <a:pPr>
                        <a:lnSpc>
                          <a:spcPct val="100000"/>
                        </a:lnSpc>
                      </a:pPr>
                      <a:endParaRPr sz="1000">
                        <a:latin typeface="Times New Roman"/>
                        <a:cs typeface="Times New Roman"/>
                      </a:endParaRPr>
                    </a:p>
                  </a:txBody>
                  <a:tcPr marL="0" marR="0" marB="0" marT="0"/>
                </a:tc>
                <a:tc>
                  <a:txBody>
                    <a:bodyPr/>
                    <a:lstStyle/>
                    <a:p>
                      <a:pPr marL="46355">
                        <a:lnSpc>
                          <a:spcPts val="1260"/>
                        </a:lnSpc>
                      </a:pPr>
                      <a:r>
                        <a:rPr dirty="0" sz="1200" spc="5">
                          <a:latin typeface="Courier New"/>
                          <a:cs typeface="Courier New"/>
                        </a:rPr>
                        <a:t>20</a:t>
                      </a:r>
                      <a:endParaRPr sz="1200">
                        <a:latin typeface="Courier New"/>
                        <a:cs typeface="Courier New"/>
                      </a:endParaRPr>
                    </a:p>
                  </a:txBody>
                  <a:tcPr marL="0" marR="0" marB="0" marT="0"/>
                </a:tc>
                <a:tc>
                  <a:txBody>
                    <a:bodyPr/>
                    <a:lstStyle/>
                    <a:p>
                      <a:pPr marL="276860">
                        <a:lnSpc>
                          <a:spcPts val="1260"/>
                        </a:lnSpc>
                      </a:pPr>
                      <a:r>
                        <a:rPr dirty="0" sz="1200" spc="5">
                          <a:latin typeface="Courier New"/>
                          <a:cs typeface="Courier New"/>
                        </a:rPr>
                        <a:t>$13,000.00</a:t>
                      </a:r>
                      <a:endParaRPr sz="1200">
                        <a:latin typeface="Courier New"/>
                        <a:cs typeface="Courier New"/>
                      </a:endParaRPr>
                    </a:p>
                  </a:txBody>
                  <a:tcPr marL="0" marR="0" marB="0" marT="0"/>
                </a:tc>
              </a:tr>
              <a:tr h="166083">
                <a:tc>
                  <a:txBody>
                    <a:bodyPr/>
                    <a:lstStyle/>
                    <a:p>
                      <a:pPr marL="31750">
                        <a:lnSpc>
                          <a:spcPts val="1210"/>
                        </a:lnSpc>
                      </a:pPr>
                      <a:r>
                        <a:rPr dirty="0" sz="1200" spc="5">
                          <a:latin typeface="Courier New"/>
                          <a:cs typeface="Courier New"/>
                        </a:rPr>
                        <a:t>Raphaely</a:t>
                      </a:r>
                      <a:endParaRPr sz="1200">
                        <a:latin typeface="Courier New"/>
                        <a:cs typeface="Courier New"/>
                      </a:endParaRPr>
                    </a:p>
                  </a:txBody>
                  <a:tcPr marL="0" marR="0" marB="0" marT="0"/>
                </a:tc>
                <a:tc>
                  <a:txBody>
                    <a:bodyPr/>
                    <a:lstStyle/>
                    <a:p>
                      <a:pPr>
                        <a:lnSpc>
                          <a:spcPct val="100000"/>
                        </a:lnSpc>
                      </a:pPr>
                      <a:endParaRPr sz="900">
                        <a:latin typeface="Times New Roman"/>
                        <a:cs typeface="Times New Roman"/>
                      </a:endParaRPr>
                    </a:p>
                  </a:txBody>
                  <a:tcPr marL="0" marR="0" marB="0" marT="0"/>
                </a:tc>
                <a:tc>
                  <a:txBody>
                    <a:bodyPr/>
                    <a:lstStyle/>
                    <a:p>
                      <a:pPr>
                        <a:lnSpc>
                          <a:spcPct val="100000"/>
                        </a:lnSpc>
                      </a:pPr>
                      <a:endParaRPr sz="900">
                        <a:latin typeface="Times New Roman"/>
                        <a:cs typeface="Times New Roman"/>
                      </a:endParaRPr>
                    </a:p>
                  </a:txBody>
                  <a:tcPr marL="0" marR="0" marB="0" marT="0"/>
                </a:tc>
                <a:tc>
                  <a:txBody>
                    <a:bodyPr/>
                    <a:lstStyle/>
                    <a:p>
                      <a:pPr marL="46355">
                        <a:lnSpc>
                          <a:spcPts val="1210"/>
                        </a:lnSpc>
                      </a:pPr>
                      <a:r>
                        <a:rPr dirty="0" sz="1200" spc="5">
                          <a:latin typeface="Courier New"/>
                          <a:cs typeface="Courier New"/>
                        </a:rPr>
                        <a:t>30</a:t>
                      </a:r>
                      <a:endParaRPr sz="1200">
                        <a:latin typeface="Courier New"/>
                        <a:cs typeface="Courier New"/>
                      </a:endParaRPr>
                    </a:p>
                  </a:txBody>
                  <a:tcPr marL="0" marR="0" marB="0" marT="0"/>
                </a:tc>
                <a:tc>
                  <a:txBody>
                    <a:bodyPr/>
                    <a:lstStyle/>
                    <a:p>
                      <a:pPr marL="276860">
                        <a:lnSpc>
                          <a:spcPts val="1210"/>
                        </a:lnSpc>
                      </a:pPr>
                      <a:r>
                        <a:rPr dirty="0" sz="1200" spc="5">
                          <a:latin typeface="Courier New"/>
                          <a:cs typeface="Courier New"/>
                        </a:rPr>
                        <a:t>$11,000.00</a:t>
                      </a:r>
                      <a:endParaRPr sz="1200">
                        <a:latin typeface="Courier New"/>
                        <a:cs typeface="Courier New"/>
                      </a:endParaRPr>
                    </a:p>
                  </a:txBody>
                  <a:tcPr marL="0" marR="0" marB="0" marT="0"/>
                </a:tc>
              </a:tr>
              <a:tr h="195756">
                <a:tc>
                  <a:txBody>
                    <a:bodyPr/>
                    <a:lstStyle/>
                    <a:p>
                      <a:pPr marL="31750">
                        <a:lnSpc>
                          <a:spcPts val="1230"/>
                        </a:lnSpc>
                      </a:pPr>
                      <a:r>
                        <a:rPr dirty="0" sz="1200" spc="5">
                          <a:latin typeface="Courier New"/>
                          <a:cs typeface="Courier New"/>
                        </a:rPr>
                        <a:t>Marvis</a:t>
                      </a:r>
                      <a:endParaRPr sz="1200">
                        <a:latin typeface="Courier New"/>
                        <a:cs typeface="Courier New"/>
                      </a:endParaRPr>
                    </a:p>
                  </a:txBody>
                  <a:tcPr marL="0" marR="0" marB="0" marT="0"/>
                </a:tc>
                <a:tc>
                  <a:txBody>
                    <a:bodyPr/>
                    <a:lstStyle/>
                    <a:p>
                      <a:pPr>
                        <a:lnSpc>
                          <a:spcPct val="100000"/>
                        </a:lnSpc>
                      </a:pPr>
                      <a:endParaRPr sz="1100">
                        <a:latin typeface="Times New Roman"/>
                        <a:cs typeface="Times New Roman"/>
                      </a:endParaRPr>
                    </a:p>
                  </a:txBody>
                  <a:tcPr marL="0" marR="0" marB="0" marT="0"/>
                </a:tc>
                <a:tc>
                  <a:txBody>
                    <a:bodyPr/>
                    <a:lstStyle/>
                    <a:p>
                      <a:pPr>
                        <a:lnSpc>
                          <a:spcPct val="100000"/>
                        </a:lnSpc>
                      </a:pPr>
                      <a:endParaRPr sz="1100">
                        <a:latin typeface="Times New Roman"/>
                        <a:cs typeface="Times New Roman"/>
                      </a:endParaRPr>
                    </a:p>
                  </a:txBody>
                  <a:tcPr marL="0" marR="0" marB="0" marT="0"/>
                </a:tc>
                <a:tc>
                  <a:txBody>
                    <a:bodyPr/>
                    <a:lstStyle/>
                    <a:p>
                      <a:pPr marL="46355">
                        <a:lnSpc>
                          <a:spcPts val="1230"/>
                        </a:lnSpc>
                      </a:pPr>
                      <a:r>
                        <a:rPr dirty="0" sz="1200" spc="5">
                          <a:latin typeface="Courier New"/>
                          <a:cs typeface="Courier New"/>
                        </a:rPr>
                        <a:t>40</a:t>
                      </a:r>
                      <a:endParaRPr sz="1200">
                        <a:latin typeface="Courier New"/>
                        <a:cs typeface="Courier New"/>
                      </a:endParaRPr>
                    </a:p>
                  </a:txBody>
                  <a:tcPr marL="0" marR="0" marB="0" marT="0"/>
                </a:tc>
                <a:tc>
                  <a:txBody>
                    <a:bodyPr/>
                    <a:lstStyle/>
                    <a:p>
                      <a:pPr marL="276860">
                        <a:lnSpc>
                          <a:spcPts val="1230"/>
                        </a:lnSpc>
                      </a:pPr>
                      <a:r>
                        <a:rPr dirty="0" sz="1200" spc="5">
                          <a:latin typeface="Courier New"/>
                          <a:cs typeface="Courier New"/>
                        </a:rPr>
                        <a:t>$6,500.00</a:t>
                      </a:r>
                      <a:endParaRPr sz="1200">
                        <a:latin typeface="Courier New"/>
                        <a:cs typeface="Courier New"/>
                      </a:endParaRPr>
                    </a:p>
                  </a:txBody>
                  <a:tcPr marL="0" marR="0" marB="0" marT="0"/>
                </a:tc>
              </a:tr>
            </a:tbl>
          </a:graphicData>
        </a:graphic>
      </p:graphicFrame>
      <p:sp>
        <p:nvSpPr>
          <p:cNvPr id="4" name="object 4"/>
          <p:cNvSpPr txBox="1"/>
          <p:nvPr/>
        </p:nvSpPr>
        <p:spPr>
          <a:xfrm>
            <a:off x="994663" y="3902373"/>
            <a:ext cx="6014085" cy="5051425"/>
          </a:xfrm>
          <a:prstGeom prst="rect">
            <a:avLst/>
          </a:prstGeom>
        </p:spPr>
        <p:txBody>
          <a:bodyPr wrap="square" lIns="0" tIns="13970" rIns="0" bIns="0" rtlCol="0" vert="horz">
            <a:spAutoFit/>
          </a:bodyPr>
          <a:lstStyle/>
          <a:p>
            <a:pPr marL="1772920">
              <a:lnSpc>
                <a:spcPts val="1370"/>
              </a:lnSpc>
              <a:spcBef>
                <a:spcPts val="110"/>
              </a:spcBef>
            </a:pPr>
            <a:r>
              <a:rPr dirty="0" sz="1200">
                <a:latin typeface="Courier New"/>
                <a:cs typeface="Courier New"/>
              </a:rPr>
              <a:t>...</a:t>
            </a:r>
            <a:endParaRPr sz="1200">
              <a:latin typeface="Courier New"/>
              <a:cs typeface="Courier New"/>
            </a:endParaRPr>
          </a:p>
          <a:p>
            <a:pPr marL="1772920">
              <a:lnSpc>
                <a:spcPts val="1370"/>
              </a:lnSpc>
            </a:pPr>
            <a:r>
              <a:rPr dirty="0" sz="1200" spc="5">
                <a:latin typeface="Courier New"/>
                <a:cs typeface="Courier New"/>
              </a:rPr>
              <a:t>*** END OF REPORT</a:t>
            </a:r>
            <a:r>
              <a:rPr dirty="0" sz="1200" spc="15">
                <a:latin typeface="Courier New"/>
                <a:cs typeface="Courier New"/>
              </a:rPr>
              <a:t> </a:t>
            </a:r>
            <a:r>
              <a:rPr dirty="0" sz="1200" spc="5">
                <a:latin typeface="Courier New"/>
                <a:cs typeface="Courier New"/>
              </a:rPr>
              <a:t>***</a:t>
            </a:r>
            <a:endParaRPr sz="1200">
              <a:latin typeface="Courier New"/>
              <a:cs typeface="Courier New"/>
            </a:endParaRPr>
          </a:p>
          <a:p>
            <a:pPr>
              <a:lnSpc>
                <a:spcPct val="100000"/>
              </a:lnSpc>
              <a:spcBef>
                <a:spcPts val="5"/>
              </a:spcBef>
            </a:pPr>
            <a:endParaRPr sz="1250">
              <a:latin typeface="Courier New"/>
              <a:cs typeface="Courier New"/>
            </a:endParaRPr>
          </a:p>
          <a:p>
            <a:pPr marL="641350" marR="5080">
              <a:lnSpc>
                <a:spcPct val="89000"/>
              </a:lnSpc>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data displays the employee’s last name, department ID, and salary.  </a:t>
            </a:r>
            <a:r>
              <a:rPr dirty="0" sz="1300" spc="10">
                <a:latin typeface="Times New Roman"/>
                <a:cs typeface="Times New Roman"/>
              </a:rPr>
              <a:t>Ask </a:t>
            </a:r>
            <a:r>
              <a:rPr dirty="0" sz="1300" spc="5">
                <a:latin typeface="Times New Roman"/>
                <a:cs typeface="Times New Roman"/>
              </a:rPr>
              <a:t>your instructor to provide instructions </a:t>
            </a:r>
            <a:r>
              <a:rPr dirty="0" sz="1300" spc="10">
                <a:latin typeface="Times New Roman"/>
                <a:cs typeface="Times New Roman"/>
              </a:rPr>
              <a:t>on how </a:t>
            </a:r>
            <a:r>
              <a:rPr dirty="0" sz="1300" spc="5">
                <a:latin typeface="Times New Roman"/>
                <a:cs typeface="Times New Roman"/>
              </a:rPr>
              <a:t>to obtain the report file from  the</a:t>
            </a:r>
            <a:r>
              <a:rPr dirty="0" sz="1300">
                <a:latin typeface="Times New Roman"/>
                <a:cs typeface="Times New Roman"/>
              </a:rPr>
              <a:t> </a:t>
            </a:r>
            <a:r>
              <a:rPr dirty="0" sz="1300" spc="5">
                <a:latin typeface="Times New Roman"/>
                <a:cs typeface="Times New Roman"/>
              </a:rPr>
              <a:t>server using the </a:t>
            </a:r>
            <a:r>
              <a:rPr dirty="0" sz="1300" spc="15">
                <a:latin typeface="Courier New"/>
                <a:cs typeface="Courier New"/>
              </a:rPr>
              <a:t>Putty</a:t>
            </a:r>
            <a:r>
              <a:rPr dirty="0" sz="1300" spc="-445">
                <a:latin typeface="Courier New"/>
                <a:cs typeface="Courier New"/>
              </a:rPr>
              <a:t> </a:t>
            </a:r>
            <a:r>
              <a:rPr dirty="0" sz="1300" spc="15">
                <a:latin typeface="Courier New"/>
                <a:cs typeface="Courier New"/>
              </a:rPr>
              <a:t>PSFTP</a:t>
            </a:r>
            <a:r>
              <a:rPr dirty="0" sz="1300" spc="-455">
                <a:latin typeface="Courier New"/>
                <a:cs typeface="Courier New"/>
              </a:rPr>
              <a:t> </a:t>
            </a:r>
            <a:r>
              <a:rPr dirty="0" sz="1300" spc="5">
                <a:latin typeface="Times New Roman"/>
                <a:cs typeface="Times New Roman"/>
              </a:rPr>
              <a:t>utility.</a:t>
            </a:r>
            <a:endParaRPr sz="1300">
              <a:latin typeface="Times New Roman"/>
              <a:cs typeface="Times New Roman"/>
            </a:endParaRPr>
          </a:p>
          <a:p>
            <a:pPr>
              <a:lnSpc>
                <a:spcPct val="100000"/>
              </a:lnSpc>
              <a:spcBef>
                <a:spcPts val="20"/>
              </a:spcBef>
            </a:pPr>
            <a:endParaRPr sz="1250">
              <a:latin typeface="Times New Roman"/>
              <a:cs typeface="Times New Roman"/>
            </a:endParaRPr>
          </a:p>
          <a:p>
            <a:pPr marL="264160" marR="130175" indent="-251460">
              <a:lnSpc>
                <a:spcPts val="1430"/>
              </a:lnSpc>
              <a:buAutoNum type="arabicPeriod" startAt="2"/>
              <a:tabLst>
                <a:tab pos="264795" algn="l"/>
              </a:tabLst>
            </a:pPr>
            <a:r>
              <a:rPr dirty="0" sz="1300" spc="5">
                <a:latin typeface="Times New Roman"/>
                <a:cs typeface="Times New Roman"/>
              </a:rPr>
              <a:t>Create a </a:t>
            </a:r>
            <a:r>
              <a:rPr dirty="0" sz="1300" spc="10">
                <a:latin typeface="Times New Roman"/>
                <a:cs typeface="Times New Roman"/>
              </a:rPr>
              <a:t>new </a:t>
            </a:r>
            <a:r>
              <a:rPr dirty="0" sz="1300" spc="5">
                <a:latin typeface="Times New Roman"/>
                <a:cs typeface="Times New Roman"/>
              </a:rPr>
              <a:t>procedure called </a:t>
            </a:r>
            <a:r>
              <a:rPr dirty="0" sz="1300" spc="15">
                <a:latin typeface="Courier New"/>
                <a:cs typeface="Courier New"/>
              </a:rPr>
              <a:t>WEB_EMPLOYEE_REPORT</a:t>
            </a:r>
            <a:r>
              <a:rPr dirty="0" sz="1300" spc="-360">
                <a:latin typeface="Courier New"/>
                <a:cs typeface="Courier New"/>
              </a:rPr>
              <a:t> </a:t>
            </a:r>
            <a:r>
              <a:rPr dirty="0" sz="1300" spc="5">
                <a:latin typeface="Times New Roman"/>
                <a:cs typeface="Times New Roman"/>
              </a:rPr>
              <a:t>that generates the </a:t>
            </a:r>
            <a:r>
              <a:rPr dirty="0" sz="1300" spc="10">
                <a:latin typeface="Times New Roman"/>
                <a:cs typeface="Times New Roman"/>
              </a:rPr>
              <a:t>same  </a:t>
            </a:r>
            <a:r>
              <a:rPr dirty="0" sz="1300" spc="5">
                <a:latin typeface="Times New Roman"/>
                <a:cs typeface="Times New Roman"/>
              </a:rPr>
              <a:t>data as the </a:t>
            </a:r>
            <a:r>
              <a:rPr dirty="0" sz="1300" spc="15">
                <a:latin typeface="Courier New"/>
                <a:cs typeface="Courier New"/>
              </a:rPr>
              <a:t>EMPLOYEE_REPORT</a:t>
            </a:r>
            <a:r>
              <a:rPr dirty="0" sz="1300" spc="15">
                <a:latin typeface="Times New Roman"/>
                <a:cs typeface="Times New Roman"/>
              </a:rPr>
              <a:t>.</a:t>
            </a:r>
            <a:endParaRPr sz="1300">
              <a:latin typeface="Times New Roman"/>
              <a:cs typeface="Times New Roman"/>
            </a:endParaRPr>
          </a:p>
          <a:p>
            <a:pPr lvl="1" marL="640715" indent="-251460">
              <a:lnSpc>
                <a:spcPts val="1530"/>
              </a:lnSpc>
              <a:buAutoNum type="alphaLcPeriod"/>
              <a:tabLst>
                <a:tab pos="640715" algn="l"/>
                <a:tab pos="641350" algn="l"/>
              </a:tabLst>
            </a:pPr>
            <a:r>
              <a:rPr dirty="0" sz="1300" spc="5">
                <a:latin typeface="Times New Roman"/>
                <a:cs typeface="Times New Roman"/>
              </a:rPr>
              <a:t>First, execute</a:t>
            </a:r>
            <a:r>
              <a:rPr dirty="0" sz="1300" spc="10">
                <a:latin typeface="Times New Roman"/>
                <a:cs typeface="Times New Roman"/>
              </a:rPr>
              <a:t> </a:t>
            </a:r>
            <a:r>
              <a:rPr dirty="0" sz="1300" spc="10">
                <a:latin typeface="Courier New"/>
                <a:cs typeface="Courier New"/>
              </a:rPr>
              <a:t>SET</a:t>
            </a:r>
            <a:r>
              <a:rPr dirty="0" sz="1300" spc="-445">
                <a:latin typeface="Courier New"/>
                <a:cs typeface="Courier New"/>
              </a:rPr>
              <a:t> </a:t>
            </a:r>
            <a:r>
              <a:rPr dirty="0" sz="1300" spc="10">
                <a:latin typeface="Courier New"/>
                <a:cs typeface="Courier New"/>
              </a:rPr>
              <a:t>SERVEROUTPUT</a:t>
            </a:r>
            <a:r>
              <a:rPr dirty="0" sz="1300" spc="-445">
                <a:latin typeface="Courier New"/>
                <a:cs typeface="Courier New"/>
              </a:rPr>
              <a:t> </a:t>
            </a:r>
            <a:r>
              <a:rPr dirty="0" sz="1300" spc="5">
                <a:latin typeface="Courier New"/>
                <a:cs typeface="Courier New"/>
              </a:rPr>
              <a:t>ON</a:t>
            </a:r>
            <a:r>
              <a:rPr dirty="0" sz="1300" spc="5">
                <a:latin typeface="Times New Roman"/>
                <a:cs typeface="Times New Roman"/>
              </a:rPr>
              <a:t>, and</a:t>
            </a:r>
            <a:r>
              <a:rPr dirty="0" sz="1300" spc="10">
                <a:latin typeface="Times New Roman"/>
                <a:cs typeface="Times New Roman"/>
              </a:rPr>
              <a:t> </a:t>
            </a:r>
            <a:r>
              <a:rPr dirty="0" sz="1300" spc="5">
                <a:latin typeface="Times New Roman"/>
                <a:cs typeface="Times New Roman"/>
              </a:rPr>
              <a:t>then execute</a:t>
            </a:r>
            <a:endParaRPr sz="1300">
              <a:latin typeface="Times New Roman"/>
              <a:cs typeface="Times New Roman"/>
            </a:endParaRPr>
          </a:p>
          <a:p>
            <a:pPr marL="641350">
              <a:lnSpc>
                <a:spcPct val="100000"/>
              </a:lnSpc>
              <a:spcBef>
                <a:spcPts val="20"/>
              </a:spcBef>
            </a:pPr>
            <a:r>
              <a:rPr dirty="0" sz="1300" spc="15">
                <a:latin typeface="Courier New"/>
                <a:cs typeface="Courier New"/>
              </a:rPr>
              <a:t>htp.print('hello')</a:t>
            </a:r>
            <a:r>
              <a:rPr dirty="0" sz="1300" spc="-445">
                <a:latin typeface="Courier New"/>
                <a:cs typeface="Courier New"/>
              </a:rPr>
              <a:t>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executing </a:t>
            </a:r>
            <a:r>
              <a:rPr dirty="0" sz="1300" spc="15">
                <a:latin typeface="Courier New"/>
                <a:cs typeface="Courier New"/>
              </a:rPr>
              <a:t>OWA_UTIL.SHOWPAGE</a:t>
            </a:r>
            <a:r>
              <a:rPr dirty="0" sz="1300" spc="15">
                <a:latin typeface="Times New Roman"/>
                <a:cs typeface="Times New Roman"/>
              </a:rPr>
              <a:t>.</a:t>
            </a:r>
            <a:endParaRPr sz="1300">
              <a:latin typeface="Times New Roman"/>
              <a:cs typeface="Times New Roman"/>
            </a:endParaRPr>
          </a:p>
          <a:p>
            <a:pPr algn="just" marL="640715">
              <a:lnSpc>
                <a:spcPts val="1535"/>
              </a:lnSpc>
              <a:spcBef>
                <a:spcPts val="100"/>
              </a:spcBef>
            </a:pPr>
            <a:r>
              <a:rPr dirty="0" sz="1300" spc="10">
                <a:latin typeface="Times New Roman"/>
                <a:cs typeface="Times New Roman"/>
              </a:rPr>
              <a:t>The </a:t>
            </a:r>
            <a:r>
              <a:rPr dirty="0" sz="1300" spc="5">
                <a:latin typeface="Times New Roman"/>
                <a:cs typeface="Times New Roman"/>
              </a:rPr>
              <a:t>exception messages generated can be ignored.</a:t>
            </a:r>
            <a:endParaRPr sz="1300">
              <a:latin typeface="Times New Roman"/>
              <a:cs typeface="Times New Roman"/>
            </a:endParaRPr>
          </a:p>
          <a:p>
            <a:pPr lvl="1" marL="641350" indent="-252729">
              <a:lnSpc>
                <a:spcPts val="1535"/>
              </a:lnSpc>
              <a:buAutoNum type="alphaLcPeriod" startAt="2"/>
              <a:tabLst>
                <a:tab pos="641985" algn="l"/>
              </a:tabLst>
            </a:pPr>
            <a:r>
              <a:rPr dirty="0" sz="1300" spc="5">
                <a:latin typeface="Times New Roman"/>
                <a:cs typeface="Times New Roman"/>
              </a:rPr>
              <a:t>Write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WEB_EMPLOYEE_REPORT</a:t>
            </a:r>
            <a:r>
              <a:rPr dirty="0" sz="1300" spc="-445">
                <a:latin typeface="Courier New"/>
                <a:cs typeface="Courier New"/>
              </a:rPr>
              <a:t> </a:t>
            </a:r>
            <a:r>
              <a:rPr dirty="0" sz="1300" spc="5">
                <a:latin typeface="Times New Roman"/>
                <a:cs typeface="Times New Roman"/>
              </a:rPr>
              <a:t>procedure</a:t>
            </a:r>
            <a:r>
              <a:rPr dirty="0" sz="1300" spc="10">
                <a:latin typeface="Times New Roman"/>
                <a:cs typeface="Times New Roman"/>
              </a:rPr>
              <a:t> 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HTP</a:t>
            </a:r>
            <a:r>
              <a:rPr dirty="0" sz="1300" spc="-450">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to</a:t>
            </a:r>
            <a:endParaRPr sz="1300">
              <a:latin typeface="Times New Roman"/>
              <a:cs typeface="Times New Roman"/>
            </a:endParaRPr>
          </a:p>
          <a:p>
            <a:pPr algn="just" marL="641350" marR="132715">
              <a:lnSpc>
                <a:spcPct val="101299"/>
              </a:lnSpc>
              <a:spcBef>
                <a:spcPts val="75"/>
              </a:spcBef>
            </a:pPr>
            <a:r>
              <a:rPr dirty="0" sz="1300" spc="5">
                <a:latin typeface="Times New Roman"/>
                <a:cs typeface="Times New Roman"/>
              </a:rPr>
              <a:t>generate an </a:t>
            </a:r>
            <a:r>
              <a:rPr dirty="0" sz="1300" spc="10">
                <a:latin typeface="Times New Roman"/>
                <a:cs typeface="Times New Roman"/>
              </a:rPr>
              <a:t>HTML </a:t>
            </a:r>
            <a:r>
              <a:rPr dirty="0" sz="1300" spc="5">
                <a:latin typeface="Times New Roman"/>
                <a:cs typeface="Times New Roman"/>
              </a:rPr>
              <a:t>report of employees with a salary greater than the average  for their departments. If </a:t>
            </a:r>
            <a:r>
              <a:rPr dirty="0" sz="1300" spc="10">
                <a:latin typeface="Times New Roman"/>
                <a:cs typeface="Times New Roman"/>
              </a:rPr>
              <a:t>you know HTML, </a:t>
            </a:r>
            <a:r>
              <a:rPr dirty="0" sz="1300" spc="5">
                <a:latin typeface="Times New Roman"/>
                <a:cs typeface="Times New Roman"/>
              </a:rPr>
              <a:t>create an </a:t>
            </a:r>
            <a:r>
              <a:rPr dirty="0" sz="1300" spc="10">
                <a:latin typeface="Times New Roman"/>
                <a:cs typeface="Times New Roman"/>
              </a:rPr>
              <a:t>HTML </a:t>
            </a:r>
            <a:r>
              <a:rPr dirty="0" sz="1300" spc="5">
                <a:latin typeface="Times New Roman"/>
                <a:cs typeface="Times New Roman"/>
              </a:rPr>
              <a:t>table; otherwise,  create simple lines of</a:t>
            </a:r>
            <a:r>
              <a:rPr dirty="0" sz="1300">
                <a:latin typeface="Times New Roman"/>
                <a:cs typeface="Times New Roman"/>
              </a:rPr>
              <a:t> </a:t>
            </a:r>
            <a:r>
              <a:rPr dirty="0" sz="1300" spc="5">
                <a:latin typeface="Times New Roman"/>
                <a:cs typeface="Times New Roman"/>
              </a:rPr>
              <a:t>data.</a:t>
            </a:r>
            <a:endParaRPr sz="1300">
              <a:latin typeface="Times New Roman"/>
              <a:cs typeface="Times New Roman"/>
            </a:endParaRPr>
          </a:p>
          <a:p>
            <a:pPr algn="just" marL="641350">
              <a:lnSpc>
                <a:spcPts val="1505"/>
              </a:lnSpc>
            </a:pPr>
            <a:r>
              <a:rPr dirty="0" sz="1300" spc="5" b="1">
                <a:latin typeface="Times New Roman"/>
                <a:cs typeface="Times New Roman"/>
              </a:rPr>
              <a:t>Hint: </a:t>
            </a:r>
            <a:r>
              <a:rPr dirty="0" sz="1300" spc="10">
                <a:latin typeface="Times New Roman"/>
                <a:cs typeface="Times New Roman"/>
              </a:rPr>
              <a:t>Copy </a:t>
            </a:r>
            <a:r>
              <a:rPr dirty="0" sz="1300" spc="5">
                <a:latin typeface="Times New Roman"/>
                <a:cs typeface="Times New Roman"/>
              </a:rPr>
              <a:t>the cursor definition and the </a:t>
            </a:r>
            <a:r>
              <a:rPr dirty="0" sz="1300" spc="15">
                <a:latin typeface="Courier New"/>
                <a:cs typeface="Courier New"/>
              </a:rPr>
              <a:t>FOR</a:t>
            </a:r>
            <a:r>
              <a:rPr dirty="0" sz="1300" spc="-445">
                <a:latin typeface="Courier New"/>
                <a:cs typeface="Courier New"/>
              </a:rPr>
              <a:t> </a:t>
            </a:r>
            <a:r>
              <a:rPr dirty="0" sz="1300" spc="5">
                <a:latin typeface="Times New Roman"/>
                <a:cs typeface="Times New Roman"/>
              </a:rPr>
              <a:t>loop from the</a:t>
            </a:r>
            <a:endParaRPr sz="1300">
              <a:latin typeface="Times New Roman"/>
              <a:cs typeface="Times New Roman"/>
            </a:endParaRPr>
          </a:p>
          <a:p>
            <a:pPr algn="just" marL="641350">
              <a:lnSpc>
                <a:spcPct val="100000"/>
              </a:lnSpc>
              <a:spcBef>
                <a:spcPts val="20"/>
              </a:spcBef>
            </a:pPr>
            <a:r>
              <a:rPr dirty="0" sz="1300" spc="15">
                <a:latin typeface="Courier New"/>
                <a:cs typeface="Courier New"/>
              </a:rPr>
              <a:t>EMPLOYEE_REPORT</a:t>
            </a:r>
            <a:r>
              <a:rPr dirty="0" sz="1300" spc="-415">
                <a:latin typeface="Courier New"/>
                <a:cs typeface="Courier New"/>
              </a:rPr>
              <a:t> </a:t>
            </a:r>
            <a:r>
              <a:rPr dirty="0" sz="1300" spc="5">
                <a:latin typeface="Times New Roman"/>
                <a:cs typeface="Times New Roman"/>
              </a:rPr>
              <a:t>procedure for the basic structure for your </a:t>
            </a:r>
            <a:r>
              <a:rPr dirty="0" sz="1300" spc="10">
                <a:latin typeface="Times New Roman"/>
                <a:cs typeface="Times New Roman"/>
              </a:rPr>
              <a:t>Web </a:t>
            </a:r>
            <a:r>
              <a:rPr dirty="0" sz="1300" spc="5">
                <a:latin typeface="Times New Roman"/>
                <a:cs typeface="Times New Roman"/>
              </a:rPr>
              <a:t>report.</a:t>
            </a:r>
            <a:endParaRPr sz="1300">
              <a:latin typeface="Times New Roman"/>
              <a:cs typeface="Times New Roman"/>
            </a:endParaRPr>
          </a:p>
          <a:p>
            <a:pPr lvl="1" marL="641350" marR="143510" indent="-251460">
              <a:lnSpc>
                <a:spcPct val="101400"/>
              </a:lnSpc>
              <a:spcBef>
                <a:spcPts val="80"/>
              </a:spcBef>
              <a:buAutoNum type="alphaLcPeriod" startAt="3"/>
              <a:tabLst>
                <a:tab pos="640715" algn="l"/>
                <a:tab pos="641350" algn="l"/>
              </a:tabLst>
            </a:pPr>
            <a:r>
              <a:rPr dirty="0" sz="1300" spc="5">
                <a:latin typeface="Times New Roman"/>
                <a:cs typeface="Times New Roman"/>
              </a:rPr>
              <a:t>Execute the procedure using </a:t>
            </a:r>
            <a:r>
              <a:rPr dirty="0" sz="1300" spc="5" i="1">
                <a:latin typeface="Times New Roman"/>
                <a:cs typeface="Times New Roman"/>
              </a:rPr>
              <a:t>i</a:t>
            </a:r>
            <a:r>
              <a:rPr dirty="0" sz="1300" spc="5">
                <a:latin typeface="Times New Roman"/>
                <a:cs typeface="Times New Roman"/>
              </a:rPr>
              <a:t>SQL*Plus to generate the </a:t>
            </a:r>
            <a:r>
              <a:rPr dirty="0" sz="1300" spc="10">
                <a:latin typeface="Times New Roman"/>
                <a:cs typeface="Times New Roman"/>
              </a:rPr>
              <a:t>HTML </a:t>
            </a:r>
            <a:r>
              <a:rPr dirty="0" sz="1300" spc="5">
                <a:latin typeface="Times New Roman"/>
                <a:cs typeface="Times New Roman"/>
              </a:rPr>
              <a:t>data into a  server buffer, and execute the </a:t>
            </a:r>
            <a:r>
              <a:rPr dirty="0" sz="1300" spc="15">
                <a:latin typeface="Courier New"/>
                <a:cs typeface="Courier New"/>
              </a:rPr>
              <a:t>OWA_UTIL.SHOWPAGE </a:t>
            </a:r>
            <a:r>
              <a:rPr dirty="0" sz="1300" spc="5">
                <a:latin typeface="Times New Roman"/>
                <a:cs typeface="Times New Roman"/>
              </a:rPr>
              <a:t>procedure to display  contents</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buffer.</a:t>
            </a:r>
            <a:r>
              <a:rPr dirty="0" sz="1300" spc="10">
                <a:latin typeface="Times New Roman"/>
                <a:cs typeface="Times New Roman"/>
              </a:rPr>
              <a:t> Remember </a:t>
            </a:r>
            <a:r>
              <a:rPr dirty="0" sz="1300" spc="5">
                <a:latin typeface="Times New Roman"/>
                <a:cs typeface="Times New Roman"/>
              </a:rPr>
              <a:t>that</a:t>
            </a:r>
            <a:r>
              <a:rPr dirty="0" sz="1300" spc="10">
                <a:latin typeface="Times New Roman"/>
                <a:cs typeface="Times New Roman"/>
              </a:rPr>
              <a:t> </a:t>
            </a:r>
            <a:r>
              <a:rPr dirty="0" sz="1300" spc="15">
                <a:latin typeface="Courier New"/>
                <a:cs typeface="Courier New"/>
              </a:rPr>
              <a:t>SERVEROUTPUT</a:t>
            </a:r>
            <a:r>
              <a:rPr dirty="0" sz="1300" spc="-450">
                <a:latin typeface="Courier New"/>
                <a:cs typeface="Courier New"/>
              </a:rPr>
              <a:t> </a:t>
            </a:r>
            <a:r>
              <a:rPr dirty="0" sz="1300" spc="5">
                <a:latin typeface="Times New Roman"/>
                <a:cs typeface="Times New Roman"/>
              </a:rPr>
              <a:t>should</a:t>
            </a:r>
            <a:r>
              <a:rPr dirty="0" sz="1300" spc="10">
                <a:latin typeface="Times New Roman"/>
                <a:cs typeface="Times New Roman"/>
              </a:rPr>
              <a:t> </a:t>
            </a:r>
            <a:r>
              <a:rPr dirty="0" sz="1300" spc="5">
                <a:latin typeface="Times New Roman"/>
                <a:cs typeface="Times New Roman"/>
              </a:rPr>
              <a:t>be</a:t>
            </a:r>
            <a:r>
              <a:rPr dirty="0" sz="1300" spc="15">
                <a:latin typeface="Times New Roman"/>
                <a:cs typeface="Times New Roman"/>
              </a:rPr>
              <a:t> </a:t>
            </a:r>
            <a:r>
              <a:rPr dirty="0" sz="1300" spc="10">
                <a:latin typeface="Courier New"/>
                <a:cs typeface="Courier New"/>
              </a:rPr>
              <a:t>ON</a:t>
            </a:r>
            <a:r>
              <a:rPr dirty="0" sz="1300" spc="-445">
                <a:latin typeface="Courier New"/>
                <a:cs typeface="Courier New"/>
              </a:rPr>
              <a:t> </a:t>
            </a:r>
            <a:r>
              <a:rPr dirty="0" sz="1300" spc="5">
                <a:latin typeface="Times New Roman"/>
                <a:cs typeface="Times New Roman"/>
              </a:rPr>
              <a:t>before  </a:t>
            </a:r>
            <a:r>
              <a:rPr dirty="0" sz="1300" spc="10">
                <a:latin typeface="Times New Roman"/>
                <a:cs typeface="Times New Roman"/>
              </a:rPr>
              <a:t>you </a:t>
            </a:r>
            <a:r>
              <a:rPr dirty="0" sz="1300" spc="5">
                <a:latin typeface="Times New Roman"/>
                <a:cs typeface="Times New Roman"/>
              </a:rPr>
              <a:t>execute the</a:t>
            </a:r>
            <a:r>
              <a:rPr dirty="0" sz="1300" spc="-5">
                <a:latin typeface="Times New Roman"/>
                <a:cs typeface="Times New Roman"/>
              </a:rPr>
              <a:t> </a:t>
            </a:r>
            <a:r>
              <a:rPr dirty="0" sz="1300" spc="5">
                <a:latin typeface="Times New Roman"/>
                <a:cs typeface="Times New Roman"/>
              </a:rPr>
              <a:t>code.</a:t>
            </a:r>
            <a:endParaRPr sz="1300">
              <a:latin typeface="Times New Roman"/>
              <a:cs typeface="Times New Roman"/>
            </a:endParaRPr>
          </a:p>
          <a:p>
            <a:pPr lvl="1" marL="641350" indent="-252095">
              <a:lnSpc>
                <a:spcPts val="1500"/>
              </a:lnSpc>
              <a:buAutoNum type="alphaLcPeriod" startAt="3"/>
              <a:tabLst>
                <a:tab pos="641985" algn="l"/>
              </a:tabLst>
            </a:pPr>
            <a:r>
              <a:rPr dirty="0" sz="1300" spc="5">
                <a:latin typeface="Times New Roman"/>
                <a:cs typeface="Times New Roman"/>
              </a:rPr>
              <a:t>Create an </a:t>
            </a:r>
            <a:r>
              <a:rPr dirty="0" sz="1300" spc="10">
                <a:latin typeface="Times New Roman"/>
                <a:cs typeface="Times New Roman"/>
              </a:rPr>
              <a:t>HTML </a:t>
            </a:r>
            <a:r>
              <a:rPr dirty="0" sz="1300" spc="5">
                <a:latin typeface="Times New Roman"/>
                <a:cs typeface="Times New Roman"/>
              </a:rPr>
              <a:t>file called </a:t>
            </a:r>
            <a:r>
              <a:rPr dirty="0" sz="1300" spc="15">
                <a:latin typeface="Courier New"/>
                <a:cs typeface="Courier New"/>
              </a:rPr>
              <a:t>web_employee_report.htm</a:t>
            </a:r>
            <a:r>
              <a:rPr dirty="0" sz="1300" spc="-400">
                <a:latin typeface="Courier New"/>
                <a:cs typeface="Courier New"/>
              </a:rPr>
              <a:t> </a:t>
            </a:r>
            <a:r>
              <a:rPr dirty="0" sz="1300" spc="5">
                <a:latin typeface="Times New Roman"/>
                <a:cs typeface="Times New Roman"/>
              </a:rPr>
              <a:t>containing the</a:t>
            </a:r>
            <a:endParaRPr sz="1300">
              <a:latin typeface="Times New Roman"/>
              <a:cs typeface="Times New Roman"/>
            </a:endParaRPr>
          </a:p>
          <a:p>
            <a:pPr marL="641350" marR="38100">
              <a:lnSpc>
                <a:spcPct val="101099"/>
              </a:lnSpc>
              <a:spcBef>
                <a:spcPts val="5"/>
              </a:spcBef>
            </a:pPr>
            <a:r>
              <a:rPr dirty="0" sz="1300" spc="5">
                <a:latin typeface="Times New Roman"/>
                <a:cs typeface="Times New Roman"/>
              </a:rPr>
              <a:t>output result text that </a:t>
            </a:r>
            <a:r>
              <a:rPr dirty="0" sz="1300" spc="10">
                <a:latin typeface="Times New Roman"/>
                <a:cs typeface="Times New Roman"/>
              </a:rPr>
              <a:t>you </a:t>
            </a:r>
            <a:r>
              <a:rPr dirty="0" sz="1300" spc="5">
                <a:latin typeface="Times New Roman"/>
                <a:cs typeface="Times New Roman"/>
              </a:rPr>
              <a:t>select and copy from the opening </a:t>
            </a:r>
            <a:r>
              <a:rPr dirty="0" sz="1300" spc="15">
                <a:latin typeface="Courier New"/>
                <a:cs typeface="Courier New"/>
              </a:rPr>
              <a:t>&lt;HTML&gt;</a:t>
            </a:r>
            <a:r>
              <a:rPr dirty="0" sz="1300" spc="-345">
                <a:latin typeface="Courier New"/>
                <a:cs typeface="Courier New"/>
              </a:rPr>
              <a:t> </a:t>
            </a:r>
            <a:r>
              <a:rPr dirty="0" sz="1300" spc="5">
                <a:latin typeface="Times New Roman"/>
                <a:cs typeface="Times New Roman"/>
              </a:rPr>
              <a:t>tag to the  closing </a:t>
            </a:r>
            <a:r>
              <a:rPr dirty="0" sz="1300" spc="15">
                <a:latin typeface="Courier New"/>
                <a:cs typeface="Courier New"/>
              </a:rPr>
              <a:t>&lt;/HTML&gt;</a:t>
            </a:r>
            <a:r>
              <a:rPr dirty="0" sz="1300" spc="-380">
                <a:latin typeface="Courier New"/>
                <a:cs typeface="Courier New"/>
              </a:rPr>
              <a:t> </a:t>
            </a:r>
            <a:r>
              <a:rPr dirty="0" sz="1300" spc="5">
                <a:latin typeface="Times New Roman"/>
                <a:cs typeface="Times New Roman"/>
              </a:rPr>
              <a:t>tag. Paste the copied text into the file and save it to disk.</a:t>
            </a:r>
            <a:endParaRPr sz="1300">
              <a:latin typeface="Times New Roman"/>
              <a:cs typeface="Times New Roman"/>
            </a:endParaRPr>
          </a:p>
          <a:p>
            <a:pPr marL="641350">
              <a:lnSpc>
                <a:spcPct val="100000"/>
              </a:lnSpc>
              <a:spcBef>
                <a:spcPts val="105"/>
              </a:spcBef>
            </a:pPr>
            <a:r>
              <a:rPr dirty="0" sz="1300" spc="5">
                <a:latin typeface="Times New Roman"/>
                <a:cs typeface="Times New Roman"/>
              </a:rPr>
              <a:t>Double-click the file to display the results in your default</a:t>
            </a:r>
            <a:r>
              <a:rPr dirty="0" sz="1300" spc="35">
                <a:latin typeface="Times New Roman"/>
                <a:cs typeface="Times New Roman"/>
              </a:rPr>
              <a:t> </a:t>
            </a:r>
            <a:r>
              <a:rPr dirty="0" sz="1300" spc="5">
                <a:latin typeface="Times New Roman"/>
                <a:cs typeface="Times New Roman"/>
              </a:rPr>
              <a:t>browser.</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5</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55960"/>
            <a:ext cx="6280150" cy="8270875"/>
          </a:xfrm>
          <a:prstGeom prst="rect">
            <a:avLst/>
          </a:prstGeom>
        </p:spPr>
        <p:txBody>
          <a:bodyPr wrap="square" lIns="0" tIns="43180" rIns="0" bIns="0" rtlCol="0" vert="horz">
            <a:spAutoFit/>
          </a:bodyPr>
          <a:lstStyle/>
          <a:p>
            <a:pPr marL="12700">
              <a:lnSpc>
                <a:spcPct val="100000"/>
              </a:lnSpc>
              <a:spcBef>
                <a:spcPts val="340"/>
              </a:spcBef>
            </a:pPr>
            <a:r>
              <a:rPr dirty="0" sz="1300" spc="5" b="1">
                <a:latin typeface="Arial"/>
                <a:cs typeface="Arial"/>
              </a:rPr>
              <a:t>Practice </a:t>
            </a:r>
            <a:r>
              <a:rPr dirty="0" sz="1300" spc="10" b="1">
                <a:latin typeface="Arial"/>
                <a:cs typeface="Arial"/>
              </a:rPr>
              <a:t>5</a:t>
            </a:r>
            <a:r>
              <a:rPr dirty="0" sz="1300" spc="-10" b="1">
                <a:latin typeface="Arial"/>
                <a:cs typeface="Arial"/>
              </a:rPr>
              <a:t> </a:t>
            </a:r>
            <a:r>
              <a:rPr dirty="0" sz="1300" spc="5" b="1">
                <a:latin typeface="Arial"/>
                <a:cs typeface="Arial"/>
              </a:rPr>
              <a:t>(continued)</a:t>
            </a:r>
            <a:endParaRPr sz="1300">
              <a:latin typeface="Arial"/>
              <a:cs typeface="Arial"/>
            </a:endParaRPr>
          </a:p>
          <a:p>
            <a:pPr marL="514984" marR="137160" indent="-251460">
              <a:lnSpc>
                <a:spcPct val="91600"/>
              </a:lnSpc>
              <a:spcBef>
                <a:spcPts val="375"/>
              </a:spcBef>
              <a:buAutoNum type="arabicPeriod" startAt="3"/>
              <a:tabLst>
                <a:tab pos="516255" algn="l"/>
              </a:tabLst>
            </a:pPr>
            <a:r>
              <a:rPr dirty="0" sz="1300" spc="10">
                <a:latin typeface="Times New Roman"/>
                <a:cs typeface="Times New Roman"/>
              </a:rPr>
              <a:t>Your </a:t>
            </a:r>
            <a:r>
              <a:rPr dirty="0" sz="1300" spc="5">
                <a:latin typeface="Times New Roman"/>
                <a:cs typeface="Times New Roman"/>
              </a:rPr>
              <a:t>boss wants to run the employee report frequently. </a:t>
            </a:r>
            <a:r>
              <a:rPr dirty="0" sz="1300" spc="10">
                <a:latin typeface="Times New Roman"/>
                <a:cs typeface="Times New Roman"/>
              </a:rPr>
              <a:t>You </a:t>
            </a:r>
            <a:r>
              <a:rPr dirty="0" sz="1300" spc="5">
                <a:latin typeface="Times New Roman"/>
                <a:cs typeface="Times New Roman"/>
              </a:rPr>
              <a:t>create a procedure that  uses the </a:t>
            </a:r>
            <a:r>
              <a:rPr dirty="0" sz="1300" spc="15">
                <a:latin typeface="Courier New"/>
                <a:cs typeface="Courier New"/>
              </a:rPr>
              <a:t>DBMS_SCHEDULER </a:t>
            </a:r>
            <a:r>
              <a:rPr dirty="0" sz="1300" spc="5">
                <a:latin typeface="Times New Roman"/>
                <a:cs typeface="Times New Roman"/>
              </a:rPr>
              <a:t>package to schedule the </a:t>
            </a:r>
            <a:r>
              <a:rPr dirty="0" sz="1300" spc="15">
                <a:latin typeface="Courier New"/>
                <a:cs typeface="Courier New"/>
              </a:rPr>
              <a:t>EMPLOYEE_REPORT  </a:t>
            </a:r>
            <a:r>
              <a:rPr dirty="0" sz="1300" spc="5">
                <a:latin typeface="Times New Roman"/>
                <a:cs typeface="Times New Roman"/>
              </a:rPr>
              <a:t>procedure for execution. </a:t>
            </a:r>
            <a:r>
              <a:rPr dirty="0" sz="1300" spc="10">
                <a:latin typeface="Times New Roman"/>
                <a:cs typeface="Times New Roman"/>
              </a:rPr>
              <a:t>You </a:t>
            </a:r>
            <a:r>
              <a:rPr dirty="0" sz="1300" spc="5">
                <a:latin typeface="Times New Roman"/>
                <a:cs typeface="Times New Roman"/>
              </a:rPr>
              <a:t>should use </a:t>
            </a:r>
            <a:r>
              <a:rPr dirty="0" sz="1300" spc="10">
                <a:latin typeface="Times New Roman"/>
                <a:cs typeface="Times New Roman"/>
              </a:rPr>
              <a:t>parameters </a:t>
            </a:r>
            <a:r>
              <a:rPr dirty="0" sz="1300" spc="5">
                <a:latin typeface="Times New Roman"/>
                <a:cs typeface="Times New Roman"/>
              </a:rPr>
              <a:t>to specify a frequency, </a:t>
            </a:r>
            <a:r>
              <a:rPr dirty="0" sz="1300" spc="10">
                <a:latin typeface="Times New Roman"/>
                <a:cs typeface="Times New Roman"/>
              </a:rPr>
              <a:t>and </a:t>
            </a:r>
            <a:r>
              <a:rPr dirty="0" sz="1300" spc="5">
                <a:latin typeface="Times New Roman"/>
                <a:cs typeface="Times New Roman"/>
              </a:rPr>
              <a:t>an  optional argument to specify the </a:t>
            </a:r>
            <a:r>
              <a:rPr dirty="0" sz="1300" spc="10">
                <a:latin typeface="Times New Roman"/>
                <a:cs typeface="Times New Roman"/>
              </a:rPr>
              <a:t>number </a:t>
            </a:r>
            <a:r>
              <a:rPr dirty="0" sz="1300" spc="5">
                <a:latin typeface="Times New Roman"/>
                <a:cs typeface="Times New Roman"/>
              </a:rPr>
              <a:t>of minutes after which the scheduled job  should be</a:t>
            </a:r>
            <a:r>
              <a:rPr dirty="0" sz="1300">
                <a:latin typeface="Times New Roman"/>
                <a:cs typeface="Times New Roman"/>
              </a:rPr>
              <a:t> </a:t>
            </a:r>
            <a:r>
              <a:rPr dirty="0" sz="1300" spc="5">
                <a:latin typeface="Times New Roman"/>
                <a:cs typeface="Times New Roman"/>
              </a:rPr>
              <a:t>terminated.</a:t>
            </a:r>
            <a:endParaRPr sz="1300">
              <a:latin typeface="Times New Roman"/>
              <a:cs typeface="Times New Roman"/>
            </a:endParaRPr>
          </a:p>
          <a:p>
            <a:pPr lvl="1" marL="892175" indent="-252095">
              <a:lnSpc>
                <a:spcPts val="1325"/>
              </a:lnSpc>
              <a:buAutoNum type="alphaLcPeriod"/>
              <a:tabLst>
                <a:tab pos="892175" algn="l"/>
                <a:tab pos="892810" algn="l"/>
              </a:tabLst>
            </a:pPr>
            <a:r>
              <a:rPr dirty="0" sz="1300" spc="5">
                <a:latin typeface="Times New Roman"/>
                <a:cs typeface="Times New Roman"/>
              </a:rPr>
              <a:t>Create a procedure called </a:t>
            </a:r>
            <a:r>
              <a:rPr dirty="0" sz="1300" spc="15">
                <a:latin typeface="Courier New"/>
                <a:cs typeface="Courier New"/>
              </a:rPr>
              <a:t>SCHEDULE_REPORT</a:t>
            </a:r>
            <a:r>
              <a:rPr dirty="0" sz="1300" spc="-400">
                <a:latin typeface="Courier New"/>
                <a:cs typeface="Courier New"/>
              </a:rPr>
              <a:t> </a:t>
            </a:r>
            <a:r>
              <a:rPr dirty="0" sz="1300" spc="5">
                <a:latin typeface="Times New Roman"/>
                <a:cs typeface="Times New Roman"/>
              </a:rPr>
              <a:t>that provides the following</a:t>
            </a:r>
            <a:endParaRPr sz="1300">
              <a:latin typeface="Times New Roman"/>
              <a:cs typeface="Times New Roman"/>
            </a:endParaRPr>
          </a:p>
          <a:p>
            <a:pPr marL="892175">
              <a:lnSpc>
                <a:spcPts val="1430"/>
              </a:lnSpc>
            </a:pPr>
            <a:r>
              <a:rPr dirty="0" sz="1300" spc="10">
                <a:latin typeface="Times New Roman"/>
                <a:cs typeface="Times New Roman"/>
              </a:rPr>
              <a:t>two</a:t>
            </a:r>
            <a:r>
              <a:rPr dirty="0" sz="130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lvl="2" marL="989965" indent="-98425">
              <a:lnSpc>
                <a:spcPts val="1390"/>
              </a:lnSpc>
              <a:buFont typeface="Times New Roman"/>
              <a:buChar char="-"/>
              <a:tabLst>
                <a:tab pos="990600" algn="l"/>
              </a:tabLst>
            </a:pPr>
            <a:r>
              <a:rPr dirty="0" sz="1300" spc="15">
                <a:latin typeface="Courier New"/>
                <a:cs typeface="Courier New"/>
              </a:rPr>
              <a:t>interval</a:t>
            </a:r>
            <a:r>
              <a:rPr dirty="0" sz="1300" spc="15">
                <a:latin typeface="Times New Roman"/>
                <a:cs typeface="Times New Roman"/>
              </a:rPr>
              <a:t>: </a:t>
            </a:r>
            <a:r>
              <a:rPr dirty="0" sz="1300" spc="10">
                <a:latin typeface="Times New Roman"/>
                <a:cs typeface="Times New Roman"/>
              </a:rPr>
              <a:t>To </a:t>
            </a:r>
            <a:r>
              <a:rPr dirty="0" sz="1300" spc="5">
                <a:latin typeface="Times New Roman"/>
                <a:cs typeface="Times New Roman"/>
              </a:rPr>
              <a:t>specify a string indicating the frequency of the scheduled</a:t>
            </a:r>
            <a:r>
              <a:rPr dirty="0" sz="1300" spc="80">
                <a:latin typeface="Times New Roman"/>
                <a:cs typeface="Times New Roman"/>
              </a:rPr>
              <a:t> </a:t>
            </a:r>
            <a:r>
              <a:rPr dirty="0" sz="1300" spc="5">
                <a:latin typeface="Times New Roman"/>
                <a:cs typeface="Times New Roman"/>
              </a:rPr>
              <a:t>job</a:t>
            </a:r>
            <a:endParaRPr sz="1300">
              <a:latin typeface="Times New Roman"/>
              <a:cs typeface="Times New Roman"/>
            </a:endParaRPr>
          </a:p>
          <a:p>
            <a:pPr lvl="2" marL="892175" marR="12700">
              <a:lnSpc>
                <a:spcPct val="93400"/>
              </a:lnSpc>
              <a:spcBef>
                <a:spcPts val="40"/>
              </a:spcBef>
              <a:buFont typeface="Times New Roman"/>
              <a:buChar char="-"/>
              <a:tabLst>
                <a:tab pos="990600" algn="l"/>
              </a:tabLst>
            </a:pPr>
            <a:r>
              <a:rPr dirty="0" sz="1300" spc="15">
                <a:latin typeface="Courier New"/>
                <a:cs typeface="Courier New"/>
              </a:rPr>
              <a:t>minutes</a:t>
            </a:r>
            <a:r>
              <a:rPr dirty="0" sz="1300" spc="15">
                <a:latin typeface="Times New Roman"/>
                <a:cs typeface="Times New Roman"/>
              </a:rPr>
              <a:t>: </a:t>
            </a:r>
            <a:r>
              <a:rPr dirty="0" sz="1300" spc="10">
                <a:latin typeface="Times New Roman"/>
                <a:cs typeface="Times New Roman"/>
              </a:rPr>
              <a:t>To </a:t>
            </a:r>
            <a:r>
              <a:rPr dirty="0" sz="1300" spc="5">
                <a:latin typeface="Times New Roman"/>
                <a:cs typeface="Times New Roman"/>
              </a:rPr>
              <a:t>specify the total life in minutes (default of 10) for the  scheduled job, after which it is terminated. </a:t>
            </a:r>
            <a:r>
              <a:rPr dirty="0" sz="1300" spc="10">
                <a:latin typeface="Times New Roman"/>
                <a:cs typeface="Times New Roman"/>
              </a:rPr>
              <a:t>The </a:t>
            </a:r>
            <a:r>
              <a:rPr dirty="0" sz="1300" spc="5">
                <a:latin typeface="Times New Roman"/>
                <a:cs typeface="Times New Roman"/>
              </a:rPr>
              <a:t>code divides the duration </a:t>
            </a:r>
            <a:r>
              <a:rPr dirty="0" sz="1300" spc="10">
                <a:latin typeface="Times New Roman"/>
                <a:cs typeface="Times New Roman"/>
              </a:rPr>
              <a:t>by </a:t>
            </a:r>
            <a:r>
              <a:rPr dirty="0" sz="1300" spc="5">
                <a:latin typeface="Times New Roman"/>
                <a:cs typeface="Times New Roman"/>
              </a:rPr>
              <a:t>the  quantity (24 </a:t>
            </a:r>
            <a:r>
              <a:rPr dirty="0" sz="1300" spc="265">
                <a:latin typeface="Arial"/>
                <a:cs typeface="Arial"/>
              </a:rPr>
              <a:t> </a:t>
            </a:r>
            <a:r>
              <a:rPr dirty="0" sz="1300" spc="5">
                <a:latin typeface="Times New Roman"/>
                <a:cs typeface="Times New Roman"/>
              </a:rPr>
              <a:t>60) </a:t>
            </a:r>
            <a:r>
              <a:rPr dirty="0" sz="1300" spc="10">
                <a:latin typeface="Times New Roman"/>
                <a:cs typeface="Times New Roman"/>
              </a:rPr>
              <a:t>when </a:t>
            </a:r>
            <a:r>
              <a:rPr dirty="0" sz="1300" spc="5">
                <a:latin typeface="Times New Roman"/>
                <a:cs typeface="Times New Roman"/>
              </a:rPr>
              <a:t>it is added to the current date and time to specify the  </a:t>
            </a:r>
            <a:r>
              <a:rPr dirty="0" sz="1300" spc="10">
                <a:latin typeface="Times New Roman"/>
                <a:cs typeface="Times New Roman"/>
              </a:rPr>
              <a:t>termination</a:t>
            </a:r>
            <a:r>
              <a:rPr dirty="0" sz="1300" spc="5">
                <a:latin typeface="Times New Roman"/>
                <a:cs typeface="Times New Roman"/>
              </a:rPr>
              <a:t> time.</a:t>
            </a:r>
            <a:endParaRPr sz="1300">
              <a:latin typeface="Times New Roman"/>
              <a:cs typeface="Times New Roman"/>
            </a:endParaRPr>
          </a:p>
          <a:p>
            <a:pPr>
              <a:lnSpc>
                <a:spcPct val="100000"/>
              </a:lnSpc>
              <a:spcBef>
                <a:spcPts val="20"/>
              </a:spcBef>
            </a:pPr>
            <a:endParaRPr sz="1150">
              <a:latin typeface="Times New Roman"/>
              <a:cs typeface="Times New Roman"/>
            </a:endParaRPr>
          </a:p>
          <a:p>
            <a:pPr marL="892810" marR="7620">
              <a:lnSpc>
                <a:spcPct val="91700"/>
              </a:lnSpc>
            </a:pPr>
            <a:r>
              <a:rPr dirty="0" sz="1300" spc="10">
                <a:latin typeface="Times New Roman"/>
                <a:cs typeface="Times New Roman"/>
              </a:rPr>
              <a:t>When </a:t>
            </a:r>
            <a:r>
              <a:rPr dirty="0" sz="1300" spc="5">
                <a:latin typeface="Times New Roman"/>
                <a:cs typeface="Times New Roman"/>
              </a:rPr>
              <a:t>the procedure creates a job, with the </a:t>
            </a:r>
            <a:r>
              <a:rPr dirty="0" sz="1300" spc="10">
                <a:latin typeface="Times New Roman"/>
                <a:cs typeface="Times New Roman"/>
              </a:rPr>
              <a:t>name </a:t>
            </a:r>
            <a:r>
              <a:rPr dirty="0" sz="1300" spc="5">
                <a:latin typeface="Times New Roman"/>
                <a:cs typeface="Times New Roman"/>
              </a:rPr>
              <a:t>of </a:t>
            </a:r>
            <a:r>
              <a:rPr dirty="0" sz="1300" spc="15">
                <a:latin typeface="Courier New"/>
                <a:cs typeface="Courier New"/>
              </a:rPr>
              <a:t>EMPSAL_REPORT </a:t>
            </a:r>
            <a:r>
              <a:rPr dirty="0" sz="1300" spc="10">
                <a:latin typeface="Times New Roman"/>
                <a:cs typeface="Times New Roman"/>
              </a:rPr>
              <a:t>by  </a:t>
            </a:r>
            <a:r>
              <a:rPr dirty="0" sz="1300" spc="5">
                <a:latin typeface="Times New Roman"/>
                <a:cs typeface="Times New Roman"/>
              </a:rPr>
              <a:t>calling </a:t>
            </a:r>
            <a:r>
              <a:rPr dirty="0" sz="1300" spc="15">
                <a:latin typeface="Courier New"/>
                <a:cs typeface="Courier New"/>
              </a:rPr>
              <a:t>DBMS_SCHEDULER.CREATE_JOB</a:t>
            </a:r>
            <a:r>
              <a:rPr dirty="0" sz="1300" spc="15">
                <a:latin typeface="Times New Roman"/>
                <a:cs typeface="Times New Roman"/>
              </a:rPr>
              <a:t>, </a:t>
            </a:r>
            <a:r>
              <a:rPr dirty="0" sz="1300" spc="5">
                <a:latin typeface="Times New Roman"/>
                <a:cs typeface="Times New Roman"/>
              </a:rPr>
              <a:t>the job should be enabled and  scheduled for the </a:t>
            </a:r>
            <a:r>
              <a:rPr dirty="0" sz="1300" spc="10">
                <a:latin typeface="Times New Roman"/>
                <a:cs typeface="Times New Roman"/>
              </a:rPr>
              <a:t>PL/SQL </a:t>
            </a:r>
            <a:r>
              <a:rPr dirty="0" sz="1300" spc="5">
                <a:latin typeface="Times New Roman"/>
                <a:cs typeface="Times New Roman"/>
              </a:rPr>
              <a:t>block to </a:t>
            </a:r>
            <a:r>
              <a:rPr dirty="0" sz="1300">
                <a:latin typeface="Times New Roman"/>
                <a:cs typeface="Times New Roman"/>
              </a:rPr>
              <a:t>start </a:t>
            </a:r>
            <a:r>
              <a:rPr dirty="0" sz="1300" spc="5">
                <a:latin typeface="Times New Roman"/>
                <a:cs typeface="Times New Roman"/>
              </a:rPr>
              <a:t>immediately. </a:t>
            </a:r>
            <a:r>
              <a:rPr dirty="0" sz="1300" spc="10">
                <a:latin typeface="Times New Roman"/>
                <a:cs typeface="Times New Roman"/>
              </a:rPr>
              <a:t>You </a:t>
            </a:r>
            <a:r>
              <a:rPr dirty="0" sz="1300" spc="5">
                <a:latin typeface="Times New Roman"/>
                <a:cs typeface="Times New Roman"/>
              </a:rPr>
              <a:t>must schedule an  </a:t>
            </a:r>
            <a:r>
              <a:rPr dirty="0" sz="1300" spc="10">
                <a:latin typeface="Times New Roman"/>
                <a:cs typeface="Times New Roman"/>
              </a:rPr>
              <a:t>anonymous </a:t>
            </a:r>
            <a:r>
              <a:rPr dirty="0" sz="1300" spc="5">
                <a:latin typeface="Times New Roman"/>
                <a:cs typeface="Times New Roman"/>
              </a:rPr>
              <a:t>block to invoke the </a:t>
            </a:r>
            <a:r>
              <a:rPr dirty="0" sz="1300" spc="15">
                <a:latin typeface="Courier New"/>
                <a:cs typeface="Courier New"/>
              </a:rPr>
              <a:t>EMPLOYEE_REPORT </a:t>
            </a:r>
            <a:r>
              <a:rPr dirty="0" sz="1300" spc="5">
                <a:latin typeface="Times New Roman"/>
                <a:cs typeface="Times New Roman"/>
              </a:rPr>
              <a:t>procedure so that the  file </a:t>
            </a:r>
            <a:r>
              <a:rPr dirty="0" sz="1300" spc="10">
                <a:latin typeface="Times New Roman"/>
                <a:cs typeface="Times New Roman"/>
              </a:rPr>
              <a:t>name </a:t>
            </a:r>
            <a:r>
              <a:rPr dirty="0" sz="1300" spc="5">
                <a:latin typeface="Times New Roman"/>
                <a:cs typeface="Times New Roman"/>
              </a:rPr>
              <a:t>can be updated with a </a:t>
            </a:r>
            <a:r>
              <a:rPr dirty="0" sz="1300" spc="10">
                <a:latin typeface="Times New Roman"/>
                <a:cs typeface="Times New Roman"/>
              </a:rPr>
              <a:t>new </a:t>
            </a:r>
            <a:r>
              <a:rPr dirty="0" sz="1300" spc="5">
                <a:latin typeface="Times New Roman"/>
                <a:cs typeface="Times New Roman"/>
              </a:rPr>
              <a:t>time, each time the report is executed. </a:t>
            </a:r>
            <a:r>
              <a:rPr dirty="0" sz="1300" spc="10">
                <a:latin typeface="Times New Roman"/>
                <a:cs typeface="Times New Roman"/>
              </a:rPr>
              <a:t>The  </a:t>
            </a:r>
            <a:r>
              <a:rPr dirty="0" sz="1300" spc="15">
                <a:latin typeface="Courier New"/>
                <a:cs typeface="Courier New"/>
              </a:rPr>
              <a:t>EMPLOYEE_REPORT </a:t>
            </a:r>
            <a:r>
              <a:rPr dirty="0" sz="1300" spc="5">
                <a:latin typeface="Times New Roman"/>
                <a:cs typeface="Times New Roman"/>
              </a:rPr>
              <a:t>is given the directory </a:t>
            </a:r>
            <a:r>
              <a:rPr dirty="0" sz="1300" spc="10">
                <a:latin typeface="Times New Roman"/>
                <a:cs typeface="Times New Roman"/>
              </a:rPr>
              <a:t>name </a:t>
            </a:r>
            <a:r>
              <a:rPr dirty="0" sz="1300" spc="5">
                <a:latin typeface="Times New Roman"/>
                <a:cs typeface="Times New Roman"/>
              </a:rPr>
              <a:t>supplied </a:t>
            </a:r>
            <a:r>
              <a:rPr dirty="0" sz="1300" spc="10">
                <a:latin typeface="Times New Roman"/>
                <a:cs typeface="Times New Roman"/>
              </a:rPr>
              <a:t>by </a:t>
            </a:r>
            <a:r>
              <a:rPr dirty="0" sz="1300" spc="5">
                <a:latin typeface="Times New Roman"/>
                <a:cs typeface="Times New Roman"/>
              </a:rPr>
              <a:t>your instructor  for task 1, and the file </a:t>
            </a:r>
            <a:r>
              <a:rPr dirty="0" sz="1300" spc="10">
                <a:latin typeface="Times New Roman"/>
                <a:cs typeface="Times New Roman"/>
              </a:rPr>
              <a:t>name parameter </a:t>
            </a:r>
            <a:r>
              <a:rPr dirty="0" sz="1300" spc="5">
                <a:latin typeface="Times New Roman"/>
                <a:cs typeface="Times New Roman"/>
              </a:rPr>
              <a:t>is specified in the following format:  </a:t>
            </a:r>
            <a:r>
              <a:rPr dirty="0" sz="1300" spc="15">
                <a:latin typeface="Courier New"/>
                <a:cs typeface="Courier New"/>
              </a:rPr>
              <a:t>sal_rptxx_hh24-mi-ss.txt</a:t>
            </a:r>
            <a:r>
              <a:rPr dirty="0" sz="1300" spc="15">
                <a:latin typeface="Times New Roman"/>
                <a:cs typeface="Times New Roman"/>
              </a:rPr>
              <a:t>, </a:t>
            </a:r>
            <a:r>
              <a:rPr dirty="0" sz="1300" spc="5">
                <a:latin typeface="Times New Roman"/>
                <a:cs typeface="Times New Roman"/>
              </a:rPr>
              <a:t>where </a:t>
            </a:r>
            <a:r>
              <a:rPr dirty="0" sz="1300" spc="10">
                <a:latin typeface="Courier New"/>
                <a:cs typeface="Courier New"/>
              </a:rPr>
              <a:t>xx </a:t>
            </a:r>
            <a:r>
              <a:rPr dirty="0" sz="1300" spc="5">
                <a:latin typeface="Times New Roman"/>
                <a:cs typeface="Times New Roman"/>
              </a:rPr>
              <a:t>is your assigned user </a:t>
            </a:r>
            <a:r>
              <a:rPr dirty="0" sz="1300" spc="10">
                <a:latin typeface="Times New Roman"/>
                <a:cs typeface="Times New Roman"/>
              </a:rPr>
              <a:t>number  </a:t>
            </a:r>
            <a:r>
              <a:rPr dirty="0" sz="1300" spc="5">
                <a:latin typeface="Times New Roman"/>
                <a:cs typeface="Times New Roman"/>
              </a:rPr>
              <a:t>and </a:t>
            </a:r>
            <a:r>
              <a:rPr dirty="0" sz="1300" spc="15">
                <a:latin typeface="Courier New"/>
                <a:cs typeface="Courier New"/>
              </a:rPr>
              <a:t>hh24-mi-ss</a:t>
            </a:r>
            <a:r>
              <a:rPr dirty="0" sz="1300" spc="-440">
                <a:latin typeface="Courier New"/>
                <a:cs typeface="Courier New"/>
              </a:rPr>
              <a:t> </a:t>
            </a:r>
            <a:r>
              <a:rPr dirty="0" sz="1300" spc="5">
                <a:latin typeface="Times New Roman"/>
                <a:cs typeface="Times New Roman"/>
              </a:rPr>
              <a:t>represents the hours, minutes, and seconds.</a:t>
            </a:r>
            <a:endParaRPr sz="1300">
              <a:latin typeface="Times New Roman"/>
              <a:cs typeface="Times New Roman"/>
            </a:endParaRPr>
          </a:p>
          <a:p>
            <a:pPr>
              <a:lnSpc>
                <a:spcPct val="100000"/>
              </a:lnSpc>
              <a:spcBef>
                <a:spcPts val="5"/>
              </a:spcBef>
            </a:pPr>
            <a:endParaRPr sz="1200">
              <a:latin typeface="Times New Roman"/>
              <a:cs typeface="Times New Roman"/>
            </a:endParaRPr>
          </a:p>
          <a:p>
            <a:pPr marL="892810">
              <a:lnSpc>
                <a:spcPct val="100000"/>
              </a:lnSpc>
            </a:pPr>
            <a:r>
              <a:rPr dirty="0" sz="1300" spc="10">
                <a:latin typeface="Times New Roman"/>
                <a:cs typeface="Times New Roman"/>
              </a:rPr>
              <a:t>Use </a:t>
            </a:r>
            <a:r>
              <a:rPr dirty="0" sz="1300" spc="5">
                <a:latin typeface="Times New Roman"/>
                <a:cs typeface="Times New Roman"/>
              </a:rPr>
              <a:t>the following local </a:t>
            </a:r>
            <a:r>
              <a:rPr dirty="0" sz="1300" spc="10">
                <a:latin typeface="Times New Roman"/>
                <a:cs typeface="Times New Roman"/>
              </a:rPr>
              <a:t>PL/SQL </a:t>
            </a:r>
            <a:r>
              <a:rPr dirty="0" sz="1300" spc="5">
                <a:latin typeface="Times New Roman"/>
                <a:cs typeface="Times New Roman"/>
              </a:rPr>
              <a:t>variable to construct a </a:t>
            </a:r>
            <a:r>
              <a:rPr dirty="0" sz="1300" spc="10">
                <a:latin typeface="Times New Roman"/>
                <a:cs typeface="Times New Roman"/>
              </a:rPr>
              <a:t>PL/SQL</a:t>
            </a:r>
            <a:r>
              <a:rPr dirty="0" sz="1300" spc="4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a:lnSpc>
                <a:spcPct val="100000"/>
              </a:lnSpc>
              <a:spcBef>
                <a:spcPts val="15"/>
              </a:spcBef>
            </a:pPr>
            <a:endParaRPr sz="1100">
              <a:latin typeface="Times New Roman"/>
              <a:cs typeface="Times New Roman"/>
            </a:endParaRPr>
          </a:p>
          <a:p>
            <a:pPr marL="1017905" marR="2906395">
              <a:lnSpc>
                <a:spcPts val="1180"/>
              </a:lnSpc>
            </a:pPr>
            <a:r>
              <a:rPr dirty="0" sz="1100" spc="-5">
                <a:latin typeface="Courier New"/>
                <a:cs typeface="Courier New"/>
              </a:rPr>
              <a:t>plsql_block VARCHAR2(200) :=  'BEGIN'||</a:t>
            </a:r>
            <a:endParaRPr sz="1100">
              <a:latin typeface="Courier New"/>
              <a:cs typeface="Courier New"/>
            </a:endParaRPr>
          </a:p>
          <a:p>
            <a:pPr marL="1017905">
              <a:lnSpc>
                <a:spcPts val="1100"/>
              </a:lnSpc>
            </a:pPr>
            <a:r>
              <a:rPr dirty="0" sz="1100" spc="-5">
                <a:latin typeface="Courier New"/>
                <a:cs typeface="Courier New"/>
              </a:rPr>
              <a:t>'</a:t>
            </a:r>
            <a:r>
              <a:rPr dirty="0" sz="1100">
                <a:latin typeface="Courier New"/>
                <a:cs typeface="Courier New"/>
              </a:rPr>
              <a:t> </a:t>
            </a:r>
            <a:r>
              <a:rPr dirty="0" sz="1100" spc="-5">
                <a:latin typeface="Courier New"/>
                <a:cs typeface="Courier New"/>
              </a:rPr>
              <a:t>EMPLOYEE_REPORT(''UTL_FILE'','||</a:t>
            </a:r>
            <a:endParaRPr sz="1100">
              <a:latin typeface="Courier New"/>
              <a:cs typeface="Courier New"/>
            </a:endParaRPr>
          </a:p>
          <a:p>
            <a:pPr marL="1017905">
              <a:lnSpc>
                <a:spcPts val="1180"/>
              </a:lnSpc>
            </a:pPr>
            <a:r>
              <a:rPr dirty="0" sz="1100" spc="-5">
                <a:latin typeface="Courier New"/>
                <a:cs typeface="Courier New"/>
              </a:rPr>
              <a:t>'''sal_rpt</a:t>
            </a:r>
            <a:r>
              <a:rPr dirty="0" sz="1100" spc="-5" b="1">
                <a:latin typeface="Courier New"/>
                <a:cs typeface="Courier New"/>
              </a:rPr>
              <a:t>XX</a:t>
            </a:r>
            <a:r>
              <a:rPr dirty="0" sz="1100" spc="-5">
                <a:latin typeface="Courier New"/>
                <a:cs typeface="Courier New"/>
              </a:rPr>
              <a:t>_''||to_char(sysdate,''HH24-MI-</a:t>
            </a:r>
            <a:endParaRPr sz="1100">
              <a:latin typeface="Courier New"/>
              <a:cs typeface="Courier New"/>
            </a:endParaRPr>
          </a:p>
          <a:p>
            <a:pPr marL="1017905" marR="3576954">
              <a:lnSpc>
                <a:spcPts val="1180"/>
              </a:lnSpc>
              <a:spcBef>
                <a:spcPts val="85"/>
              </a:spcBef>
            </a:pPr>
            <a:r>
              <a:rPr dirty="0" sz="1100" spc="-5">
                <a:latin typeface="Courier New"/>
                <a:cs typeface="Courier New"/>
              </a:rPr>
              <a:t>SS'')||''.txt'');'||  'END;';</a:t>
            </a:r>
            <a:endParaRPr sz="1100">
              <a:latin typeface="Courier New"/>
              <a:cs typeface="Courier New"/>
            </a:endParaRPr>
          </a:p>
          <a:p>
            <a:pPr>
              <a:lnSpc>
                <a:spcPct val="100000"/>
              </a:lnSpc>
              <a:spcBef>
                <a:spcPts val="40"/>
              </a:spcBef>
            </a:pPr>
            <a:endParaRPr sz="1350">
              <a:latin typeface="Courier New"/>
              <a:cs typeface="Courier New"/>
            </a:endParaRPr>
          </a:p>
          <a:p>
            <a:pPr marL="892175" marR="254635">
              <a:lnSpc>
                <a:spcPts val="1340"/>
              </a:lnSpc>
              <a:spcBef>
                <a:spcPts val="5"/>
              </a:spcBef>
            </a:pPr>
            <a:r>
              <a:rPr dirty="0" sz="1300" spc="5">
                <a:latin typeface="Times New Roman"/>
                <a:cs typeface="Times New Roman"/>
              </a:rPr>
              <a:t>This code is provided to help </a:t>
            </a:r>
            <a:r>
              <a:rPr dirty="0" sz="1300" spc="10">
                <a:latin typeface="Times New Roman"/>
                <a:cs typeface="Times New Roman"/>
              </a:rPr>
              <a:t>you </a:t>
            </a:r>
            <a:r>
              <a:rPr dirty="0" sz="1300" spc="5">
                <a:latin typeface="Times New Roman"/>
                <a:cs typeface="Times New Roman"/>
              </a:rPr>
              <a:t>because it is a nontrivial </a:t>
            </a:r>
            <a:r>
              <a:rPr dirty="0" sz="1300" spc="10">
                <a:latin typeface="Times New Roman"/>
                <a:cs typeface="Times New Roman"/>
              </a:rPr>
              <a:t>PL/SQL </a:t>
            </a:r>
            <a:r>
              <a:rPr dirty="0" sz="1300" spc="5">
                <a:latin typeface="Times New Roman"/>
                <a:cs typeface="Times New Roman"/>
              </a:rPr>
              <a:t>string to  construct. In the </a:t>
            </a:r>
            <a:r>
              <a:rPr dirty="0" sz="1300" spc="10">
                <a:latin typeface="Times New Roman"/>
                <a:cs typeface="Times New Roman"/>
              </a:rPr>
              <a:t>PL/SQL </a:t>
            </a:r>
            <a:r>
              <a:rPr dirty="0" sz="1300" spc="5">
                <a:latin typeface="Times New Roman"/>
                <a:cs typeface="Times New Roman"/>
              </a:rPr>
              <a:t>block, </a:t>
            </a:r>
            <a:r>
              <a:rPr dirty="0" sz="1300" spc="10" b="1">
                <a:latin typeface="Courier New"/>
                <a:cs typeface="Courier New"/>
              </a:rPr>
              <a:t>XX</a:t>
            </a:r>
            <a:r>
              <a:rPr dirty="0" sz="1300" spc="-434" b="1">
                <a:latin typeface="Courier New"/>
                <a:cs typeface="Courier New"/>
              </a:rPr>
              <a:t> </a:t>
            </a:r>
            <a:r>
              <a:rPr dirty="0" sz="1300" spc="5">
                <a:latin typeface="Times New Roman"/>
                <a:cs typeface="Times New Roman"/>
              </a:rPr>
              <a:t>is your student number.</a:t>
            </a:r>
            <a:endParaRPr sz="1300">
              <a:latin typeface="Times New Roman"/>
              <a:cs typeface="Times New Roman"/>
            </a:endParaRPr>
          </a:p>
          <a:p>
            <a:pPr>
              <a:lnSpc>
                <a:spcPct val="100000"/>
              </a:lnSpc>
            </a:pPr>
            <a:endParaRPr sz="1200">
              <a:latin typeface="Times New Roman"/>
              <a:cs typeface="Times New Roman"/>
            </a:endParaRPr>
          </a:p>
          <a:p>
            <a:pPr marL="892175" marR="34290" indent="-251460">
              <a:lnSpc>
                <a:spcPct val="94400"/>
              </a:lnSpc>
              <a:spcBef>
                <a:spcPts val="5"/>
              </a:spcBef>
              <a:buAutoNum type="alphaLcPeriod" startAt="2"/>
              <a:tabLst>
                <a:tab pos="893444" algn="l"/>
              </a:tabLst>
            </a:pPr>
            <a:r>
              <a:rPr dirty="0" sz="1300" spc="5">
                <a:latin typeface="Times New Roman"/>
                <a:cs typeface="Times New Roman"/>
              </a:rPr>
              <a:t>Test the </a:t>
            </a:r>
            <a:r>
              <a:rPr dirty="0" sz="1300" spc="15">
                <a:latin typeface="Courier New"/>
                <a:cs typeface="Courier New"/>
              </a:rPr>
              <a:t>SCHEDULE_REPORT </a:t>
            </a:r>
            <a:r>
              <a:rPr dirty="0" sz="1300" spc="5">
                <a:latin typeface="Times New Roman"/>
                <a:cs typeface="Times New Roman"/>
              </a:rPr>
              <a:t>procedure </a:t>
            </a:r>
            <a:r>
              <a:rPr dirty="0" sz="1300" spc="10">
                <a:latin typeface="Times New Roman"/>
                <a:cs typeface="Times New Roman"/>
              </a:rPr>
              <a:t>by </a:t>
            </a:r>
            <a:r>
              <a:rPr dirty="0" sz="1300" spc="5">
                <a:latin typeface="Times New Roman"/>
                <a:cs typeface="Times New Roman"/>
              </a:rPr>
              <a:t>executing it with a </a:t>
            </a:r>
            <a:r>
              <a:rPr dirty="0" sz="1300" spc="10">
                <a:latin typeface="Times New Roman"/>
                <a:cs typeface="Times New Roman"/>
              </a:rPr>
              <a:t>parameter  </a:t>
            </a:r>
            <a:r>
              <a:rPr dirty="0" sz="1300" spc="5">
                <a:latin typeface="Times New Roman"/>
                <a:cs typeface="Times New Roman"/>
              </a:rPr>
              <a:t>specifying a frequency of every </a:t>
            </a:r>
            <a:r>
              <a:rPr dirty="0" sz="1300" spc="10">
                <a:latin typeface="Times New Roman"/>
                <a:cs typeface="Times New Roman"/>
              </a:rPr>
              <a:t>two </a:t>
            </a:r>
            <a:r>
              <a:rPr dirty="0" sz="1300" spc="5">
                <a:latin typeface="Times New Roman"/>
                <a:cs typeface="Times New Roman"/>
              </a:rPr>
              <a:t>minutes and a termination time </a:t>
            </a:r>
            <a:r>
              <a:rPr dirty="0" sz="1300" spc="10">
                <a:latin typeface="Times New Roman"/>
                <a:cs typeface="Times New Roman"/>
              </a:rPr>
              <a:t>10 </a:t>
            </a:r>
            <a:r>
              <a:rPr dirty="0" sz="1300" spc="5">
                <a:latin typeface="Times New Roman"/>
                <a:cs typeface="Times New Roman"/>
              </a:rPr>
              <a:t>minutes  after it</a:t>
            </a:r>
            <a:r>
              <a:rPr dirty="0" sz="1300">
                <a:latin typeface="Times New Roman"/>
                <a:cs typeface="Times New Roman"/>
              </a:rPr>
              <a:t> </a:t>
            </a:r>
            <a:r>
              <a:rPr dirty="0" sz="1300" spc="5">
                <a:latin typeface="Times New Roman"/>
                <a:cs typeface="Times New Roman"/>
              </a:rPr>
              <a:t>starts.</a:t>
            </a:r>
            <a:endParaRPr sz="1300">
              <a:latin typeface="Times New Roman"/>
              <a:cs typeface="Times New Roman"/>
            </a:endParaRPr>
          </a:p>
          <a:p>
            <a:pPr marL="892810">
              <a:lnSpc>
                <a:spcPts val="1325"/>
              </a:lnSpc>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must connect to the database server </a:t>
            </a:r>
            <a:r>
              <a:rPr dirty="0" sz="1300" spc="10">
                <a:latin typeface="Times New Roman"/>
                <a:cs typeface="Times New Roman"/>
              </a:rPr>
              <a:t>by </a:t>
            </a:r>
            <a:r>
              <a:rPr dirty="0" sz="1300" spc="5">
                <a:latin typeface="Times New Roman"/>
                <a:cs typeface="Times New Roman"/>
              </a:rPr>
              <a:t>using </a:t>
            </a:r>
            <a:r>
              <a:rPr dirty="0" sz="1300" spc="15">
                <a:latin typeface="Courier New"/>
                <a:cs typeface="Courier New"/>
              </a:rPr>
              <a:t>PSFTP</a:t>
            </a:r>
            <a:r>
              <a:rPr dirty="0" sz="1300" spc="-440">
                <a:latin typeface="Courier New"/>
                <a:cs typeface="Courier New"/>
              </a:rPr>
              <a:t> </a:t>
            </a:r>
            <a:r>
              <a:rPr dirty="0" sz="1300" spc="5">
                <a:latin typeface="Times New Roman"/>
                <a:cs typeface="Times New Roman"/>
              </a:rPr>
              <a:t>to </a:t>
            </a:r>
            <a:r>
              <a:rPr dirty="0" sz="1300" spc="10">
                <a:latin typeface="Times New Roman"/>
                <a:cs typeface="Times New Roman"/>
              </a:rPr>
              <a:t>check</a:t>
            </a:r>
            <a:endParaRPr sz="1300">
              <a:latin typeface="Times New Roman"/>
              <a:cs typeface="Times New Roman"/>
            </a:endParaRPr>
          </a:p>
          <a:p>
            <a:pPr marL="892175">
              <a:lnSpc>
                <a:spcPts val="1540"/>
              </a:lnSpc>
            </a:pPr>
            <a:r>
              <a:rPr dirty="0" sz="1300" spc="5">
                <a:latin typeface="Times New Roman"/>
                <a:cs typeface="Times New Roman"/>
              </a:rPr>
              <a:t>whether your files are</a:t>
            </a:r>
            <a:r>
              <a:rPr dirty="0" sz="1300">
                <a:latin typeface="Times New Roman"/>
                <a:cs typeface="Times New Roman"/>
              </a:rPr>
              <a:t> </a:t>
            </a:r>
            <a:r>
              <a:rPr dirty="0" sz="1300" spc="5">
                <a:latin typeface="Times New Roman"/>
                <a:cs typeface="Times New Roman"/>
              </a:rPr>
              <a:t>created.</a:t>
            </a:r>
            <a:endParaRPr sz="1300">
              <a:latin typeface="Times New Roman"/>
              <a:cs typeface="Times New Roman"/>
            </a:endParaRPr>
          </a:p>
          <a:p>
            <a:pPr>
              <a:lnSpc>
                <a:spcPct val="100000"/>
              </a:lnSpc>
              <a:spcBef>
                <a:spcPts val="30"/>
              </a:spcBef>
            </a:pPr>
            <a:endParaRPr sz="1100">
              <a:latin typeface="Times New Roman"/>
              <a:cs typeface="Times New Roman"/>
            </a:endParaRPr>
          </a:p>
          <a:p>
            <a:pPr marL="892175" marR="161925" indent="-251460">
              <a:lnSpc>
                <a:spcPct val="94400"/>
              </a:lnSpc>
              <a:spcBef>
                <a:spcPts val="5"/>
              </a:spcBef>
              <a:buAutoNum type="alphaLcPeriod" startAt="3"/>
              <a:tabLst>
                <a:tab pos="892175" algn="l"/>
                <a:tab pos="892810" algn="l"/>
              </a:tabLst>
            </a:pPr>
            <a:r>
              <a:rPr dirty="0" sz="1300" spc="5">
                <a:latin typeface="Times New Roman"/>
                <a:cs typeface="Times New Roman"/>
              </a:rPr>
              <a:t>During and after the process, </a:t>
            </a:r>
            <a:r>
              <a:rPr dirty="0" sz="1300" spc="10">
                <a:latin typeface="Times New Roman"/>
                <a:cs typeface="Times New Roman"/>
              </a:rPr>
              <a:t>you </a:t>
            </a:r>
            <a:r>
              <a:rPr dirty="0" sz="1300" spc="5">
                <a:latin typeface="Times New Roman"/>
                <a:cs typeface="Times New Roman"/>
              </a:rPr>
              <a:t>can query the </a:t>
            </a:r>
            <a:r>
              <a:rPr dirty="0" sz="1300" spc="15">
                <a:latin typeface="Courier New"/>
                <a:cs typeface="Courier New"/>
              </a:rPr>
              <a:t>job_name </a:t>
            </a:r>
            <a:r>
              <a:rPr dirty="0" sz="1300" spc="5">
                <a:latin typeface="Times New Roman"/>
                <a:cs typeface="Times New Roman"/>
              </a:rPr>
              <a:t>and enabled  </a:t>
            </a:r>
            <a:r>
              <a:rPr dirty="0" sz="1300" spc="10">
                <a:latin typeface="Times New Roman"/>
                <a:cs typeface="Times New Roman"/>
              </a:rPr>
              <a:t>columns </a:t>
            </a:r>
            <a:r>
              <a:rPr dirty="0" sz="1300" spc="5">
                <a:latin typeface="Times New Roman"/>
                <a:cs typeface="Times New Roman"/>
              </a:rPr>
              <a:t>from the </a:t>
            </a:r>
            <a:r>
              <a:rPr dirty="0" sz="1300" spc="15">
                <a:latin typeface="Courier New"/>
                <a:cs typeface="Courier New"/>
              </a:rPr>
              <a:t>USER_SCHEDULER_JOBS</a:t>
            </a:r>
            <a:r>
              <a:rPr dirty="0" sz="1300" spc="-405">
                <a:latin typeface="Courier New"/>
                <a:cs typeface="Courier New"/>
              </a:rPr>
              <a:t> </a:t>
            </a:r>
            <a:r>
              <a:rPr dirty="0" sz="1300" spc="5">
                <a:latin typeface="Times New Roman"/>
                <a:cs typeface="Times New Roman"/>
              </a:rPr>
              <a:t>table to check whether the job  still exists.</a:t>
            </a:r>
            <a:endParaRPr sz="1300">
              <a:latin typeface="Times New Roman"/>
              <a:cs typeface="Times New Roman"/>
            </a:endParaRPr>
          </a:p>
          <a:p>
            <a:pPr marL="892175">
              <a:lnSpc>
                <a:spcPts val="1430"/>
              </a:lnSpc>
            </a:pPr>
            <a:r>
              <a:rPr dirty="0" sz="1300" spc="5" b="1">
                <a:latin typeface="Times New Roman"/>
                <a:cs typeface="Times New Roman"/>
              </a:rPr>
              <a:t>Note: </a:t>
            </a:r>
            <a:r>
              <a:rPr dirty="0" sz="1300" spc="5">
                <a:latin typeface="Times New Roman"/>
                <a:cs typeface="Times New Roman"/>
              </a:rPr>
              <a:t>This query should return </a:t>
            </a:r>
            <a:r>
              <a:rPr dirty="0" sz="1300" spc="10">
                <a:latin typeface="Times New Roman"/>
                <a:cs typeface="Times New Roman"/>
              </a:rPr>
              <a:t>no </a:t>
            </a:r>
            <a:r>
              <a:rPr dirty="0" sz="1300" spc="5">
                <a:latin typeface="Times New Roman"/>
                <a:cs typeface="Times New Roman"/>
              </a:rPr>
              <a:t>rows after </a:t>
            </a:r>
            <a:r>
              <a:rPr dirty="0" sz="1300" spc="10">
                <a:latin typeface="Times New Roman"/>
                <a:cs typeface="Times New Roman"/>
              </a:rPr>
              <a:t>10 </a:t>
            </a:r>
            <a:r>
              <a:rPr dirty="0" sz="1300" spc="5">
                <a:latin typeface="Times New Roman"/>
                <a:cs typeface="Times New Roman"/>
              </a:rPr>
              <a:t>minutes have</a:t>
            </a:r>
            <a:r>
              <a:rPr dirty="0" sz="1300" spc="40">
                <a:latin typeface="Times New Roman"/>
                <a:cs typeface="Times New Roman"/>
              </a:rPr>
              <a:t> </a:t>
            </a:r>
            <a:r>
              <a:rPr dirty="0" sz="1300" spc="5">
                <a:latin typeface="Times New Roman"/>
                <a:cs typeface="Times New Roman"/>
              </a:rPr>
              <a:t>elapsed.</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64691" y="1947672"/>
            <a:ext cx="1087755" cy="1734820"/>
          </a:xfrm>
          <a:custGeom>
            <a:avLst/>
            <a:gdLst/>
            <a:ahLst/>
            <a:cxnLst/>
            <a:rect l="l" t="t" r="r" b="b"/>
            <a:pathLst>
              <a:path w="1087754" h="1734820">
                <a:moveTo>
                  <a:pt x="1087673" y="0"/>
                </a:moveTo>
                <a:lnTo>
                  <a:pt x="1047287" y="762"/>
                </a:lnTo>
                <a:lnTo>
                  <a:pt x="1007663" y="3048"/>
                </a:lnTo>
                <a:lnTo>
                  <a:pt x="968801" y="6096"/>
                </a:lnTo>
                <a:lnTo>
                  <a:pt x="919021" y="11321"/>
                </a:lnTo>
                <a:lnTo>
                  <a:pt x="869765" y="18730"/>
                </a:lnTo>
                <a:lnTo>
                  <a:pt x="821110" y="28290"/>
                </a:lnTo>
                <a:lnTo>
                  <a:pt x="773128" y="39970"/>
                </a:lnTo>
                <a:lnTo>
                  <a:pt x="725896" y="53736"/>
                </a:lnTo>
                <a:lnTo>
                  <a:pt x="679487" y="69557"/>
                </a:lnTo>
                <a:lnTo>
                  <a:pt x="633976" y="87402"/>
                </a:lnTo>
                <a:lnTo>
                  <a:pt x="589437" y="107237"/>
                </a:lnTo>
                <a:lnTo>
                  <a:pt x="545945" y="129030"/>
                </a:lnTo>
                <a:lnTo>
                  <a:pt x="503574" y="152750"/>
                </a:lnTo>
                <a:lnTo>
                  <a:pt x="462399" y="178364"/>
                </a:lnTo>
                <a:lnTo>
                  <a:pt x="422494" y="205840"/>
                </a:lnTo>
                <a:lnTo>
                  <a:pt x="383935" y="235146"/>
                </a:lnTo>
                <a:lnTo>
                  <a:pt x="346794" y="266250"/>
                </a:lnTo>
                <a:lnTo>
                  <a:pt x="311148" y="299120"/>
                </a:lnTo>
                <a:lnTo>
                  <a:pt x="277069" y="333724"/>
                </a:lnTo>
                <a:lnTo>
                  <a:pt x="244634" y="370029"/>
                </a:lnTo>
                <a:lnTo>
                  <a:pt x="213916" y="408003"/>
                </a:lnTo>
                <a:lnTo>
                  <a:pt x="184989" y="447615"/>
                </a:lnTo>
                <a:lnTo>
                  <a:pt x="157929" y="488832"/>
                </a:lnTo>
                <a:lnTo>
                  <a:pt x="132810" y="531621"/>
                </a:lnTo>
                <a:lnTo>
                  <a:pt x="109706" y="575952"/>
                </a:lnTo>
                <a:lnTo>
                  <a:pt x="88691" y="621792"/>
                </a:lnTo>
                <a:lnTo>
                  <a:pt x="62783" y="684276"/>
                </a:lnTo>
                <a:lnTo>
                  <a:pt x="48711" y="724784"/>
                </a:lnTo>
                <a:lnTo>
                  <a:pt x="36332" y="766572"/>
                </a:lnTo>
                <a:lnTo>
                  <a:pt x="25690" y="809461"/>
                </a:lnTo>
                <a:lnTo>
                  <a:pt x="16826" y="853274"/>
                </a:lnTo>
                <a:lnTo>
                  <a:pt x="9782" y="897836"/>
                </a:lnTo>
                <a:lnTo>
                  <a:pt x="4602" y="942968"/>
                </a:lnTo>
                <a:lnTo>
                  <a:pt x="1327" y="988494"/>
                </a:lnTo>
                <a:lnTo>
                  <a:pt x="0" y="1034237"/>
                </a:lnTo>
                <a:lnTo>
                  <a:pt x="662" y="1080020"/>
                </a:lnTo>
                <a:lnTo>
                  <a:pt x="3357" y="1125665"/>
                </a:lnTo>
                <a:lnTo>
                  <a:pt x="8126" y="1170997"/>
                </a:lnTo>
                <a:lnTo>
                  <a:pt x="15012" y="1215838"/>
                </a:lnTo>
                <a:lnTo>
                  <a:pt x="24057" y="1260011"/>
                </a:lnTo>
                <a:lnTo>
                  <a:pt x="35304" y="1303339"/>
                </a:lnTo>
                <a:lnTo>
                  <a:pt x="48794" y="1345645"/>
                </a:lnTo>
                <a:lnTo>
                  <a:pt x="64570" y="1386752"/>
                </a:lnTo>
                <a:lnTo>
                  <a:pt x="82675" y="1426483"/>
                </a:lnTo>
                <a:lnTo>
                  <a:pt x="103150" y="1464662"/>
                </a:lnTo>
                <a:lnTo>
                  <a:pt x="126039" y="1501111"/>
                </a:lnTo>
                <a:lnTo>
                  <a:pt x="151382" y="1535654"/>
                </a:lnTo>
                <a:lnTo>
                  <a:pt x="179223" y="1568113"/>
                </a:lnTo>
                <a:lnTo>
                  <a:pt x="209604" y="1598311"/>
                </a:lnTo>
                <a:lnTo>
                  <a:pt x="242567" y="1626072"/>
                </a:lnTo>
                <a:lnTo>
                  <a:pt x="278154" y="1651218"/>
                </a:lnTo>
                <a:lnTo>
                  <a:pt x="316408" y="1673573"/>
                </a:lnTo>
                <a:lnTo>
                  <a:pt x="357371" y="1692960"/>
                </a:lnTo>
                <a:lnTo>
                  <a:pt x="401085" y="1709201"/>
                </a:lnTo>
                <a:lnTo>
                  <a:pt x="447593" y="1722120"/>
                </a:lnTo>
                <a:lnTo>
                  <a:pt x="521507" y="1732788"/>
                </a:lnTo>
                <a:lnTo>
                  <a:pt x="559607" y="1734312"/>
                </a:lnTo>
                <a:lnTo>
                  <a:pt x="594659" y="1732788"/>
                </a:lnTo>
                <a:lnTo>
                  <a:pt x="642384" y="1727102"/>
                </a:lnTo>
                <a:lnTo>
                  <a:pt x="687782" y="1717673"/>
                </a:lnTo>
                <a:lnTo>
                  <a:pt x="730832" y="1704693"/>
                </a:lnTo>
                <a:lnTo>
                  <a:pt x="771514" y="1688356"/>
                </a:lnTo>
                <a:lnTo>
                  <a:pt x="809810" y="1668855"/>
                </a:lnTo>
                <a:lnTo>
                  <a:pt x="578275" y="1654296"/>
                </a:lnTo>
                <a:lnTo>
                  <a:pt x="543428" y="1645563"/>
                </a:lnTo>
                <a:lnTo>
                  <a:pt x="510001" y="1624540"/>
                </a:lnTo>
                <a:lnTo>
                  <a:pt x="479597" y="1591056"/>
                </a:lnTo>
                <a:lnTo>
                  <a:pt x="454451" y="1547622"/>
                </a:lnTo>
                <a:lnTo>
                  <a:pt x="436904" y="1502163"/>
                </a:lnTo>
                <a:lnTo>
                  <a:pt x="421862" y="1455969"/>
                </a:lnTo>
                <a:lnTo>
                  <a:pt x="409162" y="1409130"/>
                </a:lnTo>
                <a:lnTo>
                  <a:pt x="398642" y="1361736"/>
                </a:lnTo>
                <a:lnTo>
                  <a:pt x="390138" y="1313876"/>
                </a:lnTo>
                <a:lnTo>
                  <a:pt x="383489" y="1265642"/>
                </a:lnTo>
                <a:lnTo>
                  <a:pt x="378531" y="1217122"/>
                </a:lnTo>
                <a:lnTo>
                  <a:pt x="375103" y="1168408"/>
                </a:lnTo>
                <a:lnTo>
                  <a:pt x="373041" y="1119589"/>
                </a:lnTo>
                <a:lnTo>
                  <a:pt x="372345" y="1080020"/>
                </a:lnTo>
                <a:lnTo>
                  <a:pt x="372365" y="1021997"/>
                </a:lnTo>
                <a:lnTo>
                  <a:pt x="373426" y="973404"/>
                </a:lnTo>
                <a:lnTo>
                  <a:pt x="375203" y="925068"/>
                </a:lnTo>
                <a:lnTo>
                  <a:pt x="377489" y="889254"/>
                </a:lnTo>
                <a:lnTo>
                  <a:pt x="379013" y="851154"/>
                </a:lnTo>
                <a:lnTo>
                  <a:pt x="381299" y="810768"/>
                </a:lnTo>
                <a:lnTo>
                  <a:pt x="418637" y="792480"/>
                </a:lnTo>
                <a:lnTo>
                  <a:pt x="485024" y="772230"/>
                </a:lnTo>
                <a:lnTo>
                  <a:pt x="528496" y="770643"/>
                </a:lnTo>
                <a:lnTo>
                  <a:pt x="955539" y="770643"/>
                </a:lnTo>
                <a:lnTo>
                  <a:pt x="951877" y="766346"/>
                </a:lnTo>
                <a:lnTo>
                  <a:pt x="913904" y="731072"/>
                </a:lnTo>
                <a:lnTo>
                  <a:pt x="886221" y="710946"/>
                </a:lnTo>
                <a:lnTo>
                  <a:pt x="397301" y="710946"/>
                </a:lnTo>
                <a:lnTo>
                  <a:pt x="408731" y="665226"/>
                </a:lnTo>
                <a:lnTo>
                  <a:pt x="423809" y="611541"/>
                </a:lnTo>
                <a:lnTo>
                  <a:pt x="440616" y="560760"/>
                </a:lnTo>
                <a:lnTo>
                  <a:pt x="459197" y="512787"/>
                </a:lnTo>
                <a:lnTo>
                  <a:pt x="479595" y="467525"/>
                </a:lnTo>
                <a:lnTo>
                  <a:pt x="501855" y="424880"/>
                </a:lnTo>
                <a:lnTo>
                  <a:pt x="526020" y="384755"/>
                </a:lnTo>
                <a:lnTo>
                  <a:pt x="552135" y="347054"/>
                </a:lnTo>
                <a:lnTo>
                  <a:pt x="580243" y="311680"/>
                </a:lnTo>
                <a:lnTo>
                  <a:pt x="610389" y="278539"/>
                </a:lnTo>
                <a:lnTo>
                  <a:pt x="642616" y="247534"/>
                </a:lnTo>
                <a:lnTo>
                  <a:pt x="676968" y="218568"/>
                </a:lnTo>
                <a:lnTo>
                  <a:pt x="713490" y="191547"/>
                </a:lnTo>
                <a:lnTo>
                  <a:pt x="752224" y="166374"/>
                </a:lnTo>
                <a:lnTo>
                  <a:pt x="793216" y="142952"/>
                </a:lnTo>
                <a:lnTo>
                  <a:pt x="836509" y="121187"/>
                </a:lnTo>
                <a:lnTo>
                  <a:pt x="882147" y="100982"/>
                </a:lnTo>
                <a:lnTo>
                  <a:pt x="930174" y="82241"/>
                </a:lnTo>
                <a:lnTo>
                  <a:pt x="980634" y="64868"/>
                </a:lnTo>
                <a:lnTo>
                  <a:pt x="1033571" y="48768"/>
                </a:lnTo>
                <a:lnTo>
                  <a:pt x="1087673" y="34290"/>
                </a:lnTo>
                <a:lnTo>
                  <a:pt x="1087673" y="0"/>
                </a:lnTo>
                <a:close/>
              </a:path>
              <a:path w="1087754" h="1734820">
                <a:moveTo>
                  <a:pt x="955539" y="770643"/>
                </a:moveTo>
                <a:lnTo>
                  <a:pt x="528496" y="770643"/>
                </a:lnTo>
                <a:lnTo>
                  <a:pt x="566821" y="779551"/>
                </a:lnTo>
                <a:lnTo>
                  <a:pt x="600238" y="797641"/>
                </a:lnTo>
                <a:lnTo>
                  <a:pt x="628987" y="823602"/>
                </a:lnTo>
                <a:lnTo>
                  <a:pt x="653308" y="856123"/>
                </a:lnTo>
                <a:lnTo>
                  <a:pt x="673441" y="893893"/>
                </a:lnTo>
                <a:lnTo>
                  <a:pt x="689625" y="935599"/>
                </a:lnTo>
                <a:lnTo>
                  <a:pt x="702101" y="979932"/>
                </a:lnTo>
                <a:lnTo>
                  <a:pt x="713531" y="1034796"/>
                </a:lnTo>
                <a:lnTo>
                  <a:pt x="719710" y="1082926"/>
                </a:lnTo>
                <a:lnTo>
                  <a:pt x="725094" y="1131354"/>
                </a:lnTo>
                <a:lnTo>
                  <a:pt x="729493" y="1180001"/>
                </a:lnTo>
                <a:lnTo>
                  <a:pt x="732715" y="1228790"/>
                </a:lnTo>
                <a:lnTo>
                  <a:pt x="734567" y="1277645"/>
                </a:lnTo>
                <a:lnTo>
                  <a:pt x="734859" y="1326487"/>
                </a:lnTo>
                <a:lnTo>
                  <a:pt x="733398" y="1375240"/>
                </a:lnTo>
                <a:lnTo>
                  <a:pt x="729992" y="1423826"/>
                </a:lnTo>
                <a:lnTo>
                  <a:pt x="724450" y="1472169"/>
                </a:lnTo>
                <a:lnTo>
                  <a:pt x="716579" y="1520190"/>
                </a:lnTo>
                <a:lnTo>
                  <a:pt x="705149" y="1559052"/>
                </a:lnTo>
                <a:lnTo>
                  <a:pt x="675314" y="1608450"/>
                </a:lnTo>
                <a:lnTo>
                  <a:pt x="645821" y="1635569"/>
                </a:lnTo>
                <a:lnTo>
                  <a:pt x="578275" y="1654296"/>
                </a:lnTo>
                <a:lnTo>
                  <a:pt x="833063" y="1654296"/>
                </a:lnTo>
                <a:lnTo>
                  <a:pt x="879164" y="1621135"/>
                </a:lnTo>
                <a:lnTo>
                  <a:pt x="910182" y="1593302"/>
                </a:lnTo>
                <a:lnTo>
                  <a:pt x="938734" y="1563078"/>
                </a:lnTo>
                <a:lnTo>
                  <a:pt x="964802" y="1530658"/>
                </a:lnTo>
                <a:lnTo>
                  <a:pt x="988365" y="1496233"/>
                </a:lnTo>
                <a:lnTo>
                  <a:pt x="1009403" y="1459997"/>
                </a:lnTo>
                <a:lnTo>
                  <a:pt x="1027898" y="1422144"/>
                </a:lnTo>
                <a:lnTo>
                  <a:pt x="1043828" y="1382867"/>
                </a:lnTo>
                <a:lnTo>
                  <a:pt x="1057176" y="1342359"/>
                </a:lnTo>
                <a:lnTo>
                  <a:pt x="1067920" y="1300813"/>
                </a:lnTo>
                <a:lnTo>
                  <a:pt x="1076042" y="1258424"/>
                </a:lnTo>
                <a:lnTo>
                  <a:pt x="1081521" y="1215383"/>
                </a:lnTo>
                <a:lnTo>
                  <a:pt x="1084339" y="1171885"/>
                </a:lnTo>
                <a:lnTo>
                  <a:pt x="1084474" y="1128123"/>
                </a:lnTo>
                <a:lnTo>
                  <a:pt x="1081909" y="1084290"/>
                </a:lnTo>
                <a:lnTo>
                  <a:pt x="1076622" y="1040579"/>
                </a:lnTo>
                <a:lnTo>
                  <a:pt x="1068595" y="997184"/>
                </a:lnTo>
                <a:lnTo>
                  <a:pt x="1057807" y="954297"/>
                </a:lnTo>
                <a:lnTo>
                  <a:pt x="1044239" y="912113"/>
                </a:lnTo>
                <a:lnTo>
                  <a:pt x="1025189" y="868680"/>
                </a:lnTo>
                <a:lnTo>
                  <a:pt x="985362" y="805633"/>
                </a:lnTo>
                <a:lnTo>
                  <a:pt x="955539" y="770643"/>
                </a:lnTo>
                <a:close/>
              </a:path>
              <a:path w="1087754" h="1734820">
                <a:moveTo>
                  <a:pt x="640707" y="638745"/>
                </a:moveTo>
                <a:lnTo>
                  <a:pt x="588659" y="641780"/>
                </a:lnTo>
                <a:lnTo>
                  <a:pt x="537351" y="649686"/>
                </a:lnTo>
                <a:lnTo>
                  <a:pt x="489253" y="662552"/>
                </a:lnTo>
                <a:lnTo>
                  <a:pt x="446831" y="680466"/>
                </a:lnTo>
                <a:lnTo>
                  <a:pt x="435401" y="687324"/>
                </a:lnTo>
                <a:lnTo>
                  <a:pt x="423209" y="694182"/>
                </a:lnTo>
                <a:lnTo>
                  <a:pt x="411017" y="702564"/>
                </a:lnTo>
                <a:lnTo>
                  <a:pt x="397301" y="710946"/>
                </a:lnTo>
                <a:lnTo>
                  <a:pt x="886221" y="710946"/>
                </a:lnTo>
                <a:lnTo>
                  <a:pt x="826897" y="675874"/>
                </a:lnTo>
                <a:lnTo>
                  <a:pt x="779063" y="657606"/>
                </a:lnTo>
                <a:lnTo>
                  <a:pt x="737153" y="646938"/>
                </a:lnTo>
                <a:lnTo>
                  <a:pt x="691028" y="640493"/>
                </a:lnTo>
                <a:lnTo>
                  <a:pt x="640707" y="638745"/>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a:lnSpc>
                <a:spcPct val="100000"/>
              </a:lnSpc>
            </a:pPr>
            <a:r>
              <a:rPr dirty="0" sz="2000" spc="-5" b="1">
                <a:latin typeface="Arial"/>
                <a:cs typeface="Arial"/>
              </a:rPr>
              <a:t>Dynamic SQL and Metadata</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Preface-6</a:t>
            </a:r>
            <a:endParaRPr sz="1100">
              <a:latin typeface="Arial"/>
              <a:cs typeface="Arial"/>
            </a:endParaRPr>
          </a:p>
        </p:txBody>
      </p:sp>
      <p:sp>
        <p:nvSpPr>
          <p:cNvPr id="3" name="object 3"/>
          <p:cNvSpPr txBox="1"/>
          <p:nvPr/>
        </p:nvSpPr>
        <p:spPr>
          <a:xfrm>
            <a:off x="891794" y="695959"/>
            <a:ext cx="3112770" cy="66294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 </a:t>
            </a:r>
            <a:r>
              <a:rPr dirty="0" sz="1200" spc="-5" b="1">
                <a:latin typeface="Times New Roman"/>
                <a:cs typeface="Times New Roman"/>
              </a:rPr>
              <a:t>Text</a:t>
            </a:r>
            <a:r>
              <a:rPr dirty="0" sz="1200" spc="-70" b="1">
                <a:latin typeface="Times New Roman"/>
                <a:cs typeface="Times New Roman"/>
              </a:rPr>
              <a:t> </a:t>
            </a:r>
            <a:r>
              <a:rPr dirty="0" sz="1200" spc="-5" b="1">
                <a:latin typeface="Times New Roman"/>
                <a:cs typeface="Times New Roman"/>
              </a:rPr>
              <a:t>(continued)</a:t>
            </a:r>
            <a:endParaRPr sz="1200">
              <a:latin typeface="Times New Roman"/>
              <a:cs typeface="Times New Roman"/>
            </a:endParaRPr>
          </a:p>
        </p:txBody>
      </p:sp>
      <p:graphicFrame>
        <p:nvGraphicFramePr>
          <p:cNvPr id="4" name="object 4"/>
          <p:cNvGraphicFramePr>
            <a:graphicFrameLocks noGrp="1"/>
          </p:cNvGraphicFramePr>
          <p:nvPr/>
        </p:nvGraphicFramePr>
        <p:xfrm>
          <a:off x="1102233" y="1457325"/>
          <a:ext cx="5706110" cy="6461760"/>
        </p:xfrm>
        <a:graphic>
          <a:graphicData uri="http://schemas.openxmlformats.org/drawingml/2006/table">
            <a:tbl>
              <a:tblPr firstRow="1" bandRow="1">
                <a:tableStyleId>{2D5ABB26-0587-4C30-8999-92F81FD0307C}</a:tableStyleId>
              </a:tblPr>
              <a:tblGrid>
                <a:gridCol w="949325"/>
                <a:gridCol w="1313814"/>
                <a:gridCol w="3428365"/>
              </a:tblGrid>
              <a:tr h="237744">
                <a:tc>
                  <a:txBody>
                    <a:bodyPr/>
                    <a:lstStyle/>
                    <a:p>
                      <a:pPr marL="68580">
                        <a:lnSpc>
                          <a:spcPts val="1315"/>
                        </a:lnSpc>
                      </a:pPr>
                      <a:r>
                        <a:rPr dirty="0" sz="1100" b="1">
                          <a:latin typeface="Times New Roman"/>
                          <a:cs typeface="Times New Roman"/>
                        </a:rPr>
                        <a:t>Convention</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9215">
                        <a:lnSpc>
                          <a:spcPts val="1315"/>
                        </a:lnSpc>
                      </a:pPr>
                      <a:r>
                        <a:rPr dirty="0" sz="1100" b="1">
                          <a:latin typeface="Times New Roman"/>
                          <a:cs typeface="Times New Roman"/>
                        </a:rPr>
                        <a:t>Object or</a:t>
                      </a:r>
                      <a:r>
                        <a:rPr dirty="0" sz="1100" spc="-20" b="1">
                          <a:latin typeface="Times New Roman"/>
                          <a:cs typeface="Times New Roman"/>
                        </a:rPr>
                        <a:t> </a:t>
                      </a:r>
                      <a:r>
                        <a:rPr dirty="0" sz="1100" b="1">
                          <a:latin typeface="Times New Roman"/>
                          <a:cs typeface="Times New Roman"/>
                        </a:rPr>
                        <a:t>Term</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315"/>
                        </a:lnSpc>
                      </a:pPr>
                      <a:r>
                        <a:rPr dirty="0" sz="1100" spc="-5" b="1">
                          <a:latin typeface="Times New Roman"/>
                          <a:cs typeface="Times New Roman"/>
                        </a:rPr>
                        <a:t>Example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659509">
                <a:tc>
                  <a:txBody>
                    <a:bodyPr/>
                    <a:lstStyle/>
                    <a:p>
                      <a:pPr marL="68580" marR="103505">
                        <a:lnSpc>
                          <a:spcPts val="1290"/>
                        </a:lnSpc>
                        <a:spcBef>
                          <a:spcPts val="35"/>
                        </a:spcBef>
                      </a:pPr>
                      <a:r>
                        <a:rPr dirty="0" sz="1100">
                          <a:latin typeface="Times New Roman"/>
                          <a:cs typeface="Times New Roman"/>
                        </a:rPr>
                        <a:t>Courier</a:t>
                      </a:r>
                      <a:r>
                        <a:rPr dirty="0" sz="1100" spc="-65">
                          <a:latin typeface="Times New Roman"/>
                          <a:cs typeface="Times New Roman"/>
                        </a:rPr>
                        <a:t> </a:t>
                      </a:r>
                      <a:r>
                        <a:rPr dirty="0" sz="1100" spc="-5">
                          <a:latin typeface="Times New Roman"/>
                          <a:cs typeface="Times New Roman"/>
                        </a:rPr>
                        <a:t>New,  </a:t>
                      </a:r>
                      <a:r>
                        <a:rPr dirty="0" sz="1100">
                          <a:latin typeface="Times New Roman"/>
                          <a:cs typeface="Times New Roman"/>
                        </a:rPr>
                        <a:t>case</a:t>
                      </a:r>
                      <a:r>
                        <a:rPr dirty="0" sz="1100" spc="-50">
                          <a:latin typeface="Times New Roman"/>
                          <a:cs typeface="Times New Roman"/>
                        </a:rPr>
                        <a:t> </a:t>
                      </a:r>
                      <a:r>
                        <a:rPr dirty="0" sz="1100" spc="-5">
                          <a:latin typeface="Times New Roman"/>
                          <a:cs typeface="Times New Roman"/>
                        </a:rPr>
                        <a:t>sensitive</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68580">
                        <a:lnSpc>
                          <a:spcPts val="1275"/>
                        </a:lnSpc>
                      </a:pPr>
                      <a:r>
                        <a:rPr dirty="0" sz="1100">
                          <a:latin typeface="Times New Roman"/>
                          <a:cs typeface="Times New Roman"/>
                        </a:rPr>
                        <a:t>Code</a:t>
                      </a:r>
                      <a:r>
                        <a:rPr dirty="0" sz="1100" spc="-10">
                          <a:latin typeface="Times New Roman"/>
                          <a:cs typeface="Times New Roman"/>
                        </a:rPr>
                        <a:t> </a:t>
                      </a:r>
                      <a:r>
                        <a:rPr dirty="0" sz="1100">
                          <a:latin typeface="Times New Roman"/>
                          <a:cs typeface="Times New Roman"/>
                        </a:rPr>
                        <a:t>output,</a:t>
                      </a:r>
                      <a:endParaRPr sz="1100">
                        <a:latin typeface="Times New Roman"/>
                        <a:cs typeface="Times New Roman"/>
                      </a:endParaRPr>
                    </a:p>
                    <a:p>
                      <a:pPr marL="68580" marR="118745">
                        <a:lnSpc>
                          <a:spcPct val="98100"/>
                        </a:lnSpc>
                        <a:spcBef>
                          <a:spcPts val="10"/>
                        </a:spcBef>
                      </a:pPr>
                      <a:r>
                        <a:rPr dirty="0" sz="1100" spc="-5">
                          <a:latin typeface="Times New Roman"/>
                          <a:cs typeface="Times New Roman"/>
                        </a:rPr>
                        <a:t>SQL and PL/SQL  </a:t>
                      </a:r>
                      <a:r>
                        <a:rPr dirty="0" sz="1100">
                          <a:latin typeface="Times New Roman"/>
                          <a:cs typeface="Times New Roman"/>
                        </a:rPr>
                        <a:t>code </a:t>
                      </a:r>
                      <a:r>
                        <a:rPr dirty="0" sz="1100" spc="-5">
                          <a:latin typeface="Times New Roman"/>
                          <a:cs typeface="Times New Roman"/>
                        </a:rPr>
                        <a:t>elements, Java  </a:t>
                      </a:r>
                      <a:r>
                        <a:rPr dirty="0" sz="1100">
                          <a:latin typeface="Times New Roman"/>
                          <a:cs typeface="Times New Roman"/>
                        </a:rPr>
                        <a:t>code </a:t>
                      </a:r>
                      <a:r>
                        <a:rPr dirty="0" sz="1100" spc="-5">
                          <a:latin typeface="Times New Roman"/>
                          <a:cs typeface="Times New Roman"/>
                        </a:rPr>
                        <a:t>elements,  </a:t>
                      </a:r>
                      <a:r>
                        <a:rPr dirty="0" sz="1100">
                          <a:latin typeface="Times New Roman"/>
                          <a:cs typeface="Times New Roman"/>
                        </a:rPr>
                        <a:t>directory </a:t>
                      </a:r>
                      <a:r>
                        <a:rPr dirty="0" sz="1100" spc="-5">
                          <a:latin typeface="Times New Roman"/>
                          <a:cs typeface="Times New Roman"/>
                        </a:rPr>
                        <a:t>names,  filenames,  </a:t>
                      </a:r>
                      <a:r>
                        <a:rPr dirty="0" sz="1100">
                          <a:latin typeface="Times New Roman"/>
                          <a:cs typeface="Times New Roman"/>
                        </a:rPr>
                        <a:t>passwords,  </a:t>
                      </a:r>
                      <a:r>
                        <a:rPr dirty="0" sz="1100" spc="-5">
                          <a:latin typeface="Times New Roman"/>
                          <a:cs typeface="Times New Roman"/>
                        </a:rPr>
                        <a:t>pathnames, </a:t>
                      </a:r>
                      <a:r>
                        <a:rPr dirty="0" sz="1100">
                          <a:latin typeface="Times New Roman"/>
                          <a:cs typeface="Times New Roman"/>
                        </a:rPr>
                        <a:t>URLs,  user input,  </a:t>
                      </a:r>
                      <a:r>
                        <a:rPr dirty="0" sz="1100" spc="-5">
                          <a:latin typeface="Times New Roman"/>
                          <a:cs typeface="Times New Roman"/>
                        </a:rPr>
                        <a:t>usernames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68580">
                        <a:lnSpc>
                          <a:spcPts val="1295"/>
                        </a:lnSpc>
                      </a:pPr>
                      <a:r>
                        <a:rPr dirty="0" sz="1100">
                          <a:latin typeface="Times New Roman"/>
                          <a:cs typeface="Times New Roman"/>
                        </a:rPr>
                        <a:t>Code </a:t>
                      </a:r>
                      <a:r>
                        <a:rPr dirty="0" sz="1100" spc="-5">
                          <a:latin typeface="Times New Roman"/>
                          <a:cs typeface="Times New Roman"/>
                        </a:rPr>
                        <a:t>output: </a:t>
                      </a:r>
                      <a:r>
                        <a:rPr dirty="0" sz="1100" spc="-5">
                          <a:latin typeface="Courier New"/>
                          <a:cs typeface="Courier New"/>
                        </a:rPr>
                        <a:t>debug.seti</a:t>
                      </a:r>
                      <a:r>
                        <a:rPr dirty="0" sz="1100" spc="-390">
                          <a:latin typeface="Courier New"/>
                          <a:cs typeface="Courier New"/>
                        </a:rPr>
                        <a:t> </a:t>
                      </a:r>
                      <a:r>
                        <a:rPr dirty="0" sz="1100" spc="-5">
                          <a:latin typeface="Times New Roman"/>
                          <a:cs typeface="Times New Roman"/>
                        </a:rPr>
                        <a:t>(</a:t>
                      </a:r>
                      <a:r>
                        <a:rPr dirty="0" sz="1100" spc="-5">
                          <a:latin typeface="Courier New"/>
                          <a:cs typeface="Courier New"/>
                        </a:rPr>
                        <a:t>‘I’,300);</a:t>
                      </a:r>
                      <a:endParaRPr sz="1100">
                        <a:latin typeface="Courier New"/>
                        <a:cs typeface="Courier New"/>
                      </a:endParaRPr>
                    </a:p>
                    <a:p>
                      <a:pPr marL="68580" marR="67945">
                        <a:lnSpc>
                          <a:spcPct val="100899"/>
                        </a:lnSpc>
                        <a:spcBef>
                          <a:spcPts val="495"/>
                        </a:spcBef>
                      </a:pPr>
                      <a:r>
                        <a:rPr dirty="0" sz="1100" spc="-5">
                          <a:latin typeface="Times New Roman"/>
                          <a:cs typeface="Times New Roman"/>
                        </a:rPr>
                        <a:t>SQL </a:t>
                      </a:r>
                      <a:r>
                        <a:rPr dirty="0" sz="1100">
                          <a:latin typeface="Times New Roman"/>
                          <a:cs typeface="Times New Roman"/>
                        </a:rPr>
                        <a:t>code </a:t>
                      </a:r>
                      <a:r>
                        <a:rPr dirty="0" sz="1100" spc="-5">
                          <a:latin typeface="Times New Roman"/>
                          <a:cs typeface="Times New Roman"/>
                        </a:rPr>
                        <a:t>elements: Use </a:t>
                      </a:r>
                      <a:r>
                        <a:rPr dirty="0" sz="1100">
                          <a:latin typeface="Times New Roman"/>
                          <a:cs typeface="Times New Roman"/>
                        </a:rPr>
                        <a:t>the </a:t>
                      </a:r>
                      <a:r>
                        <a:rPr dirty="0" sz="1100" spc="-5">
                          <a:latin typeface="Courier New"/>
                          <a:cs typeface="Courier New"/>
                        </a:rPr>
                        <a:t>SELECT </a:t>
                      </a:r>
                      <a:r>
                        <a:rPr dirty="0" sz="1100" spc="-5">
                          <a:latin typeface="Times New Roman"/>
                          <a:cs typeface="Times New Roman"/>
                        </a:rPr>
                        <a:t>command </a:t>
                      </a:r>
                      <a:r>
                        <a:rPr dirty="0" sz="1100">
                          <a:latin typeface="Times New Roman"/>
                          <a:cs typeface="Times New Roman"/>
                        </a:rPr>
                        <a:t>to </a:t>
                      </a:r>
                      <a:r>
                        <a:rPr dirty="0" sz="1100" spc="-5">
                          <a:latin typeface="Times New Roman"/>
                          <a:cs typeface="Times New Roman"/>
                        </a:rPr>
                        <a:t>view  information </a:t>
                      </a:r>
                      <a:r>
                        <a:rPr dirty="0" sz="1100">
                          <a:latin typeface="Times New Roman"/>
                          <a:cs typeface="Times New Roman"/>
                        </a:rPr>
                        <a:t>stored in the </a:t>
                      </a:r>
                      <a:r>
                        <a:rPr dirty="0" sz="1100" spc="-5">
                          <a:latin typeface="Courier New"/>
                          <a:cs typeface="Courier New"/>
                        </a:rPr>
                        <a:t>last_name</a:t>
                      </a:r>
                      <a:r>
                        <a:rPr dirty="0" sz="1100" spc="-380">
                          <a:latin typeface="Courier New"/>
                          <a:cs typeface="Courier New"/>
                        </a:rPr>
                        <a:t> </a:t>
                      </a:r>
                      <a:r>
                        <a:rPr dirty="0" sz="1100" spc="-5">
                          <a:latin typeface="Times New Roman"/>
                          <a:cs typeface="Times New Roman"/>
                        </a:rPr>
                        <a:t>column </a:t>
                      </a:r>
                      <a:r>
                        <a:rPr dirty="0" sz="1100">
                          <a:latin typeface="Times New Roman"/>
                          <a:cs typeface="Times New Roman"/>
                        </a:rPr>
                        <a:t>of the </a:t>
                      </a:r>
                      <a:r>
                        <a:rPr dirty="0" sz="1100" spc="-5">
                          <a:latin typeface="Courier New"/>
                          <a:cs typeface="Courier New"/>
                        </a:rPr>
                        <a:t>emp  </a:t>
                      </a:r>
                      <a:r>
                        <a:rPr dirty="0" sz="1100">
                          <a:latin typeface="Times New Roman"/>
                          <a:cs typeface="Times New Roman"/>
                        </a:rPr>
                        <a:t>table.</a:t>
                      </a:r>
                      <a:endParaRPr sz="1100">
                        <a:latin typeface="Times New Roman"/>
                        <a:cs typeface="Times New Roman"/>
                      </a:endParaRPr>
                    </a:p>
                    <a:p>
                      <a:pPr marL="68580">
                        <a:lnSpc>
                          <a:spcPts val="1310"/>
                        </a:lnSpc>
                        <a:spcBef>
                          <a:spcPts val="475"/>
                        </a:spcBef>
                      </a:pPr>
                      <a:r>
                        <a:rPr dirty="0" sz="1100" spc="-5">
                          <a:latin typeface="Times New Roman"/>
                          <a:cs typeface="Times New Roman"/>
                        </a:rPr>
                        <a:t>Java </a:t>
                      </a:r>
                      <a:r>
                        <a:rPr dirty="0" sz="1100">
                          <a:latin typeface="Times New Roman"/>
                          <a:cs typeface="Times New Roman"/>
                        </a:rPr>
                        <a:t>code </a:t>
                      </a:r>
                      <a:r>
                        <a:rPr dirty="0" sz="1100" spc="-5">
                          <a:latin typeface="Times New Roman"/>
                          <a:cs typeface="Times New Roman"/>
                        </a:rPr>
                        <a:t>elements: Java programming involves</a:t>
                      </a:r>
                      <a:r>
                        <a:rPr dirty="0" sz="1100" spc="5">
                          <a:latin typeface="Times New Roman"/>
                          <a:cs typeface="Times New Roman"/>
                        </a:rPr>
                        <a:t> </a:t>
                      </a:r>
                      <a:r>
                        <a:rPr dirty="0" sz="1100">
                          <a:latin typeface="Times New Roman"/>
                          <a:cs typeface="Times New Roman"/>
                        </a:rPr>
                        <a:t>the</a:t>
                      </a:r>
                      <a:endParaRPr sz="1100">
                        <a:latin typeface="Times New Roman"/>
                        <a:cs typeface="Times New Roman"/>
                      </a:endParaRPr>
                    </a:p>
                    <a:p>
                      <a:pPr marL="68580">
                        <a:lnSpc>
                          <a:spcPts val="1310"/>
                        </a:lnSpc>
                      </a:pPr>
                      <a:r>
                        <a:rPr dirty="0" sz="1100" spc="-5">
                          <a:latin typeface="Courier New"/>
                          <a:cs typeface="Courier New"/>
                        </a:rPr>
                        <a:t>String</a:t>
                      </a:r>
                      <a:r>
                        <a:rPr dirty="0" sz="1100" spc="-409">
                          <a:latin typeface="Courier New"/>
                          <a:cs typeface="Courier New"/>
                        </a:rPr>
                        <a:t> </a:t>
                      </a:r>
                      <a:r>
                        <a:rPr dirty="0" sz="1100">
                          <a:latin typeface="Times New Roman"/>
                          <a:cs typeface="Times New Roman"/>
                        </a:rPr>
                        <a:t>and</a:t>
                      </a:r>
                      <a:r>
                        <a:rPr dirty="0" sz="1100" spc="-25">
                          <a:latin typeface="Times New Roman"/>
                          <a:cs typeface="Times New Roman"/>
                        </a:rPr>
                        <a:t> </a:t>
                      </a:r>
                      <a:r>
                        <a:rPr dirty="0" sz="1100" spc="-5">
                          <a:latin typeface="Courier New"/>
                          <a:cs typeface="Courier New"/>
                        </a:rPr>
                        <a:t>StringBuffer</a:t>
                      </a:r>
                      <a:r>
                        <a:rPr dirty="0" sz="1100" spc="-405">
                          <a:latin typeface="Courier New"/>
                          <a:cs typeface="Courier New"/>
                        </a:rPr>
                        <a:t> </a:t>
                      </a:r>
                      <a:r>
                        <a:rPr dirty="0" sz="1100">
                          <a:latin typeface="Times New Roman"/>
                          <a:cs typeface="Times New Roman"/>
                        </a:rPr>
                        <a:t>classes.</a:t>
                      </a:r>
                      <a:endParaRPr sz="1100">
                        <a:latin typeface="Times New Roman"/>
                        <a:cs typeface="Times New Roman"/>
                      </a:endParaRPr>
                    </a:p>
                    <a:p>
                      <a:pPr marL="68580" marR="554355">
                        <a:lnSpc>
                          <a:spcPct val="138700"/>
                        </a:lnSpc>
                        <a:spcBef>
                          <a:spcPts val="5"/>
                        </a:spcBef>
                      </a:pPr>
                      <a:r>
                        <a:rPr dirty="0" sz="1100">
                          <a:latin typeface="Times New Roman"/>
                          <a:cs typeface="Times New Roman"/>
                        </a:rPr>
                        <a:t>Directory</a:t>
                      </a:r>
                      <a:r>
                        <a:rPr dirty="0" sz="1100" spc="-25">
                          <a:latin typeface="Times New Roman"/>
                          <a:cs typeface="Times New Roman"/>
                        </a:rPr>
                        <a:t> </a:t>
                      </a:r>
                      <a:r>
                        <a:rPr dirty="0" sz="1100" spc="-5">
                          <a:latin typeface="Times New Roman"/>
                          <a:cs typeface="Times New Roman"/>
                        </a:rPr>
                        <a:t>names:</a:t>
                      </a:r>
                      <a:r>
                        <a:rPr dirty="0" sz="1100" spc="5">
                          <a:latin typeface="Times New Roman"/>
                          <a:cs typeface="Times New Roman"/>
                        </a:rPr>
                        <a:t> </a:t>
                      </a:r>
                      <a:r>
                        <a:rPr dirty="0" sz="1100" spc="-5">
                          <a:latin typeface="Courier New"/>
                          <a:cs typeface="Courier New"/>
                        </a:rPr>
                        <a:t>bin</a:t>
                      </a:r>
                      <a:r>
                        <a:rPr dirty="0" sz="1100" spc="-395">
                          <a:latin typeface="Courier New"/>
                          <a:cs typeface="Courier New"/>
                        </a:rPr>
                        <a:t> </a:t>
                      </a:r>
                      <a:r>
                        <a:rPr dirty="0" sz="1100" spc="-5">
                          <a:latin typeface="Times New Roman"/>
                          <a:cs typeface="Times New Roman"/>
                        </a:rPr>
                        <a:t>(DOS),</a:t>
                      </a:r>
                      <a:r>
                        <a:rPr dirty="0" sz="1100">
                          <a:latin typeface="Times New Roman"/>
                          <a:cs typeface="Times New Roman"/>
                        </a:rPr>
                        <a:t> </a:t>
                      </a:r>
                      <a:r>
                        <a:rPr dirty="0" sz="1100" spc="-5">
                          <a:latin typeface="Courier New"/>
                          <a:cs typeface="Courier New"/>
                        </a:rPr>
                        <a:t>$FMHOME</a:t>
                      </a:r>
                      <a:r>
                        <a:rPr dirty="0" sz="1100" spc="-395">
                          <a:latin typeface="Courier New"/>
                          <a:cs typeface="Courier New"/>
                        </a:rPr>
                        <a:t> </a:t>
                      </a:r>
                      <a:r>
                        <a:rPr dirty="0" sz="1100" spc="-5">
                          <a:latin typeface="Times New Roman"/>
                          <a:cs typeface="Times New Roman"/>
                        </a:rPr>
                        <a:t>(UNIX)  </a:t>
                      </a:r>
                      <a:r>
                        <a:rPr dirty="0" sz="1100">
                          <a:latin typeface="Times New Roman"/>
                          <a:cs typeface="Times New Roman"/>
                        </a:rPr>
                        <a:t>File </a:t>
                      </a:r>
                      <a:r>
                        <a:rPr dirty="0" sz="1100" spc="-5">
                          <a:latin typeface="Times New Roman"/>
                          <a:cs typeface="Times New Roman"/>
                        </a:rPr>
                        <a:t>names: Locate </a:t>
                      </a:r>
                      <a:r>
                        <a:rPr dirty="0" sz="1100">
                          <a:latin typeface="Times New Roman"/>
                          <a:cs typeface="Times New Roman"/>
                        </a:rPr>
                        <a:t>the </a:t>
                      </a:r>
                      <a:r>
                        <a:rPr dirty="0" sz="1100" spc="-5">
                          <a:latin typeface="Courier New"/>
                          <a:cs typeface="Courier New"/>
                        </a:rPr>
                        <a:t>init.ora</a:t>
                      </a:r>
                      <a:r>
                        <a:rPr dirty="0" sz="1100" spc="-385">
                          <a:latin typeface="Courier New"/>
                          <a:cs typeface="Courier New"/>
                        </a:rPr>
                        <a:t> </a:t>
                      </a:r>
                      <a:r>
                        <a:rPr dirty="0" sz="1100">
                          <a:latin typeface="Times New Roman"/>
                          <a:cs typeface="Times New Roman"/>
                        </a:rPr>
                        <a:t>file.</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tcPr>
                </a:tc>
              </a:tr>
              <a:tr h="209174">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ts val="1310"/>
                        </a:lnSpc>
                      </a:pPr>
                      <a:r>
                        <a:rPr dirty="0" sz="1100">
                          <a:latin typeface="Times New Roman"/>
                          <a:cs typeface="Times New Roman"/>
                        </a:rPr>
                        <a:t>Passwords: Use </a:t>
                      </a:r>
                      <a:r>
                        <a:rPr dirty="0" sz="1100" spc="-5">
                          <a:latin typeface="Courier New"/>
                          <a:cs typeface="Courier New"/>
                        </a:rPr>
                        <a:t>tiger</a:t>
                      </a:r>
                      <a:r>
                        <a:rPr dirty="0" sz="1100" spc="-395">
                          <a:latin typeface="Courier New"/>
                          <a:cs typeface="Courier New"/>
                        </a:rPr>
                        <a:t> </a:t>
                      </a:r>
                      <a:r>
                        <a:rPr dirty="0" sz="1100">
                          <a:latin typeface="Times New Roman"/>
                          <a:cs typeface="Times New Roman"/>
                        </a:rPr>
                        <a:t>as </a:t>
                      </a:r>
                      <a:r>
                        <a:rPr dirty="0" sz="1100" spc="-5">
                          <a:latin typeface="Times New Roman"/>
                          <a:cs typeface="Times New Roman"/>
                        </a:rPr>
                        <a:t>your </a:t>
                      </a:r>
                      <a:r>
                        <a:rPr dirty="0" sz="1100">
                          <a:latin typeface="Times New Roman"/>
                          <a:cs typeface="Times New Roman"/>
                        </a:rPr>
                        <a:t>password.</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tcPr>
                </a:tc>
              </a:tr>
              <a:tr h="23278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a:latin typeface="Times New Roman"/>
                          <a:cs typeface="Times New Roman"/>
                        </a:rPr>
                        <a:t>Path </a:t>
                      </a:r>
                      <a:r>
                        <a:rPr dirty="0" sz="1100" spc="-5">
                          <a:latin typeface="Times New Roman"/>
                          <a:cs typeface="Times New Roman"/>
                        </a:rPr>
                        <a:t>names: </a:t>
                      </a:r>
                      <a:r>
                        <a:rPr dirty="0" sz="1100">
                          <a:latin typeface="Times New Roman"/>
                          <a:cs typeface="Times New Roman"/>
                        </a:rPr>
                        <a:t>Open</a:t>
                      </a:r>
                      <a:r>
                        <a:rPr dirty="0" sz="1100" spc="5">
                          <a:latin typeface="Times New Roman"/>
                          <a:cs typeface="Times New Roman"/>
                        </a:rPr>
                        <a:t> </a:t>
                      </a:r>
                      <a:r>
                        <a:rPr dirty="0" sz="1100" spc="-5">
                          <a:latin typeface="Courier New"/>
                          <a:cs typeface="Courier New"/>
                        </a:rPr>
                        <a:t>c:\my_docs\projects</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3313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spc="-5">
                          <a:latin typeface="Times New Roman"/>
                          <a:cs typeface="Times New Roman"/>
                        </a:rPr>
                        <a:t>URLs: Go </a:t>
                      </a:r>
                      <a:r>
                        <a:rPr dirty="0" sz="1100">
                          <a:latin typeface="Times New Roman"/>
                          <a:cs typeface="Times New Roman"/>
                        </a:rPr>
                        <a:t>to </a:t>
                      </a:r>
                      <a:r>
                        <a:rPr dirty="0" sz="1100" spc="-5">
                          <a:latin typeface="Courier New"/>
                          <a:cs typeface="Courier New"/>
                          <a:hlinkClick r:id="rId2"/>
                        </a:rPr>
                        <a:t>http://www.oracle.com</a:t>
                      </a:r>
                      <a:r>
                        <a:rPr dirty="0" sz="1100" spc="-5">
                          <a:latin typeface="Times New Roman"/>
                          <a:cs typeface="Times New Roman"/>
                          <a:hlinkClick r:id="rId2"/>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3243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tcPr>
                </a:tc>
                <a:tc>
                  <a:txBody>
                    <a:bodyPr/>
                    <a:lstStyle/>
                    <a:p>
                      <a:pPr marL="68580">
                        <a:lnSpc>
                          <a:spcPct val="100000"/>
                        </a:lnSpc>
                        <a:spcBef>
                          <a:spcPts val="175"/>
                        </a:spcBef>
                      </a:pPr>
                      <a:r>
                        <a:rPr dirty="0" sz="1100">
                          <a:latin typeface="Times New Roman"/>
                          <a:cs typeface="Times New Roman"/>
                        </a:rPr>
                        <a:t>User input: Enter</a:t>
                      </a:r>
                      <a:r>
                        <a:rPr dirty="0" sz="1100" spc="-10">
                          <a:latin typeface="Times New Roman"/>
                          <a:cs typeface="Times New Roman"/>
                        </a:rPr>
                        <a:t> </a:t>
                      </a:r>
                      <a:r>
                        <a:rPr dirty="0" sz="1100" spc="-5">
                          <a:latin typeface="Courier New"/>
                          <a:cs typeface="Courier New"/>
                        </a:rPr>
                        <a:t>300</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tcPr>
                </a:tc>
              </a:tr>
              <a:tr h="268349">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68580">
                        <a:lnSpc>
                          <a:spcPct val="100000"/>
                        </a:lnSpc>
                        <a:spcBef>
                          <a:spcPts val="175"/>
                        </a:spcBef>
                      </a:pPr>
                      <a:r>
                        <a:rPr dirty="0" sz="1100" spc="-5">
                          <a:latin typeface="Times New Roman"/>
                          <a:cs typeface="Times New Roman"/>
                        </a:rPr>
                        <a:t>Usernames: </a:t>
                      </a:r>
                      <a:r>
                        <a:rPr dirty="0" sz="1100">
                          <a:latin typeface="Times New Roman"/>
                          <a:cs typeface="Times New Roman"/>
                        </a:rPr>
                        <a:t>Log on as</a:t>
                      </a:r>
                      <a:r>
                        <a:rPr dirty="0" sz="1100" spc="-10">
                          <a:latin typeface="Times New Roman"/>
                          <a:cs typeface="Times New Roman"/>
                        </a:rPr>
                        <a:t> </a:t>
                      </a:r>
                      <a:r>
                        <a:rPr dirty="0" sz="1100" spc="-5">
                          <a:latin typeface="Courier New"/>
                          <a:cs typeface="Courier New"/>
                        </a:rPr>
                        <a:t>scott</a:t>
                      </a:r>
                      <a:r>
                        <a:rPr dirty="0" sz="1100" spc="-5">
                          <a:latin typeface="Times New Roman"/>
                          <a:cs typeface="Times New Roman"/>
                        </a:rPr>
                        <a:t>.</a:t>
                      </a:r>
                      <a:endParaRPr sz="1100">
                        <a:latin typeface="Times New Roman"/>
                        <a:cs typeface="Times New Roman"/>
                      </a:endParaRPr>
                    </a:p>
                  </a:txBody>
                  <a:tcPr marL="0" marR="0" marB="0" marT="22225">
                    <a:lnL w="9525">
                      <a:solidFill>
                        <a:srgbClr val="000000"/>
                      </a:solidFill>
                      <a:prstDash val="solid"/>
                    </a:lnL>
                    <a:lnR w="9525">
                      <a:solidFill>
                        <a:srgbClr val="000000"/>
                      </a:solidFill>
                      <a:prstDash val="solid"/>
                    </a:lnR>
                    <a:lnB w="9525">
                      <a:solidFill>
                        <a:srgbClr val="000000"/>
                      </a:solidFill>
                      <a:prstDash val="solid"/>
                    </a:lnB>
                  </a:tcPr>
                </a:tc>
              </a:tr>
              <a:tr h="566165">
                <a:tc>
                  <a:txBody>
                    <a:bodyPr/>
                    <a:lstStyle/>
                    <a:p>
                      <a:pPr marL="68580">
                        <a:lnSpc>
                          <a:spcPts val="1290"/>
                        </a:lnSpc>
                      </a:pPr>
                      <a:r>
                        <a:rPr dirty="0" sz="1100" spc="-5">
                          <a:latin typeface="Times New Roman"/>
                          <a:cs typeface="Times New Roman"/>
                        </a:rPr>
                        <a:t>Initial</a:t>
                      </a:r>
                      <a:r>
                        <a:rPr dirty="0" sz="1100" spc="-10">
                          <a:latin typeface="Times New Roman"/>
                          <a:cs typeface="Times New Roman"/>
                        </a:rPr>
                        <a:t> </a:t>
                      </a:r>
                      <a:r>
                        <a:rPr dirty="0" sz="1100">
                          <a:latin typeface="Times New Roman"/>
                          <a:cs typeface="Times New Roman"/>
                        </a:rPr>
                        <a:t>cap</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113030" indent="-635">
                        <a:lnSpc>
                          <a:spcPts val="1290"/>
                        </a:lnSpc>
                        <a:spcBef>
                          <a:spcPts val="35"/>
                        </a:spcBef>
                      </a:pPr>
                      <a:r>
                        <a:rPr dirty="0" sz="1100">
                          <a:latin typeface="Times New Roman"/>
                          <a:cs typeface="Times New Roman"/>
                        </a:rPr>
                        <a:t>Graphics labels  (unless the term is</a:t>
                      </a:r>
                      <a:r>
                        <a:rPr dirty="0" sz="1100" spc="-100">
                          <a:latin typeface="Times New Roman"/>
                          <a:cs typeface="Times New Roman"/>
                        </a:rPr>
                        <a:t> </a:t>
                      </a:r>
                      <a:r>
                        <a:rPr dirty="0" sz="1100">
                          <a:latin typeface="Times New Roman"/>
                          <a:cs typeface="Times New Roman"/>
                        </a:rPr>
                        <a:t>a</a:t>
                      </a:r>
                      <a:endParaRPr sz="1100">
                        <a:latin typeface="Times New Roman"/>
                        <a:cs typeface="Times New Roman"/>
                      </a:endParaRPr>
                    </a:p>
                    <a:p>
                      <a:pPr marL="68580">
                        <a:lnSpc>
                          <a:spcPts val="1260"/>
                        </a:lnSpc>
                      </a:pPr>
                      <a:r>
                        <a:rPr dirty="0" sz="1100">
                          <a:latin typeface="Times New Roman"/>
                          <a:cs typeface="Times New Roman"/>
                        </a:rPr>
                        <a:t>proper</a:t>
                      </a:r>
                      <a:r>
                        <a:rPr dirty="0" sz="1100" spc="-10">
                          <a:latin typeface="Times New Roman"/>
                          <a:cs typeface="Times New Roman"/>
                        </a:rPr>
                        <a:t> </a:t>
                      </a:r>
                      <a:r>
                        <a:rPr dirty="0" sz="1100">
                          <a:latin typeface="Times New Roman"/>
                          <a:cs typeface="Times New Roman"/>
                        </a:rPr>
                        <a:t>noun)</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spc="-5">
                          <a:latin typeface="Times New Roman"/>
                          <a:cs typeface="Times New Roman"/>
                        </a:rPr>
                        <a:t>Customer </a:t>
                      </a:r>
                      <a:r>
                        <a:rPr dirty="0" sz="1100">
                          <a:latin typeface="Times New Roman"/>
                          <a:cs typeface="Times New Roman"/>
                        </a:rPr>
                        <a:t>address (</a:t>
                      </a:r>
                      <a:r>
                        <a:rPr dirty="0" sz="1100" i="1">
                          <a:latin typeface="Times New Roman"/>
                          <a:cs typeface="Times New Roman"/>
                        </a:rPr>
                        <a:t>but </a:t>
                      </a:r>
                      <a:r>
                        <a:rPr dirty="0" sz="1100">
                          <a:latin typeface="Times New Roman"/>
                          <a:cs typeface="Times New Roman"/>
                        </a:rPr>
                        <a:t>Oracle </a:t>
                      </a:r>
                      <a:r>
                        <a:rPr dirty="0" sz="1100" spc="-5">
                          <a:latin typeface="Times New Roman"/>
                          <a:cs typeface="Times New Roman"/>
                        </a:rPr>
                        <a:t>Payables)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027176">
                <a:tc>
                  <a:txBody>
                    <a:bodyPr/>
                    <a:lstStyle/>
                    <a:p>
                      <a:pPr marL="68580">
                        <a:lnSpc>
                          <a:spcPts val="1290"/>
                        </a:lnSpc>
                      </a:pPr>
                      <a:r>
                        <a:rPr dirty="0" sz="1100" spc="-5">
                          <a:latin typeface="Times New Roman"/>
                          <a:cs typeface="Times New Roman"/>
                        </a:rPr>
                        <a:t>Italic</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130810" indent="-1270">
                        <a:lnSpc>
                          <a:spcPts val="1290"/>
                        </a:lnSpc>
                        <a:spcBef>
                          <a:spcPts val="35"/>
                        </a:spcBef>
                      </a:pPr>
                      <a:r>
                        <a:rPr dirty="0" sz="1100" spc="-5">
                          <a:latin typeface="Times New Roman"/>
                          <a:cs typeface="Times New Roman"/>
                        </a:rPr>
                        <a:t>Emphasized </a:t>
                      </a:r>
                      <a:r>
                        <a:rPr dirty="0" sz="1100">
                          <a:latin typeface="Times New Roman"/>
                          <a:cs typeface="Times New Roman"/>
                        </a:rPr>
                        <a:t>words  and phrases in</a:t>
                      </a:r>
                      <a:r>
                        <a:rPr dirty="0" sz="1100" spc="-80">
                          <a:latin typeface="Times New Roman"/>
                          <a:cs typeface="Times New Roman"/>
                        </a:rPr>
                        <a:t> </a:t>
                      </a:r>
                      <a:r>
                        <a:rPr dirty="0" sz="1100">
                          <a:latin typeface="Times New Roman"/>
                          <a:cs typeface="Times New Roman"/>
                        </a:rPr>
                        <a:t>print</a:t>
                      </a:r>
                      <a:endParaRPr sz="1100">
                        <a:latin typeface="Times New Roman"/>
                        <a:cs typeface="Times New Roman"/>
                      </a:endParaRPr>
                    </a:p>
                    <a:p>
                      <a:pPr marL="68580">
                        <a:lnSpc>
                          <a:spcPts val="1245"/>
                        </a:lnSpc>
                      </a:pPr>
                      <a:r>
                        <a:rPr dirty="0" sz="1100">
                          <a:latin typeface="Times New Roman"/>
                          <a:cs typeface="Times New Roman"/>
                        </a:rPr>
                        <a:t>publications,</a:t>
                      </a:r>
                      <a:r>
                        <a:rPr dirty="0" sz="1100" spc="-15">
                          <a:latin typeface="Times New Roman"/>
                          <a:cs typeface="Times New Roman"/>
                        </a:rPr>
                        <a:t> </a:t>
                      </a:r>
                      <a:r>
                        <a:rPr dirty="0" sz="1100">
                          <a:latin typeface="Times New Roman"/>
                          <a:cs typeface="Times New Roman"/>
                        </a:rPr>
                        <a:t>titles</a:t>
                      </a:r>
                      <a:endParaRPr sz="1100">
                        <a:latin typeface="Times New Roman"/>
                        <a:cs typeface="Times New Roman"/>
                      </a:endParaRPr>
                    </a:p>
                    <a:p>
                      <a:pPr marL="68580" marR="236854">
                        <a:lnSpc>
                          <a:spcPts val="1300"/>
                        </a:lnSpc>
                        <a:spcBef>
                          <a:spcPts val="50"/>
                        </a:spcBef>
                      </a:pPr>
                      <a:r>
                        <a:rPr dirty="0" sz="1100">
                          <a:latin typeface="Times New Roman"/>
                          <a:cs typeface="Times New Roman"/>
                        </a:rPr>
                        <a:t>of </a:t>
                      </a:r>
                      <a:r>
                        <a:rPr dirty="0" sz="1100" spc="-5">
                          <a:latin typeface="Times New Roman"/>
                          <a:cs typeface="Times New Roman"/>
                        </a:rPr>
                        <a:t>books </a:t>
                      </a:r>
                      <a:r>
                        <a:rPr dirty="0" sz="1100">
                          <a:latin typeface="Times New Roman"/>
                          <a:cs typeface="Times New Roman"/>
                        </a:rPr>
                        <a:t>and  courses,</a:t>
                      </a:r>
                      <a:r>
                        <a:rPr dirty="0" sz="1100" spc="-45">
                          <a:latin typeface="Times New Roman"/>
                          <a:cs typeface="Times New Roman"/>
                        </a:rPr>
                        <a:t> </a:t>
                      </a:r>
                      <a:r>
                        <a:rPr dirty="0" sz="1100" spc="-5">
                          <a:latin typeface="Times New Roman"/>
                          <a:cs typeface="Times New Roman"/>
                        </a:rPr>
                        <a:t>variables</a:t>
                      </a:r>
                      <a:endParaRPr sz="1100">
                        <a:latin typeface="Times New Roman"/>
                        <a:cs typeface="Times New Roman"/>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ts val="1290"/>
                        </a:lnSpc>
                      </a:pPr>
                      <a:r>
                        <a:rPr dirty="0" sz="1100" spc="-5">
                          <a:latin typeface="Times New Roman"/>
                          <a:cs typeface="Times New Roman"/>
                        </a:rPr>
                        <a:t>Do </a:t>
                      </a:r>
                      <a:r>
                        <a:rPr dirty="0" sz="1100" i="1">
                          <a:latin typeface="Times New Roman"/>
                          <a:cs typeface="Times New Roman"/>
                        </a:rPr>
                        <a:t>not </a:t>
                      </a:r>
                      <a:r>
                        <a:rPr dirty="0" sz="1100" spc="-5">
                          <a:latin typeface="Times New Roman"/>
                          <a:cs typeface="Times New Roman"/>
                        </a:rPr>
                        <a:t>save changes </a:t>
                      </a:r>
                      <a:r>
                        <a:rPr dirty="0" sz="1100">
                          <a:latin typeface="Times New Roman"/>
                          <a:cs typeface="Times New Roman"/>
                        </a:rPr>
                        <a:t>to the</a:t>
                      </a:r>
                      <a:r>
                        <a:rPr dirty="0" sz="1100" spc="5">
                          <a:latin typeface="Times New Roman"/>
                          <a:cs typeface="Times New Roman"/>
                        </a:rPr>
                        <a:t> </a:t>
                      </a:r>
                      <a:r>
                        <a:rPr dirty="0" sz="1100">
                          <a:latin typeface="Times New Roman"/>
                          <a:cs typeface="Times New Roman"/>
                        </a:rPr>
                        <a:t>database.</a:t>
                      </a:r>
                      <a:endParaRPr sz="1100">
                        <a:latin typeface="Times New Roman"/>
                        <a:cs typeface="Times New Roman"/>
                      </a:endParaRPr>
                    </a:p>
                    <a:p>
                      <a:pPr marL="68580" marR="609600">
                        <a:lnSpc>
                          <a:spcPts val="1300"/>
                        </a:lnSpc>
                        <a:spcBef>
                          <a:spcPts val="530"/>
                        </a:spcBef>
                      </a:pPr>
                      <a:r>
                        <a:rPr dirty="0" sz="1100" spc="-5">
                          <a:latin typeface="Times New Roman"/>
                          <a:cs typeface="Times New Roman"/>
                        </a:rPr>
                        <a:t>For </a:t>
                      </a:r>
                      <a:r>
                        <a:rPr dirty="0" sz="1100">
                          <a:latin typeface="Times New Roman"/>
                          <a:cs typeface="Times New Roman"/>
                        </a:rPr>
                        <a:t>further </a:t>
                      </a:r>
                      <a:r>
                        <a:rPr dirty="0" sz="1100" spc="-5">
                          <a:latin typeface="Times New Roman"/>
                          <a:cs typeface="Times New Roman"/>
                        </a:rPr>
                        <a:t>information, </a:t>
                      </a:r>
                      <a:r>
                        <a:rPr dirty="0" sz="1100">
                          <a:latin typeface="Times New Roman"/>
                          <a:cs typeface="Times New Roman"/>
                        </a:rPr>
                        <a:t>see </a:t>
                      </a:r>
                      <a:r>
                        <a:rPr dirty="0" sz="1100" i="1">
                          <a:latin typeface="Times New Roman"/>
                          <a:cs typeface="Times New Roman"/>
                        </a:rPr>
                        <a:t>Oracle7 Server SQL  </a:t>
                      </a:r>
                      <a:r>
                        <a:rPr dirty="0" sz="1100" i="1">
                          <a:latin typeface="Times New Roman"/>
                          <a:cs typeface="Times New Roman"/>
                        </a:rPr>
                        <a:t>Language Reference</a:t>
                      </a:r>
                      <a:r>
                        <a:rPr dirty="0" sz="1100" spc="-5" i="1">
                          <a:latin typeface="Times New Roman"/>
                          <a:cs typeface="Times New Roman"/>
                        </a:rPr>
                        <a:t> </a:t>
                      </a:r>
                      <a:r>
                        <a:rPr dirty="0" sz="1100" i="1">
                          <a:latin typeface="Times New Roman"/>
                          <a:cs typeface="Times New Roman"/>
                        </a:rPr>
                        <a:t>Manual</a:t>
                      </a:r>
                      <a:r>
                        <a:rPr dirty="0" sz="1100">
                          <a:latin typeface="Times New Roman"/>
                          <a:cs typeface="Times New Roman"/>
                        </a:rPr>
                        <a:t>.</a:t>
                      </a:r>
                      <a:endParaRPr sz="1100">
                        <a:latin typeface="Times New Roman"/>
                        <a:cs typeface="Times New Roman"/>
                      </a:endParaRPr>
                    </a:p>
                    <a:p>
                      <a:pPr marL="68580" marR="252729" indent="-635">
                        <a:lnSpc>
                          <a:spcPct val="100000"/>
                        </a:lnSpc>
                        <a:spcBef>
                          <a:spcPts val="440"/>
                        </a:spcBef>
                      </a:pPr>
                      <a:r>
                        <a:rPr dirty="0" sz="1100">
                          <a:latin typeface="Times New Roman"/>
                          <a:cs typeface="Times New Roman"/>
                        </a:rPr>
                        <a:t>Enter </a:t>
                      </a:r>
                      <a:r>
                        <a:rPr dirty="0" u="sng" baseline="2525" sz="1650" spc="-7" i="1">
                          <a:uFill>
                            <a:solidFill>
                              <a:srgbClr val="000000"/>
                            </a:solidFill>
                          </a:uFill>
                          <a:latin typeface="Courier New"/>
                          <a:cs typeface="Courier New"/>
                          <a:hlinkClick r:id="rId3"/>
                        </a:rPr>
                        <a:t>user_id@us.oracle.com</a:t>
                      </a:r>
                      <a:r>
                        <a:rPr dirty="0" sz="1100" spc="-5">
                          <a:latin typeface="Times New Roman"/>
                          <a:cs typeface="Times New Roman"/>
                          <a:hlinkClick r:id="rId3"/>
                        </a:rPr>
                        <a:t>, </a:t>
                      </a:r>
                      <a:r>
                        <a:rPr dirty="0" sz="1100">
                          <a:latin typeface="Times New Roman"/>
                          <a:cs typeface="Times New Roman"/>
                        </a:rPr>
                        <a:t>where </a:t>
                      </a:r>
                      <a:r>
                        <a:rPr dirty="0" sz="1100" i="1">
                          <a:latin typeface="Times New Roman"/>
                          <a:cs typeface="Times New Roman"/>
                        </a:rPr>
                        <a:t>user_id </a:t>
                      </a:r>
                      <a:r>
                        <a:rPr dirty="0" sz="1100">
                          <a:latin typeface="Times New Roman"/>
                          <a:cs typeface="Times New Roman"/>
                        </a:rPr>
                        <a:t>is  the </a:t>
                      </a:r>
                      <a:r>
                        <a:rPr dirty="0" sz="1100" spc="-5">
                          <a:latin typeface="Times New Roman"/>
                          <a:cs typeface="Times New Roman"/>
                        </a:rPr>
                        <a:t>name of </a:t>
                      </a:r>
                      <a:r>
                        <a:rPr dirty="0" sz="1100">
                          <a:latin typeface="Times New Roman"/>
                          <a:cs typeface="Times New Roman"/>
                        </a:rPr>
                        <a:t>the</a:t>
                      </a:r>
                      <a:r>
                        <a:rPr dirty="0" sz="1100" spc="5">
                          <a:latin typeface="Times New Roman"/>
                          <a:cs typeface="Times New Roman"/>
                        </a:rPr>
                        <a:t> </a:t>
                      </a:r>
                      <a:r>
                        <a:rPr dirty="0" sz="1100">
                          <a:latin typeface="Times New Roman"/>
                          <a:cs typeface="Times New Roman"/>
                        </a:rPr>
                        <a:t>user.</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6437">
                <a:tc>
                  <a:txBody>
                    <a:bodyPr/>
                    <a:lstStyle/>
                    <a:p>
                      <a:pPr marL="68580">
                        <a:lnSpc>
                          <a:spcPts val="1290"/>
                        </a:lnSpc>
                      </a:pPr>
                      <a:r>
                        <a:rPr dirty="0" sz="1100">
                          <a:latin typeface="Times New Roman"/>
                          <a:cs typeface="Times New Roman"/>
                        </a:rPr>
                        <a:t>Plus</a:t>
                      </a:r>
                      <a:r>
                        <a:rPr dirty="0" sz="1100" spc="-10">
                          <a:latin typeface="Times New Roman"/>
                          <a:cs typeface="Times New Roman"/>
                        </a:rPr>
                        <a:t> </a:t>
                      </a:r>
                      <a:r>
                        <a:rPr dirty="0" sz="1100" spc="-5">
                          <a:latin typeface="Times New Roman"/>
                          <a:cs typeface="Times New Roman"/>
                        </a:rPr>
                        <a:t>signs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7945">
                        <a:lnSpc>
                          <a:spcPts val="1290"/>
                        </a:lnSpc>
                      </a:pPr>
                      <a:r>
                        <a:rPr dirty="0" sz="1100">
                          <a:latin typeface="Times New Roman"/>
                          <a:cs typeface="Times New Roman"/>
                        </a:rPr>
                        <a:t>Key</a:t>
                      </a:r>
                      <a:r>
                        <a:rPr dirty="0" sz="1100" spc="-20">
                          <a:latin typeface="Times New Roman"/>
                          <a:cs typeface="Times New Roman"/>
                        </a:rPr>
                        <a:t> </a:t>
                      </a:r>
                      <a:r>
                        <a:rPr dirty="0" sz="1100" spc="-5">
                          <a:latin typeface="Times New Roman"/>
                          <a:cs typeface="Times New Roman"/>
                        </a:rPr>
                        <a:t>combinations</a:t>
                      </a: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995680" indent="-635">
                        <a:lnSpc>
                          <a:spcPts val="1300"/>
                        </a:lnSpc>
                        <a:spcBef>
                          <a:spcPts val="30"/>
                        </a:spcBef>
                      </a:pPr>
                      <a:r>
                        <a:rPr dirty="0" sz="1100">
                          <a:latin typeface="Times New Roman"/>
                          <a:cs typeface="Times New Roman"/>
                        </a:rPr>
                        <a:t>Press and hold these </a:t>
                      </a:r>
                      <a:r>
                        <a:rPr dirty="0" sz="1100" spc="-10">
                          <a:latin typeface="Times New Roman"/>
                          <a:cs typeface="Times New Roman"/>
                        </a:rPr>
                        <a:t>keys </a:t>
                      </a:r>
                      <a:r>
                        <a:rPr dirty="0" sz="1100" spc="-5">
                          <a:latin typeface="Times New Roman"/>
                          <a:cs typeface="Times New Roman"/>
                        </a:rPr>
                        <a:t>simultaneously:  </a:t>
                      </a:r>
                      <a:r>
                        <a:rPr dirty="0" sz="1100">
                          <a:latin typeface="Times New Roman"/>
                          <a:cs typeface="Times New Roman"/>
                        </a:rPr>
                        <a:t>[Control] + [Alt] +</a:t>
                      </a:r>
                      <a:r>
                        <a:rPr dirty="0" sz="1100" spc="-5">
                          <a:latin typeface="Times New Roman"/>
                          <a:cs typeface="Times New Roman"/>
                        </a:rPr>
                        <a:t> </a:t>
                      </a:r>
                      <a:r>
                        <a:rPr dirty="0" sz="1100">
                          <a:latin typeface="Times New Roman"/>
                          <a:cs typeface="Times New Roman"/>
                        </a:rPr>
                        <a:t>[Delete]</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328928">
                <a:tc>
                  <a:txBody>
                    <a:bodyPr/>
                    <a:lstStyle/>
                    <a:p>
                      <a:pPr marL="68580" marR="311150">
                        <a:lnSpc>
                          <a:spcPts val="1300"/>
                        </a:lnSpc>
                        <a:spcBef>
                          <a:spcPts val="30"/>
                        </a:spcBef>
                      </a:pPr>
                      <a:r>
                        <a:rPr dirty="0" sz="1100">
                          <a:latin typeface="Times New Roman"/>
                          <a:cs typeface="Times New Roman"/>
                        </a:rPr>
                        <a:t>Quotation  </a:t>
                      </a:r>
                      <a:r>
                        <a:rPr dirty="0" sz="1100" spc="-10">
                          <a:latin typeface="Times New Roman"/>
                          <a:cs typeface="Times New Roman"/>
                        </a:rPr>
                        <a:t>marks</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93980">
                        <a:lnSpc>
                          <a:spcPts val="1300"/>
                        </a:lnSpc>
                        <a:spcBef>
                          <a:spcPts val="30"/>
                        </a:spcBef>
                      </a:pPr>
                      <a:r>
                        <a:rPr dirty="0" sz="1100">
                          <a:latin typeface="Times New Roman"/>
                          <a:cs typeface="Times New Roman"/>
                        </a:rPr>
                        <a:t>Lesson and chapter  titles in</a:t>
                      </a:r>
                      <a:r>
                        <a:rPr dirty="0" sz="1100" spc="-15">
                          <a:latin typeface="Times New Roman"/>
                          <a:cs typeface="Times New Roman"/>
                        </a:rPr>
                        <a:t> </a:t>
                      </a:r>
                      <a:r>
                        <a:rPr dirty="0" sz="1100">
                          <a:latin typeface="Times New Roman"/>
                          <a:cs typeface="Times New Roman"/>
                        </a:rPr>
                        <a:t>cross</a:t>
                      </a:r>
                      <a:endParaRPr sz="1100">
                        <a:latin typeface="Times New Roman"/>
                        <a:cs typeface="Times New Roman"/>
                      </a:endParaRPr>
                    </a:p>
                    <a:p>
                      <a:pPr marL="68580" marR="93980">
                        <a:lnSpc>
                          <a:spcPts val="1290"/>
                        </a:lnSpc>
                      </a:pPr>
                      <a:r>
                        <a:rPr dirty="0" sz="1100">
                          <a:latin typeface="Times New Roman"/>
                          <a:cs typeface="Times New Roman"/>
                        </a:rPr>
                        <a:t>references,</a:t>
                      </a:r>
                      <a:r>
                        <a:rPr dirty="0" sz="1100" spc="-65">
                          <a:latin typeface="Times New Roman"/>
                          <a:cs typeface="Times New Roman"/>
                        </a:rPr>
                        <a:t> </a:t>
                      </a:r>
                      <a:r>
                        <a:rPr dirty="0" sz="1100">
                          <a:latin typeface="Times New Roman"/>
                          <a:cs typeface="Times New Roman"/>
                        </a:rPr>
                        <a:t>interface  </a:t>
                      </a:r>
                      <a:r>
                        <a:rPr dirty="0" sz="1100" spc="-5">
                          <a:latin typeface="Times New Roman"/>
                          <a:cs typeface="Times New Roman"/>
                        </a:rPr>
                        <a:t>elements with</a:t>
                      </a:r>
                      <a:r>
                        <a:rPr dirty="0" sz="1100" spc="-20">
                          <a:latin typeface="Times New Roman"/>
                          <a:cs typeface="Times New Roman"/>
                        </a:rPr>
                        <a:t> </a:t>
                      </a:r>
                      <a:r>
                        <a:rPr dirty="0" sz="1100">
                          <a:latin typeface="Times New Roman"/>
                          <a:cs typeface="Times New Roman"/>
                        </a:rPr>
                        <a:t>long</a:t>
                      </a:r>
                      <a:endParaRPr sz="1100">
                        <a:latin typeface="Times New Roman"/>
                        <a:cs typeface="Times New Roman"/>
                      </a:endParaRPr>
                    </a:p>
                    <a:p>
                      <a:pPr marL="68580">
                        <a:lnSpc>
                          <a:spcPts val="1245"/>
                        </a:lnSpc>
                      </a:pPr>
                      <a:r>
                        <a:rPr dirty="0" sz="1100" spc="-5">
                          <a:latin typeface="Times New Roman"/>
                          <a:cs typeface="Times New Roman"/>
                        </a:rPr>
                        <a:t>names </a:t>
                      </a:r>
                      <a:r>
                        <a:rPr dirty="0" sz="1100">
                          <a:latin typeface="Times New Roman"/>
                          <a:cs typeface="Times New Roman"/>
                        </a:rPr>
                        <a:t>that</a:t>
                      </a:r>
                      <a:r>
                        <a:rPr dirty="0" sz="1100" spc="-70">
                          <a:latin typeface="Times New Roman"/>
                          <a:cs typeface="Times New Roman"/>
                        </a:rPr>
                        <a:t> </a:t>
                      </a:r>
                      <a:r>
                        <a:rPr dirty="0" sz="1100" spc="-5">
                          <a:latin typeface="Times New Roman"/>
                          <a:cs typeface="Times New Roman"/>
                        </a:rPr>
                        <a:t>have</a:t>
                      </a:r>
                      <a:endParaRPr sz="1100">
                        <a:latin typeface="Times New Roman"/>
                        <a:cs typeface="Times New Roman"/>
                      </a:endParaRPr>
                    </a:p>
                    <a:p>
                      <a:pPr marL="68580">
                        <a:lnSpc>
                          <a:spcPts val="1310"/>
                        </a:lnSpc>
                      </a:pPr>
                      <a:r>
                        <a:rPr dirty="0" sz="1100">
                          <a:latin typeface="Times New Roman"/>
                          <a:cs typeface="Times New Roman"/>
                        </a:rPr>
                        <a:t>only initial</a:t>
                      </a:r>
                      <a:r>
                        <a:rPr dirty="0" sz="1100" spc="-95">
                          <a:latin typeface="Times New Roman"/>
                          <a:cs typeface="Times New Roman"/>
                        </a:rPr>
                        <a:t> </a:t>
                      </a:r>
                      <a:r>
                        <a:rPr dirty="0" sz="1100">
                          <a:latin typeface="Times New Roman"/>
                          <a:cs typeface="Times New Roman"/>
                        </a:rPr>
                        <a:t>caps</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marR="299720">
                        <a:lnSpc>
                          <a:spcPts val="1300"/>
                        </a:lnSpc>
                        <a:spcBef>
                          <a:spcPts val="30"/>
                        </a:spcBef>
                      </a:pPr>
                      <a:r>
                        <a:rPr dirty="0" sz="1100">
                          <a:latin typeface="Times New Roman"/>
                          <a:cs typeface="Times New Roman"/>
                        </a:rPr>
                        <a:t>This subject is </a:t>
                      </a:r>
                      <a:r>
                        <a:rPr dirty="0" sz="1100" spc="-5">
                          <a:latin typeface="Times New Roman"/>
                          <a:cs typeface="Times New Roman"/>
                        </a:rPr>
                        <a:t>covered </a:t>
                      </a:r>
                      <a:r>
                        <a:rPr dirty="0" sz="1100">
                          <a:latin typeface="Times New Roman"/>
                          <a:cs typeface="Times New Roman"/>
                        </a:rPr>
                        <a:t>in Unit </a:t>
                      </a:r>
                      <a:r>
                        <a:rPr dirty="0" sz="1100" spc="-15">
                          <a:latin typeface="Times New Roman"/>
                          <a:cs typeface="Times New Roman"/>
                        </a:rPr>
                        <a:t>II, </a:t>
                      </a:r>
                      <a:r>
                        <a:rPr dirty="0" sz="1100">
                          <a:latin typeface="Times New Roman"/>
                          <a:cs typeface="Times New Roman"/>
                        </a:rPr>
                        <a:t>Lesson 3, “Working  </a:t>
                      </a:r>
                      <a:r>
                        <a:rPr dirty="0" sz="1100" spc="-5">
                          <a:latin typeface="Times New Roman"/>
                          <a:cs typeface="Times New Roman"/>
                        </a:rPr>
                        <a:t>with </a:t>
                      </a:r>
                      <a:r>
                        <a:rPr dirty="0" sz="1100">
                          <a:latin typeface="Times New Roman"/>
                          <a:cs typeface="Times New Roman"/>
                        </a:rPr>
                        <a:t>Objects.”</a:t>
                      </a:r>
                      <a:endParaRPr sz="1100">
                        <a:latin typeface="Times New Roman"/>
                        <a:cs typeface="Times New Roman"/>
                      </a:endParaRPr>
                    </a:p>
                    <a:p>
                      <a:pPr>
                        <a:lnSpc>
                          <a:spcPct val="100000"/>
                        </a:lnSpc>
                        <a:spcBef>
                          <a:spcPts val="20"/>
                        </a:spcBef>
                      </a:pPr>
                      <a:endParaRPr sz="1100">
                        <a:latin typeface="Times New Roman"/>
                        <a:cs typeface="Times New Roman"/>
                      </a:endParaRPr>
                    </a:p>
                    <a:p>
                      <a:pPr marL="68580" marR="271145">
                        <a:lnSpc>
                          <a:spcPts val="1300"/>
                        </a:lnSpc>
                      </a:pPr>
                      <a:r>
                        <a:rPr dirty="0" sz="1100">
                          <a:latin typeface="Times New Roman"/>
                          <a:cs typeface="Times New Roman"/>
                        </a:rPr>
                        <a:t>Select the </a:t>
                      </a:r>
                      <a:r>
                        <a:rPr dirty="0" sz="1100" spc="-5">
                          <a:latin typeface="Times New Roman"/>
                          <a:cs typeface="Times New Roman"/>
                        </a:rPr>
                        <a:t>“Include </a:t>
                      </a:r>
                      <a:r>
                        <a:rPr dirty="0" sz="1100">
                          <a:latin typeface="Times New Roman"/>
                          <a:cs typeface="Times New Roman"/>
                        </a:rPr>
                        <a:t>a reusable </a:t>
                      </a:r>
                      <a:r>
                        <a:rPr dirty="0" sz="1100" spc="-5">
                          <a:latin typeface="Times New Roman"/>
                          <a:cs typeface="Times New Roman"/>
                        </a:rPr>
                        <a:t>module component” </a:t>
                      </a:r>
                      <a:r>
                        <a:rPr dirty="0" sz="1100">
                          <a:latin typeface="Times New Roman"/>
                          <a:cs typeface="Times New Roman"/>
                        </a:rPr>
                        <a:t>and  click</a:t>
                      </a:r>
                      <a:r>
                        <a:rPr dirty="0" sz="1100" spc="-15">
                          <a:latin typeface="Times New Roman"/>
                          <a:cs typeface="Times New Roman"/>
                        </a:rPr>
                        <a:t> </a:t>
                      </a:r>
                      <a:r>
                        <a:rPr dirty="0" sz="1100">
                          <a:latin typeface="Times New Roman"/>
                          <a:cs typeface="Times New Roman"/>
                        </a:rPr>
                        <a:t>Finish.</a:t>
                      </a:r>
                      <a:endParaRPr sz="1100">
                        <a:latin typeface="Times New Roman"/>
                        <a:cs typeface="Times New Roman"/>
                      </a:endParaRPr>
                    </a:p>
                    <a:p>
                      <a:pPr>
                        <a:lnSpc>
                          <a:spcPct val="100000"/>
                        </a:lnSpc>
                        <a:spcBef>
                          <a:spcPts val="15"/>
                        </a:spcBef>
                      </a:pPr>
                      <a:endParaRPr sz="1050">
                        <a:latin typeface="Times New Roman"/>
                        <a:cs typeface="Times New Roman"/>
                      </a:endParaRPr>
                    </a:p>
                    <a:p>
                      <a:pPr marL="68580">
                        <a:lnSpc>
                          <a:spcPct val="100000"/>
                        </a:lnSpc>
                      </a:pPr>
                      <a:r>
                        <a:rPr dirty="0" sz="1100" spc="-5">
                          <a:latin typeface="Times New Roman"/>
                          <a:cs typeface="Times New Roman"/>
                        </a:rPr>
                        <a:t>Use </a:t>
                      </a:r>
                      <a:r>
                        <a:rPr dirty="0" sz="1100">
                          <a:latin typeface="Times New Roman"/>
                          <a:cs typeface="Times New Roman"/>
                        </a:rPr>
                        <a:t>the </a:t>
                      </a:r>
                      <a:r>
                        <a:rPr dirty="0" sz="1100" spc="-5">
                          <a:latin typeface="Times New Roman"/>
                          <a:cs typeface="Times New Roman"/>
                        </a:rPr>
                        <a:t>“</a:t>
                      </a:r>
                      <a:r>
                        <a:rPr dirty="0" sz="1100" spc="-5">
                          <a:latin typeface="Courier New"/>
                          <a:cs typeface="Courier New"/>
                        </a:rPr>
                        <a:t>WHERE</a:t>
                      </a:r>
                      <a:r>
                        <a:rPr dirty="0" sz="1100" spc="-380">
                          <a:latin typeface="Courier New"/>
                          <a:cs typeface="Courier New"/>
                        </a:rPr>
                        <a:t> </a:t>
                      </a:r>
                      <a:r>
                        <a:rPr dirty="0" sz="1100">
                          <a:latin typeface="Times New Roman"/>
                          <a:cs typeface="Times New Roman"/>
                        </a:rPr>
                        <a:t>clause of </a:t>
                      </a:r>
                      <a:r>
                        <a:rPr dirty="0" sz="1100" spc="-5">
                          <a:latin typeface="Times New Roman"/>
                          <a:cs typeface="Times New Roman"/>
                        </a:rPr>
                        <a:t>query” property.</a:t>
                      </a:r>
                      <a:endParaRPr sz="1100">
                        <a:latin typeface="Times New Roman"/>
                        <a:cs typeface="Times New Roman"/>
                      </a:endParaRPr>
                    </a:p>
                  </a:txBody>
                  <a:tcPr marL="0" marR="0" marB="0" marT="381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Describe the execution </a:t>
            </a:r>
            <a:r>
              <a:rPr dirty="0" sz="1550" spc="15" b="1">
                <a:latin typeface="Arial"/>
                <a:cs typeface="Arial"/>
              </a:rPr>
              <a:t>flow </a:t>
            </a:r>
            <a:r>
              <a:rPr dirty="0" sz="1550" spc="10" b="1">
                <a:latin typeface="Arial"/>
                <a:cs typeface="Arial"/>
              </a:rPr>
              <a:t>of </a:t>
            </a:r>
            <a:r>
              <a:rPr dirty="0" sz="1550" spc="15" b="1">
                <a:latin typeface="Arial"/>
                <a:cs typeface="Arial"/>
              </a:rPr>
              <a:t>SQL</a:t>
            </a:r>
            <a:r>
              <a:rPr dirty="0" sz="1550" spc="-10" b="1">
                <a:latin typeface="Arial"/>
                <a:cs typeface="Arial"/>
              </a:rPr>
              <a:t> </a:t>
            </a:r>
            <a:r>
              <a:rPr dirty="0" sz="1550" spc="10" b="1">
                <a:latin typeface="Arial"/>
                <a:cs typeface="Arial"/>
              </a:rPr>
              <a:t>statements</a:t>
            </a:r>
            <a:endParaRPr sz="1550">
              <a:latin typeface="Arial"/>
              <a:cs typeface="Arial"/>
            </a:endParaRPr>
          </a:p>
          <a:p>
            <a:pPr marL="1035050" marR="827405" indent="-327025">
              <a:lnSpc>
                <a:spcPct val="98200"/>
              </a:lnSpc>
              <a:spcBef>
                <a:spcPts val="434"/>
              </a:spcBef>
              <a:buClr>
                <a:srgbClr val="FF0000"/>
              </a:buClr>
              <a:buFont typeface="Arial"/>
              <a:buChar char="•"/>
              <a:tabLst>
                <a:tab pos="1035050" algn="l"/>
                <a:tab pos="1035685" algn="l"/>
              </a:tabLst>
            </a:pPr>
            <a:r>
              <a:rPr dirty="0" sz="1550" spc="10" b="1">
                <a:latin typeface="Arial"/>
                <a:cs typeface="Arial"/>
              </a:rPr>
              <a:t>Build and execute </a:t>
            </a:r>
            <a:r>
              <a:rPr dirty="0" sz="1550" spc="15" b="1">
                <a:latin typeface="Arial"/>
                <a:cs typeface="Arial"/>
              </a:rPr>
              <a:t>SQL </a:t>
            </a:r>
            <a:r>
              <a:rPr dirty="0" sz="1550" spc="10" b="1">
                <a:latin typeface="Arial"/>
                <a:cs typeface="Arial"/>
              </a:rPr>
              <a:t>statements dynamically  using Native Dynamic </a:t>
            </a:r>
            <a:r>
              <a:rPr dirty="0" sz="1550" spc="15" b="1">
                <a:latin typeface="Arial"/>
                <a:cs typeface="Arial"/>
              </a:rPr>
              <a:t>SQL </a:t>
            </a:r>
            <a:r>
              <a:rPr dirty="0" sz="1550" spc="5" b="1">
                <a:latin typeface="Arial"/>
                <a:cs typeface="Arial"/>
              </a:rPr>
              <a:t>(that is, </a:t>
            </a:r>
            <a:r>
              <a:rPr dirty="0" sz="1550" spc="10" b="1">
                <a:latin typeface="Arial"/>
                <a:cs typeface="Arial"/>
              </a:rPr>
              <a:t>with </a:t>
            </a:r>
            <a:r>
              <a:rPr dirty="0" sz="1550" spc="10" b="1">
                <a:latin typeface="Courier New"/>
                <a:cs typeface="Courier New"/>
              </a:rPr>
              <a:t>EXECUTE  IMMEDIATE</a:t>
            </a:r>
            <a:r>
              <a:rPr dirty="0" sz="1550" spc="-505" b="1">
                <a:latin typeface="Courier New"/>
                <a:cs typeface="Courier New"/>
              </a:rPr>
              <a:t> </a:t>
            </a:r>
            <a:r>
              <a:rPr dirty="0" sz="1550" spc="10" b="1">
                <a:latin typeface="Arial"/>
                <a:cs typeface="Arial"/>
              </a:rPr>
              <a:t>statements)</a:t>
            </a:r>
            <a:endParaRPr sz="1550">
              <a:latin typeface="Arial"/>
              <a:cs typeface="Arial"/>
            </a:endParaRPr>
          </a:p>
          <a:p>
            <a:pPr marL="1034415" indent="-327025">
              <a:lnSpc>
                <a:spcPct val="100000"/>
              </a:lnSpc>
              <a:spcBef>
                <a:spcPts val="400"/>
              </a:spcBef>
              <a:buClr>
                <a:srgbClr val="FF0000"/>
              </a:buClr>
              <a:buFont typeface="Arial"/>
              <a:buChar char="•"/>
              <a:tabLst>
                <a:tab pos="1034415" algn="l"/>
                <a:tab pos="1035050" algn="l"/>
              </a:tabLst>
            </a:pPr>
            <a:r>
              <a:rPr dirty="0" sz="1550" spc="10" b="1">
                <a:latin typeface="Arial"/>
                <a:cs typeface="Arial"/>
              </a:rPr>
              <a:t>Compare Native Dynamic </a:t>
            </a:r>
            <a:r>
              <a:rPr dirty="0" sz="1550" spc="15" b="1">
                <a:latin typeface="Arial"/>
                <a:cs typeface="Arial"/>
              </a:rPr>
              <a:t>SQL </a:t>
            </a:r>
            <a:r>
              <a:rPr dirty="0" sz="1550" spc="10" b="1">
                <a:latin typeface="Arial"/>
                <a:cs typeface="Arial"/>
              </a:rPr>
              <a:t>with the</a:t>
            </a:r>
            <a:r>
              <a:rPr dirty="0" sz="1550" spc="-15" b="1">
                <a:latin typeface="Arial"/>
                <a:cs typeface="Arial"/>
              </a:rPr>
              <a:t> </a:t>
            </a:r>
            <a:r>
              <a:rPr dirty="0" sz="1550" spc="10" b="1">
                <a:latin typeface="Courier New"/>
                <a:cs typeface="Courier New"/>
              </a:rPr>
              <a:t>DBMS_SQL</a:t>
            </a:r>
            <a:endParaRPr sz="1550">
              <a:latin typeface="Courier New"/>
              <a:cs typeface="Courier New"/>
            </a:endParaRPr>
          </a:p>
          <a:p>
            <a:pPr marL="1034415">
              <a:lnSpc>
                <a:spcPct val="100000"/>
              </a:lnSpc>
              <a:spcBef>
                <a:spcPts val="145"/>
              </a:spcBef>
            </a:pPr>
            <a:r>
              <a:rPr dirty="0" sz="1550" spc="10" b="1">
                <a:latin typeface="Arial"/>
                <a:cs typeface="Arial"/>
              </a:rPr>
              <a:t>package</a:t>
            </a:r>
            <a:r>
              <a:rPr dirty="0" sz="1550" spc="5" b="1">
                <a:latin typeface="Arial"/>
                <a:cs typeface="Arial"/>
              </a:rPr>
              <a:t> </a:t>
            </a:r>
            <a:r>
              <a:rPr dirty="0" sz="1550" spc="10" b="1">
                <a:latin typeface="Arial"/>
                <a:cs typeface="Arial"/>
              </a:rPr>
              <a:t>approach</a:t>
            </a:r>
            <a:endParaRPr sz="1550">
              <a:latin typeface="Arial"/>
              <a:cs typeface="Arial"/>
            </a:endParaRPr>
          </a:p>
          <a:p>
            <a:pPr marL="1034415" marR="1111885" indent="-327025">
              <a:lnSpc>
                <a:spcPct val="103400"/>
              </a:lnSpc>
              <a:spcBef>
                <a:spcPts val="225"/>
              </a:spcBef>
              <a:buClr>
                <a:srgbClr val="FF0000"/>
              </a:buClr>
              <a:buFont typeface="Arial"/>
              <a:buChar char="•"/>
              <a:tabLst>
                <a:tab pos="1034415" algn="l"/>
                <a:tab pos="1035050" algn="l"/>
              </a:tabLst>
            </a:pPr>
            <a:r>
              <a:rPr dirty="0" sz="1550" spc="10" b="1">
                <a:latin typeface="Arial"/>
                <a:cs typeface="Arial"/>
              </a:rPr>
              <a:t>Use the </a:t>
            </a:r>
            <a:r>
              <a:rPr dirty="0" sz="1550" spc="10" b="1">
                <a:latin typeface="Courier New"/>
                <a:cs typeface="Courier New"/>
              </a:rPr>
              <a:t>DBMS_METADATA </a:t>
            </a:r>
            <a:r>
              <a:rPr dirty="0" sz="1550" spc="10" b="1">
                <a:latin typeface="Arial"/>
                <a:cs typeface="Arial"/>
              </a:rPr>
              <a:t>package to obtain  metadata from the data dictionary as </a:t>
            </a:r>
            <a:r>
              <a:rPr dirty="0" sz="1550" spc="15" b="1">
                <a:latin typeface="Arial"/>
                <a:cs typeface="Arial"/>
              </a:rPr>
              <a:t>XML </a:t>
            </a:r>
            <a:r>
              <a:rPr dirty="0" sz="1550" spc="10" b="1">
                <a:latin typeface="Arial"/>
                <a:cs typeface="Arial"/>
              </a:rPr>
              <a:t>or  creation </a:t>
            </a:r>
            <a:r>
              <a:rPr dirty="0" sz="1550" spc="15" b="1">
                <a:latin typeface="Arial"/>
                <a:cs typeface="Arial"/>
              </a:rPr>
              <a:t>DDL </a:t>
            </a:r>
            <a:r>
              <a:rPr dirty="0" sz="1550" spc="10" b="1">
                <a:latin typeface="Arial"/>
                <a:cs typeface="Arial"/>
              </a:rPr>
              <a:t>that can be used to re-create the  objects</a:t>
            </a:r>
            <a:endParaRPr sz="1550">
              <a:latin typeface="Arial"/>
              <a:cs typeface="Arial"/>
            </a:endParaRPr>
          </a:p>
          <a:p>
            <a:pPr>
              <a:lnSpc>
                <a:spcPct val="100000"/>
              </a:lnSpc>
            </a:pPr>
            <a:endParaRPr sz="1700">
              <a:latin typeface="Arial"/>
              <a:cs typeface="Arial"/>
            </a:endParaRPr>
          </a:p>
          <a:p>
            <a:pPr algn="ctr" marL="10160">
              <a:lnSpc>
                <a:spcPct val="100000"/>
              </a:lnSpc>
              <a:spcBef>
                <a:spcPts val="11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89345" cy="157543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80">
              <a:lnSpc>
                <a:spcPct val="98800"/>
              </a:lnSpc>
              <a:spcBef>
                <a:spcPts val="40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to construct and execute </a:t>
            </a:r>
            <a:r>
              <a:rPr dirty="0" sz="1300" spc="10">
                <a:latin typeface="Times New Roman"/>
                <a:cs typeface="Times New Roman"/>
              </a:rPr>
              <a:t>SQL </a:t>
            </a:r>
            <a:r>
              <a:rPr dirty="0" sz="1300" spc="5">
                <a:latin typeface="Times New Roman"/>
                <a:cs typeface="Times New Roman"/>
              </a:rPr>
              <a:t>statements </a:t>
            </a:r>
            <a:r>
              <a:rPr dirty="0" sz="1300" spc="10">
                <a:latin typeface="Times New Roman"/>
                <a:cs typeface="Times New Roman"/>
              </a:rPr>
              <a:t>dynamically—that </a:t>
            </a:r>
            <a:r>
              <a:rPr dirty="0" sz="1300" spc="5">
                <a:latin typeface="Times New Roman"/>
                <a:cs typeface="Times New Roman"/>
              </a:rPr>
              <a:t>is, at  run time using the Native </a:t>
            </a:r>
            <a:r>
              <a:rPr dirty="0" sz="1300" spc="10">
                <a:latin typeface="Times New Roman"/>
                <a:cs typeface="Times New Roman"/>
              </a:rPr>
              <a:t>Dynamic SQL </a:t>
            </a:r>
            <a:r>
              <a:rPr dirty="0" sz="1300" spc="5">
                <a:latin typeface="Times New Roman"/>
                <a:cs typeface="Times New Roman"/>
              </a:rPr>
              <a:t>statements in </a:t>
            </a:r>
            <a:r>
              <a:rPr dirty="0" sz="1300" spc="10">
                <a:latin typeface="Times New Roman"/>
                <a:cs typeface="Times New Roman"/>
              </a:rPr>
              <a:t>PL/SQL. </a:t>
            </a:r>
            <a:r>
              <a:rPr dirty="0" sz="1300" spc="5">
                <a:latin typeface="Times New Roman"/>
                <a:cs typeface="Times New Roman"/>
              </a:rPr>
              <a:t>You compare Native  </a:t>
            </a:r>
            <a:r>
              <a:rPr dirty="0" sz="1300" spc="10">
                <a:latin typeface="Times New Roman"/>
                <a:cs typeface="Times New Roman"/>
              </a:rPr>
              <a:t>Dynamic SQL </a:t>
            </a:r>
            <a:r>
              <a:rPr dirty="0" sz="1300" spc="5">
                <a:latin typeface="Times New Roman"/>
                <a:cs typeface="Times New Roman"/>
              </a:rPr>
              <a:t>to the </a:t>
            </a:r>
            <a:r>
              <a:rPr dirty="0" sz="1300" spc="15">
                <a:latin typeface="Courier New"/>
                <a:cs typeface="Courier New"/>
              </a:rPr>
              <a:t>DBMS_SQL</a:t>
            </a:r>
            <a:r>
              <a:rPr dirty="0" sz="1300" spc="-434">
                <a:latin typeface="Courier New"/>
                <a:cs typeface="Courier New"/>
              </a:rPr>
              <a:t> </a:t>
            </a:r>
            <a:r>
              <a:rPr dirty="0" sz="1300" spc="5">
                <a:latin typeface="Times New Roman"/>
                <a:cs typeface="Times New Roman"/>
              </a:rPr>
              <a:t>package, which provides similar capabilities.</a:t>
            </a:r>
            <a:endParaRPr sz="1300">
              <a:latin typeface="Times New Roman"/>
              <a:cs typeface="Times New Roman"/>
            </a:endParaRPr>
          </a:p>
          <a:p>
            <a:pPr algn="just" marL="138430" marR="389890">
              <a:lnSpc>
                <a:spcPct val="103800"/>
              </a:lnSpc>
              <a:spcBef>
                <a:spcPts val="365"/>
              </a:spcBef>
            </a:pP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use the </a:t>
            </a:r>
            <a:r>
              <a:rPr dirty="0" sz="1300" spc="15">
                <a:latin typeface="Courier New"/>
                <a:cs typeface="Courier New"/>
              </a:rPr>
              <a:t>DBMS_METADATA</a:t>
            </a:r>
            <a:r>
              <a:rPr dirty="0" sz="1300" spc="-420">
                <a:latin typeface="Courier New"/>
                <a:cs typeface="Courier New"/>
              </a:rPr>
              <a:t> </a:t>
            </a:r>
            <a:r>
              <a:rPr dirty="0" sz="1300" spc="10">
                <a:latin typeface="Times New Roman"/>
                <a:cs typeface="Times New Roman"/>
              </a:rPr>
              <a:t>package </a:t>
            </a:r>
            <a:r>
              <a:rPr dirty="0" sz="1300" spc="5">
                <a:latin typeface="Times New Roman"/>
                <a:cs typeface="Times New Roman"/>
              </a:rPr>
              <a:t>to retrieve </a:t>
            </a:r>
            <a:r>
              <a:rPr dirty="0" sz="1300" spc="10">
                <a:latin typeface="Times New Roman"/>
                <a:cs typeface="Times New Roman"/>
              </a:rPr>
              <a:t>metadata </a:t>
            </a:r>
            <a:r>
              <a:rPr dirty="0" sz="1300" spc="5">
                <a:latin typeface="Times New Roman"/>
                <a:cs typeface="Times New Roman"/>
              </a:rPr>
              <a:t>from the  database dictionary as Extensible </a:t>
            </a:r>
            <a:r>
              <a:rPr dirty="0" sz="1300" spc="10">
                <a:latin typeface="Times New Roman"/>
                <a:cs typeface="Times New Roman"/>
              </a:rPr>
              <a:t>Markup Language (XML) </a:t>
            </a:r>
            <a:r>
              <a:rPr dirty="0" sz="1300" spc="5">
                <a:latin typeface="Times New Roman"/>
                <a:cs typeface="Times New Roman"/>
              </a:rPr>
              <a:t>or creation </a:t>
            </a:r>
            <a:r>
              <a:rPr dirty="0" sz="1300" spc="10">
                <a:latin typeface="Times New Roman"/>
                <a:cs typeface="Times New Roman"/>
              </a:rPr>
              <a:t>DDL </a:t>
            </a:r>
            <a:r>
              <a:rPr dirty="0" sz="1300" spc="5">
                <a:latin typeface="Times New Roman"/>
                <a:cs typeface="Times New Roman"/>
              </a:rPr>
              <a:t>and to  submit the </a:t>
            </a:r>
            <a:r>
              <a:rPr dirty="0" sz="1300" spc="10">
                <a:latin typeface="Times New Roman"/>
                <a:cs typeface="Times New Roman"/>
              </a:rPr>
              <a:t>XML </a:t>
            </a:r>
            <a:r>
              <a:rPr dirty="0" sz="1300" spc="5">
                <a:latin typeface="Times New Roman"/>
                <a:cs typeface="Times New Roman"/>
              </a:rPr>
              <a:t>to re-create the</a:t>
            </a:r>
            <a:r>
              <a:rPr dirty="0" sz="1300">
                <a:latin typeface="Times New Roman"/>
                <a:cs typeface="Times New Roman"/>
              </a:rPr>
              <a:t> </a:t>
            </a:r>
            <a:r>
              <a:rPr dirty="0" sz="1300" spc="5">
                <a:latin typeface="Times New Roman"/>
                <a:cs typeface="Times New Roman"/>
              </a:rPr>
              <a:t>object.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463" y="873506"/>
            <a:ext cx="4982845" cy="4000500"/>
          </a:xfrm>
          <a:prstGeom prst="rect">
            <a:avLst/>
          </a:prstGeom>
        </p:spPr>
        <p:txBody>
          <a:bodyPr wrap="square" lIns="0" tIns="12700" rIns="0" bIns="0" rtlCol="0" vert="horz">
            <a:spAutoFit/>
          </a:bodyPr>
          <a:lstStyle/>
          <a:p>
            <a:pPr algn="ctr" marL="266700">
              <a:lnSpc>
                <a:spcPct val="100000"/>
              </a:lnSpc>
              <a:spcBef>
                <a:spcPts val="100"/>
              </a:spcBef>
            </a:pPr>
            <a:r>
              <a:rPr dirty="0" sz="2000" spc="-5" b="1">
                <a:latin typeface="Arial"/>
                <a:cs typeface="Arial"/>
              </a:rPr>
              <a:t>Execution </a:t>
            </a:r>
            <a:r>
              <a:rPr dirty="0" sz="2000" b="1">
                <a:latin typeface="Arial"/>
                <a:cs typeface="Arial"/>
              </a:rPr>
              <a:t>Flow of</a:t>
            </a:r>
            <a:r>
              <a:rPr dirty="0" sz="2000" spc="-5" b="1">
                <a:latin typeface="Arial"/>
                <a:cs typeface="Arial"/>
              </a:rPr>
              <a:t> SQL</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408305" indent="-327660">
              <a:lnSpc>
                <a:spcPct val="100000"/>
              </a:lnSpc>
              <a:buClr>
                <a:srgbClr val="FF0000"/>
              </a:buClr>
              <a:buFont typeface="Arial"/>
              <a:buChar char="•"/>
              <a:tabLst>
                <a:tab pos="408305" algn="l"/>
                <a:tab pos="408940" algn="l"/>
              </a:tabLst>
            </a:pPr>
            <a:r>
              <a:rPr dirty="0" sz="1550" spc="5" b="1">
                <a:latin typeface="Arial"/>
                <a:cs typeface="Arial"/>
              </a:rPr>
              <a:t>All </a:t>
            </a:r>
            <a:r>
              <a:rPr dirty="0" sz="1550" spc="15" b="1">
                <a:latin typeface="Arial"/>
                <a:cs typeface="Arial"/>
              </a:rPr>
              <a:t>SQL </a:t>
            </a:r>
            <a:r>
              <a:rPr dirty="0" sz="1550" spc="10" b="1">
                <a:latin typeface="Arial"/>
                <a:cs typeface="Arial"/>
              </a:rPr>
              <a:t>statements go through various</a:t>
            </a:r>
            <a:r>
              <a:rPr dirty="0" sz="1550" spc="-15" b="1">
                <a:latin typeface="Arial"/>
                <a:cs typeface="Arial"/>
              </a:rPr>
              <a:t> </a:t>
            </a:r>
            <a:r>
              <a:rPr dirty="0" sz="1550" spc="10" b="1">
                <a:latin typeface="Arial"/>
                <a:cs typeface="Arial"/>
              </a:rPr>
              <a:t>stages:</a:t>
            </a:r>
            <a:endParaRPr sz="1550">
              <a:latin typeface="Arial"/>
              <a:cs typeface="Arial"/>
            </a:endParaRPr>
          </a:p>
          <a:p>
            <a:pPr lvl="1" marL="735330" indent="-245745">
              <a:lnSpc>
                <a:spcPct val="100000"/>
              </a:lnSpc>
              <a:spcBef>
                <a:spcPts val="380"/>
              </a:spcBef>
              <a:buClr>
                <a:srgbClr val="FF0000"/>
              </a:buClr>
              <a:buFont typeface="Arial"/>
              <a:buChar char="–"/>
              <a:tabLst>
                <a:tab pos="735330" algn="l"/>
                <a:tab pos="735965" algn="l"/>
              </a:tabLst>
            </a:pPr>
            <a:r>
              <a:rPr dirty="0" sz="1400" spc="10" b="1">
                <a:latin typeface="Arial"/>
                <a:cs typeface="Arial"/>
              </a:rPr>
              <a:t>Parse</a:t>
            </a:r>
            <a:endParaRPr sz="1400">
              <a:latin typeface="Arial"/>
              <a:cs typeface="Arial"/>
            </a:endParaRPr>
          </a:p>
          <a:p>
            <a:pPr lvl="1" marL="735330" indent="-245745">
              <a:lnSpc>
                <a:spcPct val="100000"/>
              </a:lnSpc>
              <a:spcBef>
                <a:spcPts val="380"/>
              </a:spcBef>
              <a:buClr>
                <a:srgbClr val="FF0000"/>
              </a:buClr>
              <a:buFont typeface="Arial"/>
              <a:buChar char="–"/>
              <a:tabLst>
                <a:tab pos="735330" algn="l"/>
                <a:tab pos="735965" algn="l"/>
              </a:tabLst>
            </a:pPr>
            <a:r>
              <a:rPr dirty="0" sz="1400" spc="15" b="1">
                <a:latin typeface="Arial"/>
                <a:cs typeface="Arial"/>
              </a:rPr>
              <a:t>Bind</a:t>
            </a:r>
            <a:endParaRPr sz="1400">
              <a:latin typeface="Arial"/>
              <a:cs typeface="Arial"/>
            </a:endParaRPr>
          </a:p>
          <a:p>
            <a:pPr lvl="1" marL="735330" indent="-245745">
              <a:lnSpc>
                <a:spcPct val="100000"/>
              </a:lnSpc>
              <a:spcBef>
                <a:spcPts val="375"/>
              </a:spcBef>
              <a:buClr>
                <a:srgbClr val="FF0000"/>
              </a:buClr>
              <a:buFont typeface="Arial"/>
              <a:buChar char="–"/>
              <a:tabLst>
                <a:tab pos="735330" algn="l"/>
                <a:tab pos="735965" algn="l"/>
              </a:tabLst>
            </a:pPr>
            <a:r>
              <a:rPr dirty="0" sz="1400" spc="15" b="1">
                <a:latin typeface="Arial"/>
                <a:cs typeface="Arial"/>
              </a:rPr>
              <a:t>Execute</a:t>
            </a:r>
            <a:endParaRPr sz="1400">
              <a:latin typeface="Arial"/>
              <a:cs typeface="Arial"/>
            </a:endParaRPr>
          </a:p>
          <a:p>
            <a:pPr lvl="1" marL="735330" indent="-245745">
              <a:lnSpc>
                <a:spcPct val="100000"/>
              </a:lnSpc>
              <a:spcBef>
                <a:spcPts val="370"/>
              </a:spcBef>
              <a:buClr>
                <a:srgbClr val="FF0000"/>
              </a:buClr>
              <a:buFont typeface="Arial"/>
              <a:buChar char="–"/>
              <a:tabLst>
                <a:tab pos="735330" algn="l"/>
                <a:tab pos="735965" algn="l"/>
              </a:tabLst>
            </a:pPr>
            <a:r>
              <a:rPr dirty="0" sz="1400" spc="10" b="1">
                <a:latin typeface="Arial"/>
                <a:cs typeface="Arial"/>
              </a:rPr>
              <a:t>Fetch</a:t>
            </a:r>
            <a:endParaRPr sz="1400">
              <a:latin typeface="Arial"/>
              <a:cs typeface="Arial"/>
            </a:endParaRPr>
          </a:p>
          <a:p>
            <a:pPr marL="408305" marR="382905" indent="-327025">
              <a:lnSpc>
                <a:spcPct val="101400"/>
              </a:lnSpc>
              <a:spcBef>
                <a:spcPts val="375"/>
              </a:spcBef>
              <a:buClr>
                <a:srgbClr val="FF0000"/>
              </a:buClr>
              <a:buFont typeface="Arial"/>
              <a:buChar char="•"/>
              <a:tabLst>
                <a:tab pos="408305" algn="l"/>
                <a:tab pos="408940" algn="l"/>
              </a:tabLst>
            </a:pPr>
            <a:r>
              <a:rPr dirty="0" sz="1550" spc="15" b="1">
                <a:latin typeface="Arial"/>
                <a:cs typeface="Arial"/>
              </a:rPr>
              <a:t>Some </a:t>
            </a:r>
            <a:r>
              <a:rPr dirty="0" sz="1550" spc="10" b="1">
                <a:latin typeface="Arial"/>
                <a:cs typeface="Arial"/>
              </a:rPr>
              <a:t>stages may not be relevant </a:t>
            </a:r>
            <a:r>
              <a:rPr dirty="0" sz="1550" spc="5" b="1">
                <a:latin typeface="Arial"/>
                <a:cs typeface="Arial"/>
              </a:rPr>
              <a:t>for all  </a:t>
            </a:r>
            <a:r>
              <a:rPr dirty="0" sz="1550" spc="10" b="1">
                <a:latin typeface="Arial"/>
                <a:cs typeface="Arial"/>
              </a:rPr>
              <a:t>statements—for example, the fetch phase </a:t>
            </a:r>
            <a:r>
              <a:rPr dirty="0" sz="1550" spc="5" b="1">
                <a:latin typeface="Arial"/>
                <a:cs typeface="Arial"/>
              </a:rPr>
              <a:t>is  </a:t>
            </a:r>
            <a:r>
              <a:rPr dirty="0" sz="1550" spc="10" b="1">
                <a:latin typeface="Arial"/>
                <a:cs typeface="Arial"/>
              </a:rPr>
              <a:t>applicable to</a:t>
            </a:r>
            <a:r>
              <a:rPr dirty="0" sz="1550" spc="5" b="1">
                <a:latin typeface="Arial"/>
                <a:cs typeface="Arial"/>
              </a:rPr>
              <a:t> </a:t>
            </a:r>
            <a:r>
              <a:rPr dirty="0" sz="1550" spc="10" b="1">
                <a:latin typeface="Arial"/>
                <a:cs typeface="Arial"/>
              </a:rPr>
              <a:t>queries.</a:t>
            </a:r>
            <a:endParaRPr sz="1550">
              <a:latin typeface="Arial"/>
              <a:cs typeface="Arial"/>
            </a:endParaRPr>
          </a:p>
          <a:p>
            <a:pPr marR="5080" indent="-635">
              <a:lnSpc>
                <a:spcPct val="103400"/>
              </a:lnSpc>
              <a:spcBef>
                <a:spcPts val="220"/>
              </a:spcBef>
            </a:pPr>
            <a:r>
              <a:rPr dirty="0" sz="1550" spc="10" b="1">
                <a:latin typeface="Arial"/>
                <a:cs typeface="Arial"/>
              </a:rPr>
              <a:t>Note: For embedded </a:t>
            </a:r>
            <a:r>
              <a:rPr dirty="0" sz="1550" spc="15" b="1">
                <a:latin typeface="Arial"/>
                <a:cs typeface="Arial"/>
              </a:rPr>
              <a:t>SQL </a:t>
            </a:r>
            <a:r>
              <a:rPr dirty="0" sz="1550" spc="10" b="1">
                <a:latin typeface="Arial"/>
                <a:cs typeface="Arial"/>
              </a:rPr>
              <a:t>statements (</a:t>
            </a:r>
            <a:r>
              <a:rPr dirty="0" sz="1550" spc="10" b="1">
                <a:latin typeface="Courier New"/>
                <a:cs typeface="Courier New"/>
              </a:rPr>
              <a:t>SELECT</a:t>
            </a:r>
            <a:r>
              <a:rPr dirty="0" sz="1550" spc="10" b="1">
                <a:latin typeface="Arial"/>
                <a:cs typeface="Arial"/>
              </a:rPr>
              <a:t>, DML,  </a:t>
            </a:r>
            <a:r>
              <a:rPr dirty="0" sz="1550" spc="10" b="1">
                <a:latin typeface="Courier New"/>
                <a:cs typeface="Courier New"/>
              </a:rPr>
              <a:t>COMMIT</a:t>
            </a:r>
            <a:r>
              <a:rPr dirty="0" sz="1550" spc="10" b="1">
                <a:latin typeface="Arial"/>
                <a:cs typeface="Arial"/>
              </a:rPr>
              <a:t>, and </a:t>
            </a:r>
            <a:r>
              <a:rPr dirty="0" sz="1550" spc="10" b="1">
                <a:latin typeface="Courier New"/>
                <a:cs typeface="Courier New"/>
              </a:rPr>
              <a:t>ROLLBACK</a:t>
            </a:r>
            <a:r>
              <a:rPr dirty="0" sz="1550" spc="10" b="1">
                <a:latin typeface="Arial"/>
                <a:cs typeface="Arial"/>
              </a:rPr>
              <a:t>), the parse and bind phases  are done </a:t>
            </a:r>
            <a:r>
              <a:rPr dirty="0" sz="1550" spc="5" b="1">
                <a:latin typeface="Arial"/>
                <a:cs typeface="Arial"/>
              </a:rPr>
              <a:t>at </a:t>
            </a:r>
            <a:r>
              <a:rPr dirty="0" sz="1550" spc="10" b="1">
                <a:latin typeface="Arial"/>
                <a:cs typeface="Arial"/>
              </a:rPr>
              <a:t>compile time. For dynamic </a:t>
            </a:r>
            <a:r>
              <a:rPr dirty="0" sz="1550" spc="15" b="1">
                <a:latin typeface="Arial"/>
                <a:cs typeface="Arial"/>
              </a:rPr>
              <a:t>SQL  </a:t>
            </a:r>
            <a:r>
              <a:rPr dirty="0" sz="1550" spc="10" b="1">
                <a:latin typeface="Arial"/>
                <a:cs typeface="Arial"/>
              </a:rPr>
              <a:t>statements, </a:t>
            </a:r>
            <a:r>
              <a:rPr dirty="0" sz="1550" spc="5" b="1">
                <a:latin typeface="Arial"/>
                <a:cs typeface="Arial"/>
              </a:rPr>
              <a:t>all </a:t>
            </a:r>
            <a:r>
              <a:rPr dirty="0" sz="1550" spc="10" b="1">
                <a:latin typeface="Arial"/>
                <a:cs typeface="Arial"/>
              </a:rPr>
              <a:t>phases are performed </a:t>
            </a:r>
            <a:r>
              <a:rPr dirty="0" sz="1550" spc="5" b="1">
                <a:latin typeface="Arial"/>
                <a:cs typeface="Arial"/>
              </a:rPr>
              <a:t>at </a:t>
            </a:r>
            <a:r>
              <a:rPr dirty="0" sz="1550" spc="10" b="1">
                <a:latin typeface="Arial"/>
                <a:cs typeface="Arial"/>
              </a:rPr>
              <a:t>run</a:t>
            </a:r>
            <a:r>
              <a:rPr dirty="0" sz="1550" spc="5" b="1">
                <a:latin typeface="Arial"/>
                <a:cs typeface="Arial"/>
              </a:rPr>
              <a:t> </a:t>
            </a:r>
            <a:r>
              <a:rPr dirty="0" sz="1550" spc="10" b="1">
                <a:latin typeface="Arial"/>
                <a:cs typeface="Arial"/>
              </a:rPr>
              <a:t>time.</a:t>
            </a:r>
            <a:endParaRPr sz="1550">
              <a:latin typeface="Arial"/>
              <a:cs typeface="Arial"/>
            </a:endParaRPr>
          </a:p>
        </p:txBody>
      </p:sp>
      <p:sp>
        <p:nvSpPr>
          <p:cNvPr id="7" name="object 7"/>
          <p:cNvSpPr txBox="1"/>
          <p:nvPr/>
        </p:nvSpPr>
        <p:spPr>
          <a:xfrm>
            <a:off x="743204" y="5609382"/>
            <a:ext cx="6277610" cy="29305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Steps to Process </a:t>
            </a:r>
            <a:r>
              <a:rPr dirty="0" sz="1300" spc="10" b="1">
                <a:latin typeface="Arial"/>
                <a:cs typeface="Arial"/>
              </a:rPr>
              <a:t>SQL</a:t>
            </a:r>
            <a:r>
              <a:rPr dirty="0" sz="1300" b="1">
                <a:latin typeface="Arial"/>
                <a:cs typeface="Arial"/>
              </a:rPr>
              <a:t> </a:t>
            </a:r>
            <a:r>
              <a:rPr dirty="0" sz="1300" spc="5" b="1">
                <a:latin typeface="Arial"/>
                <a:cs typeface="Arial"/>
              </a:rPr>
              <a:t>Statements</a:t>
            </a:r>
            <a:endParaRPr sz="1300">
              <a:latin typeface="Arial"/>
              <a:cs typeface="Arial"/>
            </a:endParaRPr>
          </a:p>
          <a:p>
            <a:pPr marL="138430" marR="135255">
              <a:lnSpc>
                <a:spcPct val="101099"/>
              </a:lnSpc>
              <a:spcBef>
                <a:spcPts val="370"/>
              </a:spcBef>
            </a:pPr>
            <a:r>
              <a:rPr dirty="0" sz="1300" spc="5">
                <a:latin typeface="Times New Roman"/>
                <a:cs typeface="Times New Roman"/>
              </a:rPr>
              <a:t>All </a:t>
            </a:r>
            <a:r>
              <a:rPr dirty="0" sz="1300" spc="10">
                <a:latin typeface="Times New Roman"/>
                <a:cs typeface="Times New Roman"/>
              </a:rPr>
              <a:t>SQL </a:t>
            </a:r>
            <a:r>
              <a:rPr dirty="0" sz="1300" spc="5">
                <a:latin typeface="Times New Roman"/>
                <a:cs typeface="Times New Roman"/>
              </a:rPr>
              <a:t>statements have to </a:t>
            </a:r>
            <a:r>
              <a:rPr dirty="0" sz="1300" spc="10">
                <a:latin typeface="Times New Roman"/>
                <a:cs typeface="Times New Roman"/>
              </a:rPr>
              <a:t>go </a:t>
            </a:r>
            <a:r>
              <a:rPr dirty="0" sz="1300" spc="5">
                <a:latin typeface="Times New Roman"/>
                <a:cs typeface="Times New Roman"/>
              </a:rPr>
              <a:t>through various stages. </a:t>
            </a:r>
            <a:r>
              <a:rPr dirty="0" sz="1300" spc="10">
                <a:latin typeface="Times New Roman"/>
                <a:cs typeface="Times New Roman"/>
              </a:rPr>
              <a:t>However, some </a:t>
            </a:r>
            <a:r>
              <a:rPr dirty="0" sz="1300" spc="5">
                <a:latin typeface="Times New Roman"/>
                <a:cs typeface="Times New Roman"/>
              </a:rPr>
              <a:t>stages </a:t>
            </a:r>
            <a:r>
              <a:rPr dirty="0" sz="1300" spc="10">
                <a:latin typeface="Times New Roman"/>
                <a:cs typeface="Times New Roman"/>
              </a:rPr>
              <a:t>may </a:t>
            </a:r>
            <a:r>
              <a:rPr dirty="0" sz="1300" spc="5">
                <a:latin typeface="Times New Roman"/>
                <a:cs typeface="Times New Roman"/>
              </a:rPr>
              <a:t>not be  relevant for </a:t>
            </a:r>
            <a:r>
              <a:rPr dirty="0" sz="1300" spc="10">
                <a:latin typeface="Times New Roman"/>
                <a:cs typeface="Times New Roman"/>
              </a:rPr>
              <a:t>all </a:t>
            </a:r>
            <a:r>
              <a:rPr dirty="0" sz="1300" spc="5">
                <a:latin typeface="Times New Roman"/>
                <a:cs typeface="Times New Roman"/>
              </a:rPr>
              <a:t>statements. </a:t>
            </a:r>
            <a:r>
              <a:rPr dirty="0" sz="1300" spc="10">
                <a:latin typeface="Times New Roman"/>
                <a:cs typeface="Times New Roman"/>
              </a:rPr>
              <a:t>The </a:t>
            </a:r>
            <a:r>
              <a:rPr dirty="0" sz="1300" spc="5">
                <a:latin typeface="Times New Roman"/>
                <a:cs typeface="Times New Roman"/>
              </a:rPr>
              <a:t>following are the key stages:</a:t>
            </a:r>
            <a:endParaRPr sz="1300">
              <a:latin typeface="Times New Roman"/>
              <a:cs typeface="Times New Roman"/>
            </a:endParaRPr>
          </a:p>
          <a:p>
            <a:pPr marL="515620" marR="5080" indent="-251460">
              <a:lnSpc>
                <a:spcPct val="101299"/>
              </a:lnSpc>
              <a:spcBef>
                <a:spcPts val="5"/>
              </a:spcBef>
              <a:buFont typeface="Times New Roman"/>
              <a:buChar char="•"/>
              <a:tabLst>
                <a:tab pos="514984" algn="l"/>
                <a:tab pos="515620" algn="l"/>
              </a:tabLst>
            </a:pPr>
            <a:r>
              <a:rPr dirty="0" sz="1300" spc="5" b="1">
                <a:latin typeface="Times New Roman"/>
                <a:cs typeface="Times New Roman"/>
              </a:rPr>
              <a:t>Parse: </a:t>
            </a:r>
            <a:r>
              <a:rPr dirty="0" sz="1300" spc="5">
                <a:latin typeface="Times New Roman"/>
                <a:cs typeface="Times New Roman"/>
              </a:rPr>
              <a:t>Every </a:t>
            </a:r>
            <a:r>
              <a:rPr dirty="0" sz="1300" spc="10">
                <a:latin typeface="Times New Roman"/>
                <a:cs typeface="Times New Roman"/>
              </a:rPr>
              <a:t>SQL </a:t>
            </a:r>
            <a:r>
              <a:rPr dirty="0" sz="1300" spc="5">
                <a:latin typeface="Times New Roman"/>
                <a:cs typeface="Times New Roman"/>
              </a:rPr>
              <a:t>statement must be parsed. Parsing the statement includes  checking the statement’s syntax and validating the statement, ensuring that </a:t>
            </a:r>
            <a:r>
              <a:rPr dirty="0" sz="1300" spc="10">
                <a:latin typeface="Times New Roman"/>
                <a:cs typeface="Times New Roman"/>
              </a:rPr>
              <a:t>all  </a:t>
            </a:r>
            <a:r>
              <a:rPr dirty="0" sz="1300" spc="5">
                <a:latin typeface="Times New Roman"/>
                <a:cs typeface="Times New Roman"/>
              </a:rPr>
              <a:t>references to objects are correct </a:t>
            </a:r>
            <a:r>
              <a:rPr dirty="0" sz="1300" spc="10">
                <a:latin typeface="Times New Roman"/>
                <a:cs typeface="Times New Roman"/>
              </a:rPr>
              <a:t>and </a:t>
            </a:r>
            <a:r>
              <a:rPr dirty="0" sz="1300" spc="5">
                <a:latin typeface="Times New Roman"/>
                <a:cs typeface="Times New Roman"/>
              </a:rPr>
              <a:t>that the relevant privileges to those objects</a:t>
            </a:r>
            <a:r>
              <a:rPr dirty="0" sz="1300" spc="145">
                <a:latin typeface="Times New Roman"/>
                <a:cs typeface="Times New Roman"/>
              </a:rPr>
              <a:t> </a:t>
            </a:r>
            <a:r>
              <a:rPr dirty="0" sz="1300" spc="5">
                <a:latin typeface="Times New Roman"/>
                <a:cs typeface="Times New Roman"/>
              </a:rPr>
              <a:t>exist.</a:t>
            </a:r>
            <a:endParaRPr sz="1300">
              <a:latin typeface="Times New Roman"/>
              <a:cs typeface="Times New Roman"/>
            </a:endParaRPr>
          </a:p>
          <a:p>
            <a:pPr marL="514984" marR="29845" indent="-251460">
              <a:lnSpc>
                <a:spcPct val="101299"/>
              </a:lnSpc>
              <a:spcBef>
                <a:spcPts val="5"/>
              </a:spcBef>
              <a:buFont typeface="Times New Roman"/>
              <a:buChar char="•"/>
              <a:tabLst>
                <a:tab pos="514984" algn="l"/>
                <a:tab pos="515620" algn="l"/>
              </a:tabLst>
            </a:pPr>
            <a:r>
              <a:rPr dirty="0" sz="1300" spc="5" b="1">
                <a:latin typeface="Times New Roman"/>
                <a:cs typeface="Times New Roman"/>
              </a:rPr>
              <a:t>Bind: </a:t>
            </a:r>
            <a:r>
              <a:rPr dirty="0" sz="1300" spc="5">
                <a:latin typeface="Times New Roman"/>
                <a:cs typeface="Times New Roman"/>
              </a:rPr>
              <a:t>After parsing, the Oracle server </a:t>
            </a:r>
            <a:r>
              <a:rPr dirty="0" sz="1300" spc="10">
                <a:latin typeface="Times New Roman"/>
                <a:cs typeface="Times New Roman"/>
              </a:rPr>
              <a:t>may </a:t>
            </a:r>
            <a:r>
              <a:rPr dirty="0" sz="1300" spc="5">
                <a:latin typeface="Times New Roman"/>
                <a:cs typeface="Times New Roman"/>
              </a:rPr>
              <a:t>need values from or for any bind variable  in the statement. </a:t>
            </a:r>
            <a:r>
              <a:rPr dirty="0" sz="1300" spc="10">
                <a:latin typeface="Times New Roman"/>
                <a:cs typeface="Times New Roman"/>
              </a:rPr>
              <a:t>The </a:t>
            </a:r>
            <a:r>
              <a:rPr dirty="0" sz="1300" spc="5">
                <a:latin typeface="Times New Roman"/>
                <a:cs typeface="Times New Roman"/>
              </a:rPr>
              <a:t>process of obtaining these values is called binding variables.  This stage </a:t>
            </a:r>
            <a:r>
              <a:rPr dirty="0" sz="1300" spc="10">
                <a:latin typeface="Times New Roman"/>
                <a:cs typeface="Times New Roman"/>
              </a:rPr>
              <a:t>may </a:t>
            </a:r>
            <a:r>
              <a:rPr dirty="0" sz="1300" spc="5">
                <a:latin typeface="Times New Roman"/>
                <a:cs typeface="Times New Roman"/>
              </a:rPr>
              <a:t>be skipped if the statement does not contain bind</a:t>
            </a:r>
            <a:r>
              <a:rPr dirty="0" sz="1300" spc="40">
                <a:latin typeface="Times New Roman"/>
                <a:cs typeface="Times New Roman"/>
              </a:rPr>
              <a:t> </a:t>
            </a:r>
            <a:r>
              <a:rPr dirty="0" sz="1300" spc="5">
                <a:latin typeface="Times New Roman"/>
                <a:cs typeface="Times New Roman"/>
              </a:rPr>
              <a:t>variables.</a:t>
            </a:r>
            <a:endParaRPr sz="1300">
              <a:latin typeface="Times New Roman"/>
              <a:cs typeface="Times New Roman"/>
            </a:endParaRPr>
          </a:p>
          <a:p>
            <a:pPr marL="514984" marR="5080" indent="-251460">
              <a:lnSpc>
                <a:spcPts val="1580"/>
              </a:lnSpc>
              <a:spcBef>
                <a:spcPts val="50"/>
              </a:spcBef>
              <a:buFont typeface="Times New Roman"/>
              <a:buChar char="•"/>
              <a:tabLst>
                <a:tab pos="514984" algn="l"/>
                <a:tab pos="515620" algn="l"/>
              </a:tabLst>
            </a:pPr>
            <a:r>
              <a:rPr dirty="0" sz="1300" spc="5" b="1">
                <a:latin typeface="Times New Roman"/>
                <a:cs typeface="Times New Roman"/>
              </a:rPr>
              <a:t>Execute: </a:t>
            </a:r>
            <a:r>
              <a:rPr dirty="0" sz="1300" spc="10">
                <a:latin typeface="Times New Roman"/>
                <a:cs typeface="Times New Roman"/>
              </a:rPr>
              <a:t>At </a:t>
            </a:r>
            <a:r>
              <a:rPr dirty="0" sz="1300" spc="5">
                <a:latin typeface="Times New Roman"/>
                <a:cs typeface="Times New Roman"/>
              </a:rPr>
              <a:t>this point, the Oracle server has all necessary information and resources,  and the statement is executed. For nonquery statements, this is the last</a:t>
            </a:r>
            <a:r>
              <a:rPr dirty="0" sz="1300" spc="65">
                <a:latin typeface="Times New Roman"/>
                <a:cs typeface="Times New Roman"/>
              </a:rPr>
              <a:t> </a:t>
            </a:r>
            <a:r>
              <a:rPr dirty="0" sz="1300" spc="5">
                <a:latin typeface="Times New Roman"/>
                <a:cs typeface="Times New Roman"/>
              </a:rPr>
              <a:t>phase.</a:t>
            </a:r>
            <a:endParaRPr sz="1300">
              <a:latin typeface="Times New Roman"/>
              <a:cs typeface="Times New Roman"/>
            </a:endParaRPr>
          </a:p>
          <a:p>
            <a:pPr marL="514984" marR="137795" indent="-251460">
              <a:lnSpc>
                <a:spcPts val="1580"/>
              </a:lnSpc>
              <a:spcBef>
                <a:spcPts val="10"/>
              </a:spcBef>
              <a:buFont typeface="Times New Roman"/>
              <a:buChar char="•"/>
              <a:tabLst>
                <a:tab pos="514984" algn="l"/>
                <a:tab pos="515620" algn="l"/>
              </a:tabLst>
            </a:pPr>
            <a:r>
              <a:rPr dirty="0" sz="1300" spc="5" b="1">
                <a:latin typeface="Times New Roman"/>
                <a:cs typeface="Times New Roman"/>
              </a:rPr>
              <a:t>Fetch: </a:t>
            </a:r>
            <a:r>
              <a:rPr dirty="0" sz="1300" spc="5">
                <a:latin typeface="Times New Roman"/>
                <a:cs typeface="Times New Roman"/>
              </a:rPr>
              <a:t>In the fetch stage, which is applicable to queries, the rows are selected and  ordered (if requested </a:t>
            </a:r>
            <a:r>
              <a:rPr dirty="0" sz="1300" spc="10">
                <a:latin typeface="Times New Roman"/>
                <a:cs typeface="Times New Roman"/>
              </a:rPr>
              <a:t>by </a:t>
            </a:r>
            <a:r>
              <a:rPr dirty="0" sz="1300" spc="5">
                <a:latin typeface="Times New Roman"/>
                <a:cs typeface="Times New Roman"/>
              </a:rPr>
              <a:t>the query), and </a:t>
            </a:r>
            <a:r>
              <a:rPr dirty="0" sz="1300" spc="10">
                <a:latin typeface="Times New Roman"/>
                <a:cs typeface="Times New Roman"/>
              </a:rPr>
              <a:t>each </a:t>
            </a:r>
            <a:r>
              <a:rPr dirty="0" sz="1300" spc="5">
                <a:latin typeface="Times New Roman"/>
                <a:cs typeface="Times New Roman"/>
              </a:rPr>
              <a:t>successive fetch retrieves another</a:t>
            </a:r>
            <a:r>
              <a:rPr dirty="0" sz="1300" spc="95">
                <a:latin typeface="Times New Roman"/>
                <a:cs typeface="Times New Roman"/>
              </a:rPr>
              <a:t> </a:t>
            </a:r>
            <a:r>
              <a:rPr dirty="0" sz="1300" spc="10">
                <a:latin typeface="Times New Roman"/>
                <a:cs typeface="Times New Roman"/>
              </a:rPr>
              <a:t>row</a:t>
            </a:r>
            <a:endParaRPr sz="1300">
              <a:latin typeface="Times New Roman"/>
              <a:cs typeface="Times New Roman"/>
            </a:endParaRPr>
          </a:p>
          <a:p>
            <a:pPr marL="514984">
              <a:lnSpc>
                <a:spcPts val="1525"/>
              </a:lnSpc>
            </a:pPr>
            <a:r>
              <a:rPr dirty="0" sz="1300" spc="5">
                <a:latin typeface="Times New Roman"/>
                <a:cs typeface="Times New Roman"/>
              </a:rPr>
              <a:t>of the result, until the last </a:t>
            </a:r>
            <a:r>
              <a:rPr dirty="0" sz="1300" spc="10">
                <a:latin typeface="Times New Roman"/>
                <a:cs typeface="Times New Roman"/>
              </a:rPr>
              <a:t>row </a:t>
            </a:r>
            <a:r>
              <a:rPr dirty="0" sz="1300" spc="5">
                <a:latin typeface="Times New Roman"/>
                <a:cs typeface="Times New Roman"/>
              </a:rPr>
              <a:t>has been</a:t>
            </a:r>
            <a:r>
              <a:rPr dirty="0" sz="1300">
                <a:latin typeface="Times New Roman"/>
                <a:cs typeface="Times New Roman"/>
              </a:rPr>
              <a:t> </a:t>
            </a:r>
            <a:r>
              <a:rPr dirty="0" sz="1300" spc="5">
                <a:latin typeface="Times New Roman"/>
                <a:cs typeface="Times New Roman"/>
              </a:rPr>
              <a:t>fetched.</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027679" y="873506"/>
            <a:ext cx="1678939"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Dynamic</a:t>
            </a:r>
            <a:r>
              <a:rPr dirty="0" sz="2000" spc="-60" b="1">
                <a:latin typeface="Arial"/>
                <a:cs typeface="Arial"/>
              </a:rPr>
              <a:t> </a:t>
            </a:r>
            <a:r>
              <a:rPr dirty="0" sz="2000" spc="-5" b="1">
                <a:latin typeface="Arial"/>
                <a:cs typeface="Arial"/>
              </a:rPr>
              <a:t>SQL</a:t>
            </a:r>
            <a:endParaRPr sz="2000">
              <a:latin typeface="Arial"/>
              <a:cs typeface="Arial"/>
            </a:endParaRPr>
          </a:p>
        </p:txBody>
      </p:sp>
      <p:sp>
        <p:nvSpPr>
          <p:cNvPr id="7" name="object 7"/>
          <p:cNvSpPr txBox="1"/>
          <p:nvPr/>
        </p:nvSpPr>
        <p:spPr>
          <a:xfrm>
            <a:off x="1230883" y="1792477"/>
            <a:ext cx="5102860" cy="3075940"/>
          </a:xfrm>
          <a:prstGeom prst="rect">
            <a:avLst/>
          </a:prstGeom>
        </p:spPr>
        <p:txBody>
          <a:bodyPr wrap="square" lIns="0" tIns="12065" rIns="0" bIns="0" rtlCol="0" vert="horz">
            <a:spAutoFit/>
          </a:bodyPr>
          <a:lstStyle/>
          <a:p>
            <a:pPr marL="12700" marR="5080">
              <a:lnSpc>
                <a:spcPct val="101299"/>
              </a:lnSpc>
              <a:spcBef>
                <a:spcPts val="95"/>
              </a:spcBef>
            </a:pPr>
            <a:r>
              <a:rPr dirty="0" sz="1550" spc="10" b="1">
                <a:latin typeface="Arial"/>
                <a:cs typeface="Arial"/>
              </a:rPr>
              <a:t>Use dynamic </a:t>
            </a:r>
            <a:r>
              <a:rPr dirty="0" sz="1550" spc="15" b="1">
                <a:latin typeface="Arial"/>
                <a:cs typeface="Arial"/>
              </a:rPr>
              <a:t>SQL </a:t>
            </a:r>
            <a:r>
              <a:rPr dirty="0" sz="1550" spc="10" b="1">
                <a:latin typeface="Arial"/>
                <a:cs typeface="Arial"/>
              </a:rPr>
              <a:t>to create a </a:t>
            </a:r>
            <a:r>
              <a:rPr dirty="0" sz="1550" spc="15" b="1">
                <a:latin typeface="Arial"/>
                <a:cs typeface="Arial"/>
              </a:rPr>
              <a:t>SQL </a:t>
            </a:r>
            <a:r>
              <a:rPr dirty="0" sz="1550" spc="10" b="1">
                <a:latin typeface="Arial"/>
                <a:cs typeface="Arial"/>
              </a:rPr>
              <a:t>statement whose  structure may change during run time. Dynamic</a:t>
            </a:r>
            <a:r>
              <a:rPr dirty="0" sz="1550" spc="-35" b="1">
                <a:latin typeface="Arial"/>
                <a:cs typeface="Arial"/>
              </a:rPr>
              <a:t> </a:t>
            </a:r>
            <a:r>
              <a:rPr dirty="0" sz="1550" spc="10" b="1">
                <a:latin typeface="Arial"/>
                <a:cs typeface="Arial"/>
              </a:rPr>
              <a:t>SQL:</a:t>
            </a:r>
            <a:endParaRPr sz="1550">
              <a:latin typeface="Arial"/>
              <a:cs typeface="Arial"/>
            </a:endParaRPr>
          </a:p>
          <a:p>
            <a:pPr marL="420370" marR="213995" indent="-327025">
              <a:lnSpc>
                <a:spcPct val="101299"/>
              </a:lnSpc>
              <a:spcBef>
                <a:spcPts val="380"/>
              </a:spcBef>
              <a:buClr>
                <a:srgbClr val="FF0000"/>
              </a:buClr>
              <a:buFont typeface="Arial"/>
              <a:buChar char="•"/>
              <a:tabLst>
                <a:tab pos="420370" algn="l"/>
                <a:tab pos="421005" algn="l"/>
              </a:tabLst>
            </a:pPr>
            <a:r>
              <a:rPr dirty="0" sz="1550" spc="5" b="1">
                <a:latin typeface="Arial"/>
                <a:cs typeface="Arial"/>
              </a:rPr>
              <a:t>Is </a:t>
            </a:r>
            <a:r>
              <a:rPr dirty="0" sz="1550" spc="10" b="1">
                <a:latin typeface="Arial"/>
                <a:cs typeface="Arial"/>
              </a:rPr>
              <a:t>constructed </a:t>
            </a:r>
            <a:r>
              <a:rPr dirty="0" sz="1550" spc="15" b="1">
                <a:latin typeface="Arial"/>
                <a:cs typeface="Arial"/>
              </a:rPr>
              <a:t>and </a:t>
            </a:r>
            <a:r>
              <a:rPr dirty="0" sz="1550" spc="10" b="1">
                <a:latin typeface="Arial"/>
                <a:cs typeface="Arial"/>
              </a:rPr>
              <a:t>stored as a character string  within the</a:t>
            </a:r>
            <a:r>
              <a:rPr dirty="0" sz="1550" spc="5" b="1">
                <a:latin typeface="Arial"/>
                <a:cs typeface="Arial"/>
              </a:rPr>
              <a:t> </a:t>
            </a:r>
            <a:r>
              <a:rPr dirty="0" sz="1550" spc="10" b="1">
                <a:latin typeface="Arial"/>
                <a:cs typeface="Arial"/>
              </a:rPr>
              <a:t>application</a:t>
            </a:r>
            <a:endParaRPr sz="1550">
              <a:latin typeface="Arial"/>
              <a:cs typeface="Arial"/>
            </a:endParaRPr>
          </a:p>
          <a:p>
            <a:pPr marL="420370" marR="29845" indent="-327025">
              <a:lnSpc>
                <a:spcPct val="101400"/>
              </a:lnSpc>
              <a:spcBef>
                <a:spcPts val="375"/>
              </a:spcBef>
              <a:buClr>
                <a:srgbClr val="FF0000"/>
              </a:buClr>
              <a:buFont typeface="Arial"/>
              <a:buChar char="•"/>
              <a:tabLst>
                <a:tab pos="420370" algn="l"/>
                <a:tab pos="421005" algn="l"/>
              </a:tabLst>
            </a:pPr>
            <a:r>
              <a:rPr dirty="0" sz="1550" spc="5" b="1">
                <a:latin typeface="Arial"/>
                <a:cs typeface="Arial"/>
              </a:rPr>
              <a:t>Is </a:t>
            </a:r>
            <a:r>
              <a:rPr dirty="0" sz="1550" spc="10" b="1">
                <a:latin typeface="Arial"/>
                <a:cs typeface="Arial"/>
              </a:rPr>
              <a:t>a </a:t>
            </a:r>
            <a:r>
              <a:rPr dirty="0" sz="1550" spc="15" b="1">
                <a:latin typeface="Arial"/>
                <a:cs typeface="Arial"/>
              </a:rPr>
              <a:t>SQL </a:t>
            </a:r>
            <a:r>
              <a:rPr dirty="0" sz="1550" spc="10" b="1">
                <a:latin typeface="Arial"/>
                <a:cs typeface="Arial"/>
              </a:rPr>
              <a:t>statement with varying column data, or  </a:t>
            </a:r>
            <a:r>
              <a:rPr dirty="0" sz="1550" spc="5" b="1">
                <a:latin typeface="Arial"/>
                <a:cs typeface="Arial"/>
              </a:rPr>
              <a:t>different </a:t>
            </a:r>
            <a:r>
              <a:rPr dirty="0" sz="1550" spc="10" b="1">
                <a:latin typeface="Arial"/>
                <a:cs typeface="Arial"/>
              </a:rPr>
              <a:t>conditions with or without placeholders  (bind</a:t>
            </a:r>
            <a:r>
              <a:rPr dirty="0" sz="1550" b="1">
                <a:latin typeface="Arial"/>
                <a:cs typeface="Arial"/>
              </a:rPr>
              <a:t> </a:t>
            </a:r>
            <a:r>
              <a:rPr dirty="0" sz="1550" spc="10" b="1">
                <a:latin typeface="Arial"/>
                <a:cs typeface="Arial"/>
              </a:rPr>
              <a:t>variables)</a:t>
            </a:r>
            <a:endParaRPr sz="1550">
              <a:latin typeface="Arial"/>
              <a:cs typeface="Arial"/>
            </a:endParaRPr>
          </a:p>
          <a:p>
            <a:pPr marL="420370" marR="20320" indent="-327025">
              <a:lnSpc>
                <a:spcPct val="101299"/>
              </a:lnSpc>
              <a:spcBef>
                <a:spcPts val="380"/>
              </a:spcBef>
              <a:buClr>
                <a:srgbClr val="FF0000"/>
              </a:buClr>
              <a:buFont typeface="Arial"/>
              <a:buChar char="•"/>
              <a:tabLst>
                <a:tab pos="420370" algn="l"/>
                <a:tab pos="421005" algn="l"/>
              </a:tabLst>
            </a:pPr>
            <a:r>
              <a:rPr dirty="0" sz="1550" spc="10" b="1">
                <a:latin typeface="Arial"/>
                <a:cs typeface="Arial"/>
              </a:rPr>
              <a:t>Enables </a:t>
            </a:r>
            <a:r>
              <a:rPr dirty="0" sz="1550" spc="5" b="1">
                <a:latin typeface="Arial"/>
                <a:cs typeface="Arial"/>
              </a:rPr>
              <a:t>data-definition, </a:t>
            </a:r>
            <a:r>
              <a:rPr dirty="0" sz="1550" spc="10" b="1">
                <a:latin typeface="Arial"/>
                <a:cs typeface="Arial"/>
              </a:rPr>
              <a:t>data-control, or session-  control statements to be written and executed  from</a:t>
            </a:r>
            <a:r>
              <a:rPr dirty="0" sz="1550" b="1">
                <a:latin typeface="Arial"/>
                <a:cs typeface="Arial"/>
              </a:rPr>
              <a:t> </a:t>
            </a:r>
            <a:r>
              <a:rPr dirty="0" sz="1550" spc="10" b="1">
                <a:latin typeface="Arial"/>
                <a:cs typeface="Arial"/>
              </a:rPr>
              <a:t>PL/SQL</a:t>
            </a:r>
            <a:endParaRPr sz="1550">
              <a:latin typeface="Arial"/>
              <a:cs typeface="Arial"/>
            </a:endParaRPr>
          </a:p>
          <a:p>
            <a:pPr marL="420370" marR="5080" indent="-327025">
              <a:lnSpc>
                <a:spcPts val="1780"/>
              </a:lnSpc>
              <a:spcBef>
                <a:spcPts val="525"/>
              </a:spcBef>
              <a:buClr>
                <a:srgbClr val="FF0000"/>
              </a:buClr>
              <a:buFont typeface="Arial"/>
              <a:buChar char="•"/>
              <a:tabLst>
                <a:tab pos="420370" algn="l"/>
                <a:tab pos="421005" algn="l"/>
              </a:tabLst>
            </a:pPr>
            <a:r>
              <a:rPr dirty="0" sz="1550" spc="5" b="1">
                <a:latin typeface="Arial"/>
                <a:cs typeface="Arial"/>
              </a:rPr>
              <a:t>Is </a:t>
            </a:r>
            <a:r>
              <a:rPr dirty="0" sz="1550" spc="10" b="1">
                <a:latin typeface="Arial"/>
                <a:cs typeface="Arial"/>
              </a:rPr>
              <a:t>executed with Native Dynamic </a:t>
            </a:r>
            <a:r>
              <a:rPr dirty="0" sz="1550" spc="15" b="1">
                <a:latin typeface="Arial"/>
                <a:cs typeface="Arial"/>
              </a:rPr>
              <a:t>SQL </a:t>
            </a:r>
            <a:r>
              <a:rPr dirty="0" sz="1550" spc="10" b="1">
                <a:latin typeface="Arial"/>
                <a:cs typeface="Arial"/>
              </a:rPr>
              <a:t>statements  or the </a:t>
            </a:r>
            <a:r>
              <a:rPr dirty="0" sz="1550" spc="10" b="1">
                <a:latin typeface="Courier New"/>
                <a:cs typeface="Courier New"/>
              </a:rPr>
              <a:t>DBMS_SQL</a:t>
            </a:r>
            <a:r>
              <a:rPr dirty="0" sz="1550" spc="-500" b="1">
                <a:latin typeface="Courier New"/>
                <a:cs typeface="Courier New"/>
              </a:rPr>
              <a:t> </a:t>
            </a:r>
            <a:r>
              <a:rPr dirty="0" sz="1550" spc="10" b="1">
                <a:latin typeface="Arial"/>
                <a:cs typeface="Arial"/>
              </a:rPr>
              <a:t>package</a:t>
            </a:r>
            <a:endParaRPr sz="1550">
              <a:latin typeface="Arial"/>
              <a:cs typeface="Arial"/>
            </a:endParaRPr>
          </a:p>
        </p:txBody>
      </p:sp>
      <p:sp>
        <p:nvSpPr>
          <p:cNvPr id="8" name="object 8"/>
          <p:cNvSpPr txBox="1"/>
          <p:nvPr/>
        </p:nvSpPr>
        <p:spPr>
          <a:xfrm>
            <a:off x="743204" y="5619272"/>
            <a:ext cx="6235065" cy="394589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Dynamic</a:t>
            </a:r>
            <a:r>
              <a:rPr dirty="0" sz="1300" b="1">
                <a:latin typeface="Arial"/>
                <a:cs typeface="Arial"/>
              </a:rPr>
              <a:t> </a:t>
            </a:r>
            <a:r>
              <a:rPr dirty="0" sz="1300" spc="10" b="1">
                <a:latin typeface="Arial"/>
                <a:cs typeface="Arial"/>
              </a:rPr>
              <a:t>SQL</a:t>
            </a:r>
            <a:endParaRPr sz="1300">
              <a:latin typeface="Arial"/>
              <a:cs typeface="Arial"/>
            </a:endParaRPr>
          </a:p>
          <a:p>
            <a:pPr marL="137795" marR="46990">
              <a:lnSpc>
                <a:spcPct val="103099"/>
              </a:lnSpc>
              <a:spcBef>
                <a:spcPts val="265"/>
              </a:spcBef>
            </a:pPr>
            <a:r>
              <a:rPr dirty="0" sz="1300" spc="10">
                <a:latin typeface="Times New Roman"/>
                <a:cs typeface="Times New Roman"/>
              </a:rPr>
              <a:t>The embedded SQL </a:t>
            </a:r>
            <a:r>
              <a:rPr dirty="0" sz="1300" spc="5">
                <a:latin typeface="Times New Roman"/>
                <a:cs typeface="Times New Roman"/>
              </a:rPr>
              <a:t>statements available in PL/SQL are limited to </a:t>
            </a:r>
            <a:r>
              <a:rPr dirty="0" sz="1300" spc="10">
                <a:latin typeface="Courier New"/>
                <a:cs typeface="Courier New"/>
              </a:rPr>
              <a:t>SELECT</a:t>
            </a:r>
            <a:r>
              <a:rPr dirty="0" sz="1300" spc="10">
                <a:latin typeface="Times New Roman"/>
                <a:cs typeface="Times New Roman"/>
              </a:rPr>
              <a:t>,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10">
                <a:latin typeface="Courier New"/>
                <a:cs typeface="Courier New"/>
              </a:rPr>
              <a:t>DELETE</a:t>
            </a:r>
            <a:r>
              <a:rPr dirty="0" sz="1300" spc="10">
                <a:latin typeface="Times New Roman"/>
                <a:cs typeface="Times New Roman"/>
              </a:rPr>
              <a:t>, </a:t>
            </a:r>
            <a:r>
              <a:rPr dirty="0" sz="1300" spc="10">
                <a:latin typeface="Courier New"/>
                <a:cs typeface="Courier New"/>
              </a:rPr>
              <a:t>COMMIT</a:t>
            </a:r>
            <a:r>
              <a:rPr dirty="0" sz="1300" spc="10">
                <a:latin typeface="Times New Roman"/>
                <a:cs typeface="Times New Roman"/>
              </a:rPr>
              <a:t>, and </a:t>
            </a:r>
            <a:r>
              <a:rPr dirty="0" sz="1300" spc="15">
                <a:latin typeface="Courier New"/>
                <a:cs typeface="Courier New"/>
              </a:rPr>
              <a:t>ROLLBACK</a:t>
            </a:r>
            <a:r>
              <a:rPr dirty="0" sz="1300" spc="15">
                <a:latin typeface="Times New Roman"/>
                <a:cs typeface="Times New Roman"/>
              </a:rPr>
              <a:t>, </a:t>
            </a:r>
            <a:r>
              <a:rPr dirty="0" sz="1300" spc="5">
                <a:latin typeface="Times New Roman"/>
                <a:cs typeface="Times New Roman"/>
              </a:rPr>
              <a:t>all of which are parsed at compile </a:t>
            </a:r>
            <a:r>
              <a:rPr dirty="0" sz="1300" spc="10">
                <a:latin typeface="Times New Roman"/>
                <a:cs typeface="Times New Roman"/>
              </a:rPr>
              <a:t>time—  </a:t>
            </a:r>
            <a:r>
              <a:rPr dirty="0" sz="1300" spc="5">
                <a:latin typeface="Times New Roman"/>
                <a:cs typeface="Times New Roman"/>
              </a:rPr>
              <a:t>that is, they have a fixed structure. You </a:t>
            </a:r>
            <a:r>
              <a:rPr dirty="0" sz="1300" spc="10">
                <a:latin typeface="Times New Roman"/>
                <a:cs typeface="Times New Roman"/>
              </a:rPr>
              <a:t>need </a:t>
            </a:r>
            <a:r>
              <a:rPr dirty="0" sz="1300" spc="5">
                <a:latin typeface="Times New Roman"/>
                <a:cs typeface="Times New Roman"/>
              </a:rPr>
              <a:t>to use dynamic </a:t>
            </a:r>
            <a:r>
              <a:rPr dirty="0" sz="1300" spc="10">
                <a:latin typeface="Times New Roman"/>
                <a:cs typeface="Times New Roman"/>
              </a:rPr>
              <a:t>SQL </a:t>
            </a:r>
            <a:r>
              <a:rPr dirty="0" sz="1300" spc="5">
                <a:latin typeface="Times New Roman"/>
                <a:cs typeface="Times New Roman"/>
              </a:rPr>
              <a:t>functionality if </a:t>
            </a:r>
            <a:r>
              <a:rPr dirty="0" sz="1300" spc="10">
                <a:latin typeface="Times New Roman"/>
                <a:cs typeface="Times New Roman"/>
              </a:rPr>
              <a:t>you  </a:t>
            </a:r>
            <a:r>
              <a:rPr dirty="0" sz="1300" spc="5">
                <a:latin typeface="Times New Roman"/>
                <a:cs typeface="Times New Roman"/>
              </a:rPr>
              <a:t>require:</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The structure of a SQL statement to be altered at run</a:t>
            </a:r>
            <a:r>
              <a:rPr dirty="0" sz="1300" spc="15">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514984" marR="39370" indent="-251460">
              <a:lnSpc>
                <a:spcPct val="101099"/>
              </a:lnSpc>
              <a:spcBef>
                <a:spcPts val="10"/>
              </a:spcBef>
              <a:buChar char="•"/>
              <a:tabLst>
                <a:tab pos="514984" algn="l"/>
                <a:tab pos="515620" algn="l"/>
              </a:tabLst>
            </a:pPr>
            <a:r>
              <a:rPr dirty="0" sz="1300" spc="5">
                <a:latin typeface="Times New Roman"/>
                <a:cs typeface="Times New Roman"/>
              </a:rPr>
              <a:t>Access to data definition language </a:t>
            </a:r>
            <a:r>
              <a:rPr dirty="0" sz="1300" spc="10">
                <a:latin typeface="Times New Roman"/>
                <a:cs typeface="Times New Roman"/>
              </a:rPr>
              <a:t>(DDL) </a:t>
            </a:r>
            <a:r>
              <a:rPr dirty="0" sz="1300" spc="5">
                <a:latin typeface="Times New Roman"/>
                <a:cs typeface="Times New Roman"/>
              </a:rPr>
              <a:t>statements and other </a:t>
            </a:r>
            <a:r>
              <a:rPr dirty="0" sz="1300" spc="10">
                <a:latin typeface="Times New Roman"/>
                <a:cs typeface="Times New Roman"/>
              </a:rPr>
              <a:t>SQL </a:t>
            </a:r>
            <a:r>
              <a:rPr dirty="0" sz="1300" spc="5">
                <a:latin typeface="Times New Roman"/>
                <a:cs typeface="Times New Roman"/>
              </a:rPr>
              <a:t>functionality in  PL/SQL</a:t>
            </a:r>
            <a:endParaRPr sz="1300">
              <a:latin typeface="Times New Roman"/>
              <a:cs typeface="Times New Roman"/>
            </a:endParaRPr>
          </a:p>
          <a:p>
            <a:pPr marL="137795" marR="711835">
              <a:lnSpc>
                <a:spcPct val="101499"/>
              </a:lnSpc>
              <a:spcBef>
                <a:spcPts val="395"/>
              </a:spcBef>
            </a:pPr>
            <a:r>
              <a:rPr dirty="0" sz="1300" spc="10">
                <a:latin typeface="Times New Roman"/>
                <a:cs typeface="Times New Roman"/>
              </a:rPr>
              <a:t>To </a:t>
            </a:r>
            <a:r>
              <a:rPr dirty="0" sz="1300" spc="5">
                <a:latin typeface="Times New Roman"/>
                <a:cs typeface="Times New Roman"/>
              </a:rPr>
              <a:t>perform these kinds of tasks in </a:t>
            </a:r>
            <a:r>
              <a:rPr dirty="0" sz="1300" spc="10">
                <a:latin typeface="Times New Roman"/>
                <a:cs typeface="Times New Roman"/>
              </a:rPr>
              <a:t>PL/SQL, you </a:t>
            </a:r>
            <a:r>
              <a:rPr dirty="0" sz="1300" spc="5">
                <a:latin typeface="Times New Roman"/>
                <a:cs typeface="Times New Roman"/>
              </a:rPr>
              <a:t>must construct SQL statements  dynamically in character strings and </a:t>
            </a:r>
            <a:r>
              <a:rPr dirty="0" sz="1300" spc="10">
                <a:latin typeface="Times New Roman"/>
                <a:cs typeface="Times New Roman"/>
              </a:rPr>
              <a:t>execute them </a:t>
            </a:r>
            <a:r>
              <a:rPr dirty="0" sz="1300" spc="5">
                <a:latin typeface="Times New Roman"/>
                <a:cs typeface="Times New Roman"/>
              </a:rPr>
              <a:t>using either of the</a:t>
            </a:r>
            <a:r>
              <a:rPr dirty="0" sz="1300" spc="12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2095">
              <a:lnSpc>
                <a:spcPts val="1505"/>
              </a:lnSpc>
              <a:buChar char="•"/>
              <a:tabLst>
                <a:tab pos="514984" algn="l"/>
                <a:tab pos="515620" algn="l"/>
              </a:tabLst>
            </a:pP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statements with </a:t>
            </a:r>
            <a:r>
              <a:rPr dirty="0" sz="1300" spc="15">
                <a:latin typeface="Courier New"/>
                <a:cs typeface="Courier New"/>
              </a:rPr>
              <a:t>EXECUTE</a:t>
            </a:r>
            <a:r>
              <a:rPr dirty="0" sz="1300" spc="-430">
                <a:latin typeface="Courier New"/>
                <a:cs typeface="Courier New"/>
              </a:rPr>
              <a:t> </a:t>
            </a:r>
            <a:r>
              <a:rPr dirty="0" sz="1300" spc="15">
                <a:latin typeface="Courier New"/>
                <a:cs typeface="Courier New"/>
              </a:rPr>
              <a:t>IMMEDIATE</a:t>
            </a:r>
            <a:endParaRPr sz="1300">
              <a:latin typeface="Courier New"/>
              <a:cs typeface="Courier New"/>
            </a:endParaRPr>
          </a:p>
          <a:p>
            <a:pPr marL="514984" indent="-252095">
              <a:lnSpc>
                <a:spcPct val="100000"/>
              </a:lnSpc>
              <a:spcBef>
                <a:spcPts val="20"/>
              </a:spcBef>
              <a:buChar char="•"/>
              <a:tabLst>
                <a:tab pos="514984" algn="l"/>
                <a:tab pos="515620" algn="l"/>
              </a:tabLst>
            </a:pPr>
            <a:r>
              <a:rPr dirty="0" sz="1300" spc="10">
                <a:latin typeface="Times New Roman"/>
                <a:cs typeface="Times New Roman"/>
              </a:rPr>
              <a:t>The </a:t>
            </a:r>
            <a:r>
              <a:rPr dirty="0" sz="1300" spc="15">
                <a:latin typeface="Courier New"/>
                <a:cs typeface="Courier New"/>
              </a:rPr>
              <a:t>DBMS_SQL</a:t>
            </a:r>
            <a:r>
              <a:rPr dirty="0" sz="1300" spc="-459">
                <a:latin typeface="Courier New"/>
                <a:cs typeface="Courier New"/>
              </a:rPr>
              <a:t> </a:t>
            </a:r>
            <a:r>
              <a:rPr dirty="0" sz="1300" spc="5">
                <a:latin typeface="Times New Roman"/>
                <a:cs typeface="Times New Roman"/>
              </a:rPr>
              <a:t>package</a:t>
            </a:r>
            <a:endParaRPr sz="1300">
              <a:latin typeface="Times New Roman"/>
              <a:cs typeface="Times New Roman"/>
            </a:endParaRPr>
          </a:p>
          <a:p>
            <a:pPr marL="137795" marR="5080">
              <a:lnSpc>
                <a:spcPct val="95300"/>
              </a:lnSpc>
              <a:spcBef>
                <a:spcPts val="505"/>
              </a:spcBef>
            </a:pPr>
            <a:r>
              <a:rPr dirty="0" sz="1300" spc="10">
                <a:latin typeface="Times New Roman"/>
                <a:cs typeface="Times New Roman"/>
              </a:rPr>
              <a:t>The </a:t>
            </a:r>
            <a:r>
              <a:rPr dirty="0" sz="1300" spc="5">
                <a:latin typeface="Times New Roman"/>
                <a:cs typeface="Times New Roman"/>
              </a:rPr>
              <a:t>process of using </a:t>
            </a:r>
            <a:r>
              <a:rPr dirty="0" sz="1300" spc="10">
                <a:latin typeface="Times New Roman"/>
                <a:cs typeface="Times New Roman"/>
              </a:rPr>
              <a:t>SQL </a:t>
            </a:r>
            <a:r>
              <a:rPr dirty="0" sz="1300" spc="5">
                <a:latin typeface="Times New Roman"/>
                <a:cs typeface="Times New Roman"/>
              </a:rPr>
              <a:t>statements that are not </a:t>
            </a:r>
            <a:r>
              <a:rPr dirty="0" sz="1300" spc="10">
                <a:latin typeface="Times New Roman"/>
                <a:cs typeface="Times New Roman"/>
              </a:rPr>
              <a:t>embedded </a:t>
            </a:r>
            <a:r>
              <a:rPr dirty="0" sz="1300" spc="5">
                <a:latin typeface="Times New Roman"/>
                <a:cs typeface="Times New Roman"/>
              </a:rPr>
              <a:t>in your source </a:t>
            </a:r>
            <a:r>
              <a:rPr dirty="0" sz="1300" spc="10">
                <a:latin typeface="Times New Roman"/>
                <a:cs typeface="Times New Roman"/>
              </a:rPr>
              <a:t>program </a:t>
            </a:r>
            <a:r>
              <a:rPr dirty="0" sz="1300" spc="5">
                <a:latin typeface="Times New Roman"/>
                <a:cs typeface="Times New Roman"/>
              </a:rPr>
              <a:t>and  are constructed in strings and executed at run time is </a:t>
            </a:r>
            <a:r>
              <a:rPr dirty="0" sz="1300" spc="10">
                <a:latin typeface="Times New Roman"/>
                <a:cs typeface="Times New Roman"/>
              </a:rPr>
              <a:t>known </a:t>
            </a:r>
            <a:r>
              <a:rPr dirty="0" sz="1300" spc="5">
                <a:latin typeface="Times New Roman"/>
                <a:cs typeface="Times New Roman"/>
              </a:rPr>
              <a:t>as “dynamic </a:t>
            </a:r>
            <a:r>
              <a:rPr dirty="0" sz="1300" spc="10">
                <a:latin typeface="Times New Roman"/>
                <a:cs typeface="Times New Roman"/>
              </a:rPr>
              <a:t>SQL.” The SQL  </a:t>
            </a:r>
            <a:r>
              <a:rPr dirty="0" sz="1300" spc="5">
                <a:latin typeface="Times New Roman"/>
                <a:cs typeface="Times New Roman"/>
              </a:rPr>
              <a:t>statements are created dynamically at run time and </a:t>
            </a:r>
            <a:r>
              <a:rPr dirty="0" sz="1300" spc="10">
                <a:latin typeface="Times New Roman"/>
                <a:cs typeface="Times New Roman"/>
              </a:rPr>
              <a:t>can </a:t>
            </a:r>
            <a:r>
              <a:rPr dirty="0" sz="1300" spc="5">
                <a:latin typeface="Times New Roman"/>
                <a:cs typeface="Times New Roman"/>
              </a:rPr>
              <a:t>access and use </a:t>
            </a:r>
            <a:r>
              <a:rPr dirty="0" sz="1300" spc="10">
                <a:latin typeface="Times New Roman"/>
                <a:cs typeface="Times New Roman"/>
              </a:rPr>
              <a:t>PL/SQL </a:t>
            </a:r>
            <a:r>
              <a:rPr dirty="0" sz="1300" spc="5">
                <a:latin typeface="Times New Roman"/>
                <a:cs typeface="Times New Roman"/>
              </a:rPr>
              <a:t>variables.  For example, </a:t>
            </a:r>
            <a:r>
              <a:rPr dirty="0" sz="1300" spc="10">
                <a:latin typeface="Times New Roman"/>
                <a:cs typeface="Times New Roman"/>
              </a:rPr>
              <a:t>you </a:t>
            </a:r>
            <a:r>
              <a:rPr dirty="0" sz="1300" spc="5">
                <a:latin typeface="Times New Roman"/>
                <a:cs typeface="Times New Roman"/>
              </a:rPr>
              <a:t>create a procedure that uses dynamic </a:t>
            </a:r>
            <a:r>
              <a:rPr dirty="0" sz="1300" spc="10">
                <a:latin typeface="Times New Roman"/>
                <a:cs typeface="Times New Roman"/>
              </a:rPr>
              <a:t>SQL </a:t>
            </a:r>
            <a:r>
              <a:rPr dirty="0" sz="1300" spc="5">
                <a:latin typeface="Times New Roman"/>
                <a:cs typeface="Times New Roman"/>
              </a:rPr>
              <a:t>to operate </a:t>
            </a:r>
            <a:r>
              <a:rPr dirty="0" sz="1300" spc="10">
                <a:latin typeface="Times New Roman"/>
                <a:cs typeface="Times New Roman"/>
              </a:rPr>
              <a:t>on </a:t>
            </a:r>
            <a:r>
              <a:rPr dirty="0" sz="1300" spc="5">
                <a:latin typeface="Times New Roman"/>
                <a:cs typeface="Times New Roman"/>
              </a:rPr>
              <a:t>a table </a:t>
            </a:r>
            <a:r>
              <a:rPr dirty="0" sz="1300" spc="10">
                <a:latin typeface="Times New Roman"/>
                <a:cs typeface="Times New Roman"/>
              </a:rPr>
              <a:t>whose  name </a:t>
            </a:r>
            <a:r>
              <a:rPr dirty="0" sz="1300" spc="5">
                <a:latin typeface="Times New Roman"/>
                <a:cs typeface="Times New Roman"/>
              </a:rPr>
              <a:t>is not </a:t>
            </a:r>
            <a:r>
              <a:rPr dirty="0" sz="1300" spc="10">
                <a:latin typeface="Times New Roman"/>
                <a:cs typeface="Times New Roman"/>
              </a:rPr>
              <a:t>known </a:t>
            </a:r>
            <a:r>
              <a:rPr dirty="0" sz="1300" spc="5">
                <a:latin typeface="Times New Roman"/>
                <a:cs typeface="Times New Roman"/>
              </a:rPr>
              <a:t>until run time, or execute a </a:t>
            </a:r>
            <a:r>
              <a:rPr dirty="0" sz="1300" spc="10">
                <a:latin typeface="Times New Roman"/>
                <a:cs typeface="Times New Roman"/>
              </a:rPr>
              <a:t>DDL </a:t>
            </a:r>
            <a:r>
              <a:rPr dirty="0" sz="1300" spc="5">
                <a:latin typeface="Times New Roman"/>
                <a:cs typeface="Times New Roman"/>
              </a:rPr>
              <a:t>statement (such as </a:t>
            </a:r>
            <a:r>
              <a:rPr dirty="0" sz="1300" spc="10">
                <a:latin typeface="Courier New"/>
                <a:cs typeface="Courier New"/>
              </a:rPr>
              <a:t>CREATE</a:t>
            </a:r>
            <a:r>
              <a:rPr dirty="0" sz="1300" spc="-355">
                <a:latin typeface="Courier New"/>
                <a:cs typeface="Courier New"/>
              </a:rPr>
              <a:t> </a:t>
            </a:r>
            <a:r>
              <a:rPr dirty="0" sz="1300" spc="5">
                <a:latin typeface="Courier New"/>
                <a:cs typeface="Courier New"/>
              </a:rPr>
              <a:t>TABLE</a:t>
            </a:r>
            <a:r>
              <a:rPr dirty="0" sz="1300" spc="5">
                <a:latin typeface="Times New Roman"/>
                <a:cs typeface="Times New Roman"/>
              </a:rPr>
              <a:t>),  a data control </a:t>
            </a:r>
            <a:r>
              <a:rPr dirty="0" sz="1300" spc="10">
                <a:latin typeface="Times New Roman"/>
                <a:cs typeface="Times New Roman"/>
              </a:rPr>
              <a:t>statement </a:t>
            </a:r>
            <a:r>
              <a:rPr dirty="0" sz="1300" spc="5">
                <a:latin typeface="Times New Roman"/>
                <a:cs typeface="Times New Roman"/>
              </a:rPr>
              <a:t>(such as </a:t>
            </a:r>
            <a:r>
              <a:rPr dirty="0" sz="1300" spc="10">
                <a:latin typeface="Courier New"/>
                <a:cs typeface="Courier New"/>
              </a:rPr>
              <a:t>GRANT</a:t>
            </a:r>
            <a:r>
              <a:rPr dirty="0" sz="1300" spc="10">
                <a:latin typeface="Times New Roman"/>
                <a:cs typeface="Times New Roman"/>
              </a:rPr>
              <a:t>), </a:t>
            </a:r>
            <a:r>
              <a:rPr dirty="0" sz="1300" spc="5">
                <a:latin typeface="Times New Roman"/>
                <a:cs typeface="Times New Roman"/>
              </a:rPr>
              <a:t>or a session control statement (such as </a:t>
            </a:r>
            <a:r>
              <a:rPr dirty="0" sz="1300" spc="10">
                <a:latin typeface="Courier New"/>
                <a:cs typeface="Courier New"/>
              </a:rPr>
              <a:t>ALTER  SESSION</a:t>
            </a:r>
            <a:r>
              <a:rPr dirty="0" sz="1300" spc="10">
                <a:latin typeface="Times New Roman"/>
                <a:cs typeface="Times New Roman"/>
              </a:rPr>
              <a: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622804" y="873506"/>
            <a:ext cx="250063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Native Dynamic</a:t>
            </a:r>
            <a:r>
              <a:rPr dirty="0" sz="2000" spc="-55" b="1">
                <a:latin typeface="Arial"/>
                <a:cs typeface="Arial"/>
              </a:rPr>
              <a:t> </a:t>
            </a:r>
            <a:r>
              <a:rPr dirty="0" sz="2000" b="1">
                <a:latin typeface="Arial"/>
                <a:cs typeface="Arial"/>
              </a:rPr>
              <a:t>SQL</a:t>
            </a:r>
            <a:endParaRPr sz="2000">
              <a:latin typeface="Arial"/>
              <a:cs typeface="Arial"/>
            </a:endParaRPr>
          </a:p>
        </p:txBody>
      </p:sp>
      <p:sp>
        <p:nvSpPr>
          <p:cNvPr id="7" name="object 7"/>
          <p:cNvSpPr txBox="1"/>
          <p:nvPr/>
        </p:nvSpPr>
        <p:spPr>
          <a:xfrm>
            <a:off x="1325117" y="1792477"/>
            <a:ext cx="5080000" cy="2346960"/>
          </a:xfrm>
          <a:prstGeom prst="rect">
            <a:avLst/>
          </a:prstGeom>
        </p:spPr>
        <p:txBody>
          <a:bodyPr wrap="square" lIns="0" tIns="12065" rIns="0" bIns="0" rtlCol="0" vert="horz">
            <a:spAutoFit/>
          </a:bodyPr>
          <a:lstStyle/>
          <a:p>
            <a:pPr marL="326390" marR="41275"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Provides native support </a:t>
            </a:r>
            <a:r>
              <a:rPr dirty="0" sz="1550" spc="5" b="1">
                <a:latin typeface="Arial"/>
                <a:cs typeface="Arial"/>
              </a:rPr>
              <a:t>for </a:t>
            </a:r>
            <a:r>
              <a:rPr dirty="0" sz="1550" spc="10" b="1">
                <a:latin typeface="Arial"/>
                <a:cs typeface="Arial"/>
              </a:rPr>
              <a:t>dynamic </a:t>
            </a:r>
            <a:r>
              <a:rPr dirty="0" sz="1550" spc="15" b="1">
                <a:latin typeface="Arial"/>
                <a:cs typeface="Arial"/>
              </a:rPr>
              <a:t>SQL </a:t>
            </a:r>
            <a:r>
              <a:rPr dirty="0" sz="1550" spc="5" b="1">
                <a:latin typeface="Arial"/>
                <a:cs typeface="Arial"/>
              </a:rPr>
              <a:t>directly  in </a:t>
            </a:r>
            <a:r>
              <a:rPr dirty="0" sz="1550" spc="10" b="1">
                <a:latin typeface="Arial"/>
                <a:cs typeface="Arial"/>
              </a:rPr>
              <a:t>the PL/SQL language</a:t>
            </a:r>
            <a:endParaRPr sz="1550">
              <a:latin typeface="Arial"/>
              <a:cs typeface="Arial"/>
            </a:endParaRPr>
          </a:p>
          <a:p>
            <a:pPr marL="326390" marR="103505" indent="-327025">
              <a:lnSpc>
                <a:spcPct val="101299"/>
              </a:lnSpc>
              <a:spcBef>
                <a:spcPts val="380"/>
              </a:spcBef>
              <a:buClr>
                <a:srgbClr val="FF0000"/>
              </a:buClr>
              <a:buFont typeface="Arial"/>
              <a:buChar char="•"/>
              <a:tabLst>
                <a:tab pos="326390" algn="l"/>
                <a:tab pos="327025" algn="l"/>
              </a:tabLst>
            </a:pPr>
            <a:r>
              <a:rPr dirty="0" sz="1550" spc="10" b="1">
                <a:latin typeface="Arial"/>
                <a:cs typeface="Arial"/>
              </a:rPr>
              <a:t>Provides the </a:t>
            </a:r>
            <a:r>
              <a:rPr dirty="0" sz="1550" spc="5" b="1">
                <a:latin typeface="Arial"/>
                <a:cs typeface="Arial"/>
              </a:rPr>
              <a:t>ability </a:t>
            </a:r>
            <a:r>
              <a:rPr dirty="0" sz="1550" spc="10" b="1">
                <a:latin typeface="Arial"/>
                <a:cs typeface="Arial"/>
              </a:rPr>
              <a:t>to execute </a:t>
            </a:r>
            <a:r>
              <a:rPr dirty="0" sz="1550" spc="15" b="1">
                <a:latin typeface="Arial"/>
                <a:cs typeface="Arial"/>
              </a:rPr>
              <a:t>SQL </a:t>
            </a:r>
            <a:r>
              <a:rPr dirty="0" sz="1550" spc="10" b="1">
                <a:latin typeface="Arial"/>
                <a:cs typeface="Arial"/>
              </a:rPr>
              <a:t>statements  whose structure </a:t>
            </a:r>
            <a:r>
              <a:rPr dirty="0" sz="1550" spc="5" b="1">
                <a:latin typeface="Arial"/>
                <a:cs typeface="Arial"/>
              </a:rPr>
              <a:t>is </a:t>
            </a:r>
            <a:r>
              <a:rPr dirty="0" sz="1550" spc="10" b="1">
                <a:latin typeface="Arial"/>
                <a:cs typeface="Arial"/>
              </a:rPr>
              <a:t>unknown </a:t>
            </a:r>
            <a:r>
              <a:rPr dirty="0" sz="1550" spc="5" b="1">
                <a:latin typeface="Arial"/>
                <a:cs typeface="Arial"/>
              </a:rPr>
              <a:t>until </a:t>
            </a:r>
            <a:r>
              <a:rPr dirty="0" sz="1550" spc="10" b="1">
                <a:latin typeface="Arial"/>
                <a:cs typeface="Arial"/>
              </a:rPr>
              <a:t>execution</a:t>
            </a:r>
            <a:r>
              <a:rPr dirty="0" sz="1550" spc="25" b="1">
                <a:latin typeface="Arial"/>
                <a:cs typeface="Arial"/>
              </a:rPr>
              <a:t> </a:t>
            </a:r>
            <a:r>
              <a:rPr dirty="0" sz="1550" spc="10" b="1">
                <a:latin typeface="Arial"/>
                <a:cs typeface="Arial"/>
              </a:rPr>
              <a:t>time</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5" b="1">
                <a:latin typeface="Arial"/>
                <a:cs typeface="Arial"/>
              </a:rPr>
              <a:t>Is </a:t>
            </a:r>
            <a:r>
              <a:rPr dirty="0" sz="1550" spc="10" b="1">
                <a:latin typeface="Arial"/>
                <a:cs typeface="Arial"/>
              </a:rPr>
              <a:t>supported by the following PL/SQL</a:t>
            </a:r>
            <a:r>
              <a:rPr dirty="0" sz="1550" spc="-15" b="1">
                <a:latin typeface="Arial"/>
                <a:cs typeface="Arial"/>
              </a:rPr>
              <a:t> </a:t>
            </a:r>
            <a:r>
              <a:rPr dirty="0" sz="1550" spc="10" b="1">
                <a:latin typeface="Arial"/>
                <a:cs typeface="Arial"/>
              </a:rPr>
              <a:t>statements:</a:t>
            </a:r>
            <a:endParaRPr sz="1550">
              <a:latin typeface="Arial"/>
              <a:cs typeface="Arial"/>
            </a:endParaRPr>
          </a:p>
          <a:p>
            <a:pPr lvl="1" marL="653415" indent="-245110">
              <a:lnSpc>
                <a:spcPct val="100000"/>
              </a:lnSpc>
              <a:spcBef>
                <a:spcPts val="254"/>
              </a:spcBef>
              <a:buClr>
                <a:srgbClr val="FF0000"/>
              </a:buClr>
              <a:buFont typeface="Arial"/>
              <a:buChar char="–"/>
              <a:tabLst>
                <a:tab pos="653415" algn="l"/>
                <a:tab pos="654050" algn="l"/>
              </a:tabLst>
            </a:pPr>
            <a:r>
              <a:rPr dirty="0" sz="1400" spc="15" b="1">
                <a:latin typeface="Courier New"/>
                <a:cs typeface="Courier New"/>
              </a:rPr>
              <a:t>EXECUTE</a:t>
            </a:r>
            <a:r>
              <a:rPr dirty="0" sz="1400" spc="10" b="1">
                <a:latin typeface="Courier New"/>
                <a:cs typeface="Courier New"/>
              </a:rPr>
              <a:t> </a:t>
            </a:r>
            <a:r>
              <a:rPr dirty="0" sz="1400" spc="15" b="1">
                <a:latin typeface="Courier New"/>
                <a:cs typeface="Courier New"/>
              </a:rPr>
              <a:t>IMMEDIATE</a:t>
            </a:r>
            <a:endParaRPr sz="1400">
              <a:latin typeface="Courier New"/>
              <a:cs typeface="Courier New"/>
            </a:endParaRPr>
          </a:p>
          <a:p>
            <a:pPr lvl="1" marL="653415" indent="-245110">
              <a:lnSpc>
                <a:spcPct val="100000"/>
              </a:lnSpc>
              <a:spcBef>
                <a:spcPts val="370"/>
              </a:spcBef>
              <a:buClr>
                <a:srgbClr val="FF0000"/>
              </a:buClr>
              <a:buFont typeface="Arial"/>
              <a:buChar char="–"/>
              <a:tabLst>
                <a:tab pos="653415" algn="l"/>
                <a:tab pos="654050" algn="l"/>
              </a:tabLst>
            </a:pPr>
            <a:r>
              <a:rPr dirty="0" sz="1400" spc="15" b="1">
                <a:latin typeface="Courier New"/>
                <a:cs typeface="Courier New"/>
              </a:rPr>
              <a:t>OPEN-FOR</a:t>
            </a:r>
            <a:endParaRPr sz="1400">
              <a:latin typeface="Courier New"/>
              <a:cs typeface="Courier New"/>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FETCH</a:t>
            </a:r>
            <a:endParaRPr sz="1400">
              <a:latin typeface="Courier New"/>
              <a:cs typeface="Courier New"/>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Courier New"/>
                <a:cs typeface="Courier New"/>
              </a:rPr>
              <a:t>CLOSE</a:t>
            </a:r>
            <a:endParaRPr sz="1400">
              <a:latin typeface="Courier New"/>
              <a:cs typeface="Courier New"/>
            </a:endParaRPr>
          </a:p>
        </p:txBody>
      </p:sp>
      <p:sp>
        <p:nvSpPr>
          <p:cNvPr id="8" name="object 8"/>
          <p:cNvSpPr txBox="1"/>
          <p:nvPr/>
        </p:nvSpPr>
        <p:spPr>
          <a:xfrm>
            <a:off x="743204" y="5609382"/>
            <a:ext cx="6203315" cy="38354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Native Dynamic</a:t>
            </a:r>
            <a:r>
              <a:rPr dirty="0" sz="1300" spc="-10" b="1">
                <a:latin typeface="Arial"/>
                <a:cs typeface="Arial"/>
              </a:rPr>
              <a:t> </a:t>
            </a:r>
            <a:r>
              <a:rPr dirty="0" sz="1300" spc="10" b="1">
                <a:latin typeface="Arial"/>
                <a:cs typeface="Arial"/>
              </a:rPr>
              <a:t>SQL</a:t>
            </a:r>
            <a:endParaRPr sz="1300">
              <a:latin typeface="Arial"/>
              <a:cs typeface="Arial"/>
            </a:endParaRPr>
          </a:p>
          <a:p>
            <a:pPr marL="138430" marR="121285">
              <a:lnSpc>
                <a:spcPct val="101299"/>
              </a:lnSpc>
              <a:spcBef>
                <a:spcPts val="370"/>
              </a:spcBef>
            </a:pPr>
            <a:r>
              <a:rPr dirty="0" sz="1300" spc="5">
                <a:latin typeface="Times New Roman"/>
                <a:cs typeface="Times New Roman"/>
              </a:rPr>
              <a:t>In Oracle </a:t>
            </a:r>
            <a:r>
              <a:rPr dirty="0" sz="1300" spc="10">
                <a:latin typeface="Times New Roman"/>
                <a:cs typeface="Times New Roman"/>
              </a:rPr>
              <a:t>8 </a:t>
            </a:r>
            <a:r>
              <a:rPr dirty="0" sz="1300" spc="5">
                <a:latin typeface="Times New Roman"/>
                <a:cs typeface="Times New Roman"/>
              </a:rPr>
              <a:t>and earlier releases, the only </a:t>
            </a:r>
            <a:r>
              <a:rPr dirty="0" sz="1300" spc="10">
                <a:latin typeface="Times New Roman"/>
                <a:cs typeface="Times New Roman"/>
              </a:rPr>
              <a:t>way </a:t>
            </a:r>
            <a:r>
              <a:rPr dirty="0" sz="1300" spc="5">
                <a:latin typeface="Times New Roman"/>
                <a:cs typeface="Times New Roman"/>
              </a:rPr>
              <a:t>to implement </a:t>
            </a:r>
            <a:r>
              <a:rPr dirty="0" sz="1300" spc="10">
                <a:latin typeface="Times New Roman"/>
                <a:cs typeface="Times New Roman"/>
              </a:rPr>
              <a:t>dynamic </a:t>
            </a:r>
            <a:r>
              <a:rPr dirty="0" sz="1300" spc="5">
                <a:latin typeface="Times New Roman"/>
                <a:cs typeface="Times New Roman"/>
              </a:rPr>
              <a:t>SQL </a:t>
            </a:r>
            <a:r>
              <a:rPr dirty="0" sz="1300" spc="10">
                <a:latin typeface="Times New Roman"/>
                <a:cs typeface="Times New Roman"/>
              </a:rPr>
              <a:t>in </a:t>
            </a:r>
            <a:r>
              <a:rPr dirty="0" sz="1300" spc="5">
                <a:latin typeface="Times New Roman"/>
                <a:cs typeface="Times New Roman"/>
              </a:rPr>
              <a:t>a PL/SQL  application </a:t>
            </a:r>
            <a:r>
              <a:rPr dirty="0" sz="1300" spc="10">
                <a:latin typeface="Times New Roman"/>
                <a:cs typeface="Times New Roman"/>
              </a:rPr>
              <a:t>was by </a:t>
            </a:r>
            <a:r>
              <a:rPr dirty="0" sz="1300" spc="5">
                <a:latin typeface="Times New Roman"/>
                <a:cs typeface="Times New Roman"/>
              </a:rPr>
              <a:t>using the </a:t>
            </a:r>
            <a:r>
              <a:rPr dirty="0" sz="1300" spc="15">
                <a:latin typeface="Courier New"/>
                <a:cs typeface="Courier New"/>
              </a:rPr>
              <a:t>DBMS_SQL</a:t>
            </a:r>
            <a:r>
              <a:rPr dirty="0" sz="1300" spc="-375">
                <a:latin typeface="Courier New"/>
                <a:cs typeface="Courier New"/>
              </a:rPr>
              <a:t> </a:t>
            </a:r>
            <a:r>
              <a:rPr dirty="0" sz="1300" spc="5">
                <a:latin typeface="Times New Roman"/>
                <a:cs typeface="Times New Roman"/>
              </a:rPr>
              <a:t>package. </a:t>
            </a:r>
            <a:r>
              <a:rPr dirty="0" sz="1300" spc="10">
                <a:latin typeface="Times New Roman"/>
                <a:cs typeface="Times New Roman"/>
              </a:rPr>
              <a:t>With </a:t>
            </a:r>
            <a:r>
              <a:rPr dirty="0" sz="1300" spc="5">
                <a:latin typeface="Times New Roman"/>
                <a:cs typeface="Times New Roman"/>
              </a:rPr>
              <a:t>Oracle </a:t>
            </a:r>
            <a:r>
              <a:rPr dirty="0" sz="1300" spc="10">
                <a:latin typeface="Times New Roman"/>
                <a:cs typeface="Times New Roman"/>
              </a:rPr>
              <a:t>8</a:t>
            </a:r>
            <a:r>
              <a:rPr dirty="0" sz="1300" spc="10" i="1">
                <a:latin typeface="Times New Roman"/>
                <a:cs typeface="Times New Roman"/>
              </a:rPr>
              <a:t>i </a:t>
            </a:r>
            <a:r>
              <a:rPr dirty="0" sz="1300" spc="5">
                <a:latin typeface="Times New Roman"/>
                <a:cs typeface="Times New Roman"/>
              </a:rPr>
              <a:t>and later releases, the  </a:t>
            </a:r>
            <a:r>
              <a:rPr dirty="0" sz="1300" spc="10">
                <a:latin typeface="Times New Roman"/>
                <a:cs typeface="Times New Roman"/>
              </a:rPr>
              <a:t>PL/SQL </a:t>
            </a:r>
            <a:r>
              <a:rPr dirty="0" sz="1300" spc="5">
                <a:latin typeface="Times New Roman"/>
                <a:cs typeface="Times New Roman"/>
              </a:rPr>
              <a:t>environment provides Native </a:t>
            </a:r>
            <a:r>
              <a:rPr dirty="0" sz="1300" spc="10">
                <a:latin typeface="Times New Roman"/>
                <a:cs typeface="Times New Roman"/>
              </a:rPr>
              <a:t>Dynamic SQL </a:t>
            </a:r>
            <a:r>
              <a:rPr dirty="0" sz="1300" spc="5">
                <a:latin typeface="Times New Roman"/>
                <a:cs typeface="Times New Roman"/>
              </a:rPr>
              <a:t>as an</a:t>
            </a:r>
            <a:r>
              <a:rPr dirty="0" sz="1300">
                <a:latin typeface="Times New Roman"/>
                <a:cs typeface="Times New Roman"/>
              </a:rPr>
              <a:t> </a:t>
            </a:r>
            <a:r>
              <a:rPr dirty="0" sz="1300" spc="5">
                <a:latin typeface="Times New Roman"/>
                <a:cs typeface="Times New Roman"/>
              </a:rPr>
              <a:t>alternative.</a:t>
            </a:r>
            <a:endParaRPr sz="1300">
              <a:latin typeface="Times New Roman"/>
              <a:cs typeface="Times New Roman"/>
            </a:endParaRPr>
          </a:p>
          <a:p>
            <a:pPr marL="138430" marR="66675">
              <a:lnSpc>
                <a:spcPct val="101299"/>
              </a:lnSpc>
              <a:spcBef>
                <a:spcPts val="400"/>
              </a:spcBef>
            </a:pP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provides the ability to dynamically execute </a:t>
            </a:r>
            <a:r>
              <a:rPr dirty="0" sz="1300" spc="10">
                <a:latin typeface="Times New Roman"/>
                <a:cs typeface="Times New Roman"/>
              </a:rPr>
              <a:t>SQL </a:t>
            </a:r>
            <a:r>
              <a:rPr dirty="0" sz="1300" spc="5">
                <a:latin typeface="Times New Roman"/>
                <a:cs typeface="Times New Roman"/>
              </a:rPr>
              <a:t>statements whose  structure is constructed at execution time. </a:t>
            </a:r>
            <a:r>
              <a:rPr dirty="0" sz="1300" spc="10">
                <a:latin typeface="Times New Roman"/>
                <a:cs typeface="Times New Roman"/>
              </a:rPr>
              <a:t>The </a:t>
            </a:r>
            <a:r>
              <a:rPr dirty="0" sz="1300" spc="5">
                <a:latin typeface="Times New Roman"/>
                <a:cs typeface="Times New Roman"/>
              </a:rPr>
              <a:t>following statements have </a:t>
            </a:r>
            <a:r>
              <a:rPr dirty="0" sz="1300" spc="10">
                <a:latin typeface="Times New Roman"/>
                <a:cs typeface="Times New Roman"/>
              </a:rPr>
              <a:t>been </a:t>
            </a:r>
            <a:r>
              <a:rPr dirty="0" sz="1300" spc="5">
                <a:latin typeface="Times New Roman"/>
                <a:cs typeface="Times New Roman"/>
              </a:rPr>
              <a:t>added or  extended in </a:t>
            </a:r>
            <a:r>
              <a:rPr dirty="0" sz="1300" spc="10">
                <a:latin typeface="Times New Roman"/>
                <a:cs typeface="Times New Roman"/>
              </a:rPr>
              <a:t>PL/SQL </a:t>
            </a:r>
            <a:r>
              <a:rPr dirty="0" sz="1300" spc="5">
                <a:latin typeface="Times New Roman"/>
                <a:cs typeface="Times New Roman"/>
              </a:rPr>
              <a:t>to support Native </a:t>
            </a:r>
            <a:r>
              <a:rPr dirty="0" sz="1300" spc="10">
                <a:latin typeface="Times New Roman"/>
                <a:cs typeface="Times New Roman"/>
              </a:rPr>
              <a:t>Dynamic</a:t>
            </a:r>
            <a:r>
              <a:rPr dirty="0" sz="1300">
                <a:latin typeface="Times New Roman"/>
                <a:cs typeface="Times New Roman"/>
              </a:rPr>
              <a:t> </a:t>
            </a:r>
            <a:r>
              <a:rPr dirty="0" sz="1300" spc="10">
                <a:latin typeface="Times New Roman"/>
                <a:cs typeface="Times New Roman"/>
              </a:rPr>
              <a:t>SQL:</a:t>
            </a:r>
            <a:endParaRPr sz="1300">
              <a:latin typeface="Times New Roman"/>
              <a:cs typeface="Times New Roman"/>
            </a:endParaRPr>
          </a:p>
          <a:p>
            <a:pPr marL="515620" indent="-252095">
              <a:lnSpc>
                <a:spcPts val="1510"/>
              </a:lnSpc>
              <a:buSzPct val="65384"/>
              <a:buFont typeface="Courier New"/>
              <a:buChar char="•"/>
              <a:tabLst>
                <a:tab pos="514984" algn="l"/>
                <a:tab pos="515620" algn="l"/>
              </a:tabLst>
            </a:pPr>
            <a:r>
              <a:rPr dirty="0" sz="1300" spc="15" b="1">
                <a:latin typeface="Courier New"/>
                <a:cs typeface="Courier New"/>
              </a:rPr>
              <a:t>EXECUTE</a:t>
            </a:r>
            <a:r>
              <a:rPr dirty="0" sz="1300" spc="-380" b="1">
                <a:latin typeface="Courier New"/>
                <a:cs typeface="Courier New"/>
              </a:rPr>
              <a:t> </a:t>
            </a:r>
            <a:r>
              <a:rPr dirty="0" sz="1300" spc="10" b="1">
                <a:latin typeface="Courier New"/>
                <a:cs typeface="Courier New"/>
              </a:rPr>
              <a:t>IMMEDIATE</a:t>
            </a:r>
            <a:r>
              <a:rPr dirty="0" sz="1300" spc="10" b="1">
                <a:latin typeface="Times New Roman"/>
                <a:cs typeface="Times New Roman"/>
              </a:rPr>
              <a:t>: </a:t>
            </a:r>
            <a:r>
              <a:rPr dirty="0" sz="1300" spc="5">
                <a:latin typeface="Times New Roman"/>
                <a:cs typeface="Times New Roman"/>
              </a:rPr>
              <a:t>Prepares a statement, executes it, returns variables, and</a:t>
            </a:r>
            <a:endParaRPr sz="1300">
              <a:latin typeface="Times New Roman"/>
              <a:cs typeface="Times New Roman"/>
            </a:endParaRPr>
          </a:p>
          <a:p>
            <a:pPr marL="515620">
              <a:lnSpc>
                <a:spcPts val="1535"/>
              </a:lnSpc>
              <a:spcBef>
                <a:spcPts val="95"/>
              </a:spcBef>
            </a:pPr>
            <a:r>
              <a:rPr dirty="0" sz="1300" spc="5">
                <a:latin typeface="Times New Roman"/>
                <a:cs typeface="Times New Roman"/>
              </a:rPr>
              <a:t>then deallocates</a:t>
            </a:r>
            <a:r>
              <a:rPr dirty="0" sz="1300">
                <a:latin typeface="Times New Roman"/>
                <a:cs typeface="Times New Roman"/>
              </a:rPr>
              <a:t> </a:t>
            </a:r>
            <a:r>
              <a:rPr dirty="0" sz="1300" spc="5">
                <a:latin typeface="Times New Roman"/>
                <a:cs typeface="Times New Roman"/>
              </a:rPr>
              <a:t>resources</a:t>
            </a:r>
            <a:endParaRPr sz="1300">
              <a:latin typeface="Times New Roman"/>
              <a:cs typeface="Times New Roman"/>
            </a:endParaRPr>
          </a:p>
          <a:p>
            <a:pPr marL="515620" indent="-252095">
              <a:lnSpc>
                <a:spcPts val="1535"/>
              </a:lnSpc>
              <a:buSzPct val="65384"/>
              <a:buFont typeface="Courier New"/>
              <a:buChar char="•"/>
              <a:tabLst>
                <a:tab pos="514984" algn="l"/>
                <a:tab pos="515620" algn="l"/>
              </a:tabLst>
            </a:pPr>
            <a:r>
              <a:rPr dirty="0" sz="1300" spc="10" b="1">
                <a:latin typeface="Courier New"/>
                <a:cs typeface="Courier New"/>
              </a:rPr>
              <a:t>OPEN-FOR</a:t>
            </a:r>
            <a:r>
              <a:rPr dirty="0" sz="1300" spc="10" b="1">
                <a:latin typeface="Times New Roman"/>
                <a:cs typeface="Times New Roman"/>
              </a:rPr>
              <a:t>: </a:t>
            </a:r>
            <a:r>
              <a:rPr dirty="0" sz="1300" spc="5">
                <a:latin typeface="Times New Roman"/>
                <a:cs typeface="Times New Roman"/>
              </a:rPr>
              <a:t>Prepares and executes a statement using a cursor</a:t>
            </a:r>
            <a:r>
              <a:rPr dirty="0" sz="1300" spc="25">
                <a:latin typeface="Times New Roman"/>
                <a:cs typeface="Times New Roman"/>
              </a:rPr>
              <a:t> </a:t>
            </a:r>
            <a:r>
              <a:rPr dirty="0" sz="1300" spc="5">
                <a:latin typeface="Times New Roman"/>
                <a:cs typeface="Times New Roman"/>
              </a:rPr>
              <a:t>variable</a:t>
            </a:r>
            <a:endParaRPr sz="1300">
              <a:latin typeface="Times New Roman"/>
              <a:cs typeface="Times New Roman"/>
            </a:endParaRPr>
          </a:p>
          <a:p>
            <a:pPr marL="515620" indent="-252095">
              <a:lnSpc>
                <a:spcPct val="100000"/>
              </a:lnSpc>
              <a:spcBef>
                <a:spcPts val="25"/>
              </a:spcBef>
              <a:buSzPct val="65384"/>
              <a:buFont typeface="Courier New"/>
              <a:buChar char="•"/>
              <a:tabLst>
                <a:tab pos="514984" algn="l"/>
                <a:tab pos="515620" algn="l"/>
              </a:tabLst>
            </a:pPr>
            <a:r>
              <a:rPr dirty="0" sz="1300" spc="10" b="1">
                <a:latin typeface="Courier New"/>
                <a:cs typeface="Courier New"/>
              </a:rPr>
              <a:t>FETCH</a:t>
            </a:r>
            <a:r>
              <a:rPr dirty="0" sz="1300" spc="10" b="1">
                <a:latin typeface="Times New Roman"/>
                <a:cs typeface="Times New Roman"/>
              </a:rPr>
              <a:t>: </a:t>
            </a:r>
            <a:r>
              <a:rPr dirty="0" sz="1300" spc="5">
                <a:latin typeface="Times New Roman"/>
                <a:cs typeface="Times New Roman"/>
              </a:rPr>
              <a:t>Retrieves the results of </a:t>
            </a:r>
            <a:r>
              <a:rPr dirty="0" sz="1300" spc="10">
                <a:latin typeface="Times New Roman"/>
                <a:cs typeface="Times New Roman"/>
              </a:rPr>
              <a:t>an </a:t>
            </a:r>
            <a:r>
              <a:rPr dirty="0" sz="1300" spc="5">
                <a:latin typeface="Times New Roman"/>
                <a:cs typeface="Times New Roman"/>
              </a:rPr>
              <a:t>opened statement </a:t>
            </a:r>
            <a:r>
              <a:rPr dirty="0" sz="1300" spc="10">
                <a:latin typeface="Times New Roman"/>
                <a:cs typeface="Times New Roman"/>
              </a:rPr>
              <a:t>by </a:t>
            </a:r>
            <a:r>
              <a:rPr dirty="0" sz="1300" spc="5">
                <a:latin typeface="Times New Roman"/>
                <a:cs typeface="Times New Roman"/>
              </a:rPr>
              <a:t>using the cursor</a:t>
            </a:r>
            <a:r>
              <a:rPr dirty="0" sz="1300" spc="85">
                <a:latin typeface="Times New Roman"/>
                <a:cs typeface="Times New Roman"/>
              </a:rPr>
              <a:t> </a:t>
            </a:r>
            <a:r>
              <a:rPr dirty="0" sz="1300" spc="5">
                <a:latin typeface="Times New Roman"/>
                <a:cs typeface="Times New Roman"/>
              </a:rPr>
              <a:t>variable</a:t>
            </a:r>
            <a:endParaRPr sz="1300">
              <a:latin typeface="Times New Roman"/>
              <a:cs typeface="Times New Roman"/>
            </a:endParaRPr>
          </a:p>
          <a:p>
            <a:pPr marL="515620" indent="-252095">
              <a:lnSpc>
                <a:spcPct val="100000"/>
              </a:lnSpc>
              <a:spcBef>
                <a:spcPts val="15"/>
              </a:spcBef>
              <a:buSzPct val="65384"/>
              <a:buFont typeface="Courier New"/>
              <a:buChar char="•"/>
              <a:tabLst>
                <a:tab pos="514984" algn="l"/>
                <a:tab pos="515620" algn="l"/>
              </a:tabLst>
            </a:pPr>
            <a:r>
              <a:rPr dirty="0" sz="1300" spc="10" b="1">
                <a:latin typeface="Courier New"/>
                <a:cs typeface="Courier New"/>
              </a:rPr>
              <a:t>CLOSE</a:t>
            </a:r>
            <a:r>
              <a:rPr dirty="0" sz="1300" spc="10" b="1">
                <a:latin typeface="Times New Roman"/>
                <a:cs typeface="Times New Roman"/>
              </a:rPr>
              <a:t>: </a:t>
            </a:r>
            <a:r>
              <a:rPr dirty="0" sz="1300" spc="5">
                <a:latin typeface="Times New Roman"/>
                <a:cs typeface="Times New Roman"/>
              </a:rPr>
              <a:t>Closes the cursor used </a:t>
            </a:r>
            <a:r>
              <a:rPr dirty="0" sz="1300" spc="10">
                <a:latin typeface="Times New Roman"/>
                <a:cs typeface="Times New Roman"/>
              </a:rPr>
              <a:t>by </a:t>
            </a:r>
            <a:r>
              <a:rPr dirty="0" sz="1300" spc="5">
                <a:latin typeface="Times New Roman"/>
                <a:cs typeface="Times New Roman"/>
              </a:rPr>
              <a:t>the cursor variable </a:t>
            </a:r>
            <a:r>
              <a:rPr dirty="0" sz="1300" spc="10">
                <a:latin typeface="Times New Roman"/>
                <a:cs typeface="Times New Roman"/>
              </a:rPr>
              <a:t>and </a:t>
            </a:r>
            <a:r>
              <a:rPr dirty="0" sz="1300" spc="5">
                <a:latin typeface="Times New Roman"/>
                <a:cs typeface="Times New Roman"/>
              </a:rPr>
              <a:t>deallocates</a:t>
            </a:r>
            <a:r>
              <a:rPr dirty="0" sz="1300" spc="55">
                <a:latin typeface="Times New Roman"/>
                <a:cs typeface="Times New Roman"/>
              </a:rPr>
              <a:t> </a:t>
            </a:r>
            <a:r>
              <a:rPr dirty="0" sz="1300" spc="5">
                <a:latin typeface="Times New Roman"/>
                <a:cs typeface="Times New Roman"/>
              </a:rPr>
              <a:t>resources</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You </a:t>
            </a:r>
            <a:r>
              <a:rPr dirty="0" sz="1300" spc="5">
                <a:latin typeface="Times New Roman"/>
                <a:cs typeface="Times New Roman"/>
              </a:rPr>
              <a:t>can</a:t>
            </a:r>
            <a:r>
              <a:rPr dirty="0" sz="1300" spc="10">
                <a:latin typeface="Times New Roman"/>
                <a:cs typeface="Times New Roman"/>
              </a:rPr>
              <a:t> </a:t>
            </a:r>
            <a:r>
              <a:rPr dirty="0" sz="1300" spc="5">
                <a:latin typeface="Times New Roman"/>
                <a:cs typeface="Times New Roman"/>
              </a:rPr>
              <a:t>use</a:t>
            </a:r>
            <a:r>
              <a:rPr dirty="0" sz="1300" spc="10">
                <a:latin typeface="Times New Roman"/>
                <a:cs typeface="Times New Roman"/>
              </a:rPr>
              <a:t> </a:t>
            </a:r>
            <a:r>
              <a:rPr dirty="0" sz="1300" spc="5">
                <a:latin typeface="Times New Roman"/>
                <a:cs typeface="Times New Roman"/>
              </a:rPr>
              <a:t>bind</a:t>
            </a:r>
            <a:r>
              <a:rPr dirty="0" sz="1300" spc="10">
                <a:latin typeface="Times New Roman"/>
                <a:cs typeface="Times New Roman"/>
              </a:rPr>
              <a:t> </a:t>
            </a:r>
            <a:r>
              <a:rPr dirty="0" sz="1300" spc="5">
                <a:latin typeface="Times New Roman"/>
                <a:cs typeface="Times New Roman"/>
              </a:rPr>
              <a:t>variables</a:t>
            </a:r>
            <a:r>
              <a:rPr dirty="0" sz="1300" spc="10">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dynamic</a:t>
            </a:r>
            <a:r>
              <a:rPr dirty="0" sz="1300" spc="10">
                <a:latin typeface="Times New Roman"/>
                <a:cs typeface="Times New Roman"/>
              </a:rPr>
              <a:t> parameters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EXECUTE</a:t>
            </a:r>
            <a:r>
              <a:rPr dirty="0" sz="1300" spc="-440">
                <a:latin typeface="Courier New"/>
                <a:cs typeface="Courier New"/>
              </a:rPr>
              <a:t> </a:t>
            </a:r>
            <a:r>
              <a:rPr dirty="0" sz="1300" spc="15">
                <a:latin typeface="Courier New"/>
                <a:cs typeface="Courier New"/>
              </a:rPr>
              <a:t>IMMEDIATE</a:t>
            </a:r>
            <a:r>
              <a:rPr dirty="0" sz="1300" spc="-445">
                <a:latin typeface="Courier New"/>
                <a:cs typeface="Courier New"/>
              </a:rPr>
              <a:t> </a:t>
            </a:r>
            <a:r>
              <a:rPr dirty="0" sz="1300" spc="5">
                <a:latin typeface="Times New Roman"/>
                <a:cs typeface="Times New Roman"/>
              </a:rPr>
              <a:t>and</a:t>
            </a:r>
            <a:endParaRPr sz="1300">
              <a:latin typeface="Times New Roman"/>
              <a:cs typeface="Times New Roman"/>
            </a:endParaRPr>
          </a:p>
          <a:p>
            <a:pPr marL="138430">
              <a:lnSpc>
                <a:spcPct val="100000"/>
              </a:lnSpc>
              <a:spcBef>
                <a:spcPts val="25"/>
              </a:spcBef>
            </a:pPr>
            <a:r>
              <a:rPr dirty="0" sz="1300" spc="15">
                <a:latin typeface="Courier New"/>
                <a:cs typeface="Courier New"/>
              </a:rPr>
              <a:t>OPEN</a:t>
            </a:r>
            <a:r>
              <a:rPr dirty="0" sz="1300" spc="-450">
                <a:latin typeface="Courier New"/>
                <a:cs typeface="Courier New"/>
              </a:rPr>
              <a:t> </a:t>
            </a:r>
            <a:r>
              <a:rPr dirty="0" sz="1300" spc="5">
                <a:latin typeface="Times New Roman"/>
                <a:cs typeface="Times New Roman"/>
              </a:rPr>
              <a:t>statements. Native </a:t>
            </a:r>
            <a:r>
              <a:rPr dirty="0" sz="1300" spc="10">
                <a:latin typeface="Times New Roman"/>
                <a:cs typeface="Times New Roman"/>
              </a:rPr>
              <a:t>Dynamic SQL </a:t>
            </a:r>
            <a:r>
              <a:rPr dirty="0" sz="1300" spc="5">
                <a:latin typeface="Times New Roman"/>
                <a:cs typeface="Times New Roman"/>
              </a:rPr>
              <a:t>includes the following capabilities:</a:t>
            </a:r>
            <a:endParaRPr sz="1300">
              <a:latin typeface="Times New Roman"/>
              <a:cs typeface="Times New Roman"/>
            </a:endParaRPr>
          </a:p>
          <a:p>
            <a:pPr marL="515620" indent="-252095">
              <a:lnSpc>
                <a:spcPct val="100000"/>
              </a:lnSpc>
              <a:spcBef>
                <a:spcPts val="95"/>
              </a:spcBef>
              <a:buChar char="•"/>
              <a:tabLst>
                <a:tab pos="514984" algn="l"/>
                <a:tab pos="516255" algn="l"/>
              </a:tabLst>
            </a:pPr>
            <a:r>
              <a:rPr dirty="0" sz="1300" spc="5">
                <a:latin typeface="Times New Roman"/>
                <a:cs typeface="Times New Roman"/>
              </a:rPr>
              <a:t>Define a dynamic SQL statement.</a:t>
            </a:r>
            <a:endParaRPr sz="1300">
              <a:latin typeface="Times New Roman"/>
              <a:cs typeface="Times New Roman"/>
            </a:endParaRPr>
          </a:p>
          <a:p>
            <a:pPr marL="514984" indent="-251460">
              <a:lnSpc>
                <a:spcPts val="1530"/>
              </a:lnSpc>
              <a:spcBef>
                <a:spcPts val="25"/>
              </a:spcBef>
              <a:buChar char="•"/>
              <a:tabLst>
                <a:tab pos="514984" algn="l"/>
                <a:tab pos="515620" algn="l"/>
              </a:tabLst>
            </a:pPr>
            <a:r>
              <a:rPr dirty="0" sz="1300" spc="5">
                <a:latin typeface="Times New Roman"/>
                <a:cs typeface="Times New Roman"/>
              </a:rPr>
              <a:t>Bind instances of any </a:t>
            </a:r>
            <a:r>
              <a:rPr dirty="0" sz="1300" spc="10">
                <a:latin typeface="Times New Roman"/>
                <a:cs typeface="Times New Roman"/>
              </a:rPr>
              <a:t>SQL </a:t>
            </a:r>
            <a:r>
              <a:rPr dirty="0" sz="1300" spc="5">
                <a:latin typeface="Times New Roman"/>
                <a:cs typeface="Times New Roman"/>
              </a:rPr>
              <a:t>data types supported in </a:t>
            </a:r>
            <a:r>
              <a:rPr dirty="0" sz="1300" spc="10">
                <a:latin typeface="Times New Roman"/>
                <a:cs typeface="Times New Roman"/>
              </a:rPr>
              <a:t>PL/SQL.</a:t>
            </a:r>
            <a:endParaRPr sz="1300">
              <a:latin typeface="Times New Roman"/>
              <a:cs typeface="Times New Roman"/>
            </a:endParaRPr>
          </a:p>
          <a:p>
            <a:pPr marL="514984" indent="-251460">
              <a:lnSpc>
                <a:spcPts val="1530"/>
              </a:lnSpc>
              <a:buChar char="•"/>
              <a:tabLst>
                <a:tab pos="514984" algn="l"/>
                <a:tab pos="515620" algn="l"/>
              </a:tabLst>
            </a:pPr>
            <a:r>
              <a:rPr dirty="0" sz="1300" spc="5">
                <a:latin typeface="Times New Roman"/>
                <a:cs typeface="Times New Roman"/>
              </a:rPr>
              <a:t>Handle</a:t>
            </a:r>
            <a:r>
              <a:rPr dirty="0" sz="1300" spc="10">
                <a:latin typeface="Times New Roman"/>
                <a:cs typeface="Times New Roman"/>
              </a:rPr>
              <a:t> </a:t>
            </a:r>
            <a:r>
              <a:rPr dirty="0" sz="1300" spc="5">
                <a:latin typeface="Courier New"/>
                <a:cs typeface="Courier New"/>
              </a:rPr>
              <a:t>IN</a:t>
            </a:r>
            <a:r>
              <a:rPr dirty="0" sz="1300" spc="5">
                <a:latin typeface="Times New Roman"/>
                <a:cs typeface="Times New Roman"/>
              </a:rPr>
              <a:t>,</a:t>
            </a:r>
            <a:r>
              <a:rPr dirty="0" sz="1300" spc="15">
                <a:latin typeface="Times New Roman"/>
                <a:cs typeface="Times New Roman"/>
              </a:rPr>
              <a:t> </a:t>
            </a:r>
            <a:r>
              <a:rPr dirty="0" sz="1300" spc="10">
                <a:latin typeface="Courier New"/>
                <a:cs typeface="Courier New"/>
              </a:rPr>
              <a:t>IN</a:t>
            </a:r>
            <a:r>
              <a:rPr dirty="0" sz="1300" spc="-445">
                <a:latin typeface="Courier New"/>
                <a:cs typeface="Courier New"/>
              </a:rPr>
              <a:t> </a:t>
            </a:r>
            <a:r>
              <a:rPr dirty="0" sz="1300" spc="10">
                <a:latin typeface="Courier New"/>
                <a:cs typeface="Courier New"/>
              </a:rPr>
              <a:t>OUT</a:t>
            </a:r>
            <a:r>
              <a:rPr dirty="0" sz="1300" spc="10">
                <a:latin typeface="Times New Roman"/>
                <a:cs typeface="Times New Roman"/>
              </a:rPr>
              <a:t>, and</a:t>
            </a:r>
            <a:r>
              <a:rPr dirty="0" sz="1300" spc="5">
                <a:latin typeface="Times New Roman"/>
                <a:cs typeface="Times New Roman"/>
              </a:rPr>
              <a:t>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bind</a:t>
            </a:r>
            <a:r>
              <a:rPr dirty="0" sz="1300" spc="10">
                <a:latin typeface="Times New Roman"/>
                <a:cs typeface="Times New Roman"/>
              </a:rPr>
              <a:t> </a:t>
            </a:r>
            <a:r>
              <a:rPr dirty="0" sz="1300" spc="5">
                <a:latin typeface="Times New Roman"/>
                <a:cs typeface="Times New Roman"/>
              </a:rPr>
              <a:t>variables that are </a:t>
            </a:r>
            <a:r>
              <a:rPr dirty="0" sz="1300" spc="10">
                <a:latin typeface="Times New Roman"/>
                <a:cs typeface="Times New Roman"/>
              </a:rPr>
              <a:t>bound by </a:t>
            </a:r>
            <a:r>
              <a:rPr dirty="0" sz="1300" spc="5">
                <a:latin typeface="Times New Roman"/>
                <a:cs typeface="Times New Roman"/>
              </a:rPr>
              <a:t>position, not</a:t>
            </a:r>
            <a:r>
              <a:rPr dirty="0" sz="1300" spc="10">
                <a:latin typeface="Times New Roman"/>
                <a:cs typeface="Times New Roman"/>
              </a:rPr>
              <a:t> by</a:t>
            </a:r>
            <a:endParaRPr sz="1300">
              <a:latin typeface="Times New Roman"/>
              <a:cs typeface="Times New Roman"/>
            </a:endParaRPr>
          </a:p>
          <a:p>
            <a:pPr marL="514984">
              <a:lnSpc>
                <a:spcPct val="100000"/>
              </a:lnSpc>
              <a:spcBef>
                <a:spcPts val="100"/>
              </a:spcBef>
            </a:pPr>
            <a:r>
              <a:rPr dirty="0" sz="1300" spc="5">
                <a:latin typeface="Times New Roman"/>
                <a:cs typeface="Times New Roman"/>
              </a:rPr>
              <a:t>name.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1763824"/>
            <a:ext cx="4750435" cy="533400"/>
          </a:xfrm>
          <a:prstGeom prst="rect">
            <a:avLst/>
          </a:prstGeom>
        </p:spPr>
        <p:txBody>
          <a:bodyPr wrap="square" lIns="0" tIns="12065" rIns="0" bIns="0" rtlCol="0" vert="horz">
            <a:spAutoFit/>
          </a:bodyPr>
          <a:lstStyle/>
          <a:p>
            <a:pPr marR="5080" indent="-635">
              <a:lnSpc>
                <a:spcPct val="107400"/>
              </a:lnSpc>
              <a:spcBef>
                <a:spcPts val="95"/>
              </a:spcBef>
            </a:pPr>
            <a:r>
              <a:rPr dirty="0" sz="1550" spc="10" b="1">
                <a:latin typeface="Arial"/>
                <a:cs typeface="Arial"/>
              </a:rPr>
              <a:t>Use</a:t>
            </a:r>
            <a:r>
              <a:rPr dirty="0" sz="1550" b="1">
                <a:latin typeface="Arial"/>
                <a:cs typeface="Arial"/>
              </a:rPr>
              <a:t> </a:t>
            </a:r>
            <a:r>
              <a:rPr dirty="0" sz="1550" spc="10" b="1">
                <a:latin typeface="Arial"/>
                <a:cs typeface="Arial"/>
              </a:rPr>
              <a:t>the</a:t>
            </a:r>
            <a:r>
              <a:rPr dirty="0" sz="1550" spc="15" b="1">
                <a:latin typeface="Arial"/>
                <a:cs typeface="Arial"/>
              </a:rPr>
              <a:t> </a:t>
            </a:r>
            <a:r>
              <a:rPr dirty="0" sz="1550" spc="10" b="1">
                <a:latin typeface="Courier New"/>
                <a:cs typeface="Courier New"/>
              </a:rPr>
              <a:t>EXECUTE</a:t>
            </a:r>
            <a:r>
              <a:rPr dirty="0" sz="1550" spc="-490" b="1">
                <a:latin typeface="Courier New"/>
                <a:cs typeface="Courier New"/>
              </a:rPr>
              <a:t> </a:t>
            </a:r>
            <a:r>
              <a:rPr dirty="0" sz="1550" spc="10" b="1">
                <a:latin typeface="Courier New"/>
                <a:cs typeface="Courier New"/>
              </a:rPr>
              <a:t>IMMEDIATE</a:t>
            </a:r>
            <a:r>
              <a:rPr dirty="0" sz="1550" spc="-495" b="1">
                <a:latin typeface="Courier New"/>
                <a:cs typeface="Courier New"/>
              </a:rPr>
              <a:t> </a:t>
            </a:r>
            <a:r>
              <a:rPr dirty="0" sz="1550" spc="10" b="1">
                <a:latin typeface="Arial"/>
                <a:cs typeface="Arial"/>
              </a:rPr>
              <a:t>statement</a:t>
            </a:r>
            <a:r>
              <a:rPr dirty="0" sz="1550" spc="5" b="1">
                <a:latin typeface="Arial"/>
                <a:cs typeface="Arial"/>
              </a:rPr>
              <a:t> for </a:t>
            </a:r>
            <a:r>
              <a:rPr dirty="0" sz="1550" spc="10" b="1">
                <a:latin typeface="Arial"/>
                <a:cs typeface="Arial"/>
              </a:rPr>
              <a:t>Native  Dynamic </a:t>
            </a:r>
            <a:r>
              <a:rPr dirty="0" sz="1550" spc="15" b="1">
                <a:latin typeface="Arial"/>
                <a:cs typeface="Arial"/>
              </a:rPr>
              <a:t>SQL </a:t>
            </a:r>
            <a:r>
              <a:rPr dirty="0" sz="1550" spc="10" b="1">
                <a:latin typeface="Arial"/>
                <a:cs typeface="Arial"/>
              </a:rPr>
              <a:t>or PL/SQL </a:t>
            </a:r>
            <a:r>
              <a:rPr dirty="0" sz="1550" spc="15" b="1">
                <a:latin typeface="Arial"/>
                <a:cs typeface="Arial"/>
              </a:rPr>
              <a:t>anonymous</a:t>
            </a:r>
            <a:r>
              <a:rPr dirty="0" sz="1550" spc="-35" b="1">
                <a:latin typeface="Arial"/>
                <a:cs typeface="Arial"/>
              </a:rPr>
              <a:t> </a:t>
            </a:r>
            <a:r>
              <a:rPr dirty="0" sz="1550" spc="10" b="1">
                <a:latin typeface="Arial"/>
                <a:cs typeface="Arial"/>
              </a:rPr>
              <a:t>blocks:</a:t>
            </a:r>
            <a:endParaRPr sz="1550">
              <a:latin typeface="Arial"/>
              <a:cs typeface="Arial"/>
            </a:endParaRPr>
          </a:p>
        </p:txBody>
      </p:sp>
      <p:sp>
        <p:nvSpPr>
          <p:cNvPr id="7" name="object 7"/>
          <p:cNvSpPr txBox="1"/>
          <p:nvPr/>
        </p:nvSpPr>
        <p:spPr>
          <a:xfrm>
            <a:off x="1325238" y="3725128"/>
            <a:ext cx="5098415" cy="1285875"/>
          </a:xfrm>
          <a:prstGeom prst="rect">
            <a:avLst/>
          </a:prstGeom>
        </p:spPr>
        <p:txBody>
          <a:bodyPr wrap="square" lIns="0" tIns="19685" rIns="0" bIns="0" rtlCol="0" vert="horz">
            <a:spAutoFit/>
          </a:bodyPr>
          <a:lstStyle/>
          <a:p>
            <a:pPr marL="326390" marR="5080" indent="-327025">
              <a:lnSpc>
                <a:spcPct val="104500"/>
              </a:lnSpc>
              <a:spcBef>
                <a:spcPts val="155"/>
              </a:spcBef>
              <a:buClr>
                <a:srgbClr val="FF0000"/>
              </a:buClr>
              <a:buFont typeface="Arial"/>
              <a:buChar char="•"/>
              <a:tabLst>
                <a:tab pos="326390" algn="l"/>
                <a:tab pos="327025" algn="l"/>
              </a:tabLst>
            </a:pPr>
            <a:r>
              <a:rPr dirty="0" sz="1550" spc="10" b="1">
                <a:latin typeface="Courier New"/>
                <a:cs typeface="Courier New"/>
              </a:rPr>
              <a:t>INTO </a:t>
            </a:r>
            <a:r>
              <a:rPr dirty="0" sz="1550" spc="5" b="1">
                <a:latin typeface="Arial"/>
                <a:cs typeface="Arial"/>
              </a:rPr>
              <a:t>is </a:t>
            </a:r>
            <a:r>
              <a:rPr dirty="0" sz="1550" spc="10" b="1">
                <a:latin typeface="Arial"/>
                <a:cs typeface="Arial"/>
              </a:rPr>
              <a:t>used </a:t>
            </a:r>
            <a:r>
              <a:rPr dirty="0" sz="1550" spc="5" b="1">
                <a:latin typeface="Arial"/>
                <a:cs typeface="Arial"/>
              </a:rPr>
              <a:t>for </a:t>
            </a:r>
            <a:r>
              <a:rPr dirty="0" sz="1550" spc="10" b="1">
                <a:latin typeface="Arial"/>
                <a:cs typeface="Arial"/>
              </a:rPr>
              <a:t>single-row queries and specifies  the variables or records into which column values  are</a:t>
            </a:r>
            <a:r>
              <a:rPr dirty="0" sz="1550" b="1">
                <a:latin typeface="Arial"/>
                <a:cs typeface="Arial"/>
              </a:rPr>
              <a:t> </a:t>
            </a:r>
            <a:r>
              <a:rPr dirty="0" sz="1550" spc="5" b="1">
                <a:latin typeface="Arial"/>
                <a:cs typeface="Arial"/>
              </a:rPr>
              <a:t>retrieved.</a:t>
            </a:r>
            <a:endParaRPr sz="1550">
              <a:latin typeface="Arial"/>
              <a:cs typeface="Arial"/>
            </a:endParaRPr>
          </a:p>
          <a:p>
            <a:pPr marL="326390" marR="389890" indent="-327025">
              <a:lnSpc>
                <a:spcPct val="101299"/>
              </a:lnSpc>
              <a:spcBef>
                <a:spcPts val="265"/>
              </a:spcBef>
              <a:buClr>
                <a:srgbClr val="FF0000"/>
              </a:buClr>
              <a:buFont typeface="Arial"/>
              <a:buChar char="•"/>
              <a:tabLst>
                <a:tab pos="326390" algn="l"/>
                <a:tab pos="327025" algn="l"/>
              </a:tabLst>
            </a:pPr>
            <a:r>
              <a:rPr dirty="0" sz="1550" spc="10" b="1">
                <a:latin typeface="Courier New"/>
                <a:cs typeface="Courier New"/>
              </a:rPr>
              <a:t>USING</a:t>
            </a:r>
            <a:r>
              <a:rPr dirty="0" sz="1550" spc="-490" b="1">
                <a:latin typeface="Courier New"/>
                <a:cs typeface="Courier New"/>
              </a:rPr>
              <a:t> </a:t>
            </a:r>
            <a:r>
              <a:rPr dirty="0" sz="1550" spc="5" b="1">
                <a:latin typeface="Arial"/>
                <a:cs typeface="Arial"/>
              </a:rPr>
              <a:t>is </a:t>
            </a:r>
            <a:r>
              <a:rPr dirty="0" sz="1550" spc="10" b="1">
                <a:latin typeface="Arial"/>
                <a:cs typeface="Arial"/>
              </a:rPr>
              <a:t>used to hold </a:t>
            </a:r>
            <a:r>
              <a:rPr dirty="0" sz="1550" b="1">
                <a:latin typeface="Arial"/>
                <a:cs typeface="Arial"/>
              </a:rPr>
              <a:t>all </a:t>
            </a:r>
            <a:r>
              <a:rPr dirty="0" sz="1550" spc="10" b="1">
                <a:latin typeface="Arial"/>
                <a:cs typeface="Arial"/>
              </a:rPr>
              <a:t>bind arguments. The  default parameter mode </a:t>
            </a:r>
            <a:r>
              <a:rPr dirty="0" sz="1550" spc="5" b="1">
                <a:latin typeface="Arial"/>
                <a:cs typeface="Arial"/>
              </a:rPr>
              <a:t>is </a:t>
            </a:r>
            <a:r>
              <a:rPr dirty="0" sz="1550" spc="5" b="1">
                <a:latin typeface="Courier New"/>
                <a:cs typeface="Courier New"/>
              </a:rPr>
              <a:t>IN</a:t>
            </a:r>
            <a:r>
              <a:rPr dirty="0" sz="1550" spc="5" b="1">
                <a:latin typeface="Arial"/>
                <a:cs typeface="Arial"/>
              </a:rPr>
              <a:t>, if </a:t>
            </a:r>
            <a:r>
              <a:rPr dirty="0" sz="1550" spc="10" b="1">
                <a:latin typeface="Arial"/>
                <a:cs typeface="Arial"/>
              </a:rPr>
              <a:t>not</a:t>
            </a:r>
            <a:r>
              <a:rPr dirty="0" sz="1550" spc="-25" b="1">
                <a:latin typeface="Arial"/>
                <a:cs typeface="Arial"/>
              </a:rPr>
              <a:t> </a:t>
            </a:r>
            <a:r>
              <a:rPr dirty="0" sz="1550" spc="10" b="1">
                <a:latin typeface="Arial"/>
                <a:cs typeface="Arial"/>
              </a:rPr>
              <a:t>specified.</a:t>
            </a:r>
            <a:endParaRPr sz="1550">
              <a:latin typeface="Arial"/>
              <a:cs typeface="Arial"/>
            </a:endParaRPr>
          </a:p>
        </p:txBody>
      </p:sp>
      <p:sp>
        <p:nvSpPr>
          <p:cNvPr id="8" name="object 8"/>
          <p:cNvSpPr txBox="1"/>
          <p:nvPr/>
        </p:nvSpPr>
        <p:spPr>
          <a:xfrm>
            <a:off x="1335786" y="2410205"/>
            <a:ext cx="5111750" cy="1169035"/>
          </a:xfrm>
          <a:prstGeom prst="rect">
            <a:avLst/>
          </a:prstGeom>
          <a:solidFill>
            <a:srgbClr val="CCCCCC"/>
          </a:solidFill>
          <a:ln w="20574">
            <a:solidFill>
              <a:srgbClr val="000000"/>
            </a:solidFill>
          </a:ln>
        </p:spPr>
        <p:txBody>
          <a:bodyPr wrap="square" lIns="0" tIns="91440" rIns="0" bIns="0" rtlCol="0" vert="horz">
            <a:spAutoFit/>
          </a:bodyPr>
          <a:lstStyle/>
          <a:p>
            <a:pPr marL="76200">
              <a:lnSpc>
                <a:spcPts val="1510"/>
              </a:lnSpc>
              <a:spcBef>
                <a:spcPts val="720"/>
              </a:spcBef>
            </a:pPr>
            <a:r>
              <a:rPr dirty="0" sz="1300" spc="-15" b="1">
                <a:latin typeface="Courier New"/>
                <a:cs typeface="Courier New"/>
              </a:rPr>
              <a:t>EXECUTE IMMEDIATE</a:t>
            </a:r>
            <a:r>
              <a:rPr dirty="0" sz="1300" spc="-20" b="1">
                <a:latin typeface="Courier New"/>
                <a:cs typeface="Courier New"/>
              </a:rPr>
              <a:t> </a:t>
            </a:r>
            <a:r>
              <a:rPr dirty="0" sz="1300" spc="-20" b="1" i="1">
                <a:latin typeface="Courier New"/>
                <a:cs typeface="Courier New"/>
              </a:rPr>
              <a:t>dynamic_string</a:t>
            </a:r>
            <a:endParaRPr sz="1300">
              <a:latin typeface="Courier New"/>
              <a:cs typeface="Courier New"/>
            </a:endParaRPr>
          </a:p>
          <a:p>
            <a:pPr marL="173355">
              <a:lnSpc>
                <a:spcPts val="1465"/>
              </a:lnSpc>
            </a:pPr>
            <a:r>
              <a:rPr dirty="0" sz="1300" spc="-15" b="1">
                <a:latin typeface="Courier New"/>
                <a:cs typeface="Courier New"/>
              </a:rPr>
              <a:t>[INTO</a:t>
            </a:r>
            <a:r>
              <a:rPr dirty="0" sz="1300" spc="-25" b="1">
                <a:latin typeface="Courier New"/>
                <a:cs typeface="Courier New"/>
              </a:rPr>
              <a:t> </a:t>
            </a:r>
            <a:r>
              <a:rPr dirty="0" sz="1300" spc="-20" b="1">
                <a:latin typeface="Courier New"/>
                <a:cs typeface="Courier New"/>
              </a:rPr>
              <a:t>{</a:t>
            </a:r>
            <a:r>
              <a:rPr dirty="0" sz="1300" spc="-20" b="1" i="1">
                <a:latin typeface="Courier New"/>
                <a:cs typeface="Courier New"/>
              </a:rPr>
              <a:t>define_variable</a:t>
            </a:r>
            <a:endParaRPr sz="1300">
              <a:latin typeface="Courier New"/>
              <a:cs typeface="Courier New"/>
            </a:endParaRPr>
          </a:p>
          <a:p>
            <a:pPr marL="173355" marR="1219835" indent="390525">
              <a:lnSpc>
                <a:spcPts val="1470"/>
              </a:lnSpc>
              <a:spcBef>
                <a:spcPts val="75"/>
              </a:spcBef>
            </a:pPr>
            <a:r>
              <a:rPr dirty="0" sz="1300" spc="-15" b="1">
                <a:latin typeface="Courier New"/>
                <a:cs typeface="Courier New"/>
              </a:rPr>
              <a:t>[, </a:t>
            </a:r>
            <a:r>
              <a:rPr dirty="0" sz="1300" spc="-20" b="1" i="1">
                <a:latin typeface="Courier New"/>
                <a:cs typeface="Courier New"/>
              </a:rPr>
              <a:t>define_variable</a:t>
            </a:r>
            <a:r>
              <a:rPr dirty="0" sz="1300" spc="-20" b="1">
                <a:latin typeface="Courier New"/>
                <a:cs typeface="Courier New"/>
              </a:rPr>
              <a:t>] </a:t>
            </a:r>
            <a:r>
              <a:rPr dirty="0" sz="1300" spc="-15" b="1">
                <a:latin typeface="Courier New"/>
                <a:cs typeface="Courier New"/>
              </a:rPr>
              <a:t>... </a:t>
            </a:r>
            <a:r>
              <a:rPr dirty="0" sz="1300" spc="-10" b="1">
                <a:latin typeface="Courier New"/>
                <a:cs typeface="Courier New"/>
              </a:rPr>
              <a:t>| </a:t>
            </a:r>
            <a:r>
              <a:rPr dirty="0" sz="1300" spc="-15" b="1" i="1">
                <a:latin typeface="Courier New"/>
                <a:cs typeface="Courier New"/>
              </a:rPr>
              <a:t>record</a:t>
            </a:r>
            <a:r>
              <a:rPr dirty="0" sz="1300" spc="-15" b="1">
                <a:latin typeface="Courier New"/>
                <a:cs typeface="Courier New"/>
              </a:rPr>
              <a:t>}]  [USING </a:t>
            </a:r>
            <a:r>
              <a:rPr dirty="0" sz="1300" spc="-20" b="1">
                <a:latin typeface="Courier New"/>
                <a:cs typeface="Courier New"/>
              </a:rPr>
              <a:t>[IN|OUT|IN </a:t>
            </a:r>
            <a:r>
              <a:rPr dirty="0" sz="1300" spc="-15" b="1">
                <a:latin typeface="Courier New"/>
                <a:cs typeface="Courier New"/>
              </a:rPr>
              <a:t>OUT]</a:t>
            </a:r>
            <a:r>
              <a:rPr dirty="0" sz="1300" spc="-20" b="1">
                <a:latin typeface="Courier New"/>
                <a:cs typeface="Courier New"/>
              </a:rPr>
              <a:t> </a:t>
            </a:r>
            <a:r>
              <a:rPr dirty="0" sz="1300" spc="-20" b="1" i="1">
                <a:latin typeface="Courier New"/>
                <a:cs typeface="Courier New"/>
              </a:rPr>
              <a:t>bind_argument</a:t>
            </a:r>
            <a:endParaRPr sz="1300">
              <a:latin typeface="Courier New"/>
              <a:cs typeface="Courier New"/>
            </a:endParaRPr>
          </a:p>
          <a:p>
            <a:pPr marL="564515">
              <a:lnSpc>
                <a:spcPts val="1430"/>
              </a:lnSpc>
            </a:pPr>
            <a:r>
              <a:rPr dirty="0" sz="1300" spc="-15" b="1">
                <a:latin typeface="Courier New"/>
                <a:cs typeface="Courier New"/>
              </a:rPr>
              <a:t>[, </a:t>
            </a:r>
            <a:r>
              <a:rPr dirty="0" sz="1300" spc="-20" b="1">
                <a:latin typeface="Courier New"/>
                <a:cs typeface="Courier New"/>
              </a:rPr>
              <a:t>[IN|OUT|IN </a:t>
            </a:r>
            <a:r>
              <a:rPr dirty="0" sz="1300" spc="-15" b="1">
                <a:latin typeface="Courier New"/>
                <a:cs typeface="Courier New"/>
              </a:rPr>
              <a:t>OUT] </a:t>
            </a:r>
            <a:r>
              <a:rPr dirty="0" sz="1300" spc="-20" b="1" i="1">
                <a:latin typeface="Courier New"/>
                <a:cs typeface="Courier New"/>
              </a:rPr>
              <a:t>bind_argument</a:t>
            </a:r>
            <a:r>
              <a:rPr dirty="0" sz="1300" spc="-20" b="1">
                <a:latin typeface="Courier New"/>
                <a:cs typeface="Courier New"/>
              </a:rPr>
              <a:t>] </a:t>
            </a:r>
            <a:r>
              <a:rPr dirty="0" sz="1300" spc="-15" b="1">
                <a:latin typeface="Courier New"/>
                <a:cs typeface="Courier New"/>
              </a:rPr>
              <a:t>... </a:t>
            </a:r>
            <a:r>
              <a:rPr dirty="0" sz="1300" spc="-20" b="1">
                <a:latin typeface="Courier New"/>
                <a:cs typeface="Courier New"/>
              </a:rPr>
              <a:t>];</a:t>
            </a:r>
            <a:endParaRPr sz="1300">
              <a:latin typeface="Courier New"/>
              <a:cs typeface="Courier New"/>
            </a:endParaRPr>
          </a:p>
        </p:txBody>
      </p:sp>
      <p:sp>
        <p:nvSpPr>
          <p:cNvPr id="9" name="object 9"/>
          <p:cNvSpPr txBox="1"/>
          <p:nvPr/>
        </p:nvSpPr>
        <p:spPr>
          <a:xfrm>
            <a:off x="1349502" y="855218"/>
            <a:ext cx="504952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a:t>
            </a:r>
            <a:r>
              <a:rPr dirty="0" sz="2000" spc="-10" b="1">
                <a:latin typeface="Arial"/>
                <a:cs typeface="Arial"/>
              </a:rPr>
              <a:t> </a:t>
            </a:r>
            <a:r>
              <a:rPr dirty="0" sz="2000" b="1">
                <a:latin typeface="Arial"/>
                <a:cs typeface="Arial"/>
              </a:rPr>
              <a:t>the</a:t>
            </a:r>
            <a:r>
              <a:rPr dirty="0" sz="2000" spc="-5" b="1">
                <a:latin typeface="Arial"/>
                <a:cs typeface="Arial"/>
              </a:rPr>
              <a:t> </a:t>
            </a:r>
            <a:r>
              <a:rPr dirty="0" sz="2000" spc="-5" b="1">
                <a:latin typeface="Courier New"/>
                <a:cs typeface="Courier New"/>
              </a:rPr>
              <a:t>EXECUTE</a:t>
            </a:r>
            <a:r>
              <a:rPr dirty="0" sz="2000" spc="-655" b="1">
                <a:latin typeface="Courier New"/>
                <a:cs typeface="Courier New"/>
              </a:rPr>
              <a:t> </a:t>
            </a:r>
            <a:r>
              <a:rPr dirty="0" sz="2000" spc="-5" b="1">
                <a:latin typeface="Courier New"/>
                <a:cs typeface="Courier New"/>
              </a:rPr>
              <a:t>IMMEDIATE</a:t>
            </a:r>
            <a:r>
              <a:rPr dirty="0" sz="2000" spc="-665" b="1">
                <a:latin typeface="Courier New"/>
                <a:cs typeface="Courier New"/>
              </a:rPr>
              <a:t> </a:t>
            </a:r>
            <a:r>
              <a:rPr dirty="0" sz="2000" b="1">
                <a:latin typeface="Arial"/>
                <a:cs typeface="Arial"/>
              </a:rPr>
              <a:t>Statement</a:t>
            </a:r>
            <a:endParaRPr sz="2000">
              <a:latin typeface="Arial"/>
              <a:cs typeface="Arial"/>
            </a:endParaRPr>
          </a:p>
        </p:txBody>
      </p:sp>
      <p:sp>
        <p:nvSpPr>
          <p:cNvPr id="10" name="object 10"/>
          <p:cNvSpPr txBox="1"/>
          <p:nvPr/>
        </p:nvSpPr>
        <p:spPr>
          <a:xfrm>
            <a:off x="743204" y="5591809"/>
            <a:ext cx="6254115" cy="397319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b="1">
                <a:latin typeface="Arial"/>
                <a:cs typeface="Arial"/>
              </a:rPr>
              <a:t> </a:t>
            </a:r>
            <a:r>
              <a:rPr dirty="0" sz="1300" spc="10" b="1">
                <a:latin typeface="Arial"/>
                <a:cs typeface="Arial"/>
              </a:rPr>
              <a:t>the </a:t>
            </a:r>
            <a:r>
              <a:rPr dirty="0" sz="1300" spc="15" b="1">
                <a:latin typeface="Courier New"/>
                <a:cs typeface="Courier New"/>
              </a:rPr>
              <a:t>EXECUTE</a:t>
            </a:r>
            <a:r>
              <a:rPr dirty="0" sz="1300" spc="-405" b="1">
                <a:latin typeface="Courier New"/>
                <a:cs typeface="Courier New"/>
              </a:rPr>
              <a:t> </a:t>
            </a:r>
            <a:r>
              <a:rPr dirty="0" sz="1300" spc="15" b="1">
                <a:latin typeface="Courier New"/>
                <a:cs typeface="Courier New"/>
              </a:rPr>
              <a:t>IMMEDIATE</a:t>
            </a:r>
            <a:r>
              <a:rPr dirty="0" sz="1300" spc="-409" b="1">
                <a:latin typeface="Courier New"/>
                <a:cs typeface="Courier New"/>
              </a:rPr>
              <a:t> </a:t>
            </a:r>
            <a:r>
              <a:rPr dirty="0" sz="1300" spc="5" b="1">
                <a:latin typeface="Arial"/>
                <a:cs typeface="Arial"/>
              </a:rPr>
              <a:t>Statement</a:t>
            </a:r>
            <a:endParaRPr sz="1300">
              <a:latin typeface="Arial"/>
              <a:cs typeface="Arial"/>
            </a:endParaRPr>
          </a:p>
          <a:p>
            <a:pPr marL="138430" marR="5080">
              <a:lnSpc>
                <a:spcPct val="106100"/>
              </a:lnSpc>
              <a:spcBef>
                <a:spcPts val="325"/>
              </a:spcBef>
            </a:pPr>
            <a:r>
              <a:rPr dirty="0" sz="1300" spc="10">
                <a:latin typeface="Times New Roman"/>
                <a:cs typeface="Times New Roman"/>
              </a:rPr>
              <a:t>The </a:t>
            </a:r>
            <a:r>
              <a:rPr dirty="0" sz="1300" spc="15">
                <a:latin typeface="Courier New"/>
                <a:cs typeface="Courier New"/>
              </a:rPr>
              <a:t>EXECUTE</a:t>
            </a:r>
            <a:r>
              <a:rPr dirty="0" sz="1300" spc="-440">
                <a:latin typeface="Courier New"/>
                <a:cs typeface="Courier New"/>
              </a:rPr>
              <a:t> </a:t>
            </a:r>
            <a:r>
              <a:rPr dirty="0" sz="1300" spc="15">
                <a:latin typeface="Courier New"/>
                <a:cs typeface="Courier New"/>
              </a:rPr>
              <a:t>IMMEDIATE</a:t>
            </a:r>
            <a:r>
              <a:rPr dirty="0" sz="1300" spc="-450">
                <a:latin typeface="Courier New"/>
                <a:cs typeface="Courier New"/>
              </a:rPr>
              <a:t> </a:t>
            </a:r>
            <a:r>
              <a:rPr dirty="0" sz="1300" spc="10">
                <a:latin typeface="Times New Roman"/>
                <a:cs typeface="Times New Roman"/>
              </a:rPr>
              <a:t>statement can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used</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execute</a:t>
            </a:r>
            <a:r>
              <a:rPr dirty="0" sz="1300" spc="10">
                <a:latin typeface="Times New Roman"/>
                <a:cs typeface="Times New Roman"/>
              </a:rPr>
              <a:t> SQL </a:t>
            </a:r>
            <a:r>
              <a:rPr dirty="0" sz="1300" spc="5">
                <a:latin typeface="Times New Roman"/>
                <a:cs typeface="Times New Roman"/>
              </a:rPr>
              <a:t>statements</a:t>
            </a:r>
            <a:r>
              <a:rPr dirty="0" sz="1300" spc="10">
                <a:latin typeface="Times New Roman"/>
                <a:cs typeface="Times New Roman"/>
              </a:rPr>
              <a:t> </a:t>
            </a:r>
            <a:r>
              <a:rPr dirty="0" sz="1300" spc="5">
                <a:latin typeface="Times New Roman"/>
                <a:cs typeface="Times New Roman"/>
              </a:rPr>
              <a:t>or</a:t>
            </a:r>
            <a:r>
              <a:rPr dirty="0" sz="1300" spc="10">
                <a:latin typeface="Times New Roman"/>
                <a:cs typeface="Times New Roman"/>
              </a:rPr>
              <a:t> PL/SQL  anonymous </a:t>
            </a:r>
            <a:r>
              <a:rPr dirty="0" sz="1300" spc="5">
                <a:latin typeface="Times New Roman"/>
                <a:cs typeface="Times New Roman"/>
              </a:rPr>
              <a:t>blocks. </a:t>
            </a:r>
            <a:r>
              <a:rPr dirty="0" sz="1300" spc="10">
                <a:latin typeface="Times New Roman"/>
                <a:cs typeface="Times New Roman"/>
              </a:rPr>
              <a:t>The </a:t>
            </a:r>
            <a:r>
              <a:rPr dirty="0" sz="1300" spc="5">
                <a:latin typeface="Times New Roman"/>
                <a:cs typeface="Times New Roman"/>
              </a:rPr>
              <a:t>syntactical </a:t>
            </a:r>
            <a:r>
              <a:rPr dirty="0" sz="1300" spc="10">
                <a:latin typeface="Times New Roman"/>
                <a:cs typeface="Times New Roman"/>
              </a:rPr>
              <a:t>elements </a:t>
            </a:r>
            <a:r>
              <a:rPr dirty="0" sz="1300" spc="5">
                <a:latin typeface="Times New Roman"/>
                <a:cs typeface="Times New Roman"/>
              </a:rPr>
              <a:t>include the</a:t>
            </a:r>
            <a:r>
              <a:rPr dirty="0" sz="1300" spc="-1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05"/>
              </a:lnSpc>
              <a:buSzPct val="65384"/>
              <a:buChar char="•"/>
              <a:tabLst>
                <a:tab pos="514984" algn="l"/>
                <a:tab pos="515620" algn="l"/>
              </a:tabLst>
            </a:pPr>
            <a:r>
              <a:rPr dirty="0" sz="1300" spc="15">
                <a:latin typeface="Courier New"/>
                <a:cs typeface="Courier New"/>
              </a:rPr>
              <a:t>dynamic_string</a:t>
            </a:r>
            <a:r>
              <a:rPr dirty="0" sz="1300" spc="-409">
                <a:latin typeface="Courier New"/>
                <a:cs typeface="Courier New"/>
              </a:rPr>
              <a:t> </a:t>
            </a:r>
            <a:r>
              <a:rPr dirty="0" sz="1300" spc="5">
                <a:latin typeface="Times New Roman"/>
                <a:cs typeface="Times New Roman"/>
              </a:rPr>
              <a:t>is a string expression that represents a </a:t>
            </a:r>
            <a:r>
              <a:rPr dirty="0" sz="1300" spc="10">
                <a:latin typeface="Times New Roman"/>
                <a:cs typeface="Times New Roman"/>
              </a:rPr>
              <a:t>dynamic SQL </a:t>
            </a:r>
            <a:r>
              <a:rPr dirty="0" sz="1300" spc="5">
                <a:latin typeface="Times New Roman"/>
                <a:cs typeface="Times New Roman"/>
              </a:rPr>
              <a:t>statement</a:t>
            </a:r>
            <a:endParaRPr sz="1300">
              <a:latin typeface="Times New Roman"/>
              <a:cs typeface="Times New Roman"/>
            </a:endParaRPr>
          </a:p>
          <a:p>
            <a:pPr marL="515620">
              <a:lnSpc>
                <a:spcPts val="1530"/>
              </a:lnSpc>
              <a:spcBef>
                <a:spcPts val="100"/>
              </a:spcBef>
            </a:pPr>
            <a:r>
              <a:rPr dirty="0" sz="1300" spc="5">
                <a:latin typeface="Times New Roman"/>
                <a:cs typeface="Times New Roman"/>
              </a:rPr>
              <a:t>(without terminator) </a:t>
            </a:r>
            <a:r>
              <a:rPr dirty="0" sz="1300" spc="10">
                <a:latin typeface="Times New Roman"/>
                <a:cs typeface="Times New Roman"/>
              </a:rPr>
              <a:t>or </a:t>
            </a:r>
            <a:r>
              <a:rPr dirty="0" sz="1300" spc="5">
                <a:latin typeface="Times New Roman"/>
                <a:cs typeface="Times New Roman"/>
              </a:rPr>
              <a:t>a PL/SQL block (with</a:t>
            </a:r>
            <a:r>
              <a:rPr dirty="0" sz="1300" spc="10">
                <a:latin typeface="Times New Roman"/>
                <a:cs typeface="Times New Roman"/>
              </a:rPr>
              <a:t> </a:t>
            </a:r>
            <a:r>
              <a:rPr dirty="0" sz="1300" spc="5">
                <a:latin typeface="Times New Roman"/>
                <a:cs typeface="Times New Roman"/>
              </a:rPr>
              <a:t>terminator).</a:t>
            </a:r>
            <a:endParaRPr sz="1300">
              <a:latin typeface="Times New Roman"/>
              <a:cs typeface="Times New Roman"/>
            </a:endParaRPr>
          </a:p>
          <a:p>
            <a:pPr marL="515620" indent="-252095">
              <a:lnSpc>
                <a:spcPts val="1530"/>
              </a:lnSpc>
              <a:buSzPct val="65384"/>
              <a:buChar char="•"/>
              <a:tabLst>
                <a:tab pos="514984" algn="l"/>
                <a:tab pos="515620" algn="l"/>
              </a:tabLst>
            </a:pPr>
            <a:r>
              <a:rPr dirty="0" sz="1300" spc="15">
                <a:latin typeface="Courier New"/>
                <a:cs typeface="Courier New"/>
              </a:rPr>
              <a:t>define_variable</a:t>
            </a:r>
            <a:r>
              <a:rPr dirty="0" sz="1300" spc="-425">
                <a:latin typeface="Courier New"/>
                <a:cs typeface="Courier New"/>
              </a:rPr>
              <a:t> </a:t>
            </a:r>
            <a:r>
              <a:rPr dirty="0" sz="1300" spc="5">
                <a:latin typeface="Times New Roman"/>
                <a:cs typeface="Times New Roman"/>
              </a:rPr>
              <a:t>is a </a:t>
            </a:r>
            <a:r>
              <a:rPr dirty="0" sz="1300" spc="10">
                <a:latin typeface="Times New Roman"/>
                <a:cs typeface="Times New Roman"/>
              </a:rPr>
              <a:t>PL/SQL </a:t>
            </a:r>
            <a:r>
              <a:rPr dirty="0" sz="1300" spc="5">
                <a:latin typeface="Times New Roman"/>
                <a:cs typeface="Times New Roman"/>
              </a:rPr>
              <a:t>variable </a:t>
            </a:r>
            <a:r>
              <a:rPr dirty="0" sz="1300" spc="10">
                <a:latin typeface="Times New Roman"/>
                <a:cs typeface="Times New Roman"/>
              </a:rPr>
              <a:t>that </a:t>
            </a:r>
            <a:r>
              <a:rPr dirty="0" sz="1300" spc="5">
                <a:latin typeface="Times New Roman"/>
                <a:cs typeface="Times New Roman"/>
              </a:rPr>
              <a:t>stores the selected </a:t>
            </a:r>
            <a:r>
              <a:rPr dirty="0" sz="1300" spc="10">
                <a:latin typeface="Times New Roman"/>
                <a:cs typeface="Times New Roman"/>
              </a:rPr>
              <a:t>column </a:t>
            </a:r>
            <a:r>
              <a:rPr dirty="0" sz="1300" spc="5">
                <a:latin typeface="Times New Roman"/>
                <a:cs typeface="Times New Roman"/>
              </a:rPr>
              <a:t>value.</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0">
                <a:latin typeface="Courier New"/>
                <a:cs typeface="Courier New"/>
              </a:rPr>
              <a:t>record</a:t>
            </a:r>
            <a:r>
              <a:rPr dirty="0" sz="1300" spc="-445">
                <a:latin typeface="Courier New"/>
                <a:cs typeface="Courier New"/>
              </a:rPr>
              <a:t> </a:t>
            </a:r>
            <a:r>
              <a:rPr dirty="0" sz="1300" spc="5">
                <a:latin typeface="Times New Roman"/>
                <a:cs typeface="Times New Roman"/>
              </a:rPr>
              <a:t>is a user-defined</a:t>
            </a:r>
            <a:r>
              <a:rPr dirty="0" sz="1300" spc="10">
                <a:latin typeface="Times New Roman"/>
                <a:cs typeface="Times New Roman"/>
              </a:rPr>
              <a:t> </a:t>
            </a:r>
            <a:r>
              <a:rPr dirty="0" sz="1300" spc="5">
                <a:latin typeface="Times New Roman"/>
                <a:cs typeface="Times New Roman"/>
              </a:rPr>
              <a:t>or</a:t>
            </a:r>
            <a:r>
              <a:rPr dirty="0" sz="1300" spc="10">
                <a:latin typeface="Times New Roman"/>
                <a:cs typeface="Times New Roman"/>
              </a:rPr>
              <a:t> </a:t>
            </a:r>
            <a:r>
              <a:rPr dirty="0" sz="1300" spc="15">
                <a:latin typeface="Courier New"/>
                <a:cs typeface="Courier New"/>
              </a:rPr>
              <a:t>%ROWTYPE</a:t>
            </a:r>
            <a:r>
              <a:rPr dirty="0" sz="1300" spc="-450">
                <a:latin typeface="Courier New"/>
                <a:cs typeface="Courier New"/>
              </a:rPr>
              <a:t> </a:t>
            </a:r>
            <a:r>
              <a:rPr dirty="0" sz="1300" spc="5">
                <a:latin typeface="Times New Roman"/>
                <a:cs typeface="Times New Roman"/>
              </a:rPr>
              <a:t>record that stores a selected row.</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bind_argument</a:t>
            </a:r>
            <a:r>
              <a:rPr dirty="0" sz="1300" spc="-420">
                <a:latin typeface="Courier New"/>
                <a:cs typeface="Courier New"/>
              </a:rPr>
              <a:t> </a:t>
            </a:r>
            <a:r>
              <a:rPr dirty="0" sz="1300" spc="5">
                <a:latin typeface="Times New Roman"/>
                <a:cs typeface="Times New Roman"/>
              </a:rPr>
              <a:t>is an expression </a:t>
            </a:r>
            <a:r>
              <a:rPr dirty="0" sz="1300" spc="10">
                <a:latin typeface="Times New Roman"/>
                <a:cs typeface="Times New Roman"/>
              </a:rPr>
              <a:t>whose </a:t>
            </a:r>
            <a:r>
              <a:rPr dirty="0" sz="1300" spc="5">
                <a:latin typeface="Times New Roman"/>
                <a:cs typeface="Times New Roman"/>
              </a:rPr>
              <a:t>value is passed to the dynamic </a:t>
            </a:r>
            <a:r>
              <a:rPr dirty="0" sz="1300" spc="10">
                <a:latin typeface="Times New Roman"/>
                <a:cs typeface="Times New Roman"/>
              </a:rPr>
              <a:t>SQL</a:t>
            </a:r>
            <a:endParaRPr sz="1300">
              <a:latin typeface="Times New Roman"/>
              <a:cs typeface="Times New Roman"/>
            </a:endParaRPr>
          </a:p>
          <a:p>
            <a:pPr marL="515620">
              <a:lnSpc>
                <a:spcPts val="1505"/>
              </a:lnSpc>
              <a:spcBef>
                <a:spcPts val="100"/>
              </a:spcBef>
            </a:pPr>
            <a:r>
              <a:rPr dirty="0" sz="1300" spc="5">
                <a:latin typeface="Times New Roman"/>
                <a:cs typeface="Times New Roman"/>
              </a:rPr>
              <a:t>statement or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4984" indent="-251460">
              <a:lnSpc>
                <a:spcPts val="1505"/>
              </a:lnSpc>
              <a:buChar char="•"/>
              <a:tabLst>
                <a:tab pos="514984" algn="l"/>
                <a:tab pos="515620" algn="l"/>
              </a:tabLst>
            </a:pPr>
            <a:r>
              <a:rPr dirty="0" sz="1300" spc="10">
                <a:latin typeface="Times New Roman"/>
                <a:cs typeface="Times New Roman"/>
              </a:rPr>
              <a:t>The </a:t>
            </a:r>
            <a:r>
              <a:rPr dirty="0" sz="1300" spc="10">
                <a:latin typeface="Courier New"/>
                <a:cs typeface="Courier New"/>
              </a:rPr>
              <a:t>INTO</a:t>
            </a:r>
            <a:r>
              <a:rPr dirty="0" sz="1300" spc="-415">
                <a:latin typeface="Courier New"/>
                <a:cs typeface="Courier New"/>
              </a:rPr>
              <a:t> </a:t>
            </a:r>
            <a:r>
              <a:rPr dirty="0" sz="1300" spc="5">
                <a:latin typeface="Times New Roman"/>
                <a:cs typeface="Times New Roman"/>
              </a:rPr>
              <a:t>clause specifies the variables or record into which </a:t>
            </a:r>
            <a:r>
              <a:rPr dirty="0" sz="1300" spc="10">
                <a:latin typeface="Times New Roman"/>
                <a:cs typeface="Times New Roman"/>
              </a:rPr>
              <a:t>column values </a:t>
            </a:r>
            <a:r>
              <a:rPr dirty="0" sz="1300" spc="5">
                <a:latin typeface="Times New Roman"/>
                <a:cs typeface="Times New Roman"/>
              </a:rPr>
              <a:t>are</a:t>
            </a:r>
            <a:endParaRPr sz="1300">
              <a:latin typeface="Times New Roman"/>
              <a:cs typeface="Times New Roman"/>
            </a:endParaRPr>
          </a:p>
          <a:p>
            <a:pPr marL="515620" marR="73025">
              <a:lnSpc>
                <a:spcPct val="96000"/>
              </a:lnSpc>
              <a:spcBef>
                <a:spcPts val="75"/>
              </a:spcBef>
            </a:pPr>
            <a:r>
              <a:rPr dirty="0" sz="1300" spc="5">
                <a:latin typeface="Times New Roman"/>
                <a:cs typeface="Times New Roman"/>
              </a:rPr>
              <a:t>retrieved. It is used only for single-row queries. For </a:t>
            </a:r>
            <a:r>
              <a:rPr dirty="0" sz="1300" spc="10">
                <a:latin typeface="Times New Roman"/>
                <a:cs typeface="Times New Roman"/>
              </a:rPr>
              <a:t>each </a:t>
            </a:r>
            <a:r>
              <a:rPr dirty="0" sz="1300" spc="5">
                <a:latin typeface="Times New Roman"/>
                <a:cs typeface="Times New Roman"/>
              </a:rPr>
              <a:t>value retrieved </a:t>
            </a:r>
            <a:r>
              <a:rPr dirty="0" sz="1300" spc="10">
                <a:latin typeface="Times New Roman"/>
                <a:cs typeface="Times New Roman"/>
              </a:rPr>
              <a:t>by </a:t>
            </a:r>
            <a:r>
              <a:rPr dirty="0" sz="1300" spc="5">
                <a:latin typeface="Times New Roman"/>
                <a:cs typeface="Times New Roman"/>
              </a:rPr>
              <a:t>the  query, there must be a corresponding, type-compatible variable or field in the </a:t>
            </a:r>
            <a:r>
              <a:rPr dirty="0" sz="1300" spc="15">
                <a:latin typeface="Courier New"/>
                <a:cs typeface="Courier New"/>
              </a:rPr>
              <a:t>INTO  </a:t>
            </a:r>
            <a:r>
              <a:rPr dirty="0" sz="1300" spc="5">
                <a:latin typeface="Times New Roman"/>
                <a:cs typeface="Times New Roman"/>
              </a:rPr>
              <a:t>clause.</a:t>
            </a:r>
            <a:endParaRPr sz="1300">
              <a:latin typeface="Times New Roman"/>
              <a:cs typeface="Times New Roman"/>
            </a:endParaRPr>
          </a:p>
          <a:p>
            <a:pPr marL="515620" indent="-252095">
              <a:lnSpc>
                <a:spcPts val="1490"/>
              </a:lnSpc>
              <a:buChar char="•"/>
              <a:tabLst>
                <a:tab pos="515620" algn="l"/>
                <a:tab pos="516255" algn="l"/>
              </a:tabLst>
            </a:pPr>
            <a:r>
              <a:rPr dirty="0" sz="1300" spc="10">
                <a:latin typeface="Times New Roman"/>
                <a:cs typeface="Times New Roman"/>
              </a:rPr>
              <a:t>The </a:t>
            </a:r>
            <a:r>
              <a:rPr dirty="0" sz="1300" spc="10">
                <a:latin typeface="Courier New"/>
                <a:cs typeface="Courier New"/>
              </a:rPr>
              <a:t>USING</a:t>
            </a:r>
            <a:r>
              <a:rPr dirty="0" sz="1300" spc="-445">
                <a:latin typeface="Courier New"/>
                <a:cs typeface="Courier New"/>
              </a:rPr>
              <a:t> </a:t>
            </a:r>
            <a:r>
              <a:rPr dirty="0" sz="1300" spc="10">
                <a:latin typeface="Times New Roman"/>
                <a:cs typeface="Times New Roman"/>
              </a:rPr>
              <a:t>clause </a:t>
            </a:r>
            <a:r>
              <a:rPr dirty="0" sz="1300" spc="5">
                <a:latin typeface="Times New Roman"/>
                <a:cs typeface="Times New Roman"/>
              </a:rPr>
              <a:t>holds all bind arguments. </a:t>
            </a:r>
            <a:r>
              <a:rPr dirty="0" sz="1300" spc="10">
                <a:latin typeface="Times New Roman"/>
                <a:cs typeface="Times New Roman"/>
              </a:rPr>
              <a:t>The </a:t>
            </a:r>
            <a:r>
              <a:rPr dirty="0" sz="1300" spc="5">
                <a:latin typeface="Times New Roman"/>
                <a:cs typeface="Times New Roman"/>
              </a:rPr>
              <a:t>default </a:t>
            </a:r>
            <a:r>
              <a:rPr dirty="0" sz="1300" spc="10">
                <a:latin typeface="Times New Roman"/>
                <a:cs typeface="Times New Roman"/>
              </a:rPr>
              <a:t>parameter </a:t>
            </a:r>
            <a:r>
              <a:rPr dirty="0" sz="1300" spc="5">
                <a:latin typeface="Times New Roman"/>
                <a:cs typeface="Times New Roman"/>
              </a:rPr>
              <a:t>mode is </a:t>
            </a:r>
            <a:r>
              <a:rPr dirty="0" sz="1300" spc="5">
                <a:latin typeface="Courier New"/>
                <a:cs typeface="Courier New"/>
              </a:rPr>
              <a:t>IN</a:t>
            </a:r>
            <a:r>
              <a:rPr dirty="0" sz="1300" spc="5">
                <a:latin typeface="Times New Roman"/>
                <a:cs typeface="Times New Roman"/>
              </a:rPr>
              <a:t>.</a:t>
            </a:r>
            <a:endParaRPr sz="1300">
              <a:latin typeface="Times New Roman"/>
              <a:cs typeface="Times New Roman"/>
            </a:endParaRPr>
          </a:p>
          <a:p>
            <a:pPr marL="138430" marR="118110">
              <a:lnSpc>
                <a:spcPts val="1340"/>
              </a:lnSpc>
              <a:spcBef>
                <a:spcPts val="605"/>
              </a:spcBef>
            </a:pPr>
            <a:r>
              <a:rPr dirty="0" sz="1300" spc="10">
                <a:latin typeface="Times New Roman"/>
                <a:cs typeface="Times New Roman"/>
              </a:rPr>
              <a:t>You </a:t>
            </a:r>
            <a:r>
              <a:rPr dirty="0" sz="1300" spc="5">
                <a:latin typeface="Times New Roman"/>
                <a:cs typeface="Times New Roman"/>
              </a:rPr>
              <a:t>can use numeric, character, </a:t>
            </a:r>
            <a:r>
              <a:rPr dirty="0" sz="1300" spc="10">
                <a:latin typeface="Times New Roman"/>
                <a:cs typeface="Times New Roman"/>
              </a:rPr>
              <a:t>and </a:t>
            </a:r>
            <a:r>
              <a:rPr dirty="0" sz="1300" spc="5">
                <a:latin typeface="Times New Roman"/>
                <a:cs typeface="Times New Roman"/>
              </a:rPr>
              <a:t>string literals as bind arguments, but </a:t>
            </a:r>
            <a:r>
              <a:rPr dirty="0" sz="1300" spc="10">
                <a:latin typeface="Times New Roman"/>
                <a:cs typeface="Times New Roman"/>
              </a:rPr>
              <a:t>you </a:t>
            </a:r>
            <a:r>
              <a:rPr dirty="0" sz="1300" spc="5">
                <a:latin typeface="Times New Roman"/>
                <a:cs typeface="Times New Roman"/>
              </a:rPr>
              <a:t>cannot use  Boolean literals </a:t>
            </a:r>
            <a:r>
              <a:rPr dirty="0" sz="1300" spc="10">
                <a:latin typeface="Times New Roman"/>
                <a:cs typeface="Times New Roman"/>
              </a:rPr>
              <a:t>(</a:t>
            </a:r>
            <a:r>
              <a:rPr dirty="0" sz="1300" spc="10">
                <a:latin typeface="Courier New"/>
                <a:cs typeface="Courier New"/>
              </a:rPr>
              <a:t>TRUE</a:t>
            </a:r>
            <a:r>
              <a:rPr dirty="0" sz="1300" spc="10">
                <a:latin typeface="Times New Roman"/>
                <a:cs typeface="Times New Roman"/>
              </a:rPr>
              <a:t>, </a:t>
            </a:r>
            <a:r>
              <a:rPr dirty="0" sz="1300" spc="10">
                <a:latin typeface="Courier New"/>
                <a:cs typeface="Courier New"/>
              </a:rPr>
              <a:t>FALSE</a:t>
            </a:r>
            <a:r>
              <a:rPr dirty="0" sz="1300" spc="10">
                <a:latin typeface="Times New Roman"/>
                <a:cs typeface="Times New Roman"/>
              </a:rPr>
              <a:t>, </a:t>
            </a:r>
            <a:r>
              <a:rPr dirty="0" sz="1300" spc="5">
                <a:latin typeface="Times New Roman"/>
                <a:cs typeface="Times New Roman"/>
              </a:rPr>
              <a:t>and</a:t>
            </a:r>
            <a:r>
              <a:rPr dirty="0" sz="1300">
                <a:latin typeface="Times New Roman"/>
                <a:cs typeface="Times New Roman"/>
              </a:rPr>
              <a:t> </a:t>
            </a:r>
            <a:r>
              <a:rPr dirty="0" sz="1300" spc="10">
                <a:latin typeface="Courier New"/>
                <a:cs typeface="Courier New"/>
              </a:rPr>
              <a:t>NULL</a:t>
            </a:r>
            <a:r>
              <a:rPr dirty="0" sz="1300" spc="10">
                <a:latin typeface="Times New Roman"/>
                <a:cs typeface="Times New Roman"/>
              </a:rPr>
              <a:t>).</a:t>
            </a:r>
            <a:endParaRPr sz="1300">
              <a:latin typeface="Times New Roman"/>
              <a:cs typeface="Times New Roman"/>
            </a:endParaRPr>
          </a:p>
          <a:p>
            <a:pPr marL="138430" marR="54610">
              <a:lnSpc>
                <a:spcPct val="103800"/>
              </a:lnSpc>
              <a:spcBef>
                <a:spcPts val="334"/>
              </a:spcBef>
            </a:pPr>
            <a:r>
              <a:rPr dirty="0" sz="1300" spc="5" b="1">
                <a:latin typeface="Times New Roman"/>
                <a:cs typeface="Times New Roman"/>
              </a:rPr>
              <a:t>Note: </a:t>
            </a:r>
            <a:r>
              <a:rPr dirty="0" sz="1300" spc="5">
                <a:latin typeface="Times New Roman"/>
                <a:cs typeface="Times New Roman"/>
              </a:rPr>
              <a:t>Use </a:t>
            </a:r>
            <a:r>
              <a:rPr dirty="0" sz="1300" spc="10">
                <a:latin typeface="Courier New"/>
                <a:cs typeface="Courier New"/>
              </a:rPr>
              <a:t>OPEN-FOR</a:t>
            </a:r>
            <a:r>
              <a:rPr dirty="0" sz="1300" spc="10">
                <a:latin typeface="Times New Roman"/>
                <a:cs typeface="Times New Roman"/>
              </a:rPr>
              <a:t>, </a:t>
            </a:r>
            <a:r>
              <a:rPr dirty="0" sz="1300" spc="10">
                <a:latin typeface="Courier New"/>
                <a:cs typeface="Courier New"/>
              </a:rPr>
              <a:t>FETCH</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CLOSE </a:t>
            </a:r>
            <a:r>
              <a:rPr dirty="0" sz="1300" spc="5">
                <a:latin typeface="Times New Roman"/>
                <a:cs typeface="Times New Roman"/>
              </a:rPr>
              <a:t>for a </a:t>
            </a:r>
            <a:r>
              <a:rPr dirty="0" sz="1300" spc="10">
                <a:latin typeface="Times New Roman"/>
                <a:cs typeface="Times New Roman"/>
              </a:rPr>
              <a:t>multirow </a:t>
            </a:r>
            <a:r>
              <a:rPr dirty="0" sz="1300" spc="5">
                <a:latin typeface="Times New Roman"/>
                <a:cs typeface="Times New Roman"/>
              </a:rPr>
              <a:t>query. The syntax shown in  the slide is not complete because support exists for bulk-processing operations (which is a  topic that is not covered in this course).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697735" y="873506"/>
            <a:ext cx="435229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Dynamic SQL </a:t>
            </a:r>
            <a:r>
              <a:rPr dirty="0" sz="2000" b="1">
                <a:latin typeface="Arial"/>
                <a:cs typeface="Arial"/>
              </a:rPr>
              <a:t>with a </a:t>
            </a:r>
            <a:r>
              <a:rPr dirty="0" sz="2000" spc="-5" b="1">
                <a:latin typeface="Arial"/>
                <a:cs typeface="Arial"/>
              </a:rPr>
              <a:t>DDL</a:t>
            </a:r>
            <a:r>
              <a:rPr dirty="0" sz="2000" spc="-35" b="1">
                <a:latin typeface="Arial"/>
                <a:cs typeface="Arial"/>
              </a:rPr>
              <a:t> </a:t>
            </a:r>
            <a:r>
              <a:rPr dirty="0" sz="2000" spc="-5" b="1">
                <a:latin typeface="Arial"/>
                <a:cs typeface="Arial"/>
              </a:rPr>
              <a:t>Statement</a:t>
            </a:r>
            <a:endParaRPr sz="2000">
              <a:latin typeface="Arial"/>
              <a:cs typeface="Arial"/>
            </a:endParaRPr>
          </a:p>
        </p:txBody>
      </p:sp>
      <p:sp>
        <p:nvSpPr>
          <p:cNvPr id="7" name="object 7"/>
          <p:cNvSpPr txBox="1"/>
          <p:nvPr/>
        </p:nvSpPr>
        <p:spPr>
          <a:xfrm>
            <a:off x="1325117" y="1792477"/>
            <a:ext cx="171894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Create a</a:t>
            </a:r>
            <a:r>
              <a:rPr dirty="0" sz="1550" spc="-55" b="1">
                <a:latin typeface="Arial"/>
                <a:cs typeface="Arial"/>
              </a:rPr>
              <a:t> </a:t>
            </a:r>
            <a:r>
              <a:rPr dirty="0" sz="1550" spc="5" b="1">
                <a:latin typeface="Arial"/>
                <a:cs typeface="Arial"/>
              </a:rPr>
              <a:t>table:</a:t>
            </a:r>
            <a:endParaRPr sz="1550">
              <a:latin typeface="Arial"/>
              <a:cs typeface="Arial"/>
            </a:endParaRPr>
          </a:p>
        </p:txBody>
      </p:sp>
      <p:sp>
        <p:nvSpPr>
          <p:cNvPr id="8" name="object 8"/>
          <p:cNvSpPr txBox="1"/>
          <p:nvPr/>
        </p:nvSpPr>
        <p:spPr>
          <a:xfrm>
            <a:off x="1325117" y="3563320"/>
            <a:ext cx="1628139"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Call</a:t>
            </a:r>
            <a:r>
              <a:rPr dirty="0" sz="1550" spc="-65" b="1">
                <a:latin typeface="Arial"/>
                <a:cs typeface="Arial"/>
              </a:rPr>
              <a:t> </a:t>
            </a:r>
            <a:r>
              <a:rPr dirty="0" sz="1550" spc="10" b="1">
                <a:latin typeface="Arial"/>
                <a:cs typeface="Arial"/>
              </a:rPr>
              <a:t>example:</a:t>
            </a:r>
            <a:endParaRPr sz="1550">
              <a:latin typeface="Arial"/>
              <a:cs typeface="Arial"/>
            </a:endParaRPr>
          </a:p>
        </p:txBody>
      </p:sp>
      <p:sp>
        <p:nvSpPr>
          <p:cNvPr id="9" name="object 9"/>
          <p:cNvSpPr txBox="1"/>
          <p:nvPr/>
        </p:nvSpPr>
        <p:spPr>
          <a:xfrm>
            <a:off x="1325880" y="2137410"/>
            <a:ext cx="5121910" cy="1332865"/>
          </a:xfrm>
          <a:prstGeom prst="rect">
            <a:avLst/>
          </a:prstGeom>
          <a:solidFill>
            <a:srgbClr val="CCCCCC"/>
          </a:solidFill>
          <a:ln w="20574">
            <a:solidFill>
              <a:srgbClr val="000000"/>
            </a:solidFill>
          </a:ln>
        </p:spPr>
        <p:txBody>
          <a:bodyPr wrap="square" lIns="0" tIns="6985" rIns="0" bIns="0" rtlCol="0" vert="horz">
            <a:spAutoFit/>
          </a:bodyPr>
          <a:lstStyle/>
          <a:p>
            <a:pPr marL="74930">
              <a:lnSpc>
                <a:spcPts val="1480"/>
              </a:lnSpc>
              <a:spcBef>
                <a:spcPts val="55"/>
              </a:spcBef>
            </a:pPr>
            <a:r>
              <a:rPr dirty="0" sz="1300" spc="-15" b="1">
                <a:latin typeface="Courier New"/>
                <a:cs typeface="Courier New"/>
              </a:rPr>
              <a:t>CREATE PROCEDURE</a:t>
            </a:r>
            <a:r>
              <a:rPr dirty="0" sz="1300" spc="-30" b="1">
                <a:latin typeface="Courier New"/>
                <a:cs typeface="Courier New"/>
              </a:rPr>
              <a:t> </a:t>
            </a:r>
            <a:r>
              <a:rPr dirty="0" sz="1300" spc="-20" b="1">
                <a:latin typeface="Courier New"/>
                <a:cs typeface="Courier New"/>
              </a:rPr>
              <a:t>create_table(</a:t>
            </a:r>
            <a:endParaRPr sz="1300">
              <a:latin typeface="Courier New"/>
              <a:cs typeface="Courier New"/>
            </a:endParaRPr>
          </a:p>
          <a:p>
            <a:pPr marL="75565" marR="546735" indent="194945">
              <a:lnSpc>
                <a:spcPts val="1390"/>
              </a:lnSpc>
              <a:spcBef>
                <a:spcPts val="105"/>
              </a:spcBef>
              <a:tabLst>
                <a:tab pos="3395345" algn="l"/>
              </a:tabLst>
            </a:pPr>
            <a:r>
              <a:rPr dirty="0" sz="1300" spc="-20" b="1">
                <a:latin typeface="Courier New"/>
                <a:cs typeface="Courier New"/>
              </a:rPr>
              <a:t>table_name</a:t>
            </a:r>
            <a:r>
              <a:rPr dirty="0" sz="1300" spc="-5" b="1">
                <a:latin typeface="Courier New"/>
                <a:cs typeface="Courier New"/>
              </a:rPr>
              <a:t> </a:t>
            </a:r>
            <a:r>
              <a:rPr dirty="0" sz="1300" spc="-15" b="1">
                <a:latin typeface="Courier New"/>
                <a:cs typeface="Courier New"/>
              </a:rPr>
              <a:t>VARCHAR2,</a:t>
            </a:r>
            <a:r>
              <a:rPr dirty="0" sz="1300" spc="-5" b="1">
                <a:latin typeface="Courier New"/>
                <a:cs typeface="Courier New"/>
              </a:rPr>
              <a:t> </a:t>
            </a:r>
            <a:r>
              <a:rPr dirty="0" sz="1300" spc="-15" b="1">
                <a:latin typeface="Courier New"/>
                <a:cs typeface="Courier New"/>
              </a:rPr>
              <a:t>col_specs	VARCHAR2)</a:t>
            </a:r>
            <a:r>
              <a:rPr dirty="0" sz="1300" spc="-105" b="1">
                <a:latin typeface="Courier New"/>
                <a:cs typeface="Courier New"/>
              </a:rPr>
              <a:t>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270510">
              <a:lnSpc>
                <a:spcPts val="1395"/>
              </a:lnSpc>
            </a:pPr>
            <a:r>
              <a:rPr dirty="0" sz="1300" spc="-15" b="1">
                <a:latin typeface="Courier New"/>
                <a:cs typeface="Courier New"/>
              </a:rPr>
              <a:t>EXECUTE IMMEDIATE 'CREATE TABLE</a:t>
            </a:r>
            <a:r>
              <a:rPr dirty="0" sz="1300" spc="-50" b="1">
                <a:latin typeface="Courier New"/>
                <a:cs typeface="Courier New"/>
              </a:rPr>
              <a:t> </a:t>
            </a:r>
            <a:r>
              <a:rPr dirty="0" sz="1300" spc="-20" b="1">
                <a:latin typeface="Courier New"/>
                <a:cs typeface="Courier New"/>
              </a:rPr>
              <a:t>'||table_name||</a:t>
            </a:r>
            <a:endParaRPr sz="1300">
              <a:latin typeface="Courier New"/>
              <a:cs typeface="Courier New"/>
            </a:endParaRPr>
          </a:p>
          <a:p>
            <a:pPr marL="2028189">
              <a:lnSpc>
                <a:spcPts val="1465"/>
              </a:lnSpc>
            </a:pPr>
            <a:r>
              <a:rPr dirty="0" sz="1300" spc="-10" b="1">
                <a:latin typeface="Courier New"/>
                <a:cs typeface="Courier New"/>
              </a:rPr>
              <a:t>' </a:t>
            </a:r>
            <a:r>
              <a:rPr dirty="0" sz="1300" spc="-15" b="1">
                <a:latin typeface="Courier New"/>
                <a:cs typeface="Courier New"/>
              </a:rPr>
              <a:t>(' || col_specs ||</a:t>
            </a:r>
            <a:r>
              <a:rPr dirty="0" sz="1300" spc="-70" b="1">
                <a:latin typeface="Courier New"/>
                <a:cs typeface="Courier New"/>
              </a:rPr>
              <a:t> </a:t>
            </a:r>
            <a:r>
              <a:rPr dirty="0" sz="1300" spc="-20" b="1">
                <a:latin typeface="Courier New"/>
                <a:cs typeface="Courier New"/>
              </a:rPr>
              <a:t>')';</a:t>
            </a:r>
            <a:endParaRPr sz="1300">
              <a:latin typeface="Courier New"/>
              <a:cs typeface="Courier New"/>
            </a:endParaRPr>
          </a:p>
          <a:p>
            <a:pPr marL="75565">
              <a:lnSpc>
                <a:spcPts val="1380"/>
              </a:lnSpc>
            </a:pPr>
            <a:r>
              <a:rPr dirty="0" sz="1300" spc="-20" b="1">
                <a:latin typeface="Courier New"/>
                <a:cs typeface="Courier New"/>
              </a:rPr>
              <a:t>END;</a:t>
            </a:r>
            <a:endParaRPr sz="1300">
              <a:latin typeface="Courier New"/>
              <a:cs typeface="Courier New"/>
            </a:endParaRPr>
          </a:p>
          <a:p>
            <a:pPr marL="75565">
              <a:lnSpc>
                <a:spcPts val="1430"/>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1325880" y="3881628"/>
            <a:ext cx="5121910" cy="971550"/>
          </a:xfrm>
          <a:prstGeom prst="rect">
            <a:avLst/>
          </a:prstGeom>
          <a:solidFill>
            <a:srgbClr val="CCCCCC"/>
          </a:solidFill>
          <a:ln w="20574">
            <a:solidFill>
              <a:srgbClr val="000000"/>
            </a:solidFill>
          </a:ln>
        </p:spPr>
        <p:txBody>
          <a:bodyPr wrap="square" lIns="0" tIns="6985" rIns="0" bIns="0" rtlCol="0" vert="horz">
            <a:spAutoFit/>
          </a:bodyPr>
          <a:lstStyle/>
          <a:p>
            <a:pPr marL="74930">
              <a:lnSpc>
                <a:spcPts val="1475"/>
              </a:lnSpc>
              <a:spcBef>
                <a:spcPts val="55"/>
              </a:spcBef>
            </a:pPr>
            <a:r>
              <a:rPr dirty="0" sz="1300" spc="-15" b="1">
                <a:latin typeface="Courier New"/>
                <a:cs typeface="Courier New"/>
              </a:rPr>
              <a:t>BEGIN</a:t>
            </a:r>
            <a:endParaRPr sz="1300">
              <a:latin typeface="Courier New"/>
              <a:cs typeface="Courier New"/>
            </a:endParaRPr>
          </a:p>
          <a:p>
            <a:pPr marL="270510">
              <a:lnSpc>
                <a:spcPts val="1390"/>
              </a:lnSpc>
            </a:pPr>
            <a:r>
              <a:rPr dirty="0" sz="1300" spc="-20" b="1">
                <a:latin typeface="Courier New"/>
                <a:cs typeface="Courier New"/>
              </a:rPr>
              <a:t>create_table('EMPLOYEE_NAMES',</a:t>
            </a:r>
            <a:endParaRPr sz="1300">
              <a:latin typeface="Courier New"/>
              <a:cs typeface="Courier New"/>
            </a:endParaRPr>
          </a:p>
          <a:p>
            <a:pPr marL="74930" marR="156210" indent="292100">
              <a:lnSpc>
                <a:spcPts val="1400"/>
              </a:lnSpc>
              <a:spcBef>
                <a:spcPts val="95"/>
              </a:spcBef>
            </a:pPr>
            <a:r>
              <a:rPr dirty="0" sz="1300" spc="-15" b="1">
                <a:latin typeface="Courier New"/>
                <a:cs typeface="Courier New"/>
              </a:rPr>
              <a:t>'id NUMBER(4) PRIMARY KEY, name </a:t>
            </a:r>
            <a:r>
              <a:rPr dirty="0" sz="1300" spc="-20" b="1">
                <a:latin typeface="Courier New"/>
                <a:cs typeface="Courier New"/>
              </a:rPr>
              <a:t>VARCHAR2(40)');  END;</a:t>
            </a:r>
            <a:endParaRPr sz="1300">
              <a:latin typeface="Courier New"/>
              <a:cs typeface="Courier New"/>
            </a:endParaRPr>
          </a:p>
          <a:p>
            <a:pPr marL="74930">
              <a:lnSpc>
                <a:spcPts val="1370"/>
              </a:lnSpc>
            </a:pPr>
            <a:r>
              <a:rPr dirty="0" sz="1300" spc="-10" b="1">
                <a:latin typeface="Courier New"/>
                <a:cs typeface="Courier New"/>
              </a:rPr>
              <a:t>/</a:t>
            </a:r>
            <a:endParaRPr sz="1300">
              <a:latin typeface="Courier New"/>
              <a:cs typeface="Courier New"/>
            </a:endParaRPr>
          </a:p>
        </p:txBody>
      </p:sp>
      <p:sp>
        <p:nvSpPr>
          <p:cNvPr id="11" name="object 11"/>
          <p:cNvSpPr txBox="1"/>
          <p:nvPr/>
        </p:nvSpPr>
        <p:spPr>
          <a:xfrm>
            <a:off x="743204" y="5619272"/>
            <a:ext cx="6271260" cy="389318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Dynamic </a:t>
            </a:r>
            <a:r>
              <a:rPr dirty="0" sz="1300" spc="10" b="1">
                <a:latin typeface="Arial"/>
                <a:cs typeface="Arial"/>
              </a:rPr>
              <a:t>SQL with a DDL</a:t>
            </a:r>
            <a:r>
              <a:rPr dirty="0" sz="1300" spc="-30" b="1">
                <a:latin typeface="Arial"/>
                <a:cs typeface="Arial"/>
              </a:rPr>
              <a:t> </a:t>
            </a:r>
            <a:r>
              <a:rPr dirty="0" sz="1300" spc="5" b="1">
                <a:latin typeface="Arial"/>
                <a:cs typeface="Arial"/>
              </a:rPr>
              <a:t>Statement</a:t>
            </a:r>
            <a:endParaRPr sz="1300">
              <a:latin typeface="Arial"/>
              <a:cs typeface="Arial"/>
            </a:endParaRPr>
          </a:p>
          <a:p>
            <a:pPr marL="137795" marR="245745">
              <a:lnSpc>
                <a:spcPct val="106100"/>
              </a:lnSpc>
              <a:spcBef>
                <a:spcPts val="219"/>
              </a:spcBef>
            </a:pPr>
            <a:r>
              <a:rPr dirty="0" sz="1300" spc="10">
                <a:latin typeface="Times New Roman"/>
                <a:cs typeface="Times New Roman"/>
              </a:rPr>
              <a:t>The </a:t>
            </a:r>
            <a:r>
              <a:rPr dirty="0" sz="1300" spc="5">
                <a:latin typeface="Times New Roman"/>
                <a:cs typeface="Times New Roman"/>
              </a:rPr>
              <a:t>code examples show the creation of a </a:t>
            </a:r>
            <a:r>
              <a:rPr dirty="0" sz="1300" spc="15">
                <a:latin typeface="Courier New"/>
                <a:cs typeface="Courier New"/>
              </a:rPr>
              <a:t>create_table</a:t>
            </a:r>
            <a:r>
              <a:rPr dirty="0" sz="1300" spc="-350">
                <a:latin typeface="Courier New"/>
                <a:cs typeface="Courier New"/>
              </a:rPr>
              <a:t> </a:t>
            </a:r>
            <a:r>
              <a:rPr dirty="0" sz="1300" spc="5">
                <a:latin typeface="Times New Roman"/>
                <a:cs typeface="Times New Roman"/>
              </a:rPr>
              <a:t>procedure that accepts the  table </a:t>
            </a:r>
            <a:r>
              <a:rPr dirty="0" sz="1300" spc="10">
                <a:latin typeface="Times New Roman"/>
                <a:cs typeface="Times New Roman"/>
              </a:rPr>
              <a:t>name </a:t>
            </a:r>
            <a:r>
              <a:rPr dirty="0" sz="1300" spc="5">
                <a:latin typeface="Times New Roman"/>
                <a:cs typeface="Times New Roman"/>
              </a:rPr>
              <a:t>and </a:t>
            </a:r>
            <a:r>
              <a:rPr dirty="0" sz="1300" spc="10">
                <a:latin typeface="Times New Roman"/>
                <a:cs typeface="Times New Roman"/>
              </a:rPr>
              <a:t>column </a:t>
            </a:r>
            <a:r>
              <a:rPr dirty="0" sz="1300" spc="5">
                <a:latin typeface="Times New Roman"/>
                <a:cs typeface="Times New Roman"/>
              </a:rPr>
              <a:t>definitions (specifications) as parameters.</a:t>
            </a:r>
            <a:endParaRPr sz="1300">
              <a:latin typeface="Times New Roman"/>
              <a:cs typeface="Times New Roman"/>
            </a:endParaRPr>
          </a:p>
          <a:p>
            <a:pPr marL="137795">
              <a:lnSpc>
                <a:spcPct val="100000"/>
              </a:lnSpc>
              <a:spcBef>
                <a:spcPts val="260"/>
              </a:spcBef>
            </a:pPr>
            <a:r>
              <a:rPr dirty="0" sz="1300" spc="10">
                <a:latin typeface="Times New Roman"/>
                <a:cs typeface="Times New Roman"/>
              </a:rPr>
              <a:t>The </a:t>
            </a:r>
            <a:r>
              <a:rPr dirty="0" sz="1300" spc="5">
                <a:latin typeface="Times New Roman"/>
                <a:cs typeface="Times New Roman"/>
              </a:rPr>
              <a:t>call shows the creation of a table called </a:t>
            </a:r>
            <a:r>
              <a:rPr dirty="0" sz="1300" spc="15">
                <a:latin typeface="Courier New"/>
                <a:cs typeface="Courier New"/>
              </a:rPr>
              <a:t>EMPLOYEE_NAMES</a:t>
            </a:r>
            <a:r>
              <a:rPr dirty="0" sz="1300" spc="-420">
                <a:latin typeface="Courier New"/>
                <a:cs typeface="Courier New"/>
              </a:rPr>
              <a:t> </a:t>
            </a:r>
            <a:r>
              <a:rPr dirty="0" sz="1300" spc="5">
                <a:latin typeface="Times New Roman"/>
                <a:cs typeface="Times New Roman"/>
              </a:rPr>
              <a:t>with </a:t>
            </a:r>
            <a:r>
              <a:rPr dirty="0" sz="1300" spc="10">
                <a:latin typeface="Times New Roman"/>
                <a:cs typeface="Times New Roman"/>
              </a:rPr>
              <a:t>two </a:t>
            </a:r>
            <a:r>
              <a:rPr dirty="0" sz="1300" spc="5">
                <a:latin typeface="Times New Roman"/>
                <a:cs typeface="Times New Roman"/>
              </a:rPr>
              <a:t>columns:</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10">
                <a:latin typeface="Times New Roman"/>
                <a:cs typeface="Times New Roman"/>
              </a:rPr>
              <a:t>An ID column </a:t>
            </a:r>
            <a:r>
              <a:rPr dirty="0" sz="1300" spc="5">
                <a:latin typeface="Times New Roman"/>
                <a:cs typeface="Times New Roman"/>
              </a:rPr>
              <a:t>with a </a:t>
            </a:r>
            <a:r>
              <a:rPr dirty="0" sz="1300" spc="10">
                <a:latin typeface="Courier New"/>
                <a:cs typeface="Courier New"/>
              </a:rPr>
              <a:t>NUMBER</a:t>
            </a:r>
            <a:r>
              <a:rPr dirty="0" sz="1300" spc="-459">
                <a:latin typeface="Courier New"/>
                <a:cs typeface="Courier New"/>
              </a:rPr>
              <a:t> </a:t>
            </a:r>
            <a:r>
              <a:rPr dirty="0" sz="1300" spc="5">
                <a:latin typeface="Times New Roman"/>
                <a:cs typeface="Times New Roman"/>
              </a:rPr>
              <a:t>data type used as a primary key</a:t>
            </a:r>
            <a:endParaRPr sz="1300">
              <a:latin typeface="Times New Roman"/>
              <a:cs typeface="Times New Roman"/>
            </a:endParaRPr>
          </a:p>
          <a:p>
            <a:pPr marL="514984" indent="-252095">
              <a:lnSpc>
                <a:spcPct val="100000"/>
              </a:lnSpc>
              <a:spcBef>
                <a:spcPts val="100"/>
              </a:spcBef>
              <a:buChar char="•"/>
              <a:tabLst>
                <a:tab pos="514984" algn="l"/>
                <a:tab pos="515620" algn="l"/>
              </a:tabLst>
            </a:pPr>
            <a:r>
              <a:rPr dirty="0" sz="1300" spc="10">
                <a:latin typeface="Times New Roman"/>
                <a:cs typeface="Times New Roman"/>
              </a:rPr>
              <a:t>A name column </a:t>
            </a:r>
            <a:r>
              <a:rPr dirty="0" sz="1300" spc="5">
                <a:latin typeface="Times New Roman"/>
                <a:cs typeface="Times New Roman"/>
              </a:rPr>
              <a:t>of </a:t>
            </a:r>
            <a:r>
              <a:rPr dirty="0" sz="1300" spc="10">
                <a:latin typeface="Times New Roman"/>
                <a:cs typeface="Times New Roman"/>
              </a:rPr>
              <a:t>up </a:t>
            </a:r>
            <a:r>
              <a:rPr dirty="0" sz="1300" spc="5">
                <a:latin typeface="Times New Roman"/>
                <a:cs typeface="Times New Roman"/>
              </a:rPr>
              <a:t>to </a:t>
            </a:r>
            <a:r>
              <a:rPr dirty="0" sz="1300" spc="10">
                <a:latin typeface="Times New Roman"/>
                <a:cs typeface="Times New Roman"/>
              </a:rPr>
              <a:t>40 </a:t>
            </a:r>
            <a:r>
              <a:rPr dirty="0" sz="1300" spc="5">
                <a:latin typeface="Times New Roman"/>
                <a:cs typeface="Times New Roman"/>
              </a:rPr>
              <a:t>characters for the employee</a:t>
            </a:r>
            <a:r>
              <a:rPr dirty="0" sz="1300" spc="-10">
                <a:latin typeface="Times New Roman"/>
                <a:cs typeface="Times New Roman"/>
              </a:rPr>
              <a:t> </a:t>
            </a:r>
            <a:r>
              <a:rPr dirty="0" sz="1300" spc="10">
                <a:latin typeface="Times New Roman"/>
                <a:cs typeface="Times New Roman"/>
              </a:rPr>
              <a:t>name</a:t>
            </a:r>
            <a:endParaRPr sz="1300">
              <a:latin typeface="Times New Roman"/>
              <a:cs typeface="Times New Roman"/>
            </a:endParaRPr>
          </a:p>
          <a:p>
            <a:pPr marL="138430" marR="5080">
              <a:lnSpc>
                <a:spcPct val="101299"/>
              </a:lnSpc>
              <a:spcBef>
                <a:spcPts val="315"/>
              </a:spcBef>
            </a:pPr>
            <a:r>
              <a:rPr dirty="0" sz="1300" spc="10">
                <a:latin typeface="Times New Roman"/>
                <a:cs typeface="Times New Roman"/>
              </a:rPr>
              <a:t>Any DDL </a:t>
            </a:r>
            <a:r>
              <a:rPr dirty="0" sz="1300" spc="5">
                <a:latin typeface="Times New Roman"/>
                <a:cs typeface="Times New Roman"/>
              </a:rPr>
              <a:t>statement can be executed </a:t>
            </a:r>
            <a:r>
              <a:rPr dirty="0" sz="1300" spc="10">
                <a:latin typeface="Times New Roman"/>
                <a:cs typeface="Times New Roman"/>
              </a:rPr>
              <a:t>by </a:t>
            </a:r>
            <a:r>
              <a:rPr dirty="0" sz="1300" spc="5">
                <a:latin typeface="Times New Roman"/>
                <a:cs typeface="Times New Roman"/>
              </a:rPr>
              <a:t>using the syntax </a:t>
            </a:r>
            <a:r>
              <a:rPr dirty="0" sz="1300" spc="10">
                <a:latin typeface="Times New Roman"/>
                <a:cs typeface="Times New Roman"/>
              </a:rPr>
              <a:t>shown </a:t>
            </a:r>
            <a:r>
              <a:rPr dirty="0" sz="1300" spc="5">
                <a:latin typeface="Times New Roman"/>
                <a:cs typeface="Times New Roman"/>
              </a:rPr>
              <a:t>in the slide, whether the  statement is dynamically constructed or specified as a literal string. </a:t>
            </a:r>
            <a:r>
              <a:rPr dirty="0" sz="1300" spc="10">
                <a:latin typeface="Times New Roman"/>
                <a:cs typeface="Times New Roman"/>
              </a:rPr>
              <a:t>You </a:t>
            </a:r>
            <a:r>
              <a:rPr dirty="0" sz="1300" spc="5">
                <a:latin typeface="Times New Roman"/>
                <a:cs typeface="Times New Roman"/>
              </a:rPr>
              <a:t>can create and  execute a statement that is stored in a </a:t>
            </a:r>
            <a:r>
              <a:rPr dirty="0" sz="1300" spc="10">
                <a:latin typeface="Times New Roman"/>
                <a:cs typeface="Times New Roman"/>
              </a:rPr>
              <a:t>PL/SQL </a:t>
            </a:r>
            <a:r>
              <a:rPr dirty="0" sz="1300" spc="5">
                <a:latin typeface="Times New Roman"/>
                <a:cs typeface="Times New Roman"/>
              </a:rPr>
              <a:t>string variable, as in the following</a:t>
            </a:r>
            <a:r>
              <a:rPr dirty="0" sz="1300" spc="125">
                <a:latin typeface="Times New Roman"/>
                <a:cs typeface="Times New Roman"/>
              </a:rPr>
              <a:t> </a:t>
            </a:r>
            <a:r>
              <a:rPr dirty="0" sz="1300" spc="10">
                <a:latin typeface="Times New Roman"/>
                <a:cs typeface="Times New Roman"/>
              </a:rPr>
              <a:t>example:</a:t>
            </a:r>
            <a:endParaRPr sz="1300">
              <a:latin typeface="Times New Roman"/>
              <a:cs typeface="Times New Roman"/>
            </a:endParaRPr>
          </a:p>
          <a:p>
            <a:pPr algn="ctr" marR="60960">
              <a:lnSpc>
                <a:spcPts val="1375"/>
              </a:lnSpc>
            </a:pPr>
            <a:r>
              <a:rPr dirty="0" sz="1200" spc="5">
                <a:latin typeface="Courier New"/>
                <a:cs typeface="Courier New"/>
              </a:rPr>
              <a:t>CREATE PROCEDURE add_col(table_name VARCHAR2,</a:t>
            </a:r>
            <a:endParaRPr sz="1200">
              <a:latin typeface="Courier New"/>
              <a:cs typeface="Courier New"/>
            </a:endParaRPr>
          </a:p>
          <a:p>
            <a:pPr algn="ctr" marL="2338070">
              <a:lnSpc>
                <a:spcPct val="100000"/>
              </a:lnSpc>
              <a:spcBef>
                <a:spcPts val="20"/>
              </a:spcBef>
            </a:pPr>
            <a:r>
              <a:rPr dirty="0" sz="1200" spc="5">
                <a:latin typeface="Courier New"/>
                <a:cs typeface="Courier New"/>
              </a:rPr>
              <a:t>col_spec VARCHAR2)</a:t>
            </a:r>
            <a:r>
              <a:rPr dirty="0" sz="1200" spc="-5">
                <a:latin typeface="Courier New"/>
                <a:cs typeface="Courier New"/>
              </a:rPr>
              <a:t> </a:t>
            </a:r>
            <a:r>
              <a:rPr dirty="0" sz="1200" spc="5">
                <a:latin typeface="Courier New"/>
                <a:cs typeface="Courier New"/>
              </a:rPr>
              <a:t>IS</a:t>
            </a:r>
            <a:endParaRPr sz="1200">
              <a:latin typeface="Courier New"/>
              <a:cs typeface="Courier New"/>
            </a:endParaRPr>
          </a:p>
          <a:p>
            <a:pPr algn="ctr" marL="1039494">
              <a:lnSpc>
                <a:spcPct val="100000"/>
              </a:lnSpc>
              <a:spcBef>
                <a:spcPts val="20"/>
              </a:spcBef>
            </a:pPr>
            <a:r>
              <a:rPr dirty="0" sz="1200" spc="5">
                <a:latin typeface="Courier New"/>
                <a:cs typeface="Courier New"/>
              </a:rPr>
              <a:t>stmt VARCHAR2(100) := 'ALTER TABLE ' || table_name</a:t>
            </a:r>
            <a:r>
              <a:rPr dirty="0" sz="1200" spc="40">
                <a:latin typeface="Courier New"/>
                <a:cs typeface="Courier New"/>
              </a:rPr>
              <a:t> </a:t>
            </a:r>
            <a:r>
              <a:rPr dirty="0" sz="1200" spc="5">
                <a:latin typeface="Courier New"/>
                <a:cs typeface="Courier New"/>
              </a:rPr>
              <a:t>||</a:t>
            </a:r>
            <a:endParaRPr sz="1200">
              <a:latin typeface="Courier New"/>
              <a:cs typeface="Courier New"/>
            </a:endParaRPr>
          </a:p>
          <a:p>
            <a:pPr marL="3240405">
              <a:lnSpc>
                <a:spcPct val="100000"/>
              </a:lnSpc>
              <a:spcBef>
                <a:spcPts val="15"/>
              </a:spcBef>
            </a:pPr>
            <a:r>
              <a:rPr dirty="0" sz="1200" spc="5">
                <a:latin typeface="Courier New"/>
                <a:cs typeface="Courier New"/>
              </a:rPr>
              <a:t>' ADD</a:t>
            </a:r>
            <a:r>
              <a:rPr dirty="0" sz="1200" spc="-5">
                <a:latin typeface="Courier New"/>
                <a:cs typeface="Courier New"/>
              </a:rPr>
              <a:t> </a:t>
            </a:r>
            <a:r>
              <a:rPr dirty="0" sz="1200" spc="5">
                <a:latin typeface="Courier New"/>
                <a:cs typeface="Courier New"/>
              </a:rPr>
              <a:t>'||col_spec;</a:t>
            </a:r>
            <a:endParaRPr sz="1200">
              <a:latin typeface="Courier New"/>
              <a:cs typeface="Courier New"/>
            </a:endParaRPr>
          </a:p>
          <a:p>
            <a:pPr marL="1018540">
              <a:lnSpc>
                <a:spcPct val="100000"/>
              </a:lnSpc>
              <a:spcBef>
                <a:spcPts val="20"/>
              </a:spcBef>
            </a:pPr>
            <a:r>
              <a:rPr dirty="0" sz="1200" spc="5">
                <a:latin typeface="Courier New"/>
                <a:cs typeface="Courier New"/>
              </a:rPr>
              <a:t>BEGIN</a:t>
            </a:r>
            <a:endParaRPr sz="1200">
              <a:latin typeface="Courier New"/>
              <a:cs typeface="Courier New"/>
            </a:endParaRPr>
          </a:p>
          <a:p>
            <a:pPr marL="1018540" marR="2930525" indent="184150">
              <a:lnSpc>
                <a:spcPct val="101299"/>
              </a:lnSpc>
            </a:pPr>
            <a:r>
              <a:rPr dirty="0" sz="1200" spc="5">
                <a:latin typeface="Courier New"/>
                <a:cs typeface="Courier New"/>
              </a:rPr>
              <a:t>EXECUTE IMMEDIATE</a:t>
            </a:r>
            <a:r>
              <a:rPr dirty="0" sz="1200" spc="-50">
                <a:latin typeface="Courier New"/>
                <a:cs typeface="Courier New"/>
              </a:rPr>
              <a:t> </a:t>
            </a:r>
            <a:r>
              <a:rPr dirty="0" sz="1200" spc="5">
                <a:latin typeface="Courier New"/>
                <a:cs typeface="Courier New"/>
              </a:rPr>
              <a:t>stmt;  END;</a:t>
            </a:r>
            <a:endParaRPr sz="1200">
              <a:latin typeface="Courier New"/>
              <a:cs typeface="Courier New"/>
            </a:endParaRPr>
          </a:p>
          <a:p>
            <a:pPr marL="1018540">
              <a:lnSpc>
                <a:spcPct val="100000"/>
              </a:lnSpc>
              <a:spcBef>
                <a:spcPts val="15"/>
              </a:spcBef>
            </a:pPr>
            <a:r>
              <a:rPr dirty="0" sz="1200" spc="5">
                <a:latin typeface="Courier New"/>
                <a:cs typeface="Courier New"/>
              </a:rPr>
              <a:t>/</a:t>
            </a:r>
            <a:endParaRPr sz="1200">
              <a:latin typeface="Courier New"/>
              <a:cs typeface="Courier New"/>
            </a:endParaRPr>
          </a:p>
          <a:p>
            <a:pPr marL="137795">
              <a:lnSpc>
                <a:spcPts val="1525"/>
              </a:lnSpc>
              <a:spcBef>
                <a:spcPts val="425"/>
              </a:spcBef>
            </a:pPr>
            <a:r>
              <a:rPr dirty="0" sz="1300" spc="10">
                <a:latin typeface="Times New Roman"/>
                <a:cs typeface="Times New Roman"/>
              </a:rPr>
              <a:t>To </a:t>
            </a:r>
            <a:r>
              <a:rPr dirty="0" sz="1300" spc="5">
                <a:latin typeface="Times New Roman"/>
                <a:cs typeface="Times New Roman"/>
              </a:rPr>
              <a:t>add a </a:t>
            </a:r>
            <a:r>
              <a:rPr dirty="0" sz="1300" spc="10">
                <a:latin typeface="Times New Roman"/>
                <a:cs typeface="Times New Roman"/>
              </a:rPr>
              <a:t>new column </a:t>
            </a:r>
            <a:r>
              <a:rPr dirty="0" sz="1300" spc="5">
                <a:latin typeface="Times New Roman"/>
                <a:cs typeface="Times New Roman"/>
              </a:rPr>
              <a:t>to a table, enter the following:</a:t>
            </a:r>
            <a:endParaRPr sz="1300">
              <a:latin typeface="Times New Roman"/>
              <a:cs typeface="Times New Roman"/>
            </a:endParaRPr>
          </a:p>
          <a:p>
            <a:pPr marL="1017905">
              <a:lnSpc>
                <a:spcPts val="1405"/>
              </a:lnSpc>
            </a:pPr>
            <a:r>
              <a:rPr dirty="0" sz="1200" spc="5">
                <a:latin typeface="Courier New"/>
                <a:cs typeface="Courier New"/>
              </a:rPr>
              <a:t>EXECUTE add_col('employee_names', 'salary</a:t>
            </a:r>
            <a:r>
              <a:rPr dirty="0" sz="1200" spc="15">
                <a:latin typeface="Courier New"/>
                <a:cs typeface="Courier New"/>
              </a:rPr>
              <a:t> </a:t>
            </a:r>
            <a:r>
              <a:rPr dirty="0" sz="1200" spc="5">
                <a:latin typeface="Courier New"/>
                <a:cs typeface="Courier New"/>
              </a:rPr>
              <a:t>number(8,2)')</a:t>
            </a:r>
            <a:endParaRPr sz="12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718310" y="873506"/>
            <a:ext cx="430974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Dynamic SQL </a:t>
            </a:r>
            <a:r>
              <a:rPr dirty="0" sz="2000" b="1">
                <a:latin typeface="Arial"/>
                <a:cs typeface="Arial"/>
              </a:rPr>
              <a:t>with </a:t>
            </a:r>
            <a:r>
              <a:rPr dirty="0" sz="2000" spc="-5" b="1">
                <a:latin typeface="Arial"/>
                <a:cs typeface="Arial"/>
              </a:rPr>
              <a:t>DML</a:t>
            </a:r>
            <a:r>
              <a:rPr dirty="0" sz="2000" spc="-30" b="1">
                <a:latin typeface="Arial"/>
                <a:cs typeface="Arial"/>
              </a:rPr>
              <a:t> </a:t>
            </a:r>
            <a:r>
              <a:rPr dirty="0" sz="2000" spc="-5" b="1">
                <a:latin typeface="Arial"/>
                <a:cs typeface="Arial"/>
              </a:rPr>
              <a:t>Statements</a:t>
            </a:r>
            <a:endParaRPr sz="2000">
              <a:latin typeface="Arial"/>
              <a:cs typeface="Arial"/>
            </a:endParaRPr>
          </a:p>
        </p:txBody>
      </p:sp>
      <p:sp>
        <p:nvSpPr>
          <p:cNvPr id="7" name="object 7"/>
          <p:cNvSpPr txBox="1"/>
          <p:nvPr/>
        </p:nvSpPr>
        <p:spPr>
          <a:xfrm>
            <a:off x="1325117" y="1792477"/>
            <a:ext cx="295338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Delete rows from any</a:t>
            </a:r>
            <a:r>
              <a:rPr dirty="0" sz="1550" spc="-25" b="1">
                <a:latin typeface="Arial"/>
                <a:cs typeface="Arial"/>
              </a:rPr>
              <a:t> </a:t>
            </a:r>
            <a:r>
              <a:rPr dirty="0" sz="1550" spc="5" b="1">
                <a:latin typeface="Arial"/>
                <a:cs typeface="Arial"/>
              </a:rPr>
              <a:t>table:</a:t>
            </a:r>
            <a:endParaRPr sz="1550">
              <a:latin typeface="Arial"/>
              <a:cs typeface="Arial"/>
            </a:endParaRPr>
          </a:p>
        </p:txBody>
      </p:sp>
      <p:sp>
        <p:nvSpPr>
          <p:cNvPr id="8" name="object 8"/>
          <p:cNvSpPr txBox="1"/>
          <p:nvPr/>
        </p:nvSpPr>
        <p:spPr>
          <a:xfrm>
            <a:off x="1325117" y="3708062"/>
            <a:ext cx="437896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Insert a row into a table with two</a:t>
            </a:r>
            <a:r>
              <a:rPr dirty="0" sz="1550" spc="-45" b="1">
                <a:latin typeface="Arial"/>
                <a:cs typeface="Arial"/>
              </a:rPr>
              <a:t> </a:t>
            </a:r>
            <a:r>
              <a:rPr dirty="0" sz="1550" spc="10" b="1">
                <a:latin typeface="Arial"/>
                <a:cs typeface="Arial"/>
              </a:rPr>
              <a:t>columns:</a:t>
            </a:r>
            <a:endParaRPr sz="1550">
              <a:latin typeface="Arial"/>
              <a:cs typeface="Arial"/>
            </a:endParaRPr>
          </a:p>
        </p:txBody>
      </p:sp>
      <p:sp>
        <p:nvSpPr>
          <p:cNvPr id="9" name="object 9"/>
          <p:cNvSpPr/>
          <p:nvPr/>
        </p:nvSpPr>
        <p:spPr>
          <a:xfrm>
            <a:off x="1563624" y="2490977"/>
            <a:ext cx="4752975" cy="222885"/>
          </a:xfrm>
          <a:custGeom>
            <a:avLst/>
            <a:gdLst/>
            <a:ahLst/>
            <a:cxnLst/>
            <a:rect l="l" t="t" r="r" b="b"/>
            <a:pathLst>
              <a:path w="4752975" h="222885">
                <a:moveTo>
                  <a:pt x="4752594" y="0"/>
                </a:moveTo>
                <a:lnTo>
                  <a:pt x="0" y="0"/>
                </a:lnTo>
                <a:lnTo>
                  <a:pt x="0" y="222503"/>
                </a:lnTo>
                <a:lnTo>
                  <a:pt x="4752594" y="222503"/>
                </a:lnTo>
                <a:lnTo>
                  <a:pt x="4752594" y="0"/>
                </a:lnTo>
                <a:close/>
              </a:path>
            </a:pathLst>
          </a:custGeom>
          <a:ln w="18288">
            <a:solidFill>
              <a:srgbClr val="FF0000"/>
            </a:solidFill>
          </a:ln>
        </p:spPr>
        <p:txBody>
          <a:bodyPr wrap="square" lIns="0" tIns="0" rIns="0" bIns="0" rtlCol="0"/>
          <a:lstStyle/>
          <a:p/>
        </p:txBody>
      </p:sp>
      <p:sp>
        <p:nvSpPr>
          <p:cNvPr id="10" name="object 10"/>
          <p:cNvSpPr txBox="1"/>
          <p:nvPr/>
        </p:nvSpPr>
        <p:spPr>
          <a:xfrm>
            <a:off x="1335786" y="2069592"/>
            <a:ext cx="5105400" cy="1026794"/>
          </a:xfrm>
          <a:prstGeom prst="rect">
            <a:avLst/>
          </a:prstGeom>
          <a:solidFill>
            <a:srgbClr val="CCCCCC"/>
          </a:solidFill>
          <a:ln w="20574">
            <a:solidFill>
              <a:srgbClr val="000000"/>
            </a:solidFill>
          </a:ln>
        </p:spPr>
        <p:txBody>
          <a:bodyPr wrap="square" lIns="0" tIns="34290" rIns="0" bIns="0" rtlCol="0" vert="horz">
            <a:spAutoFit/>
          </a:bodyPr>
          <a:lstStyle/>
          <a:p>
            <a:pPr marL="75565" marR="628015">
              <a:lnSpc>
                <a:spcPct val="79200"/>
              </a:lnSpc>
              <a:spcBef>
                <a:spcPts val="270"/>
              </a:spcBef>
            </a:pPr>
            <a:r>
              <a:rPr dirty="0" sz="1300" spc="-15" b="1">
                <a:latin typeface="Courier New"/>
                <a:cs typeface="Courier New"/>
              </a:rPr>
              <a:t>CREATE FUNCTION </a:t>
            </a:r>
            <a:r>
              <a:rPr dirty="0" sz="1300" spc="-20" b="1">
                <a:latin typeface="Courier New"/>
                <a:cs typeface="Courier New"/>
              </a:rPr>
              <a:t>del_rows(table_name VARCHAR2)  </a:t>
            </a:r>
            <a:r>
              <a:rPr dirty="0" sz="1300" spc="-15" b="1">
                <a:latin typeface="Courier New"/>
                <a:cs typeface="Courier New"/>
              </a:rPr>
              <a:t>RETURN NUMBER</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75565">
              <a:lnSpc>
                <a:spcPts val="1065"/>
              </a:lnSpc>
            </a:pPr>
            <a:r>
              <a:rPr dirty="0" sz="1300" spc="-15" b="1">
                <a:latin typeface="Courier New"/>
                <a:cs typeface="Courier New"/>
              </a:rPr>
              <a:t>BEGIN</a:t>
            </a:r>
            <a:endParaRPr sz="1300">
              <a:latin typeface="Courier New"/>
              <a:cs typeface="Courier New"/>
            </a:endParaRPr>
          </a:p>
          <a:p>
            <a:pPr marL="271145" marR="431800">
              <a:lnSpc>
                <a:spcPct val="78800"/>
              </a:lnSpc>
              <a:spcBef>
                <a:spcPts val="170"/>
              </a:spcBef>
            </a:pPr>
            <a:r>
              <a:rPr dirty="0" sz="1300" spc="-15" b="1">
                <a:latin typeface="Courier New"/>
                <a:cs typeface="Courier New"/>
              </a:rPr>
              <a:t>EXECUTE IMMEDIATE 'DELETE FROM </a:t>
            </a:r>
            <a:r>
              <a:rPr dirty="0" sz="1300" spc="-20" b="1">
                <a:latin typeface="Courier New"/>
                <a:cs typeface="Courier New"/>
              </a:rPr>
              <a:t>'||table_name;  </a:t>
            </a: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SQL%ROWCOUNT;</a:t>
            </a:r>
            <a:endParaRPr sz="1300">
              <a:latin typeface="Courier New"/>
              <a:cs typeface="Courier New"/>
            </a:endParaRPr>
          </a:p>
          <a:p>
            <a:pPr marL="75565">
              <a:lnSpc>
                <a:spcPts val="1235"/>
              </a:lnSpc>
            </a:pPr>
            <a:r>
              <a:rPr dirty="0" sz="1300" spc="-20" b="1">
                <a:latin typeface="Courier New"/>
                <a:cs typeface="Courier New"/>
              </a:rPr>
              <a:t>END;</a:t>
            </a:r>
            <a:endParaRPr sz="1300">
              <a:latin typeface="Courier New"/>
              <a:cs typeface="Courier New"/>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1335786" y="3151632"/>
            <a:ext cx="5105400" cy="56324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345"/>
              </a:lnSpc>
            </a:pPr>
            <a:r>
              <a:rPr dirty="0" sz="1300" spc="-15" b="1">
                <a:latin typeface="Courier New"/>
                <a:cs typeface="Courier New"/>
              </a:rPr>
              <a:t>BEGIN</a:t>
            </a:r>
            <a:r>
              <a:rPr dirty="0" sz="1300" spc="-25" b="1">
                <a:latin typeface="Courier New"/>
                <a:cs typeface="Courier New"/>
              </a:rPr>
              <a:t> </a:t>
            </a:r>
            <a:r>
              <a:rPr dirty="0" sz="1300" spc="-20" b="1">
                <a:latin typeface="Courier New"/>
                <a:cs typeface="Courier New"/>
              </a:rPr>
              <a:t>DBMS_OUTPUT.PUT_LINE(</a:t>
            </a:r>
            <a:endParaRPr sz="1300">
              <a:latin typeface="Courier New"/>
              <a:cs typeface="Courier New"/>
            </a:endParaRPr>
          </a:p>
          <a:p>
            <a:pPr marL="76200" marR="236854" indent="194945">
              <a:lnSpc>
                <a:spcPct val="79200"/>
              </a:lnSpc>
              <a:spcBef>
                <a:spcPts val="160"/>
              </a:spcBef>
            </a:pPr>
            <a:r>
              <a:rPr dirty="0" sz="1300" spc="-15" b="1">
                <a:latin typeface="Courier New"/>
                <a:cs typeface="Courier New"/>
              </a:rPr>
              <a:t>del_rows('EMPLOYEE_NAMES')|| </a:t>
            </a:r>
            <a:r>
              <a:rPr dirty="0" sz="1300" spc="-10" b="1">
                <a:latin typeface="Courier New"/>
                <a:cs typeface="Courier New"/>
              </a:rPr>
              <a:t>' rows </a:t>
            </a:r>
            <a:r>
              <a:rPr dirty="0" sz="1300" spc="-15" b="1">
                <a:latin typeface="Courier New"/>
                <a:cs typeface="Courier New"/>
              </a:rPr>
              <a:t>deleted.');  </a:t>
            </a:r>
            <a:r>
              <a:rPr dirty="0" sz="1300" spc="-20" b="1">
                <a:latin typeface="Courier New"/>
                <a:cs typeface="Courier New"/>
              </a:rPr>
              <a:t>END;</a:t>
            </a:r>
            <a:endParaRPr sz="1300">
              <a:latin typeface="Courier New"/>
              <a:cs typeface="Courier New"/>
            </a:endParaRPr>
          </a:p>
        </p:txBody>
      </p:sp>
      <p:sp>
        <p:nvSpPr>
          <p:cNvPr id="12" name="object 12"/>
          <p:cNvSpPr txBox="1"/>
          <p:nvPr/>
        </p:nvSpPr>
        <p:spPr>
          <a:xfrm>
            <a:off x="1335786" y="3995165"/>
            <a:ext cx="5105400" cy="1026160"/>
          </a:xfrm>
          <a:prstGeom prst="rect">
            <a:avLst/>
          </a:prstGeom>
          <a:solidFill>
            <a:srgbClr val="CCCCCC"/>
          </a:solidFill>
          <a:ln w="20574">
            <a:solidFill>
              <a:srgbClr val="000000"/>
            </a:solidFill>
          </a:ln>
        </p:spPr>
        <p:txBody>
          <a:bodyPr wrap="square" lIns="0" tIns="34925" rIns="0" bIns="0" rtlCol="0" vert="horz">
            <a:spAutoFit/>
          </a:bodyPr>
          <a:lstStyle/>
          <a:p>
            <a:pPr marL="368300" marR="628015" indent="-292735">
              <a:lnSpc>
                <a:spcPct val="78800"/>
              </a:lnSpc>
              <a:spcBef>
                <a:spcPts val="275"/>
              </a:spcBef>
            </a:pPr>
            <a:r>
              <a:rPr dirty="0" sz="1300" spc="-15" b="1">
                <a:latin typeface="Courier New"/>
                <a:cs typeface="Courier New"/>
              </a:rPr>
              <a:t>CREATE PROCEDURE add_row(table_name </a:t>
            </a:r>
            <a:r>
              <a:rPr dirty="0" sz="1300" spc="-20" b="1">
                <a:latin typeface="Courier New"/>
                <a:cs typeface="Courier New"/>
              </a:rPr>
              <a:t>VARCHAR2,  </a:t>
            </a:r>
            <a:r>
              <a:rPr dirty="0" sz="1300" spc="-15" b="1">
                <a:latin typeface="Courier New"/>
                <a:cs typeface="Courier New"/>
              </a:rPr>
              <a:t>id NUMBER, name VARCHAR2)</a:t>
            </a:r>
            <a:r>
              <a:rPr dirty="0" sz="1300" spc="-55" b="1">
                <a:latin typeface="Courier New"/>
                <a:cs typeface="Courier New"/>
              </a:rPr>
              <a:t> </a:t>
            </a:r>
            <a:r>
              <a:rPr dirty="0" sz="1300" spc="-20" b="1">
                <a:latin typeface="Courier New"/>
                <a:cs typeface="Courier New"/>
              </a:rPr>
              <a:t>IS</a:t>
            </a:r>
            <a:endParaRPr sz="1300">
              <a:latin typeface="Courier New"/>
              <a:cs typeface="Courier New"/>
            </a:endParaRPr>
          </a:p>
          <a:p>
            <a:pPr marL="75565">
              <a:lnSpc>
                <a:spcPts val="1075"/>
              </a:lnSpc>
            </a:pPr>
            <a:r>
              <a:rPr dirty="0" sz="1300" spc="-15" b="1">
                <a:latin typeface="Courier New"/>
                <a:cs typeface="Courier New"/>
              </a:rPr>
              <a:t>BEGIN</a:t>
            </a:r>
            <a:endParaRPr sz="1300">
              <a:latin typeface="Courier New"/>
              <a:cs typeface="Courier New"/>
            </a:endParaRPr>
          </a:p>
          <a:p>
            <a:pPr marL="857250" marR="334010" indent="-586105">
              <a:lnSpc>
                <a:spcPct val="78800"/>
              </a:lnSpc>
              <a:spcBef>
                <a:spcPts val="170"/>
              </a:spcBef>
            </a:pPr>
            <a:r>
              <a:rPr dirty="0" sz="1300" spc="-15" b="1">
                <a:latin typeface="Courier New"/>
                <a:cs typeface="Courier New"/>
              </a:rPr>
              <a:t>EXECUTE IMMEDIATE 'INSERT INTO </a:t>
            </a:r>
            <a:r>
              <a:rPr dirty="0" sz="1300" spc="-20" b="1">
                <a:latin typeface="Courier New"/>
                <a:cs typeface="Courier New"/>
              </a:rPr>
              <a:t>'||table_name||  </a:t>
            </a:r>
            <a:r>
              <a:rPr dirty="0" sz="1300" spc="-10" b="1">
                <a:latin typeface="Courier New"/>
                <a:cs typeface="Courier New"/>
              </a:rPr>
              <a:t>' </a:t>
            </a:r>
            <a:r>
              <a:rPr dirty="0" sz="1300" spc="-15" b="1">
                <a:latin typeface="Courier New"/>
                <a:cs typeface="Courier New"/>
              </a:rPr>
              <a:t>VALUES (:1, :2)' USING id,</a:t>
            </a:r>
            <a:r>
              <a:rPr dirty="0" sz="1300" spc="-80" b="1">
                <a:latin typeface="Courier New"/>
                <a:cs typeface="Courier New"/>
              </a:rPr>
              <a:t> </a:t>
            </a:r>
            <a:r>
              <a:rPr dirty="0" sz="1300" spc="-20" b="1">
                <a:latin typeface="Courier New"/>
                <a:cs typeface="Courier New"/>
              </a:rPr>
              <a:t>name;</a:t>
            </a:r>
            <a:endParaRPr sz="1300">
              <a:latin typeface="Courier New"/>
              <a:cs typeface="Courier New"/>
            </a:endParaRPr>
          </a:p>
          <a:p>
            <a:pPr marL="76200">
              <a:lnSpc>
                <a:spcPts val="1235"/>
              </a:lnSpc>
            </a:pPr>
            <a:r>
              <a:rPr dirty="0" sz="1300" spc="-20" b="1">
                <a:latin typeface="Courier New"/>
                <a:cs typeface="Courier New"/>
              </a:rPr>
              <a:t>END;</a:t>
            </a:r>
            <a:endParaRPr sz="1300">
              <a:latin typeface="Courier New"/>
              <a:cs typeface="Courier New"/>
            </a:endParaRPr>
          </a:p>
        </p:txBody>
      </p:sp>
      <p:sp>
        <p:nvSpPr>
          <p:cNvPr id="13" name="object 13"/>
          <p:cNvSpPr txBox="1"/>
          <p:nvPr/>
        </p:nvSpPr>
        <p:spPr>
          <a:xfrm>
            <a:off x="743204" y="5609382"/>
            <a:ext cx="6230620" cy="342392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Dynamic </a:t>
            </a:r>
            <a:r>
              <a:rPr dirty="0" sz="1300" spc="10" b="1">
                <a:latin typeface="Arial"/>
                <a:cs typeface="Arial"/>
              </a:rPr>
              <a:t>SQL with DML</a:t>
            </a:r>
            <a:r>
              <a:rPr dirty="0" sz="1300" spc="-20" b="1">
                <a:latin typeface="Arial"/>
                <a:cs typeface="Arial"/>
              </a:rPr>
              <a:t> </a:t>
            </a:r>
            <a:r>
              <a:rPr dirty="0" sz="1300" spc="5" b="1">
                <a:latin typeface="Arial"/>
                <a:cs typeface="Arial"/>
              </a:rPr>
              <a:t>Statements</a:t>
            </a:r>
            <a:endParaRPr sz="1300">
              <a:latin typeface="Arial"/>
              <a:cs typeface="Arial"/>
            </a:endParaRPr>
          </a:p>
          <a:p>
            <a:pPr marL="137795">
              <a:lnSpc>
                <a:spcPts val="1530"/>
              </a:lnSpc>
              <a:spcBef>
                <a:spcPts val="390"/>
              </a:spcBef>
            </a:pPr>
            <a:r>
              <a:rPr dirty="0" sz="1300" spc="10">
                <a:latin typeface="Times New Roman"/>
                <a:cs typeface="Times New Roman"/>
              </a:rPr>
              <a:t>The </a:t>
            </a:r>
            <a:r>
              <a:rPr dirty="0" sz="1300" spc="5">
                <a:latin typeface="Times New Roman"/>
                <a:cs typeface="Times New Roman"/>
              </a:rPr>
              <a:t>examples in the slide demonstrate the</a:t>
            </a:r>
            <a:r>
              <a:rPr dirty="0" sz="130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marR="11430" indent="-251460">
              <a:lnSpc>
                <a:spcPts val="1580"/>
              </a:lnSpc>
              <a:spcBef>
                <a:spcPts val="5"/>
              </a:spcBef>
              <a:buChar char="•"/>
              <a:tabLst>
                <a:tab pos="514984" algn="l"/>
                <a:tab pos="515620" algn="l"/>
              </a:tabLst>
            </a:pPr>
            <a:r>
              <a:rPr dirty="0" sz="1300" spc="10">
                <a:latin typeface="Times New Roman"/>
                <a:cs typeface="Times New Roman"/>
              </a:rPr>
              <a:t>The </a:t>
            </a:r>
            <a:r>
              <a:rPr dirty="0" sz="1300" spc="15">
                <a:latin typeface="Courier New"/>
                <a:cs typeface="Courier New"/>
              </a:rPr>
              <a:t>del_rows</a:t>
            </a:r>
            <a:r>
              <a:rPr dirty="0" sz="1300" spc="-380">
                <a:latin typeface="Courier New"/>
                <a:cs typeface="Courier New"/>
              </a:rPr>
              <a:t> </a:t>
            </a:r>
            <a:r>
              <a:rPr dirty="0" sz="1300" spc="5">
                <a:latin typeface="Times New Roman"/>
                <a:cs typeface="Times New Roman"/>
              </a:rPr>
              <a:t>function </a:t>
            </a:r>
            <a:r>
              <a:rPr dirty="0" sz="1300" spc="10">
                <a:latin typeface="Times New Roman"/>
                <a:cs typeface="Times New Roman"/>
              </a:rPr>
              <a:t>deletes </a:t>
            </a:r>
            <a:r>
              <a:rPr dirty="0" sz="1300" spc="5">
                <a:latin typeface="Times New Roman"/>
                <a:cs typeface="Times New Roman"/>
              </a:rPr>
              <a:t>rows from a specified table and returns the </a:t>
            </a:r>
            <a:r>
              <a:rPr dirty="0" sz="1300" spc="10">
                <a:latin typeface="Times New Roman"/>
                <a:cs typeface="Times New Roman"/>
              </a:rPr>
              <a:t>number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rows</a:t>
            </a:r>
            <a:r>
              <a:rPr dirty="0" sz="1300" spc="10">
                <a:latin typeface="Times New Roman"/>
                <a:cs typeface="Times New Roman"/>
              </a:rPr>
              <a:t> </a:t>
            </a:r>
            <a:r>
              <a:rPr dirty="0" sz="1300" spc="5">
                <a:latin typeface="Times New Roman"/>
                <a:cs typeface="Times New Roman"/>
              </a:rPr>
              <a:t>deleted</a:t>
            </a:r>
            <a:r>
              <a:rPr dirty="0" sz="1300" spc="15">
                <a:latin typeface="Times New Roman"/>
                <a:cs typeface="Times New Roman"/>
              </a:rPr>
              <a:t> </a:t>
            </a:r>
            <a:r>
              <a:rPr dirty="0" sz="1300" spc="10">
                <a:latin typeface="Times New Roman"/>
                <a:cs typeface="Times New Roman"/>
              </a:rPr>
              <a:t>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implicit</a:t>
            </a:r>
            <a:r>
              <a:rPr dirty="0" sz="1300" spc="20">
                <a:latin typeface="Times New Roman"/>
                <a:cs typeface="Times New Roman"/>
              </a:rPr>
              <a:t> </a:t>
            </a:r>
            <a:r>
              <a:rPr dirty="0" sz="1300" spc="15">
                <a:latin typeface="Courier New"/>
                <a:cs typeface="Courier New"/>
              </a:rPr>
              <a:t>SQL</a:t>
            </a:r>
            <a:r>
              <a:rPr dirty="0" sz="1300" spc="-450">
                <a:latin typeface="Courier New"/>
                <a:cs typeface="Courier New"/>
              </a:rPr>
              <a:t> </a:t>
            </a:r>
            <a:r>
              <a:rPr dirty="0" sz="1300" spc="5">
                <a:latin typeface="Times New Roman"/>
                <a:cs typeface="Times New Roman"/>
              </a:rPr>
              <a:t>cursor</a:t>
            </a:r>
            <a:r>
              <a:rPr dirty="0" sz="1300" spc="15">
                <a:latin typeface="Times New Roman"/>
                <a:cs typeface="Times New Roman"/>
              </a:rPr>
              <a:t> </a:t>
            </a:r>
            <a:r>
              <a:rPr dirty="0" sz="1300" spc="15">
                <a:latin typeface="Courier New"/>
                <a:cs typeface="Courier New"/>
              </a:rPr>
              <a:t>%ROWCOUNT</a:t>
            </a:r>
            <a:r>
              <a:rPr dirty="0" sz="1300" spc="-450">
                <a:latin typeface="Courier New"/>
                <a:cs typeface="Courier New"/>
              </a:rPr>
              <a:t> </a:t>
            </a:r>
            <a:r>
              <a:rPr dirty="0" sz="1300" spc="5">
                <a:latin typeface="Times New Roman"/>
                <a:cs typeface="Times New Roman"/>
              </a:rPr>
              <a:t>attribute.</a:t>
            </a:r>
            <a:r>
              <a:rPr dirty="0" sz="1300" spc="15">
                <a:latin typeface="Times New Roman"/>
                <a:cs typeface="Times New Roman"/>
              </a:rPr>
              <a:t> </a:t>
            </a:r>
            <a:r>
              <a:rPr dirty="0" sz="1300" spc="5">
                <a:latin typeface="Times New Roman"/>
                <a:cs typeface="Times New Roman"/>
              </a:rPr>
              <a:t>Executing</a:t>
            </a:r>
            <a:endParaRPr sz="1300">
              <a:latin typeface="Times New Roman"/>
              <a:cs typeface="Times New Roman"/>
            </a:endParaRPr>
          </a:p>
          <a:p>
            <a:pPr marL="515620">
              <a:lnSpc>
                <a:spcPts val="1530"/>
              </a:lnSpc>
              <a:spcBef>
                <a:spcPts val="50"/>
              </a:spcBef>
            </a:pPr>
            <a:r>
              <a:rPr dirty="0" sz="1300" spc="5">
                <a:latin typeface="Times New Roman"/>
                <a:cs typeface="Times New Roman"/>
              </a:rPr>
              <a:t>the function is </a:t>
            </a:r>
            <a:r>
              <a:rPr dirty="0" sz="1300" spc="10">
                <a:latin typeface="Times New Roman"/>
                <a:cs typeface="Times New Roman"/>
              </a:rPr>
              <a:t>shown </a:t>
            </a:r>
            <a:r>
              <a:rPr dirty="0" sz="1300" spc="5">
                <a:latin typeface="Times New Roman"/>
                <a:cs typeface="Times New Roman"/>
              </a:rPr>
              <a:t>below </a:t>
            </a:r>
            <a:r>
              <a:rPr dirty="0" sz="1300" spc="10">
                <a:latin typeface="Times New Roman"/>
                <a:cs typeface="Times New Roman"/>
              </a:rPr>
              <a:t>the </a:t>
            </a:r>
            <a:r>
              <a:rPr dirty="0" sz="1300" spc="5">
                <a:latin typeface="Times New Roman"/>
                <a:cs typeface="Times New Roman"/>
              </a:rPr>
              <a:t>example for creating a</a:t>
            </a:r>
            <a:r>
              <a:rPr dirty="0" sz="1300" spc="-5">
                <a:latin typeface="Times New Roman"/>
                <a:cs typeface="Times New Roman"/>
              </a:rPr>
              <a:t> </a:t>
            </a:r>
            <a:r>
              <a:rPr dirty="0" sz="1300" spc="5">
                <a:latin typeface="Times New Roman"/>
                <a:cs typeface="Times New Roman"/>
              </a:rPr>
              <a:t>function.</a:t>
            </a:r>
            <a:endParaRPr sz="1300">
              <a:latin typeface="Times New Roman"/>
              <a:cs typeface="Times New Roman"/>
            </a:endParaRPr>
          </a:p>
          <a:p>
            <a:pPr marL="515620" indent="-252095">
              <a:lnSpc>
                <a:spcPts val="1530"/>
              </a:lnSpc>
              <a:buChar char="•"/>
              <a:tabLst>
                <a:tab pos="515620" algn="l"/>
                <a:tab pos="516255" algn="l"/>
              </a:tabLst>
            </a:pPr>
            <a:r>
              <a:rPr dirty="0" sz="1300" spc="10">
                <a:latin typeface="Times New Roman"/>
                <a:cs typeface="Times New Roman"/>
              </a:rPr>
              <a:t>The </a:t>
            </a:r>
            <a:r>
              <a:rPr dirty="0" sz="1300" spc="15">
                <a:latin typeface="Courier New"/>
                <a:cs typeface="Courier New"/>
              </a:rPr>
              <a:t>add_row</a:t>
            </a:r>
            <a:r>
              <a:rPr dirty="0" sz="1300" spc="-420">
                <a:latin typeface="Courier New"/>
                <a:cs typeface="Courier New"/>
              </a:rPr>
              <a:t> </a:t>
            </a:r>
            <a:r>
              <a:rPr dirty="0" sz="1300" spc="5">
                <a:latin typeface="Times New Roman"/>
                <a:cs typeface="Times New Roman"/>
              </a:rPr>
              <a:t>procedure shows </a:t>
            </a:r>
            <a:r>
              <a:rPr dirty="0" sz="1300" spc="10">
                <a:latin typeface="Times New Roman"/>
                <a:cs typeface="Times New Roman"/>
              </a:rPr>
              <a:t>how </a:t>
            </a:r>
            <a:r>
              <a:rPr dirty="0" sz="1300" spc="5">
                <a:latin typeface="Times New Roman"/>
                <a:cs typeface="Times New Roman"/>
              </a:rPr>
              <a:t>to provide input values to a dynamic </a:t>
            </a:r>
            <a:r>
              <a:rPr dirty="0" sz="1300" spc="10">
                <a:latin typeface="Times New Roman"/>
                <a:cs typeface="Times New Roman"/>
              </a:rPr>
              <a:t>SQL</a:t>
            </a:r>
            <a:endParaRPr sz="1300">
              <a:latin typeface="Times New Roman"/>
              <a:cs typeface="Times New Roman"/>
            </a:endParaRPr>
          </a:p>
          <a:p>
            <a:pPr marL="515620" marR="101600" indent="-635">
              <a:lnSpc>
                <a:spcPct val="101099"/>
              </a:lnSpc>
              <a:spcBef>
                <a:spcPts val="5"/>
              </a:spcBef>
            </a:pPr>
            <a:r>
              <a:rPr dirty="0" sz="1300" spc="5">
                <a:latin typeface="Times New Roman"/>
                <a:cs typeface="Times New Roman"/>
              </a:rPr>
              <a:t>statement with the </a:t>
            </a:r>
            <a:r>
              <a:rPr dirty="0" sz="1300" spc="15">
                <a:latin typeface="Courier New"/>
                <a:cs typeface="Courier New"/>
              </a:rPr>
              <a:t>USING </a:t>
            </a:r>
            <a:r>
              <a:rPr dirty="0" sz="1300" spc="5">
                <a:latin typeface="Times New Roman"/>
                <a:cs typeface="Times New Roman"/>
              </a:rPr>
              <a:t>clause. </a:t>
            </a:r>
            <a:r>
              <a:rPr dirty="0" sz="1300" spc="10">
                <a:latin typeface="Times New Roman"/>
                <a:cs typeface="Times New Roman"/>
              </a:rPr>
              <a:t>The </a:t>
            </a:r>
            <a:r>
              <a:rPr dirty="0" sz="1300" spc="5">
                <a:latin typeface="Times New Roman"/>
                <a:cs typeface="Times New Roman"/>
              </a:rPr>
              <a:t>bind variable </a:t>
            </a:r>
            <a:r>
              <a:rPr dirty="0" sz="1300" spc="10">
                <a:latin typeface="Times New Roman"/>
                <a:cs typeface="Times New Roman"/>
              </a:rPr>
              <a:t>names </a:t>
            </a:r>
            <a:r>
              <a:rPr dirty="0" sz="1300" spc="10">
                <a:latin typeface="Courier New"/>
                <a:cs typeface="Courier New"/>
              </a:rPr>
              <a:t>:1 </a:t>
            </a:r>
            <a:r>
              <a:rPr dirty="0" sz="1300" spc="5">
                <a:latin typeface="Times New Roman"/>
                <a:cs typeface="Times New Roman"/>
              </a:rPr>
              <a:t>and </a:t>
            </a:r>
            <a:r>
              <a:rPr dirty="0" sz="1300" spc="10">
                <a:latin typeface="Courier New"/>
                <a:cs typeface="Courier New"/>
              </a:rPr>
              <a:t>:2 </a:t>
            </a:r>
            <a:r>
              <a:rPr dirty="0" sz="1300" spc="5">
                <a:latin typeface="Times New Roman"/>
                <a:cs typeface="Times New Roman"/>
              </a:rPr>
              <a:t>are not  important,</a:t>
            </a:r>
            <a:r>
              <a:rPr dirty="0" sz="1300" spc="10">
                <a:latin typeface="Times New Roman"/>
                <a:cs typeface="Times New Roman"/>
              </a:rPr>
              <a:t> </a:t>
            </a:r>
            <a:r>
              <a:rPr dirty="0" sz="1300" spc="5">
                <a:latin typeface="Times New Roman"/>
                <a:cs typeface="Times New Roman"/>
              </a:rPr>
              <a:t>but</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order</a:t>
            </a:r>
            <a:r>
              <a:rPr dirty="0" sz="1300" spc="10">
                <a:latin typeface="Times New Roman"/>
                <a:cs typeface="Times New Roman"/>
              </a:rPr>
              <a:t> </a:t>
            </a:r>
            <a:r>
              <a:rPr dirty="0" sz="1300" spc="5">
                <a:latin typeface="Times New Roman"/>
                <a:cs typeface="Times New Roman"/>
              </a:rPr>
              <a:t>of the</a:t>
            </a:r>
            <a:r>
              <a:rPr dirty="0" sz="1300" spc="20">
                <a:latin typeface="Times New Roman"/>
                <a:cs typeface="Times New Roman"/>
              </a:rPr>
              <a:t> </a:t>
            </a:r>
            <a:r>
              <a:rPr dirty="0" sz="1300" spc="5">
                <a:latin typeface="Times New Roman"/>
                <a:cs typeface="Times New Roman"/>
              </a:rPr>
              <a:t>variable</a:t>
            </a:r>
            <a:r>
              <a:rPr dirty="0" sz="1300" spc="10">
                <a:latin typeface="Times New Roman"/>
                <a:cs typeface="Times New Roman"/>
              </a:rPr>
              <a:t> names </a:t>
            </a:r>
            <a:r>
              <a:rPr dirty="0" sz="1300" spc="5">
                <a:latin typeface="Times New Roman"/>
                <a:cs typeface="Times New Roman"/>
              </a:rPr>
              <a:t>(</a:t>
            </a:r>
            <a:r>
              <a:rPr dirty="0" sz="1300" spc="5">
                <a:latin typeface="Courier New"/>
                <a:cs typeface="Courier New"/>
              </a:rPr>
              <a:t>id</a:t>
            </a:r>
            <a:r>
              <a:rPr dirty="0" sz="1300" spc="-434">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0">
                <a:latin typeface="Courier New"/>
                <a:cs typeface="Courier New"/>
              </a:rPr>
              <a:t>name</a:t>
            </a:r>
            <a:r>
              <a:rPr dirty="0" sz="1300" spc="10">
                <a:latin typeface="Times New Roman"/>
                <a:cs typeface="Times New Roman"/>
              </a:rPr>
              <a:t>)</a:t>
            </a:r>
            <a:r>
              <a:rPr dirty="0" sz="1300" spc="2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USING</a:t>
            </a:r>
            <a:r>
              <a:rPr dirty="0" sz="1300" spc="-434">
                <a:latin typeface="Courier New"/>
                <a:cs typeface="Courier New"/>
              </a:rPr>
              <a:t> </a:t>
            </a:r>
            <a:r>
              <a:rPr dirty="0" sz="1300" spc="5">
                <a:latin typeface="Times New Roman"/>
                <a:cs typeface="Times New Roman"/>
              </a:rPr>
              <a:t>clause</a:t>
            </a:r>
            <a:endParaRPr sz="1300">
              <a:latin typeface="Times New Roman"/>
              <a:cs typeface="Times New Roman"/>
            </a:endParaRPr>
          </a:p>
          <a:p>
            <a:pPr marL="515620" marR="107314">
              <a:lnSpc>
                <a:spcPct val="101400"/>
              </a:lnSpc>
              <a:spcBef>
                <a:spcPts val="80"/>
              </a:spcBef>
            </a:pPr>
            <a:r>
              <a:rPr dirty="0" sz="1300" spc="5">
                <a:latin typeface="Times New Roman"/>
                <a:cs typeface="Times New Roman"/>
              </a:rPr>
              <a:t>is associated to the </a:t>
            </a:r>
            <a:r>
              <a:rPr dirty="0" sz="1300" spc="10">
                <a:latin typeface="Times New Roman"/>
                <a:cs typeface="Times New Roman"/>
              </a:rPr>
              <a:t>bind </a:t>
            </a:r>
            <a:r>
              <a:rPr dirty="0" sz="1300" spc="5">
                <a:latin typeface="Times New Roman"/>
                <a:cs typeface="Times New Roman"/>
              </a:rPr>
              <a:t>variables </a:t>
            </a:r>
            <a:r>
              <a:rPr dirty="0" sz="1300" spc="10">
                <a:latin typeface="Times New Roman"/>
                <a:cs typeface="Times New Roman"/>
              </a:rPr>
              <a:t>by </a:t>
            </a:r>
            <a:r>
              <a:rPr dirty="0" sz="1300" spc="5">
                <a:latin typeface="Times New Roman"/>
                <a:cs typeface="Times New Roman"/>
              </a:rPr>
              <a:t>position, in the order of their respective  appearance. Therefore, the </a:t>
            </a:r>
            <a:r>
              <a:rPr dirty="0" sz="1300" spc="10">
                <a:latin typeface="Times New Roman"/>
                <a:cs typeface="Times New Roman"/>
              </a:rPr>
              <a:t>PL/SQL </a:t>
            </a:r>
            <a:r>
              <a:rPr dirty="0" sz="1300" spc="5">
                <a:latin typeface="Times New Roman"/>
                <a:cs typeface="Times New Roman"/>
              </a:rPr>
              <a:t>variable </a:t>
            </a:r>
            <a:r>
              <a:rPr dirty="0" sz="1300" spc="10">
                <a:latin typeface="Courier New"/>
                <a:cs typeface="Courier New"/>
              </a:rPr>
              <a:t>id </a:t>
            </a:r>
            <a:r>
              <a:rPr dirty="0" sz="1300" spc="5">
                <a:latin typeface="Times New Roman"/>
                <a:cs typeface="Times New Roman"/>
              </a:rPr>
              <a:t>is assigned to the </a:t>
            </a:r>
            <a:r>
              <a:rPr dirty="0" sz="1300" spc="10">
                <a:latin typeface="Courier New"/>
                <a:cs typeface="Courier New"/>
              </a:rPr>
              <a:t>:1</a:t>
            </a:r>
            <a:r>
              <a:rPr dirty="0" sz="1300" spc="-330">
                <a:latin typeface="Courier New"/>
                <a:cs typeface="Courier New"/>
              </a:rPr>
              <a:t> </a:t>
            </a:r>
            <a:r>
              <a:rPr dirty="0" sz="1300" spc="5">
                <a:latin typeface="Times New Roman"/>
                <a:cs typeface="Times New Roman"/>
              </a:rPr>
              <a:t>placeholder,  and</a:t>
            </a:r>
            <a:r>
              <a:rPr dirty="0" sz="1300" spc="15">
                <a:latin typeface="Times New Roman"/>
                <a:cs typeface="Times New Roman"/>
              </a:rPr>
              <a:t> </a:t>
            </a:r>
            <a:r>
              <a:rPr dirty="0" sz="1300" spc="5">
                <a:latin typeface="Times New Roman"/>
                <a:cs typeface="Times New Roman"/>
              </a:rPr>
              <a:t>the</a:t>
            </a:r>
            <a:r>
              <a:rPr dirty="0" sz="1300" spc="25">
                <a:latin typeface="Times New Roman"/>
                <a:cs typeface="Times New Roman"/>
              </a:rPr>
              <a:t> </a:t>
            </a:r>
            <a:r>
              <a:rPr dirty="0" sz="1300" spc="15">
                <a:latin typeface="Courier New"/>
                <a:cs typeface="Courier New"/>
              </a:rPr>
              <a:t>name</a:t>
            </a:r>
            <a:r>
              <a:rPr dirty="0" sz="1300" spc="-434">
                <a:latin typeface="Courier New"/>
                <a:cs typeface="Courier New"/>
              </a:rPr>
              <a:t> </a:t>
            </a:r>
            <a:r>
              <a:rPr dirty="0" sz="1300" spc="5">
                <a:latin typeface="Times New Roman"/>
                <a:cs typeface="Times New Roman"/>
              </a:rPr>
              <a:t>variable</a:t>
            </a:r>
            <a:r>
              <a:rPr dirty="0" sz="1300" spc="15">
                <a:latin typeface="Times New Roman"/>
                <a:cs typeface="Times New Roman"/>
              </a:rPr>
              <a:t> </a:t>
            </a:r>
            <a:r>
              <a:rPr dirty="0" sz="1300" spc="5">
                <a:latin typeface="Times New Roman"/>
                <a:cs typeface="Times New Roman"/>
              </a:rPr>
              <a:t>is</a:t>
            </a:r>
            <a:r>
              <a:rPr dirty="0" sz="1300" spc="20">
                <a:latin typeface="Times New Roman"/>
                <a:cs typeface="Times New Roman"/>
              </a:rPr>
              <a:t> </a:t>
            </a:r>
            <a:r>
              <a:rPr dirty="0" sz="1300" spc="5">
                <a:latin typeface="Times New Roman"/>
                <a:cs typeface="Times New Roman"/>
              </a:rPr>
              <a:t>assigned</a:t>
            </a:r>
            <a:r>
              <a:rPr dirty="0" sz="1300" spc="20">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0">
                <a:latin typeface="Courier New"/>
                <a:cs typeface="Courier New"/>
              </a:rPr>
              <a:t>:2</a:t>
            </a:r>
            <a:r>
              <a:rPr dirty="0" sz="1300" spc="-430">
                <a:latin typeface="Courier New"/>
                <a:cs typeface="Courier New"/>
              </a:rPr>
              <a:t> </a:t>
            </a:r>
            <a:r>
              <a:rPr dirty="0" sz="1300" spc="5">
                <a:latin typeface="Times New Roman"/>
                <a:cs typeface="Times New Roman"/>
              </a:rPr>
              <a:t>placeholder.</a:t>
            </a:r>
            <a:r>
              <a:rPr dirty="0" sz="1300" spc="15">
                <a:latin typeface="Times New Roman"/>
                <a:cs typeface="Times New Roman"/>
              </a:rPr>
              <a:t> </a:t>
            </a:r>
            <a:r>
              <a:rPr dirty="0" sz="1300" spc="5">
                <a:latin typeface="Times New Roman"/>
                <a:cs typeface="Times New Roman"/>
              </a:rPr>
              <a:t>Placeholder/bind</a:t>
            </a:r>
            <a:r>
              <a:rPr dirty="0" sz="1300" spc="20">
                <a:latin typeface="Times New Roman"/>
                <a:cs typeface="Times New Roman"/>
              </a:rPr>
              <a:t> </a:t>
            </a:r>
            <a:r>
              <a:rPr dirty="0" sz="1300" spc="5">
                <a:latin typeface="Times New Roman"/>
                <a:cs typeface="Times New Roman"/>
              </a:rPr>
              <a:t>variable  </a:t>
            </a:r>
            <a:r>
              <a:rPr dirty="0" sz="1300" spc="10">
                <a:latin typeface="Times New Roman"/>
                <a:cs typeface="Times New Roman"/>
              </a:rPr>
              <a:t>names </a:t>
            </a:r>
            <a:r>
              <a:rPr dirty="0" sz="1300" spc="5">
                <a:latin typeface="Times New Roman"/>
                <a:cs typeface="Times New Roman"/>
              </a:rPr>
              <a:t>can be alphanumeric but must be preceded with a</a:t>
            </a:r>
            <a:r>
              <a:rPr dirty="0" sz="1300" spc="20">
                <a:latin typeface="Times New Roman"/>
                <a:cs typeface="Times New Roman"/>
              </a:rPr>
              <a:t> </a:t>
            </a:r>
            <a:r>
              <a:rPr dirty="0" sz="1300" spc="5">
                <a:latin typeface="Times New Roman"/>
                <a:cs typeface="Times New Roman"/>
              </a:rPr>
              <a:t>colon.</a:t>
            </a:r>
            <a:endParaRPr sz="1300">
              <a:latin typeface="Times New Roman"/>
              <a:cs typeface="Times New Roman"/>
            </a:endParaRPr>
          </a:p>
          <a:p>
            <a:pPr marL="138430" marR="19685">
              <a:lnSpc>
                <a:spcPct val="106100"/>
              </a:lnSpc>
              <a:spcBef>
                <a:spcPts val="250"/>
              </a:spcBef>
            </a:pPr>
            <a:r>
              <a:rPr dirty="0" sz="1300" spc="5" b="1">
                <a:latin typeface="Times New Roman"/>
                <a:cs typeface="Times New Roman"/>
              </a:rPr>
              <a:t>Note:</a:t>
            </a:r>
            <a:r>
              <a:rPr dirty="0" sz="1300" spc="10" b="1">
                <a:latin typeface="Times New Roman"/>
                <a:cs typeface="Times New Roman"/>
              </a:rPr>
              <a:t> </a:t>
            </a: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EXECUTE</a:t>
            </a:r>
            <a:r>
              <a:rPr dirty="0" sz="1300" spc="-440">
                <a:latin typeface="Courier New"/>
                <a:cs typeface="Courier New"/>
              </a:rPr>
              <a:t> </a:t>
            </a:r>
            <a:r>
              <a:rPr dirty="0" sz="1300" spc="15">
                <a:latin typeface="Courier New"/>
                <a:cs typeface="Courier New"/>
              </a:rPr>
              <a:t>IMMEDIATE</a:t>
            </a:r>
            <a:r>
              <a:rPr dirty="0" sz="1300" spc="-445">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prepares</a:t>
            </a:r>
            <a:r>
              <a:rPr dirty="0" sz="1300" spc="20">
                <a:latin typeface="Times New Roman"/>
                <a:cs typeface="Times New Roman"/>
              </a:rPr>
              <a:t> </a:t>
            </a:r>
            <a:r>
              <a:rPr dirty="0" sz="1300" spc="5">
                <a:latin typeface="Times New Roman"/>
                <a:cs typeface="Times New Roman"/>
              </a:rPr>
              <a:t>(parses) and</a:t>
            </a:r>
            <a:r>
              <a:rPr dirty="0" sz="1300" spc="15">
                <a:latin typeface="Times New Roman"/>
                <a:cs typeface="Times New Roman"/>
              </a:rPr>
              <a:t> </a:t>
            </a:r>
            <a:r>
              <a:rPr dirty="0" sz="1300" spc="5">
                <a:latin typeface="Times New Roman"/>
                <a:cs typeface="Times New Roman"/>
              </a:rPr>
              <a:t>immediately</a:t>
            </a:r>
            <a:r>
              <a:rPr dirty="0" sz="1300" spc="10">
                <a:latin typeface="Times New Roman"/>
                <a:cs typeface="Times New Roman"/>
              </a:rPr>
              <a:t> </a:t>
            </a:r>
            <a:r>
              <a:rPr dirty="0" sz="1300" spc="5">
                <a:latin typeface="Times New Roman"/>
                <a:cs typeface="Times New Roman"/>
              </a:rPr>
              <a:t>executes  the </a:t>
            </a:r>
            <a:r>
              <a:rPr dirty="0" sz="1300" spc="10">
                <a:latin typeface="Times New Roman"/>
                <a:cs typeface="Times New Roman"/>
              </a:rPr>
              <a:t>dynamic SQL </a:t>
            </a:r>
            <a:r>
              <a:rPr dirty="0" sz="1300" spc="5">
                <a:latin typeface="Times New Roman"/>
                <a:cs typeface="Times New Roman"/>
              </a:rPr>
              <a:t>statement. </a:t>
            </a:r>
            <a:r>
              <a:rPr dirty="0" sz="1300" spc="10">
                <a:latin typeface="Times New Roman"/>
                <a:cs typeface="Times New Roman"/>
              </a:rPr>
              <a:t>Dynamic SQL </a:t>
            </a:r>
            <a:r>
              <a:rPr dirty="0" sz="1300" spc="5">
                <a:latin typeface="Times New Roman"/>
                <a:cs typeface="Times New Roman"/>
              </a:rPr>
              <a:t>statements are always</a:t>
            </a:r>
            <a:r>
              <a:rPr dirty="0" sz="1300" spc="10">
                <a:latin typeface="Times New Roman"/>
                <a:cs typeface="Times New Roman"/>
              </a:rPr>
              <a:t> </a:t>
            </a:r>
            <a:r>
              <a:rPr dirty="0" sz="1300" spc="5">
                <a:latin typeface="Times New Roman"/>
                <a:cs typeface="Times New Roman"/>
              </a:rPr>
              <a:t>parsed.</a:t>
            </a:r>
            <a:endParaRPr sz="1300">
              <a:latin typeface="Times New Roman"/>
              <a:cs typeface="Times New Roman"/>
            </a:endParaRPr>
          </a:p>
          <a:p>
            <a:pPr marL="138430" marR="5080" indent="-635">
              <a:lnSpc>
                <a:spcPct val="101499"/>
              </a:lnSpc>
              <a:spcBef>
                <a:spcPts val="315"/>
              </a:spcBef>
            </a:pPr>
            <a:r>
              <a:rPr dirty="0" sz="1300" spc="5">
                <a:latin typeface="Times New Roman"/>
                <a:cs typeface="Times New Roman"/>
              </a:rPr>
              <a:t>Also, note that a </a:t>
            </a:r>
            <a:r>
              <a:rPr dirty="0" sz="1300" spc="15">
                <a:latin typeface="Courier New"/>
                <a:cs typeface="Courier New"/>
              </a:rPr>
              <a:t>COMMIT</a:t>
            </a:r>
            <a:r>
              <a:rPr dirty="0" sz="1300" spc="-300">
                <a:latin typeface="Courier New"/>
                <a:cs typeface="Courier New"/>
              </a:rPr>
              <a:t> </a:t>
            </a:r>
            <a:r>
              <a:rPr dirty="0" sz="1300" spc="5">
                <a:latin typeface="Times New Roman"/>
                <a:cs typeface="Times New Roman"/>
              </a:rPr>
              <a:t>operation is not performed in either of the examples. Therefore,  the operations can be undone with a </a:t>
            </a:r>
            <a:r>
              <a:rPr dirty="0" sz="1300" spc="15">
                <a:latin typeface="Courier New"/>
                <a:cs typeface="Courier New"/>
              </a:rPr>
              <a:t>ROLLBACK</a:t>
            </a:r>
            <a:r>
              <a:rPr dirty="0" sz="1300" spc="-445">
                <a:latin typeface="Courier New"/>
                <a:cs typeface="Courier New"/>
              </a:rPr>
              <a:t> </a:t>
            </a:r>
            <a:r>
              <a:rPr dirty="0" sz="1300" spc="5">
                <a:latin typeface="Times New Roman"/>
                <a:cs typeface="Times New Roman"/>
              </a:rPr>
              <a:t>statement.</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514855" y="873506"/>
            <a:ext cx="471868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Dynamic SQL </a:t>
            </a:r>
            <a:r>
              <a:rPr dirty="0" sz="2000" b="1">
                <a:latin typeface="Arial"/>
                <a:cs typeface="Arial"/>
              </a:rPr>
              <a:t>with a </a:t>
            </a:r>
            <a:r>
              <a:rPr dirty="0" sz="2000" spc="-5" b="1">
                <a:latin typeface="Arial"/>
                <a:cs typeface="Arial"/>
              </a:rPr>
              <a:t>Single-Row</a:t>
            </a:r>
            <a:r>
              <a:rPr dirty="0" sz="2000" spc="-35" b="1">
                <a:latin typeface="Arial"/>
                <a:cs typeface="Arial"/>
              </a:rPr>
              <a:t> </a:t>
            </a:r>
            <a:r>
              <a:rPr dirty="0" sz="2000" spc="-5" b="1">
                <a:latin typeface="Arial"/>
                <a:cs typeface="Arial"/>
              </a:rPr>
              <a:t>Query</a:t>
            </a:r>
            <a:endParaRPr sz="2000">
              <a:latin typeface="Arial"/>
              <a:cs typeface="Arial"/>
            </a:endParaRPr>
          </a:p>
        </p:txBody>
      </p:sp>
      <p:grpSp>
        <p:nvGrpSpPr>
          <p:cNvPr id="7" name="object 7"/>
          <p:cNvGrpSpPr/>
          <p:nvPr/>
        </p:nvGrpSpPr>
        <p:grpSpPr>
          <a:xfrm>
            <a:off x="1325499" y="2021967"/>
            <a:ext cx="5126355" cy="1873250"/>
            <a:chOff x="1325499" y="2021967"/>
            <a:chExt cx="5126355" cy="1873250"/>
          </a:xfrm>
        </p:grpSpPr>
        <p:sp>
          <p:nvSpPr>
            <p:cNvPr id="8" name="object 8"/>
            <p:cNvSpPr/>
            <p:nvPr/>
          </p:nvSpPr>
          <p:spPr>
            <a:xfrm>
              <a:off x="1335786" y="2032254"/>
              <a:ext cx="5105400" cy="1852930"/>
            </a:xfrm>
            <a:custGeom>
              <a:avLst/>
              <a:gdLst/>
              <a:ahLst/>
              <a:cxnLst/>
              <a:rect l="l" t="t" r="r" b="b"/>
              <a:pathLst>
                <a:path w="5105400" h="1852929">
                  <a:moveTo>
                    <a:pt x="5105400" y="0"/>
                  </a:moveTo>
                  <a:lnTo>
                    <a:pt x="0" y="0"/>
                  </a:lnTo>
                  <a:lnTo>
                    <a:pt x="0" y="1852422"/>
                  </a:lnTo>
                  <a:lnTo>
                    <a:pt x="5105400" y="1852422"/>
                  </a:lnTo>
                  <a:lnTo>
                    <a:pt x="5105400" y="0"/>
                  </a:lnTo>
                  <a:close/>
                </a:path>
              </a:pathLst>
            </a:custGeom>
            <a:solidFill>
              <a:srgbClr val="CCCCCC"/>
            </a:solidFill>
          </p:spPr>
          <p:txBody>
            <a:bodyPr wrap="square" lIns="0" tIns="0" rIns="0" bIns="0" rtlCol="0"/>
            <a:lstStyle/>
            <a:p/>
          </p:txBody>
        </p:sp>
        <p:sp>
          <p:nvSpPr>
            <p:cNvPr id="9" name="object 9"/>
            <p:cNvSpPr/>
            <p:nvPr/>
          </p:nvSpPr>
          <p:spPr>
            <a:xfrm>
              <a:off x="1335786" y="2032254"/>
              <a:ext cx="5105400" cy="1852930"/>
            </a:xfrm>
            <a:custGeom>
              <a:avLst/>
              <a:gdLst/>
              <a:ahLst/>
              <a:cxnLst/>
              <a:rect l="l" t="t" r="r" b="b"/>
              <a:pathLst>
                <a:path w="5105400" h="1852929">
                  <a:moveTo>
                    <a:pt x="5105400" y="0"/>
                  </a:moveTo>
                  <a:lnTo>
                    <a:pt x="0" y="0"/>
                  </a:lnTo>
                  <a:lnTo>
                    <a:pt x="0" y="1852422"/>
                  </a:lnTo>
                  <a:lnTo>
                    <a:pt x="5105400" y="1852422"/>
                  </a:lnTo>
                  <a:lnTo>
                    <a:pt x="5105400"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243583" y="1582693"/>
            <a:ext cx="5063490" cy="2329815"/>
          </a:xfrm>
          <a:prstGeom prst="rect">
            <a:avLst/>
          </a:prstGeom>
        </p:spPr>
        <p:txBody>
          <a:bodyPr wrap="square" lIns="0" tIns="124460" rIns="0" bIns="0" rtlCol="0" vert="horz">
            <a:spAutoFit/>
          </a:bodyPr>
          <a:lstStyle/>
          <a:p>
            <a:pPr>
              <a:lnSpc>
                <a:spcPct val="100000"/>
              </a:lnSpc>
              <a:spcBef>
                <a:spcPts val="980"/>
              </a:spcBef>
            </a:pPr>
            <a:r>
              <a:rPr dirty="0" sz="1550" spc="10" b="1">
                <a:latin typeface="Arial"/>
                <a:cs typeface="Arial"/>
              </a:rPr>
              <a:t>Example of a single-row</a:t>
            </a:r>
            <a:r>
              <a:rPr dirty="0" sz="1550" spc="-15" b="1">
                <a:latin typeface="Arial"/>
                <a:cs typeface="Arial"/>
              </a:rPr>
              <a:t> </a:t>
            </a:r>
            <a:r>
              <a:rPr dirty="0" sz="1550" spc="10" b="1">
                <a:latin typeface="Arial"/>
                <a:cs typeface="Arial"/>
              </a:rPr>
              <a:t>query:</a:t>
            </a:r>
            <a:endParaRPr sz="1550">
              <a:latin typeface="Arial"/>
              <a:cs typeface="Arial"/>
            </a:endParaRPr>
          </a:p>
          <a:p>
            <a:pPr marL="168275">
              <a:lnSpc>
                <a:spcPts val="1435"/>
              </a:lnSpc>
              <a:spcBef>
                <a:spcPts val="700"/>
              </a:spcBef>
            </a:pPr>
            <a:r>
              <a:rPr dirty="0" sz="1300" spc="-15" b="1">
                <a:latin typeface="Courier New"/>
                <a:cs typeface="Courier New"/>
              </a:rPr>
              <a:t>CREATE FUNCTION get_emp(emp_id</a:t>
            </a:r>
            <a:r>
              <a:rPr dirty="0" sz="1300" spc="-45" b="1">
                <a:latin typeface="Courier New"/>
                <a:cs typeface="Courier New"/>
              </a:rPr>
              <a:t> </a:t>
            </a:r>
            <a:r>
              <a:rPr dirty="0" sz="1300" spc="-20" b="1">
                <a:latin typeface="Courier New"/>
                <a:cs typeface="Courier New"/>
              </a:rPr>
              <a:t>NUMBER)</a:t>
            </a:r>
            <a:endParaRPr sz="1300">
              <a:latin typeface="Courier New"/>
              <a:cs typeface="Courier New"/>
            </a:endParaRPr>
          </a:p>
          <a:p>
            <a:pPr marL="363220" marR="2250440" indent="-195580">
              <a:lnSpc>
                <a:spcPts val="1310"/>
              </a:lnSpc>
              <a:spcBef>
                <a:spcPts val="130"/>
              </a:spcBef>
            </a:pPr>
            <a:r>
              <a:rPr dirty="0" sz="1300" spc="-15" b="1">
                <a:latin typeface="Courier New"/>
                <a:cs typeface="Courier New"/>
              </a:rPr>
              <a:t>RETURN </a:t>
            </a:r>
            <a:r>
              <a:rPr dirty="0" sz="1300" spc="-20" b="1">
                <a:latin typeface="Courier New"/>
                <a:cs typeface="Courier New"/>
              </a:rPr>
              <a:t>employees%ROWTYPE IS  </a:t>
            </a:r>
            <a:r>
              <a:rPr dirty="0" sz="1300" spc="-15" b="1">
                <a:latin typeface="Courier New"/>
                <a:cs typeface="Courier New"/>
              </a:rPr>
              <a:t>stmt</a:t>
            </a:r>
            <a:r>
              <a:rPr dirty="0" sz="1300" spc="-30" b="1">
                <a:latin typeface="Courier New"/>
                <a:cs typeface="Courier New"/>
              </a:rPr>
              <a:t> </a:t>
            </a:r>
            <a:r>
              <a:rPr dirty="0" sz="1300" spc="-20" b="1">
                <a:latin typeface="Courier New"/>
                <a:cs typeface="Courier New"/>
              </a:rPr>
              <a:t>VARCHAR2(200);</a:t>
            </a:r>
            <a:endParaRPr sz="1300">
              <a:latin typeface="Courier New"/>
              <a:cs typeface="Courier New"/>
            </a:endParaRPr>
          </a:p>
          <a:p>
            <a:pPr marL="168275" marR="2250440" indent="194945">
              <a:lnSpc>
                <a:spcPts val="1310"/>
              </a:lnSpc>
              <a:spcBef>
                <a:spcPts val="10"/>
              </a:spcBef>
            </a:pPr>
            <a:r>
              <a:rPr dirty="0" sz="1300" spc="-15" b="1">
                <a:latin typeface="Courier New"/>
                <a:cs typeface="Courier New"/>
              </a:rPr>
              <a:t>emprec employees%ROWTYPE;  BEGIN</a:t>
            </a:r>
            <a:endParaRPr sz="1300">
              <a:latin typeface="Courier New"/>
              <a:cs typeface="Courier New"/>
            </a:endParaRPr>
          </a:p>
          <a:p>
            <a:pPr marL="1144270" marR="1079500" indent="-781050">
              <a:lnSpc>
                <a:spcPts val="1310"/>
              </a:lnSpc>
              <a:spcBef>
                <a:spcPts val="10"/>
              </a:spcBef>
            </a:pPr>
            <a:r>
              <a:rPr dirty="0" sz="1300" spc="-15" b="1">
                <a:latin typeface="Courier New"/>
                <a:cs typeface="Courier New"/>
              </a:rPr>
              <a:t>stmt := 'SELECT </a:t>
            </a:r>
            <a:r>
              <a:rPr dirty="0" sz="1300" spc="-10" b="1">
                <a:latin typeface="Courier New"/>
                <a:cs typeface="Courier New"/>
              </a:rPr>
              <a:t>* </a:t>
            </a:r>
            <a:r>
              <a:rPr dirty="0" sz="1300" spc="-15" b="1">
                <a:latin typeface="Courier New"/>
                <a:cs typeface="Courier New"/>
              </a:rPr>
              <a:t>FROM employees </a:t>
            </a:r>
            <a:r>
              <a:rPr dirty="0" sz="1300" spc="-10" b="1">
                <a:latin typeface="Courier New"/>
                <a:cs typeface="Courier New"/>
              </a:rPr>
              <a:t>' </a:t>
            </a:r>
            <a:r>
              <a:rPr dirty="0" sz="1300" spc="-20" b="1">
                <a:latin typeface="Courier New"/>
                <a:cs typeface="Courier New"/>
              </a:rPr>
              <a:t>||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40" b="1">
                <a:latin typeface="Courier New"/>
                <a:cs typeface="Courier New"/>
              </a:rPr>
              <a:t> </a:t>
            </a:r>
            <a:r>
              <a:rPr dirty="0" sz="1300" spc="-20" b="1">
                <a:latin typeface="Courier New"/>
                <a:cs typeface="Courier New"/>
              </a:rPr>
              <a:t>:id';</a:t>
            </a:r>
            <a:endParaRPr sz="1300">
              <a:latin typeface="Courier New"/>
              <a:cs typeface="Courier New"/>
            </a:endParaRPr>
          </a:p>
          <a:p>
            <a:pPr marL="363220" marR="5080">
              <a:lnSpc>
                <a:spcPts val="1310"/>
              </a:lnSpc>
              <a:spcBef>
                <a:spcPts val="5"/>
              </a:spcBef>
            </a:pPr>
            <a:r>
              <a:rPr dirty="0" sz="1300" spc="-15" b="1">
                <a:latin typeface="Courier New"/>
                <a:cs typeface="Courier New"/>
              </a:rPr>
              <a:t>EXECUTE IMMEDIATE stmt INTO emprec USING </a:t>
            </a:r>
            <a:r>
              <a:rPr dirty="0" sz="1300" spc="-20" b="1">
                <a:latin typeface="Courier New"/>
                <a:cs typeface="Courier New"/>
              </a:rPr>
              <a:t>emp_id;  </a:t>
            </a: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emprec;</a:t>
            </a:r>
            <a:endParaRPr sz="1300">
              <a:latin typeface="Courier New"/>
              <a:cs typeface="Courier New"/>
            </a:endParaRPr>
          </a:p>
          <a:p>
            <a:pPr marL="168275">
              <a:lnSpc>
                <a:spcPts val="1195"/>
              </a:lnSpc>
            </a:pPr>
            <a:r>
              <a:rPr dirty="0" sz="1300" spc="-20" b="1">
                <a:latin typeface="Courier New"/>
                <a:cs typeface="Courier New"/>
              </a:rPr>
              <a:t>END;</a:t>
            </a:r>
            <a:endParaRPr sz="1300">
              <a:latin typeface="Courier New"/>
              <a:cs typeface="Courier New"/>
            </a:endParaRPr>
          </a:p>
          <a:p>
            <a:pPr marL="168275">
              <a:lnSpc>
                <a:spcPts val="1435"/>
              </a:lnSpc>
            </a:pPr>
            <a:r>
              <a:rPr dirty="0" sz="1300" spc="-10" b="1">
                <a:latin typeface="Courier New"/>
                <a:cs typeface="Courier New"/>
              </a:rPr>
              <a:t>/</a:t>
            </a:r>
            <a:endParaRPr sz="1300">
              <a:latin typeface="Courier New"/>
              <a:cs typeface="Courier New"/>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6</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1335786" y="3947921"/>
            <a:ext cx="5105400" cy="1026794"/>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350"/>
              </a:lnSpc>
            </a:pPr>
            <a:r>
              <a:rPr dirty="0" sz="1300" spc="-20" b="1">
                <a:latin typeface="Courier New"/>
                <a:cs typeface="Courier New"/>
              </a:rPr>
              <a:t>DECLARE</a:t>
            </a:r>
            <a:endParaRPr sz="1300">
              <a:latin typeface="Courier New"/>
              <a:cs typeface="Courier New"/>
            </a:endParaRPr>
          </a:p>
          <a:p>
            <a:pPr marL="76200" marR="822960" indent="194945">
              <a:lnSpc>
                <a:spcPct val="79200"/>
              </a:lnSpc>
              <a:spcBef>
                <a:spcPts val="160"/>
              </a:spcBef>
            </a:pPr>
            <a:r>
              <a:rPr dirty="0" sz="1300" spc="-15" b="1">
                <a:latin typeface="Courier New"/>
                <a:cs typeface="Courier New"/>
              </a:rPr>
              <a:t>emprec employees%ROWTYPE := </a:t>
            </a:r>
            <a:r>
              <a:rPr dirty="0" sz="1300" spc="-20" b="1">
                <a:latin typeface="Courier New"/>
                <a:cs typeface="Courier New"/>
              </a:rPr>
              <a:t>get_emp(100);  </a:t>
            </a:r>
            <a:r>
              <a:rPr dirty="0" sz="1300" spc="-15" b="1">
                <a:latin typeface="Courier New"/>
                <a:cs typeface="Courier New"/>
              </a:rPr>
              <a:t>BEGIN</a:t>
            </a:r>
            <a:endParaRPr sz="1300">
              <a:latin typeface="Courier New"/>
              <a:cs typeface="Courier New"/>
            </a:endParaRPr>
          </a:p>
          <a:p>
            <a:pPr marL="271145">
              <a:lnSpc>
                <a:spcPts val="1065"/>
              </a:lnSpc>
            </a:pPr>
            <a:r>
              <a:rPr dirty="0" sz="1300" spc="-20" b="1">
                <a:latin typeface="Courier New"/>
                <a:cs typeface="Courier New"/>
              </a:rPr>
              <a:t>DBMS_OUTPUT.PUT_LINE('Emp:</a:t>
            </a:r>
            <a:r>
              <a:rPr dirty="0" sz="1300" spc="10" b="1">
                <a:latin typeface="Courier New"/>
                <a:cs typeface="Courier New"/>
              </a:rPr>
              <a:t> </a:t>
            </a:r>
            <a:r>
              <a:rPr dirty="0" sz="1300" spc="-20" b="1">
                <a:latin typeface="Courier New"/>
                <a:cs typeface="Courier New"/>
              </a:rPr>
              <a:t>'||emprec.last_name);</a:t>
            </a:r>
            <a:endParaRPr sz="1300">
              <a:latin typeface="Courier New"/>
              <a:cs typeface="Courier New"/>
            </a:endParaRPr>
          </a:p>
          <a:p>
            <a:pPr marL="76200">
              <a:lnSpc>
                <a:spcPts val="1235"/>
              </a:lnSpc>
            </a:pPr>
            <a:r>
              <a:rPr dirty="0" sz="1300" spc="-20" b="1">
                <a:latin typeface="Courier New"/>
                <a:cs typeface="Courier New"/>
              </a:rPr>
              <a:t>END;</a:t>
            </a:r>
            <a:endParaRPr sz="1300">
              <a:latin typeface="Courier New"/>
              <a:cs typeface="Courier New"/>
            </a:endParaRPr>
          </a:p>
          <a:p>
            <a:pPr marL="76200">
              <a:lnSpc>
                <a:spcPts val="1400"/>
              </a:lnSpc>
            </a:pPr>
            <a:r>
              <a:rPr dirty="0" sz="1300" spc="-10" b="1">
                <a:latin typeface="Courier New"/>
                <a:cs typeface="Courier New"/>
              </a:rPr>
              <a:t>/</a:t>
            </a:r>
            <a:endParaRPr sz="1300">
              <a:latin typeface="Courier New"/>
              <a:cs typeface="Courier New"/>
            </a:endParaRPr>
          </a:p>
        </p:txBody>
      </p:sp>
      <p:sp>
        <p:nvSpPr>
          <p:cNvPr id="12" name="object 12"/>
          <p:cNvSpPr txBox="1"/>
          <p:nvPr/>
        </p:nvSpPr>
        <p:spPr>
          <a:xfrm>
            <a:off x="743204" y="5619272"/>
            <a:ext cx="6217285" cy="1816735"/>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Dynamic SQL with a Single-Row</a:t>
            </a:r>
            <a:r>
              <a:rPr dirty="0" sz="1300" spc="-15" b="1">
                <a:latin typeface="Arial"/>
                <a:cs typeface="Arial"/>
              </a:rPr>
              <a:t> </a:t>
            </a:r>
            <a:r>
              <a:rPr dirty="0" sz="1300" spc="10" b="1">
                <a:latin typeface="Arial"/>
                <a:cs typeface="Arial"/>
              </a:rPr>
              <a:t>Query</a:t>
            </a:r>
            <a:endParaRPr sz="1300">
              <a:latin typeface="Arial"/>
              <a:cs typeface="Arial"/>
            </a:endParaRPr>
          </a:p>
          <a:p>
            <a:pPr marL="138430" marR="240029">
              <a:lnSpc>
                <a:spcPct val="101299"/>
              </a:lnSpc>
              <a:spcBef>
                <a:spcPts val="295"/>
              </a:spcBef>
            </a:pPr>
            <a:r>
              <a:rPr dirty="0" sz="1300" spc="10">
                <a:latin typeface="Times New Roman"/>
                <a:cs typeface="Times New Roman"/>
              </a:rPr>
              <a:t>The </a:t>
            </a:r>
            <a:r>
              <a:rPr dirty="0" sz="1300" spc="5">
                <a:latin typeface="Times New Roman"/>
                <a:cs typeface="Times New Roman"/>
              </a:rPr>
              <a:t>single-row query example demonstrates the </a:t>
            </a:r>
            <a:r>
              <a:rPr dirty="0" sz="1300" spc="15">
                <a:latin typeface="Courier New"/>
                <a:cs typeface="Courier New"/>
              </a:rPr>
              <a:t>get_emp </a:t>
            </a:r>
            <a:r>
              <a:rPr dirty="0" sz="1300" spc="10">
                <a:latin typeface="Times New Roman"/>
                <a:cs typeface="Times New Roman"/>
              </a:rPr>
              <a:t>function </a:t>
            </a:r>
            <a:r>
              <a:rPr dirty="0" sz="1300" spc="5">
                <a:latin typeface="Times New Roman"/>
                <a:cs typeface="Times New Roman"/>
              </a:rPr>
              <a:t>that retrieves an  </a:t>
            </a:r>
            <a:r>
              <a:rPr dirty="0" sz="1300" spc="15">
                <a:latin typeface="Courier New"/>
                <a:cs typeface="Courier New"/>
              </a:rPr>
              <a:t>EMPLOYEES</a:t>
            </a:r>
            <a:r>
              <a:rPr dirty="0" sz="1300" spc="-450">
                <a:latin typeface="Courier New"/>
                <a:cs typeface="Courier New"/>
              </a:rPr>
              <a:t> </a:t>
            </a:r>
            <a:r>
              <a:rPr dirty="0" sz="1300" spc="5">
                <a:latin typeface="Times New Roman"/>
                <a:cs typeface="Times New Roman"/>
              </a:rPr>
              <a:t>record</a:t>
            </a:r>
            <a:r>
              <a:rPr dirty="0" sz="1300" spc="10">
                <a:latin typeface="Times New Roman"/>
                <a:cs typeface="Times New Roman"/>
              </a:rPr>
              <a:t> </a:t>
            </a:r>
            <a:r>
              <a:rPr dirty="0" sz="1300" spc="5">
                <a:latin typeface="Times New Roman"/>
                <a:cs typeface="Times New Roman"/>
              </a:rPr>
              <a:t>into</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variable</a:t>
            </a:r>
            <a:r>
              <a:rPr dirty="0" sz="1300" spc="10">
                <a:latin typeface="Times New Roman"/>
                <a:cs typeface="Times New Roman"/>
              </a:rPr>
              <a:t> </a:t>
            </a:r>
            <a:r>
              <a:rPr dirty="0" sz="1300" spc="5">
                <a:latin typeface="Times New Roman"/>
                <a:cs typeface="Times New Roman"/>
              </a:rPr>
              <a:t>specified</a:t>
            </a:r>
            <a:r>
              <a:rPr dirty="0" sz="1300" spc="1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INTO</a:t>
            </a:r>
            <a:r>
              <a:rPr dirty="0" sz="1300" spc="-440">
                <a:latin typeface="Courier New"/>
                <a:cs typeface="Courier New"/>
              </a:rPr>
              <a:t> </a:t>
            </a:r>
            <a:r>
              <a:rPr dirty="0" sz="1300" spc="5">
                <a:latin typeface="Times New Roman"/>
                <a:cs typeface="Times New Roman"/>
              </a:rPr>
              <a:t>clause.</a:t>
            </a:r>
            <a:r>
              <a:rPr dirty="0" sz="1300" spc="10">
                <a:latin typeface="Times New Roman"/>
                <a:cs typeface="Times New Roman"/>
              </a:rPr>
              <a:t> </a:t>
            </a:r>
            <a:r>
              <a:rPr dirty="0" sz="1300" spc="5">
                <a:latin typeface="Times New Roman"/>
                <a:cs typeface="Times New Roman"/>
              </a:rPr>
              <a:t>It</a:t>
            </a:r>
            <a:r>
              <a:rPr dirty="0" sz="1300" spc="10">
                <a:latin typeface="Times New Roman"/>
                <a:cs typeface="Times New Roman"/>
              </a:rPr>
              <a:t> </a:t>
            </a:r>
            <a:r>
              <a:rPr dirty="0" sz="1300" spc="5">
                <a:latin typeface="Times New Roman"/>
                <a:cs typeface="Times New Roman"/>
              </a:rPr>
              <a:t>also</a:t>
            </a:r>
            <a:r>
              <a:rPr dirty="0" sz="1300" spc="15">
                <a:latin typeface="Times New Roman"/>
                <a:cs typeface="Times New Roman"/>
              </a:rPr>
              <a:t> </a:t>
            </a:r>
            <a:r>
              <a:rPr dirty="0" sz="1300" spc="5">
                <a:latin typeface="Times New Roman"/>
                <a:cs typeface="Times New Roman"/>
              </a:rPr>
              <a:t>shows</a:t>
            </a:r>
            <a:r>
              <a:rPr dirty="0" sz="1300" spc="10">
                <a:latin typeface="Times New Roman"/>
                <a:cs typeface="Times New Roman"/>
              </a:rPr>
              <a:t> </a:t>
            </a:r>
            <a:r>
              <a:rPr dirty="0" sz="1300" spc="5">
                <a:latin typeface="Times New Roman"/>
                <a:cs typeface="Times New Roman"/>
              </a:rPr>
              <a:t>how</a:t>
            </a:r>
            <a:r>
              <a:rPr dirty="0" sz="1300" spc="10">
                <a:latin typeface="Times New Roman"/>
                <a:cs typeface="Times New Roman"/>
              </a:rPr>
              <a:t> </a:t>
            </a:r>
            <a:r>
              <a:rPr dirty="0" sz="1300" spc="5">
                <a:latin typeface="Times New Roman"/>
                <a:cs typeface="Times New Roman"/>
              </a:rPr>
              <a:t>to  provide input values for the </a:t>
            </a:r>
            <a:r>
              <a:rPr dirty="0" sz="1300" spc="10">
                <a:latin typeface="Courier New"/>
                <a:cs typeface="Courier New"/>
              </a:rPr>
              <a:t>WHERE</a:t>
            </a:r>
            <a:r>
              <a:rPr dirty="0" sz="1300" spc="-455">
                <a:latin typeface="Courier New"/>
                <a:cs typeface="Courier New"/>
              </a:rPr>
              <a:t> </a:t>
            </a:r>
            <a:r>
              <a:rPr dirty="0" sz="1300" spc="5">
                <a:latin typeface="Times New Roman"/>
                <a:cs typeface="Times New Roman"/>
              </a:rPr>
              <a:t>clause.</a:t>
            </a:r>
            <a:endParaRPr sz="1300">
              <a:latin typeface="Times New Roman"/>
              <a:cs typeface="Times New Roman"/>
            </a:endParaRPr>
          </a:p>
          <a:p>
            <a:pPr marL="138430" marR="47625">
              <a:lnSpc>
                <a:spcPct val="101499"/>
              </a:lnSpc>
              <a:spcBef>
                <a:spcPts val="395"/>
              </a:spcBef>
            </a:pPr>
            <a:r>
              <a:rPr dirty="0" sz="1300" spc="10">
                <a:latin typeface="Times New Roman"/>
                <a:cs typeface="Times New Roman"/>
              </a:rPr>
              <a:t>The anonymous </a:t>
            </a:r>
            <a:r>
              <a:rPr dirty="0" sz="1300" spc="5">
                <a:latin typeface="Times New Roman"/>
                <a:cs typeface="Times New Roman"/>
              </a:rPr>
              <a:t>block is used to execute the </a:t>
            </a:r>
            <a:r>
              <a:rPr dirty="0" sz="1300" spc="15">
                <a:latin typeface="Courier New"/>
                <a:cs typeface="Courier New"/>
              </a:rPr>
              <a:t>get_emp</a:t>
            </a:r>
            <a:r>
              <a:rPr dirty="0" sz="1300" spc="-385">
                <a:latin typeface="Courier New"/>
                <a:cs typeface="Courier New"/>
              </a:rPr>
              <a:t> </a:t>
            </a:r>
            <a:r>
              <a:rPr dirty="0" sz="1300" spc="5">
                <a:latin typeface="Times New Roman"/>
                <a:cs typeface="Times New Roman"/>
              </a:rPr>
              <a:t>function </a:t>
            </a:r>
            <a:r>
              <a:rPr dirty="0" sz="1300" spc="10">
                <a:latin typeface="Times New Roman"/>
                <a:cs typeface="Times New Roman"/>
              </a:rPr>
              <a:t>and </a:t>
            </a:r>
            <a:r>
              <a:rPr dirty="0" sz="1300" spc="5">
                <a:latin typeface="Times New Roman"/>
                <a:cs typeface="Times New Roman"/>
              </a:rPr>
              <a:t>return the result into  a local </a:t>
            </a:r>
            <a:r>
              <a:rPr dirty="0" sz="1300" spc="15">
                <a:latin typeface="Courier New"/>
                <a:cs typeface="Courier New"/>
              </a:rPr>
              <a:t>EMPLOYEES</a:t>
            </a:r>
            <a:r>
              <a:rPr dirty="0" sz="1300" spc="-440">
                <a:latin typeface="Courier New"/>
                <a:cs typeface="Courier New"/>
              </a:rPr>
              <a:t> </a:t>
            </a:r>
            <a:r>
              <a:rPr dirty="0" sz="1300" spc="5">
                <a:latin typeface="Times New Roman"/>
                <a:cs typeface="Times New Roman"/>
              </a:rPr>
              <a:t>record variable.</a:t>
            </a:r>
            <a:endParaRPr sz="1300">
              <a:latin typeface="Times New Roman"/>
              <a:cs typeface="Times New Roman"/>
            </a:endParaRPr>
          </a:p>
          <a:p>
            <a:pPr marL="138430" marR="5080">
              <a:lnSpc>
                <a:spcPct val="106100"/>
              </a:lnSpc>
              <a:spcBef>
                <a:spcPts val="325"/>
              </a:spcBef>
            </a:pPr>
            <a:r>
              <a:rPr dirty="0" sz="1300" spc="10">
                <a:latin typeface="Times New Roman"/>
                <a:cs typeface="Times New Roman"/>
              </a:rPr>
              <a:t>The </a:t>
            </a:r>
            <a:r>
              <a:rPr dirty="0" sz="1300" spc="5">
                <a:latin typeface="Times New Roman"/>
                <a:cs typeface="Times New Roman"/>
              </a:rPr>
              <a:t>example could be enhanced to provide alternative </a:t>
            </a:r>
            <a:r>
              <a:rPr dirty="0" sz="1300" spc="15">
                <a:latin typeface="Courier New"/>
                <a:cs typeface="Courier New"/>
              </a:rPr>
              <a:t>WHERE</a:t>
            </a:r>
            <a:r>
              <a:rPr dirty="0" sz="1300" spc="-325">
                <a:latin typeface="Courier New"/>
                <a:cs typeface="Courier New"/>
              </a:rPr>
              <a:t> </a:t>
            </a:r>
            <a:r>
              <a:rPr dirty="0" sz="1300" spc="10">
                <a:latin typeface="Times New Roman"/>
                <a:cs typeface="Times New Roman"/>
              </a:rPr>
              <a:t>clauses </a:t>
            </a:r>
            <a:r>
              <a:rPr dirty="0" sz="1300" spc="5">
                <a:latin typeface="Times New Roman"/>
                <a:cs typeface="Times New Roman"/>
              </a:rPr>
              <a:t>depending </a:t>
            </a:r>
            <a:r>
              <a:rPr dirty="0" sz="1300" spc="10">
                <a:latin typeface="Times New Roman"/>
                <a:cs typeface="Times New Roman"/>
              </a:rPr>
              <a:t>on </a:t>
            </a:r>
            <a:r>
              <a:rPr dirty="0" sz="1300" spc="5">
                <a:latin typeface="Times New Roman"/>
                <a:cs typeface="Times New Roman"/>
              </a:rPr>
              <a:t>input  </a:t>
            </a:r>
            <a:r>
              <a:rPr dirty="0" sz="1300" spc="10">
                <a:latin typeface="Times New Roman"/>
                <a:cs typeface="Times New Roman"/>
              </a:rPr>
              <a:t>parameter </a:t>
            </a:r>
            <a:r>
              <a:rPr dirty="0" sz="1300" spc="5">
                <a:latin typeface="Times New Roman"/>
                <a:cs typeface="Times New Roman"/>
              </a:rPr>
              <a:t>values, </a:t>
            </a:r>
            <a:r>
              <a:rPr dirty="0" sz="1300" spc="10">
                <a:latin typeface="Times New Roman"/>
                <a:cs typeface="Times New Roman"/>
              </a:rPr>
              <a:t>making </a:t>
            </a:r>
            <a:r>
              <a:rPr dirty="0" sz="1300" spc="5">
                <a:latin typeface="Times New Roman"/>
                <a:cs typeface="Times New Roman"/>
              </a:rPr>
              <a:t>it </a:t>
            </a:r>
            <a:r>
              <a:rPr dirty="0" sz="1300" spc="10">
                <a:latin typeface="Times New Roman"/>
                <a:cs typeface="Times New Roman"/>
              </a:rPr>
              <a:t>more </a:t>
            </a:r>
            <a:r>
              <a:rPr dirty="0" sz="1300" spc="5">
                <a:latin typeface="Times New Roman"/>
                <a:cs typeface="Times New Roman"/>
              </a:rPr>
              <a:t>suitable for </a:t>
            </a:r>
            <a:r>
              <a:rPr dirty="0" sz="1300" spc="10">
                <a:latin typeface="Times New Roman"/>
                <a:cs typeface="Times New Roman"/>
              </a:rPr>
              <a:t>dynamic SQL</a:t>
            </a:r>
            <a:r>
              <a:rPr dirty="0" sz="1300" spc="-5">
                <a:latin typeface="Times New Roman"/>
                <a:cs typeface="Times New Roman"/>
              </a:rPr>
              <a:t> </a:t>
            </a:r>
            <a:r>
              <a:rPr dirty="0" sz="1300" spc="5">
                <a:latin typeface="Times New Roman"/>
                <a:cs typeface="Times New Roman"/>
              </a:rPr>
              <a:t>processing.</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Dynamic SQL </a:t>
            </a:r>
            <a:r>
              <a:rPr dirty="0" sz="2000" b="1">
                <a:latin typeface="Arial"/>
                <a:cs typeface="Arial"/>
              </a:rPr>
              <a:t>with a </a:t>
            </a:r>
            <a:r>
              <a:rPr dirty="0" sz="2000" spc="-5" b="1">
                <a:latin typeface="Arial"/>
                <a:cs typeface="Arial"/>
              </a:rPr>
              <a:t>Multirow</a:t>
            </a:r>
            <a:r>
              <a:rPr dirty="0" sz="2000" spc="-25" b="1">
                <a:latin typeface="Arial"/>
                <a:cs typeface="Arial"/>
              </a:rPr>
              <a:t> </a:t>
            </a:r>
            <a:r>
              <a:rPr dirty="0" sz="2000" spc="-5" b="1">
                <a:latin typeface="Arial"/>
                <a:cs typeface="Arial"/>
              </a:rPr>
              <a:t>Query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6745">
              <a:lnSpc>
                <a:spcPct val="100000"/>
              </a:lnSpc>
            </a:pPr>
            <a:r>
              <a:rPr dirty="0" sz="1550" spc="10" b="1">
                <a:latin typeface="Arial"/>
                <a:cs typeface="Arial"/>
              </a:rPr>
              <a:t>Use </a:t>
            </a:r>
            <a:r>
              <a:rPr dirty="0" sz="1550" spc="10" b="1">
                <a:latin typeface="Courier New"/>
                <a:cs typeface="Courier New"/>
              </a:rPr>
              <a:t>OPEN-FOR</a:t>
            </a:r>
            <a:r>
              <a:rPr dirty="0" sz="1550" spc="10" b="1">
                <a:latin typeface="Arial"/>
                <a:cs typeface="Arial"/>
              </a:rPr>
              <a:t>, </a:t>
            </a:r>
            <a:r>
              <a:rPr dirty="0" sz="1550" spc="10" b="1">
                <a:latin typeface="Courier New"/>
                <a:cs typeface="Courier New"/>
              </a:rPr>
              <a:t>FETCH</a:t>
            </a:r>
            <a:r>
              <a:rPr dirty="0" sz="1550" spc="10" b="1">
                <a:latin typeface="Arial"/>
                <a:cs typeface="Arial"/>
              </a:rPr>
              <a:t>, and </a:t>
            </a:r>
            <a:r>
              <a:rPr dirty="0" sz="1550" spc="10" b="1">
                <a:latin typeface="Courier New"/>
                <a:cs typeface="Courier New"/>
              </a:rPr>
              <a:t>CLOSE</a:t>
            </a:r>
            <a:r>
              <a:rPr dirty="0" sz="1550" spc="-490" b="1">
                <a:latin typeface="Courier New"/>
                <a:cs typeface="Courier New"/>
              </a:rPr>
              <a:t> </a:t>
            </a:r>
            <a:r>
              <a:rPr dirty="0" sz="1550" spc="10" b="1">
                <a:latin typeface="Arial"/>
                <a:cs typeface="Arial"/>
              </a:rPr>
              <a:t>processing:</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2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6</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84070"/>
            <a:ext cx="5105400" cy="2927985"/>
          </a:xfrm>
          <a:prstGeom prst="rect">
            <a:avLst/>
          </a:prstGeom>
          <a:solidFill>
            <a:srgbClr val="CCCCCC"/>
          </a:solidFill>
          <a:ln w="20574">
            <a:solidFill>
              <a:srgbClr val="000000"/>
            </a:solidFill>
          </a:ln>
        </p:spPr>
        <p:txBody>
          <a:bodyPr wrap="square" lIns="0" tIns="36830" rIns="0" bIns="0" rtlCol="0" vert="horz">
            <a:spAutoFit/>
          </a:bodyPr>
          <a:lstStyle/>
          <a:p>
            <a:pPr marL="271145" marR="236854" indent="-195580">
              <a:lnSpc>
                <a:spcPct val="76200"/>
              </a:lnSpc>
              <a:spcBef>
                <a:spcPts val="290"/>
              </a:spcBef>
            </a:pPr>
            <a:r>
              <a:rPr dirty="0" sz="1300" spc="-15" b="1">
                <a:latin typeface="Courier New"/>
                <a:cs typeface="Courier New"/>
              </a:rPr>
              <a:t>CREATE PROCEDURE </a:t>
            </a:r>
            <a:r>
              <a:rPr dirty="0" sz="1300" spc="-20" b="1">
                <a:latin typeface="Courier New"/>
                <a:cs typeface="Courier New"/>
              </a:rPr>
              <a:t>list_employees(deptid </a:t>
            </a:r>
            <a:r>
              <a:rPr dirty="0" sz="1300" spc="-15" b="1">
                <a:latin typeface="Courier New"/>
                <a:cs typeface="Courier New"/>
              </a:rPr>
              <a:t>NUMBER) </a:t>
            </a:r>
            <a:r>
              <a:rPr dirty="0" sz="1300" spc="-20" b="1">
                <a:latin typeface="Courier New"/>
                <a:cs typeface="Courier New"/>
              </a:rPr>
              <a:t>IS  </a:t>
            </a:r>
            <a:r>
              <a:rPr dirty="0" sz="1300" spc="-15" b="1">
                <a:latin typeface="Courier New"/>
                <a:cs typeface="Courier New"/>
              </a:rPr>
              <a:t>TYPE </a:t>
            </a:r>
            <a:r>
              <a:rPr dirty="0" sz="1300" spc="-20" b="1">
                <a:latin typeface="Courier New"/>
                <a:cs typeface="Courier New"/>
              </a:rPr>
              <a:t>emp_refcsr </a:t>
            </a:r>
            <a:r>
              <a:rPr dirty="0" sz="1300" spc="-15" b="1">
                <a:latin typeface="Courier New"/>
                <a:cs typeface="Courier New"/>
              </a:rPr>
              <a:t>IS REF </a:t>
            </a:r>
            <a:r>
              <a:rPr dirty="0" sz="1300" spc="-20" b="1">
                <a:latin typeface="Courier New"/>
                <a:cs typeface="Courier New"/>
              </a:rPr>
              <a:t>CURSOR;</a:t>
            </a:r>
            <a:endParaRPr sz="1300">
              <a:latin typeface="Courier New"/>
              <a:cs typeface="Courier New"/>
            </a:endParaRPr>
          </a:p>
          <a:p>
            <a:pPr marL="271145">
              <a:lnSpc>
                <a:spcPts val="1000"/>
              </a:lnSpc>
              <a:tabLst>
                <a:tab pos="1051560" algn="l"/>
              </a:tabLst>
            </a:pPr>
            <a:r>
              <a:rPr dirty="0" sz="1300" spc="-15" b="1">
                <a:latin typeface="Courier New"/>
                <a:cs typeface="Courier New"/>
              </a:rPr>
              <a:t>emp_cv	</a:t>
            </a:r>
            <a:r>
              <a:rPr dirty="0" sz="1300" spc="-20" b="1">
                <a:latin typeface="Courier New"/>
                <a:cs typeface="Courier New"/>
              </a:rPr>
              <a:t>emp_refcsr;</a:t>
            </a:r>
            <a:endParaRPr sz="1300">
              <a:latin typeface="Courier New"/>
              <a:cs typeface="Courier New"/>
            </a:endParaRPr>
          </a:p>
          <a:p>
            <a:pPr marL="271145">
              <a:lnSpc>
                <a:spcPts val="1190"/>
              </a:lnSpc>
              <a:tabLst>
                <a:tab pos="1051560" algn="l"/>
              </a:tabLst>
            </a:pPr>
            <a:r>
              <a:rPr dirty="0" sz="1300" spc="-15" b="1">
                <a:latin typeface="Courier New"/>
                <a:cs typeface="Courier New"/>
              </a:rPr>
              <a:t>emprec	</a:t>
            </a:r>
            <a:r>
              <a:rPr dirty="0" sz="1300" spc="-20" b="1">
                <a:latin typeface="Courier New"/>
                <a:cs typeface="Courier New"/>
              </a:rPr>
              <a:t>employees%ROWTYPE;</a:t>
            </a:r>
            <a:endParaRPr sz="1300">
              <a:latin typeface="Courier New"/>
              <a:cs typeface="Courier New"/>
            </a:endParaRPr>
          </a:p>
          <a:p>
            <a:pPr marL="76200" marR="139065" indent="194945">
              <a:lnSpc>
                <a:spcPct val="76200"/>
              </a:lnSpc>
              <a:spcBef>
                <a:spcPts val="185"/>
              </a:spcBef>
            </a:pPr>
            <a:r>
              <a:rPr dirty="0" sz="1300" spc="-15" b="1">
                <a:latin typeface="Courier New"/>
                <a:cs typeface="Courier New"/>
              </a:rPr>
              <a:t>stmt </a:t>
            </a:r>
            <a:r>
              <a:rPr dirty="0" sz="1300" spc="-20" b="1">
                <a:latin typeface="Courier New"/>
                <a:cs typeface="Courier New"/>
              </a:rPr>
              <a:t>varchar2(200) </a:t>
            </a:r>
            <a:r>
              <a:rPr dirty="0" sz="1300" spc="-15" b="1">
                <a:latin typeface="Courier New"/>
                <a:cs typeface="Courier New"/>
              </a:rPr>
              <a:t>:= 'SELECT </a:t>
            </a:r>
            <a:r>
              <a:rPr dirty="0" sz="1300" spc="-10" b="1">
                <a:latin typeface="Courier New"/>
                <a:cs typeface="Courier New"/>
              </a:rPr>
              <a:t>* </a:t>
            </a:r>
            <a:r>
              <a:rPr dirty="0" sz="1300" spc="-15" b="1">
                <a:latin typeface="Courier New"/>
                <a:cs typeface="Courier New"/>
              </a:rPr>
              <a:t>FROM </a:t>
            </a:r>
            <a:r>
              <a:rPr dirty="0" sz="1300" spc="-20" b="1">
                <a:latin typeface="Courier New"/>
                <a:cs typeface="Courier New"/>
              </a:rPr>
              <a:t>employees';  </a:t>
            </a:r>
            <a:r>
              <a:rPr dirty="0" sz="1300" spc="-15" b="1">
                <a:latin typeface="Courier New"/>
                <a:cs typeface="Courier New"/>
              </a:rPr>
              <a:t>BEGIN</a:t>
            </a:r>
            <a:endParaRPr sz="1300">
              <a:latin typeface="Courier New"/>
              <a:cs typeface="Courier New"/>
            </a:endParaRPr>
          </a:p>
          <a:p>
            <a:pPr marL="271145" marR="529590">
              <a:lnSpc>
                <a:spcPct val="76200"/>
              </a:lnSpc>
            </a:pPr>
            <a:r>
              <a:rPr dirty="0" sz="1300" spc="-15" b="1">
                <a:latin typeface="Courier New"/>
                <a:cs typeface="Courier New"/>
              </a:rPr>
              <a:t>IF deptid IS NULL THEN OPEN emp_cv FOR </a:t>
            </a:r>
            <a:r>
              <a:rPr dirty="0" sz="1300" spc="-20" b="1">
                <a:latin typeface="Courier New"/>
                <a:cs typeface="Courier New"/>
              </a:rPr>
              <a:t>stmt;  </a:t>
            </a:r>
            <a:r>
              <a:rPr dirty="0" sz="1300" spc="-15" b="1">
                <a:latin typeface="Courier New"/>
                <a:cs typeface="Courier New"/>
              </a:rPr>
              <a:t>ELSE</a:t>
            </a:r>
            <a:endParaRPr sz="1300">
              <a:latin typeface="Courier New"/>
              <a:cs typeface="Courier New"/>
            </a:endParaRPr>
          </a:p>
          <a:p>
            <a:pPr marL="466725" marR="236854">
              <a:lnSpc>
                <a:spcPct val="76200"/>
              </a:lnSpc>
            </a:pPr>
            <a:r>
              <a:rPr dirty="0" sz="1300" spc="-15" b="1">
                <a:latin typeface="Courier New"/>
                <a:cs typeface="Courier New"/>
              </a:rPr>
              <a:t>stmt := stmt || </a:t>
            </a:r>
            <a:r>
              <a:rPr dirty="0" sz="1300" spc="-10" b="1">
                <a:latin typeface="Courier New"/>
                <a:cs typeface="Courier New"/>
              </a:rPr>
              <a:t>' </a:t>
            </a: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 </a:t>
            </a:r>
            <a:r>
              <a:rPr dirty="0" sz="1300" spc="-20" b="1">
                <a:latin typeface="Courier New"/>
                <a:cs typeface="Courier New"/>
              </a:rPr>
              <a:t>:id';  </a:t>
            </a:r>
            <a:r>
              <a:rPr dirty="0" sz="1300" spc="-15" b="1">
                <a:latin typeface="Courier New"/>
                <a:cs typeface="Courier New"/>
              </a:rPr>
              <a:t>OPEN emp_cv FOR stmt USING</a:t>
            </a:r>
            <a:r>
              <a:rPr dirty="0" sz="1300" spc="-55" b="1">
                <a:latin typeface="Courier New"/>
                <a:cs typeface="Courier New"/>
              </a:rPr>
              <a:t> </a:t>
            </a:r>
            <a:r>
              <a:rPr dirty="0" sz="1300" spc="-20" b="1">
                <a:latin typeface="Courier New"/>
                <a:cs typeface="Courier New"/>
              </a:rPr>
              <a:t>deptid;</a:t>
            </a:r>
            <a:endParaRPr sz="1300">
              <a:latin typeface="Courier New"/>
              <a:cs typeface="Courier New"/>
            </a:endParaRPr>
          </a:p>
          <a:p>
            <a:pPr marL="271145">
              <a:lnSpc>
                <a:spcPts val="100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271145">
              <a:lnSpc>
                <a:spcPts val="1190"/>
              </a:lnSpc>
            </a:pPr>
            <a:r>
              <a:rPr dirty="0" sz="1300" spc="-15" b="1">
                <a:latin typeface="Courier New"/>
                <a:cs typeface="Courier New"/>
              </a:rPr>
              <a:t>LOOP</a:t>
            </a:r>
            <a:endParaRPr sz="1300">
              <a:latin typeface="Courier New"/>
              <a:cs typeface="Courier New"/>
            </a:endParaRPr>
          </a:p>
          <a:p>
            <a:pPr marL="466725" marR="2092325">
              <a:lnSpc>
                <a:spcPct val="76200"/>
              </a:lnSpc>
              <a:spcBef>
                <a:spcPts val="185"/>
              </a:spcBef>
            </a:pPr>
            <a:r>
              <a:rPr dirty="0" sz="1300" spc="-15" b="1">
                <a:latin typeface="Courier New"/>
                <a:cs typeface="Courier New"/>
              </a:rPr>
              <a:t>FETCH emp_cv INTO </a:t>
            </a:r>
            <a:r>
              <a:rPr dirty="0" sz="1300" spc="-20" b="1">
                <a:latin typeface="Courier New"/>
                <a:cs typeface="Courier New"/>
              </a:rPr>
              <a:t>emprec;  </a:t>
            </a:r>
            <a:r>
              <a:rPr dirty="0" sz="1300" spc="-15" b="1">
                <a:latin typeface="Courier New"/>
                <a:cs typeface="Courier New"/>
              </a:rPr>
              <a:t>EXIT WHEN</a:t>
            </a:r>
            <a:r>
              <a:rPr dirty="0" sz="1300" spc="-50" b="1">
                <a:latin typeface="Courier New"/>
                <a:cs typeface="Courier New"/>
              </a:rPr>
              <a:t> </a:t>
            </a:r>
            <a:r>
              <a:rPr dirty="0" sz="1300" spc="-20" b="1">
                <a:latin typeface="Courier New"/>
                <a:cs typeface="Courier New"/>
              </a:rPr>
              <a:t>emp_cv%NOTFOUND;</a:t>
            </a:r>
            <a:endParaRPr sz="1300">
              <a:latin typeface="Courier New"/>
              <a:cs typeface="Courier New"/>
            </a:endParaRPr>
          </a:p>
          <a:p>
            <a:pPr marL="466725">
              <a:lnSpc>
                <a:spcPts val="1000"/>
              </a:lnSpc>
            </a:pPr>
            <a:r>
              <a:rPr dirty="0" sz="1300" spc="-15" b="1">
                <a:latin typeface="Courier New"/>
                <a:cs typeface="Courier New"/>
              </a:rPr>
              <a:t>DBMS_OUTPUT.PUT_LINE(emprec.department_id||</a:t>
            </a:r>
            <a:endParaRPr sz="1300">
              <a:latin typeface="Courier New"/>
              <a:cs typeface="Courier New"/>
            </a:endParaRPr>
          </a:p>
          <a:p>
            <a:pPr marL="2028825">
              <a:lnSpc>
                <a:spcPts val="1190"/>
              </a:lnSpc>
            </a:pPr>
            <a:r>
              <a:rPr dirty="0" sz="1300" spc="-10" b="1">
                <a:latin typeface="Courier New"/>
                <a:cs typeface="Courier New"/>
              </a:rPr>
              <a:t>' '</a:t>
            </a:r>
            <a:r>
              <a:rPr dirty="0" sz="1300" spc="-35" b="1">
                <a:latin typeface="Courier New"/>
                <a:cs typeface="Courier New"/>
              </a:rPr>
              <a:t> </a:t>
            </a:r>
            <a:r>
              <a:rPr dirty="0" sz="1300" spc="-20" b="1">
                <a:latin typeface="Courier New"/>
                <a:cs typeface="Courier New"/>
              </a:rPr>
              <a:t>||emprec.last_name);</a:t>
            </a:r>
            <a:endParaRPr sz="1300">
              <a:latin typeface="Courier New"/>
              <a:cs typeface="Courier New"/>
            </a:endParaRPr>
          </a:p>
          <a:p>
            <a:pPr marL="271145">
              <a:lnSpc>
                <a:spcPts val="1190"/>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76200" marR="3557904" indent="194945">
              <a:lnSpc>
                <a:spcPct val="76600"/>
              </a:lnSpc>
              <a:spcBef>
                <a:spcPts val="180"/>
              </a:spcBef>
            </a:pPr>
            <a:r>
              <a:rPr dirty="0" sz="1300" spc="-15" b="1">
                <a:latin typeface="Courier New"/>
                <a:cs typeface="Courier New"/>
              </a:rPr>
              <a:t>CLOSE</a:t>
            </a:r>
            <a:r>
              <a:rPr dirty="0" sz="1300" spc="-85" b="1">
                <a:latin typeface="Courier New"/>
                <a:cs typeface="Courier New"/>
              </a:rPr>
              <a:t> </a:t>
            </a:r>
            <a:r>
              <a:rPr dirty="0" sz="1300" spc="-20" b="1">
                <a:latin typeface="Courier New"/>
                <a:cs typeface="Courier New"/>
              </a:rPr>
              <a:t>emp_cv;  END;</a:t>
            </a:r>
            <a:endParaRPr sz="1300">
              <a:latin typeface="Courier New"/>
              <a:cs typeface="Courier New"/>
            </a:endParaRPr>
          </a:p>
        </p:txBody>
      </p:sp>
      <p:sp>
        <p:nvSpPr>
          <p:cNvPr id="5" name="object 5"/>
          <p:cNvSpPr txBox="1"/>
          <p:nvPr/>
        </p:nvSpPr>
        <p:spPr>
          <a:xfrm>
            <a:off x="743204" y="5609382"/>
            <a:ext cx="6169660" cy="323278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Dynamic SQL with a Multirow</a:t>
            </a:r>
            <a:r>
              <a:rPr dirty="0" sz="1300" spc="-5" b="1">
                <a:latin typeface="Arial"/>
                <a:cs typeface="Arial"/>
              </a:rPr>
              <a:t> </a:t>
            </a:r>
            <a:r>
              <a:rPr dirty="0" sz="1300" spc="10" b="1">
                <a:latin typeface="Arial"/>
                <a:cs typeface="Arial"/>
              </a:rPr>
              <a:t>Query</a:t>
            </a:r>
            <a:endParaRPr sz="1300">
              <a:latin typeface="Arial"/>
              <a:cs typeface="Arial"/>
            </a:endParaRPr>
          </a:p>
          <a:p>
            <a:pPr marL="138430" marR="393700">
              <a:lnSpc>
                <a:spcPct val="101099"/>
              </a:lnSpc>
              <a:spcBef>
                <a:spcPts val="370"/>
              </a:spcBef>
            </a:pPr>
            <a:r>
              <a:rPr dirty="0" sz="1300" spc="10">
                <a:latin typeface="Times New Roman"/>
                <a:cs typeface="Times New Roman"/>
              </a:rPr>
              <a:t>The </a:t>
            </a:r>
            <a:r>
              <a:rPr dirty="0" sz="1300" spc="5">
                <a:latin typeface="Times New Roman"/>
                <a:cs typeface="Times New Roman"/>
              </a:rPr>
              <a:t>example in the slide shows how to execute a multirow query </a:t>
            </a:r>
            <a:r>
              <a:rPr dirty="0" sz="1300" spc="10">
                <a:latin typeface="Times New Roman"/>
                <a:cs typeface="Times New Roman"/>
              </a:rPr>
              <a:t>by </a:t>
            </a:r>
            <a:r>
              <a:rPr dirty="0" sz="1300" spc="5">
                <a:latin typeface="Times New Roman"/>
                <a:cs typeface="Times New Roman"/>
              </a:rPr>
              <a:t>performing the  following </a:t>
            </a:r>
            <a:r>
              <a:rPr dirty="0" sz="1300" spc="10">
                <a:latin typeface="Times New Roman"/>
                <a:cs typeface="Times New Roman"/>
              </a:rPr>
              <a:t>programming</a:t>
            </a:r>
            <a:r>
              <a:rPr dirty="0" sz="130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2095">
              <a:lnSpc>
                <a:spcPts val="1505"/>
              </a:lnSpc>
              <a:buChar char="•"/>
              <a:tabLst>
                <a:tab pos="514984" algn="l"/>
                <a:tab pos="516255" algn="l"/>
              </a:tabLst>
            </a:pPr>
            <a:r>
              <a:rPr dirty="0" sz="1300" spc="5">
                <a:latin typeface="Times New Roman"/>
                <a:cs typeface="Times New Roman"/>
              </a:rPr>
              <a:t>Declaring a </a:t>
            </a:r>
            <a:r>
              <a:rPr dirty="0" sz="1300" spc="15">
                <a:latin typeface="Courier New"/>
                <a:cs typeface="Courier New"/>
              </a:rPr>
              <a:t>REF</a:t>
            </a:r>
            <a:r>
              <a:rPr dirty="0" sz="1300" spc="-445">
                <a:latin typeface="Courier New"/>
                <a:cs typeface="Courier New"/>
              </a:rPr>
              <a:t> </a:t>
            </a:r>
            <a:r>
              <a:rPr dirty="0" sz="1300" spc="15">
                <a:latin typeface="Courier New"/>
                <a:cs typeface="Courier New"/>
              </a:rPr>
              <a:t>CURSOR</a:t>
            </a:r>
            <a:r>
              <a:rPr dirty="0" sz="1300" spc="-445">
                <a:latin typeface="Courier New"/>
                <a:cs typeface="Courier New"/>
              </a:rPr>
              <a:t> </a:t>
            </a:r>
            <a:r>
              <a:rPr dirty="0" sz="1300" spc="5">
                <a:latin typeface="Times New Roman"/>
                <a:cs typeface="Times New Roman"/>
              </a:rPr>
              <a:t>type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Declaring</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cursor</a:t>
            </a:r>
            <a:r>
              <a:rPr dirty="0" sz="1300" spc="10">
                <a:latin typeface="Times New Roman"/>
                <a:cs typeface="Times New Roman"/>
              </a:rPr>
              <a:t> </a:t>
            </a:r>
            <a:r>
              <a:rPr dirty="0" sz="1300" spc="5">
                <a:latin typeface="Times New Roman"/>
                <a:cs typeface="Times New Roman"/>
              </a:rPr>
              <a:t>variable</a:t>
            </a:r>
            <a:r>
              <a:rPr dirty="0" sz="1300" spc="10">
                <a:latin typeface="Times New Roman"/>
                <a:cs typeface="Times New Roman"/>
              </a:rPr>
              <a:t> </a:t>
            </a:r>
            <a:r>
              <a:rPr dirty="0" sz="1300" spc="5">
                <a:latin typeface="Times New Roman"/>
                <a:cs typeface="Times New Roman"/>
              </a:rPr>
              <a:t>based</a:t>
            </a:r>
            <a:r>
              <a:rPr dirty="0" sz="1300" spc="10">
                <a:latin typeface="Times New Roman"/>
                <a:cs typeface="Times New Roman"/>
              </a:rPr>
              <a:t> on </a:t>
            </a:r>
            <a:r>
              <a:rPr dirty="0" sz="1300" spc="5">
                <a:latin typeface="Times New Roman"/>
                <a:cs typeface="Times New Roman"/>
              </a:rPr>
              <a:t>the</a:t>
            </a:r>
            <a:r>
              <a:rPr dirty="0" sz="1300" spc="25">
                <a:latin typeface="Times New Roman"/>
                <a:cs typeface="Times New Roman"/>
              </a:rPr>
              <a:t> </a:t>
            </a:r>
            <a:r>
              <a:rPr dirty="0" sz="1300" spc="15">
                <a:latin typeface="Courier New"/>
                <a:cs typeface="Courier New"/>
              </a:rPr>
              <a:t>REF</a:t>
            </a:r>
            <a:r>
              <a:rPr dirty="0" sz="1300" spc="-440">
                <a:latin typeface="Courier New"/>
                <a:cs typeface="Courier New"/>
              </a:rPr>
              <a:t> </a:t>
            </a:r>
            <a:r>
              <a:rPr dirty="0" sz="1300" spc="15">
                <a:latin typeface="Courier New"/>
                <a:cs typeface="Courier New"/>
              </a:rPr>
              <a:t>CURSOR</a:t>
            </a:r>
            <a:r>
              <a:rPr dirty="0" sz="1300" spc="-440">
                <a:latin typeface="Courier New"/>
                <a:cs typeface="Courier New"/>
              </a:rPr>
              <a:t> </a:t>
            </a:r>
            <a:r>
              <a:rPr dirty="0" sz="1300" spc="5">
                <a:latin typeface="Times New Roman"/>
                <a:cs typeface="Times New Roman"/>
              </a:rPr>
              <a:t>type</a:t>
            </a:r>
            <a:r>
              <a:rPr dirty="0" sz="1300" spc="10">
                <a:latin typeface="Times New Roman"/>
                <a:cs typeface="Times New Roman"/>
              </a:rPr>
              <a:t> name </a:t>
            </a:r>
            <a:r>
              <a:rPr dirty="0" sz="1300" spc="5">
                <a:latin typeface="Times New Roman"/>
                <a:cs typeface="Times New Roman"/>
              </a:rPr>
              <a:t>that</a:t>
            </a:r>
            <a:r>
              <a:rPr dirty="0" sz="1300" spc="15">
                <a:latin typeface="Times New Roman"/>
                <a:cs typeface="Times New Roman"/>
              </a:rPr>
              <a:t> </a:t>
            </a:r>
            <a:r>
              <a:rPr dirty="0" sz="1300" spc="10">
                <a:latin typeface="Times New Roman"/>
                <a:cs typeface="Times New Roman"/>
              </a:rPr>
              <a:t>you </a:t>
            </a:r>
            <a:r>
              <a:rPr dirty="0" sz="1300" spc="5">
                <a:latin typeface="Times New Roman"/>
                <a:cs typeface="Times New Roman"/>
              </a:rPr>
              <a:t>declare</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Executing an </a:t>
            </a:r>
            <a:r>
              <a:rPr dirty="0" sz="1300" spc="15">
                <a:latin typeface="Courier New"/>
                <a:cs typeface="Courier New"/>
              </a:rPr>
              <a:t>OPEN-FOR</a:t>
            </a:r>
            <a:r>
              <a:rPr dirty="0" sz="1300" spc="-434">
                <a:latin typeface="Courier New"/>
                <a:cs typeface="Courier New"/>
              </a:rPr>
              <a:t> </a:t>
            </a:r>
            <a:r>
              <a:rPr dirty="0" sz="1300" spc="5">
                <a:latin typeface="Times New Roman"/>
                <a:cs typeface="Times New Roman"/>
              </a:rPr>
              <a:t>statement that uses the cursor variable</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Using a </a:t>
            </a:r>
            <a:r>
              <a:rPr dirty="0" sz="1300" spc="15">
                <a:latin typeface="Courier New"/>
                <a:cs typeface="Courier New"/>
              </a:rPr>
              <a:t>FETCH</a:t>
            </a:r>
            <a:r>
              <a:rPr dirty="0" sz="1300" spc="-395">
                <a:latin typeface="Courier New"/>
                <a:cs typeface="Courier New"/>
              </a:rPr>
              <a:t> </a:t>
            </a:r>
            <a:r>
              <a:rPr dirty="0" sz="1300" spc="5">
                <a:latin typeface="Times New Roman"/>
                <a:cs typeface="Times New Roman"/>
              </a:rPr>
              <a:t>statement referencing the cursor variable until all records are</a:t>
            </a:r>
            <a:endParaRPr sz="1300">
              <a:latin typeface="Times New Roman"/>
              <a:cs typeface="Times New Roman"/>
            </a:endParaRPr>
          </a:p>
          <a:p>
            <a:pPr marL="514984">
              <a:lnSpc>
                <a:spcPts val="1535"/>
              </a:lnSpc>
              <a:spcBef>
                <a:spcPts val="95"/>
              </a:spcBef>
            </a:pPr>
            <a:r>
              <a:rPr dirty="0" sz="1300" spc="5">
                <a:latin typeface="Times New Roman"/>
                <a:cs typeface="Times New Roman"/>
              </a:rPr>
              <a:t>processed</a:t>
            </a:r>
            <a:endParaRPr sz="1300">
              <a:latin typeface="Times New Roman"/>
              <a:cs typeface="Times New Roman"/>
            </a:endParaRPr>
          </a:p>
          <a:p>
            <a:pPr marL="514984" indent="-252095">
              <a:lnSpc>
                <a:spcPts val="1535"/>
              </a:lnSpc>
              <a:buChar char="•"/>
              <a:tabLst>
                <a:tab pos="514984" algn="l"/>
                <a:tab pos="515620" algn="l"/>
              </a:tabLst>
            </a:pPr>
            <a:r>
              <a:rPr dirty="0" sz="1300" spc="5">
                <a:latin typeface="Times New Roman"/>
                <a:cs typeface="Times New Roman"/>
              </a:rPr>
              <a:t>Executing the </a:t>
            </a:r>
            <a:r>
              <a:rPr dirty="0" sz="1300" spc="15">
                <a:latin typeface="Courier New"/>
                <a:cs typeface="Courier New"/>
              </a:rPr>
              <a:t>CLOSE</a:t>
            </a:r>
            <a:r>
              <a:rPr dirty="0" sz="1300" spc="-440">
                <a:latin typeface="Courier New"/>
                <a:cs typeface="Courier New"/>
              </a:rPr>
              <a:t> </a:t>
            </a:r>
            <a:r>
              <a:rPr dirty="0" sz="1300" spc="5">
                <a:latin typeface="Times New Roman"/>
                <a:cs typeface="Times New Roman"/>
              </a:rPr>
              <a:t>statement </a:t>
            </a:r>
            <a:r>
              <a:rPr dirty="0" sz="1300" spc="10">
                <a:latin typeface="Times New Roman"/>
                <a:cs typeface="Times New Roman"/>
              </a:rPr>
              <a:t>by </a:t>
            </a:r>
            <a:r>
              <a:rPr dirty="0" sz="1300" spc="5">
                <a:latin typeface="Times New Roman"/>
                <a:cs typeface="Times New Roman"/>
              </a:rPr>
              <a:t>using the cursor variable</a:t>
            </a:r>
            <a:endParaRPr sz="1300">
              <a:latin typeface="Times New Roman"/>
              <a:cs typeface="Times New Roman"/>
            </a:endParaRPr>
          </a:p>
          <a:p>
            <a:pPr marL="137795" marR="5080">
              <a:lnSpc>
                <a:spcPct val="103800"/>
              </a:lnSpc>
              <a:spcBef>
                <a:spcPts val="365"/>
              </a:spcBef>
            </a:pPr>
            <a:r>
              <a:rPr dirty="0" sz="1300" spc="5">
                <a:latin typeface="Times New Roman"/>
                <a:cs typeface="Times New Roman"/>
              </a:rPr>
              <a:t>This process </a:t>
            </a:r>
            <a:r>
              <a:rPr dirty="0" sz="1300">
                <a:latin typeface="Times New Roman"/>
                <a:cs typeface="Times New Roman"/>
              </a:rPr>
              <a:t>is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as using static cursor definitions. However, the </a:t>
            </a:r>
            <a:r>
              <a:rPr dirty="0" sz="1300" spc="15">
                <a:latin typeface="Courier New"/>
                <a:cs typeface="Courier New"/>
              </a:rPr>
              <a:t>OPEN-FOR  </a:t>
            </a:r>
            <a:r>
              <a:rPr dirty="0" sz="1300" spc="5">
                <a:latin typeface="Times New Roman"/>
                <a:cs typeface="Times New Roman"/>
              </a:rPr>
              <a:t>syntax accepts a string literal or variable specifying the </a:t>
            </a:r>
            <a:r>
              <a:rPr dirty="0" sz="1300" spc="15">
                <a:latin typeface="Courier New"/>
                <a:cs typeface="Courier New"/>
              </a:rPr>
              <a:t>SELECT</a:t>
            </a:r>
            <a:r>
              <a:rPr dirty="0" sz="1300" spc="-300">
                <a:latin typeface="Courier New"/>
                <a:cs typeface="Courier New"/>
              </a:rPr>
              <a:t> </a:t>
            </a:r>
            <a:r>
              <a:rPr dirty="0" sz="1300" spc="5">
                <a:latin typeface="Times New Roman"/>
                <a:cs typeface="Times New Roman"/>
              </a:rPr>
              <a:t>statement, which </a:t>
            </a:r>
            <a:r>
              <a:rPr dirty="0" sz="1300" spc="10">
                <a:latin typeface="Times New Roman"/>
                <a:cs typeface="Times New Roman"/>
              </a:rPr>
              <a:t>can </a:t>
            </a:r>
            <a:r>
              <a:rPr dirty="0" sz="1300" spc="5">
                <a:latin typeface="Times New Roman"/>
                <a:cs typeface="Times New Roman"/>
              </a:rPr>
              <a:t>be  dynamically</a:t>
            </a:r>
            <a:r>
              <a:rPr dirty="0" sz="1300">
                <a:latin typeface="Times New Roman"/>
                <a:cs typeface="Times New Roman"/>
              </a:rPr>
              <a:t> </a:t>
            </a:r>
            <a:r>
              <a:rPr dirty="0" sz="1300" spc="5">
                <a:latin typeface="Times New Roman"/>
                <a:cs typeface="Times New Roman"/>
              </a:rPr>
              <a:t>constructed.</a:t>
            </a:r>
            <a:endParaRPr sz="1300">
              <a:latin typeface="Times New Roman"/>
              <a:cs typeface="Times New Roman"/>
            </a:endParaRPr>
          </a:p>
          <a:p>
            <a:pPr marL="137795" marR="29209">
              <a:lnSpc>
                <a:spcPct val="103800"/>
              </a:lnSpc>
              <a:spcBef>
                <a:spcPts val="28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next page provides a brief introduction to the </a:t>
            </a:r>
            <a:r>
              <a:rPr dirty="0" sz="1300" spc="15">
                <a:latin typeface="Courier New"/>
                <a:cs typeface="Courier New"/>
              </a:rPr>
              <a:t>REF CURSOR </a:t>
            </a:r>
            <a:r>
              <a:rPr dirty="0" sz="1300" spc="5">
                <a:latin typeface="Times New Roman"/>
                <a:cs typeface="Times New Roman"/>
              </a:rPr>
              <a:t>type </a:t>
            </a:r>
            <a:r>
              <a:rPr dirty="0" sz="1300" spc="10">
                <a:latin typeface="Times New Roman"/>
                <a:cs typeface="Times New Roman"/>
              </a:rPr>
              <a:t>and </a:t>
            </a:r>
            <a:r>
              <a:rPr dirty="0" sz="1300" spc="5">
                <a:latin typeface="Times New Roman"/>
                <a:cs typeface="Times New Roman"/>
              </a:rPr>
              <a:t>cursor  variables.</a:t>
            </a:r>
            <a:r>
              <a:rPr dirty="0" sz="1300" spc="10">
                <a:latin typeface="Times New Roman"/>
                <a:cs typeface="Times New Roman"/>
              </a:rPr>
              <a:t> An</a:t>
            </a:r>
            <a:r>
              <a:rPr dirty="0" sz="1300" spc="15">
                <a:latin typeface="Times New Roman"/>
                <a:cs typeface="Times New Roman"/>
              </a:rPr>
              <a:t> </a:t>
            </a:r>
            <a:r>
              <a:rPr dirty="0" sz="1300" spc="5">
                <a:latin typeface="Times New Roman"/>
                <a:cs typeface="Times New Roman"/>
              </a:rPr>
              <a:t>alternative</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this</a:t>
            </a:r>
            <a:r>
              <a:rPr dirty="0" sz="1300" spc="15">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using</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BULK</a:t>
            </a:r>
            <a:r>
              <a:rPr dirty="0" sz="1300" spc="-434">
                <a:latin typeface="Courier New"/>
                <a:cs typeface="Courier New"/>
              </a:rPr>
              <a:t> </a:t>
            </a:r>
            <a:r>
              <a:rPr dirty="0" sz="1300" spc="15">
                <a:latin typeface="Courier New"/>
                <a:cs typeface="Courier New"/>
              </a:rPr>
              <a:t>COLLECT</a:t>
            </a:r>
            <a:r>
              <a:rPr dirty="0" sz="1300" spc="-445">
                <a:latin typeface="Courier New"/>
                <a:cs typeface="Courier New"/>
              </a:rPr>
              <a:t> </a:t>
            </a:r>
            <a:r>
              <a:rPr dirty="0" sz="1300" spc="5">
                <a:latin typeface="Times New Roman"/>
                <a:cs typeface="Times New Roman"/>
              </a:rPr>
              <a:t>syntax</a:t>
            </a:r>
            <a:r>
              <a:rPr dirty="0" sz="1300" spc="15">
                <a:latin typeface="Times New Roman"/>
                <a:cs typeface="Times New Roman"/>
              </a:rPr>
              <a:t> </a:t>
            </a:r>
            <a:r>
              <a:rPr dirty="0" sz="1300" spc="5">
                <a:latin typeface="Times New Roman"/>
                <a:cs typeface="Times New Roman"/>
              </a:rPr>
              <a:t>supported</a:t>
            </a:r>
            <a:r>
              <a:rPr dirty="0" sz="1300" spc="15">
                <a:latin typeface="Times New Roman"/>
                <a:cs typeface="Times New Roman"/>
              </a:rPr>
              <a:t> </a:t>
            </a:r>
            <a:r>
              <a:rPr dirty="0" sz="1300" spc="10">
                <a:latin typeface="Times New Roman"/>
                <a:cs typeface="Times New Roman"/>
              </a:rPr>
              <a:t>by </a:t>
            </a: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statements (a topic that is not covered in this course).</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34183" y="873506"/>
            <a:ext cx="32778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Declaring Cursor</a:t>
            </a:r>
            <a:r>
              <a:rPr dirty="0" sz="2000" spc="-40" b="1">
                <a:latin typeface="Arial"/>
                <a:cs typeface="Arial"/>
              </a:rPr>
              <a:t> </a:t>
            </a:r>
            <a:r>
              <a:rPr dirty="0" sz="2000" spc="-5" b="1">
                <a:latin typeface="Arial"/>
                <a:cs typeface="Arial"/>
              </a:rPr>
              <a:t>Variables</a:t>
            </a:r>
            <a:endParaRPr sz="2000">
              <a:latin typeface="Arial"/>
              <a:cs typeface="Arial"/>
            </a:endParaRPr>
          </a:p>
        </p:txBody>
      </p:sp>
      <p:sp>
        <p:nvSpPr>
          <p:cNvPr id="7" name="object 7"/>
          <p:cNvSpPr txBox="1"/>
          <p:nvPr/>
        </p:nvSpPr>
        <p:spPr>
          <a:xfrm>
            <a:off x="1325117" y="1777999"/>
            <a:ext cx="391223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Declare a cursor type as </a:t>
            </a:r>
            <a:r>
              <a:rPr dirty="0" sz="1550" spc="10" b="1">
                <a:latin typeface="Courier New"/>
                <a:cs typeface="Courier New"/>
              </a:rPr>
              <a:t>REF</a:t>
            </a:r>
            <a:r>
              <a:rPr dirty="0" sz="1550" spc="-550" b="1">
                <a:latin typeface="Courier New"/>
                <a:cs typeface="Courier New"/>
              </a:rPr>
              <a:t> </a:t>
            </a:r>
            <a:r>
              <a:rPr dirty="0" sz="1550" spc="10" b="1">
                <a:latin typeface="Courier New"/>
                <a:cs typeface="Courier New"/>
              </a:rPr>
              <a:t>CURSOR</a:t>
            </a:r>
            <a:r>
              <a:rPr dirty="0" sz="1550" spc="10" b="1">
                <a:latin typeface="Arial"/>
                <a:cs typeface="Arial"/>
              </a:rPr>
              <a:t>:</a:t>
            </a:r>
            <a:endParaRPr sz="1550">
              <a:latin typeface="Arial"/>
              <a:cs typeface="Arial"/>
            </a:endParaRPr>
          </a:p>
        </p:txBody>
      </p:sp>
      <p:sp>
        <p:nvSpPr>
          <p:cNvPr id="8" name="object 8"/>
          <p:cNvSpPr txBox="1"/>
          <p:nvPr/>
        </p:nvSpPr>
        <p:spPr>
          <a:xfrm>
            <a:off x="1325117" y="3132784"/>
            <a:ext cx="487489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Declare a cursor variable using the cursor</a:t>
            </a:r>
            <a:r>
              <a:rPr dirty="0" sz="1550" spc="-80" b="1">
                <a:latin typeface="Arial"/>
                <a:cs typeface="Arial"/>
              </a:rPr>
              <a:t> </a:t>
            </a:r>
            <a:r>
              <a:rPr dirty="0" sz="1550" spc="10" b="1">
                <a:latin typeface="Arial"/>
                <a:cs typeface="Arial"/>
              </a:rPr>
              <a:t>type:</a:t>
            </a:r>
            <a:endParaRPr sz="1550">
              <a:latin typeface="Arial"/>
              <a:cs typeface="Arial"/>
            </a:endParaRPr>
          </a:p>
        </p:txBody>
      </p:sp>
      <p:sp>
        <p:nvSpPr>
          <p:cNvPr id="9" name="object 9"/>
          <p:cNvSpPr txBox="1"/>
          <p:nvPr/>
        </p:nvSpPr>
        <p:spPr>
          <a:xfrm>
            <a:off x="1335786" y="2083307"/>
            <a:ext cx="5105400" cy="981075"/>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0"/>
              </a:lnSpc>
              <a:spcBef>
                <a:spcPts val="120"/>
              </a:spcBef>
            </a:pPr>
            <a:r>
              <a:rPr dirty="0" sz="1300" spc="-15" b="1">
                <a:latin typeface="Courier New"/>
                <a:cs typeface="Courier New"/>
              </a:rPr>
              <a:t>CREATE PROCEDURE </a:t>
            </a:r>
            <a:r>
              <a:rPr dirty="0" sz="1300" spc="-20" b="1">
                <a:latin typeface="Courier New"/>
                <a:cs typeface="Courier New"/>
              </a:rPr>
              <a:t>process_data</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271145" marR="139700">
              <a:lnSpc>
                <a:spcPts val="1460"/>
              </a:lnSpc>
              <a:spcBef>
                <a:spcPts val="85"/>
              </a:spcBef>
            </a:pPr>
            <a:r>
              <a:rPr dirty="0" sz="1300" spc="-10" b="1">
                <a:latin typeface="Courier New"/>
                <a:cs typeface="Courier New"/>
              </a:rPr>
              <a:t>TYPE </a:t>
            </a:r>
            <a:r>
              <a:rPr dirty="0" sz="1300" spc="-15" b="1">
                <a:latin typeface="Courier New"/>
                <a:cs typeface="Courier New"/>
              </a:rPr>
              <a:t>ref_ctype </a:t>
            </a:r>
            <a:r>
              <a:rPr dirty="0" sz="1300" spc="-10" b="1">
                <a:latin typeface="Courier New"/>
                <a:cs typeface="Courier New"/>
              </a:rPr>
              <a:t>IS REF </a:t>
            </a:r>
            <a:r>
              <a:rPr dirty="0" sz="1300" spc="-15" b="1">
                <a:latin typeface="Courier New"/>
                <a:cs typeface="Courier New"/>
              </a:rPr>
              <a:t>CURSOR; -- weak ref </a:t>
            </a:r>
            <a:r>
              <a:rPr dirty="0" sz="1300" spc="-20" b="1">
                <a:latin typeface="Courier New"/>
                <a:cs typeface="Courier New"/>
              </a:rPr>
              <a:t>cursor  </a:t>
            </a:r>
            <a:r>
              <a:rPr dirty="0" sz="1300" spc="-10" b="1">
                <a:latin typeface="Courier New"/>
                <a:cs typeface="Courier New"/>
              </a:rPr>
              <a:t>TYPE </a:t>
            </a:r>
            <a:r>
              <a:rPr dirty="0" sz="1300" spc="-15" b="1">
                <a:latin typeface="Courier New"/>
                <a:cs typeface="Courier New"/>
              </a:rPr>
              <a:t>emp_ref_ctype </a:t>
            </a:r>
            <a:r>
              <a:rPr dirty="0" sz="1300" spc="-10" b="1">
                <a:latin typeface="Courier New"/>
                <a:cs typeface="Courier New"/>
              </a:rPr>
              <a:t>IS REF </a:t>
            </a:r>
            <a:r>
              <a:rPr dirty="0" sz="1300" spc="-15" b="1">
                <a:latin typeface="Courier New"/>
                <a:cs typeface="Courier New"/>
              </a:rPr>
              <a:t>CURSOR --</a:t>
            </a:r>
            <a:r>
              <a:rPr dirty="0" sz="1300" spc="-65" b="1">
                <a:latin typeface="Courier New"/>
                <a:cs typeface="Courier New"/>
              </a:rPr>
              <a:t> </a:t>
            </a:r>
            <a:r>
              <a:rPr dirty="0" sz="1300" spc="-20" b="1">
                <a:latin typeface="Courier New"/>
                <a:cs typeface="Courier New"/>
              </a:rPr>
              <a:t>strong</a:t>
            </a:r>
            <a:endParaRPr sz="1300">
              <a:latin typeface="Courier New"/>
              <a:cs typeface="Courier New"/>
            </a:endParaRPr>
          </a:p>
          <a:p>
            <a:pPr marL="564515">
              <a:lnSpc>
                <a:spcPts val="1395"/>
              </a:lnSpc>
            </a:pP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employees%ROWTYPE;</a:t>
            </a:r>
            <a:endParaRPr sz="1300">
              <a:latin typeface="Courier New"/>
              <a:cs typeface="Courier New"/>
            </a:endParaRPr>
          </a:p>
          <a:p>
            <a:pPr marL="271145">
              <a:lnSpc>
                <a:spcPts val="1510"/>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1543811" y="3655314"/>
            <a:ext cx="2670175" cy="413384"/>
          </a:xfrm>
          <a:prstGeom prst="rect">
            <a:avLst/>
          </a:prstGeom>
          <a:solidFill>
            <a:srgbClr val="CCCCCC"/>
          </a:solidFill>
          <a:ln w="20574">
            <a:solidFill>
              <a:srgbClr val="FF0000"/>
            </a:solidFill>
          </a:ln>
        </p:spPr>
        <p:txBody>
          <a:bodyPr wrap="square" lIns="0" tIns="8255" rIns="0" bIns="0" rtlCol="0" vert="horz">
            <a:spAutoFit/>
          </a:bodyPr>
          <a:lstStyle/>
          <a:p>
            <a:pPr marL="52069" marR="71755">
              <a:lnSpc>
                <a:spcPts val="1460"/>
              </a:lnSpc>
              <a:spcBef>
                <a:spcPts val="65"/>
              </a:spcBef>
              <a:tabLst>
                <a:tab pos="1223645" algn="l"/>
              </a:tabLst>
            </a:pPr>
            <a:r>
              <a:rPr dirty="0" sz="1300" spc="-20" b="1">
                <a:latin typeface="Courier New"/>
                <a:cs typeface="Courier New"/>
              </a:rPr>
              <a:t>dept_csrvar ref_ctype;  emp_csrvar	emp_ref_ctype;</a:t>
            </a:r>
            <a:endParaRPr sz="1300">
              <a:latin typeface="Courier New"/>
              <a:cs typeface="Courier New"/>
            </a:endParaRPr>
          </a:p>
        </p:txBody>
      </p:sp>
      <p:sp>
        <p:nvSpPr>
          <p:cNvPr id="11" name="object 11"/>
          <p:cNvSpPr txBox="1"/>
          <p:nvPr/>
        </p:nvSpPr>
        <p:spPr>
          <a:xfrm>
            <a:off x="1325880" y="3445002"/>
            <a:ext cx="5104765" cy="1526540"/>
          </a:xfrm>
          <a:prstGeom prst="rect">
            <a:avLst/>
          </a:prstGeom>
          <a:solidFill>
            <a:srgbClr val="CCCCCC"/>
          </a:solidFill>
          <a:ln w="20574">
            <a:solidFill>
              <a:srgbClr val="000000"/>
            </a:solidFill>
          </a:ln>
        </p:spPr>
        <p:txBody>
          <a:bodyPr wrap="square" lIns="0" tIns="15240" rIns="0" bIns="0" rtlCol="0" vert="horz">
            <a:spAutoFit/>
          </a:bodyPr>
          <a:lstStyle/>
          <a:p>
            <a:pPr marL="270510">
              <a:lnSpc>
                <a:spcPct val="100000"/>
              </a:lnSpc>
              <a:spcBef>
                <a:spcPts val="120"/>
              </a:spcBef>
            </a:pPr>
            <a:r>
              <a:rPr dirty="0" sz="1300" spc="-10" b="1">
                <a:latin typeface="Courier New"/>
                <a:cs typeface="Courier New"/>
              </a:rPr>
              <a:t>:</a:t>
            </a:r>
            <a:endParaRPr sz="1300">
              <a:latin typeface="Courier New"/>
              <a:cs typeface="Courier New"/>
            </a:endParaRPr>
          </a:p>
          <a:p>
            <a:pPr>
              <a:lnSpc>
                <a:spcPct val="100000"/>
              </a:lnSpc>
            </a:pPr>
            <a:endParaRPr sz="1300">
              <a:latin typeface="Courier New"/>
              <a:cs typeface="Courier New"/>
            </a:endParaRPr>
          </a:p>
          <a:p>
            <a:pPr>
              <a:lnSpc>
                <a:spcPct val="100000"/>
              </a:lnSpc>
              <a:spcBef>
                <a:spcPts val="5"/>
              </a:spcBef>
            </a:pPr>
            <a:endParaRPr sz="1200">
              <a:latin typeface="Courier New"/>
              <a:cs typeface="Courier New"/>
            </a:endParaRPr>
          </a:p>
          <a:p>
            <a:pPr marL="74930">
              <a:lnSpc>
                <a:spcPts val="1515"/>
              </a:lnSpc>
            </a:pPr>
            <a:r>
              <a:rPr dirty="0" sz="1300" spc="-15" b="1">
                <a:latin typeface="Courier New"/>
                <a:cs typeface="Courier New"/>
              </a:rPr>
              <a:t>BEGIN</a:t>
            </a:r>
            <a:endParaRPr sz="1300">
              <a:latin typeface="Courier New"/>
              <a:cs typeface="Courier New"/>
            </a:endParaRPr>
          </a:p>
          <a:p>
            <a:pPr marL="270510" marR="237490">
              <a:lnSpc>
                <a:spcPts val="1460"/>
              </a:lnSpc>
              <a:spcBef>
                <a:spcPts val="90"/>
              </a:spcBef>
            </a:pPr>
            <a:r>
              <a:rPr dirty="0" sz="1300" spc="-15" b="1">
                <a:latin typeface="Courier New"/>
                <a:cs typeface="Courier New"/>
              </a:rPr>
              <a:t>OPEN </a:t>
            </a:r>
            <a:r>
              <a:rPr dirty="0" sz="1300" spc="-20" b="1">
                <a:latin typeface="Courier New"/>
                <a:cs typeface="Courier New"/>
              </a:rPr>
              <a:t>emp_csrvar </a:t>
            </a:r>
            <a:r>
              <a:rPr dirty="0" sz="1300" spc="-15" b="1">
                <a:latin typeface="Courier New"/>
                <a:cs typeface="Courier New"/>
              </a:rPr>
              <a:t>FOR SELECT </a:t>
            </a:r>
            <a:r>
              <a:rPr dirty="0" sz="1300" spc="-10" b="1">
                <a:latin typeface="Courier New"/>
                <a:cs typeface="Courier New"/>
              </a:rPr>
              <a:t>* </a:t>
            </a:r>
            <a:r>
              <a:rPr dirty="0" sz="1300" spc="-15" b="1">
                <a:latin typeface="Courier New"/>
                <a:cs typeface="Courier New"/>
              </a:rPr>
              <a:t>FROM </a:t>
            </a:r>
            <a:r>
              <a:rPr dirty="0" sz="1300" spc="-20" b="1">
                <a:latin typeface="Courier New"/>
                <a:cs typeface="Courier New"/>
              </a:rPr>
              <a:t>employees;  </a:t>
            </a:r>
            <a:r>
              <a:rPr dirty="0" sz="1300" spc="-15" b="1">
                <a:latin typeface="Courier New"/>
                <a:cs typeface="Courier New"/>
              </a:rPr>
              <a:t>OPEN </a:t>
            </a:r>
            <a:r>
              <a:rPr dirty="0" sz="1300" spc="-20" b="1">
                <a:latin typeface="Courier New"/>
                <a:cs typeface="Courier New"/>
              </a:rPr>
              <a:t>dept_csrvar </a:t>
            </a:r>
            <a:r>
              <a:rPr dirty="0" sz="1300" spc="-15" b="1">
                <a:latin typeface="Courier New"/>
                <a:cs typeface="Courier New"/>
              </a:rPr>
              <a:t>FOR SELECT </a:t>
            </a:r>
            <a:r>
              <a:rPr dirty="0" sz="1300" spc="-10" b="1">
                <a:latin typeface="Courier New"/>
                <a:cs typeface="Courier New"/>
              </a:rPr>
              <a:t>* </a:t>
            </a:r>
            <a:r>
              <a:rPr dirty="0" sz="1300" spc="-15" b="1">
                <a:latin typeface="Courier New"/>
                <a:cs typeface="Courier New"/>
              </a:rPr>
              <a:t>from</a:t>
            </a:r>
            <a:r>
              <a:rPr dirty="0" sz="1300" spc="-10" b="1">
                <a:latin typeface="Courier New"/>
                <a:cs typeface="Courier New"/>
              </a:rPr>
              <a:t> </a:t>
            </a:r>
            <a:r>
              <a:rPr dirty="0" sz="1300" spc="-20" b="1">
                <a:latin typeface="Courier New"/>
                <a:cs typeface="Courier New"/>
              </a:rPr>
              <a:t>departments;</a:t>
            </a:r>
            <a:endParaRPr sz="1300">
              <a:latin typeface="Courier New"/>
              <a:cs typeface="Courier New"/>
            </a:endParaRPr>
          </a:p>
          <a:p>
            <a:pPr marL="74930" marR="1995170" indent="194945">
              <a:lnSpc>
                <a:spcPts val="1470"/>
              </a:lnSpc>
            </a:pPr>
            <a:r>
              <a:rPr dirty="0" sz="1300" spc="-15" b="1">
                <a:latin typeface="Courier New"/>
                <a:cs typeface="Courier New"/>
              </a:rPr>
              <a:t>-- Then use as normal </a:t>
            </a:r>
            <a:r>
              <a:rPr dirty="0" sz="1300" spc="-20" b="1">
                <a:latin typeface="Courier New"/>
                <a:cs typeface="Courier New"/>
              </a:rPr>
              <a:t>cursors  END;</a:t>
            </a:r>
            <a:endParaRPr sz="1300">
              <a:latin typeface="Courier New"/>
              <a:cs typeface="Courier New"/>
            </a:endParaRPr>
          </a:p>
        </p:txBody>
      </p:sp>
      <p:sp>
        <p:nvSpPr>
          <p:cNvPr id="12" name="object 12"/>
          <p:cNvSpPr txBox="1"/>
          <p:nvPr/>
        </p:nvSpPr>
        <p:spPr>
          <a:xfrm>
            <a:off x="743204" y="5619272"/>
            <a:ext cx="6279515" cy="396303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Declaring </a:t>
            </a:r>
            <a:r>
              <a:rPr dirty="0" sz="1300" spc="10" b="1">
                <a:latin typeface="Arial"/>
                <a:cs typeface="Arial"/>
              </a:rPr>
              <a:t>Cursor</a:t>
            </a:r>
            <a:r>
              <a:rPr dirty="0" sz="1300" spc="-5" b="1">
                <a:latin typeface="Arial"/>
                <a:cs typeface="Arial"/>
              </a:rPr>
              <a:t> </a:t>
            </a:r>
            <a:r>
              <a:rPr dirty="0" sz="1300" spc="5" b="1">
                <a:latin typeface="Arial"/>
                <a:cs typeface="Arial"/>
              </a:rPr>
              <a:t>Variables</a:t>
            </a:r>
            <a:endParaRPr sz="1300">
              <a:latin typeface="Arial"/>
              <a:cs typeface="Arial"/>
            </a:endParaRPr>
          </a:p>
          <a:p>
            <a:pPr marL="138430" marR="344805">
              <a:lnSpc>
                <a:spcPct val="101099"/>
              </a:lnSpc>
              <a:spcBef>
                <a:spcPts val="295"/>
              </a:spcBef>
            </a:pPr>
            <a:r>
              <a:rPr dirty="0" sz="1300" spc="10">
                <a:latin typeface="Times New Roman"/>
                <a:cs typeface="Times New Roman"/>
              </a:rPr>
              <a:t>A </a:t>
            </a:r>
            <a:r>
              <a:rPr dirty="0" sz="1300" spc="5">
                <a:latin typeface="Times New Roman"/>
                <a:cs typeface="Times New Roman"/>
              </a:rPr>
              <a:t>cursor variable is a </a:t>
            </a:r>
            <a:r>
              <a:rPr dirty="0" sz="1300" spc="10">
                <a:latin typeface="Times New Roman"/>
                <a:cs typeface="Times New Roman"/>
              </a:rPr>
              <a:t>PL/SQL </a:t>
            </a:r>
            <a:r>
              <a:rPr dirty="0" sz="1300" spc="5">
                <a:latin typeface="Times New Roman"/>
                <a:cs typeface="Times New Roman"/>
              </a:rPr>
              <a:t>identifier </a:t>
            </a:r>
            <a:r>
              <a:rPr dirty="0" sz="1300" spc="10">
                <a:latin typeface="Times New Roman"/>
                <a:cs typeface="Times New Roman"/>
              </a:rPr>
              <a:t>whose </a:t>
            </a:r>
            <a:r>
              <a:rPr dirty="0" sz="1300" spc="5">
                <a:latin typeface="Times New Roman"/>
                <a:cs typeface="Times New Roman"/>
              </a:rPr>
              <a:t>type </a:t>
            </a:r>
            <a:r>
              <a:rPr dirty="0" sz="1300" spc="10">
                <a:latin typeface="Times New Roman"/>
                <a:cs typeface="Times New Roman"/>
              </a:rPr>
              <a:t>name </a:t>
            </a:r>
            <a:r>
              <a:rPr dirty="0" sz="1300" spc="5">
                <a:latin typeface="Times New Roman"/>
                <a:cs typeface="Times New Roman"/>
              </a:rPr>
              <a:t>has </a:t>
            </a:r>
            <a:r>
              <a:rPr dirty="0" sz="1300" spc="10">
                <a:latin typeface="Times New Roman"/>
                <a:cs typeface="Times New Roman"/>
              </a:rPr>
              <a:t>been </a:t>
            </a:r>
            <a:r>
              <a:rPr dirty="0" sz="1300" spc="5">
                <a:latin typeface="Times New Roman"/>
                <a:cs typeface="Times New Roman"/>
              </a:rPr>
              <a:t>declared as a </a:t>
            </a:r>
            <a:r>
              <a:rPr dirty="0" sz="1300" spc="15">
                <a:latin typeface="Courier New"/>
                <a:cs typeface="Courier New"/>
              </a:rPr>
              <a:t>REF  </a:t>
            </a:r>
            <a:r>
              <a:rPr dirty="0" sz="1300" spc="10">
                <a:latin typeface="Courier New"/>
                <a:cs typeface="Courier New"/>
              </a:rPr>
              <a:t>CURSOR</a:t>
            </a:r>
            <a:r>
              <a:rPr dirty="0" sz="1300" spc="-445">
                <a:latin typeface="Courier New"/>
                <a:cs typeface="Courier New"/>
              </a:rPr>
              <a:t> </a:t>
            </a:r>
            <a:r>
              <a:rPr dirty="0" sz="1300" spc="5">
                <a:latin typeface="Times New Roman"/>
                <a:cs typeface="Times New Roman"/>
              </a:rPr>
              <a:t>type. Creating a cursor variable involves </a:t>
            </a:r>
            <a:r>
              <a:rPr dirty="0" sz="1300" spc="10">
                <a:latin typeface="Times New Roman"/>
                <a:cs typeface="Times New Roman"/>
              </a:rPr>
              <a:t>two </a:t>
            </a:r>
            <a:r>
              <a:rPr dirty="0" sz="1300" spc="5">
                <a:latin typeface="Times New Roman"/>
                <a:cs typeface="Times New Roman"/>
              </a:rPr>
              <a:t>steps: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Declaring</a:t>
            </a:r>
            <a:r>
              <a:rPr dirty="0" sz="1300">
                <a:latin typeface="Times New Roman"/>
                <a:cs typeface="Times New Roman"/>
              </a:rPr>
              <a:t> </a:t>
            </a:r>
            <a:r>
              <a:rPr dirty="0" sz="1300" spc="5">
                <a:latin typeface="Times New Roman"/>
                <a:cs typeface="Times New Roman"/>
              </a:rPr>
              <a:t>a type </a:t>
            </a:r>
            <a:r>
              <a:rPr dirty="0" sz="1300" spc="10">
                <a:latin typeface="Times New Roman"/>
                <a:cs typeface="Times New Roman"/>
              </a:rPr>
              <a:t>name</a:t>
            </a:r>
            <a:r>
              <a:rPr dirty="0" sz="1300" spc="5">
                <a:latin typeface="Times New Roman"/>
                <a:cs typeface="Times New Roman"/>
              </a:rPr>
              <a:t> as a </a:t>
            </a:r>
            <a:r>
              <a:rPr dirty="0" sz="1300" spc="15">
                <a:latin typeface="Courier New"/>
                <a:cs typeface="Courier New"/>
              </a:rPr>
              <a:t>REF</a:t>
            </a:r>
            <a:r>
              <a:rPr dirty="0" sz="1300" spc="-445">
                <a:latin typeface="Courier New"/>
                <a:cs typeface="Courier New"/>
              </a:rPr>
              <a:t> </a:t>
            </a:r>
            <a:r>
              <a:rPr dirty="0" sz="1300" spc="15">
                <a:latin typeface="Courier New"/>
                <a:cs typeface="Courier New"/>
              </a:rPr>
              <a:t>CURSOR</a:t>
            </a:r>
            <a:r>
              <a:rPr dirty="0" sz="1300" spc="-450">
                <a:latin typeface="Courier New"/>
                <a:cs typeface="Courier New"/>
              </a:rPr>
              <a:t> </a:t>
            </a:r>
            <a:r>
              <a:rPr dirty="0" sz="1300" spc="5">
                <a:latin typeface="Times New Roman"/>
                <a:cs typeface="Times New Roman"/>
              </a:rPr>
              <a:t>type</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Declaring a </a:t>
            </a:r>
            <a:r>
              <a:rPr dirty="0" sz="1300" spc="10">
                <a:latin typeface="Times New Roman"/>
                <a:cs typeface="Times New Roman"/>
              </a:rPr>
              <a:t>PL/SQL </a:t>
            </a:r>
            <a:r>
              <a:rPr dirty="0" sz="1300" spc="5">
                <a:latin typeface="Times New Roman"/>
                <a:cs typeface="Times New Roman"/>
              </a:rPr>
              <a:t>variable </a:t>
            </a:r>
            <a:r>
              <a:rPr dirty="0" sz="1300" spc="10">
                <a:latin typeface="Times New Roman"/>
                <a:cs typeface="Times New Roman"/>
              </a:rPr>
              <a:t>by </a:t>
            </a:r>
            <a:r>
              <a:rPr dirty="0" sz="1300" spc="5">
                <a:latin typeface="Times New Roman"/>
                <a:cs typeface="Times New Roman"/>
              </a:rPr>
              <a:t>using the type </a:t>
            </a:r>
            <a:r>
              <a:rPr dirty="0" sz="1300" spc="10">
                <a:latin typeface="Times New Roman"/>
                <a:cs typeface="Times New Roman"/>
              </a:rPr>
              <a:t>name </a:t>
            </a:r>
            <a:r>
              <a:rPr dirty="0" sz="1300" spc="5">
                <a:latin typeface="Times New Roman"/>
                <a:cs typeface="Times New Roman"/>
              </a:rPr>
              <a:t>declared as a </a:t>
            </a:r>
            <a:r>
              <a:rPr dirty="0" sz="1300" spc="15">
                <a:latin typeface="Courier New"/>
                <a:cs typeface="Courier New"/>
              </a:rPr>
              <a:t>REF</a:t>
            </a:r>
            <a:r>
              <a:rPr dirty="0" sz="1300" spc="-425">
                <a:latin typeface="Courier New"/>
                <a:cs typeface="Courier New"/>
              </a:rPr>
              <a:t> </a:t>
            </a:r>
            <a:r>
              <a:rPr dirty="0" sz="1300" spc="15">
                <a:latin typeface="Courier New"/>
                <a:cs typeface="Courier New"/>
              </a:rPr>
              <a:t>CURSOR</a:t>
            </a:r>
            <a:endParaRPr sz="1300">
              <a:latin typeface="Courier New"/>
              <a:cs typeface="Courier New"/>
            </a:endParaRPr>
          </a:p>
          <a:p>
            <a:pPr marL="515620">
              <a:lnSpc>
                <a:spcPct val="100000"/>
              </a:lnSpc>
              <a:spcBef>
                <a:spcPts val="95"/>
              </a:spcBef>
            </a:pPr>
            <a:r>
              <a:rPr dirty="0" sz="1300" spc="5">
                <a:latin typeface="Times New Roman"/>
                <a:cs typeface="Times New Roman"/>
              </a:rPr>
              <a:t>type</a:t>
            </a:r>
            <a:endParaRPr sz="1300">
              <a:latin typeface="Times New Roman"/>
              <a:cs typeface="Times New Roman"/>
            </a:endParaRPr>
          </a:p>
          <a:p>
            <a:pPr marL="137795">
              <a:lnSpc>
                <a:spcPts val="1535"/>
              </a:lnSpc>
              <a:spcBef>
                <a:spcPts val="420"/>
              </a:spcBef>
            </a:pPr>
            <a:r>
              <a:rPr dirty="0" sz="1300" spc="10">
                <a:latin typeface="Times New Roman"/>
                <a:cs typeface="Times New Roman"/>
              </a:rPr>
              <a:t>The </a:t>
            </a:r>
            <a:r>
              <a:rPr dirty="0" sz="1300" spc="5">
                <a:latin typeface="Times New Roman"/>
                <a:cs typeface="Times New Roman"/>
              </a:rPr>
              <a:t>slide examples create </a:t>
            </a:r>
            <a:r>
              <a:rPr dirty="0" sz="1300" spc="10">
                <a:latin typeface="Times New Roman"/>
                <a:cs typeface="Times New Roman"/>
              </a:rPr>
              <a:t>two </a:t>
            </a:r>
            <a:r>
              <a:rPr dirty="0" sz="1300" spc="5">
                <a:latin typeface="Times New Roman"/>
                <a:cs typeface="Times New Roman"/>
              </a:rPr>
              <a:t>reference cursor</a:t>
            </a:r>
            <a:r>
              <a:rPr dirty="0" sz="1300" spc="-5">
                <a:latin typeface="Times New Roman"/>
                <a:cs typeface="Times New Roman"/>
              </a:rPr>
              <a:t> </a:t>
            </a:r>
            <a:r>
              <a:rPr dirty="0" sz="1300" spc="5">
                <a:latin typeface="Times New Roman"/>
                <a:cs typeface="Times New Roman"/>
              </a:rPr>
              <a:t>types:</a:t>
            </a:r>
            <a:endParaRPr sz="1300">
              <a:latin typeface="Times New Roman"/>
              <a:cs typeface="Times New Roman"/>
            </a:endParaRPr>
          </a:p>
          <a:p>
            <a:pPr marL="514984" indent="-252095">
              <a:lnSpc>
                <a:spcPts val="1535"/>
              </a:lnSpc>
              <a:buChar char="•"/>
              <a:tabLst>
                <a:tab pos="514984" algn="l"/>
                <a:tab pos="515620" algn="l"/>
              </a:tabLst>
            </a:pPr>
            <a:r>
              <a:rPr dirty="0" sz="1300" spc="10">
                <a:latin typeface="Times New Roman"/>
                <a:cs typeface="Times New Roman"/>
              </a:rPr>
              <a:t>The </a:t>
            </a:r>
            <a:r>
              <a:rPr dirty="0" sz="1300" spc="15">
                <a:latin typeface="Courier New"/>
                <a:cs typeface="Courier New"/>
              </a:rPr>
              <a:t>ref_ctype</a:t>
            </a:r>
            <a:r>
              <a:rPr dirty="0" sz="1300" spc="-400">
                <a:latin typeface="Courier New"/>
                <a:cs typeface="Courier New"/>
              </a:rPr>
              <a:t> </a:t>
            </a:r>
            <a:r>
              <a:rPr dirty="0" sz="1300" spc="5">
                <a:latin typeface="Times New Roman"/>
                <a:cs typeface="Times New Roman"/>
              </a:rPr>
              <a:t>is a generic reference cursor, </a:t>
            </a:r>
            <a:r>
              <a:rPr dirty="0" sz="1300" spc="10">
                <a:latin typeface="Times New Roman"/>
                <a:cs typeface="Times New Roman"/>
              </a:rPr>
              <a:t>known </a:t>
            </a:r>
            <a:r>
              <a:rPr dirty="0" sz="1300" spc="5">
                <a:latin typeface="Times New Roman"/>
                <a:cs typeface="Times New Roman"/>
              </a:rPr>
              <a:t>as a </a:t>
            </a:r>
            <a:r>
              <a:rPr dirty="0" sz="1300" spc="10">
                <a:latin typeface="Times New Roman"/>
                <a:cs typeface="Times New Roman"/>
              </a:rPr>
              <a:t>weak </a:t>
            </a:r>
            <a:r>
              <a:rPr dirty="0" sz="1300" spc="5">
                <a:latin typeface="Times New Roman"/>
                <a:cs typeface="Times New Roman"/>
              </a:rPr>
              <a:t>reference cursor. </a:t>
            </a:r>
            <a:r>
              <a:rPr dirty="0" sz="1300" spc="10">
                <a:latin typeface="Times New Roman"/>
                <a:cs typeface="Times New Roman"/>
              </a:rPr>
              <a:t>A</a:t>
            </a:r>
            <a:endParaRPr sz="1300">
              <a:latin typeface="Times New Roman"/>
              <a:cs typeface="Times New Roman"/>
            </a:endParaRPr>
          </a:p>
          <a:p>
            <a:pPr marL="515620">
              <a:lnSpc>
                <a:spcPts val="1535"/>
              </a:lnSpc>
              <a:spcBef>
                <a:spcPts val="95"/>
              </a:spcBef>
            </a:pPr>
            <a:r>
              <a:rPr dirty="0" sz="1300" spc="10">
                <a:latin typeface="Times New Roman"/>
                <a:cs typeface="Times New Roman"/>
              </a:rPr>
              <a:t>weak </a:t>
            </a:r>
            <a:r>
              <a:rPr dirty="0" sz="1300" spc="5">
                <a:latin typeface="Times New Roman"/>
                <a:cs typeface="Times New Roman"/>
              </a:rPr>
              <a:t>reference cursor can be associated with any query.</a:t>
            </a:r>
            <a:endParaRPr sz="1300">
              <a:latin typeface="Times New Roman"/>
              <a:cs typeface="Times New Roman"/>
            </a:endParaRPr>
          </a:p>
          <a:p>
            <a:pPr marL="515620" indent="-252095">
              <a:lnSpc>
                <a:spcPts val="1535"/>
              </a:lnSpc>
              <a:buChar char="•"/>
              <a:tabLst>
                <a:tab pos="515620" algn="l"/>
                <a:tab pos="516255" algn="l"/>
              </a:tabLst>
            </a:pPr>
            <a:r>
              <a:rPr dirty="0" sz="1300" spc="10">
                <a:latin typeface="Times New Roman"/>
                <a:cs typeface="Times New Roman"/>
              </a:rPr>
              <a:t>The </a:t>
            </a:r>
            <a:r>
              <a:rPr dirty="0" sz="1300" spc="15">
                <a:latin typeface="Courier New"/>
                <a:cs typeface="Courier New"/>
              </a:rPr>
              <a:t>emp_ref_ctype</a:t>
            </a:r>
            <a:r>
              <a:rPr dirty="0" sz="1300" spc="-345">
                <a:latin typeface="Courier New"/>
                <a:cs typeface="Courier New"/>
              </a:rPr>
              <a:t> </a:t>
            </a:r>
            <a:r>
              <a:rPr dirty="0" sz="1300" spc="5">
                <a:latin typeface="Times New Roman"/>
                <a:cs typeface="Times New Roman"/>
              </a:rPr>
              <a:t>is a strong reference cursor type that must be associated with</a:t>
            </a:r>
            <a:endParaRPr sz="1300">
              <a:latin typeface="Times New Roman"/>
              <a:cs typeface="Times New Roman"/>
            </a:endParaRPr>
          </a:p>
          <a:p>
            <a:pPr marL="515620" marR="106680">
              <a:lnSpc>
                <a:spcPts val="1500"/>
              </a:lnSpc>
              <a:spcBef>
                <a:spcPts val="200"/>
              </a:spcBef>
            </a:pPr>
            <a:r>
              <a:rPr dirty="0" sz="1300" spc="5">
                <a:latin typeface="Times New Roman"/>
                <a:cs typeface="Times New Roman"/>
              </a:rPr>
              <a:t>a type-compatible query: the query must return data </a:t>
            </a:r>
            <a:r>
              <a:rPr dirty="0" sz="1300" spc="10">
                <a:latin typeface="Times New Roman"/>
                <a:cs typeface="Times New Roman"/>
              </a:rPr>
              <a:t>that </a:t>
            </a:r>
            <a:r>
              <a:rPr dirty="0" sz="1300" spc="5">
                <a:latin typeface="Times New Roman"/>
                <a:cs typeface="Times New Roman"/>
              </a:rPr>
              <a:t>is compatible with the type  specified</a:t>
            </a:r>
            <a:r>
              <a:rPr dirty="0" sz="1300" spc="10">
                <a:latin typeface="Times New Roman"/>
                <a:cs typeface="Times New Roman"/>
              </a:rPr>
              <a:t> </a:t>
            </a:r>
            <a:r>
              <a:rPr dirty="0" sz="1300" spc="5">
                <a:latin typeface="Times New Roman"/>
                <a:cs typeface="Times New Roman"/>
              </a:rPr>
              <a:t>after</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RETURN</a:t>
            </a:r>
            <a:r>
              <a:rPr dirty="0" sz="1300" spc="-445">
                <a:latin typeface="Courier New"/>
                <a:cs typeface="Courier New"/>
              </a:rPr>
              <a:t> </a:t>
            </a:r>
            <a:r>
              <a:rPr dirty="0" sz="1300" spc="10">
                <a:latin typeface="Times New Roman"/>
                <a:cs typeface="Times New Roman"/>
              </a:rPr>
              <a:t>keyword</a:t>
            </a:r>
            <a:r>
              <a:rPr dirty="0" sz="1300" spc="5">
                <a:latin typeface="Times New Roman"/>
                <a:cs typeface="Times New Roman"/>
              </a:rPr>
              <a:t> (for example, an</a:t>
            </a:r>
            <a:r>
              <a:rPr dirty="0" sz="1300" spc="10">
                <a:latin typeface="Times New Roman"/>
                <a:cs typeface="Times New Roman"/>
              </a:rPr>
              <a:t> </a:t>
            </a:r>
            <a:r>
              <a:rPr dirty="0" sz="1300" spc="15">
                <a:latin typeface="Courier New"/>
                <a:cs typeface="Courier New"/>
              </a:rPr>
              <a:t>EMPLOYEES</a:t>
            </a:r>
            <a:r>
              <a:rPr dirty="0" sz="1300" spc="-455">
                <a:latin typeface="Courier New"/>
                <a:cs typeface="Courier New"/>
              </a:rPr>
              <a:t> </a:t>
            </a:r>
            <a:r>
              <a:rPr dirty="0" sz="1300" spc="5">
                <a:latin typeface="Times New Roman"/>
                <a:cs typeface="Times New Roman"/>
              </a:rPr>
              <a:t>row</a:t>
            </a:r>
            <a:r>
              <a:rPr dirty="0" sz="1300">
                <a:latin typeface="Times New Roman"/>
                <a:cs typeface="Times New Roman"/>
              </a:rPr>
              <a:t> </a:t>
            </a:r>
            <a:r>
              <a:rPr dirty="0" sz="1300" spc="5">
                <a:latin typeface="Times New Roman"/>
                <a:cs typeface="Times New Roman"/>
              </a:rPr>
              <a:t>type).</a:t>
            </a:r>
            <a:endParaRPr sz="1300">
              <a:latin typeface="Times New Roman"/>
              <a:cs typeface="Times New Roman"/>
            </a:endParaRPr>
          </a:p>
          <a:p>
            <a:pPr marL="138430" marR="10160">
              <a:lnSpc>
                <a:spcPct val="96000"/>
              </a:lnSpc>
              <a:spcBef>
                <a:spcPts val="375"/>
              </a:spcBef>
            </a:pPr>
            <a:r>
              <a:rPr dirty="0" sz="1300" spc="5">
                <a:latin typeface="Times New Roman"/>
                <a:cs typeface="Times New Roman"/>
              </a:rPr>
              <a:t>After a cursor variable is </a:t>
            </a:r>
            <a:r>
              <a:rPr dirty="0" sz="1300" spc="10">
                <a:latin typeface="Times New Roman"/>
                <a:cs typeface="Times New Roman"/>
              </a:rPr>
              <a:t>declared by </a:t>
            </a:r>
            <a:r>
              <a:rPr dirty="0" sz="1300" spc="5">
                <a:latin typeface="Times New Roman"/>
                <a:cs typeface="Times New Roman"/>
              </a:rPr>
              <a:t>using a reference cursor type </a:t>
            </a:r>
            <a:r>
              <a:rPr dirty="0" sz="1300" spc="10">
                <a:latin typeface="Times New Roman"/>
                <a:cs typeface="Times New Roman"/>
              </a:rPr>
              <a:t>name, </a:t>
            </a:r>
            <a:r>
              <a:rPr dirty="0" sz="1300" spc="5">
                <a:latin typeface="Times New Roman"/>
                <a:cs typeface="Times New Roman"/>
              </a:rPr>
              <a:t>the cursor  variable that is associated with a query is opened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OPEN-FOR </a:t>
            </a:r>
            <a:r>
              <a:rPr dirty="0" sz="1300">
                <a:latin typeface="Times New Roman"/>
                <a:cs typeface="Times New Roman"/>
              </a:rPr>
              <a:t>syntax </a:t>
            </a:r>
            <a:r>
              <a:rPr dirty="0" sz="1300" spc="5">
                <a:latin typeface="Times New Roman"/>
                <a:cs typeface="Times New Roman"/>
              </a:rPr>
              <a:t>shown  in the slide. </a:t>
            </a:r>
            <a:r>
              <a:rPr dirty="0" sz="1300" spc="10">
                <a:latin typeface="Times New Roman"/>
                <a:cs typeface="Times New Roman"/>
              </a:rPr>
              <a:t>The </a:t>
            </a:r>
            <a:r>
              <a:rPr dirty="0" sz="1300" spc="5">
                <a:latin typeface="Times New Roman"/>
                <a:cs typeface="Times New Roman"/>
              </a:rPr>
              <a:t>standard </a:t>
            </a:r>
            <a:r>
              <a:rPr dirty="0" sz="1300" spc="10">
                <a:latin typeface="Courier New"/>
                <a:cs typeface="Courier New"/>
              </a:rPr>
              <a:t>FETCH</a:t>
            </a:r>
            <a:r>
              <a:rPr dirty="0" sz="1300" spc="10">
                <a:latin typeface="Times New Roman"/>
                <a:cs typeface="Times New Roman"/>
              </a:rPr>
              <a:t>, </a:t>
            </a:r>
            <a:r>
              <a:rPr dirty="0" sz="1300" spc="5">
                <a:latin typeface="Times New Roman"/>
                <a:cs typeface="Times New Roman"/>
              </a:rPr>
              <a:t>cursor attributes, and </a:t>
            </a:r>
            <a:r>
              <a:rPr dirty="0" sz="1300" spc="15">
                <a:latin typeface="Courier New"/>
                <a:cs typeface="Courier New"/>
              </a:rPr>
              <a:t>CLOSE </a:t>
            </a:r>
            <a:r>
              <a:rPr dirty="0" sz="1300" spc="5">
                <a:latin typeface="Times New Roman"/>
                <a:cs typeface="Times New Roman"/>
              </a:rPr>
              <a:t>operations used </a:t>
            </a:r>
            <a:r>
              <a:rPr dirty="0" sz="1300">
                <a:latin typeface="Times New Roman"/>
                <a:cs typeface="Times New Roman"/>
              </a:rPr>
              <a:t>with  </a:t>
            </a:r>
            <a:r>
              <a:rPr dirty="0" sz="1300" spc="5">
                <a:latin typeface="Times New Roman"/>
                <a:cs typeface="Times New Roman"/>
              </a:rPr>
              <a:t>explicit cursors are also applicable with cursor variables. </a:t>
            </a:r>
            <a:r>
              <a:rPr dirty="0" sz="1300" spc="10">
                <a:latin typeface="Times New Roman"/>
                <a:cs typeface="Times New Roman"/>
              </a:rPr>
              <a:t>To </a:t>
            </a:r>
            <a:r>
              <a:rPr dirty="0" sz="1300" spc="5">
                <a:latin typeface="Times New Roman"/>
                <a:cs typeface="Times New Roman"/>
              </a:rPr>
              <a:t>compare cursor variables with  explicit</a:t>
            </a:r>
            <a:r>
              <a:rPr dirty="0" sz="1300">
                <a:latin typeface="Times New Roman"/>
                <a:cs typeface="Times New Roman"/>
              </a:rPr>
              <a:t> </a:t>
            </a:r>
            <a:r>
              <a:rPr dirty="0" sz="1300" spc="5">
                <a:latin typeface="Times New Roman"/>
                <a:cs typeface="Times New Roman"/>
              </a:rPr>
              <a:t>cursors:</a:t>
            </a:r>
            <a:endParaRPr sz="1300">
              <a:latin typeface="Times New Roman"/>
              <a:cs typeface="Times New Roman"/>
            </a:endParaRPr>
          </a:p>
          <a:p>
            <a:pPr marL="515620" indent="-252095">
              <a:lnSpc>
                <a:spcPct val="100000"/>
              </a:lnSpc>
              <a:spcBef>
                <a:spcPts val="10"/>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cursor variable can be associated with </a:t>
            </a:r>
            <a:r>
              <a:rPr dirty="0" sz="1300" spc="10">
                <a:latin typeface="Times New Roman"/>
                <a:cs typeface="Times New Roman"/>
              </a:rPr>
              <a:t>more </a:t>
            </a:r>
            <a:r>
              <a:rPr dirty="0" sz="1300" spc="5">
                <a:latin typeface="Times New Roman"/>
                <a:cs typeface="Times New Roman"/>
              </a:rPr>
              <a:t>than one query at run</a:t>
            </a:r>
            <a:r>
              <a:rPr dirty="0" sz="1300" spc="40">
                <a:latin typeface="Times New Roman"/>
                <a:cs typeface="Times New Roman"/>
              </a:rPr>
              <a:t> </a:t>
            </a:r>
            <a:r>
              <a:rPr dirty="0" sz="1300" spc="5">
                <a:latin typeface="Times New Roman"/>
                <a:cs typeface="Times New Roman"/>
              </a:rPr>
              <a:t>time</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5">
                <a:latin typeface="Times New Roman"/>
                <a:cs typeface="Times New Roman"/>
              </a:rPr>
              <a:t>An explicit cursor is associated with one query at compilation</a:t>
            </a:r>
            <a:r>
              <a:rPr dirty="0" sz="1300" spc="20">
                <a:latin typeface="Times New Roman"/>
                <a:cs typeface="Times New Roman"/>
              </a:rPr>
              <a:t> </a:t>
            </a:r>
            <a:r>
              <a:rPr dirty="0" sz="1300" spc="5">
                <a:latin typeface="Times New Roman"/>
                <a:cs typeface="Times New Roman"/>
              </a:rPr>
              <a:t>time</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30421" y="9273031"/>
            <a:ext cx="65405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Preface-7</a:t>
            </a:r>
            <a:endParaRPr sz="1100">
              <a:latin typeface="Arial"/>
              <a:cs typeface="Arial"/>
            </a:endParaRPr>
          </a:p>
        </p:txBody>
      </p:sp>
      <p:sp>
        <p:nvSpPr>
          <p:cNvPr id="3" name="object 3"/>
          <p:cNvSpPr txBox="1"/>
          <p:nvPr/>
        </p:nvSpPr>
        <p:spPr>
          <a:xfrm>
            <a:off x="891794" y="695959"/>
            <a:ext cx="5762625" cy="230695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Typographic Conventions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5"/>
              </a:spcBef>
            </a:pPr>
            <a:endParaRPr sz="1850">
              <a:latin typeface="Arial"/>
              <a:cs typeface="Arial"/>
            </a:endParaRPr>
          </a:p>
          <a:p>
            <a:pPr marL="129539">
              <a:lnSpc>
                <a:spcPct val="100000"/>
              </a:lnSpc>
            </a:pPr>
            <a:r>
              <a:rPr dirty="0" sz="1200" spc="-5" b="1">
                <a:latin typeface="Times New Roman"/>
                <a:cs typeface="Times New Roman"/>
              </a:rPr>
              <a:t>Typographic Conventions </a:t>
            </a:r>
            <a:r>
              <a:rPr dirty="0" sz="1200" b="1">
                <a:latin typeface="Times New Roman"/>
                <a:cs typeface="Times New Roman"/>
              </a:rPr>
              <a:t>in </a:t>
            </a:r>
            <a:r>
              <a:rPr dirty="0" sz="1200" spc="-5" b="1">
                <a:latin typeface="Times New Roman"/>
                <a:cs typeface="Times New Roman"/>
              </a:rPr>
              <a:t>Navigation</a:t>
            </a:r>
            <a:r>
              <a:rPr dirty="0" sz="1200" spc="-10" b="1">
                <a:latin typeface="Times New Roman"/>
                <a:cs typeface="Times New Roman"/>
              </a:rPr>
              <a:t> </a:t>
            </a:r>
            <a:r>
              <a:rPr dirty="0" sz="1200" spc="-5" b="1">
                <a:latin typeface="Times New Roman"/>
                <a:cs typeface="Times New Roman"/>
              </a:rPr>
              <a:t>Paths</a:t>
            </a:r>
            <a:endParaRPr sz="1200">
              <a:latin typeface="Times New Roman"/>
              <a:cs typeface="Times New Roman"/>
            </a:endParaRPr>
          </a:p>
          <a:p>
            <a:pPr marL="129539" marR="5080">
              <a:lnSpc>
                <a:spcPct val="100000"/>
              </a:lnSpc>
              <a:spcBef>
                <a:spcPts val="360"/>
              </a:spcBef>
            </a:pPr>
            <a:r>
              <a:rPr dirty="0" sz="1200">
                <a:latin typeface="Times New Roman"/>
                <a:cs typeface="Times New Roman"/>
              </a:rPr>
              <a:t>This course uses simplified navigation paths to direct you through Oracle applications, as in  the following</a:t>
            </a:r>
            <a:r>
              <a:rPr dirty="0" sz="1200" spc="-5">
                <a:latin typeface="Times New Roman"/>
                <a:cs typeface="Times New Roman"/>
              </a:rPr>
              <a:t> </a:t>
            </a:r>
            <a:r>
              <a:rPr dirty="0" sz="1200">
                <a:latin typeface="Times New Roman"/>
                <a:cs typeface="Times New Roman"/>
              </a:rPr>
              <a:t>example.</a:t>
            </a:r>
            <a:endParaRPr sz="1200">
              <a:latin typeface="Times New Roman"/>
              <a:cs typeface="Times New Roman"/>
            </a:endParaRPr>
          </a:p>
          <a:p>
            <a:pPr marL="129539">
              <a:lnSpc>
                <a:spcPct val="100000"/>
              </a:lnSpc>
              <a:spcBef>
                <a:spcPts val="355"/>
              </a:spcBef>
            </a:pPr>
            <a:r>
              <a:rPr dirty="0" sz="1200" spc="-5" b="1">
                <a:latin typeface="Times New Roman"/>
                <a:cs typeface="Times New Roman"/>
              </a:rPr>
              <a:t>Invoice </a:t>
            </a:r>
            <a:r>
              <a:rPr dirty="0" sz="1200" b="1">
                <a:latin typeface="Times New Roman"/>
                <a:cs typeface="Times New Roman"/>
              </a:rPr>
              <a:t>Batch</a:t>
            </a:r>
            <a:r>
              <a:rPr dirty="0" sz="1200" spc="-5" b="1">
                <a:latin typeface="Times New Roman"/>
                <a:cs typeface="Times New Roman"/>
              </a:rPr>
              <a:t> </a:t>
            </a:r>
            <a:r>
              <a:rPr dirty="0" sz="1200" b="1">
                <a:latin typeface="Times New Roman"/>
                <a:cs typeface="Times New Roman"/>
              </a:rPr>
              <a:t>Summary</a:t>
            </a:r>
            <a:endParaRPr sz="1200">
              <a:latin typeface="Times New Roman"/>
              <a:cs typeface="Times New Roman"/>
            </a:endParaRPr>
          </a:p>
          <a:p>
            <a:pPr marL="129539" marR="692150">
              <a:lnSpc>
                <a:spcPct val="125000"/>
              </a:lnSpc>
              <a:buAutoNum type="alphaUcParenBoth" startAt="14"/>
              <a:tabLst>
                <a:tab pos="380365" algn="l"/>
              </a:tabLst>
            </a:pPr>
            <a:r>
              <a:rPr dirty="0" sz="1200">
                <a:latin typeface="Times New Roman"/>
                <a:cs typeface="Times New Roman"/>
              </a:rPr>
              <a:t>Invoice &gt; Entry &gt; Invoice Batches Summary (M) Query &gt; Find (B)</a:t>
            </a:r>
            <a:r>
              <a:rPr dirty="0" sz="1200" spc="-120">
                <a:latin typeface="Times New Roman"/>
                <a:cs typeface="Times New Roman"/>
              </a:rPr>
              <a:t> </a:t>
            </a:r>
            <a:r>
              <a:rPr dirty="0" sz="1200">
                <a:latin typeface="Times New Roman"/>
                <a:cs typeface="Times New Roman"/>
              </a:rPr>
              <a:t>Approve  This </a:t>
            </a:r>
            <a:r>
              <a:rPr dirty="0" sz="1200" spc="-5">
                <a:latin typeface="Times New Roman"/>
                <a:cs typeface="Times New Roman"/>
              </a:rPr>
              <a:t>simplified </a:t>
            </a:r>
            <a:r>
              <a:rPr dirty="0" sz="1200">
                <a:latin typeface="Times New Roman"/>
                <a:cs typeface="Times New Roman"/>
              </a:rPr>
              <a:t>path translates to the following sequence of</a:t>
            </a:r>
            <a:r>
              <a:rPr dirty="0" sz="1200" spc="-5">
                <a:latin typeface="Times New Roman"/>
                <a:cs typeface="Times New Roman"/>
              </a:rPr>
              <a:t> </a:t>
            </a:r>
            <a:r>
              <a:rPr dirty="0" sz="1200">
                <a:latin typeface="Times New Roman"/>
                <a:cs typeface="Times New Roman"/>
              </a:rPr>
              <a:t>steps:</a:t>
            </a:r>
            <a:endParaRPr sz="1200">
              <a:latin typeface="Times New Roman"/>
              <a:cs typeface="Times New Roman"/>
            </a:endParaRPr>
          </a:p>
          <a:p>
            <a:pPr lvl="1" marL="474345" indent="-222250">
              <a:lnSpc>
                <a:spcPts val="1435"/>
              </a:lnSpc>
              <a:buAutoNum type="arabicPeriod"/>
              <a:tabLst>
                <a:tab pos="474980" algn="l"/>
              </a:tabLst>
            </a:pPr>
            <a:r>
              <a:rPr dirty="0" sz="1200">
                <a:latin typeface="Times New Roman"/>
                <a:cs typeface="Times New Roman"/>
              </a:rPr>
              <a:t>(N) </a:t>
            </a:r>
            <a:r>
              <a:rPr dirty="0" sz="1200" spc="-5">
                <a:latin typeface="Times New Roman"/>
                <a:cs typeface="Times New Roman"/>
              </a:rPr>
              <a:t>From </a:t>
            </a:r>
            <a:r>
              <a:rPr dirty="0" sz="1200">
                <a:latin typeface="Times New Roman"/>
                <a:cs typeface="Times New Roman"/>
              </a:rPr>
              <a:t>the Navigator window, select Invoice &gt; Entry &gt; Invoice Batches</a:t>
            </a:r>
            <a:r>
              <a:rPr dirty="0" sz="1200" spc="-65">
                <a:latin typeface="Times New Roman"/>
                <a:cs typeface="Times New Roman"/>
              </a:rPr>
              <a:t> </a:t>
            </a:r>
            <a:r>
              <a:rPr dirty="0" sz="1200">
                <a:latin typeface="Times New Roman"/>
                <a:cs typeface="Times New Roman"/>
              </a:rPr>
              <a:t>Summary.</a:t>
            </a:r>
            <a:endParaRPr sz="1200">
              <a:latin typeface="Times New Roman"/>
              <a:cs typeface="Times New Roman"/>
            </a:endParaRPr>
          </a:p>
          <a:p>
            <a:pPr lvl="1" marL="474345" indent="-222250">
              <a:lnSpc>
                <a:spcPts val="1435"/>
              </a:lnSpc>
              <a:buAutoNum type="arabicPeriod"/>
              <a:tabLst>
                <a:tab pos="474980" algn="l"/>
              </a:tabLst>
            </a:pPr>
            <a:r>
              <a:rPr dirty="0" sz="1200">
                <a:latin typeface="Times New Roman"/>
                <a:cs typeface="Times New Roman"/>
              </a:rPr>
              <a:t>(M) From the menu, select Query &gt;</a:t>
            </a:r>
            <a:r>
              <a:rPr dirty="0" sz="1200" spc="-20">
                <a:latin typeface="Times New Roman"/>
                <a:cs typeface="Times New Roman"/>
              </a:rPr>
              <a:t> </a:t>
            </a:r>
            <a:r>
              <a:rPr dirty="0" sz="1200">
                <a:latin typeface="Times New Roman"/>
                <a:cs typeface="Times New Roman"/>
              </a:rPr>
              <a:t>Find.</a:t>
            </a:r>
            <a:endParaRPr sz="1200">
              <a:latin typeface="Times New Roman"/>
              <a:cs typeface="Times New Roman"/>
            </a:endParaRPr>
          </a:p>
          <a:p>
            <a:pPr lvl="1" marL="474345" indent="-222250">
              <a:lnSpc>
                <a:spcPct val="100000"/>
              </a:lnSpc>
              <a:buAutoNum type="arabicPeriod"/>
              <a:tabLst>
                <a:tab pos="474980" algn="l"/>
              </a:tabLst>
            </a:pPr>
            <a:r>
              <a:rPr dirty="0" sz="1200">
                <a:latin typeface="Times New Roman"/>
                <a:cs typeface="Times New Roman"/>
              </a:rPr>
              <a:t>(B) Click the Approve</a:t>
            </a:r>
            <a:r>
              <a:rPr dirty="0" sz="1200" spc="-5">
                <a:latin typeface="Times New Roman"/>
                <a:cs typeface="Times New Roman"/>
              </a:rPr>
              <a:t> </a:t>
            </a:r>
            <a:r>
              <a:rPr dirty="0" sz="1200">
                <a:latin typeface="Times New Roman"/>
                <a:cs typeface="Times New Roman"/>
              </a:rPr>
              <a:t>button.</a:t>
            </a:r>
            <a:endParaRPr sz="1200">
              <a:latin typeface="Times New Roman"/>
              <a:cs typeface="Times New Roman"/>
            </a:endParaRPr>
          </a:p>
        </p:txBody>
      </p:sp>
      <p:sp>
        <p:nvSpPr>
          <p:cNvPr id="4" name="object 4"/>
          <p:cNvSpPr txBox="1"/>
          <p:nvPr/>
        </p:nvSpPr>
        <p:spPr>
          <a:xfrm>
            <a:off x="1009141" y="3023107"/>
            <a:ext cx="1354455" cy="75628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Times New Roman"/>
                <a:cs typeface="Times New Roman"/>
              </a:rPr>
              <a:t>Notation:</a:t>
            </a:r>
            <a:endParaRPr sz="1200">
              <a:latin typeface="Times New Roman"/>
              <a:cs typeface="Times New Roman"/>
            </a:endParaRPr>
          </a:p>
          <a:p>
            <a:pPr marL="356870">
              <a:lnSpc>
                <a:spcPts val="1435"/>
              </a:lnSpc>
            </a:pPr>
            <a:r>
              <a:rPr dirty="0" sz="1200">
                <a:latin typeface="Times New Roman"/>
                <a:cs typeface="Times New Roman"/>
              </a:rPr>
              <a:t>(N) =</a:t>
            </a:r>
            <a:r>
              <a:rPr dirty="0" sz="1200" spc="-95">
                <a:latin typeface="Times New Roman"/>
                <a:cs typeface="Times New Roman"/>
              </a:rPr>
              <a:t> </a:t>
            </a:r>
            <a:r>
              <a:rPr dirty="0" sz="1200">
                <a:latin typeface="Times New Roman"/>
                <a:cs typeface="Times New Roman"/>
              </a:rPr>
              <a:t>Navigator</a:t>
            </a:r>
            <a:endParaRPr sz="1200">
              <a:latin typeface="Times New Roman"/>
              <a:cs typeface="Times New Roman"/>
            </a:endParaRPr>
          </a:p>
          <a:p>
            <a:pPr marL="356870">
              <a:lnSpc>
                <a:spcPts val="1435"/>
              </a:lnSpc>
            </a:pPr>
            <a:r>
              <a:rPr dirty="0" sz="1200">
                <a:latin typeface="Times New Roman"/>
                <a:cs typeface="Times New Roman"/>
              </a:rPr>
              <a:t>(M) =</a:t>
            </a:r>
            <a:r>
              <a:rPr dirty="0" sz="1200" spc="-25">
                <a:latin typeface="Times New Roman"/>
                <a:cs typeface="Times New Roman"/>
              </a:rPr>
              <a:t> </a:t>
            </a:r>
            <a:r>
              <a:rPr dirty="0" sz="1200">
                <a:latin typeface="Times New Roman"/>
                <a:cs typeface="Times New Roman"/>
              </a:rPr>
              <a:t>menu</a:t>
            </a:r>
            <a:endParaRPr sz="1200">
              <a:latin typeface="Times New Roman"/>
              <a:cs typeface="Times New Roman"/>
            </a:endParaRPr>
          </a:p>
          <a:p>
            <a:pPr marL="356870">
              <a:lnSpc>
                <a:spcPct val="100000"/>
              </a:lnSpc>
            </a:pPr>
            <a:r>
              <a:rPr dirty="0" sz="1200">
                <a:latin typeface="Times New Roman"/>
                <a:cs typeface="Times New Roman"/>
              </a:rPr>
              <a:t>(T) =</a:t>
            </a:r>
            <a:r>
              <a:rPr dirty="0" sz="1200" spc="-15">
                <a:latin typeface="Times New Roman"/>
                <a:cs typeface="Times New Roman"/>
              </a:rPr>
              <a:t> </a:t>
            </a:r>
            <a:r>
              <a:rPr dirty="0" sz="1200">
                <a:latin typeface="Times New Roman"/>
                <a:cs typeface="Times New Roman"/>
              </a:rPr>
              <a:t>tab</a:t>
            </a:r>
            <a:endParaRPr sz="1200">
              <a:latin typeface="Times New Roman"/>
              <a:cs typeface="Times New Roman"/>
            </a:endParaRPr>
          </a:p>
        </p:txBody>
      </p:sp>
      <p:sp>
        <p:nvSpPr>
          <p:cNvPr id="5" name="object 5"/>
          <p:cNvSpPr txBox="1"/>
          <p:nvPr/>
        </p:nvSpPr>
        <p:spPr>
          <a:xfrm>
            <a:off x="2580893" y="3205988"/>
            <a:ext cx="985519" cy="573405"/>
          </a:xfrm>
          <a:prstGeom prst="rect">
            <a:avLst/>
          </a:prstGeom>
        </p:spPr>
        <p:txBody>
          <a:bodyPr wrap="square" lIns="0" tIns="12700" rIns="0" bIns="0" rtlCol="0" vert="horz">
            <a:spAutoFit/>
          </a:bodyPr>
          <a:lstStyle/>
          <a:p>
            <a:pPr marL="13335">
              <a:lnSpc>
                <a:spcPts val="1435"/>
              </a:lnSpc>
              <a:spcBef>
                <a:spcPts val="100"/>
              </a:spcBef>
            </a:pPr>
            <a:r>
              <a:rPr dirty="0" sz="1200">
                <a:latin typeface="Times New Roman"/>
                <a:cs typeface="Times New Roman"/>
              </a:rPr>
              <a:t>(I) =</a:t>
            </a:r>
            <a:r>
              <a:rPr dirty="0" sz="1200" spc="-30">
                <a:latin typeface="Times New Roman"/>
                <a:cs typeface="Times New Roman"/>
              </a:rPr>
              <a:t> </a:t>
            </a:r>
            <a:r>
              <a:rPr dirty="0" sz="1200">
                <a:latin typeface="Times New Roman"/>
                <a:cs typeface="Times New Roman"/>
              </a:rPr>
              <a:t>icon</a:t>
            </a:r>
            <a:endParaRPr sz="1200">
              <a:latin typeface="Times New Roman"/>
              <a:cs typeface="Times New Roman"/>
            </a:endParaRPr>
          </a:p>
          <a:p>
            <a:pPr marL="13335">
              <a:lnSpc>
                <a:spcPts val="1435"/>
              </a:lnSpc>
            </a:pPr>
            <a:r>
              <a:rPr dirty="0" sz="1200">
                <a:latin typeface="Times New Roman"/>
                <a:cs typeface="Times New Roman"/>
              </a:rPr>
              <a:t>(H) =</a:t>
            </a:r>
            <a:r>
              <a:rPr dirty="0" sz="1200" spc="-85">
                <a:latin typeface="Times New Roman"/>
                <a:cs typeface="Times New Roman"/>
              </a:rPr>
              <a:t> </a:t>
            </a:r>
            <a:r>
              <a:rPr dirty="0" sz="1200">
                <a:latin typeface="Times New Roman"/>
                <a:cs typeface="Times New Roman"/>
              </a:rPr>
              <a:t>hyperlink</a:t>
            </a:r>
            <a:endParaRPr sz="1200">
              <a:latin typeface="Times New Roman"/>
              <a:cs typeface="Times New Roman"/>
            </a:endParaRPr>
          </a:p>
          <a:p>
            <a:pPr marL="12700">
              <a:lnSpc>
                <a:spcPct val="100000"/>
              </a:lnSpc>
            </a:pPr>
            <a:r>
              <a:rPr dirty="0" sz="1200">
                <a:latin typeface="Times New Roman"/>
                <a:cs typeface="Times New Roman"/>
              </a:rPr>
              <a:t>(B) =</a:t>
            </a:r>
            <a:r>
              <a:rPr dirty="0" sz="1200" spc="-30">
                <a:latin typeface="Times New Roman"/>
                <a:cs typeface="Times New Roman"/>
              </a:rPr>
              <a:t> </a:t>
            </a:r>
            <a:r>
              <a:rPr dirty="0" sz="1200">
                <a:latin typeface="Times New Roman"/>
                <a:cs typeface="Times New Roman"/>
              </a:rPr>
              <a:t>button</a:t>
            </a:r>
            <a:endParaRPr sz="12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Dynamically Executing </a:t>
            </a:r>
            <a:r>
              <a:rPr dirty="0" sz="2000" b="1">
                <a:latin typeface="Arial"/>
                <a:cs typeface="Arial"/>
              </a:rPr>
              <a:t>a </a:t>
            </a:r>
            <a:r>
              <a:rPr dirty="0" sz="2000" spc="-5" b="1">
                <a:latin typeface="Arial"/>
                <a:cs typeface="Arial"/>
              </a:rPr>
              <a:t>PL/SQL</a:t>
            </a:r>
            <a:r>
              <a:rPr dirty="0" sz="2000" spc="5" b="1">
                <a:latin typeface="Arial"/>
                <a:cs typeface="Arial"/>
              </a:rPr>
              <a:t> </a:t>
            </a:r>
            <a:r>
              <a:rPr dirty="0" sz="2000" spc="-5" b="1">
                <a:latin typeface="Arial"/>
                <a:cs typeface="Arial"/>
              </a:rPr>
              <a:t>Block</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Execute a PL/SQL anonymous block</a:t>
            </a:r>
            <a:r>
              <a:rPr dirty="0" sz="1550" spc="5" b="1">
                <a:latin typeface="Arial"/>
                <a:cs typeface="Arial"/>
              </a:rPr>
              <a:t> </a:t>
            </a:r>
            <a:r>
              <a:rPr dirty="0" sz="1550" spc="10" b="1">
                <a:latin typeface="Arial"/>
                <a:cs typeface="Arial"/>
              </a:rPr>
              <a:t>dynamically:</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93214"/>
            <a:ext cx="5105400" cy="2561590"/>
          </a:xfrm>
          <a:prstGeom prst="rect">
            <a:avLst/>
          </a:prstGeom>
          <a:solidFill>
            <a:srgbClr val="CCCCCC"/>
          </a:solidFill>
          <a:ln w="20574">
            <a:solidFill>
              <a:srgbClr val="000000"/>
            </a:solidFill>
          </a:ln>
        </p:spPr>
        <p:txBody>
          <a:bodyPr wrap="square" lIns="0" tIns="34290" rIns="0" bIns="0" rtlCol="0" vert="horz">
            <a:spAutoFit/>
          </a:bodyPr>
          <a:lstStyle/>
          <a:p>
            <a:pPr marL="76200" marR="1017905">
              <a:lnSpc>
                <a:spcPct val="79200"/>
              </a:lnSpc>
              <a:spcBef>
                <a:spcPts val="270"/>
              </a:spcBef>
            </a:pPr>
            <a:r>
              <a:rPr dirty="0" sz="1300" spc="-15" b="1">
                <a:latin typeface="Courier New"/>
                <a:cs typeface="Courier New"/>
              </a:rPr>
              <a:t>CREATE FUNCTION annual_sal(emp_id </a:t>
            </a:r>
            <a:r>
              <a:rPr dirty="0" sz="1300" spc="-20" b="1">
                <a:latin typeface="Courier New"/>
                <a:cs typeface="Courier New"/>
              </a:rPr>
              <a:t>NUMBER)  </a:t>
            </a:r>
            <a:r>
              <a:rPr dirty="0" sz="1300" spc="-15" b="1">
                <a:latin typeface="Courier New"/>
                <a:cs typeface="Courier New"/>
              </a:rPr>
              <a:t>RETURN NUMBER</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466725" marR="2678430" indent="-196215">
              <a:lnSpc>
                <a:spcPct val="78800"/>
              </a:lnSpc>
              <a:spcBef>
                <a:spcPts val="10"/>
              </a:spcBef>
            </a:pPr>
            <a:r>
              <a:rPr dirty="0" sz="1300" spc="-15" b="1">
                <a:latin typeface="Courier New"/>
                <a:cs typeface="Courier New"/>
              </a:rPr>
              <a:t>plsql </a:t>
            </a:r>
            <a:r>
              <a:rPr dirty="0" sz="1300" spc="-20" b="1">
                <a:latin typeface="Courier New"/>
                <a:cs typeface="Courier New"/>
              </a:rPr>
              <a:t>varchar2(200) :=  </a:t>
            </a:r>
            <a:r>
              <a:rPr dirty="0" sz="1300" spc="-15" b="1">
                <a:latin typeface="Courier New"/>
                <a:cs typeface="Courier New"/>
              </a:rPr>
              <a:t>'DECLARE</a:t>
            </a:r>
            <a:r>
              <a:rPr dirty="0" sz="1300" spc="-30" b="1">
                <a:latin typeface="Courier New"/>
                <a:cs typeface="Courier New"/>
              </a:rPr>
              <a:t> </a:t>
            </a:r>
            <a:r>
              <a:rPr dirty="0" sz="1300" spc="-20" b="1">
                <a:latin typeface="Courier New"/>
                <a:cs typeface="Courier New"/>
              </a:rPr>
              <a:t>'||</a:t>
            </a:r>
            <a:endParaRPr sz="1300">
              <a:latin typeface="Courier New"/>
              <a:cs typeface="Courier New"/>
            </a:endParaRPr>
          </a:p>
          <a:p>
            <a:pPr marL="466725" marR="1604010">
              <a:lnSpc>
                <a:spcPct val="78800"/>
              </a:lnSpc>
              <a:spcBef>
                <a:spcPts val="5"/>
              </a:spcBef>
              <a:buChar char="'"/>
              <a:tabLst>
                <a:tab pos="662940" algn="l"/>
              </a:tabLst>
            </a:pPr>
            <a:r>
              <a:rPr dirty="0" sz="1300" spc="-15" b="1">
                <a:latin typeface="Courier New"/>
                <a:cs typeface="Courier New"/>
              </a:rPr>
              <a:t>emprec </a:t>
            </a:r>
            <a:r>
              <a:rPr dirty="0" sz="1300" spc="-20" b="1">
                <a:latin typeface="Courier New"/>
                <a:cs typeface="Courier New"/>
              </a:rPr>
              <a:t>employees%ROWTYPE; '||  </a:t>
            </a:r>
            <a:r>
              <a:rPr dirty="0" sz="1300" spc="-15" b="1">
                <a:latin typeface="Courier New"/>
                <a:cs typeface="Courier New"/>
              </a:rPr>
              <a:t>'BEGIN</a:t>
            </a:r>
            <a:r>
              <a:rPr dirty="0" sz="1300" spc="-20" b="1">
                <a:latin typeface="Courier New"/>
                <a:cs typeface="Courier New"/>
              </a:rPr>
              <a:t> '||</a:t>
            </a:r>
            <a:endParaRPr sz="1300">
              <a:latin typeface="Courier New"/>
              <a:cs typeface="Courier New"/>
            </a:endParaRPr>
          </a:p>
          <a:p>
            <a:pPr marL="466725" marR="1311910">
              <a:lnSpc>
                <a:spcPct val="79000"/>
              </a:lnSpc>
              <a:buChar char="'"/>
              <a:tabLst>
                <a:tab pos="662305" algn="l"/>
              </a:tabLst>
            </a:pPr>
            <a:r>
              <a:rPr dirty="0" sz="1300" spc="-15" b="1">
                <a:latin typeface="Courier New"/>
                <a:cs typeface="Courier New"/>
              </a:rPr>
              <a:t>emprec := </a:t>
            </a:r>
            <a:r>
              <a:rPr dirty="0" sz="1300" spc="-20" b="1">
                <a:latin typeface="Courier New"/>
                <a:cs typeface="Courier New"/>
              </a:rPr>
              <a:t>get_emp(:empid); </a:t>
            </a:r>
            <a:r>
              <a:rPr dirty="0" sz="1300" spc="-10" b="1">
                <a:latin typeface="Courier New"/>
                <a:cs typeface="Courier New"/>
              </a:rPr>
              <a:t>' </a:t>
            </a:r>
            <a:r>
              <a:rPr dirty="0" sz="1300" spc="-20" b="1">
                <a:latin typeface="Courier New"/>
                <a:cs typeface="Courier New"/>
              </a:rPr>
              <a:t>||  </a:t>
            </a:r>
            <a:r>
              <a:rPr dirty="0" sz="1300" spc="-10" b="1">
                <a:latin typeface="Courier New"/>
                <a:cs typeface="Courier New"/>
              </a:rPr>
              <a:t>' </a:t>
            </a:r>
            <a:r>
              <a:rPr dirty="0" sz="1300" spc="-15" b="1">
                <a:latin typeface="Courier New"/>
                <a:cs typeface="Courier New"/>
              </a:rPr>
              <a:t>:res := </a:t>
            </a:r>
            <a:r>
              <a:rPr dirty="0" sz="1300" spc="-20" b="1">
                <a:latin typeface="Courier New"/>
                <a:cs typeface="Courier New"/>
              </a:rPr>
              <a:t>emprec.salary </a:t>
            </a:r>
            <a:r>
              <a:rPr dirty="0" sz="1300" spc="-10" b="1">
                <a:latin typeface="Courier New"/>
                <a:cs typeface="Courier New"/>
              </a:rPr>
              <a:t>* </a:t>
            </a:r>
            <a:r>
              <a:rPr dirty="0" sz="1300" spc="-15" b="1">
                <a:latin typeface="Courier New"/>
                <a:cs typeface="Courier New"/>
              </a:rPr>
              <a:t>12; </a:t>
            </a:r>
            <a:r>
              <a:rPr dirty="0" sz="1300" spc="-10" b="1">
                <a:latin typeface="Courier New"/>
                <a:cs typeface="Courier New"/>
              </a:rPr>
              <a:t>' </a:t>
            </a:r>
            <a:r>
              <a:rPr dirty="0" sz="1300" spc="-20" b="1">
                <a:latin typeface="Courier New"/>
                <a:cs typeface="Courier New"/>
              </a:rPr>
              <a:t>||  'END;';</a:t>
            </a:r>
            <a:endParaRPr sz="1300">
              <a:latin typeface="Courier New"/>
              <a:cs typeface="Courier New"/>
            </a:endParaRPr>
          </a:p>
          <a:p>
            <a:pPr marL="76200" marR="3459479" indent="194945">
              <a:lnSpc>
                <a:spcPct val="78800"/>
              </a:lnSpc>
              <a:spcBef>
                <a:spcPts val="10"/>
              </a:spcBef>
            </a:pPr>
            <a:r>
              <a:rPr dirty="0" sz="1300" spc="-15" b="1">
                <a:latin typeface="Courier New"/>
                <a:cs typeface="Courier New"/>
              </a:rPr>
              <a:t>result</a:t>
            </a:r>
            <a:r>
              <a:rPr dirty="0" sz="1300" spc="-85" b="1">
                <a:latin typeface="Courier New"/>
                <a:cs typeface="Courier New"/>
              </a:rPr>
              <a:t> </a:t>
            </a:r>
            <a:r>
              <a:rPr dirty="0" sz="1300" spc="-20" b="1">
                <a:latin typeface="Courier New"/>
                <a:cs typeface="Courier New"/>
              </a:rPr>
              <a:t>NUMBER;  </a:t>
            </a:r>
            <a:r>
              <a:rPr dirty="0" sz="1300" spc="-15" b="1">
                <a:latin typeface="Courier New"/>
                <a:cs typeface="Courier New"/>
              </a:rPr>
              <a:t>BEGIN</a:t>
            </a:r>
            <a:endParaRPr sz="1300">
              <a:latin typeface="Courier New"/>
              <a:cs typeface="Courier New"/>
            </a:endParaRPr>
          </a:p>
          <a:p>
            <a:pPr marL="173355">
              <a:lnSpc>
                <a:spcPts val="1070"/>
              </a:lnSpc>
            </a:pPr>
            <a:r>
              <a:rPr dirty="0" sz="1300" spc="-15" b="1">
                <a:latin typeface="Courier New"/>
                <a:cs typeface="Courier New"/>
              </a:rPr>
              <a:t>EXECUTE IMMEDIATE</a:t>
            </a:r>
            <a:r>
              <a:rPr dirty="0" sz="1300" spc="-35" b="1">
                <a:latin typeface="Courier New"/>
                <a:cs typeface="Courier New"/>
              </a:rPr>
              <a:t> </a:t>
            </a:r>
            <a:r>
              <a:rPr dirty="0" sz="1300" spc="-20" b="1">
                <a:latin typeface="Courier New"/>
                <a:cs typeface="Courier New"/>
              </a:rPr>
              <a:t>plsql</a:t>
            </a:r>
            <a:endParaRPr sz="1300">
              <a:latin typeface="Courier New"/>
              <a:cs typeface="Courier New"/>
            </a:endParaRPr>
          </a:p>
          <a:p>
            <a:pPr marL="271145" marR="1409065" indent="683260">
              <a:lnSpc>
                <a:spcPct val="79200"/>
              </a:lnSpc>
              <a:spcBef>
                <a:spcPts val="160"/>
              </a:spcBef>
            </a:pPr>
            <a:r>
              <a:rPr dirty="0" sz="1300" spc="-15" b="1">
                <a:latin typeface="Courier New"/>
                <a:cs typeface="Courier New"/>
              </a:rPr>
              <a:t>USING IN emp_id, OUT </a:t>
            </a:r>
            <a:r>
              <a:rPr dirty="0" sz="1300" spc="-20" b="1">
                <a:latin typeface="Courier New"/>
                <a:cs typeface="Courier New"/>
              </a:rPr>
              <a:t>result;  </a:t>
            </a: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result;</a:t>
            </a:r>
            <a:endParaRPr sz="1300">
              <a:latin typeface="Courier New"/>
              <a:cs typeface="Courier New"/>
            </a:endParaRPr>
          </a:p>
          <a:p>
            <a:pPr marL="75565">
              <a:lnSpc>
                <a:spcPts val="1070"/>
              </a:lnSpc>
            </a:pPr>
            <a:r>
              <a:rPr dirty="0" sz="1300" spc="-20" b="1">
                <a:latin typeface="Courier New"/>
                <a:cs typeface="Courier New"/>
              </a:rPr>
              <a:t>END;</a:t>
            </a:r>
            <a:endParaRPr sz="1300">
              <a:latin typeface="Courier New"/>
              <a:cs typeface="Courier New"/>
            </a:endParaRPr>
          </a:p>
          <a:p>
            <a:pPr marL="75565">
              <a:lnSpc>
                <a:spcPts val="139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1335786" y="4728971"/>
            <a:ext cx="5105400" cy="27305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515"/>
              </a:lnSpc>
            </a:pPr>
            <a:r>
              <a:rPr dirty="0" sz="1300" spc="-15" b="1">
                <a:latin typeface="Courier New"/>
                <a:cs typeface="Courier New"/>
              </a:rPr>
              <a:t>EXECUTE </a:t>
            </a:r>
            <a:r>
              <a:rPr dirty="0" sz="1300" spc="-20" b="1">
                <a:latin typeface="Courier New"/>
                <a:cs typeface="Courier New"/>
              </a:rPr>
              <a:t>DBMS_OUTPUT.PUT_LINE(annual_sal(100))</a:t>
            </a:r>
            <a:endParaRPr sz="1300">
              <a:latin typeface="Courier New"/>
              <a:cs typeface="Courier New"/>
            </a:endParaRPr>
          </a:p>
        </p:txBody>
      </p:sp>
      <p:sp>
        <p:nvSpPr>
          <p:cNvPr id="6" name="object 6"/>
          <p:cNvSpPr txBox="1"/>
          <p:nvPr/>
        </p:nvSpPr>
        <p:spPr>
          <a:xfrm>
            <a:off x="743204" y="5619272"/>
            <a:ext cx="6170295" cy="216789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Dynamically Executing </a:t>
            </a:r>
            <a:r>
              <a:rPr dirty="0" sz="1300" spc="10" b="1">
                <a:latin typeface="Arial"/>
                <a:cs typeface="Arial"/>
              </a:rPr>
              <a:t>a PL/SQL</a:t>
            </a:r>
            <a:r>
              <a:rPr dirty="0" sz="1300" spc="-20" b="1">
                <a:latin typeface="Arial"/>
                <a:cs typeface="Arial"/>
              </a:rPr>
              <a:t> </a:t>
            </a:r>
            <a:r>
              <a:rPr dirty="0" sz="1300" spc="5" b="1">
                <a:latin typeface="Arial"/>
                <a:cs typeface="Arial"/>
              </a:rPr>
              <a:t>Block</a:t>
            </a:r>
            <a:endParaRPr sz="1300">
              <a:latin typeface="Arial"/>
              <a:cs typeface="Arial"/>
            </a:endParaRPr>
          </a:p>
          <a:p>
            <a:pPr marL="138430" marR="129539">
              <a:lnSpc>
                <a:spcPct val="106100"/>
              </a:lnSpc>
              <a:spcBef>
                <a:spcPts val="219"/>
              </a:spcBef>
            </a:pPr>
            <a:r>
              <a:rPr dirty="0" sz="1300" spc="10">
                <a:latin typeface="Times New Roman"/>
                <a:cs typeface="Times New Roman"/>
              </a:rPr>
              <a:t>The </a:t>
            </a:r>
            <a:r>
              <a:rPr dirty="0" sz="1300" spc="10">
                <a:latin typeface="Courier New"/>
                <a:cs typeface="Courier New"/>
              </a:rPr>
              <a:t>annual_sal</a:t>
            </a:r>
            <a:r>
              <a:rPr dirty="0" sz="1300" spc="-385">
                <a:latin typeface="Courier New"/>
                <a:cs typeface="Courier New"/>
              </a:rPr>
              <a:t> </a:t>
            </a:r>
            <a:r>
              <a:rPr dirty="0" sz="1300" spc="5">
                <a:latin typeface="Times New Roman"/>
                <a:cs typeface="Times New Roman"/>
              </a:rPr>
              <a:t>function dynamically constructs an </a:t>
            </a:r>
            <a:r>
              <a:rPr dirty="0" sz="1300" spc="10">
                <a:latin typeface="Times New Roman"/>
                <a:cs typeface="Times New Roman"/>
              </a:rPr>
              <a:t>anonymous PL/SQL </a:t>
            </a:r>
            <a:r>
              <a:rPr dirty="0" sz="1300" spc="5">
                <a:latin typeface="Times New Roman"/>
                <a:cs typeface="Times New Roman"/>
              </a:rPr>
              <a:t>block. </a:t>
            </a:r>
            <a:r>
              <a:rPr dirty="0" sz="1300" spc="10">
                <a:latin typeface="Times New Roman"/>
                <a:cs typeface="Times New Roman"/>
              </a:rPr>
              <a:t>The  PL/SQL </a:t>
            </a:r>
            <a:r>
              <a:rPr dirty="0" sz="1300" spc="5">
                <a:latin typeface="Times New Roman"/>
                <a:cs typeface="Times New Roman"/>
              </a:rPr>
              <a:t>block contains bind variables</a:t>
            </a:r>
            <a:r>
              <a:rPr dirty="0" sz="1300">
                <a:latin typeface="Times New Roman"/>
                <a:cs typeface="Times New Roman"/>
              </a:rPr>
              <a:t> </a:t>
            </a:r>
            <a:r>
              <a:rPr dirty="0" sz="1300" spc="5">
                <a:latin typeface="Times New Roman"/>
                <a:cs typeface="Times New Roman"/>
              </a:rPr>
              <a:t>for:</a:t>
            </a:r>
            <a:endParaRPr sz="1300">
              <a:latin typeface="Times New Roman"/>
              <a:cs typeface="Times New Roman"/>
            </a:endParaRPr>
          </a:p>
          <a:p>
            <a:pPr marL="515620" indent="-251460">
              <a:lnSpc>
                <a:spcPts val="1505"/>
              </a:lnSpc>
              <a:buChar char="•"/>
              <a:tabLst>
                <a:tab pos="514984" algn="l"/>
                <a:tab pos="515620" algn="l"/>
              </a:tabLst>
            </a:pPr>
            <a:r>
              <a:rPr dirty="0" sz="1300" spc="5">
                <a:latin typeface="Times New Roman"/>
                <a:cs typeface="Times New Roman"/>
              </a:rPr>
              <a:t>The input of the employee </a:t>
            </a:r>
            <a:r>
              <a:rPr dirty="0" sz="1300" spc="10">
                <a:latin typeface="Times New Roman"/>
                <a:cs typeface="Times New Roman"/>
              </a:rPr>
              <a:t>ID </a:t>
            </a:r>
            <a:r>
              <a:rPr dirty="0" sz="1300" spc="5">
                <a:latin typeface="Times New Roman"/>
                <a:cs typeface="Times New Roman"/>
              </a:rPr>
              <a:t>using the </a:t>
            </a:r>
            <a:r>
              <a:rPr dirty="0" sz="1300" spc="15">
                <a:latin typeface="Courier New"/>
                <a:cs typeface="Courier New"/>
              </a:rPr>
              <a:t>:empid</a:t>
            </a:r>
            <a:r>
              <a:rPr dirty="0" sz="1300" spc="-450">
                <a:latin typeface="Courier New"/>
                <a:cs typeface="Courier New"/>
              </a:rPr>
              <a:t> </a:t>
            </a:r>
            <a:r>
              <a:rPr dirty="0" sz="1300" spc="5">
                <a:latin typeface="Times New Roman"/>
                <a:cs typeface="Times New Roman"/>
              </a:rPr>
              <a:t>placeholder</a:t>
            </a:r>
            <a:endParaRPr sz="1300">
              <a:latin typeface="Times New Roman"/>
              <a:cs typeface="Times New Roman"/>
            </a:endParaRPr>
          </a:p>
          <a:p>
            <a:pPr marL="515620" marR="257175" indent="-251460">
              <a:lnSpc>
                <a:spcPts val="1500"/>
              </a:lnSpc>
              <a:spcBef>
                <a:spcPts val="200"/>
              </a:spcBef>
              <a:buChar char="•"/>
              <a:tabLst>
                <a:tab pos="514984" algn="l"/>
                <a:tab pos="515620" algn="l"/>
              </a:tabLst>
            </a:pPr>
            <a:r>
              <a:rPr dirty="0" sz="1300" spc="5">
                <a:latin typeface="Times New Roman"/>
                <a:cs typeface="Times New Roman"/>
              </a:rPr>
              <a:t>The output result computing the annual </a:t>
            </a:r>
            <a:r>
              <a:rPr dirty="0" sz="1300" spc="10">
                <a:latin typeface="Times New Roman"/>
                <a:cs typeface="Times New Roman"/>
              </a:rPr>
              <a:t>employees’ </a:t>
            </a:r>
            <a:r>
              <a:rPr dirty="0" sz="1300" spc="5">
                <a:latin typeface="Times New Roman"/>
                <a:cs typeface="Times New Roman"/>
              </a:rPr>
              <a:t>salary using the placeholder  called </a:t>
            </a:r>
            <a:r>
              <a:rPr dirty="0" sz="1300" spc="15">
                <a:latin typeface="Courier New"/>
                <a:cs typeface="Courier New"/>
              </a:rPr>
              <a:t>:res</a:t>
            </a:r>
            <a:endParaRPr sz="1300">
              <a:latin typeface="Courier New"/>
              <a:cs typeface="Courier New"/>
            </a:endParaRPr>
          </a:p>
          <a:p>
            <a:pPr marL="138430" marR="5080">
              <a:lnSpc>
                <a:spcPct val="103099"/>
              </a:lnSpc>
              <a:spcBef>
                <a:spcPts val="330"/>
              </a:spcBef>
            </a:pPr>
            <a:r>
              <a:rPr dirty="0" sz="1300" spc="5" b="1">
                <a:latin typeface="Times New Roman"/>
                <a:cs typeface="Times New Roman"/>
              </a:rPr>
              <a:t>Note:</a:t>
            </a:r>
            <a:r>
              <a:rPr dirty="0" sz="1300" spc="10" b="1">
                <a:latin typeface="Times New Roman"/>
                <a:cs typeface="Times New Roman"/>
              </a:rPr>
              <a:t> </a:t>
            </a:r>
            <a:r>
              <a:rPr dirty="0" sz="1300" spc="5">
                <a:latin typeface="Times New Roman"/>
                <a:cs typeface="Times New Roman"/>
              </a:rPr>
              <a:t>This</a:t>
            </a:r>
            <a:r>
              <a:rPr dirty="0" sz="1300" spc="10">
                <a:latin typeface="Times New Roman"/>
                <a:cs typeface="Times New Roman"/>
              </a:rPr>
              <a:t> </a:t>
            </a:r>
            <a:r>
              <a:rPr dirty="0" sz="1300" spc="5">
                <a:latin typeface="Times New Roman"/>
                <a:cs typeface="Times New Roman"/>
              </a:rPr>
              <a:t>example</a:t>
            </a:r>
            <a:r>
              <a:rPr dirty="0" sz="1300" spc="10">
                <a:latin typeface="Times New Roman"/>
                <a:cs typeface="Times New Roman"/>
              </a:rPr>
              <a:t> demonstrates how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use</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result</a:t>
            </a:r>
            <a:r>
              <a:rPr dirty="0" sz="1300" spc="10">
                <a:latin typeface="Times New Roman"/>
                <a:cs typeface="Times New Roman"/>
              </a:rPr>
              <a:t> </a:t>
            </a:r>
            <a:r>
              <a:rPr dirty="0" sz="1300" spc="5">
                <a:latin typeface="Times New Roman"/>
                <a:cs typeface="Times New Roman"/>
              </a:rPr>
              <a:t>syntax</a:t>
            </a:r>
            <a:r>
              <a:rPr dirty="0" sz="1300" spc="10">
                <a:latin typeface="Times New Roman"/>
                <a:cs typeface="Times New Roman"/>
              </a:rPr>
              <a:t> </a:t>
            </a:r>
            <a:r>
              <a:rPr dirty="0" sz="1300" spc="5">
                <a:latin typeface="Times New Roman"/>
                <a:cs typeface="Times New Roman"/>
              </a:rPr>
              <a:t>(in</a:t>
            </a:r>
            <a:r>
              <a:rPr dirty="0" sz="1300" spc="2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0">
                <a:latin typeface="Courier New"/>
                <a:cs typeface="Courier New"/>
              </a:rPr>
              <a:t>USING</a:t>
            </a:r>
            <a:r>
              <a:rPr dirty="0" sz="1300" spc="-450">
                <a:latin typeface="Courier New"/>
                <a:cs typeface="Courier New"/>
              </a:rPr>
              <a:t> </a:t>
            </a:r>
            <a:r>
              <a:rPr dirty="0" sz="1300" spc="5">
                <a:latin typeface="Times New Roman"/>
                <a:cs typeface="Times New Roman"/>
              </a:rPr>
              <a:t>clause  of the </a:t>
            </a:r>
            <a:r>
              <a:rPr dirty="0" sz="1300" spc="10">
                <a:latin typeface="Courier New"/>
                <a:cs typeface="Courier New"/>
              </a:rPr>
              <a:t>EXECUTE IMMEDIATE </a:t>
            </a:r>
            <a:r>
              <a:rPr dirty="0" sz="1300" spc="5">
                <a:latin typeface="Times New Roman"/>
                <a:cs typeface="Times New Roman"/>
              </a:rPr>
              <a:t>statement) to obtain the result calculated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The </a:t>
            </a:r>
            <a:r>
              <a:rPr dirty="0" sz="1300" spc="5">
                <a:latin typeface="Times New Roman"/>
                <a:cs typeface="Times New Roman"/>
              </a:rPr>
              <a:t>procedure output variables and function return values can be obtained in a  similar </a:t>
            </a:r>
            <a:r>
              <a:rPr dirty="0" sz="1300" spc="10">
                <a:latin typeface="Times New Roman"/>
                <a:cs typeface="Times New Roman"/>
              </a:rPr>
              <a:t>way </a:t>
            </a:r>
            <a:r>
              <a:rPr dirty="0" sz="1300" spc="5">
                <a:latin typeface="Times New Roman"/>
                <a:cs typeface="Times New Roman"/>
              </a:rPr>
              <a:t>from a dynamically executed </a:t>
            </a:r>
            <a:r>
              <a:rPr dirty="0" sz="1300" spc="10">
                <a:latin typeface="Times New Roman"/>
                <a:cs typeface="Times New Roman"/>
              </a:rPr>
              <a:t>anonymous PL/SQL</a:t>
            </a:r>
            <a:r>
              <a:rPr dirty="0" sz="1300" spc="5">
                <a:latin typeface="Times New Roman"/>
                <a:cs typeface="Times New Roman"/>
              </a:rPr>
              <a:t> block.</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617345" marR="1648460">
              <a:lnSpc>
                <a:spcPct val="100000"/>
              </a:lnSpc>
            </a:pPr>
            <a:r>
              <a:rPr dirty="0" sz="2000" spc="-5" b="1">
                <a:latin typeface="Arial"/>
                <a:cs typeface="Arial"/>
              </a:rPr>
              <a:t>Using Native Dynamic</a:t>
            </a:r>
            <a:r>
              <a:rPr dirty="0" sz="2000" spc="-45" b="1">
                <a:latin typeface="Arial"/>
                <a:cs typeface="Arial"/>
              </a:rPr>
              <a:t> </a:t>
            </a:r>
            <a:r>
              <a:rPr dirty="0" sz="2000" b="1">
                <a:latin typeface="Arial"/>
                <a:cs typeface="Arial"/>
              </a:rPr>
              <a:t>SQL  </a:t>
            </a:r>
            <a:r>
              <a:rPr dirty="0" sz="2000" spc="-5" b="1">
                <a:latin typeface="Arial"/>
                <a:cs typeface="Arial"/>
              </a:rPr>
              <a:t>to Compile PL/SQL</a:t>
            </a:r>
            <a:r>
              <a:rPr dirty="0" sz="2000" spc="-30" b="1">
                <a:latin typeface="Arial"/>
                <a:cs typeface="Arial"/>
              </a:rPr>
              <a:t> </a:t>
            </a:r>
            <a:r>
              <a:rPr dirty="0" sz="2000" spc="-5" b="1">
                <a:latin typeface="Arial"/>
                <a:cs typeface="Arial"/>
              </a:rPr>
              <a:t>Code</a:t>
            </a:r>
            <a:endParaRPr sz="2000">
              <a:latin typeface="Arial"/>
              <a:cs typeface="Arial"/>
            </a:endParaRPr>
          </a:p>
          <a:p>
            <a:pPr>
              <a:lnSpc>
                <a:spcPct val="100000"/>
              </a:lnSpc>
              <a:spcBef>
                <a:spcPts val="40"/>
              </a:spcBef>
            </a:pPr>
            <a:endParaRPr sz="2000">
              <a:latin typeface="Arial"/>
              <a:cs typeface="Arial"/>
            </a:endParaRPr>
          </a:p>
          <a:p>
            <a:pPr marL="626745">
              <a:lnSpc>
                <a:spcPct val="100000"/>
              </a:lnSpc>
            </a:pPr>
            <a:r>
              <a:rPr dirty="0" sz="1550" spc="10" b="1">
                <a:latin typeface="Arial"/>
                <a:cs typeface="Arial"/>
              </a:rPr>
              <a:t>Compile PL/SQL code with the </a:t>
            </a:r>
            <a:r>
              <a:rPr dirty="0" sz="1550" spc="10" b="1">
                <a:latin typeface="Courier New"/>
                <a:cs typeface="Courier New"/>
              </a:rPr>
              <a:t>ALTER</a:t>
            </a:r>
            <a:r>
              <a:rPr dirty="0" sz="1550" spc="-505" b="1">
                <a:latin typeface="Courier New"/>
                <a:cs typeface="Courier New"/>
              </a:rPr>
              <a:t> </a:t>
            </a:r>
            <a:r>
              <a:rPr dirty="0" sz="1550" spc="10" b="1">
                <a:latin typeface="Arial"/>
                <a:cs typeface="Arial"/>
              </a:rPr>
              <a:t>statement:</a:t>
            </a:r>
            <a:endParaRPr sz="1550">
              <a:latin typeface="Arial"/>
              <a:cs typeface="Arial"/>
            </a:endParaRPr>
          </a:p>
          <a:p>
            <a:pPr marL="1035050" indent="-327025">
              <a:lnSpc>
                <a:spcPct val="100000"/>
              </a:lnSpc>
              <a:spcBef>
                <a:spcPts val="375"/>
              </a:spcBef>
              <a:buClr>
                <a:srgbClr val="FF0000"/>
              </a:buClr>
              <a:buFont typeface="Arial"/>
              <a:buChar char="•"/>
              <a:tabLst>
                <a:tab pos="1035050" algn="l"/>
                <a:tab pos="1035685" algn="l"/>
              </a:tabLst>
            </a:pPr>
            <a:r>
              <a:rPr dirty="0" sz="1550" spc="10" b="1">
                <a:latin typeface="Courier New"/>
                <a:cs typeface="Courier New"/>
              </a:rPr>
              <a:t>ALTER PROCEDURE name</a:t>
            </a:r>
            <a:r>
              <a:rPr dirty="0" sz="1550" spc="35" b="1">
                <a:latin typeface="Courier New"/>
                <a:cs typeface="Courier New"/>
              </a:rPr>
              <a:t> </a:t>
            </a:r>
            <a:r>
              <a:rPr dirty="0" sz="1550" spc="10" b="1">
                <a:latin typeface="Courier New"/>
                <a:cs typeface="Courier New"/>
              </a:rPr>
              <a:t>COMPILE</a:t>
            </a:r>
            <a:endParaRPr sz="1550">
              <a:latin typeface="Courier New"/>
              <a:cs typeface="Courier New"/>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ALTER FUNCTION name</a:t>
            </a:r>
            <a:r>
              <a:rPr dirty="0" sz="1550" spc="35" b="1">
                <a:latin typeface="Courier New"/>
                <a:cs typeface="Courier New"/>
              </a:rPr>
              <a:t> </a:t>
            </a:r>
            <a:r>
              <a:rPr dirty="0" sz="1550" spc="10" b="1">
                <a:latin typeface="Courier New"/>
                <a:cs typeface="Courier New"/>
              </a:rPr>
              <a:t>COMPILE</a:t>
            </a:r>
            <a:endParaRPr sz="1550">
              <a:latin typeface="Courier New"/>
              <a:cs typeface="Courier New"/>
            </a:endParaRPr>
          </a:p>
          <a:p>
            <a:pPr marL="1035050" indent="-327025">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ALTER PACKAGE name COMPILE</a:t>
            </a:r>
            <a:r>
              <a:rPr dirty="0" sz="1550" spc="50" b="1">
                <a:latin typeface="Courier New"/>
                <a:cs typeface="Courier New"/>
              </a:rPr>
              <a:t> </a:t>
            </a:r>
            <a:r>
              <a:rPr dirty="0" sz="1550" spc="10" b="1">
                <a:latin typeface="Courier New"/>
                <a:cs typeface="Courier New"/>
              </a:rPr>
              <a:t>SPECIFICATION</a:t>
            </a:r>
            <a:endParaRPr sz="1550">
              <a:latin typeface="Courier New"/>
              <a:cs typeface="Courier New"/>
            </a:endParaRPr>
          </a:p>
          <a:p>
            <a:pPr marL="1035050" indent="-327025">
              <a:lnSpc>
                <a:spcPct val="100000"/>
              </a:lnSpc>
              <a:spcBef>
                <a:spcPts val="425"/>
              </a:spcBef>
              <a:buClr>
                <a:srgbClr val="FF0000"/>
              </a:buClr>
              <a:buFont typeface="Arial"/>
              <a:buChar char="•"/>
              <a:tabLst>
                <a:tab pos="1035050" algn="l"/>
                <a:tab pos="1035685" algn="l"/>
              </a:tabLst>
            </a:pPr>
            <a:r>
              <a:rPr dirty="0" sz="1550" spc="10" b="1">
                <a:latin typeface="Courier New"/>
                <a:cs typeface="Courier New"/>
              </a:rPr>
              <a:t>ALTER PACKAGE name COMPILE</a:t>
            </a:r>
            <a:r>
              <a:rPr dirty="0" sz="1550" spc="45" b="1">
                <a:latin typeface="Courier New"/>
                <a:cs typeface="Courier New"/>
              </a:rPr>
              <a:t> </a:t>
            </a:r>
            <a:r>
              <a:rPr dirty="0" sz="1550" spc="10" b="1">
                <a:latin typeface="Courier New"/>
                <a:cs typeface="Courier New"/>
              </a:rPr>
              <a:t>BODY</a:t>
            </a:r>
            <a:endParaRPr sz="155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pPr>
            <a:endParaRPr sz="19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3207257"/>
            <a:ext cx="5105400" cy="1797685"/>
          </a:xfrm>
          <a:prstGeom prst="rect">
            <a:avLst/>
          </a:prstGeom>
          <a:solidFill>
            <a:srgbClr val="CCCCCC"/>
          </a:solidFill>
          <a:ln w="20574">
            <a:solidFill>
              <a:srgbClr val="000000"/>
            </a:solidFill>
          </a:ln>
        </p:spPr>
        <p:txBody>
          <a:bodyPr wrap="square" lIns="0" tIns="34925" rIns="0" bIns="0" rtlCol="0" vert="horz">
            <a:spAutoFit/>
          </a:bodyPr>
          <a:lstStyle/>
          <a:p>
            <a:pPr marL="173355" marR="139700" indent="-97790">
              <a:lnSpc>
                <a:spcPct val="79000"/>
              </a:lnSpc>
              <a:spcBef>
                <a:spcPts val="275"/>
              </a:spcBef>
            </a:pPr>
            <a:r>
              <a:rPr dirty="0" sz="1300" spc="-15" b="1">
                <a:latin typeface="Courier New"/>
                <a:cs typeface="Courier New"/>
              </a:rPr>
              <a:t>CREATE PROCEDURE compile_plsql(name </a:t>
            </a:r>
            <a:r>
              <a:rPr dirty="0" sz="1300" spc="-20" b="1">
                <a:latin typeface="Courier New"/>
                <a:cs typeface="Courier New"/>
              </a:rPr>
              <a:t>VARCHAR2,  plsql_type </a:t>
            </a:r>
            <a:r>
              <a:rPr dirty="0" sz="1300" spc="-15" b="1">
                <a:latin typeface="Courier New"/>
                <a:cs typeface="Courier New"/>
              </a:rPr>
              <a:t>VARCHAR2, options VARCHAR2 := NULL) </a:t>
            </a:r>
            <a:r>
              <a:rPr dirty="0" sz="1300" spc="-20" b="1">
                <a:latin typeface="Courier New"/>
                <a:cs typeface="Courier New"/>
              </a:rPr>
              <a:t>IS  </a:t>
            </a:r>
            <a:r>
              <a:rPr dirty="0" sz="1300" spc="-15" b="1">
                <a:latin typeface="Courier New"/>
                <a:cs typeface="Courier New"/>
              </a:rPr>
              <a:t>stmt </a:t>
            </a:r>
            <a:r>
              <a:rPr dirty="0" sz="1300" spc="-20" b="1">
                <a:latin typeface="Courier New"/>
                <a:cs typeface="Courier New"/>
              </a:rPr>
              <a:t>varchar2(200) </a:t>
            </a:r>
            <a:r>
              <a:rPr dirty="0" sz="1300" spc="-15" b="1">
                <a:latin typeface="Courier New"/>
                <a:cs typeface="Courier New"/>
              </a:rPr>
              <a:t>:= 'ALTER '|| </a:t>
            </a:r>
            <a:r>
              <a:rPr dirty="0" sz="1300" spc="-20" b="1">
                <a:latin typeface="Courier New"/>
                <a:cs typeface="Courier New"/>
              </a:rPr>
              <a:t>plsql_type</a:t>
            </a:r>
            <a:r>
              <a:rPr dirty="0" sz="1300" b="1">
                <a:latin typeface="Courier New"/>
                <a:cs typeface="Courier New"/>
              </a:rPr>
              <a:t> </a:t>
            </a:r>
            <a:r>
              <a:rPr dirty="0" sz="1300" spc="-20" b="1">
                <a:latin typeface="Courier New"/>
                <a:cs typeface="Courier New"/>
              </a:rPr>
              <a:t>||</a:t>
            </a:r>
            <a:endParaRPr sz="1300">
              <a:latin typeface="Courier New"/>
              <a:cs typeface="Courier New"/>
            </a:endParaRPr>
          </a:p>
          <a:p>
            <a:pPr marL="2418715">
              <a:lnSpc>
                <a:spcPts val="1070"/>
              </a:lnSpc>
            </a:pPr>
            <a:r>
              <a:rPr dirty="0" sz="1300" spc="-10" b="1">
                <a:latin typeface="Courier New"/>
                <a:cs typeface="Courier New"/>
              </a:rPr>
              <a:t>' '|| name || '</a:t>
            </a:r>
            <a:r>
              <a:rPr dirty="0" sz="1300" spc="-95" b="1">
                <a:latin typeface="Courier New"/>
                <a:cs typeface="Courier New"/>
              </a:rPr>
              <a:t> </a:t>
            </a:r>
            <a:r>
              <a:rPr dirty="0" sz="1300" spc="-15" b="1">
                <a:latin typeface="Courier New"/>
                <a:cs typeface="Courier New"/>
              </a:rPr>
              <a:t>COMPILE';</a:t>
            </a:r>
            <a:endParaRPr sz="1300">
              <a:latin typeface="Courier New"/>
              <a:cs typeface="Courier New"/>
            </a:endParaRPr>
          </a:p>
          <a:p>
            <a:pPr marL="76200">
              <a:lnSpc>
                <a:spcPts val="1235"/>
              </a:lnSpc>
            </a:pPr>
            <a:r>
              <a:rPr dirty="0" sz="1300" spc="-15" b="1">
                <a:latin typeface="Courier New"/>
                <a:cs typeface="Courier New"/>
              </a:rPr>
              <a:t>BEGIN</a:t>
            </a:r>
            <a:endParaRPr sz="1300">
              <a:latin typeface="Courier New"/>
              <a:cs typeface="Courier New"/>
            </a:endParaRPr>
          </a:p>
          <a:p>
            <a:pPr marL="173355">
              <a:lnSpc>
                <a:spcPts val="1235"/>
              </a:lnSpc>
            </a:pPr>
            <a:r>
              <a:rPr dirty="0" sz="1300" spc="-15" b="1">
                <a:latin typeface="Courier New"/>
                <a:cs typeface="Courier New"/>
              </a:rPr>
              <a:t>IF options IS NOT NULL</a:t>
            </a:r>
            <a:r>
              <a:rPr dirty="0" sz="1300" spc="-50" b="1">
                <a:latin typeface="Courier New"/>
                <a:cs typeface="Courier New"/>
              </a:rPr>
              <a:t> </a:t>
            </a:r>
            <a:r>
              <a:rPr dirty="0" sz="1300" spc="-20" b="1">
                <a:latin typeface="Courier New"/>
                <a:cs typeface="Courier New"/>
              </a:rPr>
              <a:t>THEN</a:t>
            </a:r>
            <a:endParaRPr sz="1300">
              <a:latin typeface="Courier New"/>
              <a:cs typeface="Courier New"/>
            </a:endParaRPr>
          </a:p>
          <a:p>
            <a:pPr marL="173355" marR="1701800" indent="194945">
              <a:lnSpc>
                <a:spcPct val="79200"/>
              </a:lnSpc>
              <a:spcBef>
                <a:spcPts val="160"/>
              </a:spcBef>
            </a:pPr>
            <a:r>
              <a:rPr dirty="0" sz="1300" spc="-15" b="1">
                <a:latin typeface="Courier New"/>
                <a:cs typeface="Courier New"/>
              </a:rPr>
              <a:t>stmt := stmt || </a:t>
            </a:r>
            <a:r>
              <a:rPr dirty="0" sz="1300" spc="-10" b="1">
                <a:latin typeface="Courier New"/>
                <a:cs typeface="Courier New"/>
              </a:rPr>
              <a:t>' ' </a:t>
            </a:r>
            <a:r>
              <a:rPr dirty="0" sz="1300" spc="-15" b="1">
                <a:latin typeface="Courier New"/>
                <a:cs typeface="Courier New"/>
              </a:rPr>
              <a:t>|| </a:t>
            </a:r>
            <a:r>
              <a:rPr dirty="0" sz="1300" spc="-20" b="1">
                <a:latin typeface="Courier New"/>
                <a:cs typeface="Courier New"/>
              </a:rPr>
              <a:t>options;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6200" marR="2677795" indent="97155">
              <a:lnSpc>
                <a:spcPct val="78800"/>
              </a:lnSpc>
              <a:spcBef>
                <a:spcPts val="5"/>
              </a:spcBef>
            </a:pPr>
            <a:r>
              <a:rPr dirty="0" sz="1300" spc="-15" b="1">
                <a:latin typeface="Courier New"/>
                <a:cs typeface="Courier New"/>
              </a:rPr>
              <a:t>EXECUTE IMMEDIATE </a:t>
            </a:r>
            <a:r>
              <a:rPr dirty="0" sz="1300" spc="-20" b="1">
                <a:latin typeface="Courier New"/>
                <a:cs typeface="Courier New"/>
              </a:rPr>
              <a:t>stmt;  END;</a:t>
            </a:r>
            <a:endParaRPr sz="1300">
              <a:latin typeface="Courier New"/>
              <a:cs typeface="Courier New"/>
            </a:endParaRPr>
          </a:p>
          <a:p>
            <a:pPr marL="76200">
              <a:lnSpc>
                <a:spcPts val="123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619272"/>
            <a:ext cx="6231255" cy="262064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Using Native Dynamic </a:t>
            </a:r>
            <a:r>
              <a:rPr dirty="0" sz="1300" spc="10" b="1">
                <a:latin typeface="Arial"/>
                <a:cs typeface="Arial"/>
              </a:rPr>
              <a:t>SQL </a:t>
            </a:r>
            <a:r>
              <a:rPr dirty="0" sz="1300" spc="5" b="1">
                <a:latin typeface="Arial"/>
                <a:cs typeface="Arial"/>
              </a:rPr>
              <a:t>to </a:t>
            </a:r>
            <a:r>
              <a:rPr dirty="0" sz="1300" spc="10" b="1">
                <a:latin typeface="Arial"/>
                <a:cs typeface="Arial"/>
              </a:rPr>
              <a:t>Compile PL/SQL</a:t>
            </a:r>
            <a:r>
              <a:rPr dirty="0" sz="1300" spc="-10" b="1">
                <a:latin typeface="Arial"/>
                <a:cs typeface="Arial"/>
              </a:rPr>
              <a:t> </a:t>
            </a:r>
            <a:r>
              <a:rPr dirty="0" sz="1300" spc="10" b="1">
                <a:latin typeface="Arial"/>
                <a:cs typeface="Arial"/>
              </a:rPr>
              <a:t>Code</a:t>
            </a:r>
            <a:endParaRPr sz="1300">
              <a:latin typeface="Arial"/>
              <a:cs typeface="Arial"/>
            </a:endParaRPr>
          </a:p>
          <a:p>
            <a:pPr marL="138430" marR="5080" indent="-635">
              <a:lnSpc>
                <a:spcPct val="103800"/>
              </a:lnSpc>
              <a:spcBef>
                <a:spcPts val="254"/>
              </a:spcBef>
            </a:pPr>
            <a:r>
              <a:rPr dirty="0" sz="1300" spc="10">
                <a:latin typeface="Times New Roman"/>
                <a:cs typeface="Times New Roman"/>
              </a:rPr>
              <a:t>The </a:t>
            </a:r>
            <a:r>
              <a:rPr dirty="0" sz="1300" spc="15">
                <a:latin typeface="Courier New"/>
                <a:cs typeface="Courier New"/>
              </a:rPr>
              <a:t>compile_plsql </a:t>
            </a:r>
            <a:r>
              <a:rPr dirty="0" sz="1300" spc="5">
                <a:latin typeface="Times New Roman"/>
                <a:cs typeface="Times New Roman"/>
              </a:rPr>
              <a:t>procedure in the example can be used to compile different  </a:t>
            </a:r>
            <a:r>
              <a:rPr dirty="0" sz="1300" spc="10">
                <a:latin typeface="Times New Roman"/>
                <a:cs typeface="Times New Roman"/>
              </a:rPr>
              <a:t>PL/SQL </a:t>
            </a:r>
            <a:r>
              <a:rPr dirty="0" sz="1300" spc="5">
                <a:latin typeface="Times New Roman"/>
                <a:cs typeface="Times New Roman"/>
              </a:rPr>
              <a:t>code</a:t>
            </a:r>
            <a:r>
              <a:rPr dirty="0" sz="1300" spc="15">
                <a:latin typeface="Times New Roman"/>
                <a:cs typeface="Times New Roman"/>
              </a:rPr>
              <a:t> </a:t>
            </a:r>
            <a:r>
              <a:rPr dirty="0" sz="1300" spc="5">
                <a:latin typeface="Times New Roman"/>
                <a:cs typeface="Times New Roman"/>
              </a:rPr>
              <a:t>using</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ALTER</a:t>
            </a:r>
            <a:r>
              <a:rPr dirty="0" sz="1300" spc="-434">
                <a:latin typeface="Courier New"/>
                <a:cs typeface="Courier New"/>
              </a:rPr>
              <a:t> </a:t>
            </a:r>
            <a:r>
              <a:rPr dirty="0" sz="1300" spc="10">
                <a:latin typeface="Times New Roman"/>
                <a:cs typeface="Times New Roman"/>
              </a:rPr>
              <a:t>DDL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Four</a:t>
            </a:r>
            <a:r>
              <a:rPr dirty="0" sz="1300" spc="15">
                <a:latin typeface="Times New Roman"/>
                <a:cs typeface="Times New Roman"/>
              </a:rPr>
              <a:t> </a:t>
            </a:r>
            <a:r>
              <a:rPr dirty="0" sz="1300" spc="5">
                <a:latin typeface="Times New Roman"/>
                <a:cs typeface="Times New Roman"/>
              </a:rPr>
              <a:t>basic</a:t>
            </a:r>
            <a:r>
              <a:rPr dirty="0" sz="1300" spc="15">
                <a:latin typeface="Times New Roman"/>
                <a:cs typeface="Times New Roman"/>
              </a:rPr>
              <a:t> </a:t>
            </a:r>
            <a:r>
              <a:rPr dirty="0" sz="1300" spc="5">
                <a:latin typeface="Times New Roman"/>
                <a:cs typeface="Times New Roman"/>
              </a:rPr>
              <a:t>forms</a:t>
            </a:r>
            <a:r>
              <a:rPr dirty="0" sz="1300" spc="15">
                <a:latin typeface="Times New Roman"/>
                <a:cs typeface="Times New Roman"/>
              </a:rPr>
              <a:t>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0">
                <a:latin typeface="Courier New"/>
                <a:cs typeface="Courier New"/>
              </a:rPr>
              <a:t>ALTER</a:t>
            </a:r>
            <a:r>
              <a:rPr dirty="0" sz="1300" spc="-440">
                <a:latin typeface="Courier New"/>
                <a:cs typeface="Courier New"/>
              </a:rPr>
              <a:t> </a:t>
            </a:r>
            <a:r>
              <a:rPr dirty="0" sz="1300" spc="5">
                <a:latin typeface="Times New Roman"/>
                <a:cs typeface="Times New Roman"/>
              </a:rPr>
              <a:t>statement  are </a:t>
            </a:r>
            <a:r>
              <a:rPr dirty="0" sz="1300" spc="10">
                <a:latin typeface="Times New Roman"/>
                <a:cs typeface="Times New Roman"/>
              </a:rPr>
              <a:t>shown </a:t>
            </a:r>
            <a:r>
              <a:rPr dirty="0" sz="1300" spc="5">
                <a:latin typeface="Times New Roman"/>
                <a:cs typeface="Times New Roman"/>
              </a:rPr>
              <a:t>to</a:t>
            </a:r>
            <a:r>
              <a:rPr dirty="0" sz="1300" spc="-5">
                <a:latin typeface="Times New Roman"/>
                <a:cs typeface="Times New Roman"/>
              </a:rPr>
              <a:t> </a:t>
            </a:r>
            <a:r>
              <a:rPr dirty="0" sz="1300" spc="5">
                <a:latin typeface="Times New Roman"/>
                <a:cs typeface="Times New Roman"/>
              </a:rPr>
              <a:t>compile:</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A</a:t>
            </a:r>
            <a:r>
              <a:rPr dirty="0" sz="130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A</a:t>
            </a:r>
            <a:r>
              <a:rPr dirty="0" sz="1300">
                <a:latin typeface="Times New Roman"/>
                <a:cs typeface="Times New Roman"/>
              </a:rPr>
              <a:t> </a:t>
            </a:r>
            <a:r>
              <a:rPr dirty="0" sz="1300" spc="5">
                <a:latin typeface="Times New Roman"/>
                <a:cs typeface="Times New Roman"/>
              </a:rPr>
              <a:t>function</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package</a:t>
            </a:r>
            <a:r>
              <a:rPr dirty="0" sz="130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515620" indent="-252095">
              <a:lnSpc>
                <a:spcPct val="100000"/>
              </a:lnSpc>
              <a:spcBef>
                <a:spcPts val="15"/>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package</a:t>
            </a:r>
            <a:r>
              <a:rPr dirty="0" sz="1300" spc="-5">
                <a:latin typeface="Times New Roman"/>
                <a:cs typeface="Times New Roman"/>
              </a:rPr>
              <a:t> </a:t>
            </a:r>
            <a:r>
              <a:rPr dirty="0" sz="1300" spc="10">
                <a:latin typeface="Times New Roman"/>
                <a:cs typeface="Times New Roman"/>
              </a:rPr>
              <a:t>body</a:t>
            </a:r>
            <a:endParaRPr sz="1300">
              <a:latin typeface="Times New Roman"/>
              <a:cs typeface="Times New Roman"/>
            </a:endParaRPr>
          </a:p>
          <a:p>
            <a:pPr marL="138430" marR="591185">
              <a:lnSpc>
                <a:spcPct val="101499"/>
              </a:lnSpc>
              <a:spcBef>
                <a:spcPts val="320"/>
              </a:spcBef>
            </a:pPr>
            <a:r>
              <a:rPr dirty="0" sz="1300" spc="5" b="1">
                <a:latin typeface="Times New Roman"/>
                <a:cs typeface="Times New Roman"/>
              </a:rPr>
              <a:t>Note: </a:t>
            </a:r>
            <a:r>
              <a:rPr dirty="0" sz="1300" spc="5">
                <a:latin typeface="Times New Roman"/>
                <a:cs typeface="Times New Roman"/>
              </a:rPr>
              <a:t>If </a:t>
            </a:r>
            <a:r>
              <a:rPr dirty="0" sz="1300" spc="10">
                <a:latin typeface="Times New Roman"/>
                <a:cs typeface="Times New Roman"/>
              </a:rPr>
              <a:t>you</a:t>
            </a:r>
            <a:r>
              <a:rPr dirty="0" sz="1300" spc="5">
                <a:latin typeface="Times New Roman"/>
                <a:cs typeface="Times New Roman"/>
              </a:rPr>
              <a:t> leave out the </a:t>
            </a:r>
            <a:r>
              <a:rPr dirty="0" sz="1300" spc="10">
                <a:latin typeface="Times New Roman"/>
                <a:cs typeface="Times New Roman"/>
              </a:rPr>
              <a:t>keyword</a:t>
            </a:r>
            <a:r>
              <a:rPr dirty="0" sz="1300">
                <a:latin typeface="Times New Roman"/>
                <a:cs typeface="Times New Roman"/>
              </a:rPr>
              <a:t> </a:t>
            </a:r>
            <a:r>
              <a:rPr dirty="0" sz="1300" spc="15">
                <a:latin typeface="Courier New"/>
                <a:cs typeface="Courier New"/>
              </a:rPr>
              <a:t>SPECIFICATION</a:t>
            </a:r>
            <a:r>
              <a:rPr dirty="0" sz="1300" spc="-455">
                <a:latin typeface="Courier New"/>
                <a:cs typeface="Courier New"/>
              </a:rPr>
              <a:t> </a:t>
            </a:r>
            <a:r>
              <a:rPr dirty="0" sz="1300" spc="5">
                <a:latin typeface="Times New Roman"/>
                <a:cs typeface="Times New Roman"/>
              </a:rPr>
              <a:t>or </a:t>
            </a:r>
            <a:r>
              <a:rPr dirty="0" sz="1300" spc="15">
                <a:latin typeface="Courier New"/>
                <a:cs typeface="Courier New"/>
              </a:rPr>
              <a:t>BODY</a:t>
            </a:r>
            <a:r>
              <a:rPr dirty="0" sz="1300" spc="-445">
                <a:latin typeface="Courier New"/>
                <a:cs typeface="Courier New"/>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ALTER  PACKAGE</a:t>
            </a:r>
            <a:r>
              <a:rPr dirty="0" sz="1300" spc="-434">
                <a:latin typeface="Courier New"/>
                <a:cs typeface="Courier New"/>
              </a:rPr>
              <a:t> </a:t>
            </a:r>
            <a:r>
              <a:rPr dirty="0" sz="1300" spc="5">
                <a:latin typeface="Times New Roman"/>
                <a:cs typeface="Times New Roman"/>
              </a:rPr>
              <a:t>statement, then the specification </a:t>
            </a:r>
            <a:r>
              <a:rPr dirty="0" sz="1300" spc="10">
                <a:latin typeface="Times New Roman"/>
                <a:cs typeface="Times New Roman"/>
              </a:rPr>
              <a:t>and body </a:t>
            </a:r>
            <a:r>
              <a:rPr dirty="0" sz="1300" spc="5">
                <a:latin typeface="Times New Roman"/>
                <a:cs typeface="Times New Roman"/>
              </a:rPr>
              <a:t>are both compiled.</a:t>
            </a:r>
            <a:endParaRPr sz="1300">
              <a:latin typeface="Times New Roman"/>
              <a:cs typeface="Times New Roman"/>
            </a:endParaRPr>
          </a:p>
          <a:p>
            <a:pPr marL="138430" marR="628015">
              <a:lnSpc>
                <a:spcPct val="101499"/>
              </a:lnSpc>
              <a:spcBef>
                <a:spcPts val="475"/>
              </a:spcBef>
            </a:pPr>
            <a:r>
              <a:rPr dirty="0" sz="1300" spc="5">
                <a:latin typeface="Times New Roman"/>
                <a:cs typeface="Times New Roman"/>
              </a:rPr>
              <a:t>Here are examples of calling the procedure in the slide for each of the four cases,  respectively:</a:t>
            </a:r>
            <a:endParaRPr sz="1300">
              <a:latin typeface="Times New Roman"/>
              <a:cs typeface="Times New Roman"/>
            </a:endParaRPr>
          </a:p>
        </p:txBody>
      </p:sp>
      <p:sp>
        <p:nvSpPr>
          <p:cNvPr id="6" name="object 6"/>
          <p:cNvSpPr txBox="1"/>
          <p:nvPr/>
        </p:nvSpPr>
        <p:spPr>
          <a:xfrm>
            <a:off x="1749044" y="8203945"/>
            <a:ext cx="395605" cy="579755"/>
          </a:xfrm>
          <a:prstGeom prst="rect">
            <a:avLst/>
          </a:prstGeom>
        </p:spPr>
        <p:txBody>
          <a:bodyPr wrap="square" lIns="0" tIns="12065" rIns="0" bIns="0" rtlCol="0" vert="horz">
            <a:spAutoFit/>
          </a:bodyPr>
          <a:lstStyle/>
          <a:p>
            <a:pPr algn="just" marL="12700" marR="5080" indent="-635">
              <a:lnSpc>
                <a:spcPct val="101000"/>
              </a:lnSpc>
              <a:spcBef>
                <a:spcPts val="95"/>
              </a:spcBef>
            </a:pPr>
            <a:r>
              <a:rPr dirty="0" sz="1200" spc="5">
                <a:latin typeface="Courier New"/>
                <a:cs typeface="Courier New"/>
              </a:rPr>
              <a:t>EXEC  EXEC  EXEC</a:t>
            </a:r>
            <a:endParaRPr sz="1200">
              <a:latin typeface="Courier New"/>
              <a:cs typeface="Courier New"/>
            </a:endParaRPr>
          </a:p>
        </p:txBody>
      </p:sp>
      <p:sp>
        <p:nvSpPr>
          <p:cNvPr id="7" name="object 7"/>
          <p:cNvSpPr txBox="1"/>
          <p:nvPr/>
        </p:nvSpPr>
        <p:spPr>
          <a:xfrm>
            <a:off x="2211924" y="8203945"/>
            <a:ext cx="1228090" cy="579755"/>
          </a:xfrm>
          <a:prstGeom prst="rect">
            <a:avLst/>
          </a:prstGeom>
        </p:spPr>
        <p:txBody>
          <a:bodyPr wrap="square" lIns="0" tIns="12065" rIns="0" bIns="0" rtlCol="0" vert="horz">
            <a:spAutoFit/>
          </a:bodyPr>
          <a:lstStyle/>
          <a:p>
            <a:pPr algn="just" marL="12700" marR="5080" indent="-635">
              <a:lnSpc>
                <a:spcPct val="101000"/>
              </a:lnSpc>
              <a:spcBef>
                <a:spcPts val="95"/>
              </a:spcBef>
            </a:pPr>
            <a:r>
              <a:rPr dirty="0" sz="1200" spc="5">
                <a:latin typeface="Courier New"/>
                <a:cs typeface="Courier New"/>
              </a:rPr>
              <a:t>compile_plsql  compile_plsql  compile_plsql</a:t>
            </a:r>
            <a:endParaRPr sz="1200">
              <a:latin typeface="Courier New"/>
              <a:cs typeface="Courier New"/>
            </a:endParaRPr>
          </a:p>
        </p:txBody>
      </p:sp>
      <p:sp>
        <p:nvSpPr>
          <p:cNvPr id="8" name="object 8"/>
          <p:cNvSpPr txBox="1"/>
          <p:nvPr/>
        </p:nvSpPr>
        <p:spPr>
          <a:xfrm>
            <a:off x="3506994" y="8203945"/>
            <a:ext cx="2896235" cy="579755"/>
          </a:xfrm>
          <a:prstGeom prst="rect">
            <a:avLst/>
          </a:prstGeom>
        </p:spPr>
        <p:txBody>
          <a:bodyPr wrap="square" lIns="0" tIns="12700" rIns="0" bIns="0" rtlCol="0" vert="horz">
            <a:spAutoFit/>
          </a:bodyPr>
          <a:lstStyle/>
          <a:p>
            <a:pPr marL="12700" marR="5080">
              <a:lnSpc>
                <a:spcPct val="100800"/>
              </a:lnSpc>
              <a:spcBef>
                <a:spcPts val="100"/>
              </a:spcBef>
            </a:pPr>
            <a:r>
              <a:rPr dirty="0" sz="1200" spc="5">
                <a:latin typeface="Courier New"/>
                <a:cs typeface="Courier New"/>
              </a:rPr>
              <a:t>('list_employees', 'procedure')  ('get_emp',</a:t>
            </a:r>
            <a:r>
              <a:rPr dirty="0" sz="1200">
                <a:latin typeface="Courier New"/>
                <a:cs typeface="Courier New"/>
              </a:rPr>
              <a:t> </a:t>
            </a:r>
            <a:r>
              <a:rPr dirty="0" sz="1200" spc="5">
                <a:latin typeface="Courier New"/>
                <a:cs typeface="Courier New"/>
              </a:rPr>
              <a:t>'function')</a:t>
            </a:r>
            <a:endParaRPr sz="1200">
              <a:latin typeface="Courier New"/>
              <a:cs typeface="Courier New"/>
            </a:endParaRPr>
          </a:p>
          <a:p>
            <a:pPr marL="12700">
              <a:lnSpc>
                <a:spcPct val="100000"/>
              </a:lnSpc>
              <a:spcBef>
                <a:spcPts val="15"/>
              </a:spcBef>
            </a:pPr>
            <a:r>
              <a:rPr dirty="0" sz="1200" spc="5">
                <a:latin typeface="Courier New"/>
                <a:cs typeface="Courier New"/>
              </a:rPr>
              <a:t>('mypack',</a:t>
            </a:r>
            <a:r>
              <a:rPr dirty="0" sz="1200">
                <a:latin typeface="Courier New"/>
                <a:cs typeface="Courier New"/>
              </a:rPr>
              <a:t> </a:t>
            </a:r>
            <a:r>
              <a:rPr dirty="0" sz="1200" spc="5">
                <a:latin typeface="Courier New"/>
                <a:cs typeface="Courier New"/>
              </a:rPr>
              <a:t>'package',</a:t>
            </a:r>
            <a:endParaRPr sz="1200">
              <a:latin typeface="Courier New"/>
              <a:cs typeface="Courier New"/>
            </a:endParaRPr>
          </a:p>
        </p:txBody>
      </p:sp>
      <p:sp>
        <p:nvSpPr>
          <p:cNvPr id="9" name="object 9"/>
          <p:cNvSpPr txBox="1"/>
          <p:nvPr/>
        </p:nvSpPr>
        <p:spPr>
          <a:xfrm>
            <a:off x="868933" y="8758687"/>
            <a:ext cx="5626100" cy="813435"/>
          </a:xfrm>
          <a:prstGeom prst="rect">
            <a:avLst/>
          </a:prstGeom>
        </p:spPr>
        <p:txBody>
          <a:bodyPr wrap="square" lIns="0" tIns="13970" rIns="0" bIns="0" rtlCol="0" vert="horz">
            <a:spAutoFit/>
          </a:bodyPr>
          <a:lstStyle/>
          <a:p>
            <a:pPr marL="892810">
              <a:lnSpc>
                <a:spcPct val="100000"/>
              </a:lnSpc>
              <a:spcBef>
                <a:spcPts val="110"/>
              </a:spcBef>
            </a:pPr>
            <a:r>
              <a:rPr dirty="0" sz="1200" spc="5">
                <a:latin typeface="Courier New"/>
                <a:cs typeface="Courier New"/>
              </a:rPr>
              <a:t>'specification')</a:t>
            </a:r>
            <a:endParaRPr sz="1200">
              <a:latin typeface="Courier New"/>
              <a:cs typeface="Courier New"/>
            </a:endParaRPr>
          </a:p>
          <a:p>
            <a:pPr marL="892810">
              <a:lnSpc>
                <a:spcPct val="100000"/>
              </a:lnSpc>
              <a:spcBef>
                <a:spcPts val="20"/>
              </a:spcBef>
            </a:pPr>
            <a:r>
              <a:rPr dirty="0" sz="1200" spc="5">
                <a:latin typeface="Courier New"/>
                <a:cs typeface="Courier New"/>
              </a:rPr>
              <a:t>EXEC compile_plsql ('mypack', 'package',</a:t>
            </a:r>
            <a:r>
              <a:rPr dirty="0" sz="1200" spc="10">
                <a:latin typeface="Courier New"/>
                <a:cs typeface="Courier New"/>
              </a:rPr>
              <a:t> </a:t>
            </a:r>
            <a:r>
              <a:rPr dirty="0" sz="1200" spc="5">
                <a:latin typeface="Courier New"/>
                <a:cs typeface="Courier New"/>
              </a:rPr>
              <a:t>'body')</a:t>
            </a:r>
            <a:endParaRPr sz="1200">
              <a:latin typeface="Courier New"/>
              <a:cs typeface="Courier New"/>
            </a:endParaRPr>
          </a:p>
          <a:p>
            <a:pPr marL="12700">
              <a:lnSpc>
                <a:spcPts val="1555"/>
              </a:lnSpc>
              <a:spcBef>
                <a:spcPts val="300"/>
              </a:spcBef>
            </a:pPr>
            <a:r>
              <a:rPr dirty="0" sz="1300" spc="5">
                <a:latin typeface="Times New Roman"/>
                <a:cs typeface="Times New Roman"/>
              </a:rPr>
              <a:t>Here</a:t>
            </a:r>
            <a:r>
              <a:rPr dirty="0" sz="1300" spc="10">
                <a:latin typeface="Times New Roman"/>
                <a:cs typeface="Times New Roman"/>
              </a:rPr>
              <a:t> </a:t>
            </a:r>
            <a:r>
              <a:rPr dirty="0" sz="1300" spc="5">
                <a:latin typeface="Times New Roman"/>
                <a:cs typeface="Times New Roman"/>
              </a:rPr>
              <a:t>is</a:t>
            </a:r>
            <a:r>
              <a:rPr dirty="0" sz="1300" spc="15">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5">
                <a:latin typeface="Times New Roman"/>
                <a:cs typeface="Times New Roman"/>
              </a:rPr>
              <a:t>example</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compiling</a:t>
            </a:r>
            <a:r>
              <a:rPr dirty="0" sz="1300" spc="15">
                <a:latin typeface="Times New Roman"/>
                <a:cs typeface="Times New Roman"/>
              </a:rPr>
              <a:t> </a:t>
            </a:r>
            <a:r>
              <a:rPr dirty="0" sz="1300" spc="5">
                <a:latin typeface="Times New Roman"/>
                <a:cs typeface="Times New Roman"/>
              </a:rPr>
              <a:t>with</a:t>
            </a:r>
            <a:r>
              <a:rPr dirty="0" sz="1300" spc="20">
                <a:latin typeface="Times New Roman"/>
                <a:cs typeface="Times New Roman"/>
              </a:rPr>
              <a:t> </a:t>
            </a:r>
            <a:r>
              <a:rPr dirty="0" sz="1300" spc="15">
                <a:latin typeface="Courier New"/>
                <a:cs typeface="Courier New"/>
              </a:rPr>
              <a:t>debug</a:t>
            </a:r>
            <a:r>
              <a:rPr dirty="0" sz="1300" spc="-450">
                <a:latin typeface="Courier New"/>
                <a:cs typeface="Courier New"/>
              </a:rPr>
              <a:t> </a:t>
            </a:r>
            <a:r>
              <a:rPr dirty="0" sz="1300" spc="5">
                <a:latin typeface="Times New Roman"/>
                <a:cs typeface="Times New Roman"/>
              </a:rPr>
              <a:t>enabled</a:t>
            </a:r>
            <a:r>
              <a:rPr dirty="0" sz="1300" spc="2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get_emp</a:t>
            </a:r>
            <a:r>
              <a:rPr dirty="0" sz="1300" spc="-445">
                <a:latin typeface="Courier New"/>
                <a:cs typeface="Courier New"/>
              </a:rPr>
              <a:t> </a:t>
            </a:r>
            <a:r>
              <a:rPr dirty="0" sz="1300" spc="5">
                <a:latin typeface="Times New Roman"/>
                <a:cs typeface="Times New Roman"/>
              </a:rPr>
              <a:t>function:</a:t>
            </a:r>
            <a:endParaRPr sz="1300">
              <a:latin typeface="Times New Roman"/>
              <a:cs typeface="Times New Roman"/>
            </a:endParaRPr>
          </a:p>
          <a:p>
            <a:pPr marL="892810">
              <a:lnSpc>
                <a:spcPts val="1435"/>
              </a:lnSpc>
            </a:pPr>
            <a:r>
              <a:rPr dirty="0" sz="1200" spc="5">
                <a:latin typeface="Courier New"/>
                <a:cs typeface="Courier New"/>
              </a:rPr>
              <a:t>EXEC compile_plsql ('get_emp', 'function',</a:t>
            </a:r>
            <a:r>
              <a:rPr dirty="0" sz="1200" spc="30">
                <a:latin typeface="Courier New"/>
                <a:cs typeface="Courier New"/>
              </a:rPr>
              <a:t> </a:t>
            </a:r>
            <a:r>
              <a:rPr dirty="0" sz="1200" spc="5">
                <a:latin typeface="Courier New"/>
                <a:cs typeface="Courier New"/>
              </a:rPr>
              <a:t>'debug')</a:t>
            </a:r>
            <a:endParaRPr sz="12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Using </a:t>
            </a:r>
            <a:r>
              <a:rPr dirty="0" sz="2000" b="1">
                <a:latin typeface="Arial"/>
                <a:cs typeface="Arial"/>
              </a:rPr>
              <a:t>the </a:t>
            </a:r>
            <a:r>
              <a:rPr dirty="0" sz="2000" spc="-5" b="1">
                <a:latin typeface="Courier New"/>
                <a:cs typeface="Courier New"/>
              </a:rPr>
              <a:t>DBMS_SQL</a:t>
            </a:r>
            <a:r>
              <a:rPr dirty="0" sz="2000" spc="-655" b="1">
                <a:latin typeface="Courier New"/>
                <a:cs typeface="Courier New"/>
              </a:rPr>
              <a:t> </a:t>
            </a:r>
            <a:r>
              <a:rPr dirty="0" sz="2000" b="1">
                <a:latin typeface="Arial"/>
                <a:cs typeface="Arial"/>
              </a:rPr>
              <a:t>Package</a:t>
            </a:r>
            <a:endParaRPr sz="2000">
              <a:latin typeface="Arial"/>
              <a:cs typeface="Arial"/>
            </a:endParaRPr>
          </a:p>
          <a:p>
            <a:pPr>
              <a:lnSpc>
                <a:spcPct val="100000"/>
              </a:lnSpc>
            </a:pPr>
            <a:endParaRPr sz="2300">
              <a:latin typeface="Arial"/>
              <a:cs typeface="Arial"/>
            </a:endParaRPr>
          </a:p>
          <a:p>
            <a:pPr>
              <a:lnSpc>
                <a:spcPct val="100000"/>
              </a:lnSpc>
              <a:spcBef>
                <a:spcPts val="30"/>
              </a:spcBef>
            </a:pPr>
            <a:endParaRPr sz="1800">
              <a:latin typeface="Arial"/>
              <a:cs typeface="Arial"/>
            </a:endParaRPr>
          </a:p>
          <a:p>
            <a:pPr marL="626745" marR="823594">
              <a:lnSpc>
                <a:spcPct val="107400"/>
              </a:lnSpc>
            </a:pPr>
            <a:r>
              <a:rPr dirty="0" sz="1550" spc="10" b="1">
                <a:latin typeface="Arial"/>
                <a:cs typeface="Arial"/>
              </a:rPr>
              <a:t>The </a:t>
            </a:r>
            <a:r>
              <a:rPr dirty="0" sz="1550" spc="10" b="1">
                <a:latin typeface="Courier New"/>
                <a:cs typeface="Courier New"/>
              </a:rPr>
              <a:t>DBMS_SQL</a:t>
            </a:r>
            <a:r>
              <a:rPr dirty="0" sz="1550" spc="-490" b="1">
                <a:latin typeface="Courier New"/>
                <a:cs typeface="Courier New"/>
              </a:rPr>
              <a:t> </a:t>
            </a:r>
            <a:r>
              <a:rPr dirty="0" sz="1550" spc="10" b="1">
                <a:latin typeface="Arial"/>
                <a:cs typeface="Arial"/>
              </a:rPr>
              <a:t>package </a:t>
            </a:r>
            <a:r>
              <a:rPr dirty="0" sz="1550" spc="5" b="1">
                <a:latin typeface="Arial"/>
                <a:cs typeface="Arial"/>
              </a:rPr>
              <a:t>is </a:t>
            </a:r>
            <a:r>
              <a:rPr dirty="0" sz="1550" spc="10" b="1">
                <a:latin typeface="Arial"/>
                <a:cs typeface="Arial"/>
              </a:rPr>
              <a:t>used to write dynamic </a:t>
            </a:r>
            <a:r>
              <a:rPr dirty="0" sz="1550" spc="15" b="1">
                <a:latin typeface="Arial"/>
                <a:cs typeface="Arial"/>
              </a:rPr>
              <a:t>SQL  </a:t>
            </a:r>
            <a:r>
              <a:rPr dirty="0" sz="1550" spc="5" b="1">
                <a:latin typeface="Arial"/>
                <a:cs typeface="Arial"/>
              </a:rPr>
              <a:t>in </a:t>
            </a:r>
            <a:r>
              <a:rPr dirty="0" sz="1550" spc="10" b="1">
                <a:latin typeface="Arial"/>
                <a:cs typeface="Arial"/>
              </a:rPr>
              <a:t>stored procedures and to parse </a:t>
            </a:r>
            <a:r>
              <a:rPr dirty="0" sz="1550" spc="15" b="1">
                <a:latin typeface="Arial"/>
                <a:cs typeface="Arial"/>
              </a:rPr>
              <a:t>DDL</a:t>
            </a:r>
            <a:r>
              <a:rPr dirty="0" sz="1550" spc="-10" b="1">
                <a:latin typeface="Arial"/>
                <a:cs typeface="Arial"/>
              </a:rPr>
              <a:t> </a:t>
            </a:r>
            <a:r>
              <a:rPr dirty="0" sz="1550" spc="10" b="1">
                <a:latin typeface="Arial"/>
                <a:cs typeface="Arial"/>
              </a:rPr>
              <a:t>statements.</a:t>
            </a:r>
            <a:endParaRPr sz="1550">
              <a:latin typeface="Arial"/>
              <a:cs typeface="Arial"/>
            </a:endParaRPr>
          </a:p>
          <a:p>
            <a:pPr marL="626745" marR="783590">
              <a:lnSpc>
                <a:spcPts val="1889"/>
              </a:lnSpc>
              <a:spcBef>
                <a:spcPts val="60"/>
              </a:spcBef>
            </a:pPr>
            <a:r>
              <a:rPr dirty="0" sz="1550" spc="15" b="1">
                <a:latin typeface="Arial"/>
                <a:cs typeface="Arial"/>
              </a:rPr>
              <a:t>Some </a:t>
            </a:r>
            <a:r>
              <a:rPr dirty="0" sz="1550" spc="10" b="1">
                <a:latin typeface="Arial"/>
                <a:cs typeface="Arial"/>
              </a:rPr>
              <a:t>of the procedures and functions of the package  include:</a:t>
            </a:r>
            <a:endParaRPr sz="1550">
              <a:latin typeface="Arial"/>
              <a:cs typeface="Arial"/>
            </a:endParaRPr>
          </a:p>
          <a:p>
            <a:pPr marL="1035050" indent="-327660">
              <a:lnSpc>
                <a:spcPct val="100000"/>
              </a:lnSpc>
              <a:spcBef>
                <a:spcPts val="190"/>
              </a:spcBef>
              <a:buClr>
                <a:srgbClr val="FF0000"/>
              </a:buClr>
              <a:buFont typeface="Arial"/>
              <a:buChar char="•"/>
              <a:tabLst>
                <a:tab pos="1035050" algn="l"/>
                <a:tab pos="1035685" algn="l"/>
              </a:tabLst>
            </a:pPr>
            <a:r>
              <a:rPr dirty="0" sz="1550" spc="10" b="1">
                <a:latin typeface="Courier New"/>
                <a:cs typeface="Courier New"/>
              </a:rPr>
              <a:t>OPEN_CURSOR</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PARSE</a:t>
            </a:r>
            <a:endParaRPr sz="1550">
              <a:latin typeface="Courier New"/>
              <a:cs typeface="Courier New"/>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BIND_VARIABLE</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EXECUTE</a:t>
            </a:r>
            <a:endParaRPr sz="1550">
              <a:latin typeface="Courier New"/>
              <a:cs typeface="Courier New"/>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Courier New"/>
                <a:cs typeface="Courier New"/>
              </a:rPr>
              <a:t>FETCH_ROWS</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Courier New"/>
                <a:cs typeface="Courier New"/>
              </a:rPr>
              <a:t>CLOSE_CURSOR</a:t>
            </a:r>
            <a:endParaRPr sz="155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nSpc>
                <a:spcPct val="100000"/>
              </a:lnSpc>
              <a:spcBef>
                <a:spcPts val="40"/>
              </a:spcBef>
            </a:pPr>
            <a:endParaRPr sz="19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386443"/>
            <a:ext cx="6168390" cy="454025"/>
          </a:xfrm>
          <a:prstGeom prst="rect">
            <a:avLst/>
          </a:prstGeom>
        </p:spPr>
        <p:txBody>
          <a:bodyPr wrap="square" lIns="0" tIns="62230" rIns="0" bIns="0" rtlCol="0" vert="horz">
            <a:spAutoFit/>
          </a:bodyPr>
          <a:lstStyle/>
          <a:p>
            <a:pPr marL="12700">
              <a:lnSpc>
                <a:spcPct val="100000"/>
              </a:lnSpc>
              <a:spcBef>
                <a:spcPts val="490"/>
              </a:spcBef>
            </a:pPr>
            <a:r>
              <a:rPr dirty="0" sz="800" spc="-175">
                <a:latin typeface="Garuda"/>
                <a:cs typeface="Garuda"/>
              </a:rPr>
              <a:t>De</a:t>
            </a:r>
            <a:r>
              <a:rPr dirty="0" baseline="21367" sz="1950" spc="-262">
                <a:latin typeface="Times New Roman"/>
                <a:cs typeface="Times New Roman"/>
              </a:rPr>
              <a:t>t</a:t>
            </a:r>
            <a:r>
              <a:rPr dirty="0" sz="800" spc="-175">
                <a:latin typeface="Garuda"/>
                <a:cs typeface="Garuda"/>
              </a:rPr>
              <a:t>v</a:t>
            </a:r>
            <a:r>
              <a:rPr dirty="0" baseline="21367" sz="1950" spc="-262">
                <a:latin typeface="Times New Roman"/>
                <a:cs typeface="Times New Roman"/>
              </a:rPr>
              <a:t>h</a:t>
            </a:r>
            <a:r>
              <a:rPr dirty="0" sz="800" spc="-175">
                <a:latin typeface="Garuda"/>
                <a:cs typeface="Garuda"/>
              </a:rPr>
              <a:t>el</a:t>
            </a:r>
            <a:r>
              <a:rPr dirty="0" baseline="21367" sz="1950" spc="-262">
                <a:latin typeface="Times New Roman"/>
                <a:cs typeface="Times New Roman"/>
              </a:rPr>
              <a:t>a</a:t>
            </a:r>
            <a:r>
              <a:rPr dirty="0" sz="800" spc="-175">
                <a:latin typeface="Garuda"/>
                <a:cs typeface="Garuda"/>
              </a:rPr>
              <a:t>op</a:t>
            </a:r>
            <a:r>
              <a:rPr dirty="0" baseline="21367" sz="1950" spc="-262">
                <a:latin typeface="Times New Roman"/>
                <a:cs typeface="Times New Roman"/>
              </a:rPr>
              <a:t>t</a:t>
            </a:r>
            <a:r>
              <a:rPr dirty="0" sz="800" spc="-175">
                <a:latin typeface="Garuda"/>
                <a:cs typeface="Garuda"/>
              </a:rPr>
              <a:t>m</a:t>
            </a:r>
            <a:r>
              <a:rPr dirty="0" baseline="21367" sz="1950" spc="-262">
                <a:latin typeface="Times New Roman"/>
                <a:cs typeface="Times New Roman"/>
              </a:rPr>
              <a:t>y</a:t>
            </a:r>
            <a:r>
              <a:rPr dirty="0" sz="800" spc="-175">
                <a:latin typeface="Garuda"/>
                <a:cs typeface="Garuda"/>
              </a:rPr>
              <a:t>e</a:t>
            </a:r>
            <a:r>
              <a:rPr dirty="0" baseline="21367" sz="1950" spc="-262">
                <a:latin typeface="Times New Roman"/>
                <a:cs typeface="Times New Roman"/>
              </a:rPr>
              <a:t>o</a:t>
            </a:r>
            <a:r>
              <a:rPr dirty="0" sz="800" spc="-175">
                <a:latin typeface="Garuda"/>
                <a:cs typeface="Garuda"/>
              </a:rPr>
              <a:t>nt</a:t>
            </a:r>
            <a:r>
              <a:rPr dirty="0" baseline="21367" sz="1950" spc="-262">
                <a:latin typeface="Times New Roman"/>
                <a:cs typeface="Times New Roman"/>
              </a:rPr>
              <a:t>u</a:t>
            </a:r>
            <a:r>
              <a:rPr dirty="0" sz="800" spc="-175">
                <a:latin typeface="Garuda"/>
                <a:cs typeface="Garuda"/>
              </a:rPr>
              <a:t>Pr</a:t>
            </a:r>
            <a:r>
              <a:rPr dirty="0" baseline="21367" sz="1950" spc="-262">
                <a:latin typeface="Times New Roman"/>
                <a:cs typeface="Times New Roman"/>
              </a:rPr>
              <a:t>a</a:t>
            </a:r>
            <a:r>
              <a:rPr dirty="0" sz="800" spc="-175">
                <a:latin typeface="Garuda"/>
                <a:cs typeface="Garuda"/>
              </a:rPr>
              <a:t>o</a:t>
            </a:r>
            <a:r>
              <a:rPr dirty="0" baseline="21367" sz="1950" spc="-262">
                <a:latin typeface="Times New Roman"/>
                <a:cs typeface="Times New Roman"/>
              </a:rPr>
              <a:t>r</a:t>
            </a:r>
            <a:r>
              <a:rPr dirty="0" sz="800" spc="-175">
                <a:latin typeface="Garuda"/>
                <a:cs typeface="Garuda"/>
              </a:rPr>
              <a:t>g</a:t>
            </a:r>
            <a:r>
              <a:rPr dirty="0" baseline="21367" sz="1950" spc="-262">
                <a:latin typeface="Times New Roman"/>
                <a:cs typeface="Times New Roman"/>
              </a:rPr>
              <a:t>e</a:t>
            </a:r>
            <a:r>
              <a:rPr dirty="0" sz="800" spc="-175">
                <a:latin typeface="Garuda"/>
                <a:cs typeface="Garuda"/>
              </a:rPr>
              <a:t>ram</a:t>
            </a:r>
            <a:r>
              <a:rPr dirty="0" baseline="21367" sz="1950" spc="-262">
                <a:latin typeface="Times New Roman"/>
                <a:cs typeface="Times New Roman"/>
              </a:rPr>
              <a:t>st</a:t>
            </a:r>
            <a:r>
              <a:rPr dirty="0" sz="800" spc="-175">
                <a:latin typeface="Garuda"/>
                <a:cs typeface="Garuda"/>
              </a:rPr>
              <a:t>(</a:t>
            </a:r>
            <a:r>
              <a:rPr dirty="0" baseline="21367" sz="1950" spc="-262">
                <a:latin typeface="Times New Roman"/>
                <a:cs typeface="Times New Roman"/>
              </a:rPr>
              <a:t>i</a:t>
            </a:r>
            <a:r>
              <a:rPr dirty="0" sz="800" spc="-175">
                <a:latin typeface="Garuda"/>
                <a:cs typeface="Garuda"/>
              </a:rPr>
              <a:t>W</a:t>
            </a:r>
            <a:r>
              <a:rPr dirty="0" baseline="21367" sz="1950" spc="-262">
                <a:latin typeface="Times New Roman"/>
                <a:cs typeface="Times New Roman"/>
              </a:rPr>
              <a:t>ll</a:t>
            </a:r>
            <a:r>
              <a:rPr dirty="0" sz="800" spc="-175">
                <a:latin typeface="Garuda"/>
                <a:cs typeface="Garuda"/>
              </a:rPr>
              <a:t>DP</a:t>
            </a:r>
            <a:r>
              <a:rPr dirty="0" baseline="21367" sz="1950" spc="-262">
                <a:latin typeface="Times New Roman"/>
                <a:cs typeface="Times New Roman"/>
              </a:rPr>
              <a:t>u</a:t>
            </a:r>
            <a:r>
              <a:rPr dirty="0" sz="800" spc="-175">
                <a:latin typeface="Garuda"/>
                <a:cs typeface="Garuda"/>
              </a:rPr>
              <a:t>)</a:t>
            </a:r>
            <a:r>
              <a:rPr dirty="0" baseline="21367" sz="1950" spc="-262">
                <a:latin typeface="Times New Roman"/>
                <a:cs typeface="Times New Roman"/>
              </a:rPr>
              <a:t>s</a:t>
            </a:r>
            <a:r>
              <a:rPr dirty="0" sz="800" spc="-175">
                <a:latin typeface="Garuda"/>
                <a:cs typeface="Garuda"/>
              </a:rPr>
              <a:t>e</a:t>
            </a:r>
            <a:r>
              <a:rPr dirty="0" baseline="21367" sz="1950" spc="-262">
                <a:latin typeface="Times New Roman"/>
                <a:cs typeface="Times New Roman"/>
              </a:rPr>
              <a:t>i</a:t>
            </a:r>
            <a:r>
              <a:rPr dirty="0" sz="800" spc="-175">
                <a:latin typeface="Garuda"/>
                <a:cs typeface="Garuda"/>
              </a:rPr>
              <a:t>K</a:t>
            </a:r>
            <a:r>
              <a:rPr dirty="0" baseline="21367" sz="1950" spc="-262">
                <a:latin typeface="Times New Roman"/>
                <a:cs typeface="Times New Roman"/>
              </a:rPr>
              <a:t>n</a:t>
            </a:r>
            <a:r>
              <a:rPr dirty="0" sz="800" spc="-175">
                <a:latin typeface="Garuda"/>
                <a:cs typeface="Garuda"/>
              </a:rPr>
              <a:t>it</a:t>
            </a:r>
            <a:r>
              <a:rPr dirty="0" baseline="21367" sz="1950" spc="-262">
                <a:latin typeface="Times New Roman"/>
                <a:cs typeface="Times New Roman"/>
              </a:rPr>
              <a:t>g</a:t>
            </a:r>
            <a:r>
              <a:rPr dirty="0" sz="800" spc="-175">
                <a:latin typeface="Garuda"/>
                <a:cs typeface="Garuda"/>
              </a:rPr>
              <a:t>m</a:t>
            </a:r>
            <a:r>
              <a:rPr dirty="0" baseline="21367" sz="1950" spc="-262">
                <a:latin typeface="Times New Roman"/>
                <a:cs typeface="Times New Roman"/>
              </a:rPr>
              <a:t>.</a:t>
            </a:r>
            <a:r>
              <a:rPr dirty="0" sz="800" spc="-175">
                <a:latin typeface="Garuda"/>
                <a:cs typeface="Garuda"/>
              </a:rPr>
              <a:t>aterials</a:t>
            </a:r>
            <a:r>
              <a:rPr dirty="0" sz="800" spc="-145">
                <a:latin typeface="Garuda"/>
                <a:cs typeface="Garuda"/>
              </a:rPr>
              <a:t> </a:t>
            </a:r>
            <a:r>
              <a:rPr dirty="0" sz="800" spc="-5">
                <a:latin typeface="Garuda"/>
                <a:cs typeface="Garuda"/>
              </a:rPr>
              <a:t>are</a:t>
            </a:r>
            <a:r>
              <a:rPr dirty="0" sz="800" spc="-50">
                <a:latin typeface="Garuda"/>
                <a:cs typeface="Garuda"/>
              </a:rPr>
              <a:t> </a:t>
            </a:r>
            <a:r>
              <a:rPr dirty="0" sz="800" spc="-5">
                <a:latin typeface="Garuda"/>
                <a:cs typeface="Garuda"/>
              </a:rPr>
              <a:t>provided</a:t>
            </a:r>
            <a:r>
              <a:rPr dirty="0" sz="800" spc="-45">
                <a:latin typeface="Garuda"/>
                <a:cs typeface="Garuda"/>
              </a:rPr>
              <a:t> </a:t>
            </a:r>
            <a:r>
              <a:rPr dirty="0" sz="800" spc="-5">
                <a:latin typeface="Garuda"/>
                <a:cs typeface="Garuda"/>
              </a:rPr>
              <a:t>for</a:t>
            </a:r>
            <a:r>
              <a:rPr dirty="0" sz="800" spc="-45">
                <a:latin typeface="Garuda"/>
                <a:cs typeface="Garuda"/>
              </a:rPr>
              <a:t> </a:t>
            </a:r>
            <a:r>
              <a:rPr dirty="0" sz="800" spc="-5">
                <a:latin typeface="Garuda"/>
                <a:cs typeface="Garuda"/>
              </a:rPr>
              <a:t>WDP</a:t>
            </a:r>
            <a:r>
              <a:rPr dirty="0" sz="800" spc="-45">
                <a:latin typeface="Garuda"/>
                <a:cs typeface="Garuda"/>
              </a:rPr>
              <a:t> </a:t>
            </a:r>
            <a:r>
              <a:rPr dirty="0" sz="800" spc="-5">
                <a:latin typeface="Garuda"/>
                <a:cs typeface="Garuda"/>
              </a:rPr>
              <a:t>in-class</a:t>
            </a:r>
            <a:r>
              <a:rPr dirty="0" sz="800" spc="-50">
                <a:latin typeface="Garuda"/>
                <a:cs typeface="Garuda"/>
              </a:rPr>
              <a:t> </a:t>
            </a:r>
            <a:r>
              <a:rPr dirty="0" sz="800" spc="-5">
                <a:latin typeface="Garuda"/>
                <a:cs typeface="Garuda"/>
              </a:rPr>
              <a:t>use</a:t>
            </a:r>
            <a:r>
              <a:rPr dirty="0" sz="800" spc="-45">
                <a:latin typeface="Garuda"/>
                <a:cs typeface="Garuda"/>
              </a:rPr>
              <a:t> </a:t>
            </a:r>
            <a:r>
              <a:rPr dirty="0" sz="800" spc="-5">
                <a:latin typeface="Garuda"/>
                <a:cs typeface="Garuda"/>
              </a:rPr>
              <a:t>only.</a:t>
            </a:r>
            <a:r>
              <a:rPr dirty="0" sz="800" spc="-4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45">
                <a:latin typeface="Garuda"/>
                <a:cs typeface="Garuda"/>
              </a:rPr>
              <a:t> </a:t>
            </a:r>
            <a:r>
              <a:rPr dirty="0" sz="800">
                <a:latin typeface="Garuda"/>
                <a:cs typeface="Garuda"/>
              </a:rPr>
              <a:t>materials</a:t>
            </a:r>
            <a:r>
              <a:rPr dirty="0" sz="800" spc="-45">
                <a:latin typeface="Garuda"/>
                <a:cs typeface="Garuda"/>
              </a:rPr>
              <a:t> </a:t>
            </a:r>
            <a:r>
              <a:rPr dirty="0" sz="800" spc="-5">
                <a:latin typeface="Garuda"/>
                <a:cs typeface="Garuda"/>
              </a:rPr>
              <a:t>is</a:t>
            </a:r>
            <a:r>
              <a:rPr dirty="0" sz="800" spc="-50">
                <a:latin typeface="Garuda"/>
                <a:cs typeface="Garuda"/>
              </a:rPr>
              <a:t> </a:t>
            </a:r>
            <a:r>
              <a:rPr dirty="0" sz="800">
                <a:latin typeface="Garuda"/>
                <a:cs typeface="Garuda"/>
              </a:rPr>
              <a:t>strictly</a:t>
            </a:r>
            <a:r>
              <a:rPr dirty="0" sz="800" spc="-45">
                <a:latin typeface="Garuda"/>
                <a:cs typeface="Garuda"/>
              </a:rPr>
              <a:t> </a:t>
            </a:r>
            <a:r>
              <a:rPr dirty="0" sz="800" spc="-5">
                <a:latin typeface="Garuda"/>
                <a:cs typeface="Garuda"/>
              </a:rPr>
              <a:t>prohibited</a:t>
            </a:r>
            <a:r>
              <a:rPr dirty="0" sz="800" spc="-45">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45">
                <a:latin typeface="Garuda"/>
                <a:cs typeface="Garuda"/>
              </a:rPr>
              <a:t> </a:t>
            </a:r>
            <a:r>
              <a:rPr dirty="0" sz="800" spc="-5">
                <a:latin typeface="Garuda"/>
                <a:cs typeface="Garuda"/>
              </a:rPr>
              <a:t>in</a:t>
            </a:r>
            <a:endParaRPr sz="800">
              <a:latin typeface="Garuda"/>
              <a:cs typeface="Garuda"/>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591809"/>
            <a:ext cx="6273165" cy="380301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the </a:t>
            </a:r>
            <a:r>
              <a:rPr dirty="0" sz="1300" spc="15" b="1">
                <a:latin typeface="Courier New"/>
                <a:cs typeface="Courier New"/>
              </a:rPr>
              <a:t>DBMS_SQL</a:t>
            </a:r>
            <a:r>
              <a:rPr dirty="0" sz="1300" spc="-420" b="1">
                <a:latin typeface="Courier New"/>
                <a:cs typeface="Courier New"/>
              </a:rPr>
              <a:t> </a:t>
            </a:r>
            <a:r>
              <a:rPr dirty="0" sz="1300" spc="5" b="1">
                <a:latin typeface="Arial"/>
                <a:cs typeface="Arial"/>
              </a:rPr>
              <a:t>Package</a:t>
            </a:r>
            <a:endParaRPr sz="1300">
              <a:latin typeface="Arial"/>
              <a:cs typeface="Arial"/>
            </a:endParaRPr>
          </a:p>
          <a:p>
            <a:pPr marL="137795" marR="26670">
              <a:lnSpc>
                <a:spcPct val="102600"/>
              </a:lnSpc>
              <a:spcBef>
                <a:spcPts val="380"/>
              </a:spcBef>
            </a:pPr>
            <a:r>
              <a:rPr dirty="0" sz="1300" spc="5">
                <a:latin typeface="Times New Roman"/>
                <a:cs typeface="Times New Roman"/>
              </a:rPr>
              <a:t>Using </a:t>
            </a:r>
            <a:r>
              <a:rPr dirty="0" sz="1300" spc="15">
                <a:latin typeface="Courier New"/>
                <a:cs typeface="Courier New"/>
              </a:rPr>
              <a:t>DBMS_SQL</a:t>
            </a:r>
            <a:r>
              <a:rPr dirty="0" sz="1300" spc="15">
                <a:latin typeface="Times New Roman"/>
                <a:cs typeface="Times New Roman"/>
              </a:rPr>
              <a:t>, </a:t>
            </a:r>
            <a:r>
              <a:rPr dirty="0" sz="1300" spc="10">
                <a:latin typeface="Times New Roman"/>
                <a:cs typeface="Times New Roman"/>
              </a:rPr>
              <a:t>you </a:t>
            </a:r>
            <a:r>
              <a:rPr dirty="0" sz="1300" spc="5">
                <a:latin typeface="Times New Roman"/>
                <a:cs typeface="Times New Roman"/>
              </a:rPr>
              <a:t>can write stored procedures and </a:t>
            </a:r>
            <a:r>
              <a:rPr dirty="0" sz="1300" spc="10">
                <a:latin typeface="Times New Roman"/>
                <a:cs typeface="Times New Roman"/>
              </a:rPr>
              <a:t>anonymous PL/SQL </a:t>
            </a:r>
            <a:r>
              <a:rPr dirty="0" sz="1300" spc="5">
                <a:latin typeface="Times New Roman"/>
                <a:cs typeface="Times New Roman"/>
              </a:rPr>
              <a:t>blocks that  use dynamic </a:t>
            </a:r>
            <a:r>
              <a:rPr dirty="0" sz="1300" spc="10">
                <a:latin typeface="Times New Roman"/>
                <a:cs typeface="Times New Roman"/>
              </a:rPr>
              <a:t>SQL, </a:t>
            </a:r>
            <a:r>
              <a:rPr dirty="0" sz="1300" spc="5">
                <a:latin typeface="Times New Roman"/>
                <a:cs typeface="Times New Roman"/>
              </a:rPr>
              <a:t>such as executing </a:t>
            </a:r>
            <a:r>
              <a:rPr dirty="0" sz="1300" spc="10">
                <a:latin typeface="Times New Roman"/>
                <a:cs typeface="Times New Roman"/>
              </a:rPr>
              <a:t>DDL </a:t>
            </a:r>
            <a:r>
              <a:rPr dirty="0" sz="1300" spc="5">
                <a:latin typeface="Times New Roman"/>
                <a:cs typeface="Times New Roman"/>
              </a:rPr>
              <a:t>statements in </a:t>
            </a:r>
            <a:r>
              <a:rPr dirty="0" sz="1300" spc="10">
                <a:latin typeface="Times New Roman"/>
                <a:cs typeface="Times New Roman"/>
              </a:rPr>
              <a:t>PL/SQL—for </a:t>
            </a:r>
            <a:r>
              <a:rPr dirty="0" sz="1300" spc="5">
                <a:latin typeface="Times New Roman"/>
                <a:cs typeface="Times New Roman"/>
              </a:rPr>
              <a:t>example, executing  a </a:t>
            </a:r>
            <a:r>
              <a:rPr dirty="0" sz="1300" spc="15">
                <a:latin typeface="Courier New"/>
                <a:cs typeface="Courier New"/>
              </a:rPr>
              <a:t>DROP TABLE </a:t>
            </a:r>
            <a:r>
              <a:rPr dirty="0" sz="1300" spc="5">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operations provided </a:t>
            </a:r>
            <a:r>
              <a:rPr dirty="0" sz="1300" spc="10">
                <a:latin typeface="Times New Roman"/>
                <a:cs typeface="Times New Roman"/>
              </a:rPr>
              <a:t>by </a:t>
            </a:r>
            <a:r>
              <a:rPr dirty="0" sz="1300" spc="5">
                <a:latin typeface="Times New Roman"/>
                <a:cs typeface="Times New Roman"/>
              </a:rPr>
              <a:t>this package are performed under  the current user, not under the package </a:t>
            </a:r>
            <a:r>
              <a:rPr dirty="0" sz="1300" spc="10">
                <a:latin typeface="Times New Roman"/>
                <a:cs typeface="Times New Roman"/>
              </a:rPr>
              <a:t>owner </a:t>
            </a:r>
            <a:r>
              <a:rPr dirty="0" sz="1300" spc="10">
                <a:latin typeface="Courier New"/>
                <a:cs typeface="Courier New"/>
              </a:rPr>
              <a:t>SYS</a:t>
            </a:r>
            <a:r>
              <a:rPr dirty="0" sz="1300" spc="10">
                <a:latin typeface="Times New Roman"/>
                <a:cs typeface="Times New Roman"/>
              </a:rPr>
              <a:t>. The </a:t>
            </a:r>
            <a:r>
              <a:rPr dirty="0" sz="1300" spc="15">
                <a:latin typeface="Courier New"/>
                <a:cs typeface="Courier New"/>
              </a:rPr>
              <a:t>DBMS_SQL</a:t>
            </a:r>
            <a:r>
              <a:rPr dirty="0" sz="1300" spc="-360">
                <a:latin typeface="Courier New"/>
                <a:cs typeface="Courier New"/>
              </a:rPr>
              <a:t> </a:t>
            </a:r>
            <a:r>
              <a:rPr dirty="0" sz="1300" spc="5">
                <a:latin typeface="Times New Roman"/>
                <a:cs typeface="Times New Roman"/>
              </a:rPr>
              <a:t>package provides the  following subprograms to execute </a:t>
            </a:r>
            <a:r>
              <a:rPr dirty="0" sz="1300" spc="10">
                <a:latin typeface="Times New Roman"/>
                <a:cs typeface="Times New Roman"/>
              </a:rPr>
              <a:t>dynamic</a:t>
            </a:r>
            <a:r>
              <a:rPr dirty="0" sz="1300" spc="5">
                <a:latin typeface="Times New Roman"/>
                <a:cs typeface="Times New Roman"/>
              </a:rPr>
              <a:t> </a:t>
            </a:r>
            <a:r>
              <a:rPr dirty="0" sz="1300" spc="10">
                <a:latin typeface="Times New Roman"/>
                <a:cs typeface="Times New Roman"/>
              </a:rPr>
              <a:t>SQL:</a:t>
            </a:r>
            <a:endParaRPr sz="1300">
              <a:latin typeface="Times New Roman"/>
              <a:cs typeface="Times New Roman"/>
            </a:endParaRPr>
          </a:p>
          <a:p>
            <a:pPr marL="515620" indent="-252095">
              <a:lnSpc>
                <a:spcPts val="1505"/>
              </a:lnSpc>
              <a:buSzPct val="65384"/>
              <a:buChar char="•"/>
              <a:tabLst>
                <a:tab pos="514984" algn="l"/>
                <a:tab pos="515620" algn="l"/>
              </a:tabLst>
            </a:pPr>
            <a:r>
              <a:rPr dirty="0" sz="1300" spc="15">
                <a:latin typeface="Courier New"/>
                <a:cs typeface="Courier New"/>
              </a:rPr>
              <a:t>OPEN_CURSOR</a:t>
            </a:r>
            <a:r>
              <a:rPr dirty="0" sz="1300" spc="-445">
                <a:latin typeface="Courier New"/>
                <a:cs typeface="Courier New"/>
              </a:rPr>
              <a:t> </a:t>
            </a:r>
            <a:r>
              <a:rPr dirty="0" sz="1300" spc="5">
                <a:latin typeface="Times New Roman"/>
                <a:cs typeface="Times New Roman"/>
              </a:rPr>
              <a:t>to open a </a:t>
            </a:r>
            <a:r>
              <a:rPr dirty="0" sz="1300" spc="10">
                <a:latin typeface="Times New Roman"/>
                <a:cs typeface="Times New Roman"/>
              </a:rPr>
              <a:t>new </a:t>
            </a:r>
            <a:r>
              <a:rPr dirty="0" sz="1300" spc="5">
                <a:latin typeface="Times New Roman"/>
                <a:cs typeface="Times New Roman"/>
              </a:rPr>
              <a:t>cursor and return a cursor </a:t>
            </a:r>
            <a:r>
              <a:rPr dirty="0" sz="1300" spc="10">
                <a:latin typeface="Times New Roman"/>
                <a:cs typeface="Times New Roman"/>
              </a:rPr>
              <a:t>ID </a:t>
            </a:r>
            <a:r>
              <a:rPr dirty="0" sz="1300" spc="5">
                <a:latin typeface="Times New Roman"/>
                <a:cs typeface="Times New Roman"/>
              </a:rPr>
              <a:t>number</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PARSE</a:t>
            </a:r>
            <a:r>
              <a:rPr dirty="0" sz="1300" spc="-385">
                <a:latin typeface="Courier New"/>
                <a:cs typeface="Courier New"/>
              </a:rPr>
              <a:t> </a:t>
            </a:r>
            <a:r>
              <a:rPr dirty="0" sz="1300" spc="5">
                <a:latin typeface="Times New Roman"/>
                <a:cs typeface="Times New Roman"/>
              </a:rPr>
              <a:t>to parse the </a:t>
            </a:r>
            <a:r>
              <a:rPr dirty="0" sz="1300" spc="10">
                <a:latin typeface="Times New Roman"/>
                <a:cs typeface="Times New Roman"/>
              </a:rPr>
              <a:t>SQL </a:t>
            </a:r>
            <a:r>
              <a:rPr dirty="0" sz="1300" spc="5">
                <a:latin typeface="Times New Roman"/>
                <a:cs typeface="Times New Roman"/>
              </a:rPr>
              <a:t>statement—that </a:t>
            </a:r>
            <a:r>
              <a:rPr dirty="0" sz="1300">
                <a:latin typeface="Times New Roman"/>
                <a:cs typeface="Times New Roman"/>
              </a:rPr>
              <a:t>is, </a:t>
            </a:r>
            <a:r>
              <a:rPr dirty="0" sz="1300" spc="5">
                <a:latin typeface="Times New Roman"/>
                <a:cs typeface="Times New Roman"/>
              </a:rPr>
              <a:t>it checks the statement syntax and</a:t>
            </a:r>
            <a:endParaRPr sz="1300">
              <a:latin typeface="Times New Roman"/>
              <a:cs typeface="Times New Roman"/>
            </a:endParaRPr>
          </a:p>
          <a:p>
            <a:pPr marL="514984" marR="5080">
              <a:lnSpc>
                <a:spcPct val="101099"/>
              </a:lnSpc>
              <a:spcBef>
                <a:spcPts val="85"/>
              </a:spcBef>
            </a:pPr>
            <a:r>
              <a:rPr dirty="0" sz="1300" spc="5">
                <a:latin typeface="Times New Roman"/>
                <a:cs typeface="Times New Roman"/>
              </a:rPr>
              <a:t>associates it with the opened cursor. </a:t>
            </a:r>
            <a:r>
              <a:rPr dirty="0" sz="1300" spc="10">
                <a:latin typeface="Times New Roman"/>
                <a:cs typeface="Times New Roman"/>
              </a:rPr>
              <a:t>DDL </a:t>
            </a:r>
            <a:r>
              <a:rPr dirty="0" sz="1300" spc="5">
                <a:latin typeface="Times New Roman"/>
                <a:cs typeface="Times New Roman"/>
              </a:rPr>
              <a:t>statements are immediately executed </a:t>
            </a:r>
            <a:r>
              <a:rPr dirty="0" sz="1300" spc="10">
                <a:latin typeface="Times New Roman"/>
                <a:cs typeface="Times New Roman"/>
              </a:rPr>
              <a:t>when  </a:t>
            </a:r>
            <a:r>
              <a:rPr dirty="0" sz="1300" spc="5">
                <a:latin typeface="Times New Roman"/>
                <a:cs typeface="Times New Roman"/>
              </a:rPr>
              <a:t>parsed.</a:t>
            </a:r>
            <a:endParaRPr sz="1300">
              <a:latin typeface="Times New Roman"/>
              <a:cs typeface="Times New Roman"/>
            </a:endParaRPr>
          </a:p>
          <a:p>
            <a:pPr marL="515620" indent="-252095">
              <a:lnSpc>
                <a:spcPts val="1505"/>
              </a:lnSpc>
              <a:buSzPct val="65384"/>
              <a:buChar char="•"/>
              <a:tabLst>
                <a:tab pos="514984" algn="l"/>
                <a:tab pos="515620" algn="l"/>
              </a:tabLst>
            </a:pPr>
            <a:r>
              <a:rPr dirty="0" sz="1300" spc="15">
                <a:latin typeface="Courier New"/>
                <a:cs typeface="Courier New"/>
              </a:rPr>
              <a:t>BIND_VARIABLE</a:t>
            </a:r>
            <a:r>
              <a:rPr dirty="0" sz="1300" spc="-385">
                <a:latin typeface="Courier New"/>
                <a:cs typeface="Courier New"/>
              </a:rPr>
              <a:t> </a:t>
            </a:r>
            <a:r>
              <a:rPr dirty="0" sz="1300" spc="5">
                <a:latin typeface="Times New Roman"/>
                <a:cs typeface="Times New Roman"/>
              </a:rPr>
              <a:t>to bind a given value to a bind variable identified </a:t>
            </a:r>
            <a:r>
              <a:rPr dirty="0" sz="1300" spc="10">
                <a:latin typeface="Times New Roman"/>
                <a:cs typeface="Times New Roman"/>
              </a:rPr>
              <a:t>by </a:t>
            </a:r>
            <a:r>
              <a:rPr dirty="0" sz="1300" spc="5">
                <a:latin typeface="Times New Roman"/>
                <a:cs typeface="Times New Roman"/>
              </a:rPr>
              <a:t>its </a:t>
            </a:r>
            <a:r>
              <a:rPr dirty="0" sz="1300" spc="10">
                <a:latin typeface="Times New Roman"/>
                <a:cs typeface="Times New Roman"/>
              </a:rPr>
              <a:t>name </a:t>
            </a:r>
            <a:r>
              <a:rPr dirty="0" sz="1300" spc="5">
                <a:latin typeface="Times New Roman"/>
                <a:cs typeface="Times New Roman"/>
              </a:rPr>
              <a:t>in</a:t>
            </a:r>
            <a:endParaRPr sz="1300">
              <a:latin typeface="Times New Roman"/>
              <a:cs typeface="Times New Roman"/>
            </a:endParaRPr>
          </a:p>
          <a:p>
            <a:pPr marL="515620" marR="261620">
              <a:lnSpc>
                <a:spcPct val="101099"/>
              </a:lnSpc>
              <a:spcBef>
                <a:spcPts val="85"/>
              </a:spcBef>
            </a:pPr>
            <a:r>
              <a:rPr dirty="0" sz="1300" spc="5">
                <a:latin typeface="Times New Roman"/>
                <a:cs typeface="Times New Roman"/>
              </a:rPr>
              <a:t>the statement being parsed. This is not </a:t>
            </a:r>
            <a:r>
              <a:rPr dirty="0" sz="1300" spc="10">
                <a:latin typeface="Times New Roman"/>
                <a:cs typeface="Times New Roman"/>
              </a:rPr>
              <a:t>needed </a:t>
            </a:r>
            <a:r>
              <a:rPr dirty="0" sz="1300" spc="5">
                <a:latin typeface="Times New Roman"/>
                <a:cs typeface="Times New Roman"/>
              </a:rPr>
              <a:t>if the statement does not have bind  variables.</a:t>
            </a:r>
            <a:endParaRPr sz="1300">
              <a:latin typeface="Times New Roman"/>
              <a:cs typeface="Times New Roman"/>
            </a:endParaRPr>
          </a:p>
          <a:p>
            <a:pPr marL="515620" indent="-252095">
              <a:lnSpc>
                <a:spcPts val="1505"/>
              </a:lnSpc>
              <a:buSzPct val="65384"/>
              <a:buChar char="•"/>
              <a:tabLst>
                <a:tab pos="514984" algn="l"/>
                <a:tab pos="515620" algn="l"/>
              </a:tabLst>
            </a:pPr>
            <a:r>
              <a:rPr dirty="0" sz="1300" spc="15">
                <a:latin typeface="Courier New"/>
                <a:cs typeface="Courier New"/>
              </a:rPr>
              <a:t>EXECUTE</a:t>
            </a:r>
            <a:r>
              <a:rPr dirty="0" sz="1300" spc="-355">
                <a:latin typeface="Courier New"/>
                <a:cs typeface="Courier New"/>
              </a:rPr>
              <a:t> </a:t>
            </a:r>
            <a:r>
              <a:rPr dirty="0" sz="1300" spc="5">
                <a:latin typeface="Times New Roman"/>
                <a:cs typeface="Times New Roman"/>
              </a:rPr>
              <a:t>to execute the </a:t>
            </a:r>
            <a:r>
              <a:rPr dirty="0" sz="1300" spc="10">
                <a:latin typeface="Times New Roman"/>
                <a:cs typeface="Times New Roman"/>
              </a:rPr>
              <a:t>SQL </a:t>
            </a:r>
            <a:r>
              <a:rPr dirty="0" sz="1300" spc="5">
                <a:latin typeface="Times New Roman"/>
                <a:cs typeface="Times New Roman"/>
              </a:rPr>
              <a:t>statement and return the </a:t>
            </a:r>
            <a:r>
              <a:rPr dirty="0" sz="1300" spc="10">
                <a:latin typeface="Times New Roman"/>
                <a:cs typeface="Times New Roman"/>
              </a:rPr>
              <a:t>number </a:t>
            </a:r>
            <a:r>
              <a:rPr dirty="0" sz="1300" spc="5">
                <a:latin typeface="Times New Roman"/>
                <a:cs typeface="Times New Roman"/>
              </a:rPr>
              <a:t>of rows processed</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FETCH_ROWS</a:t>
            </a:r>
            <a:r>
              <a:rPr dirty="0" sz="1300" spc="-340">
                <a:latin typeface="Courier New"/>
                <a:cs typeface="Courier New"/>
              </a:rPr>
              <a:t> </a:t>
            </a:r>
            <a:r>
              <a:rPr dirty="0" sz="1300" spc="5">
                <a:latin typeface="Times New Roman"/>
                <a:cs typeface="Times New Roman"/>
              </a:rPr>
              <a:t>to retrieve the next </a:t>
            </a:r>
            <a:r>
              <a:rPr dirty="0" sz="1300" spc="10">
                <a:latin typeface="Times New Roman"/>
                <a:cs typeface="Times New Roman"/>
              </a:rPr>
              <a:t>row </a:t>
            </a:r>
            <a:r>
              <a:rPr dirty="0" sz="1300" spc="5">
                <a:latin typeface="Times New Roman"/>
                <a:cs typeface="Times New Roman"/>
              </a:rPr>
              <a:t>for a query (use in a loop for multiple rows)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CLOSE_CURSOR</a:t>
            </a:r>
            <a:r>
              <a:rPr dirty="0" sz="1300" spc="-445">
                <a:latin typeface="Courier New"/>
                <a:cs typeface="Courier New"/>
              </a:rPr>
              <a:t> </a:t>
            </a:r>
            <a:r>
              <a:rPr dirty="0" sz="1300" spc="5">
                <a:latin typeface="Times New Roman"/>
                <a:cs typeface="Times New Roman"/>
              </a:rPr>
              <a:t>to close the specified cursor</a:t>
            </a:r>
            <a:endParaRPr sz="1300">
              <a:latin typeface="Times New Roman"/>
              <a:cs typeface="Times New Roman"/>
            </a:endParaRPr>
          </a:p>
          <a:p>
            <a:pPr marL="137795" marR="57150" indent="-635">
              <a:lnSpc>
                <a:spcPct val="106500"/>
              </a:lnSpc>
              <a:spcBef>
                <a:spcPts val="315"/>
              </a:spcBef>
            </a:pPr>
            <a:r>
              <a:rPr dirty="0" sz="1300" spc="5" b="1">
                <a:latin typeface="Times New Roman"/>
                <a:cs typeface="Times New Roman"/>
              </a:rPr>
              <a:t>Note: </a:t>
            </a:r>
            <a:r>
              <a:rPr dirty="0" sz="1300" spc="5">
                <a:latin typeface="Times New Roman"/>
                <a:cs typeface="Times New Roman"/>
              </a:rPr>
              <a:t>Using the </a:t>
            </a:r>
            <a:r>
              <a:rPr dirty="0" sz="1300" spc="15">
                <a:latin typeface="Courier New"/>
                <a:cs typeface="Courier New"/>
              </a:rPr>
              <a:t>DBMS_SQL</a:t>
            </a:r>
            <a:r>
              <a:rPr dirty="0" sz="1300" spc="-345">
                <a:latin typeface="Courier New"/>
                <a:cs typeface="Courier New"/>
              </a:rPr>
              <a:t> </a:t>
            </a:r>
            <a:r>
              <a:rPr dirty="0" sz="1300" spc="5">
                <a:latin typeface="Times New Roman"/>
                <a:cs typeface="Times New Roman"/>
              </a:rPr>
              <a:t>package to execute </a:t>
            </a:r>
            <a:r>
              <a:rPr dirty="0" sz="1300" spc="10">
                <a:latin typeface="Times New Roman"/>
                <a:cs typeface="Times New Roman"/>
              </a:rPr>
              <a:t>DDL </a:t>
            </a:r>
            <a:r>
              <a:rPr dirty="0" sz="1300" spc="5">
                <a:latin typeface="Times New Roman"/>
                <a:cs typeface="Times New Roman"/>
              </a:rPr>
              <a:t>statements can result in a deadlock.  For </a:t>
            </a:r>
            <a:r>
              <a:rPr dirty="0" sz="1300" spc="10">
                <a:latin typeface="Times New Roman"/>
                <a:cs typeface="Times New Roman"/>
              </a:rPr>
              <a:t>example, </a:t>
            </a:r>
            <a:r>
              <a:rPr dirty="0" sz="1300" spc="5">
                <a:latin typeface="Times New Roman"/>
                <a:cs typeface="Times New Roman"/>
              </a:rPr>
              <a:t>the most likely reason is that the </a:t>
            </a:r>
            <a:r>
              <a:rPr dirty="0" sz="1300" spc="10">
                <a:latin typeface="Times New Roman"/>
                <a:cs typeface="Times New Roman"/>
              </a:rPr>
              <a:t>package </a:t>
            </a:r>
            <a:r>
              <a:rPr dirty="0" sz="1300" spc="5">
                <a:latin typeface="Times New Roman"/>
                <a:cs typeface="Times New Roman"/>
              </a:rPr>
              <a:t>is being used to drop a</a:t>
            </a:r>
            <a:r>
              <a:rPr dirty="0" sz="1300" spc="95">
                <a:latin typeface="Times New Roman"/>
                <a:cs typeface="Times New Roman"/>
              </a:rPr>
              <a:t> </a:t>
            </a:r>
            <a:r>
              <a:rPr dirty="0" sz="1300" spc="5">
                <a:latin typeface="Times New Roman"/>
                <a:cs typeface="Times New Roman"/>
              </a:rPr>
              <a:t>procedure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3932682"/>
            <a:ext cx="5105400" cy="1089660"/>
          </a:xfrm>
          <a:prstGeom prst="rect">
            <a:avLst/>
          </a:prstGeom>
          <a:solidFill>
            <a:srgbClr val="CCCCCC"/>
          </a:solidFill>
          <a:ln w="20574">
            <a:solidFill>
              <a:srgbClr val="000000"/>
            </a:solidFill>
          </a:ln>
        </p:spPr>
        <p:txBody>
          <a:bodyPr wrap="square" lIns="0" tIns="31750" rIns="0" bIns="0" rtlCol="0" vert="horz">
            <a:spAutoFit/>
          </a:bodyPr>
          <a:lstStyle/>
          <a:p>
            <a:pPr marL="75565" marR="236854">
              <a:lnSpc>
                <a:spcPts val="1360"/>
              </a:lnSpc>
              <a:spcBef>
                <a:spcPts val="250"/>
              </a:spcBef>
            </a:pPr>
            <a:r>
              <a:rPr dirty="0" sz="1300" spc="-15" b="1">
                <a:latin typeface="Courier New"/>
                <a:cs typeface="Courier New"/>
              </a:rPr>
              <a:t>CREATE table temp_emp as select </a:t>
            </a:r>
            <a:r>
              <a:rPr dirty="0" sz="1300" spc="-10" b="1">
                <a:latin typeface="Courier New"/>
                <a:cs typeface="Courier New"/>
              </a:rPr>
              <a:t>* </a:t>
            </a:r>
            <a:r>
              <a:rPr dirty="0" sz="1300" spc="-15" b="1">
                <a:latin typeface="Courier New"/>
                <a:cs typeface="Courier New"/>
              </a:rPr>
              <a:t>from </a:t>
            </a:r>
            <a:r>
              <a:rPr dirty="0" sz="1300" spc="-20" b="1">
                <a:latin typeface="Courier New"/>
                <a:cs typeface="Courier New"/>
              </a:rPr>
              <a:t>employees;  </a:t>
            </a:r>
            <a:r>
              <a:rPr dirty="0" sz="1300" spc="-15" b="1">
                <a:latin typeface="Courier New"/>
                <a:cs typeface="Courier New"/>
              </a:rPr>
              <a:t>BEGIN</a:t>
            </a:r>
            <a:endParaRPr sz="1300">
              <a:latin typeface="Courier New"/>
              <a:cs typeface="Courier New"/>
            </a:endParaRPr>
          </a:p>
          <a:p>
            <a:pPr marL="173355">
              <a:lnSpc>
                <a:spcPts val="1245"/>
              </a:lnSpc>
            </a:pPr>
            <a:r>
              <a:rPr dirty="0" sz="1300" spc="-20" b="1">
                <a:latin typeface="Courier New"/>
                <a:cs typeface="Courier New"/>
              </a:rPr>
              <a:t>DBMS_OUTPUT.PUT_LINE('Rows </a:t>
            </a:r>
            <a:r>
              <a:rPr dirty="0" sz="1300" spc="-15" b="1">
                <a:latin typeface="Courier New"/>
                <a:cs typeface="Courier New"/>
              </a:rPr>
              <a:t>Deleted: </a:t>
            </a:r>
            <a:r>
              <a:rPr dirty="0" sz="1300" spc="-10" b="1">
                <a:latin typeface="Courier New"/>
                <a:cs typeface="Courier New"/>
              </a:rPr>
              <a:t>'</a:t>
            </a:r>
            <a:r>
              <a:rPr dirty="0" sz="1300" spc="-20" b="1">
                <a:latin typeface="Courier New"/>
                <a:cs typeface="Courier New"/>
              </a:rPr>
              <a:t> ||</a:t>
            </a:r>
            <a:endParaRPr sz="1300">
              <a:latin typeface="Courier New"/>
              <a:cs typeface="Courier New"/>
            </a:endParaRPr>
          </a:p>
          <a:p>
            <a:pPr marL="75565" marR="2190115">
              <a:lnSpc>
                <a:spcPts val="1360"/>
              </a:lnSpc>
              <a:spcBef>
                <a:spcPts val="110"/>
              </a:spcBef>
            </a:pPr>
            <a:r>
              <a:rPr dirty="0" sz="1300" spc="-20" b="1">
                <a:latin typeface="Courier New"/>
                <a:cs typeface="Courier New"/>
              </a:rPr>
              <a:t>delete_all_rows('temp_emp'));  END;</a:t>
            </a:r>
            <a:endParaRPr sz="1300">
              <a:latin typeface="Courier New"/>
              <a:cs typeface="Courier New"/>
            </a:endParaRPr>
          </a:p>
          <a:p>
            <a:pPr marL="75565">
              <a:lnSpc>
                <a:spcPts val="1345"/>
              </a:lnSpc>
            </a:pPr>
            <a:r>
              <a:rPr dirty="0" sz="1300" spc="-10" b="1">
                <a:latin typeface="Courier New"/>
                <a:cs typeface="Courier New"/>
              </a:rPr>
              <a:t>/</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565147"/>
            <a:ext cx="5105400" cy="2312670"/>
          </a:xfrm>
          <a:prstGeom prst="rect">
            <a:avLst/>
          </a:prstGeom>
          <a:solidFill>
            <a:srgbClr val="CCCCCC"/>
          </a:solidFill>
          <a:ln w="20574">
            <a:solidFill>
              <a:srgbClr val="000000"/>
            </a:solidFill>
          </a:ln>
        </p:spPr>
        <p:txBody>
          <a:bodyPr wrap="square" lIns="0" tIns="31750" rIns="0" bIns="0" rtlCol="0" vert="horz">
            <a:spAutoFit/>
          </a:bodyPr>
          <a:lstStyle/>
          <a:p>
            <a:pPr marL="271145" marR="920115" indent="-195580">
              <a:lnSpc>
                <a:spcPts val="1360"/>
              </a:lnSpc>
              <a:spcBef>
                <a:spcPts val="250"/>
              </a:spcBef>
            </a:pPr>
            <a:r>
              <a:rPr dirty="0" sz="1300" spc="-15" b="1">
                <a:latin typeface="Courier New"/>
                <a:cs typeface="Courier New"/>
              </a:rPr>
              <a:t>CREATE OR REPLACE FUNCTION </a:t>
            </a:r>
            <a:r>
              <a:rPr dirty="0" sz="1300" spc="-20" b="1">
                <a:latin typeface="Courier New"/>
                <a:cs typeface="Courier New"/>
              </a:rPr>
              <a:t>delete_all_rows  </a:t>
            </a:r>
            <a:r>
              <a:rPr dirty="0" sz="1300" spc="-15" b="1">
                <a:latin typeface="Courier New"/>
                <a:cs typeface="Courier New"/>
              </a:rPr>
              <a:t>(table_name VARCHAR2) RETURN NUMBER</a:t>
            </a:r>
            <a:r>
              <a:rPr dirty="0" sz="1300" spc="-5" b="1">
                <a:latin typeface="Courier New"/>
                <a:cs typeface="Courier New"/>
              </a:rPr>
              <a:t> </a:t>
            </a:r>
            <a:r>
              <a:rPr dirty="0" sz="1300" spc="-15" b="1">
                <a:latin typeface="Courier New"/>
                <a:cs typeface="Courier New"/>
              </a:rPr>
              <a:t>IS</a:t>
            </a:r>
            <a:endParaRPr sz="1300">
              <a:latin typeface="Courier New"/>
              <a:cs typeface="Courier New"/>
            </a:endParaRPr>
          </a:p>
          <a:p>
            <a:pPr marL="271145">
              <a:lnSpc>
                <a:spcPts val="1245"/>
              </a:lnSpc>
            </a:pPr>
            <a:r>
              <a:rPr dirty="0" sz="1300" spc="-15" b="1">
                <a:latin typeface="Courier New"/>
                <a:cs typeface="Courier New"/>
              </a:rPr>
              <a:t>csr_id</a:t>
            </a:r>
            <a:r>
              <a:rPr dirty="0" sz="1300" spc="-25" b="1">
                <a:latin typeface="Courier New"/>
                <a:cs typeface="Courier New"/>
              </a:rPr>
              <a:t> </a:t>
            </a:r>
            <a:r>
              <a:rPr dirty="0" sz="1300" spc="-20" b="1">
                <a:latin typeface="Courier New"/>
                <a:cs typeface="Courier New"/>
              </a:rPr>
              <a:t>INTEGER;</a:t>
            </a:r>
            <a:endParaRPr sz="1300">
              <a:latin typeface="Courier New"/>
              <a:cs typeface="Courier New"/>
            </a:endParaRPr>
          </a:p>
          <a:p>
            <a:pPr marL="76200" marR="2970530" indent="194945">
              <a:lnSpc>
                <a:spcPts val="1360"/>
              </a:lnSpc>
              <a:spcBef>
                <a:spcPts val="110"/>
              </a:spcBef>
              <a:tabLst>
                <a:tab pos="1442720" algn="l"/>
              </a:tabLst>
            </a:pPr>
            <a:r>
              <a:rPr dirty="0" sz="1300" spc="-20" b="1">
                <a:latin typeface="Courier New"/>
                <a:cs typeface="Courier New"/>
              </a:rPr>
              <a:t>rows_de</a:t>
            </a:r>
            <a:r>
              <a:rPr dirty="0" sz="1300" spc="-10" b="1">
                <a:latin typeface="Courier New"/>
                <a:cs typeface="Courier New"/>
              </a:rPr>
              <a:t>l</a:t>
            </a:r>
            <a:r>
              <a:rPr dirty="0" sz="1300" b="1">
                <a:latin typeface="Courier New"/>
                <a:cs typeface="Courier New"/>
              </a:rPr>
              <a:t>	</a:t>
            </a:r>
            <a:r>
              <a:rPr dirty="0" sz="1300" spc="-20" b="1">
                <a:latin typeface="Courier New"/>
                <a:cs typeface="Courier New"/>
              </a:rPr>
              <a:t>NUMBER;  </a:t>
            </a:r>
            <a:r>
              <a:rPr dirty="0" sz="1300" spc="-15" b="1">
                <a:latin typeface="Courier New"/>
                <a:cs typeface="Courier New"/>
              </a:rPr>
              <a:t>BEGIN</a:t>
            </a:r>
            <a:endParaRPr sz="1300">
              <a:latin typeface="Courier New"/>
              <a:cs typeface="Courier New"/>
            </a:endParaRPr>
          </a:p>
          <a:p>
            <a:pPr marL="271145">
              <a:lnSpc>
                <a:spcPts val="1245"/>
              </a:lnSpc>
            </a:pPr>
            <a:r>
              <a:rPr dirty="0" sz="1300" spc="-15" b="1">
                <a:latin typeface="Courier New"/>
                <a:cs typeface="Courier New"/>
              </a:rPr>
              <a:t>csr_id </a:t>
            </a:r>
            <a:r>
              <a:rPr dirty="0" sz="1300" spc="-10" b="1">
                <a:latin typeface="Courier New"/>
                <a:cs typeface="Courier New"/>
              </a:rPr>
              <a:t>:=</a:t>
            </a:r>
            <a:r>
              <a:rPr dirty="0" sz="1300" spc="-25" b="1">
                <a:latin typeface="Courier New"/>
                <a:cs typeface="Courier New"/>
              </a:rPr>
              <a:t> </a:t>
            </a:r>
            <a:r>
              <a:rPr dirty="0" sz="1300" spc="-15" b="1">
                <a:latin typeface="Courier New"/>
                <a:cs typeface="Courier New"/>
              </a:rPr>
              <a:t>DBMS_SQL.OPEN_CURSOR;</a:t>
            </a:r>
            <a:endParaRPr sz="1300">
              <a:latin typeface="Courier New"/>
              <a:cs typeface="Courier New"/>
            </a:endParaRPr>
          </a:p>
          <a:p>
            <a:pPr marL="271145">
              <a:lnSpc>
                <a:spcPts val="1360"/>
              </a:lnSpc>
            </a:pPr>
            <a:r>
              <a:rPr dirty="0" sz="1300" spc="-20" b="1">
                <a:latin typeface="Courier New"/>
                <a:cs typeface="Courier New"/>
              </a:rPr>
              <a:t>DBMS_SQL.PARSE(csr_id,</a:t>
            </a:r>
            <a:endParaRPr sz="1300">
              <a:latin typeface="Courier New"/>
              <a:cs typeface="Courier New"/>
            </a:endParaRPr>
          </a:p>
          <a:p>
            <a:pPr marL="271145" marR="236854" indent="195580">
              <a:lnSpc>
                <a:spcPts val="1360"/>
              </a:lnSpc>
              <a:spcBef>
                <a:spcPts val="114"/>
              </a:spcBef>
            </a:pPr>
            <a:r>
              <a:rPr dirty="0" sz="1300" spc="-15" b="1">
                <a:latin typeface="Courier New"/>
                <a:cs typeface="Courier New"/>
              </a:rPr>
              <a:t>'DELETE FROM </a:t>
            </a:r>
            <a:r>
              <a:rPr dirty="0" sz="1300" spc="-20" b="1">
                <a:latin typeface="Courier New"/>
                <a:cs typeface="Courier New"/>
              </a:rPr>
              <a:t>'||table_name, DBMS_SQL.NATIVE);  </a:t>
            </a:r>
            <a:r>
              <a:rPr dirty="0" sz="1300" spc="-15" b="1">
                <a:latin typeface="Courier New"/>
                <a:cs typeface="Courier New"/>
              </a:rPr>
              <a:t>rows_del := DBMS_SQL.EXECUTE </a:t>
            </a:r>
            <a:r>
              <a:rPr dirty="0" sz="1300" spc="-20" b="1">
                <a:latin typeface="Courier New"/>
                <a:cs typeface="Courier New"/>
              </a:rPr>
              <a:t>(csr_id);  DBMS_SQL.CLOSE_CURSOR(csr_id);</a:t>
            </a:r>
            <a:endParaRPr sz="1300">
              <a:latin typeface="Courier New"/>
              <a:cs typeface="Courier New"/>
            </a:endParaRPr>
          </a:p>
          <a:p>
            <a:pPr marL="271145">
              <a:lnSpc>
                <a:spcPts val="1240"/>
              </a:lnSpc>
            </a:pP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rows_del;</a:t>
            </a:r>
            <a:endParaRPr sz="1300">
              <a:latin typeface="Courier New"/>
              <a:cs typeface="Courier New"/>
            </a:endParaRPr>
          </a:p>
          <a:p>
            <a:pPr marL="75565">
              <a:lnSpc>
                <a:spcPts val="1360"/>
              </a:lnSpc>
            </a:pPr>
            <a:r>
              <a:rPr dirty="0" sz="1300" spc="-20" b="1">
                <a:latin typeface="Courier New"/>
                <a:cs typeface="Courier New"/>
              </a:rPr>
              <a:t>END;</a:t>
            </a:r>
            <a:endParaRPr sz="1300">
              <a:latin typeface="Courier New"/>
              <a:cs typeface="Courier New"/>
            </a:endParaRPr>
          </a:p>
          <a:p>
            <a:pPr marL="75565">
              <a:lnSpc>
                <a:spcPts val="1460"/>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Using </a:t>
            </a:r>
            <a:r>
              <a:rPr dirty="0" sz="2000" spc="-5" b="1">
                <a:latin typeface="Courier New"/>
                <a:cs typeface="Courier New"/>
              </a:rPr>
              <a:t>DBMS_SQL</a:t>
            </a:r>
            <a:r>
              <a:rPr dirty="0" sz="2000" spc="-660" b="1">
                <a:latin typeface="Courier New"/>
                <a:cs typeface="Courier New"/>
              </a:rPr>
              <a:t> </a:t>
            </a:r>
            <a:r>
              <a:rPr dirty="0" sz="2000" b="1">
                <a:latin typeface="Arial"/>
                <a:cs typeface="Arial"/>
              </a:rPr>
              <a:t>with a </a:t>
            </a:r>
            <a:r>
              <a:rPr dirty="0" sz="2000" spc="-5" b="1">
                <a:latin typeface="Arial"/>
                <a:cs typeface="Arial"/>
              </a:rPr>
              <a:t>DML </a:t>
            </a:r>
            <a:r>
              <a:rPr dirty="0" sz="2000" b="1">
                <a:latin typeface="Arial"/>
                <a:cs typeface="Arial"/>
              </a:rPr>
              <a:t>Statement</a:t>
            </a:r>
            <a:endParaRPr sz="2000">
              <a:latin typeface="Arial"/>
              <a:cs typeface="Arial"/>
            </a:endParaRPr>
          </a:p>
          <a:p>
            <a:pPr marL="609600">
              <a:lnSpc>
                <a:spcPct val="100000"/>
              </a:lnSpc>
              <a:spcBef>
                <a:spcPts val="1095"/>
              </a:spcBef>
            </a:pPr>
            <a:r>
              <a:rPr dirty="0" sz="1550" spc="10" b="1">
                <a:latin typeface="Arial"/>
                <a:cs typeface="Arial"/>
              </a:rPr>
              <a:t>Example of deleting</a:t>
            </a:r>
            <a:r>
              <a:rPr dirty="0" sz="1550" spc="5" b="1">
                <a:latin typeface="Arial"/>
                <a:cs typeface="Arial"/>
              </a:rPr>
              <a:t> </a:t>
            </a:r>
            <a:r>
              <a:rPr dirty="0" sz="1550" spc="10" b="1">
                <a:latin typeface="Arial"/>
                <a:cs typeface="Arial"/>
              </a:rPr>
              <a:t>rows: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16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591809"/>
            <a:ext cx="6281420" cy="324993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5" b="1">
                <a:latin typeface="Courier New"/>
                <a:cs typeface="Courier New"/>
              </a:rPr>
              <a:t>DBMS_SQL</a:t>
            </a:r>
            <a:r>
              <a:rPr dirty="0" sz="1300" spc="-445" b="1">
                <a:latin typeface="Courier New"/>
                <a:cs typeface="Courier New"/>
              </a:rPr>
              <a:t> </a:t>
            </a:r>
            <a:r>
              <a:rPr dirty="0" sz="1300" spc="10" b="1">
                <a:latin typeface="Arial"/>
                <a:cs typeface="Arial"/>
              </a:rPr>
              <a:t>with a </a:t>
            </a:r>
            <a:r>
              <a:rPr dirty="0" sz="1300" spc="15" b="1">
                <a:latin typeface="Arial"/>
                <a:cs typeface="Arial"/>
              </a:rPr>
              <a:t>DML </a:t>
            </a:r>
            <a:r>
              <a:rPr dirty="0" sz="1300" spc="5" b="1">
                <a:latin typeface="Arial"/>
                <a:cs typeface="Arial"/>
              </a:rPr>
              <a:t>Statement</a:t>
            </a:r>
            <a:endParaRPr sz="1300">
              <a:latin typeface="Arial"/>
              <a:cs typeface="Arial"/>
            </a:endParaRPr>
          </a:p>
          <a:p>
            <a:pPr algn="just" marL="138430" marR="5080">
              <a:lnSpc>
                <a:spcPct val="103800"/>
              </a:lnSpc>
              <a:spcBef>
                <a:spcPts val="360"/>
              </a:spcBef>
            </a:pPr>
            <a:r>
              <a:rPr dirty="0" sz="1300" spc="5">
                <a:latin typeface="Times New Roman"/>
                <a:cs typeface="Times New Roman"/>
              </a:rPr>
              <a:t>In the slide, the table </a:t>
            </a:r>
            <a:r>
              <a:rPr dirty="0" sz="1300" spc="10">
                <a:latin typeface="Times New Roman"/>
                <a:cs typeface="Times New Roman"/>
              </a:rPr>
              <a:t>name </a:t>
            </a:r>
            <a:r>
              <a:rPr dirty="0" sz="1300" spc="5">
                <a:latin typeface="Times New Roman"/>
                <a:cs typeface="Times New Roman"/>
              </a:rPr>
              <a:t>is passed into the </a:t>
            </a:r>
            <a:r>
              <a:rPr dirty="0" sz="1300" spc="15">
                <a:latin typeface="Courier New"/>
                <a:cs typeface="Courier New"/>
              </a:rPr>
              <a:t>delete_all_rows</a:t>
            </a:r>
            <a:r>
              <a:rPr dirty="0" sz="1300" spc="-365">
                <a:latin typeface="Courier New"/>
                <a:cs typeface="Courier New"/>
              </a:rPr>
              <a:t> </a:t>
            </a:r>
            <a:r>
              <a:rPr dirty="0" sz="1300" spc="5">
                <a:latin typeface="Times New Roman"/>
                <a:cs typeface="Times New Roman"/>
              </a:rPr>
              <a:t>function. </a:t>
            </a:r>
            <a:r>
              <a:rPr dirty="0" sz="1300" spc="10">
                <a:latin typeface="Times New Roman"/>
                <a:cs typeface="Times New Roman"/>
              </a:rPr>
              <a:t>The </a:t>
            </a:r>
            <a:r>
              <a:rPr dirty="0" sz="1300" spc="5">
                <a:latin typeface="Times New Roman"/>
                <a:cs typeface="Times New Roman"/>
              </a:rPr>
              <a:t>function  uses dynamic </a:t>
            </a:r>
            <a:r>
              <a:rPr dirty="0" sz="1300" spc="10">
                <a:latin typeface="Times New Roman"/>
                <a:cs typeface="Times New Roman"/>
              </a:rPr>
              <a:t>SQL </a:t>
            </a:r>
            <a:r>
              <a:rPr dirty="0" sz="1300" spc="5">
                <a:latin typeface="Times New Roman"/>
                <a:cs typeface="Times New Roman"/>
              </a:rPr>
              <a:t>to delete rows from the specified table, and returns a count representing  the </a:t>
            </a:r>
            <a:r>
              <a:rPr dirty="0" sz="1300" spc="10">
                <a:latin typeface="Times New Roman"/>
                <a:cs typeface="Times New Roman"/>
              </a:rPr>
              <a:t>number </a:t>
            </a:r>
            <a:r>
              <a:rPr dirty="0" sz="1300" spc="5">
                <a:latin typeface="Times New Roman"/>
                <a:cs typeface="Times New Roman"/>
              </a:rPr>
              <a:t>of rows that are deleted after successful execution of the</a:t>
            </a:r>
            <a:r>
              <a:rPr dirty="0" sz="1300" spc="5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algn="just" marL="138430">
              <a:lnSpc>
                <a:spcPts val="1535"/>
              </a:lnSpc>
              <a:spcBef>
                <a:spcPts val="420"/>
              </a:spcBef>
            </a:pPr>
            <a:r>
              <a:rPr dirty="0" sz="1300" spc="10">
                <a:latin typeface="Times New Roman"/>
                <a:cs typeface="Times New Roman"/>
              </a:rPr>
              <a:t>To </a:t>
            </a:r>
            <a:r>
              <a:rPr dirty="0" sz="1300" spc="5">
                <a:latin typeface="Times New Roman"/>
                <a:cs typeface="Times New Roman"/>
              </a:rPr>
              <a:t>process a </a:t>
            </a:r>
            <a:r>
              <a:rPr dirty="0" sz="1300" spc="10">
                <a:latin typeface="Times New Roman"/>
                <a:cs typeface="Times New Roman"/>
              </a:rPr>
              <a:t>DML </a:t>
            </a:r>
            <a:r>
              <a:rPr dirty="0" sz="1300" spc="5">
                <a:latin typeface="Times New Roman"/>
                <a:cs typeface="Times New Roman"/>
              </a:rPr>
              <a:t>statement </a:t>
            </a:r>
            <a:r>
              <a:rPr dirty="0" sz="1300" spc="10">
                <a:latin typeface="Times New Roman"/>
                <a:cs typeface="Times New Roman"/>
              </a:rPr>
              <a:t>dynamically, </a:t>
            </a:r>
            <a:r>
              <a:rPr dirty="0" sz="1300" spc="5">
                <a:latin typeface="Times New Roman"/>
                <a:cs typeface="Times New Roman"/>
              </a:rPr>
              <a:t>perform the following</a:t>
            </a:r>
            <a:r>
              <a:rPr dirty="0" sz="130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indent="-252095">
              <a:lnSpc>
                <a:spcPts val="1535"/>
              </a:lnSpc>
              <a:buAutoNum type="arabicPeriod"/>
              <a:tabLst>
                <a:tab pos="516255" algn="l"/>
              </a:tabLst>
            </a:pPr>
            <a:r>
              <a:rPr dirty="0" sz="1300" spc="5">
                <a:latin typeface="Times New Roman"/>
                <a:cs typeface="Times New Roman"/>
              </a:rPr>
              <a:t>Use </a:t>
            </a:r>
            <a:r>
              <a:rPr dirty="0" sz="1300" spc="10">
                <a:latin typeface="Courier New"/>
                <a:cs typeface="Courier New"/>
              </a:rPr>
              <a:t>OPEN_CURSOR</a:t>
            </a:r>
            <a:r>
              <a:rPr dirty="0" sz="1300" spc="-420">
                <a:latin typeface="Courier New"/>
                <a:cs typeface="Courier New"/>
              </a:rPr>
              <a:t> </a:t>
            </a:r>
            <a:r>
              <a:rPr dirty="0" sz="1300" spc="5">
                <a:latin typeface="Times New Roman"/>
                <a:cs typeface="Times New Roman"/>
              </a:rPr>
              <a:t>to establish an area in </a:t>
            </a:r>
            <a:r>
              <a:rPr dirty="0" sz="1300" spc="10">
                <a:latin typeface="Times New Roman"/>
                <a:cs typeface="Times New Roman"/>
              </a:rPr>
              <a:t>memory </a:t>
            </a:r>
            <a:r>
              <a:rPr dirty="0" sz="1300" spc="5">
                <a:latin typeface="Times New Roman"/>
                <a:cs typeface="Times New Roman"/>
              </a:rPr>
              <a:t>to process a SQL statement.</a:t>
            </a:r>
            <a:endParaRPr sz="1300">
              <a:latin typeface="Times New Roman"/>
              <a:cs typeface="Times New Roman"/>
            </a:endParaRPr>
          </a:p>
          <a:p>
            <a:pPr marL="515620" indent="-252095">
              <a:lnSpc>
                <a:spcPct val="100000"/>
              </a:lnSpc>
              <a:spcBef>
                <a:spcPts val="20"/>
              </a:spcBef>
              <a:buAutoNum type="arabicPeriod"/>
              <a:tabLst>
                <a:tab pos="516255" algn="l"/>
              </a:tabLst>
            </a:pPr>
            <a:r>
              <a:rPr dirty="0" sz="1300" spc="5">
                <a:latin typeface="Times New Roman"/>
                <a:cs typeface="Times New Roman"/>
              </a:rPr>
              <a:t>Use </a:t>
            </a:r>
            <a:r>
              <a:rPr dirty="0" sz="1300" spc="10">
                <a:latin typeface="Courier New"/>
                <a:cs typeface="Courier New"/>
              </a:rPr>
              <a:t>PARSE</a:t>
            </a:r>
            <a:r>
              <a:rPr dirty="0" sz="1300" spc="-455">
                <a:latin typeface="Courier New"/>
                <a:cs typeface="Courier New"/>
              </a:rPr>
              <a:t> </a:t>
            </a:r>
            <a:r>
              <a:rPr dirty="0" sz="1300" spc="5">
                <a:latin typeface="Times New Roman"/>
                <a:cs typeface="Times New Roman"/>
              </a:rPr>
              <a:t>to establish the validity of the </a:t>
            </a:r>
            <a:r>
              <a:rPr dirty="0" sz="1300" spc="10">
                <a:latin typeface="Times New Roman"/>
                <a:cs typeface="Times New Roman"/>
              </a:rPr>
              <a:t>SQL </a:t>
            </a:r>
            <a:r>
              <a:rPr dirty="0" sz="1300" spc="5">
                <a:latin typeface="Times New Roman"/>
                <a:cs typeface="Times New Roman"/>
              </a:rPr>
              <a:t>statement.</a:t>
            </a:r>
            <a:endParaRPr sz="1300">
              <a:latin typeface="Times New Roman"/>
              <a:cs typeface="Times New Roman"/>
            </a:endParaRPr>
          </a:p>
          <a:p>
            <a:pPr marL="515620" indent="-252095">
              <a:lnSpc>
                <a:spcPct val="100000"/>
              </a:lnSpc>
              <a:spcBef>
                <a:spcPts val="20"/>
              </a:spcBef>
              <a:buAutoNum type="arabicPeriod"/>
              <a:tabLst>
                <a:tab pos="516255" algn="l"/>
              </a:tabLst>
            </a:pPr>
            <a:r>
              <a:rPr dirty="0" sz="1300" spc="5">
                <a:latin typeface="Times New Roman"/>
                <a:cs typeface="Times New Roman"/>
              </a:rPr>
              <a:t>Use the </a:t>
            </a:r>
            <a:r>
              <a:rPr dirty="0" sz="1300" spc="15">
                <a:latin typeface="Courier New"/>
                <a:cs typeface="Courier New"/>
              </a:rPr>
              <a:t>EXECUTE</a:t>
            </a:r>
            <a:r>
              <a:rPr dirty="0" sz="1300" spc="-390">
                <a:latin typeface="Courier New"/>
                <a:cs typeface="Courier New"/>
              </a:rPr>
              <a:t> </a:t>
            </a:r>
            <a:r>
              <a:rPr dirty="0" sz="1300" spc="5">
                <a:latin typeface="Times New Roman"/>
                <a:cs typeface="Times New Roman"/>
              </a:rPr>
              <a:t>function to run the </a:t>
            </a:r>
            <a:r>
              <a:rPr dirty="0" sz="1300" spc="10">
                <a:latin typeface="Times New Roman"/>
                <a:cs typeface="Times New Roman"/>
              </a:rPr>
              <a:t>SQL </a:t>
            </a:r>
            <a:r>
              <a:rPr dirty="0" sz="1300" spc="5">
                <a:latin typeface="Times New Roman"/>
                <a:cs typeface="Times New Roman"/>
              </a:rPr>
              <a:t>statement. This function returns the</a:t>
            </a:r>
            <a:endParaRPr sz="1300">
              <a:latin typeface="Times New Roman"/>
              <a:cs typeface="Times New Roman"/>
            </a:endParaRPr>
          </a:p>
          <a:p>
            <a:pPr marL="515620">
              <a:lnSpc>
                <a:spcPts val="1535"/>
              </a:lnSpc>
              <a:spcBef>
                <a:spcPts val="95"/>
              </a:spcBef>
            </a:pPr>
            <a:r>
              <a:rPr dirty="0" sz="1300" spc="10">
                <a:latin typeface="Times New Roman"/>
                <a:cs typeface="Times New Roman"/>
              </a:rPr>
              <a:t>number </a:t>
            </a:r>
            <a:r>
              <a:rPr dirty="0" sz="1300" spc="5">
                <a:latin typeface="Times New Roman"/>
                <a:cs typeface="Times New Roman"/>
              </a:rPr>
              <a:t>of rows</a:t>
            </a:r>
            <a:r>
              <a:rPr dirty="0" sz="1300" spc="-5">
                <a:latin typeface="Times New Roman"/>
                <a:cs typeface="Times New Roman"/>
              </a:rPr>
              <a:t> </a:t>
            </a:r>
            <a:r>
              <a:rPr dirty="0" sz="1300" spc="5">
                <a:latin typeface="Times New Roman"/>
                <a:cs typeface="Times New Roman"/>
              </a:rPr>
              <a:t>processed.</a:t>
            </a:r>
            <a:endParaRPr sz="1300">
              <a:latin typeface="Times New Roman"/>
              <a:cs typeface="Times New Roman"/>
            </a:endParaRPr>
          </a:p>
          <a:p>
            <a:pPr marL="515620" indent="-252095">
              <a:lnSpc>
                <a:spcPts val="1535"/>
              </a:lnSpc>
              <a:buAutoNum type="arabicPeriod" startAt="4"/>
              <a:tabLst>
                <a:tab pos="516255" algn="l"/>
              </a:tabLst>
            </a:pPr>
            <a:r>
              <a:rPr dirty="0" sz="1300" spc="5">
                <a:latin typeface="Times New Roman"/>
                <a:cs typeface="Times New Roman"/>
              </a:rPr>
              <a:t>Use </a:t>
            </a:r>
            <a:r>
              <a:rPr dirty="0" sz="1300" spc="15">
                <a:latin typeface="Courier New"/>
                <a:cs typeface="Courier New"/>
              </a:rPr>
              <a:t>CLOSE_CURSOR</a:t>
            </a:r>
            <a:r>
              <a:rPr dirty="0" sz="1300" spc="-459">
                <a:latin typeface="Courier New"/>
                <a:cs typeface="Courier New"/>
              </a:rPr>
              <a:t> </a:t>
            </a:r>
            <a:r>
              <a:rPr dirty="0" sz="1300" spc="5">
                <a:latin typeface="Times New Roman"/>
                <a:cs typeface="Times New Roman"/>
              </a:rPr>
              <a:t>to close the cursor.</a:t>
            </a:r>
            <a:endParaRPr sz="1300">
              <a:latin typeface="Times New Roman"/>
              <a:cs typeface="Times New Roman"/>
            </a:endParaRPr>
          </a:p>
          <a:p>
            <a:pPr marL="138430" marR="60960">
              <a:lnSpc>
                <a:spcPct val="101299"/>
              </a:lnSpc>
              <a:spcBef>
                <a:spcPts val="480"/>
              </a:spcBef>
            </a:pPr>
            <a:r>
              <a:rPr dirty="0" sz="1300" spc="10">
                <a:latin typeface="Times New Roman"/>
                <a:cs typeface="Times New Roman"/>
              </a:rPr>
              <a:t>The </a:t>
            </a:r>
            <a:r>
              <a:rPr dirty="0" sz="1300" spc="5">
                <a:latin typeface="Times New Roman"/>
                <a:cs typeface="Times New Roman"/>
              </a:rPr>
              <a:t>steps to execute a </a:t>
            </a:r>
            <a:r>
              <a:rPr dirty="0" sz="1300" spc="10">
                <a:latin typeface="Times New Roman"/>
                <a:cs typeface="Times New Roman"/>
              </a:rPr>
              <a:t>DDL </a:t>
            </a:r>
            <a:r>
              <a:rPr dirty="0" sz="1300" spc="5">
                <a:latin typeface="Times New Roman"/>
                <a:cs typeface="Times New Roman"/>
              </a:rPr>
              <a:t>statement are similar; but step </a:t>
            </a:r>
            <a:r>
              <a:rPr dirty="0" sz="1300" spc="10">
                <a:latin typeface="Times New Roman"/>
                <a:cs typeface="Times New Roman"/>
              </a:rPr>
              <a:t>3 </a:t>
            </a:r>
            <a:r>
              <a:rPr dirty="0" sz="1300" spc="5">
                <a:latin typeface="Times New Roman"/>
                <a:cs typeface="Times New Roman"/>
              </a:rPr>
              <a:t>is optional because a </a:t>
            </a:r>
            <a:r>
              <a:rPr dirty="0" sz="1300" spc="10">
                <a:latin typeface="Times New Roman"/>
                <a:cs typeface="Times New Roman"/>
              </a:rPr>
              <a:t>DDL  </a:t>
            </a:r>
            <a:r>
              <a:rPr dirty="0" sz="1300" spc="5">
                <a:latin typeface="Times New Roman"/>
                <a:cs typeface="Times New Roman"/>
              </a:rPr>
              <a:t>statement is </a:t>
            </a:r>
            <a:r>
              <a:rPr dirty="0" sz="1300" spc="10">
                <a:latin typeface="Times New Roman"/>
                <a:cs typeface="Times New Roman"/>
              </a:rPr>
              <a:t>immediately </a:t>
            </a:r>
            <a:r>
              <a:rPr dirty="0" sz="1300" spc="5">
                <a:latin typeface="Times New Roman"/>
                <a:cs typeface="Times New Roman"/>
              </a:rPr>
              <a:t>executed </a:t>
            </a:r>
            <a:r>
              <a:rPr dirty="0" sz="1300" spc="10">
                <a:latin typeface="Times New Roman"/>
                <a:cs typeface="Times New Roman"/>
              </a:rPr>
              <a:t>when </a:t>
            </a:r>
            <a:r>
              <a:rPr dirty="0" sz="1300" spc="5">
                <a:latin typeface="Times New Roman"/>
                <a:cs typeface="Times New Roman"/>
              </a:rPr>
              <a:t>the </a:t>
            </a:r>
            <a:r>
              <a:rPr dirty="0" sz="1300" spc="15">
                <a:latin typeface="Courier New"/>
                <a:cs typeface="Courier New"/>
              </a:rPr>
              <a:t>PARSE </a:t>
            </a:r>
            <a:r>
              <a:rPr dirty="0" sz="1300" spc="5">
                <a:latin typeface="Times New Roman"/>
                <a:cs typeface="Times New Roman"/>
              </a:rPr>
              <a:t>is successfully </a:t>
            </a:r>
            <a:r>
              <a:rPr dirty="0" sz="1300" spc="10">
                <a:latin typeface="Times New Roman"/>
                <a:cs typeface="Times New Roman"/>
              </a:rPr>
              <a:t>done—that </a:t>
            </a:r>
            <a:r>
              <a:rPr dirty="0" sz="1300" spc="5">
                <a:latin typeface="Times New Roman"/>
                <a:cs typeface="Times New Roman"/>
              </a:rPr>
              <a:t>is, the  statement syntax and semantics are correct. If </a:t>
            </a: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EXECUTE</a:t>
            </a:r>
            <a:r>
              <a:rPr dirty="0" sz="1300" spc="-370">
                <a:latin typeface="Courier New"/>
                <a:cs typeface="Courier New"/>
              </a:rPr>
              <a:t> </a:t>
            </a:r>
            <a:r>
              <a:rPr dirty="0" sz="1300" spc="5">
                <a:latin typeface="Times New Roman"/>
                <a:cs typeface="Times New Roman"/>
              </a:rPr>
              <a:t>function with a </a:t>
            </a:r>
            <a:r>
              <a:rPr dirty="0" sz="1300" spc="15">
                <a:latin typeface="Times New Roman"/>
                <a:cs typeface="Times New Roman"/>
              </a:rPr>
              <a:t>DDL  </a:t>
            </a:r>
            <a:r>
              <a:rPr dirty="0" sz="1300" spc="5">
                <a:latin typeface="Times New Roman"/>
                <a:cs typeface="Times New Roman"/>
              </a:rPr>
              <a:t>statement, then it does not </a:t>
            </a:r>
            <a:r>
              <a:rPr dirty="0" sz="1300" spc="10">
                <a:latin typeface="Times New Roman"/>
                <a:cs typeface="Times New Roman"/>
              </a:rPr>
              <a:t>do </a:t>
            </a:r>
            <a:r>
              <a:rPr dirty="0" sz="1300" spc="5">
                <a:latin typeface="Times New Roman"/>
                <a:cs typeface="Times New Roman"/>
              </a:rPr>
              <a:t>anything and returns a value of </a:t>
            </a:r>
            <a:r>
              <a:rPr dirty="0" sz="1300" spc="10">
                <a:latin typeface="Courier New"/>
                <a:cs typeface="Courier New"/>
              </a:rPr>
              <a:t>0 </a:t>
            </a:r>
            <a:r>
              <a:rPr dirty="0" sz="1300" spc="5">
                <a:latin typeface="Times New Roman"/>
                <a:cs typeface="Times New Roman"/>
              </a:rPr>
              <a:t>for the </a:t>
            </a:r>
            <a:r>
              <a:rPr dirty="0" sz="1300" spc="10">
                <a:latin typeface="Times New Roman"/>
                <a:cs typeface="Times New Roman"/>
              </a:rPr>
              <a:t>number </a:t>
            </a:r>
            <a:r>
              <a:rPr dirty="0" sz="1300" spc="5">
                <a:latin typeface="Times New Roman"/>
                <a:cs typeface="Times New Roman"/>
              </a:rPr>
              <a:t>of rows  processed because </a:t>
            </a:r>
            <a:r>
              <a:rPr dirty="0" sz="1300" spc="10">
                <a:latin typeface="Times New Roman"/>
                <a:cs typeface="Times New Roman"/>
              </a:rPr>
              <a:t>DDL </a:t>
            </a:r>
            <a:r>
              <a:rPr dirty="0" sz="1300" spc="5">
                <a:latin typeface="Times New Roman"/>
                <a:cs typeface="Times New Roman"/>
              </a:rPr>
              <a:t>statements </a:t>
            </a:r>
            <a:r>
              <a:rPr dirty="0" sz="1300" spc="10">
                <a:latin typeface="Times New Roman"/>
                <a:cs typeface="Times New Roman"/>
              </a:rPr>
              <a:t>do </a:t>
            </a:r>
            <a:r>
              <a:rPr dirty="0" sz="1300" spc="5">
                <a:latin typeface="Times New Roman"/>
                <a:cs typeface="Times New Roman"/>
              </a:rPr>
              <a:t>not process</a:t>
            </a:r>
            <a:r>
              <a:rPr dirty="0" sz="1300">
                <a:latin typeface="Times New Roman"/>
                <a:cs typeface="Times New Roman"/>
              </a:rPr>
              <a:t> </a:t>
            </a:r>
            <a:r>
              <a:rPr dirty="0" sz="1300" spc="5">
                <a:latin typeface="Times New Roman"/>
                <a:cs typeface="Times New Roman"/>
              </a:rPr>
              <a:t>rows.</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3810" rIns="0" bIns="0" rtlCol="0" vert="horz">
            <a:spAutoFit/>
          </a:bodyPr>
          <a:lstStyle/>
          <a:p>
            <a:pPr>
              <a:lnSpc>
                <a:spcPct val="100000"/>
              </a:lnSpc>
              <a:spcBef>
                <a:spcPts val="30"/>
              </a:spcBef>
            </a:pPr>
            <a:endParaRPr sz="2350">
              <a:latin typeface="Times New Roman"/>
              <a:cs typeface="Times New Roman"/>
            </a:endParaRPr>
          </a:p>
          <a:p>
            <a:pPr algn="ctr" marL="1419225" marR="1447800">
              <a:lnSpc>
                <a:spcPct val="106200"/>
              </a:lnSpc>
            </a:pPr>
            <a:r>
              <a:rPr dirty="0" sz="2000" spc="-5" b="1">
                <a:latin typeface="Arial"/>
                <a:cs typeface="Arial"/>
              </a:rPr>
              <a:t>Using </a:t>
            </a:r>
            <a:r>
              <a:rPr dirty="0" sz="2000" spc="-5" b="1">
                <a:latin typeface="Courier New"/>
                <a:cs typeface="Courier New"/>
              </a:rPr>
              <a:t>DBMS_SQL </a:t>
            </a:r>
            <a:r>
              <a:rPr dirty="0" sz="2000" b="1">
                <a:latin typeface="Arial"/>
                <a:cs typeface="Arial"/>
              </a:rPr>
              <a:t>with a  Parameterized </a:t>
            </a:r>
            <a:r>
              <a:rPr dirty="0" sz="2000" spc="-5" b="1">
                <a:latin typeface="Arial"/>
                <a:cs typeface="Arial"/>
              </a:rPr>
              <a:t>DML</a:t>
            </a:r>
            <a:r>
              <a:rPr dirty="0" sz="2000" spc="-50" b="1">
                <a:latin typeface="Arial"/>
                <a:cs typeface="Arial"/>
              </a:rPr>
              <a:t> </a:t>
            </a:r>
            <a:r>
              <a:rPr dirty="0" sz="2000" b="1">
                <a:latin typeface="Arial"/>
                <a:cs typeface="Arial"/>
              </a:rPr>
              <a:t>Statement</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83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756410"/>
            <a:ext cx="5105400" cy="3215005"/>
          </a:xfrm>
          <a:prstGeom prst="rect">
            <a:avLst/>
          </a:prstGeom>
          <a:solidFill>
            <a:srgbClr val="CCCCCC"/>
          </a:solidFill>
          <a:ln w="20574">
            <a:solidFill>
              <a:srgbClr val="000000"/>
            </a:solidFill>
          </a:ln>
        </p:spPr>
        <p:txBody>
          <a:bodyPr wrap="square" lIns="0" tIns="27940" rIns="0" bIns="0" rtlCol="0" vert="horz">
            <a:spAutoFit/>
          </a:bodyPr>
          <a:lstStyle/>
          <a:p>
            <a:pPr marL="173355" marR="236854" indent="-97790">
              <a:lnSpc>
                <a:spcPct val="89400"/>
              </a:lnSpc>
              <a:spcBef>
                <a:spcPts val="220"/>
              </a:spcBef>
              <a:tabLst>
                <a:tab pos="1247140" algn="l"/>
              </a:tabLst>
            </a:pPr>
            <a:r>
              <a:rPr dirty="0" sz="1300" spc="-15" b="1">
                <a:latin typeface="Courier New"/>
                <a:cs typeface="Courier New"/>
              </a:rPr>
              <a:t>CREATE PROCEDURE </a:t>
            </a:r>
            <a:r>
              <a:rPr dirty="0" sz="1300" spc="-20" b="1">
                <a:latin typeface="Courier New"/>
                <a:cs typeface="Courier New"/>
              </a:rPr>
              <a:t>insert_row </a:t>
            </a:r>
            <a:r>
              <a:rPr dirty="0" sz="1300" spc="-15" b="1">
                <a:latin typeface="Courier New"/>
                <a:cs typeface="Courier New"/>
              </a:rPr>
              <a:t>(table_name </a:t>
            </a:r>
            <a:r>
              <a:rPr dirty="0" sz="1300" spc="-20" b="1">
                <a:latin typeface="Courier New"/>
                <a:cs typeface="Courier New"/>
              </a:rPr>
              <a:t>VARCHAR2,  </a:t>
            </a:r>
            <a:r>
              <a:rPr dirty="0" sz="1300" spc="-15" b="1">
                <a:latin typeface="Courier New"/>
                <a:cs typeface="Courier New"/>
              </a:rPr>
              <a:t>id VARCHAR2, name VARCHAR2, region NUMBER) </a:t>
            </a:r>
            <a:r>
              <a:rPr dirty="0" sz="1300" spc="-20" b="1">
                <a:latin typeface="Courier New"/>
                <a:cs typeface="Courier New"/>
              </a:rPr>
              <a:t>IS  </a:t>
            </a:r>
            <a:r>
              <a:rPr dirty="0" sz="1300" spc="-15" b="1">
                <a:latin typeface="Courier New"/>
                <a:cs typeface="Courier New"/>
              </a:rPr>
              <a:t>csr_id	</a:t>
            </a:r>
            <a:r>
              <a:rPr dirty="0" sz="1300" spc="-20" b="1">
                <a:latin typeface="Courier New"/>
                <a:cs typeface="Courier New"/>
              </a:rPr>
              <a:t>INTEGER;</a:t>
            </a:r>
            <a:endParaRPr sz="1300">
              <a:latin typeface="Courier New"/>
              <a:cs typeface="Courier New"/>
            </a:endParaRPr>
          </a:p>
          <a:p>
            <a:pPr marL="271145">
              <a:lnSpc>
                <a:spcPts val="1310"/>
              </a:lnSpc>
              <a:tabLst>
                <a:tab pos="1344930" algn="l"/>
              </a:tabLst>
            </a:pPr>
            <a:r>
              <a:rPr dirty="0" sz="1300" spc="-10" b="1">
                <a:latin typeface="Courier New"/>
                <a:cs typeface="Courier New"/>
              </a:rPr>
              <a:t>stmt	</a:t>
            </a:r>
            <a:r>
              <a:rPr dirty="0" sz="1300" spc="-15" b="1">
                <a:latin typeface="Courier New"/>
                <a:cs typeface="Courier New"/>
              </a:rPr>
              <a:t>VARCHAR2(200);</a:t>
            </a:r>
            <a:endParaRPr sz="1300">
              <a:latin typeface="Courier New"/>
              <a:cs typeface="Courier New"/>
            </a:endParaRPr>
          </a:p>
          <a:p>
            <a:pPr marL="75565" marR="3068320" indent="194945">
              <a:lnSpc>
                <a:spcPts val="1400"/>
              </a:lnSpc>
              <a:spcBef>
                <a:spcPts val="95"/>
              </a:spcBef>
            </a:pPr>
            <a:r>
              <a:rPr dirty="0" sz="1300" spc="-15" b="1">
                <a:latin typeface="Courier New"/>
                <a:cs typeface="Courier New"/>
              </a:rPr>
              <a:t>rows_added</a:t>
            </a:r>
            <a:r>
              <a:rPr dirty="0" sz="1300" spc="-50" b="1">
                <a:latin typeface="Courier New"/>
                <a:cs typeface="Courier New"/>
              </a:rPr>
              <a:t> </a:t>
            </a:r>
            <a:r>
              <a:rPr dirty="0" sz="1300" spc="-15" b="1">
                <a:latin typeface="Courier New"/>
                <a:cs typeface="Courier New"/>
              </a:rPr>
              <a:t>NUMBER;  BEGIN</a:t>
            </a:r>
            <a:endParaRPr sz="1300">
              <a:latin typeface="Courier New"/>
              <a:cs typeface="Courier New"/>
            </a:endParaRPr>
          </a:p>
          <a:p>
            <a:pPr marL="271145">
              <a:lnSpc>
                <a:spcPts val="1290"/>
              </a:lnSpc>
            </a:pPr>
            <a:r>
              <a:rPr dirty="0" sz="1300" spc="-15" b="1">
                <a:latin typeface="Courier New"/>
                <a:cs typeface="Courier New"/>
              </a:rPr>
              <a:t>stmt := 'INSERT INTO</a:t>
            </a:r>
            <a:r>
              <a:rPr dirty="0" sz="1300" spc="-30" b="1">
                <a:latin typeface="Courier New"/>
                <a:cs typeface="Courier New"/>
              </a:rPr>
              <a:t> </a:t>
            </a:r>
            <a:r>
              <a:rPr dirty="0" sz="1300" spc="-20" b="1">
                <a:latin typeface="Courier New"/>
                <a:cs typeface="Courier New"/>
              </a:rPr>
              <a:t>'||table_name||</a:t>
            </a:r>
            <a:endParaRPr sz="1300">
              <a:latin typeface="Courier New"/>
              <a:cs typeface="Courier New"/>
            </a:endParaRPr>
          </a:p>
          <a:p>
            <a:pPr marL="271145" marR="1031875" indent="767715">
              <a:lnSpc>
                <a:spcPts val="1390"/>
              </a:lnSpc>
              <a:spcBef>
                <a:spcPts val="110"/>
              </a:spcBef>
            </a:pPr>
            <a:r>
              <a:rPr dirty="0" sz="1300" spc="-10" b="1">
                <a:latin typeface="Courier New"/>
                <a:cs typeface="Courier New"/>
              </a:rPr>
              <a:t>' </a:t>
            </a:r>
            <a:r>
              <a:rPr dirty="0" sz="1300" spc="-15" b="1">
                <a:latin typeface="Courier New"/>
                <a:cs typeface="Courier New"/>
              </a:rPr>
              <a:t>VALUES (:cid, :cname, </a:t>
            </a:r>
            <a:r>
              <a:rPr dirty="0" sz="1300" spc="-20" b="1">
                <a:latin typeface="Courier New"/>
                <a:cs typeface="Courier New"/>
              </a:rPr>
              <a:t>:rid)';  </a:t>
            </a:r>
            <a:r>
              <a:rPr dirty="0" sz="1300" spc="-15" b="1">
                <a:latin typeface="Courier New"/>
                <a:cs typeface="Courier New"/>
              </a:rPr>
              <a:t>csr_id </a:t>
            </a:r>
            <a:r>
              <a:rPr dirty="0" sz="1300" spc="-10" b="1">
                <a:latin typeface="Courier New"/>
                <a:cs typeface="Courier New"/>
              </a:rPr>
              <a:t>:=</a:t>
            </a:r>
            <a:r>
              <a:rPr dirty="0" sz="1300" spc="-25" b="1">
                <a:latin typeface="Courier New"/>
                <a:cs typeface="Courier New"/>
              </a:rPr>
              <a:t> </a:t>
            </a:r>
            <a:r>
              <a:rPr dirty="0" sz="1300" spc="-15" b="1">
                <a:latin typeface="Courier New"/>
                <a:cs typeface="Courier New"/>
              </a:rPr>
              <a:t>DBMS_SQL.OPEN_CURSOR;</a:t>
            </a:r>
            <a:endParaRPr sz="1300">
              <a:latin typeface="Courier New"/>
              <a:cs typeface="Courier New"/>
            </a:endParaRPr>
          </a:p>
          <a:p>
            <a:pPr marL="271145">
              <a:lnSpc>
                <a:spcPts val="1295"/>
              </a:lnSpc>
            </a:pPr>
            <a:r>
              <a:rPr dirty="0" sz="1300" spc="-20" b="1">
                <a:latin typeface="Courier New"/>
                <a:cs typeface="Courier New"/>
              </a:rPr>
              <a:t>DBMS_SQL.PARSE(csr_id, </a:t>
            </a:r>
            <a:r>
              <a:rPr dirty="0" sz="1300" spc="-15" b="1">
                <a:latin typeface="Courier New"/>
                <a:cs typeface="Courier New"/>
              </a:rPr>
              <a:t>stmt,</a:t>
            </a:r>
            <a:r>
              <a:rPr dirty="0" sz="1300" spc="10" b="1">
                <a:latin typeface="Courier New"/>
                <a:cs typeface="Courier New"/>
              </a:rPr>
              <a:t> </a:t>
            </a:r>
            <a:r>
              <a:rPr dirty="0" sz="1300" spc="-20" b="1">
                <a:latin typeface="Courier New"/>
                <a:cs typeface="Courier New"/>
              </a:rPr>
              <a:t>DBMS_SQL.NATIVE);</a:t>
            </a:r>
            <a:endParaRPr sz="1300">
              <a:latin typeface="Courier New"/>
              <a:cs typeface="Courier New"/>
            </a:endParaRPr>
          </a:p>
          <a:p>
            <a:pPr marL="271145" marR="236854">
              <a:lnSpc>
                <a:spcPct val="89300"/>
              </a:lnSpc>
              <a:spcBef>
                <a:spcPts val="85"/>
              </a:spcBef>
            </a:pPr>
            <a:r>
              <a:rPr dirty="0" sz="1300" spc="-15" b="1">
                <a:latin typeface="Courier New"/>
                <a:cs typeface="Courier New"/>
              </a:rPr>
              <a:t>DBMS_SQL.BIND_VARIABLE(csr_id, ':cid', </a:t>
            </a:r>
            <a:r>
              <a:rPr dirty="0" sz="1300" spc="-20" b="1">
                <a:latin typeface="Courier New"/>
                <a:cs typeface="Courier New"/>
              </a:rPr>
              <a:t>id);  DBMS_SQL.BIND_VARIABLE(csr_id, </a:t>
            </a:r>
            <a:r>
              <a:rPr dirty="0" sz="1300" spc="-15" b="1">
                <a:latin typeface="Courier New"/>
                <a:cs typeface="Courier New"/>
              </a:rPr>
              <a:t>':cname', </a:t>
            </a:r>
            <a:r>
              <a:rPr dirty="0" sz="1300" spc="-20" b="1">
                <a:latin typeface="Courier New"/>
                <a:cs typeface="Courier New"/>
              </a:rPr>
              <a:t>name);  </a:t>
            </a:r>
            <a:r>
              <a:rPr dirty="0" sz="1300" spc="-15" b="1">
                <a:latin typeface="Courier New"/>
                <a:cs typeface="Courier New"/>
              </a:rPr>
              <a:t>DBMS_SQL.BIND_VARIABLE(csr_id, ':rid', </a:t>
            </a:r>
            <a:r>
              <a:rPr dirty="0" sz="1300" spc="-20" b="1">
                <a:latin typeface="Courier New"/>
                <a:cs typeface="Courier New"/>
              </a:rPr>
              <a:t>region);  rows_added </a:t>
            </a:r>
            <a:r>
              <a:rPr dirty="0" sz="1300" spc="-15" b="1">
                <a:latin typeface="Courier New"/>
                <a:cs typeface="Courier New"/>
              </a:rPr>
              <a:t>:= </a:t>
            </a:r>
            <a:r>
              <a:rPr dirty="0" sz="1300" spc="-20" b="1">
                <a:latin typeface="Courier New"/>
                <a:cs typeface="Courier New"/>
              </a:rPr>
              <a:t>DBMS_SQL.EXECUTE(csr_id);  DBMS_SQL.CLOSE_CURSOR(csr_id);</a:t>
            </a:r>
            <a:endParaRPr sz="1300">
              <a:latin typeface="Courier New"/>
              <a:cs typeface="Courier New"/>
            </a:endParaRPr>
          </a:p>
          <a:p>
            <a:pPr marL="76200" marR="237490" indent="194945">
              <a:lnSpc>
                <a:spcPts val="1390"/>
              </a:lnSpc>
              <a:spcBef>
                <a:spcPts val="25"/>
              </a:spcBef>
            </a:pPr>
            <a:r>
              <a:rPr dirty="0" sz="1300" spc="-20" b="1">
                <a:latin typeface="Courier New"/>
                <a:cs typeface="Courier New"/>
              </a:rPr>
              <a:t>DBMS_OUTPUT.PUT_LINE(rows_added||' </a:t>
            </a:r>
            <a:r>
              <a:rPr dirty="0" sz="1300" spc="-15" b="1">
                <a:latin typeface="Courier New"/>
                <a:cs typeface="Courier New"/>
              </a:rPr>
              <a:t>row </a:t>
            </a:r>
            <a:r>
              <a:rPr dirty="0" sz="1300" spc="-20" b="1">
                <a:latin typeface="Courier New"/>
                <a:cs typeface="Courier New"/>
              </a:rPr>
              <a:t>added');  END;</a:t>
            </a:r>
            <a:endParaRPr sz="1300">
              <a:latin typeface="Courier New"/>
              <a:cs typeface="Courier New"/>
            </a:endParaRPr>
          </a:p>
          <a:p>
            <a:pPr marL="76200">
              <a:lnSpc>
                <a:spcPts val="137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581919"/>
            <a:ext cx="6283960" cy="3846829"/>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Using </a:t>
            </a:r>
            <a:r>
              <a:rPr dirty="0" sz="1300" spc="15" b="1">
                <a:latin typeface="Courier New"/>
                <a:cs typeface="Courier New"/>
              </a:rPr>
              <a:t>DBMS_SQL</a:t>
            </a:r>
            <a:r>
              <a:rPr dirty="0" sz="1300" spc="-450" b="1">
                <a:latin typeface="Courier New"/>
                <a:cs typeface="Courier New"/>
              </a:rPr>
              <a:t> </a:t>
            </a:r>
            <a:r>
              <a:rPr dirty="0" sz="1300" spc="10" b="1">
                <a:latin typeface="Arial"/>
                <a:cs typeface="Arial"/>
              </a:rPr>
              <a:t>with a </a:t>
            </a:r>
            <a:r>
              <a:rPr dirty="0" sz="1300" spc="5" b="1">
                <a:latin typeface="Arial"/>
                <a:cs typeface="Arial"/>
              </a:rPr>
              <a:t>Parameterized </a:t>
            </a:r>
            <a:r>
              <a:rPr dirty="0" sz="1300" spc="10" b="1">
                <a:latin typeface="Arial"/>
                <a:cs typeface="Arial"/>
              </a:rPr>
              <a:t>DML </a:t>
            </a:r>
            <a:r>
              <a:rPr dirty="0" sz="1300" spc="5" b="1">
                <a:latin typeface="Arial"/>
                <a:cs typeface="Arial"/>
              </a:rPr>
              <a:t>Statement</a:t>
            </a:r>
            <a:endParaRPr sz="1300">
              <a:latin typeface="Arial"/>
              <a:cs typeface="Arial"/>
            </a:endParaRPr>
          </a:p>
          <a:p>
            <a:pPr algn="just" marL="138430" marR="5080">
              <a:lnSpc>
                <a:spcPct val="101299"/>
              </a:lnSpc>
              <a:spcBef>
                <a:spcPts val="480"/>
              </a:spcBef>
            </a:pPr>
            <a:r>
              <a:rPr dirty="0" sz="1300" spc="10">
                <a:latin typeface="Times New Roman"/>
                <a:cs typeface="Times New Roman"/>
              </a:rPr>
              <a:t>The </a:t>
            </a:r>
            <a:r>
              <a:rPr dirty="0" sz="1300" spc="5">
                <a:latin typeface="Times New Roman"/>
                <a:cs typeface="Times New Roman"/>
              </a:rPr>
              <a:t>example in the slide performs the </a:t>
            </a:r>
            <a:r>
              <a:rPr dirty="0" sz="1300" spc="10">
                <a:latin typeface="Times New Roman"/>
                <a:cs typeface="Times New Roman"/>
              </a:rPr>
              <a:t>DML </a:t>
            </a:r>
            <a:r>
              <a:rPr dirty="0" sz="1300" spc="5">
                <a:latin typeface="Times New Roman"/>
                <a:cs typeface="Times New Roman"/>
              </a:rPr>
              <a:t>operation to insert a </a:t>
            </a:r>
            <a:r>
              <a:rPr dirty="0" sz="1300" spc="10">
                <a:latin typeface="Times New Roman"/>
                <a:cs typeface="Times New Roman"/>
              </a:rPr>
              <a:t>row </a:t>
            </a:r>
            <a:r>
              <a:rPr dirty="0" sz="1300" spc="5">
                <a:latin typeface="Times New Roman"/>
                <a:cs typeface="Times New Roman"/>
              </a:rPr>
              <a:t>into a specified table.  </a:t>
            </a:r>
            <a:r>
              <a:rPr dirty="0" sz="1300" spc="10">
                <a:latin typeface="Times New Roman"/>
                <a:cs typeface="Times New Roman"/>
              </a:rPr>
              <a:t>The </a:t>
            </a:r>
            <a:r>
              <a:rPr dirty="0" sz="1300" spc="5">
                <a:latin typeface="Times New Roman"/>
                <a:cs typeface="Times New Roman"/>
              </a:rPr>
              <a:t>example demonstrates the extra step required to associate values to bind variables that  exist in the SQL statement. For example, a call to the procedure </a:t>
            </a:r>
            <a:r>
              <a:rPr dirty="0" sz="1300" spc="10">
                <a:latin typeface="Times New Roman"/>
                <a:cs typeface="Times New Roman"/>
              </a:rPr>
              <a:t>shown </a:t>
            </a:r>
            <a:r>
              <a:rPr dirty="0" sz="1300" spc="5">
                <a:latin typeface="Times New Roman"/>
                <a:cs typeface="Times New Roman"/>
              </a:rPr>
              <a:t>in the slide</a:t>
            </a:r>
            <a:r>
              <a:rPr dirty="0" sz="1300" spc="95">
                <a:latin typeface="Times New Roman"/>
                <a:cs typeface="Times New Roman"/>
              </a:rPr>
              <a:t> </a:t>
            </a:r>
            <a:r>
              <a:rPr dirty="0" sz="1300" spc="5">
                <a:latin typeface="Times New Roman"/>
                <a:cs typeface="Times New Roman"/>
              </a:rPr>
              <a:t>is:</a:t>
            </a:r>
            <a:endParaRPr sz="1300">
              <a:latin typeface="Times New Roman"/>
              <a:cs typeface="Times New Roman"/>
            </a:endParaRPr>
          </a:p>
          <a:p>
            <a:pPr marL="1017905">
              <a:lnSpc>
                <a:spcPts val="1375"/>
              </a:lnSpc>
            </a:pPr>
            <a:r>
              <a:rPr dirty="0" sz="1200" spc="5">
                <a:latin typeface="Courier New"/>
                <a:cs typeface="Courier New"/>
              </a:rPr>
              <a:t>EXECUTE insert_row('countries', 'ZA', 'South Africa',</a:t>
            </a:r>
            <a:r>
              <a:rPr dirty="0" sz="1200" spc="35">
                <a:latin typeface="Courier New"/>
                <a:cs typeface="Courier New"/>
              </a:rPr>
              <a:t> </a:t>
            </a:r>
            <a:r>
              <a:rPr dirty="0" sz="1200" spc="5">
                <a:latin typeface="Courier New"/>
                <a:cs typeface="Courier New"/>
              </a:rPr>
              <a:t>4)</a:t>
            </a:r>
            <a:endParaRPr sz="1200">
              <a:latin typeface="Courier New"/>
              <a:cs typeface="Courier New"/>
            </a:endParaRPr>
          </a:p>
          <a:p>
            <a:pPr marL="137795" marR="115570">
              <a:lnSpc>
                <a:spcPct val="103099"/>
              </a:lnSpc>
              <a:spcBef>
                <a:spcPts val="380"/>
              </a:spcBef>
            </a:pPr>
            <a:r>
              <a:rPr dirty="0" sz="1300" spc="5">
                <a:latin typeface="Times New Roman"/>
                <a:cs typeface="Times New Roman"/>
              </a:rPr>
              <a:t>After the statement is parsed, </a:t>
            </a:r>
            <a:r>
              <a:rPr dirty="0" sz="1300" spc="10">
                <a:latin typeface="Times New Roman"/>
                <a:cs typeface="Times New Roman"/>
              </a:rPr>
              <a:t>you </a:t>
            </a:r>
            <a:r>
              <a:rPr dirty="0" sz="1300" spc="5">
                <a:latin typeface="Times New Roman"/>
                <a:cs typeface="Times New Roman"/>
              </a:rPr>
              <a:t>must call the </a:t>
            </a:r>
            <a:r>
              <a:rPr dirty="0" sz="1300" spc="15">
                <a:latin typeface="Courier New"/>
                <a:cs typeface="Courier New"/>
              </a:rPr>
              <a:t>DBMS_SQL.BIND_VARIABLE  </a:t>
            </a:r>
            <a:r>
              <a:rPr dirty="0" sz="1300" spc="5">
                <a:latin typeface="Times New Roman"/>
                <a:cs typeface="Times New Roman"/>
              </a:rPr>
              <a:t>procedure to assign values for </a:t>
            </a:r>
            <a:r>
              <a:rPr dirty="0" sz="1300" spc="10">
                <a:latin typeface="Times New Roman"/>
                <a:cs typeface="Times New Roman"/>
              </a:rPr>
              <a:t>each </a:t>
            </a:r>
            <a:r>
              <a:rPr dirty="0" sz="1300" spc="5">
                <a:latin typeface="Times New Roman"/>
                <a:cs typeface="Times New Roman"/>
              </a:rPr>
              <a:t>bind variable that exists in the statement. </a:t>
            </a:r>
            <a:r>
              <a:rPr dirty="0" sz="1300" spc="10">
                <a:latin typeface="Times New Roman"/>
                <a:cs typeface="Times New Roman"/>
              </a:rPr>
              <a:t>The </a:t>
            </a:r>
            <a:r>
              <a:rPr dirty="0" sz="1300" spc="5">
                <a:latin typeface="Times New Roman"/>
                <a:cs typeface="Times New Roman"/>
              </a:rPr>
              <a:t>binding  of values must be done before executing the code. </a:t>
            </a:r>
            <a:r>
              <a:rPr dirty="0" sz="1300" spc="10">
                <a:latin typeface="Times New Roman"/>
                <a:cs typeface="Times New Roman"/>
              </a:rPr>
              <a:t>To </a:t>
            </a:r>
            <a:r>
              <a:rPr dirty="0" sz="1300" spc="5">
                <a:latin typeface="Times New Roman"/>
                <a:cs typeface="Times New Roman"/>
              </a:rPr>
              <a:t>process a </a:t>
            </a:r>
            <a:r>
              <a:rPr dirty="0" sz="1300" spc="15">
                <a:latin typeface="Courier New"/>
                <a:cs typeface="Courier New"/>
              </a:rPr>
              <a:t>SELECT </a:t>
            </a:r>
            <a:r>
              <a:rPr dirty="0" sz="1300" spc="10">
                <a:latin typeface="Times New Roman"/>
                <a:cs typeface="Times New Roman"/>
              </a:rPr>
              <a:t>statement  </a:t>
            </a:r>
            <a:r>
              <a:rPr dirty="0" sz="1300" spc="5">
                <a:latin typeface="Times New Roman"/>
                <a:cs typeface="Times New Roman"/>
              </a:rPr>
              <a:t>dynamically, perform the following steps after opening and before closing the</a:t>
            </a:r>
            <a:r>
              <a:rPr dirty="0" sz="1300" spc="114">
                <a:latin typeface="Times New Roman"/>
                <a:cs typeface="Times New Roman"/>
              </a:rPr>
              <a:t> </a:t>
            </a:r>
            <a:r>
              <a:rPr dirty="0" sz="1300" spc="5">
                <a:latin typeface="Times New Roman"/>
                <a:cs typeface="Times New Roman"/>
              </a:rPr>
              <a:t>cursor:</a:t>
            </a:r>
            <a:endParaRPr sz="1300">
              <a:latin typeface="Times New Roman"/>
              <a:cs typeface="Times New Roman"/>
            </a:endParaRPr>
          </a:p>
          <a:p>
            <a:pPr marL="515620" indent="-252095">
              <a:lnSpc>
                <a:spcPts val="1500"/>
              </a:lnSpc>
              <a:buAutoNum type="arabicPeriod"/>
              <a:tabLst>
                <a:tab pos="516255" algn="l"/>
              </a:tabLst>
            </a:pPr>
            <a:r>
              <a:rPr dirty="0" sz="1300" spc="5">
                <a:latin typeface="Times New Roman"/>
                <a:cs typeface="Times New Roman"/>
              </a:rPr>
              <a:t>Execute </a:t>
            </a:r>
            <a:r>
              <a:rPr dirty="0" sz="1300" spc="15">
                <a:latin typeface="Courier New"/>
                <a:cs typeface="Courier New"/>
              </a:rPr>
              <a:t>DBMS_SQL.DEFINE_COLUMN</a:t>
            </a:r>
            <a:r>
              <a:rPr dirty="0" sz="1300" spc="-445">
                <a:latin typeface="Courier New"/>
                <a:cs typeface="Courier New"/>
              </a:rPr>
              <a:t> </a:t>
            </a:r>
            <a:r>
              <a:rPr dirty="0" sz="1300" spc="5">
                <a:latin typeface="Times New Roman"/>
                <a:cs typeface="Times New Roman"/>
              </a:rPr>
              <a:t>for each </a:t>
            </a:r>
            <a:r>
              <a:rPr dirty="0" sz="1300" spc="10">
                <a:latin typeface="Times New Roman"/>
                <a:cs typeface="Times New Roman"/>
              </a:rPr>
              <a:t>column </a:t>
            </a:r>
            <a:r>
              <a:rPr dirty="0" sz="1300" spc="5">
                <a:latin typeface="Times New Roman"/>
                <a:cs typeface="Times New Roman"/>
              </a:rPr>
              <a:t>selected.</a:t>
            </a:r>
            <a:endParaRPr sz="1300">
              <a:latin typeface="Times New Roman"/>
              <a:cs typeface="Times New Roman"/>
            </a:endParaRPr>
          </a:p>
          <a:p>
            <a:pPr marL="515620" indent="-252095">
              <a:lnSpc>
                <a:spcPct val="100000"/>
              </a:lnSpc>
              <a:spcBef>
                <a:spcPts val="25"/>
              </a:spcBef>
              <a:buAutoNum type="arabicPeriod"/>
              <a:tabLst>
                <a:tab pos="516255" algn="l"/>
              </a:tabLst>
            </a:pPr>
            <a:r>
              <a:rPr dirty="0" sz="1300" spc="5">
                <a:latin typeface="Times New Roman"/>
                <a:cs typeface="Times New Roman"/>
              </a:rPr>
              <a:t>Execute </a:t>
            </a:r>
            <a:r>
              <a:rPr dirty="0" sz="1300" spc="15">
                <a:latin typeface="Courier New"/>
                <a:cs typeface="Courier New"/>
              </a:rPr>
              <a:t>DBMS_SQL.BIND_VARIABLE</a:t>
            </a:r>
            <a:r>
              <a:rPr dirty="0" sz="1300" spc="-425">
                <a:latin typeface="Courier New"/>
                <a:cs typeface="Courier New"/>
              </a:rPr>
              <a:t> </a:t>
            </a:r>
            <a:r>
              <a:rPr dirty="0" sz="1300" spc="5">
                <a:latin typeface="Times New Roman"/>
                <a:cs typeface="Times New Roman"/>
              </a:rPr>
              <a:t>for </a:t>
            </a:r>
            <a:r>
              <a:rPr dirty="0" sz="1300" spc="10">
                <a:latin typeface="Times New Roman"/>
                <a:cs typeface="Times New Roman"/>
              </a:rPr>
              <a:t>each </a:t>
            </a:r>
            <a:r>
              <a:rPr dirty="0" sz="1300" spc="5">
                <a:latin typeface="Times New Roman"/>
                <a:cs typeface="Times New Roman"/>
              </a:rPr>
              <a:t>bind variable in the query.</a:t>
            </a:r>
            <a:endParaRPr sz="1300">
              <a:latin typeface="Times New Roman"/>
              <a:cs typeface="Times New Roman"/>
            </a:endParaRPr>
          </a:p>
          <a:p>
            <a:pPr marL="515620" indent="-252095">
              <a:lnSpc>
                <a:spcPts val="1535"/>
              </a:lnSpc>
              <a:spcBef>
                <a:spcPts val="95"/>
              </a:spcBef>
              <a:buAutoNum type="arabicPeriod"/>
              <a:tabLst>
                <a:tab pos="516255" algn="l"/>
              </a:tabLst>
            </a:pPr>
            <a:r>
              <a:rPr dirty="0" sz="1300" spc="5">
                <a:latin typeface="Times New Roman"/>
                <a:cs typeface="Times New Roman"/>
              </a:rPr>
              <a:t>For each row, perform the following steps:</a:t>
            </a:r>
            <a:endParaRPr sz="1300">
              <a:latin typeface="Times New Roman"/>
              <a:cs typeface="Times New Roman"/>
            </a:endParaRPr>
          </a:p>
          <a:p>
            <a:pPr lvl="1" marL="892810" indent="-252095">
              <a:lnSpc>
                <a:spcPts val="1535"/>
              </a:lnSpc>
              <a:buAutoNum type="alphaLcPeriod"/>
              <a:tabLst>
                <a:tab pos="892810" algn="l"/>
                <a:tab pos="893444" algn="l"/>
              </a:tabLst>
            </a:pPr>
            <a:r>
              <a:rPr dirty="0" sz="1300" spc="5">
                <a:latin typeface="Times New Roman"/>
                <a:cs typeface="Times New Roman"/>
              </a:rPr>
              <a:t>Execute </a:t>
            </a:r>
            <a:r>
              <a:rPr dirty="0" sz="1300" spc="15">
                <a:latin typeface="Courier New"/>
                <a:cs typeface="Courier New"/>
              </a:rPr>
              <a:t>DBMS_SQL.FETCH_ROWS</a:t>
            </a:r>
            <a:r>
              <a:rPr dirty="0" sz="1300" spc="-415">
                <a:latin typeface="Courier New"/>
                <a:cs typeface="Courier New"/>
              </a:rPr>
              <a:t> </a:t>
            </a:r>
            <a:r>
              <a:rPr dirty="0" sz="1300" spc="5">
                <a:latin typeface="Times New Roman"/>
                <a:cs typeface="Times New Roman"/>
              </a:rPr>
              <a:t>to retrieve a </a:t>
            </a:r>
            <a:r>
              <a:rPr dirty="0" sz="1300" spc="10">
                <a:latin typeface="Times New Roman"/>
                <a:cs typeface="Times New Roman"/>
              </a:rPr>
              <a:t>row </a:t>
            </a:r>
            <a:r>
              <a:rPr dirty="0" sz="1300" spc="5">
                <a:latin typeface="Times New Roman"/>
                <a:cs typeface="Times New Roman"/>
              </a:rPr>
              <a:t>and return the </a:t>
            </a:r>
            <a:r>
              <a:rPr dirty="0" sz="1300" spc="10">
                <a:latin typeface="Times New Roman"/>
                <a:cs typeface="Times New Roman"/>
              </a:rPr>
              <a:t>number </a:t>
            </a:r>
            <a:r>
              <a:rPr dirty="0" sz="1300" spc="5">
                <a:latin typeface="Times New Roman"/>
                <a:cs typeface="Times New Roman"/>
              </a:rPr>
              <a:t>of</a:t>
            </a:r>
            <a:endParaRPr sz="1300">
              <a:latin typeface="Times New Roman"/>
              <a:cs typeface="Times New Roman"/>
            </a:endParaRPr>
          </a:p>
          <a:p>
            <a:pPr marL="892810">
              <a:lnSpc>
                <a:spcPts val="1530"/>
              </a:lnSpc>
              <a:spcBef>
                <a:spcPts val="100"/>
              </a:spcBef>
            </a:pPr>
            <a:r>
              <a:rPr dirty="0" sz="1300" spc="5">
                <a:latin typeface="Times New Roman"/>
                <a:cs typeface="Times New Roman"/>
              </a:rPr>
              <a:t>rows fetched. Stop additional processing </a:t>
            </a:r>
            <a:r>
              <a:rPr dirty="0" sz="1300" spc="10">
                <a:latin typeface="Times New Roman"/>
                <a:cs typeface="Times New Roman"/>
              </a:rPr>
              <a:t>when </a:t>
            </a:r>
            <a:r>
              <a:rPr dirty="0" sz="1300" spc="5">
                <a:latin typeface="Times New Roman"/>
                <a:cs typeface="Times New Roman"/>
              </a:rPr>
              <a:t>a zero value is</a:t>
            </a:r>
            <a:r>
              <a:rPr dirty="0" sz="1300" spc="50">
                <a:latin typeface="Times New Roman"/>
                <a:cs typeface="Times New Roman"/>
              </a:rPr>
              <a:t> </a:t>
            </a:r>
            <a:r>
              <a:rPr dirty="0" sz="1300" spc="5">
                <a:latin typeface="Times New Roman"/>
                <a:cs typeface="Times New Roman"/>
              </a:rPr>
              <a:t>returned.</a:t>
            </a:r>
            <a:endParaRPr sz="1300">
              <a:latin typeface="Times New Roman"/>
              <a:cs typeface="Times New Roman"/>
            </a:endParaRPr>
          </a:p>
          <a:p>
            <a:pPr lvl="1" marL="892810" indent="-252095">
              <a:lnSpc>
                <a:spcPts val="1530"/>
              </a:lnSpc>
              <a:buAutoNum type="alphaLcPeriod" startAt="2"/>
              <a:tabLst>
                <a:tab pos="893444" algn="l"/>
              </a:tabLst>
            </a:pPr>
            <a:r>
              <a:rPr dirty="0" sz="1300" spc="5">
                <a:latin typeface="Times New Roman"/>
                <a:cs typeface="Times New Roman"/>
              </a:rPr>
              <a:t>Execute </a:t>
            </a:r>
            <a:r>
              <a:rPr dirty="0" sz="1300" spc="15">
                <a:latin typeface="Courier New"/>
                <a:cs typeface="Courier New"/>
              </a:rPr>
              <a:t>DBMS_SQL.COLUMN_VALUE </a:t>
            </a:r>
            <a:r>
              <a:rPr dirty="0" sz="1300" spc="5">
                <a:latin typeface="Times New Roman"/>
                <a:cs typeface="Times New Roman"/>
              </a:rPr>
              <a:t>to retrieve </a:t>
            </a:r>
            <a:r>
              <a:rPr dirty="0" sz="1300" spc="10">
                <a:latin typeface="Times New Roman"/>
                <a:cs typeface="Times New Roman"/>
              </a:rPr>
              <a:t>each </a:t>
            </a:r>
            <a:r>
              <a:rPr dirty="0" sz="1300" spc="5">
                <a:latin typeface="Times New Roman"/>
                <a:cs typeface="Times New Roman"/>
              </a:rPr>
              <a:t>selected</a:t>
            </a:r>
            <a:r>
              <a:rPr dirty="0" sz="1300" spc="25">
                <a:latin typeface="Times New Roman"/>
                <a:cs typeface="Times New Roman"/>
              </a:rPr>
              <a:t> </a:t>
            </a:r>
            <a:r>
              <a:rPr dirty="0" sz="1300" spc="10">
                <a:latin typeface="Times New Roman"/>
                <a:cs typeface="Times New Roman"/>
              </a:rPr>
              <a:t>column</a:t>
            </a:r>
            <a:endParaRPr sz="1300">
              <a:latin typeface="Times New Roman"/>
              <a:cs typeface="Times New Roman"/>
            </a:endParaRPr>
          </a:p>
          <a:p>
            <a:pPr marL="892810">
              <a:lnSpc>
                <a:spcPct val="100000"/>
              </a:lnSpc>
              <a:spcBef>
                <a:spcPts val="105"/>
              </a:spcBef>
            </a:pPr>
            <a:r>
              <a:rPr dirty="0" sz="1300" spc="5">
                <a:latin typeface="Times New Roman"/>
                <a:cs typeface="Times New Roman"/>
              </a:rPr>
              <a:t>value into </a:t>
            </a:r>
            <a:r>
              <a:rPr dirty="0" sz="1300" spc="10">
                <a:latin typeface="Times New Roman"/>
                <a:cs typeface="Times New Roman"/>
              </a:rPr>
              <a:t>each PL/SQL </a:t>
            </a:r>
            <a:r>
              <a:rPr dirty="0" sz="1300" spc="5">
                <a:latin typeface="Times New Roman"/>
                <a:cs typeface="Times New Roman"/>
              </a:rPr>
              <a:t>variable for</a:t>
            </a:r>
            <a:r>
              <a:rPr dirty="0" sz="1300" spc="-5">
                <a:latin typeface="Times New Roman"/>
                <a:cs typeface="Times New Roman"/>
              </a:rPr>
              <a:t> </a:t>
            </a:r>
            <a:r>
              <a:rPr dirty="0" sz="1300" spc="5">
                <a:latin typeface="Times New Roman"/>
                <a:cs typeface="Times New Roman"/>
              </a:rPr>
              <a:t>processing.</a:t>
            </a:r>
            <a:endParaRPr sz="1300">
              <a:latin typeface="Times New Roman"/>
              <a:cs typeface="Times New Roman"/>
            </a:endParaRPr>
          </a:p>
          <a:p>
            <a:pPr marL="138430" marR="301625">
              <a:lnSpc>
                <a:spcPct val="101099"/>
              </a:lnSpc>
              <a:spcBef>
                <a:spcPts val="400"/>
              </a:spcBef>
            </a:pPr>
            <a:r>
              <a:rPr dirty="0" sz="1300" spc="5">
                <a:latin typeface="Times New Roman"/>
                <a:cs typeface="Times New Roman"/>
              </a:rPr>
              <a:t>Although this coding process is not complex, it is </a:t>
            </a:r>
            <a:r>
              <a:rPr dirty="0" sz="1300" spc="10">
                <a:latin typeface="Times New Roman"/>
                <a:cs typeface="Times New Roman"/>
              </a:rPr>
              <a:t>more </a:t>
            </a:r>
            <a:r>
              <a:rPr dirty="0" sz="1300" spc="5">
                <a:latin typeface="Times New Roman"/>
                <a:cs typeface="Times New Roman"/>
              </a:rPr>
              <a:t>time consuming to write and is  prone to error compared with using the Native </a:t>
            </a:r>
            <a:r>
              <a:rPr dirty="0" sz="1300" spc="10">
                <a:latin typeface="Times New Roman"/>
                <a:cs typeface="Times New Roman"/>
              </a:rPr>
              <a:t>Dynamic SQL</a:t>
            </a:r>
            <a:r>
              <a:rPr dirty="0" sz="1300" spc="25">
                <a:latin typeface="Times New Roman"/>
                <a:cs typeface="Times New Roman"/>
              </a:rPr>
              <a:t> </a:t>
            </a:r>
            <a:r>
              <a:rPr dirty="0" sz="1300" spc="5">
                <a:latin typeface="Times New Roman"/>
                <a:cs typeface="Times New Roman"/>
              </a:rPr>
              <a:t>approach.</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074285" cy="3099435"/>
          </a:xfrm>
          <a:prstGeom prst="rect">
            <a:avLst/>
          </a:prstGeom>
        </p:spPr>
        <p:txBody>
          <a:bodyPr wrap="square" lIns="0" tIns="37465" rIns="0" bIns="0" rtlCol="0" vert="horz">
            <a:spAutoFit/>
          </a:bodyPr>
          <a:lstStyle/>
          <a:p>
            <a:pPr marL="1236980" marR="5080" indent="-1052830">
              <a:lnSpc>
                <a:spcPts val="2260"/>
              </a:lnSpc>
              <a:spcBef>
                <a:spcPts val="295"/>
              </a:spcBef>
            </a:pPr>
            <a:r>
              <a:rPr dirty="0" sz="2000" spc="-5" b="1">
                <a:latin typeface="Arial"/>
                <a:cs typeface="Arial"/>
              </a:rPr>
              <a:t>Comparison </a:t>
            </a:r>
            <a:r>
              <a:rPr dirty="0" sz="2000" b="1">
                <a:latin typeface="Arial"/>
                <a:cs typeface="Arial"/>
              </a:rPr>
              <a:t>of </a:t>
            </a:r>
            <a:r>
              <a:rPr dirty="0" sz="2000" spc="-5" b="1">
                <a:latin typeface="Arial"/>
                <a:cs typeface="Arial"/>
              </a:rPr>
              <a:t>Native Dynamic SQL and  </a:t>
            </a:r>
            <a:r>
              <a:rPr dirty="0" sz="2000" b="1">
                <a:latin typeface="Arial"/>
                <a:cs typeface="Arial"/>
              </a:rPr>
              <a:t>the </a:t>
            </a:r>
            <a:r>
              <a:rPr dirty="0" sz="2000" spc="-5" b="1">
                <a:latin typeface="Courier New"/>
                <a:cs typeface="Courier New"/>
              </a:rPr>
              <a:t>DBMS_SQL</a:t>
            </a:r>
            <a:r>
              <a:rPr dirty="0" sz="2000" spc="-665" b="1">
                <a:latin typeface="Courier New"/>
                <a:cs typeface="Courier New"/>
              </a:rPr>
              <a:t> </a:t>
            </a:r>
            <a:r>
              <a:rPr dirty="0" sz="2000" b="1">
                <a:latin typeface="Arial"/>
                <a:cs typeface="Arial"/>
              </a:rPr>
              <a:t>Package</a:t>
            </a:r>
            <a:endParaRPr sz="2000">
              <a:latin typeface="Arial"/>
              <a:cs typeface="Arial"/>
            </a:endParaRPr>
          </a:p>
          <a:p>
            <a:pPr>
              <a:lnSpc>
                <a:spcPct val="100000"/>
              </a:lnSpc>
              <a:spcBef>
                <a:spcPts val="10"/>
              </a:spcBef>
            </a:pPr>
            <a:endParaRPr sz="2200">
              <a:latin typeface="Arial"/>
              <a:cs typeface="Arial"/>
            </a:endParaRPr>
          </a:p>
          <a:p>
            <a:pPr>
              <a:lnSpc>
                <a:spcPct val="100000"/>
              </a:lnSpc>
            </a:pPr>
            <a:r>
              <a:rPr dirty="0" sz="1550" spc="10" b="1">
                <a:latin typeface="Arial"/>
                <a:cs typeface="Arial"/>
              </a:rPr>
              <a:t>Native Dynamic</a:t>
            </a:r>
            <a:r>
              <a:rPr dirty="0" sz="1550" spc="5" b="1">
                <a:latin typeface="Arial"/>
                <a:cs typeface="Arial"/>
              </a:rPr>
              <a:t> </a:t>
            </a:r>
            <a:r>
              <a:rPr dirty="0" sz="1550" spc="10" b="1">
                <a:latin typeface="Arial"/>
                <a:cs typeface="Arial"/>
              </a:rPr>
              <a:t>SQL:</a:t>
            </a:r>
            <a:endParaRPr sz="1550">
              <a:latin typeface="Arial"/>
              <a:cs typeface="Arial"/>
            </a:endParaRPr>
          </a:p>
          <a:p>
            <a:pPr marL="407670" indent="-327025">
              <a:lnSpc>
                <a:spcPct val="100000"/>
              </a:lnSpc>
              <a:spcBef>
                <a:spcPts val="28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easier to use than</a:t>
            </a:r>
            <a:r>
              <a:rPr dirty="0" sz="1550" spc="5" b="1">
                <a:latin typeface="Arial"/>
                <a:cs typeface="Arial"/>
              </a:rPr>
              <a:t> </a:t>
            </a:r>
            <a:r>
              <a:rPr dirty="0" sz="1550" spc="10" b="1">
                <a:latin typeface="Courier New"/>
                <a:cs typeface="Courier New"/>
              </a:rPr>
              <a:t>DBMS_SQL</a:t>
            </a:r>
            <a:endParaRPr sz="1550">
              <a:latin typeface="Courier New"/>
              <a:cs typeface="Courier New"/>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Requires less code than</a:t>
            </a:r>
            <a:r>
              <a:rPr dirty="0" sz="1550" b="1">
                <a:latin typeface="Arial"/>
                <a:cs typeface="Arial"/>
              </a:rPr>
              <a:t> </a:t>
            </a:r>
            <a:r>
              <a:rPr dirty="0" sz="1550" spc="10" b="1">
                <a:latin typeface="Courier New"/>
                <a:cs typeface="Courier New"/>
              </a:rPr>
              <a:t>DBMS_SQL</a:t>
            </a:r>
            <a:endParaRPr sz="1550">
              <a:latin typeface="Courier New"/>
              <a:cs typeface="Courier New"/>
            </a:endParaRPr>
          </a:p>
          <a:p>
            <a:pPr marL="407670" marR="454659" indent="-327025">
              <a:lnSpc>
                <a:spcPct val="101600"/>
              </a:lnSpc>
              <a:spcBef>
                <a:spcPts val="490"/>
              </a:spcBef>
              <a:buClr>
                <a:srgbClr val="FF0000"/>
              </a:buClr>
              <a:buFont typeface="Arial"/>
              <a:buChar char="•"/>
              <a:tabLst>
                <a:tab pos="407670" algn="l"/>
                <a:tab pos="408305" algn="l"/>
              </a:tabLst>
            </a:pPr>
            <a:r>
              <a:rPr dirty="0" sz="1550" spc="10" b="1">
                <a:latin typeface="Arial"/>
                <a:cs typeface="Arial"/>
              </a:rPr>
              <a:t>Enhances performance because the PL/SQL  interpreter provides native support </a:t>
            </a:r>
            <a:r>
              <a:rPr dirty="0" sz="1550" spc="5" b="1">
                <a:latin typeface="Arial"/>
                <a:cs typeface="Arial"/>
              </a:rPr>
              <a:t>for</a:t>
            </a:r>
            <a:r>
              <a:rPr dirty="0" sz="1550" spc="-15" b="1">
                <a:latin typeface="Arial"/>
                <a:cs typeface="Arial"/>
              </a:rPr>
              <a:t> </a:t>
            </a:r>
            <a:r>
              <a:rPr dirty="0" sz="1550" spc="5" b="1">
                <a:latin typeface="Arial"/>
                <a:cs typeface="Arial"/>
              </a:rPr>
              <a:t>it</a:t>
            </a:r>
            <a:endParaRPr sz="1550">
              <a:latin typeface="Arial"/>
              <a:cs typeface="Arial"/>
            </a:endParaRPr>
          </a:p>
          <a:p>
            <a:pPr marL="407670" marR="318135" indent="-327025">
              <a:lnSpc>
                <a:spcPct val="101299"/>
              </a:lnSpc>
              <a:spcBef>
                <a:spcPts val="375"/>
              </a:spcBef>
              <a:buClr>
                <a:srgbClr val="FF0000"/>
              </a:buClr>
              <a:buFont typeface="Arial"/>
              <a:buChar char="•"/>
              <a:tabLst>
                <a:tab pos="407670" algn="l"/>
                <a:tab pos="408305" algn="l"/>
              </a:tabLst>
            </a:pPr>
            <a:r>
              <a:rPr dirty="0" sz="1550" spc="10" b="1">
                <a:latin typeface="Arial"/>
                <a:cs typeface="Arial"/>
              </a:rPr>
              <a:t>Supports </a:t>
            </a:r>
            <a:r>
              <a:rPr dirty="0" sz="1550" spc="5" b="1">
                <a:latin typeface="Arial"/>
                <a:cs typeface="Arial"/>
              </a:rPr>
              <a:t>all </a:t>
            </a:r>
            <a:r>
              <a:rPr dirty="0" sz="1550" spc="10" b="1">
                <a:latin typeface="Arial"/>
                <a:cs typeface="Arial"/>
              </a:rPr>
              <a:t>types supported by </a:t>
            </a:r>
            <a:r>
              <a:rPr dirty="0" sz="1550" spc="5" b="1">
                <a:latin typeface="Arial"/>
                <a:cs typeface="Arial"/>
              </a:rPr>
              <a:t>static </a:t>
            </a:r>
            <a:r>
              <a:rPr dirty="0" sz="1550" spc="15" b="1">
                <a:latin typeface="Arial"/>
                <a:cs typeface="Arial"/>
              </a:rPr>
              <a:t>SQL </a:t>
            </a:r>
            <a:r>
              <a:rPr dirty="0" sz="1550" spc="5" b="1">
                <a:latin typeface="Arial"/>
                <a:cs typeface="Arial"/>
              </a:rPr>
              <a:t>in  </a:t>
            </a:r>
            <a:r>
              <a:rPr dirty="0" sz="1550" spc="10" b="1">
                <a:latin typeface="Arial"/>
                <a:cs typeface="Arial"/>
              </a:rPr>
              <a:t>PL/SQL, including user-defined</a:t>
            </a:r>
            <a:r>
              <a:rPr dirty="0" sz="1550" b="1">
                <a:latin typeface="Arial"/>
                <a:cs typeface="Arial"/>
              </a:rPr>
              <a:t> </a:t>
            </a:r>
            <a:r>
              <a:rPr dirty="0" sz="1550" spc="10" b="1">
                <a:latin typeface="Arial"/>
                <a:cs typeface="Arial"/>
              </a:rPr>
              <a:t>types</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10" b="1">
                <a:latin typeface="Arial"/>
                <a:cs typeface="Arial"/>
              </a:rPr>
              <a:t>Can fetch rows </a:t>
            </a:r>
            <a:r>
              <a:rPr dirty="0" sz="1550" spc="5" b="1">
                <a:latin typeface="Arial"/>
                <a:cs typeface="Arial"/>
              </a:rPr>
              <a:t>directly </a:t>
            </a:r>
            <a:r>
              <a:rPr dirty="0" sz="1550" spc="10" b="1">
                <a:latin typeface="Arial"/>
                <a:cs typeface="Arial"/>
              </a:rPr>
              <a:t>into PL/SQL</a:t>
            </a:r>
            <a:r>
              <a:rPr dirty="0" sz="1550" spc="5" b="1">
                <a:latin typeface="Arial"/>
                <a:cs typeface="Arial"/>
              </a:rPr>
              <a:t> </a:t>
            </a:r>
            <a:r>
              <a:rPr dirty="0" sz="1550" spc="10" b="1">
                <a:latin typeface="Arial"/>
                <a:cs typeface="Arial"/>
              </a:rPr>
              <a:t>records</a:t>
            </a:r>
            <a:endParaRPr sz="1550">
              <a:latin typeface="Arial"/>
              <a:cs typeface="Arial"/>
            </a:endParaRPr>
          </a:p>
        </p:txBody>
      </p:sp>
      <p:sp>
        <p:nvSpPr>
          <p:cNvPr id="7" name="object 7"/>
          <p:cNvSpPr txBox="1"/>
          <p:nvPr/>
        </p:nvSpPr>
        <p:spPr>
          <a:xfrm>
            <a:off x="743204" y="5591809"/>
            <a:ext cx="6282690" cy="355282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Comparison </a:t>
            </a:r>
            <a:r>
              <a:rPr dirty="0" sz="1300" spc="5" b="1">
                <a:latin typeface="Arial"/>
                <a:cs typeface="Arial"/>
              </a:rPr>
              <a:t>of Native </a:t>
            </a:r>
            <a:r>
              <a:rPr dirty="0" sz="1300" spc="10" b="1">
                <a:latin typeface="Arial"/>
                <a:cs typeface="Arial"/>
              </a:rPr>
              <a:t>Dynamic SQL and the </a:t>
            </a:r>
            <a:r>
              <a:rPr dirty="0" sz="1300" spc="15" b="1">
                <a:latin typeface="Courier New"/>
                <a:cs typeface="Courier New"/>
              </a:rPr>
              <a:t>DBMS_SQL</a:t>
            </a:r>
            <a:r>
              <a:rPr dirty="0" sz="1300" spc="-440" b="1">
                <a:latin typeface="Courier New"/>
                <a:cs typeface="Courier New"/>
              </a:rPr>
              <a:t> </a:t>
            </a:r>
            <a:r>
              <a:rPr dirty="0" sz="1300" spc="5" b="1">
                <a:latin typeface="Arial"/>
                <a:cs typeface="Arial"/>
              </a:rPr>
              <a:t>Package</a:t>
            </a:r>
            <a:endParaRPr sz="1300">
              <a:latin typeface="Arial"/>
              <a:cs typeface="Arial"/>
            </a:endParaRPr>
          </a:p>
          <a:p>
            <a:pPr marL="138430">
              <a:lnSpc>
                <a:spcPct val="100000"/>
              </a:lnSpc>
              <a:spcBef>
                <a:spcPts val="420"/>
              </a:spcBef>
            </a:pP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provides the following advantages over the </a:t>
            </a:r>
            <a:r>
              <a:rPr dirty="0" sz="1300" spc="15">
                <a:latin typeface="Courier New"/>
                <a:cs typeface="Courier New"/>
              </a:rPr>
              <a:t>DBMS_SQL</a:t>
            </a:r>
            <a:r>
              <a:rPr dirty="0" sz="1300" spc="-385">
                <a:latin typeface="Courier New"/>
                <a:cs typeface="Courier New"/>
              </a:rPr>
              <a:t> </a:t>
            </a:r>
            <a:r>
              <a:rPr dirty="0" sz="1300" spc="5">
                <a:latin typeface="Times New Roman"/>
                <a:cs typeface="Times New Roman"/>
              </a:rPr>
              <a:t>package.</a:t>
            </a:r>
            <a:endParaRPr sz="1300">
              <a:latin typeface="Times New Roman"/>
              <a:cs typeface="Times New Roman"/>
            </a:endParaRPr>
          </a:p>
          <a:p>
            <a:pPr marL="137795" marR="32384">
              <a:lnSpc>
                <a:spcPct val="98800"/>
              </a:lnSpc>
              <a:spcBef>
                <a:spcPts val="515"/>
              </a:spcBef>
            </a:pPr>
            <a:r>
              <a:rPr dirty="0" sz="1300" spc="5" b="1">
                <a:latin typeface="Times New Roman"/>
                <a:cs typeface="Times New Roman"/>
              </a:rPr>
              <a:t>Ease of </a:t>
            </a:r>
            <a:r>
              <a:rPr dirty="0" sz="1300" b="1">
                <a:latin typeface="Times New Roman"/>
                <a:cs typeface="Times New Roman"/>
              </a:rPr>
              <a:t>use: </a:t>
            </a:r>
            <a:r>
              <a:rPr dirty="0" sz="1300" spc="10">
                <a:latin typeface="Times New Roman"/>
                <a:cs typeface="Times New Roman"/>
              </a:rPr>
              <a:t>Because </a:t>
            </a: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is integrated with </a:t>
            </a:r>
            <a:r>
              <a:rPr dirty="0" sz="1300" spc="10">
                <a:latin typeface="Times New Roman"/>
                <a:cs typeface="Times New Roman"/>
              </a:rPr>
              <a:t>SQL, you </a:t>
            </a:r>
            <a:r>
              <a:rPr dirty="0" sz="1300" spc="5">
                <a:latin typeface="Times New Roman"/>
                <a:cs typeface="Times New Roman"/>
              </a:rPr>
              <a:t>can use it in the  </a:t>
            </a:r>
            <a:r>
              <a:rPr dirty="0" sz="1300" spc="10">
                <a:latin typeface="Times New Roman"/>
                <a:cs typeface="Times New Roman"/>
              </a:rPr>
              <a:t>same way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currently use static </a:t>
            </a:r>
            <a:r>
              <a:rPr dirty="0" sz="1300" spc="10">
                <a:latin typeface="Times New Roman"/>
                <a:cs typeface="Times New Roman"/>
              </a:rPr>
              <a:t>SQL within PL/SQL </a:t>
            </a:r>
            <a:r>
              <a:rPr dirty="0" sz="1300" spc="5">
                <a:latin typeface="Times New Roman"/>
                <a:cs typeface="Times New Roman"/>
              </a:rPr>
              <a:t>code. </a:t>
            </a:r>
            <a:r>
              <a:rPr dirty="0" sz="1300" spc="10">
                <a:latin typeface="Times New Roman"/>
                <a:cs typeface="Times New Roman"/>
              </a:rPr>
              <a:t>The </a:t>
            </a:r>
            <a:r>
              <a:rPr dirty="0" sz="1300" spc="5">
                <a:latin typeface="Times New Roman"/>
                <a:cs typeface="Times New Roman"/>
              </a:rPr>
              <a:t>code is typically  </a:t>
            </a:r>
            <a:r>
              <a:rPr dirty="0" sz="1300" spc="10">
                <a:latin typeface="Times New Roman"/>
                <a:cs typeface="Times New Roman"/>
              </a:rPr>
              <a:t>more </a:t>
            </a:r>
            <a:r>
              <a:rPr dirty="0" sz="1300" spc="5">
                <a:latin typeface="Times New Roman"/>
                <a:cs typeface="Times New Roman"/>
              </a:rPr>
              <a:t>compact and readable compared with the code written with the </a:t>
            </a:r>
            <a:r>
              <a:rPr dirty="0" sz="1300" spc="15">
                <a:latin typeface="Courier New"/>
                <a:cs typeface="Courier New"/>
              </a:rPr>
              <a:t>DBMS_SQL</a:t>
            </a:r>
            <a:r>
              <a:rPr dirty="0" sz="1300" spc="-310">
                <a:latin typeface="Courier New"/>
                <a:cs typeface="Courier New"/>
              </a:rPr>
              <a:t> </a:t>
            </a:r>
            <a:r>
              <a:rPr dirty="0" sz="1300" spc="5">
                <a:latin typeface="Times New Roman"/>
                <a:cs typeface="Times New Roman"/>
              </a:rPr>
              <a:t>package.</a:t>
            </a:r>
            <a:endParaRPr sz="1300">
              <a:latin typeface="Times New Roman"/>
              <a:cs typeface="Times New Roman"/>
            </a:endParaRPr>
          </a:p>
          <a:p>
            <a:pPr marL="138430" marR="349885">
              <a:lnSpc>
                <a:spcPct val="101400"/>
              </a:lnSpc>
              <a:spcBef>
                <a:spcPts val="475"/>
              </a:spcBef>
            </a:pPr>
            <a:r>
              <a:rPr dirty="0" sz="1300" spc="10" b="1">
                <a:latin typeface="Times New Roman"/>
                <a:cs typeface="Times New Roman"/>
              </a:rPr>
              <a:t>Performance improvement: </a:t>
            </a: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performs significantly better than  </a:t>
            </a:r>
            <a:r>
              <a:rPr dirty="0" sz="1300" spc="10">
                <a:latin typeface="Courier New"/>
                <a:cs typeface="Courier New"/>
              </a:rPr>
              <a:t>DBMS_SQL</a:t>
            </a:r>
            <a:r>
              <a:rPr dirty="0" sz="1300" spc="10">
                <a:latin typeface="Times New Roman"/>
                <a:cs typeface="Times New Roman"/>
              </a:rPr>
              <a:t>, </a:t>
            </a:r>
            <a:r>
              <a:rPr dirty="0" sz="1300" spc="5">
                <a:latin typeface="Times New Roman"/>
                <a:cs typeface="Times New Roman"/>
              </a:rPr>
              <a:t>in most circumstances, due to native support provided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interpreter. </a:t>
            </a:r>
            <a:r>
              <a:rPr dirty="0" sz="1300" spc="10">
                <a:latin typeface="Times New Roman"/>
                <a:cs typeface="Times New Roman"/>
              </a:rPr>
              <a:t>The </a:t>
            </a:r>
            <a:r>
              <a:rPr dirty="0" sz="1300" spc="15">
                <a:latin typeface="Courier New"/>
                <a:cs typeface="Courier New"/>
              </a:rPr>
              <a:t>DBMS_SQL </a:t>
            </a:r>
            <a:r>
              <a:rPr dirty="0" sz="1300" spc="5">
                <a:latin typeface="Times New Roman"/>
                <a:cs typeface="Times New Roman"/>
              </a:rPr>
              <a:t>approach uses a procedural </a:t>
            </a:r>
            <a:r>
              <a:rPr dirty="0" sz="1300" spc="10">
                <a:latin typeface="Times New Roman"/>
                <a:cs typeface="Times New Roman"/>
              </a:rPr>
              <a:t>API </a:t>
            </a:r>
            <a:r>
              <a:rPr dirty="0" sz="1300" spc="5">
                <a:latin typeface="Times New Roman"/>
                <a:cs typeface="Times New Roman"/>
              </a:rPr>
              <a:t>and suffers from high  procedure call and data copy overhead.</a:t>
            </a:r>
            <a:endParaRPr sz="1300">
              <a:latin typeface="Times New Roman"/>
              <a:cs typeface="Times New Roman"/>
            </a:endParaRPr>
          </a:p>
          <a:p>
            <a:pPr marL="138430" marR="5080">
              <a:lnSpc>
                <a:spcPct val="101400"/>
              </a:lnSpc>
              <a:spcBef>
                <a:spcPts val="400"/>
              </a:spcBef>
            </a:pPr>
            <a:r>
              <a:rPr dirty="0" sz="1300" spc="5" b="1">
                <a:latin typeface="Times New Roman"/>
                <a:cs typeface="Times New Roman"/>
              </a:rPr>
              <a:t>Support for </a:t>
            </a:r>
            <a:r>
              <a:rPr dirty="0" sz="1300" b="1">
                <a:latin typeface="Times New Roman"/>
                <a:cs typeface="Times New Roman"/>
              </a:rPr>
              <a:t>user-defined types: </a:t>
            </a:r>
            <a:r>
              <a:rPr dirty="0" sz="1300" spc="5">
                <a:latin typeface="Times New Roman"/>
                <a:cs typeface="Times New Roman"/>
              </a:rPr>
              <a:t>Native </a:t>
            </a:r>
            <a:r>
              <a:rPr dirty="0" sz="1300" spc="10">
                <a:latin typeface="Times New Roman"/>
                <a:cs typeface="Times New Roman"/>
              </a:rPr>
              <a:t>Dynamic SQL </a:t>
            </a:r>
            <a:r>
              <a:rPr dirty="0" sz="1300" spc="5">
                <a:latin typeface="Times New Roman"/>
                <a:cs typeface="Times New Roman"/>
              </a:rPr>
              <a:t>supports all the types supported </a:t>
            </a:r>
            <a:r>
              <a:rPr dirty="0" sz="1300" spc="10">
                <a:latin typeface="Times New Roman"/>
                <a:cs typeface="Times New Roman"/>
              </a:rPr>
              <a:t>by  </a:t>
            </a:r>
            <a:r>
              <a:rPr dirty="0" sz="1300" spc="5">
                <a:latin typeface="Times New Roman"/>
                <a:cs typeface="Times New Roman"/>
              </a:rPr>
              <a:t>static </a:t>
            </a:r>
            <a:r>
              <a:rPr dirty="0" sz="1300" spc="10">
                <a:latin typeface="Times New Roman"/>
                <a:cs typeface="Times New Roman"/>
              </a:rPr>
              <a:t>SQL </a:t>
            </a:r>
            <a:r>
              <a:rPr dirty="0" sz="1300" spc="5">
                <a:latin typeface="Times New Roman"/>
                <a:cs typeface="Times New Roman"/>
              </a:rPr>
              <a:t>in </a:t>
            </a:r>
            <a:r>
              <a:rPr dirty="0" sz="1300" spc="10">
                <a:latin typeface="Times New Roman"/>
                <a:cs typeface="Times New Roman"/>
              </a:rPr>
              <a:t>PL/SQL. </a:t>
            </a:r>
            <a:r>
              <a:rPr dirty="0" sz="1300" spc="5">
                <a:latin typeface="Times New Roman"/>
                <a:cs typeface="Times New Roman"/>
              </a:rPr>
              <a:t>Therefore, Native </a:t>
            </a:r>
            <a:r>
              <a:rPr dirty="0" sz="1300" spc="10">
                <a:latin typeface="Times New Roman"/>
                <a:cs typeface="Times New Roman"/>
              </a:rPr>
              <a:t>Dynamic SQL </a:t>
            </a:r>
            <a:r>
              <a:rPr dirty="0" sz="1300" spc="5">
                <a:latin typeface="Times New Roman"/>
                <a:cs typeface="Times New Roman"/>
              </a:rPr>
              <a:t>provides </a:t>
            </a:r>
            <a:r>
              <a:rPr dirty="0" sz="1300">
                <a:latin typeface="Times New Roman"/>
                <a:cs typeface="Times New Roman"/>
              </a:rPr>
              <a:t>support </a:t>
            </a:r>
            <a:r>
              <a:rPr dirty="0" sz="1300" spc="5">
                <a:latin typeface="Times New Roman"/>
                <a:cs typeface="Times New Roman"/>
              </a:rPr>
              <a:t>for user-defined  types such as user-defined objects, collections, and REFs. </a:t>
            </a:r>
            <a:r>
              <a:rPr dirty="0" sz="1300" spc="10">
                <a:latin typeface="Times New Roman"/>
                <a:cs typeface="Times New Roman"/>
              </a:rPr>
              <a:t>The </a:t>
            </a:r>
            <a:r>
              <a:rPr dirty="0" sz="1300" spc="15">
                <a:latin typeface="Courier New"/>
                <a:cs typeface="Courier New"/>
              </a:rPr>
              <a:t>DBMS_SQL </a:t>
            </a:r>
            <a:r>
              <a:rPr dirty="0" sz="1300" spc="5">
                <a:latin typeface="Times New Roman"/>
                <a:cs typeface="Times New Roman"/>
              </a:rPr>
              <a:t>package does  not support these user-defined types. However, it has limited support for</a:t>
            </a:r>
            <a:r>
              <a:rPr dirty="0" sz="1300" spc="45">
                <a:latin typeface="Times New Roman"/>
                <a:cs typeface="Times New Roman"/>
              </a:rPr>
              <a:t> </a:t>
            </a:r>
            <a:r>
              <a:rPr dirty="0" sz="1300" spc="5">
                <a:latin typeface="Times New Roman"/>
                <a:cs typeface="Times New Roman"/>
              </a:rPr>
              <a:t>arrays.</a:t>
            </a:r>
            <a:endParaRPr sz="1300">
              <a:latin typeface="Times New Roman"/>
              <a:cs typeface="Times New Roman"/>
            </a:endParaRPr>
          </a:p>
          <a:p>
            <a:pPr marL="138430" marR="57785">
              <a:lnSpc>
                <a:spcPct val="101299"/>
              </a:lnSpc>
              <a:spcBef>
                <a:spcPts val="400"/>
              </a:spcBef>
            </a:pPr>
            <a:r>
              <a:rPr dirty="0" sz="1300" spc="5" b="1">
                <a:latin typeface="Times New Roman"/>
                <a:cs typeface="Times New Roman"/>
              </a:rPr>
              <a:t>Support for fetching into records: </a:t>
            </a:r>
            <a:r>
              <a:rPr dirty="0" sz="1300" spc="10">
                <a:latin typeface="Times New Roman"/>
                <a:cs typeface="Times New Roman"/>
              </a:rPr>
              <a:t>With </a:t>
            </a:r>
            <a:r>
              <a:rPr dirty="0" sz="1300" spc="5">
                <a:latin typeface="Times New Roman"/>
                <a:cs typeface="Times New Roman"/>
              </a:rPr>
              <a:t>Native </a:t>
            </a:r>
            <a:r>
              <a:rPr dirty="0" sz="1300" spc="10">
                <a:latin typeface="Times New Roman"/>
                <a:cs typeface="Times New Roman"/>
              </a:rPr>
              <a:t>Dynamic </a:t>
            </a:r>
            <a:r>
              <a:rPr dirty="0" sz="1300" spc="5">
                <a:latin typeface="Times New Roman"/>
                <a:cs typeface="Times New Roman"/>
              </a:rPr>
              <a:t>SQL, the rows resulting from a  query </a:t>
            </a:r>
            <a:r>
              <a:rPr dirty="0" sz="1300" spc="10">
                <a:latin typeface="Times New Roman"/>
                <a:cs typeface="Times New Roman"/>
              </a:rPr>
              <a:t>can </a:t>
            </a:r>
            <a:r>
              <a:rPr dirty="0" sz="1300" spc="5">
                <a:latin typeface="Times New Roman"/>
                <a:cs typeface="Times New Roman"/>
              </a:rPr>
              <a:t>be directly fetched into </a:t>
            </a:r>
            <a:r>
              <a:rPr dirty="0" sz="1300" spc="10">
                <a:latin typeface="Times New Roman"/>
                <a:cs typeface="Times New Roman"/>
              </a:rPr>
              <a:t>PL/SQL </a:t>
            </a:r>
            <a:r>
              <a:rPr dirty="0" sz="1300" spc="5">
                <a:latin typeface="Times New Roman"/>
                <a:cs typeface="Times New Roman"/>
              </a:rPr>
              <a:t>records. </a:t>
            </a:r>
            <a:r>
              <a:rPr dirty="0" sz="1300" spc="10">
                <a:latin typeface="Times New Roman"/>
                <a:cs typeface="Times New Roman"/>
              </a:rPr>
              <a:t>The </a:t>
            </a:r>
            <a:r>
              <a:rPr dirty="0" sz="1300" spc="15">
                <a:latin typeface="Courier New"/>
                <a:cs typeface="Courier New"/>
              </a:rPr>
              <a:t>DBMS_SQL </a:t>
            </a:r>
            <a:r>
              <a:rPr dirty="0" sz="1300" spc="10">
                <a:latin typeface="Times New Roman"/>
                <a:cs typeface="Times New Roman"/>
              </a:rPr>
              <a:t>package </a:t>
            </a:r>
            <a:r>
              <a:rPr dirty="0" sz="1300" spc="5">
                <a:latin typeface="Times New Roman"/>
                <a:cs typeface="Times New Roman"/>
              </a:rPr>
              <a:t>does not  support fetching into records structures.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Courier New"/>
                <a:cs typeface="Courier New"/>
              </a:rPr>
              <a:t>DBMS_METADATA</a:t>
            </a:r>
            <a:r>
              <a:rPr dirty="0" sz="2000" spc="-665" b="1">
                <a:latin typeface="Courier New"/>
                <a:cs typeface="Courier New"/>
              </a:rPr>
              <a:t> </a:t>
            </a:r>
            <a:r>
              <a:rPr dirty="0" sz="2000" b="1">
                <a:latin typeface="Arial"/>
                <a:cs typeface="Arial"/>
              </a:rPr>
              <a:t>Package</a:t>
            </a:r>
            <a:endParaRPr sz="2000">
              <a:latin typeface="Arial"/>
              <a:cs typeface="Arial"/>
            </a:endParaRPr>
          </a:p>
          <a:p>
            <a:pPr>
              <a:lnSpc>
                <a:spcPct val="100000"/>
              </a:lnSpc>
            </a:pPr>
            <a:endParaRPr sz="2300">
              <a:latin typeface="Arial"/>
              <a:cs typeface="Arial"/>
            </a:endParaRPr>
          </a:p>
          <a:p>
            <a:pPr>
              <a:lnSpc>
                <a:spcPct val="100000"/>
              </a:lnSpc>
              <a:spcBef>
                <a:spcPts val="30"/>
              </a:spcBef>
            </a:pPr>
            <a:endParaRPr sz="1850">
              <a:latin typeface="Arial"/>
              <a:cs typeface="Arial"/>
            </a:endParaRPr>
          </a:p>
          <a:p>
            <a:pPr marL="626745" marR="913765">
              <a:lnSpc>
                <a:spcPct val="104299"/>
              </a:lnSpc>
            </a:pPr>
            <a:r>
              <a:rPr dirty="0" sz="1550" spc="10" b="1">
                <a:latin typeface="Arial"/>
                <a:cs typeface="Arial"/>
              </a:rPr>
              <a:t>The </a:t>
            </a:r>
            <a:r>
              <a:rPr dirty="0" sz="1550" spc="10" b="1">
                <a:latin typeface="Courier New"/>
                <a:cs typeface="Courier New"/>
              </a:rPr>
              <a:t>DBMS_METADATA</a:t>
            </a:r>
            <a:r>
              <a:rPr dirty="0" sz="1550" spc="-505" b="1">
                <a:latin typeface="Courier New"/>
                <a:cs typeface="Courier New"/>
              </a:rPr>
              <a:t> </a:t>
            </a:r>
            <a:r>
              <a:rPr dirty="0" sz="1550" spc="10" b="1">
                <a:latin typeface="Arial"/>
                <a:cs typeface="Arial"/>
              </a:rPr>
              <a:t>package provides a centralized  </a:t>
            </a:r>
            <a:r>
              <a:rPr dirty="0" sz="1550" spc="5" b="1">
                <a:latin typeface="Arial"/>
                <a:cs typeface="Arial"/>
              </a:rPr>
              <a:t>facility for </a:t>
            </a:r>
            <a:r>
              <a:rPr dirty="0" sz="1550" spc="10" b="1">
                <a:latin typeface="Arial"/>
                <a:cs typeface="Arial"/>
              </a:rPr>
              <a:t>the extraction, manipulation, and  resubmission of dictionary</a:t>
            </a:r>
            <a:r>
              <a:rPr dirty="0" sz="1550" b="1">
                <a:latin typeface="Arial"/>
                <a:cs typeface="Arial"/>
              </a:rPr>
              <a:t> </a:t>
            </a:r>
            <a:r>
              <a:rPr dirty="0" sz="1550" spc="10" b="1">
                <a:latin typeface="Arial"/>
                <a:cs typeface="Arial"/>
              </a:rPr>
              <a:t>metadata.</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17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3469385" y="3207257"/>
            <a:ext cx="802005" cy="1201420"/>
            <a:chOff x="3469385" y="3207257"/>
            <a:chExt cx="802005" cy="1201420"/>
          </a:xfrm>
        </p:grpSpPr>
        <p:sp>
          <p:nvSpPr>
            <p:cNvPr id="5" name="object 5"/>
            <p:cNvSpPr/>
            <p:nvPr/>
          </p:nvSpPr>
          <p:spPr>
            <a:xfrm>
              <a:off x="3477767" y="3207257"/>
              <a:ext cx="784860" cy="16281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469385" y="3370122"/>
              <a:ext cx="801624" cy="1038047"/>
            </a:xfrm>
            <a:prstGeom prst="rect">
              <a:avLst/>
            </a:prstGeom>
            <a:blipFill>
              <a:blip r:embed="rId4" cstate="print"/>
              <a:stretch>
                <a:fillRect/>
              </a:stretch>
            </a:blipFill>
          </p:spPr>
          <p:txBody>
            <a:bodyPr wrap="square" lIns="0" tIns="0" rIns="0" bIns="0" rtlCol="0"/>
            <a:lstStyle/>
            <a:p/>
          </p:txBody>
        </p:sp>
      </p:grpSp>
      <p:sp>
        <p:nvSpPr>
          <p:cNvPr id="7" name="object 7"/>
          <p:cNvSpPr txBox="1"/>
          <p:nvPr/>
        </p:nvSpPr>
        <p:spPr>
          <a:xfrm>
            <a:off x="743204" y="5591809"/>
            <a:ext cx="6257925" cy="294957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DBMS_METADATA</a:t>
            </a:r>
            <a:r>
              <a:rPr dirty="0" sz="1300" spc="-415" b="1">
                <a:latin typeface="Courier New"/>
                <a:cs typeface="Courier New"/>
              </a:rPr>
              <a:t> </a:t>
            </a:r>
            <a:r>
              <a:rPr dirty="0" sz="1300" spc="5" b="1">
                <a:latin typeface="Arial"/>
                <a:cs typeface="Arial"/>
              </a:rPr>
              <a:t>Package</a:t>
            </a:r>
            <a:endParaRPr sz="1300">
              <a:latin typeface="Arial"/>
              <a:cs typeface="Arial"/>
            </a:endParaRPr>
          </a:p>
          <a:p>
            <a:pPr marL="138430" marR="163830">
              <a:lnSpc>
                <a:spcPct val="106100"/>
              </a:lnSpc>
              <a:spcBef>
                <a:spcPts val="325"/>
              </a:spcBef>
            </a:pPr>
            <a:r>
              <a:rPr dirty="0" sz="1300" spc="10">
                <a:latin typeface="Times New Roman"/>
                <a:cs typeface="Times New Roman"/>
              </a:rPr>
              <a:t>You </a:t>
            </a:r>
            <a:r>
              <a:rPr dirty="0" sz="1300" spc="5">
                <a:latin typeface="Times New Roman"/>
                <a:cs typeface="Times New Roman"/>
              </a:rPr>
              <a:t>can invoke </a:t>
            </a:r>
            <a:r>
              <a:rPr dirty="0" sz="1300" spc="15">
                <a:latin typeface="Courier New"/>
                <a:cs typeface="Courier New"/>
              </a:rPr>
              <a:t>DBMS_METADATA</a:t>
            </a:r>
            <a:r>
              <a:rPr dirty="0" sz="1300" spc="-375">
                <a:latin typeface="Courier New"/>
                <a:cs typeface="Courier New"/>
              </a:rPr>
              <a:t> </a:t>
            </a:r>
            <a:r>
              <a:rPr dirty="0" sz="1300" spc="5">
                <a:latin typeface="Times New Roman"/>
                <a:cs typeface="Times New Roman"/>
              </a:rPr>
              <a:t>to retrieve </a:t>
            </a:r>
            <a:r>
              <a:rPr dirty="0" sz="1300" spc="10">
                <a:latin typeface="Times New Roman"/>
                <a:cs typeface="Times New Roman"/>
              </a:rPr>
              <a:t>metadata from </a:t>
            </a:r>
            <a:r>
              <a:rPr dirty="0" sz="1300" spc="5">
                <a:latin typeface="Times New Roman"/>
                <a:cs typeface="Times New Roman"/>
              </a:rPr>
              <a:t>the database dictionary as  </a:t>
            </a:r>
            <a:r>
              <a:rPr dirty="0" sz="1300" spc="10">
                <a:latin typeface="Times New Roman"/>
                <a:cs typeface="Times New Roman"/>
              </a:rPr>
              <a:t>XML </a:t>
            </a:r>
            <a:r>
              <a:rPr dirty="0" sz="1300" spc="5">
                <a:latin typeface="Times New Roman"/>
                <a:cs typeface="Times New Roman"/>
              </a:rPr>
              <a:t>or creation </a:t>
            </a:r>
            <a:r>
              <a:rPr dirty="0" sz="1300" spc="10">
                <a:latin typeface="Times New Roman"/>
                <a:cs typeface="Times New Roman"/>
              </a:rPr>
              <a:t>DDL, </a:t>
            </a:r>
            <a:r>
              <a:rPr dirty="0" sz="1300" spc="5">
                <a:latin typeface="Times New Roman"/>
                <a:cs typeface="Times New Roman"/>
              </a:rPr>
              <a:t>and submit the </a:t>
            </a:r>
            <a:r>
              <a:rPr dirty="0" sz="1300" spc="10">
                <a:latin typeface="Times New Roman"/>
                <a:cs typeface="Times New Roman"/>
              </a:rPr>
              <a:t>XML </a:t>
            </a:r>
            <a:r>
              <a:rPr dirty="0" sz="1300" spc="5">
                <a:latin typeface="Times New Roman"/>
                <a:cs typeface="Times New Roman"/>
              </a:rPr>
              <a:t>to re-create the</a:t>
            </a:r>
            <a:r>
              <a:rPr dirty="0" sz="1300" spc="10">
                <a:latin typeface="Times New Roman"/>
                <a:cs typeface="Times New Roman"/>
              </a:rPr>
              <a:t> </a:t>
            </a:r>
            <a:r>
              <a:rPr dirty="0" sz="1300" spc="5">
                <a:latin typeface="Times New Roman"/>
                <a:cs typeface="Times New Roman"/>
              </a:rPr>
              <a:t>object.</a:t>
            </a:r>
            <a:endParaRPr sz="1300">
              <a:latin typeface="Times New Roman"/>
              <a:cs typeface="Times New Roman"/>
            </a:endParaRPr>
          </a:p>
          <a:p>
            <a:pPr marL="138430" marR="5080">
              <a:lnSpc>
                <a:spcPct val="102600"/>
              </a:lnSpc>
              <a:spcBef>
                <a:spcPts val="305"/>
              </a:spcBef>
            </a:pPr>
            <a:r>
              <a:rPr dirty="0" sz="1300" spc="10">
                <a:latin typeface="Times New Roman"/>
                <a:cs typeface="Times New Roman"/>
              </a:rPr>
              <a:t>You </a:t>
            </a:r>
            <a:r>
              <a:rPr dirty="0" sz="1300" spc="5">
                <a:latin typeface="Times New Roman"/>
                <a:cs typeface="Times New Roman"/>
              </a:rPr>
              <a:t>can use </a:t>
            </a:r>
            <a:r>
              <a:rPr dirty="0" sz="1300" spc="15">
                <a:latin typeface="Courier New"/>
                <a:cs typeface="Courier New"/>
              </a:rPr>
              <a:t>DBMS_METADATA</a:t>
            </a:r>
            <a:r>
              <a:rPr dirty="0" sz="1300" spc="-390">
                <a:latin typeface="Courier New"/>
                <a:cs typeface="Courier New"/>
              </a:rPr>
              <a:t> </a:t>
            </a:r>
            <a:r>
              <a:rPr dirty="0" sz="1300" spc="5">
                <a:latin typeface="Times New Roman"/>
                <a:cs typeface="Times New Roman"/>
              </a:rPr>
              <a:t>for </a:t>
            </a:r>
            <a:r>
              <a:rPr dirty="0" sz="1300" spc="10">
                <a:latin typeface="Times New Roman"/>
                <a:cs typeface="Times New Roman"/>
              </a:rPr>
              <a:t>extracting metadata from </a:t>
            </a:r>
            <a:r>
              <a:rPr dirty="0" sz="1300" spc="5">
                <a:latin typeface="Times New Roman"/>
                <a:cs typeface="Times New Roman"/>
              </a:rPr>
              <a:t>the dictionary, manipulating  the </a:t>
            </a:r>
            <a:r>
              <a:rPr dirty="0" sz="1300" spc="10">
                <a:latin typeface="Times New Roman"/>
                <a:cs typeface="Times New Roman"/>
              </a:rPr>
              <a:t>metadata </a:t>
            </a:r>
            <a:r>
              <a:rPr dirty="0" sz="1300" spc="5">
                <a:latin typeface="Times New Roman"/>
                <a:cs typeface="Times New Roman"/>
              </a:rPr>
              <a:t>(adding columns, changing column data types, and so on), and then  converting the </a:t>
            </a:r>
            <a:r>
              <a:rPr dirty="0" sz="1300" spc="10">
                <a:latin typeface="Times New Roman"/>
                <a:cs typeface="Times New Roman"/>
              </a:rPr>
              <a:t>metadata </a:t>
            </a:r>
            <a:r>
              <a:rPr dirty="0" sz="1300" spc="5">
                <a:latin typeface="Times New Roman"/>
                <a:cs typeface="Times New Roman"/>
              </a:rPr>
              <a:t>to data definition language </a:t>
            </a:r>
            <a:r>
              <a:rPr dirty="0" sz="1300" spc="10">
                <a:latin typeface="Times New Roman"/>
                <a:cs typeface="Times New Roman"/>
              </a:rPr>
              <a:t>(DDL) </a:t>
            </a:r>
            <a:r>
              <a:rPr dirty="0" sz="1300" spc="5">
                <a:latin typeface="Times New Roman"/>
                <a:cs typeface="Times New Roman"/>
              </a:rPr>
              <a:t>so that the object can be re-  created </a:t>
            </a:r>
            <a:r>
              <a:rPr dirty="0" sz="1300" spc="10">
                <a:latin typeface="Times New Roman"/>
                <a:cs typeface="Times New Roman"/>
              </a:rPr>
              <a:t>on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or another database. In the past, </a:t>
            </a:r>
            <a:r>
              <a:rPr dirty="0" sz="1300" spc="10">
                <a:latin typeface="Times New Roman"/>
                <a:cs typeface="Times New Roman"/>
              </a:rPr>
              <a:t>you </a:t>
            </a:r>
            <a:r>
              <a:rPr dirty="0" sz="1300" spc="5">
                <a:latin typeface="Times New Roman"/>
                <a:cs typeface="Times New Roman"/>
              </a:rPr>
              <a:t>needed to </a:t>
            </a:r>
            <a:r>
              <a:rPr dirty="0" sz="1300" spc="10">
                <a:latin typeface="Times New Roman"/>
                <a:cs typeface="Times New Roman"/>
              </a:rPr>
              <a:t>do </a:t>
            </a:r>
            <a:r>
              <a:rPr dirty="0" sz="1300" spc="5">
                <a:latin typeface="Times New Roman"/>
                <a:cs typeface="Times New Roman"/>
              </a:rPr>
              <a:t>this  </a:t>
            </a:r>
            <a:r>
              <a:rPr dirty="0" sz="1300" spc="10">
                <a:latin typeface="Times New Roman"/>
                <a:cs typeface="Times New Roman"/>
              </a:rPr>
              <a:t>programmatically </a:t>
            </a:r>
            <a:r>
              <a:rPr dirty="0" sz="1300" spc="5">
                <a:latin typeface="Times New Roman"/>
                <a:cs typeface="Times New Roman"/>
              </a:rPr>
              <a:t>with problems resulting in each </a:t>
            </a:r>
            <a:r>
              <a:rPr dirty="0" sz="1300" spc="10">
                <a:latin typeface="Times New Roman"/>
                <a:cs typeface="Times New Roman"/>
              </a:rPr>
              <a:t>new </a:t>
            </a:r>
            <a:r>
              <a:rPr dirty="0" sz="1300" spc="5">
                <a:latin typeface="Times New Roman"/>
                <a:cs typeface="Times New Roman"/>
              </a:rPr>
              <a:t>release.</a:t>
            </a:r>
            <a:endParaRPr sz="1300">
              <a:latin typeface="Times New Roman"/>
              <a:cs typeface="Times New Roman"/>
            </a:endParaRPr>
          </a:p>
          <a:p>
            <a:pPr marL="138430" marR="812165">
              <a:lnSpc>
                <a:spcPct val="106100"/>
              </a:lnSpc>
              <a:spcBef>
                <a:spcPts val="250"/>
              </a:spcBef>
            </a:pPr>
            <a:r>
              <a:rPr dirty="0" sz="1300" spc="10">
                <a:latin typeface="Times New Roman"/>
                <a:cs typeface="Times New Roman"/>
              </a:rPr>
              <a:t>The </a:t>
            </a:r>
            <a:r>
              <a:rPr dirty="0" sz="1300" spc="15">
                <a:latin typeface="Courier New"/>
                <a:cs typeface="Courier New"/>
              </a:rPr>
              <a:t>DBMS_METADATA</a:t>
            </a:r>
            <a:r>
              <a:rPr dirty="0" sz="1300" spc="-360">
                <a:latin typeface="Courier New"/>
                <a:cs typeface="Courier New"/>
              </a:rPr>
              <a:t> </a:t>
            </a:r>
            <a:r>
              <a:rPr dirty="0" sz="1300" spc="5">
                <a:latin typeface="Times New Roman"/>
                <a:cs typeface="Times New Roman"/>
              </a:rPr>
              <a:t>functionality is used for the Oracle 10</a:t>
            </a:r>
            <a:r>
              <a:rPr dirty="0" sz="1300" spc="5" i="1">
                <a:latin typeface="Times New Roman"/>
                <a:cs typeface="Times New Roman"/>
              </a:rPr>
              <a:t>g </a:t>
            </a:r>
            <a:r>
              <a:rPr dirty="0" sz="1300" spc="5">
                <a:latin typeface="Times New Roman"/>
                <a:cs typeface="Times New Roman"/>
              </a:rPr>
              <a:t>Export/Import  replacement, </a:t>
            </a:r>
            <a:r>
              <a:rPr dirty="0" sz="1300" spc="10">
                <a:latin typeface="Times New Roman"/>
                <a:cs typeface="Times New Roman"/>
              </a:rPr>
              <a:t>commonly </a:t>
            </a:r>
            <a:r>
              <a:rPr dirty="0" sz="1300" spc="5">
                <a:latin typeface="Times New Roman"/>
                <a:cs typeface="Times New Roman"/>
              </a:rPr>
              <a:t>called “the Data</a:t>
            </a:r>
            <a:r>
              <a:rPr dirty="0" sz="1300">
                <a:latin typeface="Times New Roman"/>
                <a:cs typeface="Times New Roman"/>
              </a:rPr>
              <a:t> </a:t>
            </a:r>
            <a:r>
              <a:rPr dirty="0" sz="1300" spc="10">
                <a:latin typeface="Times New Roman"/>
                <a:cs typeface="Times New Roman"/>
              </a:rPr>
              <a:t>Pump.”</a:t>
            </a:r>
            <a:endParaRPr sz="1300">
              <a:latin typeface="Times New Roman"/>
              <a:cs typeface="Times New Roman"/>
            </a:endParaRPr>
          </a:p>
          <a:p>
            <a:pPr marL="138430" marR="88900">
              <a:lnSpc>
                <a:spcPct val="114199"/>
              </a:lnSpc>
              <a:spcBef>
                <a:spcPts val="195"/>
              </a:spcBef>
            </a:pPr>
            <a:r>
              <a:rPr dirty="0" sz="1300" spc="5">
                <a:latin typeface="Times New Roman"/>
                <a:cs typeface="Times New Roman"/>
              </a:rPr>
              <a:t>This package </a:t>
            </a:r>
            <a:r>
              <a:rPr dirty="0" sz="1300" spc="10">
                <a:latin typeface="Times New Roman"/>
                <a:cs typeface="Times New Roman"/>
              </a:rPr>
              <a:t>was </a:t>
            </a:r>
            <a:r>
              <a:rPr dirty="0" sz="1300" spc="5">
                <a:latin typeface="Times New Roman"/>
                <a:cs typeface="Times New Roman"/>
              </a:rPr>
              <a:t>introduced in Oracle9</a:t>
            </a:r>
            <a:r>
              <a:rPr dirty="0" sz="1300" spc="5" i="1">
                <a:latin typeface="Times New Roman"/>
                <a:cs typeface="Times New Roman"/>
              </a:rPr>
              <a:t>i </a:t>
            </a:r>
            <a:r>
              <a:rPr dirty="0" sz="1300" spc="10">
                <a:latin typeface="Times New Roman"/>
                <a:cs typeface="Times New Roman"/>
              </a:rPr>
              <a:t>and </a:t>
            </a:r>
            <a:r>
              <a:rPr dirty="0" sz="1300" spc="5">
                <a:latin typeface="Times New Roman"/>
                <a:cs typeface="Times New Roman"/>
              </a:rPr>
              <a:t>is further enhanced in Oracle Database 10</a:t>
            </a:r>
            <a:r>
              <a:rPr dirty="0" sz="1300" spc="5" i="1">
                <a:latin typeface="Times New Roman"/>
                <a:cs typeface="Times New Roman"/>
              </a:rPr>
              <a:t>g</a:t>
            </a:r>
            <a:r>
              <a:rPr dirty="0" sz="1300" spc="5">
                <a:latin typeface="Times New Roman"/>
                <a:cs typeface="Times New Roman"/>
              </a:rPr>
              <a:t>.  </a:t>
            </a:r>
            <a:r>
              <a:rPr dirty="0" sz="1300" spc="5" b="1">
                <a:latin typeface="Times New Roman"/>
                <a:cs typeface="Times New Roman"/>
              </a:rPr>
              <a:t>Note: </a:t>
            </a:r>
            <a:r>
              <a:rPr dirty="0" sz="1300" spc="5">
                <a:latin typeface="Times New Roman"/>
                <a:cs typeface="Times New Roman"/>
              </a:rPr>
              <a:t>For </a:t>
            </a:r>
            <a:r>
              <a:rPr dirty="0" sz="1300" spc="10">
                <a:latin typeface="Times New Roman"/>
                <a:cs typeface="Times New Roman"/>
              </a:rPr>
              <a:t>more </a:t>
            </a:r>
            <a:r>
              <a:rPr dirty="0" sz="1300" spc="5">
                <a:latin typeface="Times New Roman"/>
                <a:cs typeface="Times New Roman"/>
              </a:rPr>
              <a:t>information about the </a:t>
            </a:r>
            <a:r>
              <a:rPr dirty="0" sz="1300" spc="15">
                <a:latin typeface="Courier New"/>
                <a:cs typeface="Courier New"/>
              </a:rPr>
              <a:t>DBMS_DATAPUMP </a:t>
            </a:r>
            <a:r>
              <a:rPr dirty="0" sz="1300" spc="5">
                <a:latin typeface="Times New Roman"/>
                <a:cs typeface="Times New Roman"/>
              </a:rPr>
              <a:t>package, refer to the Online  Course titled </a:t>
            </a:r>
            <a:r>
              <a:rPr dirty="0" sz="1300" spc="5" i="1">
                <a:latin typeface="Times New Roman"/>
                <a:cs typeface="Times New Roman"/>
              </a:rPr>
              <a:t>Oracle Database 10g: Reduce </a:t>
            </a:r>
            <a:r>
              <a:rPr dirty="0" sz="1300" spc="10" i="1">
                <a:latin typeface="Times New Roman"/>
                <a:cs typeface="Times New Roman"/>
              </a:rPr>
              <a:t>Management </a:t>
            </a:r>
            <a:r>
              <a:rPr dirty="0" sz="1300" spc="5" i="1">
                <a:latin typeface="Times New Roman"/>
                <a:cs typeface="Times New Roman"/>
              </a:rPr>
              <a:t>- Tools </a:t>
            </a:r>
            <a:r>
              <a:rPr dirty="0" sz="1300" spc="10" i="1">
                <a:latin typeface="Times New Roman"/>
                <a:cs typeface="Times New Roman"/>
              </a:rPr>
              <a:t>and</a:t>
            </a:r>
            <a:r>
              <a:rPr dirty="0" sz="1300" spc="20" i="1">
                <a:latin typeface="Times New Roman"/>
                <a:cs typeface="Times New Roman"/>
              </a:rPr>
              <a:t> </a:t>
            </a:r>
            <a:r>
              <a:rPr dirty="0" sz="1300" spc="5" i="1">
                <a:latin typeface="Times New Roman"/>
                <a:cs typeface="Times New Roman"/>
              </a:rPr>
              <a:t>Utilities</a:t>
            </a:r>
            <a:r>
              <a:rPr dirty="0" sz="1300" spc="5">
                <a:latin typeface="Times New Roman"/>
                <a:cs typeface="Times New Roman"/>
              </a:rPr>
              <a:t>.</a:t>
            </a:r>
            <a:endParaRPr sz="1300">
              <a:latin typeface="Times New Roman"/>
              <a:cs typeface="Times New Roman"/>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Metadata</a:t>
            </a:r>
            <a:r>
              <a:rPr dirty="0" sz="2000" spc="-5" b="1">
                <a:latin typeface="Arial"/>
                <a:cs typeface="Arial"/>
              </a:rPr>
              <a:t> </a:t>
            </a:r>
            <a:r>
              <a:rPr dirty="0" sz="2000" b="1">
                <a:latin typeface="Arial"/>
                <a:cs typeface="Arial"/>
              </a:rPr>
              <a:t>API</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Processing involves the following</a:t>
            </a:r>
            <a:r>
              <a:rPr dirty="0" sz="1550" b="1">
                <a:latin typeface="Arial"/>
                <a:cs typeface="Arial"/>
              </a:rPr>
              <a:t> </a:t>
            </a:r>
            <a:r>
              <a:rPr dirty="0" sz="1550" spc="10" b="1">
                <a:latin typeface="Arial"/>
                <a:cs typeface="Arial"/>
              </a:rPr>
              <a:t>steps:</a:t>
            </a:r>
            <a:endParaRPr sz="1550">
              <a:latin typeface="Arial"/>
              <a:cs typeface="Arial"/>
            </a:endParaRPr>
          </a:p>
          <a:p>
            <a:pPr marL="1035050" indent="-327660">
              <a:lnSpc>
                <a:spcPct val="100000"/>
              </a:lnSpc>
              <a:spcBef>
                <a:spcPts val="395"/>
              </a:spcBef>
              <a:buAutoNum type="arabicPeriod"/>
              <a:tabLst>
                <a:tab pos="1035050" algn="l"/>
                <a:tab pos="1035685" algn="l"/>
              </a:tabLst>
            </a:pPr>
            <a:r>
              <a:rPr dirty="0" sz="1550" spc="10" b="1">
                <a:latin typeface="Arial"/>
                <a:cs typeface="Arial"/>
              </a:rPr>
              <a:t>Fetch an object’s metadata as</a:t>
            </a:r>
            <a:r>
              <a:rPr dirty="0" sz="1550" b="1">
                <a:latin typeface="Arial"/>
                <a:cs typeface="Arial"/>
              </a:rPr>
              <a:t> </a:t>
            </a:r>
            <a:r>
              <a:rPr dirty="0" sz="1550" spc="10" b="1">
                <a:latin typeface="Arial"/>
                <a:cs typeface="Arial"/>
              </a:rPr>
              <a:t>XML.</a:t>
            </a:r>
            <a:endParaRPr sz="1550">
              <a:latin typeface="Arial"/>
              <a:cs typeface="Arial"/>
            </a:endParaRPr>
          </a:p>
          <a:p>
            <a:pPr marL="1035050" marR="769620" indent="-327025">
              <a:lnSpc>
                <a:spcPct val="101600"/>
              </a:lnSpc>
              <a:spcBef>
                <a:spcPts val="375"/>
              </a:spcBef>
              <a:buAutoNum type="arabicPeriod"/>
              <a:tabLst>
                <a:tab pos="1035050" algn="l"/>
                <a:tab pos="1035685" algn="l"/>
              </a:tabLst>
            </a:pPr>
            <a:r>
              <a:rPr dirty="0" sz="1550" spc="10" b="1">
                <a:latin typeface="Arial"/>
                <a:cs typeface="Arial"/>
              </a:rPr>
              <a:t>Transform the </a:t>
            </a:r>
            <a:r>
              <a:rPr dirty="0" sz="1550" spc="15" b="1">
                <a:latin typeface="Arial"/>
                <a:cs typeface="Arial"/>
              </a:rPr>
              <a:t>XML </a:t>
            </a:r>
            <a:r>
              <a:rPr dirty="0" sz="1550" spc="5" b="1">
                <a:latin typeface="Arial"/>
                <a:cs typeface="Arial"/>
              </a:rPr>
              <a:t>in </a:t>
            </a:r>
            <a:r>
              <a:rPr dirty="0" sz="1550" spc="10" b="1">
                <a:latin typeface="Arial"/>
                <a:cs typeface="Arial"/>
              </a:rPr>
              <a:t>a variety of ways (including  transforming </a:t>
            </a:r>
            <a:r>
              <a:rPr dirty="0" sz="1550" spc="5" b="1">
                <a:latin typeface="Arial"/>
                <a:cs typeface="Arial"/>
              </a:rPr>
              <a:t>it </a:t>
            </a:r>
            <a:r>
              <a:rPr dirty="0" sz="1550" spc="10" b="1">
                <a:latin typeface="Arial"/>
                <a:cs typeface="Arial"/>
              </a:rPr>
              <a:t>into </a:t>
            </a:r>
            <a:r>
              <a:rPr dirty="0" sz="1550" spc="15" b="1">
                <a:latin typeface="Arial"/>
                <a:cs typeface="Arial"/>
              </a:rPr>
              <a:t>SQL</a:t>
            </a:r>
            <a:r>
              <a:rPr dirty="0" sz="1550" spc="-15" b="1">
                <a:latin typeface="Arial"/>
                <a:cs typeface="Arial"/>
              </a:rPr>
              <a:t> </a:t>
            </a:r>
            <a:r>
              <a:rPr dirty="0" sz="1550" spc="10" b="1">
                <a:latin typeface="Arial"/>
                <a:cs typeface="Arial"/>
              </a:rPr>
              <a:t>DDL).</a:t>
            </a:r>
            <a:endParaRPr sz="1550">
              <a:latin typeface="Arial"/>
              <a:cs typeface="Arial"/>
            </a:endParaRPr>
          </a:p>
          <a:p>
            <a:pPr marL="1035050" indent="-327660">
              <a:lnSpc>
                <a:spcPct val="100000"/>
              </a:lnSpc>
              <a:spcBef>
                <a:spcPts val="400"/>
              </a:spcBef>
              <a:buAutoNum type="arabicPeriod"/>
              <a:tabLst>
                <a:tab pos="1035050" algn="l"/>
                <a:tab pos="1035685" algn="l"/>
              </a:tabLst>
            </a:pPr>
            <a:r>
              <a:rPr dirty="0" sz="1550" spc="10" b="1">
                <a:latin typeface="Arial"/>
                <a:cs typeface="Arial"/>
              </a:rPr>
              <a:t>Submit the </a:t>
            </a:r>
            <a:r>
              <a:rPr dirty="0" sz="1550" spc="15" b="1">
                <a:latin typeface="Arial"/>
                <a:cs typeface="Arial"/>
              </a:rPr>
              <a:t>XML </a:t>
            </a:r>
            <a:r>
              <a:rPr dirty="0" sz="1550" spc="10" b="1">
                <a:latin typeface="Arial"/>
                <a:cs typeface="Arial"/>
              </a:rPr>
              <a:t>to re-create the</a:t>
            </a:r>
            <a:r>
              <a:rPr dirty="0" sz="1550" spc="-20" b="1">
                <a:latin typeface="Arial"/>
                <a:cs typeface="Arial"/>
              </a:rPr>
              <a:t> </a:t>
            </a:r>
            <a:r>
              <a:rPr dirty="0" sz="1550" spc="10" b="1">
                <a:latin typeface="Arial"/>
                <a:cs typeface="Arial"/>
              </a:rPr>
              <a:t>object.</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4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868042" y="3185159"/>
            <a:ext cx="3821429" cy="1250315"/>
            <a:chOff x="1868042" y="3185159"/>
            <a:chExt cx="3821429" cy="1250315"/>
          </a:xfrm>
        </p:grpSpPr>
        <p:sp>
          <p:nvSpPr>
            <p:cNvPr id="5" name="object 5"/>
            <p:cNvSpPr/>
            <p:nvPr/>
          </p:nvSpPr>
          <p:spPr>
            <a:xfrm>
              <a:off x="2689097" y="3798569"/>
              <a:ext cx="817244" cy="0"/>
            </a:xfrm>
            <a:custGeom>
              <a:avLst/>
              <a:gdLst/>
              <a:ahLst/>
              <a:cxnLst/>
              <a:rect l="l" t="t" r="r" b="b"/>
              <a:pathLst>
                <a:path w="817245" h="0">
                  <a:moveTo>
                    <a:pt x="0" y="0"/>
                  </a:moveTo>
                  <a:lnTo>
                    <a:pt x="816863" y="0"/>
                  </a:lnTo>
                </a:path>
              </a:pathLst>
            </a:custGeom>
            <a:ln w="20574">
              <a:solidFill>
                <a:srgbClr val="000000"/>
              </a:solidFill>
            </a:ln>
          </p:spPr>
          <p:txBody>
            <a:bodyPr wrap="square" lIns="0" tIns="0" rIns="0" bIns="0" rtlCol="0"/>
            <a:lstStyle/>
            <a:p/>
          </p:txBody>
        </p:sp>
        <p:sp>
          <p:nvSpPr>
            <p:cNvPr id="6" name="object 6"/>
            <p:cNvSpPr/>
            <p:nvPr/>
          </p:nvSpPr>
          <p:spPr>
            <a:xfrm>
              <a:off x="3504438" y="3765803"/>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7" name="object 7"/>
            <p:cNvSpPr/>
            <p:nvPr/>
          </p:nvSpPr>
          <p:spPr>
            <a:xfrm>
              <a:off x="1884425" y="3185159"/>
              <a:ext cx="816863" cy="1062024"/>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063745" y="3798569"/>
              <a:ext cx="817244" cy="0"/>
            </a:xfrm>
            <a:custGeom>
              <a:avLst/>
              <a:gdLst/>
              <a:ahLst/>
              <a:cxnLst/>
              <a:rect l="l" t="t" r="r" b="b"/>
              <a:pathLst>
                <a:path w="817245" h="0">
                  <a:moveTo>
                    <a:pt x="0" y="0"/>
                  </a:moveTo>
                  <a:lnTo>
                    <a:pt x="816863" y="0"/>
                  </a:lnTo>
                </a:path>
              </a:pathLst>
            </a:custGeom>
            <a:ln w="20574">
              <a:solidFill>
                <a:srgbClr val="000000"/>
              </a:solidFill>
            </a:ln>
          </p:spPr>
          <p:txBody>
            <a:bodyPr wrap="square" lIns="0" tIns="0" rIns="0" bIns="0" rtlCol="0"/>
            <a:lstStyle/>
            <a:p/>
          </p:txBody>
        </p:sp>
        <p:sp>
          <p:nvSpPr>
            <p:cNvPr id="9" name="object 9"/>
            <p:cNvSpPr/>
            <p:nvPr/>
          </p:nvSpPr>
          <p:spPr>
            <a:xfrm>
              <a:off x="4879085" y="3765803"/>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10" name="object 10"/>
            <p:cNvSpPr/>
            <p:nvPr/>
          </p:nvSpPr>
          <p:spPr>
            <a:xfrm>
              <a:off x="1868042" y="3239642"/>
              <a:ext cx="2233422" cy="1195577"/>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3570732" y="3501174"/>
              <a:ext cx="506729" cy="595884"/>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546728" y="3385946"/>
              <a:ext cx="2142744" cy="972312"/>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4945379" y="3467658"/>
              <a:ext cx="720089" cy="736295"/>
            </a:xfrm>
            <a:prstGeom prst="rect">
              <a:avLst/>
            </a:prstGeom>
            <a:blipFill>
              <a:blip r:embed="rId7" cstate="print"/>
              <a:stretch>
                <a:fillRect/>
              </a:stretch>
            </a:blipFill>
          </p:spPr>
          <p:txBody>
            <a:bodyPr wrap="square" lIns="0" tIns="0" rIns="0" bIns="0" rtlCol="0"/>
            <a:lstStyle/>
            <a:p/>
          </p:txBody>
        </p:sp>
      </p:grpSp>
      <p:sp>
        <p:nvSpPr>
          <p:cNvPr id="14" name="object 14"/>
          <p:cNvSpPr txBox="1"/>
          <p:nvPr/>
        </p:nvSpPr>
        <p:spPr>
          <a:xfrm>
            <a:off x="743204" y="5609382"/>
            <a:ext cx="6275705" cy="27806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Metadata</a:t>
            </a:r>
            <a:r>
              <a:rPr dirty="0" sz="1300" b="1">
                <a:latin typeface="Arial"/>
                <a:cs typeface="Arial"/>
              </a:rPr>
              <a:t> </a:t>
            </a:r>
            <a:r>
              <a:rPr dirty="0" sz="1300" spc="5" b="1">
                <a:latin typeface="Arial"/>
                <a:cs typeface="Arial"/>
              </a:rPr>
              <a:t>API</a:t>
            </a:r>
            <a:endParaRPr sz="1300">
              <a:latin typeface="Arial"/>
              <a:cs typeface="Arial"/>
            </a:endParaRPr>
          </a:p>
          <a:p>
            <a:pPr marL="137795" marR="42545">
              <a:lnSpc>
                <a:spcPct val="101299"/>
              </a:lnSpc>
              <a:spcBef>
                <a:spcPts val="370"/>
              </a:spcBef>
            </a:pPr>
            <a:r>
              <a:rPr dirty="0" sz="1300" spc="5">
                <a:latin typeface="Times New Roman"/>
                <a:cs typeface="Times New Roman"/>
              </a:rPr>
              <a:t>Every entity in the database is modeled as an object that belongs to an object type. For  example, the </a:t>
            </a:r>
            <a:r>
              <a:rPr dirty="0" sz="1300" spc="15">
                <a:latin typeface="Courier New"/>
                <a:cs typeface="Courier New"/>
              </a:rPr>
              <a:t>EMPLOYEES</a:t>
            </a:r>
            <a:r>
              <a:rPr dirty="0" sz="1300" spc="-365">
                <a:latin typeface="Courier New"/>
                <a:cs typeface="Courier New"/>
              </a:rPr>
              <a:t> </a:t>
            </a:r>
            <a:r>
              <a:rPr dirty="0" sz="1300" spc="5">
                <a:latin typeface="Times New Roman"/>
                <a:cs typeface="Times New Roman"/>
              </a:rPr>
              <a:t>table is an object; its object type is </a:t>
            </a:r>
            <a:r>
              <a:rPr dirty="0" sz="1300" spc="10">
                <a:latin typeface="Courier New"/>
                <a:cs typeface="Courier New"/>
              </a:rPr>
              <a:t>TABLE</a:t>
            </a:r>
            <a:r>
              <a:rPr dirty="0" sz="1300" spc="10">
                <a:latin typeface="Times New Roman"/>
                <a:cs typeface="Times New Roman"/>
              </a:rPr>
              <a:t>. When you </a:t>
            </a:r>
            <a:r>
              <a:rPr dirty="0" sz="1300" spc="5">
                <a:latin typeface="Times New Roman"/>
                <a:cs typeface="Times New Roman"/>
              </a:rPr>
              <a:t>fetch an  object’s metadata, </a:t>
            </a:r>
            <a:r>
              <a:rPr dirty="0" sz="1300" spc="10">
                <a:latin typeface="Times New Roman"/>
                <a:cs typeface="Times New Roman"/>
              </a:rPr>
              <a:t>you </a:t>
            </a:r>
            <a:r>
              <a:rPr dirty="0" sz="1300" spc="5">
                <a:latin typeface="Times New Roman"/>
                <a:cs typeface="Times New Roman"/>
              </a:rPr>
              <a:t>must specify the object type.</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Every </a:t>
            </a:r>
            <a:r>
              <a:rPr dirty="0" sz="1300" spc="5">
                <a:latin typeface="Times New Roman"/>
                <a:cs typeface="Times New Roman"/>
              </a:rPr>
              <a:t>object type is </a:t>
            </a:r>
            <a:r>
              <a:rPr dirty="0" sz="1300" spc="10">
                <a:latin typeface="Times New Roman"/>
                <a:cs typeface="Times New Roman"/>
              </a:rPr>
              <a:t>implemented by </a:t>
            </a:r>
            <a:r>
              <a:rPr dirty="0" sz="1300" spc="5">
                <a:latin typeface="Times New Roman"/>
                <a:cs typeface="Times New Roman"/>
              </a:rPr>
              <a:t>using three</a:t>
            </a:r>
            <a:r>
              <a:rPr dirty="0" sz="1300" spc="-10">
                <a:latin typeface="Times New Roman"/>
                <a:cs typeface="Times New Roman"/>
              </a:rPr>
              <a:t> </a:t>
            </a:r>
            <a:r>
              <a:rPr dirty="0" sz="1300" spc="5">
                <a:latin typeface="Times New Roman"/>
                <a:cs typeface="Times New Roman"/>
              </a:rPr>
              <a:t>entities:</a:t>
            </a:r>
            <a:endParaRPr sz="1300">
              <a:latin typeface="Times New Roman"/>
              <a:cs typeface="Times New Roman"/>
            </a:endParaRPr>
          </a:p>
          <a:p>
            <a:pPr marL="514984" marR="5080" indent="-251460">
              <a:lnSpc>
                <a:spcPct val="101299"/>
              </a:lnSpc>
              <a:buChar char="•"/>
              <a:tabLst>
                <a:tab pos="514984" algn="l"/>
                <a:tab pos="516255" algn="l"/>
              </a:tabLst>
            </a:pPr>
            <a:r>
              <a:rPr dirty="0" sz="1300" spc="10">
                <a:latin typeface="Times New Roman"/>
                <a:cs typeface="Times New Roman"/>
              </a:rPr>
              <a:t>A </a:t>
            </a:r>
            <a:r>
              <a:rPr dirty="0" sz="1300" spc="5">
                <a:latin typeface="Times New Roman"/>
                <a:cs typeface="Times New Roman"/>
              </a:rPr>
              <a:t>user-defined type (UDT) </a:t>
            </a:r>
            <a:r>
              <a:rPr dirty="0" sz="1300" spc="10">
                <a:latin typeface="Times New Roman"/>
                <a:cs typeface="Times New Roman"/>
              </a:rPr>
              <a:t>whose </a:t>
            </a:r>
            <a:r>
              <a:rPr dirty="0" sz="1300" spc="5">
                <a:latin typeface="Times New Roman"/>
                <a:cs typeface="Times New Roman"/>
              </a:rPr>
              <a:t>attributes comprise all the </a:t>
            </a:r>
            <a:r>
              <a:rPr dirty="0" sz="1300" spc="10">
                <a:latin typeface="Times New Roman"/>
                <a:cs typeface="Times New Roman"/>
              </a:rPr>
              <a:t>metadata </a:t>
            </a:r>
            <a:r>
              <a:rPr dirty="0" sz="1300" spc="5">
                <a:latin typeface="Times New Roman"/>
                <a:cs typeface="Times New Roman"/>
              </a:rPr>
              <a:t>for objects of  the type. An object’s </a:t>
            </a:r>
            <a:r>
              <a:rPr dirty="0" sz="1300" spc="10">
                <a:latin typeface="Times New Roman"/>
                <a:cs typeface="Times New Roman"/>
              </a:rPr>
              <a:t>XML </a:t>
            </a:r>
            <a:r>
              <a:rPr dirty="0" sz="1300" spc="5">
                <a:latin typeface="Times New Roman"/>
                <a:cs typeface="Times New Roman"/>
              </a:rPr>
              <a:t>representation is a translation of a type instance into  XML, with the </a:t>
            </a:r>
            <a:r>
              <a:rPr dirty="0" sz="1300" spc="10">
                <a:latin typeface="Times New Roman"/>
                <a:cs typeface="Times New Roman"/>
              </a:rPr>
              <a:t>XML </a:t>
            </a:r>
            <a:r>
              <a:rPr dirty="0" sz="1300" spc="5">
                <a:latin typeface="Times New Roman"/>
                <a:cs typeface="Times New Roman"/>
              </a:rPr>
              <a:t>tag </a:t>
            </a:r>
            <a:r>
              <a:rPr dirty="0" sz="1300" spc="10">
                <a:latin typeface="Times New Roman"/>
                <a:cs typeface="Times New Roman"/>
              </a:rPr>
              <a:t>names </a:t>
            </a:r>
            <a:r>
              <a:rPr dirty="0" sz="1300" spc="5">
                <a:latin typeface="Times New Roman"/>
                <a:cs typeface="Times New Roman"/>
              </a:rPr>
              <a:t>derived </a:t>
            </a:r>
            <a:r>
              <a:rPr dirty="0" sz="1300" spc="10">
                <a:latin typeface="Times New Roman"/>
                <a:cs typeface="Times New Roman"/>
              </a:rPr>
              <a:t>from </a:t>
            </a:r>
            <a:r>
              <a:rPr dirty="0" sz="1300" spc="5">
                <a:latin typeface="Times New Roman"/>
                <a:cs typeface="Times New Roman"/>
              </a:rPr>
              <a:t>the type attribute </a:t>
            </a:r>
            <a:r>
              <a:rPr dirty="0" sz="1300" spc="10">
                <a:latin typeface="Times New Roman"/>
                <a:cs typeface="Times New Roman"/>
              </a:rPr>
              <a:t>names. </a:t>
            </a:r>
            <a:r>
              <a:rPr dirty="0" sz="1300" spc="5">
                <a:latin typeface="Times New Roman"/>
                <a:cs typeface="Times New Roman"/>
              </a:rPr>
              <a:t>(In the case of  tables, several </a:t>
            </a:r>
            <a:r>
              <a:rPr dirty="0" sz="1300" spc="10">
                <a:latin typeface="Times New Roman"/>
                <a:cs typeface="Times New Roman"/>
              </a:rPr>
              <a:t>UDTs </a:t>
            </a:r>
            <a:r>
              <a:rPr dirty="0" sz="1300" spc="5">
                <a:latin typeface="Times New Roman"/>
                <a:cs typeface="Times New Roman"/>
              </a:rPr>
              <a:t>are needed to represent the different varieties of the object  type.)</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An object view of the </a:t>
            </a:r>
            <a:r>
              <a:rPr dirty="0" sz="1300" spc="10">
                <a:latin typeface="Times New Roman"/>
                <a:cs typeface="Times New Roman"/>
              </a:rPr>
              <a:t>UDT </a:t>
            </a:r>
            <a:r>
              <a:rPr dirty="0" sz="1300" spc="5">
                <a:latin typeface="Times New Roman"/>
                <a:cs typeface="Times New Roman"/>
              </a:rPr>
              <a:t>that populates instances of the object</a:t>
            </a:r>
            <a:r>
              <a:rPr dirty="0" sz="1300" spc="45">
                <a:latin typeface="Times New Roman"/>
                <a:cs typeface="Times New Roman"/>
              </a:rPr>
              <a:t> </a:t>
            </a:r>
            <a:r>
              <a:rPr dirty="0" sz="1300" spc="5">
                <a:latin typeface="Times New Roman"/>
                <a:cs typeface="Times New Roman"/>
              </a:rPr>
              <a:t>type</a:t>
            </a:r>
            <a:endParaRPr sz="1300">
              <a:latin typeface="Times New Roman"/>
              <a:cs typeface="Times New Roman"/>
            </a:endParaRPr>
          </a:p>
          <a:p>
            <a:pPr marL="514984" marR="831215" indent="-251460">
              <a:lnSpc>
                <a:spcPts val="1580"/>
              </a:lnSpc>
              <a:spcBef>
                <a:spcPts val="55"/>
              </a:spcBef>
              <a:buChar char="•"/>
              <a:tabLst>
                <a:tab pos="514984" algn="l"/>
                <a:tab pos="515620" algn="l"/>
              </a:tabLst>
            </a:pPr>
            <a:r>
              <a:rPr dirty="0" sz="1300" spc="10">
                <a:latin typeface="Times New Roman"/>
                <a:cs typeface="Times New Roman"/>
              </a:rPr>
              <a:t>An </a:t>
            </a:r>
            <a:r>
              <a:rPr dirty="0" sz="1300" spc="5">
                <a:latin typeface="Times New Roman"/>
                <a:cs typeface="Times New Roman"/>
              </a:rPr>
              <a:t>Extensible Style Sheet Language (XSL) script that converts the </a:t>
            </a:r>
            <a:r>
              <a:rPr dirty="0" sz="1300" spc="10">
                <a:latin typeface="Times New Roman"/>
                <a:cs typeface="Times New Roman"/>
              </a:rPr>
              <a:t>XML  </a:t>
            </a:r>
            <a:r>
              <a:rPr dirty="0" sz="1300" spc="5">
                <a:latin typeface="Times New Roman"/>
                <a:cs typeface="Times New Roman"/>
              </a:rPr>
              <a:t>representation of an object into </a:t>
            </a:r>
            <a:r>
              <a:rPr dirty="0" sz="1300" spc="10">
                <a:latin typeface="Times New Roman"/>
                <a:cs typeface="Times New Roman"/>
              </a:rPr>
              <a:t>SQL</a:t>
            </a:r>
            <a:r>
              <a:rPr dirty="0" sz="1300" spc="5">
                <a:latin typeface="Times New Roman"/>
                <a:cs typeface="Times New Roman"/>
              </a:rPr>
              <a:t> </a:t>
            </a:r>
            <a:r>
              <a:rPr dirty="0" sz="1300" spc="10">
                <a:latin typeface="Times New Roman"/>
                <a:cs typeface="Times New Roman"/>
              </a:rPr>
              <a:t>DDL</a:t>
            </a:r>
            <a:endParaRPr sz="1300">
              <a:latin typeface="Times New Roman"/>
              <a:cs typeface="Times New Roman"/>
            </a:endParaRPr>
          </a:p>
        </p:txBody>
      </p:sp>
      <p:sp>
        <p:nvSpPr>
          <p:cNvPr id="16" name="object 1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8" name="object 1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6</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855723" y="855218"/>
            <a:ext cx="402399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Subprograms in</a:t>
            </a:r>
            <a:r>
              <a:rPr dirty="0" sz="2000" spc="-30" b="1">
                <a:latin typeface="Arial"/>
                <a:cs typeface="Arial"/>
              </a:rPr>
              <a:t> </a:t>
            </a:r>
            <a:r>
              <a:rPr dirty="0" sz="2000" spc="-5" b="1">
                <a:latin typeface="Courier New"/>
                <a:cs typeface="Courier New"/>
              </a:rPr>
              <a:t>DBMS_METADATA</a:t>
            </a:r>
            <a:endParaRPr sz="2000">
              <a:latin typeface="Courier New"/>
              <a:cs typeface="Courier New"/>
            </a:endParaRPr>
          </a:p>
        </p:txBody>
      </p:sp>
      <p:graphicFrame>
        <p:nvGraphicFramePr>
          <p:cNvPr id="7" name="object 7"/>
          <p:cNvGraphicFramePr>
            <a:graphicFrameLocks noGrp="1"/>
          </p:cNvGraphicFramePr>
          <p:nvPr/>
        </p:nvGraphicFramePr>
        <p:xfrm>
          <a:off x="1035177" y="1310258"/>
          <a:ext cx="5699125" cy="3671570"/>
        </p:xfrm>
        <a:graphic>
          <a:graphicData uri="http://schemas.openxmlformats.org/drawingml/2006/table">
            <a:tbl>
              <a:tblPr firstRow="1" bandRow="1">
                <a:tableStyleId>{2D5ABB26-0587-4C30-8999-92F81FD0307C}</a:tableStyleId>
              </a:tblPr>
              <a:tblGrid>
                <a:gridCol w="1660525"/>
                <a:gridCol w="4007485"/>
              </a:tblGrid>
              <a:tr h="297942">
                <a:tc>
                  <a:txBody>
                    <a:bodyPr/>
                    <a:lstStyle/>
                    <a:p>
                      <a:pPr marL="65405">
                        <a:lnSpc>
                          <a:spcPct val="100000"/>
                        </a:lnSpc>
                        <a:spcBef>
                          <a:spcPts val="210"/>
                        </a:spcBef>
                      </a:pPr>
                      <a:r>
                        <a:rPr dirty="0" sz="1300" spc="-15" b="1">
                          <a:latin typeface="Arial"/>
                          <a:cs typeface="Arial"/>
                        </a:rPr>
                        <a:t>Name</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66040">
                        <a:lnSpc>
                          <a:spcPct val="100000"/>
                        </a:lnSpc>
                        <a:spcBef>
                          <a:spcPts val="210"/>
                        </a:spcBef>
                      </a:pPr>
                      <a:r>
                        <a:rPr dirty="0" sz="1300" spc="-10" b="1">
                          <a:latin typeface="Arial"/>
                          <a:cs typeface="Arial"/>
                        </a:rPr>
                        <a:t>Description</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512063">
                <a:tc>
                  <a:txBody>
                    <a:bodyPr/>
                    <a:lstStyle/>
                    <a:p>
                      <a:pPr marL="65405">
                        <a:lnSpc>
                          <a:spcPct val="100000"/>
                        </a:lnSpc>
                        <a:spcBef>
                          <a:spcPts val="120"/>
                        </a:spcBef>
                      </a:pPr>
                      <a:r>
                        <a:rPr dirty="0" sz="1000" spc="-5" b="1">
                          <a:latin typeface="Courier New"/>
                          <a:cs typeface="Courier New"/>
                        </a:rPr>
                        <a:t>OPEN</a:t>
                      </a:r>
                      <a:endParaRPr sz="1000">
                        <a:latin typeface="Courier New"/>
                        <a:cs typeface="Courier New"/>
                      </a:endParaRPr>
                    </a:p>
                  </a:txBody>
                  <a:tcPr marL="0" marR="0" marB="0" marT="1524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66040" marR="175895">
                        <a:lnSpc>
                          <a:spcPts val="1170"/>
                        </a:lnSpc>
                        <a:spcBef>
                          <a:spcPts val="275"/>
                        </a:spcBef>
                      </a:pPr>
                      <a:r>
                        <a:rPr dirty="0" sz="1000" spc="-5" b="1">
                          <a:latin typeface="Arial"/>
                          <a:cs typeface="Arial"/>
                        </a:rPr>
                        <a:t>Specifies the </a:t>
                      </a:r>
                      <a:r>
                        <a:rPr dirty="0" sz="1000" spc="-10" b="1">
                          <a:latin typeface="Arial"/>
                          <a:cs typeface="Arial"/>
                        </a:rPr>
                        <a:t>type </a:t>
                      </a:r>
                      <a:r>
                        <a:rPr dirty="0" sz="1000" spc="-5" b="1">
                          <a:latin typeface="Arial"/>
                          <a:cs typeface="Arial"/>
                        </a:rPr>
                        <a:t>of object to be retrieved, the version of its  metadata, and the object model. The return value is an opaque  context handle for the </a:t>
                      </a:r>
                      <a:r>
                        <a:rPr dirty="0" sz="1000" spc="-10" b="1">
                          <a:latin typeface="Arial"/>
                          <a:cs typeface="Arial"/>
                        </a:rPr>
                        <a:t>set </a:t>
                      </a:r>
                      <a:r>
                        <a:rPr dirty="0" sz="1000" spc="-5" b="1">
                          <a:latin typeface="Arial"/>
                          <a:cs typeface="Arial"/>
                        </a:rPr>
                        <a:t>of</a:t>
                      </a:r>
                      <a:r>
                        <a:rPr dirty="0" sz="1000" spc="-10" b="1">
                          <a:latin typeface="Arial"/>
                          <a:cs typeface="Arial"/>
                        </a:rPr>
                        <a:t> </a:t>
                      </a:r>
                      <a:r>
                        <a:rPr dirty="0" sz="1000" spc="-5" b="1">
                          <a:latin typeface="Arial"/>
                          <a:cs typeface="Arial"/>
                        </a:rPr>
                        <a:t>objects.</a:t>
                      </a:r>
                      <a:endParaRPr sz="1000">
                        <a:latin typeface="Arial"/>
                        <a:cs typeface="Arial"/>
                      </a:endParaRPr>
                    </a:p>
                  </a:txBody>
                  <a:tcPr marL="0" marR="0" marB="0" marT="3492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363474">
                <a:tc>
                  <a:txBody>
                    <a:bodyPr/>
                    <a:lstStyle/>
                    <a:p>
                      <a:pPr marL="65405">
                        <a:lnSpc>
                          <a:spcPct val="100000"/>
                        </a:lnSpc>
                        <a:spcBef>
                          <a:spcPts val="120"/>
                        </a:spcBef>
                      </a:pPr>
                      <a:r>
                        <a:rPr dirty="0" sz="1000" spc="-5" b="1">
                          <a:latin typeface="Courier New"/>
                          <a:cs typeface="Courier New"/>
                        </a:rPr>
                        <a:t>SET_FILTER</a:t>
                      </a:r>
                      <a:endParaRPr sz="100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marR="120650">
                        <a:lnSpc>
                          <a:spcPts val="1170"/>
                        </a:lnSpc>
                        <a:spcBef>
                          <a:spcPts val="275"/>
                        </a:spcBef>
                      </a:pPr>
                      <a:r>
                        <a:rPr dirty="0" sz="1000" spc="-5" b="1">
                          <a:latin typeface="Arial"/>
                          <a:cs typeface="Arial"/>
                        </a:rPr>
                        <a:t>Specifies restrictions </a:t>
                      </a:r>
                      <a:r>
                        <a:rPr dirty="0" sz="1000" b="1">
                          <a:latin typeface="Arial"/>
                          <a:cs typeface="Arial"/>
                        </a:rPr>
                        <a:t>on </a:t>
                      </a:r>
                      <a:r>
                        <a:rPr dirty="0" sz="1000" spc="-5" b="1">
                          <a:latin typeface="Arial"/>
                          <a:cs typeface="Arial"/>
                        </a:rPr>
                        <a:t>the objects to be retrieved </a:t>
                      </a:r>
                      <a:r>
                        <a:rPr dirty="0" sz="1000" spc="-10" b="1">
                          <a:latin typeface="Arial"/>
                          <a:cs typeface="Arial"/>
                        </a:rPr>
                        <a:t>such </a:t>
                      </a:r>
                      <a:r>
                        <a:rPr dirty="0" sz="1000" spc="-5" b="1">
                          <a:latin typeface="Arial"/>
                          <a:cs typeface="Arial"/>
                        </a:rPr>
                        <a:t>as the  object name or</a:t>
                      </a:r>
                      <a:r>
                        <a:rPr dirty="0" sz="1000" spc="-15" b="1">
                          <a:latin typeface="Arial"/>
                          <a:cs typeface="Arial"/>
                        </a:rPr>
                        <a:t> </a:t>
                      </a:r>
                      <a:r>
                        <a:rPr dirty="0" sz="1000" spc="-5" b="1">
                          <a:latin typeface="Arial"/>
                          <a:cs typeface="Arial"/>
                        </a:rPr>
                        <a:t>schema</a:t>
                      </a:r>
                      <a:endParaRPr sz="1000">
                        <a:latin typeface="Arial"/>
                        <a:cs typeface="Arial"/>
                      </a:endParaRPr>
                    </a:p>
                  </a:txBody>
                  <a:tcPr marL="0" marR="0" marB="0" marT="349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3474">
                <a:tc>
                  <a:txBody>
                    <a:bodyPr/>
                    <a:lstStyle/>
                    <a:p>
                      <a:pPr marL="65405">
                        <a:lnSpc>
                          <a:spcPct val="100000"/>
                        </a:lnSpc>
                        <a:spcBef>
                          <a:spcPts val="114"/>
                        </a:spcBef>
                      </a:pPr>
                      <a:r>
                        <a:rPr dirty="0" sz="1000" spc="-5" b="1">
                          <a:latin typeface="Courier New"/>
                          <a:cs typeface="Courier New"/>
                        </a:rPr>
                        <a:t>SET_COUNT</a:t>
                      </a:r>
                      <a:endParaRPr sz="1000">
                        <a:latin typeface="Courier New"/>
                        <a:cs typeface="Courier New"/>
                      </a:endParaRPr>
                    </a:p>
                  </a:txBody>
                  <a:tcPr marL="0" marR="0" marB="0" marT="1460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marR="229870">
                        <a:lnSpc>
                          <a:spcPts val="1100"/>
                        </a:lnSpc>
                        <a:spcBef>
                          <a:spcPts val="325"/>
                        </a:spcBef>
                      </a:pPr>
                      <a:r>
                        <a:rPr dirty="0" sz="1000" spc="-5" b="1">
                          <a:latin typeface="Arial"/>
                          <a:cs typeface="Arial"/>
                        </a:rPr>
                        <a:t>Specifies the maximum number of objects to be retrieved in </a:t>
                      </a:r>
                      <a:r>
                        <a:rPr dirty="0" sz="1000" b="1">
                          <a:latin typeface="Arial"/>
                          <a:cs typeface="Arial"/>
                        </a:rPr>
                        <a:t>a  </a:t>
                      </a:r>
                      <a:r>
                        <a:rPr dirty="0" sz="1000" spc="-5" b="1">
                          <a:latin typeface="Arial"/>
                          <a:cs typeface="Arial"/>
                        </a:rPr>
                        <a:t>single </a:t>
                      </a:r>
                      <a:r>
                        <a:rPr dirty="0" sz="1000" spc="-5" b="1">
                          <a:latin typeface="Courier New"/>
                          <a:cs typeface="Courier New"/>
                        </a:rPr>
                        <a:t>FETCH_xxx</a:t>
                      </a:r>
                      <a:r>
                        <a:rPr dirty="0" sz="1000" spc="-330" b="1">
                          <a:latin typeface="Courier New"/>
                          <a:cs typeface="Courier New"/>
                        </a:rPr>
                        <a:t> </a:t>
                      </a:r>
                      <a:r>
                        <a:rPr dirty="0" sz="1000" spc="-5" b="1">
                          <a:latin typeface="Arial"/>
                          <a:cs typeface="Arial"/>
                        </a:rPr>
                        <a:t>call</a:t>
                      </a:r>
                      <a:endParaRPr sz="1000">
                        <a:latin typeface="Arial"/>
                        <a:cs typeface="Arial"/>
                      </a:endParaRPr>
                    </a:p>
                  </a:txBody>
                  <a:tcPr marL="0" marR="0" marB="0" marT="412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298703">
                <a:tc>
                  <a:txBody>
                    <a:bodyPr/>
                    <a:lstStyle/>
                    <a:p>
                      <a:pPr marL="65405">
                        <a:lnSpc>
                          <a:spcPct val="100000"/>
                        </a:lnSpc>
                        <a:spcBef>
                          <a:spcPts val="114"/>
                        </a:spcBef>
                      </a:pPr>
                      <a:r>
                        <a:rPr dirty="0" sz="1000" spc="-5" b="1">
                          <a:latin typeface="Courier New"/>
                          <a:cs typeface="Courier New"/>
                        </a:rPr>
                        <a:t>GET_QUERY</a:t>
                      </a:r>
                      <a:endParaRPr sz="1000">
                        <a:latin typeface="Courier New"/>
                        <a:cs typeface="Courier New"/>
                      </a:endParaRPr>
                    </a:p>
                  </a:txBody>
                  <a:tcPr marL="0" marR="0" marB="0" marT="1460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a:lnSpc>
                          <a:spcPct val="100000"/>
                        </a:lnSpc>
                        <a:spcBef>
                          <a:spcPts val="135"/>
                        </a:spcBef>
                      </a:pPr>
                      <a:r>
                        <a:rPr dirty="0" sz="1000" spc="-5" b="1">
                          <a:latin typeface="Arial"/>
                          <a:cs typeface="Arial"/>
                        </a:rPr>
                        <a:t>Returns the text of the queries that </a:t>
                      </a:r>
                      <a:r>
                        <a:rPr dirty="0" sz="1000" b="1">
                          <a:latin typeface="Arial"/>
                          <a:cs typeface="Arial"/>
                        </a:rPr>
                        <a:t>will </a:t>
                      </a:r>
                      <a:r>
                        <a:rPr dirty="0" sz="1000" spc="-5" b="1">
                          <a:latin typeface="Arial"/>
                          <a:cs typeface="Arial"/>
                        </a:rPr>
                        <a:t>be used by</a:t>
                      </a:r>
                      <a:r>
                        <a:rPr dirty="0" sz="1000" spc="-75" b="1">
                          <a:latin typeface="Arial"/>
                          <a:cs typeface="Arial"/>
                        </a:rPr>
                        <a:t> </a:t>
                      </a:r>
                      <a:r>
                        <a:rPr dirty="0" sz="1000" spc="-5" b="1">
                          <a:latin typeface="Courier New"/>
                          <a:cs typeface="Courier New"/>
                        </a:rPr>
                        <a:t>FETCH_xxx</a:t>
                      </a:r>
                      <a:endParaRPr sz="1000">
                        <a:latin typeface="Courier New"/>
                        <a:cs typeface="Courier New"/>
                      </a:endParaRPr>
                    </a:p>
                  </a:txBody>
                  <a:tcPr marL="0" marR="0" marB="0" marT="171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1950">
                <a:tc>
                  <a:txBody>
                    <a:bodyPr/>
                    <a:lstStyle/>
                    <a:p>
                      <a:pPr marL="65405">
                        <a:lnSpc>
                          <a:spcPct val="100000"/>
                        </a:lnSpc>
                        <a:spcBef>
                          <a:spcPts val="114"/>
                        </a:spcBef>
                      </a:pPr>
                      <a:r>
                        <a:rPr dirty="0" sz="1000" spc="-5" b="1">
                          <a:latin typeface="Courier New"/>
                          <a:cs typeface="Courier New"/>
                        </a:rPr>
                        <a:t>SET_PARSE_ITEM</a:t>
                      </a:r>
                      <a:endParaRPr sz="1000">
                        <a:latin typeface="Courier New"/>
                        <a:cs typeface="Courier New"/>
                      </a:endParaRPr>
                    </a:p>
                  </a:txBody>
                  <a:tcPr marL="0" marR="0" marB="0" marT="1460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marR="222250">
                        <a:lnSpc>
                          <a:spcPts val="1170"/>
                        </a:lnSpc>
                        <a:spcBef>
                          <a:spcPts val="270"/>
                        </a:spcBef>
                      </a:pPr>
                      <a:r>
                        <a:rPr dirty="0" sz="1000" spc="-5" b="1">
                          <a:latin typeface="Arial"/>
                          <a:cs typeface="Arial"/>
                        </a:rPr>
                        <a:t>Enables output parsing and specifies an object attribute </a:t>
                      </a:r>
                      <a:r>
                        <a:rPr dirty="0" sz="1000" b="1">
                          <a:latin typeface="Arial"/>
                          <a:cs typeface="Arial"/>
                        </a:rPr>
                        <a:t>to </a:t>
                      </a:r>
                      <a:r>
                        <a:rPr dirty="0" sz="1000" spc="-5" b="1">
                          <a:latin typeface="Arial"/>
                          <a:cs typeface="Arial"/>
                        </a:rPr>
                        <a:t>be  parsed </a:t>
                      </a:r>
                      <a:r>
                        <a:rPr dirty="0" sz="1000" spc="-10" b="1">
                          <a:latin typeface="Arial"/>
                          <a:cs typeface="Arial"/>
                        </a:rPr>
                        <a:t>and returned</a:t>
                      </a:r>
                      <a:endParaRPr sz="1000">
                        <a:latin typeface="Arial"/>
                        <a:cs typeface="Arial"/>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3474">
                <a:tc>
                  <a:txBody>
                    <a:bodyPr/>
                    <a:lstStyle/>
                    <a:p>
                      <a:pPr marL="65405">
                        <a:lnSpc>
                          <a:spcPct val="100000"/>
                        </a:lnSpc>
                        <a:spcBef>
                          <a:spcPts val="114"/>
                        </a:spcBef>
                      </a:pPr>
                      <a:r>
                        <a:rPr dirty="0" sz="1000" spc="-5" b="1">
                          <a:latin typeface="Courier New"/>
                          <a:cs typeface="Courier New"/>
                        </a:rPr>
                        <a:t>ADD_TRANSFORM</a:t>
                      </a:r>
                      <a:endParaRPr sz="1000">
                        <a:latin typeface="Courier New"/>
                        <a:cs typeface="Courier New"/>
                      </a:endParaRPr>
                    </a:p>
                  </a:txBody>
                  <a:tcPr marL="0" marR="0" marB="0" marT="1460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marR="503555">
                        <a:lnSpc>
                          <a:spcPct val="103499"/>
                        </a:lnSpc>
                        <a:spcBef>
                          <a:spcPts val="90"/>
                        </a:spcBef>
                      </a:pPr>
                      <a:r>
                        <a:rPr dirty="0" sz="1000" spc="-5" b="1">
                          <a:latin typeface="Arial"/>
                          <a:cs typeface="Arial"/>
                        </a:rPr>
                        <a:t>Specifies </a:t>
                      </a:r>
                      <a:r>
                        <a:rPr dirty="0" sz="1000" b="1">
                          <a:latin typeface="Arial"/>
                          <a:cs typeface="Arial"/>
                        </a:rPr>
                        <a:t>a </a:t>
                      </a:r>
                      <a:r>
                        <a:rPr dirty="0" sz="1000" spc="-5" b="1">
                          <a:latin typeface="Arial"/>
                          <a:cs typeface="Arial"/>
                        </a:rPr>
                        <a:t>transform </a:t>
                      </a:r>
                      <a:r>
                        <a:rPr dirty="0" sz="1000" spc="-10" b="1">
                          <a:latin typeface="Arial"/>
                          <a:cs typeface="Arial"/>
                        </a:rPr>
                        <a:t>that </a:t>
                      </a:r>
                      <a:r>
                        <a:rPr dirty="0" sz="1000" spc="-5" b="1">
                          <a:latin typeface="Courier New"/>
                          <a:cs typeface="Courier New"/>
                        </a:rPr>
                        <a:t>FETCH_xxx</a:t>
                      </a:r>
                      <a:r>
                        <a:rPr dirty="0" sz="1000" spc="-375" b="1">
                          <a:latin typeface="Courier New"/>
                          <a:cs typeface="Courier New"/>
                        </a:rPr>
                        <a:t> </a:t>
                      </a:r>
                      <a:r>
                        <a:rPr dirty="0" sz="1000" spc="-5" b="1">
                          <a:latin typeface="Arial"/>
                          <a:cs typeface="Arial"/>
                        </a:rPr>
                        <a:t>applies to the XML  representation of the retrieved</a:t>
                      </a:r>
                      <a:r>
                        <a:rPr dirty="0" sz="1000" spc="-20" b="1">
                          <a:latin typeface="Arial"/>
                          <a:cs typeface="Arial"/>
                        </a:rPr>
                        <a:t> </a:t>
                      </a:r>
                      <a:r>
                        <a:rPr dirty="0" sz="1000" spc="-5" b="1">
                          <a:latin typeface="Arial"/>
                          <a:cs typeface="Arial"/>
                        </a:rPr>
                        <a:t>objects</a:t>
                      </a:r>
                      <a:endParaRPr sz="1000">
                        <a:latin typeface="Arial"/>
                        <a:cs typeface="Arial"/>
                      </a:endParaRPr>
                    </a:p>
                  </a:txBody>
                  <a:tcPr marL="0" marR="0" marB="0" marT="114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2712">
                <a:tc>
                  <a:txBody>
                    <a:bodyPr/>
                    <a:lstStyle/>
                    <a:p>
                      <a:pPr marL="65405" marR="106045">
                        <a:lnSpc>
                          <a:spcPts val="1150"/>
                        </a:lnSpc>
                        <a:spcBef>
                          <a:spcPts val="215"/>
                        </a:spcBef>
                      </a:pPr>
                      <a:r>
                        <a:rPr dirty="0" sz="1000" spc="-5" b="1">
                          <a:latin typeface="Courier New"/>
                          <a:cs typeface="Courier New"/>
                        </a:rPr>
                        <a:t>SET_TR</a:t>
                      </a:r>
                      <a:r>
                        <a:rPr dirty="0" sz="1000" spc="-10" b="1">
                          <a:latin typeface="Courier New"/>
                          <a:cs typeface="Courier New"/>
                        </a:rPr>
                        <a:t>A</a:t>
                      </a:r>
                      <a:r>
                        <a:rPr dirty="0" sz="1000" spc="-5" b="1">
                          <a:latin typeface="Courier New"/>
                          <a:cs typeface="Courier New"/>
                        </a:rPr>
                        <a:t>NS</a:t>
                      </a:r>
                      <a:r>
                        <a:rPr dirty="0" sz="1000" spc="-10" b="1">
                          <a:latin typeface="Courier New"/>
                          <a:cs typeface="Courier New"/>
                        </a:rPr>
                        <a:t>F</a:t>
                      </a:r>
                      <a:r>
                        <a:rPr dirty="0" sz="1000" spc="-5" b="1">
                          <a:latin typeface="Courier New"/>
                          <a:cs typeface="Courier New"/>
                        </a:rPr>
                        <a:t>ORM_PA</a:t>
                      </a:r>
                      <a:r>
                        <a:rPr dirty="0" sz="1000" spc="-10" b="1">
                          <a:latin typeface="Courier New"/>
                          <a:cs typeface="Courier New"/>
                        </a:rPr>
                        <a:t>R</a:t>
                      </a:r>
                      <a:r>
                        <a:rPr dirty="0" sz="1000" spc="-5" b="1">
                          <a:latin typeface="Courier New"/>
                          <a:cs typeface="Courier New"/>
                        </a:rPr>
                        <a:t>AM</a:t>
                      </a:r>
                      <a:r>
                        <a:rPr dirty="0" sz="1000" b="1">
                          <a:latin typeface="Arial"/>
                          <a:cs typeface="Arial"/>
                        </a:rPr>
                        <a:t>,  </a:t>
                      </a:r>
                      <a:r>
                        <a:rPr dirty="0" sz="1000" spc="-5" b="1">
                          <a:latin typeface="Courier New"/>
                          <a:cs typeface="Courier New"/>
                        </a:rPr>
                        <a:t>SET_REMAP_PARAM</a:t>
                      </a:r>
                      <a:endParaRPr sz="1000">
                        <a:latin typeface="Courier New"/>
                        <a:cs typeface="Courier New"/>
                      </a:endParaRPr>
                    </a:p>
                  </a:txBody>
                  <a:tcPr marL="0" marR="0" marB="0" marT="273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a:lnSpc>
                          <a:spcPts val="1140"/>
                        </a:lnSpc>
                        <a:spcBef>
                          <a:spcPts val="204"/>
                        </a:spcBef>
                      </a:pPr>
                      <a:r>
                        <a:rPr dirty="0" sz="1000" spc="-5" b="1">
                          <a:latin typeface="Arial"/>
                          <a:cs typeface="Arial"/>
                        </a:rPr>
                        <a:t>Specifies parameters to the </a:t>
                      </a:r>
                      <a:r>
                        <a:rPr dirty="0" sz="1000" b="1">
                          <a:latin typeface="Arial"/>
                          <a:cs typeface="Arial"/>
                        </a:rPr>
                        <a:t>XSLT </a:t>
                      </a:r>
                      <a:r>
                        <a:rPr dirty="0" sz="1000" spc="-5" b="1">
                          <a:latin typeface="Arial"/>
                          <a:cs typeface="Arial"/>
                        </a:rPr>
                        <a:t>stylesheet identified</a:t>
                      </a:r>
                      <a:r>
                        <a:rPr dirty="0" sz="1000" spc="-30" b="1">
                          <a:latin typeface="Arial"/>
                          <a:cs typeface="Arial"/>
                        </a:rPr>
                        <a:t> </a:t>
                      </a:r>
                      <a:r>
                        <a:rPr dirty="0" sz="1000" b="1">
                          <a:latin typeface="Arial"/>
                          <a:cs typeface="Arial"/>
                        </a:rPr>
                        <a:t>by</a:t>
                      </a:r>
                      <a:endParaRPr sz="1000">
                        <a:latin typeface="Arial"/>
                        <a:cs typeface="Arial"/>
                      </a:endParaRPr>
                    </a:p>
                    <a:p>
                      <a:pPr marL="66040">
                        <a:lnSpc>
                          <a:spcPts val="1140"/>
                        </a:lnSpc>
                      </a:pPr>
                      <a:r>
                        <a:rPr dirty="0" sz="1000" spc="-5" b="1">
                          <a:latin typeface="Courier New"/>
                          <a:cs typeface="Courier New"/>
                        </a:rPr>
                        <a:t>transform_handle</a:t>
                      </a:r>
                      <a:endParaRPr sz="1000">
                        <a:latin typeface="Courier New"/>
                        <a:cs typeface="Courier New"/>
                      </a:endParaRPr>
                    </a:p>
                  </a:txBody>
                  <a:tcPr marL="0" marR="0" marB="0" marT="2603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3474">
                <a:tc>
                  <a:txBody>
                    <a:bodyPr/>
                    <a:lstStyle/>
                    <a:p>
                      <a:pPr marL="65405">
                        <a:lnSpc>
                          <a:spcPct val="100000"/>
                        </a:lnSpc>
                        <a:spcBef>
                          <a:spcPts val="120"/>
                        </a:spcBef>
                      </a:pPr>
                      <a:r>
                        <a:rPr dirty="0" sz="1000" spc="-5" b="1">
                          <a:latin typeface="Courier New"/>
                          <a:cs typeface="Courier New"/>
                        </a:rPr>
                        <a:t>FETCH_</a:t>
                      </a:r>
                      <a:r>
                        <a:rPr dirty="0" sz="1000" spc="-5" b="1" i="1">
                          <a:latin typeface="Courier New"/>
                          <a:cs typeface="Courier New"/>
                        </a:rPr>
                        <a:t>XXX</a:t>
                      </a:r>
                      <a:endParaRPr sz="100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a:lnSpc>
                          <a:spcPts val="1150"/>
                        </a:lnSpc>
                        <a:spcBef>
                          <a:spcPts val="210"/>
                        </a:spcBef>
                      </a:pPr>
                      <a:r>
                        <a:rPr dirty="0" sz="1000" spc="-5" b="1">
                          <a:latin typeface="Arial"/>
                          <a:cs typeface="Arial"/>
                        </a:rPr>
                        <a:t>Returns </a:t>
                      </a:r>
                      <a:r>
                        <a:rPr dirty="0" sz="1000" spc="-10" b="1">
                          <a:latin typeface="Arial"/>
                          <a:cs typeface="Arial"/>
                        </a:rPr>
                        <a:t>metadata </a:t>
                      </a:r>
                      <a:r>
                        <a:rPr dirty="0" sz="1000" spc="-5" b="1">
                          <a:latin typeface="Arial"/>
                          <a:cs typeface="Arial"/>
                        </a:rPr>
                        <a:t>for objects meeting the criteria </a:t>
                      </a:r>
                      <a:r>
                        <a:rPr dirty="0" sz="1000" spc="-10" b="1">
                          <a:latin typeface="Arial"/>
                          <a:cs typeface="Arial"/>
                        </a:rPr>
                        <a:t>established</a:t>
                      </a:r>
                      <a:r>
                        <a:rPr dirty="0" sz="1000" spc="5" b="1">
                          <a:latin typeface="Arial"/>
                          <a:cs typeface="Arial"/>
                        </a:rPr>
                        <a:t> </a:t>
                      </a:r>
                      <a:r>
                        <a:rPr dirty="0" sz="1000" b="1">
                          <a:latin typeface="Arial"/>
                          <a:cs typeface="Arial"/>
                        </a:rPr>
                        <a:t>by</a:t>
                      </a:r>
                      <a:endParaRPr sz="1000">
                        <a:latin typeface="Arial"/>
                        <a:cs typeface="Arial"/>
                      </a:endParaRPr>
                    </a:p>
                    <a:p>
                      <a:pPr marL="66040">
                        <a:lnSpc>
                          <a:spcPts val="1150"/>
                        </a:lnSpc>
                      </a:pPr>
                      <a:r>
                        <a:rPr dirty="0" sz="1000" spc="-5" b="1">
                          <a:latin typeface="Courier New"/>
                          <a:cs typeface="Courier New"/>
                        </a:rPr>
                        <a:t>OPEN</a:t>
                      </a:r>
                      <a:r>
                        <a:rPr dirty="0" sz="1000" spc="-5" b="1">
                          <a:latin typeface="Arial"/>
                          <a:cs typeface="Arial"/>
                        </a:rPr>
                        <a:t>,</a:t>
                      </a:r>
                      <a:r>
                        <a:rPr dirty="0" sz="1000" spc="-10" b="1">
                          <a:latin typeface="Arial"/>
                          <a:cs typeface="Arial"/>
                        </a:rPr>
                        <a:t> </a:t>
                      </a:r>
                      <a:r>
                        <a:rPr dirty="0" sz="1000" spc="-5" b="1">
                          <a:latin typeface="Courier New"/>
                          <a:cs typeface="Courier New"/>
                        </a:rPr>
                        <a:t>SET_FILTER</a:t>
                      </a:r>
                      <a:endParaRPr sz="1000">
                        <a:latin typeface="Courier New"/>
                        <a:cs typeface="Courier New"/>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3474">
                <a:tc>
                  <a:txBody>
                    <a:bodyPr/>
                    <a:lstStyle/>
                    <a:p>
                      <a:pPr marL="65405">
                        <a:lnSpc>
                          <a:spcPct val="100000"/>
                        </a:lnSpc>
                        <a:spcBef>
                          <a:spcPts val="114"/>
                        </a:spcBef>
                      </a:pPr>
                      <a:r>
                        <a:rPr dirty="0" sz="1000" spc="-5" b="1">
                          <a:latin typeface="Courier New"/>
                          <a:cs typeface="Courier New"/>
                        </a:rPr>
                        <a:t>CLOSE</a:t>
                      </a:r>
                      <a:endParaRPr sz="1000">
                        <a:latin typeface="Courier New"/>
                        <a:cs typeface="Courier New"/>
                      </a:endParaRPr>
                    </a:p>
                  </a:txBody>
                  <a:tcPr marL="0" marR="0" marB="0" marT="1460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6040" marR="436880">
                        <a:lnSpc>
                          <a:spcPct val="104000"/>
                        </a:lnSpc>
                        <a:spcBef>
                          <a:spcPts val="85"/>
                        </a:spcBef>
                      </a:pPr>
                      <a:r>
                        <a:rPr dirty="0" sz="1000" spc="-5" b="1">
                          <a:latin typeface="Arial"/>
                          <a:cs typeface="Arial"/>
                        </a:rPr>
                        <a:t>Invalidates the handle returned </a:t>
                      </a:r>
                      <a:r>
                        <a:rPr dirty="0" sz="1000" b="1">
                          <a:latin typeface="Arial"/>
                          <a:cs typeface="Arial"/>
                        </a:rPr>
                        <a:t>by </a:t>
                      </a:r>
                      <a:r>
                        <a:rPr dirty="0" sz="1000" spc="-5" b="1">
                          <a:latin typeface="Courier New"/>
                          <a:cs typeface="Courier New"/>
                        </a:rPr>
                        <a:t>OPEN</a:t>
                      </a:r>
                      <a:r>
                        <a:rPr dirty="0" sz="1000" spc="-395" b="1">
                          <a:latin typeface="Courier New"/>
                          <a:cs typeface="Courier New"/>
                        </a:rPr>
                        <a:t> </a:t>
                      </a:r>
                      <a:r>
                        <a:rPr dirty="0" sz="1000" spc="-5" b="1">
                          <a:latin typeface="Arial"/>
                          <a:cs typeface="Arial"/>
                        </a:rPr>
                        <a:t>and cleans up the  associated</a:t>
                      </a:r>
                      <a:r>
                        <a:rPr dirty="0" sz="1000" spc="-10" b="1">
                          <a:latin typeface="Arial"/>
                          <a:cs typeface="Arial"/>
                        </a:rPr>
                        <a:t> </a:t>
                      </a:r>
                      <a:r>
                        <a:rPr dirty="0" sz="1000" spc="-5" b="1">
                          <a:latin typeface="Arial"/>
                          <a:cs typeface="Arial"/>
                        </a:rPr>
                        <a:t>state</a:t>
                      </a:r>
                      <a:endParaRPr sz="1000">
                        <a:latin typeface="Arial"/>
                        <a:cs typeface="Arial"/>
                      </a:endParaRPr>
                    </a:p>
                  </a:txBody>
                  <a:tcPr marL="0" marR="0" marB="0" marT="1079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743204" y="5581919"/>
            <a:ext cx="6269990" cy="3945890"/>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Subprograms </a:t>
            </a:r>
            <a:r>
              <a:rPr dirty="0" sz="1300" spc="5" b="1">
                <a:latin typeface="Arial"/>
                <a:cs typeface="Arial"/>
              </a:rPr>
              <a:t>in</a:t>
            </a:r>
            <a:r>
              <a:rPr dirty="0" sz="1300" spc="-5" b="1">
                <a:latin typeface="Arial"/>
                <a:cs typeface="Arial"/>
              </a:rPr>
              <a:t> </a:t>
            </a:r>
            <a:r>
              <a:rPr dirty="0" sz="1300" spc="15" b="1">
                <a:latin typeface="Courier New"/>
                <a:cs typeface="Courier New"/>
              </a:rPr>
              <a:t>DBMS_METADATA</a:t>
            </a:r>
            <a:endParaRPr sz="1300">
              <a:latin typeface="Courier New"/>
              <a:cs typeface="Courier New"/>
            </a:endParaRPr>
          </a:p>
          <a:p>
            <a:pPr algn="just" marL="138430">
              <a:lnSpc>
                <a:spcPts val="1530"/>
              </a:lnSpc>
              <a:spcBef>
                <a:spcPts val="500"/>
              </a:spcBef>
            </a:pPr>
            <a:r>
              <a:rPr dirty="0" sz="1300" spc="10">
                <a:latin typeface="Times New Roman"/>
                <a:cs typeface="Times New Roman"/>
              </a:rPr>
              <a:t>The </a:t>
            </a:r>
            <a:r>
              <a:rPr dirty="0" sz="1300" spc="5">
                <a:latin typeface="Times New Roman"/>
                <a:cs typeface="Times New Roman"/>
              </a:rPr>
              <a:t>table provides an overview of the procedures and functions available in</a:t>
            </a:r>
            <a:r>
              <a:rPr dirty="0" sz="1300" spc="45">
                <a:latin typeface="Times New Roman"/>
                <a:cs typeface="Times New Roman"/>
              </a:rPr>
              <a:t> </a:t>
            </a:r>
            <a:r>
              <a:rPr dirty="0" sz="1300" spc="5">
                <a:latin typeface="Times New Roman"/>
                <a:cs typeface="Times New Roman"/>
              </a:rPr>
              <a:t>the</a:t>
            </a:r>
            <a:endParaRPr sz="1300">
              <a:latin typeface="Times New Roman"/>
              <a:cs typeface="Times New Roman"/>
            </a:endParaRPr>
          </a:p>
          <a:p>
            <a:pPr algn="just" marL="138430">
              <a:lnSpc>
                <a:spcPts val="1530"/>
              </a:lnSpc>
            </a:pPr>
            <a:r>
              <a:rPr dirty="0" sz="1300" spc="15">
                <a:latin typeface="Courier New"/>
                <a:cs typeface="Courier New"/>
              </a:rPr>
              <a:t>DBMS_METADATA</a:t>
            </a:r>
            <a:r>
              <a:rPr dirty="0" sz="1300" spc="-440">
                <a:latin typeface="Courier New"/>
                <a:cs typeface="Courier New"/>
              </a:rPr>
              <a:t> </a:t>
            </a:r>
            <a:r>
              <a:rPr dirty="0" sz="1300" spc="5">
                <a:latin typeface="Times New Roman"/>
                <a:cs typeface="Times New Roman"/>
              </a:rPr>
              <a:t>package. </a:t>
            </a:r>
            <a:r>
              <a:rPr dirty="0" sz="1300" spc="10">
                <a:latin typeface="Times New Roman"/>
                <a:cs typeface="Times New Roman"/>
              </a:rPr>
              <a:t>To </a:t>
            </a:r>
            <a:r>
              <a:rPr dirty="0" sz="1300" spc="5">
                <a:latin typeface="Times New Roman"/>
                <a:cs typeface="Times New Roman"/>
              </a:rPr>
              <a:t>retrieve metadata, </a:t>
            </a:r>
            <a:r>
              <a:rPr dirty="0" sz="1300" spc="10">
                <a:latin typeface="Times New Roman"/>
                <a:cs typeface="Times New Roman"/>
              </a:rPr>
              <a:t>you </a:t>
            </a:r>
            <a:r>
              <a:rPr dirty="0" sz="1300" spc="5">
                <a:latin typeface="Times New Roman"/>
                <a:cs typeface="Times New Roman"/>
              </a:rPr>
              <a:t>can specify:</a:t>
            </a:r>
            <a:endParaRPr sz="1300">
              <a:latin typeface="Times New Roman"/>
              <a:cs typeface="Times New Roman"/>
            </a:endParaRPr>
          </a:p>
          <a:p>
            <a:pPr algn="just" marL="515620" marR="297180" indent="-251460">
              <a:lnSpc>
                <a:spcPct val="100000"/>
              </a:lnSpc>
              <a:spcBef>
                <a:spcPts val="70"/>
              </a:spcBef>
              <a:buChar char="•"/>
              <a:tabLst>
                <a:tab pos="516255" algn="l"/>
              </a:tabLst>
            </a:pPr>
            <a:r>
              <a:rPr dirty="0" sz="1300" spc="5">
                <a:latin typeface="Times New Roman"/>
                <a:cs typeface="Times New Roman"/>
              </a:rPr>
              <a:t>The kind of object retrieved, either an object type (a table, index, procedure) or a  heterogeneous collection of object types forming a logical unit (such as database  export and </a:t>
            </a:r>
            <a:r>
              <a:rPr dirty="0" sz="1300" spc="10">
                <a:latin typeface="Times New Roman"/>
                <a:cs typeface="Times New Roman"/>
              </a:rPr>
              <a:t>schema</a:t>
            </a:r>
            <a:r>
              <a:rPr dirty="0" sz="1300" spc="15">
                <a:latin typeface="Times New Roman"/>
                <a:cs typeface="Times New Roman"/>
              </a:rPr>
              <a:t> </a:t>
            </a:r>
            <a:r>
              <a:rPr dirty="0" sz="1300" spc="5">
                <a:latin typeface="Times New Roman"/>
                <a:cs typeface="Times New Roman"/>
              </a:rPr>
              <a:t>export)</a:t>
            </a:r>
            <a:endParaRPr sz="1300">
              <a:latin typeface="Times New Roman"/>
              <a:cs typeface="Times New Roman"/>
            </a:endParaRPr>
          </a:p>
          <a:p>
            <a:pPr algn="just" marL="515620" indent="-252095">
              <a:lnSpc>
                <a:spcPts val="1500"/>
              </a:lnSpc>
              <a:buChar char="•"/>
              <a:tabLst>
                <a:tab pos="516255" algn="l"/>
              </a:tabLst>
            </a:pPr>
            <a:r>
              <a:rPr dirty="0" sz="1300" spc="5">
                <a:latin typeface="Times New Roman"/>
                <a:cs typeface="Times New Roman"/>
              </a:rPr>
              <a:t>Selection criteria (owner, </a:t>
            </a:r>
            <a:r>
              <a:rPr dirty="0" sz="1300" spc="10">
                <a:latin typeface="Times New Roman"/>
                <a:cs typeface="Times New Roman"/>
              </a:rPr>
              <a:t>name, </a:t>
            </a:r>
            <a:r>
              <a:rPr dirty="0" sz="1300" spc="5">
                <a:latin typeface="Times New Roman"/>
                <a:cs typeface="Times New Roman"/>
              </a:rPr>
              <a:t>and so</a:t>
            </a:r>
            <a:r>
              <a:rPr dirty="0" sz="1300">
                <a:latin typeface="Times New Roman"/>
                <a:cs typeface="Times New Roman"/>
              </a:rPr>
              <a:t> </a:t>
            </a:r>
            <a:r>
              <a:rPr dirty="0" sz="1300" spc="5">
                <a:latin typeface="Times New Roman"/>
                <a:cs typeface="Times New Roman"/>
              </a:rPr>
              <a:t>on)</a:t>
            </a:r>
            <a:endParaRPr sz="1300">
              <a:latin typeface="Times New Roman"/>
              <a:cs typeface="Times New Roman"/>
            </a:endParaRPr>
          </a:p>
          <a:p>
            <a:pPr algn="just" marL="515620" indent="-252095">
              <a:lnSpc>
                <a:spcPts val="1520"/>
              </a:lnSpc>
              <a:buChar char="•"/>
              <a:tabLst>
                <a:tab pos="516255" algn="l"/>
              </a:tabLst>
            </a:pPr>
            <a:r>
              <a:rPr dirty="0" sz="1300" spc="10">
                <a:latin typeface="Times New Roman"/>
                <a:cs typeface="Times New Roman"/>
              </a:rPr>
              <a:t>“</a:t>
            </a:r>
            <a:r>
              <a:rPr dirty="0" sz="1300" spc="10">
                <a:latin typeface="Courier New"/>
                <a:cs typeface="Courier New"/>
              </a:rPr>
              <a:t>parse items</a:t>
            </a:r>
            <a:r>
              <a:rPr dirty="0" sz="1300" spc="10">
                <a:latin typeface="Times New Roman"/>
                <a:cs typeface="Times New Roman"/>
              </a:rPr>
              <a:t>” </a:t>
            </a:r>
            <a:r>
              <a:rPr dirty="0" sz="1300" spc="5">
                <a:latin typeface="Times New Roman"/>
                <a:cs typeface="Times New Roman"/>
              </a:rPr>
              <a:t>attributes of objects to be parsed </a:t>
            </a:r>
            <a:r>
              <a:rPr dirty="0" sz="1300" spc="10">
                <a:latin typeface="Times New Roman"/>
                <a:cs typeface="Times New Roman"/>
              </a:rPr>
              <a:t>and </a:t>
            </a:r>
            <a:r>
              <a:rPr dirty="0" sz="1300" spc="5">
                <a:latin typeface="Times New Roman"/>
                <a:cs typeface="Times New Roman"/>
              </a:rPr>
              <a:t>returned</a:t>
            </a:r>
            <a:r>
              <a:rPr dirty="0" sz="1300" spc="45">
                <a:latin typeface="Times New Roman"/>
                <a:cs typeface="Times New Roman"/>
              </a:rPr>
              <a:t> </a:t>
            </a:r>
            <a:r>
              <a:rPr dirty="0" sz="1300" spc="5">
                <a:latin typeface="Times New Roman"/>
                <a:cs typeface="Times New Roman"/>
              </a:rPr>
              <a:t>separately</a:t>
            </a:r>
            <a:endParaRPr sz="1300">
              <a:latin typeface="Times New Roman"/>
              <a:cs typeface="Times New Roman"/>
            </a:endParaRPr>
          </a:p>
          <a:p>
            <a:pPr algn="just" marL="515620" indent="-252095">
              <a:lnSpc>
                <a:spcPct val="100000"/>
              </a:lnSpc>
              <a:spcBef>
                <a:spcPts val="75"/>
              </a:spcBef>
              <a:buChar char="•"/>
              <a:tabLst>
                <a:tab pos="516255" algn="l"/>
              </a:tabLst>
            </a:pPr>
            <a:r>
              <a:rPr dirty="0" sz="1300" spc="5">
                <a:latin typeface="Times New Roman"/>
                <a:cs typeface="Times New Roman"/>
              </a:rPr>
              <a:t>Transformations </a:t>
            </a:r>
            <a:r>
              <a:rPr dirty="0" sz="1300" spc="10">
                <a:latin typeface="Times New Roman"/>
                <a:cs typeface="Times New Roman"/>
              </a:rPr>
              <a:t>on </a:t>
            </a:r>
            <a:r>
              <a:rPr dirty="0" sz="1300" spc="5">
                <a:latin typeface="Times New Roman"/>
                <a:cs typeface="Times New Roman"/>
              </a:rPr>
              <a:t>the output, </a:t>
            </a:r>
            <a:r>
              <a:rPr dirty="0" sz="1300" spc="10">
                <a:latin typeface="Times New Roman"/>
                <a:cs typeface="Times New Roman"/>
              </a:rPr>
              <a:t>implemented by XSLT</a:t>
            </a:r>
            <a:r>
              <a:rPr dirty="0" sz="1300" spc="-10">
                <a:latin typeface="Times New Roman"/>
                <a:cs typeface="Times New Roman"/>
              </a:rPr>
              <a:t> </a:t>
            </a:r>
            <a:r>
              <a:rPr dirty="0" sz="1300" spc="5">
                <a:latin typeface="Times New Roman"/>
                <a:cs typeface="Times New Roman"/>
              </a:rPr>
              <a:t>scripts</a:t>
            </a:r>
            <a:endParaRPr sz="1300">
              <a:latin typeface="Times New Roman"/>
              <a:cs typeface="Times New Roman"/>
            </a:endParaRPr>
          </a:p>
          <a:p>
            <a:pPr algn="just" marL="138430">
              <a:lnSpc>
                <a:spcPts val="1520"/>
              </a:lnSpc>
              <a:spcBef>
                <a:spcPts val="310"/>
              </a:spcBef>
            </a:pPr>
            <a:r>
              <a:rPr dirty="0" sz="1300" spc="10">
                <a:latin typeface="Times New Roman"/>
                <a:cs typeface="Times New Roman"/>
              </a:rPr>
              <a:t>The package </a:t>
            </a:r>
            <a:r>
              <a:rPr dirty="0" sz="1300" spc="5">
                <a:latin typeface="Times New Roman"/>
                <a:cs typeface="Times New Roman"/>
              </a:rPr>
              <a:t>provides </a:t>
            </a:r>
            <a:r>
              <a:rPr dirty="0" sz="1300" spc="10">
                <a:latin typeface="Times New Roman"/>
                <a:cs typeface="Times New Roman"/>
              </a:rPr>
              <a:t>two </a:t>
            </a:r>
            <a:r>
              <a:rPr dirty="0" sz="1300" spc="5">
                <a:latin typeface="Times New Roman"/>
                <a:cs typeface="Times New Roman"/>
              </a:rPr>
              <a:t>types of retrieval interface for </a:t>
            </a:r>
            <a:r>
              <a:rPr dirty="0" sz="1300" spc="10">
                <a:latin typeface="Times New Roman"/>
                <a:cs typeface="Times New Roman"/>
              </a:rPr>
              <a:t>two </a:t>
            </a:r>
            <a:r>
              <a:rPr dirty="0" sz="1300" spc="5">
                <a:latin typeface="Times New Roman"/>
                <a:cs typeface="Times New Roman"/>
              </a:rPr>
              <a:t>types of</a:t>
            </a:r>
            <a:r>
              <a:rPr dirty="0" sz="1300" spc="10">
                <a:latin typeface="Times New Roman"/>
                <a:cs typeface="Times New Roman"/>
              </a:rPr>
              <a:t> </a:t>
            </a:r>
            <a:r>
              <a:rPr dirty="0" sz="1300" spc="5">
                <a:latin typeface="Times New Roman"/>
                <a:cs typeface="Times New Roman"/>
              </a:rPr>
              <a:t>usage:</a:t>
            </a:r>
            <a:endParaRPr sz="1300">
              <a:latin typeface="Times New Roman"/>
              <a:cs typeface="Times New Roman"/>
            </a:endParaRPr>
          </a:p>
          <a:p>
            <a:pPr marL="514984" marR="268605" indent="-251460">
              <a:lnSpc>
                <a:spcPts val="1550"/>
              </a:lnSpc>
              <a:spcBef>
                <a:spcPts val="20"/>
              </a:spcBef>
              <a:buFont typeface="Times New Roman"/>
              <a:buChar char="•"/>
              <a:tabLst>
                <a:tab pos="515620" algn="l"/>
                <a:tab pos="516255" algn="l"/>
              </a:tabLst>
            </a:pPr>
            <a:r>
              <a:rPr dirty="0" sz="1300" spc="10" b="1">
                <a:latin typeface="Times New Roman"/>
                <a:cs typeface="Times New Roman"/>
              </a:rPr>
              <a:t>For programmatic </a:t>
            </a:r>
            <a:r>
              <a:rPr dirty="0" sz="1300" spc="5" b="1">
                <a:latin typeface="Times New Roman"/>
                <a:cs typeface="Times New Roman"/>
              </a:rPr>
              <a:t>use: </a:t>
            </a:r>
            <a:r>
              <a:rPr dirty="0" sz="1300" spc="5">
                <a:latin typeface="Courier New"/>
                <a:cs typeface="Courier New"/>
              </a:rPr>
              <a:t>OPEN</a:t>
            </a:r>
            <a:r>
              <a:rPr dirty="0" sz="1300" spc="5">
                <a:latin typeface="Times New Roman"/>
                <a:cs typeface="Times New Roman"/>
              </a:rPr>
              <a:t>, </a:t>
            </a:r>
            <a:r>
              <a:rPr dirty="0" sz="1300" spc="10">
                <a:latin typeface="Courier New"/>
                <a:cs typeface="Courier New"/>
              </a:rPr>
              <a:t>SET_FILTER</a:t>
            </a:r>
            <a:r>
              <a:rPr dirty="0" sz="1300" spc="10">
                <a:latin typeface="Times New Roman"/>
                <a:cs typeface="Times New Roman"/>
              </a:rPr>
              <a:t>, </a:t>
            </a:r>
            <a:r>
              <a:rPr dirty="0" sz="1300" spc="10">
                <a:latin typeface="Courier New"/>
                <a:cs typeface="Courier New"/>
              </a:rPr>
              <a:t>SET_COUNT</a:t>
            </a:r>
            <a:r>
              <a:rPr dirty="0" sz="1300" spc="10">
                <a:latin typeface="Times New Roman"/>
                <a:cs typeface="Times New Roman"/>
              </a:rPr>
              <a:t>, </a:t>
            </a:r>
            <a:r>
              <a:rPr dirty="0" sz="1300" spc="15">
                <a:latin typeface="Courier New"/>
                <a:cs typeface="Courier New"/>
              </a:rPr>
              <a:t>GET_QUERY</a:t>
            </a:r>
            <a:r>
              <a:rPr dirty="0" sz="1300" spc="15">
                <a:latin typeface="Times New Roman"/>
                <a:cs typeface="Times New Roman"/>
              </a:rPr>
              <a:t>,  </a:t>
            </a:r>
            <a:r>
              <a:rPr dirty="0" sz="1300" spc="15">
                <a:latin typeface="Courier New"/>
                <a:cs typeface="Courier New"/>
              </a:rPr>
              <a:t>SET_PARSE_ITEM</a:t>
            </a:r>
            <a:r>
              <a:rPr dirty="0" sz="1300" spc="15">
                <a:latin typeface="Times New Roman"/>
                <a:cs typeface="Times New Roman"/>
              </a:rPr>
              <a:t>, </a:t>
            </a:r>
            <a:r>
              <a:rPr dirty="0" sz="1300" spc="15">
                <a:latin typeface="Courier New"/>
                <a:cs typeface="Courier New"/>
              </a:rPr>
              <a:t>ADD_TRANSFORM</a:t>
            </a:r>
            <a:r>
              <a:rPr dirty="0" sz="1300" spc="15">
                <a:latin typeface="Times New Roman"/>
                <a:cs typeface="Times New Roman"/>
              </a:rPr>
              <a:t>, </a:t>
            </a:r>
            <a:r>
              <a:rPr dirty="0" sz="1300" spc="15">
                <a:latin typeface="Courier New"/>
                <a:cs typeface="Courier New"/>
              </a:rPr>
              <a:t>SET_TRANSFORM_PARAM</a:t>
            </a:r>
            <a:r>
              <a:rPr dirty="0" sz="1300" spc="15">
                <a:latin typeface="Times New Roman"/>
                <a:cs typeface="Times New Roman"/>
              </a:rPr>
              <a:t>,  </a:t>
            </a:r>
            <a:r>
              <a:rPr dirty="0" sz="1300" spc="15">
                <a:latin typeface="Courier New"/>
                <a:cs typeface="Courier New"/>
              </a:rPr>
              <a:t>SET_REMAP_PARAM</a:t>
            </a:r>
            <a:r>
              <a:rPr dirty="0" sz="1300" spc="-415">
                <a:latin typeface="Courier New"/>
                <a:cs typeface="Courier New"/>
              </a:rPr>
              <a:t> </a:t>
            </a:r>
            <a:r>
              <a:rPr dirty="0" sz="1300" spc="10">
                <a:latin typeface="Times New Roman"/>
                <a:cs typeface="Times New Roman"/>
              </a:rPr>
              <a:t>(new </a:t>
            </a:r>
            <a:r>
              <a:rPr dirty="0" sz="1300" spc="5">
                <a:latin typeface="Times New Roman"/>
                <a:cs typeface="Times New Roman"/>
              </a:rPr>
              <a:t>in Oracle Database 10</a:t>
            </a:r>
            <a:r>
              <a:rPr dirty="0" sz="1300" spc="5" i="1">
                <a:latin typeface="Times New Roman"/>
                <a:cs typeface="Times New Roman"/>
              </a:rPr>
              <a:t>g</a:t>
            </a:r>
            <a:r>
              <a:rPr dirty="0" sz="1300" spc="5">
                <a:latin typeface="Times New Roman"/>
                <a:cs typeface="Times New Roman"/>
              </a:rPr>
              <a:t>), </a:t>
            </a:r>
            <a:r>
              <a:rPr dirty="0" sz="1300" spc="15">
                <a:latin typeface="Courier New"/>
                <a:cs typeface="Courier New"/>
              </a:rPr>
              <a:t>FETCH_xxx</a:t>
            </a:r>
            <a:r>
              <a:rPr dirty="0" sz="1300" spc="15">
                <a:latin typeface="Times New Roman"/>
                <a:cs typeface="Times New Roman"/>
              </a:rPr>
              <a:t>, </a:t>
            </a:r>
            <a:r>
              <a:rPr dirty="0" sz="1300" spc="5">
                <a:latin typeface="Times New Roman"/>
                <a:cs typeface="Times New Roman"/>
              </a:rPr>
              <a:t>and </a:t>
            </a:r>
            <a:r>
              <a:rPr dirty="0" sz="1300" spc="10">
                <a:latin typeface="Courier New"/>
                <a:cs typeface="Courier New"/>
              </a:rPr>
              <a:t>CLOSE</a:t>
            </a:r>
            <a:r>
              <a:rPr dirty="0" sz="1300" spc="10">
                <a:latin typeface="Times New Roman"/>
                <a:cs typeface="Times New Roman"/>
              </a:rPr>
              <a:t>.</a:t>
            </a:r>
            <a:endParaRPr sz="1300">
              <a:latin typeface="Times New Roman"/>
              <a:cs typeface="Times New Roman"/>
            </a:endParaRPr>
          </a:p>
          <a:p>
            <a:pPr marL="514984">
              <a:lnSpc>
                <a:spcPts val="1520"/>
              </a:lnSpc>
              <a:spcBef>
                <a:spcPts val="25"/>
              </a:spcBef>
            </a:pPr>
            <a:r>
              <a:rPr dirty="0" sz="1300" spc="5">
                <a:latin typeface="Times New Roman"/>
                <a:cs typeface="Times New Roman"/>
              </a:rPr>
              <a:t>These enable flexible selection criteria and the extraction of a stream of</a:t>
            </a:r>
            <a:r>
              <a:rPr dirty="0" sz="1300" spc="95">
                <a:latin typeface="Times New Roman"/>
                <a:cs typeface="Times New Roman"/>
              </a:rPr>
              <a:t> </a:t>
            </a:r>
            <a:r>
              <a:rPr dirty="0" sz="1300" spc="5">
                <a:latin typeface="Times New Roman"/>
                <a:cs typeface="Times New Roman"/>
              </a:rPr>
              <a:t>objects.</a:t>
            </a:r>
            <a:endParaRPr sz="1300">
              <a:latin typeface="Times New Roman"/>
              <a:cs typeface="Times New Roman"/>
            </a:endParaRPr>
          </a:p>
          <a:p>
            <a:pPr marL="514984" marR="151130" indent="-251460">
              <a:lnSpc>
                <a:spcPts val="1550"/>
              </a:lnSpc>
              <a:spcBef>
                <a:spcPts val="20"/>
              </a:spcBef>
              <a:buFont typeface="Times New Roman"/>
              <a:buChar char="•"/>
              <a:tabLst>
                <a:tab pos="514984" algn="l"/>
                <a:tab pos="515620" algn="l"/>
              </a:tabLst>
            </a:pPr>
            <a:r>
              <a:rPr dirty="0" sz="1300" spc="10" b="1">
                <a:latin typeface="Times New Roman"/>
                <a:cs typeface="Times New Roman"/>
              </a:rPr>
              <a:t>For </a:t>
            </a:r>
            <a:r>
              <a:rPr dirty="0" sz="1300" spc="5" b="1">
                <a:latin typeface="Times New Roman"/>
                <a:cs typeface="Times New Roman"/>
              </a:rPr>
              <a:t>use in </a:t>
            </a:r>
            <a:r>
              <a:rPr dirty="0" sz="1300" spc="10" b="1">
                <a:latin typeface="Times New Roman"/>
                <a:cs typeface="Times New Roman"/>
              </a:rPr>
              <a:t>SQL </a:t>
            </a:r>
            <a:r>
              <a:rPr dirty="0" sz="1300" spc="5" b="1">
                <a:latin typeface="Times New Roman"/>
                <a:cs typeface="Times New Roman"/>
              </a:rPr>
              <a:t>queries and for ad hoc browsing: </a:t>
            </a:r>
            <a:r>
              <a:rPr dirty="0" sz="1300" spc="5">
                <a:latin typeface="Times New Roman"/>
                <a:cs typeface="Times New Roman"/>
              </a:rPr>
              <a:t>The </a:t>
            </a:r>
            <a:r>
              <a:rPr dirty="0" sz="1300" spc="10">
                <a:latin typeface="Courier New"/>
                <a:cs typeface="Courier New"/>
              </a:rPr>
              <a:t>GET_</a:t>
            </a:r>
            <a:r>
              <a:rPr dirty="0" sz="1300" spc="10" i="1">
                <a:latin typeface="Courier New"/>
                <a:cs typeface="Courier New"/>
              </a:rPr>
              <a:t>xxx </a:t>
            </a:r>
            <a:r>
              <a:rPr dirty="0" sz="1300" spc="5">
                <a:latin typeface="Times New Roman"/>
                <a:cs typeface="Times New Roman"/>
              </a:rPr>
              <a:t>interfaces  </a:t>
            </a:r>
            <a:r>
              <a:rPr dirty="0" sz="1300" spc="10">
                <a:latin typeface="Times New Roman"/>
                <a:cs typeface="Times New Roman"/>
              </a:rPr>
              <a:t>(</a:t>
            </a:r>
            <a:r>
              <a:rPr dirty="0" sz="1300" spc="10">
                <a:latin typeface="Courier New"/>
                <a:cs typeface="Courier New"/>
              </a:rPr>
              <a:t>GET_XML </a:t>
            </a:r>
            <a:r>
              <a:rPr dirty="0" sz="1300" spc="5">
                <a:latin typeface="Times New Roman"/>
                <a:cs typeface="Times New Roman"/>
              </a:rPr>
              <a:t>and </a:t>
            </a:r>
            <a:r>
              <a:rPr dirty="0" sz="1300" spc="10">
                <a:latin typeface="Courier New"/>
                <a:cs typeface="Courier New"/>
              </a:rPr>
              <a:t>GET_DDL</a:t>
            </a:r>
            <a:r>
              <a:rPr dirty="0" sz="1300" spc="10">
                <a:latin typeface="Times New Roman"/>
                <a:cs typeface="Times New Roman"/>
              </a:rPr>
              <a:t>) </a:t>
            </a:r>
            <a:r>
              <a:rPr dirty="0" sz="1300" spc="5">
                <a:latin typeface="Times New Roman"/>
                <a:cs typeface="Times New Roman"/>
              </a:rPr>
              <a:t>return </a:t>
            </a:r>
            <a:r>
              <a:rPr dirty="0" sz="1300" spc="10">
                <a:latin typeface="Times New Roman"/>
                <a:cs typeface="Times New Roman"/>
              </a:rPr>
              <a:t>metadata </a:t>
            </a:r>
            <a:r>
              <a:rPr dirty="0" sz="1300" spc="5">
                <a:latin typeface="Times New Roman"/>
                <a:cs typeface="Times New Roman"/>
              </a:rPr>
              <a:t>for a single </a:t>
            </a:r>
            <a:r>
              <a:rPr dirty="0" sz="1300" spc="10">
                <a:latin typeface="Times New Roman"/>
                <a:cs typeface="Times New Roman"/>
              </a:rPr>
              <a:t>named </a:t>
            </a:r>
            <a:r>
              <a:rPr dirty="0" sz="1300" spc="5">
                <a:latin typeface="Times New Roman"/>
                <a:cs typeface="Times New Roman"/>
              </a:rPr>
              <a:t>object. </a:t>
            </a:r>
            <a:r>
              <a:rPr dirty="0" sz="1300" spc="10">
                <a:latin typeface="Times New Roman"/>
                <a:cs typeface="Times New Roman"/>
              </a:rPr>
              <a:t>The  </a:t>
            </a:r>
            <a:r>
              <a:rPr dirty="0" sz="1300" spc="15">
                <a:latin typeface="Courier New"/>
                <a:cs typeface="Courier New"/>
              </a:rPr>
              <a:t>GET_DEPENDENT_xxx</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GET_GRANTED_xxx</a:t>
            </a:r>
            <a:r>
              <a:rPr dirty="0" sz="1300" spc="-440">
                <a:latin typeface="Courier New"/>
                <a:cs typeface="Courier New"/>
              </a:rPr>
              <a:t> </a:t>
            </a:r>
            <a:r>
              <a:rPr dirty="0" sz="1300" spc="5">
                <a:latin typeface="Times New Roman"/>
                <a:cs typeface="Times New Roman"/>
              </a:rPr>
              <a:t>interfaces</a:t>
            </a:r>
            <a:r>
              <a:rPr dirty="0" sz="1300" spc="10">
                <a:latin typeface="Times New Roman"/>
                <a:cs typeface="Times New Roman"/>
              </a:rPr>
              <a:t> </a:t>
            </a:r>
            <a:r>
              <a:rPr dirty="0" sz="1300" spc="5">
                <a:latin typeface="Times New Roman"/>
                <a:cs typeface="Times New Roman"/>
              </a:rPr>
              <a:t>return</a:t>
            </a:r>
            <a:r>
              <a:rPr dirty="0" sz="1300" spc="10">
                <a:latin typeface="Times New Roman"/>
                <a:cs typeface="Times New Roman"/>
              </a:rPr>
              <a:t> </a:t>
            </a:r>
            <a:r>
              <a:rPr dirty="0" sz="1300" spc="5">
                <a:latin typeface="Times New Roman"/>
                <a:cs typeface="Times New Roman"/>
              </a:rPr>
              <a:t>metadata</a:t>
            </a:r>
            <a:r>
              <a:rPr dirty="0" sz="1300" spc="10">
                <a:latin typeface="Times New Roman"/>
                <a:cs typeface="Times New Roman"/>
              </a:rPr>
              <a:t> </a:t>
            </a:r>
            <a:r>
              <a:rPr dirty="0" sz="1300" spc="5">
                <a:latin typeface="Times New Roman"/>
                <a:cs typeface="Times New Roman"/>
              </a:rPr>
              <a:t>for</a:t>
            </a:r>
            <a:endParaRPr sz="1300">
              <a:latin typeface="Times New Roman"/>
              <a:cs typeface="Times New Roman"/>
            </a:endParaRPr>
          </a:p>
          <a:p>
            <a:pPr marL="514984" marR="5080">
              <a:lnSpc>
                <a:spcPct val="100000"/>
              </a:lnSpc>
              <a:spcBef>
                <a:spcPts val="30"/>
              </a:spcBef>
            </a:pPr>
            <a:r>
              <a:rPr dirty="0" sz="1300" spc="5">
                <a:latin typeface="Times New Roman"/>
                <a:cs typeface="Times New Roman"/>
              </a:rPr>
              <a:t>one or </a:t>
            </a:r>
            <a:r>
              <a:rPr dirty="0" sz="1300" spc="10">
                <a:latin typeface="Times New Roman"/>
                <a:cs typeface="Times New Roman"/>
              </a:rPr>
              <a:t>more </a:t>
            </a:r>
            <a:r>
              <a:rPr dirty="0" sz="1300" spc="5">
                <a:latin typeface="Times New Roman"/>
                <a:cs typeface="Times New Roman"/>
              </a:rPr>
              <a:t>dependent or granted objects. </a:t>
            </a:r>
            <a:r>
              <a:rPr dirty="0" sz="1300" spc="10">
                <a:latin typeface="Times New Roman"/>
                <a:cs typeface="Times New Roman"/>
              </a:rPr>
              <a:t>None </a:t>
            </a:r>
            <a:r>
              <a:rPr dirty="0" sz="1300" spc="5">
                <a:latin typeface="Times New Roman"/>
                <a:cs typeface="Times New Roman"/>
              </a:rPr>
              <a:t>of these APIs support heterogeneous  object types.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308351" y="855218"/>
            <a:ext cx="311848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Courier New"/>
                <a:cs typeface="Courier New"/>
              </a:rPr>
              <a:t>FETCH_xxx</a:t>
            </a:r>
            <a:r>
              <a:rPr dirty="0" sz="2000" spc="-695" b="1">
                <a:latin typeface="Courier New"/>
                <a:cs typeface="Courier New"/>
              </a:rPr>
              <a:t> </a:t>
            </a:r>
            <a:r>
              <a:rPr dirty="0" sz="2000" spc="-5" b="1">
                <a:latin typeface="Arial"/>
                <a:cs typeface="Arial"/>
              </a:rPr>
              <a:t>Subprograms</a:t>
            </a:r>
            <a:endParaRPr sz="2000">
              <a:latin typeface="Arial"/>
              <a:cs typeface="Arial"/>
            </a:endParaRPr>
          </a:p>
        </p:txBody>
      </p:sp>
      <p:graphicFrame>
        <p:nvGraphicFramePr>
          <p:cNvPr id="7" name="object 7"/>
          <p:cNvGraphicFramePr>
            <a:graphicFrameLocks noGrp="1"/>
          </p:cNvGraphicFramePr>
          <p:nvPr/>
        </p:nvGraphicFramePr>
        <p:xfrm>
          <a:off x="1035177" y="1797939"/>
          <a:ext cx="5699125" cy="2345055"/>
        </p:xfrm>
        <a:graphic>
          <a:graphicData uri="http://schemas.openxmlformats.org/drawingml/2006/table">
            <a:tbl>
              <a:tblPr firstRow="1" bandRow="1">
                <a:tableStyleId>{2D5ABB26-0587-4C30-8999-92F81FD0307C}</a:tableStyleId>
              </a:tblPr>
              <a:tblGrid>
                <a:gridCol w="1541780"/>
                <a:gridCol w="4126229"/>
              </a:tblGrid>
              <a:tr h="297942">
                <a:tc>
                  <a:txBody>
                    <a:bodyPr/>
                    <a:lstStyle/>
                    <a:p>
                      <a:pPr marL="65405">
                        <a:lnSpc>
                          <a:spcPct val="100000"/>
                        </a:lnSpc>
                        <a:spcBef>
                          <a:spcPts val="210"/>
                        </a:spcBef>
                      </a:pPr>
                      <a:r>
                        <a:rPr dirty="0" sz="1300" spc="-15" b="1">
                          <a:latin typeface="Arial"/>
                          <a:cs typeface="Arial"/>
                        </a:rPr>
                        <a:t>Name</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65405">
                        <a:lnSpc>
                          <a:spcPct val="100000"/>
                        </a:lnSpc>
                        <a:spcBef>
                          <a:spcPts val="210"/>
                        </a:spcBef>
                      </a:pPr>
                      <a:r>
                        <a:rPr dirty="0" sz="1300" spc="-10" b="1">
                          <a:latin typeface="Arial"/>
                          <a:cs typeface="Arial"/>
                        </a:rPr>
                        <a:t>Description</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457200">
                <a:tc>
                  <a:txBody>
                    <a:bodyPr/>
                    <a:lstStyle/>
                    <a:p>
                      <a:pPr marL="65405">
                        <a:lnSpc>
                          <a:spcPct val="100000"/>
                        </a:lnSpc>
                        <a:spcBef>
                          <a:spcPts val="85"/>
                        </a:spcBef>
                      </a:pPr>
                      <a:r>
                        <a:rPr dirty="0" sz="1300" spc="-20" b="1">
                          <a:latin typeface="Courier New"/>
                          <a:cs typeface="Courier New"/>
                        </a:rPr>
                        <a:t>FETCH_XML</a:t>
                      </a:r>
                      <a:endParaRPr sz="1300">
                        <a:latin typeface="Courier New"/>
                        <a:cs typeface="Courier New"/>
                      </a:endParaRPr>
                    </a:p>
                  </a:txBody>
                  <a:tcPr marL="0" marR="0" marB="0" marT="1079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65405" marR="474345">
                        <a:lnSpc>
                          <a:spcPts val="1550"/>
                        </a:lnSpc>
                        <a:spcBef>
                          <a:spcPts val="265"/>
                        </a:spcBef>
                      </a:pPr>
                      <a:r>
                        <a:rPr dirty="0" sz="1300" spc="-10" b="1">
                          <a:latin typeface="Arial"/>
                          <a:cs typeface="Arial"/>
                        </a:rPr>
                        <a:t>This function returns the </a:t>
                      </a:r>
                      <a:r>
                        <a:rPr dirty="0" sz="1300" spc="-15" b="1">
                          <a:latin typeface="Arial"/>
                          <a:cs typeface="Arial"/>
                        </a:rPr>
                        <a:t>XML </a:t>
                      </a:r>
                      <a:r>
                        <a:rPr dirty="0" sz="1300" spc="-10" b="1">
                          <a:latin typeface="Arial"/>
                          <a:cs typeface="Arial"/>
                        </a:rPr>
                        <a:t>metadata for </a:t>
                      </a:r>
                      <a:r>
                        <a:rPr dirty="0" sz="1300" spc="-15" b="1">
                          <a:latin typeface="Arial"/>
                          <a:cs typeface="Arial"/>
                        </a:rPr>
                        <a:t>an  </a:t>
                      </a:r>
                      <a:r>
                        <a:rPr dirty="0" sz="1300" spc="-10" b="1">
                          <a:latin typeface="Arial"/>
                          <a:cs typeface="Arial"/>
                        </a:rPr>
                        <a:t>object as an</a:t>
                      </a:r>
                      <a:r>
                        <a:rPr dirty="0" sz="1300" spc="-15" b="1">
                          <a:latin typeface="Arial"/>
                          <a:cs typeface="Arial"/>
                        </a:rPr>
                        <a:t> XMLType.</a:t>
                      </a:r>
                      <a:endParaRPr sz="1300">
                        <a:latin typeface="Arial"/>
                        <a:cs typeface="Arial"/>
                      </a:endParaRPr>
                    </a:p>
                  </a:txBody>
                  <a:tcPr marL="0" marR="0" marB="0" marT="336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457200">
                <a:tc>
                  <a:txBody>
                    <a:bodyPr/>
                    <a:lstStyle/>
                    <a:p>
                      <a:pPr marL="65405">
                        <a:lnSpc>
                          <a:spcPct val="100000"/>
                        </a:lnSpc>
                        <a:spcBef>
                          <a:spcPts val="90"/>
                        </a:spcBef>
                      </a:pPr>
                      <a:r>
                        <a:rPr dirty="0" sz="1300" spc="-20" b="1">
                          <a:latin typeface="Courier New"/>
                          <a:cs typeface="Courier New"/>
                        </a:rPr>
                        <a:t>FETCH_DDL</a:t>
                      </a:r>
                      <a:endParaRPr sz="1300">
                        <a:latin typeface="Courier New"/>
                        <a:cs typeface="Courier New"/>
                      </a:endParaRPr>
                    </a:p>
                  </a:txBody>
                  <a:tcPr marL="0" marR="0" marB="0" marT="114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5405" marR="65405">
                        <a:lnSpc>
                          <a:spcPts val="1550"/>
                        </a:lnSpc>
                        <a:spcBef>
                          <a:spcPts val="270"/>
                        </a:spcBef>
                      </a:pPr>
                      <a:r>
                        <a:rPr dirty="0" sz="1300" spc="-10" b="1">
                          <a:latin typeface="Arial"/>
                          <a:cs typeface="Arial"/>
                        </a:rPr>
                        <a:t>This function returns the </a:t>
                      </a:r>
                      <a:r>
                        <a:rPr dirty="0" sz="1300" spc="-15" b="1">
                          <a:latin typeface="Arial"/>
                          <a:cs typeface="Arial"/>
                        </a:rPr>
                        <a:t>DDL </a:t>
                      </a:r>
                      <a:r>
                        <a:rPr dirty="0" sz="1300" spc="-10" b="1">
                          <a:latin typeface="Arial"/>
                          <a:cs typeface="Arial"/>
                        </a:rPr>
                        <a:t>(either to create or to  drop the </a:t>
                      </a:r>
                      <a:r>
                        <a:rPr dirty="0" sz="1300" spc="-5" b="1">
                          <a:latin typeface="Arial"/>
                          <a:cs typeface="Arial"/>
                        </a:rPr>
                        <a:t>object) </a:t>
                      </a:r>
                      <a:r>
                        <a:rPr dirty="0" sz="1300" spc="-10" b="1">
                          <a:latin typeface="Arial"/>
                          <a:cs typeface="Arial"/>
                        </a:rPr>
                        <a:t>into a </a:t>
                      </a:r>
                      <a:r>
                        <a:rPr dirty="0" sz="1300" spc="-15" b="1">
                          <a:latin typeface="Arial"/>
                          <a:cs typeface="Arial"/>
                        </a:rPr>
                        <a:t>predefined nested</a:t>
                      </a:r>
                      <a:r>
                        <a:rPr dirty="0" sz="1300" spc="30" b="1">
                          <a:latin typeface="Arial"/>
                          <a:cs typeface="Arial"/>
                        </a:rPr>
                        <a:t> </a:t>
                      </a:r>
                      <a:r>
                        <a:rPr dirty="0" sz="1300" spc="-10" b="1">
                          <a:latin typeface="Arial"/>
                          <a:cs typeface="Arial"/>
                        </a:rPr>
                        <a:t>table.</a:t>
                      </a:r>
                      <a:endParaRPr sz="1300">
                        <a:latin typeface="Arial"/>
                        <a:cs typeface="Arial"/>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457961">
                <a:tc>
                  <a:txBody>
                    <a:bodyPr/>
                    <a:lstStyle/>
                    <a:p>
                      <a:pPr marL="65405">
                        <a:lnSpc>
                          <a:spcPct val="100000"/>
                        </a:lnSpc>
                        <a:spcBef>
                          <a:spcPts val="90"/>
                        </a:spcBef>
                      </a:pPr>
                      <a:r>
                        <a:rPr dirty="0" sz="1300" spc="-20" b="1">
                          <a:latin typeface="Courier New"/>
                          <a:cs typeface="Courier New"/>
                        </a:rPr>
                        <a:t>FETCH_CLOB</a:t>
                      </a:r>
                      <a:endParaRPr sz="1300">
                        <a:latin typeface="Courier New"/>
                        <a:cs typeface="Courier New"/>
                      </a:endParaRPr>
                    </a:p>
                  </a:txBody>
                  <a:tcPr marL="0" marR="0" marB="0" marT="114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5405" marR="247650">
                        <a:lnSpc>
                          <a:spcPts val="1550"/>
                        </a:lnSpc>
                        <a:spcBef>
                          <a:spcPts val="270"/>
                        </a:spcBef>
                      </a:pPr>
                      <a:r>
                        <a:rPr dirty="0" sz="1300" spc="-10" b="1">
                          <a:latin typeface="Arial"/>
                          <a:cs typeface="Arial"/>
                        </a:rPr>
                        <a:t>This function returns the objects </a:t>
                      </a:r>
                      <a:r>
                        <a:rPr dirty="0" sz="1300" spc="-15" b="1">
                          <a:latin typeface="Arial"/>
                          <a:cs typeface="Arial"/>
                        </a:rPr>
                        <a:t>(transformed </a:t>
                      </a:r>
                      <a:r>
                        <a:rPr dirty="0" sz="1300" spc="-5" b="1">
                          <a:latin typeface="Arial"/>
                          <a:cs typeface="Arial"/>
                        </a:rPr>
                        <a:t>or  </a:t>
                      </a:r>
                      <a:r>
                        <a:rPr dirty="0" sz="1300" spc="-10" b="1">
                          <a:latin typeface="Arial"/>
                          <a:cs typeface="Arial"/>
                        </a:rPr>
                        <a:t>not) as a</a:t>
                      </a:r>
                      <a:r>
                        <a:rPr dirty="0" sz="1300" spc="-15" b="1">
                          <a:latin typeface="Arial"/>
                          <a:cs typeface="Arial"/>
                        </a:rPr>
                        <a:t> CLOB.</a:t>
                      </a:r>
                      <a:endParaRPr sz="1300">
                        <a:latin typeface="Arial"/>
                        <a:cs typeface="Arial"/>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53796">
                <a:tc>
                  <a:txBody>
                    <a:bodyPr/>
                    <a:lstStyle/>
                    <a:p>
                      <a:pPr marL="65405">
                        <a:lnSpc>
                          <a:spcPct val="100000"/>
                        </a:lnSpc>
                        <a:spcBef>
                          <a:spcPts val="90"/>
                        </a:spcBef>
                      </a:pPr>
                      <a:r>
                        <a:rPr dirty="0" sz="1300" spc="-20" b="1">
                          <a:latin typeface="Courier New"/>
                          <a:cs typeface="Courier New"/>
                        </a:rPr>
                        <a:t>FETCH_XML_CLOB</a:t>
                      </a:r>
                      <a:endParaRPr sz="1300">
                        <a:latin typeface="Courier New"/>
                        <a:cs typeface="Courier New"/>
                      </a:endParaRPr>
                    </a:p>
                  </a:txBody>
                  <a:tcPr marL="0" marR="0" marB="0" marT="114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65405" marR="265430">
                        <a:lnSpc>
                          <a:spcPct val="96200"/>
                        </a:lnSpc>
                        <a:spcBef>
                          <a:spcPts val="270"/>
                        </a:spcBef>
                      </a:pPr>
                      <a:r>
                        <a:rPr dirty="0" sz="1300" spc="-10" b="1">
                          <a:latin typeface="Arial"/>
                          <a:cs typeface="Arial"/>
                        </a:rPr>
                        <a:t>This procedure returns </a:t>
                      </a:r>
                      <a:r>
                        <a:rPr dirty="0" sz="1300" spc="-15" b="1">
                          <a:latin typeface="Arial"/>
                          <a:cs typeface="Arial"/>
                        </a:rPr>
                        <a:t>the XML </a:t>
                      </a:r>
                      <a:r>
                        <a:rPr dirty="0" sz="1300" spc="-10" b="1">
                          <a:latin typeface="Arial"/>
                          <a:cs typeface="Arial"/>
                        </a:rPr>
                        <a:t>metadata for the  objects as a </a:t>
                      </a:r>
                      <a:r>
                        <a:rPr dirty="0" sz="1300" spc="-15" b="1">
                          <a:latin typeface="Arial"/>
                          <a:cs typeface="Arial"/>
                        </a:rPr>
                        <a:t>CLOB </a:t>
                      </a:r>
                      <a:r>
                        <a:rPr dirty="0" sz="1300" spc="-10" b="1">
                          <a:latin typeface="Arial"/>
                          <a:cs typeface="Arial"/>
                        </a:rPr>
                        <a:t>in an </a:t>
                      </a:r>
                      <a:r>
                        <a:rPr dirty="0" sz="1300" spc="-15" b="1">
                          <a:latin typeface="Courier New"/>
                          <a:cs typeface="Courier New"/>
                        </a:rPr>
                        <a:t>IN OUT </a:t>
                      </a:r>
                      <a:r>
                        <a:rPr dirty="0" sz="1300" spc="-20" b="1">
                          <a:latin typeface="Courier New"/>
                          <a:cs typeface="Courier New"/>
                        </a:rPr>
                        <a:t>NOCOPY  </a:t>
                      </a:r>
                      <a:r>
                        <a:rPr dirty="0" sz="1300" spc="-10" b="1">
                          <a:latin typeface="Arial"/>
                          <a:cs typeface="Arial"/>
                        </a:rPr>
                        <a:t>parameter </a:t>
                      </a:r>
                      <a:r>
                        <a:rPr dirty="0" sz="1300" spc="-5" b="1">
                          <a:latin typeface="Arial"/>
                          <a:cs typeface="Arial"/>
                        </a:rPr>
                        <a:t>to </a:t>
                      </a:r>
                      <a:r>
                        <a:rPr dirty="0" sz="1300" spc="-10" b="1">
                          <a:latin typeface="Arial"/>
                          <a:cs typeface="Arial"/>
                        </a:rPr>
                        <a:t>avoid expensive LOB</a:t>
                      </a:r>
                      <a:r>
                        <a:rPr dirty="0" sz="1300" spc="-30" b="1">
                          <a:latin typeface="Arial"/>
                          <a:cs typeface="Arial"/>
                        </a:rPr>
                        <a:t> </a:t>
                      </a:r>
                      <a:r>
                        <a:rPr dirty="0" sz="1300" spc="-10" b="1">
                          <a:latin typeface="Arial"/>
                          <a:cs typeface="Arial"/>
                        </a:rPr>
                        <a:t>copies.</a:t>
                      </a:r>
                      <a:endParaRPr sz="1300">
                        <a:latin typeface="Arial"/>
                        <a:cs typeface="Arial"/>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743204" y="5581919"/>
            <a:ext cx="6276340" cy="1351280"/>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FETCH_xxx</a:t>
            </a:r>
            <a:r>
              <a:rPr dirty="0" sz="1300" spc="-415" b="1">
                <a:latin typeface="Courier New"/>
                <a:cs typeface="Courier New"/>
              </a:rPr>
              <a:t> </a:t>
            </a:r>
            <a:r>
              <a:rPr dirty="0" sz="1300" spc="10" b="1">
                <a:latin typeface="Arial"/>
                <a:cs typeface="Arial"/>
              </a:rPr>
              <a:t>Subprograms</a:t>
            </a:r>
            <a:endParaRPr sz="1300">
              <a:latin typeface="Arial"/>
              <a:cs typeface="Arial"/>
            </a:endParaRPr>
          </a:p>
          <a:p>
            <a:pPr marL="137795" marR="5080">
              <a:lnSpc>
                <a:spcPct val="101299"/>
              </a:lnSpc>
              <a:spcBef>
                <a:spcPts val="480"/>
              </a:spcBef>
            </a:pPr>
            <a:r>
              <a:rPr dirty="0" sz="1300" spc="5">
                <a:latin typeface="Times New Roman"/>
                <a:cs typeface="Times New Roman"/>
              </a:rPr>
              <a:t>These functions and procedures return </a:t>
            </a:r>
            <a:r>
              <a:rPr dirty="0" sz="1300" spc="10">
                <a:latin typeface="Times New Roman"/>
                <a:cs typeface="Times New Roman"/>
              </a:rPr>
              <a:t>metadata </a:t>
            </a:r>
            <a:r>
              <a:rPr dirty="0" sz="1300" spc="5">
                <a:latin typeface="Times New Roman"/>
                <a:cs typeface="Times New Roman"/>
              </a:rPr>
              <a:t>for objects </a:t>
            </a:r>
            <a:r>
              <a:rPr dirty="0" sz="1300" spc="10">
                <a:latin typeface="Times New Roman"/>
                <a:cs typeface="Times New Roman"/>
              </a:rPr>
              <a:t>meeting </a:t>
            </a:r>
            <a:r>
              <a:rPr dirty="0" sz="1300" spc="5">
                <a:latin typeface="Times New Roman"/>
                <a:cs typeface="Times New Roman"/>
              </a:rPr>
              <a:t>the criteria established  </a:t>
            </a:r>
            <a:r>
              <a:rPr dirty="0" sz="1300" spc="10">
                <a:latin typeface="Times New Roman"/>
                <a:cs typeface="Times New Roman"/>
              </a:rPr>
              <a:t>by </a:t>
            </a:r>
            <a:r>
              <a:rPr dirty="0" sz="1300" spc="5">
                <a:latin typeface="Times New Roman"/>
                <a:cs typeface="Times New Roman"/>
              </a:rPr>
              <a:t>the call to the </a:t>
            </a:r>
            <a:r>
              <a:rPr dirty="0" sz="1300" spc="15">
                <a:latin typeface="Courier New"/>
                <a:cs typeface="Courier New"/>
              </a:rPr>
              <a:t>OPEN </a:t>
            </a:r>
            <a:r>
              <a:rPr dirty="0" sz="1300" spc="5">
                <a:latin typeface="Times New Roman"/>
                <a:cs typeface="Times New Roman"/>
              </a:rPr>
              <a:t>function that returned the handle, and the subsequent calls to  </a:t>
            </a:r>
            <a:r>
              <a:rPr dirty="0" sz="1300" spc="10">
                <a:latin typeface="Courier New"/>
                <a:cs typeface="Courier New"/>
              </a:rPr>
              <a:t>SET_FILTER</a:t>
            </a:r>
            <a:r>
              <a:rPr dirty="0" sz="1300" spc="10">
                <a:latin typeface="Times New Roman"/>
                <a:cs typeface="Times New Roman"/>
              </a:rPr>
              <a:t>, </a:t>
            </a:r>
            <a:r>
              <a:rPr dirty="0" sz="1300" spc="10">
                <a:latin typeface="Courier New"/>
                <a:cs typeface="Courier New"/>
              </a:rPr>
              <a:t>SET_COUNT</a:t>
            </a:r>
            <a:r>
              <a:rPr dirty="0" sz="1300" spc="10">
                <a:latin typeface="Times New Roman"/>
                <a:cs typeface="Times New Roman"/>
              </a:rPr>
              <a:t>, </a:t>
            </a:r>
            <a:r>
              <a:rPr dirty="0" sz="1300" spc="15">
                <a:latin typeface="Courier New"/>
                <a:cs typeface="Courier New"/>
              </a:rPr>
              <a:t>ADD_TRANSFORM</a:t>
            </a:r>
            <a:r>
              <a:rPr dirty="0" sz="1300" spc="15">
                <a:latin typeface="Times New Roman"/>
                <a:cs typeface="Times New Roman"/>
              </a:rPr>
              <a:t>, </a:t>
            </a:r>
            <a:r>
              <a:rPr dirty="0" sz="1300" spc="10">
                <a:latin typeface="Times New Roman"/>
                <a:cs typeface="Times New Roman"/>
              </a:rPr>
              <a:t>and </a:t>
            </a:r>
            <a:r>
              <a:rPr dirty="0" sz="1300" spc="5">
                <a:latin typeface="Times New Roman"/>
                <a:cs typeface="Times New Roman"/>
              </a:rPr>
              <a:t>so on. </a:t>
            </a:r>
            <a:r>
              <a:rPr dirty="0" sz="1300" spc="10">
                <a:latin typeface="Times New Roman"/>
                <a:cs typeface="Times New Roman"/>
              </a:rPr>
              <a:t>Each </a:t>
            </a:r>
            <a:r>
              <a:rPr dirty="0" sz="1300" spc="5">
                <a:latin typeface="Times New Roman"/>
                <a:cs typeface="Times New Roman"/>
              </a:rPr>
              <a:t>call to </a:t>
            </a:r>
            <a:r>
              <a:rPr dirty="0" sz="1300" spc="10">
                <a:latin typeface="Courier New"/>
                <a:cs typeface="Courier New"/>
              </a:rPr>
              <a:t>FETCH_</a:t>
            </a:r>
            <a:r>
              <a:rPr dirty="0" sz="1300" spc="10" i="1">
                <a:latin typeface="Courier New"/>
                <a:cs typeface="Courier New"/>
              </a:rPr>
              <a:t>xxx  </a:t>
            </a:r>
            <a:r>
              <a:rPr dirty="0" sz="1300" spc="5">
                <a:latin typeface="Times New Roman"/>
                <a:cs typeface="Times New Roman"/>
              </a:rPr>
              <a:t>returns the </a:t>
            </a:r>
            <a:r>
              <a:rPr dirty="0" sz="1300" spc="10">
                <a:latin typeface="Times New Roman"/>
                <a:cs typeface="Times New Roman"/>
              </a:rPr>
              <a:t>number </a:t>
            </a:r>
            <a:r>
              <a:rPr dirty="0" sz="1300" spc="5">
                <a:latin typeface="Times New Roman"/>
                <a:cs typeface="Times New Roman"/>
              </a:rPr>
              <a:t>of objects specified </a:t>
            </a:r>
            <a:r>
              <a:rPr dirty="0" sz="1300" spc="10">
                <a:latin typeface="Times New Roman"/>
                <a:cs typeface="Times New Roman"/>
              </a:rPr>
              <a:t>by </a:t>
            </a:r>
            <a:r>
              <a:rPr dirty="0" sz="1300" spc="15">
                <a:latin typeface="Courier New"/>
                <a:cs typeface="Courier New"/>
              </a:rPr>
              <a:t>SET_COUNT </a:t>
            </a:r>
            <a:r>
              <a:rPr dirty="0" sz="1300" spc="5">
                <a:latin typeface="Times New Roman"/>
                <a:cs typeface="Times New Roman"/>
              </a:rPr>
              <a:t>(or a smaller number, if </a:t>
            </a:r>
            <a:r>
              <a:rPr dirty="0" sz="1300">
                <a:latin typeface="Times New Roman"/>
                <a:cs typeface="Times New Roman"/>
              </a:rPr>
              <a:t>fewer  </a:t>
            </a:r>
            <a:r>
              <a:rPr dirty="0" sz="1300" spc="5">
                <a:latin typeface="Times New Roman"/>
                <a:cs typeface="Times New Roman"/>
              </a:rPr>
              <a:t>objects </a:t>
            </a:r>
            <a:r>
              <a:rPr dirty="0" sz="1300" spc="10">
                <a:latin typeface="Times New Roman"/>
                <a:cs typeface="Times New Roman"/>
              </a:rPr>
              <a:t>remain </a:t>
            </a:r>
            <a:r>
              <a:rPr dirty="0" sz="1300" spc="5">
                <a:latin typeface="Times New Roman"/>
                <a:cs typeface="Times New Roman"/>
              </a:rPr>
              <a:t>in the current cursor) until all objects have </a:t>
            </a:r>
            <a:r>
              <a:rPr dirty="0" sz="1300" spc="10">
                <a:latin typeface="Times New Roman"/>
                <a:cs typeface="Times New Roman"/>
              </a:rPr>
              <a:t>been</a:t>
            </a:r>
            <a:r>
              <a:rPr dirty="0" sz="1300" spc="30">
                <a:latin typeface="Times New Roman"/>
                <a:cs typeface="Times New Roman"/>
              </a:rPr>
              <a:t> </a:t>
            </a:r>
            <a:r>
              <a:rPr dirty="0" sz="1300" spc="5">
                <a:latin typeface="Times New Roman"/>
                <a:cs typeface="Times New Roman"/>
              </a:rPr>
              <a:t>returned.</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2789173" y="665480"/>
            <a:ext cx="2252980"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Copyright © </a:t>
            </a:r>
            <a:r>
              <a:rPr dirty="0" sz="800" b="1">
                <a:solidFill>
                  <a:srgbClr val="404040"/>
                </a:solidFill>
                <a:latin typeface="Arial"/>
                <a:cs typeface="Arial"/>
              </a:rPr>
              <a:t>2006, </a:t>
            </a:r>
            <a:r>
              <a:rPr dirty="0" sz="800" b="1">
                <a:latin typeface="Arial"/>
                <a:cs typeface="Arial"/>
              </a:rPr>
              <a:t>Oracle. </a:t>
            </a:r>
            <a:r>
              <a:rPr dirty="0" sz="800" spc="-5" b="1">
                <a:latin typeface="Arial"/>
                <a:cs typeface="Arial"/>
              </a:rPr>
              <a:t>All rights</a:t>
            </a:r>
            <a:r>
              <a:rPr dirty="0" sz="800" spc="5" b="1">
                <a:latin typeface="Arial"/>
                <a:cs typeface="Arial"/>
              </a:rPr>
              <a:t> </a:t>
            </a:r>
            <a:r>
              <a:rPr dirty="0" sz="800" b="1">
                <a:latin typeface="Arial"/>
                <a:cs typeface="Arial"/>
              </a:rPr>
              <a:t>reserved.</a:t>
            </a:r>
            <a:endParaRPr sz="800">
              <a:latin typeface="Arial"/>
              <a:cs typeface="Arial"/>
            </a:endParaRPr>
          </a:p>
        </p:txBody>
      </p:sp>
      <p:sp>
        <p:nvSpPr>
          <p:cNvPr id="3" name="object 3"/>
          <p:cNvSpPr txBox="1"/>
          <p:nvPr/>
        </p:nvSpPr>
        <p:spPr>
          <a:xfrm>
            <a:off x="2789173" y="878104"/>
            <a:ext cx="541655" cy="147320"/>
          </a:xfrm>
          <a:prstGeom prst="rect">
            <a:avLst/>
          </a:prstGeom>
        </p:spPr>
        <p:txBody>
          <a:bodyPr wrap="square" lIns="0" tIns="12065" rIns="0" bIns="0" rtlCol="0" vert="horz">
            <a:spAutoFit/>
          </a:bodyPr>
          <a:lstStyle/>
          <a:p>
            <a:pPr marL="12700">
              <a:lnSpc>
                <a:spcPct val="100000"/>
              </a:lnSpc>
              <a:spcBef>
                <a:spcPts val="95"/>
              </a:spcBef>
            </a:pPr>
            <a:r>
              <a:rPr dirty="0" sz="800" spc="-10" b="1">
                <a:latin typeface="Arial"/>
                <a:cs typeface="Arial"/>
              </a:rPr>
              <a:t>D</a:t>
            </a:r>
            <a:r>
              <a:rPr dirty="0" sz="800" spc="-5" b="1">
                <a:latin typeface="Arial"/>
                <a:cs typeface="Arial"/>
              </a:rPr>
              <a:t>i</a:t>
            </a:r>
            <a:r>
              <a:rPr dirty="0" sz="800" b="1">
                <a:latin typeface="Arial"/>
                <a:cs typeface="Arial"/>
              </a:rPr>
              <a:t>scl</a:t>
            </a:r>
            <a:r>
              <a:rPr dirty="0" sz="800" spc="-10" b="1">
                <a:latin typeface="Arial"/>
                <a:cs typeface="Arial"/>
              </a:rPr>
              <a:t>a</a:t>
            </a:r>
            <a:r>
              <a:rPr dirty="0" sz="800" b="1">
                <a:latin typeface="Arial"/>
                <a:cs typeface="Arial"/>
              </a:rPr>
              <a:t>im</a:t>
            </a:r>
            <a:r>
              <a:rPr dirty="0" sz="800" spc="-10" b="1">
                <a:latin typeface="Arial"/>
                <a:cs typeface="Arial"/>
              </a:rPr>
              <a:t>e</a:t>
            </a:r>
            <a:r>
              <a:rPr dirty="0" sz="800" spc="-5" b="1">
                <a:latin typeface="Arial"/>
                <a:cs typeface="Arial"/>
              </a:rPr>
              <a:t>r</a:t>
            </a:r>
            <a:endParaRPr sz="800">
              <a:latin typeface="Arial"/>
              <a:cs typeface="Arial"/>
            </a:endParaRPr>
          </a:p>
        </p:txBody>
      </p:sp>
      <p:sp>
        <p:nvSpPr>
          <p:cNvPr id="4" name="object 4"/>
          <p:cNvSpPr txBox="1"/>
          <p:nvPr/>
        </p:nvSpPr>
        <p:spPr>
          <a:xfrm>
            <a:off x="2789173" y="1122752"/>
            <a:ext cx="3914140" cy="880744"/>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This </a:t>
            </a:r>
            <a:r>
              <a:rPr dirty="0" sz="800">
                <a:latin typeface="Arial"/>
                <a:cs typeface="Arial"/>
              </a:rPr>
              <a:t>document contains </a:t>
            </a:r>
            <a:r>
              <a:rPr dirty="0" sz="800" spc="-5">
                <a:latin typeface="Arial"/>
                <a:cs typeface="Arial"/>
              </a:rPr>
              <a:t>proprietary </a:t>
            </a:r>
            <a:r>
              <a:rPr dirty="0" sz="800">
                <a:latin typeface="Arial"/>
                <a:cs typeface="Arial"/>
              </a:rPr>
              <a:t>information and is </a:t>
            </a:r>
            <a:r>
              <a:rPr dirty="0" sz="800" spc="-5">
                <a:latin typeface="Arial"/>
                <a:cs typeface="Arial"/>
              </a:rPr>
              <a:t>protected </a:t>
            </a:r>
            <a:r>
              <a:rPr dirty="0" sz="800">
                <a:latin typeface="Arial"/>
                <a:cs typeface="Arial"/>
              </a:rPr>
              <a:t>by copyright and  other intellectual </a:t>
            </a:r>
            <a:r>
              <a:rPr dirty="0" sz="800" spc="-5">
                <a:latin typeface="Arial"/>
                <a:cs typeface="Arial"/>
              </a:rPr>
              <a:t>property laws. </a:t>
            </a:r>
            <a:r>
              <a:rPr dirty="0" sz="800">
                <a:latin typeface="Arial"/>
                <a:cs typeface="Arial"/>
              </a:rPr>
              <a:t>You may copy and </a:t>
            </a:r>
            <a:r>
              <a:rPr dirty="0" sz="800" spc="-5">
                <a:latin typeface="Arial"/>
                <a:cs typeface="Arial"/>
              </a:rPr>
              <a:t>print </a:t>
            </a:r>
            <a:r>
              <a:rPr dirty="0" sz="800">
                <a:latin typeface="Arial"/>
                <a:cs typeface="Arial"/>
              </a:rPr>
              <a:t>this document solely for your  </a:t>
            </a:r>
            <a:r>
              <a:rPr dirty="0" sz="800" spc="-5">
                <a:latin typeface="Arial"/>
                <a:cs typeface="Arial"/>
              </a:rPr>
              <a:t>own </a:t>
            </a:r>
            <a:r>
              <a:rPr dirty="0" sz="800">
                <a:latin typeface="Arial"/>
                <a:cs typeface="Arial"/>
              </a:rPr>
              <a:t>use in an </a:t>
            </a:r>
            <a:r>
              <a:rPr dirty="0" sz="800" spc="-5">
                <a:latin typeface="Arial"/>
                <a:cs typeface="Arial"/>
              </a:rPr>
              <a:t>Oracle training </a:t>
            </a:r>
            <a:r>
              <a:rPr dirty="0" sz="800">
                <a:latin typeface="Arial"/>
                <a:cs typeface="Arial"/>
              </a:rPr>
              <a:t>course. The document may not be modified </a:t>
            </a:r>
            <a:r>
              <a:rPr dirty="0" sz="800" spc="-5">
                <a:latin typeface="Arial"/>
                <a:cs typeface="Arial"/>
              </a:rPr>
              <a:t>or </a:t>
            </a:r>
            <a:r>
              <a:rPr dirty="0" sz="800">
                <a:latin typeface="Arial"/>
                <a:cs typeface="Arial"/>
              </a:rPr>
              <a:t>altered in  any </a:t>
            </a:r>
            <a:r>
              <a:rPr dirty="0" sz="800" spc="-5">
                <a:latin typeface="Arial"/>
                <a:cs typeface="Arial"/>
              </a:rPr>
              <a:t>way. </a:t>
            </a:r>
            <a:r>
              <a:rPr dirty="0" sz="800">
                <a:latin typeface="Arial"/>
                <a:cs typeface="Arial"/>
              </a:rPr>
              <a:t>Except </a:t>
            </a:r>
            <a:r>
              <a:rPr dirty="0" sz="800" spc="-5">
                <a:latin typeface="Arial"/>
                <a:cs typeface="Arial"/>
              </a:rPr>
              <a:t>where </a:t>
            </a:r>
            <a:r>
              <a:rPr dirty="0" sz="800">
                <a:latin typeface="Arial"/>
                <a:cs typeface="Arial"/>
              </a:rPr>
              <a:t>your use constitutes "fair use" under copyright law, </a:t>
            </a:r>
            <a:r>
              <a:rPr dirty="0" sz="800" spc="-5">
                <a:latin typeface="Arial"/>
                <a:cs typeface="Arial"/>
              </a:rPr>
              <a:t>you </a:t>
            </a:r>
            <a:r>
              <a:rPr dirty="0" sz="800">
                <a:latin typeface="Arial"/>
                <a:cs typeface="Arial"/>
              </a:rPr>
              <a:t>may  not use, share, download, upload, copy, </a:t>
            </a:r>
            <a:r>
              <a:rPr dirty="0" sz="800" spc="-5">
                <a:latin typeface="Arial"/>
                <a:cs typeface="Arial"/>
              </a:rPr>
              <a:t>print, </a:t>
            </a:r>
            <a:r>
              <a:rPr dirty="0" sz="800">
                <a:latin typeface="Arial"/>
                <a:cs typeface="Arial"/>
              </a:rPr>
              <a:t>display, </a:t>
            </a:r>
            <a:r>
              <a:rPr dirty="0" sz="800" spc="-5">
                <a:latin typeface="Arial"/>
                <a:cs typeface="Arial"/>
              </a:rPr>
              <a:t>perform, </a:t>
            </a:r>
            <a:r>
              <a:rPr dirty="0" sz="800">
                <a:latin typeface="Arial"/>
                <a:cs typeface="Arial"/>
              </a:rPr>
              <a:t>reproduce, publish,  </a:t>
            </a:r>
            <a:r>
              <a:rPr dirty="0" sz="800" spc="-5">
                <a:latin typeface="Arial"/>
                <a:cs typeface="Arial"/>
              </a:rPr>
              <a:t>license, post, transmit, or </a:t>
            </a:r>
            <a:r>
              <a:rPr dirty="0" sz="800">
                <a:latin typeface="Arial"/>
                <a:cs typeface="Arial"/>
              </a:rPr>
              <a:t>distribute </a:t>
            </a:r>
            <a:r>
              <a:rPr dirty="0" sz="800" spc="-5">
                <a:latin typeface="Arial"/>
                <a:cs typeface="Arial"/>
              </a:rPr>
              <a:t>this </a:t>
            </a:r>
            <a:r>
              <a:rPr dirty="0" sz="800">
                <a:latin typeface="Arial"/>
                <a:cs typeface="Arial"/>
              </a:rPr>
              <a:t>document in whole </a:t>
            </a:r>
            <a:r>
              <a:rPr dirty="0" sz="800" spc="-5">
                <a:latin typeface="Arial"/>
                <a:cs typeface="Arial"/>
              </a:rPr>
              <a:t>or in part without </a:t>
            </a:r>
            <a:r>
              <a:rPr dirty="0" sz="800">
                <a:latin typeface="Arial"/>
                <a:cs typeface="Arial"/>
              </a:rPr>
              <a:t>the  express authorization of</a:t>
            </a:r>
            <a:r>
              <a:rPr dirty="0" sz="800" spc="15">
                <a:latin typeface="Arial"/>
                <a:cs typeface="Arial"/>
              </a:rPr>
              <a:t> </a:t>
            </a:r>
            <a:r>
              <a:rPr dirty="0" sz="800" spc="-5">
                <a:latin typeface="Arial"/>
                <a:cs typeface="Arial"/>
              </a:rPr>
              <a:t>Oracle.</a:t>
            </a:r>
            <a:endParaRPr sz="800">
              <a:latin typeface="Arial"/>
              <a:cs typeface="Arial"/>
            </a:endParaRPr>
          </a:p>
        </p:txBody>
      </p:sp>
      <p:sp>
        <p:nvSpPr>
          <p:cNvPr id="5" name="object 5"/>
          <p:cNvSpPr txBox="1"/>
          <p:nvPr/>
        </p:nvSpPr>
        <p:spPr>
          <a:xfrm>
            <a:off x="2789173" y="2101045"/>
            <a:ext cx="3904615" cy="51371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The </a:t>
            </a:r>
            <a:r>
              <a:rPr dirty="0" sz="800">
                <a:latin typeface="Arial"/>
                <a:cs typeface="Arial"/>
              </a:rPr>
              <a:t>information contained in this document is </a:t>
            </a:r>
            <a:r>
              <a:rPr dirty="0" sz="800" spc="-5">
                <a:latin typeface="Arial"/>
                <a:cs typeface="Arial"/>
              </a:rPr>
              <a:t>subject </a:t>
            </a:r>
            <a:r>
              <a:rPr dirty="0" sz="800">
                <a:latin typeface="Arial"/>
                <a:cs typeface="Arial"/>
              </a:rPr>
              <a:t>to change </a:t>
            </a:r>
            <a:r>
              <a:rPr dirty="0" sz="800" spc="-5">
                <a:latin typeface="Arial"/>
                <a:cs typeface="Arial"/>
              </a:rPr>
              <a:t>without </a:t>
            </a:r>
            <a:r>
              <a:rPr dirty="0" sz="800">
                <a:latin typeface="Arial"/>
                <a:cs typeface="Arial"/>
              </a:rPr>
              <a:t>notice. </a:t>
            </a:r>
            <a:r>
              <a:rPr dirty="0" sz="800" spc="-5">
                <a:latin typeface="Arial"/>
                <a:cs typeface="Arial"/>
              </a:rPr>
              <a:t>If </a:t>
            </a:r>
            <a:r>
              <a:rPr dirty="0" sz="800">
                <a:latin typeface="Arial"/>
                <a:cs typeface="Arial"/>
              </a:rPr>
              <a:t>you  find any </a:t>
            </a:r>
            <a:r>
              <a:rPr dirty="0" sz="800" spc="-5">
                <a:latin typeface="Arial"/>
                <a:cs typeface="Arial"/>
              </a:rPr>
              <a:t>problems </a:t>
            </a:r>
            <a:r>
              <a:rPr dirty="0" sz="800">
                <a:latin typeface="Arial"/>
                <a:cs typeface="Arial"/>
              </a:rPr>
              <a:t>in the document, </a:t>
            </a:r>
            <a:r>
              <a:rPr dirty="0" sz="800" spc="-5">
                <a:latin typeface="Arial"/>
                <a:cs typeface="Arial"/>
              </a:rPr>
              <a:t>please </a:t>
            </a:r>
            <a:r>
              <a:rPr dirty="0" sz="800">
                <a:latin typeface="Arial"/>
                <a:cs typeface="Arial"/>
              </a:rPr>
              <a:t>report them in </a:t>
            </a:r>
            <a:r>
              <a:rPr dirty="0" sz="800" spc="-5">
                <a:latin typeface="Arial"/>
                <a:cs typeface="Arial"/>
              </a:rPr>
              <a:t>writing </a:t>
            </a:r>
            <a:r>
              <a:rPr dirty="0" sz="800">
                <a:latin typeface="Arial"/>
                <a:cs typeface="Arial"/>
              </a:rPr>
              <a:t>to: </a:t>
            </a:r>
            <a:r>
              <a:rPr dirty="0" sz="800" spc="-5">
                <a:latin typeface="Arial"/>
                <a:cs typeface="Arial"/>
              </a:rPr>
              <a:t>Oracle University,  </a:t>
            </a:r>
            <a:r>
              <a:rPr dirty="0" sz="800">
                <a:latin typeface="Arial"/>
                <a:cs typeface="Arial"/>
              </a:rPr>
              <a:t>500 </a:t>
            </a:r>
            <a:r>
              <a:rPr dirty="0" sz="800" spc="-5">
                <a:latin typeface="Arial"/>
                <a:cs typeface="Arial"/>
              </a:rPr>
              <a:t>Oracle Parkway, </a:t>
            </a:r>
            <a:r>
              <a:rPr dirty="0" sz="800">
                <a:latin typeface="Arial"/>
                <a:cs typeface="Arial"/>
              </a:rPr>
              <a:t>Redwood </a:t>
            </a:r>
            <a:r>
              <a:rPr dirty="0" sz="800" spc="-5">
                <a:latin typeface="Arial"/>
                <a:cs typeface="Arial"/>
              </a:rPr>
              <a:t>Shores, California </a:t>
            </a:r>
            <a:r>
              <a:rPr dirty="0" sz="800">
                <a:latin typeface="Arial"/>
                <a:cs typeface="Arial"/>
              </a:rPr>
              <a:t>94065 </a:t>
            </a:r>
            <a:r>
              <a:rPr dirty="0" sz="800" spc="-5">
                <a:latin typeface="Arial"/>
                <a:cs typeface="Arial"/>
              </a:rPr>
              <a:t>USA. </a:t>
            </a:r>
            <a:r>
              <a:rPr dirty="0" sz="800">
                <a:latin typeface="Arial"/>
                <a:cs typeface="Arial"/>
              </a:rPr>
              <a:t>This </a:t>
            </a:r>
            <a:r>
              <a:rPr dirty="0" sz="800" spc="-5">
                <a:latin typeface="Arial"/>
                <a:cs typeface="Arial"/>
              </a:rPr>
              <a:t>document </a:t>
            </a:r>
            <a:r>
              <a:rPr dirty="0" sz="800">
                <a:latin typeface="Arial"/>
                <a:cs typeface="Arial"/>
              </a:rPr>
              <a:t>is </a:t>
            </a:r>
            <a:r>
              <a:rPr dirty="0" sz="800" spc="-5">
                <a:latin typeface="Arial"/>
                <a:cs typeface="Arial"/>
              </a:rPr>
              <a:t>not  warranted </a:t>
            </a:r>
            <a:r>
              <a:rPr dirty="0" sz="800">
                <a:latin typeface="Arial"/>
                <a:cs typeface="Arial"/>
              </a:rPr>
              <a:t>to be</a:t>
            </a:r>
            <a:r>
              <a:rPr dirty="0" sz="800" spc="20">
                <a:latin typeface="Arial"/>
                <a:cs typeface="Arial"/>
              </a:rPr>
              <a:t> </a:t>
            </a:r>
            <a:r>
              <a:rPr dirty="0" sz="800" spc="-5">
                <a:latin typeface="Arial"/>
                <a:cs typeface="Arial"/>
              </a:rPr>
              <a:t>error-free.</a:t>
            </a:r>
            <a:endParaRPr sz="800">
              <a:latin typeface="Arial"/>
              <a:cs typeface="Arial"/>
            </a:endParaRPr>
          </a:p>
        </p:txBody>
      </p:sp>
      <p:sp>
        <p:nvSpPr>
          <p:cNvPr id="6" name="object 6"/>
          <p:cNvSpPr txBox="1"/>
          <p:nvPr/>
        </p:nvSpPr>
        <p:spPr>
          <a:xfrm>
            <a:off x="2789173" y="2712162"/>
            <a:ext cx="1208405"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Restricted Rights</a:t>
            </a:r>
            <a:r>
              <a:rPr dirty="0" sz="800" spc="-35" b="1">
                <a:latin typeface="Arial"/>
                <a:cs typeface="Arial"/>
              </a:rPr>
              <a:t> </a:t>
            </a:r>
            <a:r>
              <a:rPr dirty="0" sz="800" spc="-5" b="1">
                <a:latin typeface="Arial"/>
                <a:cs typeface="Arial"/>
              </a:rPr>
              <a:t>Notice</a:t>
            </a:r>
            <a:endParaRPr sz="800">
              <a:latin typeface="Arial"/>
              <a:cs typeface="Arial"/>
            </a:endParaRPr>
          </a:p>
        </p:txBody>
      </p:sp>
      <p:sp>
        <p:nvSpPr>
          <p:cNvPr id="7" name="object 7"/>
          <p:cNvSpPr txBox="1"/>
          <p:nvPr/>
        </p:nvSpPr>
        <p:spPr>
          <a:xfrm>
            <a:off x="2789173" y="2956000"/>
            <a:ext cx="3867150" cy="39179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If </a:t>
            </a:r>
            <a:r>
              <a:rPr dirty="0" sz="800">
                <a:latin typeface="Arial"/>
                <a:cs typeface="Arial"/>
              </a:rPr>
              <a:t>this documentation is delivered to the United States Government </a:t>
            </a:r>
            <a:r>
              <a:rPr dirty="0" sz="800" spc="-5">
                <a:latin typeface="Arial"/>
                <a:cs typeface="Arial"/>
              </a:rPr>
              <a:t>or </a:t>
            </a:r>
            <a:r>
              <a:rPr dirty="0" sz="800">
                <a:latin typeface="Arial"/>
                <a:cs typeface="Arial"/>
              </a:rPr>
              <a:t>anyone using  the documentation on behalf of the </a:t>
            </a:r>
            <a:r>
              <a:rPr dirty="0" sz="800" spc="-5">
                <a:latin typeface="Arial"/>
                <a:cs typeface="Arial"/>
              </a:rPr>
              <a:t>United States </a:t>
            </a:r>
            <a:r>
              <a:rPr dirty="0" sz="800">
                <a:latin typeface="Arial"/>
                <a:cs typeface="Arial"/>
              </a:rPr>
              <a:t>Government, the </a:t>
            </a:r>
            <a:r>
              <a:rPr dirty="0" sz="800" spc="-5">
                <a:latin typeface="Arial"/>
                <a:cs typeface="Arial"/>
              </a:rPr>
              <a:t>following notice </a:t>
            </a:r>
            <a:r>
              <a:rPr dirty="0" sz="800">
                <a:latin typeface="Arial"/>
                <a:cs typeface="Arial"/>
              </a:rPr>
              <a:t>is  </a:t>
            </a:r>
            <a:r>
              <a:rPr dirty="0" sz="800" spc="-5">
                <a:latin typeface="Arial"/>
                <a:cs typeface="Arial"/>
              </a:rPr>
              <a:t>applicable:</a:t>
            </a:r>
            <a:endParaRPr sz="800">
              <a:latin typeface="Arial"/>
              <a:cs typeface="Arial"/>
            </a:endParaRPr>
          </a:p>
        </p:txBody>
      </p:sp>
      <p:sp>
        <p:nvSpPr>
          <p:cNvPr id="8" name="object 8"/>
          <p:cNvSpPr txBox="1"/>
          <p:nvPr/>
        </p:nvSpPr>
        <p:spPr>
          <a:xfrm>
            <a:off x="2789173" y="3445197"/>
            <a:ext cx="3872865" cy="513715"/>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U.S. GOVERNMENT</a:t>
            </a:r>
            <a:r>
              <a:rPr dirty="0" sz="800" spc="10">
                <a:latin typeface="Arial"/>
                <a:cs typeface="Arial"/>
              </a:rPr>
              <a:t> </a:t>
            </a:r>
            <a:r>
              <a:rPr dirty="0" sz="800" spc="-5">
                <a:latin typeface="Arial"/>
                <a:cs typeface="Arial"/>
              </a:rPr>
              <a:t>RIGHTS</a:t>
            </a:r>
            <a:endParaRPr sz="800">
              <a:latin typeface="Arial"/>
              <a:cs typeface="Arial"/>
            </a:endParaRPr>
          </a:p>
          <a:p>
            <a:pPr marL="12700" marR="5080">
              <a:lnSpc>
                <a:spcPct val="100000"/>
              </a:lnSpc>
              <a:spcBef>
                <a:spcPts val="5"/>
              </a:spcBef>
            </a:pPr>
            <a:r>
              <a:rPr dirty="0" sz="800">
                <a:latin typeface="Arial"/>
                <a:cs typeface="Arial"/>
              </a:rPr>
              <a:t>The U.S. Government’s rights to use, </a:t>
            </a:r>
            <a:r>
              <a:rPr dirty="0" sz="800" spc="-5">
                <a:latin typeface="Arial"/>
                <a:cs typeface="Arial"/>
              </a:rPr>
              <a:t>modify, </a:t>
            </a:r>
            <a:r>
              <a:rPr dirty="0" sz="800">
                <a:latin typeface="Arial"/>
                <a:cs typeface="Arial"/>
              </a:rPr>
              <a:t>reproduce, release, perform, </a:t>
            </a:r>
            <a:r>
              <a:rPr dirty="0" sz="800" spc="-5">
                <a:latin typeface="Arial"/>
                <a:cs typeface="Arial"/>
              </a:rPr>
              <a:t>display, or  disclose </a:t>
            </a:r>
            <a:r>
              <a:rPr dirty="0" sz="800">
                <a:latin typeface="Arial"/>
                <a:cs typeface="Arial"/>
              </a:rPr>
              <a:t>these </a:t>
            </a:r>
            <a:r>
              <a:rPr dirty="0" sz="800" spc="-5">
                <a:latin typeface="Arial"/>
                <a:cs typeface="Arial"/>
              </a:rPr>
              <a:t>training </a:t>
            </a:r>
            <a:r>
              <a:rPr dirty="0" sz="800">
                <a:latin typeface="Arial"/>
                <a:cs typeface="Arial"/>
              </a:rPr>
              <a:t>materials </a:t>
            </a:r>
            <a:r>
              <a:rPr dirty="0" sz="800" spc="-5">
                <a:latin typeface="Arial"/>
                <a:cs typeface="Arial"/>
              </a:rPr>
              <a:t>are </a:t>
            </a:r>
            <a:r>
              <a:rPr dirty="0" sz="800">
                <a:latin typeface="Arial"/>
                <a:cs typeface="Arial"/>
              </a:rPr>
              <a:t>restricted by the </a:t>
            </a:r>
            <a:r>
              <a:rPr dirty="0" sz="800" spc="-5">
                <a:latin typeface="Arial"/>
                <a:cs typeface="Arial"/>
              </a:rPr>
              <a:t>terms of </a:t>
            </a:r>
            <a:r>
              <a:rPr dirty="0" sz="800">
                <a:latin typeface="Arial"/>
                <a:cs typeface="Arial"/>
              </a:rPr>
              <a:t>the applicable </a:t>
            </a:r>
            <a:r>
              <a:rPr dirty="0" sz="800" spc="-5">
                <a:latin typeface="Arial"/>
                <a:cs typeface="Arial"/>
              </a:rPr>
              <a:t>Oracle  license </a:t>
            </a:r>
            <a:r>
              <a:rPr dirty="0" sz="800">
                <a:latin typeface="Arial"/>
                <a:cs typeface="Arial"/>
              </a:rPr>
              <a:t>agreement and/or the applicable </a:t>
            </a:r>
            <a:r>
              <a:rPr dirty="0" sz="800" spc="-5">
                <a:latin typeface="Arial"/>
                <a:cs typeface="Arial"/>
              </a:rPr>
              <a:t>U.S. </a:t>
            </a:r>
            <a:r>
              <a:rPr dirty="0" sz="800">
                <a:latin typeface="Arial"/>
                <a:cs typeface="Arial"/>
              </a:rPr>
              <a:t>Government</a:t>
            </a:r>
            <a:r>
              <a:rPr dirty="0" sz="800" spc="30">
                <a:latin typeface="Arial"/>
                <a:cs typeface="Arial"/>
              </a:rPr>
              <a:t> </a:t>
            </a:r>
            <a:r>
              <a:rPr dirty="0" sz="800">
                <a:latin typeface="Arial"/>
                <a:cs typeface="Arial"/>
              </a:rPr>
              <a:t>contract.</a:t>
            </a:r>
            <a:endParaRPr sz="800">
              <a:latin typeface="Arial"/>
              <a:cs typeface="Arial"/>
            </a:endParaRPr>
          </a:p>
        </p:txBody>
      </p:sp>
      <p:sp>
        <p:nvSpPr>
          <p:cNvPr id="9" name="object 9"/>
          <p:cNvSpPr txBox="1"/>
          <p:nvPr/>
        </p:nvSpPr>
        <p:spPr>
          <a:xfrm>
            <a:off x="2789173" y="4056314"/>
            <a:ext cx="887730" cy="147320"/>
          </a:xfrm>
          <a:prstGeom prst="rect">
            <a:avLst/>
          </a:prstGeom>
        </p:spPr>
        <p:txBody>
          <a:bodyPr wrap="square" lIns="0" tIns="12065" rIns="0" bIns="0" rtlCol="0" vert="horz">
            <a:spAutoFit/>
          </a:bodyPr>
          <a:lstStyle/>
          <a:p>
            <a:pPr marL="12700">
              <a:lnSpc>
                <a:spcPct val="100000"/>
              </a:lnSpc>
              <a:spcBef>
                <a:spcPts val="95"/>
              </a:spcBef>
            </a:pPr>
            <a:r>
              <a:rPr dirty="0" sz="800" b="1">
                <a:latin typeface="Arial"/>
                <a:cs typeface="Arial"/>
              </a:rPr>
              <a:t>Trademark</a:t>
            </a:r>
            <a:r>
              <a:rPr dirty="0" sz="800" spc="-45" b="1">
                <a:latin typeface="Arial"/>
                <a:cs typeface="Arial"/>
              </a:rPr>
              <a:t> </a:t>
            </a:r>
            <a:r>
              <a:rPr dirty="0" sz="800" spc="-5" b="1">
                <a:latin typeface="Arial"/>
                <a:cs typeface="Arial"/>
              </a:rPr>
              <a:t>Notice</a:t>
            </a:r>
            <a:endParaRPr sz="800">
              <a:latin typeface="Arial"/>
              <a:cs typeface="Arial"/>
            </a:endParaRPr>
          </a:p>
        </p:txBody>
      </p:sp>
      <p:sp>
        <p:nvSpPr>
          <p:cNvPr id="10" name="object 10"/>
          <p:cNvSpPr txBox="1"/>
          <p:nvPr/>
        </p:nvSpPr>
        <p:spPr>
          <a:xfrm>
            <a:off x="2789173" y="4300963"/>
            <a:ext cx="3796029" cy="39179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Oracle, </a:t>
            </a:r>
            <a:r>
              <a:rPr dirty="0" sz="800">
                <a:latin typeface="Arial"/>
                <a:cs typeface="Arial"/>
              </a:rPr>
              <a:t>JD Edwards, PeopleSoft, </a:t>
            </a:r>
            <a:r>
              <a:rPr dirty="0" sz="800" spc="-5">
                <a:latin typeface="Arial"/>
                <a:cs typeface="Arial"/>
              </a:rPr>
              <a:t>and </a:t>
            </a:r>
            <a:r>
              <a:rPr dirty="0" sz="800">
                <a:latin typeface="Arial"/>
                <a:cs typeface="Arial"/>
              </a:rPr>
              <a:t>Siebel </a:t>
            </a:r>
            <a:r>
              <a:rPr dirty="0" sz="800" spc="-5">
                <a:latin typeface="Arial"/>
                <a:cs typeface="Arial"/>
              </a:rPr>
              <a:t>are </a:t>
            </a:r>
            <a:r>
              <a:rPr dirty="0" sz="800">
                <a:latin typeface="Arial"/>
                <a:cs typeface="Arial"/>
              </a:rPr>
              <a:t>registered trademarks </a:t>
            </a:r>
            <a:r>
              <a:rPr dirty="0" sz="800" spc="-5">
                <a:latin typeface="Arial"/>
                <a:cs typeface="Arial"/>
              </a:rPr>
              <a:t>of Oracle  Corporation and/or its affiliates. Other names </a:t>
            </a:r>
            <a:r>
              <a:rPr dirty="0" sz="800">
                <a:latin typeface="Arial"/>
                <a:cs typeface="Arial"/>
              </a:rPr>
              <a:t>may </a:t>
            </a:r>
            <a:r>
              <a:rPr dirty="0" sz="800" spc="-5">
                <a:latin typeface="Arial"/>
                <a:cs typeface="Arial"/>
              </a:rPr>
              <a:t>be trademarks of their respective  owners.</a:t>
            </a:r>
            <a:endParaRPr sz="800">
              <a:latin typeface="Arial"/>
              <a:cs typeface="Arial"/>
            </a:endParaRPr>
          </a:p>
        </p:txBody>
      </p:sp>
      <p:sp>
        <p:nvSpPr>
          <p:cNvPr id="11" name="object 11"/>
          <p:cNvSpPr txBox="1"/>
          <p:nvPr/>
        </p:nvSpPr>
        <p:spPr>
          <a:xfrm>
            <a:off x="917702" y="578355"/>
            <a:ext cx="1000760" cy="635000"/>
          </a:xfrm>
          <a:prstGeom prst="rect">
            <a:avLst/>
          </a:prstGeom>
        </p:spPr>
        <p:txBody>
          <a:bodyPr wrap="square" lIns="0" tIns="73660" rIns="0" bIns="0" rtlCol="0" vert="horz">
            <a:spAutoFit/>
          </a:bodyPr>
          <a:lstStyle/>
          <a:p>
            <a:pPr marL="12700">
              <a:lnSpc>
                <a:spcPct val="100000"/>
              </a:lnSpc>
              <a:spcBef>
                <a:spcPts val="580"/>
              </a:spcBef>
            </a:pPr>
            <a:r>
              <a:rPr dirty="0" sz="1100" spc="-5" b="1">
                <a:latin typeface="Times New Roman"/>
                <a:cs typeface="Times New Roman"/>
              </a:rPr>
              <a:t>Authors</a:t>
            </a:r>
            <a:endParaRPr sz="1100">
              <a:latin typeface="Times New Roman"/>
              <a:cs typeface="Times New Roman"/>
            </a:endParaRPr>
          </a:p>
          <a:p>
            <a:pPr marL="12700" marR="5080">
              <a:lnSpc>
                <a:spcPts val="1200"/>
              </a:lnSpc>
              <a:spcBef>
                <a:spcPts val="620"/>
              </a:spcBef>
            </a:pPr>
            <a:r>
              <a:rPr dirty="0" sz="1100" spc="-5">
                <a:latin typeface="Times New Roman"/>
                <a:cs typeface="Times New Roman"/>
              </a:rPr>
              <a:t>Tulika</a:t>
            </a:r>
            <a:r>
              <a:rPr dirty="0" sz="1100" spc="-35">
                <a:latin typeface="Times New Roman"/>
                <a:cs typeface="Times New Roman"/>
              </a:rPr>
              <a:t> </a:t>
            </a:r>
            <a:r>
              <a:rPr dirty="0" sz="1100" spc="-10">
                <a:latin typeface="Times New Roman"/>
                <a:cs typeface="Times New Roman"/>
              </a:rPr>
              <a:t>Srivastava  </a:t>
            </a:r>
            <a:r>
              <a:rPr dirty="0" sz="1100" spc="-5">
                <a:latin typeface="Times New Roman"/>
                <a:cs typeface="Times New Roman"/>
              </a:rPr>
              <a:t>Glenn</a:t>
            </a:r>
            <a:r>
              <a:rPr dirty="0" sz="1100" spc="-15">
                <a:latin typeface="Times New Roman"/>
                <a:cs typeface="Times New Roman"/>
              </a:rPr>
              <a:t> </a:t>
            </a:r>
            <a:r>
              <a:rPr dirty="0" sz="1100" spc="-5">
                <a:latin typeface="Times New Roman"/>
                <a:cs typeface="Times New Roman"/>
              </a:rPr>
              <a:t>Stokol</a:t>
            </a:r>
            <a:endParaRPr sz="1100">
              <a:latin typeface="Times New Roman"/>
              <a:cs typeface="Times New Roman"/>
            </a:endParaRPr>
          </a:p>
        </p:txBody>
      </p:sp>
      <p:sp>
        <p:nvSpPr>
          <p:cNvPr id="12" name="object 12"/>
          <p:cNvSpPr txBox="1"/>
          <p:nvPr/>
        </p:nvSpPr>
        <p:spPr>
          <a:xfrm>
            <a:off x="917702" y="1341403"/>
            <a:ext cx="1482090" cy="4599940"/>
          </a:xfrm>
          <a:prstGeom prst="rect">
            <a:avLst/>
          </a:prstGeom>
        </p:spPr>
        <p:txBody>
          <a:bodyPr wrap="square" lIns="0" tIns="12065" rIns="0" bIns="0" rtlCol="0" vert="horz">
            <a:spAutoFit/>
          </a:bodyPr>
          <a:lstStyle/>
          <a:p>
            <a:pPr marL="12700" marR="60960">
              <a:lnSpc>
                <a:spcPct val="100000"/>
              </a:lnSpc>
              <a:spcBef>
                <a:spcPts val="95"/>
              </a:spcBef>
            </a:pPr>
            <a:r>
              <a:rPr dirty="0" sz="1100" spc="-5" b="1">
                <a:latin typeface="Times New Roman"/>
                <a:cs typeface="Times New Roman"/>
              </a:rPr>
              <a:t>Technical Contributors  and</a:t>
            </a:r>
            <a:r>
              <a:rPr dirty="0" sz="1100" spc="-10" b="1">
                <a:latin typeface="Times New Roman"/>
                <a:cs typeface="Times New Roman"/>
              </a:rPr>
              <a:t> </a:t>
            </a:r>
            <a:r>
              <a:rPr dirty="0" sz="1100" b="1">
                <a:latin typeface="Times New Roman"/>
                <a:cs typeface="Times New Roman"/>
              </a:rPr>
              <a:t>Reviewers</a:t>
            </a:r>
            <a:endParaRPr sz="1100">
              <a:latin typeface="Times New Roman"/>
              <a:cs typeface="Times New Roman"/>
            </a:endParaRPr>
          </a:p>
          <a:p>
            <a:pPr marL="12700" marR="142240">
              <a:lnSpc>
                <a:spcPct val="99600"/>
              </a:lnSpc>
              <a:spcBef>
                <a:spcPts val="495"/>
              </a:spcBef>
            </a:pPr>
            <a:r>
              <a:rPr dirty="0" sz="1100" spc="-5">
                <a:latin typeface="Times New Roman"/>
                <a:cs typeface="Times New Roman"/>
              </a:rPr>
              <a:t>Chaitanya</a:t>
            </a:r>
            <a:r>
              <a:rPr dirty="0" sz="1100" spc="-50">
                <a:latin typeface="Times New Roman"/>
                <a:cs typeface="Times New Roman"/>
              </a:rPr>
              <a:t> </a:t>
            </a:r>
            <a:r>
              <a:rPr dirty="0" sz="1100" spc="-10">
                <a:latin typeface="Times New Roman"/>
                <a:cs typeface="Times New Roman"/>
              </a:rPr>
              <a:t>Koratamaddi  </a:t>
            </a:r>
            <a:r>
              <a:rPr dirty="0" sz="1100" spc="-5">
                <a:latin typeface="Times New Roman"/>
                <a:cs typeface="Times New Roman"/>
              </a:rPr>
              <a:t>Dr. Christoph Burandt  Zarko </a:t>
            </a:r>
            <a:r>
              <a:rPr dirty="0" sz="1100" spc="-10">
                <a:latin typeface="Times New Roman"/>
                <a:cs typeface="Times New Roman"/>
              </a:rPr>
              <a:t>Cesljas</a:t>
            </a:r>
            <a:endParaRPr sz="1100">
              <a:latin typeface="Times New Roman"/>
              <a:cs typeface="Times New Roman"/>
            </a:endParaRPr>
          </a:p>
          <a:p>
            <a:pPr marL="12700">
              <a:lnSpc>
                <a:spcPts val="1270"/>
              </a:lnSpc>
            </a:pPr>
            <a:r>
              <a:rPr dirty="0" sz="1100" spc="-5">
                <a:latin typeface="Times New Roman"/>
                <a:cs typeface="Times New Roman"/>
              </a:rPr>
              <a:t>Yanti Chang</a:t>
            </a:r>
            <a:endParaRPr sz="1100">
              <a:latin typeface="Times New Roman"/>
              <a:cs typeface="Times New Roman"/>
            </a:endParaRPr>
          </a:p>
          <a:p>
            <a:pPr marL="12700" marR="254000">
              <a:lnSpc>
                <a:spcPts val="1200"/>
              </a:lnSpc>
              <a:spcBef>
                <a:spcPts val="90"/>
              </a:spcBef>
            </a:pPr>
            <a:r>
              <a:rPr dirty="0" sz="1100" spc="-10">
                <a:latin typeface="Times New Roman"/>
                <a:cs typeface="Times New Roman"/>
              </a:rPr>
              <a:t>Kathryn</a:t>
            </a:r>
            <a:r>
              <a:rPr dirty="0" sz="1100" spc="-70">
                <a:latin typeface="Times New Roman"/>
                <a:cs typeface="Times New Roman"/>
              </a:rPr>
              <a:t> </a:t>
            </a:r>
            <a:r>
              <a:rPr dirty="0" sz="1100" spc="-5">
                <a:latin typeface="Times New Roman"/>
                <a:cs typeface="Times New Roman"/>
              </a:rPr>
              <a:t>Cunningham  Burt </a:t>
            </a:r>
            <a:r>
              <a:rPr dirty="0" sz="1100" spc="-10">
                <a:latin typeface="Times New Roman"/>
                <a:cs typeface="Times New Roman"/>
              </a:rPr>
              <a:t>Demchick  Laurent Dereac</a:t>
            </a:r>
            <a:endParaRPr sz="1100">
              <a:latin typeface="Times New Roman"/>
              <a:cs typeface="Times New Roman"/>
            </a:endParaRPr>
          </a:p>
          <a:p>
            <a:pPr marL="12700" marR="474345">
              <a:lnSpc>
                <a:spcPts val="1200"/>
              </a:lnSpc>
            </a:pPr>
            <a:r>
              <a:rPr dirty="0" sz="1100" spc="-5">
                <a:latin typeface="Times New Roman"/>
                <a:cs typeface="Times New Roman"/>
              </a:rPr>
              <a:t>Peter Driver  </a:t>
            </a:r>
            <a:r>
              <a:rPr dirty="0" sz="1100" spc="-10">
                <a:latin typeface="Times New Roman"/>
                <a:cs typeface="Times New Roman"/>
              </a:rPr>
              <a:t>Bryan </a:t>
            </a:r>
            <a:r>
              <a:rPr dirty="0" sz="1100" spc="-5">
                <a:latin typeface="Times New Roman"/>
                <a:cs typeface="Times New Roman"/>
              </a:rPr>
              <a:t>Roberts  </a:t>
            </a:r>
            <a:r>
              <a:rPr dirty="0" sz="1100" spc="-10">
                <a:latin typeface="Times New Roman"/>
                <a:cs typeface="Times New Roman"/>
              </a:rPr>
              <a:t>Bryn </a:t>
            </a:r>
            <a:r>
              <a:rPr dirty="0" sz="1100" spc="-15">
                <a:latin typeface="Times New Roman"/>
                <a:cs typeface="Times New Roman"/>
              </a:rPr>
              <a:t>Llewellyn  </a:t>
            </a:r>
            <a:r>
              <a:rPr dirty="0" sz="1100" spc="-5">
                <a:latin typeface="Times New Roman"/>
                <a:cs typeface="Times New Roman"/>
              </a:rPr>
              <a:t>Nancy</a:t>
            </a:r>
            <a:r>
              <a:rPr dirty="0" sz="1100" spc="-60">
                <a:latin typeface="Times New Roman"/>
                <a:cs typeface="Times New Roman"/>
              </a:rPr>
              <a:t> </a:t>
            </a:r>
            <a:r>
              <a:rPr dirty="0" sz="1100" spc="-5">
                <a:latin typeface="Times New Roman"/>
                <a:cs typeface="Times New Roman"/>
              </a:rPr>
              <a:t>Greenberg  Craig</a:t>
            </a:r>
            <a:r>
              <a:rPr dirty="0" sz="1100" spc="-15">
                <a:latin typeface="Times New Roman"/>
                <a:cs typeface="Times New Roman"/>
              </a:rPr>
              <a:t> </a:t>
            </a:r>
            <a:r>
              <a:rPr dirty="0" sz="1100" spc="-10">
                <a:latin typeface="Times New Roman"/>
                <a:cs typeface="Times New Roman"/>
              </a:rPr>
              <a:t>Hollister</a:t>
            </a:r>
            <a:endParaRPr sz="1100">
              <a:latin typeface="Times New Roman"/>
              <a:cs typeface="Times New Roman"/>
            </a:endParaRPr>
          </a:p>
          <a:p>
            <a:pPr marL="12700" marR="304165">
              <a:lnSpc>
                <a:spcPts val="1200"/>
              </a:lnSpc>
            </a:pPr>
            <a:r>
              <a:rPr dirty="0" sz="1100" spc="-5">
                <a:latin typeface="Times New Roman"/>
                <a:cs typeface="Times New Roman"/>
              </a:rPr>
              <a:t>Thomas</a:t>
            </a:r>
            <a:r>
              <a:rPr dirty="0" sz="1100" spc="-55">
                <a:latin typeface="Times New Roman"/>
                <a:cs typeface="Times New Roman"/>
              </a:rPr>
              <a:t> </a:t>
            </a:r>
            <a:r>
              <a:rPr dirty="0" sz="1100" spc="-5">
                <a:latin typeface="Times New Roman"/>
                <a:cs typeface="Times New Roman"/>
              </a:rPr>
              <a:t>Hoogerwerf  Taj-Ul</a:t>
            </a:r>
            <a:r>
              <a:rPr dirty="0" sz="1100" spc="-15">
                <a:latin typeface="Times New Roman"/>
                <a:cs typeface="Times New Roman"/>
              </a:rPr>
              <a:t> </a:t>
            </a:r>
            <a:r>
              <a:rPr dirty="0" sz="1100" spc="-10">
                <a:latin typeface="Times New Roman"/>
                <a:cs typeface="Times New Roman"/>
              </a:rPr>
              <a:t>Islam</a:t>
            </a:r>
            <a:endParaRPr sz="1100">
              <a:latin typeface="Times New Roman"/>
              <a:cs typeface="Times New Roman"/>
            </a:endParaRPr>
          </a:p>
          <a:p>
            <a:pPr marL="12700" marR="5080">
              <a:lnSpc>
                <a:spcPts val="1200"/>
              </a:lnSpc>
            </a:pPr>
            <a:r>
              <a:rPr dirty="0" sz="1100" spc="-10">
                <a:latin typeface="Times New Roman"/>
                <a:cs typeface="Times New Roman"/>
              </a:rPr>
              <a:t>Inger Joergensen </a:t>
            </a:r>
            <a:r>
              <a:rPr dirty="0" sz="1100" spc="-5">
                <a:latin typeface="Times New Roman"/>
                <a:cs typeface="Times New Roman"/>
              </a:rPr>
              <a:t>Eric </a:t>
            </a:r>
            <a:r>
              <a:rPr dirty="0" sz="1100" spc="-10">
                <a:latin typeface="Times New Roman"/>
                <a:cs typeface="Times New Roman"/>
              </a:rPr>
              <a:t>Lee  </a:t>
            </a:r>
            <a:r>
              <a:rPr dirty="0" sz="1100" spc="-5">
                <a:latin typeface="Times New Roman"/>
                <a:cs typeface="Times New Roman"/>
              </a:rPr>
              <a:t>Malika Marghadi  Hildegard </a:t>
            </a:r>
            <a:r>
              <a:rPr dirty="0" sz="1100" spc="-10">
                <a:latin typeface="Times New Roman"/>
                <a:cs typeface="Times New Roman"/>
              </a:rPr>
              <a:t>Mayr  </a:t>
            </a:r>
            <a:r>
              <a:rPr dirty="0" sz="1100" spc="-5">
                <a:latin typeface="Times New Roman"/>
                <a:cs typeface="Times New Roman"/>
              </a:rPr>
              <a:t>Nagavalli Pataballa  Sunitha Patel</a:t>
            </a:r>
            <a:endParaRPr sz="1100">
              <a:latin typeface="Times New Roman"/>
              <a:cs typeface="Times New Roman"/>
            </a:endParaRPr>
          </a:p>
          <a:p>
            <a:pPr marL="12700" marR="513080">
              <a:lnSpc>
                <a:spcPts val="1200"/>
              </a:lnSpc>
            </a:pPr>
            <a:r>
              <a:rPr dirty="0" sz="1100" spc="-5">
                <a:latin typeface="Times New Roman"/>
                <a:cs typeface="Times New Roman"/>
              </a:rPr>
              <a:t>Srinivas Putrevu  Denis Raphaely  Helen Robertson  Grant Spencer  Glenn Stokol  Tone Thomas  Priya</a:t>
            </a:r>
            <a:r>
              <a:rPr dirty="0" sz="1100" spc="-65">
                <a:latin typeface="Times New Roman"/>
                <a:cs typeface="Times New Roman"/>
              </a:rPr>
              <a:t> </a:t>
            </a:r>
            <a:r>
              <a:rPr dirty="0" sz="1100" spc="-5">
                <a:latin typeface="Times New Roman"/>
                <a:cs typeface="Times New Roman"/>
              </a:rPr>
              <a:t>Vennapusa</a:t>
            </a:r>
            <a:endParaRPr sz="1100">
              <a:latin typeface="Times New Roman"/>
              <a:cs typeface="Times New Roman"/>
            </a:endParaRPr>
          </a:p>
          <a:p>
            <a:pPr marL="12700">
              <a:lnSpc>
                <a:spcPts val="1180"/>
              </a:lnSpc>
            </a:pPr>
            <a:r>
              <a:rPr dirty="0" sz="1100" spc="-10">
                <a:latin typeface="Times New Roman"/>
                <a:cs typeface="Times New Roman"/>
              </a:rPr>
              <a:t>Lex </a:t>
            </a:r>
            <a:r>
              <a:rPr dirty="0" sz="1100" spc="-5">
                <a:latin typeface="Times New Roman"/>
                <a:cs typeface="Times New Roman"/>
              </a:rPr>
              <a:t>Van Der </a:t>
            </a:r>
            <a:r>
              <a:rPr dirty="0" sz="1100" spc="-10">
                <a:latin typeface="Times New Roman"/>
                <a:cs typeface="Times New Roman"/>
              </a:rPr>
              <a:t>Werff</a:t>
            </a:r>
            <a:endParaRPr sz="1100">
              <a:latin typeface="Times New Roman"/>
              <a:cs typeface="Times New Roman"/>
            </a:endParaRPr>
          </a:p>
        </p:txBody>
      </p:sp>
      <p:sp>
        <p:nvSpPr>
          <p:cNvPr id="13" name="object 13"/>
          <p:cNvSpPr txBox="1"/>
          <p:nvPr/>
        </p:nvSpPr>
        <p:spPr>
          <a:xfrm>
            <a:off x="917702" y="6070017"/>
            <a:ext cx="1083310" cy="192278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Times New Roman"/>
                <a:cs typeface="Times New Roman"/>
              </a:rPr>
              <a:t>Graphic</a:t>
            </a:r>
            <a:r>
              <a:rPr dirty="0" sz="1100" spc="-40" b="1">
                <a:latin typeface="Times New Roman"/>
                <a:cs typeface="Times New Roman"/>
              </a:rPr>
              <a:t> </a:t>
            </a:r>
            <a:r>
              <a:rPr dirty="0" sz="1100" spc="-10" b="1">
                <a:latin typeface="Times New Roman"/>
                <a:cs typeface="Times New Roman"/>
              </a:rPr>
              <a:t>Designer</a:t>
            </a:r>
            <a:endParaRPr sz="1100">
              <a:latin typeface="Times New Roman"/>
              <a:cs typeface="Times New Roman"/>
            </a:endParaRPr>
          </a:p>
          <a:p>
            <a:pPr>
              <a:lnSpc>
                <a:spcPct val="100000"/>
              </a:lnSpc>
              <a:spcBef>
                <a:spcPts val="10"/>
              </a:spcBef>
            </a:pPr>
            <a:endParaRPr sz="1100">
              <a:latin typeface="Times New Roman"/>
              <a:cs typeface="Times New Roman"/>
            </a:endParaRPr>
          </a:p>
          <a:p>
            <a:pPr marL="12700">
              <a:lnSpc>
                <a:spcPct val="100000"/>
              </a:lnSpc>
            </a:pPr>
            <a:r>
              <a:rPr dirty="0" sz="1100" spc="-5">
                <a:latin typeface="Times New Roman"/>
                <a:cs typeface="Times New Roman"/>
              </a:rPr>
              <a:t>Satish</a:t>
            </a:r>
            <a:r>
              <a:rPr dirty="0" sz="1100" spc="-80">
                <a:latin typeface="Times New Roman"/>
                <a:cs typeface="Times New Roman"/>
              </a:rPr>
              <a:t> </a:t>
            </a:r>
            <a:r>
              <a:rPr dirty="0" sz="1100" spc="-5">
                <a:latin typeface="Times New Roman"/>
                <a:cs typeface="Times New Roman"/>
              </a:rPr>
              <a:t>Bettegowda</a:t>
            </a:r>
            <a:endParaRPr sz="11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100" spc="-5" b="1">
                <a:latin typeface="Times New Roman"/>
                <a:cs typeface="Times New Roman"/>
              </a:rPr>
              <a:t>Editors</a:t>
            </a:r>
            <a:endParaRPr sz="1100">
              <a:latin typeface="Times New Roman"/>
              <a:cs typeface="Times New Roman"/>
            </a:endParaRPr>
          </a:p>
          <a:p>
            <a:pPr>
              <a:lnSpc>
                <a:spcPct val="100000"/>
              </a:lnSpc>
              <a:spcBef>
                <a:spcPts val="10"/>
              </a:spcBef>
            </a:pPr>
            <a:endParaRPr sz="1100">
              <a:latin typeface="Times New Roman"/>
              <a:cs typeface="Times New Roman"/>
            </a:endParaRPr>
          </a:p>
          <a:p>
            <a:pPr marL="12700" marR="222885">
              <a:lnSpc>
                <a:spcPct val="100000"/>
              </a:lnSpc>
              <a:spcBef>
                <a:spcPts val="5"/>
              </a:spcBef>
            </a:pPr>
            <a:r>
              <a:rPr dirty="0" sz="1100" spc="-5">
                <a:latin typeface="Times New Roman"/>
                <a:cs typeface="Times New Roman"/>
              </a:rPr>
              <a:t>Nita </a:t>
            </a:r>
            <a:r>
              <a:rPr dirty="0" sz="1100" spc="-10">
                <a:latin typeface="Times New Roman"/>
                <a:cs typeface="Times New Roman"/>
              </a:rPr>
              <a:t>Pavitran  </a:t>
            </a:r>
            <a:r>
              <a:rPr dirty="0" sz="1100" spc="-5">
                <a:latin typeface="Times New Roman"/>
                <a:cs typeface="Times New Roman"/>
              </a:rPr>
              <a:t>Richard</a:t>
            </a:r>
            <a:r>
              <a:rPr dirty="0" sz="1100" spc="-55">
                <a:latin typeface="Times New Roman"/>
                <a:cs typeface="Times New Roman"/>
              </a:rPr>
              <a:t> </a:t>
            </a:r>
            <a:r>
              <a:rPr dirty="0" sz="1100" spc="-5">
                <a:latin typeface="Times New Roman"/>
                <a:cs typeface="Times New Roman"/>
              </a:rPr>
              <a:t>Wallis</a:t>
            </a:r>
            <a:endParaRPr sz="1100">
              <a:latin typeface="Times New Roman"/>
              <a:cs typeface="Times New Roman"/>
            </a:endParaRPr>
          </a:p>
          <a:p>
            <a:pPr>
              <a:lnSpc>
                <a:spcPct val="100000"/>
              </a:lnSpc>
              <a:spcBef>
                <a:spcPts val="20"/>
              </a:spcBef>
            </a:pPr>
            <a:endParaRPr sz="1050">
              <a:latin typeface="Times New Roman"/>
              <a:cs typeface="Times New Roman"/>
            </a:endParaRPr>
          </a:p>
          <a:p>
            <a:pPr marL="12700">
              <a:lnSpc>
                <a:spcPct val="100000"/>
              </a:lnSpc>
            </a:pPr>
            <a:r>
              <a:rPr dirty="0" sz="1100" spc="-5" b="1">
                <a:latin typeface="Times New Roman"/>
                <a:cs typeface="Times New Roman"/>
              </a:rPr>
              <a:t>Publisher</a:t>
            </a:r>
            <a:endParaRPr sz="1100">
              <a:latin typeface="Times New Roman"/>
              <a:cs typeface="Times New Roman"/>
            </a:endParaRPr>
          </a:p>
          <a:p>
            <a:pPr marL="12700">
              <a:lnSpc>
                <a:spcPct val="100000"/>
              </a:lnSpc>
              <a:spcBef>
                <a:spcPts val="585"/>
              </a:spcBef>
            </a:pPr>
            <a:r>
              <a:rPr dirty="0" sz="1100" spc="-5">
                <a:latin typeface="Times New Roman"/>
                <a:cs typeface="Times New Roman"/>
              </a:rPr>
              <a:t>Sheryl</a:t>
            </a:r>
            <a:r>
              <a:rPr dirty="0" sz="1100" spc="-35">
                <a:latin typeface="Times New Roman"/>
                <a:cs typeface="Times New Roman"/>
              </a:rPr>
              <a:t> </a:t>
            </a:r>
            <a:r>
              <a:rPr dirty="0" sz="1100" spc="-5">
                <a:latin typeface="Times New Roman"/>
                <a:cs typeface="Times New Roman"/>
              </a:rPr>
              <a:t>Domingue</a:t>
            </a:r>
            <a:endParaRPr sz="11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442972" y="855218"/>
            <a:ext cx="286258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SET_FILTER</a:t>
            </a:r>
            <a:r>
              <a:rPr dirty="0" sz="2000" spc="-705" b="1">
                <a:latin typeface="Courier New"/>
                <a:cs typeface="Courier New"/>
              </a:rPr>
              <a:t> </a:t>
            </a:r>
            <a:r>
              <a:rPr dirty="0" sz="2000" spc="-5" b="1">
                <a:latin typeface="Arial"/>
                <a:cs typeface="Arial"/>
              </a:rPr>
              <a:t>Procedure</a:t>
            </a:r>
            <a:endParaRPr sz="2000">
              <a:latin typeface="Arial"/>
              <a:cs typeface="Arial"/>
            </a:endParaRPr>
          </a:p>
        </p:txBody>
      </p:sp>
      <p:sp>
        <p:nvSpPr>
          <p:cNvPr id="7" name="object 7"/>
          <p:cNvSpPr txBox="1"/>
          <p:nvPr/>
        </p:nvSpPr>
        <p:spPr>
          <a:xfrm>
            <a:off x="1325117" y="1792477"/>
            <a:ext cx="106299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Syntax:</a:t>
            </a:r>
            <a:endParaRPr sz="1550">
              <a:latin typeface="Arial"/>
              <a:cs typeface="Arial"/>
            </a:endParaRPr>
          </a:p>
        </p:txBody>
      </p:sp>
      <p:sp>
        <p:nvSpPr>
          <p:cNvPr id="8" name="object 8"/>
          <p:cNvSpPr txBox="1"/>
          <p:nvPr/>
        </p:nvSpPr>
        <p:spPr>
          <a:xfrm>
            <a:off x="1325117" y="3515405"/>
            <a:ext cx="122809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Example:</a:t>
            </a:r>
            <a:endParaRPr sz="1550">
              <a:latin typeface="Arial"/>
              <a:cs typeface="Arial"/>
            </a:endParaRPr>
          </a:p>
        </p:txBody>
      </p:sp>
      <p:sp>
        <p:nvSpPr>
          <p:cNvPr id="9" name="object 9"/>
          <p:cNvSpPr txBox="1"/>
          <p:nvPr/>
        </p:nvSpPr>
        <p:spPr>
          <a:xfrm>
            <a:off x="1335786" y="2083307"/>
            <a:ext cx="5105400" cy="1416685"/>
          </a:xfrm>
          <a:prstGeom prst="rect">
            <a:avLst/>
          </a:prstGeom>
          <a:solidFill>
            <a:srgbClr val="CCCCCC"/>
          </a:solidFill>
          <a:ln w="20574">
            <a:solidFill>
              <a:srgbClr val="000000"/>
            </a:solidFill>
          </a:ln>
        </p:spPr>
        <p:txBody>
          <a:bodyPr wrap="square" lIns="0" tIns="31750" rIns="0" bIns="0" rtlCol="0" vert="horz">
            <a:spAutoFit/>
          </a:bodyPr>
          <a:lstStyle/>
          <a:p>
            <a:pPr marL="76200" marR="2842260">
              <a:lnSpc>
                <a:spcPct val="102200"/>
              </a:lnSpc>
              <a:spcBef>
                <a:spcPts val="250"/>
              </a:spcBef>
            </a:pPr>
            <a:r>
              <a:rPr dirty="0" sz="1400" spc="15" b="1">
                <a:latin typeface="Courier New"/>
                <a:cs typeface="Courier New"/>
              </a:rPr>
              <a:t>PROCEDURE</a:t>
            </a:r>
            <a:r>
              <a:rPr dirty="0" sz="1400" spc="-55" b="1">
                <a:latin typeface="Courier New"/>
                <a:cs typeface="Courier New"/>
              </a:rPr>
              <a:t> </a:t>
            </a:r>
            <a:r>
              <a:rPr dirty="0" sz="1400" spc="15" b="1">
                <a:latin typeface="Courier New"/>
                <a:cs typeface="Courier New"/>
              </a:rPr>
              <a:t>set_filter  </a:t>
            </a:r>
            <a:r>
              <a:rPr dirty="0" sz="1400" b="1">
                <a:latin typeface="Courier New"/>
                <a:cs typeface="Courier New"/>
              </a:rPr>
              <a:t> </a:t>
            </a:r>
            <a:r>
              <a:rPr dirty="0" sz="1400" spc="15" b="1">
                <a:latin typeface="Courier New"/>
                <a:cs typeface="Courier New"/>
              </a:rPr>
              <a:t>( handle IN</a:t>
            </a:r>
            <a:r>
              <a:rPr dirty="0" sz="1400" spc="-40" b="1">
                <a:latin typeface="Courier New"/>
                <a:cs typeface="Courier New"/>
              </a:rPr>
              <a:t> </a:t>
            </a:r>
            <a:r>
              <a:rPr dirty="0" sz="1400" spc="15" b="1">
                <a:latin typeface="Courier New"/>
                <a:cs typeface="Courier New"/>
              </a:rPr>
              <a:t>NUMBER,</a:t>
            </a:r>
            <a:endParaRPr sz="1400">
              <a:latin typeface="Courier New"/>
              <a:cs typeface="Courier New"/>
            </a:endParaRPr>
          </a:p>
          <a:p>
            <a:pPr marL="294005">
              <a:lnSpc>
                <a:spcPct val="100000"/>
              </a:lnSpc>
              <a:spcBef>
                <a:spcPts val="35"/>
              </a:spcBef>
              <a:tabLst>
                <a:tab pos="1056640" algn="l"/>
              </a:tabLst>
            </a:pPr>
            <a:r>
              <a:rPr dirty="0" sz="1400" spc="15" b="1">
                <a:latin typeface="Courier New"/>
                <a:cs typeface="Courier New"/>
              </a:rPr>
              <a:t>name	IN</a:t>
            </a:r>
            <a:r>
              <a:rPr dirty="0" sz="1400" spc="10" b="1">
                <a:latin typeface="Courier New"/>
                <a:cs typeface="Courier New"/>
              </a:rPr>
              <a:t> </a:t>
            </a:r>
            <a:r>
              <a:rPr dirty="0" sz="1400" spc="15" b="1">
                <a:latin typeface="Courier New"/>
                <a:cs typeface="Courier New"/>
              </a:rPr>
              <a:t>VARCHAR2,</a:t>
            </a:r>
            <a:endParaRPr sz="1400">
              <a:latin typeface="Courier New"/>
              <a:cs typeface="Courier New"/>
            </a:endParaRPr>
          </a:p>
          <a:p>
            <a:pPr marL="294005">
              <a:lnSpc>
                <a:spcPct val="100000"/>
              </a:lnSpc>
              <a:spcBef>
                <a:spcPts val="35"/>
              </a:spcBef>
              <a:tabLst>
                <a:tab pos="1056640" algn="l"/>
              </a:tabLst>
            </a:pPr>
            <a:r>
              <a:rPr dirty="0" sz="1400" spc="15" b="1">
                <a:latin typeface="Courier New"/>
                <a:cs typeface="Courier New"/>
              </a:rPr>
              <a:t>value	IN</a:t>
            </a:r>
            <a:r>
              <a:rPr dirty="0" sz="1400" spc="5" b="1">
                <a:latin typeface="Courier New"/>
                <a:cs typeface="Courier New"/>
              </a:rPr>
              <a:t> </a:t>
            </a:r>
            <a:r>
              <a:rPr dirty="0" sz="1400" spc="15" b="1">
                <a:latin typeface="Courier New"/>
                <a:cs typeface="Courier New"/>
              </a:rPr>
              <a:t>VARCHAR2|BOOLEAN|NUMBER,</a:t>
            </a:r>
            <a:endParaRPr sz="1400">
              <a:latin typeface="Courier New"/>
              <a:cs typeface="Courier New"/>
            </a:endParaRPr>
          </a:p>
          <a:p>
            <a:pPr marL="294005">
              <a:lnSpc>
                <a:spcPct val="100000"/>
              </a:lnSpc>
              <a:spcBef>
                <a:spcPts val="35"/>
              </a:spcBef>
            </a:pPr>
            <a:r>
              <a:rPr dirty="0" sz="1400" spc="15" b="1">
                <a:latin typeface="Courier New"/>
                <a:cs typeface="Courier New"/>
              </a:rPr>
              <a:t>object_type_path</a:t>
            </a:r>
            <a:r>
              <a:rPr dirty="0" sz="1400" spc="10" b="1">
                <a:latin typeface="Courier New"/>
                <a:cs typeface="Courier New"/>
              </a:rPr>
              <a:t> </a:t>
            </a:r>
            <a:r>
              <a:rPr dirty="0" sz="1400" spc="15" b="1">
                <a:latin typeface="Courier New"/>
                <a:cs typeface="Courier New"/>
              </a:rPr>
              <a:t>VARCHAR2</a:t>
            </a:r>
            <a:endParaRPr sz="1400">
              <a:latin typeface="Courier New"/>
              <a:cs typeface="Courier New"/>
            </a:endParaRPr>
          </a:p>
          <a:p>
            <a:pPr marL="76200">
              <a:lnSpc>
                <a:spcPct val="100000"/>
              </a:lnSpc>
              <a:spcBef>
                <a:spcPts val="40"/>
              </a:spcBef>
            </a:pPr>
            <a:r>
              <a:rPr dirty="0" sz="1400" spc="15" b="1">
                <a:latin typeface="Courier New"/>
                <a:cs typeface="Courier New"/>
              </a:rPr>
              <a:t>);</a:t>
            </a:r>
            <a:endParaRPr sz="1400">
              <a:latin typeface="Courier New"/>
              <a:cs typeface="Courier New"/>
            </a:endParaRPr>
          </a:p>
        </p:txBody>
      </p:sp>
      <p:sp>
        <p:nvSpPr>
          <p:cNvPr id="10" name="object 10"/>
          <p:cNvSpPr txBox="1"/>
          <p:nvPr/>
        </p:nvSpPr>
        <p:spPr>
          <a:xfrm>
            <a:off x="1335786" y="3805428"/>
            <a:ext cx="5105400" cy="839469"/>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15"/>
              </a:lnSpc>
            </a:pPr>
            <a:r>
              <a:rPr dirty="0" sz="1400" spc="15" b="1">
                <a:latin typeface="Courier New"/>
                <a:cs typeface="Courier New"/>
              </a:rPr>
              <a:t>...</a:t>
            </a:r>
            <a:endParaRPr sz="1400">
              <a:latin typeface="Courier New"/>
              <a:cs typeface="Courier New"/>
            </a:endParaRPr>
          </a:p>
          <a:p>
            <a:pPr marL="76200" marR="553720">
              <a:lnSpc>
                <a:spcPct val="102200"/>
              </a:lnSpc>
            </a:pPr>
            <a:r>
              <a:rPr dirty="0" sz="1400" spc="15" b="1">
                <a:latin typeface="Courier New"/>
                <a:cs typeface="Courier New"/>
              </a:rPr>
              <a:t>DBMS_METADATA.SET_FILTER (handle, 'NAME',  'HR');</a:t>
            </a:r>
            <a:endParaRPr sz="1400">
              <a:latin typeface="Courier New"/>
              <a:cs typeface="Courier New"/>
            </a:endParaRPr>
          </a:p>
          <a:p>
            <a:pPr marL="76200">
              <a:lnSpc>
                <a:spcPct val="100000"/>
              </a:lnSpc>
              <a:spcBef>
                <a:spcPts val="35"/>
              </a:spcBef>
            </a:pPr>
            <a:r>
              <a:rPr dirty="0" sz="1400" spc="15" b="1">
                <a:latin typeface="Courier New"/>
                <a:cs typeface="Courier New"/>
              </a:rPr>
              <a:t>...</a:t>
            </a:r>
            <a:endParaRPr sz="1400">
              <a:latin typeface="Courier New"/>
              <a:cs typeface="Courier New"/>
            </a:endParaRPr>
          </a:p>
        </p:txBody>
      </p:sp>
      <p:sp>
        <p:nvSpPr>
          <p:cNvPr id="11" name="object 11"/>
          <p:cNvSpPr txBox="1"/>
          <p:nvPr/>
        </p:nvSpPr>
        <p:spPr>
          <a:xfrm>
            <a:off x="743204" y="5591809"/>
            <a:ext cx="6202680" cy="3340100"/>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SET_FILTER</a:t>
            </a:r>
            <a:r>
              <a:rPr dirty="0" sz="1300" spc="-415" b="1">
                <a:latin typeface="Courier New"/>
                <a:cs typeface="Courier New"/>
              </a:rPr>
              <a:t> </a:t>
            </a:r>
            <a:r>
              <a:rPr dirty="0" sz="1300" spc="10" b="1">
                <a:latin typeface="Arial"/>
                <a:cs typeface="Arial"/>
              </a:rPr>
              <a:t>Procedure</a:t>
            </a:r>
            <a:endParaRPr sz="1300">
              <a:latin typeface="Arial"/>
              <a:cs typeface="Arial"/>
            </a:endParaRPr>
          </a:p>
          <a:p>
            <a:pPr marL="138430" marR="143510">
              <a:lnSpc>
                <a:spcPct val="103099"/>
              </a:lnSpc>
              <a:spcBef>
                <a:spcPts val="370"/>
              </a:spcBef>
            </a:pP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SET_FILTER </a:t>
            </a:r>
            <a:r>
              <a:rPr dirty="0" sz="1300" spc="5">
                <a:latin typeface="Times New Roman"/>
                <a:cs typeface="Times New Roman"/>
              </a:rPr>
              <a:t>procedure to identify restrictions </a:t>
            </a:r>
            <a:r>
              <a:rPr dirty="0" sz="1300" spc="10">
                <a:latin typeface="Times New Roman"/>
                <a:cs typeface="Times New Roman"/>
              </a:rPr>
              <a:t>on </a:t>
            </a:r>
            <a:r>
              <a:rPr dirty="0" sz="1300" spc="5">
                <a:latin typeface="Times New Roman"/>
                <a:cs typeface="Times New Roman"/>
              </a:rPr>
              <a:t>objects that are to be  retrieved. For example, </a:t>
            </a:r>
            <a:r>
              <a:rPr dirty="0" sz="1300" spc="10">
                <a:latin typeface="Times New Roman"/>
                <a:cs typeface="Times New Roman"/>
              </a:rPr>
              <a:t>you </a:t>
            </a:r>
            <a:r>
              <a:rPr dirty="0" sz="1300" spc="5">
                <a:latin typeface="Times New Roman"/>
                <a:cs typeface="Times New Roman"/>
              </a:rPr>
              <a:t>can specify restrictions </a:t>
            </a:r>
            <a:r>
              <a:rPr dirty="0" sz="1300" spc="10">
                <a:latin typeface="Times New Roman"/>
                <a:cs typeface="Times New Roman"/>
              </a:rPr>
              <a:t>on </a:t>
            </a:r>
            <a:r>
              <a:rPr dirty="0" sz="1300" spc="5">
                <a:latin typeface="Times New Roman"/>
                <a:cs typeface="Times New Roman"/>
              </a:rPr>
              <a:t>an object or </a:t>
            </a:r>
            <a:r>
              <a:rPr dirty="0" sz="1300" spc="10">
                <a:latin typeface="Times New Roman"/>
                <a:cs typeface="Times New Roman"/>
              </a:rPr>
              <a:t>schema </a:t>
            </a:r>
            <a:r>
              <a:rPr dirty="0" sz="1300" spc="5">
                <a:latin typeface="Times New Roman"/>
                <a:cs typeface="Times New Roman"/>
              </a:rPr>
              <a:t>that is being  retrieved. This procedure is overloaded with the parameters having the following  meanings:</a:t>
            </a:r>
            <a:endParaRPr sz="1300">
              <a:latin typeface="Times New Roman"/>
              <a:cs typeface="Times New Roman"/>
            </a:endParaRPr>
          </a:p>
          <a:p>
            <a:pPr marL="515620" indent="-252095">
              <a:lnSpc>
                <a:spcPts val="1500"/>
              </a:lnSpc>
              <a:buSzPct val="65384"/>
              <a:buChar char="•"/>
              <a:tabLst>
                <a:tab pos="514984" algn="l"/>
                <a:tab pos="515620" algn="l"/>
              </a:tabLst>
            </a:pPr>
            <a:r>
              <a:rPr dirty="0" sz="1300" spc="10">
                <a:latin typeface="Courier New"/>
                <a:cs typeface="Courier New"/>
              </a:rPr>
              <a:t>handle</a:t>
            </a:r>
            <a:r>
              <a:rPr dirty="0" sz="1300" spc="-445">
                <a:latin typeface="Courier New"/>
                <a:cs typeface="Courier New"/>
              </a:rPr>
              <a:t> </a:t>
            </a:r>
            <a:r>
              <a:rPr dirty="0" sz="1300" spc="5">
                <a:latin typeface="Times New Roman"/>
                <a:cs typeface="Times New Roman"/>
              </a:rPr>
              <a:t>is the </a:t>
            </a:r>
            <a:r>
              <a:rPr dirty="0" sz="1300" spc="10">
                <a:latin typeface="Times New Roman"/>
                <a:cs typeface="Times New Roman"/>
              </a:rPr>
              <a:t>handle </a:t>
            </a:r>
            <a:r>
              <a:rPr dirty="0" sz="1300" spc="5">
                <a:latin typeface="Times New Roman"/>
                <a:cs typeface="Times New Roman"/>
              </a:rPr>
              <a:t>returned from the </a:t>
            </a:r>
            <a:r>
              <a:rPr dirty="0" sz="1300" spc="15">
                <a:latin typeface="Courier New"/>
                <a:cs typeface="Courier New"/>
              </a:rPr>
              <a:t>OPEN</a:t>
            </a:r>
            <a:r>
              <a:rPr dirty="0" sz="1300" spc="-450">
                <a:latin typeface="Courier New"/>
                <a:cs typeface="Courier New"/>
              </a:rPr>
              <a:t> </a:t>
            </a:r>
            <a:r>
              <a:rPr dirty="0" sz="1300" spc="5">
                <a:latin typeface="Times New Roman"/>
                <a:cs typeface="Times New Roman"/>
              </a:rPr>
              <a:t>function.</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name</a:t>
            </a:r>
            <a:r>
              <a:rPr dirty="0" sz="1300" spc="-385">
                <a:latin typeface="Courier New"/>
                <a:cs typeface="Courier New"/>
              </a:rPr>
              <a:t>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filter. For each </a:t>
            </a:r>
            <a:r>
              <a:rPr dirty="0" sz="1300">
                <a:latin typeface="Times New Roman"/>
                <a:cs typeface="Times New Roman"/>
              </a:rPr>
              <a:t>filter, </a:t>
            </a:r>
            <a:r>
              <a:rPr dirty="0" sz="1300" spc="5">
                <a:latin typeface="Times New Roman"/>
                <a:cs typeface="Times New Roman"/>
              </a:rPr>
              <a:t>the object type applies to its name,</a:t>
            </a:r>
            <a:endParaRPr sz="1300">
              <a:latin typeface="Times New Roman"/>
              <a:cs typeface="Times New Roman"/>
            </a:endParaRPr>
          </a:p>
          <a:p>
            <a:pPr marL="514984" marR="280670">
              <a:lnSpc>
                <a:spcPct val="101499"/>
              </a:lnSpc>
              <a:spcBef>
                <a:spcPts val="70"/>
              </a:spcBef>
            </a:pPr>
            <a:r>
              <a:rPr dirty="0" sz="1300" spc="5">
                <a:latin typeface="Times New Roman"/>
                <a:cs typeface="Times New Roman"/>
              </a:rPr>
              <a:t>data type (text or Boolean), and </a:t>
            </a:r>
            <a:r>
              <a:rPr dirty="0" sz="1300" spc="10">
                <a:latin typeface="Times New Roman"/>
                <a:cs typeface="Times New Roman"/>
              </a:rPr>
              <a:t>meaning </a:t>
            </a:r>
            <a:r>
              <a:rPr dirty="0" sz="1300" spc="5">
                <a:latin typeface="Times New Roman"/>
                <a:cs typeface="Times New Roman"/>
              </a:rPr>
              <a:t>or effect (including its default value, if  there is</a:t>
            </a:r>
            <a:r>
              <a:rPr dirty="0" sz="1300">
                <a:latin typeface="Times New Roman"/>
                <a:cs typeface="Times New Roman"/>
              </a:rPr>
              <a:t> </a:t>
            </a:r>
            <a:r>
              <a:rPr dirty="0" sz="1300" spc="5">
                <a:latin typeface="Times New Roman"/>
                <a:cs typeface="Times New Roman"/>
              </a:rPr>
              <a:t>one).</a:t>
            </a:r>
            <a:endParaRPr sz="1300">
              <a:latin typeface="Times New Roman"/>
              <a:cs typeface="Times New Roman"/>
            </a:endParaRPr>
          </a:p>
          <a:p>
            <a:pPr marL="515620" indent="-252095">
              <a:lnSpc>
                <a:spcPts val="1500"/>
              </a:lnSpc>
              <a:buSzPct val="65384"/>
              <a:buChar char="•"/>
              <a:tabLst>
                <a:tab pos="514984" algn="l"/>
                <a:tab pos="515620" algn="l"/>
              </a:tabLst>
            </a:pPr>
            <a:r>
              <a:rPr dirty="0" sz="1300" spc="15">
                <a:latin typeface="Courier New"/>
                <a:cs typeface="Courier New"/>
              </a:rPr>
              <a:t>value</a:t>
            </a:r>
            <a:r>
              <a:rPr dirty="0" sz="1300" spc="-440">
                <a:latin typeface="Courier New"/>
                <a:cs typeface="Courier New"/>
              </a:rPr>
              <a:t> </a:t>
            </a:r>
            <a:r>
              <a:rPr dirty="0" sz="1300" spc="5">
                <a:latin typeface="Times New Roman"/>
                <a:cs typeface="Times New Roman"/>
              </a:rPr>
              <a:t>is the value of the filter. It </a:t>
            </a:r>
            <a:r>
              <a:rPr dirty="0" sz="1300" spc="10">
                <a:latin typeface="Times New Roman"/>
                <a:cs typeface="Times New Roman"/>
              </a:rPr>
              <a:t>can </a:t>
            </a:r>
            <a:r>
              <a:rPr dirty="0" sz="1300" spc="5">
                <a:latin typeface="Times New Roman"/>
                <a:cs typeface="Times New Roman"/>
              </a:rPr>
              <a:t>be text, Boolean, or a </a:t>
            </a:r>
            <a:r>
              <a:rPr dirty="0" sz="1300" spc="10">
                <a:latin typeface="Times New Roman"/>
                <a:cs typeface="Times New Roman"/>
              </a:rPr>
              <a:t>numeric </a:t>
            </a:r>
            <a:r>
              <a:rPr dirty="0" sz="1300" spc="5">
                <a:latin typeface="Times New Roman"/>
                <a:cs typeface="Times New Roman"/>
              </a:rPr>
              <a:t>value.</a:t>
            </a:r>
            <a:endParaRPr sz="1300">
              <a:latin typeface="Times New Roman"/>
              <a:cs typeface="Times New Roman"/>
            </a:endParaRPr>
          </a:p>
          <a:p>
            <a:pPr marL="515620" marR="249554" indent="-252095">
              <a:lnSpc>
                <a:spcPct val="101499"/>
              </a:lnSpc>
              <a:spcBef>
                <a:spcPts val="5"/>
              </a:spcBef>
              <a:buSzPct val="65384"/>
              <a:buChar char="•"/>
              <a:tabLst>
                <a:tab pos="514984" algn="l"/>
                <a:tab pos="515620" algn="l"/>
              </a:tabLst>
            </a:pPr>
            <a:r>
              <a:rPr dirty="0" sz="1300" spc="15">
                <a:latin typeface="Courier New"/>
                <a:cs typeface="Courier New"/>
              </a:rPr>
              <a:t>object_type_path</a:t>
            </a:r>
            <a:r>
              <a:rPr dirty="0" sz="1300" spc="-390">
                <a:latin typeface="Courier New"/>
                <a:cs typeface="Courier New"/>
              </a:rPr>
              <a:t> </a:t>
            </a:r>
            <a:r>
              <a:rPr dirty="0" sz="1300" spc="5">
                <a:latin typeface="Times New Roman"/>
                <a:cs typeface="Times New Roman"/>
              </a:rPr>
              <a:t>is a path </a:t>
            </a:r>
            <a:r>
              <a:rPr dirty="0" sz="1300" spc="10">
                <a:latin typeface="Times New Roman"/>
                <a:cs typeface="Times New Roman"/>
              </a:rPr>
              <a:t>name </a:t>
            </a:r>
            <a:r>
              <a:rPr dirty="0" sz="1300" spc="5">
                <a:latin typeface="Times New Roman"/>
                <a:cs typeface="Times New Roman"/>
              </a:rPr>
              <a:t>designating the object types to </a:t>
            </a:r>
            <a:r>
              <a:rPr dirty="0" sz="1300" spc="10">
                <a:latin typeface="Times New Roman"/>
                <a:cs typeface="Times New Roman"/>
              </a:rPr>
              <a:t>which </a:t>
            </a:r>
            <a:r>
              <a:rPr dirty="0" sz="1300" spc="5">
                <a:latin typeface="Times New Roman"/>
                <a:cs typeface="Times New Roman"/>
              </a:rPr>
              <a:t>the  filter applies. </a:t>
            </a:r>
            <a:r>
              <a:rPr dirty="0" sz="1300" spc="10">
                <a:latin typeface="Times New Roman"/>
                <a:cs typeface="Times New Roman"/>
              </a:rPr>
              <a:t>By </a:t>
            </a:r>
            <a:r>
              <a:rPr dirty="0" sz="1300" spc="5">
                <a:latin typeface="Times New Roman"/>
                <a:cs typeface="Times New Roman"/>
              </a:rPr>
              <a:t>default, the </a:t>
            </a:r>
            <a:r>
              <a:rPr dirty="0" sz="1300">
                <a:latin typeface="Times New Roman"/>
                <a:cs typeface="Times New Roman"/>
              </a:rPr>
              <a:t>filter </a:t>
            </a:r>
            <a:r>
              <a:rPr dirty="0" sz="1300" spc="5">
                <a:latin typeface="Times New Roman"/>
                <a:cs typeface="Times New Roman"/>
              </a:rPr>
              <a:t>applies to the object type of the </a:t>
            </a:r>
            <a:r>
              <a:rPr dirty="0" sz="1300" spc="15">
                <a:latin typeface="Courier New"/>
                <a:cs typeface="Courier New"/>
              </a:rPr>
              <a:t>OPEN</a:t>
            </a:r>
            <a:r>
              <a:rPr dirty="0" sz="1300" spc="-370">
                <a:latin typeface="Courier New"/>
                <a:cs typeface="Courier New"/>
              </a:rPr>
              <a:t> </a:t>
            </a:r>
            <a:r>
              <a:rPr dirty="0" sz="1300" spc="5">
                <a:latin typeface="Times New Roman"/>
                <a:cs typeface="Times New Roman"/>
              </a:rPr>
              <a:t>handle.</a:t>
            </a:r>
            <a:endParaRPr sz="1300">
              <a:latin typeface="Times New Roman"/>
              <a:cs typeface="Times New Roman"/>
            </a:endParaRPr>
          </a:p>
          <a:p>
            <a:pPr marL="138430" marR="5080">
              <a:lnSpc>
                <a:spcPct val="99700"/>
              </a:lnSpc>
              <a:spcBef>
                <a:spcPts val="100"/>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use an expression filter, then it is </a:t>
            </a:r>
            <a:r>
              <a:rPr dirty="0" sz="1300" spc="10">
                <a:latin typeface="Times New Roman"/>
                <a:cs typeface="Times New Roman"/>
              </a:rPr>
              <a:t>placed </a:t>
            </a:r>
            <a:r>
              <a:rPr dirty="0" sz="1300" spc="5">
                <a:latin typeface="Times New Roman"/>
                <a:cs typeface="Times New Roman"/>
              </a:rPr>
              <a:t>to the right of a </a:t>
            </a:r>
            <a:r>
              <a:rPr dirty="0" sz="1300" spc="10">
                <a:latin typeface="Times New Roman"/>
                <a:cs typeface="Times New Roman"/>
              </a:rPr>
              <a:t>SQL </a:t>
            </a:r>
            <a:r>
              <a:rPr dirty="0" sz="1300" spc="5">
                <a:latin typeface="Times New Roman"/>
                <a:cs typeface="Times New Roman"/>
              </a:rPr>
              <a:t>comparison, and the  value is compared with it. </a:t>
            </a:r>
            <a:r>
              <a:rPr dirty="0" sz="1300" spc="10">
                <a:latin typeface="Times New Roman"/>
                <a:cs typeface="Times New Roman"/>
              </a:rPr>
              <a:t>The </a:t>
            </a:r>
            <a:r>
              <a:rPr dirty="0" sz="1300" spc="5">
                <a:latin typeface="Times New Roman"/>
                <a:cs typeface="Times New Roman"/>
              </a:rPr>
              <a:t>value must contain parentheses and quotation </a:t>
            </a:r>
            <a:r>
              <a:rPr dirty="0" sz="1300" spc="10">
                <a:latin typeface="Times New Roman"/>
                <a:cs typeface="Times New Roman"/>
              </a:rPr>
              <a:t>marks </a:t>
            </a:r>
            <a:r>
              <a:rPr dirty="0" sz="1300" spc="5">
                <a:latin typeface="Times New Roman"/>
                <a:cs typeface="Times New Roman"/>
              </a:rPr>
              <a:t>where  appropriate. </a:t>
            </a:r>
            <a:r>
              <a:rPr dirty="0" sz="1300" spc="10">
                <a:latin typeface="Times New Roman"/>
                <a:cs typeface="Times New Roman"/>
              </a:rPr>
              <a:t>A </a:t>
            </a:r>
            <a:r>
              <a:rPr dirty="0" sz="1300" spc="5">
                <a:latin typeface="Times New Roman"/>
                <a:cs typeface="Times New Roman"/>
              </a:rPr>
              <a:t>filter value is combined with a particular object attribute to produce a  </a:t>
            </a:r>
            <a:r>
              <a:rPr dirty="0" sz="1300" spc="15">
                <a:latin typeface="Courier New"/>
                <a:cs typeface="Courier New"/>
              </a:rPr>
              <a:t>WHERE</a:t>
            </a:r>
            <a:r>
              <a:rPr dirty="0" sz="1300" spc="-450">
                <a:latin typeface="Courier New"/>
                <a:cs typeface="Courier New"/>
              </a:rPr>
              <a:t> </a:t>
            </a:r>
            <a:r>
              <a:rPr dirty="0" sz="1300" spc="5">
                <a:latin typeface="Times New Roman"/>
                <a:cs typeface="Times New Roman"/>
              </a:rPr>
              <a:t>condition in the query that fetches the objects.</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Filters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188085">
              <a:lnSpc>
                <a:spcPct val="101299"/>
              </a:lnSpc>
            </a:pPr>
            <a:r>
              <a:rPr dirty="0" sz="1550" spc="10" b="1">
                <a:latin typeface="Arial"/>
                <a:cs typeface="Arial"/>
              </a:rPr>
              <a:t>There are over 70 </a:t>
            </a:r>
            <a:r>
              <a:rPr dirty="0" sz="1550" spc="5" b="1">
                <a:latin typeface="Arial"/>
                <a:cs typeface="Arial"/>
              </a:rPr>
              <a:t>filters, </a:t>
            </a:r>
            <a:r>
              <a:rPr dirty="0" sz="1550" spc="10" b="1">
                <a:latin typeface="Arial"/>
                <a:cs typeface="Arial"/>
              </a:rPr>
              <a:t>which are organized into  object type categories such</a:t>
            </a:r>
            <a:r>
              <a:rPr dirty="0" sz="1550" spc="-10" b="1">
                <a:latin typeface="Arial"/>
                <a:cs typeface="Arial"/>
              </a:rPr>
              <a:t> </a:t>
            </a:r>
            <a:r>
              <a:rPr dirty="0" sz="1550" spc="10" b="1">
                <a:latin typeface="Arial"/>
                <a:cs typeface="Arial"/>
              </a:rPr>
              <a:t>as:</a:t>
            </a:r>
            <a:endParaRPr sz="1550">
              <a:latin typeface="Arial"/>
              <a:cs typeface="Arial"/>
            </a:endParaRPr>
          </a:p>
          <a:p>
            <a:pPr marL="1035050" indent="-327660">
              <a:lnSpc>
                <a:spcPct val="100000"/>
              </a:lnSpc>
              <a:spcBef>
                <a:spcPts val="220"/>
              </a:spcBef>
              <a:buClr>
                <a:srgbClr val="FF0000"/>
              </a:buClr>
              <a:buFont typeface="Arial"/>
              <a:buChar char="•"/>
              <a:tabLst>
                <a:tab pos="1035050" algn="l"/>
                <a:tab pos="1035685" algn="l"/>
              </a:tabLst>
            </a:pPr>
            <a:r>
              <a:rPr dirty="0" sz="1550" spc="10" b="1">
                <a:latin typeface="Arial"/>
                <a:cs typeface="Arial"/>
              </a:rPr>
              <a:t>Named</a:t>
            </a:r>
            <a:r>
              <a:rPr dirty="0" sz="1550" b="1">
                <a:latin typeface="Arial"/>
                <a:cs typeface="Arial"/>
              </a:rPr>
              <a:t> </a:t>
            </a:r>
            <a:r>
              <a:rPr dirty="0" sz="1550" spc="10" b="1">
                <a:latin typeface="Arial"/>
                <a:cs typeface="Arial"/>
              </a:rPr>
              <a:t>objects</a:t>
            </a:r>
            <a:endParaRPr sz="1550">
              <a:latin typeface="Arial"/>
              <a:cs typeface="Arial"/>
            </a:endParaRPr>
          </a:p>
          <a:p>
            <a:pPr marL="1035050" indent="-327660">
              <a:lnSpc>
                <a:spcPct val="100000"/>
              </a:lnSpc>
              <a:spcBef>
                <a:spcPts val="210"/>
              </a:spcBef>
              <a:buClr>
                <a:srgbClr val="FF0000"/>
              </a:buClr>
              <a:buFont typeface="Arial"/>
              <a:buChar char="•"/>
              <a:tabLst>
                <a:tab pos="1035050" algn="l"/>
                <a:tab pos="1035685" algn="l"/>
              </a:tabLst>
            </a:pPr>
            <a:r>
              <a:rPr dirty="0" sz="1550" spc="10" b="1">
                <a:latin typeface="Arial"/>
                <a:cs typeface="Arial"/>
              </a:rPr>
              <a:t>Tables</a:t>
            </a:r>
            <a:endParaRPr sz="1550">
              <a:latin typeface="Arial"/>
              <a:cs typeface="Arial"/>
            </a:endParaRPr>
          </a:p>
          <a:p>
            <a:pPr marL="1035050" indent="-327660">
              <a:lnSpc>
                <a:spcPct val="100000"/>
              </a:lnSpc>
              <a:spcBef>
                <a:spcPts val="20"/>
              </a:spcBef>
              <a:buClr>
                <a:srgbClr val="FF0000"/>
              </a:buClr>
              <a:buFont typeface="Arial"/>
              <a:buChar char="•"/>
              <a:tabLst>
                <a:tab pos="1035050" algn="l"/>
                <a:tab pos="1035685" algn="l"/>
              </a:tabLst>
            </a:pPr>
            <a:r>
              <a:rPr dirty="0" sz="1550" spc="10" b="1">
                <a:latin typeface="Arial"/>
                <a:cs typeface="Arial"/>
              </a:rPr>
              <a:t>Objects dependent on tables</a:t>
            </a:r>
            <a:endParaRPr sz="1550">
              <a:latin typeface="Arial"/>
              <a:cs typeface="Arial"/>
            </a:endParaRPr>
          </a:p>
          <a:p>
            <a:pPr marL="1035050" indent="-327660">
              <a:lnSpc>
                <a:spcPct val="100000"/>
              </a:lnSpc>
              <a:spcBef>
                <a:spcPts val="30"/>
              </a:spcBef>
              <a:buClr>
                <a:srgbClr val="FF0000"/>
              </a:buClr>
              <a:buFont typeface="Arial"/>
              <a:buChar char="•"/>
              <a:tabLst>
                <a:tab pos="1035050" algn="l"/>
                <a:tab pos="1035685" algn="l"/>
              </a:tabLst>
            </a:pPr>
            <a:r>
              <a:rPr dirty="0" sz="1550" spc="10" b="1">
                <a:latin typeface="Arial"/>
                <a:cs typeface="Arial"/>
              </a:rPr>
              <a:t>Index</a:t>
            </a:r>
            <a:endParaRPr sz="1550">
              <a:latin typeface="Arial"/>
              <a:cs typeface="Arial"/>
            </a:endParaRPr>
          </a:p>
          <a:p>
            <a:pPr marL="1035050" indent="-327660">
              <a:lnSpc>
                <a:spcPct val="100000"/>
              </a:lnSpc>
              <a:spcBef>
                <a:spcPts val="210"/>
              </a:spcBef>
              <a:buClr>
                <a:srgbClr val="FF0000"/>
              </a:buClr>
              <a:buFont typeface="Arial"/>
              <a:buChar char="•"/>
              <a:tabLst>
                <a:tab pos="1035050" algn="l"/>
                <a:tab pos="1035685" algn="l"/>
              </a:tabLst>
            </a:pPr>
            <a:r>
              <a:rPr dirty="0" sz="1550" spc="10" b="1">
                <a:latin typeface="Arial"/>
                <a:cs typeface="Arial"/>
              </a:rPr>
              <a:t>Dependent objects</a:t>
            </a:r>
            <a:endParaRPr sz="1550">
              <a:latin typeface="Arial"/>
              <a:cs typeface="Arial"/>
            </a:endParaRPr>
          </a:p>
          <a:p>
            <a:pPr marL="1035050" indent="-327660">
              <a:lnSpc>
                <a:spcPct val="100000"/>
              </a:lnSpc>
              <a:spcBef>
                <a:spcPts val="220"/>
              </a:spcBef>
              <a:buClr>
                <a:srgbClr val="FF0000"/>
              </a:buClr>
              <a:buFont typeface="Arial"/>
              <a:buChar char="•"/>
              <a:tabLst>
                <a:tab pos="1035050" algn="l"/>
                <a:tab pos="1035685" algn="l"/>
              </a:tabLst>
            </a:pPr>
            <a:r>
              <a:rPr dirty="0" sz="1550" spc="10" b="1">
                <a:latin typeface="Arial"/>
                <a:cs typeface="Arial"/>
              </a:rPr>
              <a:t>Granted</a:t>
            </a:r>
            <a:r>
              <a:rPr dirty="0" sz="1550" spc="5" b="1">
                <a:latin typeface="Arial"/>
                <a:cs typeface="Arial"/>
              </a:rPr>
              <a:t> </a:t>
            </a:r>
            <a:r>
              <a:rPr dirty="0" sz="1550" spc="10" b="1">
                <a:latin typeface="Arial"/>
                <a:cs typeface="Arial"/>
              </a:rPr>
              <a:t>objects</a:t>
            </a:r>
            <a:endParaRPr sz="1550">
              <a:latin typeface="Arial"/>
              <a:cs typeface="Arial"/>
            </a:endParaRPr>
          </a:p>
          <a:p>
            <a:pPr marL="1035050" indent="-327660">
              <a:lnSpc>
                <a:spcPct val="100000"/>
              </a:lnSpc>
              <a:spcBef>
                <a:spcPts val="20"/>
              </a:spcBef>
              <a:buClr>
                <a:srgbClr val="FF0000"/>
              </a:buClr>
              <a:buFont typeface="Arial"/>
              <a:buChar char="•"/>
              <a:tabLst>
                <a:tab pos="1035050" algn="l"/>
                <a:tab pos="1035685" algn="l"/>
              </a:tabLst>
            </a:pPr>
            <a:r>
              <a:rPr dirty="0" sz="1550" spc="10" b="1">
                <a:latin typeface="Arial"/>
                <a:cs typeface="Arial"/>
              </a:rPr>
              <a:t>Table</a:t>
            </a:r>
            <a:r>
              <a:rPr dirty="0" sz="1550" spc="5" b="1">
                <a:latin typeface="Arial"/>
                <a:cs typeface="Arial"/>
              </a:rPr>
              <a:t> </a:t>
            </a:r>
            <a:r>
              <a:rPr dirty="0" sz="1550" spc="10" b="1">
                <a:latin typeface="Arial"/>
                <a:cs typeface="Arial"/>
              </a:rPr>
              <a:t>data</a:t>
            </a:r>
            <a:endParaRPr sz="1550">
              <a:latin typeface="Arial"/>
              <a:cs typeface="Arial"/>
            </a:endParaRPr>
          </a:p>
          <a:p>
            <a:pPr marL="1035050" indent="-327660">
              <a:lnSpc>
                <a:spcPct val="100000"/>
              </a:lnSpc>
              <a:spcBef>
                <a:spcPts val="30"/>
              </a:spcBef>
              <a:buClr>
                <a:srgbClr val="FF0000"/>
              </a:buClr>
              <a:buFont typeface="Arial"/>
              <a:buChar char="•"/>
              <a:tabLst>
                <a:tab pos="1035050" algn="l"/>
                <a:tab pos="1035685" algn="l"/>
              </a:tabLst>
            </a:pPr>
            <a:r>
              <a:rPr dirty="0" sz="1550" spc="10" b="1">
                <a:latin typeface="Arial"/>
                <a:cs typeface="Arial"/>
              </a:rPr>
              <a:t>Index</a:t>
            </a:r>
            <a:r>
              <a:rPr dirty="0" sz="1550" spc="5" b="1">
                <a:latin typeface="Arial"/>
                <a:cs typeface="Arial"/>
              </a:rPr>
              <a:t> statistics</a:t>
            </a:r>
            <a:endParaRPr sz="1550">
              <a:latin typeface="Arial"/>
              <a:cs typeface="Arial"/>
            </a:endParaRPr>
          </a:p>
          <a:p>
            <a:pPr marL="1035050" indent="-327660">
              <a:lnSpc>
                <a:spcPct val="100000"/>
              </a:lnSpc>
              <a:spcBef>
                <a:spcPts val="25"/>
              </a:spcBef>
              <a:buClr>
                <a:srgbClr val="FF0000"/>
              </a:buClr>
              <a:buFont typeface="Arial"/>
              <a:buChar char="•"/>
              <a:tabLst>
                <a:tab pos="1035050" algn="l"/>
                <a:tab pos="1035685" algn="l"/>
              </a:tabLst>
            </a:pPr>
            <a:r>
              <a:rPr dirty="0" sz="1550" spc="10" b="1">
                <a:latin typeface="Arial"/>
                <a:cs typeface="Arial"/>
              </a:rPr>
              <a:t>Constraints</a:t>
            </a:r>
            <a:endParaRPr sz="1550">
              <a:latin typeface="Arial"/>
              <a:cs typeface="Arial"/>
            </a:endParaRPr>
          </a:p>
          <a:p>
            <a:pPr marL="1035050" indent="-327660">
              <a:lnSpc>
                <a:spcPct val="100000"/>
              </a:lnSpc>
              <a:spcBef>
                <a:spcPts val="25"/>
              </a:spcBef>
              <a:buClr>
                <a:srgbClr val="FF0000"/>
              </a:buClr>
              <a:buFont typeface="Arial"/>
              <a:buChar char="•"/>
              <a:tabLst>
                <a:tab pos="1035050" algn="l"/>
                <a:tab pos="1035685" algn="l"/>
              </a:tabLst>
            </a:pPr>
            <a:r>
              <a:rPr dirty="0" sz="1550" spc="5" b="1">
                <a:latin typeface="Arial"/>
                <a:cs typeface="Arial"/>
              </a:rPr>
              <a:t>All </a:t>
            </a:r>
            <a:r>
              <a:rPr dirty="0" sz="1550" spc="10" b="1">
                <a:latin typeface="Arial"/>
                <a:cs typeface="Arial"/>
              </a:rPr>
              <a:t>object types</a:t>
            </a:r>
            <a:endParaRPr sz="1550">
              <a:latin typeface="Arial"/>
              <a:cs typeface="Arial"/>
            </a:endParaRPr>
          </a:p>
          <a:p>
            <a:pPr marL="1035050" indent="-327660">
              <a:lnSpc>
                <a:spcPct val="100000"/>
              </a:lnSpc>
              <a:spcBef>
                <a:spcPts val="215"/>
              </a:spcBef>
              <a:buClr>
                <a:srgbClr val="FF0000"/>
              </a:buClr>
              <a:buFont typeface="Arial"/>
              <a:buChar char="•"/>
              <a:tabLst>
                <a:tab pos="1035050" algn="l"/>
                <a:tab pos="1035685" algn="l"/>
              </a:tabLst>
            </a:pPr>
            <a:r>
              <a:rPr dirty="0" sz="1550" spc="10" b="1">
                <a:latin typeface="Arial"/>
                <a:cs typeface="Arial"/>
              </a:rPr>
              <a:t>Database</a:t>
            </a:r>
            <a:r>
              <a:rPr dirty="0" sz="1550" b="1">
                <a:latin typeface="Arial"/>
                <a:cs typeface="Arial"/>
              </a:rPr>
              <a:t> </a:t>
            </a:r>
            <a:r>
              <a:rPr dirty="0" sz="1550" spc="10" b="1">
                <a:latin typeface="Arial"/>
                <a:cs typeface="Arial"/>
              </a:rPr>
              <a:t>export</a:t>
            </a:r>
            <a:endParaRPr sz="1550">
              <a:latin typeface="Arial"/>
              <a:cs typeface="Arial"/>
            </a:endParaRPr>
          </a:p>
          <a:p>
            <a:pPr>
              <a:lnSpc>
                <a:spcPct val="100000"/>
              </a:lnSpc>
              <a:spcBef>
                <a:spcPts val="5"/>
              </a:spcBef>
            </a:pPr>
            <a:endParaRPr sz="15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19272"/>
            <a:ext cx="6257925" cy="344297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Filters</a:t>
            </a:r>
            <a:endParaRPr sz="1300">
              <a:latin typeface="Arial"/>
              <a:cs typeface="Arial"/>
            </a:endParaRPr>
          </a:p>
          <a:p>
            <a:pPr marL="137795" marR="227329">
              <a:lnSpc>
                <a:spcPct val="103800"/>
              </a:lnSpc>
              <a:spcBef>
                <a:spcPts val="254"/>
              </a:spcBef>
            </a:pPr>
            <a:r>
              <a:rPr dirty="0" sz="1300" spc="5">
                <a:latin typeface="Times New Roman"/>
                <a:cs typeface="Times New Roman"/>
              </a:rPr>
              <a:t>There are over </a:t>
            </a:r>
            <a:r>
              <a:rPr dirty="0" sz="1300" spc="10">
                <a:latin typeface="Times New Roman"/>
                <a:cs typeface="Times New Roman"/>
              </a:rPr>
              <a:t>70 </a:t>
            </a:r>
            <a:r>
              <a:rPr dirty="0" sz="1300" spc="5">
                <a:latin typeface="Times New Roman"/>
                <a:cs typeface="Times New Roman"/>
              </a:rPr>
              <a:t>filters that </a:t>
            </a:r>
            <a:r>
              <a:rPr dirty="0" sz="1300" spc="10">
                <a:latin typeface="Times New Roman"/>
                <a:cs typeface="Times New Roman"/>
              </a:rPr>
              <a:t>you </a:t>
            </a:r>
            <a:r>
              <a:rPr dirty="0" sz="1300" spc="5">
                <a:latin typeface="Times New Roman"/>
                <a:cs typeface="Times New Roman"/>
              </a:rPr>
              <a:t>can specify </a:t>
            </a:r>
            <a:r>
              <a:rPr dirty="0" sz="1300" spc="10">
                <a:latin typeface="Times New Roman"/>
                <a:cs typeface="Times New Roman"/>
              </a:rPr>
              <a:t>when </a:t>
            </a:r>
            <a:r>
              <a:rPr dirty="0" sz="1300" spc="5">
                <a:latin typeface="Times New Roman"/>
                <a:cs typeface="Times New Roman"/>
              </a:rPr>
              <a:t>using the </a:t>
            </a:r>
            <a:r>
              <a:rPr dirty="0" sz="1300" spc="15">
                <a:latin typeface="Courier New"/>
                <a:cs typeface="Courier New"/>
              </a:rPr>
              <a:t>SET_FILTER</a:t>
            </a:r>
            <a:r>
              <a:rPr dirty="0" sz="1300" spc="-385">
                <a:latin typeface="Courier New"/>
                <a:cs typeface="Courier New"/>
              </a:rPr>
              <a:t> </a:t>
            </a:r>
            <a:r>
              <a:rPr dirty="0" sz="1300" spc="5">
                <a:latin typeface="Times New Roman"/>
                <a:cs typeface="Times New Roman"/>
              </a:rPr>
              <a:t>procedure.  These filters are organized into object type categories. Some of the </a:t>
            </a:r>
            <a:r>
              <a:rPr dirty="0" sz="1300" spc="10">
                <a:latin typeface="Times New Roman"/>
                <a:cs typeface="Times New Roman"/>
              </a:rPr>
              <a:t>new </a:t>
            </a:r>
            <a:r>
              <a:rPr dirty="0" sz="1300" spc="5">
                <a:latin typeface="Times New Roman"/>
                <a:cs typeface="Times New Roman"/>
              </a:rPr>
              <a:t>object type  categories in Oracle Database </a:t>
            </a:r>
            <a:r>
              <a:rPr dirty="0" sz="1300" spc="15">
                <a:latin typeface="Times New Roman"/>
                <a:cs typeface="Times New Roman"/>
              </a:rPr>
              <a:t>10</a:t>
            </a:r>
            <a:r>
              <a:rPr dirty="0" sz="1300" spc="15" i="1">
                <a:latin typeface="Times New Roman"/>
                <a:cs typeface="Times New Roman"/>
              </a:rPr>
              <a:t>g </a:t>
            </a:r>
            <a:r>
              <a:rPr dirty="0" sz="1300" spc="5">
                <a:latin typeface="Times New Roman"/>
                <a:cs typeface="Times New Roman"/>
              </a:rPr>
              <a:t>are listed in the</a:t>
            </a:r>
            <a:r>
              <a:rPr dirty="0" sz="1300" spc="20">
                <a:latin typeface="Times New Roman"/>
                <a:cs typeface="Times New Roman"/>
              </a:rPr>
              <a:t> </a:t>
            </a:r>
            <a:r>
              <a:rPr dirty="0" sz="1300" spc="5">
                <a:latin typeface="Times New Roman"/>
                <a:cs typeface="Times New Roman"/>
              </a:rPr>
              <a:t>slide.</a:t>
            </a:r>
            <a:endParaRPr sz="1300">
              <a:latin typeface="Times New Roman"/>
              <a:cs typeface="Times New Roman"/>
            </a:endParaRPr>
          </a:p>
          <a:p>
            <a:pPr marL="137795" marR="485775">
              <a:lnSpc>
                <a:spcPct val="106500"/>
              </a:lnSpc>
              <a:spcBef>
                <a:spcPts val="240"/>
              </a:spcBef>
            </a:pPr>
            <a:r>
              <a:rPr dirty="0" sz="1300" spc="10">
                <a:latin typeface="Times New Roman"/>
                <a:cs typeface="Times New Roman"/>
              </a:rPr>
              <a:t>When </a:t>
            </a:r>
            <a:r>
              <a:rPr dirty="0" sz="1300" spc="5">
                <a:latin typeface="Times New Roman"/>
                <a:cs typeface="Times New Roman"/>
              </a:rPr>
              <a:t>using the </a:t>
            </a:r>
            <a:r>
              <a:rPr dirty="0" sz="1300" spc="15">
                <a:latin typeface="Courier New"/>
                <a:cs typeface="Courier New"/>
              </a:rPr>
              <a:t>SET_FILTER</a:t>
            </a:r>
            <a:r>
              <a:rPr dirty="0" sz="1300" spc="-405">
                <a:latin typeface="Courier New"/>
                <a:cs typeface="Courier New"/>
              </a:rPr>
              <a:t> </a:t>
            </a:r>
            <a:r>
              <a:rPr dirty="0" sz="1300" spc="5">
                <a:latin typeface="Times New Roman"/>
                <a:cs typeface="Times New Roman"/>
              </a:rPr>
              <a:t>procedure, </a:t>
            </a:r>
            <a:r>
              <a:rPr dirty="0" sz="1300" spc="10">
                <a:latin typeface="Times New Roman"/>
                <a:cs typeface="Times New Roman"/>
              </a:rPr>
              <a:t>you </a:t>
            </a:r>
            <a:r>
              <a:rPr dirty="0" sz="1300" spc="5">
                <a:latin typeface="Times New Roman"/>
                <a:cs typeface="Times New Roman"/>
              </a:rPr>
              <a:t>specify the </a:t>
            </a:r>
            <a:r>
              <a:rPr dirty="0" sz="1300" spc="10">
                <a:latin typeface="Times New Roman"/>
                <a:cs typeface="Times New Roman"/>
              </a:rPr>
              <a:t>name </a:t>
            </a:r>
            <a:r>
              <a:rPr dirty="0" sz="1300" spc="5">
                <a:latin typeface="Times New Roman"/>
                <a:cs typeface="Times New Roman"/>
              </a:rPr>
              <a:t>of the filter and its  respective value.</a:t>
            </a:r>
            <a:endParaRPr sz="1300">
              <a:latin typeface="Times New Roman"/>
              <a:cs typeface="Times New Roman"/>
            </a:endParaRPr>
          </a:p>
          <a:p>
            <a:pPr marL="137795" marR="253365" indent="-635">
              <a:lnSpc>
                <a:spcPct val="101299"/>
              </a:lnSpc>
              <a:spcBef>
                <a:spcPts val="320"/>
              </a:spcBef>
            </a:pPr>
            <a:r>
              <a:rPr dirty="0" sz="1300" spc="5">
                <a:latin typeface="Times New Roman"/>
                <a:cs typeface="Times New Roman"/>
              </a:rPr>
              <a:t>For example, </a:t>
            </a:r>
            <a:r>
              <a:rPr dirty="0" sz="1300" spc="10">
                <a:latin typeface="Times New Roman"/>
                <a:cs typeface="Times New Roman"/>
              </a:rPr>
              <a:t>you can </a:t>
            </a:r>
            <a:r>
              <a:rPr dirty="0" sz="1300" spc="5">
                <a:latin typeface="Times New Roman"/>
                <a:cs typeface="Times New Roman"/>
              </a:rPr>
              <a:t>use the </a:t>
            </a:r>
            <a:r>
              <a:rPr dirty="0" sz="1300" spc="15">
                <a:latin typeface="Courier New"/>
                <a:cs typeface="Courier New"/>
              </a:rPr>
              <a:t>SCHEMA</a:t>
            </a:r>
            <a:r>
              <a:rPr dirty="0" sz="1300" spc="-390">
                <a:latin typeface="Courier New"/>
                <a:cs typeface="Courier New"/>
              </a:rPr>
              <a:t> </a:t>
            </a:r>
            <a:r>
              <a:rPr dirty="0" sz="1300" spc="5">
                <a:latin typeface="Times New Roman"/>
                <a:cs typeface="Times New Roman"/>
              </a:rPr>
              <a:t>filter with a value to identify the </a:t>
            </a:r>
            <a:r>
              <a:rPr dirty="0" sz="1300" spc="10">
                <a:latin typeface="Times New Roman"/>
                <a:cs typeface="Times New Roman"/>
              </a:rPr>
              <a:t>schema whose  </a:t>
            </a:r>
            <a:r>
              <a:rPr dirty="0" sz="1300" spc="5">
                <a:latin typeface="Times New Roman"/>
                <a:cs typeface="Times New Roman"/>
              </a:rPr>
              <a:t>objects are selected. </a:t>
            </a:r>
            <a:r>
              <a:rPr dirty="0" sz="1300" spc="10">
                <a:latin typeface="Times New Roman"/>
                <a:cs typeface="Times New Roman"/>
              </a:rPr>
              <a:t>Then </a:t>
            </a:r>
            <a:r>
              <a:rPr dirty="0" sz="1300" spc="5">
                <a:latin typeface="Times New Roman"/>
                <a:cs typeface="Times New Roman"/>
              </a:rPr>
              <a:t>use a second call to the </a:t>
            </a:r>
            <a:r>
              <a:rPr dirty="0" sz="1300" spc="15">
                <a:latin typeface="Courier New"/>
                <a:cs typeface="Courier New"/>
              </a:rPr>
              <a:t>SET_FILTER </a:t>
            </a:r>
            <a:r>
              <a:rPr dirty="0" sz="1300" spc="5">
                <a:latin typeface="Times New Roman"/>
                <a:cs typeface="Times New Roman"/>
              </a:rPr>
              <a:t>procedure and use a  filter </a:t>
            </a:r>
            <a:r>
              <a:rPr dirty="0" sz="1300" spc="10">
                <a:latin typeface="Times New Roman"/>
                <a:cs typeface="Times New Roman"/>
              </a:rPr>
              <a:t>named </a:t>
            </a:r>
            <a:r>
              <a:rPr dirty="0" sz="1300" spc="10">
                <a:latin typeface="Courier New"/>
                <a:cs typeface="Courier New"/>
              </a:rPr>
              <a:t>INCLUDE_USER </a:t>
            </a:r>
            <a:r>
              <a:rPr dirty="0" sz="1300" spc="5">
                <a:latin typeface="Times New Roman"/>
                <a:cs typeface="Times New Roman"/>
              </a:rPr>
              <a:t>that has a </a:t>
            </a:r>
            <a:r>
              <a:rPr dirty="0" sz="1300" spc="10">
                <a:latin typeface="Times New Roman"/>
                <a:cs typeface="Times New Roman"/>
              </a:rPr>
              <a:t>Boolean </a:t>
            </a:r>
            <a:r>
              <a:rPr dirty="0" sz="1300" spc="5">
                <a:latin typeface="Times New Roman"/>
                <a:cs typeface="Times New Roman"/>
              </a:rPr>
              <a:t>data type for its value. If it is set to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then objects containing privileged information about the user are</a:t>
            </a:r>
            <a:r>
              <a:rPr dirty="0" sz="1300" spc="80">
                <a:latin typeface="Times New Roman"/>
                <a:cs typeface="Times New Roman"/>
              </a:rPr>
              <a:t> </a:t>
            </a:r>
            <a:r>
              <a:rPr dirty="0" sz="1300" spc="5">
                <a:latin typeface="Times New Roman"/>
                <a:cs typeface="Times New Roman"/>
              </a:rPr>
              <a:t>retrieved.</a:t>
            </a:r>
            <a:endParaRPr sz="1300">
              <a:latin typeface="Times New Roman"/>
              <a:cs typeface="Times New Roman"/>
            </a:endParaRPr>
          </a:p>
          <a:p>
            <a:pPr marL="1017905" marR="231775">
              <a:lnSpc>
                <a:spcPts val="1460"/>
              </a:lnSpc>
              <a:spcBef>
                <a:spcPts val="45"/>
              </a:spcBef>
            </a:pPr>
            <a:r>
              <a:rPr dirty="0" sz="1200" spc="5">
                <a:latin typeface="Courier New"/>
                <a:cs typeface="Courier New"/>
              </a:rPr>
              <a:t>DBMS_METADATA.SET_FILTER(handle, SCHEMA, 'HR');  DBMS_METADATA. SET_FILTER(handle, INCLUDE_USER,</a:t>
            </a:r>
            <a:r>
              <a:rPr dirty="0" sz="1200" spc="30">
                <a:latin typeface="Courier New"/>
                <a:cs typeface="Courier New"/>
              </a:rPr>
              <a:t> </a:t>
            </a:r>
            <a:r>
              <a:rPr dirty="0" sz="1200" spc="5">
                <a:latin typeface="Courier New"/>
                <a:cs typeface="Courier New"/>
              </a:rPr>
              <a:t>TRUE);</a:t>
            </a:r>
            <a:endParaRPr sz="1200">
              <a:latin typeface="Courier New"/>
              <a:cs typeface="Courier New"/>
            </a:endParaRPr>
          </a:p>
          <a:p>
            <a:pPr marL="137795" marR="5080">
              <a:lnSpc>
                <a:spcPct val="103099"/>
              </a:lnSpc>
              <a:spcBef>
                <a:spcPts val="325"/>
              </a:spcBef>
            </a:pPr>
            <a:r>
              <a:rPr dirty="0" sz="1300" spc="10">
                <a:latin typeface="Times New Roman"/>
                <a:cs typeface="Times New Roman"/>
              </a:rPr>
              <a:t>Each</a:t>
            </a:r>
            <a:r>
              <a:rPr dirty="0" sz="1300" spc="15">
                <a:latin typeface="Times New Roman"/>
                <a:cs typeface="Times New Roman"/>
              </a:rPr>
              <a:t> </a:t>
            </a:r>
            <a:r>
              <a:rPr dirty="0" sz="1300" spc="5">
                <a:latin typeface="Times New Roman"/>
                <a:cs typeface="Times New Roman"/>
              </a:rPr>
              <a:t>call</a:t>
            </a:r>
            <a:r>
              <a:rPr dirty="0" sz="1300" spc="15">
                <a:latin typeface="Times New Roman"/>
                <a:cs typeface="Times New Roman"/>
              </a:rPr>
              <a:t> </a:t>
            </a:r>
            <a:r>
              <a:rPr dirty="0" sz="1300" spc="5">
                <a:latin typeface="Times New Roman"/>
                <a:cs typeface="Times New Roman"/>
              </a:rPr>
              <a:t>to</a:t>
            </a:r>
            <a:r>
              <a:rPr dirty="0" sz="1300">
                <a:latin typeface="Times New Roman"/>
                <a:cs typeface="Times New Roman"/>
              </a:rPr>
              <a:t> </a:t>
            </a:r>
            <a:r>
              <a:rPr dirty="0" sz="1300" spc="15">
                <a:latin typeface="Courier New"/>
                <a:cs typeface="Courier New"/>
              </a:rPr>
              <a:t>SET_FILTER</a:t>
            </a:r>
            <a:r>
              <a:rPr dirty="0" sz="1300" spc="-450">
                <a:latin typeface="Courier New"/>
                <a:cs typeface="Courier New"/>
              </a:rPr>
              <a:t> </a:t>
            </a:r>
            <a:r>
              <a:rPr dirty="0" sz="1300" spc="5">
                <a:latin typeface="Times New Roman"/>
                <a:cs typeface="Times New Roman"/>
              </a:rPr>
              <a:t>causes</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WHERE</a:t>
            </a:r>
            <a:r>
              <a:rPr dirty="0" sz="1300" spc="-450">
                <a:latin typeface="Courier New"/>
                <a:cs typeface="Courier New"/>
              </a:rPr>
              <a:t> </a:t>
            </a:r>
            <a:r>
              <a:rPr dirty="0" sz="1300" spc="5">
                <a:latin typeface="Times New Roman"/>
                <a:cs typeface="Times New Roman"/>
              </a:rPr>
              <a:t>condition</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be</a:t>
            </a:r>
            <a:r>
              <a:rPr dirty="0" sz="1300" spc="10">
                <a:latin typeface="Times New Roman"/>
                <a:cs typeface="Times New Roman"/>
              </a:rPr>
              <a:t> added</a:t>
            </a:r>
            <a:r>
              <a:rPr dirty="0" sz="1300" spc="5">
                <a:latin typeface="Times New Roman"/>
                <a:cs typeface="Times New Roman"/>
              </a:rPr>
              <a:t> to</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underlying</a:t>
            </a:r>
            <a:r>
              <a:rPr dirty="0" sz="1300" spc="10">
                <a:latin typeface="Times New Roman"/>
                <a:cs typeface="Times New Roman"/>
              </a:rPr>
              <a:t> </a:t>
            </a:r>
            <a:r>
              <a:rPr dirty="0" sz="1300" spc="5">
                <a:latin typeface="Times New Roman"/>
                <a:cs typeface="Times New Roman"/>
              </a:rPr>
              <a:t>query  that fetches the set of objects. </a:t>
            </a:r>
            <a:r>
              <a:rPr dirty="0" sz="1300" spc="10">
                <a:latin typeface="Times New Roman"/>
                <a:cs typeface="Times New Roman"/>
              </a:rPr>
              <a:t>The </a:t>
            </a:r>
            <a:r>
              <a:rPr dirty="0" sz="1300" spc="15">
                <a:latin typeface="Courier New"/>
                <a:cs typeface="Courier New"/>
              </a:rPr>
              <a:t>WHERE </a:t>
            </a:r>
            <a:r>
              <a:rPr dirty="0" sz="1300" spc="5">
                <a:latin typeface="Times New Roman"/>
                <a:cs typeface="Times New Roman"/>
              </a:rPr>
              <a:t>conditions are </a:t>
            </a:r>
            <a:r>
              <a:rPr dirty="0" sz="1300" spc="10">
                <a:latin typeface="Times New Roman"/>
                <a:cs typeface="Times New Roman"/>
              </a:rPr>
              <a:t>combined </a:t>
            </a:r>
            <a:r>
              <a:rPr dirty="0" sz="1300" spc="5">
                <a:latin typeface="Times New Roman"/>
                <a:cs typeface="Times New Roman"/>
              </a:rPr>
              <a:t>using an </a:t>
            </a:r>
            <a:r>
              <a:rPr dirty="0" sz="1300" spc="15">
                <a:latin typeface="Courier New"/>
                <a:cs typeface="Courier New"/>
              </a:rPr>
              <a:t>AND  </a:t>
            </a:r>
            <a:r>
              <a:rPr dirty="0" sz="1300" spc="5">
                <a:latin typeface="Times New Roman"/>
                <a:cs typeface="Times New Roman"/>
              </a:rPr>
              <a:t>operator, so </a:t>
            </a:r>
            <a:r>
              <a:rPr dirty="0" sz="1300" spc="10">
                <a:latin typeface="Times New Roman"/>
                <a:cs typeface="Times New Roman"/>
              </a:rPr>
              <a:t>you </a:t>
            </a:r>
            <a:r>
              <a:rPr dirty="0" sz="1300" spc="5">
                <a:latin typeface="Times New Roman"/>
                <a:cs typeface="Times New Roman"/>
              </a:rPr>
              <a:t>can use multiple </a:t>
            </a:r>
            <a:r>
              <a:rPr dirty="0" sz="1300" spc="15">
                <a:latin typeface="Courier New"/>
                <a:cs typeface="Courier New"/>
              </a:rPr>
              <a:t>SET_FILTER </a:t>
            </a:r>
            <a:r>
              <a:rPr dirty="0" sz="1300" spc="10">
                <a:latin typeface="Times New Roman"/>
                <a:cs typeface="Times New Roman"/>
              </a:rPr>
              <a:t>calls </a:t>
            </a:r>
            <a:r>
              <a:rPr dirty="0" sz="1300" spc="5">
                <a:latin typeface="Times New Roman"/>
                <a:cs typeface="Times New Roman"/>
              </a:rPr>
              <a:t>to refine the set of objects to </a:t>
            </a:r>
            <a:r>
              <a:rPr dirty="0" sz="1300" spc="10">
                <a:latin typeface="Times New Roman"/>
                <a:cs typeface="Times New Roman"/>
              </a:rPr>
              <a:t>be  </a:t>
            </a:r>
            <a:r>
              <a:rPr dirty="0" sz="1300" spc="5">
                <a:latin typeface="Times New Roman"/>
                <a:cs typeface="Times New Roman"/>
              </a:rPr>
              <a:t>returned.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Examples </a:t>
            </a:r>
            <a:r>
              <a:rPr dirty="0" sz="2000" b="1">
                <a:latin typeface="Arial"/>
                <a:cs typeface="Arial"/>
              </a:rPr>
              <a:t>of </a:t>
            </a:r>
            <a:r>
              <a:rPr dirty="0" sz="2000" spc="-5" b="1">
                <a:latin typeface="Arial"/>
                <a:cs typeface="Arial"/>
              </a:rPr>
              <a:t>Setting</a:t>
            </a:r>
            <a:r>
              <a:rPr dirty="0" sz="2000" b="1">
                <a:latin typeface="Arial"/>
                <a:cs typeface="Arial"/>
              </a:rPr>
              <a:t> Filters</a:t>
            </a:r>
            <a:endParaRPr sz="2000">
              <a:latin typeface="Arial"/>
              <a:cs typeface="Arial"/>
            </a:endParaRPr>
          </a:p>
          <a:p>
            <a:pPr>
              <a:lnSpc>
                <a:spcPct val="100000"/>
              </a:lnSpc>
            </a:pPr>
            <a:endParaRPr sz="2200">
              <a:latin typeface="Arial"/>
              <a:cs typeface="Arial"/>
            </a:endParaRPr>
          </a:p>
          <a:p>
            <a:pPr>
              <a:lnSpc>
                <a:spcPct val="100000"/>
              </a:lnSpc>
            </a:pPr>
            <a:endParaRPr sz="1900">
              <a:latin typeface="Arial"/>
              <a:cs typeface="Arial"/>
            </a:endParaRPr>
          </a:p>
          <a:p>
            <a:pPr marL="626745" marR="927100">
              <a:lnSpc>
                <a:spcPct val="101400"/>
              </a:lnSpc>
            </a:pPr>
            <a:r>
              <a:rPr dirty="0" sz="1550" spc="10" b="1">
                <a:latin typeface="Arial"/>
                <a:cs typeface="Arial"/>
              </a:rPr>
              <a:t>Set up the </a:t>
            </a:r>
            <a:r>
              <a:rPr dirty="0" sz="1550" spc="5" b="1">
                <a:latin typeface="Arial"/>
                <a:cs typeface="Arial"/>
              </a:rPr>
              <a:t>filter </a:t>
            </a:r>
            <a:r>
              <a:rPr dirty="0" sz="1550" spc="10" b="1">
                <a:latin typeface="Arial"/>
                <a:cs typeface="Arial"/>
              </a:rPr>
              <a:t>to fetch the </a:t>
            </a:r>
            <a:r>
              <a:rPr dirty="0" sz="1550" spc="10" b="1">
                <a:latin typeface="Courier New"/>
                <a:cs typeface="Courier New"/>
              </a:rPr>
              <a:t>HR </a:t>
            </a:r>
            <a:r>
              <a:rPr dirty="0" sz="1550" spc="10" b="1">
                <a:latin typeface="Arial"/>
                <a:cs typeface="Arial"/>
              </a:rPr>
              <a:t>schema objects  excluding the object types of functions, procedures,  and packages, as well as any views that contain  </a:t>
            </a:r>
            <a:r>
              <a:rPr dirty="0" sz="1550" spc="10" b="1">
                <a:latin typeface="Courier New"/>
                <a:cs typeface="Courier New"/>
              </a:rPr>
              <a:t>PAYROLL</a:t>
            </a:r>
            <a:r>
              <a:rPr dirty="0" sz="1550" spc="-490" b="1">
                <a:latin typeface="Courier New"/>
                <a:cs typeface="Courier New"/>
              </a:rPr>
              <a:t> </a:t>
            </a:r>
            <a:r>
              <a:rPr dirty="0" sz="1550" spc="5" b="1">
                <a:latin typeface="Arial"/>
                <a:cs typeface="Arial"/>
              </a:rPr>
              <a:t>in </a:t>
            </a:r>
            <a:r>
              <a:rPr dirty="0" sz="1550" spc="10" b="1">
                <a:latin typeface="Arial"/>
                <a:cs typeface="Arial"/>
              </a:rPr>
              <a:t>the </a:t>
            </a:r>
            <a:r>
              <a:rPr dirty="0" sz="1550" spc="5" b="1">
                <a:latin typeface="Arial"/>
                <a:cs typeface="Arial"/>
              </a:rPr>
              <a:t>start </a:t>
            </a:r>
            <a:r>
              <a:rPr dirty="0" sz="1550" spc="10" b="1">
                <a:latin typeface="Arial"/>
                <a:cs typeface="Arial"/>
              </a:rPr>
              <a:t>of the view name:</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gn="ctr" marL="10160">
              <a:lnSpc>
                <a:spcPct val="100000"/>
              </a:lnSpc>
              <a:spcBef>
                <a:spcPts val="118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800350"/>
            <a:ext cx="5105400" cy="1933575"/>
          </a:xfrm>
          <a:prstGeom prst="rect">
            <a:avLst/>
          </a:prstGeom>
          <a:solidFill>
            <a:srgbClr val="CCCCCC"/>
          </a:solidFill>
          <a:ln w="20574">
            <a:solidFill>
              <a:srgbClr val="000000"/>
            </a:solidFill>
          </a:ln>
        </p:spPr>
        <p:txBody>
          <a:bodyPr wrap="square" lIns="0" tIns="74930" rIns="0" bIns="0" rtlCol="0" vert="horz">
            <a:spAutoFit/>
          </a:bodyPr>
          <a:lstStyle/>
          <a:p>
            <a:pPr marL="250825" marR="910590" indent="-175260">
              <a:lnSpc>
                <a:spcPct val="100000"/>
              </a:lnSpc>
              <a:spcBef>
                <a:spcPts val="590"/>
              </a:spcBef>
            </a:pPr>
            <a:r>
              <a:rPr dirty="0" sz="1150" spc="-5" b="1">
                <a:latin typeface="Courier New"/>
                <a:cs typeface="Courier New"/>
              </a:rPr>
              <a:t>DBMS_METADATA.SET_FILTER(handle, 'SCHEMA_EXPR',  'IN (''PAYROLL'',</a:t>
            </a:r>
            <a:r>
              <a:rPr dirty="0" sz="1150" spc="-10" b="1">
                <a:latin typeface="Courier New"/>
                <a:cs typeface="Courier New"/>
              </a:rPr>
              <a:t> </a:t>
            </a:r>
            <a:r>
              <a:rPr dirty="0" sz="1150" spc="-5" b="1">
                <a:latin typeface="Courier New"/>
                <a:cs typeface="Courier New"/>
              </a:rPr>
              <a:t>''HR'')');</a:t>
            </a:r>
            <a:endParaRPr sz="1150">
              <a:latin typeface="Courier New"/>
              <a:cs typeface="Courier New"/>
            </a:endParaRPr>
          </a:p>
          <a:p>
            <a:pPr marL="250825" marR="386715" indent="-175260">
              <a:lnSpc>
                <a:spcPts val="1380"/>
              </a:lnSpc>
              <a:spcBef>
                <a:spcPts val="40"/>
              </a:spcBef>
            </a:pPr>
            <a:r>
              <a:rPr dirty="0" sz="1150" spc="-5" b="1">
                <a:latin typeface="Courier New"/>
                <a:cs typeface="Courier New"/>
              </a:rPr>
              <a:t>DBMS_METADATA.SET_FILTER(handle, 'EXCLUDE_PATH_EXPR',  '=''FUNCTION''');</a:t>
            </a:r>
            <a:endParaRPr sz="1150">
              <a:latin typeface="Courier New"/>
              <a:cs typeface="Courier New"/>
            </a:endParaRPr>
          </a:p>
          <a:p>
            <a:pPr marL="76200">
              <a:lnSpc>
                <a:spcPts val="1330"/>
              </a:lnSpc>
            </a:pPr>
            <a:r>
              <a:rPr dirty="0" sz="1150" spc="-5" b="1">
                <a:latin typeface="Courier New"/>
                <a:cs typeface="Courier New"/>
              </a:rPr>
              <a:t>DBMS_METADATA.SET_FILTER(handle,</a:t>
            </a:r>
            <a:r>
              <a:rPr dirty="0" sz="1150" spc="-40" b="1">
                <a:latin typeface="Courier New"/>
                <a:cs typeface="Courier New"/>
              </a:rPr>
              <a:t> </a:t>
            </a:r>
            <a:r>
              <a:rPr dirty="0" sz="1150" spc="-5" b="1">
                <a:latin typeface="Courier New"/>
                <a:cs typeface="Courier New"/>
              </a:rPr>
              <a:t>'EXCLUDE_PATH_EXPR',</a:t>
            </a:r>
            <a:endParaRPr sz="1150">
              <a:latin typeface="Courier New"/>
              <a:cs typeface="Courier New"/>
            </a:endParaRPr>
          </a:p>
          <a:p>
            <a:pPr marL="76200" marR="386715" indent="174625">
              <a:lnSpc>
                <a:spcPct val="100000"/>
              </a:lnSpc>
            </a:pPr>
            <a:r>
              <a:rPr dirty="0" sz="1150" spc="-5" b="1">
                <a:latin typeface="Courier New"/>
                <a:cs typeface="Courier New"/>
              </a:rPr>
              <a:t>'=''PROCEDURE''');  DBMS_METADATA.SET_FILTER(handle,</a:t>
            </a:r>
            <a:r>
              <a:rPr dirty="0" sz="1150" spc="-40" b="1">
                <a:latin typeface="Courier New"/>
                <a:cs typeface="Courier New"/>
              </a:rPr>
              <a:t> </a:t>
            </a:r>
            <a:r>
              <a:rPr dirty="0" sz="1150" spc="-5" b="1">
                <a:latin typeface="Courier New"/>
                <a:cs typeface="Courier New"/>
              </a:rPr>
              <a:t>'EXCLUDE_PATH_EXPR',</a:t>
            </a:r>
            <a:endParaRPr sz="1150">
              <a:latin typeface="Courier New"/>
              <a:cs typeface="Courier New"/>
            </a:endParaRPr>
          </a:p>
          <a:p>
            <a:pPr marL="250825">
              <a:lnSpc>
                <a:spcPts val="1370"/>
              </a:lnSpc>
            </a:pPr>
            <a:r>
              <a:rPr dirty="0" sz="1150" spc="-5" b="1">
                <a:latin typeface="Courier New"/>
                <a:cs typeface="Courier New"/>
              </a:rPr>
              <a:t>'=''PACKAGE''');</a:t>
            </a:r>
            <a:endParaRPr sz="1150">
              <a:latin typeface="Courier New"/>
              <a:cs typeface="Courier New"/>
            </a:endParaRPr>
          </a:p>
          <a:p>
            <a:pPr marL="250825" marR="386715" indent="-175260">
              <a:lnSpc>
                <a:spcPct val="100000"/>
              </a:lnSpc>
            </a:pPr>
            <a:r>
              <a:rPr dirty="0" sz="1150" spc="-5" b="1">
                <a:latin typeface="Courier New"/>
                <a:cs typeface="Courier New"/>
              </a:rPr>
              <a:t>DBMS_METADATA.SET_FILTER(handle, 'EXCLUDE_NAME_EXPR',  'LIKE ''PAYROLL%''',</a:t>
            </a:r>
            <a:r>
              <a:rPr dirty="0" sz="1150" spc="-10" b="1">
                <a:latin typeface="Courier New"/>
                <a:cs typeface="Courier New"/>
              </a:rPr>
              <a:t> </a:t>
            </a:r>
            <a:r>
              <a:rPr dirty="0" sz="1150" spc="-5" b="1">
                <a:latin typeface="Courier New"/>
                <a:cs typeface="Courier New"/>
              </a:rPr>
              <a:t>'VIEW');</a:t>
            </a:r>
            <a:endParaRPr sz="1150">
              <a:latin typeface="Courier New"/>
              <a:cs typeface="Courier New"/>
            </a:endParaRPr>
          </a:p>
        </p:txBody>
      </p:sp>
      <p:sp>
        <p:nvSpPr>
          <p:cNvPr id="5" name="object 5"/>
          <p:cNvSpPr txBox="1"/>
          <p:nvPr/>
        </p:nvSpPr>
        <p:spPr>
          <a:xfrm>
            <a:off x="743204" y="5619272"/>
            <a:ext cx="6251575" cy="131381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Examples of Setting</a:t>
            </a:r>
            <a:r>
              <a:rPr dirty="0" sz="1300" b="1">
                <a:latin typeface="Arial"/>
                <a:cs typeface="Arial"/>
              </a:rPr>
              <a:t> </a:t>
            </a:r>
            <a:r>
              <a:rPr dirty="0" sz="1300" spc="5" b="1">
                <a:latin typeface="Arial"/>
                <a:cs typeface="Arial"/>
              </a:rPr>
              <a:t>Filters</a:t>
            </a:r>
            <a:endParaRPr sz="1300">
              <a:latin typeface="Arial"/>
              <a:cs typeface="Arial"/>
            </a:endParaRPr>
          </a:p>
          <a:p>
            <a:pPr marL="137795" marR="5080">
              <a:lnSpc>
                <a:spcPct val="102600"/>
              </a:lnSpc>
              <a:spcBef>
                <a:spcPts val="270"/>
              </a:spcBef>
            </a:pPr>
            <a:r>
              <a:rPr dirty="0" sz="1300" spc="10">
                <a:latin typeface="Times New Roman"/>
                <a:cs typeface="Times New Roman"/>
              </a:rPr>
              <a:t>The </a:t>
            </a:r>
            <a:r>
              <a:rPr dirty="0" sz="1300" spc="5">
                <a:latin typeface="Times New Roman"/>
                <a:cs typeface="Times New Roman"/>
              </a:rPr>
              <a:t>example </a:t>
            </a:r>
            <a:r>
              <a:rPr dirty="0" sz="1300" spc="10">
                <a:latin typeface="Times New Roman"/>
                <a:cs typeface="Times New Roman"/>
              </a:rPr>
              <a:t>shown </a:t>
            </a:r>
            <a:r>
              <a:rPr dirty="0" sz="1300" spc="5">
                <a:latin typeface="Times New Roman"/>
                <a:cs typeface="Times New Roman"/>
              </a:rPr>
              <a:t>in the slide calls the </a:t>
            </a:r>
            <a:r>
              <a:rPr dirty="0" sz="1300" spc="15">
                <a:latin typeface="Courier New"/>
                <a:cs typeface="Courier New"/>
              </a:rPr>
              <a:t>SET_FILTER </a:t>
            </a:r>
            <a:r>
              <a:rPr dirty="0" sz="1300" spc="5">
                <a:latin typeface="Times New Roman"/>
                <a:cs typeface="Times New Roman"/>
              </a:rPr>
              <a:t>procedure several times to create  a </a:t>
            </a:r>
            <a:r>
              <a:rPr dirty="0" sz="1300" spc="15">
                <a:latin typeface="Courier New"/>
                <a:cs typeface="Courier New"/>
              </a:rPr>
              <a:t>WHERE</a:t>
            </a:r>
            <a:r>
              <a:rPr dirty="0" sz="1300" spc="-320">
                <a:latin typeface="Courier New"/>
                <a:cs typeface="Courier New"/>
              </a:rPr>
              <a:t> </a:t>
            </a:r>
            <a:r>
              <a:rPr dirty="0" sz="1300" spc="5">
                <a:latin typeface="Times New Roman"/>
                <a:cs typeface="Times New Roman"/>
              </a:rPr>
              <a:t>condition that identifies </a:t>
            </a:r>
            <a:r>
              <a:rPr dirty="0" sz="1300" spc="10">
                <a:latin typeface="Times New Roman"/>
                <a:cs typeface="Times New Roman"/>
              </a:rPr>
              <a:t>which </a:t>
            </a:r>
            <a:r>
              <a:rPr dirty="0" sz="1300" spc="5">
                <a:latin typeface="Times New Roman"/>
                <a:cs typeface="Times New Roman"/>
              </a:rPr>
              <a:t>object types are to be fetched. First, the objects in  the </a:t>
            </a:r>
            <a:r>
              <a:rPr dirty="0" sz="1300" spc="15">
                <a:latin typeface="Courier New"/>
                <a:cs typeface="Courier New"/>
              </a:rPr>
              <a:t>PAYROLL </a:t>
            </a:r>
            <a:r>
              <a:rPr dirty="0" sz="1300" spc="5">
                <a:latin typeface="Times New Roman"/>
                <a:cs typeface="Times New Roman"/>
              </a:rPr>
              <a:t>and </a:t>
            </a:r>
            <a:r>
              <a:rPr dirty="0" sz="1300" spc="10">
                <a:latin typeface="Courier New"/>
                <a:cs typeface="Courier New"/>
              </a:rPr>
              <a:t>HR </a:t>
            </a:r>
            <a:r>
              <a:rPr dirty="0" sz="1300" spc="5">
                <a:latin typeface="Times New Roman"/>
                <a:cs typeface="Times New Roman"/>
              </a:rPr>
              <a:t>schemas are identified as object types to be fetched. Subsequently,  the </a:t>
            </a:r>
            <a:r>
              <a:rPr dirty="0" sz="1300" spc="15">
                <a:latin typeface="Courier New"/>
                <a:cs typeface="Courier New"/>
              </a:rPr>
              <a:t>SET_FILTER </a:t>
            </a:r>
            <a:r>
              <a:rPr dirty="0" sz="1300" spc="5">
                <a:latin typeface="Times New Roman"/>
                <a:cs typeface="Times New Roman"/>
              </a:rPr>
              <a:t>procedure identifies certain object types (functions, procedures, and  packages) and view object </a:t>
            </a:r>
            <a:r>
              <a:rPr dirty="0" sz="1300" spc="10">
                <a:latin typeface="Times New Roman"/>
                <a:cs typeface="Times New Roman"/>
              </a:rPr>
              <a:t>names </a:t>
            </a:r>
            <a:r>
              <a:rPr dirty="0" sz="1300" spc="5">
                <a:latin typeface="Times New Roman"/>
                <a:cs typeface="Times New Roman"/>
              </a:rPr>
              <a:t>to be excluded.</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308" y="1419034"/>
            <a:ext cx="5126355" cy="3562985"/>
            <a:chOff x="1325308" y="1419034"/>
            <a:chExt cx="5126355" cy="3562985"/>
          </a:xfrm>
        </p:grpSpPr>
        <p:sp>
          <p:nvSpPr>
            <p:cNvPr id="4" name="object 4"/>
            <p:cNvSpPr/>
            <p:nvPr/>
          </p:nvSpPr>
          <p:spPr>
            <a:xfrm>
              <a:off x="1335786" y="1429512"/>
              <a:ext cx="5105400" cy="3542029"/>
            </a:xfrm>
            <a:custGeom>
              <a:avLst/>
              <a:gdLst/>
              <a:ahLst/>
              <a:cxnLst/>
              <a:rect l="l" t="t" r="r" b="b"/>
              <a:pathLst>
                <a:path w="5105400" h="3542029">
                  <a:moveTo>
                    <a:pt x="5105400" y="0"/>
                  </a:moveTo>
                  <a:lnTo>
                    <a:pt x="0" y="0"/>
                  </a:lnTo>
                  <a:lnTo>
                    <a:pt x="0" y="3541776"/>
                  </a:lnTo>
                  <a:lnTo>
                    <a:pt x="5105400" y="3541776"/>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6" y="1429512"/>
              <a:ext cx="5105400" cy="3542029"/>
            </a:xfrm>
            <a:custGeom>
              <a:avLst/>
              <a:gdLst/>
              <a:ahLst/>
              <a:cxnLst/>
              <a:rect l="l" t="t" r="r" b="b"/>
              <a:pathLst>
                <a:path w="5105400" h="3542029">
                  <a:moveTo>
                    <a:pt x="5105400" y="0"/>
                  </a:moveTo>
                  <a:lnTo>
                    <a:pt x="0" y="0"/>
                  </a:lnTo>
                  <a:lnTo>
                    <a:pt x="0" y="3541776"/>
                  </a:lnTo>
                  <a:lnTo>
                    <a:pt x="5105400" y="3541776"/>
                  </a:lnTo>
                  <a:lnTo>
                    <a:pt x="5105400" y="0"/>
                  </a:lnTo>
                  <a:close/>
                </a:path>
              </a:pathLst>
            </a:custGeom>
            <a:ln w="20574">
              <a:solidFill>
                <a:srgbClr val="000000"/>
              </a:solidFill>
            </a:ln>
          </p:spPr>
          <p:txBody>
            <a:bodyPr wrap="square" lIns="0" tIns="0" rIns="0" bIns="0" rtlCol="0"/>
            <a:lstStyle/>
            <a:p/>
          </p:txBody>
        </p:sp>
      </p:grpSp>
      <p:sp>
        <p:nvSpPr>
          <p:cNvPr id="6" name="object 6"/>
          <p:cNvSpPr txBox="1"/>
          <p:nvPr/>
        </p:nvSpPr>
        <p:spPr>
          <a:xfrm>
            <a:off x="1411986" y="1392427"/>
            <a:ext cx="303911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CREATE PROCEDURE </a:t>
            </a:r>
            <a:r>
              <a:rPr dirty="0" sz="1300" spc="-20" b="1">
                <a:latin typeface="Courier New"/>
                <a:cs typeface="Courier New"/>
              </a:rPr>
              <a:t>example_one</a:t>
            </a:r>
            <a:r>
              <a:rPr dirty="0" sz="1300" spc="-65" b="1">
                <a:latin typeface="Courier New"/>
                <a:cs typeface="Courier New"/>
              </a:rPr>
              <a:t> </a:t>
            </a:r>
            <a:r>
              <a:rPr dirty="0" sz="1300" spc="-20" b="1">
                <a:latin typeface="Courier New"/>
                <a:cs typeface="Courier New"/>
              </a:rPr>
              <a:t>IS</a:t>
            </a:r>
            <a:endParaRPr sz="1300">
              <a:latin typeface="Courier New"/>
              <a:cs typeface="Courier New"/>
            </a:endParaRPr>
          </a:p>
        </p:txBody>
      </p:sp>
      <p:sp>
        <p:nvSpPr>
          <p:cNvPr id="7" name="object 7"/>
          <p:cNvSpPr txBox="1"/>
          <p:nvPr/>
        </p:nvSpPr>
        <p:spPr>
          <a:xfrm>
            <a:off x="2095501" y="1559370"/>
            <a:ext cx="3235960" cy="222250"/>
          </a:xfrm>
          <a:prstGeom prst="rect">
            <a:avLst/>
          </a:prstGeom>
        </p:spPr>
        <p:txBody>
          <a:bodyPr wrap="square" lIns="0" tIns="11430" rIns="0" bIns="0" rtlCol="0" vert="horz">
            <a:spAutoFit/>
          </a:bodyPr>
          <a:lstStyle/>
          <a:p>
            <a:pPr>
              <a:lnSpc>
                <a:spcPct val="100000"/>
              </a:lnSpc>
              <a:spcBef>
                <a:spcPts val="90"/>
              </a:spcBef>
              <a:tabLst>
                <a:tab pos="1269365" algn="l"/>
                <a:tab pos="2538730" algn="l"/>
              </a:tabLst>
            </a:pPr>
            <a:r>
              <a:rPr dirty="0" sz="1300" spc="-15" b="1">
                <a:latin typeface="Courier New"/>
                <a:cs typeface="Courier New"/>
              </a:rPr>
              <a:t>NUMBER;</a:t>
            </a:r>
            <a:r>
              <a:rPr dirty="0" sz="1300" spc="-20" b="1">
                <a:latin typeface="Courier New"/>
                <a:cs typeface="Courier New"/>
              </a:rPr>
              <a:t> </a:t>
            </a:r>
            <a:r>
              <a:rPr dirty="0" sz="1300" spc="-15" b="1">
                <a:latin typeface="Courier New"/>
                <a:cs typeface="Courier New"/>
              </a:rPr>
              <a:t>th1	NUMBER; th2	</a:t>
            </a:r>
            <a:r>
              <a:rPr dirty="0" sz="1300" spc="-20" b="1">
                <a:latin typeface="Courier New"/>
                <a:cs typeface="Courier New"/>
              </a:rPr>
              <a:t>NUMBER;</a:t>
            </a:r>
            <a:endParaRPr sz="1300">
              <a:latin typeface="Courier New"/>
              <a:cs typeface="Courier New"/>
            </a:endParaRPr>
          </a:p>
        </p:txBody>
      </p:sp>
      <p:sp>
        <p:nvSpPr>
          <p:cNvPr id="8" name="object 8"/>
          <p:cNvSpPr txBox="1"/>
          <p:nvPr/>
        </p:nvSpPr>
        <p:spPr>
          <a:xfrm>
            <a:off x="1607107" y="1559370"/>
            <a:ext cx="1770380" cy="389255"/>
          </a:xfrm>
          <a:prstGeom prst="rect">
            <a:avLst/>
          </a:prstGeom>
        </p:spPr>
        <p:txBody>
          <a:bodyPr wrap="square" lIns="0" tIns="11430" rIns="0" bIns="0" rtlCol="0" vert="horz">
            <a:spAutoFit/>
          </a:bodyPr>
          <a:lstStyle/>
          <a:p>
            <a:pPr>
              <a:lnSpc>
                <a:spcPts val="1435"/>
              </a:lnSpc>
              <a:spcBef>
                <a:spcPts val="90"/>
              </a:spcBef>
            </a:pPr>
            <a:r>
              <a:rPr dirty="0" sz="1300" spc="-10" b="1">
                <a:latin typeface="Courier New"/>
                <a:cs typeface="Courier New"/>
              </a:rPr>
              <a:t>h</a:t>
            </a:r>
            <a:endParaRPr sz="1300">
              <a:latin typeface="Courier New"/>
              <a:cs typeface="Courier New"/>
            </a:endParaRPr>
          </a:p>
          <a:p>
            <a:pPr>
              <a:lnSpc>
                <a:spcPts val="1435"/>
              </a:lnSpc>
              <a:tabLst>
                <a:tab pos="487680" algn="l"/>
              </a:tabLst>
            </a:pPr>
            <a:r>
              <a:rPr dirty="0" sz="1300" spc="-10" b="1">
                <a:latin typeface="Courier New"/>
                <a:cs typeface="Courier New"/>
              </a:rPr>
              <a:t>doc	</a:t>
            </a:r>
            <a:r>
              <a:rPr dirty="0" sz="1300" spc="-15" b="1">
                <a:latin typeface="Courier New"/>
                <a:cs typeface="Courier New"/>
              </a:rPr>
              <a:t>sys.ku$_ddls;</a:t>
            </a:r>
            <a:endParaRPr sz="1300">
              <a:latin typeface="Courier New"/>
              <a:cs typeface="Courier New"/>
            </a:endParaRPr>
          </a:p>
        </p:txBody>
      </p:sp>
      <p:sp>
        <p:nvSpPr>
          <p:cNvPr id="9" name="object 9"/>
          <p:cNvSpPr txBox="1"/>
          <p:nvPr/>
        </p:nvSpPr>
        <p:spPr>
          <a:xfrm>
            <a:off x="1411986" y="1893256"/>
            <a:ext cx="5016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BEGIN</a:t>
            </a:r>
            <a:endParaRPr sz="1300">
              <a:latin typeface="Courier New"/>
              <a:cs typeface="Courier New"/>
            </a:endParaRPr>
          </a:p>
        </p:txBody>
      </p:sp>
      <p:sp>
        <p:nvSpPr>
          <p:cNvPr id="10" name="object 10"/>
          <p:cNvSpPr txBox="1"/>
          <p:nvPr/>
        </p:nvSpPr>
        <p:spPr>
          <a:xfrm>
            <a:off x="1607107" y="2060199"/>
            <a:ext cx="4211955" cy="723265"/>
          </a:xfrm>
          <a:prstGeom prst="rect">
            <a:avLst/>
          </a:prstGeom>
        </p:spPr>
        <p:txBody>
          <a:bodyPr wrap="square" lIns="0" tIns="43180" rIns="0" bIns="0" rtlCol="0" vert="horz">
            <a:spAutoFit/>
          </a:bodyPr>
          <a:lstStyle/>
          <a:p>
            <a:pPr marR="5080">
              <a:lnSpc>
                <a:spcPts val="1310"/>
              </a:lnSpc>
              <a:spcBef>
                <a:spcPts val="340"/>
              </a:spcBef>
            </a:pPr>
            <a:r>
              <a:rPr dirty="0" sz="1300" spc="-10" b="1">
                <a:latin typeface="Courier New"/>
                <a:cs typeface="Courier New"/>
              </a:rPr>
              <a:t>h </a:t>
            </a:r>
            <a:r>
              <a:rPr dirty="0" sz="1300" spc="-15" b="1">
                <a:latin typeface="Courier New"/>
                <a:cs typeface="Courier New"/>
              </a:rPr>
              <a:t>:= </a:t>
            </a:r>
            <a:r>
              <a:rPr dirty="0" sz="1300" spc="-20" b="1">
                <a:latin typeface="Courier New"/>
                <a:cs typeface="Courier New"/>
              </a:rPr>
              <a:t>DBMS_METADATA.OPEN('SCHEMA_EXPORT');  DBMS_METADATA.SET_FILTER (h,'SCHEMA','HR');  </a:t>
            </a:r>
            <a:r>
              <a:rPr dirty="0" sz="1300" spc="-15" b="1">
                <a:latin typeface="Courier New"/>
                <a:cs typeface="Courier New"/>
              </a:rPr>
              <a:t>th1 := </a:t>
            </a:r>
            <a:r>
              <a:rPr dirty="0" sz="1300" spc="-20" b="1">
                <a:latin typeface="Courier New"/>
                <a:cs typeface="Courier New"/>
              </a:rPr>
              <a:t>DBMS_METADATA.ADD_TRANSFORM</a:t>
            </a:r>
            <a:r>
              <a:rPr dirty="0" sz="1300" spc="-15" b="1">
                <a:latin typeface="Courier New"/>
                <a:cs typeface="Courier New"/>
              </a:rPr>
              <a:t> </a:t>
            </a:r>
            <a:r>
              <a:rPr dirty="0" sz="1300" spc="-20" b="1">
                <a:latin typeface="Courier New"/>
                <a:cs typeface="Courier New"/>
              </a:rPr>
              <a:t>(h,</a:t>
            </a:r>
            <a:endParaRPr sz="1300">
              <a:latin typeface="Courier New"/>
              <a:cs typeface="Courier New"/>
            </a:endParaRPr>
          </a:p>
          <a:p>
            <a:pPr marL="195580">
              <a:lnSpc>
                <a:spcPts val="1320"/>
              </a:lnSpc>
            </a:pPr>
            <a:r>
              <a:rPr dirty="0" sz="1300" spc="-15" b="1">
                <a:latin typeface="Courier New"/>
                <a:cs typeface="Courier New"/>
              </a:rPr>
              <a:t>'MODIFY', NULL,</a:t>
            </a:r>
            <a:r>
              <a:rPr dirty="0" sz="1300" spc="-35" b="1">
                <a:latin typeface="Courier New"/>
                <a:cs typeface="Courier New"/>
              </a:rPr>
              <a:t> </a:t>
            </a:r>
            <a:r>
              <a:rPr dirty="0" sz="1300" spc="-20" b="1">
                <a:latin typeface="Courier New"/>
                <a:cs typeface="Courier New"/>
              </a:rPr>
              <a:t>'TABLE');</a:t>
            </a:r>
            <a:endParaRPr sz="1300">
              <a:latin typeface="Courier New"/>
              <a:cs typeface="Courier New"/>
            </a:endParaRPr>
          </a:p>
        </p:txBody>
      </p:sp>
      <p:sp>
        <p:nvSpPr>
          <p:cNvPr id="11" name="object 11"/>
          <p:cNvSpPr txBox="1"/>
          <p:nvPr/>
        </p:nvSpPr>
        <p:spPr>
          <a:xfrm>
            <a:off x="1607107" y="3061856"/>
            <a:ext cx="4309110" cy="1057275"/>
          </a:xfrm>
          <a:prstGeom prst="rect">
            <a:avLst/>
          </a:prstGeom>
        </p:spPr>
        <p:txBody>
          <a:bodyPr wrap="square" lIns="0" tIns="43180" rIns="0" bIns="0" rtlCol="0" vert="horz">
            <a:spAutoFit/>
          </a:bodyPr>
          <a:lstStyle/>
          <a:p>
            <a:pPr marR="5080">
              <a:lnSpc>
                <a:spcPts val="1310"/>
              </a:lnSpc>
              <a:spcBef>
                <a:spcPts val="340"/>
              </a:spcBef>
            </a:pPr>
            <a:r>
              <a:rPr dirty="0" sz="1300" spc="-15" b="1">
                <a:latin typeface="Courier New"/>
                <a:cs typeface="Courier New"/>
              </a:rPr>
              <a:t>th2 </a:t>
            </a:r>
            <a:r>
              <a:rPr dirty="0" sz="1300" spc="-20" b="1">
                <a:latin typeface="Courier New"/>
                <a:cs typeface="Courier New"/>
              </a:rPr>
              <a:t>:=DBMS_METADATA.ADD_TRANSFORM(h, 'DDL');  DBMS_METADATA.SET_TRANSFORM_PARAM(th2,</a:t>
            </a:r>
            <a:endParaRPr sz="1300">
              <a:latin typeface="Courier New"/>
              <a:cs typeface="Courier New"/>
            </a:endParaRPr>
          </a:p>
          <a:p>
            <a:pPr marR="589915" indent="195580">
              <a:lnSpc>
                <a:spcPts val="1310"/>
              </a:lnSpc>
              <a:spcBef>
                <a:spcPts val="10"/>
              </a:spcBef>
            </a:pPr>
            <a:r>
              <a:rPr dirty="0" sz="1300" spc="-20" b="1">
                <a:latin typeface="Courier New"/>
                <a:cs typeface="Courier New"/>
              </a:rPr>
              <a:t>'SQLTERMINATOR', TRUE);  DBMS_METADATA.SET_TRANSFORM_PARAM(th2,</a:t>
            </a:r>
            <a:endParaRPr sz="1300">
              <a:latin typeface="Courier New"/>
              <a:cs typeface="Courier New"/>
            </a:endParaRPr>
          </a:p>
          <a:p>
            <a:pPr marR="688340" indent="195580">
              <a:lnSpc>
                <a:spcPts val="1310"/>
              </a:lnSpc>
              <a:spcBef>
                <a:spcPts val="10"/>
              </a:spcBef>
            </a:pPr>
            <a:r>
              <a:rPr dirty="0" sz="1300" spc="-20" b="1">
                <a:latin typeface="Courier New"/>
                <a:cs typeface="Courier New"/>
              </a:rPr>
              <a:t>'REF_CONSTRAINTS', </a:t>
            </a:r>
            <a:r>
              <a:rPr dirty="0" sz="1300" spc="-15" b="1">
                <a:latin typeface="Courier New"/>
                <a:cs typeface="Courier New"/>
              </a:rPr>
              <a:t>FALSE, </a:t>
            </a:r>
            <a:r>
              <a:rPr dirty="0" sz="1300" spc="-20" b="1">
                <a:latin typeface="Courier New"/>
                <a:cs typeface="Courier New"/>
              </a:rPr>
              <a:t>'TABLE');  </a:t>
            </a:r>
            <a:r>
              <a:rPr dirty="0" sz="1300" spc="-15" b="1">
                <a:latin typeface="Courier New"/>
                <a:cs typeface="Courier New"/>
              </a:rPr>
              <a:t>LOOP</a:t>
            </a:r>
            <a:endParaRPr sz="1300">
              <a:latin typeface="Courier New"/>
              <a:cs typeface="Courier New"/>
            </a:endParaRPr>
          </a:p>
        </p:txBody>
      </p:sp>
      <p:sp>
        <p:nvSpPr>
          <p:cNvPr id="12" name="object 12"/>
          <p:cNvSpPr txBox="1"/>
          <p:nvPr/>
        </p:nvSpPr>
        <p:spPr>
          <a:xfrm>
            <a:off x="1607107" y="4063512"/>
            <a:ext cx="3527425" cy="556260"/>
          </a:xfrm>
          <a:prstGeom prst="rect">
            <a:avLst/>
          </a:prstGeom>
        </p:spPr>
        <p:txBody>
          <a:bodyPr wrap="square" lIns="0" tIns="43180" rIns="0" bIns="0" rtlCol="0" vert="horz">
            <a:spAutoFit/>
          </a:bodyPr>
          <a:lstStyle/>
          <a:p>
            <a:pPr marL="195580" marR="5080">
              <a:lnSpc>
                <a:spcPts val="1310"/>
              </a:lnSpc>
              <a:spcBef>
                <a:spcPts val="340"/>
              </a:spcBef>
            </a:pPr>
            <a:r>
              <a:rPr dirty="0" sz="1300" spc="-15" b="1">
                <a:latin typeface="Courier New"/>
                <a:cs typeface="Courier New"/>
              </a:rPr>
              <a:t>doc := </a:t>
            </a:r>
            <a:r>
              <a:rPr dirty="0" sz="1300" spc="-20" b="1">
                <a:latin typeface="Courier New"/>
                <a:cs typeface="Courier New"/>
              </a:rPr>
              <a:t>DBMS_METADATA.FETCH_DDL(h);  </a:t>
            </a:r>
            <a:r>
              <a:rPr dirty="0" sz="1300" spc="-15" b="1">
                <a:latin typeface="Courier New"/>
                <a:cs typeface="Courier New"/>
              </a:rPr>
              <a:t>EXIT WHEN doc IS</a:t>
            </a:r>
            <a:r>
              <a:rPr dirty="0" sz="1300" spc="-50" b="1">
                <a:latin typeface="Courier New"/>
                <a:cs typeface="Courier New"/>
              </a:rPr>
              <a:t> </a:t>
            </a:r>
            <a:r>
              <a:rPr dirty="0" sz="1300" spc="-20" b="1">
                <a:latin typeface="Courier New"/>
                <a:cs typeface="Courier New"/>
              </a:rPr>
              <a:t>NULL;</a:t>
            </a:r>
            <a:endParaRPr sz="1300">
              <a:latin typeface="Courier New"/>
              <a:cs typeface="Courier New"/>
            </a:endParaRPr>
          </a:p>
          <a:p>
            <a:pPr>
              <a:lnSpc>
                <a:spcPts val="131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p:txBody>
      </p:sp>
      <p:sp>
        <p:nvSpPr>
          <p:cNvPr id="13" name="object 1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Programmatic Use: Example</a:t>
            </a:r>
            <a:r>
              <a:rPr dirty="0" sz="2000" b="1">
                <a:latin typeface="Arial"/>
                <a:cs typeface="Arial"/>
              </a:rPr>
              <a:t> 1</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14" name="object 14"/>
          <p:cNvGrpSpPr/>
          <p:nvPr/>
        </p:nvGrpSpPr>
        <p:grpSpPr>
          <a:xfrm>
            <a:off x="3613594" y="1739836"/>
            <a:ext cx="245110" cy="245110"/>
            <a:chOff x="3613594" y="1739836"/>
            <a:chExt cx="245110" cy="245110"/>
          </a:xfrm>
        </p:grpSpPr>
        <p:sp>
          <p:nvSpPr>
            <p:cNvPr id="15" name="object 15"/>
            <p:cNvSpPr/>
            <p:nvPr/>
          </p:nvSpPr>
          <p:spPr>
            <a:xfrm>
              <a:off x="3624072" y="1750313"/>
              <a:ext cx="224154" cy="224154"/>
            </a:xfrm>
            <a:custGeom>
              <a:avLst/>
              <a:gdLst/>
              <a:ahLst/>
              <a:cxnLst/>
              <a:rect l="l" t="t" r="r" b="b"/>
              <a:pathLst>
                <a:path w="224154" h="224155">
                  <a:moveTo>
                    <a:pt x="112013" y="0"/>
                  </a:moveTo>
                  <a:lnTo>
                    <a:pt x="68151" y="8715"/>
                  </a:lnTo>
                  <a:lnTo>
                    <a:pt x="32575" y="32575"/>
                  </a:lnTo>
                  <a:lnTo>
                    <a:pt x="8715" y="68151"/>
                  </a:lnTo>
                  <a:lnTo>
                    <a:pt x="0" y="112014"/>
                  </a:lnTo>
                  <a:lnTo>
                    <a:pt x="8715" y="155555"/>
                  </a:lnTo>
                  <a:lnTo>
                    <a:pt x="32575" y="191166"/>
                  </a:lnTo>
                  <a:lnTo>
                    <a:pt x="68151" y="215205"/>
                  </a:lnTo>
                  <a:lnTo>
                    <a:pt x="112013" y="224028"/>
                  </a:lnTo>
                  <a:lnTo>
                    <a:pt x="155555" y="215205"/>
                  </a:lnTo>
                  <a:lnTo>
                    <a:pt x="191166" y="191166"/>
                  </a:lnTo>
                  <a:lnTo>
                    <a:pt x="215205" y="155555"/>
                  </a:lnTo>
                  <a:lnTo>
                    <a:pt x="224027" y="112014"/>
                  </a:lnTo>
                  <a:lnTo>
                    <a:pt x="215205" y="68151"/>
                  </a:lnTo>
                  <a:lnTo>
                    <a:pt x="191166" y="32575"/>
                  </a:lnTo>
                  <a:lnTo>
                    <a:pt x="155555" y="8715"/>
                  </a:lnTo>
                  <a:lnTo>
                    <a:pt x="112013" y="0"/>
                  </a:lnTo>
                  <a:close/>
                </a:path>
              </a:pathLst>
            </a:custGeom>
            <a:solidFill>
              <a:srgbClr val="CCCCFF"/>
            </a:solidFill>
          </p:spPr>
          <p:txBody>
            <a:bodyPr wrap="square" lIns="0" tIns="0" rIns="0" bIns="0" rtlCol="0"/>
            <a:lstStyle/>
            <a:p/>
          </p:txBody>
        </p:sp>
        <p:sp>
          <p:nvSpPr>
            <p:cNvPr id="16" name="object 16"/>
            <p:cNvSpPr/>
            <p:nvPr/>
          </p:nvSpPr>
          <p:spPr>
            <a:xfrm>
              <a:off x="3624072" y="1750313"/>
              <a:ext cx="224154" cy="224154"/>
            </a:xfrm>
            <a:custGeom>
              <a:avLst/>
              <a:gdLst/>
              <a:ahLst/>
              <a:cxnLst/>
              <a:rect l="l" t="t" r="r" b="b"/>
              <a:pathLst>
                <a:path w="224154" h="224155">
                  <a:moveTo>
                    <a:pt x="224027" y="112014"/>
                  </a:moveTo>
                  <a:lnTo>
                    <a:pt x="215205" y="68151"/>
                  </a:lnTo>
                  <a:lnTo>
                    <a:pt x="191166" y="32575"/>
                  </a:lnTo>
                  <a:lnTo>
                    <a:pt x="155555" y="8715"/>
                  </a:lnTo>
                  <a:lnTo>
                    <a:pt x="112013" y="0"/>
                  </a:lnTo>
                  <a:lnTo>
                    <a:pt x="68151" y="8715"/>
                  </a:lnTo>
                  <a:lnTo>
                    <a:pt x="32575" y="32575"/>
                  </a:lnTo>
                  <a:lnTo>
                    <a:pt x="8715" y="68151"/>
                  </a:lnTo>
                  <a:lnTo>
                    <a:pt x="0" y="112014"/>
                  </a:lnTo>
                  <a:lnTo>
                    <a:pt x="8715" y="155555"/>
                  </a:lnTo>
                  <a:lnTo>
                    <a:pt x="32575" y="191166"/>
                  </a:lnTo>
                  <a:lnTo>
                    <a:pt x="68151" y="215205"/>
                  </a:lnTo>
                  <a:lnTo>
                    <a:pt x="112013" y="224028"/>
                  </a:lnTo>
                  <a:lnTo>
                    <a:pt x="155555" y="215205"/>
                  </a:lnTo>
                  <a:lnTo>
                    <a:pt x="191166" y="191166"/>
                  </a:lnTo>
                  <a:lnTo>
                    <a:pt x="215205" y="155555"/>
                  </a:lnTo>
                  <a:lnTo>
                    <a:pt x="224027" y="112014"/>
                  </a:lnTo>
                  <a:close/>
                </a:path>
              </a:pathLst>
            </a:custGeom>
            <a:ln w="20574">
              <a:solidFill>
                <a:srgbClr val="000000"/>
              </a:solidFill>
            </a:ln>
          </p:spPr>
          <p:txBody>
            <a:bodyPr wrap="square" lIns="0" tIns="0" rIns="0" bIns="0" rtlCol="0"/>
            <a:lstStyle/>
            <a:p/>
          </p:txBody>
        </p:sp>
      </p:grpSp>
      <p:sp>
        <p:nvSpPr>
          <p:cNvPr id="17" name="object 17"/>
          <p:cNvSpPr txBox="1"/>
          <p:nvPr/>
        </p:nvSpPr>
        <p:spPr>
          <a:xfrm>
            <a:off x="3690365" y="1744472"/>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endParaRPr sz="1300">
              <a:latin typeface="Arial"/>
              <a:cs typeface="Arial"/>
            </a:endParaRPr>
          </a:p>
        </p:txBody>
      </p:sp>
      <p:grpSp>
        <p:nvGrpSpPr>
          <p:cNvPr id="18" name="object 18"/>
          <p:cNvGrpSpPr/>
          <p:nvPr/>
        </p:nvGrpSpPr>
        <p:grpSpPr>
          <a:xfrm>
            <a:off x="6158674" y="2230564"/>
            <a:ext cx="245110" cy="244475"/>
            <a:chOff x="6158674" y="2230564"/>
            <a:chExt cx="245110" cy="244475"/>
          </a:xfrm>
        </p:grpSpPr>
        <p:sp>
          <p:nvSpPr>
            <p:cNvPr id="19" name="object 19"/>
            <p:cNvSpPr/>
            <p:nvPr/>
          </p:nvSpPr>
          <p:spPr>
            <a:xfrm>
              <a:off x="6169151" y="2241041"/>
              <a:ext cx="224154" cy="223520"/>
            </a:xfrm>
            <a:custGeom>
              <a:avLst/>
              <a:gdLst/>
              <a:ahLst/>
              <a:cxnLst/>
              <a:rect l="l" t="t" r="r" b="b"/>
              <a:pathLst>
                <a:path w="224154" h="223519">
                  <a:moveTo>
                    <a:pt x="112013" y="0"/>
                  </a:moveTo>
                  <a:lnTo>
                    <a:pt x="68151" y="8703"/>
                  </a:lnTo>
                  <a:lnTo>
                    <a:pt x="32575" y="32480"/>
                  </a:lnTo>
                  <a:lnTo>
                    <a:pt x="8715" y="67829"/>
                  </a:lnTo>
                  <a:lnTo>
                    <a:pt x="0" y="111251"/>
                  </a:lnTo>
                  <a:lnTo>
                    <a:pt x="8715" y="154793"/>
                  </a:lnTo>
                  <a:lnTo>
                    <a:pt x="32575" y="190404"/>
                  </a:lnTo>
                  <a:lnTo>
                    <a:pt x="68151" y="214443"/>
                  </a:lnTo>
                  <a:lnTo>
                    <a:pt x="112013" y="223265"/>
                  </a:lnTo>
                  <a:lnTo>
                    <a:pt x="155555" y="214443"/>
                  </a:lnTo>
                  <a:lnTo>
                    <a:pt x="191166" y="190404"/>
                  </a:lnTo>
                  <a:lnTo>
                    <a:pt x="215205" y="154793"/>
                  </a:lnTo>
                  <a:lnTo>
                    <a:pt x="224027" y="111251"/>
                  </a:lnTo>
                  <a:lnTo>
                    <a:pt x="215205" y="67829"/>
                  </a:lnTo>
                  <a:lnTo>
                    <a:pt x="191166" y="32480"/>
                  </a:lnTo>
                  <a:lnTo>
                    <a:pt x="155555" y="8703"/>
                  </a:lnTo>
                  <a:lnTo>
                    <a:pt x="112013" y="0"/>
                  </a:lnTo>
                  <a:close/>
                </a:path>
              </a:pathLst>
            </a:custGeom>
            <a:solidFill>
              <a:srgbClr val="CCCCFF"/>
            </a:solidFill>
          </p:spPr>
          <p:txBody>
            <a:bodyPr wrap="square" lIns="0" tIns="0" rIns="0" bIns="0" rtlCol="0"/>
            <a:lstStyle/>
            <a:p/>
          </p:txBody>
        </p:sp>
        <p:sp>
          <p:nvSpPr>
            <p:cNvPr id="20" name="object 20"/>
            <p:cNvSpPr/>
            <p:nvPr/>
          </p:nvSpPr>
          <p:spPr>
            <a:xfrm>
              <a:off x="6169151" y="2241041"/>
              <a:ext cx="224154" cy="223520"/>
            </a:xfrm>
            <a:custGeom>
              <a:avLst/>
              <a:gdLst/>
              <a:ahLst/>
              <a:cxnLst/>
              <a:rect l="l" t="t" r="r" b="b"/>
              <a:pathLst>
                <a:path w="224154" h="223519">
                  <a:moveTo>
                    <a:pt x="224027" y="111251"/>
                  </a:moveTo>
                  <a:lnTo>
                    <a:pt x="215205" y="67829"/>
                  </a:lnTo>
                  <a:lnTo>
                    <a:pt x="191166" y="32480"/>
                  </a:lnTo>
                  <a:lnTo>
                    <a:pt x="155555" y="8703"/>
                  </a:lnTo>
                  <a:lnTo>
                    <a:pt x="112013" y="0"/>
                  </a:lnTo>
                  <a:lnTo>
                    <a:pt x="68151" y="8703"/>
                  </a:lnTo>
                  <a:lnTo>
                    <a:pt x="32575" y="32480"/>
                  </a:lnTo>
                  <a:lnTo>
                    <a:pt x="8715" y="67829"/>
                  </a:lnTo>
                  <a:lnTo>
                    <a:pt x="0" y="111251"/>
                  </a:lnTo>
                  <a:lnTo>
                    <a:pt x="8715" y="154793"/>
                  </a:lnTo>
                  <a:lnTo>
                    <a:pt x="32575" y="190404"/>
                  </a:lnTo>
                  <a:lnTo>
                    <a:pt x="68151" y="214443"/>
                  </a:lnTo>
                  <a:lnTo>
                    <a:pt x="112013" y="223265"/>
                  </a:lnTo>
                  <a:lnTo>
                    <a:pt x="155555" y="214443"/>
                  </a:lnTo>
                  <a:lnTo>
                    <a:pt x="191166" y="190404"/>
                  </a:lnTo>
                  <a:lnTo>
                    <a:pt x="215205" y="154793"/>
                  </a:lnTo>
                  <a:lnTo>
                    <a:pt x="224027" y="111251"/>
                  </a:lnTo>
                  <a:close/>
                </a:path>
              </a:pathLst>
            </a:custGeom>
            <a:ln w="20574">
              <a:solidFill>
                <a:srgbClr val="000000"/>
              </a:solidFill>
            </a:ln>
          </p:spPr>
          <p:txBody>
            <a:bodyPr wrap="square" lIns="0" tIns="0" rIns="0" bIns="0" rtlCol="0"/>
            <a:lstStyle/>
            <a:p/>
          </p:txBody>
        </p:sp>
      </p:grpSp>
      <p:sp>
        <p:nvSpPr>
          <p:cNvPr id="21" name="object 21"/>
          <p:cNvSpPr txBox="1"/>
          <p:nvPr/>
        </p:nvSpPr>
        <p:spPr>
          <a:xfrm>
            <a:off x="6235446" y="2234438"/>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3</a:t>
            </a:r>
            <a:endParaRPr sz="1300">
              <a:latin typeface="Arial"/>
              <a:cs typeface="Arial"/>
            </a:endParaRPr>
          </a:p>
        </p:txBody>
      </p:sp>
      <p:grpSp>
        <p:nvGrpSpPr>
          <p:cNvPr id="22" name="object 22"/>
          <p:cNvGrpSpPr/>
          <p:nvPr/>
        </p:nvGrpSpPr>
        <p:grpSpPr>
          <a:xfrm>
            <a:off x="5723001" y="2399728"/>
            <a:ext cx="462915" cy="565785"/>
            <a:chOff x="5723001" y="2399728"/>
            <a:chExt cx="462915" cy="565785"/>
          </a:xfrm>
        </p:grpSpPr>
        <p:sp>
          <p:nvSpPr>
            <p:cNvPr id="23" name="object 23"/>
            <p:cNvSpPr/>
            <p:nvPr/>
          </p:nvSpPr>
          <p:spPr>
            <a:xfrm>
              <a:off x="5951220" y="2410206"/>
              <a:ext cx="224154" cy="223520"/>
            </a:xfrm>
            <a:custGeom>
              <a:avLst/>
              <a:gdLst/>
              <a:ahLst/>
              <a:cxnLst/>
              <a:rect l="l" t="t" r="r" b="b"/>
              <a:pathLst>
                <a:path w="224154" h="223519">
                  <a:moveTo>
                    <a:pt x="112013" y="0"/>
                  </a:moveTo>
                  <a:lnTo>
                    <a:pt x="68151" y="8703"/>
                  </a:lnTo>
                  <a:lnTo>
                    <a:pt x="32575" y="32480"/>
                  </a:lnTo>
                  <a:lnTo>
                    <a:pt x="8715" y="67829"/>
                  </a:lnTo>
                  <a:lnTo>
                    <a:pt x="0" y="111251"/>
                  </a:lnTo>
                  <a:lnTo>
                    <a:pt x="8715" y="154793"/>
                  </a:lnTo>
                  <a:lnTo>
                    <a:pt x="32575" y="190404"/>
                  </a:lnTo>
                  <a:lnTo>
                    <a:pt x="68151" y="214443"/>
                  </a:lnTo>
                  <a:lnTo>
                    <a:pt x="112013" y="223265"/>
                  </a:lnTo>
                  <a:lnTo>
                    <a:pt x="155555" y="214443"/>
                  </a:lnTo>
                  <a:lnTo>
                    <a:pt x="191166" y="190404"/>
                  </a:lnTo>
                  <a:lnTo>
                    <a:pt x="215205" y="154793"/>
                  </a:lnTo>
                  <a:lnTo>
                    <a:pt x="224027" y="111251"/>
                  </a:lnTo>
                  <a:lnTo>
                    <a:pt x="215205" y="67829"/>
                  </a:lnTo>
                  <a:lnTo>
                    <a:pt x="191166" y="32480"/>
                  </a:lnTo>
                  <a:lnTo>
                    <a:pt x="155555" y="8703"/>
                  </a:lnTo>
                  <a:lnTo>
                    <a:pt x="112013" y="0"/>
                  </a:lnTo>
                  <a:close/>
                </a:path>
              </a:pathLst>
            </a:custGeom>
            <a:solidFill>
              <a:srgbClr val="CCCCFF"/>
            </a:solidFill>
          </p:spPr>
          <p:txBody>
            <a:bodyPr wrap="square" lIns="0" tIns="0" rIns="0" bIns="0" rtlCol="0"/>
            <a:lstStyle/>
            <a:p/>
          </p:txBody>
        </p:sp>
        <p:sp>
          <p:nvSpPr>
            <p:cNvPr id="24" name="object 24"/>
            <p:cNvSpPr/>
            <p:nvPr/>
          </p:nvSpPr>
          <p:spPr>
            <a:xfrm>
              <a:off x="5951220" y="2410206"/>
              <a:ext cx="224154" cy="223520"/>
            </a:xfrm>
            <a:custGeom>
              <a:avLst/>
              <a:gdLst/>
              <a:ahLst/>
              <a:cxnLst/>
              <a:rect l="l" t="t" r="r" b="b"/>
              <a:pathLst>
                <a:path w="224154" h="223519">
                  <a:moveTo>
                    <a:pt x="224027" y="111251"/>
                  </a:moveTo>
                  <a:lnTo>
                    <a:pt x="215205" y="67829"/>
                  </a:lnTo>
                  <a:lnTo>
                    <a:pt x="191166" y="32480"/>
                  </a:lnTo>
                  <a:lnTo>
                    <a:pt x="155555" y="8703"/>
                  </a:lnTo>
                  <a:lnTo>
                    <a:pt x="112013" y="0"/>
                  </a:lnTo>
                  <a:lnTo>
                    <a:pt x="68151" y="8703"/>
                  </a:lnTo>
                  <a:lnTo>
                    <a:pt x="32575" y="32480"/>
                  </a:lnTo>
                  <a:lnTo>
                    <a:pt x="8715" y="67829"/>
                  </a:lnTo>
                  <a:lnTo>
                    <a:pt x="0" y="111251"/>
                  </a:lnTo>
                  <a:lnTo>
                    <a:pt x="8715" y="154793"/>
                  </a:lnTo>
                  <a:lnTo>
                    <a:pt x="32575" y="190404"/>
                  </a:lnTo>
                  <a:lnTo>
                    <a:pt x="68151" y="214443"/>
                  </a:lnTo>
                  <a:lnTo>
                    <a:pt x="112013" y="223265"/>
                  </a:lnTo>
                  <a:lnTo>
                    <a:pt x="155555" y="214443"/>
                  </a:lnTo>
                  <a:lnTo>
                    <a:pt x="191166" y="190404"/>
                  </a:lnTo>
                  <a:lnTo>
                    <a:pt x="215205" y="154793"/>
                  </a:lnTo>
                  <a:lnTo>
                    <a:pt x="224027" y="111251"/>
                  </a:lnTo>
                  <a:close/>
                </a:path>
              </a:pathLst>
            </a:custGeom>
            <a:ln w="20574">
              <a:solidFill>
                <a:srgbClr val="000000"/>
              </a:solidFill>
            </a:ln>
          </p:spPr>
          <p:txBody>
            <a:bodyPr wrap="square" lIns="0" tIns="0" rIns="0" bIns="0" rtlCol="0"/>
            <a:lstStyle/>
            <a:p/>
          </p:txBody>
        </p:sp>
        <p:sp>
          <p:nvSpPr>
            <p:cNvPr id="25" name="object 25"/>
            <p:cNvSpPr/>
            <p:nvPr/>
          </p:nvSpPr>
          <p:spPr>
            <a:xfrm>
              <a:off x="5723001" y="2720721"/>
              <a:ext cx="244601" cy="244601"/>
            </a:xfrm>
            <a:prstGeom prst="rect">
              <a:avLst/>
            </a:prstGeom>
            <a:blipFill>
              <a:blip r:embed="rId3" cstate="print"/>
              <a:stretch>
                <a:fillRect/>
              </a:stretch>
            </a:blipFill>
          </p:spPr>
          <p:txBody>
            <a:bodyPr wrap="square" lIns="0" tIns="0" rIns="0" bIns="0" rtlCol="0"/>
            <a:lstStyle/>
            <a:p/>
          </p:txBody>
        </p:sp>
      </p:grpSp>
      <p:sp>
        <p:nvSpPr>
          <p:cNvPr id="26" name="object 26"/>
          <p:cNvSpPr txBox="1"/>
          <p:nvPr/>
        </p:nvSpPr>
        <p:spPr>
          <a:xfrm>
            <a:off x="1607107" y="2727970"/>
            <a:ext cx="4296410" cy="389255"/>
          </a:xfrm>
          <a:prstGeom prst="rect">
            <a:avLst/>
          </a:prstGeom>
        </p:spPr>
        <p:txBody>
          <a:bodyPr wrap="square" lIns="0" tIns="11430" rIns="0" bIns="0" rtlCol="0" vert="horz">
            <a:spAutoFit/>
          </a:bodyPr>
          <a:lstStyle/>
          <a:p>
            <a:pPr>
              <a:lnSpc>
                <a:spcPts val="1435"/>
              </a:lnSpc>
              <a:spcBef>
                <a:spcPts val="90"/>
              </a:spcBef>
              <a:tabLst>
                <a:tab pos="4192270" algn="l"/>
              </a:tabLst>
            </a:pPr>
            <a:r>
              <a:rPr dirty="0" sz="1300" spc="-20" b="1">
                <a:latin typeface="Courier New"/>
                <a:cs typeface="Courier New"/>
              </a:rPr>
              <a:t>DBMS_METADATA.SET_REMAP_PARAM(th1</a:t>
            </a:r>
            <a:r>
              <a:rPr dirty="0" sz="1300" spc="-10" b="1">
                <a:latin typeface="Courier New"/>
                <a:cs typeface="Courier New"/>
              </a:rPr>
              <a:t>,</a:t>
            </a:r>
            <a:r>
              <a:rPr dirty="0" sz="1300" b="1">
                <a:latin typeface="Courier New"/>
                <a:cs typeface="Courier New"/>
              </a:rPr>
              <a:t>	</a:t>
            </a:r>
            <a:r>
              <a:rPr dirty="0" sz="1300" spc="-10" b="1">
                <a:latin typeface="Arial"/>
                <a:cs typeface="Arial"/>
              </a:rPr>
              <a:t>5</a:t>
            </a:r>
            <a:endParaRPr sz="1300">
              <a:latin typeface="Arial"/>
              <a:cs typeface="Arial"/>
            </a:endParaRPr>
          </a:p>
          <a:p>
            <a:pPr marL="195580">
              <a:lnSpc>
                <a:spcPts val="1435"/>
              </a:lnSpc>
            </a:pPr>
            <a:r>
              <a:rPr dirty="0" sz="1300" spc="-20" b="1">
                <a:latin typeface="Courier New"/>
                <a:cs typeface="Courier New"/>
              </a:rPr>
              <a:t>'REMAP_TABLESPACE', </a:t>
            </a:r>
            <a:r>
              <a:rPr dirty="0" sz="1300" spc="-15" b="1">
                <a:latin typeface="Courier New"/>
                <a:cs typeface="Courier New"/>
              </a:rPr>
              <a:t>'SYSTEM', </a:t>
            </a:r>
            <a:r>
              <a:rPr dirty="0" sz="1300" spc="-20" b="1">
                <a:latin typeface="Courier New"/>
                <a:cs typeface="Courier New"/>
              </a:rPr>
              <a:t>'TBS1');</a:t>
            </a:r>
            <a:endParaRPr sz="1300">
              <a:latin typeface="Courier New"/>
              <a:cs typeface="Courier New"/>
            </a:endParaRPr>
          </a:p>
        </p:txBody>
      </p:sp>
      <p:sp>
        <p:nvSpPr>
          <p:cNvPr id="27" name="object 27"/>
          <p:cNvSpPr/>
          <p:nvPr/>
        </p:nvSpPr>
        <p:spPr>
          <a:xfrm>
            <a:off x="5886830" y="3593210"/>
            <a:ext cx="243839" cy="243839"/>
          </a:xfrm>
          <a:prstGeom prst="rect">
            <a:avLst/>
          </a:prstGeom>
          <a:blipFill>
            <a:blip r:embed="rId4" cstate="print"/>
            <a:stretch>
              <a:fillRect/>
            </a:stretch>
          </a:blipFill>
        </p:spPr>
        <p:txBody>
          <a:bodyPr wrap="square" lIns="0" tIns="0" rIns="0" bIns="0" rtlCol="0"/>
          <a:lstStyle/>
          <a:p/>
        </p:txBody>
      </p:sp>
      <p:sp>
        <p:nvSpPr>
          <p:cNvPr id="28" name="object 28"/>
          <p:cNvSpPr txBox="1"/>
          <p:nvPr/>
        </p:nvSpPr>
        <p:spPr>
          <a:xfrm>
            <a:off x="5962650" y="3596894"/>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6</a:t>
            </a:r>
            <a:endParaRPr sz="1300">
              <a:latin typeface="Arial"/>
              <a:cs typeface="Arial"/>
            </a:endParaRPr>
          </a:p>
        </p:txBody>
      </p:sp>
      <p:sp>
        <p:nvSpPr>
          <p:cNvPr id="29" name="object 29"/>
          <p:cNvSpPr/>
          <p:nvPr/>
        </p:nvSpPr>
        <p:spPr>
          <a:xfrm>
            <a:off x="5614034" y="4083177"/>
            <a:ext cx="244601" cy="244601"/>
          </a:xfrm>
          <a:prstGeom prst="rect">
            <a:avLst/>
          </a:prstGeom>
          <a:blipFill>
            <a:blip r:embed="rId5" cstate="print"/>
            <a:stretch>
              <a:fillRect/>
            </a:stretch>
          </a:blipFill>
        </p:spPr>
        <p:txBody>
          <a:bodyPr wrap="square" lIns="0" tIns="0" rIns="0" bIns="0" rtlCol="0"/>
          <a:lstStyle/>
          <a:p/>
        </p:txBody>
      </p:sp>
      <p:sp>
        <p:nvSpPr>
          <p:cNvPr id="30" name="object 30"/>
          <p:cNvSpPr txBox="1"/>
          <p:nvPr/>
        </p:nvSpPr>
        <p:spPr>
          <a:xfrm>
            <a:off x="5690615" y="4087622"/>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7</a:t>
            </a:r>
            <a:endParaRPr sz="1300">
              <a:latin typeface="Arial"/>
              <a:cs typeface="Arial"/>
            </a:endParaRPr>
          </a:p>
        </p:txBody>
      </p:sp>
      <p:sp>
        <p:nvSpPr>
          <p:cNvPr id="31" name="object 31"/>
          <p:cNvSpPr/>
          <p:nvPr/>
        </p:nvSpPr>
        <p:spPr>
          <a:xfrm>
            <a:off x="4123563" y="4573904"/>
            <a:ext cx="244601" cy="243839"/>
          </a:xfrm>
          <a:prstGeom prst="rect">
            <a:avLst/>
          </a:prstGeom>
          <a:blipFill>
            <a:blip r:embed="rId6" cstate="print"/>
            <a:stretch>
              <a:fillRect/>
            </a:stretch>
          </a:blipFill>
        </p:spPr>
        <p:txBody>
          <a:bodyPr wrap="square" lIns="0" tIns="0" rIns="0" bIns="0" rtlCol="0"/>
          <a:lstStyle/>
          <a:p/>
        </p:txBody>
      </p:sp>
      <p:sp>
        <p:nvSpPr>
          <p:cNvPr id="32" name="object 32"/>
          <p:cNvSpPr txBox="1"/>
          <p:nvPr/>
        </p:nvSpPr>
        <p:spPr>
          <a:xfrm>
            <a:off x="1411986" y="4564340"/>
            <a:ext cx="2892425" cy="389255"/>
          </a:xfrm>
          <a:prstGeom prst="rect">
            <a:avLst/>
          </a:prstGeom>
        </p:spPr>
        <p:txBody>
          <a:bodyPr wrap="square" lIns="0" tIns="11430" rIns="0" bIns="0" rtlCol="0" vert="horz">
            <a:spAutoFit/>
          </a:bodyPr>
          <a:lstStyle/>
          <a:p>
            <a:pPr marL="194945">
              <a:lnSpc>
                <a:spcPts val="1435"/>
              </a:lnSpc>
              <a:spcBef>
                <a:spcPts val="90"/>
              </a:spcBef>
              <a:tabLst>
                <a:tab pos="2787650" algn="l"/>
              </a:tabLst>
            </a:pPr>
            <a:r>
              <a:rPr dirty="0" sz="1300" spc="-20" b="1">
                <a:latin typeface="Courier New"/>
                <a:cs typeface="Courier New"/>
              </a:rPr>
              <a:t>DBMS_METADATA.CLOSE(h)</a:t>
            </a:r>
            <a:r>
              <a:rPr dirty="0" sz="1300" spc="-10" b="1">
                <a:latin typeface="Courier New"/>
                <a:cs typeface="Courier New"/>
              </a:rPr>
              <a:t>;</a:t>
            </a:r>
            <a:r>
              <a:rPr dirty="0" sz="1300" b="1">
                <a:latin typeface="Courier New"/>
                <a:cs typeface="Courier New"/>
              </a:rPr>
              <a:t>	</a:t>
            </a:r>
            <a:r>
              <a:rPr dirty="0" baseline="-4273" sz="1950" spc="-15" b="1">
                <a:latin typeface="Arial"/>
                <a:cs typeface="Arial"/>
              </a:rPr>
              <a:t>8</a:t>
            </a:r>
            <a:endParaRPr baseline="-4273" sz="1950">
              <a:latin typeface="Arial"/>
              <a:cs typeface="Arial"/>
            </a:endParaRPr>
          </a:p>
          <a:p>
            <a:pPr>
              <a:lnSpc>
                <a:spcPts val="1435"/>
              </a:lnSpc>
            </a:pPr>
            <a:r>
              <a:rPr dirty="0" sz="1300" spc="-20" b="1">
                <a:latin typeface="Courier New"/>
                <a:cs typeface="Courier New"/>
              </a:rPr>
              <a:t>END;</a:t>
            </a:r>
            <a:endParaRPr sz="1300">
              <a:latin typeface="Courier New"/>
              <a:cs typeface="Courier New"/>
            </a:endParaRPr>
          </a:p>
        </p:txBody>
      </p:sp>
      <p:grpSp>
        <p:nvGrpSpPr>
          <p:cNvPr id="33" name="object 33"/>
          <p:cNvGrpSpPr/>
          <p:nvPr/>
        </p:nvGrpSpPr>
        <p:grpSpPr>
          <a:xfrm>
            <a:off x="3396996" y="1831085"/>
            <a:ext cx="2788920" cy="2898775"/>
            <a:chOff x="3396996" y="1831085"/>
            <a:chExt cx="2788920" cy="2898775"/>
          </a:xfrm>
        </p:grpSpPr>
        <p:sp>
          <p:nvSpPr>
            <p:cNvPr id="34" name="object 34"/>
            <p:cNvSpPr/>
            <p:nvPr/>
          </p:nvSpPr>
          <p:spPr>
            <a:xfrm>
              <a:off x="3461004" y="1863851"/>
              <a:ext cx="153670" cy="1905"/>
            </a:xfrm>
            <a:custGeom>
              <a:avLst/>
              <a:gdLst/>
              <a:ahLst/>
              <a:cxnLst/>
              <a:rect l="l" t="t" r="r" b="b"/>
              <a:pathLst>
                <a:path w="153670" h="1905">
                  <a:moveTo>
                    <a:pt x="-10287" y="761"/>
                  </a:moveTo>
                  <a:lnTo>
                    <a:pt x="163449" y="761"/>
                  </a:lnTo>
                </a:path>
              </a:pathLst>
            </a:custGeom>
            <a:ln w="22097">
              <a:solidFill>
                <a:srgbClr val="000000"/>
              </a:solidFill>
            </a:ln>
          </p:spPr>
          <p:txBody>
            <a:bodyPr wrap="square" lIns="0" tIns="0" rIns="0" bIns="0" rtlCol="0"/>
            <a:lstStyle/>
            <a:p/>
          </p:txBody>
        </p:sp>
        <p:sp>
          <p:nvSpPr>
            <p:cNvPr id="35" name="object 35"/>
            <p:cNvSpPr/>
            <p:nvPr/>
          </p:nvSpPr>
          <p:spPr>
            <a:xfrm>
              <a:off x="3396996" y="1831085"/>
              <a:ext cx="67310" cy="66675"/>
            </a:xfrm>
            <a:custGeom>
              <a:avLst/>
              <a:gdLst/>
              <a:ahLst/>
              <a:cxnLst/>
              <a:rect l="l" t="t" r="r" b="b"/>
              <a:pathLst>
                <a:path w="67310" h="66675">
                  <a:moveTo>
                    <a:pt x="67055" y="0"/>
                  </a:moveTo>
                  <a:lnTo>
                    <a:pt x="0" y="32766"/>
                  </a:lnTo>
                  <a:lnTo>
                    <a:pt x="66293" y="66294"/>
                  </a:lnTo>
                  <a:lnTo>
                    <a:pt x="67055" y="0"/>
                  </a:lnTo>
                  <a:close/>
                </a:path>
              </a:pathLst>
            </a:custGeom>
            <a:solidFill>
              <a:srgbClr val="000000"/>
            </a:solidFill>
          </p:spPr>
          <p:txBody>
            <a:bodyPr wrap="square" lIns="0" tIns="0" rIns="0" bIns="0" rtlCol="0"/>
            <a:lstStyle/>
            <a:p/>
          </p:txBody>
        </p:sp>
        <p:sp>
          <p:nvSpPr>
            <p:cNvPr id="36" name="object 36"/>
            <p:cNvSpPr/>
            <p:nvPr/>
          </p:nvSpPr>
          <p:spPr>
            <a:xfrm>
              <a:off x="5913120" y="2355341"/>
              <a:ext cx="262255" cy="0"/>
            </a:xfrm>
            <a:custGeom>
              <a:avLst/>
              <a:gdLst/>
              <a:ahLst/>
              <a:cxnLst/>
              <a:rect l="l" t="t" r="r" b="b"/>
              <a:pathLst>
                <a:path w="262254" h="0">
                  <a:moveTo>
                    <a:pt x="262127" y="0"/>
                  </a:moveTo>
                  <a:lnTo>
                    <a:pt x="0" y="0"/>
                  </a:lnTo>
                </a:path>
              </a:pathLst>
            </a:custGeom>
            <a:ln w="20574">
              <a:solidFill>
                <a:srgbClr val="000000"/>
              </a:solidFill>
            </a:ln>
          </p:spPr>
          <p:txBody>
            <a:bodyPr wrap="square" lIns="0" tIns="0" rIns="0" bIns="0" rtlCol="0"/>
            <a:lstStyle/>
            <a:p/>
          </p:txBody>
        </p:sp>
        <p:sp>
          <p:nvSpPr>
            <p:cNvPr id="37" name="object 37"/>
            <p:cNvSpPr/>
            <p:nvPr/>
          </p:nvSpPr>
          <p:spPr>
            <a:xfrm>
              <a:off x="5849112" y="2322575"/>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38" name="object 38"/>
            <p:cNvSpPr/>
            <p:nvPr/>
          </p:nvSpPr>
          <p:spPr>
            <a:xfrm>
              <a:off x="5368290" y="2519171"/>
              <a:ext cx="589280" cy="2540"/>
            </a:xfrm>
            <a:custGeom>
              <a:avLst/>
              <a:gdLst/>
              <a:ahLst/>
              <a:cxnLst/>
              <a:rect l="l" t="t" r="r" b="b"/>
              <a:pathLst>
                <a:path w="589279" h="2539">
                  <a:moveTo>
                    <a:pt x="589026" y="2285"/>
                  </a:moveTo>
                  <a:lnTo>
                    <a:pt x="0" y="0"/>
                  </a:lnTo>
                </a:path>
              </a:pathLst>
            </a:custGeom>
            <a:ln w="20574">
              <a:solidFill>
                <a:srgbClr val="000000"/>
              </a:solidFill>
            </a:ln>
          </p:spPr>
          <p:txBody>
            <a:bodyPr wrap="square" lIns="0" tIns="0" rIns="0" bIns="0" rtlCol="0"/>
            <a:lstStyle/>
            <a:p/>
          </p:txBody>
        </p:sp>
        <p:sp>
          <p:nvSpPr>
            <p:cNvPr id="39" name="object 39"/>
            <p:cNvSpPr/>
            <p:nvPr/>
          </p:nvSpPr>
          <p:spPr>
            <a:xfrm>
              <a:off x="5303520" y="2486405"/>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40" name="object 40"/>
            <p:cNvSpPr/>
            <p:nvPr/>
          </p:nvSpPr>
          <p:spPr>
            <a:xfrm>
              <a:off x="5041392" y="2843783"/>
              <a:ext cx="687070" cy="2540"/>
            </a:xfrm>
            <a:custGeom>
              <a:avLst/>
              <a:gdLst/>
              <a:ahLst/>
              <a:cxnLst/>
              <a:rect l="l" t="t" r="r" b="b"/>
              <a:pathLst>
                <a:path w="687070" h="2539">
                  <a:moveTo>
                    <a:pt x="686562" y="0"/>
                  </a:moveTo>
                  <a:lnTo>
                    <a:pt x="0" y="2286"/>
                  </a:lnTo>
                </a:path>
              </a:pathLst>
            </a:custGeom>
            <a:ln w="20574">
              <a:solidFill>
                <a:srgbClr val="000000"/>
              </a:solidFill>
            </a:ln>
          </p:spPr>
          <p:txBody>
            <a:bodyPr wrap="square" lIns="0" tIns="0" rIns="0" bIns="0" rtlCol="0"/>
            <a:lstStyle/>
            <a:p/>
          </p:txBody>
        </p:sp>
        <p:sp>
          <p:nvSpPr>
            <p:cNvPr id="41" name="object 41"/>
            <p:cNvSpPr/>
            <p:nvPr/>
          </p:nvSpPr>
          <p:spPr>
            <a:xfrm>
              <a:off x="4977384" y="2813303"/>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42" name="object 42"/>
            <p:cNvSpPr/>
            <p:nvPr/>
          </p:nvSpPr>
          <p:spPr>
            <a:xfrm>
              <a:off x="5743956" y="2189987"/>
              <a:ext cx="163195" cy="0"/>
            </a:xfrm>
            <a:custGeom>
              <a:avLst/>
              <a:gdLst/>
              <a:ahLst/>
              <a:cxnLst/>
              <a:rect l="l" t="t" r="r" b="b"/>
              <a:pathLst>
                <a:path w="163195" h="0">
                  <a:moveTo>
                    <a:pt x="163067" y="0"/>
                  </a:moveTo>
                  <a:lnTo>
                    <a:pt x="0" y="0"/>
                  </a:lnTo>
                </a:path>
              </a:pathLst>
            </a:custGeom>
            <a:ln w="20574">
              <a:solidFill>
                <a:srgbClr val="000000"/>
              </a:solidFill>
            </a:ln>
          </p:spPr>
          <p:txBody>
            <a:bodyPr wrap="square" lIns="0" tIns="0" rIns="0" bIns="0" rtlCol="0"/>
            <a:lstStyle/>
            <a:p/>
          </p:txBody>
        </p:sp>
        <p:sp>
          <p:nvSpPr>
            <p:cNvPr id="43" name="object 43"/>
            <p:cNvSpPr/>
            <p:nvPr/>
          </p:nvSpPr>
          <p:spPr>
            <a:xfrm>
              <a:off x="5679948" y="2157221"/>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000000"/>
            </a:solidFill>
          </p:spPr>
          <p:txBody>
            <a:bodyPr wrap="square" lIns="0" tIns="0" rIns="0" bIns="0" rtlCol="0"/>
            <a:lstStyle/>
            <a:p/>
          </p:txBody>
        </p:sp>
        <p:sp>
          <p:nvSpPr>
            <p:cNvPr id="44" name="object 44"/>
            <p:cNvSpPr/>
            <p:nvPr/>
          </p:nvSpPr>
          <p:spPr>
            <a:xfrm>
              <a:off x="3957828" y="4696205"/>
              <a:ext cx="163830" cy="0"/>
            </a:xfrm>
            <a:custGeom>
              <a:avLst/>
              <a:gdLst/>
              <a:ahLst/>
              <a:cxnLst/>
              <a:rect l="l" t="t" r="r" b="b"/>
              <a:pathLst>
                <a:path w="163829" h="0">
                  <a:moveTo>
                    <a:pt x="163829" y="0"/>
                  </a:moveTo>
                  <a:lnTo>
                    <a:pt x="0" y="0"/>
                  </a:lnTo>
                </a:path>
              </a:pathLst>
            </a:custGeom>
            <a:ln w="20574">
              <a:solidFill>
                <a:srgbClr val="000000"/>
              </a:solidFill>
            </a:ln>
          </p:spPr>
          <p:txBody>
            <a:bodyPr wrap="square" lIns="0" tIns="0" rIns="0" bIns="0" rtlCol="0"/>
            <a:lstStyle/>
            <a:p/>
          </p:txBody>
        </p:sp>
        <p:sp>
          <p:nvSpPr>
            <p:cNvPr id="45" name="object 45"/>
            <p:cNvSpPr/>
            <p:nvPr/>
          </p:nvSpPr>
          <p:spPr>
            <a:xfrm>
              <a:off x="3893820" y="4663439"/>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46" name="object 46"/>
            <p:cNvSpPr/>
            <p:nvPr/>
          </p:nvSpPr>
          <p:spPr>
            <a:xfrm>
              <a:off x="5259324" y="4206239"/>
              <a:ext cx="367030" cy="2540"/>
            </a:xfrm>
            <a:custGeom>
              <a:avLst/>
              <a:gdLst/>
              <a:ahLst/>
              <a:cxnLst/>
              <a:rect l="l" t="t" r="r" b="b"/>
              <a:pathLst>
                <a:path w="367029" h="2539">
                  <a:moveTo>
                    <a:pt x="366522" y="0"/>
                  </a:moveTo>
                  <a:lnTo>
                    <a:pt x="0" y="2286"/>
                  </a:lnTo>
                </a:path>
              </a:pathLst>
            </a:custGeom>
            <a:ln w="20574">
              <a:solidFill>
                <a:srgbClr val="000000"/>
              </a:solidFill>
            </a:ln>
          </p:spPr>
          <p:txBody>
            <a:bodyPr wrap="square" lIns="0" tIns="0" rIns="0" bIns="0" rtlCol="0"/>
            <a:lstStyle/>
            <a:p/>
          </p:txBody>
        </p:sp>
        <p:sp>
          <p:nvSpPr>
            <p:cNvPr id="47" name="object 47"/>
            <p:cNvSpPr/>
            <p:nvPr/>
          </p:nvSpPr>
          <p:spPr>
            <a:xfrm>
              <a:off x="5195316" y="4175759"/>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48" name="object 48"/>
            <p:cNvSpPr/>
            <p:nvPr/>
          </p:nvSpPr>
          <p:spPr>
            <a:xfrm>
              <a:off x="5368290" y="3715511"/>
              <a:ext cx="520065" cy="2540"/>
            </a:xfrm>
            <a:custGeom>
              <a:avLst/>
              <a:gdLst/>
              <a:ahLst/>
              <a:cxnLst/>
              <a:rect l="l" t="t" r="r" b="b"/>
              <a:pathLst>
                <a:path w="520064" h="2539">
                  <a:moveTo>
                    <a:pt x="519684" y="0"/>
                  </a:moveTo>
                  <a:lnTo>
                    <a:pt x="0" y="2286"/>
                  </a:lnTo>
                </a:path>
              </a:pathLst>
            </a:custGeom>
            <a:ln w="20574">
              <a:solidFill>
                <a:srgbClr val="000000"/>
              </a:solidFill>
            </a:ln>
          </p:spPr>
          <p:txBody>
            <a:bodyPr wrap="square" lIns="0" tIns="0" rIns="0" bIns="0" rtlCol="0"/>
            <a:lstStyle/>
            <a:p/>
          </p:txBody>
        </p:sp>
        <p:sp>
          <p:nvSpPr>
            <p:cNvPr id="49" name="object 49"/>
            <p:cNvSpPr/>
            <p:nvPr/>
          </p:nvSpPr>
          <p:spPr>
            <a:xfrm>
              <a:off x="5303520" y="3685031"/>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50" name="object 50"/>
            <p:cNvSpPr/>
            <p:nvPr/>
          </p:nvSpPr>
          <p:spPr>
            <a:xfrm>
              <a:off x="5940933" y="2066924"/>
              <a:ext cx="244601" cy="244601"/>
            </a:xfrm>
            <a:prstGeom prst="rect">
              <a:avLst/>
            </a:prstGeom>
            <a:blipFill>
              <a:blip r:embed="rId7" cstate="print"/>
              <a:stretch>
                <a:fillRect/>
              </a:stretch>
            </a:blipFill>
          </p:spPr>
          <p:txBody>
            <a:bodyPr wrap="square" lIns="0" tIns="0" rIns="0" bIns="0" rtlCol="0"/>
            <a:lstStyle/>
            <a:p/>
          </p:txBody>
        </p:sp>
      </p:grpSp>
      <p:sp>
        <p:nvSpPr>
          <p:cNvPr id="51" name="object 51"/>
          <p:cNvSpPr txBox="1"/>
          <p:nvPr/>
        </p:nvSpPr>
        <p:spPr>
          <a:xfrm>
            <a:off x="6017514" y="2071370"/>
            <a:ext cx="104139" cy="554355"/>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2</a:t>
            </a:r>
            <a:endParaRPr sz="1300">
              <a:latin typeface="Arial"/>
              <a:cs typeface="Arial"/>
            </a:endParaRPr>
          </a:p>
          <a:p>
            <a:pPr>
              <a:lnSpc>
                <a:spcPct val="100000"/>
              </a:lnSpc>
              <a:spcBef>
                <a:spcPts val="1055"/>
              </a:spcBef>
            </a:pPr>
            <a:r>
              <a:rPr dirty="0" sz="1300" spc="-10" b="1">
                <a:latin typeface="Arial"/>
                <a:cs typeface="Arial"/>
              </a:rPr>
              <a:t>4</a:t>
            </a:r>
            <a:endParaRPr sz="1300">
              <a:latin typeface="Arial"/>
              <a:cs typeface="Arial"/>
            </a:endParaRPr>
          </a:p>
        </p:txBody>
      </p:sp>
      <p:grpSp>
        <p:nvGrpSpPr>
          <p:cNvPr id="52" name="object 52"/>
          <p:cNvGrpSpPr/>
          <p:nvPr/>
        </p:nvGrpSpPr>
        <p:grpSpPr>
          <a:xfrm>
            <a:off x="5303520" y="2617851"/>
            <a:ext cx="773430" cy="1001394"/>
            <a:chOff x="5303520" y="2617851"/>
            <a:chExt cx="773430" cy="1001394"/>
          </a:xfrm>
        </p:grpSpPr>
        <p:sp>
          <p:nvSpPr>
            <p:cNvPr id="53" name="object 53"/>
            <p:cNvSpPr/>
            <p:nvPr/>
          </p:nvSpPr>
          <p:spPr>
            <a:xfrm>
              <a:off x="5967222" y="2628138"/>
              <a:ext cx="99060" cy="544830"/>
            </a:xfrm>
            <a:custGeom>
              <a:avLst/>
              <a:gdLst/>
              <a:ahLst/>
              <a:cxnLst/>
              <a:rect l="l" t="t" r="r" b="b"/>
              <a:pathLst>
                <a:path w="99060" h="544830">
                  <a:moveTo>
                    <a:pt x="99060" y="0"/>
                  </a:moveTo>
                  <a:lnTo>
                    <a:pt x="99060" y="544830"/>
                  </a:lnTo>
                  <a:lnTo>
                    <a:pt x="0" y="544830"/>
                  </a:lnTo>
                </a:path>
              </a:pathLst>
            </a:custGeom>
            <a:ln w="20574">
              <a:solidFill>
                <a:srgbClr val="000000"/>
              </a:solidFill>
            </a:ln>
          </p:spPr>
          <p:txBody>
            <a:bodyPr wrap="square" lIns="0" tIns="0" rIns="0" bIns="0" rtlCol="0"/>
            <a:lstStyle/>
            <a:p/>
          </p:txBody>
        </p:sp>
        <p:sp>
          <p:nvSpPr>
            <p:cNvPr id="54" name="object 54"/>
            <p:cNvSpPr/>
            <p:nvPr/>
          </p:nvSpPr>
          <p:spPr>
            <a:xfrm>
              <a:off x="5902452" y="3140202"/>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55" name="object 55"/>
            <p:cNvSpPr/>
            <p:nvPr/>
          </p:nvSpPr>
          <p:spPr>
            <a:xfrm>
              <a:off x="5368290" y="3336036"/>
              <a:ext cx="643255" cy="273050"/>
            </a:xfrm>
            <a:custGeom>
              <a:avLst/>
              <a:gdLst/>
              <a:ahLst/>
              <a:cxnLst/>
              <a:rect l="l" t="t" r="r" b="b"/>
              <a:pathLst>
                <a:path w="643254" h="273050">
                  <a:moveTo>
                    <a:pt x="643127" y="272795"/>
                  </a:moveTo>
                  <a:lnTo>
                    <a:pt x="643127" y="0"/>
                  </a:lnTo>
                  <a:lnTo>
                    <a:pt x="0" y="0"/>
                  </a:lnTo>
                </a:path>
              </a:pathLst>
            </a:custGeom>
            <a:ln w="20574">
              <a:solidFill>
                <a:srgbClr val="000000"/>
              </a:solidFill>
            </a:ln>
          </p:spPr>
          <p:txBody>
            <a:bodyPr wrap="square" lIns="0" tIns="0" rIns="0" bIns="0" rtlCol="0"/>
            <a:lstStyle/>
            <a:p/>
          </p:txBody>
        </p:sp>
        <p:sp>
          <p:nvSpPr>
            <p:cNvPr id="56" name="object 56"/>
            <p:cNvSpPr/>
            <p:nvPr/>
          </p:nvSpPr>
          <p:spPr>
            <a:xfrm>
              <a:off x="5303520" y="3303270"/>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grpSp>
      <p:sp>
        <p:nvSpPr>
          <p:cNvPr id="57" name="object 57"/>
          <p:cNvSpPr txBox="1"/>
          <p:nvPr/>
        </p:nvSpPr>
        <p:spPr>
          <a:xfrm>
            <a:off x="743204" y="5619272"/>
            <a:ext cx="6233795" cy="3513454"/>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Programmatic Use: Example</a:t>
            </a:r>
            <a:r>
              <a:rPr dirty="0" sz="1300" spc="-15" b="1">
                <a:latin typeface="Arial"/>
                <a:cs typeface="Arial"/>
              </a:rPr>
              <a:t> </a:t>
            </a:r>
            <a:r>
              <a:rPr dirty="0" sz="1300" spc="10" b="1">
                <a:latin typeface="Arial"/>
                <a:cs typeface="Arial"/>
              </a:rPr>
              <a:t>1</a:t>
            </a:r>
            <a:endParaRPr sz="1300">
              <a:latin typeface="Arial"/>
              <a:cs typeface="Arial"/>
            </a:endParaRPr>
          </a:p>
          <a:p>
            <a:pPr marL="137795">
              <a:lnSpc>
                <a:spcPct val="100000"/>
              </a:lnSpc>
              <a:spcBef>
                <a:spcPts val="315"/>
              </a:spcBef>
            </a:pPr>
            <a:r>
              <a:rPr dirty="0" sz="1300" spc="5">
                <a:latin typeface="Times New Roman"/>
                <a:cs typeface="Times New Roman"/>
              </a:rPr>
              <a:t>In this example, </a:t>
            </a:r>
            <a:r>
              <a:rPr dirty="0" sz="1300" spc="10">
                <a:latin typeface="Times New Roman"/>
                <a:cs typeface="Times New Roman"/>
              </a:rPr>
              <a:t>all </a:t>
            </a:r>
            <a:r>
              <a:rPr dirty="0" sz="1300" spc="5">
                <a:latin typeface="Times New Roman"/>
                <a:cs typeface="Times New Roman"/>
              </a:rPr>
              <a:t>objects are retrieved from the </a:t>
            </a:r>
            <a:r>
              <a:rPr dirty="0" sz="1300" spc="10">
                <a:latin typeface="Courier New"/>
                <a:cs typeface="Courier New"/>
              </a:rPr>
              <a:t>HR</a:t>
            </a:r>
            <a:r>
              <a:rPr dirty="0" sz="1300" spc="-405">
                <a:latin typeface="Courier New"/>
                <a:cs typeface="Courier New"/>
              </a:rPr>
              <a:t> </a:t>
            </a:r>
            <a:r>
              <a:rPr dirty="0" sz="1300" spc="10">
                <a:latin typeface="Times New Roman"/>
                <a:cs typeface="Times New Roman"/>
              </a:rPr>
              <a:t>schema </a:t>
            </a:r>
            <a:r>
              <a:rPr dirty="0" sz="1300" spc="5">
                <a:latin typeface="Times New Roman"/>
                <a:cs typeface="Times New Roman"/>
              </a:rPr>
              <a:t>as creation </a:t>
            </a:r>
            <a:r>
              <a:rPr dirty="0" sz="1300" spc="10">
                <a:latin typeface="Times New Roman"/>
                <a:cs typeface="Times New Roman"/>
              </a:rPr>
              <a:t>DDL. The</a:t>
            </a:r>
            <a:endParaRPr sz="1300">
              <a:latin typeface="Times New Roman"/>
              <a:cs typeface="Times New Roman"/>
            </a:endParaRPr>
          </a:p>
          <a:p>
            <a:pPr marL="138430">
              <a:lnSpc>
                <a:spcPct val="100000"/>
              </a:lnSpc>
              <a:spcBef>
                <a:spcPts val="15"/>
              </a:spcBef>
            </a:pPr>
            <a:r>
              <a:rPr dirty="0" sz="1300" spc="10">
                <a:latin typeface="Courier New"/>
                <a:cs typeface="Courier New"/>
              </a:rPr>
              <a:t>MODIFY</a:t>
            </a:r>
            <a:r>
              <a:rPr dirty="0" sz="1300" spc="-440">
                <a:latin typeface="Courier New"/>
                <a:cs typeface="Courier New"/>
              </a:rPr>
              <a:t> </a:t>
            </a:r>
            <a:r>
              <a:rPr dirty="0" sz="1300" spc="5">
                <a:latin typeface="Times New Roman"/>
                <a:cs typeface="Times New Roman"/>
              </a:rPr>
              <a:t>transform is used to </a:t>
            </a:r>
            <a:r>
              <a:rPr dirty="0" sz="1300" spc="10">
                <a:latin typeface="Times New Roman"/>
                <a:cs typeface="Times New Roman"/>
              </a:rPr>
              <a:t>change </a:t>
            </a:r>
            <a:r>
              <a:rPr dirty="0" sz="1300" spc="5">
                <a:latin typeface="Times New Roman"/>
                <a:cs typeface="Times New Roman"/>
              </a:rPr>
              <a:t>the tablespaces for the tables.</a:t>
            </a:r>
            <a:endParaRPr sz="1300">
              <a:latin typeface="Times New Roman"/>
              <a:cs typeface="Times New Roman"/>
            </a:endParaRPr>
          </a:p>
          <a:p>
            <a:pPr marL="515620" marR="58419" indent="-252095">
              <a:lnSpc>
                <a:spcPct val="101299"/>
              </a:lnSpc>
              <a:spcBef>
                <a:spcPts val="5"/>
              </a:spcBef>
              <a:buAutoNum type="arabicPeriod"/>
              <a:tabLst>
                <a:tab pos="516255" algn="l"/>
              </a:tabLst>
            </a:pPr>
            <a:r>
              <a:rPr dirty="0" sz="1300" spc="10">
                <a:latin typeface="Times New Roman"/>
                <a:cs typeface="Times New Roman"/>
              </a:rPr>
              <a:t>The </a:t>
            </a:r>
            <a:r>
              <a:rPr dirty="0" sz="1300" spc="15">
                <a:latin typeface="Courier New"/>
                <a:cs typeface="Courier New"/>
              </a:rPr>
              <a:t>DBMS_METADATA </a:t>
            </a:r>
            <a:r>
              <a:rPr dirty="0" sz="1300" spc="5">
                <a:latin typeface="Times New Roman"/>
                <a:cs typeface="Times New Roman"/>
              </a:rPr>
              <a:t>package has several predefined types that are </a:t>
            </a:r>
            <a:r>
              <a:rPr dirty="0" sz="1300" spc="10">
                <a:latin typeface="Times New Roman"/>
                <a:cs typeface="Times New Roman"/>
              </a:rPr>
              <a:t>owned by  </a:t>
            </a:r>
            <a:r>
              <a:rPr dirty="0" sz="1300" spc="10">
                <a:latin typeface="Courier New"/>
                <a:cs typeface="Courier New"/>
              </a:rPr>
              <a:t>SYS</a:t>
            </a:r>
            <a:r>
              <a:rPr dirty="0" sz="1300" spc="10">
                <a:latin typeface="Times New Roman"/>
                <a:cs typeface="Times New Roman"/>
              </a:rPr>
              <a:t>. The </a:t>
            </a:r>
            <a:r>
              <a:rPr dirty="0" sz="1300" spc="15">
                <a:latin typeface="Courier New"/>
                <a:cs typeface="Courier New"/>
              </a:rPr>
              <a:t>sys.ku_$ddls</a:t>
            </a:r>
            <a:r>
              <a:rPr dirty="0" sz="1300" spc="-450">
                <a:latin typeface="Courier New"/>
                <a:cs typeface="Courier New"/>
              </a:rPr>
              <a:t> </a:t>
            </a:r>
            <a:r>
              <a:rPr dirty="0" sz="1300" spc="5">
                <a:latin typeface="Times New Roman"/>
                <a:cs typeface="Times New Roman"/>
              </a:rPr>
              <a:t>type</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defined</a:t>
            </a:r>
            <a:r>
              <a:rPr dirty="0" sz="1300" spc="15">
                <a:latin typeface="Times New Roman"/>
                <a:cs typeface="Times New Roman"/>
              </a:rPr>
              <a:t> </a:t>
            </a:r>
            <a:r>
              <a:rPr dirty="0" sz="1300" spc="5">
                <a:latin typeface="Times New Roman"/>
                <a:cs typeface="Times New Roman"/>
              </a:rPr>
              <a:t>in the</a:t>
            </a:r>
            <a:r>
              <a:rPr dirty="0" sz="1300" spc="10">
                <a:latin typeface="Times New Roman"/>
                <a:cs typeface="Times New Roman"/>
              </a:rPr>
              <a:t> </a:t>
            </a:r>
            <a:r>
              <a:rPr dirty="0" sz="1300" spc="15">
                <a:latin typeface="Courier New"/>
                <a:cs typeface="Courier New"/>
              </a:rPr>
              <a:t>DBMS_METADATA</a:t>
            </a:r>
            <a:r>
              <a:rPr dirty="0" sz="1300" spc="-450">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It</a:t>
            </a:r>
            <a:r>
              <a:rPr dirty="0" sz="1300" spc="15">
                <a:latin typeface="Times New Roman"/>
                <a:cs typeface="Times New Roman"/>
              </a:rPr>
              <a:t> </a:t>
            </a:r>
            <a:r>
              <a:rPr dirty="0" sz="1300" spc="5">
                <a:latin typeface="Times New Roman"/>
                <a:cs typeface="Times New Roman"/>
              </a:rPr>
              <a:t>is  a table type that holds the </a:t>
            </a:r>
            <a:r>
              <a:rPr dirty="0" sz="1300" spc="15">
                <a:latin typeface="Courier New"/>
                <a:cs typeface="Courier New"/>
              </a:rPr>
              <a:t>CLOB</a:t>
            </a:r>
            <a:r>
              <a:rPr dirty="0" sz="1300" spc="-440">
                <a:latin typeface="Courier New"/>
                <a:cs typeface="Courier New"/>
              </a:rPr>
              <a:t> </a:t>
            </a:r>
            <a:r>
              <a:rPr dirty="0" sz="1300" spc="5">
                <a:latin typeface="Times New Roman"/>
                <a:cs typeface="Times New Roman"/>
              </a:rPr>
              <a:t>type of data.</a:t>
            </a:r>
            <a:endParaRPr sz="1300">
              <a:latin typeface="Times New Roman"/>
              <a:cs typeface="Times New Roman"/>
            </a:endParaRPr>
          </a:p>
          <a:p>
            <a:pPr marL="515620" indent="-252095">
              <a:lnSpc>
                <a:spcPct val="100000"/>
              </a:lnSpc>
              <a:spcBef>
                <a:spcPts val="25"/>
              </a:spcBef>
              <a:buAutoNum type="arabicPeriod"/>
              <a:tabLst>
                <a:tab pos="516255" algn="l"/>
              </a:tabLst>
            </a:pP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OPEN</a:t>
            </a:r>
            <a:r>
              <a:rPr dirty="0" sz="1300" spc="-335">
                <a:latin typeface="Courier New"/>
                <a:cs typeface="Courier New"/>
              </a:rPr>
              <a:t> </a:t>
            </a:r>
            <a:r>
              <a:rPr dirty="0" sz="1300" spc="5">
                <a:latin typeface="Times New Roman"/>
                <a:cs typeface="Times New Roman"/>
              </a:rPr>
              <a:t>function to specify the type of object to </a:t>
            </a:r>
            <a:r>
              <a:rPr dirty="0" sz="1300" spc="10">
                <a:latin typeface="Times New Roman"/>
                <a:cs typeface="Times New Roman"/>
              </a:rPr>
              <a:t>be </a:t>
            </a:r>
            <a:r>
              <a:rPr dirty="0" sz="1300" spc="5">
                <a:latin typeface="Times New Roman"/>
                <a:cs typeface="Times New Roman"/>
              </a:rPr>
              <a:t>retrieved, the version</a:t>
            </a:r>
            <a:endParaRPr sz="1300">
              <a:latin typeface="Times New Roman"/>
              <a:cs typeface="Times New Roman"/>
            </a:endParaRPr>
          </a:p>
          <a:p>
            <a:pPr marL="515620" marR="490855">
              <a:lnSpc>
                <a:spcPct val="101499"/>
              </a:lnSpc>
              <a:spcBef>
                <a:spcPts val="70"/>
              </a:spcBef>
            </a:pPr>
            <a:r>
              <a:rPr dirty="0" sz="1300" spc="5">
                <a:latin typeface="Times New Roman"/>
                <a:cs typeface="Times New Roman"/>
              </a:rPr>
              <a:t>of its metadata, and the object </a:t>
            </a:r>
            <a:r>
              <a:rPr dirty="0" sz="1300" spc="10">
                <a:latin typeface="Times New Roman"/>
                <a:cs typeface="Times New Roman"/>
              </a:rPr>
              <a:t>model. </a:t>
            </a:r>
            <a:r>
              <a:rPr dirty="0" sz="1300" spc="5">
                <a:latin typeface="Times New Roman"/>
                <a:cs typeface="Times New Roman"/>
              </a:rPr>
              <a:t>It returns a context </a:t>
            </a:r>
            <a:r>
              <a:rPr dirty="0" sz="1300" spc="10">
                <a:latin typeface="Times New Roman"/>
                <a:cs typeface="Times New Roman"/>
              </a:rPr>
              <a:t>handle </a:t>
            </a:r>
            <a:r>
              <a:rPr dirty="0" sz="1300" spc="5">
                <a:latin typeface="Times New Roman"/>
                <a:cs typeface="Times New Roman"/>
              </a:rPr>
              <a:t>for the </a:t>
            </a:r>
            <a:r>
              <a:rPr dirty="0" sz="1300">
                <a:latin typeface="Times New Roman"/>
                <a:cs typeface="Times New Roman"/>
              </a:rPr>
              <a:t>set </a:t>
            </a:r>
            <a:r>
              <a:rPr dirty="0" sz="1300" spc="5">
                <a:latin typeface="Times New Roman"/>
                <a:cs typeface="Times New Roman"/>
              </a:rPr>
              <a:t>of  objects.</a:t>
            </a:r>
            <a:endParaRPr sz="1300">
              <a:latin typeface="Times New Roman"/>
              <a:cs typeface="Times New Roman"/>
            </a:endParaRPr>
          </a:p>
          <a:p>
            <a:pPr marL="515620">
              <a:lnSpc>
                <a:spcPts val="1500"/>
              </a:lnSpc>
            </a:pPr>
            <a:r>
              <a:rPr dirty="0" sz="1300" spc="5">
                <a:latin typeface="Times New Roman"/>
                <a:cs typeface="Times New Roman"/>
              </a:rPr>
              <a:t>In this example, </a:t>
            </a:r>
            <a:r>
              <a:rPr dirty="0" sz="1300" spc="15">
                <a:latin typeface="Courier New"/>
                <a:cs typeface="Courier New"/>
              </a:rPr>
              <a:t>'SCHEMA_EXPORT'</a:t>
            </a:r>
            <a:r>
              <a:rPr dirty="0" sz="1300" spc="-409">
                <a:latin typeface="Courier New"/>
                <a:cs typeface="Courier New"/>
              </a:rPr>
              <a:t> </a:t>
            </a:r>
            <a:r>
              <a:rPr dirty="0" sz="1300" spc="5">
                <a:latin typeface="Times New Roman"/>
                <a:cs typeface="Times New Roman"/>
              </a:rPr>
              <a:t>is the object type, and it indicates all</a:t>
            </a:r>
            <a:endParaRPr sz="1300">
              <a:latin typeface="Times New Roman"/>
              <a:cs typeface="Times New Roman"/>
            </a:endParaRPr>
          </a:p>
          <a:p>
            <a:pPr marL="514984" marR="5080">
              <a:lnSpc>
                <a:spcPct val="101400"/>
              </a:lnSpc>
              <a:spcBef>
                <a:spcPts val="80"/>
              </a:spcBef>
            </a:pPr>
            <a:r>
              <a:rPr dirty="0" sz="1300" spc="10">
                <a:latin typeface="Times New Roman"/>
                <a:cs typeface="Times New Roman"/>
              </a:rPr>
              <a:t>metadata </a:t>
            </a:r>
            <a:r>
              <a:rPr dirty="0" sz="1300" spc="5">
                <a:latin typeface="Times New Roman"/>
                <a:cs typeface="Times New Roman"/>
              </a:rPr>
              <a:t>objects in a schema. There are </a:t>
            </a:r>
            <a:r>
              <a:rPr dirty="0" sz="1300" spc="10">
                <a:latin typeface="Times New Roman"/>
                <a:cs typeface="Times New Roman"/>
              </a:rPr>
              <a:t>85 </a:t>
            </a:r>
            <a:r>
              <a:rPr dirty="0" sz="1300" spc="5">
                <a:latin typeface="Times New Roman"/>
                <a:cs typeface="Times New Roman"/>
              </a:rPr>
              <a:t>predefined types of objects for the </a:t>
            </a:r>
            <a:r>
              <a:rPr dirty="0" sz="1300" spc="10">
                <a:latin typeface="Times New Roman"/>
                <a:cs typeface="Times New Roman"/>
              </a:rPr>
              <a:t>model  </a:t>
            </a:r>
            <a:r>
              <a:rPr dirty="0" sz="1300" spc="5">
                <a:latin typeface="Times New Roman"/>
                <a:cs typeface="Times New Roman"/>
              </a:rPr>
              <a:t>that </a:t>
            </a:r>
            <a:r>
              <a:rPr dirty="0" sz="1300" spc="10">
                <a:latin typeface="Times New Roman"/>
                <a:cs typeface="Times New Roman"/>
              </a:rPr>
              <a:t>you can </a:t>
            </a:r>
            <a:r>
              <a:rPr dirty="0" sz="1300" spc="5">
                <a:latin typeface="Times New Roman"/>
                <a:cs typeface="Times New Roman"/>
              </a:rPr>
              <a:t>specify for this parameter. </a:t>
            </a:r>
            <a:r>
              <a:rPr dirty="0" sz="1300" spc="10">
                <a:latin typeface="Times New Roman"/>
                <a:cs typeface="Times New Roman"/>
              </a:rPr>
              <a:t>Both </a:t>
            </a:r>
            <a:r>
              <a:rPr dirty="0" sz="1300" spc="5">
                <a:latin typeface="Times New Roman"/>
                <a:cs typeface="Times New Roman"/>
              </a:rPr>
              <a:t>the version of </a:t>
            </a:r>
            <a:r>
              <a:rPr dirty="0" sz="1300" spc="10">
                <a:latin typeface="Times New Roman"/>
                <a:cs typeface="Times New Roman"/>
              </a:rPr>
              <a:t>metadata </a:t>
            </a:r>
            <a:r>
              <a:rPr dirty="0" sz="1300" spc="5">
                <a:latin typeface="Times New Roman"/>
                <a:cs typeface="Times New Roman"/>
              </a:rPr>
              <a:t>and the object  </a:t>
            </a:r>
            <a:r>
              <a:rPr dirty="0" sz="1300" spc="10">
                <a:latin typeface="Times New Roman"/>
                <a:cs typeface="Times New Roman"/>
              </a:rPr>
              <a:t>model parameters </a:t>
            </a:r>
            <a:r>
              <a:rPr dirty="0" sz="1300" spc="5">
                <a:latin typeface="Times New Roman"/>
                <a:cs typeface="Times New Roman"/>
              </a:rPr>
              <a:t>are not identified in this </a:t>
            </a:r>
            <a:r>
              <a:rPr dirty="0" sz="1300" spc="10">
                <a:latin typeface="Times New Roman"/>
                <a:cs typeface="Times New Roman"/>
              </a:rPr>
              <a:t>example. The </a:t>
            </a:r>
            <a:r>
              <a:rPr dirty="0" sz="1300" spc="5">
                <a:latin typeface="Times New Roman"/>
                <a:cs typeface="Times New Roman"/>
              </a:rPr>
              <a:t>version </a:t>
            </a:r>
            <a:r>
              <a:rPr dirty="0" sz="1300" spc="10">
                <a:latin typeface="Times New Roman"/>
                <a:cs typeface="Times New Roman"/>
              </a:rPr>
              <a:t>of metadata  </a:t>
            </a:r>
            <a:r>
              <a:rPr dirty="0" sz="1300" spc="5">
                <a:latin typeface="Times New Roman"/>
                <a:cs typeface="Times New Roman"/>
              </a:rPr>
              <a:t>parameter defaults to </a:t>
            </a:r>
            <a:r>
              <a:rPr dirty="0" sz="1300" spc="15">
                <a:latin typeface="Courier New"/>
                <a:cs typeface="Courier New"/>
              </a:rPr>
              <a:t>'COMPATIBLE'</a:t>
            </a:r>
            <a:r>
              <a:rPr dirty="0" sz="1300" spc="15">
                <a:latin typeface="Times New Roman"/>
                <a:cs typeface="Times New Roman"/>
              </a:rPr>
              <a:t>. </a:t>
            </a:r>
            <a:r>
              <a:rPr dirty="0" sz="1300" spc="10">
                <a:latin typeface="Times New Roman"/>
                <a:cs typeface="Times New Roman"/>
              </a:rPr>
              <a:t>You </a:t>
            </a:r>
            <a:r>
              <a:rPr dirty="0" sz="1300" spc="5">
                <a:latin typeface="Times New Roman"/>
                <a:cs typeface="Times New Roman"/>
              </a:rPr>
              <a:t>can also specify </a:t>
            </a:r>
            <a:r>
              <a:rPr dirty="0" sz="1300" spc="10">
                <a:latin typeface="Courier New"/>
                <a:cs typeface="Courier New"/>
              </a:rPr>
              <a:t>'LATEST' </a:t>
            </a:r>
            <a:r>
              <a:rPr dirty="0" sz="1300" spc="5">
                <a:latin typeface="Times New Roman"/>
                <a:cs typeface="Times New Roman"/>
              </a:rPr>
              <a:t>or a  specific database version. Currently, the </a:t>
            </a:r>
            <a:r>
              <a:rPr dirty="0" sz="1300" spc="15">
                <a:latin typeface="Courier New"/>
                <a:cs typeface="Courier New"/>
              </a:rPr>
              <a:t>model </a:t>
            </a:r>
            <a:r>
              <a:rPr dirty="0" sz="1300" spc="10">
                <a:latin typeface="Times New Roman"/>
                <a:cs typeface="Times New Roman"/>
              </a:rPr>
              <a:t>parameter </a:t>
            </a:r>
            <a:r>
              <a:rPr dirty="0" sz="1300" spc="5">
                <a:latin typeface="Times New Roman"/>
                <a:cs typeface="Times New Roman"/>
              </a:rPr>
              <a:t>supports only the Oracle  </a:t>
            </a:r>
            <a:r>
              <a:rPr dirty="0" sz="1300" spc="10">
                <a:latin typeface="Times New Roman"/>
                <a:cs typeface="Times New Roman"/>
              </a:rPr>
              <a:t>model </a:t>
            </a:r>
            <a:r>
              <a:rPr dirty="0" sz="1300" spc="5">
                <a:latin typeface="Times New Roman"/>
                <a:cs typeface="Times New Roman"/>
              </a:rPr>
              <a:t>in Oracle Database </a:t>
            </a:r>
            <a:r>
              <a:rPr dirty="0" sz="1300" spc="10">
                <a:latin typeface="Times New Roman"/>
                <a:cs typeface="Times New Roman"/>
              </a:rPr>
              <a:t>10</a:t>
            </a:r>
            <a:r>
              <a:rPr dirty="0" sz="1300" spc="10" i="1">
                <a:latin typeface="Times New Roman"/>
                <a:cs typeface="Times New Roman"/>
              </a:rPr>
              <a:t>g</a:t>
            </a:r>
            <a:r>
              <a:rPr dirty="0" sz="1300" spc="10">
                <a:latin typeface="Times New Roman"/>
                <a:cs typeface="Times New Roman"/>
              </a:rPr>
              <a:t>. </a:t>
            </a:r>
            <a:r>
              <a:rPr dirty="0" sz="1300" spc="5">
                <a:latin typeface="Times New Roman"/>
                <a:cs typeface="Times New Roman"/>
              </a:rPr>
              <a:t>This is the</a:t>
            </a:r>
            <a:r>
              <a:rPr dirty="0" sz="1300" spc="-5">
                <a:latin typeface="Times New Roman"/>
                <a:cs typeface="Times New Roman"/>
              </a:rPr>
              <a:t> </a:t>
            </a:r>
            <a:r>
              <a:rPr dirty="0" sz="1300" spc="5">
                <a:latin typeface="Times New Roman"/>
                <a:cs typeface="Times New Roman"/>
              </a:rPr>
              <a:t>default.</a:t>
            </a:r>
            <a:endParaRPr sz="1300">
              <a:latin typeface="Times New Roman"/>
              <a:cs typeface="Times New Roman"/>
            </a:endParaRPr>
          </a:p>
          <a:p>
            <a:pPr marL="514984" indent="-252095">
              <a:lnSpc>
                <a:spcPts val="1505"/>
              </a:lnSpc>
              <a:buAutoNum type="arabicPeriod" startAt="3"/>
              <a:tabLst>
                <a:tab pos="515620" algn="l"/>
              </a:tabLst>
            </a:pPr>
            <a:r>
              <a:rPr dirty="0" sz="1300" spc="10">
                <a:latin typeface="Times New Roman"/>
                <a:cs typeface="Times New Roman"/>
              </a:rPr>
              <a:t>The </a:t>
            </a:r>
            <a:r>
              <a:rPr dirty="0" sz="1300" spc="10">
                <a:latin typeface="Courier New"/>
                <a:cs typeface="Courier New"/>
              </a:rPr>
              <a:t>SET_FILTER</a:t>
            </a:r>
            <a:r>
              <a:rPr dirty="0" sz="1300" spc="-395">
                <a:latin typeface="Courier New"/>
                <a:cs typeface="Courier New"/>
              </a:rPr>
              <a:t> </a:t>
            </a:r>
            <a:r>
              <a:rPr dirty="0" sz="1300" spc="5">
                <a:latin typeface="Times New Roman"/>
                <a:cs typeface="Times New Roman"/>
              </a:rPr>
              <a:t>procedure identifies restrictions </a:t>
            </a:r>
            <a:r>
              <a:rPr dirty="0" sz="1300" spc="10">
                <a:latin typeface="Times New Roman"/>
                <a:cs typeface="Times New Roman"/>
              </a:rPr>
              <a:t>on </a:t>
            </a:r>
            <a:r>
              <a:rPr dirty="0" sz="1300" spc="5">
                <a:latin typeface="Times New Roman"/>
                <a:cs typeface="Times New Roman"/>
              </a:rPr>
              <a:t>the objects to be retrieved.</a:t>
            </a:r>
            <a:endParaRPr sz="1300">
              <a:latin typeface="Times New Roman"/>
              <a:cs typeface="Times New Roman"/>
            </a:endParaRPr>
          </a:p>
        </p:txBody>
      </p:sp>
      <p:sp>
        <p:nvSpPr>
          <p:cNvPr id="59" name="object 5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0" name="object 6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61" name="object 6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8" name="object 5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72922" y="500156"/>
            <a:ext cx="6463665" cy="833437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Programmatic Use: Example </a:t>
            </a:r>
            <a:r>
              <a:rPr dirty="0" sz="1300" spc="10" b="1">
                <a:latin typeface="Arial"/>
                <a:cs typeface="Arial"/>
              </a:rPr>
              <a:t>1</a:t>
            </a:r>
            <a:r>
              <a:rPr dirty="0" sz="1300" spc="-20" b="1">
                <a:latin typeface="Arial"/>
                <a:cs typeface="Arial"/>
              </a:rPr>
              <a:t> </a:t>
            </a:r>
            <a:r>
              <a:rPr dirty="0" sz="1300" spc="5" b="1">
                <a:latin typeface="Arial"/>
                <a:cs typeface="Arial"/>
              </a:rPr>
              <a:t>(continued)</a:t>
            </a:r>
            <a:endParaRPr sz="1300">
              <a:latin typeface="Arial"/>
              <a:cs typeface="Arial"/>
            </a:endParaRPr>
          </a:p>
          <a:p>
            <a:pPr marL="497840" marR="5080" indent="-230504">
              <a:lnSpc>
                <a:spcPct val="101899"/>
              </a:lnSpc>
              <a:spcBef>
                <a:spcPts val="284"/>
              </a:spcBef>
              <a:buAutoNum type="arabicPeriod" startAt="4"/>
              <a:tabLst>
                <a:tab pos="498475" algn="l"/>
              </a:tabLst>
            </a:pPr>
            <a:r>
              <a:rPr dirty="0" sz="1300" spc="10">
                <a:latin typeface="Times New Roman"/>
                <a:cs typeface="Times New Roman"/>
              </a:rPr>
              <a:t>The </a:t>
            </a:r>
            <a:r>
              <a:rPr dirty="0" sz="1300" spc="15">
                <a:latin typeface="Courier New"/>
                <a:cs typeface="Courier New"/>
              </a:rPr>
              <a:t>ADD_TRANSFORM </a:t>
            </a:r>
            <a:r>
              <a:rPr dirty="0" sz="1300" spc="5">
                <a:latin typeface="Times New Roman"/>
                <a:cs typeface="Times New Roman"/>
              </a:rPr>
              <a:t>function specifies a transform that </a:t>
            </a:r>
            <a:r>
              <a:rPr dirty="0" sz="1300" spc="15">
                <a:latin typeface="Courier New"/>
                <a:cs typeface="Courier New"/>
              </a:rPr>
              <a:t>FETCH_XXX </a:t>
            </a:r>
            <a:r>
              <a:rPr dirty="0" sz="1300" spc="5">
                <a:latin typeface="Times New Roman"/>
                <a:cs typeface="Times New Roman"/>
              </a:rPr>
              <a:t>applies to the  </a:t>
            </a:r>
            <a:r>
              <a:rPr dirty="0" sz="1300" spc="10">
                <a:latin typeface="Times New Roman"/>
                <a:cs typeface="Times New Roman"/>
              </a:rPr>
              <a:t>XML </a:t>
            </a:r>
            <a:r>
              <a:rPr dirty="0" sz="1300" spc="5">
                <a:latin typeface="Times New Roman"/>
                <a:cs typeface="Times New Roman"/>
              </a:rPr>
              <a:t>representation of the retrieved objects. </a:t>
            </a:r>
            <a:r>
              <a:rPr dirty="0" sz="1300" spc="10">
                <a:latin typeface="Times New Roman"/>
                <a:cs typeface="Times New Roman"/>
              </a:rPr>
              <a:t>You </a:t>
            </a:r>
            <a:r>
              <a:rPr dirty="0" sz="1300" spc="5">
                <a:latin typeface="Times New Roman"/>
                <a:cs typeface="Times New Roman"/>
              </a:rPr>
              <a:t>can have </a:t>
            </a:r>
            <a:r>
              <a:rPr dirty="0" sz="1300" spc="10">
                <a:latin typeface="Times New Roman"/>
                <a:cs typeface="Times New Roman"/>
              </a:rPr>
              <a:t>more </a:t>
            </a:r>
            <a:r>
              <a:rPr dirty="0" sz="1300" spc="5">
                <a:latin typeface="Times New Roman"/>
                <a:cs typeface="Times New Roman"/>
              </a:rPr>
              <a:t>than one transform. In  the</a:t>
            </a:r>
            <a:r>
              <a:rPr dirty="0" sz="1300" spc="10">
                <a:latin typeface="Times New Roman"/>
                <a:cs typeface="Times New Roman"/>
              </a:rPr>
              <a:t> </a:t>
            </a:r>
            <a:r>
              <a:rPr dirty="0" sz="1300" spc="5">
                <a:latin typeface="Times New Roman"/>
                <a:cs typeface="Times New Roman"/>
              </a:rPr>
              <a:t>example,</a:t>
            </a:r>
            <a:r>
              <a:rPr dirty="0" sz="1300" spc="10">
                <a:latin typeface="Times New Roman"/>
                <a:cs typeface="Times New Roman"/>
              </a:rPr>
              <a:t> two </a:t>
            </a:r>
            <a:r>
              <a:rPr dirty="0" sz="1300" spc="5">
                <a:latin typeface="Times New Roman"/>
                <a:cs typeface="Times New Roman"/>
              </a:rPr>
              <a:t>transforms occur,</a:t>
            </a:r>
            <a:r>
              <a:rPr dirty="0" sz="1300" spc="10">
                <a:latin typeface="Times New Roman"/>
                <a:cs typeface="Times New Roman"/>
              </a:rPr>
              <a:t> </a:t>
            </a:r>
            <a:r>
              <a:rPr dirty="0" sz="1300" spc="5">
                <a:latin typeface="Times New Roman"/>
                <a:cs typeface="Times New Roman"/>
              </a:rPr>
              <a:t>one</a:t>
            </a:r>
            <a:r>
              <a:rPr dirty="0" sz="1300" spc="10">
                <a:latin typeface="Times New Roman"/>
                <a:cs typeface="Times New Roman"/>
              </a:rPr>
              <a:t> </a:t>
            </a:r>
            <a:r>
              <a:rPr dirty="0" sz="1300" spc="5">
                <a:latin typeface="Times New Roman"/>
                <a:cs typeface="Times New Roman"/>
              </a:rPr>
              <a:t>for</a:t>
            </a:r>
            <a:r>
              <a:rPr dirty="0" sz="1300" spc="10">
                <a:latin typeface="Times New Roman"/>
                <a:cs typeface="Times New Roman"/>
              </a:rPr>
              <a:t> each</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th1</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th2</a:t>
            </a:r>
            <a:r>
              <a:rPr dirty="0" sz="1300" spc="-450">
                <a:latin typeface="Courier New"/>
                <a:cs typeface="Courier New"/>
              </a:rPr>
              <a:t> </a:t>
            </a:r>
            <a:r>
              <a:rPr dirty="0" sz="1300" spc="10">
                <a:latin typeface="Times New Roman"/>
                <a:cs typeface="Times New Roman"/>
              </a:rPr>
              <a:t>program</a:t>
            </a:r>
            <a:r>
              <a:rPr dirty="0" sz="1300" spc="5">
                <a:latin typeface="Times New Roman"/>
                <a:cs typeface="Times New Roman"/>
              </a:rPr>
              <a:t> variables.  </a:t>
            </a:r>
            <a:r>
              <a:rPr dirty="0" sz="1300" spc="10">
                <a:latin typeface="Times New Roman"/>
                <a:cs typeface="Times New Roman"/>
              </a:rPr>
              <a:t>The </a:t>
            </a:r>
            <a:r>
              <a:rPr dirty="0" sz="1300" spc="15">
                <a:latin typeface="Courier New"/>
                <a:cs typeface="Courier New"/>
              </a:rPr>
              <a:t>ADD_TRANSFORM </a:t>
            </a:r>
            <a:r>
              <a:rPr dirty="0" sz="1300" spc="5">
                <a:latin typeface="Times New Roman"/>
                <a:cs typeface="Times New Roman"/>
              </a:rPr>
              <a:t>function accepts four </a:t>
            </a:r>
            <a:r>
              <a:rPr dirty="0" sz="1300" spc="10">
                <a:latin typeface="Times New Roman"/>
                <a:cs typeface="Times New Roman"/>
              </a:rPr>
              <a:t>parameters </a:t>
            </a:r>
            <a:r>
              <a:rPr dirty="0" sz="1300" spc="5">
                <a:latin typeface="Times New Roman"/>
                <a:cs typeface="Times New Roman"/>
              </a:rPr>
              <a:t>and returns a </a:t>
            </a:r>
            <a:r>
              <a:rPr dirty="0" sz="1300" spc="10">
                <a:latin typeface="Times New Roman"/>
                <a:cs typeface="Times New Roman"/>
              </a:rPr>
              <a:t>number  </a:t>
            </a:r>
            <a:r>
              <a:rPr dirty="0" sz="1300" spc="5">
                <a:latin typeface="Times New Roman"/>
                <a:cs typeface="Times New Roman"/>
              </a:rPr>
              <a:t>representing the opaque handle to the transform. </a:t>
            </a:r>
            <a:r>
              <a:rPr dirty="0" sz="1300" spc="10">
                <a:latin typeface="Times New Roman"/>
                <a:cs typeface="Times New Roman"/>
              </a:rPr>
              <a:t>The parameters </a:t>
            </a:r>
            <a:r>
              <a:rPr dirty="0" sz="1300" spc="5">
                <a:latin typeface="Times New Roman"/>
                <a:cs typeface="Times New Roman"/>
              </a:rPr>
              <a:t>are the </a:t>
            </a:r>
            <a:r>
              <a:rPr dirty="0" sz="1300" spc="10">
                <a:latin typeface="Times New Roman"/>
                <a:cs typeface="Times New Roman"/>
              </a:rPr>
              <a:t>handle </a:t>
            </a:r>
            <a:r>
              <a:rPr dirty="0" sz="1300" spc="5">
                <a:latin typeface="Times New Roman"/>
                <a:cs typeface="Times New Roman"/>
              </a:rPr>
              <a:t>returned  from the </a:t>
            </a:r>
            <a:r>
              <a:rPr dirty="0" sz="1300" spc="15">
                <a:latin typeface="Courier New"/>
                <a:cs typeface="Courier New"/>
              </a:rPr>
              <a:t>OPEN </a:t>
            </a:r>
            <a:r>
              <a:rPr dirty="0" sz="1300" spc="5">
                <a:latin typeface="Times New Roman"/>
                <a:cs typeface="Times New Roman"/>
              </a:rPr>
              <a:t>statement, the </a:t>
            </a:r>
            <a:r>
              <a:rPr dirty="0" sz="1300" spc="10">
                <a:latin typeface="Times New Roman"/>
                <a:cs typeface="Times New Roman"/>
              </a:rPr>
              <a:t>name </a:t>
            </a:r>
            <a:r>
              <a:rPr dirty="0" sz="1300" spc="5">
                <a:latin typeface="Times New Roman"/>
                <a:cs typeface="Times New Roman"/>
              </a:rPr>
              <a:t>of the transform </a:t>
            </a:r>
            <a:r>
              <a:rPr dirty="0" sz="1300" spc="10">
                <a:latin typeface="Times New Roman"/>
                <a:cs typeface="Times New Roman"/>
              </a:rPr>
              <a:t>(</a:t>
            </a:r>
            <a:r>
              <a:rPr dirty="0" sz="1300" spc="10">
                <a:latin typeface="Courier New"/>
                <a:cs typeface="Courier New"/>
              </a:rPr>
              <a:t>DDL</a:t>
            </a:r>
            <a:r>
              <a:rPr dirty="0" sz="1300" spc="10">
                <a:latin typeface="Times New Roman"/>
                <a:cs typeface="Times New Roman"/>
              </a:rPr>
              <a:t>, </a:t>
            </a:r>
            <a:r>
              <a:rPr dirty="0" sz="1300" spc="5">
                <a:latin typeface="Courier New"/>
                <a:cs typeface="Courier New"/>
              </a:rPr>
              <a:t>DROP</a:t>
            </a:r>
            <a:r>
              <a:rPr dirty="0" sz="1300" spc="5">
                <a:latin typeface="Times New Roman"/>
                <a:cs typeface="Times New Roman"/>
              </a:rPr>
              <a:t>, or </a:t>
            </a:r>
            <a:r>
              <a:rPr dirty="0" sz="1300" spc="10">
                <a:latin typeface="Courier New"/>
                <a:cs typeface="Courier New"/>
              </a:rPr>
              <a:t>MODIFY</a:t>
            </a:r>
            <a:r>
              <a:rPr dirty="0" sz="1300" spc="10">
                <a:latin typeface="Times New Roman"/>
                <a:cs typeface="Times New Roman"/>
              </a:rPr>
              <a:t>), </a:t>
            </a:r>
            <a:r>
              <a:rPr dirty="0" sz="1300" spc="5">
                <a:latin typeface="Times New Roman"/>
                <a:cs typeface="Times New Roman"/>
              </a:rPr>
              <a:t>the  encoding </a:t>
            </a:r>
            <a:r>
              <a:rPr dirty="0" sz="1300" spc="10">
                <a:latin typeface="Times New Roman"/>
                <a:cs typeface="Times New Roman"/>
              </a:rPr>
              <a:t>name (which </a:t>
            </a:r>
            <a:r>
              <a:rPr dirty="0" sz="1300" spc="5">
                <a:latin typeface="Times New Roman"/>
                <a:cs typeface="Times New Roman"/>
              </a:rPr>
              <a:t>is the </a:t>
            </a:r>
            <a:r>
              <a:rPr dirty="0" sz="1300" spc="10">
                <a:latin typeface="Times New Roman"/>
                <a:cs typeface="Times New Roman"/>
              </a:rPr>
              <a:t>name </a:t>
            </a:r>
            <a:r>
              <a:rPr dirty="0" sz="1300" spc="5">
                <a:latin typeface="Times New Roman"/>
                <a:cs typeface="Times New Roman"/>
              </a:rPr>
              <a:t>of the </a:t>
            </a:r>
            <a:r>
              <a:rPr dirty="0" sz="1300" spc="10">
                <a:latin typeface="Times New Roman"/>
                <a:cs typeface="Times New Roman"/>
              </a:rPr>
              <a:t>NLS </a:t>
            </a:r>
            <a:r>
              <a:rPr dirty="0" sz="1300" spc="5">
                <a:latin typeface="Times New Roman"/>
                <a:cs typeface="Times New Roman"/>
              </a:rPr>
              <a:t>[national language support] character set  in which the style sheet </a:t>
            </a:r>
            <a:r>
              <a:rPr dirty="0" sz="1300" spc="10">
                <a:latin typeface="Times New Roman"/>
                <a:cs typeface="Times New Roman"/>
              </a:rPr>
              <a:t>pointed </a:t>
            </a:r>
            <a:r>
              <a:rPr dirty="0" sz="1300" spc="5">
                <a:latin typeface="Times New Roman"/>
                <a:cs typeface="Times New Roman"/>
              </a:rPr>
              <a:t>to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name </a:t>
            </a:r>
            <a:r>
              <a:rPr dirty="0" sz="1300" spc="5">
                <a:latin typeface="Times New Roman"/>
                <a:cs typeface="Times New Roman"/>
              </a:rPr>
              <a:t>is encoded), and the object type. If the  object type is omitted, the transform applies to all objects; otherwise, it applies only to  the object type</a:t>
            </a:r>
            <a:r>
              <a:rPr dirty="0" sz="1300">
                <a:latin typeface="Times New Roman"/>
                <a:cs typeface="Times New Roman"/>
              </a:rPr>
              <a:t> </a:t>
            </a:r>
            <a:r>
              <a:rPr dirty="0" sz="1300" spc="5">
                <a:latin typeface="Times New Roman"/>
                <a:cs typeface="Times New Roman"/>
              </a:rPr>
              <a:t>specified.</a:t>
            </a:r>
            <a:endParaRPr sz="1300">
              <a:latin typeface="Times New Roman"/>
              <a:cs typeface="Times New Roman"/>
            </a:endParaRPr>
          </a:p>
          <a:p>
            <a:pPr marL="498475">
              <a:lnSpc>
                <a:spcPts val="1505"/>
              </a:lnSpc>
            </a:pPr>
            <a:r>
              <a:rPr dirty="0" sz="1300" spc="10">
                <a:latin typeface="Times New Roman"/>
                <a:cs typeface="Times New Roman"/>
              </a:rPr>
              <a:t>The </a:t>
            </a:r>
            <a:r>
              <a:rPr dirty="0" sz="1300" spc="5">
                <a:latin typeface="Times New Roman"/>
                <a:cs typeface="Times New Roman"/>
              </a:rPr>
              <a:t>first transform </a:t>
            </a:r>
            <a:r>
              <a:rPr dirty="0" sz="1300" spc="10">
                <a:latin typeface="Times New Roman"/>
                <a:cs typeface="Times New Roman"/>
              </a:rPr>
              <a:t>shown </a:t>
            </a:r>
            <a:r>
              <a:rPr dirty="0" sz="1300" spc="5">
                <a:latin typeface="Times New Roman"/>
                <a:cs typeface="Times New Roman"/>
              </a:rPr>
              <a:t>in the </a:t>
            </a:r>
            <a:r>
              <a:rPr dirty="0" sz="1300" spc="10">
                <a:latin typeface="Times New Roman"/>
                <a:cs typeface="Times New Roman"/>
              </a:rPr>
              <a:t>program </a:t>
            </a:r>
            <a:r>
              <a:rPr dirty="0" sz="1300" spc="5">
                <a:latin typeface="Times New Roman"/>
                <a:cs typeface="Times New Roman"/>
              </a:rPr>
              <a:t>code is the handle returned from </a:t>
            </a:r>
            <a:r>
              <a:rPr dirty="0" sz="1300">
                <a:latin typeface="Times New Roman"/>
                <a:cs typeface="Times New Roman"/>
              </a:rPr>
              <a:t>the</a:t>
            </a:r>
            <a:r>
              <a:rPr dirty="0" sz="1300" spc="35">
                <a:latin typeface="Times New Roman"/>
                <a:cs typeface="Times New Roman"/>
              </a:rPr>
              <a:t> </a:t>
            </a:r>
            <a:r>
              <a:rPr dirty="0" sz="1300" spc="15">
                <a:latin typeface="Courier New"/>
                <a:cs typeface="Courier New"/>
              </a:rPr>
              <a:t>OPEN</a:t>
            </a:r>
            <a:endParaRPr sz="1300">
              <a:latin typeface="Courier New"/>
              <a:cs typeface="Courier New"/>
            </a:endParaRPr>
          </a:p>
          <a:p>
            <a:pPr marL="498475" marR="44450">
              <a:lnSpc>
                <a:spcPct val="101400"/>
              </a:lnSpc>
              <a:spcBef>
                <a:spcPts val="70"/>
              </a:spcBef>
            </a:pPr>
            <a:r>
              <a:rPr dirty="0" sz="1300" spc="5">
                <a:latin typeface="Times New Roman"/>
                <a:cs typeface="Times New Roman"/>
              </a:rPr>
              <a:t>function. </a:t>
            </a:r>
            <a:r>
              <a:rPr dirty="0" sz="1300" spc="10">
                <a:latin typeface="Times New Roman"/>
                <a:cs typeface="Times New Roman"/>
              </a:rPr>
              <a:t>The </a:t>
            </a:r>
            <a:r>
              <a:rPr dirty="0" sz="1300" spc="5">
                <a:latin typeface="Times New Roman"/>
                <a:cs typeface="Times New Roman"/>
              </a:rPr>
              <a:t>second transform </a:t>
            </a:r>
            <a:r>
              <a:rPr dirty="0" sz="1300" spc="10">
                <a:latin typeface="Times New Roman"/>
                <a:cs typeface="Times New Roman"/>
              </a:rPr>
              <a:t>shown </a:t>
            </a:r>
            <a:r>
              <a:rPr dirty="0" sz="1300" spc="5">
                <a:latin typeface="Times New Roman"/>
                <a:cs typeface="Times New Roman"/>
              </a:rPr>
              <a:t>in the code has </a:t>
            </a:r>
            <a:r>
              <a:rPr dirty="0" sz="1300" spc="10">
                <a:latin typeface="Times New Roman"/>
                <a:cs typeface="Times New Roman"/>
              </a:rPr>
              <a:t>two </a:t>
            </a:r>
            <a:r>
              <a:rPr dirty="0" sz="1300" spc="5">
                <a:latin typeface="Times New Roman"/>
                <a:cs typeface="Times New Roman"/>
              </a:rPr>
              <a:t>parameter values specified.  </a:t>
            </a:r>
            <a:r>
              <a:rPr dirty="0" sz="1300" spc="10">
                <a:latin typeface="Times New Roman"/>
                <a:cs typeface="Times New Roman"/>
              </a:rPr>
              <a:t>The </a:t>
            </a:r>
            <a:r>
              <a:rPr dirty="0" sz="1300" spc="5">
                <a:latin typeface="Times New Roman"/>
                <a:cs typeface="Times New Roman"/>
              </a:rPr>
              <a:t>first </a:t>
            </a:r>
            <a:r>
              <a:rPr dirty="0" sz="1300" spc="10">
                <a:latin typeface="Times New Roman"/>
                <a:cs typeface="Times New Roman"/>
              </a:rPr>
              <a:t>parameter </a:t>
            </a:r>
            <a:r>
              <a:rPr dirty="0" sz="1300" spc="5">
                <a:latin typeface="Times New Roman"/>
                <a:cs typeface="Times New Roman"/>
              </a:rPr>
              <a:t>is the handle identified from the </a:t>
            </a:r>
            <a:r>
              <a:rPr dirty="0" sz="1300" spc="15">
                <a:latin typeface="Courier New"/>
                <a:cs typeface="Courier New"/>
              </a:rPr>
              <a:t>OPEN </a:t>
            </a:r>
            <a:r>
              <a:rPr dirty="0" sz="1300" spc="5">
                <a:latin typeface="Times New Roman"/>
                <a:cs typeface="Times New Roman"/>
              </a:rPr>
              <a:t>function. </a:t>
            </a:r>
            <a:r>
              <a:rPr dirty="0" sz="1300" spc="10">
                <a:latin typeface="Times New Roman"/>
                <a:cs typeface="Times New Roman"/>
              </a:rPr>
              <a:t>The </a:t>
            </a:r>
            <a:r>
              <a:rPr dirty="0" sz="1300" spc="5">
                <a:latin typeface="Times New Roman"/>
                <a:cs typeface="Times New Roman"/>
              </a:rPr>
              <a:t>second  </a:t>
            </a:r>
            <a:r>
              <a:rPr dirty="0" sz="1300" spc="10">
                <a:latin typeface="Times New Roman"/>
                <a:cs typeface="Times New Roman"/>
              </a:rPr>
              <a:t>parameter </a:t>
            </a:r>
            <a:r>
              <a:rPr dirty="0" sz="1300" spc="5">
                <a:latin typeface="Times New Roman"/>
                <a:cs typeface="Times New Roman"/>
              </a:rPr>
              <a:t>value is </a:t>
            </a:r>
            <a:r>
              <a:rPr dirty="0" sz="1300" spc="10">
                <a:latin typeface="Times New Roman"/>
                <a:cs typeface="Times New Roman"/>
              </a:rPr>
              <a:t>DDL, </a:t>
            </a:r>
            <a:r>
              <a:rPr dirty="0" sz="1300" spc="5">
                <a:latin typeface="Times New Roman"/>
                <a:cs typeface="Times New Roman"/>
              </a:rPr>
              <a:t>which </a:t>
            </a:r>
            <a:r>
              <a:rPr dirty="0" sz="1300" spc="10">
                <a:latin typeface="Times New Roman"/>
                <a:cs typeface="Times New Roman"/>
              </a:rPr>
              <a:t>means </a:t>
            </a:r>
            <a:r>
              <a:rPr dirty="0" sz="1300" spc="5">
                <a:latin typeface="Times New Roman"/>
                <a:cs typeface="Times New Roman"/>
              </a:rPr>
              <a:t>the document is transformed to </a:t>
            </a:r>
            <a:r>
              <a:rPr dirty="0" sz="1300" spc="10">
                <a:latin typeface="Times New Roman"/>
                <a:cs typeface="Times New Roman"/>
              </a:rPr>
              <a:t>DDL </a:t>
            </a:r>
            <a:r>
              <a:rPr dirty="0" sz="1300" spc="5">
                <a:latin typeface="Times New Roman"/>
                <a:cs typeface="Times New Roman"/>
              </a:rPr>
              <a:t>that creates  the object. </a:t>
            </a:r>
            <a:r>
              <a:rPr dirty="0" sz="1300" spc="10">
                <a:latin typeface="Times New Roman"/>
                <a:cs typeface="Times New Roman"/>
              </a:rPr>
              <a:t>The </a:t>
            </a:r>
            <a:r>
              <a:rPr dirty="0" sz="1300" spc="5">
                <a:latin typeface="Times New Roman"/>
                <a:cs typeface="Times New Roman"/>
              </a:rPr>
              <a:t>output of this transform is not an </a:t>
            </a:r>
            <a:r>
              <a:rPr dirty="0" sz="1300" spc="10">
                <a:latin typeface="Times New Roman"/>
                <a:cs typeface="Times New Roman"/>
              </a:rPr>
              <a:t>XML </a:t>
            </a:r>
            <a:r>
              <a:rPr dirty="0" sz="1300" spc="5">
                <a:latin typeface="Times New Roman"/>
                <a:cs typeface="Times New Roman"/>
              </a:rPr>
              <a:t>document. </a:t>
            </a:r>
            <a:r>
              <a:rPr dirty="0" sz="1300" spc="10">
                <a:latin typeface="Times New Roman"/>
                <a:cs typeface="Times New Roman"/>
              </a:rPr>
              <a:t>The </a:t>
            </a:r>
            <a:r>
              <a:rPr dirty="0" sz="1300" spc="5">
                <a:latin typeface="Times New Roman"/>
                <a:cs typeface="Times New Roman"/>
              </a:rPr>
              <a:t>third </a:t>
            </a:r>
            <a:r>
              <a:rPr dirty="0" sz="1300" spc="10">
                <a:latin typeface="Times New Roman"/>
                <a:cs typeface="Times New Roman"/>
              </a:rPr>
              <a:t>and </a:t>
            </a:r>
            <a:r>
              <a:rPr dirty="0" sz="1300" spc="5">
                <a:latin typeface="Times New Roman"/>
                <a:cs typeface="Times New Roman"/>
              </a:rPr>
              <a:t>fourth  </a:t>
            </a:r>
            <a:r>
              <a:rPr dirty="0" sz="1300" spc="10">
                <a:latin typeface="Times New Roman"/>
                <a:cs typeface="Times New Roman"/>
              </a:rPr>
              <a:t>parameters </a:t>
            </a:r>
            <a:r>
              <a:rPr dirty="0" sz="1300" spc="5">
                <a:latin typeface="Times New Roman"/>
                <a:cs typeface="Times New Roman"/>
              </a:rPr>
              <a:t>are </a:t>
            </a:r>
            <a:r>
              <a:rPr dirty="0" sz="1300" spc="10">
                <a:latin typeface="Times New Roman"/>
                <a:cs typeface="Times New Roman"/>
              </a:rPr>
              <a:t>not </a:t>
            </a:r>
            <a:r>
              <a:rPr dirty="0" sz="1300" spc="5">
                <a:latin typeface="Times New Roman"/>
                <a:cs typeface="Times New Roman"/>
              </a:rPr>
              <a:t>specified. </a:t>
            </a:r>
            <a:r>
              <a:rPr dirty="0" sz="1300" spc="10">
                <a:latin typeface="Times New Roman"/>
                <a:cs typeface="Times New Roman"/>
              </a:rPr>
              <a:t>Both </a:t>
            </a:r>
            <a:r>
              <a:rPr dirty="0" sz="1300" spc="5">
                <a:latin typeface="Times New Roman"/>
                <a:cs typeface="Times New Roman"/>
              </a:rPr>
              <a:t>take </a:t>
            </a:r>
            <a:r>
              <a:rPr dirty="0" sz="1300">
                <a:latin typeface="Times New Roman"/>
                <a:cs typeface="Times New Roman"/>
              </a:rPr>
              <a:t>the </a:t>
            </a:r>
            <a:r>
              <a:rPr dirty="0" sz="1300" spc="5">
                <a:latin typeface="Times New Roman"/>
                <a:cs typeface="Times New Roman"/>
              </a:rPr>
              <a:t>default values for the encoding </a:t>
            </a:r>
            <a:r>
              <a:rPr dirty="0" sz="1300" spc="10">
                <a:latin typeface="Times New Roman"/>
                <a:cs typeface="Times New Roman"/>
              </a:rPr>
              <a:t>and </a:t>
            </a:r>
            <a:r>
              <a:rPr dirty="0" sz="1300" spc="5">
                <a:latin typeface="Times New Roman"/>
                <a:cs typeface="Times New Roman"/>
              </a:rPr>
              <a:t>object  type</a:t>
            </a:r>
            <a:r>
              <a:rPr dirty="0" sz="1300">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marL="498475" indent="-231140">
              <a:lnSpc>
                <a:spcPts val="1505"/>
              </a:lnSpc>
              <a:buAutoNum type="arabicPeriod" startAt="5"/>
              <a:tabLst>
                <a:tab pos="499109" algn="l"/>
              </a:tabLst>
            </a:pPr>
            <a:r>
              <a:rPr dirty="0" sz="1300" spc="10">
                <a:latin typeface="Times New Roman"/>
                <a:cs typeface="Times New Roman"/>
              </a:rPr>
              <a:t>The </a:t>
            </a:r>
            <a:r>
              <a:rPr dirty="0" sz="1300" spc="15">
                <a:latin typeface="Courier New"/>
                <a:cs typeface="Courier New"/>
              </a:rPr>
              <a:t>SET_REMAP_PARAM</a:t>
            </a:r>
            <a:r>
              <a:rPr dirty="0" sz="1300" spc="-409">
                <a:latin typeface="Courier New"/>
                <a:cs typeface="Courier New"/>
              </a:rPr>
              <a:t> </a:t>
            </a:r>
            <a:r>
              <a:rPr dirty="0" sz="1300" spc="5">
                <a:latin typeface="Times New Roman"/>
                <a:cs typeface="Times New Roman"/>
              </a:rPr>
              <a:t>procedure identifies the </a:t>
            </a:r>
            <a:r>
              <a:rPr dirty="0" sz="1300" spc="10">
                <a:latin typeface="Times New Roman"/>
                <a:cs typeface="Times New Roman"/>
              </a:rPr>
              <a:t>parameters </a:t>
            </a:r>
            <a:r>
              <a:rPr dirty="0" sz="1300" spc="5">
                <a:latin typeface="Times New Roman"/>
                <a:cs typeface="Times New Roman"/>
              </a:rPr>
              <a:t>to the </a:t>
            </a:r>
            <a:r>
              <a:rPr dirty="0" sz="1300" spc="10">
                <a:latin typeface="Times New Roman"/>
                <a:cs typeface="Times New Roman"/>
              </a:rPr>
              <a:t>XSLT </a:t>
            </a:r>
            <a:r>
              <a:rPr dirty="0" sz="1300" spc="5">
                <a:latin typeface="Times New Roman"/>
                <a:cs typeface="Times New Roman"/>
              </a:rPr>
              <a:t>style sheet</a:t>
            </a:r>
            <a:endParaRPr sz="1300">
              <a:latin typeface="Times New Roman"/>
              <a:cs typeface="Times New Roman"/>
            </a:endParaRPr>
          </a:p>
          <a:p>
            <a:pPr marL="497840" marR="10160">
              <a:lnSpc>
                <a:spcPct val="100099"/>
              </a:lnSpc>
              <a:spcBef>
                <a:spcPts val="100"/>
              </a:spcBef>
            </a:pPr>
            <a:r>
              <a:rPr dirty="0" sz="1300" spc="5">
                <a:latin typeface="Times New Roman"/>
                <a:cs typeface="Times New Roman"/>
              </a:rPr>
              <a:t>identified </a:t>
            </a:r>
            <a:r>
              <a:rPr dirty="0" sz="1300" spc="10">
                <a:latin typeface="Times New Roman"/>
                <a:cs typeface="Times New Roman"/>
              </a:rPr>
              <a:t>by </a:t>
            </a:r>
            <a:r>
              <a:rPr dirty="0" sz="1300" spc="5">
                <a:latin typeface="Times New Roman"/>
                <a:cs typeface="Times New Roman"/>
              </a:rPr>
              <a:t>the transform </a:t>
            </a:r>
            <a:r>
              <a:rPr dirty="0" sz="1300" spc="10">
                <a:latin typeface="Times New Roman"/>
                <a:cs typeface="Times New Roman"/>
              </a:rPr>
              <a:t>handle, </a:t>
            </a:r>
            <a:r>
              <a:rPr dirty="0" sz="1300" spc="5">
                <a:latin typeface="Times New Roman"/>
                <a:cs typeface="Times New Roman"/>
              </a:rPr>
              <a:t>which is the first </a:t>
            </a:r>
            <a:r>
              <a:rPr dirty="0" sz="1300" spc="10">
                <a:latin typeface="Times New Roman"/>
                <a:cs typeface="Times New Roman"/>
              </a:rPr>
              <a:t>parameter </a:t>
            </a:r>
            <a:r>
              <a:rPr dirty="0" sz="1300" spc="5">
                <a:latin typeface="Times New Roman"/>
                <a:cs typeface="Times New Roman"/>
              </a:rPr>
              <a:t>passed to the procedure.  In the example, the second </a:t>
            </a:r>
            <a:r>
              <a:rPr dirty="0" sz="1300" spc="10">
                <a:latin typeface="Times New Roman"/>
                <a:cs typeface="Times New Roman"/>
              </a:rPr>
              <a:t>parameter </a:t>
            </a:r>
            <a:r>
              <a:rPr dirty="0" sz="1300" spc="5">
                <a:latin typeface="Times New Roman"/>
                <a:cs typeface="Times New Roman"/>
              </a:rPr>
              <a:t>value </a:t>
            </a:r>
            <a:r>
              <a:rPr dirty="0" sz="1300" spc="15">
                <a:latin typeface="Courier New"/>
                <a:cs typeface="Courier New"/>
              </a:rPr>
              <a:t>'REMAP_TABLESPACE' </a:t>
            </a:r>
            <a:r>
              <a:rPr dirty="0" sz="1300" spc="10">
                <a:latin typeface="Times New Roman"/>
                <a:cs typeface="Times New Roman"/>
              </a:rPr>
              <a:t>means </a:t>
            </a:r>
            <a:r>
              <a:rPr dirty="0" sz="1300" spc="5">
                <a:latin typeface="Times New Roman"/>
                <a:cs typeface="Times New Roman"/>
              </a:rPr>
              <a:t>that the  objects have their tablespaces renamed from an old value to a </a:t>
            </a:r>
            <a:r>
              <a:rPr dirty="0" sz="1300" spc="10">
                <a:latin typeface="Times New Roman"/>
                <a:cs typeface="Times New Roman"/>
              </a:rPr>
              <a:t>new </a:t>
            </a:r>
            <a:r>
              <a:rPr dirty="0" sz="1300" spc="5">
                <a:latin typeface="Times New Roman"/>
                <a:cs typeface="Times New Roman"/>
              </a:rPr>
              <a:t>value. In the  </a:t>
            </a:r>
            <a:r>
              <a:rPr dirty="0" sz="1300" spc="15">
                <a:latin typeface="Courier New"/>
                <a:cs typeface="Courier New"/>
              </a:rPr>
              <a:t>ADD_TRANSFORM</a:t>
            </a:r>
            <a:r>
              <a:rPr dirty="0" sz="1300" spc="-350">
                <a:latin typeface="Courier New"/>
                <a:cs typeface="Courier New"/>
              </a:rPr>
              <a:t> </a:t>
            </a:r>
            <a:r>
              <a:rPr dirty="0" sz="1300" spc="5">
                <a:latin typeface="Times New Roman"/>
                <a:cs typeface="Times New Roman"/>
              </a:rPr>
              <a:t>function, the choices are </a:t>
            </a:r>
            <a:r>
              <a:rPr dirty="0" sz="1300" spc="10">
                <a:latin typeface="Courier New"/>
                <a:cs typeface="Courier New"/>
              </a:rPr>
              <a:t>DDL</a:t>
            </a:r>
            <a:r>
              <a:rPr dirty="0" sz="1300" spc="10">
                <a:latin typeface="Times New Roman"/>
                <a:cs typeface="Times New Roman"/>
              </a:rPr>
              <a:t>, </a:t>
            </a:r>
            <a:r>
              <a:rPr dirty="0" sz="1300" spc="5">
                <a:latin typeface="Courier New"/>
                <a:cs typeface="Courier New"/>
              </a:rPr>
              <a:t>DROP</a:t>
            </a:r>
            <a:r>
              <a:rPr dirty="0" sz="1300" spc="5">
                <a:latin typeface="Times New Roman"/>
                <a:cs typeface="Times New Roman"/>
              </a:rPr>
              <a:t>, or </a:t>
            </a:r>
            <a:r>
              <a:rPr dirty="0" sz="1300" spc="10">
                <a:latin typeface="Courier New"/>
                <a:cs typeface="Courier New"/>
              </a:rPr>
              <a:t>MODIFY</a:t>
            </a:r>
            <a:r>
              <a:rPr dirty="0" sz="1300" spc="10">
                <a:latin typeface="Times New Roman"/>
                <a:cs typeface="Times New Roman"/>
              </a:rPr>
              <a:t>. </a:t>
            </a:r>
            <a:r>
              <a:rPr dirty="0" sz="1300" spc="5">
                <a:latin typeface="Times New Roman"/>
                <a:cs typeface="Times New Roman"/>
              </a:rPr>
              <a:t>For each of these  values, the </a:t>
            </a:r>
            <a:r>
              <a:rPr dirty="0" sz="1300" spc="15">
                <a:latin typeface="Courier New"/>
                <a:cs typeface="Courier New"/>
              </a:rPr>
              <a:t>SET_REMAP_PARAM</a:t>
            </a:r>
            <a:r>
              <a:rPr dirty="0" sz="1300" spc="-440">
                <a:latin typeface="Courier New"/>
                <a:cs typeface="Courier New"/>
              </a:rPr>
              <a:t> </a:t>
            </a:r>
            <a:r>
              <a:rPr dirty="0" sz="1300" spc="5">
                <a:latin typeface="Times New Roman"/>
                <a:cs typeface="Times New Roman"/>
              </a:rPr>
              <a:t>identifies the </a:t>
            </a:r>
            <a:r>
              <a:rPr dirty="0" sz="1300" spc="10">
                <a:latin typeface="Times New Roman"/>
                <a:cs typeface="Times New Roman"/>
              </a:rPr>
              <a:t>name </a:t>
            </a:r>
            <a:r>
              <a:rPr dirty="0" sz="1300" spc="5">
                <a:latin typeface="Times New Roman"/>
                <a:cs typeface="Times New Roman"/>
              </a:rPr>
              <a:t>of the </a:t>
            </a:r>
            <a:r>
              <a:rPr dirty="0" sz="1300" spc="10">
                <a:latin typeface="Times New Roman"/>
                <a:cs typeface="Times New Roman"/>
              </a:rPr>
              <a:t>parameter.</a:t>
            </a:r>
            <a:endParaRPr sz="1300">
              <a:latin typeface="Times New Roman"/>
              <a:cs typeface="Times New Roman"/>
            </a:endParaRPr>
          </a:p>
          <a:p>
            <a:pPr marL="497840">
              <a:lnSpc>
                <a:spcPct val="100000"/>
              </a:lnSpc>
              <a:spcBef>
                <a:spcPts val="20"/>
              </a:spcBef>
            </a:pPr>
            <a:r>
              <a:rPr dirty="0" sz="1300" spc="15">
                <a:latin typeface="Courier New"/>
                <a:cs typeface="Courier New"/>
              </a:rPr>
              <a:t>REMAP_TABLESPACE</a:t>
            </a:r>
            <a:r>
              <a:rPr dirty="0" sz="1300" spc="-380">
                <a:latin typeface="Courier New"/>
                <a:cs typeface="Courier New"/>
              </a:rPr>
              <a:t> </a:t>
            </a:r>
            <a:r>
              <a:rPr dirty="0" sz="1300" spc="10">
                <a:latin typeface="Times New Roman"/>
                <a:cs typeface="Times New Roman"/>
              </a:rPr>
              <a:t>means </a:t>
            </a:r>
            <a:r>
              <a:rPr dirty="0" sz="1300" spc="5">
                <a:latin typeface="Times New Roman"/>
                <a:cs typeface="Times New Roman"/>
              </a:rPr>
              <a:t>the objects in the document will have their tablespaces</a:t>
            </a:r>
            <a:endParaRPr sz="1300">
              <a:latin typeface="Times New Roman"/>
              <a:cs typeface="Times New Roman"/>
            </a:endParaRPr>
          </a:p>
          <a:p>
            <a:pPr algn="just" marL="498475" marR="91440">
              <a:lnSpc>
                <a:spcPct val="98800"/>
              </a:lnSpc>
              <a:spcBef>
                <a:spcPts val="120"/>
              </a:spcBef>
            </a:pPr>
            <a:r>
              <a:rPr dirty="0" sz="1300" spc="10">
                <a:latin typeface="Times New Roman"/>
                <a:cs typeface="Times New Roman"/>
              </a:rPr>
              <a:t>renamed </a:t>
            </a:r>
            <a:r>
              <a:rPr dirty="0" sz="1300" spc="5">
                <a:latin typeface="Times New Roman"/>
                <a:cs typeface="Times New Roman"/>
              </a:rPr>
              <a:t>from an old value to a </a:t>
            </a:r>
            <a:r>
              <a:rPr dirty="0" sz="1300" spc="10">
                <a:latin typeface="Times New Roman"/>
                <a:cs typeface="Times New Roman"/>
              </a:rPr>
              <a:t>new </a:t>
            </a:r>
            <a:r>
              <a:rPr dirty="0" sz="1300" spc="5">
                <a:latin typeface="Times New Roman"/>
                <a:cs typeface="Times New Roman"/>
              </a:rPr>
              <a:t>value. </a:t>
            </a:r>
            <a:r>
              <a:rPr dirty="0" sz="1300" spc="10">
                <a:latin typeface="Times New Roman"/>
                <a:cs typeface="Times New Roman"/>
              </a:rPr>
              <a:t>The </a:t>
            </a:r>
            <a:r>
              <a:rPr dirty="0" sz="1300" spc="5">
                <a:latin typeface="Times New Roman"/>
                <a:cs typeface="Times New Roman"/>
              </a:rPr>
              <a:t>third </a:t>
            </a:r>
            <a:r>
              <a:rPr dirty="0" sz="1300" spc="10">
                <a:latin typeface="Times New Roman"/>
                <a:cs typeface="Times New Roman"/>
              </a:rPr>
              <a:t>and </a:t>
            </a:r>
            <a:r>
              <a:rPr dirty="0" sz="1300" spc="5">
                <a:latin typeface="Times New Roman"/>
                <a:cs typeface="Times New Roman"/>
              </a:rPr>
              <a:t>fourth </a:t>
            </a:r>
            <a:r>
              <a:rPr dirty="0" sz="1300" spc="10">
                <a:latin typeface="Times New Roman"/>
                <a:cs typeface="Times New Roman"/>
              </a:rPr>
              <a:t>parameters </a:t>
            </a:r>
            <a:r>
              <a:rPr dirty="0" sz="1300" spc="5">
                <a:latin typeface="Times New Roman"/>
                <a:cs typeface="Times New Roman"/>
              </a:rPr>
              <a:t>identify the  old value and </a:t>
            </a:r>
            <a:r>
              <a:rPr dirty="0" sz="1300" spc="10">
                <a:latin typeface="Times New Roman"/>
                <a:cs typeface="Times New Roman"/>
              </a:rPr>
              <a:t>new </a:t>
            </a:r>
            <a:r>
              <a:rPr dirty="0" sz="1300" spc="5">
                <a:latin typeface="Times New Roman"/>
                <a:cs typeface="Times New Roman"/>
              </a:rPr>
              <a:t>value. In this example, the old tablespace </a:t>
            </a:r>
            <a:r>
              <a:rPr dirty="0" sz="1300" spc="10">
                <a:latin typeface="Times New Roman"/>
                <a:cs typeface="Times New Roman"/>
              </a:rPr>
              <a:t>name </a:t>
            </a:r>
            <a:r>
              <a:rPr dirty="0" sz="1300" spc="5">
                <a:latin typeface="Times New Roman"/>
                <a:cs typeface="Times New Roman"/>
              </a:rPr>
              <a:t>is </a:t>
            </a:r>
            <a:r>
              <a:rPr dirty="0" sz="1300" spc="10">
                <a:latin typeface="Courier New"/>
                <a:cs typeface="Courier New"/>
              </a:rPr>
              <a:t>SYSTEM</a:t>
            </a:r>
            <a:r>
              <a:rPr dirty="0" sz="1300" spc="10">
                <a:latin typeface="Times New Roman"/>
                <a:cs typeface="Times New Roman"/>
              </a:rPr>
              <a:t>, </a:t>
            </a:r>
            <a:r>
              <a:rPr dirty="0" sz="1300" spc="5">
                <a:latin typeface="Times New Roman"/>
                <a:cs typeface="Times New Roman"/>
              </a:rPr>
              <a:t>and the  </a:t>
            </a:r>
            <a:r>
              <a:rPr dirty="0" sz="1300" spc="10">
                <a:latin typeface="Times New Roman"/>
                <a:cs typeface="Times New Roman"/>
              </a:rPr>
              <a:t>new </a:t>
            </a:r>
            <a:r>
              <a:rPr dirty="0" sz="1300" spc="5">
                <a:latin typeface="Times New Roman"/>
                <a:cs typeface="Times New Roman"/>
              </a:rPr>
              <a:t>tablespace </a:t>
            </a:r>
            <a:r>
              <a:rPr dirty="0" sz="1300" spc="10">
                <a:latin typeface="Times New Roman"/>
                <a:cs typeface="Times New Roman"/>
              </a:rPr>
              <a:t>name </a:t>
            </a:r>
            <a:r>
              <a:rPr dirty="0" sz="1300" spc="5">
                <a:latin typeface="Times New Roman"/>
                <a:cs typeface="Times New Roman"/>
              </a:rPr>
              <a:t>is</a:t>
            </a:r>
            <a:r>
              <a:rPr dirty="0" sz="1300" spc="-15">
                <a:latin typeface="Times New Roman"/>
                <a:cs typeface="Times New Roman"/>
              </a:rPr>
              <a:t> </a:t>
            </a:r>
            <a:r>
              <a:rPr dirty="0" sz="1300" spc="5">
                <a:latin typeface="Courier New"/>
                <a:cs typeface="Courier New"/>
              </a:rPr>
              <a:t>TBS1</a:t>
            </a:r>
            <a:r>
              <a:rPr dirty="0" sz="1300" spc="5">
                <a:latin typeface="Times New Roman"/>
                <a:cs typeface="Times New Roman"/>
              </a:rPr>
              <a:t>.</a:t>
            </a:r>
            <a:endParaRPr sz="1300">
              <a:latin typeface="Times New Roman"/>
              <a:cs typeface="Times New Roman"/>
            </a:endParaRPr>
          </a:p>
          <a:p>
            <a:pPr marL="497840" marR="26034" indent="-229870">
              <a:lnSpc>
                <a:spcPct val="101400"/>
              </a:lnSpc>
              <a:buFont typeface="Times New Roman"/>
              <a:buAutoNum type="arabicPeriod" startAt="6"/>
              <a:tabLst>
                <a:tab pos="499109" algn="l"/>
              </a:tabLst>
            </a:pPr>
            <a:r>
              <a:rPr dirty="0" sz="1300" spc="15">
                <a:latin typeface="Courier New"/>
                <a:cs typeface="Courier New"/>
              </a:rPr>
              <a:t>SET_TRANSFORM_PARAM </a:t>
            </a:r>
            <a:r>
              <a:rPr dirty="0" sz="1300" spc="5">
                <a:latin typeface="Times New Roman"/>
                <a:cs typeface="Times New Roman"/>
              </a:rPr>
              <a:t>works similarly to </a:t>
            </a:r>
            <a:r>
              <a:rPr dirty="0" sz="1300" spc="15">
                <a:latin typeface="Courier New"/>
                <a:cs typeface="Courier New"/>
              </a:rPr>
              <a:t>SET_REMAP_PARAM</a:t>
            </a:r>
            <a:r>
              <a:rPr dirty="0" sz="1300" spc="15">
                <a:latin typeface="Times New Roman"/>
                <a:cs typeface="Times New Roman"/>
              </a:rPr>
              <a:t>. </a:t>
            </a:r>
            <a:r>
              <a:rPr dirty="0" sz="1300" spc="5">
                <a:latin typeface="Times New Roman"/>
                <a:cs typeface="Times New Roman"/>
              </a:rPr>
              <a:t>In the code  shown, the first call to </a:t>
            </a:r>
            <a:r>
              <a:rPr dirty="0" sz="1300" spc="15">
                <a:latin typeface="Courier New"/>
                <a:cs typeface="Courier New"/>
              </a:rPr>
              <a:t>SET_TRANSFORM_PARAM </a:t>
            </a:r>
            <a:r>
              <a:rPr dirty="0" sz="1300" spc="5">
                <a:latin typeface="Times New Roman"/>
                <a:cs typeface="Times New Roman"/>
              </a:rPr>
              <a:t>identifies </a:t>
            </a:r>
            <a:r>
              <a:rPr dirty="0" sz="1300" spc="10">
                <a:latin typeface="Times New Roman"/>
                <a:cs typeface="Times New Roman"/>
              </a:rPr>
              <a:t>parameters </a:t>
            </a:r>
            <a:r>
              <a:rPr dirty="0" sz="1300" spc="5">
                <a:latin typeface="Times New Roman"/>
                <a:cs typeface="Times New Roman"/>
              </a:rPr>
              <a:t>for the </a:t>
            </a:r>
            <a:r>
              <a:rPr dirty="0" sz="1300" spc="15">
                <a:latin typeface="Courier New"/>
                <a:cs typeface="Courier New"/>
              </a:rPr>
              <a:t>th2  </a:t>
            </a:r>
            <a:r>
              <a:rPr dirty="0" sz="1300" spc="5">
                <a:latin typeface="Times New Roman"/>
                <a:cs typeface="Times New Roman"/>
              </a:rPr>
              <a:t>variable.</a:t>
            </a:r>
            <a:r>
              <a:rPr dirty="0" sz="1300" spc="15">
                <a:latin typeface="Times New Roman"/>
                <a:cs typeface="Times New Roman"/>
              </a:rPr>
              <a:t> </a:t>
            </a:r>
            <a:r>
              <a:rPr dirty="0" sz="1300" spc="10">
                <a:latin typeface="Times New Roman"/>
                <a:cs typeface="Times New Roman"/>
              </a:rPr>
              <a:t>The </a:t>
            </a:r>
            <a:r>
              <a:rPr dirty="0" sz="1300" spc="15">
                <a:latin typeface="Courier New"/>
                <a:cs typeface="Courier New"/>
              </a:rPr>
              <a:t>SQLTERMINATOR</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TRUE</a:t>
            </a:r>
            <a:r>
              <a:rPr dirty="0" sz="1300" spc="-445">
                <a:latin typeface="Courier New"/>
                <a:cs typeface="Courier New"/>
              </a:rPr>
              <a:t> </a:t>
            </a:r>
            <a:r>
              <a:rPr dirty="0" sz="1300" spc="10">
                <a:latin typeface="Times New Roman"/>
                <a:cs typeface="Times New Roman"/>
              </a:rPr>
              <a:t>parameter</a:t>
            </a:r>
            <a:r>
              <a:rPr dirty="0" sz="1300" spc="15">
                <a:latin typeface="Times New Roman"/>
                <a:cs typeface="Times New Roman"/>
              </a:rPr>
              <a:t> </a:t>
            </a:r>
            <a:r>
              <a:rPr dirty="0" sz="1300" spc="5">
                <a:latin typeface="Times New Roman"/>
                <a:cs typeface="Times New Roman"/>
              </a:rPr>
              <a:t>values</a:t>
            </a:r>
            <a:r>
              <a:rPr dirty="0" sz="1300" spc="10">
                <a:latin typeface="Times New Roman"/>
                <a:cs typeface="Times New Roman"/>
              </a:rPr>
              <a:t> </a:t>
            </a:r>
            <a:r>
              <a:rPr dirty="0" sz="1300" spc="5">
                <a:latin typeface="Times New Roman"/>
                <a:cs typeface="Times New Roman"/>
              </a:rPr>
              <a:t>cause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SQL </a:t>
            </a:r>
            <a:r>
              <a:rPr dirty="0" sz="1300" spc="5">
                <a:latin typeface="Times New Roman"/>
                <a:cs typeface="Times New Roman"/>
              </a:rPr>
              <a:t>terminator  (</a:t>
            </a:r>
            <a:r>
              <a:rPr dirty="0" sz="1300" spc="5">
                <a:latin typeface="Courier New"/>
                <a:cs typeface="Courier New"/>
              </a:rPr>
              <a:t>;</a:t>
            </a:r>
            <a:r>
              <a:rPr dirty="0" sz="1300" spc="-495">
                <a:latin typeface="Courier New"/>
                <a:cs typeface="Courier New"/>
              </a:rPr>
              <a:t> </a:t>
            </a:r>
            <a:r>
              <a:rPr dirty="0" sz="1300" spc="10">
                <a:latin typeface="Times New Roman"/>
                <a:cs typeface="Times New Roman"/>
              </a:rPr>
              <a:t>or </a:t>
            </a:r>
            <a:r>
              <a:rPr dirty="0" sz="1300" spc="10">
                <a:latin typeface="Courier New"/>
                <a:cs typeface="Courier New"/>
              </a:rPr>
              <a:t>/</a:t>
            </a:r>
            <a:r>
              <a:rPr dirty="0" sz="1300" spc="10">
                <a:latin typeface="Times New Roman"/>
                <a:cs typeface="Times New Roman"/>
              </a:rPr>
              <a:t>) </a:t>
            </a:r>
            <a:r>
              <a:rPr dirty="0" sz="1300" spc="5">
                <a:latin typeface="Times New Roman"/>
                <a:cs typeface="Times New Roman"/>
              </a:rPr>
              <a:t>to be </a:t>
            </a:r>
            <a:r>
              <a:rPr dirty="0" sz="1300" spc="10">
                <a:latin typeface="Times New Roman"/>
                <a:cs typeface="Times New Roman"/>
              </a:rPr>
              <a:t>appended </a:t>
            </a:r>
            <a:r>
              <a:rPr dirty="0" sz="1300" spc="5">
                <a:latin typeface="Times New Roman"/>
                <a:cs typeface="Times New Roman"/>
              </a:rPr>
              <a:t>to </a:t>
            </a:r>
            <a:r>
              <a:rPr dirty="0" sz="1300" spc="10">
                <a:latin typeface="Times New Roman"/>
                <a:cs typeface="Times New Roman"/>
              </a:rPr>
              <a:t>each </a:t>
            </a:r>
            <a:r>
              <a:rPr dirty="0" sz="1300" spc="15">
                <a:latin typeface="Times New Roman"/>
                <a:cs typeface="Times New Roman"/>
              </a:rPr>
              <a:t>DDL </a:t>
            </a:r>
            <a:r>
              <a:rPr dirty="0" sz="1300" spc="5">
                <a:latin typeface="Times New Roman"/>
                <a:cs typeface="Times New Roman"/>
              </a:rPr>
              <a:t>statement.</a:t>
            </a:r>
            <a:endParaRPr sz="1300">
              <a:latin typeface="Times New Roman"/>
              <a:cs typeface="Times New Roman"/>
            </a:endParaRPr>
          </a:p>
          <a:p>
            <a:pPr marL="497840">
              <a:lnSpc>
                <a:spcPct val="100000"/>
              </a:lnSpc>
              <a:spcBef>
                <a:spcPts val="25"/>
              </a:spcBef>
            </a:pPr>
            <a:r>
              <a:rPr dirty="0" sz="1300" spc="10">
                <a:latin typeface="Times New Roman"/>
                <a:cs typeface="Times New Roman"/>
              </a:rPr>
              <a:t>The </a:t>
            </a:r>
            <a:r>
              <a:rPr dirty="0" sz="1300" spc="5">
                <a:latin typeface="Times New Roman"/>
                <a:cs typeface="Times New Roman"/>
              </a:rPr>
              <a:t>second call to </a:t>
            </a:r>
            <a:r>
              <a:rPr dirty="0" sz="1300" spc="15">
                <a:latin typeface="Courier New"/>
                <a:cs typeface="Courier New"/>
              </a:rPr>
              <a:t>SET_TRANSFORM_PARAM</a:t>
            </a:r>
            <a:r>
              <a:rPr dirty="0" sz="1300" spc="-405">
                <a:latin typeface="Courier New"/>
                <a:cs typeface="Courier New"/>
              </a:rPr>
              <a:t> </a:t>
            </a:r>
            <a:r>
              <a:rPr dirty="0" sz="1300" spc="5">
                <a:latin typeface="Times New Roman"/>
                <a:cs typeface="Times New Roman"/>
              </a:rPr>
              <a:t>identifies </a:t>
            </a:r>
            <a:r>
              <a:rPr dirty="0" sz="1300" spc="10">
                <a:latin typeface="Times New Roman"/>
                <a:cs typeface="Times New Roman"/>
              </a:rPr>
              <a:t>more </a:t>
            </a:r>
            <a:r>
              <a:rPr dirty="0" sz="1300" spc="5">
                <a:latin typeface="Times New Roman"/>
                <a:cs typeface="Times New Roman"/>
              </a:rPr>
              <a:t>characteristics for the</a:t>
            </a:r>
            <a:endParaRPr sz="1300">
              <a:latin typeface="Times New Roman"/>
              <a:cs typeface="Times New Roman"/>
            </a:endParaRPr>
          </a:p>
          <a:p>
            <a:pPr algn="just" marL="497205">
              <a:lnSpc>
                <a:spcPct val="100000"/>
              </a:lnSpc>
              <a:spcBef>
                <a:spcPts val="25"/>
              </a:spcBef>
            </a:pPr>
            <a:r>
              <a:rPr dirty="0" sz="1300" spc="15">
                <a:latin typeface="Courier New"/>
                <a:cs typeface="Courier New"/>
              </a:rPr>
              <a:t>th2</a:t>
            </a:r>
            <a:r>
              <a:rPr dirty="0" sz="1300" spc="-450">
                <a:latin typeface="Courier New"/>
                <a:cs typeface="Courier New"/>
              </a:rPr>
              <a:t> </a:t>
            </a:r>
            <a:r>
              <a:rPr dirty="0" sz="1300" spc="5">
                <a:latin typeface="Times New Roman"/>
                <a:cs typeface="Times New Roman"/>
              </a:rPr>
              <a:t>variable.</a:t>
            </a:r>
            <a:r>
              <a:rPr dirty="0" sz="1300" spc="25">
                <a:latin typeface="Times New Roman"/>
                <a:cs typeface="Times New Roman"/>
              </a:rPr>
              <a:t> </a:t>
            </a:r>
            <a:r>
              <a:rPr dirty="0" sz="1300" spc="15">
                <a:latin typeface="Courier New"/>
                <a:cs typeface="Courier New"/>
              </a:rPr>
              <a:t>REF_CONSTRAINTS</a:t>
            </a:r>
            <a:r>
              <a:rPr dirty="0" sz="1300" spc="15">
                <a:latin typeface="Times New Roman"/>
                <a:cs typeface="Times New Roman"/>
              </a:rPr>
              <a:t>,</a:t>
            </a:r>
            <a:r>
              <a:rPr dirty="0" sz="1300" spc="20">
                <a:latin typeface="Times New Roman"/>
                <a:cs typeface="Times New Roman"/>
              </a:rPr>
              <a:t> </a:t>
            </a:r>
            <a:r>
              <a:rPr dirty="0" sz="1300" spc="5">
                <a:latin typeface="Courier New"/>
                <a:cs typeface="Courier New"/>
              </a:rPr>
              <a:t>FALSE</a:t>
            </a:r>
            <a:r>
              <a:rPr dirty="0" sz="1300" spc="5">
                <a:latin typeface="Times New Roman"/>
                <a:cs typeface="Times New Roman"/>
              </a:rPr>
              <a:t>,</a:t>
            </a:r>
            <a:r>
              <a:rPr dirty="0" sz="1300" spc="20">
                <a:latin typeface="Times New Roman"/>
                <a:cs typeface="Times New Roman"/>
              </a:rPr>
              <a:t> </a:t>
            </a:r>
            <a:r>
              <a:rPr dirty="0" sz="1300" spc="10">
                <a:latin typeface="Courier New"/>
                <a:cs typeface="Courier New"/>
              </a:rPr>
              <a:t>TABLE</a:t>
            </a:r>
            <a:r>
              <a:rPr dirty="0" sz="1300" spc="-440">
                <a:latin typeface="Courier New"/>
                <a:cs typeface="Courier New"/>
              </a:rPr>
              <a:t> </a:t>
            </a:r>
            <a:r>
              <a:rPr dirty="0" sz="1300" spc="10">
                <a:latin typeface="Times New Roman"/>
                <a:cs typeface="Times New Roman"/>
              </a:rPr>
              <a:t>means</a:t>
            </a:r>
            <a:r>
              <a:rPr dirty="0" sz="1300" spc="20">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referential</a:t>
            </a:r>
            <a:r>
              <a:rPr dirty="0" sz="1300" spc="20">
                <a:latin typeface="Times New Roman"/>
                <a:cs typeface="Times New Roman"/>
              </a:rPr>
              <a:t> </a:t>
            </a:r>
            <a:r>
              <a:rPr dirty="0" sz="1300" spc="5">
                <a:latin typeface="Times New Roman"/>
                <a:cs typeface="Times New Roman"/>
              </a:rPr>
              <a:t>constraints</a:t>
            </a:r>
            <a:endParaRPr sz="1300">
              <a:latin typeface="Times New Roman"/>
              <a:cs typeface="Times New Roman"/>
            </a:endParaRPr>
          </a:p>
          <a:p>
            <a:pPr marL="497205">
              <a:lnSpc>
                <a:spcPts val="1535"/>
              </a:lnSpc>
              <a:spcBef>
                <a:spcPts val="95"/>
              </a:spcBef>
            </a:pPr>
            <a:r>
              <a:rPr dirty="0" sz="1300" spc="10">
                <a:latin typeface="Times New Roman"/>
                <a:cs typeface="Times New Roman"/>
              </a:rPr>
              <a:t>on </a:t>
            </a:r>
            <a:r>
              <a:rPr dirty="0" sz="1300" spc="5">
                <a:latin typeface="Times New Roman"/>
                <a:cs typeface="Times New Roman"/>
              </a:rPr>
              <a:t>the tables are not copied to the</a:t>
            </a:r>
            <a:r>
              <a:rPr dirty="0" sz="1300" spc="15">
                <a:latin typeface="Times New Roman"/>
                <a:cs typeface="Times New Roman"/>
              </a:rPr>
              <a:t> </a:t>
            </a:r>
            <a:r>
              <a:rPr dirty="0" sz="1300" spc="5">
                <a:latin typeface="Times New Roman"/>
                <a:cs typeface="Times New Roman"/>
              </a:rPr>
              <a:t>document.</a:t>
            </a:r>
            <a:endParaRPr sz="1300">
              <a:latin typeface="Times New Roman"/>
              <a:cs typeface="Times New Roman"/>
            </a:endParaRPr>
          </a:p>
          <a:p>
            <a:pPr marL="497205" marR="82550" indent="-230504">
              <a:lnSpc>
                <a:spcPts val="1580"/>
              </a:lnSpc>
              <a:spcBef>
                <a:spcPts val="10"/>
              </a:spcBef>
              <a:buAutoNum type="arabicPeriod" startAt="7"/>
              <a:tabLst>
                <a:tab pos="497840" algn="l"/>
              </a:tabLst>
            </a:pPr>
            <a:r>
              <a:rPr dirty="0" sz="1300" spc="10">
                <a:latin typeface="Times New Roman"/>
                <a:cs typeface="Times New Roman"/>
              </a:rPr>
              <a:t>The </a:t>
            </a:r>
            <a:r>
              <a:rPr dirty="0" sz="1300" spc="15">
                <a:latin typeface="Courier New"/>
                <a:cs typeface="Courier New"/>
              </a:rPr>
              <a:t>FETCH_DDL</a:t>
            </a:r>
            <a:r>
              <a:rPr dirty="0" sz="1300" spc="-370">
                <a:latin typeface="Courier New"/>
                <a:cs typeface="Courier New"/>
              </a:rPr>
              <a:t> </a:t>
            </a:r>
            <a:r>
              <a:rPr dirty="0" sz="1300" spc="5">
                <a:latin typeface="Times New Roman"/>
                <a:cs typeface="Times New Roman"/>
              </a:rPr>
              <a:t>function returns </a:t>
            </a:r>
            <a:r>
              <a:rPr dirty="0" sz="1300" spc="10">
                <a:latin typeface="Times New Roman"/>
                <a:cs typeface="Times New Roman"/>
              </a:rPr>
              <a:t>metadata </a:t>
            </a:r>
            <a:r>
              <a:rPr dirty="0" sz="1300" spc="5">
                <a:latin typeface="Times New Roman"/>
                <a:cs typeface="Times New Roman"/>
              </a:rPr>
              <a:t>for </a:t>
            </a:r>
            <a:r>
              <a:rPr dirty="0" sz="1300" spc="10">
                <a:latin typeface="Times New Roman"/>
                <a:cs typeface="Times New Roman"/>
              </a:rPr>
              <a:t>objects </a:t>
            </a:r>
            <a:r>
              <a:rPr dirty="0" sz="1300" spc="5">
                <a:latin typeface="Times New Roman"/>
                <a:cs typeface="Times New Roman"/>
              </a:rPr>
              <a:t>meeting the criteria established  </a:t>
            </a:r>
            <a:r>
              <a:rPr dirty="0" sz="1300" spc="10">
                <a:latin typeface="Times New Roman"/>
                <a:cs typeface="Times New Roman"/>
              </a:rPr>
              <a:t>by </a:t>
            </a:r>
            <a:r>
              <a:rPr dirty="0" sz="1300" spc="5">
                <a:latin typeface="Times New Roman"/>
                <a:cs typeface="Times New Roman"/>
              </a:rPr>
              <a:t>the </a:t>
            </a:r>
            <a:r>
              <a:rPr dirty="0" sz="1300" spc="10">
                <a:latin typeface="Courier New"/>
                <a:cs typeface="Courier New"/>
              </a:rPr>
              <a:t>OPEN</a:t>
            </a:r>
            <a:r>
              <a:rPr dirty="0" sz="1300" spc="10">
                <a:latin typeface="Times New Roman"/>
                <a:cs typeface="Times New Roman"/>
              </a:rPr>
              <a:t>, </a:t>
            </a:r>
            <a:r>
              <a:rPr dirty="0" sz="1300" spc="10">
                <a:latin typeface="Courier New"/>
                <a:cs typeface="Courier New"/>
              </a:rPr>
              <a:t>SET_FILTER</a:t>
            </a:r>
            <a:r>
              <a:rPr dirty="0" sz="1300" spc="10">
                <a:latin typeface="Times New Roman"/>
                <a:cs typeface="Times New Roman"/>
              </a:rPr>
              <a:t>, </a:t>
            </a:r>
            <a:r>
              <a:rPr dirty="0" sz="1300" spc="15">
                <a:latin typeface="Courier New"/>
                <a:cs typeface="Courier New"/>
              </a:rPr>
              <a:t>ADD_TRANSFORM</a:t>
            </a:r>
            <a:r>
              <a:rPr dirty="0" sz="1300" spc="15">
                <a:latin typeface="Times New Roman"/>
                <a:cs typeface="Times New Roman"/>
              </a:rPr>
              <a:t>, </a:t>
            </a:r>
            <a:r>
              <a:rPr dirty="0" sz="1300" spc="15">
                <a:latin typeface="Courier New"/>
                <a:cs typeface="Courier New"/>
              </a:rPr>
              <a:t>SET_REMAP_PARAM</a:t>
            </a:r>
            <a:r>
              <a:rPr dirty="0" sz="1300" spc="15">
                <a:latin typeface="Times New Roman"/>
                <a:cs typeface="Times New Roman"/>
              </a:rPr>
              <a:t>,</a:t>
            </a:r>
            <a:r>
              <a:rPr dirty="0" sz="1300" spc="-15">
                <a:latin typeface="Times New Roman"/>
                <a:cs typeface="Times New Roman"/>
              </a:rPr>
              <a:t> </a:t>
            </a:r>
            <a:r>
              <a:rPr dirty="0" sz="1300" spc="5">
                <a:latin typeface="Times New Roman"/>
                <a:cs typeface="Times New Roman"/>
              </a:rPr>
              <a:t>and</a:t>
            </a:r>
            <a:endParaRPr sz="1300">
              <a:latin typeface="Times New Roman"/>
              <a:cs typeface="Times New Roman"/>
            </a:endParaRPr>
          </a:p>
          <a:p>
            <a:pPr algn="just" marL="497205">
              <a:lnSpc>
                <a:spcPts val="1525"/>
              </a:lnSpc>
            </a:pPr>
            <a:r>
              <a:rPr dirty="0" sz="1300" spc="15">
                <a:latin typeface="Courier New"/>
                <a:cs typeface="Courier New"/>
              </a:rPr>
              <a:t>SET_TRANSFORM_PARAM</a:t>
            </a:r>
            <a:r>
              <a:rPr dirty="0" sz="1300" spc="-455">
                <a:latin typeface="Courier New"/>
                <a:cs typeface="Courier New"/>
              </a:rPr>
              <a:t> </a:t>
            </a:r>
            <a:r>
              <a:rPr dirty="0" sz="1300" spc="5">
                <a:latin typeface="Times New Roman"/>
                <a:cs typeface="Times New Roman"/>
              </a:rPr>
              <a:t>subroutines.</a:t>
            </a:r>
            <a:endParaRPr sz="1300">
              <a:latin typeface="Times New Roman"/>
              <a:cs typeface="Times New Roman"/>
            </a:endParaRPr>
          </a:p>
          <a:p>
            <a:pPr marL="497205" indent="-231140">
              <a:lnSpc>
                <a:spcPct val="100000"/>
              </a:lnSpc>
              <a:spcBef>
                <a:spcPts val="15"/>
              </a:spcBef>
              <a:buAutoNum type="arabicPeriod" startAt="8"/>
              <a:tabLst>
                <a:tab pos="497840" algn="l"/>
              </a:tabLst>
            </a:pPr>
            <a:r>
              <a:rPr dirty="0" sz="1300" spc="10">
                <a:latin typeface="Times New Roman"/>
                <a:cs typeface="Times New Roman"/>
              </a:rPr>
              <a:t>The</a:t>
            </a:r>
            <a:r>
              <a:rPr dirty="0" sz="1300" spc="15">
                <a:latin typeface="Times New Roman"/>
                <a:cs typeface="Times New Roman"/>
              </a:rPr>
              <a:t> </a:t>
            </a:r>
            <a:r>
              <a:rPr dirty="0" sz="1300" spc="10">
                <a:latin typeface="Courier New"/>
                <a:cs typeface="Courier New"/>
              </a:rPr>
              <a:t>CLOSE</a:t>
            </a:r>
            <a:r>
              <a:rPr dirty="0" sz="1300" spc="-450">
                <a:latin typeface="Courier New"/>
                <a:cs typeface="Courier New"/>
              </a:rPr>
              <a:t> </a:t>
            </a:r>
            <a:r>
              <a:rPr dirty="0" sz="1300" spc="5">
                <a:latin typeface="Times New Roman"/>
                <a:cs typeface="Times New Roman"/>
              </a:rPr>
              <a:t>function</a:t>
            </a:r>
            <a:r>
              <a:rPr dirty="0" sz="1300" spc="15">
                <a:latin typeface="Times New Roman"/>
                <a:cs typeface="Times New Roman"/>
              </a:rPr>
              <a:t> </a:t>
            </a:r>
            <a:r>
              <a:rPr dirty="0" sz="1300" spc="5">
                <a:latin typeface="Times New Roman"/>
                <a:cs typeface="Times New Roman"/>
              </a:rPr>
              <a:t>invalidates</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handle</a:t>
            </a:r>
            <a:r>
              <a:rPr dirty="0" sz="1300" spc="10">
                <a:latin typeface="Times New Roman"/>
                <a:cs typeface="Times New Roman"/>
              </a:rPr>
              <a:t> </a:t>
            </a:r>
            <a:r>
              <a:rPr dirty="0" sz="1300" spc="5">
                <a:latin typeface="Times New Roman"/>
                <a:cs typeface="Times New Roman"/>
              </a:rPr>
              <a:t>returned</a:t>
            </a:r>
            <a:r>
              <a:rPr dirty="0" sz="1300" spc="15">
                <a:latin typeface="Times New Roman"/>
                <a:cs typeface="Times New Roman"/>
              </a:rPr>
              <a:t>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OPEN</a:t>
            </a:r>
            <a:r>
              <a:rPr dirty="0" sz="1300" spc="-440">
                <a:latin typeface="Courier New"/>
                <a:cs typeface="Courier New"/>
              </a:rPr>
              <a:t> </a:t>
            </a:r>
            <a:r>
              <a:rPr dirty="0" sz="1300" spc="5">
                <a:latin typeface="Times New Roman"/>
                <a:cs typeface="Times New Roman"/>
              </a:rPr>
              <a:t>function</a:t>
            </a:r>
            <a:r>
              <a:rPr dirty="0" sz="1300" spc="15">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cleans</a:t>
            </a:r>
            <a:endParaRPr sz="1300">
              <a:latin typeface="Times New Roman"/>
              <a:cs typeface="Times New Roman"/>
            </a:endParaRPr>
          </a:p>
          <a:p>
            <a:pPr marL="497205" marR="147320">
              <a:lnSpc>
                <a:spcPts val="1510"/>
              </a:lnSpc>
              <a:spcBef>
                <a:spcPts val="195"/>
              </a:spcBef>
            </a:pPr>
            <a:r>
              <a:rPr dirty="0" sz="1300" spc="10">
                <a:latin typeface="Times New Roman"/>
                <a:cs typeface="Times New Roman"/>
              </a:rPr>
              <a:t>up </a:t>
            </a:r>
            <a:r>
              <a:rPr dirty="0" sz="1300" spc="5">
                <a:latin typeface="Times New Roman"/>
                <a:cs typeface="Times New Roman"/>
              </a:rPr>
              <a:t>the associated state. Use this function to terminate the stream of objects established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OPEN</a:t>
            </a:r>
            <a:r>
              <a:rPr dirty="0" sz="1300" spc="-459">
                <a:latin typeface="Courier New"/>
                <a:cs typeface="Courier New"/>
              </a:rPr>
              <a:t> </a:t>
            </a:r>
            <a:r>
              <a:rPr dirty="0" sz="1300" spc="5">
                <a:latin typeface="Times New Roman"/>
                <a:cs typeface="Times New Roman"/>
              </a:rPr>
              <a:t>function.</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Programmatic Use: Example</a:t>
            </a:r>
            <a:r>
              <a:rPr dirty="0" sz="2000" b="1">
                <a:latin typeface="Arial"/>
                <a:cs typeface="Arial"/>
              </a:rPr>
              <a:t> 2</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756410"/>
            <a:ext cx="5105400" cy="3215005"/>
          </a:xfrm>
          <a:prstGeom prst="rect">
            <a:avLst/>
          </a:prstGeom>
          <a:solidFill>
            <a:srgbClr val="CCCCCC"/>
          </a:solidFill>
          <a:ln w="20574">
            <a:solidFill>
              <a:srgbClr val="000000"/>
            </a:solidFill>
          </a:ln>
        </p:spPr>
        <p:txBody>
          <a:bodyPr wrap="square" lIns="0" tIns="6350" rIns="0" bIns="0" rtlCol="0" vert="horz">
            <a:spAutoFit/>
          </a:bodyPr>
          <a:lstStyle/>
          <a:p>
            <a:pPr marL="173355" marR="822960" indent="-97790">
              <a:lnSpc>
                <a:spcPts val="1310"/>
              </a:lnSpc>
              <a:spcBef>
                <a:spcPts val="50"/>
              </a:spcBef>
              <a:tabLst>
                <a:tab pos="661670" algn="l"/>
              </a:tabLst>
            </a:pPr>
            <a:r>
              <a:rPr dirty="0" sz="1300" spc="-15" b="1">
                <a:latin typeface="Courier New"/>
                <a:cs typeface="Courier New"/>
              </a:rPr>
              <a:t>CREATE FUNCTION </a:t>
            </a:r>
            <a:r>
              <a:rPr dirty="0" sz="1300" spc="-20" b="1">
                <a:latin typeface="Courier New"/>
                <a:cs typeface="Courier New"/>
              </a:rPr>
              <a:t>get_table_md </a:t>
            </a:r>
            <a:r>
              <a:rPr dirty="0" sz="1300" spc="-15" b="1">
                <a:latin typeface="Courier New"/>
                <a:cs typeface="Courier New"/>
              </a:rPr>
              <a:t>RETURN CLOB </a:t>
            </a:r>
            <a:r>
              <a:rPr dirty="0" sz="1300" spc="-20" b="1">
                <a:latin typeface="Courier New"/>
                <a:cs typeface="Courier New"/>
              </a:rPr>
              <a:t>IS  </a:t>
            </a:r>
            <a:r>
              <a:rPr dirty="0" sz="1300" spc="-10" b="1">
                <a:latin typeface="Courier New"/>
                <a:cs typeface="Courier New"/>
              </a:rPr>
              <a:t>h	</a:t>
            </a:r>
            <a:r>
              <a:rPr dirty="0" sz="1300" spc="-15" b="1">
                <a:latin typeface="Courier New"/>
                <a:cs typeface="Courier New"/>
              </a:rPr>
              <a:t>NUMBER; -- returned by</a:t>
            </a:r>
            <a:r>
              <a:rPr dirty="0" sz="1300" spc="-55" b="1">
                <a:latin typeface="Courier New"/>
                <a:cs typeface="Courier New"/>
              </a:rPr>
              <a:t> </a:t>
            </a:r>
            <a:r>
              <a:rPr dirty="0" sz="1300" spc="-20" b="1">
                <a:latin typeface="Courier New"/>
                <a:cs typeface="Courier New"/>
              </a:rPr>
              <a:t>'OPEN'</a:t>
            </a:r>
            <a:endParaRPr sz="1300">
              <a:latin typeface="Courier New"/>
              <a:cs typeface="Courier New"/>
            </a:endParaRPr>
          </a:p>
          <a:p>
            <a:pPr marL="173355" marR="725170">
              <a:lnSpc>
                <a:spcPts val="1310"/>
              </a:lnSpc>
              <a:spcBef>
                <a:spcPts val="10"/>
              </a:spcBef>
              <a:tabLst>
                <a:tab pos="661035" algn="l"/>
              </a:tabLst>
            </a:pPr>
            <a:r>
              <a:rPr dirty="0" sz="1300" spc="-15" b="1">
                <a:latin typeface="Courier New"/>
                <a:cs typeface="Courier New"/>
              </a:rPr>
              <a:t>th	NUMBER; -- returned by </a:t>
            </a:r>
            <a:r>
              <a:rPr dirty="0" sz="1300" spc="-20" b="1">
                <a:latin typeface="Courier New"/>
                <a:cs typeface="Courier New"/>
              </a:rPr>
              <a:t>'ADD_TRANSFORM'  </a:t>
            </a:r>
            <a:r>
              <a:rPr dirty="0" sz="1300" spc="-15" b="1">
                <a:latin typeface="Courier New"/>
                <a:cs typeface="Courier New"/>
              </a:rPr>
              <a:t>doc	</a:t>
            </a:r>
            <a:r>
              <a:rPr dirty="0" sz="1300" spc="-20" b="1">
                <a:latin typeface="Courier New"/>
                <a:cs typeface="Courier New"/>
              </a:rPr>
              <a:t>CLOB;</a:t>
            </a:r>
            <a:endParaRPr sz="1300">
              <a:latin typeface="Courier New"/>
              <a:cs typeface="Courier New"/>
            </a:endParaRPr>
          </a:p>
          <a:p>
            <a:pPr marL="76200">
              <a:lnSpc>
                <a:spcPts val="1195"/>
              </a:lnSpc>
            </a:pPr>
            <a:r>
              <a:rPr dirty="0" sz="1300" spc="-15" b="1">
                <a:latin typeface="Courier New"/>
                <a:cs typeface="Courier New"/>
              </a:rPr>
              <a:t>BEGIN</a:t>
            </a:r>
            <a:endParaRPr sz="1300">
              <a:latin typeface="Courier New"/>
              <a:cs typeface="Courier New"/>
            </a:endParaRPr>
          </a:p>
          <a:p>
            <a:pPr marL="173355">
              <a:lnSpc>
                <a:spcPts val="1315"/>
              </a:lnSpc>
            </a:pPr>
            <a:r>
              <a:rPr dirty="0" sz="1300" spc="-15" b="1">
                <a:latin typeface="Courier New"/>
                <a:cs typeface="Courier New"/>
              </a:rPr>
              <a:t>-- specify the OBJECT</a:t>
            </a:r>
            <a:r>
              <a:rPr dirty="0" sz="1300" spc="-40" b="1">
                <a:latin typeface="Courier New"/>
                <a:cs typeface="Courier New"/>
              </a:rPr>
              <a:t> </a:t>
            </a:r>
            <a:r>
              <a:rPr dirty="0" sz="1300" spc="-20" b="1">
                <a:latin typeface="Courier New"/>
                <a:cs typeface="Courier New"/>
              </a:rPr>
              <a:t>TYPE</a:t>
            </a:r>
            <a:endParaRPr sz="1300">
              <a:latin typeface="Courier New"/>
              <a:cs typeface="Courier New"/>
            </a:endParaRPr>
          </a:p>
          <a:p>
            <a:pPr marL="173355">
              <a:lnSpc>
                <a:spcPts val="1315"/>
              </a:lnSpc>
            </a:pPr>
            <a:r>
              <a:rPr dirty="0" sz="1300" spc="-10" b="1">
                <a:latin typeface="Courier New"/>
                <a:cs typeface="Courier New"/>
              </a:rPr>
              <a:t>h </a:t>
            </a:r>
            <a:r>
              <a:rPr dirty="0" sz="1300" spc="-15" b="1">
                <a:latin typeface="Courier New"/>
                <a:cs typeface="Courier New"/>
              </a:rPr>
              <a:t>:=</a:t>
            </a:r>
            <a:r>
              <a:rPr dirty="0" sz="1300" spc="-30" b="1">
                <a:latin typeface="Courier New"/>
                <a:cs typeface="Courier New"/>
              </a:rPr>
              <a:t> </a:t>
            </a:r>
            <a:r>
              <a:rPr dirty="0" sz="1300" spc="-20" b="1">
                <a:latin typeface="Courier New"/>
                <a:cs typeface="Courier New"/>
              </a:rPr>
              <a:t>DBMS_METADATA.OPEN('TABLE');</a:t>
            </a:r>
            <a:endParaRPr sz="1300">
              <a:latin typeface="Courier New"/>
              <a:cs typeface="Courier New"/>
            </a:endParaRPr>
          </a:p>
          <a:p>
            <a:pPr marL="173355" marR="334645">
              <a:lnSpc>
                <a:spcPts val="1310"/>
              </a:lnSpc>
              <a:spcBef>
                <a:spcPts val="125"/>
              </a:spcBef>
            </a:pPr>
            <a:r>
              <a:rPr dirty="0" sz="1300" spc="-15" b="1">
                <a:latin typeface="Courier New"/>
                <a:cs typeface="Courier New"/>
              </a:rPr>
              <a:t>-- use FILTERS to specify the objects </a:t>
            </a:r>
            <a:r>
              <a:rPr dirty="0" sz="1300" spc="-20" b="1">
                <a:latin typeface="Courier New"/>
                <a:cs typeface="Courier New"/>
              </a:rPr>
              <a:t>desired  DBMS_METADATA.SET_FILTER(h,'SCHEMA','HR');  DBMS_METADATA.SET_FILTER(h,'NAME','EMPLOYEES');</a:t>
            </a:r>
            <a:endParaRPr sz="1300">
              <a:latin typeface="Courier New"/>
              <a:cs typeface="Courier New"/>
            </a:endParaRPr>
          </a:p>
          <a:p>
            <a:pPr marL="173355" marR="431800">
              <a:lnSpc>
                <a:spcPts val="1310"/>
              </a:lnSpc>
              <a:spcBef>
                <a:spcPts val="15"/>
              </a:spcBef>
            </a:pPr>
            <a:r>
              <a:rPr dirty="0" sz="1300" spc="-15" b="1">
                <a:latin typeface="Courier New"/>
                <a:cs typeface="Courier New"/>
              </a:rPr>
              <a:t>-- request to be </a:t>
            </a:r>
            <a:r>
              <a:rPr dirty="0" sz="1300" spc="-20" b="1">
                <a:latin typeface="Courier New"/>
                <a:cs typeface="Courier New"/>
              </a:rPr>
              <a:t>TRANSFORMED </a:t>
            </a:r>
            <a:r>
              <a:rPr dirty="0" sz="1300" spc="-15" b="1">
                <a:latin typeface="Courier New"/>
                <a:cs typeface="Courier New"/>
              </a:rPr>
              <a:t>into creation </a:t>
            </a:r>
            <a:r>
              <a:rPr dirty="0" sz="1300" spc="-20" b="1">
                <a:latin typeface="Courier New"/>
                <a:cs typeface="Courier New"/>
              </a:rPr>
              <a:t>DDL  </a:t>
            </a:r>
            <a:r>
              <a:rPr dirty="0" sz="1300" spc="-15" b="1">
                <a:latin typeface="Courier New"/>
                <a:cs typeface="Courier New"/>
              </a:rPr>
              <a:t>th :=</a:t>
            </a:r>
            <a:r>
              <a:rPr dirty="0" sz="1300" spc="10" b="1">
                <a:latin typeface="Courier New"/>
                <a:cs typeface="Courier New"/>
              </a:rPr>
              <a:t> </a:t>
            </a:r>
            <a:r>
              <a:rPr dirty="0" sz="1300" spc="-20" b="1">
                <a:latin typeface="Courier New"/>
                <a:cs typeface="Courier New"/>
              </a:rPr>
              <a:t>DBMS_METADATA.ADD_TRANSFORM(h,'DDL');</a:t>
            </a:r>
            <a:endParaRPr sz="1300">
              <a:latin typeface="Courier New"/>
              <a:cs typeface="Courier New"/>
            </a:endParaRPr>
          </a:p>
          <a:p>
            <a:pPr marL="173355">
              <a:lnSpc>
                <a:spcPts val="1195"/>
              </a:lnSpc>
            </a:pPr>
            <a:r>
              <a:rPr dirty="0" sz="1300" spc="-15" b="1">
                <a:latin typeface="Courier New"/>
                <a:cs typeface="Courier New"/>
              </a:rPr>
              <a:t>-- FETCH the</a:t>
            </a:r>
            <a:r>
              <a:rPr dirty="0" sz="1300" spc="-30" b="1">
                <a:latin typeface="Courier New"/>
                <a:cs typeface="Courier New"/>
              </a:rPr>
              <a:t> </a:t>
            </a:r>
            <a:r>
              <a:rPr dirty="0" sz="1300" spc="-20" b="1">
                <a:latin typeface="Courier New"/>
                <a:cs typeface="Courier New"/>
              </a:rPr>
              <a:t>object</a:t>
            </a:r>
            <a:endParaRPr sz="1300">
              <a:latin typeface="Courier New"/>
              <a:cs typeface="Courier New"/>
            </a:endParaRPr>
          </a:p>
          <a:p>
            <a:pPr marL="173355">
              <a:lnSpc>
                <a:spcPts val="1315"/>
              </a:lnSpc>
            </a:pPr>
            <a:r>
              <a:rPr dirty="0" sz="1300" spc="-15" b="1">
                <a:latin typeface="Courier New"/>
                <a:cs typeface="Courier New"/>
              </a:rPr>
              <a:t>doc :=</a:t>
            </a:r>
            <a:r>
              <a:rPr dirty="0" sz="1300" spc="-25" b="1">
                <a:latin typeface="Courier New"/>
                <a:cs typeface="Courier New"/>
              </a:rPr>
              <a:t> </a:t>
            </a:r>
            <a:r>
              <a:rPr dirty="0" sz="1300" spc="-20" b="1">
                <a:latin typeface="Courier New"/>
                <a:cs typeface="Courier New"/>
              </a:rPr>
              <a:t>DBMS_METADATA.FETCH_CLOB(h);</a:t>
            </a:r>
            <a:endParaRPr sz="1300">
              <a:latin typeface="Courier New"/>
              <a:cs typeface="Courier New"/>
            </a:endParaRPr>
          </a:p>
          <a:p>
            <a:pPr marL="173355" marR="2679065">
              <a:lnSpc>
                <a:spcPts val="1310"/>
              </a:lnSpc>
              <a:spcBef>
                <a:spcPts val="130"/>
              </a:spcBef>
            </a:pPr>
            <a:r>
              <a:rPr dirty="0" sz="1300" spc="-15" b="1">
                <a:latin typeface="Courier New"/>
                <a:cs typeface="Courier New"/>
              </a:rPr>
              <a:t>-- release </a:t>
            </a:r>
            <a:r>
              <a:rPr dirty="0" sz="1300" spc="-20" b="1">
                <a:latin typeface="Courier New"/>
                <a:cs typeface="Courier New"/>
              </a:rPr>
              <a:t>resources  DBMS_METADATA.CLOSE(h);  </a:t>
            </a:r>
            <a:r>
              <a:rPr dirty="0" sz="1300" spc="-15" b="1">
                <a:latin typeface="Courier New"/>
                <a:cs typeface="Courier New"/>
              </a:rPr>
              <a:t>RETURN</a:t>
            </a:r>
            <a:r>
              <a:rPr dirty="0" sz="1300" spc="-25" b="1">
                <a:latin typeface="Courier New"/>
                <a:cs typeface="Courier New"/>
              </a:rPr>
              <a:t> </a:t>
            </a:r>
            <a:r>
              <a:rPr dirty="0" sz="1300" spc="-15" b="1">
                <a:latin typeface="Courier New"/>
                <a:cs typeface="Courier New"/>
              </a:rPr>
              <a:t>doc;</a:t>
            </a:r>
            <a:endParaRPr sz="1300">
              <a:latin typeface="Courier New"/>
              <a:cs typeface="Courier New"/>
            </a:endParaRPr>
          </a:p>
          <a:p>
            <a:pPr marL="76200">
              <a:lnSpc>
                <a:spcPts val="1200"/>
              </a:lnSpc>
            </a:pPr>
            <a:r>
              <a:rPr dirty="0" sz="1300" spc="-20" b="1">
                <a:latin typeface="Courier New"/>
                <a:cs typeface="Courier New"/>
              </a:rPr>
              <a:t>END;</a:t>
            </a:r>
            <a:endParaRPr sz="1300">
              <a:latin typeface="Courier New"/>
              <a:cs typeface="Courier New"/>
            </a:endParaRPr>
          </a:p>
          <a:p>
            <a:pPr marL="76200">
              <a:lnSpc>
                <a:spcPts val="143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624637"/>
            <a:ext cx="6216015" cy="3907790"/>
          </a:xfrm>
          <a:prstGeom prst="rect">
            <a:avLst/>
          </a:prstGeom>
        </p:spPr>
        <p:txBody>
          <a:bodyPr wrap="square" lIns="0" tIns="46355" rIns="0" bIns="0" rtlCol="0" vert="horz">
            <a:spAutoFit/>
          </a:bodyPr>
          <a:lstStyle/>
          <a:p>
            <a:pPr marL="12700">
              <a:lnSpc>
                <a:spcPct val="100000"/>
              </a:lnSpc>
              <a:spcBef>
                <a:spcPts val="365"/>
              </a:spcBef>
            </a:pPr>
            <a:r>
              <a:rPr dirty="0" sz="1300" spc="5" b="1">
                <a:latin typeface="Arial"/>
                <a:cs typeface="Arial"/>
              </a:rPr>
              <a:t>Programmatic Use: Example</a:t>
            </a:r>
            <a:r>
              <a:rPr dirty="0" sz="1300" spc="-15" b="1">
                <a:latin typeface="Arial"/>
                <a:cs typeface="Arial"/>
              </a:rPr>
              <a:t> </a:t>
            </a:r>
            <a:r>
              <a:rPr dirty="0" sz="1300" spc="10" b="1">
                <a:latin typeface="Arial"/>
                <a:cs typeface="Arial"/>
              </a:rPr>
              <a:t>2</a:t>
            </a:r>
            <a:endParaRPr sz="1300">
              <a:latin typeface="Arial"/>
              <a:cs typeface="Arial"/>
            </a:endParaRPr>
          </a:p>
          <a:p>
            <a:pPr marL="137795">
              <a:lnSpc>
                <a:spcPts val="1550"/>
              </a:lnSpc>
              <a:spcBef>
                <a:spcPts val="270"/>
              </a:spcBef>
            </a:pPr>
            <a:r>
              <a:rPr dirty="0" sz="1300" spc="10">
                <a:latin typeface="Times New Roman"/>
                <a:cs typeface="Times New Roman"/>
              </a:rPr>
              <a:t>This example </a:t>
            </a:r>
            <a:r>
              <a:rPr dirty="0" sz="1300" spc="5">
                <a:latin typeface="Times New Roman"/>
                <a:cs typeface="Times New Roman"/>
              </a:rPr>
              <a:t>returns the </a:t>
            </a:r>
            <a:r>
              <a:rPr dirty="0" sz="1300" spc="10">
                <a:latin typeface="Times New Roman"/>
                <a:cs typeface="Times New Roman"/>
              </a:rPr>
              <a:t>metadata </a:t>
            </a:r>
            <a:r>
              <a:rPr dirty="0" sz="1300" spc="5">
                <a:latin typeface="Times New Roman"/>
                <a:cs typeface="Times New Roman"/>
              </a:rPr>
              <a:t>for the </a:t>
            </a:r>
            <a:r>
              <a:rPr dirty="0" sz="1300" spc="15">
                <a:latin typeface="Courier New"/>
                <a:cs typeface="Courier New"/>
              </a:rPr>
              <a:t>EMPLOYEES</a:t>
            </a:r>
            <a:r>
              <a:rPr dirty="0" sz="1300" spc="-459">
                <a:latin typeface="Courier New"/>
                <a:cs typeface="Courier New"/>
              </a:rPr>
              <a:t> </a:t>
            </a:r>
            <a:r>
              <a:rPr dirty="0" sz="1300" spc="5">
                <a:latin typeface="Times New Roman"/>
                <a:cs typeface="Times New Roman"/>
              </a:rPr>
              <a:t>table. </a:t>
            </a:r>
            <a:r>
              <a:rPr dirty="0" sz="1300" spc="10">
                <a:latin typeface="Times New Roman"/>
                <a:cs typeface="Times New Roman"/>
              </a:rPr>
              <a:t>The </a:t>
            </a:r>
            <a:r>
              <a:rPr dirty="0" sz="1300" spc="5">
                <a:latin typeface="Times New Roman"/>
                <a:cs typeface="Times New Roman"/>
              </a:rPr>
              <a:t>result is:</a:t>
            </a:r>
            <a:endParaRPr sz="1300">
              <a:latin typeface="Times New Roman"/>
              <a:cs typeface="Times New Roman"/>
            </a:endParaRPr>
          </a:p>
          <a:p>
            <a:pPr marL="1202690">
              <a:lnSpc>
                <a:spcPts val="1420"/>
              </a:lnSpc>
            </a:pPr>
            <a:r>
              <a:rPr dirty="0" sz="1200" spc="5">
                <a:latin typeface="Courier New"/>
                <a:cs typeface="Courier New"/>
              </a:rPr>
              <a:t>set pagesize</a:t>
            </a:r>
            <a:r>
              <a:rPr dirty="0" sz="1200" spc="10">
                <a:latin typeface="Courier New"/>
                <a:cs typeface="Courier New"/>
              </a:rPr>
              <a:t> </a:t>
            </a:r>
            <a:r>
              <a:rPr dirty="0" sz="1200" spc="5">
                <a:latin typeface="Courier New"/>
                <a:cs typeface="Courier New"/>
              </a:rPr>
              <a:t>0</a:t>
            </a:r>
            <a:endParaRPr sz="1200">
              <a:latin typeface="Courier New"/>
              <a:cs typeface="Courier New"/>
            </a:endParaRPr>
          </a:p>
          <a:p>
            <a:pPr marL="1202690">
              <a:lnSpc>
                <a:spcPts val="1415"/>
              </a:lnSpc>
              <a:tabLst>
                <a:tab pos="2127885" algn="l"/>
              </a:tabLst>
            </a:pPr>
            <a:r>
              <a:rPr dirty="0" sz="1200" spc="5">
                <a:latin typeface="Courier New"/>
                <a:cs typeface="Courier New"/>
              </a:rPr>
              <a:t>set</a:t>
            </a:r>
            <a:r>
              <a:rPr dirty="0" sz="1200" spc="10">
                <a:latin typeface="Courier New"/>
                <a:cs typeface="Courier New"/>
              </a:rPr>
              <a:t> </a:t>
            </a:r>
            <a:r>
              <a:rPr dirty="0" sz="1200" spc="5">
                <a:latin typeface="Courier New"/>
                <a:cs typeface="Courier New"/>
              </a:rPr>
              <a:t>long	1000000</a:t>
            </a:r>
            <a:endParaRPr sz="1200">
              <a:latin typeface="Courier New"/>
              <a:cs typeface="Courier New"/>
            </a:endParaRPr>
          </a:p>
          <a:p>
            <a:pPr marL="1202690">
              <a:lnSpc>
                <a:spcPts val="1430"/>
              </a:lnSpc>
            </a:pPr>
            <a:r>
              <a:rPr dirty="0" sz="1200" spc="5">
                <a:latin typeface="Courier New"/>
                <a:cs typeface="Courier New"/>
              </a:rPr>
              <a:t>SELECT get_table_md FROM</a:t>
            </a:r>
            <a:r>
              <a:rPr dirty="0" sz="1200" spc="10">
                <a:latin typeface="Courier New"/>
                <a:cs typeface="Courier New"/>
              </a:rPr>
              <a:t> </a:t>
            </a:r>
            <a:r>
              <a:rPr dirty="0" sz="1200" spc="5">
                <a:latin typeface="Courier New"/>
                <a:cs typeface="Courier New"/>
              </a:rPr>
              <a:t>dual;</a:t>
            </a:r>
            <a:endParaRPr sz="1200">
              <a:latin typeface="Courier New"/>
              <a:cs typeface="Courier New"/>
            </a:endParaRPr>
          </a:p>
          <a:p>
            <a:pPr>
              <a:lnSpc>
                <a:spcPct val="100000"/>
              </a:lnSpc>
              <a:spcBef>
                <a:spcPts val="30"/>
              </a:spcBef>
            </a:pPr>
            <a:endParaRPr sz="1200">
              <a:latin typeface="Courier New"/>
              <a:cs typeface="Courier New"/>
            </a:endParaRPr>
          </a:p>
          <a:p>
            <a:pPr marL="1202690">
              <a:lnSpc>
                <a:spcPts val="1430"/>
              </a:lnSpc>
            </a:pPr>
            <a:r>
              <a:rPr dirty="0" sz="1200" spc="5">
                <a:latin typeface="Courier New"/>
                <a:cs typeface="Courier New"/>
              </a:rPr>
              <a:t>CREATE TABLE</a:t>
            </a:r>
            <a:r>
              <a:rPr dirty="0" sz="1200" spc="10">
                <a:latin typeface="Courier New"/>
                <a:cs typeface="Courier New"/>
              </a:rPr>
              <a:t> </a:t>
            </a:r>
            <a:r>
              <a:rPr dirty="0" sz="1200" spc="5">
                <a:latin typeface="Courier New"/>
                <a:cs typeface="Courier New"/>
              </a:rPr>
              <a:t>"HR"."EMPLOYEES"</a:t>
            </a:r>
            <a:endParaRPr sz="1200">
              <a:latin typeface="Courier New"/>
              <a:cs typeface="Courier New"/>
            </a:endParaRPr>
          </a:p>
          <a:p>
            <a:pPr marL="1758950" marR="1208405" indent="-278765">
              <a:lnSpc>
                <a:spcPct val="98500"/>
              </a:lnSpc>
              <a:spcBef>
                <a:spcPts val="10"/>
              </a:spcBef>
              <a:tabLst>
                <a:tab pos="1758950" algn="l"/>
              </a:tabLst>
            </a:pPr>
            <a:r>
              <a:rPr dirty="0" sz="1200" spc="5">
                <a:latin typeface="Courier New"/>
                <a:cs typeface="Courier New"/>
              </a:rPr>
              <a:t>(	"EMPLOYEE_ID" NUMBER(6,0),  "FIRST_NAME" VARCHAR2(20),  "LAST_NAME" VARCHAR2(25)</a:t>
            </a:r>
            <a:r>
              <a:rPr dirty="0" sz="1200" spc="-20">
                <a:latin typeface="Courier New"/>
                <a:cs typeface="Courier New"/>
              </a:rPr>
              <a:t> </a:t>
            </a:r>
            <a:r>
              <a:rPr dirty="0" sz="1200" spc="5">
                <a:latin typeface="Courier New"/>
                <a:cs typeface="Courier New"/>
              </a:rPr>
              <a:t>CONSTRAINT</a:t>
            </a:r>
            <a:endParaRPr sz="1200">
              <a:latin typeface="Courier New"/>
              <a:cs typeface="Courier New"/>
            </a:endParaRPr>
          </a:p>
          <a:p>
            <a:pPr marL="1018540">
              <a:lnSpc>
                <a:spcPts val="1405"/>
              </a:lnSpc>
            </a:pPr>
            <a:r>
              <a:rPr dirty="0" sz="1200" spc="5">
                <a:latin typeface="Courier New"/>
                <a:cs typeface="Courier New"/>
              </a:rPr>
              <a:t>"EMP_LAST_NAME_NN"</a:t>
            </a:r>
            <a:endParaRPr sz="1200">
              <a:latin typeface="Courier New"/>
              <a:cs typeface="Courier New"/>
            </a:endParaRPr>
          </a:p>
          <a:p>
            <a:pPr marL="2036445">
              <a:lnSpc>
                <a:spcPts val="1415"/>
              </a:lnSpc>
            </a:pPr>
            <a:r>
              <a:rPr dirty="0" sz="1200" spc="5">
                <a:latin typeface="Courier New"/>
                <a:cs typeface="Courier New"/>
              </a:rPr>
              <a:t>NOT NULL</a:t>
            </a:r>
            <a:r>
              <a:rPr dirty="0" sz="1200" spc="-60">
                <a:latin typeface="Courier New"/>
                <a:cs typeface="Courier New"/>
              </a:rPr>
              <a:t> </a:t>
            </a:r>
            <a:r>
              <a:rPr dirty="0" sz="1200" spc="5">
                <a:latin typeface="Courier New"/>
                <a:cs typeface="Courier New"/>
              </a:rPr>
              <a:t>ENABLE,</a:t>
            </a:r>
            <a:endParaRPr sz="1200">
              <a:latin typeface="Courier New"/>
              <a:cs typeface="Courier New"/>
            </a:endParaRPr>
          </a:p>
          <a:p>
            <a:pPr marL="2036445" marR="5080" indent="-277495">
              <a:lnSpc>
                <a:spcPts val="1420"/>
              </a:lnSpc>
              <a:spcBef>
                <a:spcPts val="55"/>
              </a:spcBef>
            </a:pPr>
            <a:r>
              <a:rPr dirty="0" sz="1200" spc="5">
                <a:latin typeface="Courier New"/>
                <a:cs typeface="Courier New"/>
              </a:rPr>
              <a:t>"e-mail" VARCHAR2(25) CONSTRAINT "EMP_e-mail_NN"  NOT NULL</a:t>
            </a:r>
            <a:r>
              <a:rPr dirty="0" sz="1200" spc="10">
                <a:latin typeface="Courier New"/>
                <a:cs typeface="Courier New"/>
              </a:rPr>
              <a:t> </a:t>
            </a:r>
            <a:r>
              <a:rPr dirty="0" sz="1200" spc="5">
                <a:latin typeface="Courier New"/>
                <a:cs typeface="Courier New"/>
              </a:rPr>
              <a:t>ENABLE,</a:t>
            </a:r>
            <a:endParaRPr sz="1200">
              <a:latin typeface="Courier New"/>
              <a:cs typeface="Courier New"/>
            </a:endParaRPr>
          </a:p>
          <a:p>
            <a:pPr marL="1758950">
              <a:lnSpc>
                <a:spcPts val="1355"/>
              </a:lnSpc>
            </a:pPr>
            <a:r>
              <a:rPr dirty="0" sz="1200" spc="5">
                <a:latin typeface="Courier New"/>
                <a:cs typeface="Courier New"/>
              </a:rPr>
              <a:t>"PHONE_NUMBER"</a:t>
            </a:r>
            <a:r>
              <a:rPr dirty="0" sz="1200" spc="10">
                <a:latin typeface="Courier New"/>
                <a:cs typeface="Courier New"/>
              </a:rPr>
              <a:t> </a:t>
            </a:r>
            <a:r>
              <a:rPr dirty="0" sz="1200" spc="5">
                <a:latin typeface="Courier New"/>
                <a:cs typeface="Courier New"/>
              </a:rPr>
              <a:t>VARCHAR2(20),</a:t>
            </a:r>
            <a:endParaRPr sz="1200">
              <a:latin typeface="Courier New"/>
              <a:cs typeface="Courier New"/>
            </a:endParaRPr>
          </a:p>
          <a:p>
            <a:pPr marL="2036445" marR="191135" indent="-277495">
              <a:lnSpc>
                <a:spcPts val="1420"/>
              </a:lnSpc>
              <a:spcBef>
                <a:spcPts val="50"/>
              </a:spcBef>
            </a:pPr>
            <a:r>
              <a:rPr dirty="0" sz="1200" spc="5">
                <a:latin typeface="Courier New"/>
                <a:cs typeface="Courier New"/>
              </a:rPr>
              <a:t>"HIRE_DATE" DATE CONSTRAINT "EMP_HIRE_DATE_NN"  NOT NULL</a:t>
            </a:r>
            <a:r>
              <a:rPr dirty="0" sz="1200" spc="10">
                <a:latin typeface="Courier New"/>
                <a:cs typeface="Courier New"/>
              </a:rPr>
              <a:t> </a:t>
            </a:r>
            <a:r>
              <a:rPr dirty="0" sz="1200" spc="5">
                <a:latin typeface="Courier New"/>
                <a:cs typeface="Courier New"/>
              </a:rPr>
              <a:t>ENABLE,</a:t>
            </a:r>
            <a:endParaRPr sz="1200">
              <a:latin typeface="Courier New"/>
              <a:cs typeface="Courier New"/>
            </a:endParaRPr>
          </a:p>
          <a:p>
            <a:pPr marL="1758950">
              <a:lnSpc>
                <a:spcPts val="1355"/>
              </a:lnSpc>
            </a:pPr>
            <a:r>
              <a:rPr dirty="0" sz="1200" spc="5">
                <a:latin typeface="Courier New"/>
                <a:cs typeface="Courier New"/>
              </a:rPr>
              <a:t>"JOB_ID" VARCHAR2(10) CONSTRAINT</a:t>
            </a:r>
            <a:r>
              <a:rPr dirty="0" sz="1200" spc="-5">
                <a:latin typeface="Courier New"/>
                <a:cs typeface="Courier New"/>
              </a:rPr>
              <a:t> </a:t>
            </a:r>
            <a:r>
              <a:rPr dirty="0" sz="1200" spc="5">
                <a:latin typeface="Courier New"/>
                <a:cs typeface="Courier New"/>
              </a:rPr>
              <a:t>"EMP_JOB_NN"</a:t>
            </a:r>
            <a:endParaRPr sz="1200">
              <a:latin typeface="Courier New"/>
              <a:cs typeface="Courier New"/>
            </a:endParaRPr>
          </a:p>
          <a:p>
            <a:pPr marL="1758950" marR="2505075" indent="276860">
              <a:lnSpc>
                <a:spcPts val="1420"/>
              </a:lnSpc>
              <a:spcBef>
                <a:spcPts val="50"/>
              </a:spcBef>
            </a:pPr>
            <a:r>
              <a:rPr dirty="0" sz="1200" spc="5">
                <a:latin typeface="Courier New"/>
                <a:cs typeface="Courier New"/>
              </a:rPr>
              <a:t>NOT NULL ENABLE,  "SALARY"</a:t>
            </a:r>
            <a:r>
              <a:rPr dirty="0" sz="1200" spc="-50">
                <a:latin typeface="Courier New"/>
                <a:cs typeface="Courier New"/>
              </a:rPr>
              <a:t> </a:t>
            </a:r>
            <a:r>
              <a:rPr dirty="0" sz="1200" spc="5">
                <a:latin typeface="Courier New"/>
                <a:cs typeface="Courier New"/>
              </a:rPr>
              <a:t>NUMBER(8,2),</a:t>
            </a:r>
            <a:endParaRPr sz="1200">
              <a:latin typeface="Courier New"/>
              <a:cs typeface="Courier New"/>
            </a:endParaRPr>
          </a:p>
          <a:p>
            <a:pPr marL="1018540">
              <a:lnSpc>
                <a:spcPts val="1365"/>
              </a:lnSpc>
            </a:pPr>
            <a:r>
              <a:rPr dirty="0" sz="1200">
                <a:latin typeface="Courier New"/>
                <a:cs typeface="Courier New"/>
              </a:rPr>
              <a:t>...</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72922" y="501016"/>
            <a:ext cx="6456680" cy="6403975"/>
          </a:xfrm>
          <a:prstGeom prst="rect">
            <a:avLst/>
          </a:prstGeom>
        </p:spPr>
        <p:txBody>
          <a:bodyPr wrap="square" lIns="0" tIns="50800" rIns="0" bIns="0" rtlCol="0" vert="horz">
            <a:spAutoFit/>
          </a:bodyPr>
          <a:lstStyle/>
          <a:p>
            <a:pPr marL="12700">
              <a:lnSpc>
                <a:spcPct val="100000"/>
              </a:lnSpc>
              <a:spcBef>
                <a:spcPts val="400"/>
              </a:spcBef>
            </a:pPr>
            <a:r>
              <a:rPr dirty="0" sz="1300" spc="5" b="1">
                <a:latin typeface="Arial"/>
                <a:cs typeface="Arial"/>
              </a:rPr>
              <a:t>Programmatic Use: Example </a:t>
            </a:r>
            <a:r>
              <a:rPr dirty="0" sz="1300" spc="10" b="1">
                <a:latin typeface="Arial"/>
                <a:cs typeface="Arial"/>
              </a:rPr>
              <a:t>2</a:t>
            </a:r>
            <a:r>
              <a:rPr dirty="0" sz="1300" spc="-20" b="1">
                <a:latin typeface="Arial"/>
                <a:cs typeface="Arial"/>
              </a:rPr>
              <a:t> </a:t>
            </a:r>
            <a:r>
              <a:rPr dirty="0" sz="1300" spc="5" b="1">
                <a:latin typeface="Arial"/>
                <a:cs typeface="Arial"/>
              </a:rPr>
              <a:t>(continued)</a:t>
            </a:r>
            <a:endParaRPr sz="1300">
              <a:latin typeface="Arial"/>
              <a:cs typeface="Arial"/>
            </a:endParaRPr>
          </a:p>
          <a:p>
            <a:pPr marL="1192530">
              <a:lnSpc>
                <a:spcPct val="100000"/>
              </a:lnSpc>
              <a:spcBef>
                <a:spcPts val="275"/>
              </a:spcBef>
            </a:pPr>
            <a:r>
              <a:rPr dirty="0" sz="1200" spc="5">
                <a:latin typeface="Courier New"/>
                <a:cs typeface="Courier New"/>
              </a:rPr>
              <a:t>"COMMISSION_PCT"</a:t>
            </a:r>
            <a:r>
              <a:rPr dirty="0" sz="1200">
                <a:latin typeface="Courier New"/>
                <a:cs typeface="Courier New"/>
              </a:rPr>
              <a:t> </a:t>
            </a:r>
            <a:r>
              <a:rPr dirty="0" sz="1200" spc="5">
                <a:latin typeface="Courier New"/>
                <a:cs typeface="Courier New"/>
              </a:rPr>
              <a:t>NUMBER(2,2),</a:t>
            </a:r>
            <a:endParaRPr sz="1200">
              <a:latin typeface="Courier New"/>
              <a:cs typeface="Courier New"/>
            </a:endParaRPr>
          </a:p>
          <a:p>
            <a:pPr marL="2092325" marR="1762760">
              <a:lnSpc>
                <a:spcPct val="101299"/>
              </a:lnSpc>
            </a:pPr>
            <a:r>
              <a:rPr dirty="0" sz="1200" spc="5">
                <a:latin typeface="Courier New"/>
                <a:cs typeface="Courier New"/>
              </a:rPr>
              <a:t>"MANAGER_ID" NUMBER(6,0),  "DEPARTMENT_ID"</a:t>
            </a:r>
            <a:r>
              <a:rPr dirty="0" sz="1200" spc="-30">
                <a:latin typeface="Courier New"/>
                <a:cs typeface="Courier New"/>
              </a:rPr>
              <a:t> </a:t>
            </a:r>
            <a:r>
              <a:rPr dirty="0" sz="1200" spc="5">
                <a:latin typeface="Courier New"/>
                <a:cs typeface="Courier New"/>
              </a:rPr>
              <a:t>NUMBER(4,0),</a:t>
            </a:r>
            <a:endParaRPr sz="1200">
              <a:latin typeface="Courier New"/>
              <a:cs typeface="Courier New"/>
            </a:endParaRPr>
          </a:p>
          <a:p>
            <a:pPr marL="2185035">
              <a:lnSpc>
                <a:spcPct val="100000"/>
              </a:lnSpc>
              <a:spcBef>
                <a:spcPts val="15"/>
              </a:spcBef>
            </a:pPr>
            <a:r>
              <a:rPr dirty="0" sz="1200" spc="5">
                <a:latin typeface="Courier New"/>
                <a:cs typeface="Courier New"/>
              </a:rPr>
              <a:t>CONSTRAINT "EMP_SALARY_MIN" CHECK (salary &gt;</a:t>
            </a:r>
            <a:r>
              <a:rPr dirty="0" sz="1200" spc="15">
                <a:latin typeface="Courier New"/>
                <a:cs typeface="Courier New"/>
              </a:rPr>
              <a:t> </a:t>
            </a:r>
            <a:r>
              <a:rPr dirty="0" sz="1200" spc="5">
                <a:latin typeface="Courier New"/>
                <a:cs typeface="Courier New"/>
              </a:rPr>
              <a:t>0)</a:t>
            </a:r>
            <a:endParaRPr sz="1200">
              <a:latin typeface="Courier New"/>
              <a:cs typeface="Courier New"/>
            </a:endParaRPr>
          </a:p>
          <a:p>
            <a:pPr marL="1351915">
              <a:lnSpc>
                <a:spcPct val="100000"/>
              </a:lnSpc>
              <a:spcBef>
                <a:spcPts val="20"/>
              </a:spcBef>
            </a:pPr>
            <a:r>
              <a:rPr dirty="0" sz="1200" spc="5">
                <a:latin typeface="Courier New"/>
                <a:cs typeface="Courier New"/>
              </a:rPr>
              <a:t>ENABLE,</a:t>
            </a:r>
            <a:endParaRPr sz="1200">
              <a:latin typeface="Courier New"/>
              <a:cs typeface="Courier New"/>
            </a:endParaRPr>
          </a:p>
          <a:p>
            <a:pPr marL="1721485" marR="190500" indent="462915">
              <a:lnSpc>
                <a:spcPct val="101299"/>
              </a:lnSpc>
            </a:pPr>
            <a:r>
              <a:rPr dirty="0" sz="1200" spc="5">
                <a:latin typeface="Courier New"/>
                <a:cs typeface="Courier New"/>
              </a:rPr>
              <a:t>CONSTRAINT "EMP_e-mail_UK" UNIQUE ("e-mail")  USING INDEX PCTFREE 10 INITRANS 2 MAXTRANS</a:t>
            </a:r>
            <a:r>
              <a:rPr dirty="0" sz="1200" spc="15">
                <a:latin typeface="Courier New"/>
                <a:cs typeface="Courier New"/>
              </a:rPr>
              <a:t> </a:t>
            </a:r>
            <a:r>
              <a:rPr dirty="0" sz="1200" spc="5">
                <a:latin typeface="Courier New"/>
                <a:cs typeface="Courier New"/>
              </a:rPr>
              <a:t>255</a:t>
            </a:r>
            <a:endParaRPr sz="1200">
              <a:latin typeface="Courier New"/>
              <a:cs typeface="Courier New"/>
            </a:endParaRPr>
          </a:p>
          <a:p>
            <a:pPr marL="1721485">
              <a:lnSpc>
                <a:spcPct val="100000"/>
              </a:lnSpc>
              <a:spcBef>
                <a:spcPts val="15"/>
              </a:spcBef>
            </a:pPr>
            <a:r>
              <a:rPr dirty="0" sz="1200" spc="5">
                <a:latin typeface="Courier New"/>
                <a:cs typeface="Courier New"/>
              </a:rPr>
              <a:t>STORAGE(INITIAL 65536 NEXT 65536 MINEXTENTS</a:t>
            </a:r>
            <a:r>
              <a:rPr dirty="0" sz="1200" spc="10">
                <a:latin typeface="Courier New"/>
                <a:cs typeface="Courier New"/>
              </a:rPr>
              <a:t> </a:t>
            </a:r>
            <a:r>
              <a:rPr dirty="0" sz="1200" spc="5">
                <a:latin typeface="Courier New"/>
                <a:cs typeface="Courier New"/>
              </a:rPr>
              <a:t>1</a:t>
            </a:r>
            <a:endParaRPr sz="1200">
              <a:latin typeface="Courier New"/>
              <a:cs typeface="Courier New"/>
            </a:endParaRPr>
          </a:p>
          <a:p>
            <a:pPr marL="1906905">
              <a:lnSpc>
                <a:spcPct val="100000"/>
              </a:lnSpc>
              <a:spcBef>
                <a:spcPts val="20"/>
              </a:spcBef>
            </a:pPr>
            <a:r>
              <a:rPr dirty="0" sz="1200" spc="5">
                <a:latin typeface="Courier New"/>
                <a:cs typeface="Courier New"/>
              </a:rPr>
              <a:t>MAXEXTENTS</a:t>
            </a:r>
            <a:r>
              <a:rPr dirty="0" sz="1200" spc="-55">
                <a:latin typeface="Courier New"/>
                <a:cs typeface="Courier New"/>
              </a:rPr>
              <a:t> </a:t>
            </a:r>
            <a:r>
              <a:rPr dirty="0" sz="1200" spc="5">
                <a:latin typeface="Courier New"/>
                <a:cs typeface="Courier New"/>
              </a:rPr>
              <a:t>2147483645</a:t>
            </a:r>
            <a:endParaRPr sz="1200">
              <a:latin typeface="Courier New"/>
              <a:cs typeface="Courier New"/>
            </a:endParaRPr>
          </a:p>
          <a:p>
            <a:pPr marL="1999614" marR="745490" indent="-278765">
              <a:lnSpc>
                <a:spcPts val="1460"/>
              </a:lnSpc>
              <a:spcBef>
                <a:spcPts val="45"/>
              </a:spcBef>
            </a:pPr>
            <a:r>
              <a:rPr dirty="0" sz="1200" spc="5">
                <a:latin typeface="Courier New"/>
                <a:cs typeface="Courier New"/>
              </a:rPr>
              <a:t>PCTINCREASE 0 FREELISTS 1 FREELIST GROUPS 1  BUFFER_POOL DEFAULT)</a:t>
            </a:r>
            <a:endParaRPr sz="1200">
              <a:latin typeface="Courier New"/>
              <a:cs typeface="Courier New"/>
            </a:endParaRPr>
          </a:p>
          <a:p>
            <a:pPr marL="1721485">
              <a:lnSpc>
                <a:spcPts val="1405"/>
              </a:lnSpc>
              <a:tabLst>
                <a:tab pos="3759200" algn="l"/>
              </a:tabLst>
            </a:pPr>
            <a:r>
              <a:rPr dirty="0" sz="1200" spc="5">
                <a:latin typeface="Courier New"/>
                <a:cs typeface="Courier New"/>
              </a:rPr>
              <a:t>TABLESPACE</a:t>
            </a:r>
            <a:r>
              <a:rPr dirty="0" sz="1200" spc="30">
                <a:latin typeface="Courier New"/>
                <a:cs typeface="Courier New"/>
              </a:rPr>
              <a:t> </a:t>
            </a:r>
            <a:r>
              <a:rPr dirty="0" sz="1200" spc="5">
                <a:latin typeface="Courier New"/>
                <a:cs typeface="Courier New"/>
              </a:rPr>
              <a:t>"EXAMPLE"	ENABLE,</a:t>
            </a:r>
            <a:endParaRPr sz="1200">
              <a:latin typeface="Courier New"/>
              <a:cs typeface="Courier New"/>
            </a:endParaRPr>
          </a:p>
          <a:p>
            <a:pPr marL="1351915" marR="745490" indent="832485">
              <a:lnSpc>
                <a:spcPct val="101299"/>
              </a:lnSpc>
            </a:pPr>
            <a:r>
              <a:rPr dirty="0" sz="1200" spc="5">
                <a:latin typeface="Courier New"/>
                <a:cs typeface="Courier New"/>
              </a:rPr>
              <a:t>CONSTRAINT "EMP_EMP_ID_PK" PRIMARY KEY  ("EMPLOYEE_ID")</a:t>
            </a:r>
            <a:endParaRPr sz="1200">
              <a:latin typeface="Courier New"/>
              <a:cs typeface="Courier New"/>
            </a:endParaRPr>
          </a:p>
          <a:p>
            <a:pPr marL="1721485">
              <a:lnSpc>
                <a:spcPct val="100000"/>
              </a:lnSpc>
              <a:spcBef>
                <a:spcPts val="15"/>
              </a:spcBef>
            </a:pPr>
            <a:r>
              <a:rPr dirty="0" sz="1200" spc="5">
                <a:latin typeface="Courier New"/>
                <a:cs typeface="Courier New"/>
              </a:rPr>
              <a:t>USING INDEX PCTFREE 10 INITRANS 2 MAXTRANS</a:t>
            </a:r>
            <a:r>
              <a:rPr dirty="0" sz="1200" spc="15">
                <a:latin typeface="Courier New"/>
                <a:cs typeface="Courier New"/>
              </a:rPr>
              <a:t> </a:t>
            </a:r>
            <a:r>
              <a:rPr dirty="0" sz="1200" spc="5">
                <a:latin typeface="Courier New"/>
                <a:cs typeface="Courier New"/>
              </a:rPr>
              <a:t>255</a:t>
            </a:r>
            <a:endParaRPr sz="1200">
              <a:latin typeface="Courier New"/>
              <a:cs typeface="Courier New"/>
            </a:endParaRPr>
          </a:p>
          <a:p>
            <a:pPr marL="1721485">
              <a:lnSpc>
                <a:spcPct val="100000"/>
              </a:lnSpc>
              <a:spcBef>
                <a:spcPts val="20"/>
              </a:spcBef>
            </a:pPr>
            <a:r>
              <a:rPr dirty="0" sz="1200" spc="5">
                <a:latin typeface="Courier New"/>
                <a:cs typeface="Courier New"/>
              </a:rPr>
              <a:t>STORAGE(INITIAL 65536 NEXT 65536 MINEXTENTS</a:t>
            </a:r>
            <a:r>
              <a:rPr dirty="0" sz="1200" spc="10">
                <a:latin typeface="Courier New"/>
                <a:cs typeface="Courier New"/>
              </a:rPr>
              <a:t> </a:t>
            </a:r>
            <a:r>
              <a:rPr dirty="0" sz="1200" spc="5">
                <a:latin typeface="Courier New"/>
                <a:cs typeface="Courier New"/>
              </a:rPr>
              <a:t>1</a:t>
            </a:r>
            <a:endParaRPr sz="1200">
              <a:latin typeface="Courier New"/>
              <a:cs typeface="Courier New"/>
            </a:endParaRPr>
          </a:p>
          <a:p>
            <a:pPr marL="1906905">
              <a:lnSpc>
                <a:spcPct val="100000"/>
              </a:lnSpc>
              <a:spcBef>
                <a:spcPts val="15"/>
              </a:spcBef>
            </a:pPr>
            <a:r>
              <a:rPr dirty="0" sz="1200" spc="5">
                <a:latin typeface="Courier New"/>
                <a:cs typeface="Courier New"/>
              </a:rPr>
              <a:t>MAXEXTENTS</a:t>
            </a:r>
            <a:r>
              <a:rPr dirty="0" sz="1200">
                <a:latin typeface="Courier New"/>
                <a:cs typeface="Courier New"/>
              </a:rPr>
              <a:t> </a:t>
            </a:r>
            <a:r>
              <a:rPr dirty="0" sz="1200" spc="5">
                <a:latin typeface="Courier New"/>
                <a:cs typeface="Courier New"/>
              </a:rPr>
              <a:t>2147483645</a:t>
            </a:r>
            <a:endParaRPr sz="1200">
              <a:latin typeface="Courier New"/>
              <a:cs typeface="Courier New"/>
            </a:endParaRPr>
          </a:p>
          <a:p>
            <a:pPr marL="1906905" marR="745490" indent="-185420">
              <a:lnSpc>
                <a:spcPct val="101299"/>
              </a:lnSpc>
            </a:pPr>
            <a:r>
              <a:rPr dirty="0" sz="1200" spc="5">
                <a:latin typeface="Courier New"/>
                <a:cs typeface="Courier New"/>
              </a:rPr>
              <a:t>PCTINCREASE 0 FREELISTS 1 FREELIST GROUPS 1  BUFFER_POOL</a:t>
            </a:r>
            <a:r>
              <a:rPr dirty="0" sz="1200">
                <a:latin typeface="Courier New"/>
                <a:cs typeface="Courier New"/>
              </a:rPr>
              <a:t> </a:t>
            </a:r>
            <a:r>
              <a:rPr dirty="0" sz="1200" spc="5">
                <a:latin typeface="Courier New"/>
                <a:cs typeface="Courier New"/>
              </a:rPr>
              <a:t>DEFAULT)</a:t>
            </a:r>
            <a:endParaRPr sz="1200">
              <a:latin typeface="Courier New"/>
              <a:cs typeface="Courier New"/>
            </a:endParaRPr>
          </a:p>
          <a:p>
            <a:pPr marL="1721485">
              <a:lnSpc>
                <a:spcPct val="100000"/>
              </a:lnSpc>
              <a:spcBef>
                <a:spcPts val="20"/>
              </a:spcBef>
              <a:tabLst>
                <a:tab pos="3759200" algn="l"/>
              </a:tabLst>
            </a:pPr>
            <a:r>
              <a:rPr dirty="0" sz="1200" spc="5">
                <a:latin typeface="Courier New"/>
                <a:cs typeface="Courier New"/>
              </a:rPr>
              <a:t>TABLESPACE</a:t>
            </a:r>
            <a:r>
              <a:rPr dirty="0" sz="1200" spc="30">
                <a:latin typeface="Courier New"/>
                <a:cs typeface="Courier New"/>
              </a:rPr>
              <a:t> </a:t>
            </a:r>
            <a:r>
              <a:rPr dirty="0" sz="1200" spc="5">
                <a:latin typeface="Courier New"/>
                <a:cs typeface="Courier New"/>
              </a:rPr>
              <a:t>"EXAMPLE"	ENABLE,</a:t>
            </a:r>
            <a:endParaRPr sz="1200">
              <a:latin typeface="Courier New"/>
              <a:cs typeface="Courier New"/>
            </a:endParaRPr>
          </a:p>
          <a:p>
            <a:pPr marL="1351915" marR="930275" indent="832485">
              <a:lnSpc>
                <a:spcPct val="101299"/>
              </a:lnSpc>
            </a:pPr>
            <a:r>
              <a:rPr dirty="0" sz="1200" spc="5">
                <a:latin typeface="Courier New"/>
                <a:cs typeface="Courier New"/>
              </a:rPr>
              <a:t>CONSTRAINT "EMP_DEPT_FK" FOREIGN KEY  ("DEPARTMENT_ID")</a:t>
            </a:r>
            <a:endParaRPr sz="1200">
              <a:latin typeface="Courier New"/>
              <a:cs typeface="Courier New"/>
            </a:endParaRPr>
          </a:p>
          <a:p>
            <a:pPr marL="1351915" marR="1485265" indent="924560">
              <a:lnSpc>
                <a:spcPct val="101299"/>
              </a:lnSpc>
            </a:pPr>
            <a:r>
              <a:rPr dirty="0" sz="1200" spc="5">
                <a:latin typeface="Courier New"/>
                <a:cs typeface="Courier New"/>
              </a:rPr>
              <a:t>REFERENCES "HR"."DEPARTMENTS"  ("DEPARTMENT_ID")</a:t>
            </a:r>
            <a:r>
              <a:rPr dirty="0" sz="1200">
                <a:latin typeface="Courier New"/>
                <a:cs typeface="Courier New"/>
              </a:rPr>
              <a:t> </a:t>
            </a:r>
            <a:r>
              <a:rPr dirty="0" sz="1200" spc="5">
                <a:latin typeface="Courier New"/>
                <a:cs typeface="Courier New"/>
              </a:rPr>
              <a:t>ENABLE,</a:t>
            </a:r>
            <a:endParaRPr sz="1200">
              <a:latin typeface="Courier New"/>
              <a:cs typeface="Courier New"/>
            </a:endParaRPr>
          </a:p>
          <a:p>
            <a:pPr marL="2277110" marR="5080" indent="-92710">
              <a:lnSpc>
                <a:spcPct val="101299"/>
              </a:lnSpc>
            </a:pPr>
            <a:r>
              <a:rPr dirty="0" sz="1200" spc="5">
                <a:latin typeface="Courier New"/>
                <a:cs typeface="Courier New"/>
              </a:rPr>
              <a:t>CONSTRAINT "EMP_JOB_FK" FOREIGN KEY ("JOB_ID")  REFERENCES "HR"."JOBS" ("JOB_ID")</a:t>
            </a:r>
            <a:r>
              <a:rPr dirty="0" sz="1200">
                <a:latin typeface="Courier New"/>
                <a:cs typeface="Courier New"/>
              </a:rPr>
              <a:t> </a:t>
            </a:r>
            <a:r>
              <a:rPr dirty="0" sz="1200" spc="5">
                <a:latin typeface="Courier New"/>
                <a:cs typeface="Courier New"/>
              </a:rPr>
              <a:t>ENABLE,</a:t>
            </a:r>
            <a:endParaRPr sz="1200">
              <a:latin typeface="Courier New"/>
              <a:cs typeface="Courier New"/>
            </a:endParaRPr>
          </a:p>
          <a:p>
            <a:pPr marL="1351915" marR="652145" indent="832485">
              <a:lnSpc>
                <a:spcPct val="101299"/>
              </a:lnSpc>
            </a:pPr>
            <a:r>
              <a:rPr dirty="0" sz="1200" spc="5">
                <a:latin typeface="Courier New"/>
                <a:cs typeface="Courier New"/>
              </a:rPr>
              <a:t>CONSTRAINT "EMP_MANAGER_FK" FOREIGN KEY  ("MANAGER_ID")</a:t>
            </a:r>
            <a:endParaRPr sz="1200">
              <a:latin typeface="Courier New"/>
              <a:cs typeface="Courier New"/>
            </a:endParaRPr>
          </a:p>
          <a:p>
            <a:pPr marL="2277110">
              <a:lnSpc>
                <a:spcPct val="100000"/>
              </a:lnSpc>
              <a:spcBef>
                <a:spcPts val="10"/>
              </a:spcBef>
            </a:pPr>
            <a:r>
              <a:rPr dirty="0" sz="1200" spc="5">
                <a:latin typeface="Courier New"/>
                <a:cs typeface="Courier New"/>
              </a:rPr>
              <a:t>REFERENCES "HR"."EMPLOYEES" ("EMPLOYEE_ID")</a:t>
            </a:r>
            <a:endParaRPr sz="1200">
              <a:latin typeface="Courier New"/>
              <a:cs typeface="Courier New"/>
            </a:endParaRPr>
          </a:p>
          <a:p>
            <a:pPr marL="1351915">
              <a:lnSpc>
                <a:spcPct val="100000"/>
              </a:lnSpc>
              <a:spcBef>
                <a:spcPts val="15"/>
              </a:spcBef>
            </a:pPr>
            <a:r>
              <a:rPr dirty="0" sz="1200" spc="5">
                <a:latin typeface="Courier New"/>
                <a:cs typeface="Courier New"/>
              </a:rPr>
              <a:t>ENABLE</a:t>
            </a:r>
            <a:endParaRPr sz="1200">
              <a:latin typeface="Courier New"/>
              <a:cs typeface="Courier New"/>
            </a:endParaRPr>
          </a:p>
          <a:p>
            <a:pPr marL="1906905" marR="189230" indent="-92710">
              <a:lnSpc>
                <a:spcPct val="101299"/>
              </a:lnSpc>
            </a:pPr>
            <a:r>
              <a:rPr dirty="0" sz="1200" spc="5">
                <a:latin typeface="Courier New"/>
                <a:cs typeface="Courier New"/>
              </a:rPr>
              <a:t>) PCTFREE 0 PCTUSED 40 INITRANS 1 MAXTRANS 255 C  OMPRESS</a:t>
            </a:r>
            <a:r>
              <a:rPr dirty="0" sz="1200">
                <a:latin typeface="Courier New"/>
                <a:cs typeface="Courier New"/>
              </a:rPr>
              <a:t> </a:t>
            </a:r>
            <a:r>
              <a:rPr dirty="0" sz="1200" spc="5">
                <a:latin typeface="Courier New"/>
                <a:cs typeface="Courier New"/>
              </a:rPr>
              <a:t>LOGGING</a:t>
            </a:r>
            <a:endParaRPr sz="1200">
              <a:latin typeface="Courier New"/>
              <a:cs typeface="Courier New"/>
            </a:endParaRPr>
          </a:p>
          <a:p>
            <a:pPr marL="1721485">
              <a:lnSpc>
                <a:spcPct val="100000"/>
              </a:lnSpc>
              <a:spcBef>
                <a:spcPts val="20"/>
              </a:spcBef>
            </a:pPr>
            <a:r>
              <a:rPr dirty="0" sz="1200" spc="5">
                <a:latin typeface="Courier New"/>
                <a:cs typeface="Courier New"/>
              </a:rPr>
              <a:t>STORAGE(INITIAL 65536 NEXT 65536 MINEXTENTS</a:t>
            </a:r>
            <a:r>
              <a:rPr dirty="0" sz="1200" spc="10">
                <a:latin typeface="Courier New"/>
                <a:cs typeface="Courier New"/>
              </a:rPr>
              <a:t> </a:t>
            </a:r>
            <a:r>
              <a:rPr dirty="0" sz="1200" spc="5">
                <a:latin typeface="Courier New"/>
                <a:cs typeface="Courier New"/>
              </a:rPr>
              <a:t>1</a:t>
            </a:r>
            <a:endParaRPr sz="1200">
              <a:latin typeface="Courier New"/>
              <a:cs typeface="Courier New"/>
            </a:endParaRPr>
          </a:p>
        </p:txBody>
      </p:sp>
      <p:sp>
        <p:nvSpPr>
          <p:cNvPr id="3" name="object 3"/>
          <p:cNvSpPr txBox="1"/>
          <p:nvPr/>
        </p:nvSpPr>
        <p:spPr>
          <a:xfrm>
            <a:off x="2482296" y="6879725"/>
            <a:ext cx="1229995" cy="581025"/>
          </a:xfrm>
          <a:prstGeom prst="rect">
            <a:avLst/>
          </a:prstGeom>
        </p:spPr>
        <p:txBody>
          <a:bodyPr wrap="square" lIns="0" tIns="11430" rIns="0" bIns="0" rtlCol="0" vert="horz">
            <a:spAutoFit/>
          </a:bodyPr>
          <a:lstStyle/>
          <a:p>
            <a:pPr algn="r" marL="12700" marR="5080" indent="278130">
              <a:lnSpc>
                <a:spcPct val="101299"/>
              </a:lnSpc>
              <a:spcBef>
                <a:spcPts val="90"/>
              </a:spcBef>
            </a:pPr>
            <a:r>
              <a:rPr dirty="0" sz="1200" spc="5">
                <a:latin typeface="Courier New"/>
                <a:cs typeface="Courier New"/>
              </a:rPr>
              <a:t>MAXEXTENTS  </a:t>
            </a:r>
            <a:r>
              <a:rPr dirty="0" sz="1200" spc="5">
                <a:latin typeface="Courier New"/>
                <a:cs typeface="Courier New"/>
              </a:rPr>
              <a:t>PCTINCREASE</a:t>
            </a:r>
            <a:r>
              <a:rPr dirty="0" sz="1200" spc="-65">
                <a:latin typeface="Courier New"/>
                <a:cs typeface="Courier New"/>
              </a:rPr>
              <a:t> </a:t>
            </a:r>
            <a:r>
              <a:rPr dirty="0" sz="1200" spc="5">
                <a:latin typeface="Courier New"/>
                <a:cs typeface="Courier New"/>
              </a:rPr>
              <a:t>0 </a:t>
            </a:r>
            <a:r>
              <a:rPr dirty="0" sz="1200" spc="5">
                <a:latin typeface="Courier New"/>
                <a:cs typeface="Courier New"/>
              </a:rPr>
              <a:t> BUFFER_POOL</a:t>
            </a:r>
            <a:endParaRPr sz="1200">
              <a:latin typeface="Courier New"/>
              <a:cs typeface="Courier New"/>
            </a:endParaRPr>
          </a:p>
        </p:txBody>
      </p:sp>
      <p:sp>
        <p:nvSpPr>
          <p:cNvPr id="4" name="object 4"/>
          <p:cNvSpPr txBox="1"/>
          <p:nvPr/>
        </p:nvSpPr>
        <p:spPr>
          <a:xfrm>
            <a:off x="3778275" y="6879725"/>
            <a:ext cx="2710180" cy="58102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2147483645</a:t>
            </a:r>
            <a:endParaRPr sz="1200">
              <a:latin typeface="Courier New"/>
              <a:cs typeface="Courier New"/>
            </a:endParaRPr>
          </a:p>
          <a:p>
            <a:pPr marL="12700" marR="5080">
              <a:lnSpc>
                <a:spcPct val="101299"/>
              </a:lnSpc>
            </a:pPr>
            <a:r>
              <a:rPr dirty="0" sz="1200" spc="5">
                <a:latin typeface="Courier New"/>
                <a:cs typeface="Courier New"/>
              </a:rPr>
              <a:t>FREELISTS 1 FREELIST GROUPS 1  DEFAULT)</a:t>
            </a:r>
            <a:endParaRPr sz="1200">
              <a:latin typeface="Courier New"/>
              <a:cs typeface="Courier New"/>
            </a:endParaRPr>
          </a:p>
        </p:txBody>
      </p:sp>
      <p:sp>
        <p:nvSpPr>
          <p:cNvPr id="5" name="object 5"/>
          <p:cNvSpPr txBox="1"/>
          <p:nvPr/>
        </p:nvSpPr>
        <p:spPr>
          <a:xfrm>
            <a:off x="1861213" y="7435237"/>
            <a:ext cx="4839335" cy="1136015"/>
          </a:xfrm>
          <a:prstGeom prst="rect">
            <a:avLst/>
          </a:prstGeom>
        </p:spPr>
        <p:txBody>
          <a:bodyPr wrap="square" lIns="0" tIns="13970" rIns="0" bIns="0" rtlCol="0" vert="horz">
            <a:spAutoFit/>
          </a:bodyPr>
          <a:lstStyle/>
          <a:p>
            <a:pPr marL="633730">
              <a:lnSpc>
                <a:spcPct val="100000"/>
              </a:lnSpc>
              <a:spcBef>
                <a:spcPts val="110"/>
              </a:spcBef>
            </a:pPr>
            <a:r>
              <a:rPr dirty="0" sz="1200" spc="5">
                <a:latin typeface="Courier New"/>
                <a:cs typeface="Courier New"/>
              </a:rPr>
              <a:t>TABLESPACE "EXAMPLE"</a:t>
            </a:r>
            <a:endParaRPr sz="1200">
              <a:latin typeface="Courier New"/>
              <a:cs typeface="Courier New"/>
            </a:endParaRPr>
          </a:p>
          <a:p>
            <a:pPr marL="264160" marR="5080" indent="-252095">
              <a:lnSpc>
                <a:spcPct val="101299"/>
              </a:lnSpc>
            </a:pPr>
            <a:r>
              <a:rPr dirty="0" sz="1200" spc="5">
                <a:latin typeface="Courier New"/>
                <a:cs typeface="Courier New"/>
              </a:rPr>
              <a:t>You can accomplish the same effect with the browsing  interface:</a:t>
            </a:r>
            <a:endParaRPr sz="1200">
              <a:latin typeface="Courier New"/>
              <a:cs typeface="Courier New"/>
            </a:endParaRPr>
          </a:p>
          <a:p>
            <a:pPr marL="818515" marR="1603375" indent="-622300">
              <a:lnSpc>
                <a:spcPct val="101299"/>
              </a:lnSpc>
            </a:pPr>
            <a:r>
              <a:rPr dirty="0" sz="1200" spc="5">
                <a:latin typeface="Courier New"/>
                <a:cs typeface="Courier New"/>
              </a:rPr>
              <a:t>SELECT dbms_metadata.get_ddl  ('TABLE','EMPLOYEES','HR')</a:t>
            </a:r>
            <a:endParaRPr sz="1200">
              <a:latin typeface="Courier New"/>
              <a:cs typeface="Courier New"/>
            </a:endParaRPr>
          </a:p>
          <a:p>
            <a:pPr marL="448309">
              <a:lnSpc>
                <a:spcPct val="100000"/>
              </a:lnSpc>
              <a:spcBef>
                <a:spcPts val="15"/>
              </a:spcBef>
            </a:pPr>
            <a:r>
              <a:rPr dirty="0" sz="1200" spc="5">
                <a:latin typeface="Courier New"/>
                <a:cs typeface="Courier New"/>
              </a:rPr>
              <a:t>FROM dual;</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957576" y="873506"/>
            <a:ext cx="181927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Browsing</a:t>
            </a:r>
            <a:r>
              <a:rPr dirty="0" sz="2000" spc="-55" b="1">
                <a:latin typeface="Arial"/>
                <a:cs typeface="Arial"/>
              </a:rPr>
              <a:t> </a:t>
            </a:r>
            <a:r>
              <a:rPr dirty="0" sz="2000" spc="-5" b="1">
                <a:latin typeface="Arial"/>
                <a:cs typeface="Arial"/>
              </a:rPr>
              <a:t>APIs</a:t>
            </a:r>
            <a:endParaRPr sz="2000">
              <a:latin typeface="Arial"/>
              <a:cs typeface="Arial"/>
            </a:endParaRPr>
          </a:p>
        </p:txBody>
      </p:sp>
      <p:graphicFrame>
        <p:nvGraphicFramePr>
          <p:cNvPr id="7" name="object 7"/>
          <p:cNvGraphicFramePr>
            <a:graphicFrameLocks noGrp="1"/>
          </p:cNvGraphicFramePr>
          <p:nvPr/>
        </p:nvGraphicFramePr>
        <p:xfrm>
          <a:off x="1035177" y="1845945"/>
          <a:ext cx="5699125" cy="1690370"/>
        </p:xfrm>
        <a:graphic>
          <a:graphicData uri="http://schemas.openxmlformats.org/drawingml/2006/table">
            <a:tbl>
              <a:tblPr firstRow="1" bandRow="1">
                <a:tableStyleId>{2D5ABB26-0587-4C30-8999-92F81FD0307C}</a:tableStyleId>
              </a:tblPr>
              <a:tblGrid>
                <a:gridCol w="2099945"/>
                <a:gridCol w="3567429"/>
              </a:tblGrid>
              <a:tr h="297179">
                <a:tc>
                  <a:txBody>
                    <a:bodyPr/>
                    <a:lstStyle/>
                    <a:p>
                      <a:pPr marL="65405">
                        <a:lnSpc>
                          <a:spcPct val="100000"/>
                        </a:lnSpc>
                        <a:spcBef>
                          <a:spcPts val="210"/>
                        </a:spcBef>
                      </a:pPr>
                      <a:r>
                        <a:rPr dirty="0" sz="1300" spc="-15" b="1">
                          <a:latin typeface="Arial"/>
                          <a:cs typeface="Arial"/>
                        </a:rPr>
                        <a:t>Name</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CCECFF"/>
                    </a:solidFill>
                  </a:tcPr>
                </a:tc>
                <a:tc>
                  <a:txBody>
                    <a:bodyPr/>
                    <a:lstStyle/>
                    <a:p>
                      <a:pPr marL="65405">
                        <a:lnSpc>
                          <a:spcPct val="100000"/>
                        </a:lnSpc>
                        <a:spcBef>
                          <a:spcPts val="210"/>
                        </a:spcBef>
                      </a:pPr>
                      <a:r>
                        <a:rPr dirty="0" sz="1300" spc="-10" b="1">
                          <a:latin typeface="Arial"/>
                          <a:cs typeface="Arial"/>
                        </a:rPr>
                        <a:t>Description</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CCECFF"/>
                    </a:solidFill>
                  </a:tcPr>
                </a:tc>
              </a:tr>
              <a:tr h="457962">
                <a:tc>
                  <a:txBody>
                    <a:bodyPr/>
                    <a:lstStyle/>
                    <a:p>
                      <a:pPr marL="65405">
                        <a:lnSpc>
                          <a:spcPct val="100000"/>
                        </a:lnSpc>
                        <a:spcBef>
                          <a:spcPts val="90"/>
                        </a:spcBef>
                      </a:pPr>
                      <a:r>
                        <a:rPr dirty="0" sz="1300" spc="-15" b="1">
                          <a:latin typeface="Courier New"/>
                          <a:cs typeface="Courier New"/>
                        </a:rPr>
                        <a:t>GET_</a:t>
                      </a:r>
                      <a:r>
                        <a:rPr dirty="0" sz="1300" spc="-15" b="1" i="1">
                          <a:latin typeface="Courier New"/>
                          <a:cs typeface="Courier New"/>
                        </a:rPr>
                        <a:t>XXX</a:t>
                      </a:r>
                      <a:endParaRPr sz="1300">
                        <a:latin typeface="Courier New"/>
                        <a:cs typeface="Courier New"/>
                      </a:endParaRPr>
                    </a:p>
                  </a:txBody>
                  <a:tcPr marL="0" marR="0" marB="0" marT="1143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CCFF"/>
                    </a:solidFill>
                  </a:tcPr>
                </a:tc>
                <a:tc>
                  <a:txBody>
                    <a:bodyPr/>
                    <a:lstStyle/>
                    <a:p>
                      <a:pPr marL="65405" marR="112395">
                        <a:lnSpc>
                          <a:spcPct val="105000"/>
                        </a:lnSpc>
                        <a:spcBef>
                          <a:spcPts val="45"/>
                        </a:spcBef>
                      </a:pPr>
                      <a:r>
                        <a:rPr dirty="0" sz="1300" spc="-10" b="1">
                          <a:latin typeface="Arial"/>
                          <a:cs typeface="Arial"/>
                        </a:rPr>
                        <a:t>The</a:t>
                      </a:r>
                      <a:r>
                        <a:rPr dirty="0" sz="1300" spc="-25" b="1">
                          <a:latin typeface="Arial"/>
                          <a:cs typeface="Arial"/>
                        </a:rPr>
                        <a:t> </a:t>
                      </a:r>
                      <a:r>
                        <a:rPr dirty="0" sz="1300" spc="-15" b="1">
                          <a:latin typeface="Courier New"/>
                          <a:cs typeface="Courier New"/>
                        </a:rPr>
                        <a:t>GET_XML</a:t>
                      </a:r>
                      <a:r>
                        <a:rPr dirty="0" sz="1300" spc="-445" b="1">
                          <a:latin typeface="Courier New"/>
                          <a:cs typeface="Courier New"/>
                        </a:rPr>
                        <a:t> </a:t>
                      </a:r>
                      <a:r>
                        <a:rPr dirty="0" sz="1300" spc="-10" b="1">
                          <a:latin typeface="Arial"/>
                          <a:cs typeface="Arial"/>
                        </a:rPr>
                        <a:t>and</a:t>
                      </a:r>
                      <a:r>
                        <a:rPr dirty="0" sz="1300" spc="-25" b="1">
                          <a:latin typeface="Arial"/>
                          <a:cs typeface="Arial"/>
                        </a:rPr>
                        <a:t> </a:t>
                      </a:r>
                      <a:r>
                        <a:rPr dirty="0" sz="1300" spc="-15" b="1">
                          <a:latin typeface="Courier New"/>
                          <a:cs typeface="Courier New"/>
                        </a:rPr>
                        <a:t>GET_DDL</a:t>
                      </a:r>
                      <a:r>
                        <a:rPr dirty="0" sz="1300" spc="-445" b="1">
                          <a:latin typeface="Courier New"/>
                          <a:cs typeface="Courier New"/>
                        </a:rPr>
                        <a:t> </a:t>
                      </a:r>
                      <a:r>
                        <a:rPr dirty="0" sz="1300" spc="-10" b="1">
                          <a:latin typeface="Arial"/>
                          <a:cs typeface="Arial"/>
                        </a:rPr>
                        <a:t>functions</a:t>
                      </a:r>
                      <a:r>
                        <a:rPr dirty="0" sz="1300" spc="-20" b="1">
                          <a:latin typeface="Arial"/>
                          <a:cs typeface="Arial"/>
                        </a:rPr>
                        <a:t> </a:t>
                      </a:r>
                      <a:r>
                        <a:rPr dirty="0" sz="1300" spc="-10" b="1">
                          <a:latin typeface="Arial"/>
                          <a:cs typeface="Arial"/>
                        </a:rPr>
                        <a:t>return  </a:t>
                      </a:r>
                      <a:r>
                        <a:rPr dirty="0" sz="1300" spc="-15" b="1">
                          <a:latin typeface="Arial"/>
                          <a:cs typeface="Arial"/>
                        </a:rPr>
                        <a:t>metadata </a:t>
                      </a:r>
                      <a:r>
                        <a:rPr dirty="0" sz="1300" spc="-10" b="1">
                          <a:latin typeface="Arial"/>
                          <a:cs typeface="Arial"/>
                        </a:rPr>
                        <a:t>for a single </a:t>
                      </a:r>
                      <a:r>
                        <a:rPr dirty="0" sz="1300" spc="-15" b="1">
                          <a:latin typeface="Arial"/>
                          <a:cs typeface="Arial"/>
                        </a:rPr>
                        <a:t>named</a:t>
                      </a:r>
                      <a:r>
                        <a:rPr dirty="0" sz="1300" spc="-10" b="1">
                          <a:latin typeface="Arial"/>
                          <a:cs typeface="Arial"/>
                        </a:rPr>
                        <a:t> object.</a:t>
                      </a:r>
                      <a:endParaRPr sz="1300">
                        <a:latin typeface="Arial"/>
                        <a:cs typeface="Arial"/>
                      </a:endParaRPr>
                    </a:p>
                  </a:txBody>
                  <a:tcPr marL="0" marR="0" marB="0" marT="57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CCFF"/>
                    </a:solidFill>
                  </a:tcPr>
                </a:tc>
              </a:tr>
              <a:tr h="457200">
                <a:tc>
                  <a:txBody>
                    <a:bodyPr/>
                    <a:lstStyle/>
                    <a:p>
                      <a:pPr marL="65405">
                        <a:lnSpc>
                          <a:spcPct val="100000"/>
                        </a:lnSpc>
                        <a:spcBef>
                          <a:spcPts val="85"/>
                        </a:spcBef>
                      </a:pPr>
                      <a:r>
                        <a:rPr dirty="0" sz="1300" spc="-20" b="1">
                          <a:latin typeface="Courier New"/>
                          <a:cs typeface="Courier New"/>
                        </a:rPr>
                        <a:t>GET_DEPENDENT_</a:t>
                      </a:r>
                      <a:r>
                        <a:rPr dirty="0" sz="1300" spc="-20" b="1" i="1">
                          <a:latin typeface="Courier New"/>
                          <a:cs typeface="Courier New"/>
                        </a:rPr>
                        <a:t>XXX</a:t>
                      </a:r>
                      <a:endParaRPr sz="1300">
                        <a:latin typeface="Courier New"/>
                        <a:cs typeface="Courier New"/>
                      </a:endParaRPr>
                    </a:p>
                  </a:txBody>
                  <a:tcPr marL="0" marR="0" marB="0" marT="1079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c>
                  <a:txBody>
                    <a:bodyPr/>
                    <a:lstStyle/>
                    <a:p>
                      <a:pPr marL="65405" marR="696595">
                        <a:lnSpc>
                          <a:spcPts val="1550"/>
                        </a:lnSpc>
                        <a:spcBef>
                          <a:spcPts val="265"/>
                        </a:spcBef>
                      </a:pPr>
                      <a:r>
                        <a:rPr dirty="0" sz="1300" spc="-10" b="1">
                          <a:latin typeface="Arial"/>
                          <a:cs typeface="Arial"/>
                        </a:rPr>
                        <a:t>This function returns metadata for a  </a:t>
                      </a:r>
                      <a:r>
                        <a:rPr dirty="0" sz="1300" spc="-15" b="1">
                          <a:latin typeface="Arial"/>
                          <a:cs typeface="Arial"/>
                        </a:rPr>
                        <a:t>dependent</a:t>
                      </a:r>
                      <a:r>
                        <a:rPr dirty="0" sz="1300" spc="-10" b="1">
                          <a:latin typeface="Arial"/>
                          <a:cs typeface="Arial"/>
                        </a:rPr>
                        <a:t> object.</a:t>
                      </a:r>
                      <a:endParaRPr sz="1300">
                        <a:latin typeface="Arial"/>
                        <a:cs typeface="Arial"/>
                      </a:endParaRPr>
                    </a:p>
                  </a:txBody>
                  <a:tcPr marL="0" marR="0" marB="0" marT="336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r>
              <a:tr h="457200">
                <a:tc>
                  <a:txBody>
                    <a:bodyPr/>
                    <a:lstStyle/>
                    <a:p>
                      <a:pPr marL="65405">
                        <a:lnSpc>
                          <a:spcPct val="100000"/>
                        </a:lnSpc>
                        <a:spcBef>
                          <a:spcPts val="90"/>
                        </a:spcBef>
                      </a:pPr>
                      <a:r>
                        <a:rPr dirty="0" sz="1300" spc="-15" b="1">
                          <a:latin typeface="Courier New"/>
                          <a:cs typeface="Courier New"/>
                        </a:rPr>
                        <a:t>GET_GRANTED_</a:t>
                      </a:r>
                      <a:r>
                        <a:rPr dirty="0" sz="1300" spc="-15" b="1" i="1">
                          <a:latin typeface="Courier New"/>
                          <a:cs typeface="Courier New"/>
                        </a:rPr>
                        <a:t>XXX</a:t>
                      </a:r>
                      <a:endParaRPr sz="1300">
                        <a:latin typeface="Courier New"/>
                        <a:cs typeface="Courier New"/>
                      </a:endParaRPr>
                    </a:p>
                  </a:txBody>
                  <a:tcPr marL="0" marR="0" marB="0" marT="114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c>
                  <a:txBody>
                    <a:bodyPr/>
                    <a:lstStyle/>
                    <a:p>
                      <a:pPr marL="65405" marR="696595">
                        <a:lnSpc>
                          <a:spcPts val="1550"/>
                        </a:lnSpc>
                        <a:spcBef>
                          <a:spcPts val="270"/>
                        </a:spcBef>
                      </a:pPr>
                      <a:r>
                        <a:rPr dirty="0" sz="1300" spc="-10" b="1">
                          <a:latin typeface="Arial"/>
                          <a:cs typeface="Arial"/>
                        </a:rPr>
                        <a:t>This function returns metadata for a  granted object.</a:t>
                      </a:r>
                      <a:endParaRPr sz="1300">
                        <a:latin typeface="Arial"/>
                        <a:cs typeface="Arial"/>
                      </a:endParaRPr>
                    </a:p>
                  </a:txBody>
                  <a:tcPr marL="0" marR="0" marB="0" marT="342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r>
            </a:tbl>
          </a:graphicData>
        </a:graphic>
      </p:graphicFrame>
      <p:sp>
        <p:nvSpPr>
          <p:cNvPr id="8" name="object 8"/>
          <p:cNvSpPr txBox="1"/>
          <p:nvPr/>
        </p:nvSpPr>
        <p:spPr>
          <a:xfrm>
            <a:off x="3141726" y="3663696"/>
            <a:ext cx="3568700" cy="297180"/>
          </a:xfrm>
          <a:prstGeom prst="rect">
            <a:avLst/>
          </a:prstGeom>
          <a:solidFill>
            <a:srgbClr val="CCECFF"/>
          </a:solidFill>
          <a:ln w="20573">
            <a:solidFill>
              <a:srgbClr val="000000"/>
            </a:solidFill>
          </a:ln>
        </p:spPr>
        <p:txBody>
          <a:bodyPr wrap="square" lIns="0" tIns="14604" rIns="0" bIns="0" rtlCol="0" vert="horz">
            <a:spAutoFit/>
          </a:bodyPr>
          <a:lstStyle/>
          <a:p>
            <a:pPr marL="66040">
              <a:lnSpc>
                <a:spcPct val="100000"/>
              </a:lnSpc>
              <a:spcBef>
                <a:spcPts val="114"/>
              </a:spcBef>
            </a:pPr>
            <a:r>
              <a:rPr dirty="0" sz="1300" spc="-15" b="1">
                <a:latin typeface="Courier New"/>
                <a:cs typeface="Courier New"/>
              </a:rPr>
              <a:t>DDL</a:t>
            </a:r>
            <a:r>
              <a:rPr dirty="0" sz="1300" spc="-425" b="1">
                <a:latin typeface="Courier New"/>
                <a:cs typeface="Courier New"/>
              </a:rPr>
              <a:t> </a:t>
            </a:r>
            <a:r>
              <a:rPr dirty="0" sz="1300" spc="-10" b="1">
                <a:latin typeface="Arial"/>
                <a:cs typeface="Arial"/>
              </a:rPr>
              <a:t>or </a:t>
            </a:r>
            <a:r>
              <a:rPr dirty="0" sz="1300" spc="-20" b="1">
                <a:latin typeface="Courier New"/>
                <a:cs typeface="Courier New"/>
              </a:rPr>
              <a:t>XML</a:t>
            </a:r>
            <a:endParaRPr sz="1300">
              <a:latin typeface="Courier New"/>
              <a:cs typeface="Courier New"/>
            </a:endParaRPr>
          </a:p>
        </p:txBody>
      </p:sp>
      <p:sp>
        <p:nvSpPr>
          <p:cNvPr id="9" name="object 9"/>
          <p:cNvSpPr txBox="1"/>
          <p:nvPr/>
        </p:nvSpPr>
        <p:spPr>
          <a:xfrm>
            <a:off x="1041653" y="3663696"/>
            <a:ext cx="2100580" cy="297180"/>
          </a:xfrm>
          <a:prstGeom prst="rect">
            <a:avLst/>
          </a:prstGeom>
          <a:solidFill>
            <a:srgbClr val="CCECFF"/>
          </a:solidFill>
          <a:ln w="20574">
            <a:solidFill>
              <a:srgbClr val="000000"/>
            </a:solidFill>
          </a:ln>
        </p:spPr>
        <p:txBody>
          <a:bodyPr wrap="square" lIns="0" tIns="14604" rIns="0" bIns="0" rtlCol="0" vert="horz">
            <a:spAutoFit/>
          </a:bodyPr>
          <a:lstStyle/>
          <a:p>
            <a:pPr marL="66040">
              <a:lnSpc>
                <a:spcPct val="100000"/>
              </a:lnSpc>
              <a:spcBef>
                <a:spcPts val="114"/>
              </a:spcBef>
            </a:pPr>
            <a:r>
              <a:rPr dirty="0" sz="1300" spc="-15" b="1">
                <a:latin typeface="Arial"/>
                <a:cs typeface="Arial"/>
              </a:rPr>
              <a:t>Where </a:t>
            </a:r>
            <a:r>
              <a:rPr dirty="0" sz="1300" spc="-15" b="1" i="1">
                <a:latin typeface="Courier New"/>
                <a:cs typeface="Courier New"/>
              </a:rPr>
              <a:t>xxx</a:t>
            </a:r>
            <a:r>
              <a:rPr dirty="0" sz="1300" spc="-434" b="1" i="1">
                <a:latin typeface="Courier New"/>
                <a:cs typeface="Courier New"/>
              </a:rPr>
              <a:t> </a:t>
            </a:r>
            <a:r>
              <a:rPr dirty="0" sz="1300" spc="-10" b="1">
                <a:latin typeface="Arial"/>
                <a:cs typeface="Arial"/>
              </a:rPr>
              <a:t>is:</a:t>
            </a:r>
            <a:endParaRPr sz="1300">
              <a:latin typeface="Arial"/>
              <a:cs typeface="Arial"/>
            </a:endParaRPr>
          </a:p>
        </p:txBody>
      </p:sp>
      <p:sp>
        <p:nvSpPr>
          <p:cNvPr id="10" name="object 10"/>
          <p:cNvSpPr txBox="1"/>
          <p:nvPr/>
        </p:nvSpPr>
        <p:spPr>
          <a:xfrm>
            <a:off x="743204" y="5609382"/>
            <a:ext cx="6261100" cy="349631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Browsing</a:t>
            </a:r>
            <a:r>
              <a:rPr dirty="0" sz="1300" b="1">
                <a:latin typeface="Arial"/>
                <a:cs typeface="Arial"/>
              </a:rPr>
              <a:t> </a:t>
            </a:r>
            <a:r>
              <a:rPr dirty="0" sz="1300" spc="10" b="1">
                <a:latin typeface="Arial"/>
                <a:cs typeface="Arial"/>
              </a:rPr>
              <a:t>APIs</a:t>
            </a:r>
            <a:endParaRPr sz="1300">
              <a:latin typeface="Arial"/>
              <a:cs typeface="Arial"/>
            </a:endParaRPr>
          </a:p>
          <a:p>
            <a:pPr marL="137795" marR="25400">
              <a:lnSpc>
                <a:spcPct val="99700"/>
              </a:lnSpc>
              <a:spcBef>
                <a:spcPts val="395"/>
              </a:spcBef>
            </a:pPr>
            <a:r>
              <a:rPr dirty="0" sz="1300" spc="10">
                <a:latin typeface="Times New Roman"/>
                <a:cs typeface="Times New Roman"/>
              </a:rPr>
              <a:t>The </a:t>
            </a:r>
            <a:r>
              <a:rPr dirty="0" sz="1300" spc="5">
                <a:latin typeface="Times New Roman"/>
                <a:cs typeface="Times New Roman"/>
              </a:rPr>
              <a:t>browsing APIs are designed for use in </a:t>
            </a:r>
            <a:r>
              <a:rPr dirty="0" sz="1300" spc="10">
                <a:latin typeface="Times New Roman"/>
                <a:cs typeface="Times New Roman"/>
              </a:rPr>
              <a:t>SQL </a:t>
            </a:r>
            <a:r>
              <a:rPr dirty="0" sz="1300" spc="5">
                <a:latin typeface="Times New Roman"/>
                <a:cs typeface="Times New Roman"/>
              </a:rPr>
              <a:t>queries and ad hoc browsing. These  functions allow </a:t>
            </a:r>
            <a:r>
              <a:rPr dirty="0" sz="1300" spc="10">
                <a:latin typeface="Times New Roman"/>
                <a:cs typeface="Times New Roman"/>
              </a:rPr>
              <a:t>you </a:t>
            </a:r>
            <a:r>
              <a:rPr dirty="0" sz="1300" spc="5">
                <a:latin typeface="Times New Roman"/>
                <a:cs typeface="Times New Roman"/>
              </a:rPr>
              <a:t>to fetch metadata for objects with a single call. </a:t>
            </a:r>
            <a:r>
              <a:rPr dirty="0" sz="1300" spc="10">
                <a:latin typeface="Times New Roman"/>
                <a:cs typeface="Times New Roman"/>
              </a:rPr>
              <a:t>They </a:t>
            </a:r>
            <a:r>
              <a:rPr dirty="0" sz="1300" spc="5">
                <a:latin typeface="Times New Roman"/>
                <a:cs typeface="Times New Roman"/>
              </a:rPr>
              <a:t>encapsulate calls  to </a:t>
            </a:r>
            <a:r>
              <a:rPr dirty="0" sz="1300" spc="10">
                <a:latin typeface="Courier New"/>
                <a:cs typeface="Courier New"/>
              </a:rPr>
              <a:t>OPEN</a:t>
            </a:r>
            <a:r>
              <a:rPr dirty="0" sz="1300" spc="10">
                <a:latin typeface="Times New Roman"/>
                <a:cs typeface="Times New Roman"/>
              </a:rPr>
              <a:t>, </a:t>
            </a:r>
            <a:r>
              <a:rPr dirty="0" sz="1300" spc="10">
                <a:latin typeface="Courier New"/>
                <a:cs typeface="Courier New"/>
              </a:rPr>
              <a:t>SET_FILTER</a:t>
            </a:r>
            <a:r>
              <a:rPr dirty="0" sz="1300" spc="10">
                <a:latin typeface="Times New Roman"/>
                <a:cs typeface="Times New Roman"/>
              </a:rPr>
              <a:t>, </a:t>
            </a:r>
            <a:r>
              <a:rPr dirty="0" sz="1300" spc="5">
                <a:latin typeface="Times New Roman"/>
                <a:cs typeface="Times New Roman"/>
              </a:rPr>
              <a:t>and so on. </a:t>
            </a:r>
            <a:r>
              <a:rPr dirty="0" sz="1300" spc="10">
                <a:latin typeface="Times New Roman"/>
                <a:cs typeface="Times New Roman"/>
              </a:rPr>
              <a:t>Which </a:t>
            </a:r>
            <a:r>
              <a:rPr dirty="0" sz="1300" spc="5">
                <a:latin typeface="Times New Roman"/>
                <a:cs typeface="Times New Roman"/>
              </a:rPr>
              <a:t>function </a:t>
            </a:r>
            <a:r>
              <a:rPr dirty="0" sz="1300" spc="10">
                <a:latin typeface="Times New Roman"/>
                <a:cs typeface="Times New Roman"/>
              </a:rPr>
              <a:t>you </a:t>
            </a:r>
            <a:r>
              <a:rPr dirty="0" sz="1300" spc="5">
                <a:latin typeface="Times New Roman"/>
                <a:cs typeface="Times New Roman"/>
              </a:rPr>
              <a:t>use depends </a:t>
            </a:r>
            <a:r>
              <a:rPr dirty="0" sz="1300" spc="10">
                <a:latin typeface="Times New Roman"/>
                <a:cs typeface="Times New Roman"/>
              </a:rPr>
              <a:t>on </a:t>
            </a:r>
            <a:r>
              <a:rPr dirty="0" sz="1300" spc="5">
                <a:latin typeface="Times New Roman"/>
                <a:cs typeface="Times New Roman"/>
              </a:rPr>
              <a:t>the  characteristics of the object type </a:t>
            </a:r>
            <a:r>
              <a:rPr dirty="0" sz="1300" spc="10">
                <a:latin typeface="Times New Roman"/>
                <a:cs typeface="Times New Roman"/>
              </a:rPr>
              <a:t>and </a:t>
            </a:r>
            <a:r>
              <a:rPr dirty="0" sz="1300" spc="5">
                <a:latin typeface="Times New Roman"/>
                <a:cs typeface="Times New Roman"/>
              </a:rPr>
              <a:t>whether </a:t>
            </a:r>
            <a:r>
              <a:rPr dirty="0" sz="1300" spc="10">
                <a:latin typeface="Times New Roman"/>
                <a:cs typeface="Times New Roman"/>
              </a:rPr>
              <a:t>you </a:t>
            </a:r>
            <a:r>
              <a:rPr dirty="0" sz="1300" spc="5">
                <a:latin typeface="Times New Roman"/>
                <a:cs typeface="Times New Roman"/>
              </a:rPr>
              <a:t>want </a:t>
            </a:r>
            <a:r>
              <a:rPr dirty="0" sz="1300" spc="15">
                <a:latin typeface="Courier New"/>
                <a:cs typeface="Courier New"/>
              </a:rPr>
              <a:t>XML</a:t>
            </a:r>
            <a:r>
              <a:rPr dirty="0" sz="1300" spc="-465">
                <a:latin typeface="Courier New"/>
                <a:cs typeface="Courier New"/>
              </a:rPr>
              <a:t> </a:t>
            </a:r>
            <a:r>
              <a:rPr dirty="0" sz="1300" spc="5">
                <a:latin typeface="Times New Roman"/>
                <a:cs typeface="Times New Roman"/>
              </a:rPr>
              <a:t>or </a:t>
            </a:r>
            <a:r>
              <a:rPr dirty="0" sz="1300" spc="10">
                <a:latin typeface="Courier New"/>
                <a:cs typeface="Courier New"/>
              </a:rPr>
              <a:t>DDL</a:t>
            </a:r>
            <a:r>
              <a:rPr dirty="0" sz="1300" spc="10">
                <a:latin typeface="Times New Roman"/>
                <a:cs typeface="Times New Roman"/>
              </a:rPr>
              <a:t>.</a:t>
            </a:r>
            <a:endParaRPr sz="1300">
              <a:latin typeface="Times New Roman"/>
              <a:cs typeface="Times New Roman"/>
            </a:endParaRPr>
          </a:p>
          <a:p>
            <a:pPr marL="137795" marR="5080">
              <a:lnSpc>
                <a:spcPct val="103800"/>
              </a:lnSpc>
              <a:spcBef>
                <a:spcPts val="360"/>
              </a:spcBef>
            </a:pPr>
            <a:r>
              <a:rPr dirty="0" sz="1300" spc="5">
                <a:latin typeface="Times New Roman"/>
                <a:cs typeface="Times New Roman"/>
              </a:rPr>
              <a:t>For </a:t>
            </a:r>
            <a:r>
              <a:rPr dirty="0" sz="1300" spc="10">
                <a:latin typeface="Times New Roman"/>
                <a:cs typeface="Times New Roman"/>
              </a:rPr>
              <a:t>some </a:t>
            </a:r>
            <a:r>
              <a:rPr dirty="0" sz="1300" spc="5">
                <a:latin typeface="Times New Roman"/>
                <a:cs typeface="Times New Roman"/>
              </a:rPr>
              <a:t>object types, </a:t>
            </a:r>
            <a:r>
              <a:rPr dirty="0" sz="1300" spc="10">
                <a:latin typeface="Times New Roman"/>
                <a:cs typeface="Times New Roman"/>
              </a:rPr>
              <a:t>you </a:t>
            </a:r>
            <a:r>
              <a:rPr dirty="0" sz="1300" spc="5">
                <a:latin typeface="Times New Roman"/>
                <a:cs typeface="Times New Roman"/>
              </a:rPr>
              <a:t>can use </a:t>
            </a:r>
            <a:r>
              <a:rPr dirty="0" sz="1300" spc="10">
                <a:latin typeface="Times New Roman"/>
                <a:cs typeface="Times New Roman"/>
              </a:rPr>
              <a:t>more </a:t>
            </a:r>
            <a:r>
              <a:rPr dirty="0" sz="1300" spc="5">
                <a:latin typeface="Times New Roman"/>
                <a:cs typeface="Times New Roman"/>
              </a:rPr>
              <a:t>than one function. </a:t>
            </a:r>
            <a:r>
              <a:rPr dirty="0" sz="1300" spc="10">
                <a:latin typeface="Times New Roman"/>
                <a:cs typeface="Times New Roman"/>
              </a:rPr>
              <a:t>You can </a:t>
            </a:r>
            <a:r>
              <a:rPr dirty="0" sz="1300" spc="5">
                <a:latin typeface="Times New Roman"/>
                <a:cs typeface="Times New Roman"/>
              </a:rPr>
              <a:t>use </a:t>
            </a:r>
            <a:r>
              <a:rPr dirty="0" sz="1300" spc="15">
                <a:latin typeface="Courier New"/>
                <a:cs typeface="Courier New"/>
              </a:rPr>
              <a:t>GET_XXX </a:t>
            </a:r>
            <a:r>
              <a:rPr dirty="0" sz="1300" spc="5">
                <a:latin typeface="Times New Roman"/>
                <a:cs typeface="Times New Roman"/>
              </a:rPr>
              <a:t>to  fetch an index </a:t>
            </a:r>
            <a:r>
              <a:rPr dirty="0" sz="1300" spc="10">
                <a:latin typeface="Times New Roman"/>
                <a:cs typeface="Times New Roman"/>
              </a:rPr>
              <a:t>by name, </a:t>
            </a:r>
            <a:r>
              <a:rPr dirty="0" sz="1300" spc="5">
                <a:latin typeface="Times New Roman"/>
                <a:cs typeface="Times New Roman"/>
              </a:rPr>
              <a:t>or </a:t>
            </a:r>
            <a:r>
              <a:rPr dirty="0" sz="1300" spc="10">
                <a:latin typeface="Courier New"/>
                <a:cs typeface="Courier New"/>
              </a:rPr>
              <a:t>GET_DEPENDENT_XXX</a:t>
            </a:r>
            <a:r>
              <a:rPr dirty="0" sz="1300" spc="-380">
                <a:latin typeface="Courier New"/>
                <a:cs typeface="Courier New"/>
              </a:rPr>
              <a:t> </a:t>
            </a:r>
            <a:r>
              <a:rPr dirty="0" sz="1300" spc="5">
                <a:latin typeface="Times New Roman"/>
                <a:cs typeface="Times New Roman"/>
              </a:rPr>
              <a:t>to fetch the </a:t>
            </a:r>
            <a:r>
              <a:rPr dirty="0" sz="1300" spc="10">
                <a:latin typeface="Times New Roman"/>
                <a:cs typeface="Times New Roman"/>
              </a:rPr>
              <a:t>same </a:t>
            </a:r>
            <a:r>
              <a:rPr dirty="0" sz="1300" spc="5">
                <a:latin typeface="Times New Roman"/>
                <a:cs typeface="Times New Roman"/>
              </a:rPr>
              <a:t>index </a:t>
            </a:r>
            <a:r>
              <a:rPr dirty="0" sz="1300" spc="10">
                <a:latin typeface="Times New Roman"/>
                <a:cs typeface="Times New Roman"/>
              </a:rPr>
              <a:t>by </a:t>
            </a:r>
            <a:r>
              <a:rPr dirty="0" sz="1300" spc="5">
                <a:latin typeface="Times New Roman"/>
                <a:cs typeface="Times New Roman"/>
              </a:rPr>
              <a:t>specifying  the table </a:t>
            </a:r>
            <a:r>
              <a:rPr dirty="0" sz="1300" spc="10">
                <a:latin typeface="Times New Roman"/>
                <a:cs typeface="Times New Roman"/>
              </a:rPr>
              <a:t>on </a:t>
            </a:r>
            <a:r>
              <a:rPr dirty="0" sz="1300" spc="5">
                <a:latin typeface="Times New Roman"/>
                <a:cs typeface="Times New Roman"/>
              </a:rPr>
              <a:t>which it is</a:t>
            </a:r>
            <a:r>
              <a:rPr dirty="0" sz="1300" spc="-5">
                <a:latin typeface="Times New Roman"/>
                <a:cs typeface="Times New Roman"/>
              </a:rPr>
              <a:t> </a:t>
            </a:r>
            <a:r>
              <a:rPr dirty="0" sz="1300" spc="5">
                <a:latin typeface="Times New Roman"/>
                <a:cs typeface="Times New Roman"/>
              </a:rPr>
              <a:t>defined.</a:t>
            </a:r>
            <a:endParaRPr sz="1300">
              <a:latin typeface="Times New Roman"/>
              <a:cs typeface="Times New Roman"/>
            </a:endParaRPr>
          </a:p>
          <a:p>
            <a:pPr marL="137795">
              <a:lnSpc>
                <a:spcPct val="100000"/>
              </a:lnSpc>
              <a:spcBef>
                <a:spcPts val="340"/>
              </a:spcBef>
            </a:pPr>
            <a:r>
              <a:rPr dirty="0" sz="1300" spc="15">
                <a:latin typeface="Courier New"/>
                <a:cs typeface="Courier New"/>
              </a:rPr>
              <a:t>GET_XXX</a:t>
            </a:r>
            <a:r>
              <a:rPr dirty="0" sz="1300" spc="-445">
                <a:latin typeface="Courier New"/>
                <a:cs typeface="Courier New"/>
              </a:rPr>
              <a:t> </a:t>
            </a:r>
            <a:r>
              <a:rPr dirty="0" sz="1300" spc="5">
                <a:latin typeface="Times New Roman"/>
                <a:cs typeface="Times New Roman"/>
              </a:rPr>
              <a:t>returns a single object name.</a:t>
            </a:r>
            <a:endParaRPr sz="1300">
              <a:latin typeface="Times New Roman"/>
              <a:cs typeface="Times New Roman"/>
            </a:endParaRPr>
          </a:p>
          <a:p>
            <a:pPr algn="just" marL="137795" marR="127000">
              <a:lnSpc>
                <a:spcPct val="103800"/>
              </a:lnSpc>
              <a:spcBef>
                <a:spcPts val="360"/>
              </a:spcBef>
            </a:pPr>
            <a:r>
              <a:rPr dirty="0" sz="1300" spc="5">
                <a:latin typeface="Times New Roman"/>
                <a:cs typeface="Times New Roman"/>
              </a:rPr>
              <a:t>For </a:t>
            </a:r>
            <a:r>
              <a:rPr dirty="0" sz="1300" spc="10">
                <a:latin typeface="Courier New"/>
                <a:cs typeface="Courier New"/>
              </a:rPr>
              <a:t>GET_DEPENDENT_XXX</a:t>
            </a:r>
            <a:r>
              <a:rPr dirty="0" sz="1300" spc="-455">
                <a:latin typeface="Courier New"/>
                <a:cs typeface="Courier New"/>
              </a:rPr>
              <a:t> </a:t>
            </a:r>
            <a:r>
              <a:rPr dirty="0" sz="1300" spc="10">
                <a:latin typeface="Times New Roman"/>
                <a:cs typeface="Times New Roman"/>
              </a:rPr>
              <a:t>and </a:t>
            </a:r>
            <a:r>
              <a:rPr dirty="0" sz="1300" spc="15">
                <a:latin typeface="Courier New"/>
                <a:cs typeface="Courier New"/>
              </a:rPr>
              <a:t>GET_GRANTED_XXX</a:t>
            </a:r>
            <a:r>
              <a:rPr dirty="0" sz="1300" spc="15">
                <a:latin typeface="Times New Roman"/>
                <a:cs typeface="Times New Roman"/>
              </a:rPr>
              <a:t>, </a:t>
            </a:r>
            <a:r>
              <a:rPr dirty="0" sz="1300" spc="5">
                <a:latin typeface="Times New Roman"/>
                <a:cs typeface="Times New Roman"/>
              </a:rPr>
              <a:t>an arbitrary </a:t>
            </a:r>
            <a:r>
              <a:rPr dirty="0" sz="1300" spc="10">
                <a:latin typeface="Times New Roman"/>
                <a:cs typeface="Times New Roman"/>
              </a:rPr>
              <a:t>number </a:t>
            </a:r>
            <a:r>
              <a:rPr dirty="0" sz="1300" spc="5">
                <a:latin typeface="Times New Roman"/>
                <a:cs typeface="Times New Roman"/>
              </a:rPr>
              <a:t>of granted  or dependent objects </a:t>
            </a:r>
            <a:r>
              <a:rPr dirty="0" sz="1300" spc="10">
                <a:latin typeface="Times New Roman"/>
                <a:cs typeface="Times New Roman"/>
              </a:rPr>
              <a:t>may match </a:t>
            </a:r>
            <a:r>
              <a:rPr dirty="0" sz="1300" spc="5">
                <a:latin typeface="Times New Roman"/>
                <a:cs typeface="Times New Roman"/>
              </a:rPr>
              <a:t>the input criteria. </a:t>
            </a:r>
            <a:r>
              <a:rPr dirty="0" sz="1300" spc="10">
                <a:latin typeface="Times New Roman"/>
                <a:cs typeface="Times New Roman"/>
              </a:rPr>
              <a:t>You </a:t>
            </a:r>
            <a:r>
              <a:rPr dirty="0" sz="1300" spc="5">
                <a:latin typeface="Times New Roman"/>
                <a:cs typeface="Times New Roman"/>
              </a:rPr>
              <a:t>can specify an object count </a:t>
            </a:r>
            <a:r>
              <a:rPr dirty="0" sz="1300" spc="10">
                <a:latin typeface="Times New Roman"/>
                <a:cs typeface="Times New Roman"/>
              </a:rPr>
              <a:t>when  </a:t>
            </a:r>
            <a:r>
              <a:rPr dirty="0" sz="1300" spc="5">
                <a:latin typeface="Times New Roman"/>
                <a:cs typeface="Times New Roman"/>
              </a:rPr>
              <a:t>fetching these</a:t>
            </a:r>
            <a:r>
              <a:rPr dirty="0" sz="1300">
                <a:latin typeface="Times New Roman"/>
                <a:cs typeface="Times New Roman"/>
              </a:rPr>
              <a:t> </a:t>
            </a:r>
            <a:r>
              <a:rPr dirty="0" sz="1300" spc="5">
                <a:latin typeface="Times New Roman"/>
                <a:cs typeface="Times New Roman"/>
              </a:rPr>
              <a:t>objects.</a:t>
            </a:r>
            <a:endParaRPr sz="1300">
              <a:latin typeface="Times New Roman"/>
              <a:cs typeface="Times New Roman"/>
            </a:endParaRPr>
          </a:p>
          <a:p>
            <a:pPr algn="just" marL="137795">
              <a:lnSpc>
                <a:spcPct val="100000"/>
              </a:lnSpc>
              <a:spcBef>
                <a:spcPts val="345"/>
              </a:spcBef>
            </a:pPr>
            <a:r>
              <a:rPr dirty="0" sz="1300" spc="5">
                <a:latin typeface="Times New Roman"/>
                <a:cs typeface="Times New Roman"/>
              </a:rPr>
              <a:t>If</a:t>
            </a:r>
            <a:r>
              <a:rPr dirty="0" sz="1300" spc="10">
                <a:latin typeface="Times New Roman"/>
                <a:cs typeface="Times New Roman"/>
              </a:rPr>
              <a:t> you </a:t>
            </a:r>
            <a:r>
              <a:rPr dirty="0" sz="1300" spc="5">
                <a:latin typeface="Times New Roman"/>
                <a:cs typeface="Times New Roman"/>
              </a:rPr>
              <a:t>invoke</a:t>
            </a:r>
            <a:r>
              <a:rPr dirty="0" sz="1300" spc="10">
                <a:latin typeface="Times New Roman"/>
                <a:cs typeface="Times New Roman"/>
              </a:rPr>
              <a:t> </a:t>
            </a:r>
            <a:r>
              <a:rPr dirty="0" sz="1300" spc="5">
                <a:latin typeface="Times New Roman"/>
                <a:cs typeface="Times New Roman"/>
              </a:rPr>
              <a:t>these</a:t>
            </a:r>
            <a:r>
              <a:rPr dirty="0" sz="1300" spc="10">
                <a:latin typeface="Times New Roman"/>
                <a:cs typeface="Times New Roman"/>
              </a:rPr>
              <a:t> </a:t>
            </a:r>
            <a:r>
              <a:rPr dirty="0" sz="1300" spc="5">
                <a:latin typeface="Times New Roman"/>
                <a:cs typeface="Times New Roman"/>
              </a:rPr>
              <a:t>functions</a:t>
            </a:r>
            <a:r>
              <a:rPr dirty="0" sz="1300" spc="10">
                <a:latin typeface="Times New Roman"/>
                <a:cs typeface="Times New Roman"/>
              </a:rPr>
              <a:t> </a:t>
            </a:r>
            <a:r>
              <a:rPr dirty="0" sz="1300" spc="5">
                <a:latin typeface="Times New Roman"/>
                <a:cs typeface="Times New Roman"/>
              </a:rPr>
              <a:t>from</a:t>
            </a:r>
            <a:r>
              <a:rPr dirty="0" sz="1300" spc="15">
                <a:latin typeface="Times New Roman"/>
                <a:cs typeface="Times New Roman"/>
              </a:rPr>
              <a:t> </a:t>
            </a:r>
            <a:r>
              <a:rPr dirty="0" sz="1300" i="1">
                <a:latin typeface="Times New Roman"/>
                <a:cs typeface="Times New Roman"/>
              </a:rPr>
              <a:t>i</a:t>
            </a:r>
            <a:r>
              <a:rPr dirty="0" sz="1300">
                <a:latin typeface="Times New Roman"/>
                <a:cs typeface="Times New Roman"/>
              </a:rPr>
              <a:t>SQL*Plus,</a:t>
            </a:r>
            <a:r>
              <a:rPr dirty="0" sz="1300" spc="10">
                <a:latin typeface="Times New Roman"/>
                <a:cs typeface="Times New Roman"/>
              </a:rPr>
              <a:t> </a:t>
            </a:r>
            <a:r>
              <a:rPr dirty="0" sz="1300" spc="5">
                <a:latin typeface="Times New Roman"/>
                <a:cs typeface="Times New Roman"/>
              </a:rPr>
              <a:t>then</a:t>
            </a:r>
            <a:r>
              <a:rPr dirty="0" sz="1300" spc="10">
                <a:latin typeface="Times New Roman"/>
                <a:cs typeface="Times New Roman"/>
              </a:rPr>
              <a:t> you </a:t>
            </a:r>
            <a:r>
              <a:rPr dirty="0" sz="1300">
                <a:latin typeface="Times New Roman"/>
                <a:cs typeface="Times New Roman"/>
              </a:rPr>
              <a:t>should</a:t>
            </a:r>
            <a:r>
              <a:rPr dirty="0" sz="1300" spc="5">
                <a:latin typeface="Times New Roman"/>
                <a:cs typeface="Times New Roman"/>
              </a:rPr>
              <a:t> use</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SET</a:t>
            </a:r>
            <a:r>
              <a:rPr dirty="0" sz="1300" spc="-434">
                <a:latin typeface="Courier New"/>
                <a:cs typeface="Courier New"/>
              </a:rPr>
              <a:t> </a:t>
            </a:r>
            <a:r>
              <a:rPr dirty="0" sz="1300" spc="15">
                <a:latin typeface="Courier New"/>
                <a:cs typeface="Courier New"/>
              </a:rPr>
              <a:t>LONG</a:t>
            </a:r>
            <a:r>
              <a:rPr dirty="0" sz="1300" spc="-450">
                <a:latin typeface="Courier New"/>
                <a:cs typeface="Courier New"/>
              </a:rPr>
              <a:t> </a:t>
            </a:r>
            <a:r>
              <a:rPr dirty="0" sz="1300" spc="5">
                <a:latin typeface="Times New Roman"/>
                <a:cs typeface="Times New Roman"/>
              </a:rPr>
              <a:t>and</a:t>
            </a:r>
            <a:endParaRPr sz="1300">
              <a:latin typeface="Times New Roman"/>
              <a:cs typeface="Times New Roman"/>
            </a:endParaRPr>
          </a:p>
          <a:p>
            <a:pPr algn="just" marL="137795">
              <a:lnSpc>
                <a:spcPct val="100000"/>
              </a:lnSpc>
              <a:spcBef>
                <a:spcPts val="25"/>
              </a:spcBef>
            </a:pPr>
            <a:r>
              <a:rPr dirty="0" sz="1300" spc="15">
                <a:latin typeface="Courier New"/>
                <a:cs typeface="Courier New"/>
              </a:rPr>
              <a:t>SET</a:t>
            </a:r>
            <a:r>
              <a:rPr dirty="0" sz="1300" spc="-445">
                <a:latin typeface="Courier New"/>
                <a:cs typeface="Courier New"/>
              </a:rPr>
              <a:t> </a:t>
            </a:r>
            <a:r>
              <a:rPr dirty="0" sz="1300" spc="15">
                <a:latin typeface="Courier New"/>
                <a:cs typeface="Courier New"/>
              </a:rPr>
              <a:t>PAGESIZE</a:t>
            </a:r>
            <a:r>
              <a:rPr dirty="0" sz="1300" spc="-455">
                <a:latin typeface="Courier New"/>
                <a:cs typeface="Courier New"/>
              </a:rPr>
              <a:t> </a:t>
            </a:r>
            <a:r>
              <a:rPr dirty="0" sz="1300" spc="10">
                <a:latin typeface="Times New Roman"/>
                <a:cs typeface="Times New Roman"/>
              </a:rPr>
              <a:t>commands</a:t>
            </a:r>
            <a:r>
              <a:rPr dirty="0" sz="1300" spc="5">
                <a:latin typeface="Times New Roman"/>
                <a:cs typeface="Times New Roman"/>
              </a:rPr>
              <a:t> to</a:t>
            </a:r>
            <a:r>
              <a:rPr dirty="0" sz="1300" spc="10">
                <a:latin typeface="Times New Roman"/>
                <a:cs typeface="Times New Roman"/>
              </a:rPr>
              <a:t> </a:t>
            </a:r>
            <a:r>
              <a:rPr dirty="0" sz="1300" spc="5">
                <a:latin typeface="Times New Roman"/>
                <a:cs typeface="Times New Roman"/>
              </a:rPr>
              <a:t>retrieve complete, uninterrupted</a:t>
            </a:r>
            <a:r>
              <a:rPr dirty="0" sz="1300" spc="10">
                <a:latin typeface="Times New Roman"/>
                <a:cs typeface="Times New Roman"/>
              </a:rPr>
              <a:t> </a:t>
            </a:r>
            <a:r>
              <a:rPr dirty="0" sz="1300" spc="5">
                <a:latin typeface="Times New Roman"/>
                <a:cs typeface="Times New Roman"/>
              </a:rPr>
              <a:t>output.</a:t>
            </a:r>
            <a:endParaRPr sz="1300">
              <a:latin typeface="Times New Roman"/>
              <a:cs typeface="Times New Roman"/>
            </a:endParaRPr>
          </a:p>
          <a:p>
            <a:pPr marL="1017905">
              <a:lnSpc>
                <a:spcPct val="100000"/>
              </a:lnSpc>
              <a:spcBef>
                <a:spcPts val="35"/>
              </a:spcBef>
            </a:pPr>
            <a:r>
              <a:rPr dirty="0" sz="1200" spc="5">
                <a:latin typeface="Courier New"/>
                <a:cs typeface="Courier New"/>
              </a:rPr>
              <a:t>SET</a:t>
            </a:r>
            <a:r>
              <a:rPr dirty="0" sz="1200" spc="-455">
                <a:latin typeface="Courier New"/>
                <a:cs typeface="Courier New"/>
              </a:rPr>
              <a:t> </a:t>
            </a:r>
            <a:r>
              <a:rPr dirty="0" sz="1200" spc="5">
                <a:latin typeface="Courier New"/>
                <a:cs typeface="Courier New"/>
              </a:rPr>
              <a:t>LONG</a:t>
            </a:r>
            <a:r>
              <a:rPr dirty="0" sz="1200" spc="-450">
                <a:latin typeface="Courier New"/>
                <a:cs typeface="Courier New"/>
              </a:rPr>
              <a:t> </a:t>
            </a:r>
            <a:r>
              <a:rPr dirty="0" sz="1200" spc="5">
                <a:latin typeface="Courier New"/>
                <a:cs typeface="Courier New"/>
              </a:rPr>
              <a:t>2000000</a:t>
            </a:r>
            <a:endParaRPr sz="1200">
              <a:latin typeface="Courier New"/>
              <a:cs typeface="Courier New"/>
            </a:endParaRPr>
          </a:p>
          <a:p>
            <a:pPr marL="1017905">
              <a:lnSpc>
                <a:spcPct val="100000"/>
              </a:lnSpc>
              <a:spcBef>
                <a:spcPts val="15"/>
              </a:spcBef>
            </a:pPr>
            <a:r>
              <a:rPr dirty="0" sz="1200" spc="5">
                <a:latin typeface="Courier New"/>
                <a:cs typeface="Courier New"/>
              </a:rPr>
              <a:t>SET</a:t>
            </a:r>
            <a:r>
              <a:rPr dirty="0" sz="1200" spc="-459">
                <a:latin typeface="Courier New"/>
                <a:cs typeface="Courier New"/>
              </a:rPr>
              <a:t> </a:t>
            </a:r>
            <a:r>
              <a:rPr dirty="0" sz="1200" spc="5">
                <a:latin typeface="Courier New"/>
                <a:cs typeface="Courier New"/>
              </a:rPr>
              <a:t>PAGESIZE</a:t>
            </a:r>
            <a:r>
              <a:rPr dirty="0" sz="1200" spc="-455">
                <a:latin typeface="Courier New"/>
                <a:cs typeface="Courier New"/>
              </a:rPr>
              <a:t> </a:t>
            </a:r>
            <a:r>
              <a:rPr dirty="0" sz="1200" spc="5">
                <a:latin typeface="Courier New"/>
                <a:cs typeface="Courier New"/>
              </a:rPr>
              <a:t>300</a:t>
            </a:r>
            <a:endParaRPr sz="12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Browsing APIs:</a:t>
            </a:r>
            <a:r>
              <a:rPr dirty="0" sz="2000" b="1">
                <a:latin typeface="Arial"/>
                <a:cs typeface="Arial"/>
              </a:rPr>
              <a:t> </a:t>
            </a:r>
            <a:r>
              <a:rPr dirty="0" sz="2000" spc="-5" b="1">
                <a:latin typeface="Arial"/>
                <a:cs typeface="Arial"/>
              </a:rPr>
              <a:t>Examples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1035050" indent="-327025">
              <a:lnSpc>
                <a:spcPct val="100000"/>
              </a:lnSpc>
              <a:buAutoNum type="arabicPeriod"/>
              <a:tabLst>
                <a:tab pos="1035050" algn="l"/>
                <a:tab pos="1035685" algn="l"/>
              </a:tabLst>
            </a:pPr>
            <a:r>
              <a:rPr dirty="0" sz="1550" spc="10" b="1">
                <a:latin typeface="Arial"/>
                <a:cs typeface="Arial"/>
              </a:rPr>
              <a:t>Get the </a:t>
            </a:r>
            <a:r>
              <a:rPr dirty="0" sz="1550" spc="15" b="1">
                <a:latin typeface="Arial"/>
                <a:cs typeface="Arial"/>
              </a:rPr>
              <a:t>XML </a:t>
            </a:r>
            <a:r>
              <a:rPr dirty="0" sz="1550" spc="10" b="1">
                <a:latin typeface="Arial"/>
                <a:cs typeface="Arial"/>
              </a:rPr>
              <a:t>representation of</a:t>
            </a:r>
            <a:r>
              <a:rPr dirty="0" sz="1550" spc="5" b="1">
                <a:latin typeface="Arial"/>
                <a:cs typeface="Arial"/>
              </a:rPr>
              <a:t> </a:t>
            </a:r>
            <a:r>
              <a:rPr dirty="0" sz="1550" spc="10" b="1">
                <a:latin typeface="Courier New"/>
                <a:cs typeface="Courier New"/>
              </a:rPr>
              <a:t>HR.EMPLOYEES</a:t>
            </a:r>
            <a:r>
              <a:rPr dirty="0" sz="1550" spc="10" b="1">
                <a:latin typeface="Arial"/>
                <a:cs typeface="Arial"/>
              </a:rPr>
              <a:t>:</a:t>
            </a:r>
            <a:endParaRPr sz="1550">
              <a:latin typeface="Arial"/>
              <a:cs typeface="Arial"/>
            </a:endParaRPr>
          </a:p>
          <a:p>
            <a:pPr>
              <a:lnSpc>
                <a:spcPct val="100000"/>
              </a:lnSpc>
              <a:buFont typeface="Arial"/>
              <a:buAutoNum type="arabicPeriod"/>
            </a:pPr>
            <a:endParaRPr sz="1800">
              <a:latin typeface="Arial"/>
              <a:cs typeface="Arial"/>
            </a:endParaRPr>
          </a:p>
          <a:p>
            <a:pPr>
              <a:lnSpc>
                <a:spcPct val="100000"/>
              </a:lnSpc>
              <a:spcBef>
                <a:spcPts val="35"/>
              </a:spcBef>
              <a:buFont typeface="Arial"/>
              <a:buAutoNum type="arabicPeriod"/>
            </a:pPr>
            <a:endParaRPr sz="2550">
              <a:latin typeface="Arial"/>
              <a:cs typeface="Arial"/>
            </a:endParaRPr>
          </a:p>
          <a:p>
            <a:pPr marL="1035050" indent="-327025">
              <a:lnSpc>
                <a:spcPts val="1820"/>
              </a:lnSpc>
              <a:buAutoNum type="arabicPeriod"/>
              <a:tabLst>
                <a:tab pos="1035050" algn="l"/>
                <a:tab pos="1035685" algn="l"/>
              </a:tabLst>
            </a:pPr>
            <a:r>
              <a:rPr dirty="0" sz="1550" spc="10" b="1">
                <a:latin typeface="Arial"/>
                <a:cs typeface="Arial"/>
              </a:rPr>
              <a:t>Fetch the </a:t>
            </a:r>
            <a:r>
              <a:rPr dirty="0" sz="1550" spc="15" b="1">
                <a:latin typeface="Arial"/>
                <a:cs typeface="Arial"/>
              </a:rPr>
              <a:t>DDL </a:t>
            </a:r>
            <a:r>
              <a:rPr dirty="0" sz="1550" spc="5" b="1">
                <a:latin typeface="Arial"/>
                <a:cs typeface="Arial"/>
              </a:rPr>
              <a:t>for all </a:t>
            </a:r>
            <a:r>
              <a:rPr dirty="0" sz="1550" spc="10" b="1">
                <a:latin typeface="Arial"/>
                <a:cs typeface="Arial"/>
              </a:rPr>
              <a:t>object grants</a:t>
            </a:r>
            <a:r>
              <a:rPr dirty="0" sz="1550" spc="5" b="1">
                <a:latin typeface="Arial"/>
                <a:cs typeface="Arial"/>
              </a:rPr>
              <a:t> </a:t>
            </a:r>
            <a:r>
              <a:rPr dirty="0" sz="1550" spc="10" b="1">
                <a:latin typeface="Arial"/>
                <a:cs typeface="Arial"/>
              </a:rPr>
              <a:t>on</a:t>
            </a:r>
            <a:endParaRPr sz="1550">
              <a:latin typeface="Arial"/>
              <a:cs typeface="Arial"/>
            </a:endParaRPr>
          </a:p>
          <a:p>
            <a:pPr marL="1035050">
              <a:lnSpc>
                <a:spcPts val="1820"/>
              </a:lnSpc>
            </a:pPr>
            <a:r>
              <a:rPr dirty="0" sz="1550" spc="10" b="1">
                <a:latin typeface="Courier New"/>
                <a:cs typeface="Courier New"/>
              </a:rPr>
              <a:t>HR.EMPLOYEES</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spcBef>
                <a:spcPts val="30"/>
              </a:spcBef>
            </a:pPr>
            <a:endParaRPr sz="2450">
              <a:latin typeface="Arial"/>
              <a:cs typeface="Arial"/>
            </a:endParaRPr>
          </a:p>
          <a:p>
            <a:pPr marL="1035050" indent="-327025">
              <a:lnSpc>
                <a:spcPct val="100000"/>
              </a:lnSpc>
              <a:spcBef>
                <a:spcPts val="5"/>
              </a:spcBef>
              <a:buAutoNum type="arabicPeriod" startAt="3"/>
              <a:tabLst>
                <a:tab pos="1035050" algn="l"/>
                <a:tab pos="1035685" algn="l"/>
              </a:tabLst>
            </a:pPr>
            <a:r>
              <a:rPr dirty="0" sz="1550" spc="10" b="1">
                <a:latin typeface="Arial"/>
                <a:cs typeface="Arial"/>
              </a:rPr>
              <a:t>Fetch the </a:t>
            </a:r>
            <a:r>
              <a:rPr dirty="0" sz="1550" spc="15" b="1">
                <a:latin typeface="Arial"/>
                <a:cs typeface="Arial"/>
              </a:rPr>
              <a:t>DDL </a:t>
            </a:r>
            <a:r>
              <a:rPr dirty="0" sz="1550" spc="5" b="1">
                <a:latin typeface="Arial"/>
                <a:cs typeface="Arial"/>
              </a:rPr>
              <a:t>for all </a:t>
            </a:r>
            <a:r>
              <a:rPr dirty="0" sz="1550" spc="10" b="1">
                <a:latin typeface="Arial"/>
                <a:cs typeface="Arial"/>
              </a:rPr>
              <a:t>system grants granted to</a:t>
            </a:r>
            <a:r>
              <a:rPr dirty="0" sz="1550" spc="-5" b="1">
                <a:latin typeface="Arial"/>
                <a:cs typeface="Arial"/>
              </a:rPr>
              <a:t> </a:t>
            </a:r>
            <a:r>
              <a:rPr dirty="0" sz="1550" spc="10" b="1">
                <a:latin typeface="Courier New"/>
                <a:cs typeface="Courier New"/>
              </a:rPr>
              <a:t>HR</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10"/>
              </a:spcBef>
            </a:pPr>
            <a:endParaRPr sz="15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1335786" y="2083307"/>
            <a:ext cx="5105400" cy="565785"/>
          </a:xfrm>
          <a:prstGeom prst="rect">
            <a:avLst/>
          </a:prstGeom>
          <a:solidFill>
            <a:srgbClr val="CCCCCC"/>
          </a:solidFill>
          <a:ln w="20574">
            <a:solidFill>
              <a:srgbClr val="000000"/>
            </a:solidFill>
          </a:ln>
        </p:spPr>
        <p:txBody>
          <a:bodyPr wrap="square" lIns="0" tIns="3175" rIns="0" bIns="0" rtlCol="0" vert="horz">
            <a:spAutoFit/>
          </a:bodyPr>
          <a:lstStyle/>
          <a:p>
            <a:pPr marL="76200">
              <a:lnSpc>
                <a:spcPts val="1375"/>
              </a:lnSpc>
              <a:spcBef>
                <a:spcPts val="25"/>
              </a:spcBef>
            </a:pPr>
            <a:r>
              <a:rPr dirty="0" sz="1150" spc="-5" b="1">
                <a:latin typeface="Courier New"/>
                <a:cs typeface="Courier New"/>
              </a:rPr>
              <a:t>SELECT DBMS_METADATA.GET_XML</a:t>
            </a:r>
            <a:endParaRPr sz="1150">
              <a:latin typeface="Courier New"/>
              <a:cs typeface="Courier New"/>
            </a:endParaRPr>
          </a:p>
          <a:p>
            <a:pPr marL="1912620">
              <a:lnSpc>
                <a:spcPts val="1375"/>
              </a:lnSpc>
            </a:pPr>
            <a:r>
              <a:rPr dirty="0" sz="1150" spc="-5" b="1">
                <a:latin typeface="Courier New"/>
                <a:cs typeface="Courier New"/>
              </a:rPr>
              <a:t>('TABLE', 'EMPLOYEES',</a:t>
            </a:r>
            <a:r>
              <a:rPr dirty="0" sz="1150" spc="-15" b="1">
                <a:latin typeface="Courier New"/>
                <a:cs typeface="Courier New"/>
              </a:rPr>
              <a:t> </a:t>
            </a:r>
            <a:r>
              <a:rPr dirty="0" sz="1150" spc="-5" b="1">
                <a:latin typeface="Courier New"/>
                <a:cs typeface="Courier New"/>
              </a:rPr>
              <a:t>'HR')</a:t>
            </a:r>
            <a:endParaRPr sz="1150">
              <a:latin typeface="Courier New"/>
              <a:cs typeface="Courier New"/>
            </a:endParaRPr>
          </a:p>
          <a:p>
            <a:pPr marL="76200">
              <a:lnSpc>
                <a:spcPct val="100000"/>
              </a:lnSpc>
              <a:tabLst>
                <a:tab pos="688340" algn="l"/>
              </a:tabLst>
            </a:pPr>
            <a:r>
              <a:rPr dirty="0" sz="1150" spc="-5" b="1">
                <a:latin typeface="Courier New"/>
                <a:cs typeface="Courier New"/>
              </a:rPr>
              <a:t>FROM	dual;</a:t>
            </a:r>
            <a:endParaRPr sz="1150">
              <a:latin typeface="Courier New"/>
              <a:cs typeface="Courier New"/>
            </a:endParaRPr>
          </a:p>
        </p:txBody>
      </p:sp>
      <p:sp>
        <p:nvSpPr>
          <p:cNvPr id="5" name="object 5"/>
          <p:cNvSpPr txBox="1"/>
          <p:nvPr/>
        </p:nvSpPr>
        <p:spPr>
          <a:xfrm>
            <a:off x="1335786" y="4065270"/>
            <a:ext cx="5105400" cy="524510"/>
          </a:xfrm>
          <a:prstGeom prst="rect">
            <a:avLst/>
          </a:prstGeom>
          <a:solidFill>
            <a:srgbClr val="CCCCCC"/>
          </a:solidFill>
          <a:ln w="20574">
            <a:solidFill>
              <a:srgbClr val="000000"/>
            </a:solidFill>
          </a:ln>
        </p:spPr>
        <p:txBody>
          <a:bodyPr wrap="square" lIns="0" tIns="0" rIns="0" bIns="0" rtlCol="0" vert="horz">
            <a:spAutoFit/>
          </a:bodyPr>
          <a:lstStyle/>
          <a:p>
            <a:pPr algn="ctr" marR="1796414">
              <a:lnSpc>
                <a:spcPts val="1245"/>
              </a:lnSpc>
            </a:pPr>
            <a:r>
              <a:rPr dirty="0" sz="1150" spc="-5" b="1">
                <a:latin typeface="Courier New"/>
                <a:cs typeface="Courier New"/>
              </a:rPr>
              <a:t>SELECT</a:t>
            </a:r>
            <a:r>
              <a:rPr dirty="0" sz="1150" spc="-30" b="1">
                <a:latin typeface="Courier New"/>
                <a:cs typeface="Courier New"/>
              </a:rPr>
              <a:t> </a:t>
            </a:r>
            <a:r>
              <a:rPr dirty="0" sz="1150" spc="-5" b="1">
                <a:latin typeface="Courier New"/>
                <a:cs typeface="Courier New"/>
              </a:rPr>
              <a:t>DBMS_METADATA.GET_GRANTED_DDL</a:t>
            </a:r>
            <a:endParaRPr sz="1150">
              <a:latin typeface="Courier New"/>
              <a:cs typeface="Courier New"/>
            </a:endParaRPr>
          </a:p>
          <a:p>
            <a:pPr algn="ctr" marR="47625">
              <a:lnSpc>
                <a:spcPts val="1375"/>
              </a:lnSpc>
            </a:pPr>
            <a:r>
              <a:rPr dirty="0" sz="1150" spc="-5" b="1">
                <a:latin typeface="Courier New"/>
                <a:cs typeface="Courier New"/>
              </a:rPr>
              <a:t>('SYSTEM_GRANT', 'HR')</a:t>
            </a:r>
            <a:endParaRPr sz="1150">
              <a:latin typeface="Courier New"/>
              <a:cs typeface="Courier New"/>
            </a:endParaRPr>
          </a:p>
          <a:p>
            <a:pPr algn="ctr" marR="3895090">
              <a:lnSpc>
                <a:spcPts val="1375"/>
              </a:lnSpc>
              <a:tabLst>
                <a:tab pos="612140" algn="l"/>
              </a:tabLst>
            </a:pPr>
            <a:r>
              <a:rPr dirty="0" sz="1150" spc="-5" b="1">
                <a:latin typeface="Courier New"/>
                <a:cs typeface="Courier New"/>
              </a:rPr>
              <a:t>FROM	dual;</a:t>
            </a:r>
            <a:endParaRPr sz="1150">
              <a:latin typeface="Courier New"/>
              <a:cs typeface="Courier New"/>
            </a:endParaRPr>
          </a:p>
        </p:txBody>
      </p:sp>
      <p:sp>
        <p:nvSpPr>
          <p:cNvPr id="6" name="object 6"/>
          <p:cNvSpPr txBox="1"/>
          <p:nvPr/>
        </p:nvSpPr>
        <p:spPr>
          <a:xfrm>
            <a:off x="1335786" y="3173729"/>
            <a:ext cx="5105400" cy="52514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245"/>
              </a:lnSpc>
            </a:pPr>
            <a:r>
              <a:rPr dirty="0" sz="1150" spc="-5" b="1">
                <a:latin typeface="Courier New"/>
                <a:cs typeface="Courier New"/>
              </a:rPr>
              <a:t>SELECT DBMS_METADATA.GET_DEPENDENT_DDL</a:t>
            </a:r>
            <a:endParaRPr sz="1150">
              <a:latin typeface="Courier New"/>
              <a:cs typeface="Courier New"/>
            </a:endParaRPr>
          </a:p>
          <a:p>
            <a:pPr marL="1824989">
              <a:lnSpc>
                <a:spcPts val="1375"/>
              </a:lnSpc>
            </a:pPr>
            <a:r>
              <a:rPr dirty="0" sz="1150" spc="-5" b="1">
                <a:latin typeface="Courier New"/>
                <a:cs typeface="Courier New"/>
              </a:rPr>
              <a:t>('OBJECT_GRANT', 'EMPLOYEES',</a:t>
            </a:r>
            <a:r>
              <a:rPr dirty="0" sz="1150" spc="-25" b="1">
                <a:latin typeface="Courier New"/>
                <a:cs typeface="Courier New"/>
              </a:rPr>
              <a:t> </a:t>
            </a:r>
            <a:r>
              <a:rPr dirty="0" sz="1150" spc="-5" b="1">
                <a:latin typeface="Courier New"/>
                <a:cs typeface="Courier New"/>
              </a:rPr>
              <a:t>'HR')</a:t>
            </a:r>
            <a:endParaRPr sz="1150">
              <a:latin typeface="Courier New"/>
              <a:cs typeface="Courier New"/>
            </a:endParaRPr>
          </a:p>
          <a:p>
            <a:pPr marL="76200">
              <a:lnSpc>
                <a:spcPct val="100000"/>
              </a:lnSpc>
              <a:tabLst>
                <a:tab pos="688340" algn="l"/>
              </a:tabLst>
            </a:pPr>
            <a:r>
              <a:rPr dirty="0" sz="1150" spc="-5" b="1">
                <a:latin typeface="Courier New"/>
                <a:cs typeface="Courier New"/>
              </a:rPr>
              <a:t>FROM	dual;</a:t>
            </a:r>
            <a:endParaRPr sz="1150">
              <a:latin typeface="Courier New"/>
              <a:cs typeface="Courier New"/>
            </a:endParaRPr>
          </a:p>
        </p:txBody>
      </p:sp>
      <p:sp>
        <p:nvSpPr>
          <p:cNvPr id="7" name="object 7"/>
          <p:cNvSpPr/>
          <p:nvPr/>
        </p:nvSpPr>
        <p:spPr>
          <a:xfrm>
            <a:off x="1946148" y="6407512"/>
            <a:ext cx="4352925" cy="0"/>
          </a:xfrm>
          <a:custGeom>
            <a:avLst/>
            <a:gdLst/>
            <a:ahLst/>
            <a:cxnLst/>
            <a:rect l="l" t="t" r="r" b="b"/>
            <a:pathLst>
              <a:path w="4352925" h="0">
                <a:moveTo>
                  <a:pt x="0" y="0"/>
                </a:moveTo>
                <a:lnTo>
                  <a:pt x="4352570" y="0"/>
                </a:lnTo>
              </a:path>
            </a:pathLst>
          </a:custGeom>
          <a:ln w="8465">
            <a:solidFill>
              <a:srgbClr val="000000"/>
            </a:solidFill>
            <a:prstDash val="dash"/>
          </a:ln>
        </p:spPr>
        <p:txBody>
          <a:bodyPr wrap="square" lIns="0" tIns="0" rIns="0" bIns="0" rtlCol="0"/>
          <a:lstStyle/>
          <a:p/>
        </p:txBody>
      </p:sp>
      <p:sp>
        <p:nvSpPr>
          <p:cNvPr id="8" name="object 8"/>
          <p:cNvSpPr/>
          <p:nvPr/>
        </p:nvSpPr>
        <p:spPr>
          <a:xfrm>
            <a:off x="1946148" y="8139535"/>
            <a:ext cx="4445000" cy="0"/>
          </a:xfrm>
          <a:custGeom>
            <a:avLst/>
            <a:gdLst/>
            <a:ahLst/>
            <a:cxnLst/>
            <a:rect l="l" t="t" r="r" b="b"/>
            <a:pathLst>
              <a:path w="4445000" h="0">
                <a:moveTo>
                  <a:pt x="0" y="0"/>
                </a:moveTo>
                <a:lnTo>
                  <a:pt x="4444478" y="0"/>
                </a:lnTo>
              </a:path>
            </a:pathLst>
          </a:custGeom>
          <a:ln w="8465">
            <a:solidFill>
              <a:srgbClr val="000000"/>
            </a:solidFill>
            <a:prstDash val="dash"/>
          </a:ln>
        </p:spPr>
        <p:txBody>
          <a:bodyPr wrap="square" lIns="0" tIns="0" rIns="0" bIns="0" rtlCol="0"/>
          <a:lstStyle/>
          <a:p/>
        </p:txBody>
      </p:sp>
      <p:sp>
        <p:nvSpPr>
          <p:cNvPr id="9" name="object 9"/>
          <p:cNvSpPr/>
          <p:nvPr/>
        </p:nvSpPr>
        <p:spPr>
          <a:xfrm>
            <a:off x="1946301" y="9131662"/>
            <a:ext cx="4999990" cy="0"/>
          </a:xfrm>
          <a:custGeom>
            <a:avLst/>
            <a:gdLst/>
            <a:ahLst/>
            <a:cxnLst/>
            <a:rect l="l" t="t" r="r" b="b"/>
            <a:pathLst>
              <a:path w="4999990" h="0">
                <a:moveTo>
                  <a:pt x="0" y="0"/>
                </a:moveTo>
                <a:lnTo>
                  <a:pt x="4999728" y="0"/>
                </a:lnTo>
              </a:path>
            </a:pathLst>
          </a:custGeom>
          <a:ln w="8465">
            <a:solidFill>
              <a:srgbClr val="000000"/>
            </a:solidFill>
            <a:prstDash val="dash"/>
          </a:ln>
        </p:spPr>
        <p:txBody>
          <a:bodyPr wrap="square" lIns="0" tIns="0" rIns="0" bIns="0" rtlCol="0"/>
          <a:lstStyle/>
          <a:p/>
        </p:txBody>
      </p:sp>
      <p:sp>
        <p:nvSpPr>
          <p:cNvPr id="10" name="object 10"/>
          <p:cNvSpPr txBox="1"/>
          <p:nvPr/>
        </p:nvSpPr>
        <p:spPr>
          <a:xfrm>
            <a:off x="743204" y="5619272"/>
            <a:ext cx="5845810" cy="3779520"/>
          </a:xfrm>
          <a:prstGeom prst="rect">
            <a:avLst/>
          </a:prstGeom>
        </p:spPr>
        <p:txBody>
          <a:bodyPr wrap="square" lIns="0" tIns="51435" rIns="0" bIns="0" rtlCol="0" vert="horz">
            <a:spAutoFit/>
          </a:bodyPr>
          <a:lstStyle/>
          <a:p>
            <a:pPr algn="ctr" marR="3745229">
              <a:lnSpc>
                <a:spcPct val="100000"/>
              </a:lnSpc>
              <a:spcBef>
                <a:spcPts val="405"/>
              </a:spcBef>
            </a:pPr>
            <a:r>
              <a:rPr dirty="0" sz="1300" spc="10" b="1">
                <a:latin typeface="Arial"/>
                <a:cs typeface="Arial"/>
              </a:rPr>
              <a:t>Browsing </a:t>
            </a:r>
            <a:r>
              <a:rPr dirty="0" sz="1300" spc="5" b="1">
                <a:latin typeface="Arial"/>
                <a:cs typeface="Arial"/>
              </a:rPr>
              <a:t>APIs:</a:t>
            </a:r>
            <a:r>
              <a:rPr dirty="0" sz="1300" spc="-80" b="1">
                <a:latin typeface="Arial"/>
                <a:cs typeface="Arial"/>
              </a:rPr>
              <a:t> </a:t>
            </a:r>
            <a:r>
              <a:rPr dirty="0" sz="1300" spc="5" b="1">
                <a:latin typeface="Arial"/>
                <a:cs typeface="Arial"/>
              </a:rPr>
              <a:t>Examples</a:t>
            </a:r>
            <a:endParaRPr sz="1300">
              <a:latin typeface="Arial"/>
              <a:cs typeface="Arial"/>
            </a:endParaRPr>
          </a:p>
          <a:p>
            <a:pPr marL="515620" indent="-252729">
              <a:lnSpc>
                <a:spcPct val="100000"/>
              </a:lnSpc>
              <a:spcBef>
                <a:spcPts val="315"/>
              </a:spcBef>
              <a:buAutoNum type="arabicPeriod"/>
              <a:tabLst>
                <a:tab pos="516255" algn="l"/>
              </a:tabLst>
            </a:pPr>
            <a:r>
              <a:rPr dirty="0" sz="1300" spc="5">
                <a:latin typeface="Times New Roman"/>
                <a:cs typeface="Times New Roman"/>
              </a:rPr>
              <a:t>Results for fetching the </a:t>
            </a:r>
            <a:r>
              <a:rPr dirty="0" sz="1300" spc="10">
                <a:latin typeface="Times New Roman"/>
                <a:cs typeface="Times New Roman"/>
              </a:rPr>
              <a:t>XML </a:t>
            </a:r>
            <a:r>
              <a:rPr dirty="0" sz="1300" spc="5">
                <a:latin typeface="Times New Roman"/>
                <a:cs typeface="Times New Roman"/>
              </a:rPr>
              <a:t>representation of</a:t>
            </a:r>
            <a:r>
              <a:rPr dirty="0" sz="1300" spc="20">
                <a:latin typeface="Times New Roman"/>
                <a:cs typeface="Times New Roman"/>
              </a:rPr>
              <a:t> </a:t>
            </a:r>
            <a:r>
              <a:rPr dirty="0" sz="1300" spc="15">
                <a:latin typeface="Courier New"/>
                <a:cs typeface="Courier New"/>
              </a:rPr>
              <a:t>HR.EMPLOYEES</a:t>
            </a:r>
            <a:r>
              <a:rPr dirty="0" sz="1300" spc="15">
                <a:latin typeface="Times New Roman"/>
                <a:cs typeface="Times New Roman"/>
              </a:rPr>
              <a:t>:</a:t>
            </a:r>
            <a:endParaRPr sz="1300">
              <a:latin typeface="Times New Roman"/>
              <a:cs typeface="Times New Roman"/>
            </a:endParaRPr>
          </a:p>
          <a:p>
            <a:pPr marL="1202690">
              <a:lnSpc>
                <a:spcPct val="100000"/>
              </a:lnSpc>
              <a:spcBef>
                <a:spcPts val="10"/>
              </a:spcBef>
            </a:pPr>
            <a:r>
              <a:rPr dirty="0" sz="1200" spc="5">
                <a:latin typeface="Courier New"/>
                <a:cs typeface="Courier New"/>
              </a:rPr>
              <a:t>DBMS_METADATA.GET_XML('TABLE','EMPLOYEES','HR')</a:t>
            </a:r>
            <a:endParaRPr sz="1200">
              <a:latin typeface="Courier New"/>
              <a:cs typeface="Courier New"/>
            </a:endParaRPr>
          </a:p>
          <a:p>
            <a:pPr>
              <a:lnSpc>
                <a:spcPct val="100000"/>
              </a:lnSpc>
            </a:pPr>
            <a:endParaRPr sz="1300">
              <a:latin typeface="Courier New"/>
              <a:cs typeface="Courier New"/>
            </a:endParaRPr>
          </a:p>
          <a:p>
            <a:pPr marL="1202690">
              <a:lnSpc>
                <a:spcPct val="100000"/>
              </a:lnSpc>
            </a:pPr>
            <a:r>
              <a:rPr dirty="0" sz="1200" spc="5">
                <a:latin typeface="Courier New"/>
                <a:cs typeface="Courier New"/>
              </a:rPr>
              <a:t>&lt;?xml version="1.0"?&gt;</a:t>
            </a:r>
            <a:endParaRPr sz="1200">
              <a:latin typeface="Courier New"/>
              <a:cs typeface="Courier New"/>
            </a:endParaRPr>
          </a:p>
          <a:p>
            <a:pPr marL="1202690">
              <a:lnSpc>
                <a:spcPct val="100000"/>
              </a:lnSpc>
              <a:spcBef>
                <a:spcPts val="20"/>
              </a:spcBef>
            </a:pPr>
            <a:r>
              <a:rPr dirty="0" sz="1200" spc="5">
                <a:latin typeface="Courier New"/>
                <a:cs typeface="Courier New"/>
              </a:rPr>
              <a:t>&lt;ROWSET&gt;</a:t>
            </a:r>
            <a:endParaRPr sz="1200">
              <a:latin typeface="Courier New"/>
              <a:cs typeface="Courier New"/>
            </a:endParaRPr>
          </a:p>
          <a:p>
            <a:pPr marL="1295400">
              <a:lnSpc>
                <a:spcPct val="100000"/>
              </a:lnSpc>
              <a:spcBef>
                <a:spcPts val="20"/>
              </a:spcBef>
            </a:pPr>
            <a:r>
              <a:rPr dirty="0" sz="1200" spc="5">
                <a:latin typeface="Courier New"/>
                <a:cs typeface="Courier New"/>
              </a:rPr>
              <a:t>&lt;ROW&gt;</a:t>
            </a:r>
            <a:endParaRPr sz="1200">
              <a:latin typeface="Courier New"/>
              <a:cs typeface="Courier New"/>
            </a:endParaRPr>
          </a:p>
          <a:p>
            <a:pPr marL="1388110">
              <a:lnSpc>
                <a:spcPct val="100000"/>
              </a:lnSpc>
              <a:spcBef>
                <a:spcPts val="15"/>
              </a:spcBef>
            </a:pPr>
            <a:r>
              <a:rPr dirty="0" sz="1200" spc="5">
                <a:latin typeface="Courier New"/>
                <a:cs typeface="Courier New"/>
              </a:rPr>
              <a:t>&lt;TABLE_T&gt;</a:t>
            </a:r>
            <a:endParaRPr sz="1200">
              <a:latin typeface="Courier New"/>
              <a:cs typeface="Courier New"/>
            </a:endParaRPr>
          </a:p>
          <a:p>
            <a:pPr marL="1480820">
              <a:lnSpc>
                <a:spcPct val="100000"/>
              </a:lnSpc>
              <a:spcBef>
                <a:spcPts val="20"/>
              </a:spcBef>
            </a:pPr>
            <a:r>
              <a:rPr dirty="0" sz="1200" spc="5">
                <a:latin typeface="Courier New"/>
                <a:cs typeface="Courier New"/>
              </a:rPr>
              <a:t>&lt;VERS_MAJOR&gt;1&lt;/VERS_MAJOR&gt;</a:t>
            </a:r>
            <a:endParaRPr sz="1200">
              <a:latin typeface="Courier New"/>
              <a:cs typeface="Courier New"/>
            </a:endParaRPr>
          </a:p>
          <a:p>
            <a:pPr marL="516255" marR="494030" indent="-516255">
              <a:lnSpc>
                <a:spcPct val="100699"/>
              </a:lnSpc>
              <a:spcBef>
                <a:spcPts val="415"/>
              </a:spcBef>
              <a:buAutoNum type="arabicPeriod" startAt="2"/>
              <a:tabLst>
                <a:tab pos="516255" algn="l"/>
              </a:tabLst>
            </a:pPr>
            <a:r>
              <a:rPr dirty="0" sz="1300" spc="5">
                <a:latin typeface="Times New Roman"/>
                <a:cs typeface="Times New Roman"/>
              </a:rPr>
              <a:t>Results for fetching the </a:t>
            </a:r>
            <a:r>
              <a:rPr dirty="0" sz="1300" spc="10">
                <a:latin typeface="Times New Roman"/>
                <a:cs typeface="Times New Roman"/>
              </a:rPr>
              <a:t>DDL </a:t>
            </a:r>
            <a:r>
              <a:rPr dirty="0" sz="1300" spc="5">
                <a:latin typeface="Times New Roman"/>
                <a:cs typeface="Times New Roman"/>
              </a:rPr>
              <a:t>for all object grants </a:t>
            </a:r>
            <a:r>
              <a:rPr dirty="0" sz="1300" spc="10">
                <a:latin typeface="Times New Roman"/>
                <a:cs typeface="Times New Roman"/>
              </a:rPr>
              <a:t>on </a:t>
            </a:r>
            <a:r>
              <a:rPr dirty="0" sz="1300" spc="15">
                <a:latin typeface="Courier New"/>
                <a:cs typeface="Courier New"/>
              </a:rPr>
              <a:t>HR.EMPLOYEES</a:t>
            </a:r>
            <a:r>
              <a:rPr dirty="0" sz="1300" spc="15">
                <a:latin typeface="Times New Roman"/>
                <a:cs typeface="Times New Roman"/>
              </a:rPr>
              <a:t>:  </a:t>
            </a:r>
            <a:r>
              <a:rPr dirty="0" sz="1200" spc="5">
                <a:latin typeface="Courier New"/>
                <a:cs typeface="Courier New"/>
              </a:rPr>
              <a:t>DBMS_METADATA.GET_DEPENDENT_DDL  ('OBJECT_GRANT','EMPLOYEES','HR')</a:t>
            </a:r>
            <a:endParaRPr sz="1200">
              <a:latin typeface="Courier New"/>
              <a:cs typeface="Courier New"/>
            </a:endParaRPr>
          </a:p>
          <a:p>
            <a:pPr>
              <a:lnSpc>
                <a:spcPct val="100000"/>
              </a:lnSpc>
              <a:spcBef>
                <a:spcPts val="40"/>
              </a:spcBef>
              <a:buFont typeface="Times New Roman"/>
              <a:buAutoNum type="arabicPeriod" startAt="2"/>
            </a:pPr>
            <a:endParaRPr sz="1250">
              <a:latin typeface="Courier New"/>
              <a:cs typeface="Courier New"/>
            </a:endParaRPr>
          </a:p>
          <a:p>
            <a:pPr marL="1202690" marR="931544">
              <a:lnSpc>
                <a:spcPct val="101299"/>
              </a:lnSpc>
            </a:pPr>
            <a:r>
              <a:rPr dirty="0" sz="1200" spc="5">
                <a:latin typeface="Courier New"/>
                <a:cs typeface="Courier New"/>
              </a:rPr>
              <a:t>GRANT SELECT ON "HR"."EMPLOYEES" TO "OE"  GRANT REFERENCES ON</a:t>
            </a:r>
            <a:r>
              <a:rPr dirty="0" sz="1200">
                <a:latin typeface="Courier New"/>
                <a:cs typeface="Courier New"/>
              </a:rPr>
              <a:t> </a:t>
            </a:r>
            <a:r>
              <a:rPr dirty="0" sz="1200" spc="5">
                <a:latin typeface="Courier New"/>
                <a:cs typeface="Courier New"/>
              </a:rPr>
              <a:t>"HR"."EMPLOY</a:t>
            </a:r>
            <a:endParaRPr sz="1200">
              <a:latin typeface="Courier New"/>
              <a:cs typeface="Courier New"/>
            </a:endParaRPr>
          </a:p>
          <a:p>
            <a:pPr marL="514984" indent="-252095">
              <a:lnSpc>
                <a:spcPct val="100000"/>
              </a:lnSpc>
              <a:spcBef>
                <a:spcPts val="430"/>
              </a:spcBef>
              <a:buAutoNum type="arabicPeriod" startAt="3"/>
              <a:tabLst>
                <a:tab pos="515620" algn="l"/>
              </a:tabLst>
            </a:pPr>
            <a:r>
              <a:rPr dirty="0" sz="1300">
                <a:latin typeface="Times New Roman"/>
                <a:cs typeface="Times New Roman"/>
              </a:rPr>
              <a:t>Results for </a:t>
            </a:r>
            <a:r>
              <a:rPr dirty="0" sz="1300" spc="5">
                <a:latin typeface="Times New Roman"/>
                <a:cs typeface="Times New Roman"/>
              </a:rPr>
              <a:t>fetching the </a:t>
            </a:r>
            <a:r>
              <a:rPr dirty="0" sz="1300" spc="10">
                <a:latin typeface="Times New Roman"/>
                <a:cs typeface="Times New Roman"/>
              </a:rPr>
              <a:t>DDL </a:t>
            </a:r>
            <a:r>
              <a:rPr dirty="0" sz="1300">
                <a:latin typeface="Times New Roman"/>
                <a:cs typeface="Times New Roman"/>
              </a:rPr>
              <a:t>for </a:t>
            </a:r>
            <a:r>
              <a:rPr dirty="0" sz="1300" spc="5">
                <a:latin typeface="Times New Roman"/>
                <a:cs typeface="Times New Roman"/>
              </a:rPr>
              <a:t>all system grants granted to</a:t>
            </a:r>
            <a:r>
              <a:rPr dirty="0" sz="1300" spc="50">
                <a:latin typeface="Times New Roman"/>
                <a:cs typeface="Times New Roman"/>
              </a:rPr>
              <a:t> </a:t>
            </a:r>
            <a:r>
              <a:rPr dirty="0" sz="1300" spc="10">
                <a:latin typeface="Courier New"/>
                <a:cs typeface="Courier New"/>
              </a:rPr>
              <a:t>HR</a:t>
            </a:r>
            <a:r>
              <a:rPr dirty="0" sz="1300" spc="10">
                <a:latin typeface="Times New Roman"/>
                <a:cs typeface="Times New Roman"/>
              </a:rPr>
              <a:t>:</a:t>
            </a:r>
            <a:endParaRPr sz="1300">
              <a:latin typeface="Times New Roman"/>
              <a:cs typeface="Times New Roman"/>
            </a:endParaRPr>
          </a:p>
          <a:p>
            <a:pPr marL="1202690">
              <a:lnSpc>
                <a:spcPct val="100000"/>
              </a:lnSpc>
              <a:spcBef>
                <a:spcPts val="10"/>
              </a:spcBef>
            </a:pPr>
            <a:r>
              <a:rPr dirty="0" sz="1200" spc="5">
                <a:latin typeface="Courier New"/>
                <a:cs typeface="Courier New"/>
              </a:rPr>
              <a:t>DBMS_METADATA.GET_GRANTED_DDL('SYSTEM_GRANT','HR')</a:t>
            </a:r>
            <a:endParaRPr sz="1200">
              <a:latin typeface="Courier New"/>
              <a:cs typeface="Courier New"/>
            </a:endParaRPr>
          </a:p>
          <a:p>
            <a:pPr>
              <a:lnSpc>
                <a:spcPct val="100000"/>
              </a:lnSpc>
            </a:pPr>
            <a:endParaRPr sz="1300">
              <a:latin typeface="Courier New"/>
              <a:cs typeface="Courier New"/>
            </a:endParaRPr>
          </a:p>
          <a:p>
            <a:pPr algn="ctr" marR="3707765">
              <a:lnSpc>
                <a:spcPct val="100000"/>
              </a:lnSpc>
              <a:spcBef>
                <a:spcPts val="5"/>
              </a:spcBef>
            </a:pPr>
            <a:r>
              <a:rPr dirty="0" sz="1200" spc="5">
                <a:latin typeface="Courier New"/>
                <a:cs typeface="Courier New"/>
              </a:rPr>
              <a:t>-</a:t>
            </a:r>
            <a:endParaRPr sz="1200">
              <a:latin typeface="Courier New"/>
              <a:cs typeface="Courier New"/>
            </a:endParaRPr>
          </a:p>
        </p:txBody>
      </p:sp>
      <p:sp>
        <p:nvSpPr>
          <p:cNvPr id="12" name="object 12"/>
          <p:cNvSpPr txBox="1"/>
          <p:nvPr/>
        </p:nvSpPr>
        <p:spPr>
          <a:xfrm>
            <a:off x="749300" y="9403953"/>
            <a:ext cx="6168390" cy="250190"/>
          </a:xfrm>
          <a:prstGeom prst="rect">
            <a:avLst/>
          </a:prstGeom>
        </p:spPr>
        <p:txBody>
          <a:bodyPr wrap="square" lIns="0" tIns="57150" rIns="0" bIns="0" rtlCol="0" vert="horz">
            <a:spAutoFit/>
          </a:bodyPr>
          <a:lstStyle/>
          <a:p>
            <a:pPr marL="12700">
              <a:lnSpc>
                <a:spcPct val="100000"/>
              </a:lnSpc>
              <a:spcBef>
                <a:spcPts val="450"/>
              </a:spcBef>
            </a:pPr>
            <a:r>
              <a:rPr dirty="0" sz="800" spc="-5">
                <a:latin typeface="Garuda"/>
                <a:cs typeface="Garuda"/>
              </a:rPr>
              <a:t>Development Program </a:t>
            </a:r>
            <a:r>
              <a:rPr dirty="0" sz="800" spc="-210">
                <a:latin typeface="Garuda"/>
                <a:cs typeface="Garuda"/>
              </a:rPr>
              <a:t>(WD</a:t>
            </a:r>
            <a:r>
              <a:rPr dirty="0" baseline="27777" sz="1800" spc="-315">
                <a:latin typeface="Courier New"/>
                <a:cs typeface="Courier New"/>
              </a:rPr>
              <a:t>G</a:t>
            </a:r>
            <a:r>
              <a:rPr dirty="0" sz="800" spc="-210">
                <a:latin typeface="Garuda"/>
                <a:cs typeface="Garuda"/>
              </a:rPr>
              <a:t>P</a:t>
            </a:r>
            <a:r>
              <a:rPr dirty="0" baseline="27777" sz="1800" spc="-315">
                <a:latin typeface="Courier New"/>
                <a:cs typeface="Courier New"/>
              </a:rPr>
              <a:t>R</a:t>
            </a:r>
            <a:r>
              <a:rPr dirty="0" sz="800" spc="-210">
                <a:latin typeface="Garuda"/>
                <a:cs typeface="Garuda"/>
              </a:rPr>
              <a:t>) </a:t>
            </a:r>
            <a:r>
              <a:rPr dirty="0" baseline="27777" sz="1800" spc="-322">
                <a:latin typeface="Courier New"/>
                <a:cs typeface="Courier New"/>
              </a:rPr>
              <a:t>A</a:t>
            </a:r>
            <a:r>
              <a:rPr dirty="0" sz="800" spc="-215">
                <a:latin typeface="Garuda"/>
                <a:cs typeface="Garuda"/>
              </a:rPr>
              <a:t>eK</a:t>
            </a:r>
            <a:r>
              <a:rPr dirty="0" baseline="27777" sz="1800" spc="-322">
                <a:latin typeface="Courier New"/>
                <a:cs typeface="Courier New"/>
              </a:rPr>
              <a:t>N</a:t>
            </a:r>
            <a:r>
              <a:rPr dirty="0" sz="800" spc="-215">
                <a:latin typeface="Garuda"/>
                <a:cs typeface="Garuda"/>
              </a:rPr>
              <a:t>it</a:t>
            </a:r>
            <a:r>
              <a:rPr dirty="0" baseline="27777" sz="1800" spc="-322">
                <a:latin typeface="Courier New"/>
                <a:cs typeface="Courier New"/>
              </a:rPr>
              <a:t>T</a:t>
            </a:r>
            <a:r>
              <a:rPr dirty="0" sz="800" spc="-215">
                <a:latin typeface="Garuda"/>
                <a:cs typeface="Garuda"/>
              </a:rPr>
              <a:t>mat</a:t>
            </a:r>
            <a:r>
              <a:rPr dirty="0" baseline="27777" sz="1800" spc="-322">
                <a:latin typeface="Courier New"/>
                <a:cs typeface="Courier New"/>
              </a:rPr>
              <a:t>U</a:t>
            </a:r>
            <a:r>
              <a:rPr dirty="0" sz="800" spc="-215">
                <a:latin typeface="Garuda"/>
                <a:cs typeface="Garuda"/>
              </a:rPr>
              <a:t>er</a:t>
            </a:r>
            <a:r>
              <a:rPr dirty="0" baseline="27777" sz="1800" spc="-322">
                <a:latin typeface="Courier New"/>
                <a:cs typeface="Courier New"/>
              </a:rPr>
              <a:t>N</a:t>
            </a:r>
            <a:r>
              <a:rPr dirty="0" sz="800" spc="-215">
                <a:latin typeface="Garuda"/>
                <a:cs typeface="Garuda"/>
              </a:rPr>
              <a:t>ial</a:t>
            </a:r>
            <a:r>
              <a:rPr dirty="0" baseline="27777" sz="1800" spc="-322">
                <a:latin typeface="Courier New"/>
                <a:cs typeface="Courier New"/>
              </a:rPr>
              <a:t>L</a:t>
            </a:r>
            <a:r>
              <a:rPr dirty="0" sz="800" spc="-215">
                <a:latin typeface="Garuda"/>
                <a:cs typeface="Garuda"/>
              </a:rPr>
              <a:t>s </a:t>
            </a:r>
            <a:r>
              <a:rPr dirty="0" baseline="27777" sz="1800" spc="-367">
                <a:latin typeface="Courier New"/>
                <a:cs typeface="Courier New"/>
              </a:rPr>
              <a:t>I</a:t>
            </a:r>
            <a:r>
              <a:rPr dirty="0" sz="800" spc="-245">
                <a:latin typeface="Garuda"/>
                <a:cs typeface="Garuda"/>
              </a:rPr>
              <a:t>are</a:t>
            </a:r>
            <a:r>
              <a:rPr dirty="0" baseline="27777" sz="1800" spc="-367">
                <a:latin typeface="Courier New"/>
                <a:cs typeface="Courier New"/>
              </a:rPr>
              <a:t>M</a:t>
            </a:r>
            <a:r>
              <a:rPr dirty="0" sz="800" spc="-245">
                <a:latin typeface="Garuda"/>
                <a:cs typeface="Garuda"/>
              </a:rPr>
              <a:t>p</a:t>
            </a:r>
            <a:r>
              <a:rPr dirty="0" baseline="27777" sz="1800" spc="-367">
                <a:latin typeface="Courier New"/>
                <a:cs typeface="Courier New"/>
              </a:rPr>
              <a:t>I</a:t>
            </a:r>
            <a:r>
              <a:rPr dirty="0" sz="800" spc="-245">
                <a:latin typeface="Garuda"/>
                <a:cs typeface="Garuda"/>
              </a:rPr>
              <a:t>ro</a:t>
            </a:r>
            <a:r>
              <a:rPr dirty="0" baseline="27777" sz="1800" spc="-367">
                <a:latin typeface="Courier New"/>
                <a:cs typeface="Courier New"/>
              </a:rPr>
              <a:t>T</a:t>
            </a:r>
            <a:r>
              <a:rPr dirty="0" sz="800" spc="-245">
                <a:latin typeface="Garuda"/>
                <a:cs typeface="Garuda"/>
              </a:rPr>
              <a:t>v</a:t>
            </a:r>
            <a:r>
              <a:rPr dirty="0" baseline="27777" sz="1800" spc="-367">
                <a:latin typeface="Courier New"/>
                <a:cs typeface="Courier New"/>
              </a:rPr>
              <a:t>E</a:t>
            </a:r>
            <a:r>
              <a:rPr dirty="0" sz="800" spc="-245">
                <a:latin typeface="Garuda"/>
                <a:cs typeface="Garuda"/>
              </a:rPr>
              <a:t>ide</a:t>
            </a:r>
            <a:r>
              <a:rPr dirty="0" baseline="27777" sz="1800" spc="-367">
                <a:latin typeface="Courier New"/>
                <a:cs typeface="Courier New"/>
              </a:rPr>
              <a:t>D</a:t>
            </a:r>
            <a:r>
              <a:rPr dirty="0" sz="800" spc="-245">
                <a:latin typeface="Garuda"/>
                <a:cs typeface="Garuda"/>
              </a:rPr>
              <a:t>d </a:t>
            </a:r>
            <a:r>
              <a:rPr dirty="0" sz="800" spc="-185">
                <a:latin typeface="Garuda"/>
                <a:cs typeface="Garuda"/>
              </a:rPr>
              <a:t>fo</a:t>
            </a:r>
            <a:r>
              <a:rPr dirty="0" baseline="27777" sz="1800" spc="-277">
                <a:latin typeface="Courier New"/>
                <a:cs typeface="Courier New"/>
              </a:rPr>
              <a:t>T</a:t>
            </a:r>
            <a:r>
              <a:rPr dirty="0" sz="800" spc="-185">
                <a:latin typeface="Garuda"/>
                <a:cs typeface="Garuda"/>
              </a:rPr>
              <a:t>r </a:t>
            </a:r>
            <a:r>
              <a:rPr dirty="0" sz="800" spc="-275">
                <a:latin typeface="Garuda"/>
                <a:cs typeface="Garuda"/>
              </a:rPr>
              <a:t>W</a:t>
            </a:r>
            <a:r>
              <a:rPr dirty="0" baseline="27777" sz="1800" spc="-412">
                <a:latin typeface="Courier New"/>
                <a:cs typeface="Courier New"/>
              </a:rPr>
              <a:t>AB</a:t>
            </a:r>
            <a:r>
              <a:rPr dirty="0" sz="800" spc="-275">
                <a:latin typeface="Garuda"/>
                <a:cs typeface="Garuda"/>
              </a:rPr>
              <a:t>DP</a:t>
            </a:r>
            <a:r>
              <a:rPr dirty="0" baseline="27777" sz="1800" spc="-412">
                <a:latin typeface="Courier New"/>
                <a:cs typeface="Courier New"/>
              </a:rPr>
              <a:t>L</a:t>
            </a:r>
            <a:r>
              <a:rPr dirty="0" sz="800" spc="-275">
                <a:latin typeface="Garuda"/>
                <a:cs typeface="Garuda"/>
              </a:rPr>
              <a:t>i</a:t>
            </a:r>
            <a:r>
              <a:rPr dirty="0" baseline="27777" sz="1800" spc="-412">
                <a:latin typeface="Courier New"/>
                <a:cs typeface="Courier New"/>
              </a:rPr>
              <a:t>E</a:t>
            </a:r>
            <a:r>
              <a:rPr dirty="0" sz="800" spc="-275">
                <a:latin typeface="Garuda"/>
                <a:cs typeface="Garuda"/>
              </a:rPr>
              <a:t>n-</a:t>
            </a:r>
            <a:r>
              <a:rPr dirty="0" baseline="27777" sz="1800" spc="-412">
                <a:latin typeface="Courier New"/>
                <a:cs typeface="Courier New"/>
              </a:rPr>
              <a:t>S</a:t>
            </a:r>
            <a:r>
              <a:rPr dirty="0" sz="800" spc="-275">
                <a:latin typeface="Garuda"/>
                <a:cs typeface="Garuda"/>
              </a:rPr>
              <a:t>cla</a:t>
            </a:r>
            <a:r>
              <a:rPr dirty="0" baseline="27777" sz="1800" spc="-412">
                <a:latin typeface="Courier New"/>
                <a:cs typeface="Courier New"/>
              </a:rPr>
              <a:t>P</a:t>
            </a:r>
            <a:r>
              <a:rPr dirty="0" sz="800" spc="-275">
                <a:latin typeface="Garuda"/>
                <a:cs typeface="Garuda"/>
              </a:rPr>
              <a:t>s</a:t>
            </a:r>
            <a:r>
              <a:rPr dirty="0" baseline="27777" sz="1800" spc="-412">
                <a:latin typeface="Courier New"/>
                <a:cs typeface="Courier New"/>
              </a:rPr>
              <a:t>A</a:t>
            </a:r>
            <a:r>
              <a:rPr dirty="0" sz="800" spc="-275">
                <a:latin typeface="Garuda"/>
                <a:cs typeface="Garuda"/>
              </a:rPr>
              <a:t>s</a:t>
            </a:r>
            <a:r>
              <a:rPr dirty="0" sz="800" spc="-50">
                <a:latin typeface="Garuda"/>
                <a:cs typeface="Garuda"/>
              </a:rPr>
              <a:t> </a:t>
            </a:r>
            <a:r>
              <a:rPr dirty="0" sz="800" spc="-290">
                <a:latin typeface="Garuda"/>
                <a:cs typeface="Garuda"/>
              </a:rPr>
              <a:t>u</a:t>
            </a:r>
            <a:r>
              <a:rPr dirty="0" baseline="27777" sz="1800" spc="-434">
                <a:latin typeface="Courier New"/>
                <a:cs typeface="Courier New"/>
              </a:rPr>
              <a:t>C</a:t>
            </a:r>
            <a:r>
              <a:rPr dirty="0" sz="800" spc="-290">
                <a:latin typeface="Garuda"/>
                <a:cs typeface="Garuda"/>
              </a:rPr>
              <a:t>s</a:t>
            </a:r>
            <a:r>
              <a:rPr dirty="0" baseline="27777" sz="1800" spc="-434">
                <a:latin typeface="Courier New"/>
                <a:cs typeface="Courier New"/>
              </a:rPr>
              <a:t>E</a:t>
            </a:r>
            <a:r>
              <a:rPr dirty="0" sz="800" spc="-290">
                <a:latin typeface="Garuda"/>
                <a:cs typeface="Garuda"/>
              </a:rPr>
              <a:t>e</a:t>
            </a:r>
            <a:r>
              <a:rPr dirty="0" sz="800" spc="-50">
                <a:latin typeface="Garuda"/>
                <a:cs typeface="Garuda"/>
              </a:rPr>
              <a:t> </a:t>
            </a:r>
            <a:r>
              <a:rPr dirty="0" sz="800" spc="-180">
                <a:latin typeface="Garuda"/>
                <a:cs typeface="Garuda"/>
              </a:rPr>
              <a:t>on</a:t>
            </a:r>
            <a:r>
              <a:rPr dirty="0" baseline="27777" sz="1800" spc="-270">
                <a:latin typeface="Courier New"/>
                <a:cs typeface="Courier New"/>
              </a:rPr>
              <a:t>T</a:t>
            </a:r>
            <a:r>
              <a:rPr dirty="0" sz="800" spc="-180">
                <a:latin typeface="Garuda"/>
                <a:cs typeface="Garuda"/>
              </a:rPr>
              <a:t>ly.</a:t>
            </a:r>
            <a:r>
              <a:rPr dirty="0" baseline="27777" sz="1800" spc="-270">
                <a:latin typeface="Courier New"/>
                <a:cs typeface="Courier New"/>
              </a:rPr>
              <a:t>O</a:t>
            </a:r>
            <a:r>
              <a:rPr dirty="0" sz="800" spc="-180">
                <a:latin typeface="Garuda"/>
                <a:cs typeface="Garuda"/>
              </a:rPr>
              <a:t>Cop</a:t>
            </a:r>
            <a:r>
              <a:rPr dirty="0" baseline="27777" sz="1800" spc="-270">
                <a:latin typeface="Courier New"/>
                <a:cs typeface="Courier New"/>
              </a:rPr>
              <a:t>"</a:t>
            </a:r>
            <a:r>
              <a:rPr dirty="0" sz="800" spc="-180">
                <a:latin typeface="Garuda"/>
                <a:cs typeface="Garuda"/>
              </a:rPr>
              <a:t>y</a:t>
            </a:r>
            <a:r>
              <a:rPr dirty="0" baseline="27777" sz="1800" spc="-270">
                <a:latin typeface="Courier New"/>
                <a:cs typeface="Courier New"/>
              </a:rPr>
              <a:t>H</a:t>
            </a:r>
            <a:r>
              <a:rPr dirty="0" sz="800" spc="-180">
                <a:latin typeface="Garuda"/>
                <a:cs typeface="Garuda"/>
              </a:rPr>
              <a:t>ing</a:t>
            </a:r>
            <a:r>
              <a:rPr dirty="0" baseline="27777" sz="1800" spc="-270">
                <a:latin typeface="Courier New"/>
                <a:cs typeface="Courier New"/>
              </a:rPr>
              <a:t>R</a:t>
            </a:r>
            <a:r>
              <a:rPr dirty="0" sz="800" spc="-180">
                <a:latin typeface="Garuda"/>
                <a:cs typeface="Garuda"/>
              </a:rPr>
              <a:t>e</a:t>
            </a:r>
            <a:r>
              <a:rPr dirty="0" baseline="27777" sz="1800" spc="-270">
                <a:latin typeface="Courier New"/>
                <a:cs typeface="Courier New"/>
              </a:rPr>
              <a:t>"</a:t>
            </a:r>
            <a:r>
              <a:rPr dirty="0" sz="800" spc="-180">
                <a:latin typeface="Garuda"/>
                <a:cs typeface="Garuda"/>
              </a:rPr>
              <a:t>Kit </a:t>
            </a:r>
            <a:r>
              <a:rPr dirty="0" sz="800">
                <a:latin typeface="Garuda"/>
                <a:cs typeface="Garuda"/>
              </a:rPr>
              <a:t>materials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5">
                <a:latin typeface="Garuda"/>
                <a:cs typeface="Garuda"/>
              </a:rPr>
              <a:t> </a:t>
            </a:r>
            <a:r>
              <a:rPr dirty="0" sz="800" spc="-5">
                <a:latin typeface="Garuda"/>
                <a:cs typeface="Garuda"/>
              </a:rPr>
              <a:t>in</a:t>
            </a:r>
            <a:endParaRPr sz="800">
              <a:latin typeface="Garuda"/>
              <a:cs typeface="Garuda"/>
            </a:endParaRPr>
          </a:p>
        </p:txBody>
      </p:sp>
      <p:sp>
        <p:nvSpPr>
          <p:cNvPr id="13" name="object 13"/>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6</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3</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p:nvPr/>
        </p:nvSpPr>
        <p:spPr>
          <a:xfrm>
            <a:off x="1335786" y="1865376"/>
            <a:ext cx="5105400" cy="2997200"/>
          </a:xfrm>
          <a:custGeom>
            <a:avLst/>
            <a:gdLst/>
            <a:ahLst/>
            <a:cxnLst/>
            <a:rect l="l" t="t" r="r" b="b"/>
            <a:pathLst>
              <a:path w="5105400" h="2997200">
                <a:moveTo>
                  <a:pt x="5105400" y="0"/>
                </a:moveTo>
                <a:lnTo>
                  <a:pt x="0" y="0"/>
                </a:lnTo>
                <a:lnTo>
                  <a:pt x="0" y="2996946"/>
                </a:lnTo>
                <a:lnTo>
                  <a:pt x="5105400" y="2996946"/>
                </a:lnTo>
                <a:lnTo>
                  <a:pt x="5105400" y="0"/>
                </a:lnTo>
                <a:close/>
              </a:path>
            </a:pathLst>
          </a:custGeom>
          <a:solidFill>
            <a:srgbClr val="CCCCCC"/>
          </a:solidFill>
        </p:spPr>
        <p:txBody>
          <a:bodyPr wrap="square" lIns="0" tIns="0" rIns="0" bIns="0" rtlCol="0"/>
          <a:lstStyle/>
          <a:p/>
        </p:txBody>
      </p:sp>
      <p:sp>
        <p:nvSpPr>
          <p:cNvPr id="7" name="object 7"/>
          <p:cNvSpPr/>
          <p:nvPr/>
        </p:nvSpPr>
        <p:spPr>
          <a:xfrm>
            <a:off x="6236208" y="2372867"/>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grpSp>
        <p:nvGrpSpPr>
          <p:cNvPr id="8" name="object 8"/>
          <p:cNvGrpSpPr/>
          <p:nvPr/>
        </p:nvGrpSpPr>
        <p:grpSpPr>
          <a:xfrm>
            <a:off x="6452806" y="2235898"/>
            <a:ext cx="319405" cy="2089785"/>
            <a:chOff x="6452806" y="2235898"/>
            <a:chExt cx="319405" cy="2089785"/>
          </a:xfrm>
        </p:grpSpPr>
        <p:sp>
          <p:nvSpPr>
            <p:cNvPr id="9" name="object 9"/>
            <p:cNvSpPr/>
            <p:nvPr/>
          </p:nvSpPr>
          <p:spPr>
            <a:xfrm>
              <a:off x="6463284" y="2246375"/>
              <a:ext cx="298450" cy="298450"/>
            </a:xfrm>
            <a:custGeom>
              <a:avLst/>
              <a:gdLst/>
              <a:ahLst/>
              <a:cxnLst/>
              <a:rect l="l" t="t" r="r" b="b"/>
              <a:pathLst>
                <a:path w="298450" h="298450">
                  <a:moveTo>
                    <a:pt x="148589" y="0"/>
                  </a:moveTo>
                  <a:lnTo>
                    <a:pt x="101534" y="7552"/>
                  </a:lnTo>
                  <a:lnTo>
                    <a:pt x="60734" y="28602"/>
                  </a:lnTo>
                  <a:lnTo>
                    <a:pt x="28602" y="60734"/>
                  </a:lnTo>
                  <a:lnTo>
                    <a:pt x="7552" y="101534"/>
                  </a:lnTo>
                  <a:lnTo>
                    <a:pt x="0" y="148590"/>
                  </a:lnTo>
                  <a:lnTo>
                    <a:pt x="7552" y="195724"/>
                  </a:lnTo>
                  <a:lnTo>
                    <a:pt x="28602" y="236713"/>
                  </a:lnTo>
                  <a:lnTo>
                    <a:pt x="60734" y="269071"/>
                  </a:lnTo>
                  <a:lnTo>
                    <a:pt x="101534" y="290309"/>
                  </a:lnTo>
                  <a:lnTo>
                    <a:pt x="148589" y="297942"/>
                  </a:lnTo>
                  <a:lnTo>
                    <a:pt x="195724" y="290309"/>
                  </a:lnTo>
                  <a:lnTo>
                    <a:pt x="236713" y="269071"/>
                  </a:lnTo>
                  <a:lnTo>
                    <a:pt x="269071" y="236713"/>
                  </a:lnTo>
                  <a:lnTo>
                    <a:pt x="290309" y="195724"/>
                  </a:lnTo>
                  <a:lnTo>
                    <a:pt x="297941" y="148590"/>
                  </a:lnTo>
                  <a:lnTo>
                    <a:pt x="290309" y="101534"/>
                  </a:lnTo>
                  <a:lnTo>
                    <a:pt x="269071" y="60734"/>
                  </a:lnTo>
                  <a:lnTo>
                    <a:pt x="236713" y="28602"/>
                  </a:lnTo>
                  <a:lnTo>
                    <a:pt x="195724" y="7552"/>
                  </a:lnTo>
                  <a:lnTo>
                    <a:pt x="148589" y="0"/>
                  </a:lnTo>
                  <a:close/>
                </a:path>
              </a:pathLst>
            </a:custGeom>
            <a:solidFill>
              <a:srgbClr val="CCCCFF"/>
            </a:solidFill>
          </p:spPr>
          <p:txBody>
            <a:bodyPr wrap="square" lIns="0" tIns="0" rIns="0" bIns="0" rtlCol="0"/>
            <a:lstStyle/>
            <a:p/>
          </p:txBody>
        </p:sp>
        <p:sp>
          <p:nvSpPr>
            <p:cNvPr id="10" name="object 10"/>
            <p:cNvSpPr/>
            <p:nvPr/>
          </p:nvSpPr>
          <p:spPr>
            <a:xfrm>
              <a:off x="6463284" y="2246375"/>
              <a:ext cx="298450" cy="298450"/>
            </a:xfrm>
            <a:custGeom>
              <a:avLst/>
              <a:gdLst/>
              <a:ahLst/>
              <a:cxnLst/>
              <a:rect l="l" t="t" r="r" b="b"/>
              <a:pathLst>
                <a:path w="298450" h="298450">
                  <a:moveTo>
                    <a:pt x="297941" y="148590"/>
                  </a:moveTo>
                  <a:lnTo>
                    <a:pt x="290309" y="101534"/>
                  </a:lnTo>
                  <a:lnTo>
                    <a:pt x="269071" y="60734"/>
                  </a:lnTo>
                  <a:lnTo>
                    <a:pt x="236713" y="28602"/>
                  </a:lnTo>
                  <a:lnTo>
                    <a:pt x="195724" y="7552"/>
                  </a:lnTo>
                  <a:lnTo>
                    <a:pt x="148589" y="0"/>
                  </a:lnTo>
                  <a:lnTo>
                    <a:pt x="101534" y="7552"/>
                  </a:lnTo>
                  <a:lnTo>
                    <a:pt x="60734" y="28602"/>
                  </a:lnTo>
                  <a:lnTo>
                    <a:pt x="28602" y="60734"/>
                  </a:lnTo>
                  <a:lnTo>
                    <a:pt x="7552" y="101534"/>
                  </a:lnTo>
                  <a:lnTo>
                    <a:pt x="0" y="148590"/>
                  </a:lnTo>
                  <a:lnTo>
                    <a:pt x="7552" y="195724"/>
                  </a:lnTo>
                  <a:lnTo>
                    <a:pt x="28602" y="236713"/>
                  </a:lnTo>
                  <a:lnTo>
                    <a:pt x="60734" y="269071"/>
                  </a:lnTo>
                  <a:lnTo>
                    <a:pt x="101534" y="290309"/>
                  </a:lnTo>
                  <a:lnTo>
                    <a:pt x="148589" y="297942"/>
                  </a:lnTo>
                  <a:lnTo>
                    <a:pt x="195724" y="290309"/>
                  </a:lnTo>
                  <a:lnTo>
                    <a:pt x="236713" y="269071"/>
                  </a:lnTo>
                  <a:lnTo>
                    <a:pt x="269071" y="236713"/>
                  </a:lnTo>
                  <a:lnTo>
                    <a:pt x="290309" y="195724"/>
                  </a:lnTo>
                  <a:lnTo>
                    <a:pt x="297941" y="148590"/>
                  </a:lnTo>
                  <a:close/>
                </a:path>
              </a:pathLst>
            </a:custGeom>
            <a:ln w="20574">
              <a:solidFill>
                <a:srgbClr val="000000"/>
              </a:solidFill>
            </a:ln>
          </p:spPr>
          <p:txBody>
            <a:bodyPr wrap="square" lIns="0" tIns="0" rIns="0" bIns="0" rtlCol="0"/>
            <a:lstStyle/>
            <a:p/>
          </p:txBody>
        </p:sp>
        <p:sp>
          <p:nvSpPr>
            <p:cNvPr id="11" name="object 11"/>
            <p:cNvSpPr/>
            <p:nvPr/>
          </p:nvSpPr>
          <p:spPr>
            <a:xfrm>
              <a:off x="6463284" y="4017263"/>
              <a:ext cx="298450" cy="298450"/>
            </a:xfrm>
            <a:custGeom>
              <a:avLst/>
              <a:gdLst/>
              <a:ahLst/>
              <a:cxnLst/>
              <a:rect l="l" t="t" r="r" b="b"/>
              <a:pathLst>
                <a:path w="298450" h="298450">
                  <a:moveTo>
                    <a:pt x="148589" y="0"/>
                  </a:moveTo>
                  <a:lnTo>
                    <a:pt x="101534" y="7552"/>
                  </a:lnTo>
                  <a:lnTo>
                    <a:pt x="60734" y="28602"/>
                  </a:lnTo>
                  <a:lnTo>
                    <a:pt x="28602" y="60734"/>
                  </a:lnTo>
                  <a:lnTo>
                    <a:pt x="7552" y="101534"/>
                  </a:lnTo>
                  <a:lnTo>
                    <a:pt x="0" y="148589"/>
                  </a:lnTo>
                  <a:lnTo>
                    <a:pt x="7552" y="195724"/>
                  </a:lnTo>
                  <a:lnTo>
                    <a:pt x="28602" y="236713"/>
                  </a:lnTo>
                  <a:lnTo>
                    <a:pt x="60734" y="269071"/>
                  </a:lnTo>
                  <a:lnTo>
                    <a:pt x="101534" y="290309"/>
                  </a:lnTo>
                  <a:lnTo>
                    <a:pt x="148589" y="297941"/>
                  </a:lnTo>
                  <a:lnTo>
                    <a:pt x="195724" y="290309"/>
                  </a:lnTo>
                  <a:lnTo>
                    <a:pt x="236713" y="269071"/>
                  </a:lnTo>
                  <a:lnTo>
                    <a:pt x="269071" y="236713"/>
                  </a:lnTo>
                  <a:lnTo>
                    <a:pt x="290309" y="195724"/>
                  </a:lnTo>
                  <a:lnTo>
                    <a:pt x="297941" y="148589"/>
                  </a:lnTo>
                  <a:lnTo>
                    <a:pt x="290309" y="101534"/>
                  </a:lnTo>
                  <a:lnTo>
                    <a:pt x="269071" y="60734"/>
                  </a:lnTo>
                  <a:lnTo>
                    <a:pt x="236713" y="28602"/>
                  </a:lnTo>
                  <a:lnTo>
                    <a:pt x="195724" y="7552"/>
                  </a:lnTo>
                  <a:lnTo>
                    <a:pt x="148589" y="0"/>
                  </a:lnTo>
                  <a:close/>
                </a:path>
              </a:pathLst>
            </a:custGeom>
            <a:solidFill>
              <a:srgbClr val="CCCCFF"/>
            </a:solidFill>
          </p:spPr>
          <p:txBody>
            <a:bodyPr wrap="square" lIns="0" tIns="0" rIns="0" bIns="0" rtlCol="0"/>
            <a:lstStyle/>
            <a:p/>
          </p:txBody>
        </p:sp>
        <p:sp>
          <p:nvSpPr>
            <p:cNvPr id="12" name="object 12"/>
            <p:cNvSpPr/>
            <p:nvPr/>
          </p:nvSpPr>
          <p:spPr>
            <a:xfrm>
              <a:off x="6463284" y="4017263"/>
              <a:ext cx="298450" cy="298450"/>
            </a:xfrm>
            <a:custGeom>
              <a:avLst/>
              <a:gdLst/>
              <a:ahLst/>
              <a:cxnLst/>
              <a:rect l="l" t="t" r="r" b="b"/>
              <a:pathLst>
                <a:path w="298450" h="298450">
                  <a:moveTo>
                    <a:pt x="297941" y="148589"/>
                  </a:moveTo>
                  <a:lnTo>
                    <a:pt x="290309" y="101534"/>
                  </a:lnTo>
                  <a:lnTo>
                    <a:pt x="269071" y="60734"/>
                  </a:lnTo>
                  <a:lnTo>
                    <a:pt x="236713" y="28602"/>
                  </a:lnTo>
                  <a:lnTo>
                    <a:pt x="195724" y="7552"/>
                  </a:lnTo>
                  <a:lnTo>
                    <a:pt x="148589" y="0"/>
                  </a:lnTo>
                  <a:lnTo>
                    <a:pt x="101534" y="7552"/>
                  </a:lnTo>
                  <a:lnTo>
                    <a:pt x="60734" y="28602"/>
                  </a:lnTo>
                  <a:lnTo>
                    <a:pt x="28602" y="60734"/>
                  </a:lnTo>
                  <a:lnTo>
                    <a:pt x="7552" y="101534"/>
                  </a:lnTo>
                  <a:lnTo>
                    <a:pt x="0" y="148589"/>
                  </a:lnTo>
                  <a:lnTo>
                    <a:pt x="7552" y="195724"/>
                  </a:lnTo>
                  <a:lnTo>
                    <a:pt x="28602" y="236713"/>
                  </a:lnTo>
                  <a:lnTo>
                    <a:pt x="60734" y="269071"/>
                  </a:lnTo>
                  <a:lnTo>
                    <a:pt x="101534" y="290309"/>
                  </a:lnTo>
                  <a:lnTo>
                    <a:pt x="148589" y="297941"/>
                  </a:lnTo>
                  <a:lnTo>
                    <a:pt x="195724" y="290309"/>
                  </a:lnTo>
                  <a:lnTo>
                    <a:pt x="236713" y="269071"/>
                  </a:lnTo>
                  <a:lnTo>
                    <a:pt x="269071" y="236713"/>
                  </a:lnTo>
                  <a:lnTo>
                    <a:pt x="290309" y="195724"/>
                  </a:lnTo>
                  <a:lnTo>
                    <a:pt x="297941" y="148589"/>
                  </a:lnTo>
                  <a:close/>
                </a:path>
              </a:pathLst>
            </a:custGeom>
            <a:ln w="20574">
              <a:solidFill>
                <a:srgbClr val="000000"/>
              </a:solidFill>
            </a:ln>
          </p:spPr>
          <p:txBody>
            <a:bodyPr wrap="square" lIns="0" tIns="0" rIns="0" bIns="0" rtlCol="0"/>
            <a:lstStyle/>
            <a:p/>
          </p:txBody>
        </p:sp>
      </p:grpSp>
      <p:sp>
        <p:nvSpPr>
          <p:cNvPr id="13" name="object 13"/>
          <p:cNvSpPr/>
          <p:nvPr/>
        </p:nvSpPr>
        <p:spPr>
          <a:xfrm>
            <a:off x="6219444" y="4151376"/>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grpSp>
        <p:nvGrpSpPr>
          <p:cNvPr id="14" name="object 14"/>
          <p:cNvGrpSpPr/>
          <p:nvPr/>
        </p:nvGrpSpPr>
        <p:grpSpPr>
          <a:xfrm>
            <a:off x="6452996" y="3081147"/>
            <a:ext cx="318770" cy="318135"/>
            <a:chOff x="6452996" y="3081147"/>
            <a:chExt cx="318770" cy="318135"/>
          </a:xfrm>
        </p:grpSpPr>
        <p:sp>
          <p:nvSpPr>
            <p:cNvPr id="15" name="object 15"/>
            <p:cNvSpPr/>
            <p:nvPr/>
          </p:nvSpPr>
          <p:spPr>
            <a:xfrm>
              <a:off x="6463283" y="3091434"/>
              <a:ext cx="298450" cy="297180"/>
            </a:xfrm>
            <a:custGeom>
              <a:avLst/>
              <a:gdLst/>
              <a:ahLst/>
              <a:cxnLst/>
              <a:rect l="l" t="t" r="r" b="b"/>
              <a:pathLst>
                <a:path w="298450" h="297179">
                  <a:moveTo>
                    <a:pt x="148589" y="0"/>
                  </a:moveTo>
                  <a:lnTo>
                    <a:pt x="101534" y="7552"/>
                  </a:lnTo>
                  <a:lnTo>
                    <a:pt x="60734" y="28602"/>
                  </a:lnTo>
                  <a:lnTo>
                    <a:pt x="28602" y="60734"/>
                  </a:lnTo>
                  <a:lnTo>
                    <a:pt x="7552" y="101534"/>
                  </a:lnTo>
                  <a:lnTo>
                    <a:pt x="0" y="148590"/>
                  </a:lnTo>
                  <a:lnTo>
                    <a:pt x="7552" y="195352"/>
                  </a:lnTo>
                  <a:lnTo>
                    <a:pt x="28602" y="236116"/>
                  </a:lnTo>
                  <a:lnTo>
                    <a:pt x="60734" y="268358"/>
                  </a:lnTo>
                  <a:lnTo>
                    <a:pt x="101534" y="289553"/>
                  </a:lnTo>
                  <a:lnTo>
                    <a:pt x="148589" y="297180"/>
                  </a:lnTo>
                  <a:lnTo>
                    <a:pt x="195724" y="289553"/>
                  </a:lnTo>
                  <a:lnTo>
                    <a:pt x="236713" y="268358"/>
                  </a:lnTo>
                  <a:lnTo>
                    <a:pt x="269071" y="236116"/>
                  </a:lnTo>
                  <a:lnTo>
                    <a:pt x="290309" y="195352"/>
                  </a:lnTo>
                  <a:lnTo>
                    <a:pt x="297941" y="148590"/>
                  </a:lnTo>
                  <a:lnTo>
                    <a:pt x="290309" y="101534"/>
                  </a:lnTo>
                  <a:lnTo>
                    <a:pt x="269071" y="60734"/>
                  </a:lnTo>
                  <a:lnTo>
                    <a:pt x="236713" y="28602"/>
                  </a:lnTo>
                  <a:lnTo>
                    <a:pt x="195724" y="7552"/>
                  </a:lnTo>
                  <a:lnTo>
                    <a:pt x="148589" y="0"/>
                  </a:lnTo>
                  <a:close/>
                </a:path>
              </a:pathLst>
            </a:custGeom>
            <a:solidFill>
              <a:srgbClr val="CCCCFF"/>
            </a:solidFill>
          </p:spPr>
          <p:txBody>
            <a:bodyPr wrap="square" lIns="0" tIns="0" rIns="0" bIns="0" rtlCol="0"/>
            <a:lstStyle/>
            <a:p/>
          </p:txBody>
        </p:sp>
        <p:sp>
          <p:nvSpPr>
            <p:cNvPr id="16" name="object 16"/>
            <p:cNvSpPr/>
            <p:nvPr/>
          </p:nvSpPr>
          <p:spPr>
            <a:xfrm>
              <a:off x="6463283" y="3091434"/>
              <a:ext cx="298450" cy="297180"/>
            </a:xfrm>
            <a:custGeom>
              <a:avLst/>
              <a:gdLst/>
              <a:ahLst/>
              <a:cxnLst/>
              <a:rect l="l" t="t" r="r" b="b"/>
              <a:pathLst>
                <a:path w="298450" h="297179">
                  <a:moveTo>
                    <a:pt x="297941" y="148590"/>
                  </a:moveTo>
                  <a:lnTo>
                    <a:pt x="290309" y="101534"/>
                  </a:lnTo>
                  <a:lnTo>
                    <a:pt x="269071" y="60734"/>
                  </a:lnTo>
                  <a:lnTo>
                    <a:pt x="236713" y="28602"/>
                  </a:lnTo>
                  <a:lnTo>
                    <a:pt x="195724" y="7552"/>
                  </a:lnTo>
                  <a:lnTo>
                    <a:pt x="148589" y="0"/>
                  </a:lnTo>
                  <a:lnTo>
                    <a:pt x="101534" y="7552"/>
                  </a:lnTo>
                  <a:lnTo>
                    <a:pt x="60734" y="28602"/>
                  </a:lnTo>
                  <a:lnTo>
                    <a:pt x="28602" y="60734"/>
                  </a:lnTo>
                  <a:lnTo>
                    <a:pt x="7552" y="101534"/>
                  </a:lnTo>
                  <a:lnTo>
                    <a:pt x="0" y="148590"/>
                  </a:lnTo>
                  <a:lnTo>
                    <a:pt x="7552" y="195352"/>
                  </a:lnTo>
                  <a:lnTo>
                    <a:pt x="28602" y="236116"/>
                  </a:lnTo>
                  <a:lnTo>
                    <a:pt x="60734" y="268358"/>
                  </a:lnTo>
                  <a:lnTo>
                    <a:pt x="101534" y="289553"/>
                  </a:lnTo>
                  <a:lnTo>
                    <a:pt x="148589" y="297180"/>
                  </a:lnTo>
                  <a:lnTo>
                    <a:pt x="195724" y="289553"/>
                  </a:lnTo>
                  <a:lnTo>
                    <a:pt x="236713" y="268358"/>
                  </a:lnTo>
                  <a:lnTo>
                    <a:pt x="269071" y="236116"/>
                  </a:lnTo>
                  <a:lnTo>
                    <a:pt x="290309" y="195352"/>
                  </a:lnTo>
                  <a:lnTo>
                    <a:pt x="297941" y="148590"/>
                  </a:lnTo>
                  <a:close/>
                </a:path>
              </a:pathLst>
            </a:custGeom>
            <a:ln w="20574">
              <a:solidFill>
                <a:srgbClr val="000000"/>
              </a:solidFill>
            </a:ln>
          </p:spPr>
          <p:txBody>
            <a:bodyPr wrap="square" lIns="0" tIns="0" rIns="0" bIns="0" rtlCol="0"/>
            <a:lstStyle/>
            <a:p/>
          </p:txBody>
        </p:sp>
      </p:grpSp>
      <p:graphicFrame>
        <p:nvGraphicFramePr>
          <p:cNvPr id="17" name="object 17"/>
          <p:cNvGraphicFramePr>
            <a:graphicFrameLocks noGrp="1"/>
          </p:cNvGraphicFramePr>
          <p:nvPr/>
        </p:nvGraphicFramePr>
        <p:xfrm>
          <a:off x="1325499" y="1855089"/>
          <a:ext cx="5136515" cy="3017520"/>
        </p:xfrm>
        <a:graphic>
          <a:graphicData uri="http://schemas.openxmlformats.org/drawingml/2006/table">
            <a:tbl>
              <a:tblPr firstRow="1" bandRow="1">
                <a:tableStyleId>{2D5ABB26-0587-4C30-8999-92F81FD0307C}</a:tableStyleId>
              </a:tblPr>
              <a:tblGrid>
                <a:gridCol w="4964430"/>
                <a:gridCol w="140970"/>
              </a:tblGrid>
              <a:tr h="540257">
                <a:tc rowSpan="4">
                  <a:txBody>
                    <a:bodyPr/>
                    <a:lstStyle/>
                    <a:p>
                      <a:pPr marL="173355" marR="1461770" indent="-97790">
                        <a:lnSpc>
                          <a:spcPts val="1470"/>
                        </a:lnSpc>
                        <a:spcBef>
                          <a:spcPts val="35"/>
                        </a:spcBef>
                      </a:pPr>
                      <a:r>
                        <a:rPr dirty="0" sz="1300" spc="-15" b="1">
                          <a:latin typeface="Courier New"/>
                          <a:cs typeface="Courier New"/>
                        </a:rPr>
                        <a:t>BEGIN  </a:t>
                      </a:r>
                      <a:r>
                        <a:rPr dirty="0" sz="1300" spc="-20" b="1">
                          <a:solidFill>
                            <a:srgbClr val="0000C8"/>
                          </a:solidFill>
                          <a:latin typeface="Courier New"/>
                          <a:cs typeface="Courier New"/>
                        </a:rPr>
                        <a:t>DBMS_METADATA.SET_TRANSFORM_PARAM</a:t>
                      </a:r>
                      <a:r>
                        <a:rPr dirty="0" sz="1300" spc="-20" b="1">
                          <a:latin typeface="Courier New"/>
                          <a:cs typeface="Courier New"/>
                        </a:rPr>
                        <a:t>(</a:t>
                      </a:r>
                      <a:endParaRPr sz="1300">
                        <a:latin typeface="Courier New"/>
                        <a:cs typeface="Courier New"/>
                      </a:endParaRPr>
                    </a:p>
                    <a:p>
                      <a:pPr marL="368300" marR="1463040">
                        <a:lnSpc>
                          <a:spcPts val="1460"/>
                        </a:lnSpc>
                      </a:pPr>
                      <a:r>
                        <a:rPr dirty="0" sz="1300" spc="-20" b="1">
                          <a:latin typeface="Courier New"/>
                          <a:cs typeface="Courier New"/>
                        </a:rPr>
                        <a:t>DBMS_METADATA.SESSION_TRANSFORM,  </a:t>
                      </a:r>
                      <a:r>
                        <a:rPr dirty="0" sz="1300" spc="-15" b="1">
                          <a:latin typeface="Courier New"/>
                          <a:cs typeface="Courier New"/>
                        </a:rPr>
                        <a:t>'STORAGE',</a:t>
                      </a:r>
                      <a:r>
                        <a:rPr dirty="0" sz="1300" spc="-25" b="1">
                          <a:latin typeface="Courier New"/>
                          <a:cs typeface="Courier New"/>
                        </a:rPr>
                        <a:t> </a:t>
                      </a:r>
                      <a:r>
                        <a:rPr dirty="0" sz="1300" spc="-15" b="1">
                          <a:latin typeface="Courier New"/>
                          <a:cs typeface="Courier New"/>
                        </a:rPr>
                        <a:t>false);</a:t>
                      </a:r>
                      <a:endParaRPr sz="1300">
                        <a:latin typeface="Courier New"/>
                        <a:cs typeface="Courier New"/>
                      </a:endParaRPr>
                    </a:p>
                    <a:p>
                      <a:pPr marL="76200">
                        <a:lnSpc>
                          <a:spcPts val="1395"/>
                        </a:lnSpc>
                      </a:pPr>
                      <a:r>
                        <a:rPr dirty="0" sz="1300" spc="-20" b="1">
                          <a:latin typeface="Courier New"/>
                          <a:cs typeface="Courier New"/>
                        </a:rPr>
                        <a:t>END;</a:t>
                      </a:r>
                      <a:endParaRPr sz="1300">
                        <a:latin typeface="Courier New"/>
                        <a:cs typeface="Courier New"/>
                      </a:endParaRPr>
                    </a:p>
                    <a:p>
                      <a:pPr marL="76200">
                        <a:lnSpc>
                          <a:spcPts val="1465"/>
                        </a:lnSpc>
                      </a:pPr>
                      <a:r>
                        <a:rPr dirty="0" sz="1300" b="1">
                          <a:latin typeface="Courier New"/>
                          <a:cs typeface="Courier New"/>
                        </a:rPr>
                        <a:t>/</a:t>
                      </a:r>
                      <a:endParaRPr sz="1300">
                        <a:latin typeface="Courier New"/>
                        <a:cs typeface="Courier New"/>
                      </a:endParaRPr>
                    </a:p>
                    <a:p>
                      <a:pPr marL="76200">
                        <a:lnSpc>
                          <a:spcPts val="1465"/>
                        </a:lnSpc>
                      </a:pPr>
                      <a:r>
                        <a:rPr dirty="0" sz="1300" spc="-15" b="1">
                          <a:latin typeface="Courier New"/>
                          <a:cs typeface="Courier New"/>
                        </a:rPr>
                        <a:t>SELECT</a:t>
                      </a:r>
                      <a:r>
                        <a:rPr dirty="0" sz="1300" spc="30" b="1">
                          <a:latin typeface="Courier New"/>
                          <a:cs typeface="Courier New"/>
                        </a:rPr>
                        <a:t> </a:t>
                      </a:r>
                      <a:r>
                        <a:rPr dirty="0" sz="1300" spc="-20" b="1">
                          <a:solidFill>
                            <a:srgbClr val="0000C8"/>
                          </a:solidFill>
                          <a:latin typeface="Courier New"/>
                          <a:cs typeface="Courier New"/>
                        </a:rPr>
                        <a:t>DBMS_METADATA.GET_DDL</a:t>
                      </a:r>
                      <a:r>
                        <a:rPr dirty="0" sz="1300" spc="-20" b="1">
                          <a:latin typeface="Courier New"/>
                          <a:cs typeface="Courier New"/>
                        </a:rPr>
                        <a:t>('TABLE',u.table_name)</a:t>
                      </a:r>
                      <a:endParaRPr sz="1300">
                        <a:latin typeface="Courier New"/>
                        <a:cs typeface="Courier New"/>
                      </a:endParaRPr>
                    </a:p>
                    <a:p>
                      <a:pPr marL="76200" marR="2536825">
                        <a:lnSpc>
                          <a:spcPts val="1460"/>
                        </a:lnSpc>
                        <a:spcBef>
                          <a:spcPts val="90"/>
                        </a:spcBef>
                        <a:tabLst>
                          <a:tab pos="758825" algn="l"/>
                        </a:tabLst>
                      </a:pPr>
                      <a:r>
                        <a:rPr dirty="0" sz="1300" spc="-15" b="1">
                          <a:latin typeface="Courier New"/>
                          <a:cs typeface="Courier New"/>
                        </a:rPr>
                        <a:t>FROM	</a:t>
                      </a:r>
                      <a:r>
                        <a:rPr dirty="0" sz="1300" spc="-20" b="1">
                          <a:latin typeface="Courier New"/>
                          <a:cs typeface="Courier New"/>
                        </a:rPr>
                        <a:t>user_all_tables </a:t>
                      </a:r>
                      <a:r>
                        <a:rPr dirty="0" sz="1300" spc="-10" b="1">
                          <a:latin typeface="Courier New"/>
                          <a:cs typeface="Courier New"/>
                        </a:rPr>
                        <a:t>u  </a:t>
                      </a:r>
                      <a:r>
                        <a:rPr dirty="0" sz="1300" spc="-15" b="1">
                          <a:latin typeface="Courier New"/>
                          <a:cs typeface="Courier New"/>
                        </a:rPr>
                        <a:t>WHERE	u.nested </a:t>
                      </a:r>
                      <a:r>
                        <a:rPr dirty="0" sz="1300" spc="-10" b="1">
                          <a:latin typeface="Courier New"/>
                          <a:cs typeface="Courier New"/>
                        </a:rPr>
                        <a:t>=</a:t>
                      </a:r>
                      <a:r>
                        <a:rPr dirty="0" sz="1300" spc="-65" b="1">
                          <a:latin typeface="Courier New"/>
                          <a:cs typeface="Courier New"/>
                        </a:rPr>
                        <a:t> </a:t>
                      </a:r>
                      <a:r>
                        <a:rPr dirty="0" sz="1300" spc="-20" b="1">
                          <a:latin typeface="Courier New"/>
                          <a:cs typeface="Courier New"/>
                        </a:rPr>
                        <a:t>'NO'</a:t>
                      </a:r>
                      <a:endParaRPr sz="1300">
                        <a:latin typeface="Courier New"/>
                        <a:cs typeface="Courier New"/>
                      </a:endParaRPr>
                    </a:p>
                    <a:p>
                      <a:pPr marL="76200">
                        <a:lnSpc>
                          <a:spcPts val="1435"/>
                        </a:lnSpc>
                        <a:tabLst>
                          <a:tab pos="759460" algn="l"/>
                        </a:tabLst>
                      </a:pPr>
                      <a:r>
                        <a:rPr dirty="0" sz="1300" spc="-15" b="1">
                          <a:latin typeface="Courier New"/>
                          <a:cs typeface="Courier New"/>
                        </a:rPr>
                        <a:t>AND	</a:t>
                      </a:r>
                      <a:r>
                        <a:rPr dirty="0" sz="1300" spc="-20" b="1">
                          <a:latin typeface="Courier New"/>
                          <a:cs typeface="Courier New"/>
                        </a:rPr>
                        <a:t>(u.iot_type </a:t>
                      </a:r>
                      <a:r>
                        <a:rPr dirty="0" sz="1300" spc="-15" b="1">
                          <a:latin typeface="Courier New"/>
                          <a:cs typeface="Courier New"/>
                        </a:rPr>
                        <a:t>IS NULL OR u.iot_type </a:t>
                      </a:r>
                      <a:r>
                        <a:rPr dirty="0" sz="1300" spc="-10" b="1">
                          <a:latin typeface="Courier New"/>
                          <a:cs typeface="Courier New"/>
                        </a:rPr>
                        <a:t>=</a:t>
                      </a:r>
                      <a:r>
                        <a:rPr dirty="0" sz="1300" spc="10" b="1">
                          <a:latin typeface="Courier New"/>
                          <a:cs typeface="Courier New"/>
                        </a:rPr>
                        <a:t> </a:t>
                      </a:r>
                      <a:r>
                        <a:rPr dirty="0" sz="1300" spc="-15" b="1">
                          <a:latin typeface="Courier New"/>
                          <a:cs typeface="Courier New"/>
                        </a:rPr>
                        <a:t>'IOT');</a:t>
                      </a:r>
                      <a:endParaRPr sz="1300">
                        <a:latin typeface="Courier New"/>
                        <a:cs typeface="Courier New"/>
                      </a:endParaRPr>
                    </a:p>
                    <a:p>
                      <a:pPr>
                        <a:lnSpc>
                          <a:spcPct val="100000"/>
                        </a:lnSpc>
                        <a:spcBef>
                          <a:spcPts val="5"/>
                        </a:spcBef>
                      </a:pPr>
                      <a:endParaRPr sz="1300">
                        <a:latin typeface="Times New Roman"/>
                        <a:cs typeface="Times New Roman"/>
                      </a:endParaRPr>
                    </a:p>
                    <a:p>
                      <a:pPr marL="173355" marR="1461770" indent="-97790">
                        <a:lnSpc>
                          <a:spcPts val="1460"/>
                        </a:lnSpc>
                        <a:spcBef>
                          <a:spcPts val="5"/>
                        </a:spcBef>
                      </a:pPr>
                      <a:r>
                        <a:rPr dirty="0" sz="1300" spc="-15" b="1">
                          <a:latin typeface="Courier New"/>
                          <a:cs typeface="Courier New"/>
                        </a:rPr>
                        <a:t>BEGIN  </a:t>
                      </a:r>
                      <a:r>
                        <a:rPr dirty="0" sz="1300" spc="-20" b="1">
                          <a:solidFill>
                            <a:srgbClr val="0000C8"/>
                          </a:solidFill>
                          <a:latin typeface="Courier New"/>
                          <a:cs typeface="Courier New"/>
                        </a:rPr>
                        <a:t>DBMS_METADATA.SET_TRANSFORM_PARAM</a:t>
                      </a:r>
                      <a:r>
                        <a:rPr dirty="0" sz="1300" spc="-20" b="1">
                          <a:latin typeface="Courier New"/>
                          <a:cs typeface="Courier New"/>
                        </a:rPr>
                        <a:t>(</a:t>
                      </a:r>
                      <a:endParaRPr sz="1300">
                        <a:latin typeface="Courier New"/>
                        <a:cs typeface="Courier New"/>
                      </a:endParaRPr>
                    </a:p>
                    <a:p>
                      <a:pPr marL="466725">
                        <a:lnSpc>
                          <a:spcPts val="1395"/>
                        </a:lnSpc>
                      </a:pPr>
                      <a:r>
                        <a:rPr dirty="0" sz="1300" spc="-20" b="1">
                          <a:latin typeface="Courier New"/>
                          <a:cs typeface="Courier New"/>
                        </a:rPr>
                        <a:t>DBMS_METADATA.SESSION_TRANSFORM,</a:t>
                      </a:r>
                      <a:r>
                        <a:rPr dirty="0" sz="1300" b="1">
                          <a:latin typeface="Courier New"/>
                          <a:cs typeface="Courier New"/>
                        </a:rPr>
                        <a:t> </a:t>
                      </a:r>
                      <a:r>
                        <a:rPr dirty="0" sz="1300" spc="-15" b="1">
                          <a:latin typeface="Courier New"/>
                          <a:cs typeface="Courier New"/>
                        </a:rPr>
                        <a:t>'DEFAULT'):</a:t>
                      </a:r>
                      <a:endParaRPr sz="1300">
                        <a:latin typeface="Courier New"/>
                        <a:cs typeface="Courier New"/>
                      </a:endParaRPr>
                    </a:p>
                    <a:p>
                      <a:pPr marL="76200">
                        <a:lnSpc>
                          <a:spcPts val="1465"/>
                        </a:lnSpc>
                      </a:pPr>
                      <a:r>
                        <a:rPr dirty="0" sz="1300" spc="-20" b="1">
                          <a:latin typeface="Courier New"/>
                          <a:cs typeface="Courier New"/>
                        </a:rPr>
                        <a:t>END;</a:t>
                      </a:r>
                      <a:endParaRPr sz="1300">
                        <a:latin typeface="Courier New"/>
                        <a:cs typeface="Courier New"/>
                      </a:endParaRPr>
                    </a:p>
                    <a:p>
                      <a:pPr marL="76200">
                        <a:lnSpc>
                          <a:spcPts val="1510"/>
                        </a:lnSpc>
                      </a:pPr>
                      <a:r>
                        <a:rPr dirty="0" sz="1300" b="1">
                          <a:latin typeface="Courier New"/>
                          <a:cs typeface="Courier New"/>
                        </a:rPr>
                        <a:t>/</a:t>
                      </a:r>
                      <a:endParaRPr sz="1300">
                        <a:latin typeface="Courier New"/>
                        <a:cs typeface="Courier New"/>
                      </a:endParaRPr>
                    </a:p>
                  </a:txBody>
                  <a:tcPr marL="0" marR="0" marB="0" marT="4445">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854964">
                <a:tc vMerge="1">
                  <a:txBody>
                    <a:bodyPr/>
                    <a:lstStyle/>
                    <a:p>
                      <a:pPr/>
                    </a:p>
                  </a:txBody>
                  <a:tcPr marL="0" marR="0" marB="0" marT="4445">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923543">
                <a:tc vMerge="1">
                  <a:txBody>
                    <a:bodyPr/>
                    <a:lstStyle/>
                    <a:p>
                      <a:pPr/>
                    </a:p>
                  </a:txBody>
                  <a:tcPr marL="0" marR="0" marB="0" marT="4445">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r h="678180">
                <a:tc vMerge="1">
                  <a:txBody>
                    <a:bodyPr/>
                    <a:lstStyle/>
                    <a:p>
                      <a:pPr/>
                    </a:p>
                  </a:txBody>
                  <a:tcPr marL="0" marR="0" marB="0" marT="4445">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B="0" marT="0">
                    <a:lnR w="28575">
                      <a:solidFill>
                        <a:srgbClr val="000000"/>
                      </a:solidFill>
                      <a:prstDash val="solid"/>
                    </a:lnR>
                    <a:lnT w="28575">
                      <a:solidFill>
                        <a:srgbClr val="000000"/>
                      </a:solidFill>
                      <a:prstDash val="solid"/>
                    </a:lnT>
                    <a:lnB w="28575">
                      <a:solidFill>
                        <a:srgbClr val="000000"/>
                      </a:solidFill>
                      <a:prstDash val="solid"/>
                    </a:lnB>
                    <a:solidFill>
                      <a:srgbClr val="CCCCCC"/>
                    </a:solidFill>
                  </a:tcPr>
                </a:tc>
              </a:tr>
            </a:tbl>
          </a:graphicData>
        </a:graphic>
      </p:graphicFrame>
      <p:sp>
        <p:nvSpPr>
          <p:cNvPr id="18" name="object 18"/>
          <p:cNvSpPr txBox="1"/>
          <p:nvPr/>
        </p:nvSpPr>
        <p:spPr>
          <a:xfrm>
            <a:off x="6538214" y="4012183"/>
            <a:ext cx="146685" cy="287020"/>
          </a:xfrm>
          <a:prstGeom prst="rect">
            <a:avLst/>
          </a:prstGeom>
        </p:spPr>
        <p:txBody>
          <a:bodyPr wrap="square" lIns="0" tIns="14604" rIns="0" bIns="0" rtlCol="0" vert="horz">
            <a:spAutoFit/>
          </a:bodyPr>
          <a:lstStyle/>
          <a:p>
            <a:pPr marL="12700">
              <a:lnSpc>
                <a:spcPct val="100000"/>
              </a:lnSpc>
              <a:spcBef>
                <a:spcPts val="114"/>
              </a:spcBef>
            </a:pPr>
            <a:r>
              <a:rPr dirty="0" sz="1700" spc="5" b="1">
                <a:latin typeface="Arial"/>
                <a:cs typeface="Arial"/>
              </a:rPr>
              <a:t>3</a:t>
            </a:r>
            <a:endParaRPr sz="1700">
              <a:latin typeface="Arial"/>
              <a:cs typeface="Arial"/>
            </a:endParaRPr>
          </a:p>
        </p:txBody>
      </p:sp>
      <p:sp>
        <p:nvSpPr>
          <p:cNvPr id="19" name="object 19"/>
          <p:cNvSpPr txBox="1"/>
          <p:nvPr/>
        </p:nvSpPr>
        <p:spPr>
          <a:xfrm>
            <a:off x="6538214" y="2241296"/>
            <a:ext cx="146685" cy="1132205"/>
          </a:xfrm>
          <a:prstGeom prst="rect">
            <a:avLst/>
          </a:prstGeom>
        </p:spPr>
        <p:txBody>
          <a:bodyPr wrap="square" lIns="0" tIns="14604" rIns="0" bIns="0" rtlCol="0" vert="horz">
            <a:spAutoFit/>
          </a:bodyPr>
          <a:lstStyle/>
          <a:p>
            <a:pPr marL="12700">
              <a:lnSpc>
                <a:spcPct val="100000"/>
              </a:lnSpc>
              <a:spcBef>
                <a:spcPts val="114"/>
              </a:spcBef>
            </a:pPr>
            <a:r>
              <a:rPr dirty="0" sz="1700" spc="5" b="1">
                <a:latin typeface="Arial"/>
                <a:cs typeface="Arial"/>
              </a:rPr>
              <a:t>1</a:t>
            </a:r>
            <a:endParaRPr sz="1700">
              <a:latin typeface="Arial"/>
              <a:cs typeface="Arial"/>
            </a:endParaRPr>
          </a:p>
          <a:p>
            <a:pPr>
              <a:lnSpc>
                <a:spcPct val="100000"/>
              </a:lnSpc>
            </a:pPr>
            <a:endParaRPr sz="1900">
              <a:latin typeface="Arial"/>
              <a:cs typeface="Arial"/>
            </a:endParaRPr>
          </a:p>
          <a:p>
            <a:pPr>
              <a:lnSpc>
                <a:spcPct val="100000"/>
              </a:lnSpc>
              <a:spcBef>
                <a:spcPts val="15"/>
              </a:spcBef>
            </a:pPr>
            <a:endParaRPr sz="2100">
              <a:latin typeface="Arial"/>
              <a:cs typeface="Arial"/>
            </a:endParaRPr>
          </a:p>
          <a:p>
            <a:pPr marL="12700">
              <a:lnSpc>
                <a:spcPct val="100000"/>
              </a:lnSpc>
            </a:pPr>
            <a:r>
              <a:rPr dirty="0" sz="1700" spc="5" b="1">
                <a:latin typeface="Arial"/>
                <a:cs typeface="Arial"/>
              </a:rPr>
              <a:t>2</a:t>
            </a:r>
            <a:endParaRPr sz="1700">
              <a:latin typeface="Arial"/>
              <a:cs typeface="Arial"/>
            </a:endParaRPr>
          </a:p>
        </p:txBody>
      </p:sp>
      <p:sp>
        <p:nvSpPr>
          <p:cNvPr id="20" name="object 20"/>
          <p:cNvSpPr/>
          <p:nvPr/>
        </p:nvSpPr>
        <p:spPr>
          <a:xfrm>
            <a:off x="6231635" y="3227832"/>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21" name="object 21"/>
          <p:cNvSpPr txBox="1"/>
          <p:nvPr/>
        </p:nvSpPr>
        <p:spPr>
          <a:xfrm>
            <a:off x="2286254" y="873506"/>
            <a:ext cx="316293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Browsing APIs:</a:t>
            </a:r>
            <a:r>
              <a:rPr dirty="0" sz="2000" spc="-35" b="1">
                <a:latin typeface="Arial"/>
                <a:cs typeface="Arial"/>
              </a:rPr>
              <a:t> </a:t>
            </a:r>
            <a:r>
              <a:rPr dirty="0" sz="2000" spc="-5" b="1">
                <a:latin typeface="Arial"/>
                <a:cs typeface="Arial"/>
              </a:rPr>
              <a:t>Examples</a:t>
            </a:r>
            <a:endParaRPr sz="2000">
              <a:latin typeface="Arial"/>
              <a:cs typeface="Arial"/>
            </a:endParaRPr>
          </a:p>
        </p:txBody>
      </p:sp>
      <p:sp>
        <p:nvSpPr>
          <p:cNvPr id="24" name="object 24"/>
          <p:cNvSpPr txBox="1"/>
          <p:nvPr/>
        </p:nvSpPr>
        <p:spPr>
          <a:xfrm>
            <a:off x="749300" y="9393394"/>
            <a:ext cx="6168390" cy="447040"/>
          </a:xfrm>
          <a:prstGeom prst="rect">
            <a:avLst/>
          </a:prstGeom>
        </p:spPr>
        <p:txBody>
          <a:bodyPr wrap="square" lIns="0" tIns="55244" rIns="0" bIns="0" rtlCol="0" vert="horz">
            <a:spAutoFit/>
          </a:bodyPr>
          <a:lstStyle/>
          <a:p>
            <a:pPr marL="12700">
              <a:lnSpc>
                <a:spcPct val="100000"/>
              </a:lnSpc>
              <a:spcBef>
                <a:spcPts val="434"/>
              </a:spcBef>
            </a:pPr>
            <a:r>
              <a:rPr dirty="0" sz="800" spc="-135">
                <a:latin typeface="Garuda"/>
                <a:cs typeface="Garuda"/>
              </a:rPr>
              <a:t>Devel</a:t>
            </a:r>
            <a:r>
              <a:rPr dirty="0" baseline="19230" sz="1950" spc="-202">
                <a:latin typeface="Times New Roman"/>
                <a:cs typeface="Times New Roman"/>
              </a:rPr>
              <a:t>3</a:t>
            </a:r>
            <a:r>
              <a:rPr dirty="0" sz="800" spc="-135">
                <a:latin typeface="Garuda"/>
                <a:cs typeface="Garuda"/>
              </a:rPr>
              <a:t>op</a:t>
            </a:r>
            <a:r>
              <a:rPr dirty="0" baseline="19230" sz="1950" spc="-202">
                <a:latin typeface="Times New Roman"/>
                <a:cs typeface="Times New Roman"/>
              </a:rPr>
              <a:t>.</a:t>
            </a:r>
            <a:r>
              <a:rPr dirty="0" sz="800" spc="-135">
                <a:latin typeface="Garuda"/>
                <a:cs typeface="Garuda"/>
              </a:rPr>
              <a:t>me</a:t>
            </a:r>
            <a:r>
              <a:rPr dirty="0" baseline="19230" sz="1950" spc="-202">
                <a:latin typeface="Times New Roman"/>
                <a:cs typeface="Times New Roman"/>
              </a:rPr>
              <a:t>R</a:t>
            </a:r>
            <a:r>
              <a:rPr dirty="0" sz="800" spc="-135">
                <a:latin typeface="Garuda"/>
                <a:cs typeface="Garuda"/>
              </a:rPr>
              <a:t>nt</a:t>
            </a:r>
            <a:r>
              <a:rPr dirty="0" sz="800" spc="-185">
                <a:latin typeface="Garuda"/>
                <a:cs typeface="Garuda"/>
              </a:rPr>
              <a:t> </a:t>
            </a:r>
            <a:r>
              <a:rPr dirty="0" baseline="19230" sz="1950" spc="-337">
                <a:latin typeface="Times New Roman"/>
                <a:cs typeface="Times New Roman"/>
              </a:rPr>
              <a:t>e</a:t>
            </a:r>
            <a:r>
              <a:rPr dirty="0" sz="800" spc="-225">
                <a:latin typeface="Garuda"/>
                <a:cs typeface="Garuda"/>
              </a:rPr>
              <a:t>P</a:t>
            </a:r>
            <a:r>
              <a:rPr dirty="0" baseline="19230" sz="1950" spc="-337">
                <a:latin typeface="Times New Roman"/>
                <a:cs typeface="Times New Roman"/>
              </a:rPr>
              <a:t>s</a:t>
            </a:r>
            <a:r>
              <a:rPr dirty="0" sz="800" spc="-225">
                <a:latin typeface="Garuda"/>
                <a:cs typeface="Garuda"/>
              </a:rPr>
              <a:t>ro</a:t>
            </a:r>
            <a:r>
              <a:rPr dirty="0" baseline="19230" sz="1950" spc="-337">
                <a:latin typeface="Times New Roman"/>
                <a:cs typeface="Times New Roman"/>
              </a:rPr>
              <a:t>e</a:t>
            </a:r>
            <a:r>
              <a:rPr dirty="0" sz="800" spc="-225">
                <a:latin typeface="Garuda"/>
                <a:cs typeface="Garuda"/>
              </a:rPr>
              <a:t>g</a:t>
            </a:r>
            <a:r>
              <a:rPr dirty="0" baseline="19230" sz="1950" spc="-337">
                <a:latin typeface="Times New Roman"/>
                <a:cs typeface="Times New Roman"/>
              </a:rPr>
              <a:t>t</a:t>
            </a:r>
            <a:r>
              <a:rPr dirty="0" sz="800" spc="-225">
                <a:latin typeface="Garuda"/>
                <a:cs typeface="Garuda"/>
              </a:rPr>
              <a:t>ra</a:t>
            </a:r>
            <a:r>
              <a:rPr dirty="0" baseline="19230" sz="1950" spc="-337">
                <a:latin typeface="Times New Roman"/>
                <a:cs typeface="Times New Roman"/>
              </a:rPr>
              <a:t>t</a:t>
            </a:r>
            <a:r>
              <a:rPr dirty="0" sz="800" spc="-225">
                <a:latin typeface="Garuda"/>
                <a:cs typeface="Garuda"/>
              </a:rPr>
              <a:t>m</a:t>
            </a:r>
            <a:r>
              <a:rPr dirty="0" baseline="19230" sz="1950" spc="-337">
                <a:latin typeface="Times New Roman"/>
                <a:cs typeface="Times New Roman"/>
              </a:rPr>
              <a:t>h</a:t>
            </a:r>
            <a:r>
              <a:rPr dirty="0" sz="800" spc="-225">
                <a:latin typeface="Garuda"/>
                <a:cs typeface="Garuda"/>
              </a:rPr>
              <a:t>(</a:t>
            </a:r>
            <a:r>
              <a:rPr dirty="0" baseline="19230" sz="1950" spc="-337">
                <a:latin typeface="Times New Roman"/>
                <a:cs typeface="Times New Roman"/>
              </a:rPr>
              <a:t>e</a:t>
            </a:r>
            <a:r>
              <a:rPr dirty="0" sz="800" spc="-225">
                <a:latin typeface="Garuda"/>
                <a:cs typeface="Garuda"/>
              </a:rPr>
              <a:t>W</a:t>
            </a:r>
            <a:r>
              <a:rPr dirty="0" baseline="19230" sz="1950" spc="-337">
                <a:latin typeface="Times New Roman"/>
                <a:cs typeface="Times New Roman"/>
              </a:rPr>
              <a:t>s</a:t>
            </a:r>
            <a:r>
              <a:rPr dirty="0" sz="800" spc="-225">
                <a:latin typeface="Garuda"/>
                <a:cs typeface="Garuda"/>
              </a:rPr>
              <a:t>D</a:t>
            </a:r>
            <a:r>
              <a:rPr dirty="0" baseline="19230" sz="1950" spc="-337">
                <a:latin typeface="Times New Roman"/>
                <a:cs typeface="Times New Roman"/>
              </a:rPr>
              <a:t>e</a:t>
            </a:r>
            <a:r>
              <a:rPr dirty="0" sz="800" spc="-225">
                <a:latin typeface="Garuda"/>
                <a:cs typeface="Garuda"/>
              </a:rPr>
              <a:t>P</a:t>
            </a:r>
            <a:r>
              <a:rPr dirty="0" baseline="19230" sz="1950" spc="-337">
                <a:latin typeface="Times New Roman"/>
                <a:cs typeface="Times New Roman"/>
              </a:rPr>
              <a:t>s</a:t>
            </a:r>
            <a:r>
              <a:rPr dirty="0" sz="800" spc="-225">
                <a:latin typeface="Garuda"/>
                <a:cs typeface="Garuda"/>
              </a:rPr>
              <a:t>)  </a:t>
            </a:r>
            <a:r>
              <a:rPr dirty="0" baseline="19230" sz="1950" spc="-315">
                <a:latin typeface="Times New Roman"/>
                <a:cs typeface="Times New Roman"/>
              </a:rPr>
              <a:t>s</a:t>
            </a:r>
            <a:r>
              <a:rPr dirty="0" sz="800" spc="-210">
                <a:latin typeface="Garuda"/>
                <a:cs typeface="Garuda"/>
              </a:rPr>
              <a:t>e</a:t>
            </a:r>
            <a:r>
              <a:rPr dirty="0" baseline="19230" sz="1950" spc="-315">
                <a:latin typeface="Times New Roman"/>
                <a:cs typeface="Times New Roman"/>
              </a:rPr>
              <a:t>i</a:t>
            </a:r>
            <a:r>
              <a:rPr dirty="0" sz="800" spc="-210">
                <a:latin typeface="Garuda"/>
                <a:cs typeface="Garuda"/>
              </a:rPr>
              <a:t>K</a:t>
            </a:r>
            <a:r>
              <a:rPr dirty="0" baseline="19230" sz="1950" spc="-315">
                <a:latin typeface="Times New Roman"/>
                <a:cs typeface="Times New Roman"/>
              </a:rPr>
              <a:t>o</a:t>
            </a:r>
            <a:r>
              <a:rPr dirty="0" sz="800" spc="-210">
                <a:latin typeface="Garuda"/>
                <a:cs typeface="Garuda"/>
              </a:rPr>
              <a:t>it</a:t>
            </a:r>
            <a:r>
              <a:rPr dirty="0" sz="800" spc="-200">
                <a:latin typeface="Garuda"/>
                <a:cs typeface="Garuda"/>
              </a:rPr>
              <a:t> </a:t>
            </a:r>
            <a:r>
              <a:rPr dirty="0" baseline="19230" sz="1950" spc="-315">
                <a:latin typeface="Times New Roman"/>
                <a:cs typeface="Times New Roman"/>
              </a:rPr>
              <a:t>n</a:t>
            </a:r>
            <a:r>
              <a:rPr dirty="0" sz="800" spc="-210">
                <a:latin typeface="Garuda"/>
                <a:cs typeface="Garuda"/>
              </a:rPr>
              <a:t>m</a:t>
            </a:r>
            <a:r>
              <a:rPr dirty="0" baseline="19230" sz="1950" spc="-315">
                <a:latin typeface="Times New Roman"/>
                <a:cs typeface="Times New Roman"/>
              </a:rPr>
              <a:t>-</a:t>
            </a:r>
            <a:r>
              <a:rPr dirty="0" sz="800" spc="-210">
                <a:latin typeface="Garuda"/>
                <a:cs typeface="Garuda"/>
              </a:rPr>
              <a:t>a</a:t>
            </a:r>
            <a:r>
              <a:rPr dirty="0" baseline="19230" sz="1950" spc="-315">
                <a:latin typeface="Times New Roman"/>
                <a:cs typeface="Times New Roman"/>
              </a:rPr>
              <a:t>l</a:t>
            </a:r>
            <a:r>
              <a:rPr dirty="0" sz="800" spc="-210">
                <a:latin typeface="Garuda"/>
                <a:cs typeface="Garuda"/>
              </a:rPr>
              <a:t>t</a:t>
            </a:r>
            <a:r>
              <a:rPr dirty="0" baseline="19230" sz="1950" spc="-315">
                <a:latin typeface="Times New Roman"/>
                <a:cs typeface="Times New Roman"/>
              </a:rPr>
              <a:t>e</a:t>
            </a:r>
            <a:r>
              <a:rPr dirty="0" sz="800" spc="-210">
                <a:latin typeface="Garuda"/>
                <a:cs typeface="Garuda"/>
              </a:rPr>
              <a:t>er</a:t>
            </a:r>
            <a:r>
              <a:rPr dirty="0" baseline="19230" sz="1950" spc="-315">
                <a:latin typeface="Times New Roman"/>
                <a:cs typeface="Times New Roman"/>
              </a:rPr>
              <a:t>v</a:t>
            </a:r>
            <a:r>
              <a:rPr dirty="0" sz="800" spc="-210">
                <a:latin typeface="Garuda"/>
                <a:cs typeface="Garuda"/>
              </a:rPr>
              <a:t>ia</a:t>
            </a:r>
            <a:r>
              <a:rPr dirty="0" baseline="19230" sz="1950" spc="-315">
                <a:latin typeface="Times New Roman"/>
                <a:cs typeface="Times New Roman"/>
              </a:rPr>
              <a:t>e</a:t>
            </a:r>
            <a:r>
              <a:rPr dirty="0" sz="800" spc="-210">
                <a:latin typeface="Garuda"/>
                <a:cs typeface="Garuda"/>
              </a:rPr>
              <a:t>ls</a:t>
            </a:r>
            <a:r>
              <a:rPr dirty="0" baseline="19230" sz="1950" spc="-315">
                <a:latin typeface="Times New Roman"/>
                <a:cs typeface="Times New Roman"/>
              </a:rPr>
              <a:t>l</a:t>
            </a:r>
            <a:r>
              <a:rPr dirty="0" sz="800" spc="-210">
                <a:latin typeface="Garuda"/>
                <a:cs typeface="Garuda"/>
              </a:rPr>
              <a:t>a</a:t>
            </a:r>
            <a:r>
              <a:rPr dirty="0" baseline="19230" sz="1950" spc="-315">
                <a:latin typeface="Times New Roman"/>
                <a:cs typeface="Times New Roman"/>
              </a:rPr>
              <a:t>p</a:t>
            </a:r>
            <a:r>
              <a:rPr dirty="0" sz="800" spc="-210">
                <a:latin typeface="Garuda"/>
                <a:cs typeface="Garuda"/>
              </a:rPr>
              <a:t>re</a:t>
            </a:r>
            <a:r>
              <a:rPr dirty="0" baseline="19230" sz="1950" spc="-315">
                <a:latin typeface="Times New Roman"/>
                <a:cs typeface="Times New Roman"/>
              </a:rPr>
              <a:t>a</a:t>
            </a:r>
            <a:r>
              <a:rPr dirty="0" sz="800" spc="-210">
                <a:latin typeface="Garuda"/>
                <a:cs typeface="Garuda"/>
              </a:rPr>
              <a:t>p</a:t>
            </a:r>
            <a:r>
              <a:rPr dirty="0" baseline="19230" sz="1950" spc="-315">
                <a:latin typeface="Times New Roman"/>
                <a:cs typeface="Times New Roman"/>
              </a:rPr>
              <a:t>r</a:t>
            </a:r>
            <a:r>
              <a:rPr dirty="0" sz="800" spc="-210">
                <a:latin typeface="Garuda"/>
                <a:cs typeface="Garuda"/>
              </a:rPr>
              <a:t>ro</a:t>
            </a:r>
            <a:r>
              <a:rPr dirty="0" baseline="19230" sz="1950" spc="-315">
                <a:latin typeface="Times New Roman"/>
                <a:cs typeface="Times New Roman"/>
              </a:rPr>
              <a:t>a</a:t>
            </a:r>
            <a:r>
              <a:rPr dirty="0" sz="800" spc="-210">
                <a:latin typeface="Garuda"/>
                <a:cs typeface="Garuda"/>
              </a:rPr>
              <a:t>v</a:t>
            </a:r>
            <a:r>
              <a:rPr dirty="0" baseline="19230" sz="1950" spc="-315">
                <a:latin typeface="Times New Roman"/>
                <a:cs typeface="Times New Roman"/>
              </a:rPr>
              <a:t>m</a:t>
            </a:r>
            <a:r>
              <a:rPr dirty="0" sz="800" spc="-210">
                <a:latin typeface="Garuda"/>
                <a:cs typeface="Garuda"/>
              </a:rPr>
              <a:t>ide</a:t>
            </a:r>
            <a:r>
              <a:rPr dirty="0" baseline="19230" sz="1950" spc="-315">
                <a:latin typeface="Times New Roman"/>
                <a:cs typeface="Times New Roman"/>
              </a:rPr>
              <a:t>e</a:t>
            </a:r>
            <a:r>
              <a:rPr dirty="0" sz="800" spc="-210">
                <a:latin typeface="Garuda"/>
                <a:cs typeface="Garuda"/>
              </a:rPr>
              <a:t>d</a:t>
            </a:r>
            <a:r>
              <a:rPr dirty="0" baseline="19230" sz="1950" spc="-315">
                <a:latin typeface="Times New Roman"/>
                <a:cs typeface="Times New Roman"/>
              </a:rPr>
              <a:t>t</a:t>
            </a:r>
            <a:r>
              <a:rPr dirty="0" sz="800" spc="-210">
                <a:latin typeface="Garuda"/>
                <a:cs typeface="Garuda"/>
              </a:rPr>
              <a:t>f</a:t>
            </a:r>
            <a:r>
              <a:rPr dirty="0" baseline="19230" sz="1950" spc="-315">
                <a:latin typeface="Times New Roman"/>
                <a:cs typeface="Times New Roman"/>
              </a:rPr>
              <a:t>e</a:t>
            </a:r>
            <a:r>
              <a:rPr dirty="0" sz="800" spc="-210">
                <a:latin typeface="Garuda"/>
                <a:cs typeface="Garuda"/>
              </a:rPr>
              <a:t>o</a:t>
            </a:r>
            <a:r>
              <a:rPr dirty="0" baseline="19230" sz="1950" spc="-315">
                <a:latin typeface="Times New Roman"/>
                <a:cs typeface="Times New Roman"/>
              </a:rPr>
              <a:t>r</a:t>
            </a:r>
            <a:r>
              <a:rPr dirty="0" sz="800" spc="-210">
                <a:latin typeface="Garuda"/>
                <a:cs typeface="Garuda"/>
              </a:rPr>
              <a:t>r</a:t>
            </a:r>
            <a:r>
              <a:rPr dirty="0" sz="800" spc="-160">
                <a:latin typeface="Garuda"/>
                <a:cs typeface="Garuda"/>
              </a:rPr>
              <a:t> </a:t>
            </a:r>
            <a:r>
              <a:rPr dirty="0" baseline="19230" sz="1950" spc="-359">
                <a:latin typeface="Times New Roman"/>
                <a:cs typeface="Times New Roman"/>
              </a:rPr>
              <a:t>s</a:t>
            </a:r>
            <a:r>
              <a:rPr dirty="0" sz="800" spc="-240">
                <a:latin typeface="Garuda"/>
                <a:cs typeface="Garuda"/>
              </a:rPr>
              <a:t>W</a:t>
            </a:r>
            <a:r>
              <a:rPr dirty="0" baseline="19230" sz="1950" spc="-359">
                <a:latin typeface="Times New Roman"/>
                <a:cs typeface="Times New Roman"/>
              </a:rPr>
              <a:t>t</a:t>
            </a:r>
            <a:r>
              <a:rPr dirty="0" sz="800" spc="-240">
                <a:latin typeface="Garuda"/>
                <a:cs typeface="Garuda"/>
              </a:rPr>
              <a:t>D</a:t>
            </a:r>
            <a:r>
              <a:rPr dirty="0" baseline="19230" sz="1950" spc="-359">
                <a:latin typeface="Times New Roman"/>
                <a:cs typeface="Times New Roman"/>
              </a:rPr>
              <a:t>o</a:t>
            </a:r>
            <a:r>
              <a:rPr dirty="0" sz="800" spc="-240">
                <a:latin typeface="Garuda"/>
                <a:cs typeface="Garuda"/>
              </a:rPr>
              <a:t>P</a:t>
            </a:r>
            <a:r>
              <a:rPr dirty="0" sz="800" spc="-235">
                <a:latin typeface="Garuda"/>
                <a:cs typeface="Garuda"/>
              </a:rPr>
              <a:t> </a:t>
            </a:r>
            <a:r>
              <a:rPr dirty="0" sz="800" spc="-170">
                <a:latin typeface="Garuda"/>
                <a:cs typeface="Garuda"/>
              </a:rPr>
              <a:t>i</a:t>
            </a:r>
            <a:r>
              <a:rPr dirty="0" baseline="19230" sz="1950" spc="-254">
                <a:latin typeface="Times New Roman"/>
                <a:cs typeface="Times New Roman"/>
              </a:rPr>
              <a:t>t</a:t>
            </a:r>
            <a:r>
              <a:rPr dirty="0" sz="800" spc="-170">
                <a:latin typeface="Garuda"/>
                <a:cs typeface="Garuda"/>
              </a:rPr>
              <a:t>n</a:t>
            </a:r>
            <a:r>
              <a:rPr dirty="0" baseline="19230" sz="1950" spc="-254">
                <a:latin typeface="Times New Roman"/>
                <a:cs typeface="Times New Roman"/>
              </a:rPr>
              <a:t>h</a:t>
            </a:r>
            <a:r>
              <a:rPr dirty="0" sz="800" spc="-170">
                <a:latin typeface="Garuda"/>
                <a:cs typeface="Garuda"/>
              </a:rPr>
              <a:t>-c</a:t>
            </a:r>
            <a:r>
              <a:rPr dirty="0" baseline="19230" sz="1950" spc="-254">
                <a:latin typeface="Times New Roman"/>
                <a:cs typeface="Times New Roman"/>
              </a:rPr>
              <a:t>e</a:t>
            </a:r>
            <a:r>
              <a:rPr dirty="0" sz="800" spc="-170">
                <a:latin typeface="Garuda"/>
                <a:cs typeface="Garuda"/>
              </a:rPr>
              <a:t>la</a:t>
            </a:r>
            <a:r>
              <a:rPr dirty="0" baseline="19230" sz="1950" spc="-254">
                <a:latin typeface="Times New Roman"/>
                <a:cs typeface="Times New Roman"/>
              </a:rPr>
              <a:t>i</a:t>
            </a:r>
            <a:r>
              <a:rPr dirty="0" sz="800" spc="-170">
                <a:latin typeface="Garuda"/>
                <a:cs typeface="Garuda"/>
              </a:rPr>
              <a:t>s</a:t>
            </a:r>
            <a:r>
              <a:rPr dirty="0" baseline="19230" sz="1950" spc="-254">
                <a:latin typeface="Times New Roman"/>
                <a:cs typeface="Times New Roman"/>
              </a:rPr>
              <a:t>r</a:t>
            </a:r>
            <a:r>
              <a:rPr dirty="0" sz="800" spc="-170">
                <a:latin typeface="Garuda"/>
                <a:cs typeface="Garuda"/>
              </a:rPr>
              <a:t>s</a:t>
            </a:r>
            <a:r>
              <a:rPr dirty="0" baseline="19230" sz="1950" spc="-254">
                <a:latin typeface="Times New Roman"/>
                <a:cs typeface="Times New Roman"/>
              </a:rPr>
              <a:t>d</a:t>
            </a:r>
            <a:r>
              <a:rPr dirty="0" sz="800" spc="-170">
                <a:latin typeface="Garuda"/>
                <a:cs typeface="Garuda"/>
              </a:rPr>
              <a:t>us</a:t>
            </a:r>
            <a:r>
              <a:rPr dirty="0" baseline="19230" sz="1950" spc="-254">
                <a:latin typeface="Times New Roman"/>
                <a:cs typeface="Times New Roman"/>
              </a:rPr>
              <a:t>e</a:t>
            </a:r>
            <a:r>
              <a:rPr dirty="0" sz="800" spc="-170">
                <a:latin typeface="Garuda"/>
                <a:cs typeface="Garuda"/>
              </a:rPr>
              <a:t>e</a:t>
            </a:r>
            <a:r>
              <a:rPr dirty="0" baseline="19230" sz="1950" spc="-254">
                <a:latin typeface="Times New Roman"/>
                <a:cs typeface="Times New Roman"/>
              </a:rPr>
              <a:t>f</a:t>
            </a:r>
            <a:r>
              <a:rPr dirty="0" sz="800" spc="-170">
                <a:latin typeface="Garuda"/>
                <a:cs typeface="Garuda"/>
              </a:rPr>
              <a:t>o</a:t>
            </a:r>
            <a:r>
              <a:rPr dirty="0" baseline="19230" sz="1950" spc="-254">
                <a:latin typeface="Times New Roman"/>
                <a:cs typeface="Times New Roman"/>
              </a:rPr>
              <a:t>a</a:t>
            </a:r>
            <a:r>
              <a:rPr dirty="0" sz="800" spc="-170">
                <a:latin typeface="Garuda"/>
                <a:cs typeface="Garuda"/>
              </a:rPr>
              <a:t>n</a:t>
            </a:r>
            <a:r>
              <a:rPr dirty="0" baseline="19230" sz="1950" spc="-254">
                <a:latin typeface="Times New Roman"/>
                <a:cs typeface="Times New Roman"/>
              </a:rPr>
              <a:t>u</a:t>
            </a:r>
            <a:r>
              <a:rPr dirty="0" sz="800" spc="-170">
                <a:latin typeface="Garuda"/>
                <a:cs typeface="Garuda"/>
              </a:rPr>
              <a:t>ly</a:t>
            </a:r>
            <a:r>
              <a:rPr dirty="0" baseline="19230" sz="1950" spc="-254">
                <a:latin typeface="Times New Roman"/>
                <a:cs typeface="Times New Roman"/>
              </a:rPr>
              <a:t>l</a:t>
            </a:r>
            <a:r>
              <a:rPr dirty="0" sz="800" spc="-170">
                <a:latin typeface="Garuda"/>
                <a:cs typeface="Garuda"/>
              </a:rPr>
              <a:t>.</a:t>
            </a:r>
            <a:r>
              <a:rPr dirty="0" baseline="19230" sz="1950" spc="-254">
                <a:latin typeface="Times New Roman"/>
                <a:cs typeface="Times New Roman"/>
              </a:rPr>
              <a:t>t</a:t>
            </a:r>
            <a:r>
              <a:rPr dirty="0" sz="800" spc="-170">
                <a:latin typeface="Garuda"/>
                <a:cs typeface="Garuda"/>
              </a:rPr>
              <a:t>C</a:t>
            </a:r>
            <a:r>
              <a:rPr dirty="0" baseline="19230" sz="1950" spc="-254">
                <a:latin typeface="Times New Roman"/>
                <a:cs typeface="Times New Roman"/>
              </a:rPr>
              <a:t>s</a:t>
            </a:r>
            <a:r>
              <a:rPr dirty="0" sz="800" spc="-170">
                <a:latin typeface="Garuda"/>
                <a:cs typeface="Garuda"/>
              </a:rPr>
              <a:t>o</a:t>
            </a:r>
            <a:r>
              <a:rPr dirty="0" baseline="19230" sz="1950" spc="-254">
                <a:latin typeface="Times New Roman"/>
                <a:cs typeface="Times New Roman"/>
              </a:rPr>
              <a:t>.</a:t>
            </a:r>
            <a:r>
              <a:rPr dirty="0" sz="800" spc="-170">
                <a:latin typeface="Garuda"/>
                <a:cs typeface="Garuda"/>
              </a:rPr>
              <a:t>pying</a:t>
            </a:r>
            <a:r>
              <a:rPr dirty="0" sz="800" spc="-140">
                <a:latin typeface="Garuda"/>
                <a:cs typeface="Garuda"/>
              </a:rPr>
              <a:t> </a:t>
            </a:r>
            <a:r>
              <a:rPr dirty="0" sz="800" spc="-5">
                <a:latin typeface="Garuda"/>
                <a:cs typeface="Garuda"/>
              </a:rPr>
              <a:t>eKit</a:t>
            </a:r>
            <a:r>
              <a:rPr dirty="0" sz="800" spc="-40">
                <a:latin typeface="Garuda"/>
                <a:cs typeface="Garuda"/>
              </a:rPr>
              <a:t> </a:t>
            </a:r>
            <a:r>
              <a:rPr dirty="0" sz="800">
                <a:latin typeface="Garuda"/>
                <a:cs typeface="Garuda"/>
              </a:rPr>
              <a:t>materials</a:t>
            </a:r>
            <a:r>
              <a:rPr dirty="0" sz="800" spc="-45">
                <a:latin typeface="Garuda"/>
                <a:cs typeface="Garuda"/>
              </a:rPr>
              <a:t> </a:t>
            </a:r>
            <a:r>
              <a:rPr dirty="0" sz="800" spc="-5">
                <a:latin typeface="Garuda"/>
                <a:cs typeface="Garuda"/>
              </a:rPr>
              <a:t>is</a:t>
            </a:r>
            <a:r>
              <a:rPr dirty="0" sz="800" spc="-40">
                <a:latin typeface="Garuda"/>
                <a:cs typeface="Garuda"/>
              </a:rPr>
              <a:t> </a:t>
            </a:r>
            <a:r>
              <a:rPr dirty="0" sz="800">
                <a:latin typeface="Garuda"/>
                <a:cs typeface="Garuda"/>
              </a:rPr>
              <a:t>strictly</a:t>
            </a:r>
            <a:r>
              <a:rPr dirty="0" sz="800" spc="-40">
                <a:latin typeface="Garuda"/>
                <a:cs typeface="Garuda"/>
              </a:rPr>
              <a:t> </a:t>
            </a:r>
            <a:r>
              <a:rPr dirty="0" sz="800" spc="-5">
                <a:latin typeface="Garuda"/>
                <a:cs typeface="Garuda"/>
              </a:rPr>
              <a:t>prohibited</a:t>
            </a:r>
            <a:r>
              <a:rPr dirty="0" sz="800" spc="-40">
                <a:latin typeface="Garuda"/>
                <a:cs typeface="Garuda"/>
              </a:rPr>
              <a:t> </a:t>
            </a:r>
            <a:r>
              <a:rPr dirty="0" sz="800" spc="-5">
                <a:latin typeface="Garuda"/>
                <a:cs typeface="Garuda"/>
              </a:rPr>
              <a:t>and</a:t>
            </a:r>
            <a:r>
              <a:rPr dirty="0" sz="800" spc="-40">
                <a:latin typeface="Garuda"/>
                <a:cs typeface="Garuda"/>
              </a:rPr>
              <a:t> </a:t>
            </a:r>
            <a:r>
              <a:rPr dirty="0" sz="800" spc="-5">
                <a:latin typeface="Garuda"/>
                <a:cs typeface="Garuda"/>
              </a:rPr>
              <a:t>is</a:t>
            </a:r>
            <a:r>
              <a:rPr dirty="0" sz="800" spc="-40">
                <a:latin typeface="Garuda"/>
                <a:cs typeface="Garuda"/>
              </a:rPr>
              <a:t> </a:t>
            </a:r>
            <a:r>
              <a:rPr dirty="0" sz="800" spc="-5">
                <a:latin typeface="Garuda"/>
                <a:cs typeface="Garuda"/>
              </a:rPr>
              <a:t>in</a:t>
            </a:r>
            <a:endParaRPr sz="800">
              <a:latin typeface="Garuda"/>
              <a:cs typeface="Garuda"/>
            </a:endParaRPr>
          </a:p>
        </p:txBody>
      </p:sp>
      <p:sp>
        <p:nvSpPr>
          <p:cNvPr id="25" name="object 2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26" name="object 2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2" name="object 22"/>
          <p:cNvSpPr txBox="1"/>
          <p:nvPr/>
        </p:nvSpPr>
        <p:spPr>
          <a:xfrm>
            <a:off x="743204" y="5609382"/>
            <a:ext cx="6263640" cy="372999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Browsing APIs: Examples</a:t>
            </a:r>
            <a:r>
              <a:rPr dirty="0" sz="1300" spc="-10" b="1">
                <a:latin typeface="Arial"/>
                <a:cs typeface="Arial"/>
              </a:rPr>
              <a:t> </a:t>
            </a:r>
            <a:r>
              <a:rPr dirty="0" sz="1300" spc="5" b="1">
                <a:latin typeface="Arial"/>
                <a:cs typeface="Arial"/>
              </a:rPr>
              <a:t>(continued)</a:t>
            </a:r>
            <a:endParaRPr sz="1300">
              <a:latin typeface="Arial"/>
              <a:cs typeface="Arial"/>
            </a:endParaRPr>
          </a:p>
          <a:p>
            <a:pPr algn="just" marL="137795" marR="35560">
              <a:lnSpc>
                <a:spcPct val="101299"/>
              </a:lnSpc>
              <a:spcBef>
                <a:spcPts val="370"/>
              </a:spcBef>
            </a:pPr>
            <a:r>
              <a:rPr dirty="0" sz="1300" spc="10">
                <a:latin typeface="Times New Roman"/>
                <a:cs typeface="Times New Roman"/>
              </a:rPr>
              <a:t>The </a:t>
            </a:r>
            <a:r>
              <a:rPr dirty="0" sz="1300" spc="5">
                <a:latin typeface="Times New Roman"/>
                <a:cs typeface="Times New Roman"/>
              </a:rPr>
              <a:t>example in the slide shows </a:t>
            </a:r>
            <a:r>
              <a:rPr dirty="0" sz="1300" spc="10">
                <a:latin typeface="Times New Roman"/>
                <a:cs typeface="Times New Roman"/>
              </a:rPr>
              <a:t>how </a:t>
            </a:r>
            <a:r>
              <a:rPr dirty="0" sz="1300" spc="5">
                <a:latin typeface="Times New Roman"/>
                <a:cs typeface="Times New Roman"/>
              </a:rPr>
              <a:t>to fetch creation </a:t>
            </a:r>
            <a:r>
              <a:rPr dirty="0" sz="1300" spc="10">
                <a:latin typeface="Times New Roman"/>
                <a:cs typeface="Times New Roman"/>
              </a:rPr>
              <a:t>DDL </a:t>
            </a:r>
            <a:r>
              <a:rPr dirty="0" sz="1300" spc="5">
                <a:latin typeface="Times New Roman"/>
                <a:cs typeface="Times New Roman"/>
              </a:rPr>
              <a:t>for all </a:t>
            </a:r>
            <a:r>
              <a:rPr dirty="0" sz="1300" spc="10">
                <a:latin typeface="Times New Roman"/>
                <a:cs typeface="Times New Roman"/>
              </a:rPr>
              <a:t>“complete” </a:t>
            </a:r>
            <a:r>
              <a:rPr dirty="0" sz="1300" spc="5">
                <a:latin typeface="Times New Roman"/>
                <a:cs typeface="Times New Roman"/>
              </a:rPr>
              <a:t>tables in the  current schema, filtering out nested tables </a:t>
            </a:r>
            <a:r>
              <a:rPr dirty="0" sz="1300" spc="10">
                <a:latin typeface="Times New Roman"/>
                <a:cs typeface="Times New Roman"/>
              </a:rPr>
              <a:t>and </a:t>
            </a:r>
            <a:r>
              <a:rPr dirty="0" sz="1300" spc="5">
                <a:latin typeface="Times New Roman"/>
                <a:cs typeface="Times New Roman"/>
              </a:rPr>
              <a:t>overflow segments. </a:t>
            </a:r>
            <a:r>
              <a:rPr dirty="0" sz="1300" spc="10">
                <a:latin typeface="Times New Roman"/>
                <a:cs typeface="Times New Roman"/>
              </a:rPr>
              <a:t>The </a:t>
            </a:r>
            <a:r>
              <a:rPr dirty="0" sz="1300" spc="5">
                <a:latin typeface="Times New Roman"/>
                <a:cs typeface="Times New Roman"/>
              </a:rPr>
              <a:t>steps shown in the  slide are as</a:t>
            </a:r>
            <a:r>
              <a:rPr dirty="0" sz="1300" spc="10">
                <a:latin typeface="Times New Roman"/>
                <a:cs typeface="Times New Roman"/>
              </a:rPr>
              <a:t> </a:t>
            </a:r>
            <a:r>
              <a:rPr dirty="0" sz="1300" spc="5">
                <a:latin typeface="Times New Roman"/>
                <a:cs typeface="Times New Roman"/>
              </a:rPr>
              <a:t>follows:</a:t>
            </a:r>
            <a:endParaRPr sz="1300">
              <a:latin typeface="Times New Roman"/>
              <a:cs typeface="Times New Roman"/>
            </a:endParaRPr>
          </a:p>
          <a:p>
            <a:pPr algn="just" marL="515620" marR="5080" indent="-252095">
              <a:lnSpc>
                <a:spcPct val="103800"/>
              </a:lnSpc>
              <a:spcBef>
                <a:spcPts val="280"/>
              </a:spcBef>
              <a:buAutoNum type="arabicPeriod"/>
              <a:tabLst>
                <a:tab pos="516255" algn="l"/>
              </a:tabLst>
            </a:pPr>
            <a:r>
              <a:rPr dirty="0" sz="1300" spc="10">
                <a:latin typeface="Times New Roman"/>
                <a:cs typeface="Times New Roman"/>
              </a:rPr>
              <a:t>The </a:t>
            </a:r>
            <a:r>
              <a:rPr dirty="0" sz="1300" spc="15">
                <a:latin typeface="Courier New"/>
                <a:cs typeface="Courier New"/>
              </a:rPr>
              <a:t>SET_TRANSFORM_PARAM</a:t>
            </a:r>
            <a:r>
              <a:rPr dirty="0" sz="1300" spc="-370">
                <a:latin typeface="Courier New"/>
                <a:cs typeface="Courier New"/>
              </a:rPr>
              <a:t> </a:t>
            </a:r>
            <a:r>
              <a:rPr dirty="0" sz="1300" spc="5">
                <a:latin typeface="Times New Roman"/>
                <a:cs typeface="Times New Roman"/>
              </a:rPr>
              <a:t>function specifies that the storage clauses are not to  be returned in the SQL DDL. </a:t>
            </a:r>
            <a:r>
              <a:rPr dirty="0" sz="1300" spc="10">
                <a:latin typeface="Times New Roman"/>
                <a:cs typeface="Times New Roman"/>
              </a:rPr>
              <a:t>The </a:t>
            </a:r>
            <a:r>
              <a:rPr dirty="0" sz="1300" spc="15">
                <a:latin typeface="Courier New"/>
                <a:cs typeface="Courier New"/>
              </a:rPr>
              <a:t>SESSION_TRANSFORM</a:t>
            </a:r>
            <a:r>
              <a:rPr dirty="0" sz="1300" spc="-365">
                <a:latin typeface="Courier New"/>
                <a:cs typeface="Courier New"/>
              </a:rPr>
              <a:t> </a:t>
            </a:r>
            <a:r>
              <a:rPr dirty="0" sz="1300" spc="5">
                <a:latin typeface="Times New Roman"/>
                <a:cs typeface="Times New Roman"/>
              </a:rPr>
              <a:t>function is interpreted to  </a:t>
            </a:r>
            <a:r>
              <a:rPr dirty="0" sz="1300" spc="10">
                <a:latin typeface="Times New Roman"/>
                <a:cs typeface="Times New Roman"/>
              </a:rPr>
              <a:t>mean </a:t>
            </a:r>
            <a:r>
              <a:rPr dirty="0" sz="1300" spc="5">
                <a:latin typeface="Times New Roman"/>
                <a:cs typeface="Times New Roman"/>
              </a:rPr>
              <a:t>“for the current</a:t>
            </a:r>
            <a:r>
              <a:rPr dirty="0" sz="1300" spc="-5">
                <a:latin typeface="Times New Roman"/>
                <a:cs typeface="Times New Roman"/>
              </a:rPr>
              <a:t> </a:t>
            </a:r>
            <a:r>
              <a:rPr dirty="0" sz="1300" spc="5">
                <a:latin typeface="Times New Roman"/>
                <a:cs typeface="Times New Roman"/>
              </a:rPr>
              <a:t>session.”</a:t>
            </a:r>
            <a:endParaRPr sz="1300">
              <a:latin typeface="Times New Roman"/>
              <a:cs typeface="Times New Roman"/>
            </a:endParaRPr>
          </a:p>
          <a:p>
            <a:pPr algn="just" marL="515620" marR="122555" indent="-251460">
              <a:lnSpc>
                <a:spcPct val="106500"/>
              </a:lnSpc>
              <a:spcBef>
                <a:spcPts val="240"/>
              </a:spcBef>
              <a:buAutoNum type="arabicPeriod"/>
              <a:tabLst>
                <a:tab pos="516255" algn="l"/>
              </a:tabLst>
            </a:pPr>
            <a:r>
              <a:rPr dirty="0" sz="1300" spc="5">
                <a:latin typeface="Times New Roman"/>
                <a:cs typeface="Times New Roman"/>
              </a:rPr>
              <a:t>Use the </a:t>
            </a:r>
            <a:r>
              <a:rPr dirty="0" sz="1300" spc="15">
                <a:latin typeface="Courier New"/>
                <a:cs typeface="Courier New"/>
              </a:rPr>
              <a:t>GET_DDL</a:t>
            </a:r>
            <a:r>
              <a:rPr dirty="0" sz="1300" spc="-400">
                <a:latin typeface="Courier New"/>
                <a:cs typeface="Courier New"/>
              </a:rPr>
              <a:t> </a:t>
            </a:r>
            <a:r>
              <a:rPr dirty="0" sz="1300" spc="5">
                <a:latin typeface="Times New Roman"/>
                <a:cs typeface="Times New Roman"/>
              </a:rPr>
              <a:t>function to retrieve </a:t>
            </a:r>
            <a:r>
              <a:rPr dirty="0" sz="1300" spc="10">
                <a:latin typeface="Times New Roman"/>
                <a:cs typeface="Times New Roman"/>
              </a:rPr>
              <a:t>DDL on </a:t>
            </a:r>
            <a:r>
              <a:rPr dirty="0" sz="1300" spc="5">
                <a:latin typeface="Times New Roman"/>
                <a:cs typeface="Times New Roman"/>
              </a:rPr>
              <a:t>all non-nested and </a:t>
            </a:r>
            <a:r>
              <a:rPr dirty="0" sz="1300" spc="10">
                <a:latin typeface="Times New Roman"/>
                <a:cs typeface="Times New Roman"/>
              </a:rPr>
              <a:t>non-IOT </a:t>
            </a:r>
            <a:r>
              <a:rPr dirty="0" sz="1300" spc="5">
                <a:latin typeface="Times New Roman"/>
                <a:cs typeface="Times New Roman"/>
              </a:rPr>
              <a:t>(index-  organized table) tables.</a:t>
            </a:r>
            <a:endParaRPr sz="1300">
              <a:latin typeface="Times New Roman"/>
              <a:cs typeface="Times New Roman"/>
            </a:endParaRPr>
          </a:p>
          <a:p>
            <a:pPr marL="1110615" marR="2553335" indent="-92710">
              <a:lnSpc>
                <a:spcPct val="101299"/>
              </a:lnSpc>
              <a:spcBef>
                <a:spcPts val="290"/>
              </a:spcBef>
            </a:pPr>
            <a:r>
              <a:rPr dirty="0" sz="1200" spc="5">
                <a:latin typeface="Courier New"/>
                <a:cs typeface="Courier New"/>
              </a:rPr>
              <a:t>CREATE TABLE "HR"."COUNTRIES"  </a:t>
            </a:r>
            <a:r>
              <a:rPr dirty="0" sz="1200">
                <a:latin typeface="Courier New"/>
                <a:cs typeface="Courier New"/>
              </a:rPr>
              <a:t> </a:t>
            </a:r>
            <a:r>
              <a:rPr dirty="0" sz="1200" spc="5">
                <a:latin typeface="Courier New"/>
                <a:cs typeface="Courier New"/>
              </a:rPr>
              <a:t>( "COUNTRY_ID"</a:t>
            </a:r>
            <a:r>
              <a:rPr dirty="0" sz="1200">
                <a:latin typeface="Courier New"/>
                <a:cs typeface="Courier New"/>
              </a:rPr>
              <a:t> </a:t>
            </a:r>
            <a:r>
              <a:rPr dirty="0" sz="1200" spc="5">
                <a:latin typeface="Courier New"/>
                <a:cs typeface="Courier New"/>
              </a:rPr>
              <a:t>CHAR(2)</a:t>
            </a:r>
            <a:endParaRPr sz="1200">
              <a:latin typeface="Courier New"/>
              <a:cs typeface="Courier New"/>
            </a:endParaRPr>
          </a:p>
          <a:p>
            <a:pPr marL="1295400" marR="699770" indent="184785">
              <a:lnSpc>
                <a:spcPct val="101299"/>
              </a:lnSpc>
              <a:tabLst>
                <a:tab pos="4906645" algn="l"/>
              </a:tabLst>
            </a:pPr>
            <a:r>
              <a:rPr dirty="0" sz="1200" spc="5">
                <a:latin typeface="Courier New"/>
                <a:cs typeface="Courier New"/>
              </a:rPr>
              <a:t>CONSTRAINT</a:t>
            </a:r>
            <a:r>
              <a:rPr dirty="0" sz="1200" spc="10">
                <a:latin typeface="Courier New"/>
                <a:cs typeface="Courier New"/>
              </a:rPr>
              <a:t> </a:t>
            </a:r>
            <a:r>
              <a:rPr dirty="0" sz="1200" spc="5">
                <a:latin typeface="Courier New"/>
                <a:cs typeface="Courier New"/>
              </a:rPr>
              <a:t>"COUNTRY_ID_NN"</a:t>
            </a:r>
            <a:r>
              <a:rPr dirty="0" sz="1200" spc="5">
                <a:latin typeface="Courier New"/>
                <a:cs typeface="Courier New"/>
              </a:rPr>
              <a:t> </a:t>
            </a:r>
            <a:r>
              <a:rPr dirty="0" sz="1200" spc="5">
                <a:latin typeface="Courier New"/>
                <a:cs typeface="Courier New"/>
              </a:rPr>
              <a:t>NOT</a:t>
            </a:r>
            <a:r>
              <a:rPr dirty="0" sz="1200" spc="5">
                <a:latin typeface="Courier New"/>
                <a:cs typeface="Courier New"/>
              </a:rPr>
              <a:t> </a:t>
            </a:r>
            <a:r>
              <a:rPr dirty="0" sz="1200" spc="5">
                <a:latin typeface="Courier New"/>
                <a:cs typeface="Courier New"/>
              </a:rPr>
              <a:t>NULL</a:t>
            </a:r>
            <a:r>
              <a:rPr dirty="0" sz="1200">
                <a:latin typeface="Courier New"/>
                <a:cs typeface="Courier New"/>
              </a:rPr>
              <a:t>	</a:t>
            </a:r>
            <a:r>
              <a:rPr dirty="0" sz="1200" spc="5">
                <a:latin typeface="Courier New"/>
                <a:cs typeface="Courier New"/>
              </a:rPr>
              <a:t>ENABLE,  </a:t>
            </a:r>
            <a:r>
              <a:rPr dirty="0" sz="1200" spc="5">
                <a:latin typeface="Courier New"/>
                <a:cs typeface="Courier New"/>
              </a:rPr>
              <a:t>"COUNTRY_NAME"</a:t>
            </a:r>
            <a:r>
              <a:rPr dirty="0" sz="1200">
                <a:latin typeface="Courier New"/>
                <a:cs typeface="Courier New"/>
              </a:rPr>
              <a:t> </a:t>
            </a:r>
            <a:r>
              <a:rPr dirty="0" sz="1200" spc="5">
                <a:latin typeface="Courier New"/>
                <a:cs typeface="Courier New"/>
              </a:rPr>
              <a:t>VARCHAR2(40),</a:t>
            </a:r>
            <a:endParaRPr sz="1200">
              <a:latin typeface="Courier New"/>
              <a:cs typeface="Courier New"/>
            </a:endParaRPr>
          </a:p>
          <a:p>
            <a:pPr marL="1295400">
              <a:lnSpc>
                <a:spcPct val="100000"/>
              </a:lnSpc>
              <a:spcBef>
                <a:spcPts val="10"/>
              </a:spcBef>
            </a:pPr>
            <a:r>
              <a:rPr dirty="0" sz="1200" spc="5">
                <a:latin typeface="Courier New"/>
                <a:cs typeface="Courier New"/>
              </a:rPr>
              <a:t>"REGION_ID" NUMBER,</a:t>
            </a:r>
            <a:endParaRPr sz="1200">
              <a:latin typeface="Courier New"/>
              <a:cs typeface="Courier New"/>
            </a:endParaRPr>
          </a:p>
          <a:p>
            <a:pPr marL="1572895" marR="1532890">
              <a:lnSpc>
                <a:spcPct val="101299"/>
              </a:lnSpc>
            </a:pPr>
            <a:r>
              <a:rPr dirty="0" sz="1200" spc="5">
                <a:latin typeface="Courier New"/>
                <a:cs typeface="Courier New"/>
              </a:rPr>
              <a:t>CONSTRAINT "COUNTRY_C_ID_PK"  PRIMARY KEY ("COUNTRY_ID")</a:t>
            </a:r>
            <a:r>
              <a:rPr dirty="0" sz="1200" spc="-25">
                <a:latin typeface="Courier New"/>
                <a:cs typeface="Courier New"/>
              </a:rPr>
              <a:t> </a:t>
            </a:r>
            <a:r>
              <a:rPr dirty="0" sz="1200" spc="5">
                <a:latin typeface="Courier New"/>
                <a:cs typeface="Courier New"/>
              </a:rPr>
              <a:t>ENABLE,</a:t>
            </a:r>
            <a:endParaRPr sz="1200">
              <a:latin typeface="Courier New"/>
              <a:cs typeface="Courier New"/>
            </a:endParaRPr>
          </a:p>
          <a:p>
            <a:pPr marL="1572895">
              <a:lnSpc>
                <a:spcPct val="100000"/>
              </a:lnSpc>
              <a:spcBef>
                <a:spcPts val="20"/>
              </a:spcBef>
            </a:pPr>
            <a:r>
              <a:rPr dirty="0" sz="1200" spc="5">
                <a:latin typeface="Courier New"/>
                <a:cs typeface="Courier New"/>
              </a:rPr>
              <a:t>CONSTRAINT "COUNTR_REG_FK" FOREIGN</a:t>
            </a:r>
            <a:r>
              <a:rPr dirty="0" sz="1200">
                <a:latin typeface="Courier New"/>
                <a:cs typeface="Courier New"/>
              </a:rPr>
              <a:t> </a:t>
            </a:r>
            <a:r>
              <a:rPr dirty="0" sz="1200" spc="5">
                <a:latin typeface="Courier New"/>
                <a:cs typeface="Courier New"/>
              </a:rPr>
              <a:t>KEY</a:t>
            </a:r>
            <a:endParaRPr sz="1200">
              <a:latin typeface="Courier New"/>
              <a:cs typeface="Courier New"/>
            </a:endParaRPr>
          </a:p>
          <a:p>
            <a:pPr marL="1018540">
              <a:lnSpc>
                <a:spcPct val="100000"/>
              </a:lnSpc>
              <a:spcBef>
                <a:spcPts val="15"/>
              </a:spcBef>
            </a:pPr>
            <a:r>
              <a:rPr dirty="0" sz="1200">
                <a:latin typeface="Courier New"/>
                <a:cs typeface="Courier New"/>
              </a:rPr>
              <a:t>...</a:t>
            </a:r>
            <a:endParaRPr sz="1200">
              <a:latin typeface="Courier New"/>
              <a:cs typeface="Courier New"/>
            </a:endParaRPr>
          </a:p>
        </p:txBody>
      </p:sp>
      <p:sp>
        <p:nvSpPr>
          <p:cNvPr id="23" name="object 2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61003" y="1981961"/>
            <a:ext cx="870585" cy="1666239"/>
          </a:xfrm>
          <a:custGeom>
            <a:avLst/>
            <a:gdLst/>
            <a:ahLst/>
            <a:cxnLst/>
            <a:rect l="l" t="t" r="r" b="b"/>
            <a:pathLst>
              <a:path w="870585" h="1666239">
                <a:moveTo>
                  <a:pt x="870203" y="0"/>
                </a:moveTo>
                <a:lnTo>
                  <a:pt x="0" y="0"/>
                </a:lnTo>
                <a:lnTo>
                  <a:pt x="0" y="45720"/>
                </a:lnTo>
                <a:lnTo>
                  <a:pt x="71627" y="45720"/>
                </a:lnTo>
                <a:lnTo>
                  <a:pt x="88391" y="47244"/>
                </a:lnTo>
                <a:lnTo>
                  <a:pt x="148942" y="60998"/>
                </a:lnTo>
                <a:lnTo>
                  <a:pt x="200405" y="95250"/>
                </a:lnTo>
                <a:lnTo>
                  <a:pt x="225527" y="140566"/>
                </a:lnTo>
                <a:lnTo>
                  <a:pt x="231147" y="179979"/>
                </a:lnTo>
                <a:lnTo>
                  <a:pt x="232827" y="220461"/>
                </a:lnTo>
                <a:lnTo>
                  <a:pt x="233933" y="254508"/>
                </a:lnTo>
                <a:lnTo>
                  <a:pt x="233933" y="1410462"/>
                </a:lnTo>
                <a:lnTo>
                  <a:pt x="233133" y="1462497"/>
                </a:lnTo>
                <a:lnTo>
                  <a:pt x="227941" y="1507170"/>
                </a:lnTo>
                <a:lnTo>
                  <a:pt x="216536" y="1544457"/>
                </a:lnTo>
                <a:lnTo>
                  <a:pt x="167808" y="1596774"/>
                </a:lnTo>
                <a:lnTo>
                  <a:pt x="126845" y="1611754"/>
                </a:lnTo>
                <a:lnTo>
                  <a:pt x="72389" y="1619250"/>
                </a:lnTo>
                <a:lnTo>
                  <a:pt x="54863" y="1620012"/>
                </a:lnTo>
                <a:lnTo>
                  <a:pt x="0" y="1620012"/>
                </a:lnTo>
                <a:lnTo>
                  <a:pt x="0" y="1665732"/>
                </a:lnTo>
                <a:lnTo>
                  <a:pt x="870203" y="1665732"/>
                </a:lnTo>
                <a:lnTo>
                  <a:pt x="870203" y="1620012"/>
                </a:lnTo>
                <a:lnTo>
                  <a:pt x="815339" y="1620012"/>
                </a:lnTo>
                <a:lnTo>
                  <a:pt x="781811" y="1618488"/>
                </a:lnTo>
                <a:lnTo>
                  <a:pt x="725657" y="1606243"/>
                </a:lnTo>
                <a:lnTo>
                  <a:pt x="676655" y="1576578"/>
                </a:lnTo>
                <a:lnTo>
                  <a:pt x="646971" y="1534809"/>
                </a:lnTo>
                <a:lnTo>
                  <a:pt x="635507" y="1438656"/>
                </a:lnTo>
                <a:lnTo>
                  <a:pt x="634745" y="1411224"/>
                </a:lnTo>
                <a:lnTo>
                  <a:pt x="634745" y="284988"/>
                </a:lnTo>
                <a:lnTo>
                  <a:pt x="634906" y="235200"/>
                </a:lnTo>
                <a:lnTo>
                  <a:pt x="636938" y="190498"/>
                </a:lnTo>
                <a:lnTo>
                  <a:pt x="642794" y="151178"/>
                </a:lnTo>
                <a:lnTo>
                  <a:pt x="673795" y="89875"/>
                </a:lnTo>
                <a:lnTo>
                  <a:pt x="743534" y="53668"/>
                </a:lnTo>
                <a:lnTo>
                  <a:pt x="797813" y="45720"/>
                </a:lnTo>
                <a:lnTo>
                  <a:pt x="870203" y="45720"/>
                </a:lnTo>
                <a:lnTo>
                  <a:pt x="870203"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marL="635">
              <a:lnSpc>
                <a:spcPct val="100000"/>
              </a:lnSpc>
            </a:pPr>
            <a:r>
              <a:rPr dirty="0" sz="2000" b="1">
                <a:latin typeface="Arial"/>
                <a:cs typeface="Arial"/>
              </a:rPr>
              <a:t>Introduction</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Explain the execution flow of </a:t>
            </a:r>
            <a:r>
              <a:rPr dirty="0" sz="1550" spc="15" b="1">
                <a:latin typeface="Arial"/>
                <a:cs typeface="Arial"/>
              </a:rPr>
              <a:t>SQL</a:t>
            </a:r>
            <a:r>
              <a:rPr dirty="0" sz="1550" b="1">
                <a:latin typeface="Arial"/>
                <a:cs typeface="Arial"/>
              </a:rPr>
              <a:t> </a:t>
            </a:r>
            <a:r>
              <a:rPr dirty="0" sz="1550" spc="10" b="1">
                <a:latin typeface="Arial"/>
                <a:cs typeface="Arial"/>
              </a:rPr>
              <a:t>statements</a:t>
            </a:r>
            <a:endParaRPr sz="1550">
              <a:latin typeface="Arial"/>
              <a:cs typeface="Arial"/>
            </a:endParaRPr>
          </a:p>
          <a:p>
            <a:pPr marL="1035050" marR="704850" indent="-327025">
              <a:lnSpc>
                <a:spcPct val="98400"/>
              </a:lnSpc>
              <a:spcBef>
                <a:spcPts val="434"/>
              </a:spcBef>
              <a:buClr>
                <a:srgbClr val="FF0000"/>
              </a:buClr>
              <a:buFont typeface="Arial"/>
              <a:buChar char="•"/>
              <a:tabLst>
                <a:tab pos="1035050" algn="l"/>
                <a:tab pos="1035685" algn="l"/>
              </a:tabLst>
            </a:pPr>
            <a:r>
              <a:rPr dirty="0" sz="1550" spc="10" b="1">
                <a:latin typeface="Arial"/>
                <a:cs typeface="Arial"/>
              </a:rPr>
              <a:t>Create </a:t>
            </a:r>
            <a:r>
              <a:rPr dirty="0" sz="1550" spc="15" b="1">
                <a:latin typeface="Arial"/>
                <a:cs typeface="Arial"/>
              </a:rPr>
              <a:t>SQL </a:t>
            </a:r>
            <a:r>
              <a:rPr dirty="0" sz="1550" spc="10" b="1">
                <a:latin typeface="Arial"/>
                <a:cs typeface="Arial"/>
              </a:rPr>
              <a:t>statements dynamically and execute  them using either Native Dynamic </a:t>
            </a:r>
            <a:r>
              <a:rPr dirty="0" sz="1550" spc="15" b="1">
                <a:latin typeface="Arial"/>
                <a:cs typeface="Arial"/>
              </a:rPr>
              <a:t>SQL </a:t>
            </a:r>
            <a:r>
              <a:rPr dirty="0" sz="1550" spc="10" b="1">
                <a:latin typeface="Arial"/>
                <a:cs typeface="Arial"/>
              </a:rPr>
              <a:t>statements  or the </a:t>
            </a:r>
            <a:r>
              <a:rPr dirty="0" sz="1550" spc="10" b="1">
                <a:latin typeface="Courier New"/>
                <a:cs typeface="Courier New"/>
              </a:rPr>
              <a:t>DBMS_SQL</a:t>
            </a:r>
            <a:r>
              <a:rPr dirty="0" sz="1550" spc="-500" b="1">
                <a:latin typeface="Courier New"/>
                <a:cs typeface="Courier New"/>
              </a:rPr>
              <a:t> </a:t>
            </a:r>
            <a:r>
              <a:rPr dirty="0" sz="1550" spc="10" b="1">
                <a:latin typeface="Arial"/>
                <a:cs typeface="Arial"/>
              </a:rPr>
              <a:t>package</a:t>
            </a:r>
            <a:endParaRPr sz="1550">
              <a:latin typeface="Arial"/>
              <a:cs typeface="Arial"/>
            </a:endParaRPr>
          </a:p>
          <a:p>
            <a:pPr marL="1034415" marR="709295" indent="-327025">
              <a:lnSpc>
                <a:spcPts val="1770"/>
              </a:lnSpc>
              <a:spcBef>
                <a:spcPts val="650"/>
              </a:spcBef>
              <a:buClr>
                <a:srgbClr val="FF0000"/>
              </a:buClr>
              <a:buFont typeface="Arial"/>
              <a:buChar char="•"/>
              <a:tabLst>
                <a:tab pos="1034415" algn="l"/>
                <a:tab pos="1035050" algn="l"/>
              </a:tabLst>
            </a:pPr>
            <a:r>
              <a:rPr dirty="0" sz="1550" spc="10" b="1">
                <a:latin typeface="Arial"/>
                <a:cs typeface="Arial"/>
              </a:rPr>
              <a:t>Recognize the advantages of using Native  Dynamic </a:t>
            </a:r>
            <a:r>
              <a:rPr dirty="0" sz="1550" spc="15" b="1">
                <a:latin typeface="Arial"/>
                <a:cs typeface="Arial"/>
              </a:rPr>
              <a:t>SQL </a:t>
            </a:r>
            <a:r>
              <a:rPr dirty="0" sz="1550" spc="10" b="1">
                <a:latin typeface="Arial"/>
                <a:cs typeface="Arial"/>
              </a:rPr>
              <a:t>compared to the </a:t>
            </a:r>
            <a:r>
              <a:rPr dirty="0" sz="1550" spc="10" b="1">
                <a:latin typeface="Courier New"/>
                <a:cs typeface="Courier New"/>
              </a:rPr>
              <a:t>DBMS_SQL</a:t>
            </a:r>
            <a:r>
              <a:rPr dirty="0" sz="1550" spc="-509" b="1">
                <a:latin typeface="Courier New"/>
                <a:cs typeface="Courier New"/>
              </a:rPr>
              <a:t> </a:t>
            </a:r>
            <a:r>
              <a:rPr dirty="0" sz="1550" spc="10" b="1">
                <a:latin typeface="Arial"/>
                <a:cs typeface="Arial"/>
              </a:rPr>
              <a:t>package</a:t>
            </a:r>
            <a:endParaRPr sz="1550">
              <a:latin typeface="Arial"/>
              <a:cs typeface="Arial"/>
            </a:endParaRPr>
          </a:p>
          <a:p>
            <a:pPr marL="1034415" marR="913130" indent="-327025">
              <a:lnSpc>
                <a:spcPct val="104500"/>
              </a:lnSpc>
              <a:spcBef>
                <a:spcPts val="275"/>
              </a:spcBef>
              <a:buClr>
                <a:srgbClr val="FF0000"/>
              </a:buClr>
              <a:buFont typeface="Arial"/>
              <a:buChar char="•"/>
              <a:tabLst>
                <a:tab pos="1034415" algn="l"/>
                <a:tab pos="1035050" algn="l"/>
              </a:tabLst>
            </a:pPr>
            <a:r>
              <a:rPr dirty="0" sz="1550" spc="10" b="1">
                <a:latin typeface="Arial"/>
                <a:cs typeface="Arial"/>
              </a:rPr>
              <a:t>Use </a:t>
            </a:r>
            <a:r>
              <a:rPr dirty="0" sz="1550" spc="10" b="1">
                <a:latin typeface="Courier New"/>
                <a:cs typeface="Courier New"/>
              </a:rPr>
              <a:t>DBMS_METADATA </a:t>
            </a:r>
            <a:r>
              <a:rPr dirty="0" sz="1550" spc="10" b="1">
                <a:latin typeface="Arial"/>
                <a:cs typeface="Arial"/>
              </a:rPr>
              <a:t>subprograms to  programmatically obtain metadata from the data  dictionary</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1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73800" cy="242951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5080">
              <a:lnSpc>
                <a:spcPct val="99700"/>
              </a:lnSpc>
              <a:spcBef>
                <a:spcPts val="39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discovered </a:t>
            </a:r>
            <a:r>
              <a:rPr dirty="0" sz="1300" spc="10">
                <a:latin typeface="Times New Roman"/>
                <a:cs typeface="Times New Roman"/>
              </a:rPr>
              <a:t>how </a:t>
            </a:r>
            <a:r>
              <a:rPr dirty="0" sz="1300" spc="5">
                <a:latin typeface="Times New Roman"/>
                <a:cs typeface="Times New Roman"/>
              </a:rPr>
              <a:t>to </a:t>
            </a:r>
            <a:r>
              <a:rPr dirty="0" sz="1300" spc="10">
                <a:latin typeface="Times New Roman"/>
                <a:cs typeface="Times New Roman"/>
              </a:rPr>
              <a:t>dynamically </a:t>
            </a:r>
            <a:r>
              <a:rPr dirty="0" sz="1300" spc="5">
                <a:latin typeface="Times New Roman"/>
                <a:cs typeface="Times New Roman"/>
              </a:rPr>
              <a:t>create any </a:t>
            </a:r>
            <a:r>
              <a:rPr dirty="0" sz="1300" spc="10">
                <a:latin typeface="Times New Roman"/>
                <a:cs typeface="Times New Roman"/>
              </a:rPr>
              <a:t>SQL </a:t>
            </a:r>
            <a:r>
              <a:rPr dirty="0" sz="1300" spc="5">
                <a:latin typeface="Times New Roman"/>
                <a:cs typeface="Times New Roman"/>
              </a:rPr>
              <a:t>statement and execute it  using the Native </a:t>
            </a:r>
            <a:r>
              <a:rPr dirty="0" sz="1300" spc="10">
                <a:latin typeface="Times New Roman"/>
                <a:cs typeface="Times New Roman"/>
              </a:rPr>
              <a:t>Dynamic SQL </a:t>
            </a:r>
            <a:r>
              <a:rPr dirty="0" sz="1300" spc="5">
                <a:latin typeface="Times New Roman"/>
                <a:cs typeface="Times New Roman"/>
              </a:rPr>
              <a:t>statements. </a:t>
            </a:r>
            <a:r>
              <a:rPr dirty="0" sz="1300" spc="10">
                <a:latin typeface="Times New Roman"/>
                <a:cs typeface="Times New Roman"/>
              </a:rPr>
              <a:t>Dynamically </a:t>
            </a:r>
            <a:r>
              <a:rPr dirty="0" sz="1300" spc="5">
                <a:latin typeface="Times New Roman"/>
                <a:cs typeface="Times New Roman"/>
              </a:rPr>
              <a:t>executing </a:t>
            </a:r>
            <a:r>
              <a:rPr dirty="0" sz="1300" spc="10">
                <a:latin typeface="Times New Roman"/>
                <a:cs typeface="Times New Roman"/>
              </a:rPr>
              <a:t>SQL </a:t>
            </a:r>
            <a:r>
              <a:rPr dirty="0" sz="1300" spc="5">
                <a:latin typeface="Times New Roman"/>
                <a:cs typeface="Times New Roman"/>
              </a:rPr>
              <a:t>and </a:t>
            </a:r>
            <a:r>
              <a:rPr dirty="0" sz="1300" spc="10">
                <a:latin typeface="Times New Roman"/>
                <a:cs typeface="Times New Roman"/>
              </a:rPr>
              <a:t>PL/SQL </a:t>
            </a:r>
            <a:r>
              <a:rPr dirty="0" sz="1300" spc="5">
                <a:latin typeface="Times New Roman"/>
                <a:cs typeface="Times New Roman"/>
              </a:rPr>
              <a:t>code  extends the capabilities of </a:t>
            </a:r>
            <a:r>
              <a:rPr dirty="0" sz="1300" spc="10">
                <a:latin typeface="Times New Roman"/>
                <a:cs typeface="Times New Roman"/>
              </a:rPr>
              <a:t>PL/SQL </a:t>
            </a:r>
            <a:r>
              <a:rPr dirty="0" sz="1300" spc="5">
                <a:latin typeface="Times New Roman"/>
                <a:cs typeface="Times New Roman"/>
              </a:rPr>
              <a:t>beyond query and transactional operations. For earlier  releases of the database, </a:t>
            </a:r>
            <a:r>
              <a:rPr dirty="0" sz="1300" spc="10">
                <a:latin typeface="Times New Roman"/>
                <a:cs typeface="Times New Roman"/>
              </a:rPr>
              <a:t>you </a:t>
            </a:r>
            <a:r>
              <a:rPr dirty="0" sz="1300" spc="5">
                <a:latin typeface="Times New Roman"/>
                <a:cs typeface="Times New Roman"/>
              </a:rPr>
              <a:t>could achieve similar results with the </a:t>
            </a:r>
            <a:r>
              <a:rPr dirty="0" sz="1300" spc="15">
                <a:latin typeface="Courier New"/>
                <a:cs typeface="Courier New"/>
              </a:rPr>
              <a:t>DBMS_SQL</a:t>
            </a:r>
            <a:r>
              <a:rPr dirty="0" sz="1300" spc="-350">
                <a:latin typeface="Courier New"/>
                <a:cs typeface="Courier New"/>
              </a:rPr>
              <a:t> </a:t>
            </a:r>
            <a:r>
              <a:rPr dirty="0" sz="1300" spc="5">
                <a:latin typeface="Times New Roman"/>
                <a:cs typeface="Times New Roman"/>
              </a:rPr>
              <a:t>package.</a:t>
            </a:r>
            <a:endParaRPr sz="1300">
              <a:latin typeface="Times New Roman"/>
              <a:cs typeface="Times New Roman"/>
            </a:endParaRPr>
          </a:p>
          <a:p>
            <a:pPr algn="just" marL="137795" marR="265430">
              <a:lnSpc>
                <a:spcPct val="101299"/>
              </a:lnSpc>
              <a:spcBef>
                <a:spcPts val="475"/>
              </a:spcBef>
            </a:pPr>
            <a:r>
              <a:rPr dirty="0" sz="1300" spc="10">
                <a:latin typeface="Times New Roman"/>
                <a:cs typeface="Times New Roman"/>
              </a:rPr>
              <a:t>The </a:t>
            </a:r>
            <a:r>
              <a:rPr dirty="0" sz="1300" spc="5">
                <a:latin typeface="Times New Roman"/>
                <a:cs typeface="Times New Roman"/>
              </a:rPr>
              <a:t>lesson explored </a:t>
            </a:r>
            <a:r>
              <a:rPr dirty="0" sz="1300" spc="10">
                <a:latin typeface="Times New Roman"/>
                <a:cs typeface="Times New Roman"/>
              </a:rPr>
              <a:t>some </a:t>
            </a:r>
            <a:r>
              <a:rPr dirty="0" sz="1300" spc="5">
                <a:latin typeface="Times New Roman"/>
                <a:cs typeface="Times New Roman"/>
              </a:rPr>
              <a:t>differences and </a:t>
            </a:r>
            <a:r>
              <a:rPr dirty="0" sz="1300" spc="10">
                <a:latin typeface="Times New Roman"/>
                <a:cs typeface="Times New Roman"/>
              </a:rPr>
              <a:t>compared </a:t>
            </a:r>
            <a:r>
              <a:rPr dirty="0" sz="1300" spc="5">
                <a:latin typeface="Times New Roman"/>
                <a:cs typeface="Times New Roman"/>
              </a:rPr>
              <a:t>using Native </a:t>
            </a:r>
            <a:r>
              <a:rPr dirty="0" sz="1300" spc="10">
                <a:latin typeface="Times New Roman"/>
                <a:cs typeface="Times New Roman"/>
              </a:rPr>
              <a:t>Dynamic SQL </a:t>
            </a:r>
            <a:r>
              <a:rPr dirty="0" sz="1300" spc="5">
                <a:latin typeface="Times New Roman"/>
                <a:cs typeface="Times New Roman"/>
              </a:rPr>
              <a:t>to the  </a:t>
            </a:r>
            <a:r>
              <a:rPr dirty="0" sz="1300" spc="15">
                <a:latin typeface="Courier New"/>
                <a:cs typeface="Courier New"/>
              </a:rPr>
              <a:t>DBMS_SQL</a:t>
            </a:r>
            <a:r>
              <a:rPr dirty="0" sz="1300" spc="-375">
                <a:latin typeface="Courier New"/>
                <a:cs typeface="Courier New"/>
              </a:rPr>
              <a:t> </a:t>
            </a:r>
            <a:r>
              <a:rPr dirty="0" sz="1300" spc="5">
                <a:latin typeface="Times New Roman"/>
                <a:cs typeface="Times New Roman"/>
              </a:rPr>
              <a:t>package. If </a:t>
            </a:r>
            <a:r>
              <a:rPr dirty="0" sz="1300" spc="10">
                <a:latin typeface="Times New Roman"/>
                <a:cs typeface="Times New Roman"/>
              </a:rPr>
              <a:t>you </a:t>
            </a:r>
            <a:r>
              <a:rPr dirty="0" sz="1300" spc="5">
                <a:latin typeface="Times New Roman"/>
                <a:cs typeface="Times New Roman"/>
              </a:rPr>
              <a:t>are using Oracle8</a:t>
            </a:r>
            <a:r>
              <a:rPr dirty="0" sz="1300" spc="5" i="1">
                <a:latin typeface="Times New Roman"/>
                <a:cs typeface="Times New Roman"/>
              </a:rPr>
              <a:t>i </a:t>
            </a:r>
            <a:r>
              <a:rPr dirty="0" sz="1300" spc="5">
                <a:latin typeface="Times New Roman"/>
                <a:cs typeface="Times New Roman"/>
              </a:rPr>
              <a:t>or later releases, </a:t>
            </a:r>
            <a:r>
              <a:rPr dirty="0" sz="1300" spc="10">
                <a:latin typeface="Times New Roman"/>
                <a:cs typeface="Times New Roman"/>
              </a:rPr>
              <a:t>you </a:t>
            </a:r>
            <a:r>
              <a:rPr dirty="0" sz="1300" spc="5">
                <a:latin typeface="Times New Roman"/>
                <a:cs typeface="Times New Roman"/>
              </a:rPr>
              <a:t>should use Native  </a:t>
            </a:r>
            <a:r>
              <a:rPr dirty="0" sz="1300" spc="10">
                <a:latin typeface="Times New Roman"/>
                <a:cs typeface="Times New Roman"/>
              </a:rPr>
              <a:t>Dynamic SQL </a:t>
            </a:r>
            <a:r>
              <a:rPr dirty="0" sz="1300" spc="5">
                <a:latin typeface="Times New Roman"/>
                <a:cs typeface="Times New Roman"/>
              </a:rPr>
              <a:t>for </a:t>
            </a:r>
            <a:r>
              <a:rPr dirty="0" sz="1300" spc="10">
                <a:latin typeface="Times New Roman"/>
                <a:cs typeface="Times New Roman"/>
              </a:rPr>
              <a:t>new</a:t>
            </a:r>
            <a:r>
              <a:rPr dirty="0" sz="1300" spc="-10">
                <a:latin typeface="Times New Roman"/>
                <a:cs typeface="Times New Roman"/>
              </a:rPr>
              <a:t> </a:t>
            </a:r>
            <a:r>
              <a:rPr dirty="0" sz="1300" spc="5">
                <a:latin typeface="Times New Roman"/>
                <a:cs typeface="Times New Roman"/>
              </a:rPr>
              <a:t>projects.</a:t>
            </a:r>
            <a:endParaRPr sz="1300">
              <a:latin typeface="Times New Roman"/>
              <a:cs typeface="Times New Roman"/>
            </a:endParaRPr>
          </a:p>
          <a:p>
            <a:pPr marL="137795" marR="52705" indent="-635">
              <a:lnSpc>
                <a:spcPct val="103800"/>
              </a:lnSpc>
              <a:spcBef>
                <a:spcPts val="285"/>
              </a:spcBef>
            </a:pPr>
            <a:r>
              <a:rPr dirty="0" sz="1300" spc="10">
                <a:latin typeface="Times New Roman"/>
                <a:cs typeface="Times New Roman"/>
              </a:rPr>
              <a:t>The </a:t>
            </a:r>
            <a:r>
              <a:rPr dirty="0" sz="1300" spc="5">
                <a:latin typeface="Times New Roman"/>
                <a:cs typeface="Times New Roman"/>
              </a:rPr>
              <a:t>lesson also discussed using the </a:t>
            </a:r>
            <a:r>
              <a:rPr dirty="0" sz="1300" spc="15">
                <a:latin typeface="Courier New"/>
                <a:cs typeface="Courier New"/>
              </a:rPr>
              <a:t>DBMS_METADATA</a:t>
            </a:r>
            <a:r>
              <a:rPr dirty="0" sz="1300" spc="-400">
                <a:latin typeface="Courier New"/>
                <a:cs typeface="Courier New"/>
              </a:rPr>
              <a:t> </a:t>
            </a:r>
            <a:r>
              <a:rPr dirty="0" sz="1300" spc="10">
                <a:latin typeface="Times New Roman"/>
                <a:cs typeface="Times New Roman"/>
              </a:rPr>
              <a:t>package </a:t>
            </a:r>
            <a:r>
              <a:rPr dirty="0" sz="1300" spc="5">
                <a:latin typeface="Times New Roman"/>
                <a:cs typeface="Times New Roman"/>
              </a:rPr>
              <a:t>to retrieve </a:t>
            </a:r>
            <a:r>
              <a:rPr dirty="0" sz="1300" spc="10">
                <a:latin typeface="Times New Roman"/>
                <a:cs typeface="Times New Roman"/>
              </a:rPr>
              <a:t>metadata </a:t>
            </a:r>
            <a:r>
              <a:rPr dirty="0" sz="1300" spc="5">
                <a:latin typeface="Times New Roman"/>
                <a:cs typeface="Times New Roman"/>
              </a:rPr>
              <a:t>from  the database dictionary with results presented in </a:t>
            </a:r>
            <a:r>
              <a:rPr dirty="0" sz="1300" spc="10">
                <a:latin typeface="Times New Roman"/>
                <a:cs typeface="Times New Roman"/>
              </a:rPr>
              <a:t>XML </a:t>
            </a:r>
            <a:r>
              <a:rPr dirty="0" sz="1300" spc="5">
                <a:latin typeface="Times New Roman"/>
                <a:cs typeface="Times New Roman"/>
              </a:rPr>
              <a:t>or creational </a:t>
            </a:r>
            <a:r>
              <a:rPr dirty="0" sz="1300" spc="10">
                <a:latin typeface="Times New Roman"/>
                <a:cs typeface="Times New Roman"/>
              </a:rPr>
              <a:t>DDL </a:t>
            </a:r>
            <a:r>
              <a:rPr dirty="0" sz="1300" spc="5">
                <a:latin typeface="Times New Roman"/>
                <a:cs typeface="Times New Roman"/>
              </a:rPr>
              <a:t>format. </a:t>
            </a:r>
            <a:r>
              <a:rPr dirty="0" sz="1300" spc="10">
                <a:latin typeface="Times New Roman"/>
                <a:cs typeface="Times New Roman"/>
              </a:rPr>
              <a:t>The  </a:t>
            </a:r>
            <a:r>
              <a:rPr dirty="0" sz="1300" spc="5">
                <a:latin typeface="Times New Roman"/>
                <a:cs typeface="Times New Roman"/>
              </a:rPr>
              <a:t>resulting </a:t>
            </a:r>
            <a:r>
              <a:rPr dirty="0" sz="1300" spc="10">
                <a:latin typeface="Times New Roman"/>
                <a:cs typeface="Times New Roman"/>
              </a:rPr>
              <a:t>XML </a:t>
            </a:r>
            <a:r>
              <a:rPr dirty="0" sz="1300" spc="5">
                <a:latin typeface="Times New Roman"/>
                <a:cs typeface="Times New Roman"/>
              </a:rPr>
              <a:t>data </a:t>
            </a:r>
            <a:r>
              <a:rPr dirty="0" sz="1300" spc="10">
                <a:latin typeface="Times New Roman"/>
                <a:cs typeface="Times New Roman"/>
              </a:rPr>
              <a:t>can </a:t>
            </a:r>
            <a:r>
              <a:rPr dirty="0" sz="1300" spc="5">
                <a:latin typeface="Times New Roman"/>
                <a:cs typeface="Times New Roman"/>
              </a:rPr>
              <a:t>be used for re-creating the</a:t>
            </a:r>
            <a:r>
              <a:rPr dirty="0" sz="1300">
                <a:latin typeface="Times New Roman"/>
                <a:cs typeface="Times New Roman"/>
              </a:rPr>
              <a:t> </a:t>
            </a:r>
            <a:r>
              <a:rPr dirty="0" sz="1300" spc="5">
                <a:latin typeface="Times New Roman"/>
                <a:cs typeface="Times New Roman"/>
              </a:rPr>
              <a:t>object.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6: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marR="713105" indent="-327025">
              <a:lnSpc>
                <a:spcPct val="101400"/>
              </a:lnSpc>
              <a:spcBef>
                <a:spcPts val="370"/>
              </a:spcBef>
              <a:buClr>
                <a:srgbClr val="FF0000"/>
              </a:buClr>
              <a:buFont typeface="Arial"/>
              <a:buChar char="•"/>
              <a:tabLst>
                <a:tab pos="1035050" algn="l"/>
                <a:tab pos="1035685" algn="l"/>
              </a:tabLst>
            </a:pPr>
            <a:r>
              <a:rPr dirty="0" sz="1550" spc="10" b="1">
                <a:latin typeface="Arial"/>
                <a:cs typeface="Arial"/>
              </a:rPr>
              <a:t>Creating a package that uses Native Dynamic </a:t>
            </a:r>
            <a:r>
              <a:rPr dirty="0" sz="1550" spc="15" b="1">
                <a:latin typeface="Arial"/>
                <a:cs typeface="Arial"/>
              </a:rPr>
              <a:t>SQL  </a:t>
            </a:r>
            <a:r>
              <a:rPr dirty="0" sz="1550" spc="10" b="1">
                <a:latin typeface="Arial"/>
                <a:cs typeface="Arial"/>
              </a:rPr>
              <a:t>to create or drop a table and to populate, modify,  and delete rows from a</a:t>
            </a:r>
            <a:r>
              <a:rPr dirty="0" sz="1550" spc="-20" b="1">
                <a:latin typeface="Arial"/>
                <a:cs typeface="Arial"/>
              </a:rPr>
              <a:t> </a:t>
            </a:r>
            <a:r>
              <a:rPr dirty="0" sz="1550" spc="10" b="1">
                <a:latin typeface="Arial"/>
                <a:cs typeface="Arial"/>
              </a:rPr>
              <a:t>table</a:t>
            </a:r>
            <a:endParaRPr sz="1550">
              <a:latin typeface="Arial"/>
              <a:cs typeface="Arial"/>
            </a:endParaRPr>
          </a:p>
          <a:p>
            <a:pPr marL="1035050" marR="65722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Creating a package that compiles the PL/SQL code  </a:t>
            </a:r>
            <a:r>
              <a:rPr dirty="0" sz="1550" spc="5" b="1">
                <a:latin typeface="Arial"/>
                <a:cs typeface="Arial"/>
              </a:rPr>
              <a:t>in </a:t>
            </a:r>
            <a:r>
              <a:rPr dirty="0" sz="1550" spc="10" b="1">
                <a:latin typeface="Arial"/>
                <a:cs typeface="Arial"/>
              </a:rPr>
              <a:t>your</a:t>
            </a:r>
            <a:r>
              <a:rPr dirty="0" sz="1550" b="1">
                <a:latin typeface="Arial"/>
                <a:cs typeface="Arial"/>
              </a:rPr>
              <a:t> </a:t>
            </a:r>
            <a:r>
              <a:rPr dirty="0" sz="1550" spc="10" b="1">
                <a:latin typeface="Arial"/>
                <a:cs typeface="Arial"/>
              </a:rPr>
              <a:t>schema</a:t>
            </a:r>
            <a:endParaRPr sz="1550">
              <a:latin typeface="Arial"/>
              <a:cs typeface="Arial"/>
            </a:endParaRPr>
          </a:p>
          <a:p>
            <a:pPr marL="1035050" marR="726440" indent="-327025">
              <a:lnSpc>
                <a:spcPct val="107800"/>
              </a:lnSpc>
              <a:spcBef>
                <a:spcPts val="140"/>
              </a:spcBef>
              <a:buClr>
                <a:srgbClr val="FF0000"/>
              </a:buClr>
              <a:buFont typeface="Arial"/>
              <a:buChar char="•"/>
              <a:tabLst>
                <a:tab pos="1035050" algn="l"/>
                <a:tab pos="1035685" algn="l"/>
              </a:tabLst>
            </a:pPr>
            <a:r>
              <a:rPr dirty="0" sz="1550" spc="10" b="1">
                <a:latin typeface="Arial"/>
                <a:cs typeface="Arial"/>
              </a:rPr>
              <a:t>Using </a:t>
            </a:r>
            <a:r>
              <a:rPr dirty="0" sz="1550" spc="10" b="1">
                <a:latin typeface="Courier New"/>
                <a:cs typeface="Courier New"/>
              </a:rPr>
              <a:t>DBMS_METADATA</a:t>
            </a:r>
            <a:r>
              <a:rPr dirty="0" sz="1550" spc="-509" b="1">
                <a:latin typeface="Courier New"/>
                <a:cs typeface="Courier New"/>
              </a:rPr>
              <a:t> </a:t>
            </a:r>
            <a:r>
              <a:rPr dirty="0" sz="1550" spc="10" b="1">
                <a:latin typeface="Arial"/>
                <a:cs typeface="Arial"/>
              </a:rPr>
              <a:t>to display the statement to  regenerate a PL/SQL</a:t>
            </a:r>
            <a:r>
              <a:rPr dirty="0" sz="1550" spc="-10" b="1">
                <a:latin typeface="Arial"/>
                <a:cs typeface="Arial"/>
              </a:rPr>
              <a:t> </a:t>
            </a:r>
            <a:r>
              <a:rPr dirty="0" sz="1550" spc="10" b="1">
                <a:latin typeface="Arial"/>
                <a:cs typeface="Arial"/>
              </a:rPr>
              <a:t>subprogram</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2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08395" cy="1926589"/>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6:</a:t>
            </a:r>
            <a:r>
              <a:rPr dirty="0" sz="1300" spc="-5" b="1">
                <a:latin typeface="Arial"/>
                <a:cs typeface="Arial"/>
              </a:rPr>
              <a:t> </a:t>
            </a:r>
            <a:r>
              <a:rPr dirty="0" sz="1300" spc="5" b="1">
                <a:latin typeface="Arial"/>
                <a:cs typeface="Arial"/>
              </a:rPr>
              <a:t>Overview</a:t>
            </a:r>
            <a:endParaRPr sz="1300">
              <a:latin typeface="Arial"/>
              <a:cs typeface="Arial"/>
            </a:endParaRPr>
          </a:p>
          <a:p>
            <a:pPr marL="137795">
              <a:lnSpc>
                <a:spcPct val="100000"/>
              </a:lnSpc>
              <a:spcBef>
                <a:spcPts val="390"/>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write code to perform the following</a:t>
            </a:r>
            <a:r>
              <a:rPr dirty="0" sz="1300" spc="15">
                <a:latin typeface="Times New Roman"/>
                <a:cs typeface="Times New Roman"/>
              </a:rPr>
              <a:t> </a:t>
            </a:r>
            <a:r>
              <a:rPr dirty="0" sz="1300" spc="5">
                <a:latin typeface="Times New Roman"/>
                <a:cs typeface="Times New Roman"/>
              </a:rPr>
              <a:t>tasks:</a:t>
            </a:r>
            <a:endParaRPr sz="1300">
              <a:latin typeface="Times New Roman"/>
              <a:cs typeface="Times New Roman"/>
            </a:endParaRPr>
          </a:p>
          <a:p>
            <a:pPr marL="515620" marR="266065" indent="-251460">
              <a:lnSpc>
                <a:spcPts val="1580"/>
              </a:lnSpc>
              <a:spcBef>
                <a:spcPts val="50"/>
              </a:spcBef>
              <a:buChar char="•"/>
              <a:tabLst>
                <a:tab pos="514984" algn="l"/>
                <a:tab pos="515620" algn="l"/>
              </a:tabLst>
            </a:pPr>
            <a:r>
              <a:rPr dirty="0" sz="1300" spc="5">
                <a:latin typeface="Times New Roman"/>
                <a:cs typeface="Times New Roman"/>
              </a:rPr>
              <a:t>Create a package that uses Native </a:t>
            </a:r>
            <a:r>
              <a:rPr dirty="0" sz="1300" spc="10">
                <a:latin typeface="Times New Roman"/>
                <a:cs typeface="Times New Roman"/>
              </a:rPr>
              <a:t>Dynamic SQL </a:t>
            </a:r>
            <a:r>
              <a:rPr dirty="0" sz="1300" spc="5">
                <a:latin typeface="Times New Roman"/>
                <a:cs typeface="Times New Roman"/>
              </a:rPr>
              <a:t>to create or drop a table, and to  populate, modify, and delete rows from the</a:t>
            </a:r>
            <a:r>
              <a:rPr dirty="0" sz="1300" spc="2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515620" marR="269240" indent="-251460">
              <a:lnSpc>
                <a:spcPts val="1500"/>
              </a:lnSpc>
              <a:spcBef>
                <a:spcPts val="75"/>
              </a:spcBef>
              <a:buChar char="•"/>
              <a:tabLst>
                <a:tab pos="514984" algn="l"/>
                <a:tab pos="515620" algn="l"/>
              </a:tabLst>
            </a:pPr>
            <a:r>
              <a:rPr dirty="0" sz="1300" spc="5">
                <a:latin typeface="Times New Roman"/>
                <a:cs typeface="Times New Roman"/>
              </a:rPr>
              <a:t>Create a package that compiles the </a:t>
            </a:r>
            <a:r>
              <a:rPr dirty="0" sz="1300" spc="10">
                <a:latin typeface="Times New Roman"/>
                <a:cs typeface="Times New Roman"/>
              </a:rPr>
              <a:t>PL/SQL </a:t>
            </a:r>
            <a:r>
              <a:rPr dirty="0" sz="1300" spc="5">
                <a:latin typeface="Times New Roman"/>
                <a:cs typeface="Times New Roman"/>
              </a:rPr>
              <a:t>code in your schema, either all the  </a:t>
            </a:r>
            <a:r>
              <a:rPr dirty="0" sz="1300" spc="10">
                <a:latin typeface="Times New Roman"/>
                <a:cs typeface="Times New Roman"/>
              </a:rPr>
              <a:t>PL/SQL </a:t>
            </a:r>
            <a:r>
              <a:rPr dirty="0" sz="1300" spc="5">
                <a:latin typeface="Times New Roman"/>
                <a:cs typeface="Times New Roman"/>
              </a:rPr>
              <a:t>code or only code that has an </a:t>
            </a:r>
            <a:r>
              <a:rPr dirty="0" sz="1300" spc="15">
                <a:latin typeface="Courier New"/>
                <a:cs typeface="Courier New"/>
              </a:rPr>
              <a:t>INVALID</a:t>
            </a:r>
            <a:r>
              <a:rPr dirty="0" sz="1300" spc="-400">
                <a:latin typeface="Courier New"/>
                <a:cs typeface="Courier New"/>
              </a:rPr>
              <a:t> </a:t>
            </a:r>
            <a:r>
              <a:rPr dirty="0" sz="1300" spc="5">
                <a:latin typeface="Times New Roman"/>
                <a:cs typeface="Times New Roman"/>
              </a:rPr>
              <a:t>status in the </a:t>
            </a:r>
            <a:r>
              <a:rPr dirty="0" sz="1300" spc="15">
                <a:latin typeface="Courier New"/>
                <a:cs typeface="Courier New"/>
              </a:rPr>
              <a:t>USER_OBJECTS</a:t>
            </a:r>
            <a:endParaRPr sz="1300">
              <a:latin typeface="Courier New"/>
              <a:cs typeface="Courier New"/>
            </a:endParaRPr>
          </a:p>
          <a:p>
            <a:pPr marL="515620">
              <a:lnSpc>
                <a:spcPts val="1530"/>
              </a:lnSpc>
              <a:spcBef>
                <a:spcPts val="60"/>
              </a:spcBef>
            </a:pPr>
            <a:r>
              <a:rPr dirty="0" sz="1300" spc="5">
                <a:latin typeface="Times New Roman"/>
                <a:cs typeface="Times New Roman"/>
              </a:rPr>
              <a:t>table.</a:t>
            </a:r>
            <a:endParaRPr sz="1300">
              <a:latin typeface="Times New Roman"/>
              <a:cs typeface="Times New Roman"/>
            </a:endParaRPr>
          </a:p>
          <a:p>
            <a:pPr marL="514984" indent="-251460">
              <a:lnSpc>
                <a:spcPts val="1530"/>
              </a:lnSpc>
              <a:buChar char="•"/>
              <a:tabLst>
                <a:tab pos="514984" algn="l"/>
                <a:tab pos="515620" algn="l"/>
              </a:tabLst>
            </a:pPr>
            <a:r>
              <a:rPr dirty="0" sz="1300" spc="5">
                <a:latin typeface="Times New Roman"/>
                <a:cs typeface="Times New Roman"/>
              </a:rPr>
              <a:t>Use </a:t>
            </a:r>
            <a:r>
              <a:rPr dirty="0" sz="1300" spc="15">
                <a:latin typeface="Courier New"/>
                <a:cs typeface="Courier New"/>
              </a:rPr>
              <a:t>DBMS_METADATA</a:t>
            </a:r>
            <a:r>
              <a:rPr dirty="0" sz="1300" spc="-370">
                <a:latin typeface="Courier New"/>
                <a:cs typeface="Courier New"/>
              </a:rPr>
              <a:t> </a:t>
            </a:r>
            <a:r>
              <a:rPr dirty="0" sz="1300" spc="5">
                <a:latin typeface="Times New Roman"/>
                <a:cs typeface="Times New Roman"/>
              </a:rPr>
              <a:t>to regenerate </a:t>
            </a:r>
            <a:r>
              <a:rPr dirty="0" sz="1300" spc="10">
                <a:latin typeface="Times New Roman"/>
                <a:cs typeface="Times New Roman"/>
              </a:rPr>
              <a:t>PL/SQL </a:t>
            </a:r>
            <a:r>
              <a:rPr dirty="0" sz="1300" spc="5">
                <a:latin typeface="Times New Roman"/>
                <a:cs typeface="Times New Roman"/>
              </a:rPr>
              <a:t>code for any procedure that </a:t>
            </a:r>
            <a:r>
              <a:rPr dirty="0" sz="1300" spc="10">
                <a:latin typeface="Times New Roman"/>
                <a:cs typeface="Times New Roman"/>
              </a:rPr>
              <a:t>you </a:t>
            </a:r>
            <a:r>
              <a:rPr dirty="0" sz="1300" spc="5">
                <a:latin typeface="Times New Roman"/>
                <a:cs typeface="Times New Roman"/>
              </a:rPr>
              <a:t>have</a:t>
            </a:r>
            <a:endParaRPr sz="1300">
              <a:latin typeface="Times New Roman"/>
              <a:cs typeface="Times New Roman"/>
            </a:endParaRPr>
          </a:p>
          <a:p>
            <a:pPr marL="515620">
              <a:lnSpc>
                <a:spcPct val="100000"/>
              </a:lnSpc>
              <a:spcBef>
                <a:spcPts val="100"/>
              </a:spcBef>
            </a:pPr>
            <a:r>
              <a:rPr dirty="0" sz="1300" spc="5">
                <a:latin typeface="Times New Roman"/>
                <a:cs typeface="Times New Roman"/>
              </a:rPr>
              <a:t>in your</a:t>
            </a:r>
            <a:r>
              <a:rPr dirty="0" sz="1300">
                <a:latin typeface="Times New Roman"/>
                <a:cs typeface="Times New Roman"/>
              </a:rPr>
              <a:t> </a:t>
            </a:r>
            <a:r>
              <a:rPr dirty="0" sz="1300" spc="5">
                <a:latin typeface="Times New Roman"/>
                <a:cs typeface="Times New Roman"/>
              </a:rPr>
              <a:t>schema.</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72922" y="500156"/>
            <a:ext cx="6390640" cy="868489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a:t>
            </a:r>
            <a:r>
              <a:rPr dirty="0" sz="1300" spc="-5" b="1">
                <a:latin typeface="Arial"/>
                <a:cs typeface="Arial"/>
              </a:rPr>
              <a:t> </a:t>
            </a:r>
            <a:r>
              <a:rPr dirty="0" sz="1300" spc="10" b="1">
                <a:latin typeface="Arial"/>
                <a:cs typeface="Arial"/>
              </a:rPr>
              <a:t>6</a:t>
            </a:r>
            <a:endParaRPr sz="1300">
              <a:latin typeface="Arial"/>
              <a:cs typeface="Arial"/>
            </a:endParaRPr>
          </a:p>
          <a:p>
            <a:pPr marL="514984" marR="38100" indent="-251460">
              <a:lnSpc>
                <a:spcPct val="106500"/>
              </a:lnSpc>
              <a:spcBef>
                <a:spcPts val="210"/>
              </a:spcBef>
              <a:buAutoNum type="arabicPeriod"/>
              <a:tabLst>
                <a:tab pos="516255" algn="l"/>
              </a:tabLst>
            </a:pPr>
            <a:r>
              <a:rPr dirty="0" sz="1300" spc="5">
                <a:latin typeface="Times New Roman"/>
                <a:cs typeface="Times New Roman"/>
              </a:rPr>
              <a:t>Create a package called </a:t>
            </a:r>
            <a:r>
              <a:rPr dirty="0" sz="1300" spc="15">
                <a:latin typeface="Courier New"/>
                <a:cs typeface="Courier New"/>
              </a:rPr>
              <a:t>TABLE_PKG</a:t>
            </a:r>
            <a:r>
              <a:rPr dirty="0" sz="1300" spc="-340">
                <a:latin typeface="Courier New"/>
                <a:cs typeface="Courier New"/>
              </a:rPr>
              <a:t> </a:t>
            </a:r>
            <a:r>
              <a:rPr dirty="0" sz="1300" spc="5">
                <a:latin typeface="Times New Roman"/>
                <a:cs typeface="Times New Roman"/>
              </a:rPr>
              <a:t>that uses Native </a:t>
            </a:r>
            <a:r>
              <a:rPr dirty="0" sz="1300" spc="10">
                <a:latin typeface="Times New Roman"/>
                <a:cs typeface="Times New Roman"/>
              </a:rPr>
              <a:t>Dynamic SQL </a:t>
            </a:r>
            <a:r>
              <a:rPr dirty="0" sz="1300" spc="5">
                <a:latin typeface="Times New Roman"/>
                <a:cs typeface="Times New Roman"/>
              </a:rPr>
              <a:t>to create or drop  a table, and to populate, modify, and delete rows from the</a:t>
            </a:r>
            <a:r>
              <a:rPr dirty="0" sz="1300" spc="20">
                <a:latin typeface="Times New Roman"/>
                <a:cs typeface="Times New Roman"/>
              </a:rPr>
              <a:t> </a:t>
            </a:r>
            <a:r>
              <a:rPr dirty="0" sz="1300" spc="5">
                <a:latin typeface="Times New Roman"/>
                <a:cs typeface="Times New Roman"/>
              </a:rPr>
              <a:t>table.</a:t>
            </a:r>
            <a:endParaRPr sz="1300">
              <a:latin typeface="Times New Roman"/>
              <a:cs typeface="Times New Roman"/>
            </a:endParaRPr>
          </a:p>
          <a:p>
            <a:pPr lvl="1" marL="892810" indent="-252729">
              <a:lnSpc>
                <a:spcPts val="1525"/>
              </a:lnSpc>
              <a:spcBef>
                <a:spcPts val="20"/>
              </a:spcBef>
              <a:buAutoNum type="alphaLcPeriod"/>
              <a:tabLst>
                <a:tab pos="892810" algn="l"/>
                <a:tab pos="893444" algn="l"/>
              </a:tabLst>
            </a:pPr>
            <a:r>
              <a:rPr dirty="0" sz="1300" spc="5">
                <a:latin typeface="Times New Roman"/>
                <a:cs typeface="Times New Roman"/>
              </a:rPr>
              <a:t>Create a package specification with the following</a:t>
            </a:r>
            <a:r>
              <a:rPr dirty="0" sz="1300" spc="25">
                <a:latin typeface="Times New Roman"/>
                <a:cs typeface="Times New Roman"/>
              </a:rPr>
              <a:t> </a:t>
            </a:r>
            <a:r>
              <a:rPr dirty="0" sz="1300" spc="5">
                <a:latin typeface="Times New Roman"/>
                <a:cs typeface="Times New Roman"/>
              </a:rPr>
              <a:t>procedures:</a:t>
            </a:r>
            <a:endParaRPr sz="1300">
              <a:latin typeface="Times New Roman"/>
              <a:cs typeface="Times New Roman"/>
            </a:endParaRPr>
          </a:p>
          <a:p>
            <a:pPr marL="1207135">
              <a:lnSpc>
                <a:spcPts val="1405"/>
              </a:lnSpc>
            </a:pPr>
            <a:r>
              <a:rPr dirty="0" sz="1200" spc="5">
                <a:latin typeface="Courier New"/>
                <a:cs typeface="Courier New"/>
              </a:rPr>
              <a:t>PROCEDURE make(table_name VARCHAR2, col_specs</a:t>
            </a:r>
            <a:r>
              <a:rPr dirty="0" sz="1200" spc="10">
                <a:latin typeface="Courier New"/>
                <a:cs typeface="Courier New"/>
              </a:rPr>
              <a:t> </a:t>
            </a:r>
            <a:r>
              <a:rPr dirty="0" sz="1200" spc="5">
                <a:latin typeface="Courier New"/>
                <a:cs typeface="Courier New"/>
              </a:rPr>
              <a:t>VARCHAR2)</a:t>
            </a:r>
            <a:endParaRPr sz="1200">
              <a:latin typeface="Courier New"/>
              <a:cs typeface="Courier New"/>
            </a:endParaRPr>
          </a:p>
          <a:p>
            <a:pPr marL="1207135" marR="639445">
              <a:lnSpc>
                <a:spcPct val="101299"/>
              </a:lnSpc>
            </a:pPr>
            <a:r>
              <a:rPr dirty="0" sz="1200" spc="5">
                <a:latin typeface="Courier New"/>
                <a:cs typeface="Courier New"/>
              </a:rPr>
              <a:t>PROCEDURE add_row(table_name VARCHAR2, col_values  VARCHAR2,</a:t>
            </a:r>
            <a:endParaRPr sz="1200">
              <a:latin typeface="Courier New"/>
              <a:cs typeface="Courier New"/>
            </a:endParaRPr>
          </a:p>
          <a:p>
            <a:pPr marL="1391285">
              <a:lnSpc>
                <a:spcPct val="100000"/>
              </a:lnSpc>
              <a:spcBef>
                <a:spcPts val="15"/>
              </a:spcBef>
            </a:pPr>
            <a:r>
              <a:rPr dirty="0" sz="1200" spc="5">
                <a:latin typeface="Courier New"/>
                <a:cs typeface="Courier New"/>
              </a:rPr>
              <a:t>cols VARCHAR2 :=</a:t>
            </a:r>
            <a:r>
              <a:rPr dirty="0" sz="1200" spc="10">
                <a:latin typeface="Courier New"/>
                <a:cs typeface="Courier New"/>
              </a:rPr>
              <a:t> </a:t>
            </a:r>
            <a:r>
              <a:rPr dirty="0" sz="1200" spc="5">
                <a:latin typeface="Courier New"/>
                <a:cs typeface="Courier New"/>
              </a:rPr>
              <a:t>NULL)</a:t>
            </a:r>
            <a:endParaRPr sz="1200">
              <a:latin typeface="Courier New"/>
              <a:cs typeface="Courier New"/>
            </a:endParaRPr>
          </a:p>
          <a:p>
            <a:pPr marL="1207135" marR="639445">
              <a:lnSpc>
                <a:spcPct val="101299"/>
              </a:lnSpc>
            </a:pPr>
            <a:r>
              <a:rPr dirty="0" sz="1200" spc="5">
                <a:latin typeface="Courier New"/>
                <a:cs typeface="Courier New"/>
              </a:rPr>
              <a:t>PROCEDURE upd_row(table_name VARCHAR2, set_values  VARCHAR2,</a:t>
            </a:r>
            <a:endParaRPr sz="1200">
              <a:latin typeface="Courier New"/>
              <a:cs typeface="Courier New"/>
            </a:endParaRPr>
          </a:p>
          <a:p>
            <a:pPr marL="1207135" marR="1657350" indent="184150">
              <a:lnSpc>
                <a:spcPct val="101299"/>
              </a:lnSpc>
            </a:pPr>
            <a:r>
              <a:rPr dirty="0" sz="1200" spc="5">
                <a:latin typeface="Courier New"/>
                <a:cs typeface="Courier New"/>
              </a:rPr>
              <a:t>conditions VARCHAR2 := NULL)  PROCEDURE del_row(table_name</a:t>
            </a:r>
            <a:r>
              <a:rPr dirty="0" sz="1200" spc="-5">
                <a:latin typeface="Courier New"/>
                <a:cs typeface="Courier New"/>
              </a:rPr>
              <a:t> </a:t>
            </a:r>
            <a:r>
              <a:rPr dirty="0" sz="1200" spc="5">
                <a:latin typeface="Courier New"/>
                <a:cs typeface="Courier New"/>
              </a:rPr>
              <a:t>VARCHAR2,</a:t>
            </a:r>
            <a:endParaRPr sz="1200">
              <a:latin typeface="Courier New"/>
              <a:cs typeface="Courier New"/>
            </a:endParaRPr>
          </a:p>
          <a:p>
            <a:pPr marL="1207135" marR="1750695" indent="92075">
              <a:lnSpc>
                <a:spcPct val="101299"/>
              </a:lnSpc>
            </a:pPr>
            <a:r>
              <a:rPr dirty="0" sz="1200" spc="5">
                <a:latin typeface="Courier New"/>
                <a:cs typeface="Courier New"/>
              </a:rPr>
              <a:t>conditions VARCHAR2 := NULL);  PROCEDURE remove(table_name</a:t>
            </a:r>
            <a:r>
              <a:rPr dirty="0" sz="1200" spc="-15">
                <a:latin typeface="Courier New"/>
                <a:cs typeface="Courier New"/>
              </a:rPr>
              <a:t> </a:t>
            </a:r>
            <a:r>
              <a:rPr dirty="0" sz="1200" spc="5">
                <a:latin typeface="Courier New"/>
                <a:cs typeface="Courier New"/>
              </a:rPr>
              <a:t>VARCHAR2)</a:t>
            </a:r>
            <a:endParaRPr sz="1200">
              <a:latin typeface="Courier New"/>
              <a:cs typeface="Courier New"/>
            </a:endParaRPr>
          </a:p>
          <a:p>
            <a:pPr marL="892810">
              <a:lnSpc>
                <a:spcPct val="100000"/>
              </a:lnSpc>
              <a:spcBef>
                <a:spcPts val="25"/>
              </a:spcBef>
            </a:pPr>
            <a:r>
              <a:rPr dirty="0" sz="1300" spc="5">
                <a:latin typeface="Times New Roman"/>
                <a:cs typeface="Times New Roman"/>
              </a:rPr>
              <a:t>Ensure that subprograms </a:t>
            </a:r>
            <a:r>
              <a:rPr dirty="0" sz="1300" spc="10">
                <a:latin typeface="Times New Roman"/>
                <a:cs typeface="Times New Roman"/>
              </a:rPr>
              <a:t>manage </a:t>
            </a:r>
            <a:r>
              <a:rPr dirty="0" sz="1300" spc="5">
                <a:latin typeface="Times New Roman"/>
                <a:cs typeface="Times New Roman"/>
              </a:rPr>
              <a:t>optional default parameters with </a:t>
            </a:r>
            <a:r>
              <a:rPr dirty="0" sz="1300" spc="15">
                <a:latin typeface="Courier New"/>
                <a:cs typeface="Courier New"/>
              </a:rPr>
              <a:t>NULL</a:t>
            </a:r>
            <a:r>
              <a:rPr dirty="0" sz="1300" spc="-340">
                <a:latin typeface="Courier New"/>
                <a:cs typeface="Courier New"/>
              </a:rPr>
              <a:t> </a:t>
            </a:r>
            <a:r>
              <a:rPr dirty="0" sz="1300" spc="5">
                <a:latin typeface="Times New Roman"/>
                <a:cs typeface="Times New Roman"/>
              </a:rPr>
              <a:t>values.</a:t>
            </a:r>
            <a:endParaRPr sz="1300">
              <a:latin typeface="Times New Roman"/>
              <a:cs typeface="Times New Roman"/>
            </a:endParaRPr>
          </a:p>
          <a:p>
            <a:pPr lvl="1" marL="892175" marR="85090" indent="-251460">
              <a:lnSpc>
                <a:spcPct val="101400"/>
              </a:lnSpc>
              <a:spcBef>
                <a:spcPts val="80"/>
              </a:spcBef>
              <a:buAutoNum type="alphaLcPeriod" startAt="2"/>
              <a:tabLst>
                <a:tab pos="893444" algn="l"/>
              </a:tabLst>
            </a:pPr>
            <a:r>
              <a:rPr dirty="0" sz="1300" spc="5">
                <a:latin typeface="Times New Roman"/>
                <a:cs typeface="Times New Roman"/>
              </a:rPr>
              <a:t>Create the package </a:t>
            </a:r>
            <a:r>
              <a:rPr dirty="0" sz="1300" spc="10">
                <a:latin typeface="Times New Roman"/>
                <a:cs typeface="Times New Roman"/>
              </a:rPr>
              <a:t>body </a:t>
            </a:r>
            <a:r>
              <a:rPr dirty="0" sz="1300" spc="5">
                <a:latin typeface="Times New Roman"/>
                <a:cs typeface="Times New Roman"/>
              </a:rPr>
              <a:t>that accepts the parameters and dynamically constructs  the appropriate </a:t>
            </a:r>
            <a:r>
              <a:rPr dirty="0" sz="1300" spc="10">
                <a:latin typeface="Times New Roman"/>
                <a:cs typeface="Times New Roman"/>
              </a:rPr>
              <a:t>SQL </a:t>
            </a:r>
            <a:r>
              <a:rPr dirty="0" sz="1300" spc="5">
                <a:latin typeface="Times New Roman"/>
                <a:cs typeface="Times New Roman"/>
              </a:rPr>
              <a:t>statements that are executed using Native </a:t>
            </a:r>
            <a:r>
              <a:rPr dirty="0" sz="1300" spc="10">
                <a:latin typeface="Times New Roman"/>
                <a:cs typeface="Times New Roman"/>
              </a:rPr>
              <a:t>Dynamic SQL,  </a:t>
            </a:r>
            <a:r>
              <a:rPr dirty="0" sz="1300" spc="5">
                <a:latin typeface="Times New Roman"/>
                <a:cs typeface="Times New Roman"/>
              </a:rPr>
              <a:t>except for the </a:t>
            </a:r>
            <a:r>
              <a:rPr dirty="0" sz="1300" spc="15">
                <a:latin typeface="Courier New"/>
                <a:cs typeface="Courier New"/>
              </a:rPr>
              <a:t>remove </a:t>
            </a:r>
            <a:r>
              <a:rPr dirty="0" sz="1300" spc="5">
                <a:latin typeface="Times New Roman"/>
                <a:cs typeface="Times New Roman"/>
              </a:rPr>
              <a:t>procedure that should be written using the </a:t>
            </a:r>
            <a:r>
              <a:rPr dirty="0" sz="1300" spc="15">
                <a:latin typeface="Courier New"/>
                <a:cs typeface="Courier New"/>
              </a:rPr>
              <a:t>DBMS_SQL  </a:t>
            </a:r>
            <a:r>
              <a:rPr dirty="0" sz="1300" spc="5">
                <a:latin typeface="Times New Roman"/>
                <a:cs typeface="Times New Roman"/>
              </a:rPr>
              <a:t>package.</a:t>
            </a:r>
            <a:endParaRPr sz="1300">
              <a:latin typeface="Times New Roman"/>
              <a:cs typeface="Times New Roman"/>
            </a:endParaRPr>
          </a:p>
          <a:p>
            <a:pPr lvl="1" marL="892810" indent="-252729">
              <a:lnSpc>
                <a:spcPts val="1500"/>
              </a:lnSpc>
              <a:buAutoNum type="alphaLcPeriod" startAt="2"/>
              <a:tabLst>
                <a:tab pos="892810" algn="l"/>
                <a:tab pos="893444" algn="l"/>
              </a:tabLst>
            </a:pPr>
            <a:r>
              <a:rPr dirty="0" sz="1300" spc="5">
                <a:latin typeface="Times New Roman"/>
                <a:cs typeface="Times New Roman"/>
              </a:rPr>
              <a:t>Execute the package </a:t>
            </a:r>
            <a:r>
              <a:rPr dirty="0" sz="1300" spc="15">
                <a:latin typeface="Courier New"/>
                <a:cs typeface="Courier New"/>
              </a:rPr>
              <a:t>MAKE</a:t>
            </a:r>
            <a:r>
              <a:rPr dirty="0" sz="1300" spc="-390">
                <a:latin typeface="Courier New"/>
                <a:cs typeface="Courier New"/>
              </a:rPr>
              <a:t> </a:t>
            </a:r>
            <a:r>
              <a:rPr dirty="0" sz="1300" spc="5">
                <a:latin typeface="Times New Roman"/>
                <a:cs typeface="Times New Roman"/>
              </a:rPr>
              <a:t>procedure to create a table as follows:</a:t>
            </a:r>
            <a:endParaRPr sz="1300">
              <a:latin typeface="Times New Roman"/>
              <a:cs typeface="Times New Roman"/>
            </a:endParaRPr>
          </a:p>
          <a:p>
            <a:pPr algn="r" marR="83185">
              <a:lnSpc>
                <a:spcPct val="100000"/>
              </a:lnSpc>
              <a:spcBef>
                <a:spcPts val="10"/>
              </a:spcBef>
            </a:pPr>
            <a:r>
              <a:rPr dirty="0" sz="1200" spc="5">
                <a:latin typeface="Courier New"/>
                <a:cs typeface="Courier New"/>
              </a:rPr>
              <a:t>make('my_contacts', 'id number(4), name</a:t>
            </a:r>
            <a:r>
              <a:rPr dirty="0" sz="1200" spc="40">
                <a:latin typeface="Courier New"/>
                <a:cs typeface="Courier New"/>
              </a:rPr>
              <a:t> </a:t>
            </a:r>
            <a:r>
              <a:rPr dirty="0" sz="1200" spc="5">
                <a:latin typeface="Courier New"/>
                <a:cs typeface="Courier New"/>
              </a:rPr>
              <a:t>varchar2(40)');</a:t>
            </a:r>
            <a:endParaRPr sz="1200">
              <a:latin typeface="Courier New"/>
              <a:cs typeface="Courier New"/>
            </a:endParaRPr>
          </a:p>
          <a:p>
            <a:pPr lvl="1" marL="892810" indent="-252095">
              <a:lnSpc>
                <a:spcPct val="100000"/>
              </a:lnSpc>
              <a:spcBef>
                <a:spcPts val="35"/>
              </a:spcBef>
              <a:buAutoNum type="alphaLcPeriod" startAt="4"/>
              <a:tabLst>
                <a:tab pos="893444" algn="l"/>
              </a:tabLst>
            </a:pPr>
            <a:r>
              <a:rPr dirty="0" sz="1300" spc="5">
                <a:latin typeface="Times New Roman"/>
                <a:cs typeface="Times New Roman"/>
              </a:rPr>
              <a:t>Describe the </a:t>
            </a:r>
            <a:r>
              <a:rPr dirty="0" sz="1300" spc="15">
                <a:latin typeface="Courier New"/>
                <a:cs typeface="Courier New"/>
              </a:rPr>
              <a:t>MY_CONTACTS</a:t>
            </a:r>
            <a:r>
              <a:rPr dirty="0" sz="1300" spc="-455">
                <a:latin typeface="Courier New"/>
                <a:cs typeface="Courier New"/>
              </a:rPr>
              <a:t> </a:t>
            </a:r>
            <a:r>
              <a:rPr dirty="0" sz="1300" spc="10">
                <a:latin typeface="Times New Roman"/>
                <a:cs typeface="Times New Roman"/>
              </a:rPr>
              <a:t>table </a:t>
            </a:r>
            <a:r>
              <a:rPr dirty="0" sz="1300" spc="5">
                <a:latin typeface="Times New Roman"/>
                <a:cs typeface="Times New Roman"/>
              </a:rPr>
              <a:t>structure.</a:t>
            </a:r>
            <a:endParaRPr sz="1300">
              <a:latin typeface="Times New Roman"/>
              <a:cs typeface="Times New Roman"/>
            </a:endParaRPr>
          </a:p>
          <a:p>
            <a:pPr lvl="1" marL="1018540" marR="85725" indent="-377190">
              <a:lnSpc>
                <a:spcPct val="101099"/>
              </a:lnSpc>
              <a:buAutoNum type="alphaLcPeriod" startAt="4"/>
              <a:tabLst>
                <a:tab pos="892810" algn="l"/>
                <a:tab pos="893444" algn="l"/>
              </a:tabLst>
            </a:pPr>
            <a:r>
              <a:rPr dirty="0" sz="1300" spc="5">
                <a:latin typeface="Times New Roman"/>
                <a:cs typeface="Times New Roman"/>
              </a:rPr>
              <a:t>Execute the </a:t>
            </a:r>
            <a:r>
              <a:rPr dirty="0" sz="1300" spc="15">
                <a:latin typeface="Courier New"/>
                <a:cs typeface="Courier New"/>
              </a:rPr>
              <a:t>ADD_ROW </a:t>
            </a:r>
            <a:r>
              <a:rPr dirty="0" sz="1300" spc="10">
                <a:latin typeface="Times New Roman"/>
                <a:cs typeface="Times New Roman"/>
              </a:rPr>
              <a:t>package </a:t>
            </a:r>
            <a:r>
              <a:rPr dirty="0" sz="1300" spc="5">
                <a:latin typeface="Times New Roman"/>
                <a:cs typeface="Times New Roman"/>
              </a:rPr>
              <a:t>procedure to add the following rows:  </a:t>
            </a:r>
            <a:r>
              <a:rPr dirty="0" sz="1200" spc="5">
                <a:latin typeface="Courier New"/>
                <a:cs typeface="Courier New"/>
              </a:rPr>
              <a:t>add_row('my_contacts','1,''Geoff Gallus''','id, name');  add_row('my_contacts','2,''Nancy''','id, name');  add_row('my_contacts','3,''Sunitha Patel''','id,name');  add_row('my_contacts','4,''Valli</a:t>
            </a:r>
            <a:r>
              <a:rPr dirty="0" sz="1200" spc="15">
                <a:latin typeface="Courier New"/>
                <a:cs typeface="Courier New"/>
              </a:rPr>
              <a:t> </a:t>
            </a:r>
            <a:r>
              <a:rPr dirty="0" sz="1200" spc="5">
                <a:latin typeface="Courier New"/>
                <a:cs typeface="Courier New"/>
              </a:rPr>
              <a:t>Pataballa''','id,name');</a:t>
            </a:r>
            <a:endParaRPr sz="1200">
              <a:latin typeface="Courier New"/>
              <a:cs typeface="Courier New"/>
            </a:endParaRPr>
          </a:p>
          <a:p>
            <a:pPr lvl="1" marL="892810" indent="-252095">
              <a:lnSpc>
                <a:spcPct val="100000"/>
              </a:lnSpc>
              <a:spcBef>
                <a:spcPts val="30"/>
              </a:spcBef>
              <a:buAutoNum type="alphaLcPeriod" startAt="4"/>
              <a:tabLst>
                <a:tab pos="892810" algn="l"/>
                <a:tab pos="893444" algn="l"/>
              </a:tabLst>
            </a:pPr>
            <a:r>
              <a:rPr dirty="0" sz="1300" spc="5">
                <a:latin typeface="Times New Roman"/>
                <a:cs typeface="Times New Roman"/>
              </a:rPr>
              <a:t>Query the </a:t>
            </a:r>
            <a:r>
              <a:rPr dirty="0" sz="1300" spc="15">
                <a:latin typeface="Courier New"/>
                <a:cs typeface="Courier New"/>
              </a:rPr>
              <a:t>MY_CONTACTS</a:t>
            </a:r>
            <a:r>
              <a:rPr dirty="0" sz="1300" spc="-445">
                <a:latin typeface="Courier New"/>
                <a:cs typeface="Courier New"/>
              </a:rPr>
              <a:t> </a:t>
            </a:r>
            <a:r>
              <a:rPr dirty="0" sz="1300" spc="5">
                <a:latin typeface="Times New Roman"/>
                <a:cs typeface="Times New Roman"/>
              </a:rPr>
              <a:t>table contents.</a:t>
            </a:r>
            <a:endParaRPr sz="1300">
              <a:latin typeface="Times New Roman"/>
              <a:cs typeface="Times New Roman"/>
            </a:endParaRPr>
          </a:p>
          <a:p>
            <a:pPr lvl="1" marL="892810" indent="-252729">
              <a:lnSpc>
                <a:spcPct val="100000"/>
              </a:lnSpc>
              <a:spcBef>
                <a:spcPts val="20"/>
              </a:spcBef>
              <a:buAutoNum type="alphaLcPeriod" startAt="4"/>
              <a:tabLst>
                <a:tab pos="893444" algn="l"/>
              </a:tabLst>
            </a:pPr>
            <a:r>
              <a:rPr dirty="0" sz="1300" spc="5">
                <a:latin typeface="Times New Roman"/>
                <a:cs typeface="Times New Roman"/>
              </a:rPr>
              <a:t>Execute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DEL_ROW</a:t>
            </a:r>
            <a:r>
              <a:rPr dirty="0" sz="1300" spc="-450">
                <a:latin typeface="Courier New"/>
                <a:cs typeface="Courier New"/>
              </a:rPr>
              <a:t> </a:t>
            </a:r>
            <a:r>
              <a:rPr dirty="0" sz="1300" spc="5">
                <a:latin typeface="Times New Roman"/>
                <a:cs typeface="Times New Roman"/>
              </a:rPr>
              <a:t>package</a:t>
            </a:r>
            <a:r>
              <a:rPr dirty="0" sz="1300" spc="15">
                <a:latin typeface="Times New Roman"/>
                <a:cs typeface="Times New Roman"/>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delete</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0">
                <a:latin typeface="Times New Roman"/>
                <a:cs typeface="Times New Roman"/>
              </a:rPr>
              <a:t>contact </a:t>
            </a:r>
            <a:r>
              <a:rPr dirty="0" sz="1300" spc="5">
                <a:latin typeface="Times New Roman"/>
                <a:cs typeface="Times New Roman"/>
              </a:rPr>
              <a:t>with </a:t>
            </a:r>
            <a:r>
              <a:rPr dirty="0" sz="1300" spc="10">
                <a:latin typeface="Courier New"/>
                <a:cs typeface="Courier New"/>
              </a:rPr>
              <a:t>ID</a:t>
            </a:r>
            <a:r>
              <a:rPr dirty="0" sz="1300" spc="-450">
                <a:latin typeface="Courier New"/>
                <a:cs typeface="Courier New"/>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1.</a:t>
            </a:r>
            <a:endParaRPr sz="1300">
              <a:latin typeface="Times New Roman"/>
              <a:cs typeface="Times New Roman"/>
            </a:endParaRPr>
          </a:p>
          <a:p>
            <a:pPr lvl="1" marL="892810" indent="-252729">
              <a:lnSpc>
                <a:spcPct val="100000"/>
              </a:lnSpc>
              <a:spcBef>
                <a:spcPts val="20"/>
              </a:spcBef>
              <a:buAutoNum type="alphaLcPeriod" startAt="4"/>
              <a:tabLst>
                <a:tab pos="893444" algn="l"/>
              </a:tabLst>
            </a:pPr>
            <a:r>
              <a:rPr dirty="0" sz="1300" spc="5">
                <a:latin typeface="Times New Roman"/>
                <a:cs typeface="Times New Roman"/>
              </a:rPr>
              <a:t>Execute the </a:t>
            </a:r>
            <a:r>
              <a:rPr dirty="0" sz="1300" spc="15">
                <a:latin typeface="Courier New"/>
                <a:cs typeface="Courier New"/>
              </a:rPr>
              <a:t>UPD_ROW</a:t>
            </a:r>
            <a:r>
              <a:rPr dirty="0" sz="1300" spc="-450">
                <a:latin typeface="Courier New"/>
                <a:cs typeface="Courier New"/>
              </a:rPr>
              <a:t> </a:t>
            </a:r>
            <a:r>
              <a:rPr dirty="0" sz="1300" spc="5">
                <a:latin typeface="Times New Roman"/>
                <a:cs typeface="Times New Roman"/>
              </a:rPr>
              <a:t>procedure with the following </a:t>
            </a:r>
            <a:r>
              <a:rPr dirty="0" sz="1300" spc="10">
                <a:latin typeface="Times New Roman"/>
                <a:cs typeface="Times New Roman"/>
              </a:rPr>
              <a:t>row </a:t>
            </a:r>
            <a:r>
              <a:rPr dirty="0" sz="1300" spc="5">
                <a:latin typeface="Times New Roman"/>
                <a:cs typeface="Times New Roman"/>
              </a:rPr>
              <a:t>data:</a:t>
            </a:r>
            <a:endParaRPr sz="1300">
              <a:latin typeface="Times New Roman"/>
              <a:cs typeface="Times New Roman"/>
            </a:endParaRPr>
          </a:p>
          <a:p>
            <a:pPr algn="r" marR="85725">
              <a:lnSpc>
                <a:spcPct val="100000"/>
              </a:lnSpc>
              <a:spcBef>
                <a:spcPts val="10"/>
              </a:spcBef>
            </a:pPr>
            <a:r>
              <a:rPr dirty="0" sz="1200" spc="5">
                <a:latin typeface="Courier New"/>
                <a:cs typeface="Courier New"/>
              </a:rPr>
              <a:t>upd_row('my_contacts','name=''Nancy</a:t>
            </a:r>
            <a:r>
              <a:rPr dirty="0" sz="1200" spc="25">
                <a:latin typeface="Courier New"/>
                <a:cs typeface="Courier New"/>
              </a:rPr>
              <a:t> </a:t>
            </a:r>
            <a:r>
              <a:rPr dirty="0" sz="1200" spc="5">
                <a:latin typeface="Courier New"/>
                <a:cs typeface="Courier New"/>
              </a:rPr>
              <a:t>Greenberg''','id=2');</a:t>
            </a:r>
            <a:endParaRPr sz="1200">
              <a:latin typeface="Courier New"/>
              <a:cs typeface="Courier New"/>
            </a:endParaRPr>
          </a:p>
          <a:p>
            <a:pPr lvl="1" marL="892810" indent="-252095">
              <a:lnSpc>
                <a:spcPct val="100000"/>
              </a:lnSpc>
              <a:spcBef>
                <a:spcPts val="30"/>
              </a:spcBef>
              <a:buAutoNum type="alphaLcPeriod" startAt="9"/>
              <a:tabLst>
                <a:tab pos="892810" algn="l"/>
                <a:tab pos="893444" algn="l"/>
              </a:tabLst>
            </a:pPr>
            <a:r>
              <a:rPr dirty="0" sz="1300" spc="5">
                <a:latin typeface="Times New Roman"/>
                <a:cs typeface="Times New Roman"/>
              </a:rPr>
              <a:t>Select the data from the </a:t>
            </a:r>
            <a:r>
              <a:rPr dirty="0" sz="1300" spc="15">
                <a:latin typeface="Courier New"/>
                <a:cs typeface="Courier New"/>
              </a:rPr>
              <a:t>MY_CONTACTS</a:t>
            </a:r>
            <a:r>
              <a:rPr dirty="0" sz="1300" spc="-370">
                <a:latin typeface="Courier New"/>
                <a:cs typeface="Courier New"/>
              </a:rPr>
              <a:t> </a:t>
            </a:r>
            <a:r>
              <a:rPr dirty="0" sz="1300" spc="5">
                <a:latin typeface="Times New Roman"/>
                <a:cs typeface="Times New Roman"/>
              </a:rPr>
              <a:t>table again to view the changes.</a:t>
            </a:r>
            <a:endParaRPr sz="1300">
              <a:latin typeface="Times New Roman"/>
              <a:cs typeface="Times New Roman"/>
            </a:endParaRPr>
          </a:p>
          <a:p>
            <a:pPr lvl="1" marL="892175" indent="-252095">
              <a:lnSpc>
                <a:spcPct val="100000"/>
              </a:lnSpc>
              <a:spcBef>
                <a:spcPts val="20"/>
              </a:spcBef>
              <a:buAutoNum type="alphaLcPeriod" startAt="9"/>
              <a:tabLst>
                <a:tab pos="892175" algn="l"/>
                <a:tab pos="892810" algn="l"/>
              </a:tabLst>
            </a:pPr>
            <a:r>
              <a:rPr dirty="0" sz="1300" spc="10">
                <a:latin typeface="Times New Roman"/>
                <a:cs typeface="Times New Roman"/>
              </a:rPr>
              <a:t>Drop </a:t>
            </a:r>
            <a:r>
              <a:rPr dirty="0" sz="1300" spc="5">
                <a:latin typeface="Times New Roman"/>
                <a:cs typeface="Times New Roman"/>
              </a:rPr>
              <a:t>the table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remove</a:t>
            </a:r>
            <a:r>
              <a:rPr dirty="0" sz="1300" spc="-395">
                <a:latin typeface="Courier New"/>
                <a:cs typeface="Courier New"/>
              </a:rPr>
              <a:t> </a:t>
            </a:r>
            <a:r>
              <a:rPr dirty="0" sz="1300" spc="5">
                <a:latin typeface="Times New Roman"/>
                <a:cs typeface="Times New Roman"/>
              </a:rPr>
              <a:t>procedure and describe the </a:t>
            </a:r>
            <a:r>
              <a:rPr dirty="0" sz="1300" spc="15">
                <a:latin typeface="Courier New"/>
                <a:cs typeface="Courier New"/>
              </a:rPr>
              <a:t>MY_CONTACTS</a:t>
            </a:r>
            <a:endParaRPr sz="1300">
              <a:latin typeface="Courier New"/>
              <a:cs typeface="Courier New"/>
            </a:endParaRPr>
          </a:p>
          <a:p>
            <a:pPr marL="892175">
              <a:lnSpc>
                <a:spcPts val="1530"/>
              </a:lnSpc>
              <a:spcBef>
                <a:spcPts val="105"/>
              </a:spcBef>
            </a:pPr>
            <a:r>
              <a:rPr dirty="0" sz="1300" spc="5">
                <a:latin typeface="Times New Roman"/>
                <a:cs typeface="Times New Roman"/>
              </a:rPr>
              <a:t>table.</a:t>
            </a:r>
            <a:endParaRPr sz="1300">
              <a:latin typeface="Times New Roman"/>
              <a:cs typeface="Times New Roman"/>
            </a:endParaRPr>
          </a:p>
          <a:p>
            <a:pPr algn="r" marL="252095" marR="298450" indent="-252095">
              <a:lnSpc>
                <a:spcPts val="1530"/>
              </a:lnSpc>
              <a:buAutoNum type="arabicPeriod" startAt="2"/>
              <a:tabLst>
                <a:tab pos="252095" algn="l"/>
              </a:tabLst>
            </a:pPr>
            <a:r>
              <a:rPr dirty="0" sz="1300" spc="5">
                <a:latin typeface="Times New Roman"/>
                <a:cs typeface="Times New Roman"/>
              </a:rPr>
              <a:t>Create a </a:t>
            </a:r>
            <a:r>
              <a:rPr dirty="0" sz="1300" spc="15">
                <a:latin typeface="Courier New"/>
                <a:cs typeface="Courier New"/>
              </a:rPr>
              <a:t>COMPILE_PKG</a:t>
            </a:r>
            <a:r>
              <a:rPr dirty="0" sz="1300" spc="-345">
                <a:latin typeface="Courier New"/>
                <a:cs typeface="Courier New"/>
              </a:rPr>
              <a:t> </a:t>
            </a:r>
            <a:r>
              <a:rPr dirty="0" sz="1300" spc="5">
                <a:latin typeface="Times New Roman"/>
                <a:cs typeface="Times New Roman"/>
              </a:rPr>
              <a:t>package that compiles the </a:t>
            </a:r>
            <a:r>
              <a:rPr dirty="0" sz="1300" spc="10">
                <a:latin typeface="Times New Roman"/>
                <a:cs typeface="Times New Roman"/>
              </a:rPr>
              <a:t>PL/SQL </a:t>
            </a:r>
            <a:r>
              <a:rPr dirty="0" sz="1300" spc="5">
                <a:latin typeface="Times New Roman"/>
                <a:cs typeface="Times New Roman"/>
              </a:rPr>
              <a:t>code in your schema.</a:t>
            </a:r>
            <a:endParaRPr sz="1300">
              <a:latin typeface="Times New Roman"/>
              <a:cs typeface="Times New Roman"/>
            </a:endParaRPr>
          </a:p>
          <a:p>
            <a:pPr algn="r" lvl="1" marL="250825" marR="314960" indent="-250825">
              <a:lnSpc>
                <a:spcPct val="100000"/>
              </a:lnSpc>
              <a:spcBef>
                <a:spcPts val="25"/>
              </a:spcBef>
              <a:buAutoNum type="alphaLcPeriod"/>
              <a:tabLst>
                <a:tab pos="250825" algn="l"/>
                <a:tab pos="251460" algn="l"/>
              </a:tabLst>
            </a:pPr>
            <a:r>
              <a:rPr dirty="0" sz="1300" spc="5">
                <a:latin typeface="Times New Roman"/>
                <a:cs typeface="Times New Roman"/>
              </a:rPr>
              <a:t>In the specification, create a package procedure called </a:t>
            </a:r>
            <a:r>
              <a:rPr dirty="0" sz="1300" spc="15">
                <a:latin typeface="Courier New"/>
                <a:cs typeface="Courier New"/>
              </a:rPr>
              <a:t>MAKE</a:t>
            </a:r>
            <a:r>
              <a:rPr dirty="0" sz="1300" spc="-310">
                <a:latin typeface="Courier New"/>
                <a:cs typeface="Courier New"/>
              </a:rPr>
              <a:t> </a:t>
            </a:r>
            <a:r>
              <a:rPr dirty="0" sz="1300" spc="5">
                <a:latin typeface="Times New Roman"/>
                <a:cs typeface="Times New Roman"/>
              </a:rPr>
              <a:t>that accepts the</a:t>
            </a:r>
            <a:endParaRPr sz="1300">
              <a:latin typeface="Times New Roman"/>
              <a:cs typeface="Times New Roman"/>
            </a:endParaRPr>
          </a:p>
          <a:p>
            <a:pPr marL="892175">
              <a:lnSpc>
                <a:spcPct val="100000"/>
              </a:lnSpc>
              <a:spcBef>
                <a:spcPts val="15"/>
              </a:spcBef>
            </a:pPr>
            <a:r>
              <a:rPr dirty="0" sz="1300" spc="15">
                <a:latin typeface="Courier New"/>
                <a:cs typeface="Courier New"/>
              </a:rPr>
              <a:t>name</a:t>
            </a:r>
            <a:r>
              <a:rPr dirty="0" sz="1300" spc="-465">
                <a:latin typeface="Courier New"/>
                <a:cs typeface="Courier New"/>
              </a:rPr>
              <a:t> </a:t>
            </a:r>
            <a:r>
              <a:rPr dirty="0" sz="1300" spc="5">
                <a:latin typeface="Times New Roman"/>
                <a:cs typeface="Times New Roman"/>
              </a:rPr>
              <a:t>of a </a:t>
            </a:r>
            <a:r>
              <a:rPr dirty="0" sz="1300" spc="10">
                <a:latin typeface="Times New Roman"/>
                <a:cs typeface="Times New Roman"/>
              </a:rPr>
              <a:t>PL/SQL program </a:t>
            </a:r>
            <a:r>
              <a:rPr dirty="0" sz="1300" spc="5">
                <a:latin typeface="Times New Roman"/>
                <a:cs typeface="Times New Roman"/>
              </a:rPr>
              <a:t>unit to be compiled.</a:t>
            </a:r>
            <a:endParaRPr sz="1300">
              <a:latin typeface="Times New Roman"/>
              <a:cs typeface="Times New Roman"/>
            </a:endParaRPr>
          </a:p>
          <a:p>
            <a:pPr lvl="1" marL="892810" marR="5080" indent="-251460">
              <a:lnSpc>
                <a:spcPct val="101299"/>
              </a:lnSpc>
              <a:spcBef>
                <a:spcPts val="5"/>
              </a:spcBef>
              <a:buAutoNum type="alphaLcPeriod" startAt="2"/>
              <a:tabLst>
                <a:tab pos="893444" algn="l"/>
              </a:tabLst>
            </a:pPr>
            <a:r>
              <a:rPr dirty="0" sz="1300" spc="5">
                <a:latin typeface="Times New Roman"/>
                <a:cs typeface="Times New Roman"/>
              </a:rPr>
              <a:t>In the body, the </a:t>
            </a:r>
            <a:r>
              <a:rPr dirty="0" sz="1300" spc="15">
                <a:latin typeface="Courier New"/>
                <a:cs typeface="Courier New"/>
              </a:rPr>
              <a:t>MAKE </a:t>
            </a:r>
            <a:r>
              <a:rPr dirty="0" sz="1300" spc="5">
                <a:latin typeface="Times New Roman"/>
                <a:cs typeface="Times New Roman"/>
              </a:rPr>
              <a:t>procedure should </a:t>
            </a:r>
            <a:r>
              <a:rPr dirty="0" sz="1300" spc="10">
                <a:latin typeface="Times New Roman"/>
                <a:cs typeface="Times New Roman"/>
              </a:rPr>
              <a:t>call </a:t>
            </a:r>
            <a:r>
              <a:rPr dirty="0" sz="1300" spc="5">
                <a:latin typeface="Times New Roman"/>
                <a:cs typeface="Times New Roman"/>
              </a:rPr>
              <a:t>a private function </a:t>
            </a:r>
            <a:r>
              <a:rPr dirty="0" sz="1300" spc="10">
                <a:latin typeface="Times New Roman"/>
                <a:cs typeface="Times New Roman"/>
              </a:rPr>
              <a:t>named  </a:t>
            </a:r>
            <a:r>
              <a:rPr dirty="0" sz="1300" spc="15">
                <a:latin typeface="Courier New"/>
                <a:cs typeface="Courier New"/>
              </a:rPr>
              <a:t>GET_TYPE </a:t>
            </a:r>
            <a:r>
              <a:rPr dirty="0" sz="1300" spc="5">
                <a:latin typeface="Times New Roman"/>
                <a:cs typeface="Times New Roman"/>
              </a:rPr>
              <a:t>to determine the </a:t>
            </a:r>
            <a:r>
              <a:rPr dirty="0" sz="1300" spc="10">
                <a:latin typeface="Times New Roman"/>
                <a:cs typeface="Times New Roman"/>
              </a:rPr>
              <a:t>PL/SQL </a:t>
            </a:r>
            <a:r>
              <a:rPr dirty="0" sz="1300" spc="5">
                <a:latin typeface="Times New Roman"/>
                <a:cs typeface="Times New Roman"/>
              </a:rPr>
              <a:t>object type from the data dictionary, and  return the type </a:t>
            </a:r>
            <a:r>
              <a:rPr dirty="0" sz="1300" spc="10">
                <a:latin typeface="Times New Roman"/>
                <a:cs typeface="Times New Roman"/>
              </a:rPr>
              <a:t>name </a:t>
            </a:r>
            <a:r>
              <a:rPr dirty="0" sz="1300" spc="5">
                <a:latin typeface="Times New Roman"/>
                <a:cs typeface="Times New Roman"/>
              </a:rPr>
              <a:t>(use </a:t>
            </a:r>
            <a:r>
              <a:rPr dirty="0" sz="1300" spc="15">
                <a:latin typeface="Courier New"/>
                <a:cs typeface="Courier New"/>
              </a:rPr>
              <a:t>PACKAGE </a:t>
            </a:r>
            <a:r>
              <a:rPr dirty="0" sz="1300" spc="5">
                <a:latin typeface="Times New Roman"/>
                <a:cs typeface="Times New Roman"/>
              </a:rPr>
              <a:t>for a </a:t>
            </a:r>
            <a:r>
              <a:rPr dirty="0" sz="1300" spc="10">
                <a:latin typeface="Times New Roman"/>
                <a:cs typeface="Times New Roman"/>
              </a:rPr>
              <a:t>package </a:t>
            </a:r>
            <a:r>
              <a:rPr dirty="0" sz="1300" spc="5">
                <a:latin typeface="Times New Roman"/>
                <a:cs typeface="Times New Roman"/>
              </a:rPr>
              <a:t>with a body) if the object  exists; otherwise, it should return a </a:t>
            </a:r>
            <a:r>
              <a:rPr dirty="0" sz="1300" spc="10">
                <a:latin typeface="Courier New"/>
                <a:cs typeface="Courier New"/>
              </a:rPr>
              <a:t>NULL</a:t>
            </a:r>
            <a:r>
              <a:rPr dirty="0" sz="1300" spc="10">
                <a:latin typeface="Times New Roman"/>
                <a:cs typeface="Times New Roman"/>
              </a:rPr>
              <a:t>. </a:t>
            </a:r>
            <a:r>
              <a:rPr dirty="0" sz="1300" spc="5">
                <a:latin typeface="Times New Roman"/>
                <a:cs typeface="Times New Roman"/>
              </a:rPr>
              <a:t>If the object exists, </a:t>
            </a:r>
            <a:r>
              <a:rPr dirty="0" sz="1300" spc="15">
                <a:latin typeface="Courier New"/>
                <a:cs typeface="Courier New"/>
              </a:rPr>
              <a:t>MAKE</a:t>
            </a:r>
            <a:r>
              <a:rPr dirty="0" sz="1300" spc="-340">
                <a:latin typeface="Courier New"/>
                <a:cs typeface="Courier New"/>
              </a:rPr>
              <a:t> </a:t>
            </a:r>
            <a:r>
              <a:rPr dirty="0" sz="1300" spc="5">
                <a:latin typeface="Times New Roman"/>
                <a:cs typeface="Times New Roman"/>
              </a:rPr>
              <a:t>dynamically  compiles it with the </a:t>
            </a:r>
            <a:r>
              <a:rPr dirty="0" sz="1300" spc="15">
                <a:latin typeface="Courier New"/>
                <a:cs typeface="Courier New"/>
              </a:rPr>
              <a:t>ALTER</a:t>
            </a:r>
            <a:r>
              <a:rPr dirty="0" sz="1300" spc="-450">
                <a:latin typeface="Courier New"/>
                <a:cs typeface="Courier New"/>
              </a:rPr>
              <a:t> </a:t>
            </a:r>
            <a:r>
              <a:rPr dirty="0" sz="1300" spc="5">
                <a:latin typeface="Times New Roman"/>
                <a:cs typeface="Times New Roman"/>
              </a:rPr>
              <a:t>statement.</a:t>
            </a:r>
            <a:endParaRPr sz="1300">
              <a:latin typeface="Times New Roman"/>
              <a:cs typeface="Times New Roman"/>
            </a:endParaRPr>
          </a:p>
          <a:p>
            <a:pPr lvl="1" marL="892175" indent="-252095">
              <a:lnSpc>
                <a:spcPct val="100000"/>
              </a:lnSpc>
              <a:spcBef>
                <a:spcPts val="25"/>
              </a:spcBef>
              <a:buAutoNum type="alphaLcPeriod" startAt="2"/>
              <a:tabLst>
                <a:tab pos="892175" algn="l"/>
                <a:tab pos="892810" algn="l"/>
              </a:tabLst>
            </a:pPr>
            <a:r>
              <a:rPr dirty="0" sz="1300" spc="5">
                <a:latin typeface="Times New Roman"/>
                <a:cs typeface="Times New Roman"/>
              </a:rPr>
              <a:t>Use the </a:t>
            </a:r>
            <a:r>
              <a:rPr dirty="0" sz="1300" spc="15">
                <a:latin typeface="Courier New"/>
                <a:cs typeface="Courier New"/>
              </a:rPr>
              <a:t>COMPILE_PKG.MAKE</a:t>
            </a:r>
            <a:r>
              <a:rPr dirty="0" sz="1300" spc="-395">
                <a:latin typeface="Courier New"/>
                <a:cs typeface="Courier New"/>
              </a:rPr>
              <a:t> </a:t>
            </a:r>
            <a:r>
              <a:rPr dirty="0" sz="1300" spc="5">
                <a:latin typeface="Times New Roman"/>
                <a:cs typeface="Times New Roman"/>
              </a:rPr>
              <a:t>procedure to compile the </a:t>
            </a:r>
            <a:r>
              <a:rPr dirty="0" sz="1300" spc="15">
                <a:latin typeface="Courier New"/>
                <a:cs typeface="Courier New"/>
              </a:rPr>
              <a:t>EMPLOYEE_REPORT</a:t>
            </a:r>
            <a:endParaRPr sz="1300">
              <a:latin typeface="Courier New"/>
              <a:cs typeface="Courier New"/>
            </a:endParaRPr>
          </a:p>
          <a:p>
            <a:pPr marL="892810">
              <a:lnSpc>
                <a:spcPct val="100000"/>
              </a:lnSpc>
              <a:spcBef>
                <a:spcPts val="15"/>
              </a:spcBef>
            </a:pPr>
            <a:r>
              <a:rPr dirty="0" sz="1300" spc="5">
                <a:latin typeface="Times New Roman"/>
                <a:cs typeface="Times New Roman"/>
              </a:rPr>
              <a:t>procedure, the </a:t>
            </a:r>
            <a:r>
              <a:rPr dirty="0" sz="1300" spc="15">
                <a:latin typeface="Courier New"/>
                <a:cs typeface="Courier New"/>
              </a:rPr>
              <a:t>EMP_PKG</a:t>
            </a:r>
            <a:r>
              <a:rPr dirty="0" sz="1300" spc="-375">
                <a:latin typeface="Courier New"/>
                <a:cs typeface="Courier New"/>
              </a:rPr>
              <a:t> </a:t>
            </a:r>
            <a:r>
              <a:rPr dirty="0" sz="1300" spc="5">
                <a:latin typeface="Times New Roman"/>
                <a:cs typeface="Times New Roman"/>
              </a:rPr>
              <a:t>package, and a nonexistent object </a:t>
            </a:r>
            <a:r>
              <a:rPr dirty="0" sz="1300" spc="10">
                <a:latin typeface="Times New Roman"/>
                <a:cs typeface="Times New Roman"/>
              </a:rPr>
              <a:t>called </a:t>
            </a:r>
            <a:r>
              <a:rPr dirty="0" sz="1300" spc="10">
                <a:latin typeface="Courier New"/>
                <a:cs typeface="Courier New"/>
              </a:rPr>
              <a:t>EMP_DATA</a:t>
            </a:r>
            <a:r>
              <a:rPr dirty="0" sz="1300" spc="10">
                <a:latin typeface="Times New Roman"/>
                <a:cs typeface="Times New Roman"/>
              </a:rPr>
              <a: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6</a:t>
            </a:r>
            <a:r>
              <a:rPr dirty="0" sz="800" spc="-180"/>
              <a:t>ta</a:t>
            </a:r>
            <a:r>
              <a:rPr dirty="0" baseline="-18518" sz="1800" spc="-270" b="1">
                <a:latin typeface="Arial"/>
                <a:cs typeface="Arial"/>
              </a:rPr>
              <a:t>-</a:t>
            </a:r>
            <a:r>
              <a:rPr dirty="0" sz="800" spc="-180"/>
              <a:t>c</a:t>
            </a:r>
            <a:r>
              <a:rPr dirty="0" baseline="-18518" sz="1800" spc="-270" b="1">
                <a:latin typeface="Arial"/>
                <a:cs typeface="Arial"/>
              </a:rPr>
              <a:t>3</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72922" y="500156"/>
            <a:ext cx="6447155" cy="492887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a:t>
            </a:r>
            <a:r>
              <a:rPr dirty="0" sz="1300" spc="10" b="1">
                <a:latin typeface="Arial"/>
                <a:cs typeface="Arial"/>
              </a:rPr>
              <a:t>6</a:t>
            </a:r>
            <a:r>
              <a:rPr dirty="0" sz="1300" spc="-10" b="1">
                <a:latin typeface="Arial"/>
                <a:cs typeface="Arial"/>
              </a:rPr>
              <a:t> </a:t>
            </a:r>
            <a:r>
              <a:rPr dirty="0" sz="1300" spc="5" b="1">
                <a:latin typeface="Arial"/>
                <a:cs typeface="Arial"/>
              </a:rPr>
              <a:t>(continued)</a:t>
            </a:r>
            <a:endParaRPr sz="1300">
              <a:latin typeface="Arial"/>
              <a:cs typeface="Arial"/>
            </a:endParaRPr>
          </a:p>
          <a:p>
            <a:pPr marL="514984" marR="113664" indent="-251460">
              <a:lnSpc>
                <a:spcPct val="101299"/>
              </a:lnSpc>
              <a:spcBef>
                <a:spcPts val="295"/>
              </a:spcBef>
              <a:buAutoNum type="arabicPeriod" startAt="3"/>
              <a:tabLst>
                <a:tab pos="516255" algn="l"/>
              </a:tabLst>
            </a:pPr>
            <a:r>
              <a:rPr dirty="0" sz="1300" spc="10">
                <a:latin typeface="Times New Roman"/>
                <a:cs typeface="Times New Roman"/>
              </a:rPr>
              <a:t>Add </a:t>
            </a:r>
            <a:r>
              <a:rPr dirty="0" sz="1300" spc="5">
                <a:latin typeface="Times New Roman"/>
                <a:cs typeface="Times New Roman"/>
              </a:rPr>
              <a:t>a procedure to the </a:t>
            </a:r>
            <a:r>
              <a:rPr dirty="0" sz="1300" spc="15">
                <a:latin typeface="Courier New"/>
                <a:cs typeface="Courier New"/>
              </a:rPr>
              <a:t>COMPILE_PKG </a:t>
            </a:r>
            <a:r>
              <a:rPr dirty="0" sz="1300" spc="5">
                <a:latin typeface="Times New Roman"/>
                <a:cs typeface="Times New Roman"/>
              </a:rPr>
              <a:t>that uses the </a:t>
            </a:r>
            <a:r>
              <a:rPr dirty="0" sz="1300" spc="15">
                <a:latin typeface="Courier New"/>
                <a:cs typeface="Courier New"/>
              </a:rPr>
              <a:t>DBMS_METADATA </a:t>
            </a:r>
            <a:r>
              <a:rPr dirty="0" sz="1300" spc="5">
                <a:latin typeface="Times New Roman"/>
                <a:cs typeface="Times New Roman"/>
              </a:rPr>
              <a:t>to obtain a  </a:t>
            </a:r>
            <a:r>
              <a:rPr dirty="0" sz="1300" spc="10">
                <a:latin typeface="Times New Roman"/>
                <a:cs typeface="Times New Roman"/>
              </a:rPr>
              <a:t>DDL </a:t>
            </a:r>
            <a:r>
              <a:rPr dirty="0" sz="1300" spc="5">
                <a:latin typeface="Times New Roman"/>
                <a:cs typeface="Times New Roman"/>
              </a:rPr>
              <a:t>statement that </a:t>
            </a:r>
            <a:r>
              <a:rPr dirty="0" sz="1300" spc="10">
                <a:latin typeface="Times New Roman"/>
                <a:cs typeface="Times New Roman"/>
              </a:rPr>
              <a:t>can </a:t>
            </a:r>
            <a:r>
              <a:rPr dirty="0" sz="1300" spc="5">
                <a:latin typeface="Times New Roman"/>
                <a:cs typeface="Times New Roman"/>
              </a:rPr>
              <a:t>regenerate a </a:t>
            </a:r>
            <a:r>
              <a:rPr dirty="0" sz="1300" spc="10">
                <a:latin typeface="Times New Roman"/>
                <a:cs typeface="Times New Roman"/>
              </a:rPr>
              <a:t>named PL/SQL </a:t>
            </a:r>
            <a:r>
              <a:rPr dirty="0" sz="1300" spc="5">
                <a:latin typeface="Times New Roman"/>
                <a:cs typeface="Times New Roman"/>
              </a:rPr>
              <a:t>subprogram, and writes the </a:t>
            </a:r>
            <a:r>
              <a:rPr dirty="0" sz="1300" spc="10">
                <a:latin typeface="Times New Roman"/>
                <a:cs typeface="Times New Roman"/>
              </a:rPr>
              <a:t>DDL  </a:t>
            </a:r>
            <a:r>
              <a:rPr dirty="0" sz="1300" spc="5">
                <a:latin typeface="Times New Roman"/>
                <a:cs typeface="Times New Roman"/>
              </a:rPr>
              <a:t>statement to a file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UTL_FILE</a:t>
            </a:r>
            <a:r>
              <a:rPr dirty="0" sz="1300" spc="-434">
                <a:latin typeface="Courier New"/>
                <a:cs typeface="Courier New"/>
              </a:rPr>
              <a:t> </a:t>
            </a:r>
            <a:r>
              <a:rPr dirty="0" sz="1300" spc="5">
                <a:latin typeface="Times New Roman"/>
                <a:cs typeface="Times New Roman"/>
              </a:rPr>
              <a:t>package.</a:t>
            </a:r>
            <a:endParaRPr sz="1300">
              <a:latin typeface="Times New Roman"/>
              <a:cs typeface="Times New Roman"/>
            </a:endParaRPr>
          </a:p>
          <a:p>
            <a:pPr algn="just" lvl="1" marL="892175" marR="5080" indent="-251460">
              <a:lnSpc>
                <a:spcPct val="101299"/>
              </a:lnSpc>
              <a:buAutoNum type="alphaLcPeriod"/>
              <a:tabLst>
                <a:tab pos="892810"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create a procedure </a:t>
            </a:r>
            <a:r>
              <a:rPr dirty="0" sz="1300" spc="10">
                <a:latin typeface="Times New Roman"/>
                <a:cs typeface="Times New Roman"/>
              </a:rPr>
              <a:t>called </a:t>
            </a:r>
            <a:r>
              <a:rPr dirty="0" sz="1300" spc="15">
                <a:latin typeface="Courier New"/>
                <a:cs typeface="Courier New"/>
              </a:rPr>
              <a:t>REGENERATE</a:t>
            </a:r>
            <a:r>
              <a:rPr dirty="0" sz="1300" spc="-400">
                <a:latin typeface="Courier New"/>
                <a:cs typeface="Courier New"/>
              </a:rPr>
              <a:t> </a:t>
            </a:r>
            <a:r>
              <a:rPr dirty="0" sz="1300" spc="5">
                <a:latin typeface="Times New Roman"/>
                <a:cs typeface="Times New Roman"/>
              </a:rPr>
              <a:t>that </a:t>
            </a:r>
            <a:r>
              <a:rPr dirty="0" sz="1300" spc="10">
                <a:latin typeface="Times New Roman"/>
                <a:cs typeface="Times New Roman"/>
              </a:rPr>
              <a:t>accepts  </a:t>
            </a:r>
            <a:r>
              <a:rPr dirty="0" sz="1300" spc="5">
                <a:latin typeface="Times New Roman"/>
                <a:cs typeface="Times New Roman"/>
              </a:rPr>
              <a:t>the </a:t>
            </a:r>
            <a:r>
              <a:rPr dirty="0" sz="1300" spc="10">
                <a:latin typeface="Times New Roman"/>
                <a:cs typeface="Times New Roman"/>
              </a:rPr>
              <a:t>name of </a:t>
            </a:r>
            <a:r>
              <a:rPr dirty="0" sz="1300" spc="5">
                <a:latin typeface="Times New Roman"/>
                <a:cs typeface="Times New Roman"/>
              </a:rPr>
              <a:t>a </a:t>
            </a:r>
            <a:r>
              <a:rPr dirty="0" sz="1300" spc="10">
                <a:latin typeface="Times New Roman"/>
                <a:cs typeface="Times New Roman"/>
              </a:rPr>
              <a:t>PL/SQL component </a:t>
            </a:r>
            <a:r>
              <a:rPr dirty="0" sz="1300" spc="5">
                <a:latin typeface="Times New Roman"/>
                <a:cs typeface="Times New Roman"/>
              </a:rPr>
              <a:t>to be regenerated. Declare a public </a:t>
            </a:r>
            <a:r>
              <a:rPr dirty="0" sz="1300" spc="15">
                <a:latin typeface="Courier New"/>
                <a:cs typeface="Courier New"/>
              </a:rPr>
              <a:t>VARCHAR2  </a:t>
            </a:r>
            <a:r>
              <a:rPr dirty="0" sz="1300" spc="5">
                <a:latin typeface="Times New Roman"/>
                <a:cs typeface="Times New Roman"/>
              </a:rPr>
              <a:t>variable </a:t>
            </a:r>
            <a:r>
              <a:rPr dirty="0" sz="1300" spc="10">
                <a:latin typeface="Times New Roman"/>
                <a:cs typeface="Times New Roman"/>
              </a:rPr>
              <a:t>called </a:t>
            </a:r>
            <a:r>
              <a:rPr dirty="0" sz="1300" spc="15">
                <a:latin typeface="Courier New"/>
                <a:cs typeface="Courier New"/>
              </a:rPr>
              <a:t>dir</a:t>
            </a:r>
            <a:r>
              <a:rPr dirty="0" sz="1300" spc="-400">
                <a:latin typeface="Courier New"/>
                <a:cs typeface="Courier New"/>
              </a:rPr>
              <a:t> </a:t>
            </a:r>
            <a:r>
              <a:rPr dirty="0" sz="1300" spc="5">
                <a:latin typeface="Times New Roman"/>
                <a:cs typeface="Times New Roman"/>
              </a:rPr>
              <a:t>initialized with the directory alias value </a:t>
            </a:r>
            <a:r>
              <a:rPr dirty="0" sz="1300" spc="15">
                <a:latin typeface="Courier New"/>
                <a:cs typeface="Courier New"/>
              </a:rPr>
              <a:t>'UTL_FILE'</a:t>
            </a:r>
            <a:r>
              <a:rPr dirty="0" sz="1300" spc="15">
                <a:latin typeface="Times New Roman"/>
                <a:cs typeface="Times New Roman"/>
              </a:rPr>
              <a:t>.</a:t>
            </a:r>
            <a:endParaRPr sz="1300">
              <a:latin typeface="Times New Roman"/>
              <a:cs typeface="Times New Roman"/>
            </a:endParaRPr>
          </a:p>
          <a:p>
            <a:pPr algn="just" marL="892175">
              <a:lnSpc>
                <a:spcPts val="1530"/>
              </a:lnSpc>
              <a:spcBef>
                <a:spcPts val="105"/>
              </a:spcBef>
            </a:pPr>
            <a:r>
              <a:rPr dirty="0" sz="1300" spc="5">
                <a:latin typeface="Times New Roman"/>
                <a:cs typeface="Times New Roman"/>
              </a:rPr>
              <a:t>Compile the</a:t>
            </a:r>
            <a:r>
              <a:rPr dirty="0" sz="1300" spc="1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algn="just" lvl="1" marL="892810" indent="-252729">
              <a:lnSpc>
                <a:spcPts val="1530"/>
              </a:lnSpc>
              <a:buAutoNum type="alphaLcPeriod" startAt="2"/>
              <a:tabLst>
                <a:tab pos="893444"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a:t>
            </a:r>
            <a:r>
              <a:rPr dirty="0" sz="1300" spc="10">
                <a:latin typeface="Times New Roman"/>
                <a:cs typeface="Times New Roman"/>
              </a:rPr>
              <a:t>implement </a:t>
            </a:r>
            <a:r>
              <a:rPr dirty="0" sz="1300" spc="5">
                <a:latin typeface="Times New Roman"/>
                <a:cs typeface="Times New Roman"/>
              </a:rPr>
              <a:t>the </a:t>
            </a:r>
            <a:r>
              <a:rPr dirty="0" sz="1300" spc="15">
                <a:latin typeface="Courier New"/>
                <a:cs typeface="Courier New"/>
              </a:rPr>
              <a:t>REGENERATE</a:t>
            </a:r>
            <a:r>
              <a:rPr dirty="0" sz="1300" spc="-430">
                <a:latin typeface="Courier New"/>
                <a:cs typeface="Courier New"/>
              </a:rPr>
              <a:t> </a:t>
            </a:r>
            <a:r>
              <a:rPr dirty="0" sz="1300" spc="5">
                <a:latin typeface="Times New Roman"/>
                <a:cs typeface="Times New Roman"/>
              </a:rPr>
              <a:t>procedure so that it uses the</a:t>
            </a:r>
            <a:endParaRPr sz="1300">
              <a:latin typeface="Times New Roman"/>
              <a:cs typeface="Times New Roman"/>
            </a:endParaRPr>
          </a:p>
          <a:p>
            <a:pPr marL="892175">
              <a:lnSpc>
                <a:spcPct val="100000"/>
              </a:lnSpc>
              <a:spcBef>
                <a:spcPts val="20"/>
              </a:spcBef>
            </a:pPr>
            <a:r>
              <a:rPr dirty="0" sz="1300" spc="15">
                <a:latin typeface="Courier New"/>
                <a:cs typeface="Courier New"/>
              </a:rPr>
              <a:t>GET_TYPE</a:t>
            </a:r>
            <a:r>
              <a:rPr dirty="0" sz="1300" spc="-420">
                <a:latin typeface="Courier New"/>
                <a:cs typeface="Courier New"/>
              </a:rPr>
              <a:t> </a:t>
            </a:r>
            <a:r>
              <a:rPr dirty="0" sz="1300" spc="5">
                <a:latin typeface="Times New Roman"/>
                <a:cs typeface="Times New Roman"/>
              </a:rPr>
              <a:t>function to determine the </a:t>
            </a:r>
            <a:r>
              <a:rPr dirty="0" sz="1300" spc="10">
                <a:latin typeface="Times New Roman"/>
                <a:cs typeface="Times New Roman"/>
              </a:rPr>
              <a:t>PL/SQL </a:t>
            </a:r>
            <a:r>
              <a:rPr dirty="0" sz="1300" spc="5">
                <a:latin typeface="Times New Roman"/>
                <a:cs typeface="Times New Roman"/>
              </a:rPr>
              <a:t>object type from the supplied</a:t>
            </a:r>
            <a:endParaRPr sz="1300">
              <a:latin typeface="Times New Roman"/>
              <a:cs typeface="Times New Roman"/>
            </a:endParaRPr>
          </a:p>
          <a:p>
            <a:pPr marL="892175" marR="200660">
              <a:lnSpc>
                <a:spcPct val="101299"/>
              </a:lnSpc>
              <a:spcBef>
                <a:spcPts val="75"/>
              </a:spcBef>
            </a:pPr>
            <a:r>
              <a:rPr dirty="0" sz="1300" spc="5">
                <a:latin typeface="Times New Roman"/>
                <a:cs typeface="Times New Roman"/>
              </a:rPr>
              <a:t>name. If the object exists, then obtain the </a:t>
            </a:r>
            <a:r>
              <a:rPr dirty="0" sz="1300" spc="10">
                <a:latin typeface="Times New Roman"/>
                <a:cs typeface="Times New Roman"/>
              </a:rPr>
              <a:t>DDL </a:t>
            </a:r>
            <a:r>
              <a:rPr dirty="0" sz="1300" spc="5">
                <a:latin typeface="Times New Roman"/>
                <a:cs typeface="Times New Roman"/>
              </a:rPr>
              <a:t>statement </a:t>
            </a:r>
            <a:r>
              <a:rPr dirty="0" sz="1300" spc="10">
                <a:latin typeface="Times New Roman"/>
                <a:cs typeface="Times New Roman"/>
              </a:rPr>
              <a:t>used </a:t>
            </a:r>
            <a:r>
              <a:rPr dirty="0" sz="1300" spc="5">
                <a:latin typeface="Times New Roman"/>
                <a:cs typeface="Times New Roman"/>
              </a:rPr>
              <a:t>to create the  component using the </a:t>
            </a:r>
            <a:r>
              <a:rPr dirty="0" sz="1300" spc="15">
                <a:latin typeface="Courier New"/>
                <a:cs typeface="Courier New"/>
              </a:rPr>
              <a:t>DBMS_METADATA.GET_DDL</a:t>
            </a:r>
            <a:r>
              <a:rPr dirty="0" sz="1300" spc="-360">
                <a:latin typeface="Courier New"/>
                <a:cs typeface="Courier New"/>
              </a:rPr>
              <a:t> </a:t>
            </a:r>
            <a:r>
              <a:rPr dirty="0" sz="1300" spc="5">
                <a:latin typeface="Times New Roman"/>
                <a:cs typeface="Times New Roman"/>
              </a:rPr>
              <a:t>procedure, which must be  provided with the object </a:t>
            </a:r>
            <a:r>
              <a:rPr dirty="0" sz="1300" spc="10">
                <a:latin typeface="Times New Roman"/>
                <a:cs typeface="Times New Roman"/>
              </a:rPr>
              <a:t>name </a:t>
            </a:r>
            <a:r>
              <a:rPr dirty="0" sz="1300" spc="5">
                <a:latin typeface="Times New Roman"/>
                <a:cs typeface="Times New Roman"/>
              </a:rPr>
              <a:t>in uppercase text.</a:t>
            </a:r>
            <a:endParaRPr sz="1300">
              <a:latin typeface="Times New Roman"/>
              <a:cs typeface="Times New Roman"/>
            </a:endParaRPr>
          </a:p>
          <a:p>
            <a:pPr marL="892810">
              <a:lnSpc>
                <a:spcPts val="1505"/>
              </a:lnSpc>
            </a:pPr>
            <a:r>
              <a:rPr dirty="0" sz="1300" spc="5">
                <a:latin typeface="Times New Roman"/>
                <a:cs typeface="Times New Roman"/>
              </a:rPr>
              <a:t>Save the </a:t>
            </a:r>
            <a:r>
              <a:rPr dirty="0" sz="1300" spc="10">
                <a:latin typeface="Times New Roman"/>
                <a:cs typeface="Times New Roman"/>
              </a:rPr>
              <a:t>DDL </a:t>
            </a:r>
            <a:r>
              <a:rPr dirty="0" sz="1300" spc="5">
                <a:latin typeface="Times New Roman"/>
                <a:cs typeface="Times New Roman"/>
              </a:rPr>
              <a:t>statement in a file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UTL_FILE.PUT</a:t>
            </a:r>
            <a:r>
              <a:rPr dirty="0" sz="1300" spc="-360">
                <a:latin typeface="Courier New"/>
                <a:cs typeface="Courier New"/>
              </a:rPr>
              <a:t> </a:t>
            </a:r>
            <a:r>
              <a:rPr dirty="0" sz="1300" spc="5">
                <a:latin typeface="Times New Roman"/>
                <a:cs typeface="Times New Roman"/>
              </a:rPr>
              <a:t>procedure. Write</a:t>
            </a:r>
            <a:endParaRPr sz="1300">
              <a:latin typeface="Times New Roman"/>
              <a:cs typeface="Times New Roman"/>
            </a:endParaRPr>
          </a:p>
          <a:p>
            <a:pPr marL="892810">
              <a:lnSpc>
                <a:spcPct val="100000"/>
              </a:lnSpc>
              <a:spcBef>
                <a:spcPts val="25"/>
              </a:spcBef>
            </a:pPr>
            <a:r>
              <a:rPr dirty="0" sz="1300" spc="5">
                <a:latin typeface="Times New Roman"/>
                <a:cs typeface="Times New Roman"/>
              </a:rPr>
              <a:t>the file in the directory path stored in the public variable called </a:t>
            </a:r>
            <a:r>
              <a:rPr dirty="0" sz="1300" spc="15">
                <a:latin typeface="Courier New"/>
                <a:cs typeface="Courier New"/>
              </a:rPr>
              <a:t>dir</a:t>
            </a:r>
            <a:r>
              <a:rPr dirty="0" sz="1300" spc="-380">
                <a:latin typeface="Courier New"/>
                <a:cs typeface="Courier New"/>
              </a:rPr>
              <a:t> </a:t>
            </a:r>
            <a:r>
              <a:rPr dirty="0" sz="1300" spc="10">
                <a:latin typeface="Times New Roman"/>
                <a:cs typeface="Times New Roman"/>
              </a:rPr>
              <a:t>(from </a:t>
            </a:r>
            <a:r>
              <a:rPr dirty="0" sz="1300" spc="5">
                <a:latin typeface="Times New Roman"/>
                <a:cs typeface="Times New Roman"/>
              </a:rPr>
              <a:t>the</a:t>
            </a:r>
            <a:endParaRPr sz="1300">
              <a:latin typeface="Times New Roman"/>
              <a:cs typeface="Times New Roman"/>
            </a:endParaRPr>
          </a:p>
          <a:p>
            <a:pPr algn="just" marL="892175" marR="190500">
              <a:lnSpc>
                <a:spcPct val="98800"/>
              </a:lnSpc>
              <a:spcBef>
                <a:spcPts val="114"/>
              </a:spcBef>
            </a:pPr>
            <a:r>
              <a:rPr dirty="0" sz="1300" spc="5">
                <a:latin typeface="Times New Roman"/>
                <a:cs typeface="Times New Roman"/>
              </a:rPr>
              <a:t>specification). Construct a file </a:t>
            </a:r>
            <a:r>
              <a:rPr dirty="0" sz="1300" spc="10">
                <a:latin typeface="Times New Roman"/>
                <a:cs typeface="Times New Roman"/>
              </a:rPr>
              <a:t>name </a:t>
            </a:r>
            <a:r>
              <a:rPr dirty="0" sz="1300">
                <a:latin typeface="Times New Roman"/>
                <a:cs typeface="Times New Roman"/>
              </a:rPr>
              <a:t>(in </a:t>
            </a:r>
            <a:r>
              <a:rPr dirty="0" sz="1300" spc="5">
                <a:latin typeface="Times New Roman"/>
                <a:cs typeface="Times New Roman"/>
              </a:rPr>
              <a:t>lowercase characters) </a:t>
            </a:r>
            <a:r>
              <a:rPr dirty="0" sz="1300" spc="10">
                <a:latin typeface="Times New Roman"/>
                <a:cs typeface="Times New Roman"/>
              </a:rPr>
              <a:t>by </a:t>
            </a:r>
            <a:r>
              <a:rPr dirty="0" sz="1300" spc="5">
                <a:latin typeface="Times New Roman"/>
                <a:cs typeface="Times New Roman"/>
              </a:rPr>
              <a:t>concatenating  the</a:t>
            </a:r>
            <a:r>
              <a:rPr dirty="0" sz="1300" spc="10">
                <a:latin typeface="Times New Roman"/>
                <a:cs typeface="Times New Roman"/>
              </a:rPr>
              <a:t> </a:t>
            </a:r>
            <a:r>
              <a:rPr dirty="0" sz="1300" spc="15">
                <a:latin typeface="Courier New"/>
                <a:cs typeface="Courier New"/>
              </a:rPr>
              <a:t>USER</a:t>
            </a:r>
            <a:r>
              <a:rPr dirty="0" sz="1300" spc="-44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an</a:t>
            </a:r>
            <a:r>
              <a:rPr dirty="0" sz="1300" spc="15">
                <a:latin typeface="Times New Roman"/>
                <a:cs typeface="Times New Roman"/>
              </a:rPr>
              <a:t> </a:t>
            </a:r>
            <a:r>
              <a:rPr dirty="0" sz="1300" spc="5">
                <a:latin typeface="Times New Roman"/>
                <a:cs typeface="Times New Roman"/>
              </a:rPr>
              <a:t>underscore,</a:t>
            </a:r>
            <a:r>
              <a:rPr dirty="0" sz="1300" spc="15">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object</a:t>
            </a:r>
            <a:r>
              <a:rPr dirty="0" sz="1300" spc="15">
                <a:latin typeface="Times New Roman"/>
                <a:cs typeface="Times New Roman"/>
              </a:rPr>
              <a:t> </a:t>
            </a:r>
            <a:r>
              <a:rPr dirty="0" sz="1300" spc="10">
                <a:latin typeface="Times New Roman"/>
                <a:cs typeface="Times New Roman"/>
              </a:rPr>
              <a:t>name </a:t>
            </a:r>
            <a:r>
              <a:rPr dirty="0" sz="1300" spc="5">
                <a:latin typeface="Times New Roman"/>
                <a:cs typeface="Times New Roman"/>
              </a:rPr>
              <a:t>with</a:t>
            </a:r>
            <a:r>
              <a:rPr dirty="0" sz="1300" spc="15">
                <a:latin typeface="Times New Roman"/>
                <a:cs typeface="Times New Roman"/>
              </a:rPr>
              <a:t> </a:t>
            </a:r>
            <a:r>
              <a:rPr dirty="0" sz="1300" spc="5">
                <a:latin typeface="Times New Roman"/>
                <a:cs typeface="Times New Roman"/>
              </a:rPr>
              <a:t>a</a:t>
            </a:r>
            <a:r>
              <a:rPr dirty="0" sz="1300" spc="20">
                <a:latin typeface="Times New Roman"/>
                <a:cs typeface="Times New Roman"/>
              </a:rPr>
              <a:t> </a:t>
            </a:r>
            <a:r>
              <a:rPr dirty="0" sz="1300" spc="15">
                <a:latin typeface="Courier New"/>
                <a:cs typeface="Courier New"/>
              </a:rPr>
              <a:t>.sql</a:t>
            </a:r>
            <a:r>
              <a:rPr dirty="0" sz="1300" spc="-445">
                <a:latin typeface="Courier New"/>
                <a:cs typeface="Courier New"/>
              </a:rPr>
              <a:t> </a:t>
            </a:r>
            <a:r>
              <a:rPr dirty="0" sz="1300" spc="5">
                <a:latin typeface="Times New Roman"/>
                <a:cs typeface="Times New Roman"/>
              </a:rPr>
              <a:t>extension.  For example: </a:t>
            </a:r>
            <a:r>
              <a:rPr dirty="0" sz="1300" spc="15">
                <a:latin typeface="Courier New"/>
                <a:cs typeface="Courier New"/>
              </a:rPr>
              <a:t>ora1_myobject.sql</a:t>
            </a:r>
            <a:r>
              <a:rPr dirty="0" sz="1300" spc="15">
                <a:latin typeface="Times New Roman"/>
                <a:cs typeface="Times New Roman"/>
              </a:rPr>
              <a:t>. </a:t>
            </a:r>
            <a:r>
              <a:rPr dirty="0" sz="1300" spc="5">
                <a:latin typeface="Times New Roman"/>
                <a:cs typeface="Times New Roman"/>
              </a:rPr>
              <a:t>Compile the</a:t>
            </a:r>
            <a:r>
              <a:rPr dirty="0" sz="1300">
                <a:latin typeface="Times New Roman"/>
                <a:cs typeface="Times New Roman"/>
              </a:rPr>
              <a:t> </a:t>
            </a:r>
            <a:r>
              <a:rPr dirty="0" sz="1300" spc="5">
                <a:latin typeface="Times New Roman"/>
                <a:cs typeface="Times New Roman"/>
              </a:rPr>
              <a:t>body.</a:t>
            </a:r>
            <a:endParaRPr sz="1300">
              <a:latin typeface="Times New Roman"/>
              <a:cs typeface="Times New Roman"/>
            </a:endParaRPr>
          </a:p>
          <a:p>
            <a:pPr algn="just" lvl="1" marL="892810" indent="-252729">
              <a:lnSpc>
                <a:spcPct val="100000"/>
              </a:lnSpc>
              <a:spcBef>
                <a:spcPts val="25"/>
              </a:spcBef>
              <a:buAutoNum type="alphaLcPeriod" startAt="3"/>
              <a:tabLst>
                <a:tab pos="893444" algn="l"/>
              </a:tabLst>
            </a:pPr>
            <a:r>
              <a:rPr dirty="0" sz="1300" spc="5">
                <a:latin typeface="Times New Roman"/>
                <a:cs typeface="Times New Roman"/>
              </a:rPr>
              <a:t>Execute the </a:t>
            </a:r>
            <a:r>
              <a:rPr dirty="0" sz="1300" spc="15">
                <a:latin typeface="Courier New"/>
                <a:cs typeface="Courier New"/>
              </a:rPr>
              <a:t>COMPILE_PKG.REGENERATE</a:t>
            </a:r>
            <a:r>
              <a:rPr dirty="0" sz="1300" spc="-415">
                <a:latin typeface="Courier New"/>
                <a:cs typeface="Courier New"/>
              </a:rPr>
              <a:t> </a:t>
            </a:r>
            <a:r>
              <a:rPr dirty="0" sz="1300" spc="5">
                <a:latin typeface="Times New Roman"/>
                <a:cs typeface="Times New Roman"/>
              </a:rPr>
              <a:t>procedure </a:t>
            </a:r>
            <a:r>
              <a:rPr dirty="0" sz="1300" spc="10">
                <a:latin typeface="Times New Roman"/>
                <a:cs typeface="Times New Roman"/>
              </a:rPr>
              <a:t>by </a:t>
            </a:r>
            <a:r>
              <a:rPr dirty="0" sz="1300" spc="5">
                <a:latin typeface="Times New Roman"/>
                <a:cs typeface="Times New Roman"/>
              </a:rPr>
              <a:t>using the </a:t>
            </a:r>
            <a:r>
              <a:rPr dirty="0" sz="1300" spc="10">
                <a:latin typeface="Times New Roman"/>
                <a:cs typeface="Times New Roman"/>
              </a:rPr>
              <a:t>name </a:t>
            </a:r>
            <a:r>
              <a:rPr dirty="0" sz="1300" spc="5">
                <a:latin typeface="Times New Roman"/>
                <a:cs typeface="Times New Roman"/>
              </a:rPr>
              <a:t>of the</a:t>
            </a:r>
            <a:endParaRPr sz="1300">
              <a:latin typeface="Times New Roman"/>
              <a:cs typeface="Times New Roman"/>
            </a:endParaRPr>
          </a:p>
          <a:p>
            <a:pPr marL="892175">
              <a:lnSpc>
                <a:spcPct val="100000"/>
              </a:lnSpc>
              <a:spcBef>
                <a:spcPts val="25"/>
              </a:spcBef>
            </a:pPr>
            <a:r>
              <a:rPr dirty="0" sz="1300" spc="15">
                <a:latin typeface="Courier New"/>
                <a:cs typeface="Courier New"/>
              </a:rPr>
              <a:t>TABLE_PKG</a:t>
            </a:r>
            <a:r>
              <a:rPr dirty="0" sz="1300" spc="-455">
                <a:latin typeface="Courier New"/>
                <a:cs typeface="Courier New"/>
              </a:rPr>
              <a:t> </a:t>
            </a:r>
            <a:r>
              <a:rPr dirty="0" sz="1300" spc="5">
                <a:latin typeface="Times New Roman"/>
                <a:cs typeface="Times New Roman"/>
              </a:rPr>
              <a:t>created in the first task of this practice.</a:t>
            </a:r>
            <a:endParaRPr sz="1300">
              <a:latin typeface="Times New Roman"/>
              <a:cs typeface="Times New Roman"/>
            </a:endParaRPr>
          </a:p>
          <a:p>
            <a:pPr lvl="1" marL="892175" marR="132080" indent="-251460">
              <a:lnSpc>
                <a:spcPct val="101400"/>
              </a:lnSpc>
              <a:spcBef>
                <a:spcPts val="70"/>
              </a:spcBef>
              <a:buAutoNum type="alphaLcPeriod" startAt="4"/>
              <a:tabLst>
                <a:tab pos="893444" algn="l"/>
              </a:tabLst>
            </a:pPr>
            <a:r>
              <a:rPr dirty="0" sz="1300" spc="5">
                <a:latin typeface="Times New Roman"/>
                <a:cs typeface="Times New Roman"/>
              </a:rPr>
              <a:t>Use </a:t>
            </a:r>
            <a:r>
              <a:rPr dirty="0" sz="1300">
                <a:latin typeface="Times New Roman"/>
                <a:cs typeface="Times New Roman"/>
              </a:rPr>
              <a:t>Putty </a:t>
            </a:r>
            <a:r>
              <a:rPr dirty="0" sz="1300" spc="5">
                <a:latin typeface="Times New Roman"/>
                <a:cs typeface="Times New Roman"/>
              </a:rPr>
              <a:t>FTP to get the </a:t>
            </a:r>
            <a:r>
              <a:rPr dirty="0" sz="1300" spc="10">
                <a:latin typeface="Times New Roman"/>
                <a:cs typeface="Times New Roman"/>
              </a:rPr>
              <a:t>generated </a:t>
            </a:r>
            <a:r>
              <a:rPr dirty="0" sz="1300" spc="5">
                <a:latin typeface="Times New Roman"/>
                <a:cs typeface="Times New Roman"/>
              </a:rPr>
              <a:t>file from the server to your local directory.  Edit</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file</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insert</a:t>
            </a:r>
            <a:r>
              <a:rPr dirty="0" sz="1300" spc="20">
                <a:latin typeface="Times New Roman"/>
                <a:cs typeface="Times New Roman"/>
              </a:rPr>
              <a:t> </a:t>
            </a:r>
            <a:r>
              <a:rPr dirty="0" sz="1300" spc="5">
                <a:latin typeface="Times New Roman"/>
                <a:cs typeface="Times New Roman"/>
              </a:rPr>
              <a:t>a </a:t>
            </a:r>
            <a:r>
              <a:rPr dirty="0" sz="1300" spc="10">
                <a:latin typeface="Courier New"/>
                <a:cs typeface="Courier New"/>
              </a:rPr>
              <a:t>/</a:t>
            </a:r>
            <a:r>
              <a:rPr dirty="0" sz="1300" spc="-440">
                <a:latin typeface="Courier New"/>
                <a:cs typeface="Courier New"/>
              </a:rPr>
              <a:t> </a:t>
            </a:r>
            <a:r>
              <a:rPr dirty="0" sz="1300" spc="5">
                <a:latin typeface="Times New Roman"/>
                <a:cs typeface="Times New Roman"/>
              </a:rPr>
              <a:t>terminator</a:t>
            </a:r>
            <a:r>
              <a:rPr dirty="0" sz="1300" spc="10">
                <a:latin typeface="Times New Roman"/>
                <a:cs typeface="Times New Roman"/>
              </a:rPr>
              <a:t> character</a:t>
            </a:r>
            <a:r>
              <a:rPr dirty="0" sz="1300" spc="5">
                <a:latin typeface="Times New Roman"/>
                <a:cs typeface="Times New Roman"/>
              </a:rPr>
              <a:t> at</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end</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5">
                <a:latin typeface="Times New Roman"/>
                <a:cs typeface="Times New Roman"/>
              </a:rPr>
              <a:t>statement  (if required). Cut and paste the results into the </a:t>
            </a:r>
            <a:r>
              <a:rPr dirty="0" sz="1300" spc="5" i="1">
                <a:latin typeface="Times New Roman"/>
                <a:cs typeface="Times New Roman"/>
              </a:rPr>
              <a:t>i</a:t>
            </a:r>
            <a:r>
              <a:rPr dirty="0" sz="1300" spc="5">
                <a:latin typeface="Times New Roman"/>
                <a:cs typeface="Times New Roman"/>
              </a:rPr>
              <a:t>SQL*Plus buffer </a:t>
            </a:r>
            <a:r>
              <a:rPr dirty="0" sz="1300" spc="10">
                <a:latin typeface="Times New Roman"/>
                <a:cs typeface="Times New Roman"/>
              </a:rPr>
              <a:t>and </a:t>
            </a:r>
            <a:r>
              <a:rPr dirty="0" sz="1300" spc="5">
                <a:latin typeface="Times New Roman"/>
                <a:cs typeface="Times New Roman"/>
              </a:rPr>
              <a:t>execute the  statement.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5847" y="1981961"/>
            <a:ext cx="1112520" cy="1700530"/>
          </a:xfrm>
          <a:custGeom>
            <a:avLst/>
            <a:gdLst/>
            <a:ahLst/>
            <a:cxnLst/>
            <a:rect l="l" t="t" r="r" b="b"/>
            <a:pathLst>
              <a:path w="1112520" h="1700529">
                <a:moveTo>
                  <a:pt x="1112520" y="0"/>
                </a:moveTo>
                <a:lnTo>
                  <a:pt x="120395" y="0"/>
                </a:lnTo>
                <a:lnTo>
                  <a:pt x="0" y="517398"/>
                </a:lnTo>
                <a:lnTo>
                  <a:pt x="46481" y="517398"/>
                </a:lnTo>
                <a:lnTo>
                  <a:pt x="58673" y="492252"/>
                </a:lnTo>
                <a:lnTo>
                  <a:pt x="83582" y="449312"/>
                </a:lnTo>
                <a:lnTo>
                  <a:pt x="114592" y="414603"/>
                </a:lnTo>
                <a:lnTo>
                  <a:pt x="150756" y="387226"/>
                </a:lnTo>
                <a:lnTo>
                  <a:pt x="191127" y="366282"/>
                </a:lnTo>
                <a:lnTo>
                  <a:pt x="234757" y="350872"/>
                </a:lnTo>
                <a:lnTo>
                  <a:pt x="280699" y="340097"/>
                </a:lnTo>
                <a:lnTo>
                  <a:pt x="328004" y="333059"/>
                </a:lnTo>
                <a:lnTo>
                  <a:pt x="375726" y="328858"/>
                </a:lnTo>
                <a:lnTo>
                  <a:pt x="422917" y="326596"/>
                </a:lnTo>
                <a:lnTo>
                  <a:pt x="468630" y="325374"/>
                </a:lnTo>
                <a:lnTo>
                  <a:pt x="813816" y="325374"/>
                </a:lnTo>
                <a:lnTo>
                  <a:pt x="361188" y="1700022"/>
                </a:lnTo>
                <a:lnTo>
                  <a:pt x="553974" y="1700022"/>
                </a:lnTo>
                <a:lnTo>
                  <a:pt x="1112520"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a:lnSpc>
                <a:spcPct val="100000"/>
              </a:lnSpc>
            </a:pPr>
            <a:r>
              <a:rPr dirty="0" sz="2000" spc="-5" b="1">
                <a:latin typeface="Arial"/>
                <a:cs typeface="Arial"/>
              </a:rPr>
              <a:t>Design Considerations for PL/SQL</a:t>
            </a:r>
            <a:r>
              <a:rPr dirty="0" sz="2000" spc="10" b="1">
                <a:latin typeface="Arial"/>
                <a:cs typeface="Arial"/>
              </a:rPr>
              <a:t> </a:t>
            </a:r>
            <a:r>
              <a:rPr dirty="0" sz="2000" spc="-5" b="1">
                <a:latin typeface="Arial"/>
                <a:cs typeface="Arial"/>
              </a:rPr>
              <a:t>Code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211322" y="873506"/>
            <a:ext cx="1313815"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Objectives</a:t>
            </a:r>
            <a:endParaRPr sz="2000">
              <a:latin typeface="Arial"/>
              <a:cs typeface="Arial"/>
            </a:endParaRPr>
          </a:p>
        </p:txBody>
      </p:sp>
      <p:sp>
        <p:nvSpPr>
          <p:cNvPr id="7" name="object 7"/>
          <p:cNvSpPr txBox="1"/>
          <p:nvPr/>
        </p:nvSpPr>
        <p:spPr>
          <a:xfrm>
            <a:off x="1230883" y="1792477"/>
            <a:ext cx="5237480" cy="3255645"/>
          </a:xfrm>
          <a:prstGeom prst="rect">
            <a:avLst/>
          </a:prstGeom>
        </p:spPr>
        <p:txBody>
          <a:bodyPr wrap="square" lIns="0" tIns="12065" rIns="0" bIns="0" rtlCol="0" vert="horz">
            <a:spAutoFit/>
          </a:bodyPr>
          <a:lstStyle/>
          <a:p>
            <a:pPr marL="12700" marR="51435">
              <a:lnSpc>
                <a:spcPct val="101299"/>
              </a:lnSpc>
              <a:spcBef>
                <a:spcPts val="95"/>
              </a:spcBef>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420370" marR="403225" indent="-327025">
              <a:lnSpc>
                <a:spcPct val="101299"/>
              </a:lnSpc>
              <a:spcBef>
                <a:spcPts val="380"/>
              </a:spcBef>
              <a:buClr>
                <a:srgbClr val="FF0000"/>
              </a:buClr>
              <a:buFont typeface="Arial"/>
              <a:buChar char="•"/>
              <a:tabLst>
                <a:tab pos="420370" algn="l"/>
                <a:tab pos="421005" algn="l"/>
              </a:tabLst>
            </a:pPr>
            <a:r>
              <a:rPr dirty="0" sz="1550" spc="10" b="1">
                <a:latin typeface="Arial"/>
                <a:cs typeface="Arial"/>
              </a:rPr>
              <a:t>Use package specifications to create standard  constants and</a:t>
            </a:r>
            <a:r>
              <a:rPr dirty="0" sz="1550" spc="5" b="1">
                <a:latin typeface="Arial"/>
                <a:cs typeface="Arial"/>
              </a:rPr>
              <a:t> </a:t>
            </a:r>
            <a:r>
              <a:rPr dirty="0" sz="1550" spc="10" b="1">
                <a:latin typeface="Arial"/>
                <a:cs typeface="Arial"/>
              </a:rPr>
              <a:t>exceptions</a:t>
            </a:r>
            <a:endParaRPr sz="1550">
              <a:latin typeface="Arial"/>
              <a:cs typeface="Arial"/>
            </a:endParaRPr>
          </a:p>
          <a:p>
            <a:pPr marL="420370" indent="-327025">
              <a:lnSpc>
                <a:spcPct val="100000"/>
              </a:lnSpc>
              <a:spcBef>
                <a:spcPts val="130"/>
              </a:spcBef>
              <a:buClr>
                <a:srgbClr val="FF0000"/>
              </a:buClr>
              <a:buFont typeface="Arial"/>
              <a:buChar char="•"/>
              <a:tabLst>
                <a:tab pos="420370" algn="l"/>
                <a:tab pos="421005" algn="l"/>
              </a:tabLst>
            </a:pPr>
            <a:r>
              <a:rPr dirty="0" sz="1550" spc="10" b="1">
                <a:latin typeface="Arial"/>
                <a:cs typeface="Arial"/>
              </a:rPr>
              <a:t>Write and </a:t>
            </a:r>
            <a:r>
              <a:rPr dirty="0" sz="1550" spc="5" b="1">
                <a:latin typeface="Arial"/>
                <a:cs typeface="Arial"/>
              </a:rPr>
              <a:t>call </a:t>
            </a:r>
            <a:r>
              <a:rPr dirty="0" sz="1550" spc="10" b="1">
                <a:latin typeface="Arial"/>
                <a:cs typeface="Arial"/>
              </a:rPr>
              <a:t>local</a:t>
            </a:r>
            <a:r>
              <a:rPr dirty="0" sz="1550" b="1">
                <a:latin typeface="Arial"/>
                <a:cs typeface="Arial"/>
              </a:rPr>
              <a:t> </a:t>
            </a:r>
            <a:r>
              <a:rPr dirty="0" sz="1550" spc="10" b="1">
                <a:latin typeface="Arial"/>
                <a:cs typeface="Arial"/>
              </a:rPr>
              <a:t>subprograms</a:t>
            </a:r>
            <a:endParaRPr sz="1550">
              <a:latin typeface="Arial"/>
              <a:cs typeface="Arial"/>
            </a:endParaRPr>
          </a:p>
          <a:p>
            <a:pPr marL="420370" marR="293370" indent="-327025">
              <a:lnSpc>
                <a:spcPct val="101600"/>
              </a:lnSpc>
              <a:spcBef>
                <a:spcPts val="175"/>
              </a:spcBef>
              <a:buClr>
                <a:srgbClr val="FF0000"/>
              </a:buClr>
              <a:buFont typeface="Arial"/>
              <a:buChar char="•"/>
              <a:tabLst>
                <a:tab pos="420370" algn="l"/>
                <a:tab pos="421005" algn="l"/>
              </a:tabLst>
            </a:pPr>
            <a:r>
              <a:rPr dirty="0" sz="1550" spc="10" b="1">
                <a:latin typeface="Arial"/>
                <a:cs typeface="Arial"/>
              </a:rPr>
              <a:t>Set the </a:t>
            </a:r>
            <a:r>
              <a:rPr dirty="0" sz="1550" spc="10" b="1">
                <a:latin typeface="Courier New"/>
                <a:cs typeface="Courier New"/>
              </a:rPr>
              <a:t>AUTHID</a:t>
            </a:r>
            <a:r>
              <a:rPr dirty="0" sz="1550" spc="-550" b="1">
                <a:latin typeface="Courier New"/>
                <a:cs typeface="Courier New"/>
              </a:rPr>
              <a:t> </a:t>
            </a:r>
            <a:r>
              <a:rPr dirty="0" sz="1550" spc="10" b="1">
                <a:latin typeface="Arial"/>
                <a:cs typeface="Arial"/>
              </a:rPr>
              <a:t>directive to control the run-time  privileges of a</a:t>
            </a:r>
            <a:r>
              <a:rPr dirty="0" sz="1550" b="1">
                <a:latin typeface="Arial"/>
                <a:cs typeface="Arial"/>
              </a:rPr>
              <a:t> </a:t>
            </a:r>
            <a:r>
              <a:rPr dirty="0" sz="1550" spc="10" b="1">
                <a:latin typeface="Arial"/>
                <a:cs typeface="Arial"/>
              </a:rPr>
              <a:t>subprogram</a:t>
            </a:r>
            <a:endParaRPr sz="1550">
              <a:latin typeface="Arial"/>
              <a:cs typeface="Arial"/>
            </a:endParaRPr>
          </a:p>
          <a:p>
            <a:pPr marL="420370" marR="394335" indent="-327025">
              <a:lnSpc>
                <a:spcPts val="1789"/>
              </a:lnSpc>
              <a:spcBef>
                <a:spcPts val="234"/>
              </a:spcBef>
              <a:buClr>
                <a:srgbClr val="FF0000"/>
              </a:buClr>
              <a:buFont typeface="Arial"/>
              <a:buChar char="•"/>
              <a:tabLst>
                <a:tab pos="420370" algn="l"/>
                <a:tab pos="421005" algn="l"/>
              </a:tabLst>
            </a:pPr>
            <a:r>
              <a:rPr dirty="0" sz="1550" spc="10" b="1">
                <a:latin typeface="Arial"/>
                <a:cs typeface="Arial"/>
              </a:rPr>
              <a:t>Execute subprograms to perform autonomous  transactions</a:t>
            </a:r>
            <a:endParaRPr sz="1550">
              <a:latin typeface="Arial"/>
              <a:cs typeface="Arial"/>
            </a:endParaRPr>
          </a:p>
          <a:p>
            <a:pPr marL="420370" indent="-327025">
              <a:lnSpc>
                <a:spcPct val="100000"/>
              </a:lnSpc>
              <a:spcBef>
                <a:spcPts val="30"/>
              </a:spcBef>
              <a:buClr>
                <a:srgbClr val="FF0000"/>
              </a:buClr>
              <a:buFont typeface="Arial"/>
              <a:buChar char="•"/>
              <a:tabLst>
                <a:tab pos="420370" algn="l"/>
                <a:tab pos="421005" algn="l"/>
              </a:tabLst>
            </a:pPr>
            <a:r>
              <a:rPr dirty="0" sz="1550" spc="10" b="1">
                <a:latin typeface="Arial"/>
                <a:cs typeface="Arial"/>
              </a:rPr>
              <a:t>Use bulk binding </a:t>
            </a:r>
            <a:r>
              <a:rPr dirty="0" sz="1550" spc="15" b="1">
                <a:latin typeface="Arial"/>
                <a:cs typeface="Arial"/>
              </a:rPr>
              <a:t>and </a:t>
            </a:r>
            <a:r>
              <a:rPr dirty="0" sz="1550" spc="10" b="1">
                <a:latin typeface="Arial"/>
                <a:cs typeface="Arial"/>
              </a:rPr>
              <a:t>the </a:t>
            </a:r>
            <a:r>
              <a:rPr dirty="0" sz="1550" spc="10" b="1">
                <a:latin typeface="Courier New"/>
                <a:cs typeface="Courier New"/>
              </a:rPr>
              <a:t>RETURNING</a:t>
            </a:r>
            <a:r>
              <a:rPr dirty="0" sz="1550" spc="-535" b="1">
                <a:latin typeface="Courier New"/>
                <a:cs typeface="Courier New"/>
              </a:rPr>
              <a:t> </a:t>
            </a:r>
            <a:r>
              <a:rPr dirty="0" sz="1550" spc="10" b="1">
                <a:latin typeface="Arial"/>
                <a:cs typeface="Arial"/>
              </a:rPr>
              <a:t>clause with</a:t>
            </a:r>
            <a:endParaRPr sz="1550">
              <a:latin typeface="Arial"/>
              <a:cs typeface="Arial"/>
            </a:endParaRPr>
          </a:p>
          <a:p>
            <a:pPr marL="420370">
              <a:lnSpc>
                <a:spcPct val="100000"/>
              </a:lnSpc>
              <a:spcBef>
                <a:spcPts val="140"/>
              </a:spcBef>
            </a:pPr>
            <a:r>
              <a:rPr dirty="0" sz="1550" spc="15" b="1">
                <a:latin typeface="Arial"/>
                <a:cs typeface="Arial"/>
              </a:rPr>
              <a:t>DML</a:t>
            </a:r>
            <a:endParaRPr sz="1550">
              <a:latin typeface="Arial"/>
              <a:cs typeface="Arial"/>
            </a:endParaRPr>
          </a:p>
          <a:p>
            <a:pPr marL="420370" indent="-327025">
              <a:lnSpc>
                <a:spcPct val="100000"/>
              </a:lnSpc>
              <a:spcBef>
                <a:spcPts val="30"/>
              </a:spcBef>
              <a:buClr>
                <a:srgbClr val="FF0000"/>
              </a:buClr>
              <a:buFont typeface="Arial"/>
              <a:buChar char="•"/>
              <a:tabLst>
                <a:tab pos="420370" algn="l"/>
                <a:tab pos="421005" algn="l"/>
              </a:tabLst>
            </a:pPr>
            <a:r>
              <a:rPr dirty="0" sz="1550" spc="10" b="1">
                <a:latin typeface="Arial"/>
                <a:cs typeface="Arial"/>
              </a:rPr>
              <a:t>Pass parameters by reference using a </a:t>
            </a:r>
            <a:r>
              <a:rPr dirty="0" sz="1550" spc="10" b="1">
                <a:latin typeface="Courier New"/>
                <a:cs typeface="Courier New"/>
              </a:rPr>
              <a:t>NOCOPY</a:t>
            </a:r>
            <a:r>
              <a:rPr dirty="0" sz="1550" spc="-550" b="1">
                <a:latin typeface="Courier New"/>
                <a:cs typeface="Courier New"/>
              </a:rPr>
              <a:t> </a:t>
            </a:r>
            <a:r>
              <a:rPr dirty="0" sz="1550" spc="15" b="1">
                <a:latin typeface="Arial"/>
                <a:cs typeface="Arial"/>
              </a:rPr>
              <a:t>hint</a:t>
            </a:r>
            <a:endParaRPr sz="1550">
              <a:latin typeface="Arial"/>
              <a:cs typeface="Arial"/>
            </a:endParaRPr>
          </a:p>
          <a:p>
            <a:pPr marL="420370" indent="-327025">
              <a:lnSpc>
                <a:spcPct val="100000"/>
              </a:lnSpc>
              <a:spcBef>
                <a:spcPts val="120"/>
              </a:spcBef>
              <a:buClr>
                <a:srgbClr val="FF0000"/>
              </a:buClr>
              <a:buFont typeface="Arial"/>
              <a:buChar char="•"/>
              <a:tabLst>
                <a:tab pos="420370" algn="l"/>
                <a:tab pos="421005" algn="l"/>
              </a:tabLst>
            </a:pPr>
            <a:r>
              <a:rPr dirty="0" sz="1550" spc="10" b="1">
                <a:latin typeface="Arial"/>
                <a:cs typeface="Arial"/>
              </a:rPr>
              <a:t>Use</a:t>
            </a:r>
            <a:r>
              <a:rPr dirty="0" sz="1550" b="1">
                <a:latin typeface="Arial"/>
                <a:cs typeface="Arial"/>
              </a:rPr>
              <a:t> </a:t>
            </a:r>
            <a:r>
              <a:rPr dirty="0" sz="1550" spc="10" b="1">
                <a:latin typeface="Arial"/>
                <a:cs typeface="Arial"/>
              </a:rPr>
              <a:t>the</a:t>
            </a:r>
            <a:r>
              <a:rPr dirty="0" sz="1550" spc="15" b="1">
                <a:latin typeface="Arial"/>
                <a:cs typeface="Arial"/>
              </a:rPr>
              <a:t> </a:t>
            </a:r>
            <a:r>
              <a:rPr dirty="0" sz="1550" spc="10" b="1">
                <a:latin typeface="Courier New"/>
                <a:cs typeface="Courier New"/>
              </a:rPr>
              <a:t>PARALLEL</a:t>
            </a:r>
            <a:r>
              <a:rPr dirty="0" sz="1550" spc="-490" b="1">
                <a:latin typeface="Courier New"/>
                <a:cs typeface="Courier New"/>
              </a:rPr>
              <a:t> </a:t>
            </a:r>
            <a:r>
              <a:rPr dirty="0" sz="1550" spc="10" b="1">
                <a:latin typeface="Courier New"/>
                <a:cs typeface="Courier New"/>
              </a:rPr>
              <a:t>ENABLE</a:t>
            </a:r>
            <a:r>
              <a:rPr dirty="0" sz="1550" spc="-495" b="1">
                <a:latin typeface="Courier New"/>
                <a:cs typeface="Courier New"/>
              </a:rPr>
              <a:t> </a:t>
            </a:r>
            <a:r>
              <a:rPr dirty="0" sz="1550" spc="10" b="1">
                <a:latin typeface="Arial"/>
                <a:cs typeface="Arial"/>
              </a:rPr>
              <a:t>hint </a:t>
            </a:r>
            <a:r>
              <a:rPr dirty="0" sz="1550" spc="5" b="1">
                <a:latin typeface="Arial"/>
                <a:cs typeface="Arial"/>
              </a:rPr>
              <a:t>for</a:t>
            </a:r>
            <a:r>
              <a:rPr dirty="0" sz="1550" spc="10" b="1">
                <a:latin typeface="Arial"/>
                <a:cs typeface="Arial"/>
              </a:rPr>
              <a:t> optimization</a:t>
            </a:r>
            <a:endParaRPr sz="1550">
              <a:latin typeface="Arial"/>
              <a:cs typeface="Arial"/>
            </a:endParaRPr>
          </a:p>
        </p:txBody>
      </p:sp>
      <p:sp>
        <p:nvSpPr>
          <p:cNvPr id="8" name="object 8"/>
          <p:cNvSpPr txBox="1"/>
          <p:nvPr/>
        </p:nvSpPr>
        <p:spPr>
          <a:xfrm>
            <a:off x="743204" y="5609382"/>
            <a:ext cx="6088380" cy="216789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165">
              <a:lnSpc>
                <a:spcPct val="101400"/>
              </a:lnSpc>
              <a:spcBef>
                <a:spcPts val="36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to use </a:t>
            </a:r>
            <a:r>
              <a:rPr dirty="0" sz="1300" spc="10">
                <a:latin typeface="Times New Roman"/>
                <a:cs typeface="Times New Roman"/>
              </a:rPr>
              <a:t>package </a:t>
            </a:r>
            <a:r>
              <a:rPr dirty="0" sz="1300" spc="5">
                <a:latin typeface="Times New Roman"/>
                <a:cs typeface="Times New Roman"/>
              </a:rPr>
              <a:t>specifications to standardize </a:t>
            </a:r>
            <a:r>
              <a:rPr dirty="0" sz="1300" spc="10">
                <a:latin typeface="Times New Roman"/>
                <a:cs typeface="Times New Roman"/>
              </a:rPr>
              <a:t>names </a:t>
            </a:r>
            <a:r>
              <a:rPr dirty="0" sz="1300" spc="5">
                <a:latin typeface="Times New Roman"/>
                <a:cs typeface="Times New Roman"/>
              </a:rPr>
              <a:t>for constant  values and exceptions. </a:t>
            </a: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create subprograms in the </a:t>
            </a:r>
            <a:r>
              <a:rPr dirty="0" sz="1300" spc="15">
                <a:latin typeface="Courier New"/>
                <a:cs typeface="Courier New"/>
              </a:rPr>
              <a:t>Declaration  </a:t>
            </a:r>
            <a:r>
              <a:rPr dirty="0" sz="1300">
                <a:latin typeface="Times New Roman"/>
                <a:cs typeface="Times New Roman"/>
              </a:rPr>
              <a:t>section </a:t>
            </a:r>
            <a:r>
              <a:rPr dirty="0" sz="1300" spc="5">
                <a:latin typeface="Times New Roman"/>
                <a:cs typeface="Times New Roman"/>
              </a:rPr>
              <a:t>of </a:t>
            </a:r>
            <a:r>
              <a:rPr dirty="0" sz="1300" spc="10">
                <a:latin typeface="Times New Roman"/>
                <a:cs typeface="Times New Roman"/>
              </a:rPr>
              <a:t>any </a:t>
            </a:r>
            <a:r>
              <a:rPr dirty="0" sz="1300" spc="5">
                <a:latin typeface="Times New Roman"/>
                <a:cs typeface="Times New Roman"/>
              </a:rPr>
              <a:t>PL/SQL block for using locally in the block. </a:t>
            </a:r>
            <a:r>
              <a:rPr dirty="0" sz="1300" spc="10">
                <a:latin typeface="Times New Roman"/>
                <a:cs typeface="Times New Roman"/>
              </a:rPr>
              <a:t>The </a:t>
            </a:r>
            <a:r>
              <a:rPr dirty="0" sz="1300" spc="15">
                <a:latin typeface="Courier New"/>
                <a:cs typeface="Courier New"/>
              </a:rPr>
              <a:t>AUTHID </a:t>
            </a:r>
            <a:r>
              <a:rPr dirty="0" sz="1300" spc="5">
                <a:latin typeface="Times New Roman"/>
                <a:cs typeface="Times New Roman"/>
              </a:rPr>
              <a:t>compiler  directive is discussed to </a:t>
            </a:r>
            <a:r>
              <a:rPr dirty="0" sz="1300" spc="10">
                <a:latin typeface="Times New Roman"/>
                <a:cs typeface="Times New Roman"/>
              </a:rPr>
              <a:t>show how you </a:t>
            </a:r>
            <a:r>
              <a:rPr dirty="0" sz="1300" spc="5">
                <a:latin typeface="Times New Roman"/>
                <a:cs typeface="Times New Roman"/>
              </a:rPr>
              <a:t>can </a:t>
            </a:r>
            <a:r>
              <a:rPr dirty="0" sz="1300" spc="10">
                <a:latin typeface="Times New Roman"/>
                <a:cs typeface="Times New Roman"/>
              </a:rPr>
              <a:t>manage </a:t>
            </a:r>
            <a:r>
              <a:rPr dirty="0" sz="1300" spc="5">
                <a:latin typeface="Times New Roman"/>
                <a:cs typeface="Times New Roman"/>
              </a:rPr>
              <a:t>run-time privileges of the </a:t>
            </a:r>
            <a:r>
              <a:rPr dirty="0" sz="1300" spc="10">
                <a:latin typeface="Times New Roman"/>
                <a:cs typeface="Times New Roman"/>
              </a:rPr>
              <a:t>PL/SQL  </a:t>
            </a:r>
            <a:r>
              <a:rPr dirty="0" sz="1300" spc="5">
                <a:latin typeface="Times New Roman"/>
                <a:cs typeface="Times New Roman"/>
              </a:rPr>
              <a:t>code, and create independent transactions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AUTONOMOUS</a:t>
            </a:r>
            <a:r>
              <a:rPr dirty="0" sz="1300" spc="-360">
                <a:latin typeface="Courier New"/>
                <a:cs typeface="Courier New"/>
              </a:rPr>
              <a:t> </a:t>
            </a:r>
            <a:r>
              <a:rPr dirty="0" sz="1300" spc="15">
                <a:latin typeface="Courier New"/>
                <a:cs typeface="Courier New"/>
              </a:rPr>
              <a:t>TRANSACTION  </a:t>
            </a:r>
            <a:r>
              <a:rPr dirty="0" sz="1300" spc="5">
                <a:latin typeface="Times New Roman"/>
                <a:cs typeface="Times New Roman"/>
              </a:rPr>
              <a:t>directive for</a:t>
            </a:r>
            <a:r>
              <a:rPr dirty="0" sz="1300">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marL="138430" marR="5080">
              <a:lnSpc>
                <a:spcPct val="98800"/>
              </a:lnSpc>
              <a:spcBef>
                <a:spcPts val="440"/>
              </a:spcBef>
            </a:pPr>
            <a:r>
              <a:rPr dirty="0" sz="1300" spc="5">
                <a:latin typeface="Times New Roman"/>
                <a:cs typeface="Times New Roman"/>
              </a:rPr>
              <a:t>This lesson also covers </a:t>
            </a:r>
            <a:r>
              <a:rPr dirty="0" sz="1300" spc="10">
                <a:latin typeface="Times New Roman"/>
                <a:cs typeface="Times New Roman"/>
              </a:rPr>
              <a:t>some </a:t>
            </a:r>
            <a:r>
              <a:rPr dirty="0" sz="1300" spc="5">
                <a:latin typeface="Times New Roman"/>
                <a:cs typeface="Times New Roman"/>
              </a:rPr>
              <a:t>performance </a:t>
            </a:r>
            <a:r>
              <a:rPr dirty="0" sz="1300" spc="10">
                <a:latin typeface="Times New Roman"/>
                <a:cs typeface="Times New Roman"/>
              </a:rPr>
              <a:t>considerations </a:t>
            </a:r>
            <a:r>
              <a:rPr dirty="0" sz="1300" spc="5">
                <a:latin typeface="Times New Roman"/>
                <a:cs typeface="Times New Roman"/>
              </a:rPr>
              <a:t>that can be applied to </a:t>
            </a:r>
            <a:r>
              <a:rPr dirty="0" sz="1300" spc="10">
                <a:latin typeface="Times New Roman"/>
                <a:cs typeface="Times New Roman"/>
              </a:rPr>
              <a:t>PL/SQL  </a:t>
            </a:r>
            <a:r>
              <a:rPr dirty="0" sz="1300" spc="5">
                <a:latin typeface="Times New Roman"/>
                <a:cs typeface="Times New Roman"/>
              </a:rPr>
              <a:t>applications, such as bulk binding operations with a single </a:t>
            </a:r>
            <a:r>
              <a:rPr dirty="0" sz="1300" spc="10">
                <a:latin typeface="Times New Roman"/>
                <a:cs typeface="Times New Roman"/>
              </a:rPr>
              <a:t>SQL </a:t>
            </a:r>
            <a:r>
              <a:rPr dirty="0" sz="1300" spc="5">
                <a:latin typeface="Times New Roman"/>
                <a:cs typeface="Times New Roman"/>
              </a:rPr>
              <a:t>statement, the  </a:t>
            </a:r>
            <a:r>
              <a:rPr dirty="0" sz="1300" spc="15">
                <a:latin typeface="Courier New"/>
                <a:cs typeface="Courier New"/>
              </a:rPr>
              <a:t>RETURNING</a:t>
            </a:r>
            <a:r>
              <a:rPr dirty="0" sz="1300" spc="-455">
                <a:latin typeface="Courier New"/>
                <a:cs typeface="Courier New"/>
              </a:rPr>
              <a:t> </a:t>
            </a:r>
            <a:r>
              <a:rPr dirty="0" sz="1300" spc="5">
                <a:latin typeface="Times New Roman"/>
                <a:cs typeface="Times New Roman"/>
              </a:rPr>
              <a:t>clause, and the </a:t>
            </a:r>
            <a:r>
              <a:rPr dirty="0" sz="1300" spc="15">
                <a:latin typeface="Courier New"/>
                <a:cs typeface="Courier New"/>
              </a:rPr>
              <a:t>NOCOPY</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PARALLEL</a:t>
            </a:r>
            <a:r>
              <a:rPr dirty="0" sz="1300" spc="-445">
                <a:latin typeface="Courier New"/>
                <a:cs typeface="Courier New"/>
              </a:rPr>
              <a:t> </a:t>
            </a:r>
            <a:r>
              <a:rPr dirty="0" sz="1300" spc="15">
                <a:latin typeface="Courier New"/>
                <a:cs typeface="Courier New"/>
              </a:rPr>
              <a:t>ENABLE</a:t>
            </a:r>
            <a:r>
              <a:rPr dirty="0" sz="1300" spc="-450">
                <a:latin typeface="Courier New"/>
                <a:cs typeface="Courier New"/>
              </a:rPr>
              <a:t> </a:t>
            </a:r>
            <a:r>
              <a:rPr dirty="0" sz="1300" spc="5">
                <a:latin typeface="Times New Roman"/>
                <a:cs typeface="Times New Roman"/>
              </a:rPr>
              <a:t>hints.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b="1">
                <a:latin typeface="Arial"/>
                <a:cs typeface="Arial"/>
              </a:rPr>
              <a:t>Standardizing </a:t>
            </a:r>
            <a:r>
              <a:rPr dirty="0" sz="2000" spc="-5" b="1">
                <a:latin typeface="Arial"/>
                <a:cs typeface="Arial"/>
              </a:rPr>
              <a:t>Constants and</a:t>
            </a:r>
            <a:r>
              <a:rPr dirty="0" sz="2000" b="1">
                <a:latin typeface="Arial"/>
                <a:cs typeface="Arial"/>
              </a:rPr>
              <a:t> Exceptions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908050">
              <a:lnSpc>
                <a:spcPct val="101299"/>
              </a:lnSpc>
            </a:pPr>
            <a:r>
              <a:rPr dirty="0" sz="1550" spc="10" b="1">
                <a:latin typeface="Arial"/>
                <a:cs typeface="Arial"/>
              </a:rPr>
              <a:t>Constants and exceptions are </a:t>
            </a:r>
            <a:r>
              <a:rPr dirty="0" sz="1550" spc="5" b="1">
                <a:latin typeface="Arial"/>
                <a:cs typeface="Arial"/>
              </a:rPr>
              <a:t>typically </a:t>
            </a:r>
            <a:r>
              <a:rPr dirty="0" sz="1550" spc="10" b="1">
                <a:latin typeface="Arial"/>
                <a:cs typeface="Arial"/>
              </a:rPr>
              <a:t>implemented  using a bodiless package </a:t>
            </a:r>
            <a:r>
              <a:rPr dirty="0" sz="1550" spc="5" b="1">
                <a:latin typeface="Arial"/>
                <a:cs typeface="Arial"/>
              </a:rPr>
              <a:t>(that is, in </a:t>
            </a:r>
            <a:r>
              <a:rPr dirty="0" sz="1550" spc="10" b="1">
                <a:latin typeface="Arial"/>
                <a:cs typeface="Arial"/>
              </a:rPr>
              <a:t>a package  specification).</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Standardizing helps</a:t>
            </a:r>
            <a:r>
              <a:rPr dirty="0" sz="1550" spc="15" b="1">
                <a:latin typeface="Arial"/>
                <a:cs typeface="Arial"/>
              </a:rPr>
              <a:t> </a:t>
            </a:r>
            <a:r>
              <a:rPr dirty="0" sz="1550" spc="5" b="1">
                <a:latin typeface="Arial"/>
                <a:cs typeface="Arial"/>
              </a:rPr>
              <a:t>to:</a:t>
            </a:r>
            <a:endParaRPr sz="1550">
              <a:latin typeface="Arial"/>
              <a:cs typeface="Arial"/>
            </a:endParaRPr>
          </a:p>
          <a:p>
            <a:pPr lvl="1" marL="1362075" indent="-245110">
              <a:lnSpc>
                <a:spcPct val="100000"/>
              </a:lnSpc>
              <a:spcBef>
                <a:spcPts val="385"/>
              </a:spcBef>
              <a:buClr>
                <a:srgbClr val="FF0000"/>
              </a:buClr>
              <a:buFont typeface="Arial"/>
              <a:buChar char="–"/>
              <a:tabLst>
                <a:tab pos="1362075" algn="l"/>
                <a:tab pos="1362710" algn="l"/>
              </a:tabLst>
            </a:pPr>
            <a:r>
              <a:rPr dirty="0" sz="1400" spc="10" b="1">
                <a:latin typeface="Arial"/>
                <a:cs typeface="Arial"/>
              </a:rPr>
              <a:t>Develop </a:t>
            </a:r>
            <a:r>
              <a:rPr dirty="0" sz="1400" spc="15" b="1">
                <a:latin typeface="Arial"/>
                <a:cs typeface="Arial"/>
              </a:rPr>
              <a:t>programs </a:t>
            </a:r>
            <a:r>
              <a:rPr dirty="0" sz="1400" spc="10" b="1">
                <a:latin typeface="Arial"/>
                <a:cs typeface="Arial"/>
              </a:rPr>
              <a:t>that are</a:t>
            </a:r>
            <a:r>
              <a:rPr dirty="0" sz="1400" spc="-20" b="1">
                <a:latin typeface="Arial"/>
                <a:cs typeface="Arial"/>
              </a:rPr>
              <a:t> </a:t>
            </a:r>
            <a:r>
              <a:rPr dirty="0" sz="1400" spc="5" b="1">
                <a:latin typeface="Arial"/>
                <a:cs typeface="Arial"/>
              </a:rPr>
              <a:t>consistent</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5" b="1">
                <a:latin typeface="Arial"/>
                <a:cs typeface="Arial"/>
              </a:rPr>
              <a:t>Promote a </a:t>
            </a:r>
            <a:r>
              <a:rPr dirty="0" sz="1400" spc="10" b="1">
                <a:latin typeface="Arial"/>
                <a:cs typeface="Arial"/>
              </a:rPr>
              <a:t>higher </a:t>
            </a:r>
            <a:r>
              <a:rPr dirty="0" sz="1400" spc="15" b="1">
                <a:latin typeface="Arial"/>
                <a:cs typeface="Arial"/>
              </a:rPr>
              <a:t>degree </a:t>
            </a:r>
            <a:r>
              <a:rPr dirty="0" sz="1400" spc="10" b="1">
                <a:latin typeface="Arial"/>
                <a:cs typeface="Arial"/>
              </a:rPr>
              <a:t>of </a:t>
            </a:r>
            <a:r>
              <a:rPr dirty="0" sz="1400" spc="15" b="1">
                <a:latin typeface="Arial"/>
                <a:cs typeface="Arial"/>
              </a:rPr>
              <a:t>code</a:t>
            </a:r>
            <a:r>
              <a:rPr dirty="0" sz="1400" spc="-40" b="1">
                <a:latin typeface="Arial"/>
                <a:cs typeface="Arial"/>
              </a:rPr>
              <a:t> </a:t>
            </a:r>
            <a:r>
              <a:rPr dirty="0" sz="1400" spc="10" b="1">
                <a:latin typeface="Arial"/>
                <a:cs typeface="Arial"/>
              </a:rPr>
              <a:t>reuse</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Ease code</a:t>
            </a:r>
            <a:r>
              <a:rPr dirty="0" sz="1400" spc="-10" b="1">
                <a:latin typeface="Arial"/>
                <a:cs typeface="Arial"/>
              </a:rPr>
              <a:t> </a:t>
            </a:r>
            <a:r>
              <a:rPr dirty="0" sz="1400" spc="15" b="1">
                <a:latin typeface="Arial"/>
                <a:cs typeface="Arial"/>
              </a:rPr>
              <a:t>maintenance</a:t>
            </a:r>
            <a:endParaRPr sz="1400">
              <a:latin typeface="Arial"/>
              <a:cs typeface="Arial"/>
            </a:endParaRPr>
          </a:p>
          <a:p>
            <a:pPr lvl="1" marL="1362075" marR="1316355" indent="-245110">
              <a:lnSpc>
                <a:spcPct val="102200"/>
              </a:lnSpc>
              <a:spcBef>
                <a:spcPts val="340"/>
              </a:spcBef>
              <a:buClr>
                <a:srgbClr val="FF0000"/>
              </a:buClr>
              <a:buFont typeface="Arial"/>
              <a:buChar char="–"/>
              <a:tabLst>
                <a:tab pos="1362075" algn="l"/>
                <a:tab pos="1362710" algn="l"/>
              </a:tabLst>
            </a:pPr>
            <a:r>
              <a:rPr dirty="0" sz="1400" spc="15" b="1">
                <a:latin typeface="Arial"/>
                <a:cs typeface="Arial"/>
              </a:rPr>
              <a:t>Implement company </a:t>
            </a:r>
            <a:r>
              <a:rPr dirty="0" sz="1400" spc="10" b="1">
                <a:latin typeface="Arial"/>
                <a:cs typeface="Arial"/>
              </a:rPr>
              <a:t>standards across </a:t>
            </a:r>
            <a:r>
              <a:rPr dirty="0" sz="1400" spc="5" b="1">
                <a:latin typeface="Arial"/>
                <a:cs typeface="Arial"/>
              </a:rPr>
              <a:t>entire  </a:t>
            </a:r>
            <a:r>
              <a:rPr dirty="0" sz="1400" spc="10" b="1">
                <a:latin typeface="Arial"/>
                <a:cs typeface="Arial"/>
              </a:rPr>
              <a:t>applications</a:t>
            </a:r>
            <a:endParaRPr sz="1400">
              <a:latin typeface="Arial"/>
              <a:cs typeface="Arial"/>
            </a:endParaRPr>
          </a:p>
          <a:p>
            <a:pPr marL="1035050" indent="-327025">
              <a:lnSpc>
                <a:spcPct val="100000"/>
              </a:lnSpc>
              <a:spcBef>
                <a:spcPts val="395"/>
              </a:spcBef>
              <a:buClr>
                <a:srgbClr val="FF0000"/>
              </a:buClr>
              <a:buFont typeface="Arial"/>
              <a:buChar char="•"/>
              <a:tabLst>
                <a:tab pos="1035050" algn="l"/>
                <a:tab pos="1035685" algn="l"/>
              </a:tabLst>
            </a:pPr>
            <a:r>
              <a:rPr dirty="0" sz="1550" spc="10" b="1">
                <a:latin typeface="Arial"/>
                <a:cs typeface="Arial"/>
              </a:rPr>
              <a:t>Start with standardization</a:t>
            </a:r>
            <a:r>
              <a:rPr dirty="0" sz="1550" spc="5" b="1">
                <a:latin typeface="Arial"/>
                <a:cs typeface="Arial"/>
              </a:rPr>
              <a:t> of:</a:t>
            </a:r>
            <a:endParaRPr sz="155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Exception</a:t>
            </a:r>
            <a:r>
              <a:rPr dirty="0" sz="1400" spc="5" b="1">
                <a:latin typeface="Arial"/>
                <a:cs typeface="Arial"/>
              </a:rPr>
              <a:t> </a:t>
            </a:r>
            <a:r>
              <a:rPr dirty="0" sz="1400" spc="15" b="1">
                <a:latin typeface="Arial"/>
                <a:cs typeface="Arial"/>
              </a:rPr>
              <a:t>names</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5" b="1">
                <a:latin typeface="Arial"/>
                <a:cs typeface="Arial"/>
              </a:rPr>
              <a:t>Constant</a:t>
            </a:r>
            <a:r>
              <a:rPr dirty="0" sz="1400" b="1">
                <a:latin typeface="Arial"/>
                <a:cs typeface="Arial"/>
              </a:rPr>
              <a:t> </a:t>
            </a:r>
            <a:r>
              <a:rPr dirty="0" sz="1400" spc="10" b="1">
                <a:latin typeface="Arial"/>
                <a:cs typeface="Arial"/>
              </a:rPr>
              <a:t>definitions</a:t>
            </a:r>
            <a:endParaRPr sz="1400">
              <a:latin typeface="Arial"/>
              <a:cs typeface="Arial"/>
            </a:endParaRPr>
          </a:p>
          <a:p>
            <a:pPr>
              <a:lnSpc>
                <a:spcPct val="100000"/>
              </a:lnSpc>
            </a:pPr>
            <a:endParaRPr sz="1600">
              <a:latin typeface="Arial"/>
              <a:cs typeface="Arial"/>
            </a:endParaRPr>
          </a:p>
          <a:p>
            <a:pPr algn="ctr" marL="10160">
              <a:lnSpc>
                <a:spcPct val="100000"/>
              </a:lnSpc>
              <a:spcBef>
                <a:spcPts val="116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78245" cy="382524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Standardizing </a:t>
            </a:r>
            <a:r>
              <a:rPr dirty="0" sz="1300" spc="10" b="1">
                <a:latin typeface="Arial"/>
                <a:cs typeface="Arial"/>
              </a:rPr>
              <a:t>Constants and</a:t>
            </a:r>
            <a:r>
              <a:rPr dirty="0" sz="1300" spc="-5" b="1">
                <a:latin typeface="Arial"/>
                <a:cs typeface="Arial"/>
              </a:rPr>
              <a:t> </a:t>
            </a:r>
            <a:r>
              <a:rPr dirty="0" sz="1300" spc="10" b="1">
                <a:latin typeface="Arial"/>
                <a:cs typeface="Arial"/>
              </a:rPr>
              <a:t>Exceptions</a:t>
            </a:r>
            <a:endParaRPr sz="1300">
              <a:latin typeface="Arial"/>
              <a:cs typeface="Arial"/>
            </a:endParaRPr>
          </a:p>
          <a:p>
            <a:pPr marL="137795" marR="15875">
              <a:lnSpc>
                <a:spcPct val="101299"/>
              </a:lnSpc>
              <a:spcBef>
                <a:spcPts val="370"/>
              </a:spcBef>
            </a:pPr>
            <a:r>
              <a:rPr dirty="0" sz="1300" spc="10">
                <a:latin typeface="Times New Roman"/>
                <a:cs typeface="Times New Roman"/>
              </a:rPr>
              <a:t>When </a:t>
            </a:r>
            <a:r>
              <a:rPr dirty="0" sz="1300" spc="5">
                <a:latin typeface="Times New Roman"/>
                <a:cs typeface="Times New Roman"/>
              </a:rPr>
              <a:t>several developers are writing their </a:t>
            </a:r>
            <a:r>
              <a:rPr dirty="0" sz="1300" spc="10">
                <a:latin typeface="Times New Roman"/>
                <a:cs typeface="Times New Roman"/>
              </a:rPr>
              <a:t>own </a:t>
            </a:r>
            <a:r>
              <a:rPr dirty="0" sz="1300" spc="5">
                <a:latin typeface="Times New Roman"/>
                <a:cs typeface="Times New Roman"/>
              </a:rPr>
              <a:t>exception handlers in an application, there  could be inconsistencies in the handling of error situations. Unless certain standards are  adhered to, the situation can </a:t>
            </a:r>
            <a:r>
              <a:rPr dirty="0" sz="1300" spc="10">
                <a:latin typeface="Times New Roman"/>
                <a:cs typeface="Times New Roman"/>
              </a:rPr>
              <a:t>become </a:t>
            </a:r>
            <a:r>
              <a:rPr dirty="0" sz="1300" spc="5">
                <a:latin typeface="Times New Roman"/>
                <a:cs typeface="Times New Roman"/>
              </a:rPr>
              <a:t>confusing because of the different approaches  followed in handling the </a:t>
            </a:r>
            <a:r>
              <a:rPr dirty="0" sz="1300" spc="10">
                <a:latin typeface="Times New Roman"/>
                <a:cs typeface="Times New Roman"/>
              </a:rPr>
              <a:t>same </a:t>
            </a:r>
            <a:r>
              <a:rPr dirty="0" sz="1300" spc="5">
                <a:latin typeface="Times New Roman"/>
                <a:cs typeface="Times New Roman"/>
              </a:rPr>
              <a:t>error or because of the display of conflicting error messages  that confuse users. </a:t>
            </a:r>
            <a:r>
              <a:rPr dirty="0" sz="1300" spc="10">
                <a:latin typeface="Times New Roman"/>
                <a:cs typeface="Times New Roman"/>
              </a:rPr>
              <a:t>To </a:t>
            </a:r>
            <a:r>
              <a:rPr dirty="0" sz="1300" spc="5">
                <a:latin typeface="Times New Roman"/>
                <a:cs typeface="Times New Roman"/>
              </a:rPr>
              <a:t>overcome these, </a:t>
            </a:r>
            <a:r>
              <a:rPr dirty="0" sz="1300" spc="10">
                <a:latin typeface="Times New Roman"/>
                <a:cs typeface="Times New Roman"/>
              </a:rPr>
              <a:t>you</a:t>
            </a:r>
            <a:r>
              <a:rPr dirty="0" sz="1300">
                <a:latin typeface="Times New Roman"/>
                <a:cs typeface="Times New Roman"/>
              </a:rPr>
              <a:t> </a:t>
            </a:r>
            <a:r>
              <a:rPr dirty="0" sz="1300" spc="5">
                <a:latin typeface="Times New Roman"/>
                <a:cs typeface="Times New Roman"/>
              </a:rPr>
              <a:t>can:</a:t>
            </a:r>
            <a:endParaRPr sz="1300">
              <a:latin typeface="Times New Roman"/>
              <a:cs typeface="Times New Roman"/>
            </a:endParaRPr>
          </a:p>
          <a:p>
            <a:pPr marL="515620" marR="5080" indent="-251460">
              <a:lnSpc>
                <a:spcPct val="101099"/>
              </a:lnSpc>
              <a:spcBef>
                <a:spcPts val="5"/>
              </a:spcBef>
              <a:buChar char="•"/>
              <a:tabLst>
                <a:tab pos="515620" algn="l"/>
                <a:tab pos="516255" algn="l"/>
              </a:tabLst>
            </a:pPr>
            <a:r>
              <a:rPr dirty="0" sz="1300" spc="5">
                <a:latin typeface="Times New Roman"/>
                <a:cs typeface="Times New Roman"/>
              </a:rPr>
              <a:t>Implement </a:t>
            </a:r>
            <a:r>
              <a:rPr dirty="0" sz="1300" spc="10">
                <a:latin typeface="Times New Roman"/>
                <a:cs typeface="Times New Roman"/>
              </a:rPr>
              <a:t>company </a:t>
            </a:r>
            <a:r>
              <a:rPr dirty="0" sz="1300" spc="5">
                <a:latin typeface="Times New Roman"/>
                <a:cs typeface="Times New Roman"/>
              </a:rPr>
              <a:t>standards that use a consistent approach to error handling across  the entire</a:t>
            </a:r>
            <a:r>
              <a:rPr dirty="0" sz="1300">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515620" marR="539115" indent="-251460">
              <a:lnSpc>
                <a:spcPct val="101099"/>
              </a:lnSpc>
              <a:spcBef>
                <a:spcPts val="5"/>
              </a:spcBef>
              <a:buChar char="•"/>
              <a:tabLst>
                <a:tab pos="515620" algn="l"/>
                <a:tab pos="516255" algn="l"/>
              </a:tabLst>
            </a:pPr>
            <a:r>
              <a:rPr dirty="0" sz="1300" spc="5">
                <a:latin typeface="Times New Roman"/>
                <a:cs typeface="Times New Roman"/>
              </a:rPr>
              <a:t>Create predefined, generic exception handlers that produce consistency in the  application</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5">
                <a:latin typeface="Times New Roman"/>
                <a:cs typeface="Times New Roman"/>
              </a:rPr>
              <a:t>Write and call programs that produce consistent error</a:t>
            </a:r>
            <a:r>
              <a:rPr dirty="0" sz="1300" spc="35">
                <a:latin typeface="Times New Roman"/>
                <a:cs typeface="Times New Roman"/>
              </a:rPr>
              <a:t> </a:t>
            </a:r>
            <a:r>
              <a:rPr dirty="0" sz="1300" spc="5">
                <a:latin typeface="Times New Roman"/>
                <a:cs typeface="Times New Roman"/>
              </a:rPr>
              <a:t>messages</a:t>
            </a:r>
            <a:endParaRPr sz="1300">
              <a:latin typeface="Times New Roman"/>
              <a:cs typeface="Times New Roman"/>
            </a:endParaRPr>
          </a:p>
          <a:p>
            <a:pPr marL="138430" marR="36195">
              <a:lnSpc>
                <a:spcPct val="101299"/>
              </a:lnSpc>
              <a:spcBef>
                <a:spcPts val="400"/>
              </a:spcBef>
            </a:pPr>
            <a:r>
              <a:rPr dirty="0" sz="1300" spc="5">
                <a:latin typeface="Times New Roman"/>
                <a:cs typeface="Times New Roman"/>
              </a:rPr>
              <a:t>All </a:t>
            </a:r>
            <a:r>
              <a:rPr dirty="0" sz="1300" spc="10">
                <a:latin typeface="Times New Roman"/>
                <a:cs typeface="Times New Roman"/>
              </a:rPr>
              <a:t>good programming </a:t>
            </a:r>
            <a:r>
              <a:rPr dirty="0" sz="1300" spc="5">
                <a:latin typeface="Times New Roman"/>
                <a:cs typeface="Times New Roman"/>
              </a:rPr>
              <a:t>environments promote </a:t>
            </a:r>
            <a:r>
              <a:rPr dirty="0" sz="1300" spc="10">
                <a:latin typeface="Times New Roman"/>
                <a:cs typeface="Times New Roman"/>
              </a:rPr>
              <a:t>naming and </a:t>
            </a:r>
            <a:r>
              <a:rPr dirty="0" sz="1300" spc="5">
                <a:latin typeface="Times New Roman"/>
                <a:cs typeface="Times New Roman"/>
              </a:rPr>
              <a:t>coding standards. In </a:t>
            </a:r>
            <a:r>
              <a:rPr dirty="0" sz="1300" spc="10">
                <a:latin typeface="Times New Roman"/>
                <a:cs typeface="Times New Roman"/>
              </a:rPr>
              <a:t>PL/SQL, </a:t>
            </a:r>
            <a:r>
              <a:rPr dirty="0" sz="1300" spc="5">
                <a:latin typeface="Times New Roman"/>
                <a:cs typeface="Times New Roman"/>
              </a:rPr>
              <a:t>a  </a:t>
            </a:r>
            <a:r>
              <a:rPr dirty="0" sz="1300" spc="10">
                <a:latin typeface="Times New Roman"/>
                <a:cs typeface="Times New Roman"/>
              </a:rPr>
              <a:t>good </a:t>
            </a:r>
            <a:r>
              <a:rPr dirty="0" sz="1300" spc="5">
                <a:latin typeface="Times New Roman"/>
                <a:cs typeface="Times New Roman"/>
              </a:rPr>
              <a:t>place to start </a:t>
            </a:r>
            <a:r>
              <a:rPr dirty="0" sz="1300" spc="10">
                <a:latin typeface="Times New Roman"/>
                <a:cs typeface="Times New Roman"/>
              </a:rPr>
              <a:t>implementing naming </a:t>
            </a:r>
            <a:r>
              <a:rPr dirty="0" sz="1300" spc="5">
                <a:latin typeface="Times New Roman"/>
                <a:cs typeface="Times New Roman"/>
              </a:rPr>
              <a:t>and coding standards is with </a:t>
            </a:r>
            <a:r>
              <a:rPr dirty="0" sz="1300" spc="10">
                <a:latin typeface="Times New Roman"/>
                <a:cs typeface="Times New Roman"/>
              </a:rPr>
              <a:t>commonly </a:t>
            </a:r>
            <a:r>
              <a:rPr dirty="0" sz="1300" spc="5">
                <a:latin typeface="Times New Roman"/>
                <a:cs typeface="Times New Roman"/>
              </a:rPr>
              <a:t>used  constants and exceptions that occur in the application</a:t>
            </a:r>
            <a:r>
              <a:rPr dirty="0" sz="1300" spc="40">
                <a:latin typeface="Times New Roman"/>
                <a:cs typeface="Times New Roman"/>
              </a:rPr>
              <a:t> </a:t>
            </a:r>
            <a:r>
              <a:rPr dirty="0" sz="1300" spc="5">
                <a:latin typeface="Times New Roman"/>
                <a:cs typeface="Times New Roman"/>
              </a:rPr>
              <a:t>domain.</a:t>
            </a:r>
            <a:endParaRPr sz="1300">
              <a:latin typeface="Times New Roman"/>
              <a:cs typeface="Times New Roman"/>
            </a:endParaRPr>
          </a:p>
          <a:p>
            <a:pPr marL="138430" marR="5080">
              <a:lnSpc>
                <a:spcPct val="99700"/>
              </a:lnSpc>
              <a:spcBef>
                <a:spcPts val="425"/>
              </a:spcBef>
            </a:pPr>
            <a:r>
              <a:rPr dirty="0" sz="1300" spc="10">
                <a:latin typeface="Times New Roman"/>
                <a:cs typeface="Times New Roman"/>
              </a:rPr>
              <a:t>The PL/SQL </a:t>
            </a:r>
            <a:r>
              <a:rPr dirty="0" sz="1300" spc="5">
                <a:latin typeface="Times New Roman"/>
                <a:cs typeface="Times New Roman"/>
              </a:rPr>
              <a:t>package specification construct is an excellent component to support  standardization because </a:t>
            </a:r>
            <a:r>
              <a:rPr dirty="0" sz="1300" spc="10">
                <a:latin typeface="Times New Roman"/>
                <a:cs typeface="Times New Roman"/>
              </a:rPr>
              <a:t>all </a:t>
            </a:r>
            <a:r>
              <a:rPr dirty="0" sz="1300" spc="5">
                <a:latin typeface="Times New Roman"/>
                <a:cs typeface="Times New Roman"/>
              </a:rPr>
              <a:t>identifiers declared in the package specification are public.  </a:t>
            </a:r>
            <a:r>
              <a:rPr dirty="0" sz="1300" spc="10">
                <a:latin typeface="Times New Roman"/>
                <a:cs typeface="Times New Roman"/>
              </a:rPr>
              <a:t>They </a:t>
            </a:r>
            <a:r>
              <a:rPr dirty="0" sz="1300" spc="5">
                <a:latin typeface="Times New Roman"/>
                <a:cs typeface="Times New Roman"/>
              </a:rPr>
              <a:t>are visible to the subprograms that are developed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owner </a:t>
            </a:r>
            <a:r>
              <a:rPr dirty="0" sz="1300" spc="5">
                <a:latin typeface="Times New Roman"/>
                <a:cs typeface="Times New Roman"/>
              </a:rPr>
              <a:t>of the </a:t>
            </a:r>
            <a:r>
              <a:rPr dirty="0" sz="1300" spc="10">
                <a:latin typeface="Times New Roman"/>
                <a:cs typeface="Times New Roman"/>
              </a:rPr>
              <a:t>package </a:t>
            </a:r>
            <a:r>
              <a:rPr dirty="0" sz="1300" spc="5">
                <a:latin typeface="Times New Roman"/>
                <a:cs typeface="Times New Roman"/>
              </a:rPr>
              <a:t>and all  code with </a:t>
            </a:r>
            <a:r>
              <a:rPr dirty="0" sz="1300" spc="15">
                <a:latin typeface="Courier New"/>
                <a:cs typeface="Courier New"/>
              </a:rPr>
              <a:t>EXECUTE</a:t>
            </a:r>
            <a:r>
              <a:rPr dirty="0" sz="1300" spc="-440">
                <a:latin typeface="Courier New"/>
                <a:cs typeface="Courier New"/>
              </a:rPr>
              <a:t> </a:t>
            </a:r>
            <a:r>
              <a:rPr dirty="0" sz="1300" spc="5">
                <a:latin typeface="Times New Roman"/>
                <a:cs typeface="Times New Roman"/>
              </a:rPr>
              <a:t>rights to the package specification.</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Standardizing</a:t>
            </a:r>
            <a:r>
              <a:rPr dirty="0" sz="2000" spc="-10" b="1">
                <a:latin typeface="Arial"/>
                <a:cs typeface="Arial"/>
              </a:rPr>
              <a:t> </a:t>
            </a:r>
            <a:r>
              <a:rPr dirty="0" sz="2000" b="1">
                <a:latin typeface="Arial"/>
                <a:cs typeface="Arial"/>
              </a:rPr>
              <a:t>Exceptions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121410">
              <a:lnSpc>
                <a:spcPct val="101299"/>
              </a:lnSpc>
            </a:pPr>
            <a:r>
              <a:rPr dirty="0" sz="1550" spc="10" b="1">
                <a:latin typeface="Arial"/>
                <a:cs typeface="Arial"/>
              </a:rPr>
              <a:t>Create a standardized error-handling package that  includes </a:t>
            </a:r>
            <a:r>
              <a:rPr dirty="0" sz="1550" spc="5" b="1">
                <a:latin typeface="Arial"/>
                <a:cs typeface="Arial"/>
              </a:rPr>
              <a:t>all </a:t>
            </a:r>
            <a:r>
              <a:rPr dirty="0" sz="1550" spc="15" b="1">
                <a:latin typeface="Arial"/>
                <a:cs typeface="Arial"/>
              </a:rPr>
              <a:t>named </a:t>
            </a:r>
            <a:r>
              <a:rPr dirty="0" sz="1550" spc="10" b="1">
                <a:latin typeface="Arial"/>
                <a:cs typeface="Arial"/>
              </a:rPr>
              <a:t>and programmer-defined  exceptions to be used </a:t>
            </a:r>
            <a:r>
              <a:rPr dirty="0" sz="1550" spc="5" b="1">
                <a:latin typeface="Arial"/>
                <a:cs typeface="Arial"/>
              </a:rPr>
              <a:t>in </a:t>
            </a:r>
            <a:r>
              <a:rPr dirty="0" sz="1550" spc="10" b="1">
                <a:latin typeface="Arial"/>
                <a:cs typeface="Arial"/>
              </a:rPr>
              <a:t>the</a:t>
            </a:r>
            <a:r>
              <a:rPr dirty="0" sz="1550" spc="-5" b="1">
                <a:latin typeface="Arial"/>
                <a:cs typeface="Arial"/>
              </a:rPr>
              <a:t> </a:t>
            </a:r>
            <a:r>
              <a:rPr dirty="0" sz="1550" spc="10" b="1">
                <a:latin typeface="Arial"/>
                <a:cs typeface="Arial"/>
              </a:rPr>
              <a:t>application.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0"/>
              </a:spcBef>
            </a:pPr>
            <a:endParaRPr sz="17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682239"/>
            <a:ext cx="5105400" cy="2057400"/>
          </a:xfrm>
          <a:prstGeom prst="rect">
            <a:avLst/>
          </a:prstGeom>
          <a:solidFill>
            <a:srgbClr val="CCCCCC"/>
          </a:solidFill>
          <a:ln w="20574">
            <a:solidFill>
              <a:srgbClr val="000000"/>
            </a:solidFill>
          </a:ln>
        </p:spPr>
        <p:txBody>
          <a:bodyPr wrap="square" lIns="0" tIns="15240" rIns="0" bIns="0" rtlCol="0" vert="horz">
            <a:spAutoFit/>
          </a:bodyPr>
          <a:lstStyle/>
          <a:p>
            <a:pPr marL="76200">
              <a:lnSpc>
                <a:spcPct val="100000"/>
              </a:lnSpc>
              <a:spcBef>
                <a:spcPts val="120"/>
              </a:spcBef>
            </a:pPr>
            <a:r>
              <a:rPr dirty="0" sz="1300" spc="-15" b="1">
                <a:latin typeface="Courier New"/>
                <a:cs typeface="Courier New"/>
              </a:rPr>
              <a:t>CREATE OR REPLACE PACKAGE error_pkg</a:t>
            </a:r>
            <a:r>
              <a:rPr dirty="0" sz="1300" spc="-55" b="1">
                <a:latin typeface="Courier New"/>
                <a:cs typeface="Courier New"/>
              </a:rPr>
              <a:t> </a:t>
            </a:r>
            <a:r>
              <a:rPr dirty="0" sz="1300" spc="-20" b="1">
                <a:latin typeface="Courier New"/>
                <a:cs typeface="Courier New"/>
              </a:rPr>
              <a:t>IS</a:t>
            </a:r>
            <a:endParaRPr sz="1300">
              <a:latin typeface="Courier New"/>
              <a:cs typeface="Courier New"/>
            </a:endParaRPr>
          </a:p>
          <a:p>
            <a:pPr marL="271145" marR="2561590">
              <a:lnSpc>
                <a:spcPts val="2020"/>
              </a:lnSpc>
              <a:spcBef>
                <a:spcPts val="135"/>
              </a:spcBef>
              <a:tabLst>
                <a:tab pos="1553845" algn="l"/>
              </a:tabLst>
            </a:pPr>
            <a:r>
              <a:rPr dirty="0" sz="1300" spc="-15" b="1">
                <a:latin typeface="Courier New"/>
                <a:cs typeface="Courier New"/>
              </a:rPr>
              <a:t>fk_err	</a:t>
            </a:r>
            <a:r>
              <a:rPr dirty="0" sz="1300" spc="-20" b="1">
                <a:latin typeface="Courier New"/>
                <a:cs typeface="Courier New"/>
              </a:rPr>
              <a:t>EXCEPTION;  </a:t>
            </a:r>
            <a:r>
              <a:rPr dirty="0" sz="1300" spc="-20" b="1">
                <a:latin typeface="Courier New"/>
                <a:cs typeface="Courier New"/>
              </a:rPr>
              <a:t>seq_nbr_er</a:t>
            </a:r>
            <a:r>
              <a:rPr dirty="0" sz="1300" spc="-10" b="1">
                <a:latin typeface="Courier New"/>
                <a:cs typeface="Courier New"/>
              </a:rPr>
              <a:t>r</a:t>
            </a:r>
            <a:r>
              <a:rPr dirty="0" sz="1300" b="1">
                <a:latin typeface="Courier New"/>
                <a:cs typeface="Courier New"/>
              </a:rPr>
              <a:t>	</a:t>
            </a:r>
            <a:r>
              <a:rPr dirty="0" sz="1300" spc="-745" b="1">
                <a:latin typeface="Courier New"/>
                <a:cs typeface="Courier New"/>
              </a:rPr>
              <a:t> </a:t>
            </a:r>
            <a:r>
              <a:rPr dirty="0" sz="1300" spc="-20" b="1">
                <a:latin typeface="Courier New"/>
                <a:cs typeface="Courier New"/>
              </a:rPr>
              <a:t>EXCEPTION;</a:t>
            </a:r>
            <a:endParaRPr sz="1300">
              <a:latin typeface="Courier New"/>
              <a:cs typeface="Courier New"/>
            </a:endParaRPr>
          </a:p>
          <a:p>
            <a:pPr marL="271145">
              <a:lnSpc>
                <a:spcPct val="100000"/>
              </a:lnSpc>
              <a:spcBef>
                <a:spcPts val="300"/>
              </a:spcBef>
            </a:pPr>
            <a:r>
              <a:rPr dirty="0" sz="1300" spc="-15" b="1">
                <a:latin typeface="Courier New"/>
                <a:cs typeface="Courier New"/>
              </a:rPr>
              <a:t>PRAGMA </a:t>
            </a:r>
            <a:r>
              <a:rPr dirty="0" sz="1300" spc="-20" b="1">
                <a:latin typeface="Courier New"/>
                <a:cs typeface="Courier New"/>
              </a:rPr>
              <a:t>EXCEPTION_INIT </a:t>
            </a:r>
            <a:r>
              <a:rPr dirty="0" sz="1300" spc="-15" b="1">
                <a:latin typeface="Courier New"/>
                <a:cs typeface="Courier New"/>
              </a:rPr>
              <a:t>(fk_err, -2292);</a:t>
            </a:r>
            <a:endParaRPr sz="1300">
              <a:latin typeface="Courier New"/>
              <a:cs typeface="Courier New"/>
            </a:endParaRPr>
          </a:p>
          <a:p>
            <a:pPr marL="271145">
              <a:lnSpc>
                <a:spcPct val="100000"/>
              </a:lnSpc>
              <a:spcBef>
                <a:spcPts val="450"/>
              </a:spcBef>
            </a:pPr>
            <a:r>
              <a:rPr dirty="0" sz="1300" spc="-15" b="1">
                <a:latin typeface="Courier New"/>
                <a:cs typeface="Courier New"/>
              </a:rPr>
              <a:t>PRAGMA EXCEPTION_INIT (seq_nbr_err,</a:t>
            </a:r>
            <a:r>
              <a:rPr dirty="0" sz="1300" spc="-30" b="1">
                <a:latin typeface="Courier New"/>
                <a:cs typeface="Courier New"/>
              </a:rPr>
              <a:t> </a:t>
            </a:r>
            <a:r>
              <a:rPr dirty="0" sz="1300" spc="-20" b="1">
                <a:latin typeface="Courier New"/>
                <a:cs typeface="Courier New"/>
              </a:rPr>
              <a:t>-2277);</a:t>
            </a:r>
            <a:endParaRPr sz="1300">
              <a:latin typeface="Courier New"/>
              <a:cs typeface="Courier New"/>
            </a:endParaRPr>
          </a:p>
          <a:p>
            <a:pPr marL="271145">
              <a:lnSpc>
                <a:spcPct val="100000"/>
              </a:lnSpc>
              <a:spcBef>
                <a:spcPts val="450"/>
              </a:spcBef>
            </a:pPr>
            <a:r>
              <a:rPr dirty="0" sz="1300" spc="-15" b="1">
                <a:latin typeface="Courier New"/>
                <a:cs typeface="Courier New"/>
              </a:rPr>
              <a:t>...</a:t>
            </a:r>
            <a:endParaRPr sz="1300">
              <a:latin typeface="Courier New"/>
              <a:cs typeface="Courier New"/>
            </a:endParaRPr>
          </a:p>
          <a:p>
            <a:pPr marL="75565">
              <a:lnSpc>
                <a:spcPct val="100000"/>
              </a:lnSpc>
              <a:spcBef>
                <a:spcPts val="450"/>
              </a:spcBef>
            </a:pPr>
            <a:r>
              <a:rPr dirty="0" sz="1300" spc="-15" b="1">
                <a:latin typeface="Courier New"/>
                <a:cs typeface="Courier New"/>
              </a:rPr>
              <a:t>END</a:t>
            </a:r>
            <a:r>
              <a:rPr dirty="0" sz="1300" spc="-20" b="1">
                <a:latin typeface="Courier New"/>
                <a:cs typeface="Courier New"/>
              </a:rPr>
              <a:t> error_pkg;</a:t>
            </a:r>
            <a:endParaRPr sz="1300">
              <a:latin typeface="Courier New"/>
              <a:cs typeface="Courier New"/>
            </a:endParaRPr>
          </a:p>
          <a:p>
            <a:pPr marL="75565">
              <a:lnSpc>
                <a:spcPct val="100000"/>
              </a:lnSpc>
              <a:spcBef>
                <a:spcPts val="455"/>
              </a:spcBef>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619272"/>
            <a:ext cx="6263005" cy="379158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Standardizing</a:t>
            </a:r>
            <a:r>
              <a:rPr dirty="0" sz="1300" b="1">
                <a:latin typeface="Arial"/>
                <a:cs typeface="Arial"/>
              </a:rPr>
              <a:t> </a:t>
            </a:r>
            <a:r>
              <a:rPr dirty="0" sz="1300" spc="5" b="1">
                <a:latin typeface="Arial"/>
                <a:cs typeface="Arial"/>
              </a:rPr>
              <a:t>Exceptions</a:t>
            </a:r>
            <a:endParaRPr sz="1300">
              <a:latin typeface="Arial"/>
              <a:cs typeface="Arial"/>
            </a:endParaRPr>
          </a:p>
          <a:p>
            <a:pPr marL="138430" marR="5080" indent="-635">
              <a:lnSpc>
                <a:spcPct val="102400"/>
              </a:lnSpc>
              <a:spcBef>
                <a:spcPts val="275"/>
              </a:spcBef>
            </a:pP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 slide, the </a:t>
            </a:r>
            <a:r>
              <a:rPr dirty="0" sz="1300" spc="15">
                <a:latin typeface="Courier New"/>
                <a:cs typeface="Courier New"/>
              </a:rPr>
              <a:t>error_pkg</a:t>
            </a:r>
            <a:r>
              <a:rPr dirty="0" sz="1300" spc="-335">
                <a:latin typeface="Courier New"/>
                <a:cs typeface="Courier New"/>
              </a:rPr>
              <a:t> </a:t>
            </a:r>
            <a:r>
              <a:rPr dirty="0" sz="1300" spc="5">
                <a:latin typeface="Times New Roman"/>
                <a:cs typeface="Times New Roman"/>
              </a:rPr>
              <a:t>package is a standardized exception package.  It declares a set of programmer-defined exception identifiers. Because </a:t>
            </a:r>
            <a:r>
              <a:rPr dirty="0" sz="1300" spc="10">
                <a:latin typeface="Times New Roman"/>
                <a:cs typeface="Times New Roman"/>
              </a:rPr>
              <a:t>many </a:t>
            </a:r>
            <a:r>
              <a:rPr dirty="0" sz="1300" spc="5">
                <a:latin typeface="Times New Roman"/>
                <a:cs typeface="Times New Roman"/>
              </a:rPr>
              <a:t>of the Oracle  database predefined exceptions </a:t>
            </a:r>
            <a:r>
              <a:rPr dirty="0" sz="1300" spc="10">
                <a:latin typeface="Times New Roman"/>
                <a:cs typeface="Times New Roman"/>
              </a:rPr>
              <a:t>do </a:t>
            </a:r>
            <a:r>
              <a:rPr dirty="0" sz="1300" spc="5">
                <a:latin typeface="Times New Roman"/>
                <a:cs typeface="Times New Roman"/>
              </a:rPr>
              <a:t>not have identifying names, the example package  shown in the slide uses the </a:t>
            </a:r>
            <a:r>
              <a:rPr dirty="0" sz="1300" spc="15">
                <a:latin typeface="Courier New"/>
                <a:cs typeface="Courier New"/>
              </a:rPr>
              <a:t>PRAGMA EXCEPTION_INIT </a:t>
            </a:r>
            <a:r>
              <a:rPr dirty="0" sz="1300" spc="5">
                <a:latin typeface="Times New Roman"/>
                <a:cs typeface="Times New Roman"/>
              </a:rPr>
              <a:t>directive to associate selected  exception </a:t>
            </a:r>
            <a:r>
              <a:rPr dirty="0" sz="1300" spc="10">
                <a:latin typeface="Times New Roman"/>
                <a:cs typeface="Times New Roman"/>
              </a:rPr>
              <a:t>names </a:t>
            </a:r>
            <a:r>
              <a:rPr dirty="0" sz="1300" spc="5">
                <a:latin typeface="Times New Roman"/>
                <a:cs typeface="Times New Roman"/>
              </a:rPr>
              <a:t>with an Oracle database error number. This enables </a:t>
            </a:r>
            <a:r>
              <a:rPr dirty="0" sz="1300" spc="10">
                <a:latin typeface="Times New Roman"/>
                <a:cs typeface="Times New Roman"/>
              </a:rPr>
              <a:t>you </a:t>
            </a:r>
            <a:r>
              <a:rPr dirty="0" sz="1300" spc="5">
                <a:latin typeface="Times New Roman"/>
                <a:cs typeface="Times New Roman"/>
              </a:rPr>
              <a:t>to refer to any of  the exceptions in a standard </a:t>
            </a:r>
            <a:r>
              <a:rPr dirty="0" sz="1300" spc="10">
                <a:latin typeface="Times New Roman"/>
                <a:cs typeface="Times New Roman"/>
              </a:rPr>
              <a:t>way </a:t>
            </a:r>
            <a:r>
              <a:rPr dirty="0" sz="1300" spc="5">
                <a:latin typeface="Times New Roman"/>
                <a:cs typeface="Times New Roman"/>
              </a:rPr>
              <a:t>in your applications, as in the following</a:t>
            </a:r>
            <a:r>
              <a:rPr dirty="0" sz="1300" spc="75">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a:lnSpc>
                <a:spcPct val="100000"/>
              </a:lnSpc>
              <a:spcBef>
                <a:spcPts val="15"/>
              </a:spcBef>
            </a:pPr>
            <a:endParaRPr sz="1650">
              <a:latin typeface="Times New Roman"/>
              <a:cs typeface="Times New Roman"/>
            </a:endParaRPr>
          </a:p>
          <a:p>
            <a:pPr marL="1017905">
              <a:lnSpc>
                <a:spcPct val="100000"/>
              </a:lnSpc>
            </a:pPr>
            <a:r>
              <a:rPr dirty="0" sz="1200" spc="5">
                <a:latin typeface="Courier New"/>
                <a:cs typeface="Courier New"/>
              </a:rPr>
              <a:t>BEGIN</a:t>
            </a:r>
            <a:endParaRPr sz="1200">
              <a:latin typeface="Courier New"/>
              <a:cs typeface="Courier New"/>
            </a:endParaRPr>
          </a:p>
          <a:p>
            <a:pPr marL="1017905" marR="2552065" indent="184150">
              <a:lnSpc>
                <a:spcPct val="101299"/>
              </a:lnSpc>
            </a:pPr>
            <a:r>
              <a:rPr dirty="0" sz="1200" spc="5">
                <a:latin typeface="Courier New"/>
                <a:cs typeface="Courier New"/>
              </a:rPr>
              <a:t>DELETE FROM departments  WHERE department_id =</a:t>
            </a:r>
            <a:r>
              <a:rPr dirty="0" sz="1200" spc="-40">
                <a:latin typeface="Courier New"/>
                <a:cs typeface="Courier New"/>
              </a:rPr>
              <a:t> </a:t>
            </a:r>
            <a:r>
              <a:rPr dirty="0" sz="1200" spc="5">
                <a:latin typeface="Courier New"/>
                <a:cs typeface="Courier New"/>
              </a:rPr>
              <a:t>deptno;</a:t>
            </a:r>
            <a:endParaRPr sz="1200">
              <a:latin typeface="Courier New"/>
              <a:cs typeface="Courier New"/>
            </a:endParaRPr>
          </a:p>
          <a:p>
            <a:pPr marL="1202690">
              <a:lnSpc>
                <a:spcPct val="100000"/>
              </a:lnSpc>
              <a:spcBef>
                <a:spcPts val="20"/>
              </a:spcBef>
            </a:pPr>
            <a:r>
              <a:rPr dirty="0" sz="1200" spc="5">
                <a:latin typeface="Courier New"/>
                <a:cs typeface="Courier New"/>
              </a:rPr>
              <a:t>...</a:t>
            </a:r>
            <a:endParaRPr sz="1200">
              <a:latin typeface="Courier New"/>
              <a:cs typeface="Courier New"/>
            </a:endParaRPr>
          </a:p>
          <a:p>
            <a:pPr marL="1018540">
              <a:lnSpc>
                <a:spcPct val="100000"/>
              </a:lnSpc>
              <a:spcBef>
                <a:spcPts val="15"/>
              </a:spcBef>
            </a:pPr>
            <a:r>
              <a:rPr dirty="0" sz="1200" spc="5">
                <a:latin typeface="Courier New"/>
                <a:cs typeface="Courier New"/>
              </a:rPr>
              <a:t>EXCEPTION</a:t>
            </a:r>
            <a:endParaRPr sz="1200">
              <a:latin typeface="Courier New"/>
              <a:cs typeface="Courier New"/>
            </a:endParaRPr>
          </a:p>
          <a:p>
            <a:pPr marL="1202690">
              <a:lnSpc>
                <a:spcPct val="100000"/>
              </a:lnSpc>
              <a:spcBef>
                <a:spcPts val="15"/>
              </a:spcBef>
            </a:pPr>
            <a:r>
              <a:rPr dirty="0" sz="1200" spc="5">
                <a:latin typeface="Courier New"/>
                <a:cs typeface="Courier New"/>
              </a:rPr>
              <a:t>WHEN </a:t>
            </a:r>
            <a:r>
              <a:rPr dirty="0" sz="1200" spc="5" b="1">
                <a:latin typeface="Courier New"/>
                <a:cs typeface="Courier New"/>
              </a:rPr>
              <a:t>error_pkg.fk_err</a:t>
            </a:r>
            <a:r>
              <a:rPr dirty="0" sz="1200" spc="15" b="1">
                <a:latin typeface="Courier New"/>
                <a:cs typeface="Courier New"/>
              </a:rPr>
              <a:t> </a:t>
            </a:r>
            <a:r>
              <a:rPr dirty="0" sz="1200" spc="5">
                <a:latin typeface="Courier New"/>
                <a:cs typeface="Courier New"/>
              </a:rPr>
              <a:t>THEN</a:t>
            </a:r>
            <a:endParaRPr sz="1200">
              <a:latin typeface="Courier New"/>
              <a:cs typeface="Courier New"/>
            </a:endParaRPr>
          </a:p>
          <a:p>
            <a:pPr marL="1202690">
              <a:lnSpc>
                <a:spcPct val="100000"/>
              </a:lnSpc>
              <a:spcBef>
                <a:spcPts val="15"/>
              </a:spcBef>
            </a:pPr>
            <a:r>
              <a:rPr dirty="0" sz="1200" spc="5">
                <a:latin typeface="Courier New"/>
                <a:cs typeface="Courier New"/>
              </a:rPr>
              <a:t>...</a:t>
            </a:r>
            <a:endParaRPr sz="1200">
              <a:latin typeface="Courier New"/>
              <a:cs typeface="Courier New"/>
            </a:endParaRPr>
          </a:p>
          <a:p>
            <a:pPr marL="1202690">
              <a:lnSpc>
                <a:spcPct val="100000"/>
              </a:lnSpc>
              <a:spcBef>
                <a:spcPts val="20"/>
              </a:spcBef>
            </a:pPr>
            <a:r>
              <a:rPr dirty="0" sz="1200" spc="5">
                <a:latin typeface="Courier New"/>
                <a:cs typeface="Courier New"/>
              </a:rPr>
              <a:t>WHEN OTHERS</a:t>
            </a:r>
            <a:r>
              <a:rPr dirty="0" sz="1200" spc="10">
                <a:latin typeface="Courier New"/>
                <a:cs typeface="Courier New"/>
              </a:rPr>
              <a:t> </a:t>
            </a:r>
            <a:r>
              <a:rPr dirty="0" sz="1200" spc="5">
                <a:latin typeface="Courier New"/>
                <a:cs typeface="Courier New"/>
              </a:rPr>
              <a:t>THEN</a:t>
            </a:r>
            <a:endParaRPr sz="1200">
              <a:latin typeface="Courier New"/>
              <a:cs typeface="Courier New"/>
            </a:endParaRPr>
          </a:p>
          <a:p>
            <a:pPr marL="1018540" marR="4773295" indent="184150">
              <a:lnSpc>
                <a:spcPct val="101299"/>
              </a:lnSpc>
            </a:pPr>
            <a:r>
              <a:rPr dirty="0" sz="1200" spc="5">
                <a:latin typeface="Courier New"/>
                <a:cs typeface="Courier New"/>
              </a:rPr>
              <a:t>...  </a:t>
            </a:r>
            <a:r>
              <a:rPr dirty="0" sz="1200" spc="5">
                <a:latin typeface="Courier New"/>
                <a:cs typeface="Courier New"/>
              </a:rPr>
              <a:t>END;</a:t>
            </a:r>
            <a:endParaRPr sz="1200">
              <a:latin typeface="Courier New"/>
              <a:cs typeface="Courier New"/>
            </a:endParaRPr>
          </a:p>
          <a:p>
            <a:pPr marL="1018540">
              <a:lnSpc>
                <a:spcPct val="100000"/>
              </a:lnSpc>
              <a:spcBef>
                <a:spcPts val="20"/>
              </a:spcBef>
            </a:pPr>
            <a:r>
              <a:rPr dirty="0" sz="1200" spc="5">
                <a:latin typeface="Courier New"/>
                <a:cs typeface="Courier New"/>
              </a:rPr>
              <a:t>/</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Standardizing Exception</a:t>
            </a:r>
            <a:r>
              <a:rPr dirty="0" sz="2000" spc="-15" b="1">
                <a:latin typeface="Arial"/>
                <a:cs typeface="Arial"/>
              </a:rPr>
              <a:t> </a:t>
            </a:r>
            <a:r>
              <a:rPr dirty="0" sz="2000" spc="-5" b="1">
                <a:latin typeface="Arial"/>
                <a:cs typeface="Arial"/>
              </a:rPr>
              <a:t>Handling</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4695">
              <a:lnSpc>
                <a:spcPct val="101299"/>
              </a:lnSpc>
            </a:pPr>
            <a:r>
              <a:rPr dirty="0" sz="1550" spc="10" b="1">
                <a:latin typeface="Arial"/>
                <a:cs typeface="Arial"/>
              </a:rPr>
              <a:t>Consider writing a subprogram </a:t>
            </a:r>
            <a:r>
              <a:rPr dirty="0" sz="1550" spc="5" b="1">
                <a:latin typeface="Arial"/>
                <a:cs typeface="Arial"/>
              </a:rPr>
              <a:t>for </a:t>
            </a:r>
            <a:r>
              <a:rPr dirty="0" sz="1550" spc="15" b="1">
                <a:latin typeface="Arial"/>
                <a:cs typeface="Arial"/>
              </a:rPr>
              <a:t>common </a:t>
            </a:r>
            <a:r>
              <a:rPr dirty="0" sz="1550" spc="10" b="1">
                <a:latin typeface="Arial"/>
                <a:cs typeface="Arial"/>
              </a:rPr>
              <a:t>exception  handling </a:t>
            </a:r>
            <a:r>
              <a:rPr dirty="0" sz="1550" spc="5" b="1">
                <a:latin typeface="Arial"/>
                <a:cs typeface="Arial"/>
              </a:rPr>
              <a:t>to:</a:t>
            </a:r>
            <a:endParaRPr sz="1550">
              <a:latin typeface="Arial"/>
              <a:cs typeface="Arial"/>
            </a:endParaRPr>
          </a:p>
          <a:p>
            <a:pPr marL="1035050" indent="-327660">
              <a:lnSpc>
                <a:spcPct val="100000"/>
              </a:lnSpc>
              <a:spcBef>
                <a:spcPts val="290"/>
              </a:spcBef>
              <a:buClr>
                <a:srgbClr val="FF0000"/>
              </a:buClr>
              <a:buFont typeface="Arial"/>
              <a:buChar char="•"/>
              <a:tabLst>
                <a:tab pos="1035050" algn="l"/>
                <a:tab pos="1035685" algn="l"/>
              </a:tabLst>
            </a:pPr>
            <a:r>
              <a:rPr dirty="0" sz="1550" spc="10" b="1">
                <a:latin typeface="Arial"/>
                <a:cs typeface="Arial"/>
              </a:rPr>
              <a:t>Display errors based on </a:t>
            </a:r>
            <a:r>
              <a:rPr dirty="0" sz="1550" spc="10" b="1">
                <a:latin typeface="Courier New"/>
                <a:cs typeface="Courier New"/>
              </a:rPr>
              <a:t>SQLCODE</a:t>
            </a:r>
            <a:r>
              <a:rPr dirty="0" sz="1550" spc="-520" b="1">
                <a:latin typeface="Courier New"/>
                <a:cs typeface="Courier New"/>
              </a:rPr>
              <a:t> </a:t>
            </a:r>
            <a:r>
              <a:rPr dirty="0" sz="1550" spc="15" b="1">
                <a:latin typeface="Arial"/>
                <a:cs typeface="Arial"/>
              </a:rPr>
              <a:t>and </a:t>
            </a:r>
            <a:r>
              <a:rPr dirty="0" sz="1550" spc="10" b="1">
                <a:latin typeface="Courier New"/>
                <a:cs typeface="Courier New"/>
              </a:rPr>
              <a:t>SQLERRM</a:t>
            </a:r>
            <a:endParaRPr sz="1550">
              <a:latin typeface="Courier New"/>
              <a:cs typeface="Courier New"/>
            </a:endParaRPr>
          </a:p>
          <a:p>
            <a:pPr marL="1035050">
              <a:lnSpc>
                <a:spcPct val="100000"/>
              </a:lnSpc>
              <a:spcBef>
                <a:spcPts val="135"/>
              </a:spcBef>
            </a:pPr>
            <a:r>
              <a:rPr dirty="0" sz="1550" spc="10" b="1">
                <a:latin typeface="Arial"/>
                <a:cs typeface="Arial"/>
              </a:rPr>
              <a:t>values </a:t>
            </a:r>
            <a:r>
              <a:rPr dirty="0" sz="1550" spc="5" b="1">
                <a:latin typeface="Arial"/>
                <a:cs typeface="Arial"/>
              </a:rPr>
              <a:t>for </a:t>
            </a:r>
            <a:r>
              <a:rPr dirty="0" sz="1550" spc="10" b="1">
                <a:latin typeface="Arial"/>
                <a:cs typeface="Arial"/>
              </a:rPr>
              <a:t>exceptions</a:t>
            </a:r>
            <a:endParaRPr sz="1550">
              <a:latin typeface="Arial"/>
              <a:cs typeface="Arial"/>
            </a:endParaRPr>
          </a:p>
          <a:p>
            <a:pPr marL="1035050" marR="849630"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Track run-time errors easily by using parameters  </a:t>
            </a:r>
            <a:r>
              <a:rPr dirty="0" sz="1550" spc="5" b="1">
                <a:latin typeface="Arial"/>
                <a:cs typeface="Arial"/>
              </a:rPr>
              <a:t>in </a:t>
            </a:r>
            <a:r>
              <a:rPr dirty="0" sz="1550" spc="10" b="1">
                <a:latin typeface="Arial"/>
                <a:cs typeface="Arial"/>
              </a:rPr>
              <a:t>your code to </a:t>
            </a:r>
            <a:r>
              <a:rPr dirty="0" sz="1550" spc="5" b="1">
                <a:latin typeface="Arial"/>
                <a:cs typeface="Arial"/>
              </a:rPr>
              <a:t>identify:</a:t>
            </a:r>
            <a:endParaRPr sz="1550">
              <a:latin typeface="Arial"/>
              <a:cs typeface="Arial"/>
            </a:endParaRPr>
          </a:p>
          <a:p>
            <a:pPr lvl="1" marL="1362075" indent="-245110">
              <a:lnSpc>
                <a:spcPct val="100000"/>
              </a:lnSpc>
              <a:spcBef>
                <a:spcPts val="385"/>
              </a:spcBef>
              <a:buClr>
                <a:srgbClr val="FF0000"/>
              </a:buClr>
              <a:buFont typeface="Arial"/>
              <a:buChar char="–"/>
              <a:tabLst>
                <a:tab pos="1362075" algn="l"/>
                <a:tab pos="1362710" algn="l"/>
              </a:tabLst>
            </a:pPr>
            <a:r>
              <a:rPr dirty="0" sz="1400" spc="15" b="1">
                <a:latin typeface="Arial"/>
                <a:cs typeface="Arial"/>
              </a:rPr>
              <a:t>The procedure </a:t>
            </a:r>
            <a:r>
              <a:rPr dirty="0" sz="1400" spc="10" b="1">
                <a:latin typeface="Arial"/>
                <a:cs typeface="Arial"/>
              </a:rPr>
              <a:t>in </a:t>
            </a:r>
            <a:r>
              <a:rPr dirty="0" sz="1400" spc="15" b="1">
                <a:latin typeface="Arial"/>
                <a:cs typeface="Arial"/>
              </a:rPr>
              <a:t>which </a:t>
            </a:r>
            <a:r>
              <a:rPr dirty="0" sz="1400" spc="10" b="1">
                <a:latin typeface="Arial"/>
                <a:cs typeface="Arial"/>
              </a:rPr>
              <a:t>the </a:t>
            </a:r>
            <a:r>
              <a:rPr dirty="0" sz="1400" spc="5" b="1">
                <a:latin typeface="Arial"/>
                <a:cs typeface="Arial"/>
              </a:rPr>
              <a:t>error</a:t>
            </a:r>
            <a:r>
              <a:rPr dirty="0" sz="1400" spc="-45" b="1">
                <a:latin typeface="Arial"/>
                <a:cs typeface="Arial"/>
              </a:rPr>
              <a:t> </a:t>
            </a:r>
            <a:r>
              <a:rPr dirty="0" sz="1400" spc="15" b="1">
                <a:latin typeface="Arial"/>
                <a:cs typeface="Arial"/>
              </a:rPr>
              <a:t>occurred</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The </a:t>
            </a:r>
            <a:r>
              <a:rPr dirty="0" sz="1400" spc="10" b="1">
                <a:latin typeface="Arial"/>
                <a:cs typeface="Arial"/>
              </a:rPr>
              <a:t>location (line </a:t>
            </a:r>
            <a:r>
              <a:rPr dirty="0" sz="1400" spc="15" b="1">
                <a:latin typeface="Arial"/>
                <a:cs typeface="Arial"/>
              </a:rPr>
              <a:t>number) </a:t>
            </a:r>
            <a:r>
              <a:rPr dirty="0" sz="1400" spc="10" b="1">
                <a:latin typeface="Arial"/>
                <a:cs typeface="Arial"/>
              </a:rPr>
              <a:t>of the</a:t>
            </a:r>
            <a:r>
              <a:rPr dirty="0" sz="1400" spc="-35" b="1">
                <a:latin typeface="Arial"/>
                <a:cs typeface="Arial"/>
              </a:rPr>
              <a:t> </a:t>
            </a:r>
            <a:r>
              <a:rPr dirty="0" sz="1400" spc="5" b="1">
                <a:latin typeface="Arial"/>
                <a:cs typeface="Arial"/>
              </a:rPr>
              <a:t>error</a:t>
            </a:r>
            <a:endParaRPr sz="1400">
              <a:latin typeface="Arial"/>
              <a:cs typeface="Arial"/>
            </a:endParaRPr>
          </a:p>
          <a:p>
            <a:pPr lvl="1" marL="1362075" marR="1049020" indent="-245110">
              <a:lnSpc>
                <a:spcPct val="102200"/>
              </a:lnSpc>
              <a:spcBef>
                <a:spcPts val="225"/>
              </a:spcBef>
              <a:buClr>
                <a:srgbClr val="FF0000"/>
              </a:buClr>
              <a:buFont typeface="Arial"/>
              <a:buChar char="–"/>
              <a:tabLst>
                <a:tab pos="1362075" algn="l"/>
                <a:tab pos="1362710" algn="l"/>
              </a:tabLst>
            </a:pPr>
            <a:r>
              <a:rPr dirty="0" sz="1400" spc="15" b="1">
                <a:latin typeface="Courier New"/>
                <a:cs typeface="Courier New"/>
              </a:rPr>
              <a:t>RAISE_APPLICATION_ERROR </a:t>
            </a:r>
            <a:r>
              <a:rPr dirty="0" sz="1400" spc="15" b="1">
                <a:latin typeface="Arial"/>
                <a:cs typeface="Arial"/>
              </a:rPr>
              <a:t>using </a:t>
            </a:r>
            <a:r>
              <a:rPr dirty="0" sz="1400" spc="10" b="1">
                <a:latin typeface="Arial"/>
                <a:cs typeface="Arial"/>
              </a:rPr>
              <a:t>stack </a:t>
            </a:r>
            <a:r>
              <a:rPr dirty="0" sz="1400" spc="5" b="1">
                <a:latin typeface="Arial"/>
                <a:cs typeface="Arial"/>
              </a:rPr>
              <a:t>trace  capabilities, </a:t>
            </a:r>
            <a:r>
              <a:rPr dirty="0" sz="1400" spc="10" b="1">
                <a:latin typeface="Arial"/>
                <a:cs typeface="Arial"/>
              </a:rPr>
              <a:t>with the </a:t>
            </a:r>
            <a:r>
              <a:rPr dirty="0" sz="1400" spc="5" b="1">
                <a:latin typeface="Arial"/>
                <a:cs typeface="Arial"/>
              </a:rPr>
              <a:t>third </a:t>
            </a:r>
            <a:r>
              <a:rPr dirty="0" sz="1400" spc="10" b="1">
                <a:latin typeface="Arial"/>
                <a:cs typeface="Arial"/>
              </a:rPr>
              <a:t>argument set to</a:t>
            </a:r>
            <a:r>
              <a:rPr dirty="0" sz="1400" spc="-40" b="1">
                <a:latin typeface="Arial"/>
                <a:cs typeface="Arial"/>
              </a:rPr>
              <a:t> </a:t>
            </a:r>
            <a:r>
              <a:rPr dirty="0" sz="1400" spc="15" b="1">
                <a:latin typeface="Courier New"/>
                <a:cs typeface="Courier New"/>
              </a:rPr>
              <a:t>TRUE</a:t>
            </a:r>
            <a:endParaRPr sz="1400">
              <a:latin typeface="Courier New"/>
              <a:cs typeface="Courier New"/>
            </a:endParaRPr>
          </a:p>
          <a:p>
            <a:pPr>
              <a:lnSpc>
                <a:spcPct val="100000"/>
              </a:lnSpc>
            </a:pPr>
            <a:endParaRPr sz="1600">
              <a:latin typeface="Courier New"/>
              <a:cs typeface="Courier New"/>
            </a:endParaRPr>
          </a:p>
          <a:p>
            <a:pPr>
              <a:lnSpc>
                <a:spcPct val="100000"/>
              </a:lnSpc>
            </a:pPr>
            <a:endParaRPr sz="1600">
              <a:latin typeface="Courier New"/>
              <a:cs typeface="Courier New"/>
            </a:endParaRPr>
          </a:p>
          <a:p>
            <a:pPr>
              <a:lnSpc>
                <a:spcPct val="100000"/>
              </a:lnSpc>
            </a:pPr>
            <a:endParaRPr sz="1600">
              <a:latin typeface="Courier New"/>
              <a:cs typeface="Courier New"/>
            </a:endParaRPr>
          </a:p>
          <a:p>
            <a:pPr>
              <a:lnSpc>
                <a:spcPct val="100000"/>
              </a:lnSpc>
              <a:spcBef>
                <a:spcPts val="35"/>
              </a:spcBef>
            </a:pPr>
            <a:endParaRPr sz="17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29350" cy="36195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Standardizing </a:t>
            </a:r>
            <a:r>
              <a:rPr dirty="0" sz="1300" spc="5" b="1">
                <a:latin typeface="Arial"/>
                <a:cs typeface="Arial"/>
              </a:rPr>
              <a:t>Exception</a:t>
            </a:r>
            <a:r>
              <a:rPr dirty="0" sz="1300" spc="-5" b="1">
                <a:latin typeface="Arial"/>
                <a:cs typeface="Arial"/>
              </a:rPr>
              <a:t> </a:t>
            </a:r>
            <a:r>
              <a:rPr dirty="0" sz="1300" spc="10" b="1">
                <a:latin typeface="Arial"/>
                <a:cs typeface="Arial"/>
              </a:rPr>
              <a:t>Handling</a:t>
            </a:r>
            <a:endParaRPr sz="1300">
              <a:latin typeface="Arial"/>
              <a:cs typeface="Arial"/>
            </a:endParaRPr>
          </a:p>
          <a:p>
            <a:pPr marL="137795" marR="94615">
              <a:lnSpc>
                <a:spcPct val="101299"/>
              </a:lnSpc>
              <a:spcBef>
                <a:spcPts val="370"/>
              </a:spcBef>
            </a:pPr>
            <a:r>
              <a:rPr dirty="0" sz="1300" spc="5">
                <a:latin typeface="Times New Roman"/>
                <a:cs typeface="Times New Roman"/>
              </a:rPr>
              <a:t>Standardized exception handling can be implemented </a:t>
            </a:r>
            <a:r>
              <a:rPr dirty="0" sz="1300" spc="10">
                <a:latin typeface="Times New Roman"/>
                <a:cs typeface="Times New Roman"/>
              </a:rPr>
              <a:t>either </a:t>
            </a:r>
            <a:r>
              <a:rPr dirty="0" sz="1300" spc="5">
                <a:latin typeface="Times New Roman"/>
                <a:cs typeface="Times New Roman"/>
              </a:rPr>
              <a:t>as a stand-alone </a:t>
            </a:r>
            <a:r>
              <a:rPr dirty="0" sz="1300" spc="10">
                <a:latin typeface="Times New Roman"/>
                <a:cs typeface="Times New Roman"/>
              </a:rPr>
              <a:t>subprogram  </a:t>
            </a:r>
            <a:r>
              <a:rPr dirty="0" sz="1300" spc="5">
                <a:latin typeface="Times New Roman"/>
                <a:cs typeface="Times New Roman"/>
              </a:rPr>
              <a:t>or a </a:t>
            </a:r>
            <a:r>
              <a:rPr dirty="0" sz="1300" spc="10">
                <a:latin typeface="Times New Roman"/>
                <a:cs typeface="Times New Roman"/>
              </a:rPr>
              <a:t>subprogram added </a:t>
            </a:r>
            <a:r>
              <a:rPr dirty="0" sz="1300" spc="5">
                <a:latin typeface="Times New Roman"/>
                <a:cs typeface="Times New Roman"/>
              </a:rPr>
              <a:t>to the </a:t>
            </a:r>
            <a:r>
              <a:rPr dirty="0" sz="1300" spc="10">
                <a:latin typeface="Times New Roman"/>
                <a:cs typeface="Times New Roman"/>
              </a:rPr>
              <a:t>package </a:t>
            </a:r>
            <a:r>
              <a:rPr dirty="0" sz="1300" spc="5">
                <a:latin typeface="Times New Roman"/>
                <a:cs typeface="Times New Roman"/>
              </a:rPr>
              <a:t>that defines the standard exceptions. Consider  creating a package</a:t>
            </a:r>
            <a:r>
              <a:rPr dirty="0" sz="1300">
                <a:latin typeface="Times New Roman"/>
                <a:cs typeface="Times New Roman"/>
              </a:rPr>
              <a:t> </a:t>
            </a:r>
            <a:r>
              <a:rPr dirty="0" sz="1300" spc="5">
                <a:latin typeface="Times New Roman"/>
                <a:cs typeface="Times New Roman"/>
              </a:rPr>
              <a:t>with:</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Every </a:t>
            </a:r>
            <a:r>
              <a:rPr dirty="0" sz="1300" spc="10">
                <a:latin typeface="Times New Roman"/>
                <a:cs typeface="Times New Roman"/>
              </a:rPr>
              <a:t>named </a:t>
            </a:r>
            <a:r>
              <a:rPr dirty="0" sz="1300" spc="5">
                <a:latin typeface="Times New Roman"/>
                <a:cs typeface="Times New Roman"/>
              </a:rPr>
              <a:t>exception that </a:t>
            </a:r>
            <a:r>
              <a:rPr dirty="0" sz="1300">
                <a:latin typeface="Times New Roman"/>
                <a:cs typeface="Times New Roman"/>
              </a:rPr>
              <a:t>is </a:t>
            </a:r>
            <a:r>
              <a:rPr dirty="0" sz="1300" spc="5">
                <a:latin typeface="Times New Roman"/>
                <a:cs typeface="Times New Roman"/>
              </a:rPr>
              <a:t>to be used in the</a:t>
            </a:r>
            <a:r>
              <a:rPr dirty="0" sz="1300" spc="20">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515620" marR="5080" indent="-251460">
              <a:lnSpc>
                <a:spcPts val="1580"/>
              </a:lnSpc>
              <a:spcBef>
                <a:spcPts val="55"/>
              </a:spcBef>
              <a:buChar char="•"/>
              <a:tabLst>
                <a:tab pos="514984" algn="l"/>
                <a:tab pos="515620" algn="l"/>
              </a:tabLst>
            </a:pPr>
            <a:r>
              <a:rPr dirty="0" sz="1300" spc="5">
                <a:latin typeface="Times New Roman"/>
                <a:cs typeface="Times New Roman"/>
              </a:rPr>
              <a:t>All </a:t>
            </a:r>
            <a:r>
              <a:rPr dirty="0" sz="1300" spc="10">
                <a:latin typeface="Times New Roman"/>
                <a:cs typeface="Times New Roman"/>
              </a:rPr>
              <a:t>unnamed, programmer-defined </a:t>
            </a:r>
            <a:r>
              <a:rPr dirty="0" sz="1300" spc="5">
                <a:latin typeface="Times New Roman"/>
                <a:cs typeface="Times New Roman"/>
              </a:rPr>
              <a:t>exceptions that are used in the application. These  are error numbers </a:t>
            </a:r>
            <a:r>
              <a:rPr dirty="0" sz="1300" spc="10">
                <a:latin typeface="Times New Roman"/>
                <a:cs typeface="Times New Roman"/>
              </a:rPr>
              <a:t>–20000 </a:t>
            </a:r>
            <a:r>
              <a:rPr dirty="0" sz="1300" spc="5">
                <a:latin typeface="Times New Roman"/>
                <a:cs typeface="Times New Roman"/>
              </a:rPr>
              <a:t>through</a:t>
            </a:r>
            <a:r>
              <a:rPr dirty="0" sz="1300">
                <a:latin typeface="Times New Roman"/>
                <a:cs typeface="Times New Roman"/>
              </a:rPr>
              <a:t> </a:t>
            </a:r>
            <a:r>
              <a:rPr dirty="0" sz="1300" spc="5">
                <a:latin typeface="Times New Roman"/>
                <a:cs typeface="Times New Roman"/>
              </a:rPr>
              <a:t>–20999.</a:t>
            </a:r>
            <a:endParaRPr sz="1300">
              <a:latin typeface="Times New Roman"/>
              <a:cs typeface="Times New Roman"/>
            </a:endParaRPr>
          </a:p>
          <a:p>
            <a:pPr marL="515620" indent="-252095">
              <a:lnSpc>
                <a:spcPts val="1450"/>
              </a:lnSpc>
              <a:buChar char="•"/>
              <a:tabLst>
                <a:tab pos="514984" algn="l"/>
                <a:tab pos="516255" algn="l"/>
              </a:tabLst>
            </a:pPr>
            <a:r>
              <a:rPr dirty="0" sz="1300" spc="10">
                <a:latin typeface="Times New Roman"/>
                <a:cs typeface="Times New Roman"/>
              </a:rPr>
              <a:t>A </a:t>
            </a:r>
            <a:r>
              <a:rPr dirty="0" sz="1300" spc="5">
                <a:latin typeface="Times New Roman"/>
                <a:cs typeface="Times New Roman"/>
              </a:rPr>
              <a:t>program to </a:t>
            </a:r>
            <a:r>
              <a:rPr dirty="0" sz="1300" spc="10">
                <a:latin typeface="Times New Roman"/>
                <a:cs typeface="Times New Roman"/>
              </a:rPr>
              <a:t>call </a:t>
            </a:r>
            <a:r>
              <a:rPr dirty="0" sz="1300" spc="10">
                <a:latin typeface="Courier New"/>
                <a:cs typeface="Courier New"/>
              </a:rPr>
              <a:t>RAISE_APPLICATION_ERROR</a:t>
            </a:r>
            <a:r>
              <a:rPr dirty="0" sz="1300" spc="-390">
                <a:latin typeface="Courier New"/>
                <a:cs typeface="Courier New"/>
              </a:rPr>
              <a:t> </a:t>
            </a:r>
            <a:r>
              <a:rPr dirty="0" sz="1300" spc="5">
                <a:latin typeface="Times New Roman"/>
                <a:cs typeface="Times New Roman"/>
              </a:rPr>
              <a:t>based </a:t>
            </a:r>
            <a:r>
              <a:rPr dirty="0" sz="1300" spc="10">
                <a:latin typeface="Times New Roman"/>
                <a:cs typeface="Times New Roman"/>
              </a:rPr>
              <a:t>on </a:t>
            </a:r>
            <a:r>
              <a:rPr dirty="0" sz="1300" spc="5">
                <a:latin typeface="Times New Roman"/>
                <a:cs typeface="Times New Roman"/>
              </a:rPr>
              <a:t>package exceptions</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program to display </a:t>
            </a:r>
            <a:r>
              <a:rPr dirty="0" sz="1300" spc="10">
                <a:latin typeface="Times New Roman"/>
                <a:cs typeface="Times New Roman"/>
              </a:rPr>
              <a:t>an </a:t>
            </a:r>
            <a:r>
              <a:rPr dirty="0" sz="1300" spc="5">
                <a:latin typeface="Times New Roman"/>
                <a:cs typeface="Times New Roman"/>
              </a:rPr>
              <a:t>error based </a:t>
            </a:r>
            <a:r>
              <a:rPr dirty="0" sz="1300" spc="10">
                <a:latin typeface="Times New Roman"/>
                <a:cs typeface="Times New Roman"/>
              </a:rPr>
              <a:t>on </a:t>
            </a:r>
            <a:r>
              <a:rPr dirty="0" sz="1300" spc="5">
                <a:latin typeface="Times New Roman"/>
                <a:cs typeface="Times New Roman"/>
              </a:rPr>
              <a:t>the values of </a:t>
            </a:r>
            <a:r>
              <a:rPr dirty="0" sz="1300" spc="15">
                <a:latin typeface="Courier New"/>
                <a:cs typeface="Courier New"/>
              </a:rPr>
              <a:t>SQLCODE</a:t>
            </a:r>
            <a:r>
              <a:rPr dirty="0" sz="1300" spc="-395">
                <a:latin typeface="Courier New"/>
                <a:cs typeface="Courier New"/>
              </a:rPr>
              <a:t> </a:t>
            </a:r>
            <a:r>
              <a:rPr dirty="0" sz="1300" spc="5">
                <a:latin typeface="Times New Roman"/>
                <a:cs typeface="Times New Roman"/>
              </a:rPr>
              <a:t>and </a:t>
            </a:r>
            <a:r>
              <a:rPr dirty="0" sz="1300" spc="15">
                <a:latin typeface="Courier New"/>
                <a:cs typeface="Courier New"/>
              </a:rPr>
              <a:t>SQLERRM</a:t>
            </a:r>
            <a:endParaRPr sz="1300">
              <a:latin typeface="Courier New"/>
              <a:cs typeface="Courier New"/>
            </a:endParaRPr>
          </a:p>
          <a:p>
            <a:pPr marL="515620" indent="-252095">
              <a:lnSpc>
                <a:spcPct val="100000"/>
              </a:lnSpc>
              <a:spcBef>
                <a:spcPts val="95"/>
              </a:spcBef>
              <a:buChar char="•"/>
              <a:tabLst>
                <a:tab pos="515620" algn="l"/>
                <a:tab pos="516255" algn="l"/>
              </a:tabLst>
            </a:pPr>
            <a:r>
              <a:rPr dirty="0" sz="1300" spc="5">
                <a:latin typeface="Times New Roman"/>
                <a:cs typeface="Times New Roman"/>
              </a:rPr>
              <a:t>Additional objects, such as error log tables, and programs to </a:t>
            </a:r>
            <a:r>
              <a:rPr dirty="0" sz="1300" spc="10">
                <a:latin typeface="Times New Roman"/>
                <a:cs typeface="Times New Roman"/>
              </a:rPr>
              <a:t>access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tables</a:t>
            </a:r>
            <a:endParaRPr sz="1300">
              <a:latin typeface="Times New Roman"/>
              <a:cs typeface="Times New Roman"/>
            </a:endParaRPr>
          </a:p>
          <a:p>
            <a:pPr marL="138430" marR="29845" indent="-635">
              <a:lnSpc>
                <a:spcPct val="100099"/>
              </a:lnSpc>
              <a:spcBef>
                <a:spcPts val="425"/>
              </a:spcBef>
            </a:pPr>
            <a:r>
              <a:rPr dirty="0" sz="1300" spc="10">
                <a:latin typeface="Times New Roman"/>
                <a:cs typeface="Times New Roman"/>
              </a:rPr>
              <a:t>A common </a:t>
            </a:r>
            <a:r>
              <a:rPr dirty="0" sz="1300" spc="5">
                <a:latin typeface="Times New Roman"/>
                <a:cs typeface="Times New Roman"/>
              </a:rPr>
              <a:t>practice is to use parameters that identify the </a:t>
            </a:r>
            <a:r>
              <a:rPr dirty="0" sz="1300" spc="10">
                <a:latin typeface="Times New Roman"/>
                <a:cs typeface="Times New Roman"/>
              </a:rPr>
              <a:t>name of </a:t>
            </a:r>
            <a:r>
              <a:rPr dirty="0" sz="1300" spc="5">
                <a:latin typeface="Times New Roman"/>
                <a:cs typeface="Times New Roman"/>
              </a:rPr>
              <a:t>the procedure and the  location in which the error has occurred. This enables </a:t>
            </a:r>
            <a:r>
              <a:rPr dirty="0" sz="1300" spc="10">
                <a:latin typeface="Times New Roman"/>
                <a:cs typeface="Times New Roman"/>
              </a:rPr>
              <a:t>you </a:t>
            </a:r>
            <a:r>
              <a:rPr dirty="0" sz="1300" spc="5">
                <a:latin typeface="Times New Roman"/>
                <a:cs typeface="Times New Roman"/>
              </a:rPr>
              <a:t>to </a:t>
            </a:r>
            <a:r>
              <a:rPr dirty="0" sz="1300" spc="10">
                <a:latin typeface="Times New Roman"/>
                <a:cs typeface="Times New Roman"/>
              </a:rPr>
              <a:t>keep </a:t>
            </a:r>
            <a:r>
              <a:rPr dirty="0" sz="1300" spc="5">
                <a:latin typeface="Times New Roman"/>
                <a:cs typeface="Times New Roman"/>
              </a:rPr>
              <a:t>track of run-time errors  </a:t>
            </a:r>
            <a:r>
              <a:rPr dirty="0" sz="1300" spc="10">
                <a:latin typeface="Times New Roman"/>
                <a:cs typeface="Times New Roman"/>
              </a:rPr>
              <a:t>more </a:t>
            </a:r>
            <a:r>
              <a:rPr dirty="0" sz="1300" spc="5">
                <a:latin typeface="Times New Roman"/>
                <a:cs typeface="Times New Roman"/>
              </a:rPr>
              <a:t>easily. </a:t>
            </a:r>
            <a:r>
              <a:rPr dirty="0" sz="1300" spc="10">
                <a:latin typeface="Times New Roman"/>
                <a:cs typeface="Times New Roman"/>
              </a:rPr>
              <a:t>An </a:t>
            </a:r>
            <a:r>
              <a:rPr dirty="0" sz="1300" spc="5">
                <a:latin typeface="Times New Roman"/>
                <a:cs typeface="Times New Roman"/>
              </a:rPr>
              <a:t>alternative is to use the </a:t>
            </a:r>
            <a:r>
              <a:rPr dirty="0" sz="1300" spc="15">
                <a:latin typeface="Courier New"/>
                <a:cs typeface="Courier New"/>
              </a:rPr>
              <a:t>RAISE_APPLICATION_ERROR </a:t>
            </a:r>
            <a:r>
              <a:rPr dirty="0" sz="1300" spc="5">
                <a:latin typeface="Times New Roman"/>
                <a:cs typeface="Times New Roman"/>
              </a:rPr>
              <a:t>built-in  procedure to keep a stack trace of exceptions that can be used to track the call sequence  leading to the error. </a:t>
            </a:r>
            <a:r>
              <a:rPr dirty="0" sz="1300" spc="10">
                <a:latin typeface="Times New Roman"/>
                <a:cs typeface="Times New Roman"/>
              </a:rPr>
              <a:t>To do </a:t>
            </a:r>
            <a:r>
              <a:rPr dirty="0" sz="1300" spc="5">
                <a:latin typeface="Times New Roman"/>
                <a:cs typeface="Times New Roman"/>
              </a:rPr>
              <a:t>this, </a:t>
            </a:r>
            <a:r>
              <a:rPr dirty="0" sz="1300">
                <a:latin typeface="Times New Roman"/>
                <a:cs typeface="Times New Roman"/>
              </a:rPr>
              <a:t>set </a:t>
            </a:r>
            <a:r>
              <a:rPr dirty="0" sz="1300" spc="5">
                <a:latin typeface="Times New Roman"/>
                <a:cs typeface="Times New Roman"/>
              </a:rPr>
              <a:t>the third optional </a:t>
            </a:r>
            <a:r>
              <a:rPr dirty="0" sz="1300" spc="10">
                <a:latin typeface="Times New Roman"/>
                <a:cs typeface="Times New Roman"/>
              </a:rPr>
              <a:t>argument </a:t>
            </a:r>
            <a:r>
              <a:rPr dirty="0" sz="1300" spc="5">
                <a:latin typeface="Times New Roman"/>
                <a:cs typeface="Times New Roman"/>
              </a:rPr>
              <a:t>to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For</a:t>
            </a:r>
            <a:r>
              <a:rPr dirty="0" sz="1300" spc="80">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017905">
              <a:lnSpc>
                <a:spcPct val="100000"/>
              </a:lnSpc>
              <a:spcBef>
                <a:spcPts val="15"/>
              </a:spcBef>
            </a:pPr>
            <a:r>
              <a:rPr dirty="0" sz="1200" spc="5">
                <a:latin typeface="Courier New"/>
                <a:cs typeface="Courier New"/>
              </a:rPr>
              <a:t>RAISE_APPLICATION_ERROR(-20001, 'My first error',</a:t>
            </a:r>
            <a:r>
              <a:rPr dirty="0" sz="1200" spc="15">
                <a:latin typeface="Courier New"/>
                <a:cs typeface="Courier New"/>
              </a:rPr>
              <a:t> </a:t>
            </a:r>
            <a:r>
              <a:rPr dirty="0" sz="1200" spc="5">
                <a:latin typeface="Courier New"/>
                <a:cs typeface="Courier New"/>
              </a:rPr>
              <a:t>TRUE);</a:t>
            </a:r>
            <a:endParaRPr sz="1200">
              <a:latin typeface="Courier New"/>
              <a:cs typeface="Courier New"/>
            </a:endParaRPr>
          </a:p>
          <a:p>
            <a:pPr marL="137795">
              <a:lnSpc>
                <a:spcPct val="100000"/>
              </a:lnSpc>
              <a:spcBef>
                <a:spcPts val="505"/>
              </a:spcBef>
            </a:pPr>
            <a:r>
              <a:rPr dirty="0" sz="1300" spc="10">
                <a:latin typeface="Times New Roman"/>
                <a:cs typeface="Times New Roman"/>
              </a:rPr>
              <a:t>This </a:t>
            </a:r>
            <a:r>
              <a:rPr dirty="0" sz="1300" spc="5">
                <a:latin typeface="Times New Roman"/>
                <a:cs typeface="Times New Roman"/>
              </a:rPr>
              <a:t>is </a:t>
            </a:r>
            <a:r>
              <a:rPr dirty="0" sz="1300" spc="10">
                <a:latin typeface="Times New Roman"/>
                <a:cs typeface="Times New Roman"/>
              </a:rPr>
              <a:t>meaningful </a:t>
            </a:r>
            <a:r>
              <a:rPr dirty="0" sz="1300" spc="5">
                <a:latin typeface="Times New Roman"/>
                <a:cs typeface="Times New Roman"/>
              </a:rPr>
              <a:t>when </a:t>
            </a:r>
            <a:r>
              <a:rPr dirty="0" sz="1300" spc="10">
                <a:latin typeface="Times New Roman"/>
                <a:cs typeface="Times New Roman"/>
              </a:rPr>
              <a:t>more </a:t>
            </a:r>
            <a:r>
              <a:rPr dirty="0" sz="1300" spc="5">
                <a:latin typeface="Times New Roman"/>
                <a:cs typeface="Times New Roman"/>
              </a:rPr>
              <a:t>than one exception is raised in this</a:t>
            </a:r>
            <a:r>
              <a:rPr dirty="0" sz="1300">
                <a:latin typeface="Times New Roman"/>
                <a:cs typeface="Times New Roman"/>
              </a:rPr>
              <a:t> </a:t>
            </a:r>
            <a:r>
              <a:rPr dirty="0" sz="1300" spc="10">
                <a:latin typeface="Times New Roman"/>
                <a:cs typeface="Times New Roman"/>
              </a:rPr>
              <a:t>manner.</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b="1">
                <a:latin typeface="Arial"/>
                <a:cs typeface="Arial"/>
              </a:rPr>
              <a:t>Lesson</a:t>
            </a:r>
            <a:r>
              <a:rPr dirty="0" sz="2000" spc="-5" b="1">
                <a:latin typeface="Arial"/>
                <a:cs typeface="Arial"/>
              </a:rPr>
              <a:t> </a:t>
            </a: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Discuss the goals of the</a:t>
            </a:r>
            <a:r>
              <a:rPr dirty="0" sz="1550" b="1">
                <a:latin typeface="Arial"/>
                <a:cs typeface="Arial"/>
              </a:rPr>
              <a:t> </a:t>
            </a:r>
            <a:r>
              <a:rPr dirty="0" sz="1550" spc="10" b="1">
                <a:latin typeface="Arial"/>
                <a:cs typeface="Arial"/>
              </a:rPr>
              <a:t>course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Identify the modular components of</a:t>
            </a:r>
            <a:r>
              <a:rPr dirty="0" sz="1550" spc="5" b="1">
                <a:latin typeface="Arial"/>
                <a:cs typeface="Arial"/>
              </a:rPr>
              <a:t> </a:t>
            </a:r>
            <a:r>
              <a:rPr dirty="0" sz="1550" spc="10" b="1">
                <a:latin typeface="Arial"/>
                <a:cs typeface="Arial"/>
              </a:rPr>
              <a:t>PL/SQL:</a:t>
            </a:r>
            <a:endParaRPr sz="155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Anonymous</a:t>
            </a:r>
            <a:r>
              <a:rPr dirty="0" sz="1400" b="1">
                <a:latin typeface="Arial"/>
                <a:cs typeface="Arial"/>
              </a:rPr>
              <a:t> </a:t>
            </a:r>
            <a:r>
              <a:rPr dirty="0" sz="1400" spc="10" b="1">
                <a:latin typeface="Arial"/>
                <a:cs typeface="Arial"/>
              </a:rPr>
              <a:t>blocks</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5" b="1">
                <a:latin typeface="Arial"/>
                <a:cs typeface="Arial"/>
              </a:rPr>
              <a:t>Procedures and</a:t>
            </a:r>
            <a:r>
              <a:rPr dirty="0" sz="1400" spc="-10" b="1">
                <a:latin typeface="Arial"/>
                <a:cs typeface="Arial"/>
              </a:rPr>
              <a:t> </a:t>
            </a:r>
            <a:r>
              <a:rPr dirty="0" sz="1400" spc="10" b="1">
                <a:latin typeface="Arial"/>
                <a:cs typeface="Arial"/>
              </a:rPr>
              <a:t>functions</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Packages</a:t>
            </a:r>
            <a:endParaRPr sz="1400">
              <a:latin typeface="Arial"/>
              <a:cs typeface="Arial"/>
            </a:endParaRPr>
          </a:p>
          <a:p>
            <a:pPr marL="1035050" indent="-327025">
              <a:lnSpc>
                <a:spcPct val="100000"/>
              </a:lnSpc>
              <a:spcBef>
                <a:spcPts val="395"/>
              </a:spcBef>
              <a:buClr>
                <a:srgbClr val="FF0000"/>
              </a:buClr>
              <a:buFont typeface="Arial"/>
              <a:buChar char="•"/>
              <a:tabLst>
                <a:tab pos="1035050" algn="l"/>
                <a:tab pos="1035685" algn="l"/>
              </a:tabLst>
            </a:pPr>
            <a:r>
              <a:rPr dirty="0" sz="1550" spc="10" b="1">
                <a:latin typeface="Arial"/>
                <a:cs typeface="Arial"/>
              </a:rPr>
              <a:t>Discuss the PL/SQL execution</a:t>
            </a:r>
            <a:r>
              <a:rPr dirty="0" sz="1550" spc="5" b="1">
                <a:latin typeface="Arial"/>
                <a:cs typeface="Arial"/>
              </a:rPr>
              <a:t> </a:t>
            </a:r>
            <a:r>
              <a:rPr dirty="0" sz="1550" spc="10" b="1">
                <a:latin typeface="Arial"/>
                <a:cs typeface="Arial"/>
              </a:rPr>
              <a:t>environment</a:t>
            </a:r>
            <a:endParaRPr sz="1550">
              <a:latin typeface="Arial"/>
              <a:cs typeface="Arial"/>
            </a:endParaRPr>
          </a:p>
          <a:p>
            <a:pPr marL="1035050" marR="744855" indent="-327025">
              <a:lnSpc>
                <a:spcPct val="101600"/>
              </a:lnSpc>
              <a:spcBef>
                <a:spcPts val="370"/>
              </a:spcBef>
              <a:buClr>
                <a:srgbClr val="FF0000"/>
              </a:buClr>
              <a:buFont typeface="Arial"/>
              <a:buChar char="•"/>
              <a:tabLst>
                <a:tab pos="1035050" algn="l"/>
                <a:tab pos="1035685" algn="l"/>
              </a:tabLst>
            </a:pPr>
            <a:r>
              <a:rPr dirty="0" sz="1550" spc="10" b="1">
                <a:latin typeface="Arial"/>
                <a:cs typeface="Arial"/>
              </a:rPr>
              <a:t>Describe the database schema and tables that are  used in the</a:t>
            </a:r>
            <a:r>
              <a:rPr dirty="0" sz="1550" spc="-5" b="1">
                <a:latin typeface="Arial"/>
                <a:cs typeface="Arial"/>
              </a:rPr>
              <a:t> </a:t>
            </a:r>
            <a:r>
              <a:rPr dirty="0" sz="1550" spc="10" b="1">
                <a:latin typeface="Arial"/>
                <a:cs typeface="Arial"/>
              </a:rPr>
              <a:t>course</a:t>
            </a:r>
            <a:endParaRPr sz="1550">
              <a:latin typeface="Arial"/>
              <a:cs typeface="Arial"/>
            </a:endParaRPr>
          </a:p>
          <a:p>
            <a:pPr marL="1035050" marR="923925" indent="-327025">
              <a:lnSpc>
                <a:spcPct val="101299"/>
              </a:lnSpc>
              <a:spcBef>
                <a:spcPts val="375"/>
              </a:spcBef>
              <a:buClr>
                <a:srgbClr val="FF0000"/>
              </a:buClr>
              <a:buFont typeface="Arial"/>
              <a:buChar char="•"/>
              <a:tabLst>
                <a:tab pos="1035050" algn="l"/>
                <a:tab pos="1035685" algn="l"/>
              </a:tabLst>
            </a:pPr>
            <a:r>
              <a:rPr dirty="0" sz="1550" spc="5" b="1">
                <a:latin typeface="Arial"/>
                <a:cs typeface="Arial"/>
              </a:rPr>
              <a:t>List </a:t>
            </a:r>
            <a:r>
              <a:rPr dirty="0" sz="1550" spc="10" b="1">
                <a:latin typeface="Arial"/>
                <a:cs typeface="Arial"/>
              </a:rPr>
              <a:t>the PL/SQL development environments that  are available </a:t>
            </a:r>
            <a:r>
              <a:rPr dirty="0" sz="1550" spc="5" b="1">
                <a:latin typeface="Arial"/>
                <a:cs typeface="Arial"/>
              </a:rPr>
              <a:t>in </a:t>
            </a:r>
            <a:r>
              <a:rPr dirty="0" sz="1550" spc="10" b="1">
                <a:latin typeface="Arial"/>
                <a:cs typeface="Arial"/>
              </a:rPr>
              <a:t>the</a:t>
            </a:r>
            <a:r>
              <a:rPr dirty="0" sz="1550" spc="5" b="1">
                <a:latin typeface="Arial"/>
                <a:cs typeface="Arial"/>
              </a:rPr>
              <a:t> </a:t>
            </a:r>
            <a:r>
              <a:rPr dirty="0" sz="1550" spc="10" b="1">
                <a:latin typeface="Arial"/>
                <a:cs typeface="Arial"/>
              </a:rPr>
              <a:t>course</a:t>
            </a:r>
            <a:endParaRPr sz="1550">
              <a:latin typeface="Arial"/>
              <a:cs typeface="Arial"/>
            </a:endParaRPr>
          </a:p>
          <a:p>
            <a:pPr>
              <a:lnSpc>
                <a:spcPct val="100000"/>
              </a:lnSpc>
              <a:spcBef>
                <a:spcPts val="40"/>
              </a:spcBef>
            </a:pPr>
            <a:endParaRPr sz="19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2</a:t>
            </a:r>
            <a:r>
              <a:rPr dirty="0" sz="800" spc="-185">
                <a:latin typeface="Garuda"/>
                <a:cs typeface="Garuda"/>
              </a:rPr>
              <a:t>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73165" cy="17767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80">
              <a:lnSpc>
                <a:spcPct val="101400"/>
              </a:lnSpc>
              <a:spcBef>
                <a:spcPts val="365"/>
              </a:spcBef>
            </a:pPr>
            <a:r>
              <a:rPr dirty="0" sz="1300" spc="5">
                <a:latin typeface="Times New Roman"/>
                <a:cs typeface="Times New Roman"/>
              </a:rPr>
              <a:t>PL/SQL </a:t>
            </a:r>
            <a:r>
              <a:rPr dirty="0" sz="1300">
                <a:latin typeface="Times New Roman"/>
                <a:cs typeface="Times New Roman"/>
              </a:rPr>
              <a:t>supports </a:t>
            </a:r>
            <a:r>
              <a:rPr dirty="0" sz="1300" spc="10">
                <a:latin typeface="Times New Roman"/>
                <a:cs typeface="Times New Roman"/>
              </a:rPr>
              <a:t>many program </a:t>
            </a:r>
            <a:r>
              <a:rPr dirty="0" sz="1300" spc="5">
                <a:latin typeface="Times New Roman"/>
                <a:cs typeface="Times New Roman"/>
              </a:rPr>
              <a:t>constructs. In this lesson, </a:t>
            </a:r>
            <a:r>
              <a:rPr dirty="0" sz="1300" spc="10">
                <a:latin typeface="Times New Roman"/>
                <a:cs typeface="Times New Roman"/>
              </a:rPr>
              <a:t>you </a:t>
            </a:r>
            <a:r>
              <a:rPr dirty="0" sz="1300" spc="5">
                <a:latin typeface="Times New Roman"/>
                <a:cs typeface="Times New Roman"/>
              </a:rPr>
              <a:t>review </a:t>
            </a:r>
            <a:r>
              <a:rPr dirty="0" sz="1300" spc="10">
                <a:latin typeface="Times New Roman"/>
                <a:cs typeface="Times New Roman"/>
              </a:rPr>
              <a:t>program </a:t>
            </a:r>
            <a:r>
              <a:rPr dirty="0" sz="1300" spc="5">
                <a:latin typeface="Times New Roman"/>
                <a:cs typeface="Times New Roman"/>
              </a:rPr>
              <a:t>units in the  form of </a:t>
            </a:r>
            <a:r>
              <a:rPr dirty="0" sz="1300" spc="10">
                <a:latin typeface="Times New Roman"/>
                <a:cs typeface="Times New Roman"/>
              </a:rPr>
              <a:t>anonymous </a:t>
            </a:r>
            <a:r>
              <a:rPr dirty="0" sz="1300" spc="5">
                <a:latin typeface="Times New Roman"/>
                <a:cs typeface="Times New Roman"/>
              </a:rPr>
              <a:t>blocks, and </a:t>
            </a:r>
            <a:r>
              <a:rPr dirty="0" sz="1300" spc="10">
                <a:latin typeface="Times New Roman"/>
                <a:cs typeface="Times New Roman"/>
              </a:rPr>
              <a:t>you </a:t>
            </a:r>
            <a:r>
              <a:rPr dirty="0" sz="1300" spc="5">
                <a:latin typeface="Times New Roman"/>
                <a:cs typeface="Times New Roman"/>
              </a:rPr>
              <a:t>are introduced to </a:t>
            </a:r>
            <a:r>
              <a:rPr dirty="0" sz="1300" spc="10">
                <a:latin typeface="Times New Roman"/>
                <a:cs typeface="Times New Roman"/>
              </a:rPr>
              <a:t>named PL/SQL </a:t>
            </a:r>
            <a:r>
              <a:rPr dirty="0" sz="1300" spc="5">
                <a:latin typeface="Times New Roman"/>
                <a:cs typeface="Times New Roman"/>
              </a:rPr>
              <a:t>blocks. </a:t>
            </a:r>
            <a:r>
              <a:rPr dirty="0" sz="1300" spc="10">
                <a:latin typeface="Times New Roman"/>
                <a:cs typeface="Times New Roman"/>
              </a:rPr>
              <a:t>The named  PL/SQL </a:t>
            </a:r>
            <a:r>
              <a:rPr dirty="0" sz="1300" spc="5">
                <a:latin typeface="Times New Roman"/>
                <a:cs typeface="Times New Roman"/>
              </a:rPr>
              <a:t>blocks are </a:t>
            </a:r>
            <a:r>
              <a:rPr dirty="0" sz="1300" spc="10">
                <a:latin typeface="Times New Roman"/>
                <a:cs typeface="Times New Roman"/>
              </a:rPr>
              <a:t>also </a:t>
            </a:r>
            <a:r>
              <a:rPr dirty="0" sz="1300" spc="5">
                <a:latin typeface="Times New Roman"/>
                <a:cs typeface="Times New Roman"/>
              </a:rPr>
              <a:t>referred to as subprograms. </a:t>
            </a:r>
            <a:r>
              <a:rPr dirty="0" sz="1300" spc="10">
                <a:latin typeface="Times New Roman"/>
                <a:cs typeface="Times New Roman"/>
              </a:rPr>
              <a:t>The named PL/SQL </a:t>
            </a:r>
            <a:r>
              <a:rPr dirty="0" sz="1300" spc="5">
                <a:latin typeface="Times New Roman"/>
                <a:cs typeface="Times New Roman"/>
              </a:rPr>
              <a:t>blocks include  procedures and</a:t>
            </a:r>
            <a:r>
              <a:rPr dirty="0" sz="1300">
                <a:latin typeface="Times New Roman"/>
                <a:cs typeface="Times New Roman"/>
              </a:rPr>
              <a:t> </a:t>
            </a:r>
            <a:r>
              <a:rPr dirty="0" sz="1300" spc="5">
                <a:latin typeface="Times New Roman"/>
                <a:cs typeface="Times New Roman"/>
              </a:rPr>
              <a:t>functions.</a:t>
            </a:r>
            <a:endParaRPr sz="1300">
              <a:latin typeface="Times New Roman"/>
              <a:cs typeface="Times New Roman"/>
            </a:endParaRPr>
          </a:p>
          <a:p>
            <a:pPr marL="137795" marR="17780">
              <a:lnSpc>
                <a:spcPct val="101299"/>
              </a:lnSpc>
              <a:spcBef>
                <a:spcPts val="400"/>
              </a:spcBef>
            </a:pPr>
            <a:r>
              <a:rPr dirty="0" sz="1300" spc="10">
                <a:latin typeface="Times New Roman"/>
                <a:cs typeface="Times New Roman"/>
              </a:rPr>
              <a:t>The </a:t>
            </a:r>
            <a:r>
              <a:rPr dirty="0" sz="1300" spc="5">
                <a:latin typeface="Times New Roman"/>
                <a:cs typeface="Times New Roman"/>
              </a:rPr>
              <a:t>tables </a:t>
            </a:r>
            <a:r>
              <a:rPr dirty="0" sz="1300" spc="10">
                <a:latin typeface="Times New Roman"/>
                <a:cs typeface="Times New Roman"/>
              </a:rPr>
              <a:t>from </a:t>
            </a:r>
            <a:r>
              <a:rPr dirty="0" sz="1300" spc="5">
                <a:latin typeface="Times New Roman"/>
                <a:cs typeface="Times New Roman"/>
              </a:rPr>
              <a:t>the Human Resources </a:t>
            </a:r>
            <a:r>
              <a:rPr dirty="0" sz="1300" spc="10">
                <a:latin typeface="Times New Roman"/>
                <a:cs typeface="Times New Roman"/>
              </a:rPr>
              <a:t>(HR) </a:t>
            </a:r>
            <a:r>
              <a:rPr dirty="0" sz="1300" spc="5">
                <a:latin typeface="Times New Roman"/>
                <a:cs typeface="Times New Roman"/>
              </a:rPr>
              <a:t>schema (which is used for the practices in this  course) are briefly discussed. </a:t>
            </a:r>
            <a:r>
              <a:rPr dirty="0" sz="1300" spc="10">
                <a:latin typeface="Times New Roman"/>
                <a:cs typeface="Times New Roman"/>
              </a:rPr>
              <a:t>The </a:t>
            </a:r>
            <a:r>
              <a:rPr dirty="0" sz="1300" spc="5">
                <a:latin typeface="Times New Roman"/>
                <a:cs typeface="Times New Roman"/>
              </a:rPr>
              <a:t>development tools for writing, testing, and debugging  </a:t>
            </a:r>
            <a:r>
              <a:rPr dirty="0" sz="1300" spc="10">
                <a:latin typeface="Times New Roman"/>
                <a:cs typeface="Times New Roman"/>
              </a:rPr>
              <a:t>PL/SQL </a:t>
            </a:r>
            <a:r>
              <a:rPr dirty="0" sz="1300" spc="5">
                <a:latin typeface="Times New Roman"/>
                <a:cs typeface="Times New Roman"/>
              </a:rPr>
              <a:t>are</a:t>
            </a:r>
            <a:r>
              <a:rPr dirty="0" sz="1300" spc="-5">
                <a:latin typeface="Times New Roman"/>
                <a:cs typeface="Times New Roman"/>
              </a:rPr>
              <a:t> </a:t>
            </a:r>
            <a:r>
              <a:rPr dirty="0" sz="1300" spc="5">
                <a:latin typeface="Times New Roman"/>
                <a:cs typeface="Times New Roman"/>
              </a:rPr>
              <a:t>listed.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Standardizing</a:t>
            </a:r>
            <a:r>
              <a:rPr dirty="0" sz="2000" spc="-5" b="1">
                <a:latin typeface="Arial"/>
                <a:cs typeface="Arial"/>
              </a:rPr>
              <a:t> Constants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986790">
              <a:lnSpc>
                <a:spcPct val="101299"/>
              </a:lnSpc>
            </a:pPr>
            <a:r>
              <a:rPr dirty="0" sz="1550" spc="10" b="1">
                <a:latin typeface="Arial"/>
                <a:cs typeface="Arial"/>
              </a:rPr>
              <a:t>For programs that use local variables whose values  should not</a:t>
            </a:r>
            <a:r>
              <a:rPr dirty="0" sz="1550" spc="5" b="1">
                <a:latin typeface="Arial"/>
                <a:cs typeface="Arial"/>
              </a:rPr>
              <a:t> </a:t>
            </a:r>
            <a:r>
              <a:rPr dirty="0" sz="1550" spc="10" b="1">
                <a:latin typeface="Arial"/>
                <a:cs typeface="Arial"/>
              </a:rPr>
              <a:t>change:</a:t>
            </a:r>
            <a:endParaRPr sz="1550">
              <a:latin typeface="Arial"/>
              <a:cs typeface="Arial"/>
            </a:endParaRPr>
          </a:p>
          <a:p>
            <a:pPr marL="1035050" marR="1257300"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Convert the variables to constants to reduce  maintenance </a:t>
            </a:r>
            <a:r>
              <a:rPr dirty="0" sz="1550" spc="15" b="1">
                <a:latin typeface="Arial"/>
                <a:cs typeface="Arial"/>
              </a:rPr>
              <a:t>and</a:t>
            </a:r>
            <a:r>
              <a:rPr dirty="0" sz="1550" spc="5" b="1">
                <a:latin typeface="Arial"/>
                <a:cs typeface="Arial"/>
              </a:rPr>
              <a:t> </a:t>
            </a:r>
            <a:r>
              <a:rPr dirty="0" sz="1550" spc="10" b="1">
                <a:latin typeface="Arial"/>
                <a:cs typeface="Arial"/>
              </a:rPr>
              <a:t>debugging</a:t>
            </a:r>
            <a:endParaRPr sz="1550">
              <a:latin typeface="Arial"/>
              <a:cs typeface="Arial"/>
            </a:endParaRPr>
          </a:p>
          <a:p>
            <a:pPr marL="1035050" marR="120205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Create one central package specification and  place </a:t>
            </a:r>
            <a:r>
              <a:rPr dirty="0" sz="1550" spc="5" b="1">
                <a:latin typeface="Arial"/>
                <a:cs typeface="Arial"/>
              </a:rPr>
              <a:t>all </a:t>
            </a:r>
            <a:r>
              <a:rPr dirty="0" sz="1550" spc="10" b="1">
                <a:latin typeface="Arial"/>
                <a:cs typeface="Arial"/>
              </a:rPr>
              <a:t>constants </a:t>
            </a:r>
            <a:r>
              <a:rPr dirty="0" sz="1550" spc="5" b="1">
                <a:latin typeface="Arial"/>
                <a:cs typeface="Arial"/>
              </a:rPr>
              <a:t>in</a:t>
            </a:r>
            <a:r>
              <a:rPr dirty="0" sz="1550" spc="-5" b="1">
                <a:latin typeface="Arial"/>
                <a:cs typeface="Arial"/>
              </a:rPr>
              <a:t> </a:t>
            </a:r>
            <a:r>
              <a:rPr dirty="0" sz="1550" spc="5" b="1">
                <a:latin typeface="Arial"/>
                <a:cs typeface="Arial"/>
              </a:rPr>
              <a:t>it</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49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25499" y="3380613"/>
            <a:ext cx="5126355" cy="1601470"/>
            <a:chOff x="1325499" y="3380613"/>
            <a:chExt cx="5126355" cy="1601470"/>
          </a:xfrm>
        </p:grpSpPr>
        <p:sp>
          <p:nvSpPr>
            <p:cNvPr id="5" name="object 5"/>
            <p:cNvSpPr/>
            <p:nvPr/>
          </p:nvSpPr>
          <p:spPr>
            <a:xfrm>
              <a:off x="1335786" y="3390900"/>
              <a:ext cx="5105400" cy="1580515"/>
            </a:xfrm>
            <a:custGeom>
              <a:avLst/>
              <a:gdLst/>
              <a:ahLst/>
              <a:cxnLst/>
              <a:rect l="l" t="t" r="r" b="b"/>
              <a:pathLst>
                <a:path w="5105400" h="1580514">
                  <a:moveTo>
                    <a:pt x="5105400" y="0"/>
                  </a:moveTo>
                  <a:lnTo>
                    <a:pt x="0" y="0"/>
                  </a:lnTo>
                  <a:lnTo>
                    <a:pt x="0" y="1580388"/>
                  </a:lnTo>
                  <a:lnTo>
                    <a:pt x="5105400" y="1580388"/>
                  </a:lnTo>
                  <a:lnTo>
                    <a:pt x="5105400" y="0"/>
                  </a:lnTo>
                  <a:close/>
                </a:path>
              </a:pathLst>
            </a:custGeom>
            <a:solidFill>
              <a:srgbClr val="CCCCCC"/>
            </a:solidFill>
          </p:spPr>
          <p:txBody>
            <a:bodyPr wrap="square" lIns="0" tIns="0" rIns="0" bIns="0" rtlCol="0"/>
            <a:lstStyle/>
            <a:p/>
          </p:txBody>
        </p:sp>
        <p:sp>
          <p:nvSpPr>
            <p:cNvPr id="6" name="object 6"/>
            <p:cNvSpPr/>
            <p:nvPr/>
          </p:nvSpPr>
          <p:spPr>
            <a:xfrm>
              <a:off x="1335786" y="3390900"/>
              <a:ext cx="5105400" cy="1580515"/>
            </a:xfrm>
            <a:custGeom>
              <a:avLst/>
              <a:gdLst/>
              <a:ahLst/>
              <a:cxnLst/>
              <a:rect l="l" t="t" r="r" b="b"/>
              <a:pathLst>
                <a:path w="5105400" h="1580514">
                  <a:moveTo>
                    <a:pt x="5105400" y="0"/>
                  </a:moveTo>
                  <a:lnTo>
                    <a:pt x="0" y="0"/>
                  </a:lnTo>
                  <a:lnTo>
                    <a:pt x="0" y="1580388"/>
                  </a:lnTo>
                  <a:lnTo>
                    <a:pt x="5105400" y="1580388"/>
                  </a:lnTo>
                  <a:lnTo>
                    <a:pt x="51054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11986" y="3336312"/>
            <a:ext cx="4602480" cy="535940"/>
          </a:xfrm>
          <a:prstGeom prst="rect">
            <a:avLst/>
          </a:prstGeom>
        </p:spPr>
        <p:txBody>
          <a:bodyPr wrap="square" lIns="0" tIns="12700" rIns="0" bIns="0" rtlCol="0" vert="horz">
            <a:spAutoFit/>
          </a:bodyPr>
          <a:lstStyle/>
          <a:p>
            <a:pPr marL="194945" marR="5080" indent="-195580">
              <a:lnSpc>
                <a:spcPct val="128800"/>
              </a:lnSpc>
              <a:spcBef>
                <a:spcPts val="100"/>
              </a:spcBef>
            </a:pPr>
            <a:r>
              <a:rPr dirty="0" sz="1300" spc="-15" b="1">
                <a:latin typeface="Courier New"/>
                <a:cs typeface="Courier New"/>
              </a:rPr>
              <a:t>CREATE OR REPLACE PACKAGE </a:t>
            </a:r>
            <a:r>
              <a:rPr dirty="0" sz="1300" spc="-20" b="1">
                <a:latin typeface="Courier New"/>
                <a:cs typeface="Courier New"/>
              </a:rPr>
              <a:t>constant_pkg IS  c_order_received </a:t>
            </a:r>
            <a:r>
              <a:rPr dirty="0" sz="1300" spc="-15" b="1">
                <a:latin typeface="Courier New"/>
                <a:cs typeface="Courier New"/>
              </a:rPr>
              <a:t>CONSTANT VARCHAR(2) :=</a:t>
            </a:r>
            <a:r>
              <a:rPr dirty="0" sz="1300" spc="-10" b="1">
                <a:latin typeface="Courier New"/>
                <a:cs typeface="Courier New"/>
              </a:rPr>
              <a:t> </a:t>
            </a:r>
            <a:r>
              <a:rPr dirty="0" sz="1300" spc="-20" b="1">
                <a:latin typeface="Courier New"/>
                <a:cs typeface="Courier New"/>
              </a:rPr>
              <a:t>'OR';</a:t>
            </a:r>
            <a:endParaRPr sz="1300">
              <a:latin typeface="Courier New"/>
              <a:cs typeface="Courier New"/>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3266672" y="3905458"/>
            <a:ext cx="274764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CONSTANT VARCHAR(2) :=</a:t>
            </a:r>
            <a:r>
              <a:rPr dirty="0" sz="1300" spc="-80" b="1">
                <a:latin typeface="Courier New"/>
                <a:cs typeface="Courier New"/>
              </a:rPr>
              <a:t> </a:t>
            </a:r>
            <a:r>
              <a:rPr dirty="0" sz="1300" spc="-20" b="1">
                <a:latin typeface="Courier New"/>
                <a:cs typeface="Courier New"/>
              </a:rPr>
              <a:t>'OS';</a:t>
            </a:r>
            <a:endParaRPr sz="1300">
              <a:latin typeface="Courier New"/>
              <a:cs typeface="Courier New"/>
            </a:endParaRPr>
          </a:p>
        </p:txBody>
      </p:sp>
      <p:sp>
        <p:nvSpPr>
          <p:cNvPr id="9" name="object 9"/>
          <p:cNvSpPr txBox="1"/>
          <p:nvPr/>
        </p:nvSpPr>
        <p:spPr>
          <a:xfrm>
            <a:off x="3267360" y="4161524"/>
            <a:ext cx="2649220" cy="222250"/>
          </a:xfrm>
          <a:prstGeom prst="rect">
            <a:avLst/>
          </a:prstGeom>
        </p:spPr>
        <p:txBody>
          <a:bodyPr wrap="square" lIns="0" tIns="11430" rIns="0" bIns="0" rtlCol="0" vert="horz">
            <a:spAutoFit/>
          </a:bodyPr>
          <a:lstStyle/>
          <a:p>
            <a:pPr>
              <a:lnSpc>
                <a:spcPct val="100000"/>
              </a:lnSpc>
              <a:spcBef>
                <a:spcPts val="90"/>
              </a:spcBef>
              <a:tabLst>
                <a:tab pos="1951989" algn="l"/>
              </a:tabLst>
            </a:pPr>
            <a:r>
              <a:rPr dirty="0" sz="1300" spc="-15" b="1">
                <a:latin typeface="Courier New"/>
                <a:cs typeface="Courier New"/>
              </a:rPr>
              <a:t>CONSTANT</a:t>
            </a:r>
            <a:r>
              <a:rPr dirty="0" sz="1300" spc="-20" b="1">
                <a:latin typeface="Courier New"/>
                <a:cs typeface="Courier New"/>
              </a:rPr>
              <a:t> </a:t>
            </a:r>
            <a:r>
              <a:rPr dirty="0" sz="1300" spc="-15" b="1">
                <a:latin typeface="Courier New"/>
                <a:cs typeface="Courier New"/>
              </a:rPr>
              <a:t>NUMBER(3)	:=</a:t>
            </a:r>
            <a:r>
              <a:rPr dirty="0" sz="1300" spc="-85" b="1">
                <a:latin typeface="Courier New"/>
                <a:cs typeface="Courier New"/>
              </a:rPr>
              <a:t> </a:t>
            </a:r>
            <a:r>
              <a:rPr dirty="0" sz="1300" spc="-20" b="1">
                <a:latin typeface="Courier New"/>
                <a:cs typeface="Courier New"/>
              </a:rPr>
              <a:t>900;</a:t>
            </a:r>
            <a:endParaRPr sz="1300">
              <a:latin typeface="Courier New"/>
              <a:cs typeface="Courier New"/>
            </a:endParaRPr>
          </a:p>
        </p:txBody>
      </p:sp>
      <p:sp>
        <p:nvSpPr>
          <p:cNvPr id="10" name="object 10"/>
          <p:cNvSpPr txBox="1"/>
          <p:nvPr/>
        </p:nvSpPr>
        <p:spPr>
          <a:xfrm>
            <a:off x="1411822" y="3845988"/>
            <a:ext cx="1672589" cy="1048385"/>
          </a:xfrm>
          <a:prstGeom prst="rect">
            <a:avLst/>
          </a:prstGeom>
        </p:spPr>
        <p:txBody>
          <a:bodyPr wrap="square" lIns="0" tIns="12700" rIns="0" bIns="0" rtlCol="0" vert="horz">
            <a:spAutoFit/>
          </a:bodyPr>
          <a:lstStyle/>
          <a:p>
            <a:pPr marL="194945" marR="5080">
              <a:lnSpc>
                <a:spcPct val="129200"/>
              </a:lnSpc>
              <a:spcBef>
                <a:spcPts val="100"/>
              </a:spcBef>
            </a:pPr>
            <a:r>
              <a:rPr dirty="0" sz="1300" spc="-20" b="1">
                <a:latin typeface="Courier New"/>
                <a:cs typeface="Courier New"/>
              </a:rPr>
              <a:t>c_order_shipped  </a:t>
            </a:r>
            <a:r>
              <a:rPr dirty="0" sz="1300" spc="-15" b="1">
                <a:latin typeface="Courier New"/>
                <a:cs typeface="Courier New"/>
              </a:rPr>
              <a:t>c_min_sal</a:t>
            </a:r>
            <a:endParaRPr sz="1300">
              <a:latin typeface="Courier New"/>
              <a:cs typeface="Courier New"/>
            </a:endParaRPr>
          </a:p>
          <a:p>
            <a:pPr marL="194945">
              <a:lnSpc>
                <a:spcPct val="100000"/>
              </a:lnSpc>
              <a:spcBef>
                <a:spcPts val="450"/>
              </a:spcBef>
            </a:pPr>
            <a:r>
              <a:rPr dirty="0" sz="1300" spc="-15" b="1">
                <a:latin typeface="Courier New"/>
                <a:cs typeface="Courier New"/>
              </a:rPr>
              <a:t>...</a:t>
            </a:r>
            <a:endParaRPr sz="1300">
              <a:latin typeface="Courier New"/>
              <a:cs typeface="Courier New"/>
            </a:endParaRPr>
          </a:p>
          <a:p>
            <a:pPr>
              <a:lnSpc>
                <a:spcPct val="100000"/>
              </a:lnSpc>
              <a:spcBef>
                <a:spcPts val="450"/>
              </a:spcBef>
            </a:pPr>
            <a:r>
              <a:rPr dirty="0" sz="1300" spc="-15" b="1">
                <a:latin typeface="Courier New"/>
                <a:cs typeface="Courier New"/>
              </a:rPr>
              <a:t>END</a:t>
            </a:r>
            <a:r>
              <a:rPr dirty="0" sz="1300" spc="-55" b="1">
                <a:latin typeface="Courier New"/>
                <a:cs typeface="Courier New"/>
              </a:rPr>
              <a:t> </a:t>
            </a:r>
            <a:r>
              <a:rPr dirty="0" sz="1300" spc="-20" b="1">
                <a:latin typeface="Courier New"/>
                <a:cs typeface="Courier New"/>
              </a:rPr>
              <a:t>constant_pkg;</a:t>
            </a:r>
            <a:endParaRPr sz="1300">
              <a:latin typeface="Courier New"/>
              <a:cs typeface="Courier New"/>
            </a:endParaRPr>
          </a:p>
        </p:txBody>
      </p:sp>
      <p:sp>
        <p:nvSpPr>
          <p:cNvPr id="11" name="object 11"/>
          <p:cNvSpPr txBox="1"/>
          <p:nvPr/>
        </p:nvSpPr>
        <p:spPr>
          <a:xfrm>
            <a:off x="743204" y="5609382"/>
            <a:ext cx="6268720" cy="376491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Standardizing</a:t>
            </a:r>
            <a:r>
              <a:rPr dirty="0" sz="1300" b="1">
                <a:latin typeface="Arial"/>
                <a:cs typeface="Arial"/>
              </a:rPr>
              <a:t> </a:t>
            </a:r>
            <a:r>
              <a:rPr dirty="0" sz="1300" spc="10" b="1">
                <a:latin typeface="Arial"/>
                <a:cs typeface="Arial"/>
              </a:rPr>
              <a:t>Constants</a:t>
            </a:r>
            <a:endParaRPr sz="1300">
              <a:latin typeface="Arial"/>
              <a:cs typeface="Arial"/>
            </a:endParaRPr>
          </a:p>
          <a:p>
            <a:pPr marL="137795" marR="5080">
              <a:lnSpc>
                <a:spcPct val="101400"/>
              </a:lnSpc>
              <a:spcBef>
                <a:spcPts val="365"/>
              </a:spcBef>
            </a:pPr>
            <a:r>
              <a:rPr dirty="0" sz="1300" spc="10">
                <a:latin typeface="Times New Roman"/>
                <a:cs typeface="Times New Roman"/>
              </a:rPr>
              <a:t>By </a:t>
            </a:r>
            <a:r>
              <a:rPr dirty="0" sz="1300" spc="5">
                <a:latin typeface="Times New Roman"/>
                <a:cs typeface="Times New Roman"/>
              </a:rPr>
              <a:t>definition, a variable’s value changes, </a:t>
            </a:r>
            <a:r>
              <a:rPr dirty="0" sz="1300" spc="10">
                <a:latin typeface="Times New Roman"/>
                <a:cs typeface="Times New Roman"/>
              </a:rPr>
              <a:t>whereas </a:t>
            </a:r>
            <a:r>
              <a:rPr dirty="0" sz="1300" spc="5">
                <a:latin typeface="Times New Roman"/>
                <a:cs typeface="Times New Roman"/>
              </a:rPr>
              <a:t>a constant’s value cannot be changed. If  </a:t>
            </a:r>
            <a:r>
              <a:rPr dirty="0" sz="1300" spc="10">
                <a:latin typeface="Times New Roman"/>
                <a:cs typeface="Times New Roman"/>
              </a:rPr>
              <a:t>you </a:t>
            </a:r>
            <a:r>
              <a:rPr dirty="0" sz="1300" spc="5">
                <a:latin typeface="Times New Roman"/>
                <a:cs typeface="Times New Roman"/>
              </a:rPr>
              <a:t>have programs that use local variables </a:t>
            </a:r>
            <a:r>
              <a:rPr dirty="0" sz="1300" spc="10">
                <a:latin typeface="Times New Roman"/>
                <a:cs typeface="Times New Roman"/>
              </a:rPr>
              <a:t>whose </a:t>
            </a:r>
            <a:r>
              <a:rPr dirty="0" sz="1300" spc="5">
                <a:latin typeface="Times New Roman"/>
                <a:cs typeface="Times New Roman"/>
              </a:rPr>
              <a:t>values should not and </a:t>
            </a:r>
            <a:r>
              <a:rPr dirty="0" sz="1300" spc="10">
                <a:latin typeface="Times New Roman"/>
                <a:cs typeface="Times New Roman"/>
              </a:rPr>
              <a:t>do </a:t>
            </a:r>
            <a:r>
              <a:rPr dirty="0" sz="1300" spc="5">
                <a:latin typeface="Times New Roman"/>
                <a:cs typeface="Times New Roman"/>
              </a:rPr>
              <a:t>not change,  then convert the variables to constants. This can help </a:t>
            </a:r>
            <a:r>
              <a:rPr dirty="0" sz="1300" spc="10">
                <a:latin typeface="Times New Roman"/>
                <a:cs typeface="Times New Roman"/>
              </a:rPr>
              <a:t>with </a:t>
            </a:r>
            <a:r>
              <a:rPr dirty="0" sz="1300" spc="5">
                <a:latin typeface="Times New Roman"/>
                <a:cs typeface="Times New Roman"/>
              </a:rPr>
              <a:t>the maintenance </a:t>
            </a:r>
            <a:r>
              <a:rPr dirty="0" sz="1300" spc="10">
                <a:latin typeface="Times New Roman"/>
                <a:cs typeface="Times New Roman"/>
              </a:rPr>
              <a:t>and </a:t>
            </a:r>
            <a:r>
              <a:rPr dirty="0" sz="1300" spc="5">
                <a:latin typeface="Times New Roman"/>
                <a:cs typeface="Times New Roman"/>
              </a:rPr>
              <a:t>debugging  of your</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137795" marR="172085">
              <a:lnSpc>
                <a:spcPct val="101299"/>
              </a:lnSpc>
              <a:spcBef>
                <a:spcPts val="400"/>
              </a:spcBef>
            </a:pPr>
            <a:r>
              <a:rPr dirty="0" sz="1300" spc="5">
                <a:latin typeface="Times New Roman"/>
                <a:cs typeface="Times New Roman"/>
              </a:rPr>
              <a:t>Consider creating a single shared package with </a:t>
            </a:r>
            <a:r>
              <a:rPr dirty="0" sz="1300" spc="10">
                <a:latin typeface="Times New Roman"/>
                <a:cs typeface="Times New Roman"/>
              </a:rPr>
              <a:t>all </a:t>
            </a:r>
            <a:r>
              <a:rPr dirty="0" sz="1300" spc="5">
                <a:latin typeface="Times New Roman"/>
                <a:cs typeface="Times New Roman"/>
              </a:rPr>
              <a:t>your constants in it. This </a:t>
            </a:r>
            <a:r>
              <a:rPr dirty="0" sz="1300" spc="10">
                <a:latin typeface="Times New Roman"/>
                <a:cs typeface="Times New Roman"/>
              </a:rPr>
              <a:t>makes  maintenance </a:t>
            </a:r>
            <a:r>
              <a:rPr dirty="0" sz="1300" spc="5">
                <a:latin typeface="Times New Roman"/>
                <a:cs typeface="Times New Roman"/>
              </a:rPr>
              <a:t>and change of the constants </a:t>
            </a:r>
            <a:r>
              <a:rPr dirty="0" sz="1300" spc="10">
                <a:latin typeface="Times New Roman"/>
                <a:cs typeface="Times New Roman"/>
              </a:rPr>
              <a:t>much </a:t>
            </a:r>
            <a:r>
              <a:rPr dirty="0" sz="1300" spc="5">
                <a:latin typeface="Times New Roman"/>
                <a:cs typeface="Times New Roman"/>
              </a:rPr>
              <a:t>easier. This procedure or package can be  loaded </a:t>
            </a:r>
            <a:r>
              <a:rPr dirty="0" sz="1300" spc="10">
                <a:latin typeface="Times New Roman"/>
                <a:cs typeface="Times New Roman"/>
              </a:rPr>
              <a:t>on </a:t>
            </a:r>
            <a:r>
              <a:rPr dirty="0" sz="1300" spc="5">
                <a:latin typeface="Times New Roman"/>
                <a:cs typeface="Times New Roman"/>
              </a:rPr>
              <a:t>system startup for better</a:t>
            </a:r>
            <a:r>
              <a:rPr dirty="0" sz="1300" spc="-5">
                <a:latin typeface="Times New Roman"/>
                <a:cs typeface="Times New Roman"/>
              </a:rPr>
              <a:t> </a:t>
            </a:r>
            <a:r>
              <a:rPr dirty="0" sz="1300" spc="5">
                <a:latin typeface="Times New Roman"/>
                <a:cs typeface="Times New Roman"/>
              </a:rPr>
              <a:t>performance.</a:t>
            </a:r>
            <a:endParaRPr sz="1300">
              <a:latin typeface="Times New Roman"/>
              <a:cs typeface="Times New Roman"/>
            </a:endParaRPr>
          </a:p>
          <a:p>
            <a:pPr marL="137795" marR="35560">
              <a:lnSpc>
                <a:spcPct val="106100"/>
              </a:lnSpc>
              <a:spcBef>
                <a:spcPts val="250"/>
              </a:spcBef>
            </a:pPr>
            <a:r>
              <a:rPr dirty="0" sz="1300" spc="10">
                <a:latin typeface="Times New Roman"/>
                <a:cs typeface="Times New Roman"/>
              </a:rPr>
              <a:t>The </a:t>
            </a:r>
            <a:r>
              <a:rPr dirty="0" sz="1300" spc="5">
                <a:latin typeface="Times New Roman"/>
                <a:cs typeface="Times New Roman"/>
              </a:rPr>
              <a:t>example in the slide shows the </a:t>
            </a:r>
            <a:r>
              <a:rPr dirty="0" sz="1300" spc="15">
                <a:latin typeface="Courier New"/>
                <a:cs typeface="Courier New"/>
              </a:rPr>
              <a:t>constant_pkg</a:t>
            </a:r>
            <a:r>
              <a:rPr dirty="0" sz="1300" spc="-380">
                <a:latin typeface="Courier New"/>
                <a:cs typeface="Courier New"/>
              </a:rPr>
              <a:t> </a:t>
            </a:r>
            <a:r>
              <a:rPr dirty="0" sz="1300" spc="5">
                <a:latin typeface="Times New Roman"/>
                <a:cs typeface="Times New Roman"/>
              </a:rPr>
              <a:t>package containing a </a:t>
            </a:r>
            <a:r>
              <a:rPr dirty="0" sz="1300" spc="10">
                <a:latin typeface="Times New Roman"/>
                <a:cs typeface="Times New Roman"/>
              </a:rPr>
              <a:t>few </a:t>
            </a:r>
            <a:r>
              <a:rPr dirty="0" sz="1300" spc="5">
                <a:latin typeface="Times New Roman"/>
                <a:cs typeface="Times New Roman"/>
              </a:rPr>
              <a:t>constants.  Refer to any of the package constants in your application as required. Here is an</a:t>
            </a:r>
            <a:r>
              <a:rPr dirty="0" sz="1300" spc="160">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a:lnSpc>
                <a:spcPct val="100000"/>
              </a:lnSpc>
              <a:spcBef>
                <a:spcPts val="15"/>
              </a:spcBef>
            </a:pPr>
            <a:endParaRPr sz="1650">
              <a:latin typeface="Times New Roman"/>
              <a:cs typeface="Times New Roman"/>
            </a:endParaRPr>
          </a:p>
          <a:p>
            <a:pPr marL="1017905">
              <a:lnSpc>
                <a:spcPct val="100000"/>
              </a:lnSpc>
            </a:pPr>
            <a:r>
              <a:rPr dirty="0" sz="1200" spc="5">
                <a:latin typeface="Courier New"/>
                <a:cs typeface="Courier New"/>
              </a:rPr>
              <a:t>BEGIN</a:t>
            </a:r>
            <a:endParaRPr sz="1200">
              <a:latin typeface="Courier New"/>
              <a:cs typeface="Courier New"/>
            </a:endParaRPr>
          </a:p>
          <a:p>
            <a:pPr marL="1202690">
              <a:lnSpc>
                <a:spcPct val="100000"/>
              </a:lnSpc>
              <a:spcBef>
                <a:spcPts val="20"/>
              </a:spcBef>
            </a:pPr>
            <a:r>
              <a:rPr dirty="0" sz="1200" spc="5">
                <a:latin typeface="Courier New"/>
                <a:cs typeface="Courier New"/>
              </a:rPr>
              <a:t>UPDATE</a:t>
            </a:r>
            <a:r>
              <a:rPr dirty="0" sz="1200">
                <a:latin typeface="Courier New"/>
                <a:cs typeface="Courier New"/>
              </a:rPr>
              <a:t> </a:t>
            </a:r>
            <a:r>
              <a:rPr dirty="0" sz="1200" spc="5">
                <a:latin typeface="Courier New"/>
                <a:cs typeface="Courier New"/>
              </a:rPr>
              <a:t>employees</a:t>
            </a:r>
            <a:endParaRPr sz="1200">
              <a:latin typeface="Courier New"/>
              <a:cs typeface="Courier New"/>
            </a:endParaRPr>
          </a:p>
          <a:p>
            <a:pPr marL="1480820">
              <a:lnSpc>
                <a:spcPct val="100000"/>
              </a:lnSpc>
              <a:spcBef>
                <a:spcPts val="15"/>
              </a:spcBef>
              <a:tabLst>
                <a:tab pos="2591435" algn="l"/>
              </a:tabLst>
            </a:pPr>
            <a:r>
              <a:rPr dirty="0" sz="1200" spc="5">
                <a:latin typeface="Courier New"/>
                <a:cs typeface="Courier New"/>
              </a:rPr>
              <a:t>SET</a:t>
            </a:r>
            <a:r>
              <a:rPr dirty="0" sz="1200" spc="10">
                <a:latin typeface="Courier New"/>
                <a:cs typeface="Courier New"/>
              </a:rPr>
              <a:t> </a:t>
            </a:r>
            <a:r>
              <a:rPr dirty="0" sz="1200" spc="5">
                <a:latin typeface="Courier New"/>
                <a:cs typeface="Courier New"/>
              </a:rPr>
              <a:t>salary	= salary +</a:t>
            </a:r>
            <a:r>
              <a:rPr dirty="0" sz="1200">
                <a:latin typeface="Courier New"/>
                <a:cs typeface="Courier New"/>
              </a:rPr>
              <a:t> </a:t>
            </a:r>
            <a:r>
              <a:rPr dirty="0" sz="1200" spc="5">
                <a:latin typeface="Courier New"/>
                <a:cs typeface="Courier New"/>
              </a:rPr>
              <a:t>200</a:t>
            </a:r>
            <a:endParaRPr sz="1200">
              <a:latin typeface="Courier New"/>
              <a:cs typeface="Courier New"/>
            </a:endParaRPr>
          </a:p>
          <a:p>
            <a:pPr marL="1202690">
              <a:lnSpc>
                <a:spcPct val="100000"/>
              </a:lnSpc>
              <a:spcBef>
                <a:spcPts val="20"/>
              </a:spcBef>
            </a:pPr>
            <a:r>
              <a:rPr dirty="0" sz="1200" spc="5">
                <a:latin typeface="Courier New"/>
                <a:cs typeface="Courier New"/>
              </a:rPr>
              <a:t>WHERE salary &lt;=</a:t>
            </a:r>
            <a:r>
              <a:rPr dirty="0" sz="1200" spc="10">
                <a:latin typeface="Courier New"/>
                <a:cs typeface="Courier New"/>
              </a:rPr>
              <a:t> </a:t>
            </a:r>
            <a:r>
              <a:rPr dirty="0" sz="1200" spc="5" b="1">
                <a:latin typeface="Courier New"/>
                <a:cs typeface="Courier New"/>
              </a:rPr>
              <a:t>constant_pkg.c_min_sal</a:t>
            </a:r>
            <a:r>
              <a:rPr dirty="0" sz="1200" spc="5">
                <a:latin typeface="Courier New"/>
                <a:cs typeface="Courier New"/>
              </a:rPr>
              <a:t>;</a:t>
            </a:r>
            <a:endParaRPr sz="1200">
              <a:latin typeface="Courier New"/>
              <a:cs typeface="Courier New"/>
            </a:endParaRPr>
          </a:p>
          <a:p>
            <a:pPr marL="1018540" marR="4871720">
              <a:lnSpc>
                <a:spcPct val="101299"/>
              </a:lnSpc>
            </a:pPr>
            <a:r>
              <a:rPr dirty="0" sz="1200">
                <a:latin typeface="Courier New"/>
                <a:cs typeface="Courier New"/>
              </a:rPr>
              <a:t>...  </a:t>
            </a:r>
            <a:r>
              <a:rPr dirty="0" sz="1200" spc="5">
                <a:latin typeface="Courier New"/>
                <a:cs typeface="Courier New"/>
              </a:rPr>
              <a:t>END;</a:t>
            </a:r>
            <a:endParaRPr sz="1200">
              <a:latin typeface="Courier New"/>
              <a:cs typeface="Courier New"/>
            </a:endParaRPr>
          </a:p>
          <a:p>
            <a:pPr marL="1018540">
              <a:lnSpc>
                <a:spcPct val="100000"/>
              </a:lnSpc>
              <a:spcBef>
                <a:spcPts val="15"/>
              </a:spcBef>
            </a:pPr>
            <a:r>
              <a:rPr dirty="0" sz="1200" spc="5">
                <a:latin typeface="Courier New"/>
                <a:cs typeface="Courier New"/>
              </a:rPr>
              <a:t>/</a:t>
            </a:r>
            <a:endParaRPr sz="12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325117" y="873506"/>
            <a:ext cx="5019040" cy="1423670"/>
          </a:xfrm>
          <a:prstGeom prst="rect">
            <a:avLst/>
          </a:prstGeom>
        </p:spPr>
        <p:txBody>
          <a:bodyPr wrap="square" lIns="0" tIns="12700" rIns="0" bIns="0" rtlCol="0" vert="horz">
            <a:spAutoFit/>
          </a:bodyPr>
          <a:lstStyle/>
          <a:p>
            <a:pPr algn="ctr" marL="65405">
              <a:lnSpc>
                <a:spcPct val="100000"/>
              </a:lnSpc>
              <a:spcBef>
                <a:spcPts val="100"/>
              </a:spcBef>
            </a:pPr>
            <a:r>
              <a:rPr dirty="0" sz="2000" b="1">
                <a:latin typeface="Arial"/>
                <a:cs typeface="Arial"/>
              </a:rPr>
              <a:t>Local</a:t>
            </a:r>
            <a:r>
              <a:rPr dirty="0" sz="2000" spc="-10" b="1">
                <a:latin typeface="Arial"/>
                <a:cs typeface="Arial"/>
              </a:rPr>
              <a:t> </a:t>
            </a:r>
            <a:r>
              <a:rPr dirty="0" sz="2000" spc="-5" b="1">
                <a:latin typeface="Arial"/>
                <a:cs typeface="Arial"/>
              </a:rPr>
              <a:t>Subprograms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326390" indent="-327025">
              <a:lnSpc>
                <a:spcPct val="100000"/>
              </a:lnSpc>
              <a:spcBef>
                <a:spcPts val="5"/>
              </a:spcBef>
              <a:buClr>
                <a:srgbClr val="FF0000"/>
              </a:buClr>
              <a:buFont typeface="Arial"/>
              <a:buChar char="•"/>
              <a:tabLst>
                <a:tab pos="326390" algn="l"/>
                <a:tab pos="327025" algn="l"/>
              </a:tabLst>
            </a:pPr>
            <a:r>
              <a:rPr dirty="0" sz="1550" spc="15" b="1">
                <a:latin typeface="Arial"/>
                <a:cs typeface="Arial"/>
              </a:rPr>
              <a:t>A </a:t>
            </a:r>
            <a:r>
              <a:rPr dirty="0" sz="1550" spc="10" b="1">
                <a:latin typeface="Arial"/>
                <a:cs typeface="Arial"/>
              </a:rPr>
              <a:t>local subprogram </a:t>
            </a:r>
            <a:r>
              <a:rPr dirty="0" sz="1550" spc="5" b="1">
                <a:latin typeface="Arial"/>
                <a:cs typeface="Arial"/>
              </a:rPr>
              <a:t>is </a:t>
            </a:r>
            <a:r>
              <a:rPr dirty="0" sz="1550" spc="10" b="1">
                <a:latin typeface="Arial"/>
                <a:cs typeface="Arial"/>
              </a:rPr>
              <a:t>a </a:t>
            </a:r>
            <a:r>
              <a:rPr dirty="0" sz="1550" spc="10" b="1">
                <a:latin typeface="Courier New"/>
                <a:cs typeface="Courier New"/>
              </a:rPr>
              <a:t>PROCEDURE</a:t>
            </a:r>
            <a:r>
              <a:rPr dirty="0" sz="1550" spc="-535" b="1">
                <a:latin typeface="Courier New"/>
                <a:cs typeface="Courier New"/>
              </a:rPr>
              <a:t> </a:t>
            </a:r>
            <a:r>
              <a:rPr dirty="0" sz="1550" spc="10" b="1">
                <a:latin typeface="Arial"/>
                <a:cs typeface="Arial"/>
              </a:rPr>
              <a:t>or </a:t>
            </a:r>
            <a:r>
              <a:rPr dirty="0" sz="1550" spc="10" b="1">
                <a:latin typeface="Courier New"/>
                <a:cs typeface="Courier New"/>
              </a:rPr>
              <a:t>FUNCTION</a:t>
            </a:r>
            <a:endParaRPr sz="1550">
              <a:latin typeface="Courier New"/>
              <a:cs typeface="Courier New"/>
            </a:endParaRPr>
          </a:p>
          <a:p>
            <a:pPr marL="326390">
              <a:lnSpc>
                <a:spcPct val="100000"/>
              </a:lnSpc>
              <a:spcBef>
                <a:spcPts val="135"/>
              </a:spcBef>
            </a:pPr>
            <a:r>
              <a:rPr dirty="0" sz="1550" spc="10" b="1">
                <a:latin typeface="Arial"/>
                <a:cs typeface="Arial"/>
              </a:rPr>
              <a:t>defined </a:t>
            </a:r>
            <a:r>
              <a:rPr dirty="0" sz="1550" spc="5" b="1">
                <a:latin typeface="Arial"/>
                <a:cs typeface="Arial"/>
              </a:rPr>
              <a:t>in </a:t>
            </a:r>
            <a:r>
              <a:rPr dirty="0" sz="1550" spc="10" b="1">
                <a:latin typeface="Arial"/>
                <a:cs typeface="Arial"/>
              </a:rPr>
              <a:t>the declarative</a:t>
            </a:r>
            <a:r>
              <a:rPr dirty="0" sz="1550" spc="5" b="1">
                <a:latin typeface="Arial"/>
                <a:cs typeface="Arial"/>
              </a:rPr>
              <a:t> </a:t>
            </a:r>
            <a:r>
              <a:rPr dirty="0" sz="1550" spc="10" b="1">
                <a:latin typeface="Arial"/>
                <a:cs typeface="Arial"/>
              </a:rPr>
              <a:t>section.</a:t>
            </a:r>
            <a:endParaRPr sz="1550">
              <a:latin typeface="Arial"/>
              <a:cs typeface="Arial"/>
            </a:endParaRPr>
          </a:p>
        </p:txBody>
      </p:sp>
      <p:sp>
        <p:nvSpPr>
          <p:cNvPr id="7" name="object 7"/>
          <p:cNvSpPr txBox="1"/>
          <p:nvPr/>
        </p:nvSpPr>
        <p:spPr>
          <a:xfrm>
            <a:off x="1324918" y="4537878"/>
            <a:ext cx="5024755" cy="505459"/>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The local subprogram must be defined </a:t>
            </a:r>
            <a:r>
              <a:rPr dirty="0" sz="1550" spc="5" b="1">
                <a:latin typeface="Arial"/>
                <a:cs typeface="Arial"/>
              </a:rPr>
              <a:t>at </a:t>
            </a:r>
            <a:r>
              <a:rPr dirty="0" sz="1550" spc="10" b="1">
                <a:latin typeface="Arial"/>
                <a:cs typeface="Arial"/>
              </a:rPr>
              <a:t>the </a:t>
            </a:r>
            <a:r>
              <a:rPr dirty="0" sz="1550" spc="15" b="1">
                <a:latin typeface="Arial"/>
                <a:cs typeface="Arial"/>
              </a:rPr>
              <a:t>end  </a:t>
            </a:r>
            <a:r>
              <a:rPr dirty="0" sz="1550" spc="10" b="1">
                <a:latin typeface="Arial"/>
                <a:cs typeface="Arial"/>
              </a:rPr>
              <a:t>of the declarative</a:t>
            </a:r>
            <a:r>
              <a:rPr dirty="0" sz="1550" b="1">
                <a:latin typeface="Arial"/>
                <a:cs typeface="Arial"/>
              </a:rPr>
              <a:t> </a:t>
            </a:r>
            <a:r>
              <a:rPr dirty="0" sz="1550" spc="10" b="1">
                <a:latin typeface="Arial"/>
                <a:cs typeface="Arial"/>
              </a:rPr>
              <a:t>section.</a:t>
            </a:r>
            <a:endParaRPr sz="1550">
              <a:latin typeface="Arial"/>
              <a:cs typeface="Arial"/>
            </a:endParaRPr>
          </a:p>
        </p:txBody>
      </p:sp>
      <p:sp>
        <p:nvSpPr>
          <p:cNvPr id="8" name="object 8"/>
          <p:cNvSpPr/>
          <p:nvPr/>
        </p:nvSpPr>
        <p:spPr>
          <a:xfrm>
            <a:off x="1335786" y="2301239"/>
            <a:ext cx="5105400" cy="2234565"/>
          </a:xfrm>
          <a:custGeom>
            <a:avLst/>
            <a:gdLst/>
            <a:ahLst/>
            <a:cxnLst/>
            <a:rect l="l" t="t" r="r" b="b"/>
            <a:pathLst>
              <a:path w="5105400" h="2234565">
                <a:moveTo>
                  <a:pt x="5105400" y="0"/>
                </a:moveTo>
                <a:lnTo>
                  <a:pt x="0" y="0"/>
                </a:lnTo>
                <a:lnTo>
                  <a:pt x="0" y="2234183"/>
                </a:lnTo>
                <a:lnTo>
                  <a:pt x="5105400" y="2234183"/>
                </a:lnTo>
                <a:lnTo>
                  <a:pt x="5105400" y="0"/>
                </a:lnTo>
                <a:close/>
              </a:path>
            </a:pathLst>
          </a:custGeom>
          <a:solidFill>
            <a:srgbClr val="CCCCCC"/>
          </a:solidFill>
        </p:spPr>
        <p:txBody>
          <a:bodyPr wrap="square" lIns="0" tIns="0" rIns="0" bIns="0" rtlCol="0"/>
          <a:lstStyle/>
          <a:p/>
        </p:txBody>
      </p:sp>
      <p:sp>
        <p:nvSpPr>
          <p:cNvPr id="9" name="object 9"/>
          <p:cNvSpPr txBox="1"/>
          <p:nvPr/>
        </p:nvSpPr>
        <p:spPr>
          <a:xfrm>
            <a:off x="1335786" y="2301239"/>
            <a:ext cx="5105400" cy="2234565"/>
          </a:xfrm>
          <a:prstGeom prst="rect">
            <a:avLst/>
          </a:prstGeom>
          <a:ln w="20574">
            <a:solidFill>
              <a:srgbClr val="000000"/>
            </a:solidFill>
          </a:ln>
        </p:spPr>
        <p:txBody>
          <a:bodyPr wrap="square" lIns="0" tIns="29209" rIns="0" bIns="0" rtlCol="0" vert="horz">
            <a:spAutoFit/>
          </a:bodyPr>
          <a:lstStyle/>
          <a:p>
            <a:pPr marL="368300" marR="822960" indent="-292735">
              <a:lnSpc>
                <a:spcPts val="1550"/>
              </a:lnSpc>
              <a:spcBef>
                <a:spcPts val="229"/>
              </a:spcBef>
            </a:pPr>
            <a:r>
              <a:rPr dirty="0" sz="1300" spc="-15" b="1">
                <a:latin typeface="Courier New"/>
                <a:cs typeface="Courier New"/>
              </a:rPr>
              <a:t>CREATE PROCEDURE employee_sal(id NUMBER) </a:t>
            </a:r>
            <a:r>
              <a:rPr dirty="0" sz="1300" spc="-20" b="1">
                <a:latin typeface="Courier New"/>
                <a:cs typeface="Courier New"/>
              </a:rPr>
              <a:t>IS  </a:t>
            </a:r>
            <a:r>
              <a:rPr dirty="0" sz="1300" spc="-15" b="1">
                <a:latin typeface="Courier New"/>
                <a:cs typeface="Courier New"/>
              </a:rPr>
              <a:t>emp</a:t>
            </a:r>
            <a:r>
              <a:rPr dirty="0" sz="1300" spc="-25" b="1">
                <a:latin typeface="Courier New"/>
                <a:cs typeface="Courier New"/>
              </a:rPr>
              <a:t> </a:t>
            </a:r>
            <a:r>
              <a:rPr dirty="0" sz="1300" spc="-20" b="1">
                <a:latin typeface="Courier New"/>
                <a:cs typeface="Courier New"/>
              </a:rPr>
              <a:t>employees%ROWTYPE;</a:t>
            </a:r>
            <a:endParaRPr sz="1300">
              <a:latin typeface="Courier New"/>
              <a:cs typeface="Courier New"/>
            </a:endParaRPr>
          </a:p>
          <a:p>
            <a:pPr marL="368300" marR="236854">
              <a:lnSpc>
                <a:spcPts val="1540"/>
              </a:lnSpc>
            </a:pPr>
            <a:r>
              <a:rPr dirty="0" sz="1300" spc="-15" b="1">
                <a:latin typeface="Courier New"/>
                <a:cs typeface="Courier New"/>
              </a:rPr>
              <a:t>FUNCTION tax(salary VARCHAR2) RETURN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368300" marR="2385695" indent="195580">
              <a:lnSpc>
                <a:spcPts val="1550"/>
              </a:lnSpc>
              <a:spcBef>
                <a:spcPts val="5"/>
              </a:spcBef>
            </a:pPr>
            <a:r>
              <a:rPr dirty="0" sz="1300" spc="-15" b="1">
                <a:latin typeface="Courier New"/>
                <a:cs typeface="Courier New"/>
              </a:rPr>
              <a:t>RETURN salary </a:t>
            </a:r>
            <a:r>
              <a:rPr dirty="0" sz="1300" spc="-10" b="1">
                <a:latin typeface="Courier New"/>
                <a:cs typeface="Courier New"/>
              </a:rPr>
              <a:t>* </a:t>
            </a:r>
            <a:r>
              <a:rPr dirty="0" sz="1300" spc="-20" b="1">
                <a:latin typeface="Courier New"/>
                <a:cs typeface="Courier New"/>
              </a:rPr>
              <a:t>0.825;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tax;</a:t>
            </a:r>
            <a:endParaRPr sz="1300">
              <a:latin typeface="Courier New"/>
              <a:cs typeface="Courier New"/>
            </a:endParaRPr>
          </a:p>
          <a:p>
            <a:pPr marL="75565">
              <a:lnSpc>
                <a:spcPts val="1485"/>
              </a:lnSpc>
            </a:pPr>
            <a:r>
              <a:rPr dirty="0" sz="1300" spc="-15" b="1">
                <a:latin typeface="Courier New"/>
                <a:cs typeface="Courier New"/>
              </a:rPr>
              <a:t>BEGIN</a:t>
            </a:r>
            <a:endParaRPr sz="1300">
              <a:latin typeface="Courier New"/>
              <a:cs typeface="Courier New"/>
            </a:endParaRPr>
          </a:p>
          <a:p>
            <a:pPr marL="368300">
              <a:lnSpc>
                <a:spcPts val="1545"/>
              </a:lnSpc>
            </a:pPr>
            <a:r>
              <a:rPr dirty="0" sz="1300" spc="-15" b="1">
                <a:latin typeface="Courier New"/>
                <a:cs typeface="Courier New"/>
              </a:rPr>
              <a:t>SELECT </a:t>
            </a:r>
            <a:r>
              <a:rPr dirty="0" sz="1300" spc="-10" b="1">
                <a:latin typeface="Courier New"/>
                <a:cs typeface="Courier New"/>
              </a:rPr>
              <a:t>* INTO</a:t>
            </a:r>
            <a:r>
              <a:rPr dirty="0" sz="1300" spc="-40" b="1">
                <a:latin typeface="Courier New"/>
                <a:cs typeface="Courier New"/>
              </a:rPr>
              <a:t> </a:t>
            </a:r>
            <a:r>
              <a:rPr dirty="0" sz="1300" spc="-15" b="1">
                <a:latin typeface="Courier New"/>
                <a:cs typeface="Courier New"/>
              </a:rPr>
              <a:t>emp</a:t>
            </a:r>
            <a:endParaRPr sz="1300">
              <a:latin typeface="Courier New"/>
              <a:cs typeface="Courier New"/>
            </a:endParaRPr>
          </a:p>
          <a:p>
            <a:pPr marL="368300" marR="139065">
              <a:lnSpc>
                <a:spcPts val="1550"/>
              </a:lnSpc>
              <a:spcBef>
                <a:spcPts val="55"/>
              </a:spcBef>
            </a:pPr>
            <a:r>
              <a:rPr dirty="0" sz="1300" spc="-15" b="1">
                <a:latin typeface="Courier New"/>
                <a:cs typeface="Courier New"/>
              </a:rPr>
              <a:t>FROM EMPLOYEES WHERE employee_id </a:t>
            </a:r>
            <a:r>
              <a:rPr dirty="0" sz="1300" spc="-10" b="1">
                <a:latin typeface="Courier New"/>
                <a:cs typeface="Courier New"/>
              </a:rPr>
              <a:t>= </a:t>
            </a:r>
            <a:r>
              <a:rPr dirty="0" sz="1300" spc="-20" b="1">
                <a:latin typeface="Courier New"/>
                <a:cs typeface="Courier New"/>
              </a:rPr>
              <a:t>id;  DBMS_OUTPUT.PUT_LINE('Tax:</a:t>
            </a:r>
            <a:r>
              <a:rPr dirty="0" sz="1300" spc="55" b="1">
                <a:latin typeface="Courier New"/>
                <a:cs typeface="Courier New"/>
              </a:rPr>
              <a:t> </a:t>
            </a:r>
            <a:r>
              <a:rPr dirty="0" sz="1300" spc="-20" b="1">
                <a:latin typeface="Courier New"/>
                <a:cs typeface="Courier New"/>
              </a:rPr>
              <a:t>'||tax(emp.salary));</a:t>
            </a:r>
            <a:endParaRPr sz="1300">
              <a:latin typeface="Courier New"/>
              <a:cs typeface="Courier New"/>
            </a:endParaRPr>
          </a:p>
          <a:p>
            <a:pPr marL="76200">
              <a:lnSpc>
                <a:spcPts val="1490"/>
              </a:lnSpc>
            </a:pPr>
            <a:r>
              <a:rPr dirty="0" sz="1300" spc="-20" b="1">
                <a:latin typeface="Courier New"/>
                <a:cs typeface="Courier New"/>
              </a:rPr>
              <a:t>END;</a:t>
            </a:r>
            <a:endParaRPr sz="1300">
              <a:latin typeface="Courier New"/>
              <a:cs typeface="Courier New"/>
            </a:endParaRPr>
          </a:p>
        </p:txBody>
      </p:sp>
      <p:sp>
        <p:nvSpPr>
          <p:cNvPr id="10" name="object 10"/>
          <p:cNvSpPr/>
          <p:nvPr/>
        </p:nvSpPr>
        <p:spPr>
          <a:xfrm>
            <a:off x="2556510" y="2737104"/>
            <a:ext cx="2395855" cy="1580515"/>
          </a:xfrm>
          <a:custGeom>
            <a:avLst/>
            <a:gdLst/>
            <a:ahLst/>
            <a:cxnLst/>
            <a:rect l="l" t="t" r="r" b="b"/>
            <a:pathLst>
              <a:path w="2395854" h="1580514">
                <a:moveTo>
                  <a:pt x="348995" y="0"/>
                </a:moveTo>
                <a:lnTo>
                  <a:pt x="0" y="0"/>
                </a:lnTo>
                <a:lnTo>
                  <a:pt x="0" y="217931"/>
                </a:lnTo>
                <a:lnTo>
                  <a:pt x="348995" y="217931"/>
                </a:lnTo>
                <a:lnTo>
                  <a:pt x="348995" y="0"/>
                </a:lnTo>
                <a:close/>
              </a:path>
              <a:path w="2395854" h="1580514">
                <a:moveTo>
                  <a:pt x="2395728" y="1362456"/>
                </a:moveTo>
                <a:lnTo>
                  <a:pt x="2068829" y="1362456"/>
                </a:lnTo>
                <a:lnTo>
                  <a:pt x="2068829" y="1580388"/>
                </a:lnTo>
                <a:lnTo>
                  <a:pt x="2395728" y="1580388"/>
                </a:lnTo>
                <a:lnTo>
                  <a:pt x="2395728" y="1362456"/>
                </a:lnTo>
                <a:close/>
              </a:path>
            </a:pathLst>
          </a:custGeom>
          <a:ln w="20574">
            <a:solidFill>
              <a:srgbClr val="FF0000"/>
            </a:solidFill>
          </a:ln>
        </p:spPr>
        <p:txBody>
          <a:bodyPr wrap="square" lIns="0" tIns="0" rIns="0" bIns="0" rtlCol="0"/>
          <a:lstStyle/>
          <a:p/>
        </p:txBody>
      </p:sp>
      <p:sp>
        <p:nvSpPr>
          <p:cNvPr id="11" name="object 11"/>
          <p:cNvSpPr txBox="1"/>
          <p:nvPr/>
        </p:nvSpPr>
        <p:spPr>
          <a:xfrm>
            <a:off x="743204" y="5609382"/>
            <a:ext cx="6278245" cy="348424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Local</a:t>
            </a:r>
            <a:r>
              <a:rPr dirty="0" sz="1300" b="1">
                <a:latin typeface="Arial"/>
                <a:cs typeface="Arial"/>
              </a:rPr>
              <a:t> </a:t>
            </a:r>
            <a:r>
              <a:rPr dirty="0" sz="1300" spc="10" b="1">
                <a:latin typeface="Arial"/>
                <a:cs typeface="Arial"/>
              </a:rPr>
              <a:t>Subprograms</a:t>
            </a:r>
            <a:endParaRPr sz="1300">
              <a:latin typeface="Arial"/>
              <a:cs typeface="Arial"/>
            </a:endParaRPr>
          </a:p>
          <a:p>
            <a:pPr marL="137795" marR="45085">
              <a:lnSpc>
                <a:spcPct val="101400"/>
              </a:lnSpc>
              <a:spcBef>
                <a:spcPts val="365"/>
              </a:spcBef>
            </a:pPr>
            <a:r>
              <a:rPr dirty="0" sz="1300" spc="10">
                <a:latin typeface="Times New Roman"/>
                <a:cs typeface="Times New Roman"/>
              </a:rPr>
              <a:t>Local </a:t>
            </a:r>
            <a:r>
              <a:rPr dirty="0" sz="1300" spc="5">
                <a:latin typeface="Times New Roman"/>
                <a:cs typeface="Times New Roman"/>
              </a:rPr>
              <a:t>subprograms </a:t>
            </a:r>
            <a:r>
              <a:rPr dirty="0" sz="1300" spc="10">
                <a:latin typeface="Times New Roman"/>
                <a:cs typeface="Times New Roman"/>
              </a:rPr>
              <a:t>can </a:t>
            </a:r>
            <a:r>
              <a:rPr dirty="0" sz="1300" spc="5">
                <a:latin typeface="Times New Roman"/>
                <a:cs typeface="Times New Roman"/>
              </a:rPr>
              <a:t>drive top-down design. </a:t>
            </a:r>
            <a:r>
              <a:rPr dirty="0" sz="1300" spc="10">
                <a:latin typeface="Times New Roman"/>
                <a:cs typeface="Times New Roman"/>
              </a:rPr>
              <a:t>They </a:t>
            </a:r>
            <a:r>
              <a:rPr dirty="0" sz="1300" spc="5">
                <a:latin typeface="Times New Roman"/>
                <a:cs typeface="Times New Roman"/>
              </a:rPr>
              <a:t>reduce the size of a </a:t>
            </a:r>
            <a:r>
              <a:rPr dirty="0" sz="1300" spc="10">
                <a:latin typeface="Times New Roman"/>
                <a:cs typeface="Times New Roman"/>
              </a:rPr>
              <a:t>module by  removing </a:t>
            </a:r>
            <a:r>
              <a:rPr dirty="0" sz="1300" spc="5">
                <a:latin typeface="Times New Roman"/>
                <a:cs typeface="Times New Roman"/>
              </a:rPr>
              <a:t>redundant code. This is one of the </a:t>
            </a:r>
            <a:r>
              <a:rPr dirty="0" sz="1300" spc="10">
                <a:latin typeface="Times New Roman"/>
                <a:cs typeface="Times New Roman"/>
              </a:rPr>
              <a:t>main </a:t>
            </a:r>
            <a:r>
              <a:rPr dirty="0" sz="1300" spc="5">
                <a:latin typeface="Times New Roman"/>
                <a:cs typeface="Times New Roman"/>
              </a:rPr>
              <a:t>reasons for creating a local subprogram.  If a </a:t>
            </a:r>
            <a:r>
              <a:rPr dirty="0" sz="1300" spc="10">
                <a:latin typeface="Times New Roman"/>
                <a:cs typeface="Times New Roman"/>
              </a:rPr>
              <a:t>module </a:t>
            </a:r>
            <a:r>
              <a:rPr dirty="0" sz="1300" spc="5">
                <a:latin typeface="Times New Roman"/>
                <a:cs typeface="Times New Roman"/>
              </a:rPr>
              <a:t>needs the </a:t>
            </a:r>
            <a:r>
              <a:rPr dirty="0" sz="1300" spc="10">
                <a:latin typeface="Times New Roman"/>
                <a:cs typeface="Times New Roman"/>
              </a:rPr>
              <a:t>same </a:t>
            </a:r>
            <a:r>
              <a:rPr dirty="0" sz="1300" spc="5">
                <a:latin typeface="Times New Roman"/>
                <a:cs typeface="Times New Roman"/>
              </a:rPr>
              <a:t>routine several times, but only this </a:t>
            </a:r>
            <a:r>
              <a:rPr dirty="0" sz="1300" spc="10">
                <a:latin typeface="Times New Roman"/>
                <a:cs typeface="Times New Roman"/>
              </a:rPr>
              <a:t>module </a:t>
            </a:r>
            <a:r>
              <a:rPr dirty="0" sz="1300" spc="5">
                <a:latin typeface="Times New Roman"/>
                <a:cs typeface="Times New Roman"/>
              </a:rPr>
              <a:t>needs the routine,  then define it as a local subprogram.</a:t>
            </a:r>
            <a:endParaRPr sz="1300">
              <a:latin typeface="Times New Roman"/>
              <a:cs typeface="Times New Roman"/>
            </a:endParaRPr>
          </a:p>
          <a:p>
            <a:pPr marL="137795" marR="41275">
              <a:lnSpc>
                <a:spcPct val="98800"/>
              </a:lnSpc>
              <a:spcBef>
                <a:spcPts val="440"/>
              </a:spcBef>
            </a:pPr>
            <a:r>
              <a:rPr dirty="0" sz="1300" spc="10">
                <a:latin typeface="Times New Roman"/>
                <a:cs typeface="Times New Roman"/>
              </a:rPr>
              <a:t>You </a:t>
            </a:r>
            <a:r>
              <a:rPr dirty="0" sz="1300" spc="5">
                <a:latin typeface="Times New Roman"/>
                <a:cs typeface="Times New Roman"/>
              </a:rPr>
              <a:t>can define a </a:t>
            </a:r>
            <a:r>
              <a:rPr dirty="0" sz="1300" spc="10">
                <a:latin typeface="Times New Roman"/>
                <a:cs typeface="Times New Roman"/>
              </a:rPr>
              <a:t>named PL/SQL </a:t>
            </a:r>
            <a:r>
              <a:rPr dirty="0" sz="1300" spc="5">
                <a:latin typeface="Times New Roman"/>
                <a:cs typeface="Times New Roman"/>
              </a:rPr>
              <a:t>block in the declarative section of any PL/SQL program,  procedure, function, or </a:t>
            </a:r>
            <a:r>
              <a:rPr dirty="0" sz="1300" spc="10">
                <a:latin typeface="Times New Roman"/>
                <a:cs typeface="Times New Roman"/>
              </a:rPr>
              <a:t>anonymous </a:t>
            </a:r>
            <a:r>
              <a:rPr dirty="0" sz="1300" spc="5">
                <a:latin typeface="Times New Roman"/>
                <a:cs typeface="Times New Roman"/>
              </a:rPr>
              <a:t>block provided that it is declared at the end of the  </a:t>
            </a:r>
            <a:r>
              <a:rPr dirty="0" sz="1300" spc="15">
                <a:latin typeface="Courier New"/>
                <a:cs typeface="Courier New"/>
              </a:rPr>
              <a:t>Declaration</a:t>
            </a:r>
            <a:r>
              <a:rPr dirty="0" sz="1300" spc="-450">
                <a:latin typeface="Courier New"/>
                <a:cs typeface="Courier New"/>
              </a:rPr>
              <a:t> </a:t>
            </a:r>
            <a:r>
              <a:rPr dirty="0" sz="1300" spc="5">
                <a:latin typeface="Times New Roman"/>
                <a:cs typeface="Times New Roman"/>
              </a:rPr>
              <a:t>section. </a:t>
            </a:r>
            <a:r>
              <a:rPr dirty="0" sz="1300" spc="10">
                <a:latin typeface="Times New Roman"/>
                <a:cs typeface="Times New Roman"/>
              </a:rPr>
              <a:t>Local subprograms </a:t>
            </a:r>
            <a:r>
              <a:rPr dirty="0" sz="1300" spc="5">
                <a:latin typeface="Times New Roman"/>
                <a:cs typeface="Times New Roman"/>
              </a:rPr>
              <a:t>have the following characteristics:</a:t>
            </a:r>
            <a:endParaRPr sz="1300">
              <a:latin typeface="Times New Roman"/>
              <a:cs typeface="Times New Roman"/>
            </a:endParaRPr>
          </a:p>
          <a:p>
            <a:pPr marL="515620" indent="-252095">
              <a:lnSpc>
                <a:spcPct val="100000"/>
              </a:lnSpc>
              <a:spcBef>
                <a:spcPts val="95"/>
              </a:spcBef>
              <a:buChar char="•"/>
              <a:tabLst>
                <a:tab pos="514984" algn="l"/>
                <a:tab pos="516255" algn="l"/>
              </a:tabLst>
            </a:pPr>
            <a:r>
              <a:rPr dirty="0" sz="1300" spc="5">
                <a:latin typeface="Times New Roman"/>
                <a:cs typeface="Times New Roman"/>
              </a:rPr>
              <a:t>They are only accessible to the block in which they are</a:t>
            </a:r>
            <a:r>
              <a:rPr dirty="0" sz="1300" spc="30">
                <a:latin typeface="Times New Roman"/>
                <a:cs typeface="Times New Roman"/>
              </a:rPr>
              <a:t> </a:t>
            </a:r>
            <a:r>
              <a:rPr dirty="0" sz="1300" spc="5">
                <a:latin typeface="Times New Roman"/>
                <a:cs typeface="Times New Roman"/>
              </a:rPr>
              <a:t>defined.</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They are compiled as part of their enclosing</a:t>
            </a:r>
            <a:r>
              <a:rPr dirty="0" sz="1300" spc="15">
                <a:latin typeface="Times New Roman"/>
                <a:cs typeface="Times New Roman"/>
              </a:rPr>
              <a:t> </a:t>
            </a:r>
            <a:r>
              <a:rPr dirty="0" sz="1300" spc="5">
                <a:latin typeface="Times New Roman"/>
                <a:cs typeface="Times New Roman"/>
              </a:rPr>
              <a:t>blocks.</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 </a:t>
            </a:r>
            <a:r>
              <a:rPr dirty="0" sz="1300" spc="5">
                <a:latin typeface="Times New Roman"/>
                <a:cs typeface="Times New Roman"/>
              </a:rPr>
              <a:t>benefits of local </a:t>
            </a:r>
            <a:r>
              <a:rPr dirty="0" sz="1300" spc="10">
                <a:latin typeface="Times New Roman"/>
                <a:cs typeface="Times New Roman"/>
              </a:rPr>
              <a:t>subprograms</a:t>
            </a:r>
            <a:r>
              <a:rPr dirty="0" sz="1300" spc="-5">
                <a:latin typeface="Times New Roman"/>
                <a:cs typeface="Times New Roman"/>
              </a:rPr>
              <a:t> </a:t>
            </a:r>
            <a:r>
              <a:rPr dirty="0" sz="1300" spc="5">
                <a:latin typeface="Times New Roman"/>
                <a:cs typeface="Times New Roman"/>
              </a:rPr>
              <a:t>are:</a:t>
            </a:r>
            <a:endParaRPr sz="1300">
              <a:latin typeface="Times New Roman"/>
              <a:cs typeface="Times New Roman"/>
            </a:endParaRPr>
          </a:p>
          <a:p>
            <a:pPr marL="515620" indent="-252095">
              <a:lnSpc>
                <a:spcPct val="100000"/>
              </a:lnSpc>
              <a:spcBef>
                <a:spcPts val="25"/>
              </a:spcBef>
              <a:buChar char="•"/>
              <a:tabLst>
                <a:tab pos="514984" algn="l"/>
                <a:tab pos="516255" algn="l"/>
              </a:tabLst>
            </a:pPr>
            <a:r>
              <a:rPr dirty="0" sz="1300" spc="5">
                <a:latin typeface="Times New Roman"/>
                <a:cs typeface="Times New Roman"/>
              </a:rPr>
              <a:t>Reduction of repetitive</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5">
                <a:latin typeface="Times New Roman"/>
                <a:cs typeface="Times New Roman"/>
              </a:rPr>
              <a:t>Improved </a:t>
            </a:r>
            <a:r>
              <a:rPr dirty="0" sz="1300" spc="10">
                <a:latin typeface="Times New Roman"/>
                <a:cs typeface="Times New Roman"/>
              </a:rPr>
              <a:t>code </a:t>
            </a:r>
            <a:r>
              <a:rPr dirty="0" sz="1300" spc="5">
                <a:latin typeface="Times New Roman"/>
                <a:cs typeface="Times New Roman"/>
              </a:rPr>
              <a:t>readability and ease of maintenance</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Less administration because there is one </a:t>
            </a:r>
            <a:r>
              <a:rPr dirty="0" sz="1300" spc="10">
                <a:latin typeface="Times New Roman"/>
                <a:cs typeface="Times New Roman"/>
              </a:rPr>
              <a:t>program </a:t>
            </a:r>
            <a:r>
              <a:rPr dirty="0" sz="1300" spc="5">
                <a:latin typeface="Times New Roman"/>
                <a:cs typeface="Times New Roman"/>
              </a:rPr>
              <a:t>to </a:t>
            </a:r>
            <a:r>
              <a:rPr dirty="0" sz="1300" spc="10">
                <a:latin typeface="Times New Roman"/>
                <a:cs typeface="Times New Roman"/>
              </a:rPr>
              <a:t>maintain </a:t>
            </a:r>
            <a:r>
              <a:rPr dirty="0" sz="1300" spc="5">
                <a:latin typeface="Times New Roman"/>
                <a:cs typeface="Times New Roman"/>
              </a:rPr>
              <a:t>instead of</a:t>
            </a:r>
            <a:r>
              <a:rPr dirty="0" sz="1300" spc="25">
                <a:latin typeface="Times New Roman"/>
                <a:cs typeface="Times New Roman"/>
              </a:rPr>
              <a:t> </a:t>
            </a:r>
            <a:r>
              <a:rPr dirty="0" sz="1300" spc="10">
                <a:latin typeface="Times New Roman"/>
                <a:cs typeface="Times New Roman"/>
              </a:rPr>
              <a:t>two</a:t>
            </a:r>
            <a:endParaRPr sz="1300">
              <a:latin typeface="Times New Roman"/>
              <a:cs typeface="Times New Roman"/>
            </a:endParaRPr>
          </a:p>
          <a:p>
            <a:pPr marL="137795" marR="5080">
              <a:lnSpc>
                <a:spcPct val="101099"/>
              </a:lnSpc>
              <a:spcBef>
                <a:spcPts val="405"/>
              </a:spcBef>
            </a:pPr>
            <a:r>
              <a:rPr dirty="0" sz="1300" spc="10">
                <a:latin typeface="Times New Roman"/>
                <a:cs typeface="Times New Roman"/>
              </a:rPr>
              <a:t>The </a:t>
            </a:r>
            <a:r>
              <a:rPr dirty="0" sz="1300" spc="5">
                <a:latin typeface="Times New Roman"/>
                <a:cs typeface="Times New Roman"/>
              </a:rPr>
              <a:t>concept is simple. </a:t>
            </a:r>
            <a:r>
              <a:rPr dirty="0" sz="1300" spc="10">
                <a:latin typeface="Times New Roman"/>
                <a:cs typeface="Times New Roman"/>
              </a:rPr>
              <a:t>The example shown </a:t>
            </a:r>
            <a:r>
              <a:rPr dirty="0" sz="1300" spc="5">
                <a:latin typeface="Times New Roman"/>
                <a:cs typeface="Times New Roman"/>
              </a:rPr>
              <a:t>in the slide illustrates this with a basic </a:t>
            </a:r>
            <a:r>
              <a:rPr dirty="0" sz="1300" spc="10">
                <a:latin typeface="Times New Roman"/>
                <a:cs typeface="Times New Roman"/>
              </a:rPr>
              <a:t>example  </a:t>
            </a:r>
            <a:r>
              <a:rPr dirty="0" sz="1300" spc="5">
                <a:latin typeface="Times New Roman"/>
                <a:cs typeface="Times New Roman"/>
              </a:rPr>
              <a:t>of an income tax calculation of </a:t>
            </a:r>
            <a:r>
              <a:rPr dirty="0" sz="1300" spc="10">
                <a:latin typeface="Times New Roman"/>
                <a:cs typeface="Times New Roman"/>
              </a:rPr>
              <a:t>an </a:t>
            </a:r>
            <a:r>
              <a:rPr dirty="0" sz="1300" spc="5">
                <a:latin typeface="Times New Roman"/>
                <a:cs typeface="Times New Roman"/>
              </a:rPr>
              <a:t>employee’s</a:t>
            </a:r>
            <a:r>
              <a:rPr dirty="0" sz="1300" spc="-15">
                <a:latin typeface="Times New Roman"/>
                <a:cs typeface="Times New Roman"/>
              </a:rPr>
              <a:t> </a:t>
            </a:r>
            <a:r>
              <a:rPr dirty="0" sz="1300" spc="5">
                <a:latin typeface="Times New Roman"/>
                <a:cs typeface="Times New Roman"/>
              </a:rPr>
              <a:t>salary.</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91411" y="873506"/>
            <a:ext cx="496443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Definer</a:t>
            </a:r>
            <a:r>
              <a:rPr dirty="0" sz="2000" b="1">
                <a:latin typeface="Times New Roman"/>
                <a:cs typeface="Times New Roman"/>
              </a:rPr>
              <a:t>’</a:t>
            </a:r>
            <a:r>
              <a:rPr dirty="0" sz="2000" b="1">
                <a:latin typeface="Arial"/>
                <a:cs typeface="Arial"/>
              </a:rPr>
              <a:t>s </a:t>
            </a:r>
            <a:r>
              <a:rPr dirty="0" sz="2000" spc="-5" b="1">
                <a:latin typeface="Arial"/>
                <a:cs typeface="Arial"/>
              </a:rPr>
              <a:t>Rights </a:t>
            </a:r>
            <a:r>
              <a:rPr dirty="0" sz="2000" b="1">
                <a:latin typeface="Arial"/>
                <a:cs typeface="Arial"/>
              </a:rPr>
              <a:t>Versus Invoker</a:t>
            </a:r>
            <a:r>
              <a:rPr dirty="0" sz="2000" b="1">
                <a:latin typeface="Times New Roman"/>
                <a:cs typeface="Times New Roman"/>
              </a:rPr>
              <a:t>’</a:t>
            </a:r>
            <a:r>
              <a:rPr dirty="0" sz="2000" b="1">
                <a:latin typeface="Arial"/>
                <a:cs typeface="Arial"/>
              </a:rPr>
              <a:t>s</a:t>
            </a:r>
            <a:r>
              <a:rPr dirty="0" sz="2000" spc="-25" b="1">
                <a:latin typeface="Arial"/>
                <a:cs typeface="Arial"/>
              </a:rPr>
              <a:t> </a:t>
            </a:r>
            <a:r>
              <a:rPr dirty="0" sz="2000" spc="-5" b="1">
                <a:latin typeface="Arial"/>
                <a:cs typeface="Arial"/>
              </a:rPr>
              <a:t>Rights</a:t>
            </a:r>
            <a:endParaRPr sz="2000">
              <a:latin typeface="Arial"/>
              <a:cs typeface="Arial"/>
            </a:endParaRPr>
          </a:p>
        </p:txBody>
      </p:sp>
      <p:sp>
        <p:nvSpPr>
          <p:cNvPr id="7" name="object 7"/>
          <p:cNvSpPr txBox="1"/>
          <p:nvPr/>
        </p:nvSpPr>
        <p:spPr>
          <a:xfrm>
            <a:off x="1243583" y="1793239"/>
            <a:ext cx="1403350" cy="243204"/>
          </a:xfrm>
          <a:prstGeom prst="rect">
            <a:avLst/>
          </a:prstGeom>
        </p:spPr>
        <p:txBody>
          <a:bodyPr wrap="square" lIns="0" tIns="15875" rIns="0" bIns="0" rtlCol="0" vert="horz">
            <a:spAutoFit/>
          </a:bodyPr>
          <a:lstStyle/>
          <a:p>
            <a:pPr>
              <a:lnSpc>
                <a:spcPct val="100000"/>
              </a:lnSpc>
              <a:spcBef>
                <a:spcPts val="125"/>
              </a:spcBef>
            </a:pPr>
            <a:r>
              <a:rPr dirty="0" sz="1400" spc="5" b="1">
                <a:latin typeface="Arial"/>
                <a:cs typeface="Arial"/>
              </a:rPr>
              <a:t>Definer’s</a:t>
            </a:r>
            <a:r>
              <a:rPr dirty="0" sz="1400" spc="-25" b="1">
                <a:latin typeface="Arial"/>
                <a:cs typeface="Arial"/>
              </a:rPr>
              <a:t> </a:t>
            </a:r>
            <a:r>
              <a:rPr dirty="0" sz="1400" spc="5" b="1">
                <a:latin typeface="Arial"/>
                <a:cs typeface="Arial"/>
              </a:rPr>
              <a:t>rights:</a:t>
            </a:r>
            <a:endParaRPr sz="1400">
              <a:latin typeface="Arial"/>
              <a:cs typeface="Arial"/>
            </a:endParaRPr>
          </a:p>
        </p:txBody>
      </p:sp>
      <p:sp>
        <p:nvSpPr>
          <p:cNvPr id="8" name="object 8"/>
          <p:cNvSpPr txBox="1"/>
          <p:nvPr/>
        </p:nvSpPr>
        <p:spPr>
          <a:xfrm>
            <a:off x="1325194" y="2009416"/>
            <a:ext cx="2439035" cy="2554605"/>
          </a:xfrm>
          <a:prstGeom prst="rect">
            <a:avLst/>
          </a:prstGeom>
        </p:spPr>
        <p:txBody>
          <a:bodyPr wrap="square" lIns="0" tIns="60325" rIns="0" bIns="0" rtlCol="0" vert="horz">
            <a:spAutoFit/>
          </a:bodyPr>
          <a:lstStyle/>
          <a:p>
            <a:pPr marL="326390" indent="-327025">
              <a:lnSpc>
                <a:spcPct val="100000"/>
              </a:lnSpc>
              <a:spcBef>
                <a:spcPts val="475"/>
              </a:spcBef>
              <a:buClr>
                <a:srgbClr val="FF0000"/>
              </a:buClr>
              <a:buFont typeface="Arial"/>
              <a:buChar char="•"/>
              <a:tabLst>
                <a:tab pos="326390" algn="l"/>
                <a:tab pos="327025" algn="l"/>
              </a:tabLst>
            </a:pPr>
            <a:r>
              <a:rPr dirty="0" sz="1400" spc="10" b="1">
                <a:latin typeface="Arial"/>
                <a:cs typeface="Arial"/>
              </a:rPr>
              <a:t>Used prior to</a:t>
            </a:r>
            <a:r>
              <a:rPr dirty="0" sz="1400" spc="-25" b="1">
                <a:latin typeface="Arial"/>
                <a:cs typeface="Arial"/>
              </a:rPr>
              <a:t> </a:t>
            </a:r>
            <a:r>
              <a:rPr dirty="0" sz="1400" spc="10" b="1">
                <a:latin typeface="Arial"/>
                <a:cs typeface="Arial"/>
              </a:rPr>
              <a:t>Oracle8</a:t>
            </a:r>
            <a:r>
              <a:rPr dirty="0" sz="1400" spc="10" b="1" i="1">
                <a:latin typeface="Times New Roman"/>
                <a:cs typeface="Times New Roman"/>
              </a:rPr>
              <a:t>i</a:t>
            </a:r>
            <a:endParaRPr sz="1400">
              <a:latin typeface="Times New Roman"/>
              <a:cs typeface="Times New Roman"/>
            </a:endParaRPr>
          </a:p>
          <a:p>
            <a:pPr marL="326390" marR="118745" indent="-327025">
              <a:lnSpc>
                <a:spcPct val="102200"/>
              </a:lnSpc>
              <a:spcBef>
                <a:spcPts val="350"/>
              </a:spcBef>
              <a:buClr>
                <a:srgbClr val="FF0000"/>
              </a:buClr>
              <a:buFont typeface="Arial"/>
              <a:buChar char="•"/>
              <a:tabLst>
                <a:tab pos="326390" algn="l"/>
                <a:tab pos="327025" algn="l"/>
              </a:tabLst>
            </a:pPr>
            <a:r>
              <a:rPr dirty="0" sz="1400" spc="15" b="1">
                <a:latin typeface="Arial"/>
                <a:cs typeface="Arial"/>
              </a:rPr>
              <a:t>Programs </a:t>
            </a:r>
            <a:r>
              <a:rPr dirty="0" sz="1400" spc="10" b="1">
                <a:latin typeface="Arial"/>
                <a:cs typeface="Arial"/>
              </a:rPr>
              <a:t>execute</a:t>
            </a:r>
            <a:r>
              <a:rPr dirty="0" sz="1400" spc="-70" b="1">
                <a:latin typeface="Arial"/>
                <a:cs typeface="Arial"/>
              </a:rPr>
              <a:t> </a:t>
            </a:r>
            <a:r>
              <a:rPr dirty="0" sz="1400" spc="10" b="1">
                <a:latin typeface="Arial"/>
                <a:cs typeface="Arial"/>
              </a:rPr>
              <a:t>with  the privileges of </a:t>
            </a:r>
            <a:r>
              <a:rPr dirty="0" sz="1400" spc="5" b="1">
                <a:latin typeface="Arial"/>
                <a:cs typeface="Arial"/>
              </a:rPr>
              <a:t>the  </a:t>
            </a:r>
            <a:r>
              <a:rPr dirty="0" sz="1400" spc="10" b="1">
                <a:latin typeface="Arial"/>
                <a:cs typeface="Arial"/>
              </a:rPr>
              <a:t>creating</a:t>
            </a:r>
            <a:r>
              <a:rPr dirty="0" sz="1400" b="1">
                <a:latin typeface="Arial"/>
                <a:cs typeface="Arial"/>
              </a:rPr>
              <a:t> </a:t>
            </a:r>
            <a:r>
              <a:rPr dirty="0" sz="1400" spc="5" b="1">
                <a:latin typeface="Arial"/>
                <a:cs typeface="Arial"/>
              </a:rPr>
              <a:t>user.</a:t>
            </a:r>
            <a:endParaRPr sz="1400">
              <a:latin typeface="Arial"/>
              <a:cs typeface="Arial"/>
            </a:endParaRPr>
          </a:p>
          <a:p>
            <a:pPr marL="326390" marR="5080" indent="-327025">
              <a:lnSpc>
                <a:spcPct val="102200"/>
              </a:lnSpc>
              <a:spcBef>
                <a:spcPts val="334"/>
              </a:spcBef>
              <a:buClr>
                <a:srgbClr val="FF0000"/>
              </a:buClr>
              <a:buFont typeface="Arial"/>
              <a:buChar char="•"/>
              <a:tabLst>
                <a:tab pos="326390" algn="l"/>
                <a:tab pos="327025" algn="l"/>
              </a:tabLst>
            </a:pPr>
            <a:r>
              <a:rPr dirty="0" sz="1400" spc="10" b="1">
                <a:latin typeface="Arial"/>
                <a:cs typeface="Arial"/>
              </a:rPr>
              <a:t>User </a:t>
            </a:r>
            <a:r>
              <a:rPr dirty="0" sz="1400" spc="15" b="1">
                <a:latin typeface="Arial"/>
                <a:cs typeface="Arial"/>
              </a:rPr>
              <a:t>does </a:t>
            </a:r>
            <a:r>
              <a:rPr dirty="0" sz="1400" spc="10" b="1">
                <a:latin typeface="Arial"/>
                <a:cs typeface="Arial"/>
              </a:rPr>
              <a:t>not </a:t>
            </a:r>
            <a:r>
              <a:rPr dirty="0" sz="1400" spc="5" b="1">
                <a:latin typeface="Arial"/>
                <a:cs typeface="Arial"/>
              </a:rPr>
              <a:t>require  </a:t>
            </a:r>
            <a:r>
              <a:rPr dirty="0" sz="1400" spc="10" b="1">
                <a:latin typeface="Arial"/>
                <a:cs typeface="Arial"/>
              </a:rPr>
              <a:t>privileges </a:t>
            </a:r>
            <a:r>
              <a:rPr dirty="0" sz="1400" spc="15" b="1">
                <a:latin typeface="Arial"/>
                <a:cs typeface="Arial"/>
              </a:rPr>
              <a:t>on</a:t>
            </a:r>
            <a:r>
              <a:rPr dirty="0" sz="1400" spc="-25" b="1">
                <a:latin typeface="Arial"/>
                <a:cs typeface="Arial"/>
              </a:rPr>
              <a:t> </a:t>
            </a:r>
            <a:r>
              <a:rPr dirty="0" sz="1400" spc="10" b="1">
                <a:latin typeface="Arial"/>
                <a:cs typeface="Arial"/>
              </a:rPr>
              <a:t>underlying  objects </a:t>
            </a:r>
            <a:r>
              <a:rPr dirty="0" sz="1400" spc="5" b="1">
                <a:latin typeface="Arial"/>
                <a:cs typeface="Arial"/>
              </a:rPr>
              <a:t>that the  </a:t>
            </a:r>
            <a:r>
              <a:rPr dirty="0" sz="1400" spc="15" b="1">
                <a:latin typeface="Arial"/>
                <a:cs typeface="Arial"/>
              </a:rPr>
              <a:t>procedure </a:t>
            </a:r>
            <a:r>
              <a:rPr dirty="0" sz="1400" spc="10" b="1">
                <a:latin typeface="Arial"/>
                <a:cs typeface="Arial"/>
              </a:rPr>
              <a:t>accesses.  User </a:t>
            </a:r>
            <a:r>
              <a:rPr dirty="0" sz="1400" spc="5" b="1">
                <a:latin typeface="Arial"/>
                <a:cs typeface="Arial"/>
              </a:rPr>
              <a:t>requires </a:t>
            </a:r>
            <a:r>
              <a:rPr dirty="0" sz="1400" spc="10" b="1">
                <a:latin typeface="Arial"/>
                <a:cs typeface="Arial"/>
              </a:rPr>
              <a:t>privilege  </a:t>
            </a:r>
            <a:r>
              <a:rPr dirty="0" sz="1400" spc="15" b="1">
                <a:latin typeface="Arial"/>
                <a:cs typeface="Arial"/>
              </a:rPr>
              <a:t>only </a:t>
            </a:r>
            <a:r>
              <a:rPr dirty="0" sz="1400" spc="10" b="1">
                <a:latin typeface="Arial"/>
                <a:cs typeface="Arial"/>
              </a:rPr>
              <a:t>to execute </a:t>
            </a:r>
            <a:r>
              <a:rPr dirty="0" sz="1400" spc="15" b="1">
                <a:latin typeface="Arial"/>
                <a:cs typeface="Arial"/>
              </a:rPr>
              <a:t>a  </a:t>
            </a:r>
            <a:r>
              <a:rPr dirty="0" sz="1400" spc="10" b="1">
                <a:latin typeface="Arial"/>
                <a:cs typeface="Arial"/>
              </a:rPr>
              <a:t>procedure.</a:t>
            </a:r>
            <a:endParaRPr sz="1400">
              <a:latin typeface="Arial"/>
              <a:cs typeface="Arial"/>
            </a:endParaRPr>
          </a:p>
        </p:txBody>
      </p:sp>
      <p:sp>
        <p:nvSpPr>
          <p:cNvPr id="9" name="object 9"/>
          <p:cNvSpPr txBox="1"/>
          <p:nvPr/>
        </p:nvSpPr>
        <p:spPr>
          <a:xfrm>
            <a:off x="3931823" y="1793602"/>
            <a:ext cx="1423035" cy="243204"/>
          </a:xfrm>
          <a:prstGeom prst="rect">
            <a:avLst/>
          </a:prstGeom>
        </p:spPr>
        <p:txBody>
          <a:bodyPr wrap="square" lIns="0" tIns="15875" rIns="0" bIns="0" rtlCol="0" vert="horz">
            <a:spAutoFit/>
          </a:bodyPr>
          <a:lstStyle/>
          <a:p>
            <a:pPr>
              <a:lnSpc>
                <a:spcPct val="100000"/>
              </a:lnSpc>
              <a:spcBef>
                <a:spcPts val="125"/>
              </a:spcBef>
            </a:pPr>
            <a:r>
              <a:rPr dirty="0" sz="1400" spc="5" b="1">
                <a:latin typeface="Arial"/>
                <a:cs typeface="Arial"/>
              </a:rPr>
              <a:t>Invoker’s</a:t>
            </a:r>
            <a:r>
              <a:rPr dirty="0" sz="1400" spc="-30" b="1">
                <a:latin typeface="Arial"/>
                <a:cs typeface="Arial"/>
              </a:rPr>
              <a:t> </a:t>
            </a:r>
            <a:r>
              <a:rPr dirty="0" sz="1400" spc="5" b="1">
                <a:latin typeface="Arial"/>
                <a:cs typeface="Arial"/>
              </a:rPr>
              <a:t>rights:</a:t>
            </a:r>
            <a:endParaRPr sz="1400">
              <a:latin typeface="Arial"/>
              <a:cs typeface="Arial"/>
            </a:endParaRPr>
          </a:p>
        </p:txBody>
      </p:sp>
      <p:sp>
        <p:nvSpPr>
          <p:cNvPr id="10" name="object 10"/>
          <p:cNvSpPr txBox="1"/>
          <p:nvPr/>
        </p:nvSpPr>
        <p:spPr>
          <a:xfrm>
            <a:off x="4013252" y="2009779"/>
            <a:ext cx="2405380" cy="1900555"/>
          </a:xfrm>
          <a:prstGeom prst="rect">
            <a:avLst/>
          </a:prstGeom>
        </p:spPr>
        <p:txBody>
          <a:bodyPr wrap="square" lIns="0" tIns="60325" rIns="0" bIns="0" rtlCol="0" vert="horz">
            <a:spAutoFit/>
          </a:bodyPr>
          <a:lstStyle/>
          <a:p>
            <a:pPr marL="326390" indent="-327025">
              <a:lnSpc>
                <a:spcPct val="100000"/>
              </a:lnSpc>
              <a:spcBef>
                <a:spcPts val="475"/>
              </a:spcBef>
              <a:buClr>
                <a:srgbClr val="FF0000"/>
              </a:buClr>
              <a:buFont typeface="Arial"/>
              <a:buChar char="•"/>
              <a:tabLst>
                <a:tab pos="326390" algn="l"/>
                <a:tab pos="327025" algn="l"/>
              </a:tabLst>
            </a:pPr>
            <a:r>
              <a:rPr dirty="0" sz="1400" spc="10" b="1">
                <a:latin typeface="Arial"/>
                <a:cs typeface="Arial"/>
              </a:rPr>
              <a:t>Introduced in</a:t>
            </a:r>
            <a:r>
              <a:rPr dirty="0" sz="1400" spc="-15" b="1">
                <a:latin typeface="Arial"/>
                <a:cs typeface="Arial"/>
              </a:rPr>
              <a:t> </a:t>
            </a:r>
            <a:r>
              <a:rPr dirty="0" sz="1400" spc="10" b="1">
                <a:latin typeface="Arial"/>
                <a:cs typeface="Arial"/>
              </a:rPr>
              <a:t>Oracle8</a:t>
            </a:r>
            <a:r>
              <a:rPr dirty="0" sz="1400" spc="10" b="1" i="1">
                <a:latin typeface="Times New Roman"/>
                <a:cs typeface="Times New Roman"/>
              </a:rPr>
              <a:t>i</a:t>
            </a:r>
            <a:endParaRPr sz="1400">
              <a:latin typeface="Times New Roman"/>
              <a:cs typeface="Times New Roman"/>
            </a:endParaRPr>
          </a:p>
          <a:p>
            <a:pPr marL="326390" marR="85090" indent="-327025">
              <a:lnSpc>
                <a:spcPct val="102200"/>
              </a:lnSpc>
              <a:spcBef>
                <a:spcPts val="350"/>
              </a:spcBef>
              <a:buClr>
                <a:srgbClr val="FF0000"/>
              </a:buClr>
              <a:buFont typeface="Arial"/>
              <a:buChar char="•"/>
              <a:tabLst>
                <a:tab pos="326390" algn="l"/>
                <a:tab pos="327025" algn="l"/>
              </a:tabLst>
            </a:pPr>
            <a:r>
              <a:rPr dirty="0" sz="1400" spc="15" b="1">
                <a:latin typeface="Arial"/>
                <a:cs typeface="Arial"/>
              </a:rPr>
              <a:t>Programs </a:t>
            </a:r>
            <a:r>
              <a:rPr dirty="0" sz="1400" spc="10" b="1">
                <a:latin typeface="Arial"/>
                <a:cs typeface="Arial"/>
              </a:rPr>
              <a:t>execute</a:t>
            </a:r>
            <a:r>
              <a:rPr dirty="0" sz="1400" spc="-70" b="1">
                <a:latin typeface="Arial"/>
                <a:cs typeface="Arial"/>
              </a:rPr>
              <a:t> </a:t>
            </a:r>
            <a:r>
              <a:rPr dirty="0" sz="1400" spc="10" b="1">
                <a:latin typeface="Arial"/>
                <a:cs typeface="Arial"/>
              </a:rPr>
              <a:t>with  the privileges of </a:t>
            </a:r>
            <a:r>
              <a:rPr dirty="0" sz="1400" spc="5" b="1">
                <a:latin typeface="Arial"/>
                <a:cs typeface="Arial"/>
              </a:rPr>
              <a:t>the  calling</a:t>
            </a:r>
            <a:r>
              <a:rPr dirty="0" sz="1400" b="1">
                <a:latin typeface="Arial"/>
                <a:cs typeface="Arial"/>
              </a:rPr>
              <a:t> </a:t>
            </a:r>
            <a:r>
              <a:rPr dirty="0" sz="1400" spc="5" b="1">
                <a:latin typeface="Arial"/>
                <a:cs typeface="Arial"/>
              </a:rPr>
              <a:t>user.</a:t>
            </a:r>
            <a:endParaRPr sz="1400">
              <a:latin typeface="Arial"/>
              <a:cs typeface="Arial"/>
            </a:endParaRPr>
          </a:p>
          <a:p>
            <a:pPr marL="326390" marR="5080" indent="-327025">
              <a:lnSpc>
                <a:spcPct val="102200"/>
              </a:lnSpc>
              <a:spcBef>
                <a:spcPts val="334"/>
              </a:spcBef>
              <a:buClr>
                <a:srgbClr val="FF0000"/>
              </a:buClr>
              <a:buFont typeface="Arial"/>
              <a:buChar char="•"/>
              <a:tabLst>
                <a:tab pos="326390" algn="l"/>
                <a:tab pos="327025" algn="l"/>
              </a:tabLst>
            </a:pPr>
            <a:r>
              <a:rPr dirty="0" sz="1400" spc="10" b="1">
                <a:latin typeface="Arial"/>
                <a:cs typeface="Arial"/>
              </a:rPr>
              <a:t>User </a:t>
            </a:r>
            <a:r>
              <a:rPr dirty="0" sz="1400" spc="5" b="1">
                <a:latin typeface="Arial"/>
                <a:cs typeface="Arial"/>
              </a:rPr>
              <a:t>requires privileges  </a:t>
            </a:r>
            <a:r>
              <a:rPr dirty="0" sz="1400" spc="15" b="1">
                <a:latin typeface="Arial"/>
                <a:cs typeface="Arial"/>
              </a:rPr>
              <a:t>on </a:t>
            </a:r>
            <a:r>
              <a:rPr dirty="0" sz="1400" spc="10" b="1">
                <a:latin typeface="Arial"/>
                <a:cs typeface="Arial"/>
              </a:rPr>
              <a:t>the underlying  objects </a:t>
            </a:r>
            <a:r>
              <a:rPr dirty="0" sz="1400" spc="5" b="1">
                <a:latin typeface="Arial"/>
                <a:cs typeface="Arial"/>
              </a:rPr>
              <a:t>that the  </a:t>
            </a:r>
            <a:r>
              <a:rPr dirty="0" sz="1400" spc="15" b="1">
                <a:latin typeface="Arial"/>
                <a:cs typeface="Arial"/>
              </a:rPr>
              <a:t>procedure</a:t>
            </a:r>
            <a:r>
              <a:rPr dirty="0" sz="1400" spc="-5" b="1">
                <a:latin typeface="Arial"/>
                <a:cs typeface="Arial"/>
              </a:rPr>
              <a:t> </a:t>
            </a:r>
            <a:r>
              <a:rPr dirty="0" sz="1400" spc="10" b="1">
                <a:latin typeface="Arial"/>
                <a:cs typeface="Arial"/>
              </a:rPr>
              <a:t>accesses.</a:t>
            </a:r>
            <a:endParaRPr sz="1400">
              <a:latin typeface="Arial"/>
              <a:cs typeface="Arial"/>
            </a:endParaRPr>
          </a:p>
        </p:txBody>
      </p:sp>
      <p:sp>
        <p:nvSpPr>
          <p:cNvPr id="11" name="object 11"/>
          <p:cNvSpPr txBox="1"/>
          <p:nvPr/>
        </p:nvSpPr>
        <p:spPr>
          <a:xfrm>
            <a:off x="743204" y="5609382"/>
            <a:ext cx="6238240" cy="377634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Definer’s Rights Versus Invoker’s</a:t>
            </a:r>
            <a:r>
              <a:rPr dirty="0" sz="1300" b="1">
                <a:latin typeface="Arial"/>
                <a:cs typeface="Arial"/>
              </a:rPr>
              <a:t> </a:t>
            </a:r>
            <a:r>
              <a:rPr dirty="0" sz="1300" spc="5" b="1">
                <a:latin typeface="Arial"/>
                <a:cs typeface="Arial"/>
              </a:rPr>
              <a:t>Rights</a:t>
            </a:r>
            <a:endParaRPr sz="1300">
              <a:latin typeface="Arial"/>
              <a:cs typeface="Arial"/>
            </a:endParaRPr>
          </a:p>
          <a:p>
            <a:pPr marL="137795">
              <a:lnSpc>
                <a:spcPct val="100000"/>
              </a:lnSpc>
              <a:spcBef>
                <a:spcPts val="390"/>
              </a:spcBef>
            </a:pPr>
            <a:r>
              <a:rPr dirty="0" sz="1300" spc="5" b="1">
                <a:latin typeface="Times New Roman"/>
                <a:cs typeface="Times New Roman"/>
              </a:rPr>
              <a:t>Definer’s Rights</a:t>
            </a:r>
            <a:r>
              <a:rPr dirty="0" sz="1300" b="1">
                <a:latin typeface="Times New Roman"/>
                <a:cs typeface="Times New Roman"/>
              </a:rPr>
              <a:t> </a:t>
            </a:r>
            <a:r>
              <a:rPr dirty="0" sz="1300" spc="5" b="1">
                <a:latin typeface="Times New Roman"/>
                <a:cs typeface="Times New Roman"/>
              </a:rPr>
              <a:t>Model</a:t>
            </a:r>
            <a:endParaRPr sz="1300">
              <a:latin typeface="Times New Roman"/>
              <a:cs typeface="Times New Roman"/>
            </a:endParaRPr>
          </a:p>
          <a:p>
            <a:pPr marL="138430" marR="241300">
              <a:lnSpc>
                <a:spcPct val="101499"/>
              </a:lnSpc>
              <a:spcBef>
                <a:spcPts val="395"/>
              </a:spcBef>
            </a:pPr>
            <a:r>
              <a:rPr dirty="0" sz="1300">
                <a:latin typeface="Times New Roman"/>
                <a:cs typeface="Times New Roman"/>
              </a:rPr>
              <a:t>Prior </a:t>
            </a:r>
            <a:r>
              <a:rPr dirty="0" sz="1300" spc="5">
                <a:latin typeface="Times New Roman"/>
                <a:cs typeface="Times New Roman"/>
              </a:rPr>
              <a:t>to Oracle8</a:t>
            </a:r>
            <a:r>
              <a:rPr dirty="0" sz="1300" spc="5" i="1">
                <a:latin typeface="Times New Roman"/>
                <a:cs typeface="Times New Roman"/>
              </a:rPr>
              <a:t>i</a:t>
            </a:r>
            <a:r>
              <a:rPr dirty="0" sz="1300" spc="5">
                <a:latin typeface="Times New Roman"/>
                <a:cs typeface="Times New Roman"/>
              </a:rPr>
              <a:t>, </a:t>
            </a:r>
            <a:r>
              <a:rPr dirty="0" sz="1300" spc="10">
                <a:latin typeface="Times New Roman"/>
                <a:cs typeface="Times New Roman"/>
              </a:rPr>
              <a:t>all </a:t>
            </a:r>
            <a:r>
              <a:rPr dirty="0" sz="1300" spc="5">
                <a:latin typeface="Times New Roman"/>
                <a:cs typeface="Times New Roman"/>
              </a:rPr>
              <a:t>programs executed with the privileges of the user </a:t>
            </a:r>
            <a:r>
              <a:rPr dirty="0" sz="1300" spc="10">
                <a:latin typeface="Times New Roman"/>
                <a:cs typeface="Times New Roman"/>
              </a:rPr>
              <a:t>who </a:t>
            </a:r>
            <a:r>
              <a:rPr dirty="0" sz="1300" spc="5">
                <a:latin typeface="Times New Roman"/>
                <a:cs typeface="Times New Roman"/>
              </a:rPr>
              <a:t>created the  </a:t>
            </a:r>
            <a:r>
              <a:rPr dirty="0" sz="1300">
                <a:latin typeface="Times New Roman"/>
                <a:cs typeface="Times New Roman"/>
              </a:rPr>
              <a:t>subprogram. </a:t>
            </a:r>
            <a:r>
              <a:rPr dirty="0" sz="1300" spc="5">
                <a:latin typeface="Times New Roman"/>
                <a:cs typeface="Times New Roman"/>
              </a:rPr>
              <a:t>This is </a:t>
            </a:r>
            <a:r>
              <a:rPr dirty="0" sz="1300" spc="10">
                <a:latin typeface="Times New Roman"/>
                <a:cs typeface="Times New Roman"/>
              </a:rPr>
              <a:t>known </a:t>
            </a:r>
            <a:r>
              <a:rPr dirty="0" sz="1300" spc="5">
                <a:latin typeface="Times New Roman"/>
                <a:cs typeface="Times New Roman"/>
              </a:rPr>
              <a:t>as the definer’s rights model,</a:t>
            </a:r>
            <a:r>
              <a:rPr dirty="0" sz="1300" spc="20">
                <a:latin typeface="Times New Roman"/>
                <a:cs typeface="Times New Roman"/>
              </a:rPr>
              <a:t> </a:t>
            </a:r>
            <a:r>
              <a:rPr dirty="0" sz="1300" spc="5">
                <a:latin typeface="Times New Roman"/>
                <a:cs typeface="Times New Roman"/>
              </a:rPr>
              <a:t>which:</a:t>
            </a:r>
            <a:endParaRPr sz="1300">
              <a:latin typeface="Times New Roman"/>
              <a:cs typeface="Times New Roman"/>
            </a:endParaRPr>
          </a:p>
          <a:p>
            <a:pPr marL="515620" marR="565785" indent="-251460">
              <a:lnSpc>
                <a:spcPts val="1580"/>
              </a:lnSpc>
              <a:spcBef>
                <a:spcPts val="55"/>
              </a:spcBef>
              <a:buChar char="•"/>
              <a:tabLst>
                <a:tab pos="514984" algn="l"/>
                <a:tab pos="515620" algn="l"/>
              </a:tabLst>
            </a:pPr>
            <a:r>
              <a:rPr dirty="0" sz="1300" spc="5">
                <a:latin typeface="Times New Roman"/>
                <a:cs typeface="Times New Roman"/>
              </a:rPr>
              <a:t>Allows a caller of the </a:t>
            </a:r>
            <a:r>
              <a:rPr dirty="0" sz="1300" spc="10">
                <a:latin typeface="Times New Roman"/>
                <a:cs typeface="Times New Roman"/>
              </a:rPr>
              <a:t>program </a:t>
            </a:r>
            <a:r>
              <a:rPr dirty="0" sz="1300" spc="5">
                <a:latin typeface="Times New Roman"/>
                <a:cs typeface="Times New Roman"/>
              </a:rPr>
              <a:t>the privilege to execute </a:t>
            </a:r>
            <a:r>
              <a:rPr dirty="0" sz="1300">
                <a:latin typeface="Times New Roman"/>
                <a:cs typeface="Times New Roman"/>
              </a:rPr>
              <a:t>the </a:t>
            </a:r>
            <a:r>
              <a:rPr dirty="0" sz="1300" spc="5">
                <a:latin typeface="Times New Roman"/>
                <a:cs typeface="Times New Roman"/>
              </a:rPr>
              <a:t>procedure, but </a:t>
            </a:r>
            <a:r>
              <a:rPr dirty="0" sz="1300" spc="10">
                <a:latin typeface="Times New Roman"/>
                <a:cs typeface="Times New Roman"/>
              </a:rPr>
              <a:t>no  </a:t>
            </a:r>
            <a:r>
              <a:rPr dirty="0" sz="1300" spc="5">
                <a:latin typeface="Times New Roman"/>
                <a:cs typeface="Times New Roman"/>
              </a:rPr>
              <a:t>privileges </a:t>
            </a:r>
            <a:r>
              <a:rPr dirty="0" sz="1300" spc="10">
                <a:latin typeface="Times New Roman"/>
                <a:cs typeface="Times New Roman"/>
              </a:rPr>
              <a:t>on </a:t>
            </a:r>
            <a:r>
              <a:rPr dirty="0" sz="1300" spc="5">
                <a:latin typeface="Times New Roman"/>
                <a:cs typeface="Times New Roman"/>
              </a:rPr>
              <a:t>the underlying objects that the procedure</a:t>
            </a:r>
            <a:r>
              <a:rPr dirty="0" sz="1300" spc="25">
                <a:latin typeface="Times New Roman"/>
                <a:cs typeface="Times New Roman"/>
              </a:rPr>
              <a:t> </a:t>
            </a:r>
            <a:r>
              <a:rPr dirty="0" sz="1300" spc="5">
                <a:latin typeface="Times New Roman"/>
                <a:cs typeface="Times New Roman"/>
              </a:rPr>
              <a:t>accesses</a:t>
            </a:r>
            <a:endParaRPr sz="1300">
              <a:latin typeface="Times New Roman"/>
              <a:cs typeface="Times New Roman"/>
            </a:endParaRPr>
          </a:p>
          <a:p>
            <a:pPr marL="514984" marR="15240" indent="-251460">
              <a:lnSpc>
                <a:spcPts val="1580"/>
              </a:lnSpc>
              <a:buChar char="•"/>
              <a:tabLst>
                <a:tab pos="514984" algn="l"/>
                <a:tab pos="516255" algn="l"/>
              </a:tabLst>
            </a:pPr>
            <a:r>
              <a:rPr dirty="0" sz="1300" spc="5">
                <a:latin typeface="Times New Roman"/>
                <a:cs typeface="Times New Roman"/>
              </a:rPr>
              <a:t>Requires the </a:t>
            </a:r>
            <a:r>
              <a:rPr dirty="0" sz="1300" spc="10">
                <a:latin typeface="Times New Roman"/>
                <a:cs typeface="Times New Roman"/>
              </a:rPr>
              <a:t>owner </a:t>
            </a:r>
            <a:r>
              <a:rPr dirty="0" sz="1300" spc="5">
                <a:latin typeface="Times New Roman"/>
                <a:cs typeface="Times New Roman"/>
              </a:rPr>
              <a:t>to have </a:t>
            </a:r>
            <a:r>
              <a:rPr dirty="0" sz="1300">
                <a:latin typeface="Times New Roman"/>
                <a:cs typeface="Times New Roman"/>
              </a:rPr>
              <a:t>all </a:t>
            </a:r>
            <a:r>
              <a:rPr dirty="0" sz="1300" spc="5">
                <a:latin typeface="Times New Roman"/>
                <a:cs typeface="Times New Roman"/>
              </a:rPr>
              <a:t>the necessary object privileges for the objects that the  procedure references</a:t>
            </a:r>
            <a:endParaRPr sz="1300">
              <a:latin typeface="Times New Roman"/>
              <a:cs typeface="Times New Roman"/>
            </a:endParaRPr>
          </a:p>
          <a:p>
            <a:pPr marL="137795" marR="383540">
              <a:lnSpc>
                <a:spcPct val="103800"/>
              </a:lnSpc>
              <a:spcBef>
                <a:spcPts val="229"/>
              </a:spcBef>
            </a:pPr>
            <a:r>
              <a:rPr dirty="0" sz="1300" spc="5">
                <a:latin typeface="Times New Roman"/>
                <a:cs typeface="Times New Roman"/>
              </a:rPr>
              <a:t>For example, if user Scott creates a </a:t>
            </a:r>
            <a:r>
              <a:rPr dirty="0" sz="1300" spc="10">
                <a:latin typeface="Times New Roman"/>
                <a:cs typeface="Times New Roman"/>
              </a:rPr>
              <a:t>PL/SQL </a:t>
            </a:r>
            <a:r>
              <a:rPr dirty="0" sz="1300" spc="5">
                <a:latin typeface="Times New Roman"/>
                <a:cs typeface="Times New Roman"/>
              </a:rPr>
              <a:t>subprogram </a:t>
            </a:r>
            <a:r>
              <a:rPr dirty="0" sz="1300" spc="15">
                <a:latin typeface="Courier New"/>
                <a:cs typeface="Courier New"/>
              </a:rPr>
              <a:t>get_employees </a:t>
            </a:r>
            <a:r>
              <a:rPr dirty="0" sz="1300" spc="5">
                <a:latin typeface="Times New Roman"/>
                <a:cs typeface="Times New Roman"/>
              </a:rPr>
              <a:t>that is  subsequently invoked </a:t>
            </a:r>
            <a:r>
              <a:rPr dirty="0" sz="1300" spc="10">
                <a:latin typeface="Times New Roman"/>
                <a:cs typeface="Times New Roman"/>
              </a:rPr>
              <a:t>by </a:t>
            </a:r>
            <a:r>
              <a:rPr dirty="0" sz="1300" spc="5">
                <a:latin typeface="Times New Roman"/>
                <a:cs typeface="Times New Roman"/>
              </a:rPr>
              <a:t>Sarah, then the </a:t>
            </a:r>
            <a:r>
              <a:rPr dirty="0" sz="1300" spc="15">
                <a:latin typeface="Courier New"/>
                <a:cs typeface="Courier New"/>
              </a:rPr>
              <a:t>get_employees</a:t>
            </a:r>
            <a:r>
              <a:rPr dirty="0" sz="1300" spc="-335">
                <a:latin typeface="Courier New"/>
                <a:cs typeface="Courier New"/>
              </a:rPr>
              <a:t> </a:t>
            </a:r>
            <a:r>
              <a:rPr dirty="0" sz="1300" spc="5">
                <a:latin typeface="Times New Roman"/>
                <a:cs typeface="Times New Roman"/>
              </a:rPr>
              <a:t>procedure runs with the  privileges of the definer</a:t>
            </a:r>
            <a:r>
              <a:rPr dirty="0" sz="1300">
                <a:latin typeface="Times New Roman"/>
                <a:cs typeface="Times New Roman"/>
              </a:rPr>
              <a:t> </a:t>
            </a:r>
            <a:r>
              <a:rPr dirty="0" sz="1300" spc="5">
                <a:latin typeface="Times New Roman"/>
                <a:cs typeface="Times New Roman"/>
              </a:rPr>
              <a:t>Scott.</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Invoker’s Rights</a:t>
            </a:r>
            <a:r>
              <a:rPr dirty="0" sz="1300" spc="-10" b="1">
                <a:latin typeface="Times New Roman"/>
                <a:cs typeface="Times New Roman"/>
              </a:rPr>
              <a:t> </a:t>
            </a:r>
            <a:r>
              <a:rPr dirty="0" sz="1300" spc="5" b="1">
                <a:latin typeface="Times New Roman"/>
                <a:cs typeface="Times New Roman"/>
              </a:rPr>
              <a:t>Model</a:t>
            </a:r>
            <a:endParaRPr sz="1300">
              <a:latin typeface="Times New Roman"/>
              <a:cs typeface="Times New Roman"/>
            </a:endParaRPr>
          </a:p>
          <a:p>
            <a:pPr marL="137795" marR="44450">
              <a:lnSpc>
                <a:spcPct val="101299"/>
              </a:lnSpc>
              <a:spcBef>
                <a:spcPts val="400"/>
              </a:spcBef>
            </a:pPr>
            <a:r>
              <a:rPr dirty="0" sz="1300" spc="5">
                <a:latin typeface="Times New Roman"/>
                <a:cs typeface="Times New Roman"/>
              </a:rPr>
              <a:t>In the invoker’s rights </a:t>
            </a:r>
            <a:r>
              <a:rPr dirty="0" sz="1300" spc="10">
                <a:latin typeface="Times New Roman"/>
                <a:cs typeface="Times New Roman"/>
              </a:rPr>
              <a:t>model, </a:t>
            </a:r>
            <a:r>
              <a:rPr dirty="0" sz="1300" spc="5">
                <a:latin typeface="Times New Roman"/>
                <a:cs typeface="Times New Roman"/>
              </a:rPr>
              <a:t>which </a:t>
            </a:r>
            <a:r>
              <a:rPr dirty="0" sz="1300" spc="10">
                <a:latin typeface="Times New Roman"/>
                <a:cs typeface="Times New Roman"/>
              </a:rPr>
              <a:t>was </a:t>
            </a:r>
            <a:r>
              <a:rPr dirty="0" sz="1300" spc="5">
                <a:latin typeface="Times New Roman"/>
                <a:cs typeface="Times New Roman"/>
              </a:rPr>
              <a:t>introduced in Oracle8</a:t>
            </a:r>
            <a:r>
              <a:rPr dirty="0" sz="1300" spc="5" i="1">
                <a:latin typeface="Times New Roman"/>
                <a:cs typeface="Times New Roman"/>
              </a:rPr>
              <a:t>i</a:t>
            </a:r>
            <a:r>
              <a:rPr dirty="0" sz="1300" spc="5">
                <a:latin typeface="Times New Roman"/>
                <a:cs typeface="Times New Roman"/>
              </a:rPr>
              <a:t>, programs are executed  with the privileges of the calling user. </a:t>
            </a:r>
            <a:r>
              <a:rPr dirty="0" sz="1300" spc="10">
                <a:latin typeface="Times New Roman"/>
                <a:cs typeface="Times New Roman"/>
              </a:rPr>
              <a:t>A </a:t>
            </a:r>
            <a:r>
              <a:rPr dirty="0" sz="1300" spc="5">
                <a:latin typeface="Times New Roman"/>
                <a:cs typeface="Times New Roman"/>
              </a:rPr>
              <a:t>user of a </a:t>
            </a:r>
            <a:r>
              <a:rPr dirty="0" sz="1300" spc="10">
                <a:latin typeface="Times New Roman"/>
                <a:cs typeface="Times New Roman"/>
              </a:rPr>
              <a:t>procedure </a:t>
            </a:r>
            <a:r>
              <a:rPr dirty="0" sz="1300" spc="5">
                <a:latin typeface="Times New Roman"/>
                <a:cs typeface="Times New Roman"/>
              </a:rPr>
              <a:t>running with invoker’s rights  requires privileges </a:t>
            </a:r>
            <a:r>
              <a:rPr dirty="0" sz="1300" spc="10">
                <a:latin typeface="Times New Roman"/>
                <a:cs typeface="Times New Roman"/>
              </a:rPr>
              <a:t>on </a:t>
            </a:r>
            <a:r>
              <a:rPr dirty="0" sz="1300" spc="5">
                <a:latin typeface="Times New Roman"/>
                <a:cs typeface="Times New Roman"/>
              </a:rPr>
              <a:t>the underlying objects that the procedure</a:t>
            </a:r>
            <a:r>
              <a:rPr dirty="0" sz="1300" spc="35">
                <a:latin typeface="Times New Roman"/>
                <a:cs typeface="Times New Roman"/>
              </a:rPr>
              <a:t> </a:t>
            </a:r>
            <a:r>
              <a:rPr dirty="0" sz="1300" spc="5">
                <a:latin typeface="Times New Roman"/>
                <a:cs typeface="Times New Roman"/>
              </a:rPr>
              <a:t>references.</a:t>
            </a:r>
            <a:endParaRPr sz="1300">
              <a:latin typeface="Times New Roman"/>
              <a:cs typeface="Times New Roman"/>
            </a:endParaRPr>
          </a:p>
          <a:p>
            <a:pPr marL="137795" marR="5080">
              <a:lnSpc>
                <a:spcPct val="101499"/>
              </a:lnSpc>
              <a:spcBef>
                <a:spcPts val="320"/>
              </a:spcBef>
            </a:pPr>
            <a:r>
              <a:rPr dirty="0" sz="1300" spc="5">
                <a:latin typeface="Times New Roman"/>
                <a:cs typeface="Times New Roman"/>
              </a:rPr>
              <a:t>For example, if Scott’s </a:t>
            </a:r>
            <a:r>
              <a:rPr dirty="0" sz="1300" spc="10">
                <a:latin typeface="Times New Roman"/>
                <a:cs typeface="Times New Roman"/>
              </a:rPr>
              <a:t>PL/SQL subprogram </a:t>
            </a:r>
            <a:r>
              <a:rPr dirty="0" sz="1300" spc="15">
                <a:latin typeface="Courier New"/>
                <a:cs typeface="Courier New"/>
              </a:rPr>
              <a:t>get_employees</a:t>
            </a:r>
            <a:r>
              <a:rPr dirty="0" sz="1300" spc="-390">
                <a:latin typeface="Courier New"/>
                <a:cs typeface="Courier New"/>
              </a:rPr>
              <a:t> </a:t>
            </a:r>
            <a:r>
              <a:rPr dirty="0" sz="1300" spc="5">
                <a:latin typeface="Times New Roman"/>
                <a:cs typeface="Times New Roman"/>
              </a:rPr>
              <a:t>is invoked </a:t>
            </a:r>
            <a:r>
              <a:rPr dirty="0" sz="1300" spc="10">
                <a:latin typeface="Times New Roman"/>
                <a:cs typeface="Times New Roman"/>
              </a:rPr>
              <a:t>by </a:t>
            </a:r>
            <a:r>
              <a:rPr dirty="0" sz="1300" spc="5">
                <a:latin typeface="Times New Roman"/>
                <a:cs typeface="Times New Roman"/>
              </a:rPr>
              <a:t>Sarah, then  the </a:t>
            </a:r>
            <a:r>
              <a:rPr dirty="0" sz="1300" spc="15">
                <a:latin typeface="Courier New"/>
                <a:cs typeface="Courier New"/>
              </a:rPr>
              <a:t>get_employees</a:t>
            </a:r>
            <a:r>
              <a:rPr dirty="0" sz="1300" spc="-420">
                <a:latin typeface="Courier New"/>
                <a:cs typeface="Courier New"/>
              </a:rPr>
              <a:t> </a:t>
            </a:r>
            <a:r>
              <a:rPr dirty="0" sz="1300" spc="5">
                <a:latin typeface="Times New Roman"/>
                <a:cs typeface="Times New Roman"/>
              </a:rPr>
              <a:t>procedure runs with the privileges of the invoker Sarah.</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Specifying Invoker</a:t>
            </a:r>
            <a:r>
              <a:rPr dirty="0" sz="2000" b="1">
                <a:latin typeface="Times New Roman"/>
                <a:cs typeface="Times New Roman"/>
              </a:rPr>
              <a:t>’</a:t>
            </a:r>
            <a:r>
              <a:rPr dirty="0" sz="2000" b="1">
                <a:latin typeface="Arial"/>
                <a:cs typeface="Arial"/>
              </a:rPr>
              <a:t>s</a:t>
            </a:r>
            <a:r>
              <a:rPr dirty="0" sz="2000" spc="-10" b="1">
                <a:latin typeface="Arial"/>
                <a:cs typeface="Arial"/>
              </a:rPr>
              <a:t> </a:t>
            </a:r>
            <a:r>
              <a:rPr dirty="0" sz="2000" spc="-5" b="1">
                <a:latin typeface="Arial"/>
                <a:cs typeface="Arial"/>
              </a:rPr>
              <a:t>Rights</a:t>
            </a:r>
            <a:endParaRPr sz="2000">
              <a:latin typeface="Arial"/>
              <a:cs typeface="Arial"/>
            </a:endParaRPr>
          </a:p>
          <a:p>
            <a:pPr>
              <a:lnSpc>
                <a:spcPct val="100000"/>
              </a:lnSpc>
            </a:pPr>
            <a:endParaRPr sz="2200">
              <a:latin typeface="Arial"/>
              <a:cs typeface="Arial"/>
            </a:endParaRPr>
          </a:p>
          <a:p>
            <a:pPr>
              <a:lnSpc>
                <a:spcPct val="100000"/>
              </a:lnSpc>
              <a:spcBef>
                <a:spcPts val="35"/>
              </a:spcBef>
            </a:pPr>
            <a:endParaRPr sz="1750">
              <a:latin typeface="Arial"/>
              <a:cs typeface="Arial"/>
            </a:endParaRPr>
          </a:p>
          <a:p>
            <a:pPr marL="626745">
              <a:lnSpc>
                <a:spcPct val="100000"/>
              </a:lnSpc>
              <a:spcBef>
                <a:spcPts val="5"/>
              </a:spcBef>
            </a:pPr>
            <a:r>
              <a:rPr dirty="0" sz="1550" spc="10" b="1">
                <a:latin typeface="Arial"/>
                <a:cs typeface="Arial"/>
              </a:rPr>
              <a:t>Set </a:t>
            </a:r>
            <a:r>
              <a:rPr dirty="0" sz="1550" spc="10" b="1">
                <a:latin typeface="Courier New"/>
                <a:cs typeface="Courier New"/>
              </a:rPr>
              <a:t>AUTHID</a:t>
            </a:r>
            <a:r>
              <a:rPr dirty="0" sz="1550" spc="-495" b="1">
                <a:latin typeface="Courier New"/>
                <a:cs typeface="Courier New"/>
              </a:rPr>
              <a:t> </a:t>
            </a:r>
            <a:r>
              <a:rPr dirty="0" sz="1550" spc="5" b="1">
                <a:latin typeface="Arial"/>
                <a:cs typeface="Arial"/>
              </a:rPr>
              <a:t>to </a:t>
            </a:r>
            <a:r>
              <a:rPr dirty="0" sz="1550" spc="10" b="1">
                <a:latin typeface="Courier New"/>
                <a:cs typeface="Courier New"/>
              </a:rPr>
              <a:t>CURRENT_USER</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0"/>
              </a:spcBef>
            </a:pPr>
            <a:endParaRPr sz="1450">
              <a:latin typeface="Arial"/>
              <a:cs typeface="Arial"/>
            </a:endParaRPr>
          </a:p>
          <a:p>
            <a:pPr marL="626745" marR="727075">
              <a:lnSpc>
                <a:spcPct val="101600"/>
              </a:lnSpc>
              <a:spcBef>
                <a:spcPts val="5"/>
              </a:spcBef>
            </a:pPr>
            <a:r>
              <a:rPr dirty="0" sz="1550" spc="15" b="1">
                <a:latin typeface="Arial"/>
                <a:cs typeface="Arial"/>
              </a:rPr>
              <a:t>When </a:t>
            </a:r>
            <a:r>
              <a:rPr dirty="0" sz="1550" spc="10" b="1">
                <a:latin typeface="Arial"/>
                <a:cs typeface="Arial"/>
              </a:rPr>
              <a:t>used with stand-alone functions, procedures, or  packages:</a:t>
            </a:r>
            <a:endParaRPr sz="1550">
              <a:latin typeface="Arial"/>
              <a:cs typeface="Arial"/>
            </a:endParaRPr>
          </a:p>
          <a:p>
            <a:pPr marL="1035050" marR="917575" indent="-327025">
              <a:lnSpc>
                <a:spcPct val="96100"/>
              </a:lnSpc>
              <a:spcBef>
                <a:spcPts val="390"/>
              </a:spcBef>
              <a:buClr>
                <a:srgbClr val="FF0000"/>
              </a:buClr>
              <a:buFont typeface="Arial"/>
              <a:buChar char="•"/>
              <a:tabLst>
                <a:tab pos="1035050" algn="l"/>
                <a:tab pos="1035685" algn="l"/>
              </a:tabLst>
            </a:pPr>
            <a:r>
              <a:rPr dirty="0" sz="1550" spc="10" b="1">
                <a:latin typeface="Arial"/>
                <a:cs typeface="Arial"/>
              </a:rPr>
              <a:t>Names used </a:t>
            </a:r>
            <a:r>
              <a:rPr dirty="0" sz="1550" spc="5" b="1">
                <a:latin typeface="Arial"/>
                <a:cs typeface="Arial"/>
              </a:rPr>
              <a:t>in </a:t>
            </a:r>
            <a:r>
              <a:rPr dirty="0" sz="1550" spc="10" b="1">
                <a:latin typeface="Arial"/>
                <a:cs typeface="Arial"/>
              </a:rPr>
              <a:t>queries, DML, Native Dynamic  SQL, and </a:t>
            </a:r>
            <a:r>
              <a:rPr dirty="0" sz="1550" spc="10" b="1">
                <a:latin typeface="Courier New"/>
                <a:cs typeface="Courier New"/>
              </a:rPr>
              <a:t>DBMS_SQL</a:t>
            </a:r>
            <a:r>
              <a:rPr dirty="0" sz="1550" spc="-500" b="1">
                <a:latin typeface="Courier New"/>
                <a:cs typeface="Courier New"/>
              </a:rPr>
              <a:t> </a:t>
            </a:r>
            <a:r>
              <a:rPr dirty="0" sz="1550" spc="10" b="1">
                <a:latin typeface="Arial"/>
                <a:cs typeface="Arial"/>
              </a:rPr>
              <a:t>package are resolved </a:t>
            </a:r>
            <a:r>
              <a:rPr dirty="0" sz="1550" spc="5" b="1">
                <a:latin typeface="Arial"/>
                <a:cs typeface="Arial"/>
              </a:rPr>
              <a:t>in </a:t>
            </a:r>
            <a:r>
              <a:rPr dirty="0" sz="1550" spc="10" b="1">
                <a:latin typeface="Arial"/>
                <a:cs typeface="Arial"/>
              </a:rPr>
              <a:t>the  invoker’s</a:t>
            </a:r>
            <a:r>
              <a:rPr dirty="0" sz="1550" spc="5" b="1">
                <a:latin typeface="Arial"/>
                <a:cs typeface="Arial"/>
              </a:rPr>
              <a:t> </a:t>
            </a:r>
            <a:r>
              <a:rPr dirty="0" sz="1550" spc="10" b="1">
                <a:latin typeface="Arial"/>
                <a:cs typeface="Arial"/>
              </a:rPr>
              <a:t>schema</a:t>
            </a:r>
            <a:endParaRPr sz="1550">
              <a:latin typeface="Arial"/>
              <a:cs typeface="Arial"/>
            </a:endParaRPr>
          </a:p>
          <a:p>
            <a:pPr marL="1035050" marR="890905" indent="-327025">
              <a:lnSpc>
                <a:spcPct val="101299"/>
              </a:lnSpc>
              <a:spcBef>
                <a:spcPts val="355"/>
              </a:spcBef>
              <a:buClr>
                <a:srgbClr val="FF0000"/>
              </a:buClr>
              <a:buFont typeface="Arial"/>
              <a:buChar char="•"/>
              <a:tabLst>
                <a:tab pos="1035050" algn="l"/>
                <a:tab pos="1035685" algn="l"/>
              </a:tabLst>
            </a:pPr>
            <a:r>
              <a:rPr dirty="0" sz="1550" spc="10" b="1">
                <a:latin typeface="Arial"/>
                <a:cs typeface="Arial"/>
              </a:rPr>
              <a:t>Calls to other packages, functions, and  procedures are resolved </a:t>
            </a:r>
            <a:r>
              <a:rPr dirty="0" sz="1550" spc="5" b="1">
                <a:latin typeface="Arial"/>
                <a:cs typeface="Arial"/>
              </a:rPr>
              <a:t>in </a:t>
            </a:r>
            <a:r>
              <a:rPr dirty="0" sz="1550" spc="10" b="1">
                <a:latin typeface="Arial"/>
                <a:cs typeface="Arial"/>
              </a:rPr>
              <a:t>the definer’s</a:t>
            </a:r>
            <a:r>
              <a:rPr dirty="0" sz="1550" spc="-15" b="1">
                <a:latin typeface="Arial"/>
                <a:cs typeface="Arial"/>
              </a:rPr>
              <a:t> </a:t>
            </a:r>
            <a:r>
              <a:rPr dirty="0" sz="1550" spc="10" b="1">
                <a:latin typeface="Arial"/>
                <a:cs typeface="Arial"/>
              </a:rPr>
              <a:t>schema</a:t>
            </a:r>
            <a:endParaRPr sz="1550">
              <a:latin typeface="Arial"/>
              <a:cs typeface="Arial"/>
            </a:endParaRPr>
          </a:p>
          <a:p>
            <a:pPr>
              <a:lnSpc>
                <a:spcPct val="100000"/>
              </a:lnSpc>
              <a:spcBef>
                <a:spcPts val="15"/>
              </a:spcBef>
            </a:pPr>
            <a:endParaRPr sz="1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25499" y="2061591"/>
            <a:ext cx="5126355" cy="1219200"/>
            <a:chOff x="1325499" y="2061591"/>
            <a:chExt cx="5126355" cy="1219200"/>
          </a:xfrm>
        </p:grpSpPr>
        <p:sp>
          <p:nvSpPr>
            <p:cNvPr id="5" name="object 5"/>
            <p:cNvSpPr/>
            <p:nvPr/>
          </p:nvSpPr>
          <p:spPr>
            <a:xfrm>
              <a:off x="1335786" y="2071878"/>
              <a:ext cx="5105400" cy="1198880"/>
            </a:xfrm>
            <a:custGeom>
              <a:avLst/>
              <a:gdLst/>
              <a:ahLst/>
              <a:cxnLst/>
              <a:rect l="l" t="t" r="r" b="b"/>
              <a:pathLst>
                <a:path w="5105400" h="1198879">
                  <a:moveTo>
                    <a:pt x="5105400" y="0"/>
                  </a:moveTo>
                  <a:lnTo>
                    <a:pt x="0" y="0"/>
                  </a:lnTo>
                  <a:lnTo>
                    <a:pt x="0" y="1198626"/>
                  </a:lnTo>
                  <a:lnTo>
                    <a:pt x="5105400" y="1198626"/>
                  </a:lnTo>
                  <a:lnTo>
                    <a:pt x="5105400" y="0"/>
                  </a:lnTo>
                  <a:close/>
                </a:path>
              </a:pathLst>
            </a:custGeom>
            <a:solidFill>
              <a:srgbClr val="CCCCCC"/>
            </a:solidFill>
          </p:spPr>
          <p:txBody>
            <a:bodyPr wrap="square" lIns="0" tIns="0" rIns="0" bIns="0" rtlCol="0"/>
            <a:lstStyle/>
            <a:p/>
          </p:txBody>
        </p:sp>
        <p:sp>
          <p:nvSpPr>
            <p:cNvPr id="6" name="object 6"/>
            <p:cNvSpPr/>
            <p:nvPr/>
          </p:nvSpPr>
          <p:spPr>
            <a:xfrm>
              <a:off x="1335786" y="2071878"/>
              <a:ext cx="5105400" cy="1198880"/>
            </a:xfrm>
            <a:custGeom>
              <a:avLst/>
              <a:gdLst/>
              <a:ahLst/>
              <a:cxnLst/>
              <a:rect l="l" t="t" r="r" b="b"/>
              <a:pathLst>
                <a:path w="5105400" h="1198879">
                  <a:moveTo>
                    <a:pt x="5105400" y="0"/>
                  </a:moveTo>
                  <a:lnTo>
                    <a:pt x="0" y="0"/>
                  </a:lnTo>
                  <a:lnTo>
                    <a:pt x="0" y="1198626"/>
                  </a:lnTo>
                  <a:lnTo>
                    <a:pt x="5105400" y="1198626"/>
                  </a:lnTo>
                  <a:lnTo>
                    <a:pt x="5105400" y="0"/>
                  </a:lnTo>
                  <a:close/>
                </a:path>
              </a:pathLst>
            </a:custGeom>
            <a:ln w="20574">
              <a:solidFill>
                <a:srgbClr val="000000"/>
              </a:solidFill>
            </a:ln>
          </p:spPr>
          <p:txBody>
            <a:bodyPr wrap="square" lIns="0" tIns="0" rIns="0" bIns="0" rtlCol="0"/>
            <a:lstStyle/>
            <a:p/>
          </p:txBody>
        </p:sp>
      </p:grpSp>
      <p:sp>
        <p:nvSpPr>
          <p:cNvPr id="7" name="object 7"/>
          <p:cNvSpPr txBox="1"/>
          <p:nvPr/>
        </p:nvSpPr>
        <p:spPr>
          <a:xfrm>
            <a:off x="4104894" y="2331720"/>
            <a:ext cx="1906905" cy="218440"/>
          </a:xfrm>
          <a:prstGeom prst="rect">
            <a:avLst/>
          </a:prstGeom>
          <a:solidFill>
            <a:srgbClr val="CCCCCC"/>
          </a:solidFill>
          <a:ln w="20574">
            <a:solidFill>
              <a:srgbClr val="FF0000"/>
            </a:solidFill>
          </a:ln>
        </p:spPr>
        <p:txBody>
          <a:bodyPr wrap="square" lIns="0" tIns="0" rIns="0" bIns="0" rtlCol="0" vert="horz">
            <a:spAutoFit/>
          </a:bodyPr>
          <a:lstStyle/>
          <a:p>
            <a:pPr marL="40005">
              <a:lnSpc>
                <a:spcPts val="1230"/>
              </a:lnSpc>
            </a:pPr>
            <a:r>
              <a:rPr dirty="0" sz="1300" spc="-15" b="1">
                <a:latin typeface="Courier New"/>
                <a:cs typeface="Courier New"/>
              </a:rPr>
              <a:t>AUTHID</a:t>
            </a:r>
            <a:r>
              <a:rPr dirty="0" sz="1300" spc="-55" b="1">
                <a:latin typeface="Courier New"/>
                <a:cs typeface="Courier New"/>
              </a:rPr>
              <a:t> </a:t>
            </a:r>
            <a:r>
              <a:rPr dirty="0" sz="1300" spc="-20" b="1">
                <a:latin typeface="Courier New"/>
                <a:cs typeface="Courier New"/>
              </a:rPr>
              <a:t>CURRENT_USER</a:t>
            </a:r>
            <a:endParaRPr sz="1300">
              <a:latin typeface="Courier New"/>
              <a:cs typeface="Courier New"/>
            </a:endParaRPr>
          </a:p>
        </p:txBody>
      </p:sp>
      <p:sp>
        <p:nvSpPr>
          <p:cNvPr id="16" name="object 1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7" name="object 1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7</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8" name="object 1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6098638" y="2278634"/>
            <a:ext cx="208279"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IS</a:t>
            </a:r>
            <a:endParaRPr sz="1300">
              <a:latin typeface="Courier New"/>
              <a:cs typeface="Courier New"/>
            </a:endParaRPr>
          </a:p>
        </p:txBody>
      </p:sp>
      <p:sp>
        <p:nvSpPr>
          <p:cNvPr id="9" name="object 9"/>
          <p:cNvSpPr txBox="1"/>
          <p:nvPr/>
        </p:nvSpPr>
        <p:spPr>
          <a:xfrm>
            <a:off x="1411986" y="2082038"/>
            <a:ext cx="3625215" cy="1204595"/>
          </a:xfrm>
          <a:prstGeom prst="rect">
            <a:avLst/>
          </a:prstGeom>
        </p:spPr>
        <p:txBody>
          <a:bodyPr wrap="square" lIns="0" tIns="19050" rIns="0" bIns="0" rtlCol="0" vert="horz">
            <a:spAutoFit/>
          </a:bodyPr>
          <a:lstStyle/>
          <a:p>
            <a:pPr marL="194945" marR="5080" indent="-195580">
              <a:lnSpc>
                <a:spcPts val="1550"/>
              </a:lnSpc>
              <a:spcBef>
                <a:spcPts val="150"/>
              </a:spcBef>
            </a:pPr>
            <a:r>
              <a:rPr dirty="0" sz="1300" spc="-15" b="1">
                <a:latin typeface="Courier New"/>
                <a:cs typeface="Courier New"/>
              </a:rPr>
              <a:t>CREATE OR REPLACE PROCEDURE </a:t>
            </a:r>
            <a:r>
              <a:rPr dirty="0" sz="1300" spc="-20" b="1">
                <a:latin typeface="Courier New"/>
                <a:cs typeface="Courier New"/>
              </a:rPr>
              <a:t>add_dept(  </a:t>
            </a:r>
            <a:r>
              <a:rPr dirty="0" sz="1300" spc="-15" b="1">
                <a:latin typeface="Courier New"/>
                <a:cs typeface="Courier New"/>
              </a:rPr>
              <a:t>id NUMBER, name</a:t>
            </a:r>
            <a:r>
              <a:rPr dirty="0" sz="1300" spc="-45" b="1">
                <a:latin typeface="Courier New"/>
                <a:cs typeface="Courier New"/>
              </a:rPr>
              <a:t> </a:t>
            </a:r>
            <a:r>
              <a:rPr dirty="0" sz="1300" spc="-20" b="1">
                <a:latin typeface="Courier New"/>
                <a:cs typeface="Courier New"/>
              </a:rPr>
              <a:t>VARCHAR2)</a:t>
            </a:r>
            <a:endParaRPr sz="1300">
              <a:latin typeface="Courier New"/>
              <a:cs typeface="Courier New"/>
            </a:endParaRPr>
          </a:p>
          <a:p>
            <a:pPr>
              <a:lnSpc>
                <a:spcPts val="1485"/>
              </a:lnSpc>
            </a:pPr>
            <a:r>
              <a:rPr dirty="0" sz="1300" spc="-15" b="1">
                <a:latin typeface="Courier New"/>
                <a:cs typeface="Courier New"/>
              </a:rPr>
              <a:t>BEGIN</a:t>
            </a:r>
            <a:endParaRPr sz="1300">
              <a:latin typeface="Courier New"/>
              <a:cs typeface="Courier New"/>
            </a:endParaRPr>
          </a:p>
          <a:p>
            <a:pPr marL="194945" marR="786130">
              <a:lnSpc>
                <a:spcPts val="1550"/>
              </a:lnSpc>
              <a:spcBef>
                <a:spcPts val="50"/>
              </a:spcBef>
            </a:pPr>
            <a:r>
              <a:rPr dirty="0" sz="1300" spc="-15" b="1">
                <a:latin typeface="Courier New"/>
                <a:cs typeface="Courier New"/>
              </a:rPr>
              <a:t>INSERT INTO </a:t>
            </a:r>
            <a:r>
              <a:rPr dirty="0" sz="1300" spc="-20" b="1">
                <a:latin typeface="Courier New"/>
                <a:cs typeface="Courier New"/>
              </a:rPr>
              <a:t>departments  </a:t>
            </a:r>
            <a:r>
              <a:rPr dirty="0" sz="1300" spc="-15" b="1">
                <a:latin typeface="Courier New"/>
                <a:cs typeface="Courier New"/>
              </a:rPr>
              <a:t>VALUES</a:t>
            </a:r>
            <a:r>
              <a:rPr dirty="0" sz="1300" spc="-40" b="1">
                <a:latin typeface="Courier New"/>
                <a:cs typeface="Courier New"/>
              </a:rPr>
              <a:t> </a:t>
            </a:r>
            <a:r>
              <a:rPr dirty="0" sz="1300" spc="-20" b="1">
                <a:latin typeface="Courier New"/>
                <a:cs typeface="Courier New"/>
              </a:rPr>
              <a:t>(id,name,NULL,NULL);</a:t>
            </a:r>
            <a:endParaRPr sz="1300">
              <a:latin typeface="Courier New"/>
              <a:cs typeface="Courier New"/>
            </a:endParaRPr>
          </a:p>
          <a:p>
            <a:pPr>
              <a:lnSpc>
                <a:spcPts val="1495"/>
              </a:lnSpc>
            </a:pP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743204" y="5609382"/>
            <a:ext cx="6121400" cy="97345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Specifying Invoker’s</a:t>
            </a:r>
            <a:r>
              <a:rPr dirty="0" sz="1300" b="1">
                <a:latin typeface="Arial"/>
                <a:cs typeface="Arial"/>
              </a:rPr>
              <a:t> </a:t>
            </a:r>
            <a:r>
              <a:rPr dirty="0" sz="1300" spc="5" b="1">
                <a:latin typeface="Arial"/>
                <a:cs typeface="Arial"/>
              </a:rPr>
              <a:t>Rights</a:t>
            </a:r>
            <a:endParaRPr sz="1300">
              <a:latin typeface="Arial"/>
              <a:cs typeface="Arial"/>
            </a:endParaRPr>
          </a:p>
          <a:p>
            <a:pPr marL="137795">
              <a:lnSpc>
                <a:spcPct val="100000"/>
              </a:lnSpc>
              <a:spcBef>
                <a:spcPts val="390"/>
              </a:spcBef>
            </a:pPr>
            <a:r>
              <a:rPr dirty="0" sz="1300" b="1">
                <a:latin typeface="Times New Roman"/>
                <a:cs typeface="Times New Roman"/>
              </a:rPr>
              <a:t>Setting </a:t>
            </a:r>
            <a:r>
              <a:rPr dirty="0" sz="1300" spc="5" b="1">
                <a:latin typeface="Times New Roman"/>
                <a:cs typeface="Times New Roman"/>
              </a:rPr>
              <a:t>Invoker’s</a:t>
            </a:r>
            <a:r>
              <a:rPr dirty="0" sz="1300" spc="-5" b="1">
                <a:latin typeface="Times New Roman"/>
                <a:cs typeface="Times New Roman"/>
              </a:rPr>
              <a:t> </a:t>
            </a:r>
            <a:r>
              <a:rPr dirty="0" sz="1300" b="1">
                <a:latin typeface="Times New Roman"/>
                <a:cs typeface="Times New Roman"/>
              </a:rPr>
              <a:t>Rights</a:t>
            </a:r>
            <a:endParaRPr sz="1300">
              <a:latin typeface="Times New Roman"/>
              <a:cs typeface="Times New Roman"/>
            </a:endParaRPr>
          </a:p>
          <a:p>
            <a:pPr marL="138430" marR="5080">
              <a:lnSpc>
                <a:spcPct val="101499"/>
              </a:lnSpc>
              <a:spcBef>
                <a:spcPts val="395"/>
              </a:spcBef>
            </a:pPr>
            <a:r>
              <a:rPr dirty="0" sz="1300" spc="10">
                <a:latin typeface="Times New Roman"/>
                <a:cs typeface="Times New Roman"/>
              </a:rPr>
              <a:t>The </a:t>
            </a:r>
            <a:r>
              <a:rPr dirty="0" sz="1300" spc="5">
                <a:latin typeface="Times New Roman"/>
                <a:cs typeface="Times New Roman"/>
              </a:rPr>
              <a:t>following is the syntax for setting invoker’s rights for different </a:t>
            </a:r>
            <a:r>
              <a:rPr dirty="0" sz="1300" spc="10">
                <a:latin typeface="Times New Roman"/>
                <a:cs typeface="Times New Roman"/>
              </a:rPr>
              <a:t>PL/SQL </a:t>
            </a:r>
            <a:r>
              <a:rPr dirty="0" sz="1300" spc="5">
                <a:latin typeface="Times New Roman"/>
                <a:cs typeface="Times New Roman"/>
              </a:rPr>
              <a:t>subprogram  constructs:</a:t>
            </a:r>
            <a:endParaRPr sz="1300">
              <a:latin typeface="Times New Roman"/>
              <a:cs typeface="Times New Roman"/>
            </a:endParaRPr>
          </a:p>
        </p:txBody>
      </p:sp>
      <p:sp>
        <p:nvSpPr>
          <p:cNvPr id="11" name="object 11"/>
          <p:cNvSpPr txBox="1"/>
          <p:nvPr/>
        </p:nvSpPr>
        <p:spPr>
          <a:xfrm>
            <a:off x="2397248" y="6545833"/>
            <a:ext cx="419163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FUNCTION name RETURN type </a:t>
            </a:r>
            <a:r>
              <a:rPr dirty="0" sz="1200" spc="5" b="1">
                <a:latin typeface="Courier New"/>
                <a:cs typeface="Courier New"/>
              </a:rPr>
              <a:t>AUTHID CURRENT_USER</a:t>
            </a:r>
            <a:endParaRPr sz="1200">
              <a:latin typeface="Courier New"/>
              <a:cs typeface="Courier New"/>
            </a:endParaRPr>
          </a:p>
        </p:txBody>
      </p:sp>
      <p:sp>
        <p:nvSpPr>
          <p:cNvPr id="12" name="object 12"/>
          <p:cNvSpPr txBox="1"/>
          <p:nvPr/>
        </p:nvSpPr>
        <p:spPr>
          <a:xfrm>
            <a:off x="1749044" y="6545833"/>
            <a:ext cx="581660" cy="951230"/>
          </a:xfrm>
          <a:prstGeom prst="rect">
            <a:avLst/>
          </a:prstGeom>
        </p:spPr>
        <p:txBody>
          <a:bodyPr wrap="square" lIns="0" tIns="11430" rIns="0" bIns="0" rtlCol="0" vert="horz">
            <a:spAutoFit/>
          </a:bodyPr>
          <a:lstStyle/>
          <a:p>
            <a:pPr marL="12700" marR="5080" indent="-635">
              <a:lnSpc>
                <a:spcPct val="101299"/>
              </a:lnSpc>
              <a:spcBef>
                <a:spcPts val="90"/>
              </a:spcBef>
            </a:pPr>
            <a:r>
              <a:rPr dirty="0" sz="1200" spc="5">
                <a:latin typeface="Courier New"/>
                <a:cs typeface="Courier New"/>
              </a:rPr>
              <a:t>CREATE  </a:t>
            </a:r>
            <a:r>
              <a:rPr dirty="0" sz="1200" spc="5">
                <a:latin typeface="Courier New"/>
                <a:cs typeface="Courier New"/>
              </a:rPr>
              <a:t>IS...  </a:t>
            </a:r>
            <a:r>
              <a:rPr dirty="0" sz="1200" spc="5">
                <a:latin typeface="Courier New"/>
                <a:cs typeface="Courier New"/>
              </a:rPr>
              <a:t>CREATE  CREATE  CREATE</a:t>
            </a:r>
            <a:endParaRPr sz="1200">
              <a:latin typeface="Courier New"/>
              <a:cs typeface="Courier New"/>
            </a:endParaRPr>
          </a:p>
        </p:txBody>
      </p:sp>
      <p:sp>
        <p:nvSpPr>
          <p:cNvPr id="13" name="object 13"/>
          <p:cNvSpPr txBox="1"/>
          <p:nvPr/>
        </p:nvSpPr>
        <p:spPr>
          <a:xfrm>
            <a:off x="2396756" y="6916174"/>
            <a:ext cx="3729354" cy="581025"/>
          </a:xfrm>
          <a:prstGeom prst="rect">
            <a:avLst/>
          </a:prstGeom>
        </p:spPr>
        <p:txBody>
          <a:bodyPr wrap="square" lIns="0" tIns="11430" rIns="0" bIns="0" rtlCol="0" vert="horz">
            <a:spAutoFit/>
          </a:bodyPr>
          <a:lstStyle/>
          <a:p>
            <a:pPr marL="12700" marR="5080" indent="-635">
              <a:lnSpc>
                <a:spcPct val="101299"/>
              </a:lnSpc>
              <a:spcBef>
                <a:spcPts val="90"/>
              </a:spcBef>
            </a:pPr>
            <a:r>
              <a:rPr dirty="0" sz="1200" spc="5">
                <a:latin typeface="Courier New"/>
                <a:cs typeface="Courier New"/>
              </a:rPr>
              <a:t>PROCEDURE name </a:t>
            </a:r>
            <a:r>
              <a:rPr dirty="0" sz="1200" spc="5" b="1">
                <a:latin typeface="Courier New"/>
                <a:cs typeface="Courier New"/>
              </a:rPr>
              <a:t>AUTHID CURRENT_USER </a:t>
            </a:r>
            <a:r>
              <a:rPr dirty="0" sz="1200" spc="5">
                <a:latin typeface="Courier New"/>
                <a:cs typeface="Courier New"/>
              </a:rPr>
              <a:t>IS…  PACKAGE name </a:t>
            </a:r>
            <a:r>
              <a:rPr dirty="0" sz="1200" spc="5" b="1">
                <a:latin typeface="Courier New"/>
                <a:cs typeface="Courier New"/>
              </a:rPr>
              <a:t>AUTHID CURRENT_USER </a:t>
            </a:r>
            <a:r>
              <a:rPr dirty="0" sz="1200">
                <a:latin typeface="Courier New"/>
                <a:cs typeface="Courier New"/>
              </a:rPr>
              <a:t>IS…  </a:t>
            </a:r>
            <a:r>
              <a:rPr dirty="0" sz="1200" spc="5">
                <a:latin typeface="Courier New"/>
                <a:cs typeface="Courier New"/>
              </a:rPr>
              <a:t>TYPE name </a:t>
            </a:r>
            <a:r>
              <a:rPr dirty="0" sz="1200" spc="5" b="1">
                <a:latin typeface="Courier New"/>
                <a:cs typeface="Courier New"/>
              </a:rPr>
              <a:t>AUTHID CURRENT_USER </a:t>
            </a:r>
            <a:r>
              <a:rPr dirty="0" sz="1200" spc="5">
                <a:latin typeface="Courier New"/>
                <a:cs typeface="Courier New"/>
              </a:rPr>
              <a:t>IS</a:t>
            </a:r>
            <a:r>
              <a:rPr dirty="0" sz="1200" spc="-10">
                <a:latin typeface="Courier New"/>
                <a:cs typeface="Courier New"/>
              </a:rPr>
              <a:t> </a:t>
            </a:r>
            <a:r>
              <a:rPr dirty="0" sz="1200" spc="5">
                <a:latin typeface="Courier New"/>
                <a:cs typeface="Courier New"/>
              </a:rPr>
              <a:t>OBJECT…</a:t>
            </a:r>
            <a:endParaRPr sz="1200">
              <a:latin typeface="Courier New"/>
              <a:cs typeface="Courier New"/>
            </a:endParaRPr>
          </a:p>
        </p:txBody>
      </p:sp>
      <p:sp>
        <p:nvSpPr>
          <p:cNvPr id="14" name="object 14"/>
          <p:cNvSpPr txBox="1"/>
          <p:nvPr/>
        </p:nvSpPr>
        <p:spPr>
          <a:xfrm>
            <a:off x="868933" y="7462535"/>
            <a:ext cx="5958840" cy="2005330"/>
          </a:xfrm>
          <a:prstGeom prst="rect">
            <a:avLst/>
          </a:prstGeom>
        </p:spPr>
        <p:txBody>
          <a:bodyPr wrap="square" lIns="0" tIns="74930" rIns="0" bIns="0" rtlCol="0" vert="horz">
            <a:spAutoFit/>
          </a:bodyPr>
          <a:lstStyle/>
          <a:p>
            <a:pPr marL="12700">
              <a:lnSpc>
                <a:spcPct val="100000"/>
              </a:lnSpc>
              <a:spcBef>
                <a:spcPts val="590"/>
              </a:spcBef>
            </a:pPr>
            <a:r>
              <a:rPr dirty="0" sz="1300" spc="5">
                <a:latin typeface="Times New Roman"/>
                <a:cs typeface="Times New Roman"/>
              </a:rPr>
              <a:t>In these statements, set </a:t>
            </a:r>
            <a:r>
              <a:rPr dirty="0" sz="1300" spc="15">
                <a:latin typeface="Courier New"/>
                <a:cs typeface="Courier New"/>
              </a:rPr>
              <a:t>AUTHID</a:t>
            </a:r>
            <a:r>
              <a:rPr dirty="0" sz="1300" spc="-380">
                <a:latin typeface="Courier New"/>
                <a:cs typeface="Courier New"/>
              </a:rPr>
              <a:t> </a:t>
            </a:r>
            <a:r>
              <a:rPr dirty="0" sz="1300" spc="5">
                <a:latin typeface="Times New Roman"/>
                <a:cs typeface="Times New Roman"/>
              </a:rPr>
              <a:t>to </a:t>
            </a:r>
            <a:r>
              <a:rPr dirty="0" sz="1300" spc="10">
                <a:latin typeface="Courier New"/>
                <a:cs typeface="Courier New"/>
              </a:rPr>
              <a:t>DEFINER</a:t>
            </a:r>
            <a:r>
              <a:rPr dirty="0" sz="1300" spc="10">
                <a:latin typeface="Times New Roman"/>
                <a:cs typeface="Times New Roman"/>
              </a:rPr>
              <a:t>, </a:t>
            </a:r>
            <a:r>
              <a:rPr dirty="0" sz="1300" spc="5">
                <a:latin typeface="Times New Roman"/>
                <a:cs typeface="Times New Roman"/>
              </a:rPr>
              <a:t>or </a:t>
            </a:r>
            <a:r>
              <a:rPr dirty="0" sz="1300" spc="10">
                <a:latin typeface="Times New Roman"/>
                <a:cs typeface="Times New Roman"/>
              </a:rPr>
              <a:t>do </a:t>
            </a:r>
            <a:r>
              <a:rPr dirty="0" sz="1300" spc="5">
                <a:latin typeface="Times New Roman"/>
                <a:cs typeface="Times New Roman"/>
              </a:rPr>
              <a:t>not use it for default behavior.</a:t>
            </a:r>
            <a:endParaRPr sz="1300">
              <a:latin typeface="Times New Roman"/>
              <a:cs typeface="Times New Roman"/>
            </a:endParaRPr>
          </a:p>
          <a:p>
            <a:pPr marL="12700">
              <a:lnSpc>
                <a:spcPct val="100000"/>
              </a:lnSpc>
              <a:spcBef>
                <a:spcPts val="500"/>
              </a:spcBef>
            </a:pPr>
            <a:r>
              <a:rPr dirty="0" sz="1300" spc="5" b="1">
                <a:latin typeface="Times New Roman"/>
                <a:cs typeface="Times New Roman"/>
              </a:rPr>
              <a:t>Name</a:t>
            </a:r>
            <a:r>
              <a:rPr dirty="0" sz="1300" spc="-5" b="1">
                <a:latin typeface="Times New Roman"/>
                <a:cs typeface="Times New Roman"/>
              </a:rPr>
              <a:t> </a:t>
            </a:r>
            <a:r>
              <a:rPr dirty="0" sz="1300" b="1">
                <a:latin typeface="Times New Roman"/>
                <a:cs typeface="Times New Roman"/>
              </a:rPr>
              <a:t>Resolution</a:t>
            </a:r>
            <a:endParaRPr sz="1300">
              <a:latin typeface="Times New Roman"/>
              <a:cs typeface="Times New Roman"/>
            </a:endParaRPr>
          </a:p>
          <a:p>
            <a:pPr marL="12700" marR="5080">
              <a:lnSpc>
                <a:spcPct val="101499"/>
              </a:lnSpc>
              <a:spcBef>
                <a:spcPts val="395"/>
              </a:spcBef>
            </a:pPr>
            <a:r>
              <a:rPr dirty="0" sz="1300" spc="5">
                <a:latin typeface="Times New Roman"/>
                <a:cs typeface="Times New Roman"/>
              </a:rPr>
              <a:t>For a definer’s rights procedure, all external references are resolved in the definer’s  schema. For an invoker’s rights procedure, </a:t>
            </a:r>
            <a:r>
              <a:rPr dirty="0" sz="1300">
                <a:latin typeface="Times New Roman"/>
                <a:cs typeface="Times New Roman"/>
              </a:rPr>
              <a:t>the </a:t>
            </a:r>
            <a:r>
              <a:rPr dirty="0" sz="1300" spc="5">
                <a:latin typeface="Times New Roman"/>
                <a:cs typeface="Times New Roman"/>
              </a:rPr>
              <a:t>resolution of external references depends  </a:t>
            </a:r>
            <a:r>
              <a:rPr dirty="0" sz="1300" spc="10">
                <a:latin typeface="Times New Roman"/>
                <a:cs typeface="Times New Roman"/>
              </a:rPr>
              <a:t>on </a:t>
            </a:r>
            <a:r>
              <a:rPr dirty="0" sz="1300" spc="5">
                <a:latin typeface="Times New Roman"/>
                <a:cs typeface="Times New Roman"/>
              </a:rPr>
              <a:t>the kind of statement in which they</a:t>
            </a:r>
            <a:r>
              <a:rPr dirty="0" sz="1300">
                <a:latin typeface="Times New Roman"/>
                <a:cs typeface="Times New Roman"/>
              </a:rPr>
              <a:t> </a:t>
            </a:r>
            <a:r>
              <a:rPr dirty="0" sz="1300" spc="5">
                <a:latin typeface="Times New Roman"/>
                <a:cs typeface="Times New Roman"/>
              </a:rPr>
              <a:t>appear:</a:t>
            </a:r>
            <a:endParaRPr sz="1300">
              <a:latin typeface="Times New Roman"/>
              <a:cs typeface="Times New Roman"/>
            </a:endParaRPr>
          </a:p>
          <a:p>
            <a:pPr marL="389890" marR="160020" indent="-251460">
              <a:lnSpc>
                <a:spcPts val="1510"/>
              </a:lnSpc>
              <a:spcBef>
                <a:spcPts val="110"/>
              </a:spcBef>
              <a:buChar char="•"/>
              <a:tabLst>
                <a:tab pos="389255" algn="l"/>
                <a:tab pos="389890" algn="l"/>
              </a:tabLst>
            </a:pPr>
            <a:r>
              <a:rPr dirty="0" sz="1300" spc="10">
                <a:latin typeface="Times New Roman"/>
                <a:cs typeface="Times New Roman"/>
              </a:rPr>
              <a:t>Names </a:t>
            </a:r>
            <a:r>
              <a:rPr dirty="0" sz="1300" spc="5">
                <a:latin typeface="Times New Roman"/>
                <a:cs typeface="Times New Roman"/>
              </a:rPr>
              <a:t>used in queries, data manipulation language </a:t>
            </a:r>
            <a:r>
              <a:rPr dirty="0" sz="1300" spc="10">
                <a:latin typeface="Times New Roman"/>
                <a:cs typeface="Times New Roman"/>
              </a:rPr>
              <a:t>(DML) </a:t>
            </a:r>
            <a:r>
              <a:rPr dirty="0" sz="1300" spc="5">
                <a:latin typeface="Times New Roman"/>
                <a:cs typeface="Times New Roman"/>
              </a:rPr>
              <a:t>statements, dynamic  SQL, and </a:t>
            </a:r>
            <a:r>
              <a:rPr dirty="0" sz="1300" spc="15">
                <a:latin typeface="Courier New"/>
                <a:cs typeface="Courier New"/>
              </a:rPr>
              <a:t>DBMS_SQL</a:t>
            </a:r>
            <a:r>
              <a:rPr dirty="0" sz="1300" spc="-434">
                <a:latin typeface="Courier New"/>
                <a:cs typeface="Courier New"/>
              </a:rPr>
              <a:t> </a:t>
            </a:r>
            <a:r>
              <a:rPr dirty="0" sz="1300" spc="5">
                <a:latin typeface="Times New Roman"/>
                <a:cs typeface="Times New Roman"/>
              </a:rPr>
              <a:t>are resolved in the invoker’s schema.</a:t>
            </a:r>
            <a:endParaRPr sz="1300">
              <a:latin typeface="Times New Roman"/>
              <a:cs typeface="Times New Roman"/>
            </a:endParaRPr>
          </a:p>
          <a:p>
            <a:pPr marL="389890" marR="348615" indent="-251460">
              <a:lnSpc>
                <a:spcPct val="101499"/>
              </a:lnSpc>
              <a:spcBef>
                <a:spcPts val="25"/>
              </a:spcBef>
              <a:buChar char="•"/>
              <a:tabLst>
                <a:tab pos="389255" algn="l"/>
                <a:tab pos="389890" algn="l"/>
              </a:tabLst>
            </a:pPr>
            <a:r>
              <a:rPr dirty="0" sz="1300" spc="5">
                <a:latin typeface="Times New Roman"/>
                <a:cs typeface="Times New Roman"/>
              </a:rPr>
              <a:t>All other statements, such as calls to packages, functions, and procedures, are  resolved in the definer’s</a:t>
            </a:r>
            <a:r>
              <a:rPr dirty="0" sz="1300" spc="10">
                <a:latin typeface="Times New Roman"/>
                <a:cs typeface="Times New Roman"/>
              </a:rPr>
              <a:t> </a:t>
            </a:r>
            <a:r>
              <a:rPr dirty="0" sz="1300" spc="5">
                <a:latin typeface="Times New Roman"/>
                <a:cs typeface="Times New Roman"/>
              </a:rPr>
              <a:t>schema.</a:t>
            </a:r>
            <a:endParaRPr sz="1300">
              <a:latin typeface="Times New Roman"/>
              <a:cs typeface="Times New Roman"/>
            </a:endParaRPr>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538668" y="2660332"/>
            <a:ext cx="1965960" cy="2072005"/>
            <a:chOff x="1538668" y="2660332"/>
            <a:chExt cx="1965960" cy="2072005"/>
          </a:xfrm>
        </p:grpSpPr>
        <p:sp>
          <p:nvSpPr>
            <p:cNvPr id="7" name="object 7"/>
            <p:cNvSpPr/>
            <p:nvPr/>
          </p:nvSpPr>
          <p:spPr>
            <a:xfrm>
              <a:off x="1549145" y="2670810"/>
              <a:ext cx="1945005" cy="2051050"/>
            </a:xfrm>
            <a:custGeom>
              <a:avLst/>
              <a:gdLst/>
              <a:ahLst/>
              <a:cxnLst/>
              <a:rect l="l" t="t" r="r" b="b"/>
              <a:pathLst>
                <a:path w="1945004" h="2051050">
                  <a:moveTo>
                    <a:pt x="1944624" y="0"/>
                  </a:moveTo>
                  <a:lnTo>
                    <a:pt x="0" y="0"/>
                  </a:lnTo>
                  <a:lnTo>
                    <a:pt x="0" y="2050542"/>
                  </a:lnTo>
                  <a:lnTo>
                    <a:pt x="1944624" y="2050542"/>
                  </a:lnTo>
                  <a:lnTo>
                    <a:pt x="1944624" y="0"/>
                  </a:lnTo>
                  <a:close/>
                </a:path>
              </a:pathLst>
            </a:custGeom>
            <a:solidFill>
              <a:srgbClr val="CCCCCC"/>
            </a:solidFill>
          </p:spPr>
          <p:txBody>
            <a:bodyPr wrap="square" lIns="0" tIns="0" rIns="0" bIns="0" rtlCol="0"/>
            <a:lstStyle/>
            <a:p/>
          </p:txBody>
        </p:sp>
        <p:sp>
          <p:nvSpPr>
            <p:cNvPr id="8" name="object 8"/>
            <p:cNvSpPr/>
            <p:nvPr/>
          </p:nvSpPr>
          <p:spPr>
            <a:xfrm>
              <a:off x="1549145" y="2670810"/>
              <a:ext cx="1945005" cy="2051050"/>
            </a:xfrm>
            <a:custGeom>
              <a:avLst/>
              <a:gdLst/>
              <a:ahLst/>
              <a:cxnLst/>
              <a:rect l="l" t="t" r="r" b="b"/>
              <a:pathLst>
                <a:path w="1945004" h="2051050">
                  <a:moveTo>
                    <a:pt x="1944624" y="0"/>
                  </a:moveTo>
                  <a:lnTo>
                    <a:pt x="0" y="0"/>
                  </a:lnTo>
                  <a:lnTo>
                    <a:pt x="0" y="2050542"/>
                  </a:lnTo>
                  <a:lnTo>
                    <a:pt x="1944624" y="2050542"/>
                  </a:lnTo>
                  <a:lnTo>
                    <a:pt x="1944624" y="0"/>
                  </a:lnTo>
                  <a:close/>
                </a:path>
              </a:pathLst>
            </a:custGeom>
            <a:ln w="20574">
              <a:solidFill>
                <a:srgbClr val="000000"/>
              </a:solidFill>
            </a:ln>
          </p:spPr>
          <p:txBody>
            <a:bodyPr wrap="square" lIns="0" tIns="0" rIns="0" bIns="0" rtlCol="0"/>
            <a:lstStyle/>
            <a:p/>
          </p:txBody>
        </p:sp>
      </p:grpSp>
      <p:sp>
        <p:nvSpPr>
          <p:cNvPr id="9" name="object 9"/>
          <p:cNvSpPr txBox="1"/>
          <p:nvPr/>
        </p:nvSpPr>
        <p:spPr>
          <a:xfrm>
            <a:off x="1625346" y="3270700"/>
            <a:ext cx="1672589" cy="1400175"/>
          </a:xfrm>
          <a:prstGeom prst="rect">
            <a:avLst/>
          </a:prstGeom>
        </p:spPr>
        <p:txBody>
          <a:bodyPr wrap="square" lIns="0" tIns="19050" rIns="0" bIns="0" rtlCol="0" vert="horz">
            <a:spAutoFit/>
          </a:bodyPr>
          <a:lstStyle/>
          <a:p>
            <a:pPr marL="194945" marR="5080">
              <a:lnSpc>
                <a:spcPts val="1550"/>
              </a:lnSpc>
              <a:spcBef>
                <a:spcPts val="150"/>
              </a:spcBef>
            </a:pPr>
            <a:r>
              <a:rPr dirty="0" sz="1300" spc="-15" b="1">
                <a:latin typeface="Courier New"/>
                <a:cs typeface="Courier New"/>
              </a:rPr>
              <a:t>emp_id :=</a:t>
            </a:r>
            <a:r>
              <a:rPr dirty="0" sz="1300" spc="-95" b="1">
                <a:latin typeface="Courier New"/>
                <a:cs typeface="Courier New"/>
              </a:rPr>
              <a:t> </a:t>
            </a:r>
            <a:r>
              <a:rPr dirty="0" sz="1300" spc="-20" b="1">
                <a:latin typeface="Courier New"/>
                <a:cs typeface="Courier New"/>
              </a:rPr>
              <a:t>1234;  COMMIT;</a:t>
            </a:r>
            <a:endParaRPr sz="1300">
              <a:latin typeface="Courier New"/>
              <a:cs typeface="Courier New"/>
            </a:endParaRPr>
          </a:p>
          <a:p>
            <a:pPr marL="194945">
              <a:lnSpc>
                <a:spcPts val="1485"/>
              </a:lnSpc>
            </a:pPr>
            <a:r>
              <a:rPr dirty="0" sz="1300" spc="-15" b="1">
                <a:latin typeface="Courier New"/>
                <a:cs typeface="Courier New"/>
              </a:rPr>
              <a:t>INSERT</a:t>
            </a:r>
            <a:r>
              <a:rPr dirty="0" sz="1300" spc="-30" b="1">
                <a:latin typeface="Courier New"/>
                <a:cs typeface="Courier New"/>
              </a:rPr>
              <a:t> </a:t>
            </a:r>
            <a:r>
              <a:rPr dirty="0" sz="1300" spc="-15" b="1">
                <a:latin typeface="Courier New"/>
                <a:cs typeface="Courier New"/>
              </a:rPr>
              <a:t>...</a:t>
            </a:r>
            <a:endParaRPr sz="1300">
              <a:latin typeface="Courier New"/>
              <a:cs typeface="Courier New"/>
            </a:endParaRPr>
          </a:p>
          <a:p>
            <a:pPr marL="194945" marR="492125">
              <a:lnSpc>
                <a:spcPts val="1550"/>
              </a:lnSpc>
              <a:spcBef>
                <a:spcPts val="55"/>
              </a:spcBef>
            </a:pPr>
            <a:r>
              <a:rPr dirty="0" sz="1300" spc="-15" b="1">
                <a:latin typeface="Courier New"/>
                <a:cs typeface="Courier New"/>
              </a:rPr>
              <a:t>proc2;  DELETE</a:t>
            </a:r>
            <a:r>
              <a:rPr dirty="0" sz="1300" spc="-80" b="1">
                <a:latin typeface="Courier New"/>
                <a:cs typeface="Courier New"/>
              </a:rPr>
              <a:t> </a:t>
            </a:r>
            <a:r>
              <a:rPr dirty="0" sz="1300" spc="-15" b="1">
                <a:latin typeface="Courier New"/>
                <a:cs typeface="Courier New"/>
              </a:rPr>
              <a:t>...  </a:t>
            </a:r>
            <a:r>
              <a:rPr dirty="0" sz="1300" spc="-20" b="1">
                <a:latin typeface="Courier New"/>
                <a:cs typeface="Courier New"/>
              </a:rPr>
              <a:t>COMMIT;</a:t>
            </a:r>
            <a:endParaRPr sz="1300">
              <a:latin typeface="Courier New"/>
              <a:cs typeface="Courier New"/>
            </a:endParaRPr>
          </a:p>
          <a:p>
            <a:pPr>
              <a:lnSpc>
                <a:spcPts val="1490"/>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proc1;</a:t>
            </a:r>
            <a:endParaRPr sz="1300">
              <a:latin typeface="Courier New"/>
              <a:cs typeface="Courier New"/>
            </a:endParaRPr>
          </a:p>
        </p:txBody>
      </p:sp>
      <p:grpSp>
        <p:nvGrpSpPr>
          <p:cNvPr id="10" name="object 10"/>
          <p:cNvGrpSpPr/>
          <p:nvPr/>
        </p:nvGrpSpPr>
        <p:grpSpPr>
          <a:xfrm>
            <a:off x="3821620" y="2648140"/>
            <a:ext cx="2636520" cy="2327910"/>
            <a:chOff x="3821620" y="2648140"/>
            <a:chExt cx="2636520" cy="2327910"/>
          </a:xfrm>
        </p:grpSpPr>
        <p:sp>
          <p:nvSpPr>
            <p:cNvPr id="11" name="object 11"/>
            <p:cNvSpPr/>
            <p:nvPr/>
          </p:nvSpPr>
          <p:spPr>
            <a:xfrm>
              <a:off x="3832098" y="2658617"/>
              <a:ext cx="2615565" cy="2306955"/>
            </a:xfrm>
            <a:custGeom>
              <a:avLst/>
              <a:gdLst/>
              <a:ahLst/>
              <a:cxnLst/>
              <a:rect l="l" t="t" r="r" b="b"/>
              <a:pathLst>
                <a:path w="2615565" h="2306954">
                  <a:moveTo>
                    <a:pt x="2615184" y="0"/>
                  </a:moveTo>
                  <a:lnTo>
                    <a:pt x="0" y="0"/>
                  </a:lnTo>
                  <a:lnTo>
                    <a:pt x="0" y="2306574"/>
                  </a:lnTo>
                  <a:lnTo>
                    <a:pt x="2615184" y="2306574"/>
                  </a:lnTo>
                  <a:lnTo>
                    <a:pt x="2615184" y="0"/>
                  </a:lnTo>
                  <a:close/>
                </a:path>
              </a:pathLst>
            </a:custGeom>
            <a:solidFill>
              <a:srgbClr val="CCCCCC"/>
            </a:solidFill>
          </p:spPr>
          <p:txBody>
            <a:bodyPr wrap="square" lIns="0" tIns="0" rIns="0" bIns="0" rtlCol="0"/>
            <a:lstStyle/>
            <a:p/>
          </p:txBody>
        </p:sp>
        <p:sp>
          <p:nvSpPr>
            <p:cNvPr id="12" name="object 12"/>
            <p:cNvSpPr/>
            <p:nvPr/>
          </p:nvSpPr>
          <p:spPr>
            <a:xfrm>
              <a:off x="3832098" y="2658617"/>
              <a:ext cx="2615565" cy="2306955"/>
            </a:xfrm>
            <a:custGeom>
              <a:avLst/>
              <a:gdLst/>
              <a:ahLst/>
              <a:cxnLst/>
              <a:rect l="l" t="t" r="r" b="b"/>
              <a:pathLst>
                <a:path w="2615565" h="2306954">
                  <a:moveTo>
                    <a:pt x="2615184" y="0"/>
                  </a:moveTo>
                  <a:lnTo>
                    <a:pt x="0" y="0"/>
                  </a:lnTo>
                  <a:lnTo>
                    <a:pt x="0" y="2306574"/>
                  </a:lnTo>
                  <a:lnTo>
                    <a:pt x="2615184" y="2306574"/>
                  </a:lnTo>
                  <a:lnTo>
                    <a:pt x="2615184"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3908297" y="2596304"/>
            <a:ext cx="2453640" cy="789940"/>
          </a:xfrm>
          <a:prstGeom prst="rect">
            <a:avLst/>
          </a:prstGeom>
        </p:spPr>
        <p:txBody>
          <a:bodyPr wrap="square" lIns="0" tIns="12700" rIns="0" bIns="0" rtlCol="0" vert="horz">
            <a:spAutoFit/>
          </a:bodyPr>
          <a:lstStyle/>
          <a:p>
            <a:pPr marL="97155" marR="688340" indent="-97790">
              <a:lnSpc>
                <a:spcPct val="128499"/>
              </a:lnSpc>
              <a:spcBef>
                <a:spcPts val="100"/>
              </a:spcBef>
            </a:pPr>
            <a:r>
              <a:rPr dirty="0" sz="1300" spc="-15" b="1">
                <a:latin typeface="Courier New"/>
                <a:cs typeface="Courier New"/>
              </a:rPr>
              <a:t>PROCEDURE proc2</a:t>
            </a:r>
            <a:r>
              <a:rPr dirty="0" sz="1300" spc="-110" b="1">
                <a:latin typeface="Courier New"/>
                <a:cs typeface="Courier New"/>
              </a:rPr>
              <a:t> </a:t>
            </a:r>
            <a:r>
              <a:rPr dirty="0" sz="1300" spc="-20" b="1">
                <a:latin typeface="Courier New"/>
                <a:cs typeface="Courier New"/>
              </a:rPr>
              <a:t>IS  </a:t>
            </a:r>
            <a:r>
              <a:rPr dirty="0" sz="1300" spc="-15" b="1">
                <a:latin typeface="Courier New"/>
                <a:cs typeface="Courier New"/>
              </a:rPr>
              <a:t>PRAGMA</a:t>
            </a:r>
            <a:endParaRPr sz="1300">
              <a:latin typeface="Courier New"/>
              <a:cs typeface="Courier New"/>
            </a:endParaRPr>
          </a:p>
          <a:p>
            <a:pPr marL="194945">
              <a:lnSpc>
                <a:spcPct val="100000"/>
              </a:lnSpc>
              <a:spcBef>
                <a:spcPts val="450"/>
              </a:spcBef>
            </a:pPr>
            <a:r>
              <a:rPr dirty="0" sz="1300" spc="-20" b="1">
                <a:latin typeface="Courier New"/>
                <a:cs typeface="Courier New"/>
              </a:rPr>
              <a:t>AUTONOMOUS_TRANSACTION;</a:t>
            </a:r>
            <a:endParaRPr sz="1300">
              <a:latin typeface="Courier New"/>
              <a:cs typeface="Courier New"/>
            </a:endParaRPr>
          </a:p>
        </p:txBody>
      </p:sp>
      <p:sp>
        <p:nvSpPr>
          <p:cNvPr id="14" name="object 14"/>
          <p:cNvSpPr txBox="1"/>
          <p:nvPr/>
        </p:nvSpPr>
        <p:spPr>
          <a:xfrm>
            <a:off x="4200898" y="3872048"/>
            <a:ext cx="989965" cy="535940"/>
          </a:xfrm>
          <a:prstGeom prst="rect">
            <a:avLst/>
          </a:prstGeom>
        </p:spPr>
        <p:txBody>
          <a:bodyPr wrap="square" lIns="0" tIns="69850" rIns="0" bIns="0" rtlCol="0" vert="horz">
            <a:spAutoFit/>
          </a:bodyPr>
          <a:lstStyle/>
          <a:p>
            <a:pPr>
              <a:lnSpc>
                <a:spcPct val="100000"/>
              </a:lnSpc>
              <a:spcBef>
                <a:spcPts val="550"/>
              </a:spcBef>
            </a:pPr>
            <a:r>
              <a:rPr dirty="0" sz="1300" spc="-15" b="1">
                <a:latin typeface="Courier New"/>
                <a:cs typeface="Courier New"/>
              </a:rPr>
              <a:t>UPDATE</a:t>
            </a:r>
            <a:r>
              <a:rPr dirty="0" sz="1300" spc="-85" b="1">
                <a:latin typeface="Courier New"/>
                <a:cs typeface="Courier New"/>
              </a:rPr>
              <a:t> </a:t>
            </a:r>
            <a:r>
              <a:rPr dirty="0" sz="1300" spc="-15" b="1">
                <a:latin typeface="Courier New"/>
                <a:cs typeface="Courier New"/>
              </a:rPr>
              <a:t>...</a:t>
            </a:r>
            <a:endParaRPr sz="1300">
              <a:latin typeface="Courier New"/>
              <a:cs typeface="Courier New"/>
            </a:endParaRPr>
          </a:p>
          <a:p>
            <a:pPr>
              <a:lnSpc>
                <a:spcPct val="100000"/>
              </a:lnSpc>
              <a:spcBef>
                <a:spcPts val="450"/>
              </a:spcBef>
            </a:pPr>
            <a:r>
              <a:rPr dirty="0" sz="1300" spc="-15" b="1">
                <a:latin typeface="Courier New"/>
                <a:cs typeface="Courier New"/>
              </a:rPr>
              <a:t>INSERT</a:t>
            </a:r>
            <a:r>
              <a:rPr dirty="0" sz="1300" spc="-85" b="1">
                <a:latin typeface="Courier New"/>
                <a:cs typeface="Courier New"/>
              </a:rPr>
              <a:t> </a:t>
            </a:r>
            <a:r>
              <a:rPr dirty="0" sz="1300" spc="-15" b="1">
                <a:latin typeface="Courier New"/>
                <a:cs typeface="Courier New"/>
              </a:rPr>
              <a:t>...</a:t>
            </a:r>
            <a:endParaRPr sz="1300">
              <a:latin typeface="Courier New"/>
              <a:cs typeface="Courier New"/>
            </a:endParaRPr>
          </a:p>
        </p:txBody>
      </p:sp>
      <p:sp>
        <p:nvSpPr>
          <p:cNvPr id="15" name="object 15"/>
          <p:cNvSpPr txBox="1"/>
          <p:nvPr/>
        </p:nvSpPr>
        <p:spPr>
          <a:xfrm>
            <a:off x="5177538" y="4441194"/>
            <a:ext cx="10864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a:t>
            </a:r>
            <a:r>
              <a:rPr dirty="0" sz="1300" spc="-75" b="1">
                <a:latin typeface="Courier New"/>
                <a:cs typeface="Courier New"/>
              </a:rPr>
              <a:t> </a:t>
            </a:r>
            <a:r>
              <a:rPr dirty="0" sz="1300" spc="-20" b="1">
                <a:latin typeface="Courier New"/>
                <a:cs typeface="Courier New"/>
              </a:rPr>
              <a:t>Required</a:t>
            </a:r>
            <a:endParaRPr sz="1300">
              <a:latin typeface="Courier New"/>
              <a:cs typeface="Courier New"/>
            </a:endParaRPr>
          </a:p>
        </p:txBody>
      </p:sp>
      <p:sp>
        <p:nvSpPr>
          <p:cNvPr id="16" name="object 16"/>
          <p:cNvSpPr txBox="1"/>
          <p:nvPr/>
        </p:nvSpPr>
        <p:spPr>
          <a:xfrm>
            <a:off x="4005776" y="4381723"/>
            <a:ext cx="989330" cy="537845"/>
          </a:xfrm>
          <a:prstGeom prst="rect">
            <a:avLst/>
          </a:prstGeom>
        </p:spPr>
        <p:txBody>
          <a:bodyPr wrap="square" lIns="0" tIns="70485" rIns="0" bIns="0" rtlCol="0" vert="horz">
            <a:spAutoFit/>
          </a:bodyPr>
          <a:lstStyle/>
          <a:p>
            <a:pPr marL="194945">
              <a:lnSpc>
                <a:spcPct val="100000"/>
              </a:lnSpc>
              <a:spcBef>
                <a:spcPts val="555"/>
              </a:spcBef>
            </a:pPr>
            <a:r>
              <a:rPr dirty="0" sz="1300" spc="-20" b="1">
                <a:latin typeface="Courier New"/>
                <a:cs typeface="Courier New"/>
              </a:rPr>
              <a:t>COMMIT;</a:t>
            </a:r>
            <a:endParaRPr sz="1300">
              <a:latin typeface="Courier New"/>
              <a:cs typeface="Courier New"/>
            </a:endParaRPr>
          </a:p>
          <a:p>
            <a:pPr>
              <a:lnSpc>
                <a:spcPct val="100000"/>
              </a:lnSpc>
              <a:spcBef>
                <a:spcPts val="459"/>
              </a:spcBef>
            </a:pPr>
            <a:r>
              <a:rPr dirty="0" sz="1300" spc="-15" b="1">
                <a:latin typeface="Courier New"/>
                <a:cs typeface="Courier New"/>
              </a:rPr>
              <a:t>END</a:t>
            </a:r>
            <a:r>
              <a:rPr dirty="0" sz="1300" spc="-80" b="1">
                <a:latin typeface="Courier New"/>
                <a:cs typeface="Courier New"/>
              </a:rPr>
              <a:t> </a:t>
            </a:r>
            <a:r>
              <a:rPr dirty="0" sz="1300" spc="-20" b="1">
                <a:latin typeface="Courier New"/>
                <a:cs typeface="Courier New"/>
              </a:rPr>
              <a:t>proc2;</a:t>
            </a:r>
            <a:endParaRPr sz="1300">
              <a:latin typeface="Courier New"/>
              <a:cs typeface="Courier New"/>
            </a:endParaRPr>
          </a:p>
        </p:txBody>
      </p:sp>
      <p:sp>
        <p:nvSpPr>
          <p:cNvPr id="17" name="object 17"/>
          <p:cNvSpPr txBox="1"/>
          <p:nvPr/>
        </p:nvSpPr>
        <p:spPr>
          <a:xfrm>
            <a:off x="2254757" y="873506"/>
            <a:ext cx="323786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Autonomous</a:t>
            </a:r>
            <a:r>
              <a:rPr dirty="0" sz="2000" spc="-40" b="1">
                <a:latin typeface="Arial"/>
                <a:cs typeface="Arial"/>
              </a:rPr>
              <a:t> </a:t>
            </a:r>
            <a:r>
              <a:rPr dirty="0" sz="2000" b="1">
                <a:latin typeface="Arial"/>
                <a:cs typeface="Arial"/>
              </a:rPr>
              <a:t>Transactions</a:t>
            </a:r>
            <a:endParaRPr sz="2000">
              <a:latin typeface="Arial"/>
              <a:cs typeface="Arial"/>
            </a:endParaRPr>
          </a:p>
        </p:txBody>
      </p:sp>
      <p:sp>
        <p:nvSpPr>
          <p:cNvPr id="18" name="object 18"/>
          <p:cNvSpPr txBox="1"/>
          <p:nvPr/>
        </p:nvSpPr>
        <p:spPr>
          <a:xfrm>
            <a:off x="1325117" y="1582927"/>
            <a:ext cx="4968875" cy="1713230"/>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10" b="1">
                <a:latin typeface="Arial"/>
                <a:cs typeface="Arial"/>
              </a:rPr>
              <a:t>Are independent transactions started by another  main</a:t>
            </a:r>
            <a:r>
              <a:rPr dirty="0" sz="1550" b="1">
                <a:latin typeface="Arial"/>
                <a:cs typeface="Arial"/>
              </a:rPr>
              <a:t> </a:t>
            </a:r>
            <a:r>
              <a:rPr dirty="0" sz="1550" spc="10" b="1">
                <a:latin typeface="Arial"/>
                <a:cs typeface="Arial"/>
              </a:rPr>
              <a:t>transaction.</a:t>
            </a:r>
            <a:endParaRPr sz="1550">
              <a:latin typeface="Arial"/>
              <a:cs typeface="Arial"/>
            </a:endParaRPr>
          </a:p>
          <a:p>
            <a:pPr marL="326390" marR="1986914" indent="-327025">
              <a:lnSpc>
                <a:spcPct val="100000"/>
              </a:lnSpc>
              <a:spcBef>
                <a:spcPts val="290"/>
              </a:spcBef>
              <a:buClr>
                <a:srgbClr val="FF0000"/>
              </a:buClr>
              <a:buFont typeface="Arial"/>
              <a:buChar char="•"/>
              <a:tabLst>
                <a:tab pos="326390" algn="l"/>
                <a:tab pos="327025" algn="l"/>
              </a:tabLst>
            </a:pPr>
            <a:r>
              <a:rPr dirty="0" sz="1550" spc="10" b="1">
                <a:latin typeface="Arial"/>
                <a:cs typeface="Arial"/>
              </a:rPr>
              <a:t>Are specified with </a:t>
            </a:r>
            <a:r>
              <a:rPr dirty="0" sz="1550" spc="10" b="1">
                <a:latin typeface="Courier New"/>
                <a:cs typeface="Courier New"/>
              </a:rPr>
              <a:t>PRAGMA  AUTONOMOUS_TRANSACTION</a:t>
            </a:r>
            <a:endParaRPr sz="1550">
              <a:latin typeface="Courier New"/>
              <a:cs typeface="Courier New"/>
            </a:endParaRPr>
          </a:p>
          <a:p>
            <a:pPr marL="299720">
              <a:lnSpc>
                <a:spcPts val="1555"/>
              </a:lnSpc>
              <a:spcBef>
                <a:spcPts val="860"/>
              </a:spcBef>
            </a:pPr>
            <a:r>
              <a:rPr dirty="0" sz="1300" spc="-15" b="1">
                <a:latin typeface="Courier New"/>
                <a:cs typeface="Courier New"/>
              </a:rPr>
              <a:t>PROCEDURE proc1</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299720" marR="3001645" indent="194945">
              <a:lnSpc>
                <a:spcPts val="1540"/>
              </a:lnSpc>
              <a:spcBef>
                <a:spcPts val="65"/>
              </a:spcBef>
              <a:tabLst>
                <a:tab pos="1275715" algn="l"/>
              </a:tabLst>
            </a:pPr>
            <a:r>
              <a:rPr dirty="0" sz="1300" spc="-20" b="1">
                <a:latin typeface="Courier New"/>
                <a:cs typeface="Courier New"/>
              </a:rPr>
              <a:t>emp_i</a:t>
            </a:r>
            <a:r>
              <a:rPr dirty="0" sz="1300" spc="-10" b="1">
                <a:latin typeface="Courier New"/>
                <a:cs typeface="Courier New"/>
              </a:rPr>
              <a:t>d</a:t>
            </a:r>
            <a:r>
              <a:rPr dirty="0" sz="1300" b="1">
                <a:latin typeface="Courier New"/>
                <a:cs typeface="Courier New"/>
              </a:rPr>
              <a:t>	</a:t>
            </a:r>
            <a:r>
              <a:rPr dirty="0" sz="1300" spc="-20" b="1">
                <a:latin typeface="Courier New"/>
                <a:cs typeface="Courier New"/>
              </a:rPr>
              <a:t>NUMBER;  </a:t>
            </a:r>
            <a:r>
              <a:rPr dirty="0" sz="1300" spc="-15" b="1">
                <a:latin typeface="Courier New"/>
                <a:cs typeface="Courier New"/>
              </a:rPr>
              <a:t>BEGIN</a:t>
            </a:r>
            <a:endParaRPr sz="1300">
              <a:latin typeface="Courier New"/>
              <a:cs typeface="Courier New"/>
            </a:endParaRPr>
          </a:p>
        </p:txBody>
      </p:sp>
      <p:grpSp>
        <p:nvGrpSpPr>
          <p:cNvPr id="19" name="object 19"/>
          <p:cNvGrpSpPr/>
          <p:nvPr/>
        </p:nvGrpSpPr>
        <p:grpSpPr>
          <a:xfrm>
            <a:off x="1217104" y="3634930"/>
            <a:ext cx="240029" cy="838200"/>
            <a:chOff x="1217104" y="3634930"/>
            <a:chExt cx="240029" cy="838200"/>
          </a:xfrm>
        </p:grpSpPr>
        <p:sp>
          <p:nvSpPr>
            <p:cNvPr id="20" name="object 20"/>
            <p:cNvSpPr/>
            <p:nvPr/>
          </p:nvSpPr>
          <p:spPr>
            <a:xfrm>
              <a:off x="1227581" y="3645407"/>
              <a:ext cx="219075" cy="218440"/>
            </a:xfrm>
            <a:custGeom>
              <a:avLst/>
              <a:gdLst/>
              <a:ahLst/>
              <a:cxnLst/>
              <a:rect l="l" t="t" r="r" b="b"/>
              <a:pathLst>
                <a:path w="219075" h="218439">
                  <a:moveTo>
                    <a:pt x="218694" y="108965"/>
                  </a:moveTo>
                  <a:lnTo>
                    <a:pt x="210014" y="66544"/>
                  </a:lnTo>
                  <a:lnTo>
                    <a:pt x="186404" y="31908"/>
                  </a:lnTo>
                  <a:lnTo>
                    <a:pt x="151507" y="8560"/>
                  </a:lnTo>
                  <a:lnTo>
                    <a:pt x="108965" y="0"/>
                  </a:lnTo>
                  <a:lnTo>
                    <a:pt x="66544" y="8560"/>
                  </a:lnTo>
                  <a:lnTo>
                    <a:pt x="31908" y="31908"/>
                  </a:lnTo>
                  <a:lnTo>
                    <a:pt x="8560" y="66544"/>
                  </a:lnTo>
                  <a:lnTo>
                    <a:pt x="0" y="108965"/>
                  </a:lnTo>
                  <a:lnTo>
                    <a:pt x="8560" y="151066"/>
                  </a:lnTo>
                  <a:lnTo>
                    <a:pt x="31908" y="185737"/>
                  </a:lnTo>
                  <a:lnTo>
                    <a:pt x="66544" y="209264"/>
                  </a:lnTo>
                  <a:lnTo>
                    <a:pt x="108965" y="217931"/>
                  </a:lnTo>
                  <a:lnTo>
                    <a:pt x="151507" y="209264"/>
                  </a:lnTo>
                  <a:lnTo>
                    <a:pt x="186404" y="185737"/>
                  </a:lnTo>
                  <a:lnTo>
                    <a:pt x="210014" y="151066"/>
                  </a:lnTo>
                  <a:lnTo>
                    <a:pt x="218694" y="108965"/>
                  </a:lnTo>
                  <a:close/>
                </a:path>
              </a:pathLst>
            </a:custGeom>
            <a:ln w="20574">
              <a:solidFill>
                <a:srgbClr val="000000"/>
              </a:solidFill>
            </a:ln>
          </p:spPr>
          <p:txBody>
            <a:bodyPr wrap="square" lIns="0" tIns="0" rIns="0" bIns="0" rtlCol="0"/>
            <a:lstStyle/>
            <a:p/>
          </p:txBody>
        </p:sp>
        <p:sp>
          <p:nvSpPr>
            <p:cNvPr id="21" name="object 21"/>
            <p:cNvSpPr/>
            <p:nvPr/>
          </p:nvSpPr>
          <p:spPr>
            <a:xfrm>
              <a:off x="1217294" y="4234052"/>
              <a:ext cx="239268" cy="238505"/>
            </a:xfrm>
            <a:prstGeom prst="rect">
              <a:avLst/>
            </a:prstGeom>
            <a:blipFill>
              <a:blip r:embed="rId3" cstate="print"/>
              <a:stretch>
                <a:fillRect/>
              </a:stretch>
            </a:blipFill>
          </p:spPr>
          <p:txBody>
            <a:bodyPr wrap="square" lIns="0" tIns="0" rIns="0" bIns="0" rtlCol="0"/>
            <a:lstStyle/>
            <a:p/>
          </p:txBody>
        </p:sp>
        <p:sp>
          <p:nvSpPr>
            <p:cNvPr id="22" name="object 22"/>
            <p:cNvSpPr/>
            <p:nvPr/>
          </p:nvSpPr>
          <p:spPr>
            <a:xfrm>
              <a:off x="1227581" y="3883913"/>
              <a:ext cx="219075" cy="218440"/>
            </a:xfrm>
            <a:custGeom>
              <a:avLst/>
              <a:gdLst/>
              <a:ahLst/>
              <a:cxnLst/>
              <a:rect l="l" t="t" r="r" b="b"/>
              <a:pathLst>
                <a:path w="219075" h="218439">
                  <a:moveTo>
                    <a:pt x="218694" y="108965"/>
                  </a:moveTo>
                  <a:lnTo>
                    <a:pt x="210014" y="66544"/>
                  </a:lnTo>
                  <a:lnTo>
                    <a:pt x="186404" y="31908"/>
                  </a:lnTo>
                  <a:lnTo>
                    <a:pt x="151507" y="8560"/>
                  </a:lnTo>
                  <a:lnTo>
                    <a:pt x="108965" y="0"/>
                  </a:lnTo>
                  <a:lnTo>
                    <a:pt x="66544" y="8560"/>
                  </a:lnTo>
                  <a:lnTo>
                    <a:pt x="31908" y="31908"/>
                  </a:lnTo>
                  <a:lnTo>
                    <a:pt x="8560" y="66544"/>
                  </a:lnTo>
                  <a:lnTo>
                    <a:pt x="0" y="108965"/>
                  </a:lnTo>
                  <a:lnTo>
                    <a:pt x="8560" y="151066"/>
                  </a:lnTo>
                  <a:lnTo>
                    <a:pt x="31908" y="185737"/>
                  </a:lnTo>
                  <a:lnTo>
                    <a:pt x="66544" y="209264"/>
                  </a:lnTo>
                  <a:lnTo>
                    <a:pt x="108965" y="217931"/>
                  </a:lnTo>
                  <a:lnTo>
                    <a:pt x="151507" y="209264"/>
                  </a:lnTo>
                  <a:lnTo>
                    <a:pt x="186404" y="185737"/>
                  </a:lnTo>
                  <a:lnTo>
                    <a:pt x="210014" y="151066"/>
                  </a:lnTo>
                  <a:lnTo>
                    <a:pt x="218694" y="108965"/>
                  </a:lnTo>
                  <a:close/>
                </a:path>
              </a:pathLst>
            </a:custGeom>
            <a:ln w="20574">
              <a:solidFill>
                <a:srgbClr val="000000"/>
              </a:solidFill>
            </a:ln>
          </p:spPr>
          <p:txBody>
            <a:bodyPr wrap="square" lIns="0" tIns="0" rIns="0" bIns="0" rtlCol="0"/>
            <a:lstStyle/>
            <a:p/>
          </p:txBody>
        </p:sp>
      </p:grpSp>
      <p:sp>
        <p:nvSpPr>
          <p:cNvPr id="23" name="object 23"/>
          <p:cNvSpPr txBox="1"/>
          <p:nvPr/>
        </p:nvSpPr>
        <p:spPr>
          <a:xfrm>
            <a:off x="1291589" y="3596894"/>
            <a:ext cx="104139" cy="863600"/>
          </a:xfrm>
          <a:prstGeom prst="rect">
            <a:avLst/>
          </a:prstGeom>
        </p:spPr>
        <p:txBody>
          <a:bodyPr wrap="square" lIns="0" tIns="53340" rIns="0" bIns="0" rtlCol="0" vert="horz">
            <a:spAutoFit/>
          </a:bodyPr>
          <a:lstStyle/>
          <a:p>
            <a:pPr>
              <a:lnSpc>
                <a:spcPct val="100000"/>
              </a:lnSpc>
              <a:spcBef>
                <a:spcPts val="420"/>
              </a:spcBef>
            </a:pPr>
            <a:r>
              <a:rPr dirty="0" sz="1300" spc="-10" b="1">
                <a:latin typeface="Arial"/>
                <a:cs typeface="Arial"/>
              </a:rPr>
              <a:t>1</a:t>
            </a:r>
            <a:endParaRPr sz="1300">
              <a:latin typeface="Arial"/>
              <a:cs typeface="Arial"/>
            </a:endParaRPr>
          </a:p>
          <a:p>
            <a:pPr>
              <a:lnSpc>
                <a:spcPct val="100000"/>
              </a:lnSpc>
              <a:spcBef>
                <a:spcPts val="315"/>
              </a:spcBef>
            </a:pPr>
            <a:r>
              <a:rPr dirty="0" sz="1300" spc="-10" b="1">
                <a:latin typeface="Arial"/>
                <a:cs typeface="Arial"/>
              </a:rPr>
              <a:t>2</a:t>
            </a:r>
            <a:endParaRPr sz="1300">
              <a:latin typeface="Arial"/>
              <a:cs typeface="Arial"/>
            </a:endParaRPr>
          </a:p>
          <a:p>
            <a:pPr>
              <a:lnSpc>
                <a:spcPct val="100000"/>
              </a:lnSpc>
              <a:spcBef>
                <a:spcPts val="20"/>
              </a:spcBef>
            </a:pPr>
            <a:endParaRPr sz="1100">
              <a:latin typeface="Arial"/>
              <a:cs typeface="Arial"/>
            </a:endParaRPr>
          </a:p>
          <a:p>
            <a:pPr>
              <a:lnSpc>
                <a:spcPct val="100000"/>
              </a:lnSpc>
            </a:pPr>
            <a:r>
              <a:rPr dirty="0" sz="1300" spc="-10" b="1">
                <a:latin typeface="Arial"/>
                <a:cs typeface="Arial"/>
              </a:rPr>
              <a:t>7</a:t>
            </a:r>
            <a:endParaRPr sz="1300">
              <a:latin typeface="Arial"/>
              <a:cs typeface="Arial"/>
            </a:endParaRPr>
          </a:p>
        </p:txBody>
      </p:sp>
      <p:grpSp>
        <p:nvGrpSpPr>
          <p:cNvPr id="24" name="object 24"/>
          <p:cNvGrpSpPr/>
          <p:nvPr/>
        </p:nvGrpSpPr>
        <p:grpSpPr>
          <a:xfrm>
            <a:off x="3542919" y="3672459"/>
            <a:ext cx="238760" cy="500380"/>
            <a:chOff x="3542919" y="3672459"/>
            <a:chExt cx="238760" cy="500380"/>
          </a:xfrm>
        </p:grpSpPr>
        <p:sp>
          <p:nvSpPr>
            <p:cNvPr id="25" name="object 25"/>
            <p:cNvSpPr/>
            <p:nvPr/>
          </p:nvSpPr>
          <p:spPr>
            <a:xfrm>
              <a:off x="3542919" y="3672459"/>
              <a:ext cx="238506" cy="238505"/>
            </a:xfrm>
            <a:prstGeom prst="rect">
              <a:avLst/>
            </a:prstGeom>
            <a:blipFill>
              <a:blip r:embed="rId4" cstate="print"/>
              <a:stretch>
                <a:fillRect/>
              </a:stretch>
            </a:blipFill>
          </p:spPr>
          <p:txBody>
            <a:bodyPr wrap="square" lIns="0" tIns="0" rIns="0" bIns="0" rtlCol="0"/>
            <a:lstStyle/>
            <a:p/>
          </p:txBody>
        </p:sp>
        <p:sp>
          <p:nvSpPr>
            <p:cNvPr id="26" name="object 26"/>
            <p:cNvSpPr/>
            <p:nvPr/>
          </p:nvSpPr>
          <p:spPr>
            <a:xfrm>
              <a:off x="3542919" y="3933063"/>
              <a:ext cx="238506" cy="239267"/>
            </a:xfrm>
            <a:prstGeom prst="rect">
              <a:avLst/>
            </a:prstGeom>
            <a:blipFill>
              <a:blip r:embed="rId5" cstate="print"/>
              <a:stretch>
                <a:fillRect/>
              </a:stretch>
            </a:blipFill>
          </p:spPr>
          <p:txBody>
            <a:bodyPr wrap="square" lIns="0" tIns="0" rIns="0" bIns="0" rtlCol="0"/>
            <a:lstStyle/>
            <a:p/>
          </p:txBody>
        </p:sp>
      </p:grpSp>
      <p:sp>
        <p:nvSpPr>
          <p:cNvPr id="27" name="object 27"/>
          <p:cNvSpPr txBox="1"/>
          <p:nvPr/>
        </p:nvSpPr>
        <p:spPr>
          <a:xfrm>
            <a:off x="3616452" y="3360864"/>
            <a:ext cx="2647950" cy="798830"/>
          </a:xfrm>
          <a:prstGeom prst="rect">
            <a:avLst/>
          </a:prstGeom>
        </p:spPr>
        <p:txBody>
          <a:bodyPr wrap="square" lIns="0" tIns="70485" rIns="0" bIns="0" rtlCol="0" vert="horz">
            <a:spAutoFit/>
          </a:bodyPr>
          <a:lstStyle/>
          <a:p>
            <a:pPr marL="486409">
              <a:lnSpc>
                <a:spcPct val="100000"/>
              </a:lnSpc>
              <a:spcBef>
                <a:spcPts val="555"/>
              </a:spcBef>
              <a:tabLst>
                <a:tab pos="1365250" algn="l"/>
              </a:tabLst>
            </a:pPr>
            <a:r>
              <a:rPr dirty="0" sz="1300" spc="-15" b="1">
                <a:latin typeface="Courier New"/>
                <a:cs typeface="Courier New"/>
              </a:rPr>
              <a:t>dept_id	NUMBER :=</a:t>
            </a:r>
            <a:r>
              <a:rPr dirty="0" sz="1300" spc="-90" b="1">
                <a:latin typeface="Courier New"/>
                <a:cs typeface="Courier New"/>
              </a:rPr>
              <a:t> </a:t>
            </a:r>
            <a:r>
              <a:rPr dirty="0" sz="1300" spc="-20" b="1">
                <a:latin typeface="Courier New"/>
                <a:cs typeface="Courier New"/>
              </a:rPr>
              <a:t>90;</a:t>
            </a:r>
            <a:endParaRPr sz="1300">
              <a:latin typeface="Courier New"/>
              <a:cs typeface="Courier New"/>
            </a:endParaRPr>
          </a:p>
          <a:p>
            <a:pPr>
              <a:lnSpc>
                <a:spcPct val="100000"/>
              </a:lnSpc>
              <a:spcBef>
                <a:spcPts val="455"/>
              </a:spcBef>
              <a:tabLst>
                <a:tab pos="389255" algn="l"/>
              </a:tabLst>
            </a:pPr>
            <a:r>
              <a:rPr dirty="0" sz="1300" spc="-10" b="1">
                <a:latin typeface="Arial"/>
                <a:cs typeface="Arial"/>
              </a:rPr>
              <a:t>3	</a:t>
            </a:r>
            <a:r>
              <a:rPr dirty="0" sz="1300" spc="-15" b="1">
                <a:latin typeface="Courier New"/>
                <a:cs typeface="Courier New"/>
              </a:rPr>
              <a:t>BEGIN</a:t>
            </a:r>
            <a:endParaRPr sz="1300">
              <a:latin typeface="Courier New"/>
              <a:cs typeface="Courier New"/>
            </a:endParaRPr>
          </a:p>
          <a:p>
            <a:pPr>
              <a:lnSpc>
                <a:spcPct val="100000"/>
              </a:lnSpc>
              <a:spcBef>
                <a:spcPts val="500"/>
              </a:spcBef>
            </a:pPr>
            <a:r>
              <a:rPr dirty="0" sz="1300" spc="-10" b="1">
                <a:latin typeface="Arial"/>
                <a:cs typeface="Arial"/>
              </a:rPr>
              <a:t>4</a:t>
            </a:r>
            <a:endParaRPr sz="1300">
              <a:latin typeface="Arial"/>
              <a:cs typeface="Arial"/>
            </a:endParaRPr>
          </a:p>
        </p:txBody>
      </p:sp>
      <p:grpSp>
        <p:nvGrpSpPr>
          <p:cNvPr id="28" name="object 28"/>
          <p:cNvGrpSpPr/>
          <p:nvPr/>
        </p:nvGrpSpPr>
        <p:grpSpPr>
          <a:xfrm>
            <a:off x="3542919" y="4412360"/>
            <a:ext cx="238760" cy="534670"/>
            <a:chOff x="3542919" y="4412360"/>
            <a:chExt cx="238760" cy="534670"/>
          </a:xfrm>
        </p:grpSpPr>
        <p:sp>
          <p:nvSpPr>
            <p:cNvPr id="29" name="object 29"/>
            <p:cNvSpPr/>
            <p:nvPr/>
          </p:nvSpPr>
          <p:spPr>
            <a:xfrm>
              <a:off x="3542919" y="4412360"/>
              <a:ext cx="238506" cy="238505"/>
            </a:xfrm>
            <a:prstGeom prst="rect">
              <a:avLst/>
            </a:prstGeom>
            <a:blipFill>
              <a:blip r:embed="rId6" cstate="print"/>
              <a:stretch>
                <a:fillRect/>
              </a:stretch>
            </a:blipFill>
          </p:spPr>
          <p:txBody>
            <a:bodyPr wrap="square" lIns="0" tIns="0" rIns="0" bIns="0" rtlCol="0"/>
            <a:lstStyle/>
            <a:p/>
          </p:txBody>
        </p:sp>
        <p:sp>
          <p:nvSpPr>
            <p:cNvPr id="30" name="object 30"/>
            <p:cNvSpPr/>
            <p:nvPr/>
          </p:nvSpPr>
          <p:spPr>
            <a:xfrm>
              <a:off x="3542919" y="4708016"/>
              <a:ext cx="238506" cy="238505"/>
            </a:xfrm>
            <a:prstGeom prst="rect">
              <a:avLst/>
            </a:prstGeom>
            <a:blipFill>
              <a:blip r:embed="rId4" cstate="print"/>
              <a:stretch>
                <a:fillRect/>
              </a:stretch>
            </a:blipFill>
          </p:spPr>
          <p:txBody>
            <a:bodyPr wrap="square" lIns="0" tIns="0" rIns="0" bIns="0" rtlCol="0"/>
            <a:lstStyle/>
            <a:p/>
          </p:txBody>
        </p:sp>
      </p:grpSp>
      <p:sp>
        <p:nvSpPr>
          <p:cNvPr id="31" name="object 31"/>
          <p:cNvSpPr txBox="1"/>
          <p:nvPr/>
        </p:nvSpPr>
        <p:spPr>
          <a:xfrm>
            <a:off x="3616452" y="4318507"/>
            <a:ext cx="104139" cy="615315"/>
          </a:xfrm>
          <a:prstGeom prst="rect">
            <a:avLst/>
          </a:prstGeom>
        </p:spPr>
        <p:txBody>
          <a:bodyPr wrap="square" lIns="0" tIns="109855" rIns="0" bIns="0" rtlCol="0" vert="horz">
            <a:spAutoFit/>
          </a:bodyPr>
          <a:lstStyle/>
          <a:p>
            <a:pPr>
              <a:lnSpc>
                <a:spcPct val="100000"/>
              </a:lnSpc>
              <a:spcBef>
                <a:spcPts val="865"/>
              </a:spcBef>
            </a:pPr>
            <a:r>
              <a:rPr dirty="0" sz="1300" spc="-10" b="1">
                <a:latin typeface="Arial"/>
                <a:cs typeface="Arial"/>
              </a:rPr>
              <a:t>5</a:t>
            </a:r>
            <a:endParaRPr sz="1300">
              <a:latin typeface="Arial"/>
              <a:cs typeface="Arial"/>
            </a:endParaRPr>
          </a:p>
          <a:p>
            <a:pPr>
              <a:lnSpc>
                <a:spcPct val="100000"/>
              </a:lnSpc>
              <a:spcBef>
                <a:spcPts val="760"/>
              </a:spcBef>
            </a:pPr>
            <a:r>
              <a:rPr dirty="0" sz="1300" spc="-10" b="1">
                <a:latin typeface="Arial"/>
                <a:cs typeface="Arial"/>
              </a:rPr>
              <a:t>6</a:t>
            </a:r>
            <a:endParaRPr sz="1300">
              <a:latin typeface="Arial"/>
              <a:cs typeface="Arial"/>
            </a:endParaRPr>
          </a:p>
        </p:txBody>
      </p:sp>
      <p:grpSp>
        <p:nvGrpSpPr>
          <p:cNvPr id="32" name="object 32"/>
          <p:cNvGrpSpPr/>
          <p:nvPr/>
        </p:nvGrpSpPr>
        <p:grpSpPr>
          <a:xfrm>
            <a:off x="1434846" y="3721608"/>
            <a:ext cx="2670810" cy="1149985"/>
            <a:chOff x="1434846" y="3721608"/>
            <a:chExt cx="2670810" cy="1149985"/>
          </a:xfrm>
        </p:grpSpPr>
        <p:sp>
          <p:nvSpPr>
            <p:cNvPr id="33" name="object 33"/>
            <p:cNvSpPr/>
            <p:nvPr/>
          </p:nvSpPr>
          <p:spPr>
            <a:xfrm>
              <a:off x="1434846" y="3754374"/>
              <a:ext cx="262255" cy="0"/>
            </a:xfrm>
            <a:custGeom>
              <a:avLst/>
              <a:gdLst/>
              <a:ahLst/>
              <a:cxnLst/>
              <a:rect l="l" t="t" r="r" b="b"/>
              <a:pathLst>
                <a:path w="262255" h="0">
                  <a:moveTo>
                    <a:pt x="0" y="0"/>
                  </a:moveTo>
                  <a:lnTo>
                    <a:pt x="262128" y="0"/>
                  </a:lnTo>
                </a:path>
              </a:pathLst>
            </a:custGeom>
            <a:ln w="20574">
              <a:solidFill>
                <a:srgbClr val="000000"/>
              </a:solidFill>
            </a:ln>
          </p:spPr>
          <p:txBody>
            <a:bodyPr wrap="square" lIns="0" tIns="0" rIns="0" bIns="0" rtlCol="0"/>
            <a:lstStyle/>
            <a:p/>
          </p:txBody>
        </p:sp>
        <p:sp>
          <p:nvSpPr>
            <p:cNvPr id="34" name="object 34"/>
            <p:cNvSpPr/>
            <p:nvPr/>
          </p:nvSpPr>
          <p:spPr>
            <a:xfrm>
              <a:off x="1695450" y="3721608"/>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35" name="object 35"/>
            <p:cNvSpPr/>
            <p:nvPr/>
          </p:nvSpPr>
          <p:spPr>
            <a:xfrm>
              <a:off x="1434846" y="3972306"/>
              <a:ext cx="262255" cy="0"/>
            </a:xfrm>
            <a:custGeom>
              <a:avLst/>
              <a:gdLst/>
              <a:ahLst/>
              <a:cxnLst/>
              <a:rect l="l" t="t" r="r" b="b"/>
              <a:pathLst>
                <a:path w="262255" h="0">
                  <a:moveTo>
                    <a:pt x="0" y="0"/>
                  </a:moveTo>
                  <a:lnTo>
                    <a:pt x="262128" y="0"/>
                  </a:lnTo>
                </a:path>
              </a:pathLst>
            </a:custGeom>
            <a:ln w="20574">
              <a:solidFill>
                <a:srgbClr val="000000"/>
              </a:solidFill>
            </a:ln>
          </p:spPr>
          <p:txBody>
            <a:bodyPr wrap="square" lIns="0" tIns="0" rIns="0" bIns="0" rtlCol="0"/>
            <a:lstStyle/>
            <a:p/>
          </p:txBody>
        </p:sp>
        <p:sp>
          <p:nvSpPr>
            <p:cNvPr id="36" name="object 36"/>
            <p:cNvSpPr/>
            <p:nvPr/>
          </p:nvSpPr>
          <p:spPr>
            <a:xfrm>
              <a:off x="1695450" y="3939540"/>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37" name="object 37"/>
            <p:cNvSpPr/>
            <p:nvPr/>
          </p:nvSpPr>
          <p:spPr>
            <a:xfrm>
              <a:off x="1434846" y="4353306"/>
              <a:ext cx="262255" cy="0"/>
            </a:xfrm>
            <a:custGeom>
              <a:avLst/>
              <a:gdLst/>
              <a:ahLst/>
              <a:cxnLst/>
              <a:rect l="l" t="t" r="r" b="b"/>
              <a:pathLst>
                <a:path w="262255" h="0">
                  <a:moveTo>
                    <a:pt x="0" y="0"/>
                  </a:moveTo>
                  <a:lnTo>
                    <a:pt x="262128" y="0"/>
                  </a:lnTo>
                </a:path>
              </a:pathLst>
            </a:custGeom>
            <a:ln w="20574">
              <a:solidFill>
                <a:srgbClr val="000000"/>
              </a:solidFill>
            </a:ln>
          </p:spPr>
          <p:txBody>
            <a:bodyPr wrap="square" lIns="0" tIns="0" rIns="0" bIns="0" rtlCol="0"/>
            <a:lstStyle/>
            <a:p/>
          </p:txBody>
        </p:sp>
        <p:sp>
          <p:nvSpPr>
            <p:cNvPr id="38" name="object 38"/>
            <p:cNvSpPr/>
            <p:nvPr/>
          </p:nvSpPr>
          <p:spPr>
            <a:xfrm>
              <a:off x="1695450" y="4320540"/>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39" name="object 39"/>
            <p:cNvSpPr/>
            <p:nvPr/>
          </p:nvSpPr>
          <p:spPr>
            <a:xfrm>
              <a:off x="3777996" y="3803142"/>
              <a:ext cx="98425" cy="0"/>
            </a:xfrm>
            <a:custGeom>
              <a:avLst/>
              <a:gdLst/>
              <a:ahLst/>
              <a:cxnLst/>
              <a:rect l="l" t="t" r="r" b="b"/>
              <a:pathLst>
                <a:path w="98425" h="0">
                  <a:moveTo>
                    <a:pt x="0" y="0"/>
                  </a:moveTo>
                  <a:lnTo>
                    <a:pt x="98298" y="0"/>
                  </a:lnTo>
                </a:path>
              </a:pathLst>
            </a:custGeom>
            <a:ln w="20574">
              <a:solidFill>
                <a:srgbClr val="000000"/>
              </a:solidFill>
            </a:ln>
          </p:spPr>
          <p:txBody>
            <a:bodyPr wrap="square" lIns="0" tIns="0" rIns="0" bIns="0" rtlCol="0"/>
            <a:lstStyle/>
            <a:p/>
          </p:txBody>
        </p:sp>
        <p:sp>
          <p:nvSpPr>
            <p:cNvPr id="40" name="object 40"/>
            <p:cNvSpPr/>
            <p:nvPr/>
          </p:nvSpPr>
          <p:spPr>
            <a:xfrm>
              <a:off x="3874769" y="3770376"/>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41" name="object 41"/>
            <p:cNvSpPr/>
            <p:nvPr/>
          </p:nvSpPr>
          <p:spPr>
            <a:xfrm>
              <a:off x="3777996" y="4075176"/>
              <a:ext cx="262255" cy="0"/>
            </a:xfrm>
            <a:custGeom>
              <a:avLst/>
              <a:gdLst/>
              <a:ahLst/>
              <a:cxnLst/>
              <a:rect l="l" t="t" r="r" b="b"/>
              <a:pathLst>
                <a:path w="262254" h="0">
                  <a:moveTo>
                    <a:pt x="0" y="0"/>
                  </a:moveTo>
                  <a:lnTo>
                    <a:pt x="262128" y="0"/>
                  </a:lnTo>
                </a:path>
              </a:pathLst>
            </a:custGeom>
            <a:ln w="20574">
              <a:solidFill>
                <a:srgbClr val="000000"/>
              </a:solidFill>
            </a:ln>
          </p:spPr>
          <p:txBody>
            <a:bodyPr wrap="square" lIns="0" tIns="0" rIns="0" bIns="0" rtlCol="0"/>
            <a:lstStyle/>
            <a:p/>
          </p:txBody>
        </p:sp>
        <p:sp>
          <p:nvSpPr>
            <p:cNvPr id="42" name="object 42"/>
            <p:cNvSpPr/>
            <p:nvPr/>
          </p:nvSpPr>
          <p:spPr>
            <a:xfrm>
              <a:off x="4038600" y="4042410"/>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43" name="object 43"/>
            <p:cNvSpPr/>
            <p:nvPr/>
          </p:nvSpPr>
          <p:spPr>
            <a:xfrm>
              <a:off x="3777996" y="4565904"/>
              <a:ext cx="262255" cy="0"/>
            </a:xfrm>
            <a:custGeom>
              <a:avLst/>
              <a:gdLst/>
              <a:ahLst/>
              <a:cxnLst/>
              <a:rect l="l" t="t" r="r" b="b"/>
              <a:pathLst>
                <a:path w="262254" h="0">
                  <a:moveTo>
                    <a:pt x="0" y="0"/>
                  </a:moveTo>
                  <a:lnTo>
                    <a:pt x="262128" y="0"/>
                  </a:lnTo>
                </a:path>
              </a:pathLst>
            </a:custGeom>
            <a:ln w="20574">
              <a:solidFill>
                <a:srgbClr val="000000"/>
              </a:solidFill>
            </a:ln>
          </p:spPr>
          <p:txBody>
            <a:bodyPr wrap="square" lIns="0" tIns="0" rIns="0" bIns="0" rtlCol="0"/>
            <a:lstStyle/>
            <a:p/>
          </p:txBody>
        </p:sp>
        <p:sp>
          <p:nvSpPr>
            <p:cNvPr id="44" name="object 44"/>
            <p:cNvSpPr/>
            <p:nvPr/>
          </p:nvSpPr>
          <p:spPr>
            <a:xfrm>
              <a:off x="4038600" y="4533138"/>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45" name="object 45"/>
            <p:cNvSpPr/>
            <p:nvPr/>
          </p:nvSpPr>
          <p:spPr>
            <a:xfrm>
              <a:off x="3777996" y="4837938"/>
              <a:ext cx="98425" cy="0"/>
            </a:xfrm>
            <a:custGeom>
              <a:avLst/>
              <a:gdLst/>
              <a:ahLst/>
              <a:cxnLst/>
              <a:rect l="l" t="t" r="r" b="b"/>
              <a:pathLst>
                <a:path w="98425" h="0">
                  <a:moveTo>
                    <a:pt x="0" y="0"/>
                  </a:moveTo>
                  <a:lnTo>
                    <a:pt x="98298" y="0"/>
                  </a:lnTo>
                </a:path>
              </a:pathLst>
            </a:custGeom>
            <a:ln w="20574">
              <a:solidFill>
                <a:srgbClr val="000000"/>
              </a:solidFill>
            </a:ln>
          </p:spPr>
          <p:txBody>
            <a:bodyPr wrap="square" lIns="0" tIns="0" rIns="0" bIns="0" rtlCol="0"/>
            <a:lstStyle/>
            <a:p/>
          </p:txBody>
        </p:sp>
        <p:sp>
          <p:nvSpPr>
            <p:cNvPr id="46" name="object 46"/>
            <p:cNvSpPr/>
            <p:nvPr/>
          </p:nvSpPr>
          <p:spPr>
            <a:xfrm>
              <a:off x="3874769" y="4805172"/>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47" name="object 47"/>
          <p:cNvSpPr txBox="1"/>
          <p:nvPr/>
        </p:nvSpPr>
        <p:spPr>
          <a:xfrm>
            <a:off x="743204" y="5614746"/>
            <a:ext cx="6257925" cy="3876040"/>
          </a:xfrm>
          <a:prstGeom prst="rect">
            <a:avLst/>
          </a:prstGeom>
        </p:spPr>
        <p:txBody>
          <a:bodyPr wrap="square" lIns="0" tIns="55880" rIns="0" bIns="0" rtlCol="0" vert="horz">
            <a:spAutoFit/>
          </a:bodyPr>
          <a:lstStyle/>
          <a:p>
            <a:pPr marL="12700">
              <a:lnSpc>
                <a:spcPct val="100000"/>
              </a:lnSpc>
              <a:spcBef>
                <a:spcPts val="440"/>
              </a:spcBef>
            </a:pPr>
            <a:r>
              <a:rPr dirty="0" sz="1300" spc="5" b="1">
                <a:latin typeface="Arial"/>
                <a:cs typeface="Arial"/>
              </a:rPr>
              <a:t>Autonomous Transactions</a:t>
            </a:r>
            <a:endParaRPr sz="1300">
              <a:latin typeface="Arial"/>
              <a:cs typeface="Arial"/>
            </a:endParaRPr>
          </a:p>
          <a:p>
            <a:pPr marL="137795" marR="5080">
              <a:lnSpc>
                <a:spcPct val="98700"/>
              </a:lnSpc>
              <a:spcBef>
                <a:spcPts val="370"/>
              </a:spcBef>
            </a:pPr>
            <a:r>
              <a:rPr dirty="0" sz="1300" spc="10">
                <a:latin typeface="Times New Roman"/>
                <a:cs typeface="Times New Roman"/>
              </a:rPr>
              <a:t>A </a:t>
            </a:r>
            <a:r>
              <a:rPr dirty="0" sz="1300" spc="5">
                <a:latin typeface="Times New Roman"/>
                <a:cs typeface="Times New Roman"/>
              </a:rPr>
              <a:t>transaction is a series of statements that does a logical unit of </a:t>
            </a:r>
            <a:r>
              <a:rPr dirty="0" sz="1300" spc="10">
                <a:latin typeface="Times New Roman"/>
                <a:cs typeface="Times New Roman"/>
              </a:rPr>
              <a:t>work </a:t>
            </a:r>
            <a:r>
              <a:rPr dirty="0" sz="1300" spc="5">
                <a:latin typeface="Times New Roman"/>
                <a:cs typeface="Times New Roman"/>
              </a:rPr>
              <a:t>that </a:t>
            </a:r>
            <a:r>
              <a:rPr dirty="0" sz="1300" spc="10">
                <a:latin typeface="Times New Roman"/>
                <a:cs typeface="Times New Roman"/>
              </a:rPr>
              <a:t>completes </a:t>
            </a:r>
            <a:r>
              <a:rPr dirty="0" sz="1300" spc="5">
                <a:latin typeface="Times New Roman"/>
                <a:cs typeface="Times New Roman"/>
              </a:rPr>
              <a:t>or  fails as an integrated unit. Often, one transaction starts another that </a:t>
            </a:r>
            <a:r>
              <a:rPr dirty="0" sz="1300" spc="10">
                <a:latin typeface="Times New Roman"/>
                <a:cs typeface="Times New Roman"/>
              </a:rPr>
              <a:t>may </a:t>
            </a:r>
            <a:r>
              <a:rPr dirty="0" sz="1300" spc="5">
                <a:latin typeface="Times New Roman"/>
                <a:cs typeface="Times New Roman"/>
              </a:rPr>
              <a:t>need to operate  outside the scope of the transaction that started it. </a:t>
            </a:r>
            <a:r>
              <a:rPr dirty="0" sz="1300" spc="10">
                <a:latin typeface="Times New Roman"/>
                <a:cs typeface="Times New Roman"/>
              </a:rPr>
              <a:t>That </a:t>
            </a:r>
            <a:r>
              <a:rPr dirty="0" sz="1300" spc="5">
                <a:latin typeface="Times New Roman"/>
                <a:cs typeface="Times New Roman"/>
              </a:rPr>
              <a:t>is, in an existing transaction, a  required independent transaction </a:t>
            </a:r>
            <a:r>
              <a:rPr dirty="0" sz="1300" spc="10">
                <a:latin typeface="Times New Roman"/>
                <a:cs typeface="Times New Roman"/>
              </a:rPr>
              <a:t>may </a:t>
            </a:r>
            <a:r>
              <a:rPr dirty="0" sz="1300" spc="5">
                <a:latin typeface="Times New Roman"/>
                <a:cs typeface="Times New Roman"/>
              </a:rPr>
              <a:t>need to </a:t>
            </a:r>
            <a:r>
              <a:rPr dirty="0" sz="1300" spc="10">
                <a:latin typeface="Times New Roman"/>
                <a:cs typeface="Times New Roman"/>
              </a:rPr>
              <a:t>commit </a:t>
            </a:r>
            <a:r>
              <a:rPr dirty="0" sz="1300" spc="5">
                <a:latin typeface="Times New Roman"/>
                <a:cs typeface="Times New Roman"/>
              </a:rPr>
              <a:t>or roll back changes without  affecting the outcome of the starting transaction. For example, in a stock purchase  transaction, the customer’s information must be committed regardless of whether the  overall stock purchase completes. Or, while running that </a:t>
            </a:r>
            <a:r>
              <a:rPr dirty="0" sz="1300" spc="10">
                <a:latin typeface="Times New Roman"/>
                <a:cs typeface="Times New Roman"/>
              </a:rPr>
              <a:t>same </a:t>
            </a:r>
            <a:r>
              <a:rPr dirty="0" sz="1300" spc="5">
                <a:latin typeface="Times New Roman"/>
                <a:cs typeface="Times New Roman"/>
              </a:rPr>
              <a:t>transaction, </a:t>
            </a:r>
            <a:r>
              <a:rPr dirty="0" sz="1300" spc="10">
                <a:latin typeface="Times New Roman"/>
                <a:cs typeface="Times New Roman"/>
              </a:rPr>
              <a:t>you </a:t>
            </a:r>
            <a:r>
              <a:rPr dirty="0" sz="1300" spc="5">
                <a:latin typeface="Times New Roman"/>
                <a:cs typeface="Times New Roman"/>
              </a:rPr>
              <a:t>want to log  messages to a table even if the overall transaction rolls</a:t>
            </a:r>
            <a:r>
              <a:rPr dirty="0" sz="1300" spc="15">
                <a:latin typeface="Times New Roman"/>
                <a:cs typeface="Times New Roman"/>
              </a:rPr>
              <a:t> </a:t>
            </a:r>
            <a:r>
              <a:rPr dirty="0" sz="1300" spc="5">
                <a:latin typeface="Times New Roman"/>
                <a:cs typeface="Times New Roman"/>
              </a:rPr>
              <a:t>back.</a:t>
            </a:r>
            <a:endParaRPr sz="1300">
              <a:latin typeface="Times New Roman"/>
              <a:cs typeface="Times New Roman"/>
            </a:endParaRPr>
          </a:p>
          <a:p>
            <a:pPr algn="just" marL="137795" marR="179070">
              <a:lnSpc>
                <a:spcPts val="1540"/>
              </a:lnSpc>
              <a:spcBef>
                <a:spcPts val="360"/>
              </a:spcBef>
            </a:pPr>
            <a:r>
              <a:rPr dirty="0" sz="1300" spc="5">
                <a:latin typeface="Times New Roman"/>
                <a:cs typeface="Times New Roman"/>
              </a:rPr>
              <a:t>Since Oracle8</a:t>
            </a:r>
            <a:r>
              <a:rPr dirty="0" sz="1300" spc="5" i="1">
                <a:latin typeface="Times New Roman"/>
                <a:cs typeface="Times New Roman"/>
              </a:rPr>
              <a:t>i</a:t>
            </a:r>
            <a:r>
              <a:rPr dirty="0" sz="1300" spc="5">
                <a:latin typeface="Times New Roman"/>
                <a:cs typeface="Times New Roman"/>
              </a:rPr>
              <a:t>, the autonomous transactions were added to </a:t>
            </a:r>
            <a:r>
              <a:rPr dirty="0" sz="1300" spc="10">
                <a:latin typeface="Times New Roman"/>
                <a:cs typeface="Times New Roman"/>
              </a:rPr>
              <a:t>make </a:t>
            </a:r>
            <a:r>
              <a:rPr dirty="0" sz="1300" spc="5">
                <a:latin typeface="Times New Roman"/>
                <a:cs typeface="Times New Roman"/>
              </a:rPr>
              <a:t>it possible to create an  independent transaction. </a:t>
            </a:r>
            <a:r>
              <a:rPr dirty="0" sz="1300" spc="10">
                <a:latin typeface="Times New Roman"/>
                <a:cs typeface="Times New Roman"/>
              </a:rPr>
              <a:t>An </a:t>
            </a:r>
            <a:r>
              <a:rPr dirty="0" sz="1300" spc="5">
                <a:latin typeface="Times New Roman"/>
                <a:cs typeface="Times New Roman"/>
              </a:rPr>
              <a:t>autonomous transaction </a:t>
            </a:r>
            <a:r>
              <a:rPr dirty="0" sz="1300" spc="10">
                <a:latin typeface="Times New Roman"/>
                <a:cs typeface="Times New Roman"/>
              </a:rPr>
              <a:t>(AT) </a:t>
            </a:r>
            <a:r>
              <a:rPr dirty="0" sz="1300" spc="5">
                <a:latin typeface="Times New Roman"/>
                <a:cs typeface="Times New Roman"/>
              </a:rPr>
              <a:t>is an independent transaction  started </a:t>
            </a:r>
            <a:r>
              <a:rPr dirty="0" sz="1300" spc="10">
                <a:latin typeface="Times New Roman"/>
                <a:cs typeface="Times New Roman"/>
              </a:rPr>
              <a:t>by another main </a:t>
            </a:r>
            <a:r>
              <a:rPr dirty="0" sz="1300" spc="5">
                <a:latin typeface="Times New Roman"/>
                <a:cs typeface="Times New Roman"/>
              </a:rPr>
              <a:t>transaction (MT). </a:t>
            </a:r>
            <a:r>
              <a:rPr dirty="0" sz="1300" spc="10">
                <a:latin typeface="Times New Roman"/>
                <a:cs typeface="Times New Roman"/>
              </a:rPr>
              <a:t>The </a:t>
            </a:r>
            <a:r>
              <a:rPr dirty="0" sz="1300" spc="5">
                <a:latin typeface="Times New Roman"/>
                <a:cs typeface="Times New Roman"/>
              </a:rPr>
              <a:t>slide depicts the behavior of </a:t>
            </a:r>
            <a:r>
              <a:rPr dirty="0" sz="1300" spc="10">
                <a:latin typeface="Times New Roman"/>
                <a:cs typeface="Times New Roman"/>
              </a:rPr>
              <a:t>an</a:t>
            </a:r>
            <a:r>
              <a:rPr dirty="0" sz="1300" spc="30">
                <a:latin typeface="Times New Roman"/>
                <a:cs typeface="Times New Roman"/>
              </a:rPr>
              <a:t> </a:t>
            </a:r>
            <a:r>
              <a:rPr dirty="0" sz="1300" spc="10">
                <a:latin typeface="Times New Roman"/>
                <a:cs typeface="Times New Roman"/>
              </a:rPr>
              <a:t>AT:</a:t>
            </a:r>
            <a:endParaRPr sz="1300">
              <a:latin typeface="Times New Roman"/>
              <a:cs typeface="Times New Roman"/>
            </a:endParaRPr>
          </a:p>
          <a:p>
            <a:pPr marL="515620" indent="-252729">
              <a:lnSpc>
                <a:spcPts val="1445"/>
              </a:lnSpc>
              <a:buAutoNum type="arabicPeriod"/>
              <a:tabLst>
                <a:tab pos="516255" algn="l"/>
              </a:tabLst>
            </a:pPr>
            <a:r>
              <a:rPr dirty="0" sz="1300" spc="10">
                <a:latin typeface="Times New Roman"/>
                <a:cs typeface="Times New Roman"/>
              </a:rPr>
              <a:t>The main </a:t>
            </a:r>
            <a:r>
              <a:rPr dirty="0" sz="1300" spc="5">
                <a:latin typeface="Times New Roman"/>
                <a:cs typeface="Times New Roman"/>
              </a:rPr>
              <a:t>transaction begins.</a:t>
            </a:r>
            <a:endParaRPr sz="1300">
              <a:latin typeface="Times New Roman"/>
              <a:cs typeface="Times New Roman"/>
            </a:endParaRPr>
          </a:p>
          <a:p>
            <a:pPr marL="515620" indent="-252729">
              <a:lnSpc>
                <a:spcPts val="1510"/>
              </a:lnSpc>
              <a:buAutoNum type="arabicPeriod"/>
              <a:tabLst>
                <a:tab pos="516255" algn="l"/>
              </a:tabLst>
            </a:pPr>
            <a:r>
              <a:rPr dirty="0" sz="1300" spc="10">
                <a:latin typeface="Times New Roman"/>
                <a:cs typeface="Times New Roman"/>
              </a:rPr>
              <a:t>A </a:t>
            </a:r>
            <a:r>
              <a:rPr dirty="0" sz="1300" spc="10">
                <a:latin typeface="Courier New"/>
                <a:cs typeface="Courier New"/>
              </a:rPr>
              <a:t>proc2</a:t>
            </a:r>
            <a:r>
              <a:rPr dirty="0" sz="1300" spc="-415">
                <a:latin typeface="Courier New"/>
                <a:cs typeface="Courier New"/>
              </a:rPr>
              <a:t> </a:t>
            </a:r>
            <a:r>
              <a:rPr dirty="0" sz="1300" spc="5">
                <a:latin typeface="Times New Roman"/>
                <a:cs typeface="Times New Roman"/>
              </a:rPr>
              <a:t>procedure is called to start the autonomous transaction.</a:t>
            </a:r>
            <a:endParaRPr sz="1300">
              <a:latin typeface="Times New Roman"/>
              <a:cs typeface="Times New Roman"/>
            </a:endParaRPr>
          </a:p>
          <a:p>
            <a:pPr marL="515620" indent="-252729">
              <a:lnSpc>
                <a:spcPts val="1550"/>
              </a:lnSpc>
              <a:spcBef>
                <a:spcPts val="60"/>
              </a:spcBef>
              <a:buAutoNum type="arabicPeriod"/>
              <a:tabLst>
                <a:tab pos="516255" algn="l"/>
              </a:tabLst>
            </a:pPr>
            <a:r>
              <a:rPr dirty="0" sz="1300" spc="10">
                <a:latin typeface="Times New Roman"/>
                <a:cs typeface="Times New Roman"/>
              </a:rPr>
              <a:t>The main </a:t>
            </a:r>
            <a:r>
              <a:rPr dirty="0" sz="1300" spc="5">
                <a:latin typeface="Times New Roman"/>
                <a:cs typeface="Times New Roman"/>
              </a:rPr>
              <a:t>transaction is</a:t>
            </a:r>
            <a:r>
              <a:rPr dirty="0" sz="1300">
                <a:latin typeface="Times New Roman"/>
                <a:cs typeface="Times New Roman"/>
              </a:rPr>
              <a:t> </a:t>
            </a:r>
            <a:r>
              <a:rPr dirty="0" sz="1300" spc="5">
                <a:latin typeface="Times New Roman"/>
                <a:cs typeface="Times New Roman"/>
              </a:rPr>
              <a:t>suspended.</a:t>
            </a:r>
            <a:endParaRPr sz="1300">
              <a:latin typeface="Times New Roman"/>
              <a:cs typeface="Times New Roman"/>
            </a:endParaRPr>
          </a:p>
          <a:p>
            <a:pPr marL="515620" indent="-252729">
              <a:lnSpc>
                <a:spcPts val="1540"/>
              </a:lnSpc>
              <a:buAutoNum type="arabicPeriod"/>
              <a:tabLst>
                <a:tab pos="516255" algn="l"/>
              </a:tabLst>
            </a:pPr>
            <a:r>
              <a:rPr dirty="0" sz="1300" spc="10">
                <a:latin typeface="Times New Roman"/>
                <a:cs typeface="Times New Roman"/>
              </a:rPr>
              <a:t>The </a:t>
            </a:r>
            <a:r>
              <a:rPr dirty="0" sz="1300" spc="5">
                <a:latin typeface="Times New Roman"/>
                <a:cs typeface="Times New Roman"/>
              </a:rPr>
              <a:t>autonomous transactional operation</a:t>
            </a:r>
            <a:r>
              <a:rPr dirty="0" sz="1300">
                <a:latin typeface="Times New Roman"/>
                <a:cs typeface="Times New Roman"/>
              </a:rPr>
              <a:t> </a:t>
            </a:r>
            <a:r>
              <a:rPr dirty="0" sz="1300" spc="5">
                <a:latin typeface="Times New Roman"/>
                <a:cs typeface="Times New Roman"/>
              </a:rPr>
              <a:t>begins.</a:t>
            </a:r>
            <a:endParaRPr sz="1300">
              <a:latin typeface="Times New Roman"/>
              <a:cs typeface="Times New Roman"/>
            </a:endParaRPr>
          </a:p>
          <a:p>
            <a:pPr marL="515620" indent="-252729">
              <a:lnSpc>
                <a:spcPts val="1540"/>
              </a:lnSpc>
              <a:buAutoNum type="arabicPeriod"/>
              <a:tabLst>
                <a:tab pos="516255" algn="l"/>
              </a:tabLst>
            </a:pPr>
            <a:r>
              <a:rPr dirty="0" sz="1300" spc="10">
                <a:latin typeface="Times New Roman"/>
                <a:cs typeface="Times New Roman"/>
              </a:rPr>
              <a:t>The </a:t>
            </a:r>
            <a:r>
              <a:rPr dirty="0" sz="1300" spc="5">
                <a:latin typeface="Times New Roman"/>
                <a:cs typeface="Times New Roman"/>
              </a:rPr>
              <a:t>autonomous transaction ends with a </a:t>
            </a:r>
            <a:r>
              <a:rPr dirty="0" sz="1300" spc="10">
                <a:latin typeface="Times New Roman"/>
                <a:cs typeface="Times New Roman"/>
              </a:rPr>
              <a:t>commit </a:t>
            </a:r>
            <a:r>
              <a:rPr dirty="0" sz="1300" spc="5">
                <a:latin typeface="Times New Roman"/>
                <a:cs typeface="Times New Roman"/>
              </a:rPr>
              <a:t>or roll </a:t>
            </a:r>
            <a:r>
              <a:rPr dirty="0" sz="1300" spc="10">
                <a:latin typeface="Times New Roman"/>
                <a:cs typeface="Times New Roman"/>
              </a:rPr>
              <a:t>back</a:t>
            </a:r>
            <a:r>
              <a:rPr dirty="0" sz="1300" spc="15">
                <a:latin typeface="Times New Roman"/>
                <a:cs typeface="Times New Roman"/>
              </a:rPr>
              <a:t> </a:t>
            </a:r>
            <a:r>
              <a:rPr dirty="0" sz="1300" spc="5">
                <a:latin typeface="Times New Roman"/>
                <a:cs typeface="Times New Roman"/>
              </a:rPr>
              <a:t>operation.</a:t>
            </a:r>
            <a:endParaRPr sz="1300">
              <a:latin typeface="Times New Roman"/>
              <a:cs typeface="Times New Roman"/>
            </a:endParaRPr>
          </a:p>
          <a:p>
            <a:pPr marL="515620" indent="-252729">
              <a:lnSpc>
                <a:spcPts val="1540"/>
              </a:lnSpc>
              <a:buAutoNum type="arabicPeriod"/>
              <a:tabLst>
                <a:tab pos="516255" algn="l"/>
              </a:tabLst>
            </a:pPr>
            <a:r>
              <a:rPr dirty="0" sz="1300" spc="10">
                <a:latin typeface="Times New Roman"/>
                <a:cs typeface="Times New Roman"/>
              </a:rPr>
              <a:t>The main </a:t>
            </a:r>
            <a:r>
              <a:rPr dirty="0" sz="1300" spc="5">
                <a:latin typeface="Times New Roman"/>
                <a:cs typeface="Times New Roman"/>
              </a:rPr>
              <a:t>transaction is</a:t>
            </a:r>
            <a:r>
              <a:rPr dirty="0" sz="1300" spc="10">
                <a:latin typeface="Times New Roman"/>
                <a:cs typeface="Times New Roman"/>
              </a:rPr>
              <a:t> </a:t>
            </a:r>
            <a:r>
              <a:rPr dirty="0" sz="1300" spc="5">
                <a:latin typeface="Times New Roman"/>
                <a:cs typeface="Times New Roman"/>
              </a:rPr>
              <a:t>resumed.</a:t>
            </a:r>
            <a:endParaRPr sz="1300">
              <a:latin typeface="Times New Roman"/>
              <a:cs typeface="Times New Roman"/>
            </a:endParaRPr>
          </a:p>
          <a:p>
            <a:pPr marL="515620" indent="-252729">
              <a:lnSpc>
                <a:spcPts val="1550"/>
              </a:lnSpc>
              <a:buAutoNum type="arabicPeriod"/>
              <a:tabLst>
                <a:tab pos="516255" algn="l"/>
              </a:tabLst>
            </a:pPr>
            <a:r>
              <a:rPr dirty="0" sz="1300" spc="10">
                <a:latin typeface="Times New Roman"/>
                <a:cs typeface="Times New Roman"/>
              </a:rPr>
              <a:t>The main </a:t>
            </a:r>
            <a:r>
              <a:rPr dirty="0" sz="1300" spc="5">
                <a:latin typeface="Times New Roman"/>
                <a:cs typeface="Times New Roman"/>
              </a:rPr>
              <a:t>transaction ends.</a:t>
            </a:r>
            <a:endParaRPr sz="1300">
              <a:latin typeface="Times New Roman"/>
              <a:cs typeface="Times New Roman"/>
            </a:endParaRPr>
          </a:p>
        </p:txBody>
      </p:sp>
      <p:sp>
        <p:nvSpPr>
          <p:cNvPr id="49" name="object 4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0" name="object 50"/>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7</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51" name="object 5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8" name="object 4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533144" y="873506"/>
            <a:ext cx="468312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Features of </a:t>
            </a:r>
            <a:r>
              <a:rPr dirty="0" sz="2000" spc="-5" b="1">
                <a:latin typeface="Arial"/>
                <a:cs typeface="Arial"/>
              </a:rPr>
              <a:t>Autonomous</a:t>
            </a:r>
            <a:r>
              <a:rPr dirty="0" sz="2000" spc="-25" b="1">
                <a:latin typeface="Arial"/>
                <a:cs typeface="Arial"/>
              </a:rPr>
              <a:t> </a:t>
            </a:r>
            <a:r>
              <a:rPr dirty="0" sz="2000" b="1">
                <a:latin typeface="Arial"/>
                <a:cs typeface="Arial"/>
              </a:rPr>
              <a:t>Transactions</a:t>
            </a:r>
            <a:endParaRPr sz="2000">
              <a:latin typeface="Arial"/>
              <a:cs typeface="Arial"/>
            </a:endParaRPr>
          </a:p>
        </p:txBody>
      </p:sp>
      <p:sp>
        <p:nvSpPr>
          <p:cNvPr id="7" name="object 7"/>
          <p:cNvSpPr txBox="1"/>
          <p:nvPr/>
        </p:nvSpPr>
        <p:spPr>
          <a:xfrm>
            <a:off x="1243583" y="1745561"/>
            <a:ext cx="5128895" cy="2992755"/>
          </a:xfrm>
          <a:prstGeom prst="rect">
            <a:avLst/>
          </a:prstGeom>
        </p:spPr>
        <p:txBody>
          <a:bodyPr wrap="square" lIns="0" tIns="62230" rIns="0" bIns="0" rtlCol="0" vert="horz">
            <a:spAutoFit/>
          </a:bodyPr>
          <a:lstStyle/>
          <a:p>
            <a:pPr>
              <a:lnSpc>
                <a:spcPct val="100000"/>
              </a:lnSpc>
              <a:spcBef>
                <a:spcPts val="490"/>
              </a:spcBef>
            </a:pPr>
            <a:r>
              <a:rPr dirty="0" sz="1550" spc="10" b="1">
                <a:latin typeface="Arial"/>
                <a:cs typeface="Arial"/>
              </a:rPr>
              <a:t>Autonomous transactions:</a:t>
            </a:r>
            <a:endParaRPr sz="1550">
              <a:latin typeface="Arial"/>
              <a:cs typeface="Arial"/>
            </a:endParaRPr>
          </a:p>
          <a:p>
            <a:pPr marL="407670" indent="-327025">
              <a:lnSpc>
                <a:spcPct val="100000"/>
              </a:lnSpc>
              <a:spcBef>
                <a:spcPts val="395"/>
              </a:spcBef>
              <a:buClr>
                <a:srgbClr val="FF0000"/>
              </a:buClr>
              <a:buFont typeface="Arial"/>
              <a:buChar char="•"/>
              <a:tabLst>
                <a:tab pos="407670" algn="l"/>
                <a:tab pos="408305" algn="l"/>
              </a:tabLst>
            </a:pPr>
            <a:r>
              <a:rPr dirty="0" sz="1550" spc="10" b="1">
                <a:latin typeface="Arial"/>
                <a:cs typeface="Arial"/>
              </a:rPr>
              <a:t>Are independent of the main</a:t>
            </a:r>
            <a:r>
              <a:rPr dirty="0" sz="1550" spc="-5" b="1">
                <a:latin typeface="Arial"/>
                <a:cs typeface="Arial"/>
              </a:rPr>
              <a:t> </a:t>
            </a:r>
            <a:r>
              <a:rPr dirty="0" sz="1550" spc="10" b="1">
                <a:latin typeface="Arial"/>
                <a:cs typeface="Arial"/>
              </a:rPr>
              <a:t>transaction</a:t>
            </a:r>
            <a:endParaRPr sz="1550">
              <a:latin typeface="Arial"/>
              <a:cs typeface="Arial"/>
            </a:endParaRPr>
          </a:p>
          <a:p>
            <a:pPr marL="407670" marR="805180" indent="-327025">
              <a:lnSpc>
                <a:spcPct val="101600"/>
              </a:lnSpc>
              <a:spcBef>
                <a:spcPts val="375"/>
              </a:spcBef>
              <a:buClr>
                <a:srgbClr val="FF0000"/>
              </a:buClr>
              <a:buFont typeface="Arial"/>
              <a:buChar char="•"/>
              <a:tabLst>
                <a:tab pos="407670" algn="l"/>
                <a:tab pos="408305" algn="l"/>
              </a:tabLst>
            </a:pPr>
            <a:r>
              <a:rPr dirty="0" sz="1550" spc="10" b="1">
                <a:latin typeface="Arial"/>
                <a:cs typeface="Arial"/>
              </a:rPr>
              <a:t>Suspend the calling transaction </a:t>
            </a:r>
            <a:r>
              <a:rPr dirty="0" sz="1550" spc="5" b="1">
                <a:latin typeface="Arial"/>
                <a:cs typeface="Arial"/>
              </a:rPr>
              <a:t>until it is  </a:t>
            </a:r>
            <a:r>
              <a:rPr dirty="0" sz="1550" spc="10" b="1">
                <a:latin typeface="Arial"/>
                <a:cs typeface="Arial"/>
              </a:rPr>
              <a:t>completed</a:t>
            </a:r>
            <a:endParaRPr sz="1550">
              <a:latin typeface="Arial"/>
              <a:cs typeface="Arial"/>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Are not nested</a:t>
            </a:r>
            <a:r>
              <a:rPr dirty="0" sz="1550" spc="5" b="1">
                <a:latin typeface="Arial"/>
                <a:cs typeface="Arial"/>
              </a:rPr>
              <a:t> </a:t>
            </a:r>
            <a:r>
              <a:rPr dirty="0" sz="1550" spc="10" b="1">
                <a:latin typeface="Arial"/>
                <a:cs typeface="Arial"/>
              </a:rPr>
              <a:t>transactions</a:t>
            </a:r>
            <a:endParaRPr sz="1550">
              <a:latin typeface="Arial"/>
              <a:cs typeface="Arial"/>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Do not </a:t>
            </a:r>
            <a:r>
              <a:rPr dirty="0" sz="1550" spc="5" b="1">
                <a:latin typeface="Arial"/>
                <a:cs typeface="Arial"/>
              </a:rPr>
              <a:t>roll </a:t>
            </a:r>
            <a:r>
              <a:rPr dirty="0" sz="1550" spc="10" b="1">
                <a:latin typeface="Arial"/>
                <a:cs typeface="Arial"/>
              </a:rPr>
              <a:t>back </a:t>
            </a:r>
            <a:r>
              <a:rPr dirty="0" sz="1550" spc="5" b="1">
                <a:latin typeface="Arial"/>
                <a:cs typeface="Arial"/>
              </a:rPr>
              <a:t>if </a:t>
            </a:r>
            <a:r>
              <a:rPr dirty="0" sz="1550" spc="10" b="1">
                <a:latin typeface="Arial"/>
                <a:cs typeface="Arial"/>
              </a:rPr>
              <a:t>the main transaction </a:t>
            </a:r>
            <a:r>
              <a:rPr dirty="0" sz="1550" spc="5" b="1">
                <a:latin typeface="Arial"/>
                <a:cs typeface="Arial"/>
              </a:rPr>
              <a:t>rolls</a:t>
            </a:r>
            <a:r>
              <a:rPr dirty="0" sz="1550" b="1">
                <a:latin typeface="Arial"/>
                <a:cs typeface="Arial"/>
              </a:rPr>
              <a:t> </a:t>
            </a:r>
            <a:r>
              <a:rPr dirty="0" sz="1550" spc="10" b="1">
                <a:latin typeface="Arial"/>
                <a:cs typeface="Arial"/>
              </a:rPr>
              <a:t>back</a:t>
            </a:r>
            <a:endParaRPr sz="1550">
              <a:latin typeface="Arial"/>
              <a:cs typeface="Arial"/>
            </a:endParaRPr>
          </a:p>
          <a:p>
            <a:pPr marL="407670" marR="294640" indent="-327025">
              <a:lnSpc>
                <a:spcPct val="101600"/>
              </a:lnSpc>
              <a:spcBef>
                <a:spcPts val="370"/>
              </a:spcBef>
              <a:buClr>
                <a:srgbClr val="FF0000"/>
              </a:buClr>
              <a:buFont typeface="Arial"/>
              <a:buChar char="•"/>
              <a:tabLst>
                <a:tab pos="407670" algn="l"/>
                <a:tab pos="408305" algn="l"/>
              </a:tabLst>
            </a:pPr>
            <a:r>
              <a:rPr dirty="0" sz="1550" spc="10" b="1">
                <a:latin typeface="Arial"/>
                <a:cs typeface="Arial"/>
              </a:rPr>
              <a:t>Enable the changes to become </a:t>
            </a:r>
            <a:r>
              <a:rPr dirty="0" sz="1550" spc="5" b="1">
                <a:latin typeface="Arial"/>
                <a:cs typeface="Arial"/>
              </a:rPr>
              <a:t>visible </a:t>
            </a:r>
            <a:r>
              <a:rPr dirty="0" sz="1550" spc="10" b="1">
                <a:latin typeface="Arial"/>
                <a:cs typeface="Arial"/>
              </a:rPr>
              <a:t>to other  transactions upon a</a:t>
            </a:r>
            <a:r>
              <a:rPr dirty="0" sz="1550" spc="5" b="1">
                <a:latin typeface="Arial"/>
                <a:cs typeface="Arial"/>
              </a:rPr>
              <a:t> </a:t>
            </a:r>
            <a:r>
              <a:rPr dirty="0" sz="1550" spc="10" b="1">
                <a:latin typeface="Arial"/>
                <a:cs typeface="Arial"/>
              </a:rPr>
              <a:t>commit</a:t>
            </a:r>
            <a:endParaRPr sz="1550">
              <a:latin typeface="Arial"/>
              <a:cs typeface="Arial"/>
            </a:endParaRPr>
          </a:p>
          <a:p>
            <a:pPr marL="407670" marR="5080" indent="-327025">
              <a:lnSpc>
                <a:spcPct val="101299"/>
              </a:lnSpc>
              <a:spcBef>
                <a:spcPts val="375"/>
              </a:spcBef>
              <a:buClr>
                <a:srgbClr val="FF0000"/>
              </a:buClr>
              <a:buFont typeface="Arial"/>
              <a:buChar char="•"/>
              <a:tabLst>
                <a:tab pos="407670" algn="l"/>
                <a:tab pos="408305" algn="l"/>
              </a:tabLst>
            </a:pPr>
            <a:r>
              <a:rPr dirty="0" sz="1550" spc="10" b="1">
                <a:latin typeface="Arial"/>
                <a:cs typeface="Arial"/>
              </a:rPr>
              <a:t>Are demarcated (started </a:t>
            </a:r>
            <a:r>
              <a:rPr dirty="0" sz="1550" spc="15" b="1">
                <a:latin typeface="Arial"/>
                <a:cs typeface="Arial"/>
              </a:rPr>
              <a:t>and </a:t>
            </a:r>
            <a:r>
              <a:rPr dirty="0" sz="1550" spc="10" b="1">
                <a:latin typeface="Arial"/>
                <a:cs typeface="Arial"/>
              </a:rPr>
              <a:t>ended) by individual  subprograms and not by nested or anonymous  PL/SQL</a:t>
            </a:r>
            <a:r>
              <a:rPr dirty="0" sz="1550" b="1">
                <a:latin typeface="Arial"/>
                <a:cs typeface="Arial"/>
              </a:rPr>
              <a:t> </a:t>
            </a:r>
            <a:r>
              <a:rPr dirty="0" sz="1550" spc="10" b="1">
                <a:latin typeface="Arial"/>
                <a:cs typeface="Arial"/>
              </a:rPr>
              <a:t>blocks</a:t>
            </a:r>
            <a:endParaRPr sz="1550">
              <a:latin typeface="Arial"/>
              <a:cs typeface="Arial"/>
            </a:endParaRPr>
          </a:p>
        </p:txBody>
      </p:sp>
      <p:sp>
        <p:nvSpPr>
          <p:cNvPr id="8" name="object 8"/>
          <p:cNvSpPr txBox="1"/>
          <p:nvPr/>
        </p:nvSpPr>
        <p:spPr>
          <a:xfrm>
            <a:off x="743204" y="5609382"/>
            <a:ext cx="6247765" cy="353314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Features of </a:t>
            </a:r>
            <a:r>
              <a:rPr dirty="0" sz="1300" spc="10" b="1">
                <a:latin typeface="Arial"/>
                <a:cs typeface="Arial"/>
              </a:rPr>
              <a:t>Autonomous</a:t>
            </a:r>
            <a:r>
              <a:rPr dirty="0" sz="1300" spc="-5" b="1">
                <a:latin typeface="Arial"/>
                <a:cs typeface="Arial"/>
              </a:rPr>
              <a:t> </a:t>
            </a:r>
            <a:r>
              <a:rPr dirty="0" sz="1300" spc="10" b="1">
                <a:latin typeface="Arial"/>
                <a:cs typeface="Arial"/>
              </a:rPr>
              <a:t>Transactions</a:t>
            </a:r>
            <a:endParaRPr sz="1300">
              <a:latin typeface="Arial"/>
              <a:cs typeface="Arial"/>
            </a:endParaRPr>
          </a:p>
          <a:p>
            <a:pPr marL="137795">
              <a:lnSpc>
                <a:spcPct val="100000"/>
              </a:lnSpc>
              <a:spcBef>
                <a:spcPts val="390"/>
              </a:spcBef>
            </a:pPr>
            <a:r>
              <a:rPr dirty="0" sz="1300" spc="10">
                <a:latin typeface="Times New Roman"/>
                <a:cs typeface="Times New Roman"/>
              </a:rPr>
              <a:t>Autonomous </a:t>
            </a:r>
            <a:r>
              <a:rPr dirty="0" sz="1300" spc="5">
                <a:latin typeface="Times New Roman"/>
                <a:cs typeface="Times New Roman"/>
              </a:rPr>
              <a:t>transactions exhibit the following</a:t>
            </a:r>
            <a:r>
              <a:rPr dirty="0" sz="1300">
                <a:latin typeface="Times New Roman"/>
                <a:cs typeface="Times New Roman"/>
              </a:rPr>
              <a:t> </a:t>
            </a:r>
            <a:r>
              <a:rPr dirty="0" sz="1300" spc="5">
                <a:latin typeface="Times New Roman"/>
                <a:cs typeface="Times New Roman"/>
              </a:rPr>
              <a:t>features:</a:t>
            </a:r>
            <a:endParaRPr sz="1300">
              <a:latin typeface="Times New Roman"/>
              <a:cs typeface="Times New Roman"/>
            </a:endParaRPr>
          </a:p>
          <a:p>
            <a:pPr marL="514984" marR="232410" indent="-251460">
              <a:lnSpc>
                <a:spcPts val="1580"/>
              </a:lnSpc>
              <a:spcBef>
                <a:spcPts val="50"/>
              </a:spcBef>
              <a:buChar char="•"/>
              <a:tabLst>
                <a:tab pos="514984" algn="l"/>
                <a:tab pos="515620" algn="l"/>
              </a:tabLst>
            </a:pPr>
            <a:r>
              <a:rPr dirty="0" sz="1300" spc="5">
                <a:latin typeface="Times New Roman"/>
                <a:cs typeface="Times New Roman"/>
              </a:rPr>
              <a:t>Although called within a transaction, </a:t>
            </a:r>
            <a:r>
              <a:rPr dirty="0" sz="1300" spc="10">
                <a:latin typeface="Times New Roman"/>
                <a:cs typeface="Times New Roman"/>
              </a:rPr>
              <a:t>autonomous </a:t>
            </a:r>
            <a:r>
              <a:rPr dirty="0" sz="1300" spc="5">
                <a:latin typeface="Times New Roman"/>
                <a:cs typeface="Times New Roman"/>
              </a:rPr>
              <a:t>transactions are independent of  that transaction. </a:t>
            </a:r>
            <a:r>
              <a:rPr dirty="0" sz="1300" spc="10">
                <a:latin typeface="Times New Roman"/>
                <a:cs typeface="Times New Roman"/>
              </a:rPr>
              <a:t>That </a:t>
            </a:r>
            <a:r>
              <a:rPr dirty="0" sz="1300" spc="5">
                <a:latin typeface="Times New Roman"/>
                <a:cs typeface="Times New Roman"/>
              </a:rPr>
              <a:t>is, they are not nested</a:t>
            </a:r>
            <a:r>
              <a:rPr dirty="0" sz="1300">
                <a:latin typeface="Times New Roman"/>
                <a:cs typeface="Times New Roman"/>
              </a:rPr>
              <a:t> </a:t>
            </a:r>
            <a:r>
              <a:rPr dirty="0" sz="1300" spc="5">
                <a:latin typeface="Times New Roman"/>
                <a:cs typeface="Times New Roman"/>
              </a:rPr>
              <a:t>transactions.</a:t>
            </a:r>
            <a:endParaRPr sz="1300">
              <a:latin typeface="Times New Roman"/>
              <a:cs typeface="Times New Roman"/>
            </a:endParaRPr>
          </a:p>
          <a:p>
            <a:pPr marL="514984" indent="-252095">
              <a:lnSpc>
                <a:spcPts val="1530"/>
              </a:lnSpc>
              <a:buChar char="•"/>
              <a:tabLst>
                <a:tab pos="514984" algn="l"/>
                <a:tab pos="515620" algn="l"/>
              </a:tabLst>
            </a:pPr>
            <a:r>
              <a:rPr dirty="0" sz="1300" spc="5">
                <a:latin typeface="Times New Roman"/>
                <a:cs typeface="Times New Roman"/>
              </a:rPr>
              <a:t>If the </a:t>
            </a:r>
            <a:r>
              <a:rPr dirty="0" sz="1300" spc="10">
                <a:latin typeface="Times New Roman"/>
                <a:cs typeface="Times New Roman"/>
              </a:rPr>
              <a:t>main </a:t>
            </a:r>
            <a:r>
              <a:rPr dirty="0" sz="1300" spc="5">
                <a:latin typeface="Times New Roman"/>
                <a:cs typeface="Times New Roman"/>
              </a:rPr>
              <a:t>transaction rolls back, autonomous transactions </a:t>
            </a:r>
            <a:r>
              <a:rPr dirty="0" sz="1300" spc="10">
                <a:latin typeface="Times New Roman"/>
                <a:cs typeface="Times New Roman"/>
              </a:rPr>
              <a:t>do</a:t>
            </a:r>
            <a:r>
              <a:rPr dirty="0" sz="1300" spc="20">
                <a:latin typeface="Times New Roman"/>
                <a:cs typeface="Times New Roman"/>
              </a:rPr>
              <a:t> </a:t>
            </a:r>
            <a:r>
              <a:rPr dirty="0" sz="1300" spc="5">
                <a:latin typeface="Times New Roman"/>
                <a:cs typeface="Times New Roman"/>
              </a:rPr>
              <a:t>not.</a:t>
            </a:r>
            <a:endParaRPr sz="1300">
              <a:latin typeface="Times New Roman"/>
              <a:cs typeface="Times New Roman"/>
            </a:endParaRPr>
          </a:p>
          <a:p>
            <a:pPr marL="514984" marR="223520" indent="-251460">
              <a:lnSpc>
                <a:spcPts val="1580"/>
              </a:lnSpc>
              <a:spcBef>
                <a:spcPts val="55"/>
              </a:spcBef>
              <a:buChar char="•"/>
              <a:tabLst>
                <a:tab pos="514984" algn="l"/>
                <a:tab pos="515620" algn="l"/>
              </a:tabLst>
            </a:pPr>
            <a:r>
              <a:rPr dirty="0" sz="1300" spc="5">
                <a:latin typeface="Times New Roman"/>
                <a:cs typeface="Times New Roman"/>
              </a:rPr>
              <a:t>Changes </a:t>
            </a:r>
            <a:r>
              <a:rPr dirty="0" sz="1300" spc="10">
                <a:latin typeface="Times New Roman"/>
                <a:cs typeface="Times New Roman"/>
              </a:rPr>
              <a:t>made by </a:t>
            </a:r>
            <a:r>
              <a:rPr dirty="0" sz="1300" spc="5">
                <a:latin typeface="Times New Roman"/>
                <a:cs typeface="Times New Roman"/>
              </a:rPr>
              <a:t>an autonomous transaction </a:t>
            </a:r>
            <a:r>
              <a:rPr dirty="0" sz="1300" spc="10">
                <a:latin typeface="Times New Roman"/>
                <a:cs typeface="Times New Roman"/>
              </a:rPr>
              <a:t>become </a:t>
            </a:r>
            <a:r>
              <a:rPr dirty="0" sz="1300" spc="5">
                <a:latin typeface="Times New Roman"/>
                <a:cs typeface="Times New Roman"/>
              </a:rPr>
              <a:t>visible to other transactions  </a:t>
            </a:r>
            <a:r>
              <a:rPr dirty="0" sz="1300" spc="10">
                <a:latin typeface="Times New Roman"/>
                <a:cs typeface="Times New Roman"/>
              </a:rPr>
              <a:t>when </a:t>
            </a:r>
            <a:r>
              <a:rPr dirty="0" sz="1300" spc="5">
                <a:latin typeface="Times New Roman"/>
                <a:cs typeface="Times New Roman"/>
              </a:rPr>
              <a:t>the autonomous transaction</a:t>
            </a:r>
            <a:r>
              <a:rPr dirty="0" sz="1300">
                <a:latin typeface="Times New Roman"/>
                <a:cs typeface="Times New Roman"/>
              </a:rPr>
              <a:t> </a:t>
            </a:r>
            <a:r>
              <a:rPr dirty="0" sz="1300" spc="5">
                <a:latin typeface="Times New Roman"/>
                <a:cs typeface="Times New Roman"/>
              </a:rPr>
              <a:t>commits.</a:t>
            </a:r>
            <a:endParaRPr sz="1300">
              <a:latin typeface="Times New Roman"/>
              <a:cs typeface="Times New Roman"/>
            </a:endParaRPr>
          </a:p>
          <a:p>
            <a:pPr marL="514984" indent="-252095">
              <a:lnSpc>
                <a:spcPts val="1525"/>
              </a:lnSpc>
              <a:buChar char="•"/>
              <a:tabLst>
                <a:tab pos="514984" algn="l"/>
                <a:tab pos="515620" algn="l"/>
              </a:tabLst>
            </a:pPr>
            <a:r>
              <a:rPr dirty="0" sz="1300" spc="10">
                <a:latin typeface="Times New Roman"/>
                <a:cs typeface="Times New Roman"/>
              </a:rPr>
              <a:t>With </a:t>
            </a:r>
            <a:r>
              <a:rPr dirty="0" sz="1300" spc="5">
                <a:latin typeface="Times New Roman"/>
                <a:cs typeface="Times New Roman"/>
              </a:rPr>
              <a:t>their stack-like functionality, only the “top” transaction is accessible at</a:t>
            </a:r>
            <a:r>
              <a:rPr dirty="0" sz="1300" spc="114">
                <a:latin typeface="Times New Roman"/>
                <a:cs typeface="Times New Roman"/>
              </a:rPr>
              <a:t> </a:t>
            </a:r>
            <a:r>
              <a:rPr dirty="0" sz="1300" spc="5">
                <a:latin typeface="Times New Roman"/>
                <a:cs typeface="Times New Roman"/>
              </a:rPr>
              <a:t>any</a:t>
            </a:r>
            <a:endParaRPr sz="1300">
              <a:latin typeface="Times New Roman"/>
              <a:cs typeface="Times New Roman"/>
            </a:endParaRPr>
          </a:p>
          <a:p>
            <a:pPr marL="514984" marR="71755">
              <a:lnSpc>
                <a:spcPct val="101099"/>
              </a:lnSpc>
              <a:spcBef>
                <a:spcPts val="5"/>
              </a:spcBef>
            </a:pPr>
            <a:r>
              <a:rPr dirty="0" sz="1300" spc="5">
                <a:latin typeface="Times New Roman"/>
                <a:cs typeface="Times New Roman"/>
              </a:rPr>
              <a:t>given time. After completion, the autonomous transaction is popped, and the calling  transaction is resumed.</a:t>
            </a:r>
            <a:endParaRPr sz="1300">
              <a:latin typeface="Times New Roman"/>
              <a:cs typeface="Times New Roman"/>
            </a:endParaRPr>
          </a:p>
          <a:p>
            <a:pPr marL="514984" marR="26670" indent="-251460">
              <a:lnSpc>
                <a:spcPct val="101499"/>
              </a:lnSpc>
              <a:spcBef>
                <a:spcPts val="5"/>
              </a:spcBef>
              <a:buChar char="•"/>
              <a:tabLst>
                <a:tab pos="514984" algn="l"/>
                <a:tab pos="515620" algn="l"/>
              </a:tabLst>
            </a:pPr>
            <a:r>
              <a:rPr dirty="0" sz="1300" spc="5">
                <a:latin typeface="Times New Roman"/>
                <a:cs typeface="Times New Roman"/>
              </a:rPr>
              <a:t>There are </a:t>
            </a:r>
            <a:r>
              <a:rPr dirty="0" sz="1300" spc="10">
                <a:latin typeface="Times New Roman"/>
                <a:cs typeface="Times New Roman"/>
              </a:rPr>
              <a:t>no </a:t>
            </a:r>
            <a:r>
              <a:rPr dirty="0" sz="1300" spc="5">
                <a:latin typeface="Times New Roman"/>
                <a:cs typeface="Times New Roman"/>
              </a:rPr>
              <a:t>limits other than resource limits </a:t>
            </a:r>
            <a:r>
              <a:rPr dirty="0" sz="1300" spc="10">
                <a:latin typeface="Times New Roman"/>
                <a:cs typeface="Times New Roman"/>
              </a:rPr>
              <a:t>on </a:t>
            </a:r>
            <a:r>
              <a:rPr dirty="0" sz="1300" spc="5">
                <a:latin typeface="Times New Roman"/>
                <a:cs typeface="Times New Roman"/>
              </a:rPr>
              <a:t>how </a:t>
            </a:r>
            <a:r>
              <a:rPr dirty="0" sz="1300" spc="10">
                <a:latin typeface="Times New Roman"/>
                <a:cs typeface="Times New Roman"/>
              </a:rPr>
              <a:t>many </a:t>
            </a:r>
            <a:r>
              <a:rPr dirty="0" sz="1300" spc="5">
                <a:latin typeface="Times New Roman"/>
                <a:cs typeface="Times New Roman"/>
              </a:rPr>
              <a:t>autonomous transactions  can be recursively</a:t>
            </a:r>
            <a:r>
              <a:rPr dirty="0" sz="1300">
                <a:latin typeface="Times New Roman"/>
                <a:cs typeface="Times New Roman"/>
              </a:rPr>
              <a:t> </a:t>
            </a:r>
            <a:r>
              <a:rPr dirty="0" sz="1300" spc="5">
                <a:latin typeface="Times New Roman"/>
                <a:cs typeface="Times New Roman"/>
              </a:rPr>
              <a:t>called.</a:t>
            </a:r>
            <a:endParaRPr sz="1300">
              <a:latin typeface="Times New Roman"/>
              <a:cs typeface="Times New Roman"/>
            </a:endParaRPr>
          </a:p>
          <a:p>
            <a:pPr marL="514984" marR="40640" indent="-251460">
              <a:lnSpc>
                <a:spcPts val="1580"/>
              </a:lnSpc>
              <a:spcBef>
                <a:spcPts val="50"/>
              </a:spcBef>
              <a:buChar char="•"/>
              <a:tabLst>
                <a:tab pos="514984" algn="l"/>
                <a:tab pos="516255" algn="l"/>
              </a:tabLst>
            </a:pPr>
            <a:r>
              <a:rPr dirty="0" sz="1300" spc="10">
                <a:latin typeface="Times New Roman"/>
                <a:cs typeface="Times New Roman"/>
              </a:rPr>
              <a:t>Autonomous </a:t>
            </a:r>
            <a:r>
              <a:rPr dirty="0" sz="1300" spc="5">
                <a:latin typeface="Times New Roman"/>
                <a:cs typeface="Times New Roman"/>
              </a:rPr>
              <a:t>transactions must be explicitly committed or rolled back; otherwise, an  error is returned when attempting to return from the autonomous</a:t>
            </a:r>
            <a:r>
              <a:rPr dirty="0" sz="1300" spc="2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4984" indent="-252095">
              <a:lnSpc>
                <a:spcPts val="1450"/>
              </a:lnSpc>
              <a:buChar char="•"/>
              <a:tabLst>
                <a:tab pos="514984" algn="l"/>
                <a:tab pos="515620" algn="l"/>
              </a:tabLst>
            </a:pPr>
            <a:r>
              <a:rPr dirty="0" sz="1300" spc="10">
                <a:latin typeface="Times New Roman"/>
                <a:cs typeface="Times New Roman"/>
              </a:rPr>
              <a:t>You </a:t>
            </a:r>
            <a:r>
              <a:rPr dirty="0" sz="1300" spc="5">
                <a:latin typeface="Times New Roman"/>
                <a:cs typeface="Times New Roman"/>
              </a:rPr>
              <a:t>cannot use </a:t>
            </a:r>
            <a:r>
              <a:rPr dirty="0" sz="1300" spc="15">
                <a:latin typeface="Courier New"/>
                <a:cs typeface="Courier New"/>
              </a:rPr>
              <a:t>PRAGMA</a:t>
            </a:r>
            <a:r>
              <a:rPr dirty="0" sz="1300" spc="-370">
                <a:latin typeface="Courier New"/>
                <a:cs typeface="Courier New"/>
              </a:rPr>
              <a:t> </a:t>
            </a:r>
            <a:r>
              <a:rPr dirty="0" sz="1300" spc="5">
                <a:latin typeface="Times New Roman"/>
                <a:cs typeface="Times New Roman"/>
              </a:rPr>
              <a:t>to </a:t>
            </a:r>
            <a:r>
              <a:rPr dirty="0" sz="1300" spc="10">
                <a:latin typeface="Times New Roman"/>
                <a:cs typeface="Times New Roman"/>
              </a:rPr>
              <a:t>mark </a:t>
            </a:r>
            <a:r>
              <a:rPr dirty="0" sz="1300" spc="5">
                <a:latin typeface="Times New Roman"/>
                <a:cs typeface="Times New Roman"/>
              </a:rPr>
              <a:t>all subprograms in a package as autonomous. </a:t>
            </a:r>
            <a:r>
              <a:rPr dirty="0" sz="1300" spc="10">
                <a:latin typeface="Times New Roman"/>
                <a:cs typeface="Times New Roman"/>
              </a:rPr>
              <a:t>Only</a:t>
            </a:r>
            <a:endParaRPr sz="1300">
              <a:latin typeface="Times New Roman"/>
              <a:cs typeface="Times New Roman"/>
            </a:endParaRPr>
          </a:p>
          <a:p>
            <a:pPr marL="515620">
              <a:lnSpc>
                <a:spcPct val="100000"/>
              </a:lnSpc>
              <a:spcBef>
                <a:spcPts val="105"/>
              </a:spcBef>
            </a:pPr>
            <a:r>
              <a:rPr dirty="0" sz="1300" spc="5">
                <a:latin typeface="Times New Roman"/>
                <a:cs typeface="Times New Roman"/>
              </a:rPr>
              <a:t>individual routines can be </a:t>
            </a:r>
            <a:r>
              <a:rPr dirty="0" sz="1300" spc="10">
                <a:latin typeface="Times New Roman"/>
                <a:cs typeface="Times New Roman"/>
              </a:rPr>
              <a:t>marked</a:t>
            </a:r>
            <a:r>
              <a:rPr dirty="0" sz="1300" spc="5">
                <a:latin typeface="Times New Roman"/>
                <a:cs typeface="Times New Roman"/>
              </a:rPr>
              <a:t> autonomous.</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cannot </a:t>
            </a:r>
            <a:r>
              <a:rPr dirty="0" sz="1300" spc="10">
                <a:latin typeface="Times New Roman"/>
                <a:cs typeface="Times New Roman"/>
              </a:rPr>
              <a:t>mark </a:t>
            </a:r>
            <a:r>
              <a:rPr dirty="0" sz="1300" spc="5">
                <a:latin typeface="Times New Roman"/>
                <a:cs typeface="Times New Roman"/>
              </a:rPr>
              <a:t>a nested or </a:t>
            </a:r>
            <a:r>
              <a:rPr dirty="0" sz="1300" spc="10">
                <a:latin typeface="Times New Roman"/>
                <a:cs typeface="Times New Roman"/>
              </a:rPr>
              <a:t>anonymous PL/SQL </a:t>
            </a:r>
            <a:r>
              <a:rPr dirty="0" sz="1300" spc="5">
                <a:latin typeface="Times New Roman"/>
                <a:cs typeface="Times New Roman"/>
              </a:rPr>
              <a:t>block as</a:t>
            </a:r>
            <a:r>
              <a:rPr dirty="0" sz="1300">
                <a:latin typeface="Times New Roman"/>
                <a:cs typeface="Times New Roman"/>
              </a:rPr>
              <a:t> </a:t>
            </a:r>
            <a:r>
              <a:rPr dirty="0" sz="1300" spc="5">
                <a:latin typeface="Times New Roman"/>
                <a:cs typeface="Times New Roman"/>
              </a:rPr>
              <a:t>autonomous.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Using Autonomous</a:t>
            </a:r>
            <a:r>
              <a:rPr dirty="0" sz="2000" spc="-10" b="1">
                <a:latin typeface="Arial"/>
                <a:cs typeface="Arial"/>
              </a:rPr>
              <a:t> </a:t>
            </a:r>
            <a:r>
              <a:rPr dirty="0" sz="2000" b="1">
                <a:latin typeface="Arial"/>
                <a:cs typeface="Arial"/>
              </a:rPr>
              <a:t>Transactions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92451"/>
            <a:ext cx="5105400" cy="1046480"/>
          </a:xfrm>
          <a:prstGeom prst="rect">
            <a:avLst/>
          </a:prstGeom>
          <a:solidFill>
            <a:srgbClr val="CCCCCC"/>
          </a:solidFill>
          <a:ln w="20574">
            <a:solidFill>
              <a:srgbClr val="000000"/>
            </a:solidFill>
          </a:ln>
        </p:spPr>
        <p:txBody>
          <a:bodyPr wrap="square" lIns="0" tIns="29209" rIns="0" bIns="0" rtlCol="0" vert="horz">
            <a:spAutoFit/>
          </a:bodyPr>
          <a:lstStyle/>
          <a:p>
            <a:pPr marL="76200" marR="139065">
              <a:lnSpc>
                <a:spcPts val="1550"/>
              </a:lnSpc>
              <a:spcBef>
                <a:spcPts val="229"/>
              </a:spcBef>
            </a:pPr>
            <a:r>
              <a:rPr dirty="0" sz="1300" spc="-15" b="1">
                <a:latin typeface="Courier New"/>
                <a:cs typeface="Courier New"/>
              </a:rPr>
              <a:t>PROCEDURE </a:t>
            </a:r>
            <a:r>
              <a:rPr dirty="0" sz="1300" spc="-20" b="1">
                <a:latin typeface="Courier New"/>
                <a:cs typeface="Courier New"/>
              </a:rPr>
              <a:t>bank_trans(cardnbr </a:t>
            </a:r>
            <a:r>
              <a:rPr dirty="0" sz="1300" spc="-15" b="1">
                <a:latin typeface="Courier New"/>
                <a:cs typeface="Courier New"/>
              </a:rPr>
              <a:t>NUMBER,loc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271145">
              <a:lnSpc>
                <a:spcPts val="1485"/>
              </a:lnSpc>
            </a:pPr>
            <a:r>
              <a:rPr dirty="0" sz="1300" spc="-15" b="1">
                <a:latin typeface="Courier New"/>
                <a:cs typeface="Courier New"/>
              </a:rPr>
              <a:t>log_usage (cardnbr,</a:t>
            </a:r>
            <a:r>
              <a:rPr dirty="0" sz="1300" spc="-30" b="1">
                <a:latin typeface="Courier New"/>
                <a:cs typeface="Courier New"/>
              </a:rPr>
              <a:t> </a:t>
            </a:r>
            <a:r>
              <a:rPr dirty="0" sz="1300" spc="-15" b="1">
                <a:latin typeface="Courier New"/>
                <a:cs typeface="Courier New"/>
              </a:rPr>
              <a:t>loc);</a:t>
            </a:r>
            <a:endParaRPr sz="1300">
              <a:latin typeface="Courier New"/>
              <a:cs typeface="Courier New"/>
            </a:endParaRPr>
          </a:p>
          <a:p>
            <a:pPr marL="271145">
              <a:lnSpc>
                <a:spcPts val="1550"/>
              </a:lnSpc>
            </a:pPr>
            <a:r>
              <a:rPr dirty="0" sz="1300" spc="-15" b="1">
                <a:latin typeface="Courier New"/>
                <a:cs typeface="Courier New"/>
              </a:rPr>
              <a:t>INSERT INTO txn VALUES (9001,</a:t>
            </a:r>
            <a:r>
              <a:rPr dirty="0" sz="1300" spc="-30" b="1">
                <a:latin typeface="Courier New"/>
                <a:cs typeface="Courier New"/>
              </a:rPr>
              <a:t> </a:t>
            </a:r>
            <a:r>
              <a:rPr dirty="0" sz="1300" spc="-20" b="1">
                <a:latin typeface="Courier New"/>
                <a:cs typeface="Courier New"/>
              </a:rPr>
              <a:t>1000,...);</a:t>
            </a:r>
            <a:endParaRPr sz="1300">
              <a:latin typeface="Courier New"/>
              <a:cs typeface="Courier New"/>
            </a:endParaRPr>
          </a:p>
          <a:p>
            <a:pPr marL="76200">
              <a:lnSpc>
                <a:spcPts val="1555"/>
              </a:lnSpc>
            </a:pPr>
            <a:r>
              <a:rPr dirty="0" sz="1300" spc="-15" b="1">
                <a:latin typeface="Courier New"/>
                <a:cs typeface="Courier New"/>
              </a:rPr>
              <a:t>END</a:t>
            </a:r>
            <a:r>
              <a:rPr dirty="0" sz="1300" spc="-20" b="1">
                <a:latin typeface="Courier New"/>
                <a:cs typeface="Courier New"/>
              </a:rPr>
              <a:t> bank_trans;</a:t>
            </a:r>
            <a:endParaRPr sz="1300">
              <a:latin typeface="Courier New"/>
              <a:cs typeface="Courier New"/>
            </a:endParaRPr>
          </a:p>
        </p:txBody>
      </p:sp>
      <p:sp>
        <p:nvSpPr>
          <p:cNvPr id="5" name="object 5"/>
          <p:cNvSpPr txBox="1"/>
          <p:nvPr/>
        </p:nvSpPr>
        <p:spPr>
          <a:xfrm>
            <a:off x="1543811" y="3770376"/>
            <a:ext cx="3009900" cy="218440"/>
          </a:xfrm>
          <a:prstGeom prst="rect">
            <a:avLst/>
          </a:prstGeom>
          <a:solidFill>
            <a:srgbClr val="CCCCCC"/>
          </a:solidFill>
          <a:ln w="20574">
            <a:solidFill>
              <a:srgbClr val="FF0000"/>
            </a:solidFill>
          </a:ln>
        </p:spPr>
        <p:txBody>
          <a:bodyPr wrap="square" lIns="0" tIns="0" rIns="0" bIns="0" rtlCol="0" vert="horz">
            <a:spAutoFit/>
          </a:bodyPr>
          <a:lstStyle/>
          <a:p>
            <a:pPr marL="69850">
              <a:lnSpc>
                <a:spcPts val="1405"/>
              </a:lnSpc>
            </a:pPr>
            <a:r>
              <a:rPr dirty="0" sz="1300" spc="-15" b="1">
                <a:latin typeface="Courier New"/>
                <a:cs typeface="Courier New"/>
              </a:rPr>
              <a:t>PRAGMA</a:t>
            </a:r>
            <a:r>
              <a:rPr dirty="0" sz="1300" spc="-30" b="1">
                <a:latin typeface="Courier New"/>
                <a:cs typeface="Courier New"/>
              </a:rPr>
              <a:t> </a:t>
            </a:r>
            <a:r>
              <a:rPr dirty="0" sz="1300" spc="-20" b="1">
                <a:latin typeface="Courier New"/>
                <a:cs typeface="Courier New"/>
              </a:rPr>
              <a:t>AUTONOMOUS_TRANSACTION;</a:t>
            </a:r>
            <a:endParaRPr sz="1300">
              <a:latin typeface="Courier New"/>
              <a:cs typeface="Courier New"/>
            </a:endParaRPr>
          </a:p>
        </p:txBody>
      </p:sp>
      <p:sp>
        <p:nvSpPr>
          <p:cNvPr id="6" name="object 6"/>
          <p:cNvSpPr txBox="1"/>
          <p:nvPr/>
        </p:nvSpPr>
        <p:spPr>
          <a:xfrm>
            <a:off x="1342644" y="3336035"/>
            <a:ext cx="5104765" cy="1635760"/>
          </a:xfrm>
          <a:prstGeom prst="rect">
            <a:avLst/>
          </a:prstGeom>
          <a:solidFill>
            <a:srgbClr val="CCCCCC"/>
          </a:solidFill>
          <a:ln w="20574">
            <a:solidFill>
              <a:srgbClr val="000000"/>
            </a:solidFill>
          </a:ln>
        </p:spPr>
        <p:txBody>
          <a:bodyPr wrap="square" lIns="0" tIns="29845" rIns="0" bIns="0" rtlCol="0" vert="horz">
            <a:spAutoFit/>
          </a:bodyPr>
          <a:lstStyle/>
          <a:p>
            <a:pPr marL="75565" marR="334010">
              <a:lnSpc>
                <a:spcPts val="1550"/>
              </a:lnSpc>
              <a:spcBef>
                <a:spcPts val="235"/>
              </a:spcBef>
            </a:pPr>
            <a:r>
              <a:rPr dirty="0" sz="1300" spc="-15" b="1">
                <a:latin typeface="Courier New"/>
                <a:cs typeface="Courier New"/>
              </a:rPr>
              <a:t>PROCEDURE log_usage (card_id NUMBER, loc </a:t>
            </a:r>
            <a:r>
              <a:rPr dirty="0" sz="1300" spc="-20" b="1">
                <a:latin typeface="Courier New"/>
                <a:cs typeface="Courier New"/>
              </a:rPr>
              <a:t>NUMBER)  IS</a:t>
            </a:r>
            <a:endParaRPr sz="1300">
              <a:latin typeface="Courier New"/>
              <a:cs typeface="Courier New"/>
            </a:endParaRPr>
          </a:p>
          <a:p>
            <a:pPr>
              <a:lnSpc>
                <a:spcPct val="100000"/>
              </a:lnSpc>
              <a:spcBef>
                <a:spcPts val="5"/>
              </a:spcBef>
            </a:pPr>
            <a:endParaRPr sz="1300">
              <a:latin typeface="Courier New"/>
              <a:cs typeface="Courier New"/>
            </a:endParaRPr>
          </a:p>
          <a:p>
            <a:pPr marL="75565">
              <a:lnSpc>
                <a:spcPts val="1555"/>
              </a:lnSpc>
            </a:pPr>
            <a:r>
              <a:rPr dirty="0" sz="1300" spc="-15" b="1">
                <a:latin typeface="Courier New"/>
                <a:cs typeface="Courier New"/>
              </a:rPr>
              <a:t>BEGIN</a:t>
            </a:r>
            <a:endParaRPr sz="1300">
              <a:latin typeface="Courier New"/>
              <a:cs typeface="Courier New"/>
            </a:endParaRPr>
          </a:p>
          <a:p>
            <a:pPr marL="271145" marR="2677795">
              <a:lnSpc>
                <a:spcPct val="99000"/>
              </a:lnSpc>
              <a:spcBef>
                <a:spcPts val="10"/>
              </a:spcBef>
            </a:pPr>
            <a:r>
              <a:rPr dirty="0" sz="1300" spc="-15" b="1">
                <a:latin typeface="Courier New"/>
                <a:cs typeface="Courier New"/>
              </a:rPr>
              <a:t>INSERT </a:t>
            </a:r>
            <a:r>
              <a:rPr dirty="0" sz="1300" spc="-10" b="1">
                <a:latin typeface="Courier New"/>
                <a:cs typeface="Courier New"/>
              </a:rPr>
              <a:t>INTO </a:t>
            </a:r>
            <a:r>
              <a:rPr dirty="0" sz="1300" spc="-15" b="1">
                <a:latin typeface="Courier New"/>
                <a:cs typeface="Courier New"/>
              </a:rPr>
              <a:t>usage  VALUES (card_id, </a:t>
            </a:r>
            <a:r>
              <a:rPr dirty="0" sz="1300" spc="-20" b="1">
                <a:latin typeface="Courier New"/>
                <a:cs typeface="Courier New"/>
              </a:rPr>
              <a:t>loc);  COMMIT;</a:t>
            </a:r>
            <a:endParaRPr sz="1300">
              <a:latin typeface="Courier New"/>
              <a:cs typeface="Courier New"/>
            </a:endParaRPr>
          </a:p>
          <a:p>
            <a:pPr marL="75565">
              <a:lnSpc>
                <a:spcPts val="1550"/>
              </a:lnSpc>
            </a:pPr>
            <a:r>
              <a:rPr dirty="0" sz="1300" spc="-15" b="1">
                <a:latin typeface="Courier New"/>
                <a:cs typeface="Courier New"/>
              </a:rPr>
              <a:t>END</a:t>
            </a:r>
            <a:r>
              <a:rPr dirty="0" sz="1300" spc="-20" b="1">
                <a:latin typeface="Courier New"/>
                <a:cs typeface="Courier New"/>
              </a:rPr>
              <a:t> log_usage;</a:t>
            </a:r>
            <a:endParaRPr sz="1300">
              <a:latin typeface="Courier New"/>
              <a:cs typeface="Courier New"/>
            </a:endParaRPr>
          </a:p>
        </p:txBody>
      </p:sp>
      <p:sp>
        <p:nvSpPr>
          <p:cNvPr id="7" name="object 7"/>
          <p:cNvSpPr txBox="1"/>
          <p:nvPr/>
        </p:nvSpPr>
        <p:spPr>
          <a:xfrm>
            <a:off x="743204" y="5619272"/>
            <a:ext cx="6218555" cy="390779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Using Autonomous</a:t>
            </a:r>
            <a:r>
              <a:rPr dirty="0" sz="1300" spc="-5" b="1">
                <a:latin typeface="Arial"/>
                <a:cs typeface="Arial"/>
              </a:rPr>
              <a:t> </a:t>
            </a:r>
            <a:r>
              <a:rPr dirty="0" sz="1300" spc="5" b="1">
                <a:latin typeface="Arial"/>
                <a:cs typeface="Arial"/>
              </a:rPr>
              <a:t>Transactions</a:t>
            </a:r>
            <a:endParaRPr sz="1300">
              <a:latin typeface="Arial"/>
              <a:cs typeface="Arial"/>
            </a:endParaRPr>
          </a:p>
          <a:p>
            <a:pPr marL="137795" marR="94615">
              <a:lnSpc>
                <a:spcPct val="101299"/>
              </a:lnSpc>
              <a:spcBef>
                <a:spcPts val="295"/>
              </a:spcBef>
            </a:pPr>
            <a:r>
              <a:rPr dirty="0" sz="1300" spc="10">
                <a:latin typeface="Times New Roman"/>
                <a:cs typeface="Times New Roman"/>
              </a:rPr>
              <a:t>To </a:t>
            </a:r>
            <a:r>
              <a:rPr dirty="0" sz="1300" spc="5">
                <a:latin typeface="Times New Roman"/>
                <a:cs typeface="Times New Roman"/>
              </a:rPr>
              <a:t>define autonomous transactions, </a:t>
            </a:r>
            <a:r>
              <a:rPr dirty="0" sz="1300" spc="10">
                <a:latin typeface="Times New Roman"/>
                <a:cs typeface="Times New Roman"/>
              </a:rPr>
              <a:t>you </a:t>
            </a:r>
            <a:r>
              <a:rPr dirty="0" sz="1300" spc="5">
                <a:latin typeface="Times New Roman"/>
                <a:cs typeface="Times New Roman"/>
              </a:rPr>
              <a:t>use </a:t>
            </a:r>
            <a:r>
              <a:rPr dirty="0" sz="1300" spc="15">
                <a:latin typeface="Courier New"/>
                <a:cs typeface="Courier New"/>
              </a:rPr>
              <a:t>PRAGMA AUTONOMOUS_TRANSACTION</a:t>
            </a:r>
            <a:r>
              <a:rPr dirty="0" sz="1300" spc="15">
                <a:latin typeface="Times New Roman"/>
                <a:cs typeface="Times New Roman"/>
              </a:rPr>
              <a:t>.  </a:t>
            </a:r>
            <a:r>
              <a:rPr dirty="0" sz="1300" spc="10">
                <a:latin typeface="Courier New"/>
                <a:cs typeface="Courier New"/>
              </a:rPr>
              <a:t>PRAGMA</a:t>
            </a:r>
            <a:r>
              <a:rPr dirty="0" sz="1300" spc="-355">
                <a:latin typeface="Courier New"/>
                <a:cs typeface="Courier New"/>
              </a:rPr>
              <a:t> </a:t>
            </a:r>
            <a:r>
              <a:rPr dirty="0" sz="1300" spc="5">
                <a:latin typeface="Times New Roman"/>
                <a:cs typeface="Times New Roman"/>
              </a:rPr>
              <a:t>instructs the PL/SQL </a:t>
            </a:r>
            <a:r>
              <a:rPr dirty="0" sz="1300" spc="10">
                <a:latin typeface="Times New Roman"/>
                <a:cs typeface="Times New Roman"/>
              </a:rPr>
              <a:t>compiler </a:t>
            </a:r>
            <a:r>
              <a:rPr dirty="0" sz="1300" spc="5">
                <a:latin typeface="Times New Roman"/>
                <a:cs typeface="Times New Roman"/>
              </a:rPr>
              <a:t>to </a:t>
            </a:r>
            <a:r>
              <a:rPr dirty="0" sz="1300" spc="10">
                <a:latin typeface="Times New Roman"/>
                <a:cs typeface="Times New Roman"/>
              </a:rPr>
              <a:t>mark </a:t>
            </a:r>
            <a:r>
              <a:rPr dirty="0" sz="1300" spc="5">
                <a:latin typeface="Times New Roman"/>
                <a:cs typeface="Times New Roman"/>
              </a:rPr>
              <a:t>a routine as autonomous (independent).  In this context, the </a:t>
            </a:r>
            <a:r>
              <a:rPr dirty="0" sz="1300" spc="10">
                <a:latin typeface="Times New Roman"/>
                <a:cs typeface="Times New Roman"/>
              </a:rPr>
              <a:t>term </a:t>
            </a:r>
            <a:r>
              <a:rPr dirty="0" sz="1300" spc="5">
                <a:latin typeface="Times New Roman"/>
                <a:cs typeface="Times New Roman"/>
              </a:rPr>
              <a:t>“routine” includes top-level (not nested) </a:t>
            </a:r>
            <a:r>
              <a:rPr dirty="0" sz="1300" spc="10">
                <a:latin typeface="Times New Roman"/>
                <a:cs typeface="Times New Roman"/>
              </a:rPr>
              <a:t>anonymous </a:t>
            </a:r>
            <a:r>
              <a:rPr dirty="0" sz="1300" spc="5">
                <a:latin typeface="Times New Roman"/>
                <a:cs typeface="Times New Roman"/>
              </a:rPr>
              <a:t>PL/SQL  blocks; local, stand-alone, and </a:t>
            </a:r>
            <a:r>
              <a:rPr dirty="0" sz="1300" spc="10">
                <a:latin typeface="Times New Roman"/>
                <a:cs typeface="Times New Roman"/>
              </a:rPr>
              <a:t>packaged </a:t>
            </a:r>
            <a:r>
              <a:rPr dirty="0" sz="1300" spc="5">
                <a:latin typeface="Times New Roman"/>
                <a:cs typeface="Times New Roman"/>
              </a:rPr>
              <a:t>functions and procedures; </a:t>
            </a:r>
            <a:r>
              <a:rPr dirty="0" sz="1300" spc="10">
                <a:latin typeface="Times New Roman"/>
                <a:cs typeface="Times New Roman"/>
              </a:rPr>
              <a:t>methods </a:t>
            </a:r>
            <a:r>
              <a:rPr dirty="0" sz="1300" spc="5">
                <a:latin typeface="Times New Roman"/>
                <a:cs typeface="Times New Roman"/>
              </a:rPr>
              <a:t>of a </a:t>
            </a:r>
            <a:r>
              <a:rPr dirty="0" sz="1300" spc="10">
                <a:latin typeface="Times New Roman"/>
                <a:cs typeface="Times New Roman"/>
              </a:rPr>
              <a:t>SQL  </a:t>
            </a:r>
            <a:r>
              <a:rPr dirty="0" sz="1300" spc="5">
                <a:latin typeface="Times New Roman"/>
                <a:cs typeface="Times New Roman"/>
              </a:rPr>
              <a:t>object type; and database triggers. </a:t>
            </a: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code </a:t>
            </a:r>
            <a:r>
              <a:rPr dirty="0" sz="1300" spc="15">
                <a:latin typeface="Courier New"/>
                <a:cs typeface="Courier New"/>
              </a:rPr>
              <a:t>PRAGMA </a:t>
            </a:r>
            <a:r>
              <a:rPr dirty="0" sz="1300" spc="5">
                <a:latin typeface="Times New Roman"/>
                <a:cs typeface="Times New Roman"/>
              </a:rPr>
              <a:t>anywhere in the declarative  section of a routine. However, for readability, it is best placed at the top of the  </a:t>
            </a:r>
            <a:r>
              <a:rPr dirty="0" sz="1300" spc="15">
                <a:latin typeface="Courier New"/>
                <a:cs typeface="Courier New"/>
              </a:rPr>
              <a:t>Declaration</a:t>
            </a:r>
            <a:r>
              <a:rPr dirty="0" sz="1300" spc="-459">
                <a:latin typeface="Courier New"/>
                <a:cs typeface="Courier New"/>
              </a:rPr>
              <a:t> </a:t>
            </a:r>
            <a:r>
              <a:rPr dirty="0" sz="1300" spc="5">
                <a:latin typeface="Times New Roman"/>
                <a:cs typeface="Times New Roman"/>
              </a:rPr>
              <a:t>section.</a:t>
            </a:r>
            <a:endParaRPr sz="1300">
              <a:latin typeface="Times New Roman"/>
              <a:cs typeface="Times New Roman"/>
            </a:endParaRPr>
          </a:p>
          <a:p>
            <a:pPr marL="138430" marR="151130">
              <a:lnSpc>
                <a:spcPts val="1540"/>
              </a:lnSpc>
              <a:spcBef>
                <a:spcPts val="445"/>
              </a:spcBef>
            </a:pPr>
            <a:r>
              <a:rPr dirty="0" sz="1300" spc="5">
                <a:latin typeface="Times New Roman"/>
                <a:cs typeface="Times New Roman"/>
              </a:rPr>
              <a:t>In the example in the slide, </a:t>
            </a:r>
            <a:r>
              <a:rPr dirty="0" sz="1300" spc="10">
                <a:latin typeface="Times New Roman"/>
                <a:cs typeface="Times New Roman"/>
              </a:rPr>
              <a:t>you </a:t>
            </a:r>
            <a:r>
              <a:rPr dirty="0" sz="1300" spc="5">
                <a:latin typeface="Times New Roman"/>
                <a:cs typeface="Times New Roman"/>
              </a:rPr>
              <a:t>track where the bankcard is used, regardless of whether  the transaction is successful. </a:t>
            </a:r>
            <a:r>
              <a:rPr dirty="0" sz="1300" spc="10">
                <a:latin typeface="Times New Roman"/>
                <a:cs typeface="Times New Roman"/>
              </a:rPr>
              <a:t>The </a:t>
            </a:r>
            <a:r>
              <a:rPr dirty="0" sz="1300" spc="5">
                <a:latin typeface="Times New Roman"/>
                <a:cs typeface="Times New Roman"/>
              </a:rPr>
              <a:t>following are the benefits of </a:t>
            </a:r>
            <a:r>
              <a:rPr dirty="0" sz="1300" spc="10">
                <a:latin typeface="Times New Roman"/>
                <a:cs typeface="Times New Roman"/>
              </a:rPr>
              <a:t>autonomous</a:t>
            </a:r>
            <a:r>
              <a:rPr dirty="0" sz="1300" spc="110">
                <a:latin typeface="Times New Roman"/>
                <a:cs typeface="Times New Roman"/>
              </a:rPr>
              <a:t> </a:t>
            </a:r>
            <a:r>
              <a:rPr dirty="0" sz="1300" spc="5">
                <a:latin typeface="Times New Roman"/>
                <a:cs typeface="Times New Roman"/>
              </a:rPr>
              <a:t>transactions:</a:t>
            </a:r>
            <a:endParaRPr sz="1300">
              <a:latin typeface="Times New Roman"/>
              <a:cs typeface="Times New Roman"/>
            </a:endParaRPr>
          </a:p>
          <a:p>
            <a:pPr marL="515620" indent="-252095">
              <a:lnSpc>
                <a:spcPts val="1480"/>
              </a:lnSpc>
              <a:buChar char="•"/>
              <a:tabLst>
                <a:tab pos="515620" algn="l"/>
                <a:tab pos="516255" algn="l"/>
              </a:tabLst>
            </a:pPr>
            <a:r>
              <a:rPr dirty="0" sz="1300" spc="5">
                <a:latin typeface="Times New Roman"/>
                <a:cs typeface="Times New Roman"/>
              </a:rPr>
              <a:t>After starting, an autonomous transaction is fully independent. It shares </a:t>
            </a:r>
            <a:r>
              <a:rPr dirty="0" sz="1300" spc="10">
                <a:latin typeface="Times New Roman"/>
                <a:cs typeface="Times New Roman"/>
              </a:rPr>
              <a:t>no</a:t>
            </a:r>
            <a:r>
              <a:rPr dirty="0" sz="1300" spc="90">
                <a:latin typeface="Times New Roman"/>
                <a:cs typeface="Times New Roman"/>
              </a:rPr>
              <a:t> </a:t>
            </a:r>
            <a:r>
              <a:rPr dirty="0" sz="1300" spc="5">
                <a:latin typeface="Times New Roman"/>
                <a:cs typeface="Times New Roman"/>
              </a:rPr>
              <a:t>locks,</a:t>
            </a:r>
            <a:endParaRPr sz="1300">
              <a:latin typeface="Times New Roman"/>
              <a:cs typeface="Times New Roman"/>
            </a:endParaRPr>
          </a:p>
          <a:p>
            <a:pPr marL="515620" marR="10160">
              <a:lnSpc>
                <a:spcPts val="1540"/>
              </a:lnSpc>
              <a:spcBef>
                <a:spcPts val="55"/>
              </a:spcBef>
            </a:pPr>
            <a:r>
              <a:rPr dirty="0" sz="1300" spc="5">
                <a:latin typeface="Times New Roman"/>
                <a:cs typeface="Times New Roman"/>
              </a:rPr>
              <a:t>resources, or </a:t>
            </a:r>
            <a:r>
              <a:rPr dirty="0" sz="1300" spc="10">
                <a:latin typeface="Times New Roman"/>
                <a:cs typeface="Times New Roman"/>
              </a:rPr>
              <a:t>commit </a:t>
            </a:r>
            <a:r>
              <a:rPr dirty="0" sz="1300" spc="5">
                <a:latin typeface="Times New Roman"/>
                <a:cs typeface="Times New Roman"/>
              </a:rPr>
              <a:t>dependencies with the </a:t>
            </a:r>
            <a:r>
              <a:rPr dirty="0" sz="1300" spc="10">
                <a:latin typeface="Times New Roman"/>
                <a:cs typeface="Times New Roman"/>
              </a:rPr>
              <a:t>main </a:t>
            </a:r>
            <a:r>
              <a:rPr dirty="0" sz="1300" spc="5">
                <a:latin typeface="Times New Roman"/>
                <a:cs typeface="Times New Roman"/>
              </a:rPr>
              <a:t>transaction, so </a:t>
            </a:r>
            <a:r>
              <a:rPr dirty="0" sz="1300" spc="10">
                <a:latin typeface="Times New Roman"/>
                <a:cs typeface="Times New Roman"/>
              </a:rPr>
              <a:t>you </a:t>
            </a:r>
            <a:r>
              <a:rPr dirty="0" sz="1300" spc="5">
                <a:latin typeface="Times New Roman"/>
                <a:cs typeface="Times New Roman"/>
              </a:rPr>
              <a:t>can log events,  </a:t>
            </a:r>
            <a:r>
              <a:rPr dirty="0" sz="1300" spc="10">
                <a:latin typeface="Times New Roman"/>
                <a:cs typeface="Times New Roman"/>
              </a:rPr>
              <a:t>increment </a:t>
            </a:r>
            <a:r>
              <a:rPr dirty="0" sz="1300" spc="5">
                <a:latin typeface="Times New Roman"/>
                <a:cs typeface="Times New Roman"/>
              </a:rPr>
              <a:t>retry counters, and so </a:t>
            </a:r>
            <a:r>
              <a:rPr dirty="0" sz="1300" spc="10">
                <a:latin typeface="Times New Roman"/>
                <a:cs typeface="Times New Roman"/>
              </a:rPr>
              <a:t>on </a:t>
            </a:r>
            <a:r>
              <a:rPr dirty="0" sz="1300" spc="5">
                <a:latin typeface="Times New Roman"/>
                <a:cs typeface="Times New Roman"/>
              </a:rPr>
              <a:t>even if the </a:t>
            </a:r>
            <a:r>
              <a:rPr dirty="0" sz="1300" spc="10">
                <a:latin typeface="Times New Roman"/>
                <a:cs typeface="Times New Roman"/>
              </a:rPr>
              <a:t>main </a:t>
            </a:r>
            <a:r>
              <a:rPr dirty="0" sz="1300" spc="5">
                <a:latin typeface="Times New Roman"/>
                <a:cs typeface="Times New Roman"/>
              </a:rPr>
              <a:t>transaction rolls</a:t>
            </a:r>
            <a:r>
              <a:rPr dirty="0" sz="1300" spc="35">
                <a:latin typeface="Times New Roman"/>
                <a:cs typeface="Times New Roman"/>
              </a:rPr>
              <a:t> </a:t>
            </a:r>
            <a:r>
              <a:rPr dirty="0" sz="1300" spc="5">
                <a:latin typeface="Times New Roman"/>
                <a:cs typeface="Times New Roman"/>
              </a:rPr>
              <a:t>back.</a:t>
            </a:r>
            <a:endParaRPr sz="1300">
              <a:latin typeface="Times New Roman"/>
              <a:cs typeface="Times New Roman"/>
            </a:endParaRPr>
          </a:p>
          <a:p>
            <a:pPr marL="515620" indent="-252095">
              <a:lnSpc>
                <a:spcPts val="1480"/>
              </a:lnSpc>
              <a:buChar char="•"/>
              <a:tabLst>
                <a:tab pos="515620" algn="l"/>
                <a:tab pos="516255" algn="l"/>
              </a:tabLst>
            </a:pPr>
            <a:r>
              <a:rPr dirty="0" sz="1300" spc="10">
                <a:latin typeface="Times New Roman"/>
                <a:cs typeface="Times New Roman"/>
              </a:rPr>
              <a:t>More </a:t>
            </a:r>
            <a:r>
              <a:rPr dirty="0" sz="1300" spc="5">
                <a:latin typeface="Times New Roman"/>
                <a:cs typeface="Times New Roman"/>
              </a:rPr>
              <a:t>important, autonomous transactions help </a:t>
            </a:r>
            <a:r>
              <a:rPr dirty="0" sz="1300" spc="10">
                <a:latin typeface="Times New Roman"/>
                <a:cs typeface="Times New Roman"/>
              </a:rPr>
              <a:t>you </a:t>
            </a:r>
            <a:r>
              <a:rPr dirty="0" sz="1300" spc="5">
                <a:latin typeface="Times New Roman"/>
                <a:cs typeface="Times New Roman"/>
              </a:rPr>
              <a:t>build modular, reusable</a:t>
            </a:r>
            <a:r>
              <a:rPr dirty="0" sz="1300" spc="125">
                <a:latin typeface="Times New Roman"/>
                <a:cs typeface="Times New Roman"/>
              </a:rPr>
              <a:t> </a:t>
            </a:r>
            <a:r>
              <a:rPr dirty="0" sz="1300" spc="5">
                <a:latin typeface="Times New Roman"/>
                <a:cs typeface="Times New Roman"/>
              </a:rPr>
              <a:t>software</a:t>
            </a:r>
            <a:endParaRPr sz="1300">
              <a:latin typeface="Times New Roman"/>
              <a:cs typeface="Times New Roman"/>
            </a:endParaRPr>
          </a:p>
          <a:p>
            <a:pPr marL="515620" marR="106045">
              <a:lnSpc>
                <a:spcPct val="98700"/>
              </a:lnSpc>
              <a:spcBef>
                <a:spcPts val="15"/>
              </a:spcBef>
            </a:pPr>
            <a:r>
              <a:rPr dirty="0" sz="1300" spc="5">
                <a:latin typeface="Times New Roman"/>
                <a:cs typeface="Times New Roman"/>
              </a:rPr>
              <a:t>components. For example, stored procedures can start and finish autonomous  transactions </a:t>
            </a:r>
            <a:r>
              <a:rPr dirty="0" sz="1300" spc="10">
                <a:latin typeface="Times New Roman"/>
                <a:cs typeface="Times New Roman"/>
              </a:rPr>
              <a:t>on </a:t>
            </a:r>
            <a:r>
              <a:rPr dirty="0" sz="1300" spc="5">
                <a:latin typeface="Times New Roman"/>
                <a:cs typeface="Times New Roman"/>
              </a:rPr>
              <a:t>their own. </a:t>
            </a:r>
            <a:r>
              <a:rPr dirty="0" sz="1300" spc="10">
                <a:latin typeface="Times New Roman"/>
                <a:cs typeface="Times New Roman"/>
              </a:rPr>
              <a:t>A </a:t>
            </a:r>
            <a:r>
              <a:rPr dirty="0" sz="1300" spc="5">
                <a:latin typeface="Times New Roman"/>
                <a:cs typeface="Times New Roman"/>
              </a:rPr>
              <a:t>calling application </a:t>
            </a:r>
            <a:r>
              <a:rPr dirty="0" sz="1300" spc="10">
                <a:latin typeface="Times New Roman"/>
                <a:cs typeface="Times New Roman"/>
              </a:rPr>
              <a:t>need </a:t>
            </a:r>
            <a:r>
              <a:rPr dirty="0" sz="1300" spc="5">
                <a:latin typeface="Times New Roman"/>
                <a:cs typeface="Times New Roman"/>
              </a:rPr>
              <a:t>not </a:t>
            </a:r>
            <a:r>
              <a:rPr dirty="0" sz="1300" spc="10">
                <a:latin typeface="Times New Roman"/>
                <a:cs typeface="Times New Roman"/>
              </a:rPr>
              <a:t>know </a:t>
            </a:r>
            <a:r>
              <a:rPr dirty="0" sz="1300" spc="5">
                <a:latin typeface="Times New Roman"/>
                <a:cs typeface="Times New Roman"/>
              </a:rPr>
              <a:t>about a procedure’s  autonomous operations, and the procedure need not </a:t>
            </a:r>
            <a:r>
              <a:rPr dirty="0" sz="1300" spc="10">
                <a:latin typeface="Times New Roman"/>
                <a:cs typeface="Times New Roman"/>
              </a:rPr>
              <a:t>know </a:t>
            </a:r>
            <a:r>
              <a:rPr dirty="0" sz="1300" spc="5">
                <a:latin typeface="Times New Roman"/>
                <a:cs typeface="Times New Roman"/>
              </a:rPr>
              <a:t>about the application’s  transaction context. That </a:t>
            </a:r>
            <a:r>
              <a:rPr dirty="0" sz="1300" spc="10">
                <a:latin typeface="Times New Roman"/>
                <a:cs typeface="Times New Roman"/>
              </a:rPr>
              <a:t>makes </a:t>
            </a:r>
            <a:r>
              <a:rPr dirty="0" sz="1300" spc="5">
                <a:latin typeface="Times New Roman"/>
                <a:cs typeface="Times New Roman"/>
              </a:rPr>
              <a:t>autonomous transactions less error-prone </a:t>
            </a:r>
            <a:r>
              <a:rPr dirty="0" sz="1300" spc="10">
                <a:latin typeface="Times New Roman"/>
                <a:cs typeface="Times New Roman"/>
              </a:rPr>
              <a:t>than  </a:t>
            </a:r>
            <a:r>
              <a:rPr dirty="0" sz="1300" spc="5">
                <a:latin typeface="Times New Roman"/>
                <a:cs typeface="Times New Roman"/>
              </a:rPr>
              <a:t>regular transactions and easier to use.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543811" y="4370832"/>
            <a:ext cx="4685665" cy="186690"/>
          </a:xfrm>
          <a:prstGeom prst="rect">
            <a:avLst/>
          </a:prstGeom>
          <a:solidFill>
            <a:srgbClr val="CCCCCC"/>
          </a:solidFill>
          <a:ln w="20574">
            <a:solidFill>
              <a:srgbClr val="FF0000"/>
            </a:solidFill>
          </a:ln>
        </p:spPr>
        <p:txBody>
          <a:bodyPr wrap="square" lIns="0" tIns="0" rIns="0" bIns="0" rtlCol="0" vert="horz">
            <a:spAutoFit/>
          </a:bodyPr>
          <a:lstStyle/>
          <a:p>
            <a:pPr marL="62865">
              <a:lnSpc>
                <a:spcPts val="1230"/>
              </a:lnSpc>
            </a:pPr>
            <a:r>
              <a:rPr dirty="0" sz="1300" spc="-15" b="1">
                <a:latin typeface="Courier New"/>
                <a:cs typeface="Courier New"/>
              </a:rPr>
              <a:t>RETURNING </a:t>
            </a:r>
            <a:r>
              <a:rPr dirty="0" sz="1300" spc="-20" b="1">
                <a:latin typeface="Courier New"/>
                <a:cs typeface="Courier New"/>
              </a:rPr>
              <a:t>last_name, </a:t>
            </a:r>
            <a:r>
              <a:rPr dirty="0" sz="1300" spc="-15" b="1">
                <a:latin typeface="Courier New"/>
                <a:cs typeface="Courier New"/>
              </a:rPr>
              <a:t>salary INTO name,</a:t>
            </a:r>
            <a:r>
              <a:rPr dirty="0" sz="1300" spc="-35" b="1">
                <a:latin typeface="Courier New"/>
                <a:cs typeface="Courier New"/>
              </a:rPr>
              <a:t> </a:t>
            </a:r>
            <a:r>
              <a:rPr dirty="0" sz="1300" spc="-20" b="1">
                <a:latin typeface="Courier New"/>
                <a:cs typeface="Courier New"/>
              </a:rPr>
              <a:t>new_sal;</a:t>
            </a:r>
            <a:endParaRPr sz="1300">
              <a:latin typeface="Courier New"/>
              <a:cs typeface="Courier New"/>
            </a:endParaRPr>
          </a:p>
        </p:txBody>
      </p:sp>
      <p:sp>
        <p:nvSpPr>
          <p:cNvPr id="7" name="object 7"/>
          <p:cNvSpPr txBox="1"/>
          <p:nvPr/>
        </p:nvSpPr>
        <p:spPr>
          <a:xfrm>
            <a:off x="1335786" y="2932176"/>
            <a:ext cx="5105400" cy="2039620"/>
          </a:xfrm>
          <a:prstGeom prst="rect">
            <a:avLst/>
          </a:prstGeom>
          <a:solidFill>
            <a:srgbClr val="CCCCCC"/>
          </a:solidFill>
          <a:ln w="20574">
            <a:solidFill>
              <a:srgbClr val="000000"/>
            </a:solidFill>
          </a:ln>
        </p:spPr>
        <p:txBody>
          <a:bodyPr wrap="square" lIns="0" tIns="29209" rIns="0" bIns="0" rtlCol="0" vert="horz">
            <a:spAutoFit/>
          </a:bodyPr>
          <a:lstStyle/>
          <a:p>
            <a:pPr marL="271145" marR="334645" indent="-195580">
              <a:lnSpc>
                <a:spcPts val="1550"/>
              </a:lnSpc>
              <a:spcBef>
                <a:spcPts val="229"/>
              </a:spcBef>
              <a:tabLst>
                <a:tab pos="1051560" algn="l"/>
              </a:tabLst>
            </a:pPr>
            <a:r>
              <a:rPr dirty="0" sz="1300" spc="-15" b="1">
                <a:latin typeface="Courier New"/>
                <a:cs typeface="Courier New"/>
              </a:rPr>
              <a:t>CREATE PROCEDURE </a:t>
            </a:r>
            <a:r>
              <a:rPr dirty="0" sz="1300" spc="-20" b="1">
                <a:latin typeface="Courier New"/>
                <a:cs typeface="Courier New"/>
              </a:rPr>
              <a:t>update_salary(emp_id </a:t>
            </a:r>
            <a:r>
              <a:rPr dirty="0" sz="1300" spc="-15" b="1">
                <a:latin typeface="Courier New"/>
                <a:cs typeface="Courier New"/>
              </a:rPr>
              <a:t>NUMBER) </a:t>
            </a:r>
            <a:r>
              <a:rPr dirty="0" sz="1300" spc="-20" b="1">
                <a:latin typeface="Courier New"/>
                <a:cs typeface="Courier New"/>
              </a:rPr>
              <a:t>IS  </a:t>
            </a:r>
            <a:r>
              <a:rPr dirty="0" sz="1300" spc="-15" b="1">
                <a:latin typeface="Courier New"/>
                <a:cs typeface="Courier New"/>
              </a:rPr>
              <a:t>name	</a:t>
            </a:r>
            <a:r>
              <a:rPr dirty="0" sz="1300" spc="-20" b="1">
                <a:latin typeface="Courier New"/>
                <a:cs typeface="Courier New"/>
              </a:rPr>
              <a:t>employees.last_name%TYPE;</a:t>
            </a:r>
            <a:endParaRPr sz="1300">
              <a:latin typeface="Courier New"/>
              <a:cs typeface="Courier New"/>
            </a:endParaRPr>
          </a:p>
          <a:p>
            <a:pPr marL="271145">
              <a:lnSpc>
                <a:spcPts val="1490"/>
              </a:lnSpc>
            </a:pPr>
            <a:r>
              <a:rPr dirty="0" sz="1300" spc="-15" b="1">
                <a:latin typeface="Courier New"/>
                <a:cs typeface="Courier New"/>
              </a:rPr>
              <a:t>new_sal</a:t>
            </a:r>
            <a:r>
              <a:rPr dirty="0" sz="1300" spc="-25" b="1">
                <a:latin typeface="Courier New"/>
                <a:cs typeface="Courier New"/>
              </a:rPr>
              <a:t> </a:t>
            </a:r>
            <a:r>
              <a:rPr dirty="0" sz="1300" spc="-20" b="1">
                <a:latin typeface="Courier New"/>
                <a:cs typeface="Courier New"/>
              </a:rPr>
              <a:t>employees.salary%TYPE;</a:t>
            </a:r>
            <a:endParaRPr sz="1300">
              <a:latin typeface="Courier New"/>
              <a:cs typeface="Courier New"/>
            </a:endParaRPr>
          </a:p>
          <a:p>
            <a:pPr marL="76200">
              <a:lnSpc>
                <a:spcPts val="1545"/>
              </a:lnSpc>
            </a:pPr>
            <a:r>
              <a:rPr dirty="0" sz="1300" spc="-15" b="1">
                <a:latin typeface="Courier New"/>
                <a:cs typeface="Courier New"/>
              </a:rPr>
              <a:t>BEGIN</a:t>
            </a:r>
            <a:endParaRPr sz="1300">
              <a:latin typeface="Courier New"/>
              <a:cs typeface="Courier New"/>
            </a:endParaRPr>
          </a:p>
          <a:p>
            <a:pPr marL="271145">
              <a:lnSpc>
                <a:spcPts val="1545"/>
              </a:lnSpc>
            </a:pP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employees</a:t>
            </a:r>
            <a:endParaRPr sz="1300">
              <a:latin typeface="Courier New"/>
              <a:cs typeface="Courier New"/>
            </a:endParaRPr>
          </a:p>
          <a:p>
            <a:pPr marL="271145" marR="2188845" indent="195580">
              <a:lnSpc>
                <a:spcPts val="1550"/>
              </a:lnSpc>
              <a:spcBef>
                <a:spcPts val="55"/>
              </a:spcBef>
            </a:pPr>
            <a:r>
              <a:rPr dirty="0" sz="1300" spc="-10" b="1">
                <a:latin typeface="Courier New"/>
                <a:cs typeface="Courier New"/>
              </a:rPr>
              <a:t>SET </a:t>
            </a:r>
            <a:r>
              <a:rPr dirty="0" sz="1300" spc="-15" b="1">
                <a:latin typeface="Courier New"/>
                <a:cs typeface="Courier New"/>
              </a:rPr>
              <a:t>salary </a:t>
            </a:r>
            <a:r>
              <a:rPr dirty="0" sz="1300" spc="-10" b="1">
                <a:latin typeface="Courier New"/>
                <a:cs typeface="Courier New"/>
              </a:rPr>
              <a:t>= </a:t>
            </a:r>
            <a:r>
              <a:rPr dirty="0" sz="1300" spc="-15" b="1">
                <a:latin typeface="Courier New"/>
                <a:cs typeface="Courier New"/>
              </a:rPr>
              <a:t>salary </a:t>
            </a:r>
            <a:r>
              <a:rPr dirty="0" sz="1300" spc="-10" b="1">
                <a:latin typeface="Courier New"/>
                <a:cs typeface="Courier New"/>
              </a:rPr>
              <a:t>*</a:t>
            </a:r>
            <a:r>
              <a:rPr dirty="0" sz="1300" spc="-75" b="1">
                <a:latin typeface="Courier New"/>
                <a:cs typeface="Courier New"/>
              </a:rPr>
              <a:t> </a:t>
            </a:r>
            <a:r>
              <a:rPr dirty="0" sz="1300" spc="-15" b="1">
                <a:latin typeface="Courier New"/>
                <a:cs typeface="Courier New"/>
              </a:rPr>
              <a:t>1.1  WHERE </a:t>
            </a:r>
            <a:r>
              <a:rPr dirty="0" sz="1300" spc="-20" b="1">
                <a:latin typeface="Courier New"/>
                <a:cs typeface="Courier New"/>
              </a:rPr>
              <a:t>employee_id </a:t>
            </a:r>
            <a:r>
              <a:rPr dirty="0" sz="1300" spc="-10" b="1">
                <a:latin typeface="Courier New"/>
                <a:cs typeface="Courier New"/>
              </a:rPr>
              <a:t>=</a:t>
            </a:r>
            <a:r>
              <a:rPr dirty="0" sz="1300" spc="-40" b="1">
                <a:latin typeface="Courier New"/>
                <a:cs typeface="Courier New"/>
              </a:rPr>
              <a:t> </a:t>
            </a:r>
            <a:r>
              <a:rPr dirty="0" sz="1300" spc="-20" b="1">
                <a:latin typeface="Courier New"/>
                <a:cs typeface="Courier New"/>
              </a:rPr>
              <a:t>emp_id</a:t>
            </a:r>
            <a:endParaRPr sz="1300">
              <a:latin typeface="Courier New"/>
              <a:cs typeface="Courier New"/>
            </a:endParaRPr>
          </a:p>
          <a:p>
            <a:pPr>
              <a:lnSpc>
                <a:spcPct val="100000"/>
              </a:lnSpc>
            </a:pPr>
            <a:endParaRPr sz="1300">
              <a:latin typeface="Courier New"/>
              <a:cs typeface="Courier New"/>
            </a:endParaRPr>
          </a:p>
          <a:p>
            <a:pPr marL="76200">
              <a:lnSpc>
                <a:spcPts val="1555"/>
              </a:lnSpc>
            </a:pPr>
            <a:r>
              <a:rPr dirty="0" sz="1300" spc="-15" b="1">
                <a:latin typeface="Courier New"/>
                <a:cs typeface="Courier New"/>
              </a:rPr>
              <a:t>END</a:t>
            </a:r>
            <a:r>
              <a:rPr dirty="0" sz="1300" spc="-20" b="1">
                <a:latin typeface="Courier New"/>
                <a:cs typeface="Courier New"/>
              </a:rPr>
              <a:t> update_salary;</a:t>
            </a:r>
            <a:endParaRPr sz="1300">
              <a:latin typeface="Courier New"/>
              <a:cs typeface="Courier New"/>
            </a:endParaRPr>
          </a:p>
          <a:p>
            <a:pPr marL="76200">
              <a:lnSpc>
                <a:spcPts val="1555"/>
              </a:lnSpc>
            </a:pPr>
            <a:r>
              <a:rPr dirty="0" sz="1300" spc="-10" b="1">
                <a:latin typeface="Courier New"/>
                <a:cs typeface="Courier New"/>
              </a:rPr>
              <a:t>/</a:t>
            </a:r>
            <a:endParaRPr sz="1300">
              <a:latin typeface="Courier New"/>
              <a:cs typeface="Courier New"/>
            </a:endParaRPr>
          </a:p>
        </p:txBody>
      </p:sp>
      <p:sp>
        <p:nvSpPr>
          <p:cNvPr id="8" name="object 8"/>
          <p:cNvSpPr txBox="1"/>
          <p:nvPr/>
        </p:nvSpPr>
        <p:spPr>
          <a:xfrm>
            <a:off x="2730245" y="855218"/>
            <a:ext cx="22872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RETURNING</a:t>
            </a:r>
            <a:r>
              <a:rPr dirty="0" sz="2000" spc="-710" b="1">
                <a:latin typeface="Courier New"/>
                <a:cs typeface="Courier New"/>
              </a:rPr>
              <a:t> </a:t>
            </a:r>
            <a:r>
              <a:rPr dirty="0" sz="2000" b="1">
                <a:latin typeface="Arial"/>
                <a:cs typeface="Arial"/>
              </a:rPr>
              <a:t>Clause</a:t>
            </a:r>
            <a:endParaRPr sz="2000">
              <a:latin typeface="Arial"/>
              <a:cs typeface="Arial"/>
            </a:endParaRPr>
          </a:p>
        </p:txBody>
      </p:sp>
      <p:sp>
        <p:nvSpPr>
          <p:cNvPr id="9" name="object 9"/>
          <p:cNvSpPr txBox="1"/>
          <p:nvPr/>
        </p:nvSpPr>
        <p:spPr>
          <a:xfrm>
            <a:off x="1243583" y="1716508"/>
            <a:ext cx="5245100" cy="1140460"/>
          </a:xfrm>
          <a:prstGeom prst="rect">
            <a:avLst/>
          </a:prstGeom>
        </p:spPr>
        <p:txBody>
          <a:bodyPr wrap="square" lIns="0" tIns="76835" rIns="0" bIns="0" rtlCol="0" vert="horz">
            <a:spAutoFit/>
          </a:bodyPr>
          <a:lstStyle/>
          <a:p>
            <a:pPr>
              <a:lnSpc>
                <a:spcPct val="100000"/>
              </a:lnSpc>
              <a:spcBef>
                <a:spcPts val="605"/>
              </a:spcBef>
            </a:pPr>
            <a:r>
              <a:rPr dirty="0" sz="1550" spc="10" b="1">
                <a:latin typeface="Arial"/>
                <a:cs typeface="Arial"/>
              </a:rPr>
              <a:t>The </a:t>
            </a:r>
            <a:r>
              <a:rPr dirty="0" sz="1550" spc="10" b="1">
                <a:latin typeface="Courier New"/>
                <a:cs typeface="Courier New"/>
              </a:rPr>
              <a:t>RETURNING</a:t>
            </a:r>
            <a:r>
              <a:rPr dirty="0" sz="1550" spc="-490" b="1">
                <a:latin typeface="Courier New"/>
                <a:cs typeface="Courier New"/>
              </a:rPr>
              <a:t> </a:t>
            </a:r>
            <a:r>
              <a:rPr dirty="0" sz="1550" spc="10" b="1">
                <a:latin typeface="Arial"/>
                <a:cs typeface="Arial"/>
              </a:rPr>
              <a:t>clause:</a:t>
            </a:r>
            <a:endParaRPr sz="1550">
              <a:latin typeface="Arial"/>
              <a:cs typeface="Arial"/>
            </a:endParaRPr>
          </a:p>
          <a:p>
            <a:pPr marL="407670" marR="5080" indent="-327025">
              <a:lnSpc>
                <a:spcPts val="1780"/>
              </a:lnSpc>
              <a:spcBef>
                <a:spcPts val="635"/>
              </a:spcBef>
              <a:buClr>
                <a:srgbClr val="FF0000"/>
              </a:buClr>
              <a:buFont typeface="Arial"/>
              <a:buChar char="•"/>
              <a:tabLst>
                <a:tab pos="407670" algn="l"/>
                <a:tab pos="408305" algn="l"/>
              </a:tabLst>
            </a:pPr>
            <a:r>
              <a:rPr dirty="0" sz="1550" spc="10" b="1">
                <a:latin typeface="Arial"/>
                <a:cs typeface="Arial"/>
              </a:rPr>
              <a:t>Improves performance by returning column values  with </a:t>
            </a:r>
            <a:r>
              <a:rPr dirty="0" sz="1550" spc="10" b="1">
                <a:latin typeface="Courier New"/>
                <a:cs typeface="Courier New"/>
              </a:rPr>
              <a:t>INSERT</a:t>
            </a:r>
            <a:r>
              <a:rPr dirty="0" sz="1550" spc="10" b="1">
                <a:latin typeface="Arial"/>
                <a:cs typeface="Arial"/>
              </a:rPr>
              <a:t>, </a:t>
            </a:r>
            <a:r>
              <a:rPr dirty="0" sz="1550" spc="10" b="1">
                <a:latin typeface="Courier New"/>
                <a:cs typeface="Courier New"/>
              </a:rPr>
              <a:t>UPDATE</a:t>
            </a:r>
            <a:r>
              <a:rPr dirty="0" sz="1550" spc="10" b="1">
                <a:latin typeface="Arial"/>
                <a:cs typeface="Arial"/>
              </a:rPr>
              <a:t>, and </a:t>
            </a:r>
            <a:r>
              <a:rPr dirty="0" sz="1550" spc="10" b="1">
                <a:latin typeface="Courier New"/>
                <a:cs typeface="Courier New"/>
              </a:rPr>
              <a:t>DELETE</a:t>
            </a:r>
            <a:r>
              <a:rPr dirty="0" sz="1550" spc="-509" b="1">
                <a:latin typeface="Courier New"/>
                <a:cs typeface="Courier New"/>
              </a:rPr>
              <a:t> </a:t>
            </a:r>
            <a:r>
              <a:rPr dirty="0" sz="1550" spc="10" b="1">
                <a:latin typeface="Arial"/>
                <a:cs typeface="Arial"/>
              </a:rPr>
              <a:t>statements</a:t>
            </a:r>
            <a:endParaRPr sz="1550">
              <a:latin typeface="Arial"/>
              <a:cs typeface="Arial"/>
            </a:endParaRPr>
          </a:p>
          <a:p>
            <a:pPr marL="407670" indent="-327025">
              <a:lnSpc>
                <a:spcPct val="100000"/>
              </a:lnSpc>
              <a:spcBef>
                <a:spcPts val="355"/>
              </a:spcBef>
              <a:buClr>
                <a:srgbClr val="FF0000"/>
              </a:buClr>
              <a:buFont typeface="Arial"/>
              <a:buChar char="•"/>
              <a:tabLst>
                <a:tab pos="407670" algn="l"/>
                <a:tab pos="408305" algn="l"/>
              </a:tabLst>
            </a:pPr>
            <a:r>
              <a:rPr dirty="0" sz="1550" spc="10" b="1">
                <a:latin typeface="Arial"/>
                <a:cs typeface="Arial"/>
              </a:rPr>
              <a:t>Eliminates the need </a:t>
            </a:r>
            <a:r>
              <a:rPr dirty="0" sz="1550" spc="5" b="1">
                <a:latin typeface="Arial"/>
                <a:cs typeface="Arial"/>
              </a:rPr>
              <a:t>for </a:t>
            </a:r>
            <a:r>
              <a:rPr dirty="0" sz="1550" spc="10" b="1">
                <a:latin typeface="Arial"/>
                <a:cs typeface="Arial"/>
              </a:rPr>
              <a:t>a </a:t>
            </a:r>
            <a:r>
              <a:rPr dirty="0" sz="1550" spc="10" b="1">
                <a:latin typeface="Courier New"/>
                <a:cs typeface="Courier New"/>
              </a:rPr>
              <a:t>SELECT</a:t>
            </a:r>
            <a:r>
              <a:rPr dirty="0" sz="1550" spc="-520" b="1">
                <a:latin typeface="Courier New"/>
                <a:cs typeface="Courier New"/>
              </a:rPr>
              <a:t> </a:t>
            </a:r>
            <a:r>
              <a:rPr dirty="0" sz="1550" spc="10" b="1">
                <a:latin typeface="Arial"/>
                <a:cs typeface="Arial"/>
              </a:rPr>
              <a:t>statement</a:t>
            </a:r>
            <a:endParaRPr sz="1550">
              <a:latin typeface="Arial"/>
              <a:cs typeface="Arial"/>
            </a:endParaRPr>
          </a:p>
        </p:txBody>
      </p:sp>
      <p:sp>
        <p:nvSpPr>
          <p:cNvPr id="10" name="object 10"/>
          <p:cNvSpPr txBox="1"/>
          <p:nvPr/>
        </p:nvSpPr>
        <p:spPr>
          <a:xfrm>
            <a:off x="743204" y="5581919"/>
            <a:ext cx="6245860" cy="2205355"/>
          </a:xfrm>
          <a:prstGeom prst="rect">
            <a:avLst/>
          </a:prstGeom>
        </p:spPr>
        <p:txBody>
          <a:bodyPr wrap="square" lIns="0" tIns="74930" rIns="0" bIns="0" rtlCol="0" vert="horz">
            <a:spAutoFit/>
          </a:bodyPr>
          <a:lstStyle/>
          <a:p>
            <a:pPr marL="12700">
              <a:lnSpc>
                <a:spcPct val="100000"/>
              </a:lnSpc>
              <a:spcBef>
                <a:spcPts val="590"/>
              </a:spcBef>
            </a:pPr>
            <a:r>
              <a:rPr dirty="0" sz="1300" spc="15" b="1">
                <a:latin typeface="Courier New"/>
                <a:cs typeface="Courier New"/>
              </a:rPr>
              <a:t>RETURNING</a:t>
            </a:r>
            <a:r>
              <a:rPr dirty="0" sz="1300" spc="-415" b="1">
                <a:latin typeface="Courier New"/>
                <a:cs typeface="Courier New"/>
              </a:rPr>
              <a:t> </a:t>
            </a:r>
            <a:r>
              <a:rPr dirty="0" sz="1300" spc="10" b="1">
                <a:latin typeface="Arial"/>
                <a:cs typeface="Arial"/>
              </a:rPr>
              <a:t>Clause</a:t>
            </a:r>
            <a:endParaRPr sz="1300">
              <a:latin typeface="Arial"/>
              <a:cs typeface="Arial"/>
            </a:endParaRPr>
          </a:p>
          <a:p>
            <a:pPr marL="137795" marR="5080">
              <a:lnSpc>
                <a:spcPct val="101299"/>
              </a:lnSpc>
              <a:spcBef>
                <a:spcPts val="480"/>
              </a:spcBef>
            </a:pPr>
            <a:r>
              <a:rPr dirty="0" sz="1300" spc="5">
                <a:latin typeface="Times New Roman"/>
                <a:cs typeface="Times New Roman"/>
              </a:rPr>
              <a:t>Often, applications need information about the </a:t>
            </a:r>
            <a:r>
              <a:rPr dirty="0" sz="1300" spc="10">
                <a:latin typeface="Times New Roman"/>
                <a:cs typeface="Times New Roman"/>
              </a:rPr>
              <a:t>row </a:t>
            </a:r>
            <a:r>
              <a:rPr dirty="0" sz="1300" spc="5">
                <a:latin typeface="Times New Roman"/>
                <a:cs typeface="Times New Roman"/>
              </a:rPr>
              <a:t>affected </a:t>
            </a:r>
            <a:r>
              <a:rPr dirty="0" sz="1300" spc="10">
                <a:latin typeface="Times New Roman"/>
                <a:cs typeface="Times New Roman"/>
              </a:rPr>
              <a:t>by </a:t>
            </a:r>
            <a:r>
              <a:rPr dirty="0" sz="1300" spc="5">
                <a:latin typeface="Times New Roman"/>
                <a:cs typeface="Times New Roman"/>
              </a:rPr>
              <a:t>a </a:t>
            </a:r>
            <a:r>
              <a:rPr dirty="0" sz="1300" spc="10">
                <a:latin typeface="Times New Roman"/>
                <a:cs typeface="Times New Roman"/>
              </a:rPr>
              <a:t>SQL </a:t>
            </a:r>
            <a:r>
              <a:rPr dirty="0" sz="1300" spc="5">
                <a:latin typeface="Times New Roman"/>
                <a:cs typeface="Times New Roman"/>
              </a:rPr>
              <a:t>operation—for  example, to generate a report or to take a subsequent action. </a:t>
            </a:r>
            <a:r>
              <a:rPr dirty="0" sz="1300" spc="10">
                <a:latin typeface="Times New Roman"/>
                <a:cs typeface="Times New Roman"/>
              </a:rPr>
              <a:t>The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and  </a:t>
            </a:r>
            <a:r>
              <a:rPr dirty="0" sz="1300" spc="10">
                <a:latin typeface="Courier New"/>
                <a:cs typeface="Courier New"/>
              </a:rPr>
              <a:t>DELETE</a:t>
            </a:r>
            <a:r>
              <a:rPr dirty="0" sz="1300" spc="-450">
                <a:latin typeface="Courier New"/>
                <a:cs typeface="Courier New"/>
              </a:rPr>
              <a:t> </a:t>
            </a:r>
            <a:r>
              <a:rPr dirty="0" sz="1300" spc="5">
                <a:latin typeface="Times New Roman"/>
                <a:cs typeface="Times New Roman"/>
              </a:rPr>
              <a:t>statements</a:t>
            </a:r>
            <a:r>
              <a:rPr dirty="0" sz="1300" spc="15">
                <a:latin typeface="Times New Roman"/>
                <a:cs typeface="Times New Roman"/>
              </a:rPr>
              <a:t> </a:t>
            </a:r>
            <a:r>
              <a:rPr dirty="0" sz="1300" spc="10">
                <a:latin typeface="Times New Roman"/>
                <a:cs typeface="Times New Roman"/>
              </a:rPr>
              <a:t>can</a:t>
            </a:r>
            <a:r>
              <a:rPr dirty="0" sz="1300" spc="15">
                <a:latin typeface="Times New Roman"/>
                <a:cs typeface="Times New Roman"/>
              </a:rPr>
              <a:t> </a:t>
            </a:r>
            <a:r>
              <a:rPr dirty="0" sz="1300" spc="5">
                <a:latin typeface="Times New Roman"/>
                <a:cs typeface="Times New Roman"/>
              </a:rPr>
              <a:t>include</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5">
                <a:latin typeface="Courier New"/>
                <a:cs typeface="Courier New"/>
              </a:rPr>
              <a:t>RETURNING</a:t>
            </a:r>
            <a:r>
              <a:rPr dirty="0" sz="1300" spc="-445">
                <a:latin typeface="Courier New"/>
                <a:cs typeface="Courier New"/>
              </a:rPr>
              <a:t> </a:t>
            </a:r>
            <a:r>
              <a:rPr dirty="0" sz="1300" spc="5">
                <a:latin typeface="Times New Roman"/>
                <a:cs typeface="Times New Roman"/>
              </a:rPr>
              <a:t>clause,</a:t>
            </a:r>
            <a:r>
              <a:rPr dirty="0" sz="1300" spc="15">
                <a:latin typeface="Times New Roman"/>
                <a:cs typeface="Times New Roman"/>
              </a:rPr>
              <a:t> </a:t>
            </a:r>
            <a:r>
              <a:rPr dirty="0" sz="1300" spc="5">
                <a:latin typeface="Times New Roman"/>
                <a:cs typeface="Times New Roman"/>
              </a:rPr>
              <a:t>which</a:t>
            </a:r>
            <a:r>
              <a:rPr dirty="0" sz="1300" spc="15">
                <a:latin typeface="Times New Roman"/>
                <a:cs typeface="Times New Roman"/>
              </a:rPr>
              <a:t> </a:t>
            </a:r>
            <a:r>
              <a:rPr dirty="0" sz="1300" spc="5">
                <a:latin typeface="Times New Roman"/>
                <a:cs typeface="Times New Roman"/>
              </a:rPr>
              <a:t>returns</a:t>
            </a:r>
            <a:r>
              <a:rPr dirty="0" sz="1300" spc="15">
                <a:latin typeface="Times New Roman"/>
                <a:cs typeface="Times New Roman"/>
              </a:rPr>
              <a:t> </a:t>
            </a:r>
            <a:r>
              <a:rPr dirty="0" sz="1300" spc="10">
                <a:latin typeface="Times New Roman"/>
                <a:cs typeface="Times New Roman"/>
              </a:rPr>
              <a:t>column </a:t>
            </a:r>
            <a:r>
              <a:rPr dirty="0" sz="1300" spc="5">
                <a:latin typeface="Times New Roman"/>
                <a:cs typeface="Times New Roman"/>
              </a:rPr>
              <a:t>values</a:t>
            </a:r>
            <a:r>
              <a:rPr dirty="0" sz="1300" spc="15">
                <a:latin typeface="Times New Roman"/>
                <a:cs typeface="Times New Roman"/>
              </a:rPr>
              <a:t> </a:t>
            </a:r>
            <a:r>
              <a:rPr dirty="0" sz="1300" spc="5">
                <a:latin typeface="Times New Roman"/>
                <a:cs typeface="Times New Roman"/>
              </a:rPr>
              <a:t>from  the affected </a:t>
            </a:r>
            <a:r>
              <a:rPr dirty="0" sz="1300" spc="10">
                <a:latin typeface="Times New Roman"/>
                <a:cs typeface="Times New Roman"/>
              </a:rPr>
              <a:t>row </a:t>
            </a:r>
            <a:r>
              <a:rPr dirty="0" sz="1300" spc="5">
                <a:latin typeface="Times New Roman"/>
                <a:cs typeface="Times New Roman"/>
              </a:rPr>
              <a:t>into </a:t>
            </a:r>
            <a:r>
              <a:rPr dirty="0" sz="1300" spc="10">
                <a:latin typeface="Times New Roman"/>
                <a:cs typeface="Times New Roman"/>
              </a:rPr>
              <a:t>PL/SQL </a:t>
            </a:r>
            <a:r>
              <a:rPr dirty="0" sz="1300" spc="5">
                <a:latin typeface="Times New Roman"/>
                <a:cs typeface="Times New Roman"/>
              </a:rPr>
              <a:t>variables or host variables. This eliminates the need to  </a:t>
            </a:r>
            <a:r>
              <a:rPr dirty="0" sz="1300" spc="10">
                <a:latin typeface="Courier New"/>
                <a:cs typeface="Courier New"/>
              </a:rPr>
              <a:t>SELECT </a:t>
            </a:r>
            <a:r>
              <a:rPr dirty="0" sz="1300" spc="5">
                <a:latin typeface="Times New Roman"/>
                <a:cs typeface="Times New Roman"/>
              </a:rPr>
              <a:t>the </a:t>
            </a:r>
            <a:r>
              <a:rPr dirty="0" sz="1300" spc="10">
                <a:latin typeface="Times New Roman"/>
                <a:cs typeface="Times New Roman"/>
              </a:rPr>
              <a:t>row </a:t>
            </a:r>
            <a:r>
              <a:rPr dirty="0" sz="1300" spc="5">
                <a:latin typeface="Times New Roman"/>
                <a:cs typeface="Times New Roman"/>
              </a:rPr>
              <a:t>after an </a:t>
            </a:r>
            <a:r>
              <a:rPr dirty="0" sz="1300" spc="15">
                <a:latin typeface="Courier New"/>
                <a:cs typeface="Courier New"/>
              </a:rPr>
              <a:t>INSERT </a:t>
            </a:r>
            <a:r>
              <a:rPr dirty="0" sz="1300" spc="5">
                <a:latin typeface="Times New Roman"/>
                <a:cs typeface="Times New Roman"/>
              </a:rPr>
              <a:t>or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 before a </a:t>
            </a:r>
            <a:r>
              <a:rPr dirty="0" sz="1300" spc="10">
                <a:latin typeface="Courier New"/>
                <a:cs typeface="Courier New"/>
              </a:rPr>
              <a:t>DELETE</a:t>
            </a:r>
            <a:r>
              <a:rPr dirty="0" sz="1300" spc="10">
                <a:latin typeface="Times New Roman"/>
                <a:cs typeface="Times New Roman"/>
              </a:rPr>
              <a:t>. As </a:t>
            </a:r>
            <a:r>
              <a:rPr dirty="0" sz="1300" spc="5">
                <a:latin typeface="Times New Roman"/>
                <a:cs typeface="Times New Roman"/>
              </a:rPr>
              <a:t>a result, fewer  network round trips, less server CPU time, fewer cursors, and less server </a:t>
            </a:r>
            <a:r>
              <a:rPr dirty="0" sz="1300" spc="10">
                <a:latin typeface="Times New Roman"/>
                <a:cs typeface="Times New Roman"/>
              </a:rPr>
              <a:t>memory </a:t>
            </a:r>
            <a:r>
              <a:rPr dirty="0" sz="1300" spc="5">
                <a:latin typeface="Times New Roman"/>
                <a:cs typeface="Times New Roman"/>
              </a:rPr>
              <a:t>are  required.</a:t>
            </a:r>
            <a:endParaRPr sz="1300">
              <a:latin typeface="Times New Roman"/>
              <a:cs typeface="Times New Roman"/>
            </a:endParaRPr>
          </a:p>
          <a:p>
            <a:pPr marL="138430" marR="94615">
              <a:lnSpc>
                <a:spcPct val="101499"/>
              </a:lnSpc>
              <a:spcBef>
                <a:spcPts val="395"/>
              </a:spcBef>
            </a:pPr>
            <a:r>
              <a:rPr dirty="0" sz="1300" spc="10">
                <a:latin typeface="Times New Roman"/>
                <a:cs typeface="Times New Roman"/>
              </a:rPr>
              <a:t>The </a:t>
            </a:r>
            <a:r>
              <a:rPr dirty="0" sz="1300" spc="5">
                <a:latin typeface="Times New Roman"/>
                <a:cs typeface="Times New Roman"/>
              </a:rPr>
              <a:t>example in the slide </a:t>
            </a:r>
            <a:r>
              <a:rPr dirty="0" sz="1300" spc="10">
                <a:latin typeface="Times New Roman"/>
                <a:cs typeface="Times New Roman"/>
              </a:rPr>
              <a:t>shows how </a:t>
            </a:r>
            <a:r>
              <a:rPr dirty="0" sz="1300" spc="5">
                <a:latin typeface="Times New Roman"/>
                <a:cs typeface="Times New Roman"/>
              </a:rPr>
              <a:t>to update the salary of an </a:t>
            </a:r>
            <a:r>
              <a:rPr dirty="0" sz="1300" spc="10">
                <a:latin typeface="Times New Roman"/>
                <a:cs typeface="Times New Roman"/>
              </a:rPr>
              <a:t>employee </a:t>
            </a:r>
            <a:r>
              <a:rPr dirty="0" sz="1300" spc="5">
                <a:latin typeface="Times New Roman"/>
                <a:cs typeface="Times New Roman"/>
              </a:rPr>
              <a:t>and, at the </a:t>
            </a:r>
            <a:r>
              <a:rPr dirty="0" sz="1300" spc="10">
                <a:latin typeface="Times New Roman"/>
                <a:cs typeface="Times New Roman"/>
              </a:rPr>
              <a:t>same  </a:t>
            </a:r>
            <a:r>
              <a:rPr dirty="0" sz="1300" spc="5">
                <a:latin typeface="Times New Roman"/>
                <a:cs typeface="Times New Roman"/>
              </a:rPr>
              <a:t>time, retrieve the employee’s last </a:t>
            </a:r>
            <a:r>
              <a:rPr dirty="0" sz="1300" spc="10">
                <a:latin typeface="Times New Roman"/>
                <a:cs typeface="Times New Roman"/>
              </a:rPr>
              <a:t>name </a:t>
            </a:r>
            <a:r>
              <a:rPr dirty="0" sz="1300" spc="5">
                <a:latin typeface="Times New Roman"/>
                <a:cs typeface="Times New Roman"/>
              </a:rPr>
              <a:t>and </a:t>
            </a:r>
            <a:r>
              <a:rPr dirty="0" sz="1300" spc="10">
                <a:latin typeface="Times New Roman"/>
                <a:cs typeface="Times New Roman"/>
              </a:rPr>
              <a:t>new </a:t>
            </a:r>
            <a:r>
              <a:rPr dirty="0" sz="1300" spc="5">
                <a:latin typeface="Times New Roman"/>
                <a:cs typeface="Times New Roman"/>
              </a:rPr>
              <a:t>salary into a local </a:t>
            </a:r>
            <a:r>
              <a:rPr dirty="0" sz="1300" spc="10">
                <a:latin typeface="Times New Roman"/>
                <a:cs typeface="Times New Roman"/>
              </a:rPr>
              <a:t>PL/SQL</a:t>
            </a:r>
            <a:r>
              <a:rPr dirty="0" sz="1300" spc="85">
                <a:latin typeface="Times New Roman"/>
                <a:cs typeface="Times New Roman"/>
              </a:rPr>
              <a:t> </a:t>
            </a:r>
            <a:r>
              <a:rPr dirty="0" sz="1300" spc="5">
                <a:latin typeface="Times New Roman"/>
                <a:cs typeface="Times New Roman"/>
              </a:rPr>
              <a:t>variable.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60538" y="2617660"/>
            <a:ext cx="5252085" cy="2329180"/>
            <a:chOff x="1260538" y="2617660"/>
            <a:chExt cx="5252085" cy="2329180"/>
          </a:xfrm>
        </p:grpSpPr>
        <p:sp>
          <p:nvSpPr>
            <p:cNvPr id="7" name="object 7"/>
            <p:cNvSpPr/>
            <p:nvPr/>
          </p:nvSpPr>
          <p:spPr>
            <a:xfrm>
              <a:off x="4867655" y="2628138"/>
              <a:ext cx="1634489" cy="1634489"/>
            </a:xfrm>
            <a:custGeom>
              <a:avLst/>
              <a:gdLst/>
              <a:ahLst/>
              <a:cxnLst/>
              <a:rect l="l" t="t" r="r" b="b"/>
              <a:pathLst>
                <a:path w="1634489" h="1634489">
                  <a:moveTo>
                    <a:pt x="1634489" y="0"/>
                  </a:moveTo>
                  <a:lnTo>
                    <a:pt x="0" y="0"/>
                  </a:lnTo>
                  <a:lnTo>
                    <a:pt x="0" y="1634489"/>
                  </a:lnTo>
                  <a:lnTo>
                    <a:pt x="1634489" y="1634489"/>
                  </a:lnTo>
                  <a:lnTo>
                    <a:pt x="1634489" y="0"/>
                  </a:lnTo>
                  <a:close/>
                </a:path>
              </a:pathLst>
            </a:custGeom>
            <a:solidFill>
              <a:srgbClr val="99CCFF"/>
            </a:solidFill>
          </p:spPr>
          <p:txBody>
            <a:bodyPr wrap="square" lIns="0" tIns="0" rIns="0" bIns="0" rtlCol="0"/>
            <a:lstStyle/>
            <a:p/>
          </p:txBody>
        </p:sp>
        <p:sp>
          <p:nvSpPr>
            <p:cNvPr id="8" name="object 8"/>
            <p:cNvSpPr/>
            <p:nvPr/>
          </p:nvSpPr>
          <p:spPr>
            <a:xfrm>
              <a:off x="4867655" y="2628138"/>
              <a:ext cx="1634489" cy="1634489"/>
            </a:xfrm>
            <a:custGeom>
              <a:avLst/>
              <a:gdLst/>
              <a:ahLst/>
              <a:cxnLst/>
              <a:rect l="l" t="t" r="r" b="b"/>
              <a:pathLst>
                <a:path w="1634489" h="1634489">
                  <a:moveTo>
                    <a:pt x="1634489" y="0"/>
                  </a:moveTo>
                  <a:lnTo>
                    <a:pt x="0" y="0"/>
                  </a:lnTo>
                  <a:lnTo>
                    <a:pt x="0" y="1634489"/>
                  </a:lnTo>
                  <a:lnTo>
                    <a:pt x="1634489" y="1634489"/>
                  </a:lnTo>
                  <a:lnTo>
                    <a:pt x="1634489" y="0"/>
                  </a:lnTo>
                  <a:close/>
                </a:path>
              </a:pathLst>
            </a:custGeom>
            <a:ln w="20574">
              <a:solidFill>
                <a:srgbClr val="000000"/>
              </a:solidFill>
            </a:ln>
          </p:spPr>
          <p:txBody>
            <a:bodyPr wrap="square" lIns="0" tIns="0" rIns="0" bIns="0" rtlCol="0"/>
            <a:lstStyle/>
            <a:p/>
          </p:txBody>
        </p:sp>
        <p:sp>
          <p:nvSpPr>
            <p:cNvPr id="9" name="object 9"/>
            <p:cNvSpPr/>
            <p:nvPr/>
          </p:nvSpPr>
          <p:spPr>
            <a:xfrm>
              <a:off x="1271015" y="2628138"/>
              <a:ext cx="3378835" cy="2308225"/>
            </a:xfrm>
            <a:custGeom>
              <a:avLst/>
              <a:gdLst/>
              <a:ahLst/>
              <a:cxnLst/>
              <a:rect l="l" t="t" r="r" b="b"/>
              <a:pathLst>
                <a:path w="3378835" h="2308225">
                  <a:moveTo>
                    <a:pt x="3378708" y="0"/>
                  </a:moveTo>
                  <a:lnTo>
                    <a:pt x="0" y="0"/>
                  </a:lnTo>
                  <a:lnTo>
                    <a:pt x="0" y="2308098"/>
                  </a:lnTo>
                  <a:lnTo>
                    <a:pt x="3378708" y="2308098"/>
                  </a:lnTo>
                  <a:lnTo>
                    <a:pt x="3378708" y="0"/>
                  </a:lnTo>
                  <a:close/>
                </a:path>
              </a:pathLst>
            </a:custGeom>
            <a:solidFill>
              <a:srgbClr val="99CCFF"/>
            </a:solidFill>
          </p:spPr>
          <p:txBody>
            <a:bodyPr wrap="square" lIns="0" tIns="0" rIns="0" bIns="0" rtlCol="0"/>
            <a:lstStyle/>
            <a:p/>
          </p:txBody>
        </p:sp>
        <p:sp>
          <p:nvSpPr>
            <p:cNvPr id="10" name="object 10"/>
            <p:cNvSpPr/>
            <p:nvPr/>
          </p:nvSpPr>
          <p:spPr>
            <a:xfrm>
              <a:off x="1271015" y="2628138"/>
              <a:ext cx="3378835" cy="2308225"/>
            </a:xfrm>
            <a:custGeom>
              <a:avLst/>
              <a:gdLst/>
              <a:ahLst/>
              <a:cxnLst/>
              <a:rect l="l" t="t" r="r" b="b"/>
              <a:pathLst>
                <a:path w="3378835" h="2308225">
                  <a:moveTo>
                    <a:pt x="3378708" y="0"/>
                  </a:moveTo>
                  <a:lnTo>
                    <a:pt x="0" y="0"/>
                  </a:lnTo>
                  <a:lnTo>
                    <a:pt x="0" y="2308098"/>
                  </a:lnTo>
                  <a:lnTo>
                    <a:pt x="3378708" y="2308098"/>
                  </a:lnTo>
                  <a:lnTo>
                    <a:pt x="3378708"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3083814" y="873506"/>
            <a:ext cx="157988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Bulk</a:t>
            </a:r>
            <a:r>
              <a:rPr dirty="0" sz="2000" spc="-65" b="1">
                <a:latin typeface="Arial"/>
                <a:cs typeface="Arial"/>
              </a:rPr>
              <a:t> </a:t>
            </a:r>
            <a:r>
              <a:rPr dirty="0" sz="2000" spc="-5" b="1">
                <a:latin typeface="Arial"/>
                <a:cs typeface="Arial"/>
              </a:rPr>
              <a:t>Binding</a:t>
            </a:r>
            <a:endParaRPr sz="2000">
              <a:latin typeface="Arial"/>
              <a:cs typeface="Arial"/>
            </a:endParaRPr>
          </a:p>
        </p:txBody>
      </p:sp>
      <p:sp>
        <p:nvSpPr>
          <p:cNvPr id="12" name="object 12"/>
          <p:cNvSpPr txBox="1"/>
          <p:nvPr/>
        </p:nvSpPr>
        <p:spPr>
          <a:xfrm>
            <a:off x="1243583" y="1792477"/>
            <a:ext cx="5060950" cy="1104900"/>
          </a:xfrm>
          <a:prstGeom prst="rect">
            <a:avLst/>
          </a:prstGeom>
        </p:spPr>
        <p:txBody>
          <a:bodyPr wrap="square" lIns="0" tIns="19685" rIns="0" bIns="0" rtlCol="0" vert="horz">
            <a:spAutoFit/>
          </a:bodyPr>
          <a:lstStyle/>
          <a:p>
            <a:pPr marR="5080">
              <a:lnSpc>
                <a:spcPct val="98200"/>
              </a:lnSpc>
              <a:spcBef>
                <a:spcPts val="155"/>
              </a:spcBef>
            </a:pPr>
            <a:r>
              <a:rPr dirty="0" sz="1550" spc="10" b="1">
                <a:latin typeface="Arial"/>
                <a:cs typeface="Arial"/>
              </a:rPr>
              <a:t>Binds whole arrays of values </a:t>
            </a:r>
            <a:r>
              <a:rPr dirty="0" sz="1550" spc="5" b="1">
                <a:latin typeface="Arial"/>
                <a:cs typeface="Arial"/>
              </a:rPr>
              <a:t>in </a:t>
            </a:r>
            <a:r>
              <a:rPr dirty="0" sz="1550" spc="10" b="1">
                <a:latin typeface="Arial"/>
                <a:cs typeface="Arial"/>
              </a:rPr>
              <a:t>a single operation,  rather than using a loop to perform a </a:t>
            </a:r>
            <a:r>
              <a:rPr dirty="0" sz="1550" spc="10" b="1">
                <a:latin typeface="Courier New"/>
                <a:cs typeface="Courier New"/>
              </a:rPr>
              <a:t>FETCH</a:t>
            </a:r>
            <a:r>
              <a:rPr dirty="0" sz="1550" spc="10" b="1">
                <a:latin typeface="Arial"/>
                <a:cs typeface="Arial"/>
              </a:rPr>
              <a:t>, </a:t>
            </a:r>
            <a:r>
              <a:rPr dirty="0" sz="1550" spc="10" b="1">
                <a:latin typeface="Courier New"/>
                <a:cs typeface="Courier New"/>
              </a:rPr>
              <a:t>INSERT</a:t>
            </a:r>
            <a:r>
              <a:rPr dirty="0" sz="1550" spc="10" b="1">
                <a:latin typeface="Arial"/>
                <a:cs typeface="Arial"/>
              </a:rPr>
              <a:t>,  </a:t>
            </a:r>
            <a:r>
              <a:rPr dirty="0" sz="1550" spc="10" b="1">
                <a:latin typeface="Courier New"/>
                <a:cs typeface="Courier New"/>
              </a:rPr>
              <a:t>UPDATE</a:t>
            </a:r>
            <a:r>
              <a:rPr dirty="0" sz="1550" spc="10" b="1">
                <a:latin typeface="Arial"/>
                <a:cs typeface="Arial"/>
              </a:rPr>
              <a:t>, and </a:t>
            </a:r>
            <a:r>
              <a:rPr dirty="0" sz="1550" spc="10" b="1">
                <a:latin typeface="Courier New"/>
                <a:cs typeface="Courier New"/>
              </a:rPr>
              <a:t>DELETE</a:t>
            </a:r>
            <a:r>
              <a:rPr dirty="0" sz="1550" spc="-490" b="1">
                <a:latin typeface="Courier New"/>
                <a:cs typeface="Courier New"/>
              </a:rPr>
              <a:t> </a:t>
            </a:r>
            <a:r>
              <a:rPr dirty="0" sz="1550" spc="10" b="1">
                <a:latin typeface="Arial"/>
                <a:cs typeface="Arial"/>
              </a:rPr>
              <a:t>operation </a:t>
            </a:r>
            <a:r>
              <a:rPr dirty="0" sz="1550" spc="5" b="1">
                <a:latin typeface="Arial"/>
                <a:cs typeface="Arial"/>
              </a:rPr>
              <a:t>multiple </a:t>
            </a:r>
            <a:r>
              <a:rPr dirty="0" sz="1550" spc="10" b="1">
                <a:latin typeface="Arial"/>
                <a:cs typeface="Arial"/>
              </a:rPr>
              <a:t>times</a:t>
            </a:r>
            <a:endParaRPr sz="1550">
              <a:latin typeface="Arial"/>
              <a:cs typeface="Arial"/>
            </a:endParaRPr>
          </a:p>
          <a:p>
            <a:pPr marL="682625">
              <a:lnSpc>
                <a:spcPct val="100000"/>
              </a:lnSpc>
              <a:spcBef>
                <a:spcPts val="1280"/>
              </a:spcBef>
              <a:tabLst>
                <a:tab pos="3935095" algn="l"/>
              </a:tabLst>
            </a:pPr>
            <a:r>
              <a:rPr dirty="0" sz="1400" spc="15" b="1">
                <a:latin typeface="Arial"/>
                <a:cs typeface="Arial"/>
              </a:rPr>
              <a:t>PL/SQL </a:t>
            </a:r>
            <a:r>
              <a:rPr dirty="0" sz="1400" spc="10" b="1">
                <a:latin typeface="Arial"/>
                <a:cs typeface="Arial"/>
              </a:rPr>
              <a:t>run-time</a:t>
            </a:r>
            <a:r>
              <a:rPr dirty="0" sz="1400" spc="15" b="1">
                <a:latin typeface="Arial"/>
                <a:cs typeface="Arial"/>
              </a:rPr>
              <a:t> engine	SQL</a:t>
            </a:r>
            <a:r>
              <a:rPr dirty="0" sz="1400" spc="-20" b="1">
                <a:latin typeface="Arial"/>
                <a:cs typeface="Arial"/>
              </a:rPr>
              <a:t> </a:t>
            </a:r>
            <a:r>
              <a:rPr dirty="0" sz="1400" spc="15" b="1">
                <a:latin typeface="Arial"/>
                <a:cs typeface="Arial"/>
              </a:rPr>
              <a:t>engine</a:t>
            </a:r>
            <a:endParaRPr sz="1400">
              <a:latin typeface="Arial"/>
              <a:cs typeface="Arial"/>
            </a:endParaRPr>
          </a:p>
        </p:txBody>
      </p:sp>
      <p:grpSp>
        <p:nvGrpSpPr>
          <p:cNvPr id="13" name="object 13"/>
          <p:cNvGrpSpPr/>
          <p:nvPr/>
        </p:nvGrpSpPr>
        <p:grpSpPr>
          <a:xfrm>
            <a:off x="5019484" y="3039808"/>
            <a:ext cx="1299210" cy="1124585"/>
            <a:chOff x="5019484" y="3039808"/>
            <a:chExt cx="1299210" cy="1124585"/>
          </a:xfrm>
        </p:grpSpPr>
        <p:sp>
          <p:nvSpPr>
            <p:cNvPr id="14" name="object 14"/>
            <p:cNvSpPr/>
            <p:nvPr/>
          </p:nvSpPr>
          <p:spPr>
            <a:xfrm>
              <a:off x="5029961" y="3050285"/>
              <a:ext cx="1278255" cy="1103630"/>
            </a:xfrm>
            <a:custGeom>
              <a:avLst/>
              <a:gdLst/>
              <a:ahLst/>
              <a:cxnLst/>
              <a:rect l="l" t="t" r="r" b="b"/>
              <a:pathLst>
                <a:path w="1278254" h="1103629">
                  <a:moveTo>
                    <a:pt x="1277874" y="0"/>
                  </a:moveTo>
                  <a:lnTo>
                    <a:pt x="134874" y="0"/>
                  </a:lnTo>
                  <a:lnTo>
                    <a:pt x="0" y="134874"/>
                  </a:lnTo>
                  <a:lnTo>
                    <a:pt x="0" y="1103376"/>
                  </a:lnTo>
                  <a:lnTo>
                    <a:pt x="1143000" y="1103376"/>
                  </a:lnTo>
                  <a:lnTo>
                    <a:pt x="1277874" y="968502"/>
                  </a:lnTo>
                  <a:lnTo>
                    <a:pt x="1277874" y="0"/>
                  </a:lnTo>
                  <a:close/>
                </a:path>
              </a:pathLst>
            </a:custGeom>
            <a:solidFill>
              <a:srgbClr val="CCCCCC"/>
            </a:solidFill>
          </p:spPr>
          <p:txBody>
            <a:bodyPr wrap="square" lIns="0" tIns="0" rIns="0" bIns="0" rtlCol="0"/>
            <a:lstStyle/>
            <a:p/>
          </p:txBody>
        </p:sp>
        <p:sp>
          <p:nvSpPr>
            <p:cNvPr id="15" name="object 15"/>
            <p:cNvSpPr/>
            <p:nvPr/>
          </p:nvSpPr>
          <p:spPr>
            <a:xfrm>
              <a:off x="5029961" y="3050285"/>
              <a:ext cx="1278255" cy="135255"/>
            </a:xfrm>
            <a:custGeom>
              <a:avLst/>
              <a:gdLst/>
              <a:ahLst/>
              <a:cxnLst/>
              <a:rect l="l" t="t" r="r" b="b"/>
              <a:pathLst>
                <a:path w="1278254" h="135255">
                  <a:moveTo>
                    <a:pt x="1277874" y="0"/>
                  </a:moveTo>
                  <a:lnTo>
                    <a:pt x="134874" y="0"/>
                  </a:lnTo>
                  <a:lnTo>
                    <a:pt x="0" y="134874"/>
                  </a:lnTo>
                  <a:lnTo>
                    <a:pt x="1143000" y="134874"/>
                  </a:lnTo>
                  <a:lnTo>
                    <a:pt x="1277874" y="0"/>
                  </a:lnTo>
                  <a:close/>
                </a:path>
              </a:pathLst>
            </a:custGeom>
            <a:solidFill>
              <a:srgbClr val="D6D6D6"/>
            </a:solidFill>
          </p:spPr>
          <p:txBody>
            <a:bodyPr wrap="square" lIns="0" tIns="0" rIns="0" bIns="0" rtlCol="0"/>
            <a:lstStyle/>
            <a:p/>
          </p:txBody>
        </p:sp>
        <p:sp>
          <p:nvSpPr>
            <p:cNvPr id="16" name="object 16"/>
            <p:cNvSpPr/>
            <p:nvPr/>
          </p:nvSpPr>
          <p:spPr>
            <a:xfrm>
              <a:off x="6172961" y="3050285"/>
              <a:ext cx="135255" cy="1103630"/>
            </a:xfrm>
            <a:custGeom>
              <a:avLst/>
              <a:gdLst/>
              <a:ahLst/>
              <a:cxnLst/>
              <a:rect l="l" t="t" r="r" b="b"/>
              <a:pathLst>
                <a:path w="135254" h="1103629">
                  <a:moveTo>
                    <a:pt x="134874" y="0"/>
                  </a:moveTo>
                  <a:lnTo>
                    <a:pt x="0" y="134874"/>
                  </a:lnTo>
                  <a:lnTo>
                    <a:pt x="0" y="1103376"/>
                  </a:lnTo>
                  <a:lnTo>
                    <a:pt x="134874" y="968502"/>
                  </a:lnTo>
                  <a:lnTo>
                    <a:pt x="134874" y="0"/>
                  </a:lnTo>
                  <a:close/>
                </a:path>
              </a:pathLst>
            </a:custGeom>
            <a:solidFill>
              <a:srgbClr val="A4A4A4"/>
            </a:solidFill>
          </p:spPr>
          <p:txBody>
            <a:bodyPr wrap="square" lIns="0" tIns="0" rIns="0" bIns="0" rtlCol="0"/>
            <a:lstStyle/>
            <a:p/>
          </p:txBody>
        </p:sp>
        <p:sp>
          <p:nvSpPr>
            <p:cNvPr id="17" name="object 17"/>
            <p:cNvSpPr/>
            <p:nvPr/>
          </p:nvSpPr>
          <p:spPr>
            <a:xfrm>
              <a:off x="5029961" y="3050285"/>
              <a:ext cx="1278255" cy="1103630"/>
            </a:xfrm>
            <a:custGeom>
              <a:avLst/>
              <a:gdLst/>
              <a:ahLst/>
              <a:cxnLst/>
              <a:rect l="l" t="t" r="r" b="b"/>
              <a:pathLst>
                <a:path w="1278254" h="1103629">
                  <a:moveTo>
                    <a:pt x="134874" y="0"/>
                  </a:moveTo>
                  <a:lnTo>
                    <a:pt x="0" y="134874"/>
                  </a:lnTo>
                  <a:lnTo>
                    <a:pt x="0" y="1103376"/>
                  </a:lnTo>
                  <a:lnTo>
                    <a:pt x="1143000" y="1103376"/>
                  </a:lnTo>
                  <a:lnTo>
                    <a:pt x="1277874" y="968502"/>
                  </a:lnTo>
                  <a:lnTo>
                    <a:pt x="1277874" y="0"/>
                  </a:lnTo>
                  <a:lnTo>
                    <a:pt x="134874" y="0"/>
                  </a:lnTo>
                  <a:close/>
                </a:path>
              </a:pathLst>
            </a:custGeom>
            <a:ln w="20574">
              <a:solidFill>
                <a:srgbClr val="000000"/>
              </a:solidFill>
            </a:ln>
          </p:spPr>
          <p:txBody>
            <a:bodyPr wrap="square" lIns="0" tIns="0" rIns="0" bIns="0" rtlCol="0"/>
            <a:lstStyle/>
            <a:p/>
          </p:txBody>
        </p:sp>
        <p:sp>
          <p:nvSpPr>
            <p:cNvPr id="18" name="object 18"/>
            <p:cNvSpPr/>
            <p:nvPr/>
          </p:nvSpPr>
          <p:spPr>
            <a:xfrm>
              <a:off x="5029961" y="3050285"/>
              <a:ext cx="1278255" cy="135255"/>
            </a:xfrm>
            <a:custGeom>
              <a:avLst/>
              <a:gdLst/>
              <a:ahLst/>
              <a:cxnLst/>
              <a:rect l="l" t="t" r="r" b="b"/>
              <a:pathLst>
                <a:path w="1278254" h="135255">
                  <a:moveTo>
                    <a:pt x="0" y="134874"/>
                  </a:moveTo>
                  <a:lnTo>
                    <a:pt x="1143000" y="134874"/>
                  </a:lnTo>
                  <a:lnTo>
                    <a:pt x="1277874" y="0"/>
                  </a:lnTo>
                </a:path>
              </a:pathLst>
            </a:custGeom>
            <a:ln w="20574">
              <a:solidFill>
                <a:srgbClr val="000000"/>
              </a:solidFill>
            </a:ln>
          </p:spPr>
          <p:txBody>
            <a:bodyPr wrap="square" lIns="0" tIns="0" rIns="0" bIns="0" rtlCol="0"/>
            <a:lstStyle/>
            <a:p/>
          </p:txBody>
        </p:sp>
        <p:sp>
          <p:nvSpPr>
            <p:cNvPr id="19" name="object 19"/>
            <p:cNvSpPr/>
            <p:nvPr/>
          </p:nvSpPr>
          <p:spPr>
            <a:xfrm>
              <a:off x="6172961" y="3185159"/>
              <a:ext cx="0" cy="969010"/>
            </a:xfrm>
            <a:custGeom>
              <a:avLst/>
              <a:gdLst/>
              <a:ahLst/>
              <a:cxnLst/>
              <a:rect l="l" t="t" r="r" b="b"/>
              <a:pathLst>
                <a:path w="0" h="969010">
                  <a:moveTo>
                    <a:pt x="0" y="0"/>
                  </a:moveTo>
                  <a:lnTo>
                    <a:pt x="0" y="968502"/>
                  </a:lnTo>
                </a:path>
              </a:pathLst>
            </a:custGeom>
            <a:ln w="20574">
              <a:solidFill>
                <a:srgbClr val="000000"/>
              </a:solidFill>
            </a:ln>
          </p:spPr>
          <p:txBody>
            <a:bodyPr wrap="square" lIns="0" tIns="0" rIns="0" bIns="0" rtlCol="0"/>
            <a:lstStyle/>
            <a:p/>
          </p:txBody>
        </p:sp>
      </p:grpSp>
      <p:sp>
        <p:nvSpPr>
          <p:cNvPr id="20" name="object 20"/>
          <p:cNvSpPr txBox="1"/>
          <p:nvPr/>
        </p:nvSpPr>
        <p:spPr>
          <a:xfrm>
            <a:off x="5223548" y="3200653"/>
            <a:ext cx="784225" cy="615315"/>
          </a:xfrm>
          <a:prstGeom prst="rect">
            <a:avLst/>
          </a:prstGeom>
        </p:spPr>
        <p:txBody>
          <a:bodyPr wrap="square" lIns="0" tIns="11430" rIns="0" bIns="0" rtlCol="0" vert="horz">
            <a:spAutoFit/>
          </a:bodyPr>
          <a:lstStyle/>
          <a:p>
            <a:pPr algn="ctr" marR="4445">
              <a:lnSpc>
                <a:spcPts val="1555"/>
              </a:lnSpc>
              <a:spcBef>
                <a:spcPts val="90"/>
              </a:spcBef>
            </a:pPr>
            <a:r>
              <a:rPr dirty="0" sz="1300" spc="-15" b="1">
                <a:latin typeface="Arial"/>
                <a:cs typeface="Arial"/>
              </a:rPr>
              <a:t>SQL</a:t>
            </a:r>
            <a:endParaRPr sz="1300">
              <a:latin typeface="Arial"/>
              <a:cs typeface="Arial"/>
            </a:endParaRPr>
          </a:p>
          <a:p>
            <a:pPr algn="ctr" marR="5080">
              <a:lnSpc>
                <a:spcPts val="1550"/>
              </a:lnSpc>
              <a:spcBef>
                <a:spcPts val="55"/>
              </a:spcBef>
            </a:pPr>
            <a:r>
              <a:rPr dirty="0" sz="1300" spc="-10" b="1">
                <a:latin typeface="Arial"/>
                <a:cs typeface="Arial"/>
              </a:rPr>
              <a:t>statement  </a:t>
            </a:r>
            <a:r>
              <a:rPr dirty="0" sz="1300" spc="-15" b="1">
                <a:latin typeface="Arial"/>
                <a:cs typeface="Arial"/>
              </a:rPr>
              <a:t>executor</a:t>
            </a:r>
            <a:endParaRPr sz="1300">
              <a:latin typeface="Arial"/>
              <a:cs typeface="Arial"/>
            </a:endParaRPr>
          </a:p>
        </p:txBody>
      </p:sp>
      <p:grpSp>
        <p:nvGrpSpPr>
          <p:cNvPr id="21" name="object 21"/>
          <p:cNvGrpSpPr/>
          <p:nvPr/>
        </p:nvGrpSpPr>
        <p:grpSpPr>
          <a:xfrm>
            <a:off x="3397948" y="2921698"/>
            <a:ext cx="1207770" cy="1242695"/>
            <a:chOff x="3397948" y="2921698"/>
            <a:chExt cx="1207770" cy="1242695"/>
          </a:xfrm>
        </p:grpSpPr>
        <p:sp>
          <p:nvSpPr>
            <p:cNvPr id="22" name="object 22"/>
            <p:cNvSpPr/>
            <p:nvPr/>
          </p:nvSpPr>
          <p:spPr>
            <a:xfrm>
              <a:off x="3408425" y="2932175"/>
              <a:ext cx="1186815" cy="1221740"/>
            </a:xfrm>
            <a:custGeom>
              <a:avLst/>
              <a:gdLst/>
              <a:ahLst/>
              <a:cxnLst/>
              <a:rect l="l" t="t" r="r" b="b"/>
              <a:pathLst>
                <a:path w="1186814" h="1221739">
                  <a:moveTo>
                    <a:pt x="1186433" y="0"/>
                  </a:moveTo>
                  <a:lnTo>
                    <a:pt x="145541" y="0"/>
                  </a:lnTo>
                  <a:lnTo>
                    <a:pt x="0" y="144780"/>
                  </a:lnTo>
                  <a:lnTo>
                    <a:pt x="0" y="1221486"/>
                  </a:lnTo>
                  <a:lnTo>
                    <a:pt x="1041653" y="1221486"/>
                  </a:lnTo>
                  <a:lnTo>
                    <a:pt x="1186433" y="1076706"/>
                  </a:lnTo>
                  <a:lnTo>
                    <a:pt x="1186433" y="0"/>
                  </a:lnTo>
                  <a:close/>
                </a:path>
              </a:pathLst>
            </a:custGeom>
            <a:solidFill>
              <a:srgbClr val="CCCCCC"/>
            </a:solidFill>
          </p:spPr>
          <p:txBody>
            <a:bodyPr wrap="square" lIns="0" tIns="0" rIns="0" bIns="0" rtlCol="0"/>
            <a:lstStyle/>
            <a:p/>
          </p:txBody>
        </p:sp>
        <p:sp>
          <p:nvSpPr>
            <p:cNvPr id="23" name="object 23"/>
            <p:cNvSpPr/>
            <p:nvPr/>
          </p:nvSpPr>
          <p:spPr>
            <a:xfrm>
              <a:off x="3408425" y="2932175"/>
              <a:ext cx="1186815" cy="144780"/>
            </a:xfrm>
            <a:custGeom>
              <a:avLst/>
              <a:gdLst/>
              <a:ahLst/>
              <a:cxnLst/>
              <a:rect l="l" t="t" r="r" b="b"/>
              <a:pathLst>
                <a:path w="1186814" h="144780">
                  <a:moveTo>
                    <a:pt x="1186434" y="0"/>
                  </a:moveTo>
                  <a:lnTo>
                    <a:pt x="145542" y="0"/>
                  </a:lnTo>
                  <a:lnTo>
                    <a:pt x="0" y="144779"/>
                  </a:lnTo>
                  <a:lnTo>
                    <a:pt x="1041654" y="144779"/>
                  </a:lnTo>
                  <a:lnTo>
                    <a:pt x="1186434" y="0"/>
                  </a:lnTo>
                  <a:close/>
                </a:path>
              </a:pathLst>
            </a:custGeom>
            <a:solidFill>
              <a:srgbClr val="D6D6D6"/>
            </a:solidFill>
          </p:spPr>
          <p:txBody>
            <a:bodyPr wrap="square" lIns="0" tIns="0" rIns="0" bIns="0" rtlCol="0"/>
            <a:lstStyle/>
            <a:p/>
          </p:txBody>
        </p:sp>
        <p:sp>
          <p:nvSpPr>
            <p:cNvPr id="24" name="object 24"/>
            <p:cNvSpPr/>
            <p:nvPr/>
          </p:nvSpPr>
          <p:spPr>
            <a:xfrm>
              <a:off x="4450079" y="2932175"/>
              <a:ext cx="144780" cy="1221740"/>
            </a:xfrm>
            <a:custGeom>
              <a:avLst/>
              <a:gdLst/>
              <a:ahLst/>
              <a:cxnLst/>
              <a:rect l="l" t="t" r="r" b="b"/>
              <a:pathLst>
                <a:path w="144779" h="1221739">
                  <a:moveTo>
                    <a:pt x="144780" y="0"/>
                  </a:moveTo>
                  <a:lnTo>
                    <a:pt x="0" y="144779"/>
                  </a:lnTo>
                  <a:lnTo>
                    <a:pt x="0" y="1221485"/>
                  </a:lnTo>
                  <a:lnTo>
                    <a:pt x="144780" y="1076705"/>
                  </a:lnTo>
                  <a:lnTo>
                    <a:pt x="144780" y="0"/>
                  </a:lnTo>
                  <a:close/>
                </a:path>
              </a:pathLst>
            </a:custGeom>
            <a:solidFill>
              <a:srgbClr val="A4A4A4"/>
            </a:solidFill>
          </p:spPr>
          <p:txBody>
            <a:bodyPr wrap="square" lIns="0" tIns="0" rIns="0" bIns="0" rtlCol="0"/>
            <a:lstStyle/>
            <a:p/>
          </p:txBody>
        </p:sp>
        <p:sp>
          <p:nvSpPr>
            <p:cNvPr id="25" name="object 25"/>
            <p:cNvSpPr/>
            <p:nvPr/>
          </p:nvSpPr>
          <p:spPr>
            <a:xfrm>
              <a:off x="3408425" y="2932175"/>
              <a:ext cx="1186815" cy="1221740"/>
            </a:xfrm>
            <a:custGeom>
              <a:avLst/>
              <a:gdLst/>
              <a:ahLst/>
              <a:cxnLst/>
              <a:rect l="l" t="t" r="r" b="b"/>
              <a:pathLst>
                <a:path w="1186814" h="1221739">
                  <a:moveTo>
                    <a:pt x="145541" y="0"/>
                  </a:moveTo>
                  <a:lnTo>
                    <a:pt x="0" y="144780"/>
                  </a:lnTo>
                  <a:lnTo>
                    <a:pt x="0" y="1221486"/>
                  </a:lnTo>
                  <a:lnTo>
                    <a:pt x="1041653" y="1221486"/>
                  </a:lnTo>
                  <a:lnTo>
                    <a:pt x="1186433" y="1076706"/>
                  </a:lnTo>
                  <a:lnTo>
                    <a:pt x="1186433" y="0"/>
                  </a:lnTo>
                  <a:lnTo>
                    <a:pt x="145541" y="0"/>
                  </a:lnTo>
                  <a:close/>
                </a:path>
              </a:pathLst>
            </a:custGeom>
            <a:ln w="20573">
              <a:solidFill>
                <a:srgbClr val="000000"/>
              </a:solidFill>
            </a:ln>
          </p:spPr>
          <p:txBody>
            <a:bodyPr wrap="square" lIns="0" tIns="0" rIns="0" bIns="0" rtlCol="0"/>
            <a:lstStyle/>
            <a:p/>
          </p:txBody>
        </p:sp>
        <p:sp>
          <p:nvSpPr>
            <p:cNvPr id="26" name="object 26"/>
            <p:cNvSpPr/>
            <p:nvPr/>
          </p:nvSpPr>
          <p:spPr>
            <a:xfrm>
              <a:off x="3408425" y="2932175"/>
              <a:ext cx="1186815" cy="144780"/>
            </a:xfrm>
            <a:custGeom>
              <a:avLst/>
              <a:gdLst/>
              <a:ahLst/>
              <a:cxnLst/>
              <a:rect l="l" t="t" r="r" b="b"/>
              <a:pathLst>
                <a:path w="1186814" h="144780">
                  <a:moveTo>
                    <a:pt x="0" y="144779"/>
                  </a:moveTo>
                  <a:lnTo>
                    <a:pt x="1041654" y="144779"/>
                  </a:lnTo>
                  <a:lnTo>
                    <a:pt x="1186434" y="0"/>
                  </a:lnTo>
                </a:path>
              </a:pathLst>
            </a:custGeom>
            <a:ln w="20574">
              <a:solidFill>
                <a:srgbClr val="000000"/>
              </a:solidFill>
            </a:ln>
          </p:spPr>
          <p:txBody>
            <a:bodyPr wrap="square" lIns="0" tIns="0" rIns="0" bIns="0" rtlCol="0"/>
            <a:lstStyle/>
            <a:p/>
          </p:txBody>
        </p:sp>
        <p:sp>
          <p:nvSpPr>
            <p:cNvPr id="27" name="object 27"/>
            <p:cNvSpPr/>
            <p:nvPr/>
          </p:nvSpPr>
          <p:spPr>
            <a:xfrm>
              <a:off x="4450079" y="3076955"/>
              <a:ext cx="0" cy="1076960"/>
            </a:xfrm>
            <a:custGeom>
              <a:avLst/>
              <a:gdLst/>
              <a:ahLst/>
              <a:cxnLst/>
              <a:rect l="l" t="t" r="r" b="b"/>
              <a:pathLst>
                <a:path w="0" h="1076960">
                  <a:moveTo>
                    <a:pt x="0" y="0"/>
                  </a:moveTo>
                  <a:lnTo>
                    <a:pt x="0" y="1076706"/>
                  </a:lnTo>
                </a:path>
              </a:pathLst>
            </a:custGeom>
            <a:ln w="20574">
              <a:solidFill>
                <a:srgbClr val="000000"/>
              </a:solidFill>
            </a:ln>
          </p:spPr>
          <p:txBody>
            <a:bodyPr wrap="square" lIns="0" tIns="0" rIns="0" bIns="0" rtlCol="0"/>
            <a:lstStyle/>
            <a:p/>
          </p:txBody>
        </p:sp>
      </p:grpSp>
      <p:sp>
        <p:nvSpPr>
          <p:cNvPr id="28" name="object 28"/>
          <p:cNvSpPr txBox="1"/>
          <p:nvPr/>
        </p:nvSpPr>
        <p:spPr>
          <a:xfrm>
            <a:off x="3511296" y="3093212"/>
            <a:ext cx="867410" cy="614680"/>
          </a:xfrm>
          <a:prstGeom prst="rect">
            <a:avLst/>
          </a:prstGeom>
        </p:spPr>
        <p:txBody>
          <a:bodyPr wrap="square" lIns="0" tIns="13335" rIns="0" bIns="0" rtlCol="0" vert="horz">
            <a:spAutoFit/>
          </a:bodyPr>
          <a:lstStyle/>
          <a:p>
            <a:pPr algn="just" marL="40005" marR="5080" indent="-40640">
              <a:lnSpc>
                <a:spcPct val="99000"/>
              </a:lnSpc>
              <a:spcBef>
                <a:spcPts val="105"/>
              </a:spcBef>
            </a:pPr>
            <a:r>
              <a:rPr dirty="0" sz="1300" spc="-10" b="1">
                <a:latin typeface="Arial"/>
                <a:cs typeface="Arial"/>
              </a:rPr>
              <a:t>Proced</a:t>
            </a:r>
            <a:r>
              <a:rPr dirty="0" sz="1300" spc="-20" b="1">
                <a:latin typeface="Arial"/>
                <a:cs typeface="Arial"/>
              </a:rPr>
              <a:t>u</a:t>
            </a:r>
            <a:r>
              <a:rPr dirty="0" sz="1300" spc="-10" b="1">
                <a:latin typeface="Arial"/>
                <a:cs typeface="Arial"/>
              </a:rPr>
              <a:t>ral  </a:t>
            </a:r>
            <a:r>
              <a:rPr dirty="0" sz="1300" spc="-15" b="1">
                <a:latin typeface="Arial"/>
                <a:cs typeface="Arial"/>
              </a:rPr>
              <a:t>statement  executor</a:t>
            </a:r>
            <a:endParaRPr sz="1300">
              <a:latin typeface="Arial"/>
              <a:cs typeface="Arial"/>
            </a:endParaRPr>
          </a:p>
        </p:txBody>
      </p:sp>
      <p:sp>
        <p:nvSpPr>
          <p:cNvPr id="29" name="object 29"/>
          <p:cNvSpPr txBox="1"/>
          <p:nvPr/>
        </p:nvSpPr>
        <p:spPr>
          <a:xfrm>
            <a:off x="1325880" y="3009138"/>
            <a:ext cx="2015489" cy="1842135"/>
          </a:xfrm>
          <a:prstGeom prst="rect">
            <a:avLst/>
          </a:prstGeom>
          <a:solidFill>
            <a:srgbClr val="FFFFFF"/>
          </a:solidFill>
          <a:ln w="20574">
            <a:solidFill>
              <a:srgbClr val="000000"/>
            </a:solidFill>
          </a:ln>
        </p:spPr>
        <p:txBody>
          <a:bodyPr wrap="square" lIns="0" tIns="26034" rIns="0" bIns="0" rtlCol="0" vert="horz">
            <a:spAutoFit/>
          </a:bodyPr>
          <a:lstStyle/>
          <a:p>
            <a:pPr marL="474980">
              <a:lnSpc>
                <a:spcPct val="100000"/>
              </a:lnSpc>
              <a:spcBef>
                <a:spcPts val="204"/>
              </a:spcBef>
            </a:pPr>
            <a:r>
              <a:rPr dirty="0" sz="1300" spc="-15" b="1">
                <a:latin typeface="Arial"/>
                <a:cs typeface="Arial"/>
              </a:rPr>
              <a:t>PL/SQL</a:t>
            </a:r>
            <a:r>
              <a:rPr dirty="0" sz="1300" spc="-10" b="1">
                <a:latin typeface="Arial"/>
                <a:cs typeface="Arial"/>
              </a:rPr>
              <a:t> </a:t>
            </a:r>
            <a:r>
              <a:rPr dirty="0" sz="1300" spc="-15" b="1">
                <a:latin typeface="Arial"/>
                <a:cs typeface="Arial"/>
              </a:rPr>
              <a:t>block</a:t>
            </a:r>
            <a:endParaRPr sz="1300">
              <a:latin typeface="Arial"/>
              <a:cs typeface="Arial"/>
            </a:endParaRPr>
          </a:p>
          <a:p>
            <a:pPr>
              <a:lnSpc>
                <a:spcPct val="100000"/>
              </a:lnSpc>
              <a:spcBef>
                <a:spcPts val="5"/>
              </a:spcBef>
            </a:pPr>
            <a:endParaRPr sz="1350">
              <a:latin typeface="Arial"/>
              <a:cs typeface="Arial"/>
            </a:endParaRPr>
          </a:p>
          <a:p>
            <a:pPr marL="172720" marR="76835" indent="-97790">
              <a:lnSpc>
                <a:spcPts val="1550"/>
              </a:lnSpc>
            </a:pPr>
            <a:r>
              <a:rPr dirty="0" sz="1300" spc="-15" b="1">
                <a:latin typeface="Courier New"/>
                <a:cs typeface="Courier New"/>
              </a:rPr>
              <a:t>FORALL </a:t>
            </a:r>
            <a:r>
              <a:rPr dirty="0" sz="1300" spc="-10" b="1">
                <a:latin typeface="Courier New"/>
                <a:cs typeface="Courier New"/>
              </a:rPr>
              <a:t>j IN</a:t>
            </a:r>
            <a:r>
              <a:rPr dirty="0" sz="1300" spc="-75" b="1">
                <a:latin typeface="Courier New"/>
                <a:cs typeface="Courier New"/>
              </a:rPr>
              <a:t> </a:t>
            </a:r>
            <a:r>
              <a:rPr dirty="0" sz="1300" spc="-15" b="1">
                <a:latin typeface="Courier New"/>
                <a:cs typeface="Courier New"/>
              </a:rPr>
              <a:t>1..1000  INSERT</a:t>
            </a:r>
            <a:r>
              <a:rPr dirty="0" sz="1300" spc="-30" b="1">
                <a:latin typeface="Courier New"/>
                <a:cs typeface="Courier New"/>
              </a:rPr>
              <a:t> </a:t>
            </a:r>
            <a:r>
              <a:rPr dirty="0" sz="1300" spc="-15" b="1">
                <a:latin typeface="Courier New"/>
                <a:cs typeface="Courier New"/>
              </a:rPr>
              <a:t>(id,</a:t>
            </a:r>
            <a:endParaRPr sz="1300">
              <a:latin typeface="Courier New"/>
              <a:cs typeface="Courier New"/>
            </a:endParaRPr>
          </a:p>
          <a:p>
            <a:pPr marL="172720" marR="370205" indent="780415">
              <a:lnSpc>
                <a:spcPts val="1540"/>
              </a:lnSpc>
              <a:spcBef>
                <a:spcPts val="5"/>
              </a:spcBef>
            </a:pPr>
            <a:r>
              <a:rPr dirty="0" sz="1300" spc="-15" b="1">
                <a:latin typeface="Courier New"/>
                <a:cs typeface="Courier New"/>
              </a:rPr>
              <a:t>dates)  VALUES</a:t>
            </a:r>
            <a:r>
              <a:rPr dirty="0" sz="1300" spc="-80" b="1">
                <a:latin typeface="Courier New"/>
                <a:cs typeface="Courier New"/>
              </a:rPr>
              <a:t> </a:t>
            </a:r>
            <a:r>
              <a:rPr dirty="0" sz="1300" spc="-20" b="1">
                <a:latin typeface="Courier New"/>
                <a:cs typeface="Courier New"/>
              </a:rPr>
              <a:t>(ids(j),</a:t>
            </a:r>
            <a:endParaRPr sz="1300">
              <a:latin typeface="Courier New"/>
              <a:cs typeface="Courier New"/>
            </a:endParaRPr>
          </a:p>
          <a:p>
            <a:pPr marL="953769">
              <a:lnSpc>
                <a:spcPts val="1495"/>
              </a:lnSpc>
            </a:pPr>
            <a:r>
              <a:rPr dirty="0" sz="1300" spc="-15" b="1">
                <a:latin typeface="Courier New"/>
                <a:cs typeface="Courier New"/>
              </a:rPr>
              <a:t>dates(j));</a:t>
            </a:r>
            <a:endParaRPr sz="1300">
              <a:latin typeface="Courier New"/>
              <a:cs typeface="Courier New"/>
            </a:endParaRPr>
          </a:p>
          <a:p>
            <a:pPr marL="74930">
              <a:lnSpc>
                <a:spcPts val="1555"/>
              </a:lnSpc>
            </a:pPr>
            <a:r>
              <a:rPr dirty="0" sz="1300" spc="-20" b="1">
                <a:latin typeface="Courier New"/>
                <a:cs typeface="Courier New"/>
              </a:rPr>
              <a:t>...</a:t>
            </a:r>
            <a:endParaRPr sz="1300">
              <a:latin typeface="Courier New"/>
              <a:cs typeface="Courier New"/>
            </a:endParaRPr>
          </a:p>
        </p:txBody>
      </p:sp>
      <p:grpSp>
        <p:nvGrpSpPr>
          <p:cNvPr id="30" name="object 30"/>
          <p:cNvGrpSpPr/>
          <p:nvPr/>
        </p:nvGrpSpPr>
        <p:grpSpPr>
          <a:xfrm>
            <a:off x="4268723" y="3902964"/>
            <a:ext cx="980440" cy="175260"/>
            <a:chOff x="4268723" y="3902964"/>
            <a:chExt cx="980440" cy="175260"/>
          </a:xfrm>
        </p:grpSpPr>
        <p:sp>
          <p:nvSpPr>
            <p:cNvPr id="31" name="object 31"/>
            <p:cNvSpPr/>
            <p:nvPr/>
          </p:nvSpPr>
          <p:spPr>
            <a:xfrm>
              <a:off x="4322825" y="3935730"/>
              <a:ext cx="861060" cy="0"/>
            </a:xfrm>
            <a:custGeom>
              <a:avLst/>
              <a:gdLst/>
              <a:ahLst/>
              <a:cxnLst/>
              <a:rect l="l" t="t" r="r" b="b"/>
              <a:pathLst>
                <a:path w="861060" h="0">
                  <a:moveTo>
                    <a:pt x="0" y="0"/>
                  </a:moveTo>
                  <a:lnTo>
                    <a:pt x="861060" y="0"/>
                  </a:lnTo>
                </a:path>
              </a:pathLst>
            </a:custGeom>
            <a:ln w="20574">
              <a:solidFill>
                <a:srgbClr val="000000"/>
              </a:solidFill>
            </a:ln>
          </p:spPr>
          <p:txBody>
            <a:bodyPr wrap="square" lIns="0" tIns="0" rIns="0" bIns="0" rtlCol="0"/>
            <a:lstStyle/>
            <a:p/>
          </p:txBody>
        </p:sp>
        <p:sp>
          <p:nvSpPr>
            <p:cNvPr id="32" name="object 32"/>
            <p:cNvSpPr/>
            <p:nvPr/>
          </p:nvSpPr>
          <p:spPr>
            <a:xfrm>
              <a:off x="5182361" y="3902964"/>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33" name="object 33"/>
            <p:cNvSpPr/>
            <p:nvPr/>
          </p:nvSpPr>
          <p:spPr>
            <a:xfrm>
              <a:off x="4332731" y="4044696"/>
              <a:ext cx="916305" cy="0"/>
            </a:xfrm>
            <a:custGeom>
              <a:avLst/>
              <a:gdLst/>
              <a:ahLst/>
              <a:cxnLst/>
              <a:rect l="l" t="t" r="r" b="b"/>
              <a:pathLst>
                <a:path w="916304" h="0">
                  <a:moveTo>
                    <a:pt x="915924" y="0"/>
                  </a:moveTo>
                  <a:lnTo>
                    <a:pt x="0" y="0"/>
                  </a:lnTo>
                </a:path>
              </a:pathLst>
            </a:custGeom>
            <a:ln w="20574">
              <a:solidFill>
                <a:srgbClr val="000000"/>
              </a:solidFill>
            </a:ln>
          </p:spPr>
          <p:txBody>
            <a:bodyPr wrap="square" lIns="0" tIns="0" rIns="0" bIns="0" rtlCol="0"/>
            <a:lstStyle/>
            <a:p/>
          </p:txBody>
        </p:sp>
        <p:sp>
          <p:nvSpPr>
            <p:cNvPr id="34" name="object 34"/>
            <p:cNvSpPr/>
            <p:nvPr/>
          </p:nvSpPr>
          <p:spPr>
            <a:xfrm>
              <a:off x="4268723" y="4011930"/>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000000"/>
            </a:solidFill>
          </p:spPr>
          <p:txBody>
            <a:bodyPr wrap="square" lIns="0" tIns="0" rIns="0" bIns="0" rtlCol="0"/>
            <a:lstStyle/>
            <a:p/>
          </p:txBody>
        </p:sp>
      </p:grpSp>
      <p:sp>
        <p:nvSpPr>
          <p:cNvPr id="35" name="object 35"/>
          <p:cNvSpPr txBox="1"/>
          <p:nvPr/>
        </p:nvSpPr>
        <p:spPr>
          <a:xfrm>
            <a:off x="743204" y="5609382"/>
            <a:ext cx="6273165" cy="38354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Bulk</a:t>
            </a:r>
            <a:r>
              <a:rPr dirty="0" sz="1300" b="1">
                <a:latin typeface="Arial"/>
                <a:cs typeface="Arial"/>
              </a:rPr>
              <a:t> </a:t>
            </a:r>
            <a:r>
              <a:rPr dirty="0" sz="1300" spc="10" b="1">
                <a:latin typeface="Arial"/>
                <a:cs typeface="Arial"/>
              </a:rPr>
              <a:t>Binding</a:t>
            </a:r>
            <a:endParaRPr sz="1300">
              <a:latin typeface="Arial"/>
              <a:cs typeface="Arial"/>
            </a:endParaRPr>
          </a:p>
          <a:p>
            <a:pPr marL="137795">
              <a:lnSpc>
                <a:spcPct val="100000"/>
              </a:lnSpc>
              <a:spcBef>
                <a:spcPts val="390"/>
              </a:spcBef>
            </a:pPr>
            <a:r>
              <a:rPr dirty="0" sz="1300" spc="10">
                <a:latin typeface="Times New Roman"/>
                <a:cs typeface="Times New Roman"/>
              </a:rPr>
              <a:t>The </a:t>
            </a:r>
            <a:r>
              <a:rPr dirty="0" sz="1300" spc="5">
                <a:latin typeface="Times New Roman"/>
                <a:cs typeface="Times New Roman"/>
              </a:rPr>
              <a:t>Oracle server uses </a:t>
            </a:r>
            <a:r>
              <a:rPr dirty="0" sz="1300" spc="10">
                <a:latin typeface="Times New Roman"/>
                <a:cs typeface="Times New Roman"/>
              </a:rPr>
              <a:t>two </a:t>
            </a:r>
            <a:r>
              <a:rPr dirty="0" sz="1300" spc="5">
                <a:latin typeface="Times New Roman"/>
                <a:cs typeface="Times New Roman"/>
              </a:rPr>
              <a:t>engines to run PL/SQL blocks and</a:t>
            </a:r>
            <a:r>
              <a:rPr dirty="0" sz="1300" spc="20">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marL="514984" marR="104139" indent="-251460">
              <a:lnSpc>
                <a:spcPts val="1580"/>
              </a:lnSpc>
              <a:spcBef>
                <a:spcPts val="50"/>
              </a:spcBef>
              <a:buChar char="•"/>
              <a:tabLst>
                <a:tab pos="514984" algn="l"/>
                <a:tab pos="515620" algn="l"/>
              </a:tabLst>
            </a:pP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run-time engine, which runs procedural statements but passes the </a:t>
            </a:r>
            <a:r>
              <a:rPr dirty="0" sz="1300" spc="10">
                <a:latin typeface="Times New Roman"/>
                <a:cs typeface="Times New Roman"/>
              </a:rPr>
              <a:t>SQL  </a:t>
            </a:r>
            <a:r>
              <a:rPr dirty="0" sz="1300" spc="5">
                <a:latin typeface="Times New Roman"/>
                <a:cs typeface="Times New Roman"/>
              </a:rPr>
              <a:t>statements to the </a:t>
            </a:r>
            <a:r>
              <a:rPr dirty="0" sz="1300" spc="10">
                <a:latin typeface="Times New Roman"/>
                <a:cs typeface="Times New Roman"/>
              </a:rPr>
              <a:t>SQL</a:t>
            </a:r>
            <a:r>
              <a:rPr dirty="0" sz="1300">
                <a:latin typeface="Times New Roman"/>
                <a:cs typeface="Times New Roman"/>
              </a:rPr>
              <a:t> </a:t>
            </a:r>
            <a:r>
              <a:rPr dirty="0" sz="1300" spc="5">
                <a:latin typeface="Times New Roman"/>
                <a:cs typeface="Times New Roman"/>
              </a:rPr>
              <a:t>engine</a:t>
            </a:r>
            <a:endParaRPr sz="1300">
              <a:latin typeface="Times New Roman"/>
              <a:cs typeface="Times New Roman"/>
            </a:endParaRPr>
          </a:p>
          <a:p>
            <a:pPr marL="515620" marR="148590" indent="-252095">
              <a:lnSpc>
                <a:spcPts val="1580"/>
              </a:lnSpc>
              <a:spcBef>
                <a:spcPts val="10"/>
              </a:spcBef>
              <a:buChar char="•"/>
              <a:tabLst>
                <a:tab pos="514984" algn="l"/>
                <a:tab pos="515620" algn="l"/>
              </a:tabLst>
            </a:pPr>
            <a:r>
              <a:rPr dirty="0" sz="1300" spc="5">
                <a:latin typeface="Times New Roman"/>
                <a:cs typeface="Times New Roman"/>
              </a:rPr>
              <a:t>The </a:t>
            </a:r>
            <a:r>
              <a:rPr dirty="0" sz="1300" spc="10">
                <a:latin typeface="Times New Roman"/>
                <a:cs typeface="Times New Roman"/>
              </a:rPr>
              <a:t>SQL </a:t>
            </a:r>
            <a:r>
              <a:rPr dirty="0" sz="1300" spc="5">
                <a:latin typeface="Times New Roman"/>
                <a:cs typeface="Times New Roman"/>
              </a:rPr>
              <a:t>engine, which parses and </a:t>
            </a:r>
            <a:r>
              <a:rPr dirty="0" sz="1300" spc="10">
                <a:latin typeface="Times New Roman"/>
                <a:cs typeface="Times New Roman"/>
              </a:rPr>
              <a:t>executes </a:t>
            </a:r>
            <a:r>
              <a:rPr dirty="0" sz="1300" spc="5">
                <a:latin typeface="Times New Roman"/>
                <a:cs typeface="Times New Roman"/>
              </a:rPr>
              <a:t>the </a:t>
            </a:r>
            <a:r>
              <a:rPr dirty="0" sz="1300" spc="10">
                <a:latin typeface="Times New Roman"/>
                <a:cs typeface="Times New Roman"/>
              </a:rPr>
              <a:t>SQL </a:t>
            </a:r>
            <a:r>
              <a:rPr dirty="0" sz="1300" spc="5">
                <a:latin typeface="Times New Roman"/>
                <a:cs typeface="Times New Roman"/>
              </a:rPr>
              <a:t>statement and, in </a:t>
            </a:r>
            <a:r>
              <a:rPr dirty="0" sz="1300" spc="10">
                <a:latin typeface="Times New Roman"/>
                <a:cs typeface="Times New Roman"/>
              </a:rPr>
              <a:t>some </a:t>
            </a:r>
            <a:r>
              <a:rPr dirty="0" sz="1300" spc="5">
                <a:latin typeface="Times New Roman"/>
                <a:cs typeface="Times New Roman"/>
              </a:rPr>
              <a:t>cases,  returns data to 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engine</a:t>
            </a:r>
            <a:endParaRPr sz="1300">
              <a:latin typeface="Times New Roman"/>
              <a:cs typeface="Times New Roman"/>
            </a:endParaRPr>
          </a:p>
          <a:p>
            <a:pPr marL="138430" marR="95885">
              <a:lnSpc>
                <a:spcPct val="101400"/>
              </a:lnSpc>
              <a:spcBef>
                <a:spcPts val="340"/>
              </a:spcBef>
            </a:pPr>
            <a:r>
              <a:rPr dirty="0" sz="1300" spc="5">
                <a:latin typeface="Times New Roman"/>
                <a:cs typeface="Times New Roman"/>
              </a:rPr>
              <a:t>During execution, every </a:t>
            </a:r>
            <a:r>
              <a:rPr dirty="0" sz="1300" spc="10">
                <a:latin typeface="Times New Roman"/>
                <a:cs typeface="Times New Roman"/>
              </a:rPr>
              <a:t>SQL </a:t>
            </a:r>
            <a:r>
              <a:rPr dirty="0" sz="1300" spc="5">
                <a:latin typeface="Times New Roman"/>
                <a:cs typeface="Times New Roman"/>
              </a:rPr>
              <a:t>statement causes a context switch between the </a:t>
            </a:r>
            <a:r>
              <a:rPr dirty="0" sz="1300" spc="10">
                <a:latin typeface="Times New Roman"/>
                <a:cs typeface="Times New Roman"/>
              </a:rPr>
              <a:t>two </a:t>
            </a:r>
            <a:r>
              <a:rPr dirty="0" sz="1300" spc="5">
                <a:latin typeface="Times New Roman"/>
                <a:cs typeface="Times New Roman"/>
              </a:rPr>
              <a:t>engines,  which results in a performance penalty for excessive amounts of </a:t>
            </a:r>
            <a:r>
              <a:rPr dirty="0" sz="1300" spc="10">
                <a:latin typeface="Times New Roman"/>
                <a:cs typeface="Times New Roman"/>
              </a:rPr>
              <a:t>SQL </a:t>
            </a:r>
            <a:r>
              <a:rPr dirty="0" sz="1300">
                <a:latin typeface="Times New Roman"/>
                <a:cs typeface="Times New Roman"/>
              </a:rPr>
              <a:t>processing. </a:t>
            </a:r>
            <a:r>
              <a:rPr dirty="0" sz="1300" spc="5">
                <a:latin typeface="Times New Roman"/>
                <a:cs typeface="Times New Roman"/>
              </a:rPr>
              <a:t>This is  typical of applications that have a </a:t>
            </a:r>
            <a:r>
              <a:rPr dirty="0" sz="1300" spc="10">
                <a:latin typeface="Times New Roman"/>
                <a:cs typeface="Times New Roman"/>
              </a:rPr>
              <a:t>SQL </a:t>
            </a:r>
            <a:r>
              <a:rPr dirty="0" sz="1300" spc="5">
                <a:latin typeface="Times New Roman"/>
                <a:cs typeface="Times New Roman"/>
              </a:rPr>
              <a:t>statement in a loop that uses indexed collection  elements values. Collections include nested tables, varying arrays, index-by tables, and  host</a:t>
            </a:r>
            <a:r>
              <a:rPr dirty="0" sz="1300">
                <a:latin typeface="Times New Roman"/>
                <a:cs typeface="Times New Roman"/>
              </a:rPr>
              <a:t> </a:t>
            </a:r>
            <a:r>
              <a:rPr dirty="0" sz="1300" spc="5">
                <a:latin typeface="Times New Roman"/>
                <a:cs typeface="Times New Roman"/>
              </a:rPr>
              <a:t>arrays.</a:t>
            </a:r>
            <a:endParaRPr sz="1300">
              <a:latin typeface="Times New Roman"/>
              <a:cs typeface="Times New Roman"/>
            </a:endParaRPr>
          </a:p>
          <a:p>
            <a:pPr marL="138430" marR="5080">
              <a:lnSpc>
                <a:spcPct val="101299"/>
              </a:lnSpc>
              <a:spcBef>
                <a:spcPts val="400"/>
              </a:spcBef>
            </a:pPr>
            <a:r>
              <a:rPr dirty="0" sz="1300" spc="5">
                <a:latin typeface="Times New Roman"/>
                <a:cs typeface="Times New Roman"/>
              </a:rPr>
              <a:t>Performance can be substantially improved </a:t>
            </a:r>
            <a:r>
              <a:rPr dirty="0" sz="1300" spc="10">
                <a:latin typeface="Times New Roman"/>
                <a:cs typeface="Times New Roman"/>
              </a:rPr>
              <a:t>by </a:t>
            </a:r>
            <a:r>
              <a:rPr dirty="0" sz="1300" spc="5">
                <a:latin typeface="Times New Roman"/>
                <a:cs typeface="Times New Roman"/>
              </a:rPr>
              <a:t>minimizing the </a:t>
            </a:r>
            <a:r>
              <a:rPr dirty="0" sz="1300" spc="10">
                <a:latin typeface="Times New Roman"/>
                <a:cs typeface="Times New Roman"/>
              </a:rPr>
              <a:t>number </a:t>
            </a:r>
            <a:r>
              <a:rPr dirty="0" sz="1300" spc="5">
                <a:latin typeface="Times New Roman"/>
                <a:cs typeface="Times New Roman"/>
              </a:rPr>
              <a:t>of context switches  through the use of bulk binding. Bulk binding causes an entire collection to be </a:t>
            </a:r>
            <a:r>
              <a:rPr dirty="0" sz="1300" spc="10">
                <a:latin typeface="Times New Roman"/>
                <a:cs typeface="Times New Roman"/>
              </a:rPr>
              <a:t>bound </a:t>
            </a:r>
            <a:r>
              <a:rPr dirty="0" sz="1300" spc="5">
                <a:latin typeface="Times New Roman"/>
                <a:cs typeface="Times New Roman"/>
              </a:rPr>
              <a:t>in  one call, a context switch, to the </a:t>
            </a:r>
            <a:r>
              <a:rPr dirty="0" sz="1300" spc="10">
                <a:latin typeface="Times New Roman"/>
                <a:cs typeface="Times New Roman"/>
              </a:rPr>
              <a:t>SQL </a:t>
            </a:r>
            <a:r>
              <a:rPr dirty="0" sz="1300" spc="5">
                <a:latin typeface="Times New Roman"/>
                <a:cs typeface="Times New Roman"/>
              </a:rPr>
              <a:t>engine. </a:t>
            </a:r>
            <a:r>
              <a:rPr dirty="0" sz="1300" spc="10">
                <a:latin typeface="Times New Roman"/>
                <a:cs typeface="Times New Roman"/>
              </a:rPr>
              <a:t>That </a:t>
            </a:r>
            <a:r>
              <a:rPr dirty="0" sz="1300" spc="5">
                <a:latin typeface="Times New Roman"/>
                <a:cs typeface="Times New Roman"/>
              </a:rPr>
              <a:t>is, a bulk bind process passes the entire  collection of values back and forth </a:t>
            </a:r>
            <a:r>
              <a:rPr dirty="0" sz="1300" spc="10">
                <a:latin typeface="Times New Roman"/>
                <a:cs typeface="Times New Roman"/>
              </a:rPr>
              <a:t>between </a:t>
            </a:r>
            <a:r>
              <a:rPr dirty="0" sz="1300" spc="5">
                <a:latin typeface="Times New Roman"/>
                <a:cs typeface="Times New Roman"/>
              </a:rPr>
              <a:t>the </a:t>
            </a:r>
            <a:r>
              <a:rPr dirty="0" sz="1300" spc="10">
                <a:latin typeface="Times New Roman"/>
                <a:cs typeface="Times New Roman"/>
              </a:rPr>
              <a:t>two </a:t>
            </a:r>
            <a:r>
              <a:rPr dirty="0" sz="1300" spc="5">
                <a:latin typeface="Times New Roman"/>
                <a:cs typeface="Times New Roman"/>
              </a:rPr>
              <a:t>engines in a single context switch,  compared with incurring a context switch for </a:t>
            </a:r>
            <a:r>
              <a:rPr dirty="0" sz="1300" spc="10">
                <a:latin typeface="Times New Roman"/>
                <a:cs typeface="Times New Roman"/>
              </a:rPr>
              <a:t>each </a:t>
            </a:r>
            <a:r>
              <a:rPr dirty="0" sz="1300" spc="5">
                <a:latin typeface="Times New Roman"/>
                <a:cs typeface="Times New Roman"/>
              </a:rPr>
              <a:t>collection </a:t>
            </a:r>
            <a:r>
              <a:rPr dirty="0" sz="1300" spc="10">
                <a:latin typeface="Times New Roman"/>
                <a:cs typeface="Times New Roman"/>
              </a:rPr>
              <a:t>element </a:t>
            </a:r>
            <a:r>
              <a:rPr dirty="0" sz="1300" spc="5">
                <a:latin typeface="Times New Roman"/>
                <a:cs typeface="Times New Roman"/>
              </a:rPr>
              <a:t>in an iteration of a  loop. </a:t>
            </a:r>
            <a:r>
              <a:rPr dirty="0" sz="1300" spc="10">
                <a:latin typeface="Times New Roman"/>
                <a:cs typeface="Times New Roman"/>
              </a:rPr>
              <a:t>The more </a:t>
            </a:r>
            <a:r>
              <a:rPr dirty="0" sz="1300" spc="5">
                <a:latin typeface="Times New Roman"/>
                <a:cs typeface="Times New Roman"/>
              </a:rPr>
              <a:t>rows affected </a:t>
            </a:r>
            <a:r>
              <a:rPr dirty="0" sz="1300" spc="10">
                <a:latin typeface="Times New Roman"/>
                <a:cs typeface="Times New Roman"/>
              </a:rPr>
              <a:t>by </a:t>
            </a:r>
            <a:r>
              <a:rPr dirty="0" sz="1300" spc="5">
                <a:latin typeface="Times New Roman"/>
                <a:cs typeface="Times New Roman"/>
              </a:rPr>
              <a:t>a </a:t>
            </a:r>
            <a:r>
              <a:rPr dirty="0" sz="1300" spc="10">
                <a:latin typeface="Times New Roman"/>
                <a:cs typeface="Times New Roman"/>
              </a:rPr>
              <a:t>SQL </a:t>
            </a:r>
            <a:r>
              <a:rPr dirty="0" sz="1300" spc="5">
                <a:latin typeface="Times New Roman"/>
                <a:cs typeface="Times New Roman"/>
              </a:rPr>
              <a:t>statement, the greater is the performance gain with  bulk</a:t>
            </a:r>
            <a:r>
              <a:rPr dirty="0" sz="1300">
                <a:latin typeface="Times New Roman"/>
                <a:cs typeface="Times New Roman"/>
              </a:rPr>
              <a:t> </a:t>
            </a:r>
            <a:r>
              <a:rPr dirty="0" sz="1300" spc="5">
                <a:latin typeface="Times New Roman"/>
                <a:cs typeface="Times New Roman"/>
              </a:rPr>
              <a:t>binding.</a:t>
            </a:r>
            <a:endParaRPr sz="1300">
              <a:latin typeface="Times New Roman"/>
              <a:cs typeface="Times New Roman"/>
            </a:endParaRPr>
          </a:p>
        </p:txBody>
      </p:sp>
      <p:sp>
        <p:nvSpPr>
          <p:cNvPr id="37" name="object 3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39" name="object 3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6" name="object 3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7</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5</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229860" cy="1950085"/>
          </a:xfrm>
          <a:prstGeom prst="rect">
            <a:avLst/>
          </a:prstGeom>
        </p:spPr>
        <p:txBody>
          <a:bodyPr wrap="square" lIns="0" tIns="12700" rIns="0" bIns="0" rtlCol="0" vert="horz">
            <a:spAutoFit/>
          </a:bodyPr>
          <a:lstStyle/>
          <a:p>
            <a:pPr algn="ctr" marL="17145">
              <a:lnSpc>
                <a:spcPct val="100000"/>
              </a:lnSpc>
              <a:spcBef>
                <a:spcPts val="100"/>
              </a:spcBef>
            </a:pPr>
            <a:r>
              <a:rPr dirty="0" sz="2000" spc="-5" b="1">
                <a:latin typeface="Arial"/>
                <a:cs typeface="Arial"/>
              </a:rPr>
              <a:t>Using Bulk</a:t>
            </a:r>
            <a:r>
              <a:rPr dirty="0" sz="2000" spc="-10" b="1">
                <a:latin typeface="Arial"/>
                <a:cs typeface="Arial"/>
              </a:rPr>
              <a:t> </a:t>
            </a:r>
            <a:r>
              <a:rPr dirty="0" sz="2000" spc="-5" b="1">
                <a:latin typeface="Arial"/>
                <a:cs typeface="Arial"/>
              </a:rPr>
              <a:t>Binding</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a:lnSpc>
                <a:spcPct val="100000"/>
              </a:lnSpc>
            </a:pPr>
            <a:r>
              <a:rPr dirty="0" sz="1550" spc="10" b="1">
                <a:latin typeface="Arial"/>
                <a:cs typeface="Arial"/>
              </a:rPr>
              <a:t>Keywords to support bulk</a:t>
            </a:r>
            <a:r>
              <a:rPr dirty="0" sz="1550" spc="5" b="1">
                <a:latin typeface="Arial"/>
                <a:cs typeface="Arial"/>
              </a:rPr>
              <a:t> </a:t>
            </a:r>
            <a:r>
              <a:rPr dirty="0" sz="1550" spc="10" b="1">
                <a:latin typeface="Arial"/>
                <a:cs typeface="Arial"/>
              </a:rPr>
              <a:t>binding:</a:t>
            </a:r>
            <a:endParaRPr sz="1550">
              <a:latin typeface="Arial"/>
              <a:cs typeface="Arial"/>
            </a:endParaRPr>
          </a:p>
          <a:p>
            <a:pPr marL="407670" marR="5080" indent="-327025">
              <a:lnSpc>
                <a:spcPct val="104500"/>
              </a:lnSpc>
              <a:spcBef>
                <a:spcPts val="200"/>
              </a:spcBef>
              <a:buClr>
                <a:srgbClr val="FF0000"/>
              </a:buClr>
              <a:buFont typeface="Arial"/>
              <a:buChar char="•"/>
              <a:tabLst>
                <a:tab pos="407670" algn="l"/>
                <a:tab pos="408305" algn="l"/>
              </a:tabLst>
            </a:pPr>
            <a:r>
              <a:rPr dirty="0" sz="1550" spc="10" b="1">
                <a:latin typeface="Arial"/>
                <a:cs typeface="Arial"/>
              </a:rPr>
              <a:t>The </a:t>
            </a:r>
            <a:r>
              <a:rPr dirty="0" sz="1550" spc="10" b="1">
                <a:latin typeface="Courier New"/>
                <a:cs typeface="Courier New"/>
              </a:rPr>
              <a:t>FORALL </a:t>
            </a:r>
            <a:r>
              <a:rPr dirty="0" sz="1550" spc="10" b="1">
                <a:latin typeface="Arial"/>
                <a:cs typeface="Arial"/>
              </a:rPr>
              <a:t>keyword instructs the PL/SQL engine  to bulk bind input collections before sending them  to the </a:t>
            </a:r>
            <a:r>
              <a:rPr dirty="0" sz="1550" spc="15" b="1">
                <a:latin typeface="Arial"/>
                <a:cs typeface="Arial"/>
              </a:rPr>
              <a:t>SQL</a:t>
            </a:r>
            <a:r>
              <a:rPr dirty="0" sz="1550" spc="5" b="1">
                <a:latin typeface="Arial"/>
                <a:cs typeface="Arial"/>
              </a:rPr>
              <a:t> </a:t>
            </a:r>
            <a:r>
              <a:rPr dirty="0" sz="1550" spc="10" b="1">
                <a:latin typeface="Arial"/>
                <a:cs typeface="Arial"/>
              </a:rPr>
              <a:t>engine.</a:t>
            </a:r>
            <a:endParaRPr sz="1550">
              <a:latin typeface="Arial"/>
              <a:cs typeface="Arial"/>
            </a:endParaRPr>
          </a:p>
        </p:txBody>
      </p:sp>
      <p:sp>
        <p:nvSpPr>
          <p:cNvPr id="7" name="object 7"/>
          <p:cNvSpPr txBox="1"/>
          <p:nvPr/>
        </p:nvSpPr>
        <p:spPr>
          <a:xfrm>
            <a:off x="1325038" y="3630001"/>
            <a:ext cx="4722495" cy="774065"/>
          </a:xfrm>
          <a:prstGeom prst="rect">
            <a:avLst/>
          </a:prstGeom>
        </p:spPr>
        <p:txBody>
          <a:bodyPr wrap="square" lIns="0" tIns="19685" rIns="0" bIns="0" rtlCol="0" vert="horz">
            <a:spAutoFit/>
          </a:bodyPr>
          <a:lstStyle/>
          <a:p>
            <a:pPr marL="326390" marR="5080" indent="-327025">
              <a:lnSpc>
                <a:spcPct val="104500"/>
              </a:lnSpc>
              <a:spcBef>
                <a:spcPts val="155"/>
              </a:spcBef>
              <a:buClr>
                <a:srgbClr val="FF0000"/>
              </a:buClr>
              <a:buFont typeface="Arial"/>
              <a:buChar char="•"/>
              <a:tabLst>
                <a:tab pos="326390" algn="l"/>
                <a:tab pos="327025" algn="l"/>
              </a:tabLst>
            </a:pPr>
            <a:r>
              <a:rPr dirty="0" sz="1550" spc="10" b="1">
                <a:latin typeface="Arial"/>
                <a:cs typeface="Arial"/>
              </a:rPr>
              <a:t>The</a:t>
            </a:r>
            <a:r>
              <a:rPr dirty="0" sz="1550" spc="5" b="1">
                <a:latin typeface="Arial"/>
                <a:cs typeface="Arial"/>
              </a:rPr>
              <a:t> </a:t>
            </a:r>
            <a:r>
              <a:rPr dirty="0" sz="1550" spc="10" b="1">
                <a:latin typeface="Courier New"/>
                <a:cs typeface="Courier New"/>
              </a:rPr>
              <a:t>BULK</a:t>
            </a:r>
            <a:r>
              <a:rPr dirty="0" sz="1550" spc="-495" b="1">
                <a:latin typeface="Courier New"/>
                <a:cs typeface="Courier New"/>
              </a:rPr>
              <a:t> </a:t>
            </a:r>
            <a:r>
              <a:rPr dirty="0" sz="1550" spc="10" b="1">
                <a:latin typeface="Courier New"/>
                <a:cs typeface="Courier New"/>
              </a:rPr>
              <a:t>COLLECT</a:t>
            </a:r>
            <a:r>
              <a:rPr dirty="0" sz="1550" spc="-505" b="1">
                <a:latin typeface="Courier New"/>
                <a:cs typeface="Courier New"/>
              </a:rPr>
              <a:t> </a:t>
            </a:r>
            <a:r>
              <a:rPr dirty="0" sz="1550" spc="10" b="1">
                <a:latin typeface="Arial"/>
                <a:cs typeface="Arial"/>
              </a:rPr>
              <a:t>keyword</a:t>
            </a:r>
            <a:r>
              <a:rPr dirty="0" sz="1550" spc="5" b="1">
                <a:latin typeface="Arial"/>
                <a:cs typeface="Arial"/>
              </a:rPr>
              <a:t> </a:t>
            </a:r>
            <a:r>
              <a:rPr dirty="0" sz="1550" spc="10" b="1">
                <a:latin typeface="Arial"/>
                <a:cs typeface="Arial"/>
              </a:rPr>
              <a:t>instructs</a:t>
            </a:r>
            <a:r>
              <a:rPr dirty="0" sz="1550" spc="5" b="1">
                <a:latin typeface="Arial"/>
                <a:cs typeface="Arial"/>
              </a:rPr>
              <a:t> </a:t>
            </a:r>
            <a:r>
              <a:rPr dirty="0" sz="1550" spc="10" b="1">
                <a:latin typeface="Arial"/>
                <a:cs typeface="Arial"/>
              </a:rPr>
              <a:t>the</a:t>
            </a:r>
            <a:r>
              <a:rPr dirty="0" sz="1550" spc="5" b="1">
                <a:latin typeface="Arial"/>
                <a:cs typeface="Arial"/>
              </a:rPr>
              <a:t> </a:t>
            </a:r>
            <a:r>
              <a:rPr dirty="0" sz="1550" spc="15" b="1">
                <a:latin typeface="Arial"/>
                <a:cs typeface="Arial"/>
              </a:rPr>
              <a:t>SQL  </a:t>
            </a:r>
            <a:r>
              <a:rPr dirty="0" sz="1550" spc="10" b="1">
                <a:latin typeface="Arial"/>
                <a:cs typeface="Arial"/>
              </a:rPr>
              <a:t>engine to bulk bind output collections before  returning them to the PL/SQL</a:t>
            </a:r>
            <a:r>
              <a:rPr dirty="0" sz="1550" spc="-5" b="1">
                <a:latin typeface="Arial"/>
                <a:cs typeface="Arial"/>
              </a:rPr>
              <a:t> </a:t>
            </a:r>
            <a:r>
              <a:rPr dirty="0" sz="1550" spc="10" b="1">
                <a:latin typeface="Arial"/>
                <a:cs typeface="Arial"/>
              </a:rPr>
              <a:t>engine.</a:t>
            </a:r>
            <a:endParaRPr sz="1550">
              <a:latin typeface="Arial"/>
              <a:cs typeface="Arial"/>
            </a:endParaRPr>
          </a:p>
        </p:txBody>
      </p:sp>
      <p:sp>
        <p:nvSpPr>
          <p:cNvPr id="8" name="object 8"/>
          <p:cNvSpPr txBox="1"/>
          <p:nvPr/>
        </p:nvSpPr>
        <p:spPr>
          <a:xfrm>
            <a:off x="1335786" y="2868929"/>
            <a:ext cx="5105400" cy="685800"/>
          </a:xfrm>
          <a:prstGeom prst="rect">
            <a:avLst/>
          </a:prstGeom>
          <a:solidFill>
            <a:srgbClr val="CCCCCC"/>
          </a:solidFill>
          <a:ln w="20574">
            <a:solidFill>
              <a:srgbClr val="000000"/>
            </a:solidFill>
          </a:ln>
        </p:spPr>
        <p:txBody>
          <a:bodyPr wrap="square" lIns="0" tIns="29209" rIns="0" bIns="0" rtlCol="0" vert="horz">
            <a:spAutoFit/>
          </a:bodyPr>
          <a:lstStyle/>
          <a:p>
            <a:pPr marL="271145" marR="920750" indent="-195580">
              <a:lnSpc>
                <a:spcPts val="1550"/>
              </a:lnSpc>
              <a:spcBef>
                <a:spcPts val="229"/>
              </a:spcBef>
            </a:pPr>
            <a:r>
              <a:rPr dirty="0" sz="1300" spc="-15" b="1">
                <a:latin typeface="Courier New"/>
                <a:cs typeface="Courier New"/>
              </a:rPr>
              <a:t>FORALL index IN </a:t>
            </a:r>
            <a:r>
              <a:rPr dirty="0" sz="1300" spc="-20" b="1">
                <a:latin typeface="Courier New"/>
                <a:cs typeface="Courier New"/>
              </a:rPr>
              <a:t>lower_bound </a:t>
            </a:r>
            <a:r>
              <a:rPr dirty="0" sz="1300" spc="-15" b="1">
                <a:latin typeface="Courier New"/>
                <a:cs typeface="Courier New"/>
              </a:rPr>
              <a:t>.. </a:t>
            </a:r>
            <a:r>
              <a:rPr dirty="0" sz="1300" spc="-20" b="1">
                <a:latin typeface="Courier New"/>
                <a:cs typeface="Courier New"/>
              </a:rPr>
              <a:t>upper_bound  </a:t>
            </a:r>
            <a:r>
              <a:rPr dirty="0" sz="1300" spc="-15" b="1">
                <a:latin typeface="Courier New"/>
                <a:cs typeface="Courier New"/>
              </a:rPr>
              <a:t>[SAVE</a:t>
            </a:r>
            <a:r>
              <a:rPr dirty="0" sz="1300" spc="-25" b="1">
                <a:latin typeface="Courier New"/>
                <a:cs typeface="Courier New"/>
              </a:rPr>
              <a:t> </a:t>
            </a:r>
            <a:r>
              <a:rPr dirty="0" sz="1300" spc="-15" b="1">
                <a:latin typeface="Courier New"/>
                <a:cs typeface="Courier New"/>
              </a:rPr>
              <a:t>EXCEPTIONS]</a:t>
            </a:r>
            <a:endParaRPr sz="1300">
              <a:latin typeface="Courier New"/>
              <a:cs typeface="Courier New"/>
            </a:endParaRPr>
          </a:p>
          <a:p>
            <a:pPr marL="271145">
              <a:lnSpc>
                <a:spcPts val="1490"/>
              </a:lnSpc>
            </a:pPr>
            <a:r>
              <a:rPr dirty="0" sz="1300" spc="-20" b="1">
                <a:latin typeface="Courier New"/>
                <a:cs typeface="Courier New"/>
              </a:rPr>
              <a:t>sql_statement;</a:t>
            </a:r>
            <a:endParaRPr sz="1300">
              <a:latin typeface="Courier New"/>
              <a:cs typeface="Courier New"/>
            </a:endParaRPr>
          </a:p>
        </p:txBody>
      </p:sp>
      <p:sp>
        <p:nvSpPr>
          <p:cNvPr id="9" name="object 9"/>
          <p:cNvSpPr txBox="1"/>
          <p:nvPr/>
        </p:nvSpPr>
        <p:spPr>
          <a:xfrm>
            <a:off x="1335786" y="4503420"/>
            <a:ext cx="5105400" cy="467995"/>
          </a:xfrm>
          <a:prstGeom prst="rect">
            <a:avLst/>
          </a:prstGeom>
          <a:solidFill>
            <a:srgbClr val="CCCCCC"/>
          </a:solidFill>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 BULK COLLECT</a:t>
            </a:r>
            <a:r>
              <a:rPr dirty="0" sz="1300" spc="-40" b="1">
                <a:latin typeface="Courier New"/>
                <a:cs typeface="Courier New"/>
              </a:rPr>
              <a:t> </a:t>
            </a:r>
            <a:r>
              <a:rPr dirty="0" sz="1300" spc="-20" b="1">
                <a:latin typeface="Courier New"/>
                <a:cs typeface="Courier New"/>
              </a:rPr>
              <a:t>INTO</a:t>
            </a:r>
            <a:endParaRPr sz="1300">
              <a:latin typeface="Courier New"/>
              <a:cs typeface="Courier New"/>
            </a:endParaRPr>
          </a:p>
          <a:p>
            <a:pPr algn="ctr" marR="160020">
              <a:lnSpc>
                <a:spcPts val="1555"/>
              </a:lnSpc>
            </a:pPr>
            <a:r>
              <a:rPr dirty="0" sz="1300" spc="-15" b="1">
                <a:latin typeface="Courier New"/>
                <a:cs typeface="Courier New"/>
              </a:rPr>
              <a:t>collection_name[,collection_name] ...</a:t>
            </a:r>
            <a:endParaRPr sz="1300">
              <a:latin typeface="Courier New"/>
              <a:cs typeface="Courier New"/>
            </a:endParaRPr>
          </a:p>
        </p:txBody>
      </p:sp>
      <p:sp>
        <p:nvSpPr>
          <p:cNvPr id="10" name="object 10"/>
          <p:cNvSpPr txBox="1"/>
          <p:nvPr/>
        </p:nvSpPr>
        <p:spPr>
          <a:xfrm>
            <a:off x="743204" y="5609382"/>
            <a:ext cx="6281420" cy="39370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Using Bulk</a:t>
            </a:r>
            <a:r>
              <a:rPr dirty="0" sz="1300" spc="-5" b="1">
                <a:latin typeface="Arial"/>
                <a:cs typeface="Arial"/>
              </a:rPr>
              <a:t> </a:t>
            </a:r>
            <a:r>
              <a:rPr dirty="0" sz="1300" spc="10" b="1">
                <a:latin typeface="Arial"/>
                <a:cs typeface="Arial"/>
              </a:rPr>
              <a:t>Binding</a:t>
            </a:r>
            <a:endParaRPr sz="1300">
              <a:latin typeface="Arial"/>
              <a:cs typeface="Arial"/>
            </a:endParaRPr>
          </a:p>
          <a:p>
            <a:pPr marL="137795">
              <a:lnSpc>
                <a:spcPct val="100000"/>
              </a:lnSpc>
              <a:spcBef>
                <a:spcPts val="390"/>
              </a:spcBef>
            </a:pPr>
            <a:r>
              <a:rPr dirty="0" sz="1300" spc="10">
                <a:latin typeface="Times New Roman"/>
                <a:cs typeface="Times New Roman"/>
              </a:rPr>
              <a:t>Use </a:t>
            </a:r>
            <a:r>
              <a:rPr dirty="0" sz="1300" spc="5">
                <a:latin typeface="Times New Roman"/>
                <a:cs typeface="Times New Roman"/>
              </a:rPr>
              <a:t>bulk binds to improve the performance</a:t>
            </a:r>
            <a:r>
              <a:rPr dirty="0" sz="1300">
                <a:latin typeface="Times New Roman"/>
                <a:cs typeface="Times New Roman"/>
              </a:rPr>
              <a:t> </a:t>
            </a:r>
            <a:r>
              <a:rPr dirty="0" sz="1300" spc="5">
                <a:latin typeface="Times New Roman"/>
                <a:cs typeface="Times New Roman"/>
              </a:rPr>
              <a:t>of:</a:t>
            </a:r>
            <a:endParaRPr sz="1300">
              <a:latin typeface="Times New Roman"/>
              <a:cs typeface="Times New Roman"/>
            </a:endParaRPr>
          </a:p>
          <a:p>
            <a:pPr marL="514984" indent="-251460">
              <a:lnSpc>
                <a:spcPts val="1535"/>
              </a:lnSpc>
              <a:spcBef>
                <a:spcPts val="15"/>
              </a:spcBef>
              <a:buChar char="•"/>
              <a:tabLst>
                <a:tab pos="514984" algn="l"/>
                <a:tab pos="515620" algn="l"/>
              </a:tabLst>
            </a:pPr>
            <a:r>
              <a:rPr dirty="0" sz="1300" spc="10">
                <a:latin typeface="Times New Roman"/>
                <a:cs typeface="Times New Roman"/>
              </a:rPr>
              <a:t>DML </a:t>
            </a:r>
            <a:r>
              <a:rPr dirty="0" sz="1300" spc="5">
                <a:latin typeface="Times New Roman"/>
                <a:cs typeface="Times New Roman"/>
              </a:rPr>
              <a:t>statements that reference collection</a:t>
            </a:r>
            <a:r>
              <a:rPr dirty="0" sz="1300">
                <a:latin typeface="Times New Roman"/>
                <a:cs typeface="Times New Roman"/>
              </a:rPr>
              <a:t> </a:t>
            </a:r>
            <a:r>
              <a:rPr dirty="0" sz="1300" spc="10">
                <a:latin typeface="Times New Roman"/>
                <a:cs typeface="Times New Roman"/>
              </a:rPr>
              <a:t>elements</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0">
                <a:latin typeface="Courier New"/>
                <a:cs typeface="Courier New"/>
              </a:rPr>
              <a:t>SELECT</a:t>
            </a:r>
            <a:r>
              <a:rPr dirty="0" sz="1300" spc="-445">
                <a:latin typeface="Courier New"/>
                <a:cs typeface="Courier New"/>
              </a:rPr>
              <a:t> </a:t>
            </a:r>
            <a:r>
              <a:rPr dirty="0" sz="1300" spc="5">
                <a:latin typeface="Times New Roman"/>
                <a:cs typeface="Times New Roman"/>
              </a:rPr>
              <a:t>statements that reference collection elements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Cursor</a:t>
            </a:r>
            <a:r>
              <a:rPr dirty="0" sz="1300">
                <a:latin typeface="Times New Roman"/>
                <a:cs typeface="Times New Roman"/>
              </a:rPr>
              <a:t> </a:t>
            </a:r>
            <a:r>
              <a:rPr dirty="0" sz="1300" spc="10">
                <a:latin typeface="Courier New"/>
                <a:cs typeface="Courier New"/>
              </a:rPr>
              <a:t>FOR</a:t>
            </a:r>
            <a:r>
              <a:rPr dirty="0" sz="1300" spc="-440">
                <a:latin typeface="Courier New"/>
                <a:cs typeface="Courier New"/>
              </a:rPr>
              <a:t> </a:t>
            </a:r>
            <a:r>
              <a:rPr dirty="0" sz="1300" spc="5">
                <a:latin typeface="Times New Roman"/>
                <a:cs typeface="Times New Roman"/>
              </a:rPr>
              <a:t>loops</a:t>
            </a:r>
            <a:r>
              <a:rPr dirty="0" sz="1300" spc="10">
                <a:latin typeface="Times New Roman"/>
                <a:cs typeface="Times New Roman"/>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reference collections</a:t>
            </a:r>
            <a:r>
              <a:rPr dirty="0" sz="1300" spc="10">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 </a:t>
            </a:r>
            <a:r>
              <a:rPr dirty="0" sz="1300" spc="15">
                <a:latin typeface="Courier New"/>
                <a:cs typeface="Courier New"/>
              </a:rPr>
              <a:t>RETURNING</a:t>
            </a:r>
            <a:r>
              <a:rPr dirty="0" sz="1300" spc="-440">
                <a:latin typeface="Courier New"/>
                <a:cs typeface="Courier New"/>
              </a:rPr>
              <a:t> </a:t>
            </a:r>
            <a:r>
              <a:rPr dirty="0" sz="1300" spc="15">
                <a:latin typeface="Courier New"/>
                <a:cs typeface="Courier New"/>
              </a:rPr>
              <a:t>INTO</a:t>
            </a:r>
            <a:r>
              <a:rPr dirty="0" sz="1300" spc="-455">
                <a:latin typeface="Courier New"/>
                <a:cs typeface="Courier New"/>
              </a:rPr>
              <a:t> </a:t>
            </a:r>
            <a:r>
              <a:rPr dirty="0" sz="1300" spc="5">
                <a:latin typeface="Times New Roman"/>
                <a:cs typeface="Times New Roman"/>
              </a:rPr>
              <a:t>clause</a:t>
            </a:r>
            <a:endParaRPr sz="1300">
              <a:latin typeface="Times New Roman"/>
              <a:cs typeface="Times New Roman"/>
            </a:endParaRPr>
          </a:p>
          <a:p>
            <a:pPr marL="138430">
              <a:lnSpc>
                <a:spcPct val="100000"/>
              </a:lnSpc>
              <a:spcBef>
                <a:spcPts val="500"/>
              </a:spcBef>
            </a:pPr>
            <a:r>
              <a:rPr dirty="0" sz="1300" spc="5" b="1">
                <a:latin typeface="Times New Roman"/>
                <a:cs typeface="Times New Roman"/>
              </a:rPr>
              <a:t>Keywords to Support Bulk</a:t>
            </a:r>
            <a:r>
              <a:rPr dirty="0" sz="1300" spc="-35" b="1">
                <a:latin typeface="Times New Roman"/>
                <a:cs typeface="Times New Roman"/>
              </a:rPr>
              <a:t> </a:t>
            </a:r>
            <a:r>
              <a:rPr dirty="0" sz="1300" spc="5" b="1">
                <a:latin typeface="Times New Roman"/>
                <a:cs typeface="Times New Roman"/>
              </a:rPr>
              <a:t>Binding</a:t>
            </a:r>
            <a:endParaRPr sz="1300">
              <a:latin typeface="Times New Roman"/>
              <a:cs typeface="Times New Roman"/>
            </a:endParaRPr>
          </a:p>
          <a:p>
            <a:pPr marL="138430" marR="159385">
              <a:lnSpc>
                <a:spcPct val="101299"/>
              </a:lnSpc>
              <a:spcBef>
                <a:spcPts val="320"/>
              </a:spcBef>
            </a:pPr>
            <a:r>
              <a:rPr dirty="0" sz="1300" spc="10">
                <a:latin typeface="Times New Roman"/>
                <a:cs typeface="Times New Roman"/>
              </a:rPr>
              <a:t>The </a:t>
            </a:r>
            <a:r>
              <a:rPr dirty="0" sz="1300" spc="15">
                <a:latin typeface="Courier New"/>
                <a:cs typeface="Courier New"/>
              </a:rPr>
              <a:t>FORALL</a:t>
            </a:r>
            <a:r>
              <a:rPr dirty="0" sz="1300" spc="-390">
                <a:latin typeface="Courier New"/>
                <a:cs typeface="Courier New"/>
              </a:rPr>
              <a:t> </a:t>
            </a:r>
            <a:r>
              <a:rPr dirty="0" sz="1300" spc="10">
                <a:latin typeface="Times New Roman"/>
                <a:cs typeface="Times New Roman"/>
              </a:rPr>
              <a:t>keyword </a:t>
            </a:r>
            <a:r>
              <a:rPr dirty="0" sz="1300" spc="5">
                <a:latin typeface="Times New Roman"/>
                <a:cs typeface="Times New Roman"/>
              </a:rPr>
              <a:t>instructs the </a:t>
            </a:r>
            <a:r>
              <a:rPr dirty="0" sz="1300" spc="10">
                <a:latin typeface="Times New Roman"/>
                <a:cs typeface="Times New Roman"/>
              </a:rPr>
              <a:t>PL/SQL </a:t>
            </a:r>
            <a:r>
              <a:rPr dirty="0" sz="1300" spc="5">
                <a:latin typeface="Times New Roman"/>
                <a:cs typeface="Times New Roman"/>
              </a:rPr>
              <a:t>engine to bulk bind input collections before  sending </a:t>
            </a:r>
            <a:r>
              <a:rPr dirty="0" sz="1300" spc="10">
                <a:latin typeface="Times New Roman"/>
                <a:cs typeface="Times New Roman"/>
              </a:rPr>
              <a:t>them </a:t>
            </a:r>
            <a:r>
              <a:rPr dirty="0" sz="1300" spc="5">
                <a:latin typeface="Times New Roman"/>
                <a:cs typeface="Times New Roman"/>
              </a:rPr>
              <a:t>to the </a:t>
            </a:r>
            <a:r>
              <a:rPr dirty="0" sz="1300" spc="10">
                <a:latin typeface="Times New Roman"/>
                <a:cs typeface="Times New Roman"/>
              </a:rPr>
              <a:t>SQL </a:t>
            </a:r>
            <a:r>
              <a:rPr dirty="0" sz="1300" spc="5">
                <a:latin typeface="Times New Roman"/>
                <a:cs typeface="Times New Roman"/>
              </a:rPr>
              <a:t>engine. Although the </a:t>
            </a:r>
            <a:r>
              <a:rPr dirty="0" sz="1300" spc="15">
                <a:latin typeface="Courier New"/>
                <a:cs typeface="Courier New"/>
              </a:rPr>
              <a:t>FORALL </a:t>
            </a:r>
            <a:r>
              <a:rPr dirty="0" sz="1300" spc="5">
                <a:latin typeface="Times New Roman"/>
                <a:cs typeface="Times New Roman"/>
              </a:rPr>
              <a:t>statement contains an iteration  scheme, it is not a </a:t>
            </a:r>
            <a:r>
              <a:rPr dirty="0" sz="1300" spc="15">
                <a:latin typeface="Courier New"/>
                <a:cs typeface="Courier New"/>
              </a:rPr>
              <a:t>FOR</a:t>
            </a:r>
            <a:r>
              <a:rPr dirty="0" sz="1300" spc="-450">
                <a:latin typeface="Courier New"/>
                <a:cs typeface="Courier New"/>
              </a:rPr>
              <a:t> </a:t>
            </a:r>
            <a:r>
              <a:rPr dirty="0" sz="1300" spc="5">
                <a:latin typeface="Times New Roman"/>
                <a:cs typeface="Times New Roman"/>
              </a:rPr>
              <a:t>loop.</a:t>
            </a:r>
            <a:endParaRPr sz="1300">
              <a:latin typeface="Times New Roman"/>
              <a:cs typeface="Times New Roman"/>
            </a:endParaRPr>
          </a:p>
          <a:p>
            <a:pPr marL="138430" marR="81280">
              <a:lnSpc>
                <a:spcPct val="101400"/>
              </a:lnSpc>
              <a:spcBef>
                <a:spcPts val="400"/>
              </a:spcBef>
            </a:pPr>
            <a:r>
              <a:rPr dirty="0" sz="1300" spc="10">
                <a:latin typeface="Times New Roman"/>
                <a:cs typeface="Times New Roman"/>
              </a:rPr>
              <a:t>The </a:t>
            </a:r>
            <a:r>
              <a:rPr dirty="0" sz="1300" spc="10">
                <a:latin typeface="Courier New"/>
                <a:cs typeface="Courier New"/>
              </a:rPr>
              <a:t>BULK COLLECT </a:t>
            </a:r>
            <a:r>
              <a:rPr dirty="0" sz="1300" spc="10">
                <a:latin typeface="Times New Roman"/>
                <a:cs typeface="Times New Roman"/>
              </a:rPr>
              <a:t>keyword </a:t>
            </a:r>
            <a:r>
              <a:rPr dirty="0" sz="1300" spc="5">
                <a:latin typeface="Times New Roman"/>
                <a:cs typeface="Times New Roman"/>
              </a:rPr>
              <a:t>instructs the </a:t>
            </a:r>
            <a:r>
              <a:rPr dirty="0" sz="1300" spc="10">
                <a:latin typeface="Times New Roman"/>
                <a:cs typeface="Times New Roman"/>
              </a:rPr>
              <a:t>SQL </a:t>
            </a:r>
            <a:r>
              <a:rPr dirty="0" sz="1300" spc="5">
                <a:latin typeface="Times New Roman"/>
                <a:cs typeface="Times New Roman"/>
              </a:rPr>
              <a:t>engine to bulk bind output collections,  before returning </a:t>
            </a:r>
            <a:r>
              <a:rPr dirty="0" sz="1300" spc="10">
                <a:latin typeface="Times New Roman"/>
                <a:cs typeface="Times New Roman"/>
              </a:rPr>
              <a:t>them </a:t>
            </a:r>
            <a:r>
              <a:rPr dirty="0" sz="1300" spc="5">
                <a:latin typeface="Times New Roman"/>
                <a:cs typeface="Times New Roman"/>
              </a:rPr>
              <a:t>to the </a:t>
            </a:r>
            <a:r>
              <a:rPr dirty="0" sz="1300" spc="10">
                <a:latin typeface="Times New Roman"/>
                <a:cs typeface="Times New Roman"/>
              </a:rPr>
              <a:t>PL/SQL </a:t>
            </a:r>
            <a:r>
              <a:rPr dirty="0" sz="1300" spc="5">
                <a:latin typeface="Times New Roman"/>
                <a:cs typeface="Times New Roman"/>
              </a:rPr>
              <a:t>engine. This allows </a:t>
            </a:r>
            <a:r>
              <a:rPr dirty="0" sz="1300" spc="10">
                <a:latin typeface="Times New Roman"/>
                <a:cs typeface="Times New Roman"/>
              </a:rPr>
              <a:t>you </a:t>
            </a:r>
            <a:r>
              <a:rPr dirty="0" sz="1300" spc="5">
                <a:latin typeface="Times New Roman"/>
                <a:cs typeface="Times New Roman"/>
              </a:rPr>
              <a:t>to bind locations into </a:t>
            </a:r>
            <a:r>
              <a:rPr dirty="0" sz="1300" spc="10">
                <a:latin typeface="Times New Roman"/>
                <a:cs typeface="Times New Roman"/>
              </a:rPr>
              <a:t>which  SQL </a:t>
            </a:r>
            <a:r>
              <a:rPr dirty="0" sz="1300" spc="5">
                <a:latin typeface="Times New Roman"/>
                <a:cs typeface="Times New Roman"/>
              </a:rPr>
              <a:t>can return the retrieved values in bulk. Thus, </a:t>
            </a:r>
            <a:r>
              <a:rPr dirty="0" sz="1300" spc="10">
                <a:latin typeface="Times New Roman"/>
                <a:cs typeface="Times New Roman"/>
              </a:rPr>
              <a:t>you </a:t>
            </a:r>
            <a:r>
              <a:rPr dirty="0" sz="1300" spc="5">
                <a:latin typeface="Times New Roman"/>
                <a:cs typeface="Times New Roman"/>
              </a:rPr>
              <a:t>can use these keywords in the  </a:t>
            </a:r>
            <a:r>
              <a:rPr dirty="0" sz="1300" spc="15">
                <a:latin typeface="Courier New"/>
                <a:cs typeface="Courier New"/>
              </a:rPr>
              <a:t>SELECT</a:t>
            </a:r>
            <a:r>
              <a:rPr dirty="0" sz="1300" spc="-445">
                <a:latin typeface="Courier New"/>
                <a:cs typeface="Courier New"/>
              </a:rPr>
              <a:t> </a:t>
            </a:r>
            <a:r>
              <a:rPr dirty="0" sz="1300" spc="10">
                <a:latin typeface="Courier New"/>
                <a:cs typeface="Courier New"/>
              </a:rPr>
              <a:t>INTO</a:t>
            </a:r>
            <a:r>
              <a:rPr dirty="0" sz="1300" spc="10">
                <a:latin typeface="Times New Roman"/>
                <a:cs typeface="Times New Roman"/>
              </a:rPr>
              <a:t>, </a:t>
            </a:r>
            <a:r>
              <a:rPr dirty="0" sz="1300" spc="10">
                <a:latin typeface="Courier New"/>
                <a:cs typeface="Courier New"/>
              </a:rPr>
              <a:t>FETCH</a:t>
            </a:r>
            <a:r>
              <a:rPr dirty="0" sz="1300" spc="-445">
                <a:latin typeface="Courier New"/>
                <a:cs typeface="Courier New"/>
              </a:rPr>
              <a:t> </a:t>
            </a:r>
            <a:r>
              <a:rPr dirty="0" sz="1300" spc="5">
                <a:latin typeface="Courier New"/>
                <a:cs typeface="Courier New"/>
              </a:rPr>
              <a:t>INTO</a:t>
            </a:r>
            <a:r>
              <a:rPr dirty="0" sz="1300" spc="5">
                <a:latin typeface="Times New Roman"/>
                <a:cs typeface="Times New Roman"/>
              </a:rPr>
              <a:t>,</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RETURNING</a:t>
            </a:r>
            <a:r>
              <a:rPr dirty="0" sz="1300" spc="-455">
                <a:latin typeface="Courier New"/>
                <a:cs typeface="Courier New"/>
              </a:rPr>
              <a:t> </a:t>
            </a:r>
            <a:r>
              <a:rPr dirty="0" sz="1300" spc="15">
                <a:latin typeface="Courier New"/>
                <a:cs typeface="Courier New"/>
              </a:rPr>
              <a:t>INTO</a:t>
            </a:r>
            <a:r>
              <a:rPr dirty="0" sz="1300" spc="-450">
                <a:latin typeface="Courier New"/>
                <a:cs typeface="Courier New"/>
              </a:rPr>
              <a:t> </a:t>
            </a:r>
            <a:r>
              <a:rPr dirty="0" sz="1300" spc="5">
                <a:latin typeface="Times New Roman"/>
                <a:cs typeface="Times New Roman"/>
              </a:rPr>
              <a:t>clauses.</a:t>
            </a:r>
            <a:endParaRPr sz="1300">
              <a:latin typeface="Times New Roman"/>
              <a:cs typeface="Times New Roman"/>
            </a:endParaRPr>
          </a:p>
          <a:p>
            <a:pPr algn="just" marL="137795" marR="122555">
              <a:lnSpc>
                <a:spcPct val="101299"/>
              </a:lnSpc>
              <a:spcBef>
                <a:spcPts val="400"/>
              </a:spcBef>
            </a:pPr>
            <a:r>
              <a:rPr dirty="0" sz="1300" spc="10">
                <a:latin typeface="Times New Roman"/>
                <a:cs typeface="Times New Roman"/>
              </a:rPr>
              <a:t>The </a:t>
            </a:r>
            <a:r>
              <a:rPr dirty="0" sz="1300" spc="15">
                <a:latin typeface="Courier New"/>
                <a:cs typeface="Courier New"/>
              </a:rPr>
              <a:t>SAVE</a:t>
            </a:r>
            <a:r>
              <a:rPr dirty="0" sz="1300" spc="-440">
                <a:latin typeface="Courier New"/>
                <a:cs typeface="Courier New"/>
              </a:rPr>
              <a:t> </a:t>
            </a:r>
            <a:r>
              <a:rPr dirty="0" sz="1300" spc="15">
                <a:latin typeface="Courier New"/>
                <a:cs typeface="Courier New"/>
              </a:rPr>
              <a:t>EXCEPTIONS</a:t>
            </a:r>
            <a:r>
              <a:rPr dirty="0" sz="1300" spc="-450">
                <a:latin typeface="Courier New"/>
                <a:cs typeface="Courier New"/>
              </a:rPr>
              <a:t> </a:t>
            </a:r>
            <a:r>
              <a:rPr dirty="0" sz="1300" spc="10">
                <a:latin typeface="Times New Roman"/>
                <a:cs typeface="Times New Roman"/>
              </a:rPr>
              <a:t>keyword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optional.</a:t>
            </a:r>
            <a:r>
              <a:rPr dirty="0" sz="1300" spc="10">
                <a:latin typeface="Times New Roman"/>
                <a:cs typeface="Times New Roman"/>
              </a:rPr>
              <a:t> </a:t>
            </a:r>
            <a:r>
              <a:rPr dirty="0" sz="1300" spc="5">
                <a:latin typeface="Times New Roman"/>
                <a:cs typeface="Times New Roman"/>
              </a:rPr>
              <a:t>However,</a:t>
            </a:r>
            <a:r>
              <a:rPr dirty="0" sz="1300" spc="10">
                <a:latin typeface="Times New Roman"/>
                <a:cs typeface="Times New Roman"/>
              </a:rPr>
              <a:t> </a:t>
            </a:r>
            <a:r>
              <a:rPr dirty="0" sz="1300" spc="5">
                <a:latin typeface="Times New Roman"/>
                <a:cs typeface="Times New Roman"/>
              </a:rPr>
              <a:t>if</a:t>
            </a:r>
            <a:r>
              <a:rPr dirty="0" sz="1300" spc="10">
                <a:latin typeface="Times New Roman"/>
                <a:cs typeface="Times New Roman"/>
              </a:rPr>
              <a:t> some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the </a:t>
            </a:r>
            <a:r>
              <a:rPr dirty="0" sz="1300" spc="10">
                <a:latin typeface="Times New Roman"/>
                <a:cs typeface="Times New Roman"/>
              </a:rPr>
              <a:t>DML </a:t>
            </a:r>
            <a:r>
              <a:rPr dirty="0" sz="1300" spc="5">
                <a:latin typeface="Times New Roman"/>
                <a:cs typeface="Times New Roman"/>
              </a:rPr>
              <a:t>operations  succeed and </a:t>
            </a:r>
            <a:r>
              <a:rPr dirty="0" sz="1300" spc="10">
                <a:latin typeface="Times New Roman"/>
                <a:cs typeface="Times New Roman"/>
              </a:rPr>
              <a:t>some </a:t>
            </a:r>
            <a:r>
              <a:rPr dirty="0" sz="1300" spc="5">
                <a:latin typeface="Times New Roman"/>
                <a:cs typeface="Times New Roman"/>
              </a:rPr>
              <a:t>fail, </a:t>
            </a:r>
            <a:r>
              <a:rPr dirty="0" sz="1300" spc="10">
                <a:latin typeface="Times New Roman"/>
                <a:cs typeface="Times New Roman"/>
              </a:rPr>
              <a:t>you </a:t>
            </a:r>
            <a:r>
              <a:rPr dirty="0" sz="1300" spc="5">
                <a:latin typeface="Times New Roman"/>
                <a:cs typeface="Times New Roman"/>
              </a:rPr>
              <a:t>will want to track or report </a:t>
            </a:r>
            <a:r>
              <a:rPr dirty="0" sz="1300" spc="10">
                <a:latin typeface="Times New Roman"/>
                <a:cs typeface="Times New Roman"/>
              </a:rPr>
              <a:t>on </a:t>
            </a:r>
            <a:r>
              <a:rPr dirty="0" sz="1300" spc="5">
                <a:latin typeface="Times New Roman"/>
                <a:cs typeface="Times New Roman"/>
              </a:rPr>
              <a:t>those that fail. Using the </a:t>
            </a:r>
            <a:r>
              <a:rPr dirty="0" sz="1300" spc="15">
                <a:latin typeface="Courier New"/>
                <a:cs typeface="Courier New"/>
              </a:rPr>
              <a:t>SAVE  EXCEPTIONS</a:t>
            </a:r>
            <a:r>
              <a:rPr dirty="0" sz="1300" spc="-365">
                <a:latin typeface="Courier New"/>
                <a:cs typeface="Courier New"/>
              </a:rPr>
              <a:t> </a:t>
            </a:r>
            <a:r>
              <a:rPr dirty="0" sz="1300" spc="10">
                <a:latin typeface="Times New Roman"/>
                <a:cs typeface="Times New Roman"/>
              </a:rPr>
              <a:t>keyword </a:t>
            </a:r>
            <a:r>
              <a:rPr dirty="0" sz="1300" spc="5">
                <a:latin typeface="Times New Roman"/>
                <a:cs typeface="Times New Roman"/>
              </a:rPr>
              <a:t>causes failed operations to be stored in a cursor attribute called</a:t>
            </a:r>
            <a:endParaRPr sz="1300">
              <a:latin typeface="Times New Roman"/>
              <a:cs typeface="Times New Roman"/>
            </a:endParaRPr>
          </a:p>
          <a:p>
            <a:pPr algn="just" marL="137795">
              <a:lnSpc>
                <a:spcPct val="100000"/>
              </a:lnSpc>
              <a:spcBef>
                <a:spcPts val="15"/>
              </a:spcBef>
            </a:pPr>
            <a:r>
              <a:rPr dirty="0" sz="1300" spc="15">
                <a:latin typeface="Courier New"/>
                <a:cs typeface="Courier New"/>
              </a:rPr>
              <a:t>%BULK_EXCEPTIONS</a:t>
            </a:r>
            <a:r>
              <a:rPr dirty="0" sz="1300" spc="15">
                <a:latin typeface="Times New Roman"/>
                <a:cs typeface="Times New Roman"/>
              </a:rPr>
              <a:t>, </a:t>
            </a:r>
            <a:r>
              <a:rPr dirty="0" sz="1300" spc="5">
                <a:latin typeface="Times New Roman"/>
                <a:cs typeface="Times New Roman"/>
              </a:rPr>
              <a:t>which is a collection of records indicating the bulk </a:t>
            </a:r>
            <a:r>
              <a:rPr dirty="0" sz="1300" spc="10">
                <a:latin typeface="Times New Roman"/>
                <a:cs typeface="Times New Roman"/>
              </a:rPr>
              <a:t>DML</a:t>
            </a:r>
            <a:r>
              <a:rPr dirty="0" sz="1300" spc="105">
                <a:latin typeface="Times New Roman"/>
                <a:cs typeface="Times New Roman"/>
              </a:rPr>
              <a:t> </a:t>
            </a:r>
            <a:r>
              <a:rPr dirty="0" sz="1300" spc="5">
                <a:latin typeface="Times New Roman"/>
                <a:cs typeface="Times New Roman"/>
              </a:rPr>
              <a:t>iteration</a:t>
            </a:r>
            <a:endParaRPr sz="1300">
              <a:latin typeface="Times New Roman"/>
              <a:cs typeface="Times New Roman"/>
            </a:endParaRPr>
          </a:p>
          <a:p>
            <a:pPr algn="just" marL="137795">
              <a:lnSpc>
                <a:spcPct val="100000"/>
              </a:lnSpc>
              <a:spcBef>
                <a:spcPts val="100"/>
              </a:spcBef>
            </a:pPr>
            <a:r>
              <a:rPr dirty="0" sz="1300" spc="10">
                <a:latin typeface="Times New Roman"/>
                <a:cs typeface="Times New Roman"/>
              </a:rPr>
              <a:t>number </a:t>
            </a:r>
            <a:r>
              <a:rPr dirty="0" sz="1300" spc="5">
                <a:latin typeface="Times New Roman"/>
                <a:cs typeface="Times New Roman"/>
              </a:rPr>
              <a:t>and corresponding error</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Course </a:t>
            </a: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17550">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course, you 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Create, execute, and</a:t>
            </a:r>
            <a:r>
              <a:rPr dirty="0" sz="1550" spc="-10" b="1">
                <a:latin typeface="Arial"/>
                <a:cs typeface="Arial"/>
              </a:rPr>
              <a:t> </a:t>
            </a:r>
            <a:r>
              <a:rPr dirty="0" sz="1550" spc="10" b="1">
                <a:latin typeface="Arial"/>
                <a:cs typeface="Arial"/>
              </a:rPr>
              <a:t>maintain:</a:t>
            </a:r>
            <a:endParaRPr sz="1550">
              <a:latin typeface="Arial"/>
              <a:cs typeface="Arial"/>
            </a:endParaRPr>
          </a:p>
          <a:p>
            <a:pPr lvl="1" marL="1362075" indent="-245110">
              <a:lnSpc>
                <a:spcPct val="100000"/>
              </a:lnSpc>
              <a:spcBef>
                <a:spcPts val="270"/>
              </a:spcBef>
              <a:buClr>
                <a:srgbClr val="FF0000"/>
              </a:buClr>
              <a:buFont typeface="Arial"/>
              <a:buChar char="–"/>
              <a:tabLst>
                <a:tab pos="1362075" algn="l"/>
                <a:tab pos="1362710" algn="l"/>
              </a:tabLst>
            </a:pPr>
            <a:r>
              <a:rPr dirty="0" sz="1400" spc="15" b="1">
                <a:latin typeface="Arial"/>
                <a:cs typeface="Arial"/>
              </a:rPr>
              <a:t>Procedures and </a:t>
            </a:r>
            <a:r>
              <a:rPr dirty="0" sz="1400" spc="10" b="1">
                <a:latin typeface="Arial"/>
                <a:cs typeface="Arial"/>
              </a:rPr>
              <a:t>functions with </a:t>
            </a:r>
            <a:r>
              <a:rPr dirty="0" sz="1400" spc="10" b="1">
                <a:latin typeface="Courier New"/>
                <a:cs typeface="Courier New"/>
              </a:rPr>
              <a:t>OUT</a:t>
            </a:r>
            <a:r>
              <a:rPr dirty="0" sz="1400" spc="-475" b="1">
                <a:latin typeface="Courier New"/>
                <a:cs typeface="Courier New"/>
              </a:rPr>
              <a:t> </a:t>
            </a:r>
            <a:r>
              <a:rPr dirty="0" sz="1400" spc="15" b="1">
                <a:latin typeface="Arial"/>
                <a:cs typeface="Arial"/>
              </a:rPr>
              <a:t>parameters</a:t>
            </a:r>
            <a:endParaRPr sz="1400">
              <a:latin typeface="Arial"/>
              <a:cs typeface="Arial"/>
            </a:endParaRPr>
          </a:p>
          <a:p>
            <a:pPr lvl="1" marL="1362075" indent="-245110">
              <a:lnSpc>
                <a:spcPct val="100000"/>
              </a:lnSpc>
              <a:spcBef>
                <a:spcPts val="484"/>
              </a:spcBef>
              <a:buClr>
                <a:srgbClr val="FF0000"/>
              </a:buClr>
              <a:buFont typeface="Arial"/>
              <a:buChar char="–"/>
              <a:tabLst>
                <a:tab pos="1362075" algn="l"/>
                <a:tab pos="1362710" algn="l"/>
              </a:tabLst>
            </a:pPr>
            <a:r>
              <a:rPr dirty="0" sz="1400" spc="15" b="1">
                <a:latin typeface="Arial"/>
                <a:cs typeface="Arial"/>
              </a:rPr>
              <a:t>Package</a:t>
            </a:r>
            <a:r>
              <a:rPr dirty="0" sz="1400" b="1">
                <a:latin typeface="Arial"/>
                <a:cs typeface="Arial"/>
              </a:rPr>
              <a:t> </a:t>
            </a:r>
            <a:r>
              <a:rPr dirty="0" sz="1400" spc="10" b="1">
                <a:latin typeface="Arial"/>
                <a:cs typeface="Arial"/>
              </a:rPr>
              <a:t>constructs</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0" b="1">
                <a:latin typeface="Arial"/>
                <a:cs typeface="Arial"/>
              </a:rPr>
              <a:t>Database</a:t>
            </a:r>
            <a:r>
              <a:rPr dirty="0" sz="1400" b="1">
                <a:latin typeface="Arial"/>
                <a:cs typeface="Arial"/>
              </a:rPr>
              <a:t> </a:t>
            </a:r>
            <a:r>
              <a:rPr dirty="0" sz="1400" spc="10" b="1">
                <a:latin typeface="Arial"/>
                <a:cs typeface="Arial"/>
              </a:rPr>
              <a:t>triggers</a:t>
            </a:r>
            <a:endParaRPr sz="1400">
              <a:latin typeface="Arial"/>
              <a:cs typeface="Arial"/>
            </a:endParaRPr>
          </a:p>
          <a:p>
            <a:pPr marL="1035050" indent="-327025">
              <a:lnSpc>
                <a:spcPct val="100000"/>
              </a:lnSpc>
              <a:spcBef>
                <a:spcPts val="395"/>
              </a:spcBef>
              <a:buClr>
                <a:srgbClr val="FF0000"/>
              </a:buClr>
              <a:buFont typeface="Arial"/>
              <a:buChar char="•"/>
              <a:tabLst>
                <a:tab pos="1035050" algn="l"/>
                <a:tab pos="1035685" algn="l"/>
              </a:tabLst>
            </a:pPr>
            <a:r>
              <a:rPr dirty="0" sz="1550" spc="15" b="1">
                <a:latin typeface="Arial"/>
                <a:cs typeface="Arial"/>
              </a:rPr>
              <a:t>Manage </a:t>
            </a:r>
            <a:r>
              <a:rPr dirty="0" sz="1550" spc="10" b="1">
                <a:latin typeface="Arial"/>
                <a:cs typeface="Arial"/>
              </a:rPr>
              <a:t>PL/SQL subprograms and</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Arial"/>
                <a:cs typeface="Arial"/>
              </a:rPr>
              <a:t>Use a subset of Oracle-supplied packages</a:t>
            </a:r>
            <a:r>
              <a:rPr dirty="0" sz="1550" b="1">
                <a:latin typeface="Arial"/>
                <a:cs typeface="Arial"/>
              </a:rPr>
              <a:t> </a:t>
            </a:r>
            <a:r>
              <a:rPr dirty="0" sz="1550" spc="5" b="1">
                <a:latin typeface="Arial"/>
                <a:cs typeface="Arial"/>
              </a:rPr>
              <a:t>to:</a:t>
            </a:r>
            <a:endParaRPr sz="155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5" b="1">
                <a:latin typeface="Arial"/>
                <a:cs typeface="Arial"/>
              </a:rPr>
              <a:t>Generate </a:t>
            </a:r>
            <a:r>
              <a:rPr dirty="0" sz="1400" spc="5" b="1">
                <a:latin typeface="Arial"/>
                <a:cs typeface="Arial"/>
              </a:rPr>
              <a:t>screen, file, </a:t>
            </a:r>
            <a:r>
              <a:rPr dirty="0" sz="1400" spc="10" b="1">
                <a:latin typeface="Arial"/>
                <a:cs typeface="Arial"/>
              </a:rPr>
              <a:t>and </a:t>
            </a:r>
            <a:r>
              <a:rPr dirty="0" sz="1400" spc="15" b="1">
                <a:latin typeface="Arial"/>
                <a:cs typeface="Arial"/>
              </a:rPr>
              <a:t>Web</a:t>
            </a:r>
            <a:r>
              <a:rPr dirty="0" sz="1400" spc="-15" b="1">
                <a:latin typeface="Arial"/>
                <a:cs typeface="Arial"/>
              </a:rPr>
              <a:t> </a:t>
            </a:r>
            <a:r>
              <a:rPr dirty="0" sz="1400" spc="10" b="1">
                <a:latin typeface="Arial"/>
                <a:cs typeface="Arial"/>
              </a:rPr>
              <a:t>output</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5" b="1">
                <a:latin typeface="Arial"/>
                <a:cs typeface="Arial"/>
              </a:rPr>
              <a:t>Schedule PL/SQL </a:t>
            </a:r>
            <a:r>
              <a:rPr dirty="0" sz="1400" spc="10" b="1">
                <a:latin typeface="Arial"/>
                <a:cs typeface="Arial"/>
              </a:rPr>
              <a:t>jobs to </a:t>
            </a:r>
            <a:r>
              <a:rPr dirty="0" sz="1400" spc="15" b="1">
                <a:latin typeface="Arial"/>
                <a:cs typeface="Arial"/>
              </a:rPr>
              <a:t>run</a:t>
            </a:r>
            <a:r>
              <a:rPr dirty="0" sz="1400" spc="-30" b="1">
                <a:latin typeface="Arial"/>
                <a:cs typeface="Arial"/>
              </a:rPr>
              <a:t> </a:t>
            </a:r>
            <a:r>
              <a:rPr dirty="0" sz="1400" spc="10" b="1">
                <a:latin typeface="Arial"/>
                <a:cs typeface="Arial"/>
              </a:rPr>
              <a:t>independently</a:t>
            </a:r>
            <a:endParaRPr sz="1400">
              <a:latin typeface="Arial"/>
              <a:cs typeface="Arial"/>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Arial"/>
                <a:cs typeface="Arial"/>
              </a:rPr>
              <a:t>Build and execute dynamic </a:t>
            </a:r>
            <a:r>
              <a:rPr dirty="0" sz="1550" spc="15" b="1">
                <a:latin typeface="Arial"/>
                <a:cs typeface="Arial"/>
              </a:rPr>
              <a:t>SQL</a:t>
            </a:r>
            <a:r>
              <a:rPr dirty="0" sz="1550" spc="-5" b="1">
                <a:latin typeface="Arial"/>
                <a:cs typeface="Arial"/>
              </a:rPr>
              <a:t> </a:t>
            </a:r>
            <a:r>
              <a:rPr dirty="0" sz="1550" spc="10" b="1">
                <a:latin typeface="Arial"/>
                <a:cs typeface="Arial"/>
              </a:rPr>
              <a:t>statements</a:t>
            </a:r>
            <a:endParaRPr sz="1550">
              <a:latin typeface="Arial"/>
              <a:cs typeface="Arial"/>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Arial"/>
                <a:cs typeface="Arial"/>
              </a:rPr>
              <a:t>Manipulate large objects</a:t>
            </a:r>
            <a:r>
              <a:rPr dirty="0" sz="1550" spc="5" b="1">
                <a:latin typeface="Arial"/>
                <a:cs typeface="Arial"/>
              </a:rPr>
              <a:t> </a:t>
            </a:r>
            <a:r>
              <a:rPr dirty="0" sz="1550" spc="10" b="1">
                <a:latin typeface="Arial"/>
                <a:cs typeface="Arial"/>
              </a:rPr>
              <a:t>(LOBs)</a:t>
            </a:r>
            <a:endParaRPr sz="1550">
              <a:latin typeface="Arial"/>
              <a:cs typeface="Arial"/>
            </a:endParaRPr>
          </a:p>
          <a:p>
            <a:pPr>
              <a:lnSpc>
                <a:spcPct val="100000"/>
              </a:lnSpc>
              <a:spcBef>
                <a:spcPts val="40"/>
              </a:spcBef>
            </a:pPr>
            <a:endParaRPr sz="160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3</a:t>
            </a:r>
            <a:r>
              <a:rPr dirty="0" sz="800" spc="-185">
                <a:latin typeface="Garuda"/>
                <a:cs typeface="Garuda"/>
              </a:rPr>
              <a:t>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005195" cy="217805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Course</a:t>
            </a:r>
            <a:r>
              <a:rPr dirty="0" sz="1300" spc="-5" b="1">
                <a:latin typeface="Arial"/>
                <a:cs typeface="Arial"/>
              </a:rPr>
              <a:t> </a:t>
            </a:r>
            <a:r>
              <a:rPr dirty="0" sz="1300" spc="5" b="1">
                <a:latin typeface="Arial"/>
                <a:cs typeface="Arial"/>
              </a:rPr>
              <a:t>Objectives</a:t>
            </a:r>
            <a:endParaRPr sz="1300">
              <a:latin typeface="Arial"/>
              <a:cs typeface="Arial"/>
            </a:endParaRPr>
          </a:p>
          <a:p>
            <a:pPr marL="138430" marR="5080">
              <a:lnSpc>
                <a:spcPct val="101099"/>
              </a:lnSpc>
              <a:spcBef>
                <a:spcPts val="370"/>
              </a:spcBef>
            </a:pPr>
            <a:r>
              <a:rPr dirty="0" sz="1300" spc="10">
                <a:latin typeface="Times New Roman"/>
                <a:cs typeface="Times New Roman"/>
              </a:rPr>
              <a:t>You </a:t>
            </a:r>
            <a:r>
              <a:rPr dirty="0" sz="1300" spc="5">
                <a:latin typeface="Times New Roman"/>
                <a:cs typeface="Times New Roman"/>
              </a:rPr>
              <a:t>can develop </a:t>
            </a:r>
            <a:r>
              <a:rPr dirty="0" sz="1300" spc="10">
                <a:latin typeface="Times New Roman"/>
                <a:cs typeface="Times New Roman"/>
              </a:rPr>
              <a:t>modularized </a:t>
            </a:r>
            <a:r>
              <a:rPr dirty="0" sz="1300" spc="5">
                <a:latin typeface="Times New Roman"/>
                <a:cs typeface="Times New Roman"/>
              </a:rPr>
              <a:t>applications with database procedures </a:t>
            </a:r>
            <a:r>
              <a:rPr dirty="0" sz="1300" spc="10">
                <a:latin typeface="Times New Roman"/>
                <a:cs typeface="Times New Roman"/>
              </a:rPr>
              <a:t>by </a:t>
            </a:r>
            <a:r>
              <a:rPr dirty="0" sz="1300" spc="5">
                <a:latin typeface="Times New Roman"/>
                <a:cs typeface="Times New Roman"/>
              </a:rPr>
              <a:t>using database  objects such as the</a:t>
            </a:r>
            <a:r>
              <a:rPr dirty="0" sz="1300" spc="-1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Procedures and</a:t>
            </a:r>
            <a:r>
              <a:rPr dirty="0" sz="1300">
                <a:latin typeface="Times New Roman"/>
                <a:cs typeface="Times New Roman"/>
              </a:rPr>
              <a:t> </a:t>
            </a:r>
            <a:r>
              <a:rPr dirty="0" sz="1300" spc="5">
                <a:latin typeface="Times New Roman"/>
                <a:cs typeface="Times New Roman"/>
              </a:rPr>
              <a:t>functions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Packages</a:t>
            </a:r>
            <a:endParaRPr sz="1300">
              <a:latin typeface="Times New Roman"/>
              <a:cs typeface="Times New Roman"/>
            </a:endParaRPr>
          </a:p>
          <a:p>
            <a:pPr marL="515620" indent="-252095">
              <a:lnSpc>
                <a:spcPct val="100000"/>
              </a:lnSpc>
              <a:spcBef>
                <a:spcPts val="15"/>
              </a:spcBef>
              <a:buChar char="•"/>
              <a:tabLst>
                <a:tab pos="514984" algn="l"/>
                <a:tab pos="516255" algn="l"/>
              </a:tabLst>
            </a:pPr>
            <a:r>
              <a:rPr dirty="0" sz="1300" spc="5">
                <a:latin typeface="Times New Roman"/>
                <a:cs typeface="Times New Roman"/>
              </a:rPr>
              <a:t>Database</a:t>
            </a:r>
            <a:r>
              <a:rPr dirty="0" sz="1300" spc="-45">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138430">
              <a:lnSpc>
                <a:spcPct val="100000"/>
              </a:lnSpc>
              <a:spcBef>
                <a:spcPts val="420"/>
              </a:spcBef>
            </a:pPr>
            <a:r>
              <a:rPr dirty="0" sz="1300" spc="5">
                <a:latin typeface="Times New Roman"/>
                <a:cs typeface="Times New Roman"/>
              </a:rPr>
              <a:t>Modular applications</a:t>
            </a:r>
            <a:r>
              <a:rPr dirty="0" sz="1300" spc="25">
                <a:latin typeface="Times New Roman"/>
                <a:cs typeface="Times New Roman"/>
              </a:rPr>
              <a:t> </a:t>
            </a:r>
            <a:r>
              <a:rPr dirty="0" sz="1300" spc="5">
                <a:latin typeface="Times New Roman"/>
                <a:cs typeface="Times New Roman"/>
              </a:rPr>
              <a:t>improve:</a:t>
            </a:r>
            <a:endParaRPr sz="1300">
              <a:latin typeface="Times New Roman"/>
              <a:cs typeface="Times New Roman"/>
            </a:endParaRPr>
          </a:p>
          <a:p>
            <a:pPr marL="515620" indent="-252095">
              <a:lnSpc>
                <a:spcPct val="100000"/>
              </a:lnSpc>
              <a:spcBef>
                <a:spcPts val="25"/>
              </a:spcBef>
              <a:buChar char="•"/>
              <a:tabLst>
                <a:tab pos="514984" algn="l"/>
                <a:tab pos="516255" algn="l"/>
              </a:tabLst>
            </a:pPr>
            <a:r>
              <a:rPr dirty="0" sz="1300" spc="5">
                <a:latin typeface="Times New Roman"/>
                <a:cs typeface="Times New Roman"/>
              </a:rPr>
              <a:t>Functionality</a:t>
            </a:r>
            <a:endParaRPr sz="1300">
              <a:latin typeface="Times New Roman"/>
              <a:cs typeface="Times New Roman"/>
            </a:endParaRPr>
          </a:p>
          <a:p>
            <a:pPr marL="515620" indent="-252095">
              <a:lnSpc>
                <a:spcPct val="100000"/>
              </a:lnSpc>
              <a:spcBef>
                <a:spcPts val="20"/>
              </a:spcBef>
              <a:buChar char="•"/>
              <a:tabLst>
                <a:tab pos="514984" algn="l"/>
                <a:tab pos="516255" algn="l"/>
              </a:tabLst>
            </a:pPr>
            <a:r>
              <a:rPr dirty="0" sz="1300" spc="5">
                <a:latin typeface="Times New Roman"/>
                <a:cs typeface="Times New Roman"/>
              </a:rPr>
              <a:t>Security</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5">
                <a:latin typeface="Times New Roman"/>
                <a:cs typeface="Times New Roman"/>
              </a:rPr>
              <a:t>Overall</a:t>
            </a:r>
            <a:r>
              <a:rPr dirty="0" sz="1300">
                <a:latin typeface="Times New Roman"/>
                <a:cs typeface="Times New Roman"/>
              </a:rPr>
              <a:t> </a:t>
            </a:r>
            <a:r>
              <a:rPr dirty="0" sz="1300" spc="5">
                <a:latin typeface="Times New Roman"/>
                <a:cs typeface="Times New Roman"/>
              </a:rPr>
              <a:t>performance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Bulk Binding </a:t>
            </a:r>
            <a:r>
              <a:rPr dirty="0" sz="2000" spc="-5" b="1">
                <a:latin typeface="Courier New"/>
                <a:cs typeface="Courier New"/>
              </a:rPr>
              <a:t>FORALL</a:t>
            </a:r>
            <a:r>
              <a:rPr dirty="0" sz="2000" spc="-5" b="1">
                <a:latin typeface="Arial"/>
                <a:cs typeface="Arial"/>
              </a:rPr>
              <a:t>:</a:t>
            </a:r>
            <a:r>
              <a:rPr dirty="0" sz="2000" spc="5" b="1">
                <a:latin typeface="Arial"/>
                <a:cs typeface="Arial"/>
              </a:rPr>
              <a:t> </a:t>
            </a:r>
            <a:r>
              <a:rPr dirty="0" sz="2000" spc="-5" b="1">
                <a:latin typeface="Arial"/>
                <a:cs typeface="Arial"/>
              </a:rPr>
              <a:t>Example</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1756410"/>
            <a:ext cx="5105400" cy="2833370"/>
          </a:xfrm>
          <a:prstGeom prst="rect">
            <a:avLst/>
          </a:prstGeom>
          <a:solidFill>
            <a:srgbClr val="CCCCCC"/>
          </a:solidFill>
          <a:ln w="20574">
            <a:solidFill>
              <a:srgbClr val="000000"/>
            </a:solidFill>
          </a:ln>
        </p:spPr>
        <p:txBody>
          <a:bodyPr wrap="square" lIns="0" tIns="29209" rIns="0" bIns="0" rtlCol="0" vert="horz">
            <a:spAutoFit/>
          </a:bodyPr>
          <a:lstStyle/>
          <a:p>
            <a:pPr marL="271145" marR="334645" indent="-195580">
              <a:lnSpc>
                <a:spcPts val="1550"/>
              </a:lnSpc>
              <a:spcBef>
                <a:spcPts val="229"/>
              </a:spcBef>
            </a:pPr>
            <a:r>
              <a:rPr dirty="0" sz="1300" spc="-15" b="1">
                <a:latin typeface="Courier New"/>
                <a:cs typeface="Courier New"/>
              </a:rPr>
              <a:t>CREATE PROCEDURE </a:t>
            </a:r>
            <a:r>
              <a:rPr dirty="0" sz="1300" spc="-20" b="1">
                <a:latin typeface="Courier New"/>
                <a:cs typeface="Courier New"/>
              </a:rPr>
              <a:t>raise_salary(percent </a:t>
            </a:r>
            <a:r>
              <a:rPr dirty="0" sz="1300" spc="-15" b="1">
                <a:latin typeface="Courier New"/>
                <a:cs typeface="Courier New"/>
              </a:rPr>
              <a:t>NUMBER) </a:t>
            </a:r>
            <a:r>
              <a:rPr dirty="0" sz="1300" spc="-20" b="1">
                <a:latin typeface="Courier New"/>
                <a:cs typeface="Courier New"/>
              </a:rPr>
              <a:t>IS  </a:t>
            </a:r>
            <a:r>
              <a:rPr dirty="0" sz="1300" spc="-15" b="1">
                <a:latin typeface="Courier New"/>
                <a:cs typeface="Courier New"/>
              </a:rPr>
              <a:t>TYPE numlist IS TABLE OF</a:t>
            </a:r>
            <a:r>
              <a:rPr dirty="0" sz="1300" spc="-55" b="1">
                <a:latin typeface="Courier New"/>
                <a:cs typeface="Courier New"/>
              </a:rPr>
              <a:t> </a:t>
            </a:r>
            <a:r>
              <a:rPr dirty="0" sz="1300" spc="-20" b="1">
                <a:latin typeface="Courier New"/>
                <a:cs typeface="Courier New"/>
              </a:rPr>
              <a:t>NUMBER</a:t>
            </a:r>
            <a:endParaRPr sz="1300">
              <a:latin typeface="Courier New"/>
              <a:cs typeface="Courier New"/>
            </a:endParaRPr>
          </a:p>
          <a:p>
            <a:pPr marL="462915">
              <a:lnSpc>
                <a:spcPts val="1485"/>
              </a:lnSpc>
            </a:pPr>
            <a:r>
              <a:rPr dirty="0" sz="1300" spc="-15" b="1">
                <a:latin typeface="Courier New"/>
                <a:cs typeface="Courier New"/>
              </a:rPr>
              <a:t>INDEX BY</a:t>
            </a:r>
            <a:r>
              <a:rPr dirty="0" sz="1300" spc="-30" b="1">
                <a:latin typeface="Courier New"/>
                <a:cs typeface="Courier New"/>
              </a:rPr>
              <a:t> </a:t>
            </a:r>
            <a:r>
              <a:rPr dirty="0" sz="1300" spc="-20" b="1">
                <a:latin typeface="Courier New"/>
                <a:cs typeface="Courier New"/>
              </a:rPr>
              <a:t>BINARY_INTEGER;</a:t>
            </a:r>
            <a:endParaRPr sz="1300">
              <a:latin typeface="Courier New"/>
              <a:cs typeface="Courier New"/>
            </a:endParaRPr>
          </a:p>
          <a:p>
            <a:pPr marL="76200" marR="3654425" indent="194945">
              <a:lnSpc>
                <a:spcPts val="1550"/>
              </a:lnSpc>
              <a:spcBef>
                <a:spcPts val="50"/>
              </a:spcBef>
              <a:tabLst>
                <a:tab pos="661035" algn="l"/>
              </a:tabLst>
            </a:pPr>
            <a:r>
              <a:rPr dirty="0" sz="1300" spc="-15" b="1">
                <a:latin typeface="Courier New"/>
                <a:cs typeface="Courier New"/>
              </a:rPr>
              <a:t>i</a:t>
            </a:r>
            <a:r>
              <a:rPr dirty="0" sz="1300" spc="-10" b="1">
                <a:latin typeface="Courier New"/>
                <a:cs typeface="Courier New"/>
              </a:rPr>
              <a:t>d</a:t>
            </a:r>
            <a:r>
              <a:rPr dirty="0" sz="1300" b="1">
                <a:latin typeface="Courier New"/>
                <a:cs typeface="Courier New"/>
              </a:rPr>
              <a:t>	</a:t>
            </a:r>
            <a:r>
              <a:rPr dirty="0" sz="1300" spc="-15" b="1">
                <a:latin typeface="Courier New"/>
                <a:cs typeface="Courier New"/>
              </a:rPr>
              <a:t>numlist;  </a:t>
            </a:r>
            <a:r>
              <a:rPr dirty="0" sz="1300" spc="-15" b="1">
                <a:latin typeface="Courier New"/>
                <a:cs typeface="Courier New"/>
              </a:rPr>
              <a:t>BEGIN</a:t>
            </a:r>
            <a:endParaRPr sz="1300">
              <a:latin typeface="Courier New"/>
              <a:cs typeface="Courier New"/>
            </a:endParaRPr>
          </a:p>
          <a:p>
            <a:pPr marL="173355">
              <a:lnSpc>
                <a:spcPts val="1485"/>
              </a:lnSpc>
            </a:pPr>
            <a:r>
              <a:rPr dirty="0" sz="1300" spc="-15" b="1">
                <a:latin typeface="Courier New"/>
                <a:cs typeface="Courier New"/>
              </a:rPr>
              <a:t>id(1) := 100; id(2) :=</a:t>
            </a:r>
            <a:r>
              <a:rPr dirty="0" sz="1300" spc="-95" b="1">
                <a:latin typeface="Courier New"/>
                <a:cs typeface="Courier New"/>
              </a:rPr>
              <a:t> </a:t>
            </a:r>
            <a:r>
              <a:rPr dirty="0" sz="1300" spc="-20" b="1">
                <a:latin typeface="Courier New"/>
                <a:cs typeface="Courier New"/>
              </a:rPr>
              <a:t>102;</a:t>
            </a:r>
            <a:endParaRPr sz="1300">
              <a:latin typeface="Courier New"/>
              <a:cs typeface="Courier New"/>
            </a:endParaRPr>
          </a:p>
          <a:p>
            <a:pPr marL="173355">
              <a:lnSpc>
                <a:spcPts val="1545"/>
              </a:lnSpc>
            </a:pPr>
            <a:r>
              <a:rPr dirty="0" sz="1300" spc="-15" b="1">
                <a:latin typeface="Courier New"/>
                <a:cs typeface="Courier New"/>
              </a:rPr>
              <a:t>id(3) := 104; id(4) :=</a:t>
            </a:r>
            <a:r>
              <a:rPr dirty="0" sz="1300" spc="-95" b="1">
                <a:latin typeface="Courier New"/>
                <a:cs typeface="Courier New"/>
              </a:rPr>
              <a:t> </a:t>
            </a:r>
            <a:r>
              <a:rPr dirty="0" sz="1300" spc="-20" b="1">
                <a:latin typeface="Courier New"/>
                <a:cs typeface="Courier New"/>
              </a:rPr>
              <a:t>110;</a:t>
            </a:r>
            <a:endParaRPr sz="1300">
              <a:latin typeface="Courier New"/>
              <a:cs typeface="Courier New"/>
            </a:endParaRPr>
          </a:p>
          <a:p>
            <a:pPr marL="271145" marR="1798955" indent="-97790">
              <a:lnSpc>
                <a:spcPts val="1550"/>
              </a:lnSpc>
              <a:spcBef>
                <a:spcPts val="55"/>
              </a:spcBef>
            </a:pPr>
            <a:r>
              <a:rPr dirty="0" sz="1300" spc="-15" b="1">
                <a:latin typeface="Courier New"/>
                <a:cs typeface="Courier New"/>
              </a:rPr>
              <a:t>-- bulk-bind the PL/SQL </a:t>
            </a:r>
            <a:r>
              <a:rPr dirty="0" sz="1300" spc="-20" b="1">
                <a:latin typeface="Courier New"/>
                <a:cs typeface="Courier New"/>
              </a:rPr>
              <a:t>table  </a:t>
            </a:r>
            <a:r>
              <a:rPr dirty="0" sz="1300" spc="-15" b="1">
                <a:latin typeface="Courier New"/>
                <a:cs typeface="Courier New"/>
              </a:rPr>
              <a:t>FORALL </a:t>
            </a:r>
            <a:r>
              <a:rPr dirty="0" sz="1300" spc="-10" b="1">
                <a:latin typeface="Courier New"/>
                <a:cs typeface="Courier New"/>
              </a:rPr>
              <a:t>i </a:t>
            </a:r>
            <a:r>
              <a:rPr dirty="0" sz="1300" spc="-15" b="1">
                <a:latin typeface="Courier New"/>
                <a:cs typeface="Courier New"/>
              </a:rPr>
              <a:t>IN id.FIRST ..</a:t>
            </a:r>
            <a:r>
              <a:rPr dirty="0" sz="1300" spc="-85" b="1">
                <a:latin typeface="Courier New"/>
                <a:cs typeface="Courier New"/>
              </a:rPr>
              <a:t> </a:t>
            </a:r>
            <a:r>
              <a:rPr dirty="0" sz="1300" spc="-20" b="1">
                <a:latin typeface="Courier New"/>
                <a:cs typeface="Courier New"/>
              </a:rPr>
              <a:t>id.LAST</a:t>
            </a:r>
            <a:endParaRPr sz="1300">
              <a:latin typeface="Courier New"/>
              <a:cs typeface="Courier New"/>
            </a:endParaRPr>
          </a:p>
          <a:p>
            <a:pPr marL="466725">
              <a:lnSpc>
                <a:spcPts val="1485"/>
              </a:lnSpc>
            </a:pPr>
            <a:r>
              <a:rPr dirty="0" sz="1300" spc="-15" b="1">
                <a:latin typeface="Courier New"/>
                <a:cs typeface="Courier New"/>
              </a:rPr>
              <a:t>UPDATE</a:t>
            </a:r>
            <a:r>
              <a:rPr dirty="0" sz="1300" spc="-20" b="1">
                <a:latin typeface="Courier New"/>
                <a:cs typeface="Courier New"/>
              </a:rPr>
              <a:t> employees</a:t>
            </a:r>
            <a:endParaRPr sz="1300">
              <a:latin typeface="Courier New"/>
              <a:cs typeface="Courier New"/>
            </a:endParaRPr>
          </a:p>
          <a:p>
            <a:pPr marL="661670" marR="628015">
              <a:lnSpc>
                <a:spcPts val="1550"/>
              </a:lnSpc>
              <a:spcBef>
                <a:spcPts val="50"/>
              </a:spcBef>
            </a:pPr>
            <a:r>
              <a:rPr dirty="0" sz="1300" spc="-15" b="1">
                <a:latin typeface="Courier New"/>
                <a:cs typeface="Courier New"/>
              </a:rPr>
              <a:t>SET salary </a:t>
            </a:r>
            <a:r>
              <a:rPr dirty="0" sz="1300" spc="-10" b="1">
                <a:latin typeface="Courier New"/>
                <a:cs typeface="Courier New"/>
              </a:rPr>
              <a:t>= </a:t>
            </a:r>
            <a:r>
              <a:rPr dirty="0" sz="1300" spc="-15" b="1">
                <a:latin typeface="Courier New"/>
                <a:cs typeface="Courier New"/>
              </a:rPr>
              <a:t>(1 </a:t>
            </a:r>
            <a:r>
              <a:rPr dirty="0" sz="1300" spc="-10" b="1">
                <a:latin typeface="Courier New"/>
                <a:cs typeface="Courier New"/>
              </a:rPr>
              <a:t>+ </a:t>
            </a:r>
            <a:r>
              <a:rPr dirty="0" sz="1300" spc="-20" b="1">
                <a:latin typeface="Courier New"/>
                <a:cs typeface="Courier New"/>
              </a:rPr>
              <a:t>percent/100) </a:t>
            </a:r>
            <a:r>
              <a:rPr dirty="0" sz="1300" spc="-10" b="1">
                <a:latin typeface="Courier New"/>
                <a:cs typeface="Courier New"/>
              </a:rPr>
              <a:t>* </a:t>
            </a:r>
            <a:r>
              <a:rPr dirty="0" sz="1300" spc="-20" b="1">
                <a:latin typeface="Courier New"/>
                <a:cs typeface="Courier New"/>
              </a:rPr>
              <a:t>salary  </a:t>
            </a:r>
            <a:r>
              <a:rPr dirty="0" sz="1300" spc="-15" b="1">
                <a:latin typeface="Courier New"/>
                <a:cs typeface="Courier New"/>
              </a:rPr>
              <a:t>WHERE </a:t>
            </a:r>
            <a:r>
              <a:rPr dirty="0" sz="1300" spc="-20" b="1">
                <a:latin typeface="Courier New"/>
                <a:cs typeface="Courier New"/>
              </a:rPr>
              <a:t>manager_id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id(i);</a:t>
            </a:r>
            <a:endParaRPr sz="1300">
              <a:latin typeface="Courier New"/>
              <a:cs typeface="Courier New"/>
            </a:endParaRPr>
          </a:p>
          <a:p>
            <a:pPr marL="75565">
              <a:lnSpc>
                <a:spcPts val="1490"/>
              </a:lnSpc>
            </a:pPr>
            <a:r>
              <a:rPr dirty="0" sz="1300" spc="-20" b="1">
                <a:latin typeface="Courier New"/>
                <a:cs typeface="Courier New"/>
              </a:rPr>
              <a:t>END;</a:t>
            </a:r>
            <a:endParaRPr sz="1300">
              <a:latin typeface="Courier New"/>
              <a:cs typeface="Courier New"/>
            </a:endParaRPr>
          </a:p>
          <a:p>
            <a:pPr marL="75565">
              <a:lnSpc>
                <a:spcPts val="155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1342644" y="4698491"/>
            <a:ext cx="5104765" cy="273050"/>
          </a:xfrm>
          <a:prstGeom prst="rect">
            <a:avLst/>
          </a:prstGeom>
          <a:solidFill>
            <a:srgbClr val="CCCCCC"/>
          </a:solidFill>
          <a:ln w="20574">
            <a:solidFill>
              <a:srgbClr val="000000"/>
            </a:solidFill>
          </a:ln>
        </p:spPr>
        <p:txBody>
          <a:bodyPr wrap="square" lIns="0" tIns="22225" rIns="0" bIns="0" rtlCol="0" vert="horz">
            <a:spAutoFit/>
          </a:bodyPr>
          <a:lstStyle/>
          <a:p>
            <a:pPr marL="75565">
              <a:lnSpc>
                <a:spcPct val="100000"/>
              </a:lnSpc>
              <a:spcBef>
                <a:spcPts val="175"/>
              </a:spcBef>
            </a:pPr>
            <a:r>
              <a:rPr dirty="0" sz="1300" spc="-15" b="1">
                <a:latin typeface="Courier New"/>
                <a:cs typeface="Courier New"/>
              </a:rPr>
              <a:t>EXECUTE</a:t>
            </a:r>
            <a:r>
              <a:rPr dirty="0" sz="1300" spc="-25" b="1">
                <a:latin typeface="Courier New"/>
                <a:cs typeface="Courier New"/>
              </a:rPr>
              <a:t> </a:t>
            </a:r>
            <a:r>
              <a:rPr dirty="0" sz="1300" spc="-20" b="1">
                <a:latin typeface="Courier New"/>
                <a:cs typeface="Courier New"/>
              </a:rPr>
              <a:t>raise_salary(10)</a:t>
            </a:r>
            <a:endParaRPr sz="1300">
              <a:latin typeface="Courier New"/>
              <a:cs typeface="Courier New"/>
            </a:endParaRPr>
          </a:p>
        </p:txBody>
      </p:sp>
      <p:sp>
        <p:nvSpPr>
          <p:cNvPr id="6" name="object 6"/>
          <p:cNvSpPr txBox="1"/>
          <p:nvPr/>
        </p:nvSpPr>
        <p:spPr>
          <a:xfrm>
            <a:off x="743204" y="5581919"/>
            <a:ext cx="6219190" cy="3903345"/>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Bulk Binding </a:t>
            </a:r>
            <a:r>
              <a:rPr dirty="0" sz="1300" spc="10" b="1">
                <a:latin typeface="Courier New"/>
                <a:cs typeface="Courier New"/>
              </a:rPr>
              <a:t>FORALL</a:t>
            </a:r>
            <a:r>
              <a:rPr dirty="0" sz="1300" spc="10" b="1">
                <a:latin typeface="Arial"/>
                <a:cs typeface="Arial"/>
              </a:rPr>
              <a:t>:</a:t>
            </a:r>
            <a:r>
              <a:rPr dirty="0" sz="1300" b="1">
                <a:latin typeface="Arial"/>
                <a:cs typeface="Arial"/>
              </a:rPr>
              <a:t> </a:t>
            </a:r>
            <a:r>
              <a:rPr dirty="0" sz="1300" spc="10" b="1">
                <a:latin typeface="Arial"/>
                <a:cs typeface="Arial"/>
              </a:rPr>
              <a:t>Example</a:t>
            </a:r>
            <a:endParaRPr sz="1300">
              <a:latin typeface="Arial"/>
              <a:cs typeface="Arial"/>
            </a:endParaRPr>
          </a:p>
          <a:p>
            <a:pPr marL="138430" marR="5080">
              <a:lnSpc>
                <a:spcPct val="101299"/>
              </a:lnSpc>
              <a:spcBef>
                <a:spcPts val="480"/>
              </a:spcBef>
            </a:pP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 </a:t>
            </a:r>
            <a:r>
              <a:rPr dirty="0" sz="1300">
                <a:latin typeface="Times New Roman"/>
                <a:cs typeface="Times New Roman"/>
              </a:rPr>
              <a:t>slide, </a:t>
            </a:r>
            <a:r>
              <a:rPr dirty="0" sz="1300" spc="5">
                <a:latin typeface="Times New Roman"/>
                <a:cs typeface="Times New Roman"/>
              </a:rPr>
              <a:t>the PL/SQL block increases the salary for employees whose  manager’s </a:t>
            </a:r>
            <a:r>
              <a:rPr dirty="0" sz="1300" spc="10">
                <a:latin typeface="Times New Roman"/>
                <a:cs typeface="Times New Roman"/>
              </a:rPr>
              <a:t>ID </a:t>
            </a:r>
            <a:r>
              <a:rPr dirty="0" sz="1300" spc="5">
                <a:latin typeface="Times New Roman"/>
                <a:cs typeface="Times New Roman"/>
              </a:rPr>
              <a:t>is 100, 102, 104, or 110. It uses the </a:t>
            </a:r>
            <a:r>
              <a:rPr dirty="0" sz="1300" spc="15">
                <a:latin typeface="Courier New"/>
                <a:cs typeface="Courier New"/>
              </a:rPr>
              <a:t>FORALL </a:t>
            </a:r>
            <a:r>
              <a:rPr dirty="0" sz="1300" spc="10">
                <a:latin typeface="Times New Roman"/>
                <a:cs typeface="Times New Roman"/>
              </a:rPr>
              <a:t>keyword </a:t>
            </a:r>
            <a:r>
              <a:rPr dirty="0" sz="1300" spc="5">
                <a:latin typeface="Times New Roman"/>
                <a:cs typeface="Times New Roman"/>
              </a:rPr>
              <a:t>to bulk bind the  collection. Without bulk binding, the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would </a:t>
            </a:r>
            <a:r>
              <a:rPr dirty="0" sz="1300" spc="5">
                <a:latin typeface="Times New Roman"/>
                <a:cs typeface="Times New Roman"/>
              </a:rPr>
              <a:t>have sent a </a:t>
            </a:r>
            <a:r>
              <a:rPr dirty="0" sz="1300" spc="10">
                <a:latin typeface="Times New Roman"/>
                <a:cs typeface="Times New Roman"/>
              </a:rPr>
              <a:t>SQL </a:t>
            </a:r>
            <a:r>
              <a:rPr dirty="0" sz="1300" spc="5">
                <a:latin typeface="Times New Roman"/>
                <a:cs typeface="Times New Roman"/>
              </a:rPr>
              <a:t>statement to  the </a:t>
            </a:r>
            <a:r>
              <a:rPr dirty="0" sz="1300" spc="10">
                <a:latin typeface="Times New Roman"/>
                <a:cs typeface="Times New Roman"/>
              </a:rPr>
              <a:t>SQL </a:t>
            </a:r>
            <a:r>
              <a:rPr dirty="0" sz="1300" spc="5">
                <a:latin typeface="Times New Roman"/>
                <a:cs typeface="Times New Roman"/>
              </a:rPr>
              <a:t>engine for </a:t>
            </a:r>
            <a:r>
              <a:rPr dirty="0" sz="1300" spc="10">
                <a:latin typeface="Times New Roman"/>
                <a:cs typeface="Times New Roman"/>
              </a:rPr>
              <a:t>each </a:t>
            </a:r>
            <a:r>
              <a:rPr dirty="0" sz="1300" spc="5">
                <a:latin typeface="Times New Roman"/>
                <a:cs typeface="Times New Roman"/>
              </a:rPr>
              <a:t>employee that is updated. If there are </a:t>
            </a:r>
            <a:r>
              <a:rPr dirty="0" sz="1300" spc="10">
                <a:latin typeface="Times New Roman"/>
                <a:cs typeface="Times New Roman"/>
              </a:rPr>
              <a:t>many </a:t>
            </a:r>
            <a:r>
              <a:rPr dirty="0" sz="1300" spc="5">
                <a:latin typeface="Times New Roman"/>
                <a:cs typeface="Times New Roman"/>
              </a:rPr>
              <a:t>employees to update,  then the large </a:t>
            </a:r>
            <a:r>
              <a:rPr dirty="0" sz="1300" spc="10">
                <a:latin typeface="Times New Roman"/>
                <a:cs typeface="Times New Roman"/>
              </a:rPr>
              <a:t>number </a:t>
            </a:r>
            <a:r>
              <a:rPr dirty="0" sz="1300" spc="5">
                <a:latin typeface="Times New Roman"/>
                <a:cs typeface="Times New Roman"/>
              </a:rPr>
              <a:t>of context switches between the </a:t>
            </a:r>
            <a:r>
              <a:rPr dirty="0" sz="1300" spc="10">
                <a:latin typeface="Times New Roman"/>
                <a:cs typeface="Times New Roman"/>
              </a:rPr>
              <a:t>PL/SQL </a:t>
            </a:r>
            <a:r>
              <a:rPr dirty="0" sz="1300" spc="5">
                <a:latin typeface="Times New Roman"/>
                <a:cs typeface="Times New Roman"/>
              </a:rPr>
              <a:t>engine and the </a:t>
            </a:r>
            <a:r>
              <a:rPr dirty="0" sz="1300" spc="10">
                <a:latin typeface="Times New Roman"/>
                <a:cs typeface="Times New Roman"/>
              </a:rPr>
              <a:t>SQL  </a:t>
            </a:r>
            <a:r>
              <a:rPr dirty="0" sz="1300" spc="5">
                <a:latin typeface="Times New Roman"/>
                <a:cs typeface="Times New Roman"/>
              </a:rPr>
              <a:t>engine </a:t>
            </a:r>
            <a:r>
              <a:rPr dirty="0" sz="1300" spc="10">
                <a:latin typeface="Times New Roman"/>
                <a:cs typeface="Times New Roman"/>
              </a:rPr>
              <a:t>can </a:t>
            </a:r>
            <a:r>
              <a:rPr dirty="0" sz="1300" spc="5">
                <a:latin typeface="Times New Roman"/>
                <a:cs typeface="Times New Roman"/>
              </a:rPr>
              <a:t>affect performance. However, the </a:t>
            </a:r>
            <a:r>
              <a:rPr dirty="0" sz="1300" spc="15">
                <a:latin typeface="Courier New"/>
                <a:cs typeface="Courier New"/>
              </a:rPr>
              <a:t>FORALL </a:t>
            </a:r>
            <a:r>
              <a:rPr dirty="0" sz="1300" spc="10">
                <a:latin typeface="Times New Roman"/>
                <a:cs typeface="Times New Roman"/>
              </a:rPr>
              <a:t>keyword </a:t>
            </a:r>
            <a:r>
              <a:rPr dirty="0" sz="1300" spc="5">
                <a:latin typeface="Times New Roman"/>
                <a:cs typeface="Times New Roman"/>
              </a:rPr>
              <a:t>bulk binds the collection  to improve</a:t>
            </a:r>
            <a:r>
              <a:rPr dirty="0" sz="1300" spc="10">
                <a:latin typeface="Times New Roman"/>
                <a:cs typeface="Times New Roman"/>
              </a:rPr>
              <a:t> </a:t>
            </a:r>
            <a:r>
              <a:rPr dirty="0" sz="1300" spc="5">
                <a:latin typeface="Times New Roman"/>
                <a:cs typeface="Times New Roman"/>
              </a:rPr>
              <a:t>performance.</a:t>
            </a:r>
            <a:endParaRPr sz="1300">
              <a:latin typeface="Times New Roman"/>
              <a:cs typeface="Times New Roman"/>
            </a:endParaRPr>
          </a:p>
          <a:p>
            <a:pPr marL="138430">
              <a:lnSpc>
                <a:spcPct val="100000"/>
              </a:lnSpc>
              <a:spcBef>
                <a:spcPts val="420"/>
              </a:spcBef>
            </a:pPr>
            <a:r>
              <a:rPr dirty="0" sz="1300" spc="5" b="1">
                <a:latin typeface="Times New Roman"/>
                <a:cs typeface="Times New Roman"/>
              </a:rPr>
              <a:t>Note: </a:t>
            </a:r>
            <a:r>
              <a:rPr dirty="0" sz="1300" spc="10">
                <a:latin typeface="Times New Roman"/>
                <a:cs typeface="Times New Roman"/>
              </a:rPr>
              <a:t>A </a:t>
            </a:r>
            <a:r>
              <a:rPr dirty="0" sz="1300" spc="5">
                <a:latin typeface="Times New Roman"/>
                <a:cs typeface="Times New Roman"/>
              </a:rPr>
              <a:t>looping construct is </a:t>
            </a:r>
            <a:r>
              <a:rPr dirty="0" sz="1300" spc="10">
                <a:latin typeface="Times New Roman"/>
                <a:cs typeface="Times New Roman"/>
              </a:rPr>
              <a:t>no </a:t>
            </a:r>
            <a:r>
              <a:rPr dirty="0" sz="1300" spc="5">
                <a:latin typeface="Times New Roman"/>
                <a:cs typeface="Times New Roman"/>
              </a:rPr>
              <a:t>longer required </a:t>
            </a:r>
            <a:r>
              <a:rPr dirty="0" sz="1300" spc="10">
                <a:latin typeface="Times New Roman"/>
                <a:cs typeface="Times New Roman"/>
              </a:rPr>
              <a:t>when </a:t>
            </a:r>
            <a:r>
              <a:rPr dirty="0" sz="1300" spc="5">
                <a:latin typeface="Times New Roman"/>
                <a:cs typeface="Times New Roman"/>
              </a:rPr>
              <a:t>using this feature.</a:t>
            </a:r>
            <a:endParaRPr sz="1300">
              <a:latin typeface="Times New Roman"/>
              <a:cs typeface="Times New Roman"/>
            </a:endParaRPr>
          </a:p>
          <a:p>
            <a:pPr marL="138430" marR="36195">
              <a:lnSpc>
                <a:spcPct val="101400"/>
              </a:lnSpc>
              <a:spcBef>
                <a:spcPts val="320"/>
              </a:spcBef>
            </a:pPr>
            <a:r>
              <a:rPr dirty="0" sz="1300" spc="10">
                <a:latin typeface="Times New Roman"/>
                <a:cs typeface="Times New Roman"/>
              </a:rPr>
              <a:t>To manage </a:t>
            </a:r>
            <a:r>
              <a:rPr dirty="0" sz="1300" spc="5">
                <a:latin typeface="Times New Roman"/>
                <a:cs typeface="Times New Roman"/>
              </a:rPr>
              <a:t>exceptions and have the bulk bind complete despite errors, add the </a:t>
            </a:r>
            <a:r>
              <a:rPr dirty="0" sz="1300" spc="15">
                <a:latin typeface="Courier New"/>
                <a:cs typeface="Courier New"/>
              </a:rPr>
              <a:t>SAVE  EXCEPTIONS </a:t>
            </a:r>
            <a:r>
              <a:rPr dirty="0" sz="1300" spc="10">
                <a:latin typeface="Times New Roman"/>
                <a:cs typeface="Times New Roman"/>
              </a:rPr>
              <a:t>keyword </a:t>
            </a:r>
            <a:r>
              <a:rPr dirty="0" sz="1300" spc="5">
                <a:latin typeface="Times New Roman"/>
                <a:cs typeface="Times New Roman"/>
              </a:rPr>
              <a:t>to your </a:t>
            </a:r>
            <a:r>
              <a:rPr dirty="0" sz="1300" spc="10">
                <a:latin typeface="Courier New"/>
                <a:cs typeface="Courier New"/>
              </a:rPr>
              <a:t>FORALL </a:t>
            </a:r>
            <a:r>
              <a:rPr dirty="0" sz="1300" spc="10">
                <a:latin typeface="Times New Roman"/>
                <a:cs typeface="Times New Roman"/>
              </a:rPr>
              <a:t>statement </a:t>
            </a:r>
            <a:r>
              <a:rPr dirty="0" sz="1300" spc="5">
                <a:latin typeface="Times New Roman"/>
                <a:cs typeface="Times New Roman"/>
              </a:rPr>
              <a:t>after the bounds, before the DML  statement. Use the </a:t>
            </a:r>
            <a:r>
              <a:rPr dirty="0" sz="1300" spc="10">
                <a:latin typeface="Times New Roman"/>
                <a:cs typeface="Times New Roman"/>
              </a:rPr>
              <a:t>new </a:t>
            </a:r>
            <a:r>
              <a:rPr dirty="0" sz="1300" spc="5">
                <a:latin typeface="Times New Roman"/>
                <a:cs typeface="Times New Roman"/>
              </a:rPr>
              <a:t>cursor attribute </a:t>
            </a:r>
            <a:r>
              <a:rPr dirty="0" sz="1300" spc="15">
                <a:latin typeface="Courier New"/>
                <a:cs typeface="Courier New"/>
              </a:rPr>
              <a:t>%BULK_EXCEPTIONS</a:t>
            </a:r>
            <a:r>
              <a:rPr dirty="0" sz="1300" spc="15">
                <a:latin typeface="Times New Roman"/>
                <a:cs typeface="Times New Roman"/>
              </a:rPr>
              <a:t>, </a:t>
            </a:r>
            <a:r>
              <a:rPr dirty="0" sz="1300" spc="5">
                <a:latin typeface="Times New Roman"/>
                <a:cs typeface="Times New Roman"/>
              </a:rPr>
              <a:t>which stores a collection  of records with </a:t>
            </a:r>
            <a:r>
              <a:rPr dirty="0" sz="1300" spc="10">
                <a:latin typeface="Times New Roman"/>
                <a:cs typeface="Times New Roman"/>
              </a:rPr>
              <a:t>two</a:t>
            </a:r>
            <a:r>
              <a:rPr dirty="0" sz="1300">
                <a:latin typeface="Times New Roman"/>
                <a:cs typeface="Times New Roman"/>
              </a:rPr>
              <a:t> </a:t>
            </a:r>
            <a:r>
              <a:rPr dirty="0" sz="1300" spc="5">
                <a:latin typeface="Times New Roman"/>
                <a:cs typeface="Times New Roman"/>
              </a:rPr>
              <a:t>fields:</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%BULK_EXCEPTIONS(i).ERROR_INDEX</a:t>
            </a:r>
            <a:r>
              <a:rPr dirty="0" sz="1300" spc="-390">
                <a:latin typeface="Courier New"/>
                <a:cs typeface="Courier New"/>
              </a:rPr>
              <a:t> </a:t>
            </a:r>
            <a:r>
              <a:rPr dirty="0" sz="1300" spc="5">
                <a:latin typeface="Times New Roman"/>
                <a:cs typeface="Times New Roman"/>
              </a:rPr>
              <a:t>holds the “iteration” of the statement</a:t>
            </a:r>
            <a:endParaRPr sz="1300">
              <a:latin typeface="Times New Roman"/>
              <a:cs typeface="Times New Roman"/>
            </a:endParaRPr>
          </a:p>
          <a:p>
            <a:pPr marL="515620">
              <a:lnSpc>
                <a:spcPts val="1535"/>
              </a:lnSpc>
              <a:spcBef>
                <a:spcPts val="95"/>
              </a:spcBef>
            </a:pPr>
            <a:r>
              <a:rPr dirty="0" sz="1300" spc="5">
                <a:latin typeface="Times New Roman"/>
                <a:cs typeface="Times New Roman"/>
              </a:rPr>
              <a:t>during which the exception </a:t>
            </a:r>
            <a:r>
              <a:rPr dirty="0" sz="1300" spc="10">
                <a:latin typeface="Times New Roman"/>
                <a:cs typeface="Times New Roman"/>
              </a:rPr>
              <a:t>was</a:t>
            </a:r>
            <a:r>
              <a:rPr dirty="0" sz="1300" spc="5">
                <a:latin typeface="Times New Roman"/>
                <a:cs typeface="Times New Roman"/>
              </a:rPr>
              <a:t> raised.</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%BULK_EXCEPTIONS(i).ERROR_CODE</a:t>
            </a:r>
            <a:r>
              <a:rPr dirty="0" sz="1300" spc="-425">
                <a:latin typeface="Courier New"/>
                <a:cs typeface="Courier New"/>
              </a:rPr>
              <a:t> </a:t>
            </a:r>
            <a:r>
              <a:rPr dirty="0" sz="1300" spc="5">
                <a:latin typeface="Times New Roman"/>
                <a:cs typeface="Times New Roman"/>
              </a:rPr>
              <a:t>holds the corresponding error code.</a:t>
            </a:r>
            <a:endParaRPr sz="1300">
              <a:latin typeface="Times New Roman"/>
              <a:cs typeface="Times New Roman"/>
            </a:endParaRPr>
          </a:p>
          <a:p>
            <a:pPr marL="138430">
              <a:lnSpc>
                <a:spcPct val="100000"/>
              </a:lnSpc>
              <a:spcBef>
                <a:spcPts val="420"/>
              </a:spcBef>
            </a:pPr>
            <a:r>
              <a:rPr dirty="0" sz="1300" spc="5">
                <a:latin typeface="Times New Roman"/>
                <a:cs typeface="Times New Roman"/>
              </a:rPr>
              <a:t>Values stored in </a:t>
            </a:r>
            <a:r>
              <a:rPr dirty="0" sz="1300" spc="15">
                <a:latin typeface="Courier New"/>
                <a:cs typeface="Courier New"/>
              </a:rPr>
              <a:t>%BULK_EXCEPTIONS</a:t>
            </a:r>
            <a:r>
              <a:rPr dirty="0" sz="1300" spc="-415">
                <a:latin typeface="Courier New"/>
                <a:cs typeface="Courier New"/>
              </a:rPr>
              <a:t> </a:t>
            </a:r>
            <a:r>
              <a:rPr dirty="0" sz="1300" spc="5">
                <a:latin typeface="Times New Roman"/>
                <a:cs typeface="Times New Roman"/>
              </a:rPr>
              <a:t>refer to the </a:t>
            </a:r>
            <a:r>
              <a:rPr dirty="0" sz="1300" spc="10">
                <a:latin typeface="Times New Roman"/>
                <a:cs typeface="Times New Roman"/>
              </a:rPr>
              <a:t>most </a:t>
            </a:r>
            <a:r>
              <a:rPr dirty="0" sz="1300" spc="5">
                <a:latin typeface="Times New Roman"/>
                <a:cs typeface="Times New Roman"/>
              </a:rPr>
              <a:t>recently </a:t>
            </a:r>
            <a:r>
              <a:rPr dirty="0" sz="1300" spc="10">
                <a:latin typeface="Times New Roman"/>
                <a:cs typeface="Times New Roman"/>
              </a:rPr>
              <a:t>executed </a:t>
            </a:r>
            <a:r>
              <a:rPr dirty="0" sz="1300" spc="10">
                <a:latin typeface="Courier New"/>
                <a:cs typeface="Courier New"/>
              </a:rPr>
              <a:t>FORALL</a:t>
            </a:r>
            <a:endParaRPr sz="1300">
              <a:latin typeface="Courier New"/>
              <a:cs typeface="Courier New"/>
            </a:endParaRPr>
          </a:p>
          <a:p>
            <a:pPr marL="137795">
              <a:lnSpc>
                <a:spcPct val="100000"/>
              </a:lnSpc>
              <a:spcBef>
                <a:spcPts val="20"/>
              </a:spcBef>
            </a:pPr>
            <a:r>
              <a:rPr dirty="0" sz="1300" spc="5">
                <a:latin typeface="Times New Roman"/>
                <a:cs typeface="Times New Roman"/>
              </a:rPr>
              <a:t>statement. Its subscripts range from </a:t>
            </a:r>
            <a:r>
              <a:rPr dirty="0" sz="1300" spc="10">
                <a:latin typeface="Courier New"/>
                <a:cs typeface="Courier New"/>
              </a:rPr>
              <a:t>1</a:t>
            </a:r>
            <a:r>
              <a:rPr dirty="0" sz="1300" spc="-430">
                <a:latin typeface="Courier New"/>
                <a:cs typeface="Courier New"/>
              </a:rPr>
              <a:t> </a:t>
            </a:r>
            <a:r>
              <a:rPr dirty="0" sz="1300" spc="5">
                <a:latin typeface="Times New Roman"/>
                <a:cs typeface="Times New Roman"/>
              </a:rPr>
              <a:t>to </a:t>
            </a:r>
            <a:r>
              <a:rPr dirty="0" sz="1300" spc="10">
                <a:latin typeface="Courier New"/>
                <a:cs typeface="Courier New"/>
              </a:rPr>
              <a:t>%BULK_EXCEPTIONS.COUNT</a:t>
            </a:r>
            <a:r>
              <a:rPr dirty="0" sz="1300" spc="10">
                <a:latin typeface="Times New Roman"/>
                <a:cs typeface="Times New Roman"/>
              </a:rPr>
              <a: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26227"/>
            <a:ext cx="6187440" cy="2954655"/>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Bulk Binding </a:t>
            </a:r>
            <a:r>
              <a:rPr dirty="0" sz="1300" spc="10" b="1">
                <a:latin typeface="Courier New"/>
                <a:cs typeface="Courier New"/>
              </a:rPr>
              <a:t>FORALL</a:t>
            </a:r>
            <a:r>
              <a:rPr dirty="0" sz="1300" spc="10" b="1">
                <a:latin typeface="Arial"/>
                <a:cs typeface="Arial"/>
              </a:rPr>
              <a:t>: Example</a:t>
            </a:r>
            <a:r>
              <a:rPr dirty="0" sz="1300" b="1">
                <a:latin typeface="Arial"/>
                <a:cs typeface="Arial"/>
              </a:rPr>
              <a:t> </a:t>
            </a:r>
            <a:r>
              <a:rPr dirty="0" sz="1300" spc="5" b="1">
                <a:latin typeface="Arial"/>
                <a:cs typeface="Arial"/>
              </a:rPr>
              <a:t>(continued)</a:t>
            </a:r>
            <a:endParaRPr sz="1300">
              <a:latin typeface="Arial"/>
              <a:cs typeface="Arial"/>
            </a:endParaRPr>
          </a:p>
          <a:p>
            <a:pPr marL="138430">
              <a:lnSpc>
                <a:spcPct val="100000"/>
              </a:lnSpc>
              <a:spcBef>
                <a:spcPts val="500"/>
              </a:spcBef>
            </a:pPr>
            <a:r>
              <a:rPr dirty="0" sz="1300" spc="10" b="1">
                <a:latin typeface="Times New Roman"/>
                <a:cs typeface="Times New Roman"/>
              </a:rPr>
              <a:t>An </a:t>
            </a:r>
            <a:r>
              <a:rPr dirty="0" sz="1300" b="1">
                <a:latin typeface="Times New Roman"/>
                <a:cs typeface="Times New Roman"/>
              </a:rPr>
              <a:t>Additional </a:t>
            </a:r>
            <a:r>
              <a:rPr dirty="0" sz="1300" spc="5" b="1">
                <a:latin typeface="Times New Roman"/>
                <a:cs typeface="Times New Roman"/>
              </a:rPr>
              <a:t>Cursor </a:t>
            </a:r>
            <a:r>
              <a:rPr dirty="0" sz="1300" spc="10" b="1">
                <a:latin typeface="Times New Roman"/>
                <a:cs typeface="Times New Roman"/>
              </a:rPr>
              <a:t>Attribute </a:t>
            </a:r>
            <a:r>
              <a:rPr dirty="0" sz="1300" spc="5" b="1">
                <a:latin typeface="Times New Roman"/>
                <a:cs typeface="Times New Roman"/>
              </a:rPr>
              <a:t>for </a:t>
            </a:r>
            <a:r>
              <a:rPr dirty="0" sz="1300" spc="15" b="1">
                <a:latin typeface="Times New Roman"/>
                <a:cs typeface="Times New Roman"/>
              </a:rPr>
              <a:t>DML</a:t>
            </a:r>
            <a:r>
              <a:rPr dirty="0" sz="1300" spc="-15" b="1">
                <a:latin typeface="Times New Roman"/>
                <a:cs typeface="Times New Roman"/>
              </a:rPr>
              <a:t> </a:t>
            </a:r>
            <a:r>
              <a:rPr dirty="0" sz="1300" spc="5" b="1">
                <a:latin typeface="Times New Roman"/>
                <a:cs typeface="Times New Roman"/>
              </a:rPr>
              <a:t>Operations</a:t>
            </a:r>
            <a:endParaRPr sz="1300">
              <a:latin typeface="Times New Roman"/>
              <a:cs typeface="Times New Roman"/>
            </a:endParaRPr>
          </a:p>
          <a:p>
            <a:pPr marL="138430">
              <a:lnSpc>
                <a:spcPct val="100000"/>
              </a:lnSpc>
              <a:spcBef>
                <a:spcPts val="340"/>
              </a:spcBef>
            </a:pPr>
            <a:r>
              <a:rPr dirty="0" sz="1300" spc="5">
                <a:latin typeface="Times New Roman"/>
                <a:cs typeface="Times New Roman"/>
              </a:rPr>
              <a:t>Another cursor attribute added to support bulk operations </a:t>
            </a:r>
            <a:r>
              <a:rPr dirty="0" sz="1300">
                <a:latin typeface="Times New Roman"/>
                <a:cs typeface="Times New Roman"/>
              </a:rPr>
              <a:t>is </a:t>
            </a:r>
            <a:r>
              <a:rPr dirty="0" sz="1300" spc="15">
                <a:latin typeface="Courier New"/>
                <a:cs typeface="Courier New"/>
              </a:rPr>
              <a:t>%BULK_ROWCOUNT</a:t>
            </a:r>
            <a:r>
              <a:rPr dirty="0" sz="1300" spc="15">
                <a:latin typeface="Times New Roman"/>
                <a:cs typeface="Times New Roman"/>
              </a:rPr>
              <a:t>.</a:t>
            </a:r>
            <a:r>
              <a:rPr dirty="0" sz="1300" spc="80">
                <a:latin typeface="Times New Roman"/>
                <a:cs typeface="Times New Roman"/>
              </a:rPr>
              <a:t> </a:t>
            </a:r>
            <a:r>
              <a:rPr dirty="0" sz="1300" spc="10">
                <a:latin typeface="Times New Roman"/>
                <a:cs typeface="Times New Roman"/>
              </a:rPr>
              <a:t>The</a:t>
            </a:r>
            <a:endParaRPr sz="1300">
              <a:latin typeface="Times New Roman"/>
              <a:cs typeface="Times New Roman"/>
            </a:endParaRPr>
          </a:p>
          <a:p>
            <a:pPr marL="138430">
              <a:lnSpc>
                <a:spcPct val="100000"/>
              </a:lnSpc>
              <a:spcBef>
                <a:spcPts val="25"/>
              </a:spcBef>
            </a:pPr>
            <a:r>
              <a:rPr dirty="0" sz="1300" spc="15">
                <a:latin typeface="Courier New"/>
                <a:cs typeface="Courier New"/>
              </a:rPr>
              <a:t>%BULK_ROWCOUNT</a:t>
            </a:r>
            <a:r>
              <a:rPr dirty="0" sz="1300" spc="-370">
                <a:latin typeface="Courier New"/>
                <a:cs typeface="Courier New"/>
              </a:rPr>
              <a:t> </a:t>
            </a:r>
            <a:r>
              <a:rPr dirty="0" sz="1300" spc="5">
                <a:latin typeface="Times New Roman"/>
                <a:cs typeface="Times New Roman"/>
              </a:rPr>
              <a:t>attribute is a composite structure designed for use with the </a:t>
            </a:r>
            <a:r>
              <a:rPr dirty="0" sz="1300" spc="15">
                <a:latin typeface="Courier New"/>
                <a:cs typeface="Courier New"/>
              </a:rPr>
              <a:t>FORALL</a:t>
            </a:r>
            <a:endParaRPr sz="1300">
              <a:latin typeface="Courier New"/>
              <a:cs typeface="Courier New"/>
            </a:endParaRPr>
          </a:p>
          <a:p>
            <a:pPr marL="137795" marR="133985">
              <a:lnSpc>
                <a:spcPct val="98800"/>
              </a:lnSpc>
              <a:spcBef>
                <a:spcPts val="114"/>
              </a:spcBef>
            </a:pPr>
            <a:r>
              <a:rPr dirty="0" sz="1300" spc="5">
                <a:latin typeface="Times New Roman"/>
                <a:cs typeface="Times New Roman"/>
              </a:rPr>
              <a:t>statement. This attribute acts like an index-by table. Its </a:t>
            </a:r>
            <a:r>
              <a:rPr dirty="0" sz="1300" spc="5" i="1">
                <a:latin typeface="Times New Roman"/>
                <a:cs typeface="Times New Roman"/>
              </a:rPr>
              <a:t>i</a:t>
            </a:r>
            <a:r>
              <a:rPr dirty="0" sz="1300" spc="5">
                <a:latin typeface="Times New Roman"/>
                <a:cs typeface="Times New Roman"/>
              </a:rPr>
              <a:t>th </a:t>
            </a:r>
            <a:r>
              <a:rPr dirty="0" sz="1300" spc="10">
                <a:latin typeface="Times New Roman"/>
                <a:cs typeface="Times New Roman"/>
              </a:rPr>
              <a:t>element </a:t>
            </a:r>
            <a:r>
              <a:rPr dirty="0" sz="1300" spc="5">
                <a:latin typeface="Times New Roman"/>
                <a:cs typeface="Times New Roman"/>
              </a:rPr>
              <a:t>stores the </a:t>
            </a:r>
            <a:r>
              <a:rPr dirty="0" sz="1300" spc="10">
                <a:latin typeface="Times New Roman"/>
                <a:cs typeface="Times New Roman"/>
              </a:rPr>
              <a:t>number </a:t>
            </a:r>
            <a:r>
              <a:rPr dirty="0" sz="1300" spc="5">
                <a:latin typeface="Times New Roman"/>
                <a:cs typeface="Times New Roman"/>
              </a:rPr>
              <a:t>of  rows processed </a:t>
            </a:r>
            <a:r>
              <a:rPr dirty="0" sz="1300" spc="10">
                <a:latin typeface="Times New Roman"/>
                <a:cs typeface="Times New Roman"/>
              </a:rPr>
              <a:t>by </a:t>
            </a:r>
            <a:r>
              <a:rPr dirty="0" sz="1300" spc="5">
                <a:latin typeface="Times New Roman"/>
                <a:cs typeface="Times New Roman"/>
              </a:rPr>
              <a:t>the </a:t>
            </a:r>
            <a:r>
              <a:rPr dirty="0" sz="1300" spc="5" i="1">
                <a:latin typeface="Times New Roman"/>
                <a:cs typeface="Times New Roman"/>
              </a:rPr>
              <a:t>i</a:t>
            </a:r>
            <a:r>
              <a:rPr dirty="0" sz="1300" spc="5">
                <a:latin typeface="Times New Roman"/>
                <a:cs typeface="Times New Roman"/>
              </a:rPr>
              <a:t>th execution of an </a:t>
            </a:r>
            <a:r>
              <a:rPr dirty="0" sz="1300" spc="15">
                <a:latin typeface="Courier New"/>
                <a:cs typeface="Courier New"/>
              </a:rPr>
              <a:t>UPDATE </a:t>
            </a:r>
            <a:r>
              <a:rPr dirty="0" sz="1300" spc="5">
                <a:latin typeface="Times New Roman"/>
                <a:cs typeface="Times New Roman"/>
              </a:rPr>
              <a:t>or </a:t>
            </a:r>
            <a:r>
              <a:rPr dirty="0" sz="1300" spc="10">
                <a:latin typeface="Courier New"/>
                <a:cs typeface="Courier New"/>
              </a:rPr>
              <a:t>DELETE </a:t>
            </a:r>
            <a:r>
              <a:rPr dirty="0" sz="1300" spc="5">
                <a:latin typeface="Times New Roman"/>
                <a:cs typeface="Times New Roman"/>
              </a:rPr>
              <a:t>statement. If the </a:t>
            </a:r>
            <a:r>
              <a:rPr dirty="0" sz="1300" spc="5" i="1">
                <a:latin typeface="Times New Roman"/>
                <a:cs typeface="Times New Roman"/>
              </a:rPr>
              <a:t>i</a:t>
            </a:r>
            <a:r>
              <a:rPr dirty="0" sz="1300" spc="5">
                <a:latin typeface="Times New Roman"/>
                <a:cs typeface="Times New Roman"/>
              </a:rPr>
              <a:t>th  execution affects </a:t>
            </a:r>
            <a:r>
              <a:rPr dirty="0" sz="1300" spc="10">
                <a:latin typeface="Times New Roman"/>
                <a:cs typeface="Times New Roman"/>
              </a:rPr>
              <a:t>no </a:t>
            </a:r>
            <a:r>
              <a:rPr dirty="0" sz="1300" spc="5">
                <a:latin typeface="Times New Roman"/>
                <a:cs typeface="Times New Roman"/>
              </a:rPr>
              <a:t>rows, then </a:t>
            </a:r>
            <a:r>
              <a:rPr dirty="0" sz="1300" spc="10">
                <a:latin typeface="Courier New"/>
                <a:cs typeface="Courier New"/>
              </a:rPr>
              <a:t>%BULK_ROWCOUNT(i)</a:t>
            </a:r>
            <a:r>
              <a:rPr dirty="0" sz="1300" spc="10">
                <a:latin typeface="Times New Roman"/>
                <a:cs typeface="Times New Roman"/>
              </a:rPr>
              <a:t>returns </a:t>
            </a:r>
            <a:r>
              <a:rPr dirty="0" sz="1300" spc="5">
                <a:latin typeface="Times New Roman"/>
                <a:cs typeface="Times New Roman"/>
              </a:rPr>
              <a:t>zero.</a:t>
            </a:r>
            <a:endParaRPr sz="1300">
              <a:latin typeface="Times New Roman"/>
              <a:cs typeface="Times New Roman"/>
            </a:endParaRPr>
          </a:p>
          <a:p>
            <a:pPr marL="137795">
              <a:lnSpc>
                <a:spcPts val="1525"/>
              </a:lnSpc>
              <a:spcBef>
                <a:spcPts val="500"/>
              </a:spcBef>
            </a:pPr>
            <a:r>
              <a:rPr dirty="0" sz="1300" spc="5">
                <a:latin typeface="Times New Roman"/>
                <a:cs typeface="Times New Roman"/>
              </a:rPr>
              <a:t>Here is an</a:t>
            </a:r>
            <a:r>
              <a:rPr dirty="0" sz="1300">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017905">
              <a:lnSpc>
                <a:spcPts val="1405"/>
              </a:lnSpc>
            </a:pPr>
            <a:r>
              <a:rPr dirty="0" sz="1200" spc="5">
                <a:latin typeface="Courier New"/>
                <a:cs typeface="Courier New"/>
              </a:rPr>
              <a:t>CREATE TABLE num_table (n</a:t>
            </a:r>
            <a:r>
              <a:rPr dirty="0" sz="1200" spc="20">
                <a:latin typeface="Courier New"/>
                <a:cs typeface="Courier New"/>
              </a:rPr>
              <a:t> </a:t>
            </a:r>
            <a:r>
              <a:rPr dirty="0" sz="1200" spc="5">
                <a:latin typeface="Courier New"/>
                <a:cs typeface="Courier New"/>
              </a:rPr>
              <a:t>NUMBER);</a:t>
            </a:r>
            <a:endParaRPr sz="1200">
              <a:latin typeface="Courier New"/>
              <a:cs typeface="Courier New"/>
            </a:endParaRPr>
          </a:p>
          <a:p>
            <a:pPr marL="1018540">
              <a:lnSpc>
                <a:spcPct val="100000"/>
              </a:lnSpc>
              <a:spcBef>
                <a:spcPts val="15"/>
              </a:spcBef>
            </a:pPr>
            <a:r>
              <a:rPr dirty="0" sz="1200" spc="5">
                <a:latin typeface="Courier New"/>
                <a:cs typeface="Courier New"/>
              </a:rPr>
              <a:t>DECLARE</a:t>
            </a:r>
            <a:endParaRPr sz="1200">
              <a:latin typeface="Courier New"/>
              <a:cs typeface="Courier New"/>
            </a:endParaRPr>
          </a:p>
          <a:p>
            <a:pPr marL="1388110" marR="2105025" indent="-185420">
              <a:lnSpc>
                <a:spcPct val="101299"/>
              </a:lnSpc>
            </a:pPr>
            <a:r>
              <a:rPr dirty="0" sz="1200" spc="5">
                <a:latin typeface="Courier New"/>
                <a:cs typeface="Courier New"/>
              </a:rPr>
              <a:t>TYPE NumList IS TABLE OF NUMBER  INDEX BY</a:t>
            </a:r>
            <a:r>
              <a:rPr dirty="0" sz="1200" spc="-5">
                <a:latin typeface="Courier New"/>
                <a:cs typeface="Courier New"/>
              </a:rPr>
              <a:t> </a:t>
            </a:r>
            <a:r>
              <a:rPr dirty="0" sz="1200" spc="5">
                <a:latin typeface="Courier New"/>
                <a:cs typeface="Courier New"/>
              </a:rPr>
              <a:t>BINARY_INTEGER;</a:t>
            </a:r>
            <a:endParaRPr sz="1200">
              <a:latin typeface="Courier New"/>
              <a:cs typeface="Courier New"/>
            </a:endParaRPr>
          </a:p>
          <a:p>
            <a:pPr marL="1018540" marR="3772535" indent="184150">
              <a:lnSpc>
                <a:spcPct val="101299"/>
              </a:lnSpc>
            </a:pPr>
            <a:r>
              <a:rPr dirty="0" sz="1200" spc="5">
                <a:latin typeface="Courier New"/>
                <a:cs typeface="Courier New"/>
              </a:rPr>
              <a:t>nums</a:t>
            </a:r>
            <a:r>
              <a:rPr dirty="0" sz="1200" spc="-65">
                <a:latin typeface="Courier New"/>
                <a:cs typeface="Courier New"/>
              </a:rPr>
              <a:t> </a:t>
            </a:r>
            <a:r>
              <a:rPr dirty="0" sz="1200" spc="5">
                <a:latin typeface="Courier New"/>
                <a:cs typeface="Courier New"/>
              </a:rPr>
              <a:t>NumList;  BEGIN</a:t>
            </a:r>
            <a:endParaRPr sz="1200">
              <a:latin typeface="Courier New"/>
              <a:cs typeface="Courier New"/>
            </a:endParaRPr>
          </a:p>
        </p:txBody>
      </p:sp>
      <p:sp>
        <p:nvSpPr>
          <p:cNvPr id="3" name="object 3"/>
          <p:cNvSpPr txBox="1"/>
          <p:nvPr/>
        </p:nvSpPr>
        <p:spPr>
          <a:xfrm>
            <a:off x="2673911" y="3355367"/>
            <a:ext cx="581660" cy="951230"/>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a:t>
            </a:r>
            <a:r>
              <a:rPr dirty="0" sz="1200" spc="-85">
                <a:latin typeface="Courier New"/>
                <a:cs typeface="Courier New"/>
              </a:rPr>
              <a:t> </a:t>
            </a:r>
            <a:r>
              <a:rPr dirty="0" sz="1200" spc="5">
                <a:latin typeface="Courier New"/>
                <a:cs typeface="Courier New"/>
              </a:rPr>
              <a:t>1;</a:t>
            </a:r>
            <a:endParaRPr sz="1200">
              <a:latin typeface="Courier New"/>
              <a:cs typeface="Courier New"/>
            </a:endParaRPr>
          </a:p>
          <a:p>
            <a:pPr marL="12700">
              <a:lnSpc>
                <a:spcPct val="100000"/>
              </a:lnSpc>
              <a:spcBef>
                <a:spcPts val="20"/>
              </a:spcBef>
            </a:pPr>
            <a:r>
              <a:rPr dirty="0" sz="1200" spc="5">
                <a:latin typeface="Courier New"/>
                <a:cs typeface="Courier New"/>
              </a:rPr>
              <a:t>:=</a:t>
            </a:r>
            <a:r>
              <a:rPr dirty="0" sz="1200" spc="-85">
                <a:latin typeface="Courier New"/>
                <a:cs typeface="Courier New"/>
              </a:rPr>
              <a:t> </a:t>
            </a:r>
            <a:r>
              <a:rPr dirty="0" sz="1200" spc="5">
                <a:latin typeface="Courier New"/>
                <a:cs typeface="Courier New"/>
              </a:rPr>
              <a:t>3;</a:t>
            </a:r>
            <a:endParaRPr sz="1200">
              <a:latin typeface="Courier New"/>
              <a:cs typeface="Courier New"/>
            </a:endParaRPr>
          </a:p>
          <a:p>
            <a:pPr marL="12700">
              <a:lnSpc>
                <a:spcPct val="100000"/>
              </a:lnSpc>
              <a:spcBef>
                <a:spcPts val="15"/>
              </a:spcBef>
            </a:pPr>
            <a:r>
              <a:rPr dirty="0" sz="1200" spc="5">
                <a:latin typeface="Courier New"/>
                <a:cs typeface="Courier New"/>
              </a:rPr>
              <a:t>:=</a:t>
            </a:r>
            <a:r>
              <a:rPr dirty="0" sz="1200" spc="-85">
                <a:latin typeface="Courier New"/>
                <a:cs typeface="Courier New"/>
              </a:rPr>
              <a:t> </a:t>
            </a:r>
            <a:r>
              <a:rPr dirty="0" sz="1200" spc="5">
                <a:latin typeface="Courier New"/>
                <a:cs typeface="Courier New"/>
              </a:rPr>
              <a:t>5;</a:t>
            </a:r>
            <a:endParaRPr sz="1200">
              <a:latin typeface="Courier New"/>
              <a:cs typeface="Courier New"/>
            </a:endParaRPr>
          </a:p>
          <a:p>
            <a:pPr marL="12700">
              <a:lnSpc>
                <a:spcPct val="100000"/>
              </a:lnSpc>
              <a:spcBef>
                <a:spcPts val="20"/>
              </a:spcBef>
            </a:pPr>
            <a:r>
              <a:rPr dirty="0" sz="1200" spc="5">
                <a:latin typeface="Courier New"/>
                <a:cs typeface="Courier New"/>
              </a:rPr>
              <a:t>:=</a:t>
            </a:r>
            <a:r>
              <a:rPr dirty="0" sz="1200" spc="-85">
                <a:latin typeface="Courier New"/>
                <a:cs typeface="Courier New"/>
              </a:rPr>
              <a:t> </a:t>
            </a:r>
            <a:r>
              <a:rPr dirty="0" sz="1200" spc="5">
                <a:latin typeface="Courier New"/>
                <a:cs typeface="Courier New"/>
              </a:rPr>
              <a:t>7;</a:t>
            </a:r>
            <a:endParaRPr sz="1200">
              <a:latin typeface="Courier New"/>
              <a:cs typeface="Courier New"/>
            </a:endParaRPr>
          </a:p>
          <a:p>
            <a:pPr marL="12700">
              <a:lnSpc>
                <a:spcPct val="100000"/>
              </a:lnSpc>
              <a:spcBef>
                <a:spcPts val="20"/>
              </a:spcBef>
            </a:pPr>
            <a:r>
              <a:rPr dirty="0" sz="1200" spc="5">
                <a:latin typeface="Courier New"/>
                <a:cs typeface="Courier New"/>
              </a:rPr>
              <a:t>:=</a:t>
            </a:r>
            <a:r>
              <a:rPr dirty="0" sz="1200" spc="-70">
                <a:latin typeface="Courier New"/>
                <a:cs typeface="Courier New"/>
              </a:rPr>
              <a:t> </a:t>
            </a:r>
            <a:r>
              <a:rPr dirty="0" sz="1200" spc="5">
                <a:latin typeface="Courier New"/>
                <a:cs typeface="Courier New"/>
              </a:rPr>
              <a:t>11;</a:t>
            </a:r>
            <a:endParaRPr sz="1200">
              <a:latin typeface="Courier New"/>
              <a:cs typeface="Courier New"/>
            </a:endParaRPr>
          </a:p>
        </p:txBody>
      </p:sp>
      <p:sp>
        <p:nvSpPr>
          <p:cNvPr id="4" name="object 4"/>
          <p:cNvSpPr txBox="1"/>
          <p:nvPr/>
        </p:nvSpPr>
        <p:spPr>
          <a:xfrm>
            <a:off x="1933444" y="3355367"/>
            <a:ext cx="765810" cy="1136015"/>
          </a:xfrm>
          <a:prstGeom prst="rect">
            <a:avLst/>
          </a:prstGeom>
        </p:spPr>
        <p:txBody>
          <a:bodyPr wrap="square" lIns="0" tIns="11430" rIns="0" bIns="0" rtlCol="0" vert="horz">
            <a:spAutoFit/>
          </a:bodyPr>
          <a:lstStyle/>
          <a:p>
            <a:pPr marL="12700" marR="5080">
              <a:lnSpc>
                <a:spcPct val="101299"/>
              </a:lnSpc>
              <a:spcBef>
                <a:spcPts val="90"/>
              </a:spcBef>
            </a:pPr>
            <a:r>
              <a:rPr dirty="0" sz="1200" spc="5">
                <a:latin typeface="Courier New"/>
                <a:cs typeface="Courier New"/>
              </a:rPr>
              <a:t>nums(1)  nums(2)  nums(3)  nums(4)  nums(5)  FORALL</a:t>
            </a:r>
            <a:r>
              <a:rPr dirty="0" sz="1200" spc="-80">
                <a:latin typeface="Courier New"/>
                <a:cs typeface="Courier New"/>
              </a:rPr>
              <a:t> </a:t>
            </a:r>
            <a:r>
              <a:rPr dirty="0" sz="1200" spc="5">
                <a:latin typeface="Courier New"/>
                <a:cs typeface="Courier New"/>
              </a:rPr>
              <a:t>i</a:t>
            </a:r>
            <a:endParaRPr sz="1200">
              <a:latin typeface="Courier New"/>
              <a:cs typeface="Courier New"/>
            </a:endParaRPr>
          </a:p>
        </p:txBody>
      </p:sp>
      <p:sp>
        <p:nvSpPr>
          <p:cNvPr id="5" name="object 5"/>
          <p:cNvSpPr txBox="1"/>
          <p:nvPr/>
        </p:nvSpPr>
        <p:spPr>
          <a:xfrm>
            <a:off x="2766327" y="4281220"/>
            <a:ext cx="3358515" cy="58102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IN nums.FIRST ..</a:t>
            </a:r>
            <a:r>
              <a:rPr dirty="0" sz="1200" spc="-10">
                <a:latin typeface="Courier New"/>
                <a:cs typeface="Courier New"/>
              </a:rPr>
              <a:t> </a:t>
            </a:r>
            <a:r>
              <a:rPr dirty="0" sz="1200" spc="5">
                <a:latin typeface="Courier New"/>
                <a:cs typeface="Courier New"/>
              </a:rPr>
              <a:t>nums.LAST</a:t>
            </a:r>
            <a:endParaRPr sz="1200">
              <a:latin typeface="Courier New"/>
              <a:cs typeface="Courier New"/>
            </a:endParaRPr>
          </a:p>
          <a:p>
            <a:pPr marL="12700" marR="5080">
              <a:lnSpc>
                <a:spcPct val="101299"/>
              </a:lnSpc>
            </a:pPr>
            <a:r>
              <a:rPr dirty="0" sz="1200" spc="5">
                <a:latin typeface="Courier New"/>
                <a:cs typeface="Courier New"/>
              </a:rPr>
              <a:t>INTO num_table (n) VALUES (nums(i));  nums.FIRST .. nums.LAST</a:t>
            </a:r>
            <a:endParaRPr sz="1200">
              <a:latin typeface="Courier New"/>
              <a:cs typeface="Courier New"/>
            </a:endParaRPr>
          </a:p>
        </p:txBody>
      </p:sp>
      <p:sp>
        <p:nvSpPr>
          <p:cNvPr id="6" name="object 6"/>
          <p:cNvSpPr txBox="1"/>
          <p:nvPr/>
        </p:nvSpPr>
        <p:spPr>
          <a:xfrm>
            <a:off x="1933444" y="4466390"/>
            <a:ext cx="766445" cy="581025"/>
          </a:xfrm>
          <a:prstGeom prst="rect">
            <a:avLst/>
          </a:prstGeom>
        </p:spPr>
        <p:txBody>
          <a:bodyPr wrap="square" lIns="0" tIns="11430" rIns="0" bIns="0" rtlCol="0" vert="horz">
            <a:spAutoFit/>
          </a:bodyPr>
          <a:lstStyle/>
          <a:p>
            <a:pPr algn="just" marL="12700" marR="5080" indent="184785">
              <a:lnSpc>
                <a:spcPct val="101299"/>
              </a:lnSpc>
              <a:spcBef>
                <a:spcPts val="90"/>
              </a:spcBef>
            </a:pPr>
            <a:r>
              <a:rPr dirty="0" sz="1200" spc="5">
                <a:latin typeface="Courier New"/>
                <a:cs typeface="Courier New"/>
              </a:rPr>
              <a:t>INSERT  </a:t>
            </a:r>
            <a:r>
              <a:rPr dirty="0" sz="1200" spc="5">
                <a:latin typeface="Courier New"/>
                <a:cs typeface="Courier New"/>
              </a:rPr>
              <a:t>FOR i</a:t>
            </a:r>
            <a:r>
              <a:rPr dirty="0" sz="1200" spc="-75">
                <a:latin typeface="Courier New"/>
                <a:cs typeface="Courier New"/>
              </a:rPr>
              <a:t> </a:t>
            </a:r>
            <a:r>
              <a:rPr dirty="0" sz="1200" spc="5">
                <a:latin typeface="Courier New"/>
                <a:cs typeface="Courier New"/>
              </a:rPr>
              <a:t>IN  LOOP</a:t>
            </a:r>
            <a:endParaRPr sz="1200">
              <a:latin typeface="Courier New"/>
              <a:cs typeface="Courier New"/>
            </a:endParaRPr>
          </a:p>
        </p:txBody>
      </p:sp>
      <p:sp>
        <p:nvSpPr>
          <p:cNvPr id="7" name="object 7"/>
          <p:cNvSpPr txBox="1"/>
          <p:nvPr/>
        </p:nvSpPr>
        <p:spPr>
          <a:xfrm>
            <a:off x="868933" y="5021902"/>
            <a:ext cx="4515485" cy="1583055"/>
          </a:xfrm>
          <a:prstGeom prst="rect">
            <a:avLst/>
          </a:prstGeom>
        </p:spPr>
        <p:txBody>
          <a:bodyPr wrap="square" lIns="0" tIns="11430" rIns="0" bIns="0" rtlCol="0" vert="horz">
            <a:spAutoFit/>
          </a:bodyPr>
          <a:lstStyle/>
          <a:p>
            <a:pPr marL="1447165" marR="5080" indent="-185420">
              <a:lnSpc>
                <a:spcPct val="101299"/>
              </a:lnSpc>
              <a:spcBef>
                <a:spcPts val="90"/>
              </a:spcBef>
            </a:pPr>
            <a:r>
              <a:rPr dirty="0" sz="1200" spc="5">
                <a:latin typeface="Courier New"/>
                <a:cs typeface="Courier New"/>
              </a:rPr>
              <a:t>dbms_output.put_line('Inserted ' ||  SQL%BULK_ROWCOUNT(i) || '</a:t>
            </a:r>
            <a:r>
              <a:rPr dirty="0" sz="1200" spc="-20">
                <a:latin typeface="Courier New"/>
                <a:cs typeface="Courier New"/>
              </a:rPr>
              <a:t> </a:t>
            </a:r>
            <a:r>
              <a:rPr dirty="0" sz="1200" spc="5">
                <a:latin typeface="Courier New"/>
                <a:cs typeface="Courier New"/>
              </a:rPr>
              <a:t>row(s)'</a:t>
            </a:r>
            <a:endParaRPr sz="1200">
              <a:latin typeface="Courier New"/>
              <a:cs typeface="Courier New"/>
            </a:endParaRPr>
          </a:p>
          <a:p>
            <a:pPr marL="1076960" marR="652145" indent="370205">
              <a:lnSpc>
                <a:spcPts val="1460"/>
              </a:lnSpc>
              <a:spcBef>
                <a:spcPts val="45"/>
              </a:spcBef>
            </a:pPr>
            <a:r>
              <a:rPr dirty="0" sz="1200" spc="5">
                <a:latin typeface="Courier New"/>
                <a:cs typeface="Courier New"/>
              </a:rPr>
              <a:t>|| ' on iteration ' || i);  END</a:t>
            </a:r>
            <a:r>
              <a:rPr dirty="0" sz="1200">
                <a:latin typeface="Courier New"/>
                <a:cs typeface="Courier New"/>
              </a:rPr>
              <a:t> </a:t>
            </a:r>
            <a:r>
              <a:rPr dirty="0" sz="1200" spc="5">
                <a:latin typeface="Courier New"/>
                <a:cs typeface="Courier New"/>
              </a:rPr>
              <a:t>LOOP;</a:t>
            </a:r>
            <a:endParaRPr sz="1200">
              <a:latin typeface="Courier New"/>
              <a:cs typeface="Courier New"/>
            </a:endParaRPr>
          </a:p>
          <a:p>
            <a:pPr marL="892810">
              <a:lnSpc>
                <a:spcPts val="1405"/>
              </a:lnSpc>
            </a:pPr>
            <a:r>
              <a:rPr dirty="0" sz="1200" spc="5">
                <a:latin typeface="Courier New"/>
                <a:cs typeface="Courier New"/>
              </a:rPr>
              <a:t>END;</a:t>
            </a:r>
            <a:endParaRPr sz="1200">
              <a:latin typeface="Courier New"/>
              <a:cs typeface="Courier New"/>
            </a:endParaRPr>
          </a:p>
          <a:p>
            <a:pPr marL="892810">
              <a:lnSpc>
                <a:spcPct val="100000"/>
              </a:lnSpc>
              <a:spcBef>
                <a:spcPts val="20"/>
              </a:spcBef>
            </a:pPr>
            <a:r>
              <a:rPr dirty="0" sz="1200" spc="5">
                <a:latin typeface="Courier New"/>
                <a:cs typeface="Courier New"/>
              </a:rPr>
              <a:t>/</a:t>
            </a:r>
            <a:endParaRPr sz="1200">
              <a:latin typeface="Courier New"/>
              <a:cs typeface="Courier New"/>
            </a:endParaRPr>
          </a:p>
          <a:p>
            <a:pPr marL="892810">
              <a:lnSpc>
                <a:spcPct val="100000"/>
              </a:lnSpc>
              <a:spcBef>
                <a:spcPts val="15"/>
              </a:spcBef>
            </a:pPr>
            <a:r>
              <a:rPr dirty="0" sz="1200" spc="5">
                <a:latin typeface="Courier New"/>
                <a:cs typeface="Courier New"/>
              </a:rPr>
              <a:t>DROP TABLE num_table;</a:t>
            </a:r>
            <a:endParaRPr sz="1200">
              <a:latin typeface="Courier New"/>
              <a:cs typeface="Courier New"/>
            </a:endParaRPr>
          </a:p>
          <a:p>
            <a:pPr marL="12700">
              <a:lnSpc>
                <a:spcPct val="100000"/>
              </a:lnSpc>
              <a:spcBef>
                <a:spcPts val="505"/>
              </a:spcBef>
            </a:pPr>
            <a:r>
              <a:rPr dirty="0" sz="1300" spc="10">
                <a:latin typeface="Times New Roman"/>
                <a:cs typeface="Times New Roman"/>
              </a:rPr>
              <a:t>The </a:t>
            </a:r>
            <a:r>
              <a:rPr dirty="0" sz="1300" spc="5">
                <a:latin typeface="Times New Roman"/>
                <a:cs typeface="Times New Roman"/>
              </a:rPr>
              <a:t>following results are produced </a:t>
            </a:r>
            <a:r>
              <a:rPr dirty="0" sz="1300" spc="10">
                <a:latin typeface="Times New Roman"/>
                <a:cs typeface="Times New Roman"/>
              </a:rPr>
              <a:t>by </a:t>
            </a:r>
            <a:r>
              <a:rPr dirty="0" sz="1300" spc="5">
                <a:latin typeface="Times New Roman"/>
                <a:cs typeface="Times New Roman"/>
              </a:rPr>
              <a:t>this example:</a:t>
            </a:r>
            <a:endParaRPr sz="1300">
              <a:latin typeface="Times New Roman"/>
              <a:cs typeface="Times New Roman"/>
            </a:endParaRPr>
          </a:p>
        </p:txBody>
      </p:sp>
      <p:sp>
        <p:nvSpPr>
          <p:cNvPr id="8" name="object 8"/>
          <p:cNvSpPr txBox="1"/>
          <p:nvPr/>
        </p:nvSpPr>
        <p:spPr>
          <a:xfrm>
            <a:off x="1749044" y="6568693"/>
            <a:ext cx="765810" cy="951230"/>
          </a:xfrm>
          <a:prstGeom prst="rect">
            <a:avLst/>
          </a:prstGeom>
        </p:spPr>
        <p:txBody>
          <a:bodyPr wrap="square" lIns="0" tIns="11430" rIns="0" bIns="0" rtlCol="0" vert="horz">
            <a:spAutoFit/>
          </a:bodyPr>
          <a:lstStyle/>
          <a:p>
            <a:pPr algn="just" marL="12700" marR="5080">
              <a:lnSpc>
                <a:spcPct val="101299"/>
              </a:lnSpc>
              <a:spcBef>
                <a:spcPts val="90"/>
              </a:spcBef>
            </a:pPr>
            <a:r>
              <a:rPr dirty="0" sz="1200" spc="5">
                <a:latin typeface="Courier New"/>
                <a:cs typeface="Courier New"/>
              </a:rPr>
              <a:t>Inserted  Inserted  Inserted  Inserted  Inserted</a:t>
            </a:r>
            <a:endParaRPr sz="1200">
              <a:latin typeface="Courier New"/>
              <a:cs typeface="Courier New"/>
            </a:endParaRPr>
          </a:p>
        </p:txBody>
      </p:sp>
      <p:sp>
        <p:nvSpPr>
          <p:cNvPr id="9" name="object 9"/>
          <p:cNvSpPr txBox="1"/>
          <p:nvPr/>
        </p:nvSpPr>
        <p:spPr>
          <a:xfrm>
            <a:off x="2581942" y="6568693"/>
            <a:ext cx="765810" cy="951230"/>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1</a:t>
            </a:r>
            <a:r>
              <a:rPr dirty="0" sz="1200" spc="-80">
                <a:latin typeface="Courier New"/>
                <a:cs typeface="Courier New"/>
              </a:rPr>
              <a:t> </a:t>
            </a:r>
            <a:r>
              <a:rPr dirty="0" sz="1200" spc="5">
                <a:latin typeface="Courier New"/>
                <a:cs typeface="Courier New"/>
              </a:rPr>
              <a:t>row(s)</a:t>
            </a:r>
            <a:endParaRPr sz="1200">
              <a:latin typeface="Courier New"/>
              <a:cs typeface="Courier New"/>
            </a:endParaRPr>
          </a:p>
          <a:p>
            <a:pPr marL="12700">
              <a:lnSpc>
                <a:spcPct val="100000"/>
              </a:lnSpc>
              <a:spcBef>
                <a:spcPts val="20"/>
              </a:spcBef>
            </a:pPr>
            <a:r>
              <a:rPr dirty="0" sz="1200" spc="5">
                <a:latin typeface="Courier New"/>
                <a:cs typeface="Courier New"/>
              </a:rPr>
              <a:t>1</a:t>
            </a:r>
            <a:r>
              <a:rPr dirty="0" sz="1200" spc="-80">
                <a:latin typeface="Courier New"/>
                <a:cs typeface="Courier New"/>
              </a:rPr>
              <a:t> </a:t>
            </a:r>
            <a:r>
              <a:rPr dirty="0" sz="1200" spc="5">
                <a:latin typeface="Courier New"/>
                <a:cs typeface="Courier New"/>
              </a:rPr>
              <a:t>row(s)</a:t>
            </a:r>
            <a:endParaRPr sz="1200">
              <a:latin typeface="Courier New"/>
              <a:cs typeface="Courier New"/>
            </a:endParaRPr>
          </a:p>
          <a:p>
            <a:pPr marL="12700">
              <a:lnSpc>
                <a:spcPct val="100000"/>
              </a:lnSpc>
              <a:spcBef>
                <a:spcPts val="15"/>
              </a:spcBef>
            </a:pPr>
            <a:r>
              <a:rPr dirty="0" sz="1200" spc="5">
                <a:latin typeface="Courier New"/>
                <a:cs typeface="Courier New"/>
              </a:rPr>
              <a:t>1</a:t>
            </a:r>
            <a:r>
              <a:rPr dirty="0" sz="1200" spc="-80">
                <a:latin typeface="Courier New"/>
                <a:cs typeface="Courier New"/>
              </a:rPr>
              <a:t> </a:t>
            </a:r>
            <a:r>
              <a:rPr dirty="0" sz="1200" spc="5">
                <a:latin typeface="Courier New"/>
                <a:cs typeface="Courier New"/>
              </a:rPr>
              <a:t>row(s)</a:t>
            </a:r>
            <a:endParaRPr sz="1200">
              <a:latin typeface="Courier New"/>
              <a:cs typeface="Courier New"/>
            </a:endParaRPr>
          </a:p>
          <a:p>
            <a:pPr marL="12700">
              <a:lnSpc>
                <a:spcPct val="100000"/>
              </a:lnSpc>
              <a:spcBef>
                <a:spcPts val="20"/>
              </a:spcBef>
            </a:pPr>
            <a:r>
              <a:rPr dirty="0" sz="1200" spc="5">
                <a:latin typeface="Courier New"/>
                <a:cs typeface="Courier New"/>
              </a:rPr>
              <a:t>1</a:t>
            </a:r>
            <a:r>
              <a:rPr dirty="0" sz="1200" spc="-80">
                <a:latin typeface="Courier New"/>
                <a:cs typeface="Courier New"/>
              </a:rPr>
              <a:t> </a:t>
            </a:r>
            <a:r>
              <a:rPr dirty="0" sz="1200" spc="5">
                <a:latin typeface="Courier New"/>
                <a:cs typeface="Courier New"/>
              </a:rPr>
              <a:t>row(s)</a:t>
            </a:r>
            <a:endParaRPr sz="1200">
              <a:latin typeface="Courier New"/>
              <a:cs typeface="Courier New"/>
            </a:endParaRPr>
          </a:p>
          <a:p>
            <a:pPr marL="12700">
              <a:lnSpc>
                <a:spcPct val="100000"/>
              </a:lnSpc>
              <a:spcBef>
                <a:spcPts val="20"/>
              </a:spcBef>
            </a:pPr>
            <a:r>
              <a:rPr dirty="0" sz="1200" spc="5">
                <a:latin typeface="Courier New"/>
                <a:cs typeface="Courier New"/>
              </a:rPr>
              <a:t>1</a:t>
            </a:r>
            <a:r>
              <a:rPr dirty="0" sz="1200" spc="-80">
                <a:latin typeface="Courier New"/>
                <a:cs typeface="Courier New"/>
              </a:rPr>
              <a:t> </a:t>
            </a:r>
            <a:r>
              <a:rPr dirty="0" sz="1200" spc="5">
                <a:latin typeface="Courier New"/>
                <a:cs typeface="Courier New"/>
              </a:rPr>
              <a:t>row(s)</a:t>
            </a:r>
            <a:endParaRPr sz="1200">
              <a:latin typeface="Courier New"/>
              <a:cs typeface="Courier New"/>
            </a:endParaRPr>
          </a:p>
        </p:txBody>
      </p:sp>
      <p:sp>
        <p:nvSpPr>
          <p:cNvPr id="10" name="object 10"/>
          <p:cNvSpPr txBox="1"/>
          <p:nvPr/>
        </p:nvSpPr>
        <p:spPr>
          <a:xfrm>
            <a:off x="3414809" y="6568693"/>
            <a:ext cx="1322070" cy="951230"/>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on iteration</a:t>
            </a:r>
            <a:r>
              <a:rPr dirty="0" sz="1200" spc="-60">
                <a:latin typeface="Courier New"/>
                <a:cs typeface="Courier New"/>
              </a:rPr>
              <a:t> </a:t>
            </a:r>
            <a:r>
              <a:rPr dirty="0" sz="1200" spc="5">
                <a:latin typeface="Courier New"/>
                <a:cs typeface="Courier New"/>
              </a:rPr>
              <a:t>1</a:t>
            </a:r>
            <a:endParaRPr sz="1200">
              <a:latin typeface="Courier New"/>
              <a:cs typeface="Courier New"/>
            </a:endParaRPr>
          </a:p>
          <a:p>
            <a:pPr marL="12700">
              <a:lnSpc>
                <a:spcPct val="100000"/>
              </a:lnSpc>
              <a:spcBef>
                <a:spcPts val="20"/>
              </a:spcBef>
            </a:pPr>
            <a:r>
              <a:rPr dirty="0" sz="1200" spc="5">
                <a:latin typeface="Courier New"/>
                <a:cs typeface="Courier New"/>
              </a:rPr>
              <a:t>on iteration</a:t>
            </a:r>
            <a:r>
              <a:rPr dirty="0" sz="1200" spc="-60">
                <a:latin typeface="Courier New"/>
                <a:cs typeface="Courier New"/>
              </a:rPr>
              <a:t> </a:t>
            </a:r>
            <a:r>
              <a:rPr dirty="0" sz="1200" spc="5">
                <a:latin typeface="Courier New"/>
                <a:cs typeface="Courier New"/>
              </a:rPr>
              <a:t>2</a:t>
            </a:r>
            <a:endParaRPr sz="1200">
              <a:latin typeface="Courier New"/>
              <a:cs typeface="Courier New"/>
            </a:endParaRPr>
          </a:p>
          <a:p>
            <a:pPr marL="12700">
              <a:lnSpc>
                <a:spcPct val="100000"/>
              </a:lnSpc>
              <a:spcBef>
                <a:spcPts val="15"/>
              </a:spcBef>
            </a:pPr>
            <a:r>
              <a:rPr dirty="0" sz="1200" spc="5">
                <a:latin typeface="Courier New"/>
                <a:cs typeface="Courier New"/>
              </a:rPr>
              <a:t>on iteration</a:t>
            </a:r>
            <a:r>
              <a:rPr dirty="0" sz="1200" spc="-60">
                <a:latin typeface="Courier New"/>
                <a:cs typeface="Courier New"/>
              </a:rPr>
              <a:t> </a:t>
            </a:r>
            <a:r>
              <a:rPr dirty="0" sz="1200" spc="5">
                <a:latin typeface="Courier New"/>
                <a:cs typeface="Courier New"/>
              </a:rPr>
              <a:t>3</a:t>
            </a:r>
            <a:endParaRPr sz="1200">
              <a:latin typeface="Courier New"/>
              <a:cs typeface="Courier New"/>
            </a:endParaRPr>
          </a:p>
          <a:p>
            <a:pPr marL="12700">
              <a:lnSpc>
                <a:spcPct val="100000"/>
              </a:lnSpc>
              <a:spcBef>
                <a:spcPts val="20"/>
              </a:spcBef>
            </a:pPr>
            <a:r>
              <a:rPr dirty="0" sz="1200" spc="5">
                <a:latin typeface="Courier New"/>
                <a:cs typeface="Courier New"/>
              </a:rPr>
              <a:t>on iteration</a:t>
            </a:r>
            <a:r>
              <a:rPr dirty="0" sz="1200" spc="-60">
                <a:latin typeface="Courier New"/>
                <a:cs typeface="Courier New"/>
              </a:rPr>
              <a:t> </a:t>
            </a:r>
            <a:r>
              <a:rPr dirty="0" sz="1200" spc="5">
                <a:latin typeface="Courier New"/>
                <a:cs typeface="Courier New"/>
              </a:rPr>
              <a:t>4</a:t>
            </a:r>
            <a:endParaRPr sz="1200">
              <a:latin typeface="Courier New"/>
              <a:cs typeface="Courier New"/>
            </a:endParaRPr>
          </a:p>
          <a:p>
            <a:pPr marL="12700">
              <a:lnSpc>
                <a:spcPct val="100000"/>
              </a:lnSpc>
              <a:spcBef>
                <a:spcPts val="20"/>
              </a:spcBef>
            </a:pPr>
            <a:r>
              <a:rPr dirty="0" sz="1200" spc="5">
                <a:latin typeface="Courier New"/>
                <a:cs typeface="Courier New"/>
              </a:rPr>
              <a:t>on iteration</a:t>
            </a:r>
            <a:r>
              <a:rPr dirty="0" sz="1200" spc="-60">
                <a:latin typeface="Courier New"/>
                <a:cs typeface="Courier New"/>
              </a:rPr>
              <a:t> </a:t>
            </a:r>
            <a:r>
              <a:rPr dirty="0" sz="1200" spc="5">
                <a:latin typeface="Courier New"/>
                <a:cs typeface="Courier New"/>
              </a:rPr>
              <a:t>5</a:t>
            </a:r>
            <a:endParaRPr sz="1200">
              <a:latin typeface="Courier New"/>
              <a:cs typeface="Courier New"/>
            </a:endParaRPr>
          </a:p>
        </p:txBody>
      </p:sp>
      <p:sp>
        <p:nvSpPr>
          <p:cNvPr id="11" name="object 11"/>
          <p:cNvSpPr txBox="1"/>
          <p:nvPr/>
        </p:nvSpPr>
        <p:spPr>
          <a:xfrm>
            <a:off x="1749044" y="7679717"/>
            <a:ext cx="372808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PL/SQL procedure successfully</a:t>
            </a:r>
            <a:r>
              <a:rPr dirty="0" sz="1200" spc="-5">
                <a:latin typeface="Courier New"/>
                <a:cs typeface="Courier New"/>
              </a:rPr>
              <a:t> </a:t>
            </a:r>
            <a:r>
              <a:rPr dirty="0" sz="1200" spc="5">
                <a:latin typeface="Courier New"/>
                <a:cs typeface="Courier New"/>
              </a:rPr>
              <a:t>completed.</a:t>
            </a:r>
            <a:endParaRPr sz="12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488947" y="3374135"/>
            <a:ext cx="3324225" cy="218440"/>
          </a:xfrm>
          <a:prstGeom prst="rect">
            <a:avLst/>
          </a:prstGeom>
          <a:solidFill>
            <a:srgbClr val="CCCCCC"/>
          </a:solidFill>
          <a:ln w="20574">
            <a:solidFill>
              <a:srgbClr val="FF0000"/>
            </a:solidFill>
          </a:ln>
        </p:spPr>
        <p:txBody>
          <a:bodyPr wrap="square" lIns="0" tIns="0" rIns="0" bIns="0" rtlCol="0" vert="horz">
            <a:spAutoFit/>
          </a:bodyPr>
          <a:lstStyle/>
          <a:p>
            <a:pPr marL="118110">
              <a:lnSpc>
                <a:spcPts val="1440"/>
              </a:lnSpc>
            </a:pPr>
            <a:r>
              <a:rPr dirty="0" sz="1300" spc="-15" b="1">
                <a:latin typeface="Courier New"/>
                <a:cs typeface="Courier New"/>
              </a:rPr>
              <a:t>SELECT </a:t>
            </a:r>
            <a:r>
              <a:rPr dirty="0" sz="1300" spc="-10" b="1">
                <a:latin typeface="Courier New"/>
                <a:cs typeface="Courier New"/>
              </a:rPr>
              <a:t>* </a:t>
            </a:r>
            <a:r>
              <a:rPr dirty="0" sz="1300" spc="-15" b="1">
                <a:latin typeface="Courier New"/>
                <a:cs typeface="Courier New"/>
              </a:rPr>
              <a:t>BULK COLLECT INTO</a:t>
            </a:r>
            <a:r>
              <a:rPr dirty="0" sz="1300" spc="-90" b="1">
                <a:latin typeface="Courier New"/>
                <a:cs typeface="Courier New"/>
              </a:rPr>
              <a:t> </a:t>
            </a:r>
            <a:r>
              <a:rPr dirty="0" sz="1300" spc="-20" b="1">
                <a:latin typeface="Courier New"/>
                <a:cs typeface="Courier New"/>
              </a:rPr>
              <a:t>depts</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355342"/>
            <a:ext cx="5105400" cy="2616200"/>
          </a:xfrm>
          <a:prstGeom prst="rect">
            <a:avLst/>
          </a:prstGeom>
          <a:solidFill>
            <a:srgbClr val="CCCCCC"/>
          </a:solidFill>
          <a:ln w="20574">
            <a:solidFill>
              <a:srgbClr val="000000"/>
            </a:solidFill>
          </a:ln>
        </p:spPr>
        <p:txBody>
          <a:bodyPr wrap="square" lIns="0" tIns="30480" rIns="0" bIns="0" rtlCol="0" vert="horz">
            <a:spAutoFit/>
          </a:bodyPr>
          <a:lstStyle/>
          <a:p>
            <a:pPr marL="271145" marR="431165" indent="-195580">
              <a:lnSpc>
                <a:spcPts val="1540"/>
              </a:lnSpc>
              <a:spcBef>
                <a:spcPts val="240"/>
              </a:spcBef>
            </a:pPr>
            <a:r>
              <a:rPr dirty="0" sz="1300" spc="-15" b="1">
                <a:latin typeface="Courier New"/>
                <a:cs typeface="Courier New"/>
              </a:rPr>
              <a:t>CREATE PROCEDURE get_departments(loc NUMBER) IS  TYPE </a:t>
            </a:r>
            <a:r>
              <a:rPr dirty="0" sz="1300" spc="-20" b="1">
                <a:latin typeface="Courier New"/>
                <a:cs typeface="Courier New"/>
              </a:rPr>
              <a:t>dept_tabtype</a:t>
            </a:r>
            <a:r>
              <a:rPr dirty="0" sz="1300" spc="-30" b="1">
                <a:latin typeface="Courier New"/>
                <a:cs typeface="Courier New"/>
              </a:rPr>
              <a:t> </a:t>
            </a:r>
            <a:r>
              <a:rPr dirty="0" sz="1300" spc="-20" b="1">
                <a:latin typeface="Courier New"/>
                <a:cs typeface="Courier New"/>
              </a:rPr>
              <a:t>IS</a:t>
            </a:r>
            <a:endParaRPr sz="1300">
              <a:latin typeface="Courier New"/>
              <a:cs typeface="Courier New"/>
            </a:endParaRPr>
          </a:p>
          <a:p>
            <a:pPr marL="271145" marR="1798955" indent="195580">
              <a:lnSpc>
                <a:spcPts val="1550"/>
              </a:lnSpc>
              <a:spcBef>
                <a:spcPts val="5"/>
              </a:spcBef>
            </a:pPr>
            <a:r>
              <a:rPr dirty="0" sz="1300" spc="-15" b="1">
                <a:latin typeface="Courier New"/>
                <a:cs typeface="Courier New"/>
              </a:rPr>
              <a:t>TABLE OF </a:t>
            </a:r>
            <a:r>
              <a:rPr dirty="0" sz="1300" spc="-20" b="1">
                <a:latin typeface="Courier New"/>
                <a:cs typeface="Courier New"/>
              </a:rPr>
              <a:t>departments%ROWTYPE;  </a:t>
            </a:r>
            <a:r>
              <a:rPr dirty="0" sz="1300" spc="-15" b="1">
                <a:latin typeface="Courier New"/>
                <a:cs typeface="Courier New"/>
              </a:rPr>
              <a:t>depts</a:t>
            </a:r>
            <a:r>
              <a:rPr dirty="0" sz="1300" spc="-25" b="1">
                <a:latin typeface="Courier New"/>
                <a:cs typeface="Courier New"/>
              </a:rPr>
              <a:t> </a:t>
            </a:r>
            <a:r>
              <a:rPr dirty="0" sz="1300" spc="-20" b="1">
                <a:latin typeface="Courier New"/>
                <a:cs typeface="Courier New"/>
              </a:rPr>
              <a:t>dept_tabtype;</a:t>
            </a:r>
            <a:endParaRPr sz="1300">
              <a:latin typeface="Courier New"/>
              <a:cs typeface="Courier New"/>
            </a:endParaRPr>
          </a:p>
          <a:p>
            <a:pPr marL="76200">
              <a:lnSpc>
                <a:spcPts val="1495"/>
              </a:lnSpc>
            </a:pPr>
            <a:r>
              <a:rPr dirty="0" sz="1300" spc="-15" b="1">
                <a:latin typeface="Courier New"/>
                <a:cs typeface="Courier New"/>
              </a:rPr>
              <a:t>BEGIN</a:t>
            </a:r>
            <a:endParaRPr sz="1300">
              <a:latin typeface="Courier New"/>
              <a:cs typeface="Courier New"/>
            </a:endParaRPr>
          </a:p>
          <a:p>
            <a:pPr>
              <a:lnSpc>
                <a:spcPct val="100000"/>
              </a:lnSpc>
            </a:pPr>
            <a:endParaRPr sz="1350">
              <a:latin typeface="Courier New"/>
              <a:cs typeface="Courier New"/>
            </a:endParaRPr>
          </a:p>
          <a:p>
            <a:pPr marL="271145">
              <a:lnSpc>
                <a:spcPts val="1555"/>
              </a:lnSpc>
            </a:pP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departments</a:t>
            </a:r>
            <a:endParaRPr sz="1300">
              <a:latin typeface="Courier New"/>
              <a:cs typeface="Courier New"/>
            </a:endParaRPr>
          </a:p>
          <a:p>
            <a:pPr marL="271145">
              <a:lnSpc>
                <a:spcPts val="1545"/>
              </a:lnSpc>
            </a:pPr>
            <a:r>
              <a:rPr dirty="0" sz="1300" spc="-15" b="1">
                <a:latin typeface="Courier New"/>
                <a:cs typeface="Courier New"/>
              </a:rPr>
              <a:t>WHERE </a:t>
            </a:r>
            <a:r>
              <a:rPr dirty="0" sz="1300" spc="-20" b="1">
                <a:latin typeface="Courier New"/>
                <a:cs typeface="Courier New"/>
              </a:rPr>
              <a:t>location_id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loc;</a:t>
            </a:r>
            <a:endParaRPr sz="1300">
              <a:latin typeface="Courier New"/>
              <a:cs typeface="Courier New"/>
            </a:endParaRPr>
          </a:p>
          <a:p>
            <a:pPr marL="271145">
              <a:lnSpc>
                <a:spcPts val="1545"/>
              </a:lnSpc>
            </a:pPr>
            <a:r>
              <a:rPr dirty="0" sz="1300" spc="-15" b="1">
                <a:latin typeface="Courier New"/>
                <a:cs typeface="Courier New"/>
              </a:rPr>
              <a:t>FOR </a:t>
            </a:r>
            <a:r>
              <a:rPr dirty="0" sz="1300" spc="-10" b="1">
                <a:latin typeface="Courier New"/>
                <a:cs typeface="Courier New"/>
              </a:rPr>
              <a:t>I </a:t>
            </a:r>
            <a:r>
              <a:rPr dirty="0" sz="1300" spc="-15" b="1">
                <a:latin typeface="Courier New"/>
                <a:cs typeface="Courier New"/>
              </a:rPr>
              <a:t>IN </a:t>
            </a:r>
            <a:r>
              <a:rPr dirty="0" sz="1300" spc="-10" b="1">
                <a:latin typeface="Courier New"/>
                <a:cs typeface="Courier New"/>
              </a:rPr>
              <a:t>1 </a:t>
            </a:r>
            <a:r>
              <a:rPr dirty="0" sz="1300" spc="-15" b="1">
                <a:latin typeface="Courier New"/>
                <a:cs typeface="Courier New"/>
              </a:rPr>
              <a:t>.. </a:t>
            </a:r>
            <a:r>
              <a:rPr dirty="0" sz="1300" spc="-20" b="1">
                <a:latin typeface="Courier New"/>
                <a:cs typeface="Courier New"/>
              </a:rPr>
              <a:t>depts.COUNT</a:t>
            </a:r>
            <a:r>
              <a:rPr dirty="0" sz="1300" spc="-60" b="1">
                <a:latin typeface="Courier New"/>
                <a:cs typeface="Courier New"/>
              </a:rPr>
              <a:t> </a:t>
            </a:r>
            <a:r>
              <a:rPr dirty="0" sz="1300" spc="-20" b="1">
                <a:latin typeface="Courier New"/>
                <a:cs typeface="Courier New"/>
              </a:rPr>
              <a:t>LOOP</a:t>
            </a:r>
            <a:endParaRPr sz="1300">
              <a:latin typeface="Courier New"/>
              <a:cs typeface="Courier New"/>
            </a:endParaRPr>
          </a:p>
          <a:p>
            <a:pPr marL="466725">
              <a:lnSpc>
                <a:spcPts val="1550"/>
              </a:lnSpc>
            </a:pPr>
            <a:r>
              <a:rPr dirty="0" sz="1300" spc="-15" b="1">
                <a:latin typeface="Courier New"/>
                <a:cs typeface="Courier New"/>
              </a:rPr>
              <a:t>DBMS_OUTPUT.PUT_LINE(depts(i).department_id</a:t>
            </a:r>
            <a:endParaRPr sz="1300">
              <a:latin typeface="Courier New"/>
              <a:cs typeface="Courier New"/>
            </a:endParaRPr>
          </a:p>
          <a:p>
            <a:pPr marL="271145" marR="1311275" indent="293370">
              <a:lnSpc>
                <a:spcPts val="1550"/>
              </a:lnSpc>
              <a:spcBef>
                <a:spcPts val="55"/>
              </a:spcBef>
            </a:pPr>
            <a:r>
              <a:rPr dirty="0" sz="1300" spc="-15" b="1">
                <a:latin typeface="Courier New"/>
                <a:cs typeface="Courier New"/>
              </a:rPr>
              <a:t>||' </a:t>
            </a:r>
            <a:r>
              <a:rPr dirty="0" sz="1300" spc="-20" b="1">
                <a:latin typeface="Courier New"/>
                <a:cs typeface="Courier New"/>
              </a:rPr>
              <a:t>'||depts(i).department_name);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75565">
              <a:lnSpc>
                <a:spcPts val="1490"/>
              </a:lnSpc>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spc="-5" b="1">
                <a:latin typeface="Arial"/>
                <a:cs typeface="Arial"/>
              </a:rPr>
              <a:t>Using</a:t>
            </a:r>
            <a:r>
              <a:rPr dirty="0" sz="2000" spc="-10" b="1">
                <a:latin typeface="Arial"/>
                <a:cs typeface="Arial"/>
              </a:rPr>
              <a:t> </a:t>
            </a:r>
            <a:r>
              <a:rPr dirty="0" sz="2000" spc="-5" b="1">
                <a:latin typeface="Courier New"/>
                <a:cs typeface="Courier New"/>
              </a:rPr>
              <a:t>BULK</a:t>
            </a:r>
            <a:r>
              <a:rPr dirty="0" sz="2000" spc="-655" b="1">
                <a:latin typeface="Courier New"/>
                <a:cs typeface="Courier New"/>
              </a:rPr>
              <a:t> </a:t>
            </a:r>
            <a:r>
              <a:rPr dirty="0" sz="2000" spc="-5" b="1">
                <a:latin typeface="Courier New"/>
                <a:cs typeface="Courier New"/>
              </a:rPr>
              <a:t>COLLECT</a:t>
            </a:r>
            <a:r>
              <a:rPr dirty="0" sz="2000" spc="-655" b="1">
                <a:latin typeface="Courier New"/>
                <a:cs typeface="Courier New"/>
              </a:rPr>
              <a:t> </a:t>
            </a:r>
            <a:r>
              <a:rPr dirty="0" sz="2000" spc="-5" b="1">
                <a:latin typeface="Courier New"/>
                <a:cs typeface="Courier New"/>
              </a:rPr>
              <a:t>INTO</a:t>
            </a:r>
            <a:r>
              <a:rPr dirty="0" sz="2000" spc="-655" b="1">
                <a:latin typeface="Courier New"/>
                <a:cs typeface="Courier New"/>
              </a:rPr>
              <a:t> </a:t>
            </a:r>
            <a:r>
              <a:rPr dirty="0" sz="2000" b="1">
                <a:latin typeface="Arial"/>
                <a:cs typeface="Arial"/>
              </a:rPr>
              <a:t>with </a:t>
            </a:r>
            <a:r>
              <a:rPr dirty="0" sz="2000" spc="-5" b="1">
                <a:latin typeface="Arial"/>
                <a:cs typeface="Arial"/>
              </a:rPr>
              <a:t>Queries</a:t>
            </a:r>
            <a:endParaRPr sz="2000">
              <a:latin typeface="Arial"/>
              <a:cs typeface="Arial"/>
            </a:endParaRPr>
          </a:p>
          <a:p>
            <a:pPr>
              <a:lnSpc>
                <a:spcPct val="100000"/>
              </a:lnSpc>
              <a:spcBef>
                <a:spcPts val="20"/>
              </a:spcBef>
            </a:pPr>
            <a:endParaRPr sz="2400">
              <a:latin typeface="Arial"/>
              <a:cs typeface="Arial"/>
            </a:endParaRPr>
          </a:p>
          <a:p>
            <a:pPr marL="626745" marR="808990">
              <a:lnSpc>
                <a:spcPct val="101299"/>
              </a:lnSpc>
            </a:pPr>
            <a:r>
              <a:rPr dirty="0" sz="1550" spc="10" b="1">
                <a:latin typeface="Arial"/>
                <a:cs typeface="Arial"/>
              </a:rPr>
              <a:t>The </a:t>
            </a:r>
            <a:r>
              <a:rPr dirty="0" sz="1550" spc="10" b="1">
                <a:latin typeface="Courier New"/>
                <a:cs typeface="Courier New"/>
              </a:rPr>
              <a:t>SELECT</a:t>
            </a:r>
            <a:r>
              <a:rPr dirty="0" sz="1550" spc="-500" b="1">
                <a:latin typeface="Courier New"/>
                <a:cs typeface="Courier New"/>
              </a:rPr>
              <a:t> </a:t>
            </a:r>
            <a:r>
              <a:rPr dirty="0" sz="1550" spc="10" b="1">
                <a:latin typeface="Arial"/>
                <a:cs typeface="Arial"/>
              </a:rPr>
              <a:t>statement has been enhanced to support  the </a:t>
            </a:r>
            <a:r>
              <a:rPr dirty="0" sz="1550" spc="10" b="1">
                <a:latin typeface="Courier New"/>
                <a:cs typeface="Courier New"/>
              </a:rPr>
              <a:t>BULK</a:t>
            </a:r>
            <a:r>
              <a:rPr dirty="0" sz="1550" spc="-490" b="1">
                <a:latin typeface="Courier New"/>
                <a:cs typeface="Courier New"/>
              </a:rPr>
              <a:t> </a:t>
            </a:r>
            <a:r>
              <a:rPr dirty="0" sz="1550" spc="10" b="1">
                <a:latin typeface="Courier New"/>
                <a:cs typeface="Courier New"/>
              </a:rPr>
              <a:t>COLLECT</a:t>
            </a:r>
            <a:r>
              <a:rPr dirty="0" sz="1550" spc="-490" b="1">
                <a:latin typeface="Courier New"/>
                <a:cs typeface="Courier New"/>
              </a:rPr>
              <a:t> </a:t>
            </a:r>
            <a:r>
              <a:rPr dirty="0" sz="1550" spc="10" b="1">
                <a:latin typeface="Courier New"/>
                <a:cs typeface="Courier New"/>
              </a:rPr>
              <a:t>INTO</a:t>
            </a:r>
            <a:r>
              <a:rPr dirty="0" sz="1550" spc="-495" b="1">
                <a:latin typeface="Courier New"/>
                <a:cs typeface="Courier New"/>
              </a:rPr>
              <a:t> </a:t>
            </a:r>
            <a:r>
              <a:rPr dirty="0" sz="1550" spc="10" b="1">
                <a:latin typeface="Arial"/>
                <a:cs typeface="Arial"/>
              </a:rPr>
              <a:t>syntax.</a:t>
            </a:r>
            <a:endParaRPr sz="1550">
              <a:latin typeface="Arial"/>
              <a:cs typeface="Arial"/>
            </a:endParaRPr>
          </a:p>
          <a:p>
            <a:pPr marL="626745">
              <a:lnSpc>
                <a:spcPct val="100000"/>
              </a:lnSpc>
              <a:spcBef>
                <a:spcPts val="520"/>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15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591809"/>
            <a:ext cx="6278245" cy="138303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5" b="1">
                <a:latin typeface="Courier New"/>
                <a:cs typeface="Courier New"/>
              </a:rPr>
              <a:t>BULK</a:t>
            </a:r>
            <a:r>
              <a:rPr dirty="0" sz="1300" spc="-405" b="1">
                <a:latin typeface="Courier New"/>
                <a:cs typeface="Courier New"/>
              </a:rPr>
              <a:t> </a:t>
            </a:r>
            <a:r>
              <a:rPr dirty="0" sz="1300" spc="15" b="1">
                <a:latin typeface="Courier New"/>
                <a:cs typeface="Courier New"/>
              </a:rPr>
              <a:t>COLLECT</a:t>
            </a:r>
            <a:r>
              <a:rPr dirty="0" sz="1300" spc="-405" b="1">
                <a:latin typeface="Courier New"/>
                <a:cs typeface="Courier New"/>
              </a:rPr>
              <a:t> </a:t>
            </a:r>
            <a:r>
              <a:rPr dirty="0" sz="1300" spc="15" b="1">
                <a:latin typeface="Courier New"/>
                <a:cs typeface="Courier New"/>
              </a:rPr>
              <a:t>INTO</a:t>
            </a:r>
            <a:r>
              <a:rPr dirty="0" sz="1300" spc="-405" b="1">
                <a:latin typeface="Courier New"/>
                <a:cs typeface="Courier New"/>
              </a:rPr>
              <a:t> </a:t>
            </a:r>
            <a:r>
              <a:rPr dirty="0" sz="1300" spc="10" b="1">
                <a:latin typeface="Arial"/>
                <a:cs typeface="Arial"/>
              </a:rPr>
              <a:t>with</a:t>
            </a:r>
            <a:r>
              <a:rPr dirty="0" sz="1300" spc="5" b="1">
                <a:latin typeface="Arial"/>
                <a:cs typeface="Arial"/>
              </a:rPr>
              <a:t> Queries</a:t>
            </a:r>
            <a:endParaRPr sz="1300">
              <a:latin typeface="Arial"/>
              <a:cs typeface="Arial"/>
            </a:endParaRPr>
          </a:p>
          <a:p>
            <a:pPr marL="138430" marR="5080">
              <a:lnSpc>
                <a:spcPct val="103800"/>
              </a:lnSpc>
              <a:spcBef>
                <a:spcPts val="360"/>
              </a:spcBef>
            </a:pPr>
            <a:r>
              <a:rPr dirty="0" sz="1300" spc="5">
                <a:latin typeface="Times New Roman"/>
                <a:cs typeface="Times New Roman"/>
              </a:rPr>
              <a:t>In Oracle Database 10</a:t>
            </a:r>
            <a:r>
              <a:rPr dirty="0" sz="1300" spc="5" i="1">
                <a:latin typeface="Times New Roman"/>
                <a:cs typeface="Times New Roman"/>
              </a:rPr>
              <a:t>g</a:t>
            </a:r>
            <a:r>
              <a:rPr dirty="0" sz="1300" spc="5">
                <a:latin typeface="Times New Roman"/>
                <a:cs typeface="Times New Roman"/>
              </a:rPr>
              <a:t>, </a:t>
            </a:r>
            <a:r>
              <a:rPr dirty="0" sz="1300" spc="10">
                <a:latin typeface="Times New Roman"/>
                <a:cs typeface="Times New Roman"/>
              </a:rPr>
              <a:t>when </a:t>
            </a:r>
            <a:r>
              <a:rPr dirty="0" sz="1300" spc="5">
                <a:latin typeface="Times New Roman"/>
                <a:cs typeface="Times New Roman"/>
              </a:rPr>
              <a:t>using a </a:t>
            </a:r>
            <a:r>
              <a:rPr dirty="0" sz="1300" spc="15">
                <a:latin typeface="Courier New"/>
                <a:cs typeface="Courier New"/>
              </a:rPr>
              <a:t>SELECT</a:t>
            </a:r>
            <a:r>
              <a:rPr dirty="0" sz="1300" spc="-355">
                <a:latin typeface="Courier New"/>
                <a:cs typeface="Courier New"/>
              </a:rPr>
              <a:t> </a:t>
            </a:r>
            <a:r>
              <a:rPr dirty="0" sz="1300" spc="5">
                <a:latin typeface="Times New Roman"/>
                <a:cs typeface="Times New Roman"/>
              </a:rPr>
              <a:t>statement in </a:t>
            </a:r>
            <a:r>
              <a:rPr dirty="0" sz="1300" spc="10">
                <a:latin typeface="Times New Roman"/>
                <a:cs typeface="Times New Roman"/>
              </a:rPr>
              <a:t>PL/SQL, you </a:t>
            </a:r>
            <a:r>
              <a:rPr dirty="0" sz="1300" spc="5">
                <a:latin typeface="Times New Roman"/>
                <a:cs typeface="Times New Roman"/>
              </a:rPr>
              <a:t>can use the bulk  collection syntax </a:t>
            </a:r>
            <a:r>
              <a:rPr dirty="0" sz="1300" spc="10">
                <a:latin typeface="Times New Roman"/>
                <a:cs typeface="Times New Roman"/>
              </a:rPr>
              <a:t>shown </a:t>
            </a:r>
            <a:r>
              <a:rPr dirty="0" sz="1300" spc="5">
                <a:latin typeface="Times New Roman"/>
                <a:cs typeface="Times New Roman"/>
              </a:rPr>
              <a:t>in the example in the slide. Thus, </a:t>
            </a:r>
            <a:r>
              <a:rPr dirty="0" sz="1300" spc="10">
                <a:latin typeface="Times New Roman"/>
                <a:cs typeface="Times New Roman"/>
              </a:rPr>
              <a:t>you </a:t>
            </a:r>
            <a:r>
              <a:rPr dirty="0" sz="1300" spc="5">
                <a:latin typeface="Times New Roman"/>
                <a:cs typeface="Times New Roman"/>
              </a:rPr>
              <a:t>can quickly obtain a set of  rows without using a cursor</a:t>
            </a:r>
            <a:r>
              <a:rPr dirty="0" sz="1300">
                <a:latin typeface="Times New Roman"/>
                <a:cs typeface="Times New Roman"/>
              </a:rPr>
              <a:t> </a:t>
            </a:r>
            <a:r>
              <a:rPr dirty="0" sz="1300" spc="10">
                <a:latin typeface="Times New Roman"/>
                <a:cs typeface="Times New Roman"/>
              </a:rPr>
              <a:t>mechanism.</a:t>
            </a:r>
            <a:endParaRPr sz="1300">
              <a:latin typeface="Times New Roman"/>
              <a:cs typeface="Times New Roman"/>
            </a:endParaRPr>
          </a:p>
          <a:p>
            <a:pPr marL="138430" marR="325755">
              <a:lnSpc>
                <a:spcPts val="1510"/>
              </a:lnSpc>
              <a:spcBef>
                <a:spcPts val="509"/>
              </a:spcBef>
            </a:pPr>
            <a:r>
              <a:rPr dirty="0" sz="1300" spc="10">
                <a:latin typeface="Times New Roman"/>
                <a:cs typeface="Times New Roman"/>
              </a:rPr>
              <a:t>The </a:t>
            </a:r>
            <a:r>
              <a:rPr dirty="0" sz="1300" spc="5">
                <a:latin typeface="Times New Roman"/>
                <a:cs typeface="Times New Roman"/>
              </a:rPr>
              <a:t>example reads all the </a:t>
            </a:r>
            <a:r>
              <a:rPr dirty="0" sz="1300" spc="10">
                <a:latin typeface="Times New Roman"/>
                <a:cs typeface="Times New Roman"/>
              </a:rPr>
              <a:t>department </a:t>
            </a:r>
            <a:r>
              <a:rPr dirty="0" sz="1300" spc="5">
                <a:latin typeface="Times New Roman"/>
                <a:cs typeface="Times New Roman"/>
              </a:rPr>
              <a:t>rows for a specified region into a </a:t>
            </a:r>
            <a:r>
              <a:rPr dirty="0" sz="1300" spc="10">
                <a:latin typeface="Times New Roman"/>
                <a:cs typeface="Times New Roman"/>
              </a:rPr>
              <a:t>PL/SQL </a:t>
            </a:r>
            <a:r>
              <a:rPr dirty="0" sz="1300" spc="5">
                <a:latin typeface="Times New Roman"/>
                <a:cs typeface="Times New Roman"/>
              </a:rPr>
              <a:t>table,  whose</a:t>
            </a:r>
            <a:r>
              <a:rPr dirty="0" sz="1300" spc="10">
                <a:latin typeface="Times New Roman"/>
                <a:cs typeface="Times New Roman"/>
              </a:rPr>
              <a:t> </a:t>
            </a:r>
            <a:r>
              <a:rPr dirty="0" sz="1300" spc="5">
                <a:latin typeface="Times New Roman"/>
                <a:cs typeface="Times New Roman"/>
              </a:rPr>
              <a:t>contents</a:t>
            </a:r>
            <a:r>
              <a:rPr dirty="0" sz="1300" spc="15">
                <a:latin typeface="Times New Roman"/>
                <a:cs typeface="Times New Roman"/>
              </a:rPr>
              <a:t> </a:t>
            </a:r>
            <a:r>
              <a:rPr dirty="0" sz="1300" spc="5">
                <a:latin typeface="Times New Roman"/>
                <a:cs typeface="Times New Roman"/>
              </a:rPr>
              <a:t>are</a:t>
            </a:r>
            <a:r>
              <a:rPr dirty="0" sz="1300" spc="15">
                <a:latin typeface="Times New Roman"/>
                <a:cs typeface="Times New Roman"/>
              </a:rPr>
              <a:t> </a:t>
            </a:r>
            <a:r>
              <a:rPr dirty="0" sz="1300" spc="5">
                <a:latin typeface="Times New Roman"/>
                <a:cs typeface="Times New Roman"/>
              </a:rPr>
              <a:t>displayed</a:t>
            </a:r>
            <a:r>
              <a:rPr dirty="0" sz="1300" spc="10">
                <a:latin typeface="Times New Roman"/>
                <a:cs typeface="Times New Roman"/>
              </a:rPr>
              <a:t> </a:t>
            </a:r>
            <a:r>
              <a:rPr dirty="0" sz="1300" spc="5">
                <a:latin typeface="Times New Roman"/>
                <a:cs typeface="Times New Roman"/>
              </a:rPr>
              <a:t>with</a:t>
            </a:r>
            <a:r>
              <a:rPr dirty="0" sz="1300" spc="15">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FOR</a:t>
            </a:r>
            <a:r>
              <a:rPr dirty="0" sz="1300" spc="-434">
                <a:latin typeface="Courier New"/>
                <a:cs typeface="Courier New"/>
              </a:rPr>
              <a:t> </a:t>
            </a:r>
            <a:r>
              <a:rPr dirty="0" sz="1300" spc="5">
                <a:latin typeface="Times New Roman"/>
                <a:cs typeface="Times New Roman"/>
              </a:rPr>
              <a:t>loop</a:t>
            </a:r>
            <a:r>
              <a:rPr dirty="0" sz="1300" spc="10">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follows</a:t>
            </a:r>
            <a:r>
              <a:rPr dirty="0" sz="1300" spc="15">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SELECT</a:t>
            </a:r>
            <a:r>
              <a:rPr dirty="0" sz="1300" spc="-440">
                <a:latin typeface="Courier New"/>
                <a:cs typeface="Courier New"/>
              </a:rPr>
              <a:t> </a:t>
            </a:r>
            <a:r>
              <a:rPr dirty="0" sz="1300" spc="5">
                <a:latin typeface="Times New Roman"/>
                <a:cs typeface="Times New Roman"/>
              </a:rPr>
              <a:t>statement.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Using</a:t>
            </a:r>
            <a:r>
              <a:rPr dirty="0" sz="2000" spc="-10" b="1">
                <a:latin typeface="Arial"/>
                <a:cs typeface="Arial"/>
              </a:rPr>
              <a:t> </a:t>
            </a:r>
            <a:r>
              <a:rPr dirty="0" sz="2000" spc="-5" b="1">
                <a:latin typeface="Courier New"/>
                <a:cs typeface="Courier New"/>
              </a:rPr>
              <a:t>BULK</a:t>
            </a:r>
            <a:r>
              <a:rPr dirty="0" sz="2000" spc="-655" b="1">
                <a:latin typeface="Courier New"/>
                <a:cs typeface="Courier New"/>
              </a:rPr>
              <a:t> </a:t>
            </a:r>
            <a:r>
              <a:rPr dirty="0" sz="2000" spc="-5" b="1">
                <a:latin typeface="Courier New"/>
                <a:cs typeface="Courier New"/>
              </a:rPr>
              <a:t>COLLECT</a:t>
            </a:r>
            <a:r>
              <a:rPr dirty="0" sz="2000" spc="-655" b="1">
                <a:latin typeface="Courier New"/>
                <a:cs typeface="Courier New"/>
              </a:rPr>
              <a:t> </a:t>
            </a:r>
            <a:r>
              <a:rPr dirty="0" sz="2000" spc="-5" b="1">
                <a:latin typeface="Courier New"/>
                <a:cs typeface="Courier New"/>
              </a:rPr>
              <a:t>INTO</a:t>
            </a:r>
            <a:r>
              <a:rPr dirty="0" sz="2000" spc="-655" b="1">
                <a:latin typeface="Courier New"/>
                <a:cs typeface="Courier New"/>
              </a:rPr>
              <a:t> </a:t>
            </a:r>
            <a:r>
              <a:rPr dirty="0" sz="2000" spc="-5" b="1">
                <a:latin typeface="Arial"/>
                <a:cs typeface="Arial"/>
              </a:rPr>
              <a:t>with</a:t>
            </a:r>
            <a:r>
              <a:rPr dirty="0" sz="2000" b="1">
                <a:latin typeface="Arial"/>
                <a:cs typeface="Arial"/>
              </a:rPr>
              <a:t> </a:t>
            </a:r>
            <a:r>
              <a:rPr dirty="0" sz="2000" spc="-5" b="1">
                <a:latin typeface="Arial"/>
                <a:cs typeface="Arial"/>
              </a:rPr>
              <a:t>Cursors</a:t>
            </a:r>
            <a:endParaRPr sz="2000">
              <a:latin typeface="Arial"/>
              <a:cs typeface="Arial"/>
            </a:endParaRPr>
          </a:p>
          <a:p>
            <a:pPr>
              <a:lnSpc>
                <a:spcPct val="100000"/>
              </a:lnSpc>
              <a:spcBef>
                <a:spcPts val="45"/>
              </a:spcBef>
            </a:pPr>
            <a:endParaRPr sz="2000">
              <a:latin typeface="Arial"/>
              <a:cs typeface="Arial"/>
            </a:endParaRPr>
          </a:p>
          <a:p>
            <a:pPr marL="626745" marR="928369">
              <a:lnSpc>
                <a:spcPct val="101600"/>
              </a:lnSpc>
            </a:pPr>
            <a:r>
              <a:rPr dirty="0" sz="1550" spc="10" b="1">
                <a:latin typeface="Arial"/>
                <a:cs typeface="Arial"/>
              </a:rPr>
              <a:t>The </a:t>
            </a:r>
            <a:r>
              <a:rPr dirty="0" sz="1550" spc="10" b="1">
                <a:latin typeface="Courier New"/>
                <a:cs typeface="Courier New"/>
              </a:rPr>
              <a:t>FETCH</a:t>
            </a:r>
            <a:r>
              <a:rPr dirty="0" sz="1550" spc="-495" b="1">
                <a:latin typeface="Courier New"/>
                <a:cs typeface="Courier New"/>
              </a:rPr>
              <a:t> </a:t>
            </a:r>
            <a:r>
              <a:rPr dirty="0" sz="1550" spc="10" b="1">
                <a:latin typeface="Arial"/>
                <a:cs typeface="Arial"/>
              </a:rPr>
              <a:t>statement has been enhanced to support  the </a:t>
            </a:r>
            <a:r>
              <a:rPr dirty="0" sz="1550" spc="10" b="1">
                <a:latin typeface="Courier New"/>
                <a:cs typeface="Courier New"/>
              </a:rPr>
              <a:t>BULK</a:t>
            </a:r>
            <a:r>
              <a:rPr dirty="0" sz="1550" spc="-490" b="1">
                <a:latin typeface="Courier New"/>
                <a:cs typeface="Courier New"/>
              </a:rPr>
              <a:t> </a:t>
            </a:r>
            <a:r>
              <a:rPr dirty="0" sz="1550" spc="10" b="1">
                <a:latin typeface="Courier New"/>
                <a:cs typeface="Courier New"/>
              </a:rPr>
              <a:t>COLLECT</a:t>
            </a:r>
            <a:r>
              <a:rPr dirty="0" sz="1550" spc="-490" b="1">
                <a:latin typeface="Courier New"/>
                <a:cs typeface="Courier New"/>
              </a:rPr>
              <a:t> </a:t>
            </a:r>
            <a:r>
              <a:rPr dirty="0" sz="1550" spc="10" b="1">
                <a:latin typeface="Courier New"/>
                <a:cs typeface="Courier New"/>
              </a:rPr>
              <a:t>INTO</a:t>
            </a:r>
            <a:r>
              <a:rPr dirty="0" sz="1550" spc="-495" b="1">
                <a:latin typeface="Courier New"/>
                <a:cs typeface="Courier New"/>
              </a:rPr>
              <a:t> </a:t>
            </a:r>
            <a:r>
              <a:rPr dirty="0" sz="1550" spc="10" b="1">
                <a:latin typeface="Arial"/>
                <a:cs typeface="Arial"/>
              </a:rPr>
              <a:t>syntax.</a:t>
            </a:r>
            <a:endParaRPr sz="1550">
              <a:latin typeface="Arial"/>
              <a:cs typeface="Arial"/>
            </a:endParaRPr>
          </a:p>
          <a:p>
            <a:pPr marL="626745">
              <a:lnSpc>
                <a:spcPct val="100000"/>
              </a:lnSpc>
              <a:spcBef>
                <a:spcPts val="515"/>
              </a:spcBef>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190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p:nvPr/>
        </p:nvSpPr>
        <p:spPr>
          <a:xfrm>
            <a:off x="1488947" y="3118104"/>
            <a:ext cx="3324225" cy="218440"/>
          </a:xfrm>
          <a:custGeom>
            <a:avLst/>
            <a:gdLst/>
            <a:ahLst/>
            <a:cxnLst/>
            <a:rect l="l" t="t" r="r" b="b"/>
            <a:pathLst>
              <a:path w="3324225" h="218439">
                <a:moveTo>
                  <a:pt x="3323844" y="0"/>
                </a:moveTo>
                <a:lnTo>
                  <a:pt x="0" y="0"/>
                </a:lnTo>
                <a:lnTo>
                  <a:pt x="0" y="217931"/>
                </a:lnTo>
                <a:lnTo>
                  <a:pt x="3323844" y="217931"/>
                </a:lnTo>
                <a:lnTo>
                  <a:pt x="3323844" y="0"/>
                </a:lnTo>
                <a:close/>
              </a:path>
            </a:pathLst>
          </a:custGeom>
          <a:ln w="20574">
            <a:solidFill>
              <a:srgbClr val="FF0000"/>
            </a:solidFill>
          </a:ln>
        </p:spPr>
        <p:txBody>
          <a:bodyPr wrap="square" lIns="0" tIns="0" rIns="0" bIns="0" rtlCol="0"/>
          <a:lstStyle/>
          <a:p/>
        </p:txBody>
      </p:sp>
      <p:sp>
        <p:nvSpPr>
          <p:cNvPr id="5" name="object 5"/>
          <p:cNvSpPr txBox="1"/>
          <p:nvPr/>
        </p:nvSpPr>
        <p:spPr>
          <a:xfrm>
            <a:off x="1551432" y="3663696"/>
            <a:ext cx="3915410" cy="180340"/>
          </a:xfrm>
          <a:prstGeom prst="rect">
            <a:avLst/>
          </a:prstGeom>
          <a:solidFill>
            <a:srgbClr val="CCCCCC"/>
          </a:solidFill>
          <a:ln w="20574">
            <a:solidFill>
              <a:srgbClr val="FF0000"/>
            </a:solidFill>
          </a:ln>
        </p:spPr>
        <p:txBody>
          <a:bodyPr wrap="square" lIns="0" tIns="0" rIns="0" bIns="0" rtlCol="0" vert="horz">
            <a:spAutoFit/>
          </a:bodyPr>
          <a:lstStyle/>
          <a:p>
            <a:pPr marL="44450">
              <a:lnSpc>
                <a:spcPts val="1215"/>
              </a:lnSpc>
            </a:pPr>
            <a:r>
              <a:rPr dirty="0" sz="1300" spc="-15" b="1">
                <a:latin typeface="Courier New"/>
                <a:cs typeface="Courier New"/>
              </a:rPr>
              <a:t>FETCH dept_csr BULK COLLECT INTO</a:t>
            </a:r>
            <a:r>
              <a:rPr dirty="0" sz="1300" spc="-85" b="1">
                <a:latin typeface="Courier New"/>
                <a:cs typeface="Courier New"/>
              </a:rPr>
              <a:t> </a:t>
            </a:r>
            <a:r>
              <a:rPr dirty="0" sz="1300" spc="-20" b="1">
                <a:latin typeface="Courier New"/>
                <a:cs typeface="Courier New"/>
              </a:rPr>
              <a:t>depts;</a:t>
            </a:r>
            <a:endParaRPr sz="1300">
              <a:latin typeface="Courier New"/>
              <a:cs typeface="Courier New"/>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880" y="2301239"/>
            <a:ext cx="5104765" cy="2670175"/>
          </a:xfrm>
          <a:prstGeom prst="rect">
            <a:avLst/>
          </a:prstGeom>
          <a:solidFill>
            <a:srgbClr val="CCCCCC"/>
          </a:solidFill>
          <a:ln w="20574">
            <a:solidFill>
              <a:srgbClr val="000000"/>
            </a:solidFill>
          </a:ln>
        </p:spPr>
        <p:txBody>
          <a:bodyPr wrap="square" lIns="0" tIns="31750" rIns="0" bIns="0" rtlCol="0" vert="horz">
            <a:spAutoFit/>
          </a:bodyPr>
          <a:lstStyle/>
          <a:p>
            <a:pPr marL="269875" marR="431165" indent="-195580">
              <a:lnSpc>
                <a:spcPts val="1460"/>
              </a:lnSpc>
              <a:spcBef>
                <a:spcPts val="250"/>
              </a:spcBef>
            </a:pPr>
            <a:r>
              <a:rPr dirty="0" sz="1300" spc="-15" b="1">
                <a:latin typeface="Courier New"/>
                <a:cs typeface="Courier New"/>
              </a:rPr>
              <a:t>CREATE PROCEDURE get_departments(loc NUMBER) IS  CURSOR dept_csr IS SELECT </a:t>
            </a:r>
            <a:r>
              <a:rPr dirty="0" sz="1300" spc="-10" b="1">
                <a:latin typeface="Courier New"/>
                <a:cs typeface="Courier New"/>
              </a:rPr>
              <a:t>* </a:t>
            </a:r>
            <a:r>
              <a:rPr dirty="0" sz="1300" spc="-15" b="1">
                <a:latin typeface="Courier New"/>
                <a:cs typeface="Courier New"/>
              </a:rPr>
              <a:t>FROM</a:t>
            </a:r>
            <a:r>
              <a:rPr dirty="0" sz="1300" spc="-75" b="1">
                <a:latin typeface="Courier New"/>
                <a:cs typeface="Courier New"/>
              </a:rPr>
              <a:t> </a:t>
            </a:r>
            <a:r>
              <a:rPr dirty="0" sz="1300" spc="-20" b="1">
                <a:latin typeface="Courier New"/>
                <a:cs typeface="Courier New"/>
              </a:rPr>
              <a:t>departments</a:t>
            </a:r>
            <a:endParaRPr sz="1300">
              <a:latin typeface="Courier New"/>
              <a:cs typeface="Courier New"/>
            </a:endParaRPr>
          </a:p>
          <a:p>
            <a:pPr marL="2125345">
              <a:lnSpc>
                <a:spcPts val="1390"/>
              </a:lnSpc>
            </a:pPr>
            <a:r>
              <a:rPr dirty="0" sz="1300" spc="-15" b="1">
                <a:latin typeface="Courier New"/>
                <a:cs typeface="Courier New"/>
              </a:rPr>
              <a:t>WHERE </a:t>
            </a:r>
            <a:r>
              <a:rPr dirty="0" sz="1300" spc="-20" b="1">
                <a:latin typeface="Courier New"/>
                <a:cs typeface="Courier New"/>
              </a:rPr>
              <a:t>location_id </a:t>
            </a:r>
            <a:r>
              <a:rPr dirty="0" sz="1300" spc="-10" b="1">
                <a:latin typeface="Courier New"/>
                <a:cs typeface="Courier New"/>
              </a:rPr>
              <a:t>=</a:t>
            </a:r>
            <a:r>
              <a:rPr dirty="0" sz="1300" spc="-35" b="1">
                <a:latin typeface="Courier New"/>
                <a:cs typeface="Courier New"/>
              </a:rPr>
              <a:t> </a:t>
            </a:r>
            <a:r>
              <a:rPr dirty="0" sz="1300" spc="-20" b="1">
                <a:latin typeface="Courier New"/>
                <a:cs typeface="Courier New"/>
              </a:rPr>
              <a:t>loc;</a:t>
            </a:r>
            <a:endParaRPr sz="1300">
              <a:latin typeface="Courier New"/>
              <a:cs typeface="Courier New"/>
            </a:endParaRPr>
          </a:p>
          <a:p>
            <a:pPr marL="269875" marR="236854">
              <a:lnSpc>
                <a:spcPts val="1460"/>
              </a:lnSpc>
              <a:spcBef>
                <a:spcPts val="90"/>
              </a:spcBef>
            </a:pPr>
            <a:r>
              <a:rPr dirty="0" sz="1300" spc="-15" b="1">
                <a:latin typeface="Courier New"/>
                <a:cs typeface="Courier New"/>
              </a:rPr>
              <a:t>TYPE </a:t>
            </a:r>
            <a:r>
              <a:rPr dirty="0" sz="1300" spc="-20" b="1">
                <a:latin typeface="Courier New"/>
                <a:cs typeface="Courier New"/>
              </a:rPr>
              <a:t>dept_tabtype </a:t>
            </a:r>
            <a:r>
              <a:rPr dirty="0" sz="1300" spc="-15" b="1">
                <a:latin typeface="Courier New"/>
                <a:cs typeface="Courier New"/>
              </a:rPr>
              <a:t>IS TABLE OF </a:t>
            </a:r>
            <a:r>
              <a:rPr dirty="0" sz="1300" spc="-20" b="1">
                <a:latin typeface="Courier New"/>
                <a:cs typeface="Courier New"/>
              </a:rPr>
              <a:t>dept_csr%ROWTYPE;  </a:t>
            </a:r>
            <a:r>
              <a:rPr dirty="0" sz="1300" spc="-15" b="1">
                <a:latin typeface="Courier New"/>
                <a:cs typeface="Courier New"/>
              </a:rPr>
              <a:t>depts</a:t>
            </a:r>
            <a:r>
              <a:rPr dirty="0" sz="1300" spc="-25" b="1">
                <a:latin typeface="Courier New"/>
                <a:cs typeface="Courier New"/>
              </a:rPr>
              <a:t> </a:t>
            </a:r>
            <a:r>
              <a:rPr dirty="0" sz="1300" spc="-20" b="1">
                <a:latin typeface="Courier New"/>
                <a:cs typeface="Courier New"/>
              </a:rPr>
              <a:t>dept_tabtype;</a:t>
            </a:r>
            <a:endParaRPr sz="1300">
              <a:latin typeface="Courier New"/>
              <a:cs typeface="Courier New"/>
            </a:endParaRPr>
          </a:p>
          <a:p>
            <a:pPr marL="74930">
              <a:lnSpc>
                <a:spcPts val="1390"/>
              </a:lnSpc>
            </a:pPr>
            <a:r>
              <a:rPr dirty="0" sz="1300" spc="-15" b="1">
                <a:latin typeface="Courier New"/>
                <a:cs typeface="Courier New"/>
              </a:rPr>
              <a:t>BEGIN</a:t>
            </a:r>
            <a:endParaRPr sz="1300">
              <a:latin typeface="Courier New"/>
              <a:cs typeface="Courier New"/>
            </a:endParaRPr>
          </a:p>
          <a:p>
            <a:pPr marL="269875">
              <a:lnSpc>
                <a:spcPts val="1515"/>
              </a:lnSpc>
            </a:pPr>
            <a:r>
              <a:rPr dirty="0" sz="1300" spc="-15" b="1">
                <a:latin typeface="Courier New"/>
                <a:cs typeface="Courier New"/>
              </a:rPr>
              <a:t>OPEN</a:t>
            </a:r>
            <a:r>
              <a:rPr dirty="0" sz="1300" spc="-25" b="1">
                <a:latin typeface="Courier New"/>
                <a:cs typeface="Courier New"/>
              </a:rPr>
              <a:t> </a:t>
            </a:r>
            <a:r>
              <a:rPr dirty="0" sz="1300" spc="-20" b="1">
                <a:latin typeface="Courier New"/>
                <a:cs typeface="Courier New"/>
              </a:rPr>
              <a:t>dept_csr;</a:t>
            </a:r>
            <a:endParaRPr sz="1300">
              <a:latin typeface="Courier New"/>
              <a:cs typeface="Courier New"/>
            </a:endParaRPr>
          </a:p>
          <a:p>
            <a:pPr>
              <a:lnSpc>
                <a:spcPct val="100000"/>
              </a:lnSpc>
              <a:spcBef>
                <a:spcPts val="5"/>
              </a:spcBef>
            </a:pPr>
            <a:endParaRPr sz="1200">
              <a:latin typeface="Courier New"/>
              <a:cs typeface="Courier New"/>
            </a:endParaRPr>
          </a:p>
          <a:p>
            <a:pPr marL="269875">
              <a:lnSpc>
                <a:spcPts val="1515"/>
              </a:lnSpc>
              <a:spcBef>
                <a:spcPts val="5"/>
              </a:spcBef>
            </a:pPr>
            <a:r>
              <a:rPr dirty="0" sz="1300" spc="-15" b="1">
                <a:latin typeface="Courier New"/>
                <a:cs typeface="Courier New"/>
              </a:rPr>
              <a:t>CLOSE</a:t>
            </a:r>
            <a:r>
              <a:rPr dirty="0" sz="1300" spc="-25" b="1">
                <a:latin typeface="Courier New"/>
                <a:cs typeface="Courier New"/>
              </a:rPr>
              <a:t> </a:t>
            </a:r>
            <a:r>
              <a:rPr dirty="0" sz="1300" spc="-20" b="1">
                <a:latin typeface="Courier New"/>
                <a:cs typeface="Courier New"/>
              </a:rPr>
              <a:t>dept_csr;</a:t>
            </a:r>
            <a:endParaRPr sz="1300">
              <a:latin typeface="Courier New"/>
              <a:cs typeface="Courier New"/>
            </a:endParaRPr>
          </a:p>
          <a:p>
            <a:pPr marL="172720">
              <a:lnSpc>
                <a:spcPts val="1465"/>
              </a:lnSpc>
            </a:pPr>
            <a:r>
              <a:rPr dirty="0" sz="1300" spc="-10" b="1">
                <a:latin typeface="Courier New"/>
                <a:cs typeface="Courier New"/>
              </a:rPr>
              <a:t>FOR I IN 1 .. </a:t>
            </a:r>
            <a:r>
              <a:rPr dirty="0" sz="1300" spc="-15" b="1">
                <a:latin typeface="Courier New"/>
                <a:cs typeface="Courier New"/>
              </a:rPr>
              <a:t>depts.COUNT</a:t>
            </a:r>
            <a:r>
              <a:rPr dirty="0" sz="1300" spc="-75" b="1">
                <a:latin typeface="Courier New"/>
                <a:cs typeface="Courier New"/>
              </a:rPr>
              <a:t> </a:t>
            </a:r>
            <a:r>
              <a:rPr dirty="0" sz="1300" spc="-15" b="1">
                <a:latin typeface="Courier New"/>
                <a:cs typeface="Courier New"/>
              </a:rPr>
              <a:t>LOOP</a:t>
            </a:r>
            <a:endParaRPr sz="1300">
              <a:latin typeface="Courier New"/>
              <a:cs typeface="Courier New"/>
            </a:endParaRPr>
          </a:p>
          <a:p>
            <a:pPr marL="466090">
              <a:lnSpc>
                <a:spcPts val="1465"/>
              </a:lnSpc>
            </a:pPr>
            <a:r>
              <a:rPr dirty="0" sz="1300" spc="-20" b="1">
                <a:latin typeface="Courier New"/>
                <a:cs typeface="Courier New"/>
              </a:rPr>
              <a:t>DBMS_OUTPUT.PUT_LINE(depts(i).department_id</a:t>
            </a:r>
            <a:endParaRPr sz="1300">
              <a:latin typeface="Courier New"/>
              <a:cs typeface="Courier New"/>
            </a:endParaRPr>
          </a:p>
          <a:p>
            <a:pPr marL="269875" marR="1310640" indent="293370">
              <a:lnSpc>
                <a:spcPts val="1470"/>
              </a:lnSpc>
              <a:spcBef>
                <a:spcPts val="75"/>
              </a:spcBef>
            </a:pPr>
            <a:r>
              <a:rPr dirty="0" sz="1300" spc="-15" b="1">
                <a:latin typeface="Courier New"/>
                <a:cs typeface="Courier New"/>
              </a:rPr>
              <a:t>||' </a:t>
            </a:r>
            <a:r>
              <a:rPr dirty="0" sz="1300" spc="-20" b="1">
                <a:latin typeface="Courier New"/>
                <a:cs typeface="Courier New"/>
              </a:rPr>
              <a:t>'||depts(i).department_name);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74930">
              <a:lnSpc>
                <a:spcPts val="1430"/>
              </a:lnSpc>
            </a:pPr>
            <a:r>
              <a:rPr dirty="0" sz="1300" spc="-20" b="1">
                <a:latin typeface="Courier New"/>
                <a:cs typeface="Courier New"/>
              </a:rPr>
              <a:t>END;</a:t>
            </a:r>
            <a:endParaRPr sz="1300">
              <a:latin typeface="Courier New"/>
              <a:cs typeface="Courier New"/>
            </a:endParaRPr>
          </a:p>
        </p:txBody>
      </p:sp>
      <p:sp>
        <p:nvSpPr>
          <p:cNvPr id="7" name="object 7"/>
          <p:cNvSpPr txBox="1"/>
          <p:nvPr/>
        </p:nvSpPr>
        <p:spPr>
          <a:xfrm>
            <a:off x="743204" y="5591809"/>
            <a:ext cx="6266815" cy="3653154"/>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5" b="1">
                <a:latin typeface="Courier New"/>
                <a:cs typeface="Courier New"/>
              </a:rPr>
              <a:t>BULK</a:t>
            </a:r>
            <a:r>
              <a:rPr dirty="0" sz="1300" spc="-405" b="1">
                <a:latin typeface="Courier New"/>
                <a:cs typeface="Courier New"/>
              </a:rPr>
              <a:t> </a:t>
            </a:r>
            <a:r>
              <a:rPr dirty="0" sz="1300" spc="15" b="1">
                <a:latin typeface="Courier New"/>
                <a:cs typeface="Courier New"/>
              </a:rPr>
              <a:t>COLLECT</a:t>
            </a:r>
            <a:r>
              <a:rPr dirty="0" sz="1300" spc="-405" b="1">
                <a:latin typeface="Courier New"/>
                <a:cs typeface="Courier New"/>
              </a:rPr>
              <a:t> </a:t>
            </a:r>
            <a:r>
              <a:rPr dirty="0" sz="1300" spc="15" b="1">
                <a:latin typeface="Courier New"/>
                <a:cs typeface="Courier New"/>
              </a:rPr>
              <a:t>INTO</a:t>
            </a:r>
            <a:r>
              <a:rPr dirty="0" sz="1300" spc="-405" b="1">
                <a:latin typeface="Courier New"/>
                <a:cs typeface="Courier New"/>
              </a:rPr>
              <a:t> </a:t>
            </a:r>
            <a:r>
              <a:rPr dirty="0" sz="1300" spc="10" b="1">
                <a:latin typeface="Arial"/>
                <a:cs typeface="Arial"/>
              </a:rPr>
              <a:t>with</a:t>
            </a:r>
            <a:r>
              <a:rPr dirty="0" sz="1300" b="1">
                <a:latin typeface="Arial"/>
                <a:cs typeface="Arial"/>
              </a:rPr>
              <a:t> </a:t>
            </a:r>
            <a:r>
              <a:rPr dirty="0" sz="1300" spc="5" b="1">
                <a:latin typeface="Arial"/>
                <a:cs typeface="Arial"/>
              </a:rPr>
              <a:t>Cursors</a:t>
            </a:r>
            <a:endParaRPr sz="1300">
              <a:latin typeface="Arial"/>
              <a:cs typeface="Arial"/>
            </a:endParaRPr>
          </a:p>
          <a:p>
            <a:pPr marL="138430">
              <a:lnSpc>
                <a:spcPct val="100000"/>
              </a:lnSpc>
              <a:spcBef>
                <a:spcPts val="420"/>
              </a:spcBef>
            </a:pPr>
            <a:r>
              <a:rPr dirty="0" sz="1300" spc="5">
                <a:latin typeface="Times New Roman"/>
                <a:cs typeface="Times New Roman"/>
              </a:rPr>
              <a:t>In Oracle Database 10</a:t>
            </a:r>
            <a:r>
              <a:rPr dirty="0" sz="1300" spc="5" i="1">
                <a:latin typeface="Times New Roman"/>
                <a:cs typeface="Times New Roman"/>
              </a:rPr>
              <a:t>g</a:t>
            </a:r>
            <a:r>
              <a:rPr dirty="0" sz="1300" spc="5">
                <a:latin typeface="Times New Roman"/>
                <a:cs typeface="Times New Roman"/>
              </a:rPr>
              <a:t>, when using cursors in PL/SQL, </a:t>
            </a:r>
            <a:r>
              <a:rPr dirty="0" sz="1300" spc="10">
                <a:latin typeface="Times New Roman"/>
                <a:cs typeface="Times New Roman"/>
              </a:rPr>
              <a:t>you </a:t>
            </a:r>
            <a:r>
              <a:rPr dirty="0" sz="1300" spc="5">
                <a:latin typeface="Times New Roman"/>
                <a:cs typeface="Times New Roman"/>
              </a:rPr>
              <a:t>can use a form of the</a:t>
            </a:r>
            <a:r>
              <a:rPr dirty="0" sz="1300" spc="105">
                <a:latin typeface="Times New Roman"/>
                <a:cs typeface="Times New Roman"/>
              </a:rPr>
              <a:t> </a:t>
            </a:r>
            <a:r>
              <a:rPr dirty="0" sz="1300" spc="10">
                <a:latin typeface="Courier New"/>
                <a:cs typeface="Courier New"/>
              </a:rPr>
              <a:t>FETCH</a:t>
            </a:r>
            <a:endParaRPr sz="1300">
              <a:latin typeface="Courier New"/>
              <a:cs typeface="Courier New"/>
            </a:endParaRPr>
          </a:p>
          <a:p>
            <a:pPr marL="138430">
              <a:lnSpc>
                <a:spcPct val="100000"/>
              </a:lnSpc>
              <a:spcBef>
                <a:spcPts val="95"/>
              </a:spcBef>
            </a:pPr>
            <a:r>
              <a:rPr dirty="0" sz="1300" spc="5">
                <a:latin typeface="Times New Roman"/>
                <a:cs typeface="Times New Roman"/>
              </a:rPr>
              <a:t>statement that supports the bulk collection syntax </a:t>
            </a:r>
            <a:r>
              <a:rPr dirty="0" sz="1300" spc="10">
                <a:latin typeface="Times New Roman"/>
                <a:cs typeface="Times New Roman"/>
              </a:rPr>
              <a:t>shown </a:t>
            </a: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a:t>
            </a:r>
            <a:r>
              <a:rPr dirty="0" sz="1300" spc="65">
                <a:latin typeface="Times New Roman"/>
                <a:cs typeface="Times New Roman"/>
              </a:rPr>
              <a:t> </a:t>
            </a:r>
            <a:r>
              <a:rPr dirty="0" sz="1300" spc="5">
                <a:latin typeface="Times New Roman"/>
                <a:cs typeface="Times New Roman"/>
              </a:rPr>
              <a:t>slide.</a:t>
            </a:r>
            <a:endParaRPr sz="1300">
              <a:latin typeface="Times New Roman"/>
              <a:cs typeface="Times New Roman"/>
            </a:endParaRPr>
          </a:p>
          <a:p>
            <a:pPr marL="138430">
              <a:lnSpc>
                <a:spcPct val="100000"/>
              </a:lnSpc>
              <a:spcBef>
                <a:spcPts val="345"/>
              </a:spcBef>
            </a:pPr>
            <a:r>
              <a:rPr dirty="0" sz="1300" spc="5">
                <a:latin typeface="Times New Roman"/>
                <a:cs typeface="Times New Roman"/>
              </a:rPr>
              <a:t>This</a:t>
            </a:r>
            <a:r>
              <a:rPr dirty="0" sz="1300">
                <a:latin typeface="Times New Roman"/>
                <a:cs typeface="Times New Roman"/>
              </a:rPr>
              <a:t> </a:t>
            </a:r>
            <a:r>
              <a:rPr dirty="0" sz="1300" spc="10">
                <a:latin typeface="Times New Roman"/>
                <a:cs typeface="Times New Roman"/>
              </a:rPr>
              <a:t>example</a:t>
            </a:r>
            <a:r>
              <a:rPr dirty="0" sz="1300">
                <a:latin typeface="Times New Roman"/>
                <a:cs typeface="Times New Roman"/>
              </a:rPr>
              <a:t> </a:t>
            </a:r>
            <a:r>
              <a:rPr dirty="0" sz="1300" spc="10">
                <a:latin typeface="Times New Roman"/>
                <a:cs typeface="Times New Roman"/>
              </a:rPr>
              <a:t>shows</a:t>
            </a:r>
            <a:r>
              <a:rPr dirty="0" sz="1300">
                <a:latin typeface="Times New Roman"/>
                <a:cs typeface="Times New Roman"/>
              </a:rPr>
              <a:t> </a:t>
            </a:r>
            <a:r>
              <a:rPr dirty="0" sz="1300" spc="10">
                <a:latin typeface="Times New Roman"/>
                <a:cs typeface="Times New Roman"/>
              </a:rPr>
              <a:t>how</a:t>
            </a:r>
            <a:r>
              <a:rPr dirty="0" sz="1300">
                <a:latin typeface="Times New Roman"/>
                <a:cs typeface="Times New Roman"/>
              </a:rPr>
              <a:t> </a:t>
            </a:r>
            <a:r>
              <a:rPr dirty="0" sz="1300" spc="15">
                <a:latin typeface="Courier New"/>
                <a:cs typeface="Courier New"/>
              </a:rPr>
              <a:t>BULK</a:t>
            </a:r>
            <a:r>
              <a:rPr dirty="0" sz="1300" spc="-445">
                <a:latin typeface="Courier New"/>
                <a:cs typeface="Courier New"/>
              </a:rPr>
              <a:t> </a:t>
            </a:r>
            <a:r>
              <a:rPr dirty="0" sz="1300" spc="15">
                <a:latin typeface="Courier New"/>
                <a:cs typeface="Courier New"/>
              </a:rPr>
              <a:t>COLLECT</a:t>
            </a:r>
            <a:r>
              <a:rPr dirty="0" sz="1300" spc="-445">
                <a:latin typeface="Courier New"/>
                <a:cs typeface="Courier New"/>
              </a:rPr>
              <a:t> </a:t>
            </a:r>
            <a:r>
              <a:rPr dirty="0" sz="1300" spc="15">
                <a:latin typeface="Courier New"/>
                <a:cs typeface="Courier New"/>
              </a:rPr>
              <a:t>INTO</a:t>
            </a:r>
            <a:r>
              <a:rPr dirty="0" sz="1300" spc="-455">
                <a:latin typeface="Courier New"/>
                <a:cs typeface="Courier New"/>
              </a:rPr>
              <a:t> </a:t>
            </a:r>
            <a:r>
              <a:rPr dirty="0" sz="1300" spc="10">
                <a:latin typeface="Times New Roman"/>
                <a:cs typeface="Times New Roman"/>
              </a:rPr>
              <a:t>can</a:t>
            </a:r>
            <a:r>
              <a:rPr dirty="0" sz="1300" spc="5">
                <a:latin typeface="Times New Roman"/>
                <a:cs typeface="Times New Roman"/>
              </a:rPr>
              <a:t> be used with cursors.</a:t>
            </a:r>
            <a:endParaRPr sz="1300">
              <a:latin typeface="Times New Roman"/>
              <a:cs typeface="Times New Roman"/>
            </a:endParaRPr>
          </a:p>
          <a:p>
            <a:pPr marL="138430" marR="5080">
              <a:lnSpc>
                <a:spcPct val="106100"/>
              </a:lnSpc>
              <a:spcBef>
                <a:spcPts val="325"/>
              </a:spcBef>
            </a:pPr>
            <a:r>
              <a:rPr dirty="0" sz="1300" spc="10">
                <a:latin typeface="Times New Roman"/>
                <a:cs typeface="Times New Roman"/>
              </a:rPr>
              <a:t>You </a:t>
            </a:r>
            <a:r>
              <a:rPr dirty="0" sz="1300" spc="5">
                <a:latin typeface="Times New Roman"/>
                <a:cs typeface="Times New Roman"/>
              </a:rPr>
              <a:t>can </a:t>
            </a:r>
            <a:r>
              <a:rPr dirty="0" sz="1300" spc="10">
                <a:latin typeface="Times New Roman"/>
                <a:cs typeface="Times New Roman"/>
              </a:rPr>
              <a:t>also </a:t>
            </a:r>
            <a:r>
              <a:rPr dirty="0" sz="1300" spc="5">
                <a:latin typeface="Times New Roman"/>
                <a:cs typeface="Times New Roman"/>
              </a:rPr>
              <a:t>add a </a:t>
            </a:r>
            <a:r>
              <a:rPr dirty="0" sz="1300" spc="15">
                <a:latin typeface="Courier New"/>
                <a:cs typeface="Courier New"/>
              </a:rPr>
              <a:t>LIMIT</a:t>
            </a:r>
            <a:r>
              <a:rPr dirty="0" sz="1300" spc="-385">
                <a:latin typeface="Courier New"/>
                <a:cs typeface="Courier New"/>
              </a:rPr>
              <a:t> </a:t>
            </a:r>
            <a:r>
              <a:rPr dirty="0" sz="1300" spc="5">
                <a:latin typeface="Times New Roman"/>
                <a:cs typeface="Times New Roman"/>
              </a:rPr>
              <a:t>clause to control the </a:t>
            </a:r>
            <a:r>
              <a:rPr dirty="0" sz="1300" spc="10">
                <a:latin typeface="Times New Roman"/>
                <a:cs typeface="Times New Roman"/>
              </a:rPr>
              <a:t>number </a:t>
            </a:r>
            <a:r>
              <a:rPr dirty="0" sz="1300" spc="5">
                <a:latin typeface="Times New Roman"/>
                <a:cs typeface="Times New Roman"/>
              </a:rPr>
              <a:t>of rows fetched in </a:t>
            </a:r>
            <a:r>
              <a:rPr dirty="0" sz="1300" spc="10">
                <a:latin typeface="Times New Roman"/>
                <a:cs typeface="Times New Roman"/>
              </a:rPr>
              <a:t>each </a:t>
            </a:r>
            <a:r>
              <a:rPr dirty="0" sz="1300" spc="5">
                <a:latin typeface="Times New Roman"/>
                <a:cs typeface="Times New Roman"/>
              </a:rPr>
              <a:t>operation.  </a:t>
            </a:r>
            <a:r>
              <a:rPr dirty="0" sz="1300" spc="10">
                <a:latin typeface="Times New Roman"/>
                <a:cs typeface="Times New Roman"/>
              </a:rPr>
              <a:t>The </a:t>
            </a:r>
            <a:r>
              <a:rPr dirty="0" sz="1300" spc="5">
                <a:latin typeface="Times New Roman"/>
                <a:cs typeface="Times New Roman"/>
              </a:rPr>
              <a:t>code example in the slide could be modified as</a:t>
            </a:r>
            <a:r>
              <a:rPr dirty="0" sz="1300" spc="30">
                <a:latin typeface="Times New Roman"/>
                <a:cs typeface="Times New Roman"/>
              </a:rPr>
              <a:t> </a:t>
            </a:r>
            <a:r>
              <a:rPr dirty="0" sz="1300" spc="5">
                <a:latin typeface="Times New Roman"/>
                <a:cs typeface="Times New Roman"/>
              </a:rPr>
              <a:t>follows:</a:t>
            </a:r>
            <a:endParaRPr sz="1300">
              <a:latin typeface="Times New Roman"/>
              <a:cs typeface="Times New Roman"/>
            </a:endParaRPr>
          </a:p>
          <a:p>
            <a:pPr marL="1017905">
              <a:lnSpc>
                <a:spcPts val="1375"/>
              </a:lnSpc>
            </a:pPr>
            <a:r>
              <a:rPr dirty="0" sz="1200" spc="5">
                <a:latin typeface="Courier New"/>
                <a:cs typeface="Courier New"/>
              </a:rPr>
              <a:t>CREATE PROCEDURE get_departments(loc</a:t>
            </a:r>
            <a:r>
              <a:rPr dirty="0" sz="1200" spc="10">
                <a:latin typeface="Courier New"/>
                <a:cs typeface="Courier New"/>
              </a:rPr>
              <a:t> </a:t>
            </a:r>
            <a:r>
              <a:rPr dirty="0" sz="1200" spc="5">
                <a:latin typeface="Courier New"/>
                <a:cs typeface="Courier New"/>
              </a:rPr>
              <a:t>NUMBER,</a:t>
            </a:r>
            <a:endParaRPr sz="1200">
              <a:latin typeface="Courier New"/>
              <a:cs typeface="Courier New"/>
            </a:endParaRPr>
          </a:p>
          <a:p>
            <a:pPr marL="1202690">
              <a:lnSpc>
                <a:spcPct val="100000"/>
              </a:lnSpc>
              <a:spcBef>
                <a:spcPts val="20"/>
              </a:spcBef>
            </a:pPr>
            <a:r>
              <a:rPr dirty="0" sz="1200" spc="5" b="1">
                <a:latin typeface="Courier New"/>
                <a:cs typeface="Courier New"/>
              </a:rPr>
              <a:t>nrows NUMBER</a:t>
            </a:r>
            <a:r>
              <a:rPr dirty="0" sz="1200" spc="5">
                <a:latin typeface="Courier New"/>
                <a:cs typeface="Courier New"/>
              </a:rPr>
              <a:t>)</a:t>
            </a:r>
            <a:r>
              <a:rPr dirty="0" sz="1200" spc="10">
                <a:latin typeface="Courier New"/>
                <a:cs typeface="Courier New"/>
              </a:rPr>
              <a:t> </a:t>
            </a:r>
            <a:r>
              <a:rPr dirty="0" sz="1200" spc="5">
                <a:latin typeface="Courier New"/>
                <a:cs typeface="Courier New"/>
              </a:rPr>
              <a:t>IS</a:t>
            </a:r>
            <a:endParaRPr sz="1200">
              <a:latin typeface="Courier New"/>
              <a:cs typeface="Courier New"/>
            </a:endParaRPr>
          </a:p>
          <a:p>
            <a:pPr marL="1202690">
              <a:lnSpc>
                <a:spcPct val="100000"/>
              </a:lnSpc>
              <a:spcBef>
                <a:spcPts val="20"/>
              </a:spcBef>
            </a:pPr>
            <a:r>
              <a:rPr dirty="0" sz="1200" spc="5">
                <a:latin typeface="Courier New"/>
                <a:cs typeface="Courier New"/>
              </a:rPr>
              <a:t>CURSOR dept_csr IS SELECT * FROM</a:t>
            </a:r>
            <a:r>
              <a:rPr dirty="0" sz="1200" spc="15">
                <a:latin typeface="Courier New"/>
                <a:cs typeface="Courier New"/>
              </a:rPr>
              <a:t> </a:t>
            </a:r>
            <a:r>
              <a:rPr dirty="0" sz="1200" spc="5">
                <a:latin typeface="Courier New"/>
                <a:cs typeface="Courier New"/>
              </a:rPr>
              <a:t>departments</a:t>
            </a:r>
            <a:endParaRPr sz="1200">
              <a:latin typeface="Courier New"/>
              <a:cs typeface="Courier New"/>
            </a:endParaRPr>
          </a:p>
          <a:p>
            <a:pPr marL="1202690" marR="702945" indent="1758950">
              <a:lnSpc>
                <a:spcPct val="101299"/>
              </a:lnSpc>
            </a:pPr>
            <a:r>
              <a:rPr dirty="0" sz="1200" spc="5">
                <a:latin typeface="Courier New"/>
                <a:cs typeface="Courier New"/>
              </a:rPr>
              <a:t>WHERE location_id = loc;  TYPE dept_tabtype IS TABLE OF dept_csr%ROWTYPE;  depts dept_tabtype;</a:t>
            </a:r>
            <a:endParaRPr sz="1200">
              <a:latin typeface="Courier New"/>
              <a:cs typeface="Courier New"/>
            </a:endParaRPr>
          </a:p>
          <a:p>
            <a:pPr marL="1018540">
              <a:lnSpc>
                <a:spcPct val="100000"/>
              </a:lnSpc>
              <a:spcBef>
                <a:spcPts val="15"/>
              </a:spcBef>
            </a:pPr>
            <a:r>
              <a:rPr dirty="0" sz="1200" spc="5">
                <a:latin typeface="Courier New"/>
                <a:cs typeface="Courier New"/>
              </a:rPr>
              <a:t>BEGIN</a:t>
            </a:r>
            <a:endParaRPr sz="1200">
              <a:latin typeface="Courier New"/>
              <a:cs typeface="Courier New"/>
            </a:endParaRPr>
          </a:p>
          <a:p>
            <a:pPr marL="1202690">
              <a:lnSpc>
                <a:spcPct val="100000"/>
              </a:lnSpc>
              <a:spcBef>
                <a:spcPts val="20"/>
              </a:spcBef>
            </a:pPr>
            <a:r>
              <a:rPr dirty="0" sz="1200" spc="5">
                <a:latin typeface="Courier New"/>
                <a:cs typeface="Courier New"/>
              </a:rPr>
              <a:t>OPEN dept_csr;</a:t>
            </a:r>
            <a:endParaRPr sz="1200">
              <a:latin typeface="Courier New"/>
              <a:cs typeface="Courier New"/>
            </a:endParaRPr>
          </a:p>
          <a:p>
            <a:pPr marL="1202690" marR="334010" indent="-635">
              <a:lnSpc>
                <a:spcPct val="101299"/>
              </a:lnSpc>
            </a:pPr>
            <a:r>
              <a:rPr dirty="0" sz="1200" spc="5">
                <a:latin typeface="Courier New"/>
                <a:cs typeface="Courier New"/>
              </a:rPr>
              <a:t>FETCH dept_csr BULK COLLECT INTO depts </a:t>
            </a:r>
            <a:r>
              <a:rPr dirty="0" sz="1200" spc="5" b="1">
                <a:latin typeface="Courier New"/>
                <a:cs typeface="Courier New"/>
              </a:rPr>
              <a:t>LIMIT nrows</a:t>
            </a:r>
            <a:r>
              <a:rPr dirty="0" sz="1200" spc="5">
                <a:latin typeface="Courier New"/>
                <a:cs typeface="Courier New"/>
              </a:rPr>
              <a:t>;  CLOSE dept_csr;  DBMS_OUTPUT.PUT_LINE(depts.COUNT||' rows</a:t>
            </a:r>
            <a:r>
              <a:rPr dirty="0" sz="1200" spc="15">
                <a:latin typeface="Courier New"/>
                <a:cs typeface="Courier New"/>
              </a:rPr>
              <a:t> </a:t>
            </a:r>
            <a:r>
              <a:rPr dirty="0" sz="1200" spc="5">
                <a:latin typeface="Courier New"/>
                <a:cs typeface="Courier New"/>
              </a:rPr>
              <a:t>read');</a:t>
            </a:r>
            <a:endParaRPr sz="1200">
              <a:latin typeface="Courier New"/>
              <a:cs typeface="Courier New"/>
            </a:endParaRPr>
          </a:p>
          <a:p>
            <a:pPr marL="1018540">
              <a:lnSpc>
                <a:spcPct val="100000"/>
              </a:lnSpc>
              <a:spcBef>
                <a:spcPts val="10"/>
              </a:spcBef>
            </a:pPr>
            <a:r>
              <a:rPr dirty="0" sz="1200" spc="5">
                <a:latin typeface="Courier New"/>
                <a:cs typeface="Courier New"/>
              </a:rPr>
              <a:t>END;</a:t>
            </a:r>
            <a:endParaRPr sz="12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761744" y="4317491"/>
            <a:ext cx="4358640" cy="180975"/>
          </a:xfrm>
          <a:prstGeom prst="rect">
            <a:avLst/>
          </a:prstGeom>
          <a:solidFill>
            <a:srgbClr val="CCCCCC"/>
          </a:solidFill>
          <a:ln w="20574">
            <a:solidFill>
              <a:srgbClr val="FF0000"/>
            </a:solidFill>
          </a:ln>
        </p:spPr>
        <p:txBody>
          <a:bodyPr wrap="square" lIns="0" tIns="0" rIns="0" bIns="0" rtlCol="0" vert="horz">
            <a:spAutoFit/>
          </a:bodyPr>
          <a:lstStyle/>
          <a:p>
            <a:pPr marL="41275">
              <a:lnSpc>
                <a:spcPts val="1220"/>
              </a:lnSpc>
            </a:pPr>
            <a:r>
              <a:rPr dirty="0" sz="1300" spc="-15" b="1">
                <a:latin typeface="Courier New"/>
                <a:cs typeface="Courier New"/>
              </a:rPr>
              <a:t>RETURNING salary BULK COLLECT INTO</a:t>
            </a:r>
            <a:r>
              <a:rPr dirty="0" sz="1300" spc="-70" b="1">
                <a:latin typeface="Courier New"/>
                <a:cs typeface="Courier New"/>
              </a:rPr>
              <a:t> </a:t>
            </a:r>
            <a:r>
              <a:rPr dirty="0" sz="1300" spc="-20" b="1">
                <a:latin typeface="Courier New"/>
                <a:cs typeface="Courier New"/>
              </a:rPr>
              <a:t>new_sals;</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7</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092451"/>
            <a:ext cx="5105400" cy="2824480"/>
          </a:xfrm>
          <a:prstGeom prst="rect">
            <a:avLst/>
          </a:prstGeom>
          <a:solidFill>
            <a:srgbClr val="CCCCCC"/>
          </a:solidFill>
          <a:ln w="20574">
            <a:solidFill>
              <a:srgbClr val="000000"/>
            </a:solidFill>
          </a:ln>
        </p:spPr>
        <p:txBody>
          <a:bodyPr wrap="square" lIns="0" tIns="29209" rIns="0" bIns="0" rtlCol="0" vert="horz">
            <a:spAutoFit/>
          </a:bodyPr>
          <a:lstStyle/>
          <a:p>
            <a:pPr marL="368300" marR="628015" indent="-292735">
              <a:lnSpc>
                <a:spcPts val="1550"/>
              </a:lnSpc>
              <a:spcBef>
                <a:spcPts val="229"/>
              </a:spcBef>
            </a:pPr>
            <a:r>
              <a:rPr dirty="0" sz="1300" spc="-15" b="1">
                <a:latin typeface="Courier New"/>
                <a:cs typeface="Courier New"/>
              </a:rPr>
              <a:t>CREATE PROCEDURE raise_salary(rate NUMBER) </a:t>
            </a:r>
            <a:r>
              <a:rPr dirty="0" sz="1300" spc="-20" b="1">
                <a:latin typeface="Courier New"/>
                <a:cs typeface="Courier New"/>
              </a:rPr>
              <a:t>IS  </a:t>
            </a:r>
            <a:r>
              <a:rPr dirty="0" sz="1300" spc="-15" b="1">
                <a:latin typeface="Courier New"/>
                <a:cs typeface="Courier New"/>
              </a:rPr>
              <a:t>TYPE emplist IS TABLE OF</a:t>
            </a:r>
            <a:r>
              <a:rPr dirty="0" sz="1300" spc="-45" b="1">
                <a:latin typeface="Courier New"/>
                <a:cs typeface="Courier New"/>
              </a:rPr>
              <a:t> </a:t>
            </a:r>
            <a:r>
              <a:rPr dirty="0" sz="1300" spc="-20" b="1">
                <a:latin typeface="Courier New"/>
                <a:cs typeface="Courier New"/>
              </a:rPr>
              <a:t>NUMBER;</a:t>
            </a:r>
            <a:endParaRPr sz="1300">
              <a:latin typeface="Courier New"/>
              <a:cs typeface="Courier New"/>
            </a:endParaRPr>
          </a:p>
          <a:p>
            <a:pPr marL="368300">
              <a:lnSpc>
                <a:spcPts val="1485"/>
              </a:lnSpc>
            </a:pPr>
            <a:r>
              <a:rPr dirty="0" sz="1300" spc="-15" b="1">
                <a:latin typeface="Courier New"/>
                <a:cs typeface="Courier New"/>
              </a:rPr>
              <a:t>TYPE numlist IS TABLE OF</a:t>
            </a:r>
            <a:r>
              <a:rPr dirty="0" sz="1300" spc="-30" b="1">
                <a:latin typeface="Courier New"/>
                <a:cs typeface="Courier New"/>
              </a:rPr>
              <a:t> </a:t>
            </a:r>
            <a:r>
              <a:rPr dirty="0" sz="1300" spc="-20" b="1">
                <a:latin typeface="Courier New"/>
                <a:cs typeface="Courier New"/>
              </a:rPr>
              <a:t>employees.salary%TYPE</a:t>
            </a:r>
            <a:endParaRPr sz="1300">
              <a:latin typeface="Courier New"/>
              <a:cs typeface="Courier New"/>
            </a:endParaRPr>
          </a:p>
          <a:p>
            <a:pPr marL="564515">
              <a:lnSpc>
                <a:spcPts val="1550"/>
              </a:lnSpc>
            </a:pPr>
            <a:r>
              <a:rPr dirty="0" sz="1300" spc="-15" b="1">
                <a:latin typeface="Courier New"/>
                <a:cs typeface="Courier New"/>
              </a:rPr>
              <a:t>INDEX BY</a:t>
            </a:r>
            <a:r>
              <a:rPr dirty="0" sz="1300" spc="-20" b="1">
                <a:latin typeface="Courier New"/>
                <a:cs typeface="Courier New"/>
              </a:rPr>
              <a:t> BINARY_INTEGER;</a:t>
            </a:r>
            <a:endParaRPr sz="1300">
              <a:latin typeface="Courier New"/>
              <a:cs typeface="Courier New"/>
            </a:endParaRPr>
          </a:p>
          <a:p>
            <a:pPr marL="368300" marR="334645">
              <a:lnSpc>
                <a:spcPts val="1550"/>
              </a:lnSpc>
              <a:spcBef>
                <a:spcPts val="55"/>
              </a:spcBef>
              <a:tabLst>
                <a:tab pos="1247140" algn="l"/>
              </a:tabLst>
            </a:pPr>
            <a:r>
              <a:rPr dirty="0" sz="1300" spc="-15" b="1">
                <a:latin typeface="Courier New"/>
                <a:cs typeface="Courier New"/>
              </a:rPr>
              <a:t>emp_ids	emplist := </a:t>
            </a:r>
            <a:r>
              <a:rPr dirty="0" sz="1300" spc="-20" b="1">
                <a:latin typeface="Courier New"/>
                <a:cs typeface="Courier New"/>
              </a:rPr>
              <a:t>emplist(100,101,102,104);  </a:t>
            </a:r>
            <a:r>
              <a:rPr dirty="0" sz="1300" spc="-15" b="1">
                <a:latin typeface="Courier New"/>
                <a:cs typeface="Courier New"/>
              </a:rPr>
              <a:t>new_sals</a:t>
            </a:r>
            <a:r>
              <a:rPr dirty="0" sz="1300" spc="-25" b="1">
                <a:latin typeface="Courier New"/>
                <a:cs typeface="Courier New"/>
              </a:rPr>
              <a:t> </a:t>
            </a:r>
            <a:r>
              <a:rPr dirty="0" sz="1300" spc="-15" b="1">
                <a:latin typeface="Courier New"/>
                <a:cs typeface="Courier New"/>
              </a:rPr>
              <a:t>numlist;</a:t>
            </a:r>
            <a:endParaRPr sz="1300">
              <a:latin typeface="Courier New"/>
              <a:cs typeface="Courier New"/>
            </a:endParaRPr>
          </a:p>
          <a:p>
            <a:pPr marL="75565">
              <a:lnSpc>
                <a:spcPts val="1485"/>
              </a:lnSpc>
            </a:pPr>
            <a:r>
              <a:rPr dirty="0" sz="1300" spc="-15" b="1">
                <a:latin typeface="Courier New"/>
                <a:cs typeface="Courier New"/>
              </a:rPr>
              <a:t>BEGIN</a:t>
            </a:r>
            <a:endParaRPr sz="1300">
              <a:latin typeface="Courier New"/>
              <a:cs typeface="Courier New"/>
            </a:endParaRPr>
          </a:p>
          <a:p>
            <a:pPr marL="466725" marR="822960" indent="-196215">
              <a:lnSpc>
                <a:spcPts val="1550"/>
              </a:lnSpc>
              <a:spcBef>
                <a:spcPts val="50"/>
              </a:spcBef>
            </a:pPr>
            <a:r>
              <a:rPr dirty="0" sz="1300" spc="-15" b="1">
                <a:latin typeface="Courier New"/>
                <a:cs typeface="Courier New"/>
              </a:rPr>
              <a:t>FORALL </a:t>
            </a:r>
            <a:r>
              <a:rPr dirty="0" sz="1300" spc="-10" b="1">
                <a:latin typeface="Courier New"/>
                <a:cs typeface="Courier New"/>
              </a:rPr>
              <a:t>i </a:t>
            </a:r>
            <a:r>
              <a:rPr dirty="0" sz="1300" spc="-15" b="1">
                <a:latin typeface="Courier New"/>
                <a:cs typeface="Courier New"/>
              </a:rPr>
              <a:t>IN </a:t>
            </a:r>
            <a:r>
              <a:rPr dirty="0" sz="1300" spc="-20" b="1">
                <a:latin typeface="Courier New"/>
                <a:cs typeface="Courier New"/>
              </a:rPr>
              <a:t>emp_ids.FIRST </a:t>
            </a:r>
            <a:r>
              <a:rPr dirty="0" sz="1300" spc="-15" b="1">
                <a:latin typeface="Courier New"/>
                <a:cs typeface="Courier New"/>
              </a:rPr>
              <a:t>.. </a:t>
            </a:r>
            <a:r>
              <a:rPr dirty="0" sz="1300" spc="-20" b="1">
                <a:latin typeface="Courier New"/>
                <a:cs typeface="Courier New"/>
              </a:rPr>
              <a:t>emp_ids.LAST  </a:t>
            </a:r>
            <a:r>
              <a:rPr dirty="0" sz="1300" spc="-15" b="1">
                <a:latin typeface="Courier New"/>
                <a:cs typeface="Courier New"/>
              </a:rPr>
              <a:t>UPDATE</a:t>
            </a:r>
            <a:r>
              <a:rPr dirty="0" sz="1300" spc="-20" b="1">
                <a:latin typeface="Courier New"/>
                <a:cs typeface="Courier New"/>
              </a:rPr>
              <a:t> employees</a:t>
            </a:r>
            <a:endParaRPr sz="1300">
              <a:latin typeface="Courier New"/>
              <a:cs typeface="Courier New"/>
            </a:endParaRPr>
          </a:p>
          <a:p>
            <a:pPr marL="466725" marR="1114425" indent="194945">
              <a:lnSpc>
                <a:spcPts val="1540"/>
              </a:lnSpc>
              <a:spcBef>
                <a:spcPts val="5"/>
              </a:spcBef>
            </a:pPr>
            <a:r>
              <a:rPr dirty="0" sz="1300" spc="-15" b="1">
                <a:latin typeface="Courier New"/>
                <a:cs typeface="Courier New"/>
              </a:rPr>
              <a:t>SET </a:t>
            </a:r>
            <a:r>
              <a:rPr dirty="0" sz="1300" spc="-20" b="1">
                <a:latin typeface="Courier New"/>
                <a:cs typeface="Courier New"/>
              </a:rPr>
              <a:t>commission_pct </a:t>
            </a:r>
            <a:r>
              <a:rPr dirty="0" sz="1300" spc="-10" b="1">
                <a:latin typeface="Courier New"/>
                <a:cs typeface="Courier New"/>
              </a:rPr>
              <a:t>= </a:t>
            </a:r>
            <a:r>
              <a:rPr dirty="0" sz="1300" spc="-15" b="1">
                <a:latin typeface="Courier New"/>
                <a:cs typeface="Courier New"/>
              </a:rPr>
              <a:t>rate </a:t>
            </a:r>
            <a:r>
              <a:rPr dirty="0" sz="1300" spc="-10" b="1">
                <a:latin typeface="Courier New"/>
                <a:cs typeface="Courier New"/>
              </a:rPr>
              <a:t>* </a:t>
            </a:r>
            <a:r>
              <a:rPr dirty="0" sz="1300" spc="-20" b="1">
                <a:latin typeface="Courier New"/>
                <a:cs typeface="Courier New"/>
              </a:rPr>
              <a:t>salary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emp_ids(i)</a:t>
            </a:r>
            <a:endParaRPr sz="1300">
              <a:latin typeface="Courier New"/>
              <a:cs typeface="Courier New"/>
            </a:endParaRPr>
          </a:p>
          <a:p>
            <a:pPr>
              <a:lnSpc>
                <a:spcPct val="100000"/>
              </a:lnSpc>
              <a:spcBef>
                <a:spcPts val="15"/>
              </a:spcBef>
            </a:pPr>
            <a:endParaRPr sz="1300">
              <a:latin typeface="Courier New"/>
              <a:cs typeface="Courier New"/>
            </a:endParaRPr>
          </a:p>
          <a:p>
            <a:pPr marL="271145">
              <a:lnSpc>
                <a:spcPts val="1555"/>
              </a:lnSpc>
            </a:pPr>
            <a:r>
              <a:rPr dirty="0" sz="1300" spc="-15" b="1">
                <a:latin typeface="Courier New"/>
                <a:cs typeface="Courier New"/>
              </a:rPr>
              <a:t>FOR </a:t>
            </a:r>
            <a:r>
              <a:rPr dirty="0" sz="1300" spc="-10" b="1">
                <a:latin typeface="Courier New"/>
                <a:cs typeface="Courier New"/>
              </a:rPr>
              <a:t>i </a:t>
            </a:r>
            <a:r>
              <a:rPr dirty="0" sz="1300" spc="-15" b="1">
                <a:latin typeface="Courier New"/>
                <a:cs typeface="Courier New"/>
              </a:rPr>
              <a:t>IN </a:t>
            </a:r>
            <a:r>
              <a:rPr dirty="0" sz="1300" spc="-10" b="1">
                <a:latin typeface="Courier New"/>
                <a:cs typeface="Courier New"/>
              </a:rPr>
              <a:t>1 </a:t>
            </a:r>
            <a:r>
              <a:rPr dirty="0" sz="1300" spc="-15" b="1">
                <a:latin typeface="Courier New"/>
                <a:cs typeface="Courier New"/>
              </a:rPr>
              <a:t>.. </a:t>
            </a:r>
            <a:r>
              <a:rPr dirty="0" sz="1300" spc="-20" b="1">
                <a:latin typeface="Courier New"/>
                <a:cs typeface="Courier New"/>
              </a:rPr>
              <a:t>new_sals.COUNT </a:t>
            </a:r>
            <a:r>
              <a:rPr dirty="0" sz="1300" spc="-15" b="1">
                <a:latin typeface="Courier New"/>
                <a:cs typeface="Courier New"/>
              </a:rPr>
              <a:t>LOOP</a:t>
            </a:r>
            <a:r>
              <a:rPr dirty="0" sz="1300" spc="-50" b="1">
                <a:latin typeface="Courier New"/>
                <a:cs typeface="Courier New"/>
              </a:rPr>
              <a:t> </a:t>
            </a:r>
            <a:r>
              <a:rPr dirty="0" sz="1300" spc="-20" b="1">
                <a:latin typeface="Courier New"/>
                <a:cs typeface="Courier New"/>
              </a:rPr>
              <a:t>...</a:t>
            </a:r>
            <a:endParaRPr sz="1300">
              <a:latin typeface="Courier New"/>
              <a:cs typeface="Courier New"/>
            </a:endParaRPr>
          </a:p>
          <a:p>
            <a:pPr marL="75565">
              <a:lnSpc>
                <a:spcPts val="1555"/>
              </a:lnSpc>
            </a:pPr>
            <a:r>
              <a:rPr dirty="0" sz="1300" spc="-20" b="1">
                <a:latin typeface="Courier New"/>
                <a:cs typeface="Courier New"/>
              </a:rPr>
              <a:t>END;</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940">
              <a:lnSpc>
                <a:spcPct val="100000"/>
              </a:lnSpc>
              <a:spcBef>
                <a:spcPts val="5"/>
              </a:spcBef>
            </a:pPr>
            <a:r>
              <a:rPr dirty="0" sz="2000" spc="-5" b="1">
                <a:latin typeface="Arial"/>
                <a:cs typeface="Arial"/>
              </a:rPr>
              <a:t>Using</a:t>
            </a:r>
            <a:r>
              <a:rPr dirty="0" sz="2000" spc="-10" b="1">
                <a:latin typeface="Arial"/>
                <a:cs typeface="Arial"/>
              </a:rPr>
              <a:t> </a:t>
            </a:r>
            <a:r>
              <a:rPr dirty="0" sz="2000" spc="-5" b="1">
                <a:latin typeface="Courier New"/>
                <a:cs typeface="Courier New"/>
              </a:rPr>
              <a:t>BULK</a:t>
            </a:r>
            <a:r>
              <a:rPr dirty="0" sz="2000" spc="-655" b="1">
                <a:latin typeface="Courier New"/>
                <a:cs typeface="Courier New"/>
              </a:rPr>
              <a:t> </a:t>
            </a:r>
            <a:r>
              <a:rPr dirty="0" sz="2000" spc="-5" b="1">
                <a:latin typeface="Courier New"/>
                <a:cs typeface="Courier New"/>
              </a:rPr>
              <a:t>COLLECT</a:t>
            </a:r>
            <a:r>
              <a:rPr dirty="0" sz="2000" spc="-655" b="1">
                <a:latin typeface="Courier New"/>
                <a:cs typeface="Courier New"/>
              </a:rPr>
              <a:t> </a:t>
            </a:r>
            <a:r>
              <a:rPr dirty="0" sz="2000" spc="-5" b="1">
                <a:latin typeface="Courier New"/>
                <a:cs typeface="Courier New"/>
              </a:rPr>
              <a:t>INTO</a:t>
            </a:r>
            <a:endParaRPr sz="2000">
              <a:latin typeface="Courier New"/>
              <a:cs typeface="Courier New"/>
            </a:endParaRPr>
          </a:p>
          <a:p>
            <a:pPr algn="ctr" marR="29209">
              <a:lnSpc>
                <a:spcPct val="100000"/>
              </a:lnSpc>
              <a:spcBef>
                <a:spcPts val="5"/>
              </a:spcBef>
            </a:pPr>
            <a:r>
              <a:rPr dirty="0" sz="2000" spc="-5" b="1">
                <a:latin typeface="Arial"/>
                <a:cs typeface="Arial"/>
              </a:rPr>
              <a:t>with </a:t>
            </a:r>
            <a:r>
              <a:rPr dirty="0" sz="2000" b="1">
                <a:latin typeface="Arial"/>
                <a:cs typeface="Arial"/>
              </a:rPr>
              <a:t>a </a:t>
            </a:r>
            <a:r>
              <a:rPr dirty="0" sz="2000" spc="-5" b="1">
                <a:latin typeface="Courier New"/>
                <a:cs typeface="Courier New"/>
              </a:rPr>
              <a:t>RETURNING</a:t>
            </a:r>
            <a:r>
              <a:rPr dirty="0" sz="2000" spc="-660" b="1">
                <a:latin typeface="Courier New"/>
                <a:cs typeface="Courier New"/>
              </a:rPr>
              <a:t> </a:t>
            </a:r>
            <a:r>
              <a:rPr dirty="0" sz="2000" spc="-5" b="1">
                <a:latin typeface="Arial"/>
                <a:cs typeface="Arial"/>
              </a:rPr>
              <a:t>Clause</a:t>
            </a:r>
            <a:endParaRPr sz="2000">
              <a:latin typeface="Arial"/>
              <a:cs typeface="Arial"/>
            </a:endParaRPr>
          </a:p>
          <a:p>
            <a:pPr>
              <a:lnSpc>
                <a:spcPct val="100000"/>
              </a:lnSpc>
              <a:spcBef>
                <a:spcPts val="5"/>
              </a:spcBef>
            </a:pPr>
            <a:endParaRPr sz="2250">
              <a:latin typeface="Arial"/>
              <a:cs typeface="Arial"/>
            </a:endParaRPr>
          </a:p>
          <a:p>
            <a:pPr marL="626745">
              <a:lnSpc>
                <a:spcPct val="100000"/>
              </a:lnSpc>
            </a:pPr>
            <a:r>
              <a:rPr dirty="0" sz="1550" spc="10" b="1">
                <a:latin typeface="Arial"/>
                <a:cs typeface="Arial"/>
              </a:rPr>
              <a:t>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16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591809"/>
            <a:ext cx="6265545" cy="223583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5" b="1">
                <a:latin typeface="Courier New"/>
                <a:cs typeface="Courier New"/>
              </a:rPr>
              <a:t>BULK</a:t>
            </a:r>
            <a:r>
              <a:rPr dirty="0" sz="1300" spc="-405" b="1">
                <a:latin typeface="Courier New"/>
                <a:cs typeface="Courier New"/>
              </a:rPr>
              <a:t> </a:t>
            </a:r>
            <a:r>
              <a:rPr dirty="0" sz="1300" spc="15" b="1">
                <a:latin typeface="Courier New"/>
                <a:cs typeface="Courier New"/>
              </a:rPr>
              <a:t>COLLECT</a:t>
            </a:r>
            <a:r>
              <a:rPr dirty="0" sz="1300" spc="-405" b="1">
                <a:latin typeface="Courier New"/>
                <a:cs typeface="Courier New"/>
              </a:rPr>
              <a:t> </a:t>
            </a:r>
            <a:r>
              <a:rPr dirty="0" sz="1300" spc="15" b="1">
                <a:latin typeface="Courier New"/>
                <a:cs typeface="Courier New"/>
              </a:rPr>
              <a:t>INTO</a:t>
            </a:r>
            <a:r>
              <a:rPr dirty="0" sz="1300" spc="-405" b="1">
                <a:latin typeface="Courier New"/>
                <a:cs typeface="Courier New"/>
              </a:rPr>
              <a:t> </a:t>
            </a:r>
            <a:r>
              <a:rPr dirty="0" sz="1300" spc="10" b="1">
                <a:latin typeface="Arial"/>
                <a:cs typeface="Arial"/>
              </a:rPr>
              <a:t>with</a:t>
            </a:r>
            <a:r>
              <a:rPr dirty="0" sz="1300" spc="-5" b="1">
                <a:latin typeface="Arial"/>
                <a:cs typeface="Arial"/>
              </a:rPr>
              <a:t> </a:t>
            </a:r>
            <a:r>
              <a:rPr dirty="0" sz="1300" spc="10" b="1">
                <a:latin typeface="Arial"/>
                <a:cs typeface="Arial"/>
              </a:rPr>
              <a:t>a</a:t>
            </a:r>
            <a:r>
              <a:rPr dirty="0" sz="1300" spc="5" b="1">
                <a:latin typeface="Arial"/>
                <a:cs typeface="Arial"/>
              </a:rPr>
              <a:t> </a:t>
            </a:r>
            <a:r>
              <a:rPr dirty="0" sz="1300" spc="15" b="1">
                <a:latin typeface="Courier New"/>
                <a:cs typeface="Courier New"/>
              </a:rPr>
              <a:t>RETURNING</a:t>
            </a:r>
            <a:r>
              <a:rPr dirty="0" sz="1300" spc="-405" b="1">
                <a:latin typeface="Courier New"/>
                <a:cs typeface="Courier New"/>
              </a:rPr>
              <a:t> </a:t>
            </a:r>
            <a:r>
              <a:rPr dirty="0" sz="1300" spc="5" b="1">
                <a:latin typeface="Arial"/>
                <a:cs typeface="Arial"/>
              </a:rPr>
              <a:t>Clause</a:t>
            </a:r>
            <a:endParaRPr sz="1300">
              <a:latin typeface="Arial"/>
              <a:cs typeface="Arial"/>
            </a:endParaRPr>
          </a:p>
          <a:p>
            <a:pPr marL="138430" marR="5080">
              <a:lnSpc>
                <a:spcPct val="101400"/>
              </a:lnSpc>
              <a:spcBef>
                <a:spcPts val="400"/>
              </a:spcBef>
            </a:pPr>
            <a:r>
              <a:rPr dirty="0" sz="1300" spc="5">
                <a:latin typeface="Times New Roman"/>
                <a:cs typeface="Times New Roman"/>
              </a:rPr>
              <a:t>Bulk binds can be used to improve the </a:t>
            </a:r>
            <a:r>
              <a:rPr dirty="0" sz="1300" spc="10">
                <a:latin typeface="Times New Roman"/>
                <a:cs typeface="Times New Roman"/>
              </a:rPr>
              <a:t>performance </a:t>
            </a:r>
            <a:r>
              <a:rPr dirty="0" sz="1300" spc="5">
                <a:latin typeface="Times New Roman"/>
                <a:cs typeface="Times New Roman"/>
              </a:rPr>
              <a:t>of </a:t>
            </a:r>
            <a:r>
              <a:rPr dirty="0" sz="1300" spc="15">
                <a:latin typeface="Courier New"/>
                <a:cs typeface="Courier New"/>
              </a:rPr>
              <a:t>FOR </a:t>
            </a:r>
            <a:r>
              <a:rPr dirty="0" sz="1300" spc="5">
                <a:latin typeface="Times New Roman"/>
                <a:cs typeface="Times New Roman"/>
              </a:rPr>
              <a:t>loops that reference  collections and return </a:t>
            </a:r>
            <a:r>
              <a:rPr dirty="0" sz="1300" spc="10">
                <a:latin typeface="Times New Roman"/>
                <a:cs typeface="Times New Roman"/>
              </a:rPr>
              <a:t>DML. </a:t>
            </a:r>
            <a:r>
              <a:rPr dirty="0" sz="1300" spc="5">
                <a:latin typeface="Times New Roman"/>
                <a:cs typeface="Times New Roman"/>
              </a:rPr>
              <a:t>If you have, or plan to have, </a:t>
            </a:r>
            <a:r>
              <a:rPr dirty="0" sz="1300" spc="10">
                <a:latin typeface="Times New Roman"/>
                <a:cs typeface="Times New Roman"/>
              </a:rPr>
              <a:t>PL/SQL </a:t>
            </a:r>
            <a:r>
              <a:rPr dirty="0" sz="1300" spc="5">
                <a:latin typeface="Times New Roman"/>
                <a:cs typeface="Times New Roman"/>
              </a:rPr>
              <a:t>code that </a:t>
            </a:r>
            <a:r>
              <a:rPr dirty="0" sz="1300" spc="10">
                <a:latin typeface="Times New Roman"/>
                <a:cs typeface="Times New Roman"/>
              </a:rPr>
              <a:t>does </a:t>
            </a:r>
            <a:r>
              <a:rPr dirty="0" sz="1300" spc="5">
                <a:latin typeface="Times New Roman"/>
                <a:cs typeface="Times New Roman"/>
              </a:rPr>
              <a:t>this, then  </a:t>
            </a:r>
            <a:r>
              <a:rPr dirty="0" sz="1300" spc="10">
                <a:latin typeface="Times New Roman"/>
                <a:cs typeface="Times New Roman"/>
              </a:rPr>
              <a:t>you </a:t>
            </a:r>
            <a:r>
              <a:rPr dirty="0" sz="1300" spc="5">
                <a:latin typeface="Times New Roman"/>
                <a:cs typeface="Times New Roman"/>
              </a:rPr>
              <a:t>can use the </a:t>
            </a:r>
            <a:r>
              <a:rPr dirty="0" sz="1300" spc="15">
                <a:latin typeface="Courier New"/>
                <a:cs typeface="Courier New"/>
              </a:rPr>
              <a:t>FORALL </a:t>
            </a:r>
            <a:r>
              <a:rPr dirty="0" sz="1300" spc="10">
                <a:latin typeface="Times New Roman"/>
                <a:cs typeface="Times New Roman"/>
              </a:rPr>
              <a:t>keyword </a:t>
            </a:r>
            <a:r>
              <a:rPr dirty="0" sz="1300" spc="5">
                <a:latin typeface="Times New Roman"/>
                <a:cs typeface="Times New Roman"/>
              </a:rPr>
              <a:t>along with the </a:t>
            </a:r>
            <a:r>
              <a:rPr dirty="0" sz="1300" spc="15">
                <a:latin typeface="Courier New"/>
                <a:cs typeface="Courier New"/>
              </a:rPr>
              <a:t>RETURNING </a:t>
            </a:r>
            <a:r>
              <a:rPr dirty="0" sz="1300" spc="5">
                <a:latin typeface="Times New Roman"/>
                <a:cs typeface="Times New Roman"/>
              </a:rPr>
              <a:t>and </a:t>
            </a:r>
            <a:r>
              <a:rPr dirty="0" sz="1300" spc="15">
                <a:latin typeface="Courier New"/>
                <a:cs typeface="Courier New"/>
              </a:rPr>
              <a:t>BULK COLLECT  INTO</a:t>
            </a:r>
            <a:r>
              <a:rPr dirty="0" sz="1300" spc="-450">
                <a:latin typeface="Courier New"/>
                <a:cs typeface="Courier New"/>
              </a:rPr>
              <a:t> </a:t>
            </a:r>
            <a:r>
              <a:rPr dirty="0" sz="1300" spc="5">
                <a:latin typeface="Times New Roman"/>
                <a:cs typeface="Times New Roman"/>
              </a:rPr>
              <a:t>keywords to improve performance.</a:t>
            </a:r>
            <a:endParaRPr sz="1300">
              <a:latin typeface="Times New Roman"/>
              <a:cs typeface="Times New Roman"/>
            </a:endParaRPr>
          </a:p>
          <a:p>
            <a:pPr marL="138430" marR="50165">
              <a:lnSpc>
                <a:spcPct val="103800"/>
              </a:lnSpc>
              <a:spcBef>
                <a:spcPts val="359"/>
              </a:spcBef>
            </a:pPr>
            <a:r>
              <a:rPr dirty="0" sz="1300" spc="5">
                <a:latin typeface="Times New Roman"/>
                <a:cs typeface="Times New Roman"/>
              </a:rPr>
              <a:t>In the example shown in the slide, the </a:t>
            </a:r>
            <a:r>
              <a:rPr dirty="0" sz="1300" spc="15">
                <a:latin typeface="Courier New"/>
                <a:cs typeface="Courier New"/>
              </a:rPr>
              <a:t>salary </a:t>
            </a:r>
            <a:r>
              <a:rPr dirty="0" sz="1300" spc="5">
                <a:latin typeface="Times New Roman"/>
                <a:cs typeface="Times New Roman"/>
              </a:rPr>
              <a:t>information is retrieved from the  </a:t>
            </a:r>
            <a:r>
              <a:rPr dirty="0" sz="1300" spc="15">
                <a:latin typeface="Courier New"/>
                <a:cs typeface="Courier New"/>
              </a:rPr>
              <a:t>EMPLOYEES</a:t>
            </a:r>
            <a:r>
              <a:rPr dirty="0" sz="1300" spc="-445">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collected</a:t>
            </a:r>
            <a:r>
              <a:rPr dirty="0" sz="1300" spc="15">
                <a:latin typeface="Times New Roman"/>
                <a:cs typeface="Times New Roman"/>
              </a:rPr>
              <a:t> </a:t>
            </a:r>
            <a:r>
              <a:rPr dirty="0" sz="1300" spc="5">
                <a:latin typeface="Times New Roman"/>
                <a:cs typeface="Times New Roman"/>
              </a:rPr>
              <a:t>into</a:t>
            </a:r>
            <a:r>
              <a:rPr dirty="0" sz="1300" spc="15">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new_sals</a:t>
            </a:r>
            <a:r>
              <a:rPr dirty="0" sz="1300" spc="-440">
                <a:latin typeface="Courier New"/>
                <a:cs typeface="Courier New"/>
              </a:rPr>
              <a:t> </a:t>
            </a:r>
            <a:r>
              <a:rPr dirty="0" sz="1300" spc="5">
                <a:latin typeface="Times New Roman"/>
                <a:cs typeface="Times New Roman"/>
              </a:rPr>
              <a:t>array.</a:t>
            </a:r>
            <a:r>
              <a:rPr dirty="0" sz="1300" spc="15">
                <a:latin typeface="Times New Roman"/>
                <a:cs typeface="Times New Roman"/>
              </a:rPr>
              <a:t> </a:t>
            </a:r>
            <a:r>
              <a:rPr dirty="0" sz="1300" spc="10">
                <a:latin typeface="Times New Roman"/>
                <a:cs typeface="Times New Roman"/>
              </a:rPr>
              <a:t>The </a:t>
            </a:r>
            <a:r>
              <a:rPr dirty="0" sz="1300" spc="15">
                <a:latin typeface="Courier New"/>
                <a:cs typeface="Courier New"/>
              </a:rPr>
              <a:t>new_sals</a:t>
            </a:r>
            <a:r>
              <a:rPr dirty="0" sz="1300" spc="-440">
                <a:latin typeface="Courier New"/>
                <a:cs typeface="Courier New"/>
              </a:rPr>
              <a:t> </a:t>
            </a:r>
            <a:r>
              <a:rPr dirty="0" sz="1300" spc="5">
                <a:latin typeface="Times New Roman"/>
                <a:cs typeface="Times New Roman"/>
              </a:rPr>
              <a:t>collection</a:t>
            </a:r>
            <a:r>
              <a:rPr dirty="0" sz="1300" spc="10">
                <a:latin typeface="Times New Roman"/>
                <a:cs typeface="Times New Roman"/>
              </a:rPr>
              <a:t> </a:t>
            </a:r>
            <a:r>
              <a:rPr dirty="0" sz="1300" spc="5">
                <a:latin typeface="Times New Roman"/>
                <a:cs typeface="Times New Roman"/>
              </a:rPr>
              <a:t>is  returned in bulk to 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engine.</a:t>
            </a:r>
            <a:endParaRPr sz="1300">
              <a:latin typeface="Times New Roman"/>
              <a:cs typeface="Times New Roman"/>
            </a:endParaRPr>
          </a:p>
          <a:p>
            <a:pPr marL="138430" marR="76835" indent="-635">
              <a:lnSpc>
                <a:spcPct val="101099"/>
              </a:lnSpc>
              <a:spcBef>
                <a:spcPts val="325"/>
              </a:spcBef>
            </a:pPr>
            <a:r>
              <a:rPr dirty="0" sz="1300" spc="10">
                <a:latin typeface="Times New Roman"/>
                <a:cs typeface="Times New Roman"/>
              </a:rPr>
              <a:t>The </a:t>
            </a:r>
            <a:r>
              <a:rPr dirty="0" sz="1300" spc="5">
                <a:latin typeface="Times New Roman"/>
                <a:cs typeface="Times New Roman"/>
              </a:rPr>
              <a:t>example in the </a:t>
            </a:r>
            <a:r>
              <a:rPr dirty="0" sz="1300">
                <a:latin typeface="Times New Roman"/>
                <a:cs typeface="Times New Roman"/>
              </a:rPr>
              <a:t>slide </a:t>
            </a:r>
            <a:r>
              <a:rPr dirty="0" sz="1300" spc="5">
                <a:latin typeface="Times New Roman"/>
                <a:cs typeface="Times New Roman"/>
              </a:rPr>
              <a:t>shows an incomplete </a:t>
            </a:r>
            <a:r>
              <a:rPr dirty="0" sz="1300" spc="15">
                <a:latin typeface="Courier New"/>
                <a:cs typeface="Courier New"/>
              </a:rPr>
              <a:t>FOR</a:t>
            </a:r>
            <a:r>
              <a:rPr dirty="0" sz="1300" spc="-290">
                <a:latin typeface="Courier New"/>
                <a:cs typeface="Courier New"/>
              </a:rPr>
              <a:t> </a:t>
            </a:r>
            <a:r>
              <a:rPr dirty="0" sz="1300" spc="5">
                <a:latin typeface="Times New Roman"/>
                <a:cs typeface="Times New Roman"/>
              </a:rPr>
              <a:t>loop that is used to iterate through the  </a:t>
            </a:r>
            <a:r>
              <a:rPr dirty="0" sz="1300" spc="10">
                <a:latin typeface="Times New Roman"/>
                <a:cs typeface="Times New Roman"/>
              </a:rPr>
              <a:t>new </a:t>
            </a:r>
            <a:r>
              <a:rPr dirty="0" sz="1300" spc="5">
                <a:latin typeface="Times New Roman"/>
                <a:cs typeface="Times New Roman"/>
              </a:rPr>
              <a:t>salary data received from the </a:t>
            </a:r>
            <a:r>
              <a:rPr dirty="0" sz="1300" spc="10">
                <a:latin typeface="Courier New"/>
                <a:cs typeface="Courier New"/>
              </a:rPr>
              <a:t>UPDATE</a:t>
            </a:r>
            <a:r>
              <a:rPr dirty="0" sz="1300" spc="-395">
                <a:latin typeface="Courier New"/>
                <a:cs typeface="Courier New"/>
              </a:rPr>
              <a:t> </a:t>
            </a:r>
            <a:r>
              <a:rPr dirty="0" sz="1300" spc="5">
                <a:latin typeface="Times New Roman"/>
                <a:cs typeface="Times New Roman"/>
              </a:rPr>
              <a:t>operation and then process the results.</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1731082"/>
            <a:ext cx="5259705" cy="1597025"/>
          </a:xfrm>
          <a:prstGeom prst="rect">
            <a:avLst/>
          </a:prstGeom>
        </p:spPr>
        <p:txBody>
          <a:bodyPr wrap="square" lIns="0" tIns="62230" rIns="0" bIns="0" rtlCol="0" vert="horz">
            <a:spAutoFit/>
          </a:bodyPr>
          <a:lstStyle/>
          <a:p>
            <a:pPr>
              <a:lnSpc>
                <a:spcPct val="100000"/>
              </a:lnSpc>
              <a:spcBef>
                <a:spcPts val="490"/>
              </a:spcBef>
            </a:pPr>
            <a:r>
              <a:rPr dirty="0" sz="1550" spc="10" b="1">
                <a:latin typeface="Arial"/>
                <a:cs typeface="Arial"/>
              </a:rPr>
              <a:t>The </a:t>
            </a:r>
            <a:r>
              <a:rPr dirty="0" sz="1550" spc="10" b="1">
                <a:latin typeface="Courier New"/>
                <a:cs typeface="Courier New"/>
              </a:rPr>
              <a:t>NOCOPY</a:t>
            </a:r>
            <a:r>
              <a:rPr dirty="0" sz="1550" spc="-490" b="1">
                <a:latin typeface="Courier New"/>
                <a:cs typeface="Courier New"/>
              </a:rPr>
              <a:t> </a:t>
            </a:r>
            <a:r>
              <a:rPr dirty="0" sz="1550" spc="5" b="1">
                <a:latin typeface="Arial"/>
                <a:cs typeface="Arial"/>
              </a:rPr>
              <a:t>hint:</a:t>
            </a:r>
            <a:endParaRPr sz="1550">
              <a:latin typeface="Arial"/>
              <a:cs typeface="Arial"/>
            </a:endParaRPr>
          </a:p>
          <a:p>
            <a:pPr marL="407670" marR="5080" indent="-327025">
              <a:lnSpc>
                <a:spcPct val="104500"/>
              </a:lnSpc>
              <a:spcBef>
                <a:spcPts val="310"/>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request to the PL/SQL compiler to pass </a:t>
            </a:r>
            <a:r>
              <a:rPr dirty="0" sz="1550" spc="10" b="1">
                <a:latin typeface="Courier New"/>
                <a:cs typeface="Courier New"/>
              </a:rPr>
              <a:t>OUT  </a:t>
            </a:r>
            <a:r>
              <a:rPr dirty="0" sz="1550" spc="10" b="1">
                <a:latin typeface="Arial"/>
                <a:cs typeface="Arial"/>
              </a:rPr>
              <a:t>and </a:t>
            </a:r>
            <a:r>
              <a:rPr dirty="0" sz="1550" spc="10" b="1">
                <a:latin typeface="Courier New"/>
                <a:cs typeface="Courier New"/>
              </a:rPr>
              <a:t>IN</a:t>
            </a:r>
            <a:r>
              <a:rPr dirty="0" sz="1550" spc="-495" b="1">
                <a:latin typeface="Courier New"/>
                <a:cs typeface="Courier New"/>
              </a:rPr>
              <a:t> </a:t>
            </a:r>
            <a:r>
              <a:rPr dirty="0" sz="1550" spc="10" b="1">
                <a:latin typeface="Courier New"/>
                <a:cs typeface="Courier New"/>
              </a:rPr>
              <a:t>OUT</a:t>
            </a:r>
            <a:r>
              <a:rPr dirty="0" sz="1550" spc="-495" b="1">
                <a:latin typeface="Courier New"/>
                <a:cs typeface="Courier New"/>
              </a:rPr>
              <a:t> </a:t>
            </a:r>
            <a:r>
              <a:rPr dirty="0" sz="1550" spc="10" b="1">
                <a:latin typeface="Arial"/>
                <a:cs typeface="Arial"/>
              </a:rPr>
              <a:t>parameters by</a:t>
            </a:r>
            <a:r>
              <a:rPr dirty="0" sz="1550" spc="5" b="1">
                <a:latin typeface="Arial"/>
                <a:cs typeface="Arial"/>
              </a:rPr>
              <a:t> </a:t>
            </a:r>
            <a:r>
              <a:rPr dirty="0" sz="1550" spc="10" b="1">
                <a:latin typeface="Arial"/>
                <a:cs typeface="Arial"/>
              </a:rPr>
              <a:t>reference</a:t>
            </a:r>
            <a:r>
              <a:rPr dirty="0" sz="1550" b="1">
                <a:latin typeface="Arial"/>
                <a:cs typeface="Arial"/>
              </a:rPr>
              <a:t> </a:t>
            </a:r>
            <a:r>
              <a:rPr dirty="0" sz="1550" spc="10" b="1">
                <a:latin typeface="Arial"/>
                <a:cs typeface="Arial"/>
              </a:rPr>
              <a:t>rather</a:t>
            </a:r>
            <a:r>
              <a:rPr dirty="0" sz="1550" spc="5" b="1">
                <a:latin typeface="Arial"/>
                <a:cs typeface="Arial"/>
              </a:rPr>
              <a:t> </a:t>
            </a:r>
            <a:r>
              <a:rPr dirty="0" sz="1550" spc="10" b="1">
                <a:latin typeface="Arial"/>
                <a:cs typeface="Arial"/>
              </a:rPr>
              <a:t>than</a:t>
            </a:r>
            <a:r>
              <a:rPr dirty="0" sz="1550" spc="5" b="1">
                <a:latin typeface="Arial"/>
                <a:cs typeface="Arial"/>
              </a:rPr>
              <a:t> </a:t>
            </a:r>
            <a:r>
              <a:rPr dirty="0" sz="1550" spc="10" b="1">
                <a:latin typeface="Arial"/>
                <a:cs typeface="Arial"/>
              </a:rPr>
              <a:t>by  value</a:t>
            </a:r>
            <a:endParaRPr sz="1550">
              <a:latin typeface="Arial"/>
              <a:cs typeface="Arial"/>
            </a:endParaRPr>
          </a:p>
          <a:p>
            <a:pPr marL="407670" marR="495934" indent="-327025">
              <a:lnSpc>
                <a:spcPts val="1789"/>
              </a:lnSpc>
              <a:spcBef>
                <a:spcPts val="445"/>
              </a:spcBef>
              <a:buClr>
                <a:srgbClr val="FF0000"/>
              </a:buClr>
              <a:buFont typeface="Arial"/>
              <a:buChar char="•"/>
              <a:tabLst>
                <a:tab pos="407670" algn="l"/>
                <a:tab pos="408305" algn="l"/>
              </a:tabLst>
            </a:pPr>
            <a:r>
              <a:rPr dirty="0" sz="1550" spc="10" b="1">
                <a:latin typeface="Arial"/>
                <a:cs typeface="Arial"/>
              </a:rPr>
              <a:t>Enhances performance by reducing overhead  when passing</a:t>
            </a:r>
            <a:r>
              <a:rPr dirty="0" sz="1550" spc="15" b="1">
                <a:latin typeface="Arial"/>
                <a:cs typeface="Arial"/>
              </a:rPr>
              <a:t> </a:t>
            </a:r>
            <a:r>
              <a:rPr dirty="0" sz="1550" spc="10" b="1">
                <a:latin typeface="Arial"/>
                <a:cs typeface="Arial"/>
              </a:rPr>
              <a:t>parameters</a:t>
            </a:r>
            <a:endParaRPr sz="1550">
              <a:latin typeface="Arial"/>
              <a:cs typeface="Arial"/>
            </a:endParaRPr>
          </a:p>
        </p:txBody>
      </p:sp>
      <p:sp>
        <p:nvSpPr>
          <p:cNvPr id="7" name="object 7"/>
          <p:cNvSpPr txBox="1"/>
          <p:nvPr/>
        </p:nvSpPr>
        <p:spPr>
          <a:xfrm>
            <a:off x="2513838" y="855218"/>
            <a:ext cx="272097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b="1">
                <a:latin typeface="Arial"/>
                <a:cs typeface="Arial"/>
              </a:rPr>
              <a:t>the </a:t>
            </a:r>
            <a:r>
              <a:rPr dirty="0" sz="2000" spc="-5" b="1">
                <a:latin typeface="Courier New"/>
                <a:cs typeface="Courier New"/>
              </a:rPr>
              <a:t>NOCOPY</a:t>
            </a:r>
            <a:r>
              <a:rPr dirty="0" sz="2000" spc="-705" b="1">
                <a:latin typeface="Courier New"/>
                <a:cs typeface="Courier New"/>
              </a:rPr>
              <a:t> </a:t>
            </a:r>
            <a:r>
              <a:rPr dirty="0" sz="2000" spc="-5" b="1">
                <a:latin typeface="Arial"/>
                <a:cs typeface="Arial"/>
              </a:rPr>
              <a:t>Hint</a:t>
            </a:r>
            <a:endParaRPr sz="2000">
              <a:latin typeface="Arial"/>
              <a:cs typeface="Arial"/>
            </a:endParaRPr>
          </a:p>
        </p:txBody>
      </p:sp>
      <p:sp>
        <p:nvSpPr>
          <p:cNvPr id="8" name="object 8"/>
          <p:cNvSpPr txBox="1"/>
          <p:nvPr/>
        </p:nvSpPr>
        <p:spPr>
          <a:xfrm>
            <a:off x="4509515" y="3935729"/>
            <a:ext cx="654685" cy="218440"/>
          </a:xfrm>
          <a:prstGeom prst="rect">
            <a:avLst/>
          </a:prstGeom>
          <a:solidFill>
            <a:srgbClr val="CCCCCC"/>
          </a:solidFill>
          <a:ln w="20574">
            <a:solidFill>
              <a:srgbClr val="FF0000"/>
            </a:solidFill>
          </a:ln>
        </p:spPr>
        <p:txBody>
          <a:bodyPr wrap="square" lIns="0" tIns="0" rIns="0" bIns="0" rtlCol="0" vert="horz">
            <a:spAutoFit/>
          </a:bodyPr>
          <a:lstStyle/>
          <a:p>
            <a:pPr marL="27305">
              <a:lnSpc>
                <a:spcPts val="1345"/>
              </a:lnSpc>
            </a:pPr>
            <a:r>
              <a:rPr dirty="0" sz="1300" spc="-20" b="1">
                <a:latin typeface="Courier New"/>
                <a:cs typeface="Courier New"/>
              </a:rPr>
              <a:t>NOCOPY</a:t>
            </a:r>
            <a:endParaRPr sz="1300">
              <a:latin typeface="Courier New"/>
              <a:cs typeface="Courier New"/>
            </a:endParaRPr>
          </a:p>
        </p:txBody>
      </p:sp>
      <p:sp>
        <p:nvSpPr>
          <p:cNvPr id="9" name="object 9"/>
          <p:cNvSpPr txBox="1"/>
          <p:nvPr/>
        </p:nvSpPr>
        <p:spPr>
          <a:xfrm>
            <a:off x="1335786" y="3370326"/>
            <a:ext cx="5105400" cy="1634489"/>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80"/>
              </a:lnSpc>
              <a:spcBef>
                <a:spcPts val="55"/>
              </a:spcBef>
            </a:pPr>
            <a:r>
              <a:rPr dirty="0" sz="1300" spc="-20" b="1">
                <a:latin typeface="Courier New"/>
                <a:cs typeface="Courier New"/>
              </a:rPr>
              <a:t>DECLARE</a:t>
            </a:r>
            <a:endParaRPr sz="1300">
              <a:latin typeface="Courier New"/>
              <a:cs typeface="Courier New"/>
            </a:endParaRPr>
          </a:p>
          <a:p>
            <a:pPr marL="271145" marR="334010">
              <a:lnSpc>
                <a:spcPts val="1390"/>
              </a:lnSpc>
              <a:spcBef>
                <a:spcPts val="105"/>
              </a:spcBef>
            </a:pPr>
            <a:r>
              <a:rPr dirty="0" sz="1300" spc="-15" b="1">
                <a:latin typeface="Courier New"/>
                <a:cs typeface="Courier New"/>
              </a:rPr>
              <a:t>TYPE </a:t>
            </a:r>
            <a:r>
              <a:rPr dirty="0" sz="1300" spc="-20" b="1">
                <a:latin typeface="Courier New"/>
                <a:cs typeface="Courier New"/>
              </a:rPr>
              <a:t>emptabtype </a:t>
            </a:r>
            <a:r>
              <a:rPr dirty="0" sz="1300" spc="-15" b="1">
                <a:latin typeface="Courier New"/>
                <a:cs typeface="Courier New"/>
              </a:rPr>
              <a:t>IS TABLE OF employees%ROWTYPE;  emp_tab</a:t>
            </a:r>
            <a:r>
              <a:rPr dirty="0" sz="1300" spc="-25" b="1">
                <a:latin typeface="Courier New"/>
                <a:cs typeface="Courier New"/>
              </a:rPr>
              <a:t> </a:t>
            </a:r>
            <a:r>
              <a:rPr dirty="0" sz="1300" spc="-20" b="1">
                <a:latin typeface="Courier New"/>
                <a:cs typeface="Courier New"/>
              </a:rPr>
              <a:t>emptabtype;</a:t>
            </a:r>
            <a:endParaRPr sz="1300">
              <a:latin typeface="Courier New"/>
              <a:cs typeface="Courier New"/>
            </a:endParaRPr>
          </a:p>
          <a:p>
            <a:pPr marL="271145">
              <a:lnSpc>
                <a:spcPts val="1295"/>
              </a:lnSpc>
              <a:tabLst>
                <a:tab pos="3884929" algn="l"/>
              </a:tabLst>
            </a:pPr>
            <a:r>
              <a:rPr dirty="0" sz="1300" spc="-15" b="1">
                <a:latin typeface="Courier New"/>
                <a:cs typeface="Courier New"/>
              </a:rPr>
              <a:t>PROCEDURE </a:t>
            </a:r>
            <a:r>
              <a:rPr dirty="0" sz="1300" spc="-20" b="1">
                <a:latin typeface="Courier New"/>
                <a:cs typeface="Courier New"/>
              </a:rPr>
              <a:t>populate(tab</a:t>
            </a:r>
            <a:r>
              <a:rPr dirty="0" sz="1300" spc="10" b="1">
                <a:latin typeface="Courier New"/>
                <a:cs typeface="Courier New"/>
              </a:rPr>
              <a:t> </a:t>
            </a:r>
            <a:r>
              <a:rPr dirty="0" sz="1300" spc="-15" b="1">
                <a:latin typeface="Courier New"/>
                <a:cs typeface="Courier New"/>
              </a:rPr>
              <a:t>IN</a:t>
            </a:r>
            <a:r>
              <a:rPr dirty="0" sz="1300" spc="-5" b="1">
                <a:latin typeface="Courier New"/>
                <a:cs typeface="Courier New"/>
              </a:rPr>
              <a:t> </a:t>
            </a:r>
            <a:r>
              <a:rPr dirty="0" sz="1300" spc="-15" b="1">
                <a:latin typeface="Courier New"/>
                <a:cs typeface="Courier New"/>
              </a:rPr>
              <a:t>OUT	</a:t>
            </a:r>
            <a:r>
              <a:rPr dirty="0" sz="1300" spc="-20" b="1">
                <a:latin typeface="Courier New"/>
                <a:cs typeface="Courier New"/>
              </a:rPr>
              <a:t>emptabtype)</a:t>
            </a:r>
            <a:endParaRPr sz="1300">
              <a:latin typeface="Courier New"/>
              <a:cs typeface="Courier New"/>
            </a:endParaRPr>
          </a:p>
          <a:p>
            <a:pPr marL="76200" marR="3166110" indent="194945">
              <a:lnSpc>
                <a:spcPts val="1390"/>
              </a:lnSpc>
              <a:spcBef>
                <a:spcPts val="110"/>
              </a:spcBef>
            </a:pPr>
            <a:r>
              <a:rPr dirty="0" sz="1300" spc="-15" b="1">
                <a:latin typeface="Courier New"/>
                <a:cs typeface="Courier New"/>
              </a:rPr>
              <a:t>IS BEGIN ...</a:t>
            </a:r>
            <a:r>
              <a:rPr dirty="0" sz="1300" spc="-95" b="1">
                <a:latin typeface="Courier New"/>
                <a:cs typeface="Courier New"/>
              </a:rPr>
              <a:t> </a:t>
            </a:r>
            <a:r>
              <a:rPr dirty="0" sz="1300" spc="-20" b="1">
                <a:latin typeface="Courier New"/>
                <a:cs typeface="Courier New"/>
              </a:rPr>
              <a:t>END;  </a:t>
            </a:r>
            <a:r>
              <a:rPr dirty="0" sz="1300" spc="-15" b="1">
                <a:latin typeface="Courier New"/>
                <a:cs typeface="Courier New"/>
              </a:rPr>
              <a:t>BEGIN</a:t>
            </a:r>
            <a:endParaRPr sz="1300">
              <a:latin typeface="Courier New"/>
              <a:cs typeface="Courier New"/>
            </a:endParaRPr>
          </a:p>
          <a:p>
            <a:pPr marL="76200" marR="3068320" indent="194945">
              <a:lnSpc>
                <a:spcPts val="1390"/>
              </a:lnSpc>
              <a:spcBef>
                <a:spcPts val="10"/>
              </a:spcBef>
            </a:pPr>
            <a:r>
              <a:rPr dirty="0" sz="1300" spc="-15" b="1">
                <a:latin typeface="Courier New"/>
                <a:cs typeface="Courier New"/>
              </a:rPr>
              <a:t>populate(emp_tab);  </a:t>
            </a:r>
            <a:r>
              <a:rPr dirty="0" sz="1300" spc="-20" b="1">
                <a:latin typeface="Courier New"/>
                <a:cs typeface="Courier New"/>
              </a:rPr>
              <a:t>END;</a:t>
            </a:r>
            <a:endParaRPr sz="1300">
              <a:latin typeface="Courier New"/>
              <a:cs typeface="Courier New"/>
            </a:endParaRPr>
          </a:p>
          <a:p>
            <a:pPr marL="76200">
              <a:lnSpc>
                <a:spcPts val="1375"/>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743204" y="5591809"/>
            <a:ext cx="6264275" cy="323977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the </a:t>
            </a:r>
            <a:r>
              <a:rPr dirty="0" sz="1300" spc="15" b="1">
                <a:latin typeface="Courier New"/>
                <a:cs typeface="Courier New"/>
              </a:rPr>
              <a:t>NOCOPY</a:t>
            </a:r>
            <a:r>
              <a:rPr dirty="0" sz="1300" spc="-415" b="1">
                <a:latin typeface="Courier New"/>
                <a:cs typeface="Courier New"/>
              </a:rPr>
              <a:t> </a:t>
            </a:r>
            <a:r>
              <a:rPr dirty="0" sz="1300" spc="5" b="1">
                <a:latin typeface="Arial"/>
                <a:cs typeface="Arial"/>
              </a:rPr>
              <a:t>Hint</a:t>
            </a:r>
            <a:endParaRPr sz="1300">
              <a:latin typeface="Arial"/>
              <a:cs typeface="Arial"/>
            </a:endParaRPr>
          </a:p>
          <a:p>
            <a:pPr marL="138430" marR="57150">
              <a:lnSpc>
                <a:spcPct val="101099"/>
              </a:lnSpc>
              <a:spcBef>
                <a:spcPts val="400"/>
              </a:spcBef>
            </a:pPr>
            <a:r>
              <a:rPr dirty="0" sz="1300" spc="5">
                <a:latin typeface="Times New Roman"/>
                <a:cs typeface="Times New Roman"/>
              </a:rPr>
              <a:t>Note that PL/SQL subprograms support three parameter-passing modes: </a:t>
            </a:r>
            <a:r>
              <a:rPr dirty="0" sz="1300" spc="5">
                <a:latin typeface="Courier New"/>
                <a:cs typeface="Courier New"/>
              </a:rPr>
              <a:t>IN</a:t>
            </a:r>
            <a:r>
              <a:rPr dirty="0" sz="1300" spc="5">
                <a:latin typeface="Times New Roman"/>
                <a:cs typeface="Times New Roman"/>
              </a:rPr>
              <a:t>, </a:t>
            </a:r>
            <a:r>
              <a:rPr dirty="0" sz="1300" spc="10">
                <a:latin typeface="Courier New"/>
                <a:cs typeface="Courier New"/>
              </a:rPr>
              <a:t>OUT</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IN  </a:t>
            </a:r>
            <a:r>
              <a:rPr dirty="0" sz="1300" spc="10">
                <a:latin typeface="Courier New"/>
                <a:cs typeface="Courier New"/>
              </a:rPr>
              <a:t>OUT</a:t>
            </a:r>
            <a:r>
              <a:rPr dirty="0" sz="1300" spc="10">
                <a:latin typeface="Times New Roman"/>
                <a:cs typeface="Times New Roman"/>
              </a:rPr>
              <a:t>. By</a:t>
            </a:r>
            <a:r>
              <a:rPr dirty="0" sz="1300" spc="-5">
                <a:latin typeface="Times New Roman"/>
                <a:cs typeface="Times New Roman"/>
              </a:rPr>
              <a:t> </a:t>
            </a:r>
            <a:r>
              <a:rPr dirty="0" sz="1300" spc="5">
                <a:latin typeface="Times New Roman"/>
                <a:cs typeface="Times New Roman"/>
              </a:rPr>
              <a:t>default:</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The </a:t>
            </a:r>
            <a:r>
              <a:rPr dirty="0" sz="1300" spc="10">
                <a:latin typeface="Courier New"/>
                <a:cs typeface="Courier New"/>
              </a:rPr>
              <a:t>IN</a:t>
            </a:r>
            <a:r>
              <a:rPr dirty="0" sz="1300" spc="-450">
                <a:latin typeface="Courier New"/>
                <a:cs typeface="Courier New"/>
              </a:rPr>
              <a:t> </a:t>
            </a:r>
            <a:r>
              <a:rPr dirty="0" sz="1300" spc="10">
                <a:latin typeface="Times New Roman"/>
                <a:cs typeface="Times New Roman"/>
              </a:rPr>
              <a:t>parameter</a:t>
            </a:r>
            <a:r>
              <a:rPr dirty="0" sz="1300" spc="5">
                <a:latin typeface="Times New Roman"/>
                <a:cs typeface="Times New Roman"/>
              </a:rPr>
              <a:t> is</a:t>
            </a:r>
            <a:r>
              <a:rPr dirty="0" sz="1300" spc="10">
                <a:latin typeface="Times New Roman"/>
                <a:cs typeface="Times New Roman"/>
              </a:rPr>
              <a:t> </a:t>
            </a:r>
            <a:r>
              <a:rPr dirty="0" sz="1300" spc="5">
                <a:latin typeface="Times New Roman"/>
                <a:cs typeface="Times New Roman"/>
              </a:rPr>
              <a:t>passed</a:t>
            </a:r>
            <a:r>
              <a:rPr dirty="0" sz="1300" spc="10">
                <a:latin typeface="Times New Roman"/>
                <a:cs typeface="Times New Roman"/>
              </a:rPr>
              <a:t> by</a:t>
            </a:r>
            <a:r>
              <a:rPr dirty="0" sz="1300" spc="5">
                <a:latin typeface="Times New Roman"/>
                <a:cs typeface="Times New Roman"/>
              </a:rPr>
              <a:t> reference.</a:t>
            </a:r>
            <a:r>
              <a:rPr dirty="0" sz="1300" spc="10">
                <a:latin typeface="Times New Roman"/>
                <a:cs typeface="Times New Roman"/>
              </a:rPr>
              <a:t> A</a:t>
            </a:r>
            <a:r>
              <a:rPr dirty="0" sz="1300" spc="5">
                <a:latin typeface="Times New Roman"/>
                <a:cs typeface="Times New Roman"/>
              </a:rPr>
              <a:t> pointer to</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5">
                <a:latin typeface="Times New Roman"/>
                <a:cs typeface="Times New Roman"/>
              </a:rPr>
              <a:t>actual</a:t>
            </a:r>
            <a:r>
              <a:rPr dirty="0" sz="1300" spc="10">
                <a:latin typeface="Times New Roman"/>
                <a:cs typeface="Times New Roman"/>
              </a:rPr>
              <a:t> parameter</a:t>
            </a:r>
            <a:r>
              <a:rPr dirty="0" sz="1300" spc="5">
                <a:latin typeface="Times New Roman"/>
                <a:cs typeface="Times New Roman"/>
              </a:rPr>
              <a:t> is</a:t>
            </a:r>
            <a:endParaRPr sz="1300">
              <a:latin typeface="Times New Roman"/>
              <a:cs typeface="Times New Roman"/>
            </a:endParaRPr>
          </a:p>
          <a:p>
            <a:pPr marL="515620" marR="367665">
              <a:lnSpc>
                <a:spcPct val="101099"/>
              </a:lnSpc>
              <a:spcBef>
                <a:spcPts val="85"/>
              </a:spcBef>
            </a:pPr>
            <a:r>
              <a:rPr dirty="0" sz="1300" spc="5">
                <a:latin typeface="Times New Roman"/>
                <a:cs typeface="Times New Roman"/>
              </a:rPr>
              <a:t>passed to the corresponding formal parameter. </a:t>
            </a:r>
            <a:r>
              <a:rPr dirty="0" sz="1300" spc="10">
                <a:latin typeface="Times New Roman"/>
                <a:cs typeface="Times New Roman"/>
              </a:rPr>
              <a:t>So </a:t>
            </a:r>
            <a:r>
              <a:rPr dirty="0" sz="1300" spc="5">
                <a:latin typeface="Times New Roman"/>
                <a:cs typeface="Times New Roman"/>
              </a:rPr>
              <a:t>both </a:t>
            </a:r>
            <a:r>
              <a:rPr dirty="0" sz="1300" spc="10">
                <a:latin typeface="Times New Roman"/>
                <a:cs typeface="Times New Roman"/>
              </a:rPr>
              <a:t>parameters </a:t>
            </a:r>
            <a:r>
              <a:rPr dirty="0" sz="1300" spc="5">
                <a:latin typeface="Times New Roman"/>
                <a:cs typeface="Times New Roman"/>
              </a:rPr>
              <a:t>reference the  </a:t>
            </a:r>
            <a:r>
              <a:rPr dirty="0" sz="1300" spc="10">
                <a:latin typeface="Times New Roman"/>
                <a:cs typeface="Times New Roman"/>
              </a:rPr>
              <a:t>same memory </a:t>
            </a:r>
            <a:r>
              <a:rPr dirty="0" sz="1300" spc="5">
                <a:latin typeface="Times New Roman"/>
                <a:cs typeface="Times New Roman"/>
              </a:rPr>
              <a:t>location, which holds the value of the </a:t>
            </a:r>
            <a:r>
              <a:rPr dirty="0" sz="1300" spc="10">
                <a:latin typeface="Times New Roman"/>
                <a:cs typeface="Times New Roman"/>
              </a:rPr>
              <a:t>actual parameter.</a:t>
            </a:r>
            <a:endParaRPr sz="1300">
              <a:latin typeface="Times New Roman"/>
              <a:cs typeface="Times New Roman"/>
            </a:endParaRPr>
          </a:p>
          <a:p>
            <a:pPr marL="514984" indent="-251460">
              <a:lnSpc>
                <a:spcPts val="1505"/>
              </a:lnSpc>
              <a:buChar char="•"/>
              <a:tabLst>
                <a:tab pos="514984" algn="l"/>
                <a:tab pos="515620" algn="l"/>
              </a:tabLst>
            </a:pPr>
            <a:r>
              <a:rPr dirty="0" sz="1300" spc="10">
                <a:latin typeface="Times New Roman"/>
                <a:cs typeface="Times New Roman"/>
              </a:rPr>
              <a:t>The </a:t>
            </a:r>
            <a:r>
              <a:rPr dirty="0" sz="1300" spc="10">
                <a:latin typeface="Courier New"/>
                <a:cs typeface="Courier New"/>
              </a:rPr>
              <a:t>OUT</a:t>
            </a:r>
            <a:r>
              <a:rPr dirty="0" sz="1300" spc="-445">
                <a:latin typeface="Courier New"/>
                <a:cs typeface="Courier New"/>
              </a:rPr>
              <a:t> </a:t>
            </a:r>
            <a:r>
              <a:rPr dirty="0" sz="1300" spc="10">
                <a:latin typeface="Times New Roman"/>
                <a:cs typeface="Times New Roman"/>
              </a:rPr>
              <a:t>and</a:t>
            </a:r>
            <a:r>
              <a:rPr dirty="0" sz="1300" spc="5">
                <a:latin typeface="Times New Roman"/>
                <a:cs typeface="Times New Roman"/>
              </a:rPr>
              <a:t>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40">
                <a:latin typeface="Courier New"/>
                <a:cs typeface="Courier New"/>
              </a:rPr>
              <a:t> </a:t>
            </a:r>
            <a:r>
              <a:rPr dirty="0" sz="1300" spc="10">
                <a:latin typeface="Times New Roman"/>
                <a:cs typeface="Times New Roman"/>
              </a:rPr>
              <a:t>parameters</a:t>
            </a:r>
            <a:r>
              <a:rPr dirty="0" sz="1300" spc="5">
                <a:latin typeface="Times New Roman"/>
                <a:cs typeface="Times New Roman"/>
              </a:rPr>
              <a:t> are passed </a:t>
            </a:r>
            <a:r>
              <a:rPr dirty="0" sz="1300" spc="10">
                <a:latin typeface="Times New Roman"/>
                <a:cs typeface="Times New Roman"/>
              </a:rPr>
              <a:t>by </a:t>
            </a:r>
            <a:r>
              <a:rPr dirty="0" sz="1300" spc="5">
                <a:latin typeface="Times New Roman"/>
                <a:cs typeface="Times New Roman"/>
              </a:rPr>
              <a:t>value. </a:t>
            </a:r>
            <a:r>
              <a:rPr dirty="0" sz="1300" spc="10">
                <a:latin typeface="Times New Roman"/>
                <a:cs typeface="Times New Roman"/>
              </a:rPr>
              <a:t>The</a:t>
            </a:r>
            <a:r>
              <a:rPr dirty="0" sz="1300" spc="5">
                <a:latin typeface="Times New Roman"/>
                <a:cs typeface="Times New Roman"/>
              </a:rPr>
              <a:t> value of</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0">
                <a:latin typeface="Courier New"/>
                <a:cs typeface="Courier New"/>
              </a:rPr>
              <a:t>OUT</a:t>
            </a:r>
            <a:r>
              <a:rPr dirty="0" sz="1300" spc="-445">
                <a:latin typeface="Courier New"/>
                <a:cs typeface="Courier New"/>
              </a:rPr>
              <a:t> </a:t>
            </a:r>
            <a:r>
              <a:rPr dirty="0" sz="1300" spc="5">
                <a:latin typeface="Times New Roman"/>
                <a:cs typeface="Times New Roman"/>
              </a:rPr>
              <a:t>or</a:t>
            </a:r>
            <a:r>
              <a:rPr dirty="0" sz="1300">
                <a:latin typeface="Times New Roman"/>
                <a:cs typeface="Times New Roman"/>
              </a:rPr>
              <a:t> </a:t>
            </a:r>
            <a:r>
              <a:rPr dirty="0" sz="1300" spc="15">
                <a:latin typeface="Courier New"/>
                <a:cs typeface="Courier New"/>
              </a:rPr>
              <a:t>IN</a:t>
            </a:r>
            <a:endParaRPr sz="1300">
              <a:latin typeface="Courier New"/>
              <a:cs typeface="Courier New"/>
            </a:endParaRPr>
          </a:p>
          <a:p>
            <a:pPr marL="515620" marR="5080">
              <a:lnSpc>
                <a:spcPts val="1580"/>
              </a:lnSpc>
              <a:spcBef>
                <a:spcPts val="55"/>
              </a:spcBef>
            </a:pPr>
            <a:r>
              <a:rPr dirty="0" sz="1300" spc="15">
                <a:latin typeface="Courier New"/>
                <a:cs typeface="Courier New"/>
              </a:rPr>
              <a:t>OUT</a:t>
            </a:r>
            <a:r>
              <a:rPr dirty="0" sz="1300" spc="-385">
                <a:latin typeface="Courier New"/>
                <a:cs typeface="Courier New"/>
              </a:rPr>
              <a:t> </a:t>
            </a:r>
            <a:r>
              <a:rPr dirty="0" sz="1300" spc="10">
                <a:latin typeface="Times New Roman"/>
                <a:cs typeface="Times New Roman"/>
              </a:rPr>
              <a:t>actual parameter </a:t>
            </a:r>
            <a:r>
              <a:rPr dirty="0" sz="1300" spc="5">
                <a:latin typeface="Times New Roman"/>
                <a:cs typeface="Times New Roman"/>
              </a:rPr>
              <a:t>is copied into the corresponding formal parameter. </a:t>
            </a:r>
            <a:r>
              <a:rPr dirty="0" sz="1300" spc="10">
                <a:latin typeface="Times New Roman"/>
                <a:cs typeface="Times New Roman"/>
              </a:rPr>
              <a:t>Then, </a:t>
            </a:r>
            <a:r>
              <a:rPr dirty="0" sz="1300" spc="5">
                <a:latin typeface="Times New Roman"/>
                <a:cs typeface="Times New Roman"/>
              </a:rPr>
              <a:t>if the  subprogram</a:t>
            </a:r>
            <a:r>
              <a:rPr dirty="0" sz="1300" spc="10">
                <a:latin typeface="Times New Roman"/>
                <a:cs typeface="Times New Roman"/>
              </a:rPr>
              <a:t> </a:t>
            </a:r>
            <a:r>
              <a:rPr dirty="0" sz="1300" spc="5">
                <a:latin typeface="Times New Roman"/>
                <a:cs typeface="Times New Roman"/>
              </a:rPr>
              <a:t>exits</a:t>
            </a:r>
            <a:r>
              <a:rPr dirty="0" sz="1300" spc="10">
                <a:latin typeface="Times New Roman"/>
                <a:cs typeface="Times New Roman"/>
              </a:rPr>
              <a:t> </a:t>
            </a:r>
            <a:r>
              <a:rPr dirty="0" sz="1300" spc="5">
                <a:latin typeface="Times New Roman"/>
                <a:cs typeface="Times New Roman"/>
              </a:rPr>
              <a:t>normally,</a:t>
            </a:r>
            <a:r>
              <a:rPr dirty="0" sz="1300" spc="10">
                <a:latin typeface="Times New Roman"/>
                <a:cs typeface="Times New Roman"/>
              </a:rPr>
              <a:t> the </a:t>
            </a:r>
            <a:r>
              <a:rPr dirty="0" sz="1300" spc="5">
                <a:latin typeface="Times New Roman"/>
                <a:cs typeface="Times New Roman"/>
              </a:rPr>
              <a:t>values</a:t>
            </a:r>
            <a:r>
              <a:rPr dirty="0" sz="1300" spc="10">
                <a:latin typeface="Times New Roman"/>
                <a:cs typeface="Times New Roman"/>
              </a:rPr>
              <a:t> </a:t>
            </a:r>
            <a:r>
              <a:rPr dirty="0" sz="1300" spc="5">
                <a:latin typeface="Times New Roman"/>
                <a:cs typeface="Times New Roman"/>
              </a:rPr>
              <a:t>assigned</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formal</a:t>
            </a:r>
            <a:endParaRPr sz="1300">
              <a:latin typeface="Times New Roman"/>
              <a:cs typeface="Times New Roman"/>
            </a:endParaRPr>
          </a:p>
          <a:p>
            <a:pPr marL="515620">
              <a:lnSpc>
                <a:spcPct val="100000"/>
              </a:lnSpc>
              <a:spcBef>
                <a:spcPts val="45"/>
              </a:spcBef>
            </a:pPr>
            <a:r>
              <a:rPr dirty="0" sz="1300" spc="10">
                <a:latin typeface="Times New Roman"/>
                <a:cs typeface="Times New Roman"/>
              </a:rPr>
              <a:t>parameters </a:t>
            </a:r>
            <a:r>
              <a:rPr dirty="0" sz="1300" spc="5">
                <a:latin typeface="Times New Roman"/>
                <a:cs typeface="Times New Roman"/>
              </a:rPr>
              <a:t>are copied into the corresponding actual parameters.</a:t>
            </a:r>
            <a:endParaRPr sz="1300">
              <a:latin typeface="Times New Roman"/>
              <a:cs typeface="Times New Roman"/>
            </a:endParaRPr>
          </a:p>
          <a:p>
            <a:pPr marL="138430" marR="144780">
              <a:lnSpc>
                <a:spcPct val="99600"/>
              </a:lnSpc>
              <a:spcBef>
                <a:spcPts val="430"/>
              </a:spcBef>
            </a:pPr>
            <a:r>
              <a:rPr dirty="0" sz="1300" spc="5">
                <a:latin typeface="Times New Roman"/>
                <a:cs typeface="Times New Roman"/>
              </a:rPr>
              <a:t>Copying </a:t>
            </a:r>
            <a:r>
              <a:rPr dirty="0" sz="1300" spc="10">
                <a:latin typeface="Times New Roman"/>
                <a:cs typeface="Times New Roman"/>
              </a:rPr>
              <a:t>parameters </a:t>
            </a:r>
            <a:r>
              <a:rPr dirty="0" sz="1300" spc="5">
                <a:latin typeface="Times New Roman"/>
                <a:cs typeface="Times New Roman"/>
              </a:rPr>
              <a:t>that represent large data structures (such as collections, records, and  instances</a:t>
            </a:r>
            <a:r>
              <a:rPr dirty="0" sz="1300" spc="10">
                <a:latin typeface="Times New Roman"/>
                <a:cs typeface="Times New Roman"/>
              </a:rPr>
              <a:t> </a:t>
            </a:r>
            <a:r>
              <a:rPr dirty="0" sz="1300" spc="5">
                <a:latin typeface="Times New Roman"/>
                <a:cs typeface="Times New Roman"/>
              </a:rPr>
              <a:t>of</a:t>
            </a:r>
            <a:r>
              <a:rPr dirty="0" sz="1300" spc="15">
                <a:latin typeface="Times New Roman"/>
                <a:cs typeface="Times New Roman"/>
              </a:rPr>
              <a:t> </a:t>
            </a:r>
            <a:r>
              <a:rPr dirty="0" sz="1300" spc="5">
                <a:latin typeface="Times New Roman"/>
                <a:cs typeface="Times New Roman"/>
              </a:rPr>
              <a:t>object</a:t>
            </a:r>
            <a:r>
              <a:rPr dirty="0" sz="1300" spc="15">
                <a:latin typeface="Times New Roman"/>
                <a:cs typeface="Times New Roman"/>
              </a:rPr>
              <a:t> </a:t>
            </a:r>
            <a:r>
              <a:rPr dirty="0" sz="1300" spc="5">
                <a:latin typeface="Times New Roman"/>
                <a:cs typeface="Times New Roman"/>
              </a:rPr>
              <a:t>types)</a:t>
            </a:r>
            <a:r>
              <a:rPr dirty="0" sz="1300" spc="15">
                <a:latin typeface="Times New Roman"/>
                <a:cs typeface="Times New Roman"/>
              </a:rPr>
              <a:t> </a:t>
            </a:r>
            <a:r>
              <a:rPr dirty="0" sz="1300" spc="5">
                <a:latin typeface="Times New Roman"/>
                <a:cs typeface="Times New Roman"/>
              </a:rPr>
              <a:t>with</a:t>
            </a:r>
            <a:r>
              <a:rPr dirty="0" sz="1300" spc="15">
                <a:latin typeface="Times New Roman"/>
                <a:cs typeface="Times New Roman"/>
              </a:rPr>
              <a:t> </a:t>
            </a:r>
            <a:r>
              <a:rPr dirty="0" sz="1300" spc="15">
                <a:latin typeface="Courier New"/>
                <a:cs typeface="Courier New"/>
              </a:rPr>
              <a:t>OUT</a:t>
            </a:r>
            <a:r>
              <a:rPr dirty="0" sz="1300" spc="-445">
                <a:latin typeface="Courier New"/>
                <a:cs typeface="Courier New"/>
              </a:rPr>
              <a:t> </a:t>
            </a:r>
            <a:r>
              <a:rPr dirty="0" sz="1300" spc="5">
                <a:latin typeface="Times New Roman"/>
                <a:cs typeface="Times New Roman"/>
              </a:rPr>
              <a:t>and</a:t>
            </a:r>
            <a:r>
              <a:rPr dirty="0" sz="1300" spc="20">
                <a:latin typeface="Times New Roman"/>
                <a:cs typeface="Times New Roman"/>
              </a:rPr>
              <a:t> </a:t>
            </a:r>
            <a:r>
              <a:rPr dirty="0" sz="1300" spc="10">
                <a:latin typeface="Courier New"/>
                <a:cs typeface="Courier New"/>
              </a:rPr>
              <a:t>IN</a:t>
            </a:r>
            <a:r>
              <a:rPr dirty="0" sz="1300" spc="-434">
                <a:latin typeface="Courier New"/>
                <a:cs typeface="Courier New"/>
              </a:rPr>
              <a:t> </a:t>
            </a:r>
            <a:r>
              <a:rPr dirty="0" sz="1300" spc="15">
                <a:latin typeface="Courier New"/>
                <a:cs typeface="Courier New"/>
              </a:rPr>
              <a:t>OUT</a:t>
            </a:r>
            <a:r>
              <a:rPr dirty="0" sz="1300" spc="-445">
                <a:latin typeface="Courier New"/>
                <a:cs typeface="Courier New"/>
              </a:rPr>
              <a:t> </a:t>
            </a:r>
            <a:r>
              <a:rPr dirty="0" sz="1300" spc="5">
                <a:latin typeface="Times New Roman"/>
                <a:cs typeface="Times New Roman"/>
              </a:rPr>
              <a:t>parameters</a:t>
            </a:r>
            <a:r>
              <a:rPr dirty="0" sz="1300" spc="15">
                <a:latin typeface="Times New Roman"/>
                <a:cs typeface="Times New Roman"/>
              </a:rPr>
              <a:t> </a:t>
            </a:r>
            <a:r>
              <a:rPr dirty="0" sz="1300" spc="5">
                <a:latin typeface="Times New Roman"/>
                <a:cs typeface="Times New Roman"/>
              </a:rPr>
              <a:t>slows</a:t>
            </a:r>
            <a:r>
              <a:rPr dirty="0" sz="1300" spc="10">
                <a:latin typeface="Times New Roman"/>
                <a:cs typeface="Times New Roman"/>
              </a:rPr>
              <a:t> down</a:t>
            </a:r>
            <a:r>
              <a:rPr dirty="0" sz="1300" spc="15">
                <a:latin typeface="Times New Roman"/>
                <a:cs typeface="Times New Roman"/>
              </a:rPr>
              <a:t> </a:t>
            </a:r>
            <a:r>
              <a:rPr dirty="0" sz="1300" spc="5">
                <a:latin typeface="Times New Roman"/>
                <a:cs typeface="Times New Roman"/>
              </a:rPr>
              <a:t>execution</a:t>
            </a:r>
            <a:r>
              <a:rPr dirty="0" sz="1300" spc="15">
                <a:latin typeface="Times New Roman"/>
                <a:cs typeface="Times New Roman"/>
              </a:rPr>
              <a:t> </a:t>
            </a:r>
            <a:r>
              <a:rPr dirty="0" sz="1300" spc="5">
                <a:latin typeface="Times New Roman"/>
                <a:cs typeface="Times New Roman"/>
              </a:rPr>
              <a:t>and  uses </a:t>
            </a:r>
            <a:r>
              <a:rPr dirty="0" sz="1300" spc="10">
                <a:latin typeface="Times New Roman"/>
                <a:cs typeface="Times New Roman"/>
              </a:rPr>
              <a:t>up memory. To </a:t>
            </a:r>
            <a:r>
              <a:rPr dirty="0" sz="1300" spc="5">
                <a:latin typeface="Times New Roman"/>
                <a:cs typeface="Times New Roman"/>
              </a:rPr>
              <a:t>prevent this overhead, </a:t>
            </a:r>
            <a:r>
              <a:rPr dirty="0" sz="1300" spc="10">
                <a:latin typeface="Times New Roman"/>
                <a:cs typeface="Times New Roman"/>
              </a:rPr>
              <a:t>you </a:t>
            </a:r>
            <a:r>
              <a:rPr dirty="0" sz="1300" spc="5">
                <a:latin typeface="Times New Roman"/>
                <a:cs typeface="Times New Roman"/>
              </a:rPr>
              <a:t>can specify the </a:t>
            </a:r>
            <a:r>
              <a:rPr dirty="0" sz="1300" spc="15">
                <a:latin typeface="Courier New"/>
                <a:cs typeface="Courier New"/>
              </a:rPr>
              <a:t>NOCOPY </a:t>
            </a:r>
            <a:r>
              <a:rPr dirty="0" sz="1300" spc="5">
                <a:latin typeface="Times New Roman"/>
                <a:cs typeface="Times New Roman"/>
              </a:rPr>
              <a:t>hint, which  enables the</a:t>
            </a:r>
            <a:r>
              <a:rPr dirty="0" sz="1300" spc="15">
                <a:latin typeface="Times New Roman"/>
                <a:cs typeface="Times New Roman"/>
              </a:rPr>
              <a:t> </a:t>
            </a:r>
            <a:r>
              <a:rPr dirty="0" sz="1300" spc="10">
                <a:latin typeface="Times New Roman"/>
                <a:cs typeface="Times New Roman"/>
              </a:rPr>
              <a:t>PL/SQL</a:t>
            </a:r>
            <a:r>
              <a:rPr dirty="0" sz="1300" spc="5">
                <a:latin typeface="Times New Roman"/>
                <a:cs typeface="Times New Roman"/>
              </a:rPr>
              <a:t> </a:t>
            </a:r>
            <a:r>
              <a:rPr dirty="0" sz="1300" spc="10">
                <a:latin typeface="Times New Roman"/>
                <a:cs typeface="Times New Roman"/>
              </a:rPr>
              <a:t>compiler </a:t>
            </a:r>
            <a:r>
              <a:rPr dirty="0" sz="1300" spc="5">
                <a:latin typeface="Times New Roman"/>
                <a:cs typeface="Times New Roman"/>
              </a:rPr>
              <a:t>to pass</a:t>
            </a:r>
            <a:r>
              <a:rPr dirty="0" sz="1300" spc="-5">
                <a:latin typeface="Times New Roman"/>
                <a:cs typeface="Times New Roman"/>
              </a:rPr>
              <a:t> </a:t>
            </a:r>
            <a:r>
              <a:rPr dirty="0" sz="1300" spc="10">
                <a:latin typeface="Courier New"/>
                <a:cs typeface="Courier New"/>
              </a:rPr>
              <a:t>OUT</a:t>
            </a:r>
            <a:r>
              <a:rPr dirty="0" sz="1300" spc="-450">
                <a:latin typeface="Courier New"/>
                <a:cs typeface="Courier New"/>
              </a:rPr>
              <a:t> </a:t>
            </a:r>
            <a:r>
              <a:rPr dirty="0" sz="1300" spc="10">
                <a:latin typeface="Times New Roman"/>
                <a:cs typeface="Times New Roman"/>
              </a:rPr>
              <a:t>and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45">
                <a:latin typeface="Courier New"/>
                <a:cs typeface="Courier New"/>
              </a:rPr>
              <a:t> </a:t>
            </a:r>
            <a:r>
              <a:rPr dirty="0" sz="1300" spc="10">
                <a:latin typeface="Times New Roman"/>
                <a:cs typeface="Times New Roman"/>
              </a:rPr>
              <a:t>parameters</a:t>
            </a:r>
            <a:r>
              <a:rPr dirty="0" sz="1300" spc="5">
                <a:latin typeface="Times New Roman"/>
                <a:cs typeface="Times New Roman"/>
              </a:rPr>
              <a:t> </a:t>
            </a:r>
            <a:r>
              <a:rPr dirty="0" sz="1300" spc="10">
                <a:latin typeface="Times New Roman"/>
                <a:cs typeface="Times New Roman"/>
              </a:rPr>
              <a:t>by </a:t>
            </a:r>
            <a:r>
              <a:rPr dirty="0" sz="1300" spc="5">
                <a:latin typeface="Times New Roman"/>
                <a:cs typeface="Times New Roman"/>
              </a:rPr>
              <a:t>reference.</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a:t>
            </a:r>
            <a:r>
              <a:rPr dirty="0" sz="1300" spc="5">
                <a:latin typeface="Times New Roman"/>
                <a:cs typeface="Times New Roman"/>
              </a:rPr>
              <a:t> slide</a:t>
            </a:r>
            <a:r>
              <a:rPr dirty="0" sz="1300" spc="10">
                <a:latin typeface="Times New Roman"/>
                <a:cs typeface="Times New Roman"/>
              </a:rPr>
              <a:t> </a:t>
            </a:r>
            <a:r>
              <a:rPr dirty="0" sz="1300" spc="5">
                <a:latin typeface="Times New Roman"/>
                <a:cs typeface="Times New Roman"/>
              </a:rPr>
              <a:t>shows</a:t>
            </a:r>
            <a:r>
              <a:rPr dirty="0" sz="1300" spc="1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5">
                <a:latin typeface="Times New Roman"/>
                <a:cs typeface="Times New Roman"/>
              </a:rPr>
              <a:t>example of</a:t>
            </a:r>
            <a:r>
              <a:rPr dirty="0" sz="1300" spc="10">
                <a:latin typeface="Times New Roman"/>
                <a:cs typeface="Times New Roman"/>
              </a:rPr>
              <a:t> </a:t>
            </a:r>
            <a:r>
              <a:rPr dirty="0" sz="1300" spc="5">
                <a:latin typeface="Times New Roman"/>
                <a:cs typeface="Times New Roman"/>
              </a:rPr>
              <a:t>declaring</a:t>
            </a:r>
            <a:r>
              <a:rPr dirty="0" sz="1300" spc="10">
                <a:latin typeface="Times New Roman"/>
                <a:cs typeface="Times New Roman"/>
              </a:rPr>
              <a:t> </a:t>
            </a:r>
            <a:r>
              <a:rPr dirty="0" sz="1300" spc="5">
                <a:latin typeface="Times New Roman"/>
                <a:cs typeface="Times New Roman"/>
              </a:rPr>
              <a:t>an</a:t>
            </a:r>
            <a:r>
              <a:rPr dirty="0" sz="1300" spc="15">
                <a:latin typeface="Times New Roman"/>
                <a:cs typeface="Times New Roman"/>
              </a:rPr>
              <a:t>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50">
                <a:latin typeface="Courier New"/>
                <a:cs typeface="Courier New"/>
              </a:rPr>
              <a:t> </a:t>
            </a:r>
            <a:r>
              <a:rPr dirty="0" sz="1300" spc="10">
                <a:latin typeface="Times New Roman"/>
                <a:cs typeface="Times New Roman"/>
              </a:rPr>
              <a:t>parameter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NOCOPY</a:t>
            </a:r>
            <a:r>
              <a:rPr dirty="0" sz="1300" spc="-450">
                <a:latin typeface="Courier New"/>
                <a:cs typeface="Courier New"/>
              </a:rPr>
              <a:t> </a:t>
            </a:r>
            <a:r>
              <a:rPr dirty="0" sz="1300" spc="5">
                <a:latin typeface="Times New Roman"/>
                <a:cs typeface="Times New Roman"/>
              </a:rPr>
              <a:t>hint.</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86761" y="855218"/>
            <a:ext cx="317436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Effects of the </a:t>
            </a:r>
            <a:r>
              <a:rPr dirty="0" sz="2000" spc="-5" b="1">
                <a:latin typeface="Courier New"/>
                <a:cs typeface="Courier New"/>
              </a:rPr>
              <a:t>NOCOPY</a:t>
            </a:r>
            <a:r>
              <a:rPr dirty="0" sz="2000" spc="-705" b="1">
                <a:latin typeface="Courier New"/>
                <a:cs typeface="Courier New"/>
              </a:rPr>
              <a:t> </a:t>
            </a:r>
            <a:r>
              <a:rPr dirty="0" sz="2000" spc="-5" b="1">
                <a:latin typeface="Arial"/>
                <a:cs typeface="Arial"/>
              </a:rPr>
              <a:t>Hint</a:t>
            </a:r>
            <a:endParaRPr sz="2000">
              <a:latin typeface="Arial"/>
              <a:cs typeface="Arial"/>
            </a:endParaRPr>
          </a:p>
        </p:txBody>
      </p:sp>
      <p:sp>
        <p:nvSpPr>
          <p:cNvPr id="7" name="object 7"/>
          <p:cNvSpPr txBox="1"/>
          <p:nvPr/>
        </p:nvSpPr>
        <p:spPr>
          <a:xfrm>
            <a:off x="1325117" y="1792477"/>
            <a:ext cx="5110480" cy="1771014"/>
          </a:xfrm>
          <a:prstGeom prst="rect">
            <a:avLst/>
          </a:prstGeom>
        </p:spPr>
        <p:txBody>
          <a:bodyPr wrap="square" lIns="0" tIns="12065" rIns="0" bIns="0" rtlCol="0" vert="horz">
            <a:spAutoFit/>
          </a:bodyPr>
          <a:lstStyle/>
          <a:p>
            <a:pPr marL="326390" marR="179070" indent="-327025">
              <a:lnSpc>
                <a:spcPct val="101299"/>
              </a:lnSpc>
              <a:spcBef>
                <a:spcPts val="95"/>
              </a:spcBef>
              <a:buClr>
                <a:srgbClr val="FF0000"/>
              </a:buClr>
              <a:buFont typeface="Arial"/>
              <a:buChar char="•"/>
              <a:tabLst>
                <a:tab pos="326390" algn="l"/>
                <a:tab pos="327025" algn="l"/>
              </a:tabLst>
            </a:pPr>
            <a:r>
              <a:rPr dirty="0" sz="1550" spc="5" b="1">
                <a:latin typeface="Arial"/>
                <a:cs typeface="Arial"/>
              </a:rPr>
              <a:t>If </a:t>
            </a:r>
            <a:r>
              <a:rPr dirty="0" sz="1550" spc="10" b="1">
                <a:latin typeface="Arial"/>
                <a:cs typeface="Arial"/>
              </a:rPr>
              <a:t>the subprogram exits with an exception that </a:t>
            </a:r>
            <a:r>
              <a:rPr dirty="0" sz="1550" spc="5" b="1">
                <a:latin typeface="Arial"/>
                <a:cs typeface="Arial"/>
              </a:rPr>
              <a:t>is  </a:t>
            </a:r>
            <a:r>
              <a:rPr dirty="0" sz="1550" spc="10" b="1">
                <a:latin typeface="Arial"/>
                <a:cs typeface="Arial"/>
              </a:rPr>
              <a:t>not handled:</a:t>
            </a:r>
            <a:endParaRPr sz="1550">
              <a:latin typeface="Arial"/>
              <a:cs typeface="Arial"/>
            </a:endParaRPr>
          </a:p>
          <a:p>
            <a:pPr lvl="1" marL="653415" marR="759460" indent="-245110">
              <a:lnSpc>
                <a:spcPts val="1610"/>
              </a:lnSpc>
              <a:spcBef>
                <a:spcPts val="500"/>
              </a:spcBef>
              <a:buClr>
                <a:srgbClr val="FF0000"/>
              </a:buClr>
              <a:buFont typeface="Arial"/>
              <a:buChar char="–"/>
              <a:tabLst>
                <a:tab pos="653415" algn="l"/>
                <a:tab pos="654050" algn="l"/>
              </a:tabLst>
            </a:pPr>
            <a:r>
              <a:rPr dirty="0" sz="1400" spc="15" b="1">
                <a:latin typeface="Arial"/>
                <a:cs typeface="Arial"/>
              </a:rPr>
              <a:t>You cannot </a:t>
            </a:r>
            <a:r>
              <a:rPr dirty="0" sz="1400" spc="10" b="1">
                <a:latin typeface="Arial"/>
                <a:cs typeface="Arial"/>
              </a:rPr>
              <a:t>rely </a:t>
            </a:r>
            <a:r>
              <a:rPr dirty="0" sz="1400" spc="15" b="1">
                <a:latin typeface="Arial"/>
                <a:cs typeface="Arial"/>
              </a:rPr>
              <a:t>on the </a:t>
            </a:r>
            <a:r>
              <a:rPr dirty="0" sz="1400" spc="10" b="1">
                <a:latin typeface="Arial"/>
                <a:cs typeface="Arial"/>
              </a:rPr>
              <a:t>values of the</a:t>
            </a:r>
            <a:r>
              <a:rPr dirty="0" sz="1400" spc="-110" b="1">
                <a:latin typeface="Arial"/>
                <a:cs typeface="Arial"/>
              </a:rPr>
              <a:t> </a:t>
            </a:r>
            <a:r>
              <a:rPr dirty="0" sz="1400" spc="5" b="1">
                <a:latin typeface="Arial"/>
                <a:cs typeface="Arial"/>
              </a:rPr>
              <a:t>actual  </a:t>
            </a:r>
            <a:r>
              <a:rPr dirty="0" sz="1400" spc="15" b="1">
                <a:latin typeface="Arial"/>
                <a:cs typeface="Arial"/>
              </a:rPr>
              <a:t>parameters passed </a:t>
            </a:r>
            <a:r>
              <a:rPr dirty="0" sz="1400" spc="10" b="1">
                <a:latin typeface="Arial"/>
                <a:cs typeface="Arial"/>
              </a:rPr>
              <a:t>to </a:t>
            </a:r>
            <a:r>
              <a:rPr dirty="0" sz="1400" spc="15" b="1">
                <a:latin typeface="Arial"/>
                <a:cs typeface="Arial"/>
              </a:rPr>
              <a:t>a </a:t>
            </a:r>
            <a:r>
              <a:rPr dirty="0" sz="1400" spc="15" b="1">
                <a:latin typeface="Courier New"/>
                <a:cs typeface="Courier New"/>
              </a:rPr>
              <a:t>NOCOPY</a:t>
            </a:r>
            <a:r>
              <a:rPr dirty="0" sz="1400" spc="-545" b="1">
                <a:latin typeface="Courier New"/>
                <a:cs typeface="Courier New"/>
              </a:rPr>
              <a:t> </a:t>
            </a:r>
            <a:r>
              <a:rPr dirty="0" sz="1400" spc="10" b="1">
                <a:latin typeface="Arial"/>
                <a:cs typeface="Arial"/>
              </a:rPr>
              <a:t>parameter</a:t>
            </a:r>
            <a:endParaRPr sz="1400">
              <a:latin typeface="Arial"/>
              <a:cs typeface="Arial"/>
            </a:endParaRPr>
          </a:p>
          <a:p>
            <a:pPr lvl="1" marL="653415" indent="-245110">
              <a:lnSpc>
                <a:spcPct val="100000"/>
              </a:lnSpc>
              <a:spcBef>
                <a:spcPts val="434"/>
              </a:spcBef>
              <a:buClr>
                <a:srgbClr val="FF0000"/>
              </a:buClr>
              <a:buFont typeface="Arial"/>
              <a:buChar char="–"/>
              <a:tabLst>
                <a:tab pos="653415" algn="l"/>
                <a:tab pos="654050" algn="l"/>
              </a:tabLst>
            </a:pPr>
            <a:r>
              <a:rPr dirty="0" sz="1400" spc="20" b="1">
                <a:latin typeface="Arial"/>
                <a:cs typeface="Arial"/>
              </a:rPr>
              <a:t>Any </a:t>
            </a:r>
            <a:r>
              <a:rPr dirty="0" sz="1400" spc="10" b="1">
                <a:latin typeface="Arial"/>
                <a:cs typeface="Arial"/>
              </a:rPr>
              <a:t>incomplete modifications are not “rolled</a:t>
            </a:r>
            <a:r>
              <a:rPr dirty="0" sz="1400" spc="-10" b="1">
                <a:latin typeface="Arial"/>
                <a:cs typeface="Arial"/>
              </a:rPr>
              <a:t> </a:t>
            </a:r>
            <a:r>
              <a:rPr dirty="0" sz="1400" spc="15" b="1">
                <a:latin typeface="Arial"/>
                <a:cs typeface="Arial"/>
              </a:rPr>
              <a:t>back”</a:t>
            </a:r>
            <a:endParaRPr sz="1400">
              <a:latin typeface="Arial"/>
              <a:cs typeface="Arial"/>
            </a:endParaRPr>
          </a:p>
          <a:p>
            <a:pPr marL="326390" marR="5080" indent="-327025">
              <a:lnSpc>
                <a:spcPct val="101299"/>
              </a:lnSpc>
              <a:spcBef>
                <a:spcPts val="370"/>
              </a:spcBef>
              <a:buClr>
                <a:srgbClr val="FF0000"/>
              </a:buClr>
              <a:buFont typeface="Arial"/>
              <a:buChar char="•"/>
              <a:tabLst>
                <a:tab pos="326390" algn="l"/>
                <a:tab pos="327025" algn="l"/>
              </a:tabLst>
            </a:pPr>
            <a:r>
              <a:rPr dirty="0" sz="1550" spc="10" b="1">
                <a:latin typeface="Arial"/>
                <a:cs typeface="Arial"/>
              </a:rPr>
              <a:t>The remote procedure </a:t>
            </a:r>
            <a:r>
              <a:rPr dirty="0" sz="1550" spc="5" b="1">
                <a:latin typeface="Arial"/>
                <a:cs typeface="Arial"/>
              </a:rPr>
              <a:t>call </a:t>
            </a:r>
            <a:r>
              <a:rPr dirty="0" sz="1550" spc="10" b="1">
                <a:latin typeface="Arial"/>
                <a:cs typeface="Arial"/>
              </a:rPr>
              <a:t>(RPC) protocol enables  you to pass parameters only by</a:t>
            </a:r>
            <a:r>
              <a:rPr dirty="0" sz="1550" spc="-5" b="1">
                <a:latin typeface="Arial"/>
                <a:cs typeface="Arial"/>
              </a:rPr>
              <a:t> </a:t>
            </a:r>
            <a:r>
              <a:rPr dirty="0" sz="1550" spc="10" b="1">
                <a:latin typeface="Arial"/>
                <a:cs typeface="Arial"/>
              </a:rPr>
              <a:t>value.</a:t>
            </a:r>
            <a:endParaRPr sz="1550">
              <a:latin typeface="Arial"/>
              <a:cs typeface="Arial"/>
            </a:endParaRPr>
          </a:p>
        </p:txBody>
      </p:sp>
      <p:sp>
        <p:nvSpPr>
          <p:cNvPr id="8" name="object 8"/>
          <p:cNvSpPr txBox="1"/>
          <p:nvPr/>
        </p:nvSpPr>
        <p:spPr>
          <a:xfrm>
            <a:off x="743204" y="5591809"/>
            <a:ext cx="6275705" cy="3751579"/>
          </a:xfrm>
          <a:prstGeom prst="rect">
            <a:avLst/>
          </a:prstGeom>
        </p:spPr>
        <p:txBody>
          <a:bodyPr wrap="square" lIns="0" tIns="65405" rIns="0" bIns="0" rtlCol="0" vert="horz">
            <a:spAutoFit/>
          </a:bodyPr>
          <a:lstStyle/>
          <a:p>
            <a:pPr marL="12700">
              <a:lnSpc>
                <a:spcPct val="100000"/>
              </a:lnSpc>
              <a:spcBef>
                <a:spcPts val="515"/>
              </a:spcBef>
            </a:pPr>
            <a:r>
              <a:rPr dirty="0" sz="1300" spc="5" b="1">
                <a:latin typeface="Arial"/>
                <a:cs typeface="Arial"/>
              </a:rPr>
              <a:t>Effects of </a:t>
            </a:r>
            <a:r>
              <a:rPr dirty="0" sz="1300" spc="10" b="1">
                <a:latin typeface="Arial"/>
                <a:cs typeface="Arial"/>
              </a:rPr>
              <a:t>the </a:t>
            </a:r>
            <a:r>
              <a:rPr dirty="0" sz="1300" spc="15" b="1">
                <a:latin typeface="Courier New"/>
                <a:cs typeface="Courier New"/>
              </a:rPr>
              <a:t>NOCOPY</a:t>
            </a:r>
            <a:r>
              <a:rPr dirty="0" sz="1300" spc="-420" b="1">
                <a:latin typeface="Courier New"/>
                <a:cs typeface="Courier New"/>
              </a:rPr>
              <a:t> </a:t>
            </a:r>
            <a:r>
              <a:rPr dirty="0" sz="1300" spc="5" b="1">
                <a:latin typeface="Arial"/>
                <a:cs typeface="Arial"/>
              </a:rPr>
              <a:t>Hint</a:t>
            </a:r>
            <a:endParaRPr sz="1300">
              <a:latin typeface="Arial"/>
              <a:cs typeface="Arial"/>
            </a:endParaRPr>
          </a:p>
          <a:p>
            <a:pPr marL="138430" marR="113664">
              <a:lnSpc>
                <a:spcPct val="103800"/>
              </a:lnSpc>
              <a:spcBef>
                <a:spcPts val="360"/>
              </a:spcBef>
            </a:pPr>
            <a:r>
              <a:rPr dirty="0" sz="1300" spc="5">
                <a:latin typeface="Times New Roman"/>
                <a:cs typeface="Times New Roman"/>
              </a:rPr>
              <a:t>As a trade-off for </a:t>
            </a:r>
            <a:r>
              <a:rPr dirty="0" sz="1300" spc="10">
                <a:latin typeface="Times New Roman"/>
                <a:cs typeface="Times New Roman"/>
              </a:rPr>
              <a:t>better performance, </a:t>
            </a:r>
            <a:r>
              <a:rPr dirty="0" sz="1300" spc="5">
                <a:latin typeface="Times New Roman"/>
                <a:cs typeface="Times New Roman"/>
              </a:rPr>
              <a:t>the </a:t>
            </a:r>
            <a:r>
              <a:rPr dirty="0" sz="1300" spc="15">
                <a:latin typeface="Courier New"/>
                <a:cs typeface="Courier New"/>
              </a:rPr>
              <a:t>NOCOPY</a:t>
            </a:r>
            <a:r>
              <a:rPr dirty="0" sz="1300" spc="-395">
                <a:latin typeface="Courier New"/>
                <a:cs typeface="Courier New"/>
              </a:rPr>
              <a:t> </a:t>
            </a:r>
            <a:r>
              <a:rPr dirty="0" sz="1300" spc="5">
                <a:latin typeface="Times New Roman"/>
                <a:cs typeface="Times New Roman"/>
              </a:rPr>
              <a:t>hint enables </a:t>
            </a:r>
            <a:r>
              <a:rPr dirty="0" sz="1300" spc="10">
                <a:latin typeface="Times New Roman"/>
                <a:cs typeface="Times New Roman"/>
              </a:rPr>
              <a:t>you </a:t>
            </a:r>
            <a:r>
              <a:rPr dirty="0" sz="1300" spc="5">
                <a:latin typeface="Times New Roman"/>
                <a:cs typeface="Times New Roman"/>
              </a:rPr>
              <a:t>to trade well-defined  exception semantics for better performance. Its use affects exception handling in the  following </a:t>
            </a:r>
            <a:r>
              <a:rPr dirty="0" sz="1300">
                <a:latin typeface="Times New Roman"/>
                <a:cs typeface="Times New Roman"/>
              </a:rPr>
              <a:t>ways:</a:t>
            </a:r>
            <a:endParaRPr sz="1300">
              <a:latin typeface="Times New Roman"/>
              <a:cs typeface="Times New Roman"/>
            </a:endParaRPr>
          </a:p>
          <a:p>
            <a:pPr marL="514984" indent="-251460">
              <a:lnSpc>
                <a:spcPts val="1505"/>
              </a:lnSpc>
              <a:buChar char="•"/>
              <a:tabLst>
                <a:tab pos="514984" algn="l"/>
                <a:tab pos="515620" algn="l"/>
              </a:tabLst>
            </a:pPr>
            <a:r>
              <a:rPr dirty="0" sz="1300" spc="5">
                <a:latin typeface="Times New Roman"/>
                <a:cs typeface="Times New Roman"/>
              </a:rPr>
              <a:t>Because </a:t>
            </a:r>
            <a:r>
              <a:rPr dirty="0" sz="1300" spc="15">
                <a:latin typeface="Courier New"/>
                <a:cs typeface="Courier New"/>
              </a:rPr>
              <a:t>NOCOPY</a:t>
            </a:r>
            <a:r>
              <a:rPr dirty="0" sz="1300" spc="-415">
                <a:latin typeface="Courier New"/>
                <a:cs typeface="Courier New"/>
              </a:rPr>
              <a:t> </a:t>
            </a:r>
            <a:r>
              <a:rPr dirty="0" sz="1300" spc="5">
                <a:latin typeface="Times New Roman"/>
                <a:cs typeface="Times New Roman"/>
              </a:rPr>
              <a:t>is a hint, not a directive, the compiler can pass </a:t>
            </a:r>
            <a:r>
              <a:rPr dirty="0" sz="1300" spc="10">
                <a:latin typeface="Courier New"/>
                <a:cs typeface="Courier New"/>
              </a:rPr>
              <a:t>NOCOPY</a:t>
            </a:r>
            <a:endParaRPr sz="1300">
              <a:latin typeface="Courier New"/>
              <a:cs typeface="Courier New"/>
            </a:endParaRPr>
          </a:p>
          <a:p>
            <a:pPr marL="515620" marR="230504">
              <a:lnSpc>
                <a:spcPct val="101299"/>
              </a:lnSpc>
              <a:spcBef>
                <a:spcPts val="75"/>
              </a:spcBef>
            </a:pPr>
            <a:r>
              <a:rPr dirty="0" sz="1300" spc="10">
                <a:latin typeface="Times New Roman"/>
                <a:cs typeface="Times New Roman"/>
              </a:rPr>
              <a:t>parameters </a:t>
            </a:r>
            <a:r>
              <a:rPr dirty="0" sz="1300" spc="5">
                <a:latin typeface="Times New Roman"/>
                <a:cs typeface="Times New Roman"/>
              </a:rPr>
              <a:t>to a </a:t>
            </a:r>
            <a:r>
              <a:rPr dirty="0" sz="1300" spc="10">
                <a:latin typeface="Times New Roman"/>
                <a:cs typeface="Times New Roman"/>
              </a:rPr>
              <a:t>subprogram by </a:t>
            </a:r>
            <a:r>
              <a:rPr dirty="0" sz="1300" spc="5">
                <a:latin typeface="Times New Roman"/>
                <a:cs typeface="Times New Roman"/>
              </a:rPr>
              <a:t>value or </a:t>
            </a:r>
            <a:r>
              <a:rPr dirty="0" sz="1300" spc="10">
                <a:latin typeface="Times New Roman"/>
                <a:cs typeface="Times New Roman"/>
              </a:rPr>
              <a:t>by </a:t>
            </a:r>
            <a:r>
              <a:rPr dirty="0" sz="1300" spc="5">
                <a:latin typeface="Times New Roman"/>
                <a:cs typeface="Times New Roman"/>
              </a:rPr>
              <a:t>reference. So, if the </a:t>
            </a:r>
            <a:r>
              <a:rPr dirty="0" sz="1300" spc="10">
                <a:latin typeface="Times New Roman"/>
                <a:cs typeface="Times New Roman"/>
              </a:rPr>
              <a:t>subprogram </a:t>
            </a:r>
            <a:r>
              <a:rPr dirty="0" sz="1300" spc="5">
                <a:latin typeface="Times New Roman"/>
                <a:cs typeface="Times New Roman"/>
              </a:rPr>
              <a:t>exits  with an unhandled exception, </a:t>
            </a:r>
            <a:r>
              <a:rPr dirty="0" sz="1300" spc="10">
                <a:latin typeface="Times New Roman"/>
                <a:cs typeface="Times New Roman"/>
              </a:rPr>
              <a:t>you </a:t>
            </a:r>
            <a:r>
              <a:rPr dirty="0" sz="1300" spc="5">
                <a:latin typeface="Times New Roman"/>
                <a:cs typeface="Times New Roman"/>
              </a:rPr>
              <a:t>cannot rely </a:t>
            </a:r>
            <a:r>
              <a:rPr dirty="0" sz="1300" spc="10">
                <a:latin typeface="Times New Roman"/>
                <a:cs typeface="Times New Roman"/>
              </a:rPr>
              <a:t>on </a:t>
            </a:r>
            <a:r>
              <a:rPr dirty="0" sz="1300" spc="5">
                <a:latin typeface="Times New Roman"/>
                <a:cs typeface="Times New Roman"/>
              </a:rPr>
              <a:t>the values of the </a:t>
            </a:r>
            <a:r>
              <a:rPr dirty="0" sz="1300" spc="10">
                <a:latin typeface="Courier New"/>
                <a:cs typeface="Courier New"/>
              </a:rPr>
              <a:t>NOCOPY</a:t>
            </a:r>
            <a:r>
              <a:rPr dirty="0" sz="1300" spc="-355">
                <a:latin typeface="Courier New"/>
                <a:cs typeface="Courier New"/>
              </a:rPr>
              <a:t> </a:t>
            </a:r>
            <a:r>
              <a:rPr dirty="0" sz="1300" spc="10">
                <a:latin typeface="Times New Roman"/>
                <a:cs typeface="Times New Roman"/>
              </a:rPr>
              <a:t>actual  </a:t>
            </a:r>
            <a:r>
              <a:rPr dirty="0" sz="1300" spc="5">
                <a:latin typeface="Times New Roman"/>
                <a:cs typeface="Times New Roman"/>
              </a:rPr>
              <a:t>parameters.</a:t>
            </a:r>
            <a:endParaRPr sz="1300">
              <a:latin typeface="Times New Roman"/>
              <a:cs typeface="Times New Roman"/>
            </a:endParaRPr>
          </a:p>
          <a:p>
            <a:pPr marL="514984" marR="5080" indent="-251460">
              <a:lnSpc>
                <a:spcPct val="101400"/>
              </a:lnSpc>
              <a:buChar char="•"/>
              <a:tabLst>
                <a:tab pos="515620" algn="l"/>
                <a:tab pos="516255" algn="l"/>
              </a:tabLst>
            </a:pPr>
            <a:r>
              <a:rPr dirty="0" sz="1300" spc="10">
                <a:latin typeface="Times New Roman"/>
                <a:cs typeface="Times New Roman"/>
              </a:rPr>
              <a:t>By </a:t>
            </a:r>
            <a:r>
              <a:rPr dirty="0" sz="1300" spc="5">
                <a:latin typeface="Times New Roman"/>
                <a:cs typeface="Times New Roman"/>
              </a:rPr>
              <a:t>default, if a </a:t>
            </a:r>
            <a:r>
              <a:rPr dirty="0" sz="1300" spc="10">
                <a:latin typeface="Times New Roman"/>
                <a:cs typeface="Times New Roman"/>
              </a:rPr>
              <a:t>subprogram </a:t>
            </a:r>
            <a:r>
              <a:rPr dirty="0" sz="1300" spc="5">
                <a:latin typeface="Times New Roman"/>
                <a:cs typeface="Times New Roman"/>
              </a:rPr>
              <a:t>exits with an unhandled exception, the values assigned to  its </a:t>
            </a:r>
            <a:r>
              <a:rPr dirty="0" sz="1300" spc="10">
                <a:latin typeface="Courier New"/>
                <a:cs typeface="Courier New"/>
              </a:rPr>
              <a:t>OUT </a:t>
            </a:r>
            <a:r>
              <a:rPr dirty="0" sz="1300" spc="5">
                <a:latin typeface="Times New Roman"/>
                <a:cs typeface="Times New Roman"/>
              </a:rPr>
              <a:t>and </a:t>
            </a:r>
            <a:r>
              <a:rPr dirty="0" sz="1300" spc="10">
                <a:latin typeface="Courier New"/>
                <a:cs typeface="Courier New"/>
              </a:rPr>
              <a:t>IN </a:t>
            </a:r>
            <a:r>
              <a:rPr dirty="0" sz="1300" spc="15">
                <a:latin typeface="Courier New"/>
                <a:cs typeface="Courier New"/>
              </a:rPr>
              <a:t>OUT </a:t>
            </a:r>
            <a:r>
              <a:rPr dirty="0" sz="1300" spc="5">
                <a:latin typeface="Times New Roman"/>
                <a:cs typeface="Times New Roman"/>
              </a:rPr>
              <a:t>formal parameters are not copied to the corresponding actual  parameters, and changes appear to roll back. However, </a:t>
            </a:r>
            <a:r>
              <a:rPr dirty="0" sz="1300" spc="10">
                <a:latin typeface="Times New Roman"/>
                <a:cs typeface="Times New Roman"/>
              </a:rPr>
              <a:t>when you </a:t>
            </a:r>
            <a:r>
              <a:rPr dirty="0" sz="1300" spc="5">
                <a:latin typeface="Times New Roman"/>
                <a:cs typeface="Times New Roman"/>
              </a:rPr>
              <a:t>specify </a:t>
            </a:r>
            <a:r>
              <a:rPr dirty="0" sz="1300" spc="10">
                <a:latin typeface="Courier New"/>
                <a:cs typeface="Courier New"/>
              </a:rPr>
              <a:t>NOCOPY</a:t>
            </a:r>
            <a:r>
              <a:rPr dirty="0" sz="1300" spc="10">
                <a:latin typeface="Times New Roman"/>
                <a:cs typeface="Times New Roman"/>
              </a:rPr>
              <a:t>,  </a:t>
            </a:r>
            <a:r>
              <a:rPr dirty="0" sz="1300" spc="5">
                <a:latin typeface="Times New Roman"/>
                <a:cs typeface="Times New Roman"/>
              </a:rPr>
              <a:t>assignments to the </a:t>
            </a:r>
            <a:r>
              <a:rPr dirty="0" sz="1300" spc="10">
                <a:latin typeface="Times New Roman"/>
                <a:cs typeface="Times New Roman"/>
              </a:rPr>
              <a:t>formal </a:t>
            </a:r>
            <a:r>
              <a:rPr dirty="0" sz="1300" spc="5">
                <a:latin typeface="Times New Roman"/>
                <a:cs typeface="Times New Roman"/>
              </a:rPr>
              <a:t>parameters </a:t>
            </a:r>
            <a:r>
              <a:rPr dirty="0" sz="1300" spc="10">
                <a:latin typeface="Times New Roman"/>
                <a:cs typeface="Times New Roman"/>
              </a:rPr>
              <a:t>immediately </a:t>
            </a:r>
            <a:r>
              <a:rPr dirty="0" sz="1300" spc="5">
                <a:latin typeface="Times New Roman"/>
                <a:cs typeface="Times New Roman"/>
              </a:rPr>
              <a:t>affect the actual </a:t>
            </a:r>
            <a:r>
              <a:rPr dirty="0" sz="1300" spc="10">
                <a:latin typeface="Times New Roman"/>
                <a:cs typeface="Times New Roman"/>
              </a:rPr>
              <a:t>parameters </a:t>
            </a:r>
            <a:r>
              <a:rPr dirty="0" sz="1300" spc="5">
                <a:latin typeface="Times New Roman"/>
                <a:cs typeface="Times New Roman"/>
              </a:rPr>
              <a:t>as  well. So, if the </a:t>
            </a:r>
            <a:r>
              <a:rPr dirty="0" sz="1300" spc="10">
                <a:latin typeface="Times New Roman"/>
                <a:cs typeface="Times New Roman"/>
              </a:rPr>
              <a:t>subprogram </a:t>
            </a:r>
            <a:r>
              <a:rPr dirty="0" sz="1300" spc="5">
                <a:latin typeface="Times New Roman"/>
                <a:cs typeface="Times New Roman"/>
              </a:rPr>
              <a:t>exits with an unhandled exception, the (possibly  unfinished) changes are not “rolled back.”</a:t>
            </a:r>
            <a:endParaRPr sz="1300">
              <a:latin typeface="Times New Roman"/>
              <a:cs typeface="Times New Roman"/>
            </a:endParaRPr>
          </a:p>
          <a:p>
            <a:pPr marL="514984" marR="12700" indent="-251460">
              <a:lnSpc>
                <a:spcPct val="99000"/>
              </a:lnSpc>
              <a:spcBef>
                <a:spcPts val="35"/>
              </a:spcBef>
              <a:buChar char="•"/>
              <a:tabLst>
                <a:tab pos="514984" algn="l"/>
                <a:tab pos="515620" algn="l"/>
              </a:tabLst>
            </a:pPr>
            <a:r>
              <a:rPr dirty="0" sz="1300" spc="5">
                <a:latin typeface="Times New Roman"/>
                <a:cs typeface="Times New Roman"/>
              </a:rPr>
              <a:t>Currently, the </a:t>
            </a:r>
            <a:r>
              <a:rPr dirty="0" sz="1300" spc="10">
                <a:latin typeface="Times New Roman"/>
                <a:cs typeface="Times New Roman"/>
              </a:rPr>
              <a:t>RPC </a:t>
            </a:r>
            <a:r>
              <a:rPr dirty="0" sz="1300" spc="5">
                <a:latin typeface="Times New Roman"/>
                <a:cs typeface="Times New Roman"/>
              </a:rPr>
              <a:t>protocol enables </a:t>
            </a:r>
            <a:r>
              <a:rPr dirty="0" sz="1300" spc="10">
                <a:latin typeface="Times New Roman"/>
                <a:cs typeface="Times New Roman"/>
              </a:rPr>
              <a:t>you </a:t>
            </a:r>
            <a:r>
              <a:rPr dirty="0" sz="1300" spc="5">
                <a:latin typeface="Times New Roman"/>
                <a:cs typeface="Times New Roman"/>
              </a:rPr>
              <a:t>to pass parameters only </a:t>
            </a:r>
            <a:r>
              <a:rPr dirty="0" sz="1300" spc="10">
                <a:latin typeface="Times New Roman"/>
                <a:cs typeface="Times New Roman"/>
              </a:rPr>
              <a:t>by </a:t>
            </a:r>
            <a:r>
              <a:rPr dirty="0" sz="1300" spc="5">
                <a:latin typeface="Times New Roman"/>
                <a:cs typeface="Times New Roman"/>
              </a:rPr>
              <a:t>value. </a:t>
            </a:r>
            <a:r>
              <a:rPr dirty="0" sz="1300" spc="10">
                <a:latin typeface="Times New Roman"/>
                <a:cs typeface="Times New Roman"/>
              </a:rPr>
              <a:t>So  </a:t>
            </a:r>
            <a:r>
              <a:rPr dirty="0" sz="1300" spc="5">
                <a:latin typeface="Times New Roman"/>
                <a:cs typeface="Times New Roman"/>
              </a:rPr>
              <a:t>exception semantics can change without notification </a:t>
            </a:r>
            <a:r>
              <a:rPr dirty="0" sz="1300" spc="10">
                <a:latin typeface="Times New Roman"/>
                <a:cs typeface="Times New Roman"/>
              </a:rPr>
              <a:t>when you </a:t>
            </a:r>
            <a:r>
              <a:rPr dirty="0" sz="1300" spc="5">
                <a:latin typeface="Times New Roman"/>
                <a:cs typeface="Times New Roman"/>
              </a:rPr>
              <a:t>partition applications.  For example, if </a:t>
            </a:r>
            <a:r>
              <a:rPr dirty="0" sz="1300" spc="10">
                <a:latin typeface="Times New Roman"/>
                <a:cs typeface="Times New Roman"/>
              </a:rPr>
              <a:t>you move </a:t>
            </a:r>
            <a:r>
              <a:rPr dirty="0" sz="1300" spc="5">
                <a:latin typeface="Times New Roman"/>
                <a:cs typeface="Times New Roman"/>
              </a:rPr>
              <a:t>a local procedure with </a:t>
            </a:r>
            <a:r>
              <a:rPr dirty="0" sz="1300" spc="15">
                <a:latin typeface="Courier New"/>
                <a:cs typeface="Courier New"/>
              </a:rPr>
              <a:t>NOCOPY</a:t>
            </a:r>
            <a:r>
              <a:rPr dirty="0" sz="1300" spc="-420">
                <a:latin typeface="Courier New"/>
                <a:cs typeface="Courier New"/>
              </a:rPr>
              <a:t> </a:t>
            </a:r>
            <a:r>
              <a:rPr dirty="0" sz="1300" spc="10">
                <a:latin typeface="Times New Roman"/>
                <a:cs typeface="Times New Roman"/>
              </a:rPr>
              <a:t>parameters </a:t>
            </a:r>
            <a:r>
              <a:rPr dirty="0" sz="1300" spc="5">
                <a:latin typeface="Times New Roman"/>
                <a:cs typeface="Times New Roman"/>
              </a:rPr>
              <a:t>to a </a:t>
            </a:r>
            <a:r>
              <a:rPr dirty="0" sz="1300" spc="10">
                <a:latin typeface="Times New Roman"/>
                <a:cs typeface="Times New Roman"/>
              </a:rPr>
              <a:t>remote</a:t>
            </a:r>
            <a:endParaRPr sz="1300">
              <a:latin typeface="Times New Roman"/>
              <a:cs typeface="Times New Roman"/>
            </a:endParaRPr>
          </a:p>
          <a:p>
            <a:pPr marL="514984">
              <a:lnSpc>
                <a:spcPct val="100000"/>
              </a:lnSpc>
              <a:spcBef>
                <a:spcPts val="95"/>
              </a:spcBef>
            </a:pPr>
            <a:r>
              <a:rPr dirty="0" sz="1300" spc="5">
                <a:latin typeface="Times New Roman"/>
                <a:cs typeface="Times New Roman"/>
              </a:rPr>
              <a:t>site, those </a:t>
            </a:r>
            <a:r>
              <a:rPr dirty="0" sz="1300" spc="10">
                <a:latin typeface="Times New Roman"/>
                <a:cs typeface="Times New Roman"/>
              </a:rPr>
              <a:t>parameters </a:t>
            </a:r>
            <a:r>
              <a:rPr dirty="0" sz="1300" spc="5">
                <a:latin typeface="Times New Roman"/>
                <a:cs typeface="Times New Roman"/>
              </a:rPr>
              <a:t>are </a:t>
            </a:r>
            <a:r>
              <a:rPr dirty="0" sz="1300" spc="10">
                <a:latin typeface="Times New Roman"/>
                <a:cs typeface="Times New Roman"/>
              </a:rPr>
              <a:t>no </a:t>
            </a:r>
            <a:r>
              <a:rPr dirty="0" sz="1300" spc="5">
                <a:latin typeface="Times New Roman"/>
                <a:cs typeface="Times New Roman"/>
              </a:rPr>
              <a:t>longer passed </a:t>
            </a:r>
            <a:r>
              <a:rPr dirty="0" sz="1300" spc="10">
                <a:latin typeface="Times New Roman"/>
                <a:cs typeface="Times New Roman"/>
              </a:rPr>
              <a:t>by</a:t>
            </a:r>
            <a:r>
              <a:rPr dirty="0" sz="1300" spc="-5">
                <a:latin typeface="Times New Roman"/>
                <a:cs typeface="Times New Roman"/>
              </a:rPr>
              <a:t> </a:t>
            </a:r>
            <a:r>
              <a:rPr dirty="0" sz="1300" spc="5">
                <a:latin typeface="Times New Roman"/>
                <a:cs typeface="Times New Roman"/>
              </a:rPr>
              <a:t>reference.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Courier New"/>
                <a:cs typeface="Courier New"/>
              </a:rPr>
              <a:t>NOCOPY</a:t>
            </a:r>
            <a:r>
              <a:rPr dirty="0" sz="2000" spc="-665" b="1">
                <a:latin typeface="Courier New"/>
                <a:cs typeface="Courier New"/>
              </a:rPr>
              <a:t> </a:t>
            </a:r>
            <a:r>
              <a:rPr dirty="0" sz="2000" spc="-5" b="1">
                <a:latin typeface="Arial"/>
                <a:cs typeface="Arial"/>
              </a:rPr>
              <a:t>Hint Can </a:t>
            </a:r>
            <a:r>
              <a:rPr dirty="0" sz="2000" b="1">
                <a:latin typeface="Arial"/>
                <a:cs typeface="Arial"/>
              </a:rPr>
              <a:t>Be </a:t>
            </a:r>
            <a:r>
              <a:rPr dirty="0" sz="2000" spc="-5" b="1">
                <a:latin typeface="Arial"/>
                <a:cs typeface="Arial"/>
              </a:rPr>
              <a:t>Ignored</a:t>
            </a:r>
            <a:endParaRPr sz="2000">
              <a:latin typeface="Arial"/>
              <a:cs typeface="Arial"/>
            </a:endParaRPr>
          </a:p>
          <a:p>
            <a:pPr>
              <a:lnSpc>
                <a:spcPct val="100000"/>
              </a:lnSpc>
            </a:pPr>
            <a:endParaRPr sz="2300">
              <a:latin typeface="Arial"/>
              <a:cs typeface="Arial"/>
            </a:endParaRPr>
          </a:p>
          <a:p>
            <a:pPr>
              <a:lnSpc>
                <a:spcPct val="100000"/>
              </a:lnSpc>
              <a:spcBef>
                <a:spcPts val="50"/>
              </a:spcBef>
            </a:pPr>
            <a:endParaRPr sz="1900">
              <a:latin typeface="Arial"/>
              <a:cs typeface="Arial"/>
            </a:endParaRPr>
          </a:p>
          <a:p>
            <a:pPr marL="626745">
              <a:lnSpc>
                <a:spcPct val="100000"/>
              </a:lnSpc>
            </a:pPr>
            <a:r>
              <a:rPr dirty="0" sz="1550" spc="10" b="1">
                <a:latin typeface="Arial"/>
                <a:cs typeface="Arial"/>
              </a:rPr>
              <a:t>The </a:t>
            </a:r>
            <a:r>
              <a:rPr dirty="0" sz="1550" spc="10" b="1">
                <a:latin typeface="Courier New"/>
                <a:cs typeface="Courier New"/>
              </a:rPr>
              <a:t>NOCOPY</a:t>
            </a:r>
            <a:r>
              <a:rPr dirty="0" sz="1550" spc="-500" b="1">
                <a:latin typeface="Courier New"/>
                <a:cs typeface="Courier New"/>
              </a:rPr>
              <a:t> </a:t>
            </a:r>
            <a:r>
              <a:rPr dirty="0" sz="1550" spc="10" b="1">
                <a:latin typeface="Arial"/>
                <a:cs typeface="Arial"/>
              </a:rPr>
              <a:t>hint has no effect </a:t>
            </a:r>
            <a:r>
              <a:rPr dirty="0" sz="1550" spc="5" b="1">
                <a:latin typeface="Arial"/>
                <a:cs typeface="Arial"/>
              </a:rPr>
              <a:t>if:</a:t>
            </a:r>
            <a:endParaRPr sz="1550">
              <a:latin typeface="Arial"/>
              <a:cs typeface="Arial"/>
            </a:endParaRPr>
          </a:p>
          <a:p>
            <a:pPr marL="1035050" indent="-327660">
              <a:lnSpc>
                <a:spcPct val="100000"/>
              </a:lnSpc>
              <a:spcBef>
                <a:spcPts val="515"/>
              </a:spcBef>
              <a:buClr>
                <a:srgbClr val="FF0000"/>
              </a:buClr>
              <a:buFont typeface="Arial"/>
              <a:buChar char="•"/>
              <a:tabLst>
                <a:tab pos="1035050" algn="l"/>
                <a:tab pos="1035685" algn="l"/>
              </a:tabLst>
            </a:pPr>
            <a:r>
              <a:rPr dirty="0" sz="1550" spc="10" b="1">
                <a:latin typeface="Arial"/>
                <a:cs typeface="Arial"/>
              </a:rPr>
              <a:t>The actual</a:t>
            </a:r>
            <a:r>
              <a:rPr dirty="0" sz="1550" spc="5" b="1">
                <a:latin typeface="Arial"/>
                <a:cs typeface="Arial"/>
              </a:rPr>
              <a:t> </a:t>
            </a:r>
            <a:r>
              <a:rPr dirty="0" sz="1550" spc="10" b="1">
                <a:latin typeface="Arial"/>
                <a:cs typeface="Arial"/>
              </a:rPr>
              <a:t>parameter:</a:t>
            </a:r>
            <a:endParaRPr sz="155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0" b="1">
                <a:latin typeface="Arial"/>
                <a:cs typeface="Arial"/>
              </a:rPr>
              <a:t>Is an element of an </a:t>
            </a:r>
            <a:r>
              <a:rPr dirty="0" sz="1400" spc="15" b="1">
                <a:latin typeface="Arial"/>
                <a:cs typeface="Arial"/>
              </a:rPr>
              <a:t>index-by</a:t>
            </a:r>
            <a:r>
              <a:rPr dirty="0" sz="1400" spc="-45" b="1">
                <a:latin typeface="Arial"/>
                <a:cs typeface="Arial"/>
              </a:rPr>
              <a:t> </a:t>
            </a:r>
            <a:r>
              <a:rPr dirty="0" sz="1400" spc="5" b="1">
                <a:latin typeface="Arial"/>
                <a:cs typeface="Arial"/>
              </a:rPr>
              <a:t>table</a:t>
            </a:r>
            <a:endParaRPr sz="1400">
              <a:latin typeface="Arial"/>
              <a:cs typeface="Arial"/>
            </a:endParaRPr>
          </a:p>
          <a:p>
            <a:pPr lvl="1" marL="1362075" indent="-245110">
              <a:lnSpc>
                <a:spcPct val="100000"/>
              </a:lnSpc>
              <a:spcBef>
                <a:spcPts val="270"/>
              </a:spcBef>
              <a:buClr>
                <a:srgbClr val="FF0000"/>
              </a:buClr>
              <a:buFont typeface="Arial"/>
              <a:buChar char="–"/>
              <a:tabLst>
                <a:tab pos="1362075" algn="l"/>
                <a:tab pos="1362710" algn="l"/>
              </a:tabLst>
            </a:pPr>
            <a:r>
              <a:rPr dirty="0" sz="1400" spc="10" b="1">
                <a:latin typeface="Arial"/>
                <a:cs typeface="Arial"/>
              </a:rPr>
              <a:t>Is </a:t>
            </a:r>
            <a:r>
              <a:rPr dirty="0" sz="1400" spc="5" b="1">
                <a:latin typeface="Arial"/>
                <a:cs typeface="Arial"/>
              </a:rPr>
              <a:t>constrained (for </a:t>
            </a:r>
            <a:r>
              <a:rPr dirty="0" sz="1400" spc="10" b="1">
                <a:latin typeface="Arial"/>
                <a:cs typeface="Arial"/>
              </a:rPr>
              <a:t>example, </a:t>
            </a:r>
            <a:r>
              <a:rPr dirty="0" sz="1400" spc="20" b="1">
                <a:latin typeface="Arial"/>
                <a:cs typeface="Arial"/>
              </a:rPr>
              <a:t>by </a:t>
            </a:r>
            <a:r>
              <a:rPr dirty="0" sz="1400" spc="10" b="1">
                <a:latin typeface="Arial"/>
                <a:cs typeface="Arial"/>
              </a:rPr>
              <a:t>scale or </a:t>
            </a:r>
            <a:r>
              <a:rPr dirty="0" sz="1400" spc="15" b="1">
                <a:latin typeface="Courier New"/>
                <a:cs typeface="Courier New"/>
              </a:rPr>
              <a:t>NOT</a:t>
            </a:r>
            <a:r>
              <a:rPr dirty="0" sz="1400" spc="-484" b="1">
                <a:latin typeface="Courier New"/>
                <a:cs typeface="Courier New"/>
              </a:rPr>
              <a:t> </a:t>
            </a:r>
            <a:r>
              <a:rPr dirty="0" sz="1400" spc="15" b="1">
                <a:latin typeface="Courier New"/>
                <a:cs typeface="Courier New"/>
              </a:rPr>
              <a:t>NULL</a:t>
            </a:r>
            <a:r>
              <a:rPr dirty="0" sz="1400" spc="15" b="1">
                <a:latin typeface="Arial"/>
                <a:cs typeface="Arial"/>
              </a:rPr>
              <a:t>)</a:t>
            </a:r>
            <a:endParaRPr sz="1400">
              <a:latin typeface="Arial"/>
              <a:cs typeface="Arial"/>
            </a:endParaRPr>
          </a:p>
          <a:p>
            <a:pPr lvl="1" marL="1362075" marR="847725" indent="-245110">
              <a:lnSpc>
                <a:spcPts val="1610"/>
              </a:lnSpc>
              <a:spcBef>
                <a:spcPts val="595"/>
              </a:spcBef>
              <a:buClr>
                <a:srgbClr val="FF0000"/>
              </a:buClr>
              <a:buFont typeface="Arial"/>
              <a:buChar char="–"/>
              <a:tabLst>
                <a:tab pos="1362075" algn="l"/>
                <a:tab pos="1362710" algn="l"/>
              </a:tabLst>
            </a:pPr>
            <a:r>
              <a:rPr dirty="0" sz="1400" spc="15" b="1">
                <a:latin typeface="Arial"/>
                <a:cs typeface="Arial"/>
              </a:rPr>
              <a:t>And </a:t>
            </a:r>
            <a:r>
              <a:rPr dirty="0" sz="1400" spc="10" b="1">
                <a:latin typeface="Arial"/>
                <a:cs typeface="Arial"/>
              </a:rPr>
              <a:t>formal </a:t>
            </a:r>
            <a:r>
              <a:rPr dirty="0" sz="1400" spc="15" b="1">
                <a:latin typeface="Arial"/>
                <a:cs typeface="Arial"/>
              </a:rPr>
              <a:t>parameter </a:t>
            </a:r>
            <a:r>
              <a:rPr dirty="0" sz="1400" spc="10" b="1">
                <a:latin typeface="Arial"/>
                <a:cs typeface="Arial"/>
              </a:rPr>
              <a:t>are </a:t>
            </a:r>
            <a:r>
              <a:rPr dirty="0" sz="1400" spc="5" b="1">
                <a:latin typeface="Arial"/>
                <a:cs typeface="Arial"/>
              </a:rPr>
              <a:t>records, </a:t>
            </a:r>
            <a:r>
              <a:rPr dirty="0" sz="1400" spc="15" b="1">
                <a:latin typeface="Arial"/>
                <a:cs typeface="Arial"/>
              </a:rPr>
              <a:t>where one </a:t>
            </a:r>
            <a:r>
              <a:rPr dirty="0" sz="1400" spc="10" b="1">
                <a:latin typeface="Arial"/>
                <a:cs typeface="Arial"/>
              </a:rPr>
              <a:t>or  </a:t>
            </a:r>
            <a:r>
              <a:rPr dirty="0" sz="1400" spc="15" b="1">
                <a:latin typeface="Arial"/>
                <a:cs typeface="Arial"/>
              </a:rPr>
              <a:t>both </a:t>
            </a:r>
            <a:r>
              <a:rPr dirty="0" sz="1400" spc="10" b="1">
                <a:latin typeface="Arial"/>
                <a:cs typeface="Arial"/>
              </a:rPr>
              <a:t>records </a:t>
            </a:r>
            <a:r>
              <a:rPr dirty="0" sz="1400" spc="15" b="1">
                <a:latin typeface="Arial"/>
                <a:cs typeface="Arial"/>
              </a:rPr>
              <a:t>were </a:t>
            </a:r>
            <a:r>
              <a:rPr dirty="0" sz="1400" spc="10" b="1">
                <a:latin typeface="Arial"/>
                <a:cs typeface="Arial"/>
              </a:rPr>
              <a:t>declared </a:t>
            </a:r>
            <a:r>
              <a:rPr dirty="0" sz="1400" spc="20" b="1">
                <a:latin typeface="Arial"/>
                <a:cs typeface="Arial"/>
              </a:rPr>
              <a:t>by </a:t>
            </a:r>
            <a:r>
              <a:rPr dirty="0" sz="1400" spc="10" b="1">
                <a:latin typeface="Arial"/>
                <a:cs typeface="Arial"/>
              </a:rPr>
              <a:t>using </a:t>
            </a:r>
            <a:r>
              <a:rPr dirty="0" sz="1400" spc="15" b="1">
                <a:latin typeface="Courier New"/>
                <a:cs typeface="Courier New"/>
              </a:rPr>
              <a:t>%ROWTYPE</a:t>
            </a:r>
            <a:r>
              <a:rPr dirty="0" sz="1400" spc="-515" b="1">
                <a:latin typeface="Courier New"/>
                <a:cs typeface="Courier New"/>
              </a:rPr>
              <a:t> </a:t>
            </a:r>
            <a:r>
              <a:rPr dirty="0" sz="1400" spc="10" b="1">
                <a:latin typeface="Arial"/>
                <a:cs typeface="Arial"/>
              </a:rPr>
              <a:t>or</a:t>
            </a:r>
            <a:endParaRPr sz="1400">
              <a:latin typeface="Arial"/>
              <a:cs typeface="Arial"/>
            </a:endParaRPr>
          </a:p>
          <a:p>
            <a:pPr marL="1362075">
              <a:lnSpc>
                <a:spcPts val="1670"/>
              </a:lnSpc>
            </a:pPr>
            <a:r>
              <a:rPr dirty="0" sz="1400" spc="15" b="1">
                <a:latin typeface="Courier New"/>
                <a:cs typeface="Courier New"/>
              </a:rPr>
              <a:t>%TYPE</a:t>
            </a:r>
            <a:r>
              <a:rPr dirty="0" sz="1400" spc="15" b="1">
                <a:latin typeface="Arial"/>
                <a:cs typeface="Arial"/>
              </a:rPr>
              <a:t>, </a:t>
            </a:r>
            <a:r>
              <a:rPr dirty="0" sz="1400" spc="10" b="1">
                <a:latin typeface="Arial"/>
                <a:cs typeface="Arial"/>
              </a:rPr>
              <a:t>and </a:t>
            </a:r>
            <a:r>
              <a:rPr dirty="0" sz="1400" spc="5" b="1">
                <a:latin typeface="Arial"/>
                <a:cs typeface="Arial"/>
              </a:rPr>
              <a:t>constraints </a:t>
            </a:r>
            <a:r>
              <a:rPr dirty="0" sz="1400" spc="15" b="1">
                <a:latin typeface="Arial"/>
                <a:cs typeface="Arial"/>
              </a:rPr>
              <a:t>on </a:t>
            </a:r>
            <a:r>
              <a:rPr dirty="0" sz="1400" spc="10" b="1">
                <a:latin typeface="Arial"/>
                <a:cs typeface="Arial"/>
              </a:rPr>
              <a:t>corresponding fields</a:t>
            </a:r>
            <a:r>
              <a:rPr dirty="0" sz="1400" spc="-30" b="1">
                <a:latin typeface="Arial"/>
                <a:cs typeface="Arial"/>
              </a:rPr>
              <a:t> </a:t>
            </a:r>
            <a:r>
              <a:rPr dirty="0" sz="1400" spc="10" b="1">
                <a:latin typeface="Arial"/>
                <a:cs typeface="Arial"/>
              </a:rPr>
              <a:t>in</a:t>
            </a:r>
            <a:endParaRPr sz="1400">
              <a:latin typeface="Arial"/>
              <a:cs typeface="Arial"/>
            </a:endParaRPr>
          </a:p>
          <a:p>
            <a:pPr marL="1362075">
              <a:lnSpc>
                <a:spcPct val="100000"/>
              </a:lnSpc>
              <a:spcBef>
                <a:spcPts val="150"/>
              </a:spcBef>
            </a:pPr>
            <a:r>
              <a:rPr dirty="0" sz="1400" spc="10" b="1">
                <a:latin typeface="Arial"/>
                <a:cs typeface="Arial"/>
              </a:rPr>
              <a:t>the records</a:t>
            </a:r>
            <a:r>
              <a:rPr dirty="0" sz="1400" spc="-5" b="1">
                <a:latin typeface="Arial"/>
                <a:cs typeface="Arial"/>
              </a:rPr>
              <a:t> </a:t>
            </a:r>
            <a:r>
              <a:rPr dirty="0" sz="1400" spc="5" b="1">
                <a:latin typeface="Arial"/>
                <a:cs typeface="Arial"/>
              </a:rPr>
              <a:t>differ</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0" b="1">
                <a:latin typeface="Arial"/>
                <a:cs typeface="Arial"/>
              </a:rPr>
              <a:t>Requires an implicit data type</a:t>
            </a:r>
            <a:r>
              <a:rPr dirty="0" sz="1400" spc="-15" b="1">
                <a:latin typeface="Arial"/>
                <a:cs typeface="Arial"/>
              </a:rPr>
              <a:t> </a:t>
            </a:r>
            <a:r>
              <a:rPr dirty="0" sz="1400" spc="10" b="1">
                <a:latin typeface="Arial"/>
                <a:cs typeface="Arial"/>
              </a:rPr>
              <a:t>conversion</a:t>
            </a:r>
            <a:endParaRPr sz="1400">
              <a:latin typeface="Arial"/>
              <a:cs typeface="Arial"/>
            </a:endParaRPr>
          </a:p>
          <a:p>
            <a:pPr marL="1035050" marR="1224280" indent="-327025">
              <a:lnSpc>
                <a:spcPct val="101299"/>
              </a:lnSpc>
              <a:spcBef>
                <a:spcPts val="370"/>
              </a:spcBef>
              <a:buClr>
                <a:srgbClr val="FF0000"/>
              </a:buClr>
              <a:buFont typeface="Arial"/>
              <a:buChar char="•"/>
              <a:tabLst>
                <a:tab pos="1035050" algn="l"/>
                <a:tab pos="1035685" algn="l"/>
              </a:tabLst>
            </a:pPr>
            <a:r>
              <a:rPr dirty="0" sz="1550" spc="10" b="1">
                <a:latin typeface="Arial"/>
                <a:cs typeface="Arial"/>
              </a:rPr>
              <a:t>The subprogram </a:t>
            </a:r>
            <a:r>
              <a:rPr dirty="0" sz="1550" spc="5" b="1">
                <a:latin typeface="Arial"/>
                <a:cs typeface="Arial"/>
              </a:rPr>
              <a:t>is </a:t>
            </a:r>
            <a:r>
              <a:rPr dirty="0" sz="1550" spc="10" b="1">
                <a:latin typeface="Arial"/>
                <a:cs typeface="Arial"/>
              </a:rPr>
              <a:t>involved </a:t>
            </a:r>
            <a:r>
              <a:rPr dirty="0" sz="1550" spc="5" b="1">
                <a:latin typeface="Arial"/>
                <a:cs typeface="Arial"/>
              </a:rPr>
              <a:t>in </a:t>
            </a:r>
            <a:r>
              <a:rPr dirty="0" sz="1550" spc="10" b="1">
                <a:latin typeface="Arial"/>
                <a:cs typeface="Arial"/>
              </a:rPr>
              <a:t>an external or  remote procedure</a:t>
            </a:r>
            <a:r>
              <a:rPr dirty="0" sz="1550" spc="-5" b="1">
                <a:latin typeface="Arial"/>
                <a:cs typeface="Arial"/>
              </a:rPr>
              <a:t> </a:t>
            </a:r>
            <a:r>
              <a:rPr dirty="0" sz="1550" spc="5" b="1">
                <a:latin typeface="Arial"/>
                <a:cs typeface="Arial"/>
              </a:rPr>
              <a:t>call</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450">
              <a:latin typeface="Arial"/>
              <a:cs typeface="Arial"/>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591809"/>
            <a:ext cx="6155055" cy="334962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Courier New"/>
                <a:cs typeface="Courier New"/>
              </a:rPr>
              <a:t>NOCOPY</a:t>
            </a:r>
            <a:r>
              <a:rPr dirty="0" sz="1300" spc="-425" b="1">
                <a:latin typeface="Courier New"/>
                <a:cs typeface="Courier New"/>
              </a:rPr>
              <a:t> </a:t>
            </a:r>
            <a:r>
              <a:rPr dirty="0" sz="1300" spc="5" b="1">
                <a:latin typeface="Arial"/>
                <a:cs typeface="Arial"/>
              </a:rPr>
              <a:t>Hint </a:t>
            </a:r>
            <a:r>
              <a:rPr dirty="0" sz="1300" spc="10" b="1">
                <a:latin typeface="Arial"/>
                <a:cs typeface="Arial"/>
              </a:rPr>
              <a:t>Can Be Ignored</a:t>
            </a:r>
            <a:endParaRPr sz="1300">
              <a:latin typeface="Arial"/>
              <a:cs typeface="Arial"/>
            </a:endParaRPr>
          </a:p>
          <a:p>
            <a:pPr algn="just" marL="138430" marR="133350">
              <a:lnSpc>
                <a:spcPct val="106100"/>
              </a:lnSpc>
              <a:spcBef>
                <a:spcPts val="325"/>
              </a:spcBef>
            </a:pPr>
            <a:r>
              <a:rPr dirty="0" sz="1300" spc="5">
                <a:latin typeface="Times New Roman"/>
                <a:cs typeface="Times New Roman"/>
              </a:rPr>
              <a:t>In the following cases, the </a:t>
            </a:r>
            <a:r>
              <a:rPr dirty="0" sz="1300" spc="10">
                <a:latin typeface="Times New Roman"/>
                <a:cs typeface="Times New Roman"/>
              </a:rPr>
              <a:t>PL/SQL </a:t>
            </a:r>
            <a:r>
              <a:rPr dirty="0" sz="1300" spc="5">
                <a:latin typeface="Times New Roman"/>
                <a:cs typeface="Times New Roman"/>
              </a:rPr>
              <a:t>compiler ignores the </a:t>
            </a:r>
            <a:r>
              <a:rPr dirty="0" sz="1300" spc="15">
                <a:latin typeface="Courier New"/>
                <a:cs typeface="Courier New"/>
              </a:rPr>
              <a:t>NOCOPY</a:t>
            </a:r>
            <a:r>
              <a:rPr dirty="0" sz="1300" spc="-350">
                <a:latin typeface="Courier New"/>
                <a:cs typeface="Courier New"/>
              </a:rPr>
              <a:t> </a:t>
            </a:r>
            <a:r>
              <a:rPr dirty="0" sz="1300" spc="5">
                <a:latin typeface="Times New Roman"/>
                <a:cs typeface="Times New Roman"/>
              </a:rPr>
              <a:t>hint and uses the by-  value parameter-passing </a:t>
            </a:r>
            <a:r>
              <a:rPr dirty="0" sz="1300" spc="10">
                <a:latin typeface="Times New Roman"/>
                <a:cs typeface="Times New Roman"/>
              </a:rPr>
              <a:t>method </a:t>
            </a:r>
            <a:r>
              <a:rPr dirty="0" sz="1300" spc="5">
                <a:latin typeface="Times New Roman"/>
                <a:cs typeface="Times New Roman"/>
              </a:rPr>
              <a:t>(with </a:t>
            </a:r>
            <a:r>
              <a:rPr dirty="0" sz="1300" spc="10">
                <a:latin typeface="Times New Roman"/>
                <a:cs typeface="Times New Roman"/>
              </a:rPr>
              <a:t>no </a:t>
            </a:r>
            <a:r>
              <a:rPr dirty="0" sz="1300" spc="5">
                <a:latin typeface="Times New Roman"/>
                <a:cs typeface="Times New Roman"/>
              </a:rPr>
              <a:t>error</a:t>
            </a:r>
            <a:r>
              <a:rPr dirty="0" sz="1300">
                <a:latin typeface="Times New Roman"/>
                <a:cs typeface="Times New Roman"/>
              </a:rPr>
              <a:t> </a:t>
            </a:r>
            <a:r>
              <a:rPr dirty="0" sz="1300" spc="5">
                <a:latin typeface="Times New Roman"/>
                <a:cs typeface="Times New Roman"/>
              </a:rPr>
              <a:t>generated):</a:t>
            </a:r>
            <a:endParaRPr sz="1300">
              <a:latin typeface="Times New Roman"/>
              <a:cs typeface="Times New Roman"/>
            </a:endParaRPr>
          </a:p>
          <a:p>
            <a:pPr algn="just" marL="515620" marR="172720" indent="-251460">
              <a:lnSpc>
                <a:spcPct val="101499"/>
              </a:lnSpc>
              <a:buChar char="•"/>
              <a:tabLst>
                <a:tab pos="515620" algn="l"/>
              </a:tabLst>
            </a:pPr>
            <a:r>
              <a:rPr dirty="0" sz="1300" spc="5">
                <a:latin typeface="Times New Roman"/>
                <a:cs typeface="Times New Roman"/>
              </a:rPr>
              <a:t>The </a:t>
            </a:r>
            <a:r>
              <a:rPr dirty="0" sz="1300" spc="10">
                <a:latin typeface="Times New Roman"/>
                <a:cs typeface="Times New Roman"/>
              </a:rPr>
              <a:t>actual parameter </a:t>
            </a:r>
            <a:r>
              <a:rPr dirty="0" sz="1300" spc="5">
                <a:latin typeface="Times New Roman"/>
                <a:cs typeface="Times New Roman"/>
              </a:rPr>
              <a:t>is an </a:t>
            </a:r>
            <a:r>
              <a:rPr dirty="0" sz="1300" spc="10">
                <a:latin typeface="Times New Roman"/>
                <a:cs typeface="Times New Roman"/>
              </a:rPr>
              <a:t>element </a:t>
            </a:r>
            <a:r>
              <a:rPr dirty="0" sz="1300" spc="5">
                <a:latin typeface="Times New Roman"/>
                <a:cs typeface="Times New Roman"/>
              </a:rPr>
              <a:t>of an index-by table. This restriction does not  apply to entire index-by</a:t>
            </a:r>
            <a:r>
              <a:rPr dirty="0" sz="1300">
                <a:latin typeface="Times New Roman"/>
                <a:cs typeface="Times New Roman"/>
              </a:rPr>
              <a:t> </a:t>
            </a:r>
            <a:r>
              <a:rPr dirty="0" sz="1300" spc="5">
                <a:latin typeface="Times New Roman"/>
                <a:cs typeface="Times New Roman"/>
              </a:rPr>
              <a:t>tables.</a:t>
            </a:r>
            <a:endParaRPr sz="1300">
              <a:latin typeface="Times New Roman"/>
              <a:cs typeface="Times New Roman"/>
            </a:endParaRPr>
          </a:p>
          <a:p>
            <a:pPr algn="just" marL="514984" indent="-251460">
              <a:lnSpc>
                <a:spcPts val="1500"/>
              </a:lnSpc>
              <a:buChar char="•"/>
              <a:tabLst>
                <a:tab pos="515620" algn="l"/>
              </a:tabLst>
            </a:pPr>
            <a:r>
              <a:rPr dirty="0" sz="1300" spc="5">
                <a:latin typeface="Times New Roman"/>
                <a:cs typeface="Times New Roman"/>
              </a:rPr>
              <a:t>The actual </a:t>
            </a:r>
            <a:r>
              <a:rPr dirty="0" sz="1300" spc="10">
                <a:latin typeface="Times New Roman"/>
                <a:cs typeface="Times New Roman"/>
              </a:rPr>
              <a:t>parameter </a:t>
            </a:r>
            <a:r>
              <a:rPr dirty="0" sz="1300" spc="5">
                <a:latin typeface="Times New Roman"/>
                <a:cs typeface="Times New Roman"/>
              </a:rPr>
              <a:t>is constrained (by scale or </a:t>
            </a:r>
            <a:r>
              <a:rPr dirty="0" sz="1300" spc="15">
                <a:latin typeface="Courier New"/>
                <a:cs typeface="Courier New"/>
              </a:rPr>
              <a:t>NOT</a:t>
            </a:r>
            <a:r>
              <a:rPr dirty="0" sz="1300" spc="-360">
                <a:latin typeface="Courier New"/>
                <a:cs typeface="Courier New"/>
              </a:rPr>
              <a:t> </a:t>
            </a:r>
            <a:r>
              <a:rPr dirty="0" sz="1300" spc="10">
                <a:latin typeface="Courier New"/>
                <a:cs typeface="Courier New"/>
              </a:rPr>
              <a:t>NULL</a:t>
            </a:r>
            <a:r>
              <a:rPr dirty="0" sz="1300" spc="10">
                <a:latin typeface="Times New Roman"/>
                <a:cs typeface="Times New Roman"/>
              </a:rPr>
              <a:t>). </a:t>
            </a:r>
            <a:r>
              <a:rPr dirty="0" sz="1300" spc="5">
                <a:latin typeface="Times New Roman"/>
                <a:cs typeface="Times New Roman"/>
              </a:rPr>
              <a:t>This restriction does</a:t>
            </a:r>
            <a:endParaRPr sz="1300">
              <a:latin typeface="Times New Roman"/>
              <a:cs typeface="Times New Roman"/>
            </a:endParaRPr>
          </a:p>
          <a:p>
            <a:pPr algn="just" marL="515620" marR="312420">
              <a:lnSpc>
                <a:spcPct val="101099"/>
              </a:lnSpc>
              <a:spcBef>
                <a:spcPts val="85"/>
              </a:spcBef>
            </a:pPr>
            <a:r>
              <a:rPr dirty="0" sz="1300" spc="5">
                <a:latin typeface="Times New Roman"/>
                <a:cs typeface="Times New Roman"/>
              </a:rPr>
              <a:t>not extend to constrained </a:t>
            </a:r>
            <a:r>
              <a:rPr dirty="0" sz="1300" spc="10">
                <a:latin typeface="Times New Roman"/>
                <a:cs typeface="Times New Roman"/>
              </a:rPr>
              <a:t>elements </a:t>
            </a:r>
            <a:r>
              <a:rPr dirty="0" sz="1300" spc="5">
                <a:latin typeface="Times New Roman"/>
                <a:cs typeface="Times New Roman"/>
              </a:rPr>
              <a:t>or attributes. Also, it does not apply to size-  constrained character</a:t>
            </a:r>
            <a:r>
              <a:rPr dirty="0" sz="1300">
                <a:latin typeface="Times New Roman"/>
                <a:cs typeface="Times New Roman"/>
              </a:rPr>
              <a:t> </a:t>
            </a:r>
            <a:r>
              <a:rPr dirty="0" sz="1300" spc="5">
                <a:latin typeface="Times New Roman"/>
                <a:cs typeface="Times New Roman"/>
              </a:rPr>
              <a:t>strings.</a:t>
            </a:r>
            <a:endParaRPr sz="1300">
              <a:latin typeface="Times New Roman"/>
              <a:cs typeface="Times New Roman"/>
            </a:endParaRPr>
          </a:p>
          <a:p>
            <a:pPr algn="just" marL="514984" marR="5080" indent="-251460">
              <a:lnSpc>
                <a:spcPct val="101299"/>
              </a:lnSpc>
              <a:spcBef>
                <a:spcPts val="5"/>
              </a:spcBef>
              <a:buChar char="•"/>
              <a:tabLst>
                <a:tab pos="515620" algn="l"/>
              </a:tabLst>
            </a:pPr>
            <a:r>
              <a:rPr dirty="0" sz="1300" spc="10">
                <a:latin typeface="Times New Roman"/>
                <a:cs typeface="Times New Roman"/>
              </a:rPr>
              <a:t>The </a:t>
            </a:r>
            <a:r>
              <a:rPr dirty="0" sz="1300" spc="5">
                <a:latin typeface="Times New Roman"/>
                <a:cs typeface="Times New Roman"/>
              </a:rPr>
              <a:t>actual and formal </a:t>
            </a:r>
            <a:r>
              <a:rPr dirty="0" sz="1300" spc="10">
                <a:latin typeface="Times New Roman"/>
                <a:cs typeface="Times New Roman"/>
              </a:rPr>
              <a:t>parameters </a:t>
            </a:r>
            <a:r>
              <a:rPr dirty="0" sz="1300" spc="5">
                <a:latin typeface="Times New Roman"/>
                <a:cs typeface="Times New Roman"/>
              </a:rPr>
              <a:t>are records; one or both records were declared </a:t>
            </a:r>
            <a:r>
              <a:rPr dirty="0" sz="1300" spc="10">
                <a:latin typeface="Times New Roman"/>
                <a:cs typeface="Times New Roman"/>
              </a:rPr>
              <a:t>by  </a:t>
            </a:r>
            <a:r>
              <a:rPr dirty="0" sz="1300" spc="5">
                <a:latin typeface="Times New Roman"/>
                <a:cs typeface="Times New Roman"/>
              </a:rPr>
              <a:t>using </a:t>
            </a:r>
            <a:r>
              <a:rPr dirty="0" sz="1300" spc="15">
                <a:latin typeface="Courier New"/>
                <a:cs typeface="Courier New"/>
              </a:rPr>
              <a:t>%ROWTYPE</a:t>
            </a:r>
            <a:r>
              <a:rPr dirty="0" sz="1300" spc="-360">
                <a:latin typeface="Courier New"/>
                <a:cs typeface="Courier New"/>
              </a:rPr>
              <a:t> </a:t>
            </a:r>
            <a:r>
              <a:rPr dirty="0" sz="1300" spc="5">
                <a:latin typeface="Times New Roman"/>
                <a:cs typeface="Times New Roman"/>
              </a:rPr>
              <a:t>or </a:t>
            </a:r>
            <a:r>
              <a:rPr dirty="0" sz="1300" spc="10">
                <a:latin typeface="Courier New"/>
                <a:cs typeface="Courier New"/>
              </a:rPr>
              <a:t>%TYPE</a:t>
            </a:r>
            <a:r>
              <a:rPr dirty="0" sz="1300" spc="10">
                <a:latin typeface="Times New Roman"/>
                <a:cs typeface="Times New Roman"/>
              </a:rPr>
              <a:t>, </a:t>
            </a:r>
            <a:r>
              <a:rPr dirty="0" sz="1300" spc="5">
                <a:latin typeface="Times New Roman"/>
                <a:cs typeface="Times New Roman"/>
              </a:rPr>
              <a:t>and constraints </a:t>
            </a:r>
            <a:r>
              <a:rPr dirty="0" sz="1300" spc="10">
                <a:latin typeface="Times New Roman"/>
                <a:cs typeface="Times New Roman"/>
              </a:rPr>
              <a:t>on </a:t>
            </a:r>
            <a:r>
              <a:rPr dirty="0" sz="1300" spc="5">
                <a:latin typeface="Times New Roman"/>
                <a:cs typeface="Times New Roman"/>
              </a:rPr>
              <a:t>corresponding fields in the records  differ.</a:t>
            </a:r>
            <a:endParaRPr sz="1300">
              <a:latin typeface="Times New Roman"/>
              <a:cs typeface="Times New Roman"/>
            </a:endParaRPr>
          </a:p>
          <a:p>
            <a:pPr algn="just" marL="514984" marR="214629" indent="-251460">
              <a:lnSpc>
                <a:spcPct val="101299"/>
              </a:lnSpc>
              <a:buChar char="•"/>
              <a:tabLst>
                <a:tab pos="515620" algn="l"/>
              </a:tabLst>
            </a:pPr>
            <a:r>
              <a:rPr dirty="0" sz="1300" spc="5">
                <a:latin typeface="Times New Roman"/>
                <a:cs typeface="Times New Roman"/>
              </a:rPr>
              <a:t>The actual and formal </a:t>
            </a:r>
            <a:r>
              <a:rPr dirty="0" sz="1300" spc="10">
                <a:latin typeface="Times New Roman"/>
                <a:cs typeface="Times New Roman"/>
              </a:rPr>
              <a:t>parameters </a:t>
            </a:r>
            <a:r>
              <a:rPr dirty="0" sz="1300" spc="5">
                <a:latin typeface="Times New Roman"/>
                <a:cs typeface="Times New Roman"/>
              </a:rPr>
              <a:t>are records; the actual </a:t>
            </a:r>
            <a:r>
              <a:rPr dirty="0" sz="1300" spc="10">
                <a:latin typeface="Times New Roman"/>
                <a:cs typeface="Times New Roman"/>
              </a:rPr>
              <a:t>parameter was </a:t>
            </a:r>
            <a:r>
              <a:rPr dirty="0" sz="1300" spc="5">
                <a:latin typeface="Times New Roman"/>
                <a:cs typeface="Times New Roman"/>
              </a:rPr>
              <a:t>declared  (implicitly) as the index of a cursor </a:t>
            </a:r>
            <a:r>
              <a:rPr dirty="0" sz="1300" spc="15">
                <a:latin typeface="Courier New"/>
                <a:cs typeface="Courier New"/>
              </a:rPr>
              <a:t>FOR </a:t>
            </a:r>
            <a:r>
              <a:rPr dirty="0" sz="1300" spc="5">
                <a:latin typeface="Times New Roman"/>
                <a:cs typeface="Times New Roman"/>
              </a:rPr>
              <a:t>loop, and constraints </a:t>
            </a:r>
            <a:r>
              <a:rPr dirty="0" sz="1300" spc="10">
                <a:latin typeface="Times New Roman"/>
                <a:cs typeface="Times New Roman"/>
              </a:rPr>
              <a:t>on </a:t>
            </a:r>
            <a:r>
              <a:rPr dirty="0" sz="1300" spc="5">
                <a:latin typeface="Times New Roman"/>
                <a:cs typeface="Times New Roman"/>
              </a:rPr>
              <a:t>corresponding  fields in the records</a:t>
            </a:r>
            <a:r>
              <a:rPr dirty="0" sz="1300">
                <a:latin typeface="Times New Roman"/>
                <a:cs typeface="Times New Roman"/>
              </a:rPr>
              <a:t> </a:t>
            </a:r>
            <a:r>
              <a:rPr dirty="0" sz="1300" spc="5">
                <a:latin typeface="Times New Roman"/>
                <a:cs typeface="Times New Roman"/>
              </a:rPr>
              <a:t>differ.</a:t>
            </a:r>
            <a:endParaRPr sz="1300">
              <a:latin typeface="Times New Roman"/>
              <a:cs typeface="Times New Roman"/>
            </a:endParaRPr>
          </a:p>
          <a:p>
            <a:pPr algn="just" marL="515620" indent="-252095">
              <a:lnSpc>
                <a:spcPct val="100000"/>
              </a:lnSpc>
              <a:spcBef>
                <a:spcPts val="20"/>
              </a:spcBef>
              <a:buChar char="•"/>
              <a:tabLst>
                <a:tab pos="515620" algn="l"/>
              </a:tabLst>
            </a:pPr>
            <a:r>
              <a:rPr dirty="0" sz="1300" spc="5">
                <a:latin typeface="Times New Roman"/>
                <a:cs typeface="Times New Roman"/>
              </a:rPr>
              <a:t>Passing the actual </a:t>
            </a:r>
            <a:r>
              <a:rPr dirty="0" sz="1300" spc="10">
                <a:latin typeface="Times New Roman"/>
                <a:cs typeface="Times New Roman"/>
              </a:rPr>
              <a:t>parameter </a:t>
            </a:r>
            <a:r>
              <a:rPr dirty="0" sz="1300" spc="5">
                <a:latin typeface="Times New Roman"/>
                <a:cs typeface="Times New Roman"/>
              </a:rPr>
              <a:t>requires an implicit data type</a:t>
            </a:r>
            <a:r>
              <a:rPr dirty="0" sz="1300" spc="25">
                <a:latin typeface="Times New Roman"/>
                <a:cs typeface="Times New Roman"/>
              </a:rPr>
              <a:t> </a:t>
            </a:r>
            <a:r>
              <a:rPr dirty="0" sz="1300" spc="5">
                <a:latin typeface="Times New Roman"/>
                <a:cs typeface="Times New Roman"/>
              </a:rPr>
              <a:t>conversion.</a:t>
            </a:r>
            <a:endParaRPr sz="1300">
              <a:latin typeface="Times New Roman"/>
              <a:cs typeface="Times New Roman"/>
            </a:endParaRPr>
          </a:p>
          <a:p>
            <a:pPr algn="just" marL="514984" indent="-252095">
              <a:lnSpc>
                <a:spcPct val="100000"/>
              </a:lnSpc>
              <a:spcBef>
                <a:spcPts val="25"/>
              </a:spcBef>
              <a:buChar char="•"/>
              <a:tabLst>
                <a:tab pos="515620" algn="l"/>
              </a:tabLst>
            </a:pPr>
            <a:r>
              <a:rPr dirty="0" sz="1300" spc="5">
                <a:latin typeface="Times New Roman"/>
                <a:cs typeface="Times New Roman"/>
              </a:rPr>
              <a:t>The </a:t>
            </a:r>
            <a:r>
              <a:rPr dirty="0" sz="1300" spc="10">
                <a:latin typeface="Times New Roman"/>
                <a:cs typeface="Times New Roman"/>
              </a:rPr>
              <a:t>subprogram </a:t>
            </a:r>
            <a:r>
              <a:rPr dirty="0" sz="1300" spc="5">
                <a:latin typeface="Times New Roman"/>
                <a:cs typeface="Times New Roman"/>
              </a:rPr>
              <a:t>is involved in an external or </a:t>
            </a:r>
            <a:r>
              <a:rPr dirty="0" sz="1300" spc="10">
                <a:latin typeface="Times New Roman"/>
                <a:cs typeface="Times New Roman"/>
              </a:rPr>
              <a:t>remote </a:t>
            </a:r>
            <a:r>
              <a:rPr dirty="0" sz="1300" spc="5">
                <a:latin typeface="Times New Roman"/>
                <a:cs typeface="Times New Roman"/>
              </a:rPr>
              <a:t>procedure</a:t>
            </a:r>
            <a:r>
              <a:rPr dirty="0" sz="1300" spc="-5">
                <a:latin typeface="Times New Roman"/>
                <a:cs typeface="Times New Roman"/>
              </a:rPr>
              <a:t> </a:t>
            </a:r>
            <a:r>
              <a:rPr dirty="0" sz="1300" spc="5">
                <a:latin typeface="Times New Roman"/>
                <a:cs typeface="Times New Roman"/>
              </a:rPr>
              <a:t>call.</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55218"/>
            <a:ext cx="5031105" cy="1489075"/>
          </a:xfrm>
          <a:prstGeom prst="rect">
            <a:avLst/>
          </a:prstGeom>
        </p:spPr>
        <p:txBody>
          <a:bodyPr wrap="square" lIns="0" tIns="12700" rIns="0" bIns="0" rtlCol="0" vert="horz">
            <a:spAutoFit/>
          </a:bodyPr>
          <a:lstStyle/>
          <a:p>
            <a:pPr algn="ctr" marL="217170">
              <a:lnSpc>
                <a:spcPct val="100000"/>
              </a:lnSpc>
              <a:spcBef>
                <a:spcPts val="100"/>
              </a:spcBef>
            </a:pPr>
            <a:r>
              <a:rPr dirty="0" sz="2000" spc="-5" b="1">
                <a:latin typeface="Courier New"/>
                <a:cs typeface="Courier New"/>
              </a:rPr>
              <a:t>PARALLEL_ENABLE</a:t>
            </a:r>
            <a:r>
              <a:rPr dirty="0" sz="2000" spc="-660" b="1">
                <a:latin typeface="Courier New"/>
                <a:cs typeface="Courier New"/>
              </a:rPr>
              <a:t> </a:t>
            </a:r>
            <a:r>
              <a:rPr dirty="0" sz="2000" spc="-5" b="1">
                <a:latin typeface="Arial"/>
                <a:cs typeface="Arial"/>
              </a:rPr>
              <a:t>Hint</a:t>
            </a:r>
            <a:endParaRPr sz="2000">
              <a:latin typeface="Arial"/>
              <a:cs typeface="Arial"/>
            </a:endParaRPr>
          </a:p>
          <a:p>
            <a:pPr>
              <a:lnSpc>
                <a:spcPct val="100000"/>
              </a:lnSpc>
            </a:pPr>
            <a:endParaRPr sz="2300">
              <a:latin typeface="Arial"/>
              <a:cs typeface="Arial"/>
            </a:endParaRPr>
          </a:p>
          <a:p>
            <a:pPr>
              <a:lnSpc>
                <a:spcPct val="100000"/>
              </a:lnSpc>
            </a:pPr>
            <a:endParaRPr sz="1950">
              <a:latin typeface="Arial"/>
              <a:cs typeface="Arial"/>
            </a:endParaRPr>
          </a:p>
          <a:p>
            <a:pPr>
              <a:lnSpc>
                <a:spcPct val="100000"/>
              </a:lnSpc>
            </a:pPr>
            <a:r>
              <a:rPr dirty="0" sz="1550" spc="10" b="1">
                <a:latin typeface="Arial"/>
                <a:cs typeface="Arial"/>
              </a:rPr>
              <a:t>The </a:t>
            </a:r>
            <a:r>
              <a:rPr dirty="0" sz="1550" spc="10" b="1">
                <a:latin typeface="Courier New"/>
                <a:cs typeface="Courier New"/>
              </a:rPr>
              <a:t>PARALLEL_ENABLE</a:t>
            </a:r>
            <a:r>
              <a:rPr dirty="0" sz="1550" spc="-490" b="1">
                <a:latin typeface="Courier New"/>
                <a:cs typeface="Courier New"/>
              </a:rPr>
              <a:t> </a:t>
            </a:r>
            <a:r>
              <a:rPr dirty="0" sz="1550" spc="5" b="1">
                <a:latin typeface="Arial"/>
                <a:cs typeface="Arial"/>
              </a:rPr>
              <a:t>hint:</a:t>
            </a:r>
            <a:endParaRPr sz="1550">
              <a:latin typeface="Arial"/>
              <a:cs typeface="Arial"/>
            </a:endParaRPr>
          </a:p>
          <a:p>
            <a:pPr marL="407670" indent="-327025">
              <a:lnSpc>
                <a:spcPct val="100000"/>
              </a:lnSpc>
              <a:spcBef>
                <a:spcPts val="509"/>
              </a:spcBef>
              <a:buClr>
                <a:srgbClr val="FF0000"/>
              </a:buClr>
              <a:buFont typeface="Arial"/>
              <a:buChar char="•"/>
              <a:tabLst>
                <a:tab pos="407670" algn="l"/>
                <a:tab pos="408305" algn="l"/>
              </a:tabLst>
            </a:pPr>
            <a:r>
              <a:rPr dirty="0" sz="1550" spc="10" b="1">
                <a:latin typeface="Arial"/>
                <a:cs typeface="Arial"/>
              </a:rPr>
              <a:t>Can be used </a:t>
            </a:r>
            <a:r>
              <a:rPr dirty="0" sz="1550" spc="5" b="1">
                <a:latin typeface="Arial"/>
                <a:cs typeface="Arial"/>
              </a:rPr>
              <a:t>in </a:t>
            </a:r>
            <a:r>
              <a:rPr dirty="0" sz="1550" spc="10" b="1">
                <a:latin typeface="Arial"/>
                <a:cs typeface="Arial"/>
              </a:rPr>
              <a:t>functions as an optimization</a:t>
            </a:r>
            <a:r>
              <a:rPr dirty="0" sz="1550" spc="-20" b="1">
                <a:latin typeface="Arial"/>
                <a:cs typeface="Arial"/>
              </a:rPr>
              <a:t> </a:t>
            </a:r>
            <a:r>
              <a:rPr dirty="0" sz="1550" spc="10" b="1">
                <a:latin typeface="Arial"/>
                <a:cs typeface="Arial"/>
              </a:rPr>
              <a:t>hint</a:t>
            </a:r>
            <a:endParaRPr sz="1550">
              <a:latin typeface="Arial"/>
              <a:cs typeface="Arial"/>
            </a:endParaRPr>
          </a:p>
        </p:txBody>
      </p:sp>
      <p:sp>
        <p:nvSpPr>
          <p:cNvPr id="7" name="object 7"/>
          <p:cNvSpPr txBox="1"/>
          <p:nvPr/>
        </p:nvSpPr>
        <p:spPr>
          <a:xfrm>
            <a:off x="1325038" y="3515501"/>
            <a:ext cx="4921250" cy="5041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Indicates that a function can be used </a:t>
            </a:r>
            <a:r>
              <a:rPr dirty="0" sz="1550" spc="5" b="1">
                <a:latin typeface="Arial"/>
                <a:cs typeface="Arial"/>
              </a:rPr>
              <a:t>in </a:t>
            </a:r>
            <a:r>
              <a:rPr dirty="0" sz="1550" spc="10" b="1">
                <a:latin typeface="Arial"/>
                <a:cs typeface="Arial"/>
              </a:rPr>
              <a:t>a  parallelized query or parallelized </a:t>
            </a:r>
            <a:r>
              <a:rPr dirty="0" sz="1550" spc="15" b="1">
                <a:latin typeface="Arial"/>
                <a:cs typeface="Arial"/>
              </a:rPr>
              <a:t>DML</a:t>
            </a:r>
            <a:r>
              <a:rPr dirty="0" sz="1550" spc="-65" b="1">
                <a:latin typeface="Arial"/>
                <a:cs typeface="Arial"/>
              </a:rPr>
              <a:t> </a:t>
            </a:r>
            <a:r>
              <a:rPr dirty="0" sz="1550" spc="10" b="1">
                <a:latin typeface="Arial"/>
                <a:cs typeface="Arial"/>
              </a:rPr>
              <a:t>statement</a:t>
            </a:r>
            <a:endParaRPr sz="1550">
              <a:latin typeface="Arial"/>
              <a:cs typeface="Arial"/>
            </a:endParaRPr>
          </a:p>
        </p:txBody>
      </p:sp>
      <p:sp>
        <p:nvSpPr>
          <p:cNvPr id="8" name="object 8"/>
          <p:cNvSpPr txBox="1"/>
          <p:nvPr/>
        </p:nvSpPr>
        <p:spPr>
          <a:xfrm>
            <a:off x="2960370" y="2628138"/>
            <a:ext cx="1525905" cy="218440"/>
          </a:xfrm>
          <a:prstGeom prst="rect">
            <a:avLst/>
          </a:prstGeom>
          <a:solidFill>
            <a:srgbClr val="CCCCCC"/>
          </a:solidFill>
          <a:ln w="20574">
            <a:solidFill>
              <a:srgbClr val="FF0000"/>
            </a:solidFill>
          </a:ln>
        </p:spPr>
        <p:txBody>
          <a:bodyPr wrap="square" lIns="0" tIns="0" rIns="0" bIns="0" rtlCol="0" vert="horz">
            <a:spAutoFit/>
          </a:bodyPr>
          <a:lstStyle/>
          <a:p>
            <a:pPr marL="13970">
              <a:lnSpc>
                <a:spcPts val="1395"/>
              </a:lnSpc>
            </a:pPr>
            <a:r>
              <a:rPr dirty="0" sz="1300" spc="-20" b="1">
                <a:latin typeface="Courier New"/>
                <a:cs typeface="Courier New"/>
              </a:rPr>
              <a:t>PARALLEL_ENABLE</a:t>
            </a:r>
            <a:endParaRPr sz="1300">
              <a:latin typeface="Courier New"/>
              <a:cs typeface="Courier New"/>
            </a:endParaRPr>
          </a:p>
        </p:txBody>
      </p:sp>
      <p:sp>
        <p:nvSpPr>
          <p:cNvPr id="9" name="object 9"/>
          <p:cNvSpPr txBox="1"/>
          <p:nvPr/>
        </p:nvSpPr>
        <p:spPr>
          <a:xfrm>
            <a:off x="1335786" y="2388870"/>
            <a:ext cx="5105400" cy="1056640"/>
          </a:xfrm>
          <a:prstGeom prst="rect">
            <a:avLst/>
          </a:prstGeom>
          <a:solidFill>
            <a:srgbClr val="CCCCCC"/>
          </a:solidFill>
          <a:ln w="20574">
            <a:solidFill>
              <a:srgbClr val="000000"/>
            </a:solidFill>
          </a:ln>
        </p:spPr>
        <p:txBody>
          <a:bodyPr wrap="square" lIns="0" tIns="29209" rIns="0" bIns="0" rtlCol="0" vert="horz">
            <a:spAutoFit/>
          </a:bodyPr>
          <a:lstStyle/>
          <a:p>
            <a:pPr marL="271145" marR="1017905" indent="-195580">
              <a:lnSpc>
                <a:spcPts val="1550"/>
              </a:lnSpc>
              <a:spcBef>
                <a:spcPts val="229"/>
              </a:spcBef>
              <a:tabLst>
                <a:tab pos="3201035" algn="l"/>
              </a:tabLst>
            </a:pPr>
            <a:r>
              <a:rPr dirty="0" sz="1300" spc="-15" b="1">
                <a:latin typeface="Courier New"/>
                <a:cs typeface="Courier New"/>
              </a:rPr>
              <a:t>CREATE OR REPLACE FUNCTION f2 (p1 </a:t>
            </a:r>
            <a:r>
              <a:rPr dirty="0" sz="1300" spc="-20" b="1">
                <a:latin typeface="Courier New"/>
                <a:cs typeface="Courier New"/>
              </a:rPr>
              <a:t>NUMBER)  </a:t>
            </a:r>
            <a:r>
              <a:rPr dirty="0" sz="1300" spc="-15" b="1">
                <a:latin typeface="Courier New"/>
                <a:cs typeface="Courier New"/>
              </a:rPr>
              <a:t>RETURN</a:t>
            </a:r>
            <a:r>
              <a:rPr dirty="0" sz="1300" spc="-20" b="1">
                <a:latin typeface="Courier New"/>
                <a:cs typeface="Courier New"/>
              </a:rPr>
              <a:t> </a:t>
            </a:r>
            <a:r>
              <a:rPr dirty="0" sz="1300" spc="-15" b="1">
                <a:latin typeface="Courier New"/>
                <a:cs typeface="Courier New"/>
              </a:rPr>
              <a:t>NUMBER	</a:t>
            </a:r>
            <a:r>
              <a:rPr dirty="0" sz="1300" spc="-20" b="1">
                <a:latin typeface="Courier New"/>
                <a:cs typeface="Courier New"/>
              </a:rPr>
              <a:t>IS</a:t>
            </a:r>
            <a:endParaRPr sz="1300">
              <a:latin typeface="Courier New"/>
              <a:cs typeface="Courier New"/>
            </a:endParaRPr>
          </a:p>
          <a:p>
            <a:pPr marL="76200">
              <a:lnSpc>
                <a:spcPts val="1485"/>
              </a:lnSpc>
            </a:pPr>
            <a:r>
              <a:rPr dirty="0" sz="1300" spc="-15" b="1">
                <a:latin typeface="Courier New"/>
                <a:cs typeface="Courier New"/>
              </a:rPr>
              <a:t>BEGIN</a:t>
            </a:r>
            <a:endParaRPr sz="1300">
              <a:latin typeface="Courier New"/>
              <a:cs typeface="Courier New"/>
            </a:endParaRPr>
          </a:p>
          <a:p>
            <a:pPr marL="76200" marR="3459479" indent="194945">
              <a:lnSpc>
                <a:spcPts val="1550"/>
              </a:lnSpc>
              <a:spcBef>
                <a:spcPts val="50"/>
              </a:spcBef>
            </a:pPr>
            <a:r>
              <a:rPr dirty="0" sz="1300" spc="-15" b="1">
                <a:latin typeface="Courier New"/>
                <a:cs typeface="Courier New"/>
              </a:rPr>
              <a:t>RETURN p1 </a:t>
            </a:r>
            <a:r>
              <a:rPr dirty="0" sz="1300" spc="-10" b="1">
                <a:latin typeface="Courier New"/>
                <a:cs typeface="Courier New"/>
              </a:rPr>
              <a:t>*</a:t>
            </a:r>
            <a:r>
              <a:rPr dirty="0" sz="1300" spc="-110" b="1">
                <a:latin typeface="Courier New"/>
                <a:cs typeface="Courier New"/>
              </a:rPr>
              <a:t> </a:t>
            </a:r>
            <a:r>
              <a:rPr dirty="0" sz="1300" spc="-20" b="1">
                <a:latin typeface="Courier New"/>
                <a:cs typeface="Courier New"/>
              </a:rPr>
              <a:t>2;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f2;</a:t>
            </a:r>
            <a:endParaRPr sz="1300">
              <a:latin typeface="Courier New"/>
              <a:cs typeface="Courier New"/>
            </a:endParaRPr>
          </a:p>
        </p:txBody>
      </p:sp>
      <p:sp>
        <p:nvSpPr>
          <p:cNvPr id="10" name="object 10"/>
          <p:cNvSpPr txBox="1"/>
          <p:nvPr/>
        </p:nvSpPr>
        <p:spPr>
          <a:xfrm>
            <a:off x="743204" y="5591809"/>
            <a:ext cx="6275705" cy="3950335"/>
          </a:xfrm>
          <a:prstGeom prst="rect">
            <a:avLst/>
          </a:prstGeom>
        </p:spPr>
        <p:txBody>
          <a:bodyPr wrap="square" lIns="0" tIns="65405" rIns="0" bIns="0" rtlCol="0" vert="horz">
            <a:spAutoFit/>
          </a:bodyPr>
          <a:lstStyle/>
          <a:p>
            <a:pPr marL="12700">
              <a:lnSpc>
                <a:spcPct val="100000"/>
              </a:lnSpc>
              <a:spcBef>
                <a:spcPts val="515"/>
              </a:spcBef>
            </a:pPr>
            <a:r>
              <a:rPr dirty="0" sz="1300" spc="15" b="1">
                <a:latin typeface="Courier New"/>
                <a:cs typeface="Courier New"/>
              </a:rPr>
              <a:t>PARALLEL_ENABLE</a:t>
            </a:r>
            <a:r>
              <a:rPr dirty="0" sz="1300" spc="-415" b="1">
                <a:latin typeface="Courier New"/>
                <a:cs typeface="Courier New"/>
              </a:rPr>
              <a:t> </a:t>
            </a:r>
            <a:r>
              <a:rPr dirty="0" sz="1300" spc="5" b="1">
                <a:latin typeface="Arial"/>
                <a:cs typeface="Arial"/>
              </a:rPr>
              <a:t>Hint</a:t>
            </a:r>
            <a:endParaRPr sz="1300">
              <a:latin typeface="Arial"/>
              <a:cs typeface="Arial"/>
            </a:endParaRPr>
          </a:p>
          <a:p>
            <a:pPr marL="138430" marR="138430" indent="-635">
              <a:lnSpc>
                <a:spcPct val="102400"/>
              </a:lnSpc>
              <a:spcBef>
                <a:spcPts val="380"/>
              </a:spcBef>
            </a:pPr>
            <a:r>
              <a:rPr dirty="0" sz="1300" spc="10">
                <a:latin typeface="Times New Roman"/>
                <a:cs typeface="Times New Roman"/>
              </a:rPr>
              <a:t>The </a:t>
            </a:r>
            <a:r>
              <a:rPr dirty="0" sz="1300" spc="15">
                <a:latin typeface="Courier New"/>
                <a:cs typeface="Courier New"/>
              </a:rPr>
              <a:t>PARALLEL_ENABLE</a:t>
            </a:r>
            <a:r>
              <a:rPr dirty="0" sz="1300" spc="-375">
                <a:latin typeface="Courier New"/>
                <a:cs typeface="Courier New"/>
              </a:rPr>
              <a:t> </a:t>
            </a:r>
            <a:r>
              <a:rPr dirty="0" sz="1300" spc="10">
                <a:latin typeface="Times New Roman"/>
                <a:cs typeface="Times New Roman"/>
              </a:rPr>
              <a:t>keyword </a:t>
            </a:r>
            <a:r>
              <a:rPr dirty="0" sz="1300" spc="5">
                <a:latin typeface="Times New Roman"/>
                <a:cs typeface="Times New Roman"/>
              </a:rPr>
              <a:t>can be used in the syntax for declaring a function. It  is an optimization hint that indicates that the function can be used in a parallelized query  or parallelized </a:t>
            </a:r>
            <a:r>
              <a:rPr dirty="0" sz="1300" spc="10">
                <a:latin typeface="Times New Roman"/>
                <a:cs typeface="Times New Roman"/>
              </a:rPr>
              <a:t>DML </a:t>
            </a:r>
            <a:r>
              <a:rPr dirty="0" sz="1300" spc="5">
                <a:latin typeface="Times New Roman"/>
                <a:cs typeface="Times New Roman"/>
              </a:rPr>
              <a:t>statement. Oracle’s parallel execution feature divides the </a:t>
            </a:r>
            <a:r>
              <a:rPr dirty="0" sz="1300" spc="10">
                <a:latin typeface="Times New Roman"/>
                <a:cs typeface="Times New Roman"/>
              </a:rPr>
              <a:t>work </a:t>
            </a:r>
            <a:r>
              <a:rPr dirty="0" sz="1300" spc="5">
                <a:latin typeface="Times New Roman"/>
                <a:cs typeface="Times New Roman"/>
              </a:rPr>
              <a:t>of  executing a </a:t>
            </a:r>
            <a:r>
              <a:rPr dirty="0" sz="1300" spc="10">
                <a:latin typeface="Times New Roman"/>
                <a:cs typeface="Times New Roman"/>
              </a:rPr>
              <a:t>SQL </a:t>
            </a:r>
            <a:r>
              <a:rPr dirty="0" sz="1300" spc="5">
                <a:latin typeface="Times New Roman"/>
                <a:cs typeface="Times New Roman"/>
              </a:rPr>
              <a:t>statement across multiple processes. Functions called from a </a:t>
            </a:r>
            <a:r>
              <a:rPr dirty="0" sz="1300" spc="10">
                <a:latin typeface="Times New Roman"/>
                <a:cs typeface="Times New Roman"/>
              </a:rPr>
              <a:t>SQL  </a:t>
            </a:r>
            <a:r>
              <a:rPr dirty="0" sz="1300" spc="5">
                <a:latin typeface="Times New Roman"/>
                <a:cs typeface="Times New Roman"/>
              </a:rPr>
              <a:t>statement that is run in parallel </a:t>
            </a:r>
            <a:r>
              <a:rPr dirty="0" sz="1300" spc="10">
                <a:latin typeface="Times New Roman"/>
                <a:cs typeface="Times New Roman"/>
              </a:rPr>
              <a:t>can </a:t>
            </a:r>
            <a:r>
              <a:rPr dirty="0" sz="1300" spc="5">
                <a:latin typeface="Times New Roman"/>
                <a:cs typeface="Times New Roman"/>
              </a:rPr>
              <a:t>have a separate copy run in </a:t>
            </a:r>
            <a:r>
              <a:rPr dirty="0" sz="1300" spc="10">
                <a:latin typeface="Times New Roman"/>
                <a:cs typeface="Times New Roman"/>
              </a:rPr>
              <a:t>each </a:t>
            </a:r>
            <a:r>
              <a:rPr dirty="0" sz="1300" spc="5">
                <a:latin typeface="Times New Roman"/>
                <a:cs typeface="Times New Roman"/>
              </a:rPr>
              <a:t>of these processes,  with </a:t>
            </a:r>
            <a:r>
              <a:rPr dirty="0" sz="1300" spc="10">
                <a:latin typeface="Times New Roman"/>
                <a:cs typeface="Times New Roman"/>
              </a:rPr>
              <a:t>each copy </a:t>
            </a:r>
            <a:r>
              <a:rPr dirty="0" sz="1300" spc="5">
                <a:latin typeface="Times New Roman"/>
                <a:cs typeface="Times New Roman"/>
              </a:rPr>
              <a:t>called for only the subset of rows that are handled </a:t>
            </a:r>
            <a:r>
              <a:rPr dirty="0" sz="1300" spc="10">
                <a:latin typeface="Times New Roman"/>
                <a:cs typeface="Times New Roman"/>
              </a:rPr>
              <a:t>by </a:t>
            </a:r>
            <a:r>
              <a:rPr dirty="0" sz="1300" spc="5">
                <a:latin typeface="Times New Roman"/>
                <a:cs typeface="Times New Roman"/>
              </a:rPr>
              <a:t>that</a:t>
            </a:r>
            <a:r>
              <a:rPr dirty="0" sz="1300" spc="45">
                <a:latin typeface="Times New Roman"/>
                <a:cs typeface="Times New Roman"/>
              </a:rPr>
              <a:t> </a:t>
            </a:r>
            <a:r>
              <a:rPr dirty="0" sz="1300" spc="5">
                <a:latin typeface="Times New Roman"/>
                <a:cs typeface="Times New Roman"/>
              </a:rPr>
              <a:t>process.</a:t>
            </a:r>
            <a:endParaRPr sz="1300">
              <a:latin typeface="Times New Roman"/>
              <a:cs typeface="Times New Roman"/>
            </a:endParaRPr>
          </a:p>
          <a:p>
            <a:pPr marL="138430" marR="5080">
              <a:lnSpc>
                <a:spcPct val="91600"/>
              </a:lnSpc>
              <a:spcBef>
                <a:spcPts val="434"/>
              </a:spcBef>
            </a:pPr>
            <a:r>
              <a:rPr dirty="0" sz="1300" spc="5">
                <a:latin typeface="Times New Roman"/>
                <a:cs typeface="Times New Roman"/>
              </a:rPr>
              <a:t>For </a:t>
            </a:r>
            <a:r>
              <a:rPr dirty="0" sz="1300" spc="10">
                <a:latin typeface="Times New Roman"/>
                <a:cs typeface="Times New Roman"/>
              </a:rPr>
              <a:t>DML </a:t>
            </a:r>
            <a:r>
              <a:rPr dirty="0" sz="1300" spc="5">
                <a:latin typeface="Times New Roman"/>
                <a:cs typeface="Times New Roman"/>
              </a:rPr>
              <a:t>statements, prior to Oracle8</a:t>
            </a:r>
            <a:r>
              <a:rPr dirty="0" sz="1300" spc="5" i="1">
                <a:latin typeface="Times New Roman"/>
                <a:cs typeface="Times New Roman"/>
              </a:rPr>
              <a:t>i</a:t>
            </a:r>
            <a:r>
              <a:rPr dirty="0" sz="1300" spc="5">
                <a:latin typeface="Times New Roman"/>
                <a:cs typeface="Times New Roman"/>
              </a:rPr>
              <a:t>, the parallelization optimization looked to see  whether a function </a:t>
            </a:r>
            <a:r>
              <a:rPr dirty="0" sz="1300" spc="10">
                <a:latin typeface="Times New Roman"/>
                <a:cs typeface="Times New Roman"/>
              </a:rPr>
              <a:t>was </a:t>
            </a:r>
            <a:r>
              <a:rPr dirty="0" sz="1300" spc="5">
                <a:latin typeface="Times New Roman"/>
                <a:cs typeface="Times New Roman"/>
              </a:rPr>
              <a:t>noted as having all four of </a:t>
            </a:r>
            <a:r>
              <a:rPr dirty="0" sz="1300" spc="5">
                <a:latin typeface="Courier New"/>
                <a:cs typeface="Courier New"/>
              </a:rPr>
              <a:t>RNDS</a:t>
            </a:r>
            <a:r>
              <a:rPr dirty="0" sz="1300" spc="5">
                <a:latin typeface="Times New Roman"/>
                <a:cs typeface="Times New Roman"/>
              </a:rPr>
              <a:t>, </a:t>
            </a:r>
            <a:r>
              <a:rPr dirty="0" sz="1300" spc="10">
                <a:latin typeface="Courier New"/>
                <a:cs typeface="Courier New"/>
              </a:rPr>
              <a:t>WNDS</a:t>
            </a:r>
            <a:r>
              <a:rPr dirty="0" sz="1300" spc="10">
                <a:latin typeface="Times New Roman"/>
                <a:cs typeface="Times New Roman"/>
              </a:rPr>
              <a:t>, </a:t>
            </a:r>
            <a:r>
              <a:rPr dirty="0" sz="1300" spc="10">
                <a:latin typeface="Courier New"/>
                <a:cs typeface="Courier New"/>
              </a:rPr>
              <a:t>RNPS</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WNPS  </a:t>
            </a:r>
            <a:r>
              <a:rPr dirty="0" sz="1300" spc="5">
                <a:latin typeface="Times New Roman"/>
                <a:cs typeface="Times New Roman"/>
              </a:rPr>
              <a:t>specified in a </a:t>
            </a:r>
            <a:r>
              <a:rPr dirty="0" sz="1300" spc="15">
                <a:latin typeface="Courier New"/>
                <a:cs typeface="Courier New"/>
              </a:rPr>
              <a:t>PRAGMA RESTRICT_REFERENCES </a:t>
            </a:r>
            <a:r>
              <a:rPr dirty="0" sz="1300" spc="5">
                <a:latin typeface="Times New Roman"/>
                <a:cs typeface="Times New Roman"/>
              </a:rPr>
              <a:t>declaration; those functions that  were </a:t>
            </a:r>
            <a:r>
              <a:rPr dirty="0" sz="1300" spc="10">
                <a:latin typeface="Times New Roman"/>
                <a:cs typeface="Times New Roman"/>
              </a:rPr>
              <a:t>marked </a:t>
            </a:r>
            <a:r>
              <a:rPr dirty="0" sz="1300" spc="5">
                <a:latin typeface="Times New Roman"/>
                <a:cs typeface="Times New Roman"/>
              </a:rPr>
              <a:t>as neither reading nor writing to </a:t>
            </a:r>
            <a:r>
              <a:rPr dirty="0" sz="1300" spc="10">
                <a:latin typeface="Times New Roman"/>
                <a:cs typeface="Times New Roman"/>
              </a:rPr>
              <a:t>either </a:t>
            </a:r>
            <a:r>
              <a:rPr dirty="0" sz="1300" spc="5">
                <a:latin typeface="Times New Roman"/>
                <a:cs typeface="Times New Roman"/>
              </a:rPr>
              <a:t>the database or package variables  could run in parallel. Again, those functions defined with a </a:t>
            </a:r>
            <a:r>
              <a:rPr dirty="0" sz="1300" spc="15">
                <a:latin typeface="Courier New"/>
                <a:cs typeface="Courier New"/>
              </a:rPr>
              <a:t>CREATE FUNCTION  </a:t>
            </a:r>
            <a:r>
              <a:rPr dirty="0" sz="1300" spc="5">
                <a:latin typeface="Times New Roman"/>
                <a:cs typeface="Times New Roman"/>
              </a:rPr>
              <a:t>statement had their code implicitly examined to determine whether they were actually pure  enough; parallelized execution might occur even though a </a:t>
            </a:r>
            <a:r>
              <a:rPr dirty="0" sz="1300" spc="15">
                <a:latin typeface="Courier New"/>
                <a:cs typeface="Courier New"/>
              </a:rPr>
              <a:t>PRAGMA </a:t>
            </a:r>
            <a:r>
              <a:rPr dirty="0" sz="1300" spc="5">
                <a:latin typeface="Times New Roman"/>
                <a:cs typeface="Times New Roman"/>
              </a:rPr>
              <a:t>cannot be specified </a:t>
            </a:r>
            <a:r>
              <a:rPr dirty="0" sz="1300" spc="10">
                <a:latin typeface="Times New Roman"/>
                <a:cs typeface="Times New Roman"/>
              </a:rPr>
              <a:t>on  </a:t>
            </a:r>
            <a:r>
              <a:rPr dirty="0" sz="1300" spc="5">
                <a:latin typeface="Times New Roman"/>
                <a:cs typeface="Times New Roman"/>
              </a:rPr>
              <a:t>these</a:t>
            </a:r>
            <a:r>
              <a:rPr dirty="0" sz="1300">
                <a:latin typeface="Times New Roman"/>
                <a:cs typeface="Times New Roman"/>
              </a:rPr>
              <a:t> </a:t>
            </a:r>
            <a:r>
              <a:rPr dirty="0" sz="1300" spc="5">
                <a:latin typeface="Times New Roman"/>
                <a:cs typeface="Times New Roman"/>
              </a:rPr>
              <a:t>functions.</a:t>
            </a:r>
            <a:endParaRPr sz="1300">
              <a:latin typeface="Times New Roman"/>
              <a:cs typeface="Times New Roman"/>
            </a:endParaRPr>
          </a:p>
          <a:p>
            <a:pPr marL="139065" marR="46990" indent="-635">
              <a:lnSpc>
                <a:spcPct val="106500"/>
              </a:lnSpc>
              <a:spcBef>
                <a:spcPts val="209"/>
              </a:spcBef>
            </a:pPr>
            <a:r>
              <a:rPr dirty="0" sz="1300" spc="10">
                <a:latin typeface="Times New Roman"/>
                <a:cs typeface="Times New Roman"/>
              </a:rPr>
              <a:t>The </a:t>
            </a:r>
            <a:r>
              <a:rPr dirty="0" sz="1300" spc="15">
                <a:latin typeface="Courier New"/>
                <a:cs typeface="Courier New"/>
              </a:rPr>
              <a:t>PARALLEL_ENABLE</a:t>
            </a:r>
            <a:r>
              <a:rPr dirty="0" sz="1300" spc="-350">
                <a:latin typeface="Courier New"/>
                <a:cs typeface="Courier New"/>
              </a:rPr>
              <a:t> </a:t>
            </a:r>
            <a:r>
              <a:rPr dirty="0" sz="1300" spc="10">
                <a:latin typeface="Times New Roman"/>
                <a:cs typeface="Times New Roman"/>
              </a:rPr>
              <a:t>keyword </a:t>
            </a:r>
            <a:r>
              <a:rPr dirty="0" sz="1300" spc="5">
                <a:latin typeface="Times New Roman"/>
                <a:cs typeface="Times New Roman"/>
              </a:rPr>
              <a:t>is placed after the return value type in the declaration  of the function, as </a:t>
            </a:r>
            <a:r>
              <a:rPr dirty="0" sz="1300" spc="10">
                <a:latin typeface="Times New Roman"/>
                <a:cs typeface="Times New Roman"/>
              </a:rPr>
              <a:t>shown </a:t>
            </a:r>
            <a:r>
              <a:rPr dirty="0" sz="1300" spc="5">
                <a:latin typeface="Times New Roman"/>
                <a:cs typeface="Times New Roman"/>
              </a:rPr>
              <a:t>in the </a:t>
            </a:r>
            <a:r>
              <a:rPr dirty="0" sz="1300" spc="10">
                <a:latin typeface="Times New Roman"/>
                <a:cs typeface="Times New Roman"/>
              </a:rPr>
              <a:t>example </a:t>
            </a:r>
            <a:r>
              <a:rPr dirty="0" sz="1300" spc="5">
                <a:latin typeface="Times New Roman"/>
                <a:cs typeface="Times New Roman"/>
              </a:rPr>
              <a:t>in the</a:t>
            </a:r>
            <a:r>
              <a:rPr dirty="0" sz="1300" spc="10">
                <a:latin typeface="Times New Roman"/>
                <a:cs typeface="Times New Roman"/>
              </a:rPr>
              <a:t> </a:t>
            </a:r>
            <a:r>
              <a:rPr dirty="0" sz="1300" spc="5">
                <a:latin typeface="Times New Roman"/>
                <a:cs typeface="Times New Roman"/>
              </a:rPr>
              <a:t>slide.</a:t>
            </a:r>
            <a:endParaRPr sz="1300">
              <a:latin typeface="Times New Roman"/>
              <a:cs typeface="Times New Roman"/>
            </a:endParaRPr>
          </a:p>
          <a:p>
            <a:pPr marL="139065" marR="113030">
              <a:lnSpc>
                <a:spcPct val="101099"/>
              </a:lnSpc>
              <a:spcBef>
                <a:spcPts val="40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function should not use session state, such as package variables, because those  variables </a:t>
            </a:r>
            <a:r>
              <a:rPr dirty="0" sz="1300" spc="10">
                <a:latin typeface="Times New Roman"/>
                <a:cs typeface="Times New Roman"/>
              </a:rPr>
              <a:t>may </a:t>
            </a:r>
            <a:r>
              <a:rPr dirty="0" sz="1300" spc="5">
                <a:latin typeface="Times New Roman"/>
                <a:cs typeface="Times New Roman"/>
              </a:rPr>
              <a:t>not be shared </a:t>
            </a:r>
            <a:r>
              <a:rPr dirty="0" sz="1300" spc="10">
                <a:latin typeface="Times New Roman"/>
                <a:cs typeface="Times New Roman"/>
              </a:rPr>
              <a:t>among </a:t>
            </a:r>
            <a:r>
              <a:rPr dirty="0" sz="1300" spc="5">
                <a:latin typeface="Times New Roman"/>
                <a:cs typeface="Times New Roman"/>
              </a:rPr>
              <a:t>the parallel execution</a:t>
            </a:r>
            <a:r>
              <a:rPr dirty="0" sz="1300" spc="10">
                <a:latin typeface="Times New Roman"/>
                <a:cs typeface="Times New Roman"/>
              </a:rPr>
              <a:t> </a:t>
            </a:r>
            <a:r>
              <a:rPr dirty="0" sz="1300" spc="5">
                <a:latin typeface="Times New Roman"/>
                <a:cs typeface="Times New Roman"/>
              </a:rPr>
              <a:t>servers.</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275329" y="873506"/>
            <a:ext cx="118427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Summary</a:t>
            </a:r>
            <a:endParaRPr sz="2000">
              <a:latin typeface="Arial"/>
              <a:cs typeface="Arial"/>
            </a:endParaRPr>
          </a:p>
        </p:txBody>
      </p:sp>
      <p:sp>
        <p:nvSpPr>
          <p:cNvPr id="7" name="object 7"/>
          <p:cNvSpPr txBox="1"/>
          <p:nvPr/>
        </p:nvSpPr>
        <p:spPr>
          <a:xfrm>
            <a:off x="1230883" y="1745561"/>
            <a:ext cx="5269865" cy="3265804"/>
          </a:xfrm>
          <a:prstGeom prst="rect">
            <a:avLst/>
          </a:prstGeom>
        </p:spPr>
        <p:txBody>
          <a:bodyPr wrap="square" lIns="0" tIns="62230" rIns="0" bIns="0" rtlCol="0" vert="horz">
            <a:spAutoFit/>
          </a:bodyPr>
          <a:lstStyle/>
          <a:p>
            <a:pPr marL="12700">
              <a:lnSpc>
                <a:spcPct val="100000"/>
              </a:lnSpc>
              <a:spcBef>
                <a:spcPts val="490"/>
              </a:spcBef>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30" b="1">
                <a:latin typeface="Arial"/>
                <a:cs typeface="Arial"/>
              </a:rPr>
              <a:t> </a:t>
            </a:r>
            <a:r>
              <a:rPr dirty="0" sz="1550" spc="5" b="1">
                <a:latin typeface="Arial"/>
                <a:cs typeface="Arial"/>
              </a:rPr>
              <a:t>to:</a:t>
            </a:r>
            <a:endParaRPr sz="1550">
              <a:latin typeface="Arial"/>
              <a:cs typeface="Arial"/>
            </a:endParaRPr>
          </a:p>
          <a:p>
            <a:pPr marL="420370" marR="413384" indent="-327025">
              <a:lnSpc>
                <a:spcPct val="101600"/>
              </a:lnSpc>
              <a:spcBef>
                <a:spcPts val="365"/>
              </a:spcBef>
              <a:buClr>
                <a:srgbClr val="FF0000"/>
              </a:buClr>
              <a:buFont typeface="Arial"/>
              <a:buChar char="•"/>
              <a:tabLst>
                <a:tab pos="420370" algn="l"/>
                <a:tab pos="421005" algn="l"/>
              </a:tabLst>
            </a:pPr>
            <a:r>
              <a:rPr dirty="0" sz="1550" spc="10" b="1">
                <a:latin typeface="Arial"/>
                <a:cs typeface="Arial"/>
              </a:rPr>
              <a:t>Create standardized constants and exceptions  using</a:t>
            </a:r>
            <a:r>
              <a:rPr dirty="0" sz="1550" spc="5" b="1">
                <a:latin typeface="Arial"/>
                <a:cs typeface="Arial"/>
              </a:rPr>
              <a:t> </a:t>
            </a:r>
            <a:r>
              <a:rPr dirty="0" sz="1550" spc="10" b="1">
                <a:latin typeface="Arial"/>
                <a:cs typeface="Arial"/>
              </a:rPr>
              <a:t>packages</a:t>
            </a:r>
            <a:endParaRPr sz="1550">
              <a:latin typeface="Arial"/>
              <a:cs typeface="Arial"/>
            </a:endParaRPr>
          </a:p>
          <a:p>
            <a:pPr marL="420370" indent="-327025">
              <a:lnSpc>
                <a:spcPct val="100000"/>
              </a:lnSpc>
              <a:spcBef>
                <a:spcPts val="405"/>
              </a:spcBef>
              <a:buClr>
                <a:srgbClr val="FF0000"/>
              </a:buClr>
              <a:buFont typeface="Arial"/>
              <a:buChar char="•"/>
              <a:tabLst>
                <a:tab pos="420370" algn="l"/>
                <a:tab pos="421005" algn="l"/>
              </a:tabLst>
            </a:pPr>
            <a:r>
              <a:rPr dirty="0" sz="1550" spc="10" b="1">
                <a:latin typeface="Arial"/>
                <a:cs typeface="Arial"/>
              </a:rPr>
              <a:t>Develop and invoke local</a:t>
            </a:r>
            <a:r>
              <a:rPr dirty="0" sz="1550" spc="-10" b="1">
                <a:latin typeface="Arial"/>
                <a:cs typeface="Arial"/>
              </a:rPr>
              <a:t> </a:t>
            </a:r>
            <a:r>
              <a:rPr dirty="0" sz="1550" spc="10" b="1">
                <a:latin typeface="Arial"/>
                <a:cs typeface="Arial"/>
              </a:rPr>
              <a:t>subprograms</a:t>
            </a:r>
            <a:endParaRPr sz="1550">
              <a:latin typeface="Arial"/>
              <a:cs typeface="Arial"/>
            </a:endParaRPr>
          </a:p>
          <a:p>
            <a:pPr marL="420370" marR="5080" indent="-327025">
              <a:lnSpc>
                <a:spcPts val="1770"/>
              </a:lnSpc>
              <a:spcBef>
                <a:spcPts val="535"/>
              </a:spcBef>
              <a:buClr>
                <a:srgbClr val="FF0000"/>
              </a:buClr>
              <a:buFont typeface="Arial"/>
              <a:buChar char="•"/>
              <a:tabLst>
                <a:tab pos="420370" algn="l"/>
                <a:tab pos="421005" algn="l"/>
              </a:tabLst>
            </a:pPr>
            <a:r>
              <a:rPr dirty="0" sz="1550" spc="10" b="1">
                <a:latin typeface="Arial"/>
                <a:cs typeface="Arial"/>
              </a:rPr>
              <a:t>Control the run-time privileges of a subprogram by  setting the </a:t>
            </a:r>
            <a:r>
              <a:rPr dirty="0" sz="1550" spc="10" b="1">
                <a:latin typeface="Courier New"/>
                <a:cs typeface="Courier New"/>
              </a:rPr>
              <a:t>AUTHID</a:t>
            </a:r>
            <a:r>
              <a:rPr dirty="0" sz="1550" spc="-490" b="1">
                <a:latin typeface="Courier New"/>
                <a:cs typeface="Courier New"/>
              </a:rPr>
              <a:t> </a:t>
            </a:r>
            <a:r>
              <a:rPr dirty="0" sz="1550" spc="10" b="1">
                <a:latin typeface="Arial"/>
                <a:cs typeface="Arial"/>
              </a:rPr>
              <a:t>directive</a:t>
            </a:r>
            <a:endParaRPr sz="1550">
              <a:latin typeface="Arial"/>
              <a:cs typeface="Arial"/>
            </a:endParaRPr>
          </a:p>
          <a:p>
            <a:pPr marL="420370" indent="-327660">
              <a:lnSpc>
                <a:spcPct val="100000"/>
              </a:lnSpc>
              <a:spcBef>
                <a:spcPts val="470"/>
              </a:spcBef>
              <a:buClr>
                <a:srgbClr val="FF0000"/>
              </a:buClr>
              <a:buFont typeface="Arial"/>
              <a:buChar char="•"/>
              <a:tabLst>
                <a:tab pos="420370" algn="l"/>
                <a:tab pos="421005" algn="l"/>
              </a:tabLst>
            </a:pPr>
            <a:r>
              <a:rPr dirty="0" sz="1550" spc="10" b="1">
                <a:latin typeface="Arial"/>
                <a:cs typeface="Arial"/>
              </a:rPr>
              <a:t>Execute autonomous</a:t>
            </a:r>
            <a:r>
              <a:rPr dirty="0" sz="1550" spc="5" b="1">
                <a:latin typeface="Arial"/>
                <a:cs typeface="Arial"/>
              </a:rPr>
              <a:t> </a:t>
            </a:r>
            <a:r>
              <a:rPr dirty="0" sz="1550" spc="10" b="1">
                <a:latin typeface="Arial"/>
                <a:cs typeface="Arial"/>
              </a:rPr>
              <a:t>transactions</a:t>
            </a:r>
            <a:endParaRPr sz="1550">
              <a:latin typeface="Arial"/>
              <a:cs typeface="Arial"/>
            </a:endParaRPr>
          </a:p>
          <a:p>
            <a:pPr algn="just" marL="420370" marR="132715" indent="-327025">
              <a:lnSpc>
                <a:spcPct val="101299"/>
              </a:lnSpc>
              <a:spcBef>
                <a:spcPts val="265"/>
              </a:spcBef>
              <a:buClr>
                <a:srgbClr val="FF0000"/>
              </a:buClr>
              <a:buFont typeface="Arial"/>
              <a:buChar char="•"/>
              <a:tabLst>
                <a:tab pos="421005" algn="l"/>
              </a:tabLst>
            </a:pPr>
            <a:r>
              <a:rPr dirty="0" sz="1550" spc="10" b="1">
                <a:latin typeface="Arial"/>
                <a:cs typeface="Arial"/>
              </a:rPr>
              <a:t>Use the </a:t>
            </a:r>
            <a:r>
              <a:rPr dirty="0" sz="1550" spc="10" b="1">
                <a:latin typeface="Courier New"/>
                <a:cs typeface="Courier New"/>
              </a:rPr>
              <a:t>RETURNING</a:t>
            </a:r>
            <a:r>
              <a:rPr dirty="0" sz="1550" spc="-545" b="1">
                <a:latin typeface="Courier New"/>
                <a:cs typeface="Courier New"/>
              </a:rPr>
              <a:t> </a:t>
            </a:r>
            <a:r>
              <a:rPr dirty="0" sz="1550" spc="10" b="1">
                <a:latin typeface="Arial"/>
                <a:cs typeface="Arial"/>
              </a:rPr>
              <a:t>clause with </a:t>
            </a:r>
            <a:r>
              <a:rPr dirty="0" sz="1550" spc="15" b="1">
                <a:latin typeface="Arial"/>
                <a:cs typeface="Arial"/>
              </a:rPr>
              <a:t>DML </a:t>
            </a:r>
            <a:r>
              <a:rPr dirty="0" sz="1550" spc="10" b="1">
                <a:latin typeface="Arial"/>
                <a:cs typeface="Arial"/>
              </a:rPr>
              <a:t>statements,  and bulk binding collections with the </a:t>
            </a:r>
            <a:r>
              <a:rPr dirty="0" sz="1550" spc="10" b="1">
                <a:latin typeface="Courier New"/>
                <a:cs typeface="Courier New"/>
              </a:rPr>
              <a:t>FORALL</a:t>
            </a:r>
            <a:r>
              <a:rPr dirty="0" sz="1550" spc="-545" b="1">
                <a:latin typeface="Courier New"/>
                <a:cs typeface="Courier New"/>
              </a:rPr>
              <a:t> </a:t>
            </a:r>
            <a:r>
              <a:rPr dirty="0" sz="1550" spc="15" b="1">
                <a:latin typeface="Arial"/>
                <a:cs typeface="Arial"/>
              </a:rPr>
              <a:t>and  </a:t>
            </a:r>
            <a:r>
              <a:rPr dirty="0" sz="1550" spc="10" b="1">
                <a:latin typeface="Courier New"/>
                <a:cs typeface="Courier New"/>
              </a:rPr>
              <a:t>BULK</a:t>
            </a:r>
            <a:r>
              <a:rPr dirty="0" sz="1550" spc="-500" b="1">
                <a:latin typeface="Courier New"/>
                <a:cs typeface="Courier New"/>
              </a:rPr>
              <a:t> </a:t>
            </a:r>
            <a:r>
              <a:rPr dirty="0" sz="1550" spc="10" b="1">
                <a:latin typeface="Courier New"/>
                <a:cs typeface="Courier New"/>
              </a:rPr>
              <a:t>COLLECT</a:t>
            </a:r>
            <a:r>
              <a:rPr dirty="0" sz="1550" spc="-490" b="1">
                <a:latin typeface="Courier New"/>
                <a:cs typeface="Courier New"/>
              </a:rPr>
              <a:t> </a:t>
            </a:r>
            <a:r>
              <a:rPr dirty="0" sz="1550" spc="10" b="1">
                <a:latin typeface="Courier New"/>
                <a:cs typeface="Courier New"/>
              </a:rPr>
              <a:t>INTO</a:t>
            </a:r>
            <a:r>
              <a:rPr dirty="0" sz="1550" spc="-495" b="1">
                <a:latin typeface="Courier New"/>
                <a:cs typeface="Courier New"/>
              </a:rPr>
              <a:t> </a:t>
            </a:r>
            <a:r>
              <a:rPr dirty="0" sz="1550" spc="10" b="1">
                <a:latin typeface="Arial"/>
                <a:cs typeface="Arial"/>
              </a:rPr>
              <a:t>clauses</a:t>
            </a:r>
            <a:endParaRPr sz="1550">
              <a:latin typeface="Arial"/>
              <a:cs typeface="Arial"/>
            </a:endParaRPr>
          </a:p>
          <a:p>
            <a:pPr marL="420370" indent="-327660">
              <a:lnSpc>
                <a:spcPct val="100000"/>
              </a:lnSpc>
              <a:spcBef>
                <a:spcPts val="400"/>
              </a:spcBef>
              <a:buClr>
                <a:srgbClr val="FF0000"/>
              </a:buClr>
              <a:buFont typeface="Arial"/>
              <a:buChar char="•"/>
              <a:tabLst>
                <a:tab pos="420370" algn="l"/>
                <a:tab pos="421005" algn="l"/>
              </a:tabLst>
            </a:pPr>
            <a:r>
              <a:rPr dirty="0" sz="1550" spc="10" b="1">
                <a:latin typeface="Arial"/>
                <a:cs typeface="Arial"/>
              </a:rPr>
              <a:t>Pass parameters by reference using a </a:t>
            </a:r>
            <a:r>
              <a:rPr dirty="0" sz="1550" spc="10" b="1">
                <a:latin typeface="Courier New"/>
                <a:cs typeface="Courier New"/>
              </a:rPr>
              <a:t>NOCOPY</a:t>
            </a:r>
            <a:r>
              <a:rPr dirty="0" sz="1550" spc="-545" b="1">
                <a:latin typeface="Courier New"/>
                <a:cs typeface="Courier New"/>
              </a:rPr>
              <a:t> </a:t>
            </a:r>
            <a:r>
              <a:rPr dirty="0" sz="1550" spc="15" b="1">
                <a:latin typeface="Arial"/>
                <a:cs typeface="Arial"/>
              </a:rPr>
              <a:t>hint</a:t>
            </a:r>
            <a:endParaRPr sz="1550">
              <a:latin typeface="Arial"/>
              <a:cs typeface="Arial"/>
            </a:endParaRPr>
          </a:p>
          <a:p>
            <a:pPr marL="420370" indent="-327660">
              <a:lnSpc>
                <a:spcPct val="100000"/>
              </a:lnSpc>
              <a:spcBef>
                <a:spcPts val="405"/>
              </a:spcBef>
              <a:buClr>
                <a:srgbClr val="FF0000"/>
              </a:buClr>
              <a:buFont typeface="Arial"/>
              <a:buChar char="•"/>
              <a:tabLst>
                <a:tab pos="420370" algn="l"/>
                <a:tab pos="421005" algn="l"/>
              </a:tabLst>
            </a:pPr>
            <a:r>
              <a:rPr dirty="0" sz="1550" spc="10" b="1">
                <a:latin typeface="Arial"/>
                <a:cs typeface="Arial"/>
              </a:rPr>
              <a:t>Enable</a:t>
            </a:r>
            <a:r>
              <a:rPr dirty="0" sz="1550" spc="5" b="1">
                <a:latin typeface="Arial"/>
                <a:cs typeface="Arial"/>
              </a:rPr>
              <a:t> </a:t>
            </a:r>
            <a:r>
              <a:rPr dirty="0" sz="1550" spc="10" b="1">
                <a:latin typeface="Arial"/>
                <a:cs typeface="Arial"/>
              </a:rPr>
              <a:t>optimization</a:t>
            </a:r>
            <a:r>
              <a:rPr dirty="0" sz="1550" spc="5" b="1">
                <a:latin typeface="Arial"/>
                <a:cs typeface="Arial"/>
              </a:rPr>
              <a:t> </a:t>
            </a:r>
            <a:r>
              <a:rPr dirty="0" sz="1550" spc="10" b="1">
                <a:latin typeface="Arial"/>
                <a:cs typeface="Arial"/>
              </a:rPr>
              <a:t>with</a:t>
            </a:r>
            <a:r>
              <a:rPr dirty="0" sz="1550" spc="-5" b="1">
                <a:latin typeface="Arial"/>
                <a:cs typeface="Arial"/>
              </a:rPr>
              <a:t> </a:t>
            </a:r>
            <a:r>
              <a:rPr dirty="0" sz="1550" spc="10" b="1">
                <a:latin typeface="Courier New"/>
                <a:cs typeface="Courier New"/>
              </a:rPr>
              <a:t>PARALLEL</a:t>
            </a:r>
            <a:r>
              <a:rPr dirty="0" sz="1550" spc="-495" b="1">
                <a:latin typeface="Courier New"/>
                <a:cs typeface="Courier New"/>
              </a:rPr>
              <a:t> </a:t>
            </a:r>
            <a:r>
              <a:rPr dirty="0" sz="1550" spc="10" b="1">
                <a:latin typeface="Courier New"/>
                <a:cs typeface="Courier New"/>
              </a:rPr>
              <a:t>ENABLE</a:t>
            </a:r>
            <a:r>
              <a:rPr dirty="0" sz="1550" spc="-500" b="1">
                <a:latin typeface="Courier New"/>
                <a:cs typeface="Courier New"/>
              </a:rPr>
              <a:t> </a:t>
            </a:r>
            <a:r>
              <a:rPr dirty="0" sz="1550" spc="10" b="1">
                <a:latin typeface="Arial"/>
                <a:cs typeface="Arial"/>
              </a:rPr>
              <a:t>hints</a:t>
            </a:r>
            <a:endParaRPr sz="1550">
              <a:latin typeface="Arial"/>
              <a:cs typeface="Arial"/>
            </a:endParaRPr>
          </a:p>
        </p:txBody>
      </p:sp>
      <p:sp>
        <p:nvSpPr>
          <p:cNvPr id="8" name="object 8"/>
          <p:cNvSpPr txBox="1"/>
          <p:nvPr/>
        </p:nvSpPr>
        <p:spPr>
          <a:xfrm>
            <a:off x="743204" y="5609382"/>
            <a:ext cx="6160135" cy="273240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24130">
              <a:lnSpc>
                <a:spcPct val="101299"/>
              </a:lnSpc>
              <a:spcBef>
                <a:spcPts val="370"/>
              </a:spcBef>
            </a:pPr>
            <a:r>
              <a:rPr dirty="0" sz="1300" spc="10">
                <a:latin typeface="Times New Roman"/>
                <a:cs typeface="Times New Roman"/>
              </a:rPr>
              <a:t>The </a:t>
            </a:r>
            <a:r>
              <a:rPr dirty="0" sz="1300" spc="5">
                <a:latin typeface="Times New Roman"/>
                <a:cs typeface="Times New Roman"/>
              </a:rPr>
              <a:t>lesson provides insights into managing your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by </a:t>
            </a:r>
            <a:r>
              <a:rPr dirty="0" sz="1300" spc="5">
                <a:latin typeface="Times New Roman"/>
                <a:cs typeface="Times New Roman"/>
              </a:rPr>
              <a:t>defining constants and  exceptions in a package specification. This enables a high degree of reuse and  standardization of</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137795" marR="260985">
              <a:lnSpc>
                <a:spcPct val="101499"/>
              </a:lnSpc>
              <a:spcBef>
                <a:spcPts val="395"/>
              </a:spcBef>
            </a:pPr>
            <a:r>
              <a:rPr dirty="0" sz="1300" spc="10">
                <a:latin typeface="Times New Roman"/>
                <a:cs typeface="Times New Roman"/>
              </a:rPr>
              <a:t>Local </a:t>
            </a:r>
            <a:r>
              <a:rPr dirty="0" sz="1300" spc="5">
                <a:latin typeface="Times New Roman"/>
                <a:cs typeface="Times New Roman"/>
              </a:rPr>
              <a:t>subprograms </a:t>
            </a:r>
            <a:r>
              <a:rPr dirty="0" sz="1300" spc="10">
                <a:latin typeface="Times New Roman"/>
                <a:cs typeface="Times New Roman"/>
              </a:rPr>
              <a:t>can </a:t>
            </a:r>
            <a:r>
              <a:rPr dirty="0" sz="1300" spc="5">
                <a:latin typeface="Times New Roman"/>
                <a:cs typeface="Times New Roman"/>
              </a:rPr>
              <a:t>be used to simplify and modularize a block of code where the  subprogram functionality is repeatedly </a:t>
            </a:r>
            <a:r>
              <a:rPr dirty="0" sz="1300" spc="10">
                <a:latin typeface="Times New Roman"/>
                <a:cs typeface="Times New Roman"/>
              </a:rPr>
              <a:t>used </a:t>
            </a:r>
            <a:r>
              <a:rPr dirty="0" sz="1300" spc="5">
                <a:latin typeface="Times New Roman"/>
                <a:cs typeface="Times New Roman"/>
              </a:rPr>
              <a:t>in the local</a:t>
            </a:r>
            <a:r>
              <a:rPr dirty="0" sz="1300" spc="1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38430" marR="295910">
              <a:lnSpc>
                <a:spcPct val="101099"/>
              </a:lnSpc>
              <a:spcBef>
                <a:spcPts val="405"/>
              </a:spcBef>
            </a:pPr>
            <a:r>
              <a:rPr dirty="0" sz="1300" spc="10">
                <a:latin typeface="Times New Roman"/>
                <a:cs typeface="Times New Roman"/>
              </a:rPr>
              <a:t>The </a:t>
            </a:r>
            <a:r>
              <a:rPr dirty="0" sz="1300" spc="5">
                <a:latin typeface="Times New Roman"/>
                <a:cs typeface="Times New Roman"/>
              </a:rPr>
              <a:t>run-time security privileges of a </a:t>
            </a:r>
            <a:r>
              <a:rPr dirty="0" sz="1300" spc="10">
                <a:latin typeface="Times New Roman"/>
                <a:cs typeface="Times New Roman"/>
              </a:rPr>
              <a:t>subprogram can </a:t>
            </a:r>
            <a:r>
              <a:rPr dirty="0" sz="1300" spc="5">
                <a:latin typeface="Times New Roman"/>
                <a:cs typeface="Times New Roman"/>
              </a:rPr>
              <a:t>be altered </a:t>
            </a:r>
            <a:r>
              <a:rPr dirty="0" sz="1300" spc="10">
                <a:latin typeface="Times New Roman"/>
                <a:cs typeface="Times New Roman"/>
              </a:rPr>
              <a:t>by </a:t>
            </a:r>
            <a:r>
              <a:rPr dirty="0" sz="1300" spc="5">
                <a:latin typeface="Times New Roman"/>
                <a:cs typeface="Times New Roman"/>
              </a:rPr>
              <a:t>using definer’s or  invoker’s</a:t>
            </a:r>
            <a:r>
              <a:rPr dirty="0" sz="1300">
                <a:latin typeface="Times New Roman"/>
                <a:cs typeface="Times New Roman"/>
              </a:rPr>
              <a:t> </a:t>
            </a:r>
            <a:r>
              <a:rPr dirty="0" sz="1300" spc="5">
                <a:latin typeface="Times New Roman"/>
                <a:cs typeface="Times New Roman"/>
              </a:rPr>
              <a:t>rights.</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Autonomous </a:t>
            </a:r>
            <a:r>
              <a:rPr dirty="0" sz="1300" spc="5">
                <a:latin typeface="Times New Roman"/>
                <a:cs typeface="Times New Roman"/>
              </a:rPr>
              <a:t>transactions can be executed without affecting an existing </a:t>
            </a:r>
            <a:r>
              <a:rPr dirty="0" sz="1300" spc="10">
                <a:latin typeface="Times New Roman"/>
                <a:cs typeface="Times New Roman"/>
              </a:rPr>
              <a:t>main</a:t>
            </a:r>
            <a:r>
              <a:rPr dirty="0" sz="1300" spc="125">
                <a:latin typeface="Times New Roman"/>
                <a:cs typeface="Times New Roman"/>
              </a:rPr>
              <a:t> </a:t>
            </a:r>
            <a:r>
              <a:rPr dirty="0" sz="1300" spc="5">
                <a:latin typeface="Times New Roman"/>
                <a:cs typeface="Times New Roman"/>
              </a:rPr>
              <a:t>transaction.</a:t>
            </a:r>
            <a:endParaRPr sz="1300">
              <a:latin typeface="Times New Roman"/>
              <a:cs typeface="Times New Roman"/>
            </a:endParaRPr>
          </a:p>
          <a:p>
            <a:pPr marL="137795" marR="5080">
              <a:lnSpc>
                <a:spcPct val="104000"/>
              </a:lnSpc>
              <a:spcBef>
                <a:spcPts val="280"/>
              </a:spcBef>
            </a:pPr>
            <a:r>
              <a:rPr dirty="0" sz="1300" spc="10">
                <a:latin typeface="Times New Roman"/>
                <a:cs typeface="Times New Roman"/>
              </a:rPr>
              <a:t>You </a:t>
            </a:r>
            <a:r>
              <a:rPr dirty="0" sz="1300" spc="5">
                <a:latin typeface="Times New Roman"/>
                <a:cs typeface="Times New Roman"/>
              </a:rPr>
              <a:t>should understand </a:t>
            </a:r>
            <a:r>
              <a:rPr dirty="0" sz="1300" spc="10">
                <a:latin typeface="Times New Roman"/>
                <a:cs typeface="Times New Roman"/>
              </a:rPr>
              <a:t>how </a:t>
            </a:r>
            <a:r>
              <a:rPr dirty="0" sz="1300" spc="5">
                <a:latin typeface="Times New Roman"/>
                <a:cs typeface="Times New Roman"/>
              </a:rPr>
              <a:t>to obtain performance gains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NOCOPY</a:t>
            </a:r>
            <a:r>
              <a:rPr dirty="0" sz="1300" spc="-375">
                <a:latin typeface="Courier New"/>
                <a:cs typeface="Courier New"/>
              </a:rPr>
              <a:t> </a:t>
            </a:r>
            <a:r>
              <a:rPr dirty="0" sz="1300" spc="5">
                <a:latin typeface="Times New Roman"/>
                <a:cs typeface="Times New Roman"/>
              </a:rPr>
              <a:t>hint, bulk  binding and the </a:t>
            </a:r>
            <a:r>
              <a:rPr dirty="0" sz="1300" spc="15">
                <a:latin typeface="Courier New"/>
                <a:cs typeface="Courier New"/>
              </a:rPr>
              <a:t>RETURNING </a:t>
            </a:r>
            <a:r>
              <a:rPr dirty="0" sz="1300" spc="5">
                <a:latin typeface="Times New Roman"/>
                <a:cs typeface="Times New Roman"/>
              </a:rPr>
              <a:t>clauses in SQL statements, and the </a:t>
            </a:r>
            <a:r>
              <a:rPr dirty="0" sz="1300" spc="15">
                <a:latin typeface="Courier New"/>
                <a:cs typeface="Courier New"/>
              </a:rPr>
              <a:t>PARALLEL_ENABLE  </a:t>
            </a:r>
            <a:r>
              <a:rPr dirty="0" sz="1300" spc="5">
                <a:latin typeface="Times New Roman"/>
                <a:cs typeface="Times New Roman"/>
              </a:rPr>
              <a:t>hint </a:t>
            </a:r>
            <a:r>
              <a:rPr dirty="0" sz="1300">
                <a:latin typeface="Times New Roman"/>
                <a:cs typeface="Times New Roman"/>
              </a:rPr>
              <a:t>for </a:t>
            </a:r>
            <a:r>
              <a:rPr dirty="0" sz="1300" spc="5">
                <a:latin typeface="Times New Roman"/>
                <a:cs typeface="Times New Roman"/>
              </a:rPr>
              <a:t>optimization of</a:t>
            </a:r>
            <a:r>
              <a:rPr dirty="0" sz="1300" spc="-5">
                <a:latin typeface="Times New Roman"/>
                <a:cs typeface="Times New Roman"/>
              </a:rPr>
              <a:t> </a:t>
            </a:r>
            <a:r>
              <a:rPr dirty="0" sz="1300" spc="5">
                <a:latin typeface="Times New Roman"/>
                <a:cs typeface="Times New Roman"/>
              </a:rPr>
              <a:t>functions.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Course Agenda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Lessons </a:t>
            </a:r>
            <a:r>
              <a:rPr dirty="0" sz="1550" spc="5" b="1">
                <a:latin typeface="Arial"/>
                <a:cs typeface="Arial"/>
              </a:rPr>
              <a:t>for </a:t>
            </a:r>
            <a:r>
              <a:rPr dirty="0" sz="1550" spc="10" b="1">
                <a:latin typeface="Arial"/>
                <a:cs typeface="Arial"/>
              </a:rPr>
              <a:t>day </a:t>
            </a:r>
            <a:r>
              <a:rPr dirty="0" sz="1550" spc="5" b="1">
                <a:latin typeface="Arial"/>
                <a:cs typeface="Arial"/>
              </a:rPr>
              <a:t>1:</a:t>
            </a:r>
            <a:endParaRPr sz="1550">
              <a:latin typeface="Arial"/>
              <a:cs typeface="Arial"/>
            </a:endParaRPr>
          </a:p>
          <a:p>
            <a:pPr marL="1035685" indent="-328295">
              <a:lnSpc>
                <a:spcPct val="100000"/>
              </a:lnSpc>
              <a:spcBef>
                <a:spcPts val="395"/>
              </a:spcBef>
              <a:buAutoNum type="romanUcPeriod"/>
              <a:tabLst>
                <a:tab pos="1035685" algn="l"/>
                <a:tab pos="1036319" algn="l"/>
              </a:tabLst>
            </a:pPr>
            <a:r>
              <a:rPr dirty="0" sz="1550" spc="10" b="1">
                <a:latin typeface="Arial"/>
                <a:cs typeface="Arial"/>
              </a:rPr>
              <a:t>Introduction</a:t>
            </a:r>
            <a:endParaRPr sz="1550">
              <a:latin typeface="Arial"/>
              <a:cs typeface="Arial"/>
            </a:endParaRPr>
          </a:p>
          <a:p>
            <a:pPr lvl="1" marL="1035050" indent="-327660">
              <a:lnSpc>
                <a:spcPct val="100000"/>
              </a:lnSpc>
              <a:spcBef>
                <a:spcPts val="405"/>
              </a:spcBef>
              <a:buAutoNum type="arabicPeriod"/>
              <a:tabLst>
                <a:tab pos="1035050" algn="l"/>
                <a:tab pos="1035685" algn="l"/>
              </a:tabLst>
            </a:pPr>
            <a:r>
              <a:rPr dirty="0" sz="1550" spc="10" b="1">
                <a:latin typeface="Arial"/>
                <a:cs typeface="Arial"/>
              </a:rPr>
              <a:t>Creating Stored</a:t>
            </a:r>
            <a:r>
              <a:rPr dirty="0" sz="1550" spc="-5" b="1">
                <a:latin typeface="Arial"/>
                <a:cs typeface="Arial"/>
              </a:rPr>
              <a:t> </a:t>
            </a:r>
            <a:r>
              <a:rPr dirty="0" sz="1550" spc="10" b="1">
                <a:latin typeface="Arial"/>
                <a:cs typeface="Arial"/>
              </a:rPr>
              <a:t>Procedures</a:t>
            </a:r>
            <a:endParaRPr sz="1550">
              <a:latin typeface="Arial"/>
              <a:cs typeface="Arial"/>
            </a:endParaRPr>
          </a:p>
          <a:p>
            <a:pPr lvl="1" marL="1035050" indent="-327660">
              <a:lnSpc>
                <a:spcPct val="100000"/>
              </a:lnSpc>
              <a:spcBef>
                <a:spcPts val="400"/>
              </a:spcBef>
              <a:buAutoNum type="arabicPeriod"/>
              <a:tabLst>
                <a:tab pos="1035050" algn="l"/>
                <a:tab pos="1035685" algn="l"/>
              </a:tabLst>
            </a:pPr>
            <a:r>
              <a:rPr dirty="0" sz="1550" spc="10" b="1">
                <a:latin typeface="Arial"/>
                <a:cs typeface="Arial"/>
              </a:rPr>
              <a:t>Creating Stored</a:t>
            </a:r>
            <a:r>
              <a:rPr dirty="0" sz="1550" spc="5" b="1">
                <a:latin typeface="Arial"/>
                <a:cs typeface="Arial"/>
              </a:rPr>
              <a:t> </a:t>
            </a:r>
            <a:r>
              <a:rPr dirty="0" sz="1550" spc="10" b="1">
                <a:latin typeface="Arial"/>
                <a:cs typeface="Arial"/>
              </a:rPr>
              <a:t>Functions</a:t>
            </a:r>
            <a:endParaRPr sz="1550">
              <a:latin typeface="Arial"/>
              <a:cs typeface="Arial"/>
            </a:endParaRPr>
          </a:p>
          <a:p>
            <a:pPr lvl="1" marL="1035050" indent="-327660">
              <a:lnSpc>
                <a:spcPct val="100000"/>
              </a:lnSpc>
              <a:spcBef>
                <a:spcPts val="405"/>
              </a:spcBef>
              <a:buAutoNum type="arabicPeriod"/>
              <a:tabLst>
                <a:tab pos="1035050" algn="l"/>
                <a:tab pos="1035685" algn="l"/>
              </a:tabLst>
            </a:pPr>
            <a:r>
              <a:rPr dirty="0" sz="1550" spc="10" b="1">
                <a:latin typeface="Arial"/>
                <a:cs typeface="Arial"/>
              </a:rPr>
              <a:t>Creating</a:t>
            </a:r>
            <a:r>
              <a:rPr dirty="0" sz="1550" b="1">
                <a:latin typeface="Arial"/>
                <a:cs typeface="Arial"/>
              </a:rPr>
              <a:t> </a:t>
            </a:r>
            <a:r>
              <a:rPr dirty="0" sz="1550" spc="10" b="1">
                <a:latin typeface="Arial"/>
                <a:cs typeface="Arial"/>
              </a:rPr>
              <a:t>Packages</a:t>
            </a:r>
            <a:endParaRPr sz="1550">
              <a:latin typeface="Arial"/>
              <a:cs typeface="Arial"/>
            </a:endParaRPr>
          </a:p>
          <a:p>
            <a:pPr lvl="1" marL="1035050" indent="-327660">
              <a:lnSpc>
                <a:spcPct val="100000"/>
              </a:lnSpc>
              <a:spcBef>
                <a:spcPts val="400"/>
              </a:spcBef>
              <a:buAutoNum type="arabicPeriod"/>
              <a:tabLst>
                <a:tab pos="1035050" algn="l"/>
                <a:tab pos="1035685" algn="l"/>
              </a:tabLst>
            </a:pPr>
            <a:r>
              <a:rPr dirty="0" sz="1550" spc="10" b="1">
                <a:latin typeface="Arial"/>
                <a:cs typeface="Arial"/>
              </a:rPr>
              <a:t>Using More Package</a:t>
            </a:r>
            <a:r>
              <a:rPr dirty="0" sz="1550" spc="5" b="1">
                <a:latin typeface="Arial"/>
                <a:cs typeface="Arial"/>
              </a:rPr>
              <a:t> </a:t>
            </a:r>
            <a:r>
              <a:rPr dirty="0" sz="1550" spc="10" b="1">
                <a:latin typeface="Arial"/>
                <a:cs typeface="Arial"/>
              </a:rPr>
              <a:t>Concepts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object 6"/>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4</a:t>
            </a:r>
            <a:r>
              <a:rPr dirty="0" sz="800" spc="-185">
                <a:latin typeface="Garuda"/>
                <a:cs typeface="Garuda"/>
              </a:rPr>
              <a:t>t</a:t>
            </a:r>
            <a:endParaRPr sz="800">
              <a:latin typeface="Garuda"/>
              <a:cs typeface="Garuda"/>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7: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marR="1721485" indent="-327025">
              <a:lnSpc>
                <a:spcPct val="101600"/>
              </a:lnSpc>
              <a:spcBef>
                <a:spcPts val="365"/>
              </a:spcBef>
              <a:buClr>
                <a:srgbClr val="FF0000"/>
              </a:buClr>
              <a:buFont typeface="Arial"/>
              <a:buChar char="•"/>
              <a:tabLst>
                <a:tab pos="1035050" algn="l"/>
                <a:tab pos="1035685" algn="l"/>
              </a:tabLst>
            </a:pPr>
            <a:r>
              <a:rPr dirty="0" sz="1550" spc="10" b="1">
                <a:latin typeface="Arial"/>
                <a:cs typeface="Arial"/>
              </a:rPr>
              <a:t>Creating a package that uses bulk fetch  operations</a:t>
            </a:r>
            <a:endParaRPr sz="1550">
              <a:latin typeface="Arial"/>
              <a:cs typeface="Arial"/>
            </a:endParaRPr>
          </a:p>
          <a:p>
            <a:pPr marL="1035050" marR="1289685"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Creating a local subprogram to perform an  autonomous transaction to audit a business  operation</a:t>
            </a:r>
            <a:endParaRPr sz="1550">
              <a:latin typeface="Arial"/>
              <a:cs typeface="Arial"/>
            </a:endParaRPr>
          </a:p>
          <a:p>
            <a:pPr marL="1035050" indent="-327660">
              <a:lnSpc>
                <a:spcPct val="100000"/>
              </a:lnSpc>
              <a:spcBef>
                <a:spcPts val="285"/>
              </a:spcBef>
              <a:buClr>
                <a:srgbClr val="FF0000"/>
              </a:buClr>
              <a:buFont typeface="Arial"/>
              <a:buChar char="•"/>
              <a:tabLst>
                <a:tab pos="1035050" algn="l"/>
                <a:tab pos="1035685" algn="l"/>
              </a:tabLst>
            </a:pPr>
            <a:r>
              <a:rPr dirty="0" sz="1550" spc="10" b="1">
                <a:latin typeface="Arial"/>
                <a:cs typeface="Arial"/>
              </a:rPr>
              <a:t>Testing </a:t>
            </a:r>
            <a:r>
              <a:rPr dirty="0" sz="1550" spc="10" b="1">
                <a:latin typeface="Courier New"/>
                <a:cs typeface="Courier New"/>
              </a:rPr>
              <a:t>AUTHID</a:t>
            </a:r>
            <a:r>
              <a:rPr dirty="0" sz="1550" spc="-495" b="1">
                <a:latin typeface="Courier New"/>
                <a:cs typeface="Courier New"/>
              </a:rPr>
              <a:t> </a:t>
            </a:r>
            <a:r>
              <a:rPr dirty="0" sz="1550" spc="10" b="1">
                <a:latin typeface="Arial"/>
                <a:cs typeface="Arial"/>
              </a:rPr>
              <a:t>functionality</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55385" cy="22282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7:</a:t>
            </a:r>
            <a:r>
              <a:rPr dirty="0" sz="1300" spc="-5" b="1">
                <a:latin typeface="Arial"/>
                <a:cs typeface="Arial"/>
              </a:rPr>
              <a:t> </a:t>
            </a:r>
            <a:r>
              <a:rPr dirty="0" sz="1300" spc="5" b="1">
                <a:latin typeface="Arial"/>
                <a:cs typeface="Arial"/>
              </a:rPr>
              <a:t>Overview</a:t>
            </a:r>
            <a:endParaRPr sz="1300">
              <a:latin typeface="Arial"/>
              <a:cs typeface="Arial"/>
            </a:endParaRPr>
          </a:p>
          <a:p>
            <a:pPr marL="137795" marR="466090">
              <a:lnSpc>
                <a:spcPct val="101299"/>
              </a:lnSpc>
              <a:spcBef>
                <a:spcPts val="370"/>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create a package that performs a bulk fetch of employees in a  specified department. </a:t>
            </a:r>
            <a:r>
              <a:rPr dirty="0" sz="1300" spc="10">
                <a:latin typeface="Times New Roman"/>
                <a:cs typeface="Times New Roman"/>
              </a:rPr>
              <a:t>The </a:t>
            </a:r>
            <a:r>
              <a:rPr dirty="0" sz="1300" spc="5">
                <a:latin typeface="Times New Roman"/>
                <a:cs typeface="Times New Roman"/>
              </a:rPr>
              <a:t>data is stored in a </a:t>
            </a:r>
            <a:r>
              <a:rPr dirty="0" sz="1300" spc="10">
                <a:latin typeface="Times New Roman"/>
                <a:cs typeface="Times New Roman"/>
              </a:rPr>
              <a:t>PL/SQL </a:t>
            </a:r>
            <a:r>
              <a:rPr dirty="0" sz="1300" spc="5">
                <a:latin typeface="Times New Roman"/>
                <a:cs typeface="Times New Roman"/>
              </a:rPr>
              <a:t>table in the package. </a:t>
            </a:r>
            <a:r>
              <a:rPr dirty="0" sz="1300" spc="10">
                <a:latin typeface="Times New Roman"/>
                <a:cs typeface="Times New Roman"/>
              </a:rPr>
              <a:t>You </a:t>
            </a:r>
            <a:r>
              <a:rPr dirty="0" sz="1300" spc="5">
                <a:latin typeface="Times New Roman"/>
                <a:cs typeface="Times New Roman"/>
              </a:rPr>
              <a:t>also  provide a procedure to display the contents of the</a:t>
            </a:r>
            <a:r>
              <a:rPr dirty="0" sz="1300" spc="25">
                <a:latin typeface="Times New Roman"/>
                <a:cs typeface="Times New Roman"/>
              </a:rPr>
              <a:t> </a:t>
            </a:r>
            <a:r>
              <a:rPr dirty="0" sz="1300" spc="5">
                <a:latin typeface="Times New Roman"/>
                <a:cs typeface="Times New Roman"/>
              </a:rPr>
              <a:t>table.</a:t>
            </a:r>
            <a:endParaRPr sz="1300">
              <a:latin typeface="Times New Roman"/>
              <a:cs typeface="Times New Roman"/>
            </a:endParaRPr>
          </a:p>
          <a:p>
            <a:pPr marL="138430" marR="144780">
              <a:lnSpc>
                <a:spcPct val="101299"/>
              </a:lnSpc>
              <a:spcBef>
                <a:spcPts val="320"/>
              </a:spcBef>
            </a:pPr>
            <a:r>
              <a:rPr dirty="0" sz="1300" spc="10">
                <a:latin typeface="Times New Roman"/>
                <a:cs typeface="Times New Roman"/>
              </a:rPr>
              <a:t>You </a:t>
            </a:r>
            <a:r>
              <a:rPr dirty="0" sz="1300" spc="5">
                <a:latin typeface="Times New Roman"/>
                <a:cs typeface="Times New Roman"/>
              </a:rPr>
              <a:t>add an </a:t>
            </a:r>
            <a:r>
              <a:rPr dirty="0" sz="1300" spc="15">
                <a:latin typeface="Courier New"/>
                <a:cs typeface="Courier New"/>
              </a:rPr>
              <a:t>add_employee</a:t>
            </a:r>
            <a:r>
              <a:rPr dirty="0" sz="1300" spc="-365">
                <a:latin typeface="Courier New"/>
                <a:cs typeface="Courier New"/>
              </a:rPr>
              <a:t> </a:t>
            </a:r>
            <a:r>
              <a:rPr dirty="0" sz="1300" spc="5">
                <a:latin typeface="Times New Roman"/>
                <a:cs typeface="Times New Roman"/>
              </a:rPr>
              <a:t>procedure to the package that inserts </a:t>
            </a:r>
            <a:r>
              <a:rPr dirty="0" sz="1300" spc="10">
                <a:latin typeface="Times New Roman"/>
                <a:cs typeface="Times New Roman"/>
              </a:rPr>
              <a:t>new </a:t>
            </a:r>
            <a:r>
              <a:rPr dirty="0" sz="1300" spc="5">
                <a:latin typeface="Times New Roman"/>
                <a:cs typeface="Times New Roman"/>
              </a:rPr>
              <a:t>employees. </a:t>
            </a:r>
            <a:r>
              <a:rPr dirty="0" sz="1300" spc="10">
                <a:latin typeface="Times New Roman"/>
                <a:cs typeface="Times New Roman"/>
              </a:rPr>
              <a:t>The  </a:t>
            </a:r>
            <a:r>
              <a:rPr dirty="0" sz="1300" spc="5">
                <a:latin typeface="Times New Roman"/>
                <a:cs typeface="Times New Roman"/>
              </a:rPr>
              <a:t>procedure uses a local autonomous subprogram to write a log record </a:t>
            </a:r>
            <a:r>
              <a:rPr dirty="0" sz="1300" spc="10">
                <a:latin typeface="Times New Roman"/>
                <a:cs typeface="Times New Roman"/>
              </a:rPr>
              <a:t>each </a:t>
            </a:r>
            <a:r>
              <a:rPr dirty="0" sz="1300" spc="5">
                <a:latin typeface="Times New Roman"/>
                <a:cs typeface="Times New Roman"/>
              </a:rPr>
              <a:t>time the  </a:t>
            </a:r>
            <a:r>
              <a:rPr dirty="0" sz="1300" spc="15">
                <a:latin typeface="Courier New"/>
                <a:cs typeface="Courier New"/>
              </a:rPr>
              <a:t>add_employee</a:t>
            </a:r>
            <a:r>
              <a:rPr dirty="0" sz="1300" spc="-405">
                <a:latin typeface="Courier New"/>
                <a:cs typeface="Courier New"/>
              </a:rPr>
              <a:t> </a:t>
            </a:r>
            <a:r>
              <a:rPr dirty="0" sz="1300" spc="5">
                <a:latin typeface="Times New Roman"/>
                <a:cs typeface="Times New Roman"/>
              </a:rPr>
              <a:t>procedure is called, whether it successfully adds a record or not.</a:t>
            </a:r>
            <a:endParaRPr sz="1300">
              <a:latin typeface="Times New Roman"/>
              <a:cs typeface="Times New Roman"/>
            </a:endParaRPr>
          </a:p>
          <a:p>
            <a:pPr marL="137795" marR="5080">
              <a:lnSpc>
                <a:spcPct val="103800"/>
              </a:lnSpc>
              <a:spcBef>
                <a:spcPts val="360"/>
              </a:spcBef>
            </a:pPr>
            <a:r>
              <a:rPr dirty="0" sz="1300" spc="5">
                <a:latin typeface="Times New Roman"/>
                <a:cs typeface="Times New Roman"/>
              </a:rPr>
              <a:t>Finally, </a:t>
            </a:r>
            <a:r>
              <a:rPr dirty="0" sz="1300" spc="10">
                <a:latin typeface="Times New Roman"/>
                <a:cs typeface="Times New Roman"/>
              </a:rPr>
              <a:t>you make </a:t>
            </a:r>
            <a:r>
              <a:rPr dirty="0" sz="1300" spc="5">
                <a:latin typeface="Times New Roman"/>
                <a:cs typeface="Times New Roman"/>
              </a:rPr>
              <a:t>the package use </a:t>
            </a:r>
            <a:r>
              <a:rPr dirty="0" sz="1300" spc="15">
                <a:latin typeface="Courier New"/>
                <a:cs typeface="Courier New"/>
              </a:rPr>
              <a:t>AUTHID </a:t>
            </a:r>
            <a:r>
              <a:rPr dirty="0" sz="1300" spc="5">
                <a:latin typeface="Times New Roman"/>
                <a:cs typeface="Times New Roman"/>
              </a:rPr>
              <a:t>of </a:t>
            </a:r>
            <a:r>
              <a:rPr dirty="0" sz="1300" spc="15">
                <a:latin typeface="Courier New"/>
                <a:cs typeface="Courier New"/>
              </a:rPr>
              <a:t>CURRENT_USER </a:t>
            </a:r>
            <a:r>
              <a:rPr dirty="0" sz="1300" spc="5">
                <a:latin typeface="Times New Roman"/>
                <a:cs typeface="Times New Roman"/>
              </a:rPr>
              <a:t>and test the behavior  with any other student. </a:t>
            </a:r>
            <a:r>
              <a:rPr dirty="0" sz="1300" spc="10">
                <a:latin typeface="Times New Roman"/>
                <a:cs typeface="Times New Roman"/>
              </a:rPr>
              <a:t>You </a:t>
            </a:r>
            <a:r>
              <a:rPr dirty="0" sz="1300" spc="5">
                <a:latin typeface="Times New Roman"/>
                <a:cs typeface="Times New Roman"/>
              </a:rPr>
              <a:t>test the code first with definer’s rights and then with invoker’s  rights.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63580"/>
            <a:ext cx="6254750" cy="794194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a:t>
            </a:r>
            <a:r>
              <a:rPr dirty="0" sz="1300" spc="-5" b="1">
                <a:latin typeface="Arial"/>
                <a:cs typeface="Arial"/>
              </a:rPr>
              <a:t> </a:t>
            </a:r>
            <a:r>
              <a:rPr dirty="0" sz="1300" spc="10" b="1">
                <a:latin typeface="Arial"/>
                <a:cs typeface="Arial"/>
              </a:rPr>
              <a:t>7</a:t>
            </a:r>
            <a:endParaRPr sz="1300">
              <a:latin typeface="Arial"/>
              <a:cs typeface="Arial"/>
            </a:endParaRPr>
          </a:p>
          <a:p>
            <a:pPr marL="514984" marR="703580" indent="-251460">
              <a:lnSpc>
                <a:spcPct val="106500"/>
              </a:lnSpc>
              <a:spcBef>
                <a:spcPts val="210"/>
              </a:spcBef>
              <a:buAutoNum type="arabicPeriod"/>
              <a:tabLst>
                <a:tab pos="516255" algn="l"/>
              </a:tabLst>
            </a:pPr>
            <a:r>
              <a:rPr dirty="0" sz="1300" spc="5">
                <a:latin typeface="Times New Roman"/>
                <a:cs typeface="Times New Roman"/>
              </a:rPr>
              <a:t>Update </a:t>
            </a:r>
            <a:r>
              <a:rPr dirty="0" sz="1300" spc="15">
                <a:latin typeface="Courier New"/>
                <a:cs typeface="Courier New"/>
              </a:rPr>
              <a:t>EMP_PKG</a:t>
            </a:r>
            <a:r>
              <a:rPr dirty="0" sz="1300" spc="-360">
                <a:latin typeface="Courier New"/>
                <a:cs typeface="Courier New"/>
              </a:rPr>
              <a:t> </a:t>
            </a:r>
            <a:r>
              <a:rPr dirty="0" sz="1300" spc="5">
                <a:latin typeface="Times New Roman"/>
                <a:cs typeface="Times New Roman"/>
              </a:rPr>
              <a:t>with a </a:t>
            </a:r>
            <a:r>
              <a:rPr dirty="0" sz="1300" spc="10">
                <a:latin typeface="Times New Roman"/>
                <a:cs typeface="Times New Roman"/>
              </a:rPr>
              <a:t>new </a:t>
            </a:r>
            <a:r>
              <a:rPr dirty="0" sz="1300" spc="5">
                <a:latin typeface="Times New Roman"/>
                <a:cs typeface="Times New Roman"/>
              </a:rPr>
              <a:t>procedure to query employees in a specified  department.</a:t>
            </a:r>
            <a:endParaRPr sz="1300">
              <a:latin typeface="Times New Roman"/>
              <a:cs typeface="Times New Roman"/>
            </a:endParaRPr>
          </a:p>
          <a:p>
            <a:pPr lvl="1" marL="892175" indent="-252095">
              <a:lnSpc>
                <a:spcPts val="1500"/>
              </a:lnSpc>
              <a:buAutoNum type="alphaLcPeriod"/>
              <a:tabLst>
                <a:tab pos="892175" algn="l"/>
                <a:tab pos="892810" algn="l"/>
              </a:tabLst>
            </a:pPr>
            <a:r>
              <a:rPr dirty="0" sz="1300" spc="5">
                <a:latin typeface="Times New Roman"/>
                <a:cs typeface="Times New Roman"/>
              </a:rPr>
              <a:t>In the specification, declare a </a:t>
            </a:r>
            <a:r>
              <a:rPr dirty="0" sz="1300" spc="15">
                <a:latin typeface="Courier New"/>
                <a:cs typeface="Courier New"/>
              </a:rPr>
              <a:t>get_employees</a:t>
            </a:r>
            <a:r>
              <a:rPr dirty="0" sz="1300" spc="-390">
                <a:latin typeface="Courier New"/>
                <a:cs typeface="Courier New"/>
              </a:rPr>
              <a:t> </a:t>
            </a:r>
            <a:r>
              <a:rPr dirty="0" sz="1300" spc="5">
                <a:latin typeface="Times New Roman"/>
                <a:cs typeface="Times New Roman"/>
              </a:rPr>
              <a:t>procedure, with its </a:t>
            </a:r>
            <a:r>
              <a:rPr dirty="0" sz="1300" spc="10">
                <a:latin typeface="Times New Roman"/>
                <a:cs typeface="Times New Roman"/>
              </a:rPr>
              <a:t>parameter</a:t>
            </a:r>
            <a:endParaRPr sz="1300">
              <a:latin typeface="Times New Roman"/>
              <a:cs typeface="Times New Roman"/>
            </a:endParaRPr>
          </a:p>
          <a:p>
            <a:pPr marL="892175" marR="26670">
              <a:lnSpc>
                <a:spcPct val="101099"/>
              </a:lnSpc>
              <a:spcBef>
                <a:spcPts val="10"/>
              </a:spcBef>
            </a:pPr>
            <a:r>
              <a:rPr dirty="0" sz="1300" spc="5">
                <a:latin typeface="Times New Roman"/>
                <a:cs typeface="Times New Roman"/>
              </a:rPr>
              <a:t>called </a:t>
            </a:r>
            <a:r>
              <a:rPr dirty="0" sz="1300" spc="15">
                <a:latin typeface="Courier New"/>
                <a:cs typeface="Courier New"/>
              </a:rPr>
              <a:t>dept_id</a:t>
            </a:r>
            <a:r>
              <a:rPr dirty="0" sz="1300" spc="-455">
                <a:latin typeface="Courier New"/>
                <a:cs typeface="Courier New"/>
              </a:rPr>
              <a:t> </a:t>
            </a:r>
            <a:r>
              <a:rPr dirty="0" sz="1300" spc="10">
                <a:latin typeface="Times New Roman"/>
                <a:cs typeface="Times New Roman"/>
              </a:rPr>
              <a:t>based</a:t>
            </a:r>
            <a:r>
              <a:rPr dirty="0" sz="1300" spc="5">
                <a:latin typeface="Times New Roman"/>
                <a:cs typeface="Times New Roman"/>
              </a:rPr>
              <a:t> </a:t>
            </a:r>
            <a:r>
              <a:rPr dirty="0" sz="1300" spc="10">
                <a:latin typeface="Times New Roman"/>
                <a:cs typeface="Times New Roman"/>
              </a:rPr>
              <a:t>on</a:t>
            </a:r>
            <a:r>
              <a:rPr dirty="0" sz="1300">
                <a:latin typeface="Times New Roman"/>
                <a:cs typeface="Times New Roman"/>
              </a:rPr>
              <a:t> </a:t>
            </a:r>
            <a:r>
              <a:rPr dirty="0" sz="1300" spc="5">
                <a:latin typeface="Times New Roman"/>
                <a:cs typeface="Times New Roman"/>
              </a:rPr>
              <a:t>the </a:t>
            </a:r>
            <a:r>
              <a:rPr dirty="0" sz="1300" spc="15">
                <a:latin typeface="Courier New"/>
                <a:cs typeface="Courier New"/>
              </a:rPr>
              <a:t>employees.department_id</a:t>
            </a:r>
            <a:r>
              <a:rPr dirty="0" sz="1300" spc="-450">
                <a:latin typeface="Courier New"/>
                <a:cs typeface="Courier New"/>
              </a:rPr>
              <a:t> </a:t>
            </a:r>
            <a:r>
              <a:rPr dirty="0" sz="1300" spc="10">
                <a:latin typeface="Times New Roman"/>
                <a:cs typeface="Times New Roman"/>
              </a:rPr>
              <a:t>column</a:t>
            </a:r>
            <a:r>
              <a:rPr dirty="0" sz="1300" spc="5">
                <a:latin typeface="Times New Roman"/>
                <a:cs typeface="Times New Roman"/>
              </a:rPr>
              <a:t> type.  Define an index-by </a:t>
            </a:r>
            <a:r>
              <a:rPr dirty="0" sz="1300" spc="10">
                <a:latin typeface="Times New Roman"/>
                <a:cs typeface="Times New Roman"/>
              </a:rPr>
              <a:t>PL/SQL </a:t>
            </a:r>
            <a:r>
              <a:rPr dirty="0" sz="1300" spc="5">
                <a:latin typeface="Times New Roman"/>
                <a:cs typeface="Times New Roman"/>
              </a:rPr>
              <a:t>type as a</a:t>
            </a:r>
            <a:r>
              <a:rPr dirty="0" sz="1300" spc="-5">
                <a:latin typeface="Times New Roman"/>
                <a:cs typeface="Times New Roman"/>
              </a:rPr>
              <a:t> </a:t>
            </a:r>
            <a:r>
              <a:rPr dirty="0" sz="1300" spc="15">
                <a:latin typeface="Courier New"/>
                <a:cs typeface="Courier New"/>
              </a:rPr>
              <a:t>TABLE</a:t>
            </a:r>
            <a:r>
              <a:rPr dirty="0" sz="1300" spc="-445">
                <a:latin typeface="Courier New"/>
                <a:cs typeface="Courier New"/>
              </a:rPr>
              <a:t> </a:t>
            </a:r>
            <a:r>
              <a:rPr dirty="0" sz="1300" spc="10">
                <a:latin typeface="Courier New"/>
                <a:cs typeface="Courier New"/>
              </a:rPr>
              <a:t>OF</a:t>
            </a:r>
            <a:r>
              <a:rPr dirty="0" sz="1300" spc="-445">
                <a:latin typeface="Courier New"/>
                <a:cs typeface="Courier New"/>
              </a:rPr>
              <a:t> </a:t>
            </a:r>
            <a:r>
              <a:rPr dirty="0" sz="1300" spc="15">
                <a:latin typeface="Courier New"/>
                <a:cs typeface="Courier New"/>
              </a:rPr>
              <a:t>EMPLOYEES%ROWTYPE</a:t>
            </a:r>
            <a:r>
              <a:rPr dirty="0" sz="1300" spc="15">
                <a:latin typeface="Times New Roman"/>
                <a:cs typeface="Times New Roman"/>
              </a:rPr>
              <a:t>.</a:t>
            </a:r>
            <a:endParaRPr sz="1300">
              <a:latin typeface="Times New Roman"/>
              <a:cs typeface="Times New Roman"/>
            </a:endParaRPr>
          </a:p>
          <a:p>
            <a:pPr lvl="1" marL="892810" indent="-252095">
              <a:lnSpc>
                <a:spcPct val="100000"/>
              </a:lnSpc>
              <a:spcBef>
                <a:spcPts val="20"/>
              </a:spcBef>
              <a:buAutoNum type="alphaLcPeriod" startAt="2"/>
              <a:tabLst>
                <a:tab pos="892810" algn="l"/>
              </a:tabLst>
            </a:pPr>
            <a:r>
              <a:rPr dirty="0" sz="1300" spc="5">
                <a:latin typeface="Times New Roman"/>
                <a:cs typeface="Times New Roman"/>
              </a:rPr>
              <a:t>In the </a:t>
            </a:r>
            <a:r>
              <a:rPr dirty="0" sz="1300" spc="10">
                <a:latin typeface="Times New Roman"/>
                <a:cs typeface="Times New Roman"/>
              </a:rPr>
              <a:t>body </a:t>
            </a:r>
            <a:r>
              <a:rPr dirty="0" sz="1300" spc="5">
                <a:latin typeface="Times New Roman"/>
                <a:cs typeface="Times New Roman"/>
              </a:rPr>
              <a:t>of the </a:t>
            </a:r>
            <a:r>
              <a:rPr dirty="0" sz="1300" spc="10">
                <a:latin typeface="Times New Roman"/>
                <a:cs typeface="Times New Roman"/>
              </a:rPr>
              <a:t>package, </a:t>
            </a:r>
            <a:r>
              <a:rPr dirty="0" sz="1300" spc="5">
                <a:latin typeface="Times New Roman"/>
                <a:cs typeface="Times New Roman"/>
              </a:rPr>
              <a:t>define a private variable called </a:t>
            </a:r>
            <a:r>
              <a:rPr dirty="0" sz="1300" spc="15">
                <a:latin typeface="Courier New"/>
                <a:cs typeface="Courier New"/>
              </a:rPr>
              <a:t>emp_table</a:t>
            </a:r>
            <a:r>
              <a:rPr dirty="0" sz="1300" spc="-405">
                <a:latin typeface="Courier New"/>
                <a:cs typeface="Courier New"/>
              </a:rPr>
              <a:t> </a:t>
            </a:r>
            <a:r>
              <a:rPr dirty="0" sz="1300" spc="5">
                <a:latin typeface="Times New Roman"/>
                <a:cs typeface="Times New Roman"/>
              </a:rPr>
              <a:t>based</a:t>
            </a:r>
            <a:endParaRPr sz="1300">
              <a:latin typeface="Times New Roman"/>
              <a:cs typeface="Times New Roman"/>
            </a:endParaRPr>
          </a:p>
          <a:p>
            <a:pPr marL="892175" marR="177165">
              <a:lnSpc>
                <a:spcPts val="1510"/>
              </a:lnSpc>
              <a:spcBef>
                <a:spcPts val="190"/>
              </a:spcBef>
            </a:pPr>
            <a:r>
              <a:rPr dirty="0" sz="1300" spc="10">
                <a:latin typeface="Times New Roman"/>
                <a:cs typeface="Times New Roman"/>
              </a:rPr>
              <a:t>on </a:t>
            </a:r>
            <a:r>
              <a:rPr dirty="0" sz="1300" spc="5">
                <a:latin typeface="Times New Roman"/>
                <a:cs typeface="Times New Roman"/>
              </a:rPr>
              <a:t>the type defined in the specification to hold </a:t>
            </a:r>
            <a:r>
              <a:rPr dirty="0" sz="1300" spc="10">
                <a:latin typeface="Times New Roman"/>
                <a:cs typeface="Times New Roman"/>
              </a:rPr>
              <a:t>employee </a:t>
            </a:r>
            <a:r>
              <a:rPr dirty="0" sz="1300" spc="5">
                <a:latin typeface="Times New Roman"/>
                <a:cs typeface="Times New Roman"/>
              </a:rPr>
              <a:t>records. </a:t>
            </a:r>
            <a:r>
              <a:rPr dirty="0" sz="1300" spc="10">
                <a:latin typeface="Times New Roman"/>
                <a:cs typeface="Times New Roman"/>
              </a:rPr>
              <a:t>Implement  </a:t>
            </a:r>
            <a:r>
              <a:rPr dirty="0" sz="1300" spc="5">
                <a:latin typeface="Times New Roman"/>
                <a:cs typeface="Times New Roman"/>
              </a:rPr>
              <a:t>the </a:t>
            </a:r>
            <a:r>
              <a:rPr dirty="0" sz="1300" spc="15">
                <a:latin typeface="Courier New"/>
                <a:cs typeface="Courier New"/>
              </a:rPr>
              <a:t>get_employees</a:t>
            </a:r>
            <a:r>
              <a:rPr dirty="0" sz="1300" spc="-445">
                <a:latin typeface="Courier New"/>
                <a:cs typeface="Courier New"/>
              </a:rPr>
              <a:t> </a:t>
            </a:r>
            <a:r>
              <a:rPr dirty="0" sz="1300" spc="10">
                <a:latin typeface="Times New Roman"/>
                <a:cs typeface="Times New Roman"/>
              </a:rPr>
              <a:t>procedure </a:t>
            </a:r>
            <a:r>
              <a:rPr dirty="0" sz="1300" spc="5">
                <a:latin typeface="Times New Roman"/>
                <a:cs typeface="Times New Roman"/>
              </a:rPr>
              <a:t>to </a:t>
            </a:r>
            <a:r>
              <a:rPr dirty="0" sz="1300" spc="10">
                <a:latin typeface="Times New Roman"/>
                <a:cs typeface="Times New Roman"/>
              </a:rPr>
              <a:t>bulk </a:t>
            </a:r>
            <a:r>
              <a:rPr dirty="0" sz="1300" spc="5">
                <a:latin typeface="Times New Roman"/>
                <a:cs typeface="Times New Roman"/>
              </a:rPr>
              <a:t>fetch the data into the table.</a:t>
            </a:r>
            <a:endParaRPr sz="1300">
              <a:latin typeface="Times New Roman"/>
              <a:cs typeface="Times New Roman"/>
            </a:endParaRPr>
          </a:p>
          <a:p>
            <a:pPr lvl="1" marL="892175" marR="17780" indent="-251460">
              <a:lnSpc>
                <a:spcPct val="101299"/>
              </a:lnSpc>
              <a:spcBef>
                <a:spcPts val="35"/>
              </a:spcBef>
              <a:buAutoNum type="alphaLcPeriod" startAt="3"/>
              <a:tabLst>
                <a:tab pos="892175" algn="l"/>
                <a:tab pos="892810" algn="l"/>
              </a:tabLst>
            </a:pPr>
            <a:r>
              <a:rPr dirty="0" sz="1300" spc="5">
                <a:latin typeface="Times New Roman"/>
                <a:cs typeface="Times New Roman"/>
              </a:rPr>
              <a:t>Create a </a:t>
            </a:r>
            <a:r>
              <a:rPr dirty="0" sz="1300" spc="10">
                <a:latin typeface="Times New Roman"/>
                <a:cs typeface="Times New Roman"/>
              </a:rPr>
              <a:t>new </a:t>
            </a:r>
            <a:r>
              <a:rPr dirty="0" sz="1300" spc="5">
                <a:latin typeface="Times New Roman"/>
                <a:cs typeface="Times New Roman"/>
              </a:rPr>
              <a:t>procedure in the specification </a:t>
            </a:r>
            <a:r>
              <a:rPr dirty="0" sz="1300" spc="10">
                <a:latin typeface="Times New Roman"/>
                <a:cs typeface="Times New Roman"/>
              </a:rPr>
              <a:t>and </a:t>
            </a:r>
            <a:r>
              <a:rPr dirty="0" sz="1300" spc="5">
                <a:latin typeface="Times New Roman"/>
                <a:cs typeface="Times New Roman"/>
              </a:rPr>
              <a:t>body, called  </a:t>
            </a:r>
            <a:r>
              <a:rPr dirty="0" sz="1300" spc="15">
                <a:latin typeface="Courier New"/>
                <a:cs typeface="Courier New"/>
              </a:rPr>
              <a:t>show_employees</a:t>
            </a:r>
            <a:r>
              <a:rPr dirty="0" sz="1300" spc="15">
                <a:latin typeface="Times New Roman"/>
                <a:cs typeface="Times New Roman"/>
              </a:rPr>
              <a:t>, </a:t>
            </a:r>
            <a:r>
              <a:rPr dirty="0" sz="1300" spc="5">
                <a:latin typeface="Times New Roman"/>
                <a:cs typeface="Times New Roman"/>
              </a:rPr>
              <a:t>that does not take arguments and displays the contents of  the </a:t>
            </a:r>
            <a:r>
              <a:rPr dirty="0" sz="1300" spc="10">
                <a:latin typeface="Times New Roman"/>
                <a:cs typeface="Times New Roman"/>
              </a:rPr>
              <a:t>private PL/SQL </a:t>
            </a:r>
            <a:r>
              <a:rPr dirty="0" sz="1300" spc="5">
                <a:latin typeface="Times New Roman"/>
                <a:cs typeface="Times New Roman"/>
              </a:rPr>
              <a:t>table variable (if any data</a:t>
            </a:r>
            <a:r>
              <a:rPr dirty="0" sz="1300">
                <a:latin typeface="Times New Roman"/>
                <a:cs typeface="Times New Roman"/>
              </a:rPr>
              <a:t> </a:t>
            </a:r>
            <a:r>
              <a:rPr dirty="0" sz="1300" spc="5">
                <a:latin typeface="Times New Roman"/>
                <a:cs typeface="Times New Roman"/>
              </a:rPr>
              <a:t>exists).</a:t>
            </a:r>
            <a:endParaRPr sz="1300">
              <a:latin typeface="Times New Roman"/>
              <a:cs typeface="Times New Roman"/>
            </a:endParaRPr>
          </a:p>
          <a:p>
            <a:pPr marL="892175">
              <a:lnSpc>
                <a:spcPts val="1500"/>
              </a:lnSpc>
            </a:pPr>
            <a:r>
              <a:rPr dirty="0" sz="1300" spc="5" b="1">
                <a:latin typeface="Times New Roman"/>
                <a:cs typeface="Times New Roman"/>
              </a:rPr>
              <a:t>Hint: </a:t>
            </a:r>
            <a:r>
              <a:rPr dirty="0" sz="1300" spc="10">
                <a:latin typeface="Times New Roman"/>
                <a:cs typeface="Times New Roman"/>
              </a:rPr>
              <a:t>Use </a:t>
            </a:r>
            <a:r>
              <a:rPr dirty="0" sz="1300" spc="5">
                <a:latin typeface="Times New Roman"/>
                <a:cs typeface="Times New Roman"/>
              </a:rPr>
              <a:t>the </a:t>
            </a:r>
            <a:r>
              <a:rPr dirty="0" sz="1300" spc="15">
                <a:latin typeface="Courier New"/>
                <a:cs typeface="Courier New"/>
              </a:rPr>
              <a:t>print_employee</a:t>
            </a:r>
            <a:r>
              <a:rPr dirty="0" sz="1300" spc="-465">
                <a:latin typeface="Courier New"/>
                <a:cs typeface="Courier New"/>
              </a:rPr>
              <a:t> </a:t>
            </a:r>
            <a:r>
              <a:rPr dirty="0" sz="1300" spc="5">
                <a:latin typeface="Times New Roman"/>
                <a:cs typeface="Times New Roman"/>
              </a:rPr>
              <a:t>procedure.</a:t>
            </a:r>
            <a:endParaRPr sz="1300">
              <a:latin typeface="Times New Roman"/>
              <a:cs typeface="Times New Roman"/>
            </a:endParaRPr>
          </a:p>
          <a:p>
            <a:pPr lvl="1" marL="892175" marR="170815" indent="-251460">
              <a:lnSpc>
                <a:spcPct val="101499"/>
              </a:lnSpc>
              <a:buAutoNum type="alphaLcPeriod" startAt="4"/>
              <a:tabLst>
                <a:tab pos="892810" algn="l"/>
              </a:tabLst>
            </a:pPr>
            <a:r>
              <a:rPr dirty="0" sz="1300" spc="5">
                <a:latin typeface="Times New Roman"/>
                <a:cs typeface="Times New Roman"/>
              </a:rPr>
              <a:t>Invoke the </a:t>
            </a:r>
            <a:r>
              <a:rPr dirty="0" sz="1300" spc="15">
                <a:latin typeface="Courier New"/>
                <a:cs typeface="Courier New"/>
              </a:rPr>
              <a:t>emp_pkg.get_employees</a:t>
            </a:r>
            <a:r>
              <a:rPr dirty="0" sz="1300" spc="-365">
                <a:latin typeface="Courier New"/>
                <a:cs typeface="Courier New"/>
              </a:rPr>
              <a:t> </a:t>
            </a:r>
            <a:r>
              <a:rPr dirty="0" sz="1300" spc="5">
                <a:latin typeface="Times New Roman"/>
                <a:cs typeface="Times New Roman"/>
              </a:rPr>
              <a:t>procedure for department 30, and  then invoke </a:t>
            </a:r>
            <a:r>
              <a:rPr dirty="0" sz="1300" spc="15">
                <a:latin typeface="Courier New"/>
                <a:cs typeface="Courier New"/>
              </a:rPr>
              <a:t>emp_pkg.show_employees</a:t>
            </a:r>
            <a:r>
              <a:rPr dirty="0" sz="1300" spc="15">
                <a:latin typeface="Times New Roman"/>
                <a:cs typeface="Times New Roman"/>
              </a:rPr>
              <a:t>. </a:t>
            </a:r>
            <a:r>
              <a:rPr dirty="0" sz="1300" spc="10">
                <a:latin typeface="Times New Roman"/>
                <a:cs typeface="Times New Roman"/>
              </a:rPr>
              <a:t>Repeat </a:t>
            </a:r>
            <a:r>
              <a:rPr dirty="0" sz="1300" spc="5">
                <a:latin typeface="Times New Roman"/>
                <a:cs typeface="Times New Roman"/>
              </a:rPr>
              <a:t>this for department</a:t>
            </a:r>
            <a:r>
              <a:rPr dirty="0" sz="1300" spc="20">
                <a:latin typeface="Times New Roman"/>
                <a:cs typeface="Times New Roman"/>
              </a:rPr>
              <a:t> </a:t>
            </a:r>
            <a:r>
              <a:rPr dirty="0" sz="1300" spc="5">
                <a:latin typeface="Times New Roman"/>
                <a:cs typeface="Times New Roman"/>
              </a:rPr>
              <a:t>60.</a:t>
            </a:r>
            <a:endParaRPr sz="1300">
              <a:latin typeface="Times New Roman"/>
              <a:cs typeface="Times New Roman"/>
            </a:endParaRPr>
          </a:p>
          <a:p>
            <a:pPr marL="514984" marR="91440" indent="-251460">
              <a:lnSpc>
                <a:spcPts val="1580"/>
              </a:lnSpc>
              <a:spcBef>
                <a:spcPts val="55"/>
              </a:spcBef>
              <a:buAutoNum type="arabicPeriod"/>
              <a:tabLst>
                <a:tab pos="515620" algn="l"/>
              </a:tabLst>
            </a:pPr>
            <a:r>
              <a:rPr dirty="0" sz="1300" spc="10">
                <a:latin typeface="Times New Roman"/>
                <a:cs typeface="Times New Roman"/>
              </a:rPr>
              <a:t>Your manager </a:t>
            </a:r>
            <a:r>
              <a:rPr dirty="0" sz="1300" spc="5">
                <a:latin typeface="Times New Roman"/>
                <a:cs typeface="Times New Roman"/>
              </a:rPr>
              <a:t>wants to keep a log whenever the </a:t>
            </a:r>
            <a:r>
              <a:rPr dirty="0" sz="1300" spc="15">
                <a:latin typeface="Courier New"/>
                <a:cs typeface="Courier New"/>
              </a:rPr>
              <a:t>add_employee</a:t>
            </a:r>
            <a:r>
              <a:rPr dirty="0" sz="1300" spc="-370">
                <a:latin typeface="Courier New"/>
                <a:cs typeface="Courier New"/>
              </a:rPr>
              <a:t> </a:t>
            </a:r>
            <a:r>
              <a:rPr dirty="0" sz="1300" spc="5">
                <a:latin typeface="Times New Roman"/>
                <a:cs typeface="Times New Roman"/>
              </a:rPr>
              <a:t>procedure in the  package is invoked to insert a </a:t>
            </a:r>
            <a:r>
              <a:rPr dirty="0" sz="1300" spc="10">
                <a:latin typeface="Times New Roman"/>
                <a:cs typeface="Times New Roman"/>
              </a:rPr>
              <a:t>new employee </a:t>
            </a:r>
            <a:r>
              <a:rPr dirty="0" sz="1300" spc="5">
                <a:latin typeface="Times New Roman"/>
                <a:cs typeface="Times New Roman"/>
              </a:rPr>
              <a:t>into the </a:t>
            </a:r>
            <a:r>
              <a:rPr dirty="0" sz="1300" spc="15">
                <a:latin typeface="Courier New"/>
                <a:cs typeface="Courier New"/>
              </a:rPr>
              <a:t>EMPLOYEES</a:t>
            </a:r>
            <a:r>
              <a:rPr dirty="0" sz="1300" spc="-430">
                <a:latin typeface="Courier New"/>
                <a:cs typeface="Courier New"/>
              </a:rPr>
              <a:t> </a:t>
            </a:r>
            <a:r>
              <a:rPr dirty="0" sz="1300" spc="5">
                <a:latin typeface="Times New Roman"/>
                <a:cs typeface="Times New Roman"/>
              </a:rPr>
              <a:t>table.</a:t>
            </a:r>
            <a:endParaRPr sz="1300">
              <a:latin typeface="Times New Roman"/>
              <a:cs typeface="Times New Roman"/>
            </a:endParaRPr>
          </a:p>
          <a:p>
            <a:pPr lvl="1" marL="892175" indent="-252095">
              <a:lnSpc>
                <a:spcPts val="1525"/>
              </a:lnSpc>
              <a:buAutoNum type="alphaLcPeriod"/>
              <a:tabLst>
                <a:tab pos="892175" algn="l"/>
                <a:tab pos="892810" algn="l"/>
              </a:tabLst>
            </a:pPr>
            <a:r>
              <a:rPr dirty="0" sz="1300" spc="5">
                <a:latin typeface="Times New Roman"/>
                <a:cs typeface="Times New Roman"/>
              </a:rPr>
              <a:t>First, load and execute the</a:t>
            </a:r>
            <a:r>
              <a:rPr dirty="0" sz="1300" spc="20">
                <a:latin typeface="Times New Roman"/>
                <a:cs typeface="Times New Roman"/>
              </a:rPr>
              <a:t> </a:t>
            </a:r>
            <a:r>
              <a:rPr dirty="0" sz="1300" spc="15">
                <a:latin typeface="Courier New"/>
                <a:cs typeface="Courier New"/>
              </a:rPr>
              <a:t>E:\labs\PLPU\labs\lab_07_02_a.sql</a:t>
            </a:r>
            <a:endParaRPr sz="1300">
              <a:latin typeface="Courier New"/>
              <a:cs typeface="Courier New"/>
            </a:endParaRPr>
          </a:p>
          <a:p>
            <a:pPr marL="892175">
              <a:lnSpc>
                <a:spcPct val="100000"/>
              </a:lnSpc>
              <a:spcBef>
                <a:spcPts val="25"/>
              </a:spcBef>
            </a:pPr>
            <a:r>
              <a:rPr dirty="0" sz="1300" spc="5">
                <a:latin typeface="Times New Roman"/>
                <a:cs typeface="Times New Roman"/>
              </a:rPr>
              <a:t>script to create a log table </a:t>
            </a:r>
            <a:r>
              <a:rPr dirty="0" sz="1300" spc="10">
                <a:latin typeface="Times New Roman"/>
                <a:cs typeface="Times New Roman"/>
              </a:rPr>
              <a:t>called </a:t>
            </a:r>
            <a:r>
              <a:rPr dirty="0" sz="1300" spc="10">
                <a:latin typeface="Courier New"/>
                <a:cs typeface="Courier New"/>
              </a:rPr>
              <a:t>LOG_NEWEMP</a:t>
            </a:r>
            <a:r>
              <a:rPr dirty="0" sz="1300" spc="10">
                <a:latin typeface="Times New Roman"/>
                <a:cs typeface="Times New Roman"/>
              </a:rPr>
              <a:t>, </a:t>
            </a:r>
            <a:r>
              <a:rPr dirty="0" sz="1300" spc="5">
                <a:latin typeface="Times New Roman"/>
                <a:cs typeface="Times New Roman"/>
              </a:rPr>
              <a:t>and a sequence</a:t>
            </a:r>
            <a:r>
              <a:rPr dirty="0" sz="1300" spc="60">
                <a:latin typeface="Times New Roman"/>
                <a:cs typeface="Times New Roman"/>
              </a:rPr>
              <a:t> </a:t>
            </a:r>
            <a:r>
              <a:rPr dirty="0" sz="1300" spc="5">
                <a:latin typeface="Times New Roman"/>
                <a:cs typeface="Times New Roman"/>
              </a:rPr>
              <a:t>called</a:t>
            </a:r>
            <a:endParaRPr sz="1300">
              <a:latin typeface="Times New Roman"/>
              <a:cs typeface="Times New Roman"/>
            </a:endParaRPr>
          </a:p>
          <a:p>
            <a:pPr marL="892175">
              <a:lnSpc>
                <a:spcPct val="100000"/>
              </a:lnSpc>
              <a:spcBef>
                <a:spcPts val="15"/>
              </a:spcBef>
            </a:pPr>
            <a:r>
              <a:rPr dirty="0" sz="1300" spc="15">
                <a:latin typeface="Courier New"/>
                <a:cs typeface="Courier New"/>
              </a:rPr>
              <a:t>log_newemp_seq</a:t>
            </a:r>
            <a:r>
              <a:rPr dirty="0" sz="1300" spc="15">
                <a:latin typeface="Times New Roman"/>
                <a:cs typeface="Times New Roman"/>
              </a:rPr>
              <a:t>.</a:t>
            </a:r>
            <a:endParaRPr sz="1300">
              <a:latin typeface="Times New Roman"/>
              <a:cs typeface="Times New Roman"/>
            </a:endParaRPr>
          </a:p>
          <a:p>
            <a:pPr lvl="1" marL="891540" marR="31750" indent="-251460">
              <a:lnSpc>
                <a:spcPct val="101400"/>
              </a:lnSpc>
              <a:spcBef>
                <a:spcPts val="5"/>
              </a:spcBef>
              <a:buAutoNum type="alphaLcPeriod" startAt="2"/>
              <a:tabLst>
                <a:tab pos="892810" algn="l"/>
              </a:tabLst>
            </a:pP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body, modify the </a:t>
            </a:r>
            <a:r>
              <a:rPr dirty="0" sz="1300" spc="15">
                <a:latin typeface="Courier New"/>
                <a:cs typeface="Courier New"/>
              </a:rPr>
              <a:t>add_employee</a:t>
            </a:r>
            <a:r>
              <a:rPr dirty="0" sz="1300" spc="-395">
                <a:latin typeface="Courier New"/>
                <a:cs typeface="Courier New"/>
              </a:rPr>
              <a:t> </a:t>
            </a:r>
            <a:r>
              <a:rPr dirty="0" sz="1300" spc="5">
                <a:latin typeface="Times New Roman"/>
                <a:cs typeface="Times New Roman"/>
              </a:rPr>
              <a:t>procedure, which performs  the actual </a:t>
            </a:r>
            <a:r>
              <a:rPr dirty="0" sz="1300" spc="10">
                <a:latin typeface="Courier New"/>
                <a:cs typeface="Courier New"/>
              </a:rPr>
              <a:t>INSERT </a:t>
            </a:r>
            <a:r>
              <a:rPr dirty="0" sz="1300" spc="5">
                <a:latin typeface="Times New Roman"/>
                <a:cs typeface="Times New Roman"/>
              </a:rPr>
              <a:t>operation, to have a local procedure called  </a:t>
            </a:r>
            <a:r>
              <a:rPr dirty="0" sz="1300" spc="15">
                <a:latin typeface="Courier New"/>
                <a:cs typeface="Courier New"/>
              </a:rPr>
              <a:t>audit_newemp</a:t>
            </a:r>
            <a:r>
              <a:rPr dirty="0" sz="1300" spc="15">
                <a:latin typeface="Times New Roman"/>
                <a:cs typeface="Times New Roman"/>
              </a:rPr>
              <a:t>. </a:t>
            </a:r>
            <a:r>
              <a:rPr dirty="0" sz="1300" spc="10">
                <a:latin typeface="Times New Roman"/>
                <a:cs typeface="Times New Roman"/>
              </a:rPr>
              <a:t>The </a:t>
            </a:r>
            <a:r>
              <a:rPr dirty="0" sz="1300" spc="15">
                <a:latin typeface="Courier New"/>
                <a:cs typeface="Courier New"/>
              </a:rPr>
              <a:t>audit_newemp </a:t>
            </a:r>
            <a:r>
              <a:rPr dirty="0" sz="1300" spc="5">
                <a:latin typeface="Times New Roman"/>
                <a:cs typeface="Times New Roman"/>
              </a:rPr>
              <a:t>procedure must use an autonomous  transaction to insert a log record into the </a:t>
            </a:r>
            <a:r>
              <a:rPr dirty="0" sz="1300" spc="15">
                <a:latin typeface="Courier New"/>
                <a:cs typeface="Courier New"/>
              </a:rPr>
              <a:t>LOG_NEWEMP</a:t>
            </a:r>
            <a:r>
              <a:rPr dirty="0" sz="1300" spc="-365">
                <a:latin typeface="Courier New"/>
                <a:cs typeface="Courier New"/>
              </a:rPr>
              <a:t> </a:t>
            </a:r>
            <a:r>
              <a:rPr dirty="0" sz="1300" spc="5">
                <a:latin typeface="Times New Roman"/>
                <a:cs typeface="Times New Roman"/>
              </a:rPr>
              <a:t>table. Store the </a:t>
            </a:r>
            <a:r>
              <a:rPr dirty="0" sz="1300" spc="10">
                <a:latin typeface="Courier New"/>
                <a:cs typeface="Courier New"/>
              </a:rPr>
              <a:t>USER</a:t>
            </a:r>
            <a:r>
              <a:rPr dirty="0" sz="1300" spc="10">
                <a:latin typeface="Times New Roman"/>
                <a:cs typeface="Times New Roman"/>
              </a:rPr>
              <a:t>,</a:t>
            </a:r>
            <a:endParaRPr sz="1300">
              <a:latin typeface="Times New Roman"/>
              <a:cs typeface="Times New Roman"/>
            </a:endParaRPr>
          </a:p>
          <a:p>
            <a:pPr marL="891540">
              <a:lnSpc>
                <a:spcPts val="1535"/>
              </a:lnSpc>
              <a:spcBef>
                <a:spcPts val="95"/>
              </a:spcBef>
            </a:pPr>
            <a:r>
              <a:rPr dirty="0" sz="1300" spc="5">
                <a:latin typeface="Times New Roman"/>
                <a:cs typeface="Times New Roman"/>
              </a:rPr>
              <a:t>the current time, and the </a:t>
            </a:r>
            <a:r>
              <a:rPr dirty="0" sz="1300" spc="10">
                <a:latin typeface="Times New Roman"/>
                <a:cs typeface="Times New Roman"/>
              </a:rPr>
              <a:t>new </a:t>
            </a:r>
            <a:r>
              <a:rPr dirty="0" sz="1300" spc="5">
                <a:latin typeface="Times New Roman"/>
                <a:cs typeface="Times New Roman"/>
              </a:rPr>
              <a:t>employee </a:t>
            </a:r>
            <a:r>
              <a:rPr dirty="0" sz="1300" spc="10">
                <a:latin typeface="Times New Roman"/>
                <a:cs typeface="Times New Roman"/>
              </a:rPr>
              <a:t>name </a:t>
            </a:r>
            <a:r>
              <a:rPr dirty="0" sz="1300" spc="5">
                <a:latin typeface="Times New Roman"/>
                <a:cs typeface="Times New Roman"/>
              </a:rPr>
              <a:t>in the log table </a:t>
            </a:r>
            <a:r>
              <a:rPr dirty="0" sz="1300" spc="10">
                <a:latin typeface="Times New Roman"/>
                <a:cs typeface="Times New Roman"/>
              </a:rPr>
              <a:t>row.</a:t>
            </a:r>
            <a:r>
              <a:rPr dirty="0" sz="1300" spc="50">
                <a:latin typeface="Times New Roman"/>
                <a:cs typeface="Times New Roman"/>
              </a:rPr>
              <a:t> </a:t>
            </a:r>
            <a:r>
              <a:rPr dirty="0" sz="1300" spc="10">
                <a:latin typeface="Times New Roman"/>
                <a:cs typeface="Times New Roman"/>
              </a:rPr>
              <a:t>Use</a:t>
            </a:r>
            <a:endParaRPr sz="1300">
              <a:latin typeface="Times New Roman"/>
              <a:cs typeface="Times New Roman"/>
            </a:endParaRPr>
          </a:p>
          <a:p>
            <a:pPr marL="891540">
              <a:lnSpc>
                <a:spcPts val="1535"/>
              </a:lnSpc>
            </a:pPr>
            <a:r>
              <a:rPr dirty="0" sz="1300" spc="15">
                <a:latin typeface="Courier New"/>
                <a:cs typeface="Courier New"/>
              </a:rPr>
              <a:t>log_newemp_seq</a:t>
            </a:r>
            <a:r>
              <a:rPr dirty="0" sz="1300" spc="-450">
                <a:latin typeface="Courier New"/>
                <a:cs typeface="Courier New"/>
              </a:rPr>
              <a:t> </a:t>
            </a:r>
            <a:r>
              <a:rPr dirty="0" sz="1300" spc="5">
                <a:latin typeface="Times New Roman"/>
                <a:cs typeface="Times New Roman"/>
              </a:rPr>
              <a:t>to set the</a:t>
            </a:r>
            <a:r>
              <a:rPr dirty="0" sz="1300" spc="10">
                <a:latin typeface="Times New Roman"/>
                <a:cs typeface="Times New Roman"/>
              </a:rPr>
              <a:t> </a:t>
            </a:r>
            <a:r>
              <a:rPr dirty="0" sz="1300" spc="15">
                <a:latin typeface="Courier New"/>
                <a:cs typeface="Courier New"/>
              </a:rPr>
              <a:t>entry_id</a:t>
            </a:r>
            <a:r>
              <a:rPr dirty="0" sz="1300" spc="-445">
                <a:latin typeface="Courier New"/>
                <a:cs typeface="Courier New"/>
              </a:rPr>
              <a:t> </a:t>
            </a:r>
            <a:r>
              <a:rPr dirty="0" sz="1300" spc="10">
                <a:latin typeface="Times New Roman"/>
                <a:cs typeface="Times New Roman"/>
              </a:rPr>
              <a:t>column.</a:t>
            </a:r>
            <a:endParaRPr sz="1300">
              <a:latin typeface="Times New Roman"/>
              <a:cs typeface="Times New Roman"/>
            </a:endParaRPr>
          </a:p>
          <a:p>
            <a:pPr marL="892175">
              <a:lnSpc>
                <a:spcPct val="100000"/>
              </a:lnSpc>
              <a:spcBef>
                <a:spcPts val="15"/>
              </a:spcBef>
            </a:pPr>
            <a:r>
              <a:rPr dirty="0" sz="1300" spc="5" b="1">
                <a:latin typeface="Times New Roman"/>
                <a:cs typeface="Times New Roman"/>
              </a:rPr>
              <a:t>Note: </a:t>
            </a:r>
            <a:r>
              <a:rPr dirty="0" sz="1300" spc="10">
                <a:latin typeface="Times New Roman"/>
                <a:cs typeface="Times New Roman"/>
              </a:rPr>
              <a:t>Remember </a:t>
            </a:r>
            <a:r>
              <a:rPr dirty="0" sz="1300" spc="5">
                <a:latin typeface="Times New Roman"/>
                <a:cs typeface="Times New Roman"/>
              </a:rPr>
              <a:t>to perform a </a:t>
            </a:r>
            <a:r>
              <a:rPr dirty="0" sz="1300" spc="15">
                <a:latin typeface="Courier New"/>
                <a:cs typeface="Courier New"/>
              </a:rPr>
              <a:t>COMMIT</a:t>
            </a:r>
            <a:r>
              <a:rPr dirty="0" sz="1300" spc="-420">
                <a:latin typeface="Courier New"/>
                <a:cs typeface="Courier New"/>
              </a:rPr>
              <a:t> </a:t>
            </a:r>
            <a:r>
              <a:rPr dirty="0" sz="1300" spc="5">
                <a:latin typeface="Times New Roman"/>
                <a:cs typeface="Times New Roman"/>
              </a:rPr>
              <a:t>operation in a procedure with an</a:t>
            </a:r>
            <a:endParaRPr sz="1300">
              <a:latin typeface="Times New Roman"/>
              <a:cs typeface="Times New Roman"/>
            </a:endParaRPr>
          </a:p>
          <a:p>
            <a:pPr marL="892175">
              <a:lnSpc>
                <a:spcPts val="1535"/>
              </a:lnSpc>
              <a:spcBef>
                <a:spcPts val="105"/>
              </a:spcBef>
            </a:pPr>
            <a:r>
              <a:rPr dirty="0" sz="1300" spc="5">
                <a:latin typeface="Times New Roman"/>
                <a:cs typeface="Times New Roman"/>
              </a:rPr>
              <a:t>autonomous</a:t>
            </a:r>
            <a:r>
              <a:rPr dirty="0" sz="1300">
                <a:latin typeface="Times New Roman"/>
                <a:cs typeface="Times New Roman"/>
              </a:rPr>
              <a:t> </a:t>
            </a:r>
            <a:r>
              <a:rPr dirty="0" sz="1300" spc="5">
                <a:latin typeface="Times New Roman"/>
                <a:cs typeface="Times New Roman"/>
              </a:rPr>
              <a:t>transaction.</a:t>
            </a:r>
            <a:endParaRPr sz="1300">
              <a:latin typeface="Times New Roman"/>
              <a:cs typeface="Times New Roman"/>
            </a:endParaRPr>
          </a:p>
          <a:p>
            <a:pPr lvl="1" marL="892175" indent="-252095">
              <a:lnSpc>
                <a:spcPts val="1535"/>
              </a:lnSpc>
              <a:buAutoNum type="alphaLcPeriod" startAt="3"/>
              <a:tabLst>
                <a:tab pos="891540" algn="l"/>
                <a:tab pos="892810" algn="l"/>
              </a:tabLst>
            </a:pPr>
            <a:r>
              <a:rPr dirty="0" sz="1300" spc="5">
                <a:latin typeface="Times New Roman"/>
                <a:cs typeface="Times New Roman"/>
              </a:rPr>
              <a:t>Modify</a:t>
            </a:r>
            <a:r>
              <a:rPr dirty="0" sz="130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add_employee</a:t>
            </a:r>
            <a:r>
              <a:rPr dirty="0" sz="1300" spc="-450">
                <a:latin typeface="Courier New"/>
                <a:cs typeface="Courier New"/>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invoke</a:t>
            </a:r>
            <a:r>
              <a:rPr dirty="0" sz="1300">
                <a:latin typeface="Times New Roman"/>
                <a:cs typeface="Times New Roman"/>
              </a:rPr>
              <a:t> </a:t>
            </a:r>
            <a:r>
              <a:rPr dirty="0" sz="1300" spc="15">
                <a:latin typeface="Courier New"/>
                <a:cs typeface="Courier New"/>
              </a:rPr>
              <a:t>audit_emp</a:t>
            </a:r>
            <a:r>
              <a:rPr dirty="0" sz="1300" spc="-450">
                <a:latin typeface="Courier New"/>
                <a:cs typeface="Courier New"/>
              </a:rPr>
              <a:t> </a:t>
            </a:r>
            <a:r>
              <a:rPr dirty="0" sz="1300" spc="5">
                <a:latin typeface="Times New Roman"/>
                <a:cs typeface="Times New Roman"/>
              </a:rPr>
              <a:t>before</a:t>
            </a:r>
            <a:r>
              <a:rPr dirty="0" sz="1300" spc="15">
                <a:latin typeface="Times New Roman"/>
                <a:cs typeface="Times New Roman"/>
              </a:rPr>
              <a:t> </a:t>
            </a:r>
            <a:r>
              <a:rPr dirty="0" sz="1300">
                <a:latin typeface="Times New Roman"/>
                <a:cs typeface="Times New Roman"/>
              </a:rPr>
              <a:t>it</a:t>
            </a:r>
            <a:endParaRPr sz="1300">
              <a:latin typeface="Times New Roman"/>
              <a:cs typeface="Times New Roman"/>
            </a:endParaRPr>
          </a:p>
          <a:p>
            <a:pPr marL="892175">
              <a:lnSpc>
                <a:spcPts val="1535"/>
              </a:lnSpc>
              <a:spcBef>
                <a:spcPts val="95"/>
              </a:spcBef>
            </a:pPr>
            <a:r>
              <a:rPr dirty="0" sz="1300" spc="5">
                <a:latin typeface="Times New Roman"/>
                <a:cs typeface="Times New Roman"/>
              </a:rPr>
              <a:t>performs the insert</a:t>
            </a:r>
            <a:r>
              <a:rPr dirty="0" sz="1300">
                <a:latin typeface="Times New Roman"/>
                <a:cs typeface="Times New Roman"/>
              </a:rPr>
              <a:t> </a:t>
            </a:r>
            <a:r>
              <a:rPr dirty="0" sz="1300" spc="5">
                <a:latin typeface="Times New Roman"/>
                <a:cs typeface="Times New Roman"/>
              </a:rPr>
              <a:t>operation.</a:t>
            </a:r>
            <a:endParaRPr sz="1300">
              <a:latin typeface="Times New Roman"/>
              <a:cs typeface="Times New Roman"/>
            </a:endParaRPr>
          </a:p>
          <a:p>
            <a:pPr lvl="1" marL="892175" marR="29845" indent="-251460">
              <a:lnSpc>
                <a:spcPts val="1580"/>
              </a:lnSpc>
              <a:spcBef>
                <a:spcPts val="5"/>
              </a:spcBef>
              <a:buAutoNum type="alphaLcPeriod" startAt="4"/>
              <a:tabLst>
                <a:tab pos="892810" algn="l"/>
              </a:tabLst>
            </a:pPr>
            <a:r>
              <a:rPr dirty="0" sz="1300" spc="5">
                <a:latin typeface="Times New Roman"/>
                <a:cs typeface="Times New Roman"/>
              </a:rPr>
              <a:t>Invoke the </a:t>
            </a:r>
            <a:r>
              <a:rPr dirty="0" sz="1300" spc="15">
                <a:latin typeface="Courier New"/>
                <a:cs typeface="Courier New"/>
              </a:rPr>
              <a:t>add_employee </a:t>
            </a:r>
            <a:r>
              <a:rPr dirty="0" sz="1300" spc="5">
                <a:latin typeface="Times New Roman"/>
                <a:cs typeface="Times New Roman"/>
              </a:rPr>
              <a:t>procedure for these </a:t>
            </a:r>
            <a:r>
              <a:rPr dirty="0" sz="1300" spc="10">
                <a:latin typeface="Times New Roman"/>
                <a:cs typeface="Times New Roman"/>
              </a:rPr>
              <a:t>new </a:t>
            </a:r>
            <a:r>
              <a:rPr dirty="0" sz="1300" spc="5">
                <a:latin typeface="Times New Roman"/>
                <a:cs typeface="Times New Roman"/>
              </a:rPr>
              <a:t>employees: </a:t>
            </a:r>
            <a:r>
              <a:rPr dirty="0" sz="1300" spc="15">
                <a:latin typeface="Courier New"/>
                <a:cs typeface="Courier New"/>
              </a:rPr>
              <a:t>Max  Smart</a:t>
            </a:r>
            <a:r>
              <a:rPr dirty="0" sz="1300" spc="-450">
                <a:latin typeface="Courier New"/>
                <a:cs typeface="Courier New"/>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department</a:t>
            </a:r>
            <a:r>
              <a:rPr dirty="0" sz="1300" spc="10">
                <a:latin typeface="Times New Roman"/>
                <a:cs typeface="Times New Roman"/>
              </a:rPr>
              <a:t> 20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Clark</a:t>
            </a:r>
            <a:r>
              <a:rPr dirty="0" sz="1300" spc="30">
                <a:latin typeface="Courier New"/>
                <a:cs typeface="Courier New"/>
              </a:rPr>
              <a:t> </a:t>
            </a:r>
            <a:r>
              <a:rPr dirty="0" sz="1300" spc="15">
                <a:latin typeface="Courier New"/>
                <a:cs typeface="Courier New"/>
              </a:rPr>
              <a:t>Kent</a:t>
            </a:r>
            <a:r>
              <a:rPr dirty="0" sz="1300" spc="-440">
                <a:latin typeface="Courier New"/>
                <a:cs typeface="Courier New"/>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department</a:t>
            </a:r>
            <a:r>
              <a:rPr dirty="0" sz="1300" spc="10">
                <a:latin typeface="Times New Roman"/>
                <a:cs typeface="Times New Roman"/>
              </a:rPr>
              <a:t> </a:t>
            </a:r>
            <a:r>
              <a:rPr dirty="0" sz="1300" spc="5">
                <a:latin typeface="Times New Roman"/>
                <a:cs typeface="Times New Roman"/>
              </a:rPr>
              <a:t>10.</a:t>
            </a:r>
            <a:r>
              <a:rPr dirty="0" sz="1300" spc="10">
                <a:latin typeface="Times New Roman"/>
                <a:cs typeface="Times New Roman"/>
              </a:rPr>
              <a:t> What </a:t>
            </a:r>
            <a:r>
              <a:rPr dirty="0" sz="1300" spc="5">
                <a:latin typeface="Times New Roman"/>
                <a:cs typeface="Times New Roman"/>
              </a:rPr>
              <a:t>happens?</a:t>
            </a:r>
            <a:endParaRPr sz="1300">
              <a:latin typeface="Times New Roman"/>
              <a:cs typeface="Times New Roman"/>
            </a:endParaRPr>
          </a:p>
          <a:p>
            <a:pPr lvl="1" marL="892175" indent="-252095">
              <a:lnSpc>
                <a:spcPts val="1525"/>
              </a:lnSpc>
              <a:buAutoNum type="alphaLcPeriod" startAt="4"/>
              <a:tabLst>
                <a:tab pos="891540" algn="l"/>
                <a:tab pos="892810" algn="l"/>
              </a:tabLst>
            </a:pPr>
            <a:r>
              <a:rPr dirty="0" sz="1300" spc="10">
                <a:latin typeface="Times New Roman"/>
                <a:cs typeface="Times New Roman"/>
              </a:rPr>
              <a:t>Query </a:t>
            </a:r>
            <a:r>
              <a:rPr dirty="0" sz="1300" spc="5">
                <a:latin typeface="Times New Roman"/>
                <a:cs typeface="Times New Roman"/>
              </a:rPr>
              <a:t>the </a:t>
            </a:r>
            <a:r>
              <a:rPr dirty="0" sz="1300" spc="10">
                <a:latin typeface="Times New Roman"/>
                <a:cs typeface="Times New Roman"/>
              </a:rPr>
              <a:t>two </a:t>
            </a:r>
            <a:r>
              <a:rPr dirty="0" sz="1300" spc="15">
                <a:latin typeface="Courier New"/>
                <a:cs typeface="Courier New"/>
              </a:rPr>
              <a:t>EMPLOYEES</a:t>
            </a:r>
            <a:r>
              <a:rPr dirty="0" sz="1300" spc="-434">
                <a:latin typeface="Courier New"/>
                <a:cs typeface="Courier New"/>
              </a:rPr>
              <a:t> </a:t>
            </a:r>
            <a:r>
              <a:rPr dirty="0" sz="1300" spc="5">
                <a:latin typeface="Times New Roman"/>
                <a:cs typeface="Times New Roman"/>
              </a:rPr>
              <a:t>records added, and the records in </a:t>
            </a:r>
            <a:r>
              <a:rPr dirty="0" sz="1300" spc="15">
                <a:latin typeface="Courier New"/>
                <a:cs typeface="Courier New"/>
              </a:rPr>
              <a:t>LOG_NEWEMP</a:t>
            </a:r>
            <a:endParaRPr sz="1300">
              <a:latin typeface="Courier New"/>
              <a:cs typeface="Courier New"/>
            </a:endParaRPr>
          </a:p>
          <a:p>
            <a:pPr marL="892175">
              <a:lnSpc>
                <a:spcPts val="1540"/>
              </a:lnSpc>
              <a:spcBef>
                <a:spcPts val="95"/>
              </a:spcBef>
            </a:pPr>
            <a:r>
              <a:rPr dirty="0" sz="1300" spc="5">
                <a:latin typeface="Times New Roman"/>
                <a:cs typeface="Times New Roman"/>
              </a:rPr>
              <a:t>table. </a:t>
            </a:r>
            <a:r>
              <a:rPr dirty="0" sz="1300" spc="10">
                <a:latin typeface="Times New Roman"/>
                <a:cs typeface="Times New Roman"/>
              </a:rPr>
              <a:t>How many </a:t>
            </a:r>
            <a:r>
              <a:rPr dirty="0" sz="1300" spc="5">
                <a:latin typeface="Times New Roman"/>
                <a:cs typeface="Times New Roman"/>
              </a:rPr>
              <a:t>log records are</a:t>
            </a:r>
            <a:r>
              <a:rPr dirty="0" sz="1300" spc="10">
                <a:latin typeface="Times New Roman"/>
                <a:cs typeface="Times New Roman"/>
              </a:rPr>
              <a:t> </a:t>
            </a:r>
            <a:r>
              <a:rPr dirty="0" sz="1300" spc="5">
                <a:latin typeface="Times New Roman"/>
                <a:cs typeface="Times New Roman"/>
              </a:rPr>
              <a:t>present?</a:t>
            </a:r>
            <a:endParaRPr sz="1300">
              <a:latin typeface="Times New Roman"/>
              <a:cs typeface="Times New Roman"/>
            </a:endParaRPr>
          </a:p>
          <a:p>
            <a:pPr lvl="1" marL="892175" indent="-252095">
              <a:lnSpc>
                <a:spcPts val="1540"/>
              </a:lnSpc>
              <a:buAutoNum type="alphaLcPeriod" startAt="6"/>
              <a:tabLst>
                <a:tab pos="892175" algn="l"/>
                <a:tab pos="892810" algn="l"/>
              </a:tabLst>
            </a:pPr>
            <a:r>
              <a:rPr dirty="0" sz="1300" spc="5">
                <a:latin typeface="Times New Roman"/>
                <a:cs typeface="Times New Roman"/>
              </a:rPr>
              <a:t>Execute a </a:t>
            </a:r>
            <a:r>
              <a:rPr dirty="0" sz="1300" spc="15">
                <a:latin typeface="Courier New"/>
                <a:cs typeface="Courier New"/>
              </a:rPr>
              <a:t>ROLLBACK</a:t>
            </a:r>
            <a:r>
              <a:rPr dirty="0" sz="1300" spc="-420">
                <a:latin typeface="Courier New"/>
                <a:cs typeface="Courier New"/>
              </a:rPr>
              <a:t> </a:t>
            </a:r>
            <a:r>
              <a:rPr dirty="0" sz="1300" spc="10">
                <a:latin typeface="Times New Roman"/>
                <a:cs typeface="Times New Roman"/>
              </a:rPr>
              <a:t>statement </a:t>
            </a:r>
            <a:r>
              <a:rPr dirty="0" sz="1300" spc="5">
                <a:latin typeface="Times New Roman"/>
                <a:cs typeface="Times New Roman"/>
              </a:rPr>
              <a:t>to </a:t>
            </a:r>
            <a:r>
              <a:rPr dirty="0" sz="1300" spc="10">
                <a:latin typeface="Times New Roman"/>
                <a:cs typeface="Times New Roman"/>
              </a:rPr>
              <a:t>undo </a:t>
            </a:r>
            <a:r>
              <a:rPr dirty="0" sz="1300" spc="5">
                <a:latin typeface="Times New Roman"/>
                <a:cs typeface="Times New Roman"/>
              </a:rPr>
              <a:t>the insert operations that have not</a:t>
            </a:r>
            <a:endParaRPr sz="1300">
              <a:latin typeface="Times New Roman"/>
              <a:cs typeface="Times New Roman"/>
            </a:endParaRPr>
          </a:p>
          <a:p>
            <a:pPr marL="892810" marR="58419">
              <a:lnSpc>
                <a:spcPct val="101299"/>
              </a:lnSpc>
              <a:spcBef>
                <a:spcPts val="85"/>
              </a:spcBef>
            </a:pPr>
            <a:r>
              <a:rPr dirty="0" sz="1300" spc="5">
                <a:latin typeface="Times New Roman"/>
                <a:cs typeface="Times New Roman"/>
              </a:rPr>
              <a:t>been committed. </a:t>
            </a:r>
            <a:r>
              <a:rPr dirty="0" sz="1300" spc="10">
                <a:latin typeface="Times New Roman"/>
                <a:cs typeface="Times New Roman"/>
              </a:rPr>
              <a:t>Use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queries from Exercise 2e: the first to check  </a:t>
            </a:r>
            <a:r>
              <a:rPr dirty="0" sz="1300">
                <a:latin typeface="Times New Roman"/>
                <a:cs typeface="Times New Roman"/>
              </a:rPr>
              <a:t>whether</a:t>
            </a:r>
            <a:r>
              <a:rPr dirty="0" sz="1300" spc="5">
                <a:latin typeface="Times New Roman"/>
                <a:cs typeface="Times New Roman"/>
              </a:rPr>
              <a:t> the</a:t>
            </a:r>
            <a:r>
              <a:rPr dirty="0" sz="1300" spc="10">
                <a:latin typeface="Times New Roman"/>
                <a:cs typeface="Times New Roman"/>
              </a:rPr>
              <a:t> employee</a:t>
            </a:r>
            <a:r>
              <a:rPr dirty="0" sz="1300" spc="15">
                <a:latin typeface="Times New Roman"/>
                <a:cs typeface="Times New Roman"/>
              </a:rPr>
              <a:t> </a:t>
            </a:r>
            <a:r>
              <a:rPr dirty="0" sz="1300" spc="5">
                <a:latin typeface="Times New Roman"/>
                <a:cs typeface="Times New Roman"/>
              </a:rPr>
              <a:t>rows</a:t>
            </a:r>
            <a:r>
              <a:rPr dirty="0" sz="1300" spc="10">
                <a:latin typeface="Times New Roman"/>
                <a:cs typeface="Times New Roman"/>
              </a:rPr>
              <a:t> </a:t>
            </a:r>
            <a:r>
              <a:rPr dirty="0" sz="1300">
                <a:latin typeface="Times New Roman"/>
                <a:cs typeface="Times New Roman"/>
              </a:rPr>
              <a:t>for</a:t>
            </a:r>
            <a:r>
              <a:rPr dirty="0" sz="1300" spc="10">
                <a:latin typeface="Times New Roman"/>
                <a:cs typeface="Times New Roman"/>
              </a:rPr>
              <a:t> </a:t>
            </a:r>
            <a:r>
              <a:rPr dirty="0" sz="1300" spc="15">
                <a:latin typeface="Courier New"/>
                <a:cs typeface="Courier New"/>
              </a:rPr>
              <a:t>Smart</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Kent</a:t>
            </a:r>
            <a:r>
              <a:rPr dirty="0" sz="1300" spc="-445">
                <a:latin typeface="Courier New"/>
                <a:cs typeface="Courier New"/>
              </a:rPr>
              <a:t> </a:t>
            </a:r>
            <a:r>
              <a:rPr dirty="0" sz="1300" spc="5">
                <a:latin typeface="Times New Roman"/>
                <a:cs typeface="Times New Roman"/>
              </a:rPr>
              <a:t>have</a:t>
            </a:r>
            <a:r>
              <a:rPr dirty="0" sz="1300" spc="15">
                <a:latin typeface="Times New Roman"/>
                <a:cs typeface="Times New Roman"/>
              </a:rPr>
              <a:t> </a:t>
            </a:r>
            <a:r>
              <a:rPr dirty="0" sz="1300" spc="5">
                <a:latin typeface="Times New Roman"/>
                <a:cs typeface="Times New Roman"/>
              </a:rPr>
              <a:t>been</a:t>
            </a:r>
            <a:r>
              <a:rPr dirty="0" sz="1300" spc="10">
                <a:latin typeface="Times New Roman"/>
                <a:cs typeface="Times New Roman"/>
              </a:rPr>
              <a:t> removed,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the  second to check the log records in the </a:t>
            </a:r>
            <a:r>
              <a:rPr dirty="0" sz="1300" spc="15">
                <a:latin typeface="Courier New"/>
                <a:cs typeface="Courier New"/>
              </a:rPr>
              <a:t>LOG_NEWEMP </a:t>
            </a:r>
            <a:r>
              <a:rPr dirty="0" sz="1300" spc="5">
                <a:latin typeface="Times New Roman"/>
                <a:cs typeface="Times New Roman"/>
              </a:rPr>
              <a:t>table. </a:t>
            </a:r>
            <a:r>
              <a:rPr dirty="0" sz="1300" spc="10">
                <a:latin typeface="Times New Roman"/>
                <a:cs typeface="Times New Roman"/>
              </a:rPr>
              <a:t>How many </a:t>
            </a:r>
            <a:r>
              <a:rPr dirty="0" sz="1300" spc="5">
                <a:latin typeface="Times New Roman"/>
                <a:cs typeface="Times New Roman"/>
              </a:rPr>
              <a:t>log  records are present?</a:t>
            </a:r>
            <a:r>
              <a:rPr dirty="0" sz="1300">
                <a:latin typeface="Times New Roman"/>
                <a:cs typeface="Times New Roman"/>
              </a:rPr>
              <a:t> </a:t>
            </a:r>
            <a:r>
              <a:rPr dirty="0" sz="1300" spc="10">
                <a:latin typeface="Times New Roman"/>
                <a:cs typeface="Times New Roman"/>
              </a:rPr>
              <a:t>Why?</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7</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43204" y="453689"/>
            <a:ext cx="6271260" cy="413512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a:t>
            </a:r>
            <a:r>
              <a:rPr dirty="0" sz="1300" spc="10" b="1">
                <a:latin typeface="Arial"/>
                <a:cs typeface="Arial"/>
              </a:rPr>
              <a:t>7</a:t>
            </a:r>
            <a:r>
              <a:rPr dirty="0" sz="1300" spc="-10" b="1">
                <a:latin typeface="Arial"/>
                <a:cs typeface="Arial"/>
              </a:rPr>
              <a:t> </a:t>
            </a:r>
            <a:r>
              <a:rPr dirty="0" sz="1300" spc="5" b="1">
                <a:latin typeface="Arial"/>
                <a:cs typeface="Arial"/>
              </a:rPr>
              <a:t>(continued)</a:t>
            </a:r>
            <a:endParaRPr sz="1300">
              <a:latin typeface="Arial"/>
              <a:cs typeface="Arial"/>
            </a:endParaRPr>
          </a:p>
          <a:p>
            <a:pPr marL="137795">
              <a:lnSpc>
                <a:spcPts val="1535"/>
              </a:lnSpc>
              <a:spcBef>
                <a:spcPts val="390"/>
              </a:spcBef>
            </a:pPr>
            <a:r>
              <a:rPr dirty="0" sz="1300" b="1">
                <a:latin typeface="Times New Roman"/>
                <a:cs typeface="Times New Roman"/>
              </a:rPr>
              <a:t>If </a:t>
            </a:r>
            <a:r>
              <a:rPr dirty="0" sz="1300" spc="10" b="1">
                <a:latin typeface="Times New Roman"/>
                <a:cs typeface="Times New Roman"/>
              </a:rPr>
              <a:t>you </a:t>
            </a:r>
            <a:r>
              <a:rPr dirty="0" sz="1300" spc="5" b="1">
                <a:latin typeface="Times New Roman"/>
                <a:cs typeface="Times New Roman"/>
              </a:rPr>
              <a:t>have time, </a:t>
            </a:r>
            <a:r>
              <a:rPr dirty="0" sz="1300" spc="10" b="1">
                <a:latin typeface="Times New Roman"/>
                <a:cs typeface="Times New Roman"/>
              </a:rPr>
              <a:t>complete </a:t>
            </a:r>
            <a:r>
              <a:rPr dirty="0" sz="1300" spc="5" b="1">
                <a:latin typeface="Times New Roman"/>
                <a:cs typeface="Times New Roman"/>
              </a:rPr>
              <a:t>the following</a:t>
            </a:r>
            <a:r>
              <a:rPr dirty="0" sz="1300" spc="-5" b="1">
                <a:latin typeface="Times New Roman"/>
                <a:cs typeface="Times New Roman"/>
              </a:rPr>
              <a:t> </a:t>
            </a:r>
            <a:r>
              <a:rPr dirty="0" sz="1300" spc="5" b="1">
                <a:latin typeface="Times New Roman"/>
                <a:cs typeface="Times New Roman"/>
              </a:rPr>
              <a:t>exercise:</a:t>
            </a:r>
            <a:endParaRPr sz="1300">
              <a:latin typeface="Times New Roman"/>
              <a:cs typeface="Times New Roman"/>
            </a:endParaRPr>
          </a:p>
          <a:p>
            <a:pPr marL="514984" indent="-252095">
              <a:lnSpc>
                <a:spcPts val="1535"/>
              </a:lnSpc>
              <a:buAutoNum type="arabicPeriod" startAt="3"/>
              <a:tabLst>
                <a:tab pos="515620" algn="l"/>
              </a:tabLst>
            </a:pPr>
            <a:r>
              <a:rPr dirty="0" sz="1300" spc="5">
                <a:latin typeface="Times New Roman"/>
                <a:cs typeface="Times New Roman"/>
              </a:rPr>
              <a:t>Modify</a:t>
            </a:r>
            <a:r>
              <a:rPr dirty="0" sz="130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EMP_PKG</a:t>
            </a:r>
            <a:r>
              <a:rPr dirty="0" sz="1300" spc="-445">
                <a:latin typeface="Courier New"/>
                <a:cs typeface="Courier New"/>
              </a:rPr>
              <a:t> </a:t>
            </a:r>
            <a:r>
              <a:rPr dirty="0" sz="1300" spc="5">
                <a:latin typeface="Times New Roman"/>
                <a:cs typeface="Times New Roman"/>
              </a:rPr>
              <a:t>package</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use </a:t>
            </a:r>
            <a:r>
              <a:rPr dirty="0" sz="1300" spc="15">
                <a:latin typeface="Courier New"/>
                <a:cs typeface="Courier New"/>
              </a:rPr>
              <a:t>AUTHID</a:t>
            </a:r>
            <a:r>
              <a:rPr dirty="0" sz="1300" spc="-455">
                <a:latin typeface="Courier New"/>
                <a:cs typeface="Courier New"/>
              </a:rPr>
              <a:t> </a:t>
            </a:r>
            <a:r>
              <a:rPr dirty="0" sz="1300" spc="5">
                <a:latin typeface="Times New Roman"/>
                <a:cs typeface="Times New Roman"/>
              </a:rPr>
              <a:t>of</a:t>
            </a:r>
            <a:r>
              <a:rPr dirty="0" sz="1300" spc="10">
                <a:latin typeface="Times New Roman"/>
                <a:cs typeface="Times New Roman"/>
              </a:rPr>
              <a:t> </a:t>
            </a:r>
            <a:r>
              <a:rPr dirty="0" sz="1300" spc="15">
                <a:latin typeface="Courier New"/>
                <a:cs typeface="Courier New"/>
              </a:rPr>
              <a:t>CURRENT_USER</a:t>
            </a:r>
            <a:r>
              <a:rPr dirty="0" sz="1300" spc="-455">
                <a:latin typeface="Courier New"/>
                <a:cs typeface="Courier New"/>
              </a:rPr>
              <a:t> </a:t>
            </a:r>
            <a:r>
              <a:rPr dirty="0" sz="1300" spc="5">
                <a:latin typeface="Times New Roman"/>
                <a:cs typeface="Times New Roman"/>
              </a:rPr>
              <a:t>and test</a:t>
            </a:r>
            <a:r>
              <a:rPr dirty="0" sz="1300" spc="1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4984">
              <a:lnSpc>
                <a:spcPts val="1535"/>
              </a:lnSpc>
              <a:spcBef>
                <a:spcPts val="95"/>
              </a:spcBef>
            </a:pPr>
            <a:r>
              <a:rPr dirty="0" sz="1300" spc="5">
                <a:latin typeface="Times New Roman"/>
                <a:cs typeface="Times New Roman"/>
              </a:rPr>
              <a:t>behavior with any other</a:t>
            </a:r>
            <a:r>
              <a:rPr dirty="0" sz="1300">
                <a:latin typeface="Times New Roman"/>
                <a:cs typeface="Times New Roman"/>
              </a:rPr>
              <a:t> </a:t>
            </a:r>
            <a:r>
              <a:rPr dirty="0" sz="1300" spc="5">
                <a:latin typeface="Times New Roman"/>
                <a:cs typeface="Times New Roman"/>
              </a:rPr>
              <a:t>student.</a:t>
            </a:r>
            <a:endParaRPr sz="1300">
              <a:latin typeface="Times New Roman"/>
              <a:cs typeface="Times New Roman"/>
            </a:endParaRPr>
          </a:p>
          <a:p>
            <a:pPr marL="514984">
              <a:lnSpc>
                <a:spcPts val="1535"/>
              </a:lnSpc>
            </a:pPr>
            <a:r>
              <a:rPr dirty="0" sz="1300" spc="5" b="1">
                <a:latin typeface="Times New Roman"/>
                <a:cs typeface="Times New Roman"/>
              </a:rPr>
              <a:t>Note: </a:t>
            </a:r>
            <a:r>
              <a:rPr dirty="0" sz="1300" spc="5">
                <a:latin typeface="Times New Roman"/>
                <a:cs typeface="Times New Roman"/>
              </a:rPr>
              <a:t>Verify whether the </a:t>
            </a:r>
            <a:r>
              <a:rPr dirty="0" sz="1300" spc="15">
                <a:latin typeface="Courier New"/>
                <a:cs typeface="Courier New"/>
              </a:rPr>
              <a:t>LOG_NEWEMP</a:t>
            </a:r>
            <a:r>
              <a:rPr dirty="0" sz="1300" spc="-375">
                <a:latin typeface="Courier New"/>
                <a:cs typeface="Courier New"/>
              </a:rPr>
              <a:t> </a:t>
            </a:r>
            <a:r>
              <a:rPr dirty="0" sz="1300" spc="5">
                <a:latin typeface="Times New Roman"/>
                <a:cs typeface="Times New Roman"/>
              </a:rPr>
              <a:t>table exists from Exercise </a:t>
            </a:r>
            <a:r>
              <a:rPr dirty="0" sz="1300" spc="10">
                <a:latin typeface="Times New Roman"/>
                <a:cs typeface="Times New Roman"/>
              </a:rPr>
              <a:t>2 </a:t>
            </a:r>
            <a:r>
              <a:rPr dirty="0" sz="1300" spc="5">
                <a:latin typeface="Times New Roman"/>
                <a:cs typeface="Times New Roman"/>
              </a:rPr>
              <a:t>in this practice.</a:t>
            </a:r>
            <a:endParaRPr sz="1300">
              <a:latin typeface="Times New Roman"/>
              <a:cs typeface="Times New Roman"/>
            </a:endParaRPr>
          </a:p>
          <a:p>
            <a:pPr lvl="1" marL="892175" indent="-252095">
              <a:lnSpc>
                <a:spcPct val="100000"/>
              </a:lnSpc>
              <a:spcBef>
                <a:spcPts val="15"/>
              </a:spcBef>
              <a:buAutoNum type="alphaLcPeriod"/>
              <a:tabLst>
                <a:tab pos="892175" algn="l"/>
                <a:tab pos="892810" algn="l"/>
              </a:tabLst>
            </a:pPr>
            <a:r>
              <a:rPr dirty="0" sz="1300" spc="5">
                <a:latin typeface="Times New Roman"/>
                <a:cs typeface="Times New Roman"/>
              </a:rPr>
              <a:t>Grant</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EXECUTE</a:t>
            </a:r>
            <a:r>
              <a:rPr dirty="0" sz="1300" spc="-445">
                <a:latin typeface="Courier New"/>
                <a:cs typeface="Courier New"/>
              </a:rPr>
              <a:t> </a:t>
            </a:r>
            <a:r>
              <a:rPr dirty="0" sz="1300" spc="5">
                <a:latin typeface="Times New Roman"/>
                <a:cs typeface="Times New Roman"/>
              </a:rPr>
              <a:t>privilege </a:t>
            </a:r>
            <a:r>
              <a:rPr dirty="0" sz="1300" spc="10">
                <a:latin typeface="Times New Roman"/>
                <a:cs typeface="Times New Roman"/>
              </a:rPr>
              <a:t>on </a:t>
            </a:r>
            <a:r>
              <a:rPr dirty="0" sz="1300" spc="5">
                <a:latin typeface="Times New Roman"/>
                <a:cs typeface="Times New Roman"/>
              </a:rPr>
              <a:t>your</a:t>
            </a:r>
            <a:r>
              <a:rPr dirty="0" sz="1300" spc="10">
                <a:latin typeface="Times New Roman"/>
                <a:cs typeface="Times New Roman"/>
              </a:rPr>
              <a:t> </a:t>
            </a:r>
            <a:r>
              <a:rPr dirty="0" sz="1300" spc="15">
                <a:latin typeface="Courier New"/>
                <a:cs typeface="Courier New"/>
              </a:rPr>
              <a:t>EMP_PKG</a:t>
            </a:r>
            <a:r>
              <a:rPr dirty="0" sz="1300" spc="-450">
                <a:latin typeface="Courier New"/>
                <a:cs typeface="Courier New"/>
              </a:rPr>
              <a:t> </a:t>
            </a:r>
            <a:r>
              <a:rPr dirty="0" sz="1300" spc="5">
                <a:latin typeface="Times New Roman"/>
                <a:cs typeface="Times New Roman"/>
              </a:rPr>
              <a:t>package</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another student.</a:t>
            </a:r>
            <a:endParaRPr sz="1300">
              <a:latin typeface="Times New Roman"/>
              <a:cs typeface="Times New Roman"/>
            </a:endParaRPr>
          </a:p>
          <a:p>
            <a:pPr lvl="1" marL="892175" marR="358140" indent="-251460">
              <a:lnSpc>
                <a:spcPct val="101099"/>
              </a:lnSpc>
              <a:spcBef>
                <a:spcPts val="10"/>
              </a:spcBef>
              <a:buAutoNum type="alphaLcPeriod"/>
              <a:tabLst>
                <a:tab pos="893444" algn="l"/>
              </a:tabLst>
            </a:pPr>
            <a:r>
              <a:rPr dirty="0" sz="1300" spc="10">
                <a:latin typeface="Times New Roman"/>
                <a:cs typeface="Times New Roman"/>
              </a:rPr>
              <a:t>Ask </a:t>
            </a:r>
            <a:r>
              <a:rPr dirty="0" sz="1300" spc="5">
                <a:latin typeface="Times New Roman"/>
                <a:cs typeface="Times New Roman"/>
              </a:rPr>
              <a:t>the other student to invoke your </a:t>
            </a:r>
            <a:r>
              <a:rPr dirty="0" sz="1300" spc="15">
                <a:latin typeface="Courier New"/>
                <a:cs typeface="Courier New"/>
              </a:rPr>
              <a:t>add_employee</a:t>
            </a:r>
            <a:r>
              <a:rPr dirty="0" sz="1300" spc="-385">
                <a:latin typeface="Courier New"/>
                <a:cs typeface="Courier New"/>
              </a:rPr>
              <a:t> </a:t>
            </a:r>
            <a:r>
              <a:rPr dirty="0" sz="1300" spc="5">
                <a:latin typeface="Times New Roman"/>
                <a:cs typeface="Times New Roman"/>
              </a:rPr>
              <a:t>procedure to insert  employee</a:t>
            </a:r>
            <a:r>
              <a:rPr dirty="0" sz="1300" spc="10">
                <a:latin typeface="Times New Roman"/>
                <a:cs typeface="Times New Roman"/>
              </a:rPr>
              <a:t> </a:t>
            </a:r>
            <a:r>
              <a:rPr dirty="0" sz="1300" spc="15">
                <a:latin typeface="Courier New"/>
                <a:cs typeface="Courier New"/>
              </a:rPr>
              <a:t>Jaco</a:t>
            </a:r>
            <a:r>
              <a:rPr dirty="0" sz="1300" spc="-440">
                <a:latin typeface="Courier New"/>
                <a:cs typeface="Courier New"/>
              </a:rPr>
              <a:t> </a:t>
            </a:r>
            <a:r>
              <a:rPr dirty="0" sz="1300" spc="15">
                <a:latin typeface="Courier New"/>
                <a:cs typeface="Courier New"/>
              </a:rPr>
              <a:t>Pastorius</a:t>
            </a:r>
            <a:r>
              <a:rPr dirty="0" sz="1300" spc="-445">
                <a:latin typeface="Courier New"/>
                <a:cs typeface="Courier New"/>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department</a:t>
            </a:r>
            <a:r>
              <a:rPr dirty="0" sz="1300" spc="10">
                <a:latin typeface="Times New Roman"/>
                <a:cs typeface="Times New Roman"/>
              </a:rPr>
              <a:t> </a:t>
            </a:r>
            <a:r>
              <a:rPr dirty="0" sz="1300" spc="5">
                <a:latin typeface="Times New Roman"/>
                <a:cs typeface="Times New Roman"/>
              </a:rPr>
              <a:t>10.</a:t>
            </a:r>
            <a:r>
              <a:rPr dirty="0" sz="1300" spc="10">
                <a:latin typeface="Times New Roman"/>
                <a:cs typeface="Times New Roman"/>
              </a:rPr>
              <a:t> Remember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prefix</a:t>
            </a:r>
            <a:r>
              <a:rPr dirty="0" sz="1300" spc="1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892175" marR="339725">
              <a:lnSpc>
                <a:spcPct val="101499"/>
              </a:lnSpc>
              <a:spcBef>
                <a:spcPts val="75"/>
              </a:spcBef>
            </a:pPr>
            <a:r>
              <a:rPr dirty="0" sz="1300" spc="5">
                <a:latin typeface="Times New Roman"/>
                <a:cs typeface="Times New Roman"/>
              </a:rPr>
              <a:t>package </a:t>
            </a:r>
            <a:r>
              <a:rPr dirty="0" sz="1300" spc="10">
                <a:latin typeface="Times New Roman"/>
                <a:cs typeface="Times New Roman"/>
              </a:rPr>
              <a:t>name </a:t>
            </a:r>
            <a:r>
              <a:rPr dirty="0" sz="1300" spc="5">
                <a:latin typeface="Times New Roman"/>
                <a:cs typeface="Times New Roman"/>
              </a:rPr>
              <a:t>with the </a:t>
            </a:r>
            <a:r>
              <a:rPr dirty="0" sz="1300" spc="10">
                <a:latin typeface="Times New Roman"/>
                <a:cs typeface="Times New Roman"/>
              </a:rPr>
              <a:t>owner </a:t>
            </a:r>
            <a:r>
              <a:rPr dirty="0" sz="1300" spc="5">
                <a:latin typeface="Times New Roman"/>
                <a:cs typeface="Times New Roman"/>
              </a:rPr>
              <a:t>of the package. </a:t>
            </a:r>
            <a:r>
              <a:rPr dirty="0" sz="1300" spc="10">
                <a:latin typeface="Times New Roman"/>
                <a:cs typeface="Times New Roman"/>
              </a:rPr>
              <a:t>The </a:t>
            </a:r>
            <a:r>
              <a:rPr dirty="0" sz="1300" spc="5">
                <a:latin typeface="Times New Roman"/>
                <a:cs typeface="Times New Roman"/>
              </a:rPr>
              <a:t>call should operate with  definer’s</a:t>
            </a:r>
            <a:r>
              <a:rPr dirty="0" sz="1300">
                <a:latin typeface="Times New Roman"/>
                <a:cs typeface="Times New Roman"/>
              </a:rPr>
              <a:t> </a:t>
            </a:r>
            <a:r>
              <a:rPr dirty="0" sz="1300" spc="5">
                <a:latin typeface="Times New Roman"/>
                <a:cs typeface="Times New Roman"/>
              </a:rPr>
              <a:t>rights.</a:t>
            </a:r>
            <a:endParaRPr sz="1300">
              <a:latin typeface="Times New Roman"/>
              <a:cs typeface="Times New Roman"/>
            </a:endParaRPr>
          </a:p>
          <a:p>
            <a:pPr lvl="1" marL="892175" marR="413384" indent="-251460">
              <a:lnSpc>
                <a:spcPts val="1580"/>
              </a:lnSpc>
              <a:spcBef>
                <a:spcPts val="55"/>
              </a:spcBef>
              <a:buAutoNum type="alphaLcPeriod" startAt="3"/>
              <a:tabLst>
                <a:tab pos="892175" algn="l"/>
                <a:tab pos="892810" algn="l"/>
              </a:tabLst>
            </a:pPr>
            <a:r>
              <a:rPr dirty="0" sz="1300" spc="10">
                <a:latin typeface="Times New Roman"/>
                <a:cs typeface="Times New Roman"/>
              </a:rPr>
              <a:t>Now, </a:t>
            </a:r>
            <a:r>
              <a:rPr dirty="0" sz="1300" spc="5">
                <a:latin typeface="Times New Roman"/>
                <a:cs typeface="Times New Roman"/>
              </a:rPr>
              <a:t>execute a </a:t>
            </a:r>
            <a:r>
              <a:rPr dirty="0" sz="1300" spc="10">
                <a:latin typeface="Times New Roman"/>
                <a:cs typeface="Times New Roman"/>
              </a:rPr>
              <a:t>query </a:t>
            </a:r>
            <a:r>
              <a:rPr dirty="0" sz="1300" spc="5">
                <a:latin typeface="Times New Roman"/>
                <a:cs typeface="Times New Roman"/>
              </a:rPr>
              <a:t>of the </a:t>
            </a:r>
            <a:r>
              <a:rPr dirty="0" sz="1300" spc="10">
                <a:latin typeface="Times New Roman"/>
                <a:cs typeface="Times New Roman"/>
              </a:rPr>
              <a:t>employees </a:t>
            </a:r>
            <a:r>
              <a:rPr dirty="0" sz="1300" spc="5">
                <a:latin typeface="Times New Roman"/>
                <a:cs typeface="Times New Roman"/>
              </a:rPr>
              <a:t>in department 10. In </a:t>
            </a:r>
            <a:r>
              <a:rPr dirty="0" sz="1300" spc="10">
                <a:latin typeface="Times New Roman"/>
                <a:cs typeface="Times New Roman"/>
              </a:rPr>
              <a:t>which </a:t>
            </a:r>
            <a:r>
              <a:rPr dirty="0" sz="1300" spc="5">
                <a:latin typeface="Times New Roman"/>
                <a:cs typeface="Times New Roman"/>
              </a:rPr>
              <a:t>user’s  employee table did the </a:t>
            </a:r>
            <a:r>
              <a:rPr dirty="0" sz="1300" spc="10">
                <a:latin typeface="Times New Roman"/>
                <a:cs typeface="Times New Roman"/>
              </a:rPr>
              <a:t>new record </a:t>
            </a:r>
            <a:r>
              <a:rPr dirty="0" sz="1300" spc="5">
                <a:latin typeface="Times New Roman"/>
                <a:cs typeface="Times New Roman"/>
              </a:rPr>
              <a:t>get</a:t>
            </a:r>
            <a:r>
              <a:rPr dirty="0" sz="1300" spc="10">
                <a:latin typeface="Times New Roman"/>
                <a:cs typeface="Times New Roman"/>
              </a:rPr>
              <a:t> </a:t>
            </a:r>
            <a:r>
              <a:rPr dirty="0" sz="1300" spc="5">
                <a:latin typeface="Times New Roman"/>
                <a:cs typeface="Times New Roman"/>
              </a:rPr>
              <a:t>inserted?</a:t>
            </a:r>
            <a:endParaRPr sz="1300">
              <a:latin typeface="Times New Roman"/>
              <a:cs typeface="Times New Roman"/>
            </a:endParaRPr>
          </a:p>
          <a:p>
            <a:pPr lvl="1" marL="892175" indent="-252095">
              <a:lnSpc>
                <a:spcPts val="1450"/>
              </a:lnSpc>
              <a:buAutoNum type="alphaLcPeriod" startAt="3"/>
              <a:tabLst>
                <a:tab pos="892810" algn="l"/>
              </a:tabLst>
            </a:pPr>
            <a:r>
              <a:rPr dirty="0" sz="1300" spc="10">
                <a:latin typeface="Times New Roman"/>
                <a:cs typeface="Times New Roman"/>
              </a:rPr>
              <a:t>Modify </a:t>
            </a:r>
            <a:r>
              <a:rPr dirty="0" sz="1300" spc="5">
                <a:latin typeface="Times New Roman"/>
                <a:cs typeface="Times New Roman"/>
              </a:rPr>
              <a:t>your package </a:t>
            </a:r>
            <a:r>
              <a:rPr dirty="0" sz="1300" spc="15">
                <a:latin typeface="Courier New"/>
                <a:cs typeface="Courier New"/>
              </a:rPr>
              <a:t>EMP_PKG</a:t>
            </a:r>
            <a:r>
              <a:rPr dirty="0" sz="1300" spc="-425">
                <a:latin typeface="Courier New"/>
                <a:cs typeface="Courier New"/>
              </a:rPr>
              <a:t> </a:t>
            </a:r>
            <a:r>
              <a:rPr dirty="0" sz="1300" spc="5">
                <a:latin typeface="Times New Roman"/>
                <a:cs typeface="Times New Roman"/>
              </a:rPr>
              <a:t>specification to use an </a:t>
            </a:r>
            <a:r>
              <a:rPr dirty="0" sz="1300" spc="10">
                <a:latin typeface="Courier New"/>
                <a:cs typeface="Courier New"/>
              </a:rPr>
              <a:t>AUTHID</a:t>
            </a:r>
            <a:endParaRPr sz="1300">
              <a:latin typeface="Courier New"/>
              <a:cs typeface="Courier New"/>
            </a:endParaRPr>
          </a:p>
          <a:p>
            <a:pPr marL="892175">
              <a:lnSpc>
                <a:spcPct val="100000"/>
              </a:lnSpc>
              <a:spcBef>
                <a:spcPts val="25"/>
              </a:spcBef>
            </a:pPr>
            <a:r>
              <a:rPr dirty="0" sz="1300" spc="15">
                <a:latin typeface="Courier New"/>
                <a:cs typeface="Courier New"/>
              </a:rPr>
              <a:t>CURRENT_USER</a:t>
            </a:r>
            <a:r>
              <a:rPr dirty="0" sz="1300" spc="15">
                <a:latin typeface="Times New Roman"/>
                <a:cs typeface="Times New Roman"/>
              </a:rPr>
              <a:t>. </a:t>
            </a:r>
            <a:r>
              <a:rPr dirty="0" sz="1300" spc="5">
                <a:latin typeface="Times New Roman"/>
                <a:cs typeface="Times New Roman"/>
              </a:rPr>
              <a:t>Compile the </a:t>
            </a:r>
            <a:r>
              <a:rPr dirty="0" sz="1300" spc="10">
                <a:latin typeface="Times New Roman"/>
                <a:cs typeface="Times New Roman"/>
              </a:rPr>
              <a:t>body </a:t>
            </a:r>
            <a:r>
              <a:rPr dirty="0" sz="1300" spc="5">
                <a:latin typeface="Times New Roman"/>
                <a:cs typeface="Times New Roman"/>
              </a:rPr>
              <a:t>of</a:t>
            </a:r>
            <a:r>
              <a:rPr dirty="0" sz="1300" spc="-15">
                <a:latin typeface="Times New Roman"/>
                <a:cs typeface="Times New Roman"/>
              </a:rPr>
              <a:t> </a:t>
            </a:r>
            <a:r>
              <a:rPr dirty="0" sz="1300" spc="10">
                <a:latin typeface="Courier New"/>
                <a:cs typeface="Courier New"/>
              </a:rPr>
              <a:t>EMP_PKG</a:t>
            </a:r>
            <a:r>
              <a:rPr dirty="0" sz="1300" spc="10">
                <a:latin typeface="Times New Roman"/>
                <a:cs typeface="Times New Roman"/>
              </a:rPr>
              <a:t>.</a:t>
            </a:r>
            <a:endParaRPr sz="1300">
              <a:latin typeface="Times New Roman"/>
              <a:cs typeface="Times New Roman"/>
            </a:endParaRPr>
          </a:p>
          <a:p>
            <a:pPr lvl="1" marL="892175" marR="83185" indent="-251460">
              <a:lnSpc>
                <a:spcPct val="101099"/>
              </a:lnSpc>
              <a:spcBef>
                <a:spcPts val="5"/>
              </a:spcBef>
              <a:buAutoNum type="alphaLcPeriod" startAt="5"/>
              <a:tabLst>
                <a:tab pos="892175" algn="l"/>
                <a:tab pos="892810" algn="l"/>
              </a:tabLst>
            </a:pPr>
            <a:r>
              <a:rPr dirty="0" sz="1300" spc="5">
                <a:latin typeface="Times New Roman"/>
                <a:cs typeface="Times New Roman"/>
              </a:rPr>
              <a:t>Ask the </a:t>
            </a:r>
            <a:r>
              <a:rPr dirty="0" sz="1300" spc="10">
                <a:latin typeface="Times New Roman"/>
                <a:cs typeface="Times New Roman"/>
              </a:rPr>
              <a:t>same </a:t>
            </a:r>
            <a:r>
              <a:rPr dirty="0" sz="1300" spc="5">
                <a:latin typeface="Times New Roman"/>
                <a:cs typeface="Times New Roman"/>
              </a:rPr>
              <a:t>student to execute the </a:t>
            </a:r>
            <a:r>
              <a:rPr dirty="0" sz="1300" spc="15">
                <a:latin typeface="Courier New"/>
                <a:cs typeface="Courier New"/>
              </a:rPr>
              <a:t>add_employee</a:t>
            </a:r>
            <a:r>
              <a:rPr dirty="0" sz="1300" spc="-390">
                <a:latin typeface="Courier New"/>
                <a:cs typeface="Courier New"/>
              </a:rPr>
              <a:t> </a:t>
            </a:r>
            <a:r>
              <a:rPr dirty="0" sz="1300" spc="5">
                <a:latin typeface="Times New Roman"/>
                <a:cs typeface="Times New Roman"/>
              </a:rPr>
              <a:t>procedure again, to </a:t>
            </a:r>
            <a:r>
              <a:rPr dirty="0" sz="1300" spc="10">
                <a:latin typeface="Times New Roman"/>
                <a:cs typeface="Times New Roman"/>
              </a:rPr>
              <a:t>add  </a:t>
            </a:r>
            <a:r>
              <a:rPr dirty="0" sz="1300" spc="5">
                <a:latin typeface="Times New Roman"/>
                <a:cs typeface="Times New Roman"/>
              </a:rPr>
              <a:t>employee </a:t>
            </a:r>
            <a:r>
              <a:rPr dirty="0" sz="1300" spc="15">
                <a:latin typeface="Courier New"/>
                <a:cs typeface="Courier New"/>
              </a:rPr>
              <a:t>Joe</a:t>
            </a:r>
            <a:r>
              <a:rPr dirty="0" sz="1300" spc="-445">
                <a:latin typeface="Courier New"/>
                <a:cs typeface="Courier New"/>
              </a:rPr>
              <a:t> </a:t>
            </a:r>
            <a:r>
              <a:rPr dirty="0" sz="1300" spc="15">
                <a:latin typeface="Courier New"/>
                <a:cs typeface="Courier New"/>
              </a:rPr>
              <a:t>Zawinal</a:t>
            </a:r>
            <a:r>
              <a:rPr dirty="0" sz="1300" spc="-445">
                <a:latin typeface="Courier New"/>
                <a:cs typeface="Courier New"/>
              </a:rPr>
              <a:t> </a:t>
            </a:r>
            <a:r>
              <a:rPr dirty="0" sz="1300" spc="5">
                <a:latin typeface="Times New Roman"/>
                <a:cs typeface="Times New Roman"/>
              </a:rPr>
              <a:t>in department 10.</a:t>
            </a:r>
            <a:endParaRPr sz="1300">
              <a:latin typeface="Times New Roman"/>
              <a:cs typeface="Times New Roman"/>
            </a:endParaRPr>
          </a:p>
          <a:p>
            <a:pPr lvl="1" marL="892175" marR="45085" indent="-251460">
              <a:lnSpc>
                <a:spcPct val="101099"/>
              </a:lnSpc>
              <a:spcBef>
                <a:spcPts val="85"/>
              </a:spcBef>
              <a:buAutoNum type="alphaLcPeriod" startAt="5"/>
              <a:tabLst>
                <a:tab pos="892810" algn="l"/>
                <a:tab pos="893444" algn="l"/>
              </a:tabLst>
            </a:pPr>
            <a:r>
              <a:rPr dirty="0" sz="1300" spc="10">
                <a:latin typeface="Times New Roman"/>
                <a:cs typeface="Times New Roman"/>
              </a:rPr>
              <a:t>Query </a:t>
            </a:r>
            <a:r>
              <a:rPr dirty="0" sz="1300" spc="5">
                <a:latin typeface="Times New Roman"/>
                <a:cs typeface="Times New Roman"/>
              </a:rPr>
              <a:t>your employees in department 10. In which table </a:t>
            </a:r>
            <a:r>
              <a:rPr dirty="0" sz="1300" spc="10">
                <a:latin typeface="Times New Roman"/>
                <a:cs typeface="Times New Roman"/>
              </a:rPr>
              <a:t>was </a:t>
            </a:r>
            <a:r>
              <a:rPr dirty="0" sz="1300" spc="5">
                <a:latin typeface="Times New Roman"/>
                <a:cs typeface="Times New Roman"/>
              </a:rPr>
              <a:t>the </a:t>
            </a:r>
            <a:r>
              <a:rPr dirty="0" sz="1300" spc="10">
                <a:latin typeface="Times New Roman"/>
                <a:cs typeface="Times New Roman"/>
              </a:rPr>
              <a:t>new </a:t>
            </a:r>
            <a:r>
              <a:rPr dirty="0" sz="1300" spc="5">
                <a:latin typeface="Times New Roman"/>
                <a:cs typeface="Times New Roman"/>
              </a:rPr>
              <a:t>employee  added?</a:t>
            </a:r>
            <a:endParaRPr sz="1300">
              <a:latin typeface="Times New Roman"/>
              <a:cs typeface="Times New Roman"/>
            </a:endParaRPr>
          </a:p>
          <a:p>
            <a:pPr lvl="1" marL="892810" indent="-252095">
              <a:lnSpc>
                <a:spcPts val="1505"/>
              </a:lnSpc>
              <a:buAutoNum type="alphaLcPeriod" startAt="5"/>
              <a:tabLst>
                <a:tab pos="892810" algn="l"/>
              </a:tabLst>
            </a:pPr>
            <a:r>
              <a:rPr dirty="0" sz="1300" spc="5">
                <a:latin typeface="Times New Roman"/>
                <a:cs typeface="Times New Roman"/>
              </a:rPr>
              <a:t>Write a query to display the records added in the </a:t>
            </a:r>
            <a:r>
              <a:rPr dirty="0" sz="1300" spc="15">
                <a:latin typeface="Courier New"/>
                <a:cs typeface="Courier New"/>
              </a:rPr>
              <a:t>LOG_NEWEMP</a:t>
            </a:r>
            <a:r>
              <a:rPr dirty="0" sz="1300" spc="-365">
                <a:latin typeface="Courier New"/>
                <a:cs typeface="Courier New"/>
              </a:rPr>
              <a:t> </a:t>
            </a:r>
            <a:r>
              <a:rPr dirty="0" sz="1300" spc="5">
                <a:latin typeface="Times New Roman"/>
                <a:cs typeface="Times New Roman"/>
              </a:rPr>
              <a:t>tables. </a:t>
            </a:r>
            <a:r>
              <a:rPr dirty="0" sz="1300" spc="10">
                <a:latin typeface="Times New Roman"/>
                <a:cs typeface="Times New Roman"/>
              </a:rPr>
              <a:t>Ask </a:t>
            </a:r>
            <a:r>
              <a:rPr dirty="0" sz="1300" spc="5">
                <a:latin typeface="Times New Roman"/>
                <a:cs typeface="Times New Roman"/>
              </a:rPr>
              <a:t>the</a:t>
            </a:r>
            <a:endParaRPr sz="1300">
              <a:latin typeface="Times New Roman"/>
              <a:cs typeface="Times New Roman"/>
            </a:endParaRPr>
          </a:p>
          <a:p>
            <a:pPr marL="892175">
              <a:lnSpc>
                <a:spcPct val="100000"/>
              </a:lnSpc>
              <a:spcBef>
                <a:spcPts val="95"/>
              </a:spcBef>
            </a:pPr>
            <a:r>
              <a:rPr dirty="0" sz="1300" spc="5">
                <a:latin typeface="Times New Roman"/>
                <a:cs typeface="Times New Roman"/>
              </a:rPr>
              <a:t>other student to </a:t>
            </a:r>
            <a:r>
              <a:rPr dirty="0" sz="1300" spc="10">
                <a:latin typeface="Times New Roman"/>
                <a:cs typeface="Times New Roman"/>
              </a:rPr>
              <a:t>query </a:t>
            </a:r>
            <a:r>
              <a:rPr dirty="0" sz="1300" spc="5">
                <a:latin typeface="Times New Roman"/>
                <a:cs typeface="Times New Roman"/>
              </a:rPr>
              <a:t>his or her </a:t>
            </a:r>
            <a:r>
              <a:rPr dirty="0" sz="1300" spc="10">
                <a:latin typeface="Times New Roman"/>
                <a:cs typeface="Times New Roman"/>
              </a:rPr>
              <a:t>own </a:t>
            </a:r>
            <a:r>
              <a:rPr dirty="0" sz="1300" spc="5">
                <a:latin typeface="Times New Roman"/>
                <a:cs typeface="Times New Roman"/>
              </a:rPr>
              <a:t>copy of the</a:t>
            </a:r>
            <a:r>
              <a:rPr dirty="0" sz="1300">
                <a:latin typeface="Times New Roman"/>
                <a:cs typeface="Times New Roman"/>
              </a:rPr>
              <a:t> </a:t>
            </a:r>
            <a:r>
              <a:rPr dirty="0" sz="1300" spc="5">
                <a:latin typeface="Times New Roman"/>
                <a:cs typeface="Times New Roman"/>
              </a:rPr>
              <a:t>table.</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9766" y="1954112"/>
            <a:ext cx="1080770" cy="1729105"/>
          </a:xfrm>
          <a:custGeom>
            <a:avLst/>
            <a:gdLst/>
            <a:ahLst/>
            <a:cxnLst/>
            <a:rect l="l" t="t" r="r" b="b"/>
            <a:pathLst>
              <a:path w="1080770" h="1729104">
                <a:moveTo>
                  <a:pt x="547293" y="0"/>
                </a:moveTo>
                <a:lnTo>
                  <a:pt x="498239" y="1941"/>
                </a:lnTo>
                <a:lnTo>
                  <a:pt x="414419" y="11847"/>
                </a:lnTo>
                <a:lnTo>
                  <a:pt x="343284" y="29415"/>
                </a:lnTo>
                <a:lnTo>
                  <a:pt x="298929" y="45781"/>
                </a:lnTo>
                <a:lnTo>
                  <a:pt x="256015" y="66717"/>
                </a:lnTo>
                <a:lnTo>
                  <a:pt x="215108" y="91901"/>
                </a:lnTo>
                <a:lnTo>
                  <a:pt x="176776" y="121012"/>
                </a:lnTo>
                <a:lnTo>
                  <a:pt x="141588" y="153726"/>
                </a:lnTo>
                <a:lnTo>
                  <a:pt x="110110" y="189722"/>
                </a:lnTo>
                <a:lnTo>
                  <a:pt x="82910" y="228678"/>
                </a:lnTo>
                <a:lnTo>
                  <a:pt x="60556" y="270271"/>
                </a:lnTo>
                <a:lnTo>
                  <a:pt x="43616" y="314179"/>
                </a:lnTo>
                <a:lnTo>
                  <a:pt x="32657" y="360081"/>
                </a:lnTo>
                <a:lnTo>
                  <a:pt x="28085" y="400467"/>
                </a:lnTo>
                <a:lnTo>
                  <a:pt x="29277" y="456916"/>
                </a:lnTo>
                <a:lnTo>
                  <a:pt x="34988" y="507633"/>
                </a:lnTo>
                <a:lnTo>
                  <a:pt x="45087" y="553401"/>
                </a:lnTo>
                <a:lnTo>
                  <a:pt x="59444" y="595006"/>
                </a:lnTo>
                <a:lnTo>
                  <a:pt x="77926" y="633231"/>
                </a:lnTo>
                <a:lnTo>
                  <a:pt x="100403" y="668862"/>
                </a:lnTo>
                <a:lnTo>
                  <a:pt x="126744" y="702684"/>
                </a:lnTo>
                <a:lnTo>
                  <a:pt x="156816" y="735480"/>
                </a:lnTo>
                <a:lnTo>
                  <a:pt x="190490" y="768037"/>
                </a:lnTo>
                <a:lnTo>
                  <a:pt x="227633" y="801138"/>
                </a:lnTo>
                <a:lnTo>
                  <a:pt x="268115" y="835569"/>
                </a:lnTo>
                <a:lnTo>
                  <a:pt x="313073" y="872145"/>
                </a:lnTo>
                <a:lnTo>
                  <a:pt x="337457" y="890433"/>
                </a:lnTo>
                <a:lnTo>
                  <a:pt x="293261" y="911769"/>
                </a:lnTo>
                <a:lnTo>
                  <a:pt x="226834" y="948156"/>
                </a:lnTo>
                <a:lnTo>
                  <a:pt x="184308" y="975935"/>
                </a:lnTo>
                <a:lnTo>
                  <a:pt x="145410" y="1005898"/>
                </a:lnTo>
                <a:lnTo>
                  <a:pt x="110440" y="1038167"/>
                </a:lnTo>
                <a:lnTo>
                  <a:pt x="79701" y="1072866"/>
                </a:lnTo>
                <a:lnTo>
                  <a:pt x="53493" y="1110117"/>
                </a:lnTo>
                <a:lnTo>
                  <a:pt x="32118" y="1150044"/>
                </a:lnTo>
                <a:lnTo>
                  <a:pt x="15876" y="1192769"/>
                </a:lnTo>
                <a:lnTo>
                  <a:pt x="5070" y="1238415"/>
                </a:lnTo>
                <a:lnTo>
                  <a:pt x="0" y="1287106"/>
                </a:lnTo>
                <a:lnTo>
                  <a:pt x="967" y="1338965"/>
                </a:lnTo>
                <a:lnTo>
                  <a:pt x="8273" y="1394115"/>
                </a:lnTo>
                <a:lnTo>
                  <a:pt x="18941" y="1433739"/>
                </a:lnTo>
                <a:lnTo>
                  <a:pt x="37483" y="1479311"/>
                </a:lnTo>
                <a:lnTo>
                  <a:pt x="60505" y="1520885"/>
                </a:lnTo>
                <a:lnTo>
                  <a:pt x="87645" y="1558504"/>
                </a:lnTo>
                <a:lnTo>
                  <a:pt x="118537" y="1592212"/>
                </a:lnTo>
                <a:lnTo>
                  <a:pt x="152818" y="1622053"/>
                </a:lnTo>
                <a:lnTo>
                  <a:pt x="190124" y="1648070"/>
                </a:lnTo>
                <a:lnTo>
                  <a:pt x="230091" y="1670308"/>
                </a:lnTo>
                <a:lnTo>
                  <a:pt x="272354" y="1688811"/>
                </a:lnTo>
                <a:lnTo>
                  <a:pt x="316550" y="1703622"/>
                </a:lnTo>
                <a:lnTo>
                  <a:pt x="362314" y="1714786"/>
                </a:lnTo>
                <a:lnTo>
                  <a:pt x="409282" y="1722346"/>
                </a:lnTo>
                <a:lnTo>
                  <a:pt x="457091" y="1726347"/>
                </a:lnTo>
                <a:lnTo>
                  <a:pt x="516527" y="1728633"/>
                </a:lnTo>
                <a:lnTo>
                  <a:pt x="549293" y="1727871"/>
                </a:lnTo>
                <a:lnTo>
                  <a:pt x="628081" y="1721914"/>
                </a:lnTo>
                <a:lnTo>
                  <a:pt x="674606" y="1714132"/>
                </a:lnTo>
                <a:lnTo>
                  <a:pt x="719870" y="1703022"/>
                </a:lnTo>
                <a:lnTo>
                  <a:pt x="763634" y="1688611"/>
                </a:lnTo>
                <a:lnTo>
                  <a:pt x="805657" y="1670921"/>
                </a:lnTo>
                <a:lnTo>
                  <a:pt x="845699" y="1649978"/>
                </a:lnTo>
                <a:lnTo>
                  <a:pt x="847264" y="1648978"/>
                </a:lnTo>
                <a:lnTo>
                  <a:pt x="558841" y="1648978"/>
                </a:lnTo>
                <a:lnTo>
                  <a:pt x="508907" y="1647861"/>
                </a:lnTo>
                <a:lnTo>
                  <a:pt x="466997" y="1636431"/>
                </a:lnTo>
                <a:lnTo>
                  <a:pt x="432027" y="1620933"/>
                </a:lnTo>
                <a:lnTo>
                  <a:pt x="376579" y="1569217"/>
                </a:lnTo>
                <a:lnTo>
                  <a:pt x="355683" y="1534729"/>
                </a:lnTo>
                <a:lnTo>
                  <a:pt x="339062" y="1495640"/>
                </a:lnTo>
                <a:lnTo>
                  <a:pt x="326505" y="1452817"/>
                </a:lnTo>
                <a:lnTo>
                  <a:pt x="317804" y="1407123"/>
                </a:lnTo>
                <a:lnTo>
                  <a:pt x="312750" y="1359424"/>
                </a:lnTo>
                <a:lnTo>
                  <a:pt x="311134" y="1310585"/>
                </a:lnTo>
                <a:lnTo>
                  <a:pt x="312747" y="1261471"/>
                </a:lnTo>
                <a:lnTo>
                  <a:pt x="317379" y="1212947"/>
                </a:lnTo>
                <a:lnTo>
                  <a:pt x="324823" y="1165878"/>
                </a:lnTo>
                <a:lnTo>
                  <a:pt x="334869" y="1121129"/>
                </a:lnTo>
                <a:lnTo>
                  <a:pt x="347308" y="1079565"/>
                </a:lnTo>
                <a:lnTo>
                  <a:pt x="361931" y="1042051"/>
                </a:lnTo>
                <a:lnTo>
                  <a:pt x="396893" y="982635"/>
                </a:lnTo>
                <a:lnTo>
                  <a:pt x="429659" y="949107"/>
                </a:lnTo>
                <a:lnTo>
                  <a:pt x="980973" y="949107"/>
                </a:lnTo>
                <a:lnTo>
                  <a:pt x="968761" y="932950"/>
                </a:lnTo>
                <a:lnTo>
                  <a:pt x="938608" y="898534"/>
                </a:lnTo>
                <a:lnTo>
                  <a:pt x="905397" y="865125"/>
                </a:lnTo>
                <a:lnTo>
                  <a:pt x="869296" y="832521"/>
                </a:lnTo>
                <a:lnTo>
                  <a:pt x="830471" y="800517"/>
                </a:lnTo>
                <a:lnTo>
                  <a:pt x="790085" y="769275"/>
                </a:lnTo>
                <a:lnTo>
                  <a:pt x="768749" y="753273"/>
                </a:lnTo>
                <a:lnTo>
                  <a:pt x="837329" y="715935"/>
                </a:lnTo>
                <a:lnTo>
                  <a:pt x="867809" y="696123"/>
                </a:lnTo>
                <a:lnTo>
                  <a:pt x="876474" y="690027"/>
                </a:lnTo>
                <a:lnTo>
                  <a:pt x="675023" y="690027"/>
                </a:lnTo>
                <a:lnTo>
                  <a:pt x="629303" y="659547"/>
                </a:lnTo>
                <a:lnTo>
                  <a:pt x="567379" y="614400"/>
                </a:lnTo>
                <a:lnTo>
                  <a:pt x="526710" y="581969"/>
                </a:lnTo>
                <a:lnTo>
                  <a:pt x="487590" y="547347"/>
                </a:lnTo>
                <a:lnTo>
                  <a:pt x="451649" y="510103"/>
                </a:lnTo>
                <a:lnTo>
                  <a:pt x="420515" y="469809"/>
                </a:lnTo>
                <a:lnTo>
                  <a:pt x="392321" y="421803"/>
                </a:lnTo>
                <a:lnTo>
                  <a:pt x="373984" y="381321"/>
                </a:lnTo>
                <a:lnTo>
                  <a:pt x="361548" y="338381"/>
                </a:lnTo>
                <a:lnTo>
                  <a:pt x="355897" y="294244"/>
                </a:lnTo>
                <a:lnTo>
                  <a:pt x="357918" y="250175"/>
                </a:lnTo>
                <a:lnTo>
                  <a:pt x="368494" y="207437"/>
                </a:lnTo>
                <a:lnTo>
                  <a:pt x="388511" y="167295"/>
                </a:lnTo>
                <a:lnTo>
                  <a:pt x="413657" y="135291"/>
                </a:lnTo>
                <a:lnTo>
                  <a:pt x="444137" y="109383"/>
                </a:lnTo>
                <a:lnTo>
                  <a:pt x="481226" y="89316"/>
                </a:lnTo>
                <a:lnTo>
                  <a:pt x="523063" y="78222"/>
                </a:lnTo>
                <a:lnTo>
                  <a:pt x="566886" y="76231"/>
                </a:lnTo>
                <a:lnTo>
                  <a:pt x="875934" y="76231"/>
                </a:lnTo>
                <a:lnTo>
                  <a:pt x="871802" y="73380"/>
                </a:lnTo>
                <a:lnTo>
                  <a:pt x="829938" y="51073"/>
                </a:lnTo>
                <a:lnTo>
                  <a:pt x="785986" y="33305"/>
                </a:lnTo>
                <a:lnTo>
                  <a:pt x="740302" y="19716"/>
                </a:lnTo>
                <a:lnTo>
                  <a:pt x="693237" y="9949"/>
                </a:lnTo>
                <a:lnTo>
                  <a:pt x="645146" y="3646"/>
                </a:lnTo>
                <a:lnTo>
                  <a:pt x="596380" y="449"/>
                </a:lnTo>
                <a:lnTo>
                  <a:pt x="547293" y="0"/>
                </a:lnTo>
                <a:close/>
              </a:path>
              <a:path w="1080770" h="1729104">
                <a:moveTo>
                  <a:pt x="980973" y="949107"/>
                </a:moveTo>
                <a:lnTo>
                  <a:pt x="429659" y="949107"/>
                </a:lnTo>
                <a:lnTo>
                  <a:pt x="468521" y="976539"/>
                </a:lnTo>
                <a:lnTo>
                  <a:pt x="505097" y="1003971"/>
                </a:lnTo>
                <a:lnTo>
                  <a:pt x="538625" y="1031403"/>
                </a:lnTo>
                <a:lnTo>
                  <a:pt x="576496" y="1065157"/>
                </a:lnTo>
                <a:lnTo>
                  <a:pt x="612212" y="1100742"/>
                </a:lnTo>
                <a:lnTo>
                  <a:pt x="645159" y="1138215"/>
                </a:lnTo>
                <a:lnTo>
                  <a:pt x="674722" y="1177632"/>
                </a:lnTo>
                <a:lnTo>
                  <a:pt x="700288" y="1219050"/>
                </a:lnTo>
                <a:lnTo>
                  <a:pt x="721242" y="1262524"/>
                </a:lnTo>
                <a:lnTo>
                  <a:pt x="736969" y="1308113"/>
                </a:lnTo>
                <a:lnTo>
                  <a:pt x="746856" y="1355871"/>
                </a:lnTo>
                <a:lnTo>
                  <a:pt x="750288" y="1405855"/>
                </a:lnTo>
                <a:lnTo>
                  <a:pt x="746651" y="1458123"/>
                </a:lnTo>
                <a:lnTo>
                  <a:pt x="735221" y="1506129"/>
                </a:lnTo>
                <a:lnTo>
                  <a:pt x="713767" y="1551128"/>
                </a:lnTo>
                <a:lnTo>
                  <a:pt x="684187" y="1588921"/>
                </a:lnTo>
                <a:lnTo>
                  <a:pt x="647696" y="1618500"/>
                </a:lnTo>
                <a:lnTo>
                  <a:pt x="605509" y="1638855"/>
                </a:lnTo>
                <a:lnTo>
                  <a:pt x="558841" y="1648978"/>
                </a:lnTo>
                <a:lnTo>
                  <a:pt x="847264" y="1648978"/>
                </a:lnTo>
                <a:lnTo>
                  <a:pt x="883521" y="1625805"/>
                </a:lnTo>
                <a:lnTo>
                  <a:pt x="918881" y="1598427"/>
                </a:lnTo>
                <a:lnTo>
                  <a:pt x="951541" y="1567868"/>
                </a:lnTo>
                <a:lnTo>
                  <a:pt x="981260" y="1534153"/>
                </a:lnTo>
                <a:lnTo>
                  <a:pt x="1007799" y="1497304"/>
                </a:lnTo>
                <a:lnTo>
                  <a:pt x="1030916" y="1457348"/>
                </a:lnTo>
                <a:lnTo>
                  <a:pt x="1050373" y="1414307"/>
                </a:lnTo>
                <a:lnTo>
                  <a:pt x="1065929" y="1368207"/>
                </a:lnTo>
                <a:lnTo>
                  <a:pt x="1075073" y="1321725"/>
                </a:lnTo>
                <a:lnTo>
                  <a:pt x="1079934" y="1269054"/>
                </a:lnTo>
                <a:lnTo>
                  <a:pt x="1080222" y="1219050"/>
                </a:lnTo>
                <a:lnTo>
                  <a:pt x="1076150" y="1172043"/>
                </a:lnTo>
                <a:lnTo>
                  <a:pt x="1067840" y="1127293"/>
                </a:lnTo>
                <a:lnTo>
                  <a:pt x="1055472" y="1084776"/>
                </a:lnTo>
                <a:lnTo>
                  <a:pt x="1039213" y="1044287"/>
                </a:lnTo>
                <a:lnTo>
                  <a:pt x="1019231" y="1005623"/>
                </a:lnTo>
                <a:lnTo>
                  <a:pt x="995691" y="968578"/>
                </a:lnTo>
                <a:lnTo>
                  <a:pt x="980973" y="949107"/>
                </a:lnTo>
                <a:close/>
              </a:path>
              <a:path w="1080770" h="1729104">
                <a:moveTo>
                  <a:pt x="875934" y="76231"/>
                </a:moveTo>
                <a:lnTo>
                  <a:pt x="566886" y="76231"/>
                </a:lnTo>
                <a:lnTo>
                  <a:pt x="609931" y="83469"/>
                </a:lnTo>
                <a:lnTo>
                  <a:pt x="649438" y="100065"/>
                </a:lnTo>
                <a:lnTo>
                  <a:pt x="682643" y="126147"/>
                </a:lnTo>
                <a:lnTo>
                  <a:pt x="712361" y="163485"/>
                </a:lnTo>
                <a:lnTo>
                  <a:pt x="733091" y="202951"/>
                </a:lnTo>
                <a:lnTo>
                  <a:pt x="748396" y="247824"/>
                </a:lnTo>
                <a:lnTo>
                  <a:pt x="758597" y="296637"/>
                </a:lnTo>
                <a:lnTo>
                  <a:pt x="764017" y="347925"/>
                </a:lnTo>
                <a:lnTo>
                  <a:pt x="764977" y="400223"/>
                </a:lnTo>
                <a:lnTo>
                  <a:pt x="761798" y="452065"/>
                </a:lnTo>
                <a:lnTo>
                  <a:pt x="754803" y="501987"/>
                </a:lnTo>
                <a:lnTo>
                  <a:pt x="744312" y="548521"/>
                </a:lnTo>
                <a:lnTo>
                  <a:pt x="730649" y="590205"/>
                </a:lnTo>
                <a:lnTo>
                  <a:pt x="714647" y="625257"/>
                </a:lnTo>
                <a:lnTo>
                  <a:pt x="696359" y="658785"/>
                </a:lnTo>
                <a:lnTo>
                  <a:pt x="675023" y="690027"/>
                </a:lnTo>
                <a:lnTo>
                  <a:pt x="876474" y="690027"/>
                </a:lnTo>
                <a:lnTo>
                  <a:pt x="909433" y="666840"/>
                </a:lnTo>
                <a:lnTo>
                  <a:pt x="946261" y="633994"/>
                </a:lnTo>
                <a:lnTo>
                  <a:pt x="978076" y="598010"/>
                </a:lnTo>
                <a:lnTo>
                  <a:pt x="1004664" y="559313"/>
                </a:lnTo>
                <a:lnTo>
                  <a:pt x="1025811" y="518328"/>
                </a:lnTo>
                <a:lnTo>
                  <a:pt x="1041302" y="475481"/>
                </a:lnTo>
                <a:lnTo>
                  <a:pt x="1050922" y="431197"/>
                </a:lnTo>
                <a:lnTo>
                  <a:pt x="1054457" y="385901"/>
                </a:lnTo>
                <a:lnTo>
                  <a:pt x="1051691" y="340019"/>
                </a:lnTo>
                <a:lnTo>
                  <a:pt x="1042410" y="293976"/>
                </a:lnTo>
                <a:lnTo>
                  <a:pt x="1026400" y="248198"/>
                </a:lnTo>
                <a:lnTo>
                  <a:pt x="1003445" y="203109"/>
                </a:lnTo>
                <a:lnTo>
                  <a:pt x="981347" y="171105"/>
                </a:lnTo>
                <a:lnTo>
                  <a:pt x="947860" y="133037"/>
                </a:lnTo>
                <a:lnTo>
                  <a:pt x="911228" y="100582"/>
                </a:lnTo>
                <a:lnTo>
                  <a:pt x="875934" y="76231"/>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5"/>
              </a:spcBef>
            </a:pPr>
            <a:endParaRPr sz="2050">
              <a:latin typeface="Times New Roman"/>
              <a:cs typeface="Times New Roman"/>
            </a:endParaRPr>
          </a:p>
          <a:p>
            <a:pPr algn="ctr">
              <a:lnSpc>
                <a:spcPct val="100000"/>
              </a:lnSpc>
              <a:spcBef>
                <a:spcPts val="5"/>
              </a:spcBef>
            </a:pPr>
            <a:r>
              <a:rPr dirty="0" sz="2000" b="1">
                <a:latin typeface="Arial"/>
                <a:cs typeface="Arial"/>
              </a:rPr>
              <a:t>Managing</a:t>
            </a:r>
            <a:r>
              <a:rPr dirty="0" sz="2000" spc="-10" b="1">
                <a:latin typeface="Arial"/>
                <a:cs typeface="Arial"/>
              </a:rPr>
              <a:t> </a:t>
            </a:r>
            <a:r>
              <a:rPr dirty="0" sz="2000" b="1">
                <a:latin typeface="Arial"/>
                <a:cs typeface="Arial"/>
              </a:rPr>
              <a:t>Dependencies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20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015" marR="739140">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Track procedural</a:t>
            </a:r>
            <a:r>
              <a:rPr dirty="0" sz="1550" spc="5" b="1">
                <a:latin typeface="Arial"/>
                <a:cs typeface="Arial"/>
              </a:rPr>
              <a:t> </a:t>
            </a:r>
            <a:r>
              <a:rPr dirty="0" sz="1550" spc="10" b="1">
                <a:latin typeface="Arial"/>
                <a:cs typeface="Arial"/>
              </a:rPr>
              <a:t>dependencies</a:t>
            </a:r>
            <a:endParaRPr sz="1550">
              <a:latin typeface="Arial"/>
              <a:cs typeface="Arial"/>
            </a:endParaRPr>
          </a:p>
          <a:p>
            <a:pPr marL="1036319" marR="944880" indent="-327025">
              <a:lnSpc>
                <a:spcPct val="101600"/>
              </a:lnSpc>
              <a:spcBef>
                <a:spcPts val="370"/>
              </a:spcBef>
              <a:buClr>
                <a:srgbClr val="FF0000"/>
              </a:buClr>
              <a:buFont typeface="Arial"/>
              <a:buChar char="•"/>
              <a:tabLst>
                <a:tab pos="1036319" algn="l"/>
                <a:tab pos="1036955" algn="l"/>
              </a:tabLst>
            </a:pPr>
            <a:r>
              <a:rPr dirty="0" sz="1550" spc="10" b="1">
                <a:latin typeface="Arial"/>
                <a:cs typeface="Arial"/>
              </a:rPr>
              <a:t>Predict the </a:t>
            </a:r>
            <a:r>
              <a:rPr dirty="0" sz="1550" spc="5" b="1">
                <a:latin typeface="Arial"/>
                <a:cs typeface="Arial"/>
              </a:rPr>
              <a:t>effect </a:t>
            </a:r>
            <a:r>
              <a:rPr dirty="0" sz="1550" spc="10" b="1">
                <a:latin typeface="Arial"/>
                <a:cs typeface="Arial"/>
              </a:rPr>
              <a:t>of changing a database object  on stored procedures and</a:t>
            </a:r>
            <a:r>
              <a:rPr dirty="0" sz="1550" b="1">
                <a:latin typeface="Arial"/>
                <a:cs typeface="Arial"/>
              </a:rPr>
              <a:t> </a:t>
            </a:r>
            <a:r>
              <a:rPr dirty="0" sz="1550" spc="10" b="1">
                <a:latin typeface="Arial"/>
                <a:cs typeface="Arial"/>
              </a:rPr>
              <a:t>functions</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5" b="1">
                <a:latin typeface="Arial"/>
                <a:cs typeface="Arial"/>
              </a:rPr>
              <a:t>Manage </a:t>
            </a:r>
            <a:r>
              <a:rPr dirty="0" sz="1550" spc="10" b="1">
                <a:latin typeface="Arial"/>
                <a:cs typeface="Arial"/>
              </a:rPr>
              <a:t>procedural</a:t>
            </a:r>
            <a:r>
              <a:rPr dirty="0" sz="1550" b="1">
                <a:latin typeface="Arial"/>
                <a:cs typeface="Arial"/>
              </a:rPr>
              <a:t> </a:t>
            </a:r>
            <a:r>
              <a:rPr dirty="0" sz="1550" spc="10" b="1">
                <a:latin typeface="Arial"/>
                <a:cs typeface="Arial"/>
              </a:rPr>
              <a:t>dependencies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8890">
              <a:lnSpc>
                <a:spcPct val="100000"/>
              </a:lnSpc>
              <a:spcBef>
                <a:spcPts val="111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2</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08160"/>
            <a:ext cx="6270625" cy="71183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Lesson Aim</a:t>
            </a:r>
            <a:endParaRPr sz="1300">
              <a:latin typeface="Arial"/>
              <a:cs typeface="Arial"/>
            </a:endParaRPr>
          </a:p>
          <a:p>
            <a:pPr marL="136525" marR="5080">
              <a:lnSpc>
                <a:spcPct val="100000"/>
              </a:lnSpc>
              <a:spcBef>
                <a:spcPts val="365"/>
              </a:spcBef>
            </a:pPr>
            <a:r>
              <a:rPr dirty="0" sz="1300">
                <a:latin typeface="Times New Roman"/>
                <a:cs typeface="Times New Roman"/>
              </a:rPr>
              <a:t>This lesson introduces you to object dependencies and implicit and explicit recompilation of  invalid</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070354" y="873506"/>
            <a:ext cx="360616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Understanding</a:t>
            </a:r>
            <a:r>
              <a:rPr dirty="0" sz="2000" spc="-40" b="1">
                <a:latin typeface="Arial"/>
                <a:cs typeface="Arial"/>
              </a:rPr>
              <a:t> </a:t>
            </a:r>
            <a:r>
              <a:rPr dirty="0" sz="2000" b="1">
                <a:latin typeface="Arial"/>
                <a:cs typeface="Arial"/>
              </a:rPr>
              <a:t>Dependencies</a:t>
            </a:r>
            <a:endParaRPr sz="2000">
              <a:latin typeface="Arial"/>
              <a:cs typeface="Arial"/>
            </a:endParaRPr>
          </a:p>
        </p:txBody>
      </p:sp>
      <p:grpSp>
        <p:nvGrpSpPr>
          <p:cNvPr id="7" name="object 7"/>
          <p:cNvGrpSpPr/>
          <p:nvPr/>
        </p:nvGrpSpPr>
        <p:grpSpPr>
          <a:xfrm>
            <a:off x="1354264" y="1909762"/>
            <a:ext cx="1971039" cy="2846070"/>
            <a:chOff x="1354264" y="1909762"/>
            <a:chExt cx="1971039" cy="2846070"/>
          </a:xfrm>
        </p:grpSpPr>
        <p:sp>
          <p:nvSpPr>
            <p:cNvPr id="8" name="object 8"/>
            <p:cNvSpPr/>
            <p:nvPr/>
          </p:nvSpPr>
          <p:spPr>
            <a:xfrm>
              <a:off x="1364742" y="1920239"/>
              <a:ext cx="1950085" cy="2825115"/>
            </a:xfrm>
            <a:custGeom>
              <a:avLst/>
              <a:gdLst/>
              <a:ahLst/>
              <a:cxnLst/>
              <a:rect l="l" t="t" r="r" b="b"/>
              <a:pathLst>
                <a:path w="1950085" h="2825115">
                  <a:moveTo>
                    <a:pt x="1949958" y="0"/>
                  </a:moveTo>
                  <a:lnTo>
                    <a:pt x="0" y="0"/>
                  </a:lnTo>
                  <a:lnTo>
                    <a:pt x="0" y="2824733"/>
                  </a:lnTo>
                  <a:lnTo>
                    <a:pt x="1949958" y="2824733"/>
                  </a:lnTo>
                  <a:lnTo>
                    <a:pt x="1949958" y="0"/>
                  </a:lnTo>
                  <a:close/>
                </a:path>
              </a:pathLst>
            </a:custGeom>
            <a:solidFill>
              <a:srgbClr val="CCCCCC"/>
            </a:solidFill>
          </p:spPr>
          <p:txBody>
            <a:bodyPr wrap="square" lIns="0" tIns="0" rIns="0" bIns="0" rtlCol="0"/>
            <a:lstStyle/>
            <a:p/>
          </p:txBody>
        </p:sp>
        <p:sp>
          <p:nvSpPr>
            <p:cNvPr id="9" name="object 9"/>
            <p:cNvSpPr/>
            <p:nvPr/>
          </p:nvSpPr>
          <p:spPr>
            <a:xfrm>
              <a:off x="1364742" y="1920239"/>
              <a:ext cx="1950085" cy="2825115"/>
            </a:xfrm>
            <a:custGeom>
              <a:avLst/>
              <a:gdLst/>
              <a:ahLst/>
              <a:cxnLst/>
              <a:rect l="l" t="t" r="r" b="b"/>
              <a:pathLst>
                <a:path w="1950085" h="2825115">
                  <a:moveTo>
                    <a:pt x="1949958" y="0"/>
                  </a:moveTo>
                  <a:lnTo>
                    <a:pt x="0" y="0"/>
                  </a:lnTo>
                  <a:lnTo>
                    <a:pt x="0" y="2824733"/>
                  </a:lnTo>
                  <a:lnTo>
                    <a:pt x="1949958" y="2824733"/>
                  </a:lnTo>
                  <a:lnTo>
                    <a:pt x="1949958"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440941" y="2175001"/>
            <a:ext cx="1721485" cy="2305685"/>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Database</a:t>
            </a:r>
            <a:r>
              <a:rPr dirty="0" sz="1300" spc="-20" b="1">
                <a:latin typeface="Arial"/>
                <a:cs typeface="Arial"/>
              </a:rPr>
              <a:t> </a:t>
            </a:r>
            <a:r>
              <a:rPr dirty="0" sz="1300" spc="-10" b="1">
                <a:latin typeface="Arial"/>
                <a:cs typeface="Arial"/>
              </a:rPr>
              <a:t>trigger</a:t>
            </a:r>
            <a:endParaRPr sz="1300">
              <a:latin typeface="Arial"/>
              <a:cs typeface="Arial"/>
            </a:endParaRPr>
          </a:p>
          <a:p>
            <a:pPr marR="612775">
              <a:lnSpc>
                <a:spcPct val="158600"/>
              </a:lnSpc>
            </a:pPr>
            <a:r>
              <a:rPr dirty="0" sz="1300" spc="-15" b="1">
                <a:latin typeface="Arial"/>
                <a:cs typeface="Arial"/>
              </a:rPr>
              <a:t>Function  </a:t>
            </a:r>
            <a:r>
              <a:rPr dirty="0" sz="1300" spc="-10" b="1">
                <a:latin typeface="Arial"/>
                <a:cs typeface="Arial"/>
              </a:rPr>
              <a:t>Procedure  Package</a:t>
            </a:r>
            <a:r>
              <a:rPr dirty="0" sz="1300" spc="-75" b="1">
                <a:latin typeface="Arial"/>
                <a:cs typeface="Arial"/>
              </a:rPr>
              <a:t> </a:t>
            </a:r>
            <a:r>
              <a:rPr dirty="0" sz="1300" spc="-10" b="1">
                <a:latin typeface="Arial"/>
                <a:cs typeface="Arial"/>
              </a:rPr>
              <a:t>body</a:t>
            </a:r>
            <a:endParaRPr sz="1300">
              <a:latin typeface="Arial"/>
              <a:cs typeface="Arial"/>
            </a:endParaRPr>
          </a:p>
          <a:p>
            <a:pPr>
              <a:lnSpc>
                <a:spcPct val="100000"/>
              </a:lnSpc>
              <a:spcBef>
                <a:spcPts val="919"/>
              </a:spcBef>
            </a:pPr>
            <a:r>
              <a:rPr dirty="0" sz="1300" spc="-15" b="1">
                <a:latin typeface="Arial"/>
                <a:cs typeface="Arial"/>
              </a:rPr>
              <a:t>Package</a:t>
            </a:r>
            <a:r>
              <a:rPr dirty="0" sz="1300" spc="-55" b="1">
                <a:latin typeface="Arial"/>
                <a:cs typeface="Arial"/>
              </a:rPr>
              <a:t> </a:t>
            </a:r>
            <a:r>
              <a:rPr dirty="0" sz="1300" spc="-10" b="1">
                <a:latin typeface="Arial"/>
                <a:cs typeface="Arial"/>
              </a:rPr>
              <a:t>specification</a:t>
            </a:r>
            <a:endParaRPr sz="1300">
              <a:latin typeface="Arial"/>
              <a:cs typeface="Arial"/>
            </a:endParaRPr>
          </a:p>
          <a:p>
            <a:pPr marR="142240">
              <a:lnSpc>
                <a:spcPts val="1540"/>
              </a:lnSpc>
              <a:spcBef>
                <a:spcPts val="985"/>
              </a:spcBef>
            </a:pPr>
            <a:r>
              <a:rPr dirty="0" sz="1300" spc="-15" b="1">
                <a:latin typeface="Arial"/>
                <a:cs typeface="Arial"/>
              </a:rPr>
              <a:t>User-defined </a:t>
            </a:r>
            <a:r>
              <a:rPr dirty="0" sz="1300" spc="-10" b="1">
                <a:latin typeface="Arial"/>
                <a:cs typeface="Arial"/>
              </a:rPr>
              <a:t>object  and collection</a:t>
            </a:r>
            <a:r>
              <a:rPr dirty="0" sz="1300" spc="-75" b="1">
                <a:latin typeface="Arial"/>
                <a:cs typeface="Arial"/>
              </a:rPr>
              <a:t> </a:t>
            </a:r>
            <a:r>
              <a:rPr dirty="0" sz="1300" spc="-15" b="1">
                <a:latin typeface="Arial"/>
                <a:cs typeface="Arial"/>
              </a:rPr>
              <a:t>types</a:t>
            </a:r>
            <a:endParaRPr sz="1300">
              <a:latin typeface="Arial"/>
              <a:cs typeface="Arial"/>
            </a:endParaRPr>
          </a:p>
          <a:p>
            <a:pPr>
              <a:lnSpc>
                <a:spcPct val="100000"/>
              </a:lnSpc>
              <a:spcBef>
                <a:spcPts val="875"/>
              </a:spcBef>
            </a:pPr>
            <a:r>
              <a:rPr dirty="0" sz="1300" spc="-15" b="1">
                <a:latin typeface="Arial"/>
                <a:cs typeface="Arial"/>
              </a:rPr>
              <a:t>View</a:t>
            </a:r>
            <a:endParaRPr sz="1300">
              <a:latin typeface="Arial"/>
              <a:cs typeface="Arial"/>
            </a:endParaRPr>
          </a:p>
        </p:txBody>
      </p:sp>
      <p:sp>
        <p:nvSpPr>
          <p:cNvPr id="11" name="object 11"/>
          <p:cNvSpPr txBox="1"/>
          <p:nvPr/>
        </p:nvSpPr>
        <p:spPr>
          <a:xfrm>
            <a:off x="4415028" y="1920239"/>
            <a:ext cx="1979930" cy="2825115"/>
          </a:xfrm>
          <a:prstGeom prst="rect">
            <a:avLst/>
          </a:prstGeom>
          <a:solidFill>
            <a:srgbClr val="CCCCCC"/>
          </a:solidFill>
          <a:ln w="20574">
            <a:solidFill>
              <a:srgbClr val="000000"/>
            </a:solidFill>
          </a:ln>
        </p:spPr>
        <p:txBody>
          <a:bodyPr wrap="square" lIns="0" tIns="107950" rIns="0" bIns="0" rtlCol="0" vert="horz">
            <a:spAutoFit/>
          </a:bodyPr>
          <a:lstStyle/>
          <a:p>
            <a:pPr marL="76200">
              <a:lnSpc>
                <a:spcPct val="100000"/>
              </a:lnSpc>
              <a:spcBef>
                <a:spcPts val="850"/>
              </a:spcBef>
            </a:pPr>
            <a:r>
              <a:rPr dirty="0" sz="1300" spc="-15" b="1">
                <a:latin typeface="Arial"/>
                <a:cs typeface="Arial"/>
              </a:rPr>
              <a:t>Function</a:t>
            </a:r>
            <a:endParaRPr sz="1300">
              <a:latin typeface="Arial"/>
              <a:cs typeface="Arial"/>
            </a:endParaRPr>
          </a:p>
          <a:p>
            <a:pPr marL="76200" marR="186690">
              <a:lnSpc>
                <a:spcPct val="158400"/>
              </a:lnSpc>
              <a:spcBef>
                <a:spcPts val="10"/>
              </a:spcBef>
            </a:pPr>
            <a:r>
              <a:rPr dirty="0" sz="1300" spc="-15" b="1">
                <a:latin typeface="Arial"/>
                <a:cs typeface="Arial"/>
              </a:rPr>
              <a:t>Package </a:t>
            </a:r>
            <a:r>
              <a:rPr dirty="0" sz="1300" spc="-10" b="1">
                <a:latin typeface="Arial"/>
                <a:cs typeface="Arial"/>
              </a:rPr>
              <a:t>specification  </a:t>
            </a:r>
            <a:r>
              <a:rPr dirty="0" sz="1300" spc="-15" b="1">
                <a:latin typeface="Arial"/>
                <a:cs typeface="Arial"/>
              </a:rPr>
              <a:t>Procedure</a:t>
            </a:r>
            <a:endParaRPr sz="1300">
              <a:latin typeface="Arial"/>
              <a:cs typeface="Arial"/>
            </a:endParaRPr>
          </a:p>
          <a:p>
            <a:pPr algn="just" marL="76200" marR="1123315">
              <a:lnSpc>
                <a:spcPct val="158900"/>
              </a:lnSpc>
            </a:pPr>
            <a:r>
              <a:rPr dirty="0" sz="1300" spc="-15" b="1">
                <a:latin typeface="Arial"/>
                <a:cs typeface="Arial"/>
              </a:rPr>
              <a:t>Sequence  </a:t>
            </a:r>
            <a:r>
              <a:rPr dirty="0" sz="1300" spc="-15" b="1">
                <a:latin typeface="Arial"/>
                <a:cs typeface="Arial"/>
              </a:rPr>
              <a:t>Synonym  Table</a:t>
            </a:r>
            <a:endParaRPr sz="1300">
              <a:latin typeface="Arial"/>
              <a:cs typeface="Arial"/>
            </a:endParaRPr>
          </a:p>
          <a:p>
            <a:pPr algn="just" marL="76200" marR="323850">
              <a:lnSpc>
                <a:spcPts val="1550"/>
              </a:lnSpc>
              <a:spcBef>
                <a:spcPts val="969"/>
              </a:spcBef>
            </a:pPr>
            <a:r>
              <a:rPr dirty="0" sz="1300" spc="-15" b="1">
                <a:latin typeface="Arial"/>
                <a:cs typeface="Arial"/>
              </a:rPr>
              <a:t>User-defined </a:t>
            </a:r>
            <a:r>
              <a:rPr dirty="0" sz="1300" spc="-10" b="1">
                <a:latin typeface="Arial"/>
                <a:cs typeface="Arial"/>
              </a:rPr>
              <a:t>object  and collection</a:t>
            </a:r>
            <a:r>
              <a:rPr dirty="0" sz="1300" spc="-60" b="1">
                <a:latin typeface="Arial"/>
                <a:cs typeface="Arial"/>
              </a:rPr>
              <a:t> </a:t>
            </a:r>
            <a:r>
              <a:rPr dirty="0" sz="1300" spc="-15" b="1">
                <a:latin typeface="Arial"/>
                <a:cs typeface="Arial"/>
              </a:rPr>
              <a:t>types</a:t>
            </a:r>
            <a:endParaRPr sz="1300">
              <a:latin typeface="Arial"/>
              <a:cs typeface="Arial"/>
            </a:endParaRPr>
          </a:p>
          <a:p>
            <a:pPr marL="76200">
              <a:lnSpc>
                <a:spcPct val="100000"/>
              </a:lnSpc>
              <a:spcBef>
                <a:spcPts val="865"/>
              </a:spcBef>
            </a:pPr>
            <a:r>
              <a:rPr dirty="0" sz="1300" spc="-15" b="1">
                <a:latin typeface="Arial"/>
                <a:cs typeface="Arial"/>
              </a:rPr>
              <a:t>View</a:t>
            </a:r>
            <a:endParaRPr sz="1300">
              <a:latin typeface="Arial"/>
              <a:cs typeface="Arial"/>
            </a:endParaRPr>
          </a:p>
        </p:txBody>
      </p:sp>
      <p:sp>
        <p:nvSpPr>
          <p:cNvPr id="12" name="object 12"/>
          <p:cNvSpPr txBox="1"/>
          <p:nvPr/>
        </p:nvSpPr>
        <p:spPr>
          <a:xfrm>
            <a:off x="4605581" y="1633250"/>
            <a:ext cx="152082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Referenced</a:t>
            </a:r>
            <a:r>
              <a:rPr dirty="0" sz="1300" spc="-75" b="1">
                <a:latin typeface="Arial"/>
                <a:cs typeface="Arial"/>
              </a:rPr>
              <a:t> </a:t>
            </a:r>
            <a:r>
              <a:rPr dirty="0" sz="1300" spc="-10" b="1">
                <a:latin typeface="Arial"/>
                <a:cs typeface="Arial"/>
              </a:rPr>
              <a:t>objects</a:t>
            </a:r>
            <a:endParaRPr sz="1300">
              <a:latin typeface="Arial"/>
              <a:cs typeface="Arial"/>
            </a:endParaRPr>
          </a:p>
        </p:txBody>
      </p:sp>
      <p:sp>
        <p:nvSpPr>
          <p:cNvPr id="13" name="object 13"/>
          <p:cNvSpPr txBox="1"/>
          <p:nvPr/>
        </p:nvSpPr>
        <p:spPr>
          <a:xfrm>
            <a:off x="1553756" y="1633250"/>
            <a:ext cx="147510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Dependent</a:t>
            </a:r>
            <a:r>
              <a:rPr dirty="0" sz="1300" spc="-45" b="1">
                <a:latin typeface="Arial"/>
                <a:cs typeface="Arial"/>
              </a:rPr>
              <a:t> </a:t>
            </a:r>
            <a:r>
              <a:rPr dirty="0" sz="1300" spc="-10" b="1">
                <a:latin typeface="Arial"/>
                <a:cs typeface="Arial"/>
              </a:rPr>
              <a:t>objects</a:t>
            </a:r>
            <a:endParaRPr sz="1300">
              <a:latin typeface="Arial"/>
              <a:cs typeface="Arial"/>
            </a:endParaRPr>
          </a:p>
        </p:txBody>
      </p:sp>
      <p:grpSp>
        <p:nvGrpSpPr>
          <p:cNvPr id="14" name="object 14"/>
          <p:cNvGrpSpPr/>
          <p:nvPr/>
        </p:nvGrpSpPr>
        <p:grpSpPr>
          <a:xfrm>
            <a:off x="3314700" y="3166872"/>
            <a:ext cx="1084580" cy="66675"/>
            <a:chOff x="3314700" y="3166872"/>
            <a:chExt cx="1084580" cy="66675"/>
          </a:xfrm>
        </p:grpSpPr>
        <p:sp>
          <p:nvSpPr>
            <p:cNvPr id="15" name="object 15"/>
            <p:cNvSpPr/>
            <p:nvPr/>
          </p:nvSpPr>
          <p:spPr>
            <a:xfrm>
              <a:off x="3314700" y="3199638"/>
              <a:ext cx="1019175" cy="0"/>
            </a:xfrm>
            <a:custGeom>
              <a:avLst/>
              <a:gdLst/>
              <a:ahLst/>
              <a:cxnLst/>
              <a:rect l="l" t="t" r="r" b="b"/>
              <a:pathLst>
                <a:path w="1019175" h="0">
                  <a:moveTo>
                    <a:pt x="0" y="0"/>
                  </a:moveTo>
                  <a:lnTo>
                    <a:pt x="1018794" y="0"/>
                  </a:lnTo>
                </a:path>
              </a:pathLst>
            </a:custGeom>
            <a:ln w="20574">
              <a:solidFill>
                <a:srgbClr val="000000"/>
              </a:solidFill>
            </a:ln>
          </p:spPr>
          <p:txBody>
            <a:bodyPr wrap="square" lIns="0" tIns="0" rIns="0" bIns="0" rtlCol="0"/>
            <a:lstStyle/>
            <a:p/>
          </p:txBody>
        </p:sp>
        <p:sp>
          <p:nvSpPr>
            <p:cNvPr id="16" name="object 16"/>
            <p:cNvSpPr/>
            <p:nvPr/>
          </p:nvSpPr>
          <p:spPr>
            <a:xfrm>
              <a:off x="4331969" y="3166872"/>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17" name="object 17"/>
          <p:cNvSpPr txBox="1"/>
          <p:nvPr/>
        </p:nvSpPr>
        <p:spPr>
          <a:xfrm>
            <a:off x="731012" y="5608160"/>
            <a:ext cx="6271895" cy="263271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Dependent and Referenced</a:t>
            </a:r>
            <a:r>
              <a:rPr dirty="0" sz="1300" spc="-10" b="1">
                <a:latin typeface="Arial"/>
                <a:cs typeface="Arial"/>
              </a:rPr>
              <a:t> </a:t>
            </a:r>
            <a:r>
              <a:rPr dirty="0" sz="1300" spc="-5" b="1">
                <a:latin typeface="Arial"/>
                <a:cs typeface="Arial"/>
              </a:rPr>
              <a:t>Objects</a:t>
            </a:r>
            <a:endParaRPr sz="1300">
              <a:latin typeface="Arial"/>
              <a:cs typeface="Arial"/>
            </a:endParaRPr>
          </a:p>
          <a:p>
            <a:pPr marL="136525" marR="281940">
              <a:lnSpc>
                <a:spcPct val="99700"/>
              </a:lnSpc>
              <a:spcBef>
                <a:spcPts val="370"/>
              </a:spcBef>
            </a:pPr>
            <a:r>
              <a:rPr dirty="0" sz="1300" spc="-5">
                <a:latin typeface="Times New Roman"/>
                <a:cs typeface="Times New Roman"/>
              </a:rPr>
              <a:t>Some </a:t>
            </a:r>
            <a:r>
              <a:rPr dirty="0" sz="1300">
                <a:latin typeface="Times New Roman"/>
                <a:cs typeface="Times New Roman"/>
              </a:rPr>
              <a:t>objects reference other objects as part of their definitions. For </a:t>
            </a:r>
            <a:r>
              <a:rPr dirty="0" sz="1300" spc="-5">
                <a:latin typeface="Times New Roman"/>
                <a:cs typeface="Times New Roman"/>
              </a:rPr>
              <a:t>example, </a:t>
            </a:r>
            <a:r>
              <a:rPr dirty="0" sz="1300">
                <a:latin typeface="Times New Roman"/>
                <a:cs typeface="Times New Roman"/>
              </a:rPr>
              <a:t>a stored  procedure could contain a </a:t>
            </a:r>
            <a:r>
              <a:rPr dirty="0" sz="1300">
                <a:latin typeface="Courier New"/>
                <a:cs typeface="Courier New"/>
              </a:rPr>
              <a:t>SELECT</a:t>
            </a:r>
            <a:r>
              <a:rPr dirty="0" sz="1300" spc="-500">
                <a:latin typeface="Courier New"/>
                <a:cs typeface="Courier New"/>
              </a:rPr>
              <a:t> </a:t>
            </a:r>
            <a:r>
              <a:rPr dirty="0" sz="1300">
                <a:latin typeface="Times New Roman"/>
                <a:cs typeface="Times New Roman"/>
              </a:rPr>
              <a:t>statement that selects columns from a table. </a:t>
            </a:r>
            <a:r>
              <a:rPr dirty="0" sz="1300" spc="-5">
                <a:latin typeface="Times New Roman"/>
                <a:cs typeface="Times New Roman"/>
              </a:rPr>
              <a:t>For </a:t>
            </a:r>
            <a:r>
              <a:rPr dirty="0" sz="1300">
                <a:latin typeface="Times New Roman"/>
                <a:cs typeface="Times New Roman"/>
              </a:rPr>
              <a:t>this  </a:t>
            </a:r>
            <a:r>
              <a:rPr dirty="0" sz="1300" spc="-5">
                <a:latin typeface="Times New Roman"/>
                <a:cs typeface="Times New Roman"/>
              </a:rPr>
              <a:t>reason, </a:t>
            </a:r>
            <a:r>
              <a:rPr dirty="0" sz="1300">
                <a:latin typeface="Times New Roman"/>
                <a:cs typeface="Times New Roman"/>
              </a:rPr>
              <a:t>the </a:t>
            </a:r>
            <a:r>
              <a:rPr dirty="0" sz="1300" spc="-5">
                <a:latin typeface="Times New Roman"/>
                <a:cs typeface="Times New Roman"/>
              </a:rPr>
              <a:t>stored procedure </a:t>
            </a:r>
            <a:r>
              <a:rPr dirty="0" sz="1300">
                <a:latin typeface="Times New Roman"/>
                <a:cs typeface="Times New Roman"/>
              </a:rPr>
              <a:t>is called a dependent object, whereas the table is called a  referenced object.</a:t>
            </a:r>
            <a:endParaRPr sz="1300">
              <a:latin typeface="Times New Roman"/>
              <a:cs typeface="Times New Roman"/>
            </a:endParaRPr>
          </a:p>
          <a:p>
            <a:pPr algn="just" marL="136525">
              <a:lnSpc>
                <a:spcPct val="100000"/>
              </a:lnSpc>
              <a:spcBef>
                <a:spcPts val="395"/>
              </a:spcBef>
            </a:pPr>
            <a:r>
              <a:rPr dirty="0" sz="1300" spc="-5" b="1">
                <a:latin typeface="Times New Roman"/>
                <a:cs typeface="Times New Roman"/>
              </a:rPr>
              <a:t>Dependency</a:t>
            </a:r>
            <a:r>
              <a:rPr dirty="0" sz="1300" spc="-10" b="1">
                <a:latin typeface="Times New Roman"/>
                <a:cs typeface="Times New Roman"/>
              </a:rPr>
              <a:t> </a:t>
            </a:r>
            <a:r>
              <a:rPr dirty="0" sz="1300" spc="-5" b="1">
                <a:latin typeface="Times New Roman"/>
                <a:cs typeface="Times New Roman"/>
              </a:rPr>
              <a:t>Issues</a:t>
            </a:r>
            <a:endParaRPr sz="1300">
              <a:latin typeface="Times New Roman"/>
              <a:cs typeface="Times New Roman"/>
            </a:endParaRPr>
          </a:p>
          <a:p>
            <a:pPr algn="just" marL="136525" marR="5080">
              <a:lnSpc>
                <a:spcPct val="100000"/>
              </a:lnSpc>
              <a:spcBef>
                <a:spcPts val="390"/>
              </a:spcBef>
            </a:pPr>
            <a:r>
              <a:rPr dirty="0" sz="1300">
                <a:latin typeface="Times New Roman"/>
                <a:cs typeface="Times New Roman"/>
              </a:rPr>
              <a:t>If you alter the definition of a referenced object, dependent objects may or may </a:t>
            </a:r>
            <a:r>
              <a:rPr dirty="0" sz="1300" spc="-5">
                <a:latin typeface="Times New Roman"/>
                <a:cs typeface="Times New Roman"/>
              </a:rPr>
              <a:t>not </a:t>
            </a:r>
            <a:r>
              <a:rPr dirty="0" sz="1300">
                <a:latin typeface="Times New Roman"/>
                <a:cs typeface="Times New Roman"/>
              </a:rPr>
              <a:t>continue  to </a:t>
            </a:r>
            <a:r>
              <a:rPr dirty="0" sz="1300" spc="-5">
                <a:latin typeface="Times New Roman"/>
                <a:cs typeface="Times New Roman"/>
              </a:rPr>
              <a:t>work properly. For </a:t>
            </a:r>
            <a:r>
              <a:rPr dirty="0" sz="1300">
                <a:latin typeface="Times New Roman"/>
                <a:cs typeface="Times New Roman"/>
              </a:rPr>
              <a:t>example, if the table definition is changed, the procedure may or may  not continue to </a:t>
            </a:r>
            <a:r>
              <a:rPr dirty="0" sz="1300" spc="-5">
                <a:latin typeface="Times New Roman"/>
                <a:cs typeface="Times New Roman"/>
              </a:rPr>
              <a:t>work </a:t>
            </a:r>
            <a:r>
              <a:rPr dirty="0" sz="1300">
                <a:latin typeface="Times New Roman"/>
                <a:cs typeface="Times New Roman"/>
              </a:rPr>
              <a:t>without</a:t>
            </a:r>
            <a:r>
              <a:rPr dirty="0" sz="1300" spc="-10">
                <a:latin typeface="Times New Roman"/>
                <a:cs typeface="Times New Roman"/>
              </a:rPr>
              <a:t> </a:t>
            </a:r>
            <a:r>
              <a:rPr dirty="0" sz="1300">
                <a:latin typeface="Times New Roman"/>
                <a:cs typeface="Times New Roman"/>
              </a:rPr>
              <a:t>error.</a:t>
            </a:r>
            <a:endParaRPr sz="1300">
              <a:latin typeface="Times New Roman"/>
              <a:cs typeface="Times New Roman"/>
            </a:endParaRPr>
          </a:p>
          <a:p>
            <a:pPr marL="136525" marR="88265">
              <a:lnSpc>
                <a:spcPct val="97300"/>
              </a:lnSpc>
              <a:spcBef>
                <a:spcPts val="425"/>
              </a:spcBef>
            </a:pPr>
            <a:r>
              <a:rPr dirty="0" sz="1300">
                <a:latin typeface="Times New Roman"/>
                <a:cs typeface="Times New Roman"/>
              </a:rPr>
              <a:t>The Oracle server automatically records dependencies among objects. To manage  dependencies, all schema objects have a status (valid or invalid) that is recorded in the data  dictionary, and you can </a:t>
            </a:r>
            <a:r>
              <a:rPr dirty="0" sz="1300" spc="-5">
                <a:latin typeface="Times New Roman"/>
                <a:cs typeface="Times New Roman"/>
              </a:rPr>
              <a:t>view </a:t>
            </a:r>
            <a:r>
              <a:rPr dirty="0" sz="1300">
                <a:latin typeface="Times New Roman"/>
                <a:cs typeface="Times New Roman"/>
              </a:rPr>
              <a:t>the </a:t>
            </a:r>
            <a:r>
              <a:rPr dirty="0" sz="1300" spc="-5">
                <a:latin typeface="Times New Roman"/>
                <a:cs typeface="Times New Roman"/>
              </a:rPr>
              <a:t>status </a:t>
            </a:r>
            <a:r>
              <a:rPr dirty="0" sz="1300">
                <a:latin typeface="Times New Roman"/>
                <a:cs typeface="Times New Roman"/>
              </a:rPr>
              <a:t>in the </a:t>
            </a:r>
            <a:r>
              <a:rPr dirty="0" sz="1300">
                <a:latin typeface="Courier New"/>
                <a:cs typeface="Courier New"/>
              </a:rPr>
              <a:t>USER_OBJECTS</a:t>
            </a:r>
            <a:r>
              <a:rPr dirty="0" sz="1300" spc="-459">
                <a:latin typeface="Courier New"/>
                <a:cs typeface="Courier New"/>
              </a:rPr>
              <a:t> </a:t>
            </a:r>
            <a:r>
              <a:rPr dirty="0" sz="1300">
                <a:latin typeface="Times New Roman"/>
                <a:cs typeface="Times New Roman"/>
              </a:rPr>
              <a:t>data dictionary view.</a:t>
            </a:r>
            <a:endParaRPr sz="130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3</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18" name="object 18"/>
          <p:cNvGraphicFramePr>
            <a:graphicFrameLocks noGrp="1"/>
          </p:cNvGraphicFramePr>
          <p:nvPr/>
        </p:nvGraphicFramePr>
        <p:xfrm>
          <a:off x="833627" y="8333993"/>
          <a:ext cx="6219825" cy="855344"/>
        </p:xfrm>
        <a:graphic>
          <a:graphicData uri="http://schemas.openxmlformats.org/drawingml/2006/table">
            <a:tbl>
              <a:tblPr firstRow="1" bandRow="1">
                <a:tableStyleId>{2D5ABB26-0587-4C30-8999-92F81FD0307C}</a:tableStyleId>
              </a:tblPr>
              <a:tblGrid>
                <a:gridCol w="838200"/>
                <a:gridCol w="5360670"/>
              </a:tblGrid>
              <a:tr h="280416">
                <a:tc>
                  <a:txBody>
                    <a:bodyPr/>
                    <a:lstStyle/>
                    <a:p>
                      <a:pPr marL="99695">
                        <a:lnSpc>
                          <a:spcPct val="100000"/>
                        </a:lnSpc>
                        <a:spcBef>
                          <a:spcPts val="345"/>
                        </a:spcBef>
                      </a:pPr>
                      <a:r>
                        <a:rPr dirty="0" sz="1200" spc="-10" b="1">
                          <a:latin typeface="Times New Roman"/>
                          <a:cs typeface="Times New Roman"/>
                        </a:rPr>
                        <a:t>Status</a:t>
                      </a:r>
                      <a:endParaRPr sz="1200">
                        <a:latin typeface="Times New Roman"/>
                        <a:cs typeface="Times New Roman"/>
                      </a:endParaRPr>
                    </a:p>
                  </a:txBody>
                  <a:tcPr marL="0" marR="0" marB="0" marT="43815">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99695">
                        <a:lnSpc>
                          <a:spcPct val="100000"/>
                        </a:lnSpc>
                        <a:spcBef>
                          <a:spcPts val="345"/>
                        </a:spcBef>
                      </a:pPr>
                      <a:r>
                        <a:rPr dirty="0" sz="1200" spc="-10" b="1">
                          <a:latin typeface="Times New Roman"/>
                          <a:cs typeface="Times New Roman"/>
                        </a:rPr>
                        <a:t>Significance</a:t>
                      </a:r>
                      <a:endParaRPr sz="1200">
                        <a:latin typeface="Times New Roman"/>
                        <a:cs typeface="Times New Roman"/>
                      </a:endParaRPr>
                    </a:p>
                  </a:txBody>
                  <a:tcPr marL="0" marR="0" marB="0" marT="43815">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r>
              <a:tr h="280416">
                <a:tc>
                  <a:txBody>
                    <a:bodyPr/>
                    <a:lstStyle/>
                    <a:p>
                      <a:pPr marL="99695">
                        <a:lnSpc>
                          <a:spcPct val="100000"/>
                        </a:lnSpc>
                        <a:spcBef>
                          <a:spcPts val="250"/>
                        </a:spcBef>
                      </a:pPr>
                      <a:r>
                        <a:rPr dirty="0" sz="1200" spc="-5" b="1">
                          <a:latin typeface="Courier New"/>
                          <a:cs typeface="Courier New"/>
                        </a:rPr>
                        <a:t>VALID</a:t>
                      </a:r>
                      <a:endParaRPr sz="1200">
                        <a:latin typeface="Courier New"/>
                        <a:cs typeface="Courier New"/>
                      </a:endParaRPr>
                    </a:p>
                  </a:txBody>
                  <a:tcPr marL="0" marR="0" marB="0" marT="3175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99695">
                        <a:lnSpc>
                          <a:spcPct val="100000"/>
                        </a:lnSpc>
                        <a:spcBef>
                          <a:spcPts val="345"/>
                        </a:spcBef>
                      </a:pPr>
                      <a:r>
                        <a:rPr dirty="0" sz="1200" spc="-5">
                          <a:latin typeface="Times New Roman"/>
                          <a:cs typeface="Times New Roman"/>
                        </a:rPr>
                        <a:t>The </a:t>
                      </a:r>
                      <a:r>
                        <a:rPr dirty="0" sz="1200" spc="-10">
                          <a:latin typeface="Times New Roman"/>
                          <a:cs typeface="Times New Roman"/>
                        </a:rPr>
                        <a:t>schema object </a:t>
                      </a:r>
                      <a:r>
                        <a:rPr dirty="0" sz="1200" spc="-5">
                          <a:latin typeface="Times New Roman"/>
                          <a:cs typeface="Times New Roman"/>
                        </a:rPr>
                        <a:t>has </a:t>
                      </a:r>
                      <a:r>
                        <a:rPr dirty="0" sz="1200" spc="-10">
                          <a:latin typeface="Times New Roman"/>
                          <a:cs typeface="Times New Roman"/>
                        </a:rPr>
                        <a:t>been compiled and can </a:t>
                      </a:r>
                      <a:r>
                        <a:rPr dirty="0" sz="1200" spc="-5">
                          <a:latin typeface="Times New Roman"/>
                          <a:cs typeface="Times New Roman"/>
                        </a:rPr>
                        <a:t>be </a:t>
                      </a:r>
                      <a:r>
                        <a:rPr dirty="0" sz="1200" spc="-15">
                          <a:latin typeface="Times New Roman"/>
                          <a:cs typeface="Times New Roman"/>
                        </a:rPr>
                        <a:t>immediately </a:t>
                      </a:r>
                      <a:r>
                        <a:rPr dirty="0" sz="1200" spc="-10">
                          <a:latin typeface="Times New Roman"/>
                          <a:cs typeface="Times New Roman"/>
                        </a:rPr>
                        <a:t>used when</a:t>
                      </a:r>
                      <a:r>
                        <a:rPr dirty="0" sz="1200" spc="85">
                          <a:latin typeface="Times New Roman"/>
                          <a:cs typeface="Times New Roman"/>
                        </a:rPr>
                        <a:t> </a:t>
                      </a:r>
                      <a:r>
                        <a:rPr dirty="0" sz="1200" spc="-10">
                          <a:latin typeface="Times New Roman"/>
                          <a:cs typeface="Times New Roman"/>
                        </a:rPr>
                        <a:t>referenced.</a:t>
                      </a:r>
                      <a:endParaRPr sz="1200">
                        <a:latin typeface="Times New Roman"/>
                        <a:cs typeface="Times New Roman"/>
                      </a:endParaRPr>
                    </a:p>
                  </a:txBody>
                  <a:tcPr marL="0" marR="0" marB="0" marT="43815">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r>
              <a:tr h="280416">
                <a:tc>
                  <a:txBody>
                    <a:bodyPr/>
                    <a:lstStyle/>
                    <a:p>
                      <a:pPr marL="99695">
                        <a:lnSpc>
                          <a:spcPct val="100000"/>
                        </a:lnSpc>
                        <a:spcBef>
                          <a:spcPts val="275"/>
                        </a:spcBef>
                      </a:pPr>
                      <a:r>
                        <a:rPr dirty="0" sz="1200" spc="-5" b="1">
                          <a:latin typeface="Courier New"/>
                          <a:cs typeface="Courier New"/>
                        </a:rPr>
                        <a:t>INVALID</a:t>
                      </a:r>
                      <a:endParaRPr sz="1200">
                        <a:latin typeface="Courier New"/>
                        <a:cs typeface="Courier New"/>
                      </a:endParaRPr>
                    </a:p>
                  </a:txBody>
                  <a:tcPr marL="0" marR="0" marB="0" marT="3492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695">
                        <a:lnSpc>
                          <a:spcPct val="100000"/>
                        </a:lnSpc>
                        <a:spcBef>
                          <a:spcPts val="345"/>
                        </a:spcBef>
                      </a:pPr>
                      <a:r>
                        <a:rPr dirty="0" sz="1200" spc="-5">
                          <a:latin typeface="Times New Roman"/>
                          <a:cs typeface="Times New Roman"/>
                        </a:rPr>
                        <a:t>The </a:t>
                      </a:r>
                      <a:r>
                        <a:rPr dirty="0" sz="1200" spc="-10">
                          <a:latin typeface="Times New Roman"/>
                          <a:cs typeface="Times New Roman"/>
                        </a:rPr>
                        <a:t>schema object must be compiled before </a:t>
                      </a:r>
                      <a:r>
                        <a:rPr dirty="0" sz="1200" spc="-5">
                          <a:latin typeface="Times New Roman"/>
                          <a:cs typeface="Times New Roman"/>
                        </a:rPr>
                        <a:t>it can </a:t>
                      </a:r>
                      <a:r>
                        <a:rPr dirty="0" sz="1200" spc="-10">
                          <a:latin typeface="Times New Roman"/>
                          <a:cs typeface="Times New Roman"/>
                        </a:rPr>
                        <a:t>be used.</a:t>
                      </a:r>
                      <a:endParaRPr sz="1200">
                        <a:latin typeface="Times New Roman"/>
                        <a:cs typeface="Times New Roman"/>
                      </a:endParaRPr>
                    </a:p>
                  </a:txBody>
                  <a:tcPr marL="0" marR="0" marB="0" marT="4381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59776" y="1800796"/>
            <a:ext cx="5254625" cy="3171190"/>
            <a:chOff x="1259776" y="1800796"/>
            <a:chExt cx="5254625" cy="3171190"/>
          </a:xfrm>
        </p:grpSpPr>
        <p:sp>
          <p:nvSpPr>
            <p:cNvPr id="7" name="object 7"/>
            <p:cNvSpPr/>
            <p:nvPr/>
          </p:nvSpPr>
          <p:spPr>
            <a:xfrm>
              <a:off x="1270253" y="1811273"/>
              <a:ext cx="5233670" cy="3150235"/>
            </a:xfrm>
            <a:custGeom>
              <a:avLst/>
              <a:gdLst/>
              <a:ahLst/>
              <a:cxnLst/>
              <a:rect l="l" t="t" r="r" b="b"/>
              <a:pathLst>
                <a:path w="5233670" h="3150235">
                  <a:moveTo>
                    <a:pt x="4841748" y="0"/>
                  </a:moveTo>
                  <a:lnTo>
                    <a:pt x="391668" y="0"/>
                  </a:lnTo>
                  <a:lnTo>
                    <a:pt x="342669" y="3050"/>
                  </a:lnTo>
                  <a:lnTo>
                    <a:pt x="295449" y="11956"/>
                  </a:lnTo>
                  <a:lnTo>
                    <a:pt x="250381" y="26351"/>
                  </a:lnTo>
                  <a:lnTo>
                    <a:pt x="207837" y="45871"/>
                  </a:lnTo>
                  <a:lnTo>
                    <a:pt x="168190" y="70147"/>
                  </a:lnTo>
                  <a:lnTo>
                    <a:pt x="131813" y="98815"/>
                  </a:lnTo>
                  <a:lnTo>
                    <a:pt x="99077" y="131507"/>
                  </a:lnTo>
                  <a:lnTo>
                    <a:pt x="70355" y="167857"/>
                  </a:lnTo>
                  <a:lnTo>
                    <a:pt x="46021" y="207500"/>
                  </a:lnTo>
                  <a:lnTo>
                    <a:pt x="26445" y="250069"/>
                  </a:lnTo>
                  <a:lnTo>
                    <a:pt x="12001" y="295197"/>
                  </a:lnTo>
                  <a:lnTo>
                    <a:pt x="3062" y="342519"/>
                  </a:lnTo>
                  <a:lnTo>
                    <a:pt x="0" y="391668"/>
                  </a:lnTo>
                  <a:lnTo>
                    <a:pt x="0" y="2758440"/>
                  </a:lnTo>
                  <a:lnTo>
                    <a:pt x="3062" y="2807588"/>
                  </a:lnTo>
                  <a:lnTo>
                    <a:pt x="12001" y="2854910"/>
                  </a:lnTo>
                  <a:lnTo>
                    <a:pt x="26445" y="2900038"/>
                  </a:lnTo>
                  <a:lnTo>
                    <a:pt x="46021" y="2942607"/>
                  </a:lnTo>
                  <a:lnTo>
                    <a:pt x="70355" y="2982250"/>
                  </a:lnTo>
                  <a:lnTo>
                    <a:pt x="99077" y="3018600"/>
                  </a:lnTo>
                  <a:lnTo>
                    <a:pt x="131813" y="3051292"/>
                  </a:lnTo>
                  <a:lnTo>
                    <a:pt x="168190" y="3079960"/>
                  </a:lnTo>
                  <a:lnTo>
                    <a:pt x="207837" y="3104236"/>
                  </a:lnTo>
                  <a:lnTo>
                    <a:pt x="250381" y="3123756"/>
                  </a:lnTo>
                  <a:lnTo>
                    <a:pt x="295449" y="3138151"/>
                  </a:lnTo>
                  <a:lnTo>
                    <a:pt x="342669" y="3147057"/>
                  </a:lnTo>
                  <a:lnTo>
                    <a:pt x="391668" y="3150108"/>
                  </a:lnTo>
                  <a:lnTo>
                    <a:pt x="4841748" y="3150108"/>
                  </a:lnTo>
                  <a:lnTo>
                    <a:pt x="4890896" y="3147057"/>
                  </a:lnTo>
                  <a:lnTo>
                    <a:pt x="4938218" y="3138151"/>
                  </a:lnTo>
                  <a:lnTo>
                    <a:pt x="4983346" y="3123756"/>
                  </a:lnTo>
                  <a:lnTo>
                    <a:pt x="5025915" y="3104236"/>
                  </a:lnTo>
                  <a:lnTo>
                    <a:pt x="5065558" y="3079960"/>
                  </a:lnTo>
                  <a:lnTo>
                    <a:pt x="5101908" y="3051292"/>
                  </a:lnTo>
                  <a:lnTo>
                    <a:pt x="5134600" y="3018600"/>
                  </a:lnTo>
                  <a:lnTo>
                    <a:pt x="5163268" y="2982250"/>
                  </a:lnTo>
                  <a:lnTo>
                    <a:pt x="5187544" y="2942607"/>
                  </a:lnTo>
                  <a:lnTo>
                    <a:pt x="5207064" y="2900038"/>
                  </a:lnTo>
                  <a:lnTo>
                    <a:pt x="5221459" y="2854910"/>
                  </a:lnTo>
                  <a:lnTo>
                    <a:pt x="5230365" y="2807588"/>
                  </a:lnTo>
                  <a:lnTo>
                    <a:pt x="5233416" y="2758440"/>
                  </a:lnTo>
                  <a:lnTo>
                    <a:pt x="5233416" y="391668"/>
                  </a:lnTo>
                  <a:lnTo>
                    <a:pt x="5230365" y="342519"/>
                  </a:lnTo>
                  <a:lnTo>
                    <a:pt x="5221459" y="295197"/>
                  </a:lnTo>
                  <a:lnTo>
                    <a:pt x="5207064" y="250069"/>
                  </a:lnTo>
                  <a:lnTo>
                    <a:pt x="5187544" y="207500"/>
                  </a:lnTo>
                  <a:lnTo>
                    <a:pt x="5163268" y="167857"/>
                  </a:lnTo>
                  <a:lnTo>
                    <a:pt x="5134600" y="131507"/>
                  </a:lnTo>
                  <a:lnTo>
                    <a:pt x="5101908" y="98815"/>
                  </a:lnTo>
                  <a:lnTo>
                    <a:pt x="5065558" y="70147"/>
                  </a:lnTo>
                  <a:lnTo>
                    <a:pt x="5025915" y="45871"/>
                  </a:lnTo>
                  <a:lnTo>
                    <a:pt x="4983346" y="26351"/>
                  </a:lnTo>
                  <a:lnTo>
                    <a:pt x="4938218" y="11956"/>
                  </a:lnTo>
                  <a:lnTo>
                    <a:pt x="4890896" y="3050"/>
                  </a:lnTo>
                  <a:lnTo>
                    <a:pt x="4841748" y="0"/>
                  </a:lnTo>
                  <a:close/>
                </a:path>
              </a:pathLst>
            </a:custGeom>
            <a:solidFill>
              <a:srgbClr val="99CCFF"/>
            </a:solidFill>
          </p:spPr>
          <p:txBody>
            <a:bodyPr wrap="square" lIns="0" tIns="0" rIns="0" bIns="0" rtlCol="0"/>
            <a:lstStyle/>
            <a:p/>
          </p:txBody>
        </p:sp>
        <p:sp>
          <p:nvSpPr>
            <p:cNvPr id="8" name="object 8"/>
            <p:cNvSpPr/>
            <p:nvPr/>
          </p:nvSpPr>
          <p:spPr>
            <a:xfrm>
              <a:off x="1270253" y="1811273"/>
              <a:ext cx="5233670" cy="3150235"/>
            </a:xfrm>
            <a:custGeom>
              <a:avLst/>
              <a:gdLst/>
              <a:ahLst/>
              <a:cxnLst/>
              <a:rect l="l" t="t" r="r" b="b"/>
              <a:pathLst>
                <a:path w="5233670" h="3150235">
                  <a:moveTo>
                    <a:pt x="391668" y="0"/>
                  </a:moveTo>
                  <a:lnTo>
                    <a:pt x="342669" y="3050"/>
                  </a:lnTo>
                  <a:lnTo>
                    <a:pt x="295449" y="11956"/>
                  </a:lnTo>
                  <a:lnTo>
                    <a:pt x="250381" y="26351"/>
                  </a:lnTo>
                  <a:lnTo>
                    <a:pt x="207837" y="45871"/>
                  </a:lnTo>
                  <a:lnTo>
                    <a:pt x="168190" y="70147"/>
                  </a:lnTo>
                  <a:lnTo>
                    <a:pt x="131813" y="98815"/>
                  </a:lnTo>
                  <a:lnTo>
                    <a:pt x="99077" y="131507"/>
                  </a:lnTo>
                  <a:lnTo>
                    <a:pt x="70355" y="167857"/>
                  </a:lnTo>
                  <a:lnTo>
                    <a:pt x="46021" y="207500"/>
                  </a:lnTo>
                  <a:lnTo>
                    <a:pt x="26445" y="250069"/>
                  </a:lnTo>
                  <a:lnTo>
                    <a:pt x="12001" y="295197"/>
                  </a:lnTo>
                  <a:lnTo>
                    <a:pt x="3062" y="342519"/>
                  </a:lnTo>
                  <a:lnTo>
                    <a:pt x="0" y="391668"/>
                  </a:lnTo>
                  <a:lnTo>
                    <a:pt x="0" y="2758440"/>
                  </a:lnTo>
                  <a:lnTo>
                    <a:pt x="3062" y="2807588"/>
                  </a:lnTo>
                  <a:lnTo>
                    <a:pt x="12001" y="2854910"/>
                  </a:lnTo>
                  <a:lnTo>
                    <a:pt x="26445" y="2900038"/>
                  </a:lnTo>
                  <a:lnTo>
                    <a:pt x="46021" y="2942607"/>
                  </a:lnTo>
                  <a:lnTo>
                    <a:pt x="70355" y="2982250"/>
                  </a:lnTo>
                  <a:lnTo>
                    <a:pt x="99077" y="3018600"/>
                  </a:lnTo>
                  <a:lnTo>
                    <a:pt x="131813" y="3051292"/>
                  </a:lnTo>
                  <a:lnTo>
                    <a:pt x="168190" y="3079960"/>
                  </a:lnTo>
                  <a:lnTo>
                    <a:pt x="207837" y="3104236"/>
                  </a:lnTo>
                  <a:lnTo>
                    <a:pt x="250381" y="3123756"/>
                  </a:lnTo>
                  <a:lnTo>
                    <a:pt x="295449" y="3138151"/>
                  </a:lnTo>
                  <a:lnTo>
                    <a:pt x="342669" y="3147057"/>
                  </a:lnTo>
                  <a:lnTo>
                    <a:pt x="391668" y="3150108"/>
                  </a:lnTo>
                  <a:lnTo>
                    <a:pt x="4841748" y="3150108"/>
                  </a:lnTo>
                  <a:lnTo>
                    <a:pt x="4890896" y="3147057"/>
                  </a:lnTo>
                  <a:lnTo>
                    <a:pt x="4938218" y="3138151"/>
                  </a:lnTo>
                  <a:lnTo>
                    <a:pt x="4983346" y="3123756"/>
                  </a:lnTo>
                  <a:lnTo>
                    <a:pt x="5025915" y="3104236"/>
                  </a:lnTo>
                  <a:lnTo>
                    <a:pt x="5065558" y="3079960"/>
                  </a:lnTo>
                  <a:lnTo>
                    <a:pt x="5101908" y="3051292"/>
                  </a:lnTo>
                  <a:lnTo>
                    <a:pt x="5134600" y="3018600"/>
                  </a:lnTo>
                  <a:lnTo>
                    <a:pt x="5163268" y="2982250"/>
                  </a:lnTo>
                  <a:lnTo>
                    <a:pt x="5187544" y="2942607"/>
                  </a:lnTo>
                  <a:lnTo>
                    <a:pt x="5207064" y="2900038"/>
                  </a:lnTo>
                  <a:lnTo>
                    <a:pt x="5221459" y="2854910"/>
                  </a:lnTo>
                  <a:lnTo>
                    <a:pt x="5230365" y="2807588"/>
                  </a:lnTo>
                  <a:lnTo>
                    <a:pt x="5233416" y="2758440"/>
                  </a:lnTo>
                  <a:lnTo>
                    <a:pt x="5233416" y="391668"/>
                  </a:lnTo>
                  <a:lnTo>
                    <a:pt x="5230365" y="342519"/>
                  </a:lnTo>
                  <a:lnTo>
                    <a:pt x="5221459" y="295197"/>
                  </a:lnTo>
                  <a:lnTo>
                    <a:pt x="5207064" y="250069"/>
                  </a:lnTo>
                  <a:lnTo>
                    <a:pt x="5187544" y="207500"/>
                  </a:lnTo>
                  <a:lnTo>
                    <a:pt x="5163268" y="167857"/>
                  </a:lnTo>
                  <a:lnTo>
                    <a:pt x="5134600" y="131507"/>
                  </a:lnTo>
                  <a:lnTo>
                    <a:pt x="5101908" y="98815"/>
                  </a:lnTo>
                  <a:lnTo>
                    <a:pt x="5065558" y="70147"/>
                  </a:lnTo>
                  <a:lnTo>
                    <a:pt x="5025915" y="45871"/>
                  </a:lnTo>
                  <a:lnTo>
                    <a:pt x="4983346" y="26351"/>
                  </a:lnTo>
                  <a:lnTo>
                    <a:pt x="4938218" y="11956"/>
                  </a:lnTo>
                  <a:lnTo>
                    <a:pt x="4890896" y="3050"/>
                  </a:lnTo>
                  <a:lnTo>
                    <a:pt x="4841748" y="0"/>
                  </a:lnTo>
                  <a:lnTo>
                    <a:pt x="391668" y="0"/>
                  </a:lnTo>
                  <a:close/>
                </a:path>
              </a:pathLst>
            </a:custGeom>
            <a:ln w="20574">
              <a:solidFill>
                <a:srgbClr val="000000"/>
              </a:solidFill>
            </a:ln>
          </p:spPr>
          <p:txBody>
            <a:bodyPr wrap="square" lIns="0" tIns="0" rIns="0" bIns="0" rtlCol="0"/>
            <a:lstStyle/>
            <a:p/>
          </p:txBody>
        </p:sp>
      </p:grpSp>
      <p:sp>
        <p:nvSpPr>
          <p:cNvPr id="9" name="object 9"/>
          <p:cNvSpPr txBox="1"/>
          <p:nvPr/>
        </p:nvSpPr>
        <p:spPr>
          <a:xfrm>
            <a:off x="3003804" y="873506"/>
            <a:ext cx="173990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Dependencies</a:t>
            </a:r>
            <a:endParaRPr sz="2000">
              <a:latin typeface="Arial"/>
              <a:cs typeface="Arial"/>
            </a:endParaRPr>
          </a:p>
        </p:txBody>
      </p:sp>
      <p:sp>
        <p:nvSpPr>
          <p:cNvPr id="10" name="object 10"/>
          <p:cNvSpPr txBox="1"/>
          <p:nvPr/>
        </p:nvSpPr>
        <p:spPr>
          <a:xfrm>
            <a:off x="3505218" y="1914398"/>
            <a:ext cx="812800" cy="389255"/>
          </a:xfrm>
          <a:prstGeom prst="rect">
            <a:avLst/>
          </a:prstGeom>
        </p:spPr>
        <p:txBody>
          <a:bodyPr wrap="square" lIns="0" tIns="43180" rIns="0" bIns="0" rtlCol="0" vert="horz">
            <a:spAutoFit/>
          </a:bodyPr>
          <a:lstStyle/>
          <a:p>
            <a:pPr marR="5080" indent="108585">
              <a:lnSpc>
                <a:spcPts val="1310"/>
              </a:lnSpc>
              <a:spcBef>
                <a:spcPts val="340"/>
              </a:spcBef>
            </a:pPr>
            <a:r>
              <a:rPr dirty="0" sz="1300" spc="-15" b="1">
                <a:latin typeface="Arial"/>
                <a:cs typeface="Arial"/>
              </a:rPr>
              <a:t>View </a:t>
            </a:r>
            <a:r>
              <a:rPr dirty="0" sz="1300" spc="-10" b="1">
                <a:latin typeface="Arial"/>
                <a:cs typeface="Arial"/>
              </a:rPr>
              <a:t>or  </a:t>
            </a:r>
            <a:r>
              <a:rPr dirty="0" sz="1300" spc="-15" b="1">
                <a:latin typeface="Arial"/>
                <a:cs typeface="Arial"/>
              </a:rPr>
              <a:t>procedure</a:t>
            </a:r>
            <a:endParaRPr sz="1300">
              <a:latin typeface="Arial"/>
              <a:cs typeface="Arial"/>
            </a:endParaRPr>
          </a:p>
        </p:txBody>
      </p:sp>
      <p:grpSp>
        <p:nvGrpSpPr>
          <p:cNvPr id="11" name="object 11"/>
          <p:cNvGrpSpPr/>
          <p:nvPr/>
        </p:nvGrpSpPr>
        <p:grpSpPr>
          <a:xfrm>
            <a:off x="2345626" y="2339530"/>
            <a:ext cx="1947545" cy="942340"/>
            <a:chOff x="2345626" y="2339530"/>
            <a:chExt cx="1947545" cy="942340"/>
          </a:xfrm>
        </p:grpSpPr>
        <p:sp>
          <p:nvSpPr>
            <p:cNvPr id="12" name="object 12"/>
            <p:cNvSpPr/>
            <p:nvPr/>
          </p:nvSpPr>
          <p:spPr>
            <a:xfrm>
              <a:off x="3529584" y="2350007"/>
              <a:ext cx="753110" cy="921385"/>
            </a:xfrm>
            <a:custGeom>
              <a:avLst/>
              <a:gdLst/>
              <a:ahLst/>
              <a:cxnLst/>
              <a:rect l="l" t="t" r="r" b="b"/>
              <a:pathLst>
                <a:path w="753110" h="921385">
                  <a:moveTo>
                    <a:pt x="752856" y="0"/>
                  </a:moveTo>
                  <a:lnTo>
                    <a:pt x="0" y="0"/>
                  </a:lnTo>
                  <a:lnTo>
                    <a:pt x="0" y="909827"/>
                  </a:lnTo>
                  <a:lnTo>
                    <a:pt x="30480" y="921257"/>
                  </a:lnTo>
                  <a:lnTo>
                    <a:pt x="57912" y="915161"/>
                  </a:lnTo>
                  <a:lnTo>
                    <a:pt x="102108" y="886205"/>
                  </a:lnTo>
                  <a:lnTo>
                    <a:pt x="115824" y="856487"/>
                  </a:lnTo>
                  <a:lnTo>
                    <a:pt x="169926" y="856487"/>
                  </a:lnTo>
                  <a:lnTo>
                    <a:pt x="180594" y="861821"/>
                  </a:lnTo>
                  <a:lnTo>
                    <a:pt x="211074" y="861821"/>
                  </a:lnTo>
                  <a:lnTo>
                    <a:pt x="220980" y="864107"/>
                  </a:lnTo>
                  <a:lnTo>
                    <a:pt x="234696" y="872489"/>
                  </a:lnTo>
                  <a:lnTo>
                    <a:pt x="248412" y="872489"/>
                  </a:lnTo>
                  <a:lnTo>
                    <a:pt x="262128" y="875537"/>
                  </a:lnTo>
                  <a:lnTo>
                    <a:pt x="275844" y="875537"/>
                  </a:lnTo>
                  <a:lnTo>
                    <a:pt x="285750" y="872489"/>
                  </a:lnTo>
                  <a:lnTo>
                    <a:pt x="296418" y="867917"/>
                  </a:lnTo>
                  <a:lnTo>
                    <a:pt x="306324" y="861821"/>
                  </a:lnTo>
                  <a:lnTo>
                    <a:pt x="313182" y="854201"/>
                  </a:lnTo>
                  <a:lnTo>
                    <a:pt x="323088" y="845819"/>
                  </a:lnTo>
                  <a:lnTo>
                    <a:pt x="333756" y="838199"/>
                  </a:lnTo>
                  <a:lnTo>
                    <a:pt x="343662" y="830579"/>
                  </a:lnTo>
                  <a:lnTo>
                    <a:pt x="350520" y="822197"/>
                  </a:lnTo>
                  <a:lnTo>
                    <a:pt x="361188" y="819149"/>
                  </a:lnTo>
                  <a:lnTo>
                    <a:pt x="371094" y="814577"/>
                  </a:lnTo>
                  <a:lnTo>
                    <a:pt x="384810" y="810767"/>
                  </a:lnTo>
                  <a:lnTo>
                    <a:pt x="394716" y="808481"/>
                  </a:lnTo>
                  <a:lnTo>
                    <a:pt x="412242" y="806195"/>
                  </a:lnTo>
                  <a:lnTo>
                    <a:pt x="445770" y="806195"/>
                  </a:lnTo>
                  <a:lnTo>
                    <a:pt x="466344" y="803147"/>
                  </a:lnTo>
                  <a:lnTo>
                    <a:pt x="477012" y="800861"/>
                  </a:lnTo>
                  <a:lnTo>
                    <a:pt x="486918" y="794765"/>
                  </a:lnTo>
                  <a:lnTo>
                    <a:pt x="496824" y="790193"/>
                  </a:lnTo>
                  <a:lnTo>
                    <a:pt x="503682" y="782573"/>
                  </a:lnTo>
                  <a:lnTo>
                    <a:pt x="514350" y="774953"/>
                  </a:lnTo>
                  <a:lnTo>
                    <a:pt x="524256" y="768857"/>
                  </a:lnTo>
                  <a:lnTo>
                    <a:pt x="534924" y="766571"/>
                  </a:lnTo>
                  <a:lnTo>
                    <a:pt x="547878" y="758951"/>
                  </a:lnTo>
                  <a:lnTo>
                    <a:pt x="561594" y="752855"/>
                  </a:lnTo>
                  <a:lnTo>
                    <a:pt x="572262" y="749807"/>
                  </a:lnTo>
                  <a:lnTo>
                    <a:pt x="592836" y="749807"/>
                  </a:lnTo>
                  <a:lnTo>
                    <a:pt x="602742" y="747521"/>
                  </a:lnTo>
                  <a:lnTo>
                    <a:pt x="626364" y="736853"/>
                  </a:lnTo>
                  <a:lnTo>
                    <a:pt x="633222" y="729233"/>
                  </a:lnTo>
                  <a:lnTo>
                    <a:pt x="643890" y="720851"/>
                  </a:lnTo>
                  <a:lnTo>
                    <a:pt x="650748" y="710183"/>
                  </a:lnTo>
                  <a:lnTo>
                    <a:pt x="660654" y="701801"/>
                  </a:lnTo>
                  <a:lnTo>
                    <a:pt x="691134" y="678179"/>
                  </a:lnTo>
                  <a:lnTo>
                    <a:pt x="697992" y="669797"/>
                  </a:lnTo>
                  <a:lnTo>
                    <a:pt x="704850" y="662177"/>
                  </a:lnTo>
                  <a:lnTo>
                    <a:pt x="715518" y="654557"/>
                  </a:lnTo>
                  <a:lnTo>
                    <a:pt x="718566" y="646175"/>
                  </a:lnTo>
                  <a:lnTo>
                    <a:pt x="721614" y="638555"/>
                  </a:lnTo>
                  <a:lnTo>
                    <a:pt x="721614" y="622553"/>
                  </a:lnTo>
                  <a:lnTo>
                    <a:pt x="725424" y="614171"/>
                  </a:lnTo>
                  <a:lnTo>
                    <a:pt x="735330" y="608837"/>
                  </a:lnTo>
                  <a:lnTo>
                    <a:pt x="752856" y="592835"/>
                  </a:lnTo>
                  <a:lnTo>
                    <a:pt x="752856" y="0"/>
                  </a:lnTo>
                  <a:close/>
                </a:path>
              </a:pathLst>
            </a:custGeom>
            <a:solidFill>
              <a:srgbClr val="CCCCCC"/>
            </a:solidFill>
          </p:spPr>
          <p:txBody>
            <a:bodyPr wrap="square" lIns="0" tIns="0" rIns="0" bIns="0" rtlCol="0"/>
            <a:lstStyle/>
            <a:p/>
          </p:txBody>
        </p:sp>
        <p:sp>
          <p:nvSpPr>
            <p:cNvPr id="13" name="object 13"/>
            <p:cNvSpPr/>
            <p:nvPr/>
          </p:nvSpPr>
          <p:spPr>
            <a:xfrm>
              <a:off x="3529584" y="2350007"/>
              <a:ext cx="753110" cy="921385"/>
            </a:xfrm>
            <a:custGeom>
              <a:avLst/>
              <a:gdLst/>
              <a:ahLst/>
              <a:cxnLst/>
              <a:rect l="l" t="t" r="r" b="b"/>
              <a:pathLst>
                <a:path w="753110" h="921385">
                  <a:moveTo>
                    <a:pt x="752856" y="592835"/>
                  </a:moveTo>
                  <a:lnTo>
                    <a:pt x="752856" y="0"/>
                  </a:lnTo>
                  <a:lnTo>
                    <a:pt x="0" y="0"/>
                  </a:lnTo>
                  <a:lnTo>
                    <a:pt x="0" y="909827"/>
                  </a:lnTo>
                  <a:lnTo>
                    <a:pt x="30480" y="921257"/>
                  </a:lnTo>
                  <a:lnTo>
                    <a:pt x="57912" y="915161"/>
                  </a:lnTo>
                  <a:lnTo>
                    <a:pt x="102108" y="886205"/>
                  </a:lnTo>
                  <a:lnTo>
                    <a:pt x="115824" y="856487"/>
                  </a:lnTo>
                  <a:lnTo>
                    <a:pt x="169926" y="856487"/>
                  </a:lnTo>
                  <a:lnTo>
                    <a:pt x="180594" y="861821"/>
                  </a:lnTo>
                  <a:lnTo>
                    <a:pt x="211074" y="861821"/>
                  </a:lnTo>
                  <a:lnTo>
                    <a:pt x="220980" y="864107"/>
                  </a:lnTo>
                  <a:lnTo>
                    <a:pt x="234696" y="872489"/>
                  </a:lnTo>
                  <a:lnTo>
                    <a:pt x="248412" y="872489"/>
                  </a:lnTo>
                  <a:lnTo>
                    <a:pt x="262128" y="875537"/>
                  </a:lnTo>
                  <a:lnTo>
                    <a:pt x="275844" y="875537"/>
                  </a:lnTo>
                  <a:lnTo>
                    <a:pt x="285750" y="872489"/>
                  </a:lnTo>
                  <a:lnTo>
                    <a:pt x="296418" y="867917"/>
                  </a:lnTo>
                  <a:lnTo>
                    <a:pt x="306324" y="861821"/>
                  </a:lnTo>
                  <a:lnTo>
                    <a:pt x="313182" y="854201"/>
                  </a:lnTo>
                  <a:lnTo>
                    <a:pt x="323088" y="845819"/>
                  </a:lnTo>
                  <a:lnTo>
                    <a:pt x="333756" y="838199"/>
                  </a:lnTo>
                  <a:lnTo>
                    <a:pt x="343662" y="830579"/>
                  </a:lnTo>
                  <a:lnTo>
                    <a:pt x="350520" y="822197"/>
                  </a:lnTo>
                  <a:lnTo>
                    <a:pt x="361188" y="819149"/>
                  </a:lnTo>
                  <a:lnTo>
                    <a:pt x="371094" y="814577"/>
                  </a:lnTo>
                  <a:lnTo>
                    <a:pt x="384810" y="810767"/>
                  </a:lnTo>
                  <a:lnTo>
                    <a:pt x="394716" y="808481"/>
                  </a:lnTo>
                  <a:lnTo>
                    <a:pt x="412242" y="806195"/>
                  </a:lnTo>
                  <a:lnTo>
                    <a:pt x="445770" y="806195"/>
                  </a:lnTo>
                  <a:lnTo>
                    <a:pt x="466344" y="803147"/>
                  </a:lnTo>
                  <a:lnTo>
                    <a:pt x="477012" y="800861"/>
                  </a:lnTo>
                  <a:lnTo>
                    <a:pt x="486918" y="794765"/>
                  </a:lnTo>
                  <a:lnTo>
                    <a:pt x="496824" y="790193"/>
                  </a:lnTo>
                  <a:lnTo>
                    <a:pt x="503682" y="782573"/>
                  </a:lnTo>
                  <a:lnTo>
                    <a:pt x="514350" y="774953"/>
                  </a:lnTo>
                  <a:lnTo>
                    <a:pt x="524256" y="768857"/>
                  </a:lnTo>
                  <a:lnTo>
                    <a:pt x="534924" y="766571"/>
                  </a:lnTo>
                  <a:lnTo>
                    <a:pt x="547878" y="758951"/>
                  </a:lnTo>
                  <a:lnTo>
                    <a:pt x="561594" y="752855"/>
                  </a:lnTo>
                  <a:lnTo>
                    <a:pt x="572262" y="749807"/>
                  </a:lnTo>
                  <a:lnTo>
                    <a:pt x="592836" y="749807"/>
                  </a:lnTo>
                  <a:lnTo>
                    <a:pt x="602742" y="747521"/>
                  </a:lnTo>
                  <a:lnTo>
                    <a:pt x="616458" y="741425"/>
                  </a:lnTo>
                  <a:lnTo>
                    <a:pt x="626364" y="736853"/>
                  </a:lnTo>
                  <a:lnTo>
                    <a:pt x="633222" y="729233"/>
                  </a:lnTo>
                  <a:lnTo>
                    <a:pt x="643890" y="720851"/>
                  </a:lnTo>
                  <a:lnTo>
                    <a:pt x="650748" y="710183"/>
                  </a:lnTo>
                  <a:lnTo>
                    <a:pt x="660654" y="701801"/>
                  </a:lnTo>
                  <a:lnTo>
                    <a:pt x="670560" y="694181"/>
                  </a:lnTo>
                  <a:lnTo>
                    <a:pt x="681228" y="685799"/>
                  </a:lnTo>
                  <a:lnTo>
                    <a:pt x="691134" y="678179"/>
                  </a:lnTo>
                  <a:lnTo>
                    <a:pt x="697992" y="669797"/>
                  </a:lnTo>
                  <a:lnTo>
                    <a:pt x="704850" y="662177"/>
                  </a:lnTo>
                  <a:lnTo>
                    <a:pt x="715518" y="654557"/>
                  </a:lnTo>
                  <a:lnTo>
                    <a:pt x="718566" y="646175"/>
                  </a:lnTo>
                  <a:lnTo>
                    <a:pt x="721614" y="638555"/>
                  </a:lnTo>
                  <a:lnTo>
                    <a:pt x="721614" y="622553"/>
                  </a:lnTo>
                  <a:lnTo>
                    <a:pt x="725424" y="614171"/>
                  </a:lnTo>
                  <a:lnTo>
                    <a:pt x="735330" y="608837"/>
                  </a:lnTo>
                  <a:lnTo>
                    <a:pt x="752856" y="592835"/>
                  </a:lnTo>
                </a:path>
              </a:pathLst>
            </a:custGeom>
            <a:ln w="20574">
              <a:solidFill>
                <a:srgbClr val="000000"/>
              </a:solidFill>
            </a:ln>
          </p:spPr>
          <p:txBody>
            <a:bodyPr wrap="square" lIns="0" tIns="0" rIns="0" bIns="0" rtlCol="0"/>
            <a:lstStyle/>
            <a:p/>
          </p:txBody>
        </p:sp>
        <p:sp>
          <p:nvSpPr>
            <p:cNvPr id="14" name="object 14"/>
            <p:cNvSpPr/>
            <p:nvPr/>
          </p:nvSpPr>
          <p:spPr>
            <a:xfrm>
              <a:off x="3896106" y="2360675"/>
              <a:ext cx="0" cy="795020"/>
            </a:xfrm>
            <a:custGeom>
              <a:avLst/>
              <a:gdLst/>
              <a:ahLst/>
              <a:cxnLst/>
              <a:rect l="l" t="t" r="r" b="b"/>
              <a:pathLst>
                <a:path w="0" h="795019">
                  <a:moveTo>
                    <a:pt x="0" y="0"/>
                  </a:moveTo>
                  <a:lnTo>
                    <a:pt x="0" y="794766"/>
                  </a:lnTo>
                </a:path>
              </a:pathLst>
            </a:custGeom>
            <a:ln w="20574">
              <a:solidFill>
                <a:srgbClr val="000000"/>
              </a:solidFill>
            </a:ln>
          </p:spPr>
          <p:txBody>
            <a:bodyPr wrap="square" lIns="0" tIns="0" rIns="0" bIns="0" rtlCol="0"/>
            <a:lstStyle/>
            <a:p/>
          </p:txBody>
        </p:sp>
        <p:sp>
          <p:nvSpPr>
            <p:cNvPr id="15" name="object 15"/>
            <p:cNvSpPr/>
            <p:nvPr/>
          </p:nvSpPr>
          <p:spPr>
            <a:xfrm>
              <a:off x="3543300" y="2523743"/>
              <a:ext cx="735330" cy="0"/>
            </a:xfrm>
            <a:custGeom>
              <a:avLst/>
              <a:gdLst/>
              <a:ahLst/>
              <a:cxnLst/>
              <a:rect l="l" t="t" r="r" b="b"/>
              <a:pathLst>
                <a:path w="735329" h="0">
                  <a:moveTo>
                    <a:pt x="0" y="0"/>
                  </a:moveTo>
                  <a:lnTo>
                    <a:pt x="735330" y="0"/>
                  </a:lnTo>
                </a:path>
              </a:pathLst>
            </a:custGeom>
            <a:ln w="20574">
              <a:solidFill>
                <a:srgbClr val="000000"/>
              </a:solidFill>
            </a:ln>
          </p:spPr>
          <p:txBody>
            <a:bodyPr wrap="square" lIns="0" tIns="0" rIns="0" bIns="0" rtlCol="0"/>
            <a:lstStyle/>
            <a:p/>
          </p:txBody>
        </p:sp>
        <p:sp>
          <p:nvSpPr>
            <p:cNvPr id="16" name="object 16"/>
            <p:cNvSpPr/>
            <p:nvPr/>
          </p:nvSpPr>
          <p:spPr>
            <a:xfrm>
              <a:off x="2356104" y="2484119"/>
              <a:ext cx="1040130" cy="519430"/>
            </a:xfrm>
            <a:custGeom>
              <a:avLst/>
              <a:gdLst/>
              <a:ahLst/>
              <a:cxnLst/>
              <a:rect l="l" t="t" r="r" b="b"/>
              <a:pathLst>
                <a:path w="1040129" h="519430">
                  <a:moveTo>
                    <a:pt x="976122" y="0"/>
                  </a:moveTo>
                  <a:lnTo>
                    <a:pt x="64769" y="0"/>
                  </a:lnTo>
                  <a:lnTo>
                    <a:pt x="39540" y="5083"/>
                  </a:lnTo>
                  <a:lnTo>
                    <a:pt x="18954" y="18954"/>
                  </a:lnTo>
                  <a:lnTo>
                    <a:pt x="5083" y="39540"/>
                  </a:lnTo>
                  <a:lnTo>
                    <a:pt x="0" y="64769"/>
                  </a:lnTo>
                  <a:lnTo>
                    <a:pt x="0" y="454152"/>
                  </a:lnTo>
                  <a:lnTo>
                    <a:pt x="5083" y="479381"/>
                  </a:lnTo>
                  <a:lnTo>
                    <a:pt x="18954" y="499967"/>
                  </a:lnTo>
                  <a:lnTo>
                    <a:pt x="39540" y="513838"/>
                  </a:lnTo>
                  <a:lnTo>
                    <a:pt x="64769" y="518922"/>
                  </a:lnTo>
                  <a:lnTo>
                    <a:pt x="976122" y="518922"/>
                  </a:lnTo>
                  <a:lnTo>
                    <a:pt x="1000910" y="513838"/>
                  </a:lnTo>
                  <a:lnTo>
                    <a:pt x="1021270" y="499967"/>
                  </a:lnTo>
                  <a:lnTo>
                    <a:pt x="1035057" y="479381"/>
                  </a:lnTo>
                  <a:lnTo>
                    <a:pt x="1040129" y="454152"/>
                  </a:lnTo>
                  <a:lnTo>
                    <a:pt x="1040129" y="64769"/>
                  </a:lnTo>
                  <a:lnTo>
                    <a:pt x="1035057" y="39540"/>
                  </a:lnTo>
                  <a:lnTo>
                    <a:pt x="1021270" y="18954"/>
                  </a:lnTo>
                  <a:lnTo>
                    <a:pt x="1000910" y="5083"/>
                  </a:lnTo>
                  <a:lnTo>
                    <a:pt x="976122" y="0"/>
                  </a:lnTo>
                  <a:close/>
                </a:path>
              </a:pathLst>
            </a:custGeom>
            <a:solidFill>
              <a:srgbClr val="CCFFCC"/>
            </a:solidFill>
          </p:spPr>
          <p:txBody>
            <a:bodyPr wrap="square" lIns="0" tIns="0" rIns="0" bIns="0" rtlCol="0"/>
            <a:lstStyle/>
            <a:p/>
          </p:txBody>
        </p:sp>
        <p:sp>
          <p:nvSpPr>
            <p:cNvPr id="17" name="object 17"/>
            <p:cNvSpPr/>
            <p:nvPr/>
          </p:nvSpPr>
          <p:spPr>
            <a:xfrm>
              <a:off x="2356104" y="2484119"/>
              <a:ext cx="1040130" cy="519430"/>
            </a:xfrm>
            <a:custGeom>
              <a:avLst/>
              <a:gdLst/>
              <a:ahLst/>
              <a:cxnLst/>
              <a:rect l="l" t="t" r="r" b="b"/>
              <a:pathLst>
                <a:path w="1040129" h="519430">
                  <a:moveTo>
                    <a:pt x="64769" y="0"/>
                  </a:moveTo>
                  <a:lnTo>
                    <a:pt x="39540" y="5083"/>
                  </a:lnTo>
                  <a:lnTo>
                    <a:pt x="18954" y="18954"/>
                  </a:lnTo>
                  <a:lnTo>
                    <a:pt x="5083" y="39540"/>
                  </a:lnTo>
                  <a:lnTo>
                    <a:pt x="0" y="64769"/>
                  </a:lnTo>
                  <a:lnTo>
                    <a:pt x="0" y="454152"/>
                  </a:lnTo>
                  <a:lnTo>
                    <a:pt x="5083" y="479381"/>
                  </a:lnTo>
                  <a:lnTo>
                    <a:pt x="18954" y="499967"/>
                  </a:lnTo>
                  <a:lnTo>
                    <a:pt x="39540" y="513838"/>
                  </a:lnTo>
                  <a:lnTo>
                    <a:pt x="64769" y="518922"/>
                  </a:lnTo>
                  <a:lnTo>
                    <a:pt x="976122" y="518922"/>
                  </a:lnTo>
                  <a:lnTo>
                    <a:pt x="1000910" y="513838"/>
                  </a:lnTo>
                  <a:lnTo>
                    <a:pt x="1021270" y="499967"/>
                  </a:lnTo>
                  <a:lnTo>
                    <a:pt x="1035057" y="479381"/>
                  </a:lnTo>
                  <a:lnTo>
                    <a:pt x="1040129" y="454152"/>
                  </a:lnTo>
                  <a:lnTo>
                    <a:pt x="1040129" y="64769"/>
                  </a:lnTo>
                  <a:lnTo>
                    <a:pt x="1035057" y="39540"/>
                  </a:lnTo>
                  <a:lnTo>
                    <a:pt x="1021270" y="18954"/>
                  </a:lnTo>
                  <a:lnTo>
                    <a:pt x="1000910" y="5083"/>
                  </a:lnTo>
                  <a:lnTo>
                    <a:pt x="976122" y="0"/>
                  </a:lnTo>
                  <a:lnTo>
                    <a:pt x="64769" y="0"/>
                  </a:lnTo>
                  <a:close/>
                </a:path>
              </a:pathLst>
            </a:custGeom>
            <a:ln w="20574">
              <a:solidFill>
                <a:srgbClr val="000000"/>
              </a:solidFill>
            </a:ln>
          </p:spPr>
          <p:txBody>
            <a:bodyPr wrap="square" lIns="0" tIns="0" rIns="0" bIns="0" rtlCol="0"/>
            <a:lstStyle/>
            <a:p/>
          </p:txBody>
        </p:sp>
      </p:grpSp>
      <p:sp>
        <p:nvSpPr>
          <p:cNvPr id="18" name="object 18"/>
          <p:cNvSpPr txBox="1"/>
          <p:nvPr/>
        </p:nvSpPr>
        <p:spPr>
          <a:xfrm>
            <a:off x="2399484" y="2529332"/>
            <a:ext cx="968375" cy="419100"/>
          </a:xfrm>
          <a:prstGeom prst="rect">
            <a:avLst/>
          </a:prstGeom>
        </p:spPr>
        <p:txBody>
          <a:bodyPr wrap="square" lIns="0" tIns="19050" rIns="0" bIns="0" rtlCol="0" vert="horz">
            <a:spAutoFit/>
          </a:bodyPr>
          <a:lstStyle/>
          <a:p>
            <a:pPr marR="5080" indent="245110">
              <a:lnSpc>
                <a:spcPts val="1550"/>
              </a:lnSpc>
              <a:spcBef>
                <a:spcPts val="150"/>
              </a:spcBef>
            </a:pPr>
            <a:r>
              <a:rPr dirty="0" sz="1300" spc="-10" b="1">
                <a:latin typeface="Arial"/>
                <a:cs typeface="Arial"/>
              </a:rPr>
              <a:t>Direct  </a:t>
            </a:r>
            <a:r>
              <a:rPr dirty="0" sz="1300" spc="-15" b="1">
                <a:latin typeface="Arial"/>
                <a:cs typeface="Arial"/>
              </a:rPr>
              <a:t>dependency</a:t>
            </a:r>
            <a:endParaRPr sz="1300">
              <a:latin typeface="Arial"/>
              <a:cs typeface="Arial"/>
            </a:endParaRPr>
          </a:p>
        </p:txBody>
      </p:sp>
      <p:grpSp>
        <p:nvGrpSpPr>
          <p:cNvPr id="19" name="object 19"/>
          <p:cNvGrpSpPr/>
          <p:nvPr/>
        </p:nvGrpSpPr>
        <p:grpSpPr>
          <a:xfrm>
            <a:off x="2206942" y="3089910"/>
            <a:ext cx="3498215" cy="1753235"/>
            <a:chOff x="2206942" y="3089910"/>
            <a:chExt cx="3498215" cy="1753235"/>
          </a:xfrm>
        </p:grpSpPr>
        <p:sp>
          <p:nvSpPr>
            <p:cNvPr id="20" name="object 20"/>
            <p:cNvSpPr/>
            <p:nvPr/>
          </p:nvSpPr>
          <p:spPr>
            <a:xfrm>
              <a:off x="2217419" y="3122676"/>
              <a:ext cx="1223010" cy="0"/>
            </a:xfrm>
            <a:custGeom>
              <a:avLst/>
              <a:gdLst/>
              <a:ahLst/>
              <a:cxnLst/>
              <a:rect l="l" t="t" r="r" b="b"/>
              <a:pathLst>
                <a:path w="1223010" h="0">
                  <a:moveTo>
                    <a:pt x="0" y="0"/>
                  </a:moveTo>
                  <a:lnTo>
                    <a:pt x="1223009" y="0"/>
                  </a:lnTo>
                </a:path>
              </a:pathLst>
            </a:custGeom>
            <a:ln w="20573">
              <a:solidFill>
                <a:srgbClr val="000000"/>
              </a:solidFill>
            </a:ln>
          </p:spPr>
          <p:txBody>
            <a:bodyPr wrap="square" lIns="0" tIns="0" rIns="0" bIns="0" rtlCol="0"/>
            <a:lstStyle/>
            <a:p/>
          </p:txBody>
        </p:sp>
        <p:sp>
          <p:nvSpPr>
            <p:cNvPr id="21" name="object 21"/>
            <p:cNvSpPr/>
            <p:nvPr/>
          </p:nvSpPr>
          <p:spPr>
            <a:xfrm>
              <a:off x="3438905" y="3089910"/>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22" name="object 22"/>
            <p:cNvSpPr/>
            <p:nvPr/>
          </p:nvSpPr>
          <p:spPr>
            <a:xfrm>
              <a:off x="2217419" y="4212336"/>
              <a:ext cx="3423285" cy="0"/>
            </a:xfrm>
            <a:custGeom>
              <a:avLst/>
              <a:gdLst/>
              <a:ahLst/>
              <a:cxnLst/>
              <a:rect l="l" t="t" r="r" b="b"/>
              <a:pathLst>
                <a:path w="3423285" h="0">
                  <a:moveTo>
                    <a:pt x="0" y="0"/>
                  </a:moveTo>
                  <a:lnTo>
                    <a:pt x="3422904" y="0"/>
                  </a:lnTo>
                </a:path>
              </a:pathLst>
            </a:custGeom>
            <a:ln w="20574">
              <a:solidFill>
                <a:srgbClr val="000000"/>
              </a:solidFill>
              <a:prstDash val="sysDash"/>
            </a:ln>
          </p:spPr>
          <p:txBody>
            <a:bodyPr wrap="square" lIns="0" tIns="0" rIns="0" bIns="0" rtlCol="0"/>
            <a:lstStyle/>
            <a:p/>
          </p:txBody>
        </p:sp>
        <p:sp>
          <p:nvSpPr>
            <p:cNvPr id="23" name="object 23"/>
            <p:cNvSpPr/>
            <p:nvPr/>
          </p:nvSpPr>
          <p:spPr>
            <a:xfrm>
              <a:off x="5638800" y="4179570"/>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4" name="object 24"/>
            <p:cNvSpPr/>
            <p:nvPr/>
          </p:nvSpPr>
          <p:spPr>
            <a:xfrm>
              <a:off x="3204209" y="4313682"/>
              <a:ext cx="1303020" cy="519430"/>
            </a:xfrm>
            <a:custGeom>
              <a:avLst/>
              <a:gdLst/>
              <a:ahLst/>
              <a:cxnLst/>
              <a:rect l="l" t="t" r="r" b="b"/>
              <a:pathLst>
                <a:path w="1303020" h="519429">
                  <a:moveTo>
                    <a:pt x="1238250" y="0"/>
                  </a:moveTo>
                  <a:lnTo>
                    <a:pt x="64769" y="0"/>
                  </a:lnTo>
                  <a:lnTo>
                    <a:pt x="39540" y="4964"/>
                  </a:lnTo>
                  <a:lnTo>
                    <a:pt x="18954" y="18573"/>
                  </a:lnTo>
                  <a:lnTo>
                    <a:pt x="5083" y="38897"/>
                  </a:lnTo>
                  <a:lnTo>
                    <a:pt x="0" y="64008"/>
                  </a:lnTo>
                  <a:lnTo>
                    <a:pt x="0" y="454152"/>
                  </a:lnTo>
                  <a:lnTo>
                    <a:pt x="5083" y="479381"/>
                  </a:lnTo>
                  <a:lnTo>
                    <a:pt x="18954" y="499967"/>
                  </a:lnTo>
                  <a:lnTo>
                    <a:pt x="39540" y="513838"/>
                  </a:lnTo>
                  <a:lnTo>
                    <a:pt x="64769" y="518922"/>
                  </a:lnTo>
                  <a:lnTo>
                    <a:pt x="1238250" y="518922"/>
                  </a:lnTo>
                  <a:lnTo>
                    <a:pt x="1263479" y="513838"/>
                  </a:lnTo>
                  <a:lnTo>
                    <a:pt x="1284065" y="499967"/>
                  </a:lnTo>
                  <a:lnTo>
                    <a:pt x="1297936" y="479381"/>
                  </a:lnTo>
                  <a:lnTo>
                    <a:pt x="1303020" y="454152"/>
                  </a:lnTo>
                  <a:lnTo>
                    <a:pt x="1303020" y="64008"/>
                  </a:lnTo>
                  <a:lnTo>
                    <a:pt x="1297936" y="38897"/>
                  </a:lnTo>
                  <a:lnTo>
                    <a:pt x="1284065" y="18573"/>
                  </a:lnTo>
                  <a:lnTo>
                    <a:pt x="1263479" y="4964"/>
                  </a:lnTo>
                  <a:lnTo>
                    <a:pt x="1238250" y="0"/>
                  </a:lnTo>
                  <a:close/>
                </a:path>
              </a:pathLst>
            </a:custGeom>
            <a:solidFill>
              <a:srgbClr val="CCFFCC"/>
            </a:solidFill>
          </p:spPr>
          <p:txBody>
            <a:bodyPr wrap="square" lIns="0" tIns="0" rIns="0" bIns="0" rtlCol="0"/>
            <a:lstStyle/>
            <a:p/>
          </p:txBody>
        </p:sp>
        <p:sp>
          <p:nvSpPr>
            <p:cNvPr id="25" name="object 25"/>
            <p:cNvSpPr/>
            <p:nvPr/>
          </p:nvSpPr>
          <p:spPr>
            <a:xfrm>
              <a:off x="3204209" y="4313682"/>
              <a:ext cx="1303020" cy="519430"/>
            </a:xfrm>
            <a:custGeom>
              <a:avLst/>
              <a:gdLst/>
              <a:ahLst/>
              <a:cxnLst/>
              <a:rect l="l" t="t" r="r" b="b"/>
              <a:pathLst>
                <a:path w="1303020" h="519429">
                  <a:moveTo>
                    <a:pt x="64769" y="0"/>
                  </a:moveTo>
                  <a:lnTo>
                    <a:pt x="39540" y="4964"/>
                  </a:lnTo>
                  <a:lnTo>
                    <a:pt x="18954" y="18573"/>
                  </a:lnTo>
                  <a:lnTo>
                    <a:pt x="5083" y="38897"/>
                  </a:lnTo>
                  <a:lnTo>
                    <a:pt x="0" y="64008"/>
                  </a:lnTo>
                  <a:lnTo>
                    <a:pt x="0" y="454152"/>
                  </a:lnTo>
                  <a:lnTo>
                    <a:pt x="5083" y="479381"/>
                  </a:lnTo>
                  <a:lnTo>
                    <a:pt x="18954" y="499967"/>
                  </a:lnTo>
                  <a:lnTo>
                    <a:pt x="39540" y="513838"/>
                  </a:lnTo>
                  <a:lnTo>
                    <a:pt x="64769" y="518922"/>
                  </a:lnTo>
                  <a:lnTo>
                    <a:pt x="1238250" y="518922"/>
                  </a:lnTo>
                  <a:lnTo>
                    <a:pt x="1263479" y="513838"/>
                  </a:lnTo>
                  <a:lnTo>
                    <a:pt x="1284065" y="499967"/>
                  </a:lnTo>
                  <a:lnTo>
                    <a:pt x="1297936" y="479381"/>
                  </a:lnTo>
                  <a:lnTo>
                    <a:pt x="1303020" y="454152"/>
                  </a:lnTo>
                  <a:lnTo>
                    <a:pt x="1303020" y="64008"/>
                  </a:lnTo>
                  <a:lnTo>
                    <a:pt x="1297936" y="38897"/>
                  </a:lnTo>
                  <a:lnTo>
                    <a:pt x="1284065" y="18573"/>
                  </a:lnTo>
                  <a:lnTo>
                    <a:pt x="1263479" y="4964"/>
                  </a:lnTo>
                  <a:lnTo>
                    <a:pt x="1238250" y="0"/>
                  </a:lnTo>
                  <a:lnTo>
                    <a:pt x="64769" y="0"/>
                  </a:lnTo>
                  <a:close/>
                </a:path>
              </a:pathLst>
            </a:custGeom>
            <a:ln w="20574">
              <a:solidFill>
                <a:srgbClr val="000000"/>
              </a:solidFill>
            </a:ln>
          </p:spPr>
          <p:txBody>
            <a:bodyPr wrap="square" lIns="0" tIns="0" rIns="0" bIns="0" rtlCol="0"/>
            <a:lstStyle/>
            <a:p/>
          </p:txBody>
        </p:sp>
      </p:grpSp>
      <p:sp>
        <p:nvSpPr>
          <p:cNvPr id="26" name="object 26"/>
          <p:cNvSpPr txBox="1"/>
          <p:nvPr/>
        </p:nvSpPr>
        <p:spPr>
          <a:xfrm>
            <a:off x="3377884" y="4358132"/>
            <a:ext cx="968375" cy="419100"/>
          </a:xfrm>
          <a:prstGeom prst="rect">
            <a:avLst/>
          </a:prstGeom>
        </p:spPr>
        <p:txBody>
          <a:bodyPr wrap="square" lIns="0" tIns="19050" rIns="0" bIns="0" rtlCol="0" vert="horz">
            <a:spAutoFit/>
          </a:bodyPr>
          <a:lstStyle/>
          <a:p>
            <a:pPr marR="5080" indent="181610">
              <a:lnSpc>
                <a:spcPts val="1550"/>
              </a:lnSpc>
              <a:spcBef>
                <a:spcPts val="150"/>
              </a:spcBef>
            </a:pPr>
            <a:r>
              <a:rPr dirty="0" sz="1300" spc="-10" b="1">
                <a:latin typeface="Arial"/>
                <a:cs typeface="Arial"/>
              </a:rPr>
              <a:t>Indirect  </a:t>
            </a:r>
            <a:r>
              <a:rPr dirty="0" sz="1300" spc="-15" b="1">
                <a:latin typeface="Arial"/>
                <a:cs typeface="Arial"/>
              </a:rPr>
              <a:t>dependency</a:t>
            </a:r>
            <a:endParaRPr sz="1300">
              <a:latin typeface="Arial"/>
              <a:cs typeface="Arial"/>
            </a:endParaRPr>
          </a:p>
        </p:txBody>
      </p:sp>
      <p:grpSp>
        <p:nvGrpSpPr>
          <p:cNvPr id="27" name="object 27"/>
          <p:cNvGrpSpPr/>
          <p:nvPr/>
        </p:nvGrpSpPr>
        <p:grpSpPr>
          <a:xfrm>
            <a:off x="4416742" y="2472880"/>
            <a:ext cx="1062355" cy="540385"/>
            <a:chOff x="4416742" y="2472880"/>
            <a:chExt cx="1062355" cy="540385"/>
          </a:xfrm>
        </p:grpSpPr>
        <p:sp>
          <p:nvSpPr>
            <p:cNvPr id="28" name="object 28"/>
            <p:cNvSpPr/>
            <p:nvPr/>
          </p:nvSpPr>
          <p:spPr>
            <a:xfrm>
              <a:off x="4427219" y="2483357"/>
              <a:ext cx="1041400" cy="519430"/>
            </a:xfrm>
            <a:custGeom>
              <a:avLst/>
              <a:gdLst/>
              <a:ahLst/>
              <a:cxnLst/>
              <a:rect l="l" t="t" r="r" b="b"/>
              <a:pathLst>
                <a:path w="1041400" h="519430">
                  <a:moveTo>
                    <a:pt x="976122" y="0"/>
                  </a:moveTo>
                  <a:lnTo>
                    <a:pt x="64770" y="0"/>
                  </a:lnTo>
                  <a:lnTo>
                    <a:pt x="39540" y="5072"/>
                  </a:lnTo>
                  <a:lnTo>
                    <a:pt x="18954" y="18859"/>
                  </a:lnTo>
                  <a:lnTo>
                    <a:pt x="5083" y="39219"/>
                  </a:lnTo>
                  <a:lnTo>
                    <a:pt x="0" y="64008"/>
                  </a:lnTo>
                  <a:lnTo>
                    <a:pt x="0" y="454152"/>
                  </a:lnTo>
                  <a:lnTo>
                    <a:pt x="5083" y="479381"/>
                  </a:lnTo>
                  <a:lnTo>
                    <a:pt x="18954" y="499967"/>
                  </a:lnTo>
                  <a:lnTo>
                    <a:pt x="39540" y="513838"/>
                  </a:lnTo>
                  <a:lnTo>
                    <a:pt x="64770" y="518922"/>
                  </a:lnTo>
                  <a:lnTo>
                    <a:pt x="976122" y="518922"/>
                  </a:lnTo>
                  <a:lnTo>
                    <a:pt x="1001351" y="513838"/>
                  </a:lnTo>
                  <a:lnTo>
                    <a:pt x="1021937" y="499967"/>
                  </a:lnTo>
                  <a:lnTo>
                    <a:pt x="1035808" y="479381"/>
                  </a:lnTo>
                  <a:lnTo>
                    <a:pt x="1040892" y="454152"/>
                  </a:lnTo>
                  <a:lnTo>
                    <a:pt x="1040892" y="64008"/>
                  </a:lnTo>
                  <a:lnTo>
                    <a:pt x="1035808" y="39219"/>
                  </a:lnTo>
                  <a:lnTo>
                    <a:pt x="1021937" y="18859"/>
                  </a:lnTo>
                  <a:lnTo>
                    <a:pt x="1001351" y="5072"/>
                  </a:lnTo>
                  <a:lnTo>
                    <a:pt x="976122" y="0"/>
                  </a:lnTo>
                  <a:close/>
                </a:path>
              </a:pathLst>
            </a:custGeom>
            <a:solidFill>
              <a:srgbClr val="CCFFCC"/>
            </a:solidFill>
          </p:spPr>
          <p:txBody>
            <a:bodyPr wrap="square" lIns="0" tIns="0" rIns="0" bIns="0" rtlCol="0"/>
            <a:lstStyle/>
            <a:p/>
          </p:txBody>
        </p:sp>
        <p:sp>
          <p:nvSpPr>
            <p:cNvPr id="29" name="object 29"/>
            <p:cNvSpPr/>
            <p:nvPr/>
          </p:nvSpPr>
          <p:spPr>
            <a:xfrm>
              <a:off x="4427219" y="2483357"/>
              <a:ext cx="1041400" cy="519430"/>
            </a:xfrm>
            <a:custGeom>
              <a:avLst/>
              <a:gdLst/>
              <a:ahLst/>
              <a:cxnLst/>
              <a:rect l="l" t="t" r="r" b="b"/>
              <a:pathLst>
                <a:path w="1041400" h="519430">
                  <a:moveTo>
                    <a:pt x="64770" y="0"/>
                  </a:moveTo>
                  <a:lnTo>
                    <a:pt x="39540" y="5072"/>
                  </a:lnTo>
                  <a:lnTo>
                    <a:pt x="18954" y="18859"/>
                  </a:lnTo>
                  <a:lnTo>
                    <a:pt x="5083" y="39219"/>
                  </a:lnTo>
                  <a:lnTo>
                    <a:pt x="0" y="64008"/>
                  </a:lnTo>
                  <a:lnTo>
                    <a:pt x="0" y="454152"/>
                  </a:lnTo>
                  <a:lnTo>
                    <a:pt x="5083" y="479381"/>
                  </a:lnTo>
                  <a:lnTo>
                    <a:pt x="18954" y="499967"/>
                  </a:lnTo>
                  <a:lnTo>
                    <a:pt x="39540" y="513838"/>
                  </a:lnTo>
                  <a:lnTo>
                    <a:pt x="64770" y="518922"/>
                  </a:lnTo>
                  <a:lnTo>
                    <a:pt x="976122" y="518922"/>
                  </a:lnTo>
                  <a:lnTo>
                    <a:pt x="1001351" y="513838"/>
                  </a:lnTo>
                  <a:lnTo>
                    <a:pt x="1021937" y="499967"/>
                  </a:lnTo>
                  <a:lnTo>
                    <a:pt x="1035808" y="479381"/>
                  </a:lnTo>
                  <a:lnTo>
                    <a:pt x="1040892" y="454152"/>
                  </a:lnTo>
                  <a:lnTo>
                    <a:pt x="1040892" y="64008"/>
                  </a:lnTo>
                  <a:lnTo>
                    <a:pt x="1035808" y="39219"/>
                  </a:lnTo>
                  <a:lnTo>
                    <a:pt x="1021937" y="18859"/>
                  </a:lnTo>
                  <a:lnTo>
                    <a:pt x="1001351" y="5072"/>
                  </a:lnTo>
                  <a:lnTo>
                    <a:pt x="976122" y="0"/>
                  </a:lnTo>
                  <a:lnTo>
                    <a:pt x="64770" y="0"/>
                  </a:lnTo>
                  <a:close/>
                </a:path>
              </a:pathLst>
            </a:custGeom>
            <a:ln w="20574">
              <a:solidFill>
                <a:srgbClr val="000000"/>
              </a:solidFill>
            </a:ln>
          </p:spPr>
          <p:txBody>
            <a:bodyPr wrap="square" lIns="0" tIns="0" rIns="0" bIns="0" rtlCol="0"/>
            <a:lstStyle/>
            <a:p/>
          </p:txBody>
        </p:sp>
      </p:grpSp>
      <p:sp>
        <p:nvSpPr>
          <p:cNvPr id="30" name="object 30"/>
          <p:cNvSpPr txBox="1"/>
          <p:nvPr/>
        </p:nvSpPr>
        <p:spPr>
          <a:xfrm>
            <a:off x="4470600" y="2527808"/>
            <a:ext cx="968375" cy="419100"/>
          </a:xfrm>
          <a:prstGeom prst="rect">
            <a:avLst/>
          </a:prstGeom>
        </p:spPr>
        <p:txBody>
          <a:bodyPr wrap="square" lIns="0" tIns="19050" rIns="0" bIns="0" rtlCol="0" vert="horz">
            <a:spAutoFit/>
          </a:bodyPr>
          <a:lstStyle/>
          <a:p>
            <a:pPr marR="5080" indent="245110">
              <a:lnSpc>
                <a:spcPts val="1550"/>
              </a:lnSpc>
              <a:spcBef>
                <a:spcPts val="150"/>
              </a:spcBef>
            </a:pPr>
            <a:r>
              <a:rPr dirty="0" sz="1300" spc="-10" b="1">
                <a:latin typeface="Arial"/>
                <a:cs typeface="Arial"/>
              </a:rPr>
              <a:t>Direct  </a:t>
            </a:r>
            <a:r>
              <a:rPr dirty="0" sz="1300" spc="-15" b="1">
                <a:latin typeface="Arial"/>
                <a:cs typeface="Arial"/>
              </a:rPr>
              <a:t>dependency</a:t>
            </a:r>
            <a:endParaRPr sz="1300">
              <a:latin typeface="Arial"/>
              <a:cs typeface="Arial"/>
            </a:endParaRPr>
          </a:p>
        </p:txBody>
      </p:sp>
      <p:grpSp>
        <p:nvGrpSpPr>
          <p:cNvPr id="31" name="object 31"/>
          <p:cNvGrpSpPr/>
          <p:nvPr/>
        </p:nvGrpSpPr>
        <p:grpSpPr>
          <a:xfrm>
            <a:off x="4203382" y="3088385"/>
            <a:ext cx="1386205" cy="66675"/>
            <a:chOff x="4203382" y="3088385"/>
            <a:chExt cx="1386205" cy="66675"/>
          </a:xfrm>
        </p:grpSpPr>
        <p:sp>
          <p:nvSpPr>
            <p:cNvPr id="32" name="object 32"/>
            <p:cNvSpPr/>
            <p:nvPr/>
          </p:nvSpPr>
          <p:spPr>
            <a:xfrm>
              <a:off x="4213860" y="3121151"/>
              <a:ext cx="1310640" cy="0"/>
            </a:xfrm>
            <a:custGeom>
              <a:avLst/>
              <a:gdLst/>
              <a:ahLst/>
              <a:cxnLst/>
              <a:rect l="l" t="t" r="r" b="b"/>
              <a:pathLst>
                <a:path w="1310639" h="0">
                  <a:moveTo>
                    <a:pt x="0" y="0"/>
                  </a:moveTo>
                  <a:lnTo>
                    <a:pt x="1310640" y="0"/>
                  </a:lnTo>
                </a:path>
              </a:pathLst>
            </a:custGeom>
            <a:ln w="20574">
              <a:solidFill>
                <a:srgbClr val="000000"/>
              </a:solidFill>
            </a:ln>
          </p:spPr>
          <p:txBody>
            <a:bodyPr wrap="square" lIns="0" tIns="0" rIns="0" bIns="0" rtlCol="0"/>
            <a:lstStyle/>
            <a:p/>
          </p:txBody>
        </p:sp>
        <p:sp>
          <p:nvSpPr>
            <p:cNvPr id="33" name="object 33"/>
            <p:cNvSpPr/>
            <p:nvPr/>
          </p:nvSpPr>
          <p:spPr>
            <a:xfrm>
              <a:off x="5522976" y="308838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grpSp>
      <p:sp>
        <p:nvSpPr>
          <p:cNvPr id="34" name="object 34"/>
          <p:cNvSpPr txBox="1"/>
          <p:nvPr/>
        </p:nvSpPr>
        <p:spPr>
          <a:xfrm>
            <a:off x="3451859" y="3186176"/>
            <a:ext cx="904240" cy="588010"/>
          </a:xfrm>
          <a:prstGeom prst="rect">
            <a:avLst/>
          </a:prstGeom>
        </p:spPr>
        <p:txBody>
          <a:bodyPr wrap="square" lIns="0" tIns="12700" rIns="0" bIns="0" rtlCol="0" vert="horz">
            <a:spAutoFit/>
          </a:bodyPr>
          <a:lstStyle/>
          <a:p>
            <a:pPr marL="17145" marR="5080" indent="-17780">
              <a:lnSpc>
                <a:spcPct val="141900"/>
              </a:lnSpc>
              <a:spcBef>
                <a:spcPts val="100"/>
              </a:spcBef>
            </a:pPr>
            <a:r>
              <a:rPr dirty="0" sz="1300" spc="-10" b="1">
                <a:latin typeface="Arial"/>
                <a:cs typeface="Arial"/>
              </a:rPr>
              <a:t>Referenced  </a:t>
            </a:r>
            <a:r>
              <a:rPr dirty="0" sz="1300" spc="-15" b="1">
                <a:solidFill>
                  <a:srgbClr val="FF0000"/>
                </a:solidFill>
                <a:latin typeface="Arial"/>
                <a:cs typeface="Arial"/>
              </a:rPr>
              <a:t>Dependent</a:t>
            </a:r>
            <a:endParaRPr sz="1300">
              <a:latin typeface="Arial"/>
              <a:cs typeface="Arial"/>
            </a:endParaRPr>
          </a:p>
        </p:txBody>
      </p:sp>
      <p:sp>
        <p:nvSpPr>
          <p:cNvPr id="35" name="object 35"/>
          <p:cNvSpPr txBox="1"/>
          <p:nvPr/>
        </p:nvSpPr>
        <p:spPr>
          <a:xfrm>
            <a:off x="5715003" y="2135297"/>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Table</a:t>
            </a:r>
            <a:endParaRPr sz="1300">
              <a:latin typeface="Arial"/>
              <a:cs typeface="Arial"/>
            </a:endParaRPr>
          </a:p>
        </p:txBody>
      </p:sp>
      <p:grpSp>
        <p:nvGrpSpPr>
          <p:cNvPr id="36" name="object 36"/>
          <p:cNvGrpSpPr/>
          <p:nvPr/>
        </p:nvGrpSpPr>
        <p:grpSpPr>
          <a:xfrm>
            <a:off x="5576506" y="2332672"/>
            <a:ext cx="775335" cy="2040255"/>
            <a:chOff x="5576506" y="2332672"/>
            <a:chExt cx="775335" cy="2040255"/>
          </a:xfrm>
        </p:grpSpPr>
        <p:sp>
          <p:nvSpPr>
            <p:cNvPr id="37" name="object 37"/>
            <p:cNvSpPr/>
            <p:nvPr/>
          </p:nvSpPr>
          <p:spPr>
            <a:xfrm>
              <a:off x="5586984" y="2343150"/>
              <a:ext cx="753110" cy="2019300"/>
            </a:xfrm>
            <a:custGeom>
              <a:avLst/>
              <a:gdLst/>
              <a:ahLst/>
              <a:cxnLst/>
              <a:rect l="l" t="t" r="r" b="b"/>
              <a:pathLst>
                <a:path w="753110" h="2019300">
                  <a:moveTo>
                    <a:pt x="752856" y="0"/>
                  </a:moveTo>
                  <a:lnTo>
                    <a:pt x="0" y="0"/>
                  </a:lnTo>
                  <a:lnTo>
                    <a:pt x="0" y="1994916"/>
                  </a:lnTo>
                  <a:lnTo>
                    <a:pt x="30480" y="2019300"/>
                  </a:lnTo>
                  <a:lnTo>
                    <a:pt x="57912" y="2006346"/>
                  </a:lnTo>
                  <a:lnTo>
                    <a:pt x="102108" y="1943100"/>
                  </a:lnTo>
                  <a:lnTo>
                    <a:pt x="115824" y="1878330"/>
                  </a:lnTo>
                  <a:lnTo>
                    <a:pt x="170688" y="1878330"/>
                  </a:lnTo>
                  <a:lnTo>
                    <a:pt x="180594" y="1889760"/>
                  </a:lnTo>
                  <a:lnTo>
                    <a:pt x="211074" y="1889760"/>
                  </a:lnTo>
                  <a:lnTo>
                    <a:pt x="221742" y="1896618"/>
                  </a:lnTo>
                  <a:lnTo>
                    <a:pt x="235458" y="1913382"/>
                  </a:lnTo>
                  <a:lnTo>
                    <a:pt x="248412" y="1913382"/>
                  </a:lnTo>
                  <a:lnTo>
                    <a:pt x="262128" y="1919478"/>
                  </a:lnTo>
                  <a:lnTo>
                    <a:pt x="275844" y="1919478"/>
                  </a:lnTo>
                  <a:lnTo>
                    <a:pt x="286512" y="1913382"/>
                  </a:lnTo>
                  <a:lnTo>
                    <a:pt x="296418" y="1901952"/>
                  </a:lnTo>
                  <a:lnTo>
                    <a:pt x="306324" y="1889760"/>
                  </a:lnTo>
                  <a:lnTo>
                    <a:pt x="313182" y="1872234"/>
                  </a:lnTo>
                  <a:lnTo>
                    <a:pt x="323850" y="1855470"/>
                  </a:lnTo>
                  <a:lnTo>
                    <a:pt x="333756" y="1837182"/>
                  </a:lnTo>
                  <a:lnTo>
                    <a:pt x="344424" y="1820418"/>
                  </a:lnTo>
                  <a:lnTo>
                    <a:pt x="351282" y="1802130"/>
                  </a:lnTo>
                  <a:lnTo>
                    <a:pt x="361188" y="1796796"/>
                  </a:lnTo>
                  <a:lnTo>
                    <a:pt x="371094" y="1785366"/>
                  </a:lnTo>
                  <a:lnTo>
                    <a:pt x="384810" y="1779270"/>
                  </a:lnTo>
                  <a:lnTo>
                    <a:pt x="395478" y="1773936"/>
                  </a:lnTo>
                  <a:lnTo>
                    <a:pt x="412242" y="1767840"/>
                  </a:lnTo>
                  <a:lnTo>
                    <a:pt x="446532" y="1767840"/>
                  </a:lnTo>
                  <a:lnTo>
                    <a:pt x="467106" y="1760982"/>
                  </a:lnTo>
                  <a:lnTo>
                    <a:pt x="477012" y="1755648"/>
                  </a:lnTo>
                  <a:lnTo>
                    <a:pt x="486918" y="1744218"/>
                  </a:lnTo>
                  <a:lnTo>
                    <a:pt x="497586" y="1732788"/>
                  </a:lnTo>
                  <a:lnTo>
                    <a:pt x="504444" y="1714500"/>
                  </a:lnTo>
                  <a:lnTo>
                    <a:pt x="514350" y="1697736"/>
                  </a:lnTo>
                  <a:lnTo>
                    <a:pt x="525018" y="1686306"/>
                  </a:lnTo>
                  <a:lnTo>
                    <a:pt x="534924" y="1679448"/>
                  </a:lnTo>
                  <a:lnTo>
                    <a:pt x="548640" y="1662684"/>
                  </a:lnTo>
                  <a:lnTo>
                    <a:pt x="562356" y="1651254"/>
                  </a:lnTo>
                  <a:lnTo>
                    <a:pt x="572262" y="1645158"/>
                  </a:lnTo>
                  <a:lnTo>
                    <a:pt x="592836" y="1645158"/>
                  </a:lnTo>
                  <a:lnTo>
                    <a:pt x="602742" y="1639062"/>
                  </a:lnTo>
                  <a:lnTo>
                    <a:pt x="616458" y="1627632"/>
                  </a:lnTo>
                  <a:lnTo>
                    <a:pt x="627126" y="1616202"/>
                  </a:lnTo>
                  <a:lnTo>
                    <a:pt x="633984" y="1598676"/>
                  </a:lnTo>
                  <a:lnTo>
                    <a:pt x="643890" y="1581150"/>
                  </a:lnTo>
                  <a:lnTo>
                    <a:pt x="650748" y="1558290"/>
                  </a:lnTo>
                  <a:lnTo>
                    <a:pt x="660654" y="1540002"/>
                  </a:lnTo>
                  <a:lnTo>
                    <a:pt x="671322" y="1523238"/>
                  </a:lnTo>
                  <a:lnTo>
                    <a:pt x="681228" y="1504950"/>
                  </a:lnTo>
                  <a:lnTo>
                    <a:pt x="691896" y="1487424"/>
                  </a:lnTo>
                  <a:lnTo>
                    <a:pt x="698754" y="1469136"/>
                  </a:lnTo>
                  <a:lnTo>
                    <a:pt x="705612" y="1452372"/>
                  </a:lnTo>
                  <a:lnTo>
                    <a:pt x="715518" y="1435608"/>
                  </a:lnTo>
                  <a:lnTo>
                    <a:pt x="718566" y="1417320"/>
                  </a:lnTo>
                  <a:lnTo>
                    <a:pt x="722376" y="1400556"/>
                  </a:lnTo>
                  <a:lnTo>
                    <a:pt x="722376" y="1364742"/>
                  </a:lnTo>
                  <a:lnTo>
                    <a:pt x="725424" y="1347978"/>
                  </a:lnTo>
                  <a:lnTo>
                    <a:pt x="736092" y="1335786"/>
                  </a:lnTo>
                  <a:lnTo>
                    <a:pt x="752856" y="1299972"/>
                  </a:lnTo>
                  <a:lnTo>
                    <a:pt x="752856" y="0"/>
                  </a:lnTo>
                  <a:close/>
                </a:path>
              </a:pathLst>
            </a:custGeom>
            <a:solidFill>
              <a:srgbClr val="CCCCCC"/>
            </a:solidFill>
          </p:spPr>
          <p:txBody>
            <a:bodyPr wrap="square" lIns="0" tIns="0" rIns="0" bIns="0" rtlCol="0"/>
            <a:lstStyle/>
            <a:p/>
          </p:txBody>
        </p:sp>
        <p:sp>
          <p:nvSpPr>
            <p:cNvPr id="38" name="object 38"/>
            <p:cNvSpPr/>
            <p:nvPr/>
          </p:nvSpPr>
          <p:spPr>
            <a:xfrm>
              <a:off x="5586984" y="2343150"/>
              <a:ext cx="753110" cy="2019300"/>
            </a:xfrm>
            <a:custGeom>
              <a:avLst/>
              <a:gdLst/>
              <a:ahLst/>
              <a:cxnLst/>
              <a:rect l="l" t="t" r="r" b="b"/>
              <a:pathLst>
                <a:path w="753110" h="2019300">
                  <a:moveTo>
                    <a:pt x="752856" y="1299972"/>
                  </a:moveTo>
                  <a:lnTo>
                    <a:pt x="752856" y="0"/>
                  </a:lnTo>
                  <a:lnTo>
                    <a:pt x="0" y="0"/>
                  </a:lnTo>
                  <a:lnTo>
                    <a:pt x="0" y="1994916"/>
                  </a:lnTo>
                  <a:lnTo>
                    <a:pt x="30480" y="2019300"/>
                  </a:lnTo>
                  <a:lnTo>
                    <a:pt x="57912" y="2006346"/>
                  </a:lnTo>
                  <a:lnTo>
                    <a:pt x="102108" y="1943100"/>
                  </a:lnTo>
                  <a:lnTo>
                    <a:pt x="115824" y="1878330"/>
                  </a:lnTo>
                  <a:lnTo>
                    <a:pt x="170688" y="1878330"/>
                  </a:lnTo>
                  <a:lnTo>
                    <a:pt x="180594" y="1889760"/>
                  </a:lnTo>
                  <a:lnTo>
                    <a:pt x="211074" y="1889760"/>
                  </a:lnTo>
                  <a:lnTo>
                    <a:pt x="221742" y="1896618"/>
                  </a:lnTo>
                  <a:lnTo>
                    <a:pt x="235458" y="1913382"/>
                  </a:lnTo>
                  <a:lnTo>
                    <a:pt x="248412" y="1913382"/>
                  </a:lnTo>
                  <a:lnTo>
                    <a:pt x="262128" y="1919478"/>
                  </a:lnTo>
                  <a:lnTo>
                    <a:pt x="275844" y="1919478"/>
                  </a:lnTo>
                  <a:lnTo>
                    <a:pt x="286512" y="1913382"/>
                  </a:lnTo>
                  <a:lnTo>
                    <a:pt x="296418" y="1901952"/>
                  </a:lnTo>
                  <a:lnTo>
                    <a:pt x="306324" y="1889760"/>
                  </a:lnTo>
                  <a:lnTo>
                    <a:pt x="313182" y="1872234"/>
                  </a:lnTo>
                  <a:lnTo>
                    <a:pt x="323850" y="1855470"/>
                  </a:lnTo>
                  <a:lnTo>
                    <a:pt x="333756" y="1837182"/>
                  </a:lnTo>
                  <a:lnTo>
                    <a:pt x="344424" y="1820418"/>
                  </a:lnTo>
                  <a:lnTo>
                    <a:pt x="351282" y="1802130"/>
                  </a:lnTo>
                  <a:lnTo>
                    <a:pt x="361188" y="1796796"/>
                  </a:lnTo>
                  <a:lnTo>
                    <a:pt x="371094" y="1785366"/>
                  </a:lnTo>
                  <a:lnTo>
                    <a:pt x="384810" y="1779270"/>
                  </a:lnTo>
                  <a:lnTo>
                    <a:pt x="395478" y="1773936"/>
                  </a:lnTo>
                  <a:lnTo>
                    <a:pt x="412242" y="1767840"/>
                  </a:lnTo>
                  <a:lnTo>
                    <a:pt x="446532" y="1767840"/>
                  </a:lnTo>
                  <a:lnTo>
                    <a:pt x="467106" y="1760982"/>
                  </a:lnTo>
                  <a:lnTo>
                    <a:pt x="477012" y="1755648"/>
                  </a:lnTo>
                  <a:lnTo>
                    <a:pt x="486918" y="1744218"/>
                  </a:lnTo>
                  <a:lnTo>
                    <a:pt x="497586" y="1732788"/>
                  </a:lnTo>
                  <a:lnTo>
                    <a:pt x="504444" y="1714500"/>
                  </a:lnTo>
                  <a:lnTo>
                    <a:pt x="514350" y="1697736"/>
                  </a:lnTo>
                  <a:lnTo>
                    <a:pt x="525018" y="1686306"/>
                  </a:lnTo>
                  <a:lnTo>
                    <a:pt x="534924" y="1679448"/>
                  </a:lnTo>
                  <a:lnTo>
                    <a:pt x="548640" y="1662684"/>
                  </a:lnTo>
                  <a:lnTo>
                    <a:pt x="562356" y="1651254"/>
                  </a:lnTo>
                  <a:lnTo>
                    <a:pt x="572262" y="1645158"/>
                  </a:lnTo>
                  <a:lnTo>
                    <a:pt x="592836" y="1645158"/>
                  </a:lnTo>
                  <a:lnTo>
                    <a:pt x="602742" y="1639062"/>
                  </a:lnTo>
                  <a:lnTo>
                    <a:pt x="616458" y="1627632"/>
                  </a:lnTo>
                  <a:lnTo>
                    <a:pt x="627126" y="1616202"/>
                  </a:lnTo>
                  <a:lnTo>
                    <a:pt x="633984" y="1598676"/>
                  </a:lnTo>
                  <a:lnTo>
                    <a:pt x="643890" y="1581150"/>
                  </a:lnTo>
                  <a:lnTo>
                    <a:pt x="650748" y="1558290"/>
                  </a:lnTo>
                  <a:lnTo>
                    <a:pt x="660654" y="1540002"/>
                  </a:lnTo>
                  <a:lnTo>
                    <a:pt x="671322" y="1523238"/>
                  </a:lnTo>
                  <a:lnTo>
                    <a:pt x="681228" y="1504950"/>
                  </a:lnTo>
                  <a:lnTo>
                    <a:pt x="691896" y="1487424"/>
                  </a:lnTo>
                  <a:lnTo>
                    <a:pt x="698754" y="1469136"/>
                  </a:lnTo>
                  <a:lnTo>
                    <a:pt x="705612" y="1452372"/>
                  </a:lnTo>
                  <a:lnTo>
                    <a:pt x="715518" y="1435608"/>
                  </a:lnTo>
                  <a:lnTo>
                    <a:pt x="718566" y="1417320"/>
                  </a:lnTo>
                  <a:lnTo>
                    <a:pt x="722376" y="1400556"/>
                  </a:lnTo>
                  <a:lnTo>
                    <a:pt x="722376" y="1364742"/>
                  </a:lnTo>
                  <a:lnTo>
                    <a:pt x="725424" y="1347978"/>
                  </a:lnTo>
                  <a:lnTo>
                    <a:pt x="736092" y="1335786"/>
                  </a:lnTo>
                  <a:lnTo>
                    <a:pt x="752856" y="1299972"/>
                  </a:lnTo>
                </a:path>
              </a:pathLst>
            </a:custGeom>
            <a:ln w="20574">
              <a:solidFill>
                <a:srgbClr val="000000"/>
              </a:solidFill>
            </a:ln>
          </p:spPr>
          <p:txBody>
            <a:bodyPr wrap="square" lIns="0" tIns="0" rIns="0" bIns="0" rtlCol="0"/>
            <a:lstStyle/>
            <a:p/>
          </p:txBody>
        </p:sp>
        <p:sp>
          <p:nvSpPr>
            <p:cNvPr id="39" name="object 39"/>
            <p:cNvSpPr/>
            <p:nvPr/>
          </p:nvSpPr>
          <p:spPr>
            <a:xfrm>
              <a:off x="5964936" y="2353818"/>
              <a:ext cx="0" cy="1743075"/>
            </a:xfrm>
            <a:custGeom>
              <a:avLst/>
              <a:gdLst/>
              <a:ahLst/>
              <a:cxnLst/>
              <a:rect l="l" t="t" r="r" b="b"/>
              <a:pathLst>
                <a:path w="0" h="1743075">
                  <a:moveTo>
                    <a:pt x="0" y="0"/>
                  </a:moveTo>
                  <a:lnTo>
                    <a:pt x="0" y="1742694"/>
                  </a:lnTo>
                </a:path>
              </a:pathLst>
            </a:custGeom>
            <a:ln w="20574">
              <a:solidFill>
                <a:srgbClr val="000000"/>
              </a:solidFill>
            </a:ln>
          </p:spPr>
          <p:txBody>
            <a:bodyPr wrap="square" lIns="0" tIns="0" rIns="0" bIns="0" rtlCol="0"/>
            <a:lstStyle/>
            <a:p/>
          </p:txBody>
        </p:sp>
        <p:sp>
          <p:nvSpPr>
            <p:cNvPr id="40" name="object 40"/>
            <p:cNvSpPr/>
            <p:nvPr/>
          </p:nvSpPr>
          <p:spPr>
            <a:xfrm>
              <a:off x="5598414" y="2525268"/>
              <a:ext cx="742950" cy="0"/>
            </a:xfrm>
            <a:custGeom>
              <a:avLst/>
              <a:gdLst/>
              <a:ahLst/>
              <a:cxnLst/>
              <a:rect l="l" t="t" r="r" b="b"/>
              <a:pathLst>
                <a:path w="742950" h="0">
                  <a:moveTo>
                    <a:pt x="0" y="0"/>
                  </a:moveTo>
                  <a:lnTo>
                    <a:pt x="742950" y="0"/>
                  </a:lnTo>
                </a:path>
              </a:pathLst>
            </a:custGeom>
            <a:ln w="20574">
              <a:solidFill>
                <a:srgbClr val="000000"/>
              </a:solidFill>
            </a:ln>
          </p:spPr>
          <p:txBody>
            <a:bodyPr wrap="square" lIns="0" tIns="0" rIns="0" bIns="0" rtlCol="0"/>
            <a:lstStyle/>
            <a:p/>
          </p:txBody>
        </p:sp>
      </p:grpSp>
      <p:sp>
        <p:nvSpPr>
          <p:cNvPr id="41" name="object 41"/>
          <p:cNvSpPr txBox="1"/>
          <p:nvPr/>
        </p:nvSpPr>
        <p:spPr>
          <a:xfrm>
            <a:off x="5514594" y="4348988"/>
            <a:ext cx="90424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Referenced</a:t>
            </a:r>
            <a:endParaRPr sz="1300">
              <a:latin typeface="Arial"/>
              <a:cs typeface="Arial"/>
            </a:endParaRPr>
          </a:p>
        </p:txBody>
      </p:sp>
      <p:grpSp>
        <p:nvGrpSpPr>
          <p:cNvPr id="42" name="object 42"/>
          <p:cNvGrpSpPr/>
          <p:nvPr/>
        </p:nvGrpSpPr>
        <p:grpSpPr>
          <a:xfrm>
            <a:off x="1388744" y="2345817"/>
            <a:ext cx="839469" cy="1995805"/>
            <a:chOff x="1388744" y="2345817"/>
            <a:chExt cx="839469" cy="1995805"/>
          </a:xfrm>
        </p:grpSpPr>
        <p:sp>
          <p:nvSpPr>
            <p:cNvPr id="43" name="object 43"/>
            <p:cNvSpPr/>
            <p:nvPr/>
          </p:nvSpPr>
          <p:spPr>
            <a:xfrm>
              <a:off x="1399031" y="2356104"/>
              <a:ext cx="818515" cy="1975485"/>
            </a:xfrm>
            <a:custGeom>
              <a:avLst/>
              <a:gdLst/>
              <a:ahLst/>
              <a:cxnLst/>
              <a:rect l="l" t="t" r="r" b="b"/>
              <a:pathLst>
                <a:path w="818514" h="1975485">
                  <a:moveTo>
                    <a:pt x="818388" y="0"/>
                  </a:moveTo>
                  <a:lnTo>
                    <a:pt x="0" y="0"/>
                  </a:lnTo>
                  <a:lnTo>
                    <a:pt x="0" y="1975103"/>
                  </a:lnTo>
                  <a:lnTo>
                    <a:pt x="818388" y="1975103"/>
                  </a:lnTo>
                  <a:lnTo>
                    <a:pt x="818388" y="0"/>
                  </a:lnTo>
                  <a:close/>
                </a:path>
              </a:pathLst>
            </a:custGeom>
            <a:solidFill>
              <a:srgbClr val="CCCCCC"/>
            </a:solidFill>
          </p:spPr>
          <p:txBody>
            <a:bodyPr wrap="square" lIns="0" tIns="0" rIns="0" bIns="0" rtlCol="0"/>
            <a:lstStyle/>
            <a:p/>
          </p:txBody>
        </p:sp>
        <p:sp>
          <p:nvSpPr>
            <p:cNvPr id="44" name="object 44"/>
            <p:cNvSpPr/>
            <p:nvPr/>
          </p:nvSpPr>
          <p:spPr>
            <a:xfrm>
              <a:off x="1399031" y="2356104"/>
              <a:ext cx="818515" cy="1975485"/>
            </a:xfrm>
            <a:custGeom>
              <a:avLst/>
              <a:gdLst/>
              <a:ahLst/>
              <a:cxnLst/>
              <a:rect l="l" t="t" r="r" b="b"/>
              <a:pathLst>
                <a:path w="818514" h="1975485">
                  <a:moveTo>
                    <a:pt x="818388" y="0"/>
                  </a:moveTo>
                  <a:lnTo>
                    <a:pt x="0" y="0"/>
                  </a:lnTo>
                  <a:lnTo>
                    <a:pt x="0" y="1975103"/>
                  </a:lnTo>
                  <a:lnTo>
                    <a:pt x="818388" y="1975103"/>
                  </a:lnTo>
                  <a:lnTo>
                    <a:pt x="818388" y="0"/>
                  </a:lnTo>
                  <a:close/>
                </a:path>
              </a:pathLst>
            </a:custGeom>
            <a:ln w="20574">
              <a:solidFill>
                <a:srgbClr val="000000"/>
              </a:solidFill>
            </a:ln>
          </p:spPr>
          <p:txBody>
            <a:bodyPr wrap="square" lIns="0" tIns="0" rIns="0" bIns="0" rtlCol="0"/>
            <a:lstStyle/>
            <a:p/>
          </p:txBody>
        </p:sp>
      </p:grpSp>
      <p:sp>
        <p:nvSpPr>
          <p:cNvPr id="45" name="object 45"/>
          <p:cNvSpPr txBox="1"/>
          <p:nvPr/>
        </p:nvSpPr>
        <p:spPr>
          <a:xfrm>
            <a:off x="1418082" y="2135377"/>
            <a:ext cx="821055" cy="1406525"/>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a:p>
            <a:pPr algn="just" marL="34290" marR="78105">
              <a:lnSpc>
                <a:spcPct val="102200"/>
              </a:lnSpc>
              <a:spcBef>
                <a:spcPts val="735"/>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49" name="object 4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0" name="object 50"/>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4</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6" name="object 46"/>
          <p:cNvSpPr txBox="1"/>
          <p:nvPr/>
        </p:nvSpPr>
        <p:spPr>
          <a:xfrm>
            <a:off x="1395145" y="4349048"/>
            <a:ext cx="8572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Dependent</a:t>
            </a:r>
            <a:endParaRPr sz="1300">
              <a:latin typeface="Arial"/>
              <a:cs typeface="Arial"/>
            </a:endParaRPr>
          </a:p>
        </p:txBody>
      </p:sp>
      <p:sp>
        <p:nvSpPr>
          <p:cNvPr id="47" name="object 47"/>
          <p:cNvSpPr txBox="1"/>
          <p:nvPr/>
        </p:nvSpPr>
        <p:spPr>
          <a:xfrm>
            <a:off x="731012" y="5608160"/>
            <a:ext cx="6250305" cy="189928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Dependent </a:t>
            </a:r>
            <a:r>
              <a:rPr dirty="0" sz="1300" b="1">
                <a:latin typeface="Arial"/>
                <a:cs typeface="Arial"/>
              </a:rPr>
              <a:t>and </a:t>
            </a:r>
            <a:r>
              <a:rPr dirty="0" sz="1300" spc="-5" b="1">
                <a:latin typeface="Arial"/>
                <a:cs typeface="Arial"/>
              </a:rPr>
              <a:t>Referenced Objects</a:t>
            </a:r>
            <a:r>
              <a:rPr dirty="0" sz="1300" spc="-10" b="1">
                <a:latin typeface="Arial"/>
                <a:cs typeface="Arial"/>
              </a:rPr>
              <a:t> </a:t>
            </a:r>
            <a:r>
              <a:rPr dirty="0" sz="1300" b="1">
                <a:latin typeface="Arial"/>
                <a:cs typeface="Arial"/>
              </a:rPr>
              <a:t>(continued)</a:t>
            </a:r>
            <a:endParaRPr sz="1300">
              <a:latin typeface="Arial"/>
              <a:cs typeface="Arial"/>
            </a:endParaRPr>
          </a:p>
          <a:p>
            <a:pPr marL="136525" marR="5080">
              <a:lnSpc>
                <a:spcPct val="100000"/>
              </a:lnSpc>
              <a:spcBef>
                <a:spcPts val="365"/>
              </a:spcBef>
            </a:pPr>
            <a:r>
              <a:rPr dirty="0" sz="1300">
                <a:latin typeface="Times New Roman"/>
                <a:cs typeface="Times New Roman"/>
              </a:rPr>
              <a:t>A procedure or function </a:t>
            </a:r>
            <a:r>
              <a:rPr dirty="0" sz="1300" spc="-5">
                <a:latin typeface="Times New Roman"/>
                <a:cs typeface="Times New Roman"/>
              </a:rPr>
              <a:t>can </a:t>
            </a:r>
            <a:r>
              <a:rPr dirty="0" sz="1300">
                <a:latin typeface="Times New Roman"/>
                <a:cs typeface="Times New Roman"/>
              </a:rPr>
              <a:t>directly or indirectly (through an intermediate view, procedure,  function, or packaged procedure or function) reference the following</a:t>
            </a:r>
            <a:r>
              <a:rPr dirty="0" sz="1300" spc="-25">
                <a:latin typeface="Times New Roman"/>
                <a:cs typeface="Times New Roman"/>
              </a:rPr>
              <a:t> </a:t>
            </a:r>
            <a:r>
              <a:rPr dirty="0" sz="1300">
                <a:latin typeface="Times New Roman"/>
                <a:cs typeface="Times New Roman"/>
              </a:rPr>
              <a:t>objects:</a:t>
            </a:r>
            <a:endParaRPr sz="1300">
              <a:latin typeface="Times New Roman"/>
              <a:cs typeface="Times New Roman"/>
            </a:endParaRPr>
          </a:p>
          <a:p>
            <a:pPr marL="508000" indent="-248285">
              <a:lnSpc>
                <a:spcPts val="1550"/>
              </a:lnSpc>
              <a:buChar char="•"/>
              <a:tabLst>
                <a:tab pos="507365" algn="l"/>
                <a:tab pos="508634" algn="l"/>
              </a:tabLst>
            </a:pPr>
            <a:r>
              <a:rPr dirty="0" sz="1300" spc="-5">
                <a:latin typeface="Times New Roman"/>
                <a:cs typeface="Times New Roman"/>
              </a:rPr>
              <a:t>Tables</a:t>
            </a:r>
            <a:endParaRPr sz="1300">
              <a:latin typeface="Times New Roman"/>
              <a:cs typeface="Times New Roman"/>
            </a:endParaRPr>
          </a:p>
          <a:p>
            <a:pPr marL="508000" indent="-248285">
              <a:lnSpc>
                <a:spcPts val="1555"/>
              </a:lnSpc>
              <a:buChar char="•"/>
              <a:tabLst>
                <a:tab pos="507365" algn="l"/>
                <a:tab pos="508634" algn="l"/>
              </a:tabLst>
            </a:pPr>
            <a:r>
              <a:rPr dirty="0" sz="1300" spc="-5">
                <a:latin typeface="Times New Roman"/>
                <a:cs typeface="Times New Roman"/>
              </a:rPr>
              <a:t>Views</a:t>
            </a:r>
            <a:endParaRPr sz="1300">
              <a:latin typeface="Times New Roman"/>
              <a:cs typeface="Times New Roman"/>
            </a:endParaRPr>
          </a:p>
          <a:p>
            <a:pPr marL="508000" indent="-248285">
              <a:lnSpc>
                <a:spcPct val="100000"/>
              </a:lnSpc>
              <a:buChar char="•"/>
              <a:tabLst>
                <a:tab pos="508000" algn="l"/>
                <a:tab pos="508634" algn="l"/>
              </a:tabLst>
            </a:pPr>
            <a:r>
              <a:rPr dirty="0" sz="1300">
                <a:latin typeface="Times New Roman"/>
                <a:cs typeface="Times New Roman"/>
              </a:rPr>
              <a:t>Sequences</a:t>
            </a:r>
            <a:endParaRPr sz="1300">
              <a:latin typeface="Times New Roman"/>
              <a:cs typeface="Times New Roman"/>
            </a:endParaRPr>
          </a:p>
          <a:p>
            <a:pPr marL="507365" indent="-247650">
              <a:lnSpc>
                <a:spcPts val="1555"/>
              </a:lnSpc>
              <a:buChar char="•"/>
              <a:tabLst>
                <a:tab pos="507365" algn="l"/>
                <a:tab pos="508000" algn="l"/>
              </a:tabLst>
            </a:pPr>
            <a:r>
              <a:rPr dirty="0" sz="1300" spc="-5">
                <a:latin typeface="Times New Roman"/>
                <a:cs typeface="Times New Roman"/>
              </a:rPr>
              <a:t>Procedures</a:t>
            </a:r>
            <a:endParaRPr sz="1300">
              <a:latin typeface="Times New Roman"/>
              <a:cs typeface="Times New Roman"/>
            </a:endParaRPr>
          </a:p>
          <a:p>
            <a:pPr marL="508000" indent="-248285">
              <a:lnSpc>
                <a:spcPts val="1555"/>
              </a:lnSpc>
              <a:buChar char="•"/>
              <a:tabLst>
                <a:tab pos="508000" algn="l"/>
                <a:tab pos="508634" algn="l"/>
              </a:tabLst>
            </a:pPr>
            <a:r>
              <a:rPr dirty="0" sz="1300">
                <a:latin typeface="Times New Roman"/>
                <a:cs typeface="Times New Roman"/>
              </a:rPr>
              <a:t>Functions</a:t>
            </a:r>
            <a:endParaRPr sz="1300">
              <a:latin typeface="Times New Roman"/>
              <a:cs typeface="Times New Roman"/>
            </a:endParaRPr>
          </a:p>
          <a:p>
            <a:pPr marL="508000" indent="-248285">
              <a:lnSpc>
                <a:spcPct val="100000"/>
              </a:lnSpc>
              <a:buChar char="•"/>
              <a:tabLst>
                <a:tab pos="507365" algn="l"/>
                <a:tab pos="508634" algn="l"/>
              </a:tabLst>
            </a:pPr>
            <a:r>
              <a:rPr dirty="0" sz="1300">
                <a:latin typeface="Times New Roman"/>
                <a:cs typeface="Times New Roman"/>
              </a:rPr>
              <a:t>Packaged procedures or</a:t>
            </a:r>
            <a:r>
              <a:rPr dirty="0" sz="1300" spc="-15">
                <a:latin typeface="Times New Roman"/>
                <a:cs typeface="Times New Roman"/>
              </a:rPr>
              <a:t> </a:t>
            </a:r>
            <a:r>
              <a:rPr dirty="0" sz="1300">
                <a:latin typeface="Times New Roman"/>
                <a:cs typeface="Times New Roman"/>
              </a:rPr>
              <a:t>functions</a:t>
            </a:r>
            <a:endParaRPr sz="1300">
              <a:latin typeface="Times New Roman"/>
              <a:cs typeface="Times New Roman"/>
            </a:endParaRPr>
          </a:p>
        </p:txBody>
      </p:sp>
      <p:sp>
        <p:nvSpPr>
          <p:cNvPr id="48" name="object 4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14640" y="1854898"/>
            <a:ext cx="5147310" cy="1753870"/>
            <a:chOff x="1314640" y="1854898"/>
            <a:chExt cx="5147310" cy="1753870"/>
          </a:xfrm>
        </p:grpSpPr>
        <p:sp>
          <p:nvSpPr>
            <p:cNvPr id="7" name="object 7"/>
            <p:cNvSpPr/>
            <p:nvPr/>
          </p:nvSpPr>
          <p:spPr>
            <a:xfrm>
              <a:off x="1325117" y="1865375"/>
              <a:ext cx="5126355" cy="1732914"/>
            </a:xfrm>
            <a:custGeom>
              <a:avLst/>
              <a:gdLst/>
              <a:ahLst/>
              <a:cxnLst/>
              <a:rect l="l" t="t" r="r" b="b"/>
              <a:pathLst>
                <a:path w="5126355" h="1732914">
                  <a:moveTo>
                    <a:pt x="4911090" y="0"/>
                  </a:moveTo>
                  <a:lnTo>
                    <a:pt x="215646" y="0"/>
                  </a:ln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close/>
                </a:path>
              </a:pathLst>
            </a:custGeom>
            <a:solidFill>
              <a:srgbClr val="99CCFF"/>
            </a:solidFill>
          </p:spPr>
          <p:txBody>
            <a:bodyPr wrap="square" lIns="0" tIns="0" rIns="0" bIns="0" rtlCol="0"/>
            <a:lstStyle/>
            <a:p/>
          </p:txBody>
        </p:sp>
        <p:sp>
          <p:nvSpPr>
            <p:cNvPr id="8" name="object 8"/>
            <p:cNvSpPr/>
            <p:nvPr/>
          </p:nvSpPr>
          <p:spPr>
            <a:xfrm>
              <a:off x="1325117" y="1865375"/>
              <a:ext cx="5126355" cy="1732914"/>
            </a:xfrm>
            <a:custGeom>
              <a:avLst/>
              <a:gdLst/>
              <a:ahLst/>
              <a:cxnLst/>
              <a:rect l="l" t="t" r="r" b="b"/>
              <a:pathLst>
                <a:path w="5126355" h="1732914">
                  <a:moveTo>
                    <a:pt x="215646" y="0"/>
                  </a:move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lnTo>
                    <a:pt x="215646" y="0"/>
                  </a:lnTo>
                  <a:close/>
                </a:path>
              </a:pathLst>
            </a:custGeom>
            <a:ln w="20574">
              <a:solidFill>
                <a:srgbClr val="000000"/>
              </a:solidFill>
            </a:ln>
          </p:spPr>
          <p:txBody>
            <a:bodyPr wrap="square" lIns="0" tIns="0" rIns="0" bIns="0" rtlCol="0"/>
            <a:lstStyle/>
            <a:p/>
          </p:txBody>
        </p:sp>
        <p:sp>
          <p:nvSpPr>
            <p:cNvPr id="9" name="object 9"/>
            <p:cNvSpPr/>
            <p:nvPr/>
          </p:nvSpPr>
          <p:spPr>
            <a:xfrm>
              <a:off x="1325117" y="1865375"/>
              <a:ext cx="5126355" cy="1732914"/>
            </a:xfrm>
            <a:custGeom>
              <a:avLst/>
              <a:gdLst/>
              <a:ahLst/>
              <a:cxnLst/>
              <a:rect l="l" t="t" r="r" b="b"/>
              <a:pathLst>
                <a:path w="5126355" h="1732914">
                  <a:moveTo>
                    <a:pt x="4911090" y="0"/>
                  </a:moveTo>
                  <a:lnTo>
                    <a:pt x="215646" y="0"/>
                  </a:ln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close/>
                </a:path>
              </a:pathLst>
            </a:custGeom>
            <a:solidFill>
              <a:srgbClr val="99CCFF"/>
            </a:solidFill>
          </p:spPr>
          <p:txBody>
            <a:bodyPr wrap="square" lIns="0" tIns="0" rIns="0" bIns="0" rtlCol="0"/>
            <a:lstStyle/>
            <a:p/>
          </p:txBody>
        </p:sp>
        <p:sp>
          <p:nvSpPr>
            <p:cNvPr id="10" name="object 10"/>
            <p:cNvSpPr/>
            <p:nvPr/>
          </p:nvSpPr>
          <p:spPr>
            <a:xfrm>
              <a:off x="1325117" y="1865375"/>
              <a:ext cx="5126355" cy="1732914"/>
            </a:xfrm>
            <a:custGeom>
              <a:avLst/>
              <a:gdLst/>
              <a:ahLst/>
              <a:cxnLst/>
              <a:rect l="l" t="t" r="r" b="b"/>
              <a:pathLst>
                <a:path w="5126355" h="1732914">
                  <a:moveTo>
                    <a:pt x="215646" y="0"/>
                  </a:move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lnTo>
                    <a:pt x="215646" y="0"/>
                  </a:lnTo>
                  <a:close/>
                </a:path>
              </a:pathLst>
            </a:custGeom>
            <a:ln w="20574">
              <a:solidFill>
                <a:srgbClr val="000000"/>
              </a:solidFill>
            </a:ln>
          </p:spPr>
          <p:txBody>
            <a:bodyPr wrap="square" lIns="0" tIns="0" rIns="0" bIns="0" rtlCol="0"/>
            <a:lstStyle/>
            <a:p/>
          </p:txBody>
        </p:sp>
        <p:sp>
          <p:nvSpPr>
            <p:cNvPr id="11" name="object 11"/>
            <p:cNvSpPr/>
            <p:nvPr/>
          </p:nvSpPr>
          <p:spPr>
            <a:xfrm>
              <a:off x="1564386" y="2221991"/>
              <a:ext cx="836294" cy="892810"/>
            </a:xfrm>
            <a:custGeom>
              <a:avLst/>
              <a:gdLst/>
              <a:ahLst/>
              <a:cxnLst/>
              <a:rect l="l" t="t" r="r" b="b"/>
              <a:pathLst>
                <a:path w="836294" h="892810">
                  <a:moveTo>
                    <a:pt x="835913" y="0"/>
                  </a:moveTo>
                  <a:lnTo>
                    <a:pt x="0" y="0"/>
                  </a:lnTo>
                  <a:lnTo>
                    <a:pt x="0" y="892301"/>
                  </a:lnTo>
                  <a:lnTo>
                    <a:pt x="835913" y="892301"/>
                  </a:lnTo>
                  <a:lnTo>
                    <a:pt x="835913" y="0"/>
                  </a:lnTo>
                  <a:close/>
                </a:path>
              </a:pathLst>
            </a:custGeom>
            <a:solidFill>
              <a:srgbClr val="CCCCCC"/>
            </a:solidFill>
          </p:spPr>
          <p:txBody>
            <a:bodyPr wrap="square" lIns="0" tIns="0" rIns="0" bIns="0" rtlCol="0"/>
            <a:lstStyle/>
            <a:p/>
          </p:txBody>
        </p:sp>
        <p:sp>
          <p:nvSpPr>
            <p:cNvPr id="12" name="object 12"/>
            <p:cNvSpPr/>
            <p:nvPr/>
          </p:nvSpPr>
          <p:spPr>
            <a:xfrm>
              <a:off x="1564386" y="2221991"/>
              <a:ext cx="836294" cy="892810"/>
            </a:xfrm>
            <a:custGeom>
              <a:avLst/>
              <a:gdLst/>
              <a:ahLst/>
              <a:cxnLst/>
              <a:rect l="l" t="t" r="r" b="b"/>
              <a:pathLst>
                <a:path w="836294" h="892810">
                  <a:moveTo>
                    <a:pt x="835913" y="0"/>
                  </a:moveTo>
                  <a:lnTo>
                    <a:pt x="0" y="0"/>
                  </a:lnTo>
                  <a:lnTo>
                    <a:pt x="0" y="892301"/>
                  </a:lnTo>
                  <a:lnTo>
                    <a:pt x="835913" y="892301"/>
                  </a:lnTo>
                  <a:lnTo>
                    <a:pt x="835913" y="0"/>
                  </a:lnTo>
                  <a:close/>
                </a:path>
              </a:pathLst>
            </a:custGeom>
            <a:ln w="20574">
              <a:solidFill>
                <a:srgbClr val="000000"/>
              </a:solidFill>
            </a:ln>
          </p:spPr>
          <p:txBody>
            <a:bodyPr wrap="square" lIns="0" tIns="0" rIns="0" bIns="0" rtlCol="0"/>
            <a:lstStyle/>
            <a:p/>
          </p:txBody>
        </p:sp>
      </p:grpSp>
      <p:sp>
        <p:nvSpPr>
          <p:cNvPr id="13" name="object 13"/>
          <p:cNvSpPr txBox="1"/>
          <p:nvPr/>
        </p:nvSpPr>
        <p:spPr>
          <a:xfrm>
            <a:off x="2636520" y="873506"/>
            <a:ext cx="247459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Local</a:t>
            </a:r>
            <a:r>
              <a:rPr dirty="0" sz="2000" spc="-60" b="1">
                <a:latin typeface="Arial"/>
                <a:cs typeface="Arial"/>
              </a:rPr>
              <a:t> </a:t>
            </a:r>
            <a:r>
              <a:rPr dirty="0" sz="2000" b="1">
                <a:latin typeface="Arial"/>
                <a:cs typeface="Arial"/>
              </a:rPr>
              <a:t>Dependencies</a:t>
            </a:r>
            <a:endParaRPr sz="2000">
              <a:latin typeface="Arial"/>
              <a:cs typeface="Arial"/>
            </a:endParaRPr>
          </a:p>
        </p:txBody>
      </p:sp>
      <p:sp>
        <p:nvSpPr>
          <p:cNvPr id="14" name="object 14"/>
          <p:cNvSpPr txBox="1"/>
          <p:nvPr/>
        </p:nvSpPr>
        <p:spPr>
          <a:xfrm>
            <a:off x="1636014" y="2263393"/>
            <a:ext cx="713105" cy="789305"/>
          </a:xfrm>
          <a:prstGeom prst="rect">
            <a:avLst/>
          </a:prstGeom>
        </p:spPr>
        <p:txBody>
          <a:bodyPr wrap="square" lIns="0" tIns="12065" rIns="0" bIns="0" rtlCol="0" vert="horz">
            <a:spAutoFit/>
          </a:bodyPr>
          <a:lstStyle/>
          <a:p>
            <a:pPr algn="just" marR="5080">
              <a:lnSpc>
                <a:spcPct val="102299"/>
              </a:lnSpc>
              <a:spcBef>
                <a:spcPts val="95"/>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5" name="object 15"/>
          <p:cNvSpPr txBox="1"/>
          <p:nvPr/>
        </p:nvSpPr>
        <p:spPr>
          <a:xfrm>
            <a:off x="1589532" y="1904491"/>
            <a:ext cx="82169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6" name="object 16"/>
          <p:cNvSpPr txBox="1"/>
          <p:nvPr/>
        </p:nvSpPr>
        <p:spPr>
          <a:xfrm>
            <a:off x="4450822" y="1904491"/>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7" name="object 17"/>
          <p:cNvGrpSpPr/>
          <p:nvPr/>
        </p:nvGrpSpPr>
        <p:grpSpPr>
          <a:xfrm>
            <a:off x="2402776" y="2206942"/>
            <a:ext cx="3027045" cy="918210"/>
            <a:chOff x="2402776" y="2206942"/>
            <a:chExt cx="3027045" cy="918210"/>
          </a:xfrm>
        </p:grpSpPr>
        <p:sp>
          <p:nvSpPr>
            <p:cNvPr id="18" name="object 18"/>
            <p:cNvSpPr/>
            <p:nvPr/>
          </p:nvSpPr>
          <p:spPr>
            <a:xfrm>
              <a:off x="2413254" y="2538983"/>
              <a:ext cx="447675" cy="0"/>
            </a:xfrm>
            <a:custGeom>
              <a:avLst/>
              <a:gdLst/>
              <a:ahLst/>
              <a:cxnLst/>
              <a:rect l="l" t="t" r="r" b="b"/>
              <a:pathLst>
                <a:path w="447675" h="0">
                  <a:moveTo>
                    <a:pt x="0" y="0"/>
                  </a:moveTo>
                  <a:lnTo>
                    <a:pt x="447294" y="0"/>
                  </a:lnTo>
                </a:path>
              </a:pathLst>
            </a:custGeom>
            <a:ln w="20574">
              <a:solidFill>
                <a:srgbClr val="000000"/>
              </a:solidFill>
            </a:ln>
          </p:spPr>
          <p:txBody>
            <a:bodyPr wrap="square" lIns="0" tIns="0" rIns="0" bIns="0" rtlCol="0"/>
            <a:lstStyle/>
            <a:p/>
          </p:txBody>
        </p:sp>
        <p:sp>
          <p:nvSpPr>
            <p:cNvPr id="19" name="object 19"/>
            <p:cNvSpPr/>
            <p:nvPr/>
          </p:nvSpPr>
          <p:spPr>
            <a:xfrm>
              <a:off x="2859024"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0" name="object 20"/>
            <p:cNvSpPr/>
            <p:nvPr/>
          </p:nvSpPr>
          <p:spPr>
            <a:xfrm>
              <a:off x="4987290" y="2538983"/>
              <a:ext cx="377190" cy="0"/>
            </a:xfrm>
            <a:custGeom>
              <a:avLst/>
              <a:gdLst/>
              <a:ahLst/>
              <a:cxnLst/>
              <a:rect l="l" t="t" r="r" b="b"/>
              <a:pathLst>
                <a:path w="377189" h="0">
                  <a:moveTo>
                    <a:pt x="0" y="0"/>
                  </a:moveTo>
                  <a:lnTo>
                    <a:pt x="377190" y="0"/>
                  </a:lnTo>
                </a:path>
              </a:pathLst>
            </a:custGeom>
            <a:ln w="20574">
              <a:solidFill>
                <a:srgbClr val="000000"/>
              </a:solidFill>
            </a:ln>
          </p:spPr>
          <p:txBody>
            <a:bodyPr wrap="square" lIns="0" tIns="0" rIns="0" bIns="0" rtlCol="0"/>
            <a:lstStyle/>
            <a:p/>
          </p:txBody>
        </p:sp>
        <p:sp>
          <p:nvSpPr>
            <p:cNvPr id="21" name="object 21"/>
            <p:cNvSpPr/>
            <p:nvPr/>
          </p:nvSpPr>
          <p:spPr>
            <a:xfrm>
              <a:off x="5362956"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2" name="object 22"/>
            <p:cNvSpPr/>
            <p:nvPr/>
          </p:nvSpPr>
          <p:spPr>
            <a:xfrm>
              <a:off x="3770376" y="2538983"/>
              <a:ext cx="405765" cy="0"/>
            </a:xfrm>
            <a:custGeom>
              <a:avLst/>
              <a:gdLst/>
              <a:ahLst/>
              <a:cxnLst/>
              <a:rect l="l" t="t" r="r" b="b"/>
              <a:pathLst>
                <a:path w="405764" h="0">
                  <a:moveTo>
                    <a:pt x="0" y="0"/>
                  </a:moveTo>
                  <a:lnTo>
                    <a:pt x="405384" y="0"/>
                  </a:lnTo>
                </a:path>
              </a:pathLst>
            </a:custGeom>
            <a:ln w="20573">
              <a:solidFill>
                <a:srgbClr val="000000"/>
              </a:solidFill>
            </a:ln>
          </p:spPr>
          <p:txBody>
            <a:bodyPr wrap="square" lIns="0" tIns="0" rIns="0" bIns="0" rtlCol="0"/>
            <a:lstStyle/>
            <a:p/>
          </p:txBody>
        </p:sp>
        <p:sp>
          <p:nvSpPr>
            <p:cNvPr id="23" name="object 23"/>
            <p:cNvSpPr/>
            <p:nvPr/>
          </p:nvSpPr>
          <p:spPr>
            <a:xfrm>
              <a:off x="4174236"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4" name="object 24"/>
            <p:cNvSpPr/>
            <p:nvPr/>
          </p:nvSpPr>
          <p:spPr>
            <a:xfrm>
              <a:off x="4262628" y="2217419"/>
              <a:ext cx="753110" cy="871219"/>
            </a:xfrm>
            <a:custGeom>
              <a:avLst/>
              <a:gdLst/>
              <a:ahLst/>
              <a:cxnLst/>
              <a:rect l="l" t="t" r="r" b="b"/>
              <a:pathLst>
                <a:path w="753110" h="871219">
                  <a:moveTo>
                    <a:pt x="752856" y="0"/>
                  </a:moveTo>
                  <a:lnTo>
                    <a:pt x="0" y="0"/>
                  </a:lnTo>
                  <a:lnTo>
                    <a:pt x="0" y="860297"/>
                  </a:lnTo>
                  <a:lnTo>
                    <a:pt x="31242" y="870965"/>
                  </a:lnTo>
                  <a:lnTo>
                    <a:pt x="57912" y="864869"/>
                  </a:lnTo>
                  <a:lnTo>
                    <a:pt x="102870" y="838199"/>
                  </a:lnTo>
                  <a:lnTo>
                    <a:pt x="115824" y="809243"/>
                  </a:lnTo>
                  <a:lnTo>
                    <a:pt x="170688" y="809243"/>
                  </a:lnTo>
                  <a:lnTo>
                    <a:pt x="180594" y="815339"/>
                  </a:lnTo>
                  <a:lnTo>
                    <a:pt x="211836" y="815339"/>
                  </a:lnTo>
                  <a:lnTo>
                    <a:pt x="221742" y="817625"/>
                  </a:lnTo>
                  <a:lnTo>
                    <a:pt x="235458" y="825245"/>
                  </a:lnTo>
                  <a:lnTo>
                    <a:pt x="249174" y="825245"/>
                  </a:lnTo>
                  <a:lnTo>
                    <a:pt x="262890" y="827531"/>
                  </a:lnTo>
                  <a:lnTo>
                    <a:pt x="276606" y="827531"/>
                  </a:lnTo>
                  <a:lnTo>
                    <a:pt x="286512" y="825245"/>
                  </a:lnTo>
                  <a:lnTo>
                    <a:pt x="296418" y="819911"/>
                  </a:lnTo>
                  <a:lnTo>
                    <a:pt x="307086" y="815339"/>
                  </a:lnTo>
                  <a:lnTo>
                    <a:pt x="313944" y="806957"/>
                  </a:lnTo>
                  <a:lnTo>
                    <a:pt x="323850" y="799337"/>
                  </a:lnTo>
                  <a:lnTo>
                    <a:pt x="334518" y="792479"/>
                  </a:lnTo>
                  <a:lnTo>
                    <a:pt x="344424" y="784859"/>
                  </a:lnTo>
                  <a:lnTo>
                    <a:pt x="351282" y="776477"/>
                  </a:lnTo>
                  <a:lnTo>
                    <a:pt x="361188" y="774191"/>
                  </a:lnTo>
                  <a:lnTo>
                    <a:pt x="371856" y="769619"/>
                  </a:lnTo>
                  <a:lnTo>
                    <a:pt x="385572" y="767333"/>
                  </a:lnTo>
                  <a:lnTo>
                    <a:pt x="395478" y="764285"/>
                  </a:lnTo>
                  <a:lnTo>
                    <a:pt x="412242" y="761999"/>
                  </a:lnTo>
                  <a:lnTo>
                    <a:pt x="446532" y="761999"/>
                  </a:lnTo>
                  <a:lnTo>
                    <a:pt x="467106" y="759713"/>
                  </a:lnTo>
                  <a:lnTo>
                    <a:pt x="477012" y="757427"/>
                  </a:lnTo>
                  <a:lnTo>
                    <a:pt x="487680" y="751331"/>
                  </a:lnTo>
                  <a:lnTo>
                    <a:pt x="497586" y="746759"/>
                  </a:lnTo>
                  <a:lnTo>
                    <a:pt x="504444" y="739139"/>
                  </a:lnTo>
                  <a:lnTo>
                    <a:pt x="514350" y="732281"/>
                  </a:lnTo>
                  <a:lnTo>
                    <a:pt x="525018" y="726947"/>
                  </a:lnTo>
                  <a:lnTo>
                    <a:pt x="534924" y="724661"/>
                  </a:lnTo>
                  <a:lnTo>
                    <a:pt x="548640" y="716279"/>
                  </a:lnTo>
                  <a:lnTo>
                    <a:pt x="562356" y="711707"/>
                  </a:lnTo>
                  <a:lnTo>
                    <a:pt x="572262" y="709421"/>
                  </a:lnTo>
                  <a:lnTo>
                    <a:pt x="592836" y="709421"/>
                  </a:lnTo>
                  <a:lnTo>
                    <a:pt x="603504" y="706373"/>
                  </a:lnTo>
                  <a:lnTo>
                    <a:pt x="617220" y="701801"/>
                  </a:lnTo>
                  <a:lnTo>
                    <a:pt x="627126" y="697229"/>
                  </a:lnTo>
                  <a:lnTo>
                    <a:pt x="633984" y="688847"/>
                  </a:lnTo>
                  <a:lnTo>
                    <a:pt x="643890" y="681227"/>
                  </a:lnTo>
                  <a:lnTo>
                    <a:pt x="650748" y="671321"/>
                  </a:lnTo>
                  <a:lnTo>
                    <a:pt x="661416" y="664463"/>
                  </a:lnTo>
                  <a:lnTo>
                    <a:pt x="671322" y="656081"/>
                  </a:lnTo>
                  <a:lnTo>
                    <a:pt x="691896" y="641603"/>
                  </a:lnTo>
                  <a:lnTo>
                    <a:pt x="698754" y="633221"/>
                  </a:lnTo>
                  <a:lnTo>
                    <a:pt x="705612" y="625601"/>
                  </a:lnTo>
                  <a:lnTo>
                    <a:pt x="715518" y="618743"/>
                  </a:lnTo>
                  <a:lnTo>
                    <a:pt x="719328" y="611123"/>
                  </a:lnTo>
                  <a:lnTo>
                    <a:pt x="722376" y="604265"/>
                  </a:lnTo>
                  <a:lnTo>
                    <a:pt x="722376" y="588263"/>
                  </a:lnTo>
                  <a:lnTo>
                    <a:pt x="726186" y="581405"/>
                  </a:lnTo>
                  <a:lnTo>
                    <a:pt x="736092" y="575309"/>
                  </a:lnTo>
                  <a:lnTo>
                    <a:pt x="752856" y="560831"/>
                  </a:lnTo>
                  <a:lnTo>
                    <a:pt x="752856" y="0"/>
                  </a:lnTo>
                  <a:close/>
                </a:path>
              </a:pathLst>
            </a:custGeom>
            <a:solidFill>
              <a:srgbClr val="CCCCCC"/>
            </a:solidFill>
          </p:spPr>
          <p:txBody>
            <a:bodyPr wrap="square" lIns="0" tIns="0" rIns="0" bIns="0" rtlCol="0"/>
            <a:lstStyle/>
            <a:p/>
          </p:txBody>
        </p:sp>
        <p:sp>
          <p:nvSpPr>
            <p:cNvPr id="25" name="object 25"/>
            <p:cNvSpPr/>
            <p:nvPr/>
          </p:nvSpPr>
          <p:spPr>
            <a:xfrm>
              <a:off x="4262628" y="2217419"/>
              <a:ext cx="753110" cy="871219"/>
            </a:xfrm>
            <a:custGeom>
              <a:avLst/>
              <a:gdLst/>
              <a:ahLst/>
              <a:cxnLst/>
              <a:rect l="l" t="t" r="r" b="b"/>
              <a:pathLst>
                <a:path w="753110" h="871219">
                  <a:moveTo>
                    <a:pt x="752856" y="560831"/>
                  </a:moveTo>
                  <a:lnTo>
                    <a:pt x="752856" y="0"/>
                  </a:lnTo>
                  <a:lnTo>
                    <a:pt x="0" y="0"/>
                  </a:lnTo>
                  <a:lnTo>
                    <a:pt x="0" y="860297"/>
                  </a:lnTo>
                  <a:lnTo>
                    <a:pt x="31242" y="870965"/>
                  </a:lnTo>
                  <a:lnTo>
                    <a:pt x="57912" y="864869"/>
                  </a:lnTo>
                  <a:lnTo>
                    <a:pt x="102870" y="838199"/>
                  </a:lnTo>
                  <a:lnTo>
                    <a:pt x="115824" y="809243"/>
                  </a:lnTo>
                  <a:lnTo>
                    <a:pt x="170688" y="809243"/>
                  </a:lnTo>
                  <a:lnTo>
                    <a:pt x="180594" y="815339"/>
                  </a:lnTo>
                  <a:lnTo>
                    <a:pt x="211836" y="815339"/>
                  </a:lnTo>
                  <a:lnTo>
                    <a:pt x="221742" y="817625"/>
                  </a:lnTo>
                  <a:lnTo>
                    <a:pt x="235458" y="825245"/>
                  </a:lnTo>
                  <a:lnTo>
                    <a:pt x="249174" y="825245"/>
                  </a:lnTo>
                  <a:lnTo>
                    <a:pt x="262890" y="827531"/>
                  </a:lnTo>
                  <a:lnTo>
                    <a:pt x="276606" y="827531"/>
                  </a:lnTo>
                  <a:lnTo>
                    <a:pt x="286512" y="825245"/>
                  </a:lnTo>
                  <a:lnTo>
                    <a:pt x="296418" y="819911"/>
                  </a:lnTo>
                  <a:lnTo>
                    <a:pt x="307086" y="815339"/>
                  </a:lnTo>
                  <a:lnTo>
                    <a:pt x="313944" y="806957"/>
                  </a:lnTo>
                  <a:lnTo>
                    <a:pt x="323850" y="799337"/>
                  </a:lnTo>
                  <a:lnTo>
                    <a:pt x="334518" y="792479"/>
                  </a:lnTo>
                  <a:lnTo>
                    <a:pt x="344424" y="784859"/>
                  </a:lnTo>
                  <a:lnTo>
                    <a:pt x="351282" y="776477"/>
                  </a:lnTo>
                  <a:lnTo>
                    <a:pt x="361188" y="774191"/>
                  </a:lnTo>
                  <a:lnTo>
                    <a:pt x="371856" y="769619"/>
                  </a:lnTo>
                  <a:lnTo>
                    <a:pt x="385572" y="767333"/>
                  </a:lnTo>
                  <a:lnTo>
                    <a:pt x="395478" y="764285"/>
                  </a:lnTo>
                  <a:lnTo>
                    <a:pt x="412242" y="761999"/>
                  </a:lnTo>
                  <a:lnTo>
                    <a:pt x="446532" y="761999"/>
                  </a:lnTo>
                  <a:lnTo>
                    <a:pt x="467106" y="759713"/>
                  </a:lnTo>
                  <a:lnTo>
                    <a:pt x="477012" y="757427"/>
                  </a:lnTo>
                  <a:lnTo>
                    <a:pt x="487680" y="751331"/>
                  </a:lnTo>
                  <a:lnTo>
                    <a:pt x="497586" y="746759"/>
                  </a:lnTo>
                  <a:lnTo>
                    <a:pt x="504444" y="739139"/>
                  </a:lnTo>
                  <a:lnTo>
                    <a:pt x="514350" y="732281"/>
                  </a:lnTo>
                  <a:lnTo>
                    <a:pt x="525018" y="726947"/>
                  </a:lnTo>
                  <a:lnTo>
                    <a:pt x="534924" y="724661"/>
                  </a:lnTo>
                  <a:lnTo>
                    <a:pt x="548640" y="716279"/>
                  </a:lnTo>
                  <a:lnTo>
                    <a:pt x="562356" y="711707"/>
                  </a:lnTo>
                  <a:lnTo>
                    <a:pt x="572262" y="709421"/>
                  </a:lnTo>
                  <a:lnTo>
                    <a:pt x="592836" y="709421"/>
                  </a:lnTo>
                  <a:lnTo>
                    <a:pt x="603504" y="706373"/>
                  </a:lnTo>
                  <a:lnTo>
                    <a:pt x="617220" y="701801"/>
                  </a:lnTo>
                  <a:lnTo>
                    <a:pt x="627126" y="697229"/>
                  </a:lnTo>
                  <a:lnTo>
                    <a:pt x="633984" y="688847"/>
                  </a:lnTo>
                  <a:lnTo>
                    <a:pt x="643890" y="681227"/>
                  </a:lnTo>
                  <a:lnTo>
                    <a:pt x="650748" y="671321"/>
                  </a:lnTo>
                  <a:lnTo>
                    <a:pt x="661416" y="664463"/>
                  </a:lnTo>
                  <a:lnTo>
                    <a:pt x="671322" y="656081"/>
                  </a:lnTo>
                  <a:lnTo>
                    <a:pt x="681990" y="648461"/>
                  </a:lnTo>
                  <a:lnTo>
                    <a:pt x="691896" y="641603"/>
                  </a:lnTo>
                  <a:lnTo>
                    <a:pt x="698754" y="633221"/>
                  </a:lnTo>
                  <a:lnTo>
                    <a:pt x="705612" y="625601"/>
                  </a:lnTo>
                  <a:lnTo>
                    <a:pt x="715518" y="618743"/>
                  </a:lnTo>
                  <a:lnTo>
                    <a:pt x="719328" y="611123"/>
                  </a:lnTo>
                  <a:lnTo>
                    <a:pt x="722376" y="604265"/>
                  </a:lnTo>
                  <a:lnTo>
                    <a:pt x="722376" y="588263"/>
                  </a:lnTo>
                  <a:lnTo>
                    <a:pt x="726186" y="581405"/>
                  </a:lnTo>
                  <a:lnTo>
                    <a:pt x="736092" y="575309"/>
                  </a:lnTo>
                  <a:lnTo>
                    <a:pt x="752856" y="560831"/>
                  </a:lnTo>
                </a:path>
              </a:pathLst>
            </a:custGeom>
            <a:ln w="20574">
              <a:solidFill>
                <a:srgbClr val="000000"/>
              </a:solidFill>
            </a:ln>
          </p:spPr>
          <p:txBody>
            <a:bodyPr wrap="square" lIns="0" tIns="0" rIns="0" bIns="0" rtlCol="0"/>
            <a:lstStyle/>
            <a:p/>
          </p:txBody>
        </p:sp>
        <p:sp>
          <p:nvSpPr>
            <p:cNvPr id="26" name="object 26"/>
            <p:cNvSpPr/>
            <p:nvPr/>
          </p:nvSpPr>
          <p:spPr>
            <a:xfrm>
              <a:off x="4629912" y="2227325"/>
              <a:ext cx="0" cy="750570"/>
            </a:xfrm>
            <a:custGeom>
              <a:avLst/>
              <a:gdLst/>
              <a:ahLst/>
              <a:cxnLst/>
              <a:rect l="l" t="t" r="r" b="b"/>
              <a:pathLst>
                <a:path w="0" h="750569">
                  <a:moveTo>
                    <a:pt x="0" y="0"/>
                  </a:moveTo>
                  <a:lnTo>
                    <a:pt x="0" y="750570"/>
                  </a:lnTo>
                </a:path>
              </a:pathLst>
            </a:custGeom>
            <a:ln w="20574">
              <a:solidFill>
                <a:srgbClr val="000000"/>
              </a:solidFill>
            </a:ln>
          </p:spPr>
          <p:txBody>
            <a:bodyPr wrap="square" lIns="0" tIns="0" rIns="0" bIns="0" rtlCol="0"/>
            <a:lstStyle/>
            <a:p/>
          </p:txBody>
        </p:sp>
        <p:sp>
          <p:nvSpPr>
            <p:cNvPr id="27" name="object 27"/>
            <p:cNvSpPr/>
            <p:nvPr/>
          </p:nvSpPr>
          <p:spPr>
            <a:xfrm>
              <a:off x="4266438" y="2381249"/>
              <a:ext cx="746760" cy="0"/>
            </a:xfrm>
            <a:custGeom>
              <a:avLst/>
              <a:gdLst/>
              <a:ahLst/>
              <a:cxnLst/>
              <a:rect l="l" t="t" r="r" b="b"/>
              <a:pathLst>
                <a:path w="746760" h="0">
                  <a:moveTo>
                    <a:pt x="0" y="0"/>
                  </a:moveTo>
                  <a:lnTo>
                    <a:pt x="746760" y="0"/>
                  </a:lnTo>
                </a:path>
              </a:pathLst>
            </a:custGeom>
            <a:ln w="20574">
              <a:solidFill>
                <a:srgbClr val="000000"/>
              </a:solidFill>
            </a:ln>
          </p:spPr>
          <p:txBody>
            <a:bodyPr wrap="square" lIns="0" tIns="0" rIns="0" bIns="0" rtlCol="0"/>
            <a:lstStyle/>
            <a:p/>
          </p:txBody>
        </p:sp>
        <p:sp>
          <p:nvSpPr>
            <p:cNvPr id="28" name="object 28"/>
            <p:cNvSpPr/>
            <p:nvPr/>
          </p:nvSpPr>
          <p:spPr>
            <a:xfrm>
              <a:off x="2934462" y="2221991"/>
              <a:ext cx="836294" cy="892810"/>
            </a:xfrm>
            <a:custGeom>
              <a:avLst/>
              <a:gdLst/>
              <a:ahLst/>
              <a:cxnLst/>
              <a:rect l="l" t="t" r="r" b="b"/>
              <a:pathLst>
                <a:path w="836295" h="892810">
                  <a:moveTo>
                    <a:pt x="835913" y="0"/>
                  </a:moveTo>
                  <a:lnTo>
                    <a:pt x="0" y="0"/>
                  </a:lnTo>
                  <a:lnTo>
                    <a:pt x="0" y="892301"/>
                  </a:lnTo>
                  <a:lnTo>
                    <a:pt x="835913" y="892301"/>
                  </a:lnTo>
                  <a:lnTo>
                    <a:pt x="835913" y="0"/>
                  </a:lnTo>
                  <a:close/>
                </a:path>
              </a:pathLst>
            </a:custGeom>
            <a:solidFill>
              <a:srgbClr val="CCCCCC"/>
            </a:solidFill>
          </p:spPr>
          <p:txBody>
            <a:bodyPr wrap="square" lIns="0" tIns="0" rIns="0" bIns="0" rtlCol="0"/>
            <a:lstStyle/>
            <a:p/>
          </p:txBody>
        </p:sp>
        <p:sp>
          <p:nvSpPr>
            <p:cNvPr id="29" name="object 29"/>
            <p:cNvSpPr/>
            <p:nvPr/>
          </p:nvSpPr>
          <p:spPr>
            <a:xfrm>
              <a:off x="2934462" y="2221991"/>
              <a:ext cx="836294" cy="892810"/>
            </a:xfrm>
            <a:custGeom>
              <a:avLst/>
              <a:gdLst/>
              <a:ahLst/>
              <a:cxnLst/>
              <a:rect l="l" t="t" r="r" b="b"/>
              <a:pathLst>
                <a:path w="836295" h="892810">
                  <a:moveTo>
                    <a:pt x="835913" y="0"/>
                  </a:moveTo>
                  <a:lnTo>
                    <a:pt x="0" y="0"/>
                  </a:lnTo>
                  <a:lnTo>
                    <a:pt x="0" y="892301"/>
                  </a:lnTo>
                  <a:lnTo>
                    <a:pt x="835913" y="892301"/>
                  </a:lnTo>
                  <a:lnTo>
                    <a:pt x="835913" y="0"/>
                  </a:lnTo>
                  <a:close/>
                </a:path>
              </a:pathLst>
            </a:custGeom>
            <a:ln w="20574">
              <a:solidFill>
                <a:srgbClr val="000000"/>
              </a:solidFill>
            </a:ln>
          </p:spPr>
          <p:txBody>
            <a:bodyPr wrap="square" lIns="0" tIns="0" rIns="0" bIns="0" rtlCol="0"/>
            <a:lstStyle/>
            <a:p/>
          </p:txBody>
        </p:sp>
      </p:grpSp>
      <p:sp>
        <p:nvSpPr>
          <p:cNvPr id="30" name="object 30"/>
          <p:cNvSpPr txBox="1"/>
          <p:nvPr/>
        </p:nvSpPr>
        <p:spPr>
          <a:xfrm>
            <a:off x="2959607" y="1904491"/>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31" name="object 31"/>
          <p:cNvSpPr txBox="1"/>
          <p:nvPr/>
        </p:nvSpPr>
        <p:spPr>
          <a:xfrm>
            <a:off x="5612179" y="1904491"/>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a:t>
            </a:r>
            <a:r>
              <a:rPr dirty="0" sz="1300" spc="-10" b="1">
                <a:latin typeface="Arial"/>
                <a:cs typeface="Arial"/>
              </a:rPr>
              <a:t>e</a:t>
            </a:r>
            <a:endParaRPr sz="1300">
              <a:latin typeface="Arial"/>
              <a:cs typeface="Arial"/>
            </a:endParaRPr>
          </a:p>
        </p:txBody>
      </p:sp>
      <p:sp>
        <p:nvSpPr>
          <p:cNvPr id="32" name="object 32"/>
          <p:cNvSpPr txBox="1"/>
          <p:nvPr/>
        </p:nvSpPr>
        <p:spPr>
          <a:xfrm>
            <a:off x="3009138" y="2260345"/>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grpSp>
        <p:nvGrpSpPr>
          <p:cNvPr id="33" name="object 33"/>
          <p:cNvGrpSpPr/>
          <p:nvPr/>
        </p:nvGrpSpPr>
        <p:grpSpPr>
          <a:xfrm>
            <a:off x="1646110" y="2206942"/>
            <a:ext cx="4565650" cy="2230755"/>
            <a:chOff x="1646110" y="2206942"/>
            <a:chExt cx="4565650" cy="2230755"/>
          </a:xfrm>
        </p:grpSpPr>
        <p:sp>
          <p:nvSpPr>
            <p:cNvPr id="34" name="object 34"/>
            <p:cNvSpPr/>
            <p:nvPr/>
          </p:nvSpPr>
          <p:spPr>
            <a:xfrm>
              <a:off x="5448300" y="2217419"/>
              <a:ext cx="753110" cy="871219"/>
            </a:xfrm>
            <a:custGeom>
              <a:avLst/>
              <a:gdLst/>
              <a:ahLst/>
              <a:cxnLst/>
              <a:rect l="l" t="t" r="r" b="b"/>
              <a:pathLst>
                <a:path w="753110" h="871219">
                  <a:moveTo>
                    <a:pt x="752855" y="0"/>
                  </a:moveTo>
                  <a:lnTo>
                    <a:pt x="0" y="0"/>
                  </a:lnTo>
                  <a:lnTo>
                    <a:pt x="0" y="860297"/>
                  </a:lnTo>
                  <a:lnTo>
                    <a:pt x="31241" y="870965"/>
                  </a:lnTo>
                  <a:lnTo>
                    <a:pt x="57911" y="864869"/>
                  </a:lnTo>
                  <a:lnTo>
                    <a:pt x="102107" y="838199"/>
                  </a:lnTo>
                  <a:lnTo>
                    <a:pt x="115823" y="809243"/>
                  </a:lnTo>
                  <a:lnTo>
                    <a:pt x="170687" y="809243"/>
                  </a:lnTo>
                  <a:lnTo>
                    <a:pt x="180593" y="815339"/>
                  </a:lnTo>
                  <a:lnTo>
                    <a:pt x="211073" y="815339"/>
                  </a:lnTo>
                  <a:lnTo>
                    <a:pt x="221741" y="817625"/>
                  </a:lnTo>
                  <a:lnTo>
                    <a:pt x="235457" y="825245"/>
                  </a:lnTo>
                  <a:lnTo>
                    <a:pt x="249173" y="825245"/>
                  </a:lnTo>
                  <a:lnTo>
                    <a:pt x="262889" y="827531"/>
                  </a:lnTo>
                  <a:lnTo>
                    <a:pt x="275843" y="827531"/>
                  </a:lnTo>
                  <a:lnTo>
                    <a:pt x="286511" y="825245"/>
                  </a:lnTo>
                  <a:lnTo>
                    <a:pt x="296417" y="819911"/>
                  </a:lnTo>
                  <a:lnTo>
                    <a:pt x="307085" y="815339"/>
                  </a:lnTo>
                  <a:lnTo>
                    <a:pt x="313943" y="806957"/>
                  </a:lnTo>
                  <a:lnTo>
                    <a:pt x="323849" y="799337"/>
                  </a:lnTo>
                  <a:lnTo>
                    <a:pt x="344423" y="784859"/>
                  </a:lnTo>
                  <a:lnTo>
                    <a:pt x="351281" y="776477"/>
                  </a:lnTo>
                  <a:lnTo>
                    <a:pt x="361187" y="774191"/>
                  </a:lnTo>
                  <a:lnTo>
                    <a:pt x="371855" y="769619"/>
                  </a:lnTo>
                  <a:lnTo>
                    <a:pt x="384809" y="767333"/>
                  </a:lnTo>
                  <a:lnTo>
                    <a:pt x="395477" y="764285"/>
                  </a:lnTo>
                  <a:lnTo>
                    <a:pt x="412241" y="761999"/>
                  </a:lnTo>
                  <a:lnTo>
                    <a:pt x="446531" y="761999"/>
                  </a:lnTo>
                  <a:lnTo>
                    <a:pt x="467105" y="759713"/>
                  </a:lnTo>
                  <a:lnTo>
                    <a:pt x="477011" y="757427"/>
                  </a:lnTo>
                  <a:lnTo>
                    <a:pt x="487679" y="751331"/>
                  </a:lnTo>
                  <a:lnTo>
                    <a:pt x="497585" y="746759"/>
                  </a:lnTo>
                  <a:lnTo>
                    <a:pt x="504443" y="739139"/>
                  </a:lnTo>
                  <a:lnTo>
                    <a:pt x="514349" y="732281"/>
                  </a:lnTo>
                  <a:lnTo>
                    <a:pt x="525017" y="726947"/>
                  </a:lnTo>
                  <a:lnTo>
                    <a:pt x="534923" y="724661"/>
                  </a:lnTo>
                  <a:lnTo>
                    <a:pt x="548639" y="716279"/>
                  </a:lnTo>
                  <a:lnTo>
                    <a:pt x="562355" y="711707"/>
                  </a:lnTo>
                  <a:lnTo>
                    <a:pt x="572261" y="709421"/>
                  </a:lnTo>
                  <a:lnTo>
                    <a:pt x="592835" y="709421"/>
                  </a:lnTo>
                  <a:lnTo>
                    <a:pt x="603503" y="706373"/>
                  </a:lnTo>
                  <a:lnTo>
                    <a:pt x="617219" y="701801"/>
                  </a:lnTo>
                  <a:lnTo>
                    <a:pt x="627125" y="697229"/>
                  </a:lnTo>
                  <a:lnTo>
                    <a:pt x="633983" y="688847"/>
                  </a:lnTo>
                  <a:lnTo>
                    <a:pt x="643889" y="681227"/>
                  </a:lnTo>
                  <a:lnTo>
                    <a:pt x="650747" y="671321"/>
                  </a:lnTo>
                  <a:lnTo>
                    <a:pt x="661415" y="664463"/>
                  </a:lnTo>
                  <a:lnTo>
                    <a:pt x="671321" y="656081"/>
                  </a:lnTo>
                  <a:lnTo>
                    <a:pt x="681227" y="648461"/>
                  </a:lnTo>
                  <a:lnTo>
                    <a:pt x="691895" y="641603"/>
                  </a:lnTo>
                  <a:lnTo>
                    <a:pt x="698753" y="633221"/>
                  </a:lnTo>
                  <a:lnTo>
                    <a:pt x="705611" y="625601"/>
                  </a:lnTo>
                  <a:lnTo>
                    <a:pt x="715517" y="618743"/>
                  </a:lnTo>
                  <a:lnTo>
                    <a:pt x="719327" y="611123"/>
                  </a:lnTo>
                  <a:lnTo>
                    <a:pt x="722375" y="604265"/>
                  </a:lnTo>
                  <a:lnTo>
                    <a:pt x="722375" y="588263"/>
                  </a:lnTo>
                  <a:lnTo>
                    <a:pt x="726185" y="581405"/>
                  </a:lnTo>
                  <a:lnTo>
                    <a:pt x="736091" y="575309"/>
                  </a:lnTo>
                  <a:lnTo>
                    <a:pt x="752855" y="560831"/>
                  </a:lnTo>
                  <a:lnTo>
                    <a:pt x="752855" y="0"/>
                  </a:lnTo>
                  <a:close/>
                </a:path>
              </a:pathLst>
            </a:custGeom>
            <a:solidFill>
              <a:srgbClr val="CCCCCC"/>
            </a:solidFill>
          </p:spPr>
          <p:txBody>
            <a:bodyPr wrap="square" lIns="0" tIns="0" rIns="0" bIns="0" rtlCol="0"/>
            <a:lstStyle/>
            <a:p/>
          </p:txBody>
        </p:sp>
        <p:sp>
          <p:nvSpPr>
            <p:cNvPr id="35" name="object 35"/>
            <p:cNvSpPr/>
            <p:nvPr/>
          </p:nvSpPr>
          <p:spPr>
            <a:xfrm>
              <a:off x="5448300" y="2217419"/>
              <a:ext cx="753110" cy="871219"/>
            </a:xfrm>
            <a:custGeom>
              <a:avLst/>
              <a:gdLst/>
              <a:ahLst/>
              <a:cxnLst/>
              <a:rect l="l" t="t" r="r" b="b"/>
              <a:pathLst>
                <a:path w="753110" h="871219">
                  <a:moveTo>
                    <a:pt x="752855" y="560831"/>
                  </a:moveTo>
                  <a:lnTo>
                    <a:pt x="752855" y="0"/>
                  </a:lnTo>
                  <a:lnTo>
                    <a:pt x="0" y="0"/>
                  </a:lnTo>
                  <a:lnTo>
                    <a:pt x="0" y="860297"/>
                  </a:lnTo>
                  <a:lnTo>
                    <a:pt x="31241" y="870965"/>
                  </a:lnTo>
                  <a:lnTo>
                    <a:pt x="57911" y="864869"/>
                  </a:lnTo>
                  <a:lnTo>
                    <a:pt x="102107" y="838199"/>
                  </a:lnTo>
                  <a:lnTo>
                    <a:pt x="115823" y="809243"/>
                  </a:lnTo>
                  <a:lnTo>
                    <a:pt x="170687" y="809243"/>
                  </a:lnTo>
                  <a:lnTo>
                    <a:pt x="180593" y="815339"/>
                  </a:lnTo>
                  <a:lnTo>
                    <a:pt x="211073" y="815339"/>
                  </a:lnTo>
                  <a:lnTo>
                    <a:pt x="221741" y="817625"/>
                  </a:lnTo>
                  <a:lnTo>
                    <a:pt x="235457" y="825245"/>
                  </a:lnTo>
                  <a:lnTo>
                    <a:pt x="249173" y="825245"/>
                  </a:lnTo>
                  <a:lnTo>
                    <a:pt x="262889" y="827531"/>
                  </a:lnTo>
                  <a:lnTo>
                    <a:pt x="275843" y="827531"/>
                  </a:lnTo>
                  <a:lnTo>
                    <a:pt x="286511" y="825245"/>
                  </a:lnTo>
                  <a:lnTo>
                    <a:pt x="296417" y="819911"/>
                  </a:lnTo>
                  <a:lnTo>
                    <a:pt x="307085" y="815339"/>
                  </a:lnTo>
                  <a:lnTo>
                    <a:pt x="313943" y="806957"/>
                  </a:lnTo>
                  <a:lnTo>
                    <a:pt x="323849" y="799337"/>
                  </a:lnTo>
                  <a:lnTo>
                    <a:pt x="333755" y="792479"/>
                  </a:lnTo>
                  <a:lnTo>
                    <a:pt x="344423" y="784859"/>
                  </a:lnTo>
                  <a:lnTo>
                    <a:pt x="351281" y="776477"/>
                  </a:lnTo>
                  <a:lnTo>
                    <a:pt x="361187" y="774191"/>
                  </a:lnTo>
                  <a:lnTo>
                    <a:pt x="371855" y="769619"/>
                  </a:lnTo>
                  <a:lnTo>
                    <a:pt x="384809" y="767333"/>
                  </a:lnTo>
                  <a:lnTo>
                    <a:pt x="395477" y="764285"/>
                  </a:lnTo>
                  <a:lnTo>
                    <a:pt x="412241" y="761999"/>
                  </a:lnTo>
                  <a:lnTo>
                    <a:pt x="446531" y="761999"/>
                  </a:lnTo>
                  <a:lnTo>
                    <a:pt x="467105" y="759713"/>
                  </a:lnTo>
                  <a:lnTo>
                    <a:pt x="477011" y="757427"/>
                  </a:lnTo>
                  <a:lnTo>
                    <a:pt x="487679" y="751331"/>
                  </a:lnTo>
                  <a:lnTo>
                    <a:pt x="497585" y="746759"/>
                  </a:lnTo>
                  <a:lnTo>
                    <a:pt x="504443" y="739139"/>
                  </a:lnTo>
                  <a:lnTo>
                    <a:pt x="514349" y="732281"/>
                  </a:lnTo>
                  <a:lnTo>
                    <a:pt x="525017" y="726947"/>
                  </a:lnTo>
                  <a:lnTo>
                    <a:pt x="534923" y="724661"/>
                  </a:lnTo>
                  <a:lnTo>
                    <a:pt x="548639" y="716279"/>
                  </a:lnTo>
                  <a:lnTo>
                    <a:pt x="562355" y="711707"/>
                  </a:lnTo>
                  <a:lnTo>
                    <a:pt x="572261" y="709421"/>
                  </a:lnTo>
                  <a:lnTo>
                    <a:pt x="592835" y="709421"/>
                  </a:lnTo>
                  <a:lnTo>
                    <a:pt x="603503" y="706373"/>
                  </a:lnTo>
                  <a:lnTo>
                    <a:pt x="617219" y="701801"/>
                  </a:lnTo>
                  <a:lnTo>
                    <a:pt x="627125" y="697229"/>
                  </a:lnTo>
                  <a:lnTo>
                    <a:pt x="633983" y="688847"/>
                  </a:lnTo>
                  <a:lnTo>
                    <a:pt x="643889" y="681227"/>
                  </a:lnTo>
                  <a:lnTo>
                    <a:pt x="650747" y="671321"/>
                  </a:lnTo>
                  <a:lnTo>
                    <a:pt x="661415" y="664463"/>
                  </a:lnTo>
                  <a:lnTo>
                    <a:pt x="671321" y="656081"/>
                  </a:lnTo>
                  <a:lnTo>
                    <a:pt x="681227" y="648461"/>
                  </a:lnTo>
                  <a:lnTo>
                    <a:pt x="691895" y="641603"/>
                  </a:lnTo>
                  <a:lnTo>
                    <a:pt x="698753" y="633221"/>
                  </a:lnTo>
                  <a:lnTo>
                    <a:pt x="705611" y="625601"/>
                  </a:lnTo>
                  <a:lnTo>
                    <a:pt x="715517" y="618743"/>
                  </a:lnTo>
                  <a:lnTo>
                    <a:pt x="719327" y="611123"/>
                  </a:lnTo>
                  <a:lnTo>
                    <a:pt x="722375" y="604265"/>
                  </a:lnTo>
                  <a:lnTo>
                    <a:pt x="722375" y="588263"/>
                  </a:lnTo>
                  <a:lnTo>
                    <a:pt x="726185" y="581405"/>
                  </a:lnTo>
                  <a:lnTo>
                    <a:pt x="736091" y="575309"/>
                  </a:lnTo>
                  <a:lnTo>
                    <a:pt x="752855" y="560831"/>
                  </a:lnTo>
                </a:path>
              </a:pathLst>
            </a:custGeom>
            <a:ln w="20574">
              <a:solidFill>
                <a:srgbClr val="000000"/>
              </a:solidFill>
            </a:ln>
          </p:spPr>
          <p:txBody>
            <a:bodyPr wrap="square" lIns="0" tIns="0" rIns="0" bIns="0" rtlCol="0"/>
            <a:lstStyle/>
            <a:p/>
          </p:txBody>
        </p:sp>
        <p:sp>
          <p:nvSpPr>
            <p:cNvPr id="36" name="object 36"/>
            <p:cNvSpPr/>
            <p:nvPr/>
          </p:nvSpPr>
          <p:spPr>
            <a:xfrm>
              <a:off x="1656588" y="3908297"/>
              <a:ext cx="1195070" cy="519430"/>
            </a:xfrm>
            <a:custGeom>
              <a:avLst/>
              <a:gdLst/>
              <a:ahLst/>
              <a:cxnLst/>
              <a:rect l="l" t="t" r="r" b="b"/>
              <a:pathLst>
                <a:path w="1195070" h="519429">
                  <a:moveTo>
                    <a:pt x="1130045" y="0"/>
                  </a:moveTo>
                  <a:lnTo>
                    <a:pt x="64769" y="0"/>
                  </a:lnTo>
                  <a:lnTo>
                    <a:pt x="39540" y="5072"/>
                  </a:lnTo>
                  <a:lnTo>
                    <a:pt x="18954" y="18859"/>
                  </a:lnTo>
                  <a:lnTo>
                    <a:pt x="5083" y="39219"/>
                  </a:lnTo>
                  <a:lnTo>
                    <a:pt x="0" y="64008"/>
                  </a:lnTo>
                  <a:lnTo>
                    <a:pt x="0" y="454152"/>
                  </a:lnTo>
                  <a:lnTo>
                    <a:pt x="5083" y="479381"/>
                  </a:lnTo>
                  <a:lnTo>
                    <a:pt x="18954" y="499967"/>
                  </a:lnTo>
                  <a:lnTo>
                    <a:pt x="39540" y="513838"/>
                  </a:lnTo>
                  <a:lnTo>
                    <a:pt x="64769" y="518922"/>
                  </a:lnTo>
                  <a:lnTo>
                    <a:pt x="1130045" y="518922"/>
                  </a:lnTo>
                  <a:lnTo>
                    <a:pt x="1155275" y="513838"/>
                  </a:lnTo>
                  <a:lnTo>
                    <a:pt x="1175861" y="499967"/>
                  </a:lnTo>
                  <a:lnTo>
                    <a:pt x="1189732" y="479381"/>
                  </a:lnTo>
                  <a:lnTo>
                    <a:pt x="1194816" y="454152"/>
                  </a:lnTo>
                  <a:lnTo>
                    <a:pt x="1194816" y="64008"/>
                  </a:lnTo>
                  <a:lnTo>
                    <a:pt x="1189732" y="39219"/>
                  </a:lnTo>
                  <a:lnTo>
                    <a:pt x="1175861" y="18859"/>
                  </a:lnTo>
                  <a:lnTo>
                    <a:pt x="1155275" y="5072"/>
                  </a:lnTo>
                  <a:lnTo>
                    <a:pt x="1130045" y="0"/>
                  </a:lnTo>
                  <a:close/>
                </a:path>
              </a:pathLst>
            </a:custGeom>
            <a:solidFill>
              <a:srgbClr val="CCFFCC"/>
            </a:solidFill>
          </p:spPr>
          <p:txBody>
            <a:bodyPr wrap="square" lIns="0" tIns="0" rIns="0" bIns="0" rtlCol="0"/>
            <a:lstStyle/>
            <a:p/>
          </p:txBody>
        </p:sp>
        <p:sp>
          <p:nvSpPr>
            <p:cNvPr id="37" name="object 37"/>
            <p:cNvSpPr/>
            <p:nvPr/>
          </p:nvSpPr>
          <p:spPr>
            <a:xfrm>
              <a:off x="1656588" y="3908297"/>
              <a:ext cx="1195070" cy="519430"/>
            </a:xfrm>
            <a:custGeom>
              <a:avLst/>
              <a:gdLst/>
              <a:ahLst/>
              <a:cxnLst/>
              <a:rect l="l" t="t" r="r" b="b"/>
              <a:pathLst>
                <a:path w="1195070" h="519429">
                  <a:moveTo>
                    <a:pt x="64769" y="0"/>
                  </a:moveTo>
                  <a:lnTo>
                    <a:pt x="39540" y="5072"/>
                  </a:lnTo>
                  <a:lnTo>
                    <a:pt x="18954" y="18859"/>
                  </a:lnTo>
                  <a:lnTo>
                    <a:pt x="5083" y="39219"/>
                  </a:lnTo>
                  <a:lnTo>
                    <a:pt x="0" y="64008"/>
                  </a:lnTo>
                  <a:lnTo>
                    <a:pt x="0" y="454152"/>
                  </a:lnTo>
                  <a:lnTo>
                    <a:pt x="5083" y="479381"/>
                  </a:lnTo>
                  <a:lnTo>
                    <a:pt x="18954" y="499967"/>
                  </a:lnTo>
                  <a:lnTo>
                    <a:pt x="39540" y="513838"/>
                  </a:lnTo>
                  <a:lnTo>
                    <a:pt x="64769" y="518922"/>
                  </a:lnTo>
                  <a:lnTo>
                    <a:pt x="1130045" y="518922"/>
                  </a:lnTo>
                  <a:lnTo>
                    <a:pt x="1155275" y="513838"/>
                  </a:lnTo>
                  <a:lnTo>
                    <a:pt x="1175861" y="499967"/>
                  </a:lnTo>
                  <a:lnTo>
                    <a:pt x="1189732" y="479381"/>
                  </a:lnTo>
                  <a:lnTo>
                    <a:pt x="1194816" y="454152"/>
                  </a:lnTo>
                  <a:lnTo>
                    <a:pt x="1194816" y="64008"/>
                  </a:lnTo>
                  <a:lnTo>
                    <a:pt x="1189732" y="39219"/>
                  </a:lnTo>
                  <a:lnTo>
                    <a:pt x="1175861" y="18859"/>
                  </a:lnTo>
                  <a:lnTo>
                    <a:pt x="1155275" y="5072"/>
                  </a:lnTo>
                  <a:lnTo>
                    <a:pt x="1130045" y="0"/>
                  </a:lnTo>
                  <a:lnTo>
                    <a:pt x="64769" y="0"/>
                  </a:lnTo>
                  <a:close/>
                </a:path>
              </a:pathLst>
            </a:custGeom>
            <a:ln w="20574">
              <a:solidFill>
                <a:srgbClr val="000000"/>
              </a:solidFill>
            </a:ln>
          </p:spPr>
          <p:txBody>
            <a:bodyPr wrap="square" lIns="0" tIns="0" rIns="0" bIns="0" rtlCol="0"/>
            <a:lstStyle/>
            <a:p/>
          </p:txBody>
        </p:sp>
      </p:grpSp>
      <p:sp>
        <p:nvSpPr>
          <p:cNvPr id="38" name="object 38"/>
          <p:cNvSpPr txBox="1"/>
          <p:nvPr/>
        </p:nvSpPr>
        <p:spPr>
          <a:xfrm>
            <a:off x="1674887" y="3369131"/>
            <a:ext cx="1311275" cy="1002665"/>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Local</a:t>
            </a:r>
            <a:r>
              <a:rPr dirty="0" sz="1300" spc="-45" b="1">
                <a:latin typeface="Arial"/>
                <a:cs typeface="Arial"/>
              </a:rPr>
              <a:t> </a:t>
            </a:r>
            <a:r>
              <a:rPr dirty="0" sz="1300" spc="-15" b="1">
                <a:latin typeface="Arial"/>
                <a:cs typeface="Arial"/>
              </a:rPr>
              <a:t>references</a:t>
            </a:r>
            <a:endParaRPr sz="1300">
              <a:latin typeface="Arial"/>
              <a:cs typeface="Arial"/>
            </a:endParaRPr>
          </a:p>
          <a:p>
            <a:pPr>
              <a:lnSpc>
                <a:spcPct val="100000"/>
              </a:lnSpc>
            </a:pPr>
            <a:endParaRPr sz="1400">
              <a:latin typeface="Arial"/>
              <a:cs typeface="Arial"/>
            </a:endParaRPr>
          </a:p>
          <a:p>
            <a:pPr>
              <a:lnSpc>
                <a:spcPct val="100000"/>
              </a:lnSpc>
              <a:spcBef>
                <a:spcPts val="45"/>
              </a:spcBef>
            </a:pPr>
            <a:endParaRPr sz="1250">
              <a:latin typeface="Arial"/>
              <a:cs typeface="Arial"/>
            </a:endParaRPr>
          </a:p>
          <a:p>
            <a:pPr marL="101600" marR="245745" indent="36195">
              <a:lnSpc>
                <a:spcPts val="1550"/>
              </a:lnSpc>
            </a:pPr>
            <a:r>
              <a:rPr dirty="0" sz="1300" spc="-10" b="1">
                <a:latin typeface="Arial"/>
                <a:cs typeface="Arial"/>
              </a:rPr>
              <a:t>Direct </a:t>
            </a:r>
            <a:r>
              <a:rPr dirty="0" sz="1300" spc="-15" b="1">
                <a:latin typeface="Arial"/>
                <a:cs typeface="Arial"/>
              </a:rPr>
              <a:t>local  </a:t>
            </a:r>
            <a:r>
              <a:rPr dirty="0" sz="1300" spc="-15" b="1">
                <a:latin typeface="Arial"/>
                <a:cs typeface="Arial"/>
              </a:rPr>
              <a:t>dependency</a:t>
            </a:r>
            <a:endParaRPr sz="1300">
              <a:latin typeface="Arial"/>
              <a:cs typeface="Arial"/>
            </a:endParaRPr>
          </a:p>
        </p:txBody>
      </p:sp>
      <p:grpSp>
        <p:nvGrpSpPr>
          <p:cNvPr id="39" name="object 39"/>
          <p:cNvGrpSpPr/>
          <p:nvPr/>
        </p:nvGrpSpPr>
        <p:grpSpPr>
          <a:xfrm>
            <a:off x="1689354" y="3766565"/>
            <a:ext cx="1163320" cy="66675"/>
            <a:chOff x="1689354" y="3766565"/>
            <a:chExt cx="1163320" cy="66675"/>
          </a:xfrm>
        </p:grpSpPr>
        <p:sp>
          <p:nvSpPr>
            <p:cNvPr id="40" name="object 40"/>
            <p:cNvSpPr/>
            <p:nvPr/>
          </p:nvSpPr>
          <p:spPr>
            <a:xfrm>
              <a:off x="1689354" y="3799331"/>
              <a:ext cx="1097280" cy="0"/>
            </a:xfrm>
            <a:custGeom>
              <a:avLst/>
              <a:gdLst/>
              <a:ahLst/>
              <a:cxnLst/>
              <a:rect l="l" t="t" r="r" b="b"/>
              <a:pathLst>
                <a:path w="1097280" h="0">
                  <a:moveTo>
                    <a:pt x="0" y="0"/>
                  </a:moveTo>
                  <a:lnTo>
                    <a:pt x="1097280" y="0"/>
                  </a:lnTo>
                </a:path>
              </a:pathLst>
            </a:custGeom>
            <a:ln w="20574">
              <a:solidFill>
                <a:srgbClr val="000000"/>
              </a:solidFill>
            </a:ln>
          </p:spPr>
          <p:txBody>
            <a:bodyPr wrap="square" lIns="0" tIns="0" rIns="0" bIns="0" rtlCol="0"/>
            <a:lstStyle/>
            <a:p/>
          </p:txBody>
        </p:sp>
        <p:sp>
          <p:nvSpPr>
            <p:cNvPr id="41" name="object 41"/>
            <p:cNvSpPr/>
            <p:nvPr/>
          </p:nvSpPr>
          <p:spPr>
            <a:xfrm>
              <a:off x="2785110" y="3766565"/>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42" name="object 42"/>
          <p:cNvSpPr txBox="1"/>
          <p:nvPr/>
        </p:nvSpPr>
        <p:spPr>
          <a:xfrm>
            <a:off x="731012" y="5608160"/>
            <a:ext cx="6307455" cy="130556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Managing Local</a:t>
            </a:r>
            <a:r>
              <a:rPr dirty="0" sz="1300" spc="-10" b="1">
                <a:latin typeface="Arial"/>
                <a:cs typeface="Arial"/>
              </a:rPr>
              <a:t> </a:t>
            </a:r>
            <a:r>
              <a:rPr dirty="0" sz="1300" spc="-5" b="1">
                <a:latin typeface="Arial"/>
                <a:cs typeface="Arial"/>
              </a:rPr>
              <a:t>Dependencies</a:t>
            </a:r>
            <a:endParaRPr sz="1300">
              <a:latin typeface="Arial"/>
              <a:cs typeface="Arial"/>
            </a:endParaRPr>
          </a:p>
          <a:p>
            <a:pPr marL="136525" marR="5080">
              <a:lnSpc>
                <a:spcPct val="100000"/>
              </a:lnSpc>
              <a:spcBef>
                <a:spcPts val="365"/>
              </a:spcBef>
            </a:pPr>
            <a:r>
              <a:rPr dirty="0" sz="1300">
                <a:latin typeface="Times New Roman"/>
                <a:cs typeface="Times New Roman"/>
              </a:rPr>
              <a:t>In the case of local dependencies, the objects are on the same node in the same database.  The Oracle </a:t>
            </a:r>
            <a:r>
              <a:rPr dirty="0" sz="1300" spc="-5">
                <a:latin typeface="Times New Roman"/>
                <a:cs typeface="Times New Roman"/>
              </a:rPr>
              <a:t>server </a:t>
            </a:r>
            <a:r>
              <a:rPr dirty="0" sz="1300">
                <a:latin typeface="Times New Roman"/>
                <a:cs typeface="Times New Roman"/>
              </a:rPr>
              <a:t>automatically manages all local dependencies, </a:t>
            </a:r>
            <a:r>
              <a:rPr dirty="0" sz="1300" spc="-5">
                <a:latin typeface="Times New Roman"/>
                <a:cs typeface="Times New Roman"/>
              </a:rPr>
              <a:t>using </a:t>
            </a:r>
            <a:r>
              <a:rPr dirty="0" sz="1300">
                <a:latin typeface="Times New Roman"/>
                <a:cs typeface="Times New Roman"/>
              </a:rPr>
              <a:t>the database’s  internal </a:t>
            </a:r>
            <a:r>
              <a:rPr dirty="0" sz="1300" spc="-5">
                <a:latin typeface="Times New Roman"/>
                <a:cs typeface="Times New Roman"/>
              </a:rPr>
              <a:t>“depends-on” table. </a:t>
            </a:r>
            <a:r>
              <a:rPr dirty="0" sz="1300">
                <a:latin typeface="Times New Roman"/>
                <a:cs typeface="Times New Roman"/>
              </a:rPr>
              <a:t>When a referenced object is </a:t>
            </a:r>
            <a:r>
              <a:rPr dirty="0" sz="1300" spc="-5">
                <a:latin typeface="Times New Roman"/>
                <a:cs typeface="Times New Roman"/>
              </a:rPr>
              <a:t>modified, </a:t>
            </a:r>
            <a:r>
              <a:rPr dirty="0" sz="1300">
                <a:latin typeface="Times New Roman"/>
                <a:cs typeface="Times New Roman"/>
              </a:rPr>
              <a:t>the dependent objects are  invalidated. The next time an invalidated object is called, the Oracle server automatically  recompiles</a:t>
            </a:r>
            <a:r>
              <a:rPr dirty="0" sz="1300" spc="-5">
                <a:latin typeface="Times New Roman"/>
                <a:cs typeface="Times New Roman"/>
              </a:rPr>
              <a:t> </a:t>
            </a:r>
            <a:r>
              <a:rPr dirty="0" sz="1300">
                <a:latin typeface="Times New Roman"/>
                <a:cs typeface="Times New Roman"/>
              </a:rPr>
              <a:t>it.</a:t>
            </a:r>
            <a:endParaRPr sz="1300">
              <a:latin typeface="Times New Roman"/>
              <a:cs typeface="Times New Roman"/>
            </a:endParaRPr>
          </a:p>
        </p:txBody>
      </p:sp>
      <p:sp>
        <p:nvSpPr>
          <p:cNvPr id="44" name="object 4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5" name="object 45"/>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5</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3" name="object 4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14640" y="1854898"/>
            <a:ext cx="5147310" cy="1753870"/>
            <a:chOff x="1314640" y="1854898"/>
            <a:chExt cx="5147310" cy="1753870"/>
          </a:xfrm>
        </p:grpSpPr>
        <p:sp>
          <p:nvSpPr>
            <p:cNvPr id="7" name="object 7"/>
            <p:cNvSpPr/>
            <p:nvPr/>
          </p:nvSpPr>
          <p:spPr>
            <a:xfrm>
              <a:off x="1325117" y="1865375"/>
              <a:ext cx="5126355" cy="1732914"/>
            </a:xfrm>
            <a:custGeom>
              <a:avLst/>
              <a:gdLst/>
              <a:ahLst/>
              <a:cxnLst/>
              <a:rect l="l" t="t" r="r" b="b"/>
              <a:pathLst>
                <a:path w="5126355" h="1732914">
                  <a:moveTo>
                    <a:pt x="4911090" y="0"/>
                  </a:moveTo>
                  <a:lnTo>
                    <a:pt x="215646" y="0"/>
                  </a:ln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close/>
                </a:path>
              </a:pathLst>
            </a:custGeom>
            <a:solidFill>
              <a:srgbClr val="99CCFF"/>
            </a:solidFill>
          </p:spPr>
          <p:txBody>
            <a:bodyPr wrap="square" lIns="0" tIns="0" rIns="0" bIns="0" rtlCol="0"/>
            <a:lstStyle/>
            <a:p/>
          </p:txBody>
        </p:sp>
        <p:sp>
          <p:nvSpPr>
            <p:cNvPr id="8" name="object 8"/>
            <p:cNvSpPr/>
            <p:nvPr/>
          </p:nvSpPr>
          <p:spPr>
            <a:xfrm>
              <a:off x="1325117" y="1865375"/>
              <a:ext cx="5126355" cy="1732914"/>
            </a:xfrm>
            <a:custGeom>
              <a:avLst/>
              <a:gdLst/>
              <a:ahLst/>
              <a:cxnLst/>
              <a:rect l="l" t="t" r="r" b="b"/>
              <a:pathLst>
                <a:path w="5126355" h="1732914">
                  <a:moveTo>
                    <a:pt x="215646" y="0"/>
                  </a:moveTo>
                  <a:lnTo>
                    <a:pt x="166271" y="5707"/>
                  </a:lnTo>
                  <a:lnTo>
                    <a:pt x="120909" y="21958"/>
                  </a:lnTo>
                  <a:lnTo>
                    <a:pt x="80865" y="47446"/>
                  </a:lnTo>
                  <a:lnTo>
                    <a:pt x="47446" y="80865"/>
                  </a:lnTo>
                  <a:lnTo>
                    <a:pt x="21958" y="120909"/>
                  </a:lnTo>
                  <a:lnTo>
                    <a:pt x="5707" y="166271"/>
                  </a:lnTo>
                  <a:lnTo>
                    <a:pt x="0" y="215646"/>
                  </a:lnTo>
                  <a:lnTo>
                    <a:pt x="0" y="1517142"/>
                  </a:lnTo>
                  <a:lnTo>
                    <a:pt x="5707" y="1566516"/>
                  </a:lnTo>
                  <a:lnTo>
                    <a:pt x="21958" y="1611878"/>
                  </a:lnTo>
                  <a:lnTo>
                    <a:pt x="47446" y="1651922"/>
                  </a:lnTo>
                  <a:lnTo>
                    <a:pt x="80865" y="1685341"/>
                  </a:lnTo>
                  <a:lnTo>
                    <a:pt x="120909" y="1710829"/>
                  </a:lnTo>
                  <a:lnTo>
                    <a:pt x="166271" y="1727080"/>
                  </a:lnTo>
                  <a:lnTo>
                    <a:pt x="215646" y="1732788"/>
                  </a:lnTo>
                  <a:lnTo>
                    <a:pt x="4911090" y="1732788"/>
                  </a:lnTo>
                  <a:lnTo>
                    <a:pt x="4960422" y="1727080"/>
                  </a:lnTo>
                  <a:lnTo>
                    <a:pt x="5005675" y="1710829"/>
                  </a:lnTo>
                  <a:lnTo>
                    <a:pt x="5045570" y="1685341"/>
                  </a:lnTo>
                  <a:lnTo>
                    <a:pt x="5078827" y="1651922"/>
                  </a:lnTo>
                  <a:lnTo>
                    <a:pt x="5104167" y="1611878"/>
                  </a:lnTo>
                  <a:lnTo>
                    <a:pt x="5120308" y="1566516"/>
                  </a:lnTo>
                  <a:lnTo>
                    <a:pt x="5125974" y="1517142"/>
                  </a:lnTo>
                  <a:lnTo>
                    <a:pt x="5125974" y="215646"/>
                  </a:lnTo>
                  <a:lnTo>
                    <a:pt x="5120308" y="166271"/>
                  </a:lnTo>
                  <a:lnTo>
                    <a:pt x="5104167" y="120909"/>
                  </a:lnTo>
                  <a:lnTo>
                    <a:pt x="5078827" y="80865"/>
                  </a:lnTo>
                  <a:lnTo>
                    <a:pt x="5045570" y="47446"/>
                  </a:lnTo>
                  <a:lnTo>
                    <a:pt x="5005675" y="21958"/>
                  </a:lnTo>
                  <a:lnTo>
                    <a:pt x="4960422" y="5707"/>
                  </a:lnTo>
                  <a:lnTo>
                    <a:pt x="4911090" y="0"/>
                  </a:lnTo>
                  <a:lnTo>
                    <a:pt x="215646" y="0"/>
                  </a:lnTo>
                  <a:close/>
                </a:path>
              </a:pathLst>
            </a:custGeom>
            <a:ln w="20574">
              <a:solidFill>
                <a:srgbClr val="000000"/>
              </a:solidFill>
            </a:ln>
          </p:spPr>
          <p:txBody>
            <a:bodyPr wrap="square" lIns="0" tIns="0" rIns="0" bIns="0" rtlCol="0"/>
            <a:lstStyle/>
            <a:p/>
          </p:txBody>
        </p:sp>
        <p:sp>
          <p:nvSpPr>
            <p:cNvPr id="9" name="object 9"/>
            <p:cNvSpPr/>
            <p:nvPr/>
          </p:nvSpPr>
          <p:spPr>
            <a:xfrm>
              <a:off x="1564386" y="2221991"/>
              <a:ext cx="836294" cy="892810"/>
            </a:xfrm>
            <a:custGeom>
              <a:avLst/>
              <a:gdLst/>
              <a:ahLst/>
              <a:cxnLst/>
              <a:rect l="l" t="t" r="r" b="b"/>
              <a:pathLst>
                <a:path w="836294" h="892810">
                  <a:moveTo>
                    <a:pt x="835913" y="0"/>
                  </a:moveTo>
                  <a:lnTo>
                    <a:pt x="0" y="0"/>
                  </a:lnTo>
                  <a:lnTo>
                    <a:pt x="0" y="892301"/>
                  </a:lnTo>
                  <a:lnTo>
                    <a:pt x="835913" y="892301"/>
                  </a:lnTo>
                  <a:lnTo>
                    <a:pt x="835913" y="0"/>
                  </a:lnTo>
                  <a:close/>
                </a:path>
              </a:pathLst>
            </a:custGeom>
            <a:solidFill>
              <a:srgbClr val="CCCCCC"/>
            </a:solidFill>
          </p:spPr>
          <p:txBody>
            <a:bodyPr wrap="square" lIns="0" tIns="0" rIns="0" bIns="0" rtlCol="0"/>
            <a:lstStyle/>
            <a:p/>
          </p:txBody>
        </p:sp>
        <p:sp>
          <p:nvSpPr>
            <p:cNvPr id="10" name="object 10"/>
            <p:cNvSpPr/>
            <p:nvPr/>
          </p:nvSpPr>
          <p:spPr>
            <a:xfrm>
              <a:off x="1564386" y="2221991"/>
              <a:ext cx="836294" cy="892810"/>
            </a:xfrm>
            <a:custGeom>
              <a:avLst/>
              <a:gdLst/>
              <a:ahLst/>
              <a:cxnLst/>
              <a:rect l="l" t="t" r="r" b="b"/>
              <a:pathLst>
                <a:path w="836294" h="892810">
                  <a:moveTo>
                    <a:pt x="835913" y="0"/>
                  </a:moveTo>
                  <a:lnTo>
                    <a:pt x="0" y="0"/>
                  </a:lnTo>
                  <a:lnTo>
                    <a:pt x="0" y="892301"/>
                  </a:lnTo>
                  <a:lnTo>
                    <a:pt x="835913" y="892301"/>
                  </a:lnTo>
                  <a:lnTo>
                    <a:pt x="835913"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636014" y="2263393"/>
            <a:ext cx="713105" cy="789305"/>
          </a:xfrm>
          <a:prstGeom prst="rect">
            <a:avLst/>
          </a:prstGeom>
        </p:spPr>
        <p:txBody>
          <a:bodyPr wrap="square" lIns="0" tIns="12065" rIns="0" bIns="0" rtlCol="0" vert="horz">
            <a:spAutoFit/>
          </a:bodyPr>
          <a:lstStyle/>
          <a:p>
            <a:pPr algn="just" marR="5080">
              <a:lnSpc>
                <a:spcPct val="102299"/>
              </a:lnSpc>
              <a:spcBef>
                <a:spcPts val="95"/>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2" name="object 12"/>
          <p:cNvSpPr txBox="1"/>
          <p:nvPr/>
        </p:nvSpPr>
        <p:spPr>
          <a:xfrm>
            <a:off x="1589532" y="1904491"/>
            <a:ext cx="82169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3" name="object 13"/>
          <p:cNvSpPr txBox="1"/>
          <p:nvPr/>
        </p:nvSpPr>
        <p:spPr>
          <a:xfrm>
            <a:off x="4450822" y="1904491"/>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4" name="object 14"/>
          <p:cNvGrpSpPr/>
          <p:nvPr/>
        </p:nvGrpSpPr>
        <p:grpSpPr>
          <a:xfrm>
            <a:off x="2402776" y="2206942"/>
            <a:ext cx="3027045" cy="918210"/>
            <a:chOff x="2402776" y="2206942"/>
            <a:chExt cx="3027045" cy="918210"/>
          </a:xfrm>
        </p:grpSpPr>
        <p:sp>
          <p:nvSpPr>
            <p:cNvPr id="15" name="object 15"/>
            <p:cNvSpPr/>
            <p:nvPr/>
          </p:nvSpPr>
          <p:spPr>
            <a:xfrm>
              <a:off x="2413254" y="2538983"/>
              <a:ext cx="447675" cy="0"/>
            </a:xfrm>
            <a:custGeom>
              <a:avLst/>
              <a:gdLst/>
              <a:ahLst/>
              <a:cxnLst/>
              <a:rect l="l" t="t" r="r" b="b"/>
              <a:pathLst>
                <a:path w="447675" h="0">
                  <a:moveTo>
                    <a:pt x="0" y="0"/>
                  </a:moveTo>
                  <a:lnTo>
                    <a:pt x="447294" y="0"/>
                  </a:lnTo>
                </a:path>
              </a:pathLst>
            </a:custGeom>
            <a:ln w="20574">
              <a:solidFill>
                <a:srgbClr val="000000"/>
              </a:solidFill>
            </a:ln>
          </p:spPr>
          <p:txBody>
            <a:bodyPr wrap="square" lIns="0" tIns="0" rIns="0" bIns="0" rtlCol="0"/>
            <a:lstStyle/>
            <a:p/>
          </p:txBody>
        </p:sp>
        <p:sp>
          <p:nvSpPr>
            <p:cNvPr id="16" name="object 16"/>
            <p:cNvSpPr/>
            <p:nvPr/>
          </p:nvSpPr>
          <p:spPr>
            <a:xfrm>
              <a:off x="2859024"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7" name="object 17"/>
            <p:cNvSpPr/>
            <p:nvPr/>
          </p:nvSpPr>
          <p:spPr>
            <a:xfrm>
              <a:off x="4987290" y="2538983"/>
              <a:ext cx="377190" cy="0"/>
            </a:xfrm>
            <a:custGeom>
              <a:avLst/>
              <a:gdLst/>
              <a:ahLst/>
              <a:cxnLst/>
              <a:rect l="l" t="t" r="r" b="b"/>
              <a:pathLst>
                <a:path w="377189" h="0">
                  <a:moveTo>
                    <a:pt x="0" y="0"/>
                  </a:moveTo>
                  <a:lnTo>
                    <a:pt x="377190" y="0"/>
                  </a:lnTo>
                </a:path>
              </a:pathLst>
            </a:custGeom>
            <a:ln w="20574">
              <a:solidFill>
                <a:srgbClr val="000000"/>
              </a:solidFill>
            </a:ln>
          </p:spPr>
          <p:txBody>
            <a:bodyPr wrap="square" lIns="0" tIns="0" rIns="0" bIns="0" rtlCol="0"/>
            <a:lstStyle/>
            <a:p/>
          </p:txBody>
        </p:sp>
        <p:sp>
          <p:nvSpPr>
            <p:cNvPr id="18" name="object 18"/>
            <p:cNvSpPr/>
            <p:nvPr/>
          </p:nvSpPr>
          <p:spPr>
            <a:xfrm>
              <a:off x="5362956"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9" name="object 19"/>
            <p:cNvSpPr/>
            <p:nvPr/>
          </p:nvSpPr>
          <p:spPr>
            <a:xfrm>
              <a:off x="3770376" y="2538983"/>
              <a:ext cx="405765" cy="0"/>
            </a:xfrm>
            <a:custGeom>
              <a:avLst/>
              <a:gdLst/>
              <a:ahLst/>
              <a:cxnLst/>
              <a:rect l="l" t="t" r="r" b="b"/>
              <a:pathLst>
                <a:path w="405764" h="0">
                  <a:moveTo>
                    <a:pt x="0" y="0"/>
                  </a:moveTo>
                  <a:lnTo>
                    <a:pt x="405384" y="0"/>
                  </a:lnTo>
                </a:path>
              </a:pathLst>
            </a:custGeom>
            <a:ln w="20573">
              <a:solidFill>
                <a:srgbClr val="000000"/>
              </a:solidFill>
            </a:ln>
          </p:spPr>
          <p:txBody>
            <a:bodyPr wrap="square" lIns="0" tIns="0" rIns="0" bIns="0" rtlCol="0"/>
            <a:lstStyle/>
            <a:p/>
          </p:txBody>
        </p:sp>
        <p:sp>
          <p:nvSpPr>
            <p:cNvPr id="20" name="object 20"/>
            <p:cNvSpPr/>
            <p:nvPr/>
          </p:nvSpPr>
          <p:spPr>
            <a:xfrm>
              <a:off x="4174236" y="250621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21" name="object 21"/>
            <p:cNvSpPr/>
            <p:nvPr/>
          </p:nvSpPr>
          <p:spPr>
            <a:xfrm>
              <a:off x="4262628" y="2217419"/>
              <a:ext cx="753110" cy="871219"/>
            </a:xfrm>
            <a:custGeom>
              <a:avLst/>
              <a:gdLst/>
              <a:ahLst/>
              <a:cxnLst/>
              <a:rect l="l" t="t" r="r" b="b"/>
              <a:pathLst>
                <a:path w="753110" h="871219">
                  <a:moveTo>
                    <a:pt x="752856" y="0"/>
                  </a:moveTo>
                  <a:lnTo>
                    <a:pt x="0" y="0"/>
                  </a:lnTo>
                  <a:lnTo>
                    <a:pt x="0" y="860297"/>
                  </a:lnTo>
                  <a:lnTo>
                    <a:pt x="31242" y="870965"/>
                  </a:lnTo>
                  <a:lnTo>
                    <a:pt x="57912" y="864869"/>
                  </a:lnTo>
                  <a:lnTo>
                    <a:pt x="102870" y="838199"/>
                  </a:lnTo>
                  <a:lnTo>
                    <a:pt x="115824" y="809243"/>
                  </a:lnTo>
                  <a:lnTo>
                    <a:pt x="170688" y="809243"/>
                  </a:lnTo>
                  <a:lnTo>
                    <a:pt x="180594" y="815339"/>
                  </a:lnTo>
                  <a:lnTo>
                    <a:pt x="211836" y="815339"/>
                  </a:lnTo>
                  <a:lnTo>
                    <a:pt x="221742" y="817625"/>
                  </a:lnTo>
                  <a:lnTo>
                    <a:pt x="235458" y="825245"/>
                  </a:lnTo>
                  <a:lnTo>
                    <a:pt x="249174" y="825245"/>
                  </a:lnTo>
                  <a:lnTo>
                    <a:pt x="262890" y="827531"/>
                  </a:lnTo>
                  <a:lnTo>
                    <a:pt x="276606" y="827531"/>
                  </a:lnTo>
                  <a:lnTo>
                    <a:pt x="286512" y="825245"/>
                  </a:lnTo>
                  <a:lnTo>
                    <a:pt x="296418" y="819911"/>
                  </a:lnTo>
                  <a:lnTo>
                    <a:pt x="307086" y="815339"/>
                  </a:lnTo>
                  <a:lnTo>
                    <a:pt x="313944" y="806957"/>
                  </a:lnTo>
                  <a:lnTo>
                    <a:pt x="323850" y="799337"/>
                  </a:lnTo>
                  <a:lnTo>
                    <a:pt x="334518" y="792479"/>
                  </a:lnTo>
                  <a:lnTo>
                    <a:pt x="344424" y="784859"/>
                  </a:lnTo>
                  <a:lnTo>
                    <a:pt x="351282" y="776477"/>
                  </a:lnTo>
                  <a:lnTo>
                    <a:pt x="361188" y="774191"/>
                  </a:lnTo>
                  <a:lnTo>
                    <a:pt x="371856" y="769619"/>
                  </a:lnTo>
                  <a:lnTo>
                    <a:pt x="385572" y="767333"/>
                  </a:lnTo>
                  <a:lnTo>
                    <a:pt x="395478" y="764285"/>
                  </a:lnTo>
                  <a:lnTo>
                    <a:pt x="412242" y="761999"/>
                  </a:lnTo>
                  <a:lnTo>
                    <a:pt x="446532" y="761999"/>
                  </a:lnTo>
                  <a:lnTo>
                    <a:pt x="467106" y="759713"/>
                  </a:lnTo>
                  <a:lnTo>
                    <a:pt x="477012" y="757427"/>
                  </a:lnTo>
                  <a:lnTo>
                    <a:pt x="487680" y="751331"/>
                  </a:lnTo>
                  <a:lnTo>
                    <a:pt x="497586" y="746759"/>
                  </a:lnTo>
                  <a:lnTo>
                    <a:pt x="504444" y="739139"/>
                  </a:lnTo>
                  <a:lnTo>
                    <a:pt x="514350" y="732281"/>
                  </a:lnTo>
                  <a:lnTo>
                    <a:pt x="525018" y="726947"/>
                  </a:lnTo>
                  <a:lnTo>
                    <a:pt x="534924" y="724661"/>
                  </a:lnTo>
                  <a:lnTo>
                    <a:pt x="548640" y="716279"/>
                  </a:lnTo>
                  <a:lnTo>
                    <a:pt x="562356" y="711707"/>
                  </a:lnTo>
                  <a:lnTo>
                    <a:pt x="572262" y="709421"/>
                  </a:lnTo>
                  <a:lnTo>
                    <a:pt x="592836" y="709421"/>
                  </a:lnTo>
                  <a:lnTo>
                    <a:pt x="603504" y="706373"/>
                  </a:lnTo>
                  <a:lnTo>
                    <a:pt x="617220" y="701801"/>
                  </a:lnTo>
                  <a:lnTo>
                    <a:pt x="627126" y="697229"/>
                  </a:lnTo>
                  <a:lnTo>
                    <a:pt x="633984" y="688847"/>
                  </a:lnTo>
                  <a:lnTo>
                    <a:pt x="643890" y="681227"/>
                  </a:lnTo>
                  <a:lnTo>
                    <a:pt x="650748" y="671321"/>
                  </a:lnTo>
                  <a:lnTo>
                    <a:pt x="661416" y="664463"/>
                  </a:lnTo>
                  <a:lnTo>
                    <a:pt x="671322" y="656081"/>
                  </a:lnTo>
                  <a:lnTo>
                    <a:pt x="691896" y="641603"/>
                  </a:lnTo>
                  <a:lnTo>
                    <a:pt x="698754" y="633221"/>
                  </a:lnTo>
                  <a:lnTo>
                    <a:pt x="705612" y="625601"/>
                  </a:lnTo>
                  <a:lnTo>
                    <a:pt x="715518" y="618743"/>
                  </a:lnTo>
                  <a:lnTo>
                    <a:pt x="719328" y="611123"/>
                  </a:lnTo>
                  <a:lnTo>
                    <a:pt x="722376" y="604265"/>
                  </a:lnTo>
                  <a:lnTo>
                    <a:pt x="722376" y="588263"/>
                  </a:lnTo>
                  <a:lnTo>
                    <a:pt x="726186" y="581405"/>
                  </a:lnTo>
                  <a:lnTo>
                    <a:pt x="736092" y="575309"/>
                  </a:lnTo>
                  <a:lnTo>
                    <a:pt x="752856" y="560831"/>
                  </a:lnTo>
                  <a:lnTo>
                    <a:pt x="752856" y="0"/>
                  </a:lnTo>
                  <a:close/>
                </a:path>
              </a:pathLst>
            </a:custGeom>
            <a:solidFill>
              <a:srgbClr val="CCCCCC"/>
            </a:solidFill>
          </p:spPr>
          <p:txBody>
            <a:bodyPr wrap="square" lIns="0" tIns="0" rIns="0" bIns="0" rtlCol="0"/>
            <a:lstStyle/>
            <a:p/>
          </p:txBody>
        </p:sp>
        <p:sp>
          <p:nvSpPr>
            <p:cNvPr id="22" name="object 22"/>
            <p:cNvSpPr/>
            <p:nvPr/>
          </p:nvSpPr>
          <p:spPr>
            <a:xfrm>
              <a:off x="4262628" y="2217419"/>
              <a:ext cx="753110" cy="871219"/>
            </a:xfrm>
            <a:custGeom>
              <a:avLst/>
              <a:gdLst/>
              <a:ahLst/>
              <a:cxnLst/>
              <a:rect l="l" t="t" r="r" b="b"/>
              <a:pathLst>
                <a:path w="753110" h="871219">
                  <a:moveTo>
                    <a:pt x="752856" y="560831"/>
                  </a:moveTo>
                  <a:lnTo>
                    <a:pt x="752856" y="0"/>
                  </a:lnTo>
                  <a:lnTo>
                    <a:pt x="0" y="0"/>
                  </a:lnTo>
                  <a:lnTo>
                    <a:pt x="0" y="860297"/>
                  </a:lnTo>
                  <a:lnTo>
                    <a:pt x="31242" y="870965"/>
                  </a:lnTo>
                  <a:lnTo>
                    <a:pt x="57912" y="864869"/>
                  </a:lnTo>
                  <a:lnTo>
                    <a:pt x="102870" y="838199"/>
                  </a:lnTo>
                  <a:lnTo>
                    <a:pt x="115824" y="809243"/>
                  </a:lnTo>
                  <a:lnTo>
                    <a:pt x="170688" y="809243"/>
                  </a:lnTo>
                  <a:lnTo>
                    <a:pt x="180594" y="815339"/>
                  </a:lnTo>
                  <a:lnTo>
                    <a:pt x="211836" y="815339"/>
                  </a:lnTo>
                  <a:lnTo>
                    <a:pt x="221742" y="817625"/>
                  </a:lnTo>
                  <a:lnTo>
                    <a:pt x="235458" y="825245"/>
                  </a:lnTo>
                  <a:lnTo>
                    <a:pt x="249174" y="825245"/>
                  </a:lnTo>
                  <a:lnTo>
                    <a:pt x="262890" y="827531"/>
                  </a:lnTo>
                  <a:lnTo>
                    <a:pt x="276606" y="827531"/>
                  </a:lnTo>
                  <a:lnTo>
                    <a:pt x="286512" y="825245"/>
                  </a:lnTo>
                  <a:lnTo>
                    <a:pt x="296418" y="819911"/>
                  </a:lnTo>
                  <a:lnTo>
                    <a:pt x="307086" y="815339"/>
                  </a:lnTo>
                  <a:lnTo>
                    <a:pt x="313944" y="806957"/>
                  </a:lnTo>
                  <a:lnTo>
                    <a:pt x="323850" y="799337"/>
                  </a:lnTo>
                  <a:lnTo>
                    <a:pt x="334518" y="792479"/>
                  </a:lnTo>
                  <a:lnTo>
                    <a:pt x="344424" y="784859"/>
                  </a:lnTo>
                  <a:lnTo>
                    <a:pt x="351282" y="776477"/>
                  </a:lnTo>
                  <a:lnTo>
                    <a:pt x="361188" y="774191"/>
                  </a:lnTo>
                  <a:lnTo>
                    <a:pt x="371856" y="769619"/>
                  </a:lnTo>
                  <a:lnTo>
                    <a:pt x="385572" y="767333"/>
                  </a:lnTo>
                  <a:lnTo>
                    <a:pt x="395478" y="764285"/>
                  </a:lnTo>
                  <a:lnTo>
                    <a:pt x="412242" y="761999"/>
                  </a:lnTo>
                  <a:lnTo>
                    <a:pt x="446532" y="761999"/>
                  </a:lnTo>
                  <a:lnTo>
                    <a:pt x="467106" y="759713"/>
                  </a:lnTo>
                  <a:lnTo>
                    <a:pt x="477012" y="757427"/>
                  </a:lnTo>
                  <a:lnTo>
                    <a:pt x="487680" y="751331"/>
                  </a:lnTo>
                  <a:lnTo>
                    <a:pt x="497586" y="746759"/>
                  </a:lnTo>
                  <a:lnTo>
                    <a:pt x="504444" y="739139"/>
                  </a:lnTo>
                  <a:lnTo>
                    <a:pt x="514350" y="732281"/>
                  </a:lnTo>
                  <a:lnTo>
                    <a:pt x="525018" y="726947"/>
                  </a:lnTo>
                  <a:lnTo>
                    <a:pt x="534924" y="724661"/>
                  </a:lnTo>
                  <a:lnTo>
                    <a:pt x="548640" y="716279"/>
                  </a:lnTo>
                  <a:lnTo>
                    <a:pt x="562356" y="711707"/>
                  </a:lnTo>
                  <a:lnTo>
                    <a:pt x="572262" y="709421"/>
                  </a:lnTo>
                  <a:lnTo>
                    <a:pt x="592836" y="709421"/>
                  </a:lnTo>
                  <a:lnTo>
                    <a:pt x="603504" y="706373"/>
                  </a:lnTo>
                  <a:lnTo>
                    <a:pt x="617220" y="701801"/>
                  </a:lnTo>
                  <a:lnTo>
                    <a:pt x="627126" y="697229"/>
                  </a:lnTo>
                  <a:lnTo>
                    <a:pt x="633984" y="688847"/>
                  </a:lnTo>
                  <a:lnTo>
                    <a:pt x="643890" y="681227"/>
                  </a:lnTo>
                  <a:lnTo>
                    <a:pt x="650748" y="671321"/>
                  </a:lnTo>
                  <a:lnTo>
                    <a:pt x="661416" y="664463"/>
                  </a:lnTo>
                  <a:lnTo>
                    <a:pt x="671322" y="656081"/>
                  </a:lnTo>
                  <a:lnTo>
                    <a:pt x="681990" y="648461"/>
                  </a:lnTo>
                  <a:lnTo>
                    <a:pt x="691896" y="641603"/>
                  </a:lnTo>
                  <a:lnTo>
                    <a:pt x="698754" y="633221"/>
                  </a:lnTo>
                  <a:lnTo>
                    <a:pt x="705612" y="625601"/>
                  </a:lnTo>
                  <a:lnTo>
                    <a:pt x="715518" y="618743"/>
                  </a:lnTo>
                  <a:lnTo>
                    <a:pt x="719328" y="611123"/>
                  </a:lnTo>
                  <a:lnTo>
                    <a:pt x="722376" y="604265"/>
                  </a:lnTo>
                  <a:lnTo>
                    <a:pt x="722376" y="588263"/>
                  </a:lnTo>
                  <a:lnTo>
                    <a:pt x="726186" y="581405"/>
                  </a:lnTo>
                  <a:lnTo>
                    <a:pt x="736092" y="575309"/>
                  </a:lnTo>
                  <a:lnTo>
                    <a:pt x="752856" y="560831"/>
                  </a:lnTo>
                </a:path>
              </a:pathLst>
            </a:custGeom>
            <a:ln w="20574">
              <a:solidFill>
                <a:srgbClr val="000000"/>
              </a:solidFill>
            </a:ln>
          </p:spPr>
          <p:txBody>
            <a:bodyPr wrap="square" lIns="0" tIns="0" rIns="0" bIns="0" rtlCol="0"/>
            <a:lstStyle/>
            <a:p/>
          </p:txBody>
        </p:sp>
        <p:sp>
          <p:nvSpPr>
            <p:cNvPr id="23" name="object 23"/>
            <p:cNvSpPr/>
            <p:nvPr/>
          </p:nvSpPr>
          <p:spPr>
            <a:xfrm>
              <a:off x="4629912" y="2227325"/>
              <a:ext cx="0" cy="750570"/>
            </a:xfrm>
            <a:custGeom>
              <a:avLst/>
              <a:gdLst/>
              <a:ahLst/>
              <a:cxnLst/>
              <a:rect l="l" t="t" r="r" b="b"/>
              <a:pathLst>
                <a:path w="0" h="750569">
                  <a:moveTo>
                    <a:pt x="0" y="0"/>
                  </a:moveTo>
                  <a:lnTo>
                    <a:pt x="0" y="750570"/>
                  </a:lnTo>
                </a:path>
              </a:pathLst>
            </a:custGeom>
            <a:ln w="20574">
              <a:solidFill>
                <a:srgbClr val="000000"/>
              </a:solidFill>
            </a:ln>
          </p:spPr>
          <p:txBody>
            <a:bodyPr wrap="square" lIns="0" tIns="0" rIns="0" bIns="0" rtlCol="0"/>
            <a:lstStyle/>
            <a:p/>
          </p:txBody>
        </p:sp>
        <p:sp>
          <p:nvSpPr>
            <p:cNvPr id="24" name="object 24"/>
            <p:cNvSpPr/>
            <p:nvPr/>
          </p:nvSpPr>
          <p:spPr>
            <a:xfrm>
              <a:off x="4266438" y="2381249"/>
              <a:ext cx="746760" cy="0"/>
            </a:xfrm>
            <a:custGeom>
              <a:avLst/>
              <a:gdLst/>
              <a:ahLst/>
              <a:cxnLst/>
              <a:rect l="l" t="t" r="r" b="b"/>
              <a:pathLst>
                <a:path w="746760" h="0">
                  <a:moveTo>
                    <a:pt x="0" y="0"/>
                  </a:moveTo>
                  <a:lnTo>
                    <a:pt x="746760" y="0"/>
                  </a:lnTo>
                </a:path>
              </a:pathLst>
            </a:custGeom>
            <a:ln w="20574">
              <a:solidFill>
                <a:srgbClr val="000000"/>
              </a:solidFill>
            </a:ln>
          </p:spPr>
          <p:txBody>
            <a:bodyPr wrap="square" lIns="0" tIns="0" rIns="0" bIns="0" rtlCol="0"/>
            <a:lstStyle/>
            <a:p/>
          </p:txBody>
        </p:sp>
        <p:sp>
          <p:nvSpPr>
            <p:cNvPr id="25" name="object 25"/>
            <p:cNvSpPr/>
            <p:nvPr/>
          </p:nvSpPr>
          <p:spPr>
            <a:xfrm>
              <a:off x="2934462" y="2221991"/>
              <a:ext cx="836294" cy="892810"/>
            </a:xfrm>
            <a:custGeom>
              <a:avLst/>
              <a:gdLst/>
              <a:ahLst/>
              <a:cxnLst/>
              <a:rect l="l" t="t" r="r" b="b"/>
              <a:pathLst>
                <a:path w="836295" h="892810">
                  <a:moveTo>
                    <a:pt x="835913" y="0"/>
                  </a:moveTo>
                  <a:lnTo>
                    <a:pt x="0" y="0"/>
                  </a:lnTo>
                  <a:lnTo>
                    <a:pt x="0" y="892301"/>
                  </a:lnTo>
                  <a:lnTo>
                    <a:pt x="835913" y="892301"/>
                  </a:lnTo>
                  <a:lnTo>
                    <a:pt x="835913" y="0"/>
                  </a:lnTo>
                  <a:close/>
                </a:path>
              </a:pathLst>
            </a:custGeom>
            <a:solidFill>
              <a:srgbClr val="CCCCCC"/>
            </a:solidFill>
          </p:spPr>
          <p:txBody>
            <a:bodyPr wrap="square" lIns="0" tIns="0" rIns="0" bIns="0" rtlCol="0"/>
            <a:lstStyle/>
            <a:p/>
          </p:txBody>
        </p:sp>
        <p:sp>
          <p:nvSpPr>
            <p:cNvPr id="26" name="object 26"/>
            <p:cNvSpPr/>
            <p:nvPr/>
          </p:nvSpPr>
          <p:spPr>
            <a:xfrm>
              <a:off x="2934462" y="2221991"/>
              <a:ext cx="836294" cy="892810"/>
            </a:xfrm>
            <a:custGeom>
              <a:avLst/>
              <a:gdLst/>
              <a:ahLst/>
              <a:cxnLst/>
              <a:rect l="l" t="t" r="r" b="b"/>
              <a:pathLst>
                <a:path w="836295" h="892810">
                  <a:moveTo>
                    <a:pt x="835913" y="0"/>
                  </a:moveTo>
                  <a:lnTo>
                    <a:pt x="0" y="0"/>
                  </a:lnTo>
                  <a:lnTo>
                    <a:pt x="0" y="892301"/>
                  </a:lnTo>
                  <a:lnTo>
                    <a:pt x="835913" y="892301"/>
                  </a:lnTo>
                  <a:lnTo>
                    <a:pt x="835913" y="0"/>
                  </a:lnTo>
                  <a:close/>
                </a:path>
              </a:pathLst>
            </a:custGeom>
            <a:ln w="20574">
              <a:solidFill>
                <a:srgbClr val="000000"/>
              </a:solidFill>
            </a:ln>
          </p:spPr>
          <p:txBody>
            <a:bodyPr wrap="square" lIns="0" tIns="0" rIns="0" bIns="0" rtlCol="0"/>
            <a:lstStyle/>
            <a:p/>
          </p:txBody>
        </p:sp>
      </p:grpSp>
      <p:sp>
        <p:nvSpPr>
          <p:cNvPr id="27" name="object 27"/>
          <p:cNvSpPr txBox="1"/>
          <p:nvPr/>
        </p:nvSpPr>
        <p:spPr>
          <a:xfrm>
            <a:off x="2959607" y="1904491"/>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28" name="object 28"/>
          <p:cNvSpPr txBox="1"/>
          <p:nvPr/>
        </p:nvSpPr>
        <p:spPr>
          <a:xfrm>
            <a:off x="5612179" y="1904491"/>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a:t>
            </a:r>
            <a:r>
              <a:rPr dirty="0" sz="1300" spc="-10" b="1">
                <a:latin typeface="Arial"/>
                <a:cs typeface="Arial"/>
              </a:rPr>
              <a:t>e</a:t>
            </a:r>
            <a:endParaRPr sz="1300">
              <a:latin typeface="Arial"/>
              <a:cs typeface="Arial"/>
            </a:endParaRPr>
          </a:p>
        </p:txBody>
      </p:sp>
      <p:sp>
        <p:nvSpPr>
          <p:cNvPr id="29" name="object 29"/>
          <p:cNvSpPr txBox="1"/>
          <p:nvPr/>
        </p:nvSpPr>
        <p:spPr>
          <a:xfrm>
            <a:off x="3009138" y="2260345"/>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grpSp>
        <p:nvGrpSpPr>
          <p:cNvPr id="30" name="object 30"/>
          <p:cNvGrpSpPr/>
          <p:nvPr/>
        </p:nvGrpSpPr>
        <p:grpSpPr>
          <a:xfrm>
            <a:off x="1646110" y="3897820"/>
            <a:ext cx="1216025" cy="540385"/>
            <a:chOff x="1646110" y="3897820"/>
            <a:chExt cx="1216025" cy="540385"/>
          </a:xfrm>
        </p:grpSpPr>
        <p:sp>
          <p:nvSpPr>
            <p:cNvPr id="31" name="object 31"/>
            <p:cNvSpPr/>
            <p:nvPr/>
          </p:nvSpPr>
          <p:spPr>
            <a:xfrm>
              <a:off x="1656588" y="3908298"/>
              <a:ext cx="1195070" cy="519430"/>
            </a:xfrm>
            <a:custGeom>
              <a:avLst/>
              <a:gdLst/>
              <a:ahLst/>
              <a:cxnLst/>
              <a:rect l="l" t="t" r="r" b="b"/>
              <a:pathLst>
                <a:path w="1195070" h="519429">
                  <a:moveTo>
                    <a:pt x="1130045" y="0"/>
                  </a:moveTo>
                  <a:lnTo>
                    <a:pt x="64769" y="0"/>
                  </a:lnTo>
                  <a:lnTo>
                    <a:pt x="39540" y="5072"/>
                  </a:lnTo>
                  <a:lnTo>
                    <a:pt x="18954" y="18859"/>
                  </a:lnTo>
                  <a:lnTo>
                    <a:pt x="5083" y="39219"/>
                  </a:lnTo>
                  <a:lnTo>
                    <a:pt x="0" y="64008"/>
                  </a:lnTo>
                  <a:lnTo>
                    <a:pt x="0" y="454152"/>
                  </a:lnTo>
                  <a:lnTo>
                    <a:pt x="5083" y="479381"/>
                  </a:lnTo>
                  <a:lnTo>
                    <a:pt x="18954" y="499967"/>
                  </a:lnTo>
                  <a:lnTo>
                    <a:pt x="39540" y="513838"/>
                  </a:lnTo>
                  <a:lnTo>
                    <a:pt x="64769" y="518922"/>
                  </a:lnTo>
                  <a:lnTo>
                    <a:pt x="1130045" y="518922"/>
                  </a:lnTo>
                  <a:lnTo>
                    <a:pt x="1155275" y="513838"/>
                  </a:lnTo>
                  <a:lnTo>
                    <a:pt x="1175861" y="499967"/>
                  </a:lnTo>
                  <a:lnTo>
                    <a:pt x="1189732" y="479381"/>
                  </a:lnTo>
                  <a:lnTo>
                    <a:pt x="1194816" y="454152"/>
                  </a:lnTo>
                  <a:lnTo>
                    <a:pt x="1194816" y="64008"/>
                  </a:lnTo>
                  <a:lnTo>
                    <a:pt x="1189732" y="39219"/>
                  </a:lnTo>
                  <a:lnTo>
                    <a:pt x="1175861" y="18859"/>
                  </a:lnTo>
                  <a:lnTo>
                    <a:pt x="1155275" y="5072"/>
                  </a:lnTo>
                  <a:lnTo>
                    <a:pt x="1130045" y="0"/>
                  </a:lnTo>
                  <a:close/>
                </a:path>
              </a:pathLst>
            </a:custGeom>
            <a:solidFill>
              <a:srgbClr val="CCFFCC"/>
            </a:solidFill>
          </p:spPr>
          <p:txBody>
            <a:bodyPr wrap="square" lIns="0" tIns="0" rIns="0" bIns="0" rtlCol="0"/>
            <a:lstStyle/>
            <a:p/>
          </p:txBody>
        </p:sp>
        <p:sp>
          <p:nvSpPr>
            <p:cNvPr id="32" name="object 32"/>
            <p:cNvSpPr/>
            <p:nvPr/>
          </p:nvSpPr>
          <p:spPr>
            <a:xfrm>
              <a:off x="1656588" y="3908298"/>
              <a:ext cx="1195070" cy="519430"/>
            </a:xfrm>
            <a:custGeom>
              <a:avLst/>
              <a:gdLst/>
              <a:ahLst/>
              <a:cxnLst/>
              <a:rect l="l" t="t" r="r" b="b"/>
              <a:pathLst>
                <a:path w="1195070" h="519429">
                  <a:moveTo>
                    <a:pt x="64769" y="0"/>
                  </a:moveTo>
                  <a:lnTo>
                    <a:pt x="39540" y="5072"/>
                  </a:lnTo>
                  <a:lnTo>
                    <a:pt x="18954" y="18859"/>
                  </a:lnTo>
                  <a:lnTo>
                    <a:pt x="5083" y="39219"/>
                  </a:lnTo>
                  <a:lnTo>
                    <a:pt x="0" y="64008"/>
                  </a:lnTo>
                  <a:lnTo>
                    <a:pt x="0" y="454152"/>
                  </a:lnTo>
                  <a:lnTo>
                    <a:pt x="5083" y="479381"/>
                  </a:lnTo>
                  <a:lnTo>
                    <a:pt x="18954" y="499967"/>
                  </a:lnTo>
                  <a:lnTo>
                    <a:pt x="39540" y="513838"/>
                  </a:lnTo>
                  <a:lnTo>
                    <a:pt x="64769" y="518922"/>
                  </a:lnTo>
                  <a:lnTo>
                    <a:pt x="1130045" y="518922"/>
                  </a:lnTo>
                  <a:lnTo>
                    <a:pt x="1155275" y="513838"/>
                  </a:lnTo>
                  <a:lnTo>
                    <a:pt x="1175861" y="499967"/>
                  </a:lnTo>
                  <a:lnTo>
                    <a:pt x="1189732" y="479381"/>
                  </a:lnTo>
                  <a:lnTo>
                    <a:pt x="1194816" y="454152"/>
                  </a:lnTo>
                  <a:lnTo>
                    <a:pt x="1194816" y="64008"/>
                  </a:lnTo>
                  <a:lnTo>
                    <a:pt x="1189732" y="39219"/>
                  </a:lnTo>
                  <a:lnTo>
                    <a:pt x="1175861" y="18859"/>
                  </a:lnTo>
                  <a:lnTo>
                    <a:pt x="1155275" y="5072"/>
                  </a:lnTo>
                  <a:lnTo>
                    <a:pt x="1130045" y="0"/>
                  </a:lnTo>
                  <a:lnTo>
                    <a:pt x="64769" y="0"/>
                  </a:lnTo>
                  <a:close/>
                </a:path>
              </a:pathLst>
            </a:custGeom>
            <a:ln w="20574">
              <a:solidFill>
                <a:srgbClr val="000000"/>
              </a:solidFill>
            </a:ln>
          </p:spPr>
          <p:txBody>
            <a:bodyPr wrap="square" lIns="0" tIns="0" rIns="0" bIns="0" rtlCol="0"/>
            <a:lstStyle/>
            <a:p/>
          </p:txBody>
        </p:sp>
      </p:grpSp>
      <p:sp>
        <p:nvSpPr>
          <p:cNvPr id="33" name="object 33"/>
          <p:cNvSpPr txBox="1"/>
          <p:nvPr/>
        </p:nvSpPr>
        <p:spPr>
          <a:xfrm>
            <a:off x="1777025" y="3952748"/>
            <a:ext cx="968375" cy="419100"/>
          </a:xfrm>
          <a:prstGeom prst="rect">
            <a:avLst/>
          </a:prstGeom>
        </p:spPr>
        <p:txBody>
          <a:bodyPr wrap="square" lIns="0" tIns="19050" rIns="0" bIns="0" rtlCol="0" vert="horz">
            <a:spAutoFit/>
          </a:bodyPr>
          <a:lstStyle/>
          <a:p>
            <a:pPr marR="5080" indent="36195">
              <a:lnSpc>
                <a:spcPts val="1550"/>
              </a:lnSpc>
              <a:spcBef>
                <a:spcPts val="150"/>
              </a:spcBef>
            </a:pPr>
            <a:r>
              <a:rPr dirty="0" sz="1300" spc="-10" b="1">
                <a:latin typeface="Arial"/>
                <a:cs typeface="Arial"/>
              </a:rPr>
              <a:t>Direct </a:t>
            </a:r>
            <a:r>
              <a:rPr dirty="0" sz="1300" spc="-15" b="1">
                <a:latin typeface="Arial"/>
                <a:cs typeface="Arial"/>
              </a:rPr>
              <a:t>local  </a:t>
            </a:r>
            <a:r>
              <a:rPr dirty="0" sz="1300" spc="-15" b="1">
                <a:latin typeface="Arial"/>
                <a:cs typeface="Arial"/>
              </a:rPr>
              <a:t>dependency</a:t>
            </a:r>
            <a:endParaRPr sz="1300">
              <a:latin typeface="Arial"/>
              <a:cs typeface="Arial"/>
            </a:endParaRPr>
          </a:p>
        </p:txBody>
      </p:sp>
      <p:grpSp>
        <p:nvGrpSpPr>
          <p:cNvPr id="34" name="object 34"/>
          <p:cNvGrpSpPr/>
          <p:nvPr/>
        </p:nvGrpSpPr>
        <p:grpSpPr>
          <a:xfrm>
            <a:off x="1678876" y="2206942"/>
            <a:ext cx="4533265" cy="1626235"/>
            <a:chOff x="1678876" y="2206942"/>
            <a:chExt cx="4533265" cy="1626235"/>
          </a:xfrm>
        </p:grpSpPr>
        <p:sp>
          <p:nvSpPr>
            <p:cNvPr id="35" name="object 35"/>
            <p:cNvSpPr/>
            <p:nvPr/>
          </p:nvSpPr>
          <p:spPr>
            <a:xfrm>
              <a:off x="1689354" y="3799331"/>
              <a:ext cx="1097280" cy="0"/>
            </a:xfrm>
            <a:custGeom>
              <a:avLst/>
              <a:gdLst/>
              <a:ahLst/>
              <a:cxnLst/>
              <a:rect l="l" t="t" r="r" b="b"/>
              <a:pathLst>
                <a:path w="1097280" h="0">
                  <a:moveTo>
                    <a:pt x="0" y="0"/>
                  </a:moveTo>
                  <a:lnTo>
                    <a:pt x="1097280" y="0"/>
                  </a:lnTo>
                </a:path>
              </a:pathLst>
            </a:custGeom>
            <a:ln w="20574">
              <a:solidFill>
                <a:srgbClr val="000000"/>
              </a:solidFill>
            </a:ln>
          </p:spPr>
          <p:txBody>
            <a:bodyPr wrap="square" lIns="0" tIns="0" rIns="0" bIns="0" rtlCol="0"/>
            <a:lstStyle/>
            <a:p/>
          </p:txBody>
        </p:sp>
        <p:sp>
          <p:nvSpPr>
            <p:cNvPr id="36" name="object 36"/>
            <p:cNvSpPr/>
            <p:nvPr/>
          </p:nvSpPr>
          <p:spPr>
            <a:xfrm>
              <a:off x="2785110" y="3766565"/>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37" name="object 37"/>
            <p:cNvSpPr/>
            <p:nvPr/>
          </p:nvSpPr>
          <p:spPr>
            <a:xfrm>
              <a:off x="5448300" y="2217419"/>
              <a:ext cx="753110" cy="871219"/>
            </a:xfrm>
            <a:custGeom>
              <a:avLst/>
              <a:gdLst/>
              <a:ahLst/>
              <a:cxnLst/>
              <a:rect l="l" t="t" r="r" b="b"/>
              <a:pathLst>
                <a:path w="753110" h="871219">
                  <a:moveTo>
                    <a:pt x="752855" y="0"/>
                  </a:moveTo>
                  <a:lnTo>
                    <a:pt x="0" y="0"/>
                  </a:lnTo>
                  <a:lnTo>
                    <a:pt x="0" y="860297"/>
                  </a:lnTo>
                  <a:lnTo>
                    <a:pt x="31241" y="870965"/>
                  </a:lnTo>
                  <a:lnTo>
                    <a:pt x="57911" y="864869"/>
                  </a:lnTo>
                  <a:lnTo>
                    <a:pt x="102107" y="838199"/>
                  </a:lnTo>
                  <a:lnTo>
                    <a:pt x="115823" y="809243"/>
                  </a:lnTo>
                  <a:lnTo>
                    <a:pt x="170687" y="809243"/>
                  </a:lnTo>
                  <a:lnTo>
                    <a:pt x="180593" y="815339"/>
                  </a:lnTo>
                  <a:lnTo>
                    <a:pt x="211073" y="815339"/>
                  </a:lnTo>
                  <a:lnTo>
                    <a:pt x="221741" y="817625"/>
                  </a:lnTo>
                  <a:lnTo>
                    <a:pt x="235457" y="825245"/>
                  </a:lnTo>
                  <a:lnTo>
                    <a:pt x="249173" y="825245"/>
                  </a:lnTo>
                  <a:lnTo>
                    <a:pt x="262889" y="827531"/>
                  </a:lnTo>
                  <a:lnTo>
                    <a:pt x="275843" y="827531"/>
                  </a:lnTo>
                  <a:lnTo>
                    <a:pt x="286511" y="825245"/>
                  </a:lnTo>
                  <a:lnTo>
                    <a:pt x="296417" y="819911"/>
                  </a:lnTo>
                  <a:lnTo>
                    <a:pt x="307085" y="815339"/>
                  </a:lnTo>
                  <a:lnTo>
                    <a:pt x="313943" y="806957"/>
                  </a:lnTo>
                  <a:lnTo>
                    <a:pt x="323849" y="799337"/>
                  </a:lnTo>
                  <a:lnTo>
                    <a:pt x="344423" y="784859"/>
                  </a:lnTo>
                  <a:lnTo>
                    <a:pt x="351281" y="776477"/>
                  </a:lnTo>
                  <a:lnTo>
                    <a:pt x="361187" y="774191"/>
                  </a:lnTo>
                  <a:lnTo>
                    <a:pt x="371855" y="769619"/>
                  </a:lnTo>
                  <a:lnTo>
                    <a:pt x="384809" y="767333"/>
                  </a:lnTo>
                  <a:lnTo>
                    <a:pt x="395477" y="764285"/>
                  </a:lnTo>
                  <a:lnTo>
                    <a:pt x="412241" y="761999"/>
                  </a:lnTo>
                  <a:lnTo>
                    <a:pt x="446531" y="761999"/>
                  </a:lnTo>
                  <a:lnTo>
                    <a:pt x="467105" y="759713"/>
                  </a:lnTo>
                  <a:lnTo>
                    <a:pt x="477011" y="757427"/>
                  </a:lnTo>
                  <a:lnTo>
                    <a:pt x="487679" y="751331"/>
                  </a:lnTo>
                  <a:lnTo>
                    <a:pt x="497585" y="746759"/>
                  </a:lnTo>
                  <a:lnTo>
                    <a:pt x="504443" y="739139"/>
                  </a:lnTo>
                  <a:lnTo>
                    <a:pt x="514349" y="732281"/>
                  </a:lnTo>
                  <a:lnTo>
                    <a:pt x="525017" y="726947"/>
                  </a:lnTo>
                  <a:lnTo>
                    <a:pt x="534923" y="724661"/>
                  </a:lnTo>
                  <a:lnTo>
                    <a:pt x="548639" y="716279"/>
                  </a:lnTo>
                  <a:lnTo>
                    <a:pt x="562355" y="711707"/>
                  </a:lnTo>
                  <a:lnTo>
                    <a:pt x="572261" y="709421"/>
                  </a:lnTo>
                  <a:lnTo>
                    <a:pt x="592835" y="709421"/>
                  </a:lnTo>
                  <a:lnTo>
                    <a:pt x="603503" y="706373"/>
                  </a:lnTo>
                  <a:lnTo>
                    <a:pt x="617219" y="701801"/>
                  </a:lnTo>
                  <a:lnTo>
                    <a:pt x="627125" y="697229"/>
                  </a:lnTo>
                  <a:lnTo>
                    <a:pt x="633983" y="688847"/>
                  </a:lnTo>
                  <a:lnTo>
                    <a:pt x="643889" y="681227"/>
                  </a:lnTo>
                  <a:lnTo>
                    <a:pt x="650747" y="671321"/>
                  </a:lnTo>
                  <a:lnTo>
                    <a:pt x="661415" y="664463"/>
                  </a:lnTo>
                  <a:lnTo>
                    <a:pt x="671321" y="656081"/>
                  </a:lnTo>
                  <a:lnTo>
                    <a:pt x="681227" y="648461"/>
                  </a:lnTo>
                  <a:lnTo>
                    <a:pt x="691895" y="641603"/>
                  </a:lnTo>
                  <a:lnTo>
                    <a:pt x="698753" y="633221"/>
                  </a:lnTo>
                  <a:lnTo>
                    <a:pt x="705611" y="625601"/>
                  </a:lnTo>
                  <a:lnTo>
                    <a:pt x="715517" y="618743"/>
                  </a:lnTo>
                  <a:lnTo>
                    <a:pt x="719327" y="611123"/>
                  </a:lnTo>
                  <a:lnTo>
                    <a:pt x="722375" y="604265"/>
                  </a:lnTo>
                  <a:lnTo>
                    <a:pt x="722375" y="588263"/>
                  </a:lnTo>
                  <a:lnTo>
                    <a:pt x="726185" y="581405"/>
                  </a:lnTo>
                  <a:lnTo>
                    <a:pt x="736091" y="575309"/>
                  </a:lnTo>
                  <a:lnTo>
                    <a:pt x="752855" y="560831"/>
                  </a:lnTo>
                  <a:lnTo>
                    <a:pt x="752855" y="0"/>
                  </a:lnTo>
                  <a:close/>
                </a:path>
              </a:pathLst>
            </a:custGeom>
            <a:solidFill>
              <a:srgbClr val="999999"/>
            </a:solidFill>
          </p:spPr>
          <p:txBody>
            <a:bodyPr wrap="square" lIns="0" tIns="0" rIns="0" bIns="0" rtlCol="0"/>
            <a:lstStyle/>
            <a:p/>
          </p:txBody>
        </p:sp>
        <p:sp>
          <p:nvSpPr>
            <p:cNvPr id="38" name="object 38"/>
            <p:cNvSpPr/>
            <p:nvPr/>
          </p:nvSpPr>
          <p:spPr>
            <a:xfrm>
              <a:off x="5448300" y="2217419"/>
              <a:ext cx="753110" cy="871219"/>
            </a:xfrm>
            <a:custGeom>
              <a:avLst/>
              <a:gdLst/>
              <a:ahLst/>
              <a:cxnLst/>
              <a:rect l="l" t="t" r="r" b="b"/>
              <a:pathLst>
                <a:path w="753110" h="871219">
                  <a:moveTo>
                    <a:pt x="752855" y="560831"/>
                  </a:moveTo>
                  <a:lnTo>
                    <a:pt x="752855" y="0"/>
                  </a:lnTo>
                  <a:lnTo>
                    <a:pt x="0" y="0"/>
                  </a:lnTo>
                  <a:lnTo>
                    <a:pt x="0" y="860297"/>
                  </a:lnTo>
                  <a:lnTo>
                    <a:pt x="31241" y="870965"/>
                  </a:lnTo>
                  <a:lnTo>
                    <a:pt x="57911" y="864869"/>
                  </a:lnTo>
                  <a:lnTo>
                    <a:pt x="102107" y="838199"/>
                  </a:lnTo>
                  <a:lnTo>
                    <a:pt x="115823" y="809243"/>
                  </a:lnTo>
                  <a:lnTo>
                    <a:pt x="170687" y="809243"/>
                  </a:lnTo>
                  <a:lnTo>
                    <a:pt x="180593" y="815339"/>
                  </a:lnTo>
                  <a:lnTo>
                    <a:pt x="211073" y="815339"/>
                  </a:lnTo>
                  <a:lnTo>
                    <a:pt x="221741" y="817625"/>
                  </a:lnTo>
                  <a:lnTo>
                    <a:pt x="235457" y="825245"/>
                  </a:lnTo>
                  <a:lnTo>
                    <a:pt x="249173" y="825245"/>
                  </a:lnTo>
                  <a:lnTo>
                    <a:pt x="262889" y="827531"/>
                  </a:lnTo>
                  <a:lnTo>
                    <a:pt x="275843" y="827531"/>
                  </a:lnTo>
                  <a:lnTo>
                    <a:pt x="286511" y="825245"/>
                  </a:lnTo>
                  <a:lnTo>
                    <a:pt x="296417" y="819911"/>
                  </a:lnTo>
                  <a:lnTo>
                    <a:pt x="307085" y="815339"/>
                  </a:lnTo>
                  <a:lnTo>
                    <a:pt x="313943" y="806957"/>
                  </a:lnTo>
                  <a:lnTo>
                    <a:pt x="323849" y="799337"/>
                  </a:lnTo>
                  <a:lnTo>
                    <a:pt x="333755" y="792479"/>
                  </a:lnTo>
                  <a:lnTo>
                    <a:pt x="344423" y="784859"/>
                  </a:lnTo>
                  <a:lnTo>
                    <a:pt x="351281" y="776477"/>
                  </a:lnTo>
                  <a:lnTo>
                    <a:pt x="361187" y="774191"/>
                  </a:lnTo>
                  <a:lnTo>
                    <a:pt x="371855" y="769619"/>
                  </a:lnTo>
                  <a:lnTo>
                    <a:pt x="384809" y="767333"/>
                  </a:lnTo>
                  <a:lnTo>
                    <a:pt x="395477" y="764285"/>
                  </a:lnTo>
                  <a:lnTo>
                    <a:pt x="412241" y="761999"/>
                  </a:lnTo>
                  <a:lnTo>
                    <a:pt x="446531" y="761999"/>
                  </a:lnTo>
                  <a:lnTo>
                    <a:pt x="467105" y="759713"/>
                  </a:lnTo>
                  <a:lnTo>
                    <a:pt x="477011" y="757427"/>
                  </a:lnTo>
                  <a:lnTo>
                    <a:pt x="487679" y="751331"/>
                  </a:lnTo>
                  <a:lnTo>
                    <a:pt x="497585" y="746759"/>
                  </a:lnTo>
                  <a:lnTo>
                    <a:pt x="504443" y="739139"/>
                  </a:lnTo>
                  <a:lnTo>
                    <a:pt x="514349" y="732281"/>
                  </a:lnTo>
                  <a:lnTo>
                    <a:pt x="525017" y="726947"/>
                  </a:lnTo>
                  <a:lnTo>
                    <a:pt x="534923" y="724661"/>
                  </a:lnTo>
                  <a:lnTo>
                    <a:pt x="548639" y="716279"/>
                  </a:lnTo>
                  <a:lnTo>
                    <a:pt x="562355" y="711707"/>
                  </a:lnTo>
                  <a:lnTo>
                    <a:pt x="572261" y="709421"/>
                  </a:lnTo>
                  <a:lnTo>
                    <a:pt x="592835" y="709421"/>
                  </a:lnTo>
                  <a:lnTo>
                    <a:pt x="603503" y="706373"/>
                  </a:lnTo>
                  <a:lnTo>
                    <a:pt x="617219" y="701801"/>
                  </a:lnTo>
                  <a:lnTo>
                    <a:pt x="627125" y="697229"/>
                  </a:lnTo>
                  <a:lnTo>
                    <a:pt x="633983" y="688847"/>
                  </a:lnTo>
                  <a:lnTo>
                    <a:pt x="643889" y="681227"/>
                  </a:lnTo>
                  <a:lnTo>
                    <a:pt x="650747" y="671321"/>
                  </a:lnTo>
                  <a:lnTo>
                    <a:pt x="661415" y="664463"/>
                  </a:lnTo>
                  <a:lnTo>
                    <a:pt x="671321" y="656081"/>
                  </a:lnTo>
                  <a:lnTo>
                    <a:pt x="681227" y="648461"/>
                  </a:lnTo>
                  <a:lnTo>
                    <a:pt x="691895" y="641603"/>
                  </a:lnTo>
                  <a:lnTo>
                    <a:pt x="698753" y="633221"/>
                  </a:lnTo>
                  <a:lnTo>
                    <a:pt x="705611" y="625601"/>
                  </a:lnTo>
                  <a:lnTo>
                    <a:pt x="715517" y="618743"/>
                  </a:lnTo>
                  <a:lnTo>
                    <a:pt x="719327" y="611123"/>
                  </a:lnTo>
                  <a:lnTo>
                    <a:pt x="722375" y="604265"/>
                  </a:lnTo>
                  <a:lnTo>
                    <a:pt x="722375" y="588263"/>
                  </a:lnTo>
                  <a:lnTo>
                    <a:pt x="726185" y="581405"/>
                  </a:lnTo>
                  <a:lnTo>
                    <a:pt x="736091" y="575309"/>
                  </a:lnTo>
                  <a:lnTo>
                    <a:pt x="752855" y="560831"/>
                  </a:lnTo>
                </a:path>
              </a:pathLst>
            </a:custGeom>
            <a:ln w="20574">
              <a:solidFill>
                <a:srgbClr val="000000"/>
              </a:solidFill>
            </a:ln>
          </p:spPr>
          <p:txBody>
            <a:bodyPr wrap="square" lIns="0" tIns="0" rIns="0" bIns="0" rtlCol="0"/>
            <a:lstStyle/>
            <a:p/>
          </p:txBody>
        </p:sp>
      </p:grpSp>
      <p:sp>
        <p:nvSpPr>
          <p:cNvPr id="39" name="object 39"/>
          <p:cNvSpPr txBox="1"/>
          <p:nvPr/>
        </p:nvSpPr>
        <p:spPr>
          <a:xfrm>
            <a:off x="2636520" y="873506"/>
            <a:ext cx="247459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Local</a:t>
            </a:r>
            <a:r>
              <a:rPr dirty="0" sz="2000" spc="-60" b="1">
                <a:latin typeface="Arial"/>
                <a:cs typeface="Arial"/>
              </a:rPr>
              <a:t> </a:t>
            </a:r>
            <a:r>
              <a:rPr dirty="0" sz="2000" b="1">
                <a:latin typeface="Arial"/>
                <a:cs typeface="Arial"/>
              </a:rPr>
              <a:t>Dependencies</a:t>
            </a:r>
            <a:endParaRPr sz="2000">
              <a:latin typeface="Arial"/>
              <a:cs typeface="Arial"/>
            </a:endParaRPr>
          </a:p>
        </p:txBody>
      </p:sp>
      <p:sp>
        <p:nvSpPr>
          <p:cNvPr id="40" name="object 40"/>
          <p:cNvSpPr txBox="1"/>
          <p:nvPr/>
        </p:nvSpPr>
        <p:spPr>
          <a:xfrm>
            <a:off x="1244346" y="4460543"/>
            <a:ext cx="5033645" cy="533400"/>
          </a:xfrm>
          <a:prstGeom prst="rect">
            <a:avLst/>
          </a:prstGeom>
        </p:spPr>
        <p:txBody>
          <a:bodyPr wrap="square" lIns="0" tIns="29209" rIns="0" bIns="0" rtlCol="0" vert="horz">
            <a:spAutoFit/>
          </a:bodyPr>
          <a:lstStyle/>
          <a:p>
            <a:pPr>
              <a:lnSpc>
                <a:spcPct val="100000"/>
              </a:lnSpc>
              <a:spcBef>
                <a:spcPts val="229"/>
              </a:spcBef>
            </a:pPr>
            <a:r>
              <a:rPr dirty="0" sz="1550" spc="10" b="1">
                <a:latin typeface="Arial"/>
                <a:cs typeface="Arial"/>
              </a:rPr>
              <a:t>The Oracle server </a:t>
            </a:r>
            <a:r>
              <a:rPr dirty="0" sz="1550" spc="5" b="1">
                <a:latin typeface="Arial"/>
                <a:cs typeface="Arial"/>
              </a:rPr>
              <a:t>implicitly </a:t>
            </a:r>
            <a:r>
              <a:rPr dirty="0" sz="1550" spc="10" b="1">
                <a:latin typeface="Arial"/>
                <a:cs typeface="Arial"/>
              </a:rPr>
              <a:t>recompiles any</a:t>
            </a:r>
            <a:r>
              <a:rPr dirty="0" sz="1550" spc="-10" b="1">
                <a:latin typeface="Arial"/>
                <a:cs typeface="Arial"/>
              </a:rPr>
              <a:t> </a:t>
            </a:r>
            <a:r>
              <a:rPr dirty="0" sz="1550" spc="10" b="1">
                <a:latin typeface="Courier New"/>
                <a:cs typeface="Courier New"/>
              </a:rPr>
              <a:t>INVALID</a:t>
            </a:r>
            <a:endParaRPr sz="1550">
              <a:latin typeface="Courier New"/>
              <a:cs typeface="Courier New"/>
            </a:endParaRPr>
          </a:p>
          <a:p>
            <a:pPr>
              <a:lnSpc>
                <a:spcPct val="100000"/>
              </a:lnSpc>
              <a:spcBef>
                <a:spcPts val="140"/>
              </a:spcBef>
            </a:pPr>
            <a:r>
              <a:rPr dirty="0" sz="1550" spc="10" b="1">
                <a:latin typeface="Arial"/>
                <a:cs typeface="Arial"/>
              </a:rPr>
              <a:t>object when the </a:t>
            </a:r>
            <a:r>
              <a:rPr dirty="0" sz="1550" spc="5" b="1">
                <a:latin typeface="Arial"/>
                <a:cs typeface="Arial"/>
              </a:rPr>
              <a:t>object is </a:t>
            </a:r>
            <a:r>
              <a:rPr dirty="0" sz="1550" spc="10" b="1">
                <a:latin typeface="Arial"/>
                <a:cs typeface="Arial"/>
              </a:rPr>
              <a:t>next</a:t>
            </a:r>
            <a:r>
              <a:rPr dirty="0" sz="1550" spc="25" b="1">
                <a:latin typeface="Arial"/>
                <a:cs typeface="Arial"/>
              </a:rPr>
              <a:t> </a:t>
            </a:r>
            <a:r>
              <a:rPr dirty="0" sz="1550" spc="5" b="1">
                <a:latin typeface="Arial"/>
                <a:cs typeface="Arial"/>
              </a:rPr>
              <a:t>called.</a:t>
            </a:r>
            <a:endParaRPr sz="1550">
              <a:latin typeface="Arial"/>
              <a:cs typeface="Arial"/>
            </a:endParaRPr>
          </a:p>
        </p:txBody>
      </p:sp>
      <p:grpSp>
        <p:nvGrpSpPr>
          <p:cNvPr id="41" name="object 41"/>
          <p:cNvGrpSpPr/>
          <p:nvPr/>
        </p:nvGrpSpPr>
        <p:grpSpPr>
          <a:xfrm>
            <a:off x="3222879" y="3637407"/>
            <a:ext cx="1137920" cy="800100"/>
            <a:chOff x="3222879" y="3637407"/>
            <a:chExt cx="1137920" cy="800100"/>
          </a:xfrm>
        </p:grpSpPr>
        <p:sp>
          <p:nvSpPr>
            <p:cNvPr id="42" name="object 42"/>
            <p:cNvSpPr/>
            <p:nvPr/>
          </p:nvSpPr>
          <p:spPr>
            <a:xfrm>
              <a:off x="3342132" y="3647694"/>
              <a:ext cx="876300" cy="219075"/>
            </a:xfrm>
            <a:custGeom>
              <a:avLst/>
              <a:gdLst/>
              <a:ahLst/>
              <a:cxnLst/>
              <a:rect l="l" t="t" r="r" b="b"/>
              <a:pathLst>
                <a:path w="876300" h="219075">
                  <a:moveTo>
                    <a:pt x="876300" y="0"/>
                  </a:moveTo>
                  <a:lnTo>
                    <a:pt x="0" y="0"/>
                  </a:lnTo>
                  <a:lnTo>
                    <a:pt x="0" y="218694"/>
                  </a:lnTo>
                  <a:lnTo>
                    <a:pt x="876300" y="218694"/>
                  </a:lnTo>
                  <a:lnTo>
                    <a:pt x="876300" y="0"/>
                  </a:lnTo>
                  <a:close/>
                </a:path>
              </a:pathLst>
            </a:custGeom>
            <a:solidFill>
              <a:srgbClr val="999999"/>
            </a:solidFill>
          </p:spPr>
          <p:txBody>
            <a:bodyPr wrap="square" lIns="0" tIns="0" rIns="0" bIns="0" rtlCol="0"/>
            <a:lstStyle/>
            <a:p/>
          </p:txBody>
        </p:sp>
        <p:sp>
          <p:nvSpPr>
            <p:cNvPr id="43" name="object 43"/>
            <p:cNvSpPr/>
            <p:nvPr/>
          </p:nvSpPr>
          <p:spPr>
            <a:xfrm>
              <a:off x="3342132" y="3647694"/>
              <a:ext cx="876300" cy="219075"/>
            </a:xfrm>
            <a:custGeom>
              <a:avLst/>
              <a:gdLst/>
              <a:ahLst/>
              <a:cxnLst/>
              <a:rect l="l" t="t" r="r" b="b"/>
              <a:pathLst>
                <a:path w="876300" h="219075">
                  <a:moveTo>
                    <a:pt x="876300" y="0"/>
                  </a:moveTo>
                  <a:lnTo>
                    <a:pt x="0" y="0"/>
                  </a:lnTo>
                  <a:lnTo>
                    <a:pt x="0" y="218694"/>
                  </a:lnTo>
                  <a:lnTo>
                    <a:pt x="876300" y="218694"/>
                  </a:lnTo>
                  <a:lnTo>
                    <a:pt x="876300" y="0"/>
                  </a:lnTo>
                  <a:close/>
                </a:path>
              </a:pathLst>
            </a:custGeom>
            <a:ln w="20574">
              <a:solidFill>
                <a:srgbClr val="000000"/>
              </a:solidFill>
            </a:ln>
          </p:spPr>
          <p:txBody>
            <a:bodyPr wrap="square" lIns="0" tIns="0" rIns="0" bIns="0" rtlCol="0"/>
            <a:lstStyle/>
            <a:p/>
          </p:txBody>
        </p:sp>
        <p:sp>
          <p:nvSpPr>
            <p:cNvPr id="44" name="object 44"/>
            <p:cNvSpPr/>
            <p:nvPr/>
          </p:nvSpPr>
          <p:spPr>
            <a:xfrm>
              <a:off x="3233166" y="3908298"/>
              <a:ext cx="1117600" cy="519430"/>
            </a:xfrm>
            <a:custGeom>
              <a:avLst/>
              <a:gdLst/>
              <a:ahLst/>
              <a:cxnLst/>
              <a:rect l="l" t="t" r="r" b="b"/>
              <a:pathLst>
                <a:path w="1117600" h="519429">
                  <a:moveTo>
                    <a:pt x="1052321" y="0"/>
                  </a:moveTo>
                  <a:lnTo>
                    <a:pt x="64007" y="0"/>
                  </a:lnTo>
                  <a:lnTo>
                    <a:pt x="39219" y="5072"/>
                  </a:lnTo>
                  <a:lnTo>
                    <a:pt x="18859" y="18859"/>
                  </a:lnTo>
                  <a:lnTo>
                    <a:pt x="5072" y="39219"/>
                  </a:lnTo>
                  <a:lnTo>
                    <a:pt x="0" y="64008"/>
                  </a:lnTo>
                  <a:lnTo>
                    <a:pt x="0" y="454152"/>
                  </a:lnTo>
                  <a:lnTo>
                    <a:pt x="5072" y="479381"/>
                  </a:lnTo>
                  <a:lnTo>
                    <a:pt x="18859" y="499967"/>
                  </a:lnTo>
                  <a:lnTo>
                    <a:pt x="39219" y="513838"/>
                  </a:lnTo>
                  <a:lnTo>
                    <a:pt x="64007" y="518922"/>
                  </a:lnTo>
                  <a:lnTo>
                    <a:pt x="1052321" y="518922"/>
                  </a:lnTo>
                  <a:lnTo>
                    <a:pt x="1077551" y="513838"/>
                  </a:lnTo>
                  <a:lnTo>
                    <a:pt x="1098137" y="499967"/>
                  </a:lnTo>
                  <a:lnTo>
                    <a:pt x="1112008" y="479381"/>
                  </a:lnTo>
                  <a:lnTo>
                    <a:pt x="1117092" y="454152"/>
                  </a:lnTo>
                  <a:lnTo>
                    <a:pt x="1117092" y="64008"/>
                  </a:lnTo>
                  <a:lnTo>
                    <a:pt x="1112008" y="39219"/>
                  </a:lnTo>
                  <a:lnTo>
                    <a:pt x="1098137" y="18859"/>
                  </a:lnTo>
                  <a:lnTo>
                    <a:pt x="1077551" y="5072"/>
                  </a:lnTo>
                  <a:lnTo>
                    <a:pt x="1052321" y="0"/>
                  </a:lnTo>
                  <a:close/>
                </a:path>
              </a:pathLst>
            </a:custGeom>
            <a:solidFill>
              <a:srgbClr val="CCFFCC"/>
            </a:solidFill>
          </p:spPr>
          <p:txBody>
            <a:bodyPr wrap="square" lIns="0" tIns="0" rIns="0" bIns="0" rtlCol="0"/>
            <a:lstStyle/>
            <a:p/>
          </p:txBody>
        </p:sp>
        <p:sp>
          <p:nvSpPr>
            <p:cNvPr id="45" name="object 45"/>
            <p:cNvSpPr/>
            <p:nvPr/>
          </p:nvSpPr>
          <p:spPr>
            <a:xfrm>
              <a:off x="3233166" y="3908298"/>
              <a:ext cx="1117600" cy="519430"/>
            </a:xfrm>
            <a:custGeom>
              <a:avLst/>
              <a:gdLst/>
              <a:ahLst/>
              <a:cxnLst/>
              <a:rect l="l" t="t" r="r" b="b"/>
              <a:pathLst>
                <a:path w="1117600" h="519429">
                  <a:moveTo>
                    <a:pt x="64007" y="0"/>
                  </a:moveTo>
                  <a:lnTo>
                    <a:pt x="39219" y="5072"/>
                  </a:lnTo>
                  <a:lnTo>
                    <a:pt x="18859" y="18859"/>
                  </a:lnTo>
                  <a:lnTo>
                    <a:pt x="5072" y="39219"/>
                  </a:lnTo>
                  <a:lnTo>
                    <a:pt x="0" y="64008"/>
                  </a:lnTo>
                  <a:lnTo>
                    <a:pt x="0" y="454152"/>
                  </a:lnTo>
                  <a:lnTo>
                    <a:pt x="5072" y="479381"/>
                  </a:lnTo>
                  <a:lnTo>
                    <a:pt x="18859" y="499967"/>
                  </a:lnTo>
                  <a:lnTo>
                    <a:pt x="39219" y="513838"/>
                  </a:lnTo>
                  <a:lnTo>
                    <a:pt x="64007" y="518922"/>
                  </a:lnTo>
                  <a:lnTo>
                    <a:pt x="1052321" y="518922"/>
                  </a:lnTo>
                  <a:lnTo>
                    <a:pt x="1077551" y="513838"/>
                  </a:lnTo>
                  <a:lnTo>
                    <a:pt x="1098137" y="499967"/>
                  </a:lnTo>
                  <a:lnTo>
                    <a:pt x="1112008" y="479381"/>
                  </a:lnTo>
                  <a:lnTo>
                    <a:pt x="1117092" y="454152"/>
                  </a:lnTo>
                  <a:lnTo>
                    <a:pt x="1117092" y="64008"/>
                  </a:lnTo>
                  <a:lnTo>
                    <a:pt x="1112008" y="39219"/>
                  </a:lnTo>
                  <a:lnTo>
                    <a:pt x="1098137" y="18859"/>
                  </a:lnTo>
                  <a:lnTo>
                    <a:pt x="1077551" y="5072"/>
                  </a:lnTo>
                  <a:lnTo>
                    <a:pt x="1052321" y="0"/>
                  </a:lnTo>
                  <a:lnTo>
                    <a:pt x="64007" y="0"/>
                  </a:lnTo>
                  <a:close/>
                </a:path>
              </a:pathLst>
            </a:custGeom>
            <a:ln w="20574">
              <a:solidFill>
                <a:srgbClr val="000000"/>
              </a:solidFill>
            </a:ln>
          </p:spPr>
          <p:txBody>
            <a:bodyPr wrap="square" lIns="0" tIns="0" rIns="0" bIns="0" rtlCol="0"/>
            <a:lstStyle/>
            <a:p/>
          </p:txBody>
        </p:sp>
      </p:grpSp>
      <p:sp>
        <p:nvSpPr>
          <p:cNvPr id="46" name="object 46"/>
          <p:cNvSpPr txBox="1"/>
          <p:nvPr/>
        </p:nvSpPr>
        <p:spPr>
          <a:xfrm>
            <a:off x="3414521" y="3952748"/>
            <a:ext cx="767080" cy="419100"/>
          </a:xfrm>
          <a:prstGeom prst="rect">
            <a:avLst/>
          </a:prstGeom>
        </p:spPr>
        <p:txBody>
          <a:bodyPr wrap="square" lIns="0" tIns="19050" rIns="0" bIns="0" rtlCol="0" vert="horz">
            <a:spAutoFit/>
          </a:bodyPr>
          <a:lstStyle/>
          <a:p>
            <a:pPr marL="90170" marR="5080" indent="-90805">
              <a:lnSpc>
                <a:spcPts val="1550"/>
              </a:lnSpc>
              <a:spcBef>
                <a:spcPts val="150"/>
              </a:spcBef>
            </a:pPr>
            <a:r>
              <a:rPr dirty="0" sz="1300" spc="-10" b="1">
                <a:latin typeface="Arial"/>
                <a:cs typeface="Arial"/>
              </a:rPr>
              <a:t>Definition  </a:t>
            </a:r>
            <a:r>
              <a:rPr dirty="0" sz="1300" spc="-10" b="1">
                <a:latin typeface="Arial"/>
                <a:cs typeface="Arial"/>
              </a:rPr>
              <a:t>change</a:t>
            </a:r>
            <a:endParaRPr sz="1300">
              <a:latin typeface="Arial"/>
              <a:cs typeface="Arial"/>
            </a:endParaRPr>
          </a:p>
        </p:txBody>
      </p:sp>
      <p:sp>
        <p:nvSpPr>
          <p:cNvPr id="52" name="object 5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3" name="object 53"/>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6</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7" name="object 47"/>
          <p:cNvSpPr txBox="1"/>
          <p:nvPr/>
        </p:nvSpPr>
        <p:spPr>
          <a:xfrm>
            <a:off x="4282329" y="3091657"/>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48" name="object 48"/>
          <p:cNvSpPr txBox="1"/>
          <p:nvPr/>
        </p:nvSpPr>
        <p:spPr>
          <a:xfrm>
            <a:off x="2992987" y="3091657"/>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49" name="object 49"/>
          <p:cNvSpPr txBox="1"/>
          <p:nvPr/>
        </p:nvSpPr>
        <p:spPr>
          <a:xfrm>
            <a:off x="1604691" y="3010778"/>
            <a:ext cx="1381125" cy="580390"/>
          </a:xfrm>
          <a:prstGeom prst="rect">
            <a:avLst/>
          </a:prstGeom>
        </p:spPr>
        <p:txBody>
          <a:bodyPr wrap="square" lIns="0" tIns="92075" rIns="0" bIns="0" rtlCol="0" vert="horz">
            <a:spAutoFit/>
          </a:bodyPr>
          <a:lstStyle/>
          <a:p>
            <a:pPr>
              <a:lnSpc>
                <a:spcPct val="100000"/>
              </a:lnSpc>
              <a:spcBef>
                <a:spcPts val="725"/>
              </a:spcBef>
            </a:pPr>
            <a:r>
              <a:rPr dirty="0" sz="1300" spc="-20" b="1">
                <a:latin typeface="Courier New"/>
                <a:cs typeface="Courier New"/>
              </a:rPr>
              <a:t>INVALID</a:t>
            </a:r>
            <a:endParaRPr sz="1300">
              <a:latin typeface="Courier New"/>
              <a:cs typeface="Courier New"/>
            </a:endParaRPr>
          </a:p>
          <a:p>
            <a:pPr marL="69850">
              <a:lnSpc>
                <a:spcPct val="100000"/>
              </a:lnSpc>
              <a:spcBef>
                <a:spcPts val="625"/>
              </a:spcBef>
            </a:pPr>
            <a:r>
              <a:rPr dirty="0" sz="1300" spc="-10" b="1">
                <a:latin typeface="Arial"/>
                <a:cs typeface="Arial"/>
              </a:rPr>
              <a:t>Local</a:t>
            </a:r>
            <a:r>
              <a:rPr dirty="0" sz="1300" spc="-45" b="1">
                <a:latin typeface="Arial"/>
                <a:cs typeface="Arial"/>
              </a:rPr>
              <a:t> </a:t>
            </a:r>
            <a:r>
              <a:rPr dirty="0" sz="1300" spc="-15" b="1">
                <a:latin typeface="Arial"/>
                <a:cs typeface="Arial"/>
              </a:rPr>
              <a:t>references</a:t>
            </a:r>
            <a:endParaRPr sz="1300">
              <a:latin typeface="Arial"/>
              <a:cs typeface="Arial"/>
            </a:endParaRPr>
          </a:p>
        </p:txBody>
      </p:sp>
      <p:sp>
        <p:nvSpPr>
          <p:cNvPr id="50" name="object 50"/>
          <p:cNvSpPr txBox="1"/>
          <p:nvPr/>
        </p:nvSpPr>
        <p:spPr>
          <a:xfrm>
            <a:off x="731012" y="5608160"/>
            <a:ext cx="6269990" cy="150368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Managing Local </a:t>
            </a:r>
            <a:r>
              <a:rPr dirty="0" sz="1300" spc="-5" b="1">
                <a:latin typeface="Arial"/>
                <a:cs typeface="Arial"/>
              </a:rPr>
              <a:t>Dependencies</a:t>
            </a:r>
            <a:r>
              <a:rPr dirty="0" sz="1300" spc="-15" b="1">
                <a:latin typeface="Arial"/>
                <a:cs typeface="Arial"/>
              </a:rPr>
              <a:t> </a:t>
            </a:r>
            <a:r>
              <a:rPr dirty="0" sz="1300" b="1">
                <a:latin typeface="Arial"/>
                <a:cs typeface="Arial"/>
              </a:rPr>
              <a:t>(continued)</a:t>
            </a:r>
            <a:endParaRPr sz="1300">
              <a:latin typeface="Arial"/>
              <a:cs typeface="Arial"/>
            </a:endParaRPr>
          </a:p>
          <a:p>
            <a:pPr marL="136525" marR="5080">
              <a:lnSpc>
                <a:spcPct val="99800"/>
              </a:lnSpc>
              <a:spcBef>
                <a:spcPts val="370"/>
              </a:spcBef>
            </a:pPr>
            <a:r>
              <a:rPr dirty="0" sz="1300" spc="-5">
                <a:latin typeface="Times New Roman"/>
                <a:cs typeface="Times New Roman"/>
              </a:rPr>
              <a:t>Assume </a:t>
            </a:r>
            <a:r>
              <a:rPr dirty="0" sz="1300">
                <a:latin typeface="Times New Roman"/>
                <a:cs typeface="Times New Roman"/>
              </a:rPr>
              <a:t>that the </a:t>
            </a:r>
            <a:r>
              <a:rPr dirty="0" sz="1300" spc="-5">
                <a:latin typeface="Times New Roman"/>
                <a:cs typeface="Times New Roman"/>
              </a:rPr>
              <a:t>structure </a:t>
            </a:r>
            <a:r>
              <a:rPr dirty="0" sz="1300">
                <a:latin typeface="Times New Roman"/>
                <a:cs typeface="Times New Roman"/>
              </a:rPr>
              <a:t>of the table on which a view is based is modified. When you  describe the view by using the </a:t>
            </a:r>
            <a:r>
              <a:rPr dirty="0" sz="1300" spc="-5" i="1">
                <a:latin typeface="Times New Roman"/>
                <a:cs typeface="Times New Roman"/>
              </a:rPr>
              <a:t>i</a:t>
            </a:r>
            <a:r>
              <a:rPr dirty="0" sz="1300" spc="-5">
                <a:latin typeface="Times New Roman"/>
                <a:cs typeface="Times New Roman"/>
              </a:rPr>
              <a:t>SQL*Plus </a:t>
            </a:r>
            <a:r>
              <a:rPr dirty="0" sz="1300">
                <a:latin typeface="Courier New"/>
                <a:cs typeface="Courier New"/>
              </a:rPr>
              <a:t>DESCRIBE </a:t>
            </a:r>
            <a:r>
              <a:rPr dirty="0" sz="1300">
                <a:latin typeface="Times New Roman"/>
                <a:cs typeface="Times New Roman"/>
              </a:rPr>
              <a:t>command, you get an error message  that states that the object is invalid to describe. This is because the command is not a </a:t>
            </a:r>
            <a:r>
              <a:rPr dirty="0" sz="1300" spc="-5">
                <a:latin typeface="Times New Roman"/>
                <a:cs typeface="Times New Roman"/>
              </a:rPr>
              <a:t>SQL  </a:t>
            </a:r>
            <a:r>
              <a:rPr dirty="0" sz="1300">
                <a:latin typeface="Times New Roman"/>
                <a:cs typeface="Times New Roman"/>
              </a:rPr>
              <a:t>command; at this </a:t>
            </a:r>
            <a:r>
              <a:rPr dirty="0" sz="1300" spc="-5">
                <a:latin typeface="Times New Roman"/>
                <a:cs typeface="Times New Roman"/>
              </a:rPr>
              <a:t>stage, </a:t>
            </a:r>
            <a:r>
              <a:rPr dirty="0" sz="1300">
                <a:latin typeface="Times New Roman"/>
                <a:cs typeface="Times New Roman"/>
              </a:rPr>
              <a:t>the view is invalid because the structure of its base table is changed.  If you query the view now, then the view is recompiled automatically and you can see the  </a:t>
            </a:r>
            <a:r>
              <a:rPr dirty="0" sz="1300" spc="-5">
                <a:latin typeface="Times New Roman"/>
                <a:cs typeface="Times New Roman"/>
              </a:rPr>
              <a:t>result </a:t>
            </a:r>
            <a:r>
              <a:rPr dirty="0" sz="1300">
                <a:latin typeface="Times New Roman"/>
                <a:cs typeface="Times New Roman"/>
              </a:rPr>
              <a:t>if it is </a:t>
            </a:r>
            <a:r>
              <a:rPr dirty="0" sz="1300" spc="-5">
                <a:latin typeface="Times New Roman"/>
                <a:cs typeface="Times New Roman"/>
              </a:rPr>
              <a:t>successfully </a:t>
            </a:r>
            <a:r>
              <a:rPr dirty="0" sz="1300">
                <a:latin typeface="Times New Roman"/>
                <a:cs typeface="Times New Roman"/>
              </a:rPr>
              <a:t>recompiled.</a:t>
            </a:r>
            <a:endParaRPr sz="1300">
              <a:latin typeface="Times New Roman"/>
              <a:cs typeface="Times New Roman"/>
            </a:endParaRPr>
          </a:p>
        </p:txBody>
      </p:sp>
      <p:sp>
        <p:nvSpPr>
          <p:cNvPr id="51" name="object 5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59776" y="2163508"/>
            <a:ext cx="1414145" cy="2715895"/>
            <a:chOff x="1259776" y="2163508"/>
            <a:chExt cx="1414145" cy="2715895"/>
          </a:xfrm>
        </p:grpSpPr>
        <p:sp>
          <p:nvSpPr>
            <p:cNvPr id="7" name="object 7"/>
            <p:cNvSpPr/>
            <p:nvPr/>
          </p:nvSpPr>
          <p:spPr>
            <a:xfrm>
              <a:off x="2346197" y="2610611"/>
              <a:ext cx="246379" cy="0"/>
            </a:xfrm>
            <a:custGeom>
              <a:avLst/>
              <a:gdLst/>
              <a:ahLst/>
              <a:cxnLst/>
              <a:rect l="l" t="t" r="r" b="b"/>
              <a:pathLst>
                <a:path w="246380" h="0">
                  <a:moveTo>
                    <a:pt x="0" y="0"/>
                  </a:moveTo>
                  <a:lnTo>
                    <a:pt x="246125" y="0"/>
                  </a:lnTo>
                </a:path>
              </a:pathLst>
            </a:custGeom>
            <a:ln w="20573">
              <a:solidFill>
                <a:srgbClr val="000000"/>
              </a:solidFill>
            </a:ln>
          </p:spPr>
          <p:txBody>
            <a:bodyPr wrap="square" lIns="0" tIns="0" rIns="0" bIns="0" rtlCol="0"/>
            <a:lstStyle/>
            <a:p/>
          </p:txBody>
        </p:sp>
        <p:sp>
          <p:nvSpPr>
            <p:cNvPr id="8" name="object 8"/>
            <p:cNvSpPr/>
            <p:nvPr/>
          </p:nvSpPr>
          <p:spPr>
            <a:xfrm>
              <a:off x="2590800" y="257784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9" name="object 9"/>
            <p:cNvSpPr/>
            <p:nvPr/>
          </p:nvSpPr>
          <p:spPr>
            <a:xfrm>
              <a:off x="2346197" y="4418838"/>
              <a:ext cx="262890" cy="0"/>
            </a:xfrm>
            <a:custGeom>
              <a:avLst/>
              <a:gdLst/>
              <a:ahLst/>
              <a:cxnLst/>
              <a:rect l="l" t="t" r="r" b="b"/>
              <a:pathLst>
                <a:path w="262889" h="0">
                  <a:moveTo>
                    <a:pt x="0" y="0"/>
                  </a:moveTo>
                  <a:lnTo>
                    <a:pt x="262889" y="0"/>
                  </a:lnTo>
                </a:path>
              </a:pathLst>
            </a:custGeom>
            <a:ln w="20574">
              <a:solidFill>
                <a:srgbClr val="000000"/>
              </a:solidFill>
            </a:ln>
          </p:spPr>
          <p:txBody>
            <a:bodyPr wrap="square" lIns="0" tIns="0" rIns="0" bIns="0" rtlCol="0"/>
            <a:lstStyle/>
            <a:p/>
          </p:txBody>
        </p:sp>
        <p:sp>
          <p:nvSpPr>
            <p:cNvPr id="10" name="object 10"/>
            <p:cNvSpPr/>
            <p:nvPr/>
          </p:nvSpPr>
          <p:spPr>
            <a:xfrm>
              <a:off x="2607563" y="4386072"/>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11" name="object 11"/>
            <p:cNvSpPr/>
            <p:nvPr/>
          </p:nvSpPr>
          <p:spPr>
            <a:xfrm>
              <a:off x="1270253" y="2173985"/>
              <a:ext cx="1076325" cy="898525"/>
            </a:xfrm>
            <a:custGeom>
              <a:avLst/>
              <a:gdLst/>
              <a:ahLst/>
              <a:cxnLst/>
              <a:rect l="l" t="t" r="r" b="b"/>
              <a:pathLst>
                <a:path w="1076325" h="898525">
                  <a:moveTo>
                    <a:pt x="1075944" y="0"/>
                  </a:moveTo>
                  <a:lnTo>
                    <a:pt x="0" y="0"/>
                  </a:lnTo>
                  <a:lnTo>
                    <a:pt x="0" y="898398"/>
                  </a:lnTo>
                  <a:lnTo>
                    <a:pt x="1075944" y="898398"/>
                  </a:lnTo>
                  <a:lnTo>
                    <a:pt x="1075944" y="0"/>
                  </a:lnTo>
                  <a:close/>
                </a:path>
              </a:pathLst>
            </a:custGeom>
            <a:solidFill>
              <a:srgbClr val="CCCCCC"/>
            </a:solidFill>
          </p:spPr>
          <p:txBody>
            <a:bodyPr wrap="square" lIns="0" tIns="0" rIns="0" bIns="0" rtlCol="0"/>
            <a:lstStyle/>
            <a:p/>
          </p:txBody>
        </p:sp>
        <p:sp>
          <p:nvSpPr>
            <p:cNvPr id="12" name="object 12"/>
            <p:cNvSpPr/>
            <p:nvPr/>
          </p:nvSpPr>
          <p:spPr>
            <a:xfrm>
              <a:off x="1270253" y="2173985"/>
              <a:ext cx="1076325" cy="898525"/>
            </a:xfrm>
            <a:custGeom>
              <a:avLst/>
              <a:gdLst/>
              <a:ahLst/>
              <a:cxnLst/>
              <a:rect l="l" t="t" r="r" b="b"/>
              <a:pathLst>
                <a:path w="1076325" h="898525">
                  <a:moveTo>
                    <a:pt x="1075944" y="0"/>
                  </a:moveTo>
                  <a:lnTo>
                    <a:pt x="0" y="0"/>
                  </a:lnTo>
                  <a:lnTo>
                    <a:pt x="0" y="898398"/>
                  </a:lnTo>
                  <a:lnTo>
                    <a:pt x="1075944" y="898398"/>
                  </a:lnTo>
                  <a:lnTo>
                    <a:pt x="1075944" y="0"/>
                  </a:lnTo>
                  <a:close/>
                </a:path>
              </a:pathLst>
            </a:custGeom>
            <a:ln w="20574">
              <a:solidFill>
                <a:srgbClr val="000000"/>
              </a:solidFill>
            </a:ln>
          </p:spPr>
          <p:txBody>
            <a:bodyPr wrap="square" lIns="0" tIns="0" rIns="0" bIns="0" rtlCol="0"/>
            <a:lstStyle/>
            <a:p/>
          </p:txBody>
        </p:sp>
        <p:sp>
          <p:nvSpPr>
            <p:cNvPr id="13" name="object 13"/>
            <p:cNvSpPr/>
            <p:nvPr/>
          </p:nvSpPr>
          <p:spPr>
            <a:xfrm>
              <a:off x="1270253" y="3970781"/>
              <a:ext cx="1076325" cy="897890"/>
            </a:xfrm>
            <a:custGeom>
              <a:avLst/>
              <a:gdLst/>
              <a:ahLst/>
              <a:cxnLst/>
              <a:rect l="l" t="t" r="r" b="b"/>
              <a:pathLst>
                <a:path w="1076325" h="897889">
                  <a:moveTo>
                    <a:pt x="1075944" y="0"/>
                  </a:moveTo>
                  <a:lnTo>
                    <a:pt x="0" y="0"/>
                  </a:lnTo>
                  <a:lnTo>
                    <a:pt x="0" y="897636"/>
                  </a:lnTo>
                  <a:lnTo>
                    <a:pt x="1075944" y="897636"/>
                  </a:lnTo>
                  <a:lnTo>
                    <a:pt x="1075944" y="0"/>
                  </a:lnTo>
                  <a:close/>
                </a:path>
              </a:pathLst>
            </a:custGeom>
            <a:solidFill>
              <a:srgbClr val="CCCCCC"/>
            </a:solidFill>
          </p:spPr>
          <p:txBody>
            <a:bodyPr wrap="square" lIns="0" tIns="0" rIns="0" bIns="0" rtlCol="0"/>
            <a:lstStyle/>
            <a:p/>
          </p:txBody>
        </p:sp>
        <p:sp>
          <p:nvSpPr>
            <p:cNvPr id="14" name="object 14"/>
            <p:cNvSpPr/>
            <p:nvPr/>
          </p:nvSpPr>
          <p:spPr>
            <a:xfrm>
              <a:off x="1270253" y="3970781"/>
              <a:ext cx="1076325" cy="897890"/>
            </a:xfrm>
            <a:custGeom>
              <a:avLst/>
              <a:gdLst/>
              <a:ahLst/>
              <a:cxnLst/>
              <a:rect l="l" t="t" r="r" b="b"/>
              <a:pathLst>
                <a:path w="1076325" h="897889">
                  <a:moveTo>
                    <a:pt x="1075944" y="0"/>
                  </a:moveTo>
                  <a:lnTo>
                    <a:pt x="0" y="0"/>
                  </a:lnTo>
                  <a:lnTo>
                    <a:pt x="0" y="897636"/>
                  </a:lnTo>
                  <a:lnTo>
                    <a:pt x="1075944" y="897636"/>
                  </a:lnTo>
                  <a:lnTo>
                    <a:pt x="1075944" y="0"/>
                  </a:lnTo>
                  <a:close/>
                </a:path>
              </a:pathLst>
            </a:custGeom>
            <a:ln w="20574">
              <a:solidFill>
                <a:srgbClr val="000000"/>
              </a:solidFill>
            </a:ln>
          </p:spPr>
          <p:txBody>
            <a:bodyPr wrap="square" lIns="0" tIns="0" rIns="0" bIns="0" rtlCol="0"/>
            <a:lstStyle/>
            <a:p/>
          </p:txBody>
        </p:sp>
      </p:grpSp>
      <p:sp>
        <p:nvSpPr>
          <p:cNvPr id="15" name="object 15"/>
          <p:cNvSpPr txBox="1"/>
          <p:nvPr/>
        </p:nvSpPr>
        <p:spPr>
          <a:xfrm>
            <a:off x="1323594" y="1739900"/>
            <a:ext cx="966469" cy="1283970"/>
          </a:xfrm>
          <a:prstGeom prst="rect">
            <a:avLst/>
          </a:prstGeom>
        </p:spPr>
        <p:txBody>
          <a:bodyPr wrap="square" lIns="0" tIns="11430" rIns="0" bIns="0" rtlCol="0" vert="horz">
            <a:spAutoFit/>
          </a:bodyPr>
          <a:lstStyle/>
          <a:p>
            <a:pPr marL="162560">
              <a:lnSpc>
                <a:spcPts val="1530"/>
              </a:lnSpc>
              <a:spcBef>
                <a:spcPts val="90"/>
              </a:spcBef>
            </a:pPr>
            <a:r>
              <a:rPr dirty="0" sz="1300" spc="-20" b="1">
                <a:latin typeface="Courier New"/>
                <a:cs typeface="Courier New"/>
              </a:rPr>
              <a:t>ADD_EMP</a:t>
            </a:r>
            <a:endParaRPr sz="1300">
              <a:latin typeface="Courier New"/>
              <a:cs typeface="Courier New"/>
            </a:endParaRPr>
          </a:p>
          <a:p>
            <a:pPr marL="104775">
              <a:lnSpc>
                <a:spcPts val="1530"/>
              </a:lnSpc>
            </a:pPr>
            <a:r>
              <a:rPr dirty="0" sz="1300" spc="-15" b="1">
                <a:latin typeface="Arial"/>
                <a:cs typeface="Arial"/>
              </a:rPr>
              <a:t>procedure</a:t>
            </a:r>
            <a:endParaRPr sz="1300">
              <a:latin typeface="Arial"/>
              <a:cs typeface="Arial"/>
            </a:endParaRPr>
          </a:p>
          <a:p>
            <a:pPr marR="5080">
              <a:lnSpc>
                <a:spcPct val="98600"/>
              </a:lnSpc>
              <a:spcBef>
                <a:spcPts val="705"/>
              </a:spcBef>
            </a:pPr>
            <a:r>
              <a:rPr dirty="0" sz="650" spc="-10" b="1">
                <a:latin typeface="Arial"/>
                <a:cs typeface="Arial"/>
              </a:rPr>
              <a:t>xxxxxxxxxxxxxxxxxxxxx  vvvvvvvvvvvvvvvvvvvvv  vvvvvvvvvvvvvvvvv  vvvvvvvvvvvvvvvvvvvvv  vvvvvvvvvvvvvvvvvvvvv  vvvvvvxxxxxxxxxxxxxxx  xxxxxxxxxxxxxxxxxxxxx  vvvvvvvvvvvvvvvvvvvvv</a:t>
            </a:r>
            <a:endParaRPr sz="650">
              <a:latin typeface="Arial"/>
              <a:cs typeface="Arial"/>
            </a:endParaRPr>
          </a:p>
        </p:txBody>
      </p:sp>
      <p:sp>
        <p:nvSpPr>
          <p:cNvPr id="16" name="object 16"/>
          <p:cNvSpPr txBox="1"/>
          <p:nvPr/>
        </p:nvSpPr>
        <p:spPr>
          <a:xfrm>
            <a:off x="1323594" y="3538261"/>
            <a:ext cx="966469" cy="1282700"/>
          </a:xfrm>
          <a:prstGeom prst="rect">
            <a:avLst/>
          </a:prstGeom>
        </p:spPr>
        <p:txBody>
          <a:bodyPr wrap="square" lIns="0" tIns="11430" rIns="0" bIns="0" rtlCol="0" vert="horz">
            <a:spAutoFit/>
          </a:bodyPr>
          <a:lstStyle/>
          <a:p>
            <a:pPr marL="55244">
              <a:lnSpc>
                <a:spcPts val="1530"/>
              </a:lnSpc>
              <a:spcBef>
                <a:spcPts val="90"/>
              </a:spcBef>
            </a:pPr>
            <a:r>
              <a:rPr dirty="0" sz="1300" spc="-20" b="1">
                <a:latin typeface="Courier New"/>
                <a:cs typeface="Courier New"/>
              </a:rPr>
              <a:t>QUERY_EMP</a:t>
            </a:r>
            <a:endParaRPr sz="1300">
              <a:latin typeface="Courier New"/>
              <a:cs typeface="Courier New"/>
            </a:endParaRPr>
          </a:p>
          <a:p>
            <a:pPr marL="95885">
              <a:lnSpc>
                <a:spcPts val="1530"/>
              </a:lnSpc>
            </a:pPr>
            <a:r>
              <a:rPr dirty="0" sz="1300" spc="-15" b="1">
                <a:latin typeface="Arial"/>
                <a:cs typeface="Arial"/>
              </a:rPr>
              <a:t>procedure</a:t>
            </a:r>
            <a:endParaRPr sz="1300">
              <a:latin typeface="Arial"/>
              <a:cs typeface="Arial"/>
            </a:endParaRPr>
          </a:p>
          <a:p>
            <a:pPr marR="5080">
              <a:lnSpc>
                <a:spcPct val="98600"/>
              </a:lnSpc>
              <a:spcBef>
                <a:spcPts val="695"/>
              </a:spcBef>
            </a:pPr>
            <a:r>
              <a:rPr dirty="0" sz="650" spc="-10" b="1">
                <a:latin typeface="Arial"/>
                <a:cs typeface="Arial"/>
              </a:rPr>
              <a:t>xxxxxxxxxxxxxxxxxxxxx  vvvvvvvvvvvvvvvvvvvvv  vvvvvvvvvvvvvvvvv  vvvvvvvvvvvvvvvvvvvvv  vvvvvvvvvvvvvvvvvvvvv  vvvvvvxxxxxxxxxxxxxxx  xxxxxxxxxxxxxxxxxxxxx  vvvvvvvvvvvvvvvvvvvvv</a:t>
            </a:r>
            <a:endParaRPr sz="650">
              <a:latin typeface="Arial"/>
              <a:cs typeface="Arial"/>
            </a:endParaRPr>
          </a:p>
        </p:txBody>
      </p:sp>
      <p:sp>
        <p:nvSpPr>
          <p:cNvPr id="17" name="object 17"/>
          <p:cNvSpPr txBox="1"/>
          <p:nvPr/>
        </p:nvSpPr>
        <p:spPr>
          <a:xfrm>
            <a:off x="2682129" y="3523025"/>
            <a:ext cx="13182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EMPLOYEES</a:t>
            </a:r>
            <a:r>
              <a:rPr dirty="0" sz="1300" spc="-495" b="1">
                <a:latin typeface="Courier New"/>
                <a:cs typeface="Courier New"/>
              </a:rPr>
              <a:t> </a:t>
            </a:r>
            <a:r>
              <a:rPr dirty="0" sz="1300" spc="-10" b="1">
                <a:latin typeface="Arial"/>
                <a:cs typeface="Arial"/>
              </a:rPr>
              <a:t>table</a:t>
            </a:r>
            <a:endParaRPr sz="1300">
              <a:latin typeface="Arial"/>
              <a:cs typeface="Arial"/>
            </a:endParaRPr>
          </a:p>
        </p:txBody>
      </p:sp>
      <p:sp>
        <p:nvSpPr>
          <p:cNvPr id="18" name="object 18"/>
          <p:cNvSpPr txBox="1"/>
          <p:nvPr/>
        </p:nvSpPr>
        <p:spPr>
          <a:xfrm>
            <a:off x="2682129" y="1732363"/>
            <a:ext cx="9969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EMP_VW</a:t>
            </a:r>
            <a:r>
              <a:rPr dirty="0" sz="1300" spc="-480" b="1">
                <a:latin typeface="Courier New"/>
                <a:cs typeface="Courier New"/>
              </a:rPr>
              <a:t> </a:t>
            </a:r>
            <a:r>
              <a:rPr dirty="0" sz="1300" spc="-15" b="1">
                <a:latin typeface="Arial"/>
                <a:cs typeface="Arial"/>
              </a:rPr>
              <a:t>view</a:t>
            </a:r>
            <a:endParaRPr sz="1300">
              <a:latin typeface="Arial"/>
              <a:cs typeface="Arial"/>
            </a:endParaRPr>
          </a:p>
        </p:txBody>
      </p:sp>
      <p:sp>
        <p:nvSpPr>
          <p:cNvPr id="19" name="object 19"/>
          <p:cNvSpPr txBox="1"/>
          <p:nvPr/>
        </p:nvSpPr>
        <p:spPr>
          <a:xfrm>
            <a:off x="1780794" y="873506"/>
            <a:ext cx="418592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A Scenario of Local</a:t>
            </a:r>
            <a:r>
              <a:rPr dirty="0" sz="2000" spc="-40" b="1">
                <a:latin typeface="Arial"/>
                <a:cs typeface="Arial"/>
              </a:rPr>
              <a:t> </a:t>
            </a:r>
            <a:r>
              <a:rPr dirty="0" sz="2000" spc="-5" b="1">
                <a:latin typeface="Arial"/>
                <a:cs typeface="Arial"/>
              </a:rPr>
              <a:t>Dependencies</a:t>
            </a:r>
            <a:endParaRPr sz="2000">
              <a:latin typeface="Arial"/>
              <a:cs typeface="Arial"/>
            </a:endParaRPr>
          </a:p>
        </p:txBody>
      </p:sp>
      <p:grpSp>
        <p:nvGrpSpPr>
          <p:cNvPr id="20" name="object 20"/>
          <p:cNvGrpSpPr/>
          <p:nvPr/>
        </p:nvGrpSpPr>
        <p:grpSpPr>
          <a:xfrm>
            <a:off x="4474464" y="3110674"/>
            <a:ext cx="66675" cy="655320"/>
            <a:chOff x="4474464" y="3110674"/>
            <a:chExt cx="66675" cy="655320"/>
          </a:xfrm>
        </p:grpSpPr>
        <p:sp>
          <p:nvSpPr>
            <p:cNvPr id="21" name="object 21"/>
            <p:cNvSpPr/>
            <p:nvPr/>
          </p:nvSpPr>
          <p:spPr>
            <a:xfrm>
              <a:off x="4507230" y="3121151"/>
              <a:ext cx="0" cy="579120"/>
            </a:xfrm>
            <a:custGeom>
              <a:avLst/>
              <a:gdLst/>
              <a:ahLst/>
              <a:cxnLst/>
              <a:rect l="l" t="t" r="r" b="b"/>
              <a:pathLst>
                <a:path w="0" h="579120">
                  <a:moveTo>
                    <a:pt x="0" y="0"/>
                  </a:moveTo>
                  <a:lnTo>
                    <a:pt x="0" y="579120"/>
                  </a:lnTo>
                </a:path>
              </a:pathLst>
            </a:custGeom>
            <a:ln w="20574">
              <a:solidFill>
                <a:srgbClr val="000000"/>
              </a:solidFill>
            </a:ln>
          </p:spPr>
          <p:txBody>
            <a:bodyPr wrap="square" lIns="0" tIns="0" rIns="0" bIns="0" rtlCol="0"/>
            <a:lstStyle/>
            <a:p/>
          </p:txBody>
        </p:sp>
        <p:sp>
          <p:nvSpPr>
            <p:cNvPr id="22" name="object 22"/>
            <p:cNvSpPr/>
            <p:nvPr/>
          </p:nvSpPr>
          <p:spPr>
            <a:xfrm>
              <a:off x="4474464" y="3698747"/>
              <a:ext cx="66675" cy="67310"/>
            </a:xfrm>
            <a:custGeom>
              <a:avLst/>
              <a:gdLst/>
              <a:ahLst/>
              <a:cxnLst/>
              <a:rect l="l" t="t" r="r" b="b"/>
              <a:pathLst>
                <a:path w="66675" h="67310">
                  <a:moveTo>
                    <a:pt x="66294" y="0"/>
                  </a:moveTo>
                  <a:lnTo>
                    <a:pt x="0" y="0"/>
                  </a:lnTo>
                  <a:lnTo>
                    <a:pt x="32766" y="67056"/>
                  </a:lnTo>
                  <a:lnTo>
                    <a:pt x="66294" y="0"/>
                  </a:lnTo>
                  <a:close/>
                </a:path>
              </a:pathLst>
            </a:custGeom>
            <a:solidFill>
              <a:srgbClr val="000000"/>
            </a:solidFill>
          </p:spPr>
          <p:txBody>
            <a:bodyPr wrap="square" lIns="0" tIns="0" rIns="0" bIns="0" rtlCol="0"/>
            <a:lstStyle/>
            <a:p/>
          </p:txBody>
        </p:sp>
      </p:grpSp>
      <p:sp>
        <p:nvSpPr>
          <p:cNvPr id="23" name="object 23"/>
          <p:cNvSpPr txBox="1"/>
          <p:nvPr/>
        </p:nvSpPr>
        <p:spPr>
          <a:xfrm>
            <a:off x="2672333" y="4715326"/>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24" name="object 24"/>
          <p:cNvSpPr txBox="1"/>
          <p:nvPr/>
        </p:nvSpPr>
        <p:spPr>
          <a:xfrm>
            <a:off x="2692819" y="2974266"/>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25" name="object 25"/>
          <p:cNvGrpSpPr/>
          <p:nvPr/>
        </p:nvGrpSpPr>
        <p:grpSpPr>
          <a:xfrm>
            <a:off x="2668523" y="2045970"/>
            <a:ext cx="3802379" cy="2792730"/>
            <a:chOff x="2668523" y="2045970"/>
            <a:chExt cx="3802379" cy="2792730"/>
          </a:xfrm>
        </p:grpSpPr>
        <p:sp>
          <p:nvSpPr>
            <p:cNvPr id="26" name="object 26"/>
            <p:cNvSpPr/>
            <p:nvPr/>
          </p:nvSpPr>
          <p:spPr>
            <a:xfrm>
              <a:off x="2669285" y="2045970"/>
              <a:ext cx="3582162" cy="1054607"/>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2668523" y="3760470"/>
              <a:ext cx="3802379" cy="1078229"/>
            </a:xfrm>
            <a:prstGeom prst="rect">
              <a:avLst/>
            </a:prstGeom>
            <a:blipFill>
              <a:blip r:embed="rId4" cstate="print"/>
              <a:stretch>
                <a:fillRect/>
              </a:stretch>
            </a:blipFill>
          </p:spPr>
          <p:txBody>
            <a:bodyPr wrap="square" lIns="0" tIns="0" rIns="0" bIns="0" rtlCol="0"/>
            <a:lstStyle/>
            <a:p/>
          </p:txBody>
        </p:sp>
      </p:grpSp>
      <p:sp>
        <p:nvSpPr>
          <p:cNvPr id="28" name="object 28"/>
          <p:cNvSpPr txBox="1"/>
          <p:nvPr/>
        </p:nvSpPr>
        <p:spPr>
          <a:xfrm>
            <a:off x="731012" y="5611509"/>
            <a:ext cx="5948680" cy="1755139"/>
          </a:xfrm>
          <a:prstGeom prst="rect">
            <a:avLst/>
          </a:prstGeom>
        </p:spPr>
        <p:txBody>
          <a:bodyPr wrap="square" lIns="0" tIns="55244" rIns="0" bIns="0" rtlCol="0" vert="horz">
            <a:spAutoFit/>
          </a:bodyPr>
          <a:lstStyle/>
          <a:p>
            <a:pPr marL="12700">
              <a:lnSpc>
                <a:spcPct val="100000"/>
              </a:lnSpc>
              <a:spcBef>
                <a:spcPts val="434"/>
              </a:spcBef>
            </a:pPr>
            <a:r>
              <a:rPr dirty="0" sz="1400" spc="5" b="1">
                <a:latin typeface="Arial"/>
                <a:cs typeface="Arial"/>
              </a:rPr>
              <a:t>Example</a:t>
            </a:r>
            <a:endParaRPr sz="1400">
              <a:latin typeface="Arial"/>
              <a:cs typeface="Arial"/>
            </a:endParaRPr>
          </a:p>
          <a:p>
            <a:pPr marL="136525">
              <a:lnSpc>
                <a:spcPct val="100000"/>
              </a:lnSpc>
              <a:spcBef>
                <a:spcPts val="300"/>
              </a:spcBef>
            </a:pPr>
            <a:r>
              <a:rPr dirty="0" sz="1300">
                <a:latin typeface="Times New Roman"/>
                <a:cs typeface="Times New Roman"/>
              </a:rPr>
              <a:t>The </a:t>
            </a:r>
            <a:r>
              <a:rPr dirty="0" sz="1300">
                <a:latin typeface="Courier New"/>
                <a:cs typeface="Courier New"/>
              </a:rPr>
              <a:t>QUERY_EMP</a:t>
            </a:r>
            <a:r>
              <a:rPr dirty="0" sz="1300" spc="-465">
                <a:latin typeface="Courier New"/>
                <a:cs typeface="Courier New"/>
              </a:rPr>
              <a:t> </a:t>
            </a:r>
            <a:r>
              <a:rPr dirty="0" sz="1300">
                <a:latin typeface="Times New Roman"/>
                <a:cs typeface="Times New Roman"/>
              </a:rPr>
              <a:t>procedure</a:t>
            </a:r>
            <a:r>
              <a:rPr dirty="0" sz="1300" spc="-5">
                <a:latin typeface="Times New Roman"/>
                <a:cs typeface="Times New Roman"/>
              </a:rPr>
              <a:t> </a:t>
            </a:r>
            <a:r>
              <a:rPr dirty="0" sz="1300">
                <a:latin typeface="Times New Roman"/>
                <a:cs typeface="Times New Roman"/>
              </a:rPr>
              <a:t>directly</a:t>
            </a:r>
            <a:r>
              <a:rPr dirty="0" sz="1300" spc="5">
                <a:latin typeface="Times New Roman"/>
                <a:cs typeface="Times New Roman"/>
              </a:rPr>
              <a:t> </a:t>
            </a:r>
            <a:r>
              <a:rPr dirty="0" sz="1300">
                <a:latin typeface="Times New Roman"/>
                <a:cs typeface="Times New Roman"/>
              </a:rPr>
              <a:t>references</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ADD_EMP</a:t>
            </a:r>
            <a:endParaRPr sz="1300">
              <a:latin typeface="Courier New"/>
              <a:cs typeface="Courier New"/>
            </a:endParaRPr>
          </a:p>
          <a:p>
            <a:pPr marL="136525">
              <a:lnSpc>
                <a:spcPct val="100000"/>
              </a:lnSpc>
            </a:pPr>
            <a:r>
              <a:rPr dirty="0" sz="1300">
                <a:latin typeface="Times New Roman"/>
                <a:cs typeface="Times New Roman"/>
              </a:rPr>
              <a:t>procedure updates</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EMPLOYEES</a:t>
            </a:r>
            <a:r>
              <a:rPr dirty="0" sz="1300" spc="-455">
                <a:latin typeface="Courier New"/>
                <a:cs typeface="Courier New"/>
              </a:rPr>
              <a:t> </a:t>
            </a:r>
            <a:r>
              <a:rPr dirty="0" sz="1300">
                <a:latin typeface="Times New Roman"/>
                <a:cs typeface="Times New Roman"/>
              </a:rPr>
              <a:t>table</a:t>
            </a:r>
            <a:r>
              <a:rPr dirty="0" sz="1300" spc="5">
                <a:latin typeface="Times New Roman"/>
                <a:cs typeface="Times New Roman"/>
              </a:rPr>
              <a:t> </a:t>
            </a:r>
            <a:r>
              <a:rPr dirty="0" sz="1300">
                <a:latin typeface="Times New Roman"/>
                <a:cs typeface="Times New Roman"/>
              </a:rPr>
              <a:t>indirectly by</a:t>
            </a:r>
            <a:r>
              <a:rPr dirty="0" sz="1300" spc="-5">
                <a:latin typeface="Times New Roman"/>
                <a:cs typeface="Times New Roman"/>
              </a:rPr>
              <a:t> </a:t>
            </a:r>
            <a:r>
              <a:rPr dirty="0" sz="1300">
                <a:latin typeface="Times New Roman"/>
                <a:cs typeface="Times New Roman"/>
              </a:rPr>
              <a:t>using</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EMP_VW</a:t>
            </a:r>
            <a:r>
              <a:rPr dirty="0" sz="1300" spc="-459">
                <a:latin typeface="Courier New"/>
                <a:cs typeface="Courier New"/>
              </a:rPr>
              <a:t> </a:t>
            </a:r>
            <a:r>
              <a:rPr dirty="0" sz="1300">
                <a:latin typeface="Times New Roman"/>
                <a:cs typeface="Times New Roman"/>
              </a:rPr>
              <a:t>view.</a:t>
            </a:r>
            <a:endParaRPr sz="1300">
              <a:latin typeface="Times New Roman"/>
              <a:cs typeface="Times New Roman"/>
            </a:endParaRPr>
          </a:p>
          <a:p>
            <a:pPr marL="136525" marR="405130">
              <a:lnSpc>
                <a:spcPct val="105000"/>
              </a:lnSpc>
              <a:spcBef>
                <a:spcPts val="315"/>
              </a:spcBef>
            </a:pPr>
            <a:r>
              <a:rPr dirty="0" sz="1300">
                <a:latin typeface="Times New Roman"/>
                <a:cs typeface="Times New Roman"/>
              </a:rPr>
              <a:t>In each of the following </a:t>
            </a:r>
            <a:r>
              <a:rPr dirty="0" sz="1300" spc="-5">
                <a:latin typeface="Times New Roman"/>
                <a:cs typeface="Times New Roman"/>
              </a:rPr>
              <a:t>cases, is </a:t>
            </a:r>
            <a:r>
              <a:rPr dirty="0" sz="1300">
                <a:latin typeface="Times New Roman"/>
                <a:cs typeface="Times New Roman"/>
              </a:rPr>
              <a:t>the </a:t>
            </a:r>
            <a:r>
              <a:rPr dirty="0" sz="1300">
                <a:latin typeface="Courier New"/>
                <a:cs typeface="Courier New"/>
              </a:rPr>
              <a:t>ADD_EMP</a:t>
            </a:r>
            <a:r>
              <a:rPr dirty="0" sz="1300" spc="-495">
                <a:latin typeface="Courier New"/>
                <a:cs typeface="Courier New"/>
              </a:rPr>
              <a:t> </a:t>
            </a:r>
            <a:r>
              <a:rPr dirty="0" sz="1300">
                <a:latin typeface="Times New Roman"/>
                <a:cs typeface="Times New Roman"/>
              </a:rPr>
              <a:t>procedure invalidated and does it  </a:t>
            </a:r>
            <a:r>
              <a:rPr dirty="0" sz="1300" spc="-5">
                <a:latin typeface="Times New Roman"/>
                <a:cs typeface="Times New Roman"/>
              </a:rPr>
              <a:t>successfully recompile?</a:t>
            </a:r>
            <a:endParaRPr sz="1300">
              <a:latin typeface="Times New Roman"/>
              <a:cs typeface="Times New Roman"/>
            </a:endParaRPr>
          </a:p>
          <a:p>
            <a:pPr marL="507365" indent="-248285">
              <a:lnSpc>
                <a:spcPts val="1475"/>
              </a:lnSpc>
              <a:buAutoNum type="arabicPeriod"/>
              <a:tabLst>
                <a:tab pos="508000" algn="l"/>
              </a:tabLst>
            </a:pPr>
            <a:r>
              <a:rPr dirty="0" sz="1300">
                <a:latin typeface="Times New Roman"/>
                <a:cs typeface="Times New Roman"/>
              </a:rPr>
              <a:t>The internal logic of the </a:t>
            </a:r>
            <a:r>
              <a:rPr dirty="0" sz="1300">
                <a:latin typeface="Courier New"/>
                <a:cs typeface="Courier New"/>
              </a:rPr>
              <a:t>QUERY_EMP</a:t>
            </a:r>
            <a:r>
              <a:rPr dirty="0" sz="1300" spc="-459">
                <a:latin typeface="Courier New"/>
                <a:cs typeface="Courier New"/>
              </a:rPr>
              <a:t> </a:t>
            </a:r>
            <a:r>
              <a:rPr dirty="0" sz="1300">
                <a:latin typeface="Times New Roman"/>
                <a:cs typeface="Times New Roman"/>
              </a:rPr>
              <a:t>procedure is modified.</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A new column is added to the </a:t>
            </a:r>
            <a:r>
              <a:rPr dirty="0" sz="1300">
                <a:latin typeface="Courier New"/>
                <a:cs typeface="Courier New"/>
              </a:rPr>
              <a:t>EMPLOYEES</a:t>
            </a:r>
            <a:r>
              <a:rPr dirty="0" sz="1300" spc="-475">
                <a:latin typeface="Courier New"/>
                <a:cs typeface="Courier New"/>
              </a:rPr>
              <a:t> </a:t>
            </a:r>
            <a:r>
              <a:rPr dirty="0" sz="1300">
                <a:latin typeface="Times New Roman"/>
                <a:cs typeface="Times New Roman"/>
              </a:rPr>
              <a:t>table.</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The </a:t>
            </a:r>
            <a:r>
              <a:rPr dirty="0" sz="1300">
                <a:latin typeface="Courier New"/>
                <a:cs typeface="Courier New"/>
              </a:rPr>
              <a:t>EMP_VW</a:t>
            </a:r>
            <a:r>
              <a:rPr dirty="0" sz="1300" spc="-459">
                <a:latin typeface="Courier New"/>
                <a:cs typeface="Courier New"/>
              </a:rPr>
              <a:t> </a:t>
            </a:r>
            <a:r>
              <a:rPr dirty="0" sz="1300">
                <a:latin typeface="Times New Roman"/>
                <a:cs typeface="Times New Roman"/>
              </a:rPr>
              <a:t>view is dropped.</a:t>
            </a:r>
            <a:endParaRPr sz="1300">
              <a:latin typeface="Times New Roman"/>
              <a:cs typeface="Times New Roman"/>
            </a:endParaRPr>
          </a:p>
        </p:txBody>
      </p:sp>
      <p:sp>
        <p:nvSpPr>
          <p:cNvPr id="30" name="object 3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1" name="object 31"/>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7</a:t>
            </a:r>
            <a:r>
              <a:rPr dirty="0" sz="800" spc="-145">
                <a:latin typeface="Garuda"/>
                <a:cs typeface="Garuda"/>
              </a:rPr>
              <a:t>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9" name="object 2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Course Agenda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Lessons </a:t>
            </a:r>
            <a:r>
              <a:rPr dirty="0" sz="1550" spc="5" b="1">
                <a:latin typeface="Arial"/>
                <a:cs typeface="Arial"/>
              </a:rPr>
              <a:t>for </a:t>
            </a:r>
            <a:r>
              <a:rPr dirty="0" sz="1550" spc="10" b="1">
                <a:latin typeface="Arial"/>
                <a:cs typeface="Arial"/>
              </a:rPr>
              <a:t>day </a:t>
            </a:r>
            <a:r>
              <a:rPr dirty="0" sz="1550" spc="5" b="1">
                <a:latin typeface="Arial"/>
                <a:cs typeface="Arial"/>
              </a:rPr>
              <a:t>2:</a:t>
            </a:r>
            <a:endParaRPr sz="1550">
              <a:latin typeface="Arial"/>
              <a:cs typeface="Arial"/>
            </a:endParaRPr>
          </a:p>
          <a:p>
            <a:pPr marL="1035050" marR="991869" indent="-327025">
              <a:lnSpc>
                <a:spcPct val="101600"/>
              </a:lnSpc>
              <a:spcBef>
                <a:spcPts val="365"/>
              </a:spcBef>
              <a:buAutoNum type="arabicPeriod" startAt="5"/>
              <a:tabLst>
                <a:tab pos="1035050" algn="l"/>
                <a:tab pos="1035685" algn="l"/>
              </a:tabLst>
            </a:pPr>
            <a:r>
              <a:rPr dirty="0" sz="1550" spc="10" b="1">
                <a:latin typeface="Arial"/>
                <a:cs typeface="Arial"/>
              </a:rPr>
              <a:t>Using Oracle-Supplied Packages </a:t>
            </a:r>
            <a:r>
              <a:rPr dirty="0" sz="1550" spc="5" b="1">
                <a:latin typeface="Arial"/>
                <a:cs typeface="Arial"/>
              </a:rPr>
              <a:t>in </a:t>
            </a:r>
            <a:r>
              <a:rPr dirty="0" sz="1550" spc="10" b="1">
                <a:latin typeface="Arial"/>
                <a:cs typeface="Arial"/>
              </a:rPr>
              <a:t>Application  Development</a:t>
            </a:r>
            <a:endParaRPr sz="1550">
              <a:latin typeface="Arial"/>
              <a:cs typeface="Arial"/>
            </a:endParaRPr>
          </a:p>
          <a:p>
            <a:pPr marL="1035050" indent="-327660">
              <a:lnSpc>
                <a:spcPct val="100000"/>
              </a:lnSpc>
              <a:spcBef>
                <a:spcPts val="405"/>
              </a:spcBef>
              <a:buAutoNum type="arabicPeriod" startAt="5"/>
              <a:tabLst>
                <a:tab pos="1035050" algn="l"/>
                <a:tab pos="1035685" algn="l"/>
              </a:tabLst>
            </a:pPr>
            <a:r>
              <a:rPr dirty="0" sz="1550" spc="5" b="1">
                <a:latin typeface="Arial"/>
                <a:cs typeface="Arial"/>
              </a:rPr>
              <a:t>Dynamic </a:t>
            </a:r>
            <a:r>
              <a:rPr dirty="0" sz="1550" spc="15" b="1">
                <a:latin typeface="Arial"/>
                <a:cs typeface="Arial"/>
              </a:rPr>
              <a:t>SQL </a:t>
            </a:r>
            <a:r>
              <a:rPr dirty="0" sz="1550" spc="10" b="1">
                <a:latin typeface="Arial"/>
                <a:cs typeface="Arial"/>
              </a:rPr>
              <a:t>and</a:t>
            </a:r>
            <a:r>
              <a:rPr dirty="0" sz="1550" spc="-5" b="1">
                <a:latin typeface="Arial"/>
                <a:cs typeface="Arial"/>
              </a:rPr>
              <a:t> </a:t>
            </a:r>
            <a:r>
              <a:rPr dirty="0" sz="1550" spc="10" b="1">
                <a:latin typeface="Arial"/>
                <a:cs typeface="Arial"/>
              </a:rPr>
              <a:t>Metadata</a:t>
            </a:r>
            <a:endParaRPr sz="1550">
              <a:latin typeface="Arial"/>
              <a:cs typeface="Arial"/>
            </a:endParaRPr>
          </a:p>
          <a:p>
            <a:pPr marL="1035050" indent="-327660">
              <a:lnSpc>
                <a:spcPct val="100000"/>
              </a:lnSpc>
              <a:spcBef>
                <a:spcPts val="400"/>
              </a:spcBef>
              <a:buAutoNum type="arabicPeriod" startAt="5"/>
              <a:tabLst>
                <a:tab pos="1035050" algn="l"/>
                <a:tab pos="1035685" algn="l"/>
              </a:tabLst>
            </a:pPr>
            <a:r>
              <a:rPr dirty="0" sz="1550" spc="10" b="1">
                <a:latin typeface="Arial"/>
                <a:cs typeface="Arial"/>
              </a:rPr>
              <a:t>Design Considerations </a:t>
            </a:r>
            <a:r>
              <a:rPr dirty="0" sz="1550" spc="5" b="1">
                <a:latin typeface="Arial"/>
                <a:cs typeface="Arial"/>
              </a:rPr>
              <a:t>for </a:t>
            </a:r>
            <a:r>
              <a:rPr dirty="0" sz="1550" spc="10" b="1">
                <a:latin typeface="Arial"/>
                <a:cs typeface="Arial"/>
              </a:rPr>
              <a:t>PL/SQL Code</a:t>
            </a:r>
            <a:endParaRPr sz="1550">
              <a:latin typeface="Arial"/>
              <a:cs typeface="Arial"/>
            </a:endParaRPr>
          </a:p>
          <a:p>
            <a:pPr marL="1035050" indent="-327660">
              <a:lnSpc>
                <a:spcPct val="100000"/>
              </a:lnSpc>
              <a:spcBef>
                <a:spcPts val="405"/>
              </a:spcBef>
              <a:buAutoNum type="arabicPeriod" startAt="5"/>
              <a:tabLst>
                <a:tab pos="1035050" algn="l"/>
                <a:tab pos="1035685" algn="l"/>
              </a:tabLst>
            </a:pPr>
            <a:r>
              <a:rPr dirty="0" sz="1550" spc="10" b="1">
                <a:latin typeface="Arial"/>
                <a:cs typeface="Arial"/>
              </a:rPr>
              <a:t>Managing</a:t>
            </a:r>
            <a:r>
              <a:rPr dirty="0" sz="1550" spc="5" b="1">
                <a:latin typeface="Arial"/>
                <a:cs typeface="Arial"/>
              </a:rPr>
              <a:t> </a:t>
            </a:r>
            <a:r>
              <a:rPr dirty="0" sz="1550" spc="10" b="1">
                <a:latin typeface="Arial"/>
                <a:cs typeface="Arial"/>
              </a:rPr>
              <a:t>Dependencies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object 6"/>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5</a:t>
            </a:r>
            <a:r>
              <a:rPr dirty="0" sz="800" spc="-185">
                <a:latin typeface="Garuda"/>
                <a:cs typeface="Garuda"/>
              </a:rPr>
              <a:t>t</a:t>
            </a:r>
            <a:endParaRPr sz="800">
              <a:latin typeface="Garuda"/>
              <a:cs typeface="Garuda"/>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024" y="1865376"/>
            <a:ext cx="5107305" cy="666750"/>
          </a:xfrm>
          <a:prstGeom prst="rect">
            <a:avLst/>
          </a:prstGeom>
          <a:solidFill>
            <a:srgbClr val="CCCCCC"/>
          </a:solidFill>
          <a:ln w="20574">
            <a:solidFill>
              <a:srgbClr val="000000"/>
            </a:solidFill>
          </a:ln>
        </p:spPr>
        <p:txBody>
          <a:bodyPr wrap="square" lIns="0" tIns="29209" rIns="0" bIns="0" rtlCol="0" vert="horz">
            <a:spAutoFit/>
          </a:bodyPr>
          <a:lstStyle/>
          <a:p>
            <a:pPr marL="76200" marR="45720">
              <a:lnSpc>
                <a:spcPts val="1550"/>
              </a:lnSpc>
              <a:spcBef>
                <a:spcPts val="229"/>
              </a:spcBef>
              <a:tabLst>
                <a:tab pos="758825" algn="l"/>
              </a:tabLst>
            </a:pPr>
            <a:r>
              <a:rPr dirty="0" sz="1300" spc="-15" b="1">
                <a:latin typeface="Courier New"/>
                <a:cs typeface="Courier New"/>
              </a:rPr>
              <a:t>SELECT name, type, referenced_name, </a:t>
            </a:r>
            <a:r>
              <a:rPr dirty="0" sz="1300" spc="-20" b="1">
                <a:latin typeface="Courier New"/>
                <a:cs typeface="Courier New"/>
              </a:rPr>
              <a:t>referenced_type  </a:t>
            </a:r>
            <a:r>
              <a:rPr dirty="0" sz="1300" spc="-15" b="1">
                <a:latin typeface="Courier New"/>
                <a:cs typeface="Courier New"/>
              </a:rPr>
              <a:t>FROM	</a:t>
            </a:r>
            <a:r>
              <a:rPr dirty="0" sz="1300" spc="-20" b="1">
                <a:latin typeface="Courier New"/>
                <a:cs typeface="Courier New"/>
              </a:rPr>
              <a:t>user_dependencies</a:t>
            </a:r>
            <a:endParaRPr sz="1300">
              <a:latin typeface="Courier New"/>
              <a:cs typeface="Courier New"/>
            </a:endParaRPr>
          </a:p>
          <a:p>
            <a:pPr marL="76200">
              <a:lnSpc>
                <a:spcPts val="1495"/>
              </a:lnSpc>
              <a:tabLst>
                <a:tab pos="758825" algn="l"/>
              </a:tabLst>
            </a:pPr>
            <a:r>
              <a:rPr dirty="0" sz="1300" spc="-15" b="1">
                <a:latin typeface="Courier New"/>
                <a:cs typeface="Courier New"/>
              </a:rPr>
              <a:t>WHERE	</a:t>
            </a:r>
            <a:r>
              <a:rPr dirty="0" sz="1300" spc="-20" b="1">
                <a:latin typeface="Courier New"/>
                <a:cs typeface="Courier New"/>
              </a:rPr>
              <a:t>referenced_name </a:t>
            </a:r>
            <a:r>
              <a:rPr dirty="0" sz="1300" spc="-15" b="1">
                <a:latin typeface="Courier New"/>
                <a:cs typeface="Courier New"/>
              </a:rPr>
              <a:t>IN </a:t>
            </a:r>
            <a:r>
              <a:rPr dirty="0" sz="1300" spc="-20" b="1">
                <a:latin typeface="Courier New"/>
                <a:cs typeface="Courier New"/>
              </a:rPr>
              <a:t>('EMPLOYEES','EMP_VW'</a:t>
            </a:r>
            <a:r>
              <a:rPr dirty="0" sz="1300" spc="30" b="1">
                <a:latin typeface="Courier New"/>
                <a:cs typeface="Courier New"/>
              </a:rPr>
              <a:t> </a:t>
            </a:r>
            <a:r>
              <a:rPr dirty="0" sz="1300" spc="-20" b="1">
                <a:latin typeface="Courier New"/>
                <a:cs typeface="Courier New"/>
              </a:rPr>
              <a:t>);</a:t>
            </a:r>
            <a:endParaRPr sz="1300">
              <a:latin typeface="Courier New"/>
              <a:cs typeface="Courier New"/>
            </a:endParaRPr>
          </a:p>
        </p:txBody>
      </p:sp>
      <p:sp>
        <p:nvSpPr>
          <p:cNvPr id="4" name="object 4"/>
          <p:cNvSpPr txBox="1"/>
          <p:nvPr/>
        </p:nvSpPr>
        <p:spPr>
          <a:xfrm>
            <a:off x="1301496" y="3262953"/>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5" name="object 5"/>
          <p:cNvSpPr/>
          <p:nvPr/>
        </p:nvSpPr>
        <p:spPr>
          <a:xfrm>
            <a:off x="1282166" y="2718741"/>
            <a:ext cx="5210834" cy="384122"/>
          </a:xfrm>
          <a:prstGeom prst="rect">
            <a:avLst/>
          </a:prstGeom>
          <a:blipFill>
            <a:blip r:embed="rId3" cstate="print"/>
            <a:stretch>
              <a:fillRect/>
            </a:stretch>
          </a:blipFill>
        </p:spPr>
        <p:txBody>
          <a:bodyPr wrap="square" lIns="0" tIns="0" rIns="0" bIns="0" rtlCol="0"/>
          <a:lstStyle/>
          <a:p/>
        </p:txBody>
      </p:sp>
      <p:grpSp>
        <p:nvGrpSpPr>
          <p:cNvPr id="6" name="object 6"/>
          <p:cNvGrpSpPr/>
          <p:nvPr/>
        </p:nvGrpSpPr>
        <p:grpSpPr>
          <a:xfrm>
            <a:off x="1281956" y="3195827"/>
            <a:ext cx="5222240" cy="673100"/>
            <a:chOff x="1281956" y="3195827"/>
            <a:chExt cx="5222240" cy="673100"/>
          </a:xfrm>
        </p:grpSpPr>
        <p:sp>
          <p:nvSpPr>
            <p:cNvPr id="7" name="object 7"/>
            <p:cNvSpPr/>
            <p:nvPr/>
          </p:nvSpPr>
          <p:spPr>
            <a:xfrm>
              <a:off x="1282279" y="3195827"/>
              <a:ext cx="5221390" cy="196596"/>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1281956" y="3476243"/>
              <a:ext cx="5215617" cy="392295"/>
            </a:xfrm>
            <a:prstGeom prst="rect">
              <a:avLst/>
            </a:prstGeom>
            <a:blipFill>
              <a:blip r:embed="rId5" cstate="print"/>
              <a:stretch>
                <a:fillRect/>
              </a:stretch>
            </a:blipFill>
          </p:spPr>
          <p:txBody>
            <a:bodyPr wrap="square" lIns="0" tIns="0" rIns="0" bIns="0" rtlCol="0"/>
            <a:lstStyle/>
            <a:p/>
          </p:txBody>
        </p:sp>
      </p:grpSp>
      <p:sp>
        <p:nvSpPr>
          <p:cNvPr id="9" name="object 9"/>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marL="741045">
              <a:lnSpc>
                <a:spcPts val="2315"/>
              </a:lnSpc>
            </a:pPr>
            <a:r>
              <a:rPr dirty="0" sz="2000" spc="-5" b="1">
                <a:latin typeface="Arial"/>
                <a:cs typeface="Arial"/>
              </a:rPr>
              <a:t>Displaying Direct Dependencies </a:t>
            </a:r>
            <a:r>
              <a:rPr dirty="0" sz="2000" b="1">
                <a:latin typeface="Arial"/>
                <a:cs typeface="Arial"/>
              </a:rPr>
              <a:t>by</a:t>
            </a:r>
            <a:r>
              <a:rPr dirty="0" sz="2000" spc="-5" b="1">
                <a:latin typeface="Arial"/>
                <a:cs typeface="Arial"/>
              </a:rPr>
              <a:t> Using</a:t>
            </a:r>
            <a:endParaRPr sz="2000">
              <a:latin typeface="Arial"/>
              <a:cs typeface="Arial"/>
            </a:endParaRPr>
          </a:p>
          <a:p>
            <a:pPr algn="ctr" marR="29209">
              <a:lnSpc>
                <a:spcPts val="2315"/>
              </a:lnSpc>
            </a:pPr>
            <a:r>
              <a:rPr dirty="0" sz="2000" spc="-5" b="1">
                <a:latin typeface="Courier New"/>
                <a:cs typeface="Courier New"/>
              </a:rPr>
              <a:t>USER_DEPENDENCIES</a:t>
            </a:r>
            <a:endParaRPr sz="20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spcBef>
                <a:spcPts val="40"/>
              </a:spcBef>
            </a:pPr>
            <a:endParaRPr sz="1850">
              <a:latin typeface="Courier New"/>
              <a:cs typeface="Courier New"/>
            </a:endParaRPr>
          </a:p>
          <a:p>
            <a:pPr marL="676275">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26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0" name="object 10"/>
          <p:cNvSpPr/>
          <p:nvPr/>
        </p:nvSpPr>
        <p:spPr>
          <a:xfrm>
            <a:off x="1306067" y="3213354"/>
            <a:ext cx="5198110" cy="662940"/>
          </a:xfrm>
          <a:custGeom>
            <a:avLst/>
            <a:gdLst/>
            <a:ahLst/>
            <a:cxnLst/>
            <a:rect l="l" t="t" r="r" b="b"/>
            <a:pathLst>
              <a:path w="5198109" h="662939">
                <a:moveTo>
                  <a:pt x="5197602" y="0"/>
                </a:moveTo>
                <a:lnTo>
                  <a:pt x="0" y="0"/>
                </a:lnTo>
                <a:lnTo>
                  <a:pt x="0" y="662939"/>
                </a:lnTo>
                <a:lnTo>
                  <a:pt x="5197602" y="662939"/>
                </a:lnTo>
                <a:lnTo>
                  <a:pt x="5197602" y="0"/>
                </a:lnTo>
                <a:close/>
              </a:path>
            </a:pathLst>
          </a:custGeom>
          <a:ln w="18288">
            <a:solidFill>
              <a:srgbClr val="FF0000"/>
            </a:solidFill>
          </a:ln>
        </p:spPr>
        <p:txBody>
          <a:bodyPr wrap="square" lIns="0" tIns="0" rIns="0" bIns="0" rtlCol="0"/>
          <a:lstStyle/>
          <a:p/>
        </p:txBody>
      </p:sp>
      <p:sp>
        <p:nvSpPr>
          <p:cNvPr id="11" name="object 11"/>
          <p:cNvSpPr txBox="1"/>
          <p:nvPr/>
        </p:nvSpPr>
        <p:spPr>
          <a:xfrm>
            <a:off x="731012" y="5580719"/>
            <a:ext cx="6243320" cy="1175385"/>
          </a:xfrm>
          <a:prstGeom prst="rect">
            <a:avLst/>
          </a:prstGeom>
        </p:spPr>
        <p:txBody>
          <a:bodyPr wrap="square" lIns="0" tIns="72390" rIns="0" bIns="0" rtlCol="0" vert="horz">
            <a:spAutoFit/>
          </a:bodyPr>
          <a:lstStyle/>
          <a:p>
            <a:pPr marL="12700">
              <a:lnSpc>
                <a:spcPct val="100000"/>
              </a:lnSpc>
              <a:spcBef>
                <a:spcPts val="570"/>
              </a:spcBef>
            </a:pPr>
            <a:r>
              <a:rPr dirty="0" sz="1300" spc="-5" b="1">
                <a:latin typeface="Arial"/>
                <a:cs typeface="Arial"/>
              </a:rPr>
              <a:t>Displaying </a:t>
            </a:r>
            <a:r>
              <a:rPr dirty="0" sz="1300" b="1">
                <a:latin typeface="Arial"/>
                <a:cs typeface="Arial"/>
              </a:rPr>
              <a:t>Direct </a:t>
            </a:r>
            <a:r>
              <a:rPr dirty="0" sz="1300" spc="-5" b="1">
                <a:latin typeface="Arial"/>
                <a:cs typeface="Arial"/>
              </a:rPr>
              <a:t>Dependencies </a:t>
            </a:r>
            <a:r>
              <a:rPr dirty="0" sz="1300" b="1">
                <a:latin typeface="Arial"/>
                <a:cs typeface="Arial"/>
              </a:rPr>
              <a:t>by Using</a:t>
            </a:r>
            <a:r>
              <a:rPr dirty="0" sz="1300" spc="-5" b="1">
                <a:latin typeface="Arial"/>
                <a:cs typeface="Arial"/>
              </a:rPr>
              <a:t> </a:t>
            </a:r>
            <a:r>
              <a:rPr dirty="0" sz="1300" b="1">
                <a:latin typeface="Courier New"/>
                <a:cs typeface="Courier New"/>
              </a:rPr>
              <a:t>USER_DEPENDENCIES</a:t>
            </a:r>
            <a:endParaRPr sz="1300">
              <a:latin typeface="Courier New"/>
              <a:cs typeface="Courier New"/>
            </a:endParaRPr>
          </a:p>
          <a:p>
            <a:pPr marL="136525" marR="5080">
              <a:lnSpc>
                <a:spcPts val="1480"/>
              </a:lnSpc>
              <a:spcBef>
                <a:spcPts val="590"/>
              </a:spcBef>
            </a:pPr>
            <a:r>
              <a:rPr dirty="0" sz="1300">
                <a:latin typeface="Times New Roman"/>
                <a:cs typeface="Times New Roman"/>
              </a:rPr>
              <a:t>Determine </a:t>
            </a:r>
            <a:r>
              <a:rPr dirty="0" sz="1300" spc="-5">
                <a:latin typeface="Times New Roman"/>
                <a:cs typeface="Times New Roman"/>
              </a:rPr>
              <a:t>which </a:t>
            </a:r>
            <a:r>
              <a:rPr dirty="0" sz="1300">
                <a:latin typeface="Times New Roman"/>
                <a:cs typeface="Times New Roman"/>
              </a:rPr>
              <a:t>database objects to recompile manually </a:t>
            </a:r>
            <a:r>
              <a:rPr dirty="0" sz="1300" spc="-5">
                <a:latin typeface="Times New Roman"/>
                <a:cs typeface="Times New Roman"/>
              </a:rPr>
              <a:t>by displaying </a:t>
            </a:r>
            <a:r>
              <a:rPr dirty="0" sz="1300">
                <a:latin typeface="Times New Roman"/>
                <a:cs typeface="Times New Roman"/>
              </a:rPr>
              <a:t>direct dependencies  </a:t>
            </a:r>
            <a:r>
              <a:rPr dirty="0" sz="1300" spc="-5">
                <a:latin typeface="Times New Roman"/>
                <a:cs typeface="Times New Roman"/>
              </a:rPr>
              <a:t>from </a:t>
            </a:r>
            <a:r>
              <a:rPr dirty="0" sz="1300">
                <a:latin typeface="Times New Roman"/>
                <a:cs typeface="Times New Roman"/>
              </a:rPr>
              <a:t>the </a:t>
            </a:r>
            <a:r>
              <a:rPr dirty="0" sz="1300">
                <a:latin typeface="Courier New"/>
                <a:cs typeface="Courier New"/>
              </a:rPr>
              <a:t>USER_DEPENDENCIES</a:t>
            </a:r>
            <a:r>
              <a:rPr dirty="0" sz="1300" spc="-455">
                <a:latin typeface="Courier New"/>
                <a:cs typeface="Courier New"/>
              </a:rPr>
              <a:t> </a:t>
            </a:r>
            <a:r>
              <a:rPr dirty="0" sz="1300">
                <a:latin typeface="Times New Roman"/>
                <a:cs typeface="Times New Roman"/>
              </a:rPr>
              <a:t>data dictionary view.</a:t>
            </a:r>
            <a:endParaRPr sz="1300">
              <a:latin typeface="Times New Roman"/>
              <a:cs typeface="Times New Roman"/>
            </a:endParaRPr>
          </a:p>
          <a:p>
            <a:pPr marL="136525" marR="271145">
              <a:lnSpc>
                <a:spcPct val="100000"/>
              </a:lnSpc>
              <a:spcBef>
                <a:spcPts val="350"/>
              </a:spcBef>
            </a:pPr>
            <a:r>
              <a:rPr dirty="0" sz="1300">
                <a:latin typeface="Times New Roman"/>
                <a:cs typeface="Times New Roman"/>
              </a:rPr>
              <a:t>Examine the </a:t>
            </a:r>
            <a:r>
              <a:rPr dirty="0" sz="1300">
                <a:latin typeface="Courier New"/>
                <a:cs typeface="Courier New"/>
              </a:rPr>
              <a:t>ALL_DEPENDENCIES</a:t>
            </a:r>
            <a:r>
              <a:rPr dirty="0" sz="1300" spc="-459">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DBA_DEPENDENCIES</a:t>
            </a:r>
            <a:r>
              <a:rPr dirty="0" sz="1300" spc="-465">
                <a:latin typeface="Courier New"/>
                <a:cs typeface="Courier New"/>
              </a:rPr>
              <a:t> </a:t>
            </a:r>
            <a:r>
              <a:rPr dirty="0" sz="1300">
                <a:latin typeface="Times New Roman"/>
                <a:cs typeface="Times New Roman"/>
              </a:rPr>
              <a:t>views,</a:t>
            </a:r>
            <a:r>
              <a:rPr dirty="0" sz="1300" spc="-5">
                <a:latin typeface="Times New Roman"/>
                <a:cs typeface="Times New Roman"/>
              </a:rPr>
              <a:t> </a:t>
            </a:r>
            <a:r>
              <a:rPr dirty="0" sz="1300">
                <a:latin typeface="Times New Roman"/>
                <a:cs typeface="Times New Roman"/>
              </a:rPr>
              <a:t>each</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which  contains the additional column </a:t>
            </a:r>
            <a:r>
              <a:rPr dirty="0" sz="1300">
                <a:latin typeface="Courier New"/>
                <a:cs typeface="Courier New"/>
              </a:rPr>
              <a:t>OWNER</a:t>
            </a:r>
            <a:r>
              <a:rPr dirty="0" sz="1300">
                <a:latin typeface="Times New Roman"/>
                <a:cs typeface="Times New Roman"/>
              </a:rPr>
              <a:t>, which references the owner of the</a:t>
            </a:r>
            <a:r>
              <a:rPr dirty="0" sz="1300" spc="-40">
                <a:latin typeface="Times New Roman"/>
                <a:cs typeface="Times New Roman"/>
              </a:rPr>
              <a:t> </a:t>
            </a:r>
            <a:r>
              <a:rPr dirty="0" sz="1300">
                <a:latin typeface="Times New Roman"/>
                <a:cs typeface="Times New Roman"/>
              </a:rPr>
              <a:t>object.</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8</a:t>
            </a:r>
            <a:r>
              <a:rPr dirty="0" sz="800" spc="-145">
                <a:latin typeface="Garuda"/>
                <a:cs typeface="Garuda"/>
              </a:rPr>
              <a:t>ct  </a:t>
            </a: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12" name="object 12"/>
          <p:cNvGraphicFramePr>
            <a:graphicFrameLocks noGrp="1"/>
          </p:cNvGraphicFramePr>
          <p:nvPr/>
        </p:nvGraphicFramePr>
        <p:xfrm>
          <a:off x="900303" y="6890384"/>
          <a:ext cx="6074410" cy="2096135"/>
        </p:xfrm>
        <a:graphic>
          <a:graphicData uri="http://schemas.openxmlformats.org/drawingml/2006/table">
            <a:tbl>
              <a:tblPr firstRow="1" bandRow="1">
                <a:tableStyleId>{2D5ABB26-0587-4C30-8999-92F81FD0307C}</a:tableStyleId>
              </a:tblPr>
              <a:tblGrid>
                <a:gridCol w="2204085"/>
                <a:gridCol w="3863975"/>
              </a:tblGrid>
              <a:tr h="272414">
                <a:tc>
                  <a:txBody>
                    <a:bodyPr/>
                    <a:lstStyle/>
                    <a:p>
                      <a:pPr marL="60960">
                        <a:lnSpc>
                          <a:spcPct val="100000"/>
                        </a:lnSpc>
                        <a:spcBef>
                          <a:spcPts val="25"/>
                        </a:spcBef>
                      </a:pPr>
                      <a:r>
                        <a:rPr dirty="0" sz="1200" spc="-5" b="1">
                          <a:latin typeface="Times New Roman"/>
                          <a:cs typeface="Times New Roman"/>
                        </a:rPr>
                        <a:t>Column</a:t>
                      </a:r>
                      <a:endParaRPr sz="12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25"/>
                        </a:spcBef>
                      </a:pPr>
                      <a:r>
                        <a:rPr dirty="0" sz="1200" spc="-5" b="1">
                          <a:latin typeface="Times New Roman"/>
                          <a:cs typeface="Times New Roman"/>
                        </a:rPr>
                        <a:t>Column Description</a:t>
                      </a:r>
                      <a:endParaRPr sz="12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414">
                <a:tc>
                  <a:txBody>
                    <a:bodyPr/>
                    <a:lstStyle/>
                    <a:p>
                      <a:pPr marL="31115">
                        <a:lnSpc>
                          <a:spcPts val="1390"/>
                        </a:lnSpc>
                      </a:pPr>
                      <a:r>
                        <a:rPr dirty="0" sz="1200" spc="-10">
                          <a:latin typeface="Courier New"/>
                          <a:cs typeface="Courier New"/>
                        </a:rPr>
                        <a:t>NAME</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5"/>
                        </a:spcBef>
                      </a:pPr>
                      <a:r>
                        <a:rPr dirty="0" sz="1200" spc="-5">
                          <a:latin typeface="Times New Roman"/>
                          <a:cs typeface="Times New Roman"/>
                        </a:rPr>
                        <a:t>The </a:t>
                      </a:r>
                      <a:r>
                        <a:rPr dirty="0" sz="1200" spc="-10">
                          <a:latin typeface="Times New Roman"/>
                          <a:cs typeface="Times New Roman"/>
                        </a:rPr>
                        <a:t>name </a:t>
                      </a:r>
                      <a:r>
                        <a:rPr dirty="0" sz="1200" spc="-5">
                          <a:latin typeface="Times New Roman"/>
                          <a:cs typeface="Times New Roman"/>
                        </a:rPr>
                        <a:t>of the dependent</a:t>
                      </a:r>
                      <a:r>
                        <a:rPr dirty="0" sz="1200" spc="20">
                          <a:latin typeface="Times New Roman"/>
                          <a:cs typeface="Times New Roman"/>
                        </a:rPr>
                        <a:t> </a:t>
                      </a:r>
                      <a:r>
                        <a:rPr dirty="0" sz="1200">
                          <a:latin typeface="Times New Roman"/>
                          <a:cs typeface="Times New Roman"/>
                        </a:rPr>
                        <a:t>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8343">
                <a:tc>
                  <a:txBody>
                    <a:bodyPr/>
                    <a:lstStyle/>
                    <a:p>
                      <a:pPr marL="31115">
                        <a:lnSpc>
                          <a:spcPts val="1385"/>
                        </a:lnSpc>
                      </a:pPr>
                      <a:r>
                        <a:rPr dirty="0" sz="1200" spc="-10">
                          <a:latin typeface="Courier New"/>
                          <a:cs typeface="Courier New"/>
                        </a:rPr>
                        <a:t>TYPE</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ts val="1405"/>
                        </a:lnSpc>
                      </a:pPr>
                      <a:r>
                        <a:rPr dirty="0" sz="1200" spc="-5">
                          <a:latin typeface="Times New Roman"/>
                          <a:cs typeface="Times New Roman"/>
                        </a:rPr>
                        <a:t>The type of the dependent </a:t>
                      </a:r>
                      <a:r>
                        <a:rPr dirty="0" sz="1200">
                          <a:latin typeface="Times New Roman"/>
                          <a:cs typeface="Times New Roman"/>
                        </a:rPr>
                        <a:t>object </a:t>
                      </a:r>
                      <a:r>
                        <a:rPr dirty="0" sz="1200" spc="-10">
                          <a:latin typeface="Times New Roman"/>
                          <a:cs typeface="Times New Roman"/>
                        </a:rPr>
                        <a:t>(</a:t>
                      </a:r>
                      <a:r>
                        <a:rPr dirty="0" sz="1200" spc="-10">
                          <a:latin typeface="Courier New"/>
                          <a:cs typeface="Courier New"/>
                        </a:rPr>
                        <a:t>PROCEDURE</a:t>
                      </a:r>
                      <a:r>
                        <a:rPr dirty="0" sz="1200" spc="-10">
                          <a:latin typeface="Times New Roman"/>
                          <a:cs typeface="Times New Roman"/>
                        </a:rPr>
                        <a:t>,</a:t>
                      </a:r>
                      <a:r>
                        <a:rPr dirty="0" sz="1200" spc="40">
                          <a:latin typeface="Times New Roman"/>
                          <a:cs typeface="Times New Roman"/>
                        </a:rPr>
                        <a:t> </a:t>
                      </a:r>
                      <a:r>
                        <a:rPr dirty="0" sz="1200" spc="-10">
                          <a:latin typeface="Courier New"/>
                          <a:cs typeface="Courier New"/>
                        </a:rPr>
                        <a:t>FUNCTION</a:t>
                      </a:r>
                      <a:r>
                        <a:rPr dirty="0" sz="1200" spc="-10">
                          <a:latin typeface="Times New Roman"/>
                          <a:cs typeface="Times New Roman"/>
                        </a:rPr>
                        <a:t>,</a:t>
                      </a:r>
                      <a:endParaRPr sz="1200">
                        <a:latin typeface="Times New Roman"/>
                        <a:cs typeface="Times New Roman"/>
                      </a:endParaRPr>
                    </a:p>
                    <a:p>
                      <a:pPr marL="31750">
                        <a:lnSpc>
                          <a:spcPct val="100000"/>
                        </a:lnSpc>
                        <a:spcBef>
                          <a:spcPts val="30"/>
                        </a:spcBef>
                      </a:pPr>
                      <a:r>
                        <a:rPr dirty="0" sz="1200" spc="-10">
                          <a:latin typeface="Courier New"/>
                          <a:cs typeface="Courier New"/>
                        </a:rPr>
                        <a:t>PACKAGE</a:t>
                      </a:r>
                      <a:r>
                        <a:rPr dirty="0" sz="1200" spc="-10">
                          <a:latin typeface="Times New Roman"/>
                          <a:cs typeface="Times New Roman"/>
                        </a:rPr>
                        <a:t>, </a:t>
                      </a:r>
                      <a:r>
                        <a:rPr dirty="0" sz="1200" spc="-10">
                          <a:latin typeface="Courier New"/>
                          <a:cs typeface="Courier New"/>
                        </a:rPr>
                        <a:t>PACKAGE</a:t>
                      </a:r>
                      <a:r>
                        <a:rPr dirty="0" sz="1200" spc="-400">
                          <a:latin typeface="Courier New"/>
                          <a:cs typeface="Courier New"/>
                        </a:rPr>
                        <a:t> </a:t>
                      </a:r>
                      <a:r>
                        <a:rPr dirty="0" sz="1200" spc="-10">
                          <a:latin typeface="Courier New"/>
                          <a:cs typeface="Courier New"/>
                        </a:rPr>
                        <a:t>BODY</a:t>
                      </a:r>
                      <a:r>
                        <a:rPr dirty="0" sz="1200" spc="-10">
                          <a:latin typeface="Times New Roman"/>
                          <a:cs typeface="Times New Roman"/>
                        </a:rPr>
                        <a:t>, </a:t>
                      </a:r>
                      <a:r>
                        <a:rPr dirty="0" sz="1200" spc="-10">
                          <a:latin typeface="Courier New"/>
                          <a:cs typeface="Courier New"/>
                        </a:rPr>
                        <a:t>TRIGGER</a:t>
                      </a:r>
                      <a:r>
                        <a:rPr dirty="0" sz="1200" spc="-10">
                          <a:latin typeface="Times New Roman"/>
                          <a:cs typeface="Times New Roman"/>
                        </a:rPr>
                        <a:t>, </a:t>
                      </a:r>
                      <a:r>
                        <a:rPr dirty="0" sz="1200" spc="-5">
                          <a:latin typeface="Times New Roman"/>
                          <a:cs typeface="Times New Roman"/>
                        </a:rPr>
                        <a:t>or </a:t>
                      </a:r>
                      <a:r>
                        <a:rPr dirty="0" sz="1200" spc="-10">
                          <a:latin typeface="Courier New"/>
                          <a:cs typeface="Courier New"/>
                        </a:rPr>
                        <a:t>VIEW</a:t>
                      </a:r>
                      <a:r>
                        <a:rPr dirty="0" sz="1200" spc="-10">
                          <a:latin typeface="Times New Roman"/>
                          <a:cs typeface="Times New Roman"/>
                        </a:rPr>
                        <a:t>)</a:t>
                      </a: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414">
                <a:tc>
                  <a:txBody>
                    <a:bodyPr/>
                    <a:lstStyle/>
                    <a:p>
                      <a:pPr marL="31115">
                        <a:lnSpc>
                          <a:spcPts val="1390"/>
                        </a:lnSpc>
                      </a:pPr>
                      <a:r>
                        <a:rPr dirty="0" sz="1200" spc="-10">
                          <a:latin typeface="Courier New"/>
                          <a:cs typeface="Courier New"/>
                        </a:rPr>
                        <a:t>REFERENCED_OWNER</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5"/>
                        </a:spcBef>
                      </a:pPr>
                      <a:r>
                        <a:rPr dirty="0" sz="1200" spc="-5">
                          <a:latin typeface="Times New Roman"/>
                          <a:cs typeface="Times New Roman"/>
                        </a:rPr>
                        <a:t>The </a:t>
                      </a:r>
                      <a:r>
                        <a:rPr dirty="0" sz="1200" spc="-10">
                          <a:latin typeface="Times New Roman"/>
                          <a:cs typeface="Times New Roman"/>
                        </a:rPr>
                        <a:t>schema </a:t>
                      </a:r>
                      <a:r>
                        <a:rPr dirty="0" sz="1200" spc="-5">
                          <a:latin typeface="Times New Roman"/>
                          <a:cs typeface="Times New Roman"/>
                        </a:rPr>
                        <a:t>of the referenced</a:t>
                      </a:r>
                      <a:r>
                        <a:rPr dirty="0" sz="1200" spc="20">
                          <a:latin typeface="Times New Roman"/>
                          <a:cs typeface="Times New Roman"/>
                        </a:rPr>
                        <a:t> </a:t>
                      </a:r>
                      <a:r>
                        <a:rPr dirty="0" sz="1200" spc="-5">
                          <a:latin typeface="Times New Roman"/>
                          <a:cs typeface="Times New Roman"/>
                        </a:rPr>
                        <a:t>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034">
                <a:tc>
                  <a:txBody>
                    <a:bodyPr/>
                    <a:lstStyle/>
                    <a:p>
                      <a:pPr marL="31115">
                        <a:lnSpc>
                          <a:spcPts val="1390"/>
                        </a:lnSpc>
                      </a:pPr>
                      <a:r>
                        <a:rPr dirty="0" sz="1200" spc="-10">
                          <a:latin typeface="Courier New"/>
                          <a:cs typeface="Courier New"/>
                        </a:rPr>
                        <a:t>REFERENCED_NAME</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5"/>
                        </a:spcBef>
                      </a:pPr>
                      <a:r>
                        <a:rPr dirty="0" sz="1200" spc="-5">
                          <a:latin typeface="Times New Roman"/>
                          <a:cs typeface="Times New Roman"/>
                        </a:rPr>
                        <a:t>The </a:t>
                      </a:r>
                      <a:r>
                        <a:rPr dirty="0" sz="1200" spc="-10">
                          <a:latin typeface="Times New Roman"/>
                          <a:cs typeface="Times New Roman"/>
                        </a:rPr>
                        <a:t>name </a:t>
                      </a:r>
                      <a:r>
                        <a:rPr dirty="0" sz="1200" spc="-5">
                          <a:latin typeface="Times New Roman"/>
                          <a:cs typeface="Times New Roman"/>
                        </a:rPr>
                        <a:t>of the referenced</a:t>
                      </a:r>
                      <a:r>
                        <a:rPr dirty="0" sz="1200" spc="20">
                          <a:latin typeface="Times New Roman"/>
                          <a:cs typeface="Times New Roman"/>
                        </a:rPr>
                        <a:t> </a:t>
                      </a:r>
                      <a:r>
                        <a:rPr dirty="0" sz="1200">
                          <a:latin typeface="Times New Roman"/>
                          <a:cs typeface="Times New Roman"/>
                        </a:rPr>
                        <a:t>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415">
                <a:tc>
                  <a:txBody>
                    <a:bodyPr/>
                    <a:lstStyle/>
                    <a:p>
                      <a:pPr marL="31115">
                        <a:lnSpc>
                          <a:spcPts val="1395"/>
                        </a:lnSpc>
                      </a:pPr>
                      <a:r>
                        <a:rPr dirty="0" sz="1200" spc="-10">
                          <a:latin typeface="Courier New"/>
                          <a:cs typeface="Courier New"/>
                        </a:rPr>
                        <a:t>REFERENCED_TYPE</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5"/>
                        </a:spcBef>
                      </a:pPr>
                      <a:r>
                        <a:rPr dirty="0" sz="1200" spc="-5">
                          <a:latin typeface="Times New Roman"/>
                          <a:cs typeface="Times New Roman"/>
                        </a:rPr>
                        <a:t>The </a:t>
                      </a:r>
                      <a:r>
                        <a:rPr dirty="0" sz="1200" spc="-10">
                          <a:latin typeface="Times New Roman"/>
                          <a:cs typeface="Times New Roman"/>
                        </a:rPr>
                        <a:t>type </a:t>
                      </a:r>
                      <a:r>
                        <a:rPr dirty="0" sz="1200" spc="-5">
                          <a:latin typeface="Times New Roman"/>
                          <a:cs typeface="Times New Roman"/>
                        </a:rPr>
                        <a:t>of the referenced</a:t>
                      </a:r>
                      <a:r>
                        <a:rPr dirty="0" sz="1200" spc="10">
                          <a:latin typeface="Times New Roman"/>
                          <a:cs typeface="Times New Roman"/>
                        </a:rPr>
                        <a:t> </a:t>
                      </a:r>
                      <a:r>
                        <a:rPr dirty="0" sz="1200">
                          <a:latin typeface="Times New Roman"/>
                          <a:cs typeface="Times New Roman"/>
                        </a:rPr>
                        <a:t>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415">
                <a:tc>
                  <a:txBody>
                    <a:bodyPr/>
                    <a:lstStyle/>
                    <a:p>
                      <a:pPr marL="31115">
                        <a:lnSpc>
                          <a:spcPts val="1390"/>
                        </a:lnSpc>
                      </a:pPr>
                      <a:r>
                        <a:rPr dirty="0" sz="1200" spc="-10">
                          <a:latin typeface="Courier New"/>
                          <a:cs typeface="Courier New"/>
                        </a:rPr>
                        <a:t>REFERENCED_LINK_NAME</a:t>
                      </a:r>
                      <a:endParaRPr sz="1200">
                        <a:latin typeface="Courier New"/>
                        <a:cs typeface="Courier New"/>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5"/>
                        </a:spcBef>
                      </a:pPr>
                      <a:r>
                        <a:rPr dirty="0" sz="1200" spc="-5">
                          <a:latin typeface="Times New Roman"/>
                          <a:cs typeface="Times New Roman"/>
                        </a:rPr>
                        <a:t>The database link used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referenced</a:t>
                      </a:r>
                      <a:r>
                        <a:rPr dirty="0" sz="1200">
                          <a:latin typeface="Times New Roman"/>
                          <a:cs typeface="Times New Roman"/>
                        </a:rPr>
                        <a:t> 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456055" marR="1485900">
              <a:lnSpc>
                <a:spcPct val="100000"/>
              </a:lnSpc>
            </a:pPr>
            <a:r>
              <a:rPr dirty="0" sz="2000" spc="-5" b="1">
                <a:latin typeface="Arial"/>
                <a:cs typeface="Arial"/>
              </a:rPr>
              <a:t>Displaying Direct and </a:t>
            </a:r>
            <a:r>
              <a:rPr dirty="0" sz="2000" b="1">
                <a:latin typeface="Arial"/>
                <a:cs typeface="Arial"/>
              </a:rPr>
              <a:t>Indirect  Dependencies</a:t>
            </a:r>
            <a:endParaRPr sz="2000">
              <a:latin typeface="Arial"/>
              <a:cs typeface="Arial"/>
            </a:endParaRPr>
          </a:p>
          <a:p>
            <a:pPr>
              <a:lnSpc>
                <a:spcPct val="100000"/>
              </a:lnSpc>
              <a:spcBef>
                <a:spcPts val="15"/>
              </a:spcBef>
            </a:pPr>
            <a:endParaRPr sz="1950">
              <a:latin typeface="Arial"/>
              <a:cs typeface="Arial"/>
            </a:endParaRPr>
          </a:p>
          <a:p>
            <a:pPr marL="1036955" marR="908050" indent="-327025">
              <a:lnSpc>
                <a:spcPct val="104500"/>
              </a:lnSpc>
              <a:buAutoNum type="arabicPeriod"/>
              <a:tabLst>
                <a:tab pos="1036955" algn="l"/>
                <a:tab pos="1037590" algn="l"/>
              </a:tabLst>
            </a:pPr>
            <a:r>
              <a:rPr dirty="0" sz="1550" spc="10" b="1">
                <a:latin typeface="Arial"/>
                <a:cs typeface="Arial"/>
              </a:rPr>
              <a:t>Run the </a:t>
            </a:r>
            <a:r>
              <a:rPr dirty="0" sz="1550" spc="10" b="1">
                <a:latin typeface="Courier New"/>
                <a:cs typeface="Courier New"/>
              </a:rPr>
              <a:t>utldtree.sql </a:t>
            </a:r>
            <a:r>
              <a:rPr dirty="0" sz="1550" spc="10" b="1">
                <a:latin typeface="Arial"/>
                <a:cs typeface="Arial"/>
              </a:rPr>
              <a:t>script that creates the  </a:t>
            </a:r>
            <a:r>
              <a:rPr dirty="0" sz="1550" spc="5" b="1">
                <a:latin typeface="Arial"/>
                <a:cs typeface="Arial"/>
              </a:rPr>
              <a:t>objects that enable </a:t>
            </a:r>
            <a:r>
              <a:rPr dirty="0" sz="1550" spc="10" b="1">
                <a:latin typeface="Arial"/>
                <a:cs typeface="Arial"/>
              </a:rPr>
              <a:t>you to display the direct and  </a:t>
            </a:r>
            <a:r>
              <a:rPr dirty="0" sz="1550" spc="5" b="1">
                <a:latin typeface="Arial"/>
                <a:cs typeface="Arial"/>
              </a:rPr>
              <a:t>indirect</a:t>
            </a:r>
            <a:r>
              <a:rPr dirty="0" sz="1550" spc="10" b="1">
                <a:latin typeface="Arial"/>
                <a:cs typeface="Arial"/>
              </a:rPr>
              <a:t> dependencies.</a:t>
            </a:r>
            <a:endParaRPr sz="1550">
              <a:latin typeface="Arial"/>
              <a:cs typeface="Arial"/>
            </a:endParaRPr>
          </a:p>
          <a:p>
            <a:pPr marL="1036955" indent="-327660">
              <a:lnSpc>
                <a:spcPct val="100000"/>
              </a:lnSpc>
              <a:spcBef>
                <a:spcPts val="290"/>
              </a:spcBef>
              <a:buAutoNum type="arabicPeriod"/>
              <a:tabLst>
                <a:tab pos="1036955" algn="l"/>
                <a:tab pos="1037590" algn="l"/>
              </a:tabLst>
            </a:pPr>
            <a:r>
              <a:rPr dirty="0" sz="1550" spc="10" b="1">
                <a:latin typeface="Arial"/>
                <a:cs typeface="Arial"/>
              </a:rPr>
              <a:t>Execute the </a:t>
            </a:r>
            <a:r>
              <a:rPr dirty="0" sz="1550" spc="10" b="1">
                <a:latin typeface="Courier New"/>
                <a:cs typeface="Courier New"/>
              </a:rPr>
              <a:t>DEPTREE_FILL</a:t>
            </a:r>
            <a:r>
              <a:rPr dirty="0" sz="1550" spc="-495" b="1">
                <a:latin typeface="Courier New"/>
                <a:cs typeface="Courier New"/>
              </a:rPr>
              <a:t> </a:t>
            </a:r>
            <a:r>
              <a:rPr dirty="0" sz="1550" spc="10" b="1">
                <a:latin typeface="Arial"/>
                <a:cs typeface="Arial"/>
              </a:rPr>
              <a:t>procedure.</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
              </a:spcBef>
            </a:pPr>
            <a:endParaRPr sz="25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4629" sz="1800" spc="-240" b="1">
                <a:latin typeface="Arial"/>
                <a:cs typeface="Arial"/>
              </a:rPr>
              <a:t>O</a:t>
            </a:r>
            <a:r>
              <a:rPr dirty="0" sz="800" spc="-160">
                <a:latin typeface="Garuda"/>
                <a:cs typeface="Garuda"/>
              </a:rPr>
              <a:t>rig</a:t>
            </a:r>
            <a:r>
              <a:rPr dirty="0" baseline="4629" sz="1800" spc="-240" b="1">
                <a:latin typeface="Arial"/>
                <a:cs typeface="Arial"/>
              </a:rPr>
              <a:t>r</a:t>
            </a:r>
            <a:r>
              <a:rPr dirty="0" sz="800" spc="-160">
                <a:latin typeface="Garuda"/>
                <a:cs typeface="Garuda"/>
              </a:rPr>
              <a:t>h</a:t>
            </a:r>
            <a:r>
              <a:rPr dirty="0" baseline="4629" sz="1800" spc="-240" b="1">
                <a:latin typeface="Arial"/>
                <a:cs typeface="Arial"/>
              </a:rPr>
              <a:t>a</a:t>
            </a:r>
            <a:r>
              <a:rPr dirty="0" sz="800" spc="-160">
                <a:latin typeface="Garuda"/>
                <a:cs typeface="Garuda"/>
              </a:rPr>
              <a:t>t. </a:t>
            </a:r>
            <a:r>
              <a:rPr dirty="0" baseline="4629" sz="1800" spc="-345" b="1">
                <a:latin typeface="Arial"/>
                <a:cs typeface="Arial"/>
              </a:rPr>
              <a:t>c</a:t>
            </a:r>
            <a:r>
              <a:rPr dirty="0" sz="800" spc="-229">
                <a:latin typeface="Garuda"/>
                <a:cs typeface="Garuda"/>
              </a:rPr>
              <a:t>Al</a:t>
            </a:r>
            <a:r>
              <a:rPr dirty="0" baseline="4629" sz="1800" spc="-345" b="1">
                <a:latin typeface="Arial"/>
                <a:cs typeface="Arial"/>
              </a:rPr>
              <a:t>l</a:t>
            </a:r>
            <a:r>
              <a:rPr dirty="0" sz="800" spc="-229">
                <a:latin typeface="Garuda"/>
                <a:cs typeface="Garuda"/>
              </a:rPr>
              <a:t>l</a:t>
            </a:r>
            <a:r>
              <a:rPr dirty="0" baseline="4629" sz="1800" spc="-345" b="1">
                <a:latin typeface="Arial"/>
                <a:cs typeface="Arial"/>
              </a:rPr>
              <a:t>e</a:t>
            </a:r>
            <a:r>
              <a:rPr dirty="0" sz="800" spc="-229">
                <a:latin typeface="Garuda"/>
                <a:cs typeface="Garuda"/>
              </a:rPr>
              <a:t>W</a:t>
            </a:r>
            <a:r>
              <a:rPr dirty="0" baseline="4629" sz="1800" spc="-345" b="1">
                <a:latin typeface="Arial"/>
                <a:cs typeface="Arial"/>
              </a:rPr>
              <a:t>D</a:t>
            </a:r>
            <a:r>
              <a:rPr dirty="0" sz="800" spc="-229">
                <a:latin typeface="Garuda"/>
                <a:cs typeface="Garuda"/>
              </a:rPr>
              <a:t>DP</a:t>
            </a:r>
            <a:r>
              <a:rPr dirty="0" baseline="4629" sz="1800" spc="-345" b="1">
                <a:latin typeface="Arial"/>
                <a:cs typeface="Arial"/>
              </a:rPr>
              <a:t>a</a:t>
            </a:r>
            <a:r>
              <a:rPr dirty="0" sz="800" spc="-229">
                <a:latin typeface="Garuda"/>
                <a:cs typeface="Garuda"/>
              </a:rPr>
              <a:t>s</a:t>
            </a:r>
            <a:r>
              <a:rPr dirty="0" baseline="4629" sz="1800" spc="-345" b="1">
                <a:latin typeface="Arial"/>
                <a:cs typeface="Arial"/>
              </a:rPr>
              <a:t>t</a:t>
            </a:r>
            <a:r>
              <a:rPr dirty="0" sz="800" spc="-229">
                <a:latin typeface="Garuda"/>
                <a:cs typeface="Garuda"/>
              </a:rPr>
              <a:t>t</a:t>
            </a:r>
            <a:r>
              <a:rPr dirty="0" baseline="4629" sz="1800" spc="-345" b="1">
                <a:latin typeface="Arial"/>
                <a:cs typeface="Arial"/>
              </a:rPr>
              <a:t>a</a:t>
            </a:r>
            <a:r>
              <a:rPr dirty="0" sz="800" spc="-229">
                <a:latin typeface="Garuda"/>
                <a:cs typeface="Garuda"/>
              </a:rPr>
              <a:t>ud</a:t>
            </a:r>
            <a:r>
              <a:rPr dirty="0" baseline="4629" sz="1800" spc="-345" b="1">
                <a:latin typeface="Arial"/>
                <a:cs typeface="Arial"/>
              </a:rPr>
              <a:t>b</a:t>
            </a:r>
            <a:r>
              <a:rPr dirty="0" sz="800" spc="-229">
                <a:latin typeface="Garuda"/>
                <a:cs typeface="Garuda"/>
              </a:rPr>
              <a:t>en</a:t>
            </a:r>
            <a:r>
              <a:rPr dirty="0" baseline="4629" sz="1800" spc="-345" b="1">
                <a:latin typeface="Arial"/>
                <a:cs typeface="Arial"/>
              </a:rPr>
              <a:t>a</a:t>
            </a:r>
            <a:r>
              <a:rPr dirty="0" sz="800" spc="-229">
                <a:latin typeface="Garuda"/>
                <a:cs typeface="Garuda"/>
              </a:rPr>
              <a:t>ts</a:t>
            </a:r>
            <a:r>
              <a:rPr dirty="0" baseline="4629" sz="1800" spc="-345" b="1">
                <a:latin typeface="Arial"/>
                <a:cs typeface="Arial"/>
              </a:rPr>
              <a:t>s</a:t>
            </a:r>
            <a:r>
              <a:rPr dirty="0" sz="800" spc="-229">
                <a:latin typeface="Garuda"/>
                <a:cs typeface="Garuda"/>
              </a:rPr>
              <a:t>m</a:t>
            </a:r>
            <a:r>
              <a:rPr dirty="0" baseline="4629" sz="1800" spc="-345" b="1">
                <a:latin typeface="Arial"/>
                <a:cs typeface="Arial"/>
              </a:rPr>
              <a:t>e</a:t>
            </a:r>
            <a:r>
              <a:rPr dirty="0" sz="800" spc="-229">
                <a:latin typeface="Garuda"/>
                <a:cs typeface="Garuda"/>
              </a:rPr>
              <a:t>u</a:t>
            </a:r>
            <a:r>
              <a:rPr dirty="0" baseline="4629" sz="1800" spc="-345" b="1">
                <a:latin typeface="Arial"/>
                <a:cs typeface="Arial"/>
              </a:rPr>
              <a:t>1</a:t>
            </a:r>
            <a:r>
              <a:rPr dirty="0" sz="800" spc="-229">
                <a:latin typeface="Garuda"/>
                <a:cs typeface="Garuda"/>
              </a:rPr>
              <a:t>st</a:t>
            </a:r>
            <a:r>
              <a:rPr dirty="0" baseline="4629" sz="1800" spc="-345" b="1">
                <a:latin typeface="Arial"/>
                <a:cs typeface="Arial"/>
              </a:rPr>
              <a:t>0</a:t>
            </a:r>
            <a:r>
              <a:rPr dirty="0" sz="800" spc="-229">
                <a:latin typeface="Garuda"/>
                <a:cs typeface="Garuda"/>
              </a:rPr>
              <a:t>re</a:t>
            </a:r>
            <a:r>
              <a:rPr dirty="0" baseline="4629" sz="1800" spc="-345" b="1" i="1">
                <a:latin typeface="Arial"/>
                <a:cs typeface="Arial"/>
              </a:rPr>
              <a:t>g</a:t>
            </a:r>
            <a:r>
              <a:rPr dirty="0" sz="800" spc="-229">
                <a:latin typeface="Garuda"/>
                <a:cs typeface="Garuda"/>
              </a:rPr>
              <a:t>ce</a:t>
            </a:r>
            <a:r>
              <a:rPr dirty="0" baseline="4629" sz="1800" spc="-345" b="1">
                <a:latin typeface="Arial"/>
                <a:cs typeface="Arial"/>
              </a:rPr>
              <a:t>:</a:t>
            </a:r>
            <a:r>
              <a:rPr dirty="0" sz="800" spc="-229">
                <a:latin typeface="Garuda"/>
                <a:cs typeface="Garuda"/>
              </a:rPr>
              <a:t>iv</a:t>
            </a:r>
            <a:r>
              <a:rPr dirty="0" baseline="4629" sz="1800" spc="-345" b="1">
                <a:latin typeface="Arial"/>
                <a:cs typeface="Arial"/>
              </a:rPr>
              <a:t>D</a:t>
            </a:r>
            <a:r>
              <a:rPr dirty="0" sz="800" spc="-229">
                <a:latin typeface="Garuda"/>
                <a:cs typeface="Garuda"/>
              </a:rPr>
              <a:t>e </a:t>
            </a:r>
            <a:r>
              <a:rPr dirty="0" baseline="4629" sz="1800" spc="-382" b="1">
                <a:latin typeface="Arial"/>
                <a:cs typeface="Arial"/>
              </a:rPr>
              <a:t>e</a:t>
            </a:r>
            <a:r>
              <a:rPr dirty="0" sz="800" spc="-254">
                <a:latin typeface="Garuda"/>
                <a:cs typeface="Garuda"/>
              </a:rPr>
              <a:t>an</a:t>
            </a:r>
            <a:r>
              <a:rPr dirty="0" baseline="4629" sz="1800" spc="-382" b="1">
                <a:latin typeface="Arial"/>
                <a:cs typeface="Arial"/>
              </a:rPr>
              <a:t>v</a:t>
            </a:r>
            <a:r>
              <a:rPr dirty="0" sz="800" spc="-254">
                <a:latin typeface="Garuda"/>
                <a:cs typeface="Garuda"/>
              </a:rPr>
              <a:t>e</a:t>
            </a:r>
            <a:r>
              <a:rPr dirty="0" baseline="4629" sz="1800" spc="-382" b="1">
                <a:latin typeface="Arial"/>
                <a:cs typeface="Arial"/>
              </a:rPr>
              <a:t>e</a:t>
            </a:r>
            <a:r>
              <a:rPr dirty="0" sz="800" spc="-254">
                <a:latin typeface="Garuda"/>
                <a:cs typeface="Garuda"/>
              </a:rPr>
              <a:t>K</a:t>
            </a:r>
            <a:r>
              <a:rPr dirty="0" baseline="4629" sz="1800" spc="-382" b="1">
                <a:latin typeface="Arial"/>
                <a:cs typeface="Arial"/>
              </a:rPr>
              <a:t>l</a:t>
            </a:r>
            <a:r>
              <a:rPr dirty="0" sz="800" spc="-254">
                <a:latin typeface="Garuda"/>
                <a:cs typeface="Garuda"/>
              </a:rPr>
              <a:t>i</a:t>
            </a:r>
            <a:r>
              <a:rPr dirty="0" baseline="4629" sz="1800" spc="-382" b="1">
                <a:latin typeface="Arial"/>
                <a:cs typeface="Arial"/>
              </a:rPr>
              <a:t>o</a:t>
            </a:r>
            <a:r>
              <a:rPr dirty="0" sz="800" spc="-254">
                <a:latin typeface="Garuda"/>
                <a:cs typeface="Garuda"/>
              </a:rPr>
              <a:t>t </a:t>
            </a:r>
            <a:r>
              <a:rPr dirty="0" sz="800" spc="-260">
                <a:latin typeface="Garuda"/>
                <a:cs typeface="Garuda"/>
              </a:rPr>
              <a:t>w</a:t>
            </a:r>
            <a:r>
              <a:rPr dirty="0" baseline="4629" sz="1800" spc="-390" b="1">
                <a:latin typeface="Arial"/>
                <a:cs typeface="Arial"/>
              </a:rPr>
              <a:t>p</a:t>
            </a:r>
            <a:r>
              <a:rPr dirty="0" sz="800" spc="-260">
                <a:latin typeface="Garuda"/>
                <a:cs typeface="Garuda"/>
              </a:rPr>
              <a:t>ate</a:t>
            </a:r>
            <a:r>
              <a:rPr dirty="0" baseline="4629" sz="1800" spc="-390" b="1">
                <a:latin typeface="Arial"/>
                <a:cs typeface="Arial"/>
              </a:rPr>
              <a:t>P</a:t>
            </a:r>
            <a:r>
              <a:rPr dirty="0" sz="800" spc="-260">
                <a:latin typeface="Garuda"/>
                <a:cs typeface="Garuda"/>
              </a:rPr>
              <a:t>rm</a:t>
            </a:r>
            <a:r>
              <a:rPr dirty="0" baseline="4629" sz="1800" spc="-390" b="1">
                <a:latin typeface="Arial"/>
                <a:cs typeface="Arial"/>
              </a:rPr>
              <a:t>L</a:t>
            </a:r>
            <a:r>
              <a:rPr dirty="0" sz="800" spc="-260">
                <a:latin typeface="Garuda"/>
                <a:cs typeface="Garuda"/>
              </a:rPr>
              <a:t>a</a:t>
            </a:r>
            <a:r>
              <a:rPr dirty="0" baseline="4629" sz="1800" spc="-390" b="1">
                <a:latin typeface="Arial"/>
                <a:cs typeface="Arial"/>
              </a:rPr>
              <a:t>/</a:t>
            </a:r>
            <a:r>
              <a:rPr dirty="0" sz="800" spc="-260">
                <a:latin typeface="Garuda"/>
                <a:cs typeface="Garuda"/>
              </a:rPr>
              <a:t>r</a:t>
            </a:r>
            <a:r>
              <a:rPr dirty="0" baseline="4629" sz="1800" spc="-390" b="1">
                <a:latin typeface="Arial"/>
                <a:cs typeface="Arial"/>
              </a:rPr>
              <a:t>S</a:t>
            </a:r>
            <a:r>
              <a:rPr dirty="0" sz="800" spc="-260">
                <a:latin typeface="Garuda"/>
                <a:cs typeface="Garuda"/>
              </a:rPr>
              <a:t>ke</a:t>
            </a:r>
            <a:r>
              <a:rPr dirty="0" baseline="4629" sz="1800" spc="-390" b="1">
                <a:latin typeface="Arial"/>
                <a:cs typeface="Arial"/>
              </a:rPr>
              <a:t>Q</a:t>
            </a:r>
            <a:r>
              <a:rPr dirty="0" sz="800" spc="-260">
                <a:latin typeface="Garuda"/>
                <a:cs typeface="Garuda"/>
              </a:rPr>
              <a:t>d </a:t>
            </a:r>
            <a:r>
              <a:rPr dirty="0" sz="800" spc="-254">
                <a:latin typeface="Garuda"/>
                <a:cs typeface="Garuda"/>
              </a:rPr>
              <a:t>w</a:t>
            </a:r>
            <a:r>
              <a:rPr dirty="0" baseline="4629" sz="1800" spc="-382" b="1">
                <a:latin typeface="Arial"/>
                <a:cs typeface="Arial"/>
              </a:rPr>
              <a:t>L</a:t>
            </a:r>
            <a:r>
              <a:rPr dirty="0" sz="800" spc="-254">
                <a:latin typeface="Garuda"/>
                <a:cs typeface="Garuda"/>
              </a:rPr>
              <a:t>ith</a:t>
            </a:r>
            <a:r>
              <a:rPr dirty="0" baseline="4629" sz="1800" spc="-382" b="1">
                <a:latin typeface="Arial"/>
                <a:cs typeface="Arial"/>
              </a:rPr>
              <a:t>P</a:t>
            </a:r>
            <a:r>
              <a:rPr dirty="0" sz="800" spc="-254">
                <a:latin typeface="Garuda"/>
                <a:cs typeface="Garuda"/>
              </a:rPr>
              <a:t>th</a:t>
            </a:r>
            <a:r>
              <a:rPr dirty="0" baseline="4629" sz="1800" spc="-382" b="1">
                <a:latin typeface="Arial"/>
                <a:cs typeface="Arial"/>
              </a:rPr>
              <a:t>r</a:t>
            </a:r>
            <a:r>
              <a:rPr dirty="0" sz="800" spc="-254">
                <a:latin typeface="Garuda"/>
                <a:cs typeface="Garuda"/>
              </a:rPr>
              <a:t>e</a:t>
            </a:r>
            <a:r>
              <a:rPr dirty="0" baseline="4629" sz="1800" spc="-382" b="1">
                <a:latin typeface="Arial"/>
                <a:cs typeface="Arial"/>
              </a:rPr>
              <a:t>o</a:t>
            </a:r>
            <a:r>
              <a:rPr dirty="0" sz="800" spc="-254">
                <a:latin typeface="Garuda"/>
                <a:cs typeface="Garuda"/>
              </a:rPr>
              <a:t>ir</a:t>
            </a:r>
            <a:r>
              <a:rPr dirty="0" baseline="4629" sz="1800" spc="-382" b="1">
                <a:latin typeface="Arial"/>
                <a:cs typeface="Arial"/>
              </a:rPr>
              <a:t>g</a:t>
            </a:r>
            <a:r>
              <a:rPr dirty="0" sz="800" spc="-254">
                <a:latin typeface="Garuda"/>
                <a:cs typeface="Garuda"/>
              </a:rPr>
              <a:t>n</a:t>
            </a:r>
            <a:r>
              <a:rPr dirty="0" baseline="4629" sz="1800" spc="-382" b="1">
                <a:latin typeface="Arial"/>
                <a:cs typeface="Arial"/>
              </a:rPr>
              <a:t>r</a:t>
            </a:r>
            <a:r>
              <a:rPr dirty="0" sz="800" spc="-254">
                <a:latin typeface="Garuda"/>
                <a:cs typeface="Garuda"/>
              </a:rPr>
              <a:t>a</a:t>
            </a:r>
            <a:r>
              <a:rPr dirty="0" baseline="4629" sz="1800" spc="-382" b="1">
                <a:latin typeface="Arial"/>
                <a:cs typeface="Arial"/>
              </a:rPr>
              <a:t>a</a:t>
            </a:r>
            <a:r>
              <a:rPr dirty="0" sz="800" spc="-254">
                <a:latin typeface="Garuda"/>
                <a:cs typeface="Garuda"/>
              </a:rPr>
              <a:t>m</a:t>
            </a:r>
            <a:r>
              <a:rPr dirty="0" baseline="4629" sz="1800" spc="-382" b="1">
                <a:latin typeface="Arial"/>
                <a:cs typeface="Arial"/>
              </a:rPr>
              <a:t>m</a:t>
            </a:r>
            <a:r>
              <a:rPr dirty="0" sz="800" spc="-254">
                <a:latin typeface="Garuda"/>
                <a:cs typeface="Garuda"/>
              </a:rPr>
              <a:t>e </a:t>
            </a:r>
            <a:r>
              <a:rPr dirty="0" sz="800" spc="-220">
                <a:latin typeface="Garuda"/>
                <a:cs typeface="Garuda"/>
              </a:rPr>
              <a:t>an</a:t>
            </a:r>
            <a:r>
              <a:rPr dirty="0" baseline="4629" sz="1800" spc="-330" b="1">
                <a:latin typeface="Arial"/>
                <a:cs typeface="Arial"/>
              </a:rPr>
              <a:t>U</a:t>
            </a:r>
            <a:r>
              <a:rPr dirty="0" sz="800" spc="-220">
                <a:latin typeface="Garuda"/>
                <a:cs typeface="Garuda"/>
              </a:rPr>
              <a:t>d </a:t>
            </a:r>
            <a:r>
              <a:rPr dirty="0" baseline="4629" sz="1800" spc="-330" b="1">
                <a:latin typeface="Arial"/>
                <a:cs typeface="Arial"/>
              </a:rPr>
              <a:t>n</a:t>
            </a:r>
            <a:r>
              <a:rPr dirty="0" sz="800" spc="-220">
                <a:latin typeface="Garuda"/>
                <a:cs typeface="Garuda"/>
              </a:rPr>
              <a:t>em</a:t>
            </a:r>
            <a:r>
              <a:rPr dirty="0" baseline="4629" sz="1800" spc="-330" b="1">
                <a:latin typeface="Arial"/>
                <a:cs typeface="Arial"/>
              </a:rPr>
              <a:t>it</a:t>
            </a:r>
            <a:r>
              <a:rPr dirty="0" sz="800" spc="-220">
                <a:latin typeface="Garuda"/>
                <a:cs typeface="Garuda"/>
              </a:rPr>
              <a:t>a</a:t>
            </a:r>
            <a:r>
              <a:rPr dirty="0" baseline="4629" sz="1800" spc="-330" b="1">
                <a:latin typeface="Arial"/>
                <a:cs typeface="Arial"/>
              </a:rPr>
              <a:t>s</a:t>
            </a:r>
            <a:r>
              <a:rPr dirty="0" sz="800" spc="-220">
                <a:latin typeface="Garuda"/>
                <a:cs typeface="Garuda"/>
              </a:rPr>
              <a:t>il.</a:t>
            </a:r>
            <a:r>
              <a:rPr dirty="0" sz="800" spc="-200">
                <a:latin typeface="Garuda"/>
                <a:cs typeface="Garuda"/>
              </a:rPr>
              <a:t> </a:t>
            </a:r>
            <a:r>
              <a:rPr dirty="0" sz="800" spc="-145">
                <a:latin typeface="Garuda"/>
                <a:cs typeface="Garuda"/>
              </a:rPr>
              <a:t>Co</a:t>
            </a:r>
            <a:r>
              <a:rPr dirty="0" baseline="4629" sz="1800" spc="-217" b="1">
                <a:latin typeface="Arial"/>
                <a:cs typeface="Arial"/>
              </a:rPr>
              <a:t>8</a:t>
            </a:r>
            <a:r>
              <a:rPr dirty="0" sz="800" spc="-145">
                <a:latin typeface="Garuda"/>
                <a:cs typeface="Garuda"/>
              </a:rPr>
              <a:t>n</a:t>
            </a:r>
            <a:r>
              <a:rPr dirty="0" baseline="4629" sz="1800" spc="-217" b="1">
                <a:latin typeface="Arial"/>
                <a:cs typeface="Arial"/>
              </a:rPr>
              <a:t>-</a:t>
            </a:r>
            <a:r>
              <a:rPr dirty="0" sz="800" spc="-145">
                <a:latin typeface="Garuda"/>
                <a:cs typeface="Garuda"/>
              </a:rPr>
              <a:t>ta</a:t>
            </a:r>
            <a:r>
              <a:rPr dirty="0" baseline="4629" sz="1800" spc="-217" b="1">
                <a:latin typeface="Arial"/>
                <a:cs typeface="Arial"/>
              </a:rPr>
              <a:t>9</a:t>
            </a:r>
            <a:r>
              <a:rPr dirty="0" sz="800" spc="-14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024" y="2900933"/>
            <a:ext cx="5107305" cy="273050"/>
          </a:xfrm>
          <a:prstGeom prst="rect">
            <a:avLst/>
          </a:prstGeom>
          <a:solidFill>
            <a:srgbClr val="CCCCCC"/>
          </a:solidFill>
          <a:ln w="20574">
            <a:solidFill>
              <a:srgbClr val="000000"/>
            </a:solidFill>
          </a:ln>
        </p:spPr>
        <p:txBody>
          <a:bodyPr wrap="square" lIns="0" tIns="21590" rIns="0" bIns="0" rtlCol="0" vert="horz">
            <a:spAutoFit/>
          </a:bodyPr>
          <a:lstStyle/>
          <a:p>
            <a:pPr marL="76200">
              <a:lnSpc>
                <a:spcPct val="100000"/>
              </a:lnSpc>
              <a:spcBef>
                <a:spcPts val="170"/>
              </a:spcBef>
            </a:pPr>
            <a:r>
              <a:rPr dirty="0" sz="1300" spc="-15" b="1">
                <a:latin typeface="Courier New"/>
                <a:cs typeface="Courier New"/>
              </a:rPr>
              <a:t>EXECUTE</a:t>
            </a:r>
            <a:r>
              <a:rPr dirty="0" sz="1300" spc="-5" b="1">
                <a:latin typeface="Courier New"/>
                <a:cs typeface="Courier New"/>
              </a:rPr>
              <a:t> </a:t>
            </a:r>
            <a:r>
              <a:rPr dirty="0" sz="1300" spc="-20" b="1">
                <a:latin typeface="Courier New"/>
                <a:cs typeface="Courier New"/>
              </a:rPr>
              <a:t>deptree_fill('TABLE','SCOTT','EMPLOYEES')</a:t>
            </a:r>
            <a:endParaRPr sz="1300">
              <a:latin typeface="Courier New"/>
              <a:cs typeface="Courier New"/>
            </a:endParaRPr>
          </a:p>
        </p:txBody>
      </p:sp>
      <p:sp>
        <p:nvSpPr>
          <p:cNvPr id="5" name="object 5"/>
          <p:cNvSpPr txBox="1"/>
          <p:nvPr/>
        </p:nvSpPr>
        <p:spPr>
          <a:xfrm>
            <a:off x="731012" y="5654294"/>
            <a:ext cx="6272530" cy="2298700"/>
          </a:xfrm>
          <a:prstGeom prst="rect">
            <a:avLst/>
          </a:prstGeom>
        </p:spPr>
        <p:txBody>
          <a:bodyPr wrap="square" lIns="0" tIns="12700" rIns="0" bIns="0" rtlCol="0" vert="horz">
            <a:spAutoFit/>
          </a:bodyPr>
          <a:lstStyle/>
          <a:p>
            <a:pPr marL="12700" marR="741680">
              <a:lnSpc>
                <a:spcPct val="100000"/>
              </a:lnSpc>
              <a:spcBef>
                <a:spcPts val="100"/>
              </a:spcBef>
            </a:pPr>
            <a:r>
              <a:rPr dirty="0" sz="1300" spc="-5" b="1">
                <a:latin typeface="Arial"/>
                <a:cs typeface="Arial"/>
              </a:rPr>
              <a:t>Displaying Direct and Indirect Dependencies </a:t>
            </a:r>
            <a:r>
              <a:rPr dirty="0" sz="1300" b="1">
                <a:latin typeface="Arial"/>
                <a:cs typeface="Arial"/>
              </a:rPr>
              <a:t>by </a:t>
            </a:r>
            <a:r>
              <a:rPr dirty="0" sz="1300" spc="-5" b="1">
                <a:latin typeface="Arial"/>
                <a:cs typeface="Arial"/>
              </a:rPr>
              <a:t>Using </a:t>
            </a:r>
            <a:r>
              <a:rPr dirty="0" sz="1300" b="1">
                <a:latin typeface="Arial"/>
                <a:cs typeface="Arial"/>
              </a:rPr>
              <a:t>Views Provided  by</a:t>
            </a:r>
            <a:r>
              <a:rPr dirty="0" sz="1300" spc="-15" b="1">
                <a:latin typeface="Arial"/>
                <a:cs typeface="Arial"/>
              </a:rPr>
              <a:t> </a:t>
            </a:r>
            <a:r>
              <a:rPr dirty="0" sz="1300" spc="-5" b="1">
                <a:latin typeface="Arial"/>
                <a:cs typeface="Arial"/>
              </a:rPr>
              <a:t>Oracle</a:t>
            </a:r>
            <a:endParaRPr sz="1300">
              <a:latin typeface="Arial"/>
              <a:cs typeface="Arial"/>
            </a:endParaRPr>
          </a:p>
          <a:p>
            <a:pPr marL="136525">
              <a:lnSpc>
                <a:spcPct val="100000"/>
              </a:lnSpc>
              <a:spcBef>
                <a:spcPts val="284"/>
              </a:spcBef>
            </a:pPr>
            <a:r>
              <a:rPr dirty="0" sz="1300">
                <a:latin typeface="Times New Roman"/>
                <a:cs typeface="Times New Roman"/>
              </a:rPr>
              <a:t>Display direct and indirect dependencies from additional user views called </a:t>
            </a:r>
            <a:r>
              <a:rPr dirty="0" sz="1300">
                <a:latin typeface="Courier New"/>
                <a:cs typeface="Courier New"/>
              </a:rPr>
              <a:t>DEPTREE</a:t>
            </a:r>
            <a:r>
              <a:rPr dirty="0" sz="1300" spc="-490">
                <a:latin typeface="Courier New"/>
                <a:cs typeface="Courier New"/>
              </a:rPr>
              <a:t> </a:t>
            </a:r>
            <a:r>
              <a:rPr dirty="0" sz="1300">
                <a:latin typeface="Times New Roman"/>
                <a:cs typeface="Times New Roman"/>
              </a:rPr>
              <a:t>and</a:t>
            </a:r>
            <a:endParaRPr sz="1300">
              <a:latin typeface="Times New Roman"/>
              <a:cs typeface="Times New Roman"/>
            </a:endParaRPr>
          </a:p>
          <a:p>
            <a:pPr marL="136525">
              <a:lnSpc>
                <a:spcPct val="100000"/>
              </a:lnSpc>
            </a:pPr>
            <a:r>
              <a:rPr dirty="0" sz="1300">
                <a:latin typeface="Courier New"/>
                <a:cs typeface="Courier New"/>
              </a:rPr>
              <a:t>IDEPTREE</a:t>
            </a:r>
            <a:r>
              <a:rPr dirty="0" sz="1300">
                <a:latin typeface="Times New Roman"/>
                <a:cs typeface="Times New Roman"/>
              </a:rPr>
              <a:t>; </a:t>
            </a:r>
            <a:r>
              <a:rPr dirty="0" sz="1300" spc="-5">
                <a:latin typeface="Times New Roman"/>
                <a:cs typeface="Times New Roman"/>
              </a:rPr>
              <a:t>these views </a:t>
            </a:r>
            <a:r>
              <a:rPr dirty="0" sz="1300">
                <a:latin typeface="Times New Roman"/>
                <a:cs typeface="Times New Roman"/>
              </a:rPr>
              <a:t>are provided by</a:t>
            </a:r>
            <a:r>
              <a:rPr dirty="0" sz="1300" spc="-20">
                <a:latin typeface="Times New Roman"/>
                <a:cs typeface="Times New Roman"/>
              </a:rPr>
              <a:t> </a:t>
            </a:r>
            <a:r>
              <a:rPr dirty="0" sz="1300">
                <a:latin typeface="Times New Roman"/>
                <a:cs typeface="Times New Roman"/>
              </a:rPr>
              <a:t>Oracle.</a:t>
            </a:r>
            <a:endParaRPr sz="1300">
              <a:latin typeface="Times New Roman"/>
              <a:cs typeface="Times New Roman"/>
            </a:endParaRPr>
          </a:p>
          <a:p>
            <a:pPr marL="136525">
              <a:lnSpc>
                <a:spcPts val="1520"/>
              </a:lnSpc>
              <a:spcBef>
                <a:spcPts val="465"/>
              </a:spcBef>
            </a:pPr>
            <a:r>
              <a:rPr dirty="0" sz="1300" spc="-5" b="1">
                <a:latin typeface="Times New Roman"/>
                <a:cs typeface="Times New Roman"/>
              </a:rPr>
              <a:t>Example</a:t>
            </a:r>
            <a:endParaRPr sz="1300">
              <a:latin typeface="Times New Roman"/>
              <a:cs typeface="Times New Roman"/>
            </a:endParaRPr>
          </a:p>
          <a:p>
            <a:pPr marL="507365" marR="5080" indent="-248285">
              <a:lnSpc>
                <a:spcPts val="1550"/>
              </a:lnSpc>
              <a:spcBef>
                <a:spcPts val="20"/>
              </a:spcBef>
              <a:buAutoNum type="arabicPeriod"/>
              <a:tabLst>
                <a:tab pos="508000" algn="l"/>
              </a:tabLst>
            </a:pPr>
            <a:r>
              <a:rPr dirty="0" sz="1300">
                <a:latin typeface="Times New Roman"/>
                <a:cs typeface="Times New Roman"/>
              </a:rPr>
              <a:t>Make sure that the </a:t>
            </a:r>
            <a:r>
              <a:rPr dirty="0" sz="1300">
                <a:latin typeface="Courier New"/>
                <a:cs typeface="Courier New"/>
              </a:rPr>
              <a:t>utldtree.sql</a:t>
            </a:r>
            <a:r>
              <a:rPr dirty="0" sz="1300" spc="-480">
                <a:latin typeface="Courier New"/>
                <a:cs typeface="Courier New"/>
              </a:rPr>
              <a:t> </a:t>
            </a:r>
            <a:r>
              <a:rPr dirty="0" sz="1300">
                <a:latin typeface="Times New Roman"/>
                <a:cs typeface="Times New Roman"/>
              </a:rPr>
              <a:t>script has been executed. This </a:t>
            </a:r>
            <a:r>
              <a:rPr dirty="0" sz="1300" spc="-5">
                <a:latin typeface="Times New Roman"/>
                <a:cs typeface="Times New Roman"/>
              </a:rPr>
              <a:t>script </a:t>
            </a:r>
            <a:r>
              <a:rPr dirty="0" sz="1300">
                <a:latin typeface="Times New Roman"/>
                <a:cs typeface="Times New Roman"/>
              </a:rPr>
              <a:t>is located in  </a:t>
            </a:r>
            <a:r>
              <a:rPr dirty="0" sz="1300" spc="-5">
                <a:latin typeface="Times New Roman"/>
                <a:cs typeface="Times New Roman"/>
              </a:rPr>
              <a:t>the </a:t>
            </a:r>
            <a:r>
              <a:rPr dirty="0" sz="1300">
                <a:latin typeface="Courier New"/>
                <a:cs typeface="Courier New"/>
              </a:rPr>
              <a:t>$ORACLE_HOME/rdbms/admin</a:t>
            </a:r>
            <a:r>
              <a:rPr dirty="0" sz="1300" spc="-470">
                <a:latin typeface="Courier New"/>
                <a:cs typeface="Courier New"/>
              </a:rPr>
              <a:t> </a:t>
            </a:r>
            <a:r>
              <a:rPr dirty="0" sz="1300">
                <a:latin typeface="Times New Roman"/>
                <a:cs typeface="Times New Roman"/>
              </a:rPr>
              <a:t>folder. (This script is </a:t>
            </a:r>
            <a:r>
              <a:rPr dirty="0" sz="1300" spc="-5">
                <a:latin typeface="Times New Roman"/>
                <a:cs typeface="Times New Roman"/>
              </a:rPr>
              <a:t>supplied </a:t>
            </a:r>
            <a:r>
              <a:rPr dirty="0" sz="1300">
                <a:latin typeface="Times New Roman"/>
                <a:cs typeface="Times New Roman"/>
              </a:rPr>
              <a:t>in the </a:t>
            </a:r>
            <a:r>
              <a:rPr dirty="0" sz="1300">
                <a:latin typeface="Courier New"/>
                <a:cs typeface="Courier New"/>
              </a:rPr>
              <a:t>lab</a:t>
            </a:r>
            <a:endParaRPr sz="1300">
              <a:latin typeface="Courier New"/>
              <a:cs typeface="Courier New"/>
            </a:endParaRPr>
          </a:p>
          <a:p>
            <a:pPr marL="508000">
              <a:lnSpc>
                <a:spcPts val="1520"/>
              </a:lnSpc>
              <a:spcBef>
                <a:spcPts val="35"/>
              </a:spcBef>
            </a:pPr>
            <a:r>
              <a:rPr dirty="0" sz="1300" spc="-5">
                <a:latin typeface="Times New Roman"/>
                <a:cs typeface="Times New Roman"/>
              </a:rPr>
              <a:t>folder of your </a:t>
            </a:r>
            <a:r>
              <a:rPr dirty="0" sz="1300">
                <a:latin typeface="Times New Roman"/>
                <a:cs typeface="Times New Roman"/>
              </a:rPr>
              <a:t>class</a:t>
            </a:r>
            <a:r>
              <a:rPr dirty="0" sz="1300" spc="-10">
                <a:latin typeface="Times New Roman"/>
                <a:cs typeface="Times New Roman"/>
              </a:rPr>
              <a:t> </a:t>
            </a:r>
            <a:r>
              <a:rPr dirty="0" sz="1300" spc="-5">
                <a:latin typeface="Times New Roman"/>
                <a:cs typeface="Times New Roman"/>
              </a:rPr>
              <a:t>files.)</a:t>
            </a:r>
            <a:endParaRPr sz="1300">
              <a:latin typeface="Times New Roman"/>
              <a:cs typeface="Times New Roman"/>
            </a:endParaRPr>
          </a:p>
          <a:p>
            <a:pPr marL="508000" marR="104139" indent="-248285">
              <a:lnSpc>
                <a:spcPts val="1550"/>
              </a:lnSpc>
              <a:spcBef>
                <a:spcPts val="20"/>
              </a:spcBef>
              <a:buAutoNum type="arabicPeriod" startAt="2"/>
              <a:tabLst>
                <a:tab pos="508634" algn="l"/>
              </a:tabLst>
            </a:pPr>
            <a:r>
              <a:rPr dirty="0" sz="1300" spc="-5">
                <a:latin typeface="Times New Roman"/>
                <a:cs typeface="Times New Roman"/>
              </a:rPr>
              <a:t>Populate </a:t>
            </a:r>
            <a:r>
              <a:rPr dirty="0" sz="1300">
                <a:latin typeface="Times New Roman"/>
                <a:cs typeface="Times New Roman"/>
              </a:rPr>
              <a:t>the </a:t>
            </a:r>
            <a:r>
              <a:rPr dirty="0" sz="1300">
                <a:latin typeface="Courier New"/>
                <a:cs typeface="Courier New"/>
              </a:rPr>
              <a:t>DEPTREE_TEMPTAB</a:t>
            </a:r>
            <a:r>
              <a:rPr dirty="0" sz="1300" spc="-450">
                <a:latin typeface="Courier New"/>
                <a:cs typeface="Courier New"/>
              </a:rPr>
              <a:t> </a:t>
            </a:r>
            <a:r>
              <a:rPr dirty="0" sz="1300">
                <a:latin typeface="Times New Roman"/>
                <a:cs typeface="Times New Roman"/>
              </a:rPr>
              <a:t>table with information for a particular referenced  object by invoking the </a:t>
            </a:r>
            <a:r>
              <a:rPr dirty="0" sz="1300">
                <a:latin typeface="Courier New"/>
                <a:cs typeface="Courier New"/>
              </a:rPr>
              <a:t>DEPTREE_FILL</a:t>
            </a:r>
            <a:r>
              <a:rPr dirty="0" sz="1300" spc="-495">
                <a:latin typeface="Courier New"/>
                <a:cs typeface="Courier New"/>
              </a:rPr>
              <a:t> </a:t>
            </a:r>
            <a:r>
              <a:rPr dirty="0" sz="1300">
                <a:latin typeface="Times New Roman"/>
                <a:cs typeface="Times New Roman"/>
              </a:rPr>
              <a:t>procedure. There are three parameters for</a:t>
            </a:r>
            <a:endParaRPr sz="1300">
              <a:latin typeface="Times New Roman"/>
              <a:cs typeface="Times New Roman"/>
            </a:endParaRPr>
          </a:p>
          <a:p>
            <a:pPr marL="507365">
              <a:lnSpc>
                <a:spcPct val="100000"/>
              </a:lnSpc>
              <a:spcBef>
                <a:spcPts val="30"/>
              </a:spcBef>
            </a:pPr>
            <a:r>
              <a:rPr dirty="0" sz="1300">
                <a:latin typeface="Times New Roman"/>
                <a:cs typeface="Times New Roman"/>
              </a:rPr>
              <a:t>this</a:t>
            </a:r>
            <a:r>
              <a:rPr dirty="0" sz="1300" spc="-5">
                <a:latin typeface="Times New Roman"/>
                <a:cs typeface="Times New Roman"/>
              </a:rPr>
              <a:t> </a:t>
            </a:r>
            <a:r>
              <a:rPr dirty="0" sz="1300">
                <a:latin typeface="Times New Roman"/>
                <a:cs typeface="Times New Roman"/>
              </a:rPr>
              <a:t>procedure:</a:t>
            </a:r>
            <a:endParaRPr sz="1300">
              <a:latin typeface="Times New Roman"/>
              <a:cs typeface="Times New Roman"/>
            </a:endParaRPr>
          </a:p>
        </p:txBody>
      </p:sp>
      <p:sp>
        <p:nvSpPr>
          <p:cNvPr id="6" name="object 6"/>
          <p:cNvSpPr txBox="1"/>
          <p:nvPr/>
        </p:nvSpPr>
        <p:spPr>
          <a:xfrm>
            <a:off x="1219453" y="7923958"/>
            <a:ext cx="1023619" cy="208279"/>
          </a:xfrm>
          <a:prstGeom prst="rect">
            <a:avLst/>
          </a:prstGeom>
        </p:spPr>
        <p:txBody>
          <a:bodyPr wrap="square" lIns="0" tIns="12065" rIns="0" bIns="0" rtlCol="0" vert="horz">
            <a:spAutoFit/>
          </a:bodyPr>
          <a:lstStyle/>
          <a:p>
            <a:pPr marL="12700">
              <a:lnSpc>
                <a:spcPct val="100000"/>
              </a:lnSpc>
              <a:spcBef>
                <a:spcPts val="95"/>
              </a:spcBef>
            </a:pPr>
            <a:r>
              <a:rPr dirty="0" sz="1200" spc="-10" i="1">
                <a:latin typeface="Courier New"/>
                <a:cs typeface="Courier New"/>
              </a:rPr>
              <a:t>object_type</a:t>
            </a:r>
            <a:endParaRPr sz="1200">
              <a:latin typeface="Courier New"/>
              <a:cs typeface="Courier New"/>
            </a:endParaRPr>
          </a:p>
        </p:txBody>
      </p:sp>
      <p:sp>
        <p:nvSpPr>
          <p:cNvPr id="7" name="object 7"/>
          <p:cNvSpPr txBox="1"/>
          <p:nvPr/>
        </p:nvSpPr>
        <p:spPr>
          <a:xfrm>
            <a:off x="2703764" y="7944473"/>
            <a:ext cx="1986280" cy="518159"/>
          </a:xfrm>
          <a:prstGeom prst="rect">
            <a:avLst/>
          </a:prstGeom>
        </p:spPr>
        <p:txBody>
          <a:bodyPr wrap="square" lIns="0" tIns="12065" rIns="0" bIns="0" rtlCol="0" vert="horz">
            <a:spAutoFit/>
          </a:bodyPr>
          <a:lstStyle/>
          <a:p>
            <a:pPr marL="12700">
              <a:lnSpc>
                <a:spcPct val="100000"/>
              </a:lnSpc>
              <a:spcBef>
                <a:spcPts val="95"/>
              </a:spcBef>
            </a:pPr>
            <a:r>
              <a:rPr dirty="0" sz="1200" spc="-5">
                <a:latin typeface="Times New Roman"/>
                <a:cs typeface="Times New Roman"/>
              </a:rPr>
              <a:t>Type of the referenced</a:t>
            </a:r>
            <a:r>
              <a:rPr dirty="0" sz="1200" spc="-25">
                <a:latin typeface="Times New Roman"/>
                <a:cs typeface="Times New Roman"/>
              </a:rPr>
              <a:t> </a:t>
            </a:r>
            <a:r>
              <a:rPr dirty="0" sz="1200">
                <a:latin typeface="Times New Roman"/>
                <a:cs typeface="Times New Roman"/>
              </a:rPr>
              <a:t>object</a:t>
            </a:r>
            <a:endParaRPr sz="1200">
              <a:latin typeface="Times New Roman"/>
              <a:cs typeface="Times New Roman"/>
            </a:endParaRPr>
          </a:p>
          <a:p>
            <a:pPr marL="12700">
              <a:lnSpc>
                <a:spcPct val="100000"/>
              </a:lnSpc>
              <a:spcBef>
                <a:spcPts val="1000"/>
              </a:spcBef>
            </a:pPr>
            <a:r>
              <a:rPr dirty="0" sz="1200" spc="-10">
                <a:latin typeface="Times New Roman"/>
                <a:cs typeface="Times New Roman"/>
              </a:rPr>
              <a:t>Schema </a:t>
            </a:r>
            <a:r>
              <a:rPr dirty="0" sz="1200" spc="-5">
                <a:latin typeface="Times New Roman"/>
                <a:cs typeface="Times New Roman"/>
              </a:rPr>
              <a:t>of the referenced</a:t>
            </a:r>
            <a:r>
              <a:rPr dirty="0" sz="1200" spc="-20">
                <a:latin typeface="Times New Roman"/>
                <a:cs typeface="Times New Roman"/>
              </a:rPr>
              <a:t> </a:t>
            </a:r>
            <a:r>
              <a:rPr dirty="0" sz="1200">
                <a:latin typeface="Times New Roman"/>
                <a:cs typeface="Times New Roman"/>
              </a:rPr>
              <a:t>object</a:t>
            </a:r>
            <a:endParaRPr sz="1200">
              <a:latin typeface="Times New Roman"/>
              <a:cs typeface="Times New Roman"/>
            </a:endParaRPr>
          </a:p>
        </p:txBody>
      </p:sp>
      <p:sp>
        <p:nvSpPr>
          <p:cNvPr id="8" name="object 8"/>
          <p:cNvSpPr txBox="1"/>
          <p:nvPr/>
        </p:nvSpPr>
        <p:spPr>
          <a:xfrm>
            <a:off x="1219453" y="8234740"/>
            <a:ext cx="1114425" cy="208279"/>
          </a:xfrm>
          <a:prstGeom prst="rect">
            <a:avLst/>
          </a:prstGeom>
        </p:spPr>
        <p:txBody>
          <a:bodyPr wrap="square" lIns="0" tIns="12065" rIns="0" bIns="0" rtlCol="0" vert="horz">
            <a:spAutoFit/>
          </a:bodyPr>
          <a:lstStyle/>
          <a:p>
            <a:pPr marL="12700">
              <a:lnSpc>
                <a:spcPct val="100000"/>
              </a:lnSpc>
              <a:spcBef>
                <a:spcPts val="95"/>
              </a:spcBef>
            </a:pPr>
            <a:r>
              <a:rPr dirty="0" sz="1200" spc="-10" i="1">
                <a:latin typeface="Courier New"/>
                <a:cs typeface="Courier New"/>
              </a:rPr>
              <a:t>object_owner</a:t>
            </a:r>
            <a:endParaRPr sz="1200">
              <a:latin typeface="Courier New"/>
              <a:cs typeface="Courier New"/>
            </a:endParaRPr>
          </a:p>
        </p:txBody>
      </p:sp>
      <p:sp>
        <p:nvSpPr>
          <p:cNvPr id="9" name="object 9"/>
          <p:cNvSpPr txBox="1"/>
          <p:nvPr/>
        </p:nvSpPr>
        <p:spPr>
          <a:xfrm>
            <a:off x="1219453" y="8543243"/>
            <a:ext cx="1023619" cy="208279"/>
          </a:xfrm>
          <a:prstGeom prst="rect">
            <a:avLst/>
          </a:prstGeom>
        </p:spPr>
        <p:txBody>
          <a:bodyPr wrap="square" lIns="0" tIns="12065" rIns="0" bIns="0" rtlCol="0" vert="horz">
            <a:spAutoFit/>
          </a:bodyPr>
          <a:lstStyle/>
          <a:p>
            <a:pPr marL="12700">
              <a:lnSpc>
                <a:spcPct val="100000"/>
              </a:lnSpc>
              <a:spcBef>
                <a:spcPts val="95"/>
              </a:spcBef>
            </a:pPr>
            <a:r>
              <a:rPr dirty="0" sz="1200" spc="-10" i="1">
                <a:latin typeface="Courier New"/>
                <a:cs typeface="Courier New"/>
              </a:rPr>
              <a:t>object_name</a:t>
            </a:r>
            <a:endParaRPr sz="1200">
              <a:latin typeface="Courier New"/>
              <a:cs typeface="Courier New"/>
            </a:endParaRPr>
          </a:p>
        </p:txBody>
      </p:sp>
      <p:sp>
        <p:nvSpPr>
          <p:cNvPr id="10" name="object 10"/>
          <p:cNvSpPr txBox="1"/>
          <p:nvPr/>
        </p:nvSpPr>
        <p:spPr>
          <a:xfrm>
            <a:off x="2703764" y="8563760"/>
            <a:ext cx="1866900" cy="208279"/>
          </a:xfrm>
          <a:prstGeom prst="rect">
            <a:avLst/>
          </a:prstGeom>
        </p:spPr>
        <p:txBody>
          <a:bodyPr wrap="square" lIns="0" tIns="12065" rIns="0" bIns="0" rtlCol="0" vert="horz">
            <a:spAutoFit/>
          </a:bodyPr>
          <a:lstStyle/>
          <a:p>
            <a:pPr marL="12700">
              <a:lnSpc>
                <a:spcPct val="100000"/>
              </a:lnSpc>
              <a:spcBef>
                <a:spcPts val="95"/>
              </a:spcBef>
            </a:pPr>
            <a:r>
              <a:rPr dirty="0" sz="1200" spc="-10">
                <a:latin typeface="Times New Roman"/>
                <a:cs typeface="Times New Roman"/>
              </a:rPr>
              <a:t>Name </a:t>
            </a:r>
            <a:r>
              <a:rPr dirty="0" sz="1200" spc="-5">
                <a:latin typeface="Times New Roman"/>
                <a:cs typeface="Times New Roman"/>
              </a:rPr>
              <a:t>of the referenced</a:t>
            </a:r>
            <a:r>
              <a:rPr dirty="0" sz="1200" spc="-40">
                <a:latin typeface="Times New Roman"/>
                <a:cs typeface="Times New Roman"/>
              </a:rPr>
              <a:t> </a:t>
            </a:r>
            <a:r>
              <a:rPr dirty="0" sz="1200">
                <a:latin typeface="Times New Roman"/>
                <a:cs typeface="Times New Roman"/>
              </a:rPr>
              <a:t>object</a:t>
            </a:r>
            <a:endParaRPr sz="12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4736" y="2172842"/>
            <a:ext cx="5127625" cy="629920"/>
            <a:chOff x="1324736" y="2172842"/>
            <a:chExt cx="5127625" cy="629920"/>
          </a:xfrm>
        </p:grpSpPr>
        <p:sp>
          <p:nvSpPr>
            <p:cNvPr id="4" name="object 4"/>
            <p:cNvSpPr/>
            <p:nvPr/>
          </p:nvSpPr>
          <p:spPr>
            <a:xfrm>
              <a:off x="1335023" y="2183129"/>
              <a:ext cx="5107305" cy="608965"/>
            </a:xfrm>
            <a:custGeom>
              <a:avLst/>
              <a:gdLst/>
              <a:ahLst/>
              <a:cxnLst/>
              <a:rect l="l" t="t" r="r" b="b"/>
              <a:pathLst>
                <a:path w="5107305" h="608964">
                  <a:moveTo>
                    <a:pt x="5106924" y="0"/>
                  </a:moveTo>
                  <a:lnTo>
                    <a:pt x="0" y="0"/>
                  </a:lnTo>
                  <a:lnTo>
                    <a:pt x="0" y="608837"/>
                  </a:lnTo>
                  <a:lnTo>
                    <a:pt x="5106924" y="608837"/>
                  </a:lnTo>
                  <a:lnTo>
                    <a:pt x="5106924" y="0"/>
                  </a:lnTo>
                  <a:close/>
                </a:path>
              </a:pathLst>
            </a:custGeom>
            <a:solidFill>
              <a:srgbClr val="CCCCCC"/>
            </a:solidFill>
          </p:spPr>
          <p:txBody>
            <a:bodyPr wrap="square" lIns="0" tIns="0" rIns="0" bIns="0" rtlCol="0"/>
            <a:lstStyle/>
            <a:p/>
          </p:txBody>
        </p:sp>
        <p:sp>
          <p:nvSpPr>
            <p:cNvPr id="5" name="object 5"/>
            <p:cNvSpPr/>
            <p:nvPr/>
          </p:nvSpPr>
          <p:spPr>
            <a:xfrm>
              <a:off x="1335023" y="2183129"/>
              <a:ext cx="5107305" cy="608965"/>
            </a:xfrm>
            <a:custGeom>
              <a:avLst/>
              <a:gdLst/>
              <a:ahLst/>
              <a:cxnLst/>
              <a:rect l="l" t="t" r="r" b="b"/>
              <a:pathLst>
                <a:path w="5107305" h="608964">
                  <a:moveTo>
                    <a:pt x="5106924" y="0"/>
                  </a:moveTo>
                  <a:lnTo>
                    <a:pt x="0" y="0"/>
                  </a:lnTo>
                  <a:lnTo>
                    <a:pt x="0" y="608837"/>
                  </a:lnTo>
                  <a:lnTo>
                    <a:pt x="5106924" y="608837"/>
                  </a:lnTo>
                  <a:lnTo>
                    <a:pt x="5106924" y="0"/>
                  </a:lnTo>
                  <a:close/>
                </a:path>
              </a:pathLst>
            </a:custGeom>
            <a:ln w="20574">
              <a:solidFill>
                <a:srgbClr val="000000"/>
              </a:solidFill>
            </a:ln>
          </p:spPr>
          <p:txBody>
            <a:bodyPr wrap="square" lIns="0" tIns="0" rIns="0" bIns="0" rtlCol="0"/>
            <a:lstStyle/>
            <a:p/>
          </p:txBody>
        </p:sp>
      </p:grpSp>
      <p:sp>
        <p:nvSpPr>
          <p:cNvPr id="6" name="object 6"/>
          <p:cNvSpPr txBox="1"/>
          <p:nvPr/>
        </p:nvSpPr>
        <p:spPr>
          <a:xfrm>
            <a:off x="1411224" y="2178812"/>
            <a:ext cx="598805" cy="400050"/>
          </a:xfrm>
          <a:prstGeom prst="rect">
            <a:avLst/>
          </a:prstGeom>
        </p:spPr>
        <p:txBody>
          <a:bodyPr wrap="square" lIns="0" tIns="34290" rIns="0" bIns="0" rtlCol="0" vert="horz">
            <a:spAutoFit/>
          </a:bodyPr>
          <a:lstStyle/>
          <a:p>
            <a:pPr marR="5080">
              <a:lnSpc>
                <a:spcPts val="1400"/>
              </a:lnSpc>
              <a:spcBef>
                <a:spcPts val="270"/>
              </a:spcBef>
            </a:pPr>
            <a:r>
              <a:rPr dirty="0" sz="1300" spc="-20" b="1">
                <a:latin typeface="Courier New"/>
                <a:cs typeface="Courier New"/>
              </a:rPr>
              <a:t>SELECT  </a:t>
            </a:r>
            <a:r>
              <a:rPr dirty="0" sz="1300" spc="-20" b="1">
                <a:latin typeface="Courier New"/>
                <a:cs typeface="Courier New"/>
              </a:rPr>
              <a:t>FROM</a:t>
            </a:r>
            <a:endParaRPr sz="1300">
              <a:latin typeface="Courier New"/>
              <a:cs typeface="Courier New"/>
            </a:endParaRPr>
          </a:p>
        </p:txBody>
      </p:sp>
      <p:sp>
        <p:nvSpPr>
          <p:cNvPr id="7" name="object 7"/>
          <p:cNvSpPr txBox="1"/>
          <p:nvPr/>
        </p:nvSpPr>
        <p:spPr>
          <a:xfrm>
            <a:off x="2289369" y="2178812"/>
            <a:ext cx="2355215" cy="400050"/>
          </a:xfrm>
          <a:prstGeom prst="rect">
            <a:avLst/>
          </a:prstGeom>
        </p:spPr>
        <p:txBody>
          <a:bodyPr wrap="square" lIns="0" tIns="34290" rIns="0" bIns="0" rtlCol="0" vert="horz">
            <a:spAutoFit/>
          </a:bodyPr>
          <a:lstStyle/>
          <a:p>
            <a:pPr marR="5080">
              <a:lnSpc>
                <a:spcPts val="1400"/>
              </a:lnSpc>
              <a:spcBef>
                <a:spcPts val="270"/>
              </a:spcBef>
            </a:pPr>
            <a:r>
              <a:rPr dirty="0" sz="1300" spc="-20" b="1">
                <a:latin typeface="Courier New"/>
                <a:cs typeface="Courier New"/>
              </a:rPr>
              <a:t>nested_level, </a:t>
            </a:r>
            <a:r>
              <a:rPr dirty="0" sz="1300" spc="-15" b="1">
                <a:latin typeface="Courier New"/>
                <a:cs typeface="Courier New"/>
              </a:rPr>
              <a:t>type, </a:t>
            </a:r>
            <a:r>
              <a:rPr dirty="0" sz="1300" spc="-20" b="1">
                <a:latin typeface="Courier New"/>
                <a:cs typeface="Courier New"/>
              </a:rPr>
              <a:t>name  deptree</a:t>
            </a:r>
            <a:endParaRPr sz="1300">
              <a:latin typeface="Courier New"/>
              <a:cs typeface="Courier New"/>
            </a:endParaRPr>
          </a:p>
        </p:txBody>
      </p:sp>
      <p:sp>
        <p:nvSpPr>
          <p:cNvPr id="8" name="object 8"/>
          <p:cNvSpPr txBox="1"/>
          <p:nvPr/>
        </p:nvSpPr>
        <p:spPr>
          <a:xfrm>
            <a:off x="1411224" y="2533175"/>
            <a:ext cx="13798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ORDER BY</a:t>
            </a:r>
            <a:r>
              <a:rPr dirty="0" sz="1300" spc="-90" b="1">
                <a:latin typeface="Courier New"/>
                <a:cs typeface="Courier New"/>
              </a:rPr>
              <a:t> </a:t>
            </a:r>
            <a:r>
              <a:rPr dirty="0" sz="1300" spc="-20" b="1">
                <a:latin typeface="Courier New"/>
                <a:cs typeface="Courier New"/>
              </a:rPr>
              <a:t>seq#;</a:t>
            </a:r>
            <a:endParaRPr sz="1300">
              <a:latin typeface="Courier New"/>
              <a:cs typeface="Courier New"/>
            </a:endParaRPr>
          </a:p>
        </p:txBody>
      </p:sp>
      <p:sp>
        <p:nvSpPr>
          <p:cNvPr id="9" name="object 9"/>
          <p:cNvSpPr txBox="1"/>
          <p:nvPr/>
        </p:nvSpPr>
        <p:spPr>
          <a:xfrm>
            <a:off x="1502663" y="3353632"/>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10" name="object 10"/>
          <p:cNvSpPr/>
          <p:nvPr/>
        </p:nvSpPr>
        <p:spPr>
          <a:xfrm>
            <a:off x="1436305" y="2911117"/>
            <a:ext cx="4856148" cy="580366"/>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435338" y="3586734"/>
            <a:ext cx="4856352" cy="924306"/>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Displaying </a:t>
            </a:r>
            <a:r>
              <a:rPr dirty="0" sz="2000" b="1">
                <a:latin typeface="Arial"/>
                <a:cs typeface="Arial"/>
              </a:rPr>
              <a:t>Dependencies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1900">
              <a:latin typeface="Arial"/>
              <a:cs typeface="Arial"/>
            </a:endParaRPr>
          </a:p>
          <a:p>
            <a:pPr marL="628015">
              <a:lnSpc>
                <a:spcPct val="100000"/>
              </a:lnSpc>
            </a:pPr>
            <a:r>
              <a:rPr dirty="0" sz="1550" spc="10" b="1">
                <a:latin typeface="Arial"/>
                <a:cs typeface="Arial"/>
              </a:rPr>
              <a:t>The </a:t>
            </a:r>
            <a:r>
              <a:rPr dirty="0" sz="1550" spc="10" b="1">
                <a:latin typeface="Courier New"/>
                <a:cs typeface="Courier New"/>
              </a:rPr>
              <a:t>DEPTREE</a:t>
            </a:r>
            <a:r>
              <a:rPr dirty="0" sz="1550" spc="-495" b="1">
                <a:latin typeface="Courier New"/>
                <a:cs typeface="Courier New"/>
              </a:rPr>
              <a:t> </a:t>
            </a:r>
            <a:r>
              <a:rPr dirty="0" sz="1550" spc="10" b="1">
                <a:latin typeface="Arial"/>
                <a:cs typeface="Arial"/>
              </a:rPr>
              <a:t>view:</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
              </a:spcBef>
            </a:pPr>
            <a:endParaRPr sz="1500">
              <a:latin typeface="Arial"/>
              <a:cs typeface="Arial"/>
            </a:endParaRPr>
          </a:p>
          <a:p>
            <a:pPr marL="877569">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spcBef>
                <a:spcPts val="30"/>
              </a:spcBef>
            </a:pPr>
            <a:endParaRPr sz="25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2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225">
                <a:latin typeface="Garuda"/>
                <a:cs typeface="Garuda"/>
              </a:rPr>
              <a:t>C</a:t>
            </a:r>
            <a:r>
              <a:rPr dirty="0" baseline="4629" sz="1800" spc="-337" b="1">
                <a:latin typeface="Arial"/>
                <a:cs typeface="Arial"/>
              </a:rPr>
              <a:t>8</a:t>
            </a:r>
            <a:r>
              <a:rPr dirty="0" sz="800" spc="-225">
                <a:latin typeface="Garuda"/>
                <a:cs typeface="Garuda"/>
              </a:rPr>
              <a:t>on</a:t>
            </a:r>
            <a:r>
              <a:rPr dirty="0" baseline="4629" sz="1800" spc="-337" b="1">
                <a:latin typeface="Arial"/>
                <a:cs typeface="Arial"/>
              </a:rPr>
              <a:t>-</a:t>
            </a:r>
            <a:r>
              <a:rPr dirty="0" sz="800" spc="-225">
                <a:latin typeface="Garuda"/>
                <a:cs typeface="Garuda"/>
              </a:rPr>
              <a:t>t</a:t>
            </a:r>
            <a:r>
              <a:rPr dirty="0" baseline="4629" sz="1800" spc="-337" b="1">
                <a:latin typeface="Arial"/>
                <a:cs typeface="Arial"/>
              </a:rPr>
              <a:t>1</a:t>
            </a:r>
            <a:r>
              <a:rPr dirty="0" sz="800" spc="-225">
                <a:latin typeface="Garuda"/>
                <a:cs typeface="Garuda"/>
              </a:rPr>
              <a:t>a</a:t>
            </a:r>
            <a:r>
              <a:rPr dirty="0" baseline="4629" sz="1800" spc="-337" b="1">
                <a:latin typeface="Arial"/>
                <a:cs typeface="Arial"/>
              </a:rPr>
              <a:t>0</a:t>
            </a:r>
            <a:r>
              <a:rPr dirty="0" sz="800" spc="-225">
                <a:latin typeface="Garuda"/>
                <a:cs typeface="Garuda"/>
              </a:rPr>
              <a:t>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31012" y="5608160"/>
            <a:ext cx="6168390" cy="210312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Displaying Dependencies</a:t>
            </a:r>
            <a:endParaRPr sz="1300">
              <a:latin typeface="Arial"/>
              <a:cs typeface="Arial"/>
            </a:endParaRPr>
          </a:p>
          <a:p>
            <a:pPr marL="136525">
              <a:lnSpc>
                <a:spcPct val="100000"/>
              </a:lnSpc>
              <a:spcBef>
                <a:spcPts val="365"/>
              </a:spcBef>
            </a:pPr>
            <a:r>
              <a:rPr dirty="0" sz="1300" spc="-5" b="1">
                <a:latin typeface="Times New Roman"/>
                <a:cs typeface="Times New Roman"/>
              </a:rPr>
              <a:t>Example</a:t>
            </a:r>
            <a:endParaRPr sz="1300">
              <a:latin typeface="Times New Roman"/>
              <a:cs typeface="Times New Roman"/>
            </a:endParaRPr>
          </a:p>
          <a:p>
            <a:pPr marL="136525" marR="65405">
              <a:lnSpc>
                <a:spcPts val="1950"/>
              </a:lnSpc>
              <a:spcBef>
                <a:spcPts val="50"/>
              </a:spcBef>
            </a:pPr>
            <a:r>
              <a:rPr dirty="0" sz="1300">
                <a:latin typeface="Times New Roman"/>
                <a:cs typeface="Times New Roman"/>
              </a:rPr>
              <a:t>Display a tabular representation of all dependent objects by querying the </a:t>
            </a:r>
            <a:r>
              <a:rPr dirty="0" sz="1300">
                <a:latin typeface="Courier New"/>
                <a:cs typeface="Courier New"/>
              </a:rPr>
              <a:t>DEPTREE</a:t>
            </a:r>
            <a:r>
              <a:rPr dirty="0" sz="1300" spc="-480">
                <a:latin typeface="Courier New"/>
                <a:cs typeface="Courier New"/>
              </a:rPr>
              <a:t> </a:t>
            </a:r>
            <a:r>
              <a:rPr dirty="0" sz="1300">
                <a:latin typeface="Times New Roman"/>
                <a:cs typeface="Times New Roman"/>
              </a:rPr>
              <a:t>view.  Display an indented representation of the </a:t>
            </a:r>
            <a:r>
              <a:rPr dirty="0" sz="1300" spc="-5">
                <a:latin typeface="Times New Roman"/>
                <a:cs typeface="Times New Roman"/>
              </a:rPr>
              <a:t>same </a:t>
            </a:r>
            <a:r>
              <a:rPr dirty="0" sz="1300">
                <a:latin typeface="Times New Roman"/>
                <a:cs typeface="Times New Roman"/>
              </a:rPr>
              <a:t>information by querying the</a:t>
            </a:r>
            <a:r>
              <a:rPr dirty="0" sz="1300" spc="-10">
                <a:latin typeface="Times New Roman"/>
                <a:cs typeface="Times New Roman"/>
              </a:rPr>
              <a:t> </a:t>
            </a:r>
            <a:r>
              <a:rPr dirty="0" sz="1300">
                <a:latin typeface="Courier New"/>
                <a:cs typeface="Courier New"/>
              </a:rPr>
              <a:t>IDEPTREE</a:t>
            </a:r>
            <a:endParaRPr sz="1300">
              <a:latin typeface="Courier New"/>
              <a:cs typeface="Courier New"/>
            </a:endParaRPr>
          </a:p>
          <a:p>
            <a:pPr marL="136525">
              <a:lnSpc>
                <a:spcPts val="1425"/>
              </a:lnSpc>
            </a:pPr>
            <a:r>
              <a:rPr dirty="0" sz="1300" spc="-5">
                <a:latin typeface="Times New Roman"/>
                <a:cs typeface="Times New Roman"/>
              </a:rPr>
              <a:t>view, </a:t>
            </a:r>
            <a:r>
              <a:rPr dirty="0" sz="1300">
                <a:latin typeface="Times New Roman"/>
                <a:cs typeface="Times New Roman"/>
              </a:rPr>
              <a:t>which consists </a:t>
            </a:r>
            <a:r>
              <a:rPr dirty="0" sz="1300" spc="-5">
                <a:latin typeface="Times New Roman"/>
                <a:cs typeface="Times New Roman"/>
              </a:rPr>
              <a:t>of </a:t>
            </a:r>
            <a:r>
              <a:rPr dirty="0" sz="1300">
                <a:latin typeface="Times New Roman"/>
                <a:cs typeface="Times New Roman"/>
              </a:rPr>
              <a:t>a single column named</a:t>
            </a:r>
            <a:r>
              <a:rPr dirty="0" sz="1300" spc="-15">
                <a:latin typeface="Times New Roman"/>
                <a:cs typeface="Times New Roman"/>
              </a:rPr>
              <a:t> </a:t>
            </a:r>
            <a:r>
              <a:rPr dirty="0" sz="1300">
                <a:latin typeface="Courier New"/>
                <a:cs typeface="Courier New"/>
              </a:rPr>
              <a:t>DEPENDENCIES</a:t>
            </a:r>
            <a:r>
              <a:rPr dirty="0" sz="1300">
                <a:latin typeface="Times New Roman"/>
                <a:cs typeface="Times New Roman"/>
              </a:rPr>
              <a:t>.</a:t>
            </a:r>
            <a:endParaRPr sz="1300">
              <a:latin typeface="Times New Roman"/>
              <a:cs typeface="Times New Roman"/>
            </a:endParaRPr>
          </a:p>
          <a:p>
            <a:pPr marL="136525">
              <a:lnSpc>
                <a:spcPct val="100000"/>
              </a:lnSpc>
              <a:spcBef>
                <a:spcPts val="475"/>
              </a:spcBef>
            </a:pPr>
            <a:r>
              <a:rPr dirty="0" sz="1300" spc="-5">
                <a:latin typeface="Times New Roman"/>
                <a:cs typeface="Times New Roman"/>
              </a:rPr>
              <a:t>For</a:t>
            </a:r>
            <a:r>
              <a:rPr dirty="0" sz="1300" spc="-10">
                <a:latin typeface="Times New Roman"/>
                <a:cs typeface="Times New Roman"/>
              </a:rPr>
              <a:t> </a:t>
            </a:r>
            <a:r>
              <a:rPr dirty="0" sz="1300">
                <a:latin typeface="Times New Roman"/>
                <a:cs typeface="Times New Roman"/>
              </a:rPr>
              <a:t>example,</a:t>
            </a:r>
            <a:endParaRPr sz="1300">
              <a:latin typeface="Times New Roman"/>
              <a:cs typeface="Times New Roman"/>
            </a:endParaRPr>
          </a:p>
          <a:p>
            <a:pPr marL="1184910">
              <a:lnSpc>
                <a:spcPts val="1405"/>
              </a:lnSpc>
              <a:spcBef>
                <a:spcPts val="15"/>
              </a:spcBef>
            </a:pPr>
            <a:r>
              <a:rPr dirty="0" sz="1200" spc="-5">
                <a:latin typeface="Courier New"/>
                <a:cs typeface="Courier New"/>
              </a:rPr>
              <a:t>SELECT</a:t>
            </a:r>
            <a:r>
              <a:rPr dirty="0" sz="1200" spc="-10">
                <a:latin typeface="Courier New"/>
                <a:cs typeface="Courier New"/>
              </a:rPr>
              <a:t> </a:t>
            </a:r>
            <a:r>
              <a:rPr dirty="0" sz="1200" spc="-5">
                <a:latin typeface="Courier New"/>
                <a:cs typeface="Courier New"/>
              </a:rPr>
              <a:t>*</a:t>
            </a:r>
            <a:endParaRPr sz="1200">
              <a:latin typeface="Courier New"/>
              <a:cs typeface="Courier New"/>
            </a:endParaRPr>
          </a:p>
          <a:p>
            <a:pPr marL="1184910">
              <a:lnSpc>
                <a:spcPts val="1405"/>
              </a:lnSpc>
              <a:tabLst>
                <a:tab pos="1823085" algn="l"/>
              </a:tabLst>
            </a:pPr>
            <a:r>
              <a:rPr dirty="0" sz="1200" spc="-5">
                <a:latin typeface="Courier New"/>
                <a:cs typeface="Courier New"/>
              </a:rPr>
              <a:t>FROM	ideptree;</a:t>
            </a:r>
            <a:endParaRPr sz="1200">
              <a:latin typeface="Courier New"/>
              <a:cs typeface="Courier New"/>
            </a:endParaRPr>
          </a:p>
          <a:p>
            <a:pPr marL="111125">
              <a:lnSpc>
                <a:spcPct val="100000"/>
              </a:lnSpc>
              <a:spcBef>
                <a:spcPts val="710"/>
              </a:spcBef>
            </a:pPr>
            <a:r>
              <a:rPr dirty="0" sz="1300">
                <a:latin typeface="Times New Roman"/>
                <a:cs typeface="Times New Roman"/>
              </a:rPr>
              <a:t>provides a </a:t>
            </a:r>
            <a:r>
              <a:rPr dirty="0" sz="1300" spc="-5">
                <a:latin typeface="Times New Roman"/>
                <a:cs typeface="Times New Roman"/>
              </a:rPr>
              <a:t>single </a:t>
            </a:r>
            <a:r>
              <a:rPr dirty="0" sz="1300">
                <a:latin typeface="Times New Roman"/>
                <a:cs typeface="Times New Roman"/>
              </a:rPr>
              <a:t>column of indented output of the dependencies in a hierarchical</a:t>
            </a:r>
            <a:r>
              <a:rPr dirty="0" sz="1300" spc="-5">
                <a:latin typeface="Times New Roman"/>
                <a:cs typeface="Times New Roman"/>
              </a:rPr>
              <a:t> </a:t>
            </a:r>
            <a:r>
              <a:rPr dirty="0" sz="1300">
                <a:latin typeface="Times New Roman"/>
                <a:cs typeface="Times New Roman"/>
              </a:rPr>
              <a:t>structure.</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3392423" y="2552128"/>
            <a:ext cx="2498725" cy="997585"/>
            <a:chOff x="3392423" y="2552128"/>
            <a:chExt cx="2498725" cy="997585"/>
          </a:xfrm>
        </p:grpSpPr>
        <p:sp>
          <p:nvSpPr>
            <p:cNvPr id="7" name="object 7"/>
            <p:cNvSpPr/>
            <p:nvPr/>
          </p:nvSpPr>
          <p:spPr>
            <a:xfrm>
              <a:off x="3392423" y="3483102"/>
              <a:ext cx="66675" cy="66675"/>
            </a:xfrm>
            <a:custGeom>
              <a:avLst/>
              <a:gdLst/>
              <a:ahLst/>
              <a:cxnLst/>
              <a:rect l="l" t="t" r="r" b="b"/>
              <a:pathLst>
                <a:path w="66675" h="66675">
                  <a:moveTo>
                    <a:pt x="66294" y="0"/>
                  </a:moveTo>
                  <a:lnTo>
                    <a:pt x="0" y="0"/>
                  </a:lnTo>
                  <a:lnTo>
                    <a:pt x="32766" y="66294"/>
                  </a:lnTo>
                  <a:lnTo>
                    <a:pt x="66294" y="0"/>
                  </a:lnTo>
                  <a:close/>
                </a:path>
              </a:pathLst>
            </a:custGeom>
            <a:solidFill>
              <a:srgbClr val="000000"/>
            </a:solidFill>
          </p:spPr>
          <p:txBody>
            <a:bodyPr wrap="square" lIns="0" tIns="0" rIns="0" bIns="0" rtlCol="0"/>
            <a:lstStyle/>
            <a:p/>
          </p:txBody>
        </p:sp>
        <p:sp>
          <p:nvSpPr>
            <p:cNvPr id="8" name="object 8"/>
            <p:cNvSpPr/>
            <p:nvPr/>
          </p:nvSpPr>
          <p:spPr>
            <a:xfrm>
              <a:off x="5857494" y="2562606"/>
              <a:ext cx="0" cy="288290"/>
            </a:xfrm>
            <a:custGeom>
              <a:avLst/>
              <a:gdLst/>
              <a:ahLst/>
              <a:cxnLst/>
              <a:rect l="l" t="t" r="r" b="b"/>
              <a:pathLst>
                <a:path w="0" h="288289">
                  <a:moveTo>
                    <a:pt x="0" y="0"/>
                  </a:moveTo>
                  <a:lnTo>
                    <a:pt x="0" y="288036"/>
                  </a:lnTo>
                </a:path>
              </a:pathLst>
            </a:custGeom>
            <a:ln w="20574">
              <a:solidFill>
                <a:srgbClr val="000000"/>
              </a:solidFill>
            </a:ln>
          </p:spPr>
          <p:txBody>
            <a:bodyPr wrap="square" lIns="0" tIns="0" rIns="0" bIns="0" rtlCol="0"/>
            <a:lstStyle/>
            <a:p/>
          </p:txBody>
        </p:sp>
        <p:sp>
          <p:nvSpPr>
            <p:cNvPr id="9" name="object 9"/>
            <p:cNvSpPr/>
            <p:nvPr/>
          </p:nvSpPr>
          <p:spPr>
            <a:xfrm>
              <a:off x="5824727" y="2849118"/>
              <a:ext cx="66675" cy="66675"/>
            </a:xfrm>
            <a:custGeom>
              <a:avLst/>
              <a:gdLst/>
              <a:ahLst/>
              <a:cxnLst/>
              <a:rect l="l" t="t" r="r" b="b"/>
              <a:pathLst>
                <a:path w="66675" h="66675">
                  <a:moveTo>
                    <a:pt x="66294" y="0"/>
                  </a:moveTo>
                  <a:lnTo>
                    <a:pt x="0" y="0"/>
                  </a:lnTo>
                  <a:lnTo>
                    <a:pt x="32766" y="66294"/>
                  </a:lnTo>
                  <a:lnTo>
                    <a:pt x="66294" y="0"/>
                  </a:lnTo>
                  <a:close/>
                </a:path>
              </a:pathLst>
            </a:custGeom>
            <a:solidFill>
              <a:srgbClr val="000000"/>
            </a:solidFill>
          </p:spPr>
          <p:txBody>
            <a:bodyPr wrap="square" lIns="0" tIns="0" rIns="0" bIns="0" rtlCol="0"/>
            <a:lstStyle/>
            <a:p/>
          </p:txBody>
        </p:sp>
      </p:grpSp>
      <p:sp>
        <p:nvSpPr>
          <p:cNvPr id="10" name="object 10"/>
          <p:cNvSpPr txBox="1"/>
          <p:nvPr/>
        </p:nvSpPr>
        <p:spPr>
          <a:xfrm>
            <a:off x="1358138" y="3351529"/>
            <a:ext cx="1330960" cy="222250"/>
          </a:xfrm>
          <a:prstGeom prst="rect">
            <a:avLst/>
          </a:prstGeom>
        </p:spPr>
        <p:txBody>
          <a:bodyPr wrap="square" lIns="0" tIns="11430" rIns="0" bIns="0" rtlCol="0" vert="horz">
            <a:spAutoFit/>
          </a:bodyPr>
          <a:lstStyle/>
          <a:p>
            <a:pPr marL="12700">
              <a:lnSpc>
                <a:spcPct val="100000"/>
              </a:lnSpc>
              <a:spcBef>
                <a:spcPts val="90"/>
              </a:spcBef>
            </a:pPr>
            <a:r>
              <a:rPr dirty="0" sz="1300" spc="-15" b="1">
                <a:latin typeface="Courier New"/>
                <a:cs typeface="Courier New"/>
              </a:rPr>
              <a:t>EMPLOYEES</a:t>
            </a:r>
            <a:r>
              <a:rPr dirty="0" sz="1300" spc="-495" b="1">
                <a:latin typeface="Courier New"/>
                <a:cs typeface="Courier New"/>
              </a:rPr>
              <a:t> </a:t>
            </a:r>
            <a:r>
              <a:rPr dirty="0" sz="1300" spc="-10" b="1">
                <a:latin typeface="Arial"/>
                <a:cs typeface="Arial"/>
              </a:rPr>
              <a:t>table</a:t>
            </a:r>
            <a:endParaRPr sz="1300">
              <a:latin typeface="Arial"/>
              <a:cs typeface="Arial"/>
            </a:endParaRPr>
          </a:p>
        </p:txBody>
      </p:sp>
      <p:sp>
        <p:nvSpPr>
          <p:cNvPr id="11" name="object 11"/>
          <p:cNvSpPr txBox="1"/>
          <p:nvPr/>
        </p:nvSpPr>
        <p:spPr>
          <a:xfrm>
            <a:off x="4194362" y="2000587"/>
            <a:ext cx="1002030" cy="398145"/>
          </a:xfrm>
          <a:prstGeom prst="rect">
            <a:avLst/>
          </a:prstGeom>
        </p:spPr>
        <p:txBody>
          <a:bodyPr wrap="square" lIns="0" tIns="11430" rIns="0" bIns="0" rtlCol="0" vert="horz">
            <a:spAutoFit/>
          </a:bodyPr>
          <a:lstStyle/>
          <a:p>
            <a:pPr marL="12700">
              <a:lnSpc>
                <a:spcPts val="1475"/>
              </a:lnSpc>
              <a:spcBef>
                <a:spcPts val="90"/>
              </a:spcBef>
            </a:pPr>
            <a:r>
              <a:rPr dirty="0" sz="1300" spc="-20" b="1">
                <a:latin typeface="Courier New"/>
                <a:cs typeface="Courier New"/>
              </a:rPr>
              <a:t>REDUCE_SAL</a:t>
            </a:r>
            <a:endParaRPr sz="1300">
              <a:latin typeface="Courier New"/>
              <a:cs typeface="Courier New"/>
            </a:endParaRPr>
          </a:p>
          <a:p>
            <a:pPr marL="12700">
              <a:lnSpc>
                <a:spcPts val="1475"/>
              </a:lnSpc>
            </a:pPr>
            <a:r>
              <a:rPr dirty="0" sz="1300" spc="-15" b="1">
                <a:latin typeface="Arial"/>
                <a:cs typeface="Arial"/>
              </a:rPr>
              <a:t>procedure</a:t>
            </a:r>
            <a:endParaRPr sz="1300">
              <a:latin typeface="Arial"/>
              <a:cs typeface="Arial"/>
            </a:endParaRPr>
          </a:p>
        </p:txBody>
      </p:sp>
      <p:sp>
        <p:nvSpPr>
          <p:cNvPr id="12" name="object 12"/>
          <p:cNvSpPr txBox="1"/>
          <p:nvPr/>
        </p:nvSpPr>
        <p:spPr>
          <a:xfrm>
            <a:off x="4194362" y="2697029"/>
            <a:ext cx="904240" cy="222250"/>
          </a:xfrm>
          <a:prstGeom prst="rect">
            <a:avLst/>
          </a:prstGeom>
        </p:spPr>
        <p:txBody>
          <a:bodyPr wrap="square" lIns="0" tIns="11430" rIns="0" bIns="0" rtlCol="0" vert="horz">
            <a:spAutoFit/>
          </a:bodyPr>
          <a:lstStyle/>
          <a:p>
            <a:pPr marL="12700">
              <a:lnSpc>
                <a:spcPct val="100000"/>
              </a:lnSpc>
              <a:spcBef>
                <a:spcPts val="90"/>
              </a:spcBef>
            </a:pPr>
            <a:r>
              <a:rPr dirty="0" sz="1300" spc="-20" b="1">
                <a:latin typeface="Courier New"/>
                <a:cs typeface="Courier New"/>
              </a:rPr>
              <a:t>RAISE_SAL</a:t>
            </a:r>
            <a:endParaRPr sz="1300">
              <a:latin typeface="Courier New"/>
              <a:cs typeface="Courier New"/>
            </a:endParaRPr>
          </a:p>
        </p:txBody>
      </p:sp>
      <p:sp>
        <p:nvSpPr>
          <p:cNvPr id="13" name="object 13"/>
          <p:cNvSpPr txBox="1"/>
          <p:nvPr/>
        </p:nvSpPr>
        <p:spPr>
          <a:xfrm>
            <a:off x="1372616" y="873506"/>
            <a:ext cx="499046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Another </a:t>
            </a:r>
            <a:r>
              <a:rPr dirty="0" sz="2000" b="1">
                <a:latin typeface="Arial"/>
                <a:cs typeface="Arial"/>
              </a:rPr>
              <a:t>Scenario of Local</a:t>
            </a:r>
            <a:r>
              <a:rPr dirty="0" sz="2000" spc="-25" b="1">
                <a:latin typeface="Arial"/>
                <a:cs typeface="Arial"/>
              </a:rPr>
              <a:t> </a:t>
            </a:r>
            <a:r>
              <a:rPr dirty="0" sz="2000" b="1">
                <a:latin typeface="Arial"/>
                <a:cs typeface="Arial"/>
              </a:rPr>
              <a:t>Dependencies</a:t>
            </a:r>
            <a:endParaRPr sz="2000">
              <a:latin typeface="Arial"/>
              <a:cs typeface="Arial"/>
            </a:endParaRPr>
          </a:p>
        </p:txBody>
      </p:sp>
      <p:sp>
        <p:nvSpPr>
          <p:cNvPr id="14" name="object 14"/>
          <p:cNvSpPr txBox="1"/>
          <p:nvPr/>
        </p:nvSpPr>
        <p:spPr>
          <a:xfrm>
            <a:off x="5311140" y="1664207"/>
            <a:ext cx="1075690" cy="898525"/>
          </a:xfrm>
          <a:prstGeom prst="rect">
            <a:avLst/>
          </a:prstGeom>
          <a:solidFill>
            <a:srgbClr val="CCCCCC"/>
          </a:solidFill>
          <a:ln w="20574">
            <a:solidFill>
              <a:srgbClr val="000000"/>
            </a:solidFill>
          </a:ln>
        </p:spPr>
        <p:txBody>
          <a:bodyPr wrap="square" lIns="0" tIns="45720" rIns="0" bIns="0" rtlCol="0" vert="horz">
            <a:spAutoFit/>
          </a:bodyPr>
          <a:lstStyle/>
          <a:p>
            <a:pPr marL="52705" marR="60325">
              <a:lnSpc>
                <a:spcPct val="98600"/>
              </a:lnSpc>
              <a:spcBef>
                <a:spcPts val="360"/>
              </a:spcBef>
            </a:pPr>
            <a:r>
              <a:rPr dirty="0" sz="650" spc="-10" b="1">
                <a:latin typeface="Arial"/>
                <a:cs typeface="Arial"/>
              </a:rPr>
              <a:t>xxxxxxxxxxxxxxxxxxxxx  vvvvvvvvvvvvvvvvvvvvv  vvvvvvvvvvvvvvvvv  vvvvvvvvvvvvvvvvvvvvv  vvvvvvvvvvvvvvvvvvvvv  vvvvvvxxxxxxxxxxxxxxx  xxxxxxxxxxxxxxxxxxxxx  vvvvvvvvvvvvvvvvvvvvv</a:t>
            </a:r>
            <a:endParaRPr sz="650">
              <a:latin typeface="Arial"/>
              <a:cs typeface="Arial"/>
            </a:endParaRPr>
          </a:p>
        </p:txBody>
      </p:sp>
      <p:graphicFrame>
        <p:nvGraphicFramePr>
          <p:cNvPr id="15" name="object 15"/>
          <p:cNvGraphicFramePr>
            <a:graphicFrameLocks noGrp="1"/>
          </p:cNvGraphicFramePr>
          <p:nvPr/>
        </p:nvGraphicFramePr>
        <p:xfrm>
          <a:off x="3414903" y="2918841"/>
          <a:ext cx="3003550" cy="919480"/>
        </p:xfrm>
        <a:graphic>
          <a:graphicData uri="http://schemas.openxmlformats.org/drawingml/2006/table">
            <a:tbl>
              <a:tblPr firstRow="1" bandRow="1">
                <a:tableStyleId>{2D5ABB26-0587-4C30-8999-92F81FD0307C}</a:tableStyleId>
              </a:tblPr>
              <a:tblGrid>
                <a:gridCol w="1897380"/>
                <a:gridCol w="1075055"/>
              </a:tblGrid>
              <a:tr h="228600">
                <a:tc>
                  <a:txBody>
                    <a:bodyPr/>
                    <a:lstStyle/>
                    <a:p>
                      <a:pPr marL="781685">
                        <a:lnSpc>
                          <a:spcPts val="1210"/>
                        </a:lnSpc>
                      </a:pPr>
                      <a:r>
                        <a:rPr dirty="0" sz="1300" spc="-15" b="1">
                          <a:latin typeface="Arial"/>
                          <a:cs typeface="Arial"/>
                        </a:rPr>
                        <a:t>procedure</a:t>
                      </a:r>
                      <a:endParaRPr sz="1300">
                        <a:latin typeface="Arial"/>
                        <a:cs typeface="Arial"/>
                      </a:endParaRPr>
                    </a:p>
                  </a:txBody>
                  <a:tcPr marL="0" marR="0" marB="0" marT="0">
                    <a:lnR w="28575">
                      <a:solidFill>
                        <a:srgbClr val="000000"/>
                      </a:solidFill>
                      <a:prstDash val="solid"/>
                    </a:lnR>
                    <a:lnB w="28575">
                      <a:solidFill>
                        <a:srgbClr val="000000"/>
                      </a:solidFill>
                      <a:prstDash val="solid"/>
                    </a:lnB>
                  </a:tcPr>
                </a:tc>
                <a:tc>
                  <a:txBody>
                    <a:bodyPr/>
                    <a:lstStyle/>
                    <a:p>
                      <a:pPr marL="52705" marR="60325">
                        <a:lnSpc>
                          <a:spcPts val="770"/>
                        </a:lnSpc>
                        <a:spcBef>
                          <a:spcPts val="385"/>
                        </a:spcBef>
                      </a:pPr>
                      <a:r>
                        <a:rPr dirty="0" sz="650" spc="-10" b="1">
                          <a:latin typeface="Arial"/>
                          <a:cs typeface="Arial"/>
                        </a:rPr>
                        <a:t>xxxxxxxxxxxxxxxxxxxxx  vvvvvvvvvvvvvvvvvvvvv</a:t>
                      </a:r>
                      <a:endParaRPr sz="650">
                        <a:latin typeface="Arial"/>
                        <a:cs typeface="Arial"/>
                      </a:endParaRPr>
                    </a:p>
                  </a:txBody>
                  <a:tcPr marL="0" marR="0" marB="0" marT="48895">
                    <a:lnL w="28575">
                      <a:solidFill>
                        <a:srgbClr val="000000"/>
                      </a:solidFill>
                      <a:prstDash val="solid"/>
                    </a:lnL>
                    <a:lnR w="28575">
                      <a:solidFill>
                        <a:srgbClr val="000000"/>
                      </a:solidFill>
                      <a:prstDash val="solid"/>
                    </a:lnR>
                    <a:lnT w="28575">
                      <a:solidFill>
                        <a:srgbClr val="000000"/>
                      </a:solidFill>
                      <a:prstDash val="solid"/>
                    </a:lnT>
                    <a:solidFill>
                      <a:srgbClr val="CCCCCC"/>
                    </a:solidFill>
                  </a:tcPr>
                </a:tc>
              </a:tr>
              <a:tr h="669798">
                <a:tc>
                  <a:txBody>
                    <a:bodyPr/>
                    <a:lstStyle/>
                    <a:p>
                      <a:pPr>
                        <a:lnSpc>
                          <a:spcPct val="100000"/>
                        </a:lnSpc>
                      </a:pPr>
                      <a:endParaRPr sz="9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52705" marR="60325">
                        <a:lnSpc>
                          <a:spcPct val="98600"/>
                        </a:lnSpc>
                        <a:spcBef>
                          <a:spcPts val="95"/>
                        </a:spcBef>
                      </a:pPr>
                      <a:r>
                        <a:rPr dirty="0" sz="650" spc="-10" b="1">
                          <a:latin typeface="Arial"/>
                          <a:cs typeface="Arial"/>
                        </a:rPr>
                        <a:t>vvvvvvvvvvvvvvvvv  vvvvvvvvvvvvvvvvvvvvv  vvvvvvvvvvvvvvvvvvvvv  vvvvvvxxxxxxxxxxxxxxx  xxxxxxxxxxxxxxxxxxxxx  vvvvvvvvvvvvvvvvvvvvv</a:t>
                      </a:r>
                      <a:endParaRPr sz="650">
                        <a:latin typeface="Arial"/>
                        <a:cs typeface="Arial"/>
                      </a:endParaRPr>
                    </a:p>
                  </a:txBody>
                  <a:tcPr marL="0" marR="0" marB="0" marT="12065">
                    <a:lnL w="28575">
                      <a:solidFill>
                        <a:srgbClr val="000000"/>
                      </a:solidFill>
                      <a:prstDash val="solid"/>
                    </a:lnL>
                    <a:lnR w="28575">
                      <a:solidFill>
                        <a:srgbClr val="000000"/>
                      </a:solidFill>
                      <a:prstDash val="solid"/>
                    </a:lnR>
                    <a:lnB w="28575">
                      <a:solidFill>
                        <a:srgbClr val="000000"/>
                      </a:solidFill>
                      <a:prstDash val="solid"/>
                    </a:lnB>
                    <a:solidFill>
                      <a:srgbClr val="CCCCCC"/>
                    </a:solidFill>
                  </a:tcPr>
                </a:tc>
              </a:tr>
            </a:tbl>
          </a:graphicData>
        </a:graphic>
      </p:graphicFrame>
      <p:sp>
        <p:nvSpPr>
          <p:cNvPr id="16" name="object 16"/>
          <p:cNvSpPr txBox="1"/>
          <p:nvPr/>
        </p:nvSpPr>
        <p:spPr>
          <a:xfrm>
            <a:off x="1338072" y="4479106"/>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17" name="object 17"/>
          <p:cNvSpPr/>
          <p:nvPr/>
        </p:nvSpPr>
        <p:spPr>
          <a:xfrm>
            <a:off x="1245869" y="3565397"/>
            <a:ext cx="4046981" cy="1054608"/>
          </a:xfrm>
          <a:prstGeom prst="rect">
            <a:avLst/>
          </a:prstGeom>
          <a:blipFill>
            <a:blip r:embed="rId3" cstate="print"/>
            <a:stretch>
              <a:fillRect/>
            </a:stretch>
          </a:blipFill>
        </p:spPr>
        <p:txBody>
          <a:bodyPr wrap="square" lIns="0" tIns="0" rIns="0" bIns="0" rtlCol="0"/>
          <a:lstStyle/>
          <a:p/>
        </p:txBody>
      </p:sp>
      <p:sp>
        <p:nvSpPr>
          <p:cNvPr id="18" name="object 18"/>
          <p:cNvSpPr txBox="1"/>
          <p:nvPr/>
        </p:nvSpPr>
        <p:spPr>
          <a:xfrm>
            <a:off x="731012" y="5608160"/>
            <a:ext cx="6266815" cy="223710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Another Scenario </a:t>
            </a:r>
            <a:r>
              <a:rPr dirty="0" sz="1300" b="1">
                <a:latin typeface="Arial"/>
                <a:cs typeface="Arial"/>
              </a:rPr>
              <a:t>of Local </a:t>
            </a:r>
            <a:r>
              <a:rPr dirty="0" sz="1300" spc="-5" b="1">
                <a:latin typeface="Arial"/>
                <a:cs typeface="Arial"/>
              </a:rPr>
              <a:t>Dependencies</a:t>
            </a:r>
            <a:endParaRPr sz="1300">
              <a:latin typeface="Arial"/>
              <a:cs typeface="Arial"/>
            </a:endParaRPr>
          </a:p>
          <a:p>
            <a:pPr marL="136525">
              <a:lnSpc>
                <a:spcPct val="100000"/>
              </a:lnSpc>
              <a:spcBef>
                <a:spcPts val="365"/>
              </a:spcBef>
            </a:pPr>
            <a:r>
              <a:rPr dirty="0" sz="1300" spc="-5" b="1">
                <a:latin typeface="Times New Roman"/>
                <a:cs typeface="Times New Roman"/>
              </a:rPr>
              <a:t>Example</a:t>
            </a:r>
            <a:r>
              <a:rPr dirty="0" sz="1300" spc="-10" b="1">
                <a:latin typeface="Times New Roman"/>
                <a:cs typeface="Times New Roman"/>
              </a:rPr>
              <a:t> </a:t>
            </a:r>
            <a:r>
              <a:rPr dirty="0" sz="1300" b="1">
                <a:latin typeface="Times New Roman"/>
                <a:cs typeface="Times New Roman"/>
              </a:rPr>
              <a:t>1</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Predict the effect that a change in the definition of a procedure has on the recompilation of a  dependent procedure.</a:t>
            </a:r>
            <a:endParaRPr sz="1300">
              <a:latin typeface="Times New Roman"/>
              <a:cs typeface="Times New Roman"/>
            </a:endParaRPr>
          </a:p>
          <a:p>
            <a:pPr marL="136525" marR="130810">
              <a:lnSpc>
                <a:spcPct val="100000"/>
              </a:lnSpc>
              <a:spcBef>
                <a:spcPts val="305"/>
              </a:spcBef>
            </a:pPr>
            <a:r>
              <a:rPr dirty="0" sz="1300" spc="-5">
                <a:latin typeface="Times New Roman"/>
                <a:cs typeface="Times New Roman"/>
              </a:rPr>
              <a:t>Suppose </a:t>
            </a:r>
            <a:r>
              <a:rPr dirty="0" sz="1300">
                <a:latin typeface="Times New Roman"/>
                <a:cs typeface="Times New Roman"/>
              </a:rPr>
              <a:t>that the</a:t>
            </a:r>
            <a:r>
              <a:rPr dirty="0" sz="1300" spc="-5">
                <a:latin typeface="Times New Roman"/>
                <a:cs typeface="Times New Roman"/>
              </a:rPr>
              <a:t> </a:t>
            </a:r>
            <a:r>
              <a:rPr dirty="0" sz="1300">
                <a:latin typeface="Courier New"/>
                <a:cs typeface="Courier New"/>
              </a:rPr>
              <a:t>RAISE_SAL</a:t>
            </a:r>
            <a:r>
              <a:rPr dirty="0" sz="1300" spc="-459">
                <a:latin typeface="Courier New"/>
                <a:cs typeface="Courier New"/>
              </a:rPr>
              <a:t> </a:t>
            </a:r>
            <a:r>
              <a:rPr dirty="0" sz="1300">
                <a:latin typeface="Times New Roman"/>
                <a:cs typeface="Times New Roman"/>
              </a:rPr>
              <a:t>procedure updates</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 directly,</a:t>
            </a:r>
            <a:r>
              <a:rPr dirty="0" sz="1300" spc="-5">
                <a:latin typeface="Times New Roman"/>
                <a:cs typeface="Times New Roman"/>
              </a:rPr>
              <a:t> </a:t>
            </a:r>
            <a:r>
              <a:rPr dirty="0" sz="1300">
                <a:latin typeface="Times New Roman"/>
                <a:cs typeface="Times New Roman"/>
              </a:rPr>
              <a:t>and that  </a:t>
            </a:r>
            <a:r>
              <a:rPr dirty="0" sz="1300" spc="-5">
                <a:latin typeface="Times New Roman"/>
                <a:cs typeface="Times New Roman"/>
              </a:rPr>
              <a:t>the </a:t>
            </a:r>
            <a:r>
              <a:rPr dirty="0" sz="1300">
                <a:latin typeface="Courier New"/>
                <a:cs typeface="Courier New"/>
              </a:rPr>
              <a:t>REDUCE_SAL </a:t>
            </a:r>
            <a:r>
              <a:rPr dirty="0" sz="1300">
                <a:latin typeface="Times New Roman"/>
                <a:cs typeface="Times New Roman"/>
              </a:rPr>
              <a:t>procedure updates the </a:t>
            </a:r>
            <a:r>
              <a:rPr dirty="0" sz="1300">
                <a:latin typeface="Courier New"/>
                <a:cs typeface="Courier New"/>
              </a:rPr>
              <a:t>EMPLOYEES </a:t>
            </a:r>
            <a:r>
              <a:rPr dirty="0" sz="1300">
                <a:latin typeface="Times New Roman"/>
                <a:cs typeface="Times New Roman"/>
              </a:rPr>
              <a:t>table indirectly by way of  </a:t>
            </a:r>
            <a:r>
              <a:rPr dirty="0" sz="1300">
                <a:latin typeface="Courier New"/>
                <a:cs typeface="Courier New"/>
              </a:rPr>
              <a:t>RAISE_SAL</a:t>
            </a:r>
            <a:r>
              <a:rPr dirty="0" sz="1300">
                <a:latin typeface="Times New Roman"/>
                <a:cs typeface="Times New Roman"/>
              </a:rPr>
              <a:t>.</a:t>
            </a:r>
            <a:endParaRPr sz="1300">
              <a:latin typeface="Times New Roman"/>
              <a:cs typeface="Times New Roman"/>
            </a:endParaRPr>
          </a:p>
          <a:p>
            <a:pPr marL="136525">
              <a:lnSpc>
                <a:spcPts val="1555"/>
              </a:lnSpc>
              <a:spcBef>
                <a:spcPts val="390"/>
              </a:spcBef>
            </a:pPr>
            <a:r>
              <a:rPr dirty="0" sz="1300">
                <a:latin typeface="Times New Roman"/>
                <a:cs typeface="Times New Roman"/>
              </a:rPr>
              <a:t>In each of the following cases, does the </a:t>
            </a:r>
            <a:r>
              <a:rPr dirty="0" sz="1300">
                <a:latin typeface="Courier New"/>
                <a:cs typeface="Courier New"/>
              </a:rPr>
              <a:t>REDUCE_SAL</a:t>
            </a:r>
            <a:r>
              <a:rPr dirty="0" sz="1300" spc="-455">
                <a:latin typeface="Courier New"/>
                <a:cs typeface="Courier New"/>
              </a:rPr>
              <a:t> </a:t>
            </a:r>
            <a:r>
              <a:rPr dirty="0" sz="1300">
                <a:latin typeface="Times New Roman"/>
                <a:cs typeface="Times New Roman"/>
              </a:rPr>
              <a:t>procedure successfully </a:t>
            </a:r>
            <a:r>
              <a:rPr dirty="0" sz="1300" spc="-5">
                <a:latin typeface="Times New Roman"/>
                <a:cs typeface="Times New Roman"/>
              </a:rPr>
              <a:t>recompile?</a:t>
            </a:r>
            <a:endParaRPr sz="1300">
              <a:latin typeface="Times New Roman"/>
              <a:cs typeface="Times New Roman"/>
            </a:endParaRPr>
          </a:p>
          <a:p>
            <a:pPr marL="507365" indent="-248285">
              <a:lnSpc>
                <a:spcPts val="1555"/>
              </a:lnSpc>
              <a:buAutoNum type="arabicPeriod"/>
              <a:tabLst>
                <a:tab pos="508000" algn="l"/>
              </a:tabLst>
            </a:pPr>
            <a:r>
              <a:rPr dirty="0" sz="1300">
                <a:latin typeface="Times New Roman"/>
                <a:cs typeface="Times New Roman"/>
              </a:rPr>
              <a:t>The internal logic of the </a:t>
            </a:r>
            <a:r>
              <a:rPr dirty="0" sz="1300">
                <a:latin typeface="Courier New"/>
                <a:cs typeface="Courier New"/>
              </a:rPr>
              <a:t>RAISE_SAL</a:t>
            </a:r>
            <a:r>
              <a:rPr dirty="0" sz="1300" spc="-455">
                <a:latin typeface="Courier New"/>
                <a:cs typeface="Courier New"/>
              </a:rPr>
              <a:t> </a:t>
            </a:r>
            <a:r>
              <a:rPr dirty="0" sz="1300">
                <a:latin typeface="Times New Roman"/>
                <a:cs typeface="Times New Roman"/>
              </a:rPr>
              <a:t>procedure is modified.</a:t>
            </a:r>
            <a:endParaRPr sz="1300">
              <a:latin typeface="Times New Roman"/>
              <a:cs typeface="Times New Roman"/>
            </a:endParaRPr>
          </a:p>
          <a:p>
            <a:pPr marL="506730" indent="-247650">
              <a:lnSpc>
                <a:spcPct val="100000"/>
              </a:lnSpc>
              <a:buAutoNum type="arabicPeriod"/>
              <a:tabLst>
                <a:tab pos="507365" algn="l"/>
              </a:tabLst>
            </a:pPr>
            <a:r>
              <a:rPr dirty="0" sz="1300" spc="-5">
                <a:latin typeface="Times New Roman"/>
                <a:cs typeface="Times New Roman"/>
              </a:rPr>
              <a:t>One </a:t>
            </a:r>
            <a:r>
              <a:rPr dirty="0" sz="1300">
                <a:latin typeface="Times New Roman"/>
                <a:cs typeface="Times New Roman"/>
              </a:rPr>
              <a:t>of the formal parameters to the </a:t>
            </a:r>
            <a:r>
              <a:rPr dirty="0" sz="1300">
                <a:latin typeface="Courier New"/>
                <a:cs typeface="Courier New"/>
              </a:rPr>
              <a:t>RAISE_SAL</a:t>
            </a:r>
            <a:r>
              <a:rPr dirty="0" sz="1300" spc="-459">
                <a:latin typeface="Courier New"/>
                <a:cs typeface="Courier New"/>
              </a:rPr>
              <a:t> </a:t>
            </a:r>
            <a:r>
              <a:rPr dirty="0" sz="1300">
                <a:latin typeface="Times New Roman"/>
                <a:cs typeface="Times New Roman"/>
              </a:rPr>
              <a:t>procedure is eliminated.</a:t>
            </a:r>
            <a:endParaRPr sz="130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1</a:t>
            </a:r>
            <a:r>
              <a:rPr dirty="0" sz="800" spc="-195">
                <a:latin typeface="Garuda"/>
                <a:cs typeface="Garuda"/>
              </a:rPr>
              <a:t>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300988" y="1691151"/>
            <a:ext cx="904240" cy="440055"/>
          </a:xfrm>
          <a:prstGeom prst="rect">
            <a:avLst/>
          </a:prstGeom>
        </p:spPr>
        <p:txBody>
          <a:bodyPr wrap="square" lIns="0" tIns="21590" rIns="0" bIns="0" rtlCol="0" vert="horz">
            <a:spAutoFit/>
          </a:bodyPr>
          <a:lstStyle/>
          <a:p>
            <a:pPr marL="12700">
              <a:lnSpc>
                <a:spcPct val="100000"/>
              </a:lnSpc>
              <a:spcBef>
                <a:spcPts val="170"/>
              </a:spcBef>
            </a:pPr>
            <a:r>
              <a:rPr dirty="0" sz="1300" spc="-20" b="1">
                <a:latin typeface="Courier New"/>
                <a:cs typeface="Courier New"/>
              </a:rPr>
              <a:t>QUERY_EMP</a:t>
            </a:r>
            <a:endParaRPr sz="1300">
              <a:latin typeface="Courier New"/>
              <a:cs typeface="Courier New"/>
            </a:endParaRPr>
          </a:p>
          <a:p>
            <a:pPr marL="12700">
              <a:lnSpc>
                <a:spcPct val="100000"/>
              </a:lnSpc>
              <a:spcBef>
                <a:spcPts val="75"/>
              </a:spcBef>
            </a:pPr>
            <a:r>
              <a:rPr dirty="0" sz="1300" spc="-15" b="1">
                <a:latin typeface="Arial"/>
                <a:cs typeface="Arial"/>
              </a:rPr>
              <a:t>procedure</a:t>
            </a:r>
            <a:endParaRPr sz="1300">
              <a:latin typeface="Arial"/>
              <a:cs typeface="Arial"/>
            </a:endParaRPr>
          </a:p>
        </p:txBody>
      </p:sp>
      <p:sp>
        <p:nvSpPr>
          <p:cNvPr id="7" name="object 7"/>
          <p:cNvSpPr txBox="1"/>
          <p:nvPr/>
        </p:nvSpPr>
        <p:spPr>
          <a:xfrm>
            <a:off x="2815760" y="1825164"/>
            <a:ext cx="2193290" cy="222250"/>
          </a:xfrm>
          <a:prstGeom prst="rect">
            <a:avLst/>
          </a:prstGeom>
        </p:spPr>
        <p:txBody>
          <a:bodyPr wrap="square" lIns="0" tIns="11430" rIns="0" bIns="0" rtlCol="0" vert="horz">
            <a:spAutoFit/>
          </a:bodyPr>
          <a:lstStyle/>
          <a:p>
            <a:pPr marL="12700">
              <a:lnSpc>
                <a:spcPct val="100000"/>
              </a:lnSpc>
              <a:spcBef>
                <a:spcPts val="90"/>
              </a:spcBef>
            </a:pPr>
            <a:r>
              <a:rPr dirty="0" sz="1300" spc="-15" b="1">
                <a:latin typeface="Courier New"/>
                <a:cs typeface="Courier New"/>
              </a:rPr>
              <a:t>EMPLOYEES</a:t>
            </a:r>
            <a:r>
              <a:rPr dirty="0" sz="1300" spc="-480" b="1">
                <a:latin typeface="Courier New"/>
                <a:cs typeface="Courier New"/>
              </a:rPr>
              <a:t> </a:t>
            </a:r>
            <a:r>
              <a:rPr dirty="0" sz="1300" spc="-10" b="1">
                <a:latin typeface="Arial"/>
                <a:cs typeface="Arial"/>
              </a:rPr>
              <a:t>public </a:t>
            </a:r>
            <a:r>
              <a:rPr dirty="0" sz="1300" spc="-15" b="1">
                <a:latin typeface="Arial"/>
                <a:cs typeface="Arial"/>
              </a:rPr>
              <a:t>synonym</a:t>
            </a:r>
            <a:endParaRPr sz="1300">
              <a:latin typeface="Arial"/>
              <a:cs typeface="Arial"/>
            </a:endParaRPr>
          </a:p>
        </p:txBody>
      </p:sp>
      <p:sp>
        <p:nvSpPr>
          <p:cNvPr id="8" name="object 8"/>
          <p:cNvSpPr txBox="1"/>
          <p:nvPr/>
        </p:nvSpPr>
        <p:spPr>
          <a:xfrm>
            <a:off x="1266697" y="873506"/>
            <a:ext cx="5200650"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A Scenario of Local </a:t>
            </a:r>
            <a:r>
              <a:rPr dirty="0" sz="2000" spc="-5" b="1">
                <a:latin typeface="Arial"/>
                <a:cs typeface="Arial"/>
              </a:rPr>
              <a:t>Naming</a:t>
            </a:r>
            <a:r>
              <a:rPr dirty="0" sz="2000" spc="-30" b="1">
                <a:latin typeface="Arial"/>
                <a:cs typeface="Arial"/>
              </a:rPr>
              <a:t> </a:t>
            </a:r>
            <a:r>
              <a:rPr dirty="0" sz="2000" spc="-5" b="1">
                <a:latin typeface="Arial"/>
                <a:cs typeface="Arial"/>
              </a:rPr>
              <a:t>Dependencies</a:t>
            </a:r>
            <a:endParaRPr sz="2000">
              <a:latin typeface="Arial"/>
              <a:cs typeface="Arial"/>
            </a:endParaRPr>
          </a:p>
        </p:txBody>
      </p:sp>
      <p:sp>
        <p:nvSpPr>
          <p:cNvPr id="9" name="object 9"/>
          <p:cNvSpPr txBox="1"/>
          <p:nvPr/>
        </p:nvSpPr>
        <p:spPr>
          <a:xfrm>
            <a:off x="1280922" y="4504251"/>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sp>
        <p:nvSpPr>
          <p:cNvPr id="10" name="object 10"/>
          <p:cNvSpPr txBox="1"/>
          <p:nvPr/>
        </p:nvSpPr>
        <p:spPr>
          <a:xfrm>
            <a:off x="2811676" y="2968921"/>
            <a:ext cx="218440" cy="243840"/>
          </a:xfrm>
          <a:prstGeom prst="rect">
            <a:avLst/>
          </a:prstGeom>
        </p:spPr>
        <p:txBody>
          <a:bodyPr wrap="square" lIns="0" tIns="0" rIns="0" bIns="0" rtlCol="0" vert="horz">
            <a:spAutoFit/>
          </a:bodyPr>
          <a:lstStyle/>
          <a:p>
            <a:pPr>
              <a:lnSpc>
                <a:spcPts val="1895"/>
              </a:lnSpc>
            </a:pPr>
            <a:r>
              <a:rPr dirty="0" sz="1700" spc="15" b="1">
                <a:latin typeface="Arial"/>
                <a:cs typeface="Arial"/>
              </a:rPr>
              <a:t>…</a:t>
            </a:r>
            <a:endParaRPr sz="1700">
              <a:latin typeface="Arial"/>
              <a:cs typeface="Arial"/>
            </a:endParaRPr>
          </a:p>
        </p:txBody>
      </p:sp>
      <p:grpSp>
        <p:nvGrpSpPr>
          <p:cNvPr id="11" name="object 11"/>
          <p:cNvGrpSpPr/>
          <p:nvPr/>
        </p:nvGrpSpPr>
        <p:grpSpPr>
          <a:xfrm>
            <a:off x="1248854" y="2086846"/>
            <a:ext cx="5255260" cy="2549525"/>
            <a:chOff x="1248854" y="2086846"/>
            <a:chExt cx="5255260" cy="2549525"/>
          </a:xfrm>
        </p:grpSpPr>
        <p:sp>
          <p:nvSpPr>
            <p:cNvPr id="12" name="object 12"/>
            <p:cNvSpPr/>
            <p:nvPr/>
          </p:nvSpPr>
          <p:spPr>
            <a:xfrm>
              <a:off x="1248854" y="3622276"/>
              <a:ext cx="4014279" cy="1013731"/>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2795507" y="2086846"/>
              <a:ext cx="3708162" cy="1013731"/>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2183892" y="2537459"/>
              <a:ext cx="592455" cy="1033780"/>
            </a:xfrm>
            <a:custGeom>
              <a:avLst/>
              <a:gdLst/>
              <a:ahLst/>
              <a:cxnLst/>
              <a:rect l="l" t="t" r="r" b="b"/>
              <a:pathLst>
                <a:path w="592455" h="1033779">
                  <a:moveTo>
                    <a:pt x="66294" y="966216"/>
                  </a:moveTo>
                  <a:lnTo>
                    <a:pt x="0" y="966216"/>
                  </a:lnTo>
                  <a:lnTo>
                    <a:pt x="32766" y="1033272"/>
                  </a:lnTo>
                  <a:lnTo>
                    <a:pt x="66294" y="966216"/>
                  </a:lnTo>
                  <a:close/>
                </a:path>
                <a:path w="592455" h="1033779">
                  <a:moveTo>
                    <a:pt x="592074" y="33528"/>
                  </a:moveTo>
                  <a:lnTo>
                    <a:pt x="525018" y="0"/>
                  </a:lnTo>
                  <a:lnTo>
                    <a:pt x="525018" y="66294"/>
                  </a:lnTo>
                  <a:lnTo>
                    <a:pt x="592074" y="33528"/>
                  </a:lnTo>
                  <a:close/>
                </a:path>
              </a:pathLst>
            </a:custGeom>
            <a:solidFill>
              <a:srgbClr val="000000"/>
            </a:solidFill>
          </p:spPr>
          <p:txBody>
            <a:bodyPr wrap="square" lIns="0" tIns="0" rIns="0" bIns="0" rtlCol="0"/>
            <a:lstStyle/>
            <a:p/>
          </p:txBody>
        </p:sp>
      </p:grpSp>
      <p:graphicFrame>
        <p:nvGraphicFramePr>
          <p:cNvPr id="15" name="object 15"/>
          <p:cNvGraphicFramePr>
            <a:graphicFrameLocks noGrp="1"/>
          </p:cNvGraphicFramePr>
          <p:nvPr/>
        </p:nvGraphicFramePr>
        <p:xfrm>
          <a:off x="1259966" y="2161413"/>
          <a:ext cx="1450975" cy="1354455"/>
        </p:xfrm>
        <a:graphic>
          <a:graphicData uri="http://schemas.openxmlformats.org/drawingml/2006/table">
            <a:tbl>
              <a:tblPr firstRow="1" bandRow="1">
                <a:tableStyleId>{2D5ABB26-0587-4C30-8999-92F81FD0307C}</a:tableStyleId>
              </a:tblPr>
              <a:tblGrid>
                <a:gridCol w="946150"/>
                <a:gridCol w="129540"/>
                <a:gridCol w="364490"/>
              </a:tblGrid>
              <a:tr h="147745">
                <a:tc gridSpan="2">
                  <a:txBody>
                    <a:bodyPr/>
                    <a:lstStyle/>
                    <a:p>
                      <a:pPr marL="63500">
                        <a:lnSpc>
                          <a:spcPts val="710"/>
                        </a:lnSpc>
                        <a:spcBef>
                          <a:spcPts val="350"/>
                        </a:spcBef>
                      </a:pPr>
                      <a:r>
                        <a:rPr dirty="0" sz="650" spc="-10" b="1">
                          <a:latin typeface="Arial"/>
                          <a:cs typeface="Arial"/>
                        </a:rPr>
                        <a:t>xxxxxxxxxxxxxxxxxxxxx</a:t>
                      </a:r>
                      <a:endParaRPr sz="650">
                        <a:latin typeface="Arial"/>
                        <a:cs typeface="Arial"/>
                      </a:endParaRPr>
                    </a:p>
                  </a:txBody>
                  <a:tcPr marL="0" marR="0" marB="0" marT="44450">
                    <a:lnL w="28575">
                      <a:solidFill>
                        <a:srgbClr val="000000"/>
                      </a:solidFill>
                      <a:prstDash val="solid"/>
                    </a:lnL>
                    <a:lnR w="28575">
                      <a:solidFill>
                        <a:srgbClr val="000000"/>
                      </a:solidFill>
                      <a:prstDash val="solid"/>
                    </a:lnR>
                    <a:lnT w="28575">
                      <a:solidFill>
                        <a:srgbClr val="000000"/>
                      </a:solidFill>
                      <a:prstDash val="solid"/>
                    </a:lnT>
                    <a:solidFill>
                      <a:srgbClr val="CCCCCC"/>
                    </a:solidFill>
                  </a:tcPr>
                </a:tc>
                <a:tc hMerge="1">
                  <a:txBody>
                    <a:bodyPr/>
                    <a:lstStyle/>
                    <a:p>
                      <a:pPr/>
                    </a:p>
                  </a:txBody>
                  <a:tcPr marL="0" marR="0" marB="0" marT="0"/>
                </a:tc>
                <a:tc rowSpan="4">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lnB w="28575">
                      <a:solidFill>
                        <a:srgbClr val="000000"/>
                      </a:solidFill>
                      <a:prstDash val="solid"/>
                    </a:lnB>
                  </a:tcPr>
                </a:tc>
              </a:tr>
              <a:tr h="97514">
                <a:tc gridSpan="2">
                  <a:txBody>
                    <a:bodyPr/>
                    <a:lstStyle/>
                    <a:p>
                      <a:pPr marL="63500">
                        <a:lnSpc>
                          <a:spcPts val="670"/>
                        </a:lnSpc>
                      </a:pPr>
                      <a:r>
                        <a:rPr dirty="0" sz="650" spc="-10" b="1">
                          <a:latin typeface="Arial"/>
                          <a:cs typeface="Arial"/>
                        </a:rPr>
                        <a:t>vvvvvvvvvvvvvvvvvvvvv</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B w="28575">
                      <a:solidFill>
                        <a:srgbClr val="000000"/>
                      </a:solidFill>
                      <a:prstDash val="solid"/>
                    </a:lnB>
                  </a:tcPr>
                </a:tc>
              </a:tr>
              <a:tr h="97922">
                <a:tc gridSpan="2">
                  <a:txBody>
                    <a:bodyPr/>
                    <a:lstStyle/>
                    <a:p>
                      <a:pPr marL="63500">
                        <a:lnSpc>
                          <a:spcPts val="670"/>
                        </a:lnSpc>
                      </a:pPr>
                      <a:r>
                        <a:rPr dirty="0" sz="650" spc="-10" b="1">
                          <a:latin typeface="Arial"/>
                          <a:cs typeface="Arial"/>
                        </a:rPr>
                        <a:t>vvvvvvvvvvvvvvvvv</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B w="28575">
                      <a:solidFill>
                        <a:srgbClr val="000000"/>
                      </a:solidFill>
                      <a:prstDash val="solid"/>
                    </a:lnB>
                  </a:tcPr>
                </a:tc>
              </a:tr>
              <a:tr h="55343">
                <a:tc gridSpan="2" rowSpan="2">
                  <a:txBody>
                    <a:bodyPr/>
                    <a:lstStyle/>
                    <a:p>
                      <a:pPr marL="63500">
                        <a:lnSpc>
                          <a:spcPts val="670"/>
                        </a:lnSpc>
                      </a:pPr>
                      <a:r>
                        <a:rPr dirty="0" sz="650" spc="-10" b="1">
                          <a:latin typeface="Arial"/>
                          <a:cs typeface="Arial"/>
                        </a:rPr>
                        <a:t>vvvvvvvvvvvvvvvvvvvvv</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rowSpan="2" hMerge="1">
                  <a:txBody>
                    <a:bodyPr/>
                    <a:lstStyle/>
                    <a:p>
                      <a:pPr/>
                    </a:p>
                  </a:txBody>
                  <a:tcPr marL="0" marR="0" marB="0" marT="0"/>
                </a:tc>
                <a:tc vMerge="1">
                  <a:txBody>
                    <a:bodyPr/>
                    <a:lstStyle/>
                    <a:p>
                      <a:pPr/>
                    </a:p>
                  </a:txBody>
                  <a:tcPr marL="0" marR="0" marB="0" marT="0">
                    <a:lnL w="28575">
                      <a:solidFill>
                        <a:srgbClr val="000000"/>
                      </a:solidFill>
                      <a:prstDash val="solid"/>
                    </a:lnL>
                    <a:lnB w="28575">
                      <a:solidFill>
                        <a:srgbClr val="000000"/>
                      </a:solidFill>
                      <a:prstDash val="solid"/>
                    </a:lnB>
                  </a:tcPr>
                </a:tc>
              </a:tr>
              <a:tr h="42578">
                <a:tc gridSpan="2" vMerge="1">
                  <a:txBody>
                    <a:bodyPr/>
                    <a:lstStyle/>
                    <a:p>
                      <a:pPr/>
                    </a:p>
                  </a:txBody>
                  <a:tcPr marL="0" marR="0" marB="0" marT="0">
                    <a:lnL w="28575">
                      <a:solidFill>
                        <a:srgbClr val="000000"/>
                      </a:solidFill>
                      <a:prstDash val="solid"/>
                    </a:lnL>
                    <a:lnR w="28575">
                      <a:solidFill>
                        <a:srgbClr val="000000"/>
                      </a:solidFill>
                      <a:prstDash val="solid"/>
                    </a:lnR>
                    <a:solidFill>
                      <a:srgbClr val="CCCCCC"/>
                    </a:solidFill>
                  </a:tcPr>
                </a:tc>
                <a:tc hMerge="1" vMerge="1">
                  <a:txBody>
                    <a:bodyPr/>
                    <a:lstStyle/>
                    <a:p>
                      <a:pPr/>
                    </a:p>
                  </a:txBody>
                  <a:tcPr marL="0" marR="0" marB="0" marT="0"/>
                </a:tc>
                <a:tc rowSpan="5">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lnT w="28575">
                      <a:solidFill>
                        <a:srgbClr val="000000"/>
                      </a:solidFill>
                      <a:prstDash val="solid"/>
                    </a:lnT>
                  </a:tcPr>
                </a:tc>
              </a:tr>
              <a:tr h="97514">
                <a:tc gridSpan="2">
                  <a:txBody>
                    <a:bodyPr/>
                    <a:lstStyle/>
                    <a:p>
                      <a:pPr marL="63500">
                        <a:lnSpc>
                          <a:spcPts val="670"/>
                        </a:lnSpc>
                      </a:pPr>
                      <a:r>
                        <a:rPr dirty="0" sz="650" spc="-10" b="1">
                          <a:latin typeface="Arial"/>
                          <a:cs typeface="Arial"/>
                        </a:rPr>
                        <a:t>vvvvvvvvvvvvvvvvvvvvv</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T w="28575">
                      <a:solidFill>
                        <a:srgbClr val="000000"/>
                      </a:solidFill>
                      <a:prstDash val="solid"/>
                    </a:lnT>
                  </a:tcPr>
                </a:tc>
              </a:tr>
              <a:tr h="97514">
                <a:tc gridSpan="2">
                  <a:txBody>
                    <a:bodyPr/>
                    <a:lstStyle/>
                    <a:p>
                      <a:pPr marL="63500">
                        <a:lnSpc>
                          <a:spcPts val="670"/>
                        </a:lnSpc>
                      </a:pPr>
                      <a:r>
                        <a:rPr dirty="0" sz="650" spc="-10" b="1">
                          <a:latin typeface="Arial"/>
                          <a:cs typeface="Arial"/>
                        </a:rPr>
                        <a:t>vvvvvvxxxxxxxxxxxxxxx</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T w="28575">
                      <a:solidFill>
                        <a:srgbClr val="000000"/>
                      </a:solidFill>
                      <a:prstDash val="solid"/>
                    </a:lnT>
                  </a:tcPr>
                </a:tc>
              </a:tr>
              <a:tr h="97514">
                <a:tc gridSpan="2">
                  <a:txBody>
                    <a:bodyPr/>
                    <a:lstStyle/>
                    <a:p>
                      <a:pPr marL="63500">
                        <a:lnSpc>
                          <a:spcPts val="670"/>
                        </a:lnSpc>
                      </a:pPr>
                      <a:r>
                        <a:rPr dirty="0" sz="650" spc="-10" b="1">
                          <a:latin typeface="Arial"/>
                          <a:cs typeface="Arial"/>
                        </a:rPr>
                        <a:t>xxxxxxxxxxxxxxxxxxxxx</a:t>
                      </a:r>
                      <a:endParaRPr sz="650">
                        <a:latin typeface="Arial"/>
                        <a:cs typeface="Arial"/>
                      </a:endParaRPr>
                    </a:p>
                  </a:txBody>
                  <a:tcPr marL="0" marR="0" marB="0" marT="0">
                    <a:lnL w="28575">
                      <a:solidFill>
                        <a:srgbClr val="000000"/>
                      </a:solidFill>
                      <a:prstDash val="solid"/>
                    </a:lnL>
                    <a:lnR w="28575">
                      <a:solidFill>
                        <a:srgbClr val="000000"/>
                      </a:solidFill>
                      <a:prstDash val="solid"/>
                    </a:lnR>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T w="28575">
                      <a:solidFill>
                        <a:srgbClr val="000000"/>
                      </a:solidFill>
                      <a:prstDash val="solid"/>
                    </a:lnT>
                  </a:tcPr>
                </a:tc>
              </a:tr>
              <a:tr h="164749">
                <a:tc gridSpan="2">
                  <a:txBody>
                    <a:bodyPr/>
                    <a:lstStyle/>
                    <a:p>
                      <a:pPr marL="63500">
                        <a:lnSpc>
                          <a:spcPts val="735"/>
                        </a:lnSpc>
                      </a:pPr>
                      <a:r>
                        <a:rPr dirty="0" sz="650" spc="-10" b="1">
                          <a:latin typeface="Arial"/>
                          <a:cs typeface="Arial"/>
                        </a:rPr>
                        <a:t>vvvvvvvvvvvvvvvvvvvvv</a:t>
                      </a:r>
                      <a:endParaRPr sz="650">
                        <a:latin typeface="Arial"/>
                        <a:cs typeface="Arial"/>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CCCCCC"/>
                    </a:solidFill>
                  </a:tcPr>
                </a:tc>
                <a:tc hMerge="1">
                  <a:txBody>
                    <a:bodyPr/>
                    <a:lstStyle/>
                    <a:p>
                      <a:pPr/>
                    </a:p>
                  </a:txBody>
                  <a:tcPr marL="0" marR="0" marB="0" marT="0"/>
                </a:tc>
                <a:tc vMerge="1">
                  <a:txBody>
                    <a:bodyPr/>
                    <a:lstStyle/>
                    <a:p>
                      <a:pPr/>
                    </a:p>
                  </a:txBody>
                  <a:tcPr marL="0" marR="0" marB="0" marT="0">
                    <a:lnL w="28575">
                      <a:solidFill>
                        <a:srgbClr val="000000"/>
                      </a:solidFill>
                      <a:prstDash val="solid"/>
                    </a:lnL>
                    <a:lnT w="28575">
                      <a:solidFill>
                        <a:srgbClr val="000000"/>
                      </a:solidFill>
                      <a:prstDash val="solid"/>
                    </a:lnT>
                  </a:tcPr>
                </a:tc>
              </a:tr>
              <a:tr h="435101">
                <a:tc>
                  <a:txBody>
                    <a:bodyPr/>
                    <a:lstStyle/>
                    <a:p>
                      <a:pPr marL="31115">
                        <a:lnSpc>
                          <a:spcPts val="1520"/>
                        </a:lnSpc>
                        <a:spcBef>
                          <a:spcPts val="940"/>
                        </a:spcBef>
                      </a:pPr>
                      <a:r>
                        <a:rPr dirty="0" sz="1300" spc="-20" b="1">
                          <a:latin typeface="Courier New"/>
                          <a:cs typeface="Courier New"/>
                        </a:rPr>
                        <a:t>EMPLOYEES</a:t>
                      </a:r>
                      <a:endParaRPr sz="1300">
                        <a:latin typeface="Courier New"/>
                        <a:cs typeface="Courier New"/>
                      </a:endParaRPr>
                    </a:p>
                    <a:p>
                      <a:pPr marL="31115">
                        <a:lnSpc>
                          <a:spcPts val="865"/>
                        </a:lnSpc>
                      </a:pPr>
                      <a:r>
                        <a:rPr dirty="0" sz="1300" spc="-10" b="1">
                          <a:latin typeface="Arial"/>
                          <a:cs typeface="Arial"/>
                        </a:rPr>
                        <a:t>table</a:t>
                      </a:r>
                      <a:endParaRPr sz="1300">
                        <a:latin typeface="Arial"/>
                        <a:cs typeface="Arial"/>
                      </a:endParaRPr>
                    </a:p>
                  </a:txBody>
                  <a:tcPr marL="0" marR="0" marB="0" marT="119380">
                    <a:lnR w="28575">
                      <a:solidFill>
                        <a:srgbClr val="000000"/>
                      </a:solidFill>
                      <a:prstDash val="solid"/>
                    </a:lnR>
                    <a:lnT w="28575">
                      <a:solidFill>
                        <a:srgbClr val="000000"/>
                      </a:solidFill>
                      <a:prstDash val="solid"/>
                    </a:lnT>
                  </a:tcPr>
                </a:tc>
                <a:tc gridSpan="2">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tcPr>
                </a:tc>
                <a:tc hMerge="1">
                  <a:txBody>
                    <a:bodyPr/>
                    <a:lstStyle/>
                    <a:p>
                      <a:pPr/>
                    </a:p>
                  </a:txBody>
                  <a:tcPr marL="0" marR="0" marB="0" marT="0"/>
                </a:tc>
              </a:tr>
            </a:tbl>
          </a:graphicData>
        </a:graphic>
      </p:graphicFrame>
      <p:sp>
        <p:nvSpPr>
          <p:cNvPr id="16" name="object 16"/>
          <p:cNvSpPr/>
          <p:nvPr/>
        </p:nvSpPr>
        <p:spPr>
          <a:xfrm>
            <a:off x="2418969" y="2433447"/>
            <a:ext cx="254507" cy="288035"/>
          </a:xfrm>
          <a:prstGeom prst="rect">
            <a:avLst/>
          </a:prstGeom>
          <a:blipFill>
            <a:blip r:embed="rId4" cstate="print"/>
            <a:stretch>
              <a:fillRect/>
            </a:stretch>
          </a:blipFill>
        </p:spPr>
        <p:txBody>
          <a:bodyPr wrap="square" lIns="0" tIns="0" rIns="0" bIns="0" rtlCol="0"/>
          <a:lstStyle/>
          <a:p/>
        </p:txBody>
      </p:sp>
      <p:sp>
        <p:nvSpPr>
          <p:cNvPr id="17" name="object 17"/>
          <p:cNvSpPr txBox="1"/>
          <p:nvPr/>
        </p:nvSpPr>
        <p:spPr>
          <a:xfrm>
            <a:off x="731012" y="5608160"/>
            <a:ext cx="6202045" cy="282702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A </a:t>
            </a:r>
            <a:r>
              <a:rPr dirty="0" sz="1300" spc="-5" b="1">
                <a:latin typeface="Arial"/>
                <a:cs typeface="Arial"/>
              </a:rPr>
              <a:t>Scenario </a:t>
            </a:r>
            <a:r>
              <a:rPr dirty="0" sz="1300" b="1">
                <a:latin typeface="Arial"/>
                <a:cs typeface="Arial"/>
              </a:rPr>
              <a:t>of </a:t>
            </a:r>
            <a:r>
              <a:rPr dirty="0" sz="1300" spc="-5" b="1">
                <a:latin typeface="Arial"/>
                <a:cs typeface="Arial"/>
              </a:rPr>
              <a:t>Local Naming</a:t>
            </a:r>
            <a:r>
              <a:rPr dirty="0" sz="1300" spc="15" b="1">
                <a:latin typeface="Arial"/>
                <a:cs typeface="Arial"/>
              </a:rPr>
              <a:t> </a:t>
            </a:r>
            <a:r>
              <a:rPr dirty="0" sz="1300" spc="-5" b="1">
                <a:latin typeface="Arial"/>
                <a:cs typeface="Arial"/>
              </a:rPr>
              <a:t>Dependencies</a:t>
            </a:r>
            <a:endParaRPr sz="1300">
              <a:latin typeface="Arial"/>
              <a:cs typeface="Arial"/>
            </a:endParaRPr>
          </a:p>
          <a:p>
            <a:pPr marL="136525">
              <a:lnSpc>
                <a:spcPct val="100000"/>
              </a:lnSpc>
              <a:spcBef>
                <a:spcPts val="365"/>
              </a:spcBef>
            </a:pPr>
            <a:r>
              <a:rPr dirty="0" sz="1300" spc="-5" b="1">
                <a:latin typeface="Times New Roman"/>
                <a:cs typeface="Times New Roman"/>
              </a:rPr>
              <a:t>Example</a:t>
            </a:r>
            <a:r>
              <a:rPr dirty="0" sz="1300" spc="-10" b="1">
                <a:latin typeface="Times New Roman"/>
                <a:cs typeface="Times New Roman"/>
              </a:rPr>
              <a:t> </a:t>
            </a:r>
            <a:r>
              <a:rPr dirty="0" sz="1300" b="1">
                <a:latin typeface="Times New Roman"/>
                <a:cs typeface="Times New Roman"/>
              </a:rPr>
              <a:t>2</a:t>
            </a:r>
            <a:endParaRPr sz="1300">
              <a:latin typeface="Times New Roman"/>
              <a:cs typeface="Times New Roman"/>
            </a:endParaRPr>
          </a:p>
          <a:p>
            <a:pPr marL="136525" marR="317500">
              <a:lnSpc>
                <a:spcPct val="100000"/>
              </a:lnSpc>
              <a:spcBef>
                <a:spcPts val="225"/>
              </a:spcBef>
            </a:pPr>
            <a:r>
              <a:rPr dirty="0" sz="1300">
                <a:latin typeface="Times New Roman"/>
                <a:cs typeface="Times New Roman"/>
              </a:rPr>
              <a:t>Be aware of the subtle case in which the creation of a table, view, or synonym may  unexpectedly invalidate a dependent object because it interferes </a:t>
            </a:r>
            <a:r>
              <a:rPr dirty="0" sz="1300" spc="-5">
                <a:latin typeface="Times New Roman"/>
                <a:cs typeface="Times New Roman"/>
              </a:rPr>
              <a:t>with </a:t>
            </a:r>
            <a:r>
              <a:rPr dirty="0" sz="1300">
                <a:latin typeface="Times New Roman"/>
                <a:cs typeface="Times New Roman"/>
              </a:rPr>
              <a:t>the Oracle server  hierarchy for resolving name</a:t>
            </a:r>
            <a:r>
              <a:rPr dirty="0" sz="1300" spc="-15">
                <a:latin typeface="Times New Roman"/>
                <a:cs typeface="Times New Roman"/>
              </a:rPr>
              <a:t> </a:t>
            </a:r>
            <a:r>
              <a:rPr dirty="0" sz="1300">
                <a:latin typeface="Times New Roman"/>
                <a:cs typeface="Times New Roman"/>
              </a:rPr>
              <a:t>references.</a:t>
            </a:r>
            <a:endParaRPr sz="1300">
              <a:latin typeface="Times New Roman"/>
              <a:cs typeface="Times New Roman"/>
            </a:endParaRPr>
          </a:p>
          <a:p>
            <a:pPr marL="136525" marR="137160">
              <a:lnSpc>
                <a:spcPct val="109600"/>
              </a:lnSpc>
              <a:spcBef>
                <a:spcPts val="75"/>
              </a:spcBef>
            </a:pPr>
            <a:r>
              <a:rPr dirty="0" sz="1300">
                <a:latin typeface="Times New Roman"/>
                <a:cs typeface="Times New Roman"/>
              </a:rPr>
              <a:t>Predict the effect that the name of a new object has upon a dependent procedure.  </a:t>
            </a:r>
            <a:r>
              <a:rPr dirty="0" sz="1300" spc="-5">
                <a:latin typeface="Times New Roman"/>
                <a:cs typeface="Times New Roman"/>
              </a:rPr>
              <a:t>Suppose </a:t>
            </a:r>
            <a:r>
              <a:rPr dirty="0" sz="1300">
                <a:latin typeface="Times New Roman"/>
                <a:cs typeface="Times New Roman"/>
              </a:rPr>
              <a:t>that your </a:t>
            </a:r>
            <a:r>
              <a:rPr dirty="0" sz="1300">
                <a:latin typeface="Courier New"/>
                <a:cs typeface="Courier New"/>
              </a:rPr>
              <a:t>QUERY_EMP</a:t>
            </a:r>
            <a:r>
              <a:rPr dirty="0" sz="1300" spc="-459">
                <a:latin typeface="Courier New"/>
                <a:cs typeface="Courier New"/>
              </a:rPr>
              <a:t> </a:t>
            </a:r>
            <a:r>
              <a:rPr dirty="0" sz="1300">
                <a:latin typeface="Times New Roman"/>
                <a:cs typeface="Times New Roman"/>
              </a:rPr>
              <a:t>procedure originally referenced a public synonym called</a:t>
            </a:r>
            <a:endParaRPr sz="1300">
              <a:latin typeface="Times New Roman"/>
              <a:cs typeface="Times New Roman"/>
            </a:endParaRPr>
          </a:p>
          <a:p>
            <a:pPr marL="136525" marR="5080" indent="-635">
              <a:lnSpc>
                <a:spcPct val="100000"/>
              </a:lnSpc>
            </a:pPr>
            <a:r>
              <a:rPr dirty="0" sz="1300">
                <a:latin typeface="Courier New"/>
                <a:cs typeface="Courier New"/>
              </a:rPr>
              <a:t>EMPLOYEES</a:t>
            </a:r>
            <a:r>
              <a:rPr dirty="0" sz="1300">
                <a:latin typeface="Times New Roman"/>
                <a:cs typeface="Times New Roman"/>
              </a:rPr>
              <a:t>. </a:t>
            </a:r>
            <a:r>
              <a:rPr dirty="0" sz="1300" spc="-5">
                <a:latin typeface="Times New Roman"/>
                <a:cs typeface="Times New Roman"/>
              </a:rPr>
              <a:t>However, </a:t>
            </a:r>
            <a:r>
              <a:rPr dirty="0" sz="1300">
                <a:latin typeface="Times New Roman"/>
                <a:cs typeface="Times New Roman"/>
              </a:rPr>
              <a:t>you have just created a new table called </a:t>
            </a:r>
            <a:r>
              <a:rPr dirty="0" sz="1300">
                <a:latin typeface="Courier New"/>
                <a:cs typeface="Courier New"/>
              </a:rPr>
              <a:t>EMPLOYEES</a:t>
            </a:r>
            <a:r>
              <a:rPr dirty="0" sz="1300" spc="-520">
                <a:latin typeface="Courier New"/>
                <a:cs typeface="Courier New"/>
              </a:rPr>
              <a:t> </a:t>
            </a:r>
            <a:r>
              <a:rPr dirty="0" sz="1300">
                <a:latin typeface="Times New Roman"/>
                <a:cs typeface="Times New Roman"/>
              </a:rPr>
              <a:t>within your  </a:t>
            </a:r>
            <a:r>
              <a:rPr dirty="0" sz="1300" spc="-5">
                <a:latin typeface="Times New Roman"/>
                <a:cs typeface="Times New Roman"/>
              </a:rPr>
              <a:t>own </a:t>
            </a:r>
            <a:r>
              <a:rPr dirty="0" sz="1300">
                <a:latin typeface="Times New Roman"/>
                <a:cs typeface="Times New Roman"/>
              </a:rPr>
              <a:t>schema. Does this change invalidate the procedure? Which of the two </a:t>
            </a:r>
            <a:r>
              <a:rPr dirty="0" sz="1300">
                <a:latin typeface="Courier New"/>
                <a:cs typeface="Courier New"/>
              </a:rPr>
              <a:t>EMPLOYEES  </a:t>
            </a:r>
            <a:r>
              <a:rPr dirty="0" sz="1300">
                <a:latin typeface="Times New Roman"/>
                <a:cs typeface="Times New Roman"/>
              </a:rPr>
              <a:t>objects does </a:t>
            </a:r>
            <a:r>
              <a:rPr dirty="0" sz="1300">
                <a:latin typeface="Courier New"/>
                <a:cs typeface="Courier New"/>
              </a:rPr>
              <a:t>QUERY_EMP</a:t>
            </a:r>
            <a:r>
              <a:rPr dirty="0" sz="1300" spc="-465">
                <a:latin typeface="Courier New"/>
                <a:cs typeface="Courier New"/>
              </a:rPr>
              <a:t> </a:t>
            </a:r>
            <a:r>
              <a:rPr dirty="0" sz="1300">
                <a:latin typeface="Times New Roman"/>
                <a:cs typeface="Times New Roman"/>
              </a:rPr>
              <a:t>reference when the procedure recompiles?</a:t>
            </a:r>
            <a:endParaRPr sz="1300">
              <a:latin typeface="Times New Roman"/>
              <a:cs typeface="Times New Roman"/>
            </a:endParaRPr>
          </a:p>
          <a:p>
            <a:pPr marL="136525" marR="449580">
              <a:lnSpc>
                <a:spcPct val="105000"/>
              </a:lnSpc>
              <a:spcBef>
                <a:spcPts val="140"/>
              </a:spcBef>
            </a:pPr>
            <a:r>
              <a:rPr dirty="0" sz="1300" spc="-5">
                <a:latin typeface="Times New Roman"/>
                <a:cs typeface="Times New Roman"/>
              </a:rPr>
              <a:t>Now suppose </a:t>
            </a:r>
            <a:r>
              <a:rPr dirty="0" sz="1300">
                <a:latin typeface="Times New Roman"/>
                <a:cs typeface="Times New Roman"/>
              </a:rPr>
              <a:t>that you drop your private </a:t>
            </a:r>
            <a:r>
              <a:rPr dirty="0" sz="1300">
                <a:latin typeface="Courier New"/>
                <a:cs typeface="Courier New"/>
              </a:rPr>
              <a:t>EMPLOYEES</a:t>
            </a:r>
            <a:r>
              <a:rPr dirty="0" sz="1300" spc="-500">
                <a:latin typeface="Courier New"/>
                <a:cs typeface="Courier New"/>
              </a:rPr>
              <a:t> </a:t>
            </a:r>
            <a:r>
              <a:rPr dirty="0" sz="1300">
                <a:latin typeface="Times New Roman"/>
                <a:cs typeface="Times New Roman"/>
              </a:rPr>
              <a:t>table. Does this invalidate the  procedure? What </a:t>
            </a:r>
            <a:r>
              <a:rPr dirty="0" sz="1300" spc="-5">
                <a:latin typeface="Times New Roman"/>
                <a:cs typeface="Times New Roman"/>
              </a:rPr>
              <a:t>happens when </a:t>
            </a:r>
            <a:r>
              <a:rPr dirty="0" sz="1300">
                <a:latin typeface="Times New Roman"/>
                <a:cs typeface="Times New Roman"/>
              </a:rPr>
              <a:t>the procedure</a:t>
            </a:r>
            <a:r>
              <a:rPr dirty="0" sz="1300" spc="5">
                <a:latin typeface="Times New Roman"/>
                <a:cs typeface="Times New Roman"/>
              </a:rPr>
              <a:t> </a:t>
            </a:r>
            <a:r>
              <a:rPr dirty="0" sz="1300">
                <a:latin typeface="Times New Roman"/>
                <a:cs typeface="Times New Roman"/>
              </a:rPr>
              <a:t>recompiles?</a:t>
            </a:r>
            <a:endParaRPr sz="1300">
              <a:latin typeface="Times New Roman"/>
              <a:cs typeface="Times New Roman"/>
            </a:endParaRPr>
          </a:p>
          <a:p>
            <a:pPr marL="136525">
              <a:lnSpc>
                <a:spcPct val="100000"/>
              </a:lnSpc>
              <a:spcBef>
                <a:spcPts val="150"/>
              </a:spcBef>
            </a:pPr>
            <a:r>
              <a:rPr dirty="0" sz="1300" spc="-5">
                <a:latin typeface="Times New Roman"/>
                <a:cs typeface="Times New Roman"/>
              </a:rPr>
              <a:t>You </a:t>
            </a:r>
            <a:r>
              <a:rPr dirty="0" sz="1300">
                <a:latin typeface="Times New Roman"/>
                <a:cs typeface="Times New Roman"/>
              </a:rPr>
              <a:t>can track security dependencies in the </a:t>
            </a:r>
            <a:r>
              <a:rPr dirty="0" sz="1300">
                <a:latin typeface="Courier New"/>
                <a:cs typeface="Courier New"/>
              </a:rPr>
              <a:t>USER_TAB_PRIVS</a:t>
            </a:r>
            <a:r>
              <a:rPr dirty="0" sz="1300" spc="-465">
                <a:latin typeface="Courier New"/>
                <a:cs typeface="Courier New"/>
              </a:rPr>
              <a:t> </a:t>
            </a:r>
            <a:r>
              <a:rPr dirty="0" sz="1300">
                <a:latin typeface="Times New Roman"/>
                <a:cs typeface="Times New Roman"/>
              </a:rPr>
              <a:t>data dictionary view.</a:t>
            </a:r>
            <a:endParaRPr sz="1300">
              <a:latin typeface="Times New Roman"/>
              <a:cs typeface="Times New Roman"/>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2</a:t>
            </a:r>
            <a:r>
              <a:rPr dirty="0" sz="800" spc="-195">
                <a:latin typeface="Garuda"/>
                <a:cs typeface="Garuda"/>
              </a:rPr>
              <a:t>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568196" y="873506"/>
            <a:ext cx="461010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Understanding Remote</a:t>
            </a:r>
            <a:r>
              <a:rPr dirty="0" sz="2000" spc="-15" b="1">
                <a:latin typeface="Arial"/>
                <a:cs typeface="Arial"/>
              </a:rPr>
              <a:t> </a:t>
            </a:r>
            <a:r>
              <a:rPr dirty="0" sz="2000" b="1">
                <a:latin typeface="Arial"/>
                <a:cs typeface="Arial"/>
              </a:rPr>
              <a:t>Dependencies</a:t>
            </a:r>
            <a:endParaRPr sz="2000">
              <a:latin typeface="Arial"/>
              <a:cs typeface="Arial"/>
            </a:endParaRPr>
          </a:p>
        </p:txBody>
      </p:sp>
      <p:grpSp>
        <p:nvGrpSpPr>
          <p:cNvPr id="7" name="object 7"/>
          <p:cNvGrpSpPr/>
          <p:nvPr/>
        </p:nvGrpSpPr>
        <p:grpSpPr>
          <a:xfrm>
            <a:off x="1268158" y="1442656"/>
            <a:ext cx="5233035" cy="2682875"/>
            <a:chOff x="1268158" y="1442656"/>
            <a:chExt cx="5233035" cy="2682875"/>
          </a:xfrm>
        </p:grpSpPr>
        <p:sp>
          <p:nvSpPr>
            <p:cNvPr id="8" name="object 8"/>
            <p:cNvSpPr/>
            <p:nvPr/>
          </p:nvSpPr>
          <p:spPr>
            <a:xfrm>
              <a:off x="1278636" y="1453134"/>
              <a:ext cx="5212080" cy="2661920"/>
            </a:xfrm>
            <a:custGeom>
              <a:avLst/>
              <a:gdLst/>
              <a:ahLst/>
              <a:cxnLst/>
              <a:rect l="l" t="t" r="r" b="b"/>
              <a:pathLst>
                <a:path w="5212080" h="2661920">
                  <a:moveTo>
                    <a:pt x="4881372" y="0"/>
                  </a:moveTo>
                  <a:lnTo>
                    <a:pt x="330707" y="0"/>
                  </a:lnTo>
                  <a:lnTo>
                    <a:pt x="281785" y="3597"/>
                  </a:lnTo>
                  <a:lnTo>
                    <a:pt x="235109" y="14044"/>
                  </a:lnTo>
                  <a:lnTo>
                    <a:pt x="191188" y="30822"/>
                  </a:lnTo>
                  <a:lnTo>
                    <a:pt x="150530" y="53412"/>
                  </a:lnTo>
                  <a:lnTo>
                    <a:pt x="113643" y="81295"/>
                  </a:lnTo>
                  <a:lnTo>
                    <a:pt x="81037" y="113953"/>
                  </a:lnTo>
                  <a:lnTo>
                    <a:pt x="53219" y="150866"/>
                  </a:lnTo>
                  <a:lnTo>
                    <a:pt x="30698" y="191517"/>
                  </a:lnTo>
                  <a:lnTo>
                    <a:pt x="13982" y="235387"/>
                  </a:lnTo>
                  <a:lnTo>
                    <a:pt x="3580" y="281957"/>
                  </a:lnTo>
                  <a:lnTo>
                    <a:pt x="0" y="330708"/>
                  </a:lnTo>
                  <a:lnTo>
                    <a:pt x="0" y="2330958"/>
                  </a:lnTo>
                  <a:lnTo>
                    <a:pt x="3580" y="2379708"/>
                  </a:lnTo>
                  <a:lnTo>
                    <a:pt x="13982" y="2426278"/>
                  </a:lnTo>
                  <a:lnTo>
                    <a:pt x="30698" y="2470148"/>
                  </a:lnTo>
                  <a:lnTo>
                    <a:pt x="53219" y="2510799"/>
                  </a:lnTo>
                  <a:lnTo>
                    <a:pt x="81037" y="2547712"/>
                  </a:lnTo>
                  <a:lnTo>
                    <a:pt x="113643" y="2580370"/>
                  </a:lnTo>
                  <a:lnTo>
                    <a:pt x="150530" y="2608253"/>
                  </a:lnTo>
                  <a:lnTo>
                    <a:pt x="191188" y="2630843"/>
                  </a:lnTo>
                  <a:lnTo>
                    <a:pt x="235109" y="2647621"/>
                  </a:lnTo>
                  <a:lnTo>
                    <a:pt x="281785" y="2658068"/>
                  </a:lnTo>
                  <a:lnTo>
                    <a:pt x="330707" y="2661666"/>
                  </a:lnTo>
                  <a:lnTo>
                    <a:pt x="4881372" y="2661666"/>
                  </a:lnTo>
                  <a:lnTo>
                    <a:pt x="4930294" y="2658068"/>
                  </a:lnTo>
                  <a:lnTo>
                    <a:pt x="4976970" y="2647621"/>
                  </a:lnTo>
                  <a:lnTo>
                    <a:pt x="5020891" y="2630843"/>
                  </a:lnTo>
                  <a:lnTo>
                    <a:pt x="5061549" y="2608253"/>
                  </a:lnTo>
                  <a:lnTo>
                    <a:pt x="5098436" y="2580370"/>
                  </a:lnTo>
                  <a:lnTo>
                    <a:pt x="5131042" y="2547712"/>
                  </a:lnTo>
                  <a:lnTo>
                    <a:pt x="5158860" y="2510799"/>
                  </a:lnTo>
                  <a:lnTo>
                    <a:pt x="5181381" y="2470148"/>
                  </a:lnTo>
                  <a:lnTo>
                    <a:pt x="5198097" y="2426278"/>
                  </a:lnTo>
                  <a:lnTo>
                    <a:pt x="5208499" y="2379708"/>
                  </a:lnTo>
                  <a:lnTo>
                    <a:pt x="5212080" y="2330958"/>
                  </a:lnTo>
                  <a:lnTo>
                    <a:pt x="5212080" y="330708"/>
                  </a:lnTo>
                  <a:lnTo>
                    <a:pt x="5208499" y="281957"/>
                  </a:lnTo>
                  <a:lnTo>
                    <a:pt x="5198097" y="235387"/>
                  </a:lnTo>
                  <a:lnTo>
                    <a:pt x="5181381" y="191517"/>
                  </a:lnTo>
                  <a:lnTo>
                    <a:pt x="5158860" y="150866"/>
                  </a:lnTo>
                  <a:lnTo>
                    <a:pt x="5131042" y="113953"/>
                  </a:lnTo>
                  <a:lnTo>
                    <a:pt x="5098436" y="81295"/>
                  </a:lnTo>
                  <a:lnTo>
                    <a:pt x="5061549" y="53412"/>
                  </a:lnTo>
                  <a:lnTo>
                    <a:pt x="5020891" y="30822"/>
                  </a:lnTo>
                  <a:lnTo>
                    <a:pt x="4976970" y="14044"/>
                  </a:lnTo>
                  <a:lnTo>
                    <a:pt x="4930294" y="3597"/>
                  </a:lnTo>
                  <a:lnTo>
                    <a:pt x="4881372" y="0"/>
                  </a:lnTo>
                  <a:close/>
                </a:path>
              </a:pathLst>
            </a:custGeom>
            <a:solidFill>
              <a:srgbClr val="99CCFF"/>
            </a:solidFill>
          </p:spPr>
          <p:txBody>
            <a:bodyPr wrap="square" lIns="0" tIns="0" rIns="0" bIns="0" rtlCol="0"/>
            <a:lstStyle/>
            <a:p/>
          </p:txBody>
        </p:sp>
        <p:sp>
          <p:nvSpPr>
            <p:cNvPr id="9" name="object 9"/>
            <p:cNvSpPr/>
            <p:nvPr/>
          </p:nvSpPr>
          <p:spPr>
            <a:xfrm>
              <a:off x="1278636" y="1453134"/>
              <a:ext cx="5212080" cy="2661920"/>
            </a:xfrm>
            <a:custGeom>
              <a:avLst/>
              <a:gdLst/>
              <a:ahLst/>
              <a:cxnLst/>
              <a:rect l="l" t="t" r="r" b="b"/>
              <a:pathLst>
                <a:path w="5212080" h="2661920">
                  <a:moveTo>
                    <a:pt x="330707" y="0"/>
                  </a:moveTo>
                  <a:lnTo>
                    <a:pt x="281785" y="3597"/>
                  </a:lnTo>
                  <a:lnTo>
                    <a:pt x="235109" y="14044"/>
                  </a:lnTo>
                  <a:lnTo>
                    <a:pt x="191188" y="30822"/>
                  </a:lnTo>
                  <a:lnTo>
                    <a:pt x="150530" y="53412"/>
                  </a:lnTo>
                  <a:lnTo>
                    <a:pt x="113643" y="81295"/>
                  </a:lnTo>
                  <a:lnTo>
                    <a:pt x="81037" y="113953"/>
                  </a:lnTo>
                  <a:lnTo>
                    <a:pt x="53219" y="150866"/>
                  </a:lnTo>
                  <a:lnTo>
                    <a:pt x="30698" y="191517"/>
                  </a:lnTo>
                  <a:lnTo>
                    <a:pt x="13982" y="235387"/>
                  </a:lnTo>
                  <a:lnTo>
                    <a:pt x="3580" y="281957"/>
                  </a:lnTo>
                  <a:lnTo>
                    <a:pt x="0" y="330708"/>
                  </a:lnTo>
                  <a:lnTo>
                    <a:pt x="0" y="2330958"/>
                  </a:lnTo>
                  <a:lnTo>
                    <a:pt x="3580" y="2379708"/>
                  </a:lnTo>
                  <a:lnTo>
                    <a:pt x="13982" y="2426278"/>
                  </a:lnTo>
                  <a:lnTo>
                    <a:pt x="30698" y="2470148"/>
                  </a:lnTo>
                  <a:lnTo>
                    <a:pt x="53219" y="2510799"/>
                  </a:lnTo>
                  <a:lnTo>
                    <a:pt x="81037" y="2547712"/>
                  </a:lnTo>
                  <a:lnTo>
                    <a:pt x="113643" y="2580370"/>
                  </a:lnTo>
                  <a:lnTo>
                    <a:pt x="150530" y="2608253"/>
                  </a:lnTo>
                  <a:lnTo>
                    <a:pt x="191188" y="2630843"/>
                  </a:lnTo>
                  <a:lnTo>
                    <a:pt x="235109" y="2647621"/>
                  </a:lnTo>
                  <a:lnTo>
                    <a:pt x="281785" y="2658068"/>
                  </a:lnTo>
                  <a:lnTo>
                    <a:pt x="330707" y="2661666"/>
                  </a:lnTo>
                  <a:lnTo>
                    <a:pt x="4881372" y="2661666"/>
                  </a:lnTo>
                  <a:lnTo>
                    <a:pt x="4930294" y="2658068"/>
                  </a:lnTo>
                  <a:lnTo>
                    <a:pt x="4976970" y="2647621"/>
                  </a:lnTo>
                  <a:lnTo>
                    <a:pt x="5020891" y="2630843"/>
                  </a:lnTo>
                  <a:lnTo>
                    <a:pt x="5061549" y="2608253"/>
                  </a:lnTo>
                  <a:lnTo>
                    <a:pt x="5098436" y="2580370"/>
                  </a:lnTo>
                  <a:lnTo>
                    <a:pt x="5131042" y="2547712"/>
                  </a:lnTo>
                  <a:lnTo>
                    <a:pt x="5158860" y="2510799"/>
                  </a:lnTo>
                  <a:lnTo>
                    <a:pt x="5181381" y="2470148"/>
                  </a:lnTo>
                  <a:lnTo>
                    <a:pt x="5198097" y="2426278"/>
                  </a:lnTo>
                  <a:lnTo>
                    <a:pt x="5208499" y="2379708"/>
                  </a:lnTo>
                  <a:lnTo>
                    <a:pt x="5212080" y="2330958"/>
                  </a:lnTo>
                  <a:lnTo>
                    <a:pt x="5212080" y="330708"/>
                  </a:lnTo>
                  <a:lnTo>
                    <a:pt x="5208499" y="281957"/>
                  </a:lnTo>
                  <a:lnTo>
                    <a:pt x="5198097" y="235387"/>
                  </a:lnTo>
                  <a:lnTo>
                    <a:pt x="5181381" y="191517"/>
                  </a:lnTo>
                  <a:lnTo>
                    <a:pt x="5158860" y="150866"/>
                  </a:lnTo>
                  <a:lnTo>
                    <a:pt x="5131042" y="113953"/>
                  </a:lnTo>
                  <a:lnTo>
                    <a:pt x="5098436" y="81295"/>
                  </a:lnTo>
                  <a:lnTo>
                    <a:pt x="5061549" y="53412"/>
                  </a:lnTo>
                  <a:lnTo>
                    <a:pt x="5020891" y="30822"/>
                  </a:lnTo>
                  <a:lnTo>
                    <a:pt x="4976970" y="14044"/>
                  </a:lnTo>
                  <a:lnTo>
                    <a:pt x="4930294" y="3597"/>
                  </a:lnTo>
                  <a:lnTo>
                    <a:pt x="4881372" y="0"/>
                  </a:lnTo>
                  <a:lnTo>
                    <a:pt x="330707"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376172" y="1865376"/>
            <a:ext cx="819150" cy="1186815"/>
          </a:xfrm>
          <a:prstGeom prst="rect">
            <a:avLst/>
          </a:prstGeom>
          <a:solidFill>
            <a:srgbClr val="CCCCCC"/>
          </a:solidFill>
          <a:ln w="20574">
            <a:solidFill>
              <a:srgbClr val="000000"/>
            </a:solidFill>
          </a:ln>
        </p:spPr>
        <p:txBody>
          <a:bodyPr wrap="square" lIns="0" tIns="57150" rIns="0" bIns="0" rtlCol="0" vert="horz">
            <a:spAutoFit/>
          </a:bodyPr>
          <a:lstStyle/>
          <a:p>
            <a:pPr algn="just" marL="62865" marR="47625">
              <a:lnSpc>
                <a:spcPct val="102200"/>
              </a:lnSpc>
              <a:spcBef>
                <a:spcPts val="450"/>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1" name="object 11"/>
          <p:cNvSpPr txBox="1"/>
          <p:nvPr/>
        </p:nvSpPr>
        <p:spPr>
          <a:xfrm>
            <a:off x="1385316" y="1649222"/>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2" name="object 12"/>
          <p:cNvSpPr txBox="1"/>
          <p:nvPr/>
        </p:nvSpPr>
        <p:spPr>
          <a:xfrm>
            <a:off x="4542320" y="1652990"/>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3" name="object 13"/>
          <p:cNvGrpSpPr/>
          <p:nvPr/>
        </p:nvGrpSpPr>
        <p:grpSpPr>
          <a:xfrm>
            <a:off x="3892486" y="1850326"/>
            <a:ext cx="1683385" cy="1200150"/>
            <a:chOff x="3892486" y="1850326"/>
            <a:chExt cx="1683385" cy="1200150"/>
          </a:xfrm>
        </p:grpSpPr>
        <p:sp>
          <p:nvSpPr>
            <p:cNvPr id="14" name="object 14"/>
            <p:cNvSpPr/>
            <p:nvPr/>
          </p:nvSpPr>
          <p:spPr>
            <a:xfrm>
              <a:off x="5193029" y="2298954"/>
              <a:ext cx="317500" cy="1905"/>
            </a:xfrm>
            <a:custGeom>
              <a:avLst/>
              <a:gdLst/>
              <a:ahLst/>
              <a:cxnLst/>
              <a:rect l="l" t="t" r="r" b="b"/>
              <a:pathLst>
                <a:path w="317500" h="1905">
                  <a:moveTo>
                    <a:pt x="0" y="0"/>
                  </a:moveTo>
                  <a:lnTo>
                    <a:pt x="316992" y="1524"/>
                  </a:lnTo>
                </a:path>
              </a:pathLst>
            </a:custGeom>
            <a:ln w="20574">
              <a:solidFill>
                <a:srgbClr val="000000"/>
              </a:solidFill>
            </a:ln>
          </p:spPr>
          <p:txBody>
            <a:bodyPr wrap="square" lIns="0" tIns="0" rIns="0" bIns="0" rtlCol="0"/>
            <a:lstStyle/>
            <a:p/>
          </p:txBody>
        </p:sp>
        <p:sp>
          <p:nvSpPr>
            <p:cNvPr id="15" name="object 15"/>
            <p:cNvSpPr/>
            <p:nvPr/>
          </p:nvSpPr>
          <p:spPr>
            <a:xfrm>
              <a:off x="5508497" y="2267712"/>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6" name="object 16"/>
            <p:cNvSpPr/>
            <p:nvPr/>
          </p:nvSpPr>
          <p:spPr>
            <a:xfrm>
              <a:off x="3902963" y="2294382"/>
              <a:ext cx="367030" cy="0"/>
            </a:xfrm>
            <a:custGeom>
              <a:avLst/>
              <a:gdLst/>
              <a:ahLst/>
              <a:cxnLst/>
              <a:rect l="l" t="t" r="r" b="b"/>
              <a:pathLst>
                <a:path w="367029" h="0">
                  <a:moveTo>
                    <a:pt x="0" y="0"/>
                  </a:moveTo>
                  <a:lnTo>
                    <a:pt x="366522" y="0"/>
                  </a:lnTo>
                </a:path>
              </a:pathLst>
            </a:custGeom>
            <a:ln w="20574">
              <a:solidFill>
                <a:srgbClr val="000000"/>
              </a:solidFill>
            </a:ln>
          </p:spPr>
          <p:txBody>
            <a:bodyPr wrap="square" lIns="0" tIns="0" rIns="0" bIns="0" rtlCol="0"/>
            <a:lstStyle/>
            <a:p/>
          </p:txBody>
        </p:sp>
        <p:sp>
          <p:nvSpPr>
            <p:cNvPr id="17" name="object 17"/>
            <p:cNvSpPr/>
            <p:nvPr/>
          </p:nvSpPr>
          <p:spPr>
            <a:xfrm>
              <a:off x="4267961" y="226161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8" name="object 18"/>
            <p:cNvSpPr/>
            <p:nvPr/>
          </p:nvSpPr>
          <p:spPr>
            <a:xfrm>
              <a:off x="4384547" y="1860804"/>
              <a:ext cx="753110" cy="1179195"/>
            </a:xfrm>
            <a:custGeom>
              <a:avLst/>
              <a:gdLst/>
              <a:ahLst/>
              <a:cxnLst/>
              <a:rect l="l" t="t" r="r" b="b"/>
              <a:pathLst>
                <a:path w="753110" h="1179195">
                  <a:moveTo>
                    <a:pt x="752855" y="0"/>
                  </a:moveTo>
                  <a:lnTo>
                    <a:pt x="0" y="0"/>
                  </a:lnTo>
                  <a:lnTo>
                    <a:pt x="0" y="1165098"/>
                  </a:lnTo>
                  <a:lnTo>
                    <a:pt x="30479" y="1178814"/>
                  </a:lnTo>
                  <a:lnTo>
                    <a:pt x="57911" y="1171956"/>
                  </a:lnTo>
                  <a:lnTo>
                    <a:pt x="102107" y="1134618"/>
                  </a:lnTo>
                  <a:lnTo>
                    <a:pt x="115823" y="1096518"/>
                  </a:lnTo>
                  <a:lnTo>
                    <a:pt x="169925" y="1096518"/>
                  </a:lnTo>
                  <a:lnTo>
                    <a:pt x="180593" y="1103376"/>
                  </a:lnTo>
                  <a:lnTo>
                    <a:pt x="211073" y="1103376"/>
                  </a:lnTo>
                  <a:lnTo>
                    <a:pt x="220979" y="1107186"/>
                  </a:lnTo>
                  <a:lnTo>
                    <a:pt x="234695" y="1117092"/>
                  </a:lnTo>
                  <a:lnTo>
                    <a:pt x="248411" y="1117092"/>
                  </a:lnTo>
                  <a:lnTo>
                    <a:pt x="262127" y="1120902"/>
                  </a:lnTo>
                  <a:lnTo>
                    <a:pt x="275843" y="1120902"/>
                  </a:lnTo>
                  <a:lnTo>
                    <a:pt x="285749" y="1117092"/>
                  </a:lnTo>
                  <a:lnTo>
                    <a:pt x="296417" y="1110234"/>
                  </a:lnTo>
                  <a:lnTo>
                    <a:pt x="306323" y="1103376"/>
                  </a:lnTo>
                  <a:lnTo>
                    <a:pt x="313181" y="1093470"/>
                  </a:lnTo>
                  <a:lnTo>
                    <a:pt x="323849" y="1083564"/>
                  </a:lnTo>
                  <a:lnTo>
                    <a:pt x="333755" y="1072896"/>
                  </a:lnTo>
                  <a:lnTo>
                    <a:pt x="343661" y="1062990"/>
                  </a:lnTo>
                  <a:lnTo>
                    <a:pt x="350519" y="1052322"/>
                  </a:lnTo>
                  <a:lnTo>
                    <a:pt x="361187" y="1049274"/>
                  </a:lnTo>
                  <a:lnTo>
                    <a:pt x="371093" y="1042416"/>
                  </a:lnTo>
                  <a:lnTo>
                    <a:pt x="384809" y="1038606"/>
                  </a:lnTo>
                  <a:lnTo>
                    <a:pt x="394715" y="1035558"/>
                  </a:lnTo>
                  <a:lnTo>
                    <a:pt x="412241" y="1032510"/>
                  </a:lnTo>
                  <a:lnTo>
                    <a:pt x="446531" y="1032510"/>
                  </a:lnTo>
                  <a:lnTo>
                    <a:pt x="466343" y="1028700"/>
                  </a:lnTo>
                  <a:lnTo>
                    <a:pt x="477011" y="1025652"/>
                  </a:lnTo>
                  <a:lnTo>
                    <a:pt x="486917" y="1018794"/>
                  </a:lnTo>
                  <a:lnTo>
                    <a:pt x="497585" y="1011936"/>
                  </a:lnTo>
                  <a:lnTo>
                    <a:pt x="504443" y="1001268"/>
                  </a:lnTo>
                  <a:lnTo>
                    <a:pt x="514349" y="991362"/>
                  </a:lnTo>
                  <a:lnTo>
                    <a:pt x="524255" y="984504"/>
                  </a:lnTo>
                  <a:lnTo>
                    <a:pt x="534923" y="980694"/>
                  </a:lnTo>
                  <a:lnTo>
                    <a:pt x="548639" y="970788"/>
                  </a:lnTo>
                  <a:lnTo>
                    <a:pt x="562355" y="963930"/>
                  </a:lnTo>
                  <a:lnTo>
                    <a:pt x="572261" y="960882"/>
                  </a:lnTo>
                  <a:lnTo>
                    <a:pt x="592835" y="960882"/>
                  </a:lnTo>
                  <a:lnTo>
                    <a:pt x="602741" y="957072"/>
                  </a:lnTo>
                  <a:lnTo>
                    <a:pt x="616457" y="950214"/>
                  </a:lnTo>
                  <a:lnTo>
                    <a:pt x="626363" y="943356"/>
                  </a:lnTo>
                  <a:lnTo>
                    <a:pt x="633221" y="933450"/>
                  </a:lnTo>
                  <a:lnTo>
                    <a:pt x="643889" y="923544"/>
                  </a:lnTo>
                  <a:lnTo>
                    <a:pt x="650747" y="909828"/>
                  </a:lnTo>
                  <a:lnTo>
                    <a:pt x="660653" y="899160"/>
                  </a:lnTo>
                  <a:lnTo>
                    <a:pt x="671321" y="889254"/>
                  </a:lnTo>
                  <a:lnTo>
                    <a:pt x="681227" y="878586"/>
                  </a:lnTo>
                  <a:lnTo>
                    <a:pt x="691133" y="868680"/>
                  </a:lnTo>
                  <a:lnTo>
                    <a:pt x="697991" y="858774"/>
                  </a:lnTo>
                  <a:lnTo>
                    <a:pt x="704849" y="848106"/>
                  </a:lnTo>
                  <a:lnTo>
                    <a:pt x="715517" y="838200"/>
                  </a:lnTo>
                  <a:lnTo>
                    <a:pt x="718565" y="827532"/>
                  </a:lnTo>
                  <a:lnTo>
                    <a:pt x="722375" y="817626"/>
                  </a:lnTo>
                  <a:lnTo>
                    <a:pt x="722375" y="797052"/>
                  </a:lnTo>
                  <a:lnTo>
                    <a:pt x="725423" y="787146"/>
                  </a:lnTo>
                  <a:lnTo>
                    <a:pt x="736091" y="780288"/>
                  </a:lnTo>
                  <a:lnTo>
                    <a:pt x="752855" y="759714"/>
                  </a:lnTo>
                  <a:lnTo>
                    <a:pt x="752855" y="0"/>
                  </a:lnTo>
                  <a:close/>
                </a:path>
              </a:pathLst>
            </a:custGeom>
            <a:solidFill>
              <a:srgbClr val="CCCCCC"/>
            </a:solidFill>
          </p:spPr>
          <p:txBody>
            <a:bodyPr wrap="square" lIns="0" tIns="0" rIns="0" bIns="0" rtlCol="0"/>
            <a:lstStyle/>
            <a:p/>
          </p:txBody>
        </p:sp>
        <p:sp>
          <p:nvSpPr>
            <p:cNvPr id="19" name="object 19"/>
            <p:cNvSpPr/>
            <p:nvPr/>
          </p:nvSpPr>
          <p:spPr>
            <a:xfrm>
              <a:off x="4384547" y="1860804"/>
              <a:ext cx="753110" cy="1179195"/>
            </a:xfrm>
            <a:custGeom>
              <a:avLst/>
              <a:gdLst/>
              <a:ahLst/>
              <a:cxnLst/>
              <a:rect l="l" t="t" r="r" b="b"/>
              <a:pathLst>
                <a:path w="753110" h="1179195">
                  <a:moveTo>
                    <a:pt x="752855" y="759714"/>
                  </a:moveTo>
                  <a:lnTo>
                    <a:pt x="752855" y="0"/>
                  </a:lnTo>
                  <a:lnTo>
                    <a:pt x="0" y="0"/>
                  </a:lnTo>
                  <a:lnTo>
                    <a:pt x="0" y="1165098"/>
                  </a:lnTo>
                  <a:lnTo>
                    <a:pt x="30479" y="1178814"/>
                  </a:lnTo>
                  <a:lnTo>
                    <a:pt x="57911" y="1171956"/>
                  </a:lnTo>
                  <a:lnTo>
                    <a:pt x="102107" y="1134618"/>
                  </a:lnTo>
                  <a:lnTo>
                    <a:pt x="115823" y="1096518"/>
                  </a:lnTo>
                  <a:lnTo>
                    <a:pt x="169925" y="1096518"/>
                  </a:lnTo>
                  <a:lnTo>
                    <a:pt x="180593" y="1103376"/>
                  </a:lnTo>
                  <a:lnTo>
                    <a:pt x="211073" y="1103376"/>
                  </a:lnTo>
                  <a:lnTo>
                    <a:pt x="220979" y="1107186"/>
                  </a:lnTo>
                  <a:lnTo>
                    <a:pt x="234695" y="1117092"/>
                  </a:lnTo>
                  <a:lnTo>
                    <a:pt x="248411" y="1117092"/>
                  </a:lnTo>
                  <a:lnTo>
                    <a:pt x="262127" y="1120902"/>
                  </a:lnTo>
                  <a:lnTo>
                    <a:pt x="275843" y="1120902"/>
                  </a:lnTo>
                  <a:lnTo>
                    <a:pt x="285749" y="1117092"/>
                  </a:lnTo>
                  <a:lnTo>
                    <a:pt x="296417" y="1110234"/>
                  </a:lnTo>
                  <a:lnTo>
                    <a:pt x="306323" y="1103376"/>
                  </a:lnTo>
                  <a:lnTo>
                    <a:pt x="313181" y="1093470"/>
                  </a:lnTo>
                  <a:lnTo>
                    <a:pt x="323849" y="1083564"/>
                  </a:lnTo>
                  <a:lnTo>
                    <a:pt x="333755" y="1072896"/>
                  </a:lnTo>
                  <a:lnTo>
                    <a:pt x="343661" y="1062990"/>
                  </a:lnTo>
                  <a:lnTo>
                    <a:pt x="350519" y="1052322"/>
                  </a:lnTo>
                  <a:lnTo>
                    <a:pt x="361187" y="1049274"/>
                  </a:lnTo>
                  <a:lnTo>
                    <a:pt x="371093" y="1042416"/>
                  </a:lnTo>
                  <a:lnTo>
                    <a:pt x="384809" y="1038606"/>
                  </a:lnTo>
                  <a:lnTo>
                    <a:pt x="394715" y="1035558"/>
                  </a:lnTo>
                  <a:lnTo>
                    <a:pt x="412241" y="1032510"/>
                  </a:lnTo>
                  <a:lnTo>
                    <a:pt x="446531" y="1032510"/>
                  </a:lnTo>
                  <a:lnTo>
                    <a:pt x="466343" y="1028700"/>
                  </a:lnTo>
                  <a:lnTo>
                    <a:pt x="477011" y="1025652"/>
                  </a:lnTo>
                  <a:lnTo>
                    <a:pt x="486917" y="1018794"/>
                  </a:lnTo>
                  <a:lnTo>
                    <a:pt x="497585" y="1011936"/>
                  </a:lnTo>
                  <a:lnTo>
                    <a:pt x="504443" y="1001268"/>
                  </a:lnTo>
                  <a:lnTo>
                    <a:pt x="514349" y="991362"/>
                  </a:lnTo>
                  <a:lnTo>
                    <a:pt x="524255" y="984504"/>
                  </a:lnTo>
                  <a:lnTo>
                    <a:pt x="534923" y="980694"/>
                  </a:lnTo>
                  <a:lnTo>
                    <a:pt x="548639" y="970788"/>
                  </a:lnTo>
                  <a:lnTo>
                    <a:pt x="562355" y="963930"/>
                  </a:lnTo>
                  <a:lnTo>
                    <a:pt x="572261" y="960882"/>
                  </a:lnTo>
                  <a:lnTo>
                    <a:pt x="592835" y="960882"/>
                  </a:lnTo>
                  <a:lnTo>
                    <a:pt x="602741" y="957072"/>
                  </a:lnTo>
                  <a:lnTo>
                    <a:pt x="616457" y="950214"/>
                  </a:lnTo>
                  <a:lnTo>
                    <a:pt x="626363" y="943356"/>
                  </a:lnTo>
                  <a:lnTo>
                    <a:pt x="633221" y="933450"/>
                  </a:lnTo>
                  <a:lnTo>
                    <a:pt x="643889" y="923544"/>
                  </a:lnTo>
                  <a:lnTo>
                    <a:pt x="650747" y="909828"/>
                  </a:lnTo>
                  <a:lnTo>
                    <a:pt x="660653" y="899160"/>
                  </a:lnTo>
                  <a:lnTo>
                    <a:pt x="671321" y="889254"/>
                  </a:lnTo>
                  <a:lnTo>
                    <a:pt x="681227" y="878586"/>
                  </a:lnTo>
                  <a:lnTo>
                    <a:pt x="691133" y="868680"/>
                  </a:lnTo>
                  <a:lnTo>
                    <a:pt x="697991" y="858774"/>
                  </a:lnTo>
                  <a:lnTo>
                    <a:pt x="704849" y="848106"/>
                  </a:lnTo>
                  <a:lnTo>
                    <a:pt x="715517" y="838200"/>
                  </a:lnTo>
                  <a:lnTo>
                    <a:pt x="718565" y="827532"/>
                  </a:lnTo>
                  <a:lnTo>
                    <a:pt x="722375" y="817626"/>
                  </a:lnTo>
                  <a:lnTo>
                    <a:pt x="722375" y="797052"/>
                  </a:lnTo>
                  <a:lnTo>
                    <a:pt x="725423" y="787146"/>
                  </a:lnTo>
                  <a:lnTo>
                    <a:pt x="736091" y="780288"/>
                  </a:lnTo>
                  <a:lnTo>
                    <a:pt x="752855" y="759714"/>
                  </a:lnTo>
                </a:path>
              </a:pathLst>
            </a:custGeom>
            <a:ln w="20574">
              <a:solidFill>
                <a:srgbClr val="000000"/>
              </a:solidFill>
            </a:ln>
          </p:spPr>
          <p:txBody>
            <a:bodyPr wrap="square" lIns="0" tIns="0" rIns="0" bIns="0" rtlCol="0"/>
            <a:lstStyle/>
            <a:p/>
          </p:txBody>
        </p:sp>
        <p:sp>
          <p:nvSpPr>
            <p:cNvPr id="20" name="object 20"/>
            <p:cNvSpPr/>
            <p:nvPr/>
          </p:nvSpPr>
          <p:spPr>
            <a:xfrm>
              <a:off x="4751069" y="1872996"/>
              <a:ext cx="0" cy="1018540"/>
            </a:xfrm>
            <a:custGeom>
              <a:avLst/>
              <a:gdLst/>
              <a:ahLst/>
              <a:cxnLst/>
              <a:rect l="l" t="t" r="r" b="b"/>
              <a:pathLst>
                <a:path w="0" h="1018539">
                  <a:moveTo>
                    <a:pt x="0" y="0"/>
                  </a:moveTo>
                  <a:lnTo>
                    <a:pt x="0" y="1018032"/>
                  </a:lnTo>
                </a:path>
              </a:pathLst>
            </a:custGeom>
            <a:ln w="20574">
              <a:solidFill>
                <a:srgbClr val="000000"/>
              </a:solidFill>
            </a:ln>
          </p:spPr>
          <p:txBody>
            <a:bodyPr wrap="square" lIns="0" tIns="0" rIns="0" bIns="0" rtlCol="0"/>
            <a:lstStyle/>
            <a:p/>
          </p:txBody>
        </p:sp>
        <p:sp>
          <p:nvSpPr>
            <p:cNvPr id="21" name="object 21"/>
            <p:cNvSpPr/>
            <p:nvPr/>
          </p:nvSpPr>
          <p:spPr>
            <a:xfrm>
              <a:off x="4387595" y="2082546"/>
              <a:ext cx="736600" cy="0"/>
            </a:xfrm>
            <a:custGeom>
              <a:avLst/>
              <a:gdLst/>
              <a:ahLst/>
              <a:cxnLst/>
              <a:rect l="l" t="t" r="r" b="b"/>
              <a:pathLst>
                <a:path w="736600" h="0">
                  <a:moveTo>
                    <a:pt x="0" y="0"/>
                  </a:moveTo>
                  <a:lnTo>
                    <a:pt x="736092" y="0"/>
                  </a:lnTo>
                </a:path>
              </a:pathLst>
            </a:custGeom>
            <a:ln w="20574">
              <a:solidFill>
                <a:srgbClr val="000000"/>
              </a:solidFill>
            </a:ln>
          </p:spPr>
          <p:txBody>
            <a:bodyPr wrap="square" lIns="0" tIns="0" rIns="0" bIns="0" rtlCol="0"/>
            <a:lstStyle/>
            <a:p/>
          </p:txBody>
        </p:sp>
      </p:grpSp>
      <p:sp>
        <p:nvSpPr>
          <p:cNvPr id="22" name="object 22"/>
          <p:cNvSpPr txBox="1"/>
          <p:nvPr/>
        </p:nvSpPr>
        <p:spPr>
          <a:xfrm>
            <a:off x="3075432" y="1653794"/>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23" name="object 23"/>
          <p:cNvSpPr txBox="1"/>
          <p:nvPr/>
        </p:nvSpPr>
        <p:spPr>
          <a:xfrm>
            <a:off x="5797303" y="1652974"/>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Table</a:t>
            </a:r>
            <a:endParaRPr sz="1300">
              <a:latin typeface="Arial"/>
              <a:cs typeface="Arial"/>
            </a:endParaRPr>
          </a:p>
        </p:txBody>
      </p:sp>
      <p:grpSp>
        <p:nvGrpSpPr>
          <p:cNvPr id="24" name="object 24"/>
          <p:cNvGrpSpPr/>
          <p:nvPr/>
        </p:nvGrpSpPr>
        <p:grpSpPr>
          <a:xfrm>
            <a:off x="3058858" y="1850326"/>
            <a:ext cx="3364865" cy="1212215"/>
            <a:chOff x="3058858" y="1850326"/>
            <a:chExt cx="3364865" cy="1212215"/>
          </a:xfrm>
        </p:grpSpPr>
        <p:sp>
          <p:nvSpPr>
            <p:cNvPr id="25" name="object 25"/>
            <p:cNvSpPr/>
            <p:nvPr/>
          </p:nvSpPr>
          <p:spPr>
            <a:xfrm>
              <a:off x="5659373" y="1860804"/>
              <a:ext cx="753745" cy="1179195"/>
            </a:xfrm>
            <a:custGeom>
              <a:avLst/>
              <a:gdLst/>
              <a:ahLst/>
              <a:cxnLst/>
              <a:rect l="l" t="t" r="r" b="b"/>
              <a:pathLst>
                <a:path w="753745" h="1179195">
                  <a:moveTo>
                    <a:pt x="753617" y="0"/>
                  </a:moveTo>
                  <a:lnTo>
                    <a:pt x="0" y="0"/>
                  </a:lnTo>
                  <a:lnTo>
                    <a:pt x="0" y="1165098"/>
                  </a:lnTo>
                  <a:lnTo>
                    <a:pt x="31241" y="1178814"/>
                  </a:lnTo>
                  <a:lnTo>
                    <a:pt x="57911" y="1171956"/>
                  </a:lnTo>
                  <a:lnTo>
                    <a:pt x="102869" y="1134618"/>
                  </a:lnTo>
                  <a:lnTo>
                    <a:pt x="115823" y="1096518"/>
                  </a:lnTo>
                  <a:lnTo>
                    <a:pt x="170687" y="1096518"/>
                  </a:lnTo>
                  <a:lnTo>
                    <a:pt x="180593" y="1103376"/>
                  </a:lnTo>
                  <a:lnTo>
                    <a:pt x="211835" y="1103376"/>
                  </a:lnTo>
                  <a:lnTo>
                    <a:pt x="221741" y="1107186"/>
                  </a:lnTo>
                  <a:lnTo>
                    <a:pt x="235457" y="1117092"/>
                  </a:lnTo>
                  <a:lnTo>
                    <a:pt x="249173" y="1117092"/>
                  </a:lnTo>
                  <a:lnTo>
                    <a:pt x="262889" y="1120902"/>
                  </a:lnTo>
                  <a:lnTo>
                    <a:pt x="276605" y="1120902"/>
                  </a:lnTo>
                  <a:lnTo>
                    <a:pt x="286511" y="1117092"/>
                  </a:lnTo>
                  <a:lnTo>
                    <a:pt x="296417" y="1110234"/>
                  </a:lnTo>
                  <a:lnTo>
                    <a:pt x="307085" y="1103376"/>
                  </a:lnTo>
                  <a:lnTo>
                    <a:pt x="313943" y="1093470"/>
                  </a:lnTo>
                  <a:lnTo>
                    <a:pt x="344423" y="1062990"/>
                  </a:lnTo>
                  <a:lnTo>
                    <a:pt x="351281" y="1052322"/>
                  </a:lnTo>
                  <a:lnTo>
                    <a:pt x="361187" y="1049274"/>
                  </a:lnTo>
                  <a:lnTo>
                    <a:pt x="371855" y="1042416"/>
                  </a:lnTo>
                  <a:lnTo>
                    <a:pt x="385571" y="1038606"/>
                  </a:lnTo>
                  <a:lnTo>
                    <a:pt x="395477" y="1035558"/>
                  </a:lnTo>
                  <a:lnTo>
                    <a:pt x="412241" y="1032510"/>
                  </a:lnTo>
                  <a:lnTo>
                    <a:pt x="446531" y="1032510"/>
                  </a:lnTo>
                  <a:lnTo>
                    <a:pt x="467105" y="1028700"/>
                  </a:lnTo>
                  <a:lnTo>
                    <a:pt x="477011" y="1025652"/>
                  </a:lnTo>
                  <a:lnTo>
                    <a:pt x="487679" y="1018794"/>
                  </a:lnTo>
                  <a:lnTo>
                    <a:pt x="497585" y="1011936"/>
                  </a:lnTo>
                  <a:lnTo>
                    <a:pt x="504443" y="1001268"/>
                  </a:lnTo>
                  <a:lnTo>
                    <a:pt x="515111" y="991362"/>
                  </a:lnTo>
                  <a:lnTo>
                    <a:pt x="525017" y="984504"/>
                  </a:lnTo>
                  <a:lnTo>
                    <a:pt x="534923" y="980694"/>
                  </a:lnTo>
                  <a:lnTo>
                    <a:pt x="548639" y="970788"/>
                  </a:lnTo>
                  <a:lnTo>
                    <a:pt x="562355" y="963930"/>
                  </a:lnTo>
                  <a:lnTo>
                    <a:pt x="573023" y="960882"/>
                  </a:lnTo>
                  <a:lnTo>
                    <a:pt x="592835" y="960882"/>
                  </a:lnTo>
                  <a:lnTo>
                    <a:pt x="603503" y="957072"/>
                  </a:lnTo>
                  <a:lnTo>
                    <a:pt x="617219" y="950214"/>
                  </a:lnTo>
                  <a:lnTo>
                    <a:pt x="627125" y="943356"/>
                  </a:lnTo>
                  <a:lnTo>
                    <a:pt x="633983" y="933450"/>
                  </a:lnTo>
                  <a:lnTo>
                    <a:pt x="643889" y="923544"/>
                  </a:lnTo>
                  <a:lnTo>
                    <a:pt x="650747" y="909828"/>
                  </a:lnTo>
                  <a:lnTo>
                    <a:pt x="691895" y="868680"/>
                  </a:lnTo>
                  <a:lnTo>
                    <a:pt x="698753" y="858774"/>
                  </a:lnTo>
                  <a:lnTo>
                    <a:pt x="705611" y="848106"/>
                  </a:lnTo>
                  <a:lnTo>
                    <a:pt x="715517" y="838200"/>
                  </a:lnTo>
                  <a:lnTo>
                    <a:pt x="719327" y="827532"/>
                  </a:lnTo>
                  <a:lnTo>
                    <a:pt x="722375" y="817626"/>
                  </a:lnTo>
                  <a:lnTo>
                    <a:pt x="722375" y="797052"/>
                  </a:lnTo>
                  <a:lnTo>
                    <a:pt x="726185" y="787146"/>
                  </a:lnTo>
                  <a:lnTo>
                    <a:pt x="736091" y="780288"/>
                  </a:lnTo>
                  <a:lnTo>
                    <a:pt x="753617" y="759714"/>
                  </a:lnTo>
                  <a:lnTo>
                    <a:pt x="753617" y="0"/>
                  </a:lnTo>
                  <a:close/>
                </a:path>
              </a:pathLst>
            </a:custGeom>
            <a:solidFill>
              <a:srgbClr val="CCCCCC"/>
            </a:solidFill>
          </p:spPr>
          <p:txBody>
            <a:bodyPr wrap="square" lIns="0" tIns="0" rIns="0" bIns="0" rtlCol="0"/>
            <a:lstStyle/>
            <a:p/>
          </p:txBody>
        </p:sp>
        <p:sp>
          <p:nvSpPr>
            <p:cNvPr id="26" name="object 26"/>
            <p:cNvSpPr/>
            <p:nvPr/>
          </p:nvSpPr>
          <p:spPr>
            <a:xfrm>
              <a:off x="5659373" y="1860804"/>
              <a:ext cx="753745" cy="1179195"/>
            </a:xfrm>
            <a:custGeom>
              <a:avLst/>
              <a:gdLst/>
              <a:ahLst/>
              <a:cxnLst/>
              <a:rect l="l" t="t" r="r" b="b"/>
              <a:pathLst>
                <a:path w="753745" h="1179195">
                  <a:moveTo>
                    <a:pt x="753617" y="759714"/>
                  </a:moveTo>
                  <a:lnTo>
                    <a:pt x="753617" y="0"/>
                  </a:lnTo>
                  <a:lnTo>
                    <a:pt x="0" y="0"/>
                  </a:lnTo>
                  <a:lnTo>
                    <a:pt x="0" y="1165098"/>
                  </a:lnTo>
                  <a:lnTo>
                    <a:pt x="31241" y="1178814"/>
                  </a:lnTo>
                  <a:lnTo>
                    <a:pt x="57911" y="1171956"/>
                  </a:lnTo>
                  <a:lnTo>
                    <a:pt x="102869" y="1134618"/>
                  </a:lnTo>
                  <a:lnTo>
                    <a:pt x="115823" y="1096518"/>
                  </a:lnTo>
                  <a:lnTo>
                    <a:pt x="170687" y="1096518"/>
                  </a:lnTo>
                  <a:lnTo>
                    <a:pt x="180593" y="1103376"/>
                  </a:lnTo>
                  <a:lnTo>
                    <a:pt x="211835" y="1103376"/>
                  </a:lnTo>
                  <a:lnTo>
                    <a:pt x="221741" y="1107186"/>
                  </a:lnTo>
                  <a:lnTo>
                    <a:pt x="235457" y="1117092"/>
                  </a:lnTo>
                  <a:lnTo>
                    <a:pt x="249173" y="1117092"/>
                  </a:lnTo>
                  <a:lnTo>
                    <a:pt x="262889" y="1120902"/>
                  </a:lnTo>
                  <a:lnTo>
                    <a:pt x="276605" y="1120902"/>
                  </a:lnTo>
                  <a:lnTo>
                    <a:pt x="286511" y="1117092"/>
                  </a:lnTo>
                  <a:lnTo>
                    <a:pt x="296417" y="1110234"/>
                  </a:lnTo>
                  <a:lnTo>
                    <a:pt x="307085" y="1103376"/>
                  </a:lnTo>
                  <a:lnTo>
                    <a:pt x="313943" y="1093470"/>
                  </a:lnTo>
                  <a:lnTo>
                    <a:pt x="344423" y="1062990"/>
                  </a:lnTo>
                  <a:lnTo>
                    <a:pt x="351281" y="1052322"/>
                  </a:lnTo>
                  <a:lnTo>
                    <a:pt x="361187" y="1049274"/>
                  </a:lnTo>
                  <a:lnTo>
                    <a:pt x="371855" y="1042416"/>
                  </a:lnTo>
                  <a:lnTo>
                    <a:pt x="385571" y="1038606"/>
                  </a:lnTo>
                  <a:lnTo>
                    <a:pt x="395477" y="1035558"/>
                  </a:lnTo>
                  <a:lnTo>
                    <a:pt x="412241" y="1032510"/>
                  </a:lnTo>
                  <a:lnTo>
                    <a:pt x="446531" y="1032510"/>
                  </a:lnTo>
                  <a:lnTo>
                    <a:pt x="467105" y="1028700"/>
                  </a:lnTo>
                  <a:lnTo>
                    <a:pt x="477011" y="1025652"/>
                  </a:lnTo>
                  <a:lnTo>
                    <a:pt x="487679" y="1018794"/>
                  </a:lnTo>
                  <a:lnTo>
                    <a:pt x="497585" y="1011936"/>
                  </a:lnTo>
                  <a:lnTo>
                    <a:pt x="504443" y="1001268"/>
                  </a:lnTo>
                  <a:lnTo>
                    <a:pt x="515111" y="991362"/>
                  </a:lnTo>
                  <a:lnTo>
                    <a:pt x="525017" y="984504"/>
                  </a:lnTo>
                  <a:lnTo>
                    <a:pt x="534923" y="980694"/>
                  </a:lnTo>
                  <a:lnTo>
                    <a:pt x="548639" y="970788"/>
                  </a:lnTo>
                  <a:lnTo>
                    <a:pt x="562355" y="963930"/>
                  </a:lnTo>
                  <a:lnTo>
                    <a:pt x="573023" y="960882"/>
                  </a:lnTo>
                  <a:lnTo>
                    <a:pt x="592835" y="960882"/>
                  </a:lnTo>
                  <a:lnTo>
                    <a:pt x="603503" y="957072"/>
                  </a:lnTo>
                  <a:lnTo>
                    <a:pt x="617219" y="950214"/>
                  </a:lnTo>
                  <a:lnTo>
                    <a:pt x="627125" y="943356"/>
                  </a:lnTo>
                  <a:lnTo>
                    <a:pt x="633983" y="933450"/>
                  </a:lnTo>
                  <a:lnTo>
                    <a:pt x="643889" y="923544"/>
                  </a:lnTo>
                  <a:lnTo>
                    <a:pt x="650747" y="909828"/>
                  </a:lnTo>
                  <a:lnTo>
                    <a:pt x="691895" y="868680"/>
                  </a:lnTo>
                  <a:lnTo>
                    <a:pt x="698753" y="858774"/>
                  </a:lnTo>
                  <a:lnTo>
                    <a:pt x="705611" y="848106"/>
                  </a:lnTo>
                  <a:lnTo>
                    <a:pt x="715517" y="838200"/>
                  </a:lnTo>
                  <a:lnTo>
                    <a:pt x="719327" y="827532"/>
                  </a:lnTo>
                  <a:lnTo>
                    <a:pt x="722375" y="817626"/>
                  </a:lnTo>
                  <a:lnTo>
                    <a:pt x="722375" y="797052"/>
                  </a:lnTo>
                  <a:lnTo>
                    <a:pt x="726185" y="787146"/>
                  </a:lnTo>
                  <a:lnTo>
                    <a:pt x="736091" y="780288"/>
                  </a:lnTo>
                  <a:lnTo>
                    <a:pt x="753617" y="759714"/>
                  </a:lnTo>
                </a:path>
              </a:pathLst>
            </a:custGeom>
            <a:ln w="20574">
              <a:solidFill>
                <a:srgbClr val="000000"/>
              </a:solidFill>
            </a:ln>
          </p:spPr>
          <p:txBody>
            <a:bodyPr wrap="square" lIns="0" tIns="0" rIns="0" bIns="0" rtlCol="0"/>
            <a:lstStyle/>
            <a:p/>
          </p:txBody>
        </p:sp>
        <p:sp>
          <p:nvSpPr>
            <p:cNvPr id="27" name="object 27"/>
            <p:cNvSpPr/>
            <p:nvPr/>
          </p:nvSpPr>
          <p:spPr>
            <a:xfrm>
              <a:off x="3069335" y="1865376"/>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solidFill>
              <a:srgbClr val="CCCCCC"/>
            </a:solidFill>
          </p:spPr>
          <p:txBody>
            <a:bodyPr wrap="square" lIns="0" tIns="0" rIns="0" bIns="0" rtlCol="0"/>
            <a:lstStyle/>
            <a:p/>
          </p:txBody>
        </p:sp>
        <p:sp>
          <p:nvSpPr>
            <p:cNvPr id="28" name="object 28"/>
            <p:cNvSpPr/>
            <p:nvPr/>
          </p:nvSpPr>
          <p:spPr>
            <a:xfrm>
              <a:off x="3069335" y="1865376"/>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ln w="20574">
              <a:solidFill>
                <a:srgbClr val="000000"/>
              </a:solidFill>
            </a:ln>
          </p:spPr>
          <p:txBody>
            <a:bodyPr wrap="square" lIns="0" tIns="0" rIns="0" bIns="0" rtlCol="0"/>
            <a:lstStyle/>
            <a:p/>
          </p:txBody>
        </p:sp>
      </p:grpSp>
      <p:sp>
        <p:nvSpPr>
          <p:cNvPr id="29" name="object 29"/>
          <p:cNvSpPr txBox="1"/>
          <p:nvPr/>
        </p:nvSpPr>
        <p:spPr>
          <a:xfrm>
            <a:off x="3127248" y="2065274"/>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grpSp>
        <p:nvGrpSpPr>
          <p:cNvPr id="30" name="object 30"/>
          <p:cNvGrpSpPr/>
          <p:nvPr/>
        </p:nvGrpSpPr>
        <p:grpSpPr>
          <a:xfrm>
            <a:off x="1321498" y="4442650"/>
            <a:ext cx="1323340" cy="540385"/>
            <a:chOff x="1321498" y="4442650"/>
            <a:chExt cx="1323340" cy="540385"/>
          </a:xfrm>
        </p:grpSpPr>
        <p:sp>
          <p:nvSpPr>
            <p:cNvPr id="31" name="object 31"/>
            <p:cNvSpPr/>
            <p:nvPr/>
          </p:nvSpPr>
          <p:spPr>
            <a:xfrm>
              <a:off x="1331976" y="4453128"/>
              <a:ext cx="1302385" cy="519430"/>
            </a:xfrm>
            <a:custGeom>
              <a:avLst/>
              <a:gdLst/>
              <a:ahLst/>
              <a:cxnLst/>
              <a:rect l="l" t="t" r="r" b="b"/>
              <a:pathLst>
                <a:path w="1302385" h="519429">
                  <a:moveTo>
                    <a:pt x="1238250" y="0"/>
                  </a:moveTo>
                  <a:lnTo>
                    <a:pt x="64769" y="0"/>
                  </a:lnTo>
                  <a:lnTo>
                    <a:pt x="39540" y="5083"/>
                  </a:lnTo>
                  <a:lnTo>
                    <a:pt x="18954" y="18954"/>
                  </a:lnTo>
                  <a:lnTo>
                    <a:pt x="5083" y="39540"/>
                  </a:lnTo>
                  <a:lnTo>
                    <a:pt x="0" y="64769"/>
                  </a:lnTo>
                  <a:lnTo>
                    <a:pt x="0" y="454152"/>
                  </a:lnTo>
                  <a:lnTo>
                    <a:pt x="5083" y="479381"/>
                  </a:lnTo>
                  <a:lnTo>
                    <a:pt x="18954" y="499967"/>
                  </a:lnTo>
                  <a:lnTo>
                    <a:pt x="39540" y="513838"/>
                  </a:lnTo>
                  <a:lnTo>
                    <a:pt x="64769" y="518922"/>
                  </a:lnTo>
                  <a:lnTo>
                    <a:pt x="1238250" y="518922"/>
                  </a:lnTo>
                  <a:lnTo>
                    <a:pt x="1263038" y="513838"/>
                  </a:lnTo>
                  <a:lnTo>
                    <a:pt x="1283398" y="499967"/>
                  </a:lnTo>
                  <a:lnTo>
                    <a:pt x="1297185" y="479381"/>
                  </a:lnTo>
                  <a:lnTo>
                    <a:pt x="1302258" y="454152"/>
                  </a:lnTo>
                  <a:lnTo>
                    <a:pt x="1302258" y="64769"/>
                  </a:lnTo>
                  <a:lnTo>
                    <a:pt x="1297185" y="39540"/>
                  </a:lnTo>
                  <a:lnTo>
                    <a:pt x="1283398" y="18954"/>
                  </a:lnTo>
                  <a:lnTo>
                    <a:pt x="1263038" y="5083"/>
                  </a:lnTo>
                  <a:lnTo>
                    <a:pt x="1238250" y="0"/>
                  </a:lnTo>
                  <a:close/>
                </a:path>
              </a:pathLst>
            </a:custGeom>
            <a:solidFill>
              <a:srgbClr val="CCFFCC"/>
            </a:solidFill>
          </p:spPr>
          <p:txBody>
            <a:bodyPr wrap="square" lIns="0" tIns="0" rIns="0" bIns="0" rtlCol="0"/>
            <a:lstStyle/>
            <a:p/>
          </p:txBody>
        </p:sp>
        <p:sp>
          <p:nvSpPr>
            <p:cNvPr id="32" name="object 32"/>
            <p:cNvSpPr/>
            <p:nvPr/>
          </p:nvSpPr>
          <p:spPr>
            <a:xfrm>
              <a:off x="1331976" y="4453128"/>
              <a:ext cx="1302385" cy="519430"/>
            </a:xfrm>
            <a:custGeom>
              <a:avLst/>
              <a:gdLst/>
              <a:ahLst/>
              <a:cxnLst/>
              <a:rect l="l" t="t" r="r" b="b"/>
              <a:pathLst>
                <a:path w="1302385" h="519429">
                  <a:moveTo>
                    <a:pt x="64769" y="0"/>
                  </a:moveTo>
                  <a:lnTo>
                    <a:pt x="39540" y="5083"/>
                  </a:lnTo>
                  <a:lnTo>
                    <a:pt x="18954" y="18954"/>
                  </a:lnTo>
                  <a:lnTo>
                    <a:pt x="5083" y="39540"/>
                  </a:lnTo>
                  <a:lnTo>
                    <a:pt x="0" y="64769"/>
                  </a:lnTo>
                  <a:lnTo>
                    <a:pt x="0" y="454152"/>
                  </a:lnTo>
                  <a:lnTo>
                    <a:pt x="5083" y="479381"/>
                  </a:lnTo>
                  <a:lnTo>
                    <a:pt x="18954" y="499967"/>
                  </a:lnTo>
                  <a:lnTo>
                    <a:pt x="39540" y="513838"/>
                  </a:lnTo>
                  <a:lnTo>
                    <a:pt x="64769" y="518922"/>
                  </a:lnTo>
                  <a:lnTo>
                    <a:pt x="1238250" y="518922"/>
                  </a:lnTo>
                  <a:lnTo>
                    <a:pt x="1263038" y="513838"/>
                  </a:lnTo>
                  <a:lnTo>
                    <a:pt x="1283398" y="499967"/>
                  </a:lnTo>
                  <a:lnTo>
                    <a:pt x="1297185" y="479381"/>
                  </a:lnTo>
                  <a:lnTo>
                    <a:pt x="1302258" y="454152"/>
                  </a:lnTo>
                  <a:lnTo>
                    <a:pt x="1302258" y="64769"/>
                  </a:lnTo>
                  <a:lnTo>
                    <a:pt x="1297185" y="39540"/>
                  </a:lnTo>
                  <a:lnTo>
                    <a:pt x="1283398" y="18954"/>
                  </a:lnTo>
                  <a:lnTo>
                    <a:pt x="1263038" y="5083"/>
                  </a:lnTo>
                  <a:lnTo>
                    <a:pt x="1238250" y="0"/>
                  </a:lnTo>
                  <a:lnTo>
                    <a:pt x="64769" y="0"/>
                  </a:lnTo>
                  <a:close/>
                </a:path>
              </a:pathLst>
            </a:custGeom>
            <a:ln w="20574">
              <a:solidFill>
                <a:srgbClr val="000000"/>
              </a:solidFill>
            </a:ln>
          </p:spPr>
          <p:txBody>
            <a:bodyPr wrap="square" lIns="0" tIns="0" rIns="0" bIns="0" rtlCol="0"/>
            <a:lstStyle/>
            <a:p/>
          </p:txBody>
        </p:sp>
      </p:grpSp>
      <p:sp>
        <p:nvSpPr>
          <p:cNvPr id="33" name="object 33"/>
          <p:cNvSpPr txBox="1"/>
          <p:nvPr/>
        </p:nvSpPr>
        <p:spPr>
          <a:xfrm>
            <a:off x="1505753" y="4498340"/>
            <a:ext cx="968375" cy="417830"/>
          </a:xfrm>
          <a:prstGeom prst="rect">
            <a:avLst/>
          </a:prstGeom>
        </p:spPr>
        <p:txBody>
          <a:bodyPr wrap="square" lIns="0" tIns="19685" rIns="0" bIns="0" rtlCol="0" vert="horz">
            <a:spAutoFit/>
          </a:bodyPr>
          <a:lstStyle/>
          <a:p>
            <a:pPr marR="5080" indent="36195">
              <a:lnSpc>
                <a:spcPts val="1540"/>
              </a:lnSpc>
              <a:spcBef>
                <a:spcPts val="155"/>
              </a:spcBef>
            </a:pPr>
            <a:r>
              <a:rPr dirty="0" sz="1300" spc="-10" b="1">
                <a:latin typeface="Arial"/>
                <a:cs typeface="Arial"/>
              </a:rPr>
              <a:t>Direct </a:t>
            </a:r>
            <a:r>
              <a:rPr dirty="0" sz="1300" spc="-15" b="1">
                <a:latin typeface="Arial"/>
                <a:cs typeface="Arial"/>
              </a:rPr>
              <a:t>local  </a:t>
            </a:r>
            <a:r>
              <a:rPr dirty="0" sz="1300" spc="-15" b="1">
                <a:latin typeface="Arial"/>
                <a:cs typeface="Arial"/>
              </a:rPr>
              <a:t>dependency</a:t>
            </a:r>
            <a:endParaRPr sz="1300">
              <a:latin typeface="Arial"/>
              <a:cs typeface="Arial"/>
            </a:endParaRPr>
          </a:p>
        </p:txBody>
      </p:sp>
      <p:grpSp>
        <p:nvGrpSpPr>
          <p:cNvPr id="34" name="object 34"/>
          <p:cNvGrpSpPr/>
          <p:nvPr/>
        </p:nvGrpSpPr>
        <p:grpSpPr>
          <a:xfrm>
            <a:off x="1524952" y="4267961"/>
            <a:ext cx="2893060" cy="715010"/>
            <a:chOff x="1524952" y="4267961"/>
            <a:chExt cx="2893060" cy="715010"/>
          </a:xfrm>
        </p:grpSpPr>
        <p:sp>
          <p:nvSpPr>
            <p:cNvPr id="35" name="object 35"/>
            <p:cNvSpPr/>
            <p:nvPr/>
          </p:nvSpPr>
          <p:spPr>
            <a:xfrm>
              <a:off x="1535429" y="4300727"/>
              <a:ext cx="829944" cy="0"/>
            </a:xfrm>
            <a:custGeom>
              <a:avLst/>
              <a:gdLst/>
              <a:ahLst/>
              <a:cxnLst/>
              <a:rect l="l" t="t" r="r" b="b"/>
              <a:pathLst>
                <a:path w="829944" h="0">
                  <a:moveTo>
                    <a:pt x="0" y="0"/>
                  </a:moveTo>
                  <a:lnTo>
                    <a:pt x="829818" y="0"/>
                  </a:lnTo>
                </a:path>
              </a:pathLst>
            </a:custGeom>
            <a:ln w="20574">
              <a:solidFill>
                <a:srgbClr val="000000"/>
              </a:solidFill>
            </a:ln>
          </p:spPr>
          <p:txBody>
            <a:bodyPr wrap="square" lIns="0" tIns="0" rIns="0" bIns="0" rtlCol="0"/>
            <a:lstStyle/>
            <a:p/>
          </p:txBody>
        </p:sp>
        <p:sp>
          <p:nvSpPr>
            <p:cNvPr id="36" name="object 36"/>
            <p:cNvSpPr/>
            <p:nvPr/>
          </p:nvSpPr>
          <p:spPr>
            <a:xfrm>
              <a:off x="2363723" y="42679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37" name="object 37"/>
            <p:cNvSpPr/>
            <p:nvPr/>
          </p:nvSpPr>
          <p:spPr>
            <a:xfrm>
              <a:off x="2932175" y="4453127"/>
              <a:ext cx="1475740" cy="519430"/>
            </a:xfrm>
            <a:custGeom>
              <a:avLst/>
              <a:gdLst/>
              <a:ahLst/>
              <a:cxnLst/>
              <a:rect l="l" t="t" r="r" b="b"/>
              <a:pathLst>
                <a:path w="1475739" h="519429">
                  <a:moveTo>
                    <a:pt x="1410461" y="0"/>
                  </a:moveTo>
                  <a:lnTo>
                    <a:pt x="64007" y="0"/>
                  </a:lnTo>
                  <a:lnTo>
                    <a:pt x="39219" y="5083"/>
                  </a:lnTo>
                  <a:lnTo>
                    <a:pt x="18859" y="18954"/>
                  </a:lnTo>
                  <a:lnTo>
                    <a:pt x="5072" y="39540"/>
                  </a:lnTo>
                  <a:lnTo>
                    <a:pt x="0" y="64769"/>
                  </a:lnTo>
                  <a:lnTo>
                    <a:pt x="0" y="454152"/>
                  </a:lnTo>
                  <a:lnTo>
                    <a:pt x="5072" y="479381"/>
                  </a:lnTo>
                  <a:lnTo>
                    <a:pt x="18859" y="499967"/>
                  </a:lnTo>
                  <a:lnTo>
                    <a:pt x="39219" y="513838"/>
                  </a:lnTo>
                  <a:lnTo>
                    <a:pt x="64007" y="518922"/>
                  </a:lnTo>
                  <a:lnTo>
                    <a:pt x="1410461" y="518922"/>
                  </a:lnTo>
                  <a:lnTo>
                    <a:pt x="1435691" y="513838"/>
                  </a:lnTo>
                  <a:lnTo>
                    <a:pt x="1456277" y="499967"/>
                  </a:lnTo>
                  <a:lnTo>
                    <a:pt x="1470148" y="479381"/>
                  </a:lnTo>
                  <a:lnTo>
                    <a:pt x="1475232" y="454152"/>
                  </a:lnTo>
                  <a:lnTo>
                    <a:pt x="1475232" y="64769"/>
                  </a:lnTo>
                  <a:lnTo>
                    <a:pt x="1470148" y="39540"/>
                  </a:lnTo>
                  <a:lnTo>
                    <a:pt x="1456277" y="18954"/>
                  </a:lnTo>
                  <a:lnTo>
                    <a:pt x="1435691" y="5083"/>
                  </a:lnTo>
                  <a:lnTo>
                    <a:pt x="1410461" y="0"/>
                  </a:lnTo>
                  <a:close/>
                </a:path>
              </a:pathLst>
            </a:custGeom>
            <a:solidFill>
              <a:srgbClr val="CCFFCC"/>
            </a:solidFill>
          </p:spPr>
          <p:txBody>
            <a:bodyPr wrap="square" lIns="0" tIns="0" rIns="0" bIns="0" rtlCol="0"/>
            <a:lstStyle/>
            <a:p/>
          </p:txBody>
        </p:sp>
        <p:sp>
          <p:nvSpPr>
            <p:cNvPr id="38" name="object 38"/>
            <p:cNvSpPr/>
            <p:nvPr/>
          </p:nvSpPr>
          <p:spPr>
            <a:xfrm>
              <a:off x="2932175" y="4453127"/>
              <a:ext cx="1475740" cy="519430"/>
            </a:xfrm>
            <a:custGeom>
              <a:avLst/>
              <a:gdLst/>
              <a:ahLst/>
              <a:cxnLst/>
              <a:rect l="l" t="t" r="r" b="b"/>
              <a:pathLst>
                <a:path w="1475739" h="519429">
                  <a:moveTo>
                    <a:pt x="64007" y="0"/>
                  </a:moveTo>
                  <a:lnTo>
                    <a:pt x="39219" y="5083"/>
                  </a:lnTo>
                  <a:lnTo>
                    <a:pt x="18859" y="18954"/>
                  </a:lnTo>
                  <a:lnTo>
                    <a:pt x="5072" y="39540"/>
                  </a:lnTo>
                  <a:lnTo>
                    <a:pt x="0" y="64769"/>
                  </a:lnTo>
                  <a:lnTo>
                    <a:pt x="0" y="454152"/>
                  </a:lnTo>
                  <a:lnTo>
                    <a:pt x="5072" y="479381"/>
                  </a:lnTo>
                  <a:lnTo>
                    <a:pt x="18859" y="499967"/>
                  </a:lnTo>
                  <a:lnTo>
                    <a:pt x="39219" y="513838"/>
                  </a:lnTo>
                  <a:lnTo>
                    <a:pt x="64007" y="518922"/>
                  </a:lnTo>
                  <a:lnTo>
                    <a:pt x="1410461" y="518922"/>
                  </a:lnTo>
                  <a:lnTo>
                    <a:pt x="1435691" y="513838"/>
                  </a:lnTo>
                  <a:lnTo>
                    <a:pt x="1456277" y="499967"/>
                  </a:lnTo>
                  <a:lnTo>
                    <a:pt x="1470148" y="479381"/>
                  </a:lnTo>
                  <a:lnTo>
                    <a:pt x="1475232" y="454152"/>
                  </a:lnTo>
                  <a:lnTo>
                    <a:pt x="1475232" y="64769"/>
                  </a:lnTo>
                  <a:lnTo>
                    <a:pt x="1470148" y="39540"/>
                  </a:lnTo>
                  <a:lnTo>
                    <a:pt x="1456277" y="18954"/>
                  </a:lnTo>
                  <a:lnTo>
                    <a:pt x="1435691" y="5083"/>
                  </a:lnTo>
                  <a:lnTo>
                    <a:pt x="1410461" y="0"/>
                  </a:lnTo>
                  <a:lnTo>
                    <a:pt x="64007" y="0"/>
                  </a:lnTo>
                  <a:close/>
                </a:path>
              </a:pathLst>
            </a:custGeom>
            <a:ln w="20574">
              <a:solidFill>
                <a:srgbClr val="000000"/>
              </a:solidFill>
            </a:ln>
          </p:spPr>
          <p:txBody>
            <a:bodyPr wrap="square" lIns="0" tIns="0" rIns="0" bIns="0" rtlCol="0"/>
            <a:lstStyle/>
            <a:p/>
          </p:txBody>
        </p:sp>
      </p:grpSp>
      <p:sp>
        <p:nvSpPr>
          <p:cNvPr id="39" name="object 39"/>
          <p:cNvSpPr txBox="1"/>
          <p:nvPr/>
        </p:nvSpPr>
        <p:spPr>
          <a:xfrm>
            <a:off x="3141726" y="4498340"/>
            <a:ext cx="1066165" cy="417830"/>
          </a:xfrm>
          <a:prstGeom prst="rect">
            <a:avLst/>
          </a:prstGeom>
        </p:spPr>
        <p:txBody>
          <a:bodyPr wrap="square" lIns="0" tIns="19685" rIns="0" bIns="0" rtlCol="0" vert="horz">
            <a:spAutoFit/>
          </a:bodyPr>
          <a:lstStyle/>
          <a:p>
            <a:pPr marL="50165" marR="5080" indent="-50800">
              <a:lnSpc>
                <a:spcPts val="1540"/>
              </a:lnSpc>
              <a:spcBef>
                <a:spcPts val="155"/>
              </a:spcBef>
            </a:pPr>
            <a:r>
              <a:rPr dirty="0" sz="1300" spc="-10" b="1">
                <a:latin typeface="Arial"/>
                <a:cs typeface="Arial"/>
              </a:rPr>
              <a:t>Direct</a:t>
            </a:r>
            <a:r>
              <a:rPr dirty="0" sz="1300" spc="-60" b="1">
                <a:latin typeface="Arial"/>
                <a:cs typeface="Arial"/>
              </a:rPr>
              <a:t> </a:t>
            </a:r>
            <a:r>
              <a:rPr dirty="0" sz="1300" spc="-15" b="1">
                <a:latin typeface="Arial"/>
                <a:cs typeface="Arial"/>
              </a:rPr>
              <a:t>remote  dependency</a:t>
            </a:r>
            <a:endParaRPr sz="1300">
              <a:latin typeface="Arial"/>
              <a:cs typeface="Arial"/>
            </a:endParaRPr>
          </a:p>
        </p:txBody>
      </p:sp>
      <p:sp>
        <p:nvSpPr>
          <p:cNvPr id="40" name="object 40"/>
          <p:cNvSpPr txBox="1"/>
          <p:nvPr/>
        </p:nvSpPr>
        <p:spPr>
          <a:xfrm>
            <a:off x="1635964" y="3816971"/>
            <a:ext cx="223710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Local and remote</a:t>
            </a:r>
            <a:r>
              <a:rPr dirty="0" sz="1300" spc="-70" b="1">
                <a:latin typeface="Arial"/>
                <a:cs typeface="Arial"/>
              </a:rPr>
              <a:t> </a:t>
            </a:r>
            <a:r>
              <a:rPr dirty="0" sz="1300" spc="-10" b="1">
                <a:latin typeface="Arial"/>
                <a:cs typeface="Arial"/>
              </a:rPr>
              <a:t>references</a:t>
            </a:r>
            <a:endParaRPr sz="1300">
              <a:latin typeface="Arial"/>
              <a:cs typeface="Arial"/>
            </a:endParaRPr>
          </a:p>
        </p:txBody>
      </p:sp>
      <p:sp>
        <p:nvSpPr>
          <p:cNvPr id="41" name="object 41"/>
          <p:cNvSpPr txBox="1"/>
          <p:nvPr/>
        </p:nvSpPr>
        <p:spPr>
          <a:xfrm>
            <a:off x="2311927" y="2383622"/>
            <a:ext cx="6578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Ne</a:t>
            </a:r>
            <a:r>
              <a:rPr dirty="0" sz="1300" spc="-25" b="1">
                <a:latin typeface="Arial"/>
                <a:cs typeface="Arial"/>
              </a:rPr>
              <a:t>t</a:t>
            </a:r>
            <a:r>
              <a:rPr dirty="0" sz="1300" spc="5" b="1">
                <a:latin typeface="Arial"/>
                <a:cs typeface="Arial"/>
              </a:rPr>
              <a:t>w</a:t>
            </a:r>
            <a:r>
              <a:rPr dirty="0" sz="1300" spc="-15" b="1">
                <a:latin typeface="Arial"/>
                <a:cs typeface="Arial"/>
              </a:rPr>
              <a:t>ork</a:t>
            </a:r>
            <a:endParaRPr sz="1300">
              <a:latin typeface="Arial"/>
              <a:cs typeface="Arial"/>
            </a:endParaRPr>
          </a:p>
        </p:txBody>
      </p:sp>
      <p:grpSp>
        <p:nvGrpSpPr>
          <p:cNvPr id="42" name="object 42"/>
          <p:cNvGrpSpPr/>
          <p:nvPr/>
        </p:nvGrpSpPr>
        <p:grpSpPr>
          <a:xfrm>
            <a:off x="2303907" y="2210180"/>
            <a:ext cx="1761489" cy="2204720"/>
            <a:chOff x="2303907" y="2210180"/>
            <a:chExt cx="1761489" cy="2204720"/>
          </a:xfrm>
        </p:grpSpPr>
        <p:sp>
          <p:nvSpPr>
            <p:cNvPr id="43" name="object 43"/>
            <p:cNvSpPr/>
            <p:nvPr/>
          </p:nvSpPr>
          <p:spPr>
            <a:xfrm>
              <a:off x="3409950" y="4216907"/>
              <a:ext cx="589915" cy="187960"/>
            </a:xfrm>
            <a:custGeom>
              <a:avLst/>
              <a:gdLst/>
              <a:ahLst/>
              <a:cxnLst/>
              <a:rect l="l" t="t" r="r" b="b"/>
              <a:pathLst>
                <a:path w="589914" h="187960">
                  <a:moveTo>
                    <a:pt x="0" y="93725"/>
                  </a:moveTo>
                  <a:lnTo>
                    <a:pt x="140208" y="93725"/>
                  </a:lnTo>
                  <a:lnTo>
                    <a:pt x="186690" y="0"/>
                  </a:lnTo>
                  <a:lnTo>
                    <a:pt x="374142" y="187451"/>
                  </a:lnTo>
                  <a:lnTo>
                    <a:pt x="467106" y="93725"/>
                  </a:lnTo>
                  <a:lnTo>
                    <a:pt x="589788" y="93725"/>
                  </a:lnTo>
                </a:path>
              </a:pathLst>
            </a:custGeom>
            <a:ln w="20574">
              <a:solidFill>
                <a:srgbClr val="000000"/>
              </a:solidFill>
            </a:ln>
          </p:spPr>
          <p:txBody>
            <a:bodyPr wrap="square" lIns="0" tIns="0" rIns="0" bIns="0" rtlCol="0"/>
            <a:lstStyle/>
            <a:p/>
          </p:txBody>
        </p:sp>
        <p:sp>
          <p:nvSpPr>
            <p:cNvPr id="44" name="object 44"/>
            <p:cNvSpPr/>
            <p:nvPr/>
          </p:nvSpPr>
          <p:spPr>
            <a:xfrm>
              <a:off x="3998214" y="4277867"/>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45" name="object 45"/>
            <p:cNvSpPr/>
            <p:nvPr/>
          </p:nvSpPr>
          <p:spPr>
            <a:xfrm>
              <a:off x="2314194" y="2220467"/>
              <a:ext cx="589280" cy="187960"/>
            </a:xfrm>
            <a:custGeom>
              <a:avLst/>
              <a:gdLst/>
              <a:ahLst/>
              <a:cxnLst/>
              <a:rect l="l" t="t" r="r" b="b"/>
              <a:pathLst>
                <a:path w="589280" h="187960">
                  <a:moveTo>
                    <a:pt x="0" y="93725"/>
                  </a:moveTo>
                  <a:lnTo>
                    <a:pt x="140208" y="93725"/>
                  </a:lnTo>
                  <a:lnTo>
                    <a:pt x="186690" y="0"/>
                  </a:lnTo>
                  <a:lnTo>
                    <a:pt x="374142" y="187451"/>
                  </a:lnTo>
                  <a:lnTo>
                    <a:pt x="467106" y="93725"/>
                  </a:lnTo>
                  <a:lnTo>
                    <a:pt x="589026" y="93725"/>
                  </a:lnTo>
                </a:path>
              </a:pathLst>
            </a:custGeom>
            <a:ln w="20574">
              <a:solidFill>
                <a:srgbClr val="000000"/>
              </a:solidFill>
            </a:ln>
          </p:spPr>
          <p:txBody>
            <a:bodyPr wrap="square" lIns="0" tIns="0" rIns="0" bIns="0" rtlCol="0"/>
            <a:lstStyle/>
            <a:p/>
          </p:txBody>
        </p:sp>
        <p:sp>
          <p:nvSpPr>
            <p:cNvPr id="46" name="object 46"/>
            <p:cNvSpPr/>
            <p:nvPr/>
          </p:nvSpPr>
          <p:spPr>
            <a:xfrm>
              <a:off x="2901696" y="2281427"/>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47" name="object 47"/>
          <p:cNvSpPr txBox="1"/>
          <p:nvPr/>
        </p:nvSpPr>
        <p:spPr>
          <a:xfrm>
            <a:off x="731012" y="5608160"/>
            <a:ext cx="6269355" cy="130556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Understanding Remote</a:t>
            </a:r>
            <a:r>
              <a:rPr dirty="0" sz="1300" spc="5" b="1">
                <a:latin typeface="Arial"/>
                <a:cs typeface="Arial"/>
              </a:rPr>
              <a:t> </a:t>
            </a:r>
            <a:r>
              <a:rPr dirty="0" sz="1300" spc="-5" b="1">
                <a:latin typeface="Arial"/>
                <a:cs typeface="Arial"/>
              </a:rPr>
              <a:t>Dependencies</a:t>
            </a:r>
            <a:endParaRPr sz="1300">
              <a:latin typeface="Arial"/>
              <a:cs typeface="Arial"/>
            </a:endParaRPr>
          </a:p>
          <a:p>
            <a:pPr marL="136525" marR="5080">
              <a:lnSpc>
                <a:spcPct val="100000"/>
              </a:lnSpc>
              <a:spcBef>
                <a:spcPts val="365"/>
              </a:spcBef>
            </a:pPr>
            <a:r>
              <a:rPr dirty="0" sz="1300">
                <a:latin typeface="Times New Roman"/>
                <a:cs typeface="Times New Roman"/>
              </a:rPr>
              <a:t>In the case of remote dependencies, the objects are on separate nodes. The Oracle server  does not manage dependencies among remote schema objects </a:t>
            </a:r>
            <a:r>
              <a:rPr dirty="0" sz="1300" spc="-5">
                <a:latin typeface="Times New Roman"/>
                <a:cs typeface="Times New Roman"/>
              </a:rPr>
              <a:t>other </a:t>
            </a:r>
            <a:r>
              <a:rPr dirty="0" sz="1300">
                <a:latin typeface="Times New Roman"/>
                <a:cs typeface="Times New Roman"/>
              </a:rPr>
              <a:t>than local-procedure-to-  remote-procedure dependencies (including functions, packages, and triggers). The local  </a:t>
            </a:r>
            <a:r>
              <a:rPr dirty="0" sz="1300" spc="-5">
                <a:latin typeface="Times New Roman"/>
                <a:cs typeface="Times New Roman"/>
              </a:rPr>
              <a:t>stored </a:t>
            </a:r>
            <a:r>
              <a:rPr dirty="0" sz="1300">
                <a:latin typeface="Times New Roman"/>
                <a:cs typeface="Times New Roman"/>
              </a:rPr>
              <a:t>procedure and all its dependent objects are invalidated but do not automatically  </a:t>
            </a:r>
            <a:r>
              <a:rPr dirty="0" sz="1300" spc="-5">
                <a:latin typeface="Times New Roman"/>
                <a:cs typeface="Times New Roman"/>
              </a:rPr>
              <a:t>recompile when </a:t>
            </a:r>
            <a:r>
              <a:rPr dirty="0" sz="1300">
                <a:latin typeface="Times New Roman"/>
                <a:cs typeface="Times New Roman"/>
              </a:rPr>
              <a:t>called for the first</a:t>
            </a:r>
            <a:r>
              <a:rPr dirty="0" sz="1300" spc="5">
                <a:latin typeface="Times New Roman"/>
                <a:cs typeface="Times New Roman"/>
              </a:rPr>
              <a:t> </a:t>
            </a:r>
            <a:r>
              <a:rPr dirty="0" sz="1300">
                <a:latin typeface="Times New Roman"/>
                <a:cs typeface="Times New Roman"/>
              </a:rPr>
              <a:t>time.</a:t>
            </a:r>
            <a:endParaRPr sz="1300">
              <a:latin typeface="Times New Roman"/>
              <a:cs typeface="Times New Roman"/>
            </a:endParaRPr>
          </a:p>
        </p:txBody>
      </p:sp>
      <p:sp>
        <p:nvSpPr>
          <p:cNvPr id="49" name="object 4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0" name="object 50"/>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3</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8" name="object 4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568196" y="873506"/>
            <a:ext cx="461010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Understanding Remote</a:t>
            </a:r>
            <a:r>
              <a:rPr dirty="0" sz="2000" spc="-15" b="1">
                <a:latin typeface="Arial"/>
                <a:cs typeface="Arial"/>
              </a:rPr>
              <a:t> </a:t>
            </a:r>
            <a:r>
              <a:rPr dirty="0" sz="2000" b="1">
                <a:latin typeface="Arial"/>
                <a:cs typeface="Arial"/>
              </a:rPr>
              <a:t>Dependencies</a:t>
            </a:r>
            <a:endParaRPr sz="2000">
              <a:latin typeface="Arial"/>
              <a:cs typeface="Arial"/>
            </a:endParaRPr>
          </a:p>
        </p:txBody>
      </p:sp>
      <p:grpSp>
        <p:nvGrpSpPr>
          <p:cNvPr id="7" name="object 7"/>
          <p:cNvGrpSpPr/>
          <p:nvPr/>
        </p:nvGrpSpPr>
        <p:grpSpPr>
          <a:xfrm>
            <a:off x="1268158" y="1442656"/>
            <a:ext cx="5233035" cy="2682875"/>
            <a:chOff x="1268158" y="1442656"/>
            <a:chExt cx="5233035" cy="2682875"/>
          </a:xfrm>
        </p:grpSpPr>
        <p:sp>
          <p:nvSpPr>
            <p:cNvPr id="8" name="object 8"/>
            <p:cNvSpPr/>
            <p:nvPr/>
          </p:nvSpPr>
          <p:spPr>
            <a:xfrm>
              <a:off x="1278636" y="1453134"/>
              <a:ext cx="5212080" cy="2661920"/>
            </a:xfrm>
            <a:custGeom>
              <a:avLst/>
              <a:gdLst/>
              <a:ahLst/>
              <a:cxnLst/>
              <a:rect l="l" t="t" r="r" b="b"/>
              <a:pathLst>
                <a:path w="5212080" h="2661920">
                  <a:moveTo>
                    <a:pt x="4881372" y="0"/>
                  </a:moveTo>
                  <a:lnTo>
                    <a:pt x="330707" y="0"/>
                  </a:lnTo>
                  <a:lnTo>
                    <a:pt x="281785" y="3597"/>
                  </a:lnTo>
                  <a:lnTo>
                    <a:pt x="235109" y="14044"/>
                  </a:lnTo>
                  <a:lnTo>
                    <a:pt x="191188" y="30822"/>
                  </a:lnTo>
                  <a:lnTo>
                    <a:pt x="150530" y="53412"/>
                  </a:lnTo>
                  <a:lnTo>
                    <a:pt x="113643" y="81295"/>
                  </a:lnTo>
                  <a:lnTo>
                    <a:pt x="81037" y="113953"/>
                  </a:lnTo>
                  <a:lnTo>
                    <a:pt x="53219" y="150866"/>
                  </a:lnTo>
                  <a:lnTo>
                    <a:pt x="30698" y="191517"/>
                  </a:lnTo>
                  <a:lnTo>
                    <a:pt x="13982" y="235387"/>
                  </a:lnTo>
                  <a:lnTo>
                    <a:pt x="3580" y="281957"/>
                  </a:lnTo>
                  <a:lnTo>
                    <a:pt x="0" y="330708"/>
                  </a:lnTo>
                  <a:lnTo>
                    <a:pt x="0" y="2330958"/>
                  </a:lnTo>
                  <a:lnTo>
                    <a:pt x="3580" y="2379708"/>
                  </a:lnTo>
                  <a:lnTo>
                    <a:pt x="13982" y="2426278"/>
                  </a:lnTo>
                  <a:lnTo>
                    <a:pt x="30698" y="2470148"/>
                  </a:lnTo>
                  <a:lnTo>
                    <a:pt x="53219" y="2510799"/>
                  </a:lnTo>
                  <a:lnTo>
                    <a:pt x="81037" y="2547712"/>
                  </a:lnTo>
                  <a:lnTo>
                    <a:pt x="113643" y="2580370"/>
                  </a:lnTo>
                  <a:lnTo>
                    <a:pt x="150530" y="2608253"/>
                  </a:lnTo>
                  <a:lnTo>
                    <a:pt x="191188" y="2630843"/>
                  </a:lnTo>
                  <a:lnTo>
                    <a:pt x="235109" y="2647621"/>
                  </a:lnTo>
                  <a:lnTo>
                    <a:pt x="281785" y="2658068"/>
                  </a:lnTo>
                  <a:lnTo>
                    <a:pt x="330707" y="2661666"/>
                  </a:lnTo>
                  <a:lnTo>
                    <a:pt x="4881372" y="2661666"/>
                  </a:lnTo>
                  <a:lnTo>
                    <a:pt x="4930294" y="2658068"/>
                  </a:lnTo>
                  <a:lnTo>
                    <a:pt x="4976970" y="2647621"/>
                  </a:lnTo>
                  <a:lnTo>
                    <a:pt x="5020891" y="2630843"/>
                  </a:lnTo>
                  <a:lnTo>
                    <a:pt x="5061549" y="2608253"/>
                  </a:lnTo>
                  <a:lnTo>
                    <a:pt x="5098436" y="2580370"/>
                  </a:lnTo>
                  <a:lnTo>
                    <a:pt x="5131042" y="2547712"/>
                  </a:lnTo>
                  <a:lnTo>
                    <a:pt x="5158860" y="2510799"/>
                  </a:lnTo>
                  <a:lnTo>
                    <a:pt x="5181381" y="2470148"/>
                  </a:lnTo>
                  <a:lnTo>
                    <a:pt x="5198097" y="2426278"/>
                  </a:lnTo>
                  <a:lnTo>
                    <a:pt x="5208499" y="2379708"/>
                  </a:lnTo>
                  <a:lnTo>
                    <a:pt x="5212080" y="2330958"/>
                  </a:lnTo>
                  <a:lnTo>
                    <a:pt x="5212080" y="330708"/>
                  </a:lnTo>
                  <a:lnTo>
                    <a:pt x="5208499" y="281957"/>
                  </a:lnTo>
                  <a:lnTo>
                    <a:pt x="5198097" y="235387"/>
                  </a:lnTo>
                  <a:lnTo>
                    <a:pt x="5181381" y="191517"/>
                  </a:lnTo>
                  <a:lnTo>
                    <a:pt x="5158860" y="150866"/>
                  </a:lnTo>
                  <a:lnTo>
                    <a:pt x="5131042" y="113953"/>
                  </a:lnTo>
                  <a:lnTo>
                    <a:pt x="5098436" y="81295"/>
                  </a:lnTo>
                  <a:lnTo>
                    <a:pt x="5061549" y="53412"/>
                  </a:lnTo>
                  <a:lnTo>
                    <a:pt x="5020891" y="30822"/>
                  </a:lnTo>
                  <a:lnTo>
                    <a:pt x="4976970" y="14044"/>
                  </a:lnTo>
                  <a:lnTo>
                    <a:pt x="4930294" y="3597"/>
                  </a:lnTo>
                  <a:lnTo>
                    <a:pt x="4881372" y="0"/>
                  </a:lnTo>
                  <a:close/>
                </a:path>
              </a:pathLst>
            </a:custGeom>
            <a:solidFill>
              <a:srgbClr val="99CCFF"/>
            </a:solidFill>
          </p:spPr>
          <p:txBody>
            <a:bodyPr wrap="square" lIns="0" tIns="0" rIns="0" bIns="0" rtlCol="0"/>
            <a:lstStyle/>
            <a:p/>
          </p:txBody>
        </p:sp>
        <p:sp>
          <p:nvSpPr>
            <p:cNvPr id="9" name="object 9"/>
            <p:cNvSpPr/>
            <p:nvPr/>
          </p:nvSpPr>
          <p:spPr>
            <a:xfrm>
              <a:off x="1278636" y="1453134"/>
              <a:ext cx="5212080" cy="2661920"/>
            </a:xfrm>
            <a:custGeom>
              <a:avLst/>
              <a:gdLst/>
              <a:ahLst/>
              <a:cxnLst/>
              <a:rect l="l" t="t" r="r" b="b"/>
              <a:pathLst>
                <a:path w="5212080" h="2661920">
                  <a:moveTo>
                    <a:pt x="330707" y="0"/>
                  </a:moveTo>
                  <a:lnTo>
                    <a:pt x="281785" y="3597"/>
                  </a:lnTo>
                  <a:lnTo>
                    <a:pt x="235109" y="14044"/>
                  </a:lnTo>
                  <a:lnTo>
                    <a:pt x="191188" y="30822"/>
                  </a:lnTo>
                  <a:lnTo>
                    <a:pt x="150530" y="53412"/>
                  </a:lnTo>
                  <a:lnTo>
                    <a:pt x="113643" y="81295"/>
                  </a:lnTo>
                  <a:lnTo>
                    <a:pt x="81037" y="113953"/>
                  </a:lnTo>
                  <a:lnTo>
                    <a:pt x="53219" y="150866"/>
                  </a:lnTo>
                  <a:lnTo>
                    <a:pt x="30698" y="191517"/>
                  </a:lnTo>
                  <a:lnTo>
                    <a:pt x="13982" y="235387"/>
                  </a:lnTo>
                  <a:lnTo>
                    <a:pt x="3580" y="281957"/>
                  </a:lnTo>
                  <a:lnTo>
                    <a:pt x="0" y="330708"/>
                  </a:lnTo>
                  <a:lnTo>
                    <a:pt x="0" y="2330958"/>
                  </a:lnTo>
                  <a:lnTo>
                    <a:pt x="3580" y="2379708"/>
                  </a:lnTo>
                  <a:lnTo>
                    <a:pt x="13982" y="2426278"/>
                  </a:lnTo>
                  <a:lnTo>
                    <a:pt x="30698" y="2470148"/>
                  </a:lnTo>
                  <a:lnTo>
                    <a:pt x="53219" y="2510799"/>
                  </a:lnTo>
                  <a:lnTo>
                    <a:pt x="81037" y="2547712"/>
                  </a:lnTo>
                  <a:lnTo>
                    <a:pt x="113643" y="2580370"/>
                  </a:lnTo>
                  <a:lnTo>
                    <a:pt x="150530" y="2608253"/>
                  </a:lnTo>
                  <a:lnTo>
                    <a:pt x="191188" y="2630843"/>
                  </a:lnTo>
                  <a:lnTo>
                    <a:pt x="235109" y="2647621"/>
                  </a:lnTo>
                  <a:lnTo>
                    <a:pt x="281785" y="2658068"/>
                  </a:lnTo>
                  <a:lnTo>
                    <a:pt x="330707" y="2661666"/>
                  </a:lnTo>
                  <a:lnTo>
                    <a:pt x="4881372" y="2661666"/>
                  </a:lnTo>
                  <a:lnTo>
                    <a:pt x="4930294" y="2658068"/>
                  </a:lnTo>
                  <a:lnTo>
                    <a:pt x="4976970" y="2647621"/>
                  </a:lnTo>
                  <a:lnTo>
                    <a:pt x="5020891" y="2630843"/>
                  </a:lnTo>
                  <a:lnTo>
                    <a:pt x="5061549" y="2608253"/>
                  </a:lnTo>
                  <a:lnTo>
                    <a:pt x="5098436" y="2580370"/>
                  </a:lnTo>
                  <a:lnTo>
                    <a:pt x="5131042" y="2547712"/>
                  </a:lnTo>
                  <a:lnTo>
                    <a:pt x="5158860" y="2510799"/>
                  </a:lnTo>
                  <a:lnTo>
                    <a:pt x="5181381" y="2470148"/>
                  </a:lnTo>
                  <a:lnTo>
                    <a:pt x="5198097" y="2426278"/>
                  </a:lnTo>
                  <a:lnTo>
                    <a:pt x="5208499" y="2379708"/>
                  </a:lnTo>
                  <a:lnTo>
                    <a:pt x="5212080" y="2330958"/>
                  </a:lnTo>
                  <a:lnTo>
                    <a:pt x="5212080" y="330708"/>
                  </a:lnTo>
                  <a:lnTo>
                    <a:pt x="5208499" y="281957"/>
                  </a:lnTo>
                  <a:lnTo>
                    <a:pt x="5198097" y="235387"/>
                  </a:lnTo>
                  <a:lnTo>
                    <a:pt x="5181381" y="191517"/>
                  </a:lnTo>
                  <a:lnTo>
                    <a:pt x="5158860" y="150866"/>
                  </a:lnTo>
                  <a:lnTo>
                    <a:pt x="5131042" y="113953"/>
                  </a:lnTo>
                  <a:lnTo>
                    <a:pt x="5098436" y="81295"/>
                  </a:lnTo>
                  <a:lnTo>
                    <a:pt x="5061549" y="53412"/>
                  </a:lnTo>
                  <a:lnTo>
                    <a:pt x="5020891" y="30822"/>
                  </a:lnTo>
                  <a:lnTo>
                    <a:pt x="4976970" y="14044"/>
                  </a:lnTo>
                  <a:lnTo>
                    <a:pt x="4930294" y="3597"/>
                  </a:lnTo>
                  <a:lnTo>
                    <a:pt x="4881372" y="0"/>
                  </a:lnTo>
                  <a:lnTo>
                    <a:pt x="330707"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376172" y="1865376"/>
            <a:ext cx="819150" cy="1186815"/>
          </a:xfrm>
          <a:prstGeom prst="rect">
            <a:avLst/>
          </a:prstGeom>
          <a:solidFill>
            <a:srgbClr val="CCCCCC"/>
          </a:solidFill>
          <a:ln w="20574">
            <a:solidFill>
              <a:srgbClr val="000000"/>
            </a:solidFill>
          </a:ln>
        </p:spPr>
        <p:txBody>
          <a:bodyPr wrap="square" lIns="0" tIns="57150" rIns="0" bIns="0" rtlCol="0" vert="horz">
            <a:spAutoFit/>
          </a:bodyPr>
          <a:lstStyle/>
          <a:p>
            <a:pPr algn="just" marL="62865" marR="47625">
              <a:lnSpc>
                <a:spcPct val="102200"/>
              </a:lnSpc>
              <a:spcBef>
                <a:spcPts val="450"/>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1" name="object 11"/>
          <p:cNvSpPr txBox="1"/>
          <p:nvPr/>
        </p:nvSpPr>
        <p:spPr>
          <a:xfrm>
            <a:off x="1385316" y="1649222"/>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2" name="object 12"/>
          <p:cNvSpPr txBox="1"/>
          <p:nvPr/>
        </p:nvSpPr>
        <p:spPr>
          <a:xfrm>
            <a:off x="4542320" y="1652990"/>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3" name="object 13"/>
          <p:cNvGrpSpPr/>
          <p:nvPr/>
        </p:nvGrpSpPr>
        <p:grpSpPr>
          <a:xfrm>
            <a:off x="3892486" y="1850326"/>
            <a:ext cx="1683385" cy="1200150"/>
            <a:chOff x="3892486" y="1850326"/>
            <a:chExt cx="1683385" cy="1200150"/>
          </a:xfrm>
        </p:grpSpPr>
        <p:sp>
          <p:nvSpPr>
            <p:cNvPr id="14" name="object 14"/>
            <p:cNvSpPr/>
            <p:nvPr/>
          </p:nvSpPr>
          <p:spPr>
            <a:xfrm>
              <a:off x="5193029" y="2298954"/>
              <a:ext cx="317500" cy="1905"/>
            </a:xfrm>
            <a:custGeom>
              <a:avLst/>
              <a:gdLst/>
              <a:ahLst/>
              <a:cxnLst/>
              <a:rect l="l" t="t" r="r" b="b"/>
              <a:pathLst>
                <a:path w="317500" h="1905">
                  <a:moveTo>
                    <a:pt x="0" y="0"/>
                  </a:moveTo>
                  <a:lnTo>
                    <a:pt x="316992" y="1524"/>
                  </a:lnTo>
                </a:path>
              </a:pathLst>
            </a:custGeom>
            <a:ln w="20574">
              <a:solidFill>
                <a:srgbClr val="000000"/>
              </a:solidFill>
            </a:ln>
          </p:spPr>
          <p:txBody>
            <a:bodyPr wrap="square" lIns="0" tIns="0" rIns="0" bIns="0" rtlCol="0"/>
            <a:lstStyle/>
            <a:p/>
          </p:txBody>
        </p:sp>
        <p:sp>
          <p:nvSpPr>
            <p:cNvPr id="15" name="object 15"/>
            <p:cNvSpPr/>
            <p:nvPr/>
          </p:nvSpPr>
          <p:spPr>
            <a:xfrm>
              <a:off x="5508497" y="2267712"/>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6" name="object 16"/>
            <p:cNvSpPr/>
            <p:nvPr/>
          </p:nvSpPr>
          <p:spPr>
            <a:xfrm>
              <a:off x="3902963" y="2294382"/>
              <a:ext cx="367030" cy="0"/>
            </a:xfrm>
            <a:custGeom>
              <a:avLst/>
              <a:gdLst/>
              <a:ahLst/>
              <a:cxnLst/>
              <a:rect l="l" t="t" r="r" b="b"/>
              <a:pathLst>
                <a:path w="367029" h="0">
                  <a:moveTo>
                    <a:pt x="0" y="0"/>
                  </a:moveTo>
                  <a:lnTo>
                    <a:pt x="366522" y="0"/>
                  </a:lnTo>
                </a:path>
              </a:pathLst>
            </a:custGeom>
            <a:ln w="20574">
              <a:solidFill>
                <a:srgbClr val="000000"/>
              </a:solidFill>
            </a:ln>
          </p:spPr>
          <p:txBody>
            <a:bodyPr wrap="square" lIns="0" tIns="0" rIns="0" bIns="0" rtlCol="0"/>
            <a:lstStyle/>
            <a:p/>
          </p:txBody>
        </p:sp>
        <p:sp>
          <p:nvSpPr>
            <p:cNvPr id="17" name="object 17"/>
            <p:cNvSpPr/>
            <p:nvPr/>
          </p:nvSpPr>
          <p:spPr>
            <a:xfrm>
              <a:off x="4267961" y="226161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8" name="object 18"/>
            <p:cNvSpPr/>
            <p:nvPr/>
          </p:nvSpPr>
          <p:spPr>
            <a:xfrm>
              <a:off x="4384547" y="1860804"/>
              <a:ext cx="753110" cy="1179195"/>
            </a:xfrm>
            <a:custGeom>
              <a:avLst/>
              <a:gdLst/>
              <a:ahLst/>
              <a:cxnLst/>
              <a:rect l="l" t="t" r="r" b="b"/>
              <a:pathLst>
                <a:path w="753110" h="1179195">
                  <a:moveTo>
                    <a:pt x="752855" y="0"/>
                  </a:moveTo>
                  <a:lnTo>
                    <a:pt x="0" y="0"/>
                  </a:lnTo>
                  <a:lnTo>
                    <a:pt x="0" y="1165098"/>
                  </a:lnTo>
                  <a:lnTo>
                    <a:pt x="30479" y="1178814"/>
                  </a:lnTo>
                  <a:lnTo>
                    <a:pt x="57911" y="1171956"/>
                  </a:lnTo>
                  <a:lnTo>
                    <a:pt x="102107" y="1134618"/>
                  </a:lnTo>
                  <a:lnTo>
                    <a:pt x="115823" y="1096518"/>
                  </a:lnTo>
                  <a:lnTo>
                    <a:pt x="169925" y="1096518"/>
                  </a:lnTo>
                  <a:lnTo>
                    <a:pt x="180593" y="1103376"/>
                  </a:lnTo>
                  <a:lnTo>
                    <a:pt x="211073" y="1103376"/>
                  </a:lnTo>
                  <a:lnTo>
                    <a:pt x="220979" y="1107186"/>
                  </a:lnTo>
                  <a:lnTo>
                    <a:pt x="234695" y="1117092"/>
                  </a:lnTo>
                  <a:lnTo>
                    <a:pt x="248411" y="1117092"/>
                  </a:lnTo>
                  <a:lnTo>
                    <a:pt x="262127" y="1120902"/>
                  </a:lnTo>
                  <a:lnTo>
                    <a:pt x="275843" y="1120902"/>
                  </a:lnTo>
                  <a:lnTo>
                    <a:pt x="285749" y="1117092"/>
                  </a:lnTo>
                  <a:lnTo>
                    <a:pt x="296417" y="1110234"/>
                  </a:lnTo>
                  <a:lnTo>
                    <a:pt x="306323" y="1103376"/>
                  </a:lnTo>
                  <a:lnTo>
                    <a:pt x="313181" y="1093470"/>
                  </a:lnTo>
                  <a:lnTo>
                    <a:pt x="323849" y="1083564"/>
                  </a:lnTo>
                  <a:lnTo>
                    <a:pt x="333755" y="1072896"/>
                  </a:lnTo>
                  <a:lnTo>
                    <a:pt x="343661" y="1062990"/>
                  </a:lnTo>
                  <a:lnTo>
                    <a:pt x="350519" y="1052322"/>
                  </a:lnTo>
                  <a:lnTo>
                    <a:pt x="361187" y="1049274"/>
                  </a:lnTo>
                  <a:lnTo>
                    <a:pt x="371093" y="1042416"/>
                  </a:lnTo>
                  <a:lnTo>
                    <a:pt x="384809" y="1038606"/>
                  </a:lnTo>
                  <a:lnTo>
                    <a:pt x="394715" y="1035558"/>
                  </a:lnTo>
                  <a:lnTo>
                    <a:pt x="412241" y="1032510"/>
                  </a:lnTo>
                  <a:lnTo>
                    <a:pt x="446531" y="1032510"/>
                  </a:lnTo>
                  <a:lnTo>
                    <a:pt x="466343" y="1028700"/>
                  </a:lnTo>
                  <a:lnTo>
                    <a:pt x="477011" y="1025652"/>
                  </a:lnTo>
                  <a:lnTo>
                    <a:pt x="486917" y="1018794"/>
                  </a:lnTo>
                  <a:lnTo>
                    <a:pt x="497585" y="1011936"/>
                  </a:lnTo>
                  <a:lnTo>
                    <a:pt x="504443" y="1001268"/>
                  </a:lnTo>
                  <a:lnTo>
                    <a:pt x="514349" y="991362"/>
                  </a:lnTo>
                  <a:lnTo>
                    <a:pt x="524255" y="984504"/>
                  </a:lnTo>
                  <a:lnTo>
                    <a:pt x="534923" y="980694"/>
                  </a:lnTo>
                  <a:lnTo>
                    <a:pt x="548639" y="970788"/>
                  </a:lnTo>
                  <a:lnTo>
                    <a:pt x="562355" y="963930"/>
                  </a:lnTo>
                  <a:lnTo>
                    <a:pt x="572261" y="960882"/>
                  </a:lnTo>
                  <a:lnTo>
                    <a:pt x="592835" y="960882"/>
                  </a:lnTo>
                  <a:lnTo>
                    <a:pt x="602741" y="957072"/>
                  </a:lnTo>
                  <a:lnTo>
                    <a:pt x="616457" y="950214"/>
                  </a:lnTo>
                  <a:lnTo>
                    <a:pt x="626363" y="943356"/>
                  </a:lnTo>
                  <a:lnTo>
                    <a:pt x="633221" y="933450"/>
                  </a:lnTo>
                  <a:lnTo>
                    <a:pt x="643889" y="923544"/>
                  </a:lnTo>
                  <a:lnTo>
                    <a:pt x="650747" y="909828"/>
                  </a:lnTo>
                  <a:lnTo>
                    <a:pt x="660653" y="899160"/>
                  </a:lnTo>
                  <a:lnTo>
                    <a:pt x="671321" y="889254"/>
                  </a:lnTo>
                  <a:lnTo>
                    <a:pt x="681227" y="878586"/>
                  </a:lnTo>
                  <a:lnTo>
                    <a:pt x="691133" y="868680"/>
                  </a:lnTo>
                  <a:lnTo>
                    <a:pt x="697991" y="858774"/>
                  </a:lnTo>
                  <a:lnTo>
                    <a:pt x="704849" y="848106"/>
                  </a:lnTo>
                  <a:lnTo>
                    <a:pt x="715517" y="838200"/>
                  </a:lnTo>
                  <a:lnTo>
                    <a:pt x="718565" y="827532"/>
                  </a:lnTo>
                  <a:lnTo>
                    <a:pt x="722375" y="817626"/>
                  </a:lnTo>
                  <a:lnTo>
                    <a:pt x="722375" y="797052"/>
                  </a:lnTo>
                  <a:lnTo>
                    <a:pt x="725423" y="787146"/>
                  </a:lnTo>
                  <a:lnTo>
                    <a:pt x="736091" y="780288"/>
                  </a:lnTo>
                  <a:lnTo>
                    <a:pt x="752855" y="759714"/>
                  </a:lnTo>
                  <a:lnTo>
                    <a:pt x="752855" y="0"/>
                  </a:lnTo>
                  <a:close/>
                </a:path>
              </a:pathLst>
            </a:custGeom>
            <a:solidFill>
              <a:srgbClr val="CCCCCC"/>
            </a:solidFill>
          </p:spPr>
          <p:txBody>
            <a:bodyPr wrap="square" lIns="0" tIns="0" rIns="0" bIns="0" rtlCol="0"/>
            <a:lstStyle/>
            <a:p/>
          </p:txBody>
        </p:sp>
        <p:sp>
          <p:nvSpPr>
            <p:cNvPr id="19" name="object 19"/>
            <p:cNvSpPr/>
            <p:nvPr/>
          </p:nvSpPr>
          <p:spPr>
            <a:xfrm>
              <a:off x="4384547" y="1860804"/>
              <a:ext cx="753110" cy="1179195"/>
            </a:xfrm>
            <a:custGeom>
              <a:avLst/>
              <a:gdLst/>
              <a:ahLst/>
              <a:cxnLst/>
              <a:rect l="l" t="t" r="r" b="b"/>
              <a:pathLst>
                <a:path w="753110" h="1179195">
                  <a:moveTo>
                    <a:pt x="752855" y="759714"/>
                  </a:moveTo>
                  <a:lnTo>
                    <a:pt x="752855" y="0"/>
                  </a:lnTo>
                  <a:lnTo>
                    <a:pt x="0" y="0"/>
                  </a:lnTo>
                  <a:lnTo>
                    <a:pt x="0" y="1165098"/>
                  </a:lnTo>
                  <a:lnTo>
                    <a:pt x="30479" y="1178814"/>
                  </a:lnTo>
                  <a:lnTo>
                    <a:pt x="57911" y="1171956"/>
                  </a:lnTo>
                  <a:lnTo>
                    <a:pt x="102107" y="1134618"/>
                  </a:lnTo>
                  <a:lnTo>
                    <a:pt x="115823" y="1096518"/>
                  </a:lnTo>
                  <a:lnTo>
                    <a:pt x="169925" y="1096518"/>
                  </a:lnTo>
                  <a:lnTo>
                    <a:pt x="180593" y="1103376"/>
                  </a:lnTo>
                  <a:lnTo>
                    <a:pt x="211073" y="1103376"/>
                  </a:lnTo>
                  <a:lnTo>
                    <a:pt x="220979" y="1107186"/>
                  </a:lnTo>
                  <a:lnTo>
                    <a:pt x="234695" y="1117092"/>
                  </a:lnTo>
                  <a:lnTo>
                    <a:pt x="248411" y="1117092"/>
                  </a:lnTo>
                  <a:lnTo>
                    <a:pt x="262127" y="1120902"/>
                  </a:lnTo>
                  <a:lnTo>
                    <a:pt x="275843" y="1120902"/>
                  </a:lnTo>
                  <a:lnTo>
                    <a:pt x="285749" y="1117092"/>
                  </a:lnTo>
                  <a:lnTo>
                    <a:pt x="296417" y="1110234"/>
                  </a:lnTo>
                  <a:lnTo>
                    <a:pt x="306323" y="1103376"/>
                  </a:lnTo>
                  <a:lnTo>
                    <a:pt x="313181" y="1093470"/>
                  </a:lnTo>
                  <a:lnTo>
                    <a:pt x="323849" y="1083564"/>
                  </a:lnTo>
                  <a:lnTo>
                    <a:pt x="333755" y="1072896"/>
                  </a:lnTo>
                  <a:lnTo>
                    <a:pt x="343661" y="1062990"/>
                  </a:lnTo>
                  <a:lnTo>
                    <a:pt x="350519" y="1052322"/>
                  </a:lnTo>
                  <a:lnTo>
                    <a:pt x="361187" y="1049274"/>
                  </a:lnTo>
                  <a:lnTo>
                    <a:pt x="371093" y="1042416"/>
                  </a:lnTo>
                  <a:lnTo>
                    <a:pt x="384809" y="1038606"/>
                  </a:lnTo>
                  <a:lnTo>
                    <a:pt x="394715" y="1035558"/>
                  </a:lnTo>
                  <a:lnTo>
                    <a:pt x="412241" y="1032510"/>
                  </a:lnTo>
                  <a:lnTo>
                    <a:pt x="446531" y="1032510"/>
                  </a:lnTo>
                  <a:lnTo>
                    <a:pt x="466343" y="1028700"/>
                  </a:lnTo>
                  <a:lnTo>
                    <a:pt x="477011" y="1025652"/>
                  </a:lnTo>
                  <a:lnTo>
                    <a:pt x="486917" y="1018794"/>
                  </a:lnTo>
                  <a:lnTo>
                    <a:pt x="497585" y="1011936"/>
                  </a:lnTo>
                  <a:lnTo>
                    <a:pt x="504443" y="1001268"/>
                  </a:lnTo>
                  <a:lnTo>
                    <a:pt x="514349" y="991362"/>
                  </a:lnTo>
                  <a:lnTo>
                    <a:pt x="524255" y="984504"/>
                  </a:lnTo>
                  <a:lnTo>
                    <a:pt x="534923" y="980694"/>
                  </a:lnTo>
                  <a:lnTo>
                    <a:pt x="548639" y="970788"/>
                  </a:lnTo>
                  <a:lnTo>
                    <a:pt x="562355" y="963930"/>
                  </a:lnTo>
                  <a:lnTo>
                    <a:pt x="572261" y="960882"/>
                  </a:lnTo>
                  <a:lnTo>
                    <a:pt x="592835" y="960882"/>
                  </a:lnTo>
                  <a:lnTo>
                    <a:pt x="602741" y="957072"/>
                  </a:lnTo>
                  <a:lnTo>
                    <a:pt x="616457" y="950214"/>
                  </a:lnTo>
                  <a:lnTo>
                    <a:pt x="626363" y="943356"/>
                  </a:lnTo>
                  <a:lnTo>
                    <a:pt x="633221" y="933450"/>
                  </a:lnTo>
                  <a:lnTo>
                    <a:pt x="643889" y="923544"/>
                  </a:lnTo>
                  <a:lnTo>
                    <a:pt x="650747" y="909828"/>
                  </a:lnTo>
                  <a:lnTo>
                    <a:pt x="660653" y="899160"/>
                  </a:lnTo>
                  <a:lnTo>
                    <a:pt x="671321" y="889254"/>
                  </a:lnTo>
                  <a:lnTo>
                    <a:pt x="681227" y="878586"/>
                  </a:lnTo>
                  <a:lnTo>
                    <a:pt x="691133" y="868680"/>
                  </a:lnTo>
                  <a:lnTo>
                    <a:pt x="697991" y="858774"/>
                  </a:lnTo>
                  <a:lnTo>
                    <a:pt x="704849" y="848106"/>
                  </a:lnTo>
                  <a:lnTo>
                    <a:pt x="715517" y="838200"/>
                  </a:lnTo>
                  <a:lnTo>
                    <a:pt x="718565" y="827532"/>
                  </a:lnTo>
                  <a:lnTo>
                    <a:pt x="722375" y="817626"/>
                  </a:lnTo>
                  <a:lnTo>
                    <a:pt x="722375" y="797052"/>
                  </a:lnTo>
                  <a:lnTo>
                    <a:pt x="725423" y="787146"/>
                  </a:lnTo>
                  <a:lnTo>
                    <a:pt x="736091" y="780288"/>
                  </a:lnTo>
                  <a:lnTo>
                    <a:pt x="752855" y="759714"/>
                  </a:lnTo>
                </a:path>
              </a:pathLst>
            </a:custGeom>
            <a:ln w="20574">
              <a:solidFill>
                <a:srgbClr val="000000"/>
              </a:solidFill>
            </a:ln>
          </p:spPr>
          <p:txBody>
            <a:bodyPr wrap="square" lIns="0" tIns="0" rIns="0" bIns="0" rtlCol="0"/>
            <a:lstStyle/>
            <a:p/>
          </p:txBody>
        </p:sp>
        <p:sp>
          <p:nvSpPr>
            <p:cNvPr id="20" name="object 20"/>
            <p:cNvSpPr/>
            <p:nvPr/>
          </p:nvSpPr>
          <p:spPr>
            <a:xfrm>
              <a:off x="4751069" y="1872996"/>
              <a:ext cx="0" cy="1018540"/>
            </a:xfrm>
            <a:custGeom>
              <a:avLst/>
              <a:gdLst/>
              <a:ahLst/>
              <a:cxnLst/>
              <a:rect l="l" t="t" r="r" b="b"/>
              <a:pathLst>
                <a:path w="0" h="1018539">
                  <a:moveTo>
                    <a:pt x="0" y="0"/>
                  </a:moveTo>
                  <a:lnTo>
                    <a:pt x="0" y="1018032"/>
                  </a:lnTo>
                </a:path>
              </a:pathLst>
            </a:custGeom>
            <a:ln w="20574">
              <a:solidFill>
                <a:srgbClr val="000000"/>
              </a:solidFill>
            </a:ln>
          </p:spPr>
          <p:txBody>
            <a:bodyPr wrap="square" lIns="0" tIns="0" rIns="0" bIns="0" rtlCol="0"/>
            <a:lstStyle/>
            <a:p/>
          </p:txBody>
        </p:sp>
        <p:sp>
          <p:nvSpPr>
            <p:cNvPr id="21" name="object 21"/>
            <p:cNvSpPr/>
            <p:nvPr/>
          </p:nvSpPr>
          <p:spPr>
            <a:xfrm>
              <a:off x="4387595" y="2082546"/>
              <a:ext cx="736600" cy="0"/>
            </a:xfrm>
            <a:custGeom>
              <a:avLst/>
              <a:gdLst/>
              <a:ahLst/>
              <a:cxnLst/>
              <a:rect l="l" t="t" r="r" b="b"/>
              <a:pathLst>
                <a:path w="736600" h="0">
                  <a:moveTo>
                    <a:pt x="0" y="0"/>
                  </a:moveTo>
                  <a:lnTo>
                    <a:pt x="736092" y="0"/>
                  </a:lnTo>
                </a:path>
              </a:pathLst>
            </a:custGeom>
            <a:ln w="20574">
              <a:solidFill>
                <a:srgbClr val="000000"/>
              </a:solidFill>
            </a:ln>
          </p:spPr>
          <p:txBody>
            <a:bodyPr wrap="square" lIns="0" tIns="0" rIns="0" bIns="0" rtlCol="0"/>
            <a:lstStyle/>
            <a:p/>
          </p:txBody>
        </p:sp>
      </p:grpSp>
      <p:sp>
        <p:nvSpPr>
          <p:cNvPr id="22" name="object 22"/>
          <p:cNvSpPr txBox="1"/>
          <p:nvPr/>
        </p:nvSpPr>
        <p:spPr>
          <a:xfrm>
            <a:off x="3075432" y="1653794"/>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23" name="object 23"/>
          <p:cNvSpPr txBox="1"/>
          <p:nvPr/>
        </p:nvSpPr>
        <p:spPr>
          <a:xfrm>
            <a:off x="5797303" y="1652974"/>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Table</a:t>
            </a:r>
            <a:endParaRPr sz="1300">
              <a:latin typeface="Arial"/>
              <a:cs typeface="Arial"/>
            </a:endParaRPr>
          </a:p>
        </p:txBody>
      </p:sp>
      <p:grpSp>
        <p:nvGrpSpPr>
          <p:cNvPr id="24" name="object 24"/>
          <p:cNvGrpSpPr/>
          <p:nvPr/>
        </p:nvGrpSpPr>
        <p:grpSpPr>
          <a:xfrm>
            <a:off x="3058858" y="1850326"/>
            <a:ext cx="3364865" cy="1212215"/>
            <a:chOff x="3058858" y="1850326"/>
            <a:chExt cx="3364865" cy="1212215"/>
          </a:xfrm>
        </p:grpSpPr>
        <p:sp>
          <p:nvSpPr>
            <p:cNvPr id="25" name="object 25"/>
            <p:cNvSpPr/>
            <p:nvPr/>
          </p:nvSpPr>
          <p:spPr>
            <a:xfrm>
              <a:off x="5659373" y="1860804"/>
              <a:ext cx="753745" cy="1179195"/>
            </a:xfrm>
            <a:custGeom>
              <a:avLst/>
              <a:gdLst/>
              <a:ahLst/>
              <a:cxnLst/>
              <a:rect l="l" t="t" r="r" b="b"/>
              <a:pathLst>
                <a:path w="753745" h="1179195">
                  <a:moveTo>
                    <a:pt x="753617" y="0"/>
                  </a:moveTo>
                  <a:lnTo>
                    <a:pt x="0" y="0"/>
                  </a:lnTo>
                  <a:lnTo>
                    <a:pt x="0" y="1165098"/>
                  </a:lnTo>
                  <a:lnTo>
                    <a:pt x="31241" y="1178814"/>
                  </a:lnTo>
                  <a:lnTo>
                    <a:pt x="57911" y="1171956"/>
                  </a:lnTo>
                  <a:lnTo>
                    <a:pt x="102869" y="1134618"/>
                  </a:lnTo>
                  <a:lnTo>
                    <a:pt x="115823" y="1096518"/>
                  </a:lnTo>
                  <a:lnTo>
                    <a:pt x="170687" y="1096518"/>
                  </a:lnTo>
                  <a:lnTo>
                    <a:pt x="180593" y="1103376"/>
                  </a:lnTo>
                  <a:lnTo>
                    <a:pt x="211835" y="1103376"/>
                  </a:lnTo>
                  <a:lnTo>
                    <a:pt x="221741" y="1107186"/>
                  </a:lnTo>
                  <a:lnTo>
                    <a:pt x="235457" y="1117092"/>
                  </a:lnTo>
                  <a:lnTo>
                    <a:pt x="249173" y="1117092"/>
                  </a:lnTo>
                  <a:lnTo>
                    <a:pt x="262889" y="1120902"/>
                  </a:lnTo>
                  <a:lnTo>
                    <a:pt x="276605" y="1120902"/>
                  </a:lnTo>
                  <a:lnTo>
                    <a:pt x="286511" y="1117092"/>
                  </a:lnTo>
                  <a:lnTo>
                    <a:pt x="296417" y="1110234"/>
                  </a:lnTo>
                  <a:lnTo>
                    <a:pt x="307085" y="1103376"/>
                  </a:lnTo>
                  <a:lnTo>
                    <a:pt x="313943" y="1093470"/>
                  </a:lnTo>
                  <a:lnTo>
                    <a:pt x="344423" y="1062990"/>
                  </a:lnTo>
                  <a:lnTo>
                    <a:pt x="351281" y="1052322"/>
                  </a:lnTo>
                  <a:lnTo>
                    <a:pt x="361187" y="1049274"/>
                  </a:lnTo>
                  <a:lnTo>
                    <a:pt x="371855" y="1042416"/>
                  </a:lnTo>
                  <a:lnTo>
                    <a:pt x="385571" y="1038606"/>
                  </a:lnTo>
                  <a:lnTo>
                    <a:pt x="395477" y="1035558"/>
                  </a:lnTo>
                  <a:lnTo>
                    <a:pt x="412241" y="1032510"/>
                  </a:lnTo>
                  <a:lnTo>
                    <a:pt x="446531" y="1032510"/>
                  </a:lnTo>
                  <a:lnTo>
                    <a:pt x="467105" y="1028700"/>
                  </a:lnTo>
                  <a:lnTo>
                    <a:pt x="477011" y="1025652"/>
                  </a:lnTo>
                  <a:lnTo>
                    <a:pt x="487679" y="1018794"/>
                  </a:lnTo>
                  <a:lnTo>
                    <a:pt x="497585" y="1011936"/>
                  </a:lnTo>
                  <a:lnTo>
                    <a:pt x="504443" y="1001268"/>
                  </a:lnTo>
                  <a:lnTo>
                    <a:pt x="515111" y="991362"/>
                  </a:lnTo>
                  <a:lnTo>
                    <a:pt x="525017" y="984504"/>
                  </a:lnTo>
                  <a:lnTo>
                    <a:pt x="534923" y="980694"/>
                  </a:lnTo>
                  <a:lnTo>
                    <a:pt x="548639" y="970788"/>
                  </a:lnTo>
                  <a:lnTo>
                    <a:pt x="562355" y="963930"/>
                  </a:lnTo>
                  <a:lnTo>
                    <a:pt x="573023" y="960882"/>
                  </a:lnTo>
                  <a:lnTo>
                    <a:pt x="592835" y="960882"/>
                  </a:lnTo>
                  <a:lnTo>
                    <a:pt x="603503" y="957072"/>
                  </a:lnTo>
                  <a:lnTo>
                    <a:pt x="617219" y="950214"/>
                  </a:lnTo>
                  <a:lnTo>
                    <a:pt x="627125" y="943356"/>
                  </a:lnTo>
                  <a:lnTo>
                    <a:pt x="633983" y="933450"/>
                  </a:lnTo>
                  <a:lnTo>
                    <a:pt x="643889" y="923544"/>
                  </a:lnTo>
                  <a:lnTo>
                    <a:pt x="650747" y="909828"/>
                  </a:lnTo>
                  <a:lnTo>
                    <a:pt x="691895" y="868680"/>
                  </a:lnTo>
                  <a:lnTo>
                    <a:pt x="698753" y="858774"/>
                  </a:lnTo>
                  <a:lnTo>
                    <a:pt x="705611" y="848106"/>
                  </a:lnTo>
                  <a:lnTo>
                    <a:pt x="715517" y="838200"/>
                  </a:lnTo>
                  <a:lnTo>
                    <a:pt x="719327" y="827532"/>
                  </a:lnTo>
                  <a:lnTo>
                    <a:pt x="722375" y="817626"/>
                  </a:lnTo>
                  <a:lnTo>
                    <a:pt x="722375" y="797052"/>
                  </a:lnTo>
                  <a:lnTo>
                    <a:pt x="726185" y="787146"/>
                  </a:lnTo>
                  <a:lnTo>
                    <a:pt x="736091" y="780288"/>
                  </a:lnTo>
                  <a:lnTo>
                    <a:pt x="753617" y="759714"/>
                  </a:lnTo>
                  <a:lnTo>
                    <a:pt x="753617" y="0"/>
                  </a:lnTo>
                  <a:close/>
                </a:path>
              </a:pathLst>
            </a:custGeom>
            <a:solidFill>
              <a:srgbClr val="999999"/>
            </a:solidFill>
          </p:spPr>
          <p:txBody>
            <a:bodyPr wrap="square" lIns="0" tIns="0" rIns="0" bIns="0" rtlCol="0"/>
            <a:lstStyle/>
            <a:p/>
          </p:txBody>
        </p:sp>
        <p:sp>
          <p:nvSpPr>
            <p:cNvPr id="26" name="object 26"/>
            <p:cNvSpPr/>
            <p:nvPr/>
          </p:nvSpPr>
          <p:spPr>
            <a:xfrm>
              <a:off x="5659373" y="1860804"/>
              <a:ext cx="753745" cy="1179195"/>
            </a:xfrm>
            <a:custGeom>
              <a:avLst/>
              <a:gdLst/>
              <a:ahLst/>
              <a:cxnLst/>
              <a:rect l="l" t="t" r="r" b="b"/>
              <a:pathLst>
                <a:path w="753745" h="1179195">
                  <a:moveTo>
                    <a:pt x="753617" y="759714"/>
                  </a:moveTo>
                  <a:lnTo>
                    <a:pt x="753617" y="0"/>
                  </a:lnTo>
                  <a:lnTo>
                    <a:pt x="0" y="0"/>
                  </a:lnTo>
                  <a:lnTo>
                    <a:pt x="0" y="1165098"/>
                  </a:lnTo>
                  <a:lnTo>
                    <a:pt x="31241" y="1178814"/>
                  </a:lnTo>
                  <a:lnTo>
                    <a:pt x="57911" y="1171956"/>
                  </a:lnTo>
                  <a:lnTo>
                    <a:pt x="102869" y="1134618"/>
                  </a:lnTo>
                  <a:lnTo>
                    <a:pt x="115823" y="1096518"/>
                  </a:lnTo>
                  <a:lnTo>
                    <a:pt x="170687" y="1096518"/>
                  </a:lnTo>
                  <a:lnTo>
                    <a:pt x="180593" y="1103376"/>
                  </a:lnTo>
                  <a:lnTo>
                    <a:pt x="211835" y="1103376"/>
                  </a:lnTo>
                  <a:lnTo>
                    <a:pt x="221741" y="1107186"/>
                  </a:lnTo>
                  <a:lnTo>
                    <a:pt x="235457" y="1117092"/>
                  </a:lnTo>
                  <a:lnTo>
                    <a:pt x="249173" y="1117092"/>
                  </a:lnTo>
                  <a:lnTo>
                    <a:pt x="262889" y="1120902"/>
                  </a:lnTo>
                  <a:lnTo>
                    <a:pt x="276605" y="1120902"/>
                  </a:lnTo>
                  <a:lnTo>
                    <a:pt x="286511" y="1117092"/>
                  </a:lnTo>
                  <a:lnTo>
                    <a:pt x="296417" y="1110234"/>
                  </a:lnTo>
                  <a:lnTo>
                    <a:pt x="307085" y="1103376"/>
                  </a:lnTo>
                  <a:lnTo>
                    <a:pt x="313943" y="1093470"/>
                  </a:lnTo>
                  <a:lnTo>
                    <a:pt x="344423" y="1062990"/>
                  </a:lnTo>
                  <a:lnTo>
                    <a:pt x="351281" y="1052322"/>
                  </a:lnTo>
                  <a:lnTo>
                    <a:pt x="361187" y="1049274"/>
                  </a:lnTo>
                  <a:lnTo>
                    <a:pt x="371855" y="1042416"/>
                  </a:lnTo>
                  <a:lnTo>
                    <a:pt x="385571" y="1038606"/>
                  </a:lnTo>
                  <a:lnTo>
                    <a:pt x="395477" y="1035558"/>
                  </a:lnTo>
                  <a:lnTo>
                    <a:pt x="412241" y="1032510"/>
                  </a:lnTo>
                  <a:lnTo>
                    <a:pt x="446531" y="1032510"/>
                  </a:lnTo>
                  <a:lnTo>
                    <a:pt x="467105" y="1028700"/>
                  </a:lnTo>
                  <a:lnTo>
                    <a:pt x="477011" y="1025652"/>
                  </a:lnTo>
                  <a:lnTo>
                    <a:pt x="487679" y="1018794"/>
                  </a:lnTo>
                  <a:lnTo>
                    <a:pt x="497585" y="1011936"/>
                  </a:lnTo>
                  <a:lnTo>
                    <a:pt x="504443" y="1001268"/>
                  </a:lnTo>
                  <a:lnTo>
                    <a:pt x="515111" y="991362"/>
                  </a:lnTo>
                  <a:lnTo>
                    <a:pt x="525017" y="984504"/>
                  </a:lnTo>
                  <a:lnTo>
                    <a:pt x="534923" y="980694"/>
                  </a:lnTo>
                  <a:lnTo>
                    <a:pt x="548639" y="970788"/>
                  </a:lnTo>
                  <a:lnTo>
                    <a:pt x="562355" y="963930"/>
                  </a:lnTo>
                  <a:lnTo>
                    <a:pt x="573023" y="960882"/>
                  </a:lnTo>
                  <a:lnTo>
                    <a:pt x="592835" y="960882"/>
                  </a:lnTo>
                  <a:lnTo>
                    <a:pt x="603503" y="957072"/>
                  </a:lnTo>
                  <a:lnTo>
                    <a:pt x="617219" y="950214"/>
                  </a:lnTo>
                  <a:lnTo>
                    <a:pt x="627125" y="943356"/>
                  </a:lnTo>
                  <a:lnTo>
                    <a:pt x="633983" y="933450"/>
                  </a:lnTo>
                  <a:lnTo>
                    <a:pt x="643889" y="923544"/>
                  </a:lnTo>
                  <a:lnTo>
                    <a:pt x="650747" y="909828"/>
                  </a:lnTo>
                  <a:lnTo>
                    <a:pt x="691895" y="868680"/>
                  </a:lnTo>
                  <a:lnTo>
                    <a:pt x="698753" y="858774"/>
                  </a:lnTo>
                  <a:lnTo>
                    <a:pt x="705611" y="848106"/>
                  </a:lnTo>
                  <a:lnTo>
                    <a:pt x="715517" y="838200"/>
                  </a:lnTo>
                  <a:lnTo>
                    <a:pt x="719327" y="827532"/>
                  </a:lnTo>
                  <a:lnTo>
                    <a:pt x="722375" y="817626"/>
                  </a:lnTo>
                  <a:lnTo>
                    <a:pt x="722375" y="797052"/>
                  </a:lnTo>
                  <a:lnTo>
                    <a:pt x="726185" y="787146"/>
                  </a:lnTo>
                  <a:lnTo>
                    <a:pt x="736091" y="780288"/>
                  </a:lnTo>
                  <a:lnTo>
                    <a:pt x="753617" y="759714"/>
                  </a:lnTo>
                </a:path>
              </a:pathLst>
            </a:custGeom>
            <a:ln w="20574">
              <a:solidFill>
                <a:srgbClr val="000000"/>
              </a:solidFill>
            </a:ln>
          </p:spPr>
          <p:txBody>
            <a:bodyPr wrap="square" lIns="0" tIns="0" rIns="0" bIns="0" rtlCol="0"/>
            <a:lstStyle/>
            <a:p/>
          </p:txBody>
        </p:sp>
        <p:sp>
          <p:nvSpPr>
            <p:cNvPr id="27" name="object 27"/>
            <p:cNvSpPr/>
            <p:nvPr/>
          </p:nvSpPr>
          <p:spPr>
            <a:xfrm>
              <a:off x="3069335" y="1865376"/>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solidFill>
              <a:srgbClr val="CCCCCC"/>
            </a:solidFill>
          </p:spPr>
          <p:txBody>
            <a:bodyPr wrap="square" lIns="0" tIns="0" rIns="0" bIns="0" rtlCol="0"/>
            <a:lstStyle/>
            <a:p/>
          </p:txBody>
        </p:sp>
        <p:sp>
          <p:nvSpPr>
            <p:cNvPr id="28" name="object 28"/>
            <p:cNvSpPr/>
            <p:nvPr/>
          </p:nvSpPr>
          <p:spPr>
            <a:xfrm>
              <a:off x="3069335" y="1865376"/>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ln w="20574">
              <a:solidFill>
                <a:srgbClr val="000000"/>
              </a:solidFill>
            </a:ln>
          </p:spPr>
          <p:txBody>
            <a:bodyPr wrap="square" lIns="0" tIns="0" rIns="0" bIns="0" rtlCol="0"/>
            <a:lstStyle/>
            <a:p/>
          </p:txBody>
        </p:sp>
      </p:grpSp>
      <p:sp>
        <p:nvSpPr>
          <p:cNvPr id="29" name="object 29"/>
          <p:cNvSpPr txBox="1"/>
          <p:nvPr/>
        </p:nvSpPr>
        <p:spPr>
          <a:xfrm>
            <a:off x="3127248" y="2065274"/>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grpSp>
        <p:nvGrpSpPr>
          <p:cNvPr id="30" name="object 30"/>
          <p:cNvGrpSpPr/>
          <p:nvPr/>
        </p:nvGrpSpPr>
        <p:grpSpPr>
          <a:xfrm>
            <a:off x="1321498" y="4442650"/>
            <a:ext cx="1323340" cy="540385"/>
            <a:chOff x="1321498" y="4442650"/>
            <a:chExt cx="1323340" cy="540385"/>
          </a:xfrm>
        </p:grpSpPr>
        <p:sp>
          <p:nvSpPr>
            <p:cNvPr id="31" name="object 31"/>
            <p:cNvSpPr/>
            <p:nvPr/>
          </p:nvSpPr>
          <p:spPr>
            <a:xfrm>
              <a:off x="1331976" y="4453128"/>
              <a:ext cx="1302385" cy="519430"/>
            </a:xfrm>
            <a:custGeom>
              <a:avLst/>
              <a:gdLst/>
              <a:ahLst/>
              <a:cxnLst/>
              <a:rect l="l" t="t" r="r" b="b"/>
              <a:pathLst>
                <a:path w="1302385" h="519429">
                  <a:moveTo>
                    <a:pt x="1238250" y="0"/>
                  </a:moveTo>
                  <a:lnTo>
                    <a:pt x="64769" y="0"/>
                  </a:lnTo>
                  <a:lnTo>
                    <a:pt x="39540" y="5083"/>
                  </a:lnTo>
                  <a:lnTo>
                    <a:pt x="18954" y="18954"/>
                  </a:lnTo>
                  <a:lnTo>
                    <a:pt x="5083" y="39540"/>
                  </a:lnTo>
                  <a:lnTo>
                    <a:pt x="0" y="64769"/>
                  </a:lnTo>
                  <a:lnTo>
                    <a:pt x="0" y="454152"/>
                  </a:lnTo>
                  <a:lnTo>
                    <a:pt x="5083" y="479381"/>
                  </a:lnTo>
                  <a:lnTo>
                    <a:pt x="18954" y="499967"/>
                  </a:lnTo>
                  <a:lnTo>
                    <a:pt x="39540" y="513838"/>
                  </a:lnTo>
                  <a:lnTo>
                    <a:pt x="64769" y="518922"/>
                  </a:lnTo>
                  <a:lnTo>
                    <a:pt x="1238250" y="518922"/>
                  </a:lnTo>
                  <a:lnTo>
                    <a:pt x="1263038" y="513838"/>
                  </a:lnTo>
                  <a:lnTo>
                    <a:pt x="1283398" y="499967"/>
                  </a:lnTo>
                  <a:lnTo>
                    <a:pt x="1297185" y="479381"/>
                  </a:lnTo>
                  <a:lnTo>
                    <a:pt x="1302258" y="454152"/>
                  </a:lnTo>
                  <a:lnTo>
                    <a:pt x="1302258" y="64769"/>
                  </a:lnTo>
                  <a:lnTo>
                    <a:pt x="1297185" y="39540"/>
                  </a:lnTo>
                  <a:lnTo>
                    <a:pt x="1283398" y="18954"/>
                  </a:lnTo>
                  <a:lnTo>
                    <a:pt x="1263038" y="5083"/>
                  </a:lnTo>
                  <a:lnTo>
                    <a:pt x="1238250" y="0"/>
                  </a:lnTo>
                  <a:close/>
                </a:path>
              </a:pathLst>
            </a:custGeom>
            <a:solidFill>
              <a:srgbClr val="CCFFCC"/>
            </a:solidFill>
          </p:spPr>
          <p:txBody>
            <a:bodyPr wrap="square" lIns="0" tIns="0" rIns="0" bIns="0" rtlCol="0"/>
            <a:lstStyle/>
            <a:p/>
          </p:txBody>
        </p:sp>
        <p:sp>
          <p:nvSpPr>
            <p:cNvPr id="32" name="object 32"/>
            <p:cNvSpPr/>
            <p:nvPr/>
          </p:nvSpPr>
          <p:spPr>
            <a:xfrm>
              <a:off x="1331976" y="4453128"/>
              <a:ext cx="1302385" cy="519430"/>
            </a:xfrm>
            <a:custGeom>
              <a:avLst/>
              <a:gdLst/>
              <a:ahLst/>
              <a:cxnLst/>
              <a:rect l="l" t="t" r="r" b="b"/>
              <a:pathLst>
                <a:path w="1302385" h="519429">
                  <a:moveTo>
                    <a:pt x="64769" y="0"/>
                  </a:moveTo>
                  <a:lnTo>
                    <a:pt x="39540" y="5083"/>
                  </a:lnTo>
                  <a:lnTo>
                    <a:pt x="18954" y="18954"/>
                  </a:lnTo>
                  <a:lnTo>
                    <a:pt x="5083" y="39540"/>
                  </a:lnTo>
                  <a:lnTo>
                    <a:pt x="0" y="64769"/>
                  </a:lnTo>
                  <a:lnTo>
                    <a:pt x="0" y="454152"/>
                  </a:lnTo>
                  <a:lnTo>
                    <a:pt x="5083" y="479381"/>
                  </a:lnTo>
                  <a:lnTo>
                    <a:pt x="18954" y="499967"/>
                  </a:lnTo>
                  <a:lnTo>
                    <a:pt x="39540" y="513838"/>
                  </a:lnTo>
                  <a:lnTo>
                    <a:pt x="64769" y="518922"/>
                  </a:lnTo>
                  <a:lnTo>
                    <a:pt x="1238250" y="518922"/>
                  </a:lnTo>
                  <a:lnTo>
                    <a:pt x="1263038" y="513838"/>
                  </a:lnTo>
                  <a:lnTo>
                    <a:pt x="1283398" y="499967"/>
                  </a:lnTo>
                  <a:lnTo>
                    <a:pt x="1297185" y="479381"/>
                  </a:lnTo>
                  <a:lnTo>
                    <a:pt x="1302258" y="454152"/>
                  </a:lnTo>
                  <a:lnTo>
                    <a:pt x="1302258" y="64769"/>
                  </a:lnTo>
                  <a:lnTo>
                    <a:pt x="1297185" y="39540"/>
                  </a:lnTo>
                  <a:lnTo>
                    <a:pt x="1283398" y="18954"/>
                  </a:lnTo>
                  <a:lnTo>
                    <a:pt x="1263038" y="5083"/>
                  </a:lnTo>
                  <a:lnTo>
                    <a:pt x="1238250" y="0"/>
                  </a:lnTo>
                  <a:lnTo>
                    <a:pt x="64769" y="0"/>
                  </a:lnTo>
                  <a:close/>
                </a:path>
              </a:pathLst>
            </a:custGeom>
            <a:ln w="20574">
              <a:solidFill>
                <a:srgbClr val="000000"/>
              </a:solidFill>
            </a:ln>
          </p:spPr>
          <p:txBody>
            <a:bodyPr wrap="square" lIns="0" tIns="0" rIns="0" bIns="0" rtlCol="0"/>
            <a:lstStyle/>
            <a:p/>
          </p:txBody>
        </p:sp>
      </p:grpSp>
      <p:sp>
        <p:nvSpPr>
          <p:cNvPr id="33" name="object 33"/>
          <p:cNvSpPr txBox="1"/>
          <p:nvPr/>
        </p:nvSpPr>
        <p:spPr>
          <a:xfrm>
            <a:off x="1505753" y="4498340"/>
            <a:ext cx="968375" cy="417830"/>
          </a:xfrm>
          <a:prstGeom prst="rect">
            <a:avLst/>
          </a:prstGeom>
        </p:spPr>
        <p:txBody>
          <a:bodyPr wrap="square" lIns="0" tIns="19685" rIns="0" bIns="0" rtlCol="0" vert="horz">
            <a:spAutoFit/>
          </a:bodyPr>
          <a:lstStyle/>
          <a:p>
            <a:pPr marR="5080" indent="36195">
              <a:lnSpc>
                <a:spcPts val="1540"/>
              </a:lnSpc>
              <a:spcBef>
                <a:spcPts val="155"/>
              </a:spcBef>
            </a:pPr>
            <a:r>
              <a:rPr dirty="0" sz="1300" spc="-10" b="1">
                <a:latin typeface="Arial"/>
                <a:cs typeface="Arial"/>
              </a:rPr>
              <a:t>Direct </a:t>
            </a:r>
            <a:r>
              <a:rPr dirty="0" sz="1300" spc="-15" b="1">
                <a:latin typeface="Arial"/>
                <a:cs typeface="Arial"/>
              </a:rPr>
              <a:t>local  </a:t>
            </a:r>
            <a:r>
              <a:rPr dirty="0" sz="1300" spc="-15" b="1">
                <a:latin typeface="Arial"/>
                <a:cs typeface="Arial"/>
              </a:rPr>
              <a:t>dependency</a:t>
            </a:r>
            <a:endParaRPr sz="1300">
              <a:latin typeface="Arial"/>
              <a:cs typeface="Arial"/>
            </a:endParaRPr>
          </a:p>
        </p:txBody>
      </p:sp>
      <p:grpSp>
        <p:nvGrpSpPr>
          <p:cNvPr id="34" name="object 34"/>
          <p:cNvGrpSpPr/>
          <p:nvPr/>
        </p:nvGrpSpPr>
        <p:grpSpPr>
          <a:xfrm>
            <a:off x="1524952" y="4267961"/>
            <a:ext cx="2893060" cy="715010"/>
            <a:chOff x="1524952" y="4267961"/>
            <a:chExt cx="2893060" cy="715010"/>
          </a:xfrm>
        </p:grpSpPr>
        <p:sp>
          <p:nvSpPr>
            <p:cNvPr id="35" name="object 35"/>
            <p:cNvSpPr/>
            <p:nvPr/>
          </p:nvSpPr>
          <p:spPr>
            <a:xfrm>
              <a:off x="1535429" y="4300727"/>
              <a:ext cx="829944" cy="0"/>
            </a:xfrm>
            <a:custGeom>
              <a:avLst/>
              <a:gdLst/>
              <a:ahLst/>
              <a:cxnLst/>
              <a:rect l="l" t="t" r="r" b="b"/>
              <a:pathLst>
                <a:path w="829944" h="0">
                  <a:moveTo>
                    <a:pt x="0" y="0"/>
                  </a:moveTo>
                  <a:lnTo>
                    <a:pt x="829818" y="0"/>
                  </a:lnTo>
                </a:path>
              </a:pathLst>
            </a:custGeom>
            <a:ln w="20574">
              <a:solidFill>
                <a:srgbClr val="000000"/>
              </a:solidFill>
            </a:ln>
          </p:spPr>
          <p:txBody>
            <a:bodyPr wrap="square" lIns="0" tIns="0" rIns="0" bIns="0" rtlCol="0"/>
            <a:lstStyle/>
            <a:p/>
          </p:txBody>
        </p:sp>
        <p:sp>
          <p:nvSpPr>
            <p:cNvPr id="36" name="object 36"/>
            <p:cNvSpPr/>
            <p:nvPr/>
          </p:nvSpPr>
          <p:spPr>
            <a:xfrm>
              <a:off x="2363723" y="4267961"/>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37" name="object 37"/>
            <p:cNvSpPr/>
            <p:nvPr/>
          </p:nvSpPr>
          <p:spPr>
            <a:xfrm>
              <a:off x="2932175" y="4453127"/>
              <a:ext cx="1475740" cy="519430"/>
            </a:xfrm>
            <a:custGeom>
              <a:avLst/>
              <a:gdLst/>
              <a:ahLst/>
              <a:cxnLst/>
              <a:rect l="l" t="t" r="r" b="b"/>
              <a:pathLst>
                <a:path w="1475739" h="519429">
                  <a:moveTo>
                    <a:pt x="1410461" y="0"/>
                  </a:moveTo>
                  <a:lnTo>
                    <a:pt x="64007" y="0"/>
                  </a:lnTo>
                  <a:lnTo>
                    <a:pt x="39219" y="5083"/>
                  </a:lnTo>
                  <a:lnTo>
                    <a:pt x="18859" y="18954"/>
                  </a:lnTo>
                  <a:lnTo>
                    <a:pt x="5072" y="39540"/>
                  </a:lnTo>
                  <a:lnTo>
                    <a:pt x="0" y="64769"/>
                  </a:lnTo>
                  <a:lnTo>
                    <a:pt x="0" y="454152"/>
                  </a:lnTo>
                  <a:lnTo>
                    <a:pt x="5072" y="479381"/>
                  </a:lnTo>
                  <a:lnTo>
                    <a:pt x="18859" y="499967"/>
                  </a:lnTo>
                  <a:lnTo>
                    <a:pt x="39219" y="513838"/>
                  </a:lnTo>
                  <a:lnTo>
                    <a:pt x="64007" y="518922"/>
                  </a:lnTo>
                  <a:lnTo>
                    <a:pt x="1410461" y="518922"/>
                  </a:lnTo>
                  <a:lnTo>
                    <a:pt x="1435691" y="513838"/>
                  </a:lnTo>
                  <a:lnTo>
                    <a:pt x="1456277" y="499967"/>
                  </a:lnTo>
                  <a:lnTo>
                    <a:pt x="1470148" y="479381"/>
                  </a:lnTo>
                  <a:lnTo>
                    <a:pt x="1475232" y="454152"/>
                  </a:lnTo>
                  <a:lnTo>
                    <a:pt x="1475232" y="64769"/>
                  </a:lnTo>
                  <a:lnTo>
                    <a:pt x="1470148" y="39540"/>
                  </a:lnTo>
                  <a:lnTo>
                    <a:pt x="1456277" y="18954"/>
                  </a:lnTo>
                  <a:lnTo>
                    <a:pt x="1435691" y="5083"/>
                  </a:lnTo>
                  <a:lnTo>
                    <a:pt x="1410461" y="0"/>
                  </a:lnTo>
                  <a:close/>
                </a:path>
              </a:pathLst>
            </a:custGeom>
            <a:solidFill>
              <a:srgbClr val="CCFFCC"/>
            </a:solidFill>
          </p:spPr>
          <p:txBody>
            <a:bodyPr wrap="square" lIns="0" tIns="0" rIns="0" bIns="0" rtlCol="0"/>
            <a:lstStyle/>
            <a:p/>
          </p:txBody>
        </p:sp>
        <p:sp>
          <p:nvSpPr>
            <p:cNvPr id="38" name="object 38"/>
            <p:cNvSpPr/>
            <p:nvPr/>
          </p:nvSpPr>
          <p:spPr>
            <a:xfrm>
              <a:off x="2932175" y="4453127"/>
              <a:ext cx="1475740" cy="519430"/>
            </a:xfrm>
            <a:custGeom>
              <a:avLst/>
              <a:gdLst/>
              <a:ahLst/>
              <a:cxnLst/>
              <a:rect l="l" t="t" r="r" b="b"/>
              <a:pathLst>
                <a:path w="1475739" h="519429">
                  <a:moveTo>
                    <a:pt x="64007" y="0"/>
                  </a:moveTo>
                  <a:lnTo>
                    <a:pt x="39219" y="5083"/>
                  </a:lnTo>
                  <a:lnTo>
                    <a:pt x="18859" y="18954"/>
                  </a:lnTo>
                  <a:lnTo>
                    <a:pt x="5072" y="39540"/>
                  </a:lnTo>
                  <a:lnTo>
                    <a:pt x="0" y="64769"/>
                  </a:lnTo>
                  <a:lnTo>
                    <a:pt x="0" y="454152"/>
                  </a:lnTo>
                  <a:lnTo>
                    <a:pt x="5072" y="479381"/>
                  </a:lnTo>
                  <a:lnTo>
                    <a:pt x="18859" y="499967"/>
                  </a:lnTo>
                  <a:lnTo>
                    <a:pt x="39219" y="513838"/>
                  </a:lnTo>
                  <a:lnTo>
                    <a:pt x="64007" y="518922"/>
                  </a:lnTo>
                  <a:lnTo>
                    <a:pt x="1410461" y="518922"/>
                  </a:lnTo>
                  <a:lnTo>
                    <a:pt x="1435691" y="513838"/>
                  </a:lnTo>
                  <a:lnTo>
                    <a:pt x="1456277" y="499967"/>
                  </a:lnTo>
                  <a:lnTo>
                    <a:pt x="1470148" y="479381"/>
                  </a:lnTo>
                  <a:lnTo>
                    <a:pt x="1475232" y="454152"/>
                  </a:lnTo>
                  <a:lnTo>
                    <a:pt x="1475232" y="64769"/>
                  </a:lnTo>
                  <a:lnTo>
                    <a:pt x="1470148" y="39540"/>
                  </a:lnTo>
                  <a:lnTo>
                    <a:pt x="1456277" y="18954"/>
                  </a:lnTo>
                  <a:lnTo>
                    <a:pt x="1435691" y="5083"/>
                  </a:lnTo>
                  <a:lnTo>
                    <a:pt x="1410461" y="0"/>
                  </a:lnTo>
                  <a:lnTo>
                    <a:pt x="64007" y="0"/>
                  </a:lnTo>
                  <a:close/>
                </a:path>
              </a:pathLst>
            </a:custGeom>
            <a:ln w="20574">
              <a:solidFill>
                <a:srgbClr val="000000"/>
              </a:solidFill>
            </a:ln>
          </p:spPr>
          <p:txBody>
            <a:bodyPr wrap="square" lIns="0" tIns="0" rIns="0" bIns="0" rtlCol="0"/>
            <a:lstStyle/>
            <a:p/>
          </p:txBody>
        </p:sp>
      </p:grpSp>
      <p:sp>
        <p:nvSpPr>
          <p:cNvPr id="39" name="object 39"/>
          <p:cNvSpPr txBox="1"/>
          <p:nvPr/>
        </p:nvSpPr>
        <p:spPr>
          <a:xfrm>
            <a:off x="3141726" y="4498340"/>
            <a:ext cx="1066165" cy="417830"/>
          </a:xfrm>
          <a:prstGeom prst="rect">
            <a:avLst/>
          </a:prstGeom>
        </p:spPr>
        <p:txBody>
          <a:bodyPr wrap="square" lIns="0" tIns="19685" rIns="0" bIns="0" rtlCol="0" vert="horz">
            <a:spAutoFit/>
          </a:bodyPr>
          <a:lstStyle/>
          <a:p>
            <a:pPr marL="50165" marR="5080" indent="-50800">
              <a:lnSpc>
                <a:spcPts val="1540"/>
              </a:lnSpc>
              <a:spcBef>
                <a:spcPts val="155"/>
              </a:spcBef>
            </a:pPr>
            <a:r>
              <a:rPr dirty="0" sz="1300" spc="-10" b="1">
                <a:latin typeface="Arial"/>
                <a:cs typeface="Arial"/>
              </a:rPr>
              <a:t>Direct</a:t>
            </a:r>
            <a:r>
              <a:rPr dirty="0" sz="1300" spc="-60" b="1">
                <a:latin typeface="Arial"/>
                <a:cs typeface="Arial"/>
              </a:rPr>
              <a:t> </a:t>
            </a:r>
            <a:r>
              <a:rPr dirty="0" sz="1300" spc="-15" b="1">
                <a:latin typeface="Arial"/>
                <a:cs typeface="Arial"/>
              </a:rPr>
              <a:t>remote  dependency</a:t>
            </a:r>
            <a:endParaRPr sz="1300">
              <a:latin typeface="Arial"/>
              <a:cs typeface="Arial"/>
            </a:endParaRPr>
          </a:p>
        </p:txBody>
      </p:sp>
      <p:sp>
        <p:nvSpPr>
          <p:cNvPr id="40" name="object 40"/>
          <p:cNvSpPr txBox="1"/>
          <p:nvPr/>
        </p:nvSpPr>
        <p:spPr>
          <a:xfrm>
            <a:off x="1635964" y="3816971"/>
            <a:ext cx="223710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Local and remote</a:t>
            </a:r>
            <a:r>
              <a:rPr dirty="0" sz="1300" spc="-70" b="1">
                <a:latin typeface="Arial"/>
                <a:cs typeface="Arial"/>
              </a:rPr>
              <a:t> </a:t>
            </a:r>
            <a:r>
              <a:rPr dirty="0" sz="1300" spc="-10" b="1">
                <a:latin typeface="Arial"/>
                <a:cs typeface="Arial"/>
              </a:rPr>
              <a:t>references</a:t>
            </a:r>
            <a:endParaRPr sz="1300">
              <a:latin typeface="Arial"/>
              <a:cs typeface="Arial"/>
            </a:endParaRPr>
          </a:p>
        </p:txBody>
      </p:sp>
      <p:sp>
        <p:nvSpPr>
          <p:cNvPr id="41" name="object 41"/>
          <p:cNvSpPr txBox="1"/>
          <p:nvPr/>
        </p:nvSpPr>
        <p:spPr>
          <a:xfrm>
            <a:off x="2311927" y="2383622"/>
            <a:ext cx="6578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Ne</a:t>
            </a:r>
            <a:r>
              <a:rPr dirty="0" sz="1300" spc="-25" b="1">
                <a:latin typeface="Arial"/>
                <a:cs typeface="Arial"/>
              </a:rPr>
              <a:t>t</a:t>
            </a:r>
            <a:r>
              <a:rPr dirty="0" sz="1300" spc="5" b="1">
                <a:latin typeface="Arial"/>
                <a:cs typeface="Arial"/>
              </a:rPr>
              <a:t>w</a:t>
            </a:r>
            <a:r>
              <a:rPr dirty="0" sz="1300" spc="-15" b="1">
                <a:latin typeface="Arial"/>
                <a:cs typeface="Arial"/>
              </a:rPr>
              <a:t>ork</a:t>
            </a:r>
            <a:endParaRPr sz="1300">
              <a:latin typeface="Arial"/>
              <a:cs typeface="Arial"/>
            </a:endParaRPr>
          </a:p>
        </p:txBody>
      </p:sp>
      <p:grpSp>
        <p:nvGrpSpPr>
          <p:cNvPr id="42" name="object 42"/>
          <p:cNvGrpSpPr/>
          <p:nvPr/>
        </p:nvGrpSpPr>
        <p:grpSpPr>
          <a:xfrm>
            <a:off x="2303716" y="2209990"/>
            <a:ext cx="3716020" cy="2770505"/>
            <a:chOff x="2303716" y="2209990"/>
            <a:chExt cx="3716020" cy="2770505"/>
          </a:xfrm>
        </p:grpSpPr>
        <p:sp>
          <p:nvSpPr>
            <p:cNvPr id="43" name="object 43"/>
            <p:cNvSpPr/>
            <p:nvPr/>
          </p:nvSpPr>
          <p:spPr>
            <a:xfrm>
              <a:off x="3409950" y="4216907"/>
              <a:ext cx="589915" cy="187960"/>
            </a:xfrm>
            <a:custGeom>
              <a:avLst/>
              <a:gdLst/>
              <a:ahLst/>
              <a:cxnLst/>
              <a:rect l="l" t="t" r="r" b="b"/>
              <a:pathLst>
                <a:path w="589914" h="187960">
                  <a:moveTo>
                    <a:pt x="0" y="93725"/>
                  </a:moveTo>
                  <a:lnTo>
                    <a:pt x="140208" y="93725"/>
                  </a:lnTo>
                  <a:lnTo>
                    <a:pt x="186690" y="0"/>
                  </a:lnTo>
                  <a:lnTo>
                    <a:pt x="374142" y="187451"/>
                  </a:lnTo>
                  <a:lnTo>
                    <a:pt x="467106" y="93725"/>
                  </a:lnTo>
                  <a:lnTo>
                    <a:pt x="589788" y="93725"/>
                  </a:lnTo>
                </a:path>
              </a:pathLst>
            </a:custGeom>
            <a:ln w="20574">
              <a:solidFill>
                <a:srgbClr val="000000"/>
              </a:solidFill>
            </a:ln>
          </p:spPr>
          <p:txBody>
            <a:bodyPr wrap="square" lIns="0" tIns="0" rIns="0" bIns="0" rtlCol="0"/>
            <a:lstStyle/>
            <a:p/>
          </p:txBody>
        </p:sp>
        <p:sp>
          <p:nvSpPr>
            <p:cNvPr id="44" name="object 44"/>
            <p:cNvSpPr/>
            <p:nvPr/>
          </p:nvSpPr>
          <p:spPr>
            <a:xfrm>
              <a:off x="3998214" y="4277867"/>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45" name="object 45"/>
            <p:cNvSpPr/>
            <p:nvPr/>
          </p:nvSpPr>
          <p:spPr>
            <a:xfrm>
              <a:off x="2314194" y="2220467"/>
              <a:ext cx="589280" cy="187960"/>
            </a:xfrm>
            <a:custGeom>
              <a:avLst/>
              <a:gdLst/>
              <a:ahLst/>
              <a:cxnLst/>
              <a:rect l="l" t="t" r="r" b="b"/>
              <a:pathLst>
                <a:path w="589280" h="187960">
                  <a:moveTo>
                    <a:pt x="0" y="93725"/>
                  </a:moveTo>
                  <a:lnTo>
                    <a:pt x="140208" y="93725"/>
                  </a:lnTo>
                  <a:lnTo>
                    <a:pt x="186690" y="0"/>
                  </a:lnTo>
                  <a:lnTo>
                    <a:pt x="374142" y="187451"/>
                  </a:lnTo>
                  <a:lnTo>
                    <a:pt x="467106" y="93725"/>
                  </a:lnTo>
                  <a:lnTo>
                    <a:pt x="589026" y="93725"/>
                  </a:lnTo>
                </a:path>
              </a:pathLst>
            </a:custGeom>
            <a:ln w="20574">
              <a:solidFill>
                <a:srgbClr val="000000"/>
              </a:solidFill>
            </a:ln>
          </p:spPr>
          <p:txBody>
            <a:bodyPr wrap="square" lIns="0" tIns="0" rIns="0" bIns="0" rtlCol="0"/>
            <a:lstStyle/>
            <a:p/>
          </p:txBody>
        </p:sp>
        <p:sp>
          <p:nvSpPr>
            <p:cNvPr id="46" name="object 46"/>
            <p:cNvSpPr/>
            <p:nvPr/>
          </p:nvSpPr>
          <p:spPr>
            <a:xfrm>
              <a:off x="2901696" y="2281427"/>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47" name="object 47"/>
            <p:cNvSpPr/>
            <p:nvPr/>
          </p:nvSpPr>
          <p:spPr>
            <a:xfrm>
              <a:off x="4706874" y="4450842"/>
              <a:ext cx="1302385" cy="519430"/>
            </a:xfrm>
            <a:custGeom>
              <a:avLst/>
              <a:gdLst/>
              <a:ahLst/>
              <a:cxnLst/>
              <a:rect l="l" t="t" r="r" b="b"/>
              <a:pathLst>
                <a:path w="1302385" h="519429">
                  <a:moveTo>
                    <a:pt x="1238250" y="0"/>
                  </a:moveTo>
                  <a:lnTo>
                    <a:pt x="64770" y="0"/>
                  </a:lnTo>
                  <a:lnTo>
                    <a:pt x="39540" y="5083"/>
                  </a:lnTo>
                  <a:lnTo>
                    <a:pt x="18954" y="18954"/>
                  </a:lnTo>
                  <a:lnTo>
                    <a:pt x="5083" y="39540"/>
                  </a:lnTo>
                  <a:lnTo>
                    <a:pt x="0" y="64769"/>
                  </a:lnTo>
                  <a:lnTo>
                    <a:pt x="0" y="454152"/>
                  </a:lnTo>
                  <a:lnTo>
                    <a:pt x="5083" y="479381"/>
                  </a:lnTo>
                  <a:lnTo>
                    <a:pt x="18954" y="499967"/>
                  </a:lnTo>
                  <a:lnTo>
                    <a:pt x="39540" y="513838"/>
                  </a:lnTo>
                  <a:lnTo>
                    <a:pt x="64770" y="518922"/>
                  </a:lnTo>
                  <a:lnTo>
                    <a:pt x="1238250" y="518922"/>
                  </a:lnTo>
                  <a:lnTo>
                    <a:pt x="1263360" y="513838"/>
                  </a:lnTo>
                  <a:lnTo>
                    <a:pt x="1283684" y="499967"/>
                  </a:lnTo>
                  <a:lnTo>
                    <a:pt x="1297293" y="479381"/>
                  </a:lnTo>
                  <a:lnTo>
                    <a:pt x="1302258" y="454152"/>
                  </a:lnTo>
                  <a:lnTo>
                    <a:pt x="1302258" y="64769"/>
                  </a:lnTo>
                  <a:lnTo>
                    <a:pt x="1297293" y="39540"/>
                  </a:lnTo>
                  <a:lnTo>
                    <a:pt x="1283684" y="18954"/>
                  </a:lnTo>
                  <a:lnTo>
                    <a:pt x="1263360" y="5083"/>
                  </a:lnTo>
                  <a:lnTo>
                    <a:pt x="1238250" y="0"/>
                  </a:lnTo>
                  <a:close/>
                </a:path>
              </a:pathLst>
            </a:custGeom>
            <a:solidFill>
              <a:srgbClr val="CCFFCC"/>
            </a:solidFill>
          </p:spPr>
          <p:txBody>
            <a:bodyPr wrap="square" lIns="0" tIns="0" rIns="0" bIns="0" rtlCol="0"/>
            <a:lstStyle/>
            <a:p/>
          </p:txBody>
        </p:sp>
        <p:sp>
          <p:nvSpPr>
            <p:cNvPr id="48" name="object 48"/>
            <p:cNvSpPr/>
            <p:nvPr/>
          </p:nvSpPr>
          <p:spPr>
            <a:xfrm>
              <a:off x="4706874" y="4450842"/>
              <a:ext cx="1302385" cy="519430"/>
            </a:xfrm>
            <a:custGeom>
              <a:avLst/>
              <a:gdLst/>
              <a:ahLst/>
              <a:cxnLst/>
              <a:rect l="l" t="t" r="r" b="b"/>
              <a:pathLst>
                <a:path w="1302385" h="519429">
                  <a:moveTo>
                    <a:pt x="64770" y="0"/>
                  </a:moveTo>
                  <a:lnTo>
                    <a:pt x="39540" y="5083"/>
                  </a:lnTo>
                  <a:lnTo>
                    <a:pt x="18954" y="18954"/>
                  </a:lnTo>
                  <a:lnTo>
                    <a:pt x="5083" y="39540"/>
                  </a:lnTo>
                  <a:lnTo>
                    <a:pt x="0" y="64769"/>
                  </a:lnTo>
                  <a:lnTo>
                    <a:pt x="0" y="454152"/>
                  </a:lnTo>
                  <a:lnTo>
                    <a:pt x="5083" y="479381"/>
                  </a:lnTo>
                  <a:lnTo>
                    <a:pt x="18954" y="499967"/>
                  </a:lnTo>
                  <a:lnTo>
                    <a:pt x="39540" y="513838"/>
                  </a:lnTo>
                  <a:lnTo>
                    <a:pt x="64770" y="518922"/>
                  </a:lnTo>
                  <a:lnTo>
                    <a:pt x="1238250" y="518922"/>
                  </a:lnTo>
                  <a:lnTo>
                    <a:pt x="1263360" y="513838"/>
                  </a:lnTo>
                  <a:lnTo>
                    <a:pt x="1283684" y="499967"/>
                  </a:lnTo>
                  <a:lnTo>
                    <a:pt x="1297293" y="479381"/>
                  </a:lnTo>
                  <a:lnTo>
                    <a:pt x="1302258" y="454152"/>
                  </a:lnTo>
                  <a:lnTo>
                    <a:pt x="1302258" y="64769"/>
                  </a:lnTo>
                  <a:lnTo>
                    <a:pt x="1297293" y="39540"/>
                  </a:lnTo>
                  <a:lnTo>
                    <a:pt x="1283684" y="18954"/>
                  </a:lnTo>
                  <a:lnTo>
                    <a:pt x="1263360" y="5083"/>
                  </a:lnTo>
                  <a:lnTo>
                    <a:pt x="1238250" y="0"/>
                  </a:lnTo>
                  <a:lnTo>
                    <a:pt x="64770" y="0"/>
                  </a:lnTo>
                  <a:close/>
                </a:path>
              </a:pathLst>
            </a:custGeom>
            <a:ln w="20574">
              <a:solidFill>
                <a:srgbClr val="000000"/>
              </a:solidFill>
            </a:ln>
          </p:spPr>
          <p:txBody>
            <a:bodyPr wrap="square" lIns="0" tIns="0" rIns="0" bIns="0" rtlCol="0"/>
            <a:lstStyle/>
            <a:p/>
          </p:txBody>
        </p:sp>
      </p:grpSp>
      <p:sp>
        <p:nvSpPr>
          <p:cNvPr id="49" name="object 49"/>
          <p:cNvSpPr txBox="1"/>
          <p:nvPr/>
        </p:nvSpPr>
        <p:spPr>
          <a:xfrm>
            <a:off x="4980432" y="4496054"/>
            <a:ext cx="767080" cy="417830"/>
          </a:xfrm>
          <a:prstGeom prst="rect">
            <a:avLst/>
          </a:prstGeom>
        </p:spPr>
        <p:txBody>
          <a:bodyPr wrap="square" lIns="0" tIns="19685" rIns="0" bIns="0" rtlCol="0" vert="horz">
            <a:spAutoFit/>
          </a:bodyPr>
          <a:lstStyle/>
          <a:p>
            <a:pPr marL="90170" marR="5080" indent="-90805">
              <a:lnSpc>
                <a:spcPts val="1540"/>
              </a:lnSpc>
              <a:spcBef>
                <a:spcPts val="155"/>
              </a:spcBef>
            </a:pPr>
            <a:r>
              <a:rPr dirty="0" sz="1300" spc="-10" b="1">
                <a:latin typeface="Arial"/>
                <a:cs typeface="Arial"/>
              </a:rPr>
              <a:t>Definition  </a:t>
            </a:r>
            <a:r>
              <a:rPr dirty="0" sz="1300" spc="-10" b="1">
                <a:latin typeface="Arial"/>
                <a:cs typeface="Arial"/>
              </a:rPr>
              <a:t>change</a:t>
            </a:r>
            <a:endParaRPr sz="1300">
              <a:latin typeface="Arial"/>
              <a:cs typeface="Arial"/>
            </a:endParaRPr>
          </a:p>
        </p:txBody>
      </p:sp>
      <p:grpSp>
        <p:nvGrpSpPr>
          <p:cNvPr id="50" name="object 50"/>
          <p:cNvGrpSpPr/>
          <p:nvPr/>
        </p:nvGrpSpPr>
        <p:grpSpPr>
          <a:xfrm>
            <a:off x="4925186" y="4167759"/>
            <a:ext cx="897255" cy="238760"/>
            <a:chOff x="4925186" y="4167759"/>
            <a:chExt cx="897255" cy="238760"/>
          </a:xfrm>
        </p:grpSpPr>
        <p:sp>
          <p:nvSpPr>
            <p:cNvPr id="51" name="object 51"/>
            <p:cNvSpPr/>
            <p:nvPr/>
          </p:nvSpPr>
          <p:spPr>
            <a:xfrm>
              <a:off x="4935473" y="4178046"/>
              <a:ext cx="876300" cy="218440"/>
            </a:xfrm>
            <a:custGeom>
              <a:avLst/>
              <a:gdLst/>
              <a:ahLst/>
              <a:cxnLst/>
              <a:rect l="l" t="t" r="r" b="b"/>
              <a:pathLst>
                <a:path w="876300" h="218439">
                  <a:moveTo>
                    <a:pt x="876300" y="0"/>
                  </a:moveTo>
                  <a:lnTo>
                    <a:pt x="0" y="0"/>
                  </a:lnTo>
                  <a:lnTo>
                    <a:pt x="0" y="217932"/>
                  </a:lnTo>
                  <a:lnTo>
                    <a:pt x="876300" y="217932"/>
                  </a:lnTo>
                  <a:lnTo>
                    <a:pt x="876300" y="0"/>
                  </a:lnTo>
                  <a:close/>
                </a:path>
              </a:pathLst>
            </a:custGeom>
            <a:solidFill>
              <a:srgbClr val="999999"/>
            </a:solidFill>
          </p:spPr>
          <p:txBody>
            <a:bodyPr wrap="square" lIns="0" tIns="0" rIns="0" bIns="0" rtlCol="0"/>
            <a:lstStyle/>
            <a:p/>
          </p:txBody>
        </p:sp>
        <p:sp>
          <p:nvSpPr>
            <p:cNvPr id="52" name="object 52"/>
            <p:cNvSpPr/>
            <p:nvPr/>
          </p:nvSpPr>
          <p:spPr>
            <a:xfrm>
              <a:off x="4935473" y="4178046"/>
              <a:ext cx="876300" cy="218440"/>
            </a:xfrm>
            <a:custGeom>
              <a:avLst/>
              <a:gdLst/>
              <a:ahLst/>
              <a:cxnLst/>
              <a:rect l="l" t="t" r="r" b="b"/>
              <a:pathLst>
                <a:path w="876300" h="218439">
                  <a:moveTo>
                    <a:pt x="876300" y="0"/>
                  </a:moveTo>
                  <a:lnTo>
                    <a:pt x="0" y="0"/>
                  </a:lnTo>
                  <a:lnTo>
                    <a:pt x="0" y="217932"/>
                  </a:lnTo>
                  <a:lnTo>
                    <a:pt x="876300" y="217932"/>
                  </a:lnTo>
                  <a:lnTo>
                    <a:pt x="876300" y="0"/>
                  </a:lnTo>
                  <a:close/>
                </a:path>
              </a:pathLst>
            </a:custGeom>
            <a:ln w="20574">
              <a:solidFill>
                <a:srgbClr val="000000"/>
              </a:solidFill>
            </a:ln>
          </p:spPr>
          <p:txBody>
            <a:bodyPr wrap="square" lIns="0" tIns="0" rIns="0" bIns="0" rtlCol="0"/>
            <a:lstStyle/>
            <a:p/>
          </p:txBody>
        </p:sp>
      </p:grpSp>
      <p:sp>
        <p:nvSpPr>
          <p:cNvPr id="53" name="object 53"/>
          <p:cNvSpPr txBox="1"/>
          <p:nvPr/>
        </p:nvSpPr>
        <p:spPr>
          <a:xfrm>
            <a:off x="4426458" y="3197605"/>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58" name="object 5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9" name="object 59"/>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4</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4" name="object 54"/>
          <p:cNvSpPr txBox="1"/>
          <p:nvPr/>
        </p:nvSpPr>
        <p:spPr>
          <a:xfrm>
            <a:off x="3138754" y="3197605"/>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55" name="object 55"/>
          <p:cNvSpPr txBox="1"/>
          <p:nvPr/>
        </p:nvSpPr>
        <p:spPr>
          <a:xfrm>
            <a:off x="1562218" y="3197605"/>
            <a:ext cx="5016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VALID</a:t>
            </a:r>
            <a:endParaRPr sz="1300">
              <a:latin typeface="Courier New"/>
              <a:cs typeface="Courier New"/>
            </a:endParaRPr>
          </a:p>
        </p:txBody>
      </p:sp>
      <p:sp>
        <p:nvSpPr>
          <p:cNvPr id="56" name="object 56"/>
          <p:cNvSpPr txBox="1"/>
          <p:nvPr/>
        </p:nvSpPr>
        <p:spPr>
          <a:xfrm>
            <a:off x="731012" y="5608160"/>
            <a:ext cx="6302375" cy="189928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Understanding Remote Dependencies</a:t>
            </a:r>
            <a:r>
              <a:rPr dirty="0" sz="1300" spc="10" b="1">
                <a:latin typeface="Arial"/>
                <a:cs typeface="Arial"/>
              </a:rPr>
              <a:t> </a:t>
            </a:r>
            <a:r>
              <a:rPr dirty="0" sz="1300" b="1">
                <a:latin typeface="Arial"/>
                <a:cs typeface="Arial"/>
              </a:rPr>
              <a:t>(continued)</a:t>
            </a:r>
            <a:endParaRPr sz="1300">
              <a:latin typeface="Arial"/>
              <a:cs typeface="Arial"/>
            </a:endParaRPr>
          </a:p>
          <a:p>
            <a:pPr marL="136525">
              <a:lnSpc>
                <a:spcPts val="1555"/>
              </a:lnSpc>
              <a:spcBef>
                <a:spcPts val="365"/>
              </a:spcBef>
            </a:pPr>
            <a:r>
              <a:rPr dirty="0" sz="1300" spc="-5" b="1">
                <a:latin typeface="Times New Roman"/>
                <a:cs typeface="Times New Roman"/>
              </a:rPr>
              <a:t>Recompilation of Dependent </a:t>
            </a:r>
            <a:r>
              <a:rPr dirty="0" sz="1300" b="1">
                <a:latin typeface="Times New Roman"/>
                <a:cs typeface="Times New Roman"/>
              </a:rPr>
              <a:t>Objects: </a:t>
            </a:r>
            <a:r>
              <a:rPr dirty="0" sz="1300" spc="-5" b="1">
                <a:latin typeface="Times New Roman"/>
                <a:cs typeface="Times New Roman"/>
              </a:rPr>
              <a:t>Local and</a:t>
            </a:r>
            <a:r>
              <a:rPr dirty="0" sz="1300" spc="-10" b="1">
                <a:latin typeface="Times New Roman"/>
                <a:cs typeface="Times New Roman"/>
              </a:rPr>
              <a:t> </a:t>
            </a:r>
            <a:r>
              <a:rPr dirty="0" sz="1300" spc="-5" b="1">
                <a:latin typeface="Times New Roman"/>
                <a:cs typeface="Times New Roman"/>
              </a:rPr>
              <a:t>Remote</a:t>
            </a:r>
            <a:endParaRPr sz="1300">
              <a:latin typeface="Times New Roman"/>
              <a:cs typeface="Times New Roman"/>
            </a:endParaRPr>
          </a:p>
          <a:p>
            <a:pPr marL="508000" marR="340360" indent="-248285">
              <a:lnSpc>
                <a:spcPct val="97300"/>
              </a:lnSpc>
              <a:spcBef>
                <a:spcPts val="40"/>
              </a:spcBef>
              <a:buChar char="•"/>
              <a:tabLst>
                <a:tab pos="507365" algn="l"/>
                <a:tab pos="508634" algn="l"/>
              </a:tabLst>
            </a:pPr>
            <a:r>
              <a:rPr dirty="0" sz="1300">
                <a:latin typeface="Times New Roman"/>
                <a:cs typeface="Times New Roman"/>
              </a:rPr>
              <a:t>Verify successful explicit recompilation of the dependent remote procedures and  </a:t>
            </a:r>
            <a:r>
              <a:rPr dirty="0" sz="1300" spc="-5">
                <a:latin typeface="Times New Roman"/>
                <a:cs typeface="Times New Roman"/>
              </a:rPr>
              <a:t>implicit </a:t>
            </a:r>
            <a:r>
              <a:rPr dirty="0" sz="1300">
                <a:latin typeface="Times New Roman"/>
                <a:cs typeface="Times New Roman"/>
              </a:rPr>
              <a:t>recompilation of the dependent local procedures by </a:t>
            </a:r>
            <a:r>
              <a:rPr dirty="0" sz="1300" spc="-5">
                <a:latin typeface="Times New Roman"/>
                <a:cs typeface="Times New Roman"/>
              </a:rPr>
              <a:t>checking </a:t>
            </a:r>
            <a:r>
              <a:rPr dirty="0" sz="1300">
                <a:latin typeface="Times New Roman"/>
                <a:cs typeface="Times New Roman"/>
              </a:rPr>
              <a:t>the status of  these procedures </a:t>
            </a:r>
            <a:r>
              <a:rPr dirty="0" sz="1300" spc="-5">
                <a:latin typeface="Times New Roman"/>
                <a:cs typeface="Times New Roman"/>
              </a:rPr>
              <a:t>within </a:t>
            </a:r>
            <a:r>
              <a:rPr dirty="0" sz="1300">
                <a:latin typeface="Times New Roman"/>
                <a:cs typeface="Times New Roman"/>
              </a:rPr>
              <a:t>the </a:t>
            </a:r>
            <a:r>
              <a:rPr dirty="0" sz="1300">
                <a:latin typeface="Courier New"/>
                <a:cs typeface="Courier New"/>
              </a:rPr>
              <a:t>USER_OBJECTS</a:t>
            </a:r>
            <a:r>
              <a:rPr dirty="0" sz="1300" spc="-465">
                <a:latin typeface="Courier New"/>
                <a:cs typeface="Courier New"/>
              </a:rPr>
              <a:t> </a:t>
            </a:r>
            <a:r>
              <a:rPr dirty="0" sz="1300">
                <a:latin typeface="Times New Roman"/>
                <a:cs typeface="Times New Roman"/>
              </a:rPr>
              <a:t>view.</a:t>
            </a:r>
            <a:endParaRPr sz="1300">
              <a:latin typeface="Times New Roman"/>
              <a:cs typeface="Times New Roman"/>
            </a:endParaRPr>
          </a:p>
          <a:p>
            <a:pPr marL="508000" marR="5080" indent="-247650">
              <a:lnSpc>
                <a:spcPct val="100000"/>
              </a:lnSpc>
              <a:spcBef>
                <a:spcPts val="75"/>
              </a:spcBef>
              <a:buChar char="•"/>
              <a:tabLst>
                <a:tab pos="508000" algn="l"/>
                <a:tab pos="508634" algn="l"/>
              </a:tabLst>
            </a:pPr>
            <a:r>
              <a:rPr dirty="0" sz="1300">
                <a:latin typeface="Times New Roman"/>
                <a:cs typeface="Times New Roman"/>
              </a:rPr>
              <a:t>If an automatic implicit recompilation of the dependent local procedures </a:t>
            </a:r>
            <a:r>
              <a:rPr dirty="0" sz="1300" spc="-5">
                <a:latin typeface="Times New Roman"/>
                <a:cs typeface="Times New Roman"/>
              </a:rPr>
              <a:t>fails, </a:t>
            </a:r>
            <a:r>
              <a:rPr dirty="0" sz="1300">
                <a:latin typeface="Times New Roman"/>
                <a:cs typeface="Times New Roman"/>
              </a:rPr>
              <a:t>the  status remains invalid and the Oracle server </a:t>
            </a:r>
            <a:r>
              <a:rPr dirty="0" sz="1300" spc="-5">
                <a:latin typeface="Times New Roman"/>
                <a:cs typeface="Times New Roman"/>
              </a:rPr>
              <a:t>issues </a:t>
            </a:r>
            <a:r>
              <a:rPr dirty="0" sz="1300">
                <a:latin typeface="Times New Roman"/>
                <a:cs typeface="Times New Roman"/>
              </a:rPr>
              <a:t>a run-time error. Therefore, to avoid  disrupting production, it is strongly recommended that </a:t>
            </a:r>
            <a:r>
              <a:rPr dirty="0" sz="1300" spc="-5">
                <a:latin typeface="Times New Roman"/>
                <a:cs typeface="Times New Roman"/>
              </a:rPr>
              <a:t>you recompile </a:t>
            </a:r>
            <a:r>
              <a:rPr dirty="0" sz="1300">
                <a:latin typeface="Times New Roman"/>
                <a:cs typeface="Times New Roman"/>
              </a:rPr>
              <a:t>local dependent  objects manually, rather than relying on an automatic</a:t>
            </a:r>
            <a:r>
              <a:rPr dirty="0" sz="1300" spc="-10">
                <a:latin typeface="Times New Roman"/>
                <a:cs typeface="Times New Roman"/>
              </a:rPr>
              <a:t> </a:t>
            </a:r>
            <a:r>
              <a:rPr dirty="0" sz="1300">
                <a:latin typeface="Times New Roman"/>
                <a:cs typeface="Times New Roman"/>
              </a:rPr>
              <a:t>mechanism.</a:t>
            </a:r>
            <a:endParaRPr sz="1300">
              <a:latin typeface="Times New Roman"/>
              <a:cs typeface="Times New Roman"/>
            </a:endParaRPr>
          </a:p>
        </p:txBody>
      </p:sp>
      <p:sp>
        <p:nvSpPr>
          <p:cNvPr id="57" name="object 5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b="1">
                <a:latin typeface="Arial"/>
                <a:cs typeface="Arial"/>
              </a:rPr>
              <a:t>Concepts of Remote</a:t>
            </a:r>
            <a:r>
              <a:rPr dirty="0" sz="2000" spc="-10" b="1">
                <a:latin typeface="Arial"/>
                <a:cs typeface="Arial"/>
              </a:rPr>
              <a:t> </a:t>
            </a:r>
            <a:r>
              <a:rPr dirty="0" sz="2000" b="1">
                <a:latin typeface="Arial"/>
                <a:cs typeface="Arial"/>
              </a:rPr>
              <a:t>Dependencies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650" marR="810260">
              <a:lnSpc>
                <a:spcPct val="101299"/>
              </a:lnSpc>
            </a:pPr>
            <a:r>
              <a:rPr dirty="0" sz="1550" spc="10" b="1">
                <a:latin typeface="Arial"/>
                <a:cs typeface="Arial"/>
              </a:rPr>
              <a:t>Remote dependencies are governed by the mode that  </a:t>
            </a:r>
            <a:r>
              <a:rPr dirty="0" sz="1550" spc="5" b="1">
                <a:latin typeface="Arial"/>
                <a:cs typeface="Arial"/>
              </a:rPr>
              <a:t>is </a:t>
            </a:r>
            <a:r>
              <a:rPr dirty="0" sz="1550" spc="10" b="1">
                <a:latin typeface="Arial"/>
                <a:cs typeface="Arial"/>
              </a:rPr>
              <a:t>chosen by the user:</a:t>
            </a:r>
            <a:endParaRPr sz="1550">
              <a:latin typeface="Arial"/>
              <a:cs typeface="Arial"/>
            </a:endParaRPr>
          </a:p>
          <a:p>
            <a:pPr marL="1036319" indent="-327025">
              <a:lnSpc>
                <a:spcPct val="100000"/>
              </a:lnSpc>
              <a:spcBef>
                <a:spcPts val="290"/>
              </a:spcBef>
              <a:buClr>
                <a:srgbClr val="FF0000"/>
              </a:buClr>
              <a:buFont typeface="Arial"/>
              <a:buChar char="•"/>
              <a:tabLst>
                <a:tab pos="1036319" algn="l"/>
                <a:tab pos="1036955" algn="l"/>
              </a:tabLst>
            </a:pPr>
            <a:r>
              <a:rPr dirty="0" sz="1550" spc="10" b="1">
                <a:latin typeface="Courier New"/>
                <a:cs typeface="Courier New"/>
              </a:rPr>
              <a:t>TIMESTAMP</a:t>
            </a:r>
            <a:r>
              <a:rPr dirty="0" sz="1550" spc="-565" b="1">
                <a:latin typeface="Courier New"/>
                <a:cs typeface="Courier New"/>
              </a:rPr>
              <a:t> </a:t>
            </a:r>
            <a:r>
              <a:rPr dirty="0" sz="1550" spc="10" b="1">
                <a:latin typeface="Arial"/>
                <a:cs typeface="Arial"/>
              </a:rPr>
              <a:t>checking</a:t>
            </a:r>
            <a:endParaRPr sz="1550">
              <a:latin typeface="Arial"/>
              <a:cs typeface="Arial"/>
            </a:endParaRPr>
          </a:p>
          <a:p>
            <a:pPr marL="1036319" indent="-327660">
              <a:lnSpc>
                <a:spcPct val="100000"/>
              </a:lnSpc>
              <a:spcBef>
                <a:spcPts val="400"/>
              </a:spcBef>
              <a:buClr>
                <a:srgbClr val="FF0000"/>
              </a:buClr>
              <a:buFont typeface="Arial"/>
              <a:buChar char="•"/>
              <a:tabLst>
                <a:tab pos="1036319" algn="l"/>
                <a:tab pos="1036955" algn="l"/>
              </a:tabLst>
            </a:pPr>
            <a:r>
              <a:rPr dirty="0" sz="1550" spc="10" b="1">
                <a:latin typeface="Courier New"/>
                <a:cs typeface="Courier New"/>
              </a:rPr>
              <a:t>SIGNATURE</a:t>
            </a:r>
            <a:r>
              <a:rPr dirty="0" sz="1550" spc="-565" b="1">
                <a:latin typeface="Courier New"/>
                <a:cs typeface="Courier New"/>
              </a:rPr>
              <a:t> </a:t>
            </a:r>
            <a:r>
              <a:rPr dirty="0" sz="1550" spc="10" b="1">
                <a:latin typeface="Arial"/>
                <a:cs typeface="Arial"/>
              </a:rPr>
              <a:t>checking</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35"/>
              </a:spcBef>
            </a:pPr>
            <a:endParaRPr sz="21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5</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18081"/>
            <a:ext cx="6292215" cy="3811904"/>
          </a:xfrm>
          <a:prstGeom prst="rect">
            <a:avLst/>
          </a:prstGeom>
        </p:spPr>
        <p:txBody>
          <a:bodyPr wrap="square" lIns="0" tIns="48895" rIns="0" bIns="0" rtlCol="0" vert="horz">
            <a:spAutoFit/>
          </a:bodyPr>
          <a:lstStyle/>
          <a:p>
            <a:pPr marL="12700">
              <a:lnSpc>
                <a:spcPct val="100000"/>
              </a:lnSpc>
              <a:spcBef>
                <a:spcPts val="385"/>
              </a:spcBef>
            </a:pPr>
            <a:r>
              <a:rPr dirty="0" sz="1300" spc="-5" b="1">
                <a:latin typeface="Arial"/>
                <a:cs typeface="Arial"/>
              </a:rPr>
              <a:t>Concepts </a:t>
            </a:r>
            <a:r>
              <a:rPr dirty="0" sz="1300" b="1">
                <a:latin typeface="Arial"/>
                <a:cs typeface="Arial"/>
              </a:rPr>
              <a:t>of </a:t>
            </a:r>
            <a:r>
              <a:rPr dirty="0" sz="1300" spc="-5" b="1">
                <a:latin typeface="Arial"/>
                <a:cs typeface="Arial"/>
              </a:rPr>
              <a:t>Remote</a:t>
            </a:r>
            <a:r>
              <a:rPr dirty="0" sz="1300" spc="-20" b="1">
                <a:latin typeface="Arial"/>
                <a:cs typeface="Arial"/>
              </a:rPr>
              <a:t> </a:t>
            </a:r>
            <a:r>
              <a:rPr dirty="0" sz="1300" spc="-5" b="1">
                <a:latin typeface="Arial"/>
                <a:cs typeface="Arial"/>
              </a:rPr>
              <a:t>Dependencies</a:t>
            </a:r>
            <a:endParaRPr sz="1300">
              <a:latin typeface="Arial"/>
              <a:cs typeface="Arial"/>
            </a:endParaRPr>
          </a:p>
          <a:p>
            <a:pPr marL="136525">
              <a:lnSpc>
                <a:spcPct val="100000"/>
              </a:lnSpc>
              <a:spcBef>
                <a:spcPts val="290"/>
              </a:spcBef>
            </a:pPr>
            <a:r>
              <a:rPr dirty="0" sz="1300" b="1">
                <a:latin typeface="Courier New"/>
                <a:cs typeface="Courier New"/>
              </a:rPr>
              <a:t>TIMESTAMP</a:t>
            </a:r>
            <a:r>
              <a:rPr dirty="0" sz="1300" spc="-465" b="1">
                <a:latin typeface="Courier New"/>
                <a:cs typeface="Courier New"/>
              </a:rPr>
              <a:t> </a:t>
            </a:r>
            <a:r>
              <a:rPr dirty="0" sz="1300" spc="-5" b="1">
                <a:latin typeface="Times New Roman"/>
                <a:cs typeface="Times New Roman"/>
              </a:rPr>
              <a:t>Checking</a:t>
            </a:r>
            <a:endParaRPr sz="1300">
              <a:latin typeface="Times New Roman"/>
              <a:cs typeface="Times New Roman"/>
            </a:endParaRPr>
          </a:p>
          <a:p>
            <a:pPr marL="136525" marR="5080" indent="-635">
              <a:lnSpc>
                <a:spcPts val="1480"/>
              </a:lnSpc>
              <a:spcBef>
                <a:spcPts val="430"/>
              </a:spcBef>
            </a:pPr>
            <a:r>
              <a:rPr dirty="0" sz="1300">
                <a:latin typeface="Times New Roman"/>
                <a:cs typeface="Times New Roman"/>
              </a:rPr>
              <a:t>Each PL/SQL program unit carries a time </a:t>
            </a:r>
            <a:r>
              <a:rPr dirty="0" sz="1300" spc="-5">
                <a:latin typeface="Times New Roman"/>
                <a:cs typeface="Times New Roman"/>
              </a:rPr>
              <a:t>stamp that </a:t>
            </a:r>
            <a:r>
              <a:rPr dirty="0" sz="1300">
                <a:latin typeface="Times New Roman"/>
                <a:cs typeface="Times New Roman"/>
              </a:rPr>
              <a:t>is </a:t>
            </a:r>
            <a:r>
              <a:rPr dirty="0" sz="1300" spc="-5">
                <a:latin typeface="Times New Roman"/>
                <a:cs typeface="Times New Roman"/>
              </a:rPr>
              <a:t>set </a:t>
            </a:r>
            <a:r>
              <a:rPr dirty="0" sz="1300">
                <a:latin typeface="Times New Roman"/>
                <a:cs typeface="Times New Roman"/>
              </a:rPr>
              <a:t>when it is created or recompiled.  Whenever you alter a PL/SQL </a:t>
            </a:r>
            <a:r>
              <a:rPr dirty="0" sz="1300" spc="-5">
                <a:latin typeface="Times New Roman"/>
                <a:cs typeface="Times New Roman"/>
              </a:rPr>
              <a:t>program </a:t>
            </a:r>
            <a:r>
              <a:rPr dirty="0" sz="1300">
                <a:latin typeface="Times New Roman"/>
                <a:cs typeface="Times New Roman"/>
              </a:rPr>
              <a:t>unit or a relevant schema object, all its dependent  program units are marked as invalid and </a:t>
            </a:r>
            <a:r>
              <a:rPr dirty="0" sz="1300" spc="-5">
                <a:latin typeface="Times New Roman"/>
                <a:cs typeface="Times New Roman"/>
              </a:rPr>
              <a:t>must </a:t>
            </a:r>
            <a:r>
              <a:rPr dirty="0" sz="1300">
                <a:latin typeface="Times New Roman"/>
                <a:cs typeface="Times New Roman"/>
              </a:rPr>
              <a:t>be recompiled before they can execute. The  actual time </a:t>
            </a:r>
            <a:r>
              <a:rPr dirty="0" sz="1300" spc="-5">
                <a:latin typeface="Times New Roman"/>
                <a:cs typeface="Times New Roman"/>
              </a:rPr>
              <a:t>stamp </a:t>
            </a:r>
            <a:r>
              <a:rPr dirty="0" sz="1300">
                <a:latin typeface="Times New Roman"/>
                <a:cs typeface="Times New Roman"/>
              </a:rPr>
              <a:t>comparison occurs </a:t>
            </a:r>
            <a:r>
              <a:rPr dirty="0" sz="1300" spc="-5">
                <a:latin typeface="Times New Roman"/>
                <a:cs typeface="Times New Roman"/>
              </a:rPr>
              <a:t>when </a:t>
            </a:r>
            <a:r>
              <a:rPr dirty="0" sz="1300">
                <a:latin typeface="Times New Roman"/>
                <a:cs typeface="Times New Roman"/>
              </a:rPr>
              <a:t>a </a:t>
            </a:r>
            <a:r>
              <a:rPr dirty="0" sz="1300" spc="-5">
                <a:latin typeface="Times New Roman"/>
                <a:cs typeface="Times New Roman"/>
              </a:rPr>
              <a:t>statement </a:t>
            </a:r>
            <a:r>
              <a:rPr dirty="0" sz="1300">
                <a:latin typeface="Times New Roman"/>
                <a:cs typeface="Times New Roman"/>
              </a:rPr>
              <a:t>in the body of a local procedure calls  a remote</a:t>
            </a:r>
            <a:r>
              <a:rPr dirty="0" sz="1300" spc="-5">
                <a:latin typeface="Times New Roman"/>
                <a:cs typeface="Times New Roman"/>
              </a:rPr>
              <a:t> </a:t>
            </a:r>
            <a:r>
              <a:rPr dirty="0" sz="1300">
                <a:latin typeface="Times New Roman"/>
                <a:cs typeface="Times New Roman"/>
              </a:rPr>
              <a:t>procedure.</a:t>
            </a:r>
            <a:endParaRPr sz="1300">
              <a:latin typeface="Times New Roman"/>
              <a:cs typeface="Times New Roman"/>
            </a:endParaRPr>
          </a:p>
          <a:p>
            <a:pPr marL="136525">
              <a:lnSpc>
                <a:spcPct val="100000"/>
              </a:lnSpc>
              <a:spcBef>
                <a:spcPts val="114"/>
              </a:spcBef>
            </a:pPr>
            <a:r>
              <a:rPr dirty="0" sz="1300" b="1">
                <a:latin typeface="Courier New"/>
                <a:cs typeface="Courier New"/>
              </a:rPr>
              <a:t>SIGNATURE</a:t>
            </a:r>
            <a:r>
              <a:rPr dirty="0" sz="1300" spc="-465" b="1">
                <a:latin typeface="Courier New"/>
                <a:cs typeface="Courier New"/>
              </a:rPr>
              <a:t> </a:t>
            </a:r>
            <a:r>
              <a:rPr dirty="0" sz="1300" spc="-5" b="1">
                <a:latin typeface="Times New Roman"/>
                <a:cs typeface="Times New Roman"/>
              </a:rPr>
              <a:t>Checking</a:t>
            </a:r>
            <a:endParaRPr sz="1300">
              <a:latin typeface="Times New Roman"/>
              <a:cs typeface="Times New Roman"/>
            </a:endParaRPr>
          </a:p>
          <a:p>
            <a:pPr marL="136525" marR="307340">
              <a:lnSpc>
                <a:spcPts val="1480"/>
              </a:lnSpc>
              <a:spcBef>
                <a:spcPts val="409"/>
              </a:spcBef>
            </a:pPr>
            <a:r>
              <a:rPr dirty="0" sz="1300" spc="-5">
                <a:latin typeface="Times New Roman"/>
                <a:cs typeface="Times New Roman"/>
              </a:rPr>
              <a:t>For </a:t>
            </a:r>
            <a:r>
              <a:rPr dirty="0" sz="1300">
                <a:latin typeface="Times New Roman"/>
                <a:cs typeface="Times New Roman"/>
              </a:rPr>
              <a:t>each </a:t>
            </a:r>
            <a:r>
              <a:rPr dirty="0" sz="1300" spc="-5">
                <a:latin typeface="Times New Roman"/>
                <a:cs typeface="Times New Roman"/>
              </a:rPr>
              <a:t>PL/SQL </a:t>
            </a:r>
            <a:r>
              <a:rPr dirty="0" sz="1300">
                <a:latin typeface="Times New Roman"/>
                <a:cs typeface="Times New Roman"/>
              </a:rPr>
              <a:t>program unit, both the time stamp and the signature </a:t>
            </a:r>
            <a:r>
              <a:rPr dirty="0" sz="1300" spc="-5">
                <a:latin typeface="Times New Roman"/>
                <a:cs typeface="Times New Roman"/>
              </a:rPr>
              <a:t>are </a:t>
            </a:r>
            <a:r>
              <a:rPr dirty="0" sz="1300">
                <a:latin typeface="Times New Roman"/>
                <a:cs typeface="Times New Roman"/>
              </a:rPr>
              <a:t>recorded. The  signature of a PL/SQL construct contains information about the</a:t>
            </a:r>
            <a:r>
              <a:rPr dirty="0" sz="1300" spc="-35">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508000" indent="-248285">
              <a:lnSpc>
                <a:spcPts val="1395"/>
              </a:lnSpc>
              <a:buChar char="•"/>
              <a:tabLst>
                <a:tab pos="508000" algn="l"/>
                <a:tab pos="508634" algn="l"/>
              </a:tabLst>
            </a:pPr>
            <a:r>
              <a:rPr dirty="0" sz="1300">
                <a:latin typeface="Times New Roman"/>
                <a:cs typeface="Times New Roman"/>
              </a:rPr>
              <a:t>The name of the construct (procedure, function, or</a:t>
            </a:r>
            <a:r>
              <a:rPr dirty="0" sz="1300" spc="-25">
                <a:latin typeface="Times New Roman"/>
                <a:cs typeface="Times New Roman"/>
              </a:rPr>
              <a:t> </a:t>
            </a:r>
            <a:r>
              <a:rPr dirty="0" sz="1300">
                <a:latin typeface="Times New Roman"/>
                <a:cs typeface="Times New Roman"/>
              </a:rPr>
              <a:t>package)</a:t>
            </a:r>
            <a:endParaRPr sz="1300">
              <a:latin typeface="Times New Roman"/>
              <a:cs typeface="Times New Roman"/>
            </a:endParaRPr>
          </a:p>
          <a:p>
            <a:pPr marL="508000" indent="-248285">
              <a:lnSpc>
                <a:spcPts val="1445"/>
              </a:lnSpc>
              <a:buChar char="•"/>
              <a:tabLst>
                <a:tab pos="508000" algn="l"/>
                <a:tab pos="508634" algn="l"/>
              </a:tabLst>
            </a:pPr>
            <a:r>
              <a:rPr dirty="0" sz="1300">
                <a:latin typeface="Times New Roman"/>
                <a:cs typeface="Times New Roman"/>
              </a:rPr>
              <a:t>The base types of the </a:t>
            </a:r>
            <a:r>
              <a:rPr dirty="0" sz="1300" spc="-5">
                <a:latin typeface="Times New Roman"/>
                <a:cs typeface="Times New Roman"/>
              </a:rPr>
              <a:t>parameters </a:t>
            </a:r>
            <a:r>
              <a:rPr dirty="0" sz="1300">
                <a:latin typeface="Times New Roman"/>
                <a:cs typeface="Times New Roman"/>
              </a:rPr>
              <a:t>of the construct</a:t>
            </a:r>
            <a:endParaRPr sz="1300">
              <a:latin typeface="Times New Roman"/>
              <a:cs typeface="Times New Roman"/>
            </a:endParaRPr>
          </a:p>
          <a:p>
            <a:pPr marL="508000" indent="-248285">
              <a:lnSpc>
                <a:spcPts val="1480"/>
              </a:lnSpc>
              <a:buChar char="•"/>
              <a:tabLst>
                <a:tab pos="508000" algn="l"/>
                <a:tab pos="508634" algn="l"/>
              </a:tabLst>
            </a:pPr>
            <a:r>
              <a:rPr dirty="0" sz="1300">
                <a:latin typeface="Times New Roman"/>
                <a:cs typeface="Times New Roman"/>
              </a:rPr>
              <a:t>The modes of the parameters (</a:t>
            </a:r>
            <a:r>
              <a:rPr dirty="0" sz="1300">
                <a:latin typeface="Courier New"/>
                <a:cs typeface="Courier New"/>
              </a:rPr>
              <a:t>IN</a:t>
            </a:r>
            <a:r>
              <a:rPr dirty="0" sz="1300">
                <a:latin typeface="Times New Roman"/>
                <a:cs typeface="Times New Roman"/>
              </a:rPr>
              <a:t>, </a:t>
            </a:r>
            <a:r>
              <a:rPr dirty="0" sz="1300" spc="-5">
                <a:latin typeface="Courier New"/>
                <a:cs typeface="Courier New"/>
              </a:rPr>
              <a:t>OUT</a:t>
            </a:r>
            <a:r>
              <a:rPr dirty="0" sz="1300" spc="-5">
                <a:latin typeface="Times New Roman"/>
                <a:cs typeface="Times New Roman"/>
              </a:rPr>
              <a:t>, or </a:t>
            </a:r>
            <a:r>
              <a:rPr dirty="0" sz="1300">
                <a:latin typeface="Courier New"/>
                <a:cs typeface="Courier New"/>
              </a:rPr>
              <a:t>IN</a:t>
            </a:r>
            <a:r>
              <a:rPr dirty="0" sz="1300" spc="-450">
                <a:latin typeface="Courier New"/>
                <a:cs typeface="Courier New"/>
              </a:rPr>
              <a:t> </a:t>
            </a:r>
            <a:r>
              <a:rPr dirty="0" sz="1300" spc="-5">
                <a:latin typeface="Courier New"/>
                <a:cs typeface="Courier New"/>
              </a:rPr>
              <a:t>OUT</a:t>
            </a:r>
            <a:r>
              <a:rPr dirty="0" sz="1300" spc="-5">
                <a:latin typeface="Times New Roman"/>
                <a:cs typeface="Times New Roman"/>
              </a:rPr>
              <a:t>)</a:t>
            </a:r>
            <a:endParaRPr sz="1300">
              <a:latin typeface="Times New Roman"/>
              <a:cs typeface="Times New Roman"/>
            </a:endParaRPr>
          </a:p>
          <a:p>
            <a:pPr marL="508000" indent="-248285">
              <a:lnSpc>
                <a:spcPts val="1555"/>
              </a:lnSpc>
              <a:buChar char="•"/>
              <a:tabLst>
                <a:tab pos="508000" algn="l"/>
                <a:tab pos="508634" algn="l"/>
              </a:tabLst>
            </a:pPr>
            <a:r>
              <a:rPr dirty="0" sz="1300">
                <a:latin typeface="Times New Roman"/>
                <a:cs typeface="Times New Roman"/>
              </a:rPr>
              <a:t>The number of the</a:t>
            </a:r>
            <a:r>
              <a:rPr dirty="0" sz="1300" spc="-5">
                <a:latin typeface="Times New Roman"/>
                <a:cs typeface="Times New Roman"/>
              </a:rPr>
              <a:t> </a:t>
            </a:r>
            <a:r>
              <a:rPr dirty="0" sz="1300">
                <a:latin typeface="Times New Roman"/>
                <a:cs typeface="Times New Roman"/>
              </a:rPr>
              <a:t>parameters</a:t>
            </a:r>
            <a:endParaRPr sz="1300">
              <a:latin typeface="Times New Roman"/>
              <a:cs typeface="Times New Roman"/>
            </a:endParaRPr>
          </a:p>
          <a:p>
            <a:pPr marL="136525" marR="58419">
              <a:lnSpc>
                <a:spcPct val="90300"/>
              </a:lnSpc>
              <a:spcBef>
                <a:spcPts val="325"/>
              </a:spcBef>
            </a:pPr>
            <a:r>
              <a:rPr dirty="0" sz="1300">
                <a:latin typeface="Times New Roman"/>
                <a:cs typeface="Times New Roman"/>
              </a:rPr>
              <a:t>The recorded time stamp in the calling </a:t>
            </a:r>
            <a:r>
              <a:rPr dirty="0" sz="1300" spc="-5">
                <a:latin typeface="Times New Roman"/>
                <a:cs typeface="Times New Roman"/>
              </a:rPr>
              <a:t>program </a:t>
            </a:r>
            <a:r>
              <a:rPr dirty="0" sz="1300">
                <a:latin typeface="Times New Roman"/>
                <a:cs typeface="Times New Roman"/>
              </a:rPr>
              <a:t>unit is compared </a:t>
            </a:r>
            <a:r>
              <a:rPr dirty="0" sz="1300" spc="-5">
                <a:latin typeface="Times New Roman"/>
                <a:cs typeface="Times New Roman"/>
              </a:rPr>
              <a:t>with </a:t>
            </a:r>
            <a:r>
              <a:rPr dirty="0" sz="1300">
                <a:latin typeface="Times New Roman"/>
                <a:cs typeface="Times New Roman"/>
              </a:rPr>
              <a:t>the current time  stamp in the called remote </a:t>
            </a:r>
            <a:r>
              <a:rPr dirty="0" sz="1300" spc="-5">
                <a:latin typeface="Times New Roman"/>
                <a:cs typeface="Times New Roman"/>
              </a:rPr>
              <a:t>program </a:t>
            </a:r>
            <a:r>
              <a:rPr dirty="0" sz="1300">
                <a:latin typeface="Times New Roman"/>
                <a:cs typeface="Times New Roman"/>
              </a:rPr>
              <a:t>unit. If the time </a:t>
            </a:r>
            <a:r>
              <a:rPr dirty="0" sz="1300" spc="-5">
                <a:latin typeface="Times New Roman"/>
                <a:cs typeface="Times New Roman"/>
              </a:rPr>
              <a:t>stamps match, </a:t>
            </a:r>
            <a:r>
              <a:rPr dirty="0" sz="1300">
                <a:latin typeface="Times New Roman"/>
                <a:cs typeface="Times New Roman"/>
              </a:rPr>
              <a:t>the call proceeds. If they  do not match, the remote procedure call (RPC) layer performs a </a:t>
            </a:r>
            <a:r>
              <a:rPr dirty="0" sz="1300" spc="-5">
                <a:latin typeface="Times New Roman"/>
                <a:cs typeface="Times New Roman"/>
              </a:rPr>
              <a:t>simple </a:t>
            </a:r>
            <a:r>
              <a:rPr dirty="0" sz="1300">
                <a:latin typeface="Times New Roman"/>
                <a:cs typeface="Times New Roman"/>
              </a:rPr>
              <a:t>comparison </a:t>
            </a:r>
            <a:r>
              <a:rPr dirty="0" sz="1300" spc="-5">
                <a:latin typeface="Times New Roman"/>
                <a:cs typeface="Times New Roman"/>
              </a:rPr>
              <a:t>of </a:t>
            </a:r>
            <a:r>
              <a:rPr dirty="0" sz="1300">
                <a:latin typeface="Times New Roman"/>
                <a:cs typeface="Times New Roman"/>
              </a:rPr>
              <a:t>the  signature to determine whether the call is safe or not. If the signature has not been changed  in an incompatible manner, execution </a:t>
            </a:r>
            <a:r>
              <a:rPr dirty="0" sz="1300" spc="-5">
                <a:latin typeface="Times New Roman"/>
                <a:cs typeface="Times New Roman"/>
              </a:rPr>
              <a:t>continues; </a:t>
            </a:r>
            <a:r>
              <a:rPr dirty="0" sz="1300">
                <a:latin typeface="Times New Roman"/>
                <a:cs typeface="Times New Roman"/>
              </a:rPr>
              <a:t>otherwise, an error is</a:t>
            </a:r>
            <a:r>
              <a:rPr dirty="0" sz="1300" spc="-10">
                <a:latin typeface="Times New Roman"/>
                <a:cs typeface="Times New Roman"/>
              </a:rPr>
              <a:t> </a:t>
            </a:r>
            <a:r>
              <a:rPr dirty="0" sz="1300">
                <a:latin typeface="Times New Roman"/>
                <a:cs typeface="Times New Roman"/>
              </a:rPr>
              <a:t>returned.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6</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72616" y="855218"/>
            <a:ext cx="4991100"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Courier New"/>
                <a:cs typeface="Courier New"/>
              </a:rPr>
              <a:t>REMOTE_DEPENDENCIES_MODE</a:t>
            </a:r>
            <a:r>
              <a:rPr dirty="0" sz="2000" spc="-670" b="1">
                <a:latin typeface="Courier New"/>
                <a:cs typeface="Courier New"/>
              </a:rPr>
              <a:t> </a:t>
            </a:r>
            <a:r>
              <a:rPr dirty="0" sz="2000" spc="-5" b="1">
                <a:latin typeface="Arial"/>
                <a:cs typeface="Arial"/>
              </a:rPr>
              <a:t>Parameter</a:t>
            </a:r>
            <a:endParaRPr sz="2000">
              <a:latin typeface="Arial"/>
              <a:cs typeface="Arial"/>
            </a:endParaRPr>
          </a:p>
        </p:txBody>
      </p:sp>
      <p:sp>
        <p:nvSpPr>
          <p:cNvPr id="7" name="object 7"/>
          <p:cNvSpPr txBox="1"/>
          <p:nvPr/>
        </p:nvSpPr>
        <p:spPr>
          <a:xfrm>
            <a:off x="1231646" y="1777999"/>
            <a:ext cx="3712845" cy="265430"/>
          </a:xfrm>
          <a:prstGeom prst="rect">
            <a:avLst/>
          </a:prstGeom>
        </p:spPr>
        <p:txBody>
          <a:bodyPr wrap="square" lIns="0" tIns="15240" rIns="0" bIns="0" rtlCol="0" vert="horz">
            <a:spAutoFit/>
          </a:bodyPr>
          <a:lstStyle/>
          <a:p>
            <a:pPr marL="12700">
              <a:lnSpc>
                <a:spcPct val="100000"/>
              </a:lnSpc>
              <a:spcBef>
                <a:spcPts val="120"/>
              </a:spcBef>
            </a:pPr>
            <a:r>
              <a:rPr dirty="0" sz="1550" spc="10" b="1">
                <a:latin typeface="Arial"/>
                <a:cs typeface="Arial"/>
              </a:rPr>
              <a:t>Setting</a:t>
            </a:r>
            <a:r>
              <a:rPr dirty="0" sz="1550" b="1">
                <a:latin typeface="Arial"/>
                <a:cs typeface="Arial"/>
              </a:rPr>
              <a:t> </a:t>
            </a:r>
            <a:r>
              <a:rPr dirty="0" sz="1550" spc="10" b="1">
                <a:latin typeface="Courier New"/>
                <a:cs typeface="Courier New"/>
              </a:rPr>
              <a:t>REMOTE_DEPENDENCIES_MODE</a:t>
            </a:r>
            <a:r>
              <a:rPr dirty="0" sz="1550" spc="10" b="1">
                <a:latin typeface="Arial"/>
                <a:cs typeface="Arial"/>
              </a:rPr>
              <a:t>:</a:t>
            </a:r>
            <a:endParaRPr sz="1550">
              <a:latin typeface="Arial"/>
              <a:cs typeface="Arial"/>
            </a:endParaRPr>
          </a:p>
        </p:txBody>
      </p:sp>
      <p:graphicFrame>
        <p:nvGraphicFramePr>
          <p:cNvPr id="8" name="object 8"/>
          <p:cNvGraphicFramePr>
            <a:graphicFrameLocks noGrp="1"/>
          </p:cNvGraphicFramePr>
          <p:nvPr/>
        </p:nvGraphicFramePr>
        <p:xfrm>
          <a:off x="1294050" y="2125242"/>
          <a:ext cx="4239895" cy="2186940"/>
        </p:xfrm>
        <a:graphic>
          <a:graphicData uri="http://schemas.openxmlformats.org/drawingml/2006/table">
            <a:tbl>
              <a:tblPr firstRow="1" bandRow="1">
                <a:tableStyleId>{2D5ABB26-0587-4C30-8999-92F81FD0307C}</a:tableStyleId>
              </a:tblPr>
              <a:tblGrid>
                <a:gridCol w="3305175"/>
                <a:gridCol w="240029"/>
                <a:gridCol w="693420"/>
              </a:tblGrid>
              <a:tr h="274471">
                <a:tc>
                  <a:txBody>
                    <a:bodyPr/>
                    <a:lstStyle/>
                    <a:p>
                      <a:pPr marL="358140" indent="-327025">
                        <a:lnSpc>
                          <a:spcPct val="100000"/>
                        </a:lnSpc>
                        <a:spcBef>
                          <a:spcPts val="120"/>
                        </a:spcBef>
                        <a:buClr>
                          <a:srgbClr val="FF0000"/>
                        </a:buClr>
                        <a:buFont typeface="Arial"/>
                        <a:buChar char="•"/>
                        <a:tabLst>
                          <a:tab pos="358140" algn="l"/>
                          <a:tab pos="358775" algn="l"/>
                        </a:tabLst>
                      </a:pPr>
                      <a:r>
                        <a:rPr dirty="0" sz="1550" spc="10" b="1">
                          <a:latin typeface="Arial"/>
                          <a:cs typeface="Arial"/>
                        </a:rPr>
                        <a:t>As an </a:t>
                      </a:r>
                      <a:r>
                        <a:rPr dirty="0" sz="1550" spc="10" b="1">
                          <a:latin typeface="Courier New"/>
                          <a:cs typeface="Courier New"/>
                        </a:rPr>
                        <a:t>init.ora</a:t>
                      </a:r>
                      <a:r>
                        <a:rPr dirty="0" sz="1550" spc="-505" b="1">
                          <a:latin typeface="Courier New"/>
                          <a:cs typeface="Courier New"/>
                        </a:rPr>
                        <a:t> </a:t>
                      </a:r>
                      <a:r>
                        <a:rPr dirty="0" sz="1550" spc="10" b="1">
                          <a:latin typeface="Arial"/>
                          <a:cs typeface="Arial"/>
                        </a:rPr>
                        <a:t>parameter</a:t>
                      </a:r>
                      <a:endParaRPr sz="1550">
                        <a:latin typeface="Arial"/>
                        <a:cs typeface="Arial"/>
                      </a:endParaRPr>
                    </a:p>
                  </a:txBody>
                  <a:tcPr marL="0" marR="0" marB="0" marT="15240"/>
                </a:tc>
                <a:tc gridSpan="2">
                  <a:txBody>
                    <a:bodyPr/>
                    <a:lstStyle/>
                    <a:p>
                      <a:pPr>
                        <a:lnSpc>
                          <a:spcPct val="100000"/>
                        </a:lnSpc>
                      </a:pPr>
                      <a:endParaRPr sz="1100">
                        <a:latin typeface="Times New Roman"/>
                        <a:cs typeface="Times New Roman"/>
                      </a:endParaRPr>
                    </a:p>
                  </a:txBody>
                  <a:tcPr marL="0" marR="0" marB="0" marT="0"/>
                </a:tc>
                <a:tc hMerge="1">
                  <a:txBody>
                    <a:bodyPr/>
                    <a:lstStyle/>
                    <a:p>
                      <a:pPr/>
                    </a:p>
                  </a:txBody>
                  <a:tcPr marL="0" marR="0" marB="0" marT="0"/>
                </a:tc>
              </a:tr>
              <a:tr h="291153">
                <a:tc>
                  <a:txBody>
                    <a:bodyPr/>
                    <a:lstStyle/>
                    <a:p>
                      <a:pPr algn="r" marR="52069">
                        <a:lnSpc>
                          <a:spcPts val="1680"/>
                        </a:lnSpc>
                      </a:pPr>
                      <a:r>
                        <a:rPr dirty="0" sz="1550" b="1">
                          <a:latin typeface="Courier New"/>
                          <a:cs typeface="Courier New"/>
                        </a:rPr>
                        <a:t>REMOTE_DEPENDENCIES_MODE</a:t>
                      </a:r>
                      <a:endParaRPr sz="1550">
                        <a:latin typeface="Courier New"/>
                        <a:cs typeface="Courier New"/>
                      </a:endParaRPr>
                    </a:p>
                  </a:txBody>
                  <a:tcPr marL="0" marR="0" marB="0" marT="0"/>
                </a:tc>
                <a:tc>
                  <a:txBody>
                    <a:bodyPr/>
                    <a:lstStyle/>
                    <a:p>
                      <a:pPr algn="ctr">
                        <a:lnSpc>
                          <a:spcPts val="1680"/>
                        </a:lnSpc>
                      </a:pPr>
                      <a:r>
                        <a:rPr dirty="0" sz="1550" b="1">
                          <a:latin typeface="Courier New"/>
                          <a:cs typeface="Courier New"/>
                        </a:rPr>
                        <a:t>=</a:t>
                      </a:r>
                      <a:endParaRPr sz="1550">
                        <a:latin typeface="Courier New"/>
                        <a:cs typeface="Courier New"/>
                      </a:endParaRPr>
                    </a:p>
                  </a:txBody>
                  <a:tcPr marL="0" marR="0" marB="0" marT="0"/>
                </a:tc>
                <a:tc>
                  <a:txBody>
                    <a:bodyPr/>
                    <a:lstStyle/>
                    <a:p>
                      <a:pPr algn="ctr" marL="28575">
                        <a:lnSpc>
                          <a:spcPts val="1680"/>
                        </a:lnSpc>
                      </a:pPr>
                      <a:r>
                        <a:rPr dirty="0" sz="1550" spc="10" b="1">
                          <a:latin typeface="Courier New"/>
                          <a:cs typeface="Courier New"/>
                        </a:rPr>
                        <a:t>value</a:t>
                      </a:r>
                      <a:endParaRPr sz="1550">
                        <a:latin typeface="Courier New"/>
                        <a:cs typeface="Courier New"/>
                      </a:endParaRPr>
                    </a:p>
                  </a:txBody>
                  <a:tcPr marL="0" marR="0" marB="0" marT="0"/>
                </a:tc>
              </a:tr>
              <a:tr h="533875">
                <a:tc>
                  <a:txBody>
                    <a:bodyPr/>
                    <a:lstStyle/>
                    <a:p>
                      <a:pPr marL="358140" indent="-327025">
                        <a:lnSpc>
                          <a:spcPts val="1805"/>
                        </a:lnSpc>
                        <a:spcBef>
                          <a:spcPts val="400"/>
                        </a:spcBef>
                        <a:buClr>
                          <a:srgbClr val="FF0000"/>
                        </a:buClr>
                        <a:buFont typeface="Arial"/>
                        <a:buChar char="•"/>
                        <a:tabLst>
                          <a:tab pos="358140" algn="l"/>
                          <a:tab pos="358775" algn="l"/>
                        </a:tabLst>
                      </a:pPr>
                      <a:r>
                        <a:rPr dirty="0" sz="1550" spc="10" b="1">
                          <a:latin typeface="Arial"/>
                          <a:cs typeface="Arial"/>
                        </a:rPr>
                        <a:t>At the system</a:t>
                      </a:r>
                      <a:r>
                        <a:rPr dirty="0" sz="1550" b="1">
                          <a:latin typeface="Arial"/>
                          <a:cs typeface="Arial"/>
                        </a:rPr>
                        <a:t> </a:t>
                      </a:r>
                      <a:r>
                        <a:rPr dirty="0" sz="1550" spc="5" b="1">
                          <a:latin typeface="Arial"/>
                          <a:cs typeface="Arial"/>
                        </a:rPr>
                        <a:t>level</a:t>
                      </a:r>
                      <a:endParaRPr sz="1550">
                        <a:latin typeface="Arial"/>
                        <a:cs typeface="Arial"/>
                      </a:endParaRPr>
                    </a:p>
                    <a:p>
                      <a:pPr marL="358140">
                        <a:lnSpc>
                          <a:spcPts val="1805"/>
                        </a:lnSpc>
                      </a:pPr>
                      <a:r>
                        <a:rPr dirty="0" sz="1550" spc="10" b="1">
                          <a:latin typeface="Courier New"/>
                          <a:cs typeface="Courier New"/>
                        </a:rPr>
                        <a:t>ALTER SYSTEM</a:t>
                      </a:r>
                      <a:r>
                        <a:rPr dirty="0" sz="1550" spc="15" b="1">
                          <a:latin typeface="Courier New"/>
                          <a:cs typeface="Courier New"/>
                        </a:rPr>
                        <a:t> </a:t>
                      </a:r>
                      <a:r>
                        <a:rPr dirty="0" sz="1550" spc="10" b="1">
                          <a:latin typeface="Courier New"/>
                          <a:cs typeface="Courier New"/>
                        </a:rPr>
                        <a:t>SET</a:t>
                      </a:r>
                      <a:endParaRPr sz="1550">
                        <a:latin typeface="Courier New"/>
                        <a:cs typeface="Courier New"/>
                      </a:endParaRPr>
                    </a:p>
                  </a:txBody>
                  <a:tcPr marL="0" marR="0" marB="0" marT="50800"/>
                </a:tc>
                <a:tc>
                  <a:txBody>
                    <a:bodyPr/>
                    <a:lstStyle/>
                    <a:p>
                      <a:pPr>
                        <a:lnSpc>
                          <a:spcPct val="100000"/>
                        </a:lnSpc>
                      </a:pPr>
                      <a:endParaRPr sz="1100">
                        <a:latin typeface="Times New Roman"/>
                        <a:cs typeface="Times New Roman"/>
                      </a:endParaRPr>
                    </a:p>
                  </a:txBody>
                  <a:tcPr marL="0" marR="0" marB="0" marT="0"/>
                </a:tc>
                <a:tc>
                  <a:txBody>
                    <a:bodyPr/>
                    <a:lstStyle/>
                    <a:p>
                      <a:pPr>
                        <a:lnSpc>
                          <a:spcPct val="100000"/>
                        </a:lnSpc>
                      </a:pPr>
                      <a:endParaRPr sz="1100">
                        <a:latin typeface="Times New Roman"/>
                        <a:cs typeface="Times New Roman"/>
                      </a:endParaRPr>
                    </a:p>
                  </a:txBody>
                  <a:tcPr marL="0" marR="0" marB="0" marT="0"/>
                </a:tc>
              </a:tr>
              <a:tr h="292650">
                <a:tc>
                  <a:txBody>
                    <a:bodyPr/>
                    <a:lstStyle/>
                    <a:p>
                      <a:pPr algn="r" marR="52705">
                        <a:lnSpc>
                          <a:spcPts val="1695"/>
                        </a:lnSpc>
                      </a:pPr>
                      <a:r>
                        <a:rPr dirty="0" sz="1550" b="1">
                          <a:latin typeface="Courier New"/>
                          <a:cs typeface="Courier New"/>
                        </a:rPr>
                        <a:t>REMOTE_DEPENDENCIES_MODE</a:t>
                      </a:r>
                      <a:endParaRPr sz="1550">
                        <a:latin typeface="Courier New"/>
                        <a:cs typeface="Courier New"/>
                      </a:endParaRPr>
                    </a:p>
                  </a:txBody>
                  <a:tcPr marL="0" marR="0" marB="0" marT="0"/>
                </a:tc>
                <a:tc>
                  <a:txBody>
                    <a:bodyPr/>
                    <a:lstStyle/>
                    <a:p>
                      <a:pPr algn="ctr">
                        <a:lnSpc>
                          <a:spcPts val="1695"/>
                        </a:lnSpc>
                      </a:pPr>
                      <a:r>
                        <a:rPr dirty="0" sz="1550" b="1">
                          <a:latin typeface="Courier New"/>
                          <a:cs typeface="Courier New"/>
                        </a:rPr>
                        <a:t>=</a:t>
                      </a:r>
                      <a:endParaRPr sz="1550">
                        <a:latin typeface="Courier New"/>
                        <a:cs typeface="Courier New"/>
                      </a:endParaRPr>
                    </a:p>
                  </a:txBody>
                  <a:tcPr marL="0" marR="0" marB="0" marT="0"/>
                </a:tc>
                <a:tc>
                  <a:txBody>
                    <a:bodyPr/>
                    <a:lstStyle/>
                    <a:p>
                      <a:pPr algn="ctr" marL="27305">
                        <a:lnSpc>
                          <a:spcPts val="1695"/>
                        </a:lnSpc>
                      </a:pPr>
                      <a:r>
                        <a:rPr dirty="0" sz="1550" spc="10" b="1">
                          <a:latin typeface="Courier New"/>
                          <a:cs typeface="Courier New"/>
                        </a:rPr>
                        <a:t>value</a:t>
                      </a:r>
                      <a:endParaRPr sz="1550">
                        <a:latin typeface="Courier New"/>
                        <a:cs typeface="Courier New"/>
                      </a:endParaRPr>
                    </a:p>
                  </a:txBody>
                  <a:tcPr marL="0" marR="0" marB="0" marT="0"/>
                </a:tc>
              </a:tr>
              <a:tr h="535272">
                <a:tc>
                  <a:txBody>
                    <a:bodyPr/>
                    <a:lstStyle/>
                    <a:p>
                      <a:pPr marL="358140" indent="-327025">
                        <a:lnSpc>
                          <a:spcPts val="1805"/>
                        </a:lnSpc>
                        <a:spcBef>
                          <a:spcPts val="400"/>
                        </a:spcBef>
                        <a:buClr>
                          <a:srgbClr val="FF0000"/>
                        </a:buClr>
                        <a:buFont typeface="Arial"/>
                        <a:buChar char="•"/>
                        <a:tabLst>
                          <a:tab pos="358140" algn="l"/>
                          <a:tab pos="358775" algn="l"/>
                        </a:tabLst>
                      </a:pPr>
                      <a:r>
                        <a:rPr dirty="0" sz="1550" spc="10" b="1">
                          <a:latin typeface="Arial"/>
                          <a:cs typeface="Arial"/>
                        </a:rPr>
                        <a:t>At the session</a:t>
                      </a:r>
                      <a:r>
                        <a:rPr dirty="0" sz="1550" b="1">
                          <a:latin typeface="Arial"/>
                          <a:cs typeface="Arial"/>
                        </a:rPr>
                        <a:t> </a:t>
                      </a:r>
                      <a:r>
                        <a:rPr dirty="0" sz="1550" spc="5" b="1">
                          <a:latin typeface="Arial"/>
                          <a:cs typeface="Arial"/>
                        </a:rPr>
                        <a:t>level</a:t>
                      </a:r>
                      <a:endParaRPr sz="1550">
                        <a:latin typeface="Arial"/>
                        <a:cs typeface="Arial"/>
                      </a:endParaRPr>
                    </a:p>
                    <a:p>
                      <a:pPr marL="358140">
                        <a:lnSpc>
                          <a:spcPts val="1805"/>
                        </a:lnSpc>
                      </a:pPr>
                      <a:r>
                        <a:rPr dirty="0" sz="1550" spc="10" b="1">
                          <a:latin typeface="Courier New"/>
                          <a:cs typeface="Courier New"/>
                        </a:rPr>
                        <a:t>ALTER SESSION</a:t>
                      </a:r>
                      <a:r>
                        <a:rPr dirty="0" sz="1550" spc="15" b="1">
                          <a:latin typeface="Courier New"/>
                          <a:cs typeface="Courier New"/>
                        </a:rPr>
                        <a:t> </a:t>
                      </a:r>
                      <a:r>
                        <a:rPr dirty="0" sz="1550" spc="10" b="1">
                          <a:latin typeface="Courier New"/>
                          <a:cs typeface="Courier New"/>
                        </a:rPr>
                        <a:t>SET</a:t>
                      </a:r>
                      <a:endParaRPr sz="1550">
                        <a:latin typeface="Courier New"/>
                        <a:cs typeface="Courier New"/>
                      </a:endParaRPr>
                    </a:p>
                  </a:txBody>
                  <a:tcPr marL="0" marR="0" marB="0" marT="50800"/>
                </a:tc>
                <a:tc>
                  <a:txBody>
                    <a:bodyPr/>
                    <a:lstStyle/>
                    <a:p>
                      <a:pPr>
                        <a:lnSpc>
                          <a:spcPct val="100000"/>
                        </a:lnSpc>
                      </a:pPr>
                      <a:endParaRPr sz="1100">
                        <a:latin typeface="Times New Roman"/>
                        <a:cs typeface="Times New Roman"/>
                      </a:endParaRPr>
                    </a:p>
                  </a:txBody>
                  <a:tcPr marL="0" marR="0" marB="0" marT="0"/>
                </a:tc>
                <a:tc>
                  <a:txBody>
                    <a:bodyPr/>
                    <a:lstStyle/>
                    <a:p>
                      <a:pPr>
                        <a:lnSpc>
                          <a:spcPct val="100000"/>
                        </a:lnSpc>
                      </a:pPr>
                      <a:endParaRPr sz="1100">
                        <a:latin typeface="Times New Roman"/>
                        <a:cs typeface="Times New Roman"/>
                      </a:endParaRPr>
                    </a:p>
                  </a:txBody>
                  <a:tcPr marL="0" marR="0" marB="0" marT="0"/>
                </a:tc>
              </a:tr>
              <a:tr h="259144">
                <a:tc>
                  <a:txBody>
                    <a:bodyPr/>
                    <a:lstStyle/>
                    <a:p>
                      <a:pPr algn="r" marR="52069">
                        <a:lnSpc>
                          <a:spcPts val="1710"/>
                        </a:lnSpc>
                      </a:pPr>
                      <a:r>
                        <a:rPr dirty="0" sz="1550" b="1">
                          <a:latin typeface="Courier New"/>
                          <a:cs typeface="Courier New"/>
                        </a:rPr>
                        <a:t>REMOTE_DEPENDENCIES_MODE</a:t>
                      </a:r>
                      <a:endParaRPr sz="1550">
                        <a:latin typeface="Courier New"/>
                        <a:cs typeface="Courier New"/>
                      </a:endParaRPr>
                    </a:p>
                  </a:txBody>
                  <a:tcPr marL="0" marR="0" marB="0" marT="0"/>
                </a:tc>
                <a:tc>
                  <a:txBody>
                    <a:bodyPr/>
                    <a:lstStyle/>
                    <a:p>
                      <a:pPr algn="ctr">
                        <a:lnSpc>
                          <a:spcPts val="1710"/>
                        </a:lnSpc>
                      </a:pPr>
                      <a:r>
                        <a:rPr dirty="0" sz="1550" b="1">
                          <a:latin typeface="Courier New"/>
                          <a:cs typeface="Courier New"/>
                        </a:rPr>
                        <a:t>=</a:t>
                      </a:r>
                      <a:endParaRPr sz="1550">
                        <a:latin typeface="Courier New"/>
                        <a:cs typeface="Courier New"/>
                      </a:endParaRPr>
                    </a:p>
                  </a:txBody>
                  <a:tcPr marL="0" marR="0" marB="0" marT="0"/>
                </a:tc>
                <a:tc>
                  <a:txBody>
                    <a:bodyPr/>
                    <a:lstStyle/>
                    <a:p>
                      <a:pPr algn="ctr" marL="28575">
                        <a:lnSpc>
                          <a:spcPts val="1710"/>
                        </a:lnSpc>
                      </a:pPr>
                      <a:r>
                        <a:rPr dirty="0" sz="1550" spc="10" b="1">
                          <a:latin typeface="Courier New"/>
                          <a:cs typeface="Courier New"/>
                        </a:rPr>
                        <a:t>value</a:t>
                      </a:r>
                      <a:endParaRPr sz="1550">
                        <a:latin typeface="Courier New"/>
                        <a:cs typeface="Courier New"/>
                      </a:endParaRPr>
                    </a:p>
                  </a:txBody>
                  <a:tcPr marL="0" marR="0" marB="0" marT="0"/>
                </a:tc>
              </a:tr>
            </a:tbl>
          </a:graphicData>
        </a:graphic>
      </p:graphicFrame>
      <p:sp>
        <p:nvSpPr>
          <p:cNvPr id="9" name="object 9"/>
          <p:cNvSpPr txBox="1"/>
          <p:nvPr/>
        </p:nvSpPr>
        <p:spPr>
          <a:xfrm>
            <a:off x="731012" y="5590641"/>
            <a:ext cx="3341370" cy="522605"/>
          </a:xfrm>
          <a:prstGeom prst="rect">
            <a:avLst/>
          </a:prstGeom>
        </p:spPr>
        <p:txBody>
          <a:bodyPr wrap="square" lIns="0" tIns="62865" rIns="0" bIns="0" rtlCol="0" vert="horz">
            <a:spAutoFit/>
          </a:bodyPr>
          <a:lstStyle/>
          <a:p>
            <a:pPr marL="12700">
              <a:lnSpc>
                <a:spcPct val="100000"/>
              </a:lnSpc>
              <a:spcBef>
                <a:spcPts val="495"/>
              </a:spcBef>
            </a:pPr>
            <a:r>
              <a:rPr dirty="0" sz="1300" b="1">
                <a:latin typeface="Courier New"/>
                <a:cs typeface="Courier New"/>
              </a:rPr>
              <a:t>REMOTE_DEPENDENCIES_MODE</a:t>
            </a:r>
            <a:r>
              <a:rPr dirty="0" sz="1300" spc="-445" b="1">
                <a:latin typeface="Courier New"/>
                <a:cs typeface="Courier New"/>
              </a:rPr>
              <a:t> </a:t>
            </a:r>
            <a:r>
              <a:rPr dirty="0" sz="1300" spc="-5" b="1">
                <a:latin typeface="Arial"/>
                <a:cs typeface="Arial"/>
              </a:rPr>
              <a:t>Parameter</a:t>
            </a:r>
            <a:endParaRPr sz="1300">
              <a:latin typeface="Arial"/>
              <a:cs typeface="Arial"/>
            </a:endParaRPr>
          </a:p>
          <a:p>
            <a:pPr marL="136525">
              <a:lnSpc>
                <a:spcPct val="100000"/>
              </a:lnSpc>
              <a:spcBef>
                <a:spcPts val="395"/>
              </a:spcBef>
            </a:pPr>
            <a:r>
              <a:rPr dirty="0" sz="1300" spc="-5" b="1">
                <a:latin typeface="Times New Roman"/>
                <a:cs typeface="Times New Roman"/>
              </a:rPr>
              <a:t>Setting the</a:t>
            </a:r>
            <a:r>
              <a:rPr dirty="0" sz="1300" spc="-45" b="1">
                <a:latin typeface="Times New Roman"/>
                <a:cs typeface="Times New Roman"/>
              </a:rPr>
              <a:t> </a:t>
            </a:r>
            <a:r>
              <a:rPr dirty="0" sz="1300" b="1">
                <a:latin typeface="Courier New"/>
                <a:cs typeface="Courier New"/>
              </a:rPr>
              <a:t>REMOTE_DEPENDENCIES_MODE</a:t>
            </a:r>
            <a:endParaRPr sz="1300">
              <a:latin typeface="Courier New"/>
              <a:cs typeface="Courier New"/>
            </a:endParaRPr>
          </a:p>
        </p:txBody>
      </p:sp>
      <p:sp>
        <p:nvSpPr>
          <p:cNvPr id="10" name="object 10"/>
          <p:cNvSpPr txBox="1"/>
          <p:nvPr/>
        </p:nvSpPr>
        <p:spPr>
          <a:xfrm>
            <a:off x="855192" y="6136640"/>
            <a:ext cx="525145" cy="224154"/>
          </a:xfrm>
          <a:prstGeom prst="rect">
            <a:avLst/>
          </a:prstGeom>
        </p:spPr>
        <p:txBody>
          <a:bodyPr wrap="square" lIns="0" tIns="12700" rIns="0" bIns="0" rtlCol="0" vert="horz">
            <a:spAutoFit/>
          </a:bodyPr>
          <a:lstStyle/>
          <a:p>
            <a:pPr marL="12700">
              <a:lnSpc>
                <a:spcPct val="100000"/>
              </a:lnSpc>
              <a:spcBef>
                <a:spcPts val="100"/>
              </a:spcBef>
            </a:pPr>
            <a:r>
              <a:rPr dirty="0" sz="1300" i="1">
                <a:latin typeface="Courier New"/>
                <a:cs typeface="Courier New"/>
              </a:rPr>
              <a:t>value</a:t>
            </a:r>
            <a:endParaRPr sz="1300">
              <a:latin typeface="Courier New"/>
              <a:cs typeface="Courier New"/>
            </a:endParaRPr>
          </a:p>
        </p:txBody>
      </p:sp>
      <p:sp>
        <p:nvSpPr>
          <p:cNvPr id="11" name="object 11"/>
          <p:cNvSpPr txBox="1"/>
          <p:nvPr/>
        </p:nvSpPr>
        <p:spPr>
          <a:xfrm>
            <a:off x="1721647" y="6136640"/>
            <a:ext cx="923290" cy="421640"/>
          </a:xfrm>
          <a:prstGeom prst="rect">
            <a:avLst/>
          </a:prstGeom>
        </p:spPr>
        <p:txBody>
          <a:bodyPr wrap="square" lIns="0" tIns="12700" rIns="0" bIns="0" rtlCol="0" vert="horz">
            <a:spAutoFit/>
          </a:bodyPr>
          <a:lstStyle/>
          <a:p>
            <a:pPr marL="12700" marR="5080">
              <a:lnSpc>
                <a:spcPct val="100000"/>
              </a:lnSpc>
              <a:spcBef>
                <a:spcPts val="100"/>
              </a:spcBef>
            </a:pPr>
            <a:r>
              <a:rPr dirty="0" sz="1300">
                <a:latin typeface="Courier New"/>
                <a:cs typeface="Courier New"/>
              </a:rPr>
              <a:t>TIMESTAMP  SIGNATURE</a:t>
            </a:r>
            <a:endParaRPr sz="1300">
              <a:latin typeface="Courier New"/>
              <a:cs typeface="Courier New"/>
            </a:endParaRPr>
          </a:p>
        </p:txBody>
      </p:sp>
      <p:sp>
        <p:nvSpPr>
          <p:cNvPr id="12" name="object 12"/>
          <p:cNvSpPr txBox="1"/>
          <p:nvPr/>
        </p:nvSpPr>
        <p:spPr>
          <a:xfrm>
            <a:off x="855192" y="6581607"/>
            <a:ext cx="5839460" cy="680085"/>
          </a:xfrm>
          <a:prstGeom prst="rect">
            <a:avLst/>
          </a:prstGeom>
        </p:spPr>
        <p:txBody>
          <a:bodyPr wrap="square" lIns="0" tIns="3175" rIns="0" bIns="0" rtlCol="0" vert="horz">
            <a:spAutoFit/>
          </a:bodyPr>
          <a:lstStyle/>
          <a:p>
            <a:pPr marL="12700" marR="5080" indent="-635">
              <a:lnSpc>
                <a:spcPct val="105000"/>
              </a:lnSpc>
              <a:spcBef>
                <a:spcPts val="25"/>
              </a:spcBef>
            </a:pPr>
            <a:r>
              <a:rPr dirty="0" sz="1300">
                <a:latin typeface="Times New Roman"/>
                <a:cs typeface="Times New Roman"/>
              </a:rPr>
              <a:t>Specify the value of the </a:t>
            </a:r>
            <a:r>
              <a:rPr dirty="0" sz="1300">
                <a:latin typeface="Courier New"/>
                <a:cs typeface="Courier New"/>
              </a:rPr>
              <a:t>REMOTE_DEPENDENCIES_MODE</a:t>
            </a:r>
            <a:r>
              <a:rPr dirty="0" sz="1300" spc="-515">
                <a:latin typeface="Courier New"/>
                <a:cs typeface="Courier New"/>
              </a:rPr>
              <a:t> </a:t>
            </a:r>
            <a:r>
              <a:rPr dirty="0" sz="1300">
                <a:latin typeface="Times New Roman"/>
                <a:cs typeface="Times New Roman"/>
              </a:rPr>
              <a:t>parameter using one of the  three methods described in the</a:t>
            </a:r>
            <a:r>
              <a:rPr dirty="0" sz="1300" spc="-5">
                <a:latin typeface="Times New Roman"/>
                <a:cs typeface="Times New Roman"/>
              </a:rPr>
              <a:t> </a:t>
            </a:r>
            <a:r>
              <a:rPr dirty="0" sz="1300">
                <a:latin typeface="Times New Roman"/>
                <a:cs typeface="Times New Roman"/>
              </a:rPr>
              <a:t>slide.</a:t>
            </a:r>
            <a:endParaRPr sz="1300">
              <a:latin typeface="Times New Roman"/>
              <a:cs typeface="Times New Roman"/>
            </a:endParaRPr>
          </a:p>
          <a:p>
            <a:pPr marL="12700">
              <a:lnSpc>
                <a:spcPct val="100000"/>
              </a:lnSpc>
              <a:spcBef>
                <a:spcPts val="390"/>
              </a:spcBef>
            </a:pPr>
            <a:r>
              <a:rPr dirty="0" sz="1300" spc="-5" b="1">
                <a:latin typeface="Times New Roman"/>
                <a:cs typeface="Times New Roman"/>
              </a:rPr>
              <a:t>Note: </a:t>
            </a:r>
            <a:r>
              <a:rPr dirty="0" sz="1300">
                <a:latin typeface="Times New Roman"/>
                <a:cs typeface="Times New Roman"/>
              </a:rPr>
              <a:t>The calling </a:t>
            </a:r>
            <a:r>
              <a:rPr dirty="0" sz="1300" spc="-5">
                <a:latin typeface="Times New Roman"/>
                <a:cs typeface="Times New Roman"/>
              </a:rPr>
              <a:t>site </a:t>
            </a:r>
            <a:r>
              <a:rPr dirty="0" sz="1300">
                <a:latin typeface="Times New Roman"/>
                <a:cs typeface="Times New Roman"/>
              </a:rPr>
              <a:t>determines the dependency</a:t>
            </a:r>
            <a:r>
              <a:rPr dirty="0" sz="1300" spc="15">
                <a:latin typeface="Times New Roman"/>
                <a:cs typeface="Times New Roman"/>
              </a:rPr>
              <a:t> </a:t>
            </a:r>
            <a:r>
              <a:rPr dirty="0" sz="1300">
                <a:latin typeface="Times New Roman"/>
                <a:cs typeface="Times New Roman"/>
              </a:rPr>
              <a:t>model.</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59776" y="1813750"/>
            <a:ext cx="5254625" cy="2351405"/>
            <a:chOff x="1259776" y="1813750"/>
            <a:chExt cx="5254625" cy="2351405"/>
          </a:xfrm>
        </p:grpSpPr>
        <p:sp>
          <p:nvSpPr>
            <p:cNvPr id="7" name="object 7"/>
            <p:cNvSpPr/>
            <p:nvPr/>
          </p:nvSpPr>
          <p:spPr>
            <a:xfrm>
              <a:off x="1270253" y="1824228"/>
              <a:ext cx="1199515" cy="2330450"/>
            </a:xfrm>
            <a:custGeom>
              <a:avLst/>
              <a:gdLst/>
              <a:ahLst/>
              <a:cxnLst/>
              <a:rect l="l" t="t" r="r" b="b"/>
              <a:pathLst>
                <a:path w="1199514" h="2330450">
                  <a:moveTo>
                    <a:pt x="1050798" y="0"/>
                  </a:moveTo>
                  <a:lnTo>
                    <a:pt x="149352" y="0"/>
                  </a:lnTo>
                  <a:lnTo>
                    <a:pt x="102217" y="7632"/>
                  </a:lnTo>
                  <a:lnTo>
                    <a:pt x="61228" y="28870"/>
                  </a:lnTo>
                  <a:lnTo>
                    <a:pt x="28870" y="61228"/>
                  </a:lnTo>
                  <a:lnTo>
                    <a:pt x="7632" y="102217"/>
                  </a:lnTo>
                  <a:lnTo>
                    <a:pt x="0" y="149352"/>
                  </a:lnTo>
                  <a:lnTo>
                    <a:pt x="0" y="2180844"/>
                  </a:lnTo>
                  <a:lnTo>
                    <a:pt x="7632" y="2227978"/>
                  </a:lnTo>
                  <a:lnTo>
                    <a:pt x="28870" y="2268967"/>
                  </a:lnTo>
                  <a:lnTo>
                    <a:pt x="61228" y="2301325"/>
                  </a:lnTo>
                  <a:lnTo>
                    <a:pt x="102217" y="2322563"/>
                  </a:lnTo>
                  <a:lnTo>
                    <a:pt x="149352" y="2330196"/>
                  </a:lnTo>
                  <a:lnTo>
                    <a:pt x="1050798" y="2330196"/>
                  </a:lnTo>
                  <a:lnTo>
                    <a:pt x="1097853" y="2322563"/>
                  </a:lnTo>
                  <a:lnTo>
                    <a:pt x="1138653" y="2301325"/>
                  </a:lnTo>
                  <a:lnTo>
                    <a:pt x="1170785" y="2268967"/>
                  </a:lnTo>
                  <a:lnTo>
                    <a:pt x="1191835" y="2227978"/>
                  </a:lnTo>
                  <a:lnTo>
                    <a:pt x="1199388" y="2180844"/>
                  </a:lnTo>
                  <a:lnTo>
                    <a:pt x="1199388" y="149352"/>
                  </a:lnTo>
                  <a:lnTo>
                    <a:pt x="1191835" y="102217"/>
                  </a:lnTo>
                  <a:lnTo>
                    <a:pt x="1170785" y="61228"/>
                  </a:lnTo>
                  <a:lnTo>
                    <a:pt x="1138653" y="28870"/>
                  </a:lnTo>
                  <a:lnTo>
                    <a:pt x="1097853" y="7632"/>
                  </a:lnTo>
                  <a:lnTo>
                    <a:pt x="1050798" y="0"/>
                  </a:lnTo>
                  <a:close/>
                </a:path>
              </a:pathLst>
            </a:custGeom>
            <a:solidFill>
              <a:srgbClr val="99CCFF"/>
            </a:solidFill>
          </p:spPr>
          <p:txBody>
            <a:bodyPr wrap="square" lIns="0" tIns="0" rIns="0" bIns="0" rtlCol="0"/>
            <a:lstStyle/>
            <a:p/>
          </p:txBody>
        </p:sp>
        <p:sp>
          <p:nvSpPr>
            <p:cNvPr id="8" name="object 8"/>
            <p:cNvSpPr/>
            <p:nvPr/>
          </p:nvSpPr>
          <p:spPr>
            <a:xfrm>
              <a:off x="1270253" y="1824228"/>
              <a:ext cx="1199515" cy="2330450"/>
            </a:xfrm>
            <a:custGeom>
              <a:avLst/>
              <a:gdLst/>
              <a:ahLst/>
              <a:cxnLst/>
              <a:rect l="l" t="t" r="r" b="b"/>
              <a:pathLst>
                <a:path w="1199514" h="2330450">
                  <a:moveTo>
                    <a:pt x="149352" y="0"/>
                  </a:moveTo>
                  <a:lnTo>
                    <a:pt x="102217" y="7632"/>
                  </a:lnTo>
                  <a:lnTo>
                    <a:pt x="61228" y="28870"/>
                  </a:lnTo>
                  <a:lnTo>
                    <a:pt x="28870" y="61228"/>
                  </a:lnTo>
                  <a:lnTo>
                    <a:pt x="7632" y="102217"/>
                  </a:lnTo>
                  <a:lnTo>
                    <a:pt x="0" y="149352"/>
                  </a:lnTo>
                  <a:lnTo>
                    <a:pt x="0" y="2180844"/>
                  </a:lnTo>
                  <a:lnTo>
                    <a:pt x="7632" y="2227978"/>
                  </a:lnTo>
                  <a:lnTo>
                    <a:pt x="28870" y="2268967"/>
                  </a:lnTo>
                  <a:lnTo>
                    <a:pt x="61228" y="2301325"/>
                  </a:lnTo>
                  <a:lnTo>
                    <a:pt x="102217" y="2322563"/>
                  </a:lnTo>
                  <a:lnTo>
                    <a:pt x="149352" y="2330196"/>
                  </a:lnTo>
                  <a:lnTo>
                    <a:pt x="1050798" y="2330196"/>
                  </a:lnTo>
                  <a:lnTo>
                    <a:pt x="1097853" y="2322563"/>
                  </a:lnTo>
                  <a:lnTo>
                    <a:pt x="1138653" y="2301325"/>
                  </a:lnTo>
                  <a:lnTo>
                    <a:pt x="1170785" y="2268967"/>
                  </a:lnTo>
                  <a:lnTo>
                    <a:pt x="1191835" y="2227978"/>
                  </a:lnTo>
                  <a:lnTo>
                    <a:pt x="1199388" y="2180844"/>
                  </a:lnTo>
                  <a:lnTo>
                    <a:pt x="1199388" y="149352"/>
                  </a:lnTo>
                  <a:lnTo>
                    <a:pt x="1191835" y="102217"/>
                  </a:lnTo>
                  <a:lnTo>
                    <a:pt x="1170785" y="61228"/>
                  </a:lnTo>
                  <a:lnTo>
                    <a:pt x="1138653" y="28870"/>
                  </a:lnTo>
                  <a:lnTo>
                    <a:pt x="1097853" y="7632"/>
                  </a:lnTo>
                  <a:lnTo>
                    <a:pt x="1050798" y="0"/>
                  </a:lnTo>
                  <a:lnTo>
                    <a:pt x="149352" y="0"/>
                  </a:lnTo>
                  <a:close/>
                </a:path>
              </a:pathLst>
            </a:custGeom>
            <a:ln w="20574">
              <a:solidFill>
                <a:srgbClr val="000000"/>
              </a:solidFill>
            </a:ln>
          </p:spPr>
          <p:txBody>
            <a:bodyPr wrap="square" lIns="0" tIns="0" rIns="0" bIns="0" rtlCol="0"/>
            <a:lstStyle/>
            <a:p/>
          </p:txBody>
        </p:sp>
        <p:sp>
          <p:nvSpPr>
            <p:cNvPr id="9" name="object 9"/>
            <p:cNvSpPr/>
            <p:nvPr/>
          </p:nvSpPr>
          <p:spPr>
            <a:xfrm>
              <a:off x="2905506" y="1824228"/>
              <a:ext cx="3598545" cy="2330450"/>
            </a:xfrm>
            <a:custGeom>
              <a:avLst/>
              <a:gdLst/>
              <a:ahLst/>
              <a:cxnLst/>
              <a:rect l="l" t="t" r="r" b="b"/>
              <a:pathLst>
                <a:path w="3598545" h="2330450">
                  <a:moveTo>
                    <a:pt x="3308604" y="0"/>
                  </a:moveTo>
                  <a:lnTo>
                    <a:pt x="290322" y="0"/>
                  </a:lnTo>
                  <a:lnTo>
                    <a:pt x="243308" y="3807"/>
                  </a:lnTo>
                  <a:lnTo>
                    <a:pt x="198680" y="14825"/>
                  </a:lnTo>
                  <a:lnTo>
                    <a:pt x="157043" y="32445"/>
                  </a:lnTo>
                  <a:lnTo>
                    <a:pt x="119000" y="56058"/>
                  </a:lnTo>
                  <a:lnTo>
                    <a:pt x="85153" y="85058"/>
                  </a:lnTo>
                  <a:lnTo>
                    <a:pt x="56107" y="118835"/>
                  </a:lnTo>
                  <a:lnTo>
                    <a:pt x="32465" y="156782"/>
                  </a:lnTo>
                  <a:lnTo>
                    <a:pt x="14831" y="198290"/>
                  </a:lnTo>
                  <a:lnTo>
                    <a:pt x="3808" y="242752"/>
                  </a:lnTo>
                  <a:lnTo>
                    <a:pt x="0" y="289560"/>
                  </a:lnTo>
                  <a:lnTo>
                    <a:pt x="0" y="2040636"/>
                  </a:lnTo>
                  <a:lnTo>
                    <a:pt x="3808" y="2087628"/>
                  </a:lnTo>
                  <a:lnTo>
                    <a:pt x="14831" y="2132197"/>
                  </a:lnTo>
                  <a:lnTo>
                    <a:pt x="32465" y="2173749"/>
                  </a:lnTo>
                  <a:lnTo>
                    <a:pt x="56107" y="2211689"/>
                  </a:lnTo>
                  <a:lnTo>
                    <a:pt x="85153" y="2245423"/>
                  </a:lnTo>
                  <a:lnTo>
                    <a:pt x="119000" y="2274356"/>
                  </a:lnTo>
                  <a:lnTo>
                    <a:pt x="157043" y="2297894"/>
                  </a:lnTo>
                  <a:lnTo>
                    <a:pt x="198680" y="2315443"/>
                  </a:lnTo>
                  <a:lnTo>
                    <a:pt x="243308" y="2326408"/>
                  </a:lnTo>
                  <a:lnTo>
                    <a:pt x="290322" y="2330196"/>
                  </a:lnTo>
                  <a:lnTo>
                    <a:pt x="3308604" y="2330196"/>
                  </a:lnTo>
                  <a:lnTo>
                    <a:pt x="3355596" y="2326408"/>
                  </a:lnTo>
                  <a:lnTo>
                    <a:pt x="3400165" y="2315443"/>
                  </a:lnTo>
                  <a:lnTo>
                    <a:pt x="3441717" y="2297894"/>
                  </a:lnTo>
                  <a:lnTo>
                    <a:pt x="3479657" y="2274356"/>
                  </a:lnTo>
                  <a:lnTo>
                    <a:pt x="3513391" y="2245423"/>
                  </a:lnTo>
                  <a:lnTo>
                    <a:pt x="3542324" y="2211689"/>
                  </a:lnTo>
                  <a:lnTo>
                    <a:pt x="3565862" y="2173749"/>
                  </a:lnTo>
                  <a:lnTo>
                    <a:pt x="3583411" y="2132197"/>
                  </a:lnTo>
                  <a:lnTo>
                    <a:pt x="3594376" y="2087628"/>
                  </a:lnTo>
                  <a:lnTo>
                    <a:pt x="3598164" y="2040636"/>
                  </a:lnTo>
                  <a:lnTo>
                    <a:pt x="3598164" y="289560"/>
                  </a:lnTo>
                  <a:lnTo>
                    <a:pt x="3594376" y="242752"/>
                  </a:lnTo>
                  <a:lnTo>
                    <a:pt x="3583411" y="198290"/>
                  </a:lnTo>
                  <a:lnTo>
                    <a:pt x="3565862" y="156782"/>
                  </a:lnTo>
                  <a:lnTo>
                    <a:pt x="3542324" y="118835"/>
                  </a:lnTo>
                  <a:lnTo>
                    <a:pt x="3513391" y="85058"/>
                  </a:lnTo>
                  <a:lnTo>
                    <a:pt x="3479657" y="56058"/>
                  </a:lnTo>
                  <a:lnTo>
                    <a:pt x="3441717" y="32445"/>
                  </a:lnTo>
                  <a:lnTo>
                    <a:pt x="3400165" y="14825"/>
                  </a:lnTo>
                  <a:lnTo>
                    <a:pt x="3355596" y="3807"/>
                  </a:lnTo>
                  <a:lnTo>
                    <a:pt x="3308604" y="0"/>
                  </a:lnTo>
                  <a:close/>
                </a:path>
              </a:pathLst>
            </a:custGeom>
            <a:solidFill>
              <a:srgbClr val="99CCFF"/>
            </a:solidFill>
          </p:spPr>
          <p:txBody>
            <a:bodyPr wrap="square" lIns="0" tIns="0" rIns="0" bIns="0" rtlCol="0"/>
            <a:lstStyle/>
            <a:p/>
          </p:txBody>
        </p:sp>
        <p:sp>
          <p:nvSpPr>
            <p:cNvPr id="10" name="object 10"/>
            <p:cNvSpPr/>
            <p:nvPr/>
          </p:nvSpPr>
          <p:spPr>
            <a:xfrm>
              <a:off x="2905506" y="1824228"/>
              <a:ext cx="3598545" cy="2330450"/>
            </a:xfrm>
            <a:custGeom>
              <a:avLst/>
              <a:gdLst/>
              <a:ahLst/>
              <a:cxnLst/>
              <a:rect l="l" t="t" r="r" b="b"/>
              <a:pathLst>
                <a:path w="3598545" h="2330450">
                  <a:moveTo>
                    <a:pt x="290322" y="0"/>
                  </a:moveTo>
                  <a:lnTo>
                    <a:pt x="243308" y="3807"/>
                  </a:lnTo>
                  <a:lnTo>
                    <a:pt x="198680" y="14825"/>
                  </a:lnTo>
                  <a:lnTo>
                    <a:pt x="157043" y="32445"/>
                  </a:lnTo>
                  <a:lnTo>
                    <a:pt x="119000" y="56058"/>
                  </a:lnTo>
                  <a:lnTo>
                    <a:pt x="85153" y="85058"/>
                  </a:lnTo>
                  <a:lnTo>
                    <a:pt x="56107" y="118835"/>
                  </a:lnTo>
                  <a:lnTo>
                    <a:pt x="32465" y="156782"/>
                  </a:lnTo>
                  <a:lnTo>
                    <a:pt x="14831" y="198290"/>
                  </a:lnTo>
                  <a:lnTo>
                    <a:pt x="3808" y="242752"/>
                  </a:lnTo>
                  <a:lnTo>
                    <a:pt x="0" y="289560"/>
                  </a:lnTo>
                  <a:lnTo>
                    <a:pt x="0" y="2040636"/>
                  </a:lnTo>
                  <a:lnTo>
                    <a:pt x="3808" y="2087628"/>
                  </a:lnTo>
                  <a:lnTo>
                    <a:pt x="14831" y="2132197"/>
                  </a:lnTo>
                  <a:lnTo>
                    <a:pt x="32465" y="2173749"/>
                  </a:lnTo>
                  <a:lnTo>
                    <a:pt x="56107" y="2211689"/>
                  </a:lnTo>
                  <a:lnTo>
                    <a:pt x="85153" y="2245423"/>
                  </a:lnTo>
                  <a:lnTo>
                    <a:pt x="119000" y="2274356"/>
                  </a:lnTo>
                  <a:lnTo>
                    <a:pt x="157043" y="2297894"/>
                  </a:lnTo>
                  <a:lnTo>
                    <a:pt x="198680" y="2315443"/>
                  </a:lnTo>
                  <a:lnTo>
                    <a:pt x="243308" y="2326408"/>
                  </a:lnTo>
                  <a:lnTo>
                    <a:pt x="290322" y="2330196"/>
                  </a:lnTo>
                  <a:lnTo>
                    <a:pt x="3308604" y="2330196"/>
                  </a:lnTo>
                  <a:lnTo>
                    <a:pt x="3355596" y="2326408"/>
                  </a:lnTo>
                  <a:lnTo>
                    <a:pt x="3400165" y="2315443"/>
                  </a:lnTo>
                  <a:lnTo>
                    <a:pt x="3441717" y="2297894"/>
                  </a:lnTo>
                  <a:lnTo>
                    <a:pt x="3479657" y="2274356"/>
                  </a:lnTo>
                  <a:lnTo>
                    <a:pt x="3513391" y="2245423"/>
                  </a:lnTo>
                  <a:lnTo>
                    <a:pt x="3542324" y="2211689"/>
                  </a:lnTo>
                  <a:lnTo>
                    <a:pt x="3565862" y="2173749"/>
                  </a:lnTo>
                  <a:lnTo>
                    <a:pt x="3583411" y="2132197"/>
                  </a:lnTo>
                  <a:lnTo>
                    <a:pt x="3594376" y="2087628"/>
                  </a:lnTo>
                  <a:lnTo>
                    <a:pt x="3598164" y="2040636"/>
                  </a:lnTo>
                  <a:lnTo>
                    <a:pt x="3598164" y="289560"/>
                  </a:lnTo>
                  <a:lnTo>
                    <a:pt x="3594376" y="242752"/>
                  </a:lnTo>
                  <a:lnTo>
                    <a:pt x="3583411" y="198290"/>
                  </a:lnTo>
                  <a:lnTo>
                    <a:pt x="3565862" y="156782"/>
                  </a:lnTo>
                  <a:lnTo>
                    <a:pt x="3542324" y="118835"/>
                  </a:lnTo>
                  <a:lnTo>
                    <a:pt x="3513391" y="85058"/>
                  </a:lnTo>
                  <a:lnTo>
                    <a:pt x="3479657" y="56058"/>
                  </a:lnTo>
                  <a:lnTo>
                    <a:pt x="3441717" y="32445"/>
                  </a:lnTo>
                  <a:lnTo>
                    <a:pt x="3400165" y="14825"/>
                  </a:lnTo>
                  <a:lnTo>
                    <a:pt x="3355596" y="3807"/>
                  </a:lnTo>
                  <a:lnTo>
                    <a:pt x="3308604" y="0"/>
                  </a:lnTo>
                  <a:lnTo>
                    <a:pt x="290322"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2239517" y="873506"/>
            <a:ext cx="3267075" cy="636905"/>
          </a:xfrm>
          <a:prstGeom prst="rect">
            <a:avLst/>
          </a:prstGeom>
        </p:spPr>
        <p:txBody>
          <a:bodyPr wrap="square" lIns="0" tIns="12700" rIns="0" bIns="0" rtlCol="0" vert="horz">
            <a:spAutoFit/>
          </a:bodyPr>
          <a:lstStyle/>
          <a:p>
            <a:pPr marL="539750" marR="5080" indent="-540385">
              <a:lnSpc>
                <a:spcPct val="100000"/>
              </a:lnSpc>
              <a:spcBef>
                <a:spcPts val="100"/>
              </a:spcBef>
            </a:pPr>
            <a:r>
              <a:rPr dirty="0" sz="2000" b="1">
                <a:latin typeface="Arial"/>
                <a:cs typeface="Arial"/>
              </a:rPr>
              <a:t>Remote Dependencies</a:t>
            </a:r>
            <a:r>
              <a:rPr dirty="0" sz="2000" spc="-50" b="1">
                <a:latin typeface="Arial"/>
                <a:cs typeface="Arial"/>
              </a:rPr>
              <a:t> </a:t>
            </a:r>
            <a:r>
              <a:rPr dirty="0" sz="2000" b="1">
                <a:latin typeface="Arial"/>
                <a:cs typeface="Arial"/>
              </a:rPr>
              <a:t>and  </a:t>
            </a:r>
            <a:r>
              <a:rPr dirty="0" sz="2000" spc="-5" b="1">
                <a:latin typeface="Arial"/>
                <a:cs typeface="Arial"/>
              </a:rPr>
              <a:t>Time Stamp</a:t>
            </a:r>
            <a:r>
              <a:rPr dirty="0" sz="2000" spc="-20" b="1">
                <a:latin typeface="Arial"/>
                <a:cs typeface="Arial"/>
              </a:rPr>
              <a:t> </a:t>
            </a:r>
            <a:r>
              <a:rPr dirty="0" sz="2000" spc="-5" b="1">
                <a:latin typeface="Arial"/>
                <a:cs typeface="Arial"/>
              </a:rPr>
              <a:t>Mode</a:t>
            </a:r>
            <a:endParaRPr sz="2000">
              <a:latin typeface="Arial"/>
              <a:cs typeface="Arial"/>
            </a:endParaRPr>
          </a:p>
        </p:txBody>
      </p:sp>
      <p:sp>
        <p:nvSpPr>
          <p:cNvPr id="12" name="object 12"/>
          <p:cNvSpPr txBox="1"/>
          <p:nvPr/>
        </p:nvSpPr>
        <p:spPr>
          <a:xfrm>
            <a:off x="1436369" y="2236470"/>
            <a:ext cx="819150" cy="1186815"/>
          </a:xfrm>
          <a:prstGeom prst="rect">
            <a:avLst/>
          </a:prstGeom>
          <a:solidFill>
            <a:srgbClr val="CCCCCC"/>
          </a:solidFill>
          <a:ln w="20574">
            <a:solidFill>
              <a:srgbClr val="000000"/>
            </a:solidFill>
          </a:ln>
        </p:spPr>
        <p:txBody>
          <a:bodyPr wrap="square" lIns="0" tIns="57150" rIns="0" bIns="0" rtlCol="0" vert="horz">
            <a:spAutoFit/>
          </a:bodyPr>
          <a:lstStyle/>
          <a:p>
            <a:pPr algn="just" marL="62865" marR="47625">
              <a:lnSpc>
                <a:spcPct val="102200"/>
              </a:lnSpc>
              <a:spcBef>
                <a:spcPts val="450"/>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3" name="object 13"/>
          <p:cNvSpPr txBox="1"/>
          <p:nvPr/>
        </p:nvSpPr>
        <p:spPr>
          <a:xfrm>
            <a:off x="1445513" y="2020315"/>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4" name="object 14"/>
          <p:cNvSpPr txBox="1"/>
          <p:nvPr/>
        </p:nvSpPr>
        <p:spPr>
          <a:xfrm>
            <a:off x="4620703" y="2024083"/>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5" name="object 15"/>
          <p:cNvGrpSpPr/>
          <p:nvPr/>
        </p:nvGrpSpPr>
        <p:grpSpPr>
          <a:xfrm>
            <a:off x="4012882" y="2221420"/>
            <a:ext cx="1595120" cy="1200150"/>
            <a:chOff x="4012882" y="2221420"/>
            <a:chExt cx="1595120" cy="1200150"/>
          </a:xfrm>
        </p:grpSpPr>
        <p:sp>
          <p:nvSpPr>
            <p:cNvPr id="16" name="object 16"/>
            <p:cNvSpPr/>
            <p:nvPr/>
          </p:nvSpPr>
          <p:spPr>
            <a:xfrm>
              <a:off x="5225796" y="2670809"/>
              <a:ext cx="317500" cy="1270"/>
            </a:xfrm>
            <a:custGeom>
              <a:avLst/>
              <a:gdLst/>
              <a:ahLst/>
              <a:cxnLst/>
              <a:rect l="l" t="t" r="r" b="b"/>
              <a:pathLst>
                <a:path w="317500" h="1269">
                  <a:moveTo>
                    <a:pt x="0" y="0"/>
                  </a:moveTo>
                  <a:lnTo>
                    <a:pt x="316992" y="762"/>
                  </a:lnTo>
                </a:path>
              </a:pathLst>
            </a:custGeom>
            <a:ln w="20574">
              <a:solidFill>
                <a:srgbClr val="000000"/>
              </a:solidFill>
            </a:ln>
          </p:spPr>
          <p:txBody>
            <a:bodyPr wrap="square" lIns="0" tIns="0" rIns="0" bIns="0" rtlCol="0"/>
            <a:lstStyle/>
            <a:p/>
          </p:txBody>
        </p:sp>
        <p:sp>
          <p:nvSpPr>
            <p:cNvPr id="17" name="object 17"/>
            <p:cNvSpPr/>
            <p:nvPr/>
          </p:nvSpPr>
          <p:spPr>
            <a:xfrm>
              <a:off x="5541264" y="263880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8" name="object 18"/>
            <p:cNvSpPr/>
            <p:nvPr/>
          </p:nvSpPr>
          <p:spPr>
            <a:xfrm>
              <a:off x="4023360" y="2666237"/>
              <a:ext cx="367030" cy="0"/>
            </a:xfrm>
            <a:custGeom>
              <a:avLst/>
              <a:gdLst/>
              <a:ahLst/>
              <a:cxnLst/>
              <a:rect l="l" t="t" r="r" b="b"/>
              <a:pathLst>
                <a:path w="367029" h="0">
                  <a:moveTo>
                    <a:pt x="0" y="0"/>
                  </a:moveTo>
                  <a:lnTo>
                    <a:pt x="366522" y="0"/>
                  </a:lnTo>
                </a:path>
              </a:pathLst>
            </a:custGeom>
            <a:ln w="20574">
              <a:solidFill>
                <a:srgbClr val="000000"/>
              </a:solidFill>
            </a:ln>
          </p:spPr>
          <p:txBody>
            <a:bodyPr wrap="square" lIns="0" tIns="0" rIns="0" bIns="0" rtlCol="0"/>
            <a:lstStyle/>
            <a:p/>
          </p:txBody>
        </p:sp>
        <p:sp>
          <p:nvSpPr>
            <p:cNvPr id="19" name="object 19"/>
            <p:cNvSpPr/>
            <p:nvPr/>
          </p:nvSpPr>
          <p:spPr>
            <a:xfrm>
              <a:off x="4388358" y="2633471"/>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20" name="object 20"/>
            <p:cNvSpPr/>
            <p:nvPr/>
          </p:nvSpPr>
          <p:spPr>
            <a:xfrm>
              <a:off x="4463034" y="2231897"/>
              <a:ext cx="753110" cy="1179195"/>
            </a:xfrm>
            <a:custGeom>
              <a:avLst/>
              <a:gdLst/>
              <a:ahLst/>
              <a:cxnLst/>
              <a:rect l="l" t="t" r="r" b="b"/>
              <a:pathLst>
                <a:path w="753110" h="1179195">
                  <a:moveTo>
                    <a:pt x="752856" y="0"/>
                  </a:moveTo>
                  <a:lnTo>
                    <a:pt x="0" y="0"/>
                  </a:lnTo>
                  <a:lnTo>
                    <a:pt x="0" y="1165098"/>
                  </a:lnTo>
                  <a:lnTo>
                    <a:pt x="30480" y="1178814"/>
                  </a:lnTo>
                  <a:lnTo>
                    <a:pt x="57912" y="1171956"/>
                  </a:lnTo>
                  <a:lnTo>
                    <a:pt x="102108" y="1134618"/>
                  </a:lnTo>
                  <a:lnTo>
                    <a:pt x="115824" y="1097280"/>
                  </a:lnTo>
                  <a:lnTo>
                    <a:pt x="169926" y="1097280"/>
                  </a:lnTo>
                  <a:lnTo>
                    <a:pt x="180594" y="1104138"/>
                  </a:lnTo>
                  <a:lnTo>
                    <a:pt x="211074" y="1104138"/>
                  </a:lnTo>
                  <a:lnTo>
                    <a:pt x="220980" y="1107186"/>
                  </a:lnTo>
                  <a:lnTo>
                    <a:pt x="234696" y="1117854"/>
                  </a:lnTo>
                  <a:lnTo>
                    <a:pt x="248412" y="1117854"/>
                  </a:lnTo>
                  <a:lnTo>
                    <a:pt x="262128" y="1120902"/>
                  </a:lnTo>
                  <a:lnTo>
                    <a:pt x="275844" y="1120902"/>
                  </a:lnTo>
                  <a:lnTo>
                    <a:pt x="285750" y="1117854"/>
                  </a:lnTo>
                  <a:lnTo>
                    <a:pt x="296418" y="1110996"/>
                  </a:lnTo>
                  <a:lnTo>
                    <a:pt x="306324" y="1104138"/>
                  </a:lnTo>
                  <a:lnTo>
                    <a:pt x="313182" y="1093470"/>
                  </a:lnTo>
                  <a:lnTo>
                    <a:pt x="343662" y="1062990"/>
                  </a:lnTo>
                  <a:lnTo>
                    <a:pt x="350520" y="1053084"/>
                  </a:lnTo>
                  <a:lnTo>
                    <a:pt x="361188" y="1049274"/>
                  </a:lnTo>
                  <a:lnTo>
                    <a:pt x="371094" y="1042416"/>
                  </a:lnTo>
                  <a:lnTo>
                    <a:pt x="384810" y="1039368"/>
                  </a:lnTo>
                  <a:lnTo>
                    <a:pt x="394716" y="1035558"/>
                  </a:lnTo>
                  <a:lnTo>
                    <a:pt x="412242" y="1032510"/>
                  </a:lnTo>
                  <a:lnTo>
                    <a:pt x="445770" y="1032510"/>
                  </a:lnTo>
                  <a:lnTo>
                    <a:pt x="466344" y="1028700"/>
                  </a:lnTo>
                  <a:lnTo>
                    <a:pt x="477012" y="1025652"/>
                  </a:lnTo>
                  <a:lnTo>
                    <a:pt x="496824" y="1011936"/>
                  </a:lnTo>
                  <a:lnTo>
                    <a:pt x="503682" y="1002030"/>
                  </a:lnTo>
                  <a:lnTo>
                    <a:pt x="514350" y="991362"/>
                  </a:lnTo>
                  <a:lnTo>
                    <a:pt x="524256" y="984504"/>
                  </a:lnTo>
                  <a:lnTo>
                    <a:pt x="534924" y="981456"/>
                  </a:lnTo>
                  <a:lnTo>
                    <a:pt x="547878" y="970788"/>
                  </a:lnTo>
                  <a:lnTo>
                    <a:pt x="561594" y="963930"/>
                  </a:lnTo>
                  <a:lnTo>
                    <a:pt x="572262" y="960882"/>
                  </a:lnTo>
                  <a:lnTo>
                    <a:pt x="592836" y="960882"/>
                  </a:lnTo>
                  <a:lnTo>
                    <a:pt x="602742" y="957072"/>
                  </a:lnTo>
                  <a:lnTo>
                    <a:pt x="616458" y="950976"/>
                  </a:lnTo>
                  <a:lnTo>
                    <a:pt x="626364" y="944118"/>
                  </a:lnTo>
                  <a:lnTo>
                    <a:pt x="633222" y="933450"/>
                  </a:lnTo>
                  <a:lnTo>
                    <a:pt x="643890" y="923544"/>
                  </a:lnTo>
                  <a:lnTo>
                    <a:pt x="650748" y="909828"/>
                  </a:lnTo>
                  <a:lnTo>
                    <a:pt x="660654" y="899160"/>
                  </a:lnTo>
                  <a:lnTo>
                    <a:pt x="670560" y="889254"/>
                  </a:lnTo>
                  <a:lnTo>
                    <a:pt x="681228" y="879348"/>
                  </a:lnTo>
                  <a:lnTo>
                    <a:pt x="691134" y="868680"/>
                  </a:lnTo>
                  <a:lnTo>
                    <a:pt x="697992" y="858774"/>
                  </a:lnTo>
                  <a:lnTo>
                    <a:pt x="704850" y="848106"/>
                  </a:lnTo>
                  <a:lnTo>
                    <a:pt x="715518" y="838200"/>
                  </a:lnTo>
                  <a:lnTo>
                    <a:pt x="718566" y="828294"/>
                  </a:lnTo>
                  <a:lnTo>
                    <a:pt x="722376" y="817626"/>
                  </a:lnTo>
                  <a:lnTo>
                    <a:pt x="722376" y="797052"/>
                  </a:lnTo>
                  <a:lnTo>
                    <a:pt x="725424" y="787146"/>
                  </a:lnTo>
                  <a:lnTo>
                    <a:pt x="735330" y="780288"/>
                  </a:lnTo>
                  <a:lnTo>
                    <a:pt x="752856" y="759714"/>
                  </a:lnTo>
                  <a:lnTo>
                    <a:pt x="752856" y="0"/>
                  </a:lnTo>
                  <a:close/>
                </a:path>
              </a:pathLst>
            </a:custGeom>
            <a:solidFill>
              <a:srgbClr val="CCCCCC"/>
            </a:solidFill>
          </p:spPr>
          <p:txBody>
            <a:bodyPr wrap="square" lIns="0" tIns="0" rIns="0" bIns="0" rtlCol="0"/>
            <a:lstStyle/>
            <a:p/>
          </p:txBody>
        </p:sp>
        <p:sp>
          <p:nvSpPr>
            <p:cNvPr id="21" name="object 21"/>
            <p:cNvSpPr/>
            <p:nvPr/>
          </p:nvSpPr>
          <p:spPr>
            <a:xfrm>
              <a:off x="4463034" y="2231897"/>
              <a:ext cx="753110" cy="1179195"/>
            </a:xfrm>
            <a:custGeom>
              <a:avLst/>
              <a:gdLst/>
              <a:ahLst/>
              <a:cxnLst/>
              <a:rect l="l" t="t" r="r" b="b"/>
              <a:pathLst>
                <a:path w="753110" h="1179195">
                  <a:moveTo>
                    <a:pt x="752856" y="759714"/>
                  </a:moveTo>
                  <a:lnTo>
                    <a:pt x="752856" y="0"/>
                  </a:lnTo>
                  <a:lnTo>
                    <a:pt x="0" y="0"/>
                  </a:lnTo>
                  <a:lnTo>
                    <a:pt x="0" y="1165098"/>
                  </a:lnTo>
                  <a:lnTo>
                    <a:pt x="30480" y="1178814"/>
                  </a:lnTo>
                  <a:lnTo>
                    <a:pt x="57912" y="1171956"/>
                  </a:lnTo>
                  <a:lnTo>
                    <a:pt x="102108" y="1134618"/>
                  </a:lnTo>
                  <a:lnTo>
                    <a:pt x="115824" y="1097280"/>
                  </a:lnTo>
                  <a:lnTo>
                    <a:pt x="169926" y="1097280"/>
                  </a:lnTo>
                  <a:lnTo>
                    <a:pt x="180594" y="1104138"/>
                  </a:lnTo>
                  <a:lnTo>
                    <a:pt x="211074" y="1104138"/>
                  </a:lnTo>
                  <a:lnTo>
                    <a:pt x="220980" y="1107186"/>
                  </a:lnTo>
                  <a:lnTo>
                    <a:pt x="234696" y="1117854"/>
                  </a:lnTo>
                  <a:lnTo>
                    <a:pt x="248412" y="1117854"/>
                  </a:lnTo>
                  <a:lnTo>
                    <a:pt x="262128" y="1120902"/>
                  </a:lnTo>
                  <a:lnTo>
                    <a:pt x="275844" y="1120902"/>
                  </a:lnTo>
                  <a:lnTo>
                    <a:pt x="285750" y="1117854"/>
                  </a:lnTo>
                  <a:lnTo>
                    <a:pt x="296418" y="1110996"/>
                  </a:lnTo>
                  <a:lnTo>
                    <a:pt x="306324" y="1104138"/>
                  </a:lnTo>
                  <a:lnTo>
                    <a:pt x="313182" y="1093470"/>
                  </a:lnTo>
                  <a:lnTo>
                    <a:pt x="343662" y="1062990"/>
                  </a:lnTo>
                  <a:lnTo>
                    <a:pt x="350520" y="1053084"/>
                  </a:lnTo>
                  <a:lnTo>
                    <a:pt x="361188" y="1049274"/>
                  </a:lnTo>
                  <a:lnTo>
                    <a:pt x="371094" y="1042416"/>
                  </a:lnTo>
                  <a:lnTo>
                    <a:pt x="384810" y="1039368"/>
                  </a:lnTo>
                  <a:lnTo>
                    <a:pt x="394716" y="1035558"/>
                  </a:lnTo>
                  <a:lnTo>
                    <a:pt x="412242" y="1032510"/>
                  </a:lnTo>
                  <a:lnTo>
                    <a:pt x="445770" y="1032510"/>
                  </a:lnTo>
                  <a:lnTo>
                    <a:pt x="466344" y="1028700"/>
                  </a:lnTo>
                  <a:lnTo>
                    <a:pt x="477012" y="1025652"/>
                  </a:lnTo>
                  <a:lnTo>
                    <a:pt x="496824" y="1011936"/>
                  </a:lnTo>
                  <a:lnTo>
                    <a:pt x="503682" y="1002030"/>
                  </a:lnTo>
                  <a:lnTo>
                    <a:pt x="514350" y="991362"/>
                  </a:lnTo>
                  <a:lnTo>
                    <a:pt x="524256" y="984504"/>
                  </a:lnTo>
                  <a:lnTo>
                    <a:pt x="534924" y="981456"/>
                  </a:lnTo>
                  <a:lnTo>
                    <a:pt x="547878" y="970788"/>
                  </a:lnTo>
                  <a:lnTo>
                    <a:pt x="561594" y="963930"/>
                  </a:lnTo>
                  <a:lnTo>
                    <a:pt x="572262" y="960882"/>
                  </a:lnTo>
                  <a:lnTo>
                    <a:pt x="592836" y="960882"/>
                  </a:lnTo>
                  <a:lnTo>
                    <a:pt x="602742" y="957072"/>
                  </a:lnTo>
                  <a:lnTo>
                    <a:pt x="616458" y="950976"/>
                  </a:lnTo>
                  <a:lnTo>
                    <a:pt x="626364" y="944118"/>
                  </a:lnTo>
                  <a:lnTo>
                    <a:pt x="633222" y="933450"/>
                  </a:lnTo>
                  <a:lnTo>
                    <a:pt x="643890" y="923544"/>
                  </a:lnTo>
                  <a:lnTo>
                    <a:pt x="650748" y="909828"/>
                  </a:lnTo>
                  <a:lnTo>
                    <a:pt x="660654" y="899160"/>
                  </a:lnTo>
                  <a:lnTo>
                    <a:pt x="670560" y="889254"/>
                  </a:lnTo>
                  <a:lnTo>
                    <a:pt x="681228" y="879348"/>
                  </a:lnTo>
                  <a:lnTo>
                    <a:pt x="691134" y="868680"/>
                  </a:lnTo>
                  <a:lnTo>
                    <a:pt x="697992" y="858774"/>
                  </a:lnTo>
                  <a:lnTo>
                    <a:pt x="704850" y="848106"/>
                  </a:lnTo>
                  <a:lnTo>
                    <a:pt x="715518" y="838200"/>
                  </a:lnTo>
                  <a:lnTo>
                    <a:pt x="718566" y="828294"/>
                  </a:lnTo>
                  <a:lnTo>
                    <a:pt x="722376" y="817626"/>
                  </a:lnTo>
                  <a:lnTo>
                    <a:pt x="722376" y="797052"/>
                  </a:lnTo>
                  <a:lnTo>
                    <a:pt x="725424" y="787146"/>
                  </a:lnTo>
                  <a:lnTo>
                    <a:pt x="735330" y="780288"/>
                  </a:lnTo>
                  <a:lnTo>
                    <a:pt x="752856" y="759714"/>
                  </a:lnTo>
                </a:path>
              </a:pathLst>
            </a:custGeom>
            <a:ln w="20574">
              <a:solidFill>
                <a:srgbClr val="000000"/>
              </a:solidFill>
            </a:ln>
          </p:spPr>
          <p:txBody>
            <a:bodyPr wrap="square" lIns="0" tIns="0" rIns="0" bIns="0" rtlCol="0"/>
            <a:lstStyle/>
            <a:p/>
          </p:txBody>
        </p:sp>
        <p:sp>
          <p:nvSpPr>
            <p:cNvPr id="22" name="object 22"/>
            <p:cNvSpPr/>
            <p:nvPr/>
          </p:nvSpPr>
          <p:spPr>
            <a:xfrm>
              <a:off x="4829556" y="2244851"/>
              <a:ext cx="0" cy="1017269"/>
            </a:xfrm>
            <a:custGeom>
              <a:avLst/>
              <a:gdLst/>
              <a:ahLst/>
              <a:cxnLst/>
              <a:rect l="l" t="t" r="r" b="b"/>
              <a:pathLst>
                <a:path w="0" h="1017270">
                  <a:moveTo>
                    <a:pt x="0" y="0"/>
                  </a:moveTo>
                  <a:lnTo>
                    <a:pt x="0" y="1017269"/>
                  </a:lnTo>
                </a:path>
              </a:pathLst>
            </a:custGeom>
            <a:ln w="20574">
              <a:solidFill>
                <a:srgbClr val="000000"/>
              </a:solidFill>
            </a:ln>
          </p:spPr>
          <p:txBody>
            <a:bodyPr wrap="square" lIns="0" tIns="0" rIns="0" bIns="0" rtlCol="0"/>
            <a:lstStyle/>
            <a:p/>
          </p:txBody>
        </p:sp>
        <p:sp>
          <p:nvSpPr>
            <p:cNvPr id="23" name="object 23"/>
            <p:cNvSpPr/>
            <p:nvPr/>
          </p:nvSpPr>
          <p:spPr>
            <a:xfrm>
              <a:off x="4466082" y="2453639"/>
              <a:ext cx="736600" cy="0"/>
            </a:xfrm>
            <a:custGeom>
              <a:avLst/>
              <a:gdLst/>
              <a:ahLst/>
              <a:cxnLst/>
              <a:rect l="l" t="t" r="r" b="b"/>
              <a:pathLst>
                <a:path w="736600" h="0">
                  <a:moveTo>
                    <a:pt x="0" y="0"/>
                  </a:moveTo>
                  <a:lnTo>
                    <a:pt x="736092" y="0"/>
                  </a:lnTo>
                </a:path>
              </a:pathLst>
            </a:custGeom>
            <a:ln w="20574">
              <a:solidFill>
                <a:srgbClr val="000000"/>
              </a:solidFill>
            </a:ln>
          </p:spPr>
          <p:txBody>
            <a:bodyPr wrap="square" lIns="0" tIns="0" rIns="0" bIns="0" rtlCol="0"/>
            <a:lstStyle/>
            <a:p/>
          </p:txBody>
        </p:sp>
      </p:grpSp>
      <p:sp>
        <p:nvSpPr>
          <p:cNvPr id="24" name="object 24"/>
          <p:cNvSpPr txBox="1"/>
          <p:nvPr/>
        </p:nvSpPr>
        <p:spPr>
          <a:xfrm>
            <a:off x="3203448" y="2024888"/>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25" name="object 25"/>
          <p:cNvSpPr txBox="1"/>
          <p:nvPr/>
        </p:nvSpPr>
        <p:spPr>
          <a:xfrm>
            <a:off x="5762308" y="2024069"/>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Table</a:t>
            </a:r>
            <a:endParaRPr sz="1300">
              <a:latin typeface="Arial"/>
              <a:cs typeface="Arial"/>
            </a:endParaRPr>
          </a:p>
        </p:txBody>
      </p:sp>
      <p:grpSp>
        <p:nvGrpSpPr>
          <p:cNvPr id="26" name="object 26"/>
          <p:cNvGrpSpPr/>
          <p:nvPr/>
        </p:nvGrpSpPr>
        <p:grpSpPr>
          <a:xfrm>
            <a:off x="3186874" y="2221420"/>
            <a:ext cx="3201035" cy="1212215"/>
            <a:chOff x="3186874" y="2221420"/>
            <a:chExt cx="3201035" cy="1212215"/>
          </a:xfrm>
        </p:grpSpPr>
        <p:sp>
          <p:nvSpPr>
            <p:cNvPr id="27" name="object 27"/>
            <p:cNvSpPr/>
            <p:nvPr/>
          </p:nvSpPr>
          <p:spPr>
            <a:xfrm>
              <a:off x="5624322" y="2231897"/>
              <a:ext cx="753110" cy="1179195"/>
            </a:xfrm>
            <a:custGeom>
              <a:avLst/>
              <a:gdLst/>
              <a:ahLst/>
              <a:cxnLst/>
              <a:rect l="l" t="t" r="r" b="b"/>
              <a:pathLst>
                <a:path w="753110" h="1179195">
                  <a:moveTo>
                    <a:pt x="752855" y="0"/>
                  </a:moveTo>
                  <a:lnTo>
                    <a:pt x="0" y="0"/>
                  </a:lnTo>
                  <a:lnTo>
                    <a:pt x="0" y="1165098"/>
                  </a:lnTo>
                  <a:lnTo>
                    <a:pt x="31241" y="1178814"/>
                  </a:lnTo>
                  <a:lnTo>
                    <a:pt x="57911" y="1171956"/>
                  </a:lnTo>
                  <a:lnTo>
                    <a:pt x="102107" y="1134618"/>
                  </a:lnTo>
                  <a:lnTo>
                    <a:pt x="115823" y="1097280"/>
                  </a:lnTo>
                  <a:lnTo>
                    <a:pt x="170687" y="1097280"/>
                  </a:lnTo>
                  <a:lnTo>
                    <a:pt x="180593" y="1104138"/>
                  </a:lnTo>
                  <a:lnTo>
                    <a:pt x="211073" y="1104138"/>
                  </a:lnTo>
                  <a:lnTo>
                    <a:pt x="221741" y="1107186"/>
                  </a:lnTo>
                  <a:lnTo>
                    <a:pt x="235457" y="1117854"/>
                  </a:lnTo>
                  <a:lnTo>
                    <a:pt x="249173" y="1117854"/>
                  </a:lnTo>
                  <a:lnTo>
                    <a:pt x="262889" y="1120902"/>
                  </a:lnTo>
                  <a:lnTo>
                    <a:pt x="275843" y="1120902"/>
                  </a:lnTo>
                  <a:lnTo>
                    <a:pt x="286511" y="1117854"/>
                  </a:lnTo>
                  <a:lnTo>
                    <a:pt x="296417" y="1110996"/>
                  </a:lnTo>
                  <a:lnTo>
                    <a:pt x="307085" y="1104138"/>
                  </a:lnTo>
                  <a:lnTo>
                    <a:pt x="313943" y="1093470"/>
                  </a:lnTo>
                  <a:lnTo>
                    <a:pt x="323849" y="1083564"/>
                  </a:lnTo>
                  <a:lnTo>
                    <a:pt x="333755" y="1072896"/>
                  </a:lnTo>
                  <a:lnTo>
                    <a:pt x="344423" y="1062990"/>
                  </a:lnTo>
                  <a:lnTo>
                    <a:pt x="351281" y="1053084"/>
                  </a:lnTo>
                  <a:lnTo>
                    <a:pt x="361187" y="1049274"/>
                  </a:lnTo>
                  <a:lnTo>
                    <a:pt x="371855" y="1042416"/>
                  </a:lnTo>
                  <a:lnTo>
                    <a:pt x="384809" y="1039368"/>
                  </a:lnTo>
                  <a:lnTo>
                    <a:pt x="395477" y="1035558"/>
                  </a:lnTo>
                  <a:lnTo>
                    <a:pt x="412241" y="1032510"/>
                  </a:lnTo>
                  <a:lnTo>
                    <a:pt x="446531" y="1032510"/>
                  </a:lnTo>
                  <a:lnTo>
                    <a:pt x="467105" y="1028700"/>
                  </a:lnTo>
                  <a:lnTo>
                    <a:pt x="477011" y="1025652"/>
                  </a:lnTo>
                  <a:lnTo>
                    <a:pt x="487679" y="1018794"/>
                  </a:lnTo>
                  <a:lnTo>
                    <a:pt x="497585" y="1011936"/>
                  </a:lnTo>
                  <a:lnTo>
                    <a:pt x="504443" y="1002030"/>
                  </a:lnTo>
                  <a:lnTo>
                    <a:pt x="514349" y="991362"/>
                  </a:lnTo>
                  <a:lnTo>
                    <a:pt x="525017" y="984504"/>
                  </a:lnTo>
                  <a:lnTo>
                    <a:pt x="534923" y="981456"/>
                  </a:lnTo>
                  <a:lnTo>
                    <a:pt x="548639" y="970788"/>
                  </a:lnTo>
                  <a:lnTo>
                    <a:pt x="562355" y="963930"/>
                  </a:lnTo>
                  <a:lnTo>
                    <a:pt x="572261" y="960882"/>
                  </a:lnTo>
                  <a:lnTo>
                    <a:pt x="592835" y="960882"/>
                  </a:lnTo>
                  <a:lnTo>
                    <a:pt x="603503" y="957072"/>
                  </a:lnTo>
                  <a:lnTo>
                    <a:pt x="617219" y="950976"/>
                  </a:lnTo>
                  <a:lnTo>
                    <a:pt x="627125" y="944118"/>
                  </a:lnTo>
                  <a:lnTo>
                    <a:pt x="633983" y="933450"/>
                  </a:lnTo>
                  <a:lnTo>
                    <a:pt x="643889" y="923544"/>
                  </a:lnTo>
                  <a:lnTo>
                    <a:pt x="650747" y="909828"/>
                  </a:lnTo>
                  <a:lnTo>
                    <a:pt x="691895" y="868680"/>
                  </a:lnTo>
                  <a:lnTo>
                    <a:pt x="698753" y="858774"/>
                  </a:lnTo>
                  <a:lnTo>
                    <a:pt x="705611" y="848106"/>
                  </a:lnTo>
                  <a:lnTo>
                    <a:pt x="715517" y="838200"/>
                  </a:lnTo>
                  <a:lnTo>
                    <a:pt x="719327" y="828294"/>
                  </a:lnTo>
                  <a:lnTo>
                    <a:pt x="722375" y="817626"/>
                  </a:lnTo>
                  <a:lnTo>
                    <a:pt x="722375" y="797052"/>
                  </a:lnTo>
                  <a:lnTo>
                    <a:pt x="726185" y="787146"/>
                  </a:lnTo>
                  <a:lnTo>
                    <a:pt x="736091" y="780288"/>
                  </a:lnTo>
                  <a:lnTo>
                    <a:pt x="752855" y="759714"/>
                  </a:lnTo>
                  <a:lnTo>
                    <a:pt x="752855" y="0"/>
                  </a:lnTo>
                  <a:close/>
                </a:path>
              </a:pathLst>
            </a:custGeom>
            <a:solidFill>
              <a:srgbClr val="CCCCCC"/>
            </a:solidFill>
          </p:spPr>
          <p:txBody>
            <a:bodyPr wrap="square" lIns="0" tIns="0" rIns="0" bIns="0" rtlCol="0"/>
            <a:lstStyle/>
            <a:p/>
          </p:txBody>
        </p:sp>
        <p:sp>
          <p:nvSpPr>
            <p:cNvPr id="28" name="object 28"/>
            <p:cNvSpPr/>
            <p:nvPr/>
          </p:nvSpPr>
          <p:spPr>
            <a:xfrm>
              <a:off x="5624322" y="2231897"/>
              <a:ext cx="753110" cy="1179195"/>
            </a:xfrm>
            <a:custGeom>
              <a:avLst/>
              <a:gdLst/>
              <a:ahLst/>
              <a:cxnLst/>
              <a:rect l="l" t="t" r="r" b="b"/>
              <a:pathLst>
                <a:path w="753110" h="1179195">
                  <a:moveTo>
                    <a:pt x="752855" y="759714"/>
                  </a:moveTo>
                  <a:lnTo>
                    <a:pt x="752855" y="0"/>
                  </a:lnTo>
                  <a:lnTo>
                    <a:pt x="0" y="0"/>
                  </a:lnTo>
                  <a:lnTo>
                    <a:pt x="0" y="1165098"/>
                  </a:lnTo>
                  <a:lnTo>
                    <a:pt x="31241" y="1178814"/>
                  </a:lnTo>
                  <a:lnTo>
                    <a:pt x="57911" y="1171956"/>
                  </a:lnTo>
                  <a:lnTo>
                    <a:pt x="102107" y="1134618"/>
                  </a:lnTo>
                  <a:lnTo>
                    <a:pt x="115823" y="1097280"/>
                  </a:lnTo>
                  <a:lnTo>
                    <a:pt x="170687" y="1097280"/>
                  </a:lnTo>
                  <a:lnTo>
                    <a:pt x="180593" y="1104138"/>
                  </a:lnTo>
                  <a:lnTo>
                    <a:pt x="211073" y="1104138"/>
                  </a:lnTo>
                  <a:lnTo>
                    <a:pt x="221741" y="1107186"/>
                  </a:lnTo>
                  <a:lnTo>
                    <a:pt x="235457" y="1117854"/>
                  </a:lnTo>
                  <a:lnTo>
                    <a:pt x="249173" y="1117854"/>
                  </a:lnTo>
                  <a:lnTo>
                    <a:pt x="262889" y="1120902"/>
                  </a:lnTo>
                  <a:lnTo>
                    <a:pt x="275843" y="1120902"/>
                  </a:lnTo>
                  <a:lnTo>
                    <a:pt x="286511" y="1117854"/>
                  </a:lnTo>
                  <a:lnTo>
                    <a:pt x="296417" y="1110996"/>
                  </a:lnTo>
                  <a:lnTo>
                    <a:pt x="307085" y="1104138"/>
                  </a:lnTo>
                  <a:lnTo>
                    <a:pt x="313943" y="1093470"/>
                  </a:lnTo>
                  <a:lnTo>
                    <a:pt x="323849" y="1083564"/>
                  </a:lnTo>
                  <a:lnTo>
                    <a:pt x="333755" y="1072896"/>
                  </a:lnTo>
                  <a:lnTo>
                    <a:pt x="344423" y="1062990"/>
                  </a:lnTo>
                  <a:lnTo>
                    <a:pt x="351281" y="1053084"/>
                  </a:lnTo>
                  <a:lnTo>
                    <a:pt x="361187" y="1049274"/>
                  </a:lnTo>
                  <a:lnTo>
                    <a:pt x="371855" y="1042416"/>
                  </a:lnTo>
                  <a:lnTo>
                    <a:pt x="384809" y="1039368"/>
                  </a:lnTo>
                  <a:lnTo>
                    <a:pt x="395477" y="1035558"/>
                  </a:lnTo>
                  <a:lnTo>
                    <a:pt x="412241" y="1032510"/>
                  </a:lnTo>
                  <a:lnTo>
                    <a:pt x="446531" y="1032510"/>
                  </a:lnTo>
                  <a:lnTo>
                    <a:pt x="467105" y="1028700"/>
                  </a:lnTo>
                  <a:lnTo>
                    <a:pt x="477011" y="1025652"/>
                  </a:lnTo>
                  <a:lnTo>
                    <a:pt x="487679" y="1018794"/>
                  </a:lnTo>
                  <a:lnTo>
                    <a:pt x="497585" y="1011936"/>
                  </a:lnTo>
                  <a:lnTo>
                    <a:pt x="504443" y="1002030"/>
                  </a:lnTo>
                  <a:lnTo>
                    <a:pt x="514349" y="991362"/>
                  </a:lnTo>
                  <a:lnTo>
                    <a:pt x="525017" y="984504"/>
                  </a:lnTo>
                  <a:lnTo>
                    <a:pt x="534923" y="981456"/>
                  </a:lnTo>
                  <a:lnTo>
                    <a:pt x="548639" y="970788"/>
                  </a:lnTo>
                  <a:lnTo>
                    <a:pt x="562355" y="963930"/>
                  </a:lnTo>
                  <a:lnTo>
                    <a:pt x="572261" y="960882"/>
                  </a:lnTo>
                  <a:lnTo>
                    <a:pt x="592835" y="960882"/>
                  </a:lnTo>
                  <a:lnTo>
                    <a:pt x="603503" y="957072"/>
                  </a:lnTo>
                  <a:lnTo>
                    <a:pt x="617219" y="950976"/>
                  </a:lnTo>
                  <a:lnTo>
                    <a:pt x="627125" y="944118"/>
                  </a:lnTo>
                  <a:lnTo>
                    <a:pt x="633983" y="933450"/>
                  </a:lnTo>
                  <a:lnTo>
                    <a:pt x="643889" y="923544"/>
                  </a:lnTo>
                  <a:lnTo>
                    <a:pt x="650747" y="909828"/>
                  </a:lnTo>
                  <a:lnTo>
                    <a:pt x="691895" y="868680"/>
                  </a:lnTo>
                  <a:lnTo>
                    <a:pt x="698753" y="858774"/>
                  </a:lnTo>
                  <a:lnTo>
                    <a:pt x="705611" y="848106"/>
                  </a:lnTo>
                  <a:lnTo>
                    <a:pt x="715517" y="838200"/>
                  </a:lnTo>
                  <a:lnTo>
                    <a:pt x="719327" y="828294"/>
                  </a:lnTo>
                  <a:lnTo>
                    <a:pt x="722375" y="817626"/>
                  </a:lnTo>
                  <a:lnTo>
                    <a:pt x="722375" y="797052"/>
                  </a:lnTo>
                  <a:lnTo>
                    <a:pt x="726185" y="787146"/>
                  </a:lnTo>
                  <a:lnTo>
                    <a:pt x="736091" y="780288"/>
                  </a:lnTo>
                  <a:lnTo>
                    <a:pt x="752855" y="759714"/>
                  </a:lnTo>
                </a:path>
              </a:pathLst>
            </a:custGeom>
            <a:ln w="20574">
              <a:solidFill>
                <a:srgbClr val="000000"/>
              </a:solidFill>
            </a:ln>
          </p:spPr>
          <p:txBody>
            <a:bodyPr wrap="square" lIns="0" tIns="0" rIns="0" bIns="0" rtlCol="0"/>
            <a:lstStyle/>
            <a:p/>
          </p:txBody>
        </p:sp>
        <p:sp>
          <p:nvSpPr>
            <p:cNvPr id="29" name="object 29"/>
            <p:cNvSpPr/>
            <p:nvPr/>
          </p:nvSpPr>
          <p:spPr>
            <a:xfrm>
              <a:off x="3197351" y="2236469"/>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solidFill>
              <a:srgbClr val="CCCCCC"/>
            </a:solidFill>
          </p:spPr>
          <p:txBody>
            <a:bodyPr wrap="square" lIns="0" tIns="0" rIns="0" bIns="0" rtlCol="0"/>
            <a:lstStyle/>
            <a:p/>
          </p:txBody>
        </p:sp>
        <p:sp>
          <p:nvSpPr>
            <p:cNvPr id="30" name="object 30"/>
            <p:cNvSpPr/>
            <p:nvPr/>
          </p:nvSpPr>
          <p:spPr>
            <a:xfrm>
              <a:off x="3197351" y="2236469"/>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ln w="20574">
              <a:solidFill>
                <a:srgbClr val="000000"/>
              </a:solidFill>
            </a:ln>
          </p:spPr>
          <p:txBody>
            <a:bodyPr wrap="square" lIns="0" tIns="0" rIns="0" bIns="0" rtlCol="0"/>
            <a:lstStyle/>
            <a:p/>
          </p:txBody>
        </p:sp>
      </p:grpSp>
      <p:sp>
        <p:nvSpPr>
          <p:cNvPr id="31" name="object 31"/>
          <p:cNvSpPr txBox="1"/>
          <p:nvPr/>
        </p:nvSpPr>
        <p:spPr>
          <a:xfrm>
            <a:off x="3265932" y="2610103"/>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32" name="object 32"/>
          <p:cNvSpPr txBox="1"/>
          <p:nvPr/>
        </p:nvSpPr>
        <p:spPr>
          <a:xfrm>
            <a:off x="2319527" y="2815589"/>
            <a:ext cx="798195" cy="283210"/>
          </a:xfrm>
          <a:prstGeom prst="rect">
            <a:avLst/>
          </a:prstGeom>
          <a:solidFill>
            <a:srgbClr val="CCFFCC"/>
          </a:solidFill>
          <a:ln w="20574">
            <a:solidFill>
              <a:srgbClr val="000000"/>
            </a:solidFill>
          </a:ln>
        </p:spPr>
        <p:txBody>
          <a:bodyPr wrap="square" lIns="0" tIns="37465" rIns="0" bIns="0" rtlCol="0" vert="horz">
            <a:spAutoFit/>
          </a:bodyPr>
          <a:lstStyle/>
          <a:p>
            <a:pPr marL="75565">
              <a:lnSpc>
                <a:spcPct val="100000"/>
              </a:lnSpc>
              <a:spcBef>
                <a:spcPts val="295"/>
              </a:spcBef>
            </a:pPr>
            <a:r>
              <a:rPr dirty="0" sz="1300" spc="-10" b="1">
                <a:latin typeface="Arial"/>
                <a:cs typeface="Arial"/>
              </a:rPr>
              <a:t>Network</a:t>
            </a:r>
            <a:endParaRPr sz="1300">
              <a:latin typeface="Arial"/>
              <a:cs typeface="Arial"/>
            </a:endParaRPr>
          </a:p>
        </p:txBody>
      </p:sp>
      <p:grpSp>
        <p:nvGrpSpPr>
          <p:cNvPr id="33" name="object 33"/>
          <p:cNvGrpSpPr/>
          <p:nvPr/>
        </p:nvGrpSpPr>
        <p:grpSpPr>
          <a:xfrm>
            <a:off x="1601342" y="2582036"/>
            <a:ext cx="1441450" cy="1957705"/>
            <a:chOff x="1601342" y="2582036"/>
            <a:chExt cx="1441450" cy="1957705"/>
          </a:xfrm>
        </p:grpSpPr>
        <p:sp>
          <p:nvSpPr>
            <p:cNvPr id="34" name="object 34"/>
            <p:cNvSpPr/>
            <p:nvPr/>
          </p:nvSpPr>
          <p:spPr>
            <a:xfrm>
              <a:off x="2388107" y="2592323"/>
              <a:ext cx="589280" cy="187960"/>
            </a:xfrm>
            <a:custGeom>
              <a:avLst/>
              <a:gdLst/>
              <a:ahLst/>
              <a:cxnLst/>
              <a:rect l="l" t="t" r="r" b="b"/>
              <a:pathLst>
                <a:path w="589280" h="187960">
                  <a:moveTo>
                    <a:pt x="0" y="93725"/>
                  </a:moveTo>
                  <a:lnTo>
                    <a:pt x="140208" y="93725"/>
                  </a:lnTo>
                  <a:lnTo>
                    <a:pt x="186690" y="0"/>
                  </a:lnTo>
                  <a:lnTo>
                    <a:pt x="373380" y="187451"/>
                  </a:lnTo>
                  <a:lnTo>
                    <a:pt x="467106" y="93725"/>
                  </a:lnTo>
                  <a:lnTo>
                    <a:pt x="589026" y="93725"/>
                  </a:lnTo>
                </a:path>
              </a:pathLst>
            </a:custGeom>
            <a:ln w="20574">
              <a:solidFill>
                <a:srgbClr val="000000"/>
              </a:solidFill>
            </a:ln>
          </p:spPr>
          <p:txBody>
            <a:bodyPr wrap="square" lIns="0" tIns="0" rIns="0" bIns="0" rtlCol="0"/>
            <a:lstStyle/>
            <a:p/>
          </p:txBody>
        </p:sp>
        <p:sp>
          <p:nvSpPr>
            <p:cNvPr id="35" name="object 35"/>
            <p:cNvSpPr/>
            <p:nvPr/>
          </p:nvSpPr>
          <p:spPr>
            <a:xfrm>
              <a:off x="2975609" y="2653283"/>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36" name="object 36"/>
            <p:cNvSpPr/>
            <p:nvPr/>
          </p:nvSpPr>
          <p:spPr>
            <a:xfrm>
              <a:off x="1611629" y="4341876"/>
              <a:ext cx="589280" cy="187960"/>
            </a:xfrm>
            <a:custGeom>
              <a:avLst/>
              <a:gdLst/>
              <a:ahLst/>
              <a:cxnLst/>
              <a:rect l="l" t="t" r="r" b="b"/>
              <a:pathLst>
                <a:path w="589280" h="187960">
                  <a:moveTo>
                    <a:pt x="0" y="93725"/>
                  </a:moveTo>
                  <a:lnTo>
                    <a:pt x="139446" y="93725"/>
                  </a:lnTo>
                  <a:lnTo>
                    <a:pt x="186690" y="0"/>
                  </a:lnTo>
                  <a:lnTo>
                    <a:pt x="373380" y="187451"/>
                  </a:lnTo>
                  <a:lnTo>
                    <a:pt x="467106" y="93725"/>
                  </a:lnTo>
                  <a:lnTo>
                    <a:pt x="589026" y="93725"/>
                  </a:lnTo>
                </a:path>
              </a:pathLst>
            </a:custGeom>
            <a:ln w="20574">
              <a:solidFill>
                <a:srgbClr val="000000"/>
              </a:solidFill>
            </a:ln>
          </p:spPr>
          <p:txBody>
            <a:bodyPr wrap="square" lIns="0" tIns="0" rIns="0" bIns="0" rtlCol="0"/>
            <a:lstStyle/>
            <a:p/>
          </p:txBody>
        </p:sp>
        <p:sp>
          <p:nvSpPr>
            <p:cNvPr id="37" name="object 37"/>
            <p:cNvSpPr/>
            <p:nvPr/>
          </p:nvSpPr>
          <p:spPr>
            <a:xfrm>
              <a:off x="2199131" y="4402835"/>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38" name="object 38"/>
          <p:cNvSpPr txBox="1"/>
          <p:nvPr/>
        </p:nvSpPr>
        <p:spPr>
          <a:xfrm>
            <a:off x="1543050" y="4580382"/>
            <a:ext cx="797560" cy="283210"/>
          </a:xfrm>
          <a:prstGeom prst="rect">
            <a:avLst/>
          </a:prstGeom>
          <a:solidFill>
            <a:srgbClr val="CCFFCC"/>
          </a:solidFill>
          <a:ln w="20574">
            <a:solidFill>
              <a:srgbClr val="000000"/>
            </a:solidFill>
          </a:ln>
        </p:spPr>
        <p:txBody>
          <a:bodyPr wrap="square" lIns="0" tIns="36830" rIns="0" bIns="0" rtlCol="0" vert="horz">
            <a:spAutoFit/>
          </a:bodyPr>
          <a:lstStyle/>
          <a:p>
            <a:pPr marL="76200">
              <a:lnSpc>
                <a:spcPct val="100000"/>
              </a:lnSpc>
              <a:spcBef>
                <a:spcPts val="290"/>
              </a:spcBef>
            </a:pPr>
            <a:r>
              <a:rPr dirty="0" sz="1300" spc="-10" b="1">
                <a:latin typeface="Arial"/>
                <a:cs typeface="Arial"/>
              </a:rPr>
              <a:t>Network</a:t>
            </a:r>
            <a:endParaRPr sz="1300">
              <a:latin typeface="Arial"/>
              <a:cs typeface="Arial"/>
            </a:endParaRPr>
          </a:p>
        </p:txBody>
      </p:sp>
      <p:sp>
        <p:nvSpPr>
          <p:cNvPr id="41" name="object 4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2" name="object 42"/>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7</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9" name="object 39"/>
          <p:cNvSpPr txBox="1"/>
          <p:nvPr/>
        </p:nvSpPr>
        <p:spPr>
          <a:xfrm>
            <a:off x="731012" y="5608160"/>
            <a:ext cx="6066790" cy="90995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Remote Dependencies </a:t>
            </a:r>
            <a:r>
              <a:rPr dirty="0" sz="1300" b="1">
                <a:latin typeface="Arial"/>
                <a:cs typeface="Arial"/>
              </a:rPr>
              <a:t>and </a:t>
            </a:r>
            <a:r>
              <a:rPr dirty="0" sz="1300" spc="-5" b="1">
                <a:latin typeface="Arial"/>
                <a:cs typeface="Arial"/>
              </a:rPr>
              <a:t>Time Stamp</a:t>
            </a:r>
            <a:r>
              <a:rPr dirty="0" sz="1300" spc="10" b="1">
                <a:latin typeface="Arial"/>
                <a:cs typeface="Arial"/>
              </a:rPr>
              <a:t> </a:t>
            </a:r>
            <a:r>
              <a:rPr dirty="0" sz="1300" b="1">
                <a:latin typeface="Arial"/>
                <a:cs typeface="Arial"/>
              </a:rPr>
              <a:t>Mode</a:t>
            </a:r>
            <a:endParaRPr sz="1300">
              <a:latin typeface="Arial"/>
              <a:cs typeface="Arial"/>
            </a:endParaRPr>
          </a:p>
          <a:p>
            <a:pPr marL="136525" marR="5080">
              <a:lnSpc>
                <a:spcPct val="100000"/>
              </a:lnSpc>
              <a:spcBef>
                <a:spcPts val="365"/>
              </a:spcBef>
            </a:pPr>
            <a:r>
              <a:rPr dirty="0" sz="1300">
                <a:latin typeface="Times New Roman"/>
                <a:cs typeface="Times New Roman"/>
              </a:rPr>
              <a:t>If time </a:t>
            </a:r>
            <a:r>
              <a:rPr dirty="0" sz="1300" spc="-5">
                <a:latin typeface="Times New Roman"/>
                <a:cs typeface="Times New Roman"/>
              </a:rPr>
              <a:t>stamps </a:t>
            </a:r>
            <a:r>
              <a:rPr dirty="0" sz="1300">
                <a:latin typeface="Times New Roman"/>
                <a:cs typeface="Times New Roman"/>
              </a:rPr>
              <a:t>are used to handle dependencies among PL/SQL </a:t>
            </a:r>
            <a:r>
              <a:rPr dirty="0" sz="1300" spc="-5">
                <a:latin typeface="Times New Roman"/>
                <a:cs typeface="Times New Roman"/>
              </a:rPr>
              <a:t>program </a:t>
            </a:r>
            <a:r>
              <a:rPr dirty="0" sz="1300">
                <a:latin typeface="Times New Roman"/>
                <a:cs typeface="Times New Roman"/>
              </a:rPr>
              <a:t>units, then  whenever you alter a program unit or a relevant schema object, all its dependent units are  marked as invalid and </a:t>
            </a:r>
            <a:r>
              <a:rPr dirty="0" sz="1300" spc="-5">
                <a:latin typeface="Times New Roman"/>
                <a:cs typeface="Times New Roman"/>
              </a:rPr>
              <a:t>must </a:t>
            </a:r>
            <a:r>
              <a:rPr dirty="0" sz="1300">
                <a:latin typeface="Times New Roman"/>
                <a:cs typeface="Times New Roman"/>
              </a:rPr>
              <a:t>be recompiled before they can be</a:t>
            </a:r>
            <a:r>
              <a:rPr dirty="0" sz="1300" spc="-10">
                <a:latin typeface="Times New Roman"/>
                <a:cs typeface="Times New Roman"/>
              </a:rPr>
              <a:t> </a:t>
            </a:r>
            <a:r>
              <a:rPr dirty="0" sz="1300">
                <a:latin typeface="Times New Roman"/>
                <a:cs typeface="Times New Roman"/>
              </a:rPr>
              <a:t>run.</a:t>
            </a:r>
            <a:endParaRPr sz="1300">
              <a:latin typeface="Times New Roman"/>
              <a:cs typeface="Times New Roman"/>
            </a:endParaRPr>
          </a:p>
        </p:txBody>
      </p:sp>
      <p:sp>
        <p:nvSpPr>
          <p:cNvPr id="40" name="object 4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Course Agenda</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Lessons </a:t>
            </a:r>
            <a:r>
              <a:rPr dirty="0" sz="1550" spc="5" b="1">
                <a:latin typeface="Arial"/>
                <a:cs typeface="Arial"/>
              </a:rPr>
              <a:t>for </a:t>
            </a:r>
            <a:r>
              <a:rPr dirty="0" sz="1550" spc="10" b="1">
                <a:latin typeface="Arial"/>
                <a:cs typeface="Arial"/>
              </a:rPr>
              <a:t>day </a:t>
            </a:r>
            <a:r>
              <a:rPr dirty="0" sz="1550" spc="5" b="1">
                <a:latin typeface="Arial"/>
                <a:cs typeface="Arial"/>
              </a:rPr>
              <a:t>3:</a:t>
            </a:r>
            <a:endParaRPr sz="1550">
              <a:latin typeface="Arial"/>
              <a:cs typeface="Arial"/>
            </a:endParaRPr>
          </a:p>
          <a:p>
            <a:pPr marL="1035050" indent="-327660">
              <a:lnSpc>
                <a:spcPct val="100000"/>
              </a:lnSpc>
              <a:spcBef>
                <a:spcPts val="395"/>
              </a:spcBef>
              <a:buAutoNum type="arabicPeriod" startAt="9"/>
              <a:tabLst>
                <a:tab pos="1035050" algn="l"/>
                <a:tab pos="1035685" algn="l"/>
              </a:tabLst>
            </a:pPr>
            <a:r>
              <a:rPr dirty="0" sz="1550" spc="10" b="1">
                <a:latin typeface="Arial"/>
                <a:cs typeface="Arial"/>
              </a:rPr>
              <a:t>Manipulating Large</a:t>
            </a:r>
            <a:r>
              <a:rPr dirty="0" sz="1550" spc="5" b="1">
                <a:latin typeface="Arial"/>
                <a:cs typeface="Arial"/>
              </a:rPr>
              <a:t> </a:t>
            </a:r>
            <a:r>
              <a:rPr dirty="0" sz="1550" spc="10" b="1">
                <a:latin typeface="Arial"/>
                <a:cs typeface="Arial"/>
              </a:rPr>
              <a:t>Objects</a:t>
            </a:r>
            <a:endParaRPr sz="1550">
              <a:latin typeface="Arial"/>
              <a:cs typeface="Arial"/>
            </a:endParaRPr>
          </a:p>
          <a:p>
            <a:pPr marL="1035050" indent="-327660">
              <a:lnSpc>
                <a:spcPct val="100000"/>
              </a:lnSpc>
              <a:spcBef>
                <a:spcPts val="405"/>
              </a:spcBef>
              <a:buAutoNum type="arabicPeriod" startAt="9"/>
              <a:tabLst>
                <a:tab pos="1035685" algn="l"/>
              </a:tabLst>
            </a:pPr>
            <a:r>
              <a:rPr dirty="0" sz="1550" spc="10" b="1">
                <a:latin typeface="Arial"/>
                <a:cs typeface="Arial"/>
              </a:rPr>
              <a:t>Creating</a:t>
            </a:r>
            <a:r>
              <a:rPr dirty="0" sz="1550" spc="5" b="1">
                <a:latin typeface="Arial"/>
                <a:cs typeface="Arial"/>
              </a:rPr>
              <a:t> </a:t>
            </a:r>
            <a:r>
              <a:rPr dirty="0" sz="1550" spc="10" b="1">
                <a:latin typeface="Arial"/>
                <a:cs typeface="Arial"/>
              </a:rPr>
              <a:t>Triggers</a:t>
            </a:r>
            <a:endParaRPr sz="1550">
              <a:latin typeface="Arial"/>
              <a:cs typeface="Arial"/>
            </a:endParaRPr>
          </a:p>
          <a:p>
            <a:pPr marL="1035050" indent="-327660">
              <a:lnSpc>
                <a:spcPct val="100000"/>
              </a:lnSpc>
              <a:spcBef>
                <a:spcPts val="400"/>
              </a:spcBef>
              <a:buAutoNum type="arabicPeriod" startAt="9"/>
              <a:tabLst>
                <a:tab pos="1035685" algn="l"/>
              </a:tabLst>
            </a:pPr>
            <a:r>
              <a:rPr dirty="0" sz="1550" spc="10" b="1">
                <a:latin typeface="Arial"/>
                <a:cs typeface="Arial"/>
              </a:rPr>
              <a:t>Applications </a:t>
            </a:r>
            <a:r>
              <a:rPr dirty="0" sz="1550" spc="5" b="1">
                <a:latin typeface="Arial"/>
                <a:cs typeface="Arial"/>
              </a:rPr>
              <a:t>for</a:t>
            </a:r>
            <a:r>
              <a:rPr dirty="0" sz="1550" spc="-5" b="1">
                <a:latin typeface="Arial"/>
                <a:cs typeface="Arial"/>
              </a:rPr>
              <a:t> </a:t>
            </a:r>
            <a:r>
              <a:rPr dirty="0" sz="1550" spc="10" b="1">
                <a:latin typeface="Arial"/>
                <a:cs typeface="Arial"/>
              </a:rPr>
              <a:t>Triggers</a:t>
            </a:r>
            <a:endParaRPr sz="1550">
              <a:latin typeface="Arial"/>
              <a:cs typeface="Arial"/>
            </a:endParaRPr>
          </a:p>
          <a:p>
            <a:pPr marL="1035050" marR="1413510" indent="-327025">
              <a:lnSpc>
                <a:spcPct val="101600"/>
              </a:lnSpc>
              <a:spcBef>
                <a:spcPts val="375"/>
              </a:spcBef>
              <a:buAutoNum type="arabicPeriod" startAt="9"/>
              <a:tabLst>
                <a:tab pos="1035685" algn="l"/>
              </a:tabLst>
            </a:pPr>
            <a:r>
              <a:rPr dirty="0" sz="1550" spc="10" b="1">
                <a:latin typeface="Arial"/>
                <a:cs typeface="Arial"/>
              </a:rPr>
              <a:t>Understanding and Influencing the PL/SQL  Compiler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object 6"/>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6</a:t>
            </a:r>
            <a:r>
              <a:rPr dirty="0" sz="800" spc="-185">
                <a:latin typeface="Garuda"/>
                <a:cs typeface="Garuda"/>
              </a:rPr>
              <a:t>t</a:t>
            </a:r>
            <a:endParaRPr sz="800">
              <a:latin typeface="Garuda"/>
              <a:cs typeface="Garuda"/>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59776" y="1813750"/>
            <a:ext cx="5254625" cy="2351405"/>
            <a:chOff x="1259776" y="1813750"/>
            <a:chExt cx="5254625" cy="2351405"/>
          </a:xfrm>
        </p:grpSpPr>
        <p:sp>
          <p:nvSpPr>
            <p:cNvPr id="7" name="object 7"/>
            <p:cNvSpPr/>
            <p:nvPr/>
          </p:nvSpPr>
          <p:spPr>
            <a:xfrm>
              <a:off x="1270253" y="1824228"/>
              <a:ext cx="1199515" cy="2330450"/>
            </a:xfrm>
            <a:custGeom>
              <a:avLst/>
              <a:gdLst/>
              <a:ahLst/>
              <a:cxnLst/>
              <a:rect l="l" t="t" r="r" b="b"/>
              <a:pathLst>
                <a:path w="1199514" h="2330450">
                  <a:moveTo>
                    <a:pt x="1050798" y="0"/>
                  </a:moveTo>
                  <a:lnTo>
                    <a:pt x="149352" y="0"/>
                  </a:lnTo>
                  <a:lnTo>
                    <a:pt x="102217" y="7632"/>
                  </a:lnTo>
                  <a:lnTo>
                    <a:pt x="61228" y="28870"/>
                  </a:lnTo>
                  <a:lnTo>
                    <a:pt x="28870" y="61228"/>
                  </a:lnTo>
                  <a:lnTo>
                    <a:pt x="7632" y="102217"/>
                  </a:lnTo>
                  <a:lnTo>
                    <a:pt x="0" y="149352"/>
                  </a:lnTo>
                  <a:lnTo>
                    <a:pt x="0" y="2180844"/>
                  </a:lnTo>
                  <a:lnTo>
                    <a:pt x="7632" y="2227978"/>
                  </a:lnTo>
                  <a:lnTo>
                    <a:pt x="28870" y="2268967"/>
                  </a:lnTo>
                  <a:lnTo>
                    <a:pt x="61228" y="2301325"/>
                  </a:lnTo>
                  <a:lnTo>
                    <a:pt x="102217" y="2322563"/>
                  </a:lnTo>
                  <a:lnTo>
                    <a:pt x="149352" y="2330196"/>
                  </a:lnTo>
                  <a:lnTo>
                    <a:pt x="1050798" y="2330196"/>
                  </a:lnTo>
                  <a:lnTo>
                    <a:pt x="1097853" y="2322563"/>
                  </a:lnTo>
                  <a:lnTo>
                    <a:pt x="1138653" y="2301325"/>
                  </a:lnTo>
                  <a:lnTo>
                    <a:pt x="1170785" y="2268967"/>
                  </a:lnTo>
                  <a:lnTo>
                    <a:pt x="1191835" y="2227978"/>
                  </a:lnTo>
                  <a:lnTo>
                    <a:pt x="1199388" y="2180844"/>
                  </a:lnTo>
                  <a:lnTo>
                    <a:pt x="1199388" y="149352"/>
                  </a:lnTo>
                  <a:lnTo>
                    <a:pt x="1191835" y="102217"/>
                  </a:lnTo>
                  <a:lnTo>
                    <a:pt x="1170785" y="61228"/>
                  </a:lnTo>
                  <a:lnTo>
                    <a:pt x="1138653" y="28870"/>
                  </a:lnTo>
                  <a:lnTo>
                    <a:pt x="1097853" y="7632"/>
                  </a:lnTo>
                  <a:lnTo>
                    <a:pt x="1050798" y="0"/>
                  </a:lnTo>
                  <a:close/>
                </a:path>
              </a:pathLst>
            </a:custGeom>
            <a:solidFill>
              <a:srgbClr val="99CCFF"/>
            </a:solidFill>
          </p:spPr>
          <p:txBody>
            <a:bodyPr wrap="square" lIns="0" tIns="0" rIns="0" bIns="0" rtlCol="0"/>
            <a:lstStyle/>
            <a:p/>
          </p:txBody>
        </p:sp>
        <p:sp>
          <p:nvSpPr>
            <p:cNvPr id="8" name="object 8"/>
            <p:cNvSpPr/>
            <p:nvPr/>
          </p:nvSpPr>
          <p:spPr>
            <a:xfrm>
              <a:off x="1270253" y="1824228"/>
              <a:ext cx="1199515" cy="2330450"/>
            </a:xfrm>
            <a:custGeom>
              <a:avLst/>
              <a:gdLst/>
              <a:ahLst/>
              <a:cxnLst/>
              <a:rect l="l" t="t" r="r" b="b"/>
              <a:pathLst>
                <a:path w="1199514" h="2330450">
                  <a:moveTo>
                    <a:pt x="149352" y="0"/>
                  </a:moveTo>
                  <a:lnTo>
                    <a:pt x="102217" y="7632"/>
                  </a:lnTo>
                  <a:lnTo>
                    <a:pt x="61228" y="28870"/>
                  </a:lnTo>
                  <a:lnTo>
                    <a:pt x="28870" y="61228"/>
                  </a:lnTo>
                  <a:lnTo>
                    <a:pt x="7632" y="102217"/>
                  </a:lnTo>
                  <a:lnTo>
                    <a:pt x="0" y="149352"/>
                  </a:lnTo>
                  <a:lnTo>
                    <a:pt x="0" y="2180844"/>
                  </a:lnTo>
                  <a:lnTo>
                    <a:pt x="7632" y="2227978"/>
                  </a:lnTo>
                  <a:lnTo>
                    <a:pt x="28870" y="2268967"/>
                  </a:lnTo>
                  <a:lnTo>
                    <a:pt x="61228" y="2301325"/>
                  </a:lnTo>
                  <a:lnTo>
                    <a:pt x="102217" y="2322563"/>
                  </a:lnTo>
                  <a:lnTo>
                    <a:pt x="149352" y="2330196"/>
                  </a:lnTo>
                  <a:lnTo>
                    <a:pt x="1050798" y="2330196"/>
                  </a:lnTo>
                  <a:lnTo>
                    <a:pt x="1097853" y="2322563"/>
                  </a:lnTo>
                  <a:lnTo>
                    <a:pt x="1138653" y="2301325"/>
                  </a:lnTo>
                  <a:lnTo>
                    <a:pt x="1170785" y="2268967"/>
                  </a:lnTo>
                  <a:lnTo>
                    <a:pt x="1191835" y="2227978"/>
                  </a:lnTo>
                  <a:lnTo>
                    <a:pt x="1199388" y="2180844"/>
                  </a:lnTo>
                  <a:lnTo>
                    <a:pt x="1199388" y="149352"/>
                  </a:lnTo>
                  <a:lnTo>
                    <a:pt x="1191835" y="102217"/>
                  </a:lnTo>
                  <a:lnTo>
                    <a:pt x="1170785" y="61228"/>
                  </a:lnTo>
                  <a:lnTo>
                    <a:pt x="1138653" y="28870"/>
                  </a:lnTo>
                  <a:lnTo>
                    <a:pt x="1097853" y="7632"/>
                  </a:lnTo>
                  <a:lnTo>
                    <a:pt x="1050798" y="0"/>
                  </a:lnTo>
                  <a:lnTo>
                    <a:pt x="149352" y="0"/>
                  </a:lnTo>
                  <a:close/>
                </a:path>
              </a:pathLst>
            </a:custGeom>
            <a:ln w="20574">
              <a:solidFill>
                <a:srgbClr val="000000"/>
              </a:solidFill>
            </a:ln>
          </p:spPr>
          <p:txBody>
            <a:bodyPr wrap="square" lIns="0" tIns="0" rIns="0" bIns="0" rtlCol="0"/>
            <a:lstStyle/>
            <a:p/>
          </p:txBody>
        </p:sp>
        <p:sp>
          <p:nvSpPr>
            <p:cNvPr id="9" name="object 9"/>
            <p:cNvSpPr/>
            <p:nvPr/>
          </p:nvSpPr>
          <p:spPr>
            <a:xfrm>
              <a:off x="2905506" y="1824228"/>
              <a:ext cx="3598545" cy="2330450"/>
            </a:xfrm>
            <a:custGeom>
              <a:avLst/>
              <a:gdLst/>
              <a:ahLst/>
              <a:cxnLst/>
              <a:rect l="l" t="t" r="r" b="b"/>
              <a:pathLst>
                <a:path w="3598545" h="2330450">
                  <a:moveTo>
                    <a:pt x="3308604" y="0"/>
                  </a:moveTo>
                  <a:lnTo>
                    <a:pt x="290322" y="0"/>
                  </a:lnTo>
                  <a:lnTo>
                    <a:pt x="243308" y="3807"/>
                  </a:lnTo>
                  <a:lnTo>
                    <a:pt x="198680" y="14825"/>
                  </a:lnTo>
                  <a:lnTo>
                    <a:pt x="157043" y="32445"/>
                  </a:lnTo>
                  <a:lnTo>
                    <a:pt x="119000" y="56058"/>
                  </a:lnTo>
                  <a:lnTo>
                    <a:pt x="85153" y="85058"/>
                  </a:lnTo>
                  <a:lnTo>
                    <a:pt x="56107" y="118835"/>
                  </a:lnTo>
                  <a:lnTo>
                    <a:pt x="32465" y="156782"/>
                  </a:lnTo>
                  <a:lnTo>
                    <a:pt x="14831" y="198290"/>
                  </a:lnTo>
                  <a:lnTo>
                    <a:pt x="3808" y="242752"/>
                  </a:lnTo>
                  <a:lnTo>
                    <a:pt x="0" y="289560"/>
                  </a:lnTo>
                  <a:lnTo>
                    <a:pt x="0" y="2040636"/>
                  </a:lnTo>
                  <a:lnTo>
                    <a:pt x="3808" y="2087628"/>
                  </a:lnTo>
                  <a:lnTo>
                    <a:pt x="14831" y="2132197"/>
                  </a:lnTo>
                  <a:lnTo>
                    <a:pt x="32465" y="2173749"/>
                  </a:lnTo>
                  <a:lnTo>
                    <a:pt x="56107" y="2211689"/>
                  </a:lnTo>
                  <a:lnTo>
                    <a:pt x="85153" y="2245423"/>
                  </a:lnTo>
                  <a:lnTo>
                    <a:pt x="119000" y="2274356"/>
                  </a:lnTo>
                  <a:lnTo>
                    <a:pt x="157043" y="2297894"/>
                  </a:lnTo>
                  <a:lnTo>
                    <a:pt x="198680" y="2315443"/>
                  </a:lnTo>
                  <a:lnTo>
                    <a:pt x="243308" y="2326408"/>
                  </a:lnTo>
                  <a:lnTo>
                    <a:pt x="290322" y="2330196"/>
                  </a:lnTo>
                  <a:lnTo>
                    <a:pt x="3308604" y="2330196"/>
                  </a:lnTo>
                  <a:lnTo>
                    <a:pt x="3355596" y="2326408"/>
                  </a:lnTo>
                  <a:lnTo>
                    <a:pt x="3400165" y="2315443"/>
                  </a:lnTo>
                  <a:lnTo>
                    <a:pt x="3441717" y="2297894"/>
                  </a:lnTo>
                  <a:lnTo>
                    <a:pt x="3479657" y="2274356"/>
                  </a:lnTo>
                  <a:lnTo>
                    <a:pt x="3513391" y="2245423"/>
                  </a:lnTo>
                  <a:lnTo>
                    <a:pt x="3542324" y="2211689"/>
                  </a:lnTo>
                  <a:lnTo>
                    <a:pt x="3565862" y="2173749"/>
                  </a:lnTo>
                  <a:lnTo>
                    <a:pt x="3583411" y="2132197"/>
                  </a:lnTo>
                  <a:lnTo>
                    <a:pt x="3594376" y="2087628"/>
                  </a:lnTo>
                  <a:lnTo>
                    <a:pt x="3598164" y="2040636"/>
                  </a:lnTo>
                  <a:lnTo>
                    <a:pt x="3598164" y="289560"/>
                  </a:lnTo>
                  <a:lnTo>
                    <a:pt x="3594376" y="242752"/>
                  </a:lnTo>
                  <a:lnTo>
                    <a:pt x="3583411" y="198290"/>
                  </a:lnTo>
                  <a:lnTo>
                    <a:pt x="3565862" y="156782"/>
                  </a:lnTo>
                  <a:lnTo>
                    <a:pt x="3542324" y="118835"/>
                  </a:lnTo>
                  <a:lnTo>
                    <a:pt x="3513391" y="85058"/>
                  </a:lnTo>
                  <a:lnTo>
                    <a:pt x="3479657" y="56058"/>
                  </a:lnTo>
                  <a:lnTo>
                    <a:pt x="3441717" y="32445"/>
                  </a:lnTo>
                  <a:lnTo>
                    <a:pt x="3400165" y="14825"/>
                  </a:lnTo>
                  <a:lnTo>
                    <a:pt x="3355596" y="3807"/>
                  </a:lnTo>
                  <a:lnTo>
                    <a:pt x="3308604" y="0"/>
                  </a:lnTo>
                  <a:close/>
                </a:path>
              </a:pathLst>
            </a:custGeom>
            <a:solidFill>
              <a:srgbClr val="99CCFF"/>
            </a:solidFill>
          </p:spPr>
          <p:txBody>
            <a:bodyPr wrap="square" lIns="0" tIns="0" rIns="0" bIns="0" rtlCol="0"/>
            <a:lstStyle/>
            <a:p/>
          </p:txBody>
        </p:sp>
        <p:sp>
          <p:nvSpPr>
            <p:cNvPr id="10" name="object 10"/>
            <p:cNvSpPr/>
            <p:nvPr/>
          </p:nvSpPr>
          <p:spPr>
            <a:xfrm>
              <a:off x="2905506" y="1824228"/>
              <a:ext cx="3598545" cy="2330450"/>
            </a:xfrm>
            <a:custGeom>
              <a:avLst/>
              <a:gdLst/>
              <a:ahLst/>
              <a:cxnLst/>
              <a:rect l="l" t="t" r="r" b="b"/>
              <a:pathLst>
                <a:path w="3598545" h="2330450">
                  <a:moveTo>
                    <a:pt x="290322" y="0"/>
                  </a:moveTo>
                  <a:lnTo>
                    <a:pt x="243308" y="3807"/>
                  </a:lnTo>
                  <a:lnTo>
                    <a:pt x="198680" y="14825"/>
                  </a:lnTo>
                  <a:lnTo>
                    <a:pt x="157043" y="32445"/>
                  </a:lnTo>
                  <a:lnTo>
                    <a:pt x="119000" y="56058"/>
                  </a:lnTo>
                  <a:lnTo>
                    <a:pt x="85153" y="85058"/>
                  </a:lnTo>
                  <a:lnTo>
                    <a:pt x="56107" y="118835"/>
                  </a:lnTo>
                  <a:lnTo>
                    <a:pt x="32465" y="156782"/>
                  </a:lnTo>
                  <a:lnTo>
                    <a:pt x="14831" y="198290"/>
                  </a:lnTo>
                  <a:lnTo>
                    <a:pt x="3808" y="242752"/>
                  </a:lnTo>
                  <a:lnTo>
                    <a:pt x="0" y="289560"/>
                  </a:lnTo>
                  <a:lnTo>
                    <a:pt x="0" y="2040636"/>
                  </a:lnTo>
                  <a:lnTo>
                    <a:pt x="3808" y="2087628"/>
                  </a:lnTo>
                  <a:lnTo>
                    <a:pt x="14831" y="2132197"/>
                  </a:lnTo>
                  <a:lnTo>
                    <a:pt x="32465" y="2173749"/>
                  </a:lnTo>
                  <a:lnTo>
                    <a:pt x="56107" y="2211689"/>
                  </a:lnTo>
                  <a:lnTo>
                    <a:pt x="85153" y="2245423"/>
                  </a:lnTo>
                  <a:lnTo>
                    <a:pt x="119000" y="2274356"/>
                  </a:lnTo>
                  <a:lnTo>
                    <a:pt x="157043" y="2297894"/>
                  </a:lnTo>
                  <a:lnTo>
                    <a:pt x="198680" y="2315443"/>
                  </a:lnTo>
                  <a:lnTo>
                    <a:pt x="243308" y="2326408"/>
                  </a:lnTo>
                  <a:lnTo>
                    <a:pt x="290322" y="2330196"/>
                  </a:lnTo>
                  <a:lnTo>
                    <a:pt x="3308604" y="2330196"/>
                  </a:lnTo>
                  <a:lnTo>
                    <a:pt x="3355596" y="2326408"/>
                  </a:lnTo>
                  <a:lnTo>
                    <a:pt x="3400165" y="2315443"/>
                  </a:lnTo>
                  <a:lnTo>
                    <a:pt x="3441717" y="2297894"/>
                  </a:lnTo>
                  <a:lnTo>
                    <a:pt x="3479657" y="2274356"/>
                  </a:lnTo>
                  <a:lnTo>
                    <a:pt x="3513391" y="2245423"/>
                  </a:lnTo>
                  <a:lnTo>
                    <a:pt x="3542324" y="2211689"/>
                  </a:lnTo>
                  <a:lnTo>
                    <a:pt x="3565862" y="2173749"/>
                  </a:lnTo>
                  <a:lnTo>
                    <a:pt x="3583411" y="2132197"/>
                  </a:lnTo>
                  <a:lnTo>
                    <a:pt x="3594376" y="2087628"/>
                  </a:lnTo>
                  <a:lnTo>
                    <a:pt x="3598164" y="2040636"/>
                  </a:lnTo>
                  <a:lnTo>
                    <a:pt x="3598164" y="289560"/>
                  </a:lnTo>
                  <a:lnTo>
                    <a:pt x="3594376" y="242752"/>
                  </a:lnTo>
                  <a:lnTo>
                    <a:pt x="3583411" y="198290"/>
                  </a:lnTo>
                  <a:lnTo>
                    <a:pt x="3565862" y="156782"/>
                  </a:lnTo>
                  <a:lnTo>
                    <a:pt x="3542324" y="118835"/>
                  </a:lnTo>
                  <a:lnTo>
                    <a:pt x="3513391" y="85058"/>
                  </a:lnTo>
                  <a:lnTo>
                    <a:pt x="3479657" y="56058"/>
                  </a:lnTo>
                  <a:lnTo>
                    <a:pt x="3441717" y="32445"/>
                  </a:lnTo>
                  <a:lnTo>
                    <a:pt x="3400165" y="14825"/>
                  </a:lnTo>
                  <a:lnTo>
                    <a:pt x="3355596" y="3807"/>
                  </a:lnTo>
                  <a:lnTo>
                    <a:pt x="3308604" y="0"/>
                  </a:lnTo>
                  <a:lnTo>
                    <a:pt x="290322"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436369" y="2236470"/>
            <a:ext cx="819150" cy="1186815"/>
          </a:xfrm>
          <a:prstGeom prst="rect">
            <a:avLst/>
          </a:prstGeom>
          <a:solidFill>
            <a:srgbClr val="CCCCCC"/>
          </a:solidFill>
          <a:ln w="20574">
            <a:solidFill>
              <a:srgbClr val="000000"/>
            </a:solidFill>
          </a:ln>
        </p:spPr>
        <p:txBody>
          <a:bodyPr wrap="square" lIns="0" tIns="57150" rIns="0" bIns="0" rtlCol="0" vert="horz">
            <a:spAutoFit/>
          </a:bodyPr>
          <a:lstStyle/>
          <a:p>
            <a:pPr algn="just" marL="62865" marR="47625">
              <a:lnSpc>
                <a:spcPct val="102200"/>
              </a:lnSpc>
              <a:spcBef>
                <a:spcPts val="450"/>
              </a:spcBef>
            </a:pP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12" name="object 12"/>
          <p:cNvSpPr txBox="1"/>
          <p:nvPr/>
        </p:nvSpPr>
        <p:spPr>
          <a:xfrm>
            <a:off x="1445513" y="2020315"/>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13" name="object 13"/>
          <p:cNvSpPr txBox="1"/>
          <p:nvPr/>
        </p:nvSpPr>
        <p:spPr>
          <a:xfrm>
            <a:off x="4620703" y="2024083"/>
            <a:ext cx="38481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Vi</a:t>
            </a:r>
            <a:r>
              <a:rPr dirty="0" sz="1300" spc="-20" b="1">
                <a:latin typeface="Arial"/>
                <a:cs typeface="Arial"/>
              </a:rPr>
              <a:t>e</a:t>
            </a:r>
            <a:r>
              <a:rPr dirty="0" sz="1300" spc="-10" b="1">
                <a:latin typeface="Arial"/>
                <a:cs typeface="Arial"/>
              </a:rPr>
              <a:t>w</a:t>
            </a:r>
            <a:endParaRPr sz="1300">
              <a:latin typeface="Arial"/>
              <a:cs typeface="Arial"/>
            </a:endParaRPr>
          </a:p>
        </p:txBody>
      </p:sp>
      <p:grpSp>
        <p:nvGrpSpPr>
          <p:cNvPr id="14" name="object 14"/>
          <p:cNvGrpSpPr/>
          <p:nvPr/>
        </p:nvGrpSpPr>
        <p:grpSpPr>
          <a:xfrm>
            <a:off x="4012882" y="2221420"/>
            <a:ext cx="1595120" cy="1200150"/>
            <a:chOff x="4012882" y="2221420"/>
            <a:chExt cx="1595120" cy="1200150"/>
          </a:xfrm>
        </p:grpSpPr>
        <p:sp>
          <p:nvSpPr>
            <p:cNvPr id="15" name="object 15"/>
            <p:cNvSpPr/>
            <p:nvPr/>
          </p:nvSpPr>
          <p:spPr>
            <a:xfrm>
              <a:off x="5225796" y="2670809"/>
              <a:ext cx="317500" cy="1270"/>
            </a:xfrm>
            <a:custGeom>
              <a:avLst/>
              <a:gdLst/>
              <a:ahLst/>
              <a:cxnLst/>
              <a:rect l="l" t="t" r="r" b="b"/>
              <a:pathLst>
                <a:path w="317500" h="1269">
                  <a:moveTo>
                    <a:pt x="0" y="0"/>
                  </a:moveTo>
                  <a:lnTo>
                    <a:pt x="316992" y="762"/>
                  </a:lnTo>
                </a:path>
              </a:pathLst>
            </a:custGeom>
            <a:ln w="20574">
              <a:solidFill>
                <a:srgbClr val="000000"/>
              </a:solidFill>
            </a:ln>
          </p:spPr>
          <p:txBody>
            <a:bodyPr wrap="square" lIns="0" tIns="0" rIns="0" bIns="0" rtlCol="0"/>
            <a:lstStyle/>
            <a:p/>
          </p:txBody>
        </p:sp>
        <p:sp>
          <p:nvSpPr>
            <p:cNvPr id="16" name="object 16"/>
            <p:cNvSpPr/>
            <p:nvPr/>
          </p:nvSpPr>
          <p:spPr>
            <a:xfrm>
              <a:off x="5541264" y="263880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7" name="object 17"/>
            <p:cNvSpPr/>
            <p:nvPr/>
          </p:nvSpPr>
          <p:spPr>
            <a:xfrm>
              <a:off x="4023360" y="2666237"/>
              <a:ext cx="367030" cy="0"/>
            </a:xfrm>
            <a:custGeom>
              <a:avLst/>
              <a:gdLst/>
              <a:ahLst/>
              <a:cxnLst/>
              <a:rect l="l" t="t" r="r" b="b"/>
              <a:pathLst>
                <a:path w="367029" h="0">
                  <a:moveTo>
                    <a:pt x="0" y="0"/>
                  </a:moveTo>
                  <a:lnTo>
                    <a:pt x="366522" y="0"/>
                  </a:lnTo>
                </a:path>
              </a:pathLst>
            </a:custGeom>
            <a:ln w="20574">
              <a:solidFill>
                <a:srgbClr val="000000"/>
              </a:solidFill>
            </a:ln>
          </p:spPr>
          <p:txBody>
            <a:bodyPr wrap="square" lIns="0" tIns="0" rIns="0" bIns="0" rtlCol="0"/>
            <a:lstStyle/>
            <a:p/>
          </p:txBody>
        </p:sp>
        <p:sp>
          <p:nvSpPr>
            <p:cNvPr id="18" name="object 18"/>
            <p:cNvSpPr/>
            <p:nvPr/>
          </p:nvSpPr>
          <p:spPr>
            <a:xfrm>
              <a:off x="4388358" y="2633471"/>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9" name="object 19"/>
            <p:cNvSpPr/>
            <p:nvPr/>
          </p:nvSpPr>
          <p:spPr>
            <a:xfrm>
              <a:off x="4463034" y="2231897"/>
              <a:ext cx="753110" cy="1179195"/>
            </a:xfrm>
            <a:custGeom>
              <a:avLst/>
              <a:gdLst/>
              <a:ahLst/>
              <a:cxnLst/>
              <a:rect l="l" t="t" r="r" b="b"/>
              <a:pathLst>
                <a:path w="753110" h="1179195">
                  <a:moveTo>
                    <a:pt x="752856" y="0"/>
                  </a:moveTo>
                  <a:lnTo>
                    <a:pt x="0" y="0"/>
                  </a:lnTo>
                  <a:lnTo>
                    <a:pt x="0" y="1165098"/>
                  </a:lnTo>
                  <a:lnTo>
                    <a:pt x="30480" y="1178814"/>
                  </a:lnTo>
                  <a:lnTo>
                    <a:pt x="57912" y="1171956"/>
                  </a:lnTo>
                  <a:lnTo>
                    <a:pt x="102108" y="1134618"/>
                  </a:lnTo>
                  <a:lnTo>
                    <a:pt x="115824" y="1097280"/>
                  </a:lnTo>
                  <a:lnTo>
                    <a:pt x="169926" y="1097280"/>
                  </a:lnTo>
                  <a:lnTo>
                    <a:pt x="180594" y="1104138"/>
                  </a:lnTo>
                  <a:lnTo>
                    <a:pt x="211074" y="1104138"/>
                  </a:lnTo>
                  <a:lnTo>
                    <a:pt x="220980" y="1107186"/>
                  </a:lnTo>
                  <a:lnTo>
                    <a:pt x="234696" y="1117854"/>
                  </a:lnTo>
                  <a:lnTo>
                    <a:pt x="248412" y="1117854"/>
                  </a:lnTo>
                  <a:lnTo>
                    <a:pt x="262128" y="1120902"/>
                  </a:lnTo>
                  <a:lnTo>
                    <a:pt x="275844" y="1120902"/>
                  </a:lnTo>
                  <a:lnTo>
                    <a:pt x="285750" y="1117854"/>
                  </a:lnTo>
                  <a:lnTo>
                    <a:pt x="296418" y="1110996"/>
                  </a:lnTo>
                  <a:lnTo>
                    <a:pt x="306324" y="1104138"/>
                  </a:lnTo>
                  <a:lnTo>
                    <a:pt x="313182" y="1093470"/>
                  </a:lnTo>
                  <a:lnTo>
                    <a:pt x="343662" y="1062990"/>
                  </a:lnTo>
                  <a:lnTo>
                    <a:pt x="350520" y="1053084"/>
                  </a:lnTo>
                  <a:lnTo>
                    <a:pt x="361188" y="1049274"/>
                  </a:lnTo>
                  <a:lnTo>
                    <a:pt x="371094" y="1042416"/>
                  </a:lnTo>
                  <a:lnTo>
                    <a:pt x="384810" y="1039368"/>
                  </a:lnTo>
                  <a:lnTo>
                    <a:pt x="394716" y="1035558"/>
                  </a:lnTo>
                  <a:lnTo>
                    <a:pt x="412242" y="1032510"/>
                  </a:lnTo>
                  <a:lnTo>
                    <a:pt x="445770" y="1032510"/>
                  </a:lnTo>
                  <a:lnTo>
                    <a:pt x="466344" y="1028700"/>
                  </a:lnTo>
                  <a:lnTo>
                    <a:pt x="477012" y="1025652"/>
                  </a:lnTo>
                  <a:lnTo>
                    <a:pt x="496824" y="1011936"/>
                  </a:lnTo>
                  <a:lnTo>
                    <a:pt x="503682" y="1002030"/>
                  </a:lnTo>
                  <a:lnTo>
                    <a:pt x="514350" y="991362"/>
                  </a:lnTo>
                  <a:lnTo>
                    <a:pt x="524256" y="984504"/>
                  </a:lnTo>
                  <a:lnTo>
                    <a:pt x="534924" y="981456"/>
                  </a:lnTo>
                  <a:lnTo>
                    <a:pt x="547878" y="970788"/>
                  </a:lnTo>
                  <a:lnTo>
                    <a:pt x="561594" y="963930"/>
                  </a:lnTo>
                  <a:lnTo>
                    <a:pt x="572262" y="960882"/>
                  </a:lnTo>
                  <a:lnTo>
                    <a:pt x="592836" y="960882"/>
                  </a:lnTo>
                  <a:lnTo>
                    <a:pt x="602742" y="957072"/>
                  </a:lnTo>
                  <a:lnTo>
                    <a:pt x="616458" y="950976"/>
                  </a:lnTo>
                  <a:lnTo>
                    <a:pt x="626364" y="944118"/>
                  </a:lnTo>
                  <a:lnTo>
                    <a:pt x="633222" y="933450"/>
                  </a:lnTo>
                  <a:lnTo>
                    <a:pt x="643890" y="923544"/>
                  </a:lnTo>
                  <a:lnTo>
                    <a:pt x="650748" y="909828"/>
                  </a:lnTo>
                  <a:lnTo>
                    <a:pt x="660654" y="899160"/>
                  </a:lnTo>
                  <a:lnTo>
                    <a:pt x="670560" y="889254"/>
                  </a:lnTo>
                  <a:lnTo>
                    <a:pt x="681228" y="879348"/>
                  </a:lnTo>
                  <a:lnTo>
                    <a:pt x="691134" y="868680"/>
                  </a:lnTo>
                  <a:lnTo>
                    <a:pt x="697992" y="858774"/>
                  </a:lnTo>
                  <a:lnTo>
                    <a:pt x="704850" y="848106"/>
                  </a:lnTo>
                  <a:lnTo>
                    <a:pt x="715518" y="838200"/>
                  </a:lnTo>
                  <a:lnTo>
                    <a:pt x="718566" y="828294"/>
                  </a:lnTo>
                  <a:lnTo>
                    <a:pt x="722376" y="817626"/>
                  </a:lnTo>
                  <a:lnTo>
                    <a:pt x="722376" y="797052"/>
                  </a:lnTo>
                  <a:lnTo>
                    <a:pt x="725424" y="787146"/>
                  </a:lnTo>
                  <a:lnTo>
                    <a:pt x="735330" y="780288"/>
                  </a:lnTo>
                  <a:lnTo>
                    <a:pt x="752856" y="759714"/>
                  </a:lnTo>
                  <a:lnTo>
                    <a:pt x="752856" y="0"/>
                  </a:lnTo>
                  <a:close/>
                </a:path>
              </a:pathLst>
            </a:custGeom>
            <a:solidFill>
              <a:srgbClr val="CCCCCC"/>
            </a:solidFill>
          </p:spPr>
          <p:txBody>
            <a:bodyPr wrap="square" lIns="0" tIns="0" rIns="0" bIns="0" rtlCol="0"/>
            <a:lstStyle/>
            <a:p/>
          </p:txBody>
        </p:sp>
        <p:sp>
          <p:nvSpPr>
            <p:cNvPr id="20" name="object 20"/>
            <p:cNvSpPr/>
            <p:nvPr/>
          </p:nvSpPr>
          <p:spPr>
            <a:xfrm>
              <a:off x="4463034" y="2231897"/>
              <a:ext cx="753110" cy="1179195"/>
            </a:xfrm>
            <a:custGeom>
              <a:avLst/>
              <a:gdLst/>
              <a:ahLst/>
              <a:cxnLst/>
              <a:rect l="l" t="t" r="r" b="b"/>
              <a:pathLst>
                <a:path w="753110" h="1179195">
                  <a:moveTo>
                    <a:pt x="752856" y="759714"/>
                  </a:moveTo>
                  <a:lnTo>
                    <a:pt x="752856" y="0"/>
                  </a:lnTo>
                  <a:lnTo>
                    <a:pt x="0" y="0"/>
                  </a:lnTo>
                  <a:lnTo>
                    <a:pt x="0" y="1165098"/>
                  </a:lnTo>
                  <a:lnTo>
                    <a:pt x="30480" y="1178814"/>
                  </a:lnTo>
                  <a:lnTo>
                    <a:pt x="57912" y="1171956"/>
                  </a:lnTo>
                  <a:lnTo>
                    <a:pt x="102108" y="1134618"/>
                  </a:lnTo>
                  <a:lnTo>
                    <a:pt x="115824" y="1097280"/>
                  </a:lnTo>
                  <a:lnTo>
                    <a:pt x="169926" y="1097280"/>
                  </a:lnTo>
                  <a:lnTo>
                    <a:pt x="180594" y="1104138"/>
                  </a:lnTo>
                  <a:lnTo>
                    <a:pt x="211074" y="1104138"/>
                  </a:lnTo>
                  <a:lnTo>
                    <a:pt x="220980" y="1107186"/>
                  </a:lnTo>
                  <a:lnTo>
                    <a:pt x="234696" y="1117854"/>
                  </a:lnTo>
                  <a:lnTo>
                    <a:pt x="248412" y="1117854"/>
                  </a:lnTo>
                  <a:lnTo>
                    <a:pt x="262128" y="1120902"/>
                  </a:lnTo>
                  <a:lnTo>
                    <a:pt x="275844" y="1120902"/>
                  </a:lnTo>
                  <a:lnTo>
                    <a:pt x="285750" y="1117854"/>
                  </a:lnTo>
                  <a:lnTo>
                    <a:pt x="296418" y="1110996"/>
                  </a:lnTo>
                  <a:lnTo>
                    <a:pt x="306324" y="1104138"/>
                  </a:lnTo>
                  <a:lnTo>
                    <a:pt x="313182" y="1093470"/>
                  </a:lnTo>
                  <a:lnTo>
                    <a:pt x="343662" y="1062990"/>
                  </a:lnTo>
                  <a:lnTo>
                    <a:pt x="350520" y="1053084"/>
                  </a:lnTo>
                  <a:lnTo>
                    <a:pt x="361188" y="1049274"/>
                  </a:lnTo>
                  <a:lnTo>
                    <a:pt x="371094" y="1042416"/>
                  </a:lnTo>
                  <a:lnTo>
                    <a:pt x="384810" y="1039368"/>
                  </a:lnTo>
                  <a:lnTo>
                    <a:pt x="394716" y="1035558"/>
                  </a:lnTo>
                  <a:lnTo>
                    <a:pt x="412242" y="1032510"/>
                  </a:lnTo>
                  <a:lnTo>
                    <a:pt x="445770" y="1032510"/>
                  </a:lnTo>
                  <a:lnTo>
                    <a:pt x="466344" y="1028700"/>
                  </a:lnTo>
                  <a:lnTo>
                    <a:pt x="477012" y="1025652"/>
                  </a:lnTo>
                  <a:lnTo>
                    <a:pt x="496824" y="1011936"/>
                  </a:lnTo>
                  <a:lnTo>
                    <a:pt x="503682" y="1002030"/>
                  </a:lnTo>
                  <a:lnTo>
                    <a:pt x="514350" y="991362"/>
                  </a:lnTo>
                  <a:lnTo>
                    <a:pt x="524256" y="984504"/>
                  </a:lnTo>
                  <a:lnTo>
                    <a:pt x="534924" y="981456"/>
                  </a:lnTo>
                  <a:lnTo>
                    <a:pt x="547878" y="970788"/>
                  </a:lnTo>
                  <a:lnTo>
                    <a:pt x="561594" y="963930"/>
                  </a:lnTo>
                  <a:lnTo>
                    <a:pt x="572262" y="960882"/>
                  </a:lnTo>
                  <a:lnTo>
                    <a:pt x="592836" y="960882"/>
                  </a:lnTo>
                  <a:lnTo>
                    <a:pt x="602742" y="957072"/>
                  </a:lnTo>
                  <a:lnTo>
                    <a:pt x="616458" y="950976"/>
                  </a:lnTo>
                  <a:lnTo>
                    <a:pt x="626364" y="944118"/>
                  </a:lnTo>
                  <a:lnTo>
                    <a:pt x="633222" y="933450"/>
                  </a:lnTo>
                  <a:lnTo>
                    <a:pt x="643890" y="923544"/>
                  </a:lnTo>
                  <a:lnTo>
                    <a:pt x="650748" y="909828"/>
                  </a:lnTo>
                  <a:lnTo>
                    <a:pt x="660654" y="899160"/>
                  </a:lnTo>
                  <a:lnTo>
                    <a:pt x="670560" y="889254"/>
                  </a:lnTo>
                  <a:lnTo>
                    <a:pt x="681228" y="879348"/>
                  </a:lnTo>
                  <a:lnTo>
                    <a:pt x="691134" y="868680"/>
                  </a:lnTo>
                  <a:lnTo>
                    <a:pt x="697992" y="858774"/>
                  </a:lnTo>
                  <a:lnTo>
                    <a:pt x="704850" y="848106"/>
                  </a:lnTo>
                  <a:lnTo>
                    <a:pt x="715518" y="838200"/>
                  </a:lnTo>
                  <a:lnTo>
                    <a:pt x="718566" y="828294"/>
                  </a:lnTo>
                  <a:lnTo>
                    <a:pt x="722376" y="817626"/>
                  </a:lnTo>
                  <a:lnTo>
                    <a:pt x="722376" y="797052"/>
                  </a:lnTo>
                  <a:lnTo>
                    <a:pt x="725424" y="787146"/>
                  </a:lnTo>
                  <a:lnTo>
                    <a:pt x="735330" y="780288"/>
                  </a:lnTo>
                  <a:lnTo>
                    <a:pt x="752856" y="759714"/>
                  </a:lnTo>
                </a:path>
              </a:pathLst>
            </a:custGeom>
            <a:ln w="20574">
              <a:solidFill>
                <a:srgbClr val="000000"/>
              </a:solidFill>
            </a:ln>
          </p:spPr>
          <p:txBody>
            <a:bodyPr wrap="square" lIns="0" tIns="0" rIns="0" bIns="0" rtlCol="0"/>
            <a:lstStyle/>
            <a:p/>
          </p:txBody>
        </p:sp>
        <p:sp>
          <p:nvSpPr>
            <p:cNvPr id="21" name="object 21"/>
            <p:cNvSpPr/>
            <p:nvPr/>
          </p:nvSpPr>
          <p:spPr>
            <a:xfrm>
              <a:off x="4829556" y="2244851"/>
              <a:ext cx="0" cy="1017269"/>
            </a:xfrm>
            <a:custGeom>
              <a:avLst/>
              <a:gdLst/>
              <a:ahLst/>
              <a:cxnLst/>
              <a:rect l="l" t="t" r="r" b="b"/>
              <a:pathLst>
                <a:path w="0" h="1017270">
                  <a:moveTo>
                    <a:pt x="0" y="0"/>
                  </a:moveTo>
                  <a:lnTo>
                    <a:pt x="0" y="1017269"/>
                  </a:lnTo>
                </a:path>
              </a:pathLst>
            </a:custGeom>
            <a:ln w="20574">
              <a:solidFill>
                <a:srgbClr val="000000"/>
              </a:solidFill>
            </a:ln>
          </p:spPr>
          <p:txBody>
            <a:bodyPr wrap="square" lIns="0" tIns="0" rIns="0" bIns="0" rtlCol="0"/>
            <a:lstStyle/>
            <a:p/>
          </p:txBody>
        </p:sp>
        <p:sp>
          <p:nvSpPr>
            <p:cNvPr id="22" name="object 22"/>
            <p:cNvSpPr/>
            <p:nvPr/>
          </p:nvSpPr>
          <p:spPr>
            <a:xfrm>
              <a:off x="4466082" y="2453639"/>
              <a:ext cx="736600" cy="0"/>
            </a:xfrm>
            <a:custGeom>
              <a:avLst/>
              <a:gdLst/>
              <a:ahLst/>
              <a:cxnLst/>
              <a:rect l="l" t="t" r="r" b="b"/>
              <a:pathLst>
                <a:path w="736600" h="0">
                  <a:moveTo>
                    <a:pt x="0" y="0"/>
                  </a:moveTo>
                  <a:lnTo>
                    <a:pt x="736092" y="0"/>
                  </a:lnTo>
                </a:path>
              </a:pathLst>
            </a:custGeom>
            <a:ln w="20574">
              <a:solidFill>
                <a:srgbClr val="000000"/>
              </a:solidFill>
            </a:ln>
          </p:spPr>
          <p:txBody>
            <a:bodyPr wrap="square" lIns="0" tIns="0" rIns="0" bIns="0" rtlCol="0"/>
            <a:lstStyle/>
            <a:p/>
          </p:txBody>
        </p:sp>
      </p:grpSp>
      <p:sp>
        <p:nvSpPr>
          <p:cNvPr id="23" name="object 23"/>
          <p:cNvSpPr txBox="1"/>
          <p:nvPr/>
        </p:nvSpPr>
        <p:spPr>
          <a:xfrm>
            <a:off x="3203448" y="2024888"/>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sp>
        <p:nvSpPr>
          <p:cNvPr id="24" name="object 24"/>
          <p:cNvSpPr txBox="1"/>
          <p:nvPr/>
        </p:nvSpPr>
        <p:spPr>
          <a:xfrm>
            <a:off x="5762308" y="2024069"/>
            <a:ext cx="440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Table</a:t>
            </a:r>
            <a:endParaRPr sz="1300">
              <a:latin typeface="Arial"/>
              <a:cs typeface="Arial"/>
            </a:endParaRPr>
          </a:p>
        </p:txBody>
      </p:sp>
      <p:grpSp>
        <p:nvGrpSpPr>
          <p:cNvPr id="25" name="object 25"/>
          <p:cNvGrpSpPr/>
          <p:nvPr/>
        </p:nvGrpSpPr>
        <p:grpSpPr>
          <a:xfrm>
            <a:off x="3186874" y="2221420"/>
            <a:ext cx="3201035" cy="1212215"/>
            <a:chOff x="3186874" y="2221420"/>
            <a:chExt cx="3201035" cy="1212215"/>
          </a:xfrm>
        </p:grpSpPr>
        <p:sp>
          <p:nvSpPr>
            <p:cNvPr id="26" name="object 26"/>
            <p:cNvSpPr/>
            <p:nvPr/>
          </p:nvSpPr>
          <p:spPr>
            <a:xfrm>
              <a:off x="5624322" y="2231897"/>
              <a:ext cx="753110" cy="1179195"/>
            </a:xfrm>
            <a:custGeom>
              <a:avLst/>
              <a:gdLst/>
              <a:ahLst/>
              <a:cxnLst/>
              <a:rect l="l" t="t" r="r" b="b"/>
              <a:pathLst>
                <a:path w="753110" h="1179195">
                  <a:moveTo>
                    <a:pt x="752855" y="0"/>
                  </a:moveTo>
                  <a:lnTo>
                    <a:pt x="0" y="0"/>
                  </a:lnTo>
                  <a:lnTo>
                    <a:pt x="0" y="1165098"/>
                  </a:lnTo>
                  <a:lnTo>
                    <a:pt x="31241" y="1178814"/>
                  </a:lnTo>
                  <a:lnTo>
                    <a:pt x="57911" y="1171956"/>
                  </a:lnTo>
                  <a:lnTo>
                    <a:pt x="102107" y="1134618"/>
                  </a:lnTo>
                  <a:lnTo>
                    <a:pt x="115823" y="1097280"/>
                  </a:lnTo>
                  <a:lnTo>
                    <a:pt x="170687" y="1097280"/>
                  </a:lnTo>
                  <a:lnTo>
                    <a:pt x="180593" y="1104138"/>
                  </a:lnTo>
                  <a:lnTo>
                    <a:pt x="211073" y="1104138"/>
                  </a:lnTo>
                  <a:lnTo>
                    <a:pt x="221741" y="1107186"/>
                  </a:lnTo>
                  <a:lnTo>
                    <a:pt x="235457" y="1117854"/>
                  </a:lnTo>
                  <a:lnTo>
                    <a:pt x="249173" y="1117854"/>
                  </a:lnTo>
                  <a:lnTo>
                    <a:pt x="262889" y="1120902"/>
                  </a:lnTo>
                  <a:lnTo>
                    <a:pt x="275843" y="1120902"/>
                  </a:lnTo>
                  <a:lnTo>
                    <a:pt x="286511" y="1117854"/>
                  </a:lnTo>
                  <a:lnTo>
                    <a:pt x="296417" y="1110996"/>
                  </a:lnTo>
                  <a:lnTo>
                    <a:pt x="307085" y="1104138"/>
                  </a:lnTo>
                  <a:lnTo>
                    <a:pt x="313943" y="1093470"/>
                  </a:lnTo>
                  <a:lnTo>
                    <a:pt x="323849" y="1083564"/>
                  </a:lnTo>
                  <a:lnTo>
                    <a:pt x="333755" y="1072896"/>
                  </a:lnTo>
                  <a:lnTo>
                    <a:pt x="344423" y="1062990"/>
                  </a:lnTo>
                  <a:lnTo>
                    <a:pt x="351281" y="1053084"/>
                  </a:lnTo>
                  <a:lnTo>
                    <a:pt x="361187" y="1049274"/>
                  </a:lnTo>
                  <a:lnTo>
                    <a:pt x="371855" y="1042416"/>
                  </a:lnTo>
                  <a:lnTo>
                    <a:pt x="384809" y="1039368"/>
                  </a:lnTo>
                  <a:lnTo>
                    <a:pt x="395477" y="1035558"/>
                  </a:lnTo>
                  <a:lnTo>
                    <a:pt x="412241" y="1032510"/>
                  </a:lnTo>
                  <a:lnTo>
                    <a:pt x="446531" y="1032510"/>
                  </a:lnTo>
                  <a:lnTo>
                    <a:pt x="467105" y="1028700"/>
                  </a:lnTo>
                  <a:lnTo>
                    <a:pt x="477011" y="1025652"/>
                  </a:lnTo>
                  <a:lnTo>
                    <a:pt x="487679" y="1018794"/>
                  </a:lnTo>
                  <a:lnTo>
                    <a:pt x="497585" y="1011936"/>
                  </a:lnTo>
                  <a:lnTo>
                    <a:pt x="504443" y="1002030"/>
                  </a:lnTo>
                  <a:lnTo>
                    <a:pt x="514349" y="991362"/>
                  </a:lnTo>
                  <a:lnTo>
                    <a:pt x="525017" y="984504"/>
                  </a:lnTo>
                  <a:lnTo>
                    <a:pt x="534923" y="981456"/>
                  </a:lnTo>
                  <a:lnTo>
                    <a:pt x="548639" y="970788"/>
                  </a:lnTo>
                  <a:lnTo>
                    <a:pt x="562355" y="963930"/>
                  </a:lnTo>
                  <a:lnTo>
                    <a:pt x="572261" y="960882"/>
                  </a:lnTo>
                  <a:lnTo>
                    <a:pt x="592835" y="960882"/>
                  </a:lnTo>
                  <a:lnTo>
                    <a:pt x="603503" y="957072"/>
                  </a:lnTo>
                  <a:lnTo>
                    <a:pt x="617219" y="950976"/>
                  </a:lnTo>
                  <a:lnTo>
                    <a:pt x="627125" y="944118"/>
                  </a:lnTo>
                  <a:lnTo>
                    <a:pt x="633983" y="933450"/>
                  </a:lnTo>
                  <a:lnTo>
                    <a:pt x="643889" y="923544"/>
                  </a:lnTo>
                  <a:lnTo>
                    <a:pt x="650747" y="909828"/>
                  </a:lnTo>
                  <a:lnTo>
                    <a:pt x="691895" y="868680"/>
                  </a:lnTo>
                  <a:lnTo>
                    <a:pt x="698753" y="858774"/>
                  </a:lnTo>
                  <a:lnTo>
                    <a:pt x="705611" y="848106"/>
                  </a:lnTo>
                  <a:lnTo>
                    <a:pt x="715517" y="838200"/>
                  </a:lnTo>
                  <a:lnTo>
                    <a:pt x="719327" y="828294"/>
                  </a:lnTo>
                  <a:lnTo>
                    <a:pt x="722375" y="817626"/>
                  </a:lnTo>
                  <a:lnTo>
                    <a:pt x="722375" y="797052"/>
                  </a:lnTo>
                  <a:lnTo>
                    <a:pt x="726185" y="787146"/>
                  </a:lnTo>
                  <a:lnTo>
                    <a:pt x="736091" y="780288"/>
                  </a:lnTo>
                  <a:lnTo>
                    <a:pt x="752855" y="759714"/>
                  </a:lnTo>
                  <a:lnTo>
                    <a:pt x="752855" y="0"/>
                  </a:lnTo>
                  <a:close/>
                </a:path>
              </a:pathLst>
            </a:custGeom>
            <a:solidFill>
              <a:srgbClr val="999999"/>
            </a:solidFill>
          </p:spPr>
          <p:txBody>
            <a:bodyPr wrap="square" lIns="0" tIns="0" rIns="0" bIns="0" rtlCol="0"/>
            <a:lstStyle/>
            <a:p/>
          </p:txBody>
        </p:sp>
        <p:sp>
          <p:nvSpPr>
            <p:cNvPr id="27" name="object 27"/>
            <p:cNvSpPr/>
            <p:nvPr/>
          </p:nvSpPr>
          <p:spPr>
            <a:xfrm>
              <a:off x="5624322" y="2231897"/>
              <a:ext cx="753110" cy="1179195"/>
            </a:xfrm>
            <a:custGeom>
              <a:avLst/>
              <a:gdLst/>
              <a:ahLst/>
              <a:cxnLst/>
              <a:rect l="l" t="t" r="r" b="b"/>
              <a:pathLst>
                <a:path w="753110" h="1179195">
                  <a:moveTo>
                    <a:pt x="752855" y="759714"/>
                  </a:moveTo>
                  <a:lnTo>
                    <a:pt x="752855" y="0"/>
                  </a:lnTo>
                  <a:lnTo>
                    <a:pt x="0" y="0"/>
                  </a:lnTo>
                  <a:lnTo>
                    <a:pt x="0" y="1165098"/>
                  </a:lnTo>
                  <a:lnTo>
                    <a:pt x="31241" y="1178814"/>
                  </a:lnTo>
                  <a:lnTo>
                    <a:pt x="57911" y="1171956"/>
                  </a:lnTo>
                  <a:lnTo>
                    <a:pt x="102107" y="1134618"/>
                  </a:lnTo>
                  <a:lnTo>
                    <a:pt x="115823" y="1097280"/>
                  </a:lnTo>
                  <a:lnTo>
                    <a:pt x="170687" y="1097280"/>
                  </a:lnTo>
                  <a:lnTo>
                    <a:pt x="180593" y="1104138"/>
                  </a:lnTo>
                  <a:lnTo>
                    <a:pt x="211073" y="1104138"/>
                  </a:lnTo>
                  <a:lnTo>
                    <a:pt x="221741" y="1107186"/>
                  </a:lnTo>
                  <a:lnTo>
                    <a:pt x="235457" y="1117854"/>
                  </a:lnTo>
                  <a:lnTo>
                    <a:pt x="249173" y="1117854"/>
                  </a:lnTo>
                  <a:lnTo>
                    <a:pt x="262889" y="1120902"/>
                  </a:lnTo>
                  <a:lnTo>
                    <a:pt x="275843" y="1120902"/>
                  </a:lnTo>
                  <a:lnTo>
                    <a:pt x="286511" y="1117854"/>
                  </a:lnTo>
                  <a:lnTo>
                    <a:pt x="296417" y="1110996"/>
                  </a:lnTo>
                  <a:lnTo>
                    <a:pt x="307085" y="1104138"/>
                  </a:lnTo>
                  <a:lnTo>
                    <a:pt x="313943" y="1093470"/>
                  </a:lnTo>
                  <a:lnTo>
                    <a:pt x="323849" y="1083564"/>
                  </a:lnTo>
                  <a:lnTo>
                    <a:pt x="333755" y="1072896"/>
                  </a:lnTo>
                  <a:lnTo>
                    <a:pt x="344423" y="1062990"/>
                  </a:lnTo>
                  <a:lnTo>
                    <a:pt x="351281" y="1053084"/>
                  </a:lnTo>
                  <a:lnTo>
                    <a:pt x="361187" y="1049274"/>
                  </a:lnTo>
                  <a:lnTo>
                    <a:pt x="371855" y="1042416"/>
                  </a:lnTo>
                  <a:lnTo>
                    <a:pt x="384809" y="1039368"/>
                  </a:lnTo>
                  <a:lnTo>
                    <a:pt x="395477" y="1035558"/>
                  </a:lnTo>
                  <a:lnTo>
                    <a:pt x="412241" y="1032510"/>
                  </a:lnTo>
                  <a:lnTo>
                    <a:pt x="446531" y="1032510"/>
                  </a:lnTo>
                  <a:lnTo>
                    <a:pt x="467105" y="1028700"/>
                  </a:lnTo>
                  <a:lnTo>
                    <a:pt x="477011" y="1025652"/>
                  </a:lnTo>
                  <a:lnTo>
                    <a:pt x="487679" y="1018794"/>
                  </a:lnTo>
                  <a:lnTo>
                    <a:pt x="497585" y="1011936"/>
                  </a:lnTo>
                  <a:lnTo>
                    <a:pt x="504443" y="1002030"/>
                  </a:lnTo>
                  <a:lnTo>
                    <a:pt x="514349" y="991362"/>
                  </a:lnTo>
                  <a:lnTo>
                    <a:pt x="525017" y="984504"/>
                  </a:lnTo>
                  <a:lnTo>
                    <a:pt x="534923" y="981456"/>
                  </a:lnTo>
                  <a:lnTo>
                    <a:pt x="548639" y="970788"/>
                  </a:lnTo>
                  <a:lnTo>
                    <a:pt x="562355" y="963930"/>
                  </a:lnTo>
                  <a:lnTo>
                    <a:pt x="572261" y="960882"/>
                  </a:lnTo>
                  <a:lnTo>
                    <a:pt x="592835" y="960882"/>
                  </a:lnTo>
                  <a:lnTo>
                    <a:pt x="603503" y="957072"/>
                  </a:lnTo>
                  <a:lnTo>
                    <a:pt x="617219" y="950976"/>
                  </a:lnTo>
                  <a:lnTo>
                    <a:pt x="627125" y="944118"/>
                  </a:lnTo>
                  <a:lnTo>
                    <a:pt x="633983" y="933450"/>
                  </a:lnTo>
                  <a:lnTo>
                    <a:pt x="643889" y="923544"/>
                  </a:lnTo>
                  <a:lnTo>
                    <a:pt x="650747" y="909828"/>
                  </a:lnTo>
                  <a:lnTo>
                    <a:pt x="691895" y="868680"/>
                  </a:lnTo>
                  <a:lnTo>
                    <a:pt x="698753" y="858774"/>
                  </a:lnTo>
                  <a:lnTo>
                    <a:pt x="705611" y="848106"/>
                  </a:lnTo>
                  <a:lnTo>
                    <a:pt x="715517" y="838200"/>
                  </a:lnTo>
                  <a:lnTo>
                    <a:pt x="719327" y="828294"/>
                  </a:lnTo>
                  <a:lnTo>
                    <a:pt x="722375" y="817626"/>
                  </a:lnTo>
                  <a:lnTo>
                    <a:pt x="722375" y="797052"/>
                  </a:lnTo>
                  <a:lnTo>
                    <a:pt x="726185" y="787146"/>
                  </a:lnTo>
                  <a:lnTo>
                    <a:pt x="736091" y="780288"/>
                  </a:lnTo>
                  <a:lnTo>
                    <a:pt x="752855" y="759714"/>
                  </a:lnTo>
                </a:path>
              </a:pathLst>
            </a:custGeom>
            <a:ln w="20574">
              <a:solidFill>
                <a:srgbClr val="000000"/>
              </a:solidFill>
            </a:ln>
          </p:spPr>
          <p:txBody>
            <a:bodyPr wrap="square" lIns="0" tIns="0" rIns="0" bIns="0" rtlCol="0"/>
            <a:lstStyle/>
            <a:p/>
          </p:txBody>
        </p:sp>
        <p:sp>
          <p:nvSpPr>
            <p:cNvPr id="28" name="object 28"/>
            <p:cNvSpPr/>
            <p:nvPr/>
          </p:nvSpPr>
          <p:spPr>
            <a:xfrm>
              <a:off x="3197351" y="2236469"/>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solidFill>
              <a:srgbClr val="CCCCCC"/>
            </a:solidFill>
          </p:spPr>
          <p:txBody>
            <a:bodyPr wrap="square" lIns="0" tIns="0" rIns="0" bIns="0" rtlCol="0"/>
            <a:lstStyle/>
            <a:p/>
          </p:txBody>
        </p:sp>
        <p:sp>
          <p:nvSpPr>
            <p:cNvPr id="29" name="object 29"/>
            <p:cNvSpPr/>
            <p:nvPr/>
          </p:nvSpPr>
          <p:spPr>
            <a:xfrm>
              <a:off x="3197351" y="2236469"/>
              <a:ext cx="819150" cy="1186815"/>
            </a:xfrm>
            <a:custGeom>
              <a:avLst/>
              <a:gdLst/>
              <a:ahLst/>
              <a:cxnLst/>
              <a:rect l="l" t="t" r="r" b="b"/>
              <a:pathLst>
                <a:path w="819150" h="1186814">
                  <a:moveTo>
                    <a:pt x="819150" y="0"/>
                  </a:moveTo>
                  <a:lnTo>
                    <a:pt x="0" y="0"/>
                  </a:lnTo>
                  <a:lnTo>
                    <a:pt x="0" y="1186433"/>
                  </a:lnTo>
                  <a:lnTo>
                    <a:pt x="819150" y="1186433"/>
                  </a:lnTo>
                  <a:lnTo>
                    <a:pt x="819150" y="0"/>
                  </a:lnTo>
                  <a:close/>
                </a:path>
              </a:pathLst>
            </a:custGeom>
            <a:ln w="20574">
              <a:solidFill>
                <a:srgbClr val="000000"/>
              </a:solidFill>
            </a:ln>
          </p:spPr>
          <p:txBody>
            <a:bodyPr wrap="square" lIns="0" tIns="0" rIns="0" bIns="0" rtlCol="0"/>
            <a:lstStyle/>
            <a:p/>
          </p:txBody>
        </p:sp>
      </p:grpSp>
      <p:sp>
        <p:nvSpPr>
          <p:cNvPr id="30" name="object 30"/>
          <p:cNvSpPr txBox="1"/>
          <p:nvPr/>
        </p:nvSpPr>
        <p:spPr>
          <a:xfrm>
            <a:off x="3265932" y="2610103"/>
            <a:ext cx="713105" cy="788670"/>
          </a:xfrm>
          <a:prstGeom prst="rect">
            <a:avLst/>
          </a:prstGeom>
        </p:spPr>
        <p:txBody>
          <a:bodyPr wrap="square" lIns="0" tIns="12065" rIns="0" bIns="0" rtlCol="0" vert="horz">
            <a:spAutoFit/>
          </a:bodyPr>
          <a:lstStyle/>
          <a:p>
            <a:pPr algn="just" marR="5080">
              <a:lnSpc>
                <a:spcPct val="102200"/>
              </a:lnSpc>
              <a:spcBef>
                <a:spcPts val="95"/>
              </a:spcBef>
            </a:pP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  </a:t>
            </a:r>
            <a:r>
              <a:rPr dirty="0" sz="700" b="1">
                <a:latin typeface="Arial"/>
                <a:cs typeface="Arial"/>
              </a:rPr>
              <a:t>xx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a:t>
            </a:r>
            <a:r>
              <a:rPr dirty="0" sz="700" spc="-5" b="1">
                <a:latin typeface="Arial"/>
                <a:cs typeface="Arial"/>
              </a:rPr>
              <a:t>x</a:t>
            </a:r>
            <a:r>
              <a:rPr dirty="0" sz="700" b="1">
                <a:latin typeface="Arial"/>
                <a:cs typeface="Arial"/>
              </a:rPr>
              <a:t>xx</a:t>
            </a:r>
            <a:r>
              <a:rPr dirty="0" sz="700" spc="-5" b="1">
                <a:latin typeface="Arial"/>
                <a:cs typeface="Arial"/>
              </a:rPr>
              <a:t>x</a:t>
            </a:r>
            <a:r>
              <a:rPr dirty="0" sz="700" b="1">
                <a:latin typeface="Arial"/>
                <a:cs typeface="Arial"/>
              </a:rPr>
              <a:t>xx  </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a:t>
            </a:r>
            <a:r>
              <a:rPr dirty="0" sz="700" spc="-5" b="1">
                <a:latin typeface="Arial"/>
                <a:cs typeface="Arial"/>
              </a:rPr>
              <a:t>v</a:t>
            </a:r>
            <a:r>
              <a:rPr dirty="0" sz="700" b="1">
                <a:latin typeface="Arial"/>
                <a:cs typeface="Arial"/>
              </a:rPr>
              <a:t>vv</a:t>
            </a:r>
            <a:r>
              <a:rPr dirty="0" sz="700" spc="-5" b="1">
                <a:latin typeface="Arial"/>
                <a:cs typeface="Arial"/>
              </a:rPr>
              <a:t>v</a:t>
            </a:r>
            <a:r>
              <a:rPr dirty="0" sz="700" b="1">
                <a:latin typeface="Arial"/>
                <a:cs typeface="Arial"/>
              </a:rPr>
              <a:t>v</a:t>
            </a:r>
            <a:r>
              <a:rPr dirty="0" sz="700" spc="5" b="1">
                <a:latin typeface="Arial"/>
                <a:cs typeface="Arial"/>
              </a:rPr>
              <a:t>v</a:t>
            </a:r>
            <a:endParaRPr sz="700">
              <a:latin typeface="Arial"/>
              <a:cs typeface="Arial"/>
            </a:endParaRPr>
          </a:p>
        </p:txBody>
      </p:sp>
      <p:sp>
        <p:nvSpPr>
          <p:cNvPr id="31" name="object 31"/>
          <p:cNvSpPr txBox="1"/>
          <p:nvPr/>
        </p:nvSpPr>
        <p:spPr>
          <a:xfrm>
            <a:off x="2319527" y="2815589"/>
            <a:ext cx="798195" cy="283210"/>
          </a:xfrm>
          <a:prstGeom prst="rect">
            <a:avLst/>
          </a:prstGeom>
          <a:solidFill>
            <a:srgbClr val="CCFFCC"/>
          </a:solidFill>
          <a:ln w="20574">
            <a:solidFill>
              <a:srgbClr val="000000"/>
            </a:solidFill>
          </a:ln>
        </p:spPr>
        <p:txBody>
          <a:bodyPr wrap="square" lIns="0" tIns="37465" rIns="0" bIns="0" rtlCol="0" vert="horz">
            <a:spAutoFit/>
          </a:bodyPr>
          <a:lstStyle/>
          <a:p>
            <a:pPr marL="75565">
              <a:lnSpc>
                <a:spcPct val="100000"/>
              </a:lnSpc>
              <a:spcBef>
                <a:spcPts val="295"/>
              </a:spcBef>
            </a:pPr>
            <a:r>
              <a:rPr dirty="0" sz="1300" spc="-10" b="1">
                <a:latin typeface="Arial"/>
                <a:cs typeface="Arial"/>
              </a:rPr>
              <a:t>Network</a:t>
            </a:r>
            <a:endParaRPr sz="1300">
              <a:latin typeface="Arial"/>
              <a:cs typeface="Arial"/>
            </a:endParaRPr>
          </a:p>
        </p:txBody>
      </p:sp>
      <p:grpSp>
        <p:nvGrpSpPr>
          <p:cNvPr id="32" name="object 32"/>
          <p:cNvGrpSpPr/>
          <p:nvPr/>
        </p:nvGrpSpPr>
        <p:grpSpPr>
          <a:xfrm>
            <a:off x="1601152" y="2581846"/>
            <a:ext cx="4912995" cy="2346325"/>
            <a:chOff x="1601152" y="2581846"/>
            <a:chExt cx="4912995" cy="2346325"/>
          </a:xfrm>
        </p:grpSpPr>
        <p:sp>
          <p:nvSpPr>
            <p:cNvPr id="33" name="object 33"/>
            <p:cNvSpPr/>
            <p:nvPr/>
          </p:nvSpPr>
          <p:spPr>
            <a:xfrm>
              <a:off x="2388107" y="2592323"/>
              <a:ext cx="589280" cy="187960"/>
            </a:xfrm>
            <a:custGeom>
              <a:avLst/>
              <a:gdLst/>
              <a:ahLst/>
              <a:cxnLst/>
              <a:rect l="l" t="t" r="r" b="b"/>
              <a:pathLst>
                <a:path w="589280" h="187960">
                  <a:moveTo>
                    <a:pt x="0" y="93725"/>
                  </a:moveTo>
                  <a:lnTo>
                    <a:pt x="140208" y="93725"/>
                  </a:lnTo>
                  <a:lnTo>
                    <a:pt x="186690" y="0"/>
                  </a:lnTo>
                  <a:lnTo>
                    <a:pt x="373380" y="187451"/>
                  </a:lnTo>
                  <a:lnTo>
                    <a:pt x="467106" y="93725"/>
                  </a:lnTo>
                  <a:lnTo>
                    <a:pt x="589026" y="93725"/>
                  </a:lnTo>
                </a:path>
              </a:pathLst>
            </a:custGeom>
            <a:ln w="20574">
              <a:solidFill>
                <a:srgbClr val="000000"/>
              </a:solidFill>
            </a:ln>
          </p:spPr>
          <p:txBody>
            <a:bodyPr wrap="square" lIns="0" tIns="0" rIns="0" bIns="0" rtlCol="0"/>
            <a:lstStyle/>
            <a:p/>
          </p:txBody>
        </p:sp>
        <p:sp>
          <p:nvSpPr>
            <p:cNvPr id="34" name="object 34"/>
            <p:cNvSpPr/>
            <p:nvPr/>
          </p:nvSpPr>
          <p:spPr>
            <a:xfrm>
              <a:off x="2975609" y="2653283"/>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35" name="object 35"/>
            <p:cNvSpPr/>
            <p:nvPr/>
          </p:nvSpPr>
          <p:spPr>
            <a:xfrm>
              <a:off x="1611629" y="4341876"/>
              <a:ext cx="589280" cy="187960"/>
            </a:xfrm>
            <a:custGeom>
              <a:avLst/>
              <a:gdLst/>
              <a:ahLst/>
              <a:cxnLst/>
              <a:rect l="l" t="t" r="r" b="b"/>
              <a:pathLst>
                <a:path w="589280" h="187960">
                  <a:moveTo>
                    <a:pt x="0" y="93725"/>
                  </a:moveTo>
                  <a:lnTo>
                    <a:pt x="139446" y="93725"/>
                  </a:lnTo>
                  <a:lnTo>
                    <a:pt x="186690" y="0"/>
                  </a:lnTo>
                  <a:lnTo>
                    <a:pt x="373380" y="187451"/>
                  </a:lnTo>
                  <a:lnTo>
                    <a:pt x="467106" y="93725"/>
                  </a:lnTo>
                  <a:lnTo>
                    <a:pt x="589026" y="93725"/>
                  </a:lnTo>
                </a:path>
              </a:pathLst>
            </a:custGeom>
            <a:ln w="20574">
              <a:solidFill>
                <a:srgbClr val="000000"/>
              </a:solidFill>
            </a:ln>
          </p:spPr>
          <p:txBody>
            <a:bodyPr wrap="square" lIns="0" tIns="0" rIns="0" bIns="0" rtlCol="0"/>
            <a:lstStyle/>
            <a:p/>
          </p:txBody>
        </p:sp>
        <p:sp>
          <p:nvSpPr>
            <p:cNvPr id="36" name="object 36"/>
            <p:cNvSpPr/>
            <p:nvPr/>
          </p:nvSpPr>
          <p:spPr>
            <a:xfrm>
              <a:off x="2199131" y="4402835"/>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37" name="object 37"/>
            <p:cNvSpPr/>
            <p:nvPr/>
          </p:nvSpPr>
          <p:spPr>
            <a:xfrm>
              <a:off x="5522213" y="4536185"/>
              <a:ext cx="981710" cy="381000"/>
            </a:xfrm>
            <a:custGeom>
              <a:avLst/>
              <a:gdLst/>
              <a:ahLst/>
              <a:cxnLst/>
              <a:rect l="l" t="t" r="r" b="b"/>
              <a:pathLst>
                <a:path w="981709" h="381000">
                  <a:moveTo>
                    <a:pt x="934212" y="0"/>
                  </a:moveTo>
                  <a:lnTo>
                    <a:pt x="47244" y="0"/>
                  </a:lnTo>
                  <a:lnTo>
                    <a:pt x="28932" y="3738"/>
                  </a:lnTo>
                  <a:lnTo>
                    <a:pt x="13906" y="13906"/>
                  </a:lnTo>
                  <a:lnTo>
                    <a:pt x="3738" y="28932"/>
                  </a:lnTo>
                  <a:lnTo>
                    <a:pt x="0" y="47244"/>
                  </a:lnTo>
                  <a:lnTo>
                    <a:pt x="0" y="333756"/>
                  </a:lnTo>
                  <a:lnTo>
                    <a:pt x="3738" y="352067"/>
                  </a:lnTo>
                  <a:lnTo>
                    <a:pt x="13906" y="367093"/>
                  </a:lnTo>
                  <a:lnTo>
                    <a:pt x="28932" y="377261"/>
                  </a:lnTo>
                  <a:lnTo>
                    <a:pt x="47244" y="381000"/>
                  </a:lnTo>
                  <a:lnTo>
                    <a:pt x="934212" y="381000"/>
                  </a:lnTo>
                  <a:lnTo>
                    <a:pt x="952523" y="377261"/>
                  </a:lnTo>
                  <a:lnTo>
                    <a:pt x="967549" y="367093"/>
                  </a:lnTo>
                  <a:lnTo>
                    <a:pt x="977717" y="352067"/>
                  </a:lnTo>
                  <a:lnTo>
                    <a:pt x="981456" y="333756"/>
                  </a:lnTo>
                  <a:lnTo>
                    <a:pt x="981456" y="47244"/>
                  </a:lnTo>
                  <a:lnTo>
                    <a:pt x="977717" y="28932"/>
                  </a:lnTo>
                  <a:lnTo>
                    <a:pt x="967549" y="13906"/>
                  </a:lnTo>
                  <a:lnTo>
                    <a:pt x="952523" y="3738"/>
                  </a:lnTo>
                  <a:lnTo>
                    <a:pt x="934212" y="0"/>
                  </a:lnTo>
                  <a:close/>
                </a:path>
              </a:pathLst>
            </a:custGeom>
            <a:solidFill>
              <a:srgbClr val="CCFFCC"/>
            </a:solidFill>
          </p:spPr>
          <p:txBody>
            <a:bodyPr wrap="square" lIns="0" tIns="0" rIns="0" bIns="0" rtlCol="0"/>
            <a:lstStyle/>
            <a:p/>
          </p:txBody>
        </p:sp>
        <p:sp>
          <p:nvSpPr>
            <p:cNvPr id="38" name="object 38"/>
            <p:cNvSpPr/>
            <p:nvPr/>
          </p:nvSpPr>
          <p:spPr>
            <a:xfrm>
              <a:off x="5522213" y="4536185"/>
              <a:ext cx="981710" cy="381000"/>
            </a:xfrm>
            <a:custGeom>
              <a:avLst/>
              <a:gdLst/>
              <a:ahLst/>
              <a:cxnLst/>
              <a:rect l="l" t="t" r="r" b="b"/>
              <a:pathLst>
                <a:path w="981709" h="381000">
                  <a:moveTo>
                    <a:pt x="47244" y="0"/>
                  </a:moveTo>
                  <a:lnTo>
                    <a:pt x="28932" y="3738"/>
                  </a:lnTo>
                  <a:lnTo>
                    <a:pt x="13906" y="13906"/>
                  </a:lnTo>
                  <a:lnTo>
                    <a:pt x="3738" y="28932"/>
                  </a:lnTo>
                  <a:lnTo>
                    <a:pt x="0" y="47244"/>
                  </a:lnTo>
                  <a:lnTo>
                    <a:pt x="0" y="333756"/>
                  </a:lnTo>
                  <a:lnTo>
                    <a:pt x="3738" y="352067"/>
                  </a:lnTo>
                  <a:lnTo>
                    <a:pt x="13906" y="367093"/>
                  </a:lnTo>
                  <a:lnTo>
                    <a:pt x="28932" y="377261"/>
                  </a:lnTo>
                  <a:lnTo>
                    <a:pt x="47244" y="381000"/>
                  </a:lnTo>
                  <a:lnTo>
                    <a:pt x="934212" y="381000"/>
                  </a:lnTo>
                  <a:lnTo>
                    <a:pt x="952523" y="377261"/>
                  </a:lnTo>
                  <a:lnTo>
                    <a:pt x="967549" y="367093"/>
                  </a:lnTo>
                  <a:lnTo>
                    <a:pt x="977717" y="352067"/>
                  </a:lnTo>
                  <a:lnTo>
                    <a:pt x="981456" y="333756"/>
                  </a:lnTo>
                  <a:lnTo>
                    <a:pt x="981456" y="47244"/>
                  </a:lnTo>
                  <a:lnTo>
                    <a:pt x="977717" y="28932"/>
                  </a:lnTo>
                  <a:lnTo>
                    <a:pt x="967549" y="13906"/>
                  </a:lnTo>
                  <a:lnTo>
                    <a:pt x="952523" y="3738"/>
                  </a:lnTo>
                  <a:lnTo>
                    <a:pt x="934212" y="0"/>
                  </a:lnTo>
                  <a:lnTo>
                    <a:pt x="47244" y="0"/>
                  </a:lnTo>
                  <a:close/>
                </a:path>
              </a:pathLst>
            </a:custGeom>
            <a:ln w="20574">
              <a:solidFill>
                <a:srgbClr val="000000"/>
              </a:solidFill>
            </a:ln>
          </p:spPr>
          <p:txBody>
            <a:bodyPr wrap="square" lIns="0" tIns="0" rIns="0" bIns="0" rtlCol="0"/>
            <a:lstStyle/>
            <a:p/>
          </p:txBody>
        </p:sp>
      </p:grpSp>
      <p:sp>
        <p:nvSpPr>
          <p:cNvPr id="39" name="object 39"/>
          <p:cNvSpPr txBox="1"/>
          <p:nvPr/>
        </p:nvSpPr>
        <p:spPr>
          <a:xfrm>
            <a:off x="1543050" y="4580382"/>
            <a:ext cx="797560" cy="283210"/>
          </a:xfrm>
          <a:prstGeom prst="rect">
            <a:avLst/>
          </a:prstGeom>
          <a:solidFill>
            <a:srgbClr val="CCFFCC"/>
          </a:solidFill>
          <a:ln w="20574">
            <a:solidFill>
              <a:srgbClr val="000000"/>
            </a:solidFill>
          </a:ln>
        </p:spPr>
        <p:txBody>
          <a:bodyPr wrap="square" lIns="0" tIns="36830" rIns="0" bIns="0" rtlCol="0" vert="horz">
            <a:spAutoFit/>
          </a:bodyPr>
          <a:lstStyle/>
          <a:p>
            <a:pPr marL="76200">
              <a:lnSpc>
                <a:spcPct val="100000"/>
              </a:lnSpc>
              <a:spcBef>
                <a:spcPts val="290"/>
              </a:spcBef>
            </a:pPr>
            <a:r>
              <a:rPr dirty="0" sz="1300" spc="-10" b="1">
                <a:latin typeface="Arial"/>
                <a:cs typeface="Arial"/>
              </a:rPr>
              <a:t>Network</a:t>
            </a:r>
            <a:endParaRPr sz="1300">
              <a:latin typeface="Arial"/>
              <a:cs typeface="Arial"/>
            </a:endParaRPr>
          </a:p>
        </p:txBody>
      </p:sp>
      <p:sp>
        <p:nvSpPr>
          <p:cNvPr id="40" name="object 40"/>
          <p:cNvSpPr txBox="1"/>
          <p:nvPr/>
        </p:nvSpPr>
        <p:spPr>
          <a:xfrm>
            <a:off x="2239517" y="873506"/>
            <a:ext cx="3267075" cy="636905"/>
          </a:xfrm>
          <a:prstGeom prst="rect">
            <a:avLst/>
          </a:prstGeom>
        </p:spPr>
        <p:txBody>
          <a:bodyPr wrap="square" lIns="0" tIns="12700" rIns="0" bIns="0" rtlCol="0" vert="horz">
            <a:spAutoFit/>
          </a:bodyPr>
          <a:lstStyle/>
          <a:p>
            <a:pPr marL="539750" marR="5080" indent="-540385">
              <a:lnSpc>
                <a:spcPct val="100000"/>
              </a:lnSpc>
              <a:spcBef>
                <a:spcPts val="100"/>
              </a:spcBef>
            </a:pPr>
            <a:r>
              <a:rPr dirty="0" sz="2000" b="1">
                <a:latin typeface="Arial"/>
                <a:cs typeface="Arial"/>
              </a:rPr>
              <a:t>Remote Dependencies</a:t>
            </a:r>
            <a:r>
              <a:rPr dirty="0" sz="2000" spc="-50" b="1">
                <a:latin typeface="Arial"/>
                <a:cs typeface="Arial"/>
              </a:rPr>
              <a:t> </a:t>
            </a:r>
            <a:r>
              <a:rPr dirty="0" sz="2000" b="1">
                <a:latin typeface="Arial"/>
                <a:cs typeface="Arial"/>
              </a:rPr>
              <a:t>and  </a:t>
            </a:r>
            <a:r>
              <a:rPr dirty="0" sz="2000" spc="-5" b="1">
                <a:latin typeface="Arial"/>
                <a:cs typeface="Arial"/>
              </a:rPr>
              <a:t>Time Stamp</a:t>
            </a:r>
            <a:r>
              <a:rPr dirty="0" sz="2000" spc="-20" b="1">
                <a:latin typeface="Arial"/>
                <a:cs typeface="Arial"/>
              </a:rPr>
              <a:t> </a:t>
            </a:r>
            <a:r>
              <a:rPr dirty="0" sz="2000" spc="-5" b="1">
                <a:latin typeface="Arial"/>
                <a:cs typeface="Arial"/>
              </a:rPr>
              <a:t>Mode</a:t>
            </a:r>
            <a:endParaRPr sz="2000">
              <a:latin typeface="Arial"/>
              <a:cs typeface="Arial"/>
            </a:endParaRPr>
          </a:p>
        </p:txBody>
      </p:sp>
      <p:sp>
        <p:nvSpPr>
          <p:cNvPr id="41" name="object 41"/>
          <p:cNvSpPr txBox="1"/>
          <p:nvPr/>
        </p:nvSpPr>
        <p:spPr>
          <a:xfrm>
            <a:off x="5635752" y="4518152"/>
            <a:ext cx="767080" cy="389255"/>
          </a:xfrm>
          <a:prstGeom prst="rect">
            <a:avLst/>
          </a:prstGeom>
        </p:spPr>
        <p:txBody>
          <a:bodyPr wrap="square" lIns="0" tIns="43180" rIns="0" bIns="0" rtlCol="0" vert="horz">
            <a:spAutoFit/>
          </a:bodyPr>
          <a:lstStyle/>
          <a:p>
            <a:pPr marL="90170" marR="5080" indent="-90805">
              <a:lnSpc>
                <a:spcPts val="1310"/>
              </a:lnSpc>
              <a:spcBef>
                <a:spcPts val="340"/>
              </a:spcBef>
            </a:pPr>
            <a:r>
              <a:rPr dirty="0" sz="1300" spc="-10" b="1">
                <a:latin typeface="Arial"/>
                <a:cs typeface="Arial"/>
              </a:rPr>
              <a:t>Definition  </a:t>
            </a:r>
            <a:r>
              <a:rPr dirty="0" sz="1300" spc="-10" b="1">
                <a:latin typeface="Arial"/>
                <a:cs typeface="Arial"/>
              </a:rPr>
              <a:t>change</a:t>
            </a:r>
            <a:endParaRPr sz="1300">
              <a:latin typeface="Arial"/>
              <a:cs typeface="Arial"/>
            </a:endParaRPr>
          </a:p>
        </p:txBody>
      </p:sp>
      <p:grpSp>
        <p:nvGrpSpPr>
          <p:cNvPr id="42" name="object 42"/>
          <p:cNvGrpSpPr/>
          <p:nvPr/>
        </p:nvGrpSpPr>
        <p:grpSpPr>
          <a:xfrm>
            <a:off x="5558409" y="4237101"/>
            <a:ext cx="897890" cy="238760"/>
            <a:chOff x="5558409" y="4237101"/>
            <a:chExt cx="897890" cy="238760"/>
          </a:xfrm>
        </p:grpSpPr>
        <p:sp>
          <p:nvSpPr>
            <p:cNvPr id="43" name="object 43"/>
            <p:cNvSpPr/>
            <p:nvPr/>
          </p:nvSpPr>
          <p:spPr>
            <a:xfrm>
              <a:off x="5568696" y="4247388"/>
              <a:ext cx="877569" cy="218440"/>
            </a:xfrm>
            <a:custGeom>
              <a:avLst/>
              <a:gdLst/>
              <a:ahLst/>
              <a:cxnLst/>
              <a:rect l="l" t="t" r="r" b="b"/>
              <a:pathLst>
                <a:path w="877570" h="218439">
                  <a:moveTo>
                    <a:pt x="877062" y="0"/>
                  </a:moveTo>
                  <a:lnTo>
                    <a:pt x="0" y="0"/>
                  </a:lnTo>
                  <a:lnTo>
                    <a:pt x="0" y="217932"/>
                  </a:lnTo>
                  <a:lnTo>
                    <a:pt x="877062" y="217932"/>
                  </a:lnTo>
                  <a:lnTo>
                    <a:pt x="877062" y="0"/>
                  </a:lnTo>
                  <a:close/>
                </a:path>
              </a:pathLst>
            </a:custGeom>
            <a:solidFill>
              <a:srgbClr val="999999"/>
            </a:solidFill>
          </p:spPr>
          <p:txBody>
            <a:bodyPr wrap="square" lIns="0" tIns="0" rIns="0" bIns="0" rtlCol="0"/>
            <a:lstStyle/>
            <a:p/>
          </p:txBody>
        </p:sp>
        <p:sp>
          <p:nvSpPr>
            <p:cNvPr id="44" name="object 44"/>
            <p:cNvSpPr/>
            <p:nvPr/>
          </p:nvSpPr>
          <p:spPr>
            <a:xfrm>
              <a:off x="5568696" y="4247388"/>
              <a:ext cx="877569" cy="218440"/>
            </a:xfrm>
            <a:custGeom>
              <a:avLst/>
              <a:gdLst/>
              <a:ahLst/>
              <a:cxnLst/>
              <a:rect l="l" t="t" r="r" b="b"/>
              <a:pathLst>
                <a:path w="877570" h="218439">
                  <a:moveTo>
                    <a:pt x="877062" y="0"/>
                  </a:moveTo>
                  <a:lnTo>
                    <a:pt x="0" y="0"/>
                  </a:lnTo>
                  <a:lnTo>
                    <a:pt x="0" y="217932"/>
                  </a:lnTo>
                  <a:lnTo>
                    <a:pt x="877062" y="217932"/>
                  </a:lnTo>
                  <a:lnTo>
                    <a:pt x="877062" y="0"/>
                  </a:lnTo>
                  <a:close/>
                </a:path>
              </a:pathLst>
            </a:custGeom>
            <a:ln w="20574">
              <a:solidFill>
                <a:srgbClr val="000000"/>
              </a:solidFill>
            </a:ln>
          </p:spPr>
          <p:txBody>
            <a:bodyPr wrap="square" lIns="0" tIns="0" rIns="0" bIns="0" rtlCol="0"/>
            <a:lstStyle/>
            <a:p/>
          </p:txBody>
        </p:sp>
      </p:grpSp>
      <p:sp>
        <p:nvSpPr>
          <p:cNvPr id="45" name="object 45"/>
          <p:cNvSpPr txBox="1"/>
          <p:nvPr/>
        </p:nvSpPr>
        <p:spPr>
          <a:xfrm>
            <a:off x="4516373" y="3500882"/>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50" name="object 5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1" name="object 51"/>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8</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6" name="object 46"/>
          <p:cNvSpPr txBox="1"/>
          <p:nvPr/>
        </p:nvSpPr>
        <p:spPr>
          <a:xfrm>
            <a:off x="3252261" y="3500882"/>
            <a:ext cx="69659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INVALID</a:t>
            </a:r>
            <a:endParaRPr sz="1300">
              <a:latin typeface="Courier New"/>
              <a:cs typeface="Courier New"/>
            </a:endParaRPr>
          </a:p>
        </p:txBody>
      </p:sp>
      <p:sp>
        <p:nvSpPr>
          <p:cNvPr id="47" name="object 47"/>
          <p:cNvSpPr txBox="1"/>
          <p:nvPr/>
        </p:nvSpPr>
        <p:spPr>
          <a:xfrm>
            <a:off x="1597906" y="3500882"/>
            <a:ext cx="5016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VALID</a:t>
            </a:r>
            <a:endParaRPr sz="1300">
              <a:latin typeface="Courier New"/>
              <a:cs typeface="Courier New"/>
            </a:endParaRPr>
          </a:p>
        </p:txBody>
      </p:sp>
      <p:sp>
        <p:nvSpPr>
          <p:cNvPr id="48" name="object 48"/>
          <p:cNvSpPr txBox="1"/>
          <p:nvPr/>
        </p:nvSpPr>
        <p:spPr>
          <a:xfrm>
            <a:off x="731012" y="5608160"/>
            <a:ext cx="6263005" cy="209740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Remote Dependencies </a:t>
            </a:r>
            <a:r>
              <a:rPr dirty="0" sz="1300" b="1">
                <a:latin typeface="Arial"/>
                <a:cs typeface="Arial"/>
              </a:rPr>
              <a:t>and </a:t>
            </a:r>
            <a:r>
              <a:rPr dirty="0" sz="1300" spc="-5" b="1">
                <a:latin typeface="Arial"/>
                <a:cs typeface="Arial"/>
              </a:rPr>
              <a:t>Time Stamp </a:t>
            </a:r>
            <a:r>
              <a:rPr dirty="0" sz="1300" b="1">
                <a:latin typeface="Arial"/>
                <a:cs typeface="Arial"/>
              </a:rPr>
              <a:t>Mode</a:t>
            </a:r>
            <a:r>
              <a:rPr dirty="0" sz="1300" spc="15" b="1">
                <a:latin typeface="Arial"/>
                <a:cs typeface="Arial"/>
              </a:rPr>
              <a:t> </a:t>
            </a:r>
            <a:r>
              <a:rPr dirty="0" sz="1300" b="1">
                <a:latin typeface="Arial"/>
                <a:cs typeface="Arial"/>
              </a:rPr>
              <a:t>(continued)</a:t>
            </a:r>
            <a:endParaRPr sz="1300">
              <a:latin typeface="Arial"/>
              <a:cs typeface="Arial"/>
            </a:endParaRPr>
          </a:p>
          <a:p>
            <a:pPr marL="136525" marR="123189">
              <a:lnSpc>
                <a:spcPct val="100000"/>
              </a:lnSpc>
              <a:spcBef>
                <a:spcPts val="365"/>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in </a:t>
            </a:r>
            <a:r>
              <a:rPr dirty="0" sz="1300">
                <a:latin typeface="Times New Roman"/>
                <a:cs typeface="Times New Roman"/>
              </a:rPr>
              <a:t>the slide, the definition of the table changes. </a:t>
            </a:r>
            <a:r>
              <a:rPr dirty="0" sz="1300" spc="-5">
                <a:latin typeface="Times New Roman"/>
                <a:cs typeface="Times New Roman"/>
              </a:rPr>
              <a:t>Therefore, </a:t>
            </a:r>
            <a:r>
              <a:rPr dirty="0" sz="1300">
                <a:latin typeface="Times New Roman"/>
                <a:cs typeface="Times New Roman"/>
              </a:rPr>
              <a:t>all its dependent  units are marked as </a:t>
            </a:r>
            <a:r>
              <a:rPr dirty="0" sz="1300" spc="-5">
                <a:latin typeface="Times New Roman"/>
                <a:cs typeface="Times New Roman"/>
              </a:rPr>
              <a:t>invalid </a:t>
            </a:r>
            <a:r>
              <a:rPr dirty="0" sz="1300">
                <a:latin typeface="Times New Roman"/>
                <a:cs typeface="Times New Roman"/>
              </a:rPr>
              <a:t>and </a:t>
            </a:r>
            <a:r>
              <a:rPr dirty="0" sz="1300" spc="-5">
                <a:latin typeface="Times New Roman"/>
                <a:cs typeface="Times New Roman"/>
              </a:rPr>
              <a:t>must </a:t>
            </a:r>
            <a:r>
              <a:rPr dirty="0" sz="1300">
                <a:latin typeface="Times New Roman"/>
                <a:cs typeface="Times New Roman"/>
              </a:rPr>
              <a:t>be recompiled before they can be</a:t>
            </a:r>
            <a:r>
              <a:rPr dirty="0" sz="1300" spc="5">
                <a:latin typeface="Times New Roman"/>
                <a:cs typeface="Times New Roman"/>
              </a:rPr>
              <a:t> </a:t>
            </a:r>
            <a:r>
              <a:rPr dirty="0" sz="1300">
                <a:latin typeface="Times New Roman"/>
                <a:cs typeface="Times New Roman"/>
              </a:rPr>
              <a:t>run.</a:t>
            </a:r>
            <a:endParaRPr sz="1300">
              <a:latin typeface="Times New Roman"/>
              <a:cs typeface="Times New Roman"/>
            </a:endParaRPr>
          </a:p>
          <a:p>
            <a:pPr marL="507365" marR="288290" indent="-248285">
              <a:lnSpc>
                <a:spcPts val="1550"/>
              </a:lnSpc>
              <a:spcBef>
                <a:spcPts val="55"/>
              </a:spcBef>
              <a:buChar char="•"/>
              <a:tabLst>
                <a:tab pos="507365" algn="l"/>
                <a:tab pos="508000" algn="l"/>
              </a:tabLst>
            </a:pPr>
            <a:r>
              <a:rPr dirty="0" sz="1300">
                <a:latin typeface="Times New Roman"/>
                <a:cs typeface="Times New Roman"/>
              </a:rPr>
              <a:t>When remote objects change, it is strongly recommended that you </a:t>
            </a:r>
            <a:r>
              <a:rPr dirty="0" sz="1300" spc="-5">
                <a:latin typeface="Times New Roman"/>
                <a:cs typeface="Times New Roman"/>
              </a:rPr>
              <a:t>recompile </a:t>
            </a:r>
            <a:r>
              <a:rPr dirty="0" sz="1300">
                <a:latin typeface="Times New Roman"/>
                <a:cs typeface="Times New Roman"/>
              </a:rPr>
              <a:t>local  dependent objects </a:t>
            </a:r>
            <a:r>
              <a:rPr dirty="0" sz="1300" spc="-5">
                <a:latin typeface="Times New Roman"/>
                <a:cs typeface="Times New Roman"/>
              </a:rPr>
              <a:t>manually </a:t>
            </a:r>
            <a:r>
              <a:rPr dirty="0" sz="1300">
                <a:latin typeface="Times New Roman"/>
                <a:cs typeface="Times New Roman"/>
              </a:rPr>
              <a:t>in order to avoid disrupting</a:t>
            </a:r>
            <a:r>
              <a:rPr dirty="0" sz="1300" spc="15">
                <a:latin typeface="Times New Roman"/>
                <a:cs typeface="Times New Roman"/>
              </a:rPr>
              <a:t> </a:t>
            </a:r>
            <a:r>
              <a:rPr dirty="0" sz="1300" spc="-5">
                <a:latin typeface="Times New Roman"/>
                <a:cs typeface="Times New Roman"/>
              </a:rPr>
              <a:t>production.</a:t>
            </a:r>
            <a:endParaRPr sz="1300">
              <a:latin typeface="Times New Roman"/>
              <a:cs typeface="Times New Roman"/>
            </a:endParaRPr>
          </a:p>
          <a:p>
            <a:pPr marL="507365" indent="-248285">
              <a:lnSpc>
                <a:spcPts val="1515"/>
              </a:lnSpc>
              <a:buChar char="•"/>
              <a:tabLst>
                <a:tab pos="507365" algn="l"/>
                <a:tab pos="508000" algn="l"/>
              </a:tabLst>
            </a:pPr>
            <a:r>
              <a:rPr dirty="0" sz="1300">
                <a:latin typeface="Times New Roman"/>
                <a:cs typeface="Times New Roman"/>
              </a:rPr>
              <a:t>The remote dependency mechanism is different from the automatic local</a:t>
            </a:r>
            <a:r>
              <a:rPr dirty="0" sz="1300" spc="-15">
                <a:latin typeface="Times New Roman"/>
                <a:cs typeface="Times New Roman"/>
              </a:rPr>
              <a:t> </a:t>
            </a:r>
            <a:r>
              <a:rPr dirty="0" sz="1300">
                <a:latin typeface="Times New Roman"/>
                <a:cs typeface="Times New Roman"/>
              </a:rPr>
              <a:t>dependency</a:t>
            </a:r>
            <a:endParaRPr sz="1300">
              <a:latin typeface="Times New Roman"/>
              <a:cs typeface="Times New Roman"/>
            </a:endParaRPr>
          </a:p>
          <a:p>
            <a:pPr marL="508000" marR="5080" indent="-635">
              <a:lnSpc>
                <a:spcPct val="100000"/>
              </a:lnSpc>
            </a:pPr>
            <a:r>
              <a:rPr dirty="0" sz="1300">
                <a:latin typeface="Times New Roman"/>
                <a:cs typeface="Times New Roman"/>
              </a:rPr>
              <a:t>mechanism already </a:t>
            </a:r>
            <a:r>
              <a:rPr dirty="0" sz="1300" spc="-5">
                <a:latin typeface="Times New Roman"/>
                <a:cs typeface="Times New Roman"/>
              </a:rPr>
              <a:t>discussed. </a:t>
            </a:r>
            <a:r>
              <a:rPr dirty="0" sz="1300">
                <a:latin typeface="Times New Roman"/>
                <a:cs typeface="Times New Roman"/>
              </a:rPr>
              <a:t>The first time a recompiled remote subprogram is  invoked by a local subprogram, you get an execution error and the local subprogram is  invalidated; the second time it is invoked, </a:t>
            </a:r>
            <a:r>
              <a:rPr dirty="0" sz="1300" spc="-5">
                <a:latin typeface="Times New Roman"/>
                <a:cs typeface="Times New Roman"/>
              </a:rPr>
              <a:t>implicit </a:t>
            </a:r>
            <a:r>
              <a:rPr dirty="0" sz="1300">
                <a:latin typeface="Times New Roman"/>
                <a:cs typeface="Times New Roman"/>
              </a:rPr>
              <a:t>automatic recompilation takes  place.</a:t>
            </a:r>
            <a:endParaRPr sz="1300">
              <a:latin typeface="Times New Roman"/>
              <a:cs typeface="Times New Roman"/>
            </a:endParaRPr>
          </a:p>
        </p:txBody>
      </p:sp>
      <p:sp>
        <p:nvSpPr>
          <p:cNvPr id="49" name="object 4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950085" marR="1981200" indent="1270">
              <a:lnSpc>
                <a:spcPct val="100000"/>
              </a:lnSpc>
            </a:pPr>
            <a:r>
              <a:rPr dirty="0" sz="2000" spc="-5" b="1">
                <a:latin typeface="Arial"/>
                <a:cs typeface="Arial"/>
              </a:rPr>
              <a:t>Remote </a:t>
            </a:r>
            <a:r>
              <a:rPr dirty="0" sz="2000" b="1">
                <a:latin typeface="Arial"/>
                <a:cs typeface="Arial"/>
              </a:rPr>
              <a:t>Procedure B  </a:t>
            </a:r>
            <a:r>
              <a:rPr dirty="0" sz="2000" spc="-5" b="1">
                <a:latin typeface="Arial"/>
                <a:cs typeface="Arial"/>
              </a:rPr>
              <a:t>Compiles at 8:00</a:t>
            </a:r>
            <a:r>
              <a:rPr dirty="0" sz="2000" spc="-40" b="1">
                <a:latin typeface="Arial"/>
                <a:cs typeface="Arial"/>
              </a:rPr>
              <a:t> </a:t>
            </a:r>
            <a:r>
              <a:rPr dirty="0" sz="2000" spc="-5" b="1">
                <a:latin typeface="Arial"/>
                <a:cs typeface="Arial"/>
              </a:rPr>
              <a:t>a.m.</a:t>
            </a:r>
            <a:endParaRPr sz="2000">
              <a:latin typeface="Arial"/>
              <a:cs typeface="Arial"/>
            </a:endParaRPr>
          </a:p>
          <a:p>
            <a:pPr>
              <a:lnSpc>
                <a:spcPct val="100000"/>
              </a:lnSpc>
              <a:spcBef>
                <a:spcPts val="5"/>
              </a:spcBef>
            </a:pPr>
            <a:endParaRPr sz="3150">
              <a:latin typeface="Arial"/>
              <a:cs typeface="Arial"/>
            </a:endParaRPr>
          </a:p>
          <a:p>
            <a:pPr algn="ctr">
              <a:lnSpc>
                <a:spcPct val="100000"/>
              </a:lnSpc>
              <a:spcBef>
                <a:spcPts val="5"/>
              </a:spcBef>
            </a:pPr>
            <a:r>
              <a:rPr dirty="0" sz="1300" spc="-10" b="1">
                <a:latin typeface="Arial"/>
                <a:cs typeface="Arial"/>
              </a:rPr>
              <a:t>Remote procedure</a:t>
            </a:r>
            <a:r>
              <a:rPr dirty="0" sz="1300" spc="-15" b="1">
                <a:latin typeface="Arial"/>
                <a:cs typeface="Arial"/>
              </a:rPr>
              <a:t> </a:t>
            </a:r>
            <a:r>
              <a:rPr dirty="0" sz="1300" spc="-10" b="1">
                <a:latin typeface="Arial"/>
                <a:cs typeface="Arial"/>
              </a:rPr>
              <a:t>B</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30"/>
              </a:spcBef>
            </a:pPr>
            <a:endParaRPr sz="1150">
              <a:latin typeface="Arial"/>
              <a:cs typeface="Arial"/>
            </a:endParaRPr>
          </a:p>
          <a:p>
            <a:pPr algn="ctr">
              <a:lnSpc>
                <a:spcPct val="100000"/>
              </a:lnSpc>
            </a:pPr>
            <a:r>
              <a:rPr dirty="0" sz="1300" spc="-10" b="1">
                <a:latin typeface="Arial"/>
                <a:cs typeface="Arial"/>
              </a:rPr>
              <a:t>Valid</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0"/>
              </a:spcBef>
            </a:pPr>
            <a:endParaRPr sz="19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p:nvPr/>
        </p:nvSpPr>
        <p:spPr>
          <a:xfrm>
            <a:off x="3126485" y="2247138"/>
            <a:ext cx="1515745" cy="2021205"/>
          </a:xfrm>
          <a:custGeom>
            <a:avLst/>
            <a:gdLst/>
            <a:ahLst/>
            <a:cxnLst/>
            <a:rect l="l" t="t" r="r" b="b"/>
            <a:pathLst>
              <a:path w="1515745" h="2021204">
                <a:moveTo>
                  <a:pt x="1515618" y="0"/>
                </a:moveTo>
                <a:lnTo>
                  <a:pt x="0" y="0"/>
                </a:lnTo>
                <a:lnTo>
                  <a:pt x="0" y="2020824"/>
                </a:lnTo>
                <a:lnTo>
                  <a:pt x="1515618" y="2020824"/>
                </a:lnTo>
                <a:lnTo>
                  <a:pt x="1515618" y="0"/>
                </a:lnTo>
                <a:close/>
              </a:path>
            </a:pathLst>
          </a:custGeom>
          <a:solidFill>
            <a:srgbClr val="99CCFF"/>
          </a:solidFill>
        </p:spPr>
        <p:txBody>
          <a:bodyPr wrap="square" lIns="0" tIns="0" rIns="0" bIns="0" rtlCol="0"/>
          <a:lstStyle/>
          <a:p/>
        </p:txBody>
      </p:sp>
      <p:sp>
        <p:nvSpPr>
          <p:cNvPr id="5" name="object 5"/>
          <p:cNvSpPr txBox="1"/>
          <p:nvPr/>
        </p:nvSpPr>
        <p:spPr>
          <a:xfrm>
            <a:off x="3126485" y="2247138"/>
            <a:ext cx="1515745" cy="2021205"/>
          </a:xfrm>
          <a:prstGeom prst="rect">
            <a:avLst/>
          </a:prstGeom>
          <a:ln w="20574">
            <a:solidFill>
              <a:srgbClr val="000000"/>
            </a:solidFill>
          </a:ln>
        </p:spPr>
        <p:txBody>
          <a:bodyPr wrap="square" lIns="0" tIns="0" rIns="0" bIns="0" rtlCol="0" vert="horz">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750">
              <a:latin typeface="Times New Roman"/>
              <a:cs typeface="Times New Roman"/>
            </a:endParaRPr>
          </a:p>
          <a:p>
            <a:pPr marL="389890">
              <a:lnSpc>
                <a:spcPct val="100000"/>
              </a:lnSpc>
            </a:pPr>
            <a:r>
              <a:rPr dirty="0" sz="1300" spc="-15" b="1">
                <a:latin typeface="Arial"/>
                <a:cs typeface="Arial"/>
              </a:rPr>
              <a:t>Compiles</a:t>
            </a:r>
            <a:endParaRPr sz="1300">
              <a:latin typeface="Arial"/>
              <a:cs typeface="Arial"/>
            </a:endParaRPr>
          </a:p>
        </p:txBody>
      </p:sp>
      <p:grpSp>
        <p:nvGrpSpPr>
          <p:cNvPr id="6" name="object 6"/>
          <p:cNvGrpSpPr/>
          <p:nvPr/>
        </p:nvGrpSpPr>
        <p:grpSpPr>
          <a:xfrm>
            <a:off x="3256788" y="2319527"/>
            <a:ext cx="1258570" cy="1267460"/>
            <a:chOff x="3256788" y="2319527"/>
            <a:chExt cx="1258570" cy="1267460"/>
          </a:xfrm>
        </p:grpSpPr>
        <p:sp>
          <p:nvSpPr>
            <p:cNvPr id="7" name="object 7"/>
            <p:cNvSpPr/>
            <p:nvPr/>
          </p:nvSpPr>
          <p:spPr>
            <a:xfrm>
              <a:off x="3277362" y="2340101"/>
              <a:ext cx="1217295" cy="1226185"/>
            </a:xfrm>
            <a:custGeom>
              <a:avLst/>
              <a:gdLst/>
              <a:ahLst/>
              <a:cxnLst/>
              <a:rect l="l" t="t" r="r" b="b"/>
              <a:pathLst>
                <a:path w="1217295" h="1226185">
                  <a:moveTo>
                    <a:pt x="608076" y="0"/>
                  </a:move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close/>
                </a:path>
              </a:pathLst>
            </a:custGeom>
            <a:solidFill>
              <a:srgbClr val="FFFFFF"/>
            </a:solidFill>
          </p:spPr>
          <p:txBody>
            <a:bodyPr wrap="square" lIns="0" tIns="0" rIns="0" bIns="0" rtlCol="0"/>
            <a:lstStyle/>
            <a:p/>
          </p:txBody>
        </p:sp>
        <p:sp>
          <p:nvSpPr>
            <p:cNvPr id="8" name="object 8"/>
            <p:cNvSpPr/>
            <p:nvPr/>
          </p:nvSpPr>
          <p:spPr>
            <a:xfrm>
              <a:off x="3277362" y="2340101"/>
              <a:ext cx="1217295" cy="1226185"/>
            </a:xfrm>
            <a:custGeom>
              <a:avLst/>
              <a:gdLst/>
              <a:ahLst/>
              <a:cxnLst/>
              <a:rect l="l" t="t" r="r" b="b"/>
              <a:pathLst>
                <a:path w="1217295" h="1226185">
                  <a:moveTo>
                    <a:pt x="1216914" y="612648"/>
                  </a:move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close/>
                </a:path>
              </a:pathLst>
            </a:custGeom>
            <a:ln w="41148">
              <a:solidFill>
                <a:srgbClr val="000000"/>
              </a:solidFill>
            </a:ln>
          </p:spPr>
          <p:txBody>
            <a:bodyPr wrap="square" lIns="0" tIns="0" rIns="0" bIns="0" rtlCol="0"/>
            <a:lstStyle/>
            <a:p/>
          </p:txBody>
        </p:sp>
        <p:sp>
          <p:nvSpPr>
            <p:cNvPr id="9" name="object 9"/>
            <p:cNvSpPr/>
            <p:nvPr/>
          </p:nvSpPr>
          <p:spPr>
            <a:xfrm>
              <a:off x="3897630" y="2487929"/>
              <a:ext cx="0" cy="532130"/>
            </a:xfrm>
            <a:custGeom>
              <a:avLst/>
              <a:gdLst/>
              <a:ahLst/>
              <a:cxnLst/>
              <a:rect l="l" t="t" r="r" b="b"/>
              <a:pathLst>
                <a:path w="0" h="532130">
                  <a:moveTo>
                    <a:pt x="0" y="0"/>
                  </a:moveTo>
                  <a:lnTo>
                    <a:pt x="0" y="531876"/>
                  </a:lnTo>
                </a:path>
              </a:pathLst>
            </a:custGeom>
            <a:ln w="20574">
              <a:solidFill>
                <a:srgbClr val="000000"/>
              </a:solidFill>
            </a:ln>
          </p:spPr>
          <p:txBody>
            <a:bodyPr wrap="square" lIns="0" tIns="0" rIns="0" bIns="0" rtlCol="0"/>
            <a:lstStyle/>
            <a:p/>
          </p:txBody>
        </p:sp>
        <p:sp>
          <p:nvSpPr>
            <p:cNvPr id="10" name="object 10"/>
            <p:cNvSpPr/>
            <p:nvPr/>
          </p:nvSpPr>
          <p:spPr>
            <a:xfrm>
              <a:off x="3550920" y="3014472"/>
              <a:ext cx="330835" cy="159385"/>
            </a:xfrm>
            <a:custGeom>
              <a:avLst/>
              <a:gdLst/>
              <a:ahLst/>
              <a:cxnLst/>
              <a:rect l="l" t="t" r="r" b="b"/>
              <a:pathLst>
                <a:path w="330835" h="159385">
                  <a:moveTo>
                    <a:pt x="330708" y="0"/>
                  </a:moveTo>
                  <a:lnTo>
                    <a:pt x="0" y="159258"/>
                  </a:lnTo>
                </a:path>
              </a:pathLst>
            </a:custGeom>
            <a:ln w="20574">
              <a:solidFill>
                <a:srgbClr val="000000"/>
              </a:solidFill>
            </a:ln>
          </p:spPr>
          <p:txBody>
            <a:bodyPr wrap="square" lIns="0" tIns="0" rIns="0" bIns="0" rtlCol="0"/>
            <a:lstStyle/>
            <a:p/>
          </p:txBody>
        </p:sp>
      </p:grpSp>
      <p:sp>
        <p:nvSpPr>
          <p:cNvPr id="11" name="object 11"/>
          <p:cNvSpPr txBox="1"/>
          <p:nvPr/>
        </p:nvSpPr>
        <p:spPr>
          <a:xfrm>
            <a:off x="731012" y="5608160"/>
            <a:ext cx="6222365" cy="185166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Local </a:t>
            </a:r>
            <a:r>
              <a:rPr dirty="0" sz="1300" spc="-5" b="1">
                <a:latin typeface="Arial"/>
                <a:cs typeface="Arial"/>
              </a:rPr>
              <a:t>Procedures Referencing Remote</a:t>
            </a:r>
            <a:r>
              <a:rPr dirty="0" sz="1300" spc="-10" b="1">
                <a:latin typeface="Arial"/>
                <a:cs typeface="Arial"/>
              </a:rPr>
              <a:t> </a:t>
            </a:r>
            <a:r>
              <a:rPr dirty="0" sz="1300" spc="-5" b="1">
                <a:latin typeface="Arial"/>
                <a:cs typeface="Arial"/>
              </a:rPr>
              <a:t>Procedures</a:t>
            </a:r>
            <a:endParaRPr sz="1300">
              <a:latin typeface="Arial"/>
              <a:cs typeface="Arial"/>
            </a:endParaRPr>
          </a:p>
          <a:p>
            <a:pPr marL="136525" marR="105410">
              <a:lnSpc>
                <a:spcPct val="100000"/>
              </a:lnSpc>
              <a:spcBef>
                <a:spcPts val="365"/>
              </a:spcBef>
            </a:pPr>
            <a:r>
              <a:rPr dirty="0" sz="1300">
                <a:latin typeface="Times New Roman"/>
                <a:cs typeface="Times New Roman"/>
              </a:rPr>
              <a:t>A local procedure that references a remote procedure is </a:t>
            </a:r>
            <a:r>
              <a:rPr dirty="0" sz="1300" spc="-5">
                <a:latin typeface="Times New Roman"/>
                <a:cs typeface="Times New Roman"/>
              </a:rPr>
              <a:t>invalidated </a:t>
            </a:r>
            <a:r>
              <a:rPr dirty="0" sz="1300">
                <a:latin typeface="Times New Roman"/>
                <a:cs typeface="Times New Roman"/>
              </a:rPr>
              <a:t>by the Oracle server if  the remote procedure is recompiled after the local procedure is</a:t>
            </a:r>
            <a:r>
              <a:rPr dirty="0" sz="1300" spc="5">
                <a:latin typeface="Times New Roman"/>
                <a:cs typeface="Times New Roman"/>
              </a:rPr>
              <a:t> </a:t>
            </a:r>
            <a:r>
              <a:rPr dirty="0" sz="1300">
                <a:latin typeface="Times New Roman"/>
                <a:cs typeface="Times New Roman"/>
              </a:rPr>
              <a:t>compiled.</a:t>
            </a:r>
            <a:endParaRPr sz="1300">
              <a:latin typeface="Times New Roman"/>
              <a:cs typeface="Times New Roman"/>
            </a:endParaRPr>
          </a:p>
          <a:p>
            <a:pPr marL="136525">
              <a:lnSpc>
                <a:spcPct val="100000"/>
              </a:lnSpc>
              <a:spcBef>
                <a:spcPts val="384"/>
              </a:spcBef>
            </a:pPr>
            <a:r>
              <a:rPr dirty="0" sz="1300" spc="-5" b="1">
                <a:latin typeface="Times New Roman"/>
                <a:cs typeface="Times New Roman"/>
              </a:rPr>
              <a:t>Automatic Remote Dependency</a:t>
            </a:r>
            <a:r>
              <a:rPr dirty="0" sz="1300" spc="-10" b="1">
                <a:latin typeface="Times New Roman"/>
                <a:cs typeface="Times New Roman"/>
              </a:rPr>
              <a:t> </a:t>
            </a:r>
            <a:r>
              <a:rPr dirty="0" sz="1300" spc="-5" b="1">
                <a:latin typeface="Times New Roman"/>
                <a:cs typeface="Times New Roman"/>
              </a:rPr>
              <a:t>Mechanism</a:t>
            </a:r>
            <a:endParaRPr sz="1300">
              <a:latin typeface="Times New Roman"/>
              <a:cs typeface="Times New Roman"/>
            </a:endParaRPr>
          </a:p>
          <a:p>
            <a:pPr marL="137160" marR="158115" indent="-635">
              <a:lnSpc>
                <a:spcPts val="1480"/>
              </a:lnSpc>
              <a:spcBef>
                <a:spcPts val="505"/>
              </a:spcBef>
            </a:pPr>
            <a:r>
              <a:rPr dirty="0" sz="1300">
                <a:latin typeface="Times New Roman"/>
                <a:cs typeface="Times New Roman"/>
              </a:rPr>
              <a:t>When a procedure compiles, the Oracle server records the time stamp of that compilation  </a:t>
            </a:r>
            <a:r>
              <a:rPr dirty="0" sz="1300" spc="-5">
                <a:latin typeface="Times New Roman"/>
                <a:cs typeface="Times New Roman"/>
              </a:rPr>
              <a:t>within </a:t>
            </a:r>
            <a:r>
              <a:rPr dirty="0" sz="1300">
                <a:latin typeface="Times New Roman"/>
                <a:cs typeface="Times New Roman"/>
              </a:rPr>
              <a:t>the </a:t>
            </a:r>
            <a:r>
              <a:rPr dirty="0" sz="1300">
                <a:latin typeface="Courier New"/>
                <a:cs typeface="Courier New"/>
              </a:rPr>
              <a:t>P</a:t>
            </a:r>
            <a:r>
              <a:rPr dirty="0" sz="1300" spc="-450">
                <a:latin typeface="Courier New"/>
                <a:cs typeface="Courier New"/>
              </a:rPr>
              <a:t> </a:t>
            </a:r>
            <a:r>
              <a:rPr dirty="0" sz="1300">
                <a:latin typeface="Times New Roman"/>
                <a:cs typeface="Times New Roman"/>
              </a:rPr>
              <a:t>code of the procedure.</a:t>
            </a:r>
            <a:endParaRPr sz="1300">
              <a:latin typeface="Times New Roman"/>
              <a:cs typeface="Times New Roman"/>
            </a:endParaRPr>
          </a:p>
          <a:p>
            <a:pPr marL="137160" marR="5080" indent="-635">
              <a:lnSpc>
                <a:spcPct val="100000"/>
              </a:lnSpc>
              <a:spcBef>
                <a:spcPts val="434"/>
              </a:spcBef>
            </a:pPr>
            <a:r>
              <a:rPr dirty="0" sz="1300">
                <a:latin typeface="Times New Roman"/>
                <a:cs typeface="Times New Roman"/>
              </a:rPr>
              <a:t>In the </a:t>
            </a:r>
            <a:r>
              <a:rPr dirty="0" sz="1300" spc="-5">
                <a:latin typeface="Times New Roman"/>
                <a:cs typeface="Times New Roman"/>
              </a:rPr>
              <a:t>slide, when </a:t>
            </a:r>
            <a:r>
              <a:rPr dirty="0" sz="1300">
                <a:latin typeface="Times New Roman"/>
                <a:cs typeface="Times New Roman"/>
              </a:rPr>
              <a:t>the remote procedure B is successfully compiled at 8:00 a.m., this time is  recorded as its time</a:t>
            </a:r>
            <a:r>
              <a:rPr dirty="0" sz="1300" spc="-5">
                <a:latin typeface="Times New Roman"/>
                <a:cs typeface="Times New Roman"/>
              </a:rPr>
              <a:t> </a:t>
            </a:r>
            <a:r>
              <a:rPr dirty="0" sz="1300">
                <a:latin typeface="Times New Roman"/>
                <a:cs typeface="Times New Roman"/>
              </a:rPr>
              <a:t>stamp.</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1</a:t>
            </a:r>
            <a:r>
              <a:rPr dirty="0" sz="800" spc="-195">
                <a:latin typeface="Garuda"/>
                <a:cs typeface="Garuda"/>
              </a:rPr>
              <a:t>a</a:t>
            </a:r>
            <a:r>
              <a:rPr dirty="0" baseline="4629" sz="1800" spc="-292" b="1">
                <a:latin typeface="Arial"/>
                <a:cs typeface="Arial"/>
              </a:rPr>
              <a:t>9</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10068" y="2066544"/>
            <a:ext cx="5124450" cy="2038350"/>
            <a:chOff x="1310068" y="2066544"/>
            <a:chExt cx="5124450" cy="2038350"/>
          </a:xfrm>
        </p:grpSpPr>
        <p:sp>
          <p:nvSpPr>
            <p:cNvPr id="7" name="object 7"/>
            <p:cNvSpPr/>
            <p:nvPr/>
          </p:nvSpPr>
          <p:spPr>
            <a:xfrm>
              <a:off x="1320545" y="2083308"/>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solidFill>
              <a:srgbClr val="99CCFF"/>
            </a:solidFill>
          </p:spPr>
          <p:txBody>
            <a:bodyPr wrap="square" lIns="0" tIns="0" rIns="0" bIns="0" rtlCol="0"/>
            <a:lstStyle/>
            <a:p/>
          </p:txBody>
        </p:sp>
        <p:sp>
          <p:nvSpPr>
            <p:cNvPr id="8" name="object 8"/>
            <p:cNvSpPr/>
            <p:nvPr/>
          </p:nvSpPr>
          <p:spPr>
            <a:xfrm>
              <a:off x="1320545" y="2083308"/>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ln w="20574">
              <a:solidFill>
                <a:srgbClr val="000000"/>
              </a:solidFill>
            </a:ln>
          </p:spPr>
          <p:txBody>
            <a:bodyPr wrap="square" lIns="0" tIns="0" rIns="0" bIns="0" rtlCol="0"/>
            <a:lstStyle/>
            <a:p/>
          </p:txBody>
        </p:sp>
        <p:sp>
          <p:nvSpPr>
            <p:cNvPr id="9" name="object 9"/>
            <p:cNvSpPr/>
            <p:nvPr/>
          </p:nvSpPr>
          <p:spPr>
            <a:xfrm>
              <a:off x="4917947" y="2066544"/>
              <a:ext cx="1516380" cy="2021205"/>
            </a:xfrm>
            <a:custGeom>
              <a:avLst/>
              <a:gdLst/>
              <a:ahLst/>
              <a:cxnLst/>
              <a:rect l="l" t="t" r="r" b="b"/>
              <a:pathLst>
                <a:path w="1516379" h="2021204">
                  <a:moveTo>
                    <a:pt x="1516379" y="0"/>
                  </a:moveTo>
                  <a:lnTo>
                    <a:pt x="0" y="0"/>
                  </a:lnTo>
                  <a:lnTo>
                    <a:pt x="0" y="2020824"/>
                  </a:lnTo>
                  <a:lnTo>
                    <a:pt x="1516379" y="2020824"/>
                  </a:lnTo>
                  <a:lnTo>
                    <a:pt x="1516379" y="0"/>
                  </a:lnTo>
                  <a:close/>
                </a:path>
              </a:pathLst>
            </a:custGeom>
            <a:solidFill>
              <a:srgbClr val="99CCFF"/>
            </a:solidFill>
          </p:spPr>
          <p:txBody>
            <a:bodyPr wrap="square" lIns="0" tIns="0" rIns="0" bIns="0" rtlCol="0"/>
            <a:lstStyle/>
            <a:p/>
          </p:txBody>
        </p:sp>
      </p:grpSp>
      <p:sp>
        <p:nvSpPr>
          <p:cNvPr id="10" name="object 10"/>
          <p:cNvSpPr txBox="1"/>
          <p:nvPr/>
        </p:nvSpPr>
        <p:spPr>
          <a:xfrm>
            <a:off x="5501682" y="4179885"/>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sp>
        <p:nvSpPr>
          <p:cNvPr id="11" name="object 11"/>
          <p:cNvSpPr txBox="1"/>
          <p:nvPr/>
        </p:nvSpPr>
        <p:spPr>
          <a:xfrm>
            <a:off x="1999488" y="873506"/>
            <a:ext cx="4494530" cy="1118235"/>
          </a:xfrm>
          <a:prstGeom prst="rect">
            <a:avLst/>
          </a:prstGeom>
        </p:spPr>
        <p:txBody>
          <a:bodyPr wrap="square" lIns="0" tIns="12700" rIns="0" bIns="0" rtlCol="0" vert="horz">
            <a:spAutoFit/>
          </a:bodyPr>
          <a:lstStyle/>
          <a:p>
            <a:pPr marL="566420" marR="1318260" indent="177165">
              <a:lnSpc>
                <a:spcPct val="100000"/>
              </a:lnSpc>
              <a:spcBef>
                <a:spcPts val="100"/>
              </a:spcBef>
            </a:pPr>
            <a:r>
              <a:rPr dirty="0" sz="2000" b="1">
                <a:latin typeface="Arial"/>
                <a:cs typeface="Arial"/>
              </a:rPr>
              <a:t>Local </a:t>
            </a:r>
            <a:r>
              <a:rPr dirty="0" sz="2000" spc="-5" b="1">
                <a:latin typeface="Arial"/>
                <a:cs typeface="Arial"/>
              </a:rPr>
              <a:t>Procedure </a:t>
            </a:r>
            <a:r>
              <a:rPr dirty="0" sz="2000" b="1">
                <a:latin typeface="Arial"/>
                <a:cs typeface="Arial"/>
              </a:rPr>
              <a:t>A  </a:t>
            </a:r>
            <a:r>
              <a:rPr dirty="0" sz="2000" spc="-5" b="1">
                <a:latin typeface="Arial"/>
                <a:cs typeface="Arial"/>
              </a:rPr>
              <a:t>Compiles at 9:00</a:t>
            </a:r>
            <a:r>
              <a:rPr dirty="0" sz="2000" spc="-40" b="1">
                <a:latin typeface="Arial"/>
                <a:cs typeface="Arial"/>
              </a:rPr>
              <a:t> </a:t>
            </a:r>
            <a:r>
              <a:rPr dirty="0" sz="2000" spc="-5" b="1">
                <a:latin typeface="Arial"/>
                <a:cs typeface="Arial"/>
              </a:rPr>
              <a:t>a.m.</a:t>
            </a:r>
            <a:endParaRPr sz="2000">
              <a:latin typeface="Arial"/>
              <a:cs typeface="Arial"/>
            </a:endParaRPr>
          </a:p>
          <a:p>
            <a:pPr>
              <a:lnSpc>
                <a:spcPct val="100000"/>
              </a:lnSpc>
            </a:pPr>
            <a:endParaRPr sz="1950">
              <a:latin typeface="Arial"/>
              <a:cs typeface="Arial"/>
            </a:endParaRPr>
          </a:p>
          <a:p>
            <a:pPr>
              <a:lnSpc>
                <a:spcPct val="100000"/>
              </a:lnSpc>
              <a:tabLst>
                <a:tab pos="2874010" algn="l"/>
              </a:tabLst>
            </a:pPr>
            <a:r>
              <a:rPr dirty="0" sz="1300" spc="-10" b="1">
                <a:latin typeface="Arial"/>
                <a:cs typeface="Arial"/>
              </a:rPr>
              <a:t>Local</a:t>
            </a:r>
            <a:r>
              <a:rPr dirty="0" sz="1300" spc="-5" b="1">
                <a:latin typeface="Arial"/>
                <a:cs typeface="Arial"/>
              </a:rPr>
              <a:t> </a:t>
            </a:r>
            <a:r>
              <a:rPr dirty="0" sz="1300" spc="-10" b="1">
                <a:latin typeface="Arial"/>
                <a:cs typeface="Arial"/>
              </a:rPr>
              <a:t>procedure</a:t>
            </a:r>
            <a:r>
              <a:rPr dirty="0" sz="1300" spc="-5" b="1">
                <a:latin typeface="Arial"/>
                <a:cs typeface="Arial"/>
              </a:rPr>
              <a:t> </a:t>
            </a:r>
            <a:r>
              <a:rPr dirty="0" sz="1300" spc="-10" b="1">
                <a:latin typeface="Arial"/>
                <a:cs typeface="Arial"/>
              </a:rPr>
              <a:t>A	Remote procedure</a:t>
            </a:r>
            <a:r>
              <a:rPr dirty="0" sz="1300" spc="-75" b="1">
                <a:latin typeface="Arial"/>
                <a:cs typeface="Arial"/>
              </a:rPr>
              <a:t> </a:t>
            </a:r>
            <a:r>
              <a:rPr dirty="0" sz="1300" spc="-10" b="1">
                <a:latin typeface="Arial"/>
                <a:cs typeface="Arial"/>
              </a:rPr>
              <a:t>B</a:t>
            </a:r>
            <a:endParaRPr sz="1300">
              <a:latin typeface="Arial"/>
              <a:cs typeface="Arial"/>
            </a:endParaRPr>
          </a:p>
        </p:txBody>
      </p:sp>
      <p:sp>
        <p:nvSpPr>
          <p:cNvPr id="12" name="object 12"/>
          <p:cNvSpPr txBox="1"/>
          <p:nvPr/>
        </p:nvSpPr>
        <p:spPr>
          <a:xfrm>
            <a:off x="4917947" y="2066544"/>
            <a:ext cx="1516380" cy="2021205"/>
          </a:xfrm>
          <a:prstGeom prst="rect">
            <a:avLst/>
          </a:prstGeom>
          <a:ln w="20574">
            <a:solidFill>
              <a:srgbClr val="000000"/>
            </a:solidFill>
          </a:ln>
        </p:spPr>
        <p:txBody>
          <a:bodyPr wrap="square" lIns="0" tIns="0" rIns="0" bIns="0" rtlCol="0" vert="horz">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0"/>
              </a:spcBef>
            </a:pPr>
            <a:endParaRPr sz="1600">
              <a:latin typeface="Times New Roman"/>
              <a:cs typeface="Times New Roman"/>
            </a:endParaRPr>
          </a:p>
          <a:p>
            <a:pPr marL="599440" marR="295910" indent="-295275">
              <a:lnSpc>
                <a:spcPts val="1400"/>
              </a:lnSpc>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15" b="1">
                <a:latin typeface="Arial"/>
                <a:cs typeface="Arial"/>
              </a:rPr>
              <a:t> </a:t>
            </a:r>
            <a:r>
              <a:rPr dirty="0" sz="1300" spc="-10" b="1">
                <a:latin typeface="Arial"/>
                <a:cs typeface="Arial"/>
              </a:rPr>
              <a:t>B</a:t>
            </a:r>
            <a:endParaRPr sz="1300">
              <a:latin typeface="Arial"/>
              <a:cs typeface="Arial"/>
            </a:endParaRPr>
          </a:p>
        </p:txBody>
      </p:sp>
      <p:sp>
        <p:nvSpPr>
          <p:cNvPr id="13" name="object 13"/>
          <p:cNvSpPr txBox="1"/>
          <p:nvPr/>
        </p:nvSpPr>
        <p:spPr>
          <a:xfrm>
            <a:off x="2442187" y="415776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grpSp>
        <p:nvGrpSpPr>
          <p:cNvPr id="14" name="object 14"/>
          <p:cNvGrpSpPr/>
          <p:nvPr/>
        </p:nvGrpSpPr>
        <p:grpSpPr>
          <a:xfrm>
            <a:off x="1408175" y="2132076"/>
            <a:ext cx="4901565" cy="1274445"/>
            <a:chOff x="1408175" y="2132076"/>
            <a:chExt cx="4901565" cy="1274445"/>
          </a:xfrm>
        </p:grpSpPr>
        <p:sp>
          <p:nvSpPr>
            <p:cNvPr id="15" name="object 15"/>
            <p:cNvSpPr/>
            <p:nvPr/>
          </p:nvSpPr>
          <p:spPr>
            <a:xfrm>
              <a:off x="1428749" y="2152650"/>
              <a:ext cx="1217295" cy="1226185"/>
            </a:xfrm>
            <a:custGeom>
              <a:avLst/>
              <a:gdLst/>
              <a:ahLst/>
              <a:cxnLst/>
              <a:rect l="l" t="t" r="r" b="b"/>
              <a:pathLst>
                <a:path w="1217295" h="1226185">
                  <a:moveTo>
                    <a:pt x="608076" y="0"/>
                  </a:move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close/>
                </a:path>
              </a:pathLst>
            </a:custGeom>
            <a:solidFill>
              <a:srgbClr val="FFFFFF"/>
            </a:solidFill>
          </p:spPr>
          <p:txBody>
            <a:bodyPr wrap="square" lIns="0" tIns="0" rIns="0" bIns="0" rtlCol="0"/>
            <a:lstStyle/>
            <a:p/>
          </p:txBody>
        </p:sp>
        <p:sp>
          <p:nvSpPr>
            <p:cNvPr id="16" name="object 16"/>
            <p:cNvSpPr/>
            <p:nvPr/>
          </p:nvSpPr>
          <p:spPr>
            <a:xfrm>
              <a:off x="1428749" y="2152650"/>
              <a:ext cx="1217295" cy="1226185"/>
            </a:xfrm>
            <a:custGeom>
              <a:avLst/>
              <a:gdLst/>
              <a:ahLst/>
              <a:cxnLst/>
              <a:rect l="l" t="t" r="r" b="b"/>
              <a:pathLst>
                <a:path w="1217295" h="1226185">
                  <a:moveTo>
                    <a:pt x="1216914" y="612648"/>
                  </a:move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close/>
                </a:path>
              </a:pathLst>
            </a:custGeom>
            <a:ln w="41148">
              <a:solidFill>
                <a:srgbClr val="000000"/>
              </a:solidFill>
            </a:ln>
          </p:spPr>
          <p:txBody>
            <a:bodyPr wrap="square" lIns="0" tIns="0" rIns="0" bIns="0" rtlCol="0"/>
            <a:lstStyle/>
            <a:p/>
          </p:txBody>
        </p:sp>
        <p:sp>
          <p:nvSpPr>
            <p:cNvPr id="17" name="object 17"/>
            <p:cNvSpPr/>
            <p:nvPr/>
          </p:nvSpPr>
          <p:spPr>
            <a:xfrm>
              <a:off x="2072639" y="2302764"/>
              <a:ext cx="0" cy="548005"/>
            </a:xfrm>
            <a:custGeom>
              <a:avLst/>
              <a:gdLst/>
              <a:ahLst/>
              <a:cxnLst/>
              <a:rect l="l" t="t" r="r" b="b"/>
              <a:pathLst>
                <a:path w="0" h="548005">
                  <a:moveTo>
                    <a:pt x="0" y="0"/>
                  </a:moveTo>
                  <a:lnTo>
                    <a:pt x="0" y="547878"/>
                  </a:lnTo>
                </a:path>
              </a:pathLst>
            </a:custGeom>
            <a:ln w="20574">
              <a:solidFill>
                <a:srgbClr val="000000"/>
              </a:solidFill>
            </a:ln>
          </p:spPr>
          <p:txBody>
            <a:bodyPr wrap="square" lIns="0" tIns="0" rIns="0" bIns="0" rtlCol="0"/>
            <a:lstStyle/>
            <a:p/>
          </p:txBody>
        </p:sp>
        <p:sp>
          <p:nvSpPr>
            <p:cNvPr id="18" name="object 18"/>
            <p:cNvSpPr/>
            <p:nvPr/>
          </p:nvSpPr>
          <p:spPr>
            <a:xfrm>
              <a:off x="1557527" y="2833878"/>
              <a:ext cx="518159" cy="0"/>
            </a:xfrm>
            <a:custGeom>
              <a:avLst/>
              <a:gdLst/>
              <a:ahLst/>
              <a:cxnLst/>
              <a:rect l="l" t="t" r="r" b="b"/>
              <a:pathLst>
                <a:path w="518160" h="0">
                  <a:moveTo>
                    <a:pt x="518159" y="0"/>
                  </a:moveTo>
                  <a:lnTo>
                    <a:pt x="0" y="0"/>
                  </a:lnTo>
                </a:path>
              </a:pathLst>
            </a:custGeom>
            <a:ln w="20574">
              <a:solidFill>
                <a:srgbClr val="000000"/>
              </a:solidFill>
            </a:ln>
          </p:spPr>
          <p:txBody>
            <a:bodyPr wrap="square" lIns="0" tIns="0" rIns="0" bIns="0" rtlCol="0"/>
            <a:lstStyle/>
            <a:p/>
          </p:txBody>
        </p:sp>
        <p:sp>
          <p:nvSpPr>
            <p:cNvPr id="19" name="object 19"/>
            <p:cNvSpPr/>
            <p:nvPr/>
          </p:nvSpPr>
          <p:spPr>
            <a:xfrm>
              <a:off x="2779775" y="2152650"/>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0" name="object 20"/>
            <p:cNvSpPr/>
            <p:nvPr/>
          </p:nvSpPr>
          <p:spPr>
            <a:xfrm>
              <a:off x="2779775" y="2152650"/>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21" name="object 21"/>
            <p:cNvSpPr/>
            <p:nvPr/>
          </p:nvSpPr>
          <p:spPr>
            <a:xfrm>
              <a:off x="3411474" y="2289048"/>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22" name="object 22"/>
            <p:cNvSpPr/>
            <p:nvPr/>
          </p:nvSpPr>
          <p:spPr>
            <a:xfrm>
              <a:off x="3064763" y="2815590"/>
              <a:ext cx="330835" cy="159385"/>
            </a:xfrm>
            <a:custGeom>
              <a:avLst/>
              <a:gdLst/>
              <a:ahLst/>
              <a:cxnLst/>
              <a:rect l="l" t="t" r="r" b="b"/>
              <a:pathLst>
                <a:path w="330835" h="159385">
                  <a:moveTo>
                    <a:pt x="330707" y="0"/>
                  </a:moveTo>
                  <a:lnTo>
                    <a:pt x="0" y="159258"/>
                  </a:lnTo>
                </a:path>
              </a:pathLst>
            </a:custGeom>
            <a:ln w="20574">
              <a:solidFill>
                <a:srgbClr val="000000"/>
              </a:solidFill>
            </a:ln>
          </p:spPr>
          <p:txBody>
            <a:bodyPr wrap="square" lIns="0" tIns="0" rIns="0" bIns="0" rtlCol="0"/>
            <a:lstStyle/>
            <a:p/>
          </p:txBody>
        </p:sp>
        <p:sp>
          <p:nvSpPr>
            <p:cNvPr id="23" name="object 23"/>
            <p:cNvSpPr/>
            <p:nvPr/>
          </p:nvSpPr>
          <p:spPr>
            <a:xfrm>
              <a:off x="5071110" y="2159508"/>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4" name="object 24"/>
            <p:cNvSpPr/>
            <p:nvPr/>
          </p:nvSpPr>
          <p:spPr>
            <a:xfrm>
              <a:off x="5071110" y="2159508"/>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25" name="object 25"/>
            <p:cNvSpPr/>
            <p:nvPr/>
          </p:nvSpPr>
          <p:spPr>
            <a:xfrm>
              <a:off x="5691378" y="2307336"/>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26" name="object 26"/>
            <p:cNvSpPr/>
            <p:nvPr/>
          </p:nvSpPr>
          <p:spPr>
            <a:xfrm>
              <a:off x="5345429" y="2833878"/>
              <a:ext cx="330200" cy="159385"/>
            </a:xfrm>
            <a:custGeom>
              <a:avLst/>
              <a:gdLst/>
              <a:ahLst/>
              <a:cxnLst/>
              <a:rect l="l" t="t" r="r" b="b"/>
              <a:pathLst>
                <a:path w="330200" h="159385">
                  <a:moveTo>
                    <a:pt x="329946" y="0"/>
                  </a:moveTo>
                  <a:lnTo>
                    <a:pt x="0" y="159258"/>
                  </a:lnTo>
                </a:path>
              </a:pathLst>
            </a:custGeom>
            <a:ln w="20574">
              <a:solidFill>
                <a:srgbClr val="000000"/>
              </a:solidFill>
            </a:ln>
          </p:spPr>
          <p:txBody>
            <a:bodyPr wrap="square" lIns="0" tIns="0" rIns="0" bIns="0" rtlCol="0"/>
            <a:lstStyle/>
            <a:p/>
          </p:txBody>
        </p:sp>
        <p:sp>
          <p:nvSpPr>
            <p:cNvPr id="27" name="object 27"/>
            <p:cNvSpPr/>
            <p:nvPr/>
          </p:nvSpPr>
          <p:spPr>
            <a:xfrm>
              <a:off x="4100321" y="2574036"/>
              <a:ext cx="721995" cy="391795"/>
            </a:xfrm>
            <a:custGeom>
              <a:avLst/>
              <a:gdLst/>
              <a:ahLst/>
              <a:cxnLst/>
              <a:rect l="l" t="t" r="r" b="b"/>
              <a:pathLst>
                <a:path w="721995" h="391794">
                  <a:moveTo>
                    <a:pt x="0" y="209550"/>
                  </a:moveTo>
                  <a:lnTo>
                    <a:pt x="175260" y="209550"/>
                  </a:lnTo>
                  <a:lnTo>
                    <a:pt x="294894" y="0"/>
                  </a:lnTo>
                  <a:lnTo>
                    <a:pt x="467868" y="391668"/>
                  </a:lnTo>
                  <a:lnTo>
                    <a:pt x="584454" y="209550"/>
                  </a:lnTo>
                  <a:lnTo>
                    <a:pt x="721614" y="209550"/>
                  </a:lnTo>
                </a:path>
              </a:pathLst>
            </a:custGeom>
            <a:ln w="41148">
              <a:solidFill>
                <a:srgbClr val="000000"/>
              </a:solidFill>
            </a:ln>
          </p:spPr>
          <p:txBody>
            <a:bodyPr wrap="square" lIns="0" tIns="0" rIns="0" bIns="0" rtlCol="0"/>
            <a:lstStyle/>
            <a:p/>
          </p:txBody>
        </p:sp>
        <p:sp>
          <p:nvSpPr>
            <p:cNvPr id="28" name="object 28"/>
            <p:cNvSpPr/>
            <p:nvPr/>
          </p:nvSpPr>
          <p:spPr>
            <a:xfrm>
              <a:off x="4820411" y="2734818"/>
              <a:ext cx="98425" cy="98425"/>
            </a:xfrm>
            <a:custGeom>
              <a:avLst/>
              <a:gdLst/>
              <a:ahLst/>
              <a:cxnLst/>
              <a:rect l="l" t="t" r="r" b="b"/>
              <a:pathLst>
                <a:path w="98425" h="98425">
                  <a:moveTo>
                    <a:pt x="0" y="0"/>
                  </a:moveTo>
                  <a:lnTo>
                    <a:pt x="0" y="98298"/>
                  </a:lnTo>
                  <a:lnTo>
                    <a:pt x="98298" y="49530"/>
                  </a:lnTo>
                  <a:lnTo>
                    <a:pt x="0" y="0"/>
                  </a:lnTo>
                  <a:close/>
                </a:path>
              </a:pathLst>
            </a:custGeom>
            <a:solidFill>
              <a:srgbClr val="000000"/>
            </a:solidFill>
          </p:spPr>
          <p:txBody>
            <a:bodyPr wrap="square" lIns="0" tIns="0" rIns="0" bIns="0" rtlCol="0"/>
            <a:lstStyle/>
            <a:p/>
          </p:txBody>
        </p:sp>
      </p:grpSp>
      <p:sp>
        <p:nvSpPr>
          <p:cNvPr id="29" name="object 29"/>
          <p:cNvSpPr txBox="1"/>
          <p:nvPr/>
        </p:nvSpPr>
        <p:spPr>
          <a:xfrm>
            <a:off x="1582674" y="3499358"/>
            <a:ext cx="920750"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20" b="1">
                <a:latin typeface="Arial"/>
                <a:cs typeface="Arial"/>
              </a:rPr>
              <a:t> </a:t>
            </a:r>
            <a:r>
              <a:rPr dirty="0" sz="1300" spc="-10" b="1">
                <a:latin typeface="Arial"/>
                <a:cs typeface="Arial"/>
              </a:rPr>
              <a:t>A</a:t>
            </a:r>
            <a:endParaRPr sz="1300">
              <a:latin typeface="Arial"/>
              <a:cs typeface="Arial"/>
            </a:endParaRPr>
          </a:p>
        </p:txBody>
      </p:sp>
      <p:sp>
        <p:nvSpPr>
          <p:cNvPr id="33" name="object 3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4" name="object 34"/>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2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225">
                <a:latin typeface="Garuda"/>
                <a:cs typeface="Garuda"/>
              </a:rPr>
              <a:t>C</a:t>
            </a:r>
            <a:r>
              <a:rPr dirty="0" baseline="4629" sz="1800" spc="-337" b="1">
                <a:latin typeface="Arial"/>
                <a:cs typeface="Arial"/>
              </a:rPr>
              <a:t>8</a:t>
            </a:r>
            <a:r>
              <a:rPr dirty="0" sz="800" spc="-225">
                <a:latin typeface="Garuda"/>
                <a:cs typeface="Garuda"/>
              </a:rPr>
              <a:t>on</a:t>
            </a:r>
            <a:r>
              <a:rPr dirty="0" baseline="4629" sz="1800" spc="-337" b="1">
                <a:latin typeface="Arial"/>
                <a:cs typeface="Arial"/>
              </a:rPr>
              <a:t>-</a:t>
            </a:r>
            <a:r>
              <a:rPr dirty="0" sz="800" spc="-225">
                <a:latin typeface="Garuda"/>
                <a:cs typeface="Garuda"/>
              </a:rPr>
              <a:t>t</a:t>
            </a:r>
            <a:r>
              <a:rPr dirty="0" baseline="4629" sz="1800" spc="-337" b="1">
                <a:latin typeface="Arial"/>
                <a:cs typeface="Arial"/>
              </a:rPr>
              <a:t>2</a:t>
            </a:r>
            <a:r>
              <a:rPr dirty="0" sz="800" spc="-225">
                <a:latin typeface="Garuda"/>
                <a:cs typeface="Garuda"/>
              </a:rPr>
              <a:t>a</a:t>
            </a:r>
            <a:r>
              <a:rPr dirty="0" baseline="4629" sz="1800" spc="-337" b="1">
                <a:latin typeface="Arial"/>
                <a:cs typeface="Arial"/>
              </a:rPr>
              <a:t>0</a:t>
            </a:r>
            <a:r>
              <a:rPr dirty="0" sz="800" spc="-22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0" name="object 30"/>
          <p:cNvSpPr txBox="1"/>
          <p:nvPr/>
        </p:nvSpPr>
        <p:spPr>
          <a:xfrm>
            <a:off x="2928373" y="3499358"/>
            <a:ext cx="958215" cy="400050"/>
          </a:xfrm>
          <a:prstGeom prst="rect">
            <a:avLst/>
          </a:prstGeom>
        </p:spPr>
        <p:txBody>
          <a:bodyPr wrap="square" lIns="0" tIns="34290" rIns="0" bIns="0" rtlCol="0" vert="horz">
            <a:spAutoFit/>
          </a:bodyPr>
          <a:lstStyle/>
          <a:p>
            <a:pPr marL="50165" marR="5080" indent="-50800">
              <a:lnSpc>
                <a:spcPts val="1400"/>
              </a:lnSpc>
              <a:spcBef>
                <a:spcPts val="270"/>
              </a:spcBef>
            </a:pPr>
            <a:r>
              <a:rPr dirty="0" sz="1300" spc="-10" b="1">
                <a:latin typeface="Arial"/>
                <a:cs typeface="Arial"/>
              </a:rPr>
              <a:t>Record</a:t>
            </a:r>
            <a:r>
              <a:rPr dirty="0" sz="1300" spc="-75" b="1">
                <a:latin typeface="Arial"/>
                <a:cs typeface="Arial"/>
              </a:rPr>
              <a:t> </a:t>
            </a:r>
            <a:r>
              <a:rPr dirty="0" sz="1300" spc="-15" b="1">
                <a:latin typeface="Arial"/>
                <a:cs typeface="Arial"/>
              </a:rPr>
              <a:t>time  </a:t>
            </a:r>
            <a:r>
              <a:rPr dirty="0" sz="1300" spc="-10" b="1">
                <a:latin typeface="Arial"/>
                <a:cs typeface="Arial"/>
              </a:rPr>
              <a:t>stamp of</a:t>
            </a:r>
            <a:r>
              <a:rPr dirty="0" sz="1300" spc="-70" b="1">
                <a:latin typeface="Arial"/>
                <a:cs typeface="Arial"/>
              </a:rPr>
              <a:t> </a:t>
            </a:r>
            <a:r>
              <a:rPr dirty="0" sz="1300" spc="-10" b="1">
                <a:latin typeface="Arial"/>
                <a:cs typeface="Arial"/>
              </a:rPr>
              <a:t>B</a:t>
            </a:r>
            <a:endParaRPr sz="1300">
              <a:latin typeface="Arial"/>
              <a:cs typeface="Arial"/>
            </a:endParaRPr>
          </a:p>
        </p:txBody>
      </p:sp>
      <p:sp>
        <p:nvSpPr>
          <p:cNvPr id="31" name="object 31"/>
          <p:cNvSpPr txBox="1"/>
          <p:nvPr/>
        </p:nvSpPr>
        <p:spPr>
          <a:xfrm>
            <a:off x="731012" y="5608160"/>
            <a:ext cx="6201410" cy="159385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Local </a:t>
            </a:r>
            <a:r>
              <a:rPr dirty="0" sz="1300" spc="-5" b="1">
                <a:latin typeface="Arial"/>
                <a:cs typeface="Arial"/>
              </a:rPr>
              <a:t>Procedures Referencing Remote Procedures</a:t>
            </a:r>
            <a:r>
              <a:rPr dirty="0" sz="1300" b="1">
                <a:latin typeface="Arial"/>
                <a:cs typeface="Arial"/>
              </a:rPr>
              <a:t> (continued)</a:t>
            </a:r>
            <a:endParaRPr sz="1300">
              <a:latin typeface="Arial"/>
              <a:cs typeface="Arial"/>
            </a:endParaRPr>
          </a:p>
          <a:p>
            <a:pPr marL="136525">
              <a:lnSpc>
                <a:spcPct val="100000"/>
              </a:lnSpc>
              <a:spcBef>
                <a:spcPts val="365"/>
              </a:spcBef>
            </a:pPr>
            <a:r>
              <a:rPr dirty="0" sz="1300" spc="-5" b="1">
                <a:latin typeface="Times New Roman"/>
                <a:cs typeface="Times New Roman"/>
              </a:rPr>
              <a:t>Automatic Remote Dependency Mechanism</a:t>
            </a:r>
            <a:r>
              <a:rPr dirty="0" sz="1300" spc="-10" b="1">
                <a:latin typeface="Times New Roman"/>
                <a:cs typeface="Times New Roman"/>
              </a:rPr>
              <a:t> </a:t>
            </a:r>
            <a:r>
              <a:rPr dirty="0" sz="1300" spc="-5" b="1">
                <a:latin typeface="Times New Roman"/>
                <a:cs typeface="Times New Roman"/>
              </a:rPr>
              <a:t>(continued)</a:t>
            </a:r>
            <a:endParaRPr sz="1300">
              <a:latin typeface="Times New Roman"/>
              <a:cs typeface="Times New Roman"/>
            </a:endParaRPr>
          </a:p>
          <a:p>
            <a:pPr marL="136525" marR="198755">
              <a:lnSpc>
                <a:spcPts val="1480"/>
              </a:lnSpc>
              <a:spcBef>
                <a:spcPts val="505"/>
              </a:spcBef>
            </a:pPr>
            <a:r>
              <a:rPr dirty="0" sz="1300">
                <a:latin typeface="Times New Roman"/>
                <a:cs typeface="Times New Roman"/>
              </a:rPr>
              <a:t>When a local procedure referencing a remote procedure </a:t>
            </a:r>
            <a:r>
              <a:rPr dirty="0" sz="1300" spc="-5">
                <a:latin typeface="Times New Roman"/>
                <a:cs typeface="Times New Roman"/>
              </a:rPr>
              <a:t>compiles, </a:t>
            </a:r>
            <a:r>
              <a:rPr dirty="0" sz="1300">
                <a:latin typeface="Times New Roman"/>
                <a:cs typeface="Times New Roman"/>
              </a:rPr>
              <a:t>the </a:t>
            </a:r>
            <a:r>
              <a:rPr dirty="0" sz="1300" spc="-5">
                <a:latin typeface="Times New Roman"/>
                <a:cs typeface="Times New Roman"/>
              </a:rPr>
              <a:t>Oracle server also  </a:t>
            </a:r>
            <a:r>
              <a:rPr dirty="0" sz="1300">
                <a:latin typeface="Times New Roman"/>
                <a:cs typeface="Times New Roman"/>
              </a:rPr>
              <a:t>records the time </a:t>
            </a:r>
            <a:r>
              <a:rPr dirty="0" sz="1300" spc="-5">
                <a:latin typeface="Times New Roman"/>
                <a:cs typeface="Times New Roman"/>
              </a:rPr>
              <a:t>stamp </a:t>
            </a:r>
            <a:r>
              <a:rPr dirty="0" sz="1300">
                <a:latin typeface="Times New Roman"/>
                <a:cs typeface="Times New Roman"/>
              </a:rPr>
              <a:t>of the remote procedure in the </a:t>
            </a:r>
            <a:r>
              <a:rPr dirty="0" sz="1300">
                <a:latin typeface="Courier New"/>
                <a:cs typeface="Courier New"/>
              </a:rPr>
              <a:t>P</a:t>
            </a:r>
            <a:r>
              <a:rPr dirty="0" sz="1300" spc="-459">
                <a:latin typeface="Courier New"/>
                <a:cs typeface="Courier New"/>
              </a:rPr>
              <a:t> </a:t>
            </a:r>
            <a:r>
              <a:rPr dirty="0" sz="1300">
                <a:latin typeface="Times New Roman"/>
                <a:cs typeface="Times New Roman"/>
              </a:rPr>
              <a:t>code of the local procedure.</a:t>
            </a:r>
            <a:endParaRPr sz="1300">
              <a:latin typeface="Times New Roman"/>
              <a:cs typeface="Times New Roman"/>
            </a:endParaRPr>
          </a:p>
          <a:p>
            <a:pPr marL="136525" marR="5080">
              <a:lnSpc>
                <a:spcPct val="97500"/>
              </a:lnSpc>
              <a:spcBef>
                <a:spcPts val="470"/>
              </a:spcBef>
            </a:pPr>
            <a:r>
              <a:rPr dirty="0" sz="1300">
                <a:latin typeface="Times New Roman"/>
                <a:cs typeface="Times New Roman"/>
              </a:rPr>
              <a:t>In the slide, local procedure A </a:t>
            </a:r>
            <a:r>
              <a:rPr dirty="0" sz="1300" spc="-5">
                <a:latin typeface="Times New Roman"/>
                <a:cs typeface="Times New Roman"/>
              </a:rPr>
              <a:t>(which </a:t>
            </a:r>
            <a:r>
              <a:rPr dirty="0" sz="1300">
                <a:latin typeface="Times New Roman"/>
                <a:cs typeface="Times New Roman"/>
              </a:rPr>
              <a:t>is dependent on remote procedure B) is compiled at  9:00 </a:t>
            </a:r>
            <a:r>
              <a:rPr dirty="0" sz="1300" spc="-5">
                <a:latin typeface="Times New Roman"/>
                <a:cs typeface="Times New Roman"/>
              </a:rPr>
              <a:t>a.m. </a:t>
            </a:r>
            <a:r>
              <a:rPr dirty="0" sz="1300">
                <a:latin typeface="Times New Roman"/>
                <a:cs typeface="Times New Roman"/>
              </a:rPr>
              <a:t>The time </a:t>
            </a:r>
            <a:r>
              <a:rPr dirty="0" sz="1300" spc="-5">
                <a:latin typeface="Times New Roman"/>
                <a:cs typeface="Times New Roman"/>
              </a:rPr>
              <a:t>stamps </a:t>
            </a:r>
            <a:r>
              <a:rPr dirty="0" sz="1300">
                <a:latin typeface="Times New Roman"/>
                <a:cs typeface="Times New Roman"/>
              </a:rPr>
              <a:t>of both </a:t>
            </a:r>
            <a:r>
              <a:rPr dirty="0" sz="1300" spc="-5">
                <a:latin typeface="Times New Roman"/>
                <a:cs typeface="Times New Roman"/>
              </a:rPr>
              <a:t>procedure </a:t>
            </a:r>
            <a:r>
              <a:rPr dirty="0" sz="1300">
                <a:latin typeface="Times New Roman"/>
                <a:cs typeface="Times New Roman"/>
              </a:rPr>
              <a:t>A and remote procedure B are recorded in the  </a:t>
            </a:r>
            <a:r>
              <a:rPr dirty="0" sz="1300">
                <a:latin typeface="Courier New"/>
                <a:cs typeface="Courier New"/>
              </a:rPr>
              <a:t>P</a:t>
            </a:r>
            <a:r>
              <a:rPr dirty="0" sz="1300" spc="-475">
                <a:latin typeface="Courier New"/>
                <a:cs typeface="Courier New"/>
              </a:rPr>
              <a:t> </a:t>
            </a:r>
            <a:r>
              <a:rPr dirty="0" sz="1300">
                <a:latin typeface="Times New Roman"/>
                <a:cs typeface="Times New Roman"/>
              </a:rPr>
              <a:t>code of procedure </a:t>
            </a:r>
            <a:r>
              <a:rPr dirty="0" sz="1300" spc="-5">
                <a:latin typeface="Times New Roman"/>
                <a:cs typeface="Times New Roman"/>
              </a:rPr>
              <a:t>A.</a:t>
            </a:r>
            <a:endParaRPr sz="1300">
              <a:latin typeface="Times New Roman"/>
              <a:cs typeface="Times New Roman"/>
            </a:endParaRPr>
          </a:p>
        </p:txBody>
      </p:sp>
      <p:sp>
        <p:nvSpPr>
          <p:cNvPr id="32" name="object 3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586989" y="873506"/>
            <a:ext cx="257429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Execute Procedure</a:t>
            </a:r>
            <a:r>
              <a:rPr dirty="0" sz="2000" spc="-60" b="1">
                <a:latin typeface="Arial"/>
                <a:cs typeface="Arial"/>
              </a:rPr>
              <a:t> </a:t>
            </a:r>
            <a:r>
              <a:rPr dirty="0" sz="2000" b="1">
                <a:latin typeface="Arial"/>
                <a:cs typeface="Arial"/>
              </a:rPr>
              <a:t>A</a:t>
            </a:r>
            <a:endParaRPr sz="2000">
              <a:latin typeface="Arial"/>
              <a:cs typeface="Arial"/>
            </a:endParaRPr>
          </a:p>
        </p:txBody>
      </p:sp>
      <p:grpSp>
        <p:nvGrpSpPr>
          <p:cNvPr id="7" name="object 7"/>
          <p:cNvGrpSpPr/>
          <p:nvPr/>
        </p:nvGrpSpPr>
        <p:grpSpPr>
          <a:xfrm>
            <a:off x="1310068" y="2056066"/>
            <a:ext cx="5135245" cy="2049145"/>
            <a:chOff x="1310068" y="2056066"/>
            <a:chExt cx="5135245" cy="2049145"/>
          </a:xfrm>
        </p:grpSpPr>
        <p:sp>
          <p:nvSpPr>
            <p:cNvPr id="8" name="object 8"/>
            <p:cNvSpPr/>
            <p:nvPr/>
          </p:nvSpPr>
          <p:spPr>
            <a:xfrm>
              <a:off x="1320545" y="2083308"/>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solidFill>
              <a:srgbClr val="99CCFF"/>
            </a:solidFill>
          </p:spPr>
          <p:txBody>
            <a:bodyPr wrap="square" lIns="0" tIns="0" rIns="0" bIns="0" rtlCol="0"/>
            <a:lstStyle/>
            <a:p/>
          </p:txBody>
        </p:sp>
        <p:sp>
          <p:nvSpPr>
            <p:cNvPr id="9" name="object 9"/>
            <p:cNvSpPr/>
            <p:nvPr/>
          </p:nvSpPr>
          <p:spPr>
            <a:xfrm>
              <a:off x="1320545" y="2083308"/>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ln w="20574">
              <a:solidFill>
                <a:srgbClr val="000000"/>
              </a:solidFill>
            </a:ln>
          </p:spPr>
          <p:txBody>
            <a:bodyPr wrap="square" lIns="0" tIns="0" rIns="0" bIns="0" rtlCol="0"/>
            <a:lstStyle/>
            <a:p/>
          </p:txBody>
        </p:sp>
        <p:sp>
          <p:nvSpPr>
            <p:cNvPr id="10" name="object 10"/>
            <p:cNvSpPr/>
            <p:nvPr/>
          </p:nvSpPr>
          <p:spPr>
            <a:xfrm>
              <a:off x="4917947" y="2066544"/>
              <a:ext cx="1516380" cy="2021205"/>
            </a:xfrm>
            <a:custGeom>
              <a:avLst/>
              <a:gdLst/>
              <a:ahLst/>
              <a:cxnLst/>
              <a:rect l="l" t="t" r="r" b="b"/>
              <a:pathLst>
                <a:path w="1516379" h="2021204">
                  <a:moveTo>
                    <a:pt x="1516379" y="0"/>
                  </a:moveTo>
                  <a:lnTo>
                    <a:pt x="0" y="0"/>
                  </a:lnTo>
                  <a:lnTo>
                    <a:pt x="0" y="2020824"/>
                  </a:lnTo>
                  <a:lnTo>
                    <a:pt x="1516379" y="2020824"/>
                  </a:lnTo>
                  <a:lnTo>
                    <a:pt x="1516379" y="0"/>
                  </a:lnTo>
                  <a:close/>
                </a:path>
              </a:pathLst>
            </a:custGeom>
            <a:solidFill>
              <a:srgbClr val="99CCFF"/>
            </a:solidFill>
          </p:spPr>
          <p:txBody>
            <a:bodyPr wrap="square" lIns="0" tIns="0" rIns="0" bIns="0" rtlCol="0"/>
            <a:lstStyle/>
            <a:p/>
          </p:txBody>
        </p:sp>
        <p:sp>
          <p:nvSpPr>
            <p:cNvPr id="11" name="object 11"/>
            <p:cNvSpPr/>
            <p:nvPr/>
          </p:nvSpPr>
          <p:spPr>
            <a:xfrm>
              <a:off x="4917947" y="2066544"/>
              <a:ext cx="1516380" cy="2021205"/>
            </a:xfrm>
            <a:custGeom>
              <a:avLst/>
              <a:gdLst/>
              <a:ahLst/>
              <a:cxnLst/>
              <a:rect l="l" t="t" r="r" b="b"/>
              <a:pathLst>
                <a:path w="1516379" h="2021204">
                  <a:moveTo>
                    <a:pt x="1516379" y="0"/>
                  </a:moveTo>
                  <a:lnTo>
                    <a:pt x="0" y="0"/>
                  </a:lnTo>
                  <a:lnTo>
                    <a:pt x="0" y="2020824"/>
                  </a:lnTo>
                  <a:lnTo>
                    <a:pt x="1516379" y="2020824"/>
                  </a:lnTo>
                  <a:lnTo>
                    <a:pt x="1516379" y="0"/>
                  </a:lnTo>
                  <a:close/>
                </a:path>
              </a:pathLst>
            </a:custGeom>
            <a:ln w="20574">
              <a:solidFill>
                <a:srgbClr val="000000"/>
              </a:solidFill>
            </a:ln>
          </p:spPr>
          <p:txBody>
            <a:bodyPr wrap="square" lIns="0" tIns="0" rIns="0" bIns="0" rtlCol="0"/>
            <a:lstStyle/>
            <a:p/>
          </p:txBody>
        </p:sp>
      </p:grpSp>
      <p:sp>
        <p:nvSpPr>
          <p:cNvPr id="12" name="object 12"/>
          <p:cNvSpPr txBox="1"/>
          <p:nvPr/>
        </p:nvSpPr>
        <p:spPr>
          <a:xfrm>
            <a:off x="1999488" y="1769617"/>
            <a:ext cx="145034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Local procedure</a:t>
            </a:r>
            <a:r>
              <a:rPr dirty="0" sz="1300" spc="-80" b="1">
                <a:latin typeface="Arial"/>
                <a:cs typeface="Arial"/>
              </a:rPr>
              <a:t> </a:t>
            </a:r>
            <a:r>
              <a:rPr dirty="0" sz="1300" spc="-10" b="1">
                <a:latin typeface="Arial"/>
                <a:cs typeface="Arial"/>
              </a:rPr>
              <a:t>A</a:t>
            </a:r>
            <a:endParaRPr sz="1300">
              <a:latin typeface="Arial"/>
              <a:cs typeface="Arial"/>
            </a:endParaRPr>
          </a:p>
        </p:txBody>
      </p:sp>
      <p:sp>
        <p:nvSpPr>
          <p:cNvPr id="13" name="object 13"/>
          <p:cNvSpPr txBox="1"/>
          <p:nvPr/>
        </p:nvSpPr>
        <p:spPr>
          <a:xfrm>
            <a:off x="5501682" y="4179885"/>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sp>
        <p:nvSpPr>
          <p:cNvPr id="14" name="object 14"/>
          <p:cNvSpPr txBox="1"/>
          <p:nvPr/>
        </p:nvSpPr>
        <p:spPr>
          <a:xfrm>
            <a:off x="4873752" y="1769617"/>
            <a:ext cx="161988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Remote procedure</a:t>
            </a:r>
            <a:r>
              <a:rPr dirty="0" sz="1300" spc="-80" b="1">
                <a:latin typeface="Arial"/>
                <a:cs typeface="Arial"/>
              </a:rPr>
              <a:t> </a:t>
            </a:r>
            <a:r>
              <a:rPr dirty="0" sz="1300" spc="-10" b="1">
                <a:latin typeface="Arial"/>
                <a:cs typeface="Arial"/>
              </a:rPr>
              <a:t>B</a:t>
            </a:r>
            <a:endParaRPr sz="1300">
              <a:latin typeface="Arial"/>
              <a:cs typeface="Arial"/>
            </a:endParaRPr>
          </a:p>
        </p:txBody>
      </p:sp>
      <p:sp>
        <p:nvSpPr>
          <p:cNvPr id="15" name="object 15"/>
          <p:cNvSpPr txBox="1"/>
          <p:nvPr/>
        </p:nvSpPr>
        <p:spPr>
          <a:xfrm>
            <a:off x="5222709" y="3499335"/>
            <a:ext cx="921385"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15" b="1">
                <a:latin typeface="Arial"/>
                <a:cs typeface="Arial"/>
              </a:rPr>
              <a:t> </a:t>
            </a:r>
            <a:r>
              <a:rPr dirty="0" sz="1300" spc="-10" b="1">
                <a:latin typeface="Arial"/>
                <a:cs typeface="Arial"/>
              </a:rPr>
              <a:t>B</a:t>
            </a:r>
            <a:endParaRPr sz="1300">
              <a:latin typeface="Arial"/>
              <a:cs typeface="Arial"/>
            </a:endParaRPr>
          </a:p>
        </p:txBody>
      </p:sp>
      <p:sp>
        <p:nvSpPr>
          <p:cNvPr id="16" name="object 16"/>
          <p:cNvSpPr txBox="1"/>
          <p:nvPr/>
        </p:nvSpPr>
        <p:spPr>
          <a:xfrm>
            <a:off x="2442187" y="415776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grpSp>
        <p:nvGrpSpPr>
          <p:cNvPr id="17" name="object 17"/>
          <p:cNvGrpSpPr/>
          <p:nvPr/>
        </p:nvGrpSpPr>
        <p:grpSpPr>
          <a:xfrm>
            <a:off x="1408112" y="2132012"/>
            <a:ext cx="4901565" cy="1292225"/>
            <a:chOff x="1408112" y="2132012"/>
            <a:chExt cx="4901565" cy="1292225"/>
          </a:xfrm>
        </p:grpSpPr>
        <p:sp>
          <p:nvSpPr>
            <p:cNvPr id="18" name="object 18"/>
            <p:cNvSpPr/>
            <p:nvPr/>
          </p:nvSpPr>
          <p:spPr>
            <a:xfrm>
              <a:off x="1428750" y="2152650"/>
              <a:ext cx="1217295" cy="1226185"/>
            </a:xfrm>
            <a:custGeom>
              <a:avLst/>
              <a:gdLst/>
              <a:ahLst/>
              <a:cxnLst/>
              <a:rect l="l" t="t" r="r" b="b"/>
              <a:pathLst>
                <a:path w="1217295" h="1226185">
                  <a:moveTo>
                    <a:pt x="608076" y="0"/>
                  </a:move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close/>
                </a:path>
              </a:pathLst>
            </a:custGeom>
            <a:solidFill>
              <a:srgbClr val="FFFFFF"/>
            </a:solidFill>
          </p:spPr>
          <p:txBody>
            <a:bodyPr wrap="square" lIns="0" tIns="0" rIns="0" bIns="0" rtlCol="0"/>
            <a:lstStyle/>
            <a:p/>
          </p:txBody>
        </p:sp>
        <p:sp>
          <p:nvSpPr>
            <p:cNvPr id="19" name="object 19"/>
            <p:cNvSpPr/>
            <p:nvPr/>
          </p:nvSpPr>
          <p:spPr>
            <a:xfrm>
              <a:off x="1428750" y="2152650"/>
              <a:ext cx="1217295" cy="1226185"/>
            </a:xfrm>
            <a:custGeom>
              <a:avLst/>
              <a:gdLst/>
              <a:ahLst/>
              <a:cxnLst/>
              <a:rect l="l" t="t" r="r" b="b"/>
              <a:pathLst>
                <a:path w="1217295" h="1226185">
                  <a:moveTo>
                    <a:pt x="1216914" y="612648"/>
                  </a:move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close/>
                </a:path>
              </a:pathLst>
            </a:custGeom>
            <a:ln w="41148">
              <a:solidFill>
                <a:srgbClr val="000000"/>
              </a:solidFill>
            </a:ln>
          </p:spPr>
          <p:txBody>
            <a:bodyPr wrap="square" lIns="0" tIns="0" rIns="0" bIns="0" rtlCol="0"/>
            <a:lstStyle/>
            <a:p/>
          </p:txBody>
        </p:sp>
        <p:sp>
          <p:nvSpPr>
            <p:cNvPr id="20" name="object 20"/>
            <p:cNvSpPr/>
            <p:nvPr/>
          </p:nvSpPr>
          <p:spPr>
            <a:xfrm>
              <a:off x="2072640" y="2302763"/>
              <a:ext cx="0" cy="548005"/>
            </a:xfrm>
            <a:custGeom>
              <a:avLst/>
              <a:gdLst/>
              <a:ahLst/>
              <a:cxnLst/>
              <a:rect l="l" t="t" r="r" b="b"/>
              <a:pathLst>
                <a:path w="0" h="548005">
                  <a:moveTo>
                    <a:pt x="0" y="0"/>
                  </a:moveTo>
                  <a:lnTo>
                    <a:pt x="0" y="547878"/>
                  </a:lnTo>
                </a:path>
              </a:pathLst>
            </a:custGeom>
            <a:ln w="20574">
              <a:solidFill>
                <a:srgbClr val="000000"/>
              </a:solidFill>
            </a:ln>
          </p:spPr>
          <p:txBody>
            <a:bodyPr wrap="square" lIns="0" tIns="0" rIns="0" bIns="0" rtlCol="0"/>
            <a:lstStyle/>
            <a:p/>
          </p:txBody>
        </p:sp>
        <p:sp>
          <p:nvSpPr>
            <p:cNvPr id="21" name="object 21"/>
            <p:cNvSpPr/>
            <p:nvPr/>
          </p:nvSpPr>
          <p:spPr>
            <a:xfrm>
              <a:off x="1557528" y="2833877"/>
              <a:ext cx="518159" cy="0"/>
            </a:xfrm>
            <a:custGeom>
              <a:avLst/>
              <a:gdLst/>
              <a:ahLst/>
              <a:cxnLst/>
              <a:rect l="l" t="t" r="r" b="b"/>
              <a:pathLst>
                <a:path w="518160" h="0">
                  <a:moveTo>
                    <a:pt x="518159" y="0"/>
                  </a:moveTo>
                  <a:lnTo>
                    <a:pt x="0" y="0"/>
                  </a:lnTo>
                </a:path>
              </a:pathLst>
            </a:custGeom>
            <a:ln w="20574">
              <a:solidFill>
                <a:srgbClr val="000000"/>
              </a:solidFill>
            </a:ln>
          </p:spPr>
          <p:txBody>
            <a:bodyPr wrap="square" lIns="0" tIns="0" rIns="0" bIns="0" rtlCol="0"/>
            <a:lstStyle/>
            <a:p/>
          </p:txBody>
        </p:sp>
        <p:sp>
          <p:nvSpPr>
            <p:cNvPr id="22" name="object 22"/>
            <p:cNvSpPr/>
            <p:nvPr/>
          </p:nvSpPr>
          <p:spPr>
            <a:xfrm>
              <a:off x="2779775" y="2152650"/>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3" name="object 23"/>
            <p:cNvSpPr/>
            <p:nvPr/>
          </p:nvSpPr>
          <p:spPr>
            <a:xfrm>
              <a:off x="2779775" y="2152650"/>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24" name="object 24"/>
            <p:cNvSpPr/>
            <p:nvPr/>
          </p:nvSpPr>
          <p:spPr>
            <a:xfrm>
              <a:off x="3411473" y="2289047"/>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25" name="object 25"/>
            <p:cNvSpPr/>
            <p:nvPr/>
          </p:nvSpPr>
          <p:spPr>
            <a:xfrm>
              <a:off x="3064764" y="2815590"/>
              <a:ext cx="330835" cy="159385"/>
            </a:xfrm>
            <a:custGeom>
              <a:avLst/>
              <a:gdLst/>
              <a:ahLst/>
              <a:cxnLst/>
              <a:rect l="l" t="t" r="r" b="b"/>
              <a:pathLst>
                <a:path w="330835" h="159385">
                  <a:moveTo>
                    <a:pt x="330707" y="0"/>
                  </a:moveTo>
                  <a:lnTo>
                    <a:pt x="0" y="159258"/>
                  </a:lnTo>
                </a:path>
              </a:pathLst>
            </a:custGeom>
            <a:ln w="20574">
              <a:solidFill>
                <a:srgbClr val="000000"/>
              </a:solidFill>
            </a:ln>
          </p:spPr>
          <p:txBody>
            <a:bodyPr wrap="square" lIns="0" tIns="0" rIns="0" bIns="0" rtlCol="0"/>
            <a:lstStyle/>
            <a:p/>
          </p:txBody>
        </p:sp>
        <p:sp>
          <p:nvSpPr>
            <p:cNvPr id="26" name="object 26"/>
            <p:cNvSpPr/>
            <p:nvPr/>
          </p:nvSpPr>
          <p:spPr>
            <a:xfrm>
              <a:off x="5071109" y="2159507"/>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7" name="object 27"/>
            <p:cNvSpPr/>
            <p:nvPr/>
          </p:nvSpPr>
          <p:spPr>
            <a:xfrm>
              <a:off x="5071109" y="2159507"/>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28" name="object 28"/>
            <p:cNvSpPr/>
            <p:nvPr/>
          </p:nvSpPr>
          <p:spPr>
            <a:xfrm>
              <a:off x="4100322" y="2574036"/>
              <a:ext cx="721995" cy="391795"/>
            </a:xfrm>
            <a:custGeom>
              <a:avLst/>
              <a:gdLst/>
              <a:ahLst/>
              <a:cxnLst/>
              <a:rect l="l" t="t" r="r" b="b"/>
              <a:pathLst>
                <a:path w="721995" h="391794">
                  <a:moveTo>
                    <a:pt x="0" y="209550"/>
                  </a:moveTo>
                  <a:lnTo>
                    <a:pt x="175260" y="209550"/>
                  </a:lnTo>
                  <a:lnTo>
                    <a:pt x="294894" y="0"/>
                  </a:lnTo>
                  <a:lnTo>
                    <a:pt x="467868" y="391668"/>
                  </a:lnTo>
                  <a:lnTo>
                    <a:pt x="584454" y="209550"/>
                  </a:lnTo>
                  <a:lnTo>
                    <a:pt x="721614" y="209550"/>
                  </a:lnTo>
                </a:path>
              </a:pathLst>
            </a:custGeom>
            <a:ln w="41148">
              <a:solidFill>
                <a:srgbClr val="000000"/>
              </a:solidFill>
            </a:ln>
          </p:spPr>
          <p:txBody>
            <a:bodyPr wrap="square" lIns="0" tIns="0" rIns="0" bIns="0" rtlCol="0"/>
            <a:lstStyle/>
            <a:p/>
          </p:txBody>
        </p:sp>
        <p:sp>
          <p:nvSpPr>
            <p:cNvPr id="29" name="object 29"/>
            <p:cNvSpPr/>
            <p:nvPr/>
          </p:nvSpPr>
          <p:spPr>
            <a:xfrm>
              <a:off x="4820411" y="2734818"/>
              <a:ext cx="98425" cy="98425"/>
            </a:xfrm>
            <a:custGeom>
              <a:avLst/>
              <a:gdLst/>
              <a:ahLst/>
              <a:cxnLst/>
              <a:rect l="l" t="t" r="r" b="b"/>
              <a:pathLst>
                <a:path w="98425" h="98425">
                  <a:moveTo>
                    <a:pt x="0" y="0"/>
                  </a:moveTo>
                  <a:lnTo>
                    <a:pt x="0" y="98298"/>
                  </a:lnTo>
                  <a:lnTo>
                    <a:pt x="98298" y="49530"/>
                  </a:lnTo>
                  <a:lnTo>
                    <a:pt x="0" y="0"/>
                  </a:lnTo>
                  <a:close/>
                </a:path>
              </a:pathLst>
            </a:custGeom>
            <a:solidFill>
              <a:srgbClr val="000000"/>
            </a:solidFill>
          </p:spPr>
          <p:txBody>
            <a:bodyPr wrap="square" lIns="0" tIns="0" rIns="0" bIns="0" rtlCol="0"/>
            <a:lstStyle/>
            <a:p/>
          </p:txBody>
        </p:sp>
        <p:sp>
          <p:nvSpPr>
            <p:cNvPr id="30" name="object 30"/>
            <p:cNvSpPr/>
            <p:nvPr/>
          </p:nvSpPr>
          <p:spPr>
            <a:xfrm>
              <a:off x="5691378" y="2307336"/>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31" name="object 31"/>
            <p:cNvSpPr/>
            <p:nvPr/>
          </p:nvSpPr>
          <p:spPr>
            <a:xfrm>
              <a:off x="5345429" y="2833877"/>
              <a:ext cx="330200" cy="159385"/>
            </a:xfrm>
            <a:custGeom>
              <a:avLst/>
              <a:gdLst/>
              <a:ahLst/>
              <a:cxnLst/>
              <a:rect l="l" t="t" r="r" b="b"/>
              <a:pathLst>
                <a:path w="330200" h="159385">
                  <a:moveTo>
                    <a:pt x="329946" y="0"/>
                  </a:moveTo>
                  <a:lnTo>
                    <a:pt x="0" y="159258"/>
                  </a:lnTo>
                </a:path>
              </a:pathLst>
            </a:custGeom>
            <a:ln w="20574">
              <a:solidFill>
                <a:srgbClr val="000000"/>
              </a:solidFill>
            </a:ln>
          </p:spPr>
          <p:txBody>
            <a:bodyPr wrap="square" lIns="0" tIns="0" rIns="0" bIns="0" rtlCol="0"/>
            <a:lstStyle/>
            <a:p/>
          </p:txBody>
        </p:sp>
        <p:sp>
          <p:nvSpPr>
            <p:cNvPr id="32" name="object 32"/>
            <p:cNvSpPr/>
            <p:nvPr/>
          </p:nvSpPr>
          <p:spPr>
            <a:xfrm>
              <a:off x="3931157" y="3035046"/>
              <a:ext cx="1155700" cy="379095"/>
            </a:xfrm>
            <a:custGeom>
              <a:avLst/>
              <a:gdLst/>
              <a:ahLst/>
              <a:cxnLst/>
              <a:rect l="l" t="t" r="r" b="b"/>
              <a:pathLst>
                <a:path w="1155700" h="379095">
                  <a:moveTo>
                    <a:pt x="1107948" y="0"/>
                  </a:moveTo>
                  <a:lnTo>
                    <a:pt x="47244" y="0"/>
                  </a:lnTo>
                  <a:lnTo>
                    <a:pt x="28932" y="3738"/>
                  </a:lnTo>
                  <a:lnTo>
                    <a:pt x="13906" y="13906"/>
                  </a:lnTo>
                  <a:lnTo>
                    <a:pt x="3738" y="28932"/>
                  </a:lnTo>
                  <a:lnTo>
                    <a:pt x="0" y="47244"/>
                  </a:lnTo>
                  <a:lnTo>
                    <a:pt x="0" y="332232"/>
                  </a:lnTo>
                  <a:lnTo>
                    <a:pt x="3738" y="350424"/>
                  </a:lnTo>
                  <a:lnTo>
                    <a:pt x="13906" y="365188"/>
                  </a:lnTo>
                  <a:lnTo>
                    <a:pt x="28932" y="375094"/>
                  </a:lnTo>
                  <a:lnTo>
                    <a:pt x="47244" y="378714"/>
                  </a:lnTo>
                  <a:lnTo>
                    <a:pt x="1107948" y="378714"/>
                  </a:lnTo>
                  <a:lnTo>
                    <a:pt x="1126259" y="375094"/>
                  </a:lnTo>
                  <a:lnTo>
                    <a:pt x="1141285" y="365188"/>
                  </a:lnTo>
                  <a:lnTo>
                    <a:pt x="1151453" y="350424"/>
                  </a:lnTo>
                  <a:lnTo>
                    <a:pt x="1155192" y="332232"/>
                  </a:lnTo>
                  <a:lnTo>
                    <a:pt x="1155192" y="47244"/>
                  </a:lnTo>
                  <a:lnTo>
                    <a:pt x="1151453" y="28932"/>
                  </a:lnTo>
                  <a:lnTo>
                    <a:pt x="1141285" y="13906"/>
                  </a:lnTo>
                  <a:lnTo>
                    <a:pt x="1126259" y="3738"/>
                  </a:lnTo>
                  <a:lnTo>
                    <a:pt x="1107948" y="0"/>
                  </a:lnTo>
                  <a:close/>
                </a:path>
              </a:pathLst>
            </a:custGeom>
            <a:solidFill>
              <a:srgbClr val="CCFFCC"/>
            </a:solidFill>
          </p:spPr>
          <p:txBody>
            <a:bodyPr wrap="square" lIns="0" tIns="0" rIns="0" bIns="0" rtlCol="0"/>
            <a:lstStyle/>
            <a:p/>
          </p:txBody>
        </p:sp>
        <p:sp>
          <p:nvSpPr>
            <p:cNvPr id="33" name="object 33"/>
            <p:cNvSpPr/>
            <p:nvPr/>
          </p:nvSpPr>
          <p:spPr>
            <a:xfrm>
              <a:off x="3931157" y="3035046"/>
              <a:ext cx="1155700" cy="379095"/>
            </a:xfrm>
            <a:custGeom>
              <a:avLst/>
              <a:gdLst/>
              <a:ahLst/>
              <a:cxnLst/>
              <a:rect l="l" t="t" r="r" b="b"/>
              <a:pathLst>
                <a:path w="1155700" h="379095">
                  <a:moveTo>
                    <a:pt x="47244" y="0"/>
                  </a:moveTo>
                  <a:lnTo>
                    <a:pt x="28932" y="3738"/>
                  </a:lnTo>
                  <a:lnTo>
                    <a:pt x="13906" y="13906"/>
                  </a:lnTo>
                  <a:lnTo>
                    <a:pt x="3738" y="28932"/>
                  </a:lnTo>
                  <a:lnTo>
                    <a:pt x="0" y="47244"/>
                  </a:lnTo>
                  <a:lnTo>
                    <a:pt x="0" y="332232"/>
                  </a:lnTo>
                  <a:lnTo>
                    <a:pt x="3738" y="350424"/>
                  </a:lnTo>
                  <a:lnTo>
                    <a:pt x="13906" y="365188"/>
                  </a:lnTo>
                  <a:lnTo>
                    <a:pt x="28932" y="375094"/>
                  </a:lnTo>
                  <a:lnTo>
                    <a:pt x="47244" y="378714"/>
                  </a:lnTo>
                  <a:lnTo>
                    <a:pt x="1107948" y="378714"/>
                  </a:lnTo>
                  <a:lnTo>
                    <a:pt x="1126259" y="375094"/>
                  </a:lnTo>
                  <a:lnTo>
                    <a:pt x="1141285" y="365188"/>
                  </a:lnTo>
                  <a:lnTo>
                    <a:pt x="1151453" y="350424"/>
                  </a:lnTo>
                  <a:lnTo>
                    <a:pt x="1155192" y="332232"/>
                  </a:lnTo>
                  <a:lnTo>
                    <a:pt x="1155192" y="47244"/>
                  </a:lnTo>
                  <a:lnTo>
                    <a:pt x="1151453" y="28932"/>
                  </a:lnTo>
                  <a:lnTo>
                    <a:pt x="1141285" y="13906"/>
                  </a:lnTo>
                  <a:lnTo>
                    <a:pt x="1126259" y="3738"/>
                  </a:lnTo>
                  <a:lnTo>
                    <a:pt x="1107948" y="0"/>
                  </a:lnTo>
                  <a:lnTo>
                    <a:pt x="47244" y="0"/>
                  </a:lnTo>
                  <a:close/>
                </a:path>
              </a:pathLst>
            </a:custGeom>
            <a:ln w="20574">
              <a:solidFill>
                <a:srgbClr val="000000"/>
              </a:solidFill>
            </a:ln>
          </p:spPr>
          <p:txBody>
            <a:bodyPr wrap="square" lIns="0" tIns="0" rIns="0" bIns="0" rtlCol="0"/>
            <a:lstStyle/>
            <a:p/>
          </p:txBody>
        </p:sp>
      </p:grpSp>
      <p:sp>
        <p:nvSpPr>
          <p:cNvPr id="34" name="object 34"/>
          <p:cNvSpPr txBox="1"/>
          <p:nvPr/>
        </p:nvSpPr>
        <p:spPr>
          <a:xfrm>
            <a:off x="1582674" y="3499358"/>
            <a:ext cx="920750"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20" b="1">
                <a:latin typeface="Arial"/>
                <a:cs typeface="Arial"/>
              </a:rPr>
              <a:t> </a:t>
            </a:r>
            <a:r>
              <a:rPr dirty="0" sz="1300" spc="-10" b="1">
                <a:latin typeface="Arial"/>
                <a:cs typeface="Arial"/>
              </a:rPr>
              <a:t>A</a:t>
            </a:r>
            <a:endParaRPr sz="1300">
              <a:latin typeface="Arial"/>
              <a:cs typeface="Arial"/>
            </a:endParaRPr>
          </a:p>
        </p:txBody>
      </p:sp>
      <p:sp>
        <p:nvSpPr>
          <p:cNvPr id="35" name="object 35"/>
          <p:cNvSpPr txBox="1"/>
          <p:nvPr/>
        </p:nvSpPr>
        <p:spPr>
          <a:xfrm>
            <a:off x="2946722" y="3499358"/>
            <a:ext cx="920750"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20" b="1">
                <a:latin typeface="Arial"/>
                <a:cs typeface="Arial"/>
              </a:rPr>
              <a:t> </a:t>
            </a:r>
            <a:r>
              <a:rPr dirty="0" sz="1300" spc="-10" b="1">
                <a:latin typeface="Arial"/>
                <a:cs typeface="Arial"/>
              </a:rPr>
              <a:t>B</a:t>
            </a:r>
            <a:endParaRPr sz="1300">
              <a:latin typeface="Arial"/>
              <a:cs typeface="Arial"/>
            </a:endParaRPr>
          </a:p>
        </p:txBody>
      </p:sp>
      <p:sp>
        <p:nvSpPr>
          <p:cNvPr id="36" name="object 36"/>
          <p:cNvSpPr txBox="1"/>
          <p:nvPr/>
        </p:nvSpPr>
        <p:spPr>
          <a:xfrm>
            <a:off x="4044665" y="3016250"/>
            <a:ext cx="939165" cy="389255"/>
          </a:xfrm>
          <a:prstGeom prst="rect">
            <a:avLst/>
          </a:prstGeom>
        </p:spPr>
        <p:txBody>
          <a:bodyPr wrap="square" lIns="0" tIns="43180" rIns="0" bIns="0" rtlCol="0" vert="horz">
            <a:spAutoFit/>
          </a:bodyPr>
          <a:lstStyle/>
          <a:p>
            <a:pPr marR="5080" indent="8890">
              <a:lnSpc>
                <a:spcPts val="1310"/>
              </a:lnSpc>
              <a:spcBef>
                <a:spcPts val="340"/>
              </a:spcBef>
            </a:pPr>
            <a:r>
              <a:rPr dirty="0" sz="1300" spc="-10" b="1">
                <a:latin typeface="Arial"/>
                <a:cs typeface="Arial"/>
              </a:rPr>
              <a:t>Time </a:t>
            </a:r>
            <a:r>
              <a:rPr dirty="0" sz="1300" spc="-15" b="1">
                <a:latin typeface="Arial"/>
                <a:cs typeface="Arial"/>
              </a:rPr>
              <a:t>stamp  </a:t>
            </a:r>
            <a:r>
              <a:rPr dirty="0" sz="1300" spc="-15" b="1">
                <a:latin typeface="Arial"/>
                <a:cs typeface="Arial"/>
              </a:rPr>
              <a:t>com</a:t>
            </a:r>
            <a:r>
              <a:rPr dirty="0" sz="1300" spc="-20" b="1">
                <a:latin typeface="Arial"/>
                <a:cs typeface="Arial"/>
              </a:rPr>
              <a:t>p</a:t>
            </a:r>
            <a:r>
              <a:rPr dirty="0" sz="1300" spc="-10" b="1">
                <a:latin typeface="Arial"/>
                <a:cs typeface="Arial"/>
              </a:rPr>
              <a:t>aris</a:t>
            </a:r>
            <a:r>
              <a:rPr dirty="0" sz="1300" spc="-10" b="1">
                <a:latin typeface="Arial"/>
                <a:cs typeface="Arial"/>
              </a:rPr>
              <a:t>on</a:t>
            </a:r>
            <a:endParaRPr sz="1300">
              <a:latin typeface="Arial"/>
              <a:cs typeface="Arial"/>
            </a:endParaRPr>
          </a:p>
        </p:txBody>
      </p:sp>
      <p:grpSp>
        <p:nvGrpSpPr>
          <p:cNvPr id="37" name="object 37"/>
          <p:cNvGrpSpPr/>
          <p:nvPr/>
        </p:nvGrpSpPr>
        <p:grpSpPr>
          <a:xfrm>
            <a:off x="4010596" y="3754564"/>
            <a:ext cx="1052195" cy="304165"/>
            <a:chOff x="4010596" y="3754564"/>
            <a:chExt cx="1052195" cy="304165"/>
          </a:xfrm>
        </p:grpSpPr>
        <p:sp>
          <p:nvSpPr>
            <p:cNvPr id="38" name="object 38"/>
            <p:cNvSpPr/>
            <p:nvPr/>
          </p:nvSpPr>
          <p:spPr>
            <a:xfrm>
              <a:off x="4021074" y="3765042"/>
              <a:ext cx="1031240" cy="283210"/>
            </a:xfrm>
            <a:custGeom>
              <a:avLst/>
              <a:gdLst/>
              <a:ahLst/>
              <a:cxnLst/>
              <a:rect l="l" t="t" r="r" b="b"/>
              <a:pathLst>
                <a:path w="1031239" h="283210">
                  <a:moveTo>
                    <a:pt x="1030986" y="0"/>
                  </a:moveTo>
                  <a:lnTo>
                    <a:pt x="0" y="0"/>
                  </a:lnTo>
                  <a:lnTo>
                    <a:pt x="0" y="282701"/>
                  </a:lnTo>
                  <a:lnTo>
                    <a:pt x="1030986" y="282701"/>
                  </a:lnTo>
                  <a:lnTo>
                    <a:pt x="1030986" y="0"/>
                  </a:lnTo>
                  <a:close/>
                </a:path>
              </a:pathLst>
            </a:custGeom>
            <a:solidFill>
              <a:srgbClr val="CCCCCC"/>
            </a:solidFill>
          </p:spPr>
          <p:txBody>
            <a:bodyPr wrap="square" lIns="0" tIns="0" rIns="0" bIns="0" rtlCol="0"/>
            <a:lstStyle/>
            <a:p/>
          </p:txBody>
        </p:sp>
        <p:sp>
          <p:nvSpPr>
            <p:cNvPr id="39" name="object 39"/>
            <p:cNvSpPr/>
            <p:nvPr/>
          </p:nvSpPr>
          <p:spPr>
            <a:xfrm>
              <a:off x="4021074" y="3765042"/>
              <a:ext cx="1031240" cy="283210"/>
            </a:xfrm>
            <a:custGeom>
              <a:avLst/>
              <a:gdLst/>
              <a:ahLst/>
              <a:cxnLst/>
              <a:rect l="l" t="t" r="r" b="b"/>
              <a:pathLst>
                <a:path w="1031239" h="283210">
                  <a:moveTo>
                    <a:pt x="1030986" y="0"/>
                  </a:moveTo>
                  <a:lnTo>
                    <a:pt x="0" y="0"/>
                  </a:lnTo>
                  <a:lnTo>
                    <a:pt x="0" y="282701"/>
                  </a:lnTo>
                  <a:lnTo>
                    <a:pt x="1030986" y="282701"/>
                  </a:lnTo>
                  <a:lnTo>
                    <a:pt x="1030986" y="0"/>
                  </a:lnTo>
                  <a:close/>
                </a:path>
              </a:pathLst>
            </a:custGeom>
            <a:ln w="20574">
              <a:solidFill>
                <a:srgbClr val="000000"/>
              </a:solidFill>
            </a:ln>
          </p:spPr>
          <p:txBody>
            <a:bodyPr wrap="square" lIns="0" tIns="0" rIns="0" bIns="0" rtlCol="0"/>
            <a:lstStyle/>
            <a:p/>
          </p:txBody>
        </p:sp>
      </p:grpSp>
      <p:sp>
        <p:nvSpPr>
          <p:cNvPr id="40" name="object 40"/>
          <p:cNvSpPr txBox="1"/>
          <p:nvPr/>
        </p:nvSpPr>
        <p:spPr>
          <a:xfrm>
            <a:off x="4097273" y="3775202"/>
            <a:ext cx="89217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Execute</a:t>
            </a:r>
            <a:r>
              <a:rPr dirty="0" sz="1300" spc="-100" b="1">
                <a:latin typeface="Courier New"/>
                <a:cs typeface="Courier New"/>
              </a:rPr>
              <a:t> </a:t>
            </a:r>
            <a:r>
              <a:rPr dirty="0" sz="1300" spc="-10" b="1">
                <a:latin typeface="Courier New"/>
                <a:cs typeface="Courier New"/>
              </a:rPr>
              <a:t>B</a:t>
            </a:r>
            <a:endParaRPr sz="1300">
              <a:latin typeface="Courier New"/>
              <a:cs typeface="Courier New"/>
            </a:endParaRPr>
          </a:p>
        </p:txBody>
      </p:sp>
      <p:sp>
        <p:nvSpPr>
          <p:cNvPr id="41" name="object 41"/>
          <p:cNvSpPr/>
          <p:nvPr/>
        </p:nvSpPr>
        <p:spPr>
          <a:xfrm>
            <a:off x="4698110" y="3196970"/>
            <a:ext cx="519684" cy="515874"/>
          </a:xfrm>
          <a:prstGeom prst="rect">
            <a:avLst/>
          </a:prstGeom>
          <a:blipFill>
            <a:blip r:embed="rId3" cstate="print"/>
            <a:stretch>
              <a:fillRect/>
            </a:stretch>
          </a:blipFill>
        </p:spPr>
        <p:txBody>
          <a:bodyPr wrap="square" lIns="0" tIns="0" rIns="0" bIns="0" rtlCol="0"/>
          <a:lstStyle/>
          <a:p/>
        </p:txBody>
      </p:sp>
      <p:sp>
        <p:nvSpPr>
          <p:cNvPr id="42" name="object 42"/>
          <p:cNvSpPr txBox="1"/>
          <p:nvPr/>
        </p:nvSpPr>
        <p:spPr>
          <a:xfrm>
            <a:off x="731012" y="5608160"/>
            <a:ext cx="6211570" cy="160337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Automatic Remote</a:t>
            </a:r>
            <a:r>
              <a:rPr dirty="0" sz="1300" spc="-20" b="1">
                <a:latin typeface="Arial"/>
                <a:cs typeface="Arial"/>
              </a:rPr>
              <a:t> </a:t>
            </a:r>
            <a:r>
              <a:rPr dirty="0" sz="1300" spc="-5" b="1">
                <a:latin typeface="Arial"/>
                <a:cs typeface="Arial"/>
              </a:rPr>
              <a:t>Dependency</a:t>
            </a:r>
            <a:endParaRPr sz="1300">
              <a:latin typeface="Arial"/>
              <a:cs typeface="Arial"/>
            </a:endParaRPr>
          </a:p>
          <a:p>
            <a:pPr marL="136525" marR="112395">
              <a:lnSpc>
                <a:spcPct val="100000"/>
              </a:lnSpc>
              <a:spcBef>
                <a:spcPts val="365"/>
              </a:spcBef>
            </a:pPr>
            <a:r>
              <a:rPr dirty="0" sz="1300">
                <a:latin typeface="Times New Roman"/>
                <a:cs typeface="Times New Roman"/>
              </a:rPr>
              <a:t>When the local procedure is invoked at run time, the Oracle server compares the two time  </a:t>
            </a:r>
            <a:r>
              <a:rPr dirty="0" sz="1300" spc="-5">
                <a:latin typeface="Times New Roman"/>
                <a:cs typeface="Times New Roman"/>
              </a:rPr>
              <a:t>stamps </a:t>
            </a:r>
            <a:r>
              <a:rPr dirty="0" sz="1300">
                <a:latin typeface="Times New Roman"/>
                <a:cs typeface="Times New Roman"/>
              </a:rPr>
              <a:t>of the referenced </a:t>
            </a:r>
            <a:r>
              <a:rPr dirty="0" sz="1300" spc="-5">
                <a:latin typeface="Times New Roman"/>
                <a:cs typeface="Times New Roman"/>
              </a:rPr>
              <a:t>remote </a:t>
            </a:r>
            <a:r>
              <a:rPr dirty="0" sz="1300">
                <a:latin typeface="Times New Roman"/>
                <a:cs typeface="Times New Roman"/>
              </a:rPr>
              <a:t>procedure.</a:t>
            </a:r>
            <a:endParaRPr sz="1300">
              <a:latin typeface="Times New Roman"/>
              <a:cs typeface="Times New Roman"/>
            </a:endParaRPr>
          </a:p>
          <a:p>
            <a:pPr marL="136525" marR="5080">
              <a:lnSpc>
                <a:spcPct val="100000"/>
              </a:lnSpc>
              <a:spcBef>
                <a:spcPts val="384"/>
              </a:spcBef>
            </a:pPr>
            <a:r>
              <a:rPr dirty="0" sz="1300">
                <a:latin typeface="Times New Roman"/>
                <a:cs typeface="Times New Roman"/>
              </a:rPr>
              <a:t>If the time stamps are equal (indicating that the remote </a:t>
            </a:r>
            <a:r>
              <a:rPr dirty="0" sz="1300" spc="-5">
                <a:latin typeface="Times New Roman"/>
                <a:cs typeface="Times New Roman"/>
              </a:rPr>
              <a:t>procedure </a:t>
            </a:r>
            <a:r>
              <a:rPr dirty="0" sz="1300">
                <a:latin typeface="Times New Roman"/>
                <a:cs typeface="Times New Roman"/>
              </a:rPr>
              <a:t>has not recompiled), then  the Oracle </a:t>
            </a:r>
            <a:r>
              <a:rPr dirty="0" sz="1300" spc="-5">
                <a:latin typeface="Times New Roman"/>
                <a:cs typeface="Times New Roman"/>
              </a:rPr>
              <a:t>server </a:t>
            </a:r>
            <a:r>
              <a:rPr dirty="0" sz="1300">
                <a:latin typeface="Times New Roman"/>
                <a:cs typeface="Times New Roman"/>
              </a:rPr>
              <a:t>executes the local</a:t>
            </a:r>
            <a:r>
              <a:rPr dirty="0" sz="1300" spc="5">
                <a:latin typeface="Times New Roman"/>
                <a:cs typeface="Times New Roman"/>
              </a:rPr>
              <a:t> </a:t>
            </a:r>
            <a:r>
              <a:rPr dirty="0" sz="1300">
                <a:latin typeface="Times New Roman"/>
                <a:cs typeface="Times New Roman"/>
              </a:rPr>
              <a:t>procedure.</a:t>
            </a:r>
            <a:endParaRPr sz="1300">
              <a:latin typeface="Times New Roman"/>
              <a:cs typeface="Times New Roman"/>
            </a:endParaRPr>
          </a:p>
          <a:p>
            <a:pPr marL="136525" marR="20955">
              <a:lnSpc>
                <a:spcPct val="105000"/>
              </a:lnSpc>
              <a:spcBef>
                <a:spcPts val="229"/>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in </a:t>
            </a:r>
            <a:r>
              <a:rPr dirty="0" sz="1300">
                <a:latin typeface="Times New Roman"/>
                <a:cs typeface="Times New Roman"/>
              </a:rPr>
              <a:t>the slide, the time stamp recorded with the </a:t>
            </a:r>
            <a:r>
              <a:rPr dirty="0" sz="1300">
                <a:latin typeface="Courier New"/>
                <a:cs typeface="Courier New"/>
              </a:rPr>
              <a:t>P</a:t>
            </a:r>
            <a:r>
              <a:rPr dirty="0" sz="1300" spc="-459">
                <a:latin typeface="Courier New"/>
                <a:cs typeface="Courier New"/>
              </a:rPr>
              <a:t> </a:t>
            </a:r>
            <a:r>
              <a:rPr dirty="0" sz="1300">
                <a:latin typeface="Times New Roman"/>
                <a:cs typeface="Times New Roman"/>
              </a:rPr>
              <a:t>code of remote procedure B  is the same as that recorded with local procedure A. Therefore, local procedure A is</a:t>
            </a:r>
            <a:r>
              <a:rPr dirty="0" sz="1300" spc="-45">
                <a:latin typeface="Times New Roman"/>
                <a:cs typeface="Times New Roman"/>
              </a:rPr>
              <a:t> </a:t>
            </a:r>
            <a:r>
              <a:rPr dirty="0" sz="1300">
                <a:latin typeface="Times New Roman"/>
                <a:cs typeface="Times New Roman"/>
              </a:rPr>
              <a:t>valid.</a:t>
            </a:r>
            <a:endParaRPr sz="1300">
              <a:latin typeface="Times New Roman"/>
              <a:cs typeface="Times New Roman"/>
            </a:endParaRPr>
          </a:p>
        </p:txBody>
      </p:sp>
      <p:sp>
        <p:nvSpPr>
          <p:cNvPr id="44" name="object 4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5" name="object 45"/>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1</a:t>
            </a:r>
            <a:r>
              <a:rPr dirty="0" sz="800" spc="-195">
                <a:latin typeface="Garuda"/>
                <a:cs typeface="Garuda"/>
              </a:rPr>
              <a:t>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3" name="object 4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3126485" y="2247138"/>
            <a:ext cx="1515745" cy="2021205"/>
          </a:xfrm>
          <a:custGeom>
            <a:avLst/>
            <a:gdLst/>
            <a:ahLst/>
            <a:cxnLst/>
            <a:rect l="l" t="t" r="r" b="b"/>
            <a:pathLst>
              <a:path w="1515745" h="2021204">
                <a:moveTo>
                  <a:pt x="1515618" y="0"/>
                </a:moveTo>
                <a:lnTo>
                  <a:pt x="0" y="0"/>
                </a:lnTo>
                <a:lnTo>
                  <a:pt x="0" y="2020824"/>
                </a:lnTo>
                <a:lnTo>
                  <a:pt x="1515618" y="2020824"/>
                </a:lnTo>
                <a:lnTo>
                  <a:pt x="1515618" y="0"/>
                </a:lnTo>
                <a:close/>
              </a:path>
            </a:pathLst>
          </a:custGeom>
          <a:solidFill>
            <a:srgbClr val="99CCFF"/>
          </a:solidFill>
        </p:spPr>
        <p:txBody>
          <a:bodyPr wrap="square" lIns="0" tIns="0" rIns="0" bIns="0" rtlCol="0"/>
          <a:lstStyle/>
          <a:p/>
        </p:txBody>
      </p:sp>
      <p:sp>
        <p:nvSpPr>
          <p:cNvPr id="4" name="object 4"/>
          <p:cNvSpPr txBox="1"/>
          <p:nvPr/>
        </p:nvSpPr>
        <p:spPr>
          <a:xfrm>
            <a:off x="3126485" y="2247138"/>
            <a:ext cx="1515745" cy="2021205"/>
          </a:xfrm>
          <a:prstGeom prst="rect">
            <a:avLst/>
          </a:prstGeom>
          <a:ln w="20574">
            <a:solidFill>
              <a:srgbClr val="000000"/>
            </a:solidFill>
          </a:ln>
        </p:spPr>
        <p:txBody>
          <a:bodyPr wrap="square" lIns="0" tIns="0" rIns="0" bIns="0" rtlCol="0" vert="horz">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750">
              <a:latin typeface="Times New Roman"/>
              <a:cs typeface="Times New Roman"/>
            </a:endParaRPr>
          </a:p>
          <a:p>
            <a:pPr marL="389890">
              <a:lnSpc>
                <a:spcPct val="100000"/>
              </a:lnSpc>
            </a:pPr>
            <a:r>
              <a:rPr dirty="0" sz="1300" spc="-15" b="1">
                <a:latin typeface="Arial"/>
                <a:cs typeface="Arial"/>
              </a:rPr>
              <a:t>Compiles</a:t>
            </a:r>
            <a:endParaRPr sz="1300">
              <a:latin typeface="Arial"/>
              <a:cs typeface="Arial"/>
            </a:endParaRPr>
          </a:p>
        </p:txBody>
      </p:sp>
      <p:grpSp>
        <p:nvGrpSpPr>
          <p:cNvPr id="5" name="object 5"/>
          <p:cNvGrpSpPr/>
          <p:nvPr/>
        </p:nvGrpSpPr>
        <p:grpSpPr>
          <a:xfrm>
            <a:off x="3256788" y="2319527"/>
            <a:ext cx="1258570" cy="1267460"/>
            <a:chOff x="3256788" y="2319527"/>
            <a:chExt cx="1258570" cy="1267460"/>
          </a:xfrm>
        </p:grpSpPr>
        <p:sp>
          <p:nvSpPr>
            <p:cNvPr id="6" name="object 6"/>
            <p:cNvSpPr/>
            <p:nvPr/>
          </p:nvSpPr>
          <p:spPr>
            <a:xfrm>
              <a:off x="3277362" y="2340101"/>
              <a:ext cx="1217295" cy="1226185"/>
            </a:xfrm>
            <a:custGeom>
              <a:avLst/>
              <a:gdLst/>
              <a:ahLst/>
              <a:cxnLst/>
              <a:rect l="l" t="t" r="r" b="b"/>
              <a:pathLst>
                <a:path w="1217295" h="1226185">
                  <a:moveTo>
                    <a:pt x="608076" y="0"/>
                  </a:move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close/>
                </a:path>
              </a:pathLst>
            </a:custGeom>
            <a:solidFill>
              <a:srgbClr val="FFFFFF"/>
            </a:solidFill>
          </p:spPr>
          <p:txBody>
            <a:bodyPr wrap="square" lIns="0" tIns="0" rIns="0" bIns="0" rtlCol="0"/>
            <a:lstStyle/>
            <a:p/>
          </p:txBody>
        </p:sp>
        <p:sp>
          <p:nvSpPr>
            <p:cNvPr id="7" name="object 7"/>
            <p:cNvSpPr/>
            <p:nvPr/>
          </p:nvSpPr>
          <p:spPr>
            <a:xfrm>
              <a:off x="3277362" y="2340101"/>
              <a:ext cx="1217295" cy="1226185"/>
            </a:xfrm>
            <a:custGeom>
              <a:avLst/>
              <a:gdLst/>
              <a:ahLst/>
              <a:cxnLst/>
              <a:rect l="l" t="t" r="r" b="b"/>
              <a:pathLst>
                <a:path w="1217295" h="1226185">
                  <a:moveTo>
                    <a:pt x="1216914" y="612648"/>
                  </a:move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close/>
                </a:path>
              </a:pathLst>
            </a:custGeom>
            <a:ln w="41148">
              <a:solidFill>
                <a:srgbClr val="000000"/>
              </a:solidFill>
            </a:ln>
          </p:spPr>
          <p:txBody>
            <a:bodyPr wrap="square" lIns="0" tIns="0" rIns="0" bIns="0" rtlCol="0"/>
            <a:lstStyle/>
            <a:p/>
          </p:txBody>
        </p:sp>
        <p:sp>
          <p:nvSpPr>
            <p:cNvPr id="8" name="object 8"/>
            <p:cNvSpPr/>
            <p:nvPr/>
          </p:nvSpPr>
          <p:spPr>
            <a:xfrm>
              <a:off x="3897630" y="2487929"/>
              <a:ext cx="0" cy="532130"/>
            </a:xfrm>
            <a:custGeom>
              <a:avLst/>
              <a:gdLst/>
              <a:ahLst/>
              <a:cxnLst/>
              <a:rect l="l" t="t" r="r" b="b"/>
              <a:pathLst>
                <a:path w="0" h="532130">
                  <a:moveTo>
                    <a:pt x="0" y="0"/>
                  </a:moveTo>
                  <a:lnTo>
                    <a:pt x="0" y="531876"/>
                  </a:lnTo>
                </a:path>
              </a:pathLst>
            </a:custGeom>
            <a:ln w="20574">
              <a:solidFill>
                <a:srgbClr val="000000"/>
              </a:solidFill>
            </a:ln>
          </p:spPr>
          <p:txBody>
            <a:bodyPr wrap="square" lIns="0" tIns="0" rIns="0" bIns="0" rtlCol="0"/>
            <a:lstStyle/>
            <a:p/>
          </p:txBody>
        </p:sp>
        <p:sp>
          <p:nvSpPr>
            <p:cNvPr id="9" name="object 9"/>
            <p:cNvSpPr/>
            <p:nvPr/>
          </p:nvSpPr>
          <p:spPr>
            <a:xfrm>
              <a:off x="3722370" y="2686050"/>
              <a:ext cx="170815" cy="325120"/>
            </a:xfrm>
            <a:custGeom>
              <a:avLst/>
              <a:gdLst/>
              <a:ahLst/>
              <a:cxnLst/>
              <a:rect l="l" t="t" r="r" b="b"/>
              <a:pathLst>
                <a:path w="170814" h="325119">
                  <a:moveTo>
                    <a:pt x="170687" y="324611"/>
                  </a:moveTo>
                  <a:lnTo>
                    <a:pt x="0" y="0"/>
                  </a:lnTo>
                </a:path>
              </a:pathLst>
            </a:custGeom>
            <a:ln w="20574">
              <a:solidFill>
                <a:srgbClr val="000000"/>
              </a:solidFill>
            </a:ln>
          </p:spPr>
          <p:txBody>
            <a:bodyPr wrap="square" lIns="0" tIns="0" rIns="0" bIns="0" rtlCol="0"/>
            <a:lstStyle/>
            <a:p/>
          </p:txBody>
        </p:sp>
      </p:grpSp>
      <p:sp>
        <p:nvSpPr>
          <p:cNvPr id="10" name="object 10"/>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1731010" marR="1761489" indent="635">
              <a:lnSpc>
                <a:spcPct val="100000"/>
              </a:lnSpc>
            </a:pPr>
            <a:r>
              <a:rPr dirty="0" sz="2000" spc="-5" b="1">
                <a:latin typeface="Arial"/>
                <a:cs typeface="Arial"/>
              </a:rPr>
              <a:t>Remote </a:t>
            </a:r>
            <a:r>
              <a:rPr dirty="0" sz="2000" b="1">
                <a:latin typeface="Arial"/>
                <a:cs typeface="Arial"/>
              </a:rPr>
              <a:t>Procedure B  </a:t>
            </a:r>
            <a:r>
              <a:rPr dirty="0" sz="2000" spc="-5" b="1">
                <a:latin typeface="Arial"/>
                <a:cs typeface="Arial"/>
              </a:rPr>
              <a:t>Recompiled at 11:00</a:t>
            </a:r>
            <a:r>
              <a:rPr dirty="0" sz="2000" spc="-30" b="1">
                <a:latin typeface="Arial"/>
                <a:cs typeface="Arial"/>
              </a:rPr>
              <a:t> </a:t>
            </a:r>
            <a:r>
              <a:rPr dirty="0" sz="2000" spc="-5" b="1">
                <a:latin typeface="Arial"/>
                <a:cs typeface="Arial"/>
              </a:rPr>
              <a:t>a.m.</a:t>
            </a:r>
            <a:endParaRPr sz="2000">
              <a:latin typeface="Arial"/>
              <a:cs typeface="Arial"/>
            </a:endParaRPr>
          </a:p>
          <a:p>
            <a:pPr>
              <a:lnSpc>
                <a:spcPct val="100000"/>
              </a:lnSpc>
              <a:spcBef>
                <a:spcPts val="5"/>
              </a:spcBef>
            </a:pPr>
            <a:endParaRPr sz="3150">
              <a:latin typeface="Arial"/>
              <a:cs typeface="Arial"/>
            </a:endParaRPr>
          </a:p>
          <a:p>
            <a:pPr algn="ctr">
              <a:lnSpc>
                <a:spcPct val="100000"/>
              </a:lnSpc>
              <a:spcBef>
                <a:spcPts val="5"/>
              </a:spcBef>
            </a:pPr>
            <a:r>
              <a:rPr dirty="0" sz="1300" spc="-10" b="1">
                <a:latin typeface="Arial"/>
                <a:cs typeface="Arial"/>
              </a:rPr>
              <a:t>Remote procedure</a:t>
            </a:r>
            <a:r>
              <a:rPr dirty="0" sz="1300" spc="-15" b="1">
                <a:latin typeface="Arial"/>
                <a:cs typeface="Arial"/>
              </a:rPr>
              <a:t> </a:t>
            </a:r>
            <a:r>
              <a:rPr dirty="0" sz="1300" spc="-10" b="1">
                <a:latin typeface="Arial"/>
                <a:cs typeface="Arial"/>
              </a:rPr>
              <a:t>B</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30"/>
              </a:spcBef>
            </a:pPr>
            <a:endParaRPr sz="1150">
              <a:latin typeface="Arial"/>
              <a:cs typeface="Arial"/>
            </a:endParaRPr>
          </a:p>
          <a:p>
            <a:pPr algn="ctr">
              <a:lnSpc>
                <a:spcPct val="100000"/>
              </a:lnSpc>
            </a:pPr>
            <a:r>
              <a:rPr dirty="0" sz="1300" spc="-10" b="1">
                <a:latin typeface="Arial"/>
                <a:cs typeface="Arial"/>
              </a:rPr>
              <a:t>Valid</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0"/>
              </a:spcBef>
            </a:pPr>
            <a:endParaRPr sz="19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2</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31012" y="5608160"/>
            <a:ext cx="5976620" cy="70231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Local </a:t>
            </a:r>
            <a:r>
              <a:rPr dirty="0" sz="1300" spc="-5" b="1">
                <a:latin typeface="Arial"/>
                <a:cs typeface="Arial"/>
              </a:rPr>
              <a:t>Procedures Referencing Remote</a:t>
            </a:r>
            <a:r>
              <a:rPr dirty="0" sz="1300" spc="-10" b="1">
                <a:latin typeface="Arial"/>
                <a:cs typeface="Arial"/>
              </a:rPr>
              <a:t> </a:t>
            </a:r>
            <a:r>
              <a:rPr dirty="0" sz="1300" spc="-5" b="1">
                <a:latin typeface="Arial"/>
                <a:cs typeface="Arial"/>
              </a:rPr>
              <a:t>Procedures</a:t>
            </a:r>
            <a:endParaRPr sz="1300">
              <a:latin typeface="Arial"/>
              <a:cs typeface="Arial"/>
            </a:endParaRPr>
          </a:p>
          <a:p>
            <a:pPr marL="136525" marR="5080" indent="-635">
              <a:lnSpc>
                <a:spcPts val="1480"/>
              </a:lnSpc>
              <a:spcBef>
                <a:spcPts val="480"/>
              </a:spcBef>
            </a:pPr>
            <a:r>
              <a:rPr dirty="0" sz="1300" spc="-5">
                <a:latin typeface="Times New Roman"/>
                <a:cs typeface="Times New Roman"/>
              </a:rPr>
              <a:t>Assume </a:t>
            </a:r>
            <a:r>
              <a:rPr dirty="0" sz="1300">
                <a:latin typeface="Times New Roman"/>
                <a:cs typeface="Times New Roman"/>
              </a:rPr>
              <a:t>that remote procedure B is successfully recompiled at </a:t>
            </a:r>
            <a:r>
              <a:rPr dirty="0" sz="1300" spc="-5">
                <a:latin typeface="Times New Roman"/>
                <a:cs typeface="Times New Roman"/>
              </a:rPr>
              <a:t>11:00 a.m. </a:t>
            </a:r>
            <a:r>
              <a:rPr dirty="0" sz="1300">
                <a:latin typeface="Times New Roman"/>
                <a:cs typeface="Times New Roman"/>
              </a:rPr>
              <a:t>The new time  stamp is recorded along with its </a:t>
            </a:r>
            <a:r>
              <a:rPr dirty="0" sz="1300">
                <a:latin typeface="Courier New"/>
                <a:cs typeface="Courier New"/>
              </a:rPr>
              <a:t>P</a:t>
            </a:r>
            <a:r>
              <a:rPr dirty="0" sz="1300" spc="-484">
                <a:latin typeface="Courier New"/>
                <a:cs typeface="Courier New"/>
              </a:rPr>
              <a:t> </a:t>
            </a:r>
            <a:r>
              <a:rPr dirty="0" sz="1300">
                <a:latin typeface="Times New Roman"/>
                <a:cs typeface="Times New Roman"/>
              </a:rPr>
              <a:t>code.</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10068" y="2072830"/>
            <a:ext cx="5135245" cy="2032000"/>
            <a:chOff x="1310068" y="2072830"/>
            <a:chExt cx="5135245" cy="2032000"/>
          </a:xfrm>
        </p:grpSpPr>
        <p:sp>
          <p:nvSpPr>
            <p:cNvPr id="7" name="object 7"/>
            <p:cNvSpPr/>
            <p:nvPr/>
          </p:nvSpPr>
          <p:spPr>
            <a:xfrm>
              <a:off x="1320545" y="2083307"/>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solidFill>
              <a:srgbClr val="99CCFF"/>
            </a:solidFill>
          </p:spPr>
          <p:txBody>
            <a:bodyPr wrap="square" lIns="0" tIns="0" rIns="0" bIns="0" rtlCol="0"/>
            <a:lstStyle/>
            <a:p/>
          </p:txBody>
        </p:sp>
        <p:sp>
          <p:nvSpPr>
            <p:cNvPr id="8" name="object 8"/>
            <p:cNvSpPr/>
            <p:nvPr/>
          </p:nvSpPr>
          <p:spPr>
            <a:xfrm>
              <a:off x="1320545" y="2083307"/>
              <a:ext cx="2780030" cy="2011045"/>
            </a:xfrm>
            <a:custGeom>
              <a:avLst/>
              <a:gdLst/>
              <a:ahLst/>
              <a:cxnLst/>
              <a:rect l="l" t="t" r="r" b="b"/>
              <a:pathLst>
                <a:path w="2780029" h="2011045">
                  <a:moveTo>
                    <a:pt x="2779776" y="0"/>
                  </a:moveTo>
                  <a:lnTo>
                    <a:pt x="0" y="0"/>
                  </a:lnTo>
                  <a:lnTo>
                    <a:pt x="0" y="2010918"/>
                  </a:lnTo>
                  <a:lnTo>
                    <a:pt x="2779776" y="2010918"/>
                  </a:lnTo>
                  <a:lnTo>
                    <a:pt x="2779776" y="0"/>
                  </a:lnTo>
                  <a:close/>
                </a:path>
              </a:pathLst>
            </a:custGeom>
            <a:ln w="20574">
              <a:solidFill>
                <a:srgbClr val="000000"/>
              </a:solidFill>
            </a:ln>
          </p:spPr>
          <p:txBody>
            <a:bodyPr wrap="square" lIns="0" tIns="0" rIns="0" bIns="0" rtlCol="0"/>
            <a:lstStyle/>
            <a:p/>
          </p:txBody>
        </p:sp>
        <p:sp>
          <p:nvSpPr>
            <p:cNvPr id="9" name="object 9"/>
            <p:cNvSpPr/>
            <p:nvPr/>
          </p:nvSpPr>
          <p:spPr>
            <a:xfrm>
              <a:off x="4917947" y="2083307"/>
              <a:ext cx="1516380" cy="2004060"/>
            </a:xfrm>
            <a:custGeom>
              <a:avLst/>
              <a:gdLst/>
              <a:ahLst/>
              <a:cxnLst/>
              <a:rect l="l" t="t" r="r" b="b"/>
              <a:pathLst>
                <a:path w="1516379" h="2004060">
                  <a:moveTo>
                    <a:pt x="1516379" y="0"/>
                  </a:moveTo>
                  <a:lnTo>
                    <a:pt x="0" y="0"/>
                  </a:lnTo>
                  <a:lnTo>
                    <a:pt x="0" y="2004060"/>
                  </a:lnTo>
                  <a:lnTo>
                    <a:pt x="1516379" y="2004060"/>
                  </a:lnTo>
                  <a:lnTo>
                    <a:pt x="1516379" y="0"/>
                  </a:lnTo>
                  <a:close/>
                </a:path>
              </a:pathLst>
            </a:custGeom>
            <a:solidFill>
              <a:srgbClr val="99CCFF"/>
            </a:solidFill>
          </p:spPr>
          <p:txBody>
            <a:bodyPr wrap="square" lIns="0" tIns="0" rIns="0" bIns="0" rtlCol="0"/>
            <a:lstStyle/>
            <a:p/>
          </p:txBody>
        </p:sp>
        <p:sp>
          <p:nvSpPr>
            <p:cNvPr id="10" name="object 10"/>
            <p:cNvSpPr/>
            <p:nvPr/>
          </p:nvSpPr>
          <p:spPr>
            <a:xfrm>
              <a:off x="4917947" y="2083307"/>
              <a:ext cx="1516380" cy="2004060"/>
            </a:xfrm>
            <a:custGeom>
              <a:avLst/>
              <a:gdLst/>
              <a:ahLst/>
              <a:cxnLst/>
              <a:rect l="l" t="t" r="r" b="b"/>
              <a:pathLst>
                <a:path w="1516379" h="2004060">
                  <a:moveTo>
                    <a:pt x="1516379" y="0"/>
                  </a:moveTo>
                  <a:lnTo>
                    <a:pt x="0" y="0"/>
                  </a:lnTo>
                  <a:lnTo>
                    <a:pt x="0" y="2004060"/>
                  </a:lnTo>
                  <a:lnTo>
                    <a:pt x="1516379" y="2004060"/>
                  </a:lnTo>
                  <a:lnTo>
                    <a:pt x="1516379"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999488" y="1769617"/>
            <a:ext cx="145034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Local procedure</a:t>
            </a:r>
            <a:r>
              <a:rPr dirty="0" sz="1300" spc="-80" b="1">
                <a:latin typeface="Arial"/>
                <a:cs typeface="Arial"/>
              </a:rPr>
              <a:t> </a:t>
            </a:r>
            <a:r>
              <a:rPr dirty="0" sz="1300" spc="-10" b="1">
                <a:latin typeface="Arial"/>
                <a:cs typeface="Arial"/>
              </a:rPr>
              <a:t>A</a:t>
            </a:r>
            <a:endParaRPr sz="1300">
              <a:latin typeface="Arial"/>
              <a:cs typeface="Arial"/>
            </a:endParaRPr>
          </a:p>
        </p:txBody>
      </p:sp>
      <p:sp>
        <p:nvSpPr>
          <p:cNvPr id="12" name="object 12"/>
          <p:cNvSpPr txBox="1"/>
          <p:nvPr/>
        </p:nvSpPr>
        <p:spPr>
          <a:xfrm>
            <a:off x="5501682" y="415776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sp>
        <p:nvSpPr>
          <p:cNvPr id="13" name="object 13"/>
          <p:cNvSpPr txBox="1"/>
          <p:nvPr/>
        </p:nvSpPr>
        <p:spPr>
          <a:xfrm>
            <a:off x="4873752" y="1769617"/>
            <a:ext cx="161988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Remote procedure</a:t>
            </a:r>
            <a:r>
              <a:rPr dirty="0" sz="1300" spc="-80" b="1">
                <a:latin typeface="Arial"/>
                <a:cs typeface="Arial"/>
              </a:rPr>
              <a:t> </a:t>
            </a:r>
            <a:r>
              <a:rPr dirty="0" sz="1300" spc="-10" b="1">
                <a:latin typeface="Arial"/>
                <a:cs typeface="Arial"/>
              </a:rPr>
              <a:t>B</a:t>
            </a:r>
            <a:endParaRPr sz="1300">
              <a:latin typeface="Arial"/>
              <a:cs typeface="Arial"/>
            </a:endParaRPr>
          </a:p>
        </p:txBody>
      </p:sp>
      <p:sp>
        <p:nvSpPr>
          <p:cNvPr id="14" name="object 14"/>
          <p:cNvSpPr txBox="1"/>
          <p:nvPr/>
        </p:nvSpPr>
        <p:spPr>
          <a:xfrm>
            <a:off x="5222709" y="3499335"/>
            <a:ext cx="921385"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15" b="1">
                <a:latin typeface="Arial"/>
                <a:cs typeface="Arial"/>
              </a:rPr>
              <a:t> </a:t>
            </a:r>
            <a:r>
              <a:rPr dirty="0" sz="1300" spc="-10" b="1">
                <a:latin typeface="Arial"/>
                <a:cs typeface="Arial"/>
              </a:rPr>
              <a:t>B</a:t>
            </a:r>
            <a:endParaRPr sz="1300">
              <a:latin typeface="Arial"/>
              <a:cs typeface="Arial"/>
            </a:endParaRPr>
          </a:p>
        </p:txBody>
      </p:sp>
      <p:sp>
        <p:nvSpPr>
          <p:cNvPr id="15" name="object 15"/>
          <p:cNvSpPr txBox="1"/>
          <p:nvPr/>
        </p:nvSpPr>
        <p:spPr>
          <a:xfrm>
            <a:off x="1849286" y="415776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p:txBody>
      </p:sp>
      <p:grpSp>
        <p:nvGrpSpPr>
          <p:cNvPr id="16" name="object 16"/>
          <p:cNvGrpSpPr/>
          <p:nvPr/>
        </p:nvGrpSpPr>
        <p:grpSpPr>
          <a:xfrm>
            <a:off x="1408112" y="2132012"/>
            <a:ext cx="1258570" cy="1267460"/>
            <a:chOff x="1408112" y="2132012"/>
            <a:chExt cx="1258570" cy="1267460"/>
          </a:xfrm>
        </p:grpSpPr>
        <p:sp>
          <p:nvSpPr>
            <p:cNvPr id="17" name="object 17"/>
            <p:cNvSpPr/>
            <p:nvPr/>
          </p:nvSpPr>
          <p:spPr>
            <a:xfrm>
              <a:off x="1428750" y="2152650"/>
              <a:ext cx="1217295" cy="1226185"/>
            </a:xfrm>
            <a:custGeom>
              <a:avLst/>
              <a:gdLst/>
              <a:ahLst/>
              <a:cxnLst/>
              <a:rect l="l" t="t" r="r" b="b"/>
              <a:pathLst>
                <a:path w="1217295" h="1226185">
                  <a:moveTo>
                    <a:pt x="608076" y="0"/>
                  </a:move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close/>
                </a:path>
              </a:pathLst>
            </a:custGeom>
            <a:solidFill>
              <a:srgbClr val="FFFFFF"/>
            </a:solidFill>
          </p:spPr>
          <p:txBody>
            <a:bodyPr wrap="square" lIns="0" tIns="0" rIns="0" bIns="0" rtlCol="0"/>
            <a:lstStyle/>
            <a:p/>
          </p:txBody>
        </p:sp>
        <p:sp>
          <p:nvSpPr>
            <p:cNvPr id="18" name="object 18"/>
            <p:cNvSpPr/>
            <p:nvPr/>
          </p:nvSpPr>
          <p:spPr>
            <a:xfrm>
              <a:off x="1428750" y="2152650"/>
              <a:ext cx="1217295" cy="1226185"/>
            </a:xfrm>
            <a:custGeom>
              <a:avLst/>
              <a:gdLst/>
              <a:ahLst/>
              <a:cxnLst/>
              <a:rect l="l" t="t" r="r" b="b"/>
              <a:pathLst>
                <a:path w="1217295" h="1226185">
                  <a:moveTo>
                    <a:pt x="1216914" y="612648"/>
                  </a:moveTo>
                  <a:lnTo>
                    <a:pt x="1215080" y="564773"/>
                  </a:lnTo>
                  <a:lnTo>
                    <a:pt x="1209671" y="517906"/>
                  </a:lnTo>
                  <a:lnTo>
                    <a:pt x="1200823" y="472182"/>
                  </a:lnTo>
                  <a:lnTo>
                    <a:pt x="1188670" y="427737"/>
                  </a:lnTo>
                  <a:lnTo>
                    <a:pt x="1173348" y="384709"/>
                  </a:lnTo>
                  <a:lnTo>
                    <a:pt x="1154994" y="343233"/>
                  </a:lnTo>
                  <a:lnTo>
                    <a:pt x="1133743" y="303445"/>
                  </a:lnTo>
                  <a:lnTo>
                    <a:pt x="1109730" y="265482"/>
                  </a:lnTo>
                  <a:lnTo>
                    <a:pt x="1083093" y="229479"/>
                  </a:lnTo>
                  <a:lnTo>
                    <a:pt x="1053965" y="195574"/>
                  </a:lnTo>
                  <a:lnTo>
                    <a:pt x="1022484" y="163902"/>
                  </a:lnTo>
                  <a:lnTo>
                    <a:pt x="988784" y="134600"/>
                  </a:lnTo>
                  <a:lnTo>
                    <a:pt x="953003" y="107804"/>
                  </a:lnTo>
                  <a:lnTo>
                    <a:pt x="915274" y="83650"/>
                  </a:lnTo>
                  <a:lnTo>
                    <a:pt x="875735" y="62275"/>
                  </a:lnTo>
                  <a:lnTo>
                    <a:pt x="834521" y="43814"/>
                  </a:lnTo>
                  <a:lnTo>
                    <a:pt x="791767" y="28404"/>
                  </a:lnTo>
                  <a:lnTo>
                    <a:pt x="747610" y="16181"/>
                  </a:lnTo>
                  <a:lnTo>
                    <a:pt x="702186" y="7282"/>
                  </a:lnTo>
                  <a:lnTo>
                    <a:pt x="655629" y="1843"/>
                  </a:lnTo>
                  <a:lnTo>
                    <a:pt x="608076" y="0"/>
                  </a:lnTo>
                  <a:lnTo>
                    <a:pt x="560527" y="1843"/>
                  </a:lnTo>
                  <a:lnTo>
                    <a:pt x="513985" y="7282"/>
                  </a:lnTo>
                  <a:lnTo>
                    <a:pt x="468583" y="16181"/>
                  </a:lnTo>
                  <a:lnTo>
                    <a:pt x="424456" y="28404"/>
                  </a:lnTo>
                  <a:lnTo>
                    <a:pt x="381739" y="43814"/>
                  </a:lnTo>
                  <a:lnTo>
                    <a:pt x="340567" y="62275"/>
                  </a:lnTo>
                  <a:lnTo>
                    <a:pt x="301074" y="83650"/>
                  </a:lnTo>
                  <a:lnTo>
                    <a:pt x="263396" y="107804"/>
                  </a:lnTo>
                  <a:lnTo>
                    <a:pt x="227666" y="134600"/>
                  </a:lnTo>
                  <a:lnTo>
                    <a:pt x="194021" y="163902"/>
                  </a:lnTo>
                  <a:lnTo>
                    <a:pt x="162594" y="195574"/>
                  </a:lnTo>
                  <a:lnTo>
                    <a:pt x="133521" y="229479"/>
                  </a:lnTo>
                  <a:lnTo>
                    <a:pt x="106935" y="265482"/>
                  </a:lnTo>
                  <a:lnTo>
                    <a:pt x="82973" y="303445"/>
                  </a:lnTo>
                  <a:lnTo>
                    <a:pt x="61768" y="343233"/>
                  </a:lnTo>
                  <a:lnTo>
                    <a:pt x="43456" y="384709"/>
                  </a:lnTo>
                  <a:lnTo>
                    <a:pt x="28171" y="427737"/>
                  </a:lnTo>
                  <a:lnTo>
                    <a:pt x="16048" y="472182"/>
                  </a:lnTo>
                  <a:lnTo>
                    <a:pt x="7222" y="517906"/>
                  </a:lnTo>
                  <a:lnTo>
                    <a:pt x="1828" y="564773"/>
                  </a:lnTo>
                  <a:lnTo>
                    <a:pt x="0" y="612648"/>
                  </a:lnTo>
                  <a:lnTo>
                    <a:pt x="1828" y="660527"/>
                  </a:lnTo>
                  <a:lnTo>
                    <a:pt x="7222" y="707409"/>
                  </a:lnTo>
                  <a:lnTo>
                    <a:pt x="16048" y="753155"/>
                  </a:lnTo>
                  <a:lnTo>
                    <a:pt x="28171" y="797630"/>
                  </a:lnTo>
                  <a:lnTo>
                    <a:pt x="43456" y="840695"/>
                  </a:lnTo>
                  <a:lnTo>
                    <a:pt x="61768" y="882213"/>
                  </a:lnTo>
                  <a:lnTo>
                    <a:pt x="82973" y="922048"/>
                  </a:lnTo>
                  <a:lnTo>
                    <a:pt x="106935" y="960061"/>
                  </a:lnTo>
                  <a:lnTo>
                    <a:pt x="133521" y="996116"/>
                  </a:lnTo>
                  <a:lnTo>
                    <a:pt x="162594" y="1030075"/>
                  </a:lnTo>
                  <a:lnTo>
                    <a:pt x="194021" y="1061801"/>
                  </a:lnTo>
                  <a:lnTo>
                    <a:pt x="227666" y="1091157"/>
                  </a:lnTo>
                  <a:lnTo>
                    <a:pt x="263396" y="1118005"/>
                  </a:lnTo>
                  <a:lnTo>
                    <a:pt x="301074" y="1142209"/>
                  </a:lnTo>
                  <a:lnTo>
                    <a:pt x="340567" y="1163631"/>
                  </a:lnTo>
                  <a:lnTo>
                    <a:pt x="381739" y="1182134"/>
                  </a:lnTo>
                  <a:lnTo>
                    <a:pt x="424456" y="1197581"/>
                  </a:lnTo>
                  <a:lnTo>
                    <a:pt x="468583" y="1209833"/>
                  </a:lnTo>
                  <a:lnTo>
                    <a:pt x="513985" y="1218755"/>
                  </a:lnTo>
                  <a:lnTo>
                    <a:pt x="560527" y="1224209"/>
                  </a:lnTo>
                  <a:lnTo>
                    <a:pt x="608076" y="1226058"/>
                  </a:lnTo>
                  <a:lnTo>
                    <a:pt x="655629" y="1224209"/>
                  </a:lnTo>
                  <a:lnTo>
                    <a:pt x="702186" y="1218755"/>
                  </a:lnTo>
                  <a:lnTo>
                    <a:pt x="747610" y="1209833"/>
                  </a:lnTo>
                  <a:lnTo>
                    <a:pt x="791767" y="1197581"/>
                  </a:lnTo>
                  <a:lnTo>
                    <a:pt x="834521" y="1182134"/>
                  </a:lnTo>
                  <a:lnTo>
                    <a:pt x="875735" y="1163631"/>
                  </a:lnTo>
                  <a:lnTo>
                    <a:pt x="915274" y="1142209"/>
                  </a:lnTo>
                  <a:lnTo>
                    <a:pt x="953003" y="1118005"/>
                  </a:lnTo>
                  <a:lnTo>
                    <a:pt x="988784" y="1091157"/>
                  </a:lnTo>
                  <a:lnTo>
                    <a:pt x="1022484" y="1061801"/>
                  </a:lnTo>
                  <a:lnTo>
                    <a:pt x="1053965" y="1030075"/>
                  </a:lnTo>
                  <a:lnTo>
                    <a:pt x="1083093" y="996116"/>
                  </a:lnTo>
                  <a:lnTo>
                    <a:pt x="1109730" y="960061"/>
                  </a:lnTo>
                  <a:lnTo>
                    <a:pt x="1133743" y="922048"/>
                  </a:lnTo>
                  <a:lnTo>
                    <a:pt x="1154994" y="882213"/>
                  </a:lnTo>
                  <a:lnTo>
                    <a:pt x="1173348" y="840695"/>
                  </a:lnTo>
                  <a:lnTo>
                    <a:pt x="1188670" y="797630"/>
                  </a:lnTo>
                  <a:lnTo>
                    <a:pt x="1200823" y="753155"/>
                  </a:lnTo>
                  <a:lnTo>
                    <a:pt x="1209671" y="707409"/>
                  </a:lnTo>
                  <a:lnTo>
                    <a:pt x="1215080" y="660527"/>
                  </a:lnTo>
                  <a:lnTo>
                    <a:pt x="1216914" y="612648"/>
                  </a:lnTo>
                  <a:close/>
                </a:path>
              </a:pathLst>
            </a:custGeom>
            <a:ln w="41148">
              <a:solidFill>
                <a:srgbClr val="000000"/>
              </a:solidFill>
            </a:ln>
          </p:spPr>
          <p:txBody>
            <a:bodyPr wrap="square" lIns="0" tIns="0" rIns="0" bIns="0" rtlCol="0"/>
            <a:lstStyle/>
            <a:p/>
          </p:txBody>
        </p:sp>
        <p:sp>
          <p:nvSpPr>
            <p:cNvPr id="19" name="object 19"/>
            <p:cNvSpPr/>
            <p:nvPr/>
          </p:nvSpPr>
          <p:spPr>
            <a:xfrm>
              <a:off x="2072640" y="2292095"/>
              <a:ext cx="0" cy="548640"/>
            </a:xfrm>
            <a:custGeom>
              <a:avLst/>
              <a:gdLst/>
              <a:ahLst/>
              <a:cxnLst/>
              <a:rect l="l" t="t" r="r" b="b"/>
              <a:pathLst>
                <a:path w="0" h="548639">
                  <a:moveTo>
                    <a:pt x="0" y="0"/>
                  </a:moveTo>
                  <a:lnTo>
                    <a:pt x="0" y="548640"/>
                  </a:lnTo>
                </a:path>
              </a:pathLst>
            </a:custGeom>
            <a:ln w="20574">
              <a:solidFill>
                <a:srgbClr val="000000"/>
              </a:solidFill>
            </a:ln>
          </p:spPr>
          <p:txBody>
            <a:bodyPr wrap="square" lIns="0" tIns="0" rIns="0" bIns="0" rtlCol="0"/>
            <a:lstStyle/>
            <a:p/>
          </p:txBody>
        </p:sp>
        <p:sp>
          <p:nvSpPr>
            <p:cNvPr id="20" name="object 20"/>
            <p:cNvSpPr/>
            <p:nvPr/>
          </p:nvSpPr>
          <p:spPr>
            <a:xfrm>
              <a:off x="1557528" y="2833877"/>
              <a:ext cx="518159" cy="0"/>
            </a:xfrm>
            <a:custGeom>
              <a:avLst/>
              <a:gdLst/>
              <a:ahLst/>
              <a:cxnLst/>
              <a:rect l="l" t="t" r="r" b="b"/>
              <a:pathLst>
                <a:path w="518160" h="0">
                  <a:moveTo>
                    <a:pt x="518159" y="0"/>
                  </a:moveTo>
                  <a:lnTo>
                    <a:pt x="0" y="0"/>
                  </a:lnTo>
                </a:path>
              </a:pathLst>
            </a:custGeom>
            <a:ln w="20574">
              <a:solidFill>
                <a:srgbClr val="000000"/>
              </a:solidFill>
            </a:ln>
          </p:spPr>
          <p:txBody>
            <a:bodyPr wrap="square" lIns="0" tIns="0" rIns="0" bIns="0" rtlCol="0"/>
            <a:lstStyle/>
            <a:p/>
          </p:txBody>
        </p:sp>
      </p:grpSp>
      <p:sp>
        <p:nvSpPr>
          <p:cNvPr id="21" name="object 21"/>
          <p:cNvSpPr txBox="1"/>
          <p:nvPr/>
        </p:nvSpPr>
        <p:spPr>
          <a:xfrm>
            <a:off x="1582674" y="3499358"/>
            <a:ext cx="920750"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20" b="1">
                <a:latin typeface="Arial"/>
                <a:cs typeface="Arial"/>
              </a:rPr>
              <a:t> </a:t>
            </a:r>
            <a:r>
              <a:rPr dirty="0" sz="1300" spc="-10" b="1">
                <a:latin typeface="Arial"/>
                <a:cs typeface="Arial"/>
              </a:rPr>
              <a:t>A</a:t>
            </a:r>
            <a:endParaRPr sz="1300">
              <a:latin typeface="Arial"/>
              <a:cs typeface="Arial"/>
            </a:endParaRPr>
          </a:p>
        </p:txBody>
      </p:sp>
      <p:sp>
        <p:nvSpPr>
          <p:cNvPr id="22" name="object 22"/>
          <p:cNvSpPr txBox="1"/>
          <p:nvPr/>
        </p:nvSpPr>
        <p:spPr>
          <a:xfrm>
            <a:off x="2946722" y="3499358"/>
            <a:ext cx="920750" cy="400050"/>
          </a:xfrm>
          <a:prstGeom prst="rect">
            <a:avLst/>
          </a:prstGeom>
        </p:spPr>
        <p:txBody>
          <a:bodyPr wrap="square" lIns="0" tIns="34290" rIns="0" bIns="0" rtlCol="0" vert="horz">
            <a:spAutoFit/>
          </a:bodyPr>
          <a:lstStyle/>
          <a:p>
            <a:pPr marL="294640" marR="5080" indent="-295275">
              <a:lnSpc>
                <a:spcPts val="1400"/>
              </a:lnSpc>
              <a:spcBef>
                <a:spcPts val="270"/>
              </a:spcBef>
            </a:pPr>
            <a:r>
              <a:rPr dirty="0" sz="1300" spc="-10" b="1">
                <a:latin typeface="Arial"/>
                <a:cs typeface="Arial"/>
              </a:rPr>
              <a:t>Time</a:t>
            </a:r>
            <a:r>
              <a:rPr dirty="0" sz="1300" spc="-80" b="1">
                <a:latin typeface="Arial"/>
                <a:cs typeface="Arial"/>
              </a:rPr>
              <a:t> </a:t>
            </a:r>
            <a:r>
              <a:rPr dirty="0" sz="1300" spc="-15" b="1">
                <a:latin typeface="Arial"/>
                <a:cs typeface="Arial"/>
              </a:rPr>
              <a:t>stamp  </a:t>
            </a:r>
            <a:r>
              <a:rPr dirty="0" sz="1300" spc="-5" b="1">
                <a:latin typeface="Arial"/>
                <a:cs typeface="Arial"/>
              </a:rPr>
              <a:t>of</a:t>
            </a:r>
            <a:r>
              <a:rPr dirty="0" sz="1300" spc="-20" b="1">
                <a:latin typeface="Arial"/>
                <a:cs typeface="Arial"/>
              </a:rPr>
              <a:t> </a:t>
            </a:r>
            <a:r>
              <a:rPr dirty="0" sz="1300" spc="-10" b="1">
                <a:latin typeface="Arial"/>
                <a:cs typeface="Arial"/>
              </a:rPr>
              <a:t>B</a:t>
            </a:r>
            <a:endParaRPr sz="1300">
              <a:latin typeface="Arial"/>
              <a:cs typeface="Arial"/>
            </a:endParaRPr>
          </a:p>
        </p:txBody>
      </p:sp>
      <p:grpSp>
        <p:nvGrpSpPr>
          <p:cNvPr id="23" name="object 23"/>
          <p:cNvGrpSpPr/>
          <p:nvPr/>
        </p:nvGrpSpPr>
        <p:grpSpPr>
          <a:xfrm>
            <a:off x="2759138" y="2132012"/>
            <a:ext cx="3550285" cy="1292225"/>
            <a:chOff x="2759138" y="2132012"/>
            <a:chExt cx="3550285" cy="1292225"/>
          </a:xfrm>
        </p:grpSpPr>
        <p:sp>
          <p:nvSpPr>
            <p:cNvPr id="24" name="object 24"/>
            <p:cNvSpPr/>
            <p:nvPr/>
          </p:nvSpPr>
          <p:spPr>
            <a:xfrm>
              <a:off x="2779776" y="2152650"/>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5" name="object 25"/>
            <p:cNvSpPr/>
            <p:nvPr/>
          </p:nvSpPr>
          <p:spPr>
            <a:xfrm>
              <a:off x="2779776" y="2152650"/>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26" name="object 26"/>
            <p:cNvSpPr/>
            <p:nvPr/>
          </p:nvSpPr>
          <p:spPr>
            <a:xfrm>
              <a:off x="3400806" y="2289047"/>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27" name="object 27"/>
            <p:cNvSpPr/>
            <p:nvPr/>
          </p:nvSpPr>
          <p:spPr>
            <a:xfrm>
              <a:off x="3064764" y="2815590"/>
              <a:ext cx="330835" cy="159385"/>
            </a:xfrm>
            <a:custGeom>
              <a:avLst/>
              <a:gdLst/>
              <a:ahLst/>
              <a:cxnLst/>
              <a:rect l="l" t="t" r="r" b="b"/>
              <a:pathLst>
                <a:path w="330835" h="159385">
                  <a:moveTo>
                    <a:pt x="330707" y="0"/>
                  </a:moveTo>
                  <a:lnTo>
                    <a:pt x="0" y="159258"/>
                  </a:lnTo>
                </a:path>
              </a:pathLst>
            </a:custGeom>
            <a:ln w="20574">
              <a:solidFill>
                <a:srgbClr val="000000"/>
              </a:solidFill>
            </a:ln>
          </p:spPr>
          <p:txBody>
            <a:bodyPr wrap="square" lIns="0" tIns="0" rIns="0" bIns="0" rtlCol="0"/>
            <a:lstStyle/>
            <a:p/>
          </p:txBody>
        </p:sp>
        <p:sp>
          <p:nvSpPr>
            <p:cNvPr id="28" name="object 28"/>
            <p:cNvSpPr/>
            <p:nvPr/>
          </p:nvSpPr>
          <p:spPr>
            <a:xfrm>
              <a:off x="5071110" y="2159507"/>
              <a:ext cx="1217930" cy="1226185"/>
            </a:xfrm>
            <a:custGeom>
              <a:avLst/>
              <a:gdLst/>
              <a:ahLst/>
              <a:cxnLst/>
              <a:rect l="l" t="t" r="r" b="b"/>
              <a:pathLst>
                <a:path w="1217929" h="1226185">
                  <a:moveTo>
                    <a:pt x="608838" y="0"/>
                  </a:move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close/>
                </a:path>
              </a:pathLst>
            </a:custGeom>
            <a:solidFill>
              <a:srgbClr val="FFFFFF"/>
            </a:solidFill>
          </p:spPr>
          <p:txBody>
            <a:bodyPr wrap="square" lIns="0" tIns="0" rIns="0" bIns="0" rtlCol="0"/>
            <a:lstStyle/>
            <a:p/>
          </p:txBody>
        </p:sp>
        <p:sp>
          <p:nvSpPr>
            <p:cNvPr id="29" name="object 29"/>
            <p:cNvSpPr/>
            <p:nvPr/>
          </p:nvSpPr>
          <p:spPr>
            <a:xfrm>
              <a:off x="5071110" y="2159507"/>
              <a:ext cx="1217930" cy="1226185"/>
            </a:xfrm>
            <a:custGeom>
              <a:avLst/>
              <a:gdLst/>
              <a:ahLst/>
              <a:cxnLst/>
              <a:rect l="l" t="t" r="r" b="b"/>
              <a:pathLst>
                <a:path w="1217929" h="1226185">
                  <a:moveTo>
                    <a:pt x="1217676" y="612648"/>
                  </a:moveTo>
                  <a:lnTo>
                    <a:pt x="1215842" y="564773"/>
                  </a:lnTo>
                  <a:lnTo>
                    <a:pt x="1210433" y="517906"/>
                  </a:lnTo>
                  <a:lnTo>
                    <a:pt x="1201585" y="472182"/>
                  </a:lnTo>
                  <a:lnTo>
                    <a:pt x="1189432" y="427737"/>
                  </a:lnTo>
                  <a:lnTo>
                    <a:pt x="1174110" y="384709"/>
                  </a:lnTo>
                  <a:lnTo>
                    <a:pt x="1155756" y="343233"/>
                  </a:lnTo>
                  <a:lnTo>
                    <a:pt x="1134505" y="303445"/>
                  </a:lnTo>
                  <a:lnTo>
                    <a:pt x="1110492" y="265482"/>
                  </a:lnTo>
                  <a:lnTo>
                    <a:pt x="1083855" y="229479"/>
                  </a:lnTo>
                  <a:lnTo>
                    <a:pt x="1054727" y="195574"/>
                  </a:lnTo>
                  <a:lnTo>
                    <a:pt x="1023246" y="163902"/>
                  </a:lnTo>
                  <a:lnTo>
                    <a:pt x="989546" y="134600"/>
                  </a:lnTo>
                  <a:lnTo>
                    <a:pt x="953765" y="107804"/>
                  </a:lnTo>
                  <a:lnTo>
                    <a:pt x="916036" y="83650"/>
                  </a:lnTo>
                  <a:lnTo>
                    <a:pt x="876497" y="62275"/>
                  </a:lnTo>
                  <a:lnTo>
                    <a:pt x="835283" y="43814"/>
                  </a:lnTo>
                  <a:lnTo>
                    <a:pt x="792529" y="28404"/>
                  </a:lnTo>
                  <a:lnTo>
                    <a:pt x="748372" y="16181"/>
                  </a:lnTo>
                  <a:lnTo>
                    <a:pt x="702948" y="7282"/>
                  </a:lnTo>
                  <a:lnTo>
                    <a:pt x="656391" y="1843"/>
                  </a:lnTo>
                  <a:lnTo>
                    <a:pt x="608838" y="0"/>
                  </a:lnTo>
                  <a:lnTo>
                    <a:pt x="561186" y="1843"/>
                  </a:lnTo>
                  <a:lnTo>
                    <a:pt x="514549" y="7282"/>
                  </a:lnTo>
                  <a:lnTo>
                    <a:pt x="469063" y="16181"/>
                  </a:lnTo>
                  <a:lnTo>
                    <a:pt x="424860" y="28404"/>
                  </a:lnTo>
                  <a:lnTo>
                    <a:pt x="382076" y="43814"/>
                  </a:lnTo>
                  <a:lnTo>
                    <a:pt x="340845" y="62275"/>
                  </a:lnTo>
                  <a:lnTo>
                    <a:pt x="301300" y="83650"/>
                  </a:lnTo>
                  <a:lnTo>
                    <a:pt x="263577" y="107804"/>
                  </a:lnTo>
                  <a:lnTo>
                    <a:pt x="227809" y="134600"/>
                  </a:lnTo>
                  <a:lnTo>
                    <a:pt x="194130" y="163902"/>
                  </a:lnTo>
                  <a:lnTo>
                    <a:pt x="162676" y="195574"/>
                  </a:lnTo>
                  <a:lnTo>
                    <a:pt x="133581" y="229479"/>
                  </a:lnTo>
                  <a:lnTo>
                    <a:pt x="106977" y="265482"/>
                  </a:lnTo>
                  <a:lnTo>
                    <a:pt x="83001" y="303445"/>
                  </a:lnTo>
                  <a:lnTo>
                    <a:pt x="61786" y="343233"/>
                  </a:lnTo>
                  <a:lnTo>
                    <a:pt x="43466" y="384709"/>
                  </a:lnTo>
                  <a:lnTo>
                    <a:pt x="28176" y="427737"/>
                  </a:lnTo>
                  <a:lnTo>
                    <a:pt x="16050" y="472182"/>
                  </a:lnTo>
                  <a:lnTo>
                    <a:pt x="7223" y="517906"/>
                  </a:lnTo>
                  <a:lnTo>
                    <a:pt x="1828" y="564773"/>
                  </a:lnTo>
                  <a:lnTo>
                    <a:pt x="0" y="612648"/>
                  </a:lnTo>
                  <a:lnTo>
                    <a:pt x="1828" y="660527"/>
                  </a:lnTo>
                  <a:lnTo>
                    <a:pt x="7223" y="707409"/>
                  </a:lnTo>
                  <a:lnTo>
                    <a:pt x="16050" y="753155"/>
                  </a:lnTo>
                  <a:lnTo>
                    <a:pt x="28176" y="797630"/>
                  </a:lnTo>
                  <a:lnTo>
                    <a:pt x="43466" y="840695"/>
                  </a:lnTo>
                  <a:lnTo>
                    <a:pt x="61786" y="882213"/>
                  </a:lnTo>
                  <a:lnTo>
                    <a:pt x="83001" y="922048"/>
                  </a:lnTo>
                  <a:lnTo>
                    <a:pt x="106977" y="960061"/>
                  </a:lnTo>
                  <a:lnTo>
                    <a:pt x="133581" y="996116"/>
                  </a:lnTo>
                  <a:lnTo>
                    <a:pt x="162676" y="1030075"/>
                  </a:lnTo>
                  <a:lnTo>
                    <a:pt x="194130" y="1061801"/>
                  </a:lnTo>
                  <a:lnTo>
                    <a:pt x="227809" y="1091157"/>
                  </a:lnTo>
                  <a:lnTo>
                    <a:pt x="263577" y="1118005"/>
                  </a:lnTo>
                  <a:lnTo>
                    <a:pt x="301300" y="1142209"/>
                  </a:lnTo>
                  <a:lnTo>
                    <a:pt x="340845" y="1163631"/>
                  </a:lnTo>
                  <a:lnTo>
                    <a:pt x="382076" y="1182134"/>
                  </a:lnTo>
                  <a:lnTo>
                    <a:pt x="424860" y="1197581"/>
                  </a:lnTo>
                  <a:lnTo>
                    <a:pt x="469063" y="1209833"/>
                  </a:lnTo>
                  <a:lnTo>
                    <a:pt x="514549" y="1218755"/>
                  </a:lnTo>
                  <a:lnTo>
                    <a:pt x="561186" y="1224209"/>
                  </a:lnTo>
                  <a:lnTo>
                    <a:pt x="608838" y="1226058"/>
                  </a:lnTo>
                  <a:lnTo>
                    <a:pt x="656391" y="1224209"/>
                  </a:lnTo>
                  <a:lnTo>
                    <a:pt x="702948" y="1218755"/>
                  </a:lnTo>
                  <a:lnTo>
                    <a:pt x="748372" y="1209833"/>
                  </a:lnTo>
                  <a:lnTo>
                    <a:pt x="792529" y="1197581"/>
                  </a:lnTo>
                  <a:lnTo>
                    <a:pt x="835283" y="1182134"/>
                  </a:lnTo>
                  <a:lnTo>
                    <a:pt x="876497" y="1163631"/>
                  </a:lnTo>
                  <a:lnTo>
                    <a:pt x="916036" y="1142209"/>
                  </a:lnTo>
                  <a:lnTo>
                    <a:pt x="953765" y="1118005"/>
                  </a:lnTo>
                  <a:lnTo>
                    <a:pt x="989546" y="1091157"/>
                  </a:lnTo>
                  <a:lnTo>
                    <a:pt x="1023246" y="1061801"/>
                  </a:lnTo>
                  <a:lnTo>
                    <a:pt x="1054727" y="1030075"/>
                  </a:lnTo>
                  <a:lnTo>
                    <a:pt x="1083855" y="996116"/>
                  </a:lnTo>
                  <a:lnTo>
                    <a:pt x="1110492" y="960061"/>
                  </a:lnTo>
                  <a:lnTo>
                    <a:pt x="1134505" y="922048"/>
                  </a:lnTo>
                  <a:lnTo>
                    <a:pt x="1155756" y="882213"/>
                  </a:lnTo>
                  <a:lnTo>
                    <a:pt x="1174110" y="840695"/>
                  </a:lnTo>
                  <a:lnTo>
                    <a:pt x="1189432" y="797630"/>
                  </a:lnTo>
                  <a:lnTo>
                    <a:pt x="1201585" y="753155"/>
                  </a:lnTo>
                  <a:lnTo>
                    <a:pt x="1210433" y="707409"/>
                  </a:lnTo>
                  <a:lnTo>
                    <a:pt x="1215842" y="660527"/>
                  </a:lnTo>
                  <a:lnTo>
                    <a:pt x="1217676" y="612648"/>
                  </a:lnTo>
                  <a:close/>
                </a:path>
              </a:pathLst>
            </a:custGeom>
            <a:ln w="41148">
              <a:solidFill>
                <a:srgbClr val="000000"/>
              </a:solidFill>
            </a:ln>
          </p:spPr>
          <p:txBody>
            <a:bodyPr wrap="square" lIns="0" tIns="0" rIns="0" bIns="0" rtlCol="0"/>
            <a:lstStyle/>
            <a:p/>
          </p:txBody>
        </p:sp>
        <p:sp>
          <p:nvSpPr>
            <p:cNvPr id="30" name="object 30"/>
            <p:cNvSpPr/>
            <p:nvPr/>
          </p:nvSpPr>
          <p:spPr>
            <a:xfrm>
              <a:off x="4100322" y="2574036"/>
              <a:ext cx="721995" cy="391795"/>
            </a:xfrm>
            <a:custGeom>
              <a:avLst/>
              <a:gdLst/>
              <a:ahLst/>
              <a:cxnLst/>
              <a:rect l="l" t="t" r="r" b="b"/>
              <a:pathLst>
                <a:path w="721995" h="391794">
                  <a:moveTo>
                    <a:pt x="0" y="209550"/>
                  </a:moveTo>
                  <a:lnTo>
                    <a:pt x="175260" y="209550"/>
                  </a:lnTo>
                  <a:lnTo>
                    <a:pt x="294894" y="0"/>
                  </a:lnTo>
                  <a:lnTo>
                    <a:pt x="467868" y="391668"/>
                  </a:lnTo>
                  <a:lnTo>
                    <a:pt x="584454" y="209550"/>
                  </a:lnTo>
                  <a:lnTo>
                    <a:pt x="721614" y="209550"/>
                  </a:lnTo>
                </a:path>
              </a:pathLst>
            </a:custGeom>
            <a:ln w="41148">
              <a:solidFill>
                <a:srgbClr val="000000"/>
              </a:solidFill>
            </a:ln>
          </p:spPr>
          <p:txBody>
            <a:bodyPr wrap="square" lIns="0" tIns="0" rIns="0" bIns="0" rtlCol="0"/>
            <a:lstStyle/>
            <a:p/>
          </p:txBody>
        </p:sp>
        <p:sp>
          <p:nvSpPr>
            <p:cNvPr id="31" name="object 31"/>
            <p:cNvSpPr/>
            <p:nvPr/>
          </p:nvSpPr>
          <p:spPr>
            <a:xfrm>
              <a:off x="4820411" y="2734818"/>
              <a:ext cx="98425" cy="98425"/>
            </a:xfrm>
            <a:custGeom>
              <a:avLst/>
              <a:gdLst/>
              <a:ahLst/>
              <a:cxnLst/>
              <a:rect l="l" t="t" r="r" b="b"/>
              <a:pathLst>
                <a:path w="98425" h="98425">
                  <a:moveTo>
                    <a:pt x="0" y="0"/>
                  </a:moveTo>
                  <a:lnTo>
                    <a:pt x="0" y="98298"/>
                  </a:lnTo>
                  <a:lnTo>
                    <a:pt x="98298" y="49530"/>
                  </a:lnTo>
                  <a:lnTo>
                    <a:pt x="0" y="0"/>
                  </a:lnTo>
                  <a:close/>
                </a:path>
              </a:pathLst>
            </a:custGeom>
            <a:solidFill>
              <a:srgbClr val="000000"/>
            </a:solidFill>
          </p:spPr>
          <p:txBody>
            <a:bodyPr wrap="square" lIns="0" tIns="0" rIns="0" bIns="0" rtlCol="0"/>
            <a:lstStyle/>
            <a:p/>
          </p:txBody>
        </p:sp>
        <p:sp>
          <p:nvSpPr>
            <p:cNvPr id="32" name="object 32"/>
            <p:cNvSpPr/>
            <p:nvPr/>
          </p:nvSpPr>
          <p:spPr>
            <a:xfrm>
              <a:off x="3931158" y="3035046"/>
              <a:ext cx="1155700" cy="379095"/>
            </a:xfrm>
            <a:custGeom>
              <a:avLst/>
              <a:gdLst/>
              <a:ahLst/>
              <a:cxnLst/>
              <a:rect l="l" t="t" r="r" b="b"/>
              <a:pathLst>
                <a:path w="1155700" h="379095">
                  <a:moveTo>
                    <a:pt x="1107948" y="0"/>
                  </a:moveTo>
                  <a:lnTo>
                    <a:pt x="47244" y="0"/>
                  </a:lnTo>
                  <a:lnTo>
                    <a:pt x="28932" y="3738"/>
                  </a:lnTo>
                  <a:lnTo>
                    <a:pt x="13906" y="13906"/>
                  </a:lnTo>
                  <a:lnTo>
                    <a:pt x="3738" y="28932"/>
                  </a:lnTo>
                  <a:lnTo>
                    <a:pt x="0" y="47244"/>
                  </a:lnTo>
                  <a:lnTo>
                    <a:pt x="0" y="332232"/>
                  </a:lnTo>
                  <a:lnTo>
                    <a:pt x="3738" y="350424"/>
                  </a:lnTo>
                  <a:lnTo>
                    <a:pt x="13906" y="365188"/>
                  </a:lnTo>
                  <a:lnTo>
                    <a:pt x="28932" y="375094"/>
                  </a:lnTo>
                  <a:lnTo>
                    <a:pt x="47244" y="378714"/>
                  </a:lnTo>
                  <a:lnTo>
                    <a:pt x="1107948" y="378714"/>
                  </a:lnTo>
                  <a:lnTo>
                    <a:pt x="1126259" y="375094"/>
                  </a:lnTo>
                  <a:lnTo>
                    <a:pt x="1141285" y="365188"/>
                  </a:lnTo>
                  <a:lnTo>
                    <a:pt x="1151453" y="350424"/>
                  </a:lnTo>
                  <a:lnTo>
                    <a:pt x="1155192" y="332232"/>
                  </a:lnTo>
                  <a:lnTo>
                    <a:pt x="1155192" y="47244"/>
                  </a:lnTo>
                  <a:lnTo>
                    <a:pt x="1151453" y="28932"/>
                  </a:lnTo>
                  <a:lnTo>
                    <a:pt x="1141285" y="13906"/>
                  </a:lnTo>
                  <a:lnTo>
                    <a:pt x="1126259" y="3738"/>
                  </a:lnTo>
                  <a:lnTo>
                    <a:pt x="1107948" y="0"/>
                  </a:lnTo>
                  <a:close/>
                </a:path>
              </a:pathLst>
            </a:custGeom>
            <a:solidFill>
              <a:srgbClr val="CCFFCC"/>
            </a:solidFill>
          </p:spPr>
          <p:txBody>
            <a:bodyPr wrap="square" lIns="0" tIns="0" rIns="0" bIns="0" rtlCol="0"/>
            <a:lstStyle/>
            <a:p/>
          </p:txBody>
        </p:sp>
        <p:sp>
          <p:nvSpPr>
            <p:cNvPr id="33" name="object 33"/>
            <p:cNvSpPr/>
            <p:nvPr/>
          </p:nvSpPr>
          <p:spPr>
            <a:xfrm>
              <a:off x="3931158" y="3035046"/>
              <a:ext cx="1155700" cy="379095"/>
            </a:xfrm>
            <a:custGeom>
              <a:avLst/>
              <a:gdLst/>
              <a:ahLst/>
              <a:cxnLst/>
              <a:rect l="l" t="t" r="r" b="b"/>
              <a:pathLst>
                <a:path w="1155700" h="379095">
                  <a:moveTo>
                    <a:pt x="47244" y="0"/>
                  </a:moveTo>
                  <a:lnTo>
                    <a:pt x="28932" y="3738"/>
                  </a:lnTo>
                  <a:lnTo>
                    <a:pt x="13906" y="13906"/>
                  </a:lnTo>
                  <a:lnTo>
                    <a:pt x="3738" y="28932"/>
                  </a:lnTo>
                  <a:lnTo>
                    <a:pt x="0" y="47244"/>
                  </a:lnTo>
                  <a:lnTo>
                    <a:pt x="0" y="332232"/>
                  </a:lnTo>
                  <a:lnTo>
                    <a:pt x="3738" y="350424"/>
                  </a:lnTo>
                  <a:lnTo>
                    <a:pt x="13906" y="365188"/>
                  </a:lnTo>
                  <a:lnTo>
                    <a:pt x="28932" y="375094"/>
                  </a:lnTo>
                  <a:lnTo>
                    <a:pt x="47244" y="378714"/>
                  </a:lnTo>
                  <a:lnTo>
                    <a:pt x="1107948" y="378714"/>
                  </a:lnTo>
                  <a:lnTo>
                    <a:pt x="1126259" y="375094"/>
                  </a:lnTo>
                  <a:lnTo>
                    <a:pt x="1141285" y="365188"/>
                  </a:lnTo>
                  <a:lnTo>
                    <a:pt x="1151453" y="350424"/>
                  </a:lnTo>
                  <a:lnTo>
                    <a:pt x="1155192" y="332232"/>
                  </a:lnTo>
                  <a:lnTo>
                    <a:pt x="1155192" y="47244"/>
                  </a:lnTo>
                  <a:lnTo>
                    <a:pt x="1151453" y="28932"/>
                  </a:lnTo>
                  <a:lnTo>
                    <a:pt x="1141285" y="13906"/>
                  </a:lnTo>
                  <a:lnTo>
                    <a:pt x="1126259" y="3738"/>
                  </a:lnTo>
                  <a:lnTo>
                    <a:pt x="1107948" y="0"/>
                  </a:lnTo>
                  <a:lnTo>
                    <a:pt x="47244" y="0"/>
                  </a:lnTo>
                  <a:close/>
                </a:path>
              </a:pathLst>
            </a:custGeom>
            <a:ln w="20574">
              <a:solidFill>
                <a:srgbClr val="000000"/>
              </a:solidFill>
            </a:ln>
          </p:spPr>
          <p:txBody>
            <a:bodyPr wrap="square" lIns="0" tIns="0" rIns="0" bIns="0" rtlCol="0"/>
            <a:lstStyle/>
            <a:p/>
          </p:txBody>
        </p:sp>
      </p:grpSp>
      <p:sp>
        <p:nvSpPr>
          <p:cNvPr id="34" name="object 34"/>
          <p:cNvSpPr txBox="1"/>
          <p:nvPr/>
        </p:nvSpPr>
        <p:spPr>
          <a:xfrm>
            <a:off x="4044665" y="3016250"/>
            <a:ext cx="939165" cy="389255"/>
          </a:xfrm>
          <a:prstGeom prst="rect">
            <a:avLst/>
          </a:prstGeom>
        </p:spPr>
        <p:txBody>
          <a:bodyPr wrap="square" lIns="0" tIns="43180" rIns="0" bIns="0" rtlCol="0" vert="horz">
            <a:spAutoFit/>
          </a:bodyPr>
          <a:lstStyle/>
          <a:p>
            <a:pPr marR="5080" indent="8890">
              <a:lnSpc>
                <a:spcPts val="1310"/>
              </a:lnSpc>
              <a:spcBef>
                <a:spcPts val="340"/>
              </a:spcBef>
            </a:pPr>
            <a:r>
              <a:rPr dirty="0" sz="1300" spc="-10" b="1">
                <a:latin typeface="Arial"/>
                <a:cs typeface="Arial"/>
              </a:rPr>
              <a:t>Time </a:t>
            </a:r>
            <a:r>
              <a:rPr dirty="0" sz="1300" spc="-15" b="1">
                <a:latin typeface="Arial"/>
                <a:cs typeface="Arial"/>
              </a:rPr>
              <a:t>stamp  </a:t>
            </a:r>
            <a:r>
              <a:rPr dirty="0" sz="1300" spc="-15" b="1">
                <a:latin typeface="Arial"/>
                <a:cs typeface="Arial"/>
              </a:rPr>
              <a:t>com</a:t>
            </a:r>
            <a:r>
              <a:rPr dirty="0" sz="1300" spc="-20" b="1">
                <a:latin typeface="Arial"/>
                <a:cs typeface="Arial"/>
              </a:rPr>
              <a:t>p</a:t>
            </a:r>
            <a:r>
              <a:rPr dirty="0" sz="1300" spc="-10" b="1">
                <a:latin typeface="Arial"/>
                <a:cs typeface="Arial"/>
              </a:rPr>
              <a:t>aris</a:t>
            </a:r>
            <a:r>
              <a:rPr dirty="0" sz="1300" spc="-10" b="1">
                <a:latin typeface="Arial"/>
                <a:cs typeface="Arial"/>
              </a:rPr>
              <a:t>on</a:t>
            </a:r>
            <a:endParaRPr sz="1300">
              <a:latin typeface="Arial"/>
              <a:cs typeface="Arial"/>
            </a:endParaRPr>
          </a:p>
        </p:txBody>
      </p:sp>
      <p:grpSp>
        <p:nvGrpSpPr>
          <p:cNvPr id="35" name="object 35"/>
          <p:cNvGrpSpPr/>
          <p:nvPr/>
        </p:nvGrpSpPr>
        <p:grpSpPr>
          <a:xfrm>
            <a:off x="4162996" y="3754564"/>
            <a:ext cx="661035" cy="304165"/>
            <a:chOff x="4162996" y="3754564"/>
            <a:chExt cx="661035" cy="304165"/>
          </a:xfrm>
        </p:grpSpPr>
        <p:sp>
          <p:nvSpPr>
            <p:cNvPr id="36" name="object 36"/>
            <p:cNvSpPr/>
            <p:nvPr/>
          </p:nvSpPr>
          <p:spPr>
            <a:xfrm>
              <a:off x="4173474" y="3765042"/>
              <a:ext cx="640080" cy="283210"/>
            </a:xfrm>
            <a:custGeom>
              <a:avLst/>
              <a:gdLst/>
              <a:ahLst/>
              <a:cxnLst/>
              <a:rect l="l" t="t" r="r" b="b"/>
              <a:pathLst>
                <a:path w="640079" h="283210">
                  <a:moveTo>
                    <a:pt x="640079" y="0"/>
                  </a:moveTo>
                  <a:lnTo>
                    <a:pt x="0" y="0"/>
                  </a:lnTo>
                  <a:lnTo>
                    <a:pt x="0" y="282701"/>
                  </a:lnTo>
                  <a:lnTo>
                    <a:pt x="640079" y="282701"/>
                  </a:lnTo>
                  <a:lnTo>
                    <a:pt x="640079" y="0"/>
                  </a:lnTo>
                  <a:close/>
                </a:path>
              </a:pathLst>
            </a:custGeom>
            <a:solidFill>
              <a:srgbClr val="CCCCCC"/>
            </a:solidFill>
          </p:spPr>
          <p:txBody>
            <a:bodyPr wrap="square" lIns="0" tIns="0" rIns="0" bIns="0" rtlCol="0"/>
            <a:lstStyle/>
            <a:p/>
          </p:txBody>
        </p:sp>
        <p:sp>
          <p:nvSpPr>
            <p:cNvPr id="37" name="object 37"/>
            <p:cNvSpPr/>
            <p:nvPr/>
          </p:nvSpPr>
          <p:spPr>
            <a:xfrm>
              <a:off x="4173474" y="3765042"/>
              <a:ext cx="640080" cy="283210"/>
            </a:xfrm>
            <a:custGeom>
              <a:avLst/>
              <a:gdLst/>
              <a:ahLst/>
              <a:cxnLst/>
              <a:rect l="l" t="t" r="r" b="b"/>
              <a:pathLst>
                <a:path w="640079" h="283210">
                  <a:moveTo>
                    <a:pt x="640079" y="0"/>
                  </a:moveTo>
                  <a:lnTo>
                    <a:pt x="0" y="0"/>
                  </a:lnTo>
                  <a:lnTo>
                    <a:pt x="0" y="282701"/>
                  </a:lnTo>
                  <a:lnTo>
                    <a:pt x="640079" y="282701"/>
                  </a:lnTo>
                  <a:lnTo>
                    <a:pt x="640079" y="0"/>
                  </a:lnTo>
                  <a:close/>
                </a:path>
              </a:pathLst>
            </a:custGeom>
            <a:ln w="20574">
              <a:solidFill>
                <a:srgbClr val="000000"/>
              </a:solidFill>
            </a:ln>
          </p:spPr>
          <p:txBody>
            <a:bodyPr wrap="square" lIns="0" tIns="0" rIns="0" bIns="0" rtlCol="0"/>
            <a:lstStyle/>
            <a:p/>
          </p:txBody>
        </p:sp>
      </p:grpSp>
      <p:sp>
        <p:nvSpPr>
          <p:cNvPr id="38" name="object 38"/>
          <p:cNvSpPr txBox="1"/>
          <p:nvPr/>
        </p:nvSpPr>
        <p:spPr>
          <a:xfrm>
            <a:off x="4248911" y="3775202"/>
            <a:ext cx="50165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ERROR</a:t>
            </a:r>
            <a:endParaRPr sz="1300">
              <a:latin typeface="Courier New"/>
              <a:cs typeface="Courier New"/>
            </a:endParaRPr>
          </a:p>
        </p:txBody>
      </p:sp>
      <p:sp>
        <p:nvSpPr>
          <p:cNvPr id="39" name="object 39"/>
          <p:cNvSpPr txBox="1"/>
          <p:nvPr/>
        </p:nvSpPr>
        <p:spPr>
          <a:xfrm>
            <a:off x="3139455" y="4157745"/>
            <a:ext cx="53149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Invalid</a:t>
            </a:r>
            <a:endParaRPr sz="1300">
              <a:latin typeface="Arial"/>
              <a:cs typeface="Arial"/>
            </a:endParaRPr>
          </a:p>
        </p:txBody>
      </p:sp>
      <p:sp>
        <p:nvSpPr>
          <p:cNvPr id="40" name="object 40"/>
          <p:cNvSpPr txBox="1"/>
          <p:nvPr/>
        </p:nvSpPr>
        <p:spPr>
          <a:xfrm>
            <a:off x="2586989" y="873506"/>
            <a:ext cx="257429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Execute Procedure</a:t>
            </a:r>
            <a:r>
              <a:rPr dirty="0" sz="2000" spc="-60" b="1">
                <a:latin typeface="Arial"/>
                <a:cs typeface="Arial"/>
              </a:rPr>
              <a:t> </a:t>
            </a:r>
            <a:r>
              <a:rPr dirty="0" sz="2000" b="1">
                <a:latin typeface="Arial"/>
                <a:cs typeface="Arial"/>
              </a:rPr>
              <a:t>A</a:t>
            </a:r>
            <a:endParaRPr sz="2000">
              <a:latin typeface="Arial"/>
              <a:cs typeface="Arial"/>
            </a:endParaRPr>
          </a:p>
        </p:txBody>
      </p:sp>
      <p:grpSp>
        <p:nvGrpSpPr>
          <p:cNvPr id="41" name="object 41"/>
          <p:cNvGrpSpPr/>
          <p:nvPr/>
        </p:nvGrpSpPr>
        <p:grpSpPr>
          <a:xfrm>
            <a:off x="2026920" y="2301239"/>
            <a:ext cx="3669665" cy="2261235"/>
            <a:chOff x="2026920" y="2301239"/>
            <a:chExt cx="3669665" cy="2261235"/>
          </a:xfrm>
        </p:grpSpPr>
        <p:sp>
          <p:nvSpPr>
            <p:cNvPr id="42" name="object 42"/>
            <p:cNvSpPr/>
            <p:nvPr/>
          </p:nvSpPr>
          <p:spPr>
            <a:xfrm>
              <a:off x="2026920" y="3251453"/>
              <a:ext cx="3069335" cy="1310640"/>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5686044" y="2301239"/>
              <a:ext cx="0" cy="532765"/>
            </a:xfrm>
            <a:custGeom>
              <a:avLst/>
              <a:gdLst/>
              <a:ahLst/>
              <a:cxnLst/>
              <a:rect l="l" t="t" r="r" b="b"/>
              <a:pathLst>
                <a:path w="0" h="532764">
                  <a:moveTo>
                    <a:pt x="0" y="0"/>
                  </a:moveTo>
                  <a:lnTo>
                    <a:pt x="0" y="532638"/>
                  </a:lnTo>
                </a:path>
              </a:pathLst>
            </a:custGeom>
            <a:ln w="20574">
              <a:solidFill>
                <a:srgbClr val="000000"/>
              </a:solidFill>
            </a:ln>
          </p:spPr>
          <p:txBody>
            <a:bodyPr wrap="square" lIns="0" tIns="0" rIns="0" bIns="0" rtlCol="0"/>
            <a:lstStyle/>
            <a:p/>
          </p:txBody>
        </p:sp>
        <p:sp>
          <p:nvSpPr>
            <p:cNvPr id="44" name="object 44"/>
            <p:cNvSpPr/>
            <p:nvPr/>
          </p:nvSpPr>
          <p:spPr>
            <a:xfrm>
              <a:off x="5510784" y="2499359"/>
              <a:ext cx="170815" cy="325120"/>
            </a:xfrm>
            <a:custGeom>
              <a:avLst/>
              <a:gdLst/>
              <a:ahLst/>
              <a:cxnLst/>
              <a:rect l="l" t="t" r="r" b="b"/>
              <a:pathLst>
                <a:path w="170814" h="325119">
                  <a:moveTo>
                    <a:pt x="170687" y="324611"/>
                  </a:moveTo>
                  <a:lnTo>
                    <a:pt x="0" y="0"/>
                  </a:lnTo>
                </a:path>
              </a:pathLst>
            </a:custGeom>
            <a:ln w="20574">
              <a:solidFill>
                <a:srgbClr val="000000"/>
              </a:solidFill>
            </a:ln>
          </p:spPr>
          <p:txBody>
            <a:bodyPr wrap="square" lIns="0" tIns="0" rIns="0" bIns="0" rtlCol="0"/>
            <a:lstStyle/>
            <a:p/>
          </p:txBody>
        </p:sp>
      </p:grpSp>
      <p:sp>
        <p:nvSpPr>
          <p:cNvPr id="45" name="object 45"/>
          <p:cNvSpPr txBox="1"/>
          <p:nvPr/>
        </p:nvSpPr>
        <p:spPr>
          <a:xfrm>
            <a:off x="731012" y="5608160"/>
            <a:ext cx="6297930" cy="382905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Automatic Remote</a:t>
            </a:r>
            <a:r>
              <a:rPr dirty="0" sz="1300" spc="-20" b="1">
                <a:latin typeface="Arial"/>
                <a:cs typeface="Arial"/>
              </a:rPr>
              <a:t> </a:t>
            </a:r>
            <a:r>
              <a:rPr dirty="0" sz="1300" spc="-5" b="1">
                <a:latin typeface="Arial"/>
                <a:cs typeface="Arial"/>
              </a:rPr>
              <a:t>Dependency</a:t>
            </a:r>
            <a:endParaRPr sz="1300">
              <a:latin typeface="Arial"/>
              <a:cs typeface="Arial"/>
            </a:endParaRPr>
          </a:p>
          <a:p>
            <a:pPr marL="136525" marR="77470">
              <a:lnSpc>
                <a:spcPct val="100000"/>
              </a:lnSpc>
              <a:spcBef>
                <a:spcPts val="365"/>
              </a:spcBef>
            </a:pPr>
            <a:r>
              <a:rPr dirty="0" sz="1300">
                <a:latin typeface="Times New Roman"/>
                <a:cs typeface="Times New Roman"/>
              </a:rPr>
              <a:t>If the time stamps are not equal (indicating that the remote procedure has </a:t>
            </a:r>
            <a:r>
              <a:rPr dirty="0" sz="1300" spc="-5">
                <a:latin typeface="Times New Roman"/>
                <a:cs typeface="Times New Roman"/>
              </a:rPr>
              <a:t>recompiled), then  </a:t>
            </a:r>
            <a:r>
              <a:rPr dirty="0" sz="1300">
                <a:latin typeface="Times New Roman"/>
                <a:cs typeface="Times New Roman"/>
              </a:rPr>
              <a:t>the Oracle </a:t>
            </a:r>
            <a:r>
              <a:rPr dirty="0" sz="1300" spc="-5">
                <a:latin typeface="Times New Roman"/>
                <a:cs typeface="Times New Roman"/>
              </a:rPr>
              <a:t>server </a:t>
            </a:r>
            <a:r>
              <a:rPr dirty="0" sz="1300">
                <a:latin typeface="Times New Roman"/>
                <a:cs typeface="Times New Roman"/>
              </a:rPr>
              <a:t>invalidates the local procedure and returns a run-time error. If the local  procedure (which is now tagged as invalid) is </a:t>
            </a:r>
            <a:r>
              <a:rPr dirty="0" sz="1300" spc="-5">
                <a:latin typeface="Times New Roman"/>
                <a:cs typeface="Times New Roman"/>
              </a:rPr>
              <a:t>invoked </a:t>
            </a:r>
            <a:r>
              <a:rPr dirty="0" sz="1300">
                <a:latin typeface="Times New Roman"/>
                <a:cs typeface="Times New Roman"/>
              </a:rPr>
              <a:t>a second time, then the Oracle server  recompiles it before executing, in accordance with the automatic </a:t>
            </a:r>
            <a:r>
              <a:rPr dirty="0" sz="1300" spc="-5">
                <a:latin typeface="Times New Roman"/>
                <a:cs typeface="Times New Roman"/>
              </a:rPr>
              <a:t>local </a:t>
            </a:r>
            <a:r>
              <a:rPr dirty="0" sz="1300">
                <a:latin typeface="Times New Roman"/>
                <a:cs typeface="Times New Roman"/>
              </a:rPr>
              <a:t>dependency  mechanism.</a:t>
            </a:r>
            <a:endParaRPr sz="1300">
              <a:latin typeface="Times New Roman"/>
              <a:cs typeface="Times New Roman"/>
            </a:endParaRPr>
          </a:p>
          <a:p>
            <a:pPr marL="136525" marR="42545">
              <a:lnSpc>
                <a:spcPct val="100000"/>
              </a:lnSpc>
              <a:spcBef>
                <a:spcPts val="375"/>
              </a:spcBef>
            </a:pPr>
            <a:r>
              <a:rPr dirty="0" sz="1300" spc="-5" b="1">
                <a:latin typeface="Times New Roman"/>
                <a:cs typeface="Times New Roman"/>
              </a:rPr>
              <a:t>Note: </a:t>
            </a:r>
            <a:r>
              <a:rPr dirty="0" sz="1300">
                <a:latin typeface="Times New Roman"/>
                <a:cs typeface="Times New Roman"/>
              </a:rPr>
              <a:t>If a local procedure returns a run-time error the first time it is invoked </a:t>
            </a:r>
            <a:r>
              <a:rPr dirty="0" sz="1300" spc="-5">
                <a:latin typeface="Times New Roman"/>
                <a:cs typeface="Times New Roman"/>
              </a:rPr>
              <a:t>(indicating </a:t>
            </a:r>
            <a:r>
              <a:rPr dirty="0" sz="1300">
                <a:latin typeface="Times New Roman"/>
                <a:cs typeface="Times New Roman"/>
              </a:rPr>
              <a:t>that  the remote procedure’s time stamp has changed), then you </a:t>
            </a:r>
            <a:r>
              <a:rPr dirty="0" sz="1300" spc="-5">
                <a:latin typeface="Times New Roman"/>
                <a:cs typeface="Times New Roman"/>
              </a:rPr>
              <a:t>should </a:t>
            </a:r>
            <a:r>
              <a:rPr dirty="0" sz="1300">
                <a:latin typeface="Times New Roman"/>
                <a:cs typeface="Times New Roman"/>
              </a:rPr>
              <a:t>develop a strategy to  reinvoke the local</a:t>
            </a:r>
            <a:r>
              <a:rPr dirty="0" sz="1300" spc="-5">
                <a:latin typeface="Times New Roman"/>
                <a:cs typeface="Times New Roman"/>
              </a:rPr>
              <a:t> </a:t>
            </a:r>
            <a:r>
              <a:rPr dirty="0" sz="1300">
                <a:latin typeface="Times New Roman"/>
                <a:cs typeface="Times New Roman"/>
              </a:rPr>
              <a:t>procedure.</a:t>
            </a:r>
            <a:endParaRPr sz="1300">
              <a:latin typeface="Times New Roman"/>
              <a:cs typeface="Times New Roman"/>
            </a:endParaRPr>
          </a:p>
          <a:p>
            <a:pPr marL="135890" marR="10795">
              <a:lnSpc>
                <a:spcPct val="99800"/>
              </a:lnSpc>
              <a:spcBef>
                <a:spcPts val="395"/>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in </a:t>
            </a:r>
            <a:r>
              <a:rPr dirty="0" sz="1300">
                <a:latin typeface="Times New Roman"/>
                <a:cs typeface="Times New Roman"/>
              </a:rPr>
              <a:t>the slide, the remote procedure is recompiled at </a:t>
            </a:r>
            <a:r>
              <a:rPr dirty="0" sz="1300" spc="-5">
                <a:latin typeface="Times New Roman"/>
                <a:cs typeface="Times New Roman"/>
              </a:rPr>
              <a:t>11:00 </a:t>
            </a:r>
            <a:r>
              <a:rPr dirty="0" sz="1300">
                <a:latin typeface="Times New Roman"/>
                <a:cs typeface="Times New Roman"/>
              </a:rPr>
              <a:t>a.m. and this time is  recorded as its time stamp in</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P</a:t>
            </a:r>
            <a:r>
              <a:rPr dirty="0" sz="1300" spc="-455">
                <a:latin typeface="Courier New"/>
                <a:cs typeface="Courier New"/>
              </a:rPr>
              <a:t> </a:t>
            </a:r>
            <a:r>
              <a:rPr dirty="0" sz="1300">
                <a:latin typeface="Times New Roman"/>
                <a:cs typeface="Times New Roman"/>
              </a:rPr>
              <a:t>code. The</a:t>
            </a:r>
            <a:r>
              <a:rPr dirty="0" sz="1300" spc="5">
                <a:latin typeface="Times New Roman"/>
                <a:cs typeface="Times New Roman"/>
              </a:rPr>
              <a:t> </a:t>
            </a:r>
            <a:r>
              <a:rPr dirty="0" sz="1300">
                <a:latin typeface="Courier New"/>
                <a:cs typeface="Courier New"/>
              </a:rPr>
              <a:t>P</a:t>
            </a:r>
            <a:r>
              <a:rPr dirty="0" sz="1300" spc="-450">
                <a:latin typeface="Courier New"/>
                <a:cs typeface="Courier New"/>
              </a:rPr>
              <a:t> </a:t>
            </a:r>
            <a:r>
              <a:rPr dirty="0" sz="1300">
                <a:latin typeface="Times New Roman"/>
                <a:cs typeface="Times New Roman"/>
              </a:rPr>
              <a:t>code of local </a:t>
            </a:r>
            <a:r>
              <a:rPr dirty="0" sz="1300" spc="-5">
                <a:latin typeface="Times New Roman"/>
                <a:cs typeface="Times New Roman"/>
              </a:rPr>
              <a:t>procedure</a:t>
            </a:r>
            <a:r>
              <a:rPr dirty="0" sz="1300">
                <a:latin typeface="Times New Roman"/>
                <a:cs typeface="Times New Roman"/>
              </a:rPr>
              <a:t> A still</a:t>
            </a:r>
            <a:r>
              <a:rPr dirty="0" sz="1300" spc="5">
                <a:latin typeface="Times New Roman"/>
                <a:cs typeface="Times New Roman"/>
              </a:rPr>
              <a:t> </a:t>
            </a:r>
            <a:r>
              <a:rPr dirty="0" sz="1300">
                <a:latin typeface="Times New Roman"/>
                <a:cs typeface="Times New Roman"/>
              </a:rPr>
              <a:t>has 8:00 </a:t>
            </a:r>
            <a:r>
              <a:rPr dirty="0" sz="1300" spc="-5">
                <a:latin typeface="Times New Roman"/>
                <a:cs typeface="Times New Roman"/>
              </a:rPr>
              <a:t>a.m.  </a:t>
            </a:r>
            <a:r>
              <a:rPr dirty="0" sz="1300">
                <a:latin typeface="Times New Roman"/>
                <a:cs typeface="Times New Roman"/>
              </a:rPr>
              <a:t>as the time </a:t>
            </a:r>
            <a:r>
              <a:rPr dirty="0" sz="1300" spc="-5">
                <a:latin typeface="Times New Roman"/>
                <a:cs typeface="Times New Roman"/>
              </a:rPr>
              <a:t>stamp </a:t>
            </a:r>
            <a:r>
              <a:rPr dirty="0" sz="1300">
                <a:latin typeface="Times New Roman"/>
                <a:cs typeface="Times New Roman"/>
              </a:rPr>
              <a:t>for remote procedure B. Because the time </a:t>
            </a:r>
            <a:r>
              <a:rPr dirty="0" sz="1300" spc="-5">
                <a:latin typeface="Times New Roman"/>
                <a:cs typeface="Times New Roman"/>
              </a:rPr>
              <a:t>stamp </a:t>
            </a:r>
            <a:r>
              <a:rPr dirty="0" sz="1300">
                <a:latin typeface="Times New Roman"/>
                <a:cs typeface="Times New Roman"/>
              </a:rPr>
              <a:t>recorded </a:t>
            </a:r>
            <a:r>
              <a:rPr dirty="0" sz="1300" spc="-5">
                <a:latin typeface="Times New Roman"/>
                <a:cs typeface="Times New Roman"/>
              </a:rPr>
              <a:t>with </a:t>
            </a:r>
            <a:r>
              <a:rPr dirty="0" sz="1300">
                <a:latin typeface="Times New Roman"/>
                <a:cs typeface="Times New Roman"/>
              </a:rPr>
              <a:t>the </a:t>
            </a:r>
            <a:r>
              <a:rPr dirty="0" sz="1300">
                <a:latin typeface="Courier New"/>
                <a:cs typeface="Courier New"/>
              </a:rPr>
              <a:t>P </a:t>
            </a:r>
            <a:r>
              <a:rPr dirty="0" sz="1300">
                <a:latin typeface="Times New Roman"/>
                <a:cs typeface="Times New Roman"/>
              </a:rPr>
              <a:t>code  of local procedure A is different from that recorded with the remote procedure B, the local  procedure is marked invalid. When the local procedure is invoked </a:t>
            </a:r>
            <a:r>
              <a:rPr dirty="0" sz="1300" spc="-5">
                <a:latin typeface="Times New Roman"/>
                <a:cs typeface="Times New Roman"/>
              </a:rPr>
              <a:t>for </a:t>
            </a:r>
            <a:r>
              <a:rPr dirty="0" sz="1300">
                <a:latin typeface="Times New Roman"/>
                <a:cs typeface="Times New Roman"/>
              </a:rPr>
              <a:t>the second time, it can  </a:t>
            </a:r>
            <a:r>
              <a:rPr dirty="0" sz="1300" spc="-5">
                <a:latin typeface="Times New Roman"/>
                <a:cs typeface="Times New Roman"/>
              </a:rPr>
              <a:t>be successfully </a:t>
            </a:r>
            <a:r>
              <a:rPr dirty="0" sz="1300">
                <a:latin typeface="Times New Roman"/>
                <a:cs typeface="Times New Roman"/>
              </a:rPr>
              <a:t>compiled and marked</a:t>
            </a:r>
            <a:r>
              <a:rPr dirty="0" sz="1300" spc="5">
                <a:latin typeface="Times New Roman"/>
                <a:cs typeface="Times New Roman"/>
              </a:rPr>
              <a:t> </a:t>
            </a:r>
            <a:r>
              <a:rPr dirty="0" sz="1300">
                <a:latin typeface="Times New Roman"/>
                <a:cs typeface="Times New Roman"/>
              </a:rPr>
              <a:t>valid.</a:t>
            </a:r>
            <a:endParaRPr sz="1300">
              <a:latin typeface="Times New Roman"/>
              <a:cs typeface="Times New Roman"/>
            </a:endParaRPr>
          </a:p>
          <a:p>
            <a:pPr marL="135890" marR="5080">
              <a:lnSpc>
                <a:spcPct val="100000"/>
              </a:lnSpc>
              <a:spcBef>
                <a:spcPts val="390"/>
              </a:spcBef>
            </a:pPr>
            <a:r>
              <a:rPr dirty="0" sz="1300">
                <a:latin typeface="Times New Roman"/>
                <a:cs typeface="Times New Roman"/>
              </a:rPr>
              <a:t>A disadvantage of time stamp </a:t>
            </a:r>
            <a:r>
              <a:rPr dirty="0" sz="1300" spc="-5">
                <a:latin typeface="Times New Roman"/>
                <a:cs typeface="Times New Roman"/>
              </a:rPr>
              <a:t>mode </a:t>
            </a:r>
            <a:r>
              <a:rPr dirty="0" sz="1300">
                <a:latin typeface="Times New Roman"/>
                <a:cs typeface="Times New Roman"/>
              </a:rPr>
              <a:t>is that it is unnecessarily restrictive. Recompilation of  dependent objects </a:t>
            </a:r>
            <a:r>
              <a:rPr dirty="0" sz="1300" spc="-5">
                <a:latin typeface="Times New Roman"/>
                <a:cs typeface="Times New Roman"/>
              </a:rPr>
              <a:t>across </a:t>
            </a:r>
            <a:r>
              <a:rPr dirty="0" sz="1300">
                <a:latin typeface="Times New Roman"/>
                <a:cs typeface="Times New Roman"/>
              </a:rPr>
              <a:t>the network is often performed when not strictly necessary, leading  to performance</a:t>
            </a:r>
            <a:r>
              <a:rPr dirty="0" sz="1300" spc="-5">
                <a:latin typeface="Times New Roman"/>
                <a:cs typeface="Times New Roman"/>
              </a:rPr>
              <a:t> </a:t>
            </a:r>
            <a:r>
              <a:rPr dirty="0" sz="1300">
                <a:latin typeface="Times New Roman"/>
                <a:cs typeface="Times New Roman"/>
              </a:rPr>
              <a:t>degradation.</a:t>
            </a:r>
            <a:endParaRPr sz="1300">
              <a:latin typeface="Times New Roman"/>
              <a:cs typeface="Times New Roman"/>
            </a:endParaRPr>
          </a:p>
        </p:txBody>
      </p:sp>
      <p:sp>
        <p:nvSpPr>
          <p:cNvPr id="47" name="object 4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8" name="object 48"/>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3</a:t>
            </a:r>
            <a:r>
              <a:rPr dirty="0" sz="800" spc="-195">
                <a:latin typeface="Garuda"/>
                <a:cs typeface="Garuda"/>
              </a:rPr>
              <a:t>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6" name="object 4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4</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913126" y="873506"/>
            <a:ext cx="192214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Signature</a:t>
            </a:r>
            <a:r>
              <a:rPr dirty="0" sz="2000" spc="-55" b="1">
                <a:latin typeface="Arial"/>
                <a:cs typeface="Arial"/>
              </a:rPr>
              <a:t> </a:t>
            </a:r>
            <a:r>
              <a:rPr dirty="0" sz="2000" spc="-5" b="1">
                <a:latin typeface="Arial"/>
                <a:cs typeface="Arial"/>
              </a:rPr>
              <a:t>Mode</a:t>
            </a:r>
            <a:endParaRPr sz="2000">
              <a:latin typeface="Arial"/>
              <a:cs typeface="Arial"/>
            </a:endParaRPr>
          </a:p>
        </p:txBody>
      </p:sp>
      <p:sp>
        <p:nvSpPr>
          <p:cNvPr id="7" name="object 7"/>
          <p:cNvSpPr txBox="1"/>
          <p:nvPr/>
        </p:nvSpPr>
        <p:spPr>
          <a:xfrm>
            <a:off x="1325880" y="1743321"/>
            <a:ext cx="5091430" cy="2390775"/>
          </a:xfrm>
          <a:prstGeom prst="rect">
            <a:avLst/>
          </a:prstGeom>
        </p:spPr>
        <p:txBody>
          <a:bodyPr wrap="square" lIns="0" tIns="64769" rIns="0" bIns="0" rtlCol="0" vert="horz">
            <a:spAutoFit/>
          </a:bodyPr>
          <a:lstStyle/>
          <a:p>
            <a:pPr marL="326390" indent="-327025">
              <a:lnSpc>
                <a:spcPct val="100000"/>
              </a:lnSpc>
              <a:spcBef>
                <a:spcPts val="509"/>
              </a:spcBef>
              <a:buClr>
                <a:srgbClr val="FF0000"/>
              </a:buClr>
              <a:buFont typeface="Arial"/>
              <a:buChar char="•"/>
              <a:tabLst>
                <a:tab pos="326390" algn="l"/>
                <a:tab pos="327025" algn="l"/>
              </a:tabLst>
            </a:pPr>
            <a:r>
              <a:rPr dirty="0" sz="1550" spc="10" b="1">
                <a:latin typeface="Arial"/>
                <a:cs typeface="Arial"/>
              </a:rPr>
              <a:t>The signature of a procedure</a:t>
            </a:r>
            <a:r>
              <a:rPr dirty="0" sz="1550" b="1">
                <a:latin typeface="Arial"/>
                <a:cs typeface="Arial"/>
              </a:rPr>
              <a:t> </a:t>
            </a:r>
            <a:r>
              <a:rPr dirty="0" sz="1550" spc="5" b="1">
                <a:latin typeface="Arial"/>
                <a:cs typeface="Arial"/>
              </a:rPr>
              <a:t>is:</a:t>
            </a:r>
            <a:endParaRPr sz="155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Arial"/>
                <a:cs typeface="Arial"/>
              </a:rPr>
              <a:t>The name </a:t>
            </a:r>
            <a:r>
              <a:rPr dirty="0" sz="1400" spc="10" b="1">
                <a:latin typeface="Arial"/>
                <a:cs typeface="Arial"/>
              </a:rPr>
              <a:t>of the</a:t>
            </a:r>
            <a:r>
              <a:rPr dirty="0" sz="1400" spc="-30" b="1">
                <a:latin typeface="Arial"/>
                <a:cs typeface="Arial"/>
              </a:rPr>
              <a:t> </a:t>
            </a:r>
            <a:r>
              <a:rPr dirty="0" sz="1400" spc="15" b="1">
                <a:latin typeface="Arial"/>
                <a:cs typeface="Arial"/>
              </a:rPr>
              <a:t>procedure</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The </a:t>
            </a:r>
            <a:r>
              <a:rPr dirty="0" sz="1400" spc="10" b="1">
                <a:latin typeface="Arial"/>
                <a:cs typeface="Arial"/>
              </a:rPr>
              <a:t>data types of the</a:t>
            </a:r>
            <a:r>
              <a:rPr dirty="0" sz="1400" spc="-5" b="1">
                <a:latin typeface="Arial"/>
                <a:cs typeface="Arial"/>
              </a:rPr>
              <a:t> </a:t>
            </a:r>
            <a:r>
              <a:rPr dirty="0" sz="1400" spc="15" b="1">
                <a:latin typeface="Arial"/>
                <a:cs typeface="Arial"/>
              </a:rPr>
              <a:t>parameters</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The modes </a:t>
            </a:r>
            <a:r>
              <a:rPr dirty="0" sz="1400" spc="10" b="1">
                <a:latin typeface="Arial"/>
                <a:cs typeface="Arial"/>
              </a:rPr>
              <a:t>of the</a:t>
            </a:r>
            <a:r>
              <a:rPr dirty="0" sz="1400" spc="-30" b="1">
                <a:latin typeface="Arial"/>
                <a:cs typeface="Arial"/>
              </a:rPr>
              <a:t> </a:t>
            </a:r>
            <a:r>
              <a:rPr dirty="0" sz="1400" spc="15" b="1">
                <a:latin typeface="Arial"/>
                <a:cs typeface="Arial"/>
              </a:rPr>
              <a:t>parameters</a:t>
            </a:r>
            <a:endParaRPr sz="1400">
              <a:latin typeface="Arial"/>
              <a:cs typeface="Arial"/>
            </a:endParaRPr>
          </a:p>
          <a:p>
            <a:pPr marL="326390" marR="5080"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The signature of the remote procedure </a:t>
            </a:r>
            <a:r>
              <a:rPr dirty="0" sz="1550" spc="5" b="1">
                <a:latin typeface="Arial"/>
                <a:cs typeface="Arial"/>
              </a:rPr>
              <a:t>is </a:t>
            </a:r>
            <a:r>
              <a:rPr dirty="0" sz="1550" spc="10" b="1">
                <a:latin typeface="Arial"/>
                <a:cs typeface="Arial"/>
              </a:rPr>
              <a:t>saved </a:t>
            </a:r>
            <a:r>
              <a:rPr dirty="0" sz="1550" spc="5" b="1">
                <a:latin typeface="Arial"/>
                <a:cs typeface="Arial"/>
              </a:rPr>
              <a:t>in  </a:t>
            </a:r>
            <a:r>
              <a:rPr dirty="0" sz="1550" spc="10" b="1">
                <a:latin typeface="Arial"/>
                <a:cs typeface="Arial"/>
              </a:rPr>
              <a:t>the local</a:t>
            </a:r>
            <a:r>
              <a:rPr dirty="0" sz="1550" spc="-5" b="1">
                <a:latin typeface="Arial"/>
                <a:cs typeface="Arial"/>
              </a:rPr>
              <a:t> </a:t>
            </a:r>
            <a:r>
              <a:rPr dirty="0" sz="1550" spc="10" b="1">
                <a:latin typeface="Arial"/>
                <a:cs typeface="Arial"/>
              </a:rPr>
              <a:t>procedure.</a:t>
            </a:r>
            <a:endParaRPr sz="1550">
              <a:latin typeface="Arial"/>
              <a:cs typeface="Arial"/>
            </a:endParaRPr>
          </a:p>
          <a:p>
            <a:pPr marL="326390" marR="194945" indent="-327025">
              <a:lnSpc>
                <a:spcPct val="101400"/>
              </a:lnSpc>
              <a:spcBef>
                <a:spcPts val="375"/>
              </a:spcBef>
              <a:buClr>
                <a:srgbClr val="FF0000"/>
              </a:buClr>
              <a:buFont typeface="Arial"/>
              <a:buChar char="•"/>
              <a:tabLst>
                <a:tab pos="326390" algn="l"/>
                <a:tab pos="327025" algn="l"/>
              </a:tabLst>
            </a:pPr>
            <a:r>
              <a:rPr dirty="0" sz="1550" spc="15" b="1">
                <a:latin typeface="Arial"/>
                <a:cs typeface="Arial"/>
              </a:rPr>
              <a:t>When </a:t>
            </a:r>
            <a:r>
              <a:rPr dirty="0" sz="1550" spc="10" b="1">
                <a:latin typeface="Arial"/>
                <a:cs typeface="Arial"/>
              </a:rPr>
              <a:t>executing a dependent procedure, the  signature of the referenced remote procedure </a:t>
            </a:r>
            <a:r>
              <a:rPr dirty="0" sz="1550" spc="5" b="1">
                <a:latin typeface="Arial"/>
                <a:cs typeface="Arial"/>
              </a:rPr>
              <a:t>is  </a:t>
            </a:r>
            <a:r>
              <a:rPr dirty="0" sz="1550" spc="10" b="1">
                <a:latin typeface="Arial"/>
                <a:cs typeface="Arial"/>
              </a:rPr>
              <a:t>compared.</a:t>
            </a:r>
            <a:endParaRPr sz="1550">
              <a:latin typeface="Arial"/>
              <a:cs typeface="Arial"/>
            </a:endParaRPr>
          </a:p>
        </p:txBody>
      </p:sp>
      <p:sp>
        <p:nvSpPr>
          <p:cNvPr id="8" name="object 8"/>
          <p:cNvSpPr txBox="1"/>
          <p:nvPr/>
        </p:nvSpPr>
        <p:spPr>
          <a:xfrm>
            <a:off x="731012" y="5608160"/>
            <a:ext cx="6290945" cy="279082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Signatures</a:t>
            </a:r>
            <a:endParaRPr sz="1300">
              <a:latin typeface="Arial"/>
              <a:cs typeface="Arial"/>
            </a:endParaRPr>
          </a:p>
          <a:p>
            <a:pPr marL="136525" marR="5080">
              <a:lnSpc>
                <a:spcPct val="100000"/>
              </a:lnSpc>
              <a:spcBef>
                <a:spcPts val="365"/>
              </a:spcBef>
            </a:pPr>
            <a:r>
              <a:rPr dirty="0" sz="1300">
                <a:latin typeface="Times New Roman"/>
                <a:cs typeface="Times New Roman"/>
              </a:rPr>
              <a:t>To alleviate some of the problems with the time </a:t>
            </a:r>
            <a:r>
              <a:rPr dirty="0" sz="1300" spc="-5">
                <a:latin typeface="Times New Roman"/>
                <a:cs typeface="Times New Roman"/>
              </a:rPr>
              <a:t>stamp–only </a:t>
            </a:r>
            <a:r>
              <a:rPr dirty="0" sz="1300">
                <a:latin typeface="Times New Roman"/>
                <a:cs typeface="Times New Roman"/>
              </a:rPr>
              <a:t>dependency model, you can use  the signature </a:t>
            </a:r>
            <a:r>
              <a:rPr dirty="0" sz="1300" spc="-5">
                <a:latin typeface="Times New Roman"/>
                <a:cs typeface="Times New Roman"/>
              </a:rPr>
              <a:t>model. </a:t>
            </a:r>
            <a:r>
              <a:rPr dirty="0" sz="1300">
                <a:latin typeface="Times New Roman"/>
                <a:cs typeface="Times New Roman"/>
              </a:rPr>
              <a:t>This allows the </a:t>
            </a:r>
            <a:r>
              <a:rPr dirty="0" sz="1300" spc="-5">
                <a:latin typeface="Times New Roman"/>
                <a:cs typeface="Times New Roman"/>
              </a:rPr>
              <a:t>remote </a:t>
            </a:r>
            <a:r>
              <a:rPr dirty="0" sz="1300">
                <a:latin typeface="Times New Roman"/>
                <a:cs typeface="Times New Roman"/>
              </a:rPr>
              <a:t>procedure to be recompiled without affecting  the local procedures. This is important if the </a:t>
            </a:r>
            <a:r>
              <a:rPr dirty="0" sz="1300" spc="-5">
                <a:latin typeface="Times New Roman"/>
                <a:cs typeface="Times New Roman"/>
              </a:rPr>
              <a:t>database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distributed.</a:t>
            </a:r>
            <a:endParaRPr sz="1300">
              <a:latin typeface="Times New Roman"/>
              <a:cs typeface="Times New Roman"/>
            </a:endParaRPr>
          </a:p>
          <a:p>
            <a:pPr marL="136525">
              <a:lnSpc>
                <a:spcPct val="100000"/>
              </a:lnSpc>
              <a:spcBef>
                <a:spcPts val="384"/>
              </a:spcBef>
            </a:pPr>
            <a:r>
              <a:rPr dirty="0" sz="1300">
                <a:latin typeface="Times New Roman"/>
                <a:cs typeface="Times New Roman"/>
              </a:rPr>
              <a:t>The signature of a </a:t>
            </a:r>
            <a:r>
              <a:rPr dirty="0" sz="1300" spc="-5">
                <a:latin typeface="Times New Roman"/>
                <a:cs typeface="Times New Roman"/>
              </a:rPr>
              <a:t>subprogram </a:t>
            </a:r>
            <a:r>
              <a:rPr dirty="0" sz="1300">
                <a:latin typeface="Times New Roman"/>
                <a:cs typeface="Times New Roman"/>
              </a:rPr>
              <a:t>contains the following</a:t>
            </a:r>
            <a:r>
              <a:rPr dirty="0" sz="1300" spc="-10">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The name of the</a:t>
            </a:r>
            <a:r>
              <a:rPr dirty="0" sz="1300" spc="-5">
                <a:latin typeface="Times New Roman"/>
                <a:cs typeface="Times New Roman"/>
              </a:rPr>
              <a:t> </a:t>
            </a:r>
            <a:r>
              <a:rPr dirty="0" sz="1300">
                <a:latin typeface="Times New Roman"/>
                <a:cs typeface="Times New Roman"/>
              </a:rPr>
              <a:t>subprogram</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The data types of the</a:t>
            </a:r>
            <a:r>
              <a:rPr dirty="0" sz="1300" spc="-5">
                <a:latin typeface="Times New Roman"/>
                <a:cs typeface="Times New Roman"/>
              </a:rPr>
              <a:t> </a:t>
            </a:r>
            <a:r>
              <a:rPr dirty="0" sz="1300">
                <a:latin typeface="Times New Roman"/>
                <a:cs typeface="Times New Roman"/>
              </a:rPr>
              <a:t>parameters</a:t>
            </a:r>
            <a:endParaRPr sz="1300">
              <a:latin typeface="Times New Roman"/>
              <a:cs typeface="Times New Roman"/>
            </a:endParaRPr>
          </a:p>
          <a:p>
            <a:pPr marL="507365" indent="-248285">
              <a:lnSpc>
                <a:spcPct val="100000"/>
              </a:lnSpc>
              <a:buChar char="•"/>
              <a:tabLst>
                <a:tab pos="507365" algn="l"/>
                <a:tab pos="508000" algn="l"/>
              </a:tabLst>
            </a:pPr>
            <a:r>
              <a:rPr dirty="0" sz="1300">
                <a:latin typeface="Times New Roman"/>
                <a:cs typeface="Times New Roman"/>
              </a:rPr>
              <a:t>The </a:t>
            </a:r>
            <a:r>
              <a:rPr dirty="0" sz="1300" spc="-5">
                <a:latin typeface="Times New Roman"/>
                <a:cs typeface="Times New Roman"/>
              </a:rPr>
              <a:t>modes </a:t>
            </a:r>
            <a:r>
              <a:rPr dirty="0" sz="1300">
                <a:latin typeface="Times New Roman"/>
                <a:cs typeface="Times New Roman"/>
              </a:rPr>
              <a:t>of the parameters</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The </a:t>
            </a:r>
            <a:r>
              <a:rPr dirty="0" sz="1300" spc="-5">
                <a:latin typeface="Times New Roman"/>
                <a:cs typeface="Times New Roman"/>
              </a:rPr>
              <a:t>number </a:t>
            </a:r>
            <a:r>
              <a:rPr dirty="0" sz="1300">
                <a:latin typeface="Times New Roman"/>
                <a:cs typeface="Times New Roman"/>
              </a:rPr>
              <a:t>of parameters</a:t>
            </a:r>
            <a:endParaRPr sz="1300">
              <a:latin typeface="Times New Roman"/>
              <a:cs typeface="Times New Roman"/>
            </a:endParaRPr>
          </a:p>
          <a:p>
            <a:pPr marL="507365" indent="-248285">
              <a:lnSpc>
                <a:spcPts val="1555"/>
              </a:lnSpc>
              <a:buChar char="•"/>
              <a:tabLst>
                <a:tab pos="507365" algn="l"/>
                <a:tab pos="508000" algn="l"/>
              </a:tabLst>
            </a:pPr>
            <a:r>
              <a:rPr dirty="0" sz="1300">
                <a:latin typeface="Times New Roman"/>
                <a:cs typeface="Times New Roman"/>
              </a:rPr>
              <a:t>The data type of the return value for a</a:t>
            </a:r>
            <a:r>
              <a:rPr dirty="0" sz="1300" spc="-20">
                <a:latin typeface="Times New Roman"/>
                <a:cs typeface="Times New Roman"/>
              </a:rPr>
              <a:t> </a:t>
            </a:r>
            <a:r>
              <a:rPr dirty="0" sz="1300">
                <a:latin typeface="Times New Roman"/>
                <a:cs typeface="Times New Roman"/>
              </a:rPr>
              <a:t>function</a:t>
            </a:r>
            <a:endParaRPr sz="1300">
              <a:latin typeface="Times New Roman"/>
              <a:cs typeface="Times New Roman"/>
            </a:endParaRPr>
          </a:p>
          <a:p>
            <a:pPr marL="136525" marR="138430">
              <a:lnSpc>
                <a:spcPct val="100000"/>
              </a:lnSpc>
              <a:spcBef>
                <a:spcPts val="390"/>
              </a:spcBef>
            </a:pPr>
            <a:r>
              <a:rPr dirty="0" sz="1300">
                <a:latin typeface="Times New Roman"/>
                <a:cs typeface="Times New Roman"/>
              </a:rPr>
              <a:t>If a remote program is changed and recompiled but the signature does not change, then the  local procedure can execute the remote procedure. With the time stamp method, an error  </a:t>
            </a:r>
            <a:r>
              <a:rPr dirty="0" sz="1300" spc="-5">
                <a:latin typeface="Times New Roman"/>
                <a:cs typeface="Times New Roman"/>
              </a:rPr>
              <a:t>would </a:t>
            </a:r>
            <a:r>
              <a:rPr dirty="0" sz="1300">
                <a:latin typeface="Times New Roman"/>
                <a:cs typeface="Times New Roman"/>
              </a:rPr>
              <a:t>have been raised because the time stamps would not have</a:t>
            </a:r>
            <a:r>
              <a:rPr dirty="0" sz="1300" spc="-15">
                <a:latin typeface="Times New Roman"/>
                <a:cs typeface="Times New Roman"/>
              </a:rPr>
              <a:t> </a:t>
            </a:r>
            <a:r>
              <a:rPr dirty="0" sz="1300">
                <a:latin typeface="Times New Roman"/>
                <a:cs typeface="Times New Roman"/>
              </a:rPr>
              <a:t>matched.</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5</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4346" y="873506"/>
            <a:ext cx="5172075" cy="2223770"/>
          </a:xfrm>
          <a:prstGeom prst="rect">
            <a:avLst/>
          </a:prstGeom>
        </p:spPr>
        <p:txBody>
          <a:bodyPr wrap="square" lIns="0" tIns="12700" rIns="0" bIns="0" rtlCol="0" vert="horz">
            <a:spAutoFit/>
          </a:bodyPr>
          <a:lstStyle/>
          <a:p>
            <a:pPr marL="1818005" marR="1177925" indent="-558800">
              <a:lnSpc>
                <a:spcPct val="100000"/>
              </a:lnSpc>
              <a:spcBef>
                <a:spcPts val="100"/>
              </a:spcBef>
            </a:pPr>
            <a:r>
              <a:rPr dirty="0" sz="2000" spc="-5" b="1">
                <a:latin typeface="Arial"/>
                <a:cs typeface="Arial"/>
              </a:rPr>
              <a:t>Recompiling </a:t>
            </a:r>
            <a:r>
              <a:rPr dirty="0" sz="2000" b="1">
                <a:latin typeface="Arial"/>
                <a:cs typeface="Arial"/>
              </a:rPr>
              <a:t>a </a:t>
            </a:r>
            <a:r>
              <a:rPr dirty="0" sz="2000" spc="-5" b="1">
                <a:latin typeface="Arial"/>
                <a:cs typeface="Arial"/>
              </a:rPr>
              <a:t>PL/SQL  Program</a:t>
            </a:r>
            <a:r>
              <a:rPr dirty="0" sz="2000" spc="-10" b="1">
                <a:latin typeface="Arial"/>
                <a:cs typeface="Arial"/>
              </a:rPr>
              <a:t> </a:t>
            </a:r>
            <a:r>
              <a:rPr dirty="0" sz="2000" spc="-5" b="1">
                <a:latin typeface="Arial"/>
                <a:cs typeface="Arial"/>
              </a:rPr>
              <a:t>Unit</a:t>
            </a:r>
            <a:endParaRPr sz="2000">
              <a:latin typeface="Arial"/>
              <a:cs typeface="Arial"/>
            </a:endParaRPr>
          </a:p>
          <a:p>
            <a:pPr>
              <a:lnSpc>
                <a:spcPct val="100000"/>
              </a:lnSpc>
              <a:spcBef>
                <a:spcPts val="40"/>
              </a:spcBef>
            </a:pPr>
            <a:endParaRPr sz="2100">
              <a:latin typeface="Arial"/>
              <a:cs typeface="Arial"/>
            </a:endParaRPr>
          </a:p>
          <a:p>
            <a:pPr>
              <a:lnSpc>
                <a:spcPct val="100000"/>
              </a:lnSpc>
            </a:pPr>
            <a:r>
              <a:rPr dirty="0" sz="1550" spc="10" b="1">
                <a:latin typeface="Arial"/>
                <a:cs typeface="Arial"/>
              </a:rPr>
              <a:t>Recompilation:</a:t>
            </a:r>
            <a:endParaRPr sz="1550">
              <a:latin typeface="Arial"/>
              <a:cs typeface="Arial"/>
            </a:endParaRPr>
          </a:p>
          <a:p>
            <a:pPr marL="407670" marR="5080" indent="-327025">
              <a:lnSpc>
                <a:spcPct val="101299"/>
              </a:lnSpc>
              <a:spcBef>
                <a:spcPts val="380"/>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handled automatically through </a:t>
            </a:r>
            <a:r>
              <a:rPr dirty="0" sz="1550" spc="5" b="1">
                <a:latin typeface="Arial"/>
                <a:cs typeface="Arial"/>
              </a:rPr>
              <a:t>implicit </a:t>
            </a:r>
            <a:r>
              <a:rPr dirty="0" sz="1550" spc="10" b="1">
                <a:latin typeface="Arial"/>
                <a:cs typeface="Arial"/>
              </a:rPr>
              <a:t>run-time  recompilation</a:t>
            </a:r>
            <a:endParaRPr sz="1550">
              <a:latin typeface="Arial"/>
              <a:cs typeface="Arial"/>
            </a:endParaRPr>
          </a:p>
          <a:p>
            <a:pPr marL="407670" indent="-327025">
              <a:lnSpc>
                <a:spcPts val="1820"/>
              </a:lnSpc>
              <a:spcBef>
                <a:spcPts val="400"/>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handled through </a:t>
            </a:r>
            <a:r>
              <a:rPr dirty="0" sz="1550" spc="5" b="1">
                <a:latin typeface="Arial"/>
                <a:cs typeface="Arial"/>
              </a:rPr>
              <a:t>explicit </a:t>
            </a:r>
            <a:r>
              <a:rPr dirty="0" sz="1550" spc="10" b="1">
                <a:latin typeface="Arial"/>
                <a:cs typeface="Arial"/>
              </a:rPr>
              <a:t>recompilation with the</a:t>
            </a:r>
            <a:endParaRPr sz="1550">
              <a:latin typeface="Arial"/>
              <a:cs typeface="Arial"/>
            </a:endParaRPr>
          </a:p>
          <a:p>
            <a:pPr marL="407670">
              <a:lnSpc>
                <a:spcPts val="1820"/>
              </a:lnSpc>
            </a:pPr>
            <a:r>
              <a:rPr dirty="0" sz="1550" spc="10" b="1">
                <a:latin typeface="Courier New"/>
                <a:cs typeface="Courier New"/>
              </a:rPr>
              <a:t>ALTER</a:t>
            </a:r>
            <a:r>
              <a:rPr dirty="0" sz="1550" spc="-500" b="1">
                <a:latin typeface="Courier New"/>
                <a:cs typeface="Courier New"/>
              </a:rPr>
              <a:t> </a:t>
            </a:r>
            <a:r>
              <a:rPr dirty="0" sz="1550" spc="10" b="1">
                <a:latin typeface="Arial"/>
                <a:cs typeface="Arial"/>
              </a:rPr>
              <a:t>statement</a:t>
            </a:r>
            <a:endParaRPr sz="1550">
              <a:latin typeface="Arial"/>
              <a:cs typeface="Arial"/>
            </a:endParaRPr>
          </a:p>
        </p:txBody>
      </p:sp>
      <p:sp>
        <p:nvSpPr>
          <p:cNvPr id="7" name="object 7"/>
          <p:cNvSpPr txBox="1"/>
          <p:nvPr/>
        </p:nvSpPr>
        <p:spPr>
          <a:xfrm>
            <a:off x="1335024" y="3151632"/>
            <a:ext cx="5107305" cy="294640"/>
          </a:xfrm>
          <a:prstGeom prst="rect">
            <a:avLst/>
          </a:prstGeom>
          <a:solidFill>
            <a:srgbClr val="CCCCCC"/>
          </a:solidFill>
          <a:ln w="20574">
            <a:solidFill>
              <a:srgbClr val="000000"/>
            </a:solidFill>
          </a:ln>
        </p:spPr>
        <p:txBody>
          <a:bodyPr wrap="square" lIns="0" tIns="22225" rIns="0" bIns="0" rtlCol="0" vert="horz">
            <a:spAutoFit/>
          </a:bodyPr>
          <a:lstStyle/>
          <a:p>
            <a:pPr marL="76200">
              <a:lnSpc>
                <a:spcPct val="100000"/>
              </a:lnSpc>
              <a:spcBef>
                <a:spcPts val="175"/>
              </a:spcBef>
            </a:pPr>
            <a:r>
              <a:rPr dirty="0" sz="1300" spc="-15" b="1">
                <a:latin typeface="Courier New"/>
                <a:cs typeface="Courier New"/>
              </a:rPr>
              <a:t>ALTER PROCEDURE </a:t>
            </a:r>
            <a:r>
              <a:rPr dirty="0" sz="1300" spc="-20" b="1">
                <a:latin typeface="Courier New"/>
                <a:cs typeface="Courier New"/>
              </a:rPr>
              <a:t>[SCHEMA.]</a:t>
            </a:r>
            <a:r>
              <a:rPr dirty="0" sz="1300" spc="-20" b="1" i="1">
                <a:latin typeface="Courier New"/>
                <a:cs typeface="Courier New"/>
              </a:rPr>
              <a:t>procedure_name</a:t>
            </a:r>
            <a:r>
              <a:rPr dirty="0" sz="1300" spc="-5" b="1" i="1">
                <a:latin typeface="Courier New"/>
                <a:cs typeface="Courier New"/>
              </a:rPr>
              <a:t> </a:t>
            </a:r>
            <a:r>
              <a:rPr dirty="0" sz="1300" spc="-20" b="1">
                <a:latin typeface="Courier New"/>
                <a:cs typeface="Courier New"/>
              </a:rPr>
              <a:t>COMPILE;</a:t>
            </a:r>
            <a:endParaRPr sz="1300">
              <a:latin typeface="Courier New"/>
              <a:cs typeface="Courier New"/>
            </a:endParaRPr>
          </a:p>
        </p:txBody>
      </p:sp>
      <p:sp>
        <p:nvSpPr>
          <p:cNvPr id="8" name="object 8"/>
          <p:cNvSpPr txBox="1"/>
          <p:nvPr/>
        </p:nvSpPr>
        <p:spPr>
          <a:xfrm>
            <a:off x="1335024" y="3554729"/>
            <a:ext cx="5107305" cy="273050"/>
          </a:xfrm>
          <a:prstGeom prst="rect">
            <a:avLst/>
          </a:prstGeom>
          <a:solidFill>
            <a:srgbClr val="CCCCCC"/>
          </a:solidFill>
          <a:ln w="20574">
            <a:solidFill>
              <a:srgbClr val="000000"/>
            </a:solidFill>
          </a:ln>
        </p:spPr>
        <p:txBody>
          <a:bodyPr wrap="square" lIns="0" tIns="22225" rIns="0" bIns="0" rtlCol="0" vert="horz">
            <a:spAutoFit/>
          </a:bodyPr>
          <a:lstStyle/>
          <a:p>
            <a:pPr marL="76200">
              <a:lnSpc>
                <a:spcPct val="100000"/>
              </a:lnSpc>
              <a:spcBef>
                <a:spcPts val="175"/>
              </a:spcBef>
              <a:tabLst>
                <a:tab pos="1637664" algn="l"/>
                <a:tab pos="3982085" algn="l"/>
              </a:tabLst>
            </a:pPr>
            <a:r>
              <a:rPr dirty="0" sz="1300" spc="-15" b="1">
                <a:latin typeface="Courier New"/>
                <a:cs typeface="Courier New"/>
              </a:rPr>
              <a:t>ALTER</a:t>
            </a:r>
            <a:r>
              <a:rPr dirty="0" sz="1300" spc="-20" b="1">
                <a:latin typeface="Courier New"/>
                <a:cs typeface="Courier New"/>
              </a:rPr>
              <a:t> </a:t>
            </a:r>
            <a:r>
              <a:rPr dirty="0" sz="1300" spc="-15" b="1">
                <a:latin typeface="Courier New"/>
                <a:cs typeface="Courier New"/>
              </a:rPr>
              <a:t>FUNCTION	</a:t>
            </a:r>
            <a:r>
              <a:rPr dirty="0" sz="1300" spc="-20" b="1">
                <a:latin typeface="Courier New"/>
                <a:cs typeface="Courier New"/>
              </a:rPr>
              <a:t>[SCHEMA.]</a:t>
            </a:r>
            <a:r>
              <a:rPr dirty="0" sz="1300" spc="-20" b="1" i="1">
                <a:latin typeface="Courier New"/>
                <a:cs typeface="Courier New"/>
              </a:rPr>
              <a:t>function_name	</a:t>
            </a:r>
            <a:r>
              <a:rPr dirty="0" sz="1300" spc="-20" b="1">
                <a:latin typeface="Courier New"/>
                <a:cs typeface="Courier New"/>
              </a:rPr>
              <a:t>COMPILE;</a:t>
            </a:r>
            <a:endParaRPr sz="1300">
              <a:latin typeface="Courier New"/>
              <a:cs typeface="Courier New"/>
            </a:endParaRPr>
          </a:p>
        </p:txBody>
      </p:sp>
      <p:sp>
        <p:nvSpPr>
          <p:cNvPr id="9" name="object 9"/>
          <p:cNvSpPr txBox="1"/>
          <p:nvPr/>
        </p:nvSpPr>
        <p:spPr>
          <a:xfrm>
            <a:off x="1335024" y="3928109"/>
            <a:ext cx="5107305" cy="490855"/>
          </a:xfrm>
          <a:prstGeom prst="rect">
            <a:avLst/>
          </a:prstGeom>
          <a:solidFill>
            <a:srgbClr val="CCCCCC"/>
          </a:solidFill>
          <a:ln w="20574">
            <a:solidFill>
              <a:srgbClr val="000000"/>
            </a:solidFill>
          </a:ln>
        </p:spPr>
        <p:txBody>
          <a:bodyPr wrap="square" lIns="0" tIns="22225" rIns="0" bIns="0" rtlCol="0" vert="horz">
            <a:spAutoFit/>
          </a:bodyPr>
          <a:lstStyle/>
          <a:p>
            <a:pPr marL="76200">
              <a:lnSpc>
                <a:spcPts val="1555"/>
              </a:lnSpc>
              <a:spcBef>
                <a:spcPts val="175"/>
              </a:spcBef>
            </a:pPr>
            <a:r>
              <a:rPr dirty="0" sz="1300" spc="-15" b="1">
                <a:latin typeface="Courier New"/>
                <a:cs typeface="Courier New"/>
              </a:rPr>
              <a:t>ALTER PACKAGE</a:t>
            </a:r>
            <a:r>
              <a:rPr dirty="0" sz="1300" spc="-35" b="1">
                <a:latin typeface="Courier New"/>
                <a:cs typeface="Courier New"/>
              </a:rPr>
              <a:t> </a:t>
            </a:r>
            <a:r>
              <a:rPr dirty="0" sz="1300" spc="-15" b="1">
                <a:latin typeface="Courier New"/>
                <a:cs typeface="Courier New"/>
              </a:rPr>
              <a:t>[SCHEMA.]</a:t>
            </a:r>
            <a:r>
              <a:rPr dirty="0" sz="1300" spc="-15" b="1" i="1">
                <a:latin typeface="Courier New"/>
                <a:cs typeface="Courier New"/>
              </a:rPr>
              <a:t>package_name</a:t>
            </a:r>
            <a:endParaRPr sz="1300">
              <a:latin typeface="Courier New"/>
              <a:cs typeface="Courier New"/>
            </a:endParaRPr>
          </a:p>
          <a:p>
            <a:pPr marL="368300">
              <a:lnSpc>
                <a:spcPts val="1555"/>
              </a:lnSpc>
            </a:pPr>
            <a:r>
              <a:rPr dirty="0" sz="1300" spc="-15" b="1">
                <a:latin typeface="Courier New"/>
                <a:cs typeface="Courier New"/>
              </a:rPr>
              <a:t>COMPILE [PACKAGE </a:t>
            </a:r>
            <a:r>
              <a:rPr dirty="0" sz="1300" spc="-10" b="1">
                <a:latin typeface="Courier New"/>
                <a:cs typeface="Courier New"/>
              </a:rPr>
              <a:t>| </a:t>
            </a:r>
            <a:r>
              <a:rPr dirty="0" sz="1300" spc="-15" b="1">
                <a:latin typeface="Courier New"/>
                <a:cs typeface="Courier New"/>
              </a:rPr>
              <a:t>SPECIFICATION </a:t>
            </a:r>
            <a:r>
              <a:rPr dirty="0" sz="1300" spc="-10" b="1">
                <a:latin typeface="Courier New"/>
                <a:cs typeface="Courier New"/>
              </a:rPr>
              <a:t>|</a:t>
            </a:r>
            <a:r>
              <a:rPr dirty="0" sz="1300" spc="-70" b="1">
                <a:latin typeface="Courier New"/>
                <a:cs typeface="Courier New"/>
              </a:rPr>
              <a:t> </a:t>
            </a:r>
            <a:r>
              <a:rPr dirty="0" sz="1300" spc="-20" b="1">
                <a:latin typeface="Courier New"/>
                <a:cs typeface="Courier New"/>
              </a:rPr>
              <a:t>BODY];</a:t>
            </a:r>
            <a:endParaRPr sz="1300">
              <a:latin typeface="Courier New"/>
              <a:cs typeface="Courier New"/>
            </a:endParaRPr>
          </a:p>
        </p:txBody>
      </p:sp>
      <p:sp>
        <p:nvSpPr>
          <p:cNvPr id="10" name="object 10"/>
          <p:cNvSpPr txBox="1"/>
          <p:nvPr/>
        </p:nvSpPr>
        <p:spPr>
          <a:xfrm>
            <a:off x="1335024" y="4520184"/>
            <a:ext cx="5107305" cy="303530"/>
          </a:xfrm>
          <a:prstGeom prst="rect">
            <a:avLst/>
          </a:prstGeom>
          <a:solidFill>
            <a:srgbClr val="CCCCCC"/>
          </a:solidFill>
          <a:ln w="20574">
            <a:solidFill>
              <a:srgbClr val="000000"/>
            </a:solidFill>
          </a:ln>
        </p:spPr>
        <p:txBody>
          <a:bodyPr wrap="square" lIns="0" tIns="21590" rIns="0" bIns="0" rtlCol="0" vert="horz">
            <a:spAutoFit/>
          </a:bodyPr>
          <a:lstStyle/>
          <a:p>
            <a:pPr marL="76200">
              <a:lnSpc>
                <a:spcPct val="100000"/>
              </a:lnSpc>
              <a:spcBef>
                <a:spcPts val="170"/>
              </a:spcBef>
            </a:pPr>
            <a:r>
              <a:rPr dirty="0" sz="1300" spc="-15" b="1">
                <a:latin typeface="Courier New"/>
                <a:cs typeface="Courier New"/>
              </a:rPr>
              <a:t>ALTER TRIGGER </a:t>
            </a:r>
            <a:r>
              <a:rPr dirty="0" sz="1300" spc="-15" b="1" i="1">
                <a:latin typeface="Courier New"/>
                <a:cs typeface="Courier New"/>
              </a:rPr>
              <a:t>trigger_name</a:t>
            </a:r>
            <a:r>
              <a:rPr dirty="0" sz="1300" spc="-25" b="1" i="1">
                <a:latin typeface="Courier New"/>
                <a:cs typeface="Courier New"/>
              </a:rPr>
              <a:t> </a:t>
            </a:r>
            <a:r>
              <a:rPr dirty="0" sz="1300" spc="-20" b="1">
                <a:latin typeface="Courier New"/>
                <a:cs typeface="Courier New"/>
              </a:rPr>
              <a:t>[COMPILE[DEBUG]];</a:t>
            </a:r>
            <a:endParaRPr sz="1300">
              <a:latin typeface="Courier New"/>
              <a:cs typeface="Courier New"/>
            </a:endParaRPr>
          </a:p>
        </p:txBody>
      </p:sp>
      <p:sp>
        <p:nvSpPr>
          <p:cNvPr id="11" name="object 11"/>
          <p:cNvSpPr txBox="1"/>
          <p:nvPr/>
        </p:nvSpPr>
        <p:spPr>
          <a:xfrm>
            <a:off x="731012" y="5608160"/>
            <a:ext cx="6226175" cy="3681729"/>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Recompiling </a:t>
            </a:r>
            <a:r>
              <a:rPr dirty="0" sz="1300" b="1">
                <a:latin typeface="Arial"/>
                <a:cs typeface="Arial"/>
              </a:rPr>
              <a:t>PL/SQL</a:t>
            </a:r>
            <a:r>
              <a:rPr dirty="0" sz="1300" spc="10" b="1">
                <a:latin typeface="Arial"/>
                <a:cs typeface="Arial"/>
              </a:rPr>
              <a:t> </a:t>
            </a:r>
            <a:r>
              <a:rPr dirty="0" sz="1300" b="1">
                <a:latin typeface="Arial"/>
                <a:cs typeface="Arial"/>
              </a:rPr>
              <a:t>Objects</a:t>
            </a:r>
            <a:endParaRPr sz="1300">
              <a:latin typeface="Arial"/>
              <a:cs typeface="Arial"/>
            </a:endParaRPr>
          </a:p>
          <a:p>
            <a:pPr marL="136525" marR="5080" indent="-635">
              <a:lnSpc>
                <a:spcPct val="100000"/>
              </a:lnSpc>
              <a:spcBef>
                <a:spcPts val="365"/>
              </a:spcBef>
            </a:pPr>
            <a:r>
              <a:rPr dirty="0" sz="1300">
                <a:latin typeface="Times New Roman"/>
                <a:cs typeface="Times New Roman"/>
              </a:rPr>
              <a:t>If the recompilation is </a:t>
            </a:r>
            <a:r>
              <a:rPr dirty="0" sz="1300" spc="-5">
                <a:latin typeface="Times New Roman"/>
                <a:cs typeface="Times New Roman"/>
              </a:rPr>
              <a:t>successful, </a:t>
            </a:r>
            <a:r>
              <a:rPr dirty="0" sz="1300">
                <a:latin typeface="Times New Roman"/>
                <a:cs typeface="Times New Roman"/>
              </a:rPr>
              <a:t>the </a:t>
            </a:r>
            <a:r>
              <a:rPr dirty="0" sz="1300" spc="-5">
                <a:latin typeface="Times New Roman"/>
                <a:cs typeface="Times New Roman"/>
              </a:rPr>
              <a:t>object </a:t>
            </a:r>
            <a:r>
              <a:rPr dirty="0" sz="1300">
                <a:latin typeface="Times New Roman"/>
                <a:cs typeface="Times New Roman"/>
              </a:rPr>
              <a:t>becomes valid. If not, the Oracle </a:t>
            </a:r>
            <a:r>
              <a:rPr dirty="0" sz="1300" spc="-5">
                <a:latin typeface="Times New Roman"/>
                <a:cs typeface="Times New Roman"/>
              </a:rPr>
              <a:t>server </a:t>
            </a:r>
            <a:r>
              <a:rPr dirty="0" sz="1300">
                <a:latin typeface="Times New Roman"/>
                <a:cs typeface="Times New Roman"/>
              </a:rPr>
              <a:t>returns  an error and the object remains invalid. When you recompile a PL/SQL object, </a:t>
            </a:r>
            <a:r>
              <a:rPr dirty="0" sz="1300" spc="-5">
                <a:latin typeface="Times New Roman"/>
                <a:cs typeface="Times New Roman"/>
              </a:rPr>
              <a:t>the </a:t>
            </a:r>
            <a:r>
              <a:rPr dirty="0" sz="1300">
                <a:latin typeface="Times New Roman"/>
                <a:cs typeface="Times New Roman"/>
              </a:rPr>
              <a:t>Oracle  </a:t>
            </a:r>
            <a:r>
              <a:rPr dirty="0" sz="1300" spc="-5">
                <a:latin typeface="Times New Roman"/>
                <a:cs typeface="Times New Roman"/>
              </a:rPr>
              <a:t>server </a:t>
            </a:r>
            <a:r>
              <a:rPr dirty="0" sz="1300">
                <a:latin typeface="Times New Roman"/>
                <a:cs typeface="Times New Roman"/>
              </a:rPr>
              <a:t>first recompiles any invalid object on which it</a:t>
            </a:r>
            <a:r>
              <a:rPr dirty="0" sz="1300" spc="-5">
                <a:latin typeface="Times New Roman"/>
                <a:cs typeface="Times New Roman"/>
              </a:rPr>
              <a:t> </a:t>
            </a:r>
            <a:r>
              <a:rPr dirty="0" sz="1300">
                <a:latin typeface="Times New Roman"/>
                <a:cs typeface="Times New Roman"/>
              </a:rPr>
              <a:t>depends.</a:t>
            </a:r>
            <a:endParaRPr sz="1300">
              <a:latin typeface="Times New Roman"/>
              <a:cs typeface="Times New Roman"/>
            </a:endParaRPr>
          </a:p>
          <a:p>
            <a:pPr marL="136525" marR="30480">
              <a:lnSpc>
                <a:spcPct val="100000"/>
              </a:lnSpc>
              <a:spcBef>
                <a:spcPts val="384"/>
              </a:spcBef>
            </a:pPr>
            <a:r>
              <a:rPr dirty="0" sz="1300" b="1">
                <a:latin typeface="Times New Roman"/>
                <a:cs typeface="Times New Roman"/>
              </a:rPr>
              <a:t>Procedure: </a:t>
            </a:r>
            <a:r>
              <a:rPr dirty="0" sz="1300" spc="-5">
                <a:latin typeface="Times New Roman"/>
                <a:cs typeface="Times New Roman"/>
              </a:rPr>
              <a:t>Any </a:t>
            </a:r>
            <a:r>
              <a:rPr dirty="0" sz="1300">
                <a:latin typeface="Times New Roman"/>
                <a:cs typeface="Times New Roman"/>
              </a:rPr>
              <a:t>local objects that depend on a procedure (such as procedures that call the  </a:t>
            </a:r>
            <a:r>
              <a:rPr dirty="0" sz="1300" spc="-5">
                <a:latin typeface="Times New Roman"/>
                <a:cs typeface="Times New Roman"/>
              </a:rPr>
              <a:t>recompiled </a:t>
            </a:r>
            <a:r>
              <a:rPr dirty="0" sz="1300">
                <a:latin typeface="Times New Roman"/>
                <a:cs typeface="Times New Roman"/>
              </a:rPr>
              <a:t>procedure or package bodies that define the procedures that call the recompiled  procedure) are also</a:t>
            </a:r>
            <a:r>
              <a:rPr dirty="0" sz="1300" spc="-5">
                <a:latin typeface="Times New Roman"/>
                <a:cs typeface="Times New Roman"/>
              </a:rPr>
              <a:t> </a:t>
            </a:r>
            <a:r>
              <a:rPr dirty="0" sz="1300">
                <a:latin typeface="Times New Roman"/>
                <a:cs typeface="Times New Roman"/>
              </a:rPr>
              <a:t>invalidated.</a:t>
            </a:r>
            <a:endParaRPr sz="1300">
              <a:latin typeface="Times New Roman"/>
              <a:cs typeface="Times New Roman"/>
            </a:endParaRPr>
          </a:p>
          <a:p>
            <a:pPr marL="136525" marR="29845">
              <a:lnSpc>
                <a:spcPct val="101499"/>
              </a:lnSpc>
              <a:spcBef>
                <a:spcPts val="280"/>
              </a:spcBef>
            </a:pPr>
            <a:r>
              <a:rPr dirty="0" sz="1300" b="1">
                <a:latin typeface="Times New Roman"/>
                <a:cs typeface="Times New Roman"/>
              </a:rPr>
              <a:t>Packages:</a:t>
            </a:r>
            <a:r>
              <a:rPr dirty="0" sz="1300" spc="-5" b="1">
                <a:latin typeface="Times New Roman"/>
                <a:cs typeface="Times New Roman"/>
              </a:rPr>
              <a:t> </a:t>
            </a:r>
            <a:r>
              <a:rPr dirty="0" sz="1300">
                <a:latin typeface="Times New Roman"/>
                <a:cs typeface="Times New Roman"/>
              </a:rPr>
              <a:t>The </a:t>
            </a:r>
            <a:r>
              <a:rPr dirty="0" sz="1300">
                <a:latin typeface="Courier New"/>
                <a:cs typeface="Courier New"/>
              </a:rPr>
              <a:t>COMPILE</a:t>
            </a:r>
            <a:r>
              <a:rPr dirty="0" sz="1300" spc="-459">
                <a:latin typeface="Courier New"/>
                <a:cs typeface="Courier New"/>
              </a:rPr>
              <a:t> </a:t>
            </a:r>
            <a:r>
              <a:rPr dirty="0" sz="1300">
                <a:latin typeface="Courier New"/>
                <a:cs typeface="Courier New"/>
              </a:rPr>
              <a:t>PACKAGE</a:t>
            </a:r>
            <a:r>
              <a:rPr dirty="0" sz="1300" spc="-465">
                <a:latin typeface="Courier New"/>
                <a:cs typeface="Courier New"/>
              </a:rPr>
              <a:t> </a:t>
            </a:r>
            <a:r>
              <a:rPr dirty="0" sz="1300">
                <a:latin typeface="Times New Roman"/>
                <a:cs typeface="Times New Roman"/>
              </a:rPr>
              <a:t>option</a:t>
            </a:r>
            <a:r>
              <a:rPr dirty="0" sz="1300" spc="-5">
                <a:latin typeface="Times New Roman"/>
                <a:cs typeface="Times New Roman"/>
              </a:rPr>
              <a:t> </a:t>
            </a:r>
            <a:r>
              <a:rPr dirty="0" sz="1300">
                <a:latin typeface="Times New Roman"/>
                <a:cs typeface="Times New Roman"/>
              </a:rPr>
              <a:t>recompiles both</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package</a:t>
            </a:r>
            <a:r>
              <a:rPr dirty="0" sz="1300" spc="-5">
                <a:latin typeface="Times New Roman"/>
                <a:cs typeface="Times New Roman"/>
              </a:rPr>
              <a:t> </a:t>
            </a:r>
            <a:r>
              <a:rPr dirty="0" sz="1300">
                <a:latin typeface="Times New Roman"/>
                <a:cs typeface="Times New Roman"/>
              </a:rPr>
              <a:t>specification</a:t>
            </a:r>
            <a:r>
              <a:rPr dirty="0" sz="1300" spc="-5">
                <a:latin typeface="Times New Roman"/>
                <a:cs typeface="Times New Roman"/>
              </a:rPr>
              <a:t> </a:t>
            </a:r>
            <a:r>
              <a:rPr dirty="0" sz="1300">
                <a:latin typeface="Times New Roman"/>
                <a:cs typeface="Times New Roman"/>
              </a:rPr>
              <a:t>and  the body, </a:t>
            </a:r>
            <a:r>
              <a:rPr dirty="0" sz="1300" spc="-5">
                <a:latin typeface="Times New Roman"/>
                <a:cs typeface="Times New Roman"/>
              </a:rPr>
              <a:t>regardless </a:t>
            </a:r>
            <a:r>
              <a:rPr dirty="0" sz="1300">
                <a:latin typeface="Times New Roman"/>
                <a:cs typeface="Times New Roman"/>
              </a:rPr>
              <a:t>of whether it is invalid. The </a:t>
            </a:r>
            <a:r>
              <a:rPr dirty="0" sz="1300">
                <a:latin typeface="Courier New"/>
                <a:cs typeface="Courier New"/>
              </a:rPr>
              <a:t>COMPILE SPECIFICATION </a:t>
            </a:r>
            <a:r>
              <a:rPr dirty="0" sz="1300">
                <a:latin typeface="Times New Roman"/>
                <a:cs typeface="Times New Roman"/>
              </a:rPr>
              <a:t>option  recompiles the package specification. Recompiling a package specification invalidates any  local objects that depend on the specification, such as subprograms that use the</a:t>
            </a:r>
            <a:r>
              <a:rPr dirty="0" sz="1300" spc="-65">
                <a:latin typeface="Times New Roman"/>
                <a:cs typeface="Times New Roman"/>
              </a:rPr>
              <a:t> </a:t>
            </a:r>
            <a:r>
              <a:rPr dirty="0" sz="1300">
                <a:latin typeface="Times New Roman"/>
                <a:cs typeface="Times New Roman"/>
              </a:rPr>
              <a:t>package.</a:t>
            </a:r>
            <a:endParaRPr sz="1300">
              <a:latin typeface="Times New Roman"/>
              <a:cs typeface="Times New Roman"/>
            </a:endParaRPr>
          </a:p>
          <a:p>
            <a:pPr marL="137160">
              <a:lnSpc>
                <a:spcPts val="1480"/>
              </a:lnSpc>
            </a:pPr>
            <a:r>
              <a:rPr dirty="0" sz="1300" spc="-5">
                <a:latin typeface="Times New Roman"/>
                <a:cs typeface="Times New Roman"/>
              </a:rPr>
              <a:t>Note </a:t>
            </a:r>
            <a:r>
              <a:rPr dirty="0" sz="1300">
                <a:latin typeface="Times New Roman"/>
                <a:cs typeface="Times New Roman"/>
              </a:rPr>
              <a:t>that the body of a package also depends on its specification. The </a:t>
            </a:r>
            <a:r>
              <a:rPr dirty="0" sz="1300">
                <a:latin typeface="Courier New"/>
                <a:cs typeface="Courier New"/>
              </a:rPr>
              <a:t>COMPILE</a:t>
            </a:r>
            <a:r>
              <a:rPr dirty="0" sz="1300" spc="-490">
                <a:latin typeface="Courier New"/>
                <a:cs typeface="Courier New"/>
              </a:rPr>
              <a:t> </a:t>
            </a:r>
            <a:r>
              <a:rPr dirty="0" sz="1300">
                <a:latin typeface="Courier New"/>
                <a:cs typeface="Courier New"/>
              </a:rPr>
              <a:t>BODY</a:t>
            </a:r>
            <a:endParaRPr sz="1300">
              <a:latin typeface="Courier New"/>
              <a:cs typeface="Courier New"/>
            </a:endParaRPr>
          </a:p>
          <a:p>
            <a:pPr marL="137160">
              <a:lnSpc>
                <a:spcPct val="100000"/>
              </a:lnSpc>
              <a:spcBef>
                <a:spcPts val="80"/>
              </a:spcBef>
            </a:pPr>
            <a:r>
              <a:rPr dirty="0" sz="1300">
                <a:latin typeface="Times New Roman"/>
                <a:cs typeface="Times New Roman"/>
              </a:rPr>
              <a:t>option recompiles only the package</a:t>
            </a:r>
            <a:r>
              <a:rPr dirty="0" sz="1300" spc="-5">
                <a:latin typeface="Times New Roman"/>
                <a:cs typeface="Times New Roman"/>
              </a:rPr>
              <a:t> </a:t>
            </a:r>
            <a:r>
              <a:rPr dirty="0" sz="1300">
                <a:latin typeface="Times New Roman"/>
                <a:cs typeface="Times New Roman"/>
              </a:rPr>
              <a:t>body.</a:t>
            </a:r>
            <a:endParaRPr sz="1300">
              <a:latin typeface="Times New Roman"/>
              <a:cs typeface="Times New Roman"/>
            </a:endParaRPr>
          </a:p>
          <a:p>
            <a:pPr marL="137160" marR="198755">
              <a:lnSpc>
                <a:spcPct val="100000"/>
              </a:lnSpc>
              <a:spcBef>
                <a:spcPts val="390"/>
              </a:spcBef>
            </a:pPr>
            <a:r>
              <a:rPr dirty="0" sz="1300" b="1">
                <a:latin typeface="Times New Roman"/>
                <a:cs typeface="Times New Roman"/>
              </a:rPr>
              <a:t>Triggers: </a:t>
            </a:r>
            <a:r>
              <a:rPr dirty="0" sz="1300">
                <a:latin typeface="Times New Roman"/>
                <a:cs typeface="Times New Roman"/>
              </a:rPr>
              <a:t>Explicit recompilation eliminates the need for implicit run-time recompilation  and prevents associated run-time compilation errors and performance</a:t>
            </a:r>
            <a:r>
              <a:rPr dirty="0" sz="1300" spc="-50">
                <a:latin typeface="Times New Roman"/>
                <a:cs typeface="Times New Roman"/>
              </a:rPr>
              <a:t> </a:t>
            </a:r>
            <a:r>
              <a:rPr dirty="0" sz="1300">
                <a:latin typeface="Times New Roman"/>
                <a:cs typeface="Times New Roman"/>
              </a:rPr>
              <a:t>overhead.</a:t>
            </a:r>
            <a:endParaRPr sz="1300">
              <a:latin typeface="Times New Roman"/>
              <a:cs typeface="Times New Roman"/>
            </a:endParaRPr>
          </a:p>
          <a:p>
            <a:pPr marL="137160" marR="31115" indent="-635">
              <a:lnSpc>
                <a:spcPct val="105000"/>
              </a:lnSpc>
              <a:spcBef>
                <a:spcPts val="225"/>
              </a:spcBef>
            </a:pPr>
            <a:r>
              <a:rPr dirty="0" sz="1300">
                <a:latin typeface="Times New Roman"/>
                <a:cs typeface="Times New Roman"/>
              </a:rPr>
              <a:t>The </a:t>
            </a:r>
            <a:r>
              <a:rPr dirty="0" sz="1300">
                <a:latin typeface="Courier New"/>
                <a:cs typeface="Courier New"/>
              </a:rPr>
              <a:t>DEBUG</a:t>
            </a:r>
            <a:r>
              <a:rPr dirty="0" sz="1300" spc="-459">
                <a:latin typeface="Courier New"/>
                <a:cs typeface="Courier New"/>
              </a:rPr>
              <a:t> </a:t>
            </a:r>
            <a:r>
              <a:rPr dirty="0" sz="1300">
                <a:latin typeface="Times New Roman"/>
                <a:cs typeface="Times New Roman"/>
              </a:rPr>
              <a:t>option instructs the </a:t>
            </a:r>
            <a:r>
              <a:rPr dirty="0" sz="1300" spc="-5">
                <a:latin typeface="Times New Roman"/>
                <a:cs typeface="Times New Roman"/>
              </a:rPr>
              <a:t>PL/SQL </a:t>
            </a:r>
            <a:r>
              <a:rPr dirty="0" sz="1300">
                <a:latin typeface="Times New Roman"/>
                <a:cs typeface="Times New Roman"/>
              </a:rPr>
              <a:t>compiler to generate and </a:t>
            </a:r>
            <a:r>
              <a:rPr dirty="0" sz="1300" spc="-5">
                <a:latin typeface="Times New Roman"/>
                <a:cs typeface="Times New Roman"/>
              </a:rPr>
              <a:t>store </a:t>
            </a:r>
            <a:r>
              <a:rPr dirty="0" sz="1300">
                <a:latin typeface="Times New Roman"/>
                <a:cs typeface="Times New Roman"/>
              </a:rPr>
              <a:t>the code for use by  the </a:t>
            </a:r>
            <a:r>
              <a:rPr dirty="0" sz="1300" spc="-5">
                <a:latin typeface="Times New Roman"/>
                <a:cs typeface="Times New Roman"/>
              </a:rPr>
              <a:t>PL/SQL</a:t>
            </a:r>
            <a:r>
              <a:rPr dirty="0" sz="1300" spc="-10">
                <a:latin typeface="Times New Roman"/>
                <a:cs typeface="Times New Roman"/>
              </a:rPr>
              <a:t> </a:t>
            </a:r>
            <a:r>
              <a:rPr dirty="0" sz="1300">
                <a:latin typeface="Times New Roman"/>
                <a:cs typeface="Times New Roman"/>
              </a:rPr>
              <a:t>debugger.</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Unsuccessful </a:t>
            </a:r>
            <a:r>
              <a:rPr dirty="0" sz="2000" b="1">
                <a:latin typeface="Arial"/>
                <a:cs typeface="Arial"/>
              </a:rPr>
              <a:t>Recompilation</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650" marR="897255">
              <a:lnSpc>
                <a:spcPct val="101299"/>
              </a:lnSpc>
            </a:pPr>
            <a:r>
              <a:rPr dirty="0" sz="1550" spc="10" b="1">
                <a:latin typeface="Arial"/>
                <a:cs typeface="Arial"/>
              </a:rPr>
              <a:t>Recompiling dependent procedures and functions </a:t>
            </a:r>
            <a:r>
              <a:rPr dirty="0" sz="1550" spc="5" b="1">
                <a:latin typeface="Arial"/>
                <a:cs typeface="Arial"/>
              </a:rPr>
              <a:t>is  </a:t>
            </a:r>
            <a:r>
              <a:rPr dirty="0" sz="1550" spc="10" b="1">
                <a:latin typeface="Arial"/>
                <a:cs typeface="Arial"/>
              </a:rPr>
              <a:t>unsuccessful when:</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The referenced object </a:t>
            </a:r>
            <a:r>
              <a:rPr dirty="0" sz="1550" spc="5" b="1">
                <a:latin typeface="Arial"/>
                <a:cs typeface="Arial"/>
              </a:rPr>
              <a:t>is </a:t>
            </a:r>
            <a:r>
              <a:rPr dirty="0" sz="1550" spc="10" b="1">
                <a:latin typeface="Arial"/>
                <a:cs typeface="Arial"/>
              </a:rPr>
              <a:t>dropped or</a:t>
            </a:r>
            <a:r>
              <a:rPr dirty="0" sz="1550" spc="5" b="1">
                <a:latin typeface="Arial"/>
                <a:cs typeface="Arial"/>
              </a:rPr>
              <a:t> </a:t>
            </a:r>
            <a:r>
              <a:rPr dirty="0" sz="1550" spc="10" b="1">
                <a:latin typeface="Arial"/>
                <a:cs typeface="Arial"/>
              </a:rPr>
              <a:t>renamed</a:t>
            </a:r>
            <a:endParaRPr sz="1550">
              <a:latin typeface="Arial"/>
              <a:cs typeface="Arial"/>
            </a:endParaRPr>
          </a:p>
          <a:p>
            <a:pPr marL="1036319" marR="1534160" indent="-327025">
              <a:lnSpc>
                <a:spcPct val="101600"/>
              </a:lnSpc>
              <a:spcBef>
                <a:spcPts val="370"/>
              </a:spcBef>
              <a:buClr>
                <a:srgbClr val="FF0000"/>
              </a:buClr>
              <a:buFont typeface="Arial"/>
              <a:buChar char="•"/>
              <a:tabLst>
                <a:tab pos="1036319" algn="l"/>
                <a:tab pos="1036955" algn="l"/>
              </a:tabLst>
            </a:pPr>
            <a:r>
              <a:rPr dirty="0" sz="1550" spc="10" b="1">
                <a:latin typeface="Arial"/>
                <a:cs typeface="Arial"/>
              </a:rPr>
              <a:t>The data type of the referenced column </a:t>
            </a:r>
            <a:r>
              <a:rPr dirty="0" sz="1550" spc="5" b="1">
                <a:latin typeface="Arial"/>
                <a:cs typeface="Arial"/>
              </a:rPr>
              <a:t>is  </a:t>
            </a:r>
            <a:r>
              <a:rPr dirty="0" sz="1550" spc="10" b="1">
                <a:latin typeface="Arial"/>
                <a:cs typeface="Arial"/>
              </a:rPr>
              <a:t>changed</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The referenced column </a:t>
            </a:r>
            <a:r>
              <a:rPr dirty="0" sz="1550" spc="5" b="1">
                <a:latin typeface="Arial"/>
                <a:cs typeface="Arial"/>
              </a:rPr>
              <a:t>is </a:t>
            </a:r>
            <a:r>
              <a:rPr dirty="0" sz="1550" spc="10" b="1">
                <a:latin typeface="Arial"/>
                <a:cs typeface="Arial"/>
              </a:rPr>
              <a:t>dropped</a:t>
            </a:r>
            <a:endParaRPr sz="1550">
              <a:latin typeface="Arial"/>
              <a:cs typeface="Arial"/>
            </a:endParaRPr>
          </a:p>
          <a:p>
            <a:pPr marL="1036319" marR="1283335" indent="-327025">
              <a:lnSpc>
                <a:spcPct val="101299"/>
              </a:lnSpc>
              <a:spcBef>
                <a:spcPts val="375"/>
              </a:spcBef>
              <a:buClr>
                <a:srgbClr val="FF0000"/>
              </a:buClr>
              <a:buFont typeface="Arial"/>
              <a:buChar char="•"/>
              <a:tabLst>
                <a:tab pos="1036319" algn="l"/>
                <a:tab pos="1036955" algn="l"/>
              </a:tabLst>
            </a:pPr>
            <a:r>
              <a:rPr dirty="0" sz="1550" spc="15" b="1">
                <a:latin typeface="Arial"/>
                <a:cs typeface="Arial"/>
              </a:rPr>
              <a:t>A </a:t>
            </a:r>
            <a:r>
              <a:rPr dirty="0" sz="1550" spc="10" b="1">
                <a:latin typeface="Arial"/>
                <a:cs typeface="Arial"/>
              </a:rPr>
              <a:t>referenced view </a:t>
            </a:r>
            <a:r>
              <a:rPr dirty="0" sz="1550" spc="5" b="1">
                <a:latin typeface="Arial"/>
                <a:cs typeface="Arial"/>
              </a:rPr>
              <a:t>is </a:t>
            </a:r>
            <a:r>
              <a:rPr dirty="0" sz="1550" spc="10" b="1">
                <a:latin typeface="Arial"/>
                <a:cs typeface="Arial"/>
              </a:rPr>
              <a:t>replaced by a view</a:t>
            </a:r>
            <a:r>
              <a:rPr dirty="0" sz="1550" spc="-60" b="1">
                <a:latin typeface="Arial"/>
                <a:cs typeface="Arial"/>
              </a:rPr>
              <a:t> </a:t>
            </a:r>
            <a:r>
              <a:rPr dirty="0" sz="1550" spc="10" b="1">
                <a:latin typeface="Arial"/>
                <a:cs typeface="Arial"/>
              </a:rPr>
              <a:t>with  </a:t>
            </a:r>
            <a:r>
              <a:rPr dirty="0" sz="1550" spc="5" b="1">
                <a:latin typeface="Arial"/>
                <a:cs typeface="Arial"/>
              </a:rPr>
              <a:t>different </a:t>
            </a:r>
            <a:r>
              <a:rPr dirty="0" sz="1550" spc="10" b="1">
                <a:latin typeface="Arial"/>
                <a:cs typeface="Arial"/>
              </a:rPr>
              <a:t>columns</a:t>
            </a:r>
            <a:endParaRPr sz="1550">
              <a:latin typeface="Arial"/>
              <a:cs typeface="Arial"/>
            </a:endParaRPr>
          </a:p>
          <a:p>
            <a:pPr marL="1036319" marR="1022985" indent="-327025">
              <a:lnSpc>
                <a:spcPct val="101299"/>
              </a:lnSpc>
              <a:spcBef>
                <a:spcPts val="380"/>
              </a:spcBef>
              <a:buClr>
                <a:srgbClr val="FF0000"/>
              </a:buClr>
              <a:buFont typeface="Arial"/>
              <a:buChar char="•"/>
              <a:tabLst>
                <a:tab pos="1036319" algn="l"/>
                <a:tab pos="1036955" algn="l"/>
              </a:tabLst>
            </a:pPr>
            <a:r>
              <a:rPr dirty="0" sz="1550" spc="10" b="1">
                <a:latin typeface="Arial"/>
                <a:cs typeface="Arial"/>
              </a:rPr>
              <a:t>The parameter </a:t>
            </a:r>
            <a:r>
              <a:rPr dirty="0" sz="1550" spc="5" b="1">
                <a:latin typeface="Arial"/>
                <a:cs typeface="Arial"/>
              </a:rPr>
              <a:t>list </a:t>
            </a:r>
            <a:r>
              <a:rPr dirty="0" sz="1550" spc="10" b="1">
                <a:latin typeface="Arial"/>
                <a:cs typeface="Arial"/>
              </a:rPr>
              <a:t>of a referenced procedure </a:t>
            </a:r>
            <a:r>
              <a:rPr dirty="0" sz="1550" spc="5" b="1">
                <a:latin typeface="Arial"/>
                <a:cs typeface="Arial"/>
              </a:rPr>
              <a:t>is  </a:t>
            </a:r>
            <a:r>
              <a:rPr dirty="0" sz="1550" spc="10" b="1">
                <a:latin typeface="Arial"/>
                <a:cs typeface="Arial"/>
              </a:rPr>
              <a:t>modified</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0"/>
              </a:spcBef>
            </a:pPr>
            <a:endParaRPr sz="225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6</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08160"/>
            <a:ext cx="6189980" cy="175133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Unsuccessful</a:t>
            </a:r>
            <a:r>
              <a:rPr dirty="0" sz="1300" spc="-10" b="1">
                <a:latin typeface="Arial"/>
                <a:cs typeface="Arial"/>
              </a:rPr>
              <a:t> </a:t>
            </a:r>
            <a:r>
              <a:rPr dirty="0" sz="1300" spc="-5" b="1">
                <a:latin typeface="Arial"/>
                <a:cs typeface="Arial"/>
              </a:rPr>
              <a:t>Recompilation</a:t>
            </a:r>
            <a:endParaRPr sz="1300">
              <a:latin typeface="Arial"/>
              <a:cs typeface="Arial"/>
            </a:endParaRPr>
          </a:p>
          <a:p>
            <a:pPr marL="136525" marR="79375">
              <a:lnSpc>
                <a:spcPct val="100000"/>
              </a:lnSpc>
              <a:spcBef>
                <a:spcPts val="365"/>
              </a:spcBef>
            </a:pPr>
            <a:r>
              <a:rPr dirty="0" sz="1300" spc="-5">
                <a:latin typeface="Times New Roman"/>
                <a:cs typeface="Times New Roman"/>
              </a:rPr>
              <a:t>Sometimes </a:t>
            </a:r>
            <a:r>
              <a:rPr dirty="0" sz="1300">
                <a:latin typeface="Times New Roman"/>
                <a:cs typeface="Times New Roman"/>
              </a:rPr>
              <a:t>a recompilation of dependent procedures is unsuccessful (for example, when a  referenced table is dropped or renamed).</a:t>
            </a:r>
            <a:endParaRPr sz="1300">
              <a:latin typeface="Times New Roman"/>
              <a:cs typeface="Times New Roman"/>
            </a:endParaRPr>
          </a:p>
          <a:p>
            <a:pPr marL="136525" marR="5080">
              <a:lnSpc>
                <a:spcPct val="100000"/>
              </a:lnSpc>
              <a:spcBef>
                <a:spcPts val="384"/>
              </a:spcBef>
            </a:pPr>
            <a:r>
              <a:rPr dirty="0" sz="1300">
                <a:latin typeface="Times New Roman"/>
                <a:cs typeface="Times New Roman"/>
              </a:rPr>
              <a:t>The success of any recompilation is based on the exact dependency. If a referenced view is  re-created, any object that is dependent on the view needs to be recompiled. The success of  the recompilation depends on the columns that the view now contains, as </a:t>
            </a:r>
            <a:r>
              <a:rPr dirty="0" sz="1300" spc="-5">
                <a:latin typeface="Times New Roman"/>
                <a:cs typeface="Times New Roman"/>
              </a:rPr>
              <a:t>well </a:t>
            </a:r>
            <a:r>
              <a:rPr dirty="0" sz="1300">
                <a:latin typeface="Times New Roman"/>
                <a:cs typeface="Times New Roman"/>
              </a:rPr>
              <a:t>as the  columns that the dependent objects require for their execution. If the required columns are  not part of the new view, then the object remains</a:t>
            </a:r>
            <a:r>
              <a:rPr dirty="0" sz="1300" spc="-10">
                <a:latin typeface="Times New Roman"/>
                <a:cs typeface="Times New Roman"/>
              </a:rPr>
              <a:t> </a:t>
            </a:r>
            <a:r>
              <a:rPr dirty="0" sz="1300">
                <a:latin typeface="Times New Roman"/>
                <a:cs typeface="Times New Roman"/>
              </a:rPr>
              <a:t>invalid.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Successful</a:t>
            </a:r>
            <a:r>
              <a:rPr dirty="0" sz="2000" spc="-5" b="1">
                <a:latin typeface="Arial"/>
                <a:cs typeface="Arial"/>
              </a:rPr>
              <a:t> </a:t>
            </a:r>
            <a:r>
              <a:rPr dirty="0" sz="2000" b="1">
                <a:latin typeface="Arial"/>
                <a:cs typeface="Arial"/>
              </a:rPr>
              <a:t>Recompilation</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8650" marR="897255">
              <a:lnSpc>
                <a:spcPct val="101299"/>
              </a:lnSpc>
            </a:pPr>
            <a:r>
              <a:rPr dirty="0" sz="1550" spc="10" b="1">
                <a:latin typeface="Arial"/>
                <a:cs typeface="Arial"/>
              </a:rPr>
              <a:t>Recompiling dependent procedures and functions </a:t>
            </a:r>
            <a:r>
              <a:rPr dirty="0" sz="1550" spc="5" b="1">
                <a:latin typeface="Arial"/>
                <a:cs typeface="Arial"/>
              </a:rPr>
              <a:t>is  </a:t>
            </a:r>
            <a:r>
              <a:rPr dirty="0" sz="1550" spc="10" b="1">
                <a:latin typeface="Arial"/>
                <a:cs typeface="Arial"/>
              </a:rPr>
              <a:t>successful</a:t>
            </a:r>
            <a:r>
              <a:rPr dirty="0" sz="1550" b="1">
                <a:latin typeface="Arial"/>
                <a:cs typeface="Arial"/>
              </a:rPr>
              <a:t> </a:t>
            </a:r>
            <a:r>
              <a:rPr dirty="0" sz="1550" spc="5" b="1">
                <a:latin typeface="Arial"/>
                <a:cs typeface="Arial"/>
              </a:rPr>
              <a:t>if:</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The referenced table has new</a:t>
            </a:r>
            <a:r>
              <a:rPr dirty="0" sz="1550" spc="5" b="1">
                <a:latin typeface="Arial"/>
                <a:cs typeface="Arial"/>
              </a:rPr>
              <a:t> </a:t>
            </a:r>
            <a:r>
              <a:rPr dirty="0" sz="1550" spc="10" b="1">
                <a:latin typeface="Arial"/>
                <a:cs typeface="Arial"/>
              </a:rPr>
              <a:t>columns</a:t>
            </a:r>
            <a:endParaRPr sz="1550">
              <a:latin typeface="Arial"/>
              <a:cs typeface="Arial"/>
            </a:endParaRPr>
          </a:p>
          <a:p>
            <a:pPr marL="1036319" marR="1233805" indent="-327025">
              <a:lnSpc>
                <a:spcPct val="101600"/>
              </a:lnSpc>
              <a:spcBef>
                <a:spcPts val="370"/>
              </a:spcBef>
              <a:buClr>
                <a:srgbClr val="FF0000"/>
              </a:buClr>
              <a:buFont typeface="Arial"/>
              <a:buChar char="•"/>
              <a:tabLst>
                <a:tab pos="1036319" algn="l"/>
                <a:tab pos="1036955" algn="l"/>
              </a:tabLst>
            </a:pPr>
            <a:r>
              <a:rPr dirty="0" sz="1550" spc="10" b="1">
                <a:latin typeface="Arial"/>
                <a:cs typeface="Arial"/>
              </a:rPr>
              <a:t>The data type of referenced columns has not  changed</a:t>
            </a:r>
            <a:endParaRPr sz="1550">
              <a:latin typeface="Arial"/>
              <a:cs typeface="Arial"/>
            </a:endParaRPr>
          </a:p>
          <a:p>
            <a:pPr marL="1036319" marR="854710" indent="-327025">
              <a:lnSpc>
                <a:spcPct val="101299"/>
              </a:lnSpc>
              <a:spcBef>
                <a:spcPts val="380"/>
              </a:spcBef>
              <a:buClr>
                <a:srgbClr val="FF0000"/>
              </a:buClr>
              <a:buFont typeface="Arial"/>
              <a:buChar char="•"/>
              <a:tabLst>
                <a:tab pos="1036319" algn="l"/>
                <a:tab pos="1036955" algn="l"/>
              </a:tabLst>
            </a:pPr>
            <a:r>
              <a:rPr dirty="0" sz="1550" spc="15" b="1">
                <a:latin typeface="Arial"/>
                <a:cs typeface="Arial"/>
              </a:rPr>
              <a:t>A </a:t>
            </a:r>
            <a:r>
              <a:rPr dirty="0" sz="1550" spc="10" b="1">
                <a:latin typeface="Arial"/>
                <a:cs typeface="Arial"/>
              </a:rPr>
              <a:t>private table </a:t>
            </a:r>
            <a:r>
              <a:rPr dirty="0" sz="1550" spc="5" b="1">
                <a:latin typeface="Arial"/>
                <a:cs typeface="Arial"/>
              </a:rPr>
              <a:t>is </a:t>
            </a:r>
            <a:r>
              <a:rPr dirty="0" sz="1550" spc="10" b="1">
                <a:latin typeface="Arial"/>
                <a:cs typeface="Arial"/>
              </a:rPr>
              <a:t>dropped, but a public table that  has the same name and structure</a:t>
            </a:r>
            <a:r>
              <a:rPr dirty="0" sz="1550" spc="-5" b="1">
                <a:latin typeface="Arial"/>
                <a:cs typeface="Arial"/>
              </a:rPr>
              <a:t> </a:t>
            </a:r>
            <a:r>
              <a:rPr dirty="0" sz="1550" spc="10" b="1">
                <a:latin typeface="Arial"/>
                <a:cs typeface="Arial"/>
              </a:rPr>
              <a:t>exists</a:t>
            </a:r>
            <a:endParaRPr sz="1550">
              <a:latin typeface="Arial"/>
              <a:cs typeface="Arial"/>
            </a:endParaRPr>
          </a:p>
          <a:p>
            <a:pPr marL="1036319" marR="901065" indent="-327025">
              <a:lnSpc>
                <a:spcPct val="101299"/>
              </a:lnSpc>
              <a:spcBef>
                <a:spcPts val="375"/>
              </a:spcBef>
              <a:buClr>
                <a:srgbClr val="FF0000"/>
              </a:buClr>
              <a:buFont typeface="Arial"/>
              <a:buChar char="•"/>
              <a:tabLst>
                <a:tab pos="1036319" algn="l"/>
                <a:tab pos="1036955" algn="l"/>
              </a:tabLst>
            </a:pPr>
            <a:r>
              <a:rPr dirty="0" sz="1550" spc="10" b="1">
                <a:latin typeface="Arial"/>
                <a:cs typeface="Arial"/>
              </a:rPr>
              <a:t>The PL/SQL body of a referenced procedure has  been modified and recompiled</a:t>
            </a:r>
            <a:r>
              <a:rPr dirty="0" sz="1550" spc="-5" b="1">
                <a:latin typeface="Arial"/>
                <a:cs typeface="Arial"/>
              </a:rPr>
              <a:t> </a:t>
            </a:r>
            <a:r>
              <a:rPr dirty="0" sz="1550" spc="10" b="1">
                <a:latin typeface="Arial"/>
                <a:cs typeface="Arial"/>
              </a:rPr>
              <a:t>successfully</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5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7</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08160"/>
            <a:ext cx="5942965" cy="234505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Successful Recompilation</a:t>
            </a:r>
            <a:endParaRPr sz="1300">
              <a:latin typeface="Arial"/>
              <a:cs typeface="Arial"/>
            </a:endParaRPr>
          </a:p>
          <a:p>
            <a:pPr marL="136525">
              <a:lnSpc>
                <a:spcPts val="1555"/>
              </a:lnSpc>
              <a:spcBef>
                <a:spcPts val="365"/>
              </a:spcBef>
            </a:pPr>
            <a:r>
              <a:rPr dirty="0" sz="1300">
                <a:latin typeface="Times New Roman"/>
                <a:cs typeface="Times New Roman"/>
              </a:rPr>
              <a:t>The recompilation of dependent </a:t>
            </a:r>
            <a:r>
              <a:rPr dirty="0" sz="1300" spc="-5">
                <a:latin typeface="Times New Roman"/>
                <a:cs typeface="Times New Roman"/>
              </a:rPr>
              <a:t>objects is successful</a:t>
            </a:r>
            <a:r>
              <a:rPr dirty="0" sz="1300" spc="5">
                <a:latin typeface="Times New Roman"/>
                <a:cs typeface="Times New Roman"/>
              </a:rPr>
              <a:t> </a:t>
            </a:r>
            <a:r>
              <a:rPr dirty="0" sz="1300" spc="-5">
                <a:latin typeface="Times New Roman"/>
                <a:cs typeface="Times New Roman"/>
              </a:rPr>
              <a:t>if:</a:t>
            </a:r>
            <a:endParaRPr sz="1300">
              <a:latin typeface="Times New Roman"/>
              <a:cs typeface="Times New Roman"/>
            </a:endParaRPr>
          </a:p>
          <a:p>
            <a:pPr marL="507365" indent="-248285">
              <a:lnSpc>
                <a:spcPts val="1515"/>
              </a:lnSpc>
              <a:buChar char="•"/>
              <a:tabLst>
                <a:tab pos="507365" algn="l"/>
                <a:tab pos="508000" algn="l"/>
              </a:tabLst>
            </a:pPr>
            <a:r>
              <a:rPr dirty="0" sz="1300">
                <a:latin typeface="Times New Roman"/>
                <a:cs typeface="Times New Roman"/>
              </a:rPr>
              <a:t>New columns are added to a referenced</a:t>
            </a:r>
            <a:r>
              <a:rPr dirty="0" sz="1300" spc="-15">
                <a:latin typeface="Times New Roman"/>
                <a:cs typeface="Times New Roman"/>
              </a:rPr>
              <a:t> </a:t>
            </a:r>
            <a:r>
              <a:rPr dirty="0" sz="1300">
                <a:latin typeface="Times New Roman"/>
                <a:cs typeface="Times New Roman"/>
              </a:rPr>
              <a:t>table</a:t>
            </a:r>
            <a:endParaRPr sz="1300">
              <a:latin typeface="Times New Roman"/>
              <a:cs typeface="Times New Roman"/>
            </a:endParaRPr>
          </a:p>
          <a:p>
            <a:pPr marL="507365" indent="-248285">
              <a:lnSpc>
                <a:spcPts val="1515"/>
              </a:lnSpc>
              <a:buChar char="•"/>
              <a:tabLst>
                <a:tab pos="507365" algn="l"/>
                <a:tab pos="508000" algn="l"/>
              </a:tabLst>
            </a:pPr>
            <a:r>
              <a:rPr dirty="0" sz="1300" spc="-5">
                <a:latin typeface="Times New Roman"/>
                <a:cs typeface="Times New Roman"/>
              </a:rPr>
              <a:t>All </a:t>
            </a:r>
            <a:r>
              <a:rPr dirty="0" sz="1300">
                <a:latin typeface="Courier New"/>
                <a:cs typeface="Courier New"/>
              </a:rPr>
              <a:t>INSERT</a:t>
            </a:r>
            <a:r>
              <a:rPr dirty="0" sz="1300" spc="-465">
                <a:latin typeface="Courier New"/>
                <a:cs typeface="Courier New"/>
              </a:rPr>
              <a:t> </a:t>
            </a:r>
            <a:r>
              <a:rPr dirty="0" sz="1300">
                <a:latin typeface="Times New Roman"/>
                <a:cs typeface="Times New Roman"/>
              </a:rPr>
              <a:t>statements include a column list</a:t>
            </a:r>
            <a:endParaRPr sz="1300">
              <a:latin typeface="Times New Roman"/>
              <a:cs typeface="Times New Roman"/>
            </a:endParaRPr>
          </a:p>
          <a:p>
            <a:pPr marL="508000" indent="-248285">
              <a:lnSpc>
                <a:spcPts val="1555"/>
              </a:lnSpc>
              <a:buChar char="•"/>
              <a:tabLst>
                <a:tab pos="508000" algn="l"/>
                <a:tab pos="508634" algn="l"/>
              </a:tabLst>
            </a:pPr>
            <a:r>
              <a:rPr dirty="0" sz="1300" spc="-5">
                <a:latin typeface="Times New Roman"/>
                <a:cs typeface="Times New Roman"/>
              </a:rPr>
              <a:t>No new column </a:t>
            </a:r>
            <a:r>
              <a:rPr dirty="0" sz="1300">
                <a:latin typeface="Times New Roman"/>
                <a:cs typeface="Times New Roman"/>
              </a:rPr>
              <a:t>is defined as </a:t>
            </a:r>
            <a:r>
              <a:rPr dirty="0" sz="1300">
                <a:latin typeface="Courier New"/>
                <a:cs typeface="Courier New"/>
              </a:rPr>
              <a:t>NOT</a:t>
            </a:r>
            <a:r>
              <a:rPr dirty="0" sz="1300" spc="-484">
                <a:latin typeface="Courier New"/>
                <a:cs typeface="Courier New"/>
              </a:rPr>
              <a:t> </a:t>
            </a:r>
            <a:r>
              <a:rPr dirty="0" sz="1300">
                <a:latin typeface="Courier New"/>
                <a:cs typeface="Courier New"/>
              </a:rPr>
              <a:t>NULL</a:t>
            </a:r>
            <a:endParaRPr sz="1300">
              <a:latin typeface="Courier New"/>
              <a:cs typeface="Courier New"/>
            </a:endParaRPr>
          </a:p>
          <a:p>
            <a:pPr marL="136525" marR="5080">
              <a:lnSpc>
                <a:spcPct val="100000"/>
              </a:lnSpc>
              <a:spcBef>
                <a:spcPts val="475"/>
              </a:spcBef>
            </a:pPr>
            <a:r>
              <a:rPr dirty="0" sz="1300">
                <a:latin typeface="Times New Roman"/>
                <a:cs typeface="Times New Roman"/>
              </a:rPr>
              <a:t>When a private table is referenced by a dependent procedure and the private table is  dropped, the status of the dependent procedure becomes invalid. When the procedure is  </a:t>
            </a:r>
            <a:r>
              <a:rPr dirty="0" sz="1300" spc="-5">
                <a:latin typeface="Times New Roman"/>
                <a:cs typeface="Times New Roman"/>
              </a:rPr>
              <a:t>recompiled </a:t>
            </a:r>
            <a:r>
              <a:rPr dirty="0" sz="1300">
                <a:latin typeface="Times New Roman"/>
                <a:cs typeface="Times New Roman"/>
              </a:rPr>
              <a:t>(either explicitly or implicitly) and a public table exists, the procedure can  recompile </a:t>
            </a:r>
            <a:r>
              <a:rPr dirty="0" sz="1300" spc="-5">
                <a:latin typeface="Times New Roman"/>
                <a:cs typeface="Times New Roman"/>
              </a:rPr>
              <a:t>successfully </a:t>
            </a:r>
            <a:r>
              <a:rPr dirty="0" sz="1300">
                <a:latin typeface="Times New Roman"/>
                <a:cs typeface="Times New Roman"/>
              </a:rPr>
              <a:t>but is now dependent on the public table. The recompilation is  successful only if the public table contains the columns that the procedure requires;  otherwise, the </a:t>
            </a:r>
            <a:r>
              <a:rPr dirty="0" sz="1300" spc="-5">
                <a:latin typeface="Times New Roman"/>
                <a:cs typeface="Times New Roman"/>
              </a:rPr>
              <a:t>status </a:t>
            </a:r>
            <a:r>
              <a:rPr dirty="0" sz="1300">
                <a:latin typeface="Times New Roman"/>
                <a:cs typeface="Times New Roman"/>
              </a:rPr>
              <a:t>of the procedure remains</a:t>
            </a:r>
            <a:r>
              <a:rPr dirty="0" sz="1300" spc="-5">
                <a:latin typeface="Times New Roman"/>
                <a:cs typeface="Times New Roman"/>
              </a:rPr>
              <a:t> </a:t>
            </a:r>
            <a:r>
              <a:rPr dirty="0" sz="1300">
                <a:latin typeface="Times New Roman"/>
                <a:cs typeface="Times New Roman"/>
              </a:rPr>
              <a:t>invalid.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spc="-5" b="1">
                <a:latin typeface="Arial"/>
                <a:cs typeface="Arial"/>
              </a:rPr>
              <a:t>Human Resources </a:t>
            </a:r>
            <a:r>
              <a:rPr dirty="0" sz="2000" b="1">
                <a:latin typeface="Arial"/>
                <a:cs typeface="Arial"/>
              </a:rPr>
              <a:t>(HR)</a:t>
            </a:r>
            <a:r>
              <a:rPr dirty="0" sz="2000" spc="5" b="1">
                <a:latin typeface="Arial"/>
                <a:cs typeface="Arial"/>
              </a:rPr>
              <a:t> </a:t>
            </a:r>
            <a:r>
              <a:rPr dirty="0" sz="2000" b="1">
                <a:latin typeface="Arial"/>
                <a:cs typeface="Arial"/>
              </a:rPr>
              <a:t>Schema</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p:nvPr/>
        </p:nvSpPr>
        <p:spPr>
          <a:xfrm>
            <a:off x="1669124" y="1881723"/>
            <a:ext cx="4413576" cy="2869000"/>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743204" y="5609382"/>
            <a:ext cx="6275705" cy="378523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Human Resources (HR)</a:t>
            </a:r>
            <a:r>
              <a:rPr dirty="0" sz="1300" spc="-20" b="1">
                <a:latin typeface="Arial"/>
                <a:cs typeface="Arial"/>
              </a:rPr>
              <a:t> </a:t>
            </a:r>
            <a:r>
              <a:rPr dirty="0" sz="1300" spc="5" b="1">
                <a:latin typeface="Arial"/>
                <a:cs typeface="Arial"/>
              </a:rPr>
              <a:t>Schema</a:t>
            </a:r>
            <a:endParaRPr sz="1300">
              <a:latin typeface="Arial"/>
              <a:cs typeface="Arial"/>
            </a:endParaRPr>
          </a:p>
          <a:p>
            <a:pPr marL="137795" marR="142875">
              <a:lnSpc>
                <a:spcPct val="101299"/>
              </a:lnSpc>
              <a:spcBef>
                <a:spcPts val="370"/>
              </a:spcBef>
            </a:pPr>
            <a:r>
              <a:rPr dirty="0" sz="1300" spc="10">
                <a:latin typeface="Times New Roman"/>
                <a:cs typeface="Times New Roman"/>
              </a:rPr>
              <a:t>The Human </a:t>
            </a:r>
            <a:r>
              <a:rPr dirty="0" sz="1300" spc="5">
                <a:latin typeface="Times New Roman"/>
                <a:cs typeface="Times New Roman"/>
              </a:rPr>
              <a:t>Resources (HR) </a:t>
            </a:r>
            <a:r>
              <a:rPr dirty="0" sz="1300" spc="10">
                <a:latin typeface="Times New Roman"/>
                <a:cs typeface="Times New Roman"/>
              </a:rPr>
              <a:t>schema </a:t>
            </a:r>
            <a:r>
              <a:rPr dirty="0" sz="1300" spc="5">
                <a:latin typeface="Times New Roman"/>
                <a:cs typeface="Times New Roman"/>
              </a:rPr>
              <a:t>is part of the Oracle </a:t>
            </a:r>
            <a:r>
              <a:rPr dirty="0" sz="1300" spc="10">
                <a:latin typeface="Times New Roman"/>
                <a:cs typeface="Times New Roman"/>
              </a:rPr>
              <a:t>Sample Schemas </a:t>
            </a:r>
            <a:r>
              <a:rPr dirty="0" sz="1300" spc="5">
                <a:latin typeface="Times New Roman"/>
                <a:cs typeface="Times New Roman"/>
              </a:rPr>
              <a:t>that can be  installed in an Oracle database. </a:t>
            </a:r>
            <a:r>
              <a:rPr dirty="0" sz="1300" spc="10">
                <a:latin typeface="Times New Roman"/>
                <a:cs typeface="Times New Roman"/>
              </a:rPr>
              <a:t>The practice </a:t>
            </a:r>
            <a:r>
              <a:rPr dirty="0" sz="1300">
                <a:latin typeface="Times New Roman"/>
                <a:cs typeface="Times New Roman"/>
              </a:rPr>
              <a:t>sessions </a:t>
            </a:r>
            <a:r>
              <a:rPr dirty="0" sz="1300" spc="5">
                <a:latin typeface="Times New Roman"/>
                <a:cs typeface="Times New Roman"/>
              </a:rPr>
              <a:t>in this course use data from the </a:t>
            </a:r>
            <a:r>
              <a:rPr dirty="0" sz="1300" spc="10">
                <a:latin typeface="Times New Roman"/>
                <a:cs typeface="Times New Roman"/>
              </a:rPr>
              <a:t>HR  </a:t>
            </a:r>
            <a:r>
              <a:rPr dirty="0" sz="1300" spc="5">
                <a:latin typeface="Times New Roman"/>
                <a:cs typeface="Times New Roman"/>
              </a:rPr>
              <a:t>schema.</a:t>
            </a:r>
            <a:endParaRPr sz="1300">
              <a:latin typeface="Times New Roman"/>
              <a:cs typeface="Times New Roman"/>
            </a:endParaRPr>
          </a:p>
          <a:p>
            <a:pPr marL="138430">
              <a:lnSpc>
                <a:spcPts val="1535"/>
              </a:lnSpc>
              <a:spcBef>
                <a:spcPts val="420"/>
              </a:spcBef>
            </a:pPr>
            <a:r>
              <a:rPr dirty="0" sz="1300" spc="5" b="1">
                <a:latin typeface="Times New Roman"/>
                <a:cs typeface="Times New Roman"/>
              </a:rPr>
              <a:t>Table</a:t>
            </a:r>
            <a:r>
              <a:rPr dirty="0" sz="1300" b="1">
                <a:latin typeface="Times New Roman"/>
                <a:cs typeface="Times New Roman"/>
              </a:rPr>
              <a:t> Descriptions</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REGIONS</a:t>
            </a:r>
            <a:r>
              <a:rPr dirty="0" sz="1300" spc="-370">
                <a:latin typeface="Courier New"/>
                <a:cs typeface="Courier New"/>
              </a:rPr>
              <a:t> </a:t>
            </a:r>
            <a:r>
              <a:rPr dirty="0" sz="1300" spc="5">
                <a:latin typeface="Times New Roman"/>
                <a:cs typeface="Times New Roman"/>
              </a:rPr>
              <a:t>contains rows that represent a region such as Americas, Asia, and so on.</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COUNTRIES</a:t>
            </a:r>
            <a:r>
              <a:rPr dirty="0" sz="1300" spc="-370">
                <a:latin typeface="Courier New"/>
                <a:cs typeface="Courier New"/>
              </a:rPr>
              <a:t> </a:t>
            </a:r>
            <a:r>
              <a:rPr dirty="0" sz="1300" spc="5">
                <a:latin typeface="Times New Roman"/>
                <a:cs typeface="Times New Roman"/>
              </a:rPr>
              <a:t>contains rows for countries, each of which is associated with a region.</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LOCATIONS</a:t>
            </a:r>
            <a:r>
              <a:rPr dirty="0" sz="1300" spc="-415">
                <a:latin typeface="Courier New"/>
                <a:cs typeface="Courier New"/>
              </a:rPr>
              <a:t> </a:t>
            </a:r>
            <a:r>
              <a:rPr dirty="0" sz="1300" spc="5">
                <a:latin typeface="Times New Roman"/>
                <a:cs typeface="Times New Roman"/>
              </a:rPr>
              <a:t>contains the specific address of a specific office, warehouse, or</a:t>
            </a:r>
            <a:endParaRPr sz="1300">
              <a:latin typeface="Times New Roman"/>
              <a:cs typeface="Times New Roman"/>
            </a:endParaRPr>
          </a:p>
          <a:p>
            <a:pPr marL="515620">
              <a:lnSpc>
                <a:spcPts val="1535"/>
              </a:lnSpc>
              <a:spcBef>
                <a:spcPts val="95"/>
              </a:spcBef>
            </a:pPr>
            <a:r>
              <a:rPr dirty="0" sz="1300" spc="5">
                <a:latin typeface="Times New Roman"/>
                <a:cs typeface="Times New Roman"/>
              </a:rPr>
              <a:t>production site of a </a:t>
            </a:r>
            <a:r>
              <a:rPr dirty="0" sz="1300" spc="10">
                <a:latin typeface="Times New Roman"/>
                <a:cs typeface="Times New Roman"/>
              </a:rPr>
              <a:t>company </a:t>
            </a:r>
            <a:r>
              <a:rPr dirty="0" sz="1300" spc="5">
                <a:latin typeface="Times New Roman"/>
                <a:cs typeface="Times New Roman"/>
              </a:rPr>
              <a:t>in a particular</a:t>
            </a:r>
            <a:r>
              <a:rPr dirty="0" sz="1300" spc="20">
                <a:latin typeface="Times New Roman"/>
                <a:cs typeface="Times New Roman"/>
              </a:rPr>
              <a:t> </a:t>
            </a:r>
            <a:r>
              <a:rPr dirty="0" sz="1300" spc="5">
                <a:latin typeface="Times New Roman"/>
                <a:cs typeface="Times New Roman"/>
              </a:rPr>
              <a:t>country.</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DEPARTMENTS</a:t>
            </a:r>
            <a:r>
              <a:rPr dirty="0" sz="1300" spc="-450">
                <a:latin typeface="Courier New"/>
                <a:cs typeface="Courier New"/>
              </a:rPr>
              <a:t> </a:t>
            </a:r>
            <a:r>
              <a:rPr dirty="0" sz="1300" spc="10">
                <a:latin typeface="Times New Roman"/>
                <a:cs typeface="Times New Roman"/>
              </a:rPr>
              <a:t>shows </a:t>
            </a:r>
            <a:r>
              <a:rPr dirty="0" sz="1300" spc="5">
                <a:latin typeface="Times New Roman"/>
                <a:cs typeface="Times New Roman"/>
              </a:rPr>
              <a:t>details about the departments in which </a:t>
            </a:r>
            <a:r>
              <a:rPr dirty="0" sz="1300" spc="10">
                <a:latin typeface="Times New Roman"/>
                <a:cs typeface="Times New Roman"/>
              </a:rPr>
              <a:t>employees </a:t>
            </a:r>
            <a:r>
              <a:rPr dirty="0" sz="1300">
                <a:latin typeface="Times New Roman"/>
                <a:cs typeface="Times New Roman"/>
              </a:rPr>
              <a:t>work.</a:t>
            </a:r>
            <a:endParaRPr sz="1300">
              <a:latin typeface="Times New Roman"/>
              <a:cs typeface="Times New Roman"/>
            </a:endParaRPr>
          </a:p>
          <a:p>
            <a:pPr marL="515620">
              <a:lnSpc>
                <a:spcPts val="1530"/>
              </a:lnSpc>
              <a:spcBef>
                <a:spcPts val="105"/>
              </a:spcBef>
            </a:pPr>
            <a:r>
              <a:rPr dirty="0" sz="1300" spc="10">
                <a:latin typeface="Times New Roman"/>
                <a:cs typeface="Times New Roman"/>
              </a:rPr>
              <a:t>Each </a:t>
            </a:r>
            <a:r>
              <a:rPr dirty="0" sz="1300" spc="5">
                <a:latin typeface="Times New Roman"/>
                <a:cs typeface="Times New Roman"/>
              </a:rPr>
              <a:t>department </a:t>
            </a:r>
            <a:r>
              <a:rPr dirty="0" sz="1300" spc="10">
                <a:latin typeface="Times New Roman"/>
                <a:cs typeface="Times New Roman"/>
              </a:rPr>
              <a:t>may </a:t>
            </a:r>
            <a:r>
              <a:rPr dirty="0" sz="1300" spc="5">
                <a:latin typeface="Times New Roman"/>
                <a:cs typeface="Times New Roman"/>
              </a:rPr>
              <a:t>have a relationship representing the department manager in</a:t>
            </a:r>
            <a:r>
              <a:rPr dirty="0" sz="1300" spc="16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5620">
              <a:lnSpc>
                <a:spcPts val="1530"/>
              </a:lnSpc>
            </a:pPr>
            <a:r>
              <a:rPr dirty="0" sz="1300" spc="15">
                <a:latin typeface="Courier New"/>
                <a:cs typeface="Courier New"/>
              </a:rPr>
              <a:t>EMPLOYEES</a:t>
            </a:r>
            <a:r>
              <a:rPr dirty="0" sz="1300" spc="-450">
                <a:latin typeface="Courier New"/>
                <a:cs typeface="Courier New"/>
              </a:rPr>
              <a:t> </a:t>
            </a:r>
            <a:r>
              <a:rPr dirty="0" sz="1300" spc="5">
                <a:latin typeface="Times New Roman"/>
                <a:cs typeface="Times New Roman"/>
              </a:rPr>
              <a:t>table.</a:t>
            </a:r>
            <a:endParaRPr sz="1300">
              <a:latin typeface="Times New Roman"/>
              <a:cs typeface="Times New Roman"/>
            </a:endParaRPr>
          </a:p>
          <a:p>
            <a:pPr marL="515620" indent="-252095">
              <a:lnSpc>
                <a:spcPct val="100000"/>
              </a:lnSpc>
              <a:spcBef>
                <a:spcPts val="20"/>
              </a:spcBef>
              <a:buSzPct val="65384"/>
              <a:buChar char="•"/>
              <a:tabLst>
                <a:tab pos="514984" algn="l"/>
                <a:tab pos="515620" algn="l"/>
              </a:tabLst>
            </a:pPr>
            <a:r>
              <a:rPr dirty="0" sz="1300" spc="15">
                <a:latin typeface="Courier New"/>
                <a:cs typeface="Courier New"/>
              </a:rPr>
              <a:t>EMPLOYEES</a:t>
            </a:r>
            <a:r>
              <a:rPr dirty="0" sz="1300" spc="-405">
                <a:latin typeface="Courier New"/>
                <a:cs typeface="Courier New"/>
              </a:rPr>
              <a:t> </a:t>
            </a:r>
            <a:r>
              <a:rPr dirty="0" sz="1300" spc="5">
                <a:latin typeface="Times New Roman"/>
                <a:cs typeface="Times New Roman"/>
              </a:rPr>
              <a:t>contains details about </a:t>
            </a:r>
            <a:r>
              <a:rPr dirty="0" sz="1300" spc="10">
                <a:latin typeface="Times New Roman"/>
                <a:cs typeface="Times New Roman"/>
              </a:rPr>
              <a:t>each employee </a:t>
            </a:r>
            <a:r>
              <a:rPr dirty="0" sz="1300" spc="5">
                <a:latin typeface="Times New Roman"/>
                <a:cs typeface="Times New Roman"/>
              </a:rPr>
              <a:t>working for a department. </a:t>
            </a:r>
            <a:r>
              <a:rPr dirty="0" sz="1300" spc="10">
                <a:latin typeface="Times New Roman"/>
                <a:cs typeface="Times New Roman"/>
              </a:rPr>
              <a:t>Some</a:t>
            </a:r>
            <a:endParaRPr sz="1300">
              <a:latin typeface="Times New Roman"/>
              <a:cs typeface="Times New Roman"/>
            </a:endParaRPr>
          </a:p>
          <a:p>
            <a:pPr marL="515620">
              <a:lnSpc>
                <a:spcPts val="1535"/>
              </a:lnSpc>
              <a:spcBef>
                <a:spcPts val="100"/>
              </a:spcBef>
            </a:pPr>
            <a:r>
              <a:rPr dirty="0" sz="1300" spc="5">
                <a:latin typeface="Times New Roman"/>
                <a:cs typeface="Times New Roman"/>
              </a:rPr>
              <a:t>employees </a:t>
            </a:r>
            <a:r>
              <a:rPr dirty="0" sz="1300" spc="10">
                <a:latin typeface="Times New Roman"/>
                <a:cs typeface="Times New Roman"/>
              </a:rPr>
              <a:t>may </a:t>
            </a:r>
            <a:r>
              <a:rPr dirty="0" sz="1300" spc="5">
                <a:latin typeface="Times New Roman"/>
                <a:cs typeface="Times New Roman"/>
              </a:rPr>
              <a:t>not be assigned to any</a:t>
            </a:r>
            <a:r>
              <a:rPr dirty="0" sz="1300" spc="10">
                <a:latin typeface="Times New Roman"/>
                <a:cs typeface="Times New Roman"/>
              </a:rPr>
              <a:t> </a:t>
            </a:r>
            <a:r>
              <a:rPr dirty="0" sz="1300" spc="5">
                <a:latin typeface="Times New Roman"/>
                <a:cs typeface="Times New Roman"/>
              </a:rPr>
              <a:t>department.</a:t>
            </a:r>
            <a:endParaRPr sz="1300">
              <a:latin typeface="Times New Roman"/>
              <a:cs typeface="Times New Roman"/>
            </a:endParaRPr>
          </a:p>
          <a:p>
            <a:pPr marL="515620" indent="-252095">
              <a:lnSpc>
                <a:spcPts val="1535"/>
              </a:lnSpc>
              <a:buSzPct val="65384"/>
              <a:buChar char="•"/>
              <a:tabLst>
                <a:tab pos="514984" algn="l"/>
                <a:tab pos="515620" algn="l"/>
              </a:tabLst>
            </a:pPr>
            <a:r>
              <a:rPr dirty="0" sz="1300" spc="15">
                <a:latin typeface="Courier New"/>
                <a:cs typeface="Courier New"/>
              </a:rPr>
              <a:t>JOBS</a:t>
            </a:r>
            <a:r>
              <a:rPr dirty="0" sz="1300" spc="-450">
                <a:latin typeface="Courier New"/>
                <a:cs typeface="Courier New"/>
              </a:rPr>
              <a:t> </a:t>
            </a:r>
            <a:r>
              <a:rPr dirty="0" sz="1300" spc="5">
                <a:latin typeface="Times New Roman"/>
                <a:cs typeface="Times New Roman"/>
              </a:rPr>
              <a:t>contains the job types that can be held </a:t>
            </a:r>
            <a:r>
              <a:rPr dirty="0" sz="1300" spc="10">
                <a:latin typeface="Times New Roman"/>
                <a:cs typeface="Times New Roman"/>
              </a:rPr>
              <a:t>by each </a:t>
            </a:r>
            <a:r>
              <a:rPr dirty="0" sz="1300" spc="5">
                <a:latin typeface="Times New Roman"/>
                <a:cs typeface="Times New Roman"/>
              </a:rPr>
              <a:t>employee.</a:t>
            </a:r>
            <a:endParaRPr sz="1300">
              <a:latin typeface="Times New Roman"/>
              <a:cs typeface="Times New Roman"/>
            </a:endParaRPr>
          </a:p>
          <a:p>
            <a:pPr marL="515620" indent="-252095">
              <a:lnSpc>
                <a:spcPct val="100000"/>
              </a:lnSpc>
              <a:spcBef>
                <a:spcPts val="15"/>
              </a:spcBef>
              <a:buSzPct val="65384"/>
              <a:buChar char="•"/>
              <a:tabLst>
                <a:tab pos="514984" algn="l"/>
                <a:tab pos="515620" algn="l"/>
              </a:tabLst>
            </a:pPr>
            <a:r>
              <a:rPr dirty="0" sz="1300" spc="15">
                <a:latin typeface="Courier New"/>
                <a:cs typeface="Courier New"/>
              </a:rPr>
              <a:t>JOB_HISTORY</a:t>
            </a:r>
            <a:r>
              <a:rPr dirty="0" sz="1300" spc="-415">
                <a:latin typeface="Courier New"/>
                <a:cs typeface="Courier New"/>
              </a:rPr>
              <a:t> </a:t>
            </a:r>
            <a:r>
              <a:rPr dirty="0" sz="1300" spc="5">
                <a:latin typeface="Times New Roman"/>
                <a:cs typeface="Times New Roman"/>
              </a:rPr>
              <a:t>contains the job history of the employees. If an </a:t>
            </a:r>
            <a:r>
              <a:rPr dirty="0" sz="1300" spc="10">
                <a:latin typeface="Times New Roman"/>
                <a:cs typeface="Times New Roman"/>
              </a:rPr>
              <a:t>employee </a:t>
            </a:r>
            <a:r>
              <a:rPr dirty="0" sz="1300" spc="5">
                <a:latin typeface="Times New Roman"/>
                <a:cs typeface="Times New Roman"/>
              </a:rPr>
              <a:t>changes</a:t>
            </a:r>
            <a:endParaRPr sz="1300">
              <a:latin typeface="Times New Roman"/>
              <a:cs typeface="Times New Roman"/>
            </a:endParaRPr>
          </a:p>
          <a:p>
            <a:pPr marL="515620" marR="341630">
              <a:lnSpc>
                <a:spcPct val="101499"/>
              </a:lnSpc>
              <a:spcBef>
                <a:spcPts val="80"/>
              </a:spcBef>
            </a:pPr>
            <a:r>
              <a:rPr dirty="0" sz="1300" spc="5">
                <a:latin typeface="Times New Roman"/>
                <a:cs typeface="Times New Roman"/>
              </a:rPr>
              <a:t>departments within a job or changes jobs within a department, then a </a:t>
            </a:r>
            <a:r>
              <a:rPr dirty="0" sz="1300" spc="10">
                <a:latin typeface="Times New Roman"/>
                <a:cs typeface="Times New Roman"/>
              </a:rPr>
              <a:t>new row </a:t>
            </a:r>
            <a:r>
              <a:rPr dirty="0" sz="1300" spc="5">
                <a:latin typeface="Times New Roman"/>
                <a:cs typeface="Times New Roman"/>
              </a:rPr>
              <a:t>is  inserted into this table with the </a:t>
            </a:r>
            <a:r>
              <a:rPr dirty="0" sz="1300" spc="10">
                <a:latin typeface="Times New Roman"/>
                <a:cs typeface="Times New Roman"/>
              </a:rPr>
              <a:t>old </a:t>
            </a:r>
            <a:r>
              <a:rPr dirty="0" sz="1300" spc="5">
                <a:latin typeface="Times New Roman"/>
                <a:cs typeface="Times New Roman"/>
              </a:rPr>
              <a:t>job information of the</a:t>
            </a:r>
            <a:r>
              <a:rPr dirty="0" sz="1300" spc="50">
                <a:latin typeface="Times New Roman"/>
                <a:cs typeface="Times New Roman"/>
              </a:rPr>
              <a:t> </a:t>
            </a:r>
            <a:r>
              <a:rPr dirty="0" sz="1300" spc="5">
                <a:latin typeface="Times New Roman"/>
                <a:cs typeface="Times New Roman"/>
              </a:rPr>
              <a:t>employee.</a:t>
            </a:r>
            <a:endParaRPr sz="1300">
              <a:latin typeface="Times New Roman"/>
              <a:cs typeface="Times New Roman"/>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7</a:t>
            </a:r>
            <a:r>
              <a:rPr dirty="0" sz="800" spc="-185">
                <a:latin typeface="Garuda"/>
                <a:cs typeface="Garuda"/>
              </a:rPr>
              <a:t>t</a:t>
            </a:r>
            <a:endParaRPr sz="800">
              <a:latin typeface="Garuda"/>
              <a:cs typeface="Garuda"/>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Recompilation </a:t>
            </a:r>
            <a:r>
              <a:rPr dirty="0" sz="2000" b="1">
                <a:latin typeface="Arial"/>
                <a:cs typeface="Arial"/>
              </a:rPr>
              <a:t>of</a:t>
            </a:r>
            <a:r>
              <a:rPr dirty="0" sz="2000" spc="-5" b="1">
                <a:latin typeface="Arial"/>
                <a:cs typeface="Arial"/>
              </a:rPr>
              <a:t> </a:t>
            </a:r>
            <a:r>
              <a:rPr dirty="0" sz="2000" b="1">
                <a:latin typeface="Arial"/>
                <a:cs typeface="Arial"/>
              </a:rPr>
              <a:t>Procedures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8015">
              <a:lnSpc>
                <a:spcPct val="100000"/>
              </a:lnSpc>
            </a:pPr>
            <a:r>
              <a:rPr dirty="0" sz="1550" spc="10" b="1">
                <a:latin typeface="Arial"/>
                <a:cs typeface="Arial"/>
              </a:rPr>
              <a:t>Minimize dependency </a:t>
            </a:r>
            <a:r>
              <a:rPr dirty="0" sz="1550" spc="5" b="1">
                <a:latin typeface="Arial"/>
                <a:cs typeface="Arial"/>
              </a:rPr>
              <a:t>failures </a:t>
            </a:r>
            <a:r>
              <a:rPr dirty="0" sz="1550" spc="10" b="1">
                <a:latin typeface="Arial"/>
                <a:cs typeface="Arial"/>
              </a:rPr>
              <a:t>by:</a:t>
            </a:r>
            <a:endParaRPr sz="1550">
              <a:latin typeface="Arial"/>
              <a:cs typeface="Arial"/>
            </a:endParaRPr>
          </a:p>
          <a:p>
            <a:pPr marL="1036319" indent="-327025">
              <a:lnSpc>
                <a:spcPct val="100000"/>
              </a:lnSpc>
              <a:spcBef>
                <a:spcPts val="290"/>
              </a:spcBef>
              <a:buClr>
                <a:srgbClr val="FF0000"/>
              </a:buClr>
              <a:buFont typeface="Arial"/>
              <a:buChar char="•"/>
              <a:tabLst>
                <a:tab pos="1036319" algn="l"/>
                <a:tab pos="1036955" algn="l"/>
              </a:tabLst>
            </a:pPr>
            <a:r>
              <a:rPr dirty="0" sz="1550" spc="10" b="1">
                <a:latin typeface="Arial"/>
                <a:cs typeface="Arial"/>
              </a:rPr>
              <a:t>Declaring records with the </a:t>
            </a:r>
            <a:r>
              <a:rPr dirty="0" sz="1550" spc="10" b="1">
                <a:latin typeface="Courier New"/>
                <a:cs typeface="Courier New"/>
              </a:rPr>
              <a:t>%ROWTYPE</a:t>
            </a:r>
            <a:r>
              <a:rPr dirty="0" sz="1550" spc="-509" b="1">
                <a:latin typeface="Courier New"/>
                <a:cs typeface="Courier New"/>
              </a:rPr>
              <a:t> </a:t>
            </a:r>
            <a:r>
              <a:rPr dirty="0" sz="1550" spc="5" b="1">
                <a:latin typeface="Arial"/>
                <a:cs typeface="Arial"/>
              </a:rPr>
              <a:t>attribute</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Declaring variables with the </a:t>
            </a:r>
            <a:r>
              <a:rPr dirty="0" sz="1550" spc="10" b="1">
                <a:latin typeface="Courier New"/>
                <a:cs typeface="Courier New"/>
              </a:rPr>
              <a:t>%TYPE</a:t>
            </a:r>
            <a:r>
              <a:rPr dirty="0" sz="1550" spc="-509" b="1">
                <a:latin typeface="Courier New"/>
                <a:cs typeface="Courier New"/>
              </a:rPr>
              <a:t> </a:t>
            </a:r>
            <a:r>
              <a:rPr dirty="0" sz="1550" spc="10" b="1">
                <a:latin typeface="Arial"/>
                <a:cs typeface="Arial"/>
              </a:rPr>
              <a:t>attribute</a:t>
            </a:r>
            <a:endParaRPr sz="1550">
              <a:latin typeface="Arial"/>
              <a:cs typeface="Arial"/>
            </a:endParaRPr>
          </a:p>
          <a:p>
            <a:pPr marL="1036319" indent="-327660">
              <a:lnSpc>
                <a:spcPct val="100000"/>
              </a:lnSpc>
              <a:spcBef>
                <a:spcPts val="405"/>
              </a:spcBef>
              <a:buClr>
                <a:srgbClr val="FF0000"/>
              </a:buClr>
              <a:buFont typeface="Arial"/>
              <a:buChar char="•"/>
              <a:tabLst>
                <a:tab pos="1036319" algn="l"/>
                <a:tab pos="1036955" algn="l"/>
              </a:tabLst>
            </a:pPr>
            <a:r>
              <a:rPr dirty="0" sz="1550" spc="10" b="1">
                <a:latin typeface="Arial"/>
                <a:cs typeface="Arial"/>
              </a:rPr>
              <a:t>Querying</a:t>
            </a:r>
            <a:r>
              <a:rPr dirty="0" sz="1550" spc="5" b="1">
                <a:latin typeface="Arial"/>
                <a:cs typeface="Arial"/>
              </a:rPr>
              <a:t> </a:t>
            </a:r>
            <a:r>
              <a:rPr dirty="0" sz="1550" spc="10" b="1">
                <a:latin typeface="Arial"/>
                <a:cs typeface="Arial"/>
              </a:rPr>
              <a:t>with the</a:t>
            </a:r>
            <a:r>
              <a:rPr dirty="0" sz="1550" spc="5" b="1">
                <a:latin typeface="Arial"/>
                <a:cs typeface="Arial"/>
              </a:rPr>
              <a:t> </a:t>
            </a:r>
            <a:r>
              <a:rPr dirty="0" sz="1550" spc="10" b="1">
                <a:latin typeface="Courier New"/>
                <a:cs typeface="Courier New"/>
              </a:rPr>
              <a:t>SELECT</a:t>
            </a:r>
            <a:r>
              <a:rPr dirty="0" sz="1550" spc="-490" b="1">
                <a:latin typeface="Courier New"/>
                <a:cs typeface="Courier New"/>
              </a:rPr>
              <a:t> </a:t>
            </a:r>
            <a:r>
              <a:rPr dirty="0" sz="1550" spc="10" b="1">
                <a:latin typeface="Courier New"/>
                <a:cs typeface="Courier New"/>
              </a:rPr>
              <a:t>*</a:t>
            </a:r>
            <a:r>
              <a:rPr dirty="0" sz="1550" spc="-495" b="1">
                <a:latin typeface="Courier New"/>
                <a:cs typeface="Courier New"/>
              </a:rPr>
              <a:t> </a:t>
            </a:r>
            <a:r>
              <a:rPr dirty="0" sz="1550" spc="10" b="1">
                <a:latin typeface="Arial"/>
                <a:cs typeface="Arial"/>
              </a:rPr>
              <a:t>notation</a:t>
            </a:r>
            <a:endParaRPr sz="1550">
              <a:latin typeface="Arial"/>
              <a:cs typeface="Arial"/>
            </a:endParaRPr>
          </a:p>
          <a:p>
            <a:pPr marL="1036319" indent="-327660">
              <a:lnSpc>
                <a:spcPct val="100000"/>
              </a:lnSpc>
              <a:spcBef>
                <a:spcPts val="400"/>
              </a:spcBef>
              <a:buClr>
                <a:srgbClr val="FF0000"/>
              </a:buClr>
              <a:buFont typeface="Arial"/>
              <a:buChar char="•"/>
              <a:tabLst>
                <a:tab pos="1036319" algn="l"/>
                <a:tab pos="1036955" algn="l"/>
              </a:tabLst>
            </a:pPr>
            <a:r>
              <a:rPr dirty="0" sz="1550" spc="10" b="1">
                <a:latin typeface="Arial"/>
                <a:cs typeface="Arial"/>
              </a:rPr>
              <a:t>Including a column </a:t>
            </a:r>
            <a:r>
              <a:rPr dirty="0" sz="1550" spc="5" b="1">
                <a:latin typeface="Arial"/>
                <a:cs typeface="Arial"/>
              </a:rPr>
              <a:t>list </a:t>
            </a:r>
            <a:r>
              <a:rPr dirty="0" sz="1550" spc="10" b="1">
                <a:latin typeface="Arial"/>
                <a:cs typeface="Arial"/>
              </a:rPr>
              <a:t>with </a:t>
            </a:r>
            <a:r>
              <a:rPr dirty="0" sz="1550" spc="10" b="1">
                <a:latin typeface="Courier New"/>
                <a:cs typeface="Courier New"/>
              </a:rPr>
              <a:t>INSERT</a:t>
            </a:r>
            <a:r>
              <a:rPr dirty="0" sz="1550" spc="-495" b="1">
                <a:latin typeface="Courier New"/>
                <a:cs typeface="Courier New"/>
              </a:rPr>
              <a:t> </a:t>
            </a:r>
            <a:r>
              <a:rPr dirty="0" sz="1550" spc="10" b="1">
                <a:latin typeface="Arial"/>
                <a:cs typeface="Arial"/>
              </a:rPr>
              <a:t>statements</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16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8</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08160"/>
            <a:ext cx="6088380" cy="71183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Recompilation </a:t>
            </a:r>
            <a:r>
              <a:rPr dirty="0" sz="1300" b="1">
                <a:latin typeface="Arial"/>
                <a:cs typeface="Arial"/>
              </a:rPr>
              <a:t>of </a:t>
            </a:r>
            <a:r>
              <a:rPr dirty="0" sz="1300" spc="-5" b="1">
                <a:latin typeface="Arial"/>
                <a:cs typeface="Arial"/>
              </a:rPr>
              <a:t>Procedures</a:t>
            </a:r>
            <a:endParaRPr sz="1300">
              <a:latin typeface="Arial"/>
              <a:cs typeface="Arial"/>
            </a:endParaRPr>
          </a:p>
          <a:p>
            <a:pPr marL="136525" marR="5080">
              <a:lnSpc>
                <a:spcPct val="100000"/>
              </a:lnSpc>
              <a:spcBef>
                <a:spcPts val="365"/>
              </a:spcBef>
            </a:pPr>
            <a:r>
              <a:rPr dirty="0" sz="1300" spc="-5">
                <a:latin typeface="Times New Roman"/>
                <a:cs typeface="Times New Roman"/>
              </a:rPr>
              <a:t>You </a:t>
            </a:r>
            <a:r>
              <a:rPr dirty="0" sz="1300">
                <a:latin typeface="Times New Roman"/>
                <a:cs typeface="Times New Roman"/>
              </a:rPr>
              <a:t>can minimize recompilation failure by </a:t>
            </a:r>
            <a:r>
              <a:rPr dirty="0" sz="1300" spc="-5">
                <a:latin typeface="Times New Roman"/>
                <a:cs typeface="Times New Roman"/>
              </a:rPr>
              <a:t>following </a:t>
            </a:r>
            <a:r>
              <a:rPr dirty="0" sz="1300">
                <a:latin typeface="Times New Roman"/>
                <a:cs typeface="Times New Roman"/>
              </a:rPr>
              <a:t>the guidelines that are </a:t>
            </a:r>
            <a:r>
              <a:rPr dirty="0" sz="1300" spc="-5">
                <a:latin typeface="Times New Roman"/>
                <a:cs typeface="Times New Roman"/>
              </a:rPr>
              <a:t>shown </a:t>
            </a:r>
            <a:r>
              <a:rPr dirty="0" sz="1300">
                <a:latin typeface="Times New Roman"/>
                <a:cs typeface="Times New Roman"/>
              </a:rPr>
              <a:t>in the  </a:t>
            </a:r>
            <a:r>
              <a:rPr dirty="0" sz="1300" spc="-5">
                <a:latin typeface="Times New Roman"/>
                <a:cs typeface="Times New Roman"/>
              </a:rPr>
              <a:t>slide.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627566" y="1475422"/>
            <a:ext cx="3882390" cy="3503295"/>
            <a:chOff x="2627566" y="1475422"/>
            <a:chExt cx="3882390" cy="3503295"/>
          </a:xfrm>
        </p:grpSpPr>
        <p:sp>
          <p:nvSpPr>
            <p:cNvPr id="7" name="object 7"/>
            <p:cNvSpPr/>
            <p:nvPr/>
          </p:nvSpPr>
          <p:spPr>
            <a:xfrm>
              <a:off x="3321558" y="1485900"/>
              <a:ext cx="2494280" cy="3482340"/>
            </a:xfrm>
            <a:custGeom>
              <a:avLst/>
              <a:gdLst/>
              <a:ahLst/>
              <a:cxnLst/>
              <a:rect l="l" t="t" r="r" b="b"/>
              <a:pathLst>
                <a:path w="2494279" h="3482340">
                  <a:moveTo>
                    <a:pt x="2494026" y="0"/>
                  </a:moveTo>
                  <a:lnTo>
                    <a:pt x="0" y="0"/>
                  </a:lnTo>
                  <a:lnTo>
                    <a:pt x="0" y="3482340"/>
                  </a:lnTo>
                  <a:lnTo>
                    <a:pt x="2494026" y="3482340"/>
                  </a:lnTo>
                  <a:lnTo>
                    <a:pt x="2494026" y="0"/>
                  </a:lnTo>
                  <a:close/>
                </a:path>
              </a:pathLst>
            </a:custGeom>
            <a:solidFill>
              <a:srgbClr val="FF9900"/>
            </a:solidFill>
          </p:spPr>
          <p:txBody>
            <a:bodyPr wrap="square" lIns="0" tIns="0" rIns="0" bIns="0" rtlCol="0"/>
            <a:lstStyle/>
            <a:p/>
          </p:txBody>
        </p:sp>
        <p:sp>
          <p:nvSpPr>
            <p:cNvPr id="8" name="object 8"/>
            <p:cNvSpPr/>
            <p:nvPr/>
          </p:nvSpPr>
          <p:spPr>
            <a:xfrm>
              <a:off x="3321558" y="1485900"/>
              <a:ext cx="2494280" cy="3482340"/>
            </a:xfrm>
            <a:custGeom>
              <a:avLst/>
              <a:gdLst/>
              <a:ahLst/>
              <a:cxnLst/>
              <a:rect l="l" t="t" r="r" b="b"/>
              <a:pathLst>
                <a:path w="2494279" h="3482340">
                  <a:moveTo>
                    <a:pt x="2494026" y="0"/>
                  </a:moveTo>
                  <a:lnTo>
                    <a:pt x="0" y="0"/>
                  </a:lnTo>
                  <a:lnTo>
                    <a:pt x="0" y="3482340"/>
                  </a:lnTo>
                  <a:lnTo>
                    <a:pt x="2494026" y="3482340"/>
                  </a:lnTo>
                  <a:lnTo>
                    <a:pt x="2494026" y="0"/>
                  </a:lnTo>
                  <a:close/>
                </a:path>
              </a:pathLst>
            </a:custGeom>
            <a:ln w="20574">
              <a:solidFill>
                <a:srgbClr val="000000"/>
              </a:solidFill>
            </a:ln>
          </p:spPr>
          <p:txBody>
            <a:bodyPr wrap="square" lIns="0" tIns="0" rIns="0" bIns="0" rtlCol="0"/>
            <a:lstStyle/>
            <a:p/>
          </p:txBody>
        </p:sp>
        <p:sp>
          <p:nvSpPr>
            <p:cNvPr id="9" name="object 9"/>
            <p:cNvSpPr/>
            <p:nvPr/>
          </p:nvSpPr>
          <p:spPr>
            <a:xfrm>
              <a:off x="2638044" y="2843022"/>
              <a:ext cx="3861435" cy="1911350"/>
            </a:xfrm>
            <a:custGeom>
              <a:avLst/>
              <a:gdLst/>
              <a:ahLst/>
              <a:cxnLst/>
              <a:rect l="l" t="t" r="r" b="b"/>
              <a:pathLst>
                <a:path w="3861435" h="1911350">
                  <a:moveTo>
                    <a:pt x="3623309" y="0"/>
                  </a:moveTo>
                  <a:lnTo>
                    <a:pt x="237744" y="0"/>
                  </a:lnTo>
                  <a:lnTo>
                    <a:pt x="189679" y="4839"/>
                  </a:lnTo>
                  <a:lnTo>
                    <a:pt x="144982" y="18716"/>
                  </a:lnTo>
                  <a:lnTo>
                    <a:pt x="104588" y="40665"/>
                  </a:lnTo>
                  <a:lnTo>
                    <a:pt x="69437" y="69723"/>
                  </a:lnTo>
                  <a:lnTo>
                    <a:pt x="40464" y="104923"/>
                  </a:lnTo>
                  <a:lnTo>
                    <a:pt x="18609" y="145303"/>
                  </a:lnTo>
                  <a:lnTo>
                    <a:pt x="4808" y="189898"/>
                  </a:lnTo>
                  <a:lnTo>
                    <a:pt x="0" y="237744"/>
                  </a:lnTo>
                  <a:lnTo>
                    <a:pt x="0" y="1673352"/>
                  </a:lnTo>
                  <a:lnTo>
                    <a:pt x="4808" y="1721197"/>
                  </a:lnTo>
                  <a:lnTo>
                    <a:pt x="18609" y="1765792"/>
                  </a:lnTo>
                  <a:lnTo>
                    <a:pt x="40464" y="1806172"/>
                  </a:lnTo>
                  <a:lnTo>
                    <a:pt x="69437" y="1841372"/>
                  </a:lnTo>
                  <a:lnTo>
                    <a:pt x="104588" y="1870430"/>
                  </a:lnTo>
                  <a:lnTo>
                    <a:pt x="144982" y="1892379"/>
                  </a:lnTo>
                  <a:lnTo>
                    <a:pt x="189679" y="1906256"/>
                  </a:lnTo>
                  <a:lnTo>
                    <a:pt x="237744" y="1911095"/>
                  </a:lnTo>
                  <a:lnTo>
                    <a:pt x="3623309" y="1911095"/>
                  </a:lnTo>
                  <a:lnTo>
                    <a:pt x="3671155" y="1906256"/>
                  </a:lnTo>
                  <a:lnTo>
                    <a:pt x="3715750" y="1892379"/>
                  </a:lnTo>
                  <a:lnTo>
                    <a:pt x="3756130" y="1870430"/>
                  </a:lnTo>
                  <a:lnTo>
                    <a:pt x="3791330" y="1841372"/>
                  </a:lnTo>
                  <a:lnTo>
                    <a:pt x="3820388" y="1806172"/>
                  </a:lnTo>
                  <a:lnTo>
                    <a:pt x="3842337" y="1765792"/>
                  </a:lnTo>
                  <a:lnTo>
                    <a:pt x="3856214" y="1721197"/>
                  </a:lnTo>
                  <a:lnTo>
                    <a:pt x="3861054" y="1673352"/>
                  </a:lnTo>
                  <a:lnTo>
                    <a:pt x="3861054" y="237744"/>
                  </a:lnTo>
                  <a:lnTo>
                    <a:pt x="3856214" y="189898"/>
                  </a:lnTo>
                  <a:lnTo>
                    <a:pt x="3842337" y="145303"/>
                  </a:lnTo>
                  <a:lnTo>
                    <a:pt x="3820388" y="104923"/>
                  </a:lnTo>
                  <a:lnTo>
                    <a:pt x="3791330" y="69723"/>
                  </a:lnTo>
                  <a:lnTo>
                    <a:pt x="3756130" y="40665"/>
                  </a:lnTo>
                  <a:lnTo>
                    <a:pt x="3715750" y="18716"/>
                  </a:lnTo>
                  <a:lnTo>
                    <a:pt x="3671155" y="4839"/>
                  </a:lnTo>
                  <a:lnTo>
                    <a:pt x="3623309" y="0"/>
                  </a:lnTo>
                  <a:close/>
                </a:path>
              </a:pathLst>
            </a:custGeom>
            <a:solidFill>
              <a:srgbClr val="99CCFF"/>
            </a:solidFill>
          </p:spPr>
          <p:txBody>
            <a:bodyPr wrap="square" lIns="0" tIns="0" rIns="0" bIns="0" rtlCol="0"/>
            <a:lstStyle/>
            <a:p/>
          </p:txBody>
        </p:sp>
        <p:sp>
          <p:nvSpPr>
            <p:cNvPr id="10" name="object 10"/>
            <p:cNvSpPr/>
            <p:nvPr/>
          </p:nvSpPr>
          <p:spPr>
            <a:xfrm>
              <a:off x="2638044" y="2843022"/>
              <a:ext cx="3861435" cy="1911350"/>
            </a:xfrm>
            <a:custGeom>
              <a:avLst/>
              <a:gdLst/>
              <a:ahLst/>
              <a:cxnLst/>
              <a:rect l="l" t="t" r="r" b="b"/>
              <a:pathLst>
                <a:path w="3861435" h="1911350">
                  <a:moveTo>
                    <a:pt x="237744" y="0"/>
                  </a:moveTo>
                  <a:lnTo>
                    <a:pt x="189679" y="4839"/>
                  </a:lnTo>
                  <a:lnTo>
                    <a:pt x="144982" y="18716"/>
                  </a:lnTo>
                  <a:lnTo>
                    <a:pt x="104588" y="40665"/>
                  </a:lnTo>
                  <a:lnTo>
                    <a:pt x="69437" y="69723"/>
                  </a:lnTo>
                  <a:lnTo>
                    <a:pt x="40464" y="104923"/>
                  </a:lnTo>
                  <a:lnTo>
                    <a:pt x="18609" y="145303"/>
                  </a:lnTo>
                  <a:lnTo>
                    <a:pt x="4808" y="189898"/>
                  </a:lnTo>
                  <a:lnTo>
                    <a:pt x="0" y="237744"/>
                  </a:lnTo>
                  <a:lnTo>
                    <a:pt x="0" y="1673352"/>
                  </a:lnTo>
                  <a:lnTo>
                    <a:pt x="4808" y="1721197"/>
                  </a:lnTo>
                  <a:lnTo>
                    <a:pt x="18609" y="1765792"/>
                  </a:lnTo>
                  <a:lnTo>
                    <a:pt x="40464" y="1806172"/>
                  </a:lnTo>
                  <a:lnTo>
                    <a:pt x="69437" y="1841372"/>
                  </a:lnTo>
                  <a:lnTo>
                    <a:pt x="104588" y="1870430"/>
                  </a:lnTo>
                  <a:lnTo>
                    <a:pt x="144982" y="1892379"/>
                  </a:lnTo>
                  <a:lnTo>
                    <a:pt x="189679" y="1906256"/>
                  </a:lnTo>
                  <a:lnTo>
                    <a:pt x="237744" y="1911095"/>
                  </a:lnTo>
                  <a:lnTo>
                    <a:pt x="3623309" y="1911095"/>
                  </a:lnTo>
                  <a:lnTo>
                    <a:pt x="3671155" y="1906256"/>
                  </a:lnTo>
                  <a:lnTo>
                    <a:pt x="3715750" y="1892379"/>
                  </a:lnTo>
                  <a:lnTo>
                    <a:pt x="3756130" y="1870430"/>
                  </a:lnTo>
                  <a:lnTo>
                    <a:pt x="3791330" y="1841372"/>
                  </a:lnTo>
                  <a:lnTo>
                    <a:pt x="3820388" y="1806172"/>
                  </a:lnTo>
                  <a:lnTo>
                    <a:pt x="3842337" y="1765792"/>
                  </a:lnTo>
                  <a:lnTo>
                    <a:pt x="3856214" y="1721197"/>
                  </a:lnTo>
                  <a:lnTo>
                    <a:pt x="3861054" y="1673352"/>
                  </a:lnTo>
                  <a:lnTo>
                    <a:pt x="3861054" y="237744"/>
                  </a:lnTo>
                  <a:lnTo>
                    <a:pt x="3856214" y="189898"/>
                  </a:lnTo>
                  <a:lnTo>
                    <a:pt x="3842337" y="145303"/>
                  </a:lnTo>
                  <a:lnTo>
                    <a:pt x="3820388" y="104923"/>
                  </a:lnTo>
                  <a:lnTo>
                    <a:pt x="3791330" y="69723"/>
                  </a:lnTo>
                  <a:lnTo>
                    <a:pt x="3756130" y="40665"/>
                  </a:lnTo>
                  <a:lnTo>
                    <a:pt x="3715750" y="18716"/>
                  </a:lnTo>
                  <a:lnTo>
                    <a:pt x="3671155" y="4839"/>
                  </a:lnTo>
                  <a:lnTo>
                    <a:pt x="3623309" y="0"/>
                  </a:lnTo>
                  <a:lnTo>
                    <a:pt x="237744"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2119122" y="873506"/>
            <a:ext cx="350964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Packages and</a:t>
            </a:r>
            <a:r>
              <a:rPr dirty="0" sz="2000" spc="-45" b="1">
                <a:latin typeface="Arial"/>
                <a:cs typeface="Arial"/>
              </a:rPr>
              <a:t> </a:t>
            </a:r>
            <a:r>
              <a:rPr dirty="0" sz="2000" b="1">
                <a:latin typeface="Arial"/>
                <a:cs typeface="Arial"/>
              </a:rPr>
              <a:t>Dependencies</a:t>
            </a:r>
            <a:endParaRPr sz="2000">
              <a:latin typeface="Arial"/>
              <a:cs typeface="Arial"/>
            </a:endParaRPr>
          </a:p>
        </p:txBody>
      </p:sp>
      <p:sp>
        <p:nvSpPr>
          <p:cNvPr id="12" name="object 12"/>
          <p:cNvSpPr txBox="1"/>
          <p:nvPr/>
        </p:nvSpPr>
        <p:spPr>
          <a:xfrm>
            <a:off x="3396234" y="3554729"/>
            <a:ext cx="1758314" cy="875030"/>
          </a:xfrm>
          <a:prstGeom prst="rect">
            <a:avLst/>
          </a:prstGeom>
          <a:solidFill>
            <a:srgbClr val="FFCC99"/>
          </a:solidFill>
          <a:ln w="20574">
            <a:solidFill>
              <a:srgbClr val="000000"/>
            </a:solidFill>
          </a:ln>
        </p:spPr>
        <p:txBody>
          <a:bodyPr wrap="square" lIns="0" tIns="6350" rIns="0" bIns="0" rtlCol="0" vert="horz">
            <a:spAutoFit/>
          </a:bodyPr>
          <a:lstStyle/>
          <a:p>
            <a:pPr>
              <a:lnSpc>
                <a:spcPct val="100000"/>
              </a:lnSpc>
              <a:spcBef>
                <a:spcPts val="50"/>
              </a:spcBef>
            </a:pPr>
            <a:endParaRPr sz="1700">
              <a:latin typeface="Times New Roman"/>
              <a:cs typeface="Times New Roman"/>
            </a:endParaRPr>
          </a:p>
          <a:p>
            <a:pPr marL="76200" marR="701040">
              <a:lnSpc>
                <a:spcPts val="1550"/>
              </a:lnSpc>
            </a:pPr>
            <a:r>
              <a:rPr dirty="0" sz="1300" spc="-10" b="1">
                <a:latin typeface="Arial"/>
                <a:cs typeface="Arial"/>
              </a:rPr>
              <a:t>Procedure</a:t>
            </a:r>
            <a:r>
              <a:rPr dirty="0" sz="1300" spc="-75" b="1">
                <a:latin typeface="Arial"/>
                <a:cs typeface="Arial"/>
              </a:rPr>
              <a:t> </a:t>
            </a:r>
            <a:r>
              <a:rPr dirty="0" sz="1300" spc="-10" b="1">
                <a:latin typeface="Arial"/>
                <a:cs typeface="Arial"/>
              </a:rPr>
              <a:t>A  definition</a:t>
            </a:r>
            <a:endParaRPr sz="1300">
              <a:latin typeface="Arial"/>
              <a:cs typeface="Arial"/>
            </a:endParaRPr>
          </a:p>
        </p:txBody>
      </p:sp>
      <p:sp>
        <p:nvSpPr>
          <p:cNvPr id="13" name="object 13"/>
          <p:cNvSpPr txBox="1"/>
          <p:nvPr/>
        </p:nvSpPr>
        <p:spPr>
          <a:xfrm>
            <a:off x="3731449" y="4507526"/>
            <a:ext cx="148399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Definition</a:t>
            </a:r>
            <a:r>
              <a:rPr dirty="0" sz="1300" spc="-50" b="1">
                <a:latin typeface="Arial"/>
                <a:cs typeface="Arial"/>
              </a:rPr>
              <a:t> </a:t>
            </a:r>
            <a:r>
              <a:rPr dirty="0" sz="1300" spc="-15" b="1">
                <a:latin typeface="Arial"/>
                <a:cs typeface="Arial"/>
              </a:rPr>
              <a:t>changed</a:t>
            </a:r>
            <a:endParaRPr sz="1300">
              <a:latin typeface="Arial"/>
              <a:cs typeface="Arial"/>
            </a:endParaRPr>
          </a:p>
        </p:txBody>
      </p:sp>
      <p:grpSp>
        <p:nvGrpSpPr>
          <p:cNvPr id="14" name="object 14"/>
          <p:cNvGrpSpPr/>
          <p:nvPr/>
        </p:nvGrpSpPr>
        <p:grpSpPr>
          <a:xfrm>
            <a:off x="2627566" y="1697164"/>
            <a:ext cx="3882390" cy="992505"/>
            <a:chOff x="2627566" y="1697164"/>
            <a:chExt cx="3882390" cy="992505"/>
          </a:xfrm>
        </p:grpSpPr>
        <p:sp>
          <p:nvSpPr>
            <p:cNvPr id="15" name="object 15"/>
            <p:cNvSpPr/>
            <p:nvPr/>
          </p:nvSpPr>
          <p:spPr>
            <a:xfrm>
              <a:off x="2638044" y="1707641"/>
              <a:ext cx="3861435" cy="971550"/>
            </a:xfrm>
            <a:custGeom>
              <a:avLst/>
              <a:gdLst/>
              <a:ahLst/>
              <a:cxnLst/>
              <a:rect l="l" t="t" r="r" b="b"/>
              <a:pathLst>
                <a:path w="3861435" h="971550">
                  <a:moveTo>
                    <a:pt x="3739896" y="0"/>
                  </a:moveTo>
                  <a:lnTo>
                    <a:pt x="120395" y="0"/>
                  </a:lnTo>
                  <a:lnTo>
                    <a:pt x="73616" y="9489"/>
                  </a:lnTo>
                  <a:lnTo>
                    <a:pt x="35337" y="35337"/>
                  </a:lnTo>
                  <a:lnTo>
                    <a:pt x="9489" y="73616"/>
                  </a:lnTo>
                  <a:lnTo>
                    <a:pt x="0" y="120396"/>
                  </a:lnTo>
                  <a:lnTo>
                    <a:pt x="0" y="851154"/>
                  </a:lnTo>
                  <a:lnTo>
                    <a:pt x="9489" y="897933"/>
                  </a:lnTo>
                  <a:lnTo>
                    <a:pt x="35337" y="936212"/>
                  </a:lnTo>
                  <a:lnTo>
                    <a:pt x="73616" y="962060"/>
                  </a:lnTo>
                  <a:lnTo>
                    <a:pt x="120395" y="971550"/>
                  </a:lnTo>
                  <a:lnTo>
                    <a:pt x="3739896" y="971550"/>
                  </a:lnTo>
                  <a:lnTo>
                    <a:pt x="3787116" y="962060"/>
                  </a:lnTo>
                  <a:lnTo>
                    <a:pt x="3825621" y="936212"/>
                  </a:lnTo>
                  <a:lnTo>
                    <a:pt x="3851552" y="897933"/>
                  </a:lnTo>
                  <a:lnTo>
                    <a:pt x="3861054" y="851154"/>
                  </a:lnTo>
                  <a:lnTo>
                    <a:pt x="3861054" y="120396"/>
                  </a:lnTo>
                  <a:lnTo>
                    <a:pt x="3851552" y="73616"/>
                  </a:lnTo>
                  <a:lnTo>
                    <a:pt x="3825621" y="35337"/>
                  </a:lnTo>
                  <a:lnTo>
                    <a:pt x="3787116" y="9489"/>
                  </a:lnTo>
                  <a:lnTo>
                    <a:pt x="3739896" y="0"/>
                  </a:lnTo>
                  <a:close/>
                </a:path>
              </a:pathLst>
            </a:custGeom>
            <a:solidFill>
              <a:srgbClr val="99CCFF"/>
            </a:solidFill>
          </p:spPr>
          <p:txBody>
            <a:bodyPr wrap="square" lIns="0" tIns="0" rIns="0" bIns="0" rtlCol="0"/>
            <a:lstStyle/>
            <a:p/>
          </p:txBody>
        </p:sp>
        <p:sp>
          <p:nvSpPr>
            <p:cNvPr id="16" name="object 16"/>
            <p:cNvSpPr/>
            <p:nvPr/>
          </p:nvSpPr>
          <p:spPr>
            <a:xfrm>
              <a:off x="2638044" y="1707641"/>
              <a:ext cx="3861435" cy="971550"/>
            </a:xfrm>
            <a:custGeom>
              <a:avLst/>
              <a:gdLst/>
              <a:ahLst/>
              <a:cxnLst/>
              <a:rect l="l" t="t" r="r" b="b"/>
              <a:pathLst>
                <a:path w="3861435" h="971550">
                  <a:moveTo>
                    <a:pt x="120395" y="0"/>
                  </a:moveTo>
                  <a:lnTo>
                    <a:pt x="73616" y="9489"/>
                  </a:lnTo>
                  <a:lnTo>
                    <a:pt x="35337" y="35337"/>
                  </a:lnTo>
                  <a:lnTo>
                    <a:pt x="9489" y="73616"/>
                  </a:lnTo>
                  <a:lnTo>
                    <a:pt x="0" y="120396"/>
                  </a:lnTo>
                  <a:lnTo>
                    <a:pt x="0" y="851154"/>
                  </a:lnTo>
                  <a:lnTo>
                    <a:pt x="9489" y="897933"/>
                  </a:lnTo>
                  <a:lnTo>
                    <a:pt x="35337" y="936212"/>
                  </a:lnTo>
                  <a:lnTo>
                    <a:pt x="73616" y="962060"/>
                  </a:lnTo>
                  <a:lnTo>
                    <a:pt x="120395" y="971550"/>
                  </a:lnTo>
                  <a:lnTo>
                    <a:pt x="3739896" y="971550"/>
                  </a:lnTo>
                  <a:lnTo>
                    <a:pt x="3787116" y="962060"/>
                  </a:lnTo>
                  <a:lnTo>
                    <a:pt x="3825621" y="936212"/>
                  </a:lnTo>
                  <a:lnTo>
                    <a:pt x="3851552" y="897933"/>
                  </a:lnTo>
                  <a:lnTo>
                    <a:pt x="3861054" y="851154"/>
                  </a:lnTo>
                  <a:lnTo>
                    <a:pt x="3861054" y="120396"/>
                  </a:lnTo>
                  <a:lnTo>
                    <a:pt x="3851552" y="73616"/>
                  </a:lnTo>
                  <a:lnTo>
                    <a:pt x="3825621" y="35337"/>
                  </a:lnTo>
                  <a:lnTo>
                    <a:pt x="3787116" y="9489"/>
                  </a:lnTo>
                  <a:lnTo>
                    <a:pt x="3739896" y="0"/>
                  </a:lnTo>
                  <a:lnTo>
                    <a:pt x="120395" y="0"/>
                  </a:lnTo>
                  <a:close/>
                </a:path>
              </a:pathLst>
            </a:custGeom>
            <a:ln w="20574">
              <a:solidFill>
                <a:srgbClr val="000000"/>
              </a:solidFill>
            </a:ln>
          </p:spPr>
          <p:txBody>
            <a:bodyPr wrap="square" lIns="0" tIns="0" rIns="0" bIns="0" rtlCol="0"/>
            <a:lstStyle/>
            <a:p/>
          </p:txBody>
        </p:sp>
      </p:grpSp>
      <p:sp>
        <p:nvSpPr>
          <p:cNvPr id="17" name="object 17"/>
          <p:cNvSpPr txBox="1"/>
          <p:nvPr/>
        </p:nvSpPr>
        <p:spPr>
          <a:xfrm>
            <a:off x="3419094" y="2122170"/>
            <a:ext cx="1758314" cy="394335"/>
          </a:xfrm>
          <a:prstGeom prst="rect">
            <a:avLst/>
          </a:prstGeom>
          <a:solidFill>
            <a:srgbClr val="FFCC99"/>
          </a:solidFill>
          <a:ln w="20574">
            <a:solidFill>
              <a:srgbClr val="000000"/>
            </a:solidFill>
          </a:ln>
        </p:spPr>
        <p:txBody>
          <a:bodyPr wrap="square" lIns="0" tIns="2540" rIns="0" bIns="0" rtlCol="0" vert="horz">
            <a:spAutoFit/>
          </a:bodyPr>
          <a:lstStyle/>
          <a:p>
            <a:pPr marL="76200" marR="701040">
              <a:lnSpc>
                <a:spcPts val="1550"/>
              </a:lnSpc>
              <a:spcBef>
                <a:spcPts val="20"/>
              </a:spcBef>
            </a:pPr>
            <a:r>
              <a:rPr dirty="0" sz="1300" spc="-10" b="1">
                <a:latin typeface="Arial"/>
                <a:cs typeface="Arial"/>
              </a:rPr>
              <a:t>Procedure</a:t>
            </a:r>
            <a:r>
              <a:rPr dirty="0" sz="1300" spc="-75" b="1">
                <a:latin typeface="Arial"/>
                <a:cs typeface="Arial"/>
              </a:rPr>
              <a:t> </a:t>
            </a:r>
            <a:r>
              <a:rPr dirty="0" sz="1300" spc="-10" b="1">
                <a:latin typeface="Arial"/>
                <a:cs typeface="Arial"/>
              </a:rPr>
              <a:t>A  declaration</a:t>
            </a:r>
            <a:endParaRPr sz="1300">
              <a:latin typeface="Arial"/>
              <a:cs typeface="Arial"/>
            </a:endParaRPr>
          </a:p>
        </p:txBody>
      </p:sp>
      <p:sp>
        <p:nvSpPr>
          <p:cNvPr id="18" name="object 18"/>
          <p:cNvSpPr txBox="1"/>
          <p:nvPr/>
        </p:nvSpPr>
        <p:spPr>
          <a:xfrm>
            <a:off x="2885682" y="1778818"/>
            <a:ext cx="17214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Package</a:t>
            </a:r>
            <a:r>
              <a:rPr dirty="0" sz="1300" spc="-55" b="1">
                <a:latin typeface="Arial"/>
                <a:cs typeface="Arial"/>
              </a:rPr>
              <a:t> </a:t>
            </a:r>
            <a:r>
              <a:rPr dirty="0" sz="1300" spc="-10" b="1">
                <a:latin typeface="Arial"/>
                <a:cs typeface="Arial"/>
              </a:rPr>
              <a:t>specification</a:t>
            </a:r>
            <a:endParaRPr sz="1300">
              <a:latin typeface="Arial"/>
              <a:cs typeface="Arial"/>
            </a:endParaRPr>
          </a:p>
        </p:txBody>
      </p:sp>
      <p:sp>
        <p:nvSpPr>
          <p:cNvPr id="19" name="object 19"/>
          <p:cNvSpPr txBox="1"/>
          <p:nvPr/>
        </p:nvSpPr>
        <p:spPr>
          <a:xfrm>
            <a:off x="5618203" y="207600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solidFill>
                  <a:srgbClr val="FF0000"/>
                </a:solidFill>
                <a:latin typeface="Arial"/>
                <a:cs typeface="Arial"/>
              </a:rPr>
              <a:t>Valid</a:t>
            </a:r>
            <a:endParaRPr sz="1300">
              <a:latin typeface="Arial"/>
              <a:cs typeface="Arial"/>
            </a:endParaRPr>
          </a:p>
        </p:txBody>
      </p:sp>
      <p:grpSp>
        <p:nvGrpSpPr>
          <p:cNvPr id="20" name="object 20"/>
          <p:cNvGrpSpPr/>
          <p:nvPr/>
        </p:nvGrpSpPr>
        <p:grpSpPr>
          <a:xfrm>
            <a:off x="1285113" y="1733930"/>
            <a:ext cx="1565910" cy="970915"/>
            <a:chOff x="1285113" y="1733930"/>
            <a:chExt cx="1565910" cy="970915"/>
          </a:xfrm>
        </p:grpSpPr>
        <p:sp>
          <p:nvSpPr>
            <p:cNvPr id="21" name="object 21"/>
            <p:cNvSpPr/>
            <p:nvPr/>
          </p:nvSpPr>
          <p:spPr>
            <a:xfrm>
              <a:off x="2306574" y="2192273"/>
              <a:ext cx="478790" cy="0"/>
            </a:xfrm>
            <a:custGeom>
              <a:avLst/>
              <a:gdLst/>
              <a:ahLst/>
              <a:cxnLst/>
              <a:rect l="l" t="t" r="r" b="b"/>
              <a:pathLst>
                <a:path w="478789" h="0">
                  <a:moveTo>
                    <a:pt x="0" y="0"/>
                  </a:moveTo>
                  <a:lnTo>
                    <a:pt x="478536" y="0"/>
                  </a:lnTo>
                </a:path>
              </a:pathLst>
            </a:custGeom>
            <a:ln w="20573">
              <a:solidFill>
                <a:srgbClr val="000000"/>
              </a:solidFill>
            </a:ln>
          </p:spPr>
          <p:txBody>
            <a:bodyPr wrap="square" lIns="0" tIns="0" rIns="0" bIns="0" rtlCol="0"/>
            <a:lstStyle/>
            <a:p/>
          </p:txBody>
        </p:sp>
        <p:sp>
          <p:nvSpPr>
            <p:cNvPr id="22" name="object 22"/>
            <p:cNvSpPr/>
            <p:nvPr/>
          </p:nvSpPr>
          <p:spPr>
            <a:xfrm>
              <a:off x="2783586" y="2159507"/>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23" name="object 23"/>
            <p:cNvSpPr/>
            <p:nvPr/>
          </p:nvSpPr>
          <p:spPr>
            <a:xfrm>
              <a:off x="1295400" y="1744217"/>
              <a:ext cx="1011555" cy="950594"/>
            </a:xfrm>
            <a:custGeom>
              <a:avLst/>
              <a:gdLst/>
              <a:ahLst/>
              <a:cxnLst/>
              <a:rect l="l" t="t" r="r" b="b"/>
              <a:pathLst>
                <a:path w="1011555" h="950594">
                  <a:moveTo>
                    <a:pt x="1011174" y="0"/>
                  </a:moveTo>
                  <a:lnTo>
                    <a:pt x="0" y="0"/>
                  </a:lnTo>
                  <a:lnTo>
                    <a:pt x="0" y="950214"/>
                  </a:lnTo>
                  <a:lnTo>
                    <a:pt x="1011174" y="950214"/>
                  </a:lnTo>
                  <a:lnTo>
                    <a:pt x="1011174" y="0"/>
                  </a:lnTo>
                  <a:close/>
                </a:path>
              </a:pathLst>
            </a:custGeom>
            <a:solidFill>
              <a:srgbClr val="FFCC99"/>
            </a:solidFill>
          </p:spPr>
          <p:txBody>
            <a:bodyPr wrap="square" lIns="0" tIns="0" rIns="0" bIns="0" rtlCol="0"/>
            <a:lstStyle/>
            <a:p/>
          </p:txBody>
        </p:sp>
        <p:sp>
          <p:nvSpPr>
            <p:cNvPr id="24" name="object 24"/>
            <p:cNvSpPr/>
            <p:nvPr/>
          </p:nvSpPr>
          <p:spPr>
            <a:xfrm>
              <a:off x="1295400" y="1744217"/>
              <a:ext cx="1011555" cy="950594"/>
            </a:xfrm>
            <a:custGeom>
              <a:avLst/>
              <a:gdLst/>
              <a:ahLst/>
              <a:cxnLst/>
              <a:rect l="l" t="t" r="r" b="b"/>
              <a:pathLst>
                <a:path w="1011555" h="950594">
                  <a:moveTo>
                    <a:pt x="1011174" y="0"/>
                  </a:moveTo>
                  <a:lnTo>
                    <a:pt x="0" y="0"/>
                  </a:lnTo>
                  <a:lnTo>
                    <a:pt x="0" y="950214"/>
                  </a:lnTo>
                  <a:lnTo>
                    <a:pt x="1011174" y="950214"/>
                  </a:lnTo>
                  <a:lnTo>
                    <a:pt x="1011174" y="0"/>
                  </a:lnTo>
                  <a:close/>
                </a:path>
              </a:pathLst>
            </a:custGeom>
            <a:ln w="20574">
              <a:solidFill>
                <a:srgbClr val="000000"/>
              </a:solidFill>
            </a:ln>
          </p:spPr>
          <p:txBody>
            <a:bodyPr wrap="square" lIns="0" tIns="0" rIns="0" bIns="0" rtlCol="0"/>
            <a:lstStyle/>
            <a:p/>
          </p:txBody>
        </p:sp>
      </p:grpSp>
      <p:sp>
        <p:nvSpPr>
          <p:cNvPr id="25" name="object 25"/>
          <p:cNvSpPr txBox="1"/>
          <p:nvPr/>
        </p:nvSpPr>
        <p:spPr>
          <a:xfrm>
            <a:off x="1332738" y="2004313"/>
            <a:ext cx="948055" cy="419100"/>
          </a:xfrm>
          <a:prstGeom prst="rect">
            <a:avLst/>
          </a:prstGeom>
        </p:spPr>
        <p:txBody>
          <a:bodyPr wrap="square" lIns="0" tIns="19050" rIns="0" bIns="0" rtlCol="0" vert="horz">
            <a:spAutoFit/>
          </a:bodyPr>
          <a:lstStyle/>
          <a:p>
            <a:pPr marL="68580" marR="5080" indent="-69215">
              <a:lnSpc>
                <a:spcPts val="1550"/>
              </a:lnSpc>
              <a:spcBef>
                <a:spcPts val="150"/>
              </a:spcBef>
            </a:pPr>
            <a:r>
              <a:rPr dirty="0" sz="1300" spc="-15" b="1">
                <a:latin typeface="Arial"/>
                <a:cs typeface="Arial"/>
              </a:rPr>
              <a:t>S</a:t>
            </a:r>
            <a:r>
              <a:rPr dirty="0" sz="1300" spc="-5" b="1">
                <a:latin typeface="Arial"/>
                <a:cs typeface="Arial"/>
              </a:rPr>
              <a:t>ta</a:t>
            </a:r>
            <a:r>
              <a:rPr dirty="0" sz="1300" spc="-15" b="1">
                <a:latin typeface="Arial"/>
                <a:cs typeface="Arial"/>
              </a:rPr>
              <a:t>nd</a:t>
            </a:r>
            <a:r>
              <a:rPr dirty="0" sz="1300" spc="-5" b="1">
                <a:latin typeface="Arial"/>
                <a:cs typeface="Arial"/>
              </a:rPr>
              <a:t>-</a:t>
            </a:r>
            <a:r>
              <a:rPr dirty="0" sz="1300" spc="-15" b="1">
                <a:latin typeface="Arial"/>
                <a:cs typeface="Arial"/>
              </a:rPr>
              <a:t>a</a:t>
            </a:r>
            <a:r>
              <a:rPr dirty="0" sz="1300" spc="-5" b="1">
                <a:latin typeface="Arial"/>
                <a:cs typeface="Arial"/>
              </a:rPr>
              <a:t>l</a:t>
            </a:r>
            <a:r>
              <a:rPr dirty="0" sz="1300" spc="-10" b="1">
                <a:latin typeface="Arial"/>
                <a:cs typeface="Arial"/>
              </a:rPr>
              <a:t>one  </a:t>
            </a:r>
            <a:r>
              <a:rPr dirty="0" sz="1300" spc="-15" b="1">
                <a:latin typeface="Arial"/>
                <a:cs typeface="Arial"/>
              </a:rPr>
              <a:t>procedure</a:t>
            </a:r>
            <a:endParaRPr sz="1300">
              <a:latin typeface="Arial"/>
              <a:cs typeface="Arial"/>
            </a:endParaRPr>
          </a:p>
        </p:txBody>
      </p:sp>
      <p:sp>
        <p:nvSpPr>
          <p:cNvPr id="29" name="object 2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0" name="object 30"/>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2</a:t>
            </a:r>
            <a:r>
              <a:rPr dirty="0" sz="800" spc="-195">
                <a:latin typeface="Garuda"/>
                <a:cs typeface="Garuda"/>
              </a:rPr>
              <a:t>a</a:t>
            </a:r>
            <a:r>
              <a:rPr dirty="0" baseline="4629" sz="1800" spc="-292" b="1">
                <a:latin typeface="Arial"/>
                <a:cs typeface="Arial"/>
              </a:rPr>
              <a:t>9</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6" name="object 26"/>
          <p:cNvSpPr txBox="1"/>
          <p:nvPr/>
        </p:nvSpPr>
        <p:spPr>
          <a:xfrm>
            <a:off x="1597159" y="2700099"/>
            <a:ext cx="2411095" cy="554355"/>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Valid</a:t>
            </a:r>
            <a:endParaRPr sz="1300">
              <a:latin typeface="Arial"/>
              <a:cs typeface="Arial"/>
            </a:endParaRPr>
          </a:p>
          <a:p>
            <a:pPr marL="1297305">
              <a:lnSpc>
                <a:spcPct val="100000"/>
              </a:lnSpc>
              <a:spcBef>
                <a:spcPts val="1055"/>
              </a:spcBef>
            </a:pPr>
            <a:r>
              <a:rPr dirty="0" sz="1300" spc="-10" b="1">
                <a:latin typeface="Arial"/>
                <a:cs typeface="Arial"/>
              </a:rPr>
              <a:t>Package</a:t>
            </a:r>
            <a:r>
              <a:rPr dirty="0" sz="1300" spc="-60" b="1">
                <a:latin typeface="Arial"/>
                <a:cs typeface="Arial"/>
              </a:rPr>
              <a:t> </a:t>
            </a:r>
            <a:r>
              <a:rPr dirty="0" sz="1300" spc="-10" b="1">
                <a:latin typeface="Arial"/>
                <a:cs typeface="Arial"/>
              </a:rPr>
              <a:t>body</a:t>
            </a:r>
            <a:endParaRPr sz="1300">
              <a:latin typeface="Arial"/>
              <a:cs typeface="Arial"/>
            </a:endParaRPr>
          </a:p>
        </p:txBody>
      </p:sp>
      <p:sp>
        <p:nvSpPr>
          <p:cNvPr id="27" name="object 27"/>
          <p:cNvSpPr txBox="1"/>
          <p:nvPr/>
        </p:nvSpPr>
        <p:spPr>
          <a:xfrm>
            <a:off x="731012" y="5608160"/>
            <a:ext cx="6254115" cy="1503680"/>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Managing</a:t>
            </a:r>
            <a:r>
              <a:rPr dirty="0" sz="1300" spc="-5" b="1">
                <a:latin typeface="Arial"/>
                <a:cs typeface="Arial"/>
              </a:rPr>
              <a:t> Dependencies</a:t>
            </a:r>
            <a:endParaRPr sz="1300">
              <a:latin typeface="Arial"/>
              <a:cs typeface="Arial"/>
            </a:endParaRPr>
          </a:p>
          <a:p>
            <a:pPr marL="136525" marR="359410">
              <a:lnSpc>
                <a:spcPct val="100000"/>
              </a:lnSpc>
              <a:spcBef>
                <a:spcPts val="365"/>
              </a:spcBef>
            </a:pPr>
            <a:r>
              <a:rPr dirty="0" sz="1300" spc="-5">
                <a:latin typeface="Times New Roman"/>
                <a:cs typeface="Times New Roman"/>
              </a:rPr>
              <a:t>You </a:t>
            </a:r>
            <a:r>
              <a:rPr dirty="0" sz="1300">
                <a:latin typeface="Times New Roman"/>
                <a:cs typeface="Times New Roman"/>
              </a:rPr>
              <a:t>can simplify dependency management with packages when referencing a package  procedure or function from a stand-alone procedure or</a:t>
            </a:r>
            <a:r>
              <a:rPr dirty="0" sz="1300" spc="-25">
                <a:latin typeface="Times New Roman"/>
                <a:cs typeface="Times New Roman"/>
              </a:rPr>
              <a:t> </a:t>
            </a:r>
            <a:r>
              <a:rPr dirty="0" sz="1300">
                <a:latin typeface="Times New Roman"/>
                <a:cs typeface="Times New Roman"/>
              </a:rPr>
              <a:t>function.</a:t>
            </a:r>
            <a:endParaRPr sz="1300">
              <a:latin typeface="Times New Roman"/>
              <a:cs typeface="Times New Roman"/>
            </a:endParaRPr>
          </a:p>
          <a:p>
            <a:pPr marL="508000" marR="135890" indent="-248285">
              <a:lnSpc>
                <a:spcPts val="1550"/>
              </a:lnSpc>
              <a:spcBef>
                <a:spcPts val="55"/>
              </a:spcBef>
              <a:buChar char="•"/>
              <a:tabLst>
                <a:tab pos="507365" algn="l"/>
                <a:tab pos="508634" algn="l"/>
              </a:tabLst>
            </a:pPr>
            <a:r>
              <a:rPr dirty="0" sz="1300">
                <a:latin typeface="Times New Roman"/>
                <a:cs typeface="Times New Roman"/>
              </a:rPr>
              <a:t>If the package body changes and the package specification </a:t>
            </a:r>
            <a:r>
              <a:rPr dirty="0" sz="1300" spc="-5">
                <a:latin typeface="Times New Roman"/>
                <a:cs typeface="Times New Roman"/>
              </a:rPr>
              <a:t>does not change, then </a:t>
            </a:r>
            <a:r>
              <a:rPr dirty="0" sz="1300">
                <a:latin typeface="Times New Roman"/>
                <a:cs typeface="Times New Roman"/>
              </a:rPr>
              <a:t>the  stand-alone procedure that references a package construct remains</a:t>
            </a:r>
            <a:r>
              <a:rPr dirty="0" sz="1300" spc="-15">
                <a:latin typeface="Times New Roman"/>
                <a:cs typeface="Times New Roman"/>
              </a:rPr>
              <a:t> </a:t>
            </a:r>
            <a:r>
              <a:rPr dirty="0" sz="1300">
                <a:latin typeface="Times New Roman"/>
                <a:cs typeface="Times New Roman"/>
              </a:rPr>
              <a:t>valid.</a:t>
            </a:r>
            <a:endParaRPr sz="1300">
              <a:latin typeface="Times New Roman"/>
              <a:cs typeface="Times New Roman"/>
            </a:endParaRPr>
          </a:p>
          <a:p>
            <a:pPr marL="508000" marR="5080" indent="-248285">
              <a:lnSpc>
                <a:spcPts val="1560"/>
              </a:lnSpc>
              <a:spcBef>
                <a:spcPts val="5"/>
              </a:spcBef>
              <a:buChar char="•"/>
              <a:tabLst>
                <a:tab pos="507365" algn="l"/>
                <a:tab pos="508634" algn="l"/>
              </a:tabLst>
            </a:pPr>
            <a:r>
              <a:rPr dirty="0" sz="1300">
                <a:latin typeface="Times New Roman"/>
                <a:cs typeface="Times New Roman"/>
              </a:rPr>
              <a:t>If the package specification changes, then the outside procedure referencing a package  construct is invalidated, as is the package</a:t>
            </a:r>
            <a:r>
              <a:rPr dirty="0" sz="1300" spc="-15">
                <a:latin typeface="Times New Roman"/>
                <a:cs typeface="Times New Roman"/>
              </a:rPr>
              <a:t> </a:t>
            </a:r>
            <a:r>
              <a:rPr dirty="0" sz="1300">
                <a:latin typeface="Times New Roman"/>
                <a:cs typeface="Times New Roman"/>
              </a:rPr>
              <a:t>body.</a:t>
            </a:r>
            <a:endParaRPr sz="1300">
              <a:latin typeface="Times New Roman"/>
              <a:cs typeface="Times New Roman"/>
            </a:endParaRPr>
          </a:p>
        </p:txBody>
      </p:sp>
      <p:sp>
        <p:nvSpPr>
          <p:cNvPr id="28" name="object 2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2627566" y="1475422"/>
            <a:ext cx="3882390" cy="3503295"/>
            <a:chOff x="2627566" y="1475422"/>
            <a:chExt cx="3882390" cy="3503295"/>
          </a:xfrm>
        </p:grpSpPr>
        <p:sp>
          <p:nvSpPr>
            <p:cNvPr id="7" name="object 7"/>
            <p:cNvSpPr/>
            <p:nvPr/>
          </p:nvSpPr>
          <p:spPr>
            <a:xfrm>
              <a:off x="3321558" y="1485900"/>
              <a:ext cx="2494280" cy="3482340"/>
            </a:xfrm>
            <a:custGeom>
              <a:avLst/>
              <a:gdLst/>
              <a:ahLst/>
              <a:cxnLst/>
              <a:rect l="l" t="t" r="r" b="b"/>
              <a:pathLst>
                <a:path w="2494279" h="3482340">
                  <a:moveTo>
                    <a:pt x="2494026" y="0"/>
                  </a:moveTo>
                  <a:lnTo>
                    <a:pt x="0" y="0"/>
                  </a:lnTo>
                  <a:lnTo>
                    <a:pt x="0" y="3482340"/>
                  </a:lnTo>
                  <a:lnTo>
                    <a:pt x="2494026" y="3482340"/>
                  </a:lnTo>
                  <a:lnTo>
                    <a:pt x="2494026" y="0"/>
                  </a:lnTo>
                  <a:close/>
                </a:path>
              </a:pathLst>
            </a:custGeom>
            <a:solidFill>
              <a:srgbClr val="FF9900"/>
            </a:solidFill>
          </p:spPr>
          <p:txBody>
            <a:bodyPr wrap="square" lIns="0" tIns="0" rIns="0" bIns="0" rtlCol="0"/>
            <a:lstStyle/>
            <a:p/>
          </p:txBody>
        </p:sp>
        <p:sp>
          <p:nvSpPr>
            <p:cNvPr id="8" name="object 8"/>
            <p:cNvSpPr/>
            <p:nvPr/>
          </p:nvSpPr>
          <p:spPr>
            <a:xfrm>
              <a:off x="3321558" y="1485900"/>
              <a:ext cx="2494280" cy="3482340"/>
            </a:xfrm>
            <a:custGeom>
              <a:avLst/>
              <a:gdLst/>
              <a:ahLst/>
              <a:cxnLst/>
              <a:rect l="l" t="t" r="r" b="b"/>
              <a:pathLst>
                <a:path w="2494279" h="3482340">
                  <a:moveTo>
                    <a:pt x="2494026" y="0"/>
                  </a:moveTo>
                  <a:lnTo>
                    <a:pt x="0" y="0"/>
                  </a:lnTo>
                  <a:lnTo>
                    <a:pt x="0" y="3482340"/>
                  </a:lnTo>
                  <a:lnTo>
                    <a:pt x="2494026" y="3482340"/>
                  </a:lnTo>
                  <a:lnTo>
                    <a:pt x="2494026" y="0"/>
                  </a:lnTo>
                  <a:close/>
                </a:path>
              </a:pathLst>
            </a:custGeom>
            <a:ln w="20574">
              <a:solidFill>
                <a:srgbClr val="000000"/>
              </a:solidFill>
            </a:ln>
          </p:spPr>
          <p:txBody>
            <a:bodyPr wrap="square" lIns="0" tIns="0" rIns="0" bIns="0" rtlCol="0"/>
            <a:lstStyle/>
            <a:p/>
          </p:txBody>
        </p:sp>
        <p:sp>
          <p:nvSpPr>
            <p:cNvPr id="9" name="object 9"/>
            <p:cNvSpPr/>
            <p:nvPr/>
          </p:nvSpPr>
          <p:spPr>
            <a:xfrm>
              <a:off x="2638044" y="2843022"/>
              <a:ext cx="3861435" cy="1911350"/>
            </a:xfrm>
            <a:custGeom>
              <a:avLst/>
              <a:gdLst/>
              <a:ahLst/>
              <a:cxnLst/>
              <a:rect l="l" t="t" r="r" b="b"/>
              <a:pathLst>
                <a:path w="3861435" h="1911350">
                  <a:moveTo>
                    <a:pt x="3623309" y="0"/>
                  </a:moveTo>
                  <a:lnTo>
                    <a:pt x="237744" y="0"/>
                  </a:lnTo>
                  <a:lnTo>
                    <a:pt x="189679" y="4839"/>
                  </a:lnTo>
                  <a:lnTo>
                    <a:pt x="144982" y="18716"/>
                  </a:lnTo>
                  <a:lnTo>
                    <a:pt x="104588" y="40665"/>
                  </a:lnTo>
                  <a:lnTo>
                    <a:pt x="69437" y="69723"/>
                  </a:lnTo>
                  <a:lnTo>
                    <a:pt x="40464" y="104923"/>
                  </a:lnTo>
                  <a:lnTo>
                    <a:pt x="18609" y="145303"/>
                  </a:lnTo>
                  <a:lnTo>
                    <a:pt x="4808" y="189898"/>
                  </a:lnTo>
                  <a:lnTo>
                    <a:pt x="0" y="237744"/>
                  </a:lnTo>
                  <a:lnTo>
                    <a:pt x="0" y="1673352"/>
                  </a:lnTo>
                  <a:lnTo>
                    <a:pt x="4808" y="1721197"/>
                  </a:lnTo>
                  <a:lnTo>
                    <a:pt x="18609" y="1765792"/>
                  </a:lnTo>
                  <a:lnTo>
                    <a:pt x="40464" y="1806172"/>
                  </a:lnTo>
                  <a:lnTo>
                    <a:pt x="69437" y="1841372"/>
                  </a:lnTo>
                  <a:lnTo>
                    <a:pt x="104588" y="1870430"/>
                  </a:lnTo>
                  <a:lnTo>
                    <a:pt x="144982" y="1892379"/>
                  </a:lnTo>
                  <a:lnTo>
                    <a:pt x="189679" y="1906256"/>
                  </a:lnTo>
                  <a:lnTo>
                    <a:pt x="237744" y="1911095"/>
                  </a:lnTo>
                  <a:lnTo>
                    <a:pt x="3623309" y="1911095"/>
                  </a:lnTo>
                  <a:lnTo>
                    <a:pt x="3671155" y="1906256"/>
                  </a:lnTo>
                  <a:lnTo>
                    <a:pt x="3715750" y="1892379"/>
                  </a:lnTo>
                  <a:lnTo>
                    <a:pt x="3756130" y="1870430"/>
                  </a:lnTo>
                  <a:lnTo>
                    <a:pt x="3791330" y="1841372"/>
                  </a:lnTo>
                  <a:lnTo>
                    <a:pt x="3820388" y="1806172"/>
                  </a:lnTo>
                  <a:lnTo>
                    <a:pt x="3842337" y="1765792"/>
                  </a:lnTo>
                  <a:lnTo>
                    <a:pt x="3856214" y="1721197"/>
                  </a:lnTo>
                  <a:lnTo>
                    <a:pt x="3861054" y="1673352"/>
                  </a:lnTo>
                  <a:lnTo>
                    <a:pt x="3861054" y="237744"/>
                  </a:lnTo>
                  <a:lnTo>
                    <a:pt x="3856214" y="189898"/>
                  </a:lnTo>
                  <a:lnTo>
                    <a:pt x="3842337" y="145303"/>
                  </a:lnTo>
                  <a:lnTo>
                    <a:pt x="3820388" y="104923"/>
                  </a:lnTo>
                  <a:lnTo>
                    <a:pt x="3791330" y="69723"/>
                  </a:lnTo>
                  <a:lnTo>
                    <a:pt x="3756130" y="40665"/>
                  </a:lnTo>
                  <a:lnTo>
                    <a:pt x="3715750" y="18716"/>
                  </a:lnTo>
                  <a:lnTo>
                    <a:pt x="3671155" y="4839"/>
                  </a:lnTo>
                  <a:lnTo>
                    <a:pt x="3623309" y="0"/>
                  </a:lnTo>
                  <a:close/>
                </a:path>
              </a:pathLst>
            </a:custGeom>
            <a:solidFill>
              <a:srgbClr val="99CCFF"/>
            </a:solidFill>
          </p:spPr>
          <p:txBody>
            <a:bodyPr wrap="square" lIns="0" tIns="0" rIns="0" bIns="0" rtlCol="0"/>
            <a:lstStyle/>
            <a:p/>
          </p:txBody>
        </p:sp>
        <p:sp>
          <p:nvSpPr>
            <p:cNvPr id="10" name="object 10"/>
            <p:cNvSpPr/>
            <p:nvPr/>
          </p:nvSpPr>
          <p:spPr>
            <a:xfrm>
              <a:off x="2638044" y="2843022"/>
              <a:ext cx="3861435" cy="1911350"/>
            </a:xfrm>
            <a:custGeom>
              <a:avLst/>
              <a:gdLst/>
              <a:ahLst/>
              <a:cxnLst/>
              <a:rect l="l" t="t" r="r" b="b"/>
              <a:pathLst>
                <a:path w="3861435" h="1911350">
                  <a:moveTo>
                    <a:pt x="237744" y="0"/>
                  </a:moveTo>
                  <a:lnTo>
                    <a:pt x="189679" y="4839"/>
                  </a:lnTo>
                  <a:lnTo>
                    <a:pt x="144982" y="18716"/>
                  </a:lnTo>
                  <a:lnTo>
                    <a:pt x="104588" y="40665"/>
                  </a:lnTo>
                  <a:lnTo>
                    <a:pt x="69437" y="69723"/>
                  </a:lnTo>
                  <a:lnTo>
                    <a:pt x="40464" y="104923"/>
                  </a:lnTo>
                  <a:lnTo>
                    <a:pt x="18609" y="145303"/>
                  </a:lnTo>
                  <a:lnTo>
                    <a:pt x="4808" y="189898"/>
                  </a:lnTo>
                  <a:lnTo>
                    <a:pt x="0" y="237744"/>
                  </a:lnTo>
                  <a:lnTo>
                    <a:pt x="0" y="1673352"/>
                  </a:lnTo>
                  <a:lnTo>
                    <a:pt x="4808" y="1721197"/>
                  </a:lnTo>
                  <a:lnTo>
                    <a:pt x="18609" y="1765792"/>
                  </a:lnTo>
                  <a:lnTo>
                    <a:pt x="40464" y="1806172"/>
                  </a:lnTo>
                  <a:lnTo>
                    <a:pt x="69437" y="1841372"/>
                  </a:lnTo>
                  <a:lnTo>
                    <a:pt x="104588" y="1870430"/>
                  </a:lnTo>
                  <a:lnTo>
                    <a:pt x="144982" y="1892379"/>
                  </a:lnTo>
                  <a:lnTo>
                    <a:pt x="189679" y="1906256"/>
                  </a:lnTo>
                  <a:lnTo>
                    <a:pt x="237744" y="1911095"/>
                  </a:lnTo>
                  <a:lnTo>
                    <a:pt x="3623309" y="1911095"/>
                  </a:lnTo>
                  <a:lnTo>
                    <a:pt x="3671155" y="1906256"/>
                  </a:lnTo>
                  <a:lnTo>
                    <a:pt x="3715750" y="1892379"/>
                  </a:lnTo>
                  <a:lnTo>
                    <a:pt x="3756130" y="1870430"/>
                  </a:lnTo>
                  <a:lnTo>
                    <a:pt x="3791330" y="1841372"/>
                  </a:lnTo>
                  <a:lnTo>
                    <a:pt x="3820388" y="1806172"/>
                  </a:lnTo>
                  <a:lnTo>
                    <a:pt x="3842337" y="1765792"/>
                  </a:lnTo>
                  <a:lnTo>
                    <a:pt x="3856214" y="1721197"/>
                  </a:lnTo>
                  <a:lnTo>
                    <a:pt x="3861054" y="1673352"/>
                  </a:lnTo>
                  <a:lnTo>
                    <a:pt x="3861054" y="237744"/>
                  </a:lnTo>
                  <a:lnTo>
                    <a:pt x="3856214" y="189898"/>
                  </a:lnTo>
                  <a:lnTo>
                    <a:pt x="3842337" y="145303"/>
                  </a:lnTo>
                  <a:lnTo>
                    <a:pt x="3820388" y="104923"/>
                  </a:lnTo>
                  <a:lnTo>
                    <a:pt x="3791330" y="69723"/>
                  </a:lnTo>
                  <a:lnTo>
                    <a:pt x="3756130" y="40665"/>
                  </a:lnTo>
                  <a:lnTo>
                    <a:pt x="3715750" y="18716"/>
                  </a:lnTo>
                  <a:lnTo>
                    <a:pt x="3671155" y="4839"/>
                  </a:lnTo>
                  <a:lnTo>
                    <a:pt x="3623309" y="0"/>
                  </a:lnTo>
                  <a:lnTo>
                    <a:pt x="237744"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2894838" y="3032251"/>
            <a:ext cx="111379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Package</a:t>
            </a:r>
            <a:r>
              <a:rPr dirty="0" sz="1300" spc="-60" b="1">
                <a:latin typeface="Arial"/>
                <a:cs typeface="Arial"/>
              </a:rPr>
              <a:t> </a:t>
            </a:r>
            <a:r>
              <a:rPr dirty="0" sz="1300" spc="-10" b="1">
                <a:latin typeface="Arial"/>
                <a:cs typeface="Arial"/>
              </a:rPr>
              <a:t>body</a:t>
            </a:r>
            <a:endParaRPr sz="1300">
              <a:latin typeface="Arial"/>
              <a:cs typeface="Arial"/>
            </a:endParaRPr>
          </a:p>
        </p:txBody>
      </p:sp>
      <p:grpSp>
        <p:nvGrpSpPr>
          <p:cNvPr id="12" name="object 12"/>
          <p:cNvGrpSpPr/>
          <p:nvPr/>
        </p:nvGrpSpPr>
        <p:grpSpPr>
          <a:xfrm>
            <a:off x="3385756" y="3544252"/>
            <a:ext cx="1779270" cy="895985"/>
            <a:chOff x="3385756" y="3544252"/>
            <a:chExt cx="1779270" cy="895985"/>
          </a:xfrm>
        </p:grpSpPr>
        <p:sp>
          <p:nvSpPr>
            <p:cNvPr id="13" name="object 13"/>
            <p:cNvSpPr/>
            <p:nvPr/>
          </p:nvSpPr>
          <p:spPr>
            <a:xfrm>
              <a:off x="3396234" y="3554730"/>
              <a:ext cx="1758314" cy="875030"/>
            </a:xfrm>
            <a:custGeom>
              <a:avLst/>
              <a:gdLst/>
              <a:ahLst/>
              <a:cxnLst/>
              <a:rect l="l" t="t" r="r" b="b"/>
              <a:pathLst>
                <a:path w="1758314" h="875029">
                  <a:moveTo>
                    <a:pt x="1757934" y="0"/>
                  </a:moveTo>
                  <a:lnTo>
                    <a:pt x="0" y="0"/>
                  </a:lnTo>
                  <a:lnTo>
                    <a:pt x="0" y="874776"/>
                  </a:lnTo>
                  <a:lnTo>
                    <a:pt x="1757934" y="874776"/>
                  </a:lnTo>
                  <a:lnTo>
                    <a:pt x="1757934" y="0"/>
                  </a:lnTo>
                  <a:close/>
                </a:path>
              </a:pathLst>
            </a:custGeom>
            <a:solidFill>
              <a:srgbClr val="FFCC99"/>
            </a:solidFill>
          </p:spPr>
          <p:txBody>
            <a:bodyPr wrap="square" lIns="0" tIns="0" rIns="0" bIns="0" rtlCol="0"/>
            <a:lstStyle/>
            <a:p/>
          </p:txBody>
        </p:sp>
        <p:sp>
          <p:nvSpPr>
            <p:cNvPr id="14" name="object 14"/>
            <p:cNvSpPr/>
            <p:nvPr/>
          </p:nvSpPr>
          <p:spPr>
            <a:xfrm>
              <a:off x="3396234" y="3554730"/>
              <a:ext cx="1758314" cy="875030"/>
            </a:xfrm>
            <a:custGeom>
              <a:avLst/>
              <a:gdLst/>
              <a:ahLst/>
              <a:cxnLst/>
              <a:rect l="l" t="t" r="r" b="b"/>
              <a:pathLst>
                <a:path w="1758314" h="875029">
                  <a:moveTo>
                    <a:pt x="1757934" y="0"/>
                  </a:moveTo>
                  <a:lnTo>
                    <a:pt x="0" y="0"/>
                  </a:lnTo>
                  <a:lnTo>
                    <a:pt x="0" y="874776"/>
                  </a:lnTo>
                  <a:lnTo>
                    <a:pt x="1757934" y="874776"/>
                  </a:lnTo>
                  <a:lnTo>
                    <a:pt x="1757934" y="0"/>
                  </a:lnTo>
                  <a:close/>
                </a:path>
              </a:pathLst>
            </a:custGeom>
            <a:ln w="20574">
              <a:solidFill>
                <a:srgbClr val="000000"/>
              </a:solidFill>
            </a:ln>
          </p:spPr>
          <p:txBody>
            <a:bodyPr wrap="square" lIns="0" tIns="0" rIns="0" bIns="0" rtlCol="0"/>
            <a:lstStyle/>
            <a:p/>
          </p:txBody>
        </p:sp>
      </p:grpSp>
      <p:sp>
        <p:nvSpPr>
          <p:cNvPr id="15" name="object 15"/>
          <p:cNvSpPr txBox="1"/>
          <p:nvPr/>
        </p:nvSpPr>
        <p:spPr>
          <a:xfrm>
            <a:off x="3472434" y="3790441"/>
            <a:ext cx="986155" cy="419100"/>
          </a:xfrm>
          <a:prstGeom prst="rect">
            <a:avLst/>
          </a:prstGeom>
        </p:spPr>
        <p:txBody>
          <a:bodyPr wrap="square" lIns="0" tIns="19050" rIns="0" bIns="0" rtlCol="0" vert="horz">
            <a:spAutoFit/>
          </a:bodyPr>
          <a:lstStyle/>
          <a:p>
            <a:pPr marR="5080">
              <a:lnSpc>
                <a:spcPts val="1550"/>
              </a:lnSpc>
              <a:spcBef>
                <a:spcPts val="150"/>
              </a:spcBef>
            </a:pPr>
            <a:r>
              <a:rPr dirty="0" sz="1300" spc="-10" b="1">
                <a:latin typeface="Arial"/>
                <a:cs typeface="Arial"/>
              </a:rPr>
              <a:t>Procedure</a:t>
            </a:r>
            <a:r>
              <a:rPr dirty="0" sz="1300" spc="-75" b="1">
                <a:latin typeface="Arial"/>
                <a:cs typeface="Arial"/>
              </a:rPr>
              <a:t> </a:t>
            </a:r>
            <a:r>
              <a:rPr dirty="0" sz="1300" spc="-10" b="1">
                <a:latin typeface="Arial"/>
                <a:cs typeface="Arial"/>
              </a:rPr>
              <a:t>A  definition</a:t>
            </a:r>
            <a:endParaRPr sz="1300">
              <a:latin typeface="Arial"/>
              <a:cs typeface="Arial"/>
            </a:endParaRPr>
          </a:p>
        </p:txBody>
      </p:sp>
      <p:grpSp>
        <p:nvGrpSpPr>
          <p:cNvPr id="16" name="object 16"/>
          <p:cNvGrpSpPr/>
          <p:nvPr/>
        </p:nvGrpSpPr>
        <p:grpSpPr>
          <a:xfrm>
            <a:off x="2627566" y="1697164"/>
            <a:ext cx="3882390" cy="992505"/>
            <a:chOff x="2627566" y="1697164"/>
            <a:chExt cx="3882390" cy="992505"/>
          </a:xfrm>
        </p:grpSpPr>
        <p:sp>
          <p:nvSpPr>
            <p:cNvPr id="17" name="object 17"/>
            <p:cNvSpPr/>
            <p:nvPr/>
          </p:nvSpPr>
          <p:spPr>
            <a:xfrm>
              <a:off x="2638044" y="1707641"/>
              <a:ext cx="3861435" cy="971550"/>
            </a:xfrm>
            <a:custGeom>
              <a:avLst/>
              <a:gdLst/>
              <a:ahLst/>
              <a:cxnLst/>
              <a:rect l="l" t="t" r="r" b="b"/>
              <a:pathLst>
                <a:path w="3861435" h="971550">
                  <a:moveTo>
                    <a:pt x="3739896" y="0"/>
                  </a:moveTo>
                  <a:lnTo>
                    <a:pt x="120395" y="0"/>
                  </a:lnTo>
                  <a:lnTo>
                    <a:pt x="73616" y="9489"/>
                  </a:lnTo>
                  <a:lnTo>
                    <a:pt x="35337" y="35337"/>
                  </a:lnTo>
                  <a:lnTo>
                    <a:pt x="9489" y="73616"/>
                  </a:lnTo>
                  <a:lnTo>
                    <a:pt x="0" y="120396"/>
                  </a:lnTo>
                  <a:lnTo>
                    <a:pt x="0" y="851154"/>
                  </a:lnTo>
                  <a:lnTo>
                    <a:pt x="9489" y="897933"/>
                  </a:lnTo>
                  <a:lnTo>
                    <a:pt x="35337" y="936212"/>
                  </a:lnTo>
                  <a:lnTo>
                    <a:pt x="73616" y="962060"/>
                  </a:lnTo>
                  <a:lnTo>
                    <a:pt x="120395" y="971550"/>
                  </a:lnTo>
                  <a:lnTo>
                    <a:pt x="3739896" y="971550"/>
                  </a:lnTo>
                  <a:lnTo>
                    <a:pt x="3787116" y="962060"/>
                  </a:lnTo>
                  <a:lnTo>
                    <a:pt x="3825621" y="936212"/>
                  </a:lnTo>
                  <a:lnTo>
                    <a:pt x="3851552" y="897933"/>
                  </a:lnTo>
                  <a:lnTo>
                    <a:pt x="3861054" y="851154"/>
                  </a:lnTo>
                  <a:lnTo>
                    <a:pt x="3861054" y="120396"/>
                  </a:lnTo>
                  <a:lnTo>
                    <a:pt x="3851552" y="73616"/>
                  </a:lnTo>
                  <a:lnTo>
                    <a:pt x="3825621" y="35337"/>
                  </a:lnTo>
                  <a:lnTo>
                    <a:pt x="3787116" y="9489"/>
                  </a:lnTo>
                  <a:lnTo>
                    <a:pt x="3739896" y="0"/>
                  </a:lnTo>
                  <a:close/>
                </a:path>
              </a:pathLst>
            </a:custGeom>
            <a:solidFill>
              <a:srgbClr val="99CCFF"/>
            </a:solidFill>
          </p:spPr>
          <p:txBody>
            <a:bodyPr wrap="square" lIns="0" tIns="0" rIns="0" bIns="0" rtlCol="0"/>
            <a:lstStyle/>
            <a:p/>
          </p:txBody>
        </p:sp>
        <p:sp>
          <p:nvSpPr>
            <p:cNvPr id="18" name="object 18"/>
            <p:cNvSpPr/>
            <p:nvPr/>
          </p:nvSpPr>
          <p:spPr>
            <a:xfrm>
              <a:off x="2638044" y="1707641"/>
              <a:ext cx="3861435" cy="971550"/>
            </a:xfrm>
            <a:custGeom>
              <a:avLst/>
              <a:gdLst/>
              <a:ahLst/>
              <a:cxnLst/>
              <a:rect l="l" t="t" r="r" b="b"/>
              <a:pathLst>
                <a:path w="3861435" h="971550">
                  <a:moveTo>
                    <a:pt x="120395" y="0"/>
                  </a:moveTo>
                  <a:lnTo>
                    <a:pt x="73616" y="9489"/>
                  </a:lnTo>
                  <a:lnTo>
                    <a:pt x="35337" y="35337"/>
                  </a:lnTo>
                  <a:lnTo>
                    <a:pt x="9489" y="73616"/>
                  </a:lnTo>
                  <a:lnTo>
                    <a:pt x="0" y="120396"/>
                  </a:lnTo>
                  <a:lnTo>
                    <a:pt x="0" y="851154"/>
                  </a:lnTo>
                  <a:lnTo>
                    <a:pt x="9489" y="897933"/>
                  </a:lnTo>
                  <a:lnTo>
                    <a:pt x="35337" y="936212"/>
                  </a:lnTo>
                  <a:lnTo>
                    <a:pt x="73616" y="962060"/>
                  </a:lnTo>
                  <a:lnTo>
                    <a:pt x="120395" y="971550"/>
                  </a:lnTo>
                  <a:lnTo>
                    <a:pt x="3739896" y="971550"/>
                  </a:lnTo>
                  <a:lnTo>
                    <a:pt x="3787116" y="962060"/>
                  </a:lnTo>
                  <a:lnTo>
                    <a:pt x="3825621" y="936212"/>
                  </a:lnTo>
                  <a:lnTo>
                    <a:pt x="3851552" y="897933"/>
                  </a:lnTo>
                  <a:lnTo>
                    <a:pt x="3861054" y="851154"/>
                  </a:lnTo>
                  <a:lnTo>
                    <a:pt x="3861054" y="120396"/>
                  </a:lnTo>
                  <a:lnTo>
                    <a:pt x="3851552" y="73616"/>
                  </a:lnTo>
                  <a:lnTo>
                    <a:pt x="3825621" y="35337"/>
                  </a:lnTo>
                  <a:lnTo>
                    <a:pt x="3787116" y="9489"/>
                  </a:lnTo>
                  <a:lnTo>
                    <a:pt x="3739896" y="0"/>
                  </a:lnTo>
                  <a:lnTo>
                    <a:pt x="120395" y="0"/>
                  </a:lnTo>
                  <a:close/>
                </a:path>
              </a:pathLst>
            </a:custGeom>
            <a:ln w="20574">
              <a:solidFill>
                <a:srgbClr val="000000"/>
              </a:solidFill>
            </a:ln>
          </p:spPr>
          <p:txBody>
            <a:bodyPr wrap="square" lIns="0" tIns="0" rIns="0" bIns="0" rtlCol="0"/>
            <a:lstStyle/>
            <a:p/>
          </p:txBody>
        </p:sp>
      </p:grpSp>
      <p:sp>
        <p:nvSpPr>
          <p:cNvPr id="19" name="object 19"/>
          <p:cNvSpPr txBox="1"/>
          <p:nvPr/>
        </p:nvSpPr>
        <p:spPr>
          <a:xfrm>
            <a:off x="3419094" y="2122170"/>
            <a:ext cx="1758314" cy="394335"/>
          </a:xfrm>
          <a:prstGeom prst="rect">
            <a:avLst/>
          </a:prstGeom>
          <a:solidFill>
            <a:srgbClr val="FFCC99"/>
          </a:solidFill>
          <a:ln w="20574">
            <a:solidFill>
              <a:srgbClr val="000000"/>
            </a:solidFill>
          </a:ln>
        </p:spPr>
        <p:txBody>
          <a:bodyPr wrap="square" lIns="0" tIns="2540" rIns="0" bIns="0" rtlCol="0" vert="horz">
            <a:spAutoFit/>
          </a:bodyPr>
          <a:lstStyle/>
          <a:p>
            <a:pPr marL="76200" marR="701040">
              <a:lnSpc>
                <a:spcPts val="1550"/>
              </a:lnSpc>
              <a:spcBef>
                <a:spcPts val="20"/>
              </a:spcBef>
            </a:pPr>
            <a:r>
              <a:rPr dirty="0" sz="1300" spc="-10" b="1">
                <a:latin typeface="Arial"/>
                <a:cs typeface="Arial"/>
              </a:rPr>
              <a:t>Procedure</a:t>
            </a:r>
            <a:r>
              <a:rPr dirty="0" sz="1300" spc="-75" b="1">
                <a:latin typeface="Arial"/>
                <a:cs typeface="Arial"/>
              </a:rPr>
              <a:t> </a:t>
            </a:r>
            <a:r>
              <a:rPr dirty="0" sz="1300" spc="-10" b="1">
                <a:latin typeface="Arial"/>
                <a:cs typeface="Arial"/>
              </a:rPr>
              <a:t>A  declaration</a:t>
            </a:r>
            <a:endParaRPr sz="1300">
              <a:latin typeface="Arial"/>
              <a:cs typeface="Arial"/>
            </a:endParaRPr>
          </a:p>
        </p:txBody>
      </p:sp>
      <p:sp>
        <p:nvSpPr>
          <p:cNvPr id="20" name="object 20"/>
          <p:cNvSpPr txBox="1"/>
          <p:nvPr/>
        </p:nvSpPr>
        <p:spPr>
          <a:xfrm>
            <a:off x="2885682" y="1778818"/>
            <a:ext cx="17214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Package</a:t>
            </a:r>
            <a:r>
              <a:rPr dirty="0" sz="1300" spc="-55" b="1">
                <a:latin typeface="Arial"/>
                <a:cs typeface="Arial"/>
              </a:rPr>
              <a:t> </a:t>
            </a:r>
            <a:r>
              <a:rPr dirty="0" sz="1300" spc="-10" b="1">
                <a:latin typeface="Arial"/>
                <a:cs typeface="Arial"/>
              </a:rPr>
              <a:t>specification</a:t>
            </a:r>
            <a:endParaRPr sz="1300">
              <a:latin typeface="Arial"/>
              <a:cs typeface="Arial"/>
            </a:endParaRPr>
          </a:p>
        </p:txBody>
      </p:sp>
      <p:sp>
        <p:nvSpPr>
          <p:cNvPr id="21" name="object 21"/>
          <p:cNvSpPr txBox="1"/>
          <p:nvPr/>
        </p:nvSpPr>
        <p:spPr>
          <a:xfrm>
            <a:off x="5618203" y="2076007"/>
            <a:ext cx="403860" cy="222250"/>
          </a:xfrm>
          <a:prstGeom prst="rect">
            <a:avLst/>
          </a:prstGeom>
        </p:spPr>
        <p:txBody>
          <a:bodyPr wrap="square" lIns="0" tIns="11430" rIns="0" bIns="0" rtlCol="0" vert="horz">
            <a:spAutoFit/>
          </a:bodyPr>
          <a:lstStyle/>
          <a:p>
            <a:pPr>
              <a:lnSpc>
                <a:spcPct val="100000"/>
              </a:lnSpc>
              <a:spcBef>
                <a:spcPts val="90"/>
              </a:spcBef>
            </a:pPr>
            <a:r>
              <a:rPr dirty="0" sz="1300" spc="-10" b="1">
                <a:solidFill>
                  <a:srgbClr val="FF0000"/>
                </a:solidFill>
                <a:latin typeface="Arial"/>
                <a:cs typeface="Arial"/>
              </a:rPr>
              <a:t>Valid</a:t>
            </a:r>
            <a:endParaRPr sz="1300">
              <a:latin typeface="Arial"/>
              <a:cs typeface="Arial"/>
            </a:endParaRPr>
          </a:p>
        </p:txBody>
      </p:sp>
      <p:sp>
        <p:nvSpPr>
          <p:cNvPr id="22" name="object 22"/>
          <p:cNvSpPr txBox="1"/>
          <p:nvPr/>
        </p:nvSpPr>
        <p:spPr>
          <a:xfrm>
            <a:off x="2119122" y="873506"/>
            <a:ext cx="350964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Packages and</a:t>
            </a:r>
            <a:r>
              <a:rPr dirty="0" sz="2000" spc="-45" b="1">
                <a:latin typeface="Arial"/>
                <a:cs typeface="Arial"/>
              </a:rPr>
              <a:t> </a:t>
            </a:r>
            <a:r>
              <a:rPr dirty="0" sz="2000" b="1">
                <a:latin typeface="Arial"/>
                <a:cs typeface="Arial"/>
              </a:rPr>
              <a:t>Dependencies</a:t>
            </a:r>
            <a:endParaRPr sz="2000">
              <a:latin typeface="Arial"/>
              <a:cs typeface="Arial"/>
            </a:endParaRPr>
          </a:p>
        </p:txBody>
      </p:sp>
      <p:sp>
        <p:nvSpPr>
          <p:cNvPr id="23" name="object 23"/>
          <p:cNvSpPr txBox="1"/>
          <p:nvPr/>
        </p:nvSpPr>
        <p:spPr>
          <a:xfrm>
            <a:off x="1277111" y="3551682"/>
            <a:ext cx="1029969" cy="950594"/>
          </a:xfrm>
          <a:prstGeom prst="rect">
            <a:avLst/>
          </a:prstGeom>
          <a:solidFill>
            <a:srgbClr val="FFCC99"/>
          </a:solidFill>
          <a:ln w="20574">
            <a:solidFill>
              <a:srgbClr val="000000"/>
            </a:solidFill>
          </a:ln>
        </p:spPr>
        <p:txBody>
          <a:bodyPr wrap="square" lIns="0" tIns="6350" rIns="0" bIns="0" rtlCol="0" vert="horz">
            <a:spAutoFit/>
          </a:bodyPr>
          <a:lstStyle/>
          <a:p>
            <a:pPr>
              <a:lnSpc>
                <a:spcPct val="100000"/>
              </a:lnSpc>
              <a:spcBef>
                <a:spcPts val="50"/>
              </a:spcBef>
            </a:pPr>
            <a:endParaRPr sz="1950">
              <a:latin typeface="Times New Roman"/>
              <a:cs typeface="Times New Roman"/>
            </a:endParaRPr>
          </a:p>
          <a:p>
            <a:pPr marL="114935" marR="40005" indent="-69215">
              <a:lnSpc>
                <a:spcPts val="1460"/>
              </a:lnSpc>
            </a:pPr>
            <a:r>
              <a:rPr dirty="0" sz="1300" spc="-15" b="1">
                <a:latin typeface="Arial"/>
                <a:cs typeface="Arial"/>
              </a:rPr>
              <a:t>S</a:t>
            </a:r>
            <a:r>
              <a:rPr dirty="0" sz="1300" spc="-5" b="1">
                <a:latin typeface="Arial"/>
                <a:cs typeface="Arial"/>
              </a:rPr>
              <a:t>ta</a:t>
            </a:r>
            <a:r>
              <a:rPr dirty="0" sz="1300" spc="-15" b="1">
                <a:latin typeface="Arial"/>
                <a:cs typeface="Arial"/>
              </a:rPr>
              <a:t>nd</a:t>
            </a:r>
            <a:r>
              <a:rPr dirty="0" sz="1300" spc="-5" b="1">
                <a:latin typeface="Arial"/>
                <a:cs typeface="Arial"/>
              </a:rPr>
              <a:t>-</a:t>
            </a:r>
            <a:r>
              <a:rPr dirty="0" sz="1300" spc="-15" b="1">
                <a:latin typeface="Arial"/>
                <a:cs typeface="Arial"/>
              </a:rPr>
              <a:t>a</a:t>
            </a:r>
            <a:r>
              <a:rPr dirty="0" sz="1300" spc="-5" b="1">
                <a:latin typeface="Arial"/>
                <a:cs typeface="Arial"/>
              </a:rPr>
              <a:t>l</a:t>
            </a:r>
            <a:r>
              <a:rPr dirty="0" sz="1300" spc="-10" b="1">
                <a:latin typeface="Arial"/>
                <a:cs typeface="Arial"/>
              </a:rPr>
              <a:t>one  </a:t>
            </a:r>
            <a:r>
              <a:rPr dirty="0" sz="1300" spc="-15" b="1">
                <a:latin typeface="Arial"/>
                <a:cs typeface="Arial"/>
              </a:rPr>
              <a:t>procedure</a:t>
            </a:r>
            <a:endParaRPr sz="1300">
              <a:latin typeface="Arial"/>
              <a:cs typeface="Arial"/>
            </a:endParaRPr>
          </a:p>
        </p:txBody>
      </p:sp>
      <p:sp>
        <p:nvSpPr>
          <p:cNvPr id="24" name="object 24"/>
          <p:cNvSpPr txBox="1"/>
          <p:nvPr/>
        </p:nvSpPr>
        <p:spPr>
          <a:xfrm>
            <a:off x="1399119" y="4490788"/>
            <a:ext cx="766445" cy="400050"/>
          </a:xfrm>
          <a:prstGeom prst="rect">
            <a:avLst/>
          </a:prstGeom>
        </p:spPr>
        <p:txBody>
          <a:bodyPr wrap="square" lIns="0" tIns="34290" rIns="0" bIns="0" rtlCol="0" vert="horz">
            <a:spAutoFit/>
          </a:bodyPr>
          <a:lstStyle/>
          <a:p>
            <a:pPr marL="40005" marR="5080" indent="-40640">
              <a:lnSpc>
                <a:spcPts val="1400"/>
              </a:lnSpc>
              <a:spcBef>
                <a:spcPts val="270"/>
              </a:spcBef>
            </a:pPr>
            <a:r>
              <a:rPr dirty="0" sz="1300" spc="-10" b="1">
                <a:latin typeface="Arial"/>
                <a:cs typeface="Arial"/>
              </a:rPr>
              <a:t>Definition  </a:t>
            </a:r>
            <a:r>
              <a:rPr dirty="0" sz="1300" spc="-10" b="1">
                <a:latin typeface="Arial"/>
                <a:cs typeface="Arial"/>
              </a:rPr>
              <a:t>changed</a:t>
            </a:r>
            <a:endParaRPr sz="1300">
              <a:latin typeface="Arial"/>
              <a:cs typeface="Arial"/>
            </a:endParaRPr>
          </a:p>
        </p:txBody>
      </p:sp>
      <p:grpSp>
        <p:nvGrpSpPr>
          <p:cNvPr id="25" name="object 25"/>
          <p:cNvGrpSpPr/>
          <p:nvPr/>
        </p:nvGrpSpPr>
        <p:grpSpPr>
          <a:xfrm>
            <a:off x="2306573" y="4012691"/>
            <a:ext cx="1089660" cy="66675"/>
            <a:chOff x="2306573" y="4012691"/>
            <a:chExt cx="1089660" cy="66675"/>
          </a:xfrm>
        </p:grpSpPr>
        <p:sp>
          <p:nvSpPr>
            <p:cNvPr id="26" name="object 26"/>
            <p:cNvSpPr/>
            <p:nvPr/>
          </p:nvSpPr>
          <p:spPr>
            <a:xfrm>
              <a:off x="2371343" y="4045457"/>
              <a:ext cx="1024890" cy="0"/>
            </a:xfrm>
            <a:custGeom>
              <a:avLst/>
              <a:gdLst/>
              <a:ahLst/>
              <a:cxnLst/>
              <a:rect l="l" t="t" r="r" b="b"/>
              <a:pathLst>
                <a:path w="1024889" h="0">
                  <a:moveTo>
                    <a:pt x="1024889" y="0"/>
                  </a:moveTo>
                  <a:lnTo>
                    <a:pt x="0" y="0"/>
                  </a:lnTo>
                </a:path>
              </a:pathLst>
            </a:custGeom>
            <a:ln w="20574">
              <a:solidFill>
                <a:srgbClr val="000000"/>
              </a:solidFill>
            </a:ln>
          </p:spPr>
          <p:txBody>
            <a:bodyPr wrap="square" lIns="0" tIns="0" rIns="0" bIns="0" rtlCol="0"/>
            <a:lstStyle/>
            <a:p/>
          </p:txBody>
        </p:sp>
        <p:sp>
          <p:nvSpPr>
            <p:cNvPr id="27" name="object 27"/>
            <p:cNvSpPr/>
            <p:nvPr/>
          </p:nvSpPr>
          <p:spPr>
            <a:xfrm>
              <a:off x="2306573" y="4012691"/>
              <a:ext cx="67310" cy="66675"/>
            </a:xfrm>
            <a:custGeom>
              <a:avLst/>
              <a:gdLst/>
              <a:ahLst/>
              <a:cxnLst/>
              <a:rect l="l" t="t" r="r" b="b"/>
              <a:pathLst>
                <a:path w="67310" h="66675">
                  <a:moveTo>
                    <a:pt x="67056" y="0"/>
                  </a:moveTo>
                  <a:lnTo>
                    <a:pt x="0" y="33528"/>
                  </a:lnTo>
                  <a:lnTo>
                    <a:pt x="67056" y="66294"/>
                  </a:lnTo>
                  <a:lnTo>
                    <a:pt x="67056" y="0"/>
                  </a:lnTo>
                  <a:close/>
                </a:path>
              </a:pathLst>
            </a:custGeom>
            <a:solidFill>
              <a:srgbClr val="000000"/>
            </a:solidFill>
          </p:spPr>
          <p:txBody>
            <a:bodyPr wrap="square" lIns="0" tIns="0" rIns="0" bIns="0" rtlCol="0"/>
            <a:lstStyle/>
            <a:p/>
          </p:txBody>
        </p:sp>
      </p:grpSp>
      <p:sp>
        <p:nvSpPr>
          <p:cNvPr id="28" name="object 28"/>
          <p:cNvSpPr txBox="1"/>
          <p:nvPr/>
        </p:nvSpPr>
        <p:spPr>
          <a:xfrm>
            <a:off x="5554217" y="3874261"/>
            <a:ext cx="531495" cy="222250"/>
          </a:xfrm>
          <a:prstGeom prst="rect">
            <a:avLst/>
          </a:prstGeom>
        </p:spPr>
        <p:txBody>
          <a:bodyPr wrap="square" lIns="0" tIns="11430" rIns="0" bIns="0" rtlCol="0" vert="horz">
            <a:spAutoFit/>
          </a:bodyPr>
          <a:lstStyle/>
          <a:p>
            <a:pPr>
              <a:lnSpc>
                <a:spcPct val="100000"/>
              </a:lnSpc>
              <a:spcBef>
                <a:spcPts val="90"/>
              </a:spcBef>
            </a:pPr>
            <a:r>
              <a:rPr dirty="0" sz="1300" spc="-10" b="1">
                <a:solidFill>
                  <a:srgbClr val="FF0000"/>
                </a:solidFill>
                <a:latin typeface="Arial"/>
                <a:cs typeface="Arial"/>
              </a:rPr>
              <a:t>Invalid</a:t>
            </a:r>
            <a:endParaRPr sz="1300">
              <a:latin typeface="Arial"/>
              <a:cs typeface="Arial"/>
            </a:endParaRPr>
          </a:p>
        </p:txBody>
      </p:sp>
      <p:sp>
        <p:nvSpPr>
          <p:cNvPr id="31" name="object 3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2" name="object 32"/>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2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225">
                <a:latin typeface="Garuda"/>
                <a:cs typeface="Garuda"/>
              </a:rPr>
              <a:t>C</a:t>
            </a:r>
            <a:r>
              <a:rPr dirty="0" baseline="4629" sz="1800" spc="-337" b="1">
                <a:latin typeface="Arial"/>
                <a:cs typeface="Arial"/>
              </a:rPr>
              <a:t>8</a:t>
            </a:r>
            <a:r>
              <a:rPr dirty="0" sz="800" spc="-225">
                <a:latin typeface="Garuda"/>
                <a:cs typeface="Garuda"/>
              </a:rPr>
              <a:t>on</a:t>
            </a:r>
            <a:r>
              <a:rPr dirty="0" baseline="4629" sz="1800" spc="-337" b="1">
                <a:latin typeface="Arial"/>
                <a:cs typeface="Arial"/>
              </a:rPr>
              <a:t>-</a:t>
            </a:r>
            <a:r>
              <a:rPr dirty="0" sz="800" spc="-225">
                <a:latin typeface="Garuda"/>
                <a:cs typeface="Garuda"/>
              </a:rPr>
              <a:t>t</a:t>
            </a:r>
            <a:r>
              <a:rPr dirty="0" baseline="4629" sz="1800" spc="-337" b="1">
                <a:latin typeface="Arial"/>
                <a:cs typeface="Arial"/>
              </a:rPr>
              <a:t>3</a:t>
            </a:r>
            <a:r>
              <a:rPr dirty="0" sz="800" spc="-225">
                <a:latin typeface="Garuda"/>
                <a:cs typeface="Garuda"/>
              </a:rPr>
              <a:t>a</a:t>
            </a:r>
            <a:r>
              <a:rPr dirty="0" baseline="4629" sz="1800" spc="-337" b="1">
                <a:latin typeface="Arial"/>
                <a:cs typeface="Arial"/>
              </a:rPr>
              <a:t>0</a:t>
            </a:r>
            <a:r>
              <a:rPr dirty="0" sz="800" spc="-22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9" name="object 29"/>
          <p:cNvSpPr txBox="1"/>
          <p:nvPr/>
        </p:nvSpPr>
        <p:spPr>
          <a:xfrm>
            <a:off x="731012" y="5608160"/>
            <a:ext cx="6010910" cy="909955"/>
          </a:xfrm>
          <a:prstGeom prst="rect">
            <a:avLst/>
          </a:prstGeom>
        </p:spPr>
        <p:txBody>
          <a:bodyPr wrap="square" lIns="0" tIns="59055" rIns="0" bIns="0" rtlCol="0" vert="horz">
            <a:spAutoFit/>
          </a:bodyPr>
          <a:lstStyle/>
          <a:p>
            <a:pPr marL="12700">
              <a:lnSpc>
                <a:spcPct val="100000"/>
              </a:lnSpc>
              <a:spcBef>
                <a:spcPts val="465"/>
              </a:spcBef>
            </a:pPr>
            <a:r>
              <a:rPr dirty="0" sz="1300" b="1">
                <a:latin typeface="Arial"/>
                <a:cs typeface="Arial"/>
              </a:rPr>
              <a:t>Managing </a:t>
            </a:r>
            <a:r>
              <a:rPr dirty="0" sz="1300" spc="-5" b="1">
                <a:latin typeface="Arial"/>
                <a:cs typeface="Arial"/>
              </a:rPr>
              <a:t>Dependencies </a:t>
            </a:r>
            <a:r>
              <a:rPr dirty="0" sz="1300" b="1">
                <a:latin typeface="Arial"/>
                <a:cs typeface="Arial"/>
              </a:rPr>
              <a:t>(continued)</a:t>
            </a:r>
            <a:endParaRPr sz="1300">
              <a:latin typeface="Arial"/>
              <a:cs typeface="Arial"/>
            </a:endParaRPr>
          </a:p>
          <a:p>
            <a:pPr algn="just" marL="136525" marR="5080" indent="-635">
              <a:lnSpc>
                <a:spcPct val="100000"/>
              </a:lnSpc>
              <a:spcBef>
                <a:spcPts val="365"/>
              </a:spcBef>
            </a:pPr>
            <a:r>
              <a:rPr dirty="0" sz="1300">
                <a:latin typeface="Times New Roman"/>
                <a:cs typeface="Times New Roman"/>
              </a:rPr>
              <a:t>If a stand-alone procedure that is referenced within the package changes, then the entire  package body is invalidated, but the package specification remains valid. Therefore, it is  recommended that you bring the procedure into the</a:t>
            </a:r>
            <a:r>
              <a:rPr dirty="0" sz="1300" spc="-10">
                <a:latin typeface="Times New Roman"/>
                <a:cs typeface="Times New Roman"/>
              </a:rPr>
              <a:t> </a:t>
            </a:r>
            <a:r>
              <a:rPr dirty="0" sz="1300">
                <a:latin typeface="Times New Roman"/>
                <a:cs typeface="Times New Roman"/>
              </a:rPr>
              <a:t>package.</a:t>
            </a:r>
            <a:endParaRPr sz="1300">
              <a:latin typeface="Times New Roman"/>
              <a:cs typeface="Times New Roman"/>
            </a:endParaRPr>
          </a:p>
        </p:txBody>
      </p:sp>
      <p:sp>
        <p:nvSpPr>
          <p:cNvPr id="30" name="object 3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801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Keep track of dependent</a:t>
            </a:r>
            <a:r>
              <a:rPr dirty="0" sz="1550" spc="5" b="1">
                <a:latin typeface="Arial"/>
                <a:cs typeface="Arial"/>
              </a:rPr>
              <a:t> </a:t>
            </a:r>
            <a:r>
              <a:rPr dirty="0" sz="1550" spc="10" b="1">
                <a:latin typeface="Arial"/>
                <a:cs typeface="Arial"/>
              </a:rPr>
              <a:t>procedures</a:t>
            </a:r>
            <a:endParaRPr sz="1550">
              <a:latin typeface="Arial"/>
              <a:cs typeface="Arial"/>
            </a:endParaRPr>
          </a:p>
          <a:p>
            <a:pPr marL="1036319" marR="897255" indent="-327025">
              <a:lnSpc>
                <a:spcPct val="101400"/>
              </a:lnSpc>
              <a:spcBef>
                <a:spcPts val="375"/>
              </a:spcBef>
              <a:buClr>
                <a:srgbClr val="FF0000"/>
              </a:buClr>
              <a:buFont typeface="Arial"/>
              <a:buChar char="•"/>
              <a:tabLst>
                <a:tab pos="1036319" algn="l"/>
                <a:tab pos="1036955" algn="l"/>
              </a:tabLst>
            </a:pPr>
            <a:r>
              <a:rPr dirty="0" sz="1550" spc="10" b="1">
                <a:latin typeface="Arial"/>
                <a:cs typeface="Arial"/>
              </a:rPr>
              <a:t>Recompile procedures manually as soon as  possible </a:t>
            </a:r>
            <a:r>
              <a:rPr dirty="0" sz="1550" spc="5" b="1">
                <a:latin typeface="Arial"/>
                <a:cs typeface="Arial"/>
              </a:rPr>
              <a:t>after </a:t>
            </a:r>
            <a:r>
              <a:rPr dirty="0" sz="1550" spc="10" b="1">
                <a:latin typeface="Arial"/>
                <a:cs typeface="Arial"/>
              </a:rPr>
              <a:t>the definition of a database object  changes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8890">
              <a:lnSpc>
                <a:spcPct val="100000"/>
              </a:lnSpc>
              <a:spcBef>
                <a:spcPts val="142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3</a:t>
            </a:r>
            <a:r>
              <a:rPr dirty="0" sz="800" spc="-195">
                <a:latin typeface="Garuda"/>
                <a:cs typeface="Garuda"/>
              </a:rPr>
              <a:t>a</a:t>
            </a:r>
            <a:r>
              <a:rPr dirty="0" baseline="4629" sz="1800" spc="-292" b="1">
                <a:latin typeface="Arial"/>
                <a:cs typeface="Arial"/>
              </a:rPr>
              <a:t>1</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08160"/>
            <a:ext cx="5969635" cy="711835"/>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Summary</a:t>
            </a:r>
            <a:endParaRPr sz="1300">
              <a:latin typeface="Arial"/>
              <a:cs typeface="Arial"/>
            </a:endParaRPr>
          </a:p>
          <a:p>
            <a:pPr marL="136525" marR="5080">
              <a:lnSpc>
                <a:spcPct val="100000"/>
              </a:lnSpc>
              <a:spcBef>
                <a:spcPts val="365"/>
              </a:spcBef>
            </a:pPr>
            <a:r>
              <a:rPr dirty="0" sz="1300" spc="-5">
                <a:latin typeface="Times New Roman"/>
                <a:cs typeface="Times New Roman"/>
              </a:rPr>
              <a:t>Avoid </a:t>
            </a:r>
            <a:r>
              <a:rPr dirty="0" sz="1300">
                <a:latin typeface="Times New Roman"/>
                <a:cs typeface="Times New Roman"/>
              </a:rPr>
              <a:t>disrupting </a:t>
            </a:r>
            <a:r>
              <a:rPr dirty="0" sz="1300" spc="-5">
                <a:latin typeface="Times New Roman"/>
                <a:cs typeface="Times New Roman"/>
              </a:rPr>
              <a:t>production </a:t>
            </a:r>
            <a:r>
              <a:rPr dirty="0" sz="1300">
                <a:latin typeface="Times New Roman"/>
                <a:cs typeface="Times New Roman"/>
              </a:rPr>
              <a:t>by keeping track of dependent procedures and recompiling  them manually as soon as </a:t>
            </a:r>
            <a:r>
              <a:rPr dirty="0" sz="1300" spc="-5">
                <a:latin typeface="Times New Roman"/>
                <a:cs typeface="Times New Roman"/>
              </a:rPr>
              <a:t>possible </a:t>
            </a:r>
            <a:r>
              <a:rPr dirty="0" sz="1300">
                <a:latin typeface="Times New Roman"/>
                <a:cs typeface="Times New Roman"/>
              </a:rPr>
              <a:t>after the definition of a database object changes.</a:t>
            </a:r>
            <a:endParaRPr sz="1300">
              <a:latin typeface="Times New Roman"/>
              <a:cs typeface="Times New Roman"/>
            </a:endParaRPr>
          </a:p>
        </p:txBody>
      </p:sp>
      <p:graphicFrame>
        <p:nvGraphicFramePr>
          <p:cNvPr id="5" name="object 5"/>
          <p:cNvGraphicFramePr>
            <a:graphicFrameLocks noGrp="1"/>
          </p:cNvGraphicFramePr>
          <p:nvPr/>
        </p:nvGraphicFramePr>
        <p:xfrm>
          <a:off x="846962" y="6433946"/>
          <a:ext cx="6141085" cy="1654175"/>
        </p:xfrm>
        <a:graphic>
          <a:graphicData uri="http://schemas.openxmlformats.org/drawingml/2006/table">
            <a:tbl>
              <a:tblPr firstRow="1" bandRow="1">
                <a:tableStyleId>{2D5ABB26-0587-4C30-8999-92F81FD0307C}</a:tableStyleId>
              </a:tblPr>
              <a:tblGrid>
                <a:gridCol w="2820035"/>
                <a:gridCol w="3315970"/>
              </a:tblGrid>
              <a:tr h="272796">
                <a:tc>
                  <a:txBody>
                    <a:bodyPr/>
                    <a:lstStyle/>
                    <a:p>
                      <a:pPr marL="60960">
                        <a:lnSpc>
                          <a:spcPct val="100000"/>
                        </a:lnSpc>
                        <a:spcBef>
                          <a:spcPts val="25"/>
                        </a:spcBef>
                      </a:pPr>
                      <a:r>
                        <a:rPr dirty="0" sz="1200" spc="-5" b="1">
                          <a:latin typeface="Times New Roman"/>
                          <a:cs typeface="Times New Roman"/>
                        </a:rPr>
                        <a:t>Situation</a:t>
                      </a:r>
                      <a:endParaRPr sz="12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nSpc>
                          <a:spcPct val="100000"/>
                        </a:lnSpc>
                        <a:spcBef>
                          <a:spcPts val="25"/>
                        </a:spcBef>
                      </a:pPr>
                      <a:r>
                        <a:rPr dirty="0" sz="1200" spc="-5" b="1">
                          <a:latin typeface="Times New Roman"/>
                          <a:cs typeface="Times New Roman"/>
                        </a:rPr>
                        <a:t>Automatic</a:t>
                      </a:r>
                      <a:r>
                        <a:rPr dirty="0" sz="1200" b="1">
                          <a:latin typeface="Times New Roman"/>
                          <a:cs typeface="Times New Roman"/>
                        </a:rPr>
                        <a:t> </a:t>
                      </a:r>
                      <a:r>
                        <a:rPr dirty="0" sz="1200" spc="-5" b="1">
                          <a:latin typeface="Times New Roman"/>
                          <a:cs typeface="Times New Roman"/>
                        </a:rPr>
                        <a:t>Recompilation</a:t>
                      </a:r>
                      <a:endParaRPr sz="12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72414">
                <a:tc>
                  <a:txBody>
                    <a:bodyPr/>
                    <a:lstStyle/>
                    <a:p>
                      <a:pPr marL="31115">
                        <a:lnSpc>
                          <a:spcPct val="100000"/>
                        </a:lnSpc>
                        <a:spcBef>
                          <a:spcPts val="5"/>
                        </a:spcBef>
                      </a:pPr>
                      <a:r>
                        <a:rPr dirty="0" sz="1200" spc="-5">
                          <a:latin typeface="Times New Roman"/>
                          <a:cs typeface="Times New Roman"/>
                        </a:rPr>
                        <a:t>Procedure depends on a local</a:t>
                      </a:r>
                      <a:r>
                        <a:rPr dirty="0" sz="1200" spc="10">
                          <a:latin typeface="Times New Roman"/>
                          <a:cs typeface="Times New Roman"/>
                        </a:rPr>
                        <a:t> </a:t>
                      </a:r>
                      <a:r>
                        <a:rPr dirty="0" sz="1200">
                          <a:latin typeface="Times New Roman"/>
                          <a:cs typeface="Times New Roman"/>
                        </a:rPr>
                        <a:t>object.</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ct val="100000"/>
                        </a:lnSpc>
                        <a:spcBef>
                          <a:spcPts val="5"/>
                        </a:spcBef>
                      </a:pPr>
                      <a:r>
                        <a:rPr dirty="0" sz="1200" spc="-5">
                          <a:latin typeface="Times New Roman"/>
                          <a:cs typeface="Times New Roman"/>
                        </a:rPr>
                        <a:t>Yes, at first</a:t>
                      </a:r>
                      <a:r>
                        <a:rPr dirty="0" sz="1200" spc="10">
                          <a:latin typeface="Times New Roman"/>
                          <a:cs typeface="Times New Roman"/>
                        </a:rPr>
                        <a:t> </a:t>
                      </a:r>
                      <a:r>
                        <a:rPr dirty="0" sz="1200" spc="-5">
                          <a:latin typeface="Times New Roman"/>
                          <a:cs typeface="Times New Roman"/>
                        </a:rPr>
                        <a:t>reexecution</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45794">
                <a:tc>
                  <a:txBody>
                    <a:bodyPr/>
                    <a:lstStyle/>
                    <a:p>
                      <a:pPr marL="31115">
                        <a:lnSpc>
                          <a:spcPct val="100000"/>
                        </a:lnSpc>
                        <a:spcBef>
                          <a:spcPts val="5"/>
                        </a:spcBef>
                      </a:pPr>
                      <a:r>
                        <a:rPr dirty="0" sz="1200" spc="-5">
                          <a:latin typeface="Times New Roman"/>
                          <a:cs typeface="Times New Roman"/>
                        </a:rPr>
                        <a:t>Procedure depends on a remote</a:t>
                      </a:r>
                      <a:r>
                        <a:rPr dirty="0" sz="1200" spc="20">
                          <a:latin typeface="Times New Roman"/>
                          <a:cs typeface="Times New Roman"/>
                        </a:rPr>
                        <a:t> </a:t>
                      </a:r>
                      <a:r>
                        <a:rPr dirty="0" sz="1200" spc="-5">
                          <a:latin typeface="Times New Roman"/>
                          <a:cs typeface="Times New Roman"/>
                        </a:rPr>
                        <a:t>procedure.</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marR="175260" indent="-635">
                        <a:lnSpc>
                          <a:spcPts val="1470"/>
                        </a:lnSpc>
                        <a:spcBef>
                          <a:spcPts val="25"/>
                        </a:spcBef>
                      </a:pPr>
                      <a:r>
                        <a:rPr dirty="0" sz="1200" spc="-5">
                          <a:latin typeface="Times New Roman"/>
                          <a:cs typeface="Times New Roman"/>
                        </a:rPr>
                        <a:t>Yes, but at second reexecution. </a:t>
                      </a:r>
                      <a:r>
                        <a:rPr dirty="0" sz="1200" spc="-10">
                          <a:latin typeface="Times New Roman"/>
                          <a:cs typeface="Times New Roman"/>
                        </a:rPr>
                        <a:t>Use manual  </a:t>
                      </a:r>
                      <a:r>
                        <a:rPr dirty="0" sz="1200" spc="-5">
                          <a:latin typeface="Times New Roman"/>
                          <a:cs typeface="Times New Roman"/>
                        </a:rPr>
                        <a:t>recompilation for first reexecution, or </a:t>
                      </a:r>
                      <a:r>
                        <a:rPr dirty="0" sz="1200" spc="-10">
                          <a:latin typeface="Times New Roman"/>
                          <a:cs typeface="Times New Roman"/>
                        </a:rPr>
                        <a:t>reinvoke </a:t>
                      </a:r>
                      <a:r>
                        <a:rPr dirty="0" sz="1200" spc="-5">
                          <a:latin typeface="Times New Roman"/>
                          <a:cs typeface="Times New Roman"/>
                        </a:rPr>
                        <a:t>it a  second time.</a:t>
                      </a:r>
                      <a:endParaRPr sz="1200">
                        <a:latin typeface="Times New Roman"/>
                        <a:cs typeface="Times New Roman"/>
                      </a:endParaRPr>
                    </a:p>
                  </a:txBody>
                  <a:tcPr marL="0" marR="0" marB="0" marT="31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59105">
                <a:tc>
                  <a:txBody>
                    <a:bodyPr/>
                    <a:lstStyle/>
                    <a:p>
                      <a:pPr marL="31115" marR="104139">
                        <a:lnSpc>
                          <a:spcPts val="1470"/>
                        </a:lnSpc>
                        <a:spcBef>
                          <a:spcPts val="30"/>
                        </a:spcBef>
                      </a:pPr>
                      <a:r>
                        <a:rPr dirty="0" sz="1200" spc="-5">
                          <a:latin typeface="Times New Roman"/>
                          <a:cs typeface="Times New Roman"/>
                        </a:rPr>
                        <a:t>Procedure depends on a remote </a:t>
                      </a:r>
                      <a:r>
                        <a:rPr dirty="0" sz="1200">
                          <a:latin typeface="Times New Roman"/>
                          <a:cs typeface="Times New Roman"/>
                        </a:rPr>
                        <a:t>object </a:t>
                      </a:r>
                      <a:r>
                        <a:rPr dirty="0" sz="1200" spc="-5">
                          <a:latin typeface="Times New Roman"/>
                          <a:cs typeface="Times New Roman"/>
                        </a:rPr>
                        <a:t>other  than a</a:t>
                      </a:r>
                      <a:r>
                        <a:rPr dirty="0" sz="1200">
                          <a:latin typeface="Times New Roman"/>
                          <a:cs typeface="Times New Roman"/>
                        </a:rPr>
                        <a:t> </a:t>
                      </a:r>
                      <a:r>
                        <a:rPr dirty="0" sz="1200" spc="-5">
                          <a:latin typeface="Times New Roman"/>
                          <a:cs typeface="Times New Roman"/>
                        </a:rPr>
                        <a:t>procedure.</a:t>
                      </a:r>
                      <a:endParaRPr sz="1200">
                        <a:latin typeface="Times New Roman"/>
                        <a:cs typeface="Times New Roman"/>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nSpc>
                          <a:spcPct val="100000"/>
                        </a:lnSpc>
                        <a:spcBef>
                          <a:spcPts val="5"/>
                        </a:spcBef>
                      </a:pPr>
                      <a:r>
                        <a:rPr dirty="0" sz="1200" spc="-15">
                          <a:latin typeface="Times New Roman"/>
                          <a:cs typeface="Times New Roman"/>
                        </a:rPr>
                        <a:t>No</a:t>
                      </a:r>
                      <a:endParaRPr sz="1200">
                        <a:latin typeface="Times New Roman"/>
                        <a:cs typeface="Times New Roman"/>
                      </a:endParaRPr>
                    </a:p>
                  </a:txBody>
                  <a:tcPr marL="0" marR="0" marB="0" marT="6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Practice </a:t>
            </a:r>
            <a:r>
              <a:rPr dirty="0" sz="2000" spc="-5" b="1">
                <a:latin typeface="Arial"/>
                <a:cs typeface="Arial"/>
              </a:rPr>
              <a:t>8: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801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6319" marR="1278255" indent="-327025">
              <a:lnSpc>
                <a:spcPct val="107400"/>
              </a:lnSpc>
              <a:spcBef>
                <a:spcPts val="150"/>
              </a:spcBef>
              <a:buClr>
                <a:srgbClr val="FF0000"/>
              </a:buClr>
              <a:buFont typeface="Arial"/>
              <a:buChar char="•"/>
              <a:tabLst>
                <a:tab pos="1036319" algn="l"/>
                <a:tab pos="1036955" algn="l"/>
              </a:tabLst>
            </a:pPr>
            <a:r>
              <a:rPr dirty="0" sz="1550" spc="10" b="1">
                <a:latin typeface="Arial"/>
                <a:cs typeface="Arial"/>
              </a:rPr>
              <a:t>Using </a:t>
            </a:r>
            <a:r>
              <a:rPr dirty="0" sz="1550" spc="10" b="1">
                <a:latin typeface="Courier New"/>
                <a:cs typeface="Courier New"/>
              </a:rPr>
              <a:t>DEPTREE_FILL</a:t>
            </a:r>
            <a:r>
              <a:rPr dirty="0" sz="1550" spc="-500" b="1">
                <a:latin typeface="Courier New"/>
                <a:cs typeface="Courier New"/>
              </a:rPr>
              <a:t> </a:t>
            </a:r>
            <a:r>
              <a:rPr dirty="0" sz="1550" spc="15" b="1">
                <a:latin typeface="Arial"/>
                <a:cs typeface="Arial"/>
              </a:rPr>
              <a:t>and</a:t>
            </a:r>
            <a:r>
              <a:rPr dirty="0" sz="1550" spc="10" b="1">
                <a:latin typeface="Arial"/>
                <a:cs typeface="Arial"/>
              </a:rPr>
              <a:t> </a:t>
            </a:r>
            <a:r>
              <a:rPr dirty="0" sz="1550" spc="10" b="1">
                <a:latin typeface="Courier New"/>
                <a:cs typeface="Courier New"/>
              </a:rPr>
              <a:t>IDEPTREE</a:t>
            </a:r>
            <a:r>
              <a:rPr dirty="0" sz="1550" spc="-495" b="1">
                <a:latin typeface="Courier New"/>
                <a:cs typeface="Courier New"/>
              </a:rPr>
              <a:t> </a:t>
            </a:r>
            <a:r>
              <a:rPr dirty="0" sz="1550" spc="10" b="1">
                <a:latin typeface="Arial"/>
                <a:cs typeface="Arial"/>
              </a:rPr>
              <a:t>to</a:t>
            </a:r>
            <a:r>
              <a:rPr dirty="0" sz="1550" spc="5" b="1">
                <a:latin typeface="Arial"/>
                <a:cs typeface="Arial"/>
              </a:rPr>
              <a:t> </a:t>
            </a:r>
            <a:r>
              <a:rPr dirty="0" sz="1550" spc="10" b="1">
                <a:latin typeface="Arial"/>
                <a:cs typeface="Arial"/>
              </a:rPr>
              <a:t>view  dependencies</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Recompiling procedures, functions, and</a:t>
            </a:r>
            <a:r>
              <a:rPr dirty="0" sz="1550" spc="-10" b="1">
                <a:latin typeface="Arial"/>
                <a:cs typeface="Arial"/>
              </a:rPr>
              <a:t> </a:t>
            </a:r>
            <a:r>
              <a:rPr dirty="0" sz="1550" spc="10" b="1">
                <a:latin typeface="Arial"/>
                <a:cs typeface="Arial"/>
              </a:rPr>
              <a:t>packages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8890">
              <a:lnSpc>
                <a:spcPct val="100000"/>
              </a:lnSpc>
              <a:spcBef>
                <a:spcPts val="13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3</a:t>
            </a:r>
            <a:r>
              <a:rPr dirty="0" sz="800" spc="-195">
                <a:latin typeface="Garuda"/>
                <a:cs typeface="Garuda"/>
              </a:rPr>
              <a:t>a</a:t>
            </a:r>
            <a:r>
              <a:rPr dirty="0" baseline="4629" sz="1800" spc="-292" b="1">
                <a:latin typeface="Arial"/>
                <a:cs typeface="Arial"/>
              </a:rPr>
              <a:t>2</a:t>
            </a:r>
            <a:r>
              <a:rPr dirty="0" sz="800" spc="-195">
                <a:latin typeface="Garuda"/>
                <a:cs typeface="Garuda"/>
              </a:rPr>
              <a:t>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31012" y="5618081"/>
            <a:ext cx="6007100" cy="900430"/>
          </a:xfrm>
          <a:prstGeom prst="rect">
            <a:avLst/>
          </a:prstGeom>
        </p:spPr>
        <p:txBody>
          <a:bodyPr wrap="square" lIns="0" tIns="48895" rIns="0" bIns="0" rtlCol="0" vert="horz">
            <a:spAutoFit/>
          </a:bodyPr>
          <a:lstStyle/>
          <a:p>
            <a:pPr marL="12700">
              <a:lnSpc>
                <a:spcPct val="100000"/>
              </a:lnSpc>
              <a:spcBef>
                <a:spcPts val="385"/>
              </a:spcBef>
            </a:pPr>
            <a:r>
              <a:rPr dirty="0" sz="1300" spc="-5" b="1">
                <a:latin typeface="Arial"/>
                <a:cs typeface="Arial"/>
              </a:rPr>
              <a:t>Practice 8:</a:t>
            </a:r>
            <a:r>
              <a:rPr dirty="0" sz="1300" spc="-20" b="1">
                <a:latin typeface="Arial"/>
                <a:cs typeface="Arial"/>
              </a:rPr>
              <a:t> </a:t>
            </a:r>
            <a:r>
              <a:rPr dirty="0" sz="1300" spc="-5" b="1">
                <a:latin typeface="Arial"/>
                <a:cs typeface="Arial"/>
              </a:rPr>
              <a:t>Overview</a:t>
            </a:r>
            <a:endParaRPr sz="1300">
              <a:latin typeface="Arial"/>
              <a:cs typeface="Arial"/>
            </a:endParaRPr>
          </a:p>
          <a:p>
            <a:pPr marL="136525" marR="5080" indent="-635">
              <a:lnSpc>
                <a:spcPct val="102299"/>
              </a:lnSpc>
              <a:spcBef>
                <a:spcPts val="250"/>
              </a:spcBef>
            </a:pPr>
            <a:r>
              <a:rPr dirty="0" sz="1300">
                <a:latin typeface="Times New Roman"/>
                <a:cs typeface="Times New Roman"/>
              </a:rPr>
              <a:t>In this practice, you </a:t>
            </a: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DEPTREE_FILL </a:t>
            </a:r>
            <a:r>
              <a:rPr dirty="0" sz="1300">
                <a:latin typeface="Times New Roman"/>
                <a:cs typeface="Times New Roman"/>
              </a:rPr>
              <a:t>procedure and the </a:t>
            </a:r>
            <a:r>
              <a:rPr dirty="0" sz="1300">
                <a:latin typeface="Courier New"/>
                <a:cs typeface="Courier New"/>
              </a:rPr>
              <a:t>IDEPTREE </a:t>
            </a:r>
            <a:r>
              <a:rPr dirty="0" sz="1300">
                <a:latin typeface="Times New Roman"/>
                <a:cs typeface="Times New Roman"/>
              </a:rPr>
              <a:t>view to  investigate dependencies in </a:t>
            </a:r>
            <a:r>
              <a:rPr dirty="0" sz="1300" spc="-5">
                <a:latin typeface="Times New Roman"/>
                <a:cs typeface="Times New Roman"/>
              </a:rPr>
              <a:t>your schema. </a:t>
            </a:r>
            <a:r>
              <a:rPr dirty="0" sz="1300">
                <a:latin typeface="Times New Roman"/>
                <a:cs typeface="Times New Roman"/>
              </a:rPr>
              <a:t>In addition, you recompile invalid procedures,  functions, packages, and</a:t>
            </a:r>
            <a:r>
              <a:rPr dirty="0" sz="1300" spc="-20">
                <a:latin typeface="Times New Roman"/>
                <a:cs typeface="Times New Roman"/>
              </a:rPr>
              <a:t> </a:t>
            </a:r>
            <a:r>
              <a:rPr dirty="0" sz="1300">
                <a:latin typeface="Times New Roman"/>
                <a:cs typeface="Times New Roman"/>
              </a:rPr>
              <a:t>views.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576193"/>
            <a:ext cx="5277485" cy="332105"/>
          </a:xfrm>
          <a:prstGeom prst="rect">
            <a:avLst/>
          </a:prstGeom>
        </p:spPr>
        <p:txBody>
          <a:bodyPr wrap="square" lIns="0" tIns="19050" rIns="0" bIns="0" rtlCol="0" vert="horz">
            <a:spAutoFit/>
          </a:bodyPr>
          <a:lstStyle/>
          <a:p>
            <a:pPr marL="12700" marR="5080">
              <a:lnSpc>
                <a:spcPct val="96200"/>
              </a:lnSpc>
              <a:spcBef>
                <a:spcPts val="150"/>
              </a:spcBef>
            </a:pPr>
            <a:r>
              <a:rPr dirty="0" sz="800">
                <a:latin typeface="Garuda"/>
                <a:cs typeface="Garuda"/>
              </a:rPr>
              <a:t>violation </a:t>
            </a:r>
            <a:r>
              <a:rPr dirty="0" sz="800" spc="-5">
                <a:latin typeface="Garuda"/>
                <a:cs typeface="Garuda"/>
              </a:rPr>
              <a:t>of Oracle </a:t>
            </a:r>
            <a:r>
              <a:rPr dirty="0" sz="800" spc="-200">
                <a:latin typeface="Garuda"/>
                <a:cs typeface="Garuda"/>
              </a:rPr>
              <a:t>cop</a:t>
            </a:r>
            <a:r>
              <a:rPr dirty="0" baseline="4629" sz="1800" spc="-300" b="1">
                <a:latin typeface="Arial"/>
                <a:cs typeface="Arial"/>
              </a:rPr>
              <a:t>O</a:t>
            </a:r>
            <a:r>
              <a:rPr dirty="0" sz="800" spc="-200">
                <a:latin typeface="Garuda"/>
                <a:cs typeface="Garuda"/>
              </a:rPr>
              <a:t>yri</a:t>
            </a:r>
            <a:r>
              <a:rPr dirty="0" baseline="4629" sz="1800" spc="-300" b="1">
                <a:latin typeface="Arial"/>
                <a:cs typeface="Arial"/>
              </a:rPr>
              <a:t>r</a:t>
            </a:r>
            <a:r>
              <a:rPr dirty="0" sz="800" spc="-200">
                <a:latin typeface="Garuda"/>
                <a:cs typeface="Garuda"/>
              </a:rPr>
              <a:t>g</a:t>
            </a:r>
            <a:r>
              <a:rPr dirty="0" baseline="4629" sz="1800" spc="-300" b="1">
                <a:latin typeface="Arial"/>
                <a:cs typeface="Arial"/>
              </a:rPr>
              <a:t>a</a:t>
            </a:r>
            <a:r>
              <a:rPr dirty="0" sz="800" spc="-200">
                <a:latin typeface="Garuda"/>
                <a:cs typeface="Garuda"/>
              </a:rPr>
              <a:t>ht</a:t>
            </a:r>
            <a:r>
              <a:rPr dirty="0" baseline="4629" sz="1800" spc="-300" b="1">
                <a:latin typeface="Arial"/>
                <a:cs typeface="Arial"/>
              </a:rPr>
              <a:t>c</a:t>
            </a:r>
            <a:r>
              <a:rPr dirty="0" sz="800" spc="-200">
                <a:latin typeface="Garuda"/>
                <a:cs typeface="Garuda"/>
              </a:rPr>
              <a:t>. </a:t>
            </a:r>
            <a:r>
              <a:rPr dirty="0" sz="800" spc="-204">
                <a:latin typeface="Garuda"/>
                <a:cs typeface="Garuda"/>
              </a:rPr>
              <a:t>A</a:t>
            </a:r>
            <a:r>
              <a:rPr dirty="0" baseline="4629" sz="1800" spc="-307" b="1">
                <a:latin typeface="Arial"/>
                <a:cs typeface="Arial"/>
              </a:rPr>
              <a:t>l</a:t>
            </a:r>
            <a:r>
              <a:rPr dirty="0" sz="800" spc="-204">
                <a:latin typeface="Garuda"/>
                <a:cs typeface="Garuda"/>
              </a:rPr>
              <a:t>l</a:t>
            </a:r>
            <a:r>
              <a:rPr dirty="0" baseline="4629" sz="1800" spc="-307" b="1">
                <a:latin typeface="Arial"/>
                <a:cs typeface="Arial"/>
              </a:rPr>
              <a:t>e</a:t>
            </a:r>
            <a:r>
              <a:rPr dirty="0" sz="800" spc="-204">
                <a:latin typeface="Garuda"/>
                <a:cs typeface="Garuda"/>
              </a:rPr>
              <a:t>l </a:t>
            </a:r>
            <a:r>
              <a:rPr dirty="0" sz="800" spc="-310">
                <a:latin typeface="Garuda"/>
                <a:cs typeface="Garuda"/>
              </a:rPr>
              <a:t>W</a:t>
            </a:r>
            <a:r>
              <a:rPr dirty="0" baseline="4629" sz="1800" spc="-465" b="1">
                <a:latin typeface="Arial"/>
                <a:cs typeface="Arial"/>
              </a:rPr>
              <a:t>D</a:t>
            </a:r>
            <a:r>
              <a:rPr dirty="0" sz="800" spc="-310">
                <a:latin typeface="Garuda"/>
                <a:cs typeface="Garuda"/>
              </a:rPr>
              <a:t>D</a:t>
            </a:r>
            <a:r>
              <a:rPr dirty="0" baseline="4629" sz="1800" spc="-465" b="1">
                <a:latin typeface="Arial"/>
                <a:cs typeface="Arial"/>
              </a:rPr>
              <a:t>a</a:t>
            </a:r>
            <a:r>
              <a:rPr dirty="0" sz="800" spc="-310">
                <a:latin typeface="Garuda"/>
                <a:cs typeface="Garuda"/>
              </a:rPr>
              <a:t>P</a:t>
            </a:r>
            <a:r>
              <a:rPr dirty="0" sz="800" spc="-185">
                <a:latin typeface="Garuda"/>
                <a:cs typeface="Garuda"/>
              </a:rPr>
              <a:t> </a:t>
            </a:r>
            <a:r>
              <a:rPr dirty="0" baseline="4629" sz="1800" spc="-367" b="1">
                <a:latin typeface="Arial"/>
                <a:cs typeface="Arial"/>
              </a:rPr>
              <a:t>t</a:t>
            </a:r>
            <a:r>
              <a:rPr dirty="0" sz="800" spc="-245">
                <a:latin typeface="Garuda"/>
                <a:cs typeface="Garuda"/>
              </a:rPr>
              <a:t>s</a:t>
            </a:r>
            <a:r>
              <a:rPr dirty="0" baseline="4629" sz="1800" spc="-367" b="1">
                <a:latin typeface="Arial"/>
                <a:cs typeface="Arial"/>
              </a:rPr>
              <a:t>a</a:t>
            </a:r>
            <a:r>
              <a:rPr dirty="0" sz="800" spc="-245">
                <a:latin typeface="Garuda"/>
                <a:cs typeface="Garuda"/>
              </a:rPr>
              <a:t>tu</a:t>
            </a:r>
            <a:r>
              <a:rPr dirty="0" baseline="4629" sz="1800" spc="-367" b="1">
                <a:latin typeface="Arial"/>
                <a:cs typeface="Arial"/>
              </a:rPr>
              <a:t>b</a:t>
            </a:r>
            <a:r>
              <a:rPr dirty="0" sz="800" spc="-245">
                <a:latin typeface="Garuda"/>
                <a:cs typeface="Garuda"/>
              </a:rPr>
              <a:t>de</a:t>
            </a:r>
            <a:r>
              <a:rPr dirty="0" baseline="4629" sz="1800" spc="-367" b="1">
                <a:latin typeface="Arial"/>
                <a:cs typeface="Arial"/>
              </a:rPr>
              <a:t>a</a:t>
            </a:r>
            <a:r>
              <a:rPr dirty="0" sz="800" spc="-245">
                <a:latin typeface="Garuda"/>
                <a:cs typeface="Garuda"/>
              </a:rPr>
              <a:t>n</a:t>
            </a:r>
            <a:r>
              <a:rPr dirty="0" baseline="4629" sz="1800" spc="-367" b="1">
                <a:latin typeface="Arial"/>
                <a:cs typeface="Arial"/>
              </a:rPr>
              <a:t>s</a:t>
            </a:r>
            <a:r>
              <a:rPr dirty="0" sz="800" spc="-245">
                <a:latin typeface="Garuda"/>
                <a:cs typeface="Garuda"/>
              </a:rPr>
              <a:t>ts</a:t>
            </a:r>
            <a:r>
              <a:rPr dirty="0" baseline="4629" sz="1800" spc="-367" b="1">
                <a:latin typeface="Arial"/>
                <a:cs typeface="Arial"/>
              </a:rPr>
              <a:t>e</a:t>
            </a:r>
            <a:r>
              <a:rPr dirty="0" sz="800" spc="-245">
                <a:latin typeface="Garuda"/>
                <a:cs typeface="Garuda"/>
              </a:rPr>
              <a:t>mu</a:t>
            </a:r>
            <a:r>
              <a:rPr dirty="0" baseline="4629" sz="1800" spc="-367" b="1">
                <a:latin typeface="Arial"/>
                <a:cs typeface="Arial"/>
              </a:rPr>
              <a:t>1</a:t>
            </a:r>
            <a:r>
              <a:rPr dirty="0" sz="800" spc="-245">
                <a:latin typeface="Garuda"/>
                <a:cs typeface="Garuda"/>
              </a:rPr>
              <a:t>s</a:t>
            </a:r>
            <a:r>
              <a:rPr dirty="0" baseline="4629" sz="1800" spc="-367" b="1">
                <a:latin typeface="Arial"/>
                <a:cs typeface="Arial"/>
              </a:rPr>
              <a:t>0</a:t>
            </a:r>
            <a:r>
              <a:rPr dirty="0" sz="800" spc="-245">
                <a:latin typeface="Garuda"/>
                <a:cs typeface="Garuda"/>
              </a:rPr>
              <a:t>t </a:t>
            </a:r>
            <a:r>
              <a:rPr dirty="0" sz="800" spc="-225">
                <a:latin typeface="Garuda"/>
                <a:cs typeface="Garuda"/>
              </a:rPr>
              <a:t>r</a:t>
            </a:r>
            <a:r>
              <a:rPr dirty="0" baseline="4629" sz="1800" spc="-337" b="1" i="1">
                <a:latin typeface="Arial"/>
                <a:cs typeface="Arial"/>
              </a:rPr>
              <a:t>g</a:t>
            </a:r>
            <a:r>
              <a:rPr dirty="0" sz="800" spc="-225">
                <a:latin typeface="Garuda"/>
                <a:cs typeface="Garuda"/>
              </a:rPr>
              <a:t>ec</a:t>
            </a:r>
            <a:r>
              <a:rPr dirty="0" baseline="4629" sz="1800" spc="-337" b="1">
                <a:latin typeface="Arial"/>
                <a:cs typeface="Arial"/>
              </a:rPr>
              <a:t>:</a:t>
            </a:r>
            <a:r>
              <a:rPr dirty="0" sz="800" spc="-225">
                <a:latin typeface="Garuda"/>
                <a:cs typeface="Garuda"/>
              </a:rPr>
              <a:t>e</a:t>
            </a:r>
            <a:r>
              <a:rPr dirty="0" baseline="4629" sz="1800" spc="-337" b="1">
                <a:latin typeface="Arial"/>
                <a:cs typeface="Arial"/>
              </a:rPr>
              <a:t>D</a:t>
            </a:r>
            <a:r>
              <a:rPr dirty="0" sz="800" spc="-225">
                <a:latin typeface="Garuda"/>
                <a:cs typeface="Garuda"/>
              </a:rPr>
              <a:t>ive</a:t>
            </a:r>
            <a:r>
              <a:rPr dirty="0" baseline="4629" sz="1800" spc="-337" b="1">
                <a:latin typeface="Arial"/>
                <a:cs typeface="Arial"/>
              </a:rPr>
              <a:t>e</a:t>
            </a:r>
            <a:r>
              <a:rPr dirty="0" sz="800" spc="-225">
                <a:latin typeface="Garuda"/>
                <a:cs typeface="Garuda"/>
              </a:rPr>
              <a:t>a</a:t>
            </a:r>
            <a:r>
              <a:rPr dirty="0" baseline="4629" sz="1800" spc="-337" b="1">
                <a:latin typeface="Arial"/>
                <a:cs typeface="Arial"/>
              </a:rPr>
              <a:t>v</a:t>
            </a:r>
            <a:r>
              <a:rPr dirty="0" sz="800" spc="-225">
                <a:latin typeface="Garuda"/>
                <a:cs typeface="Garuda"/>
              </a:rPr>
              <a:t>n</a:t>
            </a:r>
            <a:r>
              <a:rPr dirty="0" baseline="4629" sz="1800" spc="-337" b="1">
                <a:latin typeface="Arial"/>
                <a:cs typeface="Arial"/>
              </a:rPr>
              <a:t>e</a:t>
            </a:r>
            <a:r>
              <a:rPr dirty="0" sz="800" spc="-225">
                <a:latin typeface="Garuda"/>
                <a:cs typeface="Garuda"/>
              </a:rPr>
              <a:t>eK</a:t>
            </a:r>
            <a:r>
              <a:rPr dirty="0" baseline="4629" sz="1800" spc="-337" b="1">
                <a:latin typeface="Arial"/>
                <a:cs typeface="Arial"/>
              </a:rPr>
              <a:t>lo</a:t>
            </a:r>
            <a:r>
              <a:rPr dirty="0" sz="800" spc="-225">
                <a:latin typeface="Garuda"/>
                <a:cs typeface="Garuda"/>
              </a:rPr>
              <a:t>it </a:t>
            </a:r>
            <a:r>
              <a:rPr dirty="0" baseline="4629" sz="1800" spc="-375" b="1">
                <a:latin typeface="Arial"/>
                <a:cs typeface="Arial"/>
              </a:rPr>
              <a:t>p</a:t>
            </a:r>
            <a:r>
              <a:rPr dirty="0" sz="800" spc="-250">
                <a:latin typeface="Garuda"/>
                <a:cs typeface="Garuda"/>
              </a:rPr>
              <a:t>wa</a:t>
            </a:r>
            <a:r>
              <a:rPr dirty="0" baseline="4629" sz="1800" spc="-375" b="1">
                <a:latin typeface="Arial"/>
                <a:cs typeface="Arial"/>
              </a:rPr>
              <a:t>P</a:t>
            </a:r>
            <a:r>
              <a:rPr dirty="0" sz="800" spc="-250">
                <a:latin typeface="Garuda"/>
                <a:cs typeface="Garuda"/>
              </a:rPr>
              <a:t>ter</a:t>
            </a:r>
            <a:r>
              <a:rPr dirty="0" baseline="4629" sz="1800" spc="-375" b="1">
                <a:latin typeface="Arial"/>
                <a:cs typeface="Arial"/>
              </a:rPr>
              <a:t>L</a:t>
            </a:r>
            <a:r>
              <a:rPr dirty="0" sz="800" spc="-250">
                <a:latin typeface="Garuda"/>
                <a:cs typeface="Garuda"/>
              </a:rPr>
              <a:t>m</a:t>
            </a:r>
            <a:r>
              <a:rPr dirty="0" baseline="4629" sz="1800" spc="-375" b="1">
                <a:latin typeface="Arial"/>
                <a:cs typeface="Arial"/>
              </a:rPr>
              <a:t>/</a:t>
            </a:r>
            <a:r>
              <a:rPr dirty="0" sz="800" spc="-250">
                <a:latin typeface="Garuda"/>
                <a:cs typeface="Garuda"/>
              </a:rPr>
              <a:t>a</a:t>
            </a:r>
            <a:r>
              <a:rPr dirty="0" baseline="4629" sz="1800" spc="-375" b="1">
                <a:latin typeface="Arial"/>
                <a:cs typeface="Arial"/>
              </a:rPr>
              <a:t>S</a:t>
            </a:r>
            <a:r>
              <a:rPr dirty="0" sz="800" spc="-250">
                <a:latin typeface="Garuda"/>
                <a:cs typeface="Garuda"/>
              </a:rPr>
              <a:t>rk</a:t>
            </a:r>
            <a:r>
              <a:rPr dirty="0" baseline="4629" sz="1800" spc="-375" b="1">
                <a:latin typeface="Arial"/>
                <a:cs typeface="Arial"/>
              </a:rPr>
              <a:t>Q</a:t>
            </a:r>
            <a:r>
              <a:rPr dirty="0" sz="800" spc="-250">
                <a:latin typeface="Garuda"/>
                <a:cs typeface="Garuda"/>
              </a:rPr>
              <a:t>ed</a:t>
            </a:r>
            <a:r>
              <a:rPr dirty="0" baseline="4629" sz="1800" spc="-375" b="1">
                <a:latin typeface="Arial"/>
                <a:cs typeface="Arial"/>
              </a:rPr>
              <a:t>L</a:t>
            </a:r>
            <a:r>
              <a:rPr dirty="0" sz="800" spc="-250">
                <a:latin typeface="Garuda"/>
                <a:cs typeface="Garuda"/>
              </a:rPr>
              <a:t>wit</a:t>
            </a:r>
            <a:r>
              <a:rPr dirty="0" baseline="4629" sz="1800" spc="-375" b="1">
                <a:latin typeface="Arial"/>
                <a:cs typeface="Arial"/>
              </a:rPr>
              <a:t>P</a:t>
            </a:r>
            <a:r>
              <a:rPr dirty="0" sz="800" spc="-250">
                <a:latin typeface="Garuda"/>
                <a:cs typeface="Garuda"/>
              </a:rPr>
              <a:t>h </a:t>
            </a:r>
            <a:r>
              <a:rPr dirty="0" baseline="4629" sz="1800" spc="-359" b="1">
                <a:latin typeface="Arial"/>
                <a:cs typeface="Arial"/>
              </a:rPr>
              <a:t>r</a:t>
            </a:r>
            <a:r>
              <a:rPr dirty="0" sz="800" spc="-240">
                <a:latin typeface="Garuda"/>
                <a:cs typeface="Garuda"/>
              </a:rPr>
              <a:t>th</a:t>
            </a:r>
            <a:r>
              <a:rPr dirty="0" baseline="4629" sz="1800" spc="-359" b="1">
                <a:latin typeface="Arial"/>
                <a:cs typeface="Arial"/>
              </a:rPr>
              <a:t>o</a:t>
            </a:r>
            <a:r>
              <a:rPr dirty="0" sz="800" spc="-240">
                <a:latin typeface="Garuda"/>
                <a:cs typeface="Garuda"/>
              </a:rPr>
              <a:t>ei</a:t>
            </a:r>
            <a:r>
              <a:rPr dirty="0" baseline="4629" sz="1800" spc="-359" b="1">
                <a:latin typeface="Arial"/>
                <a:cs typeface="Arial"/>
              </a:rPr>
              <a:t>g</a:t>
            </a:r>
            <a:r>
              <a:rPr dirty="0" sz="800" spc="-240">
                <a:latin typeface="Garuda"/>
                <a:cs typeface="Garuda"/>
              </a:rPr>
              <a:t>r </a:t>
            </a:r>
            <a:r>
              <a:rPr dirty="0" sz="800" spc="-320">
                <a:latin typeface="Garuda"/>
                <a:cs typeface="Garuda"/>
              </a:rPr>
              <a:t>n</a:t>
            </a:r>
            <a:r>
              <a:rPr dirty="0" baseline="4629" sz="1800" spc="-480" b="1">
                <a:latin typeface="Arial"/>
                <a:cs typeface="Arial"/>
              </a:rPr>
              <a:t>r</a:t>
            </a:r>
            <a:r>
              <a:rPr dirty="0" sz="800" spc="-320">
                <a:latin typeface="Garuda"/>
                <a:cs typeface="Garuda"/>
              </a:rPr>
              <a:t>a</a:t>
            </a:r>
            <a:r>
              <a:rPr dirty="0" baseline="4629" sz="1800" spc="-480" b="1">
                <a:latin typeface="Arial"/>
                <a:cs typeface="Arial"/>
              </a:rPr>
              <a:t>a</a:t>
            </a:r>
            <a:r>
              <a:rPr dirty="0" sz="800" spc="-320">
                <a:latin typeface="Garuda"/>
                <a:cs typeface="Garuda"/>
              </a:rPr>
              <a:t>m</a:t>
            </a:r>
            <a:r>
              <a:rPr dirty="0" baseline="4629" sz="1800" spc="-480" b="1">
                <a:latin typeface="Arial"/>
                <a:cs typeface="Arial"/>
              </a:rPr>
              <a:t>m</a:t>
            </a:r>
            <a:r>
              <a:rPr dirty="0" sz="800" spc="-320">
                <a:latin typeface="Garuda"/>
                <a:cs typeface="Garuda"/>
              </a:rPr>
              <a:t>e</a:t>
            </a:r>
            <a:r>
              <a:rPr dirty="0" sz="800" spc="-15">
                <a:latin typeface="Garuda"/>
                <a:cs typeface="Garuda"/>
              </a:rPr>
              <a:t> </a:t>
            </a:r>
            <a:r>
              <a:rPr dirty="0" sz="800" spc="-204">
                <a:latin typeface="Garuda"/>
                <a:cs typeface="Garuda"/>
              </a:rPr>
              <a:t>a</a:t>
            </a:r>
            <a:r>
              <a:rPr dirty="0" baseline="4629" sz="1800" spc="-307" b="1">
                <a:latin typeface="Arial"/>
                <a:cs typeface="Arial"/>
              </a:rPr>
              <a:t>U</a:t>
            </a:r>
            <a:r>
              <a:rPr dirty="0" sz="800" spc="-204">
                <a:latin typeface="Garuda"/>
                <a:cs typeface="Garuda"/>
              </a:rPr>
              <a:t>nd</a:t>
            </a:r>
            <a:r>
              <a:rPr dirty="0" baseline="4629" sz="1800" spc="-307" b="1">
                <a:latin typeface="Arial"/>
                <a:cs typeface="Arial"/>
              </a:rPr>
              <a:t>n</a:t>
            </a:r>
            <a:r>
              <a:rPr dirty="0" sz="800" spc="-204">
                <a:latin typeface="Garuda"/>
                <a:cs typeface="Garuda"/>
              </a:rPr>
              <a:t>e</a:t>
            </a:r>
            <a:r>
              <a:rPr dirty="0" baseline="4629" sz="1800" spc="-307" b="1">
                <a:latin typeface="Arial"/>
                <a:cs typeface="Arial"/>
              </a:rPr>
              <a:t>i</a:t>
            </a:r>
            <a:r>
              <a:rPr dirty="0" sz="800" spc="-204">
                <a:latin typeface="Garuda"/>
                <a:cs typeface="Garuda"/>
              </a:rPr>
              <a:t>m</a:t>
            </a:r>
            <a:r>
              <a:rPr dirty="0" baseline="4629" sz="1800" spc="-307" b="1">
                <a:latin typeface="Arial"/>
                <a:cs typeface="Arial"/>
              </a:rPr>
              <a:t>t</a:t>
            </a:r>
            <a:r>
              <a:rPr dirty="0" sz="800" spc="-204">
                <a:latin typeface="Garuda"/>
                <a:cs typeface="Garuda"/>
              </a:rPr>
              <a:t>a</a:t>
            </a:r>
            <a:r>
              <a:rPr dirty="0" baseline="4629" sz="1800" spc="-307" b="1">
                <a:latin typeface="Arial"/>
                <a:cs typeface="Arial"/>
              </a:rPr>
              <a:t>s</a:t>
            </a:r>
            <a:r>
              <a:rPr dirty="0" sz="800" spc="-204">
                <a:latin typeface="Garuda"/>
                <a:cs typeface="Garuda"/>
              </a:rPr>
              <a:t>il. </a:t>
            </a:r>
            <a:r>
              <a:rPr dirty="0" sz="800" spc="-195">
                <a:latin typeface="Garuda"/>
                <a:cs typeface="Garuda"/>
              </a:rPr>
              <a:t>C</a:t>
            </a:r>
            <a:r>
              <a:rPr dirty="0" baseline="4629" sz="1800" spc="-292" b="1">
                <a:latin typeface="Arial"/>
                <a:cs typeface="Arial"/>
              </a:rPr>
              <a:t>8</a:t>
            </a:r>
            <a:r>
              <a:rPr dirty="0" sz="800" spc="-195">
                <a:latin typeface="Garuda"/>
                <a:cs typeface="Garuda"/>
              </a:rPr>
              <a:t>on</a:t>
            </a:r>
            <a:r>
              <a:rPr dirty="0" baseline="4629" sz="1800" spc="-292" b="1">
                <a:latin typeface="Arial"/>
                <a:cs typeface="Arial"/>
              </a:rPr>
              <a:t>-</a:t>
            </a:r>
            <a:r>
              <a:rPr dirty="0" sz="800" spc="-195">
                <a:latin typeface="Garuda"/>
                <a:cs typeface="Garuda"/>
              </a:rPr>
              <a:t>t</a:t>
            </a:r>
            <a:r>
              <a:rPr dirty="0" baseline="4629" sz="1800" spc="-292" b="1">
                <a:latin typeface="Arial"/>
                <a:cs typeface="Arial"/>
              </a:rPr>
              <a:t>3</a:t>
            </a:r>
            <a:r>
              <a:rPr dirty="0" sz="800" spc="-195">
                <a:latin typeface="Garuda"/>
                <a:cs typeface="Garuda"/>
              </a:rPr>
              <a:t>a</a:t>
            </a:r>
            <a:r>
              <a:rPr dirty="0" baseline="4629" sz="1800" spc="-292" b="1">
                <a:latin typeface="Arial"/>
                <a:cs typeface="Arial"/>
              </a:rPr>
              <a:t>3</a:t>
            </a:r>
            <a:r>
              <a:rPr dirty="0" sz="800" spc="-195">
                <a:latin typeface="Garuda"/>
                <a:cs typeface="Garuda"/>
              </a:rPr>
              <a:t>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31012" y="447795"/>
            <a:ext cx="6303010" cy="452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a:t>
            </a:r>
            <a:r>
              <a:rPr dirty="0" sz="1300" spc="-15" b="1">
                <a:latin typeface="Arial"/>
                <a:cs typeface="Arial"/>
              </a:rPr>
              <a:t> </a:t>
            </a:r>
            <a:r>
              <a:rPr dirty="0" sz="1300" b="1">
                <a:latin typeface="Arial"/>
                <a:cs typeface="Arial"/>
              </a:rPr>
              <a:t>8</a:t>
            </a:r>
            <a:endParaRPr sz="1300">
              <a:latin typeface="Arial"/>
              <a:cs typeface="Arial"/>
            </a:endParaRPr>
          </a:p>
          <a:p>
            <a:pPr marL="507365" indent="-247650">
              <a:lnSpc>
                <a:spcPct val="100000"/>
              </a:lnSpc>
              <a:spcBef>
                <a:spcPts val="360"/>
              </a:spcBef>
              <a:buAutoNum type="arabicPeriod"/>
              <a:tabLst>
                <a:tab pos="508000" algn="l"/>
              </a:tabLst>
            </a:pPr>
            <a:r>
              <a:rPr dirty="0" sz="1300" spc="-5">
                <a:latin typeface="Times New Roman"/>
                <a:cs typeface="Times New Roman"/>
              </a:rPr>
              <a:t>Answer </a:t>
            </a:r>
            <a:r>
              <a:rPr dirty="0" sz="1300">
                <a:latin typeface="Times New Roman"/>
                <a:cs typeface="Times New Roman"/>
              </a:rPr>
              <a:t>the following</a:t>
            </a:r>
            <a:r>
              <a:rPr dirty="0" sz="1300" spc="-15">
                <a:latin typeface="Times New Roman"/>
                <a:cs typeface="Times New Roman"/>
              </a:rPr>
              <a:t> </a:t>
            </a:r>
            <a:r>
              <a:rPr dirty="0" sz="1300">
                <a:latin typeface="Times New Roman"/>
                <a:cs typeface="Times New Roman"/>
              </a:rPr>
              <a:t>questions:</a:t>
            </a:r>
            <a:endParaRPr sz="1300">
              <a:latin typeface="Times New Roman"/>
              <a:cs typeface="Times New Roman"/>
            </a:endParaRPr>
          </a:p>
          <a:p>
            <a:pPr lvl="1" marL="880110" indent="-248920">
              <a:lnSpc>
                <a:spcPts val="1555"/>
              </a:lnSpc>
              <a:buAutoNum type="alphaLcPeriod"/>
              <a:tabLst>
                <a:tab pos="880110" algn="l"/>
                <a:tab pos="880744" algn="l"/>
              </a:tabLst>
            </a:pPr>
            <a:r>
              <a:rPr dirty="0" sz="1300">
                <a:latin typeface="Times New Roman"/>
                <a:cs typeface="Times New Roman"/>
              </a:rPr>
              <a:t>Can a table or a synonym be</a:t>
            </a:r>
            <a:r>
              <a:rPr dirty="0" sz="1300" spc="-5">
                <a:latin typeface="Times New Roman"/>
                <a:cs typeface="Times New Roman"/>
              </a:rPr>
              <a:t> </a:t>
            </a:r>
            <a:r>
              <a:rPr dirty="0" sz="1300">
                <a:latin typeface="Times New Roman"/>
                <a:cs typeface="Times New Roman"/>
              </a:rPr>
              <a:t>invalidated?</a:t>
            </a:r>
            <a:endParaRPr sz="1300">
              <a:latin typeface="Times New Roman"/>
              <a:cs typeface="Times New Roman"/>
            </a:endParaRPr>
          </a:p>
          <a:p>
            <a:pPr lvl="1" marL="879475" indent="-248285">
              <a:lnSpc>
                <a:spcPts val="1515"/>
              </a:lnSpc>
              <a:buAutoNum type="alphaLcPeriod"/>
              <a:tabLst>
                <a:tab pos="880110" algn="l"/>
              </a:tabLst>
            </a:pPr>
            <a:r>
              <a:rPr dirty="0" sz="1300">
                <a:latin typeface="Times New Roman"/>
                <a:cs typeface="Times New Roman"/>
              </a:rPr>
              <a:t>Consider the following dependency</a:t>
            </a:r>
            <a:r>
              <a:rPr dirty="0" sz="1300" spc="-5">
                <a:latin typeface="Times New Roman"/>
                <a:cs typeface="Times New Roman"/>
              </a:rPr>
              <a:t> example:</a:t>
            </a:r>
            <a:endParaRPr sz="1300">
              <a:latin typeface="Times New Roman"/>
              <a:cs typeface="Times New Roman"/>
            </a:endParaRPr>
          </a:p>
          <a:p>
            <a:pPr marL="1003300">
              <a:lnSpc>
                <a:spcPts val="1520"/>
              </a:lnSpc>
            </a:pPr>
            <a:r>
              <a:rPr dirty="0" sz="1300">
                <a:latin typeface="Times New Roman"/>
                <a:cs typeface="Times New Roman"/>
              </a:rPr>
              <a:t>The stand-alone procedure </a:t>
            </a:r>
            <a:r>
              <a:rPr dirty="0" sz="1300">
                <a:latin typeface="Courier New"/>
                <a:cs typeface="Courier New"/>
              </a:rPr>
              <a:t>MY_PROC</a:t>
            </a:r>
            <a:r>
              <a:rPr dirty="0" sz="1300" spc="-455">
                <a:latin typeface="Courier New"/>
                <a:cs typeface="Courier New"/>
              </a:rPr>
              <a:t> </a:t>
            </a:r>
            <a:r>
              <a:rPr dirty="0" sz="1300" spc="-5">
                <a:latin typeface="Times New Roman"/>
                <a:cs typeface="Times New Roman"/>
              </a:rPr>
              <a:t>depends on </a:t>
            </a:r>
            <a:r>
              <a:rPr dirty="0" sz="1300">
                <a:latin typeface="Times New Roman"/>
                <a:cs typeface="Times New Roman"/>
              </a:rPr>
              <a:t>the </a:t>
            </a:r>
            <a:r>
              <a:rPr dirty="0" sz="1300">
                <a:latin typeface="Courier New"/>
                <a:cs typeface="Courier New"/>
              </a:rPr>
              <a:t>MY_PROC_PACK</a:t>
            </a:r>
            <a:endParaRPr sz="1300">
              <a:latin typeface="Courier New"/>
              <a:cs typeface="Courier New"/>
            </a:endParaRPr>
          </a:p>
          <a:p>
            <a:pPr marL="1002665" marR="5080">
              <a:lnSpc>
                <a:spcPct val="100000"/>
              </a:lnSpc>
            </a:pPr>
            <a:r>
              <a:rPr dirty="0" sz="1300">
                <a:latin typeface="Times New Roman"/>
                <a:cs typeface="Times New Roman"/>
              </a:rPr>
              <a:t>package procedure. The </a:t>
            </a:r>
            <a:r>
              <a:rPr dirty="0" sz="1300">
                <a:latin typeface="Courier New"/>
                <a:cs typeface="Courier New"/>
              </a:rPr>
              <a:t>MY_PROC_PACK</a:t>
            </a:r>
            <a:r>
              <a:rPr dirty="0" sz="1300" spc="-500">
                <a:latin typeface="Courier New"/>
                <a:cs typeface="Courier New"/>
              </a:rPr>
              <a:t> </a:t>
            </a:r>
            <a:r>
              <a:rPr dirty="0" sz="1300">
                <a:latin typeface="Times New Roman"/>
                <a:cs typeface="Times New Roman"/>
              </a:rPr>
              <a:t>procedure’s definition is changed by  recompiling the package body. The </a:t>
            </a:r>
            <a:r>
              <a:rPr dirty="0" sz="1300">
                <a:latin typeface="Courier New"/>
                <a:cs typeface="Courier New"/>
              </a:rPr>
              <a:t>MY_PROC_PACK</a:t>
            </a:r>
            <a:r>
              <a:rPr dirty="0" sz="1300" spc="-500">
                <a:latin typeface="Courier New"/>
                <a:cs typeface="Courier New"/>
              </a:rPr>
              <a:t> </a:t>
            </a:r>
            <a:r>
              <a:rPr dirty="0" sz="1300">
                <a:latin typeface="Times New Roman"/>
                <a:cs typeface="Times New Roman"/>
              </a:rPr>
              <a:t>procedure’s declaration</a:t>
            </a:r>
            <a:endParaRPr sz="1300">
              <a:latin typeface="Times New Roman"/>
              <a:cs typeface="Times New Roman"/>
            </a:endParaRPr>
          </a:p>
          <a:p>
            <a:pPr marL="1002665">
              <a:lnSpc>
                <a:spcPts val="1520"/>
              </a:lnSpc>
              <a:spcBef>
                <a:spcPts val="70"/>
              </a:spcBef>
            </a:pPr>
            <a:r>
              <a:rPr dirty="0" sz="1300">
                <a:latin typeface="Times New Roman"/>
                <a:cs typeface="Times New Roman"/>
              </a:rPr>
              <a:t>is not altered in the package</a:t>
            </a:r>
            <a:r>
              <a:rPr dirty="0" sz="1300" spc="-15">
                <a:latin typeface="Times New Roman"/>
                <a:cs typeface="Times New Roman"/>
              </a:rPr>
              <a:t> </a:t>
            </a:r>
            <a:r>
              <a:rPr dirty="0" sz="1300">
                <a:latin typeface="Times New Roman"/>
                <a:cs typeface="Times New Roman"/>
              </a:rPr>
              <a:t>specification.</a:t>
            </a:r>
            <a:endParaRPr sz="1300">
              <a:latin typeface="Times New Roman"/>
              <a:cs typeface="Times New Roman"/>
            </a:endParaRPr>
          </a:p>
          <a:p>
            <a:pPr marL="879475">
              <a:lnSpc>
                <a:spcPts val="1515"/>
              </a:lnSpc>
            </a:pPr>
            <a:r>
              <a:rPr dirty="0" sz="1300" spc="-5">
                <a:latin typeface="Times New Roman"/>
                <a:cs typeface="Times New Roman"/>
              </a:rPr>
              <a:t>In this scenario, is </a:t>
            </a:r>
            <a:r>
              <a:rPr dirty="0" sz="1300">
                <a:latin typeface="Times New Roman"/>
                <a:cs typeface="Times New Roman"/>
              </a:rPr>
              <a:t>the </a:t>
            </a:r>
            <a:r>
              <a:rPr dirty="0" sz="1300" spc="-5">
                <a:latin typeface="Times New Roman"/>
                <a:cs typeface="Times New Roman"/>
              </a:rPr>
              <a:t>stand-alone </a:t>
            </a:r>
            <a:r>
              <a:rPr dirty="0" sz="1300">
                <a:latin typeface="Times New Roman"/>
                <a:cs typeface="Times New Roman"/>
              </a:rPr>
              <a:t>procedure </a:t>
            </a:r>
            <a:r>
              <a:rPr dirty="0" sz="1300">
                <a:latin typeface="Courier New"/>
                <a:cs typeface="Courier New"/>
              </a:rPr>
              <a:t>MY_PROC</a:t>
            </a:r>
            <a:r>
              <a:rPr dirty="0" sz="1300" spc="-425">
                <a:latin typeface="Courier New"/>
                <a:cs typeface="Courier New"/>
              </a:rPr>
              <a:t> </a:t>
            </a:r>
            <a:r>
              <a:rPr dirty="0" sz="1300">
                <a:latin typeface="Times New Roman"/>
                <a:cs typeface="Times New Roman"/>
              </a:rPr>
              <a:t>invalidated?</a:t>
            </a:r>
            <a:endParaRPr sz="1300">
              <a:latin typeface="Times New Roman"/>
              <a:cs typeface="Times New Roman"/>
            </a:endParaRPr>
          </a:p>
          <a:p>
            <a:pPr marL="507365" indent="-248285">
              <a:lnSpc>
                <a:spcPts val="1555"/>
              </a:lnSpc>
              <a:buAutoNum type="arabicPeriod" startAt="2"/>
              <a:tabLst>
                <a:tab pos="508000" algn="l"/>
              </a:tabLst>
            </a:pPr>
            <a:r>
              <a:rPr dirty="0" sz="1300">
                <a:latin typeface="Times New Roman"/>
                <a:cs typeface="Times New Roman"/>
              </a:rPr>
              <a:t>Create a tree structure showing all dependencies involving your</a:t>
            </a:r>
            <a:r>
              <a:rPr dirty="0" sz="1300" spc="-25">
                <a:latin typeface="Times New Roman"/>
                <a:cs typeface="Times New Roman"/>
              </a:rPr>
              <a:t> </a:t>
            </a:r>
            <a:r>
              <a:rPr dirty="0" sz="1300">
                <a:latin typeface="Courier New"/>
                <a:cs typeface="Courier New"/>
              </a:rPr>
              <a:t>add_employee</a:t>
            </a:r>
            <a:endParaRPr sz="1300">
              <a:latin typeface="Courier New"/>
              <a:cs typeface="Courier New"/>
            </a:endParaRPr>
          </a:p>
          <a:p>
            <a:pPr marL="507365">
              <a:lnSpc>
                <a:spcPct val="100000"/>
              </a:lnSpc>
            </a:pPr>
            <a:r>
              <a:rPr dirty="0" sz="1300">
                <a:latin typeface="Times New Roman"/>
                <a:cs typeface="Times New Roman"/>
              </a:rPr>
              <a:t>procedure and your </a:t>
            </a:r>
            <a:r>
              <a:rPr dirty="0" sz="1300">
                <a:latin typeface="Courier New"/>
                <a:cs typeface="Courier New"/>
              </a:rPr>
              <a:t>valid_deptid</a:t>
            </a:r>
            <a:r>
              <a:rPr dirty="0" sz="1300" spc="-475">
                <a:latin typeface="Courier New"/>
                <a:cs typeface="Courier New"/>
              </a:rPr>
              <a:t> </a:t>
            </a:r>
            <a:r>
              <a:rPr dirty="0" sz="1300">
                <a:latin typeface="Times New Roman"/>
                <a:cs typeface="Times New Roman"/>
              </a:rPr>
              <a:t>function.</a:t>
            </a:r>
            <a:endParaRPr sz="1300">
              <a:latin typeface="Times New Roman"/>
              <a:cs typeface="Times New Roman"/>
            </a:endParaRPr>
          </a:p>
          <a:p>
            <a:pPr marL="507365">
              <a:lnSpc>
                <a:spcPct val="100000"/>
              </a:lnSpc>
            </a:pPr>
            <a:r>
              <a:rPr dirty="0" sz="1300" spc="-5" b="1">
                <a:latin typeface="Times New Roman"/>
                <a:cs typeface="Times New Roman"/>
              </a:rPr>
              <a:t>Note:</a:t>
            </a:r>
            <a:r>
              <a:rPr dirty="0" sz="1300" b="1">
                <a:latin typeface="Times New Roman"/>
                <a:cs typeface="Times New Roman"/>
              </a:rPr>
              <a:t> </a:t>
            </a:r>
            <a:r>
              <a:rPr dirty="0" sz="1300">
                <a:latin typeface="Courier New"/>
                <a:cs typeface="Courier New"/>
              </a:rPr>
              <a:t>add_employee</a:t>
            </a:r>
            <a:r>
              <a:rPr dirty="0" sz="1300" spc="-455">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valid_deptid</a:t>
            </a:r>
            <a:r>
              <a:rPr dirty="0" sz="1300" spc="-459">
                <a:latin typeface="Courier New"/>
                <a:cs typeface="Courier New"/>
              </a:rPr>
              <a:t> </a:t>
            </a:r>
            <a:r>
              <a:rPr dirty="0" sz="1300">
                <a:latin typeface="Times New Roman"/>
                <a:cs typeface="Times New Roman"/>
              </a:rPr>
              <a:t>were</a:t>
            </a:r>
            <a:r>
              <a:rPr dirty="0" sz="1300" spc="5">
                <a:latin typeface="Times New Roman"/>
                <a:cs typeface="Times New Roman"/>
              </a:rPr>
              <a:t> </a:t>
            </a:r>
            <a:r>
              <a:rPr dirty="0" sz="1300">
                <a:latin typeface="Times New Roman"/>
                <a:cs typeface="Times New Roman"/>
              </a:rPr>
              <a:t>created</a:t>
            </a:r>
            <a:r>
              <a:rPr dirty="0" sz="1300" spc="5">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the </a:t>
            </a:r>
            <a:r>
              <a:rPr dirty="0" sz="1300" spc="-5">
                <a:latin typeface="Times New Roman"/>
                <a:cs typeface="Times New Roman"/>
              </a:rPr>
              <a:t>lesson </a:t>
            </a:r>
            <a:r>
              <a:rPr dirty="0" sz="1300">
                <a:latin typeface="Times New Roman"/>
                <a:cs typeface="Times New Roman"/>
              </a:rPr>
              <a:t>titled</a:t>
            </a:r>
            <a:endParaRPr sz="1300">
              <a:latin typeface="Times New Roman"/>
              <a:cs typeface="Times New Roman"/>
            </a:endParaRPr>
          </a:p>
          <a:p>
            <a:pPr marL="507365" marR="346075">
              <a:lnSpc>
                <a:spcPct val="100000"/>
              </a:lnSpc>
              <a:spcBef>
                <a:spcPts val="70"/>
              </a:spcBef>
            </a:pPr>
            <a:r>
              <a:rPr dirty="0" sz="1300">
                <a:latin typeface="Times New Roman"/>
                <a:cs typeface="Times New Roman"/>
              </a:rPr>
              <a:t>“Creating </a:t>
            </a:r>
            <a:r>
              <a:rPr dirty="0" sz="1300" spc="-5">
                <a:latin typeface="Times New Roman"/>
                <a:cs typeface="Times New Roman"/>
              </a:rPr>
              <a:t>Stored Functions.” </a:t>
            </a:r>
            <a:r>
              <a:rPr dirty="0" sz="1300">
                <a:latin typeface="Times New Roman"/>
                <a:cs typeface="Times New Roman"/>
              </a:rPr>
              <a:t>You can run the solution </a:t>
            </a:r>
            <a:r>
              <a:rPr dirty="0" sz="1300" spc="-5">
                <a:latin typeface="Times New Roman"/>
                <a:cs typeface="Times New Roman"/>
              </a:rPr>
              <a:t>scripts </a:t>
            </a:r>
            <a:r>
              <a:rPr dirty="0" sz="1300">
                <a:latin typeface="Times New Roman"/>
                <a:cs typeface="Times New Roman"/>
              </a:rPr>
              <a:t>for Practice 2 if you  need to create the procedure and</a:t>
            </a:r>
            <a:r>
              <a:rPr dirty="0" sz="1300" spc="-10">
                <a:latin typeface="Times New Roman"/>
                <a:cs typeface="Times New Roman"/>
              </a:rPr>
              <a:t> </a:t>
            </a:r>
            <a:r>
              <a:rPr dirty="0" sz="1300">
                <a:latin typeface="Times New Roman"/>
                <a:cs typeface="Times New Roman"/>
              </a:rPr>
              <a:t>function.</a:t>
            </a:r>
            <a:endParaRPr sz="1300">
              <a:latin typeface="Times New Roman"/>
              <a:cs typeface="Times New Roman"/>
            </a:endParaRPr>
          </a:p>
          <a:p>
            <a:pPr lvl="1" marL="879475" indent="-248920">
              <a:lnSpc>
                <a:spcPts val="1480"/>
              </a:lnSpc>
              <a:buAutoNum type="alphaLcPeriod"/>
              <a:tabLst>
                <a:tab pos="879475" algn="l"/>
                <a:tab pos="880110" algn="l"/>
              </a:tabLst>
            </a:pPr>
            <a:r>
              <a:rPr dirty="0" sz="1300">
                <a:latin typeface="Times New Roman"/>
                <a:cs typeface="Times New Roman"/>
              </a:rPr>
              <a:t>Load and execute the </a:t>
            </a:r>
            <a:r>
              <a:rPr dirty="0" sz="1300">
                <a:latin typeface="Courier New"/>
                <a:cs typeface="Courier New"/>
              </a:rPr>
              <a:t>utldtree.sql</a:t>
            </a:r>
            <a:r>
              <a:rPr dirty="0" sz="1300" spc="-484">
                <a:latin typeface="Courier New"/>
                <a:cs typeface="Courier New"/>
              </a:rPr>
              <a:t> </a:t>
            </a:r>
            <a:r>
              <a:rPr dirty="0" sz="1300">
                <a:latin typeface="Times New Roman"/>
                <a:cs typeface="Times New Roman"/>
              </a:rPr>
              <a:t>script, which is located in the</a:t>
            </a:r>
            <a:endParaRPr sz="1300">
              <a:latin typeface="Times New Roman"/>
              <a:cs typeface="Times New Roman"/>
            </a:endParaRPr>
          </a:p>
          <a:p>
            <a:pPr marL="879475">
              <a:lnSpc>
                <a:spcPts val="1555"/>
              </a:lnSpc>
            </a:pPr>
            <a:r>
              <a:rPr dirty="0" sz="1300">
                <a:latin typeface="Courier New"/>
                <a:cs typeface="Courier New"/>
              </a:rPr>
              <a:t>E:\lab\PLPU\labs</a:t>
            </a:r>
            <a:r>
              <a:rPr dirty="0" sz="1300" spc="-465">
                <a:latin typeface="Courier New"/>
                <a:cs typeface="Courier New"/>
              </a:rPr>
              <a:t> </a:t>
            </a:r>
            <a:r>
              <a:rPr dirty="0" sz="1300" spc="-5">
                <a:latin typeface="Times New Roman"/>
                <a:cs typeface="Times New Roman"/>
              </a:rPr>
              <a:t>folder.</a:t>
            </a:r>
            <a:endParaRPr sz="1300">
              <a:latin typeface="Times New Roman"/>
              <a:cs typeface="Times New Roman"/>
            </a:endParaRPr>
          </a:p>
          <a:p>
            <a:pPr lvl="1" marL="878840" indent="-248285">
              <a:lnSpc>
                <a:spcPts val="1555"/>
              </a:lnSpc>
              <a:buAutoNum type="alphaLcPeriod" startAt="2"/>
              <a:tabLst>
                <a:tab pos="879475" algn="l"/>
              </a:tabLst>
            </a:pPr>
            <a:r>
              <a:rPr dirty="0" sz="1300">
                <a:latin typeface="Times New Roman"/>
                <a:cs typeface="Times New Roman"/>
              </a:rPr>
              <a:t>Execute the</a:t>
            </a:r>
            <a:r>
              <a:rPr dirty="0" sz="1300" spc="-5">
                <a:latin typeface="Times New Roman"/>
                <a:cs typeface="Times New Roman"/>
              </a:rPr>
              <a:t> </a:t>
            </a:r>
            <a:r>
              <a:rPr dirty="0" sz="1300">
                <a:latin typeface="Courier New"/>
                <a:cs typeface="Courier New"/>
              </a:rPr>
              <a:t>deptree_fill</a:t>
            </a:r>
            <a:r>
              <a:rPr dirty="0" sz="1300" spc="-459">
                <a:latin typeface="Courier New"/>
                <a:cs typeface="Courier New"/>
              </a:rPr>
              <a:t> </a:t>
            </a:r>
            <a:r>
              <a:rPr dirty="0" sz="1300">
                <a:latin typeface="Times New Roman"/>
                <a:cs typeface="Times New Roman"/>
              </a:rPr>
              <a:t>procedure</a:t>
            </a:r>
            <a:r>
              <a:rPr dirty="0" sz="1300" spc="-5">
                <a:latin typeface="Times New Roman"/>
                <a:cs typeface="Times New Roman"/>
              </a:rPr>
              <a:t> </a:t>
            </a:r>
            <a:r>
              <a:rPr dirty="0" sz="1300">
                <a:latin typeface="Times New Roman"/>
                <a:cs typeface="Times New Roman"/>
              </a:rPr>
              <a:t>for</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add_employee</a:t>
            </a:r>
            <a:r>
              <a:rPr dirty="0" sz="1300" spc="-459">
                <a:latin typeface="Courier New"/>
                <a:cs typeface="Courier New"/>
              </a:rPr>
              <a:t> </a:t>
            </a:r>
            <a:r>
              <a:rPr dirty="0" sz="1300">
                <a:latin typeface="Times New Roman"/>
                <a:cs typeface="Times New Roman"/>
              </a:rPr>
              <a:t>procedure.</a:t>
            </a:r>
            <a:endParaRPr sz="1300">
              <a:latin typeface="Times New Roman"/>
              <a:cs typeface="Times New Roman"/>
            </a:endParaRPr>
          </a:p>
          <a:p>
            <a:pPr lvl="1" marL="879475" indent="-248920">
              <a:lnSpc>
                <a:spcPts val="1555"/>
              </a:lnSpc>
              <a:buAutoNum type="alphaLcPeriod" startAt="2"/>
              <a:tabLst>
                <a:tab pos="879475" algn="l"/>
                <a:tab pos="880110" algn="l"/>
              </a:tabLst>
            </a:pPr>
            <a:r>
              <a:rPr dirty="0" sz="1300" spc="-5">
                <a:latin typeface="Times New Roman"/>
                <a:cs typeface="Times New Roman"/>
              </a:rPr>
              <a:t>Query </a:t>
            </a:r>
            <a:r>
              <a:rPr dirty="0" sz="1300">
                <a:latin typeface="Times New Roman"/>
                <a:cs typeface="Times New Roman"/>
              </a:rPr>
              <a:t>the </a:t>
            </a:r>
            <a:r>
              <a:rPr dirty="0" sz="1300">
                <a:latin typeface="Courier New"/>
                <a:cs typeface="Courier New"/>
              </a:rPr>
              <a:t>IDEPTREE</a:t>
            </a:r>
            <a:r>
              <a:rPr dirty="0" sz="1300" spc="-475">
                <a:latin typeface="Courier New"/>
                <a:cs typeface="Courier New"/>
              </a:rPr>
              <a:t> </a:t>
            </a:r>
            <a:r>
              <a:rPr dirty="0" sz="1300" spc="-5">
                <a:latin typeface="Times New Roman"/>
                <a:cs typeface="Times New Roman"/>
              </a:rPr>
              <a:t>view </a:t>
            </a:r>
            <a:r>
              <a:rPr dirty="0" sz="1300">
                <a:latin typeface="Times New Roman"/>
                <a:cs typeface="Times New Roman"/>
              </a:rPr>
              <a:t>to </a:t>
            </a:r>
            <a:r>
              <a:rPr dirty="0" sz="1300" spc="-5">
                <a:latin typeface="Times New Roman"/>
                <a:cs typeface="Times New Roman"/>
              </a:rPr>
              <a:t>see your results.</a:t>
            </a:r>
            <a:endParaRPr sz="1300">
              <a:latin typeface="Times New Roman"/>
              <a:cs typeface="Times New Roman"/>
            </a:endParaRPr>
          </a:p>
          <a:p>
            <a:pPr lvl="1" marL="878840" indent="-248285">
              <a:lnSpc>
                <a:spcPct val="100000"/>
              </a:lnSpc>
              <a:buAutoNum type="alphaLcPeriod" startAt="2"/>
              <a:tabLst>
                <a:tab pos="879475" algn="l"/>
              </a:tabLst>
            </a:pPr>
            <a:r>
              <a:rPr dirty="0" sz="1300">
                <a:latin typeface="Times New Roman"/>
                <a:cs typeface="Times New Roman"/>
              </a:rPr>
              <a:t>Execute the</a:t>
            </a:r>
            <a:r>
              <a:rPr dirty="0" sz="1300" spc="-5">
                <a:latin typeface="Times New Roman"/>
                <a:cs typeface="Times New Roman"/>
              </a:rPr>
              <a:t> </a:t>
            </a:r>
            <a:r>
              <a:rPr dirty="0" sz="1300">
                <a:latin typeface="Courier New"/>
                <a:cs typeface="Courier New"/>
              </a:rPr>
              <a:t>deptree_fill</a:t>
            </a:r>
            <a:r>
              <a:rPr dirty="0" sz="1300" spc="-459">
                <a:latin typeface="Courier New"/>
                <a:cs typeface="Courier New"/>
              </a:rPr>
              <a:t> </a:t>
            </a:r>
            <a:r>
              <a:rPr dirty="0" sz="1300">
                <a:latin typeface="Times New Roman"/>
                <a:cs typeface="Times New Roman"/>
              </a:rPr>
              <a:t>procedure</a:t>
            </a:r>
            <a:r>
              <a:rPr dirty="0" sz="1300" spc="-5">
                <a:latin typeface="Times New Roman"/>
                <a:cs typeface="Times New Roman"/>
              </a:rPr>
              <a:t> </a:t>
            </a:r>
            <a:r>
              <a:rPr dirty="0" sz="1300">
                <a:latin typeface="Times New Roman"/>
                <a:cs typeface="Times New Roman"/>
              </a:rPr>
              <a:t>for the</a:t>
            </a:r>
            <a:r>
              <a:rPr dirty="0" sz="1300" spc="-5">
                <a:latin typeface="Times New Roman"/>
                <a:cs typeface="Times New Roman"/>
              </a:rPr>
              <a:t> </a:t>
            </a:r>
            <a:r>
              <a:rPr dirty="0" sz="1300">
                <a:latin typeface="Courier New"/>
                <a:cs typeface="Courier New"/>
              </a:rPr>
              <a:t>valid_deptid</a:t>
            </a:r>
            <a:r>
              <a:rPr dirty="0" sz="1300" spc="-455">
                <a:latin typeface="Courier New"/>
                <a:cs typeface="Courier New"/>
              </a:rPr>
              <a:t> </a:t>
            </a:r>
            <a:r>
              <a:rPr dirty="0" sz="1300">
                <a:latin typeface="Times New Roman"/>
                <a:cs typeface="Times New Roman"/>
              </a:rPr>
              <a:t>function.</a:t>
            </a:r>
            <a:endParaRPr sz="1300">
              <a:latin typeface="Times New Roman"/>
              <a:cs typeface="Times New Roman"/>
            </a:endParaRPr>
          </a:p>
          <a:p>
            <a:pPr lvl="1" marL="878840" indent="-248285">
              <a:lnSpc>
                <a:spcPct val="100000"/>
              </a:lnSpc>
              <a:buAutoNum type="alphaLcPeriod" startAt="2"/>
              <a:tabLst>
                <a:tab pos="878840" algn="l"/>
                <a:tab pos="879475" algn="l"/>
              </a:tabLst>
            </a:pPr>
            <a:r>
              <a:rPr dirty="0" sz="1300" spc="-5">
                <a:latin typeface="Times New Roman"/>
                <a:cs typeface="Times New Roman"/>
              </a:rPr>
              <a:t>Query </a:t>
            </a:r>
            <a:r>
              <a:rPr dirty="0" sz="1300">
                <a:latin typeface="Times New Roman"/>
                <a:cs typeface="Times New Roman"/>
              </a:rPr>
              <a:t>the </a:t>
            </a:r>
            <a:r>
              <a:rPr dirty="0" sz="1300">
                <a:latin typeface="Courier New"/>
                <a:cs typeface="Courier New"/>
              </a:rPr>
              <a:t>IDEPTREE</a:t>
            </a:r>
            <a:r>
              <a:rPr dirty="0" sz="1300" spc="-484">
                <a:latin typeface="Courier New"/>
                <a:cs typeface="Courier New"/>
              </a:rPr>
              <a:t> </a:t>
            </a:r>
            <a:r>
              <a:rPr dirty="0" sz="1300">
                <a:latin typeface="Times New Roman"/>
                <a:cs typeface="Times New Roman"/>
              </a:rPr>
              <a:t>view to </a:t>
            </a:r>
            <a:r>
              <a:rPr dirty="0" sz="1300" spc="-5">
                <a:latin typeface="Times New Roman"/>
                <a:cs typeface="Times New Roman"/>
              </a:rPr>
              <a:t>see </a:t>
            </a:r>
            <a:r>
              <a:rPr dirty="0" sz="1300">
                <a:latin typeface="Times New Roman"/>
                <a:cs typeface="Times New Roman"/>
              </a:rPr>
              <a:t>your results.</a:t>
            </a:r>
            <a:endParaRPr sz="1300">
              <a:latin typeface="Times New Roman"/>
              <a:cs typeface="Times New Roman"/>
            </a:endParaRPr>
          </a:p>
          <a:p>
            <a:pPr marL="135890">
              <a:lnSpc>
                <a:spcPct val="100000"/>
              </a:lnSpc>
              <a:spcBef>
                <a:spcPts val="470"/>
              </a:spcBef>
            </a:pPr>
            <a:r>
              <a:rPr dirty="0" sz="1300" spc="-5" b="1">
                <a:latin typeface="Times New Roman"/>
                <a:cs typeface="Times New Roman"/>
              </a:rPr>
              <a:t>If you have </a:t>
            </a:r>
            <a:r>
              <a:rPr dirty="0" sz="1300" b="1">
                <a:latin typeface="Times New Roman"/>
                <a:cs typeface="Times New Roman"/>
              </a:rPr>
              <a:t>time, complete the following</a:t>
            </a:r>
            <a:r>
              <a:rPr dirty="0" sz="1300" spc="-30" b="1">
                <a:latin typeface="Times New Roman"/>
                <a:cs typeface="Times New Roman"/>
              </a:rPr>
              <a:t> </a:t>
            </a:r>
            <a:r>
              <a:rPr dirty="0" sz="1300" b="1">
                <a:latin typeface="Times New Roman"/>
                <a:cs typeface="Times New Roman"/>
              </a:rPr>
              <a:t>exercise:</a:t>
            </a:r>
            <a:endParaRPr sz="1300">
              <a:latin typeface="Times New Roman"/>
              <a:cs typeface="Times New Roman"/>
            </a:endParaRPr>
          </a:p>
          <a:p>
            <a:pPr marL="506730" indent="-247650">
              <a:lnSpc>
                <a:spcPct val="100000"/>
              </a:lnSpc>
              <a:buAutoNum type="arabicPeriod" startAt="3"/>
              <a:tabLst>
                <a:tab pos="507365" algn="l"/>
              </a:tabLst>
            </a:pPr>
            <a:r>
              <a:rPr dirty="0" sz="1300">
                <a:latin typeface="Times New Roman"/>
                <a:cs typeface="Times New Roman"/>
              </a:rPr>
              <a:t>Dynamically validate invalid</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p:txBody>
      </p:sp>
      <p:sp>
        <p:nvSpPr>
          <p:cNvPr id="3" name="object 3"/>
          <p:cNvSpPr txBox="1"/>
          <p:nvPr/>
        </p:nvSpPr>
        <p:spPr>
          <a:xfrm>
            <a:off x="1349766" y="4931535"/>
            <a:ext cx="3915410" cy="422275"/>
          </a:xfrm>
          <a:prstGeom prst="rect">
            <a:avLst/>
          </a:prstGeom>
        </p:spPr>
        <p:txBody>
          <a:bodyPr wrap="square" lIns="0" tIns="12700" rIns="0" bIns="0" rtlCol="0" vert="horz">
            <a:spAutoFit/>
          </a:bodyPr>
          <a:lstStyle/>
          <a:p>
            <a:pPr marL="12700" marR="5080">
              <a:lnSpc>
                <a:spcPct val="100000"/>
              </a:lnSpc>
              <a:spcBef>
                <a:spcPts val="100"/>
              </a:spcBef>
              <a:tabLst>
                <a:tab pos="260350" algn="l"/>
              </a:tabLst>
            </a:pPr>
            <a:r>
              <a:rPr dirty="0" sz="1300" spc="-5">
                <a:latin typeface="Times New Roman"/>
                <a:cs typeface="Times New Roman"/>
              </a:rPr>
              <a:t>a.	Make </a:t>
            </a:r>
            <a:r>
              <a:rPr dirty="0" sz="1300">
                <a:latin typeface="Times New Roman"/>
                <a:cs typeface="Times New Roman"/>
              </a:rPr>
              <a:t>a </a:t>
            </a:r>
            <a:r>
              <a:rPr dirty="0" sz="1300" spc="-5">
                <a:latin typeface="Times New Roman"/>
                <a:cs typeface="Times New Roman"/>
              </a:rPr>
              <a:t>copy of your </a:t>
            </a:r>
            <a:r>
              <a:rPr dirty="0" sz="1300">
                <a:latin typeface="Courier New"/>
                <a:cs typeface="Courier New"/>
              </a:rPr>
              <a:t>EMPLOYEES</a:t>
            </a:r>
            <a:r>
              <a:rPr dirty="0" sz="1300" spc="-490">
                <a:latin typeface="Courier New"/>
                <a:cs typeface="Courier New"/>
              </a:rPr>
              <a:t> </a:t>
            </a:r>
            <a:r>
              <a:rPr dirty="0" sz="1300">
                <a:latin typeface="Times New Roman"/>
                <a:cs typeface="Times New Roman"/>
              </a:rPr>
              <a:t>table, called </a:t>
            </a:r>
            <a:r>
              <a:rPr dirty="0" sz="1300">
                <a:latin typeface="Courier New"/>
                <a:cs typeface="Courier New"/>
              </a:rPr>
              <a:t>EMPS</a:t>
            </a:r>
            <a:r>
              <a:rPr dirty="0" sz="1300">
                <a:latin typeface="Times New Roman"/>
                <a:cs typeface="Times New Roman"/>
              </a:rPr>
              <a:t>.  b.</a:t>
            </a:r>
            <a:endParaRPr sz="1300">
              <a:latin typeface="Times New Roman"/>
              <a:cs typeface="Times New Roman"/>
            </a:endParaRPr>
          </a:p>
        </p:txBody>
      </p:sp>
      <p:sp>
        <p:nvSpPr>
          <p:cNvPr id="4" name="object 4"/>
          <p:cNvSpPr txBox="1"/>
          <p:nvPr/>
        </p:nvSpPr>
        <p:spPr>
          <a:xfrm>
            <a:off x="1349601" y="5129628"/>
            <a:ext cx="5223510" cy="629285"/>
          </a:xfrm>
          <a:prstGeom prst="rect">
            <a:avLst/>
          </a:prstGeom>
        </p:spPr>
        <p:txBody>
          <a:bodyPr wrap="square" lIns="0" tIns="12700" rIns="0" bIns="0" rtlCol="0" vert="horz">
            <a:spAutoFit/>
          </a:bodyPr>
          <a:lstStyle/>
          <a:p>
            <a:pPr marL="259715">
              <a:lnSpc>
                <a:spcPts val="1555"/>
              </a:lnSpc>
              <a:spcBef>
                <a:spcPts val="100"/>
              </a:spcBef>
            </a:pPr>
            <a:r>
              <a:rPr dirty="0" sz="1300">
                <a:latin typeface="Times New Roman"/>
                <a:cs typeface="Times New Roman"/>
              </a:rPr>
              <a:t>Alter</a:t>
            </a:r>
            <a:r>
              <a:rPr dirty="0" sz="1300" spc="-10">
                <a:latin typeface="Times New Roman"/>
                <a:cs typeface="Times New Roman"/>
              </a:rPr>
              <a:t> </a:t>
            </a:r>
            <a:r>
              <a:rPr dirty="0" sz="1300">
                <a:latin typeface="Times New Roman"/>
                <a:cs typeface="Times New Roman"/>
              </a:rPr>
              <a:t>your</a:t>
            </a:r>
            <a:r>
              <a:rPr dirty="0" sz="1300" spc="-10">
                <a:latin typeface="Times New Roman"/>
                <a:cs typeface="Times New Roman"/>
              </a:rPr>
              <a:t>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a:t>
            </a:r>
            <a:r>
              <a:rPr dirty="0" sz="1300" spc="-5">
                <a:latin typeface="Times New Roman"/>
                <a:cs typeface="Times New Roman"/>
              </a:rPr>
              <a:t> </a:t>
            </a:r>
            <a:r>
              <a:rPr dirty="0" sz="1300">
                <a:latin typeface="Times New Roman"/>
                <a:cs typeface="Times New Roman"/>
              </a:rPr>
              <a:t>and</a:t>
            </a:r>
            <a:r>
              <a:rPr dirty="0" sz="1300" spc="-5">
                <a:latin typeface="Times New Roman"/>
                <a:cs typeface="Times New Roman"/>
              </a:rPr>
              <a:t> </a:t>
            </a:r>
            <a:r>
              <a:rPr dirty="0" sz="1300">
                <a:latin typeface="Times New Roman"/>
                <a:cs typeface="Times New Roman"/>
              </a:rPr>
              <a:t>add</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column</a:t>
            </a:r>
            <a:r>
              <a:rPr dirty="0" sz="1300" spc="-10">
                <a:latin typeface="Times New Roman"/>
                <a:cs typeface="Times New Roman"/>
              </a:rPr>
              <a:t> </a:t>
            </a:r>
            <a:r>
              <a:rPr dirty="0" sz="1300">
                <a:latin typeface="Courier New"/>
                <a:cs typeface="Courier New"/>
              </a:rPr>
              <a:t>TOTSAL</a:t>
            </a:r>
            <a:r>
              <a:rPr dirty="0" sz="1300" spc="-465">
                <a:latin typeface="Courier New"/>
                <a:cs typeface="Courier New"/>
              </a:rPr>
              <a:t> </a:t>
            </a:r>
            <a:r>
              <a:rPr dirty="0" sz="1300">
                <a:latin typeface="Times New Roman"/>
                <a:cs typeface="Times New Roman"/>
              </a:rPr>
              <a:t>with data</a:t>
            </a:r>
            <a:r>
              <a:rPr dirty="0" sz="1300" spc="-5">
                <a:latin typeface="Times New Roman"/>
                <a:cs typeface="Times New Roman"/>
              </a:rPr>
              <a:t> </a:t>
            </a:r>
            <a:r>
              <a:rPr dirty="0" sz="1300">
                <a:latin typeface="Times New Roman"/>
                <a:cs typeface="Times New Roman"/>
              </a:rPr>
              <a:t>type</a:t>
            </a:r>
            <a:endParaRPr sz="1300">
              <a:latin typeface="Times New Roman"/>
              <a:cs typeface="Times New Roman"/>
            </a:endParaRPr>
          </a:p>
          <a:p>
            <a:pPr marL="260350">
              <a:lnSpc>
                <a:spcPts val="1555"/>
              </a:lnSpc>
            </a:pPr>
            <a:r>
              <a:rPr dirty="0" sz="1300">
                <a:latin typeface="Courier New"/>
                <a:cs typeface="Courier New"/>
              </a:rPr>
              <a:t>NUMBER(9,2)</a:t>
            </a:r>
            <a:r>
              <a:rPr dirty="0" sz="1300">
                <a:latin typeface="Times New Roman"/>
                <a:cs typeface="Times New Roman"/>
              </a:rPr>
              <a:t>.</a:t>
            </a:r>
            <a:endParaRPr sz="1300">
              <a:latin typeface="Times New Roman"/>
              <a:cs typeface="Times New Roman"/>
            </a:endParaRPr>
          </a:p>
          <a:p>
            <a:pPr marL="12700">
              <a:lnSpc>
                <a:spcPct val="100000"/>
              </a:lnSpc>
              <a:spcBef>
                <a:spcPts val="80"/>
              </a:spcBef>
              <a:tabLst>
                <a:tab pos="260350" algn="l"/>
              </a:tabLst>
            </a:pPr>
            <a:r>
              <a:rPr dirty="0" sz="1300">
                <a:latin typeface="Times New Roman"/>
                <a:cs typeface="Times New Roman"/>
              </a:rPr>
              <a:t>c.	Create and save a query to display the name, type, and </a:t>
            </a:r>
            <a:r>
              <a:rPr dirty="0" sz="1300" spc="-5">
                <a:latin typeface="Times New Roman"/>
                <a:cs typeface="Times New Roman"/>
              </a:rPr>
              <a:t>status </a:t>
            </a:r>
            <a:r>
              <a:rPr dirty="0" sz="1300">
                <a:latin typeface="Times New Roman"/>
                <a:cs typeface="Times New Roman"/>
              </a:rPr>
              <a:t>of all</a:t>
            </a:r>
            <a:r>
              <a:rPr dirty="0" sz="1300" spc="-20">
                <a:latin typeface="Times New Roman"/>
                <a:cs typeface="Times New Roman"/>
              </a:rPr>
              <a:t> </a:t>
            </a:r>
            <a:r>
              <a:rPr dirty="0" sz="1300">
                <a:latin typeface="Times New Roman"/>
                <a:cs typeface="Times New Roman"/>
              </a:rPr>
              <a:t>invalid</a:t>
            </a:r>
            <a:endParaRPr sz="1300">
              <a:latin typeface="Times New Roman"/>
              <a:cs typeface="Times New Roman"/>
            </a:endParaRPr>
          </a:p>
        </p:txBody>
      </p:sp>
      <p:sp>
        <p:nvSpPr>
          <p:cNvPr id="5" name="object 5"/>
          <p:cNvSpPr txBox="1"/>
          <p:nvPr/>
        </p:nvSpPr>
        <p:spPr>
          <a:xfrm>
            <a:off x="1349105" y="5733170"/>
            <a:ext cx="5586095" cy="1598930"/>
          </a:xfrm>
          <a:prstGeom prst="rect">
            <a:avLst/>
          </a:prstGeom>
        </p:spPr>
        <p:txBody>
          <a:bodyPr wrap="square" lIns="0" tIns="12700" rIns="0" bIns="0" rtlCol="0" vert="horz">
            <a:spAutoFit/>
          </a:bodyPr>
          <a:lstStyle/>
          <a:p>
            <a:pPr marL="260350">
              <a:lnSpc>
                <a:spcPts val="1520"/>
              </a:lnSpc>
              <a:spcBef>
                <a:spcPts val="100"/>
              </a:spcBef>
            </a:pPr>
            <a:r>
              <a:rPr dirty="0" sz="1300">
                <a:latin typeface="Times New Roman"/>
                <a:cs typeface="Times New Roman"/>
              </a:rPr>
              <a:t>objects.</a:t>
            </a:r>
            <a:endParaRPr sz="1300">
              <a:latin typeface="Times New Roman"/>
              <a:cs typeface="Times New Roman"/>
            </a:endParaRPr>
          </a:p>
          <a:p>
            <a:pPr marL="260350" marR="5080" indent="-247650">
              <a:lnSpc>
                <a:spcPts val="1560"/>
              </a:lnSpc>
              <a:spcBef>
                <a:spcPts val="10"/>
              </a:spcBef>
              <a:buAutoNum type="alphaLcPeriod" startAt="4"/>
              <a:tabLst>
                <a:tab pos="260350" algn="l"/>
              </a:tabLst>
            </a:pPr>
            <a:r>
              <a:rPr dirty="0" sz="1300">
                <a:latin typeface="Times New Roman"/>
                <a:cs typeface="Times New Roman"/>
              </a:rPr>
              <a:t>In the </a:t>
            </a:r>
            <a:r>
              <a:rPr dirty="0" sz="1300">
                <a:latin typeface="Courier New"/>
                <a:cs typeface="Courier New"/>
              </a:rPr>
              <a:t>compile_pkg</a:t>
            </a:r>
            <a:r>
              <a:rPr dirty="0" sz="1300" spc="-430">
                <a:latin typeface="Courier New"/>
                <a:cs typeface="Courier New"/>
              </a:rPr>
              <a:t> </a:t>
            </a:r>
            <a:r>
              <a:rPr dirty="0" sz="1300">
                <a:latin typeface="Times New Roman"/>
                <a:cs typeface="Times New Roman"/>
              </a:rPr>
              <a:t>(created in Practice 6 in the </a:t>
            </a:r>
            <a:r>
              <a:rPr dirty="0" sz="1300" spc="-5">
                <a:latin typeface="Times New Roman"/>
                <a:cs typeface="Times New Roman"/>
              </a:rPr>
              <a:t>lesson </a:t>
            </a:r>
            <a:r>
              <a:rPr dirty="0" sz="1300">
                <a:latin typeface="Times New Roman"/>
                <a:cs typeface="Times New Roman"/>
              </a:rPr>
              <a:t>titled </a:t>
            </a:r>
            <a:r>
              <a:rPr dirty="0" sz="1300" spc="-5">
                <a:latin typeface="Times New Roman"/>
                <a:cs typeface="Times New Roman"/>
              </a:rPr>
              <a:t>“Dynamic SQL  </a:t>
            </a:r>
            <a:r>
              <a:rPr dirty="0" sz="1300">
                <a:latin typeface="Times New Roman"/>
                <a:cs typeface="Times New Roman"/>
              </a:rPr>
              <a:t>and Metadata”), add a procedure called </a:t>
            </a:r>
            <a:r>
              <a:rPr dirty="0" sz="1300">
                <a:latin typeface="Courier New"/>
                <a:cs typeface="Courier New"/>
              </a:rPr>
              <a:t>recompile</a:t>
            </a:r>
            <a:r>
              <a:rPr dirty="0" sz="1300" spc="-484">
                <a:latin typeface="Courier New"/>
                <a:cs typeface="Courier New"/>
              </a:rPr>
              <a:t> </a:t>
            </a:r>
            <a:r>
              <a:rPr dirty="0" sz="1300">
                <a:latin typeface="Times New Roman"/>
                <a:cs typeface="Times New Roman"/>
              </a:rPr>
              <a:t>that recompiles all invalid</a:t>
            </a:r>
            <a:endParaRPr sz="1300">
              <a:latin typeface="Times New Roman"/>
              <a:cs typeface="Times New Roman"/>
            </a:endParaRPr>
          </a:p>
          <a:p>
            <a:pPr marL="260350" marR="50800">
              <a:lnSpc>
                <a:spcPct val="100000"/>
              </a:lnSpc>
              <a:spcBef>
                <a:spcPts val="25"/>
              </a:spcBef>
            </a:pPr>
            <a:r>
              <a:rPr dirty="0" sz="1300">
                <a:latin typeface="Times New Roman"/>
                <a:cs typeface="Times New Roman"/>
              </a:rPr>
              <a:t>procedures, </a:t>
            </a:r>
            <a:r>
              <a:rPr dirty="0" sz="1300" spc="-5">
                <a:latin typeface="Times New Roman"/>
                <a:cs typeface="Times New Roman"/>
              </a:rPr>
              <a:t>functions, </a:t>
            </a:r>
            <a:r>
              <a:rPr dirty="0" sz="1300">
                <a:latin typeface="Times New Roman"/>
                <a:cs typeface="Times New Roman"/>
              </a:rPr>
              <a:t>and packages in your </a:t>
            </a:r>
            <a:r>
              <a:rPr dirty="0" sz="1300" spc="-5">
                <a:latin typeface="Times New Roman"/>
                <a:cs typeface="Times New Roman"/>
              </a:rPr>
              <a:t>schema. Use Native Dynamic SQL  </a:t>
            </a:r>
            <a:r>
              <a:rPr dirty="0" sz="1300">
                <a:latin typeface="Times New Roman"/>
                <a:cs typeface="Times New Roman"/>
              </a:rPr>
              <a:t>to alter the invalid object type and compile it.</a:t>
            </a:r>
            <a:endParaRPr sz="1300">
              <a:latin typeface="Times New Roman"/>
              <a:cs typeface="Times New Roman"/>
            </a:endParaRPr>
          </a:p>
          <a:p>
            <a:pPr marL="260350" indent="-248285">
              <a:lnSpc>
                <a:spcPts val="1475"/>
              </a:lnSpc>
              <a:buAutoNum type="alphaLcPeriod" startAt="5"/>
              <a:tabLst>
                <a:tab pos="260350" algn="l"/>
                <a:tab pos="260985" algn="l"/>
              </a:tabLst>
            </a:pPr>
            <a:r>
              <a:rPr dirty="0" sz="1300">
                <a:latin typeface="Times New Roman"/>
                <a:cs typeface="Times New Roman"/>
              </a:rPr>
              <a:t>Execute the </a:t>
            </a:r>
            <a:r>
              <a:rPr dirty="0" sz="1300">
                <a:latin typeface="Courier New"/>
                <a:cs typeface="Courier New"/>
              </a:rPr>
              <a:t>compile_pkg.recompile</a:t>
            </a:r>
            <a:r>
              <a:rPr dirty="0" sz="1300" spc="-455">
                <a:latin typeface="Courier New"/>
                <a:cs typeface="Courier New"/>
              </a:rPr>
              <a:t> </a:t>
            </a:r>
            <a:r>
              <a:rPr dirty="0" sz="1300">
                <a:latin typeface="Times New Roman"/>
                <a:cs typeface="Times New Roman"/>
              </a:rPr>
              <a:t>procedure.</a:t>
            </a:r>
            <a:endParaRPr sz="1300">
              <a:latin typeface="Times New Roman"/>
              <a:cs typeface="Times New Roman"/>
            </a:endParaRPr>
          </a:p>
          <a:p>
            <a:pPr marL="259715" marR="108585" indent="-247650">
              <a:lnSpc>
                <a:spcPts val="1480"/>
              </a:lnSpc>
              <a:spcBef>
                <a:spcPts val="195"/>
              </a:spcBef>
              <a:buAutoNum type="alphaLcPeriod" startAt="5"/>
              <a:tabLst>
                <a:tab pos="260350" algn="l"/>
                <a:tab pos="260985" algn="l"/>
              </a:tabLst>
            </a:pPr>
            <a:r>
              <a:rPr dirty="0" sz="1300">
                <a:latin typeface="Times New Roman"/>
                <a:cs typeface="Times New Roman"/>
              </a:rPr>
              <a:t>Run the script file that </a:t>
            </a:r>
            <a:r>
              <a:rPr dirty="0" sz="1300" spc="-5">
                <a:latin typeface="Times New Roman"/>
                <a:cs typeface="Times New Roman"/>
              </a:rPr>
              <a:t>you </a:t>
            </a:r>
            <a:r>
              <a:rPr dirty="0" sz="1300">
                <a:latin typeface="Times New Roman"/>
                <a:cs typeface="Times New Roman"/>
              </a:rPr>
              <a:t>created in </a:t>
            </a:r>
            <a:r>
              <a:rPr dirty="0" sz="1300" spc="-5">
                <a:latin typeface="Times New Roman"/>
                <a:cs typeface="Times New Roman"/>
              </a:rPr>
              <a:t>step </a:t>
            </a:r>
            <a:r>
              <a:rPr dirty="0" sz="1300">
                <a:latin typeface="Times New Roman"/>
                <a:cs typeface="Times New Roman"/>
              </a:rPr>
              <a:t>3c to check the status column value.  </a:t>
            </a:r>
            <a:r>
              <a:rPr dirty="0" sz="1300" spc="-5">
                <a:latin typeface="Times New Roman"/>
                <a:cs typeface="Times New Roman"/>
              </a:rPr>
              <a:t>Do </a:t>
            </a:r>
            <a:r>
              <a:rPr dirty="0" sz="1300">
                <a:latin typeface="Times New Roman"/>
                <a:cs typeface="Times New Roman"/>
              </a:rPr>
              <a:t>you still have objects with an </a:t>
            </a:r>
            <a:r>
              <a:rPr dirty="0" sz="1300">
                <a:latin typeface="Courier New"/>
                <a:cs typeface="Courier New"/>
              </a:rPr>
              <a:t>INVALID</a:t>
            </a:r>
            <a:r>
              <a:rPr dirty="0" sz="1300" spc="-450">
                <a:latin typeface="Courier New"/>
                <a:cs typeface="Courier New"/>
              </a:rPr>
              <a:t> </a:t>
            </a:r>
            <a:r>
              <a:rPr dirty="0" sz="1300" spc="-5">
                <a:latin typeface="Times New Roman"/>
                <a:cs typeface="Times New Roman"/>
              </a:rPr>
              <a:t>status?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4933" y="503681"/>
            <a:ext cx="6539865" cy="4904740"/>
            <a:chOff x="614933" y="503681"/>
            <a:chExt cx="6539865" cy="4904740"/>
          </a:xfrm>
        </p:grpSpPr>
        <p:sp>
          <p:nvSpPr>
            <p:cNvPr id="3" name="object 3"/>
            <p:cNvSpPr/>
            <p:nvPr/>
          </p:nvSpPr>
          <p:spPr>
            <a:xfrm>
              <a:off x="614933" y="503681"/>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solidFill>
              <a:srgbClr val="FFFFFF"/>
            </a:solidFill>
          </p:spPr>
          <p:txBody>
            <a:bodyPr wrap="square" lIns="0" tIns="0" rIns="0" bIns="0" rtlCol="0"/>
            <a:lstStyle/>
            <a:p/>
          </p:txBody>
        </p:sp>
        <p:sp>
          <p:nvSpPr>
            <p:cNvPr id="4" name="object 4"/>
            <p:cNvSpPr/>
            <p:nvPr/>
          </p:nvSpPr>
          <p:spPr>
            <a:xfrm>
              <a:off x="3345941" y="1947801"/>
              <a:ext cx="1090930" cy="1735455"/>
            </a:xfrm>
            <a:custGeom>
              <a:avLst/>
              <a:gdLst/>
              <a:ahLst/>
              <a:cxnLst/>
              <a:rect l="l" t="t" r="r" b="b"/>
              <a:pathLst>
                <a:path w="1090929" h="1735454">
                  <a:moveTo>
                    <a:pt x="1034710" y="1029332"/>
                  </a:moveTo>
                  <a:lnTo>
                    <a:pt x="686562" y="1029332"/>
                  </a:lnTo>
                  <a:lnTo>
                    <a:pt x="677418" y="1072766"/>
                  </a:lnTo>
                  <a:lnTo>
                    <a:pt x="663854" y="1125343"/>
                  </a:lnTo>
                  <a:lnTo>
                    <a:pt x="648020" y="1175379"/>
                  </a:lnTo>
                  <a:lnTo>
                    <a:pt x="629937" y="1222928"/>
                  </a:lnTo>
                  <a:lnTo>
                    <a:pt x="609623" y="1268040"/>
                  </a:lnTo>
                  <a:lnTo>
                    <a:pt x="587097" y="1310769"/>
                  </a:lnTo>
                  <a:lnTo>
                    <a:pt x="562378" y="1351165"/>
                  </a:lnTo>
                  <a:lnTo>
                    <a:pt x="535486" y="1389281"/>
                  </a:lnTo>
                  <a:lnTo>
                    <a:pt x="506441" y="1425169"/>
                  </a:lnTo>
                  <a:lnTo>
                    <a:pt x="475260" y="1458880"/>
                  </a:lnTo>
                  <a:lnTo>
                    <a:pt x="441965" y="1490467"/>
                  </a:lnTo>
                  <a:lnTo>
                    <a:pt x="406573" y="1519980"/>
                  </a:lnTo>
                  <a:lnTo>
                    <a:pt x="369105" y="1547473"/>
                  </a:lnTo>
                  <a:lnTo>
                    <a:pt x="329579" y="1572998"/>
                  </a:lnTo>
                  <a:lnTo>
                    <a:pt x="288014" y="1596605"/>
                  </a:lnTo>
                  <a:lnTo>
                    <a:pt x="244431" y="1618346"/>
                  </a:lnTo>
                  <a:lnTo>
                    <a:pt x="198847" y="1638275"/>
                  </a:lnTo>
                  <a:lnTo>
                    <a:pt x="151284" y="1656442"/>
                  </a:lnTo>
                  <a:lnTo>
                    <a:pt x="101759" y="1672900"/>
                  </a:lnTo>
                  <a:lnTo>
                    <a:pt x="50292" y="1687700"/>
                  </a:lnTo>
                  <a:lnTo>
                    <a:pt x="0" y="1700654"/>
                  </a:lnTo>
                  <a:lnTo>
                    <a:pt x="0" y="1734944"/>
                  </a:lnTo>
                  <a:lnTo>
                    <a:pt x="41910" y="1732658"/>
                  </a:lnTo>
                  <a:lnTo>
                    <a:pt x="83820" y="1729610"/>
                  </a:lnTo>
                  <a:lnTo>
                    <a:pt x="124205" y="1725800"/>
                  </a:lnTo>
                  <a:lnTo>
                    <a:pt x="172925" y="1719463"/>
                  </a:lnTo>
                  <a:lnTo>
                    <a:pt x="221175" y="1711328"/>
                  </a:lnTo>
                  <a:lnTo>
                    <a:pt x="268881" y="1701399"/>
                  </a:lnTo>
                  <a:lnTo>
                    <a:pt x="315968" y="1689678"/>
                  </a:lnTo>
                  <a:lnTo>
                    <a:pt x="362362" y="1676167"/>
                  </a:lnTo>
                  <a:lnTo>
                    <a:pt x="407989" y="1660870"/>
                  </a:lnTo>
                  <a:lnTo>
                    <a:pt x="452775" y="1643789"/>
                  </a:lnTo>
                  <a:lnTo>
                    <a:pt x="496645" y="1624926"/>
                  </a:lnTo>
                  <a:lnTo>
                    <a:pt x="539527" y="1604283"/>
                  </a:lnTo>
                  <a:lnTo>
                    <a:pt x="581344" y="1581865"/>
                  </a:lnTo>
                  <a:lnTo>
                    <a:pt x="622023" y="1557672"/>
                  </a:lnTo>
                  <a:lnTo>
                    <a:pt x="661491" y="1531708"/>
                  </a:lnTo>
                  <a:lnTo>
                    <a:pt x="699671" y="1503975"/>
                  </a:lnTo>
                  <a:lnTo>
                    <a:pt x="736492" y="1474475"/>
                  </a:lnTo>
                  <a:lnTo>
                    <a:pt x="771878" y="1443212"/>
                  </a:lnTo>
                  <a:lnTo>
                    <a:pt x="805754" y="1410187"/>
                  </a:lnTo>
                  <a:lnTo>
                    <a:pt x="838048" y="1375404"/>
                  </a:lnTo>
                  <a:lnTo>
                    <a:pt x="868684" y="1338865"/>
                  </a:lnTo>
                  <a:lnTo>
                    <a:pt x="897589" y="1300572"/>
                  </a:lnTo>
                  <a:lnTo>
                    <a:pt x="924688" y="1260528"/>
                  </a:lnTo>
                  <a:lnTo>
                    <a:pt x="949908" y="1218736"/>
                  </a:lnTo>
                  <a:lnTo>
                    <a:pt x="973173" y="1175198"/>
                  </a:lnTo>
                  <a:lnTo>
                    <a:pt x="994410" y="1129916"/>
                  </a:lnTo>
                  <a:lnTo>
                    <a:pt x="1020318" y="1068956"/>
                  </a:lnTo>
                  <a:lnTo>
                    <a:pt x="1034710" y="1029332"/>
                  </a:lnTo>
                  <a:close/>
                </a:path>
                <a:path w="1090929" h="1735454">
                  <a:moveTo>
                    <a:pt x="517079" y="0"/>
                  </a:moveTo>
                  <a:lnTo>
                    <a:pt x="467975" y="3894"/>
                  </a:lnTo>
                  <a:lnTo>
                    <a:pt x="419324" y="12816"/>
                  </a:lnTo>
                  <a:lnTo>
                    <a:pt x="371598" y="26507"/>
                  </a:lnTo>
                  <a:lnTo>
                    <a:pt x="325269" y="44705"/>
                  </a:lnTo>
                  <a:lnTo>
                    <a:pt x="280807" y="67149"/>
                  </a:lnTo>
                  <a:lnTo>
                    <a:pt x="238684" y="93579"/>
                  </a:lnTo>
                  <a:lnTo>
                    <a:pt x="199372" y="123735"/>
                  </a:lnTo>
                  <a:lnTo>
                    <a:pt x="163341" y="157356"/>
                  </a:lnTo>
                  <a:lnTo>
                    <a:pt x="131064" y="194180"/>
                  </a:lnTo>
                  <a:lnTo>
                    <a:pt x="89916" y="255140"/>
                  </a:lnTo>
                  <a:lnTo>
                    <a:pt x="65805" y="300129"/>
                  </a:lnTo>
                  <a:lnTo>
                    <a:pt x="45853" y="347206"/>
                  </a:lnTo>
                  <a:lnTo>
                    <a:pt x="29926" y="395972"/>
                  </a:lnTo>
                  <a:lnTo>
                    <a:pt x="17891" y="446028"/>
                  </a:lnTo>
                  <a:lnTo>
                    <a:pt x="9615" y="496974"/>
                  </a:lnTo>
                  <a:lnTo>
                    <a:pt x="4964" y="548412"/>
                  </a:lnTo>
                  <a:lnTo>
                    <a:pt x="4035" y="589698"/>
                  </a:lnTo>
                  <a:lnTo>
                    <a:pt x="3918" y="602567"/>
                  </a:lnTo>
                  <a:lnTo>
                    <a:pt x="6004" y="651160"/>
                  </a:lnTo>
                  <a:lnTo>
                    <a:pt x="11430" y="701672"/>
                  </a:lnTo>
                  <a:lnTo>
                    <a:pt x="21336" y="753488"/>
                  </a:lnTo>
                  <a:lnTo>
                    <a:pt x="42979" y="822790"/>
                  </a:lnTo>
                  <a:lnTo>
                    <a:pt x="61666" y="864908"/>
                  </a:lnTo>
                  <a:lnTo>
                    <a:pt x="83990" y="904072"/>
                  </a:lnTo>
                  <a:lnTo>
                    <a:pt x="109688" y="940130"/>
                  </a:lnTo>
                  <a:lnTo>
                    <a:pt x="138496" y="972930"/>
                  </a:lnTo>
                  <a:lnTo>
                    <a:pt x="170151" y="1002319"/>
                  </a:lnTo>
                  <a:lnTo>
                    <a:pt x="204388" y="1028144"/>
                  </a:lnTo>
                  <a:lnTo>
                    <a:pt x="240944" y="1050254"/>
                  </a:lnTo>
                  <a:lnTo>
                    <a:pt x="279555" y="1068495"/>
                  </a:lnTo>
                  <a:lnTo>
                    <a:pt x="319957" y="1082715"/>
                  </a:lnTo>
                  <a:lnTo>
                    <a:pt x="361887" y="1092762"/>
                  </a:lnTo>
                  <a:lnTo>
                    <a:pt x="405080" y="1098482"/>
                  </a:lnTo>
                  <a:lnTo>
                    <a:pt x="449273" y="1099724"/>
                  </a:lnTo>
                  <a:lnTo>
                    <a:pt x="494203" y="1096335"/>
                  </a:lnTo>
                  <a:lnTo>
                    <a:pt x="539605" y="1088162"/>
                  </a:lnTo>
                  <a:lnTo>
                    <a:pt x="585216" y="1075052"/>
                  </a:lnTo>
                  <a:lnTo>
                    <a:pt x="649986" y="1047620"/>
                  </a:lnTo>
                  <a:lnTo>
                    <a:pt x="686562" y="1029332"/>
                  </a:lnTo>
                  <a:lnTo>
                    <a:pt x="1034710" y="1029332"/>
                  </a:lnTo>
                  <a:lnTo>
                    <a:pt x="1035751" y="1026468"/>
                  </a:lnTo>
                  <a:lnTo>
                    <a:pt x="1049410" y="982760"/>
                  </a:lnTo>
                  <a:lnTo>
                    <a:pt x="1054136" y="964881"/>
                  </a:lnTo>
                  <a:lnTo>
                    <a:pt x="558975" y="964881"/>
                  </a:lnTo>
                  <a:lnTo>
                    <a:pt x="520793" y="955924"/>
                  </a:lnTo>
                  <a:lnTo>
                    <a:pt x="458846" y="911851"/>
                  </a:lnTo>
                  <a:lnTo>
                    <a:pt x="434687" y="879357"/>
                  </a:lnTo>
                  <a:lnTo>
                    <a:pt x="414807" y="841639"/>
                  </a:lnTo>
                  <a:lnTo>
                    <a:pt x="399009" y="800008"/>
                  </a:lnTo>
                  <a:lnTo>
                    <a:pt x="387096" y="755774"/>
                  </a:lnTo>
                  <a:lnTo>
                    <a:pt x="375666" y="700148"/>
                  </a:lnTo>
                  <a:lnTo>
                    <a:pt x="369266" y="651160"/>
                  </a:lnTo>
                  <a:lnTo>
                    <a:pt x="363787" y="602567"/>
                  </a:lnTo>
                  <a:lnTo>
                    <a:pt x="359307" y="553365"/>
                  </a:lnTo>
                  <a:lnTo>
                    <a:pt x="356071" y="504005"/>
                  </a:lnTo>
                  <a:lnTo>
                    <a:pt x="354282" y="454575"/>
                  </a:lnTo>
                  <a:lnTo>
                    <a:pt x="354142" y="405161"/>
                  </a:lnTo>
                  <a:lnTo>
                    <a:pt x="355856" y="355851"/>
                  </a:lnTo>
                  <a:lnTo>
                    <a:pt x="359624" y="306733"/>
                  </a:lnTo>
                  <a:lnTo>
                    <a:pt x="365652" y="257894"/>
                  </a:lnTo>
                  <a:lnTo>
                    <a:pt x="374142" y="209420"/>
                  </a:lnTo>
                  <a:lnTo>
                    <a:pt x="387096" y="168272"/>
                  </a:lnTo>
                  <a:lnTo>
                    <a:pt x="391668" y="156842"/>
                  </a:lnTo>
                  <a:lnTo>
                    <a:pt x="415052" y="120146"/>
                  </a:lnTo>
                  <a:lnTo>
                    <a:pt x="446992" y="95956"/>
                  </a:lnTo>
                  <a:lnTo>
                    <a:pt x="484112" y="84262"/>
                  </a:lnTo>
                  <a:lnTo>
                    <a:pt x="805062" y="84262"/>
                  </a:lnTo>
                  <a:lnTo>
                    <a:pt x="783133" y="70128"/>
                  </a:lnTo>
                  <a:lnTo>
                    <a:pt x="739902" y="47114"/>
                  </a:lnTo>
                  <a:lnTo>
                    <a:pt x="672084" y="21206"/>
                  </a:lnTo>
                  <a:lnTo>
                    <a:pt x="601980" y="5204"/>
                  </a:lnTo>
                  <a:lnTo>
                    <a:pt x="566166" y="1394"/>
                  </a:lnTo>
                  <a:lnTo>
                    <a:pt x="517079" y="0"/>
                  </a:lnTo>
                  <a:close/>
                </a:path>
                <a:path w="1090929" h="1735454">
                  <a:moveTo>
                    <a:pt x="805062" y="84262"/>
                  </a:moveTo>
                  <a:lnTo>
                    <a:pt x="484112" y="84262"/>
                  </a:lnTo>
                  <a:lnTo>
                    <a:pt x="523042" y="85056"/>
                  </a:lnTo>
                  <a:lnTo>
                    <a:pt x="560407" y="98331"/>
                  </a:lnTo>
                  <a:lnTo>
                    <a:pt x="592836" y="124076"/>
                  </a:lnTo>
                  <a:lnTo>
                    <a:pt x="617982" y="156080"/>
                  </a:lnTo>
                  <a:lnTo>
                    <a:pt x="637159" y="191789"/>
                  </a:lnTo>
                  <a:lnTo>
                    <a:pt x="653959" y="232331"/>
                  </a:lnTo>
                  <a:lnTo>
                    <a:pt x="668497" y="276973"/>
                  </a:lnTo>
                  <a:lnTo>
                    <a:pt x="680890" y="324977"/>
                  </a:lnTo>
                  <a:lnTo>
                    <a:pt x="691254" y="375608"/>
                  </a:lnTo>
                  <a:lnTo>
                    <a:pt x="699707" y="428132"/>
                  </a:lnTo>
                  <a:lnTo>
                    <a:pt x="706364" y="481812"/>
                  </a:lnTo>
                  <a:lnTo>
                    <a:pt x="711342" y="535912"/>
                  </a:lnTo>
                  <a:lnTo>
                    <a:pt x="714757" y="589698"/>
                  </a:lnTo>
                  <a:lnTo>
                    <a:pt x="716726" y="642434"/>
                  </a:lnTo>
                  <a:lnTo>
                    <a:pt x="717365" y="693384"/>
                  </a:lnTo>
                  <a:lnTo>
                    <a:pt x="716791" y="741813"/>
                  </a:lnTo>
                  <a:lnTo>
                    <a:pt x="715121" y="786985"/>
                  </a:lnTo>
                  <a:lnTo>
                    <a:pt x="712470" y="828164"/>
                  </a:lnTo>
                  <a:lnTo>
                    <a:pt x="710946" y="859406"/>
                  </a:lnTo>
                  <a:lnTo>
                    <a:pt x="707883" y="892394"/>
                  </a:lnTo>
                  <a:lnTo>
                    <a:pt x="705612" y="926462"/>
                  </a:lnTo>
                  <a:lnTo>
                    <a:pt x="685800" y="935606"/>
                  </a:lnTo>
                  <a:lnTo>
                    <a:pt x="650748" y="950084"/>
                  </a:lnTo>
                  <a:lnTo>
                    <a:pt x="602228" y="963372"/>
                  </a:lnTo>
                  <a:lnTo>
                    <a:pt x="558975" y="964881"/>
                  </a:lnTo>
                  <a:lnTo>
                    <a:pt x="1054136" y="964881"/>
                  </a:lnTo>
                  <a:lnTo>
                    <a:pt x="1071213" y="892172"/>
                  </a:lnTo>
                  <a:lnTo>
                    <a:pt x="1079163" y="846088"/>
                  </a:lnTo>
                  <a:lnTo>
                    <a:pt x="1085145" y="799269"/>
                  </a:lnTo>
                  <a:lnTo>
                    <a:pt x="1089061" y="752114"/>
                  </a:lnTo>
                  <a:lnTo>
                    <a:pt x="1090854" y="704800"/>
                  </a:lnTo>
                  <a:lnTo>
                    <a:pt x="1090464" y="657502"/>
                  </a:lnTo>
                  <a:lnTo>
                    <a:pt x="1087834" y="610398"/>
                  </a:lnTo>
                  <a:lnTo>
                    <a:pt x="1082906" y="563663"/>
                  </a:lnTo>
                  <a:lnTo>
                    <a:pt x="1075621" y="517475"/>
                  </a:lnTo>
                  <a:lnTo>
                    <a:pt x="1065920" y="472011"/>
                  </a:lnTo>
                  <a:lnTo>
                    <a:pt x="1053747" y="427446"/>
                  </a:lnTo>
                  <a:lnTo>
                    <a:pt x="1039041" y="383957"/>
                  </a:lnTo>
                  <a:lnTo>
                    <a:pt x="1021745" y="341722"/>
                  </a:lnTo>
                  <a:lnTo>
                    <a:pt x="1001800" y="300915"/>
                  </a:lnTo>
                  <a:lnTo>
                    <a:pt x="979149" y="261715"/>
                  </a:lnTo>
                  <a:lnTo>
                    <a:pt x="953733" y="224297"/>
                  </a:lnTo>
                  <a:lnTo>
                    <a:pt x="925493" y="188839"/>
                  </a:lnTo>
                  <a:lnTo>
                    <a:pt x="894371" y="155516"/>
                  </a:lnTo>
                  <a:lnTo>
                    <a:pt x="860310" y="124506"/>
                  </a:lnTo>
                  <a:lnTo>
                    <a:pt x="823205" y="95956"/>
                  </a:lnTo>
                  <a:lnTo>
                    <a:pt x="805062" y="84262"/>
                  </a:lnTo>
                  <a:close/>
                </a:path>
              </a:pathLst>
            </a:custGeom>
            <a:solidFill>
              <a:srgbClr val="CCCCCC"/>
            </a:solidFill>
          </p:spPr>
          <p:txBody>
            <a:bodyPr wrap="square" lIns="0" tIns="0" rIns="0" bIns="0" rtlCol="0"/>
            <a:lstStyle/>
            <a:p/>
          </p:txBody>
        </p:sp>
        <p:sp>
          <p:nvSpPr>
            <p:cNvPr id="5" name="object 5"/>
            <p:cNvSpPr/>
            <p:nvPr/>
          </p:nvSpPr>
          <p:spPr>
            <a:xfrm>
              <a:off x="614933" y="5059679"/>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614172" y="502919"/>
            <a:ext cx="6539865"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200">
              <a:latin typeface="Times New Roman"/>
              <a:cs typeface="Times New Roman"/>
            </a:endParaRPr>
          </a:p>
          <a:p>
            <a:pPr algn="ctr">
              <a:lnSpc>
                <a:spcPct val="100000"/>
              </a:lnSpc>
            </a:pPr>
            <a:r>
              <a:rPr dirty="0" sz="2000" spc="-5" b="1">
                <a:latin typeface="Arial"/>
                <a:cs typeface="Arial"/>
              </a:rPr>
              <a:t>Manipulating </a:t>
            </a:r>
            <a:r>
              <a:rPr dirty="0" sz="2000" b="1">
                <a:latin typeface="Arial"/>
                <a:cs typeface="Arial"/>
              </a:rPr>
              <a:t>Large </a:t>
            </a:r>
            <a:r>
              <a:rPr dirty="0" sz="2000" spc="-5" b="1">
                <a:latin typeface="Arial"/>
                <a:cs typeface="Arial"/>
              </a:rPr>
              <a:t>Objects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30"/>
              </a:spcBef>
            </a:pPr>
            <a:endParaRPr sz="18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9140">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marR="694055" indent="-327025">
              <a:lnSpc>
                <a:spcPct val="107400"/>
              </a:lnSpc>
              <a:spcBef>
                <a:spcPts val="150"/>
              </a:spcBef>
              <a:buClr>
                <a:srgbClr val="FF0000"/>
              </a:buClr>
              <a:buFont typeface="Arial"/>
              <a:buChar char="•"/>
              <a:tabLst>
                <a:tab pos="1035050" algn="l"/>
                <a:tab pos="1035685" algn="l"/>
              </a:tabLst>
            </a:pPr>
            <a:r>
              <a:rPr dirty="0" sz="1550" spc="10" b="1">
                <a:latin typeface="Arial"/>
                <a:cs typeface="Arial"/>
              </a:rPr>
              <a:t>Compare</a:t>
            </a:r>
            <a:r>
              <a:rPr dirty="0" sz="1550" b="1">
                <a:latin typeface="Arial"/>
                <a:cs typeface="Arial"/>
              </a:rPr>
              <a:t> </a:t>
            </a:r>
            <a:r>
              <a:rPr dirty="0" sz="1550" spc="10" b="1">
                <a:latin typeface="Arial"/>
                <a:cs typeface="Arial"/>
              </a:rPr>
              <a:t>and</a:t>
            </a:r>
            <a:r>
              <a:rPr dirty="0" sz="1550" b="1">
                <a:latin typeface="Arial"/>
                <a:cs typeface="Arial"/>
              </a:rPr>
              <a:t> </a:t>
            </a:r>
            <a:r>
              <a:rPr dirty="0" sz="1550" spc="10" b="1">
                <a:latin typeface="Arial"/>
                <a:cs typeface="Arial"/>
              </a:rPr>
              <a:t>contrast</a:t>
            </a:r>
            <a:r>
              <a:rPr dirty="0" sz="1550" spc="15" b="1">
                <a:latin typeface="Arial"/>
                <a:cs typeface="Arial"/>
              </a:rPr>
              <a:t> </a:t>
            </a:r>
            <a:r>
              <a:rPr dirty="0" sz="1550" spc="10" b="1">
                <a:latin typeface="Courier New"/>
                <a:cs typeface="Courier New"/>
              </a:rPr>
              <a:t>LONG</a:t>
            </a:r>
            <a:r>
              <a:rPr dirty="0" sz="1550" spc="-495" b="1">
                <a:latin typeface="Courier New"/>
                <a:cs typeface="Courier New"/>
              </a:rPr>
              <a:t> </a:t>
            </a:r>
            <a:r>
              <a:rPr dirty="0" sz="1550" spc="10" b="1">
                <a:latin typeface="Arial"/>
                <a:cs typeface="Arial"/>
              </a:rPr>
              <a:t>and </a:t>
            </a:r>
            <a:r>
              <a:rPr dirty="0" sz="1550" spc="10" b="1">
                <a:latin typeface="Courier New"/>
                <a:cs typeface="Courier New"/>
              </a:rPr>
              <a:t>LOB</a:t>
            </a:r>
            <a:r>
              <a:rPr dirty="0" sz="1550" spc="-500" b="1">
                <a:latin typeface="Courier New"/>
                <a:cs typeface="Courier New"/>
              </a:rPr>
              <a:t> </a:t>
            </a:r>
            <a:r>
              <a:rPr dirty="0" sz="1550" spc="10" b="1">
                <a:latin typeface="Arial"/>
                <a:cs typeface="Arial"/>
              </a:rPr>
              <a:t>(large</a:t>
            </a:r>
            <a:r>
              <a:rPr dirty="0" sz="1550" b="1">
                <a:latin typeface="Arial"/>
                <a:cs typeface="Arial"/>
              </a:rPr>
              <a:t> </a:t>
            </a:r>
            <a:r>
              <a:rPr dirty="0" sz="1550" spc="10" b="1">
                <a:latin typeface="Arial"/>
                <a:cs typeface="Arial"/>
              </a:rPr>
              <a:t>object)  data</a:t>
            </a:r>
            <a:r>
              <a:rPr dirty="0" sz="1550" spc="5" b="1">
                <a:latin typeface="Arial"/>
                <a:cs typeface="Arial"/>
              </a:rPr>
              <a:t> </a:t>
            </a:r>
            <a:r>
              <a:rPr dirty="0" sz="1550" spc="10" b="1">
                <a:latin typeface="Arial"/>
                <a:cs typeface="Arial"/>
              </a:rPr>
              <a:t>types</a:t>
            </a:r>
            <a:endParaRPr sz="1550">
              <a:latin typeface="Arial"/>
              <a:cs typeface="Arial"/>
            </a:endParaRPr>
          </a:p>
          <a:p>
            <a:pPr marL="1035050" indent="-327660">
              <a:lnSpc>
                <a:spcPct val="100000"/>
              </a:lnSpc>
              <a:spcBef>
                <a:spcPts val="290"/>
              </a:spcBef>
              <a:buClr>
                <a:srgbClr val="FF0000"/>
              </a:buClr>
              <a:buFont typeface="Arial"/>
              <a:buChar char="•"/>
              <a:tabLst>
                <a:tab pos="1035050" algn="l"/>
                <a:tab pos="1035685" algn="l"/>
              </a:tabLst>
            </a:pPr>
            <a:r>
              <a:rPr dirty="0" sz="1550" spc="10" b="1">
                <a:latin typeface="Arial"/>
                <a:cs typeface="Arial"/>
              </a:rPr>
              <a:t>Create and maintain </a:t>
            </a:r>
            <a:r>
              <a:rPr dirty="0" sz="1550" spc="10" b="1">
                <a:latin typeface="Courier New"/>
                <a:cs typeface="Courier New"/>
              </a:rPr>
              <a:t>LOB</a:t>
            </a:r>
            <a:r>
              <a:rPr dirty="0" sz="1550" spc="-509" b="1">
                <a:latin typeface="Courier New"/>
                <a:cs typeface="Courier New"/>
              </a:rPr>
              <a:t> </a:t>
            </a:r>
            <a:r>
              <a:rPr dirty="0" sz="1550" spc="10" b="1">
                <a:latin typeface="Arial"/>
                <a:cs typeface="Arial"/>
              </a:rPr>
              <a:t>data types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5" b="1">
                <a:latin typeface="Arial"/>
                <a:cs typeface="Arial"/>
              </a:rPr>
              <a:t>Differentiate </a:t>
            </a:r>
            <a:r>
              <a:rPr dirty="0" sz="1550" spc="10" b="1">
                <a:latin typeface="Arial"/>
                <a:cs typeface="Arial"/>
              </a:rPr>
              <a:t>between </a:t>
            </a:r>
            <a:r>
              <a:rPr dirty="0" sz="1550" spc="5" b="1">
                <a:latin typeface="Arial"/>
                <a:cs typeface="Arial"/>
              </a:rPr>
              <a:t>internal </a:t>
            </a:r>
            <a:r>
              <a:rPr dirty="0" sz="1550" spc="10" b="1">
                <a:latin typeface="Arial"/>
                <a:cs typeface="Arial"/>
              </a:rPr>
              <a:t>and external</a:t>
            </a:r>
            <a:r>
              <a:rPr dirty="0" sz="1550" spc="40" b="1">
                <a:latin typeface="Arial"/>
                <a:cs typeface="Arial"/>
              </a:rPr>
              <a:t> </a:t>
            </a:r>
            <a:r>
              <a:rPr dirty="0" sz="1550" spc="10" b="1">
                <a:latin typeface="Courier New"/>
                <a:cs typeface="Courier New"/>
              </a:rPr>
              <a:t>LOB</a:t>
            </a:r>
            <a:r>
              <a:rPr dirty="0" sz="1550" spc="10" b="1">
                <a:latin typeface="Arial"/>
                <a:cs typeface="Arial"/>
              </a:rPr>
              <a:t>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the </a:t>
            </a:r>
            <a:r>
              <a:rPr dirty="0" sz="1550" spc="10" b="1">
                <a:latin typeface="Courier New"/>
                <a:cs typeface="Courier New"/>
              </a:rPr>
              <a:t>DBMS_LOB</a:t>
            </a:r>
            <a:r>
              <a:rPr dirty="0" sz="1550" spc="-495" b="1">
                <a:latin typeface="Courier New"/>
                <a:cs typeface="Courier New"/>
              </a:rPr>
              <a:t> </a:t>
            </a:r>
            <a:r>
              <a:rPr dirty="0" sz="1550" spc="10" b="1">
                <a:latin typeface="Arial"/>
                <a:cs typeface="Arial"/>
              </a:rPr>
              <a:t>PL/SQL package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Describe the use of temporary</a:t>
            </a:r>
            <a:r>
              <a:rPr dirty="0" sz="1550" spc="-15" b="1">
                <a:latin typeface="Arial"/>
                <a:cs typeface="Arial"/>
              </a:rPr>
              <a:t> </a:t>
            </a:r>
            <a:r>
              <a:rPr dirty="0" sz="1550" spc="10" b="1">
                <a:latin typeface="Courier New"/>
                <a:cs typeface="Courier New"/>
              </a:rPr>
              <a:t>LOB</a:t>
            </a:r>
            <a:r>
              <a:rPr dirty="0" sz="1550" spc="10" b="1">
                <a:latin typeface="Arial"/>
                <a:cs typeface="Arial"/>
              </a:rPr>
              <a:t>s</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1800">
              <a:latin typeface="Arial"/>
              <a:cs typeface="Arial"/>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2</a:t>
            </a:r>
            <a:r>
              <a:rPr dirty="0" sz="800" spc="-204">
                <a:latin typeface="Garuda"/>
                <a:cs typeface="Garuda"/>
              </a:rPr>
              <a:t>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07390" y="5609735"/>
            <a:ext cx="6132195" cy="1551305"/>
          </a:xfrm>
          <a:prstGeom prst="rect">
            <a:avLst/>
          </a:prstGeom>
        </p:spPr>
        <p:txBody>
          <a:bodyPr wrap="square" lIns="0" tIns="60325" rIns="0" bIns="0" rtlCol="0" vert="horz">
            <a:spAutoFit/>
          </a:bodyPr>
          <a:lstStyle/>
          <a:p>
            <a:pPr marL="12700">
              <a:lnSpc>
                <a:spcPct val="100000"/>
              </a:lnSpc>
              <a:spcBef>
                <a:spcPts val="475"/>
              </a:spcBef>
            </a:pPr>
            <a:r>
              <a:rPr dirty="0" sz="1300" b="1">
                <a:latin typeface="Arial"/>
                <a:cs typeface="Arial"/>
              </a:rPr>
              <a:t>Lesson</a:t>
            </a:r>
            <a:r>
              <a:rPr dirty="0" sz="1300" spc="-5" b="1">
                <a:latin typeface="Arial"/>
                <a:cs typeface="Arial"/>
              </a:rPr>
              <a:t> </a:t>
            </a:r>
            <a:r>
              <a:rPr dirty="0" sz="1300" b="1">
                <a:latin typeface="Arial"/>
                <a:cs typeface="Arial"/>
              </a:rPr>
              <a:t>Aim</a:t>
            </a:r>
            <a:endParaRPr sz="1300">
              <a:latin typeface="Arial"/>
              <a:cs typeface="Arial"/>
            </a:endParaRPr>
          </a:p>
          <a:p>
            <a:pPr marL="136525" marR="5080">
              <a:lnSpc>
                <a:spcPct val="99000"/>
              </a:lnSpc>
              <a:spcBef>
                <a:spcPts val="395"/>
              </a:spcBef>
            </a:pPr>
            <a:r>
              <a:rPr dirty="0" sz="1300">
                <a:latin typeface="Times New Roman"/>
                <a:cs typeface="Times New Roman"/>
              </a:rPr>
              <a:t>Databases have long been used to store large objects. However, the mechanisms built into  databases have never been as useful as the large object (</a:t>
            </a:r>
            <a:r>
              <a:rPr dirty="0" sz="1300">
                <a:latin typeface="Courier New"/>
                <a:cs typeface="Courier New"/>
              </a:rPr>
              <a:t>LOB</a:t>
            </a:r>
            <a:r>
              <a:rPr dirty="0" sz="1300">
                <a:latin typeface="Times New Roman"/>
                <a:cs typeface="Times New Roman"/>
              </a:rPr>
              <a:t>) data types that have been  provided </a:t>
            </a:r>
            <a:r>
              <a:rPr dirty="0" sz="1300" spc="-5">
                <a:latin typeface="Times New Roman"/>
                <a:cs typeface="Times New Roman"/>
              </a:rPr>
              <a:t>since </a:t>
            </a:r>
            <a:r>
              <a:rPr dirty="0" sz="1300">
                <a:latin typeface="Times New Roman"/>
                <a:cs typeface="Times New Roman"/>
              </a:rPr>
              <a:t>Oracle8. This lesson describes the characteristics of the new data types,  comparing and contrasting </a:t>
            </a:r>
            <a:r>
              <a:rPr dirty="0" sz="1300" spc="5">
                <a:latin typeface="Times New Roman"/>
                <a:cs typeface="Times New Roman"/>
              </a:rPr>
              <a:t>them </a:t>
            </a:r>
            <a:r>
              <a:rPr dirty="0" sz="1300">
                <a:latin typeface="Times New Roman"/>
                <a:cs typeface="Times New Roman"/>
              </a:rPr>
              <a:t>with earlier data types. Examples, </a:t>
            </a:r>
            <a:r>
              <a:rPr dirty="0" sz="1300" spc="-5">
                <a:latin typeface="Times New Roman"/>
                <a:cs typeface="Times New Roman"/>
              </a:rPr>
              <a:t>syntax, </a:t>
            </a:r>
            <a:r>
              <a:rPr dirty="0" sz="1300">
                <a:latin typeface="Times New Roman"/>
                <a:cs typeface="Times New Roman"/>
              </a:rPr>
              <a:t>and issues  regarding the </a:t>
            </a:r>
            <a:r>
              <a:rPr dirty="0" sz="1300">
                <a:latin typeface="Courier New"/>
                <a:cs typeface="Courier New"/>
              </a:rPr>
              <a:t>LOB</a:t>
            </a:r>
            <a:r>
              <a:rPr dirty="0" sz="1300" spc="-440">
                <a:latin typeface="Courier New"/>
                <a:cs typeface="Courier New"/>
              </a:rPr>
              <a:t> </a:t>
            </a:r>
            <a:r>
              <a:rPr dirty="0" sz="1300">
                <a:latin typeface="Times New Roman"/>
                <a:cs typeface="Times New Roman"/>
              </a:rPr>
              <a:t>types are also presented.</a:t>
            </a:r>
            <a:endParaRPr sz="1300">
              <a:latin typeface="Times New Roman"/>
              <a:cs typeface="Times New Roman"/>
            </a:endParaRPr>
          </a:p>
          <a:p>
            <a:pPr marL="136525">
              <a:lnSpc>
                <a:spcPct val="100000"/>
              </a:lnSpc>
              <a:spcBef>
                <a:spcPts val="400"/>
              </a:spcBef>
            </a:pPr>
            <a:r>
              <a:rPr dirty="0" sz="1300" spc="-5" b="1">
                <a:latin typeface="Times New Roman"/>
                <a:cs typeface="Times New Roman"/>
              </a:rPr>
              <a:t>Note: </a:t>
            </a:r>
            <a:r>
              <a:rPr dirty="0" sz="1300" spc="5">
                <a:latin typeface="Times New Roman"/>
                <a:cs typeface="Times New Roman"/>
              </a:rPr>
              <a:t>A </a:t>
            </a:r>
            <a:r>
              <a:rPr dirty="0" sz="1300">
                <a:latin typeface="Courier New"/>
                <a:cs typeface="Courier New"/>
              </a:rPr>
              <a:t>LOB</a:t>
            </a:r>
            <a:r>
              <a:rPr dirty="0" sz="1300" spc="-390">
                <a:latin typeface="Courier New"/>
                <a:cs typeface="Courier New"/>
              </a:rPr>
              <a:t> </a:t>
            </a:r>
            <a:r>
              <a:rPr dirty="0" sz="1300">
                <a:latin typeface="Times New Roman"/>
                <a:cs typeface="Times New Roman"/>
              </a:rPr>
              <a:t>is a data type and should not be confused with an object type.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884426" y="2179320"/>
            <a:ext cx="2578100" cy="2786380"/>
            <a:chOff x="1884426" y="2179320"/>
            <a:chExt cx="2578100" cy="2786380"/>
          </a:xfrm>
        </p:grpSpPr>
        <p:sp>
          <p:nvSpPr>
            <p:cNvPr id="4" name="object 4"/>
            <p:cNvSpPr/>
            <p:nvPr/>
          </p:nvSpPr>
          <p:spPr>
            <a:xfrm>
              <a:off x="1889760" y="2666238"/>
              <a:ext cx="2564891" cy="2215133"/>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884426" y="2179332"/>
              <a:ext cx="1658620" cy="624205"/>
            </a:xfrm>
            <a:custGeom>
              <a:avLst/>
              <a:gdLst/>
              <a:ahLst/>
              <a:cxnLst/>
              <a:rect l="l" t="t" r="r" b="b"/>
              <a:pathLst>
                <a:path w="1658620" h="624205">
                  <a:moveTo>
                    <a:pt x="1658429" y="22999"/>
                  </a:moveTo>
                  <a:lnTo>
                    <a:pt x="1546085" y="9144"/>
                  </a:lnTo>
                  <a:lnTo>
                    <a:pt x="1286243" y="0"/>
                  </a:lnTo>
                  <a:lnTo>
                    <a:pt x="1026401" y="9144"/>
                  </a:lnTo>
                  <a:lnTo>
                    <a:pt x="784085" y="38862"/>
                  </a:lnTo>
                  <a:lnTo>
                    <a:pt x="723900" y="50647"/>
                  </a:lnTo>
                  <a:lnTo>
                    <a:pt x="566153" y="81534"/>
                  </a:lnTo>
                  <a:lnTo>
                    <a:pt x="375653" y="143256"/>
                  </a:lnTo>
                  <a:lnTo>
                    <a:pt x="217919" y="214884"/>
                  </a:lnTo>
                  <a:lnTo>
                    <a:pt x="134708" y="271767"/>
                  </a:lnTo>
                  <a:lnTo>
                    <a:pt x="97523" y="297180"/>
                  </a:lnTo>
                  <a:lnTo>
                    <a:pt x="23609" y="387096"/>
                  </a:lnTo>
                  <a:lnTo>
                    <a:pt x="0" y="484619"/>
                  </a:lnTo>
                  <a:lnTo>
                    <a:pt x="23609" y="581406"/>
                  </a:lnTo>
                  <a:lnTo>
                    <a:pt x="58039" y="623620"/>
                  </a:lnTo>
                  <a:lnTo>
                    <a:pt x="1658429" y="22999"/>
                  </a:lnTo>
                  <a:close/>
                </a:path>
              </a:pathLst>
            </a:custGeom>
            <a:solidFill>
              <a:srgbClr val="CECECE"/>
            </a:solidFill>
          </p:spPr>
          <p:txBody>
            <a:bodyPr wrap="square" lIns="0" tIns="0" rIns="0" bIns="0" rtlCol="0"/>
            <a:lstStyle/>
            <a:p/>
          </p:txBody>
        </p:sp>
        <p:sp>
          <p:nvSpPr>
            <p:cNvPr id="6" name="object 6"/>
            <p:cNvSpPr/>
            <p:nvPr/>
          </p:nvSpPr>
          <p:spPr>
            <a:xfrm>
              <a:off x="1942466" y="2202329"/>
              <a:ext cx="2139315" cy="803910"/>
            </a:xfrm>
            <a:custGeom>
              <a:avLst/>
              <a:gdLst/>
              <a:ahLst/>
              <a:cxnLst/>
              <a:rect l="l" t="t" r="r" b="b"/>
              <a:pathLst>
                <a:path w="2139315" h="803910">
                  <a:moveTo>
                    <a:pt x="1600398" y="0"/>
                  </a:moveTo>
                  <a:lnTo>
                    <a:pt x="0" y="600622"/>
                  </a:lnTo>
                  <a:lnTo>
                    <a:pt x="39495" y="649075"/>
                  </a:lnTo>
                  <a:lnTo>
                    <a:pt x="159891" y="730609"/>
                  </a:lnTo>
                  <a:lnTo>
                    <a:pt x="317606" y="803752"/>
                  </a:lnTo>
                  <a:lnTo>
                    <a:pt x="2138825" y="120256"/>
                  </a:lnTo>
                  <a:lnTo>
                    <a:pt x="1947543" y="58525"/>
                  </a:lnTo>
                  <a:lnTo>
                    <a:pt x="1728849" y="15853"/>
                  </a:lnTo>
                  <a:lnTo>
                    <a:pt x="1600398" y="0"/>
                  </a:lnTo>
                  <a:close/>
                </a:path>
              </a:pathLst>
            </a:custGeom>
            <a:solidFill>
              <a:srgbClr val="CFCFCF"/>
            </a:solidFill>
          </p:spPr>
          <p:txBody>
            <a:bodyPr wrap="square" lIns="0" tIns="0" rIns="0" bIns="0" rtlCol="0"/>
            <a:lstStyle/>
            <a:p/>
          </p:txBody>
        </p:sp>
        <p:sp>
          <p:nvSpPr>
            <p:cNvPr id="7" name="object 7"/>
            <p:cNvSpPr/>
            <p:nvPr/>
          </p:nvSpPr>
          <p:spPr>
            <a:xfrm>
              <a:off x="2260073" y="2322585"/>
              <a:ext cx="2141220" cy="803275"/>
            </a:xfrm>
            <a:custGeom>
              <a:avLst/>
              <a:gdLst/>
              <a:ahLst/>
              <a:cxnLst/>
              <a:rect l="l" t="t" r="r" b="b"/>
              <a:pathLst>
                <a:path w="2141220" h="803275">
                  <a:moveTo>
                    <a:pt x="1821219" y="0"/>
                  </a:moveTo>
                  <a:lnTo>
                    <a:pt x="0" y="683495"/>
                  </a:lnTo>
                  <a:lnTo>
                    <a:pt x="190518" y="739892"/>
                  </a:lnTo>
                  <a:lnTo>
                    <a:pt x="408450" y="786374"/>
                  </a:lnTo>
                  <a:lnTo>
                    <a:pt x="541313" y="802668"/>
                  </a:lnTo>
                  <a:lnTo>
                    <a:pt x="2140815" y="202383"/>
                  </a:lnTo>
                  <a:lnTo>
                    <a:pt x="2099328" y="153914"/>
                  </a:lnTo>
                  <a:lnTo>
                    <a:pt x="1978932" y="71618"/>
                  </a:lnTo>
                  <a:lnTo>
                    <a:pt x="1821219" y="0"/>
                  </a:lnTo>
                  <a:close/>
                </a:path>
              </a:pathLst>
            </a:custGeom>
            <a:solidFill>
              <a:srgbClr val="D1D1D1"/>
            </a:solidFill>
          </p:spPr>
          <p:txBody>
            <a:bodyPr wrap="square" lIns="0" tIns="0" rIns="0" bIns="0" rtlCol="0"/>
            <a:lstStyle/>
            <a:p/>
          </p:txBody>
        </p:sp>
        <p:sp>
          <p:nvSpPr>
            <p:cNvPr id="8" name="object 8"/>
            <p:cNvSpPr/>
            <p:nvPr/>
          </p:nvSpPr>
          <p:spPr>
            <a:xfrm>
              <a:off x="2801387" y="2524969"/>
              <a:ext cx="1661160" cy="621665"/>
            </a:xfrm>
            <a:custGeom>
              <a:avLst/>
              <a:gdLst/>
              <a:ahLst/>
              <a:cxnLst/>
              <a:rect l="l" t="t" r="r" b="b"/>
              <a:pathLst>
                <a:path w="1661160" h="621664">
                  <a:moveTo>
                    <a:pt x="1599501" y="0"/>
                  </a:moveTo>
                  <a:lnTo>
                    <a:pt x="0" y="600285"/>
                  </a:lnTo>
                  <a:lnTo>
                    <a:pt x="109452" y="613709"/>
                  </a:lnTo>
                  <a:lnTo>
                    <a:pt x="369294" y="621329"/>
                  </a:lnTo>
                  <a:lnTo>
                    <a:pt x="629136" y="613709"/>
                  </a:lnTo>
                  <a:lnTo>
                    <a:pt x="869928" y="583991"/>
                  </a:lnTo>
                  <a:lnTo>
                    <a:pt x="949203" y="567141"/>
                  </a:lnTo>
                  <a:lnTo>
                    <a:pt x="1517532" y="353850"/>
                  </a:lnTo>
                  <a:lnTo>
                    <a:pt x="1558014" y="326435"/>
                  </a:lnTo>
                  <a:lnTo>
                    <a:pt x="1634976" y="235757"/>
                  </a:lnTo>
                  <a:lnTo>
                    <a:pt x="1660884" y="138983"/>
                  </a:lnTo>
                  <a:lnTo>
                    <a:pt x="1634976" y="41447"/>
                  </a:lnTo>
                  <a:lnTo>
                    <a:pt x="1599501" y="0"/>
                  </a:lnTo>
                  <a:close/>
                </a:path>
              </a:pathLst>
            </a:custGeom>
            <a:solidFill>
              <a:srgbClr val="D2D2D2"/>
            </a:solidFill>
          </p:spPr>
          <p:txBody>
            <a:bodyPr wrap="square" lIns="0" tIns="0" rIns="0" bIns="0" rtlCol="0"/>
            <a:lstStyle/>
            <a:p/>
          </p:txBody>
        </p:sp>
        <p:sp>
          <p:nvSpPr>
            <p:cNvPr id="9" name="object 9"/>
            <p:cNvSpPr/>
            <p:nvPr/>
          </p:nvSpPr>
          <p:spPr>
            <a:xfrm>
              <a:off x="3750591" y="2878819"/>
              <a:ext cx="568325" cy="213360"/>
            </a:xfrm>
            <a:custGeom>
              <a:avLst/>
              <a:gdLst/>
              <a:ahLst/>
              <a:cxnLst/>
              <a:rect l="l" t="t" r="r" b="b"/>
              <a:pathLst>
                <a:path w="568325" h="213360">
                  <a:moveTo>
                    <a:pt x="568328" y="0"/>
                  </a:moveTo>
                  <a:lnTo>
                    <a:pt x="0" y="213290"/>
                  </a:lnTo>
                  <a:lnTo>
                    <a:pt x="139418" y="183658"/>
                  </a:lnTo>
                  <a:lnTo>
                    <a:pt x="330680" y="127270"/>
                  </a:lnTo>
                  <a:lnTo>
                    <a:pt x="488414" y="54118"/>
                  </a:lnTo>
                  <a:lnTo>
                    <a:pt x="568328" y="0"/>
                  </a:lnTo>
                  <a:close/>
                </a:path>
              </a:pathLst>
            </a:custGeom>
            <a:solidFill>
              <a:srgbClr val="D3D3D3"/>
            </a:solidFill>
          </p:spPr>
          <p:txBody>
            <a:bodyPr wrap="square" lIns="0" tIns="0" rIns="0" bIns="0" rtlCol="0"/>
            <a:lstStyle/>
            <a:p/>
          </p:txBody>
        </p:sp>
        <p:sp>
          <p:nvSpPr>
            <p:cNvPr id="10" name="object 10"/>
            <p:cNvSpPr/>
            <p:nvPr/>
          </p:nvSpPr>
          <p:spPr>
            <a:xfrm>
              <a:off x="2295144" y="2634996"/>
              <a:ext cx="1786889" cy="2323465"/>
            </a:xfrm>
            <a:custGeom>
              <a:avLst/>
              <a:gdLst/>
              <a:ahLst/>
              <a:cxnLst/>
              <a:rect l="l" t="t" r="r" b="b"/>
              <a:pathLst>
                <a:path w="1786889" h="2323465">
                  <a:moveTo>
                    <a:pt x="1786889" y="0"/>
                  </a:moveTo>
                  <a:lnTo>
                    <a:pt x="0" y="469391"/>
                  </a:lnTo>
                  <a:lnTo>
                    <a:pt x="0" y="2323337"/>
                  </a:lnTo>
                  <a:lnTo>
                    <a:pt x="1786889" y="1851659"/>
                  </a:lnTo>
                  <a:lnTo>
                    <a:pt x="1786889" y="0"/>
                  </a:lnTo>
                  <a:close/>
                </a:path>
              </a:pathLst>
            </a:custGeom>
            <a:solidFill>
              <a:srgbClr val="7E7E7E"/>
            </a:solidFill>
          </p:spPr>
          <p:txBody>
            <a:bodyPr wrap="square" lIns="0" tIns="0" rIns="0" bIns="0" rtlCol="0"/>
            <a:lstStyle/>
            <a:p/>
          </p:txBody>
        </p:sp>
        <p:sp>
          <p:nvSpPr>
            <p:cNvPr id="11" name="object 11"/>
            <p:cNvSpPr/>
            <p:nvPr/>
          </p:nvSpPr>
          <p:spPr>
            <a:xfrm>
              <a:off x="2295144" y="2634996"/>
              <a:ext cx="1786889" cy="2323465"/>
            </a:xfrm>
            <a:custGeom>
              <a:avLst/>
              <a:gdLst/>
              <a:ahLst/>
              <a:cxnLst/>
              <a:rect l="l" t="t" r="r" b="b"/>
              <a:pathLst>
                <a:path w="1786889" h="2323465">
                  <a:moveTo>
                    <a:pt x="1786889" y="1851659"/>
                  </a:moveTo>
                  <a:lnTo>
                    <a:pt x="0" y="2323337"/>
                  </a:lnTo>
                  <a:lnTo>
                    <a:pt x="0" y="469391"/>
                  </a:lnTo>
                  <a:lnTo>
                    <a:pt x="1786889" y="0"/>
                  </a:lnTo>
                  <a:lnTo>
                    <a:pt x="1786889" y="1851659"/>
                  </a:lnTo>
                </a:path>
              </a:pathLst>
            </a:custGeom>
            <a:ln w="13716">
              <a:solidFill>
                <a:srgbClr val="999999"/>
              </a:solidFill>
            </a:ln>
          </p:spPr>
          <p:txBody>
            <a:bodyPr wrap="square" lIns="0" tIns="0" rIns="0" bIns="0" rtlCol="0"/>
            <a:lstStyle/>
            <a:p/>
          </p:txBody>
        </p:sp>
        <p:sp>
          <p:nvSpPr>
            <p:cNvPr id="12" name="object 12"/>
            <p:cNvSpPr/>
            <p:nvPr/>
          </p:nvSpPr>
          <p:spPr>
            <a:xfrm>
              <a:off x="2371344" y="2731008"/>
              <a:ext cx="1633855" cy="2132330"/>
            </a:xfrm>
            <a:custGeom>
              <a:avLst/>
              <a:gdLst/>
              <a:ahLst/>
              <a:cxnLst/>
              <a:rect l="l" t="t" r="r" b="b"/>
              <a:pathLst>
                <a:path w="1633854" h="2132329">
                  <a:moveTo>
                    <a:pt x="1633727" y="0"/>
                  </a:moveTo>
                  <a:lnTo>
                    <a:pt x="0" y="428244"/>
                  </a:lnTo>
                  <a:lnTo>
                    <a:pt x="0" y="2132076"/>
                  </a:lnTo>
                  <a:lnTo>
                    <a:pt x="1633727" y="1702308"/>
                  </a:lnTo>
                  <a:lnTo>
                    <a:pt x="1633727" y="0"/>
                  </a:lnTo>
                  <a:close/>
                </a:path>
              </a:pathLst>
            </a:custGeom>
            <a:solidFill>
              <a:srgbClr val="FFFFD1"/>
            </a:solidFill>
          </p:spPr>
          <p:txBody>
            <a:bodyPr wrap="square" lIns="0" tIns="0" rIns="0" bIns="0" rtlCol="0"/>
            <a:lstStyle/>
            <a:p/>
          </p:txBody>
        </p:sp>
        <p:sp>
          <p:nvSpPr>
            <p:cNvPr id="13" name="object 13"/>
            <p:cNvSpPr/>
            <p:nvPr/>
          </p:nvSpPr>
          <p:spPr>
            <a:xfrm>
              <a:off x="2371344" y="2731008"/>
              <a:ext cx="1633855" cy="2132330"/>
            </a:xfrm>
            <a:custGeom>
              <a:avLst/>
              <a:gdLst/>
              <a:ahLst/>
              <a:cxnLst/>
              <a:rect l="l" t="t" r="r" b="b"/>
              <a:pathLst>
                <a:path w="1633854" h="2132329">
                  <a:moveTo>
                    <a:pt x="1633727" y="1702308"/>
                  </a:moveTo>
                  <a:lnTo>
                    <a:pt x="0" y="2132076"/>
                  </a:lnTo>
                  <a:lnTo>
                    <a:pt x="0" y="428244"/>
                  </a:lnTo>
                  <a:lnTo>
                    <a:pt x="1633727" y="0"/>
                  </a:lnTo>
                  <a:lnTo>
                    <a:pt x="1633727" y="1702308"/>
                  </a:lnTo>
                </a:path>
              </a:pathLst>
            </a:custGeom>
            <a:ln w="20574">
              <a:solidFill>
                <a:srgbClr val="000000"/>
              </a:solidFill>
            </a:ln>
          </p:spPr>
          <p:txBody>
            <a:bodyPr wrap="square" lIns="0" tIns="0" rIns="0" bIns="0" rtlCol="0"/>
            <a:lstStyle/>
            <a:p/>
          </p:txBody>
        </p:sp>
        <p:sp>
          <p:nvSpPr>
            <p:cNvPr id="14" name="object 14"/>
            <p:cNvSpPr/>
            <p:nvPr/>
          </p:nvSpPr>
          <p:spPr>
            <a:xfrm>
              <a:off x="2450592" y="3154680"/>
              <a:ext cx="218440" cy="252729"/>
            </a:xfrm>
            <a:custGeom>
              <a:avLst/>
              <a:gdLst/>
              <a:ahLst/>
              <a:cxnLst/>
              <a:rect l="l" t="t" r="r" b="b"/>
              <a:pathLst>
                <a:path w="218439" h="252729">
                  <a:moveTo>
                    <a:pt x="217931" y="0"/>
                  </a:moveTo>
                  <a:lnTo>
                    <a:pt x="0" y="56387"/>
                  </a:lnTo>
                  <a:lnTo>
                    <a:pt x="0" y="252221"/>
                  </a:lnTo>
                  <a:lnTo>
                    <a:pt x="217931" y="192785"/>
                  </a:lnTo>
                  <a:lnTo>
                    <a:pt x="217931" y="0"/>
                  </a:lnTo>
                  <a:close/>
                </a:path>
              </a:pathLst>
            </a:custGeom>
            <a:solidFill>
              <a:srgbClr val="C1D0FD"/>
            </a:solidFill>
          </p:spPr>
          <p:txBody>
            <a:bodyPr wrap="square" lIns="0" tIns="0" rIns="0" bIns="0" rtlCol="0"/>
            <a:lstStyle/>
            <a:p/>
          </p:txBody>
        </p:sp>
        <p:sp>
          <p:nvSpPr>
            <p:cNvPr id="15" name="object 15"/>
            <p:cNvSpPr/>
            <p:nvPr/>
          </p:nvSpPr>
          <p:spPr>
            <a:xfrm>
              <a:off x="2763774" y="3073146"/>
              <a:ext cx="215900" cy="250825"/>
            </a:xfrm>
            <a:custGeom>
              <a:avLst/>
              <a:gdLst/>
              <a:ahLst/>
              <a:cxnLst/>
              <a:rect l="l" t="t" r="r" b="b"/>
              <a:pathLst>
                <a:path w="215900" h="250825">
                  <a:moveTo>
                    <a:pt x="215645" y="0"/>
                  </a:moveTo>
                  <a:lnTo>
                    <a:pt x="0" y="55625"/>
                  </a:lnTo>
                  <a:lnTo>
                    <a:pt x="0" y="250697"/>
                  </a:lnTo>
                  <a:lnTo>
                    <a:pt x="215645" y="192785"/>
                  </a:lnTo>
                  <a:lnTo>
                    <a:pt x="215645" y="0"/>
                  </a:lnTo>
                  <a:close/>
                </a:path>
              </a:pathLst>
            </a:custGeom>
            <a:solidFill>
              <a:srgbClr val="8F1DE1"/>
            </a:solidFill>
          </p:spPr>
          <p:txBody>
            <a:bodyPr wrap="square" lIns="0" tIns="0" rIns="0" bIns="0" rtlCol="0"/>
            <a:lstStyle/>
            <a:p/>
          </p:txBody>
        </p:sp>
        <p:sp>
          <p:nvSpPr>
            <p:cNvPr id="16" name="object 16"/>
            <p:cNvSpPr/>
            <p:nvPr/>
          </p:nvSpPr>
          <p:spPr>
            <a:xfrm>
              <a:off x="3073908" y="2987802"/>
              <a:ext cx="215900" cy="253365"/>
            </a:xfrm>
            <a:custGeom>
              <a:avLst/>
              <a:gdLst/>
              <a:ahLst/>
              <a:cxnLst/>
              <a:rect l="l" t="t" r="r" b="b"/>
              <a:pathLst>
                <a:path w="215900" h="253364">
                  <a:moveTo>
                    <a:pt x="215645" y="0"/>
                  </a:moveTo>
                  <a:lnTo>
                    <a:pt x="0" y="55626"/>
                  </a:lnTo>
                  <a:lnTo>
                    <a:pt x="0" y="252984"/>
                  </a:lnTo>
                  <a:lnTo>
                    <a:pt x="215645" y="195072"/>
                  </a:lnTo>
                  <a:lnTo>
                    <a:pt x="215645" y="0"/>
                  </a:lnTo>
                  <a:close/>
                </a:path>
              </a:pathLst>
            </a:custGeom>
            <a:solidFill>
              <a:srgbClr val="007F7F"/>
            </a:solidFill>
          </p:spPr>
          <p:txBody>
            <a:bodyPr wrap="square" lIns="0" tIns="0" rIns="0" bIns="0" rtlCol="0"/>
            <a:lstStyle/>
            <a:p/>
          </p:txBody>
        </p:sp>
        <p:sp>
          <p:nvSpPr>
            <p:cNvPr id="17" name="object 17"/>
            <p:cNvSpPr/>
            <p:nvPr/>
          </p:nvSpPr>
          <p:spPr>
            <a:xfrm>
              <a:off x="3384804" y="2906268"/>
              <a:ext cx="217170" cy="250825"/>
            </a:xfrm>
            <a:custGeom>
              <a:avLst/>
              <a:gdLst/>
              <a:ahLst/>
              <a:cxnLst/>
              <a:rect l="l" t="t" r="r" b="b"/>
              <a:pathLst>
                <a:path w="217170" h="250825">
                  <a:moveTo>
                    <a:pt x="217170" y="0"/>
                  </a:moveTo>
                  <a:lnTo>
                    <a:pt x="0" y="56387"/>
                  </a:lnTo>
                  <a:lnTo>
                    <a:pt x="0" y="250697"/>
                  </a:lnTo>
                  <a:lnTo>
                    <a:pt x="217170" y="191261"/>
                  </a:lnTo>
                  <a:lnTo>
                    <a:pt x="217170" y="0"/>
                  </a:lnTo>
                  <a:close/>
                </a:path>
              </a:pathLst>
            </a:custGeom>
            <a:solidFill>
              <a:srgbClr val="C1CEFF"/>
            </a:solidFill>
          </p:spPr>
          <p:txBody>
            <a:bodyPr wrap="square" lIns="0" tIns="0" rIns="0" bIns="0" rtlCol="0"/>
            <a:lstStyle/>
            <a:p/>
          </p:txBody>
        </p:sp>
        <p:sp>
          <p:nvSpPr>
            <p:cNvPr id="18" name="object 18"/>
            <p:cNvSpPr/>
            <p:nvPr/>
          </p:nvSpPr>
          <p:spPr>
            <a:xfrm>
              <a:off x="3696461" y="2823972"/>
              <a:ext cx="215900" cy="251460"/>
            </a:xfrm>
            <a:custGeom>
              <a:avLst/>
              <a:gdLst/>
              <a:ahLst/>
              <a:cxnLst/>
              <a:rect l="l" t="t" r="r" b="b"/>
              <a:pathLst>
                <a:path w="215900" h="251460">
                  <a:moveTo>
                    <a:pt x="215646" y="0"/>
                  </a:moveTo>
                  <a:lnTo>
                    <a:pt x="0" y="55625"/>
                  </a:lnTo>
                  <a:lnTo>
                    <a:pt x="0" y="251459"/>
                  </a:lnTo>
                  <a:lnTo>
                    <a:pt x="215646" y="195833"/>
                  </a:lnTo>
                  <a:lnTo>
                    <a:pt x="215646" y="0"/>
                  </a:lnTo>
                  <a:close/>
                </a:path>
              </a:pathLst>
            </a:custGeom>
            <a:solidFill>
              <a:srgbClr val="DD2308"/>
            </a:solidFill>
          </p:spPr>
          <p:txBody>
            <a:bodyPr wrap="square" lIns="0" tIns="0" rIns="0" bIns="0" rtlCol="0"/>
            <a:lstStyle/>
            <a:p/>
          </p:txBody>
        </p:sp>
        <p:sp>
          <p:nvSpPr>
            <p:cNvPr id="19" name="object 19"/>
            <p:cNvSpPr/>
            <p:nvPr/>
          </p:nvSpPr>
          <p:spPr>
            <a:xfrm>
              <a:off x="2450592" y="3095243"/>
              <a:ext cx="1461770" cy="1666239"/>
            </a:xfrm>
            <a:custGeom>
              <a:avLst/>
              <a:gdLst/>
              <a:ahLst/>
              <a:cxnLst/>
              <a:rect l="l" t="t" r="r" b="b"/>
              <a:pathLst>
                <a:path w="1461770" h="1666239">
                  <a:moveTo>
                    <a:pt x="217932" y="1415034"/>
                  </a:moveTo>
                  <a:lnTo>
                    <a:pt x="0" y="1471422"/>
                  </a:lnTo>
                  <a:lnTo>
                    <a:pt x="0" y="1665732"/>
                  </a:lnTo>
                  <a:lnTo>
                    <a:pt x="217932" y="1609344"/>
                  </a:lnTo>
                  <a:lnTo>
                    <a:pt x="217932" y="1415034"/>
                  </a:lnTo>
                  <a:close/>
                </a:path>
                <a:path w="1461770" h="1666239">
                  <a:moveTo>
                    <a:pt x="217932" y="1143762"/>
                  </a:moveTo>
                  <a:lnTo>
                    <a:pt x="0" y="1199388"/>
                  </a:lnTo>
                  <a:lnTo>
                    <a:pt x="0" y="1394460"/>
                  </a:lnTo>
                  <a:lnTo>
                    <a:pt x="217932" y="1338834"/>
                  </a:lnTo>
                  <a:lnTo>
                    <a:pt x="217932" y="1143762"/>
                  </a:lnTo>
                  <a:close/>
                </a:path>
                <a:path w="1461770" h="1666239">
                  <a:moveTo>
                    <a:pt x="217932" y="872490"/>
                  </a:moveTo>
                  <a:lnTo>
                    <a:pt x="0" y="928116"/>
                  </a:lnTo>
                  <a:lnTo>
                    <a:pt x="0" y="1126236"/>
                  </a:lnTo>
                  <a:lnTo>
                    <a:pt x="217932" y="1068324"/>
                  </a:lnTo>
                  <a:lnTo>
                    <a:pt x="217932" y="872490"/>
                  </a:lnTo>
                  <a:close/>
                </a:path>
                <a:path w="1461770" h="1666239">
                  <a:moveTo>
                    <a:pt x="217932" y="597408"/>
                  </a:moveTo>
                  <a:lnTo>
                    <a:pt x="0" y="654558"/>
                  </a:lnTo>
                  <a:lnTo>
                    <a:pt x="0" y="852678"/>
                  </a:lnTo>
                  <a:lnTo>
                    <a:pt x="217932" y="794004"/>
                  </a:lnTo>
                  <a:lnTo>
                    <a:pt x="217932" y="597408"/>
                  </a:lnTo>
                  <a:close/>
                </a:path>
                <a:path w="1461770" h="1666239">
                  <a:moveTo>
                    <a:pt x="217932" y="329184"/>
                  </a:moveTo>
                  <a:lnTo>
                    <a:pt x="0" y="384048"/>
                  </a:lnTo>
                  <a:lnTo>
                    <a:pt x="0" y="581406"/>
                  </a:lnTo>
                  <a:lnTo>
                    <a:pt x="217932" y="522732"/>
                  </a:lnTo>
                  <a:lnTo>
                    <a:pt x="217932" y="329184"/>
                  </a:lnTo>
                  <a:close/>
                </a:path>
                <a:path w="1461770" h="1666239">
                  <a:moveTo>
                    <a:pt x="528828" y="1331976"/>
                  </a:moveTo>
                  <a:lnTo>
                    <a:pt x="313182" y="1389126"/>
                  </a:lnTo>
                  <a:lnTo>
                    <a:pt x="313182" y="1586484"/>
                  </a:lnTo>
                  <a:lnTo>
                    <a:pt x="528828" y="1527048"/>
                  </a:lnTo>
                  <a:lnTo>
                    <a:pt x="528828" y="1331976"/>
                  </a:lnTo>
                  <a:close/>
                </a:path>
                <a:path w="1461770" h="1666239">
                  <a:moveTo>
                    <a:pt x="528828" y="1060704"/>
                  </a:moveTo>
                  <a:lnTo>
                    <a:pt x="313182" y="1117092"/>
                  </a:lnTo>
                  <a:lnTo>
                    <a:pt x="313182" y="1315974"/>
                  </a:lnTo>
                  <a:lnTo>
                    <a:pt x="528828" y="1257300"/>
                  </a:lnTo>
                  <a:lnTo>
                    <a:pt x="528828" y="1060704"/>
                  </a:lnTo>
                  <a:close/>
                </a:path>
                <a:path w="1461770" h="1666239">
                  <a:moveTo>
                    <a:pt x="528828" y="787146"/>
                  </a:moveTo>
                  <a:lnTo>
                    <a:pt x="313182" y="843534"/>
                  </a:lnTo>
                  <a:lnTo>
                    <a:pt x="313182" y="1042416"/>
                  </a:lnTo>
                  <a:lnTo>
                    <a:pt x="528828" y="983742"/>
                  </a:lnTo>
                  <a:lnTo>
                    <a:pt x="528828" y="787146"/>
                  </a:lnTo>
                  <a:close/>
                </a:path>
                <a:path w="1461770" h="1666239">
                  <a:moveTo>
                    <a:pt x="528828" y="518922"/>
                  </a:moveTo>
                  <a:lnTo>
                    <a:pt x="313182" y="574548"/>
                  </a:lnTo>
                  <a:lnTo>
                    <a:pt x="313182" y="770382"/>
                  </a:lnTo>
                  <a:lnTo>
                    <a:pt x="528828" y="712470"/>
                  </a:lnTo>
                  <a:lnTo>
                    <a:pt x="528828" y="518922"/>
                  </a:lnTo>
                  <a:close/>
                </a:path>
                <a:path w="1461770" h="1666239">
                  <a:moveTo>
                    <a:pt x="528828" y="249174"/>
                  </a:moveTo>
                  <a:lnTo>
                    <a:pt x="313182" y="304800"/>
                  </a:lnTo>
                  <a:lnTo>
                    <a:pt x="313182" y="499872"/>
                  </a:lnTo>
                  <a:lnTo>
                    <a:pt x="528828" y="441960"/>
                  </a:lnTo>
                  <a:lnTo>
                    <a:pt x="528828" y="249174"/>
                  </a:lnTo>
                  <a:close/>
                </a:path>
                <a:path w="1461770" h="1666239">
                  <a:moveTo>
                    <a:pt x="838949" y="1250442"/>
                  </a:moveTo>
                  <a:lnTo>
                    <a:pt x="623303" y="1306068"/>
                  </a:lnTo>
                  <a:lnTo>
                    <a:pt x="623303" y="1504950"/>
                  </a:lnTo>
                  <a:lnTo>
                    <a:pt x="838949" y="1447038"/>
                  </a:lnTo>
                  <a:lnTo>
                    <a:pt x="838949" y="1250442"/>
                  </a:lnTo>
                  <a:close/>
                </a:path>
                <a:path w="1461770" h="1666239">
                  <a:moveTo>
                    <a:pt x="838949" y="979932"/>
                  </a:moveTo>
                  <a:lnTo>
                    <a:pt x="623303" y="1035558"/>
                  </a:lnTo>
                  <a:lnTo>
                    <a:pt x="623303" y="1232916"/>
                  </a:lnTo>
                  <a:lnTo>
                    <a:pt x="838949" y="1175004"/>
                  </a:lnTo>
                  <a:lnTo>
                    <a:pt x="838949" y="979932"/>
                  </a:lnTo>
                  <a:close/>
                </a:path>
                <a:path w="1461770" h="1666239">
                  <a:moveTo>
                    <a:pt x="838949" y="708660"/>
                  </a:moveTo>
                  <a:lnTo>
                    <a:pt x="623303" y="764286"/>
                  </a:lnTo>
                  <a:lnTo>
                    <a:pt x="623303" y="959358"/>
                  </a:lnTo>
                  <a:lnTo>
                    <a:pt x="838949" y="901446"/>
                  </a:lnTo>
                  <a:lnTo>
                    <a:pt x="838949" y="708660"/>
                  </a:lnTo>
                  <a:close/>
                </a:path>
                <a:path w="1461770" h="1666239">
                  <a:moveTo>
                    <a:pt x="838949" y="437388"/>
                  </a:moveTo>
                  <a:lnTo>
                    <a:pt x="623303" y="494538"/>
                  </a:lnTo>
                  <a:lnTo>
                    <a:pt x="623303" y="689610"/>
                  </a:lnTo>
                  <a:lnTo>
                    <a:pt x="838949" y="630174"/>
                  </a:lnTo>
                  <a:lnTo>
                    <a:pt x="838949" y="437388"/>
                  </a:lnTo>
                  <a:close/>
                </a:path>
                <a:path w="1461770" h="1666239">
                  <a:moveTo>
                    <a:pt x="838949" y="166116"/>
                  </a:moveTo>
                  <a:lnTo>
                    <a:pt x="623303" y="222504"/>
                  </a:lnTo>
                  <a:lnTo>
                    <a:pt x="623303" y="418338"/>
                  </a:lnTo>
                  <a:lnTo>
                    <a:pt x="838949" y="358902"/>
                  </a:lnTo>
                  <a:lnTo>
                    <a:pt x="838949" y="166116"/>
                  </a:lnTo>
                  <a:close/>
                </a:path>
                <a:path w="1461770" h="1666239">
                  <a:moveTo>
                    <a:pt x="1151382" y="1170432"/>
                  </a:moveTo>
                  <a:lnTo>
                    <a:pt x="934212" y="1227582"/>
                  </a:lnTo>
                  <a:lnTo>
                    <a:pt x="934212" y="1422654"/>
                  </a:lnTo>
                  <a:lnTo>
                    <a:pt x="1151382" y="1363980"/>
                  </a:lnTo>
                  <a:lnTo>
                    <a:pt x="1151382" y="1170432"/>
                  </a:lnTo>
                  <a:close/>
                </a:path>
                <a:path w="1461770" h="1666239">
                  <a:moveTo>
                    <a:pt x="1151382" y="896874"/>
                  </a:moveTo>
                  <a:lnTo>
                    <a:pt x="934212" y="954024"/>
                  </a:lnTo>
                  <a:lnTo>
                    <a:pt x="934212" y="1149096"/>
                  </a:lnTo>
                  <a:lnTo>
                    <a:pt x="1151382" y="1090422"/>
                  </a:lnTo>
                  <a:lnTo>
                    <a:pt x="1151382" y="896874"/>
                  </a:lnTo>
                  <a:close/>
                </a:path>
                <a:path w="1461770" h="1666239">
                  <a:moveTo>
                    <a:pt x="1151382" y="627126"/>
                  </a:moveTo>
                  <a:lnTo>
                    <a:pt x="934212" y="682752"/>
                  </a:lnTo>
                  <a:lnTo>
                    <a:pt x="934212" y="877824"/>
                  </a:lnTo>
                  <a:lnTo>
                    <a:pt x="1151382" y="819912"/>
                  </a:lnTo>
                  <a:lnTo>
                    <a:pt x="1151382" y="627126"/>
                  </a:lnTo>
                  <a:close/>
                </a:path>
                <a:path w="1461770" h="1666239">
                  <a:moveTo>
                    <a:pt x="1151382" y="355854"/>
                  </a:moveTo>
                  <a:lnTo>
                    <a:pt x="934212" y="411480"/>
                  </a:lnTo>
                  <a:lnTo>
                    <a:pt x="934212" y="606552"/>
                  </a:lnTo>
                  <a:lnTo>
                    <a:pt x="1151382" y="548640"/>
                  </a:lnTo>
                  <a:lnTo>
                    <a:pt x="1151382" y="355854"/>
                  </a:lnTo>
                  <a:close/>
                </a:path>
                <a:path w="1461770" h="1666239">
                  <a:moveTo>
                    <a:pt x="1151382" y="85344"/>
                  </a:moveTo>
                  <a:lnTo>
                    <a:pt x="934212" y="140970"/>
                  </a:lnTo>
                  <a:lnTo>
                    <a:pt x="934212" y="335280"/>
                  </a:lnTo>
                  <a:lnTo>
                    <a:pt x="1151382" y="277368"/>
                  </a:lnTo>
                  <a:lnTo>
                    <a:pt x="1151382" y="85344"/>
                  </a:lnTo>
                  <a:close/>
                </a:path>
                <a:path w="1461770" h="1666239">
                  <a:moveTo>
                    <a:pt x="1461516" y="1086612"/>
                  </a:moveTo>
                  <a:lnTo>
                    <a:pt x="1245870" y="1143762"/>
                  </a:lnTo>
                  <a:lnTo>
                    <a:pt x="1245870" y="1341120"/>
                  </a:lnTo>
                  <a:lnTo>
                    <a:pt x="1461516" y="1281684"/>
                  </a:lnTo>
                  <a:lnTo>
                    <a:pt x="1461516" y="1086612"/>
                  </a:lnTo>
                  <a:close/>
                </a:path>
                <a:path w="1461770" h="1666239">
                  <a:moveTo>
                    <a:pt x="1461516" y="816864"/>
                  </a:moveTo>
                  <a:lnTo>
                    <a:pt x="1245870" y="872490"/>
                  </a:lnTo>
                  <a:lnTo>
                    <a:pt x="1245870" y="1067562"/>
                  </a:lnTo>
                  <a:lnTo>
                    <a:pt x="1461516" y="1009650"/>
                  </a:lnTo>
                  <a:lnTo>
                    <a:pt x="1461516" y="816864"/>
                  </a:lnTo>
                  <a:close/>
                </a:path>
                <a:path w="1461770" h="1666239">
                  <a:moveTo>
                    <a:pt x="1461516" y="544068"/>
                  </a:moveTo>
                  <a:lnTo>
                    <a:pt x="1245870" y="601218"/>
                  </a:lnTo>
                  <a:lnTo>
                    <a:pt x="1245870" y="796290"/>
                  </a:lnTo>
                  <a:lnTo>
                    <a:pt x="1461516" y="736854"/>
                  </a:lnTo>
                  <a:lnTo>
                    <a:pt x="1461516" y="544068"/>
                  </a:lnTo>
                  <a:close/>
                </a:path>
                <a:path w="1461770" h="1666239">
                  <a:moveTo>
                    <a:pt x="1461516" y="273558"/>
                  </a:moveTo>
                  <a:lnTo>
                    <a:pt x="1245870" y="330708"/>
                  </a:lnTo>
                  <a:lnTo>
                    <a:pt x="1245870" y="525018"/>
                  </a:lnTo>
                  <a:lnTo>
                    <a:pt x="1461516" y="465582"/>
                  </a:lnTo>
                  <a:lnTo>
                    <a:pt x="1461516" y="273558"/>
                  </a:lnTo>
                  <a:close/>
                </a:path>
                <a:path w="1461770" h="1666239">
                  <a:moveTo>
                    <a:pt x="1461516" y="0"/>
                  </a:moveTo>
                  <a:lnTo>
                    <a:pt x="1245870" y="57150"/>
                  </a:lnTo>
                  <a:lnTo>
                    <a:pt x="1245870" y="254508"/>
                  </a:lnTo>
                  <a:lnTo>
                    <a:pt x="1461516" y="195834"/>
                  </a:lnTo>
                  <a:lnTo>
                    <a:pt x="1461516" y="0"/>
                  </a:lnTo>
                  <a:close/>
                </a:path>
              </a:pathLst>
            </a:custGeom>
            <a:solidFill>
              <a:srgbClr val="C1CEFF"/>
            </a:solidFill>
          </p:spPr>
          <p:txBody>
            <a:bodyPr wrap="square" lIns="0" tIns="0" rIns="0" bIns="0" rtlCol="0"/>
            <a:lstStyle/>
            <a:p/>
          </p:txBody>
        </p:sp>
        <p:sp>
          <p:nvSpPr>
            <p:cNvPr id="20" name="object 20"/>
            <p:cNvSpPr/>
            <p:nvPr/>
          </p:nvSpPr>
          <p:spPr>
            <a:xfrm>
              <a:off x="3119628" y="3611880"/>
              <a:ext cx="1050798" cy="878586"/>
            </a:xfrm>
            <a:prstGeom prst="rect">
              <a:avLst/>
            </a:prstGeom>
            <a:blipFill>
              <a:blip r:embed="rId4" cstate="print"/>
              <a:stretch>
                <a:fillRect/>
              </a:stretch>
            </a:blipFill>
          </p:spPr>
          <p:txBody>
            <a:bodyPr wrap="square" lIns="0" tIns="0" rIns="0" bIns="0" rtlCol="0"/>
            <a:lstStyle/>
            <a:p/>
          </p:txBody>
        </p:sp>
      </p:grpSp>
      <p:sp>
        <p:nvSpPr>
          <p:cNvPr id="21" name="object 21"/>
          <p:cNvSpPr txBox="1"/>
          <p:nvPr/>
        </p:nvSpPr>
        <p:spPr>
          <a:xfrm>
            <a:off x="3043427" y="4577334"/>
            <a:ext cx="1201420" cy="255270"/>
          </a:xfrm>
          <a:prstGeom prst="rect">
            <a:avLst/>
          </a:prstGeom>
          <a:solidFill>
            <a:srgbClr val="FFFF99"/>
          </a:solidFill>
        </p:spPr>
        <p:txBody>
          <a:bodyPr wrap="square" lIns="0" tIns="11430" rIns="0" bIns="0" rtlCol="0" vert="horz">
            <a:spAutoFit/>
          </a:bodyPr>
          <a:lstStyle/>
          <a:p>
            <a:pPr marL="95885">
              <a:lnSpc>
                <a:spcPct val="100000"/>
              </a:lnSpc>
              <a:spcBef>
                <a:spcPts val="90"/>
              </a:spcBef>
            </a:pPr>
            <a:r>
              <a:rPr dirty="0" sz="1300" spc="-10" b="1">
                <a:latin typeface="Arial"/>
                <a:cs typeface="Arial"/>
              </a:rPr>
              <a:t>Photo</a:t>
            </a:r>
            <a:r>
              <a:rPr dirty="0" sz="1300" spc="-30" b="1">
                <a:latin typeface="Arial"/>
                <a:cs typeface="Arial"/>
              </a:rPr>
              <a:t> </a:t>
            </a:r>
            <a:r>
              <a:rPr dirty="0" sz="1300" spc="-15" b="1">
                <a:latin typeface="Arial"/>
                <a:cs typeface="Arial"/>
              </a:rPr>
              <a:t>(</a:t>
            </a:r>
            <a:r>
              <a:rPr dirty="0" sz="1300" spc="-15" b="1">
                <a:latin typeface="Courier New"/>
                <a:cs typeface="Courier New"/>
              </a:rPr>
              <a:t>BLOB</a:t>
            </a:r>
            <a:r>
              <a:rPr dirty="0" sz="1300" spc="-15" b="1">
                <a:latin typeface="Arial"/>
                <a:cs typeface="Arial"/>
              </a:rPr>
              <a:t>)</a:t>
            </a:r>
            <a:endParaRPr sz="1300">
              <a:latin typeface="Arial"/>
              <a:cs typeface="Arial"/>
            </a:endParaRPr>
          </a:p>
        </p:txBody>
      </p:sp>
      <p:grpSp>
        <p:nvGrpSpPr>
          <p:cNvPr id="22" name="object 22"/>
          <p:cNvGrpSpPr/>
          <p:nvPr/>
        </p:nvGrpSpPr>
        <p:grpSpPr>
          <a:xfrm>
            <a:off x="1291018" y="3033712"/>
            <a:ext cx="2353945" cy="1489710"/>
            <a:chOff x="1291018" y="3033712"/>
            <a:chExt cx="2353945" cy="1489710"/>
          </a:xfrm>
        </p:grpSpPr>
        <p:sp>
          <p:nvSpPr>
            <p:cNvPr id="23" name="object 23"/>
            <p:cNvSpPr/>
            <p:nvPr/>
          </p:nvSpPr>
          <p:spPr>
            <a:xfrm>
              <a:off x="3215639" y="3044189"/>
              <a:ext cx="395605" cy="489584"/>
            </a:xfrm>
            <a:custGeom>
              <a:avLst/>
              <a:gdLst/>
              <a:ahLst/>
              <a:cxnLst/>
              <a:rect l="l" t="t" r="r" b="b"/>
              <a:pathLst>
                <a:path w="395604" h="489585">
                  <a:moveTo>
                    <a:pt x="0" y="0"/>
                  </a:moveTo>
                  <a:lnTo>
                    <a:pt x="395478" y="0"/>
                  </a:lnTo>
                  <a:lnTo>
                    <a:pt x="395478" y="489204"/>
                  </a:lnTo>
                </a:path>
              </a:pathLst>
            </a:custGeom>
            <a:ln w="20574">
              <a:solidFill>
                <a:srgbClr val="000000"/>
              </a:solidFill>
            </a:ln>
          </p:spPr>
          <p:txBody>
            <a:bodyPr wrap="square" lIns="0" tIns="0" rIns="0" bIns="0" rtlCol="0"/>
            <a:lstStyle/>
            <a:p/>
          </p:txBody>
        </p:sp>
        <p:sp>
          <p:nvSpPr>
            <p:cNvPr id="24" name="object 24"/>
            <p:cNvSpPr/>
            <p:nvPr/>
          </p:nvSpPr>
          <p:spPr>
            <a:xfrm>
              <a:off x="3578351" y="3531869"/>
              <a:ext cx="66675" cy="67310"/>
            </a:xfrm>
            <a:custGeom>
              <a:avLst/>
              <a:gdLst/>
              <a:ahLst/>
              <a:cxnLst/>
              <a:rect l="l" t="t" r="r" b="b"/>
              <a:pathLst>
                <a:path w="66675" h="67310">
                  <a:moveTo>
                    <a:pt x="66294" y="0"/>
                  </a:moveTo>
                  <a:lnTo>
                    <a:pt x="0" y="0"/>
                  </a:lnTo>
                  <a:lnTo>
                    <a:pt x="32766" y="67056"/>
                  </a:lnTo>
                  <a:lnTo>
                    <a:pt x="66294" y="0"/>
                  </a:lnTo>
                  <a:close/>
                </a:path>
              </a:pathLst>
            </a:custGeom>
            <a:solidFill>
              <a:srgbClr val="000000"/>
            </a:solidFill>
          </p:spPr>
          <p:txBody>
            <a:bodyPr wrap="square" lIns="0" tIns="0" rIns="0" bIns="0" rtlCol="0"/>
            <a:lstStyle/>
            <a:p/>
          </p:txBody>
        </p:sp>
        <p:sp>
          <p:nvSpPr>
            <p:cNvPr id="25" name="object 25"/>
            <p:cNvSpPr/>
            <p:nvPr/>
          </p:nvSpPr>
          <p:spPr>
            <a:xfrm>
              <a:off x="1301495" y="3611880"/>
              <a:ext cx="1633855" cy="901065"/>
            </a:xfrm>
            <a:custGeom>
              <a:avLst/>
              <a:gdLst/>
              <a:ahLst/>
              <a:cxnLst/>
              <a:rect l="l" t="t" r="r" b="b"/>
              <a:pathLst>
                <a:path w="1633855" h="901064">
                  <a:moveTo>
                    <a:pt x="1555242" y="0"/>
                  </a:moveTo>
                  <a:lnTo>
                    <a:pt x="0" y="0"/>
                  </a:lnTo>
                  <a:lnTo>
                    <a:pt x="0" y="900684"/>
                  </a:lnTo>
                  <a:lnTo>
                    <a:pt x="51053" y="890016"/>
                  </a:lnTo>
                  <a:lnTo>
                    <a:pt x="64008" y="866394"/>
                  </a:lnTo>
                  <a:lnTo>
                    <a:pt x="98298" y="890016"/>
                  </a:lnTo>
                  <a:lnTo>
                    <a:pt x="115823" y="857250"/>
                  </a:lnTo>
                  <a:lnTo>
                    <a:pt x="208026" y="870204"/>
                  </a:lnTo>
                  <a:lnTo>
                    <a:pt x="311658" y="850392"/>
                  </a:lnTo>
                  <a:lnTo>
                    <a:pt x="350520" y="873252"/>
                  </a:lnTo>
                  <a:lnTo>
                    <a:pt x="428244" y="859536"/>
                  </a:lnTo>
                  <a:lnTo>
                    <a:pt x="480059" y="857250"/>
                  </a:lnTo>
                  <a:lnTo>
                    <a:pt x="531876" y="886968"/>
                  </a:lnTo>
                  <a:lnTo>
                    <a:pt x="658368" y="859536"/>
                  </a:lnTo>
                  <a:lnTo>
                    <a:pt x="705612" y="847344"/>
                  </a:lnTo>
                  <a:lnTo>
                    <a:pt x="744474" y="850392"/>
                  </a:lnTo>
                  <a:lnTo>
                    <a:pt x="766572" y="812292"/>
                  </a:lnTo>
                  <a:lnTo>
                    <a:pt x="917447" y="821436"/>
                  </a:lnTo>
                  <a:lnTo>
                    <a:pt x="978408" y="785622"/>
                  </a:lnTo>
                  <a:lnTo>
                    <a:pt x="1035558" y="798576"/>
                  </a:lnTo>
                  <a:lnTo>
                    <a:pt x="1087374" y="773430"/>
                  </a:lnTo>
                  <a:lnTo>
                    <a:pt x="1117854" y="745998"/>
                  </a:lnTo>
                  <a:lnTo>
                    <a:pt x="1156716" y="766572"/>
                  </a:lnTo>
                  <a:lnTo>
                    <a:pt x="1247394" y="752856"/>
                  </a:lnTo>
                  <a:lnTo>
                    <a:pt x="1346454" y="720852"/>
                  </a:lnTo>
                  <a:lnTo>
                    <a:pt x="1385316" y="685038"/>
                  </a:lnTo>
                  <a:lnTo>
                    <a:pt x="1485900" y="681228"/>
                  </a:lnTo>
                  <a:lnTo>
                    <a:pt x="1581150" y="629412"/>
                  </a:lnTo>
                  <a:lnTo>
                    <a:pt x="1633727" y="529590"/>
                  </a:lnTo>
                  <a:lnTo>
                    <a:pt x="1611630" y="477012"/>
                  </a:lnTo>
                  <a:lnTo>
                    <a:pt x="1576578" y="441960"/>
                  </a:lnTo>
                  <a:lnTo>
                    <a:pt x="1576578" y="386334"/>
                  </a:lnTo>
                  <a:lnTo>
                    <a:pt x="1585722" y="356616"/>
                  </a:lnTo>
                  <a:lnTo>
                    <a:pt x="1602486" y="333756"/>
                  </a:lnTo>
                  <a:lnTo>
                    <a:pt x="1568196" y="297942"/>
                  </a:lnTo>
                  <a:lnTo>
                    <a:pt x="1546860" y="272796"/>
                  </a:lnTo>
                  <a:lnTo>
                    <a:pt x="1537716" y="249174"/>
                  </a:lnTo>
                  <a:lnTo>
                    <a:pt x="1585722" y="226314"/>
                  </a:lnTo>
                  <a:lnTo>
                    <a:pt x="1568196" y="184404"/>
                  </a:lnTo>
                  <a:lnTo>
                    <a:pt x="1555242" y="162306"/>
                  </a:lnTo>
                  <a:lnTo>
                    <a:pt x="1585722" y="128778"/>
                  </a:lnTo>
                  <a:lnTo>
                    <a:pt x="1563624" y="106680"/>
                  </a:lnTo>
                  <a:lnTo>
                    <a:pt x="1546860" y="83058"/>
                  </a:lnTo>
                  <a:lnTo>
                    <a:pt x="1563624" y="35052"/>
                  </a:lnTo>
                  <a:lnTo>
                    <a:pt x="1555242" y="0"/>
                  </a:lnTo>
                  <a:close/>
                </a:path>
              </a:pathLst>
            </a:custGeom>
            <a:solidFill>
              <a:srgbClr val="FFCC99"/>
            </a:solidFill>
          </p:spPr>
          <p:txBody>
            <a:bodyPr wrap="square" lIns="0" tIns="0" rIns="0" bIns="0" rtlCol="0"/>
            <a:lstStyle/>
            <a:p/>
          </p:txBody>
        </p:sp>
        <p:sp>
          <p:nvSpPr>
            <p:cNvPr id="26" name="object 26"/>
            <p:cNvSpPr/>
            <p:nvPr/>
          </p:nvSpPr>
          <p:spPr>
            <a:xfrm>
              <a:off x="1301495" y="3611880"/>
              <a:ext cx="1633855" cy="901065"/>
            </a:xfrm>
            <a:custGeom>
              <a:avLst/>
              <a:gdLst/>
              <a:ahLst/>
              <a:cxnLst/>
              <a:rect l="l" t="t" r="r" b="b"/>
              <a:pathLst>
                <a:path w="1633855" h="901064">
                  <a:moveTo>
                    <a:pt x="0" y="900684"/>
                  </a:moveTo>
                  <a:lnTo>
                    <a:pt x="0" y="0"/>
                  </a:lnTo>
                  <a:lnTo>
                    <a:pt x="1555242" y="0"/>
                  </a:lnTo>
                  <a:lnTo>
                    <a:pt x="1563624" y="35052"/>
                  </a:lnTo>
                  <a:lnTo>
                    <a:pt x="1546860" y="83058"/>
                  </a:lnTo>
                  <a:lnTo>
                    <a:pt x="1563624" y="106680"/>
                  </a:lnTo>
                  <a:lnTo>
                    <a:pt x="1585722" y="128778"/>
                  </a:lnTo>
                  <a:lnTo>
                    <a:pt x="1555242" y="162306"/>
                  </a:lnTo>
                  <a:lnTo>
                    <a:pt x="1568196" y="184404"/>
                  </a:lnTo>
                  <a:lnTo>
                    <a:pt x="1585722" y="226314"/>
                  </a:lnTo>
                  <a:lnTo>
                    <a:pt x="1537716" y="249174"/>
                  </a:lnTo>
                  <a:lnTo>
                    <a:pt x="1546860" y="272796"/>
                  </a:lnTo>
                  <a:lnTo>
                    <a:pt x="1568196" y="297942"/>
                  </a:lnTo>
                  <a:lnTo>
                    <a:pt x="1602486" y="333756"/>
                  </a:lnTo>
                  <a:lnTo>
                    <a:pt x="1585722" y="356616"/>
                  </a:lnTo>
                  <a:lnTo>
                    <a:pt x="1576578" y="386334"/>
                  </a:lnTo>
                  <a:lnTo>
                    <a:pt x="1576578" y="441960"/>
                  </a:lnTo>
                  <a:lnTo>
                    <a:pt x="1611630" y="477012"/>
                  </a:lnTo>
                  <a:lnTo>
                    <a:pt x="1633727" y="529590"/>
                  </a:lnTo>
                  <a:lnTo>
                    <a:pt x="1611630" y="571500"/>
                  </a:lnTo>
                  <a:lnTo>
                    <a:pt x="1581150" y="629412"/>
                  </a:lnTo>
                  <a:lnTo>
                    <a:pt x="1485900" y="681228"/>
                  </a:lnTo>
                  <a:lnTo>
                    <a:pt x="1385316" y="685038"/>
                  </a:lnTo>
                  <a:lnTo>
                    <a:pt x="1346454" y="720852"/>
                  </a:lnTo>
                  <a:lnTo>
                    <a:pt x="1247394" y="752856"/>
                  </a:lnTo>
                  <a:lnTo>
                    <a:pt x="1156716" y="766572"/>
                  </a:lnTo>
                  <a:lnTo>
                    <a:pt x="1117854" y="745998"/>
                  </a:lnTo>
                  <a:lnTo>
                    <a:pt x="1087374" y="773430"/>
                  </a:lnTo>
                  <a:lnTo>
                    <a:pt x="1035558" y="798576"/>
                  </a:lnTo>
                  <a:lnTo>
                    <a:pt x="978408" y="785622"/>
                  </a:lnTo>
                  <a:lnTo>
                    <a:pt x="917447" y="821436"/>
                  </a:lnTo>
                  <a:lnTo>
                    <a:pt x="766572" y="812292"/>
                  </a:lnTo>
                  <a:lnTo>
                    <a:pt x="744474" y="850392"/>
                  </a:lnTo>
                  <a:lnTo>
                    <a:pt x="705612" y="847344"/>
                  </a:lnTo>
                  <a:lnTo>
                    <a:pt x="658368" y="859536"/>
                  </a:lnTo>
                  <a:lnTo>
                    <a:pt x="531876" y="886968"/>
                  </a:lnTo>
                  <a:lnTo>
                    <a:pt x="480059" y="857250"/>
                  </a:lnTo>
                  <a:lnTo>
                    <a:pt x="428244" y="859536"/>
                  </a:lnTo>
                  <a:lnTo>
                    <a:pt x="350520" y="873252"/>
                  </a:lnTo>
                  <a:lnTo>
                    <a:pt x="311658" y="850392"/>
                  </a:lnTo>
                  <a:lnTo>
                    <a:pt x="208026" y="870204"/>
                  </a:lnTo>
                  <a:lnTo>
                    <a:pt x="115823" y="857250"/>
                  </a:lnTo>
                  <a:lnTo>
                    <a:pt x="98298" y="890016"/>
                  </a:lnTo>
                  <a:lnTo>
                    <a:pt x="64008" y="866394"/>
                  </a:lnTo>
                  <a:lnTo>
                    <a:pt x="51053" y="890016"/>
                  </a:lnTo>
                  <a:lnTo>
                    <a:pt x="0" y="900684"/>
                  </a:lnTo>
                </a:path>
              </a:pathLst>
            </a:custGeom>
            <a:ln w="20574">
              <a:solidFill>
                <a:srgbClr val="000000"/>
              </a:solidFill>
            </a:ln>
          </p:spPr>
          <p:txBody>
            <a:bodyPr wrap="square" lIns="0" tIns="0" rIns="0" bIns="0" rtlCol="0"/>
            <a:lstStyle/>
            <a:p/>
          </p:txBody>
        </p:sp>
      </p:grpSp>
      <p:sp>
        <p:nvSpPr>
          <p:cNvPr id="27" name="object 27"/>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b="1">
                <a:latin typeface="Arial"/>
                <a:cs typeface="Arial"/>
              </a:rPr>
              <a:t>What Is a</a:t>
            </a:r>
            <a:r>
              <a:rPr dirty="0" sz="2000" spc="-15" b="1">
                <a:latin typeface="Arial"/>
                <a:cs typeface="Arial"/>
              </a:rPr>
              <a:t> </a:t>
            </a:r>
            <a:r>
              <a:rPr dirty="0" sz="2000" spc="-5" b="1">
                <a:latin typeface="Courier New"/>
                <a:cs typeface="Courier New"/>
              </a:rPr>
              <a:t>LOB</a:t>
            </a:r>
            <a:r>
              <a:rPr dirty="0" sz="2000" spc="-5" b="1">
                <a:latin typeface="Arial"/>
                <a:cs typeface="Arial"/>
              </a:rPr>
              <a:t>?</a:t>
            </a:r>
            <a:endParaRPr sz="2000">
              <a:latin typeface="Arial"/>
              <a:cs typeface="Arial"/>
            </a:endParaRPr>
          </a:p>
          <a:p>
            <a:pPr>
              <a:lnSpc>
                <a:spcPct val="100000"/>
              </a:lnSpc>
              <a:spcBef>
                <a:spcPts val="20"/>
              </a:spcBef>
            </a:pPr>
            <a:endParaRPr sz="3050">
              <a:latin typeface="Arial"/>
              <a:cs typeface="Arial"/>
            </a:endParaRPr>
          </a:p>
          <a:p>
            <a:pPr marL="626745" marR="669925">
              <a:lnSpc>
                <a:spcPct val="107400"/>
              </a:lnSpc>
            </a:pPr>
            <a:r>
              <a:rPr dirty="0" sz="1550" spc="10" b="1">
                <a:latin typeface="Courier New"/>
                <a:cs typeface="Courier New"/>
              </a:rPr>
              <a:t>LOB</a:t>
            </a:r>
            <a:r>
              <a:rPr dirty="0" sz="1550" spc="10" b="1">
                <a:latin typeface="Arial"/>
                <a:cs typeface="Arial"/>
              </a:rPr>
              <a:t>s are used to store large unstructured data such as  </a:t>
            </a:r>
            <a:r>
              <a:rPr dirty="0" sz="1550" spc="5" b="1">
                <a:latin typeface="Arial"/>
                <a:cs typeface="Arial"/>
              </a:rPr>
              <a:t>text, </a:t>
            </a:r>
            <a:r>
              <a:rPr dirty="0" sz="1550" spc="10" b="1">
                <a:latin typeface="Arial"/>
                <a:cs typeface="Arial"/>
              </a:rPr>
              <a:t>graphic images, </a:t>
            </a:r>
            <a:r>
              <a:rPr dirty="0" sz="1550" spc="5" b="1">
                <a:latin typeface="Arial"/>
                <a:cs typeface="Arial"/>
              </a:rPr>
              <a:t>films, </a:t>
            </a:r>
            <a:r>
              <a:rPr dirty="0" sz="1550" spc="10" b="1">
                <a:latin typeface="Arial"/>
                <a:cs typeface="Arial"/>
              </a:rPr>
              <a:t>and sound</a:t>
            </a:r>
            <a:r>
              <a:rPr dirty="0" sz="1550" spc="25" b="1">
                <a:latin typeface="Arial"/>
                <a:cs typeface="Arial"/>
              </a:rPr>
              <a:t> </a:t>
            </a:r>
            <a:r>
              <a:rPr dirty="0" sz="1550" spc="10" b="1">
                <a:latin typeface="Arial"/>
                <a:cs typeface="Arial"/>
              </a:rPr>
              <a:t>waveforms.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100">
              <a:latin typeface="Arial"/>
              <a:cs typeface="Arial"/>
            </a:endParaRPr>
          </a:p>
          <a:p>
            <a:pPr marL="753110" marR="4363085">
              <a:lnSpc>
                <a:spcPct val="98600"/>
              </a:lnSpc>
            </a:pPr>
            <a:r>
              <a:rPr dirty="0" sz="650" spc="-10">
                <a:latin typeface="Courier New"/>
                <a:cs typeface="Courier New"/>
              </a:rPr>
              <a:t>“Four score and seven years  ago, our forefathers brought  forth upon this continent, </a:t>
            </a:r>
            <a:r>
              <a:rPr dirty="0" sz="650" spc="-5">
                <a:latin typeface="Courier New"/>
                <a:cs typeface="Courier New"/>
              </a:rPr>
              <a:t>a  </a:t>
            </a:r>
            <a:r>
              <a:rPr dirty="0" sz="650" spc="-10">
                <a:latin typeface="Courier New"/>
                <a:cs typeface="Courier New"/>
              </a:rPr>
              <a:t>new nation, conceived in  LIBERTY, and dedicated to the  proposition that all men are  created</a:t>
            </a:r>
            <a:r>
              <a:rPr dirty="0" sz="650" spc="-20">
                <a:latin typeface="Courier New"/>
                <a:cs typeface="Courier New"/>
              </a:rPr>
              <a:t> </a:t>
            </a:r>
            <a:r>
              <a:rPr dirty="0" sz="650" spc="-10">
                <a:latin typeface="Courier New"/>
                <a:cs typeface="Courier New"/>
              </a:rPr>
              <a:t>equal.”</a:t>
            </a:r>
            <a:endParaRPr sz="65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700">
              <a:latin typeface="Courier New"/>
              <a:cs typeface="Courier New"/>
            </a:endParaRPr>
          </a:p>
          <a:p>
            <a:pPr>
              <a:lnSpc>
                <a:spcPct val="100000"/>
              </a:lnSpc>
            </a:pPr>
            <a:endParaRPr sz="650">
              <a:latin typeface="Courier New"/>
              <a:cs typeface="Courier New"/>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28" name="object 28"/>
          <p:cNvGrpSpPr/>
          <p:nvPr/>
        </p:nvGrpSpPr>
        <p:grpSpPr>
          <a:xfrm>
            <a:off x="2021585" y="2880741"/>
            <a:ext cx="4457065" cy="1231900"/>
            <a:chOff x="2021585" y="2880741"/>
            <a:chExt cx="4457065" cy="1231900"/>
          </a:xfrm>
        </p:grpSpPr>
        <p:sp>
          <p:nvSpPr>
            <p:cNvPr id="29" name="object 29"/>
            <p:cNvSpPr/>
            <p:nvPr/>
          </p:nvSpPr>
          <p:spPr>
            <a:xfrm>
              <a:off x="2054351" y="3176016"/>
              <a:ext cx="769620" cy="357505"/>
            </a:xfrm>
            <a:custGeom>
              <a:avLst/>
              <a:gdLst/>
              <a:ahLst/>
              <a:cxnLst/>
              <a:rect l="l" t="t" r="r" b="b"/>
              <a:pathLst>
                <a:path w="769619" h="357504">
                  <a:moveTo>
                    <a:pt x="769619" y="0"/>
                  </a:moveTo>
                  <a:lnTo>
                    <a:pt x="0" y="0"/>
                  </a:lnTo>
                  <a:lnTo>
                    <a:pt x="0" y="357378"/>
                  </a:lnTo>
                </a:path>
              </a:pathLst>
            </a:custGeom>
            <a:ln w="20574">
              <a:solidFill>
                <a:srgbClr val="000000"/>
              </a:solidFill>
            </a:ln>
          </p:spPr>
          <p:txBody>
            <a:bodyPr wrap="square" lIns="0" tIns="0" rIns="0" bIns="0" rtlCol="0"/>
            <a:lstStyle/>
            <a:p/>
          </p:txBody>
        </p:sp>
        <p:sp>
          <p:nvSpPr>
            <p:cNvPr id="30" name="object 30"/>
            <p:cNvSpPr/>
            <p:nvPr/>
          </p:nvSpPr>
          <p:spPr>
            <a:xfrm>
              <a:off x="2021585" y="3531870"/>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31" name="object 31"/>
            <p:cNvSpPr/>
            <p:nvPr/>
          </p:nvSpPr>
          <p:spPr>
            <a:xfrm>
              <a:off x="3861815" y="2891028"/>
              <a:ext cx="1656714" cy="639445"/>
            </a:xfrm>
            <a:custGeom>
              <a:avLst/>
              <a:gdLst/>
              <a:ahLst/>
              <a:cxnLst/>
              <a:rect l="l" t="t" r="r" b="b"/>
              <a:pathLst>
                <a:path w="1656714" h="639445">
                  <a:moveTo>
                    <a:pt x="0" y="0"/>
                  </a:moveTo>
                  <a:lnTo>
                    <a:pt x="1656588" y="0"/>
                  </a:lnTo>
                  <a:lnTo>
                    <a:pt x="1656588" y="639318"/>
                  </a:lnTo>
                </a:path>
              </a:pathLst>
            </a:custGeom>
            <a:ln w="20574">
              <a:solidFill>
                <a:srgbClr val="000000"/>
              </a:solidFill>
            </a:ln>
          </p:spPr>
          <p:txBody>
            <a:bodyPr wrap="square" lIns="0" tIns="0" rIns="0" bIns="0" rtlCol="0"/>
            <a:lstStyle/>
            <a:p/>
          </p:txBody>
        </p:sp>
        <p:sp>
          <p:nvSpPr>
            <p:cNvPr id="32" name="object 32"/>
            <p:cNvSpPr/>
            <p:nvPr/>
          </p:nvSpPr>
          <p:spPr>
            <a:xfrm>
              <a:off x="4470654" y="3528821"/>
              <a:ext cx="2007870" cy="584200"/>
            </a:xfrm>
            <a:custGeom>
              <a:avLst/>
              <a:gdLst/>
              <a:ahLst/>
              <a:cxnLst/>
              <a:rect l="l" t="t" r="r" b="b"/>
              <a:pathLst>
                <a:path w="2007870" h="584200">
                  <a:moveTo>
                    <a:pt x="1081278" y="0"/>
                  </a:moveTo>
                  <a:lnTo>
                    <a:pt x="1014984" y="0"/>
                  </a:lnTo>
                  <a:lnTo>
                    <a:pt x="1048512" y="67056"/>
                  </a:lnTo>
                  <a:lnTo>
                    <a:pt x="1081278" y="0"/>
                  </a:lnTo>
                  <a:close/>
                </a:path>
                <a:path w="2007870" h="584200">
                  <a:moveTo>
                    <a:pt x="2007870" y="83058"/>
                  </a:moveTo>
                  <a:lnTo>
                    <a:pt x="0" y="83058"/>
                  </a:lnTo>
                  <a:lnTo>
                    <a:pt x="0" y="583692"/>
                  </a:lnTo>
                  <a:lnTo>
                    <a:pt x="2007870" y="583692"/>
                  </a:lnTo>
                  <a:lnTo>
                    <a:pt x="2007870" y="83058"/>
                  </a:lnTo>
                  <a:close/>
                </a:path>
              </a:pathLst>
            </a:custGeom>
            <a:solidFill>
              <a:srgbClr val="000000"/>
            </a:solidFill>
          </p:spPr>
          <p:txBody>
            <a:bodyPr wrap="square" lIns="0" tIns="0" rIns="0" bIns="0" rtlCol="0"/>
            <a:lstStyle/>
            <a:p/>
          </p:txBody>
        </p:sp>
        <p:sp>
          <p:nvSpPr>
            <p:cNvPr id="33" name="object 33"/>
            <p:cNvSpPr/>
            <p:nvPr/>
          </p:nvSpPr>
          <p:spPr>
            <a:xfrm>
              <a:off x="4818887" y="3680460"/>
              <a:ext cx="591058" cy="364236"/>
            </a:xfrm>
            <a:prstGeom prst="rect">
              <a:avLst/>
            </a:prstGeom>
            <a:blipFill>
              <a:blip r:embed="rId5" cstate="print"/>
              <a:stretch>
                <a:fillRect/>
              </a:stretch>
            </a:blipFill>
          </p:spPr>
          <p:txBody>
            <a:bodyPr wrap="square" lIns="0" tIns="0" rIns="0" bIns="0" rtlCol="0"/>
            <a:lstStyle/>
            <a:p/>
          </p:txBody>
        </p:sp>
        <p:sp>
          <p:nvSpPr>
            <p:cNvPr id="34" name="object 34"/>
            <p:cNvSpPr/>
            <p:nvPr/>
          </p:nvSpPr>
          <p:spPr>
            <a:xfrm>
              <a:off x="5452109" y="3680460"/>
              <a:ext cx="591134" cy="364236"/>
            </a:xfrm>
            <a:prstGeom prst="rect">
              <a:avLst/>
            </a:prstGeom>
            <a:blipFill>
              <a:blip r:embed="rId6" cstate="print"/>
              <a:stretch>
                <a:fillRect/>
              </a:stretch>
            </a:blipFill>
          </p:spPr>
          <p:txBody>
            <a:bodyPr wrap="square" lIns="0" tIns="0" rIns="0" bIns="0" rtlCol="0"/>
            <a:lstStyle/>
            <a:p/>
          </p:txBody>
        </p:sp>
        <p:sp>
          <p:nvSpPr>
            <p:cNvPr id="35" name="object 35"/>
            <p:cNvSpPr/>
            <p:nvPr/>
          </p:nvSpPr>
          <p:spPr>
            <a:xfrm>
              <a:off x="6086855" y="3680460"/>
              <a:ext cx="362877" cy="364236"/>
            </a:xfrm>
            <a:prstGeom prst="rect">
              <a:avLst/>
            </a:prstGeom>
            <a:blipFill>
              <a:blip r:embed="rId7" cstate="print"/>
              <a:stretch>
                <a:fillRect/>
              </a:stretch>
            </a:blipFill>
          </p:spPr>
          <p:txBody>
            <a:bodyPr wrap="square" lIns="0" tIns="0" rIns="0" bIns="0" rtlCol="0"/>
            <a:lstStyle/>
            <a:p/>
          </p:txBody>
        </p:sp>
        <p:sp>
          <p:nvSpPr>
            <p:cNvPr id="36" name="object 36"/>
            <p:cNvSpPr/>
            <p:nvPr/>
          </p:nvSpPr>
          <p:spPr>
            <a:xfrm>
              <a:off x="4520183" y="3680460"/>
              <a:ext cx="252958" cy="364236"/>
            </a:xfrm>
            <a:prstGeom prst="rect">
              <a:avLst/>
            </a:prstGeom>
            <a:blipFill>
              <a:blip r:embed="rId8" cstate="print"/>
              <a:stretch>
                <a:fillRect/>
              </a:stretch>
            </a:blipFill>
          </p:spPr>
          <p:txBody>
            <a:bodyPr wrap="square" lIns="0" tIns="0" rIns="0" bIns="0" rtlCol="0"/>
            <a:lstStyle/>
            <a:p/>
          </p:txBody>
        </p:sp>
        <p:sp>
          <p:nvSpPr>
            <p:cNvPr id="37" name="object 37"/>
            <p:cNvSpPr/>
            <p:nvPr/>
          </p:nvSpPr>
          <p:spPr>
            <a:xfrm>
              <a:off x="4477512" y="3631691"/>
              <a:ext cx="1994535" cy="464184"/>
            </a:xfrm>
            <a:custGeom>
              <a:avLst/>
              <a:gdLst/>
              <a:ahLst/>
              <a:cxnLst/>
              <a:rect l="l" t="t" r="r" b="b"/>
              <a:pathLst>
                <a:path w="1994535" h="464185">
                  <a:moveTo>
                    <a:pt x="1994154" y="436626"/>
                  </a:moveTo>
                  <a:lnTo>
                    <a:pt x="0" y="436626"/>
                  </a:lnTo>
                  <a:lnTo>
                    <a:pt x="0" y="464058"/>
                  </a:lnTo>
                  <a:lnTo>
                    <a:pt x="1994154" y="464058"/>
                  </a:lnTo>
                  <a:lnTo>
                    <a:pt x="1994154" y="436626"/>
                  </a:lnTo>
                  <a:close/>
                </a:path>
                <a:path w="1994535" h="464185">
                  <a:moveTo>
                    <a:pt x="1994154" y="0"/>
                  </a:moveTo>
                  <a:lnTo>
                    <a:pt x="0" y="0"/>
                  </a:lnTo>
                  <a:lnTo>
                    <a:pt x="0" y="27432"/>
                  </a:lnTo>
                  <a:lnTo>
                    <a:pt x="1994154" y="27432"/>
                  </a:lnTo>
                  <a:lnTo>
                    <a:pt x="1994154" y="0"/>
                  </a:lnTo>
                  <a:close/>
                </a:path>
              </a:pathLst>
            </a:custGeom>
            <a:solidFill>
              <a:srgbClr val="FFFFFF"/>
            </a:solidFill>
          </p:spPr>
          <p:txBody>
            <a:bodyPr wrap="square" lIns="0" tIns="0" rIns="0" bIns="0" rtlCol="0"/>
            <a:lstStyle/>
            <a:p/>
          </p:txBody>
        </p:sp>
      </p:grpSp>
      <p:sp>
        <p:nvSpPr>
          <p:cNvPr id="38" name="object 38"/>
          <p:cNvSpPr txBox="1"/>
          <p:nvPr/>
        </p:nvSpPr>
        <p:spPr>
          <a:xfrm>
            <a:off x="1299210" y="4577334"/>
            <a:ext cx="1473835" cy="255270"/>
          </a:xfrm>
          <a:prstGeom prst="rect">
            <a:avLst/>
          </a:prstGeom>
          <a:solidFill>
            <a:srgbClr val="FFFF99"/>
          </a:solidFill>
        </p:spPr>
        <p:txBody>
          <a:bodyPr wrap="square" lIns="0" tIns="11430" rIns="0" bIns="0" rtlCol="0" vert="horz">
            <a:spAutoFit/>
          </a:bodyPr>
          <a:lstStyle/>
          <a:p>
            <a:pPr marL="295910">
              <a:lnSpc>
                <a:spcPct val="100000"/>
              </a:lnSpc>
              <a:spcBef>
                <a:spcPts val="90"/>
              </a:spcBef>
            </a:pPr>
            <a:r>
              <a:rPr dirty="0" sz="1300" spc="-10" b="1">
                <a:latin typeface="Arial"/>
                <a:cs typeface="Arial"/>
              </a:rPr>
              <a:t>Text</a:t>
            </a:r>
            <a:r>
              <a:rPr dirty="0" sz="1300" spc="-20" b="1">
                <a:latin typeface="Arial"/>
                <a:cs typeface="Arial"/>
              </a:rPr>
              <a:t> </a:t>
            </a:r>
            <a:r>
              <a:rPr dirty="0" sz="1300" spc="-15" b="1">
                <a:latin typeface="Arial"/>
                <a:cs typeface="Arial"/>
              </a:rPr>
              <a:t>(</a:t>
            </a:r>
            <a:r>
              <a:rPr dirty="0" sz="1300" spc="-15" b="1">
                <a:latin typeface="Courier New"/>
                <a:cs typeface="Courier New"/>
              </a:rPr>
              <a:t>CLOB</a:t>
            </a:r>
            <a:r>
              <a:rPr dirty="0" sz="1300" spc="-15" b="1">
                <a:latin typeface="Arial"/>
                <a:cs typeface="Arial"/>
              </a:rPr>
              <a:t>)</a:t>
            </a:r>
            <a:endParaRPr sz="1300">
              <a:latin typeface="Arial"/>
              <a:cs typeface="Arial"/>
            </a:endParaRPr>
          </a:p>
        </p:txBody>
      </p:sp>
      <p:sp>
        <p:nvSpPr>
          <p:cNvPr id="42" name="object 4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3" name="object 43"/>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3</a:t>
            </a:r>
            <a:r>
              <a:rPr dirty="0" sz="800" spc="-204">
                <a:latin typeface="Garuda"/>
                <a:cs typeface="Garuda"/>
              </a:rPr>
              <a:t>t</a:t>
            </a:r>
            <a:endParaRPr sz="800">
              <a:latin typeface="Garuda"/>
              <a:cs typeface="Garuda"/>
            </a:endParaRPr>
          </a:p>
        </p:txBody>
      </p:sp>
      <p:sp>
        <p:nvSpPr>
          <p:cNvPr id="44" name="object 4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9"/>
              </a:rPr>
              <a:t>OracleWDP_ww@oracle.com</a:t>
            </a:r>
            <a:r>
              <a:rPr dirty="0" sz="800" spc="-55">
                <a:latin typeface="Garuda"/>
                <a:cs typeface="Garuda"/>
                <a:hlinkClick r:id="rId9"/>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9" name="object 39"/>
          <p:cNvSpPr txBox="1"/>
          <p:nvPr/>
        </p:nvSpPr>
        <p:spPr>
          <a:xfrm>
            <a:off x="4702302" y="4158234"/>
            <a:ext cx="1548765" cy="255270"/>
          </a:xfrm>
          <a:prstGeom prst="rect">
            <a:avLst/>
          </a:prstGeom>
          <a:solidFill>
            <a:srgbClr val="FFFF99"/>
          </a:solidFill>
        </p:spPr>
        <p:txBody>
          <a:bodyPr wrap="square" lIns="0" tIns="11430" rIns="0" bIns="0" rtlCol="0" vert="horz">
            <a:spAutoFit/>
          </a:bodyPr>
          <a:lstStyle/>
          <a:p>
            <a:pPr marL="220979">
              <a:lnSpc>
                <a:spcPct val="100000"/>
              </a:lnSpc>
              <a:spcBef>
                <a:spcPts val="90"/>
              </a:spcBef>
            </a:pPr>
            <a:r>
              <a:rPr dirty="0" sz="1300" spc="-10" b="1">
                <a:solidFill>
                  <a:srgbClr val="010102"/>
                </a:solidFill>
                <a:latin typeface="Arial"/>
                <a:cs typeface="Arial"/>
              </a:rPr>
              <a:t>Movie</a:t>
            </a:r>
            <a:r>
              <a:rPr dirty="0" sz="1300" spc="-20" b="1">
                <a:solidFill>
                  <a:srgbClr val="010102"/>
                </a:solidFill>
                <a:latin typeface="Arial"/>
                <a:cs typeface="Arial"/>
              </a:rPr>
              <a:t> </a:t>
            </a:r>
            <a:r>
              <a:rPr dirty="0" sz="1300" spc="-15" b="1">
                <a:solidFill>
                  <a:srgbClr val="010102"/>
                </a:solidFill>
                <a:latin typeface="Arial"/>
                <a:cs typeface="Arial"/>
              </a:rPr>
              <a:t>(</a:t>
            </a:r>
            <a:r>
              <a:rPr dirty="0" sz="1300" spc="-15" b="1">
                <a:solidFill>
                  <a:srgbClr val="010102"/>
                </a:solidFill>
                <a:latin typeface="Courier New"/>
                <a:cs typeface="Courier New"/>
              </a:rPr>
              <a:t>BFILE</a:t>
            </a:r>
            <a:r>
              <a:rPr dirty="0" sz="1300" spc="-15" b="1">
                <a:solidFill>
                  <a:srgbClr val="010102"/>
                </a:solidFill>
                <a:latin typeface="Arial"/>
                <a:cs typeface="Arial"/>
              </a:rPr>
              <a:t>)</a:t>
            </a:r>
            <a:endParaRPr sz="1300">
              <a:latin typeface="Arial"/>
              <a:cs typeface="Arial"/>
            </a:endParaRPr>
          </a:p>
        </p:txBody>
      </p:sp>
      <p:sp>
        <p:nvSpPr>
          <p:cNvPr id="40" name="object 40"/>
          <p:cNvSpPr txBox="1"/>
          <p:nvPr/>
        </p:nvSpPr>
        <p:spPr>
          <a:xfrm>
            <a:off x="707390" y="5593029"/>
            <a:ext cx="6315710" cy="3622040"/>
          </a:xfrm>
          <a:prstGeom prst="rect">
            <a:avLst/>
          </a:prstGeom>
        </p:spPr>
        <p:txBody>
          <a:bodyPr wrap="square" lIns="0" tIns="63500" rIns="0" bIns="0" rtlCol="0" vert="horz">
            <a:spAutoFit/>
          </a:bodyPr>
          <a:lstStyle/>
          <a:p>
            <a:pPr marL="12700">
              <a:lnSpc>
                <a:spcPct val="100000"/>
              </a:lnSpc>
              <a:spcBef>
                <a:spcPts val="500"/>
              </a:spcBef>
            </a:pPr>
            <a:r>
              <a:rPr dirty="0" sz="1300" b="1">
                <a:latin typeface="Courier New"/>
                <a:cs typeface="Courier New"/>
              </a:rPr>
              <a:t>LOB</a:t>
            </a:r>
            <a:r>
              <a:rPr dirty="0" sz="1300" b="1">
                <a:latin typeface="Arial"/>
                <a:cs typeface="Arial"/>
              </a:rPr>
              <a:t>: </a:t>
            </a:r>
            <a:r>
              <a:rPr dirty="0" sz="1300" spc="-5" b="1">
                <a:latin typeface="Arial"/>
                <a:cs typeface="Arial"/>
              </a:rPr>
              <a:t>Overview</a:t>
            </a:r>
            <a:endParaRPr sz="1300">
              <a:latin typeface="Arial"/>
              <a:cs typeface="Arial"/>
            </a:endParaRPr>
          </a:p>
          <a:p>
            <a:pPr marL="136525" marR="5080" indent="-635">
              <a:lnSpc>
                <a:spcPct val="101600"/>
              </a:lnSpc>
              <a:spcBef>
                <a:spcPts val="375"/>
              </a:spcBef>
            </a:pPr>
            <a:r>
              <a:rPr dirty="0" sz="1300" spc="5">
                <a:latin typeface="Times New Roman"/>
                <a:cs typeface="Times New Roman"/>
              </a:rPr>
              <a:t>A </a:t>
            </a:r>
            <a:r>
              <a:rPr dirty="0" sz="1300">
                <a:latin typeface="Courier New"/>
                <a:cs typeface="Courier New"/>
              </a:rPr>
              <a:t>LOB </a:t>
            </a:r>
            <a:r>
              <a:rPr dirty="0" sz="1300">
                <a:latin typeface="Times New Roman"/>
                <a:cs typeface="Times New Roman"/>
              </a:rPr>
              <a:t>is a data type that is used to store large, unstructured data such as text, graphic  images, video clippings, and so on. </a:t>
            </a:r>
            <a:r>
              <a:rPr dirty="0" sz="1300" spc="-5">
                <a:latin typeface="Times New Roman"/>
                <a:cs typeface="Times New Roman"/>
              </a:rPr>
              <a:t>Structured </a:t>
            </a:r>
            <a:r>
              <a:rPr dirty="0" sz="1300">
                <a:latin typeface="Times New Roman"/>
                <a:cs typeface="Times New Roman"/>
              </a:rPr>
              <a:t>data, such as a customer record, may be a few  hundred bytes, but even </a:t>
            </a:r>
            <a:r>
              <a:rPr dirty="0" sz="1300" spc="-5">
                <a:latin typeface="Times New Roman"/>
                <a:cs typeface="Times New Roman"/>
              </a:rPr>
              <a:t>small </a:t>
            </a:r>
            <a:r>
              <a:rPr dirty="0" sz="1300">
                <a:latin typeface="Times New Roman"/>
                <a:cs typeface="Times New Roman"/>
              </a:rPr>
              <a:t>amounts of multimedia data </a:t>
            </a:r>
            <a:r>
              <a:rPr dirty="0" sz="1300" spc="5">
                <a:latin typeface="Times New Roman"/>
                <a:cs typeface="Times New Roman"/>
              </a:rPr>
              <a:t>can </a:t>
            </a:r>
            <a:r>
              <a:rPr dirty="0" sz="1300">
                <a:latin typeface="Times New Roman"/>
                <a:cs typeface="Times New Roman"/>
              </a:rPr>
              <a:t>be thousands of times larger.  Also, multimedia data may reside in operating system (OS) files, </a:t>
            </a:r>
            <a:r>
              <a:rPr dirty="0" sz="1300" spc="-5">
                <a:latin typeface="Times New Roman"/>
                <a:cs typeface="Times New Roman"/>
              </a:rPr>
              <a:t>which </a:t>
            </a:r>
            <a:r>
              <a:rPr dirty="0" sz="1300">
                <a:latin typeface="Times New Roman"/>
                <a:cs typeface="Times New Roman"/>
              </a:rPr>
              <a:t>may need to be  accessed from a database.</a:t>
            </a:r>
            <a:endParaRPr sz="1300">
              <a:latin typeface="Times New Roman"/>
              <a:cs typeface="Times New Roman"/>
            </a:endParaRPr>
          </a:p>
          <a:p>
            <a:pPr marL="136525">
              <a:lnSpc>
                <a:spcPts val="1510"/>
              </a:lnSpc>
              <a:spcBef>
                <a:spcPts val="155"/>
              </a:spcBef>
            </a:pPr>
            <a:r>
              <a:rPr dirty="0" sz="1300">
                <a:latin typeface="Times New Roman"/>
                <a:cs typeface="Times New Roman"/>
              </a:rPr>
              <a:t>There are four large object data</a:t>
            </a:r>
            <a:r>
              <a:rPr dirty="0" sz="1300" spc="30">
                <a:latin typeface="Times New Roman"/>
                <a:cs typeface="Times New Roman"/>
              </a:rPr>
              <a:t> </a:t>
            </a:r>
            <a:r>
              <a:rPr dirty="0" sz="1300">
                <a:latin typeface="Times New Roman"/>
                <a:cs typeface="Times New Roman"/>
              </a:rPr>
              <a:t>types:</a:t>
            </a:r>
            <a:endParaRPr sz="1300">
              <a:latin typeface="Times New Roman"/>
              <a:cs typeface="Times New Roman"/>
            </a:endParaRPr>
          </a:p>
          <a:p>
            <a:pPr marL="509905" indent="-248920">
              <a:lnSpc>
                <a:spcPts val="1510"/>
              </a:lnSpc>
              <a:buSzPct val="65384"/>
              <a:buChar char="•"/>
              <a:tabLst>
                <a:tab pos="509905" algn="l"/>
                <a:tab pos="510540" algn="l"/>
              </a:tabLst>
            </a:pPr>
            <a:r>
              <a:rPr dirty="0" sz="1300">
                <a:latin typeface="Courier New"/>
                <a:cs typeface="Courier New"/>
              </a:rPr>
              <a:t>BLOB</a:t>
            </a:r>
            <a:r>
              <a:rPr dirty="0" sz="1300" spc="-420">
                <a:latin typeface="Courier New"/>
                <a:cs typeface="Courier New"/>
              </a:rPr>
              <a:t> </a:t>
            </a:r>
            <a:r>
              <a:rPr dirty="0" sz="1300">
                <a:latin typeface="Times New Roman"/>
                <a:cs typeface="Times New Roman"/>
              </a:rPr>
              <a:t>represents a binary large object, such as a video clip.</a:t>
            </a:r>
            <a:endParaRPr sz="1300">
              <a:latin typeface="Times New Roman"/>
              <a:cs typeface="Times New Roman"/>
            </a:endParaRPr>
          </a:p>
          <a:p>
            <a:pPr marL="509905" indent="-248920">
              <a:lnSpc>
                <a:spcPct val="100000"/>
              </a:lnSpc>
              <a:spcBef>
                <a:spcPts val="20"/>
              </a:spcBef>
              <a:buSzPct val="65384"/>
              <a:buChar char="•"/>
              <a:tabLst>
                <a:tab pos="509905" algn="l"/>
                <a:tab pos="510540" algn="l"/>
              </a:tabLst>
            </a:pPr>
            <a:r>
              <a:rPr dirty="0" sz="1300">
                <a:latin typeface="Courier New"/>
                <a:cs typeface="Courier New"/>
              </a:rPr>
              <a:t>CLOB</a:t>
            </a:r>
            <a:r>
              <a:rPr dirty="0" sz="1300" spc="-430">
                <a:latin typeface="Courier New"/>
                <a:cs typeface="Courier New"/>
              </a:rPr>
              <a:t> </a:t>
            </a:r>
            <a:r>
              <a:rPr dirty="0" sz="1300">
                <a:latin typeface="Times New Roman"/>
                <a:cs typeface="Times New Roman"/>
              </a:rPr>
              <a:t>represents a character large object.</a:t>
            </a:r>
            <a:endParaRPr sz="1300">
              <a:latin typeface="Times New Roman"/>
              <a:cs typeface="Times New Roman"/>
            </a:endParaRPr>
          </a:p>
          <a:p>
            <a:pPr marL="509905" indent="-248920">
              <a:lnSpc>
                <a:spcPct val="100000"/>
              </a:lnSpc>
              <a:spcBef>
                <a:spcPts val="140"/>
              </a:spcBef>
              <a:buSzPct val="65384"/>
              <a:buChar char="•"/>
              <a:tabLst>
                <a:tab pos="509905" algn="l"/>
                <a:tab pos="510540" algn="l"/>
              </a:tabLst>
            </a:pPr>
            <a:r>
              <a:rPr dirty="0" sz="1300">
                <a:latin typeface="Courier New"/>
                <a:cs typeface="Courier New"/>
              </a:rPr>
              <a:t>NCLOB</a:t>
            </a:r>
            <a:r>
              <a:rPr dirty="0" sz="1300" spc="-420">
                <a:latin typeface="Courier New"/>
                <a:cs typeface="Courier New"/>
              </a:rPr>
              <a:t> </a:t>
            </a:r>
            <a:r>
              <a:rPr dirty="0" sz="1300">
                <a:latin typeface="Times New Roman"/>
                <a:cs typeface="Times New Roman"/>
              </a:rPr>
              <a:t>represents a multibyte character large object.</a:t>
            </a:r>
            <a:endParaRPr sz="1300">
              <a:latin typeface="Times New Roman"/>
              <a:cs typeface="Times New Roman"/>
            </a:endParaRPr>
          </a:p>
          <a:p>
            <a:pPr marL="509905" indent="-248920">
              <a:lnSpc>
                <a:spcPct val="100000"/>
              </a:lnSpc>
              <a:spcBef>
                <a:spcPts val="165"/>
              </a:spcBef>
              <a:buSzPct val="65384"/>
              <a:buChar char="•"/>
              <a:tabLst>
                <a:tab pos="509905" algn="l"/>
                <a:tab pos="510540" algn="l"/>
              </a:tabLst>
            </a:pPr>
            <a:r>
              <a:rPr dirty="0" sz="1300">
                <a:latin typeface="Courier New"/>
                <a:cs typeface="Courier New"/>
              </a:rPr>
              <a:t>BFILE</a:t>
            </a:r>
            <a:r>
              <a:rPr dirty="0" sz="1300" spc="-330">
                <a:latin typeface="Courier New"/>
                <a:cs typeface="Courier New"/>
              </a:rPr>
              <a:t> </a:t>
            </a:r>
            <a:r>
              <a:rPr dirty="0" sz="1300">
                <a:latin typeface="Times New Roman"/>
                <a:cs typeface="Times New Roman"/>
              </a:rPr>
              <a:t>represents a binary file stored in an </a:t>
            </a:r>
            <a:r>
              <a:rPr dirty="0" sz="1300" spc="5">
                <a:latin typeface="Times New Roman"/>
                <a:cs typeface="Times New Roman"/>
              </a:rPr>
              <a:t>OS </a:t>
            </a:r>
            <a:r>
              <a:rPr dirty="0" sz="1300">
                <a:latin typeface="Times New Roman"/>
                <a:cs typeface="Times New Roman"/>
              </a:rPr>
              <a:t>binary file outside the database. The</a:t>
            </a:r>
            <a:endParaRPr sz="1300">
              <a:latin typeface="Times New Roman"/>
              <a:cs typeface="Times New Roman"/>
            </a:endParaRPr>
          </a:p>
          <a:p>
            <a:pPr marL="509905">
              <a:lnSpc>
                <a:spcPct val="100000"/>
              </a:lnSpc>
              <a:spcBef>
                <a:spcPts val="5"/>
              </a:spcBef>
            </a:pPr>
            <a:r>
              <a:rPr dirty="0" sz="1300">
                <a:latin typeface="Courier New"/>
                <a:cs typeface="Courier New"/>
              </a:rPr>
              <a:t>BFILE</a:t>
            </a:r>
            <a:r>
              <a:rPr dirty="0" sz="1300" spc="-365">
                <a:latin typeface="Courier New"/>
                <a:cs typeface="Courier New"/>
              </a:rPr>
              <a:t> </a:t>
            </a:r>
            <a:r>
              <a:rPr dirty="0" sz="1300">
                <a:latin typeface="Times New Roman"/>
                <a:cs typeface="Times New Roman"/>
              </a:rPr>
              <a:t>column or attribute stores a file locator that points to the external file.</a:t>
            </a:r>
            <a:endParaRPr sz="1300">
              <a:latin typeface="Times New Roman"/>
              <a:cs typeface="Times New Roman"/>
            </a:endParaRPr>
          </a:p>
          <a:p>
            <a:pPr marL="136525" marR="137795">
              <a:lnSpc>
                <a:spcPct val="100000"/>
              </a:lnSpc>
              <a:spcBef>
                <a:spcPts val="170"/>
              </a:spcBef>
            </a:pPr>
            <a:r>
              <a:rPr dirty="0" sz="1300">
                <a:latin typeface="Courier New"/>
                <a:cs typeface="Courier New"/>
              </a:rPr>
              <a:t>LOB</a:t>
            </a:r>
            <a:r>
              <a:rPr dirty="0" sz="1300">
                <a:latin typeface="Times New Roman"/>
                <a:cs typeface="Times New Roman"/>
              </a:rPr>
              <a:t>s are characterized in two ways, according to their interpretations by the Oracle server  (binary </a:t>
            </a:r>
            <a:r>
              <a:rPr dirty="0" sz="1300" spc="-5">
                <a:latin typeface="Times New Roman"/>
                <a:cs typeface="Times New Roman"/>
              </a:rPr>
              <a:t>or </a:t>
            </a:r>
            <a:r>
              <a:rPr dirty="0" sz="1300">
                <a:latin typeface="Times New Roman"/>
                <a:cs typeface="Times New Roman"/>
              </a:rPr>
              <a:t>character) and their storage aspects. </a:t>
            </a:r>
            <a:r>
              <a:rPr dirty="0" sz="1300">
                <a:latin typeface="Courier New"/>
                <a:cs typeface="Courier New"/>
              </a:rPr>
              <a:t>LOB</a:t>
            </a:r>
            <a:r>
              <a:rPr dirty="0" sz="1300">
                <a:latin typeface="Times New Roman"/>
                <a:cs typeface="Times New Roman"/>
              </a:rPr>
              <a:t>s can be stored internally (inside the  database) or in host files. There are two categories of</a:t>
            </a:r>
            <a:r>
              <a:rPr dirty="0" sz="1300" spc="25">
                <a:latin typeface="Times New Roman"/>
                <a:cs typeface="Times New Roman"/>
              </a:rPr>
              <a:t> </a:t>
            </a:r>
            <a:r>
              <a:rPr dirty="0" sz="1300">
                <a:latin typeface="Courier New"/>
                <a:cs typeface="Courier New"/>
              </a:rPr>
              <a:t>LOB</a:t>
            </a:r>
            <a:r>
              <a:rPr dirty="0" sz="1300">
                <a:latin typeface="Times New Roman"/>
                <a:cs typeface="Times New Roman"/>
              </a:rPr>
              <a:t>s:</a:t>
            </a:r>
            <a:endParaRPr sz="1300">
              <a:latin typeface="Times New Roman"/>
              <a:cs typeface="Times New Roman"/>
            </a:endParaRPr>
          </a:p>
          <a:p>
            <a:pPr marL="509905" indent="-248920">
              <a:lnSpc>
                <a:spcPct val="100000"/>
              </a:lnSpc>
              <a:spcBef>
                <a:spcPts val="175"/>
              </a:spcBef>
              <a:buFont typeface="Times New Roman"/>
              <a:buChar char="•"/>
              <a:tabLst>
                <a:tab pos="509905" algn="l"/>
                <a:tab pos="510540" algn="l"/>
              </a:tabLst>
            </a:pPr>
            <a:r>
              <a:rPr dirty="0" sz="1300" spc="-5" b="1">
                <a:latin typeface="Times New Roman"/>
                <a:cs typeface="Times New Roman"/>
              </a:rPr>
              <a:t>Internal </a:t>
            </a:r>
            <a:r>
              <a:rPr dirty="0" sz="1300" b="1">
                <a:latin typeface="Courier New"/>
                <a:cs typeface="Courier New"/>
              </a:rPr>
              <a:t>LOB</a:t>
            </a:r>
            <a:r>
              <a:rPr dirty="0" sz="1300" b="1">
                <a:latin typeface="Times New Roman"/>
                <a:cs typeface="Times New Roman"/>
              </a:rPr>
              <a:t>s (</a:t>
            </a:r>
            <a:r>
              <a:rPr dirty="0" sz="1300" b="1">
                <a:latin typeface="Courier New"/>
                <a:cs typeface="Courier New"/>
              </a:rPr>
              <a:t>CLOB</a:t>
            </a:r>
            <a:r>
              <a:rPr dirty="0" sz="1300" b="1">
                <a:latin typeface="Times New Roman"/>
                <a:cs typeface="Times New Roman"/>
              </a:rPr>
              <a:t>, </a:t>
            </a:r>
            <a:r>
              <a:rPr dirty="0" sz="1300" b="1">
                <a:latin typeface="Courier New"/>
                <a:cs typeface="Courier New"/>
              </a:rPr>
              <a:t>NCLOB</a:t>
            </a:r>
            <a:r>
              <a:rPr dirty="0" sz="1300" b="1">
                <a:latin typeface="Times New Roman"/>
                <a:cs typeface="Times New Roman"/>
              </a:rPr>
              <a:t>, </a:t>
            </a:r>
            <a:r>
              <a:rPr dirty="0" sz="1300" spc="5" b="1">
                <a:latin typeface="Courier New"/>
                <a:cs typeface="Courier New"/>
              </a:rPr>
              <a:t>BLOB</a:t>
            </a:r>
            <a:r>
              <a:rPr dirty="0" sz="1300" spc="5" b="1">
                <a:latin typeface="Times New Roman"/>
                <a:cs typeface="Times New Roman"/>
              </a:rPr>
              <a:t>): </a:t>
            </a:r>
            <a:r>
              <a:rPr dirty="0" sz="1300">
                <a:latin typeface="Times New Roman"/>
                <a:cs typeface="Times New Roman"/>
              </a:rPr>
              <a:t>Stored in the</a:t>
            </a:r>
            <a:r>
              <a:rPr dirty="0" sz="1300" spc="45">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509905" indent="-248920">
              <a:lnSpc>
                <a:spcPct val="100000"/>
              </a:lnSpc>
              <a:spcBef>
                <a:spcPts val="165"/>
              </a:spcBef>
              <a:buFont typeface="Times New Roman"/>
              <a:buChar char="•"/>
              <a:tabLst>
                <a:tab pos="509905" algn="l"/>
                <a:tab pos="510540" algn="l"/>
              </a:tabLst>
            </a:pPr>
            <a:r>
              <a:rPr dirty="0" sz="1300" b="1">
                <a:latin typeface="Times New Roman"/>
                <a:cs typeface="Times New Roman"/>
              </a:rPr>
              <a:t>External files (</a:t>
            </a:r>
            <a:r>
              <a:rPr dirty="0" sz="1300" b="1">
                <a:latin typeface="Courier New"/>
                <a:cs typeface="Courier New"/>
              </a:rPr>
              <a:t>BFILE</a:t>
            </a:r>
            <a:r>
              <a:rPr dirty="0" sz="1300" b="1">
                <a:latin typeface="Times New Roman"/>
                <a:cs typeface="Times New Roman"/>
              </a:rPr>
              <a:t>): </a:t>
            </a:r>
            <a:r>
              <a:rPr dirty="0" sz="1300">
                <a:latin typeface="Times New Roman"/>
                <a:cs typeface="Times New Roman"/>
              </a:rPr>
              <a:t>Stored outside the</a:t>
            </a:r>
            <a:r>
              <a:rPr dirty="0" sz="1300" spc="15">
                <a:latin typeface="Times New Roman"/>
                <a:cs typeface="Times New Roman"/>
              </a:rPr>
              <a:t> </a:t>
            </a:r>
            <a:r>
              <a:rPr dirty="0" sz="1300">
                <a:latin typeface="Times New Roman"/>
                <a:cs typeface="Times New Roman"/>
              </a:rPr>
              <a:t>database</a:t>
            </a:r>
            <a:endParaRPr sz="1300">
              <a:latin typeface="Times New Roman"/>
              <a:cs typeface="Times New Roman"/>
            </a:endParaRPr>
          </a:p>
        </p:txBody>
      </p:sp>
      <p:sp>
        <p:nvSpPr>
          <p:cNvPr id="41" name="object 4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682495" y="873506"/>
            <a:ext cx="4382770" cy="636905"/>
          </a:xfrm>
          <a:prstGeom prst="rect">
            <a:avLst/>
          </a:prstGeom>
        </p:spPr>
        <p:txBody>
          <a:bodyPr wrap="square" lIns="0" tIns="12700" rIns="0" bIns="0" rtlCol="0" vert="horz">
            <a:spAutoFit/>
          </a:bodyPr>
          <a:lstStyle/>
          <a:p>
            <a:pPr marL="969644" marR="5080" indent="-970280">
              <a:lnSpc>
                <a:spcPct val="100000"/>
              </a:lnSpc>
              <a:spcBef>
                <a:spcPts val="100"/>
              </a:spcBef>
            </a:pPr>
            <a:r>
              <a:rPr dirty="0" sz="2000" spc="-5" b="1">
                <a:latin typeface="Arial"/>
                <a:cs typeface="Arial"/>
              </a:rPr>
              <a:t>Creating </a:t>
            </a:r>
            <a:r>
              <a:rPr dirty="0" sz="2000" b="1">
                <a:latin typeface="Arial"/>
                <a:cs typeface="Arial"/>
              </a:rPr>
              <a:t>a Modularized </a:t>
            </a:r>
            <a:r>
              <a:rPr dirty="0" sz="2000" spc="-5" b="1">
                <a:latin typeface="Arial"/>
                <a:cs typeface="Arial"/>
              </a:rPr>
              <a:t>and </a:t>
            </a:r>
            <a:r>
              <a:rPr dirty="0" sz="2000" b="1">
                <a:latin typeface="Arial"/>
                <a:cs typeface="Arial"/>
              </a:rPr>
              <a:t>Layered  </a:t>
            </a:r>
            <a:r>
              <a:rPr dirty="0" sz="2000" spc="-5" b="1">
                <a:latin typeface="Arial"/>
                <a:cs typeface="Arial"/>
              </a:rPr>
              <a:t>Subprogram Design</a:t>
            </a:r>
            <a:endParaRPr sz="2000">
              <a:latin typeface="Arial"/>
              <a:cs typeface="Arial"/>
            </a:endParaRPr>
          </a:p>
        </p:txBody>
      </p:sp>
      <p:sp>
        <p:nvSpPr>
          <p:cNvPr id="7" name="object 7"/>
          <p:cNvSpPr txBox="1"/>
          <p:nvPr/>
        </p:nvSpPr>
        <p:spPr>
          <a:xfrm>
            <a:off x="1325117" y="2891657"/>
            <a:ext cx="5164455" cy="2125980"/>
          </a:xfrm>
          <a:prstGeom prst="rect">
            <a:avLst/>
          </a:prstGeom>
        </p:spPr>
        <p:txBody>
          <a:bodyPr wrap="square" lIns="0" tIns="64769" rIns="0" bIns="0" rtlCol="0" vert="horz">
            <a:spAutoFit/>
          </a:bodyPr>
          <a:lstStyle/>
          <a:p>
            <a:pPr marL="326390" indent="-327025">
              <a:lnSpc>
                <a:spcPct val="100000"/>
              </a:lnSpc>
              <a:spcBef>
                <a:spcPts val="509"/>
              </a:spcBef>
              <a:buClr>
                <a:srgbClr val="FF0000"/>
              </a:buClr>
              <a:buFont typeface="Arial"/>
              <a:buChar char="•"/>
              <a:tabLst>
                <a:tab pos="326390" algn="l"/>
                <a:tab pos="327025" algn="l"/>
              </a:tabLst>
            </a:pPr>
            <a:r>
              <a:rPr dirty="0" sz="1550" spc="10" b="1">
                <a:latin typeface="Arial"/>
                <a:cs typeface="Arial"/>
              </a:rPr>
              <a:t>Modularize code into</a:t>
            </a:r>
            <a:r>
              <a:rPr dirty="0" sz="1550" b="1">
                <a:latin typeface="Arial"/>
                <a:cs typeface="Arial"/>
              </a:rPr>
              <a:t> </a:t>
            </a:r>
            <a:r>
              <a:rPr dirty="0" sz="1550" spc="10" b="1">
                <a:latin typeface="Arial"/>
                <a:cs typeface="Arial"/>
              </a:rPr>
              <a:t>subprograms.</a:t>
            </a:r>
            <a:endParaRPr sz="1550">
              <a:latin typeface="Arial"/>
              <a:cs typeface="Arial"/>
            </a:endParaRPr>
          </a:p>
          <a:p>
            <a:pPr lvl="1" marL="654050" indent="-245745">
              <a:lnSpc>
                <a:spcPct val="100000"/>
              </a:lnSpc>
              <a:spcBef>
                <a:spcPts val="380"/>
              </a:spcBef>
              <a:buAutoNum type="arabicPeriod"/>
              <a:tabLst>
                <a:tab pos="654685" algn="l"/>
              </a:tabLst>
            </a:pPr>
            <a:r>
              <a:rPr dirty="0" sz="1400" spc="15" b="1">
                <a:latin typeface="Arial"/>
                <a:cs typeface="Arial"/>
              </a:rPr>
              <a:t>Locate code sequences repeated more </a:t>
            </a:r>
            <a:r>
              <a:rPr dirty="0" sz="1400" spc="10" b="1">
                <a:latin typeface="Arial"/>
                <a:cs typeface="Arial"/>
              </a:rPr>
              <a:t>than</a:t>
            </a:r>
            <a:r>
              <a:rPr dirty="0" sz="1400" spc="-45" b="1">
                <a:latin typeface="Arial"/>
                <a:cs typeface="Arial"/>
              </a:rPr>
              <a:t> </a:t>
            </a:r>
            <a:r>
              <a:rPr dirty="0" sz="1400" spc="10" b="1">
                <a:latin typeface="Arial"/>
                <a:cs typeface="Arial"/>
              </a:rPr>
              <a:t>once.</a:t>
            </a:r>
            <a:endParaRPr sz="1400">
              <a:latin typeface="Arial"/>
              <a:cs typeface="Arial"/>
            </a:endParaRPr>
          </a:p>
          <a:p>
            <a:pPr lvl="1" marL="653415" indent="-245110">
              <a:lnSpc>
                <a:spcPct val="100000"/>
              </a:lnSpc>
              <a:spcBef>
                <a:spcPts val="380"/>
              </a:spcBef>
              <a:buAutoNum type="arabicPeriod"/>
              <a:tabLst>
                <a:tab pos="654050" algn="l"/>
              </a:tabLst>
            </a:pPr>
            <a:r>
              <a:rPr dirty="0" sz="1400" spc="10" b="1">
                <a:latin typeface="Arial"/>
                <a:cs typeface="Arial"/>
              </a:rPr>
              <a:t>Create </a:t>
            </a:r>
            <a:r>
              <a:rPr dirty="0" sz="1400" spc="15" b="1">
                <a:latin typeface="Arial"/>
                <a:cs typeface="Arial"/>
              </a:rPr>
              <a:t>subprogram P containing </a:t>
            </a:r>
            <a:r>
              <a:rPr dirty="0" sz="1400" spc="10" b="1">
                <a:latin typeface="Arial"/>
                <a:cs typeface="Arial"/>
              </a:rPr>
              <a:t>the repeated</a:t>
            </a:r>
            <a:r>
              <a:rPr dirty="0" sz="1400" spc="-45" b="1">
                <a:latin typeface="Arial"/>
                <a:cs typeface="Arial"/>
              </a:rPr>
              <a:t> </a:t>
            </a:r>
            <a:r>
              <a:rPr dirty="0" sz="1400" spc="10" b="1">
                <a:latin typeface="Arial"/>
                <a:cs typeface="Arial"/>
              </a:rPr>
              <a:t>code.</a:t>
            </a:r>
            <a:endParaRPr sz="1400">
              <a:latin typeface="Arial"/>
              <a:cs typeface="Arial"/>
            </a:endParaRPr>
          </a:p>
          <a:p>
            <a:pPr lvl="1" marL="653415" indent="-245110">
              <a:lnSpc>
                <a:spcPct val="100000"/>
              </a:lnSpc>
              <a:spcBef>
                <a:spcPts val="370"/>
              </a:spcBef>
              <a:buAutoNum type="arabicPeriod"/>
              <a:tabLst>
                <a:tab pos="654050" algn="l"/>
              </a:tabLst>
            </a:pPr>
            <a:r>
              <a:rPr dirty="0" sz="1400" spc="15" b="1">
                <a:latin typeface="Arial"/>
                <a:cs typeface="Arial"/>
              </a:rPr>
              <a:t>Modify </a:t>
            </a:r>
            <a:r>
              <a:rPr dirty="0" sz="1400" spc="10" b="1">
                <a:latin typeface="Arial"/>
                <a:cs typeface="Arial"/>
              </a:rPr>
              <a:t>original code to invoke the </a:t>
            </a:r>
            <a:r>
              <a:rPr dirty="0" sz="1400" spc="15" b="1">
                <a:latin typeface="Arial"/>
                <a:cs typeface="Arial"/>
              </a:rPr>
              <a:t>new</a:t>
            </a:r>
            <a:r>
              <a:rPr dirty="0" sz="1400" spc="-50" b="1">
                <a:latin typeface="Arial"/>
                <a:cs typeface="Arial"/>
              </a:rPr>
              <a:t> </a:t>
            </a:r>
            <a:r>
              <a:rPr dirty="0" sz="1400" spc="15" b="1">
                <a:latin typeface="Arial"/>
                <a:cs typeface="Arial"/>
              </a:rPr>
              <a:t>subprogram.</a:t>
            </a:r>
            <a:endParaRPr sz="140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Create subprogram layers </a:t>
            </a:r>
            <a:r>
              <a:rPr dirty="0" sz="1550" spc="5" b="1">
                <a:latin typeface="Arial"/>
                <a:cs typeface="Arial"/>
              </a:rPr>
              <a:t>for </a:t>
            </a:r>
            <a:r>
              <a:rPr dirty="0" sz="1550" spc="10" b="1">
                <a:latin typeface="Arial"/>
                <a:cs typeface="Arial"/>
              </a:rPr>
              <a:t>your</a:t>
            </a:r>
            <a:r>
              <a:rPr dirty="0" sz="1550" spc="-25" b="1">
                <a:latin typeface="Arial"/>
                <a:cs typeface="Arial"/>
              </a:rPr>
              <a:t> </a:t>
            </a:r>
            <a:r>
              <a:rPr dirty="0" sz="1550" spc="10" b="1">
                <a:latin typeface="Arial"/>
                <a:cs typeface="Arial"/>
              </a:rPr>
              <a:t>application.</a:t>
            </a:r>
            <a:endParaRPr sz="1550">
              <a:latin typeface="Arial"/>
              <a:cs typeface="Arial"/>
            </a:endParaRPr>
          </a:p>
          <a:p>
            <a:pPr marL="653415" indent="-245110">
              <a:lnSpc>
                <a:spcPct val="100000"/>
              </a:lnSpc>
              <a:spcBef>
                <a:spcPts val="380"/>
              </a:spcBef>
              <a:buClr>
                <a:srgbClr val="FF0000"/>
              </a:buClr>
              <a:buFont typeface="Arial"/>
              <a:buChar char="–"/>
              <a:tabLst>
                <a:tab pos="653415" algn="l"/>
                <a:tab pos="654050" algn="l"/>
              </a:tabLst>
            </a:pPr>
            <a:r>
              <a:rPr dirty="0" sz="1400" spc="10" b="1">
                <a:latin typeface="Arial"/>
                <a:cs typeface="Arial"/>
              </a:rPr>
              <a:t>Data </a:t>
            </a:r>
            <a:r>
              <a:rPr dirty="0" sz="1400" spc="15" b="1">
                <a:latin typeface="Arial"/>
                <a:cs typeface="Arial"/>
              </a:rPr>
              <a:t>access subprogram </a:t>
            </a:r>
            <a:r>
              <a:rPr dirty="0" sz="1400" spc="5" b="1">
                <a:latin typeface="Arial"/>
                <a:cs typeface="Arial"/>
              </a:rPr>
              <a:t>layer </a:t>
            </a:r>
            <a:r>
              <a:rPr dirty="0" sz="1400" spc="10" b="1">
                <a:latin typeface="Arial"/>
                <a:cs typeface="Arial"/>
              </a:rPr>
              <a:t>with </a:t>
            </a:r>
            <a:r>
              <a:rPr dirty="0" sz="1400" spc="15" b="1">
                <a:latin typeface="Arial"/>
                <a:cs typeface="Arial"/>
              </a:rPr>
              <a:t>SQL</a:t>
            </a:r>
            <a:r>
              <a:rPr dirty="0" sz="1400" spc="-25" b="1">
                <a:latin typeface="Arial"/>
                <a:cs typeface="Arial"/>
              </a:rPr>
              <a:t> </a:t>
            </a:r>
            <a:r>
              <a:rPr dirty="0" sz="1400" spc="10" b="1">
                <a:latin typeface="Arial"/>
                <a:cs typeface="Arial"/>
              </a:rPr>
              <a:t>logic</a:t>
            </a:r>
            <a:endParaRPr sz="1400">
              <a:latin typeface="Arial"/>
              <a:cs typeface="Arial"/>
            </a:endParaRPr>
          </a:p>
          <a:p>
            <a:pPr marL="653415" marR="379095" indent="-245110">
              <a:lnSpc>
                <a:spcPct val="102200"/>
              </a:lnSpc>
              <a:spcBef>
                <a:spcPts val="335"/>
              </a:spcBef>
              <a:buClr>
                <a:srgbClr val="FF0000"/>
              </a:buClr>
              <a:buFont typeface="Arial"/>
              <a:buChar char="–"/>
              <a:tabLst>
                <a:tab pos="653415" algn="l"/>
                <a:tab pos="654050" algn="l"/>
              </a:tabLst>
            </a:pPr>
            <a:r>
              <a:rPr dirty="0" sz="1400" spc="15" b="1">
                <a:latin typeface="Arial"/>
                <a:cs typeface="Arial"/>
              </a:rPr>
              <a:t>Business </a:t>
            </a:r>
            <a:r>
              <a:rPr dirty="0" sz="1400" spc="10" b="1">
                <a:latin typeface="Arial"/>
                <a:cs typeface="Arial"/>
              </a:rPr>
              <a:t>logic subprogram </a:t>
            </a:r>
            <a:r>
              <a:rPr dirty="0" sz="1400" spc="5" b="1">
                <a:latin typeface="Arial"/>
                <a:cs typeface="Arial"/>
              </a:rPr>
              <a:t>layer, </a:t>
            </a:r>
            <a:r>
              <a:rPr dirty="0" sz="1400" spc="15" b="1">
                <a:latin typeface="Arial"/>
                <a:cs typeface="Arial"/>
              </a:rPr>
              <a:t>which may </a:t>
            </a:r>
            <a:r>
              <a:rPr dirty="0" sz="1400" spc="10" b="1">
                <a:latin typeface="Arial"/>
                <a:cs typeface="Arial"/>
              </a:rPr>
              <a:t>or  </a:t>
            </a:r>
            <a:r>
              <a:rPr dirty="0" sz="1400" spc="15" b="1">
                <a:latin typeface="Arial"/>
                <a:cs typeface="Arial"/>
              </a:rPr>
              <a:t>may </a:t>
            </a:r>
            <a:r>
              <a:rPr dirty="0" sz="1400" spc="10" b="1">
                <a:latin typeface="Arial"/>
                <a:cs typeface="Arial"/>
              </a:rPr>
              <a:t>not </a:t>
            </a:r>
            <a:r>
              <a:rPr dirty="0" sz="1400" spc="15" b="1">
                <a:latin typeface="Arial"/>
                <a:cs typeface="Arial"/>
              </a:rPr>
              <a:t>use </a:t>
            </a:r>
            <a:r>
              <a:rPr dirty="0" sz="1400" spc="10" b="1">
                <a:latin typeface="Arial"/>
                <a:cs typeface="Arial"/>
              </a:rPr>
              <a:t>data access</a:t>
            </a:r>
            <a:r>
              <a:rPr dirty="0" sz="1400" spc="-30" b="1">
                <a:latin typeface="Arial"/>
                <a:cs typeface="Arial"/>
              </a:rPr>
              <a:t> </a:t>
            </a:r>
            <a:r>
              <a:rPr dirty="0" sz="1400" spc="10" b="1">
                <a:latin typeface="Arial"/>
                <a:cs typeface="Arial"/>
              </a:rPr>
              <a:t>layer</a:t>
            </a:r>
            <a:endParaRPr sz="1400">
              <a:latin typeface="Arial"/>
              <a:cs typeface="Arial"/>
            </a:endParaRPr>
          </a:p>
        </p:txBody>
      </p:sp>
      <p:sp>
        <p:nvSpPr>
          <p:cNvPr id="8" name="object 8"/>
          <p:cNvSpPr/>
          <p:nvPr/>
        </p:nvSpPr>
        <p:spPr>
          <a:xfrm>
            <a:off x="2033777" y="1810511"/>
            <a:ext cx="981075" cy="1145540"/>
          </a:xfrm>
          <a:custGeom>
            <a:avLst/>
            <a:gdLst/>
            <a:ahLst/>
            <a:cxnLst/>
            <a:rect l="l" t="t" r="r" b="b"/>
            <a:pathLst>
              <a:path w="981075" h="1145539">
                <a:moveTo>
                  <a:pt x="980694" y="0"/>
                </a:moveTo>
                <a:lnTo>
                  <a:pt x="0" y="0"/>
                </a:lnTo>
                <a:lnTo>
                  <a:pt x="0" y="1145286"/>
                </a:lnTo>
                <a:lnTo>
                  <a:pt x="980694" y="1145286"/>
                </a:lnTo>
                <a:lnTo>
                  <a:pt x="980694" y="0"/>
                </a:lnTo>
                <a:close/>
              </a:path>
            </a:pathLst>
          </a:custGeom>
          <a:ln w="20574">
            <a:solidFill>
              <a:srgbClr val="000000"/>
            </a:solidFill>
          </a:ln>
        </p:spPr>
        <p:txBody>
          <a:bodyPr wrap="square" lIns="0" tIns="0" rIns="0" bIns="0" rtlCol="0"/>
          <a:lstStyle/>
          <a:p/>
        </p:txBody>
      </p:sp>
      <p:sp>
        <p:nvSpPr>
          <p:cNvPr id="9" name="object 9"/>
          <p:cNvSpPr txBox="1"/>
          <p:nvPr/>
        </p:nvSpPr>
        <p:spPr>
          <a:xfrm>
            <a:off x="2115311" y="1788667"/>
            <a:ext cx="829310" cy="928369"/>
          </a:xfrm>
          <a:prstGeom prst="rect">
            <a:avLst/>
          </a:prstGeom>
        </p:spPr>
        <p:txBody>
          <a:bodyPr wrap="square" lIns="0" tIns="72390" rIns="0" bIns="0" rtlCol="0" vert="horz">
            <a:spAutoFit/>
          </a:bodyPr>
          <a:lstStyle/>
          <a:p>
            <a:pPr marR="5080">
              <a:lnSpc>
                <a:spcPct val="69200"/>
              </a:lnSpc>
              <a:spcBef>
                <a:spcPts val="570"/>
              </a:spcBef>
            </a:pPr>
            <a:r>
              <a:rPr dirty="0" sz="1300" spc="-10" b="1">
                <a:latin typeface="Arial"/>
                <a:cs typeface="Arial"/>
              </a:rPr>
              <a:t>xx xxx</a:t>
            </a:r>
            <a:r>
              <a:rPr dirty="0" sz="1300" spc="-90" b="1">
                <a:latin typeface="Arial"/>
                <a:cs typeface="Arial"/>
              </a:rPr>
              <a:t> </a:t>
            </a:r>
            <a:r>
              <a:rPr dirty="0" sz="1300" spc="-15" b="1">
                <a:latin typeface="Arial"/>
                <a:cs typeface="Arial"/>
              </a:rPr>
              <a:t>xxx  </a:t>
            </a:r>
            <a:r>
              <a:rPr dirty="0" sz="1300" spc="-10" b="1">
                <a:latin typeface="Arial"/>
                <a:cs typeface="Arial"/>
              </a:rPr>
              <a:t>xx xxx</a:t>
            </a:r>
            <a:r>
              <a:rPr dirty="0" sz="1300" spc="-90" b="1">
                <a:latin typeface="Arial"/>
                <a:cs typeface="Arial"/>
              </a:rPr>
              <a:t> </a:t>
            </a:r>
            <a:r>
              <a:rPr dirty="0" sz="1300" spc="-15" b="1">
                <a:latin typeface="Arial"/>
                <a:cs typeface="Arial"/>
              </a:rPr>
              <a:t>xxx</a:t>
            </a:r>
            <a:endParaRPr sz="1300">
              <a:latin typeface="Arial"/>
              <a:cs typeface="Arial"/>
            </a:endParaRPr>
          </a:p>
          <a:p>
            <a:pPr marL="62865">
              <a:lnSpc>
                <a:spcPts val="980"/>
              </a:lnSpc>
            </a:pPr>
            <a:r>
              <a:rPr dirty="0" sz="1300" spc="-5">
                <a:latin typeface="Arial"/>
                <a:cs typeface="Arial"/>
              </a:rPr>
              <a:t>----- ---</a:t>
            </a:r>
            <a:r>
              <a:rPr dirty="0" sz="1300" spc="-105">
                <a:latin typeface="Arial"/>
                <a:cs typeface="Arial"/>
              </a:rPr>
              <a:t> </a:t>
            </a:r>
            <a:r>
              <a:rPr dirty="0" sz="1300" spc="-5">
                <a:latin typeface="Arial"/>
                <a:cs typeface="Arial"/>
              </a:rPr>
              <a:t>---</a:t>
            </a:r>
            <a:endParaRPr sz="1300">
              <a:latin typeface="Arial"/>
              <a:cs typeface="Arial"/>
            </a:endParaRPr>
          </a:p>
          <a:p>
            <a:pPr marL="62865">
              <a:lnSpc>
                <a:spcPts val="1095"/>
              </a:lnSpc>
            </a:pPr>
            <a:r>
              <a:rPr dirty="0" sz="1300" spc="-5">
                <a:latin typeface="Arial"/>
                <a:cs typeface="Arial"/>
              </a:rPr>
              <a:t>----- ---</a:t>
            </a:r>
            <a:r>
              <a:rPr dirty="0" sz="1300" spc="-105">
                <a:latin typeface="Arial"/>
                <a:cs typeface="Arial"/>
              </a:rPr>
              <a:t> </a:t>
            </a:r>
            <a:r>
              <a:rPr dirty="0" sz="1300" spc="-5">
                <a:latin typeface="Arial"/>
                <a:cs typeface="Arial"/>
              </a:rPr>
              <a:t>---</a:t>
            </a:r>
            <a:endParaRPr sz="1300">
              <a:latin typeface="Arial"/>
              <a:cs typeface="Arial"/>
            </a:endParaRPr>
          </a:p>
          <a:p>
            <a:pPr marR="5080">
              <a:lnSpc>
                <a:spcPct val="69600"/>
              </a:lnSpc>
              <a:spcBef>
                <a:spcPts val="234"/>
              </a:spcBef>
            </a:pPr>
            <a:r>
              <a:rPr dirty="0" sz="1300" spc="-10" b="1">
                <a:latin typeface="Arial"/>
                <a:cs typeface="Arial"/>
              </a:rPr>
              <a:t>xx xxx</a:t>
            </a:r>
            <a:r>
              <a:rPr dirty="0" sz="1300" spc="-90" b="1">
                <a:latin typeface="Arial"/>
                <a:cs typeface="Arial"/>
              </a:rPr>
              <a:t> </a:t>
            </a:r>
            <a:r>
              <a:rPr dirty="0" sz="1300" spc="-15" b="1">
                <a:latin typeface="Arial"/>
                <a:cs typeface="Arial"/>
              </a:rPr>
              <a:t>xxx  </a:t>
            </a:r>
            <a:r>
              <a:rPr dirty="0" sz="1300" spc="-10" b="1">
                <a:latin typeface="Arial"/>
                <a:cs typeface="Arial"/>
              </a:rPr>
              <a:t>xx xxx</a:t>
            </a:r>
            <a:r>
              <a:rPr dirty="0" sz="1300" spc="-90" b="1">
                <a:latin typeface="Arial"/>
                <a:cs typeface="Arial"/>
              </a:rPr>
              <a:t> </a:t>
            </a:r>
            <a:r>
              <a:rPr dirty="0" sz="1300" spc="-15" b="1">
                <a:latin typeface="Arial"/>
                <a:cs typeface="Arial"/>
              </a:rPr>
              <a:t>xxx</a:t>
            </a:r>
            <a:endParaRPr sz="1300">
              <a:latin typeface="Arial"/>
              <a:cs typeface="Arial"/>
            </a:endParaRPr>
          </a:p>
        </p:txBody>
      </p:sp>
      <p:grpSp>
        <p:nvGrpSpPr>
          <p:cNvPr id="10" name="object 10"/>
          <p:cNvGrpSpPr/>
          <p:nvPr/>
        </p:nvGrpSpPr>
        <p:grpSpPr>
          <a:xfrm>
            <a:off x="2171247" y="1854898"/>
            <a:ext cx="1071245" cy="982344"/>
            <a:chOff x="2171247" y="1854898"/>
            <a:chExt cx="1071245" cy="982344"/>
          </a:xfrm>
        </p:grpSpPr>
        <p:sp>
          <p:nvSpPr>
            <p:cNvPr id="11" name="object 11"/>
            <p:cNvSpPr/>
            <p:nvPr/>
          </p:nvSpPr>
          <p:spPr>
            <a:xfrm>
              <a:off x="2178550" y="2829401"/>
              <a:ext cx="273685" cy="0"/>
            </a:xfrm>
            <a:custGeom>
              <a:avLst/>
              <a:gdLst/>
              <a:ahLst/>
              <a:cxnLst/>
              <a:rect l="l" t="t" r="r" b="b"/>
              <a:pathLst>
                <a:path w="273685" h="0">
                  <a:moveTo>
                    <a:pt x="0" y="0"/>
                  </a:moveTo>
                  <a:lnTo>
                    <a:pt x="273514" y="0"/>
                  </a:lnTo>
                </a:path>
              </a:pathLst>
            </a:custGeom>
            <a:ln w="14417">
              <a:solidFill>
                <a:srgbClr val="000000"/>
              </a:solidFill>
              <a:prstDash val="dash"/>
            </a:ln>
          </p:spPr>
          <p:txBody>
            <a:bodyPr wrap="square" lIns="0" tIns="0" rIns="0" bIns="0" rtlCol="0"/>
            <a:lstStyle/>
            <a:p/>
          </p:txBody>
        </p:sp>
        <p:sp>
          <p:nvSpPr>
            <p:cNvPr id="12" name="object 12"/>
            <p:cNvSpPr/>
            <p:nvPr/>
          </p:nvSpPr>
          <p:spPr>
            <a:xfrm>
              <a:off x="2497117" y="2829401"/>
              <a:ext cx="164465" cy="0"/>
            </a:xfrm>
            <a:custGeom>
              <a:avLst/>
              <a:gdLst/>
              <a:ahLst/>
              <a:cxnLst/>
              <a:rect l="l" t="t" r="r" b="b"/>
              <a:pathLst>
                <a:path w="164464" h="0">
                  <a:moveTo>
                    <a:pt x="0" y="0"/>
                  </a:moveTo>
                  <a:lnTo>
                    <a:pt x="164108" y="0"/>
                  </a:lnTo>
                </a:path>
              </a:pathLst>
            </a:custGeom>
            <a:ln w="14417">
              <a:solidFill>
                <a:srgbClr val="000000"/>
              </a:solidFill>
              <a:prstDash val="dash"/>
            </a:ln>
          </p:spPr>
          <p:txBody>
            <a:bodyPr wrap="square" lIns="0" tIns="0" rIns="0" bIns="0" rtlCol="0"/>
            <a:lstStyle/>
            <a:p/>
          </p:txBody>
        </p:sp>
        <p:sp>
          <p:nvSpPr>
            <p:cNvPr id="13" name="object 13"/>
            <p:cNvSpPr/>
            <p:nvPr/>
          </p:nvSpPr>
          <p:spPr>
            <a:xfrm>
              <a:off x="2706279" y="2829401"/>
              <a:ext cx="163830" cy="0"/>
            </a:xfrm>
            <a:custGeom>
              <a:avLst/>
              <a:gdLst/>
              <a:ahLst/>
              <a:cxnLst/>
              <a:rect l="l" t="t" r="r" b="b"/>
              <a:pathLst>
                <a:path w="163830" h="0">
                  <a:moveTo>
                    <a:pt x="0" y="0"/>
                  </a:moveTo>
                  <a:lnTo>
                    <a:pt x="163453" y="0"/>
                  </a:lnTo>
                </a:path>
              </a:pathLst>
            </a:custGeom>
            <a:ln w="14417">
              <a:solidFill>
                <a:srgbClr val="000000"/>
              </a:solidFill>
              <a:prstDash val="sysDash"/>
            </a:ln>
          </p:spPr>
          <p:txBody>
            <a:bodyPr wrap="square" lIns="0" tIns="0" rIns="0" bIns="0" rtlCol="0"/>
            <a:lstStyle/>
            <a:p/>
          </p:txBody>
        </p:sp>
        <p:sp>
          <p:nvSpPr>
            <p:cNvPr id="14" name="object 14"/>
            <p:cNvSpPr/>
            <p:nvPr/>
          </p:nvSpPr>
          <p:spPr>
            <a:xfrm>
              <a:off x="3014472" y="1865375"/>
              <a:ext cx="217170" cy="241935"/>
            </a:xfrm>
            <a:custGeom>
              <a:avLst/>
              <a:gdLst/>
              <a:ahLst/>
              <a:cxnLst/>
              <a:rect l="l" t="t" r="r" b="b"/>
              <a:pathLst>
                <a:path w="217169" h="241935">
                  <a:moveTo>
                    <a:pt x="0" y="0"/>
                  </a:moveTo>
                  <a:lnTo>
                    <a:pt x="217170" y="0"/>
                  </a:lnTo>
                  <a:lnTo>
                    <a:pt x="217170" y="241554"/>
                  </a:lnTo>
                  <a:lnTo>
                    <a:pt x="4572" y="241554"/>
                  </a:lnTo>
                </a:path>
              </a:pathLst>
            </a:custGeom>
            <a:ln w="20574">
              <a:solidFill>
                <a:srgbClr val="000000"/>
              </a:solidFill>
            </a:ln>
          </p:spPr>
          <p:txBody>
            <a:bodyPr wrap="square" lIns="0" tIns="0" rIns="0" bIns="0" rtlCol="0"/>
            <a:lstStyle/>
            <a:p/>
          </p:txBody>
        </p:sp>
      </p:grpSp>
      <p:sp>
        <p:nvSpPr>
          <p:cNvPr id="15" name="object 15"/>
          <p:cNvSpPr txBox="1"/>
          <p:nvPr/>
        </p:nvSpPr>
        <p:spPr>
          <a:xfrm>
            <a:off x="3341370" y="2061463"/>
            <a:ext cx="242570" cy="222250"/>
          </a:xfrm>
          <a:prstGeom prst="rect">
            <a:avLst/>
          </a:prstGeom>
        </p:spPr>
        <p:txBody>
          <a:bodyPr wrap="square" lIns="0" tIns="11430" rIns="0" bIns="0" rtlCol="0" vert="horz">
            <a:spAutoFit/>
          </a:bodyPr>
          <a:lstStyle/>
          <a:p>
            <a:pPr>
              <a:lnSpc>
                <a:spcPct val="100000"/>
              </a:lnSpc>
              <a:spcBef>
                <a:spcPts val="90"/>
              </a:spcBef>
              <a:tabLst>
                <a:tab pos="229235" algn="l"/>
              </a:tabLst>
            </a:pPr>
            <a:r>
              <a:rPr dirty="0" u="heavy" sz="1300" spc="-5" b="1">
                <a:uFill>
                  <a:solidFill>
                    <a:srgbClr val="000000"/>
                  </a:solidFill>
                </a:uFill>
                <a:latin typeface="Arial"/>
                <a:cs typeface="Arial"/>
              </a:rPr>
              <a:t> </a:t>
            </a:r>
            <a:r>
              <a:rPr dirty="0" u="heavy" sz="1300" spc="-5" b="1">
                <a:uFill>
                  <a:solidFill>
                    <a:srgbClr val="000000"/>
                  </a:solidFill>
                </a:uFill>
                <a:latin typeface="Arial"/>
                <a:cs typeface="Arial"/>
              </a:rPr>
              <a:t>	</a:t>
            </a:r>
            <a:endParaRPr sz="1300">
              <a:latin typeface="Arial"/>
              <a:cs typeface="Arial"/>
            </a:endParaRPr>
          </a:p>
        </p:txBody>
      </p:sp>
      <p:sp>
        <p:nvSpPr>
          <p:cNvPr id="16" name="object 16"/>
          <p:cNvSpPr txBox="1"/>
          <p:nvPr/>
        </p:nvSpPr>
        <p:spPr>
          <a:xfrm>
            <a:off x="3651503" y="2083307"/>
            <a:ext cx="1052830" cy="361315"/>
          </a:xfrm>
          <a:prstGeom prst="rect">
            <a:avLst/>
          </a:prstGeom>
          <a:ln w="20574">
            <a:solidFill>
              <a:srgbClr val="000000"/>
            </a:solidFill>
          </a:ln>
        </p:spPr>
        <p:txBody>
          <a:bodyPr wrap="square" lIns="0" tIns="50165" rIns="0" bIns="0" rtlCol="0" vert="horz">
            <a:spAutoFit/>
          </a:bodyPr>
          <a:lstStyle/>
          <a:p>
            <a:pPr marL="121920" marR="106680">
              <a:lnSpc>
                <a:spcPct val="69200"/>
              </a:lnSpc>
              <a:spcBef>
                <a:spcPts val="395"/>
              </a:spcBef>
            </a:pPr>
            <a:r>
              <a:rPr dirty="0" sz="1300" spc="-10" b="1">
                <a:latin typeface="Arial"/>
                <a:cs typeface="Arial"/>
              </a:rPr>
              <a:t>xx xxx</a:t>
            </a:r>
            <a:r>
              <a:rPr dirty="0" sz="1300" spc="-90" b="1">
                <a:latin typeface="Arial"/>
                <a:cs typeface="Arial"/>
              </a:rPr>
              <a:t> </a:t>
            </a:r>
            <a:r>
              <a:rPr dirty="0" sz="1300" spc="-15" b="1">
                <a:latin typeface="Arial"/>
                <a:cs typeface="Arial"/>
              </a:rPr>
              <a:t>xxx  </a:t>
            </a:r>
            <a:r>
              <a:rPr dirty="0" sz="1300" spc="-10" b="1">
                <a:latin typeface="Arial"/>
                <a:cs typeface="Arial"/>
              </a:rPr>
              <a:t>xx xxx</a:t>
            </a:r>
            <a:r>
              <a:rPr dirty="0" sz="1300" spc="-90" b="1">
                <a:latin typeface="Arial"/>
                <a:cs typeface="Arial"/>
              </a:rPr>
              <a:t> </a:t>
            </a:r>
            <a:r>
              <a:rPr dirty="0" sz="1300" spc="-15" b="1">
                <a:latin typeface="Arial"/>
                <a:cs typeface="Arial"/>
              </a:rPr>
              <a:t>xxx</a:t>
            </a:r>
            <a:endParaRPr sz="1300">
              <a:latin typeface="Arial"/>
              <a:cs typeface="Arial"/>
            </a:endParaRPr>
          </a:p>
        </p:txBody>
      </p:sp>
      <p:sp>
        <p:nvSpPr>
          <p:cNvPr id="17" name="object 17"/>
          <p:cNvSpPr txBox="1"/>
          <p:nvPr/>
        </p:nvSpPr>
        <p:spPr>
          <a:xfrm>
            <a:off x="5030723" y="1865376"/>
            <a:ext cx="927100" cy="772795"/>
          </a:xfrm>
          <a:prstGeom prst="rect">
            <a:avLst/>
          </a:prstGeom>
          <a:ln w="20574">
            <a:solidFill>
              <a:srgbClr val="000000"/>
            </a:solidFill>
          </a:ln>
        </p:spPr>
        <p:txBody>
          <a:bodyPr wrap="square" lIns="0" tIns="0" rIns="0" bIns="0" rtlCol="0" vert="horz">
            <a:spAutoFit/>
          </a:bodyPr>
          <a:lstStyle/>
          <a:p>
            <a:pPr algn="ctr">
              <a:lnSpc>
                <a:spcPts val="1240"/>
              </a:lnSpc>
            </a:pPr>
            <a:r>
              <a:rPr dirty="0" sz="1300" spc="-10" b="1">
                <a:latin typeface="Arial"/>
                <a:cs typeface="Arial"/>
              </a:rPr>
              <a:t>P</a:t>
            </a:r>
            <a:endParaRPr sz="1300">
              <a:latin typeface="Arial"/>
              <a:cs typeface="Arial"/>
            </a:endParaRPr>
          </a:p>
          <a:p>
            <a:pPr marL="118110">
              <a:lnSpc>
                <a:spcPts val="1080"/>
              </a:lnSpc>
            </a:pPr>
            <a:r>
              <a:rPr dirty="0" sz="1300" spc="-5">
                <a:latin typeface="Arial"/>
                <a:cs typeface="Arial"/>
              </a:rPr>
              <a:t>----- ---</a:t>
            </a:r>
            <a:r>
              <a:rPr dirty="0" sz="1300" spc="-105">
                <a:latin typeface="Arial"/>
                <a:cs typeface="Arial"/>
              </a:rPr>
              <a:t> </a:t>
            </a:r>
            <a:r>
              <a:rPr dirty="0" sz="1300" spc="-5">
                <a:latin typeface="Arial"/>
                <a:cs typeface="Arial"/>
              </a:rPr>
              <a:t>---</a:t>
            </a:r>
            <a:endParaRPr sz="1300">
              <a:latin typeface="Arial"/>
              <a:cs typeface="Arial"/>
            </a:endParaRPr>
          </a:p>
          <a:p>
            <a:pPr marL="118110">
              <a:lnSpc>
                <a:spcPts val="1080"/>
              </a:lnSpc>
            </a:pPr>
            <a:r>
              <a:rPr dirty="0" sz="1300" spc="-5">
                <a:latin typeface="Arial"/>
                <a:cs typeface="Arial"/>
              </a:rPr>
              <a:t>----- ---</a:t>
            </a:r>
            <a:r>
              <a:rPr dirty="0" sz="1300" spc="-105">
                <a:latin typeface="Arial"/>
                <a:cs typeface="Arial"/>
              </a:rPr>
              <a:t> </a:t>
            </a:r>
            <a:r>
              <a:rPr dirty="0" sz="1300" spc="-5">
                <a:latin typeface="Arial"/>
                <a:cs typeface="Arial"/>
              </a:rPr>
              <a:t>---</a:t>
            </a:r>
            <a:endParaRPr sz="1300">
              <a:latin typeface="Arial"/>
              <a:cs typeface="Arial"/>
            </a:endParaRPr>
          </a:p>
          <a:p>
            <a:pPr algn="ctr" marL="45085">
              <a:lnSpc>
                <a:spcPts val="1085"/>
              </a:lnSpc>
            </a:pPr>
            <a:r>
              <a:rPr dirty="0" sz="1300" spc="-10" b="1">
                <a:latin typeface="Arial"/>
                <a:cs typeface="Arial"/>
              </a:rPr>
              <a:t>P</a:t>
            </a:r>
            <a:endParaRPr sz="1300">
              <a:latin typeface="Arial"/>
              <a:cs typeface="Arial"/>
            </a:endParaRPr>
          </a:p>
          <a:p>
            <a:pPr marL="118110">
              <a:lnSpc>
                <a:spcPts val="1325"/>
              </a:lnSpc>
            </a:pPr>
            <a:r>
              <a:rPr dirty="0" sz="1300" spc="-5">
                <a:latin typeface="Arial"/>
                <a:cs typeface="Arial"/>
              </a:rPr>
              <a:t>----- ---</a:t>
            </a:r>
            <a:r>
              <a:rPr dirty="0" sz="1300" spc="-105">
                <a:latin typeface="Arial"/>
                <a:cs typeface="Arial"/>
              </a:rPr>
              <a:t> </a:t>
            </a:r>
            <a:r>
              <a:rPr dirty="0" sz="1300" spc="-5">
                <a:latin typeface="Arial"/>
                <a:cs typeface="Arial"/>
              </a:rPr>
              <a:t>---</a:t>
            </a:r>
            <a:endParaRPr sz="1300">
              <a:latin typeface="Arial"/>
              <a:cs typeface="Arial"/>
            </a:endParaRPr>
          </a:p>
        </p:txBody>
      </p:sp>
      <p:grpSp>
        <p:nvGrpSpPr>
          <p:cNvPr id="18" name="object 18"/>
          <p:cNvGrpSpPr/>
          <p:nvPr/>
        </p:nvGrpSpPr>
        <p:grpSpPr>
          <a:xfrm>
            <a:off x="3004185" y="1943480"/>
            <a:ext cx="2026920" cy="748665"/>
            <a:chOff x="3004185" y="1943480"/>
            <a:chExt cx="2026920" cy="748665"/>
          </a:xfrm>
        </p:grpSpPr>
        <p:sp>
          <p:nvSpPr>
            <p:cNvPr id="19" name="object 19"/>
            <p:cNvSpPr/>
            <p:nvPr/>
          </p:nvSpPr>
          <p:spPr>
            <a:xfrm>
              <a:off x="3232404" y="1953767"/>
              <a:ext cx="109220" cy="0"/>
            </a:xfrm>
            <a:custGeom>
              <a:avLst/>
              <a:gdLst/>
              <a:ahLst/>
              <a:cxnLst/>
              <a:rect l="l" t="t" r="r" b="b"/>
              <a:pathLst>
                <a:path w="109220" h="0">
                  <a:moveTo>
                    <a:pt x="0" y="0"/>
                  </a:moveTo>
                  <a:lnTo>
                    <a:pt x="108966" y="0"/>
                  </a:lnTo>
                </a:path>
              </a:pathLst>
            </a:custGeom>
            <a:ln w="20574">
              <a:solidFill>
                <a:srgbClr val="000000"/>
              </a:solidFill>
            </a:ln>
          </p:spPr>
          <p:txBody>
            <a:bodyPr wrap="square" lIns="0" tIns="0" rIns="0" bIns="0" rtlCol="0"/>
            <a:lstStyle/>
            <a:p/>
          </p:txBody>
        </p:sp>
        <p:sp>
          <p:nvSpPr>
            <p:cNvPr id="20" name="object 20"/>
            <p:cNvSpPr/>
            <p:nvPr/>
          </p:nvSpPr>
          <p:spPr>
            <a:xfrm>
              <a:off x="3014472" y="2439923"/>
              <a:ext cx="217170" cy="241935"/>
            </a:xfrm>
            <a:custGeom>
              <a:avLst/>
              <a:gdLst/>
              <a:ahLst/>
              <a:cxnLst/>
              <a:rect l="l" t="t" r="r" b="b"/>
              <a:pathLst>
                <a:path w="217169" h="241935">
                  <a:moveTo>
                    <a:pt x="0" y="0"/>
                  </a:moveTo>
                  <a:lnTo>
                    <a:pt x="217170" y="0"/>
                  </a:lnTo>
                  <a:lnTo>
                    <a:pt x="217170" y="241554"/>
                  </a:lnTo>
                  <a:lnTo>
                    <a:pt x="4572" y="241554"/>
                  </a:lnTo>
                </a:path>
              </a:pathLst>
            </a:custGeom>
            <a:ln w="20574">
              <a:solidFill>
                <a:srgbClr val="000000"/>
              </a:solidFill>
            </a:ln>
          </p:spPr>
          <p:txBody>
            <a:bodyPr wrap="square" lIns="0" tIns="0" rIns="0" bIns="0" rtlCol="0"/>
            <a:lstStyle/>
            <a:p/>
          </p:txBody>
        </p:sp>
        <p:sp>
          <p:nvSpPr>
            <p:cNvPr id="21" name="object 21"/>
            <p:cNvSpPr/>
            <p:nvPr/>
          </p:nvSpPr>
          <p:spPr>
            <a:xfrm>
              <a:off x="3239262" y="2561843"/>
              <a:ext cx="109220" cy="0"/>
            </a:xfrm>
            <a:custGeom>
              <a:avLst/>
              <a:gdLst/>
              <a:ahLst/>
              <a:cxnLst/>
              <a:rect l="l" t="t" r="r" b="b"/>
              <a:pathLst>
                <a:path w="109220" h="0">
                  <a:moveTo>
                    <a:pt x="0" y="0"/>
                  </a:moveTo>
                  <a:lnTo>
                    <a:pt x="108966" y="0"/>
                  </a:lnTo>
                </a:path>
              </a:pathLst>
            </a:custGeom>
            <a:ln w="20574">
              <a:solidFill>
                <a:srgbClr val="000000"/>
              </a:solidFill>
            </a:ln>
          </p:spPr>
          <p:txBody>
            <a:bodyPr wrap="square" lIns="0" tIns="0" rIns="0" bIns="0" rtlCol="0"/>
            <a:lstStyle/>
            <a:p/>
          </p:txBody>
        </p:sp>
        <p:sp>
          <p:nvSpPr>
            <p:cNvPr id="22" name="object 22"/>
            <p:cNvSpPr/>
            <p:nvPr/>
          </p:nvSpPr>
          <p:spPr>
            <a:xfrm>
              <a:off x="3569208" y="2231135"/>
              <a:ext cx="1461770" cy="66675"/>
            </a:xfrm>
            <a:custGeom>
              <a:avLst/>
              <a:gdLst/>
              <a:ahLst/>
              <a:cxnLst/>
              <a:rect l="l" t="t" r="r" b="b"/>
              <a:pathLst>
                <a:path w="1461770" h="66675">
                  <a:moveTo>
                    <a:pt x="67056" y="33528"/>
                  </a:moveTo>
                  <a:lnTo>
                    <a:pt x="0" y="0"/>
                  </a:lnTo>
                  <a:lnTo>
                    <a:pt x="0" y="66294"/>
                  </a:lnTo>
                  <a:lnTo>
                    <a:pt x="67056" y="33528"/>
                  </a:lnTo>
                  <a:close/>
                </a:path>
                <a:path w="1461770" h="66675">
                  <a:moveTo>
                    <a:pt x="1461516" y="33528"/>
                  </a:moveTo>
                  <a:lnTo>
                    <a:pt x="1395222" y="0"/>
                  </a:lnTo>
                  <a:lnTo>
                    <a:pt x="1395222" y="66294"/>
                  </a:lnTo>
                  <a:lnTo>
                    <a:pt x="1461516" y="33528"/>
                  </a:lnTo>
                  <a:close/>
                </a:path>
              </a:pathLst>
            </a:custGeom>
            <a:solidFill>
              <a:srgbClr val="000000"/>
            </a:solidFill>
          </p:spPr>
          <p:txBody>
            <a:bodyPr wrap="square" lIns="0" tIns="0" rIns="0" bIns="0" rtlCol="0"/>
            <a:lstStyle/>
            <a:p/>
          </p:txBody>
        </p:sp>
        <p:sp>
          <p:nvSpPr>
            <p:cNvPr id="23" name="object 23"/>
            <p:cNvSpPr/>
            <p:nvPr/>
          </p:nvSpPr>
          <p:spPr>
            <a:xfrm>
              <a:off x="3341370" y="1946909"/>
              <a:ext cx="0" cy="626745"/>
            </a:xfrm>
            <a:custGeom>
              <a:avLst/>
              <a:gdLst/>
              <a:ahLst/>
              <a:cxnLst/>
              <a:rect l="l" t="t" r="r" b="b"/>
              <a:pathLst>
                <a:path w="0" h="626744">
                  <a:moveTo>
                    <a:pt x="0" y="0"/>
                  </a:moveTo>
                  <a:lnTo>
                    <a:pt x="0" y="626364"/>
                  </a:lnTo>
                </a:path>
              </a:pathLst>
            </a:custGeom>
            <a:ln w="20574">
              <a:solidFill>
                <a:srgbClr val="000000"/>
              </a:solidFill>
            </a:ln>
          </p:spPr>
          <p:txBody>
            <a:bodyPr wrap="square" lIns="0" tIns="0" rIns="0" bIns="0" rtlCol="0"/>
            <a:lstStyle/>
            <a:p/>
          </p:txBody>
        </p:sp>
      </p:grpSp>
      <p:sp>
        <p:nvSpPr>
          <p:cNvPr id="24" name="object 24"/>
          <p:cNvSpPr txBox="1"/>
          <p:nvPr/>
        </p:nvSpPr>
        <p:spPr>
          <a:xfrm>
            <a:off x="1882139" y="1836674"/>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endParaRPr sz="1300">
              <a:latin typeface="Arial"/>
              <a:cs typeface="Arial"/>
            </a:endParaRPr>
          </a:p>
        </p:txBody>
      </p:sp>
      <p:sp>
        <p:nvSpPr>
          <p:cNvPr id="30" name="object 3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1" name="object 31"/>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185">
                <a:latin typeface="Garuda"/>
                <a:cs typeface="Garuda"/>
              </a:rPr>
              <a:t>e</a:t>
            </a:r>
            <a:r>
              <a:rPr dirty="0" baseline="-18518" sz="1800" spc="-277" b="1">
                <a:latin typeface="Arial"/>
                <a:cs typeface="Arial"/>
              </a:rPr>
              <a:t>U</a:t>
            </a:r>
            <a:r>
              <a:rPr dirty="0" sz="800" spc="-185">
                <a:latin typeface="Garuda"/>
                <a:cs typeface="Garuda"/>
              </a:rPr>
              <a:t>m</a:t>
            </a:r>
            <a:r>
              <a:rPr dirty="0" baseline="-18518" sz="1800" spc="-277" b="1">
                <a:latin typeface="Arial"/>
                <a:cs typeface="Arial"/>
              </a:rPr>
              <a:t>n</a:t>
            </a:r>
            <a:r>
              <a:rPr dirty="0" sz="800" spc="-185">
                <a:latin typeface="Garuda"/>
                <a:cs typeface="Garuda"/>
              </a:rPr>
              <a:t>ai</a:t>
            </a:r>
            <a:r>
              <a:rPr dirty="0" baseline="-18518" sz="1800" spc="-277" b="1">
                <a:latin typeface="Arial"/>
                <a:cs typeface="Arial"/>
              </a:rPr>
              <a:t>i</a:t>
            </a:r>
            <a:r>
              <a:rPr dirty="0" sz="800" spc="-185">
                <a:latin typeface="Garuda"/>
                <a:cs typeface="Garuda"/>
              </a:rPr>
              <a:t>l.</a:t>
            </a:r>
            <a:r>
              <a:rPr dirty="0" baseline="-18518" sz="1800" spc="-277" b="1">
                <a:latin typeface="Arial"/>
                <a:cs typeface="Arial"/>
              </a:rPr>
              <a:t>t</a:t>
            </a:r>
            <a:r>
              <a:rPr dirty="0" sz="800" spc="-185">
                <a:latin typeface="Garuda"/>
                <a:cs typeface="Garuda"/>
              </a:rPr>
              <a:t>C</a:t>
            </a:r>
            <a:r>
              <a:rPr dirty="0" baseline="-18518" sz="1800" spc="-277" b="1">
                <a:latin typeface="Arial"/>
                <a:cs typeface="Arial"/>
              </a:rPr>
              <a:t>s</a:t>
            </a:r>
            <a:r>
              <a:rPr dirty="0" sz="800" spc="-185">
                <a:latin typeface="Garuda"/>
                <a:cs typeface="Garuda"/>
              </a:rPr>
              <a:t>onta</a:t>
            </a:r>
            <a:r>
              <a:rPr dirty="0" baseline="-18518" sz="1800" spc="-277" b="1">
                <a:latin typeface="Arial"/>
                <a:cs typeface="Arial"/>
              </a:rPr>
              <a:t>I-</a:t>
            </a:r>
            <a:r>
              <a:rPr dirty="0" sz="800" spc="-185">
                <a:latin typeface="Garuda"/>
                <a:cs typeface="Garuda"/>
              </a:rPr>
              <a:t>c</a:t>
            </a:r>
            <a:r>
              <a:rPr dirty="0" baseline="-18518" sz="1800" spc="-277" b="1">
                <a:latin typeface="Arial"/>
                <a:cs typeface="Arial"/>
              </a:rPr>
              <a:t>8</a:t>
            </a:r>
            <a:r>
              <a:rPr dirty="0" sz="800" spc="-185">
                <a:latin typeface="Garuda"/>
                <a:cs typeface="Garuda"/>
              </a:rPr>
              <a:t>t</a:t>
            </a:r>
            <a:endParaRPr sz="800">
              <a:latin typeface="Garuda"/>
              <a:cs typeface="Garuda"/>
            </a:endParaRPr>
          </a:p>
        </p:txBody>
      </p:sp>
      <p:sp>
        <p:nvSpPr>
          <p:cNvPr id="32" name="object 3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5" name="object 25"/>
          <p:cNvSpPr txBox="1"/>
          <p:nvPr/>
        </p:nvSpPr>
        <p:spPr>
          <a:xfrm>
            <a:off x="3675070" y="1836674"/>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2</a:t>
            </a:r>
            <a:endParaRPr sz="1300">
              <a:latin typeface="Arial"/>
              <a:cs typeface="Arial"/>
            </a:endParaRPr>
          </a:p>
        </p:txBody>
      </p:sp>
      <p:sp>
        <p:nvSpPr>
          <p:cNvPr id="26" name="object 26"/>
          <p:cNvSpPr txBox="1"/>
          <p:nvPr/>
        </p:nvSpPr>
        <p:spPr>
          <a:xfrm>
            <a:off x="4703826" y="1808480"/>
            <a:ext cx="279400" cy="474980"/>
          </a:xfrm>
          <a:prstGeom prst="rect">
            <a:avLst/>
          </a:prstGeom>
        </p:spPr>
        <p:txBody>
          <a:bodyPr wrap="square" lIns="0" tIns="39370" rIns="0" bIns="0" rtlCol="0" vert="horz">
            <a:spAutoFit/>
          </a:bodyPr>
          <a:lstStyle/>
          <a:p>
            <a:pPr algn="r" marR="5080">
              <a:lnSpc>
                <a:spcPct val="100000"/>
              </a:lnSpc>
              <a:spcBef>
                <a:spcPts val="310"/>
              </a:spcBef>
            </a:pPr>
            <a:r>
              <a:rPr dirty="0" sz="1300" spc="-10" b="1">
                <a:latin typeface="Arial"/>
                <a:cs typeface="Arial"/>
              </a:rPr>
              <a:t>3</a:t>
            </a:r>
            <a:endParaRPr sz="1300">
              <a:latin typeface="Arial"/>
              <a:cs typeface="Arial"/>
            </a:endParaRPr>
          </a:p>
          <a:p>
            <a:pPr algn="r" marR="8890">
              <a:lnSpc>
                <a:spcPct val="100000"/>
              </a:lnSpc>
              <a:spcBef>
                <a:spcPts val="210"/>
              </a:spcBef>
              <a:tabLst>
                <a:tab pos="261620" algn="l"/>
              </a:tabLst>
            </a:pPr>
            <a:r>
              <a:rPr dirty="0" u="heavy" sz="1300" spc="-5" b="1">
                <a:uFill>
                  <a:solidFill>
                    <a:srgbClr val="000000"/>
                  </a:solidFill>
                </a:uFill>
                <a:latin typeface="Arial"/>
                <a:cs typeface="Arial"/>
              </a:rPr>
              <a:t> </a:t>
            </a:r>
            <a:r>
              <a:rPr dirty="0" u="heavy" sz="1300" spc="-5" b="1">
                <a:uFill>
                  <a:solidFill>
                    <a:srgbClr val="000000"/>
                  </a:solidFill>
                </a:uFill>
                <a:latin typeface="Arial"/>
                <a:cs typeface="Arial"/>
              </a:rPr>
              <a:t>	</a:t>
            </a:r>
            <a:endParaRPr sz="1300">
              <a:latin typeface="Arial"/>
              <a:cs typeface="Arial"/>
            </a:endParaRPr>
          </a:p>
        </p:txBody>
      </p:sp>
      <p:sp>
        <p:nvSpPr>
          <p:cNvPr id="27" name="object 27"/>
          <p:cNvSpPr txBox="1"/>
          <p:nvPr/>
        </p:nvSpPr>
        <p:spPr>
          <a:xfrm>
            <a:off x="4115634" y="2425643"/>
            <a:ext cx="12255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P</a:t>
            </a:r>
            <a:endParaRPr sz="1300">
              <a:latin typeface="Arial"/>
              <a:cs typeface="Arial"/>
            </a:endParaRPr>
          </a:p>
        </p:txBody>
      </p:sp>
      <p:sp>
        <p:nvSpPr>
          <p:cNvPr id="28" name="object 28"/>
          <p:cNvSpPr txBox="1"/>
          <p:nvPr/>
        </p:nvSpPr>
        <p:spPr>
          <a:xfrm>
            <a:off x="743204" y="5609290"/>
            <a:ext cx="6246495" cy="3886835"/>
          </a:xfrm>
          <a:prstGeom prst="rect">
            <a:avLst/>
          </a:prstGeom>
        </p:spPr>
        <p:txBody>
          <a:bodyPr wrap="square" lIns="0" tIns="43815" rIns="0" bIns="0" rtlCol="0" vert="horz">
            <a:spAutoFit/>
          </a:bodyPr>
          <a:lstStyle/>
          <a:p>
            <a:pPr marL="12700">
              <a:lnSpc>
                <a:spcPct val="100000"/>
              </a:lnSpc>
              <a:spcBef>
                <a:spcPts val="345"/>
              </a:spcBef>
            </a:pPr>
            <a:r>
              <a:rPr dirty="0" sz="1300" spc="5" b="1">
                <a:latin typeface="Arial"/>
                <a:cs typeface="Arial"/>
              </a:rPr>
              <a:t>Creating </a:t>
            </a:r>
            <a:r>
              <a:rPr dirty="0" sz="1300" spc="10" b="1">
                <a:latin typeface="Arial"/>
                <a:cs typeface="Arial"/>
              </a:rPr>
              <a:t>a Modularized and </a:t>
            </a:r>
            <a:r>
              <a:rPr dirty="0" sz="1300" spc="5" b="1">
                <a:latin typeface="Arial"/>
                <a:cs typeface="Arial"/>
              </a:rPr>
              <a:t>Layered </a:t>
            </a:r>
            <a:r>
              <a:rPr dirty="0" sz="1300" spc="10" b="1">
                <a:latin typeface="Arial"/>
                <a:cs typeface="Arial"/>
              </a:rPr>
              <a:t>Subprogram</a:t>
            </a:r>
            <a:r>
              <a:rPr dirty="0" sz="1300" b="1">
                <a:latin typeface="Arial"/>
                <a:cs typeface="Arial"/>
              </a:rPr>
              <a:t> </a:t>
            </a:r>
            <a:r>
              <a:rPr dirty="0" sz="1300" spc="5" b="1">
                <a:latin typeface="Arial"/>
                <a:cs typeface="Arial"/>
              </a:rPr>
              <a:t>Design</a:t>
            </a:r>
            <a:endParaRPr sz="1300">
              <a:latin typeface="Arial"/>
              <a:cs typeface="Arial"/>
            </a:endParaRPr>
          </a:p>
          <a:p>
            <a:pPr marL="137795" marR="106045">
              <a:lnSpc>
                <a:spcPct val="91800"/>
              </a:lnSpc>
              <a:spcBef>
                <a:spcPts val="380"/>
              </a:spcBef>
            </a:pPr>
            <a:r>
              <a:rPr dirty="0" sz="1300" spc="10">
                <a:latin typeface="Times New Roman"/>
                <a:cs typeface="Times New Roman"/>
              </a:rPr>
              <a:t>The diagram </a:t>
            </a:r>
            <a:r>
              <a:rPr dirty="0" sz="1300" spc="5">
                <a:latin typeface="Times New Roman"/>
                <a:cs typeface="Times New Roman"/>
              </a:rPr>
              <a:t>illustrates the principle of modularization with subprograms: the creation of  smaller manageable pieces of flexible and reusable code. Flexibility is achieved </a:t>
            </a:r>
            <a:r>
              <a:rPr dirty="0" sz="1300" spc="10">
                <a:latin typeface="Times New Roman"/>
                <a:cs typeface="Times New Roman"/>
              </a:rPr>
              <a:t>by </a:t>
            </a:r>
            <a:r>
              <a:rPr dirty="0" sz="1300" spc="5">
                <a:latin typeface="Times New Roman"/>
                <a:cs typeface="Times New Roman"/>
              </a:rPr>
              <a:t>using  subprograms with parameters, which in turn makes the </a:t>
            </a:r>
            <a:r>
              <a:rPr dirty="0" sz="1300" spc="10">
                <a:latin typeface="Times New Roman"/>
                <a:cs typeface="Times New Roman"/>
              </a:rPr>
              <a:t>same </a:t>
            </a:r>
            <a:r>
              <a:rPr dirty="0" sz="1300" spc="5">
                <a:latin typeface="Times New Roman"/>
                <a:cs typeface="Times New Roman"/>
              </a:rPr>
              <a:t>code reusable for different  input values. </a:t>
            </a:r>
            <a:r>
              <a:rPr dirty="0" sz="1300" spc="10">
                <a:latin typeface="Times New Roman"/>
                <a:cs typeface="Times New Roman"/>
              </a:rPr>
              <a:t>To modularize </a:t>
            </a:r>
            <a:r>
              <a:rPr dirty="0" sz="1300" spc="5">
                <a:latin typeface="Times New Roman"/>
                <a:cs typeface="Times New Roman"/>
              </a:rPr>
              <a:t>existing code, perform the following steps:</a:t>
            </a:r>
            <a:endParaRPr sz="1300">
              <a:latin typeface="Times New Roman"/>
              <a:cs typeface="Times New Roman"/>
            </a:endParaRPr>
          </a:p>
          <a:p>
            <a:pPr marL="515620" indent="-252729">
              <a:lnSpc>
                <a:spcPts val="1360"/>
              </a:lnSpc>
              <a:buAutoNum type="arabicPeriod"/>
              <a:tabLst>
                <a:tab pos="516255" algn="l"/>
              </a:tabLst>
            </a:pPr>
            <a:r>
              <a:rPr dirty="0" sz="1300" spc="5">
                <a:latin typeface="Times New Roman"/>
                <a:cs typeface="Times New Roman"/>
              </a:rPr>
              <a:t>Locate and identify repetitive sequences of</a:t>
            </a:r>
            <a:r>
              <a:rPr dirty="0" sz="130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515620" indent="-252729">
              <a:lnSpc>
                <a:spcPts val="1430"/>
              </a:lnSpc>
              <a:buAutoNum type="arabicPeriod"/>
              <a:tabLst>
                <a:tab pos="516255" algn="l"/>
              </a:tabLst>
            </a:pPr>
            <a:r>
              <a:rPr dirty="0" sz="1300" spc="10">
                <a:latin typeface="Times New Roman"/>
                <a:cs typeface="Times New Roman"/>
              </a:rPr>
              <a:t>Move </a:t>
            </a:r>
            <a:r>
              <a:rPr dirty="0" sz="1300" spc="5">
                <a:latin typeface="Times New Roman"/>
                <a:cs typeface="Times New Roman"/>
              </a:rPr>
              <a:t>the repetitive code into a PL/SQL</a:t>
            </a:r>
            <a:r>
              <a:rPr dirty="0" sz="1300" spc="10">
                <a:latin typeface="Times New Roman"/>
                <a:cs typeface="Times New Roman"/>
              </a:rPr>
              <a:t> </a:t>
            </a:r>
            <a:r>
              <a:rPr dirty="0" sz="1300" spc="5">
                <a:latin typeface="Times New Roman"/>
                <a:cs typeface="Times New Roman"/>
              </a:rPr>
              <a:t>subprogram.</a:t>
            </a:r>
            <a:endParaRPr sz="1300">
              <a:latin typeface="Times New Roman"/>
              <a:cs typeface="Times New Roman"/>
            </a:endParaRPr>
          </a:p>
          <a:p>
            <a:pPr marL="515620" indent="-252729">
              <a:lnSpc>
                <a:spcPts val="1495"/>
              </a:lnSpc>
              <a:buAutoNum type="arabicPeriod"/>
              <a:tabLst>
                <a:tab pos="516255" algn="l"/>
              </a:tabLst>
            </a:pPr>
            <a:r>
              <a:rPr dirty="0" sz="1300" spc="5">
                <a:latin typeface="Times New Roman"/>
                <a:cs typeface="Times New Roman"/>
              </a:rPr>
              <a:t>Replace the original repetitive code with calls to the </a:t>
            </a:r>
            <a:r>
              <a:rPr dirty="0" sz="1300" spc="10">
                <a:latin typeface="Times New Roman"/>
                <a:cs typeface="Times New Roman"/>
              </a:rPr>
              <a:t>new PL/SQL</a:t>
            </a:r>
            <a:r>
              <a:rPr dirty="0" sz="1300" spc="60">
                <a:latin typeface="Times New Roman"/>
                <a:cs typeface="Times New Roman"/>
              </a:rPr>
              <a:t> </a:t>
            </a:r>
            <a:r>
              <a:rPr dirty="0" sz="1300" spc="5">
                <a:latin typeface="Times New Roman"/>
                <a:cs typeface="Times New Roman"/>
              </a:rPr>
              <a:t>subprogram.</a:t>
            </a:r>
            <a:endParaRPr sz="1300">
              <a:latin typeface="Times New Roman"/>
              <a:cs typeface="Times New Roman"/>
            </a:endParaRPr>
          </a:p>
          <a:p>
            <a:pPr marL="138430">
              <a:lnSpc>
                <a:spcPct val="100000"/>
              </a:lnSpc>
              <a:spcBef>
                <a:spcPts val="265"/>
              </a:spcBef>
            </a:pPr>
            <a:r>
              <a:rPr dirty="0" sz="1300" spc="5" b="1">
                <a:latin typeface="Times New Roman"/>
                <a:cs typeface="Times New Roman"/>
              </a:rPr>
              <a:t>Subprogram</a:t>
            </a:r>
            <a:r>
              <a:rPr dirty="0" sz="1300" spc="-5" b="1">
                <a:latin typeface="Times New Roman"/>
                <a:cs typeface="Times New Roman"/>
              </a:rPr>
              <a:t> </a:t>
            </a:r>
            <a:r>
              <a:rPr dirty="0" sz="1300" spc="5" b="1">
                <a:latin typeface="Times New Roman"/>
                <a:cs typeface="Times New Roman"/>
              </a:rPr>
              <a:t>Layers</a:t>
            </a:r>
            <a:endParaRPr sz="1300">
              <a:latin typeface="Times New Roman"/>
              <a:cs typeface="Times New Roman"/>
            </a:endParaRPr>
          </a:p>
          <a:p>
            <a:pPr marL="138430" marR="5080">
              <a:lnSpc>
                <a:spcPct val="91700"/>
              </a:lnSpc>
              <a:spcBef>
                <a:spcPts val="400"/>
              </a:spcBef>
            </a:pPr>
            <a:r>
              <a:rPr dirty="0" sz="1300" spc="5">
                <a:latin typeface="Times New Roman"/>
                <a:cs typeface="Times New Roman"/>
              </a:rPr>
              <a:t>Because </a:t>
            </a:r>
            <a:r>
              <a:rPr dirty="0" sz="1300" spc="10">
                <a:latin typeface="Times New Roman"/>
                <a:cs typeface="Times New Roman"/>
              </a:rPr>
              <a:t>PL/SQL </a:t>
            </a:r>
            <a:r>
              <a:rPr dirty="0" sz="1300" spc="5">
                <a:latin typeface="Times New Roman"/>
                <a:cs typeface="Times New Roman"/>
              </a:rPr>
              <a:t>allows SQL statements to be seamlessly </a:t>
            </a:r>
            <a:r>
              <a:rPr dirty="0" sz="1300" spc="10">
                <a:latin typeface="Times New Roman"/>
                <a:cs typeface="Times New Roman"/>
              </a:rPr>
              <a:t>embedded </a:t>
            </a:r>
            <a:r>
              <a:rPr dirty="0" sz="1300" spc="5">
                <a:latin typeface="Times New Roman"/>
                <a:cs typeface="Times New Roman"/>
              </a:rPr>
              <a:t>into the logic, it is  too </a:t>
            </a:r>
            <a:r>
              <a:rPr dirty="0" sz="1300" spc="10">
                <a:latin typeface="Times New Roman"/>
                <a:cs typeface="Times New Roman"/>
              </a:rPr>
              <a:t>easy </a:t>
            </a:r>
            <a:r>
              <a:rPr dirty="0" sz="1300" spc="5">
                <a:latin typeface="Times New Roman"/>
                <a:cs typeface="Times New Roman"/>
              </a:rPr>
              <a:t>to have </a:t>
            </a:r>
            <a:r>
              <a:rPr dirty="0" sz="1300" spc="10">
                <a:latin typeface="Times New Roman"/>
                <a:cs typeface="Times New Roman"/>
              </a:rPr>
              <a:t>SQL </a:t>
            </a:r>
            <a:r>
              <a:rPr dirty="0" sz="1300" spc="5">
                <a:latin typeface="Times New Roman"/>
                <a:cs typeface="Times New Roman"/>
              </a:rPr>
              <a:t>statement spread all over the code. However, it is </a:t>
            </a:r>
            <a:r>
              <a:rPr dirty="0" sz="1300" spc="10">
                <a:latin typeface="Times New Roman"/>
                <a:cs typeface="Times New Roman"/>
              </a:rPr>
              <a:t>recommended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keep the </a:t>
            </a:r>
            <a:r>
              <a:rPr dirty="0" sz="1300" spc="10">
                <a:latin typeface="Times New Roman"/>
                <a:cs typeface="Times New Roman"/>
              </a:rPr>
              <a:t>SQL </a:t>
            </a:r>
            <a:r>
              <a:rPr dirty="0" sz="1300" spc="5">
                <a:latin typeface="Times New Roman"/>
                <a:cs typeface="Times New Roman"/>
              </a:rPr>
              <a:t>logic separate from the business logic—that is, create a layered  application design with a </a:t>
            </a:r>
            <a:r>
              <a:rPr dirty="0" sz="1300" spc="10">
                <a:latin typeface="Times New Roman"/>
                <a:cs typeface="Times New Roman"/>
              </a:rPr>
              <a:t>minimum </a:t>
            </a:r>
            <a:r>
              <a:rPr dirty="0" sz="1300" spc="5">
                <a:latin typeface="Times New Roman"/>
                <a:cs typeface="Times New Roman"/>
              </a:rPr>
              <a:t>of </a:t>
            </a:r>
            <a:r>
              <a:rPr dirty="0" sz="1300" spc="10">
                <a:latin typeface="Times New Roman"/>
                <a:cs typeface="Times New Roman"/>
              </a:rPr>
              <a:t>two</a:t>
            </a:r>
            <a:r>
              <a:rPr dirty="0" sz="1300">
                <a:latin typeface="Times New Roman"/>
                <a:cs typeface="Times New Roman"/>
              </a:rPr>
              <a:t> </a:t>
            </a:r>
            <a:r>
              <a:rPr dirty="0" sz="1300" spc="5">
                <a:latin typeface="Times New Roman"/>
                <a:cs typeface="Times New Roman"/>
              </a:rPr>
              <a:t>layers:</a:t>
            </a:r>
            <a:endParaRPr sz="1300">
              <a:latin typeface="Times New Roman"/>
              <a:cs typeface="Times New Roman"/>
            </a:endParaRPr>
          </a:p>
          <a:p>
            <a:pPr marL="515620" indent="-252095">
              <a:lnSpc>
                <a:spcPts val="1330"/>
              </a:lnSpc>
              <a:buFont typeface="Times New Roman"/>
              <a:buChar char="•"/>
              <a:tabLst>
                <a:tab pos="515620" algn="l"/>
                <a:tab pos="516255" algn="l"/>
              </a:tabLst>
            </a:pPr>
            <a:r>
              <a:rPr dirty="0" sz="1300" spc="10" b="1">
                <a:latin typeface="Times New Roman"/>
                <a:cs typeface="Times New Roman"/>
              </a:rPr>
              <a:t>Data </a:t>
            </a:r>
            <a:r>
              <a:rPr dirty="0" sz="1300" spc="5" b="1">
                <a:latin typeface="Times New Roman"/>
                <a:cs typeface="Times New Roman"/>
              </a:rPr>
              <a:t>access layer: </a:t>
            </a:r>
            <a:r>
              <a:rPr dirty="0" sz="1300" spc="5">
                <a:latin typeface="Times New Roman"/>
                <a:cs typeface="Times New Roman"/>
              </a:rPr>
              <a:t>For subroutines to access the data </a:t>
            </a:r>
            <a:r>
              <a:rPr dirty="0" sz="1300" spc="10">
                <a:latin typeface="Times New Roman"/>
                <a:cs typeface="Times New Roman"/>
              </a:rPr>
              <a:t>by </a:t>
            </a:r>
            <a:r>
              <a:rPr dirty="0" sz="1300" spc="5">
                <a:latin typeface="Times New Roman"/>
                <a:cs typeface="Times New Roman"/>
              </a:rPr>
              <a:t>using SQL</a:t>
            </a:r>
            <a:r>
              <a:rPr dirty="0" sz="1300" spc="50">
                <a:latin typeface="Times New Roman"/>
                <a:cs typeface="Times New Roman"/>
              </a:rPr>
              <a:t> </a:t>
            </a:r>
            <a:r>
              <a:rPr dirty="0" sz="1300" spc="5">
                <a:latin typeface="Times New Roman"/>
                <a:cs typeface="Times New Roman"/>
              </a:rPr>
              <a:t>statements</a:t>
            </a:r>
            <a:endParaRPr sz="1300">
              <a:latin typeface="Times New Roman"/>
              <a:cs typeface="Times New Roman"/>
            </a:endParaRPr>
          </a:p>
          <a:p>
            <a:pPr marL="515620" marR="123189" indent="-251460">
              <a:lnSpc>
                <a:spcPts val="1350"/>
              </a:lnSpc>
              <a:spcBef>
                <a:spcPts val="120"/>
              </a:spcBef>
              <a:buFont typeface="Times New Roman"/>
              <a:buChar char="•"/>
              <a:tabLst>
                <a:tab pos="515620" algn="l"/>
                <a:tab pos="516255" algn="l"/>
              </a:tabLst>
            </a:pPr>
            <a:r>
              <a:rPr dirty="0" sz="1300" b="1">
                <a:latin typeface="Times New Roman"/>
                <a:cs typeface="Times New Roman"/>
              </a:rPr>
              <a:t>Business logic </a:t>
            </a:r>
            <a:r>
              <a:rPr dirty="0" sz="1300" spc="5" b="1">
                <a:latin typeface="Times New Roman"/>
                <a:cs typeface="Times New Roman"/>
              </a:rPr>
              <a:t>layer: </a:t>
            </a:r>
            <a:r>
              <a:rPr dirty="0" sz="1300" spc="5">
                <a:latin typeface="Times New Roman"/>
                <a:cs typeface="Times New Roman"/>
              </a:rPr>
              <a:t>For subprograms to </a:t>
            </a:r>
            <a:r>
              <a:rPr dirty="0" sz="1300" spc="10">
                <a:latin typeface="Times New Roman"/>
                <a:cs typeface="Times New Roman"/>
              </a:rPr>
              <a:t>implement </a:t>
            </a:r>
            <a:r>
              <a:rPr dirty="0" sz="1300" spc="5">
                <a:latin typeface="Times New Roman"/>
                <a:cs typeface="Times New Roman"/>
              </a:rPr>
              <a:t>the business processing rules,  which </a:t>
            </a:r>
            <a:r>
              <a:rPr dirty="0" sz="1300" spc="10">
                <a:latin typeface="Times New Roman"/>
                <a:cs typeface="Times New Roman"/>
              </a:rPr>
              <a:t>may </a:t>
            </a:r>
            <a:r>
              <a:rPr dirty="0" sz="1300" spc="5">
                <a:latin typeface="Times New Roman"/>
                <a:cs typeface="Times New Roman"/>
              </a:rPr>
              <a:t>or </a:t>
            </a:r>
            <a:r>
              <a:rPr dirty="0" sz="1300" spc="10">
                <a:latin typeface="Times New Roman"/>
                <a:cs typeface="Times New Roman"/>
              </a:rPr>
              <a:t>may </a:t>
            </a:r>
            <a:r>
              <a:rPr dirty="0" sz="1300" spc="5">
                <a:latin typeface="Times New Roman"/>
                <a:cs typeface="Times New Roman"/>
              </a:rPr>
              <a:t>not call </a:t>
            </a:r>
            <a:r>
              <a:rPr dirty="0" sz="1300" spc="10">
                <a:latin typeface="Times New Roman"/>
                <a:cs typeface="Times New Roman"/>
              </a:rPr>
              <a:t>on </a:t>
            </a:r>
            <a:r>
              <a:rPr dirty="0" sz="1300" spc="5">
                <a:latin typeface="Times New Roman"/>
                <a:cs typeface="Times New Roman"/>
              </a:rPr>
              <a:t>the data </a:t>
            </a:r>
            <a:r>
              <a:rPr dirty="0" sz="1300" spc="10">
                <a:latin typeface="Times New Roman"/>
                <a:cs typeface="Times New Roman"/>
              </a:rPr>
              <a:t>access </a:t>
            </a:r>
            <a:r>
              <a:rPr dirty="0" sz="1300" spc="5">
                <a:latin typeface="Times New Roman"/>
                <a:cs typeface="Times New Roman"/>
              </a:rPr>
              <a:t>layer</a:t>
            </a:r>
            <a:r>
              <a:rPr dirty="0" sz="1300" spc="-5">
                <a:latin typeface="Times New Roman"/>
                <a:cs typeface="Times New Roman"/>
              </a:rPr>
              <a:t> </a:t>
            </a:r>
            <a:r>
              <a:rPr dirty="0" sz="1300" spc="5">
                <a:latin typeface="Times New Roman"/>
                <a:cs typeface="Times New Roman"/>
              </a:rPr>
              <a:t>routines</a:t>
            </a:r>
            <a:endParaRPr sz="1300">
              <a:latin typeface="Times New Roman"/>
              <a:cs typeface="Times New Roman"/>
            </a:endParaRPr>
          </a:p>
          <a:p>
            <a:pPr marL="138430" marR="53975">
              <a:lnSpc>
                <a:spcPct val="91700"/>
              </a:lnSpc>
              <a:spcBef>
                <a:spcPts val="375"/>
              </a:spcBef>
            </a:pPr>
            <a:r>
              <a:rPr dirty="0" sz="1300" spc="5">
                <a:latin typeface="Times New Roman"/>
                <a:cs typeface="Times New Roman"/>
              </a:rPr>
              <a:t>Following this </a:t>
            </a:r>
            <a:r>
              <a:rPr dirty="0" sz="1300" spc="10">
                <a:latin typeface="Times New Roman"/>
                <a:cs typeface="Times New Roman"/>
              </a:rPr>
              <a:t>modular </a:t>
            </a:r>
            <a:r>
              <a:rPr dirty="0" sz="1300" spc="5">
                <a:latin typeface="Times New Roman"/>
                <a:cs typeface="Times New Roman"/>
              </a:rPr>
              <a:t>and layered approach can help </a:t>
            </a:r>
            <a:r>
              <a:rPr dirty="0" sz="1300" spc="10">
                <a:latin typeface="Times New Roman"/>
                <a:cs typeface="Times New Roman"/>
              </a:rPr>
              <a:t>you </a:t>
            </a:r>
            <a:r>
              <a:rPr dirty="0" sz="1300" spc="5">
                <a:latin typeface="Times New Roman"/>
                <a:cs typeface="Times New Roman"/>
              </a:rPr>
              <a:t>create code that is easier to  </a:t>
            </a:r>
            <a:r>
              <a:rPr dirty="0" sz="1300" spc="10">
                <a:latin typeface="Times New Roman"/>
                <a:cs typeface="Times New Roman"/>
              </a:rPr>
              <a:t>maintain, </a:t>
            </a:r>
            <a:r>
              <a:rPr dirty="0" sz="1300" spc="5">
                <a:latin typeface="Times New Roman"/>
                <a:cs typeface="Times New Roman"/>
              </a:rPr>
              <a:t>particularly </a:t>
            </a:r>
            <a:r>
              <a:rPr dirty="0" sz="1300" spc="10">
                <a:latin typeface="Times New Roman"/>
                <a:cs typeface="Times New Roman"/>
              </a:rPr>
              <a:t>when </a:t>
            </a:r>
            <a:r>
              <a:rPr dirty="0" sz="1300" spc="5">
                <a:latin typeface="Times New Roman"/>
                <a:cs typeface="Times New Roman"/>
              </a:rPr>
              <a:t>the business rules change. In addition, keeping the </a:t>
            </a:r>
            <a:r>
              <a:rPr dirty="0" sz="1300" spc="10">
                <a:latin typeface="Times New Roman"/>
                <a:cs typeface="Times New Roman"/>
              </a:rPr>
              <a:t>SQL </a:t>
            </a:r>
            <a:r>
              <a:rPr dirty="0" sz="1300" spc="5">
                <a:latin typeface="Times New Roman"/>
                <a:cs typeface="Times New Roman"/>
              </a:rPr>
              <a:t>logic  simple and free of complex business logic </a:t>
            </a:r>
            <a:r>
              <a:rPr dirty="0" sz="1300" spc="10">
                <a:latin typeface="Times New Roman"/>
                <a:cs typeface="Times New Roman"/>
              </a:rPr>
              <a:t>can </a:t>
            </a:r>
            <a:r>
              <a:rPr dirty="0" sz="1300" spc="5">
                <a:latin typeface="Times New Roman"/>
                <a:cs typeface="Times New Roman"/>
              </a:rPr>
              <a:t>benefit from the </a:t>
            </a:r>
            <a:r>
              <a:rPr dirty="0" sz="1300" spc="10">
                <a:latin typeface="Times New Roman"/>
                <a:cs typeface="Times New Roman"/>
              </a:rPr>
              <a:t>work </a:t>
            </a:r>
            <a:r>
              <a:rPr dirty="0" sz="1300" spc="5">
                <a:latin typeface="Times New Roman"/>
                <a:cs typeface="Times New Roman"/>
              </a:rPr>
              <a:t>of Oracle Database  Optimizer, which </a:t>
            </a:r>
            <a:r>
              <a:rPr dirty="0" sz="1300" spc="10">
                <a:latin typeface="Times New Roman"/>
                <a:cs typeface="Times New Roman"/>
              </a:rPr>
              <a:t>can </a:t>
            </a:r>
            <a:r>
              <a:rPr dirty="0" sz="1300" spc="5">
                <a:latin typeface="Times New Roman"/>
                <a:cs typeface="Times New Roman"/>
              </a:rPr>
              <a:t>reuse parsed </a:t>
            </a:r>
            <a:r>
              <a:rPr dirty="0" sz="1300" spc="10">
                <a:latin typeface="Times New Roman"/>
                <a:cs typeface="Times New Roman"/>
              </a:rPr>
              <a:t>SQL </a:t>
            </a:r>
            <a:r>
              <a:rPr dirty="0" sz="1300" spc="5">
                <a:latin typeface="Times New Roman"/>
                <a:cs typeface="Times New Roman"/>
              </a:rPr>
              <a:t>statements for better use of </a:t>
            </a:r>
            <a:r>
              <a:rPr dirty="0" sz="1300">
                <a:latin typeface="Times New Roman"/>
                <a:cs typeface="Times New Roman"/>
              </a:rPr>
              <a:t>server-side</a:t>
            </a:r>
            <a:r>
              <a:rPr dirty="0" sz="1300" spc="170">
                <a:latin typeface="Times New Roman"/>
                <a:cs typeface="Times New Roman"/>
              </a:rPr>
              <a:t> </a:t>
            </a:r>
            <a:r>
              <a:rPr dirty="0" sz="1300" spc="5">
                <a:latin typeface="Times New Roman"/>
                <a:cs typeface="Times New Roman"/>
              </a:rPr>
              <a:t>resources.</a:t>
            </a:r>
            <a:endParaRPr sz="1300">
              <a:latin typeface="Times New Roman"/>
              <a:cs typeface="Times New Roman"/>
            </a:endParaRPr>
          </a:p>
        </p:txBody>
      </p:sp>
      <p:sp>
        <p:nvSpPr>
          <p:cNvPr id="29" name="object 2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4</a:t>
            </a:r>
            <a:r>
              <a:rPr dirty="0" sz="800" spc="-204">
                <a:latin typeface="Garuda"/>
                <a:cs typeface="Garuda"/>
              </a:rPr>
              <a:t>t</a:t>
            </a:r>
            <a:endParaRPr sz="800">
              <a:latin typeface="Garuda"/>
              <a:cs typeface="Garuda"/>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07390" y="412191"/>
            <a:ext cx="6344920" cy="1340485"/>
          </a:xfrm>
          <a:prstGeom prst="rect">
            <a:avLst/>
          </a:prstGeom>
        </p:spPr>
        <p:txBody>
          <a:bodyPr wrap="square" lIns="0" tIns="63500" rIns="0" bIns="0" rtlCol="0" vert="horz">
            <a:spAutoFit/>
          </a:bodyPr>
          <a:lstStyle/>
          <a:p>
            <a:pPr marL="12700">
              <a:lnSpc>
                <a:spcPct val="100000"/>
              </a:lnSpc>
              <a:spcBef>
                <a:spcPts val="500"/>
              </a:spcBef>
            </a:pPr>
            <a:r>
              <a:rPr dirty="0" sz="1300" b="1">
                <a:latin typeface="Courier New"/>
                <a:cs typeface="Courier New"/>
              </a:rPr>
              <a:t>LOB</a:t>
            </a:r>
            <a:r>
              <a:rPr dirty="0" sz="1300" b="1">
                <a:latin typeface="Arial"/>
                <a:cs typeface="Arial"/>
              </a:rPr>
              <a:t>: </a:t>
            </a:r>
            <a:r>
              <a:rPr dirty="0" sz="1300" spc="-5" b="1">
                <a:latin typeface="Arial"/>
                <a:cs typeface="Arial"/>
              </a:rPr>
              <a:t>Overview</a:t>
            </a:r>
            <a:r>
              <a:rPr dirty="0" sz="1300" spc="10" b="1">
                <a:latin typeface="Arial"/>
                <a:cs typeface="Arial"/>
              </a:rPr>
              <a:t> </a:t>
            </a:r>
            <a:r>
              <a:rPr dirty="0" sz="1300" spc="-5" b="1">
                <a:latin typeface="Arial"/>
                <a:cs typeface="Arial"/>
              </a:rPr>
              <a:t>(continued)</a:t>
            </a:r>
            <a:endParaRPr sz="1300">
              <a:latin typeface="Arial"/>
              <a:cs typeface="Arial"/>
            </a:endParaRPr>
          </a:p>
          <a:p>
            <a:pPr marL="136525" marR="5080">
              <a:lnSpc>
                <a:spcPct val="102099"/>
              </a:lnSpc>
              <a:spcBef>
                <a:spcPts val="370"/>
              </a:spcBef>
            </a:pPr>
            <a:r>
              <a:rPr dirty="0" sz="1300">
                <a:latin typeface="Times New Roman"/>
                <a:cs typeface="Times New Roman"/>
              </a:rPr>
              <a:t>Oracle Database 10</a:t>
            </a:r>
            <a:r>
              <a:rPr dirty="0" sz="1300" i="1">
                <a:latin typeface="Times New Roman"/>
                <a:cs typeface="Times New Roman"/>
              </a:rPr>
              <a:t>g </a:t>
            </a:r>
            <a:r>
              <a:rPr dirty="0" sz="1300">
                <a:latin typeface="Times New Roman"/>
                <a:cs typeface="Times New Roman"/>
              </a:rPr>
              <a:t>performs implicit conversion between </a:t>
            </a:r>
            <a:r>
              <a:rPr dirty="0" sz="1300">
                <a:latin typeface="Courier New"/>
                <a:cs typeface="Courier New"/>
              </a:rPr>
              <a:t>CLOB </a:t>
            </a:r>
            <a:r>
              <a:rPr dirty="0" sz="1300">
                <a:latin typeface="Times New Roman"/>
                <a:cs typeface="Times New Roman"/>
              </a:rPr>
              <a:t>and </a:t>
            </a:r>
            <a:r>
              <a:rPr dirty="0" sz="1300">
                <a:latin typeface="Courier New"/>
                <a:cs typeface="Courier New"/>
              </a:rPr>
              <a:t>VARCHAR2 </a:t>
            </a:r>
            <a:r>
              <a:rPr dirty="0" sz="1300">
                <a:latin typeface="Times New Roman"/>
                <a:cs typeface="Times New Roman"/>
              </a:rPr>
              <a:t>data  types. The other implicit conversions between </a:t>
            </a:r>
            <a:r>
              <a:rPr dirty="0" sz="1300">
                <a:latin typeface="Courier New"/>
                <a:cs typeface="Courier New"/>
              </a:rPr>
              <a:t>LOB</a:t>
            </a:r>
            <a:r>
              <a:rPr dirty="0" sz="1300">
                <a:latin typeface="Times New Roman"/>
                <a:cs typeface="Times New Roman"/>
              </a:rPr>
              <a:t>s are not possible. </a:t>
            </a:r>
            <a:r>
              <a:rPr dirty="0" sz="1300" spc="-5">
                <a:latin typeface="Times New Roman"/>
                <a:cs typeface="Times New Roman"/>
              </a:rPr>
              <a:t>For </a:t>
            </a:r>
            <a:r>
              <a:rPr dirty="0" sz="1300">
                <a:latin typeface="Times New Roman"/>
                <a:cs typeface="Times New Roman"/>
              </a:rPr>
              <a:t>example, if the  user</a:t>
            </a:r>
            <a:r>
              <a:rPr dirty="0" sz="1300" spc="10">
                <a:latin typeface="Times New Roman"/>
                <a:cs typeface="Times New Roman"/>
              </a:rPr>
              <a:t> </a:t>
            </a:r>
            <a:r>
              <a:rPr dirty="0" sz="1300">
                <a:latin typeface="Times New Roman"/>
                <a:cs typeface="Times New Roman"/>
              </a:rPr>
              <a:t>creates</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table </a:t>
            </a:r>
            <a:r>
              <a:rPr dirty="0" sz="1300">
                <a:latin typeface="Courier New"/>
                <a:cs typeface="Courier New"/>
              </a:rPr>
              <a:t>T</a:t>
            </a:r>
            <a:r>
              <a:rPr dirty="0" sz="1300" spc="-445">
                <a:latin typeface="Courier New"/>
                <a:cs typeface="Courier New"/>
              </a:rPr>
              <a:t> </a:t>
            </a:r>
            <a:r>
              <a:rPr dirty="0" sz="1300">
                <a:latin typeface="Times New Roman"/>
                <a:cs typeface="Times New Roman"/>
              </a:rPr>
              <a:t>with</a:t>
            </a:r>
            <a:r>
              <a:rPr dirty="0" sz="1300" spc="15">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and</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table</a:t>
            </a:r>
            <a:r>
              <a:rPr dirty="0" sz="1300" spc="10">
                <a:latin typeface="Times New Roman"/>
                <a:cs typeface="Times New Roman"/>
              </a:rPr>
              <a:t> </a:t>
            </a:r>
            <a:r>
              <a:rPr dirty="0" sz="1300">
                <a:latin typeface="Courier New"/>
                <a:cs typeface="Courier New"/>
              </a:rPr>
              <a:t>S</a:t>
            </a:r>
            <a:r>
              <a:rPr dirty="0" sz="1300" spc="-450">
                <a:latin typeface="Courier New"/>
                <a:cs typeface="Courier New"/>
              </a:rPr>
              <a:t> </a:t>
            </a:r>
            <a:r>
              <a:rPr dirty="0" sz="1300">
                <a:latin typeface="Times New Roman"/>
                <a:cs typeface="Times New Roman"/>
              </a:rPr>
              <a:t>with</a:t>
            </a:r>
            <a:r>
              <a:rPr dirty="0" sz="1300" spc="15">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BLOB</a:t>
            </a:r>
            <a:r>
              <a:rPr dirty="0" sz="1300" spc="-440">
                <a:latin typeface="Courier New"/>
                <a:cs typeface="Courier New"/>
              </a:rPr>
              <a:t> </a:t>
            </a:r>
            <a:r>
              <a:rPr dirty="0" sz="1300">
                <a:latin typeface="Times New Roman"/>
                <a:cs typeface="Times New Roman"/>
              </a:rPr>
              <a:t>column,</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data</a:t>
            </a:r>
            <a:r>
              <a:rPr dirty="0" sz="1300" spc="15">
                <a:latin typeface="Times New Roman"/>
                <a:cs typeface="Times New Roman"/>
              </a:rPr>
              <a:t> </a:t>
            </a:r>
            <a:r>
              <a:rPr dirty="0" sz="1300">
                <a:latin typeface="Times New Roman"/>
                <a:cs typeface="Times New Roman"/>
              </a:rPr>
              <a:t>is not  directly transferable between these two</a:t>
            </a:r>
            <a:r>
              <a:rPr dirty="0" sz="1300" spc="25">
                <a:latin typeface="Times New Roman"/>
                <a:cs typeface="Times New Roman"/>
              </a:rPr>
              <a:t> </a:t>
            </a:r>
            <a:r>
              <a:rPr dirty="0" sz="1300">
                <a:latin typeface="Times New Roman"/>
                <a:cs typeface="Times New Roman"/>
              </a:rPr>
              <a:t>columns.</a:t>
            </a:r>
            <a:endParaRPr sz="1300">
              <a:latin typeface="Times New Roman"/>
              <a:cs typeface="Times New Roman"/>
            </a:endParaRPr>
          </a:p>
          <a:p>
            <a:pPr marL="136525">
              <a:lnSpc>
                <a:spcPct val="100000"/>
              </a:lnSpc>
              <a:spcBef>
                <a:spcPts val="90"/>
              </a:spcBef>
            </a:pPr>
            <a:r>
              <a:rPr dirty="0" sz="1300">
                <a:latin typeface="Courier New"/>
                <a:cs typeface="Courier New"/>
              </a:rPr>
              <a:t>BFILE</a:t>
            </a:r>
            <a:r>
              <a:rPr dirty="0" sz="1300">
                <a:latin typeface="Times New Roman"/>
                <a:cs typeface="Times New Roman"/>
              </a:rPr>
              <a:t>s can be accessed only in read-only mode from an Oracle</a:t>
            </a:r>
            <a:r>
              <a:rPr dirty="0" sz="1300" spc="55">
                <a:latin typeface="Times New Roman"/>
                <a:cs typeface="Times New Roman"/>
              </a:rPr>
              <a:t> </a:t>
            </a:r>
            <a:r>
              <a:rPr dirty="0" sz="1300">
                <a:latin typeface="Times New Roman"/>
                <a:cs typeface="Times New Roman"/>
              </a:rPr>
              <a:t>server.</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6314"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5</a:t>
            </a:r>
            <a:r>
              <a:rPr dirty="0" sz="800" spc="-204">
                <a:latin typeface="Garuda"/>
                <a:cs typeface="Garuda"/>
              </a:rPr>
              <a:t>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558544" y="855980"/>
            <a:ext cx="4613910"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Contrasting </a:t>
            </a:r>
            <a:r>
              <a:rPr dirty="0" sz="2000" spc="-5" b="1">
                <a:latin typeface="Courier New"/>
                <a:cs typeface="Courier New"/>
              </a:rPr>
              <a:t>LONG</a:t>
            </a:r>
            <a:r>
              <a:rPr dirty="0" sz="2000" spc="-665" b="1">
                <a:latin typeface="Courier New"/>
                <a:cs typeface="Courier New"/>
              </a:rPr>
              <a:t> </a:t>
            </a:r>
            <a:r>
              <a:rPr dirty="0" sz="2000" spc="-5" b="1">
                <a:latin typeface="Arial"/>
                <a:cs typeface="Arial"/>
              </a:rPr>
              <a:t>and </a:t>
            </a:r>
            <a:r>
              <a:rPr dirty="0" sz="2000" spc="-5" b="1">
                <a:latin typeface="Courier New"/>
                <a:cs typeface="Courier New"/>
              </a:rPr>
              <a:t>LOB</a:t>
            </a:r>
            <a:r>
              <a:rPr dirty="0" sz="2000" spc="-650" b="1">
                <a:latin typeface="Courier New"/>
                <a:cs typeface="Courier New"/>
              </a:rPr>
              <a:t> </a:t>
            </a:r>
            <a:r>
              <a:rPr dirty="0" sz="2000" spc="-5" b="1">
                <a:latin typeface="Arial"/>
                <a:cs typeface="Arial"/>
              </a:rPr>
              <a:t>Data </a:t>
            </a:r>
            <a:r>
              <a:rPr dirty="0" sz="2000" b="1">
                <a:latin typeface="Arial"/>
                <a:cs typeface="Arial"/>
              </a:rPr>
              <a:t>Types</a:t>
            </a:r>
            <a:endParaRPr sz="2000">
              <a:latin typeface="Arial"/>
              <a:cs typeface="Arial"/>
            </a:endParaRPr>
          </a:p>
        </p:txBody>
      </p:sp>
      <p:graphicFrame>
        <p:nvGraphicFramePr>
          <p:cNvPr id="7" name="object 7"/>
          <p:cNvGraphicFramePr>
            <a:graphicFrameLocks noGrp="1"/>
          </p:cNvGraphicFramePr>
          <p:nvPr/>
        </p:nvGraphicFramePr>
        <p:xfrm>
          <a:off x="1313307" y="1867280"/>
          <a:ext cx="5153025" cy="2188845"/>
        </p:xfrm>
        <a:graphic>
          <a:graphicData uri="http://schemas.openxmlformats.org/drawingml/2006/table">
            <a:tbl>
              <a:tblPr firstRow="1" bandRow="1">
                <a:tableStyleId>{2D5ABB26-0587-4C30-8999-92F81FD0307C}</a:tableStyleId>
              </a:tblPr>
              <a:tblGrid>
                <a:gridCol w="2461260"/>
                <a:gridCol w="2660650"/>
              </a:tblGrid>
              <a:tr h="369570">
                <a:tc>
                  <a:txBody>
                    <a:bodyPr/>
                    <a:lstStyle/>
                    <a:p>
                      <a:pPr marL="76200">
                        <a:lnSpc>
                          <a:spcPct val="100000"/>
                        </a:lnSpc>
                        <a:spcBef>
                          <a:spcPts val="430"/>
                        </a:spcBef>
                      </a:pPr>
                      <a:r>
                        <a:rPr dirty="0" sz="1300" spc="-15" b="1">
                          <a:latin typeface="Courier New"/>
                          <a:cs typeface="Courier New"/>
                        </a:rPr>
                        <a:t>LONG </a:t>
                      </a:r>
                      <a:r>
                        <a:rPr dirty="0" sz="1300" spc="-10" b="1">
                          <a:latin typeface="Arial"/>
                          <a:cs typeface="Arial"/>
                        </a:rPr>
                        <a:t>and </a:t>
                      </a:r>
                      <a:r>
                        <a:rPr dirty="0" sz="1300" spc="-15" b="1">
                          <a:latin typeface="Courier New"/>
                          <a:cs typeface="Courier New"/>
                        </a:rPr>
                        <a:t>LONG</a:t>
                      </a:r>
                      <a:r>
                        <a:rPr dirty="0" sz="1300" spc="-450" b="1">
                          <a:latin typeface="Courier New"/>
                          <a:cs typeface="Courier New"/>
                        </a:rPr>
                        <a:t> </a:t>
                      </a:r>
                      <a:r>
                        <a:rPr dirty="0" sz="1300" spc="-20" b="1">
                          <a:latin typeface="Courier New"/>
                          <a:cs typeface="Courier New"/>
                        </a:rPr>
                        <a:t>RAW</a:t>
                      </a:r>
                      <a:endParaRPr sz="1300">
                        <a:latin typeface="Courier New"/>
                        <a:cs typeface="Courier New"/>
                      </a:endParaRPr>
                    </a:p>
                  </a:txBody>
                  <a:tcPr marL="0" marR="0" marB="0" marT="5461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76200">
                        <a:lnSpc>
                          <a:spcPct val="100000"/>
                        </a:lnSpc>
                        <a:spcBef>
                          <a:spcPts val="430"/>
                        </a:spcBef>
                      </a:pPr>
                      <a:r>
                        <a:rPr dirty="0" sz="1300" spc="-20" b="1">
                          <a:latin typeface="Courier New"/>
                          <a:cs typeface="Courier New"/>
                        </a:rPr>
                        <a:t>LOB</a:t>
                      </a:r>
                      <a:endParaRPr sz="1300">
                        <a:latin typeface="Courier New"/>
                        <a:cs typeface="Courier New"/>
                      </a:endParaRPr>
                    </a:p>
                  </a:txBody>
                  <a:tcPr marL="0" marR="0" marB="0" marT="5461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379475">
                <a:tc>
                  <a:txBody>
                    <a:bodyPr/>
                    <a:lstStyle/>
                    <a:p>
                      <a:pPr marL="76200">
                        <a:lnSpc>
                          <a:spcPct val="100000"/>
                        </a:lnSpc>
                        <a:spcBef>
                          <a:spcPts val="315"/>
                        </a:spcBef>
                      </a:pPr>
                      <a:r>
                        <a:rPr dirty="0" sz="1300" spc="-10" b="1">
                          <a:latin typeface="Arial"/>
                          <a:cs typeface="Arial"/>
                        </a:rPr>
                        <a:t>Single </a:t>
                      </a:r>
                      <a:r>
                        <a:rPr dirty="0" sz="1300" spc="-15" b="1">
                          <a:latin typeface="Courier New"/>
                          <a:cs typeface="Courier New"/>
                        </a:rPr>
                        <a:t>LONG</a:t>
                      </a:r>
                      <a:r>
                        <a:rPr dirty="0" sz="1300" spc="-465" b="1">
                          <a:latin typeface="Courier New"/>
                          <a:cs typeface="Courier New"/>
                        </a:rPr>
                        <a:t> </a:t>
                      </a:r>
                      <a:r>
                        <a:rPr dirty="0" sz="1300" spc="-10" b="1">
                          <a:latin typeface="Arial"/>
                          <a:cs typeface="Arial"/>
                        </a:rPr>
                        <a:t>column per table</a:t>
                      </a:r>
                      <a:endParaRPr sz="1300">
                        <a:latin typeface="Arial"/>
                        <a:cs typeface="Arial"/>
                      </a:endParaRPr>
                    </a:p>
                  </a:txBody>
                  <a:tcPr marL="0" marR="0" marB="0" marT="400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315"/>
                        </a:spcBef>
                      </a:pPr>
                      <a:r>
                        <a:rPr dirty="0" sz="1300" spc="-10" b="1">
                          <a:latin typeface="Arial"/>
                          <a:cs typeface="Arial"/>
                        </a:rPr>
                        <a:t>Multiple </a:t>
                      </a:r>
                      <a:r>
                        <a:rPr dirty="0" sz="1300" spc="-15" b="1">
                          <a:latin typeface="Courier New"/>
                          <a:cs typeface="Courier New"/>
                        </a:rPr>
                        <a:t>LOB</a:t>
                      </a:r>
                      <a:r>
                        <a:rPr dirty="0" sz="1300" spc="-434" b="1">
                          <a:latin typeface="Courier New"/>
                          <a:cs typeface="Courier New"/>
                        </a:rPr>
                        <a:t> </a:t>
                      </a:r>
                      <a:r>
                        <a:rPr dirty="0" sz="1300" spc="-15" b="1">
                          <a:latin typeface="Arial"/>
                          <a:cs typeface="Arial"/>
                        </a:rPr>
                        <a:t>columns </a:t>
                      </a:r>
                      <a:r>
                        <a:rPr dirty="0" sz="1300" spc="-10" b="1">
                          <a:latin typeface="Arial"/>
                          <a:cs typeface="Arial"/>
                        </a:rPr>
                        <a:t>per </a:t>
                      </a:r>
                      <a:r>
                        <a:rPr dirty="0" sz="1300" spc="-5" b="1">
                          <a:latin typeface="Arial"/>
                          <a:cs typeface="Arial"/>
                        </a:rPr>
                        <a:t>table</a:t>
                      </a:r>
                      <a:endParaRPr sz="1300">
                        <a:latin typeface="Arial"/>
                        <a:cs typeface="Arial"/>
                      </a:endParaRPr>
                    </a:p>
                  </a:txBody>
                  <a:tcPr marL="0" marR="0" marB="0" marT="400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338327">
                <a:tc>
                  <a:txBody>
                    <a:bodyPr/>
                    <a:lstStyle/>
                    <a:p>
                      <a:pPr marL="76200">
                        <a:lnSpc>
                          <a:spcPct val="100000"/>
                        </a:lnSpc>
                        <a:spcBef>
                          <a:spcPts val="215"/>
                        </a:spcBef>
                      </a:pPr>
                      <a:r>
                        <a:rPr dirty="0" sz="1300" spc="-10" b="1">
                          <a:latin typeface="Arial"/>
                          <a:cs typeface="Arial"/>
                        </a:rPr>
                        <a:t>Up to 2</a:t>
                      </a:r>
                      <a:r>
                        <a:rPr dirty="0" sz="1300" spc="-20" b="1">
                          <a:latin typeface="Arial"/>
                          <a:cs typeface="Arial"/>
                        </a:rPr>
                        <a:t> </a:t>
                      </a:r>
                      <a:r>
                        <a:rPr dirty="0" sz="1300" spc="-15" b="1">
                          <a:latin typeface="Arial"/>
                          <a:cs typeface="Arial"/>
                        </a:rPr>
                        <a:t>GB</a:t>
                      </a:r>
                      <a:endParaRPr sz="1300">
                        <a:latin typeface="Arial"/>
                        <a:cs typeface="Arial"/>
                      </a:endParaRPr>
                    </a:p>
                  </a:txBody>
                  <a:tcPr marL="0" marR="0" marB="0" marT="273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215"/>
                        </a:spcBef>
                      </a:pPr>
                      <a:r>
                        <a:rPr dirty="0" sz="1300" spc="-10" b="1">
                          <a:latin typeface="Arial"/>
                          <a:cs typeface="Arial"/>
                        </a:rPr>
                        <a:t>Up to 4</a:t>
                      </a:r>
                      <a:r>
                        <a:rPr dirty="0" sz="1300" spc="-20" b="1">
                          <a:latin typeface="Arial"/>
                          <a:cs typeface="Arial"/>
                        </a:rPr>
                        <a:t> </a:t>
                      </a:r>
                      <a:r>
                        <a:rPr dirty="0" sz="1300" spc="-15" b="1">
                          <a:latin typeface="Arial"/>
                          <a:cs typeface="Arial"/>
                        </a:rPr>
                        <a:t>GB</a:t>
                      </a:r>
                      <a:endParaRPr sz="1300">
                        <a:latin typeface="Arial"/>
                        <a:cs typeface="Arial"/>
                      </a:endParaRPr>
                    </a:p>
                  </a:txBody>
                  <a:tcPr marL="0" marR="0" marB="0" marT="2730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1187">
                <a:tc>
                  <a:txBody>
                    <a:bodyPr/>
                    <a:lstStyle/>
                    <a:p>
                      <a:pPr marL="76200">
                        <a:lnSpc>
                          <a:spcPct val="100000"/>
                        </a:lnSpc>
                        <a:spcBef>
                          <a:spcPts val="240"/>
                        </a:spcBef>
                      </a:pPr>
                      <a:r>
                        <a:rPr dirty="0" sz="1300" spc="-15" b="1">
                          <a:latin typeface="Courier New"/>
                          <a:cs typeface="Courier New"/>
                        </a:rPr>
                        <a:t>SELECT</a:t>
                      </a:r>
                      <a:r>
                        <a:rPr dirty="0" sz="1300" spc="-425" b="1">
                          <a:latin typeface="Courier New"/>
                          <a:cs typeface="Courier New"/>
                        </a:rPr>
                        <a:t> </a:t>
                      </a:r>
                      <a:r>
                        <a:rPr dirty="0" sz="1300" spc="-10" b="1">
                          <a:latin typeface="Arial"/>
                          <a:cs typeface="Arial"/>
                        </a:rPr>
                        <a:t>returns data</a:t>
                      </a:r>
                      <a:endParaRPr sz="1300">
                        <a:latin typeface="Arial"/>
                        <a:cs typeface="Arial"/>
                      </a:endParaRPr>
                    </a:p>
                  </a:txBody>
                  <a:tcPr marL="0" marR="0" marB="0" marT="3048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240"/>
                        </a:spcBef>
                      </a:pPr>
                      <a:r>
                        <a:rPr dirty="0" sz="1300" spc="-15" b="1">
                          <a:latin typeface="Courier New"/>
                          <a:cs typeface="Courier New"/>
                        </a:rPr>
                        <a:t>SELECT</a:t>
                      </a:r>
                      <a:r>
                        <a:rPr dirty="0" sz="1300" spc="-420" b="1">
                          <a:latin typeface="Courier New"/>
                          <a:cs typeface="Courier New"/>
                        </a:rPr>
                        <a:t> </a:t>
                      </a:r>
                      <a:r>
                        <a:rPr dirty="0" sz="1300" spc="-10" b="1">
                          <a:latin typeface="Arial"/>
                          <a:cs typeface="Arial"/>
                        </a:rPr>
                        <a:t>returns locator</a:t>
                      </a:r>
                      <a:endParaRPr sz="1300">
                        <a:latin typeface="Arial"/>
                        <a:cs typeface="Arial"/>
                      </a:endParaRPr>
                    </a:p>
                  </a:txBody>
                  <a:tcPr marL="0" marR="0" marB="0" marT="3048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61188">
                <a:tc>
                  <a:txBody>
                    <a:bodyPr/>
                    <a:lstStyle/>
                    <a:p>
                      <a:pPr marL="76200">
                        <a:lnSpc>
                          <a:spcPct val="100000"/>
                        </a:lnSpc>
                        <a:spcBef>
                          <a:spcPts val="290"/>
                        </a:spcBef>
                      </a:pPr>
                      <a:r>
                        <a:rPr dirty="0" sz="1300" spc="-10" b="1">
                          <a:latin typeface="Arial"/>
                          <a:cs typeface="Arial"/>
                        </a:rPr>
                        <a:t>Data stored</a:t>
                      </a:r>
                      <a:r>
                        <a:rPr dirty="0" sz="1300" spc="-20" b="1">
                          <a:latin typeface="Arial"/>
                          <a:cs typeface="Arial"/>
                        </a:rPr>
                        <a:t> </a:t>
                      </a:r>
                      <a:r>
                        <a:rPr dirty="0" sz="1300" spc="-10" b="1">
                          <a:latin typeface="Arial"/>
                          <a:cs typeface="Arial"/>
                        </a:rPr>
                        <a:t>in-line</a:t>
                      </a:r>
                      <a:endParaRPr sz="1300">
                        <a:latin typeface="Arial"/>
                        <a:cs typeface="Arial"/>
                      </a:endParaRPr>
                    </a:p>
                  </a:txBody>
                  <a:tcPr marL="0" marR="0" marB="0" marT="368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290"/>
                        </a:spcBef>
                      </a:pPr>
                      <a:r>
                        <a:rPr dirty="0" sz="1300" spc="-10" b="1">
                          <a:latin typeface="Arial"/>
                          <a:cs typeface="Arial"/>
                        </a:rPr>
                        <a:t>Data stored in-line or</a:t>
                      </a:r>
                      <a:r>
                        <a:rPr dirty="0" sz="1300" spc="-40" b="1">
                          <a:latin typeface="Arial"/>
                          <a:cs typeface="Arial"/>
                        </a:rPr>
                        <a:t> </a:t>
                      </a:r>
                      <a:r>
                        <a:rPr dirty="0" sz="1300" spc="-10" b="1">
                          <a:latin typeface="Arial"/>
                          <a:cs typeface="Arial"/>
                        </a:rPr>
                        <a:t>out-of-line</a:t>
                      </a:r>
                      <a:endParaRPr sz="1300">
                        <a:latin typeface="Arial"/>
                        <a:cs typeface="Arial"/>
                      </a:endParaRPr>
                    </a:p>
                  </a:txBody>
                  <a:tcPr marL="0" marR="0" marB="0" marT="368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358140">
                <a:tc>
                  <a:txBody>
                    <a:bodyPr/>
                    <a:lstStyle/>
                    <a:p>
                      <a:pPr marL="76200">
                        <a:lnSpc>
                          <a:spcPct val="100000"/>
                        </a:lnSpc>
                        <a:spcBef>
                          <a:spcPts val="235"/>
                        </a:spcBef>
                      </a:pPr>
                      <a:r>
                        <a:rPr dirty="0" sz="1300" spc="-10" b="1">
                          <a:latin typeface="Arial"/>
                          <a:cs typeface="Arial"/>
                        </a:rPr>
                        <a:t>Sequential access to</a:t>
                      </a:r>
                      <a:r>
                        <a:rPr dirty="0" sz="1300" spc="-15" b="1">
                          <a:latin typeface="Arial"/>
                          <a:cs typeface="Arial"/>
                        </a:rPr>
                        <a:t> data</a:t>
                      </a:r>
                      <a:endParaRPr sz="1300">
                        <a:latin typeface="Arial"/>
                        <a:cs typeface="Arial"/>
                      </a:endParaRPr>
                    </a:p>
                  </a:txBody>
                  <a:tcPr marL="0" marR="0" marB="0" marT="298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a:lnSpc>
                          <a:spcPct val="100000"/>
                        </a:lnSpc>
                        <a:spcBef>
                          <a:spcPts val="235"/>
                        </a:spcBef>
                      </a:pPr>
                      <a:r>
                        <a:rPr dirty="0" sz="1300" spc="-15" b="1">
                          <a:latin typeface="Arial"/>
                          <a:cs typeface="Arial"/>
                        </a:rPr>
                        <a:t>Random </a:t>
                      </a:r>
                      <a:r>
                        <a:rPr dirty="0" sz="1300" spc="-10" b="1">
                          <a:latin typeface="Arial"/>
                          <a:cs typeface="Arial"/>
                        </a:rPr>
                        <a:t>access to</a:t>
                      </a:r>
                      <a:r>
                        <a:rPr dirty="0" sz="1300" spc="-15" b="1">
                          <a:latin typeface="Arial"/>
                          <a:cs typeface="Arial"/>
                        </a:rPr>
                        <a:t> data</a:t>
                      </a:r>
                      <a:endParaRPr sz="1300">
                        <a:latin typeface="Arial"/>
                        <a:cs typeface="Arial"/>
                      </a:endParaRPr>
                    </a:p>
                  </a:txBody>
                  <a:tcPr marL="0" marR="0" marB="0" marT="298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707390" y="5593029"/>
            <a:ext cx="6313805" cy="3952240"/>
          </a:xfrm>
          <a:prstGeom prst="rect">
            <a:avLst/>
          </a:prstGeom>
        </p:spPr>
        <p:txBody>
          <a:bodyPr wrap="square" lIns="0" tIns="63500" rIns="0" bIns="0" rtlCol="0" vert="horz">
            <a:spAutoFit/>
          </a:bodyPr>
          <a:lstStyle/>
          <a:p>
            <a:pPr marL="12700">
              <a:lnSpc>
                <a:spcPct val="100000"/>
              </a:lnSpc>
              <a:spcBef>
                <a:spcPts val="500"/>
              </a:spcBef>
            </a:pPr>
            <a:r>
              <a:rPr dirty="0" sz="1300" b="1">
                <a:latin typeface="Courier New"/>
                <a:cs typeface="Courier New"/>
              </a:rPr>
              <a:t>LONG</a:t>
            </a:r>
            <a:r>
              <a:rPr dirty="0" sz="1300" spc="-420" b="1">
                <a:latin typeface="Courier New"/>
                <a:cs typeface="Courier New"/>
              </a:rPr>
              <a:t> </a:t>
            </a:r>
            <a:r>
              <a:rPr dirty="0" sz="1300" b="1">
                <a:latin typeface="Arial"/>
                <a:cs typeface="Arial"/>
              </a:rPr>
              <a:t>and</a:t>
            </a:r>
            <a:r>
              <a:rPr dirty="0" sz="1300" spc="5" b="1">
                <a:latin typeface="Arial"/>
                <a:cs typeface="Arial"/>
              </a:rPr>
              <a:t> </a:t>
            </a:r>
            <a:r>
              <a:rPr dirty="0" sz="1300" b="1">
                <a:latin typeface="Courier New"/>
                <a:cs typeface="Courier New"/>
              </a:rPr>
              <a:t>LOB</a:t>
            </a:r>
            <a:r>
              <a:rPr dirty="0" sz="1300" spc="-415" b="1">
                <a:latin typeface="Courier New"/>
                <a:cs typeface="Courier New"/>
              </a:rPr>
              <a:t> </a:t>
            </a:r>
            <a:r>
              <a:rPr dirty="0" sz="1300" b="1">
                <a:latin typeface="Arial"/>
                <a:cs typeface="Arial"/>
              </a:rPr>
              <a:t>Data </a:t>
            </a:r>
            <a:r>
              <a:rPr dirty="0" sz="1300" spc="-5" b="1">
                <a:latin typeface="Arial"/>
                <a:cs typeface="Arial"/>
              </a:rPr>
              <a:t>Types</a:t>
            </a:r>
            <a:endParaRPr sz="1300">
              <a:latin typeface="Arial"/>
              <a:cs typeface="Arial"/>
            </a:endParaRPr>
          </a:p>
          <a:p>
            <a:pPr marL="136525" marR="5080">
              <a:lnSpc>
                <a:spcPct val="100299"/>
              </a:lnSpc>
              <a:spcBef>
                <a:spcPts val="395"/>
              </a:spcBef>
            </a:pPr>
            <a:r>
              <a:rPr dirty="0" sz="1300">
                <a:latin typeface="Courier New"/>
                <a:cs typeface="Courier New"/>
              </a:rPr>
              <a:t>LONG</a:t>
            </a:r>
            <a:r>
              <a:rPr dirty="0" sz="1300" spc="-445">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Courier New"/>
                <a:cs typeface="Courier New"/>
              </a:rPr>
              <a:t>RAW</a:t>
            </a:r>
            <a:r>
              <a:rPr dirty="0" sz="1300" spc="-434">
                <a:latin typeface="Courier New"/>
                <a:cs typeface="Courier New"/>
              </a:rPr>
              <a:t> </a:t>
            </a:r>
            <a:r>
              <a:rPr dirty="0" sz="1300">
                <a:latin typeface="Times New Roman"/>
                <a:cs typeface="Times New Roman"/>
              </a:rPr>
              <a:t>data</a:t>
            </a:r>
            <a:r>
              <a:rPr dirty="0" sz="1300" spc="10">
                <a:latin typeface="Times New Roman"/>
                <a:cs typeface="Times New Roman"/>
              </a:rPr>
              <a:t> </a:t>
            </a:r>
            <a:r>
              <a:rPr dirty="0" sz="1300">
                <a:latin typeface="Times New Roman"/>
                <a:cs typeface="Times New Roman"/>
              </a:rPr>
              <a:t>types</a:t>
            </a:r>
            <a:r>
              <a:rPr dirty="0" sz="1300" spc="10">
                <a:latin typeface="Times New Roman"/>
                <a:cs typeface="Times New Roman"/>
              </a:rPr>
              <a:t> </a:t>
            </a:r>
            <a:r>
              <a:rPr dirty="0" sz="1300">
                <a:latin typeface="Times New Roman"/>
                <a:cs typeface="Times New Roman"/>
              </a:rPr>
              <a:t>were</a:t>
            </a:r>
            <a:r>
              <a:rPr dirty="0" sz="1300" spc="10">
                <a:latin typeface="Times New Roman"/>
                <a:cs typeface="Times New Roman"/>
              </a:rPr>
              <a:t> </a:t>
            </a:r>
            <a:r>
              <a:rPr dirty="0" sz="1300">
                <a:latin typeface="Times New Roman"/>
                <a:cs typeface="Times New Roman"/>
              </a:rPr>
              <a:t>previously</a:t>
            </a:r>
            <a:r>
              <a:rPr dirty="0" sz="1300" spc="10">
                <a:latin typeface="Times New Roman"/>
                <a:cs typeface="Times New Roman"/>
              </a:rPr>
              <a:t> </a:t>
            </a:r>
            <a:r>
              <a:rPr dirty="0" sz="1300">
                <a:latin typeface="Times New Roman"/>
                <a:cs typeface="Times New Roman"/>
              </a:rPr>
              <a:t>used</a:t>
            </a:r>
            <a:r>
              <a:rPr dirty="0" sz="1300" spc="10">
                <a:latin typeface="Times New Roman"/>
                <a:cs typeface="Times New Roman"/>
              </a:rPr>
              <a:t>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unstructured</a:t>
            </a:r>
            <a:r>
              <a:rPr dirty="0" sz="1300" spc="5">
                <a:latin typeface="Times New Roman"/>
                <a:cs typeface="Times New Roman"/>
              </a:rPr>
              <a:t> </a:t>
            </a:r>
            <a:r>
              <a:rPr dirty="0" sz="1300">
                <a:latin typeface="Times New Roman"/>
                <a:cs typeface="Times New Roman"/>
              </a:rPr>
              <a:t>data</a:t>
            </a:r>
            <a:r>
              <a:rPr dirty="0" sz="1300" spc="10">
                <a:latin typeface="Times New Roman"/>
                <a:cs typeface="Times New Roman"/>
              </a:rPr>
              <a:t> </a:t>
            </a:r>
            <a:r>
              <a:rPr dirty="0" sz="1300">
                <a:latin typeface="Times New Roman"/>
                <a:cs typeface="Times New Roman"/>
              </a:rPr>
              <a:t>such</a:t>
            </a:r>
            <a:r>
              <a:rPr dirty="0" sz="1300" spc="10">
                <a:latin typeface="Times New Roman"/>
                <a:cs typeface="Times New Roman"/>
              </a:rPr>
              <a:t> </a:t>
            </a:r>
            <a:r>
              <a:rPr dirty="0" sz="1300">
                <a:latin typeface="Times New Roman"/>
                <a:cs typeface="Times New Roman"/>
              </a:rPr>
              <a:t>as</a:t>
            </a:r>
            <a:r>
              <a:rPr dirty="0" sz="1300" spc="10">
                <a:latin typeface="Times New Roman"/>
                <a:cs typeface="Times New Roman"/>
              </a:rPr>
              <a:t> </a:t>
            </a:r>
            <a:r>
              <a:rPr dirty="0" sz="1300">
                <a:latin typeface="Times New Roman"/>
                <a:cs typeface="Times New Roman"/>
              </a:rPr>
              <a:t>binary  images, documents, or geographical information. These data types are superseded by the  </a:t>
            </a:r>
            <a:r>
              <a:rPr dirty="0" sz="1300">
                <a:latin typeface="Courier New"/>
                <a:cs typeface="Courier New"/>
              </a:rPr>
              <a:t>LOB </a:t>
            </a:r>
            <a:r>
              <a:rPr dirty="0" sz="1300">
                <a:latin typeface="Times New Roman"/>
                <a:cs typeface="Times New Roman"/>
              </a:rPr>
              <a:t>data types. Oracle Database </a:t>
            </a:r>
            <a:r>
              <a:rPr dirty="0" sz="1300" spc="5">
                <a:latin typeface="Times New Roman"/>
                <a:cs typeface="Times New Roman"/>
              </a:rPr>
              <a:t>10</a:t>
            </a:r>
            <a:r>
              <a:rPr dirty="0" sz="1300" spc="5" i="1">
                <a:latin typeface="Times New Roman"/>
                <a:cs typeface="Times New Roman"/>
              </a:rPr>
              <a:t>g </a:t>
            </a:r>
            <a:r>
              <a:rPr dirty="0" sz="1300">
                <a:latin typeface="Times New Roman"/>
                <a:cs typeface="Times New Roman"/>
              </a:rPr>
              <a:t>provides a </a:t>
            </a:r>
            <a:r>
              <a:rPr dirty="0" sz="1300">
                <a:latin typeface="Courier New"/>
                <a:cs typeface="Courier New"/>
              </a:rPr>
              <a:t>LONG</a:t>
            </a:r>
            <a:r>
              <a:rPr dirty="0" sz="1300">
                <a:latin typeface="Times New Roman"/>
                <a:cs typeface="Times New Roman"/>
              </a:rPr>
              <a:t>-to-</a:t>
            </a:r>
            <a:r>
              <a:rPr dirty="0" sz="1300">
                <a:latin typeface="Courier New"/>
                <a:cs typeface="Courier New"/>
              </a:rPr>
              <a:t>LOB </a:t>
            </a:r>
            <a:r>
              <a:rPr dirty="0" sz="1300">
                <a:latin typeface="Times New Roman"/>
                <a:cs typeface="Times New Roman"/>
              </a:rPr>
              <a:t>application programming  interface</a:t>
            </a:r>
            <a:r>
              <a:rPr dirty="0" sz="1300" spc="10">
                <a:latin typeface="Times New Roman"/>
                <a:cs typeface="Times New Roman"/>
              </a:rPr>
              <a:t> </a:t>
            </a:r>
            <a:r>
              <a:rPr dirty="0" sz="1300">
                <a:latin typeface="Times New Roman"/>
                <a:cs typeface="Times New Roman"/>
              </a:rPr>
              <a:t>(API)</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migrate</a:t>
            </a:r>
            <a:r>
              <a:rPr dirty="0" sz="1300" spc="15">
                <a:latin typeface="Times New Roman"/>
                <a:cs typeface="Times New Roman"/>
              </a:rPr>
              <a:t> </a:t>
            </a:r>
            <a:r>
              <a:rPr dirty="0" sz="1300">
                <a:latin typeface="Times New Roman"/>
                <a:cs typeface="Times New Roman"/>
              </a:rPr>
              <a:t>from</a:t>
            </a:r>
            <a:r>
              <a:rPr dirty="0" sz="1300" spc="-5">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Times New Roman"/>
                <a:cs typeface="Times New Roman"/>
              </a:rPr>
              <a:t>columns</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columns.</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following</a:t>
            </a:r>
            <a:r>
              <a:rPr dirty="0" sz="1300" spc="15">
                <a:latin typeface="Times New Roman"/>
                <a:cs typeface="Times New Roman"/>
              </a:rPr>
              <a:t> </a:t>
            </a:r>
            <a:r>
              <a:rPr dirty="0" sz="1300">
                <a:latin typeface="Times New Roman"/>
                <a:cs typeface="Times New Roman"/>
              </a:rPr>
              <a:t>bulleted</a:t>
            </a:r>
            <a:r>
              <a:rPr dirty="0" sz="1300" spc="15">
                <a:latin typeface="Times New Roman"/>
                <a:cs typeface="Times New Roman"/>
              </a:rPr>
              <a:t> </a:t>
            </a:r>
            <a:r>
              <a:rPr dirty="0" sz="1300">
                <a:latin typeface="Times New Roman"/>
                <a:cs typeface="Times New Roman"/>
              </a:rPr>
              <a:t>list  compares</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functionality</a:t>
            </a:r>
            <a:r>
              <a:rPr dirty="0" sz="1300" spc="10">
                <a:latin typeface="Times New Roman"/>
                <a:cs typeface="Times New Roman"/>
              </a:rPr>
              <a:t> </a:t>
            </a:r>
            <a:r>
              <a:rPr dirty="0" sz="1300">
                <a:latin typeface="Times New Roman"/>
                <a:cs typeface="Times New Roman"/>
              </a:rPr>
              <a:t>with</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older</a:t>
            </a:r>
            <a:r>
              <a:rPr dirty="0" sz="1300" spc="10">
                <a:latin typeface="Times New Roman"/>
                <a:cs typeface="Times New Roman"/>
              </a:rPr>
              <a:t> </a:t>
            </a:r>
            <a:r>
              <a:rPr dirty="0" sz="1300">
                <a:latin typeface="Times New Roman"/>
                <a:cs typeface="Times New Roman"/>
              </a:rPr>
              <a:t>types,</a:t>
            </a:r>
            <a:r>
              <a:rPr dirty="0" sz="1300" spc="10">
                <a:latin typeface="Times New Roman"/>
                <a:cs typeface="Times New Roman"/>
              </a:rPr>
              <a:t> </a:t>
            </a:r>
            <a:r>
              <a:rPr dirty="0" sz="1300">
                <a:latin typeface="Times New Roman"/>
                <a:cs typeface="Times New Roman"/>
              </a:rPr>
              <a:t>where</a:t>
            </a:r>
            <a:r>
              <a:rPr dirty="0" sz="1300" spc="15">
                <a:latin typeface="Times New Roman"/>
                <a:cs typeface="Times New Roman"/>
              </a:rPr>
              <a:t> </a:t>
            </a:r>
            <a:r>
              <a:rPr dirty="0" sz="1300">
                <a:latin typeface="Courier New"/>
                <a:cs typeface="Courier New"/>
              </a:rPr>
              <a:t>LONG</a:t>
            </a:r>
            <a:r>
              <a:rPr dirty="0" sz="1300">
                <a:latin typeface="Times New Roman"/>
                <a:cs typeface="Times New Roman"/>
              </a:rPr>
              <a:t>s</a:t>
            </a:r>
            <a:r>
              <a:rPr dirty="0" sz="1300" spc="10">
                <a:latin typeface="Times New Roman"/>
                <a:cs typeface="Times New Roman"/>
              </a:rPr>
              <a:t> </a:t>
            </a:r>
            <a:r>
              <a:rPr dirty="0" sz="1300">
                <a:latin typeface="Times New Roman"/>
                <a:cs typeface="Times New Roman"/>
              </a:rPr>
              <a:t>refer</a:t>
            </a:r>
            <a:r>
              <a:rPr dirty="0" sz="1300" spc="20">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LONG  RAW</a:t>
            </a:r>
            <a:r>
              <a:rPr dirty="0" sz="1300">
                <a:latin typeface="Times New Roman"/>
                <a:cs typeface="Times New Roman"/>
              </a:rPr>
              <a:t>, and </a:t>
            </a:r>
            <a:r>
              <a:rPr dirty="0" sz="1300">
                <a:latin typeface="Courier New"/>
                <a:cs typeface="Courier New"/>
              </a:rPr>
              <a:t>LOB</a:t>
            </a:r>
            <a:r>
              <a:rPr dirty="0" sz="1300">
                <a:latin typeface="Times New Roman"/>
                <a:cs typeface="Times New Roman"/>
              </a:rPr>
              <a:t>s refer to all </a:t>
            </a:r>
            <a:r>
              <a:rPr dirty="0" sz="1300">
                <a:latin typeface="Courier New"/>
                <a:cs typeface="Courier New"/>
              </a:rPr>
              <a:t>LOB</a:t>
            </a:r>
            <a:r>
              <a:rPr dirty="0" sz="1300" spc="-425">
                <a:latin typeface="Courier New"/>
                <a:cs typeface="Courier New"/>
              </a:rPr>
              <a:t> </a:t>
            </a:r>
            <a:r>
              <a:rPr dirty="0" sz="1300">
                <a:latin typeface="Times New Roman"/>
                <a:cs typeface="Times New Roman"/>
              </a:rPr>
              <a:t>data types:</a:t>
            </a:r>
            <a:endParaRPr sz="1300">
              <a:latin typeface="Times New Roman"/>
              <a:cs typeface="Times New Roman"/>
            </a:endParaRPr>
          </a:p>
          <a:p>
            <a:pPr marL="509905" marR="217804" indent="-248920">
              <a:lnSpc>
                <a:spcPct val="100000"/>
              </a:lnSpc>
              <a:spcBef>
                <a:spcPts val="5"/>
              </a:spcBef>
              <a:buChar char="•"/>
              <a:tabLst>
                <a:tab pos="509270" algn="l"/>
                <a:tab pos="510540" algn="l"/>
              </a:tabLst>
            </a:pPr>
            <a:r>
              <a:rPr dirty="0" sz="1300" spc="5">
                <a:latin typeface="Times New Roman"/>
                <a:cs typeface="Times New Roman"/>
              </a:rPr>
              <a:t>A </a:t>
            </a:r>
            <a:r>
              <a:rPr dirty="0" sz="1300">
                <a:latin typeface="Times New Roman"/>
                <a:cs typeface="Times New Roman"/>
              </a:rPr>
              <a:t>table can have multiple </a:t>
            </a:r>
            <a:r>
              <a:rPr dirty="0" sz="1300">
                <a:latin typeface="Courier New"/>
                <a:cs typeface="Courier New"/>
              </a:rPr>
              <a:t>LOB</a:t>
            </a:r>
            <a:r>
              <a:rPr dirty="0" sz="1300" spc="-315">
                <a:latin typeface="Courier New"/>
                <a:cs typeface="Courier New"/>
              </a:rPr>
              <a:t> </a:t>
            </a:r>
            <a:r>
              <a:rPr dirty="0" sz="1300">
                <a:latin typeface="Times New Roman"/>
                <a:cs typeface="Times New Roman"/>
              </a:rPr>
              <a:t>columns and object type attributes. </a:t>
            </a:r>
            <a:r>
              <a:rPr dirty="0" sz="1300" spc="5">
                <a:latin typeface="Times New Roman"/>
                <a:cs typeface="Times New Roman"/>
              </a:rPr>
              <a:t>A </a:t>
            </a:r>
            <a:r>
              <a:rPr dirty="0" sz="1300">
                <a:latin typeface="Times New Roman"/>
                <a:cs typeface="Times New Roman"/>
              </a:rPr>
              <a:t>table can have  only one </a:t>
            </a:r>
            <a:r>
              <a:rPr dirty="0" sz="1300">
                <a:latin typeface="Courier New"/>
                <a:cs typeface="Courier New"/>
              </a:rPr>
              <a:t>LONG</a:t>
            </a:r>
            <a:r>
              <a:rPr dirty="0" sz="1300" spc="-445">
                <a:latin typeface="Courier New"/>
                <a:cs typeface="Courier New"/>
              </a:rPr>
              <a:t> </a:t>
            </a:r>
            <a:r>
              <a:rPr dirty="0" sz="1300">
                <a:latin typeface="Times New Roman"/>
                <a:cs typeface="Times New Roman"/>
              </a:rPr>
              <a:t>column.</a:t>
            </a:r>
            <a:endParaRPr sz="1300">
              <a:latin typeface="Times New Roman"/>
              <a:cs typeface="Times New Roman"/>
            </a:endParaRPr>
          </a:p>
          <a:p>
            <a:pPr marL="509905" indent="-249554">
              <a:lnSpc>
                <a:spcPct val="100000"/>
              </a:lnSpc>
              <a:spcBef>
                <a:spcPts val="10"/>
              </a:spcBef>
              <a:buChar char="•"/>
              <a:tabLst>
                <a:tab pos="509905" algn="l"/>
                <a:tab pos="510540" algn="l"/>
              </a:tabLst>
            </a:pPr>
            <a:r>
              <a:rPr dirty="0" sz="1300">
                <a:latin typeface="Times New Roman"/>
                <a:cs typeface="Times New Roman"/>
              </a:rPr>
              <a:t>The </a:t>
            </a:r>
            <a:r>
              <a:rPr dirty="0" sz="1300" spc="5">
                <a:latin typeface="Times New Roman"/>
                <a:cs typeface="Times New Roman"/>
              </a:rPr>
              <a:t>maximum </a:t>
            </a:r>
            <a:r>
              <a:rPr dirty="0" sz="1300">
                <a:latin typeface="Times New Roman"/>
                <a:cs typeface="Times New Roman"/>
              </a:rPr>
              <a:t>size of </a:t>
            </a:r>
            <a:r>
              <a:rPr dirty="0" sz="1300">
                <a:latin typeface="Courier New"/>
                <a:cs typeface="Courier New"/>
              </a:rPr>
              <a:t>LONG</a:t>
            </a:r>
            <a:r>
              <a:rPr dirty="0" sz="1300">
                <a:latin typeface="Times New Roman"/>
                <a:cs typeface="Times New Roman"/>
              </a:rPr>
              <a:t>s is 2 GB; </a:t>
            </a:r>
            <a:r>
              <a:rPr dirty="0" sz="1300">
                <a:latin typeface="Courier New"/>
                <a:cs typeface="Courier New"/>
              </a:rPr>
              <a:t>LOB</a:t>
            </a:r>
            <a:r>
              <a:rPr dirty="0" sz="1300">
                <a:latin typeface="Times New Roman"/>
                <a:cs typeface="Times New Roman"/>
              </a:rPr>
              <a:t>s can be up to 4</a:t>
            </a:r>
            <a:r>
              <a:rPr dirty="0" sz="1300" spc="10">
                <a:latin typeface="Times New Roman"/>
                <a:cs typeface="Times New Roman"/>
              </a:rPr>
              <a:t> </a:t>
            </a:r>
            <a:r>
              <a:rPr dirty="0" sz="1300" spc="-5">
                <a:latin typeface="Times New Roman"/>
                <a:cs typeface="Times New Roman"/>
              </a:rPr>
              <a:t>GB.</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LOB</a:t>
            </a:r>
            <a:r>
              <a:rPr dirty="0" sz="1300">
                <a:latin typeface="Times New Roman"/>
                <a:cs typeface="Times New Roman"/>
              </a:rPr>
              <a:t>s return the locator; </a:t>
            </a:r>
            <a:r>
              <a:rPr dirty="0" sz="1300">
                <a:latin typeface="Courier New"/>
                <a:cs typeface="Courier New"/>
              </a:rPr>
              <a:t>LONG</a:t>
            </a:r>
            <a:r>
              <a:rPr dirty="0" sz="1300">
                <a:latin typeface="Times New Roman"/>
                <a:cs typeface="Times New Roman"/>
              </a:rPr>
              <a:t>s return the</a:t>
            </a:r>
            <a:r>
              <a:rPr dirty="0" sz="1300" spc="10">
                <a:latin typeface="Times New Roman"/>
                <a:cs typeface="Times New Roman"/>
              </a:rPr>
              <a:t> </a:t>
            </a:r>
            <a:r>
              <a:rPr dirty="0" sz="1300">
                <a:latin typeface="Times New Roman"/>
                <a:cs typeface="Times New Roman"/>
              </a:rPr>
              <a:t>data.</a:t>
            </a:r>
            <a:endParaRPr sz="1300">
              <a:latin typeface="Times New Roman"/>
              <a:cs typeface="Times New Roman"/>
            </a:endParaRPr>
          </a:p>
          <a:p>
            <a:pPr marL="509905" marR="102870" indent="-248920">
              <a:lnSpc>
                <a:spcPct val="100000"/>
              </a:lnSpc>
              <a:spcBef>
                <a:spcPts val="5"/>
              </a:spcBef>
              <a:buSzPct val="65384"/>
              <a:buChar char="•"/>
              <a:tabLst>
                <a:tab pos="509905" algn="l"/>
                <a:tab pos="510540" algn="l"/>
              </a:tabLst>
            </a:pPr>
            <a:r>
              <a:rPr dirty="0" sz="1300">
                <a:latin typeface="Courier New"/>
                <a:cs typeface="Courier New"/>
              </a:rPr>
              <a:t>LOB</a:t>
            </a:r>
            <a:r>
              <a:rPr dirty="0" sz="1300">
                <a:latin typeface="Times New Roman"/>
                <a:cs typeface="Times New Roman"/>
              </a:rPr>
              <a:t>s store a locator in the table and the data in a different segment, unless the data is  less than 4,000 bytes; </a:t>
            </a:r>
            <a:r>
              <a:rPr dirty="0" sz="1300">
                <a:latin typeface="Courier New"/>
                <a:cs typeface="Courier New"/>
              </a:rPr>
              <a:t>LONG</a:t>
            </a:r>
            <a:r>
              <a:rPr dirty="0" sz="1300">
                <a:latin typeface="Times New Roman"/>
                <a:cs typeface="Times New Roman"/>
              </a:rPr>
              <a:t>s store all data in the same data block. In addition,</a:t>
            </a:r>
            <a:r>
              <a:rPr dirty="0" sz="1300" spc="145">
                <a:latin typeface="Times New Roman"/>
                <a:cs typeface="Times New Roman"/>
              </a:rPr>
              <a:t> </a:t>
            </a:r>
            <a:r>
              <a:rPr dirty="0" sz="1300">
                <a:latin typeface="Courier New"/>
                <a:cs typeface="Courier New"/>
              </a:rPr>
              <a:t>LOB</a:t>
            </a:r>
            <a:r>
              <a:rPr dirty="0" sz="1300">
                <a:latin typeface="Times New Roman"/>
                <a:cs typeface="Times New Roman"/>
              </a:rPr>
              <a:t>s</a:t>
            </a:r>
            <a:endParaRPr sz="1300">
              <a:latin typeface="Times New Roman"/>
              <a:cs typeface="Times New Roman"/>
            </a:endParaRPr>
          </a:p>
          <a:p>
            <a:pPr marL="509905">
              <a:lnSpc>
                <a:spcPts val="1520"/>
              </a:lnSpc>
              <a:spcBef>
                <a:spcPts val="95"/>
              </a:spcBef>
            </a:pPr>
            <a:r>
              <a:rPr dirty="0" sz="1300">
                <a:latin typeface="Times New Roman"/>
                <a:cs typeface="Times New Roman"/>
              </a:rPr>
              <a:t>allow data to be stored in a separate segment and tablespace, or in a host</a:t>
            </a:r>
            <a:r>
              <a:rPr dirty="0" sz="1300" spc="80">
                <a:latin typeface="Times New Roman"/>
                <a:cs typeface="Times New Roman"/>
              </a:rPr>
              <a:t> </a:t>
            </a:r>
            <a:r>
              <a:rPr dirty="0" sz="1300">
                <a:latin typeface="Times New Roman"/>
                <a:cs typeface="Times New Roman"/>
              </a:rPr>
              <a:t>file.</a:t>
            </a:r>
            <a:endParaRPr sz="1300">
              <a:latin typeface="Times New Roman"/>
              <a:cs typeface="Times New Roman"/>
            </a:endParaRPr>
          </a:p>
          <a:p>
            <a:pPr marL="509905" indent="-248920">
              <a:lnSpc>
                <a:spcPts val="1520"/>
              </a:lnSpc>
              <a:buSzPct val="65384"/>
              <a:buChar char="•"/>
              <a:tabLst>
                <a:tab pos="509905" algn="l"/>
                <a:tab pos="510540" algn="l"/>
              </a:tabLst>
            </a:pPr>
            <a:r>
              <a:rPr dirty="0" sz="1300">
                <a:latin typeface="Courier New"/>
                <a:cs typeface="Courier New"/>
              </a:rPr>
              <a:t>LOB</a:t>
            </a:r>
            <a:r>
              <a:rPr dirty="0" sz="1300">
                <a:latin typeface="Times New Roman"/>
                <a:cs typeface="Times New Roman"/>
              </a:rPr>
              <a:t>s can be object type attributes; </a:t>
            </a:r>
            <a:r>
              <a:rPr dirty="0" sz="1300">
                <a:latin typeface="Courier New"/>
                <a:cs typeface="Courier New"/>
              </a:rPr>
              <a:t>LONG</a:t>
            </a:r>
            <a:r>
              <a:rPr dirty="0" sz="1300">
                <a:latin typeface="Times New Roman"/>
                <a:cs typeface="Times New Roman"/>
              </a:rPr>
              <a:t>s cannot be object type</a:t>
            </a:r>
            <a:r>
              <a:rPr dirty="0" sz="1300" spc="80">
                <a:latin typeface="Times New Roman"/>
                <a:cs typeface="Times New Roman"/>
              </a:rPr>
              <a:t> </a:t>
            </a:r>
            <a:r>
              <a:rPr dirty="0" sz="1300">
                <a:latin typeface="Times New Roman"/>
                <a:cs typeface="Times New Roman"/>
              </a:rPr>
              <a:t>attributes.</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LOB</a:t>
            </a:r>
            <a:r>
              <a:rPr dirty="0" sz="1300">
                <a:latin typeface="Times New Roman"/>
                <a:cs typeface="Times New Roman"/>
              </a:rPr>
              <a:t>s support random piecewise access to the data through a file-like interface;</a:t>
            </a:r>
            <a:r>
              <a:rPr dirty="0" sz="1300" spc="165">
                <a:latin typeface="Times New Roman"/>
                <a:cs typeface="Times New Roman"/>
              </a:rPr>
              <a:t> </a:t>
            </a:r>
            <a:r>
              <a:rPr dirty="0" sz="1300">
                <a:latin typeface="Courier New"/>
                <a:cs typeface="Courier New"/>
              </a:rPr>
              <a:t>LONG</a:t>
            </a:r>
            <a:r>
              <a:rPr dirty="0" sz="1300">
                <a:latin typeface="Times New Roman"/>
                <a:cs typeface="Times New Roman"/>
              </a:rPr>
              <a:t>s</a:t>
            </a:r>
            <a:endParaRPr sz="1300">
              <a:latin typeface="Times New Roman"/>
              <a:cs typeface="Times New Roman"/>
            </a:endParaRPr>
          </a:p>
          <a:p>
            <a:pPr marL="509905">
              <a:lnSpc>
                <a:spcPct val="100000"/>
              </a:lnSpc>
              <a:spcBef>
                <a:spcPts val="95"/>
              </a:spcBef>
            </a:pPr>
            <a:r>
              <a:rPr dirty="0" sz="1300">
                <a:latin typeface="Times New Roman"/>
                <a:cs typeface="Times New Roman"/>
              </a:rPr>
              <a:t>are restricted to sequential piecewise</a:t>
            </a:r>
            <a:r>
              <a:rPr dirty="0" sz="1300" spc="10">
                <a:latin typeface="Times New Roman"/>
                <a:cs typeface="Times New Roman"/>
              </a:rPr>
              <a:t> </a:t>
            </a:r>
            <a:r>
              <a:rPr dirty="0" sz="1300">
                <a:latin typeface="Times New Roman"/>
                <a:cs typeface="Times New Roman"/>
              </a:rPr>
              <a:t>access.</a:t>
            </a:r>
            <a:endParaRPr sz="1300">
              <a:latin typeface="Times New Roman"/>
              <a:cs typeface="Times New Roman"/>
            </a:endParaRPr>
          </a:p>
          <a:p>
            <a:pPr marL="136525">
              <a:lnSpc>
                <a:spcPct val="100000"/>
              </a:lnSpc>
              <a:spcBef>
                <a:spcPts val="315"/>
              </a:spcBef>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TO_LOB</a:t>
            </a:r>
            <a:r>
              <a:rPr dirty="0" sz="1300" spc="-445">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be</a:t>
            </a:r>
            <a:r>
              <a:rPr dirty="0" sz="1300" spc="15">
                <a:latin typeface="Times New Roman"/>
                <a:cs typeface="Times New Roman"/>
              </a:rPr>
              <a:t> </a:t>
            </a:r>
            <a:r>
              <a:rPr dirty="0" sz="1300">
                <a:latin typeface="Times New Roman"/>
                <a:cs typeface="Times New Roman"/>
              </a:rPr>
              <a:t>used</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convert </a:t>
            </a:r>
            <a:r>
              <a:rPr dirty="0" sz="1300">
                <a:latin typeface="Courier New"/>
                <a:cs typeface="Courier New"/>
              </a:rPr>
              <a:t>LONG</a:t>
            </a:r>
            <a:r>
              <a:rPr dirty="0" sz="1300" spc="-445">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Courier New"/>
                <a:cs typeface="Courier New"/>
              </a:rPr>
              <a:t>RAW</a:t>
            </a:r>
            <a:r>
              <a:rPr dirty="0" sz="1300" spc="-445">
                <a:latin typeface="Courier New"/>
                <a:cs typeface="Courier New"/>
              </a:rPr>
              <a:t> </a:t>
            </a:r>
            <a:r>
              <a:rPr dirty="0" sz="1300">
                <a:latin typeface="Times New Roman"/>
                <a:cs typeface="Times New Roman"/>
              </a:rPr>
              <a:t>values</a:t>
            </a:r>
            <a:r>
              <a:rPr dirty="0" sz="1300" spc="10">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column</a:t>
            </a:r>
            <a:r>
              <a:rPr dirty="0" sz="1300" spc="5">
                <a:latin typeface="Times New Roman"/>
                <a:cs typeface="Times New Roman"/>
              </a:rPr>
              <a:t> to</a:t>
            </a:r>
            <a:endParaRPr sz="1300">
              <a:latin typeface="Times New Roman"/>
              <a:cs typeface="Times New Roman"/>
            </a:endParaRPr>
          </a:p>
          <a:p>
            <a:pPr marL="136525">
              <a:lnSpc>
                <a:spcPct val="100000"/>
              </a:lnSpc>
            </a:pPr>
            <a:r>
              <a:rPr dirty="0" sz="1300">
                <a:latin typeface="Courier New"/>
                <a:cs typeface="Courier New"/>
              </a:rPr>
              <a:t>LOB</a:t>
            </a:r>
            <a:r>
              <a:rPr dirty="0" sz="1300" spc="-450">
                <a:latin typeface="Courier New"/>
                <a:cs typeface="Courier New"/>
              </a:rPr>
              <a:t> </a:t>
            </a:r>
            <a:r>
              <a:rPr dirty="0" sz="1300">
                <a:latin typeface="Times New Roman"/>
                <a:cs typeface="Times New Roman"/>
              </a:rPr>
              <a:t>values.</a:t>
            </a:r>
            <a:r>
              <a:rPr dirty="0" sz="1300" spc="5">
                <a:latin typeface="Times New Roman"/>
                <a:cs typeface="Times New Roman"/>
              </a:rPr>
              <a:t> </a:t>
            </a:r>
            <a:r>
              <a:rPr dirty="0" sz="1300">
                <a:latin typeface="Times New Roman"/>
                <a:cs typeface="Times New Roman"/>
              </a:rPr>
              <a:t>You</a:t>
            </a:r>
            <a:r>
              <a:rPr dirty="0" sz="1300" spc="-5">
                <a:latin typeface="Times New Roman"/>
                <a:cs typeface="Times New Roman"/>
              </a:rPr>
              <a:t> </a:t>
            </a:r>
            <a:r>
              <a:rPr dirty="0" sz="1300">
                <a:latin typeface="Times New Roman"/>
                <a:cs typeface="Times New Roman"/>
              </a:rPr>
              <a:t>use</a:t>
            </a:r>
            <a:r>
              <a:rPr dirty="0" sz="1300" spc="5">
                <a:latin typeface="Times New Roman"/>
                <a:cs typeface="Times New Roman"/>
              </a:rPr>
              <a:t> </a:t>
            </a:r>
            <a:r>
              <a:rPr dirty="0" sz="1300">
                <a:latin typeface="Times New Roman"/>
                <a:cs typeface="Times New Roman"/>
              </a:rPr>
              <a:t>this</a:t>
            </a:r>
            <a:r>
              <a:rPr dirty="0" sz="1300" spc="-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 </a:t>
            </a:r>
            <a:r>
              <a:rPr dirty="0" sz="1300" spc="5">
                <a:latin typeface="Courier New"/>
                <a:cs typeface="Courier New"/>
              </a:rPr>
              <a:t>SELECT</a:t>
            </a:r>
            <a:r>
              <a:rPr dirty="0" sz="1300" spc="-450">
                <a:latin typeface="Courier New"/>
                <a:cs typeface="Courier New"/>
              </a:rPr>
              <a:t> </a:t>
            </a:r>
            <a:r>
              <a:rPr dirty="0" sz="1300">
                <a:latin typeface="Times New Roman"/>
                <a:cs typeface="Times New Roman"/>
              </a:rPr>
              <a:t>list</a:t>
            </a:r>
            <a:r>
              <a:rPr dirty="0" sz="1300" spc="5">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Times New Roman"/>
                <a:cs typeface="Times New Roman"/>
              </a:rPr>
              <a:t>subquery</a:t>
            </a:r>
            <a:r>
              <a:rPr dirty="0" sz="1300" spc="10">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an </a:t>
            </a:r>
            <a:r>
              <a:rPr dirty="0" sz="1300" spc="5">
                <a:latin typeface="Courier New"/>
                <a:cs typeface="Courier New"/>
              </a:rPr>
              <a:t>INSERT</a:t>
            </a:r>
            <a:r>
              <a:rPr dirty="0" sz="1300" spc="-455">
                <a:latin typeface="Courier New"/>
                <a:cs typeface="Courier New"/>
              </a:rPr>
              <a:t> </a:t>
            </a:r>
            <a:r>
              <a:rPr dirty="0" sz="1300">
                <a:latin typeface="Times New Roman"/>
                <a:cs typeface="Times New Roman"/>
              </a:rPr>
              <a:t>statement.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774" y="497522"/>
            <a:ext cx="6550659" cy="4915535"/>
            <a:chOff x="608774" y="497522"/>
            <a:chExt cx="6550659" cy="4915535"/>
          </a:xfrm>
        </p:grpSpPr>
        <p:sp>
          <p:nvSpPr>
            <p:cNvPr id="3" name="object 3"/>
            <p:cNvSpPr/>
            <p:nvPr/>
          </p:nvSpPr>
          <p:spPr>
            <a:xfrm>
              <a:off x="614172" y="502919"/>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4"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795777" y="855980"/>
            <a:ext cx="215265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Anatomy </a:t>
            </a:r>
            <a:r>
              <a:rPr dirty="0" sz="2000" b="1">
                <a:latin typeface="Arial"/>
                <a:cs typeface="Arial"/>
              </a:rPr>
              <a:t>of a</a:t>
            </a:r>
            <a:r>
              <a:rPr dirty="0" sz="2000" spc="-50" b="1">
                <a:latin typeface="Arial"/>
                <a:cs typeface="Arial"/>
              </a:rPr>
              <a:t> </a:t>
            </a:r>
            <a:r>
              <a:rPr dirty="0" sz="2000" spc="-10" b="1">
                <a:latin typeface="Courier New"/>
                <a:cs typeface="Courier New"/>
              </a:rPr>
              <a:t>LOB</a:t>
            </a:r>
            <a:endParaRPr sz="2000">
              <a:latin typeface="Courier New"/>
              <a:cs typeface="Courier New"/>
            </a:endParaRPr>
          </a:p>
        </p:txBody>
      </p:sp>
      <p:sp>
        <p:nvSpPr>
          <p:cNvPr id="7" name="object 7"/>
          <p:cNvSpPr txBox="1"/>
          <p:nvPr/>
        </p:nvSpPr>
        <p:spPr>
          <a:xfrm>
            <a:off x="1241297" y="1778762"/>
            <a:ext cx="4907280"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The </a:t>
            </a:r>
            <a:r>
              <a:rPr dirty="0" sz="1550" spc="10" b="1">
                <a:latin typeface="Courier New"/>
                <a:cs typeface="Courier New"/>
              </a:rPr>
              <a:t>LOB</a:t>
            </a:r>
            <a:r>
              <a:rPr dirty="0" sz="1550" spc="-520" b="1">
                <a:latin typeface="Courier New"/>
                <a:cs typeface="Courier New"/>
              </a:rPr>
              <a:t> </a:t>
            </a:r>
            <a:r>
              <a:rPr dirty="0" sz="1550" spc="10" b="1">
                <a:latin typeface="Arial"/>
                <a:cs typeface="Arial"/>
              </a:rPr>
              <a:t>column stores a locator to the </a:t>
            </a:r>
            <a:r>
              <a:rPr dirty="0" sz="1550" spc="10" b="1">
                <a:latin typeface="Courier New"/>
                <a:cs typeface="Courier New"/>
              </a:rPr>
              <a:t>LOB</a:t>
            </a:r>
            <a:r>
              <a:rPr dirty="0" sz="1550" spc="10" b="1">
                <a:latin typeface="Arial"/>
                <a:cs typeface="Arial"/>
              </a:rPr>
              <a:t>’s value.</a:t>
            </a:r>
            <a:endParaRPr sz="1550">
              <a:latin typeface="Arial"/>
              <a:cs typeface="Arial"/>
            </a:endParaRPr>
          </a:p>
        </p:txBody>
      </p:sp>
      <p:grpSp>
        <p:nvGrpSpPr>
          <p:cNvPr id="8" name="object 8"/>
          <p:cNvGrpSpPr/>
          <p:nvPr/>
        </p:nvGrpSpPr>
        <p:grpSpPr>
          <a:xfrm>
            <a:off x="2795777" y="2658617"/>
            <a:ext cx="727075" cy="962025"/>
            <a:chOff x="2795777" y="2658617"/>
            <a:chExt cx="727075" cy="962025"/>
          </a:xfrm>
        </p:grpSpPr>
        <p:sp>
          <p:nvSpPr>
            <p:cNvPr id="9" name="object 9"/>
            <p:cNvSpPr/>
            <p:nvPr/>
          </p:nvSpPr>
          <p:spPr>
            <a:xfrm>
              <a:off x="2795777" y="2658617"/>
              <a:ext cx="727075" cy="962025"/>
            </a:xfrm>
            <a:custGeom>
              <a:avLst/>
              <a:gdLst/>
              <a:ahLst/>
              <a:cxnLst/>
              <a:rect l="l" t="t" r="r" b="b"/>
              <a:pathLst>
                <a:path w="727075" h="962025">
                  <a:moveTo>
                    <a:pt x="726948" y="0"/>
                  </a:moveTo>
                  <a:lnTo>
                    <a:pt x="0" y="194309"/>
                  </a:lnTo>
                  <a:lnTo>
                    <a:pt x="0" y="961643"/>
                  </a:lnTo>
                  <a:lnTo>
                    <a:pt x="726948" y="765809"/>
                  </a:lnTo>
                  <a:lnTo>
                    <a:pt x="726948" y="0"/>
                  </a:lnTo>
                  <a:close/>
                </a:path>
              </a:pathLst>
            </a:custGeom>
            <a:solidFill>
              <a:srgbClr val="7E7E7E"/>
            </a:solidFill>
          </p:spPr>
          <p:txBody>
            <a:bodyPr wrap="square" lIns="0" tIns="0" rIns="0" bIns="0" rtlCol="0"/>
            <a:lstStyle/>
            <a:p/>
          </p:txBody>
        </p:sp>
        <p:sp>
          <p:nvSpPr>
            <p:cNvPr id="10" name="object 10"/>
            <p:cNvSpPr/>
            <p:nvPr/>
          </p:nvSpPr>
          <p:spPr>
            <a:xfrm>
              <a:off x="2826257" y="2698241"/>
              <a:ext cx="664845" cy="882650"/>
            </a:xfrm>
            <a:custGeom>
              <a:avLst/>
              <a:gdLst/>
              <a:ahLst/>
              <a:cxnLst/>
              <a:rect l="l" t="t" r="r" b="b"/>
              <a:pathLst>
                <a:path w="664845" h="882650">
                  <a:moveTo>
                    <a:pt x="664463" y="0"/>
                  </a:moveTo>
                  <a:lnTo>
                    <a:pt x="0" y="176783"/>
                  </a:lnTo>
                  <a:lnTo>
                    <a:pt x="0" y="882395"/>
                  </a:lnTo>
                  <a:lnTo>
                    <a:pt x="664463" y="704087"/>
                  </a:lnTo>
                  <a:lnTo>
                    <a:pt x="664463" y="0"/>
                  </a:lnTo>
                  <a:close/>
                </a:path>
              </a:pathLst>
            </a:custGeom>
            <a:solidFill>
              <a:srgbClr val="FFFFD1"/>
            </a:solidFill>
          </p:spPr>
          <p:txBody>
            <a:bodyPr wrap="square" lIns="0" tIns="0" rIns="0" bIns="0" rtlCol="0"/>
            <a:lstStyle/>
            <a:p/>
          </p:txBody>
        </p:sp>
        <p:sp>
          <p:nvSpPr>
            <p:cNvPr id="11" name="object 11"/>
            <p:cNvSpPr/>
            <p:nvPr/>
          </p:nvSpPr>
          <p:spPr>
            <a:xfrm>
              <a:off x="2858262" y="2737103"/>
              <a:ext cx="595630" cy="353060"/>
            </a:xfrm>
            <a:custGeom>
              <a:avLst/>
              <a:gdLst/>
              <a:ahLst/>
              <a:cxnLst/>
              <a:rect l="l" t="t" r="r" b="b"/>
              <a:pathLst>
                <a:path w="595629" h="353060">
                  <a:moveTo>
                    <a:pt x="89916" y="248412"/>
                  </a:moveTo>
                  <a:lnTo>
                    <a:pt x="0" y="271272"/>
                  </a:lnTo>
                  <a:lnTo>
                    <a:pt x="0" y="352806"/>
                  </a:lnTo>
                  <a:lnTo>
                    <a:pt x="89916" y="329184"/>
                  </a:lnTo>
                  <a:lnTo>
                    <a:pt x="89916" y="248412"/>
                  </a:lnTo>
                  <a:close/>
                </a:path>
                <a:path w="595629" h="353060">
                  <a:moveTo>
                    <a:pt x="89916" y="135636"/>
                  </a:moveTo>
                  <a:lnTo>
                    <a:pt x="0" y="158496"/>
                  </a:lnTo>
                  <a:lnTo>
                    <a:pt x="0" y="240030"/>
                  </a:lnTo>
                  <a:lnTo>
                    <a:pt x="89916" y="216408"/>
                  </a:lnTo>
                  <a:lnTo>
                    <a:pt x="89916" y="135636"/>
                  </a:lnTo>
                  <a:close/>
                </a:path>
                <a:path w="595629" h="353060">
                  <a:moveTo>
                    <a:pt x="215646" y="214122"/>
                  </a:moveTo>
                  <a:lnTo>
                    <a:pt x="127254" y="236982"/>
                  </a:lnTo>
                  <a:lnTo>
                    <a:pt x="127254" y="318516"/>
                  </a:lnTo>
                  <a:lnTo>
                    <a:pt x="215646" y="294894"/>
                  </a:lnTo>
                  <a:lnTo>
                    <a:pt x="215646" y="214122"/>
                  </a:lnTo>
                  <a:close/>
                </a:path>
                <a:path w="595629" h="353060">
                  <a:moveTo>
                    <a:pt x="215646" y="102108"/>
                  </a:moveTo>
                  <a:lnTo>
                    <a:pt x="127254" y="124206"/>
                  </a:lnTo>
                  <a:lnTo>
                    <a:pt x="127254" y="206502"/>
                  </a:lnTo>
                  <a:lnTo>
                    <a:pt x="215646" y="182118"/>
                  </a:lnTo>
                  <a:lnTo>
                    <a:pt x="215646" y="102108"/>
                  </a:lnTo>
                  <a:close/>
                </a:path>
                <a:path w="595629" h="353060">
                  <a:moveTo>
                    <a:pt x="341376" y="180594"/>
                  </a:moveTo>
                  <a:lnTo>
                    <a:pt x="254508" y="202692"/>
                  </a:lnTo>
                  <a:lnTo>
                    <a:pt x="254508" y="284988"/>
                  </a:lnTo>
                  <a:lnTo>
                    <a:pt x="341376" y="260604"/>
                  </a:lnTo>
                  <a:lnTo>
                    <a:pt x="341376" y="180594"/>
                  </a:lnTo>
                  <a:close/>
                </a:path>
                <a:path w="595629" h="353060">
                  <a:moveTo>
                    <a:pt x="341376" y="67818"/>
                  </a:moveTo>
                  <a:lnTo>
                    <a:pt x="254508" y="90678"/>
                  </a:lnTo>
                  <a:lnTo>
                    <a:pt x="254508" y="172212"/>
                  </a:lnTo>
                  <a:lnTo>
                    <a:pt x="341376" y="148590"/>
                  </a:lnTo>
                  <a:lnTo>
                    <a:pt x="341376" y="67818"/>
                  </a:lnTo>
                  <a:close/>
                </a:path>
                <a:path w="595629" h="353060">
                  <a:moveTo>
                    <a:pt x="468617" y="146304"/>
                  </a:moveTo>
                  <a:lnTo>
                    <a:pt x="380225" y="169164"/>
                  </a:lnTo>
                  <a:lnTo>
                    <a:pt x="380225" y="250698"/>
                  </a:lnTo>
                  <a:lnTo>
                    <a:pt x="468617" y="227076"/>
                  </a:lnTo>
                  <a:lnTo>
                    <a:pt x="468617" y="146304"/>
                  </a:lnTo>
                  <a:close/>
                </a:path>
                <a:path w="595629" h="353060">
                  <a:moveTo>
                    <a:pt x="468617" y="33528"/>
                  </a:moveTo>
                  <a:lnTo>
                    <a:pt x="380225" y="56388"/>
                  </a:lnTo>
                  <a:lnTo>
                    <a:pt x="380225" y="137922"/>
                  </a:lnTo>
                  <a:lnTo>
                    <a:pt x="468617" y="114300"/>
                  </a:lnTo>
                  <a:lnTo>
                    <a:pt x="468617" y="33528"/>
                  </a:lnTo>
                  <a:close/>
                </a:path>
                <a:path w="595629" h="353060">
                  <a:moveTo>
                    <a:pt x="595122" y="112014"/>
                  </a:moveTo>
                  <a:lnTo>
                    <a:pt x="507492" y="134874"/>
                  </a:lnTo>
                  <a:lnTo>
                    <a:pt x="507492" y="216408"/>
                  </a:lnTo>
                  <a:lnTo>
                    <a:pt x="595122" y="192786"/>
                  </a:lnTo>
                  <a:lnTo>
                    <a:pt x="595122" y="112014"/>
                  </a:lnTo>
                  <a:close/>
                </a:path>
                <a:path w="595629" h="353060">
                  <a:moveTo>
                    <a:pt x="595122" y="0"/>
                  </a:moveTo>
                  <a:lnTo>
                    <a:pt x="507492" y="22098"/>
                  </a:lnTo>
                  <a:lnTo>
                    <a:pt x="507492" y="104394"/>
                  </a:lnTo>
                  <a:lnTo>
                    <a:pt x="595122" y="80010"/>
                  </a:lnTo>
                  <a:lnTo>
                    <a:pt x="595122" y="0"/>
                  </a:lnTo>
                  <a:close/>
                </a:path>
              </a:pathLst>
            </a:custGeom>
            <a:solidFill>
              <a:srgbClr val="C1CEFF"/>
            </a:solidFill>
          </p:spPr>
          <p:txBody>
            <a:bodyPr wrap="square" lIns="0" tIns="0" rIns="0" bIns="0" rtlCol="0"/>
            <a:lstStyle/>
            <a:p/>
          </p:txBody>
        </p:sp>
        <p:sp>
          <p:nvSpPr>
            <p:cNvPr id="12" name="object 12"/>
            <p:cNvSpPr/>
            <p:nvPr/>
          </p:nvSpPr>
          <p:spPr>
            <a:xfrm>
              <a:off x="3112769" y="3029711"/>
              <a:ext cx="86995" cy="104775"/>
            </a:xfrm>
            <a:custGeom>
              <a:avLst/>
              <a:gdLst/>
              <a:ahLst/>
              <a:cxnLst/>
              <a:rect l="l" t="t" r="r" b="b"/>
              <a:pathLst>
                <a:path w="86994" h="104775">
                  <a:moveTo>
                    <a:pt x="86868" y="0"/>
                  </a:moveTo>
                  <a:lnTo>
                    <a:pt x="0" y="22860"/>
                  </a:lnTo>
                  <a:lnTo>
                    <a:pt x="0" y="104394"/>
                  </a:lnTo>
                  <a:lnTo>
                    <a:pt x="86868" y="80772"/>
                  </a:lnTo>
                  <a:lnTo>
                    <a:pt x="86868" y="0"/>
                  </a:lnTo>
                  <a:close/>
                </a:path>
              </a:pathLst>
            </a:custGeom>
            <a:solidFill>
              <a:srgbClr val="007F7F"/>
            </a:solidFill>
          </p:spPr>
          <p:txBody>
            <a:bodyPr wrap="square" lIns="0" tIns="0" rIns="0" bIns="0" rtlCol="0"/>
            <a:lstStyle/>
            <a:p/>
          </p:txBody>
        </p:sp>
        <p:sp>
          <p:nvSpPr>
            <p:cNvPr id="13" name="object 13"/>
            <p:cNvSpPr/>
            <p:nvPr/>
          </p:nvSpPr>
          <p:spPr>
            <a:xfrm>
              <a:off x="2858262" y="2961893"/>
              <a:ext cx="595630" cy="576580"/>
            </a:xfrm>
            <a:custGeom>
              <a:avLst/>
              <a:gdLst/>
              <a:ahLst/>
              <a:cxnLst/>
              <a:rect l="l" t="t" r="r" b="b"/>
              <a:pathLst>
                <a:path w="595629" h="576579">
                  <a:moveTo>
                    <a:pt x="89916" y="471678"/>
                  </a:moveTo>
                  <a:lnTo>
                    <a:pt x="0" y="494538"/>
                  </a:lnTo>
                  <a:lnTo>
                    <a:pt x="0" y="576072"/>
                  </a:lnTo>
                  <a:lnTo>
                    <a:pt x="89916" y="552450"/>
                  </a:lnTo>
                  <a:lnTo>
                    <a:pt x="89916" y="471678"/>
                  </a:lnTo>
                  <a:close/>
                </a:path>
                <a:path w="595629" h="576579">
                  <a:moveTo>
                    <a:pt x="89916" y="359664"/>
                  </a:moveTo>
                  <a:lnTo>
                    <a:pt x="0" y="382524"/>
                  </a:lnTo>
                  <a:lnTo>
                    <a:pt x="0" y="464058"/>
                  </a:lnTo>
                  <a:lnTo>
                    <a:pt x="89916" y="440436"/>
                  </a:lnTo>
                  <a:lnTo>
                    <a:pt x="89916" y="359664"/>
                  </a:lnTo>
                  <a:close/>
                </a:path>
                <a:path w="595629" h="576579">
                  <a:moveTo>
                    <a:pt x="89916" y="246888"/>
                  </a:moveTo>
                  <a:lnTo>
                    <a:pt x="0" y="269748"/>
                  </a:lnTo>
                  <a:lnTo>
                    <a:pt x="0" y="352806"/>
                  </a:lnTo>
                  <a:lnTo>
                    <a:pt x="89916" y="329184"/>
                  </a:lnTo>
                  <a:lnTo>
                    <a:pt x="89916" y="246888"/>
                  </a:lnTo>
                  <a:close/>
                </a:path>
                <a:path w="595629" h="576579">
                  <a:moveTo>
                    <a:pt x="89916" y="134874"/>
                  </a:moveTo>
                  <a:lnTo>
                    <a:pt x="0" y="157734"/>
                  </a:lnTo>
                  <a:lnTo>
                    <a:pt x="0" y="240030"/>
                  </a:lnTo>
                  <a:lnTo>
                    <a:pt x="89916" y="216408"/>
                  </a:lnTo>
                  <a:lnTo>
                    <a:pt x="89916" y="134874"/>
                  </a:lnTo>
                  <a:close/>
                </a:path>
                <a:path w="595629" h="576579">
                  <a:moveTo>
                    <a:pt x="215646" y="438150"/>
                  </a:moveTo>
                  <a:lnTo>
                    <a:pt x="127254" y="461010"/>
                  </a:lnTo>
                  <a:lnTo>
                    <a:pt x="127254" y="543306"/>
                  </a:lnTo>
                  <a:lnTo>
                    <a:pt x="215646" y="519684"/>
                  </a:lnTo>
                  <a:lnTo>
                    <a:pt x="215646" y="438150"/>
                  </a:lnTo>
                  <a:close/>
                </a:path>
                <a:path w="595629" h="576579">
                  <a:moveTo>
                    <a:pt x="215646" y="325374"/>
                  </a:moveTo>
                  <a:lnTo>
                    <a:pt x="127254" y="348234"/>
                  </a:lnTo>
                  <a:lnTo>
                    <a:pt x="127254" y="431292"/>
                  </a:lnTo>
                  <a:lnTo>
                    <a:pt x="215646" y="406908"/>
                  </a:lnTo>
                  <a:lnTo>
                    <a:pt x="215646" y="325374"/>
                  </a:lnTo>
                  <a:close/>
                </a:path>
                <a:path w="595629" h="576579">
                  <a:moveTo>
                    <a:pt x="215646" y="213360"/>
                  </a:moveTo>
                  <a:lnTo>
                    <a:pt x="127254" y="236220"/>
                  </a:lnTo>
                  <a:lnTo>
                    <a:pt x="127254" y="318516"/>
                  </a:lnTo>
                  <a:lnTo>
                    <a:pt x="215646" y="294894"/>
                  </a:lnTo>
                  <a:lnTo>
                    <a:pt x="215646" y="213360"/>
                  </a:lnTo>
                  <a:close/>
                </a:path>
                <a:path w="595629" h="576579">
                  <a:moveTo>
                    <a:pt x="215646" y="102108"/>
                  </a:moveTo>
                  <a:lnTo>
                    <a:pt x="127254" y="124206"/>
                  </a:lnTo>
                  <a:lnTo>
                    <a:pt x="127254" y="206502"/>
                  </a:lnTo>
                  <a:lnTo>
                    <a:pt x="215646" y="182118"/>
                  </a:lnTo>
                  <a:lnTo>
                    <a:pt x="215646" y="102108"/>
                  </a:lnTo>
                  <a:close/>
                </a:path>
                <a:path w="595629" h="576579">
                  <a:moveTo>
                    <a:pt x="341376" y="403860"/>
                  </a:moveTo>
                  <a:lnTo>
                    <a:pt x="254508" y="426720"/>
                  </a:lnTo>
                  <a:lnTo>
                    <a:pt x="254508" y="509790"/>
                  </a:lnTo>
                  <a:lnTo>
                    <a:pt x="341376" y="485406"/>
                  </a:lnTo>
                  <a:lnTo>
                    <a:pt x="341376" y="403860"/>
                  </a:lnTo>
                  <a:close/>
                </a:path>
                <a:path w="595629" h="576579">
                  <a:moveTo>
                    <a:pt x="341376" y="292608"/>
                  </a:moveTo>
                  <a:lnTo>
                    <a:pt x="254508" y="315468"/>
                  </a:lnTo>
                  <a:lnTo>
                    <a:pt x="254508" y="397002"/>
                  </a:lnTo>
                  <a:lnTo>
                    <a:pt x="341376" y="373380"/>
                  </a:lnTo>
                  <a:lnTo>
                    <a:pt x="341376" y="292608"/>
                  </a:lnTo>
                  <a:close/>
                </a:path>
                <a:path w="595629" h="576579">
                  <a:moveTo>
                    <a:pt x="341376" y="179832"/>
                  </a:moveTo>
                  <a:lnTo>
                    <a:pt x="254508" y="202692"/>
                  </a:lnTo>
                  <a:lnTo>
                    <a:pt x="254508" y="284988"/>
                  </a:lnTo>
                  <a:lnTo>
                    <a:pt x="341376" y="260604"/>
                  </a:lnTo>
                  <a:lnTo>
                    <a:pt x="341376" y="179832"/>
                  </a:lnTo>
                  <a:close/>
                </a:path>
                <a:path w="595629" h="576579">
                  <a:moveTo>
                    <a:pt x="468617" y="371094"/>
                  </a:moveTo>
                  <a:lnTo>
                    <a:pt x="380225" y="393954"/>
                  </a:lnTo>
                  <a:lnTo>
                    <a:pt x="380225" y="475488"/>
                  </a:lnTo>
                  <a:lnTo>
                    <a:pt x="468617" y="451866"/>
                  </a:lnTo>
                  <a:lnTo>
                    <a:pt x="468617" y="371094"/>
                  </a:lnTo>
                  <a:close/>
                </a:path>
                <a:path w="595629" h="576579">
                  <a:moveTo>
                    <a:pt x="468617" y="258318"/>
                  </a:moveTo>
                  <a:lnTo>
                    <a:pt x="380225" y="281178"/>
                  </a:lnTo>
                  <a:lnTo>
                    <a:pt x="380225" y="362712"/>
                  </a:lnTo>
                  <a:lnTo>
                    <a:pt x="468617" y="339090"/>
                  </a:lnTo>
                  <a:lnTo>
                    <a:pt x="468617" y="258318"/>
                  </a:lnTo>
                  <a:close/>
                </a:path>
                <a:path w="595629" h="576579">
                  <a:moveTo>
                    <a:pt x="468617" y="146304"/>
                  </a:moveTo>
                  <a:lnTo>
                    <a:pt x="380225" y="169164"/>
                  </a:lnTo>
                  <a:lnTo>
                    <a:pt x="380225" y="250698"/>
                  </a:lnTo>
                  <a:lnTo>
                    <a:pt x="468617" y="227076"/>
                  </a:lnTo>
                  <a:lnTo>
                    <a:pt x="468617" y="146304"/>
                  </a:lnTo>
                  <a:close/>
                </a:path>
                <a:path w="595629" h="576579">
                  <a:moveTo>
                    <a:pt x="468617" y="33528"/>
                  </a:moveTo>
                  <a:lnTo>
                    <a:pt x="380225" y="56388"/>
                  </a:lnTo>
                  <a:lnTo>
                    <a:pt x="380225" y="137922"/>
                  </a:lnTo>
                  <a:lnTo>
                    <a:pt x="468617" y="114300"/>
                  </a:lnTo>
                  <a:lnTo>
                    <a:pt x="468617" y="33528"/>
                  </a:lnTo>
                  <a:close/>
                </a:path>
                <a:path w="595629" h="576579">
                  <a:moveTo>
                    <a:pt x="595122" y="336804"/>
                  </a:moveTo>
                  <a:lnTo>
                    <a:pt x="507492" y="359664"/>
                  </a:lnTo>
                  <a:lnTo>
                    <a:pt x="507492" y="441198"/>
                  </a:lnTo>
                  <a:lnTo>
                    <a:pt x="595122" y="417576"/>
                  </a:lnTo>
                  <a:lnTo>
                    <a:pt x="595122" y="336804"/>
                  </a:lnTo>
                  <a:close/>
                </a:path>
                <a:path w="595629" h="576579">
                  <a:moveTo>
                    <a:pt x="595122" y="224790"/>
                  </a:moveTo>
                  <a:lnTo>
                    <a:pt x="507492" y="246888"/>
                  </a:lnTo>
                  <a:lnTo>
                    <a:pt x="507492" y="329184"/>
                  </a:lnTo>
                  <a:lnTo>
                    <a:pt x="595122" y="304800"/>
                  </a:lnTo>
                  <a:lnTo>
                    <a:pt x="595122" y="224790"/>
                  </a:lnTo>
                  <a:close/>
                </a:path>
                <a:path w="595629" h="576579">
                  <a:moveTo>
                    <a:pt x="595122" y="112014"/>
                  </a:moveTo>
                  <a:lnTo>
                    <a:pt x="507492" y="134874"/>
                  </a:lnTo>
                  <a:lnTo>
                    <a:pt x="507492" y="216408"/>
                  </a:lnTo>
                  <a:lnTo>
                    <a:pt x="595122" y="192786"/>
                  </a:lnTo>
                  <a:lnTo>
                    <a:pt x="595122" y="112014"/>
                  </a:lnTo>
                  <a:close/>
                </a:path>
                <a:path w="595629" h="576579">
                  <a:moveTo>
                    <a:pt x="595122" y="0"/>
                  </a:moveTo>
                  <a:lnTo>
                    <a:pt x="507492" y="22098"/>
                  </a:lnTo>
                  <a:lnTo>
                    <a:pt x="507492" y="104394"/>
                  </a:lnTo>
                  <a:lnTo>
                    <a:pt x="595122" y="80010"/>
                  </a:lnTo>
                  <a:lnTo>
                    <a:pt x="595122" y="0"/>
                  </a:lnTo>
                  <a:close/>
                </a:path>
              </a:pathLst>
            </a:custGeom>
            <a:solidFill>
              <a:srgbClr val="C1CEFF"/>
            </a:solidFill>
          </p:spPr>
          <p:txBody>
            <a:bodyPr wrap="square" lIns="0" tIns="0" rIns="0" bIns="0" rtlCol="0"/>
            <a:lstStyle/>
            <a:p/>
          </p:txBody>
        </p:sp>
      </p:grpSp>
      <p:sp>
        <p:nvSpPr>
          <p:cNvPr id="14" name="object 14"/>
          <p:cNvSpPr txBox="1"/>
          <p:nvPr/>
        </p:nvSpPr>
        <p:spPr>
          <a:xfrm>
            <a:off x="1594866" y="2932429"/>
            <a:ext cx="8959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LOB</a:t>
            </a:r>
            <a:r>
              <a:rPr dirty="0" sz="1300" spc="-500" b="1">
                <a:latin typeface="Courier New"/>
                <a:cs typeface="Courier New"/>
              </a:rPr>
              <a:t> </a:t>
            </a:r>
            <a:r>
              <a:rPr dirty="0" sz="1300" spc="-10" b="1">
                <a:latin typeface="Arial"/>
                <a:cs typeface="Arial"/>
              </a:rPr>
              <a:t>locator</a:t>
            </a:r>
            <a:endParaRPr sz="1300">
              <a:latin typeface="Arial"/>
              <a:cs typeface="Arial"/>
            </a:endParaRPr>
          </a:p>
        </p:txBody>
      </p:sp>
      <p:sp>
        <p:nvSpPr>
          <p:cNvPr id="15" name="object 15"/>
          <p:cNvSpPr txBox="1"/>
          <p:nvPr/>
        </p:nvSpPr>
        <p:spPr>
          <a:xfrm>
            <a:off x="2679912" y="3587750"/>
            <a:ext cx="932815" cy="441959"/>
          </a:xfrm>
          <a:prstGeom prst="rect">
            <a:avLst/>
          </a:prstGeom>
        </p:spPr>
        <p:txBody>
          <a:bodyPr wrap="square" lIns="0" tIns="12700" rIns="0" bIns="0" rtlCol="0" vert="horz">
            <a:spAutoFit/>
          </a:bodyPr>
          <a:lstStyle/>
          <a:p>
            <a:pPr marL="100330" marR="5080" indent="-100965">
              <a:lnSpc>
                <a:spcPct val="105000"/>
              </a:lnSpc>
              <a:spcBef>
                <a:spcPts val="100"/>
              </a:spcBef>
            </a:pPr>
            <a:r>
              <a:rPr dirty="0" sz="1300" spc="-15" b="1">
                <a:latin typeface="Courier New"/>
                <a:cs typeface="Courier New"/>
              </a:rPr>
              <a:t>LOB</a:t>
            </a:r>
            <a:r>
              <a:rPr dirty="0" sz="1300" spc="-495" b="1">
                <a:latin typeface="Courier New"/>
                <a:cs typeface="Courier New"/>
              </a:rPr>
              <a:t> </a:t>
            </a:r>
            <a:r>
              <a:rPr dirty="0" sz="1300" spc="-15" b="1">
                <a:latin typeface="Arial"/>
                <a:cs typeface="Arial"/>
              </a:rPr>
              <a:t>column  </a:t>
            </a:r>
            <a:r>
              <a:rPr dirty="0" sz="1300" spc="-10" b="1">
                <a:latin typeface="Arial"/>
                <a:cs typeface="Arial"/>
              </a:rPr>
              <a:t>of a</a:t>
            </a:r>
            <a:r>
              <a:rPr dirty="0" sz="1300" spc="-50" b="1">
                <a:latin typeface="Arial"/>
                <a:cs typeface="Arial"/>
              </a:rPr>
              <a:t> </a:t>
            </a:r>
            <a:r>
              <a:rPr dirty="0" sz="1300" spc="-10" b="1">
                <a:latin typeface="Arial"/>
                <a:cs typeface="Arial"/>
              </a:rPr>
              <a:t>table</a:t>
            </a:r>
            <a:endParaRPr sz="1300">
              <a:latin typeface="Arial"/>
              <a:cs typeface="Arial"/>
            </a:endParaRPr>
          </a:p>
        </p:txBody>
      </p:sp>
      <p:grpSp>
        <p:nvGrpSpPr>
          <p:cNvPr id="16" name="object 16"/>
          <p:cNvGrpSpPr/>
          <p:nvPr/>
        </p:nvGrpSpPr>
        <p:grpSpPr>
          <a:xfrm>
            <a:off x="2522220" y="2628900"/>
            <a:ext cx="3079750" cy="897255"/>
            <a:chOff x="2522220" y="2628900"/>
            <a:chExt cx="3079750" cy="897255"/>
          </a:xfrm>
        </p:grpSpPr>
        <p:sp>
          <p:nvSpPr>
            <p:cNvPr id="17" name="object 17"/>
            <p:cNvSpPr/>
            <p:nvPr/>
          </p:nvSpPr>
          <p:spPr>
            <a:xfrm>
              <a:off x="2522220" y="3080766"/>
              <a:ext cx="528955" cy="0"/>
            </a:xfrm>
            <a:custGeom>
              <a:avLst/>
              <a:gdLst/>
              <a:ahLst/>
              <a:cxnLst/>
              <a:rect l="l" t="t" r="r" b="b"/>
              <a:pathLst>
                <a:path w="528955" h="0">
                  <a:moveTo>
                    <a:pt x="0" y="0"/>
                  </a:moveTo>
                  <a:lnTo>
                    <a:pt x="528828" y="0"/>
                  </a:lnTo>
                </a:path>
              </a:pathLst>
            </a:custGeom>
            <a:ln w="20574">
              <a:solidFill>
                <a:srgbClr val="000000"/>
              </a:solidFill>
            </a:ln>
          </p:spPr>
          <p:txBody>
            <a:bodyPr wrap="square" lIns="0" tIns="0" rIns="0" bIns="0" rtlCol="0"/>
            <a:lstStyle/>
            <a:p/>
          </p:txBody>
        </p:sp>
        <p:sp>
          <p:nvSpPr>
            <p:cNvPr id="18" name="object 18"/>
            <p:cNvSpPr/>
            <p:nvPr/>
          </p:nvSpPr>
          <p:spPr>
            <a:xfrm>
              <a:off x="3049524" y="3048000"/>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9" name="object 19"/>
            <p:cNvSpPr/>
            <p:nvPr/>
          </p:nvSpPr>
          <p:spPr>
            <a:xfrm>
              <a:off x="4546092" y="2628900"/>
              <a:ext cx="1055369" cy="896874"/>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3193542" y="3080766"/>
              <a:ext cx="1280160" cy="0"/>
            </a:xfrm>
            <a:custGeom>
              <a:avLst/>
              <a:gdLst/>
              <a:ahLst/>
              <a:cxnLst/>
              <a:rect l="l" t="t" r="r" b="b"/>
              <a:pathLst>
                <a:path w="1280160" h="0">
                  <a:moveTo>
                    <a:pt x="0" y="0"/>
                  </a:moveTo>
                  <a:lnTo>
                    <a:pt x="1280160" y="0"/>
                  </a:lnTo>
                </a:path>
              </a:pathLst>
            </a:custGeom>
            <a:ln w="20574">
              <a:solidFill>
                <a:srgbClr val="000000"/>
              </a:solidFill>
            </a:ln>
          </p:spPr>
          <p:txBody>
            <a:bodyPr wrap="square" lIns="0" tIns="0" rIns="0" bIns="0" rtlCol="0"/>
            <a:lstStyle/>
            <a:p/>
          </p:txBody>
        </p:sp>
        <p:sp>
          <p:nvSpPr>
            <p:cNvPr id="21" name="object 21"/>
            <p:cNvSpPr/>
            <p:nvPr/>
          </p:nvSpPr>
          <p:spPr>
            <a:xfrm>
              <a:off x="4472177" y="3048000"/>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22" name="object 22"/>
          <p:cNvSpPr txBox="1"/>
          <p:nvPr/>
        </p:nvSpPr>
        <p:spPr>
          <a:xfrm>
            <a:off x="4696205" y="3602228"/>
            <a:ext cx="7689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LOB</a:t>
            </a:r>
            <a:r>
              <a:rPr dirty="0" sz="1300" spc="-484" b="1">
                <a:latin typeface="Courier New"/>
                <a:cs typeface="Courier New"/>
              </a:rPr>
              <a:t> </a:t>
            </a:r>
            <a:r>
              <a:rPr dirty="0" sz="1300" spc="-15" b="1">
                <a:latin typeface="Arial"/>
                <a:cs typeface="Arial"/>
              </a:rPr>
              <a:t>value</a:t>
            </a:r>
            <a:endParaRPr sz="1300">
              <a:latin typeface="Arial"/>
              <a:cs typeface="Arial"/>
            </a:endParaRPr>
          </a:p>
        </p:txBody>
      </p:sp>
      <p:sp>
        <p:nvSpPr>
          <p:cNvPr id="25" name="object 2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6" name="object 26"/>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6</a:t>
            </a:r>
            <a:r>
              <a:rPr dirty="0" sz="800" spc="-204">
                <a:latin typeface="Garuda"/>
                <a:cs typeface="Garuda"/>
              </a:rPr>
              <a:t>t</a:t>
            </a:r>
            <a:endParaRPr sz="800">
              <a:latin typeface="Garuda"/>
              <a:cs typeface="Garuda"/>
            </a:endParaRPr>
          </a:p>
        </p:txBody>
      </p:sp>
      <p:sp>
        <p:nvSpPr>
          <p:cNvPr id="27" name="object 2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3" name="object 23"/>
          <p:cNvSpPr txBox="1"/>
          <p:nvPr/>
        </p:nvSpPr>
        <p:spPr>
          <a:xfrm>
            <a:off x="707390" y="5593029"/>
            <a:ext cx="6320790" cy="311975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Components of a</a:t>
            </a:r>
            <a:r>
              <a:rPr dirty="0" sz="1300" spc="5" b="1">
                <a:latin typeface="Arial"/>
                <a:cs typeface="Arial"/>
              </a:rPr>
              <a:t> </a:t>
            </a:r>
            <a:r>
              <a:rPr dirty="0" sz="1300" b="1">
                <a:latin typeface="Courier New"/>
                <a:cs typeface="Courier New"/>
              </a:rPr>
              <a:t>LOB</a:t>
            </a:r>
            <a:endParaRPr sz="1300">
              <a:latin typeface="Courier New"/>
              <a:cs typeface="Courier New"/>
            </a:endParaRPr>
          </a:p>
          <a:p>
            <a:pPr marL="136525">
              <a:lnSpc>
                <a:spcPct val="100000"/>
              </a:lnSpc>
              <a:spcBef>
                <a:spcPts val="400"/>
              </a:spcBef>
            </a:pPr>
            <a:r>
              <a:rPr dirty="0" sz="1300">
                <a:latin typeface="Times New Roman"/>
                <a:cs typeface="Times New Roman"/>
              </a:rPr>
              <a:t>There are two distinct parts to a</a:t>
            </a:r>
            <a:r>
              <a:rPr dirty="0" sz="1300" spc="15">
                <a:latin typeface="Times New Roman"/>
                <a:cs typeface="Times New Roman"/>
              </a:rPr>
              <a:t> </a:t>
            </a:r>
            <a:r>
              <a:rPr dirty="0" sz="1300">
                <a:latin typeface="Courier New"/>
                <a:cs typeface="Courier New"/>
              </a:rPr>
              <a:t>LOB</a:t>
            </a:r>
            <a:r>
              <a:rPr dirty="0" sz="1300">
                <a:latin typeface="Times New Roman"/>
                <a:cs typeface="Times New Roman"/>
              </a:rPr>
              <a:t>:</a:t>
            </a:r>
            <a:endParaRPr sz="1300">
              <a:latin typeface="Times New Roman"/>
              <a:cs typeface="Times New Roman"/>
            </a:endParaRPr>
          </a:p>
          <a:p>
            <a:pPr marL="509905" indent="-248920">
              <a:lnSpc>
                <a:spcPct val="100000"/>
              </a:lnSpc>
              <a:spcBef>
                <a:spcPts val="5"/>
              </a:spcBef>
              <a:buSzPct val="65384"/>
              <a:buFont typeface="Courier New"/>
              <a:buChar char="•"/>
              <a:tabLst>
                <a:tab pos="509905" algn="l"/>
                <a:tab pos="510540" algn="l"/>
              </a:tabLst>
            </a:pPr>
            <a:r>
              <a:rPr dirty="0" sz="1300" b="1">
                <a:latin typeface="Courier New"/>
                <a:cs typeface="Courier New"/>
              </a:rPr>
              <a:t>LOB</a:t>
            </a:r>
            <a:r>
              <a:rPr dirty="0" sz="1300" spc="-395" b="1">
                <a:latin typeface="Courier New"/>
                <a:cs typeface="Courier New"/>
              </a:rPr>
              <a:t> </a:t>
            </a:r>
            <a:r>
              <a:rPr dirty="0" sz="1300" b="1">
                <a:latin typeface="Times New Roman"/>
                <a:cs typeface="Times New Roman"/>
              </a:rPr>
              <a:t>value: </a:t>
            </a:r>
            <a:r>
              <a:rPr dirty="0" sz="1300">
                <a:latin typeface="Times New Roman"/>
                <a:cs typeface="Times New Roman"/>
              </a:rPr>
              <a:t>The data that constitutes the real object being stored</a:t>
            </a:r>
            <a:endParaRPr sz="1300">
              <a:latin typeface="Times New Roman"/>
              <a:cs typeface="Times New Roman"/>
            </a:endParaRPr>
          </a:p>
          <a:p>
            <a:pPr marL="509905" indent="-248920">
              <a:lnSpc>
                <a:spcPct val="100000"/>
              </a:lnSpc>
              <a:spcBef>
                <a:spcPts val="10"/>
              </a:spcBef>
              <a:buSzPct val="65384"/>
              <a:buFont typeface="Courier New"/>
              <a:buChar char="•"/>
              <a:tabLst>
                <a:tab pos="509905" algn="l"/>
                <a:tab pos="510540" algn="l"/>
              </a:tabLst>
            </a:pPr>
            <a:r>
              <a:rPr dirty="0" sz="1300" b="1">
                <a:latin typeface="Courier New"/>
                <a:cs typeface="Courier New"/>
              </a:rPr>
              <a:t>LOB</a:t>
            </a:r>
            <a:r>
              <a:rPr dirty="0" sz="1300" spc="-450" b="1">
                <a:latin typeface="Courier New"/>
                <a:cs typeface="Courier New"/>
              </a:rPr>
              <a:t> </a:t>
            </a:r>
            <a:r>
              <a:rPr dirty="0" sz="1300" b="1">
                <a:latin typeface="Times New Roman"/>
                <a:cs typeface="Times New Roman"/>
              </a:rPr>
              <a:t>locator:</a:t>
            </a:r>
            <a:r>
              <a:rPr dirty="0" sz="1300" spc="10" b="1">
                <a:latin typeface="Times New Roman"/>
                <a:cs typeface="Times New Roman"/>
              </a:rPr>
              <a:t> </a:t>
            </a:r>
            <a:r>
              <a:rPr dirty="0" sz="1300" spc="5">
                <a:latin typeface="Times New Roman"/>
                <a:cs typeface="Times New Roman"/>
              </a:rPr>
              <a:t>A</a:t>
            </a:r>
            <a:r>
              <a:rPr dirty="0" sz="1300">
                <a:latin typeface="Times New Roman"/>
                <a:cs typeface="Times New Roman"/>
              </a:rPr>
              <a:t> pointer</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location</a:t>
            </a:r>
            <a:r>
              <a:rPr dirty="0" sz="1300" spc="1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value</a:t>
            </a:r>
            <a:r>
              <a:rPr dirty="0" sz="1300" spc="10">
                <a:latin typeface="Times New Roman"/>
                <a:cs typeface="Times New Roman"/>
              </a:rPr>
              <a:t> </a:t>
            </a:r>
            <a:r>
              <a:rPr dirty="0" sz="1300">
                <a:latin typeface="Times New Roman"/>
                <a:cs typeface="Times New Roman"/>
              </a:rPr>
              <a:t>stored</a:t>
            </a:r>
            <a:r>
              <a:rPr dirty="0" sz="1300" spc="5">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136525" marR="48260" indent="-635">
              <a:lnSpc>
                <a:spcPct val="100000"/>
              </a:lnSpc>
              <a:spcBef>
                <a:spcPts val="395"/>
              </a:spcBef>
            </a:pPr>
            <a:r>
              <a:rPr dirty="0" sz="1300">
                <a:latin typeface="Times New Roman"/>
                <a:cs typeface="Times New Roman"/>
              </a:rPr>
              <a:t>Regardless of </a:t>
            </a:r>
            <a:r>
              <a:rPr dirty="0" sz="1300" spc="-5">
                <a:latin typeface="Times New Roman"/>
                <a:cs typeface="Times New Roman"/>
              </a:rPr>
              <a:t>where </a:t>
            </a:r>
            <a:r>
              <a:rPr dirty="0" sz="1300">
                <a:latin typeface="Times New Roman"/>
                <a:cs typeface="Times New Roman"/>
              </a:rPr>
              <a:t>the value of </a:t>
            </a:r>
            <a:r>
              <a:rPr dirty="0" sz="1300">
                <a:latin typeface="Courier New"/>
                <a:cs typeface="Courier New"/>
              </a:rPr>
              <a:t>LOB</a:t>
            </a:r>
            <a:r>
              <a:rPr dirty="0" sz="1300" spc="-305">
                <a:latin typeface="Courier New"/>
                <a:cs typeface="Courier New"/>
              </a:rPr>
              <a:t> </a:t>
            </a:r>
            <a:r>
              <a:rPr dirty="0" sz="1300">
                <a:latin typeface="Times New Roman"/>
                <a:cs typeface="Times New Roman"/>
              </a:rPr>
              <a:t>is stored, a locator is stored in the row. You can think  of</a:t>
            </a:r>
            <a:r>
              <a:rPr dirty="0" sz="1300" spc="5">
                <a:latin typeface="Times New Roman"/>
                <a:cs typeface="Times New Roman"/>
              </a:rPr>
              <a:t> </a:t>
            </a:r>
            <a:r>
              <a:rPr dirty="0" sz="1300">
                <a:latin typeface="Times New Roman"/>
                <a:cs typeface="Times New Roman"/>
              </a:rPr>
              <a:t>a </a:t>
            </a:r>
            <a:r>
              <a:rPr dirty="0" sz="1300">
                <a:latin typeface="Courier New"/>
                <a:cs typeface="Courier New"/>
              </a:rPr>
              <a:t>LOB</a:t>
            </a:r>
            <a:r>
              <a:rPr dirty="0" sz="1300" spc="-45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as</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Times New Roman"/>
                <a:cs typeface="Times New Roman"/>
              </a:rPr>
              <a:t>pointer</a:t>
            </a:r>
            <a:r>
              <a:rPr dirty="0" sz="1300" spc="10">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spc="-5">
                <a:latin typeface="Times New Roman"/>
                <a:cs typeface="Times New Roman"/>
              </a:rPr>
              <a:t>the</a:t>
            </a:r>
            <a:r>
              <a:rPr dirty="0" sz="1300" spc="5">
                <a:latin typeface="Times New Roman"/>
                <a:cs typeface="Times New Roman"/>
              </a:rPr>
              <a:t> </a:t>
            </a:r>
            <a:r>
              <a:rPr dirty="0" sz="1300">
                <a:latin typeface="Times New Roman"/>
                <a:cs typeface="Times New Roman"/>
              </a:rPr>
              <a:t>actual</a:t>
            </a:r>
            <a:r>
              <a:rPr dirty="0" sz="1300" spc="10">
                <a:latin typeface="Times New Roman"/>
                <a:cs typeface="Times New Roman"/>
              </a:rPr>
              <a:t> </a:t>
            </a:r>
            <a:r>
              <a:rPr dirty="0" sz="1300">
                <a:latin typeface="Times New Roman"/>
                <a:cs typeface="Times New Roman"/>
              </a:rPr>
              <a:t>location</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50">
                <a:latin typeface="Courier New"/>
                <a:cs typeface="Courier New"/>
              </a:rPr>
              <a:t> </a:t>
            </a:r>
            <a:r>
              <a:rPr dirty="0" sz="1300">
                <a:latin typeface="Times New Roman"/>
                <a:cs typeface="Times New Roman"/>
              </a:rPr>
              <a:t>value.</a:t>
            </a:r>
            <a:endParaRPr sz="1300">
              <a:latin typeface="Times New Roman"/>
              <a:cs typeface="Times New Roman"/>
            </a:endParaRPr>
          </a:p>
          <a:p>
            <a:pPr marL="136525">
              <a:lnSpc>
                <a:spcPct val="100000"/>
              </a:lnSpc>
              <a:spcBef>
                <a:spcPts val="405"/>
              </a:spcBef>
            </a:pPr>
            <a:r>
              <a:rPr dirty="0" sz="1300" spc="5">
                <a:latin typeface="Times New Roman"/>
                <a:cs typeface="Times New Roman"/>
              </a:rPr>
              <a:t>A</a:t>
            </a:r>
            <a:r>
              <a:rPr dirty="0" sz="1300">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does</a:t>
            </a:r>
            <a:r>
              <a:rPr dirty="0" sz="1300" spc="10">
                <a:latin typeface="Times New Roman"/>
                <a:cs typeface="Times New Roman"/>
              </a:rPr>
              <a:t> </a:t>
            </a:r>
            <a:r>
              <a:rPr dirty="0" sz="1300">
                <a:latin typeface="Times New Roman"/>
                <a:cs typeface="Times New Roman"/>
              </a:rPr>
              <a:t>not</a:t>
            </a:r>
            <a:r>
              <a:rPr dirty="0" sz="1300" spc="5">
                <a:latin typeface="Times New Roman"/>
                <a:cs typeface="Times New Roman"/>
              </a:rPr>
              <a:t> </a:t>
            </a:r>
            <a:r>
              <a:rPr dirty="0" sz="1300">
                <a:latin typeface="Times New Roman"/>
                <a:cs typeface="Times New Roman"/>
              </a:rPr>
              <a:t>contain</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data;</a:t>
            </a:r>
            <a:r>
              <a:rPr dirty="0" sz="1300" spc="10">
                <a:latin typeface="Times New Roman"/>
                <a:cs typeface="Times New Roman"/>
              </a:rPr>
              <a:t> </a:t>
            </a:r>
            <a:r>
              <a:rPr dirty="0" sz="1300">
                <a:latin typeface="Times New Roman"/>
                <a:cs typeface="Times New Roman"/>
              </a:rPr>
              <a:t>it</a:t>
            </a:r>
            <a:r>
              <a:rPr dirty="0" sz="1300" spc="5">
                <a:latin typeface="Times New Roman"/>
                <a:cs typeface="Times New Roman"/>
              </a:rPr>
              <a:t> </a:t>
            </a:r>
            <a:r>
              <a:rPr dirty="0" sz="1300">
                <a:latin typeface="Times New Roman"/>
                <a:cs typeface="Times New Roman"/>
              </a:rPr>
              <a:t>contains</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value.</a:t>
            </a:r>
            <a:endParaRPr sz="1300">
              <a:latin typeface="Times New Roman"/>
              <a:cs typeface="Times New Roman"/>
            </a:endParaRPr>
          </a:p>
          <a:p>
            <a:pPr marL="137160" marR="5080" indent="-635">
              <a:lnSpc>
                <a:spcPct val="102200"/>
              </a:lnSpc>
              <a:spcBef>
                <a:spcPts val="360"/>
              </a:spcBef>
            </a:pPr>
            <a:r>
              <a:rPr dirty="0" sz="1300">
                <a:latin typeface="Times New Roman"/>
                <a:cs typeface="Times New Roman"/>
              </a:rPr>
              <a:t>When a user creates an internal </a:t>
            </a:r>
            <a:r>
              <a:rPr dirty="0" sz="1300">
                <a:latin typeface="Courier New"/>
                <a:cs typeface="Courier New"/>
              </a:rPr>
              <a:t>LOB</a:t>
            </a:r>
            <a:r>
              <a:rPr dirty="0" sz="1300">
                <a:latin typeface="Times New Roman"/>
                <a:cs typeface="Times New Roman"/>
              </a:rPr>
              <a:t>, the value is stored in the </a:t>
            </a:r>
            <a:r>
              <a:rPr dirty="0" sz="1300">
                <a:latin typeface="Courier New"/>
                <a:cs typeface="Courier New"/>
              </a:rPr>
              <a:t>LOB </a:t>
            </a:r>
            <a:r>
              <a:rPr dirty="0" sz="1300">
                <a:latin typeface="Times New Roman"/>
                <a:cs typeface="Times New Roman"/>
              </a:rPr>
              <a:t>segment and a locator to  the</a:t>
            </a:r>
            <a:r>
              <a:rPr dirty="0" sz="1300" spc="10">
                <a:latin typeface="Times New Roman"/>
                <a:cs typeface="Times New Roman"/>
              </a:rPr>
              <a:t> </a:t>
            </a:r>
            <a:r>
              <a:rPr dirty="0" sz="1300">
                <a:latin typeface="Times New Roman"/>
                <a:cs typeface="Times New Roman"/>
              </a:rPr>
              <a:t>out-of-line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placed</a:t>
            </a:r>
            <a:r>
              <a:rPr dirty="0" sz="1300" spc="10">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column</a:t>
            </a:r>
            <a:r>
              <a:rPr dirty="0" sz="1300" spc="1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corresponding</a:t>
            </a:r>
            <a:r>
              <a:rPr dirty="0" sz="1300" spc="10">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table.  External </a:t>
            </a:r>
            <a:r>
              <a:rPr dirty="0" sz="1300">
                <a:latin typeface="Courier New"/>
                <a:cs typeface="Courier New"/>
              </a:rPr>
              <a:t>LOB</a:t>
            </a:r>
            <a:r>
              <a:rPr dirty="0" sz="1300">
                <a:latin typeface="Times New Roman"/>
                <a:cs typeface="Times New Roman"/>
              </a:rPr>
              <a:t>s store the data outside the database, so only a locator to the </a:t>
            </a:r>
            <a:r>
              <a:rPr dirty="0" sz="1300">
                <a:latin typeface="Courier New"/>
                <a:cs typeface="Courier New"/>
              </a:rPr>
              <a:t>LOB </a:t>
            </a:r>
            <a:r>
              <a:rPr dirty="0" sz="1300">
                <a:latin typeface="Times New Roman"/>
                <a:cs typeface="Times New Roman"/>
              </a:rPr>
              <a:t>value is  stored in </a:t>
            </a:r>
            <a:r>
              <a:rPr dirty="0" sz="1300" spc="-5">
                <a:latin typeface="Times New Roman"/>
                <a:cs typeface="Times New Roman"/>
              </a:rPr>
              <a:t>the</a:t>
            </a:r>
            <a:r>
              <a:rPr dirty="0" sz="1300">
                <a:latin typeface="Times New Roman"/>
                <a:cs typeface="Times New Roman"/>
              </a:rPr>
              <a:t> table.</a:t>
            </a:r>
            <a:endParaRPr sz="1300">
              <a:latin typeface="Times New Roman"/>
              <a:cs typeface="Times New Roman"/>
            </a:endParaRPr>
          </a:p>
          <a:p>
            <a:pPr marL="137160" marR="47625">
              <a:lnSpc>
                <a:spcPct val="103099"/>
              </a:lnSpc>
              <a:spcBef>
                <a:spcPts val="265"/>
              </a:spcBef>
            </a:pPr>
            <a:r>
              <a:rPr dirty="0" sz="1300">
                <a:latin typeface="Times New Roman"/>
                <a:cs typeface="Times New Roman"/>
              </a:rPr>
              <a:t>To access and manipulate </a:t>
            </a:r>
            <a:r>
              <a:rPr dirty="0" sz="1300">
                <a:latin typeface="Courier New"/>
                <a:cs typeface="Courier New"/>
              </a:rPr>
              <a:t>LOB</a:t>
            </a:r>
            <a:r>
              <a:rPr dirty="0" sz="1300">
                <a:latin typeface="Times New Roman"/>
                <a:cs typeface="Times New Roman"/>
              </a:rPr>
              <a:t>s without SQL data manipulation language (DML), you must  create a </a:t>
            </a:r>
            <a:r>
              <a:rPr dirty="0" sz="1300">
                <a:latin typeface="Courier New"/>
                <a:cs typeface="Courier New"/>
              </a:rPr>
              <a:t>LOB </a:t>
            </a:r>
            <a:r>
              <a:rPr dirty="0" sz="1300">
                <a:latin typeface="Times New Roman"/>
                <a:cs typeface="Times New Roman"/>
              </a:rPr>
              <a:t>locator. The programmatic interfaces operate on the </a:t>
            </a:r>
            <a:r>
              <a:rPr dirty="0" sz="1300">
                <a:latin typeface="Courier New"/>
                <a:cs typeface="Courier New"/>
              </a:rPr>
              <a:t>LOB </a:t>
            </a:r>
            <a:r>
              <a:rPr dirty="0" sz="1300">
                <a:latin typeface="Times New Roman"/>
                <a:cs typeface="Times New Roman"/>
              </a:rPr>
              <a:t>values, </a:t>
            </a:r>
            <a:r>
              <a:rPr dirty="0" sz="1300" spc="-5">
                <a:latin typeface="Times New Roman"/>
                <a:cs typeface="Times New Roman"/>
              </a:rPr>
              <a:t>using </a:t>
            </a:r>
            <a:r>
              <a:rPr dirty="0" sz="1300">
                <a:latin typeface="Times New Roman"/>
                <a:cs typeface="Times New Roman"/>
              </a:rPr>
              <a:t>these  locators in a manner similar to OS file</a:t>
            </a:r>
            <a:r>
              <a:rPr dirty="0" sz="1300" spc="30">
                <a:latin typeface="Times New Roman"/>
                <a:cs typeface="Times New Roman"/>
              </a:rPr>
              <a:t> </a:t>
            </a:r>
            <a:r>
              <a:rPr dirty="0" sz="1300">
                <a:latin typeface="Times New Roman"/>
                <a:cs typeface="Times New Roman"/>
              </a:rPr>
              <a:t>handles.</a:t>
            </a:r>
            <a:endParaRPr sz="1300">
              <a:latin typeface="Times New Roman"/>
              <a:cs typeface="Times New Roman"/>
            </a:endParaRPr>
          </a:p>
        </p:txBody>
      </p:sp>
      <p:sp>
        <p:nvSpPr>
          <p:cNvPr id="24" name="object 2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774" y="497522"/>
            <a:ext cx="6550659" cy="4915535"/>
            <a:chOff x="608774" y="497522"/>
            <a:chExt cx="6550659" cy="4915535"/>
          </a:xfrm>
        </p:grpSpPr>
        <p:sp>
          <p:nvSpPr>
            <p:cNvPr id="3" name="object 3"/>
            <p:cNvSpPr/>
            <p:nvPr/>
          </p:nvSpPr>
          <p:spPr>
            <a:xfrm>
              <a:off x="614172" y="502919"/>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4"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882139" y="2272284"/>
            <a:ext cx="3536950" cy="1874520"/>
            <a:chOff x="1882139" y="2272284"/>
            <a:chExt cx="3536950" cy="1874520"/>
          </a:xfrm>
        </p:grpSpPr>
        <p:sp>
          <p:nvSpPr>
            <p:cNvPr id="7" name="object 7"/>
            <p:cNvSpPr/>
            <p:nvPr/>
          </p:nvSpPr>
          <p:spPr>
            <a:xfrm>
              <a:off x="3194303" y="2503932"/>
              <a:ext cx="1146809" cy="1053846"/>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3192018" y="2272296"/>
              <a:ext cx="741680" cy="296545"/>
            </a:xfrm>
            <a:custGeom>
              <a:avLst/>
              <a:gdLst/>
              <a:ahLst/>
              <a:cxnLst/>
              <a:rect l="l" t="t" r="r" b="b"/>
              <a:pathLst>
                <a:path w="741679" h="296544">
                  <a:moveTo>
                    <a:pt x="741527" y="10960"/>
                  </a:moveTo>
                  <a:lnTo>
                    <a:pt x="691134" y="4572"/>
                  </a:lnTo>
                  <a:lnTo>
                    <a:pt x="575310" y="0"/>
                  </a:lnTo>
                  <a:lnTo>
                    <a:pt x="458724" y="4572"/>
                  </a:lnTo>
                  <a:lnTo>
                    <a:pt x="350520" y="18288"/>
                  </a:lnTo>
                  <a:lnTo>
                    <a:pt x="252984" y="38862"/>
                  </a:lnTo>
                  <a:lnTo>
                    <a:pt x="168402" y="68580"/>
                  </a:lnTo>
                  <a:lnTo>
                    <a:pt x="97536" y="102108"/>
                  </a:lnTo>
                  <a:lnTo>
                    <a:pt x="57200" y="131076"/>
                  </a:lnTo>
                  <a:lnTo>
                    <a:pt x="11430" y="184404"/>
                  </a:lnTo>
                  <a:lnTo>
                    <a:pt x="0" y="230886"/>
                  </a:lnTo>
                  <a:lnTo>
                    <a:pt x="11430" y="275844"/>
                  </a:lnTo>
                  <a:lnTo>
                    <a:pt x="26606" y="296456"/>
                  </a:lnTo>
                  <a:lnTo>
                    <a:pt x="741527" y="10960"/>
                  </a:lnTo>
                  <a:close/>
                </a:path>
              </a:pathLst>
            </a:custGeom>
            <a:solidFill>
              <a:srgbClr val="CECECE"/>
            </a:solidFill>
          </p:spPr>
          <p:txBody>
            <a:bodyPr wrap="square" lIns="0" tIns="0" rIns="0" bIns="0" rtlCol="0"/>
            <a:lstStyle/>
            <a:p/>
          </p:txBody>
        </p:sp>
        <p:sp>
          <p:nvSpPr>
            <p:cNvPr id="9" name="object 9"/>
            <p:cNvSpPr/>
            <p:nvPr/>
          </p:nvSpPr>
          <p:spPr>
            <a:xfrm>
              <a:off x="3218635" y="2283245"/>
              <a:ext cx="956310" cy="382905"/>
            </a:xfrm>
            <a:custGeom>
              <a:avLst/>
              <a:gdLst/>
              <a:ahLst/>
              <a:cxnLst/>
              <a:rect l="l" t="t" r="r" b="b"/>
              <a:pathLst>
                <a:path w="956310" h="382905">
                  <a:moveTo>
                    <a:pt x="714917" y="0"/>
                  </a:moveTo>
                  <a:lnTo>
                    <a:pt x="0" y="285495"/>
                  </a:lnTo>
                  <a:lnTo>
                    <a:pt x="16816" y="308317"/>
                  </a:lnTo>
                  <a:lnTo>
                    <a:pt x="70918" y="347941"/>
                  </a:lnTo>
                  <a:lnTo>
                    <a:pt x="141784" y="382231"/>
                  </a:lnTo>
                  <a:lnTo>
                    <a:pt x="142569" y="382485"/>
                  </a:lnTo>
                  <a:lnTo>
                    <a:pt x="956210" y="57565"/>
                  </a:lnTo>
                  <a:lnTo>
                    <a:pt x="871780" y="27901"/>
                  </a:lnTo>
                  <a:lnTo>
                    <a:pt x="772720" y="7327"/>
                  </a:lnTo>
                  <a:lnTo>
                    <a:pt x="714917" y="0"/>
                  </a:lnTo>
                  <a:close/>
                </a:path>
              </a:pathLst>
            </a:custGeom>
            <a:solidFill>
              <a:srgbClr val="CFCFCF"/>
            </a:solidFill>
          </p:spPr>
          <p:txBody>
            <a:bodyPr wrap="square" lIns="0" tIns="0" rIns="0" bIns="0" rtlCol="0"/>
            <a:lstStyle/>
            <a:p/>
          </p:txBody>
        </p:sp>
        <p:sp>
          <p:nvSpPr>
            <p:cNvPr id="10" name="object 10"/>
            <p:cNvSpPr/>
            <p:nvPr/>
          </p:nvSpPr>
          <p:spPr>
            <a:xfrm>
              <a:off x="3361204" y="2340811"/>
              <a:ext cx="956944" cy="381635"/>
            </a:xfrm>
            <a:custGeom>
              <a:avLst/>
              <a:gdLst/>
              <a:ahLst/>
              <a:cxnLst/>
              <a:rect l="l" t="t" r="r" b="b"/>
              <a:pathLst>
                <a:path w="956945" h="381635">
                  <a:moveTo>
                    <a:pt x="813641" y="0"/>
                  </a:moveTo>
                  <a:lnTo>
                    <a:pt x="0" y="324919"/>
                  </a:lnTo>
                  <a:lnTo>
                    <a:pt x="83797" y="352097"/>
                  </a:lnTo>
                  <a:lnTo>
                    <a:pt x="181333" y="373433"/>
                  </a:lnTo>
                  <a:lnTo>
                    <a:pt x="244053" y="381383"/>
                  </a:lnTo>
                  <a:lnTo>
                    <a:pt x="956774" y="96765"/>
                  </a:lnTo>
                  <a:lnTo>
                    <a:pt x="937999" y="72443"/>
                  </a:lnTo>
                  <a:lnTo>
                    <a:pt x="884659" y="33581"/>
                  </a:lnTo>
                  <a:lnTo>
                    <a:pt x="813793" y="53"/>
                  </a:lnTo>
                  <a:lnTo>
                    <a:pt x="813641" y="0"/>
                  </a:lnTo>
                  <a:close/>
                </a:path>
              </a:pathLst>
            </a:custGeom>
            <a:solidFill>
              <a:srgbClr val="D1D1D1"/>
            </a:solidFill>
          </p:spPr>
          <p:txBody>
            <a:bodyPr wrap="square" lIns="0" tIns="0" rIns="0" bIns="0" rtlCol="0"/>
            <a:lstStyle/>
            <a:p/>
          </p:txBody>
        </p:sp>
        <p:sp>
          <p:nvSpPr>
            <p:cNvPr id="11" name="object 11"/>
            <p:cNvSpPr/>
            <p:nvPr/>
          </p:nvSpPr>
          <p:spPr>
            <a:xfrm>
              <a:off x="3605259" y="2437576"/>
              <a:ext cx="741045" cy="295275"/>
            </a:xfrm>
            <a:custGeom>
              <a:avLst/>
              <a:gdLst/>
              <a:ahLst/>
              <a:cxnLst/>
              <a:rect l="l" t="t" r="r" b="b"/>
              <a:pathLst>
                <a:path w="741045" h="295275">
                  <a:moveTo>
                    <a:pt x="712720" y="0"/>
                  </a:moveTo>
                  <a:lnTo>
                    <a:pt x="0" y="284617"/>
                  </a:lnTo>
                  <a:lnTo>
                    <a:pt x="45482" y="290383"/>
                  </a:lnTo>
                  <a:lnTo>
                    <a:pt x="162068" y="294955"/>
                  </a:lnTo>
                  <a:lnTo>
                    <a:pt x="277892" y="290383"/>
                  </a:lnTo>
                  <a:lnTo>
                    <a:pt x="386096" y="276667"/>
                  </a:lnTo>
                  <a:lnTo>
                    <a:pt x="423762" y="268554"/>
                  </a:lnTo>
                  <a:lnTo>
                    <a:pt x="674514" y="168419"/>
                  </a:lnTo>
                  <a:lnTo>
                    <a:pt x="727472" y="110551"/>
                  </a:lnTo>
                  <a:lnTo>
                    <a:pt x="740426" y="65593"/>
                  </a:lnTo>
                  <a:lnTo>
                    <a:pt x="727472" y="19111"/>
                  </a:lnTo>
                  <a:lnTo>
                    <a:pt x="712720" y="0"/>
                  </a:lnTo>
                  <a:close/>
                </a:path>
              </a:pathLst>
            </a:custGeom>
            <a:solidFill>
              <a:srgbClr val="D2D2D2"/>
            </a:solidFill>
          </p:spPr>
          <p:txBody>
            <a:bodyPr wrap="square" lIns="0" tIns="0" rIns="0" bIns="0" rtlCol="0"/>
            <a:lstStyle/>
            <a:p/>
          </p:txBody>
        </p:sp>
        <p:sp>
          <p:nvSpPr>
            <p:cNvPr id="12" name="object 12"/>
            <p:cNvSpPr/>
            <p:nvPr/>
          </p:nvSpPr>
          <p:spPr>
            <a:xfrm>
              <a:off x="4029021" y="2605995"/>
              <a:ext cx="250825" cy="100330"/>
            </a:xfrm>
            <a:custGeom>
              <a:avLst/>
              <a:gdLst/>
              <a:ahLst/>
              <a:cxnLst/>
              <a:rect l="l" t="t" r="r" b="b"/>
              <a:pathLst>
                <a:path w="250825" h="100330">
                  <a:moveTo>
                    <a:pt x="250752" y="0"/>
                  </a:moveTo>
                  <a:lnTo>
                    <a:pt x="0" y="100135"/>
                  </a:lnTo>
                  <a:lnTo>
                    <a:pt x="61394" y="86911"/>
                  </a:lnTo>
                  <a:lnTo>
                    <a:pt x="145976" y="59479"/>
                  </a:lnTo>
                  <a:lnTo>
                    <a:pt x="216842" y="25189"/>
                  </a:lnTo>
                  <a:lnTo>
                    <a:pt x="250752" y="0"/>
                  </a:lnTo>
                  <a:close/>
                </a:path>
              </a:pathLst>
            </a:custGeom>
            <a:solidFill>
              <a:srgbClr val="D3D3D3"/>
            </a:solidFill>
          </p:spPr>
          <p:txBody>
            <a:bodyPr wrap="square" lIns="0" tIns="0" rIns="0" bIns="0" rtlCol="0"/>
            <a:lstStyle/>
            <a:p/>
          </p:txBody>
        </p:sp>
        <p:sp>
          <p:nvSpPr>
            <p:cNvPr id="13" name="object 13"/>
            <p:cNvSpPr/>
            <p:nvPr/>
          </p:nvSpPr>
          <p:spPr>
            <a:xfrm>
              <a:off x="3374897" y="2487930"/>
              <a:ext cx="800100" cy="1106170"/>
            </a:xfrm>
            <a:custGeom>
              <a:avLst/>
              <a:gdLst/>
              <a:ahLst/>
              <a:cxnLst/>
              <a:rect l="l" t="t" r="r" b="b"/>
              <a:pathLst>
                <a:path w="800100" h="1106170">
                  <a:moveTo>
                    <a:pt x="800100" y="0"/>
                  </a:moveTo>
                  <a:lnTo>
                    <a:pt x="0" y="224028"/>
                  </a:lnTo>
                  <a:lnTo>
                    <a:pt x="0" y="1105662"/>
                  </a:lnTo>
                  <a:lnTo>
                    <a:pt x="800100" y="880872"/>
                  </a:lnTo>
                  <a:lnTo>
                    <a:pt x="800100" y="0"/>
                  </a:lnTo>
                  <a:close/>
                </a:path>
              </a:pathLst>
            </a:custGeom>
            <a:solidFill>
              <a:srgbClr val="7E7E7E"/>
            </a:solidFill>
          </p:spPr>
          <p:txBody>
            <a:bodyPr wrap="square" lIns="0" tIns="0" rIns="0" bIns="0" rtlCol="0"/>
            <a:lstStyle/>
            <a:p/>
          </p:txBody>
        </p:sp>
        <p:sp>
          <p:nvSpPr>
            <p:cNvPr id="14" name="object 14"/>
            <p:cNvSpPr/>
            <p:nvPr/>
          </p:nvSpPr>
          <p:spPr>
            <a:xfrm>
              <a:off x="3409950" y="2533650"/>
              <a:ext cx="731520" cy="1015365"/>
            </a:xfrm>
            <a:custGeom>
              <a:avLst/>
              <a:gdLst/>
              <a:ahLst/>
              <a:cxnLst/>
              <a:rect l="l" t="t" r="r" b="b"/>
              <a:pathLst>
                <a:path w="731520" h="1015364">
                  <a:moveTo>
                    <a:pt x="731520" y="0"/>
                  </a:moveTo>
                  <a:lnTo>
                    <a:pt x="0" y="204216"/>
                  </a:lnTo>
                  <a:lnTo>
                    <a:pt x="0" y="1014984"/>
                  </a:lnTo>
                  <a:lnTo>
                    <a:pt x="731520" y="809244"/>
                  </a:lnTo>
                  <a:lnTo>
                    <a:pt x="731520" y="0"/>
                  </a:lnTo>
                  <a:close/>
                </a:path>
              </a:pathLst>
            </a:custGeom>
            <a:solidFill>
              <a:srgbClr val="FFFFD1"/>
            </a:solidFill>
          </p:spPr>
          <p:txBody>
            <a:bodyPr wrap="square" lIns="0" tIns="0" rIns="0" bIns="0" rtlCol="0"/>
            <a:lstStyle/>
            <a:p/>
          </p:txBody>
        </p:sp>
        <p:sp>
          <p:nvSpPr>
            <p:cNvPr id="15" name="object 15"/>
            <p:cNvSpPr/>
            <p:nvPr/>
          </p:nvSpPr>
          <p:spPr>
            <a:xfrm>
              <a:off x="3444239" y="2734818"/>
              <a:ext cx="98425" cy="120650"/>
            </a:xfrm>
            <a:custGeom>
              <a:avLst/>
              <a:gdLst/>
              <a:ahLst/>
              <a:cxnLst/>
              <a:rect l="l" t="t" r="r" b="b"/>
              <a:pathLst>
                <a:path w="98425" h="120650">
                  <a:moveTo>
                    <a:pt x="98298" y="0"/>
                  </a:moveTo>
                  <a:lnTo>
                    <a:pt x="0" y="26670"/>
                  </a:lnTo>
                  <a:lnTo>
                    <a:pt x="0" y="120396"/>
                  </a:lnTo>
                  <a:lnTo>
                    <a:pt x="98298" y="91440"/>
                  </a:lnTo>
                  <a:lnTo>
                    <a:pt x="98298" y="0"/>
                  </a:lnTo>
                  <a:close/>
                </a:path>
              </a:pathLst>
            </a:custGeom>
            <a:solidFill>
              <a:srgbClr val="C1D0FD"/>
            </a:solidFill>
          </p:spPr>
          <p:txBody>
            <a:bodyPr wrap="square" lIns="0" tIns="0" rIns="0" bIns="0" rtlCol="0"/>
            <a:lstStyle/>
            <a:p/>
          </p:txBody>
        </p:sp>
        <p:sp>
          <p:nvSpPr>
            <p:cNvPr id="16" name="object 16"/>
            <p:cNvSpPr/>
            <p:nvPr/>
          </p:nvSpPr>
          <p:spPr>
            <a:xfrm>
              <a:off x="3585972" y="2695956"/>
              <a:ext cx="95250" cy="120650"/>
            </a:xfrm>
            <a:custGeom>
              <a:avLst/>
              <a:gdLst/>
              <a:ahLst/>
              <a:cxnLst/>
              <a:rect l="l" t="t" r="r" b="b"/>
              <a:pathLst>
                <a:path w="95250" h="120650">
                  <a:moveTo>
                    <a:pt x="95250" y="0"/>
                  </a:moveTo>
                  <a:lnTo>
                    <a:pt x="0" y="27431"/>
                  </a:lnTo>
                  <a:lnTo>
                    <a:pt x="0" y="120395"/>
                  </a:lnTo>
                  <a:lnTo>
                    <a:pt x="95250" y="92201"/>
                  </a:lnTo>
                  <a:lnTo>
                    <a:pt x="95250" y="0"/>
                  </a:lnTo>
                  <a:close/>
                </a:path>
              </a:pathLst>
            </a:custGeom>
            <a:solidFill>
              <a:srgbClr val="8F1DE1"/>
            </a:solidFill>
          </p:spPr>
          <p:txBody>
            <a:bodyPr wrap="square" lIns="0" tIns="0" rIns="0" bIns="0" rtlCol="0"/>
            <a:lstStyle/>
            <a:p/>
          </p:txBody>
        </p:sp>
        <p:sp>
          <p:nvSpPr>
            <p:cNvPr id="17" name="object 17"/>
            <p:cNvSpPr/>
            <p:nvPr/>
          </p:nvSpPr>
          <p:spPr>
            <a:xfrm>
              <a:off x="3444240" y="2579369"/>
              <a:ext cx="654685" cy="921385"/>
            </a:xfrm>
            <a:custGeom>
              <a:avLst/>
              <a:gdLst/>
              <a:ahLst/>
              <a:cxnLst/>
              <a:rect l="l" t="t" r="r" b="b"/>
              <a:pathLst>
                <a:path w="654685" h="921385">
                  <a:moveTo>
                    <a:pt x="98298" y="800862"/>
                  </a:moveTo>
                  <a:lnTo>
                    <a:pt x="0" y="828294"/>
                  </a:lnTo>
                  <a:lnTo>
                    <a:pt x="0" y="921258"/>
                  </a:lnTo>
                  <a:lnTo>
                    <a:pt x="98298" y="894588"/>
                  </a:lnTo>
                  <a:lnTo>
                    <a:pt x="98298" y="800862"/>
                  </a:lnTo>
                  <a:close/>
                </a:path>
                <a:path w="654685" h="921385">
                  <a:moveTo>
                    <a:pt x="98298" y="672084"/>
                  </a:moveTo>
                  <a:lnTo>
                    <a:pt x="0" y="698754"/>
                  </a:lnTo>
                  <a:lnTo>
                    <a:pt x="0" y="791718"/>
                  </a:lnTo>
                  <a:lnTo>
                    <a:pt x="98298" y="765048"/>
                  </a:lnTo>
                  <a:lnTo>
                    <a:pt x="98298" y="672084"/>
                  </a:lnTo>
                  <a:close/>
                </a:path>
                <a:path w="654685" h="921385">
                  <a:moveTo>
                    <a:pt x="98298" y="543306"/>
                  </a:moveTo>
                  <a:lnTo>
                    <a:pt x="0" y="569214"/>
                  </a:lnTo>
                  <a:lnTo>
                    <a:pt x="0" y="663702"/>
                  </a:lnTo>
                  <a:lnTo>
                    <a:pt x="98298" y="636270"/>
                  </a:lnTo>
                  <a:lnTo>
                    <a:pt x="98298" y="543306"/>
                  </a:lnTo>
                  <a:close/>
                </a:path>
                <a:path w="654685" h="921385">
                  <a:moveTo>
                    <a:pt x="98298" y="413004"/>
                  </a:moveTo>
                  <a:lnTo>
                    <a:pt x="0" y="438912"/>
                  </a:lnTo>
                  <a:lnTo>
                    <a:pt x="0" y="533400"/>
                  </a:lnTo>
                  <a:lnTo>
                    <a:pt x="98298" y="505968"/>
                  </a:lnTo>
                  <a:lnTo>
                    <a:pt x="98298" y="413004"/>
                  </a:lnTo>
                  <a:close/>
                </a:path>
                <a:path w="654685" h="921385">
                  <a:moveTo>
                    <a:pt x="98298" y="284226"/>
                  </a:moveTo>
                  <a:lnTo>
                    <a:pt x="0" y="310896"/>
                  </a:lnTo>
                  <a:lnTo>
                    <a:pt x="0" y="404622"/>
                  </a:lnTo>
                  <a:lnTo>
                    <a:pt x="98298" y="376428"/>
                  </a:lnTo>
                  <a:lnTo>
                    <a:pt x="98298" y="284226"/>
                  </a:lnTo>
                  <a:close/>
                </a:path>
                <a:path w="654685" h="921385">
                  <a:moveTo>
                    <a:pt x="236982" y="763524"/>
                  </a:moveTo>
                  <a:lnTo>
                    <a:pt x="141732" y="789432"/>
                  </a:lnTo>
                  <a:lnTo>
                    <a:pt x="141732" y="883158"/>
                  </a:lnTo>
                  <a:lnTo>
                    <a:pt x="236982" y="855726"/>
                  </a:lnTo>
                  <a:lnTo>
                    <a:pt x="236982" y="763524"/>
                  </a:lnTo>
                  <a:close/>
                </a:path>
                <a:path w="654685" h="921385">
                  <a:moveTo>
                    <a:pt x="236982" y="631698"/>
                  </a:moveTo>
                  <a:lnTo>
                    <a:pt x="141732" y="659130"/>
                  </a:lnTo>
                  <a:lnTo>
                    <a:pt x="141732" y="755904"/>
                  </a:lnTo>
                  <a:lnTo>
                    <a:pt x="236982" y="727710"/>
                  </a:lnTo>
                  <a:lnTo>
                    <a:pt x="236982" y="631698"/>
                  </a:lnTo>
                  <a:close/>
                </a:path>
                <a:path w="654685" h="921385">
                  <a:moveTo>
                    <a:pt x="236982" y="501396"/>
                  </a:moveTo>
                  <a:lnTo>
                    <a:pt x="141732" y="528828"/>
                  </a:lnTo>
                  <a:lnTo>
                    <a:pt x="141732" y="622554"/>
                  </a:lnTo>
                  <a:lnTo>
                    <a:pt x="236982" y="594360"/>
                  </a:lnTo>
                  <a:lnTo>
                    <a:pt x="236982" y="501396"/>
                  </a:lnTo>
                  <a:close/>
                </a:path>
                <a:path w="654685" h="921385">
                  <a:moveTo>
                    <a:pt x="236982" y="375666"/>
                  </a:moveTo>
                  <a:lnTo>
                    <a:pt x="141732" y="401574"/>
                  </a:lnTo>
                  <a:lnTo>
                    <a:pt x="141732" y="494538"/>
                  </a:lnTo>
                  <a:lnTo>
                    <a:pt x="236982" y="467106"/>
                  </a:lnTo>
                  <a:lnTo>
                    <a:pt x="236982" y="375666"/>
                  </a:lnTo>
                  <a:close/>
                </a:path>
                <a:path w="654685" h="921385">
                  <a:moveTo>
                    <a:pt x="236982" y="246888"/>
                  </a:moveTo>
                  <a:lnTo>
                    <a:pt x="141732" y="273558"/>
                  </a:lnTo>
                  <a:lnTo>
                    <a:pt x="141732" y="366522"/>
                  </a:lnTo>
                  <a:lnTo>
                    <a:pt x="236982" y="339090"/>
                  </a:lnTo>
                  <a:lnTo>
                    <a:pt x="236982" y="246888"/>
                  </a:lnTo>
                  <a:close/>
                </a:path>
                <a:path w="654685" h="921385">
                  <a:moveTo>
                    <a:pt x="376428" y="723138"/>
                  </a:moveTo>
                  <a:lnTo>
                    <a:pt x="280416" y="749808"/>
                  </a:lnTo>
                  <a:lnTo>
                    <a:pt x="280416" y="844296"/>
                  </a:lnTo>
                  <a:lnTo>
                    <a:pt x="376428" y="816102"/>
                  </a:lnTo>
                  <a:lnTo>
                    <a:pt x="376428" y="723138"/>
                  </a:lnTo>
                  <a:close/>
                </a:path>
                <a:path w="654685" h="921385">
                  <a:moveTo>
                    <a:pt x="376428" y="594360"/>
                  </a:moveTo>
                  <a:lnTo>
                    <a:pt x="280416" y="620268"/>
                  </a:lnTo>
                  <a:lnTo>
                    <a:pt x="280416" y="713994"/>
                  </a:lnTo>
                  <a:lnTo>
                    <a:pt x="376428" y="686562"/>
                  </a:lnTo>
                  <a:lnTo>
                    <a:pt x="376428" y="594360"/>
                  </a:lnTo>
                  <a:close/>
                </a:path>
                <a:path w="654685" h="921385">
                  <a:moveTo>
                    <a:pt x="376428" y="464820"/>
                  </a:moveTo>
                  <a:lnTo>
                    <a:pt x="280416" y="492252"/>
                  </a:lnTo>
                  <a:lnTo>
                    <a:pt x="280416" y="585216"/>
                  </a:lnTo>
                  <a:lnTo>
                    <a:pt x="376428" y="557022"/>
                  </a:lnTo>
                  <a:lnTo>
                    <a:pt x="376428" y="464820"/>
                  </a:lnTo>
                  <a:close/>
                </a:path>
                <a:path w="654685" h="921385">
                  <a:moveTo>
                    <a:pt x="376428" y="336042"/>
                  </a:moveTo>
                  <a:lnTo>
                    <a:pt x="280416" y="362712"/>
                  </a:lnTo>
                  <a:lnTo>
                    <a:pt x="280416" y="455676"/>
                  </a:lnTo>
                  <a:lnTo>
                    <a:pt x="376428" y="427482"/>
                  </a:lnTo>
                  <a:lnTo>
                    <a:pt x="376428" y="336042"/>
                  </a:lnTo>
                  <a:close/>
                </a:path>
                <a:path w="654685" h="921385">
                  <a:moveTo>
                    <a:pt x="376428" y="207264"/>
                  </a:moveTo>
                  <a:lnTo>
                    <a:pt x="280416" y="233172"/>
                  </a:lnTo>
                  <a:lnTo>
                    <a:pt x="280416" y="325374"/>
                  </a:lnTo>
                  <a:lnTo>
                    <a:pt x="376428" y="297942"/>
                  </a:lnTo>
                  <a:lnTo>
                    <a:pt x="376428" y="207264"/>
                  </a:lnTo>
                  <a:close/>
                </a:path>
                <a:path w="654685" h="921385">
                  <a:moveTo>
                    <a:pt x="516636" y="685038"/>
                  </a:moveTo>
                  <a:lnTo>
                    <a:pt x="419862" y="712470"/>
                  </a:lnTo>
                  <a:lnTo>
                    <a:pt x="419862" y="805434"/>
                  </a:lnTo>
                  <a:lnTo>
                    <a:pt x="516636" y="777240"/>
                  </a:lnTo>
                  <a:lnTo>
                    <a:pt x="516636" y="685038"/>
                  </a:lnTo>
                  <a:close/>
                </a:path>
                <a:path w="654685" h="921385">
                  <a:moveTo>
                    <a:pt x="516636" y="556260"/>
                  </a:moveTo>
                  <a:lnTo>
                    <a:pt x="419862" y="582168"/>
                  </a:lnTo>
                  <a:lnTo>
                    <a:pt x="419862" y="674370"/>
                  </a:lnTo>
                  <a:lnTo>
                    <a:pt x="516636" y="646938"/>
                  </a:lnTo>
                  <a:lnTo>
                    <a:pt x="516636" y="556260"/>
                  </a:lnTo>
                  <a:close/>
                </a:path>
                <a:path w="654685" h="921385">
                  <a:moveTo>
                    <a:pt x="516636" y="426720"/>
                  </a:moveTo>
                  <a:lnTo>
                    <a:pt x="419862" y="453390"/>
                  </a:lnTo>
                  <a:lnTo>
                    <a:pt x="419862" y="547116"/>
                  </a:lnTo>
                  <a:lnTo>
                    <a:pt x="516636" y="518160"/>
                  </a:lnTo>
                  <a:lnTo>
                    <a:pt x="516636" y="426720"/>
                  </a:lnTo>
                  <a:close/>
                </a:path>
                <a:path w="654685" h="921385">
                  <a:moveTo>
                    <a:pt x="516636" y="297180"/>
                  </a:moveTo>
                  <a:lnTo>
                    <a:pt x="419862" y="324612"/>
                  </a:lnTo>
                  <a:lnTo>
                    <a:pt x="419862" y="417576"/>
                  </a:lnTo>
                  <a:lnTo>
                    <a:pt x="516636" y="389382"/>
                  </a:lnTo>
                  <a:lnTo>
                    <a:pt x="516636" y="297180"/>
                  </a:lnTo>
                  <a:close/>
                </a:path>
                <a:path w="654685" h="921385">
                  <a:moveTo>
                    <a:pt x="516636" y="169164"/>
                  </a:moveTo>
                  <a:lnTo>
                    <a:pt x="419862" y="195072"/>
                  </a:lnTo>
                  <a:lnTo>
                    <a:pt x="419862" y="286512"/>
                  </a:lnTo>
                  <a:lnTo>
                    <a:pt x="516636" y="259842"/>
                  </a:lnTo>
                  <a:lnTo>
                    <a:pt x="516636" y="169164"/>
                  </a:lnTo>
                  <a:close/>
                </a:path>
                <a:path w="654685" h="921385">
                  <a:moveTo>
                    <a:pt x="516636" y="38100"/>
                  </a:moveTo>
                  <a:lnTo>
                    <a:pt x="419862" y="64008"/>
                  </a:lnTo>
                  <a:lnTo>
                    <a:pt x="419862" y="156210"/>
                  </a:lnTo>
                  <a:lnTo>
                    <a:pt x="516636" y="128778"/>
                  </a:lnTo>
                  <a:lnTo>
                    <a:pt x="516636" y="38100"/>
                  </a:lnTo>
                  <a:close/>
                </a:path>
                <a:path w="654685" h="921385">
                  <a:moveTo>
                    <a:pt x="654558" y="644652"/>
                  </a:moveTo>
                  <a:lnTo>
                    <a:pt x="558546" y="672084"/>
                  </a:lnTo>
                  <a:lnTo>
                    <a:pt x="558546" y="767334"/>
                  </a:lnTo>
                  <a:lnTo>
                    <a:pt x="654558" y="738378"/>
                  </a:lnTo>
                  <a:lnTo>
                    <a:pt x="654558" y="644652"/>
                  </a:lnTo>
                  <a:close/>
                </a:path>
                <a:path w="654685" h="921385">
                  <a:moveTo>
                    <a:pt x="654558" y="515874"/>
                  </a:moveTo>
                  <a:lnTo>
                    <a:pt x="558546" y="543306"/>
                  </a:lnTo>
                  <a:lnTo>
                    <a:pt x="558546" y="636270"/>
                  </a:lnTo>
                  <a:lnTo>
                    <a:pt x="654558" y="608076"/>
                  </a:lnTo>
                  <a:lnTo>
                    <a:pt x="654558" y="515874"/>
                  </a:lnTo>
                  <a:close/>
                </a:path>
                <a:path w="654685" h="921385">
                  <a:moveTo>
                    <a:pt x="654558" y="387858"/>
                  </a:moveTo>
                  <a:lnTo>
                    <a:pt x="558546" y="413766"/>
                  </a:lnTo>
                  <a:lnTo>
                    <a:pt x="558546" y="506730"/>
                  </a:lnTo>
                  <a:lnTo>
                    <a:pt x="654558" y="480060"/>
                  </a:lnTo>
                  <a:lnTo>
                    <a:pt x="654558" y="387858"/>
                  </a:lnTo>
                  <a:close/>
                </a:path>
                <a:path w="654685" h="921385">
                  <a:moveTo>
                    <a:pt x="654558" y="259842"/>
                  </a:moveTo>
                  <a:lnTo>
                    <a:pt x="558546" y="285750"/>
                  </a:lnTo>
                  <a:lnTo>
                    <a:pt x="558546" y="377952"/>
                  </a:lnTo>
                  <a:lnTo>
                    <a:pt x="654558" y="350520"/>
                  </a:lnTo>
                  <a:lnTo>
                    <a:pt x="654558" y="259842"/>
                  </a:lnTo>
                  <a:close/>
                </a:path>
                <a:path w="654685" h="921385">
                  <a:moveTo>
                    <a:pt x="654558" y="126492"/>
                  </a:moveTo>
                  <a:lnTo>
                    <a:pt x="558546" y="153924"/>
                  </a:lnTo>
                  <a:lnTo>
                    <a:pt x="558546" y="249174"/>
                  </a:lnTo>
                  <a:lnTo>
                    <a:pt x="654558" y="220980"/>
                  </a:lnTo>
                  <a:lnTo>
                    <a:pt x="654558" y="126492"/>
                  </a:lnTo>
                  <a:close/>
                </a:path>
                <a:path w="654685" h="921385">
                  <a:moveTo>
                    <a:pt x="654558" y="0"/>
                  </a:moveTo>
                  <a:lnTo>
                    <a:pt x="558546" y="25908"/>
                  </a:lnTo>
                  <a:lnTo>
                    <a:pt x="558546" y="118872"/>
                  </a:lnTo>
                  <a:lnTo>
                    <a:pt x="654558" y="92964"/>
                  </a:lnTo>
                  <a:lnTo>
                    <a:pt x="654558" y="0"/>
                  </a:lnTo>
                  <a:close/>
                </a:path>
              </a:pathLst>
            </a:custGeom>
            <a:solidFill>
              <a:srgbClr val="C1CEFF"/>
            </a:solidFill>
          </p:spPr>
          <p:txBody>
            <a:bodyPr wrap="square" lIns="0" tIns="0" rIns="0" bIns="0" rtlCol="0"/>
            <a:lstStyle/>
            <a:p/>
          </p:txBody>
        </p:sp>
        <p:sp>
          <p:nvSpPr>
            <p:cNvPr id="18" name="object 18"/>
            <p:cNvSpPr/>
            <p:nvPr/>
          </p:nvSpPr>
          <p:spPr>
            <a:xfrm>
              <a:off x="3725417" y="2657094"/>
              <a:ext cx="97155" cy="120650"/>
            </a:xfrm>
            <a:custGeom>
              <a:avLst/>
              <a:gdLst/>
              <a:ahLst/>
              <a:cxnLst/>
              <a:rect l="l" t="t" r="r" b="b"/>
              <a:pathLst>
                <a:path w="97154" h="120650">
                  <a:moveTo>
                    <a:pt x="96774" y="0"/>
                  </a:moveTo>
                  <a:lnTo>
                    <a:pt x="0" y="27431"/>
                  </a:lnTo>
                  <a:lnTo>
                    <a:pt x="0" y="120395"/>
                  </a:lnTo>
                  <a:lnTo>
                    <a:pt x="96774" y="92201"/>
                  </a:lnTo>
                  <a:lnTo>
                    <a:pt x="96774" y="0"/>
                  </a:lnTo>
                  <a:close/>
                </a:path>
              </a:pathLst>
            </a:custGeom>
            <a:solidFill>
              <a:srgbClr val="007F7F"/>
            </a:solidFill>
          </p:spPr>
          <p:txBody>
            <a:bodyPr wrap="square" lIns="0" tIns="0" rIns="0" bIns="0" rtlCol="0"/>
            <a:lstStyle/>
            <a:p/>
          </p:txBody>
        </p:sp>
        <p:sp>
          <p:nvSpPr>
            <p:cNvPr id="19" name="object 19"/>
            <p:cNvSpPr/>
            <p:nvPr/>
          </p:nvSpPr>
          <p:spPr>
            <a:xfrm>
              <a:off x="1888997" y="3221736"/>
              <a:ext cx="1720850" cy="918210"/>
            </a:xfrm>
            <a:custGeom>
              <a:avLst/>
              <a:gdLst/>
              <a:ahLst/>
              <a:cxnLst/>
              <a:rect l="l" t="t" r="r" b="b"/>
              <a:pathLst>
                <a:path w="1720850" h="918210">
                  <a:moveTo>
                    <a:pt x="1638300" y="0"/>
                  </a:moveTo>
                  <a:lnTo>
                    <a:pt x="0" y="0"/>
                  </a:lnTo>
                  <a:lnTo>
                    <a:pt x="0" y="918209"/>
                  </a:lnTo>
                  <a:lnTo>
                    <a:pt x="54102" y="908303"/>
                  </a:lnTo>
                  <a:lnTo>
                    <a:pt x="67818" y="883919"/>
                  </a:lnTo>
                  <a:lnTo>
                    <a:pt x="104394" y="908303"/>
                  </a:lnTo>
                  <a:lnTo>
                    <a:pt x="122682" y="874775"/>
                  </a:lnTo>
                  <a:lnTo>
                    <a:pt x="218694" y="887729"/>
                  </a:lnTo>
                  <a:lnTo>
                    <a:pt x="327660" y="868679"/>
                  </a:lnTo>
                  <a:lnTo>
                    <a:pt x="368808" y="890777"/>
                  </a:lnTo>
                  <a:lnTo>
                    <a:pt x="451866" y="877061"/>
                  </a:lnTo>
                  <a:lnTo>
                    <a:pt x="505968" y="874775"/>
                  </a:lnTo>
                  <a:lnTo>
                    <a:pt x="560832" y="904493"/>
                  </a:lnTo>
                  <a:lnTo>
                    <a:pt x="693420" y="877061"/>
                  </a:lnTo>
                  <a:lnTo>
                    <a:pt x="743712" y="864869"/>
                  </a:lnTo>
                  <a:lnTo>
                    <a:pt x="784098" y="868679"/>
                  </a:lnTo>
                  <a:lnTo>
                    <a:pt x="806958" y="828293"/>
                  </a:lnTo>
                  <a:lnTo>
                    <a:pt x="966978" y="837437"/>
                  </a:lnTo>
                  <a:lnTo>
                    <a:pt x="1030224" y="801623"/>
                  </a:lnTo>
                  <a:lnTo>
                    <a:pt x="1090422" y="815339"/>
                  </a:lnTo>
                  <a:lnTo>
                    <a:pt x="1145286" y="788669"/>
                  </a:lnTo>
                  <a:lnTo>
                    <a:pt x="1177290" y="761999"/>
                  </a:lnTo>
                  <a:lnTo>
                    <a:pt x="1217676" y="781811"/>
                  </a:lnTo>
                  <a:lnTo>
                    <a:pt x="1314450" y="768095"/>
                  </a:lnTo>
                  <a:lnTo>
                    <a:pt x="1418844" y="735329"/>
                  </a:lnTo>
                  <a:lnTo>
                    <a:pt x="1459992" y="699515"/>
                  </a:lnTo>
                  <a:lnTo>
                    <a:pt x="1565148" y="695705"/>
                  </a:lnTo>
                  <a:lnTo>
                    <a:pt x="1664970" y="642365"/>
                  </a:lnTo>
                  <a:lnTo>
                    <a:pt x="1720595" y="540257"/>
                  </a:lnTo>
                  <a:lnTo>
                    <a:pt x="1696974" y="486917"/>
                  </a:lnTo>
                  <a:lnTo>
                    <a:pt x="1660398" y="450341"/>
                  </a:lnTo>
                  <a:lnTo>
                    <a:pt x="1660398" y="393953"/>
                  </a:lnTo>
                  <a:lnTo>
                    <a:pt x="1669542" y="364235"/>
                  </a:lnTo>
                  <a:lnTo>
                    <a:pt x="1687830" y="340613"/>
                  </a:lnTo>
                  <a:lnTo>
                    <a:pt x="1651254" y="304037"/>
                  </a:lnTo>
                  <a:lnTo>
                    <a:pt x="1629156" y="278129"/>
                  </a:lnTo>
                  <a:lnTo>
                    <a:pt x="1620012" y="254507"/>
                  </a:lnTo>
                  <a:lnTo>
                    <a:pt x="1669542" y="231647"/>
                  </a:lnTo>
                  <a:lnTo>
                    <a:pt x="1651254" y="188213"/>
                  </a:lnTo>
                  <a:lnTo>
                    <a:pt x="1638300" y="165353"/>
                  </a:lnTo>
                  <a:lnTo>
                    <a:pt x="1669542" y="131825"/>
                  </a:lnTo>
                  <a:lnTo>
                    <a:pt x="1646682" y="108965"/>
                  </a:lnTo>
                  <a:lnTo>
                    <a:pt x="1629156" y="85343"/>
                  </a:lnTo>
                  <a:lnTo>
                    <a:pt x="1646682" y="35813"/>
                  </a:lnTo>
                  <a:lnTo>
                    <a:pt x="1638300" y="0"/>
                  </a:lnTo>
                  <a:close/>
                </a:path>
              </a:pathLst>
            </a:custGeom>
            <a:solidFill>
              <a:srgbClr val="FFCC99"/>
            </a:solidFill>
          </p:spPr>
          <p:txBody>
            <a:bodyPr wrap="square" lIns="0" tIns="0" rIns="0" bIns="0" rtlCol="0"/>
            <a:lstStyle/>
            <a:p/>
          </p:txBody>
        </p:sp>
        <p:sp>
          <p:nvSpPr>
            <p:cNvPr id="20" name="object 20"/>
            <p:cNvSpPr/>
            <p:nvPr/>
          </p:nvSpPr>
          <p:spPr>
            <a:xfrm>
              <a:off x="1888997" y="3221736"/>
              <a:ext cx="1720850" cy="918210"/>
            </a:xfrm>
            <a:custGeom>
              <a:avLst/>
              <a:gdLst/>
              <a:ahLst/>
              <a:cxnLst/>
              <a:rect l="l" t="t" r="r" b="b"/>
              <a:pathLst>
                <a:path w="1720850" h="918210">
                  <a:moveTo>
                    <a:pt x="0" y="918209"/>
                  </a:moveTo>
                  <a:lnTo>
                    <a:pt x="0" y="0"/>
                  </a:lnTo>
                  <a:lnTo>
                    <a:pt x="1638300" y="0"/>
                  </a:lnTo>
                  <a:lnTo>
                    <a:pt x="1646682" y="35813"/>
                  </a:lnTo>
                  <a:lnTo>
                    <a:pt x="1629156" y="85343"/>
                  </a:lnTo>
                  <a:lnTo>
                    <a:pt x="1646682" y="108965"/>
                  </a:lnTo>
                  <a:lnTo>
                    <a:pt x="1669542" y="131825"/>
                  </a:lnTo>
                  <a:lnTo>
                    <a:pt x="1638300" y="165353"/>
                  </a:lnTo>
                  <a:lnTo>
                    <a:pt x="1651254" y="188213"/>
                  </a:lnTo>
                  <a:lnTo>
                    <a:pt x="1669542" y="231647"/>
                  </a:lnTo>
                  <a:lnTo>
                    <a:pt x="1620012" y="254507"/>
                  </a:lnTo>
                  <a:lnTo>
                    <a:pt x="1629156" y="278129"/>
                  </a:lnTo>
                  <a:lnTo>
                    <a:pt x="1651254" y="304037"/>
                  </a:lnTo>
                  <a:lnTo>
                    <a:pt x="1687830" y="340613"/>
                  </a:lnTo>
                  <a:lnTo>
                    <a:pt x="1669542" y="364235"/>
                  </a:lnTo>
                  <a:lnTo>
                    <a:pt x="1660398" y="393953"/>
                  </a:lnTo>
                  <a:lnTo>
                    <a:pt x="1660398" y="450341"/>
                  </a:lnTo>
                  <a:lnTo>
                    <a:pt x="1696974" y="486917"/>
                  </a:lnTo>
                  <a:lnTo>
                    <a:pt x="1720595" y="540257"/>
                  </a:lnTo>
                  <a:lnTo>
                    <a:pt x="1696974" y="583691"/>
                  </a:lnTo>
                  <a:lnTo>
                    <a:pt x="1664970" y="642365"/>
                  </a:lnTo>
                  <a:lnTo>
                    <a:pt x="1565148" y="695705"/>
                  </a:lnTo>
                  <a:lnTo>
                    <a:pt x="1459992" y="699515"/>
                  </a:lnTo>
                  <a:lnTo>
                    <a:pt x="1418844" y="735329"/>
                  </a:lnTo>
                  <a:lnTo>
                    <a:pt x="1314450" y="768095"/>
                  </a:lnTo>
                  <a:lnTo>
                    <a:pt x="1217676" y="781811"/>
                  </a:lnTo>
                  <a:lnTo>
                    <a:pt x="1177290" y="761999"/>
                  </a:lnTo>
                  <a:lnTo>
                    <a:pt x="1145286" y="788669"/>
                  </a:lnTo>
                  <a:lnTo>
                    <a:pt x="1090422" y="815339"/>
                  </a:lnTo>
                  <a:lnTo>
                    <a:pt x="1030224" y="801623"/>
                  </a:lnTo>
                  <a:lnTo>
                    <a:pt x="966978" y="837437"/>
                  </a:lnTo>
                  <a:lnTo>
                    <a:pt x="806958" y="828293"/>
                  </a:lnTo>
                  <a:lnTo>
                    <a:pt x="784098" y="868679"/>
                  </a:lnTo>
                  <a:lnTo>
                    <a:pt x="743712" y="864869"/>
                  </a:lnTo>
                  <a:lnTo>
                    <a:pt x="693420" y="877061"/>
                  </a:lnTo>
                  <a:lnTo>
                    <a:pt x="560832" y="904493"/>
                  </a:lnTo>
                  <a:lnTo>
                    <a:pt x="505968" y="874775"/>
                  </a:lnTo>
                  <a:lnTo>
                    <a:pt x="451866" y="877061"/>
                  </a:lnTo>
                  <a:lnTo>
                    <a:pt x="368808" y="890777"/>
                  </a:lnTo>
                  <a:lnTo>
                    <a:pt x="327660" y="868679"/>
                  </a:lnTo>
                  <a:lnTo>
                    <a:pt x="218694" y="887729"/>
                  </a:lnTo>
                  <a:lnTo>
                    <a:pt x="122682" y="874775"/>
                  </a:lnTo>
                  <a:lnTo>
                    <a:pt x="104394" y="908303"/>
                  </a:lnTo>
                  <a:lnTo>
                    <a:pt x="67818" y="883919"/>
                  </a:lnTo>
                  <a:lnTo>
                    <a:pt x="54102" y="908303"/>
                  </a:lnTo>
                  <a:lnTo>
                    <a:pt x="0" y="918209"/>
                  </a:lnTo>
                </a:path>
              </a:pathLst>
            </a:custGeom>
            <a:ln w="13716">
              <a:solidFill>
                <a:srgbClr val="000000"/>
              </a:solidFill>
            </a:ln>
          </p:spPr>
          <p:txBody>
            <a:bodyPr wrap="square" lIns="0" tIns="0" rIns="0" bIns="0" rtlCol="0"/>
            <a:lstStyle/>
            <a:p/>
          </p:txBody>
        </p:sp>
        <p:sp>
          <p:nvSpPr>
            <p:cNvPr id="21" name="object 21"/>
            <p:cNvSpPr/>
            <p:nvPr/>
          </p:nvSpPr>
          <p:spPr>
            <a:xfrm>
              <a:off x="4363973" y="3221736"/>
              <a:ext cx="1054608" cy="896873"/>
            </a:xfrm>
            <a:prstGeom prst="rect">
              <a:avLst/>
            </a:prstGeom>
            <a:blipFill>
              <a:blip r:embed="rId4" cstate="print"/>
              <a:stretch>
                <a:fillRect/>
              </a:stretch>
            </a:blipFill>
          </p:spPr>
          <p:txBody>
            <a:bodyPr wrap="square" lIns="0" tIns="0" rIns="0" bIns="0" rtlCol="0"/>
            <a:lstStyle/>
            <a:p/>
          </p:txBody>
        </p:sp>
        <p:sp>
          <p:nvSpPr>
            <p:cNvPr id="22" name="object 22"/>
            <p:cNvSpPr/>
            <p:nvPr/>
          </p:nvSpPr>
          <p:spPr>
            <a:xfrm>
              <a:off x="2746247" y="2737866"/>
              <a:ext cx="883919" cy="375285"/>
            </a:xfrm>
            <a:custGeom>
              <a:avLst/>
              <a:gdLst/>
              <a:ahLst/>
              <a:cxnLst/>
              <a:rect l="l" t="t" r="r" b="b"/>
              <a:pathLst>
                <a:path w="883920" h="375285">
                  <a:moveTo>
                    <a:pt x="883919" y="0"/>
                  </a:moveTo>
                  <a:lnTo>
                    <a:pt x="0" y="0"/>
                  </a:lnTo>
                  <a:lnTo>
                    <a:pt x="0" y="374904"/>
                  </a:lnTo>
                </a:path>
              </a:pathLst>
            </a:custGeom>
            <a:ln w="20574">
              <a:solidFill>
                <a:srgbClr val="000000"/>
              </a:solidFill>
            </a:ln>
          </p:spPr>
          <p:txBody>
            <a:bodyPr wrap="square" lIns="0" tIns="0" rIns="0" bIns="0" rtlCol="0"/>
            <a:lstStyle/>
            <a:p/>
          </p:txBody>
        </p:sp>
        <p:sp>
          <p:nvSpPr>
            <p:cNvPr id="23" name="object 23"/>
            <p:cNvSpPr/>
            <p:nvPr/>
          </p:nvSpPr>
          <p:spPr>
            <a:xfrm>
              <a:off x="2713481" y="3111246"/>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24" name="object 24"/>
            <p:cNvSpPr/>
            <p:nvPr/>
          </p:nvSpPr>
          <p:spPr>
            <a:xfrm>
              <a:off x="3768851" y="2737866"/>
              <a:ext cx="1108075" cy="405765"/>
            </a:xfrm>
            <a:custGeom>
              <a:avLst/>
              <a:gdLst/>
              <a:ahLst/>
              <a:cxnLst/>
              <a:rect l="l" t="t" r="r" b="b"/>
              <a:pathLst>
                <a:path w="1108075" h="405764">
                  <a:moveTo>
                    <a:pt x="0" y="0"/>
                  </a:moveTo>
                  <a:lnTo>
                    <a:pt x="1107948" y="0"/>
                  </a:lnTo>
                  <a:lnTo>
                    <a:pt x="1107948" y="405384"/>
                  </a:lnTo>
                </a:path>
              </a:pathLst>
            </a:custGeom>
            <a:ln w="20574">
              <a:solidFill>
                <a:srgbClr val="000000"/>
              </a:solidFill>
            </a:ln>
          </p:spPr>
          <p:txBody>
            <a:bodyPr wrap="square" lIns="0" tIns="0" rIns="0" bIns="0" rtlCol="0"/>
            <a:lstStyle/>
            <a:p/>
          </p:txBody>
        </p:sp>
        <p:sp>
          <p:nvSpPr>
            <p:cNvPr id="25" name="object 25"/>
            <p:cNvSpPr/>
            <p:nvPr/>
          </p:nvSpPr>
          <p:spPr>
            <a:xfrm>
              <a:off x="4844033" y="3141726"/>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grpSp>
      <p:sp>
        <p:nvSpPr>
          <p:cNvPr id="26" name="object 26"/>
          <p:cNvSpPr txBox="1"/>
          <p:nvPr/>
        </p:nvSpPr>
        <p:spPr>
          <a:xfrm>
            <a:off x="3071622" y="855980"/>
            <a:ext cx="160083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Internal</a:t>
            </a:r>
            <a:r>
              <a:rPr dirty="0" sz="2000" spc="-60" b="1">
                <a:latin typeface="Arial"/>
                <a:cs typeface="Arial"/>
              </a:rPr>
              <a:t> </a:t>
            </a:r>
            <a:r>
              <a:rPr dirty="0" sz="2000" spc="-10" b="1">
                <a:latin typeface="Courier New"/>
                <a:cs typeface="Courier New"/>
              </a:rPr>
              <a:t>LOB</a:t>
            </a:r>
            <a:r>
              <a:rPr dirty="0" sz="2000" spc="-10" b="1">
                <a:latin typeface="Arial"/>
                <a:cs typeface="Arial"/>
              </a:rPr>
              <a:t>s</a:t>
            </a:r>
            <a:endParaRPr sz="2000">
              <a:latin typeface="Arial"/>
              <a:cs typeface="Arial"/>
            </a:endParaRPr>
          </a:p>
        </p:txBody>
      </p:sp>
      <p:sp>
        <p:nvSpPr>
          <p:cNvPr id="32" name="object 3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3" name="object 33"/>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7</a:t>
            </a:r>
            <a:r>
              <a:rPr dirty="0" sz="800" spc="-204">
                <a:latin typeface="Garuda"/>
                <a:cs typeface="Garuda"/>
              </a:rPr>
              <a:t>t</a:t>
            </a:r>
            <a:endParaRPr sz="800">
              <a:latin typeface="Garuda"/>
              <a:cs typeface="Garuda"/>
            </a:endParaRPr>
          </a:p>
        </p:txBody>
      </p:sp>
      <p:sp>
        <p:nvSpPr>
          <p:cNvPr id="34" name="object 3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7" name="object 27"/>
          <p:cNvSpPr txBox="1"/>
          <p:nvPr/>
        </p:nvSpPr>
        <p:spPr>
          <a:xfrm>
            <a:off x="1241297" y="1778762"/>
            <a:ext cx="381317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The </a:t>
            </a:r>
            <a:r>
              <a:rPr dirty="0" sz="1550" spc="10" b="1">
                <a:latin typeface="Courier New"/>
                <a:cs typeface="Courier New"/>
              </a:rPr>
              <a:t>LOB</a:t>
            </a:r>
            <a:r>
              <a:rPr dirty="0" sz="1550" spc="-509" b="1">
                <a:latin typeface="Courier New"/>
                <a:cs typeface="Courier New"/>
              </a:rPr>
              <a:t> </a:t>
            </a:r>
            <a:r>
              <a:rPr dirty="0" sz="1550" spc="10" b="1">
                <a:latin typeface="Arial"/>
                <a:cs typeface="Arial"/>
              </a:rPr>
              <a:t>value </a:t>
            </a:r>
            <a:r>
              <a:rPr dirty="0" sz="1550" spc="5" b="1">
                <a:latin typeface="Arial"/>
                <a:cs typeface="Arial"/>
              </a:rPr>
              <a:t>is </a:t>
            </a:r>
            <a:r>
              <a:rPr dirty="0" sz="1550" spc="10" b="1">
                <a:latin typeface="Arial"/>
                <a:cs typeface="Arial"/>
              </a:rPr>
              <a:t>stored </a:t>
            </a:r>
            <a:r>
              <a:rPr dirty="0" sz="1550" spc="5" b="1">
                <a:latin typeface="Arial"/>
                <a:cs typeface="Arial"/>
              </a:rPr>
              <a:t>in </a:t>
            </a:r>
            <a:r>
              <a:rPr dirty="0" sz="1550" spc="10" b="1">
                <a:latin typeface="Arial"/>
                <a:cs typeface="Arial"/>
              </a:rPr>
              <a:t>the database.</a:t>
            </a:r>
            <a:endParaRPr sz="1550">
              <a:latin typeface="Arial"/>
              <a:cs typeface="Arial"/>
            </a:endParaRPr>
          </a:p>
        </p:txBody>
      </p:sp>
      <p:sp>
        <p:nvSpPr>
          <p:cNvPr id="28" name="object 28"/>
          <p:cNvSpPr txBox="1"/>
          <p:nvPr/>
        </p:nvSpPr>
        <p:spPr>
          <a:xfrm>
            <a:off x="1940051" y="3256311"/>
            <a:ext cx="1522730" cy="1127760"/>
          </a:xfrm>
          <a:prstGeom prst="rect">
            <a:avLst/>
          </a:prstGeom>
        </p:spPr>
        <p:txBody>
          <a:bodyPr wrap="square" lIns="0" tIns="12065" rIns="0" bIns="0" rtlCol="0" vert="horz">
            <a:spAutoFit/>
          </a:bodyPr>
          <a:lstStyle/>
          <a:p>
            <a:pPr marR="5080">
              <a:lnSpc>
                <a:spcPct val="135400"/>
              </a:lnSpc>
              <a:spcBef>
                <a:spcPts val="95"/>
              </a:spcBef>
            </a:pPr>
            <a:r>
              <a:rPr dirty="0" sz="550" spc="5">
                <a:latin typeface="Courier New"/>
                <a:cs typeface="Courier New"/>
              </a:rPr>
              <a:t>“Four score and seven years ago,  </a:t>
            </a:r>
            <a:r>
              <a:rPr dirty="0" sz="550" spc="10">
                <a:latin typeface="Courier New"/>
                <a:cs typeface="Courier New"/>
              </a:rPr>
              <a:t>our </a:t>
            </a:r>
            <a:r>
              <a:rPr dirty="0" sz="550" spc="5">
                <a:latin typeface="Courier New"/>
                <a:cs typeface="Courier New"/>
              </a:rPr>
              <a:t>forefathers brought forth upon  this continent, </a:t>
            </a:r>
            <a:r>
              <a:rPr dirty="0" sz="550" spc="10">
                <a:latin typeface="Courier New"/>
                <a:cs typeface="Courier New"/>
              </a:rPr>
              <a:t>a new </a:t>
            </a:r>
            <a:r>
              <a:rPr dirty="0" sz="550" spc="5">
                <a:latin typeface="Courier New"/>
                <a:cs typeface="Courier New"/>
              </a:rPr>
              <a:t>nation,  conceived in LIBERTY, and dedicated  </a:t>
            </a:r>
            <a:r>
              <a:rPr dirty="0" sz="550" spc="10">
                <a:latin typeface="Courier New"/>
                <a:cs typeface="Courier New"/>
              </a:rPr>
              <a:t>to the </a:t>
            </a:r>
            <a:r>
              <a:rPr dirty="0" sz="550" spc="5">
                <a:latin typeface="Courier New"/>
                <a:cs typeface="Courier New"/>
              </a:rPr>
              <a:t>proposition that all men  </a:t>
            </a:r>
            <a:r>
              <a:rPr dirty="0" sz="550" spc="10">
                <a:latin typeface="Courier New"/>
                <a:cs typeface="Courier New"/>
              </a:rPr>
              <a:t>are </a:t>
            </a:r>
            <a:r>
              <a:rPr dirty="0" sz="550" spc="5">
                <a:latin typeface="Courier New"/>
                <a:cs typeface="Courier New"/>
              </a:rPr>
              <a:t>created</a:t>
            </a:r>
            <a:r>
              <a:rPr dirty="0" sz="550" spc="-10">
                <a:latin typeface="Courier New"/>
                <a:cs typeface="Courier New"/>
              </a:rPr>
              <a:t> </a:t>
            </a:r>
            <a:r>
              <a:rPr dirty="0" sz="550" spc="5">
                <a:latin typeface="Courier New"/>
                <a:cs typeface="Courier New"/>
              </a:rPr>
              <a:t>equal.”</a:t>
            </a:r>
            <a:endParaRPr sz="550">
              <a:latin typeface="Courier New"/>
              <a:cs typeface="Courier New"/>
            </a:endParaRPr>
          </a:p>
          <a:p>
            <a:pPr>
              <a:lnSpc>
                <a:spcPct val="100000"/>
              </a:lnSpc>
            </a:pPr>
            <a:endParaRPr sz="600">
              <a:latin typeface="Courier New"/>
              <a:cs typeface="Courier New"/>
            </a:endParaRPr>
          </a:p>
          <a:p>
            <a:pPr>
              <a:lnSpc>
                <a:spcPct val="100000"/>
              </a:lnSpc>
            </a:pPr>
            <a:endParaRPr sz="600">
              <a:latin typeface="Courier New"/>
              <a:cs typeface="Courier New"/>
            </a:endParaRPr>
          </a:p>
          <a:p>
            <a:pPr marL="625475">
              <a:lnSpc>
                <a:spcPct val="100000"/>
              </a:lnSpc>
              <a:spcBef>
                <a:spcPts val="400"/>
              </a:spcBef>
            </a:pPr>
            <a:r>
              <a:rPr dirty="0" sz="1300" spc="-20" b="1">
                <a:latin typeface="Courier New"/>
                <a:cs typeface="Courier New"/>
              </a:rPr>
              <a:t>CLOB</a:t>
            </a:r>
            <a:endParaRPr sz="1300">
              <a:latin typeface="Courier New"/>
              <a:cs typeface="Courier New"/>
            </a:endParaRPr>
          </a:p>
        </p:txBody>
      </p:sp>
      <p:sp>
        <p:nvSpPr>
          <p:cNvPr id="29" name="object 29"/>
          <p:cNvSpPr txBox="1"/>
          <p:nvPr/>
        </p:nvSpPr>
        <p:spPr>
          <a:xfrm>
            <a:off x="4703799" y="4161535"/>
            <a:ext cx="40322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BLOB</a:t>
            </a:r>
            <a:endParaRPr sz="1300">
              <a:latin typeface="Courier New"/>
              <a:cs typeface="Courier New"/>
            </a:endParaRPr>
          </a:p>
        </p:txBody>
      </p:sp>
      <p:sp>
        <p:nvSpPr>
          <p:cNvPr id="30" name="object 30"/>
          <p:cNvSpPr txBox="1"/>
          <p:nvPr/>
        </p:nvSpPr>
        <p:spPr>
          <a:xfrm>
            <a:off x="707390" y="5593029"/>
            <a:ext cx="6322695" cy="351726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Features of Internal </a:t>
            </a:r>
            <a:r>
              <a:rPr dirty="0" sz="1300" b="1">
                <a:latin typeface="Courier New"/>
                <a:cs typeface="Courier New"/>
              </a:rPr>
              <a:t>LOB</a:t>
            </a:r>
            <a:r>
              <a:rPr dirty="0" sz="1300" b="1">
                <a:latin typeface="Arial"/>
                <a:cs typeface="Arial"/>
              </a:rPr>
              <a:t>s</a:t>
            </a:r>
            <a:endParaRPr sz="1300">
              <a:latin typeface="Arial"/>
              <a:cs typeface="Arial"/>
            </a:endParaRPr>
          </a:p>
          <a:p>
            <a:pPr marL="136525" marR="5080">
              <a:lnSpc>
                <a:spcPct val="105800"/>
              </a:lnSpc>
              <a:spcBef>
                <a:spcPts val="310"/>
              </a:spcBef>
            </a:pP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internal</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is</a:t>
            </a:r>
            <a:r>
              <a:rPr dirty="0" sz="1300" spc="5">
                <a:latin typeface="Times New Roman"/>
                <a:cs typeface="Times New Roman"/>
              </a:rPr>
              <a:t> </a:t>
            </a:r>
            <a:r>
              <a:rPr dirty="0" sz="1300">
                <a:latin typeface="Times New Roman"/>
                <a:cs typeface="Times New Roman"/>
              </a:rPr>
              <a:t>stored</a:t>
            </a:r>
            <a:r>
              <a:rPr dirty="0" sz="1300" spc="10">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Oracle</a:t>
            </a:r>
            <a:r>
              <a:rPr dirty="0" sz="1300" spc="5">
                <a:latin typeface="Times New Roman"/>
                <a:cs typeface="Times New Roman"/>
              </a:rPr>
              <a:t> </a:t>
            </a:r>
            <a:r>
              <a:rPr dirty="0" sz="1300">
                <a:latin typeface="Times New Roman"/>
                <a:cs typeface="Times New Roman"/>
              </a:rPr>
              <a:t>server.</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Courier New"/>
                <a:cs typeface="Courier New"/>
              </a:rPr>
              <a:t>BLOB</a:t>
            </a:r>
            <a:r>
              <a:rPr dirty="0" sz="1300" spc="5">
                <a:latin typeface="Times New Roman"/>
                <a:cs typeface="Times New Roman"/>
              </a:rPr>
              <a:t>,</a:t>
            </a:r>
            <a:r>
              <a:rPr dirty="0" sz="1300" spc="10">
                <a:latin typeface="Times New Roman"/>
                <a:cs typeface="Times New Roman"/>
              </a:rPr>
              <a:t> </a:t>
            </a:r>
            <a:r>
              <a:rPr dirty="0" sz="1300">
                <a:latin typeface="Courier New"/>
                <a:cs typeface="Courier New"/>
              </a:rPr>
              <a:t>NCLOB</a:t>
            </a:r>
            <a:r>
              <a:rPr dirty="0" sz="1300">
                <a:latin typeface="Times New Roman"/>
                <a:cs typeface="Times New Roman"/>
              </a:rPr>
              <a:t>,</a:t>
            </a:r>
            <a:r>
              <a:rPr dirty="0" sz="1300" spc="10">
                <a:latin typeface="Times New Roman"/>
                <a:cs typeface="Times New Roman"/>
              </a:rPr>
              <a:t> </a:t>
            </a:r>
            <a:r>
              <a:rPr dirty="0" sz="1300">
                <a:latin typeface="Times New Roman"/>
                <a:cs typeface="Times New Roman"/>
              </a:rPr>
              <a:t>or</a:t>
            </a:r>
            <a:r>
              <a:rPr dirty="0" sz="1300" spc="10">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be</a:t>
            </a:r>
            <a:r>
              <a:rPr dirty="0" sz="1300" spc="10">
                <a:latin typeface="Times New Roman"/>
                <a:cs typeface="Times New Roman"/>
              </a:rPr>
              <a:t> </a:t>
            </a:r>
            <a:r>
              <a:rPr dirty="0" sz="1300">
                <a:latin typeface="Times New Roman"/>
                <a:cs typeface="Times New Roman"/>
              </a:rPr>
              <a:t>one</a:t>
            </a:r>
            <a:r>
              <a:rPr dirty="0" sz="1300" spc="10">
                <a:latin typeface="Times New Roman"/>
                <a:cs typeface="Times New Roman"/>
              </a:rPr>
              <a:t> </a:t>
            </a:r>
            <a:r>
              <a:rPr dirty="0" sz="1300">
                <a:latin typeface="Times New Roman"/>
                <a:cs typeface="Times New Roman"/>
              </a:rPr>
              <a:t>of</a:t>
            </a:r>
            <a:r>
              <a:rPr dirty="0" sz="1300" spc="15">
                <a:latin typeface="Times New Roman"/>
                <a:cs typeface="Times New Roman"/>
              </a:rPr>
              <a:t> </a:t>
            </a:r>
            <a:r>
              <a:rPr dirty="0" sz="1300">
                <a:latin typeface="Times New Roman"/>
                <a:cs typeface="Times New Roman"/>
              </a:rPr>
              <a:t>the  following:</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An attribute of a user-defined</a:t>
            </a:r>
            <a:r>
              <a:rPr dirty="0" sz="1300" spc="20">
                <a:latin typeface="Times New Roman"/>
                <a:cs typeface="Times New Roman"/>
              </a:rPr>
              <a:t> </a:t>
            </a:r>
            <a:r>
              <a:rPr dirty="0" sz="1300">
                <a:latin typeface="Times New Roman"/>
                <a:cs typeface="Times New Roman"/>
              </a:rPr>
              <a:t>type</a:t>
            </a:r>
            <a:endParaRPr sz="1300">
              <a:latin typeface="Times New Roman"/>
              <a:cs typeface="Times New Roman"/>
            </a:endParaRPr>
          </a:p>
          <a:p>
            <a:pPr marL="509905" indent="-248920">
              <a:lnSpc>
                <a:spcPct val="100000"/>
              </a:lnSpc>
              <a:buChar char="•"/>
              <a:tabLst>
                <a:tab pos="509905" algn="l"/>
                <a:tab pos="510540" algn="l"/>
              </a:tabLst>
            </a:pPr>
            <a:r>
              <a:rPr dirty="0" sz="1300" spc="5">
                <a:latin typeface="Times New Roman"/>
                <a:cs typeface="Times New Roman"/>
              </a:rPr>
              <a:t>A </a:t>
            </a:r>
            <a:r>
              <a:rPr dirty="0" sz="1300">
                <a:latin typeface="Times New Roman"/>
                <a:cs typeface="Times New Roman"/>
              </a:rPr>
              <a:t>column </a:t>
            </a:r>
            <a:r>
              <a:rPr dirty="0" sz="1300" spc="5">
                <a:latin typeface="Times New Roman"/>
                <a:cs typeface="Times New Roman"/>
              </a:rPr>
              <a:t>in </a:t>
            </a:r>
            <a:r>
              <a:rPr dirty="0" sz="1300">
                <a:latin typeface="Times New Roman"/>
                <a:cs typeface="Times New Roman"/>
              </a:rPr>
              <a:t>a table</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Times New Roman"/>
                <a:cs typeface="Times New Roman"/>
              </a:rPr>
              <a:t>bind or host</a:t>
            </a:r>
            <a:r>
              <a:rPr dirty="0" sz="1300" spc="5">
                <a:latin typeface="Times New Roman"/>
                <a:cs typeface="Times New Roman"/>
              </a:rPr>
              <a:t> </a:t>
            </a:r>
            <a:r>
              <a:rPr dirty="0" sz="1300">
                <a:latin typeface="Times New Roman"/>
                <a:cs typeface="Times New Roman"/>
              </a:rPr>
              <a:t>variable</a:t>
            </a:r>
            <a:endParaRPr sz="1300">
              <a:latin typeface="Times New Roman"/>
              <a:cs typeface="Times New Roman"/>
            </a:endParaRPr>
          </a:p>
          <a:p>
            <a:pPr marL="509905" indent="-248920">
              <a:lnSpc>
                <a:spcPct val="100000"/>
              </a:lnSpc>
              <a:spcBef>
                <a:spcPts val="10"/>
              </a:spcBef>
              <a:buChar char="•"/>
              <a:tabLst>
                <a:tab pos="509905" algn="l"/>
                <a:tab pos="510540" algn="l"/>
              </a:tabLst>
            </a:pPr>
            <a:r>
              <a:rPr dirty="0" sz="1300" spc="5">
                <a:latin typeface="Times New Roman"/>
                <a:cs typeface="Times New Roman"/>
              </a:rPr>
              <a:t>A </a:t>
            </a:r>
            <a:r>
              <a:rPr dirty="0" sz="1300">
                <a:latin typeface="Times New Roman"/>
                <a:cs typeface="Times New Roman"/>
              </a:rPr>
              <a:t>PL/SQL variable, parameter, or</a:t>
            </a:r>
            <a:r>
              <a:rPr dirty="0" sz="1300" spc="-10">
                <a:latin typeface="Times New Roman"/>
                <a:cs typeface="Times New Roman"/>
              </a:rPr>
              <a:t> </a:t>
            </a:r>
            <a:r>
              <a:rPr dirty="0" sz="1300">
                <a:latin typeface="Times New Roman"/>
                <a:cs typeface="Times New Roman"/>
              </a:rPr>
              <a:t>result</a:t>
            </a:r>
            <a:endParaRPr sz="1300">
              <a:latin typeface="Times New Roman"/>
              <a:cs typeface="Times New Roman"/>
            </a:endParaRPr>
          </a:p>
          <a:p>
            <a:pPr marL="136525">
              <a:lnSpc>
                <a:spcPct val="100000"/>
              </a:lnSpc>
              <a:spcBef>
                <a:spcPts val="315"/>
              </a:spcBef>
            </a:pPr>
            <a:r>
              <a:rPr dirty="0" sz="1300">
                <a:latin typeface="Times New Roman"/>
                <a:cs typeface="Times New Roman"/>
              </a:rPr>
              <a:t>Internal </a:t>
            </a:r>
            <a:r>
              <a:rPr dirty="0" sz="1300">
                <a:latin typeface="Courier New"/>
                <a:cs typeface="Courier New"/>
              </a:rPr>
              <a:t>LOB</a:t>
            </a:r>
            <a:r>
              <a:rPr dirty="0" sz="1300">
                <a:latin typeface="Times New Roman"/>
                <a:cs typeface="Times New Roman"/>
              </a:rPr>
              <a:t>s can take advantage of Oracle features such</a:t>
            </a:r>
            <a:r>
              <a:rPr dirty="0" sz="1300" spc="45">
                <a:latin typeface="Times New Roman"/>
                <a:cs typeface="Times New Roman"/>
              </a:rPr>
              <a:t> </a:t>
            </a:r>
            <a:r>
              <a:rPr dirty="0" sz="1300">
                <a:latin typeface="Times New Roman"/>
                <a:cs typeface="Times New Roman"/>
              </a:rPr>
              <a:t>as:</a:t>
            </a:r>
            <a:endParaRPr sz="1300">
              <a:latin typeface="Times New Roman"/>
              <a:cs typeface="Times New Roman"/>
            </a:endParaRPr>
          </a:p>
          <a:p>
            <a:pPr marL="509905" indent="-248920">
              <a:lnSpc>
                <a:spcPct val="100000"/>
              </a:lnSpc>
              <a:spcBef>
                <a:spcPts val="85"/>
              </a:spcBef>
              <a:buChar char="•"/>
              <a:tabLst>
                <a:tab pos="509905" algn="l"/>
                <a:tab pos="510540" algn="l"/>
              </a:tabLst>
            </a:pPr>
            <a:r>
              <a:rPr dirty="0" sz="1300">
                <a:latin typeface="Times New Roman"/>
                <a:cs typeface="Times New Roman"/>
              </a:rPr>
              <a:t>Concurrency mechanisms</a:t>
            </a:r>
            <a:endParaRPr sz="1300">
              <a:latin typeface="Times New Roman"/>
              <a:cs typeface="Times New Roman"/>
            </a:endParaRPr>
          </a:p>
          <a:p>
            <a:pPr marL="509905" indent="-248920">
              <a:lnSpc>
                <a:spcPts val="1520"/>
              </a:lnSpc>
              <a:spcBef>
                <a:spcPts val="5"/>
              </a:spcBef>
              <a:buChar char="•"/>
              <a:tabLst>
                <a:tab pos="509905" algn="l"/>
                <a:tab pos="510540" algn="l"/>
              </a:tabLst>
            </a:pPr>
            <a:r>
              <a:rPr dirty="0" sz="1300">
                <a:latin typeface="Times New Roman"/>
                <a:cs typeface="Times New Roman"/>
              </a:rPr>
              <a:t>Redo logging and recovery mechanisms</a:t>
            </a:r>
            <a:endParaRPr sz="1300">
              <a:latin typeface="Times New Roman"/>
              <a:cs typeface="Times New Roman"/>
            </a:endParaRPr>
          </a:p>
          <a:p>
            <a:pPr marL="509905" indent="-248920">
              <a:lnSpc>
                <a:spcPts val="1520"/>
              </a:lnSpc>
              <a:buChar char="•"/>
              <a:tabLst>
                <a:tab pos="509905" algn="l"/>
                <a:tab pos="510540" algn="l"/>
              </a:tabLst>
            </a:pPr>
            <a:r>
              <a:rPr dirty="0" sz="1300">
                <a:latin typeface="Times New Roman"/>
                <a:cs typeface="Times New Roman"/>
              </a:rPr>
              <a:t>Transactions with </a:t>
            </a:r>
            <a:r>
              <a:rPr dirty="0" sz="1300">
                <a:latin typeface="Courier New"/>
                <a:cs typeface="Courier New"/>
              </a:rPr>
              <a:t>COMMIT</a:t>
            </a:r>
            <a:r>
              <a:rPr dirty="0" sz="1300" spc="-450">
                <a:latin typeface="Courier New"/>
                <a:cs typeface="Courier New"/>
              </a:rPr>
              <a:t> </a:t>
            </a:r>
            <a:r>
              <a:rPr dirty="0" sz="1300">
                <a:latin typeface="Times New Roman"/>
                <a:cs typeface="Times New Roman"/>
              </a:rPr>
              <a:t>or </a:t>
            </a:r>
            <a:r>
              <a:rPr dirty="0" sz="1300">
                <a:latin typeface="Courier New"/>
                <a:cs typeface="Courier New"/>
              </a:rPr>
              <a:t>ROLLBACK</a:t>
            </a:r>
            <a:endParaRPr sz="1300">
              <a:latin typeface="Courier New"/>
              <a:cs typeface="Courier New"/>
            </a:endParaRPr>
          </a:p>
          <a:p>
            <a:pPr marL="136525" marR="167005">
              <a:lnSpc>
                <a:spcPct val="100000"/>
              </a:lnSpc>
              <a:spcBef>
                <a:spcPts val="405"/>
              </a:spcBef>
            </a:pPr>
            <a:r>
              <a:rPr dirty="0" sz="1300">
                <a:latin typeface="Times New Roman"/>
                <a:cs typeface="Times New Roman"/>
              </a:rPr>
              <a:t>The </a:t>
            </a:r>
            <a:r>
              <a:rPr dirty="0" sz="1300" spc="5">
                <a:latin typeface="Courier New"/>
                <a:cs typeface="Courier New"/>
              </a:rPr>
              <a:t>BLOB</a:t>
            </a:r>
            <a:r>
              <a:rPr dirty="0" sz="1300" spc="-315">
                <a:latin typeface="Courier New"/>
                <a:cs typeface="Courier New"/>
              </a:rPr>
              <a:t> </a:t>
            </a:r>
            <a:r>
              <a:rPr dirty="0" sz="1300">
                <a:latin typeface="Times New Roman"/>
                <a:cs typeface="Times New Roman"/>
              </a:rPr>
              <a:t>data type is interpreted by the Oracle server as a bitstream, similar to the </a:t>
            </a:r>
            <a:r>
              <a:rPr dirty="0" sz="1300">
                <a:latin typeface="Courier New"/>
                <a:cs typeface="Courier New"/>
              </a:rPr>
              <a:t>LONG  RAW</a:t>
            </a:r>
            <a:r>
              <a:rPr dirty="0" sz="1300" spc="-450">
                <a:latin typeface="Courier New"/>
                <a:cs typeface="Courier New"/>
              </a:rPr>
              <a:t> </a:t>
            </a:r>
            <a:r>
              <a:rPr dirty="0" sz="1300">
                <a:latin typeface="Times New Roman"/>
                <a:cs typeface="Times New Roman"/>
              </a:rPr>
              <a:t>data type.</a:t>
            </a:r>
            <a:endParaRPr sz="1300">
              <a:latin typeface="Times New Roman"/>
              <a:cs typeface="Times New Roman"/>
            </a:endParaRPr>
          </a:p>
          <a:p>
            <a:pPr marL="136525">
              <a:lnSpc>
                <a:spcPct val="100000"/>
              </a:lnSpc>
              <a:spcBef>
                <a:spcPts val="400"/>
              </a:spcBef>
            </a:pPr>
            <a:r>
              <a:rPr dirty="0" sz="1300">
                <a:latin typeface="Times New Roman"/>
                <a:cs typeface="Times New Roman"/>
              </a:rPr>
              <a:t>The </a:t>
            </a:r>
            <a:r>
              <a:rPr dirty="0" sz="1300" spc="5">
                <a:latin typeface="Courier New"/>
                <a:cs typeface="Courier New"/>
              </a:rPr>
              <a:t>CLOB</a:t>
            </a:r>
            <a:r>
              <a:rPr dirty="0" sz="1300" spc="-400">
                <a:latin typeface="Courier New"/>
                <a:cs typeface="Courier New"/>
              </a:rPr>
              <a:t> </a:t>
            </a:r>
            <a:r>
              <a:rPr dirty="0" sz="1300">
                <a:latin typeface="Times New Roman"/>
                <a:cs typeface="Times New Roman"/>
              </a:rPr>
              <a:t>data type is interpreted as a single-byte character stream.</a:t>
            </a:r>
            <a:endParaRPr sz="1300">
              <a:latin typeface="Times New Roman"/>
              <a:cs typeface="Times New Roman"/>
            </a:endParaRPr>
          </a:p>
          <a:p>
            <a:pPr marL="136525" marR="194945">
              <a:lnSpc>
                <a:spcPct val="105400"/>
              </a:lnSpc>
              <a:spcBef>
                <a:spcPts val="320"/>
              </a:spcBef>
            </a:pPr>
            <a:r>
              <a:rPr dirty="0" sz="1300">
                <a:latin typeface="Times New Roman"/>
                <a:cs typeface="Times New Roman"/>
              </a:rPr>
              <a:t>The </a:t>
            </a:r>
            <a:r>
              <a:rPr dirty="0" sz="1300" spc="5">
                <a:latin typeface="Courier New"/>
                <a:cs typeface="Courier New"/>
              </a:rPr>
              <a:t>NCLOB</a:t>
            </a:r>
            <a:r>
              <a:rPr dirty="0" sz="1300" spc="-254">
                <a:latin typeface="Courier New"/>
                <a:cs typeface="Courier New"/>
              </a:rPr>
              <a:t> </a:t>
            </a:r>
            <a:r>
              <a:rPr dirty="0" sz="1300">
                <a:latin typeface="Times New Roman"/>
                <a:cs typeface="Times New Roman"/>
              </a:rPr>
              <a:t>data type is interpreted as a multiple-byte character stream, based on the byte  length of the database national character</a:t>
            </a:r>
            <a:r>
              <a:rPr dirty="0" sz="1300" spc="30">
                <a:latin typeface="Times New Roman"/>
                <a:cs typeface="Times New Roman"/>
              </a:rPr>
              <a:t> </a:t>
            </a:r>
            <a:r>
              <a:rPr dirty="0" sz="1300">
                <a:latin typeface="Times New Roman"/>
                <a:cs typeface="Times New Roman"/>
              </a:rPr>
              <a:t>set.</a:t>
            </a:r>
            <a:endParaRPr sz="1300">
              <a:latin typeface="Times New Roman"/>
              <a:cs typeface="Times New Roman"/>
            </a:endParaRPr>
          </a:p>
        </p:txBody>
      </p:sp>
      <p:sp>
        <p:nvSpPr>
          <p:cNvPr id="31" name="object 3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8</a:t>
            </a:r>
            <a:r>
              <a:rPr dirty="0" sz="800" spc="-204">
                <a:latin typeface="Garuda"/>
                <a:cs typeface="Garuda"/>
              </a:rPr>
              <a:t>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442210" y="855980"/>
            <a:ext cx="286067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Managing Internal</a:t>
            </a:r>
            <a:r>
              <a:rPr dirty="0" sz="2000" spc="-60" b="1">
                <a:latin typeface="Arial"/>
                <a:cs typeface="Arial"/>
              </a:rPr>
              <a:t> </a:t>
            </a:r>
            <a:r>
              <a:rPr dirty="0" sz="2000" spc="-5" b="1">
                <a:latin typeface="Courier New"/>
                <a:cs typeface="Courier New"/>
              </a:rPr>
              <a:t>LOB</a:t>
            </a:r>
            <a:r>
              <a:rPr dirty="0" sz="2000" spc="-5" b="1">
                <a:latin typeface="Arial"/>
                <a:cs typeface="Arial"/>
              </a:rPr>
              <a:t>s</a:t>
            </a:r>
            <a:endParaRPr sz="2000">
              <a:latin typeface="Arial"/>
              <a:cs typeface="Arial"/>
            </a:endParaRPr>
          </a:p>
        </p:txBody>
      </p:sp>
      <p:sp>
        <p:nvSpPr>
          <p:cNvPr id="7" name="object 7"/>
          <p:cNvSpPr txBox="1"/>
          <p:nvPr/>
        </p:nvSpPr>
        <p:spPr>
          <a:xfrm>
            <a:off x="1322832" y="1764587"/>
            <a:ext cx="5036820" cy="2583815"/>
          </a:xfrm>
          <a:prstGeom prst="rect">
            <a:avLst/>
          </a:prstGeom>
        </p:spPr>
        <p:txBody>
          <a:bodyPr wrap="square" lIns="0" tIns="12065" rIns="0" bIns="0" rtlCol="0" vert="horz">
            <a:spAutoFit/>
          </a:bodyPr>
          <a:lstStyle/>
          <a:p>
            <a:pPr marL="326390" marR="178435" indent="-327025">
              <a:lnSpc>
                <a:spcPct val="107400"/>
              </a:lnSpc>
              <a:spcBef>
                <a:spcPts val="95"/>
              </a:spcBef>
              <a:buClr>
                <a:srgbClr val="FF0000"/>
              </a:buClr>
              <a:buFont typeface="Arial"/>
              <a:buChar char="•"/>
              <a:tabLst>
                <a:tab pos="326390" algn="l"/>
                <a:tab pos="327025" algn="l"/>
              </a:tabLst>
            </a:pPr>
            <a:r>
              <a:rPr dirty="0" sz="1550" spc="10" b="1">
                <a:latin typeface="Arial"/>
                <a:cs typeface="Arial"/>
              </a:rPr>
              <a:t>To </a:t>
            </a:r>
            <a:r>
              <a:rPr dirty="0" sz="1550" spc="5" b="1">
                <a:latin typeface="Arial"/>
                <a:cs typeface="Arial"/>
              </a:rPr>
              <a:t>interact fully </a:t>
            </a:r>
            <a:r>
              <a:rPr dirty="0" sz="1550" spc="10" b="1">
                <a:latin typeface="Arial"/>
                <a:cs typeface="Arial"/>
              </a:rPr>
              <a:t>with </a:t>
            </a:r>
            <a:r>
              <a:rPr dirty="0" sz="1550" spc="10" b="1">
                <a:latin typeface="Courier New"/>
                <a:cs typeface="Courier New"/>
              </a:rPr>
              <a:t>LOB</a:t>
            </a:r>
            <a:r>
              <a:rPr dirty="0" sz="1550" spc="10" b="1">
                <a:latin typeface="Arial"/>
                <a:cs typeface="Arial"/>
              </a:rPr>
              <a:t>, </a:t>
            </a:r>
            <a:r>
              <a:rPr dirty="0" sz="1550" spc="5" b="1">
                <a:latin typeface="Arial"/>
                <a:cs typeface="Arial"/>
              </a:rPr>
              <a:t>file-like </a:t>
            </a:r>
            <a:r>
              <a:rPr dirty="0" sz="1550" spc="10" b="1">
                <a:latin typeface="Arial"/>
                <a:cs typeface="Arial"/>
              </a:rPr>
              <a:t>interfaces are  provided</a:t>
            </a:r>
            <a:r>
              <a:rPr dirty="0" sz="1550" b="1">
                <a:latin typeface="Arial"/>
                <a:cs typeface="Arial"/>
              </a:rPr>
              <a:t> </a:t>
            </a:r>
            <a:r>
              <a:rPr dirty="0" sz="1550" spc="5" b="1">
                <a:latin typeface="Arial"/>
                <a:cs typeface="Arial"/>
              </a:rPr>
              <a:t>in:</a:t>
            </a:r>
            <a:endParaRPr sz="1550">
              <a:latin typeface="Arial"/>
              <a:cs typeface="Arial"/>
            </a:endParaRPr>
          </a:p>
          <a:p>
            <a:pPr lvl="1" marL="653415" indent="-245110">
              <a:lnSpc>
                <a:spcPct val="100000"/>
              </a:lnSpc>
              <a:spcBef>
                <a:spcPts val="275"/>
              </a:spcBef>
              <a:buClr>
                <a:srgbClr val="FF0000"/>
              </a:buClr>
              <a:buFont typeface="Arial"/>
              <a:buChar char="–"/>
              <a:tabLst>
                <a:tab pos="653415" algn="l"/>
                <a:tab pos="654050" algn="l"/>
              </a:tabLst>
            </a:pPr>
            <a:r>
              <a:rPr dirty="0" sz="1400" spc="15" b="1">
                <a:latin typeface="Arial"/>
                <a:cs typeface="Arial"/>
              </a:rPr>
              <a:t>PL/SQL package</a:t>
            </a:r>
            <a:r>
              <a:rPr dirty="0" sz="1400" spc="-10" b="1">
                <a:latin typeface="Arial"/>
                <a:cs typeface="Arial"/>
              </a:rPr>
              <a:t> </a:t>
            </a:r>
            <a:r>
              <a:rPr dirty="0" sz="1400" spc="15" b="1">
                <a:latin typeface="Courier New"/>
                <a:cs typeface="Courier New"/>
              </a:rPr>
              <a:t>DBMS_LOB</a:t>
            </a:r>
            <a:endParaRPr sz="1400">
              <a:latin typeface="Courier New"/>
              <a:cs typeface="Courier New"/>
            </a:endParaRPr>
          </a:p>
          <a:p>
            <a:pPr lvl="1" marL="653415" indent="-245110">
              <a:lnSpc>
                <a:spcPct val="100000"/>
              </a:lnSpc>
              <a:spcBef>
                <a:spcPts val="480"/>
              </a:spcBef>
              <a:buClr>
                <a:srgbClr val="FF0000"/>
              </a:buClr>
              <a:buFont typeface="Arial"/>
              <a:buChar char="–"/>
              <a:tabLst>
                <a:tab pos="653415" algn="l"/>
                <a:tab pos="654050" algn="l"/>
              </a:tabLst>
            </a:pPr>
            <a:r>
              <a:rPr dirty="0" sz="1400" spc="10" b="1">
                <a:latin typeface="Arial"/>
                <a:cs typeface="Arial"/>
              </a:rPr>
              <a:t>Oracle Call </a:t>
            </a:r>
            <a:r>
              <a:rPr dirty="0" sz="1400" spc="5" b="1">
                <a:latin typeface="Arial"/>
                <a:cs typeface="Arial"/>
              </a:rPr>
              <a:t>Interface</a:t>
            </a:r>
            <a:r>
              <a:rPr dirty="0" sz="1400" spc="-10" b="1">
                <a:latin typeface="Arial"/>
                <a:cs typeface="Arial"/>
              </a:rPr>
              <a:t> </a:t>
            </a:r>
            <a:r>
              <a:rPr dirty="0" sz="1400" spc="5" b="1">
                <a:latin typeface="Arial"/>
                <a:cs typeface="Arial"/>
              </a:rPr>
              <a:t>(OCI)</a:t>
            </a:r>
            <a:endParaRPr sz="1400">
              <a:latin typeface="Arial"/>
              <a:cs typeface="Arial"/>
            </a:endParaRPr>
          </a:p>
          <a:p>
            <a:pPr lvl="1" marL="653415" marR="191135" indent="-245110">
              <a:lnSpc>
                <a:spcPct val="102200"/>
              </a:lnSpc>
              <a:spcBef>
                <a:spcPts val="340"/>
              </a:spcBef>
              <a:buClr>
                <a:srgbClr val="FF0000"/>
              </a:buClr>
              <a:buFont typeface="Arial"/>
              <a:buChar char="–"/>
              <a:tabLst>
                <a:tab pos="653415" algn="l"/>
                <a:tab pos="654050" algn="l"/>
              </a:tabLst>
            </a:pPr>
            <a:r>
              <a:rPr dirty="0" sz="1400" spc="10" b="1">
                <a:latin typeface="Arial"/>
                <a:cs typeface="Arial"/>
              </a:rPr>
              <a:t>Oracle Objects </a:t>
            </a:r>
            <a:r>
              <a:rPr dirty="0" sz="1400" spc="5" b="1">
                <a:latin typeface="Arial"/>
                <a:cs typeface="Arial"/>
              </a:rPr>
              <a:t>for </a:t>
            </a:r>
            <a:r>
              <a:rPr dirty="0" sz="1400" spc="10" b="1">
                <a:latin typeface="Arial"/>
                <a:cs typeface="Arial"/>
              </a:rPr>
              <a:t>object linking and </a:t>
            </a:r>
            <a:r>
              <a:rPr dirty="0" sz="1400" spc="15" b="1">
                <a:latin typeface="Arial"/>
                <a:cs typeface="Arial"/>
              </a:rPr>
              <a:t>embedding  </a:t>
            </a:r>
            <a:r>
              <a:rPr dirty="0" sz="1400" spc="10" b="1">
                <a:latin typeface="Arial"/>
                <a:cs typeface="Arial"/>
              </a:rPr>
              <a:t>(OLE)</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0" b="1">
                <a:latin typeface="Arial"/>
                <a:cs typeface="Arial"/>
              </a:rPr>
              <a:t>Pro*C/C++ and </a:t>
            </a:r>
            <a:r>
              <a:rPr dirty="0" sz="1400" spc="15" b="1">
                <a:latin typeface="Arial"/>
                <a:cs typeface="Arial"/>
              </a:rPr>
              <a:t>Pro*COBOL</a:t>
            </a:r>
            <a:r>
              <a:rPr dirty="0" sz="1400" spc="-5" b="1">
                <a:latin typeface="Arial"/>
                <a:cs typeface="Arial"/>
              </a:rPr>
              <a:t> </a:t>
            </a:r>
            <a:r>
              <a:rPr dirty="0" sz="1400" spc="10" b="1">
                <a:latin typeface="Arial"/>
                <a:cs typeface="Arial"/>
              </a:rPr>
              <a:t>precompilers</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5" b="1">
                <a:latin typeface="Arial"/>
                <a:cs typeface="Arial"/>
              </a:rPr>
              <a:t>Java </a:t>
            </a:r>
            <a:r>
              <a:rPr dirty="0" sz="1400" spc="10" b="1">
                <a:latin typeface="Arial"/>
                <a:cs typeface="Arial"/>
              </a:rPr>
              <a:t>Database Connectivity</a:t>
            </a:r>
            <a:r>
              <a:rPr dirty="0" sz="1400" spc="-15" b="1">
                <a:latin typeface="Arial"/>
                <a:cs typeface="Arial"/>
              </a:rPr>
              <a:t> </a:t>
            </a:r>
            <a:r>
              <a:rPr dirty="0" sz="1400" spc="15" b="1">
                <a:latin typeface="Arial"/>
                <a:cs typeface="Arial"/>
              </a:rPr>
              <a:t>(JDBC)</a:t>
            </a:r>
            <a:endParaRPr sz="1400">
              <a:latin typeface="Arial"/>
              <a:cs typeface="Arial"/>
            </a:endParaRPr>
          </a:p>
          <a:p>
            <a:pPr marL="326390" indent="-327025">
              <a:lnSpc>
                <a:spcPct val="100000"/>
              </a:lnSpc>
              <a:spcBef>
                <a:spcPts val="280"/>
              </a:spcBef>
              <a:buClr>
                <a:srgbClr val="FF0000"/>
              </a:buClr>
              <a:buFont typeface="Arial"/>
              <a:buChar char="•"/>
              <a:tabLst>
                <a:tab pos="326390" algn="l"/>
                <a:tab pos="327025" algn="l"/>
              </a:tabLst>
            </a:pPr>
            <a:r>
              <a:rPr dirty="0" sz="1550" spc="10" b="1">
                <a:latin typeface="Arial"/>
                <a:cs typeface="Arial"/>
              </a:rPr>
              <a:t>The Oracle server provides some support </a:t>
            </a:r>
            <a:r>
              <a:rPr dirty="0" sz="1550" spc="5" b="1">
                <a:latin typeface="Arial"/>
                <a:cs typeface="Arial"/>
              </a:rPr>
              <a:t>for</a:t>
            </a:r>
            <a:r>
              <a:rPr dirty="0" sz="1550" spc="-30" b="1">
                <a:latin typeface="Arial"/>
                <a:cs typeface="Arial"/>
              </a:rPr>
              <a:t> </a:t>
            </a:r>
            <a:r>
              <a:rPr dirty="0" sz="1550" spc="10" b="1">
                <a:latin typeface="Courier New"/>
                <a:cs typeface="Courier New"/>
              </a:rPr>
              <a:t>LOB</a:t>
            </a:r>
            <a:endParaRPr sz="1550">
              <a:latin typeface="Courier New"/>
              <a:cs typeface="Courier New"/>
            </a:endParaRPr>
          </a:p>
          <a:p>
            <a:pPr marL="326390">
              <a:lnSpc>
                <a:spcPct val="100000"/>
              </a:lnSpc>
              <a:spcBef>
                <a:spcPts val="140"/>
              </a:spcBef>
            </a:pPr>
            <a:r>
              <a:rPr dirty="0" sz="1550" spc="10" b="1">
                <a:latin typeface="Arial"/>
                <a:cs typeface="Arial"/>
              </a:rPr>
              <a:t>management through</a:t>
            </a:r>
            <a:r>
              <a:rPr dirty="0" sz="1550" spc="5" b="1">
                <a:latin typeface="Arial"/>
                <a:cs typeface="Arial"/>
              </a:rPr>
              <a:t> </a:t>
            </a:r>
            <a:r>
              <a:rPr dirty="0" sz="1550" spc="10" b="1">
                <a:latin typeface="Arial"/>
                <a:cs typeface="Arial"/>
              </a:rPr>
              <a:t>SQL.</a:t>
            </a:r>
            <a:endParaRPr sz="1550">
              <a:latin typeface="Arial"/>
              <a:cs typeface="Arial"/>
            </a:endParaRPr>
          </a:p>
        </p:txBody>
      </p:sp>
      <p:sp>
        <p:nvSpPr>
          <p:cNvPr id="8" name="object 8"/>
          <p:cNvSpPr txBox="1"/>
          <p:nvPr/>
        </p:nvSpPr>
        <p:spPr>
          <a:xfrm>
            <a:off x="707390" y="5593029"/>
            <a:ext cx="6219190" cy="211328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How to Manage</a:t>
            </a:r>
            <a:r>
              <a:rPr dirty="0" sz="1300" spc="5" b="1">
                <a:latin typeface="Arial"/>
                <a:cs typeface="Arial"/>
              </a:rPr>
              <a:t> </a:t>
            </a:r>
            <a:r>
              <a:rPr dirty="0" sz="1300" b="1">
                <a:latin typeface="Courier New"/>
                <a:cs typeface="Courier New"/>
              </a:rPr>
              <a:t>LOB</a:t>
            </a:r>
            <a:r>
              <a:rPr dirty="0" sz="1300" b="1">
                <a:latin typeface="Arial"/>
                <a:cs typeface="Arial"/>
              </a:rPr>
              <a:t>s</a:t>
            </a:r>
            <a:endParaRPr sz="1300">
              <a:latin typeface="Arial"/>
              <a:cs typeface="Arial"/>
            </a:endParaRPr>
          </a:p>
          <a:p>
            <a:pPr marL="136525">
              <a:lnSpc>
                <a:spcPct val="100000"/>
              </a:lnSpc>
              <a:spcBef>
                <a:spcPts val="400"/>
              </a:spcBef>
            </a:pPr>
            <a:r>
              <a:rPr dirty="0" sz="1300">
                <a:latin typeface="Times New Roman"/>
                <a:cs typeface="Times New Roman"/>
              </a:rPr>
              <a:t>To manage an internal </a:t>
            </a:r>
            <a:r>
              <a:rPr dirty="0" sz="1300">
                <a:latin typeface="Courier New"/>
                <a:cs typeface="Courier New"/>
              </a:rPr>
              <a:t>LOB</a:t>
            </a:r>
            <a:r>
              <a:rPr dirty="0" sz="1300">
                <a:latin typeface="Times New Roman"/>
                <a:cs typeface="Times New Roman"/>
              </a:rPr>
              <a:t>, perform the following</a:t>
            </a:r>
            <a:r>
              <a:rPr dirty="0" sz="1300" spc="1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10540" indent="-249554">
              <a:lnSpc>
                <a:spcPct val="100000"/>
              </a:lnSpc>
              <a:spcBef>
                <a:spcPts val="5"/>
              </a:spcBef>
              <a:buAutoNum type="arabicPeriod"/>
              <a:tabLst>
                <a:tab pos="511175" algn="l"/>
              </a:tabLst>
            </a:pPr>
            <a:r>
              <a:rPr dirty="0" sz="1300">
                <a:latin typeface="Times New Roman"/>
                <a:cs typeface="Times New Roman"/>
              </a:rPr>
              <a:t>Create and populate the table containing the </a:t>
            </a:r>
            <a:r>
              <a:rPr dirty="0" sz="1300">
                <a:latin typeface="Courier New"/>
                <a:cs typeface="Courier New"/>
              </a:rPr>
              <a:t>LOB</a:t>
            </a:r>
            <a:r>
              <a:rPr dirty="0" sz="1300" spc="-409">
                <a:latin typeface="Courier New"/>
                <a:cs typeface="Courier New"/>
              </a:rPr>
              <a:t> </a:t>
            </a:r>
            <a:r>
              <a:rPr dirty="0" sz="1300">
                <a:latin typeface="Times New Roman"/>
                <a:cs typeface="Times New Roman"/>
              </a:rPr>
              <a:t>data type.</a:t>
            </a:r>
            <a:endParaRPr sz="1300">
              <a:latin typeface="Times New Roman"/>
              <a:cs typeface="Times New Roman"/>
            </a:endParaRPr>
          </a:p>
          <a:p>
            <a:pPr marL="510540" indent="-249554">
              <a:lnSpc>
                <a:spcPct val="100000"/>
              </a:lnSpc>
              <a:spcBef>
                <a:spcPts val="5"/>
              </a:spcBef>
              <a:buAutoNum type="arabicPeriod"/>
              <a:tabLst>
                <a:tab pos="511175" algn="l"/>
              </a:tabLst>
            </a:pPr>
            <a:r>
              <a:rPr dirty="0" sz="1300">
                <a:latin typeface="Times New Roman"/>
                <a:cs typeface="Times New Roman"/>
              </a:rPr>
              <a:t>Declare and initialize the </a:t>
            </a:r>
            <a:r>
              <a:rPr dirty="0" sz="1300">
                <a:latin typeface="Courier New"/>
                <a:cs typeface="Courier New"/>
              </a:rPr>
              <a:t>LOB</a:t>
            </a:r>
            <a:r>
              <a:rPr dirty="0" sz="1300" spc="-415">
                <a:latin typeface="Courier New"/>
                <a:cs typeface="Courier New"/>
              </a:rPr>
              <a:t> </a:t>
            </a:r>
            <a:r>
              <a:rPr dirty="0" sz="1300">
                <a:latin typeface="Times New Roman"/>
                <a:cs typeface="Times New Roman"/>
              </a:rPr>
              <a:t>locator in the program.</a:t>
            </a:r>
            <a:endParaRPr sz="1300">
              <a:latin typeface="Times New Roman"/>
              <a:cs typeface="Times New Roman"/>
            </a:endParaRPr>
          </a:p>
          <a:p>
            <a:pPr marL="510540" indent="-249554">
              <a:lnSpc>
                <a:spcPct val="100000"/>
              </a:lnSpc>
              <a:spcBef>
                <a:spcPts val="5"/>
              </a:spcBef>
              <a:buAutoNum type="arabicPeriod"/>
              <a:tabLst>
                <a:tab pos="511175" algn="l"/>
              </a:tabLst>
            </a:pPr>
            <a:r>
              <a:rPr dirty="0" sz="1300">
                <a:latin typeface="Times New Roman"/>
                <a:cs typeface="Times New Roman"/>
              </a:rPr>
              <a:t>Use</a:t>
            </a:r>
            <a:r>
              <a:rPr dirty="0" sz="1300" spc="10">
                <a:latin typeface="Times New Roman"/>
                <a:cs typeface="Times New Roman"/>
              </a:rPr>
              <a:t> </a:t>
            </a:r>
            <a:r>
              <a:rPr dirty="0" sz="1300">
                <a:latin typeface="Courier New"/>
                <a:cs typeface="Courier New"/>
              </a:rPr>
              <a:t>SELECT</a:t>
            </a:r>
            <a:r>
              <a:rPr dirty="0" sz="1300" spc="-445">
                <a:latin typeface="Courier New"/>
                <a:cs typeface="Courier New"/>
              </a:rPr>
              <a:t> </a:t>
            </a:r>
            <a:r>
              <a:rPr dirty="0" sz="1300">
                <a:latin typeface="Courier New"/>
                <a:cs typeface="Courier New"/>
              </a:rPr>
              <a:t>FOR</a:t>
            </a:r>
            <a:r>
              <a:rPr dirty="0" sz="1300" spc="-445">
                <a:latin typeface="Courier New"/>
                <a:cs typeface="Courier New"/>
              </a:rPr>
              <a:t> </a:t>
            </a:r>
            <a:r>
              <a:rPr dirty="0" sz="1300" spc="5">
                <a:latin typeface="Courier New"/>
                <a:cs typeface="Courier New"/>
              </a:rPr>
              <a:t>UPDATE</a:t>
            </a:r>
            <a:r>
              <a:rPr dirty="0" sz="1300" spc="-445">
                <a:latin typeface="Courier New"/>
                <a:cs typeface="Courier New"/>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lock</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containing</a:t>
            </a:r>
            <a:r>
              <a:rPr dirty="0" sz="1300" spc="10">
                <a:latin typeface="Times New Roman"/>
                <a:cs typeface="Times New Roman"/>
              </a:rPr>
              <a:t> </a:t>
            </a:r>
            <a:r>
              <a:rPr dirty="0" sz="1300">
                <a:latin typeface="Times New Roman"/>
                <a:cs typeface="Times New Roman"/>
              </a:rPr>
              <a:t>the </a:t>
            </a:r>
            <a:r>
              <a:rPr dirty="0" sz="1300">
                <a:latin typeface="Courier New"/>
                <a:cs typeface="Courier New"/>
              </a:rPr>
              <a:t>LOB</a:t>
            </a:r>
            <a:r>
              <a:rPr dirty="0" sz="1300" spc="-434">
                <a:latin typeface="Courier New"/>
                <a:cs typeface="Courier New"/>
              </a:rPr>
              <a:t> </a:t>
            </a:r>
            <a:r>
              <a:rPr dirty="0" sz="1300">
                <a:latin typeface="Times New Roman"/>
                <a:cs typeface="Times New Roman"/>
              </a:rPr>
              <a:t>into</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locator.</a:t>
            </a:r>
            <a:endParaRPr sz="1300">
              <a:latin typeface="Times New Roman"/>
              <a:cs typeface="Times New Roman"/>
            </a:endParaRPr>
          </a:p>
          <a:p>
            <a:pPr marL="510540" marR="25400" indent="-248920">
              <a:lnSpc>
                <a:spcPct val="100000"/>
              </a:lnSpc>
              <a:spcBef>
                <a:spcPts val="5"/>
              </a:spcBef>
              <a:buAutoNum type="arabicPeriod"/>
              <a:tabLst>
                <a:tab pos="511175" algn="l"/>
              </a:tabLst>
            </a:pPr>
            <a:r>
              <a:rPr dirty="0" sz="1300">
                <a:latin typeface="Times New Roman"/>
                <a:cs typeface="Times New Roman"/>
              </a:rPr>
              <a:t>Manipulate</a:t>
            </a:r>
            <a:r>
              <a:rPr dirty="0" sz="1300" spc="15">
                <a:latin typeface="Times New Roman"/>
                <a:cs typeface="Times New Roman"/>
              </a:rPr>
              <a:t> </a:t>
            </a:r>
            <a:r>
              <a:rPr dirty="0" sz="1300">
                <a:latin typeface="Times New Roman"/>
                <a:cs typeface="Times New Roman"/>
              </a:rPr>
              <a:t>the</a:t>
            </a:r>
            <a:r>
              <a:rPr dirty="0" sz="1300" spc="20">
                <a:latin typeface="Times New Roman"/>
                <a:cs typeface="Times New Roman"/>
              </a:rPr>
              <a:t> </a:t>
            </a:r>
            <a:r>
              <a:rPr dirty="0" sz="1300">
                <a:latin typeface="Courier New"/>
                <a:cs typeface="Courier New"/>
              </a:rPr>
              <a:t>LOB</a:t>
            </a:r>
            <a:r>
              <a:rPr dirty="0" sz="1300" spc="-430">
                <a:latin typeface="Courier New"/>
                <a:cs typeface="Courier New"/>
              </a:rPr>
              <a:t> </a:t>
            </a:r>
            <a:r>
              <a:rPr dirty="0" sz="1300">
                <a:latin typeface="Times New Roman"/>
                <a:cs typeface="Times New Roman"/>
              </a:rPr>
              <a:t>with</a:t>
            </a:r>
            <a:r>
              <a:rPr dirty="0" sz="1300" spc="20">
                <a:latin typeface="Times New Roman"/>
                <a:cs typeface="Times New Roman"/>
              </a:rPr>
              <a:t> </a:t>
            </a:r>
            <a:r>
              <a:rPr dirty="0" sz="1300">
                <a:latin typeface="Courier New"/>
                <a:cs typeface="Courier New"/>
              </a:rPr>
              <a:t>DBMS_LOB</a:t>
            </a:r>
            <a:r>
              <a:rPr dirty="0" sz="1300" spc="-440">
                <a:latin typeface="Courier New"/>
                <a:cs typeface="Courier New"/>
              </a:rPr>
              <a:t> </a:t>
            </a:r>
            <a:r>
              <a:rPr dirty="0" sz="1300">
                <a:latin typeface="Times New Roman"/>
                <a:cs typeface="Times New Roman"/>
              </a:rPr>
              <a:t>package</a:t>
            </a:r>
            <a:r>
              <a:rPr dirty="0" sz="1300" spc="15">
                <a:latin typeface="Times New Roman"/>
                <a:cs typeface="Times New Roman"/>
              </a:rPr>
              <a:t> </a:t>
            </a:r>
            <a:r>
              <a:rPr dirty="0" sz="1300">
                <a:latin typeface="Times New Roman"/>
                <a:cs typeface="Times New Roman"/>
              </a:rPr>
              <a:t>procedures,</a:t>
            </a:r>
            <a:r>
              <a:rPr dirty="0" sz="1300" spc="15">
                <a:latin typeface="Times New Roman"/>
                <a:cs typeface="Times New Roman"/>
              </a:rPr>
              <a:t> </a:t>
            </a:r>
            <a:r>
              <a:rPr dirty="0" sz="1300">
                <a:latin typeface="Times New Roman"/>
                <a:cs typeface="Times New Roman"/>
              </a:rPr>
              <a:t>OCI</a:t>
            </a:r>
            <a:r>
              <a:rPr dirty="0" sz="1300" spc="10">
                <a:latin typeface="Times New Roman"/>
                <a:cs typeface="Times New Roman"/>
              </a:rPr>
              <a:t> </a:t>
            </a:r>
            <a:r>
              <a:rPr dirty="0" sz="1300">
                <a:latin typeface="Times New Roman"/>
                <a:cs typeface="Times New Roman"/>
              </a:rPr>
              <a:t>calls,</a:t>
            </a:r>
            <a:r>
              <a:rPr dirty="0" sz="1300" spc="15">
                <a:latin typeface="Times New Roman"/>
                <a:cs typeface="Times New Roman"/>
              </a:rPr>
              <a:t> </a:t>
            </a:r>
            <a:r>
              <a:rPr dirty="0" sz="1300">
                <a:latin typeface="Times New Roman"/>
                <a:cs typeface="Times New Roman"/>
              </a:rPr>
              <a:t>Oracle</a:t>
            </a:r>
            <a:r>
              <a:rPr dirty="0" sz="1300" spc="15">
                <a:latin typeface="Times New Roman"/>
                <a:cs typeface="Times New Roman"/>
              </a:rPr>
              <a:t> </a:t>
            </a:r>
            <a:r>
              <a:rPr dirty="0" sz="1300">
                <a:latin typeface="Times New Roman"/>
                <a:cs typeface="Times New Roman"/>
              </a:rPr>
              <a:t>Objects  for OLE, Oracle precompilers, </a:t>
            </a:r>
            <a:r>
              <a:rPr dirty="0" sz="1300" spc="-5">
                <a:latin typeface="Times New Roman"/>
                <a:cs typeface="Times New Roman"/>
              </a:rPr>
              <a:t>or </a:t>
            </a:r>
            <a:r>
              <a:rPr dirty="0" sz="1300">
                <a:latin typeface="Times New Roman"/>
                <a:cs typeface="Times New Roman"/>
              </a:rPr>
              <a:t>JDBC </a:t>
            </a:r>
            <a:r>
              <a:rPr dirty="0" sz="1300" spc="-5">
                <a:latin typeface="Times New Roman"/>
                <a:cs typeface="Times New Roman"/>
              </a:rPr>
              <a:t>using </a:t>
            </a:r>
            <a:r>
              <a:rPr dirty="0" sz="1300">
                <a:latin typeface="Times New Roman"/>
                <a:cs typeface="Times New Roman"/>
              </a:rPr>
              <a:t>the </a:t>
            </a:r>
            <a:r>
              <a:rPr dirty="0" sz="1300">
                <a:latin typeface="Courier New"/>
                <a:cs typeface="Courier New"/>
              </a:rPr>
              <a:t>LOB </a:t>
            </a:r>
            <a:r>
              <a:rPr dirty="0" sz="1300">
                <a:latin typeface="Times New Roman"/>
                <a:cs typeface="Times New Roman"/>
              </a:rPr>
              <a:t>locator as a reference </a:t>
            </a:r>
            <a:r>
              <a:rPr dirty="0" sz="1300" spc="5">
                <a:latin typeface="Times New Roman"/>
                <a:cs typeface="Times New Roman"/>
              </a:rPr>
              <a:t>to </a:t>
            </a:r>
            <a:r>
              <a:rPr dirty="0" sz="1300">
                <a:latin typeface="Times New Roman"/>
                <a:cs typeface="Times New Roman"/>
              </a:rPr>
              <a:t>the  </a:t>
            </a:r>
            <a:r>
              <a:rPr dirty="0" sz="1300">
                <a:latin typeface="Courier New"/>
                <a:cs typeface="Courier New"/>
              </a:rPr>
              <a:t>LOB</a:t>
            </a:r>
            <a:r>
              <a:rPr dirty="0" sz="1300" spc="-455">
                <a:latin typeface="Courier New"/>
                <a:cs typeface="Courier New"/>
              </a:rPr>
              <a:t> </a:t>
            </a:r>
            <a:r>
              <a:rPr dirty="0" sz="1300">
                <a:latin typeface="Times New Roman"/>
                <a:cs typeface="Times New Roman"/>
              </a:rPr>
              <a:t>value.</a:t>
            </a:r>
            <a:endParaRPr sz="1300">
              <a:latin typeface="Times New Roman"/>
              <a:cs typeface="Times New Roman"/>
            </a:endParaRPr>
          </a:p>
          <a:p>
            <a:pPr marL="511175">
              <a:lnSpc>
                <a:spcPct val="100000"/>
              </a:lnSpc>
              <a:spcBef>
                <a:spcPts val="15"/>
              </a:spcBef>
            </a:pPr>
            <a:r>
              <a:rPr dirty="0" sz="1300">
                <a:latin typeface="Times New Roman"/>
                <a:cs typeface="Times New Roman"/>
              </a:rPr>
              <a:t>You can also manage </a:t>
            </a:r>
            <a:r>
              <a:rPr dirty="0" sz="1300">
                <a:latin typeface="Courier New"/>
                <a:cs typeface="Courier New"/>
              </a:rPr>
              <a:t>LOB</a:t>
            </a:r>
            <a:r>
              <a:rPr dirty="0" sz="1300">
                <a:latin typeface="Times New Roman"/>
                <a:cs typeface="Times New Roman"/>
              </a:rPr>
              <a:t>s </a:t>
            </a:r>
            <a:r>
              <a:rPr dirty="0" sz="1300" spc="-5">
                <a:latin typeface="Times New Roman"/>
                <a:cs typeface="Times New Roman"/>
              </a:rPr>
              <a:t>through</a:t>
            </a:r>
            <a:r>
              <a:rPr dirty="0" sz="1300" spc="-10">
                <a:latin typeface="Times New Roman"/>
                <a:cs typeface="Times New Roman"/>
              </a:rPr>
              <a:t> </a:t>
            </a:r>
            <a:r>
              <a:rPr dirty="0" sz="1300" spc="-5">
                <a:latin typeface="Times New Roman"/>
                <a:cs typeface="Times New Roman"/>
              </a:rPr>
              <a:t>SQL.</a:t>
            </a:r>
            <a:endParaRPr sz="1300">
              <a:latin typeface="Times New Roman"/>
              <a:cs typeface="Times New Roman"/>
            </a:endParaRPr>
          </a:p>
          <a:p>
            <a:pPr marL="510540" indent="-248920">
              <a:lnSpc>
                <a:spcPct val="100000"/>
              </a:lnSpc>
              <a:buAutoNum type="arabicPeriod" startAt="5"/>
              <a:tabLst>
                <a:tab pos="511175" algn="l"/>
              </a:tabLst>
            </a:pPr>
            <a:r>
              <a:rPr dirty="0" sz="1300">
                <a:latin typeface="Times New Roman"/>
                <a:cs typeface="Times New Roman"/>
              </a:rPr>
              <a:t>Use the </a:t>
            </a:r>
            <a:r>
              <a:rPr dirty="0" sz="1300">
                <a:latin typeface="Courier New"/>
                <a:cs typeface="Courier New"/>
              </a:rPr>
              <a:t>COMMIT</a:t>
            </a:r>
            <a:r>
              <a:rPr dirty="0" sz="1300" spc="-405">
                <a:latin typeface="Courier New"/>
                <a:cs typeface="Courier New"/>
              </a:rPr>
              <a:t> </a:t>
            </a:r>
            <a:r>
              <a:rPr dirty="0" sz="1300">
                <a:latin typeface="Times New Roman"/>
                <a:cs typeface="Times New Roman"/>
              </a:rPr>
              <a:t>command to make any changes permanent.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b="1">
                <a:latin typeface="Arial"/>
                <a:cs typeface="Arial"/>
              </a:rPr>
              <a:t>What </a:t>
            </a:r>
            <a:r>
              <a:rPr dirty="0" sz="2000" spc="-5" b="1">
                <a:latin typeface="Arial"/>
                <a:cs typeface="Arial"/>
              </a:rPr>
              <a:t>Are</a:t>
            </a:r>
            <a:r>
              <a:rPr dirty="0" sz="2000" spc="-10" b="1">
                <a:latin typeface="Arial"/>
                <a:cs typeface="Arial"/>
              </a:rPr>
              <a:t> </a:t>
            </a:r>
            <a:r>
              <a:rPr dirty="0" sz="2000" spc="-5" b="1">
                <a:latin typeface="Courier New"/>
                <a:cs typeface="Courier New"/>
              </a:rPr>
              <a:t>BFILE</a:t>
            </a:r>
            <a:r>
              <a:rPr dirty="0" sz="2000" spc="-5" b="1">
                <a:latin typeface="Arial"/>
                <a:cs typeface="Arial"/>
              </a:rPr>
              <a:t>s?</a:t>
            </a:r>
            <a:endParaRPr sz="2000">
              <a:latin typeface="Arial"/>
              <a:cs typeface="Arial"/>
            </a:endParaRPr>
          </a:p>
          <a:p>
            <a:pPr>
              <a:lnSpc>
                <a:spcPct val="100000"/>
              </a:lnSpc>
            </a:pPr>
            <a:endParaRPr sz="2300">
              <a:latin typeface="Arial"/>
              <a:cs typeface="Arial"/>
            </a:endParaRPr>
          </a:p>
          <a:p>
            <a:pPr>
              <a:lnSpc>
                <a:spcPct val="100000"/>
              </a:lnSpc>
              <a:spcBef>
                <a:spcPts val="30"/>
              </a:spcBef>
            </a:pPr>
            <a:endParaRPr sz="1800">
              <a:latin typeface="Arial"/>
              <a:cs typeface="Arial"/>
            </a:endParaRPr>
          </a:p>
          <a:p>
            <a:pPr marL="626745" marR="683895">
              <a:lnSpc>
                <a:spcPct val="107400"/>
              </a:lnSpc>
            </a:pPr>
            <a:r>
              <a:rPr dirty="0" sz="1550" spc="10" b="1">
                <a:latin typeface="Arial"/>
                <a:cs typeface="Arial"/>
              </a:rPr>
              <a:t>The </a:t>
            </a:r>
            <a:r>
              <a:rPr dirty="0" sz="1550" spc="10" b="1">
                <a:latin typeface="Courier New"/>
                <a:cs typeface="Courier New"/>
              </a:rPr>
              <a:t>BFILE</a:t>
            </a:r>
            <a:r>
              <a:rPr dirty="0" sz="1550" spc="-525" b="1">
                <a:latin typeface="Courier New"/>
                <a:cs typeface="Courier New"/>
              </a:rPr>
              <a:t> </a:t>
            </a:r>
            <a:r>
              <a:rPr dirty="0" sz="1550" spc="10" b="1">
                <a:latin typeface="Arial"/>
                <a:cs typeface="Arial"/>
              </a:rPr>
              <a:t>data type supports an external or file-based  large object</a:t>
            </a:r>
            <a:r>
              <a:rPr dirty="0" sz="1550" spc="5" b="1">
                <a:latin typeface="Arial"/>
                <a:cs typeface="Arial"/>
              </a:rPr>
              <a:t> </a:t>
            </a:r>
            <a:r>
              <a:rPr dirty="0" sz="1550" spc="10" b="1">
                <a:latin typeface="Arial"/>
                <a:cs typeface="Arial"/>
              </a:rPr>
              <a:t>as: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Attributes </a:t>
            </a:r>
            <a:r>
              <a:rPr dirty="0" sz="1550" spc="5" b="1">
                <a:latin typeface="Arial"/>
                <a:cs typeface="Arial"/>
              </a:rPr>
              <a:t>in </a:t>
            </a:r>
            <a:r>
              <a:rPr dirty="0" sz="1550" spc="10" b="1">
                <a:latin typeface="Arial"/>
                <a:cs typeface="Arial"/>
              </a:rPr>
              <a:t>an object</a:t>
            </a:r>
            <a:r>
              <a:rPr dirty="0" sz="1550" b="1">
                <a:latin typeface="Arial"/>
                <a:cs typeface="Arial"/>
              </a:rPr>
              <a:t> </a:t>
            </a:r>
            <a:r>
              <a:rPr dirty="0" sz="1550" spc="10" b="1">
                <a:latin typeface="Arial"/>
                <a:cs typeface="Arial"/>
              </a:rPr>
              <a:t>type</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Column values </a:t>
            </a:r>
            <a:r>
              <a:rPr dirty="0" sz="1550" spc="5" b="1">
                <a:latin typeface="Arial"/>
                <a:cs typeface="Arial"/>
              </a:rPr>
              <a:t>in </a:t>
            </a:r>
            <a:r>
              <a:rPr dirty="0" sz="1550" spc="10" b="1">
                <a:latin typeface="Arial"/>
                <a:cs typeface="Arial"/>
              </a:rPr>
              <a:t>a table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0"/>
              </a:spcBef>
            </a:pPr>
            <a:endParaRPr sz="1450">
              <a:latin typeface="Arial"/>
              <a:cs typeface="Arial"/>
            </a:endParaRPr>
          </a:p>
          <a:p>
            <a:pPr algn="ctr" marL="386715">
              <a:lnSpc>
                <a:spcPct val="100000"/>
              </a:lnSpc>
            </a:pPr>
            <a:r>
              <a:rPr dirty="0" sz="1300" spc="-10" b="1">
                <a:latin typeface="Arial"/>
                <a:cs typeface="Arial"/>
              </a:rPr>
              <a:t>Movie </a:t>
            </a:r>
            <a:r>
              <a:rPr dirty="0" sz="1300" spc="-15" b="1">
                <a:latin typeface="Arial"/>
                <a:cs typeface="Arial"/>
              </a:rPr>
              <a:t>(</a:t>
            </a:r>
            <a:r>
              <a:rPr dirty="0" sz="1300" spc="-15" b="1">
                <a:latin typeface="Courier New"/>
                <a:cs typeface="Courier New"/>
              </a:rPr>
              <a:t>BFILE</a:t>
            </a:r>
            <a:r>
              <a:rPr dirty="0" sz="1300" spc="-15" b="1">
                <a:latin typeface="Arial"/>
                <a:cs typeface="Arial"/>
              </a:rPr>
              <a:t>)</a:t>
            </a:r>
            <a:endParaRPr sz="1300">
              <a:latin typeface="Arial"/>
              <a:cs typeface="Arial"/>
            </a:endParaRPr>
          </a:p>
          <a:p>
            <a:pPr>
              <a:lnSpc>
                <a:spcPct val="100000"/>
              </a:lnSpc>
            </a:pPr>
            <a:endParaRPr sz="1500">
              <a:latin typeface="Arial"/>
              <a:cs typeface="Arial"/>
            </a:endParaRPr>
          </a:p>
          <a:p>
            <a:pPr>
              <a:lnSpc>
                <a:spcPct val="100000"/>
              </a:lnSpc>
              <a:spcBef>
                <a:spcPts val="40"/>
              </a:spcBef>
            </a:pPr>
            <a:endParaRPr sz="19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257731" y="2955798"/>
            <a:ext cx="3082925" cy="1652270"/>
            <a:chOff x="1257731" y="2955798"/>
            <a:chExt cx="3082925" cy="1652270"/>
          </a:xfrm>
        </p:grpSpPr>
        <p:sp>
          <p:nvSpPr>
            <p:cNvPr id="5" name="object 5"/>
            <p:cNvSpPr/>
            <p:nvPr/>
          </p:nvSpPr>
          <p:spPr>
            <a:xfrm>
              <a:off x="1276349" y="2955798"/>
              <a:ext cx="810006" cy="15062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268729" y="3106369"/>
              <a:ext cx="817626" cy="688086"/>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257731" y="3048444"/>
              <a:ext cx="1044587" cy="921905"/>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1744217" y="3317151"/>
              <a:ext cx="539495" cy="400812"/>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1727453" y="3701034"/>
              <a:ext cx="2612897" cy="906780"/>
            </a:xfrm>
            <a:prstGeom prst="rect">
              <a:avLst/>
            </a:prstGeom>
            <a:blipFill>
              <a:blip r:embed="rId7" cstate="print"/>
              <a:stretch>
                <a:fillRect/>
              </a:stretch>
            </a:blipFill>
          </p:spPr>
          <p:txBody>
            <a:bodyPr wrap="square" lIns="0" tIns="0" rIns="0" bIns="0" rtlCol="0"/>
            <a:lstStyle/>
            <a:p/>
          </p:txBody>
        </p:sp>
        <p:sp>
          <p:nvSpPr>
            <p:cNvPr id="10" name="object 10"/>
            <p:cNvSpPr/>
            <p:nvPr/>
          </p:nvSpPr>
          <p:spPr>
            <a:xfrm>
              <a:off x="2016251" y="3516630"/>
              <a:ext cx="1747520" cy="855344"/>
            </a:xfrm>
            <a:custGeom>
              <a:avLst/>
              <a:gdLst/>
              <a:ahLst/>
              <a:cxnLst/>
              <a:rect l="l" t="t" r="r" b="b"/>
              <a:pathLst>
                <a:path w="1747520" h="855345">
                  <a:moveTo>
                    <a:pt x="0" y="0"/>
                  </a:moveTo>
                  <a:lnTo>
                    <a:pt x="0" y="854963"/>
                  </a:lnTo>
                  <a:lnTo>
                    <a:pt x="1747266" y="854963"/>
                  </a:lnTo>
                </a:path>
              </a:pathLst>
            </a:custGeom>
            <a:ln w="20574">
              <a:solidFill>
                <a:srgbClr val="000000"/>
              </a:solidFill>
            </a:ln>
          </p:spPr>
          <p:txBody>
            <a:bodyPr wrap="square" lIns="0" tIns="0" rIns="0" bIns="0" rtlCol="0"/>
            <a:lstStyle/>
            <a:p/>
          </p:txBody>
        </p:sp>
        <p:sp>
          <p:nvSpPr>
            <p:cNvPr id="11" name="object 11"/>
            <p:cNvSpPr/>
            <p:nvPr/>
          </p:nvSpPr>
          <p:spPr>
            <a:xfrm>
              <a:off x="3761994" y="4338827"/>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12" name="object 12"/>
          <p:cNvSpPr txBox="1"/>
          <p:nvPr/>
        </p:nvSpPr>
        <p:spPr>
          <a:xfrm>
            <a:off x="707390" y="5593029"/>
            <a:ext cx="6350635" cy="390271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What Are</a:t>
            </a:r>
            <a:r>
              <a:rPr dirty="0" sz="1300" spc="-5" b="1">
                <a:latin typeface="Arial"/>
                <a:cs typeface="Arial"/>
              </a:rPr>
              <a:t> </a:t>
            </a:r>
            <a:r>
              <a:rPr dirty="0" sz="1300" b="1">
                <a:latin typeface="Courier New"/>
                <a:cs typeface="Courier New"/>
              </a:rPr>
              <a:t>BFILE</a:t>
            </a:r>
            <a:r>
              <a:rPr dirty="0" sz="1300" b="1">
                <a:latin typeface="Arial"/>
                <a:cs typeface="Arial"/>
              </a:rPr>
              <a:t>s?</a:t>
            </a:r>
            <a:endParaRPr sz="1300">
              <a:latin typeface="Arial"/>
              <a:cs typeface="Arial"/>
            </a:endParaRPr>
          </a:p>
          <a:p>
            <a:pPr marL="136525" marR="186690">
              <a:lnSpc>
                <a:spcPct val="101400"/>
              </a:lnSpc>
              <a:spcBef>
                <a:spcPts val="380"/>
              </a:spcBef>
            </a:pPr>
            <a:r>
              <a:rPr dirty="0" sz="1300">
                <a:latin typeface="Courier New"/>
                <a:cs typeface="Courier New"/>
              </a:rPr>
              <a:t>BFILE</a:t>
            </a:r>
            <a:r>
              <a:rPr dirty="0" sz="1300">
                <a:latin typeface="Times New Roman"/>
                <a:cs typeface="Times New Roman"/>
              </a:rPr>
              <a:t>s are external large objects (</a:t>
            </a:r>
            <a:r>
              <a:rPr dirty="0" sz="1300">
                <a:latin typeface="Courier New"/>
                <a:cs typeface="Courier New"/>
              </a:rPr>
              <a:t>LOB</a:t>
            </a:r>
            <a:r>
              <a:rPr dirty="0" sz="1300">
                <a:latin typeface="Times New Roman"/>
                <a:cs typeface="Times New Roman"/>
              </a:rPr>
              <a:t>s) stored in OS files that are external </a:t>
            </a:r>
            <a:r>
              <a:rPr dirty="0" sz="1300" spc="5">
                <a:latin typeface="Times New Roman"/>
                <a:cs typeface="Times New Roman"/>
              </a:rPr>
              <a:t>to </a:t>
            </a:r>
            <a:r>
              <a:rPr dirty="0" sz="1300">
                <a:latin typeface="Times New Roman"/>
                <a:cs typeface="Times New Roman"/>
              </a:rPr>
              <a:t>database  tables.</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BFILE</a:t>
            </a:r>
            <a:r>
              <a:rPr dirty="0" sz="1300" spc="-445">
                <a:latin typeface="Courier New"/>
                <a:cs typeface="Courier New"/>
              </a:rPr>
              <a:t> </a:t>
            </a:r>
            <a:r>
              <a:rPr dirty="0" sz="1300">
                <a:latin typeface="Times New Roman"/>
                <a:cs typeface="Times New Roman"/>
              </a:rPr>
              <a:t>data</a:t>
            </a:r>
            <a:r>
              <a:rPr dirty="0" sz="1300" spc="15">
                <a:latin typeface="Times New Roman"/>
                <a:cs typeface="Times New Roman"/>
              </a:rPr>
              <a:t> </a:t>
            </a:r>
            <a:r>
              <a:rPr dirty="0" sz="1300">
                <a:latin typeface="Times New Roman"/>
                <a:cs typeface="Times New Roman"/>
              </a:rPr>
              <a:t>type</a:t>
            </a:r>
            <a:r>
              <a:rPr dirty="0" sz="1300" spc="10">
                <a:latin typeface="Times New Roman"/>
                <a:cs typeface="Times New Roman"/>
              </a:rPr>
              <a:t> </a:t>
            </a:r>
            <a:r>
              <a:rPr dirty="0" sz="1300">
                <a:latin typeface="Times New Roman"/>
                <a:cs typeface="Times New Roman"/>
              </a:rPr>
              <a:t>stores</a:t>
            </a:r>
            <a:r>
              <a:rPr dirty="0" sz="1300" spc="15">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physical</a:t>
            </a:r>
            <a:r>
              <a:rPr dirty="0" sz="1300" spc="15">
                <a:latin typeface="Times New Roman"/>
                <a:cs typeface="Times New Roman"/>
              </a:rPr>
              <a:t> </a:t>
            </a:r>
            <a:r>
              <a:rPr dirty="0" sz="1300">
                <a:latin typeface="Times New Roman"/>
                <a:cs typeface="Times New Roman"/>
              </a:rPr>
              <a:t>file.</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be</a:t>
            </a:r>
            <a:r>
              <a:rPr dirty="0" sz="1300" spc="15">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Courier New"/>
                <a:cs typeface="Courier New"/>
              </a:rPr>
              <a:t>GIF</a:t>
            </a:r>
            <a:r>
              <a:rPr dirty="0" sz="1300">
                <a:latin typeface="Times New Roman"/>
                <a:cs typeface="Times New Roman"/>
              </a:rPr>
              <a:t>,  </a:t>
            </a:r>
            <a:r>
              <a:rPr dirty="0" sz="1300">
                <a:latin typeface="Courier New"/>
                <a:cs typeface="Courier New"/>
              </a:rPr>
              <a:t>JPEG</a:t>
            </a:r>
            <a:r>
              <a:rPr dirty="0" sz="1300">
                <a:latin typeface="Times New Roman"/>
                <a:cs typeface="Times New Roman"/>
              </a:rPr>
              <a:t>, </a:t>
            </a:r>
            <a:r>
              <a:rPr dirty="0" sz="1300">
                <a:latin typeface="Courier New"/>
                <a:cs typeface="Courier New"/>
              </a:rPr>
              <a:t>MPEG</a:t>
            </a:r>
            <a:r>
              <a:rPr dirty="0" sz="1300">
                <a:latin typeface="Times New Roman"/>
                <a:cs typeface="Times New Roman"/>
              </a:rPr>
              <a:t>, </a:t>
            </a:r>
            <a:r>
              <a:rPr dirty="0" sz="1300">
                <a:latin typeface="Courier New"/>
                <a:cs typeface="Courier New"/>
              </a:rPr>
              <a:t>MPEG2</a:t>
            </a:r>
            <a:r>
              <a:rPr dirty="0" sz="1300">
                <a:latin typeface="Times New Roman"/>
                <a:cs typeface="Times New Roman"/>
              </a:rPr>
              <a:t>, text, </a:t>
            </a:r>
            <a:r>
              <a:rPr dirty="0" sz="1300" spc="-5">
                <a:latin typeface="Times New Roman"/>
                <a:cs typeface="Times New Roman"/>
              </a:rPr>
              <a:t>or </a:t>
            </a:r>
            <a:r>
              <a:rPr dirty="0" sz="1300">
                <a:latin typeface="Times New Roman"/>
                <a:cs typeface="Times New Roman"/>
              </a:rPr>
              <a:t>other formats. The external </a:t>
            </a:r>
            <a:r>
              <a:rPr dirty="0" sz="1300">
                <a:latin typeface="Courier New"/>
                <a:cs typeface="Courier New"/>
              </a:rPr>
              <a:t>LOB</a:t>
            </a:r>
            <a:r>
              <a:rPr dirty="0" sz="1300">
                <a:latin typeface="Times New Roman"/>
                <a:cs typeface="Times New Roman"/>
              </a:rPr>
              <a:t>s may be located on hard  </a:t>
            </a:r>
            <a:r>
              <a:rPr dirty="0" sz="1300" spc="-5">
                <a:latin typeface="Times New Roman"/>
                <a:cs typeface="Times New Roman"/>
              </a:rPr>
              <a:t>disks, CD-ROMs, photo CDs, </a:t>
            </a:r>
            <a:r>
              <a:rPr dirty="0" sz="1300">
                <a:latin typeface="Times New Roman"/>
                <a:cs typeface="Times New Roman"/>
              </a:rPr>
              <a:t>or </a:t>
            </a:r>
            <a:r>
              <a:rPr dirty="0" sz="1300" spc="-5">
                <a:latin typeface="Times New Roman"/>
                <a:cs typeface="Times New Roman"/>
              </a:rPr>
              <a:t>other </a:t>
            </a:r>
            <a:r>
              <a:rPr dirty="0" sz="1300">
                <a:latin typeface="Times New Roman"/>
                <a:cs typeface="Times New Roman"/>
              </a:rPr>
              <a:t>media, but a single </a:t>
            </a:r>
            <a:r>
              <a:rPr dirty="0" sz="1300" spc="5">
                <a:latin typeface="Times New Roman"/>
                <a:cs typeface="Times New Roman"/>
              </a:rPr>
              <a:t>LOB </a:t>
            </a:r>
            <a:r>
              <a:rPr dirty="0" sz="1300">
                <a:latin typeface="Times New Roman"/>
                <a:cs typeface="Times New Roman"/>
              </a:rPr>
              <a:t>cannot extend from one  medium or device to another. The </a:t>
            </a:r>
            <a:r>
              <a:rPr dirty="0" sz="1300">
                <a:latin typeface="Courier New"/>
                <a:cs typeface="Courier New"/>
              </a:rPr>
              <a:t>BFILE </a:t>
            </a:r>
            <a:r>
              <a:rPr dirty="0" sz="1300">
                <a:latin typeface="Times New Roman"/>
                <a:cs typeface="Times New Roman"/>
              </a:rPr>
              <a:t>data type is available so that database users can  access the external </a:t>
            </a:r>
            <a:r>
              <a:rPr dirty="0" sz="1300" spc="5">
                <a:latin typeface="Times New Roman"/>
                <a:cs typeface="Times New Roman"/>
              </a:rPr>
              <a:t>file </a:t>
            </a:r>
            <a:r>
              <a:rPr dirty="0" sz="1300">
                <a:latin typeface="Times New Roman"/>
                <a:cs typeface="Times New Roman"/>
              </a:rPr>
              <a:t>system. Oracle Database 10</a:t>
            </a:r>
            <a:r>
              <a:rPr dirty="0" sz="1300" i="1">
                <a:latin typeface="Times New Roman"/>
                <a:cs typeface="Times New Roman"/>
              </a:rPr>
              <a:t>g</a:t>
            </a:r>
            <a:r>
              <a:rPr dirty="0" sz="1300" spc="30" i="1">
                <a:latin typeface="Times New Roman"/>
                <a:cs typeface="Times New Roman"/>
              </a:rPr>
              <a:t> </a:t>
            </a:r>
            <a:r>
              <a:rPr dirty="0" sz="1300" spc="-5">
                <a:latin typeface="Times New Roman"/>
                <a:cs typeface="Times New Roman"/>
              </a:rPr>
              <a:t>provides:</a:t>
            </a:r>
            <a:endParaRPr sz="1300">
              <a:latin typeface="Times New Roman"/>
              <a:cs typeface="Times New Roman"/>
            </a:endParaRPr>
          </a:p>
          <a:p>
            <a:pPr marL="509905" indent="-249554">
              <a:lnSpc>
                <a:spcPts val="1480"/>
              </a:lnSpc>
              <a:buChar char="•"/>
              <a:tabLst>
                <a:tab pos="509270" algn="l"/>
                <a:tab pos="510540" algn="l"/>
              </a:tabLst>
            </a:pPr>
            <a:r>
              <a:rPr dirty="0" sz="1300">
                <a:latin typeface="Times New Roman"/>
                <a:cs typeface="Times New Roman"/>
              </a:rPr>
              <a:t>Definition of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objects</a:t>
            </a:r>
            <a:endParaRPr sz="1300">
              <a:latin typeface="Times New Roman"/>
              <a:cs typeface="Times New Roman"/>
            </a:endParaRPr>
          </a:p>
          <a:p>
            <a:pPr marL="509905" indent="-249554">
              <a:lnSpc>
                <a:spcPct val="100000"/>
              </a:lnSpc>
              <a:spcBef>
                <a:spcPts val="5"/>
              </a:spcBef>
              <a:buChar char="•"/>
              <a:tabLst>
                <a:tab pos="509905" algn="l"/>
                <a:tab pos="510540" algn="l"/>
              </a:tabLst>
            </a:pPr>
            <a:r>
              <a:rPr dirty="0" sz="1300">
                <a:latin typeface="Times New Roman"/>
                <a:cs typeface="Times New Roman"/>
              </a:rPr>
              <a:t>Association of </a:t>
            </a:r>
            <a:r>
              <a:rPr dirty="0" sz="1300">
                <a:latin typeface="Courier New"/>
                <a:cs typeface="Courier New"/>
              </a:rPr>
              <a:t>BFILE</a:t>
            </a:r>
            <a:r>
              <a:rPr dirty="0" sz="1300" spc="-405">
                <a:latin typeface="Courier New"/>
                <a:cs typeface="Courier New"/>
              </a:rPr>
              <a:t> </a:t>
            </a:r>
            <a:r>
              <a:rPr dirty="0" sz="1300">
                <a:latin typeface="Times New Roman"/>
                <a:cs typeface="Times New Roman"/>
              </a:rPr>
              <a:t>objects to corresponding external files</a:t>
            </a:r>
            <a:endParaRPr sz="1300">
              <a:latin typeface="Times New Roman"/>
              <a:cs typeface="Times New Roman"/>
            </a:endParaRPr>
          </a:p>
          <a:p>
            <a:pPr marL="509270" indent="-248920">
              <a:lnSpc>
                <a:spcPct val="100000"/>
              </a:lnSpc>
              <a:buChar char="•"/>
              <a:tabLst>
                <a:tab pos="509270" algn="l"/>
                <a:tab pos="509905" algn="l"/>
              </a:tabLst>
            </a:pPr>
            <a:r>
              <a:rPr dirty="0" sz="1300">
                <a:latin typeface="Times New Roman"/>
                <a:cs typeface="Times New Roman"/>
              </a:rPr>
              <a:t>Security for </a:t>
            </a:r>
            <a:r>
              <a:rPr dirty="0" sz="1300">
                <a:latin typeface="Courier New"/>
                <a:cs typeface="Courier New"/>
              </a:rPr>
              <a:t>BFILE</a:t>
            </a:r>
            <a:r>
              <a:rPr dirty="0" sz="1300">
                <a:latin typeface="Times New Roman"/>
                <a:cs typeface="Times New Roman"/>
              </a:rPr>
              <a:t>s</a:t>
            </a:r>
            <a:endParaRPr sz="1300">
              <a:latin typeface="Times New Roman"/>
              <a:cs typeface="Times New Roman"/>
            </a:endParaRPr>
          </a:p>
          <a:p>
            <a:pPr marL="136525">
              <a:lnSpc>
                <a:spcPct val="100000"/>
              </a:lnSpc>
              <a:spcBef>
                <a:spcPts val="5"/>
              </a:spcBef>
            </a:pPr>
            <a:r>
              <a:rPr dirty="0" sz="1300">
                <a:latin typeface="Times New Roman"/>
                <a:cs typeface="Times New Roman"/>
              </a:rPr>
              <a:t>The remaining operations that are required for using </a:t>
            </a:r>
            <a:r>
              <a:rPr dirty="0" sz="1300">
                <a:latin typeface="Courier New"/>
                <a:cs typeface="Courier New"/>
              </a:rPr>
              <a:t>BFILE</a:t>
            </a:r>
            <a:r>
              <a:rPr dirty="0" sz="1300">
                <a:latin typeface="Times New Roman"/>
                <a:cs typeface="Times New Roman"/>
              </a:rPr>
              <a:t>s are possible through</a:t>
            </a:r>
            <a:r>
              <a:rPr dirty="0" sz="1300" spc="114">
                <a:latin typeface="Times New Roman"/>
                <a:cs typeface="Times New Roman"/>
              </a:rPr>
              <a:t> </a:t>
            </a:r>
            <a:r>
              <a:rPr dirty="0" sz="1300">
                <a:latin typeface="Times New Roman"/>
                <a:cs typeface="Times New Roman"/>
              </a:rPr>
              <a:t>the</a:t>
            </a:r>
            <a:endParaRPr sz="1300">
              <a:latin typeface="Times New Roman"/>
              <a:cs typeface="Times New Roman"/>
            </a:endParaRPr>
          </a:p>
          <a:p>
            <a:pPr marL="136525">
              <a:lnSpc>
                <a:spcPct val="100000"/>
              </a:lnSpc>
              <a:spcBef>
                <a:spcPts val="5"/>
              </a:spcBef>
            </a:pPr>
            <a:r>
              <a:rPr dirty="0" sz="1300" spc="5">
                <a:latin typeface="Courier New"/>
                <a:cs typeface="Courier New"/>
              </a:rPr>
              <a:t>DBMS_LOB</a:t>
            </a:r>
            <a:r>
              <a:rPr dirty="0" sz="1300" spc="-305">
                <a:latin typeface="Courier New"/>
                <a:cs typeface="Courier New"/>
              </a:rPr>
              <a:t> </a:t>
            </a:r>
            <a:r>
              <a:rPr dirty="0" sz="1300" spc="-5">
                <a:latin typeface="Times New Roman"/>
                <a:cs typeface="Times New Roman"/>
              </a:rPr>
              <a:t>package </a:t>
            </a:r>
            <a:r>
              <a:rPr dirty="0" sz="1300">
                <a:latin typeface="Times New Roman"/>
                <a:cs typeface="Times New Roman"/>
              </a:rPr>
              <a:t>and OCI. </a:t>
            </a:r>
            <a:r>
              <a:rPr dirty="0" sz="1300">
                <a:latin typeface="Courier New"/>
                <a:cs typeface="Courier New"/>
              </a:rPr>
              <a:t>BFILE</a:t>
            </a:r>
            <a:r>
              <a:rPr dirty="0" sz="1300">
                <a:latin typeface="Times New Roman"/>
                <a:cs typeface="Times New Roman"/>
              </a:rPr>
              <a:t>s are read-only; they do not participate in transactions.</a:t>
            </a:r>
            <a:endParaRPr sz="1300">
              <a:latin typeface="Times New Roman"/>
              <a:cs typeface="Times New Roman"/>
            </a:endParaRPr>
          </a:p>
          <a:p>
            <a:pPr marL="136525" marR="74295">
              <a:lnSpc>
                <a:spcPct val="97500"/>
              </a:lnSpc>
              <a:spcBef>
                <a:spcPts val="130"/>
              </a:spcBef>
            </a:pPr>
            <a:r>
              <a:rPr dirty="0" sz="1300">
                <a:latin typeface="Times New Roman"/>
                <a:cs typeface="Times New Roman"/>
              </a:rPr>
              <a:t>Support for integrity and durability must be provided by the operating system. The file must  be created and placed in the appropriate directory, giving the Oracle process privileges to  read the file. When </a:t>
            </a:r>
            <a:r>
              <a:rPr dirty="0" sz="1300" spc="-5">
                <a:latin typeface="Times New Roman"/>
                <a:cs typeface="Times New Roman"/>
              </a:rPr>
              <a:t>the </a:t>
            </a:r>
            <a:r>
              <a:rPr dirty="0" sz="1300">
                <a:latin typeface="Courier New"/>
                <a:cs typeface="Courier New"/>
              </a:rPr>
              <a:t>LOB</a:t>
            </a:r>
            <a:r>
              <a:rPr dirty="0" sz="1300" spc="-335">
                <a:latin typeface="Courier New"/>
                <a:cs typeface="Courier New"/>
              </a:rPr>
              <a:t> </a:t>
            </a:r>
            <a:r>
              <a:rPr dirty="0" sz="1300">
                <a:latin typeface="Times New Roman"/>
                <a:cs typeface="Times New Roman"/>
              </a:rPr>
              <a:t>is deleted, the Oracle server does not delete the file.</a:t>
            </a:r>
            <a:endParaRPr sz="1300">
              <a:latin typeface="Times New Roman"/>
              <a:cs typeface="Times New Roman"/>
            </a:endParaRPr>
          </a:p>
          <a:p>
            <a:pPr algn="just" marL="136525" marR="111760">
              <a:lnSpc>
                <a:spcPct val="100000"/>
              </a:lnSpc>
              <a:spcBef>
                <a:spcPts val="90"/>
              </a:spcBef>
            </a:pPr>
            <a:r>
              <a:rPr dirty="0" sz="1300">
                <a:latin typeface="Times New Roman"/>
                <a:cs typeface="Times New Roman"/>
              </a:rPr>
              <a:t>Administration of the files and the </a:t>
            </a:r>
            <a:r>
              <a:rPr dirty="0" sz="1300" spc="5">
                <a:latin typeface="Times New Roman"/>
                <a:cs typeface="Times New Roman"/>
              </a:rPr>
              <a:t>OS </a:t>
            </a:r>
            <a:r>
              <a:rPr dirty="0" sz="1300">
                <a:latin typeface="Times New Roman"/>
                <a:cs typeface="Times New Roman"/>
              </a:rPr>
              <a:t>directory structures can be managed by the database  administrator (DBA), system administrator, or user. The maximum size of an external large  object depends on the operating system but cannot exceed 4</a:t>
            </a:r>
            <a:r>
              <a:rPr dirty="0" sz="1300" spc="15">
                <a:latin typeface="Times New Roman"/>
                <a:cs typeface="Times New Roman"/>
              </a:rPr>
              <a:t> </a:t>
            </a:r>
            <a:r>
              <a:rPr dirty="0" sz="1300">
                <a:latin typeface="Times New Roman"/>
                <a:cs typeface="Times New Roman"/>
              </a:rPr>
              <a:t>GB.</a:t>
            </a:r>
            <a:endParaRPr sz="1300">
              <a:latin typeface="Times New Roman"/>
              <a:cs typeface="Times New Roman"/>
            </a:endParaRPr>
          </a:p>
          <a:p>
            <a:pPr algn="just" marL="136525">
              <a:lnSpc>
                <a:spcPts val="1495"/>
              </a:lnSpc>
            </a:pPr>
            <a:r>
              <a:rPr dirty="0" sz="1300" b="1">
                <a:latin typeface="Times New Roman"/>
                <a:cs typeface="Times New Roman"/>
              </a:rPr>
              <a:t>Note: </a:t>
            </a:r>
            <a:r>
              <a:rPr dirty="0" sz="1300">
                <a:latin typeface="Courier New"/>
                <a:cs typeface="Courier New"/>
              </a:rPr>
              <a:t>BFILE</a:t>
            </a:r>
            <a:r>
              <a:rPr dirty="0" sz="1300">
                <a:latin typeface="Times New Roman"/>
                <a:cs typeface="Times New Roman"/>
              </a:rPr>
              <a:t>s are available with the Oracle8 database and later</a:t>
            </a:r>
            <a:r>
              <a:rPr dirty="0" sz="1300" spc="65">
                <a:latin typeface="Times New Roman"/>
                <a:cs typeface="Times New Roman"/>
              </a:rPr>
              <a:t> </a:t>
            </a:r>
            <a:r>
              <a:rPr dirty="0" sz="1300">
                <a:latin typeface="Times New Roman"/>
                <a:cs typeface="Times New Roman"/>
              </a:rPr>
              <a:t>releases.</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20833" sz="1800" spc="-225" b="1">
                <a:latin typeface="Arial"/>
                <a:cs typeface="Arial"/>
              </a:rPr>
              <a:t>O</a:t>
            </a:r>
            <a:r>
              <a:rPr dirty="0" sz="800" spc="-150">
                <a:latin typeface="Garuda"/>
                <a:cs typeface="Garuda"/>
              </a:rPr>
              <a:t>gh</a:t>
            </a:r>
            <a:r>
              <a:rPr dirty="0" baseline="-20833" sz="1800" spc="-225" b="1">
                <a:latin typeface="Arial"/>
                <a:cs typeface="Arial"/>
              </a:rPr>
              <a:t>r</a:t>
            </a:r>
            <a:r>
              <a:rPr dirty="0" sz="800" spc="-150">
                <a:latin typeface="Garuda"/>
                <a:cs typeface="Garuda"/>
              </a:rPr>
              <a:t>t.</a:t>
            </a:r>
            <a:r>
              <a:rPr dirty="0" baseline="-20833" sz="1800" spc="-225" b="1">
                <a:latin typeface="Arial"/>
                <a:cs typeface="Arial"/>
              </a:rPr>
              <a:t>a</a:t>
            </a:r>
            <a:r>
              <a:rPr dirty="0" sz="800" spc="-150">
                <a:latin typeface="Garuda"/>
                <a:cs typeface="Garuda"/>
              </a:rPr>
              <a:t>A</a:t>
            </a:r>
            <a:r>
              <a:rPr dirty="0" baseline="-20833" sz="1800" spc="-225" b="1">
                <a:latin typeface="Arial"/>
                <a:cs typeface="Arial"/>
              </a:rPr>
              <a:t>c</a:t>
            </a:r>
            <a:r>
              <a:rPr dirty="0" sz="800" spc="-150">
                <a:latin typeface="Garuda"/>
                <a:cs typeface="Garuda"/>
              </a:rPr>
              <a:t>ll </a:t>
            </a:r>
            <a:r>
              <a:rPr dirty="0" baseline="-20833" sz="1800" spc="-465" b="1">
                <a:latin typeface="Arial"/>
                <a:cs typeface="Arial"/>
              </a:rPr>
              <a:t>l</a:t>
            </a:r>
            <a:r>
              <a:rPr dirty="0" sz="800" spc="-310">
                <a:latin typeface="Garuda"/>
                <a:cs typeface="Garuda"/>
              </a:rPr>
              <a:t>W</a:t>
            </a:r>
            <a:r>
              <a:rPr dirty="0" baseline="-20833" sz="1800" spc="-465" b="1">
                <a:latin typeface="Arial"/>
                <a:cs typeface="Arial"/>
              </a:rPr>
              <a:t>e</a:t>
            </a:r>
            <a:r>
              <a:rPr dirty="0" sz="800" spc="-310">
                <a:latin typeface="Garuda"/>
                <a:cs typeface="Garuda"/>
              </a:rPr>
              <a:t>D</a:t>
            </a:r>
            <a:r>
              <a:rPr dirty="0" baseline="-20833" sz="1800" spc="-465" b="1">
                <a:latin typeface="Arial"/>
                <a:cs typeface="Arial"/>
              </a:rPr>
              <a:t>D</a:t>
            </a:r>
            <a:r>
              <a:rPr dirty="0" sz="800" spc="-310">
                <a:latin typeface="Garuda"/>
                <a:cs typeface="Garuda"/>
              </a:rPr>
              <a:t>P</a:t>
            </a:r>
            <a:r>
              <a:rPr dirty="0" sz="800" spc="-10">
                <a:latin typeface="Garuda"/>
                <a:cs typeface="Garuda"/>
              </a:rPr>
              <a:t> </a:t>
            </a:r>
            <a:r>
              <a:rPr dirty="0" sz="800" spc="-245">
                <a:latin typeface="Garuda"/>
                <a:cs typeface="Garuda"/>
              </a:rPr>
              <a:t>s</a:t>
            </a:r>
            <a:r>
              <a:rPr dirty="0" baseline="-20833" sz="1800" spc="-367" b="1">
                <a:latin typeface="Arial"/>
                <a:cs typeface="Arial"/>
              </a:rPr>
              <a:t>a</a:t>
            </a:r>
            <a:r>
              <a:rPr dirty="0" sz="800" spc="-245">
                <a:latin typeface="Garuda"/>
                <a:cs typeface="Garuda"/>
              </a:rPr>
              <a:t>tu</a:t>
            </a:r>
            <a:r>
              <a:rPr dirty="0" baseline="-20833" sz="1800" spc="-367" b="1">
                <a:latin typeface="Arial"/>
                <a:cs typeface="Arial"/>
              </a:rPr>
              <a:t>t</a:t>
            </a:r>
            <a:r>
              <a:rPr dirty="0" sz="800" spc="-245">
                <a:latin typeface="Garuda"/>
                <a:cs typeface="Garuda"/>
              </a:rPr>
              <a:t>d</a:t>
            </a:r>
            <a:r>
              <a:rPr dirty="0" baseline="-20833" sz="1800" spc="-367" b="1">
                <a:latin typeface="Arial"/>
                <a:cs typeface="Arial"/>
              </a:rPr>
              <a:t>a</a:t>
            </a:r>
            <a:r>
              <a:rPr dirty="0" sz="800" spc="-245">
                <a:latin typeface="Garuda"/>
                <a:cs typeface="Garuda"/>
              </a:rPr>
              <a:t>e</a:t>
            </a:r>
            <a:r>
              <a:rPr dirty="0" baseline="-20833" sz="1800" spc="-367" b="1">
                <a:latin typeface="Arial"/>
                <a:cs typeface="Arial"/>
              </a:rPr>
              <a:t>b</a:t>
            </a:r>
            <a:r>
              <a:rPr dirty="0" sz="800" spc="-245">
                <a:latin typeface="Garuda"/>
                <a:cs typeface="Garuda"/>
              </a:rPr>
              <a:t>nt</a:t>
            </a:r>
            <a:r>
              <a:rPr dirty="0" baseline="-20833" sz="1800" spc="-367" b="1">
                <a:latin typeface="Arial"/>
                <a:cs typeface="Arial"/>
              </a:rPr>
              <a:t>a</a:t>
            </a:r>
            <a:r>
              <a:rPr dirty="0" sz="800" spc="-245">
                <a:latin typeface="Garuda"/>
                <a:cs typeface="Garuda"/>
              </a:rPr>
              <a:t>s </a:t>
            </a:r>
            <a:r>
              <a:rPr dirty="0" baseline="-20833" sz="1800" spc="-352" b="1">
                <a:latin typeface="Arial"/>
                <a:cs typeface="Arial"/>
              </a:rPr>
              <a:t>s</a:t>
            </a:r>
            <a:r>
              <a:rPr dirty="0" sz="800" spc="-235">
                <a:latin typeface="Garuda"/>
                <a:cs typeface="Garuda"/>
              </a:rPr>
              <a:t>m</a:t>
            </a:r>
            <a:r>
              <a:rPr dirty="0" baseline="-20833" sz="1800" spc="-352" b="1">
                <a:latin typeface="Arial"/>
                <a:cs typeface="Arial"/>
              </a:rPr>
              <a:t>e</a:t>
            </a:r>
            <a:r>
              <a:rPr dirty="0" sz="800" spc="-235">
                <a:latin typeface="Garuda"/>
                <a:cs typeface="Garuda"/>
              </a:rPr>
              <a:t>ust</a:t>
            </a:r>
            <a:r>
              <a:rPr dirty="0" baseline="-20833" sz="1800" spc="-352" b="1">
                <a:latin typeface="Arial"/>
                <a:cs typeface="Arial"/>
              </a:rPr>
              <a:t>1</a:t>
            </a:r>
            <a:r>
              <a:rPr dirty="0" sz="800" spc="-235">
                <a:latin typeface="Garuda"/>
                <a:cs typeface="Garuda"/>
              </a:rPr>
              <a:t>re</a:t>
            </a:r>
            <a:r>
              <a:rPr dirty="0" baseline="-20833" sz="1800" spc="-352" b="1">
                <a:latin typeface="Arial"/>
                <a:cs typeface="Arial"/>
              </a:rPr>
              <a:t>0</a:t>
            </a:r>
            <a:r>
              <a:rPr dirty="0" sz="800" spc="-235">
                <a:latin typeface="Garuda"/>
                <a:cs typeface="Garuda"/>
              </a:rPr>
              <a:t>c</a:t>
            </a:r>
            <a:r>
              <a:rPr dirty="0" baseline="-20833" sz="1800" spc="-352" b="1" i="1">
                <a:latin typeface="Arial"/>
                <a:cs typeface="Arial"/>
              </a:rPr>
              <a:t>g</a:t>
            </a:r>
            <a:r>
              <a:rPr dirty="0" sz="800" spc="-235">
                <a:latin typeface="Garuda"/>
                <a:cs typeface="Garuda"/>
              </a:rPr>
              <a:t>eiv</a:t>
            </a:r>
            <a:r>
              <a:rPr dirty="0" baseline="-20833" sz="1800" spc="-352" b="1">
                <a:latin typeface="Arial"/>
                <a:cs typeface="Arial"/>
              </a:rPr>
              <a:t>:</a:t>
            </a:r>
            <a:r>
              <a:rPr dirty="0" sz="800" spc="-235">
                <a:latin typeface="Garuda"/>
                <a:cs typeface="Garuda"/>
              </a:rPr>
              <a:t>e</a:t>
            </a:r>
            <a:r>
              <a:rPr dirty="0" baseline="-20833" sz="1800" spc="-352" b="1">
                <a:latin typeface="Arial"/>
                <a:cs typeface="Arial"/>
              </a:rPr>
              <a:t>D</a:t>
            </a:r>
            <a:r>
              <a:rPr dirty="0" sz="800" spc="-235">
                <a:latin typeface="Garuda"/>
                <a:cs typeface="Garuda"/>
              </a:rPr>
              <a:t>an</a:t>
            </a:r>
            <a:r>
              <a:rPr dirty="0" baseline="-20833" sz="1800" spc="-352" b="1">
                <a:latin typeface="Arial"/>
                <a:cs typeface="Arial"/>
              </a:rPr>
              <a:t>e</a:t>
            </a:r>
            <a:r>
              <a:rPr dirty="0" sz="800" spc="-235">
                <a:latin typeface="Garuda"/>
                <a:cs typeface="Garuda"/>
              </a:rPr>
              <a:t>e</a:t>
            </a:r>
            <a:r>
              <a:rPr dirty="0" baseline="-20833" sz="1800" spc="-352" b="1">
                <a:latin typeface="Arial"/>
                <a:cs typeface="Arial"/>
              </a:rPr>
              <a:t>v</a:t>
            </a:r>
            <a:r>
              <a:rPr dirty="0" sz="800" spc="-235">
                <a:latin typeface="Garuda"/>
                <a:cs typeface="Garuda"/>
              </a:rPr>
              <a:t>K</a:t>
            </a:r>
            <a:r>
              <a:rPr dirty="0" baseline="-20833" sz="1800" spc="-352" b="1">
                <a:latin typeface="Arial"/>
                <a:cs typeface="Arial"/>
              </a:rPr>
              <a:t>e</a:t>
            </a:r>
            <a:r>
              <a:rPr dirty="0" sz="800" spc="-235">
                <a:latin typeface="Garuda"/>
                <a:cs typeface="Garuda"/>
              </a:rPr>
              <a:t>it</a:t>
            </a:r>
            <a:r>
              <a:rPr dirty="0" baseline="-20833" sz="1800" spc="-352" b="1">
                <a:latin typeface="Arial"/>
                <a:cs typeface="Arial"/>
              </a:rPr>
              <a:t>l</a:t>
            </a:r>
            <a:r>
              <a:rPr dirty="0" sz="800" spc="-235">
                <a:latin typeface="Garuda"/>
                <a:cs typeface="Garuda"/>
              </a:rPr>
              <a:t>w</a:t>
            </a:r>
            <a:r>
              <a:rPr dirty="0" baseline="-20833" sz="1800" spc="-352" b="1">
                <a:latin typeface="Arial"/>
                <a:cs typeface="Arial"/>
              </a:rPr>
              <a:t>o</a:t>
            </a:r>
            <a:r>
              <a:rPr dirty="0" sz="800" spc="-235">
                <a:latin typeface="Garuda"/>
                <a:cs typeface="Garuda"/>
              </a:rPr>
              <a:t>a</a:t>
            </a:r>
            <a:r>
              <a:rPr dirty="0" baseline="-20833" sz="1800" spc="-352" b="1">
                <a:latin typeface="Arial"/>
                <a:cs typeface="Arial"/>
              </a:rPr>
              <a:t>p</a:t>
            </a:r>
            <a:r>
              <a:rPr dirty="0" sz="800" spc="-235">
                <a:latin typeface="Garuda"/>
                <a:cs typeface="Garuda"/>
              </a:rPr>
              <a:t>ter</a:t>
            </a:r>
            <a:r>
              <a:rPr dirty="0" baseline="-20833" sz="1800" spc="-352" b="1">
                <a:latin typeface="Arial"/>
                <a:cs typeface="Arial"/>
              </a:rPr>
              <a:t>P</a:t>
            </a:r>
            <a:r>
              <a:rPr dirty="0" sz="800" spc="-235">
                <a:latin typeface="Garuda"/>
                <a:cs typeface="Garuda"/>
              </a:rPr>
              <a:t>ma</a:t>
            </a:r>
            <a:r>
              <a:rPr dirty="0" baseline="-20833" sz="1800" spc="-352" b="1">
                <a:latin typeface="Arial"/>
                <a:cs typeface="Arial"/>
              </a:rPr>
              <a:t>L</a:t>
            </a:r>
            <a:r>
              <a:rPr dirty="0" sz="800" spc="-235">
                <a:latin typeface="Garuda"/>
                <a:cs typeface="Garuda"/>
              </a:rPr>
              <a:t>rk</a:t>
            </a:r>
            <a:r>
              <a:rPr dirty="0" baseline="-20833" sz="1800" spc="-352" b="1">
                <a:latin typeface="Arial"/>
                <a:cs typeface="Arial"/>
              </a:rPr>
              <a:t>/</a:t>
            </a:r>
            <a:r>
              <a:rPr dirty="0" sz="800" spc="-235">
                <a:latin typeface="Garuda"/>
                <a:cs typeface="Garuda"/>
              </a:rPr>
              <a:t>e</a:t>
            </a:r>
            <a:r>
              <a:rPr dirty="0" baseline="-20833" sz="1800" spc="-352" b="1">
                <a:latin typeface="Arial"/>
                <a:cs typeface="Arial"/>
              </a:rPr>
              <a:t>S</a:t>
            </a:r>
            <a:r>
              <a:rPr dirty="0" sz="800" spc="-235">
                <a:latin typeface="Garuda"/>
                <a:cs typeface="Garuda"/>
              </a:rPr>
              <a:t>d</a:t>
            </a:r>
            <a:r>
              <a:rPr dirty="0" baseline="-20833" sz="1800" spc="-352" b="1">
                <a:latin typeface="Arial"/>
                <a:cs typeface="Arial"/>
              </a:rPr>
              <a:t>Q</a:t>
            </a:r>
            <a:r>
              <a:rPr dirty="0" sz="800" spc="-235">
                <a:latin typeface="Garuda"/>
                <a:cs typeface="Garuda"/>
              </a:rPr>
              <a:t>wi</a:t>
            </a:r>
            <a:r>
              <a:rPr dirty="0" baseline="-20833" sz="1800" spc="-352" b="1">
                <a:latin typeface="Arial"/>
                <a:cs typeface="Arial"/>
              </a:rPr>
              <a:t>L</a:t>
            </a:r>
            <a:r>
              <a:rPr dirty="0" sz="800" spc="-235">
                <a:latin typeface="Garuda"/>
                <a:cs typeface="Garuda"/>
              </a:rPr>
              <a:t>th </a:t>
            </a:r>
            <a:r>
              <a:rPr dirty="0" sz="800" spc="-250">
                <a:latin typeface="Garuda"/>
                <a:cs typeface="Garuda"/>
              </a:rPr>
              <a:t>t</a:t>
            </a:r>
            <a:r>
              <a:rPr dirty="0" baseline="-20833" sz="1800" spc="-375" b="1">
                <a:latin typeface="Arial"/>
                <a:cs typeface="Arial"/>
              </a:rPr>
              <a:t>P</a:t>
            </a:r>
            <a:r>
              <a:rPr dirty="0" sz="800" spc="-250">
                <a:latin typeface="Garuda"/>
                <a:cs typeface="Garuda"/>
              </a:rPr>
              <a:t>he</a:t>
            </a:r>
            <a:r>
              <a:rPr dirty="0" baseline="-20833" sz="1800" spc="-375" b="1">
                <a:latin typeface="Arial"/>
                <a:cs typeface="Arial"/>
              </a:rPr>
              <a:t>r</a:t>
            </a:r>
            <a:r>
              <a:rPr dirty="0" sz="800" spc="-250">
                <a:latin typeface="Garuda"/>
                <a:cs typeface="Garuda"/>
              </a:rPr>
              <a:t>ir</a:t>
            </a:r>
            <a:r>
              <a:rPr dirty="0" baseline="-20833" sz="1800" spc="-375" b="1">
                <a:latin typeface="Arial"/>
                <a:cs typeface="Arial"/>
              </a:rPr>
              <a:t>o</a:t>
            </a:r>
            <a:r>
              <a:rPr dirty="0" sz="800" spc="-250">
                <a:latin typeface="Garuda"/>
                <a:cs typeface="Garuda"/>
              </a:rPr>
              <a:t>n</a:t>
            </a:r>
            <a:r>
              <a:rPr dirty="0" baseline="-20833" sz="1800" spc="-375" b="1">
                <a:latin typeface="Arial"/>
                <a:cs typeface="Arial"/>
              </a:rPr>
              <a:t>g</a:t>
            </a:r>
            <a:r>
              <a:rPr dirty="0" sz="800" spc="-250">
                <a:latin typeface="Garuda"/>
                <a:cs typeface="Garuda"/>
              </a:rPr>
              <a:t>am</a:t>
            </a:r>
            <a:r>
              <a:rPr dirty="0" baseline="-20833" sz="1800" spc="-375" b="1">
                <a:latin typeface="Arial"/>
                <a:cs typeface="Arial"/>
              </a:rPr>
              <a:t>ra</a:t>
            </a:r>
            <a:r>
              <a:rPr dirty="0" sz="800" spc="-250">
                <a:latin typeface="Garuda"/>
                <a:cs typeface="Garuda"/>
              </a:rPr>
              <a:t>e</a:t>
            </a:r>
            <a:r>
              <a:rPr dirty="0" sz="800" spc="-235">
                <a:latin typeface="Garuda"/>
                <a:cs typeface="Garuda"/>
              </a:rPr>
              <a:t> </a:t>
            </a:r>
            <a:r>
              <a:rPr dirty="0" baseline="-20833" sz="1800" spc="-307" b="1">
                <a:latin typeface="Arial"/>
                <a:cs typeface="Arial"/>
              </a:rPr>
              <a:t>m</a:t>
            </a:r>
            <a:r>
              <a:rPr dirty="0" sz="800" spc="-204">
                <a:latin typeface="Garuda"/>
                <a:cs typeface="Garuda"/>
              </a:rPr>
              <a:t>and</a:t>
            </a:r>
            <a:r>
              <a:rPr dirty="0" baseline="-20833" sz="1800" spc="-307" b="1">
                <a:latin typeface="Arial"/>
                <a:cs typeface="Arial"/>
              </a:rPr>
              <a:t>U</a:t>
            </a:r>
            <a:r>
              <a:rPr dirty="0" sz="800" spc="-204">
                <a:latin typeface="Garuda"/>
                <a:cs typeface="Garuda"/>
              </a:rPr>
              <a:t>em</a:t>
            </a:r>
            <a:r>
              <a:rPr dirty="0" baseline="-20833" sz="1800" spc="-307" b="1">
                <a:latin typeface="Arial"/>
                <a:cs typeface="Arial"/>
              </a:rPr>
              <a:t>n</a:t>
            </a:r>
            <a:r>
              <a:rPr dirty="0" sz="800" spc="-204">
                <a:latin typeface="Garuda"/>
                <a:cs typeface="Garuda"/>
              </a:rPr>
              <a:t>a</a:t>
            </a:r>
            <a:r>
              <a:rPr dirty="0" baseline="-20833" sz="1800" spc="-307" b="1">
                <a:latin typeface="Arial"/>
                <a:cs typeface="Arial"/>
              </a:rPr>
              <a:t>i</a:t>
            </a:r>
            <a:r>
              <a:rPr dirty="0" sz="800" spc="-204">
                <a:latin typeface="Garuda"/>
                <a:cs typeface="Garuda"/>
              </a:rPr>
              <a:t>il</a:t>
            </a:r>
            <a:r>
              <a:rPr dirty="0" baseline="-20833" sz="1800" spc="-307" b="1">
                <a:latin typeface="Arial"/>
                <a:cs typeface="Arial"/>
              </a:rPr>
              <a:t>t</a:t>
            </a:r>
            <a:r>
              <a:rPr dirty="0" sz="800" spc="-204">
                <a:latin typeface="Garuda"/>
                <a:cs typeface="Garuda"/>
              </a:rPr>
              <a:t>.</a:t>
            </a:r>
            <a:r>
              <a:rPr dirty="0" baseline="-20833" sz="1800" spc="-307" b="1">
                <a:latin typeface="Arial"/>
                <a:cs typeface="Arial"/>
              </a:rPr>
              <a:t>s</a:t>
            </a:r>
            <a:r>
              <a:rPr dirty="0" sz="800" spc="-204">
                <a:latin typeface="Garuda"/>
                <a:cs typeface="Garuda"/>
              </a:rPr>
              <a:t>Con</a:t>
            </a:r>
            <a:r>
              <a:rPr dirty="0" baseline="-20833" sz="1800" spc="-307" b="1">
                <a:latin typeface="Arial"/>
                <a:cs typeface="Arial"/>
              </a:rPr>
              <a:t>9</a:t>
            </a:r>
            <a:r>
              <a:rPr dirty="0" sz="800" spc="-204">
                <a:latin typeface="Garuda"/>
                <a:cs typeface="Garuda"/>
              </a:rPr>
              <a:t>ta</a:t>
            </a:r>
            <a:r>
              <a:rPr dirty="0" baseline="-20833" sz="1800" spc="-307" b="1">
                <a:latin typeface="Arial"/>
                <a:cs typeface="Arial"/>
              </a:rPr>
              <a:t>-</a:t>
            </a:r>
            <a:r>
              <a:rPr dirty="0" sz="800" spc="-204">
                <a:latin typeface="Garuda"/>
                <a:cs typeface="Garuda"/>
              </a:rPr>
              <a:t>c</a:t>
            </a:r>
            <a:r>
              <a:rPr dirty="0" baseline="-20833" sz="1800" spc="-307" b="1">
                <a:latin typeface="Arial"/>
                <a:cs typeface="Arial"/>
              </a:rPr>
              <a:t>9</a:t>
            </a:r>
            <a:r>
              <a:rPr dirty="0" sz="800" spc="-204">
                <a:latin typeface="Garuda"/>
                <a:cs typeface="Garuda"/>
              </a:rPr>
              <a:t>t</a:t>
            </a:r>
            <a:endParaRPr sz="800">
              <a:latin typeface="Garuda"/>
              <a:cs typeface="Garuda"/>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4069841" y="2971038"/>
            <a:ext cx="720090" cy="966469"/>
            <a:chOff x="4069841" y="2971038"/>
            <a:chExt cx="720090" cy="966469"/>
          </a:xfrm>
        </p:grpSpPr>
        <p:sp>
          <p:nvSpPr>
            <p:cNvPr id="4" name="object 4"/>
            <p:cNvSpPr/>
            <p:nvPr/>
          </p:nvSpPr>
          <p:spPr>
            <a:xfrm>
              <a:off x="4102607" y="3035808"/>
              <a:ext cx="0" cy="836294"/>
            </a:xfrm>
            <a:custGeom>
              <a:avLst/>
              <a:gdLst/>
              <a:ahLst/>
              <a:cxnLst/>
              <a:rect l="l" t="t" r="r" b="b"/>
              <a:pathLst>
                <a:path w="0" h="836295">
                  <a:moveTo>
                    <a:pt x="0" y="835914"/>
                  </a:moveTo>
                  <a:lnTo>
                    <a:pt x="0" y="0"/>
                  </a:lnTo>
                </a:path>
              </a:pathLst>
            </a:custGeom>
            <a:ln w="20574">
              <a:solidFill>
                <a:srgbClr val="000000"/>
              </a:solidFill>
              <a:prstDash val="sysDash"/>
            </a:ln>
          </p:spPr>
          <p:txBody>
            <a:bodyPr wrap="square" lIns="0" tIns="0" rIns="0" bIns="0" rtlCol="0"/>
            <a:lstStyle/>
            <a:p/>
          </p:txBody>
        </p:sp>
        <p:sp>
          <p:nvSpPr>
            <p:cNvPr id="5" name="object 5"/>
            <p:cNvSpPr/>
            <p:nvPr/>
          </p:nvSpPr>
          <p:spPr>
            <a:xfrm>
              <a:off x="4069842" y="2971037"/>
              <a:ext cx="66675" cy="966469"/>
            </a:xfrm>
            <a:custGeom>
              <a:avLst/>
              <a:gdLst/>
              <a:ahLst/>
              <a:cxnLst/>
              <a:rect l="l" t="t" r="r" b="b"/>
              <a:pathLst>
                <a:path w="66675" h="966470">
                  <a:moveTo>
                    <a:pt x="66294" y="899160"/>
                  </a:moveTo>
                  <a:lnTo>
                    <a:pt x="0" y="899160"/>
                  </a:lnTo>
                  <a:lnTo>
                    <a:pt x="33528" y="966216"/>
                  </a:lnTo>
                  <a:lnTo>
                    <a:pt x="66294" y="899160"/>
                  </a:lnTo>
                  <a:close/>
                </a:path>
                <a:path w="66675" h="966470">
                  <a:moveTo>
                    <a:pt x="66294" y="67056"/>
                  </a:moveTo>
                  <a:lnTo>
                    <a:pt x="33528" y="0"/>
                  </a:lnTo>
                  <a:lnTo>
                    <a:pt x="0" y="67056"/>
                  </a:lnTo>
                  <a:lnTo>
                    <a:pt x="66294" y="67056"/>
                  </a:lnTo>
                  <a:close/>
                </a:path>
              </a:pathLst>
            </a:custGeom>
            <a:solidFill>
              <a:srgbClr val="000000"/>
            </a:solidFill>
          </p:spPr>
          <p:txBody>
            <a:bodyPr wrap="square" lIns="0" tIns="0" rIns="0" bIns="0" rtlCol="0"/>
            <a:lstStyle/>
            <a:p/>
          </p:txBody>
        </p:sp>
        <p:sp>
          <p:nvSpPr>
            <p:cNvPr id="6" name="object 6"/>
            <p:cNvSpPr/>
            <p:nvPr/>
          </p:nvSpPr>
          <p:spPr>
            <a:xfrm>
              <a:off x="4360544" y="3079623"/>
              <a:ext cx="429005" cy="762762"/>
            </a:xfrm>
            <a:prstGeom prst="rect">
              <a:avLst/>
            </a:prstGeom>
            <a:blipFill>
              <a:blip r:embed="rId3" cstate="print"/>
              <a:stretch>
                <a:fillRect/>
              </a:stretch>
            </a:blipFill>
          </p:spPr>
          <p:txBody>
            <a:bodyPr wrap="square" lIns="0" tIns="0" rIns="0" bIns="0" rtlCol="0"/>
            <a:lstStyle/>
            <a:p/>
          </p:txBody>
        </p:sp>
      </p:grpSp>
      <p:sp>
        <p:nvSpPr>
          <p:cNvPr id="7" name="object 7"/>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Arial"/>
                <a:cs typeface="Arial"/>
              </a:rPr>
              <a:t>Securing</a:t>
            </a:r>
            <a:r>
              <a:rPr dirty="0" sz="2000" spc="-10" b="1">
                <a:latin typeface="Arial"/>
                <a:cs typeface="Arial"/>
              </a:rPr>
              <a:t> </a:t>
            </a:r>
            <a:r>
              <a:rPr dirty="0" sz="2000" spc="-5" b="1">
                <a:latin typeface="Courier New"/>
                <a:cs typeface="Courier New"/>
              </a:rPr>
              <a:t>BFILE</a:t>
            </a:r>
            <a:r>
              <a:rPr dirty="0" sz="2000" spc="-5" b="1">
                <a:latin typeface="Arial"/>
                <a:cs typeface="Arial"/>
              </a:rPr>
              <a:t>s</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gn="ctr" marL="386715">
              <a:lnSpc>
                <a:spcPct val="100000"/>
              </a:lnSpc>
              <a:spcBef>
                <a:spcPts val="1620"/>
              </a:spcBef>
            </a:pPr>
            <a:r>
              <a:rPr dirty="0" sz="1300" spc="-15" b="1">
                <a:latin typeface="Arial"/>
                <a:cs typeface="Arial"/>
              </a:rPr>
              <a:t>User</a:t>
            </a:r>
            <a:endParaRPr sz="1300">
              <a:latin typeface="Arial"/>
              <a:cs typeface="Arial"/>
            </a:endParaRPr>
          </a:p>
          <a:p>
            <a:pPr>
              <a:lnSpc>
                <a:spcPct val="100000"/>
              </a:lnSpc>
            </a:pPr>
            <a:endParaRPr sz="1400">
              <a:latin typeface="Arial"/>
              <a:cs typeface="Arial"/>
            </a:endParaRPr>
          </a:p>
          <a:p>
            <a:pPr marL="4197350" marR="1370965" indent="195580">
              <a:lnSpc>
                <a:spcPts val="1550"/>
              </a:lnSpc>
              <a:spcBef>
                <a:spcPts val="880"/>
              </a:spcBef>
            </a:pPr>
            <a:r>
              <a:rPr dirty="0" sz="1300" spc="-15" b="1">
                <a:latin typeface="Arial"/>
                <a:cs typeface="Arial"/>
              </a:rPr>
              <a:t>Access  </a:t>
            </a:r>
            <a:r>
              <a:rPr dirty="0" sz="1300" spc="-15" b="1">
                <a:latin typeface="Arial"/>
                <a:cs typeface="Arial"/>
              </a:rPr>
              <a:t>permissions</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marL="386715">
              <a:lnSpc>
                <a:spcPct val="100000"/>
              </a:lnSpc>
              <a:spcBef>
                <a:spcPts val="915"/>
              </a:spcBef>
            </a:pPr>
            <a:r>
              <a:rPr dirty="0" sz="1300" spc="-10" b="1">
                <a:latin typeface="Arial"/>
                <a:cs typeface="Arial"/>
              </a:rPr>
              <a:t>Movie </a:t>
            </a:r>
            <a:r>
              <a:rPr dirty="0" sz="1300" spc="-15" b="1">
                <a:latin typeface="Arial"/>
                <a:cs typeface="Arial"/>
              </a:rPr>
              <a:t>(</a:t>
            </a:r>
            <a:r>
              <a:rPr dirty="0" sz="1300" spc="-15" b="1">
                <a:latin typeface="Courier New"/>
                <a:cs typeface="Courier New"/>
              </a:rPr>
              <a:t>BFILE</a:t>
            </a:r>
            <a:r>
              <a:rPr dirty="0" sz="1300" spc="-15" b="1">
                <a:latin typeface="Arial"/>
                <a:cs typeface="Arial"/>
              </a:rPr>
              <a:t>)</a:t>
            </a:r>
            <a:endParaRPr sz="1300">
              <a:latin typeface="Arial"/>
              <a:cs typeface="Arial"/>
            </a:endParaRPr>
          </a:p>
          <a:p>
            <a:pPr>
              <a:lnSpc>
                <a:spcPct val="100000"/>
              </a:lnSpc>
            </a:pPr>
            <a:endParaRPr sz="1500">
              <a:latin typeface="Arial"/>
              <a:cs typeface="Arial"/>
            </a:endParaRPr>
          </a:p>
          <a:p>
            <a:pPr>
              <a:lnSpc>
                <a:spcPct val="100000"/>
              </a:lnSpc>
              <a:spcBef>
                <a:spcPts val="35"/>
              </a:spcBef>
            </a:pPr>
            <a:endParaRPr sz="19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8" name="object 8"/>
          <p:cNvGrpSpPr/>
          <p:nvPr/>
        </p:nvGrpSpPr>
        <p:grpSpPr>
          <a:xfrm>
            <a:off x="1257731" y="2013966"/>
            <a:ext cx="3187065" cy="2588260"/>
            <a:chOff x="1257731" y="2013966"/>
            <a:chExt cx="3187065" cy="2588260"/>
          </a:xfrm>
        </p:grpSpPr>
        <p:sp>
          <p:nvSpPr>
            <p:cNvPr id="9" name="object 9"/>
            <p:cNvSpPr/>
            <p:nvPr/>
          </p:nvSpPr>
          <p:spPr>
            <a:xfrm>
              <a:off x="1276349" y="2955798"/>
              <a:ext cx="810006" cy="15062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268729" y="3106369"/>
              <a:ext cx="817626" cy="688086"/>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257731" y="3048444"/>
              <a:ext cx="1044587" cy="921905"/>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1744217" y="3317151"/>
              <a:ext cx="539495" cy="400812"/>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1727453" y="3701033"/>
              <a:ext cx="2612897" cy="900684"/>
            </a:xfrm>
            <a:prstGeom prst="rect">
              <a:avLst/>
            </a:prstGeom>
            <a:blipFill>
              <a:blip r:embed="rId8" cstate="print"/>
              <a:stretch>
                <a:fillRect/>
              </a:stretch>
            </a:blipFill>
          </p:spPr>
          <p:txBody>
            <a:bodyPr wrap="square" lIns="0" tIns="0" rIns="0" bIns="0" rtlCol="0"/>
            <a:lstStyle/>
            <a:p/>
          </p:txBody>
        </p:sp>
        <p:sp>
          <p:nvSpPr>
            <p:cNvPr id="14" name="object 14"/>
            <p:cNvSpPr/>
            <p:nvPr/>
          </p:nvSpPr>
          <p:spPr>
            <a:xfrm>
              <a:off x="2016251" y="3516630"/>
              <a:ext cx="1747520" cy="855344"/>
            </a:xfrm>
            <a:custGeom>
              <a:avLst/>
              <a:gdLst/>
              <a:ahLst/>
              <a:cxnLst/>
              <a:rect l="l" t="t" r="r" b="b"/>
              <a:pathLst>
                <a:path w="1747520" h="855345">
                  <a:moveTo>
                    <a:pt x="0" y="0"/>
                  </a:moveTo>
                  <a:lnTo>
                    <a:pt x="0" y="854963"/>
                  </a:lnTo>
                  <a:lnTo>
                    <a:pt x="1747266" y="854963"/>
                  </a:lnTo>
                </a:path>
              </a:pathLst>
            </a:custGeom>
            <a:ln w="20574">
              <a:solidFill>
                <a:srgbClr val="000000"/>
              </a:solidFill>
            </a:ln>
          </p:spPr>
          <p:txBody>
            <a:bodyPr wrap="square" lIns="0" tIns="0" rIns="0" bIns="0" rtlCol="0"/>
            <a:lstStyle/>
            <a:p/>
          </p:txBody>
        </p:sp>
        <p:sp>
          <p:nvSpPr>
            <p:cNvPr id="15" name="object 15"/>
            <p:cNvSpPr/>
            <p:nvPr/>
          </p:nvSpPr>
          <p:spPr>
            <a:xfrm>
              <a:off x="3761994" y="4338827"/>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6" name="object 16"/>
            <p:cNvSpPr/>
            <p:nvPr/>
          </p:nvSpPr>
          <p:spPr>
            <a:xfrm>
              <a:off x="3707891" y="2013966"/>
              <a:ext cx="736853" cy="384048"/>
            </a:xfrm>
            <a:prstGeom prst="rect">
              <a:avLst/>
            </a:prstGeom>
            <a:blipFill>
              <a:blip r:embed="rId9" cstate="print"/>
              <a:stretch>
                <a:fillRect/>
              </a:stretch>
            </a:blipFill>
          </p:spPr>
          <p:txBody>
            <a:bodyPr wrap="square" lIns="0" tIns="0" rIns="0" bIns="0" rtlCol="0"/>
            <a:lstStyle/>
            <a:p/>
          </p:txBody>
        </p:sp>
        <p:sp>
          <p:nvSpPr>
            <p:cNvPr id="17" name="object 17"/>
            <p:cNvSpPr/>
            <p:nvPr/>
          </p:nvSpPr>
          <p:spPr>
            <a:xfrm>
              <a:off x="3718560" y="2382558"/>
              <a:ext cx="716279" cy="359117"/>
            </a:xfrm>
            <a:prstGeom prst="rect">
              <a:avLst/>
            </a:prstGeom>
            <a:blipFill>
              <a:blip r:embed="rId10" cstate="print"/>
              <a:stretch>
                <a:fillRect/>
              </a:stretch>
            </a:blipFill>
          </p:spPr>
          <p:txBody>
            <a:bodyPr wrap="square" lIns="0" tIns="0" rIns="0" bIns="0" rtlCol="0"/>
            <a:lstStyle/>
            <a:p/>
          </p:txBody>
        </p:sp>
        <p:sp>
          <p:nvSpPr>
            <p:cNvPr id="18" name="object 18"/>
            <p:cNvSpPr/>
            <p:nvPr/>
          </p:nvSpPr>
          <p:spPr>
            <a:xfrm>
              <a:off x="2016251" y="2519934"/>
              <a:ext cx="1640205" cy="869950"/>
            </a:xfrm>
            <a:custGeom>
              <a:avLst/>
              <a:gdLst/>
              <a:ahLst/>
              <a:cxnLst/>
              <a:rect l="l" t="t" r="r" b="b"/>
              <a:pathLst>
                <a:path w="1640204" h="869950">
                  <a:moveTo>
                    <a:pt x="1639824" y="0"/>
                  </a:moveTo>
                  <a:lnTo>
                    <a:pt x="0" y="0"/>
                  </a:lnTo>
                  <a:lnTo>
                    <a:pt x="0" y="869441"/>
                  </a:lnTo>
                </a:path>
              </a:pathLst>
            </a:custGeom>
            <a:ln w="20574">
              <a:solidFill>
                <a:srgbClr val="000000"/>
              </a:solidFill>
            </a:ln>
          </p:spPr>
          <p:txBody>
            <a:bodyPr wrap="square" lIns="0" tIns="0" rIns="0" bIns="0" rtlCol="0"/>
            <a:lstStyle/>
            <a:p/>
          </p:txBody>
        </p:sp>
        <p:sp>
          <p:nvSpPr>
            <p:cNvPr id="19" name="object 19"/>
            <p:cNvSpPr/>
            <p:nvPr/>
          </p:nvSpPr>
          <p:spPr>
            <a:xfrm>
              <a:off x="1983486" y="2487167"/>
              <a:ext cx="1737360" cy="967105"/>
            </a:xfrm>
            <a:custGeom>
              <a:avLst/>
              <a:gdLst/>
              <a:ahLst/>
              <a:cxnLst/>
              <a:rect l="l" t="t" r="r" b="b"/>
              <a:pathLst>
                <a:path w="1737360" h="967104">
                  <a:moveTo>
                    <a:pt x="66294" y="900684"/>
                  </a:moveTo>
                  <a:lnTo>
                    <a:pt x="0" y="900684"/>
                  </a:lnTo>
                  <a:lnTo>
                    <a:pt x="33528" y="966978"/>
                  </a:lnTo>
                  <a:lnTo>
                    <a:pt x="66294" y="900684"/>
                  </a:lnTo>
                  <a:close/>
                </a:path>
                <a:path w="1737360" h="967104">
                  <a:moveTo>
                    <a:pt x="1737360" y="32766"/>
                  </a:moveTo>
                  <a:lnTo>
                    <a:pt x="1671066" y="0"/>
                  </a:lnTo>
                  <a:lnTo>
                    <a:pt x="1671066" y="66294"/>
                  </a:lnTo>
                  <a:lnTo>
                    <a:pt x="1737360" y="32766"/>
                  </a:lnTo>
                  <a:close/>
                </a:path>
              </a:pathLst>
            </a:custGeom>
            <a:solidFill>
              <a:srgbClr val="000000"/>
            </a:solidFill>
          </p:spPr>
          <p:txBody>
            <a:bodyPr wrap="square" lIns="0" tIns="0" rIns="0" bIns="0" rtlCol="0"/>
            <a:lstStyle/>
            <a:p/>
          </p:txBody>
        </p:sp>
      </p:grpSp>
      <p:sp>
        <p:nvSpPr>
          <p:cNvPr id="20" name="object 20"/>
          <p:cNvSpPr txBox="1"/>
          <p:nvPr/>
        </p:nvSpPr>
        <p:spPr>
          <a:xfrm>
            <a:off x="707390" y="5582397"/>
            <a:ext cx="6278880" cy="3517265"/>
          </a:xfrm>
          <a:prstGeom prst="rect">
            <a:avLst/>
          </a:prstGeom>
        </p:spPr>
        <p:txBody>
          <a:bodyPr wrap="square" lIns="0" tIns="74295" rIns="0" bIns="0" rtlCol="0" vert="horz">
            <a:spAutoFit/>
          </a:bodyPr>
          <a:lstStyle/>
          <a:p>
            <a:pPr marL="12700">
              <a:lnSpc>
                <a:spcPct val="100000"/>
              </a:lnSpc>
              <a:spcBef>
                <a:spcPts val="585"/>
              </a:spcBef>
            </a:pPr>
            <a:r>
              <a:rPr dirty="0" sz="1300" spc="-5" b="1">
                <a:latin typeface="Arial"/>
                <a:cs typeface="Arial"/>
              </a:rPr>
              <a:t>Securing</a:t>
            </a:r>
            <a:r>
              <a:rPr dirty="0" sz="1300" b="1">
                <a:latin typeface="Arial"/>
                <a:cs typeface="Arial"/>
              </a:rPr>
              <a:t> </a:t>
            </a:r>
            <a:r>
              <a:rPr dirty="0" sz="1300" b="1">
                <a:latin typeface="Courier New"/>
                <a:cs typeface="Courier New"/>
              </a:rPr>
              <a:t>BFILE</a:t>
            </a:r>
            <a:r>
              <a:rPr dirty="0" sz="1300" b="1">
                <a:latin typeface="Arial"/>
                <a:cs typeface="Arial"/>
              </a:rPr>
              <a:t>s</a:t>
            </a:r>
            <a:endParaRPr sz="1300">
              <a:latin typeface="Arial"/>
              <a:cs typeface="Arial"/>
            </a:endParaRPr>
          </a:p>
          <a:p>
            <a:pPr marL="136525" marR="5080">
              <a:lnSpc>
                <a:spcPct val="100000"/>
              </a:lnSpc>
              <a:spcBef>
                <a:spcPts val="484"/>
              </a:spcBef>
            </a:pPr>
            <a:r>
              <a:rPr dirty="0" sz="1300">
                <a:latin typeface="Times New Roman"/>
                <a:cs typeface="Times New Roman"/>
              </a:rPr>
              <a:t>Unauthenticated access to files on a server presents a security risk. Oracle Database </a:t>
            </a:r>
            <a:r>
              <a:rPr dirty="0" sz="1300" spc="5">
                <a:latin typeface="Times New Roman"/>
                <a:cs typeface="Times New Roman"/>
              </a:rPr>
              <a:t>10</a:t>
            </a:r>
            <a:r>
              <a:rPr dirty="0" sz="1300" spc="5" i="1">
                <a:latin typeface="Times New Roman"/>
                <a:cs typeface="Times New Roman"/>
              </a:rPr>
              <a:t>g </a:t>
            </a:r>
            <a:r>
              <a:rPr dirty="0" sz="1300" spc="-5">
                <a:latin typeface="Times New Roman"/>
                <a:cs typeface="Times New Roman"/>
              </a:rPr>
              <a:t>can  </a:t>
            </a:r>
            <a:r>
              <a:rPr dirty="0" sz="1300">
                <a:latin typeface="Times New Roman"/>
                <a:cs typeface="Times New Roman"/>
              </a:rPr>
              <a:t>act as a security mechanism to shield the operating system from unsecured </a:t>
            </a:r>
            <a:r>
              <a:rPr dirty="0" sz="1300" spc="5">
                <a:latin typeface="Times New Roman"/>
                <a:cs typeface="Times New Roman"/>
              </a:rPr>
              <a:t>access </a:t>
            </a:r>
            <a:r>
              <a:rPr dirty="0" sz="1300">
                <a:latin typeface="Times New Roman"/>
                <a:cs typeface="Times New Roman"/>
              </a:rPr>
              <a:t>while  removing the need to manage additional user accounts on an enterprise computer</a:t>
            </a:r>
            <a:r>
              <a:rPr dirty="0" sz="1300" spc="130">
                <a:latin typeface="Times New Roman"/>
                <a:cs typeface="Times New Roman"/>
              </a:rPr>
              <a:t> </a:t>
            </a:r>
            <a:r>
              <a:rPr dirty="0" sz="1300">
                <a:latin typeface="Times New Roman"/>
                <a:cs typeface="Times New Roman"/>
              </a:rPr>
              <a:t>system.</a:t>
            </a:r>
            <a:endParaRPr sz="1300">
              <a:latin typeface="Times New Roman"/>
              <a:cs typeface="Times New Roman"/>
            </a:endParaRPr>
          </a:p>
          <a:p>
            <a:pPr marL="136525">
              <a:lnSpc>
                <a:spcPct val="100000"/>
              </a:lnSpc>
              <a:spcBef>
                <a:spcPts val="405"/>
              </a:spcBef>
            </a:pPr>
            <a:r>
              <a:rPr dirty="0" sz="1300" b="1">
                <a:latin typeface="Times New Roman"/>
                <a:cs typeface="Times New Roman"/>
              </a:rPr>
              <a:t>File Location </a:t>
            </a:r>
            <a:r>
              <a:rPr dirty="0" sz="1300" spc="-5" b="1">
                <a:latin typeface="Times New Roman"/>
                <a:cs typeface="Times New Roman"/>
              </a:rPr>
              <a:t>and </a:t>
            </a:r>
            <a:r>
              <a:rPr dirty="0" sz="1300" b="1">
                <a:latin typeface="Times New Roman"/>
                <a:cs typeface="Times New Roman"/>
              </a:rPr>
              <a:t>Access Privileges</a:t>
            </a:r>
            <a:endParaRPr sz="1300">
              <a:latin typeface="Times New Roman"/>
              <a:cs typeface="Times New Roman"/>
            </a:endParaRPr>
          </a:p>
          <a:p>
            <a:pPr marL="136525" marR="650875">
              <a:lnSpc>
                <a:spcPts val="1480"/>
              </a:lnSpc>
              <a:spcBef>
                <a:spcPts val="520"/>
              </a:spcBef>
            </a:pPr>
            <a:r>
              <a:rPr dirty="0" sz="1300">
                <a:latin typeface="Times New Roman"/>
                <a:cs typeface="Times New Roman"/>
              </a:rPr>
              <a:t>The file must reside on the machine where the database exists. </a:t>
            </a:r>
            <a:r>
              <a:rPr dirty="0" sz="1300" spc="5">
                <a:latin typeface="Times New Roman"/>
                <a:cs typeface="Times New Roman"/>
              </a:rPr>
              <a:t>A </a:t>
            </a:r>
            <a:r>
              <a:rPr dirty="0" sz="1300">
                <a:latin typeface="Times New Roman"/>
                <a:cs typeface="Times New Roman"/>
              </a:rPr>
              <a:t>timeout to read a  nonexistent </a:t>
            </a:r>
            <a:r>
              <a:rPr dirty="0" sz="1300">
                <a:latin typeface="Courier New"/>
                <a:cs typeface="Courier New"/>
              </a:rPr>
              <a:t>BFILE</a:t>
            </a:r>
            <a:r>
              <a:rPr dirty="0" sz="1300" spc="-459">
                <a:latin typeface="Courier New"/>
                <a:cs typeface="Courier New"/>
              </a:rPr>
              <a:t> </a:t>
            </a:r>
            <a:r>
              <a:rPr dirty="0" sz="1300">
                <a:latin typeface="Times New Roman"/>
                <a:cs typeface="Times New Roman"/>
              </a:rPr>
              <a:t>is based on the </a:t>
            </a:r>
            <a:r>
              <a:rPr dirty="0" sz="1300" spc="5">
                <a:latin typeface="Times New Roman"/>
                <a:cs typeface="Times New Roman"/>
              </a:rPr>
              <a:t>OS </a:t>
            </a:r>
            <a:r>
              <a:rPr dirty="0" sz="1300">
                <a:latin typeface="Times New Roman"/>
                <a:cs typeface="Times New Roman"/>
              </a:rPr>
              <a:t>value.</a:t>
            </a:r>
            <a:endParaRPr sz="1300">
              <a:latin typeface="Times New Roman"/>
              <a:cs typeface="Times New Roman"/>
            </a:endParaRPr>
          </a:p>
          <a:p>
            <a:pPr marL="136525" marR="61594">
              <a:lnSpc>
                <a:spcPct val="105800"/>
              </a:lnSpc>
              <a:spcBef>
                <a:spcPts val="270"/>
              </a:spcBef>
            </a:pPr>
            <a:r>
              <a:rPr dirty="0" sz="1300">
                <a:latin typeface="Times New Roman"/>
                <a:cs typeface="Times New Roman"/>
              </a:rPr>
              <a:t>You can read a </a:t>
            </a:r>
            <a:r>
              <a:rPr dirty="0" sz="1300">
                <a:latin typeface="Courier New"/>
                <a:cs typeface="Courier New"/>
              </a:rPr>
              <a:t>BFILE</a:t>
            </a:r>
            <a:r>
              <a:rPr dirty="0" sz="1300" spc="-310">
                <a:latin typeface="Courier New"/>
                <a:cs typeface="Courier New"/>
              </a:rPr>
              <a:t> </a:t>
            </a:r>
            <a:r>
              <a:rPr dirty="0" sz="1300">
                <a:latin typeface="Times New Roman"/>
                <a:cs typeface="Times New Roman"/>
              </a:rPr>
              <a:t>in the same way as you read an internal </a:t>
            </a:r>
            <a:r>
              <a:rPr dirty="0" sz="1300">
                <a:latin typeface="Courier New"/>
                <a:cs typeface="Courier New"/>
              </a:rPr>
              <a:t>LOB</a:t>
            </a:r>
            <a:r>
              <a:rPr dirty="0" sz="1300">
                <a:latin typeface="Times New Roman"/>
                <a:cs typeface="Times New Roman"/>
              </a:rPr>
              <a:t>. However, there could  be restrictions related to the file itself, such</a:t>
            </a:r>
            <a:r>
              <a:rPr dirty="0" sz="1300" spc="25">
                <a:latin typeface="Times New Roman"/>
                <a:cs typeface="Times New Roman"/>
              </a:rPr>
              <a:t> </a:t>
            </a:r>
            <a:r>
              <a:rPr dirty="0" sz="1300">
                <a:latin typeface="Times New Roman"/>
                <a:cs typeface="Times New Roman"/>
              </a:rPr>
              <a:t>as: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Access </a:t>
            </a:r>
            <a:r>
              <a:rPr dirty="0" sz="1300" spc="-5">
                <a:latin typeface="Times New Roman"/>
                <a:cs typeface="Times New Roman"/>
              </a:rPr>
              <a:t>permissions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File system space</a:t>
            </a:r>
            <a:r>
              <a:rPr dirty="0" sz="1300" spc="-5">
                <a:latin typeface="Times New Roman"/>
                <a:cs typeface="Times New Roman"/>
              </a:rPr>
              <a:t> </a:t>
            </a:r>
            <a:r>
              <a:rPr dirty="0" sz="1300">
                <a:latin typeface="Times New Roman"/>
                <a:cs typeface="Times New Roman"/>
              </a:rPr>
              <a:t>limits</a:t>
            </a:r>
            <a:endParaRPr sz="1300">
              <a:latin typeface="Times New Roman"/>
              <a:cs typeface="Times New Roman"/>
            </a:endParaRPr>
          </a:p>
          <a:p>
            <a:pPr marL="509905" indent="-248920">
              <a:lnSpc>
                <a:spcPct val="100000"/>
              </a:lnSpc>
              <a:buChar char="•"/>
              <a:tabLst>
                <a:tab pos="509905" algn="l"/>
                <a:tab pos="510540" algn="l"/>
              </a:tabLst>
            </a:pPr>
            <a:r>
              <a:rPr dirty="0" sz="1300">
                <a:latin typeface="Times New Roman"/>
                <a:cs typeface="Times New Roman"/>
              </a:rPr>
              <a:t>Non-Oracle manipulations of</a:t>
            </a:r>
            <a:r>
              <a:rPr dirty="0" sz="1300" spc="10">
                <a:latin typeface="Times New Roman"/>
                <a:cs typeface="Times New Roman"/>
              </a:rPr>
              <a:t> </a:t>
            </a:r>
            <a:r>
              <a:rPr dirty="0" sz="1300">
                <a:latin typeface="Times New Roman"/>
                <a:cs typeface="Times New Roman"/>
              </a:rPr>
              <a:t>files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OS </a:t>
            </a:r>
            <a:r>
              <a:rPr dirty="0" sz="1300" spc="5">
                <a:latin typeface="Times New Roman"/>
                <a:cs typeface="Times New Roman"/>
              </a:rPr>
              <a:t>maximum </a:t>
            </a:r>
            <a:r>
              <a:rPr dirty="0" sz="1300">
                <a:latin typeface="Times New Roman"/>
                <a:cs typeface="Times New Roman"/>
              </a:rPr>
              <a:t>file</a:t>
            </a:r>
            <a:r>
              <a:rPr dirty="0" sz="1300" spc="-15">
                <a:latin typeface="Times New Roman"/>
                <a:cs typeface="Times New Roman"/>
              </a:rPr>
              <a:t> </a:t>
            </a:r>
            <a:r>
              <a:rPr dirty="0" sz="1300">
                <a:latin typeface="Times New Roman"/>
                <a:cs typeface="Times New Roman"/>
              </a:rPr>
              <a:t>size</a:t>
            </a:r>
            <a:endParaRPr sz="1300">
              <a:latin typeface="Times New Roman"/>
              <a:cs typeface="Times New Roman"/>
            </a:endParaRPr>
          </a:p>
          <a:p>
            <a:pPr marL="136525" marR="111760" indent="-635">
              <a:lnSpc>
                <a:spcPct val="100200"/>
              </a:lnSpc>
              <a:spcBef>
                <a:spcPts val="315"/>
              </a:spcBef>
            </a:pPr>
            <a:r>
              <a:rPr dirty="0" sz="1300">
                <a:latin typeface="Times New Roman"/>
                <a:cs typeface="Times New Roman"/>
              </a:rPr>
              <a:t>Oracle Database 10</a:t>
            </a:r>
            <a:r>
              <a:rPr dirty="0" sz="1300" i="1">
                <a:latin typeface="Times New Roman"/>
                <a:cs typeface="Times New Roman"/>
              </a:rPr>
              <a:t>g </a:t>
            </a:r>
            <a:r>
              <a:rPr dirty="0" sz="1300">
                <a:latin typeface="Times New Roman"/>
                <a:cs typeface="Times New Roman"/>
              </a:rPr>
              <a:t>does not provide transactional support on </a:t>
            </a:r>
            <a:r>
              <a:rPr dirty="0" sz="1300">
                <a:latin typeface="Courier New"/>
                <a:cs typeface="Courier New"/>
              </a:rPr>
              <a:t>BFILE</a:t>
            </a:r>
            <a:r>
              <a:rPr dirty="0" sz="1300">
                <a:latin typeface="Times New Roman"/>
                <a:cs typeface="Times New Roman"/>
              </a:rPr>
              <a:t>s. Any </a:t>
            </a:r>
            <a:r>
              <a:rPr dirty="0" sz="1300" spc="-5">
                <a:latin typeface="Times New Roman"/>
                <a:cs typeface="Times New Roman"/>
              </a:rPr>
              <a:t>support for  </a:t>
            </a:r>
            <a:r>
              <a:rPr dirty="0" sz="1300">
                <a:latin typeface="Times New Roman"/>
                <a:cs typeface="Times New Roman"/>
              </a:rPr>
              <a:t>integrity and durability must be provided by the underlying file system and the OS. Oracle  backup and recovery methods </a:t>
            </a:r>
            <a:r>
              <a:rPr dirty="0" sz="1300" spc="-5">
                <a:latin typeface="Times New Roman"/>
                <a:cs typeface="Times New Roman"/>
              </a:rPr>
              <a:t>support </a:t>
            </a:r>
            <a:r>
              <a:rPr dirty="0" sz="1300">
                <a:latin typeface="Times New Roman"/>
                <a:cs typeface="Times New Roman"/>
              </a:rPr>
              <a:t>only the </a:t>
            </a:r>
            <a:r>
              <a:rPr dirty="0" sz="1300">
                <a:latin typeface="Courier New"/>
                <a:cs typeface="Courier New"/>
              </a:rPr>
              <a:t>LOB</a:t>
            </a:r>
            <a:r>
              <a:rPr dirty="0" sz="1300" spc="-325">
                <a:latin typeface="Courier New"/>
                <a:cs typeface="Courier New"/>
              </a:rPr>
              <a:t> </a:t>
            </a:r>
            <a:r>
              <a:rPr dirty="0" sz="1300">
                <a:latin typeface="Times New Roman"/>
                <a:cs typeface="Times New Roman"/>
              </a:rPr>
              <a:t>locators, not the physical </a:t>
            </a:r>
            <a:r>
              <a:rPr dirty="0" sz="1300">
                <a:latin typeface="Courier New"/>
                <a:cs typeface="Courier New"/>
              </a:rPr>
              <a:t>BFILE</a:t>
            </a:r>
            <a:r>
              <a:rPr dirty="0" sz="1300">
                <a:latin typeface="Times New Roman"/>
                <a:cs typeface="Times New Roman"/>
              </a:rPr>
              <a:t>s.</a:t>
            </a:r>
            <a:endParaRPr sz="1300">
              <a:latin typeface="Times New Roman"/>
              <a:cs typeface="Times New Roman"/>
            </a:endParaRPr>
          </a:p>
        </p:txBody>
      </p:sp>
      <p:sp>
        <p:nvSpPr>
          <p:cNvPr id="22" name="object 2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3" name="object 23"/>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0">
                <a:latin typeface="Garuda"/>
                <a:cs typeface="Garuda"/>
              </a:rPr>
              <a:t> </a:t>
            </a:r>
            <a:r>
              <a:rPr dirty="0" sz="800" spc="-160">
                <a:latin typeface="Garuda"/>
                <a:cs typeface="Garuda"/>
              </a:rPr>
              <a:t>Con</a:t>
            </a:r>
            <a:r>
              <a:rPr dirty="0" baseline="-20833" sz="1800" spc="-240" b="1">
                <a:latin typeface="Arial"/>
                <a:cs typeface="Arial"/>
              </a:rPr>
              <a:t>9</a:t>
            </a:r>
            <a:r>
              <a:rPr dirty="0" sz="800" spc="-160">
                <a:latin typeface="Garuda"/>
                <a:cs typeface="Garuda"/>
              </a:rPr>
              <a:t>ta</a:t>
            </a:r>
            <a:r>
              <a:rPr dirty="0" baseline="-20833" sz="1800" spc="-240" b="1">
                <a:latin typeface="Arial"/>
                <a:cs typeface="Arial"/>
              </a:rPr>
              <a:t>-</a:t>
            </a:r>
            <a:r>
              <a:rPr dirty="0" sz="800" spc="-160">
                <a:latin typeface="Garuda"/>
                <a:cs typeface="Garuda"/>
              </a:rPr>
              <a:t>c</a:t>
            </a:r>
            <a:r>
              <a:rPr dirty="0" baseline="-20833" sz="1800" spc="-240" b="1">
                <a:latin typeface="Arial"/>
                <a:cs typeface="Arial"/>
              </a:rPr>
              <a:t>1</a:t>
            </a:r>
            <a:r>
              <a:rPr dirty="0" sz="800" spc="-160">
                <a:latin typeface="Garuda"/>
                <a:cs typeface="Garuda"/>
              </a:rPr>
              <a:t>t</a:t>
            </a:r>
            <a:r>
              <a:rPr dirty="0" baseline="-20833" sz="1800" spc="-240" b="1">
                <a:latin typeface="Arial"/>
                <a:cs typeface="Arial"/>
              </a:rPr>
              <a:t>0</a:t>
            </a:r>
            <a:endParaRPr baseline="-20833" sz="1800">
              <a:latin typeface="Arial"/>
              <a:cs typeface="Arial"/>
            </a:endParaRPr>
          </a:p>
        </p:txBody>
      </p:sp>
      <p:sp>
        <p:nvSpPr>
          <p:cNvPr id="24" name="object 2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1"/>
              </a:rPr>
              <a:t>OracleWDP_ww@oracle.com</a:t>
            </a:r>
            <a:r>
              <a:rPr dirty="0" sz="800" spc="-55">
                <a:latin typeface="Garuda"/>
                <a:cs typeface="Garuda"/>
                <a:hlinkClick r:id="rId11"/>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1" name="object 2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4884801" y="2945510"/>
            <a:ext cx="1290955" cy="586105"/>
            <a:chOff x="4884801" y="2945510"/>
            <a:chExt cx="1290955" cy="586105"/>
          </a:xfrm>
        </p:grpSpPr>
        <p:sp>
          <p:nvSpPr>
            <p:cNvPr id="4" name="object 4"/>
            <p:cNvSpPr/>
            <p:nvPr/>
          </p:nvSpPr>
          <p:spPr>
            <a:xfrm>
              <a:off x="4895088" y="2955797"/>
              <a:ext cx="1270635" cy="565785"/>
            </a:xfrm>
            <a:custGeom>
              <a:avLst/>
              <a:gdLst/>
              <a:ahLst/>
              <a:cxnLst/>
              <a:rect l="l" t="t" r="r" b="b"/>
              <a:pathLst>
                <a:path w="1270635" h="565785">
                  <a:moveTo>
                    <a:pt x="634745" y="0"/>
                  </a:moveTo>
                  <a:lnTo>
                    <a:pt x="569853" y="1458"/>
                  </a:lnTo>
                  <a:lnTo>
                    <a:pt x="506834" y="5740"/>
                  </a:lnTo>
                  <a:lnTo>
                    <a:pt x="446007" y="12703"/>
                  </a:lnTo>
                  <a:lnTo>
                    <a:pt x="387691" y="22205"/>
                  </a:lnTo>
                  <a:lnTo>
                    <a:pt x="332206" y="34104"/>
                  </a:lnTo>
                  <a:lnTo>
                    <a:pt x="279871" y="48260"/>
                  </a:lnTo>
                  <a:lnTo>
                    <a:pt x="231005" y="64530"/>
                  </a:lnTo>
                  <a:lnTo>
                    <a:pt x="185927" y="82772"/>
                  </a:lnTo>
                  <a:lnTo>
                    <a:pt x="144958" y="102844"/>
                  </a:lnTo>
                  <a:lnTo>
                    <a:pt x="108415" y="124606"/>
                  </a:lnTo>
                  <a:lnTo>
                    <a:pt x="76618" y="147914"/>
                  </a:lnTo>
                  <a:lnTo>
                    <a:pt x="28540" y="198606"/>
                  </a:lnTo>
                  <a:lnTo>
                    <a:pt x="3277" y="253784"/>
                  </a:lnTo>
                  <a:lnTo>
                    <a:pt x="0" y="282701"/>
                  </a:lnTo>
                  <a:lnTo>
                    <a:pt x="3277" y="311493"/>
                  </a:lnTo>
                  <a:lnTo>
                    <a:pt x="28540" y="366514"/>
                  </a:lnTo>
                  <a:lnTo>
                    <a:pt x="76618" y="417151"/>
                  </a:lnTo>
                  <a:lnTo>
                    <a:pt x="108415" y="440462"/>
                  </a:lnTo>
                  <a:lnTo>
                    <a:pt x="144958" y="462242"/>
                  </a:lnTo>
                  <a:lnTo>
                    <a:pt x="185927" y="482345"/>
                  </a:lnTo>
                  <a:lnTo>
                    <a:pt x="231005" y="500627"/>
                  </a:lnTo>
                  <a:lnTo>
                    <a:pt x="279871" y="516942"/>
                  </a:lnTo>
                  <a:lnTo>
                    <a:pt x="332206" y="531145"/>
                  </a:lnTo>
                  <a:lnTo>
                    <a:pt x="387691" y="543091"/>
                  </a:lnTo>
                  <a:lnTo>
                    <a:pt x="446007" y="552635"/>
                  </a:lnTo>
                  <a:lnTo>
                    <a:pt x="506834" y="559632"/>
                  </a:lnTo>
                  <a:lnTo>
                    <a:pt x="569853" y="563936"/>
                  </a:lnTo>
                  <a:lnTo>
                    <a:pt x="634745" y="565404"/>
                  </a:lnTo>
                  <a:lnTo>
                    <a:pt x="699646" y="563936"/>
                  </a:lnTo>
                  <a:lnTo>
                    <a:pt x="762690" y="559632"/>
                  </a:lnTo>
                  <a:lnTo>
                    <a:pt x="823555" y="552635"/>
                  </a:lnTo>
                  <a:lnTo>
                    <a:pt x="881919" y="543091"/>
                  </a:lnTo>
                  <a:lnTo>
                    <a:pt x="937462" y="531145"/>
                  </a:lnTo>
                  <a:lnTo>
                    <a:pt x="989861" y="516942"/>
                  </a:lnTo>
                  <a:lnTo>
                    <a:pt x="1038796" y="500627"/>
                  </a:lnTo>
                  <a:lnTo>
                    <a:pt x="1083944" y="482345"/>
                  </a:lnTo>
                  <a:lnTo>
                    <a:pt x="1124985" y="462242"/>
                  </a:lnTo>
                  <a:lnTo>
                    <a:pt x="1161597" y="440462"/>
                  </a:lnTo>
                  <a:lnTo>
                    <a:pt x="1193458" y="417151"/>
                  </a:lnTo>
                  <a:lnTo>
                    <a:pt x="1241643" y="366514"/>
                  </a:lnTo>
                  <a:lnTo>
                    <a:pt x="1266967" y="311493"/>
                  </a:lnTo>
                  <a:lnTo>
                    <a:pt x="1270253" y="282701"/>
                  </a:lnTo>
                  <a:lnTo>
                    <a:pt x="1266967" y="253784"/>
                  </a:lnTo>
                  <a:lnTo>
                    <a:pt x="1241643" y="198606"/>
                  </a:lnTo>
                  <a:lnTo>
                    <a:pt x="1193458" y="147914"/>
                  </a:lnTo>
                  <a:lnTo>
                    <a:pt x="1161597" y="124606"/>
                  </a:lnTo>
                  <a:lnTo>
                    <a:pt x="1124985" y="102844"/>
                  </a:lnTo>
                  <a:lnTo>
                    <a:pt x="1083944" y="82772"/>
                  </a:lnTo>
                  <a:lnTo>
                    <a:pt x="1038796" y="64530"/>
                  </a:lnTo>
                  <a:lnTo>
                    <a:pt x="989861" y="48260"/>
                  </a:lnTo>
                  <a:lnTo>
                    <a:pt x="937462" y="34104"/>
                  </a:lnTo>
                  <a:lnTo>
                    <a:pt x="881919" y="22205"/>
                  </a:lnTo>
                  <a:lnTo>
                    <a:pt x="823555" y="12703"/>
                  </a:lnTo>
                  <a:lnTo>
                    <a:pt x="762690" y="5740"/>
                  </a:lnTo>
                  <a:lnTo>
                    <a:pt x="699646" y="1458"/>
                  </a:lnTo>
                  <a:lnTo>
                    <a:pt x="634745" y="0"/>
                  </a:lnTo>
                  <a:close/>
                </a:path>
              </a:pathLst>
            </a:custGeom>
            <a:solidFill>
              <a:srgbClr val="CCFFCC"/>
            </a:solidFill>
          </p:spPr>
          <p:txBody>
            <a:bodyPr wrap="square" lIns="0" tIns="0" rIns="0" bIns="0" rtlCol="0"/>
            <a:lstStyle/>
            <a:p/>
          </p:txBody>
        </p:sp>
        <p:sp>
          <p:nvSpPr>
            <p:cNvPr id="5" name="object 5"/>
            <p:cNvSpPr/>
            <p:nvPr/>
          </p:nvSpPr>
          <p:spPr>
            <a:xfrm>
              <a:off x="4895088" y="2955797"/>
              <a:ext cx="1270635" cy="565785"/>
            </a:xfrm>
            <a:custGeom>
              <a:avLst/>
              <a:gdLst/>
              <a:ahLst/>
              <a:cxnLst/>
              <a:rect l="l" t="t" r="r" b="b"/>
              <a:pathLst>
                <a:path w="1270635" h="565785">
                  <a:moveTo>
                    <a:pt x="1270253" y="282701"/>
                  </a:moveTo>
                  <a:lnTo>
                    <a:pt x="1257323" y="225705"/>
                  </a:lnTo>
                  <a:lnTo>
                    <a:pt x="1220247" y="172628"/>
                  </a:lnTo>
                  <a:lnTo>
                    <a:pt x="1161597" y="124606"/>
                  </a:lnTo>
                  <a:lnTo>
                    <a:pt x="1124985" y="102844"/>
                  </a:lnTo>
                  <a:lnTo>
                    <a:pt x="1083944" y="82772"/>
                  </a:lnTo>
                  <a:lnTo>
                    <a:pt x="1038796" y="64530"/>
                  </a:lnTo>
                  <a:lnTo>
                    <a:pt x="989861" y="48260"/>
                  </a:lnTo>
                  <a:lnTo>
                    <a:pt x="937462" y="34104"/>
                  </a:lnTo>
                  <a:lnTo>
                    <a:pt x="881919" y="22205"/>
                  </a:lnTo>
                  <a:lnTo>
                    <a:pt x="823555" y="12703"/>
                  </a:lnTo>
                  <a:lnTo>
                    <a:pt x="762690" y="5740"/>
                  </a:lnTo>
                  <a:lnTo>
                    <a:pt x="699646" y="1458"/>
                  </a:lnTo>
                  <a:lnTo>
                    <a:pt x="634745" y="0"/>
                  </a:lnTo>
                  <a:lnTo>
                    <a:pt x="569853" y="1458"/>
                  </a:lnTo>
                  <a:lnTo>
                    <a:pt x="506834" y="5740"/>
                  </a:lnTo>
                  <a:lnTo>
                    <a:pt x="446007" y="12703"/>
                  </a:lnTo>
                  <a:lnTo>
                    <a:pt x="387691" y="22205"/>
                  </a:lnTo>
                  <a:lnTo>
                    <a:pt x="332206" y="34104"/>
                  </a:lnTo>
                  <a:lnTo>
                    <a:pt x="279871" y="48260"/>
                  </a:lnTo>
                  <a:lnTo>
                    <a:pt x="231005" y="64530"/>
                  </a:lnTo>
                  <a:lnTo>
                    <a:pt x="185927" y="82772"/>
                  </a:lnTo>
                  <a:lnTo>
                    <a:pt x="144958" y="102844"/>
                  </a:lnTo>
                  <a:lnTo>
                    <a:pt x="108415" y="124606"/>
                  </a:lnTo>
                  <a:lnTo>
                    <a:pt x="76618" y="147914"/>
                  </a:lnTo>
                  <a:lnTo>
                    <a:pt x="28540" y="198606"/>
                  </a:lnTo>
                  <a:lnTo>
                    <a:pt x="3277" y="253784"/>
                  </a:lnTo>
                  <a:lnTo>
                    <a:pt x="0" y="282701"/>
                  </a:lnTo>
                  <a:lnTo>
                    <a:pt x="3277" y="311493"/>
                  </a:lnTo>
                  <a:lnTo>
                    <a:pt x="28540" y="366514"/>
                  </a:lnTo>
                  <a:lnTo>
                    <a:pt x="76618" y="417151"/>
                  </a:lnTo>
                  <a:lnTo>
                    <a:pt x="108415" y="440462"/>
                  </a:lnTo>
                  <a:lnTo>
                    <a:pt x="144958" y="462242"/>
                  </a:lnTo>
                  <a:lnTo>
                    <a:pt x="185927" y="482345"/>
                  </a:lnTo>
                  <a:lnTo>
                    <a:pt x="231005" y="500627"/>
                  </a:lnTo>
                  <a:lnTo>
                    <a:pt x="279871" y="516942"/>
                  </a:lnTo>
                  <a:lnTo>
                    <a:pt x="332206" y="531145"/>
                  </a:lnTo>
                  <a:lnTo>
                    <a:pt x="387691" y="543091"/>
                  </a:lnTo>
                  <a:lnTo>
                    <a:pt x="446007" y="552635"/>
                  </a:lnTo>
                  <a:lnTo>
                    <a:pt x="506834" y="559632"/>
                  </a:lnTo>
                  <a:lnTo>
                    <a:pt x="569853" y="563936"/>
                  </a:lnTo>
                  <a:lnTo>
                    <a:pt x="634745" y="565404"/>
                  </a:lnTo>
                  <a:lnTo>
                    <a:pt x="699646" y="563936"/>
                  </a:lnTo>
                  <a:lnTo>
                    <a:pt x="762690" y="559632"/>
                  </a:lnTo>
                  <a:lnTo>
                    <a:pt x="823555" y="552635"/>
                  </a:lnTo>
                  <a:lnTo>
                    <a:pt x="881919" y="543091"/>
                  </a:lnTo>
                  <a:lnTo>
                    <a:pt x="937462" y="531145"/>
                  </a:lnTo>
                  <a:lnTo>
                    <a:pt x="989861" y="516942"/>
                  </a:lnTo>
                  <a:lnTo>
                    <a:pt x="1038796" y="500627"/>
                  </a:lnTo>
                  <a:lnTo>
                    <a:pt x="1083944" y="482345"/>
                  </a:lnTo>
                  <a:lnTo>
                    <a:pt x="1124985" y="462242"/>
                  </a:lnTo>
                  <a:lnTo>
                    <a:pt x="1161597" y="440462"/>
                  </a:lnTo>
                  <a:lnTo>
                    <a:pt x="1193458" y="417151"/>
                  </a:lnTo>
                  <a:lnTo>
                    <a:pt x="1241643" y="366514"/>
                  </a:lnTo>
                  <a:lnTo>
                    <a:pt x="1266967" y="311493"/>
                  </a:lnTo>
                  <a:lnTo>
                    <a:pt x="1270253" y="282701"/>
                  </a:lnTo>
                  <a:close/>
                </a:path>
              </a:pathLst>
            </a:custGeom>
            <a:ln w="20574">
              <a:solidFill>
                <a:srgbClr val="000000"/>
              </a:solidFill>
            </a:ln>
          </p:spPr>
          <p:txBody>
            <a:bodyPr wrap="square" lIns="0" tIns="0" rIns="0" bIns="0" rtlCol="0"/>
            <a:lstStyle/>
            <a:p/>
          </p:txBody>
        </p:sp>
      </p:grpSp>
      <p:sp>
        <p:nvSpPr>
          <p:cNvPr id="6" name="object 6"/>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b="1">
                <a:latin typeface="Arial"/>
                <a:cs typeface="Arial"/>
              </a:rPr>
              <a:t>A </a:t>
            </a:r>
            <a:r>
              <a:rPr dirty="0" sz="2000" spc="-5" b="1">
                <a:latin typeface="Arial"/>
                <a:cs typeface="Arial"/>
              </a:rPr>
              <a:t>New Database </a:t>
            </a:r>
            <a:r>
              <a:rPr dirty="0" sz="2000" b="1">
                <a:latin typeface="Arial"/>
                <a:cs typeface="Arial"/>
              </a:rPr>
              <a:t>Object:</a:t>
            </a:r>
            <a:r>
              <a:rPr dirty="0" sz="2000" spc="15" b="1">
                <a:latin typeface="Arial"/>
                <a:cs typeface="Arial"/>
              </a:rPr>
              <a:t> </a:t>
            </a:r>
            <a:r>
              <a:rPr dirty="0" sz="2000" spc="-5" b="1">
                <a:latin typeface="Courier New"/>
                <a:cs typeface="Courier New"/>
              </a:rPr>
              <a:t>DIRECTORY</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gn="ctr" marL="386715">
              <a:lnSpc>
                <a:spcPct val="100000"/>
              </a:lnSpc>
              <a:spcBef>
                <a:spcPts val="1780"/>
              </a:spcBef>
            </a:pPr>
            <a:r>
              <a:rPr dirty="0" sz="1300" spc="-15" b="1">
                <a:latin typeface="Arial"/>
                <a:cs typeface="Arial"/>
              </a:rPr>
              <a:t>User</a:t>
            </a:r>
            <a:endParaRPr sz="1300">
              <a:latin typeface="Arial"/>
              <a:cs typeface="Arial"/>
            </a:endParaRPr>
          </a:p>
          <a:p>
            <a:pPr algn="ctr" marL="4414520" marR="1175385" indent="62230">
              <a:lnSpc>
                <a:spcPts val="3390"/>
              </a:lnSpc>
              <a:spcBef>
                <a:spcPts val="135"/>
              </a:spcBef>
            </a:pPr>
            <a:r>
              <a:rPr dirty="0" sz="1300" spc="-20" b="1">
                <a:latin typeface="Courier New"/>
                <a:cs typeface="Courier New"/>
              </a:rPr>
              <a:t>DIRECTORY  </a:t>
            </a:r>
            <a:r>
              <a:rPr dirty="0" sz="1300" spc="-15" b="1">
                <a:latin typeface="Courier New"/>
                <a:cs typeface="Courier New"/>
              </a:rPr>
              <a:t>LOB_PATH</a:t>
            </a:r>
            <a:r>
              <a:rPr dirty="0" sz="1300" spc="-505" b="1">
                <a:latin typeface="Courier New"/>
                <a:cs typeface="Courier New"/>
              </a:rPr>
              <a:t> </a:t>
            </a:r>
            <a:r>
              <a:rPr dirty="0" sz="1300" spc="-10" b="1">
                <a:latin typeface="Arial"/>
                <a:cs typeface="Arial"/>
              </a:rPr>
              <a:t>=</a:t>
            </a:r>
            <a:endParaRPr sz="1300">
              <a:latin typeface="Arial"/>
              <a:cs typeface="Arial"/>
            </a:endParaRPr>
          </a:p>
          <a:p>
            <a:pPr algn="ctr" marL="3211830">
              <a:lnSpc>
                <a:spcPts val="1100"/>
              </a:lnSpc>
            </a:pPr>
            <a:r>
              <a:rPr dirty="0" sz="1300" spc="-20" b="1">
                <a:latin typeface="Courier New"/>
                <a:cs typeface="Courier New"/>
              </a:rPr>
              <a:t>'/oracle/lob/'</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55"/>
              </a:spcBef>
            </a:pPr>
            <a:endParaRPr sz="1700">
              <a:latin typeface="Courier New"/>
              <a:cs typeface="Courier New"/>
            </a:endParaRPr>
          </a:p>
          <a:p>
            <a:pPr algn="ctr" marL="386080">
              <a:lnSpc>
                <a:spcPct val="100000"/>
              </a:lnSpc>
            </a:pPr>
            <a:r>
              <a:rPr dirty="0" sz="1300" spc="-10" b="1">
                <a:latin typeface="Arial"/>
                <a:cs typeface="Arial"/>
              </a:rPr>
              <a:t>Movie </a:t>
            </a:r>
            <a:r>
              <a:rPr dirty="0" sz="1300" spc="-15" b="1">
                <a:latin typeface="Arial"/>
                <a:cs typeface="Arial"/>
              </a:rPr>
              <a:t>(</a:t>
            </a:r>
            <a:r>
              <a:rPr dirty="0" sz="1300" spc="-15" b="1">
                <a:latin typeface="Courier New"/>
                <a:cs typeface="Courier New"/>
              </a:rPr>
              <a:t>BFILE</a:t>
            </a:r>
            <a:r>
              <a:rPr dirty="0" sz="1300" spc="-15" b="1">
                <a:latin typeface="Arial"/>
                <a:cs typeface="Arial"/>
              </a:rPr>
              <a:t>)</a:t>
            </a:r>
            <a:endParaRPr sz="1300">
              <a:latin typeface="Arial"/>
              <a:cs typeface="Arial"/>
            </a:endParaRPr>
          </a:p>
          <a:p>
            <a:pPr>
              <a:lnSpc>
                <a:spcPct val="100000"/>
              </a:lnSpc>
            </a:pPr>
            <a:endParaRPr sz="1500">
              <a:latin typeface="Arial"/>
              <a:cs typeface="Arial"/>
            </a:endParaRPr>
          </a:p>
          <a:p>
            <a:pPr>
              <a:lnSpc>
                <a:spcPct val="100000"/>
              </a:lnSpc>
              <a:spcBef>
                <a:spcPts val="35"/>
              </a:spcBef>
            </a:pPr>
            <a:endParaRPr sz="19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7" name="object 7"/>
          <p:cNvGrpSpPr/>
          <p:nvPr/>
        </p:nvGrpSpPr>
        <p:grpSpPr>
          <a:xfrm>
            <a:off x="1257731" y="2013966"/>
            <a:ext cx="3187065" cy="2593975"/>
            <a:chOff x="1257731" y="2013966"/>
            <a:chExt cx="3187065" cy="2593975"/>
          </a:xfrm>
        </p:grpSpPr>
        <p:sp>
          <p:nvSpPr>
            <p:cNvPr id="8" name="object 8"/>
            <p:cNvSpPr/>
            <p:nvPr/>
          </p:nvSpPr>
          <p:spPr>
            <a:xfrm>
              <a:off x="1276349" y="2955798"/>
              <a:ext cx="810006" cy="150621"/>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268729" y="3106369"/>
              <a:ext cx="817626" cy="688086"/>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257731" y="3048444"/>
              <a:ext cx="1044587" cy="921905"/>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744217" y="3317151"/>
              <a:ext cx="539495" cy="400812"/>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1727453" y="3701033"/>
              <a:ext cx="2612897" cy="906780"/>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2016251" y="3516630"/>
              <a:ext cx="1747520" cy="855344"/>
            </a:xfrm>
            <a:custGeom>
              <a:avLst/>
              <a:gdLst/>
              <a:ahLst/>
              <a:cxnLst/>
              <a:rect l="l" t="t" r="r" b="b"/>
              <a:pathLst>
                <a:path w="1747520" h="855345">
                  <a:moveTo>
                    <a:pt x="0" y="0"/>
                  </a:moveTo>
                  <a:lnTo>
                    <a:pt x="0" y="854963"/>
                  </a:lnTo>
                  <a:lnTo>
                    <a:pt x="1747266" y="854963"/>
                  </a:lnTo>
                </a:path>
              </a:pathLst>
            </a:custGeom>
            <a:ln w="20574">
              <a:solidFill>
                <a:srgbClr val="000000"/>
              </a:solidFill>
            </a:ln>
          </p:spPr>
          <p:txBody>
            <a:bodyPr wrap="square" lIns="0" tIns="0" rIns="0" bIns="0" rtlCol="0"/>
            <a:lstStyle/>
            <a:p/>
          </p:txBody>
        </p:sp>
        <p:sp>
          <p:nvSpPr>
            <p:cNvPr id="14" name="object 14"/>
            <p:cNvSpPr/>
            <p:nvPr/>
          </p:nvSpPr>
          <p:spPr>
            <a:xfrm>
              <a:off x="3761994" y="4338827"/>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5" name="object 15"/>
            <p:cNvSpPr/>
            <p:nvPr/>
          </p:nvSpPr>
          <p:spPr>
            <a:xfrm>
              <a:off x="3707891" y="2013966"/>
              <a:ext cx="736853" cy="384048"/>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3718560" y="2382558"/>
              <a:ext cx="716279" cy="359117"/>
            </a:xfrm>
            <a:prstGeom prst="rect">
              <a:avLst/>
            </a:prstGeom>
            <a:blipFill>
              <a:blip r:embed="rId9" cstate="print"/>
              <a:stretch>
                <a:fillRect/>
              </a:stretch>
            </a:blipFill>
          </p:spPr>
          <p:txBody>
            <a:bodyPr wrap="square" lIns="0" tIns="0" rIns="0" bIns="0" rtlCol="0"/>
            <a:lstStyle/>
            <a:p/>
          </p:txBody>
        </p:sp>
        <p:sp>
          <p:nvSpPr>
            <p:cNvPr id="17" name="object 17"/>
            <p:cNvSpPr/>
            <p:nvPr/>
          </p:nvSpPr>
          <p:spPr>
            <a:xfrm>
              <a:off x="2016251" y="2519934"/>
              <a:ext cx="1640205" cy="869950"/>
            </a:xfrm>
            <a:custGeom>
              <a:avLst/>
              <a:gdLst/>
              <a:ahLst/>
              <a:cxnLst/>
              <a:rect l="l" t="t" r="r" b="b"/>
              <a:pathLst>
                <a:path w="1640204" h="869950">
                  <a:moveTo>
                    <a:pt x="1639824" y="0"/>
                  </a:moveTo>
                  <a:lnTo>
                    <a:pt x="0" y="0"/>
                  </a:lnTo>
                  <a:lnTo>
                    <a:pt x="0" y="869441"/>
                  </a:lnTo>
                </a:path>
              </a:pathLst>
            </a:custGeom>
            <a:ln w="20574">
              <a:solidFill>
                <a:srgbClr val="000000"/>
              </a:solidFill>
            </a:ln>
          </p:spPr>
          <p:txBody>
            <a:bodyPr wrap="square" lIns="0" tIns="0" rIns="0" bIns="0" rtlCol="0"/>
            <a:lstStyle/>
            <a:p/>
          </p:txBody>
        </p:sp>
        <p:sp>
          <p:nvSpPr>
            <p:cNvPr id="18" name="object 18"/>
            <p:cNvSpPr/>
            <p:nvPr/>
          </p:nvSpPr>
          <p:spPr>
            <a:xfrm>
              <a:off x="1983486" y="2487167"/>
              <a:ext cx="1737360" cy="967105"/>
            </a:xfrm>
            <a:custGeom>
              <a:avLst/>
              <a:gdLst/>
              <a:ahLst/>
              <a:cxnLst/>
              <a:rect l="l" t="t" r="r" b="b"/>
              <a:pathLst>
                <a:path w="1737360" h="967104">
                  <a:moveTo>
                    <a:pt x="66294" y="900684"/>
                  </a:moveTo>
                  <a:lnTo>
                    <a:pt x="0" y="900684"/>
                  </a:lnTo>
                  <a:lnTo>
                    <a:pt x="33528" y="966978"/>
                  </a:lnTo>
                  <a:lnTo>
                    <a:pt x="66294" y="900684"/>
                  </a:lnTo>
                  <a:close/>
                </a:path>
                <a:path w="1737360" h="967104">
                  <a:moveTo>
                    <a:pt x="1737360" y="32766"/>
                  </a:moveTo>
                  <a:lnTo>
                    <a:pt x="1671066" y="0"/>
                  </a:lnTo>
                  <a:lnTo>
                    <a:pt x="1671066" y="66294"/>
                  </a:lnTo>
                  <a:lnTo>
                    <a:pt x="1737360" y="32766"/>
                  </a:lnTo>
                  <a:close/>
                </a:path>
              </a:pathLst>
            </a:custGeom>
            <a:solidFill>
              <a:srgbClr val="000000"/>
            </a:solidFill>
          </p:spPr>
          <p:txBody>
            <a:bodyPr wrap="square" lIns="0" tIns="0" rIns="0" bIns="0" rtlCol="0"/>
            <a:lstStyle/>
            <a:p/>
          </p:txBody>
        </p:sp>
      </p:grpSp>
      <p:sp>
        <p:nvSpPr>
          <p:cNvPr id="19" name="object 19"/>
          <p:cNvSpPr txBox="1"/>
          <p:nvPr/>
        </p:nvSpPr>
        <p:spPr>
          <a:xfrm>
            <a:off x="707390" y="5593029"/>
            <a:ext cx="6344285" cy="3705225"/>
          </a:xfrm>
          <a:prstGeom prst="rect">
            <a:avLst/>
          </a:prstGeom>
        </p:spPr>
        <p:txBody>
          <a:bodyPr wrap="square" lIns="0" tIns="63500" rIns="0" bIns="0" rtlCol="0" vert="horz">
            <a:spAutoFit/>
          </a:bodyPr>
          <a:lstStyle/>
          <a:p>
            <a:pPr marL="12700">
              <a:lnSpc>
                <a:spcPct val="100000"/>
              </a:lnSpc>
              <a:spcBef>
                <a:spcPts val="500"/>
              </a:spcBef>
            </a:pPr>
            <a:r>
              <a:rPr dirty="0" sz="1300" spc="5" b="1">
                <a:latin typeface="Arial"/>
                <a:cs typeface="Arial"/>
              </a:rPr>
              <a:t>A </a:t>
            </a:r>
            <a:r>
              <a:rPr dirty="0" sz="1300" spc="-5" b="1">
                <a:latin typeface="Arial"/>
                <a:cs typeface="Arial"/>
              </a:rPr>
              <a:t>New Database Object:</a:t>
            </a:r>
            <a:r>
              <a:rPr dirty="0" sz="1300" spc="20" b="1">
                <a:latin typeface="Arial"/>
                <a:cs typeface="Arial"/>
              </a:rPr>
              <a:t> </a:t>
            </a:r>
            <a:r>
              <a:rPr dirty="0" sz="1300" b="1">
                <a:latin typeface="Courier New"/>
                <a:cs typeface="Courier New"/>
              </a:rPr>
              <a:t>DIRECTORY</a:t>
            </a:r>
            <a:endParaRPr sz="1300">
              <a:latin typeface="Courier New"/>
              <a:cs typeface="Courier New"/>
            </a:endParaRPr>
          </a:p>
          <a:p>
            <a:pPr marL="136525" marR="5080">
              <a:lnSpc>
                <a:spcPct val="100000"/>
              </a:lnSpc>
              <a:spcBef>
                <a:spcPts val="400"/>
              </a:spcBef>
            </a:pPr>
            <a:r>
              <a:rPr dirty="0" sz="1300" spc="5">
                <a:latin typeface="Times New Roman"/>
                <a:cs typeface="Times New Roman"/>
              </a:rPr>
              <a:t>A </a:t>
            </a:r>
            <a:r>
              <a:rPr dirty="0" sz="1300">
                <a:latin typeface="Courier New"/>
                <a:cs typeface="Courier New"/>
              </a:rPr>
              <a:t>DIRECTORY</a:t>
            </a:r>
            <a:r>
              <a:rPr dirty="0" sz="1300" spc="-295">
                <a:latin typeface="Courier New"/>
                <a:cs typeface="Courier New"/>
              </a:rPr>
              <a:t> </a:t>
            </a:r>
            <a:r>
              <a:rPr dirty="0" sz="1300">
                <a:latin typeface="Times New Roman"/>
                <a:cs typeface="Times New Roman"/>
              </a:rPr>
              <a:t>is a nonschema database object that enables the administration of access and  usage of </a:t>
            </a:r>
            <a:r>
              <a:rPr dirty="0" sz="1300">
                <a:latin typeface="Courier New"/>
                <a:cs typeface="Courier New"/>
              </a:rPr>
              <a:t>BFILE</a:t>
            </a:r>
            <a:r>
              <a:rPr dirty="0" sz="1300">
                <a:latin typeface="Times New Roman"/>
                <a:cs typeface="Times New Roman"/>
              </a:rPr>
              <a:t>s in Oracle Database</a:t>
            </a:r>
            <a:r>
              <a:rPr dirty="0" sz="1300" spc="5">
                <a:latin typeface="Times New Roman"/>
                <a:cs typeface="Times New Roman"/>
              </a:rPr>
              <a:t> </a:t>
            </a:r>
            <a:r>
              <a:rPr dirty="0" sz="1300">
                <a:latin typeface="Times New Roman"/>
                <a:cs typeface="Times New Roman"/>
              </a:rPr>
              <a:t>10</a:t>
            </a:r>
            <a:r>
              <a:rPr dirty="0" sz="1300" i="1">
                <a:latin typeface="Times New Roman"/>
                <a:cs typeface="Times New Roman"/>
              </a:rPr>
              <a:t>g</a:t>
            </a:r>
            <a:r>
              <a:rPr dirty="0" sz="1300">
                <a:latin typeface="Times New Roman"/>
                <a:cs typeface="Times New Roman"/>
              </a:rPr>
              <a:t>.</a:t>
            </a:r>
            <a:endParaRPr sz="1300">
              <a:latin typeface="Times New Roman"/>
              <a:cs typeface="Times New Roman"/>
            </a:endParaRPr>
          </a:p>
          <a:p>
            <a:pPr marL="136525" marR="13335">
              <a:lnSpc>
                <a:spcPct val="102200"/>
              </a:lnSpc>
              <a:spcBef>
                <a:spcPts val="370"/>
              </a:spcBef>
            </a:pPr>
            <a:r>
              <a:rPr dirty="0" sz="1300" spc="5">
                <a:latin typeface="Times New Roman"/>
                <a:cs typeface="Times New Roman"/>
              </a:rPr>
              <a:t>A </a:t>
            </a:r>
            <a:r>
              <a:rPr dirty="0" sz="1300">
                <a:latin typeface="Courier New"/>
                <a:cs typeface="Courier New"/>
              </a:rPr>
              <a:t>DIRECTORY</a:t>
            </a:r>
            <a:r>
              <a:rPr dirty="0" sz="1300" spc="-325">
                <a:latin typeface="Courier New"/>
                <a:cs typeface="Courier New"/>
              </a:rPr>
              <a:t> </a:t>
            </a:r>
            <a:r>
              <a:rPr dirty="0" sz="1300">
                <a:latin typeface="Times New Roman"/>
                <a:cs typeface="Times New Roman"/>
              </a:rPr>
              <a:t>specifies an alias for a directory on the file system of the server under which  a </a:t>
            </a:r>
            <a:r>
              <a:rPr dirty="0" sz="1300">
                <a:latin typeface="Courier New"/>
                <a:cs typeface="Courier New"/>
              </a:rPr>
              <a:t>BFILE </a:t>
            </a:r>
            <a:r>
              <a:rPr dirty="0" sz="1300">
                <a:latin typeface="Times New Roman"/>
                <a:cs typeface="Times New Roman"/>
              </a:rPr>
              <a:t>is located. By granting suitable privileges for these items to users, you can provide  </a:t>
            </a:r>
            <a:r>
              <a:rPr dirty="0" sz="1300" spc="-5">
                <a:latin typeface="Times New Roman"/>
                <a:cs typeface="Times New Roman"/>
              </a:rPr>
              <a:t>secure </a:t>
            </a:r>
            <a:r>
              <a:rPr dirty="0" sz="1300">
                <a:latin typeface="Times New Roman"/>
                <a:cs typeface="Times New Roman"/>
              </a:rPr>
              <a:t>access to files in the corresponding directories on a user-by-user basis (certain  directories can be made read-only, inaccessible, and so</a:t>
            </a:r>
            <a:r>
              <a:rPr dirty="0" sz="1300" spc="35">
                <a:latin typeface="Times New Roman"/>
                <a:cs typeface="Times New Roman"/>
              </a:rPr>
              <a:t> </a:t>
            </a:r>
            <a:r>
              <a:rPr dirty="0" sz="1300">
                <a:latin typeface="Times New Roman"/>
                <a:cs typeface="Times New Roman"/>
              </a:rPr>
              <a:t>on).</a:t>
            </a:r>
            <a:endParaRPr sz="1300">
              <a:latin typeface="Times New Roman"/>
              <a:cs typeface="Times New Roman"/>
            </a:endParaRPr>
          </a:p>
          <a:p>
            <a:pPr marL="136525" marR="102870">
              <a:lnSpc>
                <a:spcPct val="100000"/>
              </a:lnSpc>
              <a:spcBef>
                <a:spcPts val="395"/>
              </a:spcBef>
            </a:pPr>
            <a:r>
              <a:rPr dirty="0" sz="1300">
                <a:latin typeface="Times New Roman"/>
                <a:cs typeface="Times New Roman"/>
              </a:rPr>
              <a:t>Furthermore, these directory aliases can be used while referring to files (open, close, read,  and so on) in PL/SQL and OCI</a:t>
            </a:r>
            <a:r>
              <a:rPr dirty="0" sz="1300">
                <a:solidFill>
                  <a:srgbClr val="FB0127"/>
                </a:solidFill>
                <a:latin typeface="Times New Roman"/>
                <a:cs typeface="Times New Roman"/>
              </a:rPr>
              <a:t>. </a:t>
            </a:r>
            <a:r>
              <a:rPr dirty="0" sz="1300" spc="-5">
                <a:latin typeface="Times New Roman"/>
                <a:cs typeface="Times New Roman"/>
              </a:rPr>
              <a:t>This </a:t>
            </a:r>
            <a:r>
              <a:rPr dirty="0" sz="1300">
                <a:latin typeface="Times New Roman"/>
                <a:cs typeface="Times New Roman"/>
              </a:rPr>
              <a:t>provides application abstraction from hard-coded path  names and gives flexibility in portably managing file</a:t>
            </a:r>
            <a:r>
              <a:rPr dirty="0" sz="1300" spc="50">
                <a:latin typeface="Times New Roman"/>
                <a:cs typeface="Times New Roman"/>
              </a:rPr>
              <a:t> </a:t>
            </a:r>
            <a:r>
              <a:rPr dirty="0" sz="1300">
                <a:latin typeface="Times New Roman"/>
                <a:cs typeface="Times New Roman"/>
              </a:rPr>
              <a:t>locations.</a:t>
            </a:r>
            <a:endParaRPr sz="1300">
              <a:latin typeface="Times New Roman"/>
              <a:cs typeface="Times New Roman"/>
            </a:endParaRPr>
          </a:p>
          <a:p>
            <a:pPr marL="136525" marR="121920">
              <a:lnSpc>
                <a:spcPct val="102099"/>
              </a:lnSpc>
              <a:spcBef>
                <a:spcPts val="295"/>
              </a:spcBef>
            </a:pPr>
            <a:r>
              <a:rPr dirty="0" sz="1300">
                <a:latin typeface="Times New Roman"/>
                <a:cs typeface="Times New Roman"/>
              </a:rPr>
              <a:t>The </a:t>
            </a:r>
            <a:r>
              <a:rPr dirty="0" sz="1300" spc="5">
                <a:latin typeface="Courier New"/>
                <a:cs typeface="Courier New"/>
              </a:rPr>
              <a:t>DIRECTORY </a:t>
            </a:r>
            <a:r>
              <a:rPr dirty="0" sz="1300">
                <a:latin typeface="Times New Roman"/>
                <a:cs typeface="Times New Roman"/>
              </a:rPr>
              <a:t>object is owned by </a:t>
            </a:r>
            <a:r>
              <a:rPr dirty="0" sz="1300">
                <a:latin typeface="Courier New"/>
                <a:cs typeface="Courier New"/>
              </a:rPr>
              <a:t>SYS </a:t>
            </a:r>
            <a:r>
              <a:rPr dirty="0" sz="1300">
                <a:latin typeface="Times New Roman"/>
                <a:cs typeface="Times New Roman"/>
              </a:rPr>
              <a:t>and created by the </a:t>
            </a:r>
            <a:r>
              <a:rPr dirty="0" sz="1300" spc="5">
                <a:latin typeface="Times New Roman"/>
                <a:cs typeface="Times New Roman"/>
              </a:rPr>
              <a:t>DBA </a:t>
            </a:r>
            <a:r>
              <a:rPr dirty="0" sz="1300">
                <a:latin typeface="Times New Roman"/>
                <a:cs typeface="Times New Roman"/>
              </a:rPr>
              <a:t>(or a user with the  </a:t>
            </a:r>
            <a:r>
              <a:rPr dirty="0" sz="1300">
                <a:latin typeface="Courier New"/>
                <a:cs typeface="Courier New"/>
              </a:rPr>
              <a:t>CREATE</a:t>
            </a:r>
            <a:r>
              <a:rPr dirty="0" sz="1300" spc="-434">
                <a:latin typeface="Courier New"/>
                <a:cs typeface="Courier New"/>
              </a:rPr>
              <a:t> </a:t>
            </a:r>
            <a:r>
              <a:rPr dirty="0" sz="1300">
                <a:latin typeface="Courier New"/>
                <a:cs typeface="Courier New"/>
              </a:rPr>
              <a:t>ANY</a:t>
            </a:r>
            <a:r>
              <a:rPr dirty="0" sz="1300" spc="-434">
                <a:latin typeface="Courier New"/>
                <a:cs typeface="Courier New"/>
              </a:rPr>
              <a:t> </a:t>
            </a:r>
            <a:r>
              <a:rPr dirty="0" sz="1300">
                <a:latin typeface="Courier New"/>
                <a:cs typeface="Courier New"/>
              </a:rPr>
              <a:t>DIRECTORY</a:t>
            </a:r>
            <a:r>
              <a:rPr dirty="0" sz="1300" spc="-434">
                <a:latin typeface="Courier New"/>
                <a:cs typeface="Courier New"/>
              </a:rPr>
              <a:t> </a:t>
            </a:r>
            <a:r>
              <a:rPr dirty="0" sz="1300">
                <a:latin typeface="Times New Roman"/>
                <a:cs typeface="Times New Roman"/>
              </a:rPr>
              <a:t>privilege).</a:t>
            </a:r>
            <a:r>
              <a:rPr dirty="0" sz="1300" spc="20">
                <a:latin typeface="Times New Roman"/>
                <a:cs typeface="Times New Roman"/>
              </a:rPr>
              <a:t> </a:t>
            </a:r>
            <a:r>
              <a:rPr dirty="0" sz="1300">
                <a:latin typeface="Times New Roman"/>
                <a:cs typeface="Times New Roman"/>
              </a:rPr>
              <a:t>The</a:t>
            </a:r>
            <a:r>
              <a:rPr dirty="0" sz="1300" spc="25">
                <a:latin typeface="Times New Roman"/>
                <a:cs typeface="Times New Roman"/>
              </a:rPr>
              <a:t> </a:t>
            </a:r>
            <a:r>
              <a:rPr dirty="0" sz="1300">
                <a:latin typeface="Times New Roman"/>
                <a:cs typeface="Times New Roman"/>
              </a:rPr>
              <a:t>directory</a:t>
            </a:r>
            <a:r>
              <a:rPr dirty="0" sz="1300" spc="20">
                <a:latin typeface="Times New Roman"/>
                <a:cs typeface="Times New Roman"/>
              </a:rPr>
              <a:t> </a:t>
            </a:r>
            <a:r>
              <a:rPr dirty="0" sz="1300">
                <a:latin typeface="Times New Roman"/>
                <a:cs typeface="Times New Roman"/>
              </a:rPr>
              <a:t>objects</a:t>
            </a:r>
            <a:r>
              <a:rPr dirty="0" sz="1300" spc="20">
                <a:latin typeface="Times New Roman"/>
                <a:cs typeface="Times New Roman"/>
              </a:rPr>
              <a:t> </a:t>
            </a:r>
            <a:r>
              <a:rPr dirty="0" sz="1300">
                <a:latin typeface="Times New Roman"/>
                <a:cs typeface="Times New Roman"/>
              </a:rPr>
              <a:t>have</a:t>
            </a:r>
            <a:r>
              <a:rPr dirty="0" sz="1300" spc="20">
                <a:latin typeface="Times New Roman"/>
                <a:cs typeface="Times New Roman"/>
              </a:rPr>
              <a:t> </a:t>
            </a:r>
            <a:r>
              <a:rPr dirty="0" sz="1300">
                <a:latin typeface="Times New Roman"/>
                <a:cs typeface="Times New Roman"/>
              </a:rPr>
              <a:t>object</a:t>
            </a:r>
            <a:r>
              <a:rPr dirty="0" sz="1300" spc="25">
                <a:latin typeface="Times New Roman"/>
                <a:cs typeface="Times New Roman"/>
              </a:rPr>
              <a:t> </a:t>
            </a:r>
            <a:r>
              <a:rPr dirty="0" sz="1300">
                <a:latin typeface="Times New Roman"/>
                <a:cs typeface="Times New Roman"/>
              </a:rPr>
              <a:t>privileges,</a:t>
            </a:r>
            <a:r>
              <a:rPr dirty="0" sz="1300" spc="20">
                <a:latin typeface="Times New Roman"/>
                <a:cs typeface="Times New Roman"/>
              </a:rPr>
              <a:t> </a:t>
            </a:r>
            <a:r>
              <a:rPr dirty="0" sz="1300">
                <a:latin typeface="Times New Roman"/>
                <a:cs typeface="Times New Roman"/>
              </a:rPr>
              <a:t>unlike  any other nonschema object. Privileges to the </a:t>
            </a:r>
            <a:r>
              <a:rPr dirty="0" sz="1300">
                <a:latin typeface="Courier New"/>
                <a:cs typeface="Courier New"/>
              </a:rPr>
              <a:t>DIRECTORY </a:t>
            </a:r>
            <a:r>
              <a:rPr dirty="0" sz="1300">
                <a:latin typeface="Times New Roman"/>
                <a:cs typeface="Times New Roman"/>
              </a:rPr>
              <a:t>object can be granted and  revoked. Logical path </a:t>
            </a:r>
            <a:r>
              <a:rPr dirty="0" sz="1300" spc="5">
                <a:latin typeface="Times New Roman"/>
                <a:cs typeface="Times New Roman"/>
              </a:rPr>
              <a:t>names </a:t>
            </a:r>
            <a:r>
              <a:rPr dirty="0" sz="1300">
                <a:latin typeface="Times New Roman"/>
                <a:cs typeface="Times New Roman"/>
              </a:rPr>
              <a:t>are not</a:t>
            </a:r>
            <a:r>
              <a:rPr dirty="0" sz="1300" spc="-5">
                <a:latin typeface="Times New Roman"/>
                <a:cs typeface="Times New Roman"/>
              </a:rPr>
              <a:t> </a:t>
            </a:r>
            <a:r>
              <a:rPr dirty="0" sz="1300">
                <a:latin typeface="Times New Roman"/>
                <a:cs typeface="Times New Roman"/>
              </a:rPr>
              <a:t>supported.</a:t>
            </a:r>
            <a:endParaRPr sz="1300">
              <a:latin typeface="Times New Roman"/>
              <a:cs typeface="Times New Roman"/>
            </a:endParaRPr>
          </a:p>
          <a:p>
            <a:pPr algn="just" marL="136525" marR="227965">
              <a:lnSpc>
                <a:spcPct val="97500"/>
              </a:lnSpc>
              <a:spcBef>
                <a:spcPts val="440"/>
              </a:spcBef>
            </a:pPr>
            <a:r>
              <a:rPr dirty="0" sz="1300">
                <a:latin typeface="Times New Roman"/>
                <a:cs typeface="Times New Roman"/>
              </a:rPr>
              <a:t>The permissions for the actual directory depend on the operating system. They may differ  from those defined for the </a:t>
            </a:r>
            <a:r>
              <a:rPr dirty="0" sz="1300">
                <a:latin typeface="Courier New"/>
                <a:cs typeface="Courier New"/>
              </a:rPr>
              <a:t>DIRECTORY </a:t>
            </a:r>
            <a:r>
              <a:rPr dirty="0" sz="1300">
                <a:latin typeface="Times New Roman"/>
                <a:cs typeface="Times New Roman"/>
              </a:rPr>
              <a:t>object and could change after the creation of the  </a:t>
            </a:r>
            <a:r>
              <a:rPr dirty="0" sz="1300">
                <a:latin typeface="Courier New"/>
                <a:cs typeface="Courier New"/>
              </a:rPr>
              <a:t>DIRECTORY</a:t>
            </a:r>
            <a:r>
              <a:rPr dirty="0" sz="1300" spc="-455">
                <a:latin typeface="Courier New"/>
                <a:cs typeface="Courier New"/>
              </a:rPr>
              <a:t> </a:t>
            </a:r>
            <a:r>
              <a:rPr dirty="0" sz="1300">
                <a:latin typeface="Times New Roman"/>
                <a:cs typeface="Times New Roman"/>
              </a:rPr>
              <a:t>object.</a:t>
            </a:r>
            <a:endParaRPr sz="1300">
              <a:latin typeface="Times New Roman"/>
              <a:cs typeface="Times New Roman"/>
            </a:endParaRPr>
          </a:p>
        </p:txBody>
      </p:sp>
      <p:sp>
        <p:nvSpPr>
          <p:cNvPr id="21" name="object 2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2" name="object 22"/>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1</a:t>
            </a:r>
            <a:endParaRPr baseline="-20833" sz="1800">
              <a:latin typeface="Arial"/>
              <a:cs typeface="Arial"/>
            </a:endParaRPr>
          </a:p>
        </p:txBody>
      </p:sp>
      <p:sp>
        <p:nvSpPr>
          <p:cNvPr id="23" name="object 2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0"/>
              </a:rPr>
              <a:t>OracleWDP_ww@oracle.com</a:t>
            </a:r>
            <a:r>
              <a:rPr dirty="0" sz="800" spc="-55">
                <a:latin typeface="Garuda"/>
                <a:cs typeface="Garuda"/>
                <a:hlinkClick r:id="rId10"/>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0" name="object 2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2</a:t>
            </a:r>
            <a:endParaRPr baseline="-20833"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2832" y="874268"/>
            <a:ext cx="4914900" cy="3526154"/>
          </a:xfrm>
          <a:prstGeom prst="rect">
            <a:avLst/>
          </a:prstGeom>
        </p:spPr>
        <p:txBody>
          <a:bodyPr wrap="square" lIns="0" tIns="12700" rIns="0" bIns="0" rtlCol="0" vert="horz">
            <a:spAutoFit/>
          </a:bodyPr>
          <a:lstStyle/>
          <a:p>
            <a:pPr algn="ctr" marL="170815">
              <a:lnSpc>
                <a:spcPts val="2330"/>
              </a:lnSpc>
              <a:spcBef>
                <a:spcPts val="100"/>
              </a:spcBef>
            </a:pPr>
            <a:r>
              <a:rPr dirty="0" sz="2000" b="1">
                <a:latin typeface="Arial"/>
                <a:cs typeface="Arial"/>
              </a:rPr>
              <a:t>Guidelines </a:t>
            </a:r>
            <a:r>
              <a:rPr dirty="0" sz="2000" spc="-5" b="1">
                <a:latin typeface="Arial"/>
                <a:cs typeface="Arial"/>
              </a:rPr>
              <a:t>for</a:t>
            </a:r>
            <a:r>
              <a:rPr dirty="0" sz="2000" spc="-10" b="1">
                <a:latin typeface="Arial"/>
                <a:cs typeface="Arial"/>
              </a:rPr>
              <a:t> </a:t>
            </a:r>
            <a:r>
              <a:rPr dirty="0" sz="2000" spc="-5" b="1">
                <a:latin typeface="Arial"/>
                <a:cs typeface="Arial"/>
              </a:rPr>
              <a:t>Creating</a:t>
            </a:r>
            <a:endParaRPr sz="2000">
              <a:latin typeface="Arial"/>
              <a:cs typeface="Arial"/>
            </a:endParaRPr>
          </a:p>
          <a:p>
            <a:pPr algn="ctr" marL="168910">
              <a:lnSpc>
                <a:spcPts val="2330"/>
              </a:lnSpc>
            </a:pPr>
            <a:r>
              <a:rPr dirty="0" sz="2000" spc="-5" b="1">
                <a:latin typeface="Courier New"/>
                <a:cs typeface="Courier New"/>
              </a:rPr>
              <a:t>DIRECTORY</a:t>
            </a:r>
            <a:r>
              <a:rPr dirty="0" sz="2000" spc="-660" b="1">
                <a:latin typeface="Courier New"/>
                <a:cs typeface="Courier New"/>
              </a:rPr>
              <a:t> </a:t>
            </a:r>
            <a:r>
              <a:rPr dirty="0" sz="2000" spc="-5" b="1">
                <a:latin typeface="Arial"/>
                <a:cs typeface="Arial"/>
              </a:rPr>
              <a:t>Objects</a:t>
            </a:r>
            <a:endParaRPr sz="2000">
              <a:latin typeface="Arial"/>
              <a:cs typeface="Arial"/>
            </a:endParaRPr>
          </a:p>
          <a:p>
            <a:pPr>
              <a:lnSpc>
                <a:spcPct val="100000"/>
              </a:lnSpc>
              <a:spcBef>
                <a:spcPts val="40"/>
              </a:spcBef>
            </a:pPr>
            <a:endParaRPr sz="2000">
              <a:latin typeface="Arial"/>
              <a:cs typeface="Arial"/>
            </a:endParaRPr>
          </a:p>
          <a:p>
            <a:pPr marL="326390" marR="57785" indent="-327025">
              <a:lnSpc>
                <a:spcPct val="107400"/>
              </a:lnSpc>
              <a:spcBef>
                <a:spcPts val="5"/>
              </a:spcBef>
              <a:buClr>
                <a:srgbClr val="FF0000"/>
              </a:buClr>
              <a:buFont typeface="Arial"/>
              <a:buChar char="•"/>
              <a:tabLst>
                <a:tab pos="326390" algn="l"/>
                <a:tab pos="327025" algn="l"/>
              </a:tabLst>
            </a:pPr>
            <a:r>
              <a:rPr dirty="0" sz="1550" spc="10" b="1">
                <a:latin typeface="Arial"/>
                <a:cs typeface="Arial"/>
              </a:rPr>
              <a:t>Do not create </a:t>
            </a:r>
            <a:r>
              <a:rPr dirty="0" sz="1550" spc="10" b="1">
                <a:latin typeface="Courier New"/>
                <a:cs typeface="Courier New"/>
              </a:rPr>
              <a:t>DIRECTORY</a:t>
            </a:r>
            <a:r>
              <a:rPr dirty="0" sz="1550" spc="-520" b="1">
                <a:latin typeface="Courier New"/>
                <a:cs typeface="Courier New"/>
              </a:rPr>
              <a:t> </a:t>
            </a:r>
            <a:r>
              <a:rPr dirty="0" sz="1550" spc="10" b="1">
                <a:latin typeface="Arial"/>
                <a:cs typeface="Arial"/>
              </a:rPr>
              <a:t>objects on paths with  database</a:t>
            </a:r>
            <a:r>
              <a:rPr dirty="0" sz="1550" b="1">
                <a:latin typeface="Arial"/>
                <a:cs typeface="Arial"/>
              </a:rPr>
              <a:t> </a:t>
            </a:r>
            <a:r>
              <a:rPr dirty="0" sz="1550" spc="5" b="1">
                <a:latin typeface="Arial"/>
                <a:cs typeface="Arial"/>
              </a:rPr>
              <a:t>files.</a:t>
            </a:r>
            <a:endParaRPr sz="1550">
              <a:latin typeface="Arial"/>
              <a:cs typeface="Arial"/>
            </a:endParaRPr>
          </a:p>
          <a:p>
            <a:pPr marL="326390" marR="262255"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Limit the number of people who are given the  following system</a:t>
            </a:r>
            <a:r>
              <a:rPr dirty="0" sz="1550" spc="-5" b="1">
                <a:latin typeface="Arial"/>
                <a:cs typeface="Arial"/>
              </a:rPr>
              <a:t> </a:t>
            </a:r>
            <a:r>
              <a:rPr dirty="0" sz="1550" spc="10" b="1">
                <a:latin typeface="Arial"/>
                <a:cs typeface="Arial"/>
              </a:rPr>
              <a:t>privileges:</a:t>
            </a:r>
            <a:endParaRPr sz="1550">
              <a:latin typeface="Arial"/>
              <a:cs typeface="Arial"/>
            </a:endParaRPr>
          </a:p>
          <a:p>
            <a:pPr lvl="1" marL="653415" indent="-245110">
              <a:lnSpc>
                <a:spcPct val="100000"/>
              </a:lnSpc>
              <a:spcBef>
                <a:spcPts val="275"/>
              </a:spcBef>
              <a:buClr>
                <a:srgbClr val="FF0000"/>
              </a:buClr>
              <a:buFont typeface="Arial"/>
              <a:buChar char="–"/>
              <a:tabLst>
                <a:tab pos="653415" algn="l"/>
                <a:tab pos="654050" algn="l"/>
              </a:tabLst>
            </a:pPr>
            <a:r>
              <a:rPr dirty="0" sz="1400" spc="15" b="1">
                <a:latin typeface="Courier New"/>
                <a:cs typeface="Courier New"/>
              </a:rPr>
              <a:t>CREATE</a:t>
            </a:r>
            <a:r>
              <a:rPr dirty="0" sz="1400" spc="-484" b="1">
                <a:latin typeface="Courier New"/>
                <a:cs typeface="Courier New"/>
              </a:rPr>
              <a:t> </a:t>
            </a:r>
            <a:r>
              <a:rPr dirty="0" sz="1400" spc="15" b="1">
                <a:latin typeface="Courier New"/>
                <a:cs typeface="Courier New"/>
              </a:rPr>
              <a:t>ANY</a:t>
            </a:r>
            <a:r>
              <a:rPr dirty="0" sz="1400" spc="-480" b="1">
                <a:latin typeface="Courier New"/>
                <a:cs typeface="Courier New"/>
              </a:rPr>
              <a:t> </a:t>
            </a:r>
            <a:r>
              <a:rPr dirty="0" sz="1400" spc="15" b="1">
                <a:latin typeface="Courier New"/>
                <a:cs typeface="Courier New"/>
              </a:rPr>
              <a:t>DIRECTORY</a:t>
            </a:r>
            <a:endParaRPr sz="1400">
              <a:latin typeface="Courier New"/>
              <a:cs typeface="Courier New"/>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DROP</a:t>
            </a:r>
            <a:r>
              <a:rPr dirty="0" sz="1400" spc="-450" b="1">
                <a:latin typeface="Courier New"/>
                <a:cs typeface="Courier New"/>
              </a:rPr>
              <a:t> </a:t>
            </a:r>
            <a:r>
              <a:rPr dirty="0" sz="1400" spc="15" b="1">
                <a:latin typeface="Courier New"/>
                <a:cs typeface="Courier New"/>
              </a:rPr>
              <a:t>ANY</a:t>
            </a:r>
            <a:r>
              <a:rPr dirty="0" sz="1400" spc="-445" b="1">
                <a:latin typeface="Courier New"/>
                <a:cs typeface="Courier New"/>
              </a:rPr>
              <a:t> </a:t>
            </a:r>
            <a:r>
              <a:rPr dirty="0" sz="1400" spc="15" b="1">
                <a:latin typeface="Courier New"/>
                <a:cs typeface="Courier New"/>
              </a:rPr>
              <a:t>DIRECTORY</a:t>
            </a:r>
            <a:endParaRPr sz="1400">
              <a:latin typeface="Courier New"/>
              <a:cs typeface="Courier New"/>
            </a:endParaRPr>
          </a:p>
          <a:p>
            <a:pPr marL="326390" indent="-327025">
              <a:lnSpc>
                <a:spcPct val="100000"/>
              </a:lnSpc>
              <a:spcBef>
                <a:spcPts val="390"/>
              </a:spcBef>
              <a:buClr>
                <a:srgbClr val="FF0000"/>
              </a:buClr>
              <a:buFont typeface="Arial"/>
              <a:buChar char="•"/>
              <a:tabLst>
                <a:tab pos="326390" algn="l"/>
                <a:tab pos="327025" algn="l"/>
              </a:tabLst>
            </a:pPr>
            <a:r>
              <a:rPr dirty="0" sz="1550" spc="5" b="1">
                <a:latin typeface="Arial"/>
                <a:cs typeface="Arial"/>
              </a:rPr>
              <a:t>All </a:t>
            </a:r>
            <a:r>
              <a:rPr dirty="0" sz="1550" spc="10" b="1">
                <a:latin typeface="Courier New"/>
                <a:cs typeface="Courier New"/>
              </a:rPr>
              <a:t>DIRECTORY</a:t>
            </a:r>
            <a:r>
              <a:rPr dirty="0" sz="1550" spc="-500" b="1">
                <a:latin typeface="Courier New"/>
                <a:cs typeface="Courier New"/>
              </a:rPr>
              <a:t> </a:t>
            </a:r>
            <a:r>
              <a:rPr dirty="0" sz="1550" spc="10" b="1">
                <a:latin typeface="Arial"/>
                <a:cs typeface="Arial"/>
              </a:rPr>
              <a:t>objects are owned by </a:t>
            </a:r>
            <a:r>
              <a:rPr dirty="0" sz="1550" spc="10" b="1">
                <a:latin typeface="Courier New"/>
                <a:cs typeface="Courier New"/>
              </a:rPr>
              <a:t>SYS</a:t>
            </a:r>
            <a:r>
              <a:rPr dirty="0" sz="1550" spc="10" b="1">
                <a:latin typeface="Arial"/>
                <a:cs typeface="Arial"/>
              </a:rPr>
              <a:t>.</a:t>
            </a:r>
            <a:endParaRPr sz="1550">
              <a:latin typeface="Arial"/>
              <a:cs typeface="Arial"/>
            </a:endParaRPr>
          </a:p>
          <a:p>
            <a:pPr marL="326390" marR="5080" indent="-327025">
              <a:lnSpc>
                <a:spcPct val="101299"/>
              </a:lnSpc>
              <a:spcBef>
                <a:spcPts val="495"/>
              </a:spcBef>
              <a:buClr>
                <a:srgbClr val="FF0000"/>
              </a:buClr>
              <a:buFont typeface="Arial"/>
              <a:buChar char="•"/>
              <a:tabLst>
                <a:tab pos="326390" algn="l"/>
                <a:tab pos="327025" algn="l"/>
              </a:tabLst>
            </a:pPr>
            <a:r>
              <a:rPr dirty="0" sz="1550" spc="10" b="1">
                <a:latin typeface="Arial"/>
                <a:cs typeface="Arial"/>
              </a:rPr>
              <a:t>Create directory paths and properly set  permissions before using the </a:t>
            </a:r>
            <a:r>
              <a:rPr dirty="0" sz="1550" spc="10" b="1">
                <a:latin typeface="Courier New"/>
                <a:cs typeface="Courier New"/>
              </a:rPr>
              <a:t>DIRECTORY</a:t>
            </a:r>
            <a:r>
              <a:rPr dirty="0" sz="1550" spc="-540" b="1">
                <a:latin typeface="Courier New"/>
                <a:cs typeface="Courier New"/>
              </a:rPr>
              <a:t> </a:t>
            </a:r>
            <a:r>
              <a:rPr dirty="0" sz="1550" spc="10" b="1">
                <a:latin typeface="Arial"/>
                <a:cs typeface="Arial"/>
              </a:rPr>
              <a:t>object  so that the Oracle </a:t>
            </a:r>
            <a:r>
              <a:rPr dirty="0" sz="1550" spc="5" b="1">
                <a:latin typeface="Arial"/>
                <a:cs typeface="Arial"/>
              </a:rPr>
              <a:t>server </a:t>
            </a:r>
            <a:r>
              <a:rPr dirty="0" sz="1550" spc="10" b="1">
                <a:latin typeface="Arial"/>
                <a:cs typeface="Arial"/>
              </a:rPr>
              <a:t>can read the</a:t>
            </a:r>
            <a:r>
              <a:rPr dirty="0" sz="1550" spc="-5" b="1">
                <a:latin typeface="Arial"/>
                <a:cs typeface="Arial"/>
              </a:rPr>
              <a:t> </a:t>
            </a:r>
            <a:r>
              <a:rPr dirty="0" sz="1550" spc="5" b="1">
                <a:latin typeface="Arial"/>
                <a:cs typeface="Arial"/>
              </a:rPr>
              <a:t>file.</a:t>
            </a:r>
            <a:endParaRPr sz="1550">
              <a:latin typeface="Arial"/>
              <a:cs typeface="Arial"/>
            </a:endParaRPr>
          </a:p>
        </p:txBody>
      </p:sp>
      <p:sp>
        <p:nvSpPr>
          <p:cNvPr id="7" name="object 7"/>
          <p:cNvSpPr txBox="1"/>
          <p:nvPr/>
        </p:nvSpPr>
        <p:spPr>
          <a:xfrm>
            <a:off x="707390" y="5593029"/>
            <a:ext cx="6303645" cy="3665854"/>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Guidelines for </a:t>
            </a:r>
            <a:r>
              <a:rPr dirty="0" sz="1300" spc="-5" b="1">
                <a:latin typeface="Arial"/>
                <a:cs typeface="Arial"/>
              </a:rPr>
              <a:t>Creating </a:t>
            </a:r>
            <a:r>
              <a:rPr dirty="0" sz="1300" spc="5" b="1">
                <a:latin typeface="Courier New"/>
                <a:cs typeface="Courier New"/>
              </a:rPr>
              <a:t>DIRECTORY</a:t>
            </a:r>
            <a:r>
              <a:rPr dirty="0" sz="1300" spc="-409" b="1">
                <a:latin typeface="Courier New"/>
                <a:cs typeface="Courier New"/>
              </a:rPr>
              <a:t> </a:t>
            </a:r>
            <a:r>
              <a:rPr dirty="0" sz="1300" b="1">
                <a:latin typeface="Arial"/>
                <a:cs typeface="Arial"/>
              </a:rPr>
              <a:t>Objects</a:t>
            </a:r>
            <a:endParaRPr sz="1300">
              <a:latin typeface="Arial"/>
              <a:cs typeface="Arial"/>
            </a:endParaRPr>
          </a:p>
          <a:p>
            <a:pPr algn="just" marL="136525" marR="100330" indent="-635">
              <a:lnSpc>
                <a:spcPct val="105800"/>
              </a:lnSpc>
              <a:spcBef>
                <a:spcPts val="310"/>
              </a:spcBef>
            </a:pPr>
            <a:r>
              <a:rPr dirty="0" sz="1300">
                <a:latin typeface="Times New Roman"/>
                <a:cs typeface="Times New Roman"/>
              </a:rPr>
              <a:t>To associate an OS file with a </a:t>
            </a:r>
            <a:r>
              <a:rPr dirty="0" sz="1300">
                <a:latin typeface="Courier New"/>
                <a:cs typeface="Courier New"/>
              </a:rPr>
              <a:t>BFILE</a:t>
            </a:r>
            <a:r>
              <a:rPr dirty="0" sz="1300">
                <a:latin typeface="Times New Roman"/>
                <a:cs typeface="Times New Roman"/>
              </a:rPr>
              <a:t>, you should first create a </a:t>
            </a:r>
            <a:r>
              <a:rPr dirty="0" sz="1300">
                <a:latin typeface="Courier New"/>
                <a:cs typeface="Courier New"/>
              </a:rPr>
              <a:t>DIRECTORY</a:t>
            </a:r>
            <a:r>
              <a:rPr dirty="0" sz="1300" spc="-270">
                <a:latin typeface="Courier New"/>
                <a:cs typeface="Courier New"/>
              </a:rPr>
              <a:t> </a:t>
            </a:r>
            <a:r>
              <a:rPr dirty="0" sz="1300">
                <a:latin typeface="Times New Roman"/>
                <a:cs typeface="Times New Roman"/>
              </a:rPr>
              <a:t>object that is  an alias for the full path name to the OS</a:t>
            </a:r>
            <a:r>
              <a:rPr dirty="0" sz="1300" spc="45">
                <a:latin typeface="Times New Roman"/>
                <a:cs typeface="Times New Roman"/>
              </a:rPr>
              <a:t> </a:t>
            </a:r>
            <a:r>
              <a:rPr dirty="0" sz="1300">
                <a:latin typeface="Times New Roman"/>
                <a:cs typeface="Times New Roman"/>
              </a:rPr>
              <a:t>file.</a:t>
            </a:r>
            <a:endParaRPr sz="1300">
              <a:latin typeface="Times New Roman"/>
              <a:cs typeface="Times New Roman"/>
            </a:endParaRPr>
          </a:p>
          <a:p>
            <a:pPr algn="just" marL="136525">
              <a:lnSpc>
                <a:spcPct val="100000"/>
              </a:lnSpc>
              <a:spcBef>
                <a:spcPts val="310"/>
              </a:spcBef>
            </a:pPr>
            <a:r>
              <a:rPr dirty="0" sz="1300">
                <a:latin typeface="Times New Roman"/>
                <a:cs typeface="Times New Roman"/>
              </a:rPr>
              <a:t>Create </a:t>
            </a:r>
            <a:r>
              <a:rPr dirty="0" sz="1300">
                <a:latin typeface="Courier New"/>
                <a:cs typeface="Courier New"/>
              </a:rPr>
              <a:t>DIRECTORY</a:t>
            </a:r>
            <a:r>
              <a:rPr dirty="0" sz="1300" spc="-440">
                <a:latin typeface="Courier New"/>
                <a:cs typeface="Courier New"/>
              </a:rPr>
              <a:t> </a:t>
            </a:r>
            <a:r>
              <a:rPr dirty="0" sz="1300">
                <a:latin typeface="Times New Roman"/>
                <a:cs typeface="Times New Roman"/>
              </a:rPr>
              <a:t>objects by using the following guidelines:</a:t>
            </a:r>
            <a:endParaRPr sz="1300">
              <a:latin typeface="Times New Roman"/>
              <a:cs typeface="Times New Roman"/>
            </a:endParaRPr>
          </a:p>
          <a:p>
            <a:pPr algn="just" marL="509905" marR="92075" indent="-248920">
              <a:lnSpc>
                <a:spcPct val="97700"/>
              </a:lnSpc>
              <a:spcBef>
                <a:spcPts val="130"/>
              </a:spcBef>
              <a:buChar char="•"/>
              <a:tabLst>
                <a:tab pos="510540" algn="l"/>
              </a:tabLst>
            </a:pPr>
            <a:r>
              <a:rPr dirty="0" sz="1300">
                <a:latin typeface="Times New Roman"/>
                <a:cs typeface="Times New Roman"/>
              </a:rPr>
              <a:t>Directories should point to paths that do not contain database files because tampering  with these files could corrupt the database. Currently, only the </a:t>
            </a:r>
            <a:r>
              <a:rPr dirty="0" sz="1300">
                <a:latin typeface="Courier New"/>
                <a:cs typeface="Courier New"/>
              </a:rPr>
              <a:t>READ</a:t>
            </a:r>
            <a:r>
              <a:rPr dirty="0" sz="1300" spc="-300">
                <a:latin typeface="Courier New"/>
                <a:cs typeface="Courier New"/>
              </a:rPr>
              <a:t> </a:t>
            </a:r>
            <a:r>
              <a:rPr dirty="0" sz="1300">
                <a:latin typeface="Times New Roman"/>
                <a:cs typeface="Times New Roman"/>
              </a:rPr>
              <a:t>privilege can be  given for a </a:t>
            </a:r>
            <a:r>
              <a:rPr dirty="0" sz="1300">
                <a:latin typeface="Courier New"/>
                <a:cs typeface="Courier New"/>
              </a:rPr>
              <a:t>DIRECTORY</a:t>
            </a:r>
            <a:r>
              <a:rPr dirty="0" sz="1300" spc="-445">
                <a:latin typeface="Courier New"/>
                <a:cs typeface="Courier New"/>
              </a:rPr>
              <a:t> </a:t>
            </a:r>
            <a:r>
              <a:rPr dirty="0" sz="1300">
                <a:latin typeface="Times New Roman"/>
                <a:cs typeface="Times New Roman"/>
              </a:rPr>
              <a:t>object.</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The</a:t>
            </a:r>
            <a:r>
              <a:rPr dirty="0" sz="1300" spc="10">
                <a:latin typeface="Times New Roman"/>
                <a:cs typeface="Times New Roman"/>
              </a:rPr>
              <a:t> </a:t>
            </a:r>
            <a:r>
              <a:rPr dirty="0" sz="1300" spc="5">
                <a:latin typeface="Courier New"/>
                <a:cs typeface="Courier New"/>
              </a:rPr>
              <a:t>CREATE</a:t>
            </a:r>
            <a:r>
              <a:rPr dirty="0" sz="1300" spc="-445">
                <a:latin typeface="Courier New"/>
                <a:cs typeface="Courier New"/>
              </a:rPr>
              <a:t> </a:t>
            </a:r>
            <a:r>
              <a:rPr dirty="0" sz="1300" spc="5">
                <a:latin typeface="Courier New"/>
                <a:cs typeface="Courier New"/>
              </a:rPr>
              <a:t>ANY</a:t>
            </a:r>
            <a:r>
              <a:rPr dirty="0" sz="1300" spc="-445">
                <a:latin typeface="Courier New"/>
                <a:cs typeface="Courier New"/>
              </a:rPr>
              <a:t> </a:t>
            </a:r>
            <a:r>
              <a:rPr dirty="0" sz="1300" spc="5">
                <a:latin typeface="Courier New"/>
                <a:cs typeface="Courier New"/>
              </a:rPr>
              <a:t>DIRECTORY</a:t>
            </a:r>
            <a:r>
              <a:rPr dirty="0" sz="1300" spc="-450">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DROP</a:t>
            </a:r>
            <a:r>
              <a:rPr dirty="0" sz="1300" spc="-445">
                <a:latin typeface="Courier New"/>
                <a:cs typeface="Courier New"/>
              </a:rPr>
              <a:t> </a:t>
            </a:r>
            <a:r>
              <a:rPr dirty="0" sz="1300">
                <a:latin typeface="Courier New"/>
                <a:cs typeface="Courier New"/>
              </a:rPr>
              <a:t>ANY</a:t>
            </a:r>
            <a:r>
              <a:rPr dirty="0" sz="1300" spc="-445">
                <a:latin typeface="Courier New"/>
                <a:cs typeface="Courier New"/>
              </a:rPr>
              <a:t> </a:t>
            </a:r>
            <a:r>
              <a:rPr dirty="0" sz="1300">
                <a:latin typeface="Courier New"/>
                <a:cs typeface="Courier New"/>
              </a:rPr>
              <a:t>DIRECTORY</a:t>
            </a:r>
            <a:r>
              <a:rPr dirty="0" sz="1300" spc="-445">
                <a:latin typeface="Courier New"/>
                <a:cs typeface="Courier New"/>
              </a:rPr>
              <a:t> </a:t>
            </a:r>
            <a:r>
              <a:rPr dirty="0" sz="1300">
                <a:latin typeface="Times New Roman"/>
                <a:cs typeface="Times New Roman"/>
              </a:rPr>
              <a:t>system privileges</a:t>
            </a:r>
            <a:endParaRPr sz="1300">
              <a:latin typeface="Times New Roman"/>
              <a:cs typeface="Times New Roman"/>
            </a:endParaRPr>
          </a:p>
          <a:p>
            <a:pPr marL="510540">
              <a:lnSpc>
                <a:spcPts val="1520"/>
              </a:lnSpc>
              <a:spcBef>
                <a:spcPts val="85"/>
              </a:spcBef>
            </a:pPr>
            <a:r>
              <a:rPr dirty="0" sz="1300">
                <a:latin typeface="Times New Roman"/>
                <a:cs typeface="Times New Roman"/>
              </a:rPr>
              <a:t>should be used carefully and not granted to </a:t>
            </a:r>
            <a:r>
              <a:rPr dirty="0" sz="1300" spc="-5">
                <a:latin typeface="Times New Roman"/>
                <a:cs typeface="Times New Roman"/>
              </a:rPr>
              <a:t>users</a:t>
            </a:r>
            <a:r>
              <a:rPr dirty="0" sz="1300" spc="45">
                <a:latin typeface="Times New Roman"/>
                <a:cs typeface="Times New Roman"/>
              </a:rPr>
              <a:t> </a:t>
            </a:r>
            <a:r>
              <a:rPr dirty="0" sz="1300">
                <a:latin typeface="Times New Roman"/>
                <a:cs typeface="Times New Roman"/>
              </a:rPr>
              <a:t>indiscriminately.</a:t>
            </a:r>
            <a:endParaRPr sz="1300">
              <a:latin typeface="Times New Roman"/>
              <a:cs typeface="Times New Roman"/>
            </a:endParaRPr>
          </a:p>
          <a:p>
            <a:pPr marL="509905" indent="-248920">
              <a:lnSpc>
                <a:spcPts val="1520"/>
              </a:lnSpc>
              <a:buSzPct val="65384"/>
              <a:buChar char="•"/>
              <a:tabLst>
                <a:tab pos="509905" algn="l"/>
                <a:tab pos="510540" algn="l"/>
              </a:tabLst>
            </a:pPr>
            <a:r>
              <a:rPr dirty="0" sz="1300">
                <a:latin typeface="Courier New"/>
                <a:cs typeface="Courier New"/>
              </a:rPr>
              <a:t>DIRECTORY</a:t>
            </a:r>
            <a:r>
              <a:rPr dirty="0" sz="1300" spc="-425">
                <a:latin typeface="Courier New"/>
                <a:cs typeface="Courier New"/>
              </a:rPr>
              <a:t> </a:t>
            </a:r>
            <a:r>
              <a:rPr dirty="0" sz="1300">
                <a:latin typeface="Times New Roman"/>
                <a:cs typeface="Times New Roman"/>
              </a:rPr>
              <a:t>objects are not schema objects; all are owned by </a:t>
            </a:r>
            <a:r>
              <a:rPr dirty="0" sz="1300">
                <a:latin typeface="Courier New"/>
                <a:cs typeface="Courier New"/>
              </a:rPr>
              <a:t>SYS</a:t>
            </a:r>
            <a:r>
              <a:rPr dirty="0" sz="1300">
                <a:latin typeface="Times New Roman"/>
                <a:cs typeface="Times New Roman"/>
              </a:rPr>
              <a:t>.</a:t>
            </a:r>
            <a:endParaRPr sz="1300">
              <a:latin typeface="Times New Roman"/>
              <a:cs typeface="Times New Roman"/>
            </a:endParaRPr>
          </a:p>
          <a:p>
            <a:pPr marL="509905" indent="-248920">
              <a:lnSpc>
                <a:spcPts val="1520"/>
              </a:lnSpc>
              <a:spcBef>
                <a:spcPts val="90"/>
              </a:spcBef>
              <a:buChar char="•"/>
              <a:tabLst>
                <a:tab pos="509905" algn="l"/>
                <a:tab pos="510540" algn="l"/>
              </a:tabLst>
            </a:pPr>
            <a:r>
              <a:rPr dirty="0" sz="1300">
                <a:latin typeface="Times New Roman"/>
                <a:cs typeface="Times New Roman"/>
              </a:rPr>
              <a:t>Create the directory paths with appropriate permissions on the OS before creating</a:t>
            </a:r>
            <a:r>
              <a:rPr dirty="0" sz="1300" spc="135">
                <a:latin typeface="Times New Roman"/>
                <a:cs typeface="Times New Roman"/>
              </a:rPr>
              <a:t> </a:t>
            </a:r>
            <a:r>
              <a:rPr dirty="0" sz="1300">
                <a:latin typeface="Times New Roman"/>
                <a:cs typeface="Times New Roman"/>
              </a:rPr>
              <a:t>the</a:t>
            </a:r>
            <a:endParaRPr sz="1300">
              <a:latin typeface="Times New Roman"/>
              <a:cs typeface="Times New Roman"/>
            </a:endParaRPr>
          </a:p>
          <a:p>
            <a:pPr marL="509905">
              <a:lnSpc>
                <a:spcPts val="1520"/>
              </a:lnSpc>
            </a:pPr>
            <a:r>
              <a:rPr dirty="0" sz="1300">
                <a:latin typeface="Courier New"/>
                <a:cs typeface="Courier New"/>
              </a:rPr>
              <a:t>DIRECTORY</a:t>
            </a:r>
            <a:r>
              <a:rPr dirty="0" sz="1300" spc="-425">
                <a:latin typeface="Courier New"/>
                <a:cs typeface="Courier New"/>
              </a:rPr>
              <a:t> </a:t>
            </a:r>
            <a:r>
              <a:rPr dirty="0" sz="1300">
                <a:latin typeface="Times New Roman"/>
                <a:cs typeface="Times New Roman"/>
              </a:rPr>
              <a:t>object. Oracle does not create the OS path.</a:t>
            </a:r>
            <a:endParaRPr sz="1300">
              <a:latin typeface="Times New Roman"/>
              <a:cs typeface="Times New Roman"/>
            </a:endParaRPr>
          </a:p>
          <a:p>
            <a:pPr marL="136525" marR="5080">
              <a:lnSpc>
                <a:spcPts val="1480"/>
              </a:lnSpc>
              <a:spcBef>
                <a:spcPts val="595"/>
              </a:spcBef>
            </a:pPr>
            <a:r>
              <a:rPr dirty="0" sz="1300">
                <a:latin typeface="Times New Roman"/>
                <a:cs typeface="Times New Roman"/>
              </a:rPr>
              <a:t>If you migrate the database to a different OS, then you may need to change the path value of  the </a:t>
            </a:r>
            <a:r>
              <a:rPr dirty="0" sz="1300">
                <a:latin typeface="Courier New"/>
                <a:cs typeface="Courier New"/>
              </a:rPr>
              <a:t>DIRECTORY</a:t>
            </a:r>
            <a:r>
              <a:rPr dirty="0" sz="1300" spc="-450">
                <a:latin typeface="Courier New"/>
                <a:cs typeface="Courier New"/>
              </a:rPr>
              <a:t> </a:t>
            </a:r>
            <a:r>
              <a:rPr dirty="0" sz="1300">
                <a:latin typeface="Times New Roman"/>
                <a:cs typeface="Times New Roman"/>
              </a:rPr>
              <a:t>object.</a:t>
            </a:r>
            <a:endParaRPr sz="1300">
              <a:latin typeface="Times New Roman"/>
              <a:cs typeface="Times New Roman"/>
            </a:endParaRPr>
          </a:p>
          <a:p>
            <a:pPr marL="136525" marR="78105">
              <a:lnSpc>
                <a:spcPct val="102899"/>
              </a:lnSpc>
              <a:spcBef>
                <a:spcPts val="325"/>
              </a:spcBef>
            </a:pPr>
            <a:r>
              <a:rPr dirty="0" sz="1300">
                <a:latin typeface="Times New Roman"/>
                <a:cs typeface="Times New Roman"/>
              </a:rPr>
              <a:t>The </a:t>
            </a:r>
            <a:r>
              <a:rPr dirty="0" sz="1300" spc="5">
                <a:latin typeface="Courier New"/>
                <a:cs typeface="Courier New"/>
              </a:rPr>
              <a:t>DIRECTORY </a:t>
            </a:r>
            <a:r>
              <a:rPr dirty="0" sz="1300">
                <a:latin typeface="Times New Roman"/>
                <a:cs typeface="Times New Roman"/>
              </a:rPr>
              <a:t>object information that you create by using the </a:t>
            </a:r>
            <a:r>
              <a:rPr dirty="0" sz="1300">
                <a:latin typeface="Courier New"/>
                <a:cs typeface="Courier New"/>
              </a:rPr>
              <a:t>CREATE DIRECTORY  </a:t>
            </a:r>
            <a:r>
              <a:rPr dirty="0" sz="1300">
                <a:latin typeface="Times New Roman"/>
                <a:cs typeface="Times New Roman"/>
              </a:rPr>
              <a:t>command</a:t>
            </a:r>
            <a:r>
              <a:rPr dirty="0" sz="1300" spc="15">
                <a:latin typeface="Times New Roman"/>
                <a:cs typeface="Times New Roman"/>
              </a:rPr>
              <a:t> </a:t>
            </a:r>
            <a:r>
              <a:rPr dirty="0" sz="1300">
                <a:latin typeface="Times New Roman"/>
                <a:cs typeface="Times New Roman"/>
              </a:rPr>
              <a:t>is</a:t>
            </a:r>
            <a:r>
              <a:rPr dirty="0" sz="1300" spc="20">
                <a:latin typeface="Times New Roman"/>
                <a:cs typeface="Times New Roman"/>
              </a:rPr>
              <a:t> </a:t>
            </a:r>
            <a:r>
              <a:rPr dirty="0" sz="1300">
                <a:latin typeface="Times New Roman"/>
                <a:cs typeface="Times New Roman"/>
              </a:rPr>
              <a:t>stored</a:t>
            </a:r>
            <a:r>
              <a:rPr dirty="0" sz="1300" spc="15">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DBA_DIRECTORIES</a:t>
            </a:r>
            <a:r>
              <a:rPr dirty="0" sz="1300" spc="-434">
                <a:latin typeface="Courier New"/>
                <a:cs typeface="Courier New"/>
              </a:rPr>
              <a:t> </a:t>
            </a:r>
            <a:r>
              <a:rPr dirty="0" sz="1300">
                <a:latin typeface="Times New Roman"/>
                <a:cs typeface="Times New Roman"/>
              </a:rPr>
              <a:t>and</a:t>
            </a:r>
            <a:r>
              <a:rPr dirty="0" sz="1300" spc="15">
                <a:latin typeface="Times New Roman"/>
                <a:cs typeface="Times New Roman"/>
              </a:rPr>
              <a:t> </a:t>
            </a:r>
            <a:r>
              <a:rPr dirty="0" sz="1300">
                <a:latin typeface="Courier New"/>
                <a:cs typeface="Courier New"/>
              </a:rPr>
              <a:t>ALL_DIRECTORIES</a:t>
            </a:r>
            <a:r>
              <a:rPr dirty="0" sz="1300" spc="-434">
                <a:latin typeface="Courier New"/>
                <a:cs typeface="Courier New"/>
              </a:rPr>
              <a:t> </a:t>
            </a:r>
            <a:r>
              <a:rPr dirty="0" sz="1300">
                <a:latin typeface="Times New Roman"/>
                <a:cs typeface="Times New Roman"/>
              </a:rPr>
              <a:t>data</a:t>
            </a:r>
            <a:r>
              <a:rPr dirty="0" sz="1300" spc="20">
                <a:latin typeface="Times New Roman"/>
                <a:cs typeface="Times New Roman"/>
              </a:rPr>
              <a:t> </a:t>
            </a:r>
            <a:r>
              <a:rPr dirty="0" sz="1300">
                <a:latin typeface="Times New Roman"/>
                <a:cs typeface="Times New Roman"/>
              </a:rPr>
              <a:t>dictionary  </a:t>
            </a:r>
            <a:r>
              <a:rPr dirty="0" sz="1300" spc="-5">
                <a:latin typeface="Times New Roman"/>
                <a:cs typeface="Times New Roman"/>
              </a:rPr>
              <a:t>views.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6314"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3</a:t>
            </a:r>
            <a:endParaRPr baseline="-20833"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71648" y="855980"/>
            <a:ext cx="2187575"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Managing</a:t>
            </a:r>
            <a:r>
              <a:rPr dirty="0" sz="2000" spc="-45" b="1">
                <a:latin typeface="Arial"/>
                <a:cs typeface="Arial"/>
              </a:rPr>
              <a:t> </a:t>
            </a:r>
            <a:r>
              <a:rPr dirty="0" sz="2000" spc="-10" b="1">
                <a:latin typeface="Courier New"/>
                <a:cs typeface="Courier New"/>
              </a:rPr>
              <a:t>BFILE</a:t>
            </a:r>
            <a:r>
              <a:rPr dirty="0" sz="2000" spc="-10" b="1">
                <a:latin typeface="Arial"/>
                <a:cs typeface="Arial"/>
              </a:rPr>
              <a:t>s</a:t>
            </a:r>
            <a:endParaRPr sz="2000">
              <a:latin typeface="Arial"/>
              <a:cs typeface="Arial"/>
            </a:endParaRPr>
          </a:p>
        </p:txBody>
      </p:sp>
      <p:sp>
        <p:nvSpPr>
          <p:cNvPr id="7" name="object 7"/>
          <p:cNvSpPr txBox="1"/>
          <p:nvPr/>
        </p:nvSpPr>
        <p:spPr>
          <a:xfrm>
            <a:off x="1228398" y="1745524"/>
            <a:ext cx="5261610" cy="3267075"/>
          </a:xfrm>
          <a:prstGeom prst="rect">
            <a:avLst/>
          </a:prstGeom>
        </p:spPr>
        <p:txBody>
          <a:bodyPr wrap="square" lIns="0" tIns="62865" rIns="0" bIns="0" rtlCol="0" vert="horz">
            <a:spAutoFit/>
          </a:bodyPr>
          <a:lstStyle/>
          <a:p>
            <a:pPr marL="12700">
              <a:lnSpc>
                <a:spcPct val="100000"/>
              </a:lnSpc>
              <a:spcBef>
                <a:spcPts val="495"/>
              </a:spcBef>
            </a:pPr>
            <a:r>
              <a:rPr dirty="0" sz="1550" spc="10" b="1">
                <a:latin typeface="Arial"/>
                <a:cs typeface="Arial"/>
              </a:rPr>
              <a:t>The </a:t>
            </a:r>
            <a:r>
              <a:rPr dirty="0" sz="1550" spc="15" b="1">
                <a:latin typeface="Arial"/>
                <a:cs typeface="Arial"/>
              </a:rPr>
              <a:t>DBA </a:t>
            </a:r>
            <a:r>
              <a:rPr dirty="0" sz="1550" spc="10" b="1">
                <a:latin typeface="Arial"/>
                <a:cs typeface="Arial"/>
              </a:rPr>
              <a:t>or the system</a:t>
            </a:r>
            <a:r>
              <a:rPr dirty="0" sz="1550" spc="-30" b="1">
                <a:latin typeface="Arial"/>
                <a:cs typeface="Arial"/>
              </a:rPr>
              <a:t> </a:t>
            </a:r>
            <a:r>
              <a:rPr dirty="0" sz="1550" spc="10" b="1">
                <a:latin typeface="Arial"/>
                <a:cs typeface="Arial"/>
              </a:rPr>
              <a:t>administrator:</a:t>
            </a:r>
            <a:endParaRPr sz="1550">
              <a:latin typeface="Arial"/>
              <a:cs typeface="Arial"/>
            </a:endParaRPr>
          </a:p>
          <a:p>
            <a:pPr marL="421005" indent="-327660">
              <a:lnSpc>
                <a:spcPct val="100000"/>
              </a:lnSpc>
              <a:spcBef>
                <a:spcPts val="405"/>
              </a:spcBef>
              <a:buAutoNum type="arabicPeriod"/>
              <a:tabLst>
                <a:tab pos="421005" algn="l"/>
                <a:tab pos="421640" algn="l"/>
              </a:tabLst>
            </a:pPr>
            <a:r>
              <a:rPr dirty="0" sz="1550" spc="10" b="1">
                <a:latin typeface="Arial"/>
                <a:cs typeface="Arial"/>
              </a:rPr>
              <a:t>Creates an </a:t>
            </a:r>
            <a:r>
              <a:rPr dirty="0" sz="1550" spc="15" b="1">
                <a:latin typeface="Arial"/>
                <a:cs typeface="Arial"/>
              </a:rPr>
              <a:t>OS </a:t>
            </a:r>
            <a:r>
              <a:rPr dirty="0" sz="1550" spc="10" b="1">
                <a:latin typeface="Arial"/>
                <a:cs typeface="Arial"/>
              </a:rPr>
              <a:t>directory and supplies</a:t>
            </a:r>
            <a:r>
              <a:rPr dirty="0" sz="1550" spc="-30" b="1">
                <a:latin typeface="Arial"/>
                <a:cs typeface="Arial"/>
              </a:rPr>
              <a:t> </a:t>
            </a:r>
            <a:r>
              <a:rPr dirty="0" sz="1550" spc="5" b="1">
                <a:latin typeface="Arial"/>
                <a:cs typeface="Arial"/>
              </a:rPr>
              <a:t>files</a:t>
            </a:r>
            <a:endParaRPr sz="1550">
              <a:latin typeface="Arial"/>
              <a:cs typeface="Arial"/>
            </a:endParaRPr>
          </a:p>
          <a:p>
            <a:pPr marL="421005" indent="-327660">
              <a:lnSpc>
                <a:spcPct val="100000"/>
              </a:lnSpc>
              <a:spcBef>
                <a:spcPts val="285"/>
              </a:spcBef>
              <a:buAutoNum type="arabicPeriod"/>
              <a:tabLst>
                <a:tab pos="421005" algn="l"/>
                <a:tab pos="421640" algn="l"/>
              </a:tabLst>
            </a:pPr>
            <a:r>
              <a:rPr dirty="0" sz="1550" spc="10" b="1">
                <a:latin typeface="Arial"/>
                <a:cs typeface="Arial"/>
              </a:rPr>
              <a:t>Creates a </a:t>
            </a:r>
            <a:r>
              <a:rPr dirty="0" sz="1550" spc="10" b="1">
                <a:latin typeface="Courier New"/>
                <a:cs typeface="Courier New"/>
              </a:rPr>
              <a:t>DIRECTORY</a:t>
            </a:r>
            <a:r>
              <a:rPr dirty="0" sz="1550" spc="-520" b="1">
                <a:latin typeface="Courier New"/>
                <a:cs typeface="Courier New"/>
              </a:rPr>
              <a:t> </a:t>
            </a:r>
            <a:r>
              <a:rPr dirty="0" sz="1550" spc="10" b="1">
                <a:latin typeface="Arial"/>
                <a:cs typeface="Arial"/>
              </a:rPr>
              <a:t>object </a:t>
            </a:r>
            <a:r>
              <a:rPr dirty="0" sz="1550" spc="5" b="1">
                <a:latin typeface="Arial"/>
                <a:cs typeface="Arial"/>
              </a:rPr>
              <a:t>in </a:t>
            </a:r>
            <a:r>
              <a:rPr dirty="0" sz="1550" spc="10" b="1">
                <a:latin typeface="Arial"/>
                <a:cs typeface="Arial"/>
              </a:rPr>
              <a:t>the database</a:t>
            </a:r>
            <a:endParaRPr sz="1550">
              <a:latin typeface="Arial"/>
              <a:cs typeface="Arial"/>
            </a:endParaRPr>
          </a:p>
          <a:p>
            <a:pPr marL="421005" indent="-327660">
              <a:lnSpc>
                <a:spcPct val="100000"/>
              </a:lnSpc>
              <a:spcBef>
                <a:spcPts val="405"/>
              </a:spcBef>
              <a:buAutoNum type="arabicPeriod"/>
              <a:tabLst>
                <a:tab pos="421005" algn="l"/>
                <a:tab pos="421640" algn="l"/>
              </a:tabLst>
            </a:pPr>
            <a:r>
              <a:rPr dirty="0" sz="1550" spc="10" b="1">
                <a:latin typeface="Arial"/>
                <a:cs typeface="Arial"/>
              </a:rPr>
              <a:t>Grants the </a:t>
            </a:r>
            <a:r>
              <a:rPr dirty="0" sz="1550" spc="10" b="1">
                <a:latin typeface="Courier New"/>
                <a:cs typeface="Courier New"/>
              </a:rPr>
              <a:t>READ</a:t>
            </a:r>
            <a:r>
              <a:rPr dirty="0" sz="1550" spc="-545" b="1">
                <a:latin typeface="Courier New"/>
                <a:cs typeface="Courier New"/>
              </a:rPr>
              <a:t> </a:t>
            </a:r>
            <a:r>
              <a:rPr dirty="0" sz="1550" spc="10" b="1">
                <a:latin typeface="Arial"/>
                <a:cs typeface="Arial"/>
              </a:rPr>
              <a:t>privilege on the </a:t>
            </a:r>
            <a:r>
              <a:rPr dirty="0" sz="1550" spc="10" b="1">
                <a:latin typeface="Courier New"/>
                <a:cs typeface="Courier New"/>
              </a:rPr>
              <a:t>DIRECTORY</a:t>
            </a:r>
            <a:endParaRPr sz="1550">
              <a:latin typeface="Courier New"/>
              <a:cs typeface="Courier New"/>
            </a:endParaRPr>
          </a:p>
          <a:p>
            <a:pPr marL="421005">
              <a:lnSpc>
                <a:spcPct val="100000"/>
              </a:lnSpc>
              <a:spcBef>
                <a:spcPts val="135"/>
              </a:spcBef>
            </a:pPr>
            <a:r>
              <a:rPr dirty="0" sz="1550" spc="10" b="1">
                <a:latin typeface="Arial"/>
                <a:cs typeface="Arial"/>
              </a:rPr>
              <a:t>object to appropriate database</a:t>
            </a:r>
            <a:r>
              <a:rPr dirty="0" sz="1550" b="1">
                <a:latin typeface="Arial"/>
                <a:cs typeface="Arial"/>
              </a:rPr>
              <a:t> </a:t>
            </a:r>
            <a:r>
              <a:rPr dirty="0" sz="1550" spc="10" b="1">
                <a:latin typeface="Arial"/>
                <a:cs typeface="Arial"/>
              </a:rPr>
              <a:t>users</a:t>
            </a:r>
            <a:endParaRPr sz="1550">
              <a:latin typeface="Arial"/>
              <a:cs typeface="Arial"/>
            </a:endParaRPr>
          </a:p>
          <a:p>
            <a:pPr marL="12700">
              <a:lnSpc>
                <a:spcPct val="100000"/>
              </a:lnSpc>
              <a:spcBef>
                <a:spcPts val="405"/>
              </a:spcBef>
            </a:pPr>
            <a:r>
              <a:rPr dirty="0" sz="1550" spc="10" b="1">
                <a:latin typeface="Arial"/>
                <a:cs typeface="Arial"/>
              </a:rPr>
              <a:t>The developer or the</a:t>
            </a:r>
            <a:r>
              <a:rPr dirty="0" sz="1550" spc="5" b="1">
                <a:latin typeface="Arial"/>
                <a:cs typeface="Arial"/>
              </a:rPr>
              <a:t> </a:t>
            </a:r>
            <a:r>
              <a:rPr dirty="0" sz="1550" spc="10" b="1">
                <a:latin typeface="Arial"/>
                <a:cs typeface="Arial"/>
              </a:rPr>
              <a:t>user:</a:t>
            </a:r>
            <a:endParaRPr sz="1550">
              <a:latin typeface="Arial"/>
              <a:cs typeface="Arial"/>
            </a:endParaRPr>
          </a:p>
          <a:p>
            <a:pPr marL="421005" indent="-327660">
              <a:lnSpc>
                <a:spcPts val="1814"/>
              </a:lnSpc>
              <a:spcBef>
                <a:spcPts val="400"/>
              </a:spcBef>
              <a:buAutoNum type="arabicPeriod" startAt="4"/>
              <a:tabLst>
                <a:tab pos="420370" algn="l"/>
                <a:tab pos="421640" algn="l"/>
              </a:tabLst>
            </a:pPr>
            <a:r>
              <a:rPr dirty="0" sz="1550" spc="10" b="1">
                <a:latin typeface="Arial"/>
                <a:cs typeface="Arial"/>
              </a:rPr>
              <a:t>Creates an Oracle table with a column defined as</a:t>
            </a:r>
            <a:r>
              <a:rPr dirty="0" sz="1550" spc="-55" b="1">
                <a:latin typeface="Arial"/>
                <a:cs typeface="Arial"/>
              </a:rPr>
              <a:t> </a:t>
            </a:r>
            <a:r>
              <a:rPr dirty="0" sz="1550" spc="10" b="1">
                <a:latin typeface="Arial"/>
                <a:cs typeface="Arial"/>
              </a:rPr>
              <a:t>a</a:t>
            </a:r>
            <a:endParaRPr sz="1550">
              <a:latin typeface="Arial"/>
              <a:cs typeface="Arial"/>
            </a:endParaRPr>
          </a:p>
          <a:p>
            <a:pPr marL="420370">
              <a:lnSpc>
                <a:spcPts val="1814"/>
              </a:lnSpc>
            </a:pPr>
            <a:r>
              <a:rPr dirty="0" sz="1550" spc="10" b="1">
                <a:latin typeface="Courier New"/>
                <a:cs typeface="Courier New"/>
              </a:rPr>
              <a:t>BFILE</a:t>
            </a:r>
            <a:r>
              <a:rPr dirty="0" sz="1550" spc="-495" b="1">
                <a:latin typeface="Courier New"/>
                <a:cs typeface="Courier New"/>
              </a:rPr>
              <a:t> </a:t>
            </a:r>
            <a:r>
              <a:rPr dirty="0" sz="1550" spc="10" b="1">
                <a:latin typeface="Arial"/>
                <a:cs typeface="Arial"/>
              </a:rPr>
              <a:t>data type</a:t>
            </a:r>
            <a:endParaRPr sz="1550">
              <a:latin typeface="Arial"/>
              <a:cs typeface="Arial"/>
            </a:endParaRPr>
          </a:p>
          <a:p>
            <a:pPr marL="420370" indent="-327025">
              <a:lnSpc>
                <a:spcPct val="100000"/>
              </a:lnSpc>
              <a:spcBef>
                <a:spcPts val="400"/>
              </a:spcBef>
              <a:buAutoNum type="arabicPeriod" startAt="5"/>
              <a:tabLst>
                <a:tab pos="420370" algn="l"/>
                <a:tab pos="421005" algn="l"/>
              </a:tabLst>
            </a:pPr>
            <a:r>
              <a:rPr dirty="0" sz="1550" spc="10" b="1">
                <a:latin typeface="Arial"/>
                <a:cs typeface="Arial"/>
              </a:rPr>
              <a:t>Inserts rows into the table using the</a:t>
            </a:r>
            <a:r>
              <a:rPr dirty="0" sz="1550" spc="-30" b="1">
                <a:latin typeface="Arial"/>
                <a:cs typeface="Arial"/>
              </a:rPr>
              <a:t> </a:t>
            </a:r>
            <a:r>
              <a:rPr dirty="0" sz="1550" spc="10" b="1">
                <a:latin typeface="Courier New"/>
                <a:cs typeface="Courier New"/>
              </a:rPr>
              <a:t>BFILENAME</a:t>
            </a:r>
            <a:endParaRPr sz="1550">
              <a:latin typeface="Courier New"/>
              <a:cs typeface="Courier New"/>
            </a:endParaRPr>
          </a:p>
          <a:p>
            <a:pPr marL="420370">
              <a:lnSpc>
                <a:spcPct val="100000"/>
              </a:lnSpc>
              <a:spcBef>
                <a:spcPts val="25"/>
              </a:spcBef>
            </a:pPr>
            <a:r>
              <a:rPr dirty="0" sz="1550" spc="10" b="1">
                <a:latin typeface="Arial"/>
                <a:cs typeface="Arial"/>
              </a:rPr>
              <a:t>function to populate the </a:t>
            </a:r>
            <a:r>
              <a:rPr dirty="0" sz="1550" spc="10" b="1">
                <a:latin typeface="Courier New"/>
                <a:cs typeface="Courier New"/>
              </a:rPr>
              <a:t>BFILE</a:t>
            </a:r>
            <a:r>
              <a:rPr dirty="0" sz="1550" spc="-505" b="1">
                <a:latin typeface="Courier New"/>
                <a:cs typeface="Courier New"/>
              </a:rPr>
              <a:t> </a:t>
            </a:r>
            <a:r>
              <a:rPr dirty="0" sz="1550" spc="10" b="1">
                <a:latin typeface="Arial"/>
                <a:cs typeface="Arial"/>
              </a:rPr>
              <a:t>column</a:t>
            </a:r>
            <a:endParaRPr sz="1550">
              <a:latin typeface="Arial"/>
              <a:cs typeface="Arial"/>
            </a:endParaRPr>
          </a:p>
          <a:p>
            <a:pPr marL="420370" marR="352425" indent="-327025">
              <a:lnSpc>
                <a:spcPts val="1780"/>
              </a:lnSpc>
              <a:spcBef>
                <a:spcPts val="645"/>
              </a:spcBef>
              <a:buAutoNum type="arabicPeriod" startAt="6"/>
              <a:tabLst>
                <a:tab pos="420370" algn="l"/>
                <a:tab pos="421005" algn="l"/>
              </a:tabLst>
            </a:pPr>
            <a:r>
              <a:rPr dirty="0" sz="1550" spc="10" b="1">
                <a:latin typeface="Arial"/>
                <a:cs typeface="Arial"/>
              </a:rPr>
              <a:t>Writes a PL/SQL subprogram that declares and  </a:t>
            </a:r>
            <a:r>
              <a:rPr dirty="0" sz="1550" spc="5" b="1">
                <a:latin typeface="Arial"/>
                <a:cs typeface="Arial"/>
              </a:rPr>
              <a:t>initializes </a:t>
            </a:r>
            <a:r>
              <a:rPr dirty="0" sz="1550" spc="10" b="1">
                <a:latin typeface="Arial"/>
                <a:cs typeface="Arial"/>
              </a:rPr>
              <a:t>a </a:t>
            </a:r>
            <a:r>
              <a:rPr dirty="0" sz="1550" spc="10" b="1">
                <a:latin typeface="Courier New"/>
                <a:cs typeface="Courier New"/>
              </a:rPr>
              <a:t>LOB</a:t>
            </a:r>
            <a:r>
              <a:rPr dirty="0" sz="1550" spc="-490" b="1">
                <a:latin typeface="Courier New"/>
                <a:cs typeface="Courier New"/>
              </a:rPr>
              <a:t> </a:t>
            </a:r>
            <a:r>
              <a:rPr dirty="0" sz="1550" spc="5" b="1">
                <a:latin typeface="Arial"/>
                <a:cs typeface="Arial"/>
              </a:rPr>
              <a:t>locator, </a:t>
            </a:r>
            <a:r>
              <a:rPr dirty="0" sz="1550" spc="10" b="1">
                <a:latin typeface="Arial"/>
                <a:cs typeface="Arial"/>
              </a:rPr>
              <a:t>and reads </a:t>
            </a:r>
            <a:r>
              <a:rPr dirty="0" sz="1550" spc="10" b="1">
                <a:latin typeface="Courier New"/>
                <a:cs typeface="Courier New"/>
              </a:rPr>
              <a:t>BFILE</a:t>
            </a:r>
            <a:endParaRPr sz="1550">
              <a:latin typeface="Courier New"/>
              <a:cs typeface="Courier New"/>
            </a:endParaRPr>
          </a:p>
        </p:txBody>
      </p:sp>
      <p:sp>
        <p:nvSpPr>
          <p:cNvPr id="8" name="object 8"/>
          <p:cNvSpPr txBox="1"/>
          <p:nvPr/>
        </p:nvSpPr>
        <p:spPr>
          <a:xfrm>
            <a:off x="707390" y="5593029"/>
            <a:ext cx="6268085" cy="380365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How to Manage</a:t>
            </a:r>
            <a:r>
              <a:rPr dirty="0" sz="1300" spc="5" b="1">
                <a:latin typeface="Arial"/>
                <a:cs typeface="Arial"/>
              </a:rPr>
              <a:t> </a:t>
            </a:r>
            <a:r>
              <a:rPr dirty="0" sz="1300" b="1">
                <a:latin typeface="Courier New"/>
                <a:cs typeface="Courier New"/>
              </a:rPr>
              <a:t>BFILE</a:t>
            </a:r>
            <a:r>
              <a:rPr dirty="0" sz="1300" b="1">
                <a:latin typeface="Arial"/>
                <a:cs typeface="Arial"/>
              </a:rPr>
              <a:t>s</a:t>
            </a:r>
            <a:endParaRPr sz="1300">
              <a:latin typeface="Arial"/>
              <a:cs typeface="Arial"/>
            </a:endParaRPr>
          </a:p>
          <a:p>
            <a:pPr algn="just" marL="136525" marR="20320">
              <a:lnSpc>
                <a:spcPct val="105800"/>
              </a:lnSpc>
              <a:spcBef>
                <a:spcPts val="310"/>
              </a:spcBef>
            </a:pPr>
            <a:r>
              <a:rPr dirty="0" sz="1300">
                <a:latin typeface="Times New Roman"/>
                <a:cs typeface="Times New Roman"/>
              </a:rPr>
              <a:t>Managing </a:t>
            </a:r>
            <a:r>
              <a:rPr dirty="0" sz="1300">
                <a:latin typeface="Courier New"/>
                <a:cs typeface="Courier New"/>
              </a:rPr>
              <a:t>BFILE</a:t>
            </a:r>
            <a:r>
              <a:rPr dirty="0" sz="1300">
                <a:latin typeface="Times New Roman"/>
                <a:cs typeface="Times New Roman"/>
              </a:rPr>
              <a:t>s requires cooperation between the database administrator and the system  administrator and then between the developer and the </a:t>
            </a:r>
            <a:r>
              <a:rPr dirty="0" sz="1300" spc="-5">
                <a:latin typeface="Times New Roman"/>
                <a:cs typeface="Times New Roman"/>
              </a:rPr>
              <a:t>user </a:t>
            </a:r>
            <a:r>
              <a:rPr dirty="0" sz="1300">
                <a:latin typeface="Times New Roman"/>
                <a:cs typeface="Times New Roman"/>
              </a:rPr>
              <a:t>of the</a:t>
            </a:r>
            <a:r>
              <a:rPr dirty="0" sz="1300" spc="75">
                <a:latin typeface="Times New Roman"/>
                <a:cs typeface="Times New Roman"/>
              </a:rPr>
              <a:t> </a:t>
            </a:r>
            <a:r>
              <a:rPr dirty="0" sz="1300">
                <a:latin typeface="Times New Roman"/>
                <a:cs typeface="Times New Roman"/>
              </a:rPr>
              <a:t>files.</a:t>
            </a:r>
            <a:endParaRPr sz="1300">
              <a:latin typeface="Times New Roman"/>
              <a:cs typeface="Times New Roman"/>
            </a:endParaRPr>
          </a:p>
          <a:p>
            <a:pPr algn="just" marL="136525">
              <a:lnSpc>
                <a:spcPct val="100000"/>
              </a:lnSpc>
              <a:spcBef>
                <a:spcPts val="395"/>
              </a:spcBef>
            </a:pPr>
            <a:r>
              <a:rPr dirty="0" sz="1300">
                <a:latin typeface="Times New Roman"/>
                <a:cs typeface="Times New Roman"/>
              </a:rPr>
              <a:t>The database </a:t>
            </a:r>
            <a:r>
              <a:rPr dirty="0" sz="1300" spc="-5">
                <a:latin typeface="Times New Roman"/>
                <a:cs typeface="Times New Roman"/>
              </a:rPr>
              <a:t>or </a:t>
            </a:r>
            <a:r>
              <a:rPr dirty="0" sz="1300">
                <a:latin typeface="Times New Roman"/>
                <a:cs typeface="Times New Roman"/>
              </a:rPr>
              <a:t>system administrator should perform the following privileged</a:t>
            </a:r>
            <a:r>
              <a:rPr dirty="0" sz="1300" spc="80">
                <a:latin typeface="Times New Roman"/>
                <a:cs typeface="Times New Roman"/>
              </a:rPr>
              <a:t> </a:t>
            </a:r>
            <a:r>
              <a:rPr dirty="0" sz="1300">
                <a:latin typeface="Times New Roman"/>
                <a:cs typeface="Times New Roman"/>
              </a:rPr>
              <a:t>tasks:</a:t>
            </a:r>
            <a:endParaRPr sz="1300">
              <a:latin typeface="Times New Roman"/>
              <a:cs typeface="Times New Roman"/>
            </a:endParaRPr>
          </a:p>
          <a:p>
            <a:pPr algn="just" marL="509905" marR="5080" indent="-248920">
              <a:lnSpc>
                <a:spcPct val="100000"/>
              </a:lnSpc>
              <a:spcBef>
                <a:spcPts val="5"/>
              </a:spcBef>
              <a:buAutoNum type="arabicPeriod"/>
              <a:tabLst>
                <a:tab pos="510540" algn="l"/>
              </a:tabLst>
            </a:pPr>
            <a:r>
              <a:rPr dirty="0" sz="1300">
                <a:latin typeface="Times New Roman"/>
                <a:cs typeface="Times New Roman"/>
              </a:rPr>
              <a:t>Create the operating system (OS) directory (as an Oracle user), and </a:t>
            </a:r>
            <a:r>
              <a:rPr dirty="0" sz="1300" spc="-5">
                <a:latin typeface="Times New Roman"/>
                <a:cs typeface="Times New Roman"/>
              </a:rPr>
              <a:t>set permissions so  </a:t>
            </a:r>
            <a:r>
              <a:rPr dirty="0" sz="1300">
                <a:latin typeface="Times New Roman"/>
                <a:cs typeface="Times New Roman"/>
              </a:rPr>
              <a:t>that the Oracle server can read the contents of the OS directory. Load files into the OS  directory.</a:t>
            </a:r>
            <a:endParaRPr sz="1300">
              <a:latin typeface="Times New Roman"/>
              <a:cs typeface="Times New Roman"/>
            </a:endParaRPr>
          </a:p>
          <a:p>
            <a:pPr algn="just" marL="509905" indent="-248920">
              <a:lnSpc>
                <a:spcPts val="1495"/>
              </a:lnSpc>
              <a:buAutoNum type="arabicPeriod"/>
              <a:tabLst>
                <a:tab pos="510540" algn="l"/>
              </a:tabLst>
            </a:pPr>
            <a:r>
              <a:rPr dirty="0" sz="1300">
                <a:latin typeface="Times New Roman"/>
                <a:cs typeface="Times New Roman"/>
              </a:rPr>
              <a:t>Create a database </a:t>
            </a:r>
            <a:r>
              <a:rPr dirty="0" sz="1300">
                <a:latin typeface="Courier New"/>
                <a:cs typeface="Courier New"/>
              </a:rPr>
              <a:t>DIRECTORY</a:t>
            </a:r>
            <a:r>
              <a:rPr dirty="0" sz="1300" spc="-390">
                <a:latin typeface="Courier New"/>
                <a:cs typeface="Courier New"/>
              </a:rPr>
              <a:t> </a:t>
            </a:r>
            <a:r>
              <a:rPr dirty="0" sz="1300">
                <a:latin typeface="Times New Roman"/>
                <a:cs typeface="Times New Roman"/>
              </a:rPr>
              <a:t>object that references the OS directory.</a:t>
            </a:r>
            <a:endParaRPr sz="1300">
              <a:latin typeface="Times New Roman"/>
              <a:cs typeface="Times New Roman"/>
            </a:endParaRPr>
          </a:p>
          <a:p>
            <a:pPr algn="just" marL="509905" indent="-248920">
              <a:lnSpc>
                <a:spcPct val="100000"/>
              </a:lnSpc>
              <a:buAutoNum type="arabicPeriod"/>
              <a:tabLst>
                <a:tab pos="510540" algn="l"/>
              </a:tabLst>
            </a:pPr>
            <a:r>
              <a:rPr dirty="0" sz="1300">
                <a:latin typeface="Times New Roman"/>
                <a:cs typeface="Times New Roman"/>
              </a:rPr>
              <a:t>Grant</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READ</a:t>
            </a:r>
            <a:r>
              <a:rPr dirty="0" sz="1300" spc="-445">
                <a:latin typeface="Courier New"/>
                <a:cs typeface="Courier New"/>
              </a:rPr>
              <a:t> </a:t>
            </a:r>
            <a:r>
              <a:rPr dirty="0" sz="1300">
                <a:latin typeface="Times New Roman"/>
                <a:cs typeface="Times New Roman"/>
              </a:rPr>
              <a:t>privilege</a:t>
            </a:r>
            <a:r>
              <a:rPr dirty="0" sz="1300" spc="10">
                <a:latin typeface="Times New Roman"/>
                <a:cs typeface="Times New Roman"/>
              </a:rPr>
              <a:t> </a:t>
            </a:r>
            <a:r>
              <a:rPr dirty="0" sz="1300">
                <a:latin typeface="Times New Roman"/>
                <a:cs typeface="Times New Roman"/>
              </a:rPr>
              <a:t>on</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database</a:t>
            </a:r>
            <a:r>
              <a:rPr dirty="0" sz="1300" spc="10">
                <a:latin typeface="Times New Roman"/>
                <a:cs typeface="Times New Roman"/>
              </a:rPr>
              <a:t> </a:t>
            </a:r>
            <a:r>
              <a:rPr dirty="0" sz="1300">
                <a:latin typeface="Courier New"/>
                <a:cs typeface="Courier New"/>
              </a:rPr>
              <a:t>DIRECTORY</a:t>
            </a:r>
            <a:r>
              <a:rPr dirty="0" sz="1300" spc="-445">
                <a:latin typeface="Courier New"/>
                <a:cs typeface="Courier New"/>
              </a:rPr>
              <a:t> </a:t>
            </a:r>
            <a:r>
              <a:rPr dirty="0" sz="1300">
                <a:latin typeface="Times New Roman"/>
                <a:cs typeface="Times New Roman"/>
              </a:rPr>
              <a:t>object</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database</a:t>
            </a:r>
            <a:r>
              <a:rPr dirty="0" sz="1300" spc="10">
                <a:latin typeface="Times New Roman"/>
                <a:cs typeface="Times New Roman"/>
              </a:rPr>
              <a:t> </a:t>
            </a:r>
            <a:r>
              <a:rPr dirty="0" sz="1300">
                <a:latin typeface="Times New Roman"/>
                <a:cs typeface="Times New Roman"/>
              </a:rPr>
              <a:t>users</a:t>
            </a:r>
            <a:endParaRPr sz="1300">
              <a:latin typeface="Times New Roman"/>
              <a:cs typeface="Times New Roman"/>
            </a:endParaRPr>
          </a:p>
          <a:p>
            <a:pPr algn="just" marL="509905">
              <a:lnSpc>
                <a:spcPct val="100000"/>
              </a:lnSpc>
              <a:spcBef>
                <a:spcPts val="95"/>
              </a:spcBef>
            </a:pPr>
            <a:r>
              <a:rPr dirty="0" sz="1300">
                <a:latin typeface="Times New Roman"/>
                <a:cs typeface="Times New Roman"/>
              </a:rPr>
              <a:t>requiring access to</a:t>
            </a:r>
            <a:r>
              <a:rPr dirty="0" sz="1300" spc="10">
                <a:latin typeface="Times New Roman"/>
                <a:cs typeface="Times New Roman"/>
              </a:rPr>
              <a:t> </a:t>
            </a:r>
            <a:r>
              <a:rPr dirty="0" sz="1300">
                <a:latin typeface="Times New Roman"/>
                <a:cs typeface="Times New Roman"/>
              </a:rPr>
              <a:t>it.</a:t>
            </a:r>
            <a:endParaRPr sz="1300">
              <a:latin typeface="Times New Roman"/>
              <a:cs typeface="Times New Roman"/>
            </a:endParaRPr>
          </a:p>
          <a:p>
            <a:pPr algn="just" marL="136525">
              <a:lnSpc>
                <a:spcPts val="1520"/>
              </a:lnSpc>
              <a:spcBef>
                <a:spcPts val="400"/>
              </a:spcBef>
            </a:pPr>
            <a:r>
              <a:rPr dirty="0" sz="1300">
                <a:latin typeface="Times New Roman"/>
                <a:cs typeface="Times New Roman"/>
              </a:rPr>
              <a:t>The designer, application developer, or </a:t>
            </a:r>
            <a:r>
              <a:rPr dirty="0" sz="1300" spc="-5">
                <a:latin typeface="Times New Roman"/>
                <a:cs typeface="Times New Roman"/>
              </a:rPr>
              <a:t>user should </a:t>
            </a:r>
            <a:r>
              <a:rPr dirty="0" sz="1300">
                <a:latin typeface="Times New Roman"/>
                <a:cs typeface="Times New Roman"/>
              </a:rPr>
              <a:t>perform the following</a:t>
            </a:r>
            <a:r>
              <a:rPr dirty="0" sz="1300" spc="70">
                <a:latin typeface="Times New Roman"/>
                <a:cs typeface="Times New Roman"/>
              </a:rPr>
              <a:t> </a:t>
            </a:r>
            <a:r>
              <a:rPr dirty="0" sz="1300">
                <a:latin typeface="Times New Roman"/>
                <a:cs typeface="Times New Roman"/>
              </a:rPr>
              <a:t>tasks:</a:t>
            </a:r>
            <a:endParaRPr sz="1300">
              <a:latin typeface="Times New Roman"/>
              <a:cs typeface="Times New Roman"/>
            </a:endParaRPr>
          </a:p>
          <a:p>
            <a:pPr algn="just" marL="509905" indent="-248920">
              <a:lnSpc>
                <a:spcPts val="1520"/>
              </a:lnSpc>
              <a:buAutoNum type="arabicPeriod" startAt="4"/>
              <a:tabLst>
                <a:tab pos="510540" algn="l"/>
              </a:tabLst>
            </a:pPr>
            <a:r>
              <a:rPr dirty="0" sz="1300">
                <a:latin typeface="Times New Roman"/>
                <a:cs typeface="Times New Roman"/>
              </a:rPr>
              <a:t>Create a database table containing a column defined as the </a:t>
            </a:r>
            <a:r>
              <a:rPr dirty="0" sz="1300">
                <a:latin typeface="Courier New"/>
                <a:cs typeface="Courier New"/>
              </a:rPr>
              <a:t>BFILE</a:t>
            </a:r>
            <a:r>
              <a:rPr dirty="0" sz="1300" spc="-350">
                <a:latin typeface="Courier New"/>
                <a:cs typeface="Courier New"/>
              </a:rPr>
              <a:t> </a:t>
            </a:r>
            <a:r>
              <a:rPr dirty="0" sz="1300">
                <a:latin typeface="Times New Roman"/>
                <a:cs typeface="Times New Roman"/>
              </a:rPr>
              <a:t>data type.</a:t>
            </a:r>
            <a:endParaRPr sz="1300">
              <a:latin typeface="Times New Roman"/>
              <a:cs typeface="Times New Roman"/>
            </a:endParaRPr>
          </a:p>
          <a:p>
            <a:pPr algn="just" marL="509905" indent="-248920">
              <a:lnSpc>
                <a:spcPct val="100000"/>
              </a:lnSpc>
              <a:buAutoNum type="arabicPeriod" startAt="4"/>
              <a:tabLst>
                <a:tab pos="510540" algn="l"/>
              </a:tabLst>
            </a:pPr>
            <a:r>
              <a:rPr dirty="0" sz="1300">
                <a:latin typeface="Times New Roman"/>
                <a:cs typeface="Times New Roman"/>
              </a:rPr>
              <a:t>Insert rows into the table using </a:t>
            </a:r>
            <a:r>
              <a:rPr dirty="0" sz="1300" spc="-5">
                <a:latin typeface="Times New Roman"/>
                <a:cs typeface="Times New Roman"/>
              </a:rPr>
              <a:t>the </a:t>
            </a:r>
            <a:r>
              <a:rPr dirty="0" sz="1300">
                <a:latin typeface="Courier New"/>
                <a:cs typeface="Courier New"/>
              </a:rPr>
              <a:t>BFILENAME</a:t>
            </a:r>
            <a:r>
              <a:rPr dirty="0" sz="1300" spc="-370">
                <a:latin typeface="Courier New"/>
                <a:cs typeface="Courier New"/>
              </a:rPr>
              <a:t> </a:t>
            </a:r>
            <a:r>
              <a:rPr dirty="0" sz="1300">
                <a:latin typeface="Times New Roman"/>
                <a:cs typeface="Times New Roman"/>
              </a:rPr>
              <a:t>function to populate the </a:t>
            </a:r>
            <a:r>
              <a:rPr dirty="0" sz="1300" spc="5">
                <a:latin typeface="Courier New"/>
                <a:cs typeface="Courier New"/>
              </a:rPr>
              <a:t>BFILE</a:t>
            </a:r>
            <a:endParaRPr sz="1300">
              <a:latin typeface="Courier New"/>
              <a:cs typeface="Courier New"/>
            </a:endParaRPr>
          </a:p>
          <a:p>
            <a:pPr algn="just" marL="509905">
              <a:lnSpc>
                <a:spcPct val="100000"/>
              </a:lnSpc>
              <a:spcBef>
                <a:spcPts val="5"/>
              </a:spcBef>
            </a:pPr>
            <a:r>
              <a:rPr dirty="0" sz="1300">
                <a:latin typeface="Times New Roman"/>
                <a:cs typeface="Times New Roman"/>
              </a:rPr>
              <a:t>column associating the field to an OS file in the named</a:t>
            </a:r>
            <a:r>
              <a:rPr dirty="0" sz="1300" spc="55">
                <a:latin typeface="Times New Roman"/>
                <a:cs typeface="Times New Roman"/>
              </a:rPr>
              <a:t> </a:t>
            </a:r>
            <a:r>
              <a:rPr dirty="0" sz="1300">
                <a:latin typeface="Courier New"/>
                <a:cs typeface="Courier New"/>
              </a:rPr>
              <a:t>DIRECTORY</a:t>
            </a:r>
            <a:r>
              <a:rPr dirty="0" sz="1300">
                <a:latin typeface="Times New Roman"/>
                <a:cs typeface="Times New Roman"/>
              </a:rPr>
              <a:t>.</a:t>
            </a:r>
            <a:endParaRPr sz="1300">
              <a:latin typeface="Times New Roman"/>
              <a:cs typeface="Times New Roman"/>
            </a:endParaRPr>
          </a:p>
          <a:p>
            <a:pPr algn="just" marL="509905" indent="-248920">
              <a:lnSpc>
                <a:spcPts val="1520"/>
              </a:lnSpc>
              <a:spcBef>
                <a:spcPts val="90"/>
              </a:spcBef>
              <a:buAutoNum type="arabicPeriod" startAt="6"/>
              <a:tabLst>
                <a:tab pos="510540" algn="l"/>
              </a:tabLst>
            </a:pPr>
            <a:r>
              <a:rPr dirty="0" sz="1300">
                <a:latin typeface="Times New Roman"/>
                <a:cs typeface="Times New Roman"/>
              </a:rPr>
              <a:t>Write PL/SQL subprograms</a:t>
            </a:r>
            <a:r>
              <a:rPr dirty="0" sz="1300" spc="10">
                <a:latin typeface="Times New Roman"/>
                <a:cs typeface="Times New Roman"/>
              </a:rPr>
              <a:t> </a:t>
            </a:r>
            <a:r>
              <a:rPr dirty="0" sz="1300">
                <a:latin typeface="Times New Roman"/>
                <a:cs typeface="Times New Roman"/>
              </a:rPr>
              <a:t>that:</a:t>
            </a:r>
            <a:endParaRPr sz="1300">
              <a:latin typeface="Times New Roman"/>
              <a:cs typeface="Times New Roman"/>
            </a:endParaRPr>
          </a:p>
          <a:p>
            <a:pPr lvl="1" marL="883919" indent="-250190">
              <a:lnSpc>
                <a:spcPts val="1520"/>
              </a:lnSpc>
              <a:buAutoNum type="alphaLcPeriod"/>
              <a:tabLst>
                <a:tab pos="883285" algn="l"/>
                <a:tab pos="884555" algn="l"/>
              </a:tabLst>
            </a:pPr>
            <a:r>
              <a:rPr dirty="0" sz="1300">
                <a:latin typeface="Times New Roman"/>
                <a:cs typeface="Times New Roman"/>
              </a:rPr>
              <a:t>Declare</a:t>
            </a:r>
            <a:r>
              <a:rPr dirty="0" sz="1300" spc="5">
                <a:latin typeface="Times New Roman"/>
                <a:cs typeface="Times New Roman"/>
              </a:rPr>
              <a:t> </a:t>
            </a:r>
            <a:r>
              <a:rPr dirty="0" sz="1300">
                <a:latin typeface="Times New Roman"/>
                <a:cs typeface="Times New Roman"/>
              </a:rPr>
              <a:t>and</a:t>
            </a:r>
            <a:r>
              <a:rPr dirty="0" sz="1300" spc="5">
                <a:latin typeface="Times New Roman"/>
                <a:cs typeface="Times New Roman"/>
              </a:rPr>
              <a:t> </a:t>
            </a:r>
            <a:r>
              <a:rPr dirty="0" sz="1300">
                <a:latin typeface="Times New Roman"/>
                <a:cs typeface="Times New Roman"/>
              </a:rPr>
              <a:t>initialize</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BFILE</a:t>
            </a:r>
            <a:r>
              <a:rPr dirty="0" sz="1300" spc="-445">
                <a:latin typeface="Courier New"/>
                <a:cs typeface="Courier New"/>
              </a:rPr>
              <a:t> </a:t>
            </a:r>
            <a:r>
              <a:rPr dirty="0" sz="1300">
                <a:latin typeface="Courier New"/>
                <a:cs typeface="Courier New"/>
              </a:rPr>
              <a:t>LOB</a:t>
            </a:r>
            <a:r>
              <a:rPr dirty="0" sz="1300" spc="-455">
                <a:latin typeface="Courier New"/>
                <a:cs typeface="Courier New"/>
              </a:rPr>
              <a:t> </a:t>
            </a:r>
            <a:r>
              <a:rPr dirty="0" sz="1300">
                <a:latin typeface="Times New Roman"/>
                <a:cs typeface="Times New Roman"/>
              </a:rPr>
              <a:t>locator</a:t>
            </a:r>
            <a:endParaRPr sz="1300">
              <a:latin typeface="Times New Roman"/>
              <a:cs typeface="Times New Roman"/>
            </a:endParaRPr>
          </a:p>
          <a:p>
            <a:pPr lvl="1" marL="883919" indent="-250190">
              <a:lnSpc>
                <a:spcPct val="100000"/>
              </a:lnSpc>
              <a:spcBef>
                <a:spcPts val="5"/>
              </a:spcBef>
              <a:buAutoNum type="alphaLcPeriod"/>
              <a:tabLst>
                <a:tab pos="884555" algn="l"/>
              </a:tabLst>
            </a:pPr>
            <a:r>
              <a:rPr dirty="0" sz="1300">
                <a:latin typeface="Times New Roman"/>
                <a:cs typeface="Times New Roman"/>
              </a:rPr>
              <a:t>Select</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and</a:t>
            </a:r>
            <a:r>
              <a:rPr dirty="0" sz="1300" spc="-5">
                <a:latin typeface="Times New Roman"/>
                <a:cs typeface="Times New Roman"/>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containing</a:t>
            </a:r>
            <a:r>
              <a:rPr dirty="0" sz="1300" spc="10">
                <a:latin typeface="Times New Roman"/>
                <a:cs typeface="Times New Roman"/>
              </a:rPr>
              <a:t> </a:t>
            </a:r>
            <a:r>
              <a:rPr dirty="0" sz="1300">
                <a:latin typeface="Times New Roman"/>
                <a:cs typeface="Times New Roman"/>
              </a:rPr>
              <a:t>the </a:t>
            </a:r>
            <a:r>
              <a:rPr dirty="0" sz="1300">
                <a:latin typeface="Courier New"/>
                <a:cs typeface="Courier New"/>
              </a:rPr>
              <a:t>BFILE</a:t>
            </a:r>
            <a:r>
              <a:rPr dirty="0" sz="1300" spc="-445">
                <a:latin typeface="Courier New"/>
                <a:cs typeface="Courier New"/>
              </a:rPr>
              <a:t> </a:t>
            </a:r>
            <a:r>
              <a:rPr dirty="0" sz="1300">
                <a:latin typeface="Times New Roman"/>
                <a:cs typeface="Times New Roman"/>
              </a:rPr>
              <a:t>into</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50">
                <a:latin typeface="Courier New"/>
                <a:cs typeface="Courier New"/>
              </a:rPr>
              <a:t> </a:t>
            </a:r>
            <a:r>
              <a:rPr dirty="0" sz="1300">
                <a:latin typeface="Times New Roman"/>
                <a:cs typeface="Times New Roman"/>
              </a:rPr>
              <a:t>locator</a:t>
            </a:r>
            <a:endParaRPr sz="1300">
              <a:latin typeface="Times New Roman"/>
              <a:cs typeface="Times New Roman"/>
            </a:endParaRPr>
          </a:p>
          <a:p>
            <a:pPr lvl="1" marL="883285" indent="-249554">
              <a:lnSpc>
                <a:spcPct val="100000"/>
              </a:lnSpc>
              <a:spcBef>
                <a:spcPts val="5"/>
              </a:spcBef>
              <a:buAutoNum type="alphaLcPeriod"/>
              <a:tabLst>
                <a:tab pos="883285" algn="l"/>
                <a:tab pos="883919" algn="l"/>
              </a:tabLst>
            </a:pPr>
            <a:r>
              <a:rPr dirty="0" sz="1300">
                <a:latin typeface="Times New Roman"/>
                <a:cs typeface="Times New Roman"/>
              </a:rPr>
              <a:t>Read</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with</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Courier New"/>
                <a:cs typeface="Courier New"/>
              </a:rPr>
              <a:t>DBMS_LOB</a:t>
            </a:r>
            <a:r>
              <a:rPr dirty="0" sz="1300" spc="-445">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using</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file</a:t>
            </a:r>
            <a:r>
              <a:rPr dirty="0" sz="1300" spc="20">
                <a:latin typeface="Times New Roman"/>
                <a:cs typeface="Times New Roman"/>
              </a:rPr>
              <a:t> </a:t>
            </a:r>
            <a:r>
              <a:rPr dirty="0" sz="1300">
                <a:latin typeface="Times New Roman"/>
                <a:cs typeface="Times New Roman"/>
              </a:rPr>
              <a:t>reference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743204" y="873506"/>
            <a:ext cx="6268720" cy="8615045"/>
          </a:xfrm>
          <a:prstGeom prst="rect">
            <a:avLst/>
          </a:prstGeom>
        </p:spPr>
        <p:txBody>
          <a:bodyPr wrap="square" lIns="0" tIns="12700" rIns="0" bIns="0" rtlCol="0" vert="horz">
            <a:spAutoFit/>
          </a:bodyPr>
          <a:lstStyle/>
          <a:p>
            <a:pPr algn="ctr" marL="1504950" marR="1518285">
              <a:lnSpc>
                <a:spcPct val="100000"/>
              </a:lnSpc>
              <a:spcBef>
                <a:spcPts val="100"/>
              </a:spcBef>
            </a:pPr>
            <a:r>
              <a:rPr dirty="0" sz="2000" spc="-5" b="1">
                <a:latin typeface="Arial"/>
                <a:cs typeface="Arial"/>
              </a:rPr>
              <a:t>Modularizing Development  with PL/SQL</a:t>
            </a:r>
            <a:r>
              <a:rPr dirty="0" sz="2000" spc="-20" b="1">
                <a:latin typeface="Arial"/>
                <a:cs typeface="Arial"/>
              </a:rPr>
              <a:t> </a:t>
            </a:r>
            <a:r>
              <a:rPr dirty="0" sz="2000" spc="-5" b="1">
                <a:latin typeface="Arial"/>
                <a:cs typeface="Arial"/>
              </a:rPr>
              <a:t>Blocks</a:t>
            </a:r>
            <a:endParaRPr sz="2000">
              <a:latin typeface="Arial"/>
              <a:cs typeface="Arial"/>
            </a:endParaRPr>
          </a:p>
          <a:p>
            <a:pPr>
              <a:lnSpc>
                <a:spcPct val="100000"/>
              </a:lnSpc>
              <a:spcBef>
                <a:spcPts val="15"/>
              </a:spcBef>
            </a:pPr>
            <a:endParaRPr sz="2100">
              <a:latin typeface="Arial"/>
              <a:cs typeface="Arial"/>
            </a:endParaRPr>
          </a:p>
          <a:p>
            <a:pPr marL="908685" marR="1023619" indent="-327025">
              <a:lnSpc>
                <a:spcPct val="101299"/>
              </a:lnSpc>
              <a:spcBef>
                <a:spcPts val="5"/>
              </a:spcBef>
              <a:buClr>
                <a:srgbClr val="FF0000"/>
              </a:buClr>
              <a:buFont typeface="Arial"/>
              <a:buChar char="•"/>
              <a:tabLst>
                <a:tab pos="908050" algn="l"/>
                <a:tab pos="909319" algn="l"/>
              </a:tabLst>
            </a:pPr>
            <a:r>
              <a:rPr dirty="0" sz="1550" spc="10" b="1">
                <a:latin typeface="Arial"/>
                <a:cs typeface="Arial"/>
              </a:rPr>
              <a:t>PL/SQL </a:t>
            </a:r>
            <a:r>
              <a:rPr dirty="0" sz="1550" spc="5" b="1">
                <a:latin typeface="Arial"/>
                <a:cs typeface="Arial"/>
              </a:rPr>
              <a:t>is </a:t>
            </a:r>
            <a:r>
              <a:rPr dirty="0" sz="1550" spc="10" b="1">
                <a:latin typeface="Arial"/>
                <a:cs typeface="Arial"/>
              </a:rPr>
              <a:t>a block-structured language. The  PL/SQL code block helps modularize code by  using:</a:t>
            </a:r>
            <a:endParaRPr sz="1550">
              <a:latin typeface="Arial"/>
              <a:cs typeface="Arial"/>
            </a:endParaRPr>
          </a:p>
          <a:p>
            <a:pPr lvl="1" marL="1235710" indent="-245745">
              <a:lnSpc>
                <a:spcPct val="100000"/>
              </a:lnSpc>
              <a:spcBef>
                <a:spcPts val="180"/>
              </a:spcBef>
              <a:buClr>
                <a:srgbClr val="FF0000"/>
              </a:buClr>
              <a:buFont typeface="Arial"/>
              <a:buChar char="–"/>
              <a:tabLst>
                <a:tab pos="1235075" algn="l"/>
                <a:tab pos="1236345" algn="l"/>
              </a:tabLst>
            </a:pPr>
            <a:r>
              <a:rPr dirty="0" sz="1400" spc="15" b="1">
                <a:latin typeface="Arial"/>
                <a:cs typeface="Arial"/>
              </a:rPr>
              <a:t>Anonymous</a:t>
            </a:r>
            <a:r>
              <a:rPr dirty="0" sz="1400" b="1">
                <a:latin typeface="Arial"/>
                <a:cs typeface="Arial"/>
              </a:rPr>
              <a:t> </a:t>
            </a:r>
            <a:r>
              <a:rPr dirty="0" sz="1400" spc="10" b="1">
                <a:latin typeface="Arial"/>
                <a:cs typeface="Arial"/>
              </a:rPr>
              <a:t>blocks</a:t>
            </a:r>
            <a:endParaRPr sz="1400">
              <a:latin typeface="Arial"/>
              <a:cs typeface="Arial"/>
            </a:endParaRPr>
          </a:p>
          <a:p>
            <a:pPr lvl="1" marL="1235710" indent="-245745">
              <a:lnSpc>
                <a:spcPct val="100000"/>
              </a:lnSpc>
              <a:spcBef>
                <a:spcPts val="315"/>
              </a:spcBef>
              <a:buClr>
                <a:srgbClr val="FF0000"/>
              </a:buClr>
              <a:buFont typeface="Arial"/>
              <a:buChar char="–"/>
              <a:tabLst>
                <a:tab pos="1235075" algn="l"/>
                <a:tab pos="1236345" algn="l"/>
              </a:tabLst>
            </a:pPr>
            <a:r>
              <a:rPr dirty="0" sz="1400" spc="15" b="1">
                <a:latin typeface="Arial"/>
                <a:cs typeface="Arial"/>
              </a:rPr>
              <a:t>Procedures and</a:t>
            </a:r>
            <a:r>
              <a:rPr dirty="0" sz="1400" spc="-10" b="1">
                <a:latin typeface="Arial"/>
                <a:cs typeface="Arial"/>
              </a:rPr>
              <a:t> </a:t>
            </a:r>
            <a:r>
              <a:rPr dirty="0" sz="1400" spc="10" b="1">
                <a:latin typeface="Arial"/>
                <a:cs typeface="Arial"/>
              </a:rPr>
              <a:t>functions</a:t>
            </a:r>
            <a:endParaRPr sz="1400">
              <a:latin typeface="Arial"/>
              <a:cs typeface="Arial"/>
            </a:endParaRPr>
          </a:p>
          <a:p>
            <a:pPr lvl="1" marL="1235710" indent="-245745">
              <a:lnSpc>
                <a:spcPct val="100000"/>
              </a:lnSpc>
              <a:spcBef>
                <a:spcPts val="380"/>
              </a:spcBef>
              <a:buClr>
                <a:srgbClr val="FF0000"/>
              </a:buClr>
              <a:buFont typeface="Arial"/>
              <a:buChar char="–"/>
              <a:tabLst>
                <a:tab pos="1235075" algn="l"/>
                <a:tab pos="1236345" algn="l"/>
              </a:tabLst>
            </a:pPr>
            <a:r>
              <a:rPr dirty="0" sz="1400" spc="15" b="1">
                <a:latin typeface="Arial"/>
                <a:cs typeface="Arial"/>
              </a:rPr>
              <a:t>Packages</a:t>
            </a:r>
            <a:endParaRPr sz="1400">
              <a:latin typeface="Arial"/>
              <a:cs typeface="Arial"/>
            </a:endParaRPr>
          </a:p>
          <a:p>
            <a:pPr lvl="1" marL="1235710" indent="-245745">
              <a:lnSpc>
                <a:spcPct val="100000"/>
              </a:lnSpc>
              <a:spcBef>
                <a:spcPts val="375"/>
              </a:spcBef>
              <a:buClr>
                <a:srgbClr val="FF0000"/>
              </a:buClr>
              <a:buFont typeface="Arial"/>
              <a:buChar char="–"/>
              <a:tabLst>
                <a:tab pos="1235075" algn="l"/>
                <a:tab pos="1236345" algn="l"/>
              </a:tabLst>
            </a:pPr>
            <a:r>
              <a:rPr dirty="0" sz="1400" spc="10" b="1">
                <a:latin typeface="Arial"/>
                <a:cs typeface="Arial"/>
              </a:rPr>
              <a:t>Database</a:t>
            </a:r>
            <a:r>
              <a:rPr dirty="0" sz="1400" b="1">
                <a:latin typeface="Arial"/>
                <a:cs typeface="Arial"/>
              </a:rPr>
              <a:t> </a:t>
            </a:r>
            <a:r>
              <a:rPr dirty="0" sz="1400" spc="10" b="1">
                <a:latin typeface="Arial"/>
                <a:cs typeface="Arial"/>
              </a:rPr>
              <a:t>triggers</a:t>
            </a:r>
            <a:endParaRPr sz="1400">
              <a:latin typeface="Arial"/>
              <a:cs typeface="Arial"/>
            </a:endParaRPr>
          </a:p>
          <a:p>
            <a:pPr marL="908685" marR="545465" indent="-327025">
              <a:lnSpc>
                <a:spcPts val="1700"/>
              </a:lnSpc>
              <a:spcBef>
                <a:spcPts val="434"/>
              </a:spcBef>
              <a:buClr>
                <a:srgbClr val="FF0000"/>
              </a:buClr>
              <a:buFont typeface="Arial"/>
              <a:buChar char="•"/>
              <a:tabLst>
                <a:tab pos="908050" algn="l"/>
                <a:tab pos="909319" algn="l"/>
              </a:tabLst>
            </a:pPr>
            <a:r>
              <a:rPr dirty="0" sz="1550" spc="10" b="1">
                <a:latin typeface="Arial"/>
                <a:cs typeface="Arial"/>
              </a:rPr>
              <a:t>The benefits of using modular program constructs  are:</a:t>
            </a:r>
            <a:endParaRPr sz="1550">
              <a:latin typeface="Arial"/>
              <a:cs typeface="Arial"/>
            </a:endParaRPr>
          </a:p>
          <a:p>
            <a:pPr lvl="1" marL="1235710" indent="-245745">
              <a:lnSpc>
                <a:spcPct val="100000"/>
              </a:lnSpc>
              <a:spcBef>
                <a:spcPts val="110"/>
              </a:spcBef>
              <a:buClr>
                <a:srgbClr val="FF0000"/>
              </a:buClr>
              <a:buFont typeface="Arial"/>
              <a:buChar char="–"/>
              <a:tabLst>
                <a:tab pos="1235075" algn="l"/>
                <a:tab pos="1236345" algn="l"/>
              </a:tabLst>
            </a:pPr>
            <a:r>
              <a:rPr dirty="0" sz="1400" spc="15" b="1">
                <a:latin typeface="Arial"/>
                <a:cs typeface="Arial"/>
              </a:rPr>
              <a:t>Easy</a:t>
            </a:r>
            <a:r>
              <a:rPr dirty="0" sz="1400" spc="-15" b="1">
                <a:latin typeface="Arial"/>
                <a:cs typeface="Arial"/>
              </a:rPr>
              <a:t> </a:t>
            </a:r>
            <a:r>
              <a:rPr dirty="0" sz="1400" spc="15" b="1">
                <a:latin typeface="Arial"/>
                <a:cs typeface="Arial"/>
              </a:rPr>
              <a:t>maintenance</a:t>
            </a:r>
            <a:endParaRPr sz="1400">
              <a:latin typeface="Arial"/>
              <a:cs typeface="Arial"/>
            </a:endParaRPr>
          </a:p>
          <a:p>
            <a:pPr lvl="1" marL="1235710" indent="-245745">
              <a:lnSpc>
                <a:spcPct val="100000"/>
              </a:lnSpc>
              <a:spcBef>
                <a:spcPts val="320"/>
              </a:spcBef>
              <a:buClr>
                <a:srgbClr val="FF0000"/>
              </a:buClr>
              <a:buFont typeface="Arial"/>
              <a:buChar char="–"/>
              <a:tabLst>
                <a:tab pos="1235075" algn="l"/>
                <a:tab pos="1236345" algn="l"/>
              </a:tabLst>
            </a:pPr>
            <a:r>
              <a:rPr dirty="0" sz="1400" spc="15" b="1">
                <a:latin typeface="Arial"/>
                <a:cs typeface="Arial"/>
              </a:rPr>
              <a:t>Improved </a:t>
            </a:r>
            <a:r>
              <a:rPr dirty="0" sz="1400" spc="10" b="1">
                <a:latin typeface="Arial"/>
                <a:cs typeface="Arial"/>
              </a:rPr>
              <a:t>data security </a:t>
            </a:r>
            <a:r>
              <a:rPr dirty="0" sz="1400" spc="15" b="1">
                <a:latin typeface="Arial"/>
                <a:cs typeface="Arial"/>
              </a:rPr>
              <a:t>and</a:t>
            </a:r>
            <a:r>
              <a:rPr dirty="0" sz="1400" spc="-25" b="1">
                <a:latin typeface="Arial"/>
                <a:cs typeface="Arial"/>
              </a:rPr>
              <a:t> </a:t>
            </a:r>
            <a:r>
              <a:rPr dirty="0" sz="1400" spc="10" b="1">
                <a:latin typeface="Arial"/>
                <a:cs typeface="Arial"/>
              </a:rPr>
              <a:t>integrity</a:t>
            </a:r>
            <a:endParaRPr sz="1400">
              <a:latin typeface="Arial"/>
              <a:cs typeface="Arial"/>
            </a:endParaRPr>
          </a:p>
          <a:p>
            <a:pPr lvl="1" marL="1235710" indent="-245745">
              <a:lnSpc>
                <a:spcPct val="100000"/>
              </a:lnSpc>
              <a:spcBef>
                <a:spcPts val="375"/>
              </a:spcBef>
              <a:buClr>
                <a:srgbClr val="FF0000"/>
              </a:buClr>
              <a:buFont typeface="Arial"/>
              <a:buChar char="–"/>
              <a:tabLst>
                <a:tab pos="1235075" algn="l"/>
                <a:tab pos="1236345" algn="l"/>
              </a:tabLst>
            </a:pPr>
            <a:r>
              <a:rPr dirty="0" sz="1400" spc="15" b="1">
                <a:latin typeface="Arial"/>
                <a:cs typeface="Arial"/>
              </a:rPr>
              <a:t>Improved</a:t>
            </a:r>
            <a:r>
              <a:rPr dirty="0" sz="1400" spc="5" b="1">
                <a:latin typeface="Arial"/>
                <a:cs typeface="Arial"/>
              </a:rPr>
              <a:t> </a:t>
            </a:r>
            <a:r>
              <a:rPr dirty="0" sz="1400" spc="10" b="1">
                <a:latin typeface="Arial"/>
                <a:cs typeface="Arial"/>
              </a:rPr>
              <a:t>performance</a:t>
            </a:r>
            <a:endParaRPr sz="1400">
              <a:latin typeface="Arial"/>
              <a:cs typeface="Arial"/>
            </a:endParaRPr>
          </a:p>
          <a:p>
            <a:pPr lvl="1" marL="1235710" indent="-245745">
              <a:lnSpc>
                <a:spcPct val="100000"/>
              </a:lnSpc>
              <a:spcBef>
                <a:spcPts val="380"/>
              </a:spcBef>
              <a:buClr>
                <a:srgbClr val="FF0000"/>
              </a:buClr>
              <a:buFont typeface="Arial"/>
              <a:buChar char="–"/>
              <a:tabLst>
                <a:tab pos="1235075" algn="l"/>
                <a:tab pos="1236345" algn="l"/>
              </a:tabLst>
            </a:pPr>
            <a:r>
              <a:rPr dirty="0" sz="1400" spc="15" b="1">
                <a:latin typeface="Arial"/>
                <a:cs typeface="Arial"/>
              </a:rPr>
              <a:t>Improved code</a:t>
            </a:r>
            <a:r>
              <a:rPr dirty="0" sz="1400" spc="-10" b="1">
                <a:latin typeface="Arial"/>
                <a:cs typeface="Arial"/>
              </a:rPr>
              <a:t> </a:t>
            </a:r>
            <a:r>
              <a:rPr dirty="0" sz="1400" spc="10" b="1">
                <a:latin typeface="Arial"/>
                <a:cs typeface="Arial"/>
              </a:rPr>
              <a:t>clarity</a:t>
            </a:r>
            <a:endParaRPr sz="1400">
              <a:latin typeface="Arial"/>
              <a:cs typeface="Arial"/>
            </a:endParaRPr>
          </a:p>
          <a:p>
            <a:pPr>
              <a:lnSpc>
                <a:spcPct val="100000"/>
              </a:lnSpc>
              <a:spcBef>
                <a:spcPts val="35"/>
              </a:spcBef>
            </a:pPr>
            <a:endParaRPr sz="1600">
              <a:latin typeface="Arial"/>
              <a:cs typeface="Arial"/>
            </a:endParaRPr>
          </a:p>
          <a:p>
            <a:pPr algn="ctr" marL="2667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pPr>
            <a:endParaRPr sz="1000">
              <a:latin typeface="Arial"/>
              <a:cs typeface="Arial"/>
            </a:endParaRPr>
          </a:p>
          <a:p>
            <a:pPr marL="12700">
              <a:lnSpc>
                <a:spcPct val="100000"/>
              </a:lnSpc>
            </a:pPr>
            <a:r>
              <a:rPr dirty="0" sz="1300" spc="10" b="1">
                <a:latin typeface="Arial"/>
                <a:cs typeface="Arial"/>
              </a:rPr>
              <a:t>Modularizing Development with PL/SQL</a:t>
            </a:r>
            <a:r>
              <a:rPr dirty="0" sz="1300" spc="-15" b="1">
                <a:latin typeface="Arial"/>
                <a:cs typeface="Arial"/>
              </a:rPr>
              <a:t> </a:t>
            </a:r>
            <a:r>
              <a:rPr dirty="0" sz="1300" spc="10" b="1">
                <a:latin typeface="Arial"/>
                <a:cs typeface="Arial"/>
              </a:rPr>
              <a:t>Blocks</a:t>
            </a:r>
            <a:endParaRPr sz="1300">
              <a:latin typeface="Arial"/>
              <a:cs typeface="Arial"/>
            </a:endParaRPr>
          </a:p>
          <a:p>
            <a:pPr marL="137795" marR="9525">
              <a:lnSpc>
                <a:spcPts val="1500"/>
              </a:lnSpc>
              <a:spcBef>
                <a:spcPts val="425"/>
              </a:spcBef>
            </a:pPr>
            <a:r>
              <a:rPr dirty="0" sz="1300" spc="10">
                <a:latin typeface="Times New Roman"/>
                <a:cs typeface="Times New Roman"/>
              </a:rPr>
              <a:t>A </a:t>
            </a:r>
            <a:r>
              <a:rPr dirty="0" sz="1300" spc="5">
                <a:latin typeface="Times New Roman"/>
                <a:cs typeface="Times New Roman"/>
              </a:rPr>
              <a:t>subprogram is based </a:t>
            </a:r>
            <a:r>
              <a:rPr dirty="0" sz="1300" spc="10">
                <a:latin typeface="Times New Roman"/>
                <a:cs typeface="Times New Roman"/>
              </a:rPr>
              <a:t>on </a:t>
            </a:r>
            <a:r>
              <a:rPr dirty="0" sz="1300" spc="5">
                <a:latin typeface="Times New Roman"/>
                <a:cs typeface="Times New Roman"/>
              </a:rPr>
              <a:t>standard </a:t>
            </a:r>
            <a:r>
              <a:rPr dirty="0" sz="1300" spc="10">
                <a:latin typeface="Times New Roman"/>
                <a:cs typeface="Times New Roman"/>
              </a:rPr>
              <a:t>PL/SQL </a:t>
            </a:r>
            <a:r>
              <a:rPr dirty="0" sz="1300" spc="5">
                <a:latin typeface="Times New Roman"/>
                <a:cs typeface="Times New Roman"/>
              </a:rPr>
              <a:t>structures. It contains a declarative section, an  executable section, and an optional exception-handling section (for example, </a:t>
            </a:r>
            <a:r>
              <a:rPr dirty="0" sz="1300" spc="10">
                <a:latin typeface="Times New Roman"/>
                <a:cs typeface="Times New Roman"/>
              </a:rPr>
              <a:t>anonymous  </a:t>
            </a:r>
            <a:r>
              <a:rPr dirty="0" sz="1300" spc="5">
                <a:latin typeface="Times New Roman"/>
                <a:cs typeface="Times New Roman"/>
              </a:rPr>
              <a:t>blocks, procedures, functions, packages, and triggers). </a:t>
            </a:r>
            <a:r>
              <a:rPr dirty="0" sz="1300" spc="10">
                <a:latin typeface="Times New Roman"/>
                <a:cs typeface="Times New Roman"/>
              </a:rPr>
              <a:t>Subprograms </a:t>
            </a:r>
            <a:r>
              <a:rPr dirty="0" sz="1300" spc="5">
                <a:latin typeface="Times New Roman"/>
                <a:cs typeface="Times New Roman"/>
              </a:rPr>
              <a:t>can be compiled </a:t>
            </a:r>
            <a:r>
              <a:rPr dirty="0" sz="1300" spc="10">
                <a:latin typeface="Times New Roman"/>
                <a:cs typeface="Times New Roman"/>
              </a:rPr>
              <a:t>and  </a:t>
            </a:r>
            <a:r>
              <a:rPr dirty="0" sz="1300" spc="5">
                <a:latin typeface="Times New Roman"/>
                <a:cs typeface="Times New Roman"/>
              </a:rPr>
              <a:t>stored in the database, providing modularity, extensibility, reusability, and</a:t>
            </a:r>
            <a:r>
              <a:rPr dirty="0" sz="1300" spc="150">
                <a:latin typeface="Times New Roman"/>
                <a:cs typeface="Times New Roman"/>
              </a:rPr>
              <a:t> </a:t>
            </a:r>
            <a:r>
              <a:rPr dirty="0" sz="1300" spc="5">
                <a:latin typeface="Times New Roman"/>
                <a:cs typeface="Times New Roman"/>
              </a:rPr>
              <a:t>maintainability.</a:t>
            </a:r>
            <a:endParaRPr sz="1300">
              <a:latin typeface="Times New Roman"/>
              <a:cs typeface="Times New Roman"/>
            </a:endParaRPr>
          </a:p>
          <a:p>
            <a:pPr marL="137795" marR="5080">
              <a:lnSpc>
                <a:spcPct val="96100"/>
              </a:lnSpc>
              <a:spcBef>
                <a:spcPts val="355"/>
              </a:spcBef>
            </a:pPr>
            <a:r>
              <a:rPr dirty="0" sz="1300" spc="5">
                <a:latin typeface="Times New Roman"/>
                <a:cs typeface="Times New Roman"/>
              </a:rPr>
              <a:t>Modularization converts large blocks of code into smaller groups of code called modules</a:t>
            </a:r>
            <a:r>
              <a:rPr dirty="0" sz="1300" spc="5">
                <a:solidFill>
                  <a:srgbClr val="FB0127"/>
                </a:solidFill>
                <a:latin typeface="Times New Roman"/>
                <a:cs typeface="Times New Roman"/>
              </a:rPr>
              <a:t>.  </a:t>
            </a:r>
            <a:r>
              <a:rPr dirty="0" sz="1300" spc="5">
                <a:latin typeface="Times New Roman"/>
                <a:cs typeface="Times New Roman"/>
              </a:rPr>
              <a:t>After modularization, the modules can be reused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same </a:t>
            </a:r>
            <a:r>
              <a:rPr dirty="0" sz="1300" spc="5">
                <a:latin typeface="Times New Roman"/>
                <a:cs typeface="Times New Roman"/>
              </a:rPr>
              <a:t>program or shared with other  programs. It is easier to </a:t>
            </a:r>
            <a:r>
              <a:rPr dirty="0" sz="1300" spc="10">
                <a:latin typeface="Times New Roman"/>
                <a:cs typeface="Times New Roman"/>
              </a:rPr>
              <a:t>maintain </a:t>
            </a:r>
            <a:r>
              <a:rPr dirty="0" sz="1300" spc="5">
                <a:latin typeface="Times New Roman"/>
                <a:cs typeface="Times New Roman"/>
              </a:rPr>
              <a:t>and debug code that comprises smaller modules than it is  to maintain code in a single large program. </a:t>
            </a:r>
            <a:r>
              <a:rPr dirty="0" sz="1300" spc="10">
                <a:latin typeface="Times New Roman"/>
                <a:cs typeface="Times New Roman"/>
              </a:rPr>
              <a:t>Modules </a:t>
            </a:r>
            <a:r>
              <a:rPr dirty="0" sz="1300" spc="5">
                <a:latin typeface="Times New Roman"/>
                <a:cs typeface="Times New Roman"/>
              </a:rPr>
              <a:t>can be easily extended for  customization </a:t>
            </a:r>
            <a:r>
              <a:rPr dirty="0" sz="1300" spc="10">
                <a:latin typeface="Times New Roman"/>
                <a:cs typeface="Times New Roman"/>
              </a:rPr>
              <a:t>by </a:t>
            </a:r>
            <a:r>
              <a:rPr dirty="0" sz="1300" spc="5">
                <a:latin typeface="Times New Roman"/>
                <a:cs typeface="Times New Roman"/>
              </a:rPr>
              <a:t>incorporating </a:t>
            </a:r>
            <a:r>
              <a:rPr dirty="0" sz="1300" spc="10">
                <a:latin typeface="Times New Roman"/>
                <a:cs typeface="Times New Roman"/>
              </a:rPr>
              <a:t>more </a:t>
            </a:r>
            <a:r>
              <a:rPr dirty="0" sz="1300" spc="5">
                <a:latin typeface="Times New Roman"/>
                <a:cs typeface="Times New Roman"/>
              </a:rPr>
              <a:t>functionality, if required, without affecting the  </a:t>
            </a:r>
            <a:r>
              <a:rPr dirty="0" sz="1300" spc="10">
                <a:latin typeface="Times New Roman"/>
                <a:cs typeface="Times New Roman"/>
              </a:rPr>
              <a:t>remaining </a:t>
            </a:r>
            <a:r>
              <a:rPr dirty="0" sz="1300" spc="5">
                <a:latin typeface="Times New Roman"/>
                <a:cs typeface="Times New Roman"/>
              </a:rPr>
              <a:t>modules of the</a:t>
            </a:r>
            <a:r>
              <a:rPr dirty="0" sz="1300" spc="-5">
                <a:latin typeface="Times New Roman"/>
                <a:cs typeface="Times New Roman"/>
              </a:rPr>
              <a:t> </a:t>
            </a:r>
            <a:r>
              <a:rPr dirty="0" sz="1300" spc="5">
                <a:latin typeface="Times New Roman"/>
                <a:cs typeface="Times New Roman"/>
              </a:rPr>
              <a:t>program.</a:t>
            </a:r>
            <a:endParaRPr sz="1300">
              <a:latin typeface="Times New Roman"/>
              <a:cs typeface="Times New Roman"/>
            </a:endParaRPr>
          </a:p>
          <a:p>
            <a:pPr marL="137795" marR="129539">
              <a:lnSpc>
                <a:spcPct val="96000"/>
              </a:lnSpc>
              <a:spcBef>
                <a:spcPts val="320"/>
              </a:spcBef>
            </a:pPr>
            <a:r>
              <a:rPr dirty="0" sz="1300" spc="10">
                <a:latin typeface="Times New Roman"/>
                <a:cs typeface="Times New Roman"/>
              </a:rPr>
              <a:t>Subprograms </a:t>
            </a:r>
            <a:r>
              <a:rPr dirty="0" sz="1300" spc="5">
                <a:latin typeface="Times New Roman"/>
                <a:cs typeface="Times New Roman"/>
              </a:rPr>
              <a:t>provide easy maintenance because the code is located </a:t>
            </a:r>
            <a:r>
              <a:rPr dirty="0" sz="1300">
                <a:latin typeface="Times New Roman"/>
                <a:cs typeface="Times New Roman"/>
              </a:rPr>
              <a:t>in </a:t>
            </a:r>
            <a:r>
              <a:rPr dirty="0" sz="1300" spc="5">
                <a:latin typeface="Times New Roman"/>
                <a:cs typeface="Times New Roman"/>
              </a:rPr>
              <a:t>one place and any  modifications required to the </a:t>
            </a:r>
            <a:r>
              <a:rPr dirty="0" sz="1300" spc="10">
                <a:latin typeface="Times New Roman"/>
                <a:cs typeface="Times New Roman"/>
              </a:rPr>
              <a:t>subprogram </a:t>
            </a:r>
            <a:r>
              <a:rPr dirty="0" sz="1300" spc="5">
                <a:latin typeface="Times New Roman"/>
                <a:cs typeface="Times New Roman"/>
              </a:rPr>
              <a:t>can therefore be performed in this single  location. </a:t>
            </a:r>
            <a:r>
              <a:rPr dirty="0" sz="1300" spc="10">
                <a:latin typeface="Times New Roman"/>
                <a:cs typeface="Times New Roman"/>
              </a:rPr>
              <a:t>Subprograms </a:t>
            </a:r>
            <a:r>
              <a:rPr dirty="0" sz="1300" spc="5">
                <a:latin typeface="Times New Roman"/>
                <a:cs typeface="Times New Roman"/>
              </a:rPr>
              <a:t>provide improved data integrity and security. </a:t>
            </a:r>
            <a:r>
              <a:rPr dirty="0" sz="1300" spc="10">
                <a:latin typeface="Times New Roman"/>
                <a:cs typeface="Times New Roman"/>
              </a:rPr>
              <a:t>The </a:t>
            </a:r>
            <a:r>
              <a:rPr dirty="0" sz="1300" spc="5">
                <a:latin typeface="Times New Roman"/>
                <a:cs typeface="Times New Roman"/>
              </a:rPr>
              <a:t>data objects are  accessed through the subprogram, and a user can invoke the </a:t>
            </a:r>
            <a:r>
              <a:rPr dirty="0" sz="1300" spc="10">
                <a:latin typeface="Times New Roman"/>
                <a:cs typeface="Times New Roman"/>
              </a:rPr>
              <a:t>subprogram </a:t>
            </a:r>
            <a:r>
              <a:rPr dirty="0" sz="1300" spc="5">
                <a:latin typeface="Times New Roman"/>
                <a:cs typeface="Times New Roman"/>
              </a:rPr>
              <a:t>only if the  appropriate access privilege is granted to the</a:t>
            </a:r>
            <a:r>
              <a:rPr dirty="0" sz="1300" spc="10">
                <a:latin typeface="Times New Roman"/>
                <a:cs typeface="Times New Roman"/>
              </a:rPr>
              <a:t> </a:t>
            </a:r>
            <a:r>
              <a:rPr dirty="0" sz="1300" spc="5">
                <a:latin typeface="Times New Roman"/>
                <a:cs typeface="Times New Roman"/>
              </a:rPr>
              <a:t>user.</a:t>
            </a:r>
            <a:endParaRPr sz="1300">
              <a:latin typeface="Times New Roman"/>
              <a:cs typeface="Times New Roman"/>
            </a:endParaRPr>
          </a:p>
          <a:p>
            <a:pPr marL="137795" marR="184150">
              <a:lnSpc>
                <a:spcPts val="1500"/>
              </a:lnSpc>
              <a:spcBef>
                <a:spcPts val="350"/>
              </a:spcBef>
            </a:pPr>
            <a:r>
              <a:rPr dirty="0" sz="1300" spc="5" b="1">
                <a:latin typeface="Times New Roman"/>
                <a:cs typeface="Times New Roman"/>
              </a:rPr>
              <a:t>Note: </a:t>
            </a:r>
            <a:r>
              <a:rPr dirty="0" sz="1300" spc="5">
                <a:latin typeface="Times New Roman"/>
                <a:cs typeface="Times New Roman"/>
              </a:rPr>
              <a:t>Knowing </a:t>
            </a:r>
            <a:r>
              <a:rPr dirty="0" sz="1300" spc="10">
                <a:latin typeface="Times New Roman"/>
                <a:cs typeface="Times New Roman"/>
              </a:rPr>
              <a:t>how </a:t>
            </a:r>
            <a:r>
              <a:rPr dirty="0" sz="1300" spc="5">
                <a:latin typeface="Times New Roman"/>
                <a:cs typeface="Times New Roman"/>
              </a:rPr>
              <a:t>to develop </a:t>
            </a:r>
            <a:r>
              <a:rPr dirty="0" sz="1300" spc="10">
                <a:latin typeface="Times New Roman"/>
                <a:cs typeface="Times New Roman"/>
              </a:rPr>
              <a:t>anonymous </a:t>
            </a:r>
            <a:r>
              <a:rPr dirty="0" sz="1300" spc="5">
                <a:latin typeface="Times New Roman"/>
                <a:cs typeface="Times New Roman"/>
              </a:rPr>
              <a:t>blocks is a prerequisite for this course. For  detailed information about </a:t>
            </a:r>
            <a:r>
              <a:rPr dirty="0" sz="1300" spc="10">
                <a:latin typeface="Times New Roman"/>
                <a:cs typeface="Times New Roman"/>
              </a:rPr>
              <a:t>anonymous </a:t>
            </a:r>
            <a:r>
              <a:rPr dirty="0" sz="1300" spc="5">
                <a:latin typeface="Times New Roman"/>
                <a:cs typeface="Times New Roman"/>
              </a:rPr>
              <a:t>blocks, see the course titled </a:t>
            </a:r>
            <a:r>
              <a:rPr dirty="0" sz="1300" spc="5" i="1">
                <a:latin typeface="Times New Roman"/>
                <a:cs typeface="Times New Roman"/>
              </a:rPr>
              <a:t>Oracle 10g: </a:t>
            </a:r>
            <a:r>
              <a:rPr dirty="0" sz="1300" spc="10" i="1">
                <a:latin typeface="Times New Roman"/>
                <a:cs typeface="Times New Roman"/>
              </a:rPr>
              <a:t>PL/SQL  </a:t>
            </a:r>
            <a:r>
              <a:rPr dirty="0" sz="1300" spc="5" i="1">
                <a:latin typeface="Times New Roman"/>
                <a:cs typeface="Times New Roman"/>
              </a:rPr>
              <a:t>Fundamentals</a:t>
            </a:r>
            <a:r>
              <a:rPr dirty="0" sz="1300" spc="5">
                <a:latin typeface="Times New Roman"/>
                <a:cs typeface="Times New Roman"/>
              </a:rPr>
              <a:t>.</a:t>
            </a:r>
            <a:endParaRPr sz="1300">
              <a:latin typeface="Times New Roman"/>
              <a:cs typeface="Times New Roman"/>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27748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50">
                <a:latin typeface="Garuda"/>
                <a:cs typeface="Garuda"/>
              </a:rPr>
              <a:t>copyri</a:t>
            </a:r>
            <a:r>
              <a:rPr dirty="0" baseline="-18518" sz="1800" spc="-225" b="1">
                <a:latin typeface="Arial"/>
                <a:cs typeface="Arial"/>
              </a:rPr>
              <a:t>O</a:t>
            </a:r>
            <a:r>
              <a:rPr dirty="0" sz="800" spc="-150">
                <a:latin typeface="Garuda"/>
                <a:cs typeface="Garuda"/>
              </a:rPr>
              <a:t>gh</a:t>
            </a:r>
            <a:r>
              <a:rPr dirty="0" baseline="-18518" sz="1800" spc="-225" b="1">
                <a:latin typeface="Arial"/>
                <a:cs typeface="Arial"/>
              </a:rPr>
              <a:t>r</a:t>
            </a:r>
            <a:r>
              <a:rPr dirty="0" sz="800" spc="-150">
                <a:latin typeface="Garuda"/>
                <a:cs typeface="Garuda"/>
              </a:rPr>
              <a:t>t.</a:t>
            </a:r>
            <a:r>
              <a:rPr dirty="0" baseline="-18518" sz="1800" spc="-225" b="1">
                <a:latin typeface="Arial"/>
                <a:cs typeface="Arial"/>
              </a:rPr>
              <a:t>a</a:t>
            </a:r>
            <a:r>
              <a:rPr dirty="0" sz="800" spc="-150">
                <a:latin typeface="Garuda"/>
                <a:cs typeface="Garuda"/>
              </a:rPr>
              <a:t>A</a:t>
            </a:r>
            <a:r>
              <a:rPr dirty="0" baseline="-18518" sz="1800" spc="-225" b="1">
                <a:latin typeface="Arial"/>
                <a:cs typeface="Arial"/>
              </a:rPr>
              <a:t>c</a:t>
            </a:r>
            <a:r>
              <a:rPr dirty="0" sz="800" spc="-150">
                <a:latin typeface="Garuda"/>
                <a:cs typeface="Garuda"/>
              </a:rPr>
              <a:t>ll </a:t>
            </a:r>
            <a:r>
              <a:rPr dirty="0" baseline="-18518" sz="1800" spc="-382" b="1">
                <a:latin typeface="Arial"/>
                <a:cs typeface="Arial"/>
              </a:rPr>
              <a:t>l</a:t>
            </a:r>
            <a:r>
              <a:rPr dirty="0" sz="800" spc="-254">
                <a:latin typeface="Garuda"/>
                <a:cs typeface="Garuda"/>
              </a:rPr>
              <a:t>W</a:t>
            </a:r>
            <a:r>
              <a:rPr dirty="0" baseline="-18518" sz="1800" spc="-382" b="1">
                <a:latin typeface="Arial"/>
                <a:cs typeface="Arial"/>
              </a:rPr>
              <a:t>e</a:t>
            </a:r>
            <a:r>
              <a:rPr dirty="0" sz="800" spc="-254">
                <a:latin typeface="Garuda"/>
                <a:cs typeface="Garuda"/>
              </a:rPr>
              <a:t>DP</a:t>
            </a:r>
            <a:r>
              <a:rPr dirty="0" baseline="-18518" sz="1800" spc="-382" b="1">
                <a:latin typeface="Arial"/>
                <a:cs typeface="Arial"/>
              </a:rPr>
              <a:t>D</a:t>
            </a:r>
            <a:r>
              <a:rPr dirty="0" sz="800" spc="-254">
                <a:latin typeface="Garuda"/>
                <a:cs typeface="Garuda"/>
              </a:rPr>
              <a:t>s</a:t>
            </a:r>
            <a:r>
              <a:rPr dirty="0" baseline="-18518" sz="1800" spc="-382" b="1">
                <a:latin typeface="Arial"/>
                <a:cs typeface="Arial"/>
              </a:rPr>
              <a:t>a</a:t>
            </a:r>
            <a:r>
              <a:rPr dirty="0" sz="800" spc="-254">
                <a:latin typeface="Garuda"/>
                <a:cs typeface="Garuda"/>
              </a:rPr>
              <a:t>tu</a:t>
            </a:r>
            <a:r>
              <a:rPr dirty="0" baseline="-18518" sz="1800" spc="-382" b="1">
                <a:latin typeface="Arial"/>
                <a:cs typeface="Arial"/>
              </a:rPr>
              <a:t>t</a:t>
            </a:r>
            <a:r>
              <a:rPr dirty="0" sz="800" spc="-254">
                <a:latin typeface="Garuda"/>
                <a:cs typeface="Garuda"/>
              </a:rPr>
              <a:t>d</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b</a:t>
            </a:r>
            <a:r>
              <a:rPr dirty="0" sz="800" spc="-254">
                <a:latin typeface="Garuda"/>
                <a:cs typeface="Garuda"/>
              </a:rPr>
              <a:t>nt</a:t>
            </a:r>
            <a:r>
              <a:rPr dirty="0" baseline="-18518" sz="1800" spc="-382" b="1">
                <a:latin typeface="Arial"/>
                <a:cs typeface="Arial"/>
              </a:rPr>
              <a:t>a</a:t>
            </a:r>
            <a:r>
              <a:rPr dirty="0" sz="800" spc="-254">
                <a:latin typeface="Garuda"/>
                <a:cs typeface="Garuda"/>
              </a:rPr>
              <a:t>s </a:t>
            </a:r>
            <a:r>
              <a:rPr dirty="0" sz="800" spc="-225">
                <a:latin typeface="Garuda"/>
                <a:cs typeface="Garuda"/>
              </a:rPr>
              <a:t>m</a:t>
            </a:r>
            <a:r>
              <a:rPr dirty="0" baseline="-18518" sz="1800" spc="-337" b="1">
                <a:latin typeface="Arial"/>
                <a:cs typeface="Arial"/>
              </a:rPr>
              <a:t>s</a:t>
            </a:r>
            <a:r>
              <a:rPr dirty="0" sz="800" spc="-225">
                <a:latin typeface="Garuda"/>
                <a:cs typeface="Garuda"/>
              </a:rPr>
              <a:t>u</a:t>
            </a:r>
            <a:r>
              <a:rPr dirty="0" baseline="-18518" sz="1800" spc="-337" b="1">
                <a:latin typeface="Arial"/>
                <a:cs typeface="Arial"/>
              </a:rPr>
              <a:t>e</a:t>
            </a:r>
            <a:r>
              <a:rPr dirty="0" sz="800" spc="-225">
                <a:latin typeface="Garuda"/>
                <a:cs typeface="Garuda"/>
              </a:rPr>
              <a:t>st</a:t>
            </a:r>
            <a:r>
              <a:rPr dirty="0" baseline="-18518" sz="1800" spc="-337" b="1">
                <a:latin typeface="Arial"/>
                <a:cs typeface="Arial"/>
              </a:rPr>
              <a:t>1</a:t>
            </a:r>
            <a:r>
              <a:rPr dirty="0" sz="800" spc="-225">
                <a:latin typeface="Garuda"/>
                <a:cs typeface="Garuda"/>
              </a:rPr>
              <a:t>re</a:t>
            </a:r>
            <a:r>
              <a:rPr dirty="0" baseline="-18518" sz="1800" spc="-337" b="1">
                <a:latin typeface="Arial"/>
                <a:cs typeface="Arial"/>
              </a:rPr>
              <a:t>0</a:t>
            </a:r>
            <a:r>
              <a:rPr dirty="0" sz="800" spc="-225">
                <a:latin typeface="Garuda"/>
                <a:cs typeface="Garuda"/>
              </a:rPr>
              <a:t>c</a:t>
            </a:r>
            <a:r>
              <a:rPr dirty="0" baseline="-18518" sz="1800" spc="-337" b="1" i="1">
                <a:latin typeface="Arial"/>
                <a:cs typeface="Arial"/>
              </a:rPr>
              <a:t>g</a:t>
            </a:r>
            <a:r>
              <a:rPr dirty="0" sz="800" spc="-225">
                <a:latin typeface="Garuda"/>
                <a:cs typeface="Garuda"/>
              </a:rPr>
              <a:t>eiv</a:t>
            </a:r>
            <a:r>
              <a:rPr dirty="0" baseline="-18518" sz="1800" spc="-337" b="1">
                <a:latin typeface="Arial"/>
                <a:cs typeface="Arial"/>
              </a:rPr>
              <a:t>:</a:t>
            </a:r>
            <a:r>
              <a:rPr dirty="0" sz="800" spc="-225">
                <a:latin typeface="Garuda"/>
                <a:cs typeface="Garuda"/>
              </a:rPr>
              <a:t>e</a:t>
            </a:r>
            <a:r>
              <a:rPr dirty="0" baseline="-18518" sz="1800" spc="-337" b="1">
                <a:latin typeface="Arial"/>
                <a:cs typeface="Arial"/>
              </a:rPr>
              <a:t>D</a:t>
            </a:r>
            <a:r>
              <a:rPr dirty="0" sz="800" spc="-225">
                <a:latin typeface="Garuda"/>
                <a:cs typeface="Garuda"/>
              </a:rPr>
              <a:t>an</a:t>
            </a:r>
            <a:r>
              <a:rPr dirty="0" baseline="-18518" sz="1800" spc="-337" b="1">
                <a:latin typeface="Arial"/>
                <a:cs typeface="Arial"/>
              </a:rPr>
              <a:t>e</a:t>
            </a:r>
            <a:r>
              <a:rPr dirty="0" sz="800" spc="-225">
                <a:latin typeface="Garuda"/>
                <a:cs typeface="Garuda"/>
              </a:rPr>
              <a:t>e</a:t>
            </a:r>
            <a:r>
              <a:rPr dirty="0" baseline="-18518" sz="1800" spc="-337" b="1">
                <a:latin typeface="Arial"/>
                <a:cs typeface="Arial"/>
              </a:rPr>
              <a:t>v</a:t>
            </a:r>
            <a:r>
              <a:rPr dirty="0" sz="800" spc="-225">
                <a:latin typeface="Garuda"/>
                <a:cs typeface="Garuda"/>
              </a:rPr>
              <a:t>K</a:t>
            </a:r>
            <a:r>
              <a:rPr dirty="0" baseline="-18518" sz="1800" spc="-337" b="1">
                <a:latin typeface="Arial"/>
                <a:cs typeface="Arial"/>
              </a:rPr>
              <a:t>e</a:t>
            </a:r>
            <a:r>
              <a:rPr dirty="0" sz="800" spc="-225">
                <a:latin typeface="Garuda"/>
                <a:cs typeface="Garuda"/>
              </a:rPr>
              <a:t>it </a:t>
            </a:r>
            <a:r>
              <a:rPr dirty="0" baseline="-18518" sz="1800" spc="-375" b="1">
                <a:latin typeface="Arial"/>
                <a:cs typeface="Arial"/>
              </a:rPr>
              <a:t>l</a:t>
            </a:r>
            <a:r>
              <a:rPr dirty="0" sz="800" spc="-250">
                <a:latin typeface="Garuda"/>
                <a:cs typeface="Garuda"/>
              </a:rPr>
              <a:t>w</a:t>
            </a:r>
            <a:r>
              <a:rPr dirty="0" baseline="-18518" sz="1800" spc="-375" b="1">
                <a:latin typeface="Arial"/>
                <a:cs typeface="Arial"/>
              </a:rPr>
              <a:t>o</a:t>
            </a:r>
            <a:r>
              <a:rPr dirty="0" sz="800" spc="-250">
                <a:latin typeface="Garuda"/>
                <a:cs typeface="Garuda"/>
              </a:rPr>
              <a:t>at</a:t>
            </a:r>
            <a:r>
              <a:rPr dirty="0" baseline="-18518" sz="1800" spc="-375" b="1">
                <a:latin typeface="Arial"/>
                <a:cs typeface="Arial"/>
              </a:rPr>
              <a:t>p</a:t>
            </a:r>
            <a:r>
              <a:rPr dirty="0" sz="800" spc="-250">
                <a:latin typeface="Garuda"/>
                <a:cs typeface="Garuda"/>
              </a:rPr>
              <a:t>erm</a:t>
            </a:r>
            <a:r>
              <a:rPr dirty="0" baseline="-18518" sz="1800" spc="-375" b="1">
                <a:latin typeface="Arial"/>
                <a:cs typeface="Arial"/>
              </a:rPr>
              <a:t>P</a:t>
            </a:r>
            <a:r>
              <a:rPr dirty="0" sz="800" spc="-250">
                <a:latin typeface="Garuda"/>
                <a:cs typeface="Garuda"/>
              </a:rPr>
              <a:t>a</a:t>
            </a:r>
            <a:r>
              <a:rPr dirty="0" baseline="-18518" sz="1800" spc="-375" b="1">
                <a:latin typeface="Arial"/>
                <a:cs typeface="Arial"/>
              </a:rPr>
              <a:t>L</a:t>
            </a:r>
            <a:r>
              <a:rPr dirty="0" sz="800" spc="-250">
                <a:latin typeface="Garuda"/>
                <a:cs typeface="Garuda"/>
              </a:rPr>
              <a:t>rk</a:t>
            </a:r>
            <a:r>
              <a:rPr dirty="0" baseline="-18518" sz="1800" spc="-375" b="1">
                <a:latin typeface="Arial"/>
                <a:cs typeface="Arial"/>
              </a:rPr>
              <a:t>/</a:t>
            </a:r>
            <a:r>
              <a:rPr dirty="0" sz="800" spc="-250">
                <a:latin typeface="Garuda"/>
                <a:cs typeface="Garuda"/>
              </a:rPr>
              <a:t>e</a:t>
            </a:r>
            <a:r>
              <a:rPr dirty="0" baseline="-18518" sz="1800" spc="-375" b="1">
                <a:latin typeface="Arial"/>
                <a:cs typeface="Arial"/>
              </a:rPr>
              <a:t>S</a:t>
            </a:r>
            <a:r>
              <a:rPr dirty="0" sz="800" spc="-250">
                <a:latin typeface="Garuda"/>
                <a:cs typeface="Garuda"/>
              </a:rPr>
              <a:t>d </a:t>
            </a:r>
            <a:r>
              <a:rPr dirty="0" baseline="-18518" sz="1800" spc="-412" b="1">
                <a:latin typeface="Arial"/>
                <a:cs typeface="Arial"/>
              </a:rPr>
              <a:t>Q</a:t>
            </a:r>
            <a:r>
              <a:rPr dirty="0" sz="800" spc="-275">
                <a:latin typeface="Garuda"/>
                <a:cs typeface="Garuda"/>
              </a:rPr>
              <a:t>wit</a:t>
            </a:r>
            <a:r>
              <a:rPr dirty="0" baseline="-18518" sz="1800" spc="-412" b="1">
                <a:latin typeface="Arial"/>
                <a:cs typeface="Arial"/>
              </a:rPr>
              <a:t>L</a:t>
            </a:r>
            <a:r>
              <a:rPr dirty="0" sz="800" spc="-275">
                <a:latin typeface="Garuda"/>
                <a:cs typeface="Garuda"/>
              </a:rPr>
              <a:t>h</a:t>
            </a:r>
            <a:r>
              <a:rPr dirty="0" sz="800" spc="-45">
                <a:latin typeface="Garuda"/>
                <a:cs typeface="Garuda"/>
              </a:rPr>
              <a:t> </a:t>
            </a:r>
            <a:r>
              <a:rPr dirty="0" sz="800" spc="-240">
                <a:latin typeface="Garuda"/>
                <a:cs typeface="Garuda"/>
              </a:rPr>
              <a:t>th</a:t>
            </a:r>
            <a:r>
              <a:rPr dirty="0" baseline="-18518" sz="1800" spc="-359" b="1">
                <a:latin typeface="Arial"/>
                <a:cs typeface="Arial"/>
              </a:rPr>
              <a:t>P</a:t>
            </a:r>
            <a:r>
              <a:rPr dirty="0" sz="800" spc="-240">
                <a:latin typeface="Garuda"/>
                <a:cs typeface="Garuda"/>
              </a:rPr>
              <a:t>ei</a:t>
            </a:r>
            <a:r>
              <a:rPr dirty="0" baseline="-18518" sz="1800" spc="-359" b="1">
                <a:latin typeface="Arial"/>
                <a:cs typeface="Arial"/>
              </a:rPr>
              <a:t>r</a:t>
            </a:r>
            <a:r>
              <a:rPr dirty="0" sz="800" spc="-240">
                <a:latin typeface="Garuda"/>
                <a:cs typeface="Garuda"/>
              </a:rPr>
              <a:t>r</a:t>
            </a:r>
            <a:r>
              <a:rPr dirty="0" baseline="-18518" sz="1800" spc="-359" b="1">
                <a:latin typeface="Arial"/>
                <a:cs typeface="Arial"/>
              </a:rPr>
              <a:t>o</a:t>
            </a:r>
            <a:r>
              <a:rPr dirty="0" sz="800" spc="-240">
                <a:latin typeface="Garuda"/>
                <a:cs typeface="Garuda"/>
              </a:rPr>
              <a:t>na</a:t>
            </a:r>
            <a:r>
              <a:rPr dirty="0" baseline="-18518" sz="1800" spc="-359" b="1">
                <a:latin typeface="Arial"/>
                <a:cs typeface="Arial"/>
              </a:rPr>
              <a:t>g</a:t>
            </a:r>
            <a:r>
              <a:rPr dirty="0" sz="800" spc="-240">
                <a:latin typeface="Garuda"/>
                <a:cs typeface="Garuda"/>
              </a:rPr>
              <a:t>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a:t>
            </a:r>
            <a:r>
              <a:rPr dirty="0" sz="800" spc="-220">
                <a:latin typeface="Garuda"/>
                <a:cs typeface="Garuda"/>
              </a:rPr>
              <a:t> </a:t>
            </a:r>
            <a:r>
              <a:rPr dirty="0" sz="800" spc="-204">
                <a:latin typeface="Garuda"/>
                <a:cs typeface="Garuda"/>
              </a:rPr>
              <a:t>e</a:t>
            </a:r>
            <a:r>
              <a:rPr dirty="0" baseline="-18518" sz="1800" spc="-307" b="1">
                <a:latin typeface="Arial"/>
                <a:cs typeface="Arial"/>
              </a:rPr>
              <a:t>U</a:t>
            </a:r>
            <a:r>
              <a:rPr dirty="0" sz="800" spc="-204">
                <a:latin typeface="Garuda"/>
                <a:cs typeface="Garuda"/>
              </a:rPr>
              <a:t>m</a:t>
            </a:r>
            <a:r>
              <a:rPr dirty="0" baseline="-18518" sz="1800" spc="-307" b="1">
                <a:latin typeface="Arial"/>
                <a:cs typeface="Arial"/>
              </a:rPr>
              <a:t>n</a:t>
            </a:r>
            <a:r>
              <a:rPr dirty="0" sz="800" spc="-204">
                <a:latin typeface="Garuda"/>
                <a:cs typeface="Garuda"/>
              </a:rPr>
              <a:t>ai</a:t>
            </a:r>
            <a:r>
              <a:rPr dirty="0" baseline="-18518" sz="1800" spc="-307" b="1">
                <a:latin typeface="Arial"/>
                <a:cs typeface="Arial"/>
              </a:rPr>
              <a:t>i</a:t>
            </a:r>
            <a:r>
              <a:rPr dirty="0" sz="800" spc="-204">
                <a:latin typeface="Garuda"/>
                <a:cs typeface="Garuda"/>
              </a:rPr>
              <a:t>l.</a:t>
            </a:r>
            <a:r>
              <a:rPr dirty="0" baseline="-18518" sz="1800" spc="-307" b="1">
                <a:latin typeface="Arial"/>
                <a:cs typeface="Arial"/>
              </a:rPr>
              <a:t>t</a:t>
            </a:r>
            <a:r>
              <a:rPr dirty="0" sz="800" spc="-204">
                <a:latin typeface="Garuda"/>
                <a:cs typeface="Garuda"/>
              </a:rPr>
              <a:t>C</a:t>
            </a:r>
            <a:r>
              <a:rPr dirty="0" baseline="-18518" sz="1800" spc="-307" b="1">
                <a:latin typeface="Arial"/>
                <a:cs typeface="Arial"/>
              </a:rPr>
              <a:t>s</a:t>
            </a:r>
            <a:r>
              <a:rPr dirty="0" sz="800" spc="-204">
                <a:latin typeface="Garuda"/>
                <a:cs typeface="Garuda"/>
              </a:rPr>
              <a:t>onta</a:t>
            </a:r>
            <a:r>
              <a:rPr dirty="0" baseline="-18518" sz="1800" spc="-307" b="1">
                <a:latin typeface="Arial"/>
                <a:cs typeface="Arial"/>
              </a:rPr>
              <a:t>I-</a:t>
            </a:r>
            <a:r>
              <a:rPr dirty="0" sz="800" spc="-204">
                <a:latin typeface="Garuda"/>
                <a:cs typeface="Garuda"/>
              </a:rPr>
              <a:t>c</a:t>
            </a:r>
            <a:r>
              <a:rPr dirty="0" baseline="-18518" sz="1800" spc="-307" b="1">
                <a:latin typeface="Arial"/>
                <a:cs typeface="Arial"/>
              </a:rPr>
              <a:t>9</a:t>
            </a:r>
            <a:r>
              <a:rPr dirty="0" sz="800" spc="-204">
                <a:latin typeface="Garuda"/>
                <a:cs typeface="Garuda"/>
              </a:rPr>
              <a:t>t</a:t>
            </a:r>
            <a:endParaRPr sz="800">
              <a:latin typeface="Garuda"/>
              <a:cs typeface="Garuda"/>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Arial"/>
                <a:cs typeface="Arial"/>
              </a:rPr>
              <a:t>Preparing to Use</a:t>
            </a:r>
            <a:r>
              <a:rPr dirty="0" sz="2000" b="1">
                <a:latin typeface="Arial"/>
                <a:cs typeface="Arial"/>
              </a:rPr>
              <a:t> </a:t>
            </a:r>
            <a:r>
              <a:rPr dirty="0" sz="2000" spc="-5" b="1">
                <a:latin typeface="Courier New"/>
                <a:cs typeface="Courier New"/>
              </a:rPr>
              <a:t>BFILE</a:t>
            </a:r>
            <a:r>
              <a:rPr dirty="0" sz="2000" spc="-5" b="1">
                <a:latin typeface="Arial"/>
                <a:cs typeface="Arial"/>
              </a:rPr>
              <a:t>s</a:t>
            </a:r>
            <a:endParaRPr sz="2000">
              <a:latin typeface="Arial"/>
              <a:cs typeface="Arial"/>
            </a:endParaRPr>
          </a:p>
          <a:p>
            <a:pPr>
              <a:lnSpc>
                <a:spcPct val="100000"/>
              </a:lnSpc>
            </a:pPr>
            <a:endParaRPr sz="2300">
              <a:latin typeface="Arial"/>
              <a:cs typeface="Arial"/>
            </a:endParaRPr>
          </a:p>
          <a:p>
            <a:pPr>
              <a:lnSpc>
                <a:spcPct val="100000"/>
              </a:lnSpc>
              <a:spcBef>
                <a:spcPts val="25"/>
              </a:spcBef>
            </a:pPr>
            <a:endParaRPr sz="2000">
              <a:latin typeface="Arial"/>
              <a:cs typeface="Arial"/>
            </a:endParaRPr>
          </a:p>
          <a:p>
            <a:pPr marL="1035050" marR="858519" indent="-327025">
              <a:lnSpc>
                <a:spcPct val="101299"/>
              </a:lnSpc>
              <a:buAutoNum type="arabicPeriod"/>
              <a:tabLst>
                <a:tab pos="1035050" algn="l"/>
                <a:tab pos="1035685" algn="l"/>
              </a:tabLst>
            </a:pPr>
            <a:r>
              <a:rPr dirty="0" sz="1550" spc="10" b="1">
                <a:latin typeface="Arial"/>
                <a:cs typeface="Arial"/>
              </a:rPr>
              <a:t>Create an </a:t>
            </a:r>
            <a:r>
              <a:rPr dirty="0" sz="1550" spc="15" b="1">
                <a:latin typeface="Arial"/>
                <a:cs typeface="Arial"/>
              </a:rPr>
              <a:t>OS </a:t>
            </a:r>
            <a:r>
              <a:rPr dirty="0" sz="1550" spc="10" b="1">
                <a:latin typeface="Arial"/>
                <a:cs typeface="Arial"/>
              </a:rPr>
              <a:t>directory to store the physical data  </a:t>
            </a:r>
            <a:r>
              <a:rPr dirty="0" sz="1550" spc="5" b="1">
                <a:latin typeface="Arial"/>
                <a:cs typeface="Arial"/>
              </a:rPr>
              <a:t>files:</a:t>
            </a:r>
            <a:endParaRPr sz="1550">
              <a:latin typeface="Arial"/>
              <a:cs typeface="Arial"/>
            </a:endParaRPr>
          </a:p>
          <a:p>
            <a:pPr>
              <a:lnSpc>
                <a:spcPct val="100000"/>
              </a:lnSpc>
              <a:buFont typeface="Arial"/>
              <a:buAutoNum type="arabicPeriod"/>
            </a:pPr>
            <a:endParaRPr sz="1700">
              <a:latin typeface="Arial"/>
              <a:cs typeface="Arial"/>
            </a:endParaRPr>
          </a:p>
          <a:p>
            <a:pPr>
              <a:lnSpc>
                <a:spcPct val="100000"/>
              </a:lnSpc>
              <a:spcBef>
                <a:spcPts val="10"/>
              </a:spcBef>
              <a:buFont typeface="Arial"/>
              <a:buAutoNum type="arabicPeriod"/>
            </a:pPr>
            <a:endParaRPr sz="1500">
              <a:latin typeface="Arial"/>
              <a:cs typeface="Arial"/>
            </a:endParaRPr>
          </a:p>
          <a:p>
            <a:pPr marL="1035050" marR="909955" indent="-327025">
              <a:lnSpc>
                <a:spcPct val="101299"/>
              </a:lnSpc>
              <a:buAutoNum type="arabicPeriod"/>
              <a:tabLst>
                <a:tab pos="1035050" algn="l"/>
                <a:tab pos="1035685" algn="l"/>
              </a:tabLst>
            </a:pPr>
            <a:r>
              <a:rPr dirty="0" sz="1550" spc="10" b="1">
                <a:latin typeface="Arial"/>
                <a:cs typeface="Arial"/>
              </a:rPr>
              <a:t>Create a </a:t>
            </a:r>
            <a:r>
              <a:rPr dirty="0" sz="1550" spc="10" b="1">
                <a:latin typeface="Courier New"/>
                <a:cs typeface="Courier New"/>
              </a:rPr>
              <a:t>DIRECTORY</a:t>
            </a:r>
            <a:r>
              <a:rPr dirty="0" sz="1550" spc="-530" b="1">
                <a:latin typeface="Courier New"/>
                <a:cs typeface="Courier New"/>
              </a:rPr>
              <a:t> </a:t>
            </a:r>
            <a:r>
              <a:rPr dirty="0" sz="1550" spc="10" b="1">
                <a:latin typeface="Arial"/>
                <a:cs typeface="Arial"/>
              </a:rPr>
              <a:t>object by using the </a:t>
            </a:r>
            <a:r>
              <a:rPr dirty="0" sz="1550" spc="10" b="1">
                <a:latin typeface="Courier New"/>
                <a:cs typeface="Courier New"/>
              </a:rPr>
              <a:t>CREATE  DIRECTORY</a:t>
            </a:r>
            <a:r>
              <a:rPr dirty="0" sz="1550" spc="-505" b="1">
                <a:latin typeface="Courier New"/>
                <a:cs typeface="Courier New"/>
              </a:rPr>
              <a:t> </a:t>
            </a:r>
            <a:r>
              <a:rPr dirty="0" sz="1550" spc="10" b="1">
                <a:latin typeface="Arial"/>
                <a:cs typeface="Arial"/>
              </a:rPr>
              <a:t>command:</a:t>
            </a:r>
            <a:endParaRPr sz="1550">
              <a:latin typeface="Arial"/>
              <a:cs typeface="Arial"/>
            </a:endParaRPr>
          </a:p>
          <a:p>
            <a:pPr>
              <a:lnSpc>
                <a:spcPct val="100000"/>
              </a:lnSpc>
              <a:buFont typeface="Arial"/>
              <a:buAutoNum type="arabicPeriod"/>
            </a:pPr>
            <a:endParaRPr sz="1800">
              <a:latin typeface="Arial"/>
              <a:cs typeface="Arial"/>
            </a:endParaRPr>
          </a:p>
          <a:p>
            <a:pPr>
              <a:lnSpc>
                <a:spcPct val="100000"/>
              </a:lnSpc>
              <a:buFont typeface="Arial"/>
              <a:buAutoNum type="arabicPeriod"/>
            </a:pPr>
            <a:endParaRPr sz="2000">
              <a:latin typeface="Arial"/>
              <a:cs typeface="Arial"/>
            </a:endParaRPr>
          </a:p>
          <a:p>
            <a:pPr marL="1035050" marR="749935" indent="-327025">
              <a:lnSpc>
                <a:spcPct val="107800"/>
              </a:lnSpc>
              <a:buAutoNum type="arabicPeriod"/>
              <a:tabLst>
                <a:tab pos="1035050" algn="l"/>
                <a:tab pos="1035685" algn="l"/>
              </a:tabLst>
            </a:pPr>
            <a:r>
              <a:rPr dirty="0" sz="1550" spc="10" b="1">
                <a:latin typeface="Arial"/>
                <a:cs typeface="Arial"/>
              </a:rPr>
              <a:t>Grant the</a:t>
            </a:r>
            <a:r>
              <a:rPr dirty="0" sz="1550" b="1">
                <a:latin typeface="Arial"/>
                <a:cs typeface="Arial"/>
              </a:rPr>
              <a:t> </a:t>
            </a:r>
            <a:r>
              <a:rPr dirty="0" sz="1550" spc="10" b="1">
                <a:latin typeface="Courier New"/>
                <a:cs typeface="Courier New"/>
              </a:rPr>
              <a:t>READ</a:t>
            </a:r>
            <a:r>
              <a:rPr dirty="0" sz="1550" spc="-495" b="1">
                <a:latin typeface="Courier New"/>
                <a:cs typeface="Courier New"/>
              </a:rPr>
              <a:t> </a:t>
            </a:r>
            <a:r>
              <a:rPr dirty="0" sz="1550" spc="10" b="1">
                <a:latin typeface="Arial"/>
                <a:cs typeface="Arial"/>
              </a:rPr>
              <a:t>privilege</a:t>
            </a:r>
            <a:r>
              <a:rPr dirty="0" sz="1550" spc="5" b="1">
                <a:latin typeface="Arial"/>
                <a:cs typeface="Arial"/>
              </a:rPr>
              <a:t> </a:t>
            </a:r>
            <a:r>
              <a:rPr dirty="0" sz="1550" spc="10" b="1">
                <a:latin typeface="Arial"/>
                <a:cs typeface="Arial"/>
              </a:rPr>
              <a:t>on</a:t>
            </a:r>
            <a:r>
              <a:rPr dirty="0" sz="1550" spc="5" b="1">
                <a:latin typeface="Arial"/>
                <a:cs typeface="Arial"/>
              </a:rPr>
              <a:t> </a:t>
            </a:r>
            <a:r>
              <a:rPr dirty="0" sz="1550" spc="10" b="1">
                <a:latin typeface="Arial"/>
                <a:cs typeface="Arial"/>
              </a:rPr>
              <a:t>the</a:t>
            </a:r>
            <a:r>
              <a:rPr dirty="0" sz="1550" spc="-10" b="1">
                <a:latin typeface="Arial"/>
                <a:cs typeface="Arial"/>
              </a:rPr>
              <a:t> </a:t>
            </a:r>
            <a:r>
              <a:rPr dirty="0" sz="1550" spc="10" b="1">
                <a:latin typeface="Courier New"/>
                <a:cs typeface="Courier New"/>
              </a:rPr>
              <a:t>DIRECTORY</a:t>
            </a:r>
            <a:r>
              <a:rPr dirty="0" sz="1550" spc="-495" b="1">
                <a:latin typeface="Courier New"/>
                <a:cs typeface="Courier New"/>
              </a:rPr>
              <a:t> </a:t>
            </a:r>
            <a:r>
              <a:rPr dirty="0" sz="1550" spc="10" b="1">
                <a:latin typeface="Arial"/>
                <a:cs typeface="Arial"/>
              </a:rPr>
              <a:t>object  to appropriate</a:t>
            </a:r>
            <a:r>
              <a:rPr dirty="0" sz="1550" spc="5" b="1">
                <a:latin typeface="Arial"/>
                <a:cs typeface="Arial"/>
              </a:rPr>
              <a:t> </a:t>
            </a:r>
            <a:r>
              <a:rPr dirty="0" sz="1550" spc="10" b="1">
                <a:latin typeface="Arial"/>
                <a:cs typeface="Arial"/>
              </a:rPr>
              <a:t>users: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15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9" name="object 9"/>
          <p:cNvSpPr txBox="1"/>
          <p:nvPr/>
        </p:nvSpPr>
        <p:spPr>
          <a:xfrm>
            <a:off x="749300" y="9239921"/>
            <a:ext cx="6196330" cy="600710"/>
          </a:xfrm>
          <a:prstGeom prst="rect">
            <a:avLst/>
          </a:prstGeom>
        </p:spPr>
        <p:txBody>
          <a:bodyPr wrap="square" lIns="0" tIns="0" rIns="0" bIns="0" rtlCol="0" vert="horz">
            <a:spAutoFit/>
          </a:bodyPr>
          <a:lstStyle/>
          <a:p>
            <a:pPr marL="94615">
              <a:lnSpc>
                <a:spcPts val="1525"/>
              </a:lnSpc>
            </a:pPr>
            <a:r>
              <a:rPr dirty="0" sz="1300">
                <a:latin typeface="Times New Roman"/>
                <a:cs typeface="Times New Roman"/>
              </a:rPr>
              <a:t>which is set to </a:t>
            </a:r>
            <a:r>
              <a:rPr dirty="0" sz="1300">
                <a:latin typeface="Courier New"/>
                <a:cs typeface="Courier New"/>
              </a:rPr>
              <a:t>10</a:t>
            </a:r>
            <a:r>
              <a:rPr dirty="0" sz="1300" spc="-315">
                <a:latin typeface="Courier New"/>
                <a:cs typeface="Courier New"/>
              </a:rPr>
              <a:t> </a:t>
            </a:r>
            <a:r>
              <a:rPr dirty="0" sz="1300">
                <a:latin typeface="Times New Roman"/>
                <a:cs typeface="Times New Roman"/>
              </a:rPr>
              <a:t>by default, limits the number of </a:t>
            </a:r>
            <a:r>
              <a:rPr dirty="0" sz="1300">
                <a:latin typeface="Courier New"/>
                <a:cs typeface="Courier New"/>
              </a:rPr>
              <a:t>BFILE</a:t>
            </a:r>
            <a:r>
              <a:rPr dirty="0" sz="1300">
                <a:latin typeface="Times New Roman"/>
                <a:cs typeface="Times New Roman"/>
              </a:rPr>
              <a:t>s that </a:t>
            </a:r>
            <a:r>
              <a:rPr dirty="0" sz="1300" spc="5">
                <a:latin typeface="Times New Roman"/>
                <a:cs typeface="Times New Roman"/>
              </a:rPr>
              <a:t>can </a:t>
            </a:r>
            <a:r>
              <a:rPr dirty="0" sz="1300">
                <a:latin typeface="Times New Roman"/>
                <a:cs typeface="Times New Roman"/>
              </a:rPr>
              <a:t>be opened in a session.</a:t>
            </a:r>
            <a:endParaRPr sz="1300">
              <a:latin typeface="Times New Roman"/>
              <a:cs typeface="Times New Roman"/>
            </a:endParaRPr>
          </a:p>
          <a:p>
            <a:pPr marL="12700">
              <a:lnSpc>
                <a:spcPct val="100000"/>
              </a:lnSpc>
              <a:spcBef>
                <a:spcPts val="620"/>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5">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0" name="object 10"/>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4</a:t>
            </a:r>
            <a:endParaRPr baseline="-20833"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3500" y="2388107"/>
            <a:ext cx="5105400" cy="271780"/>
          </a:xfrm>
          <a:prstGeom prst="rect">
            <a:avLst/>
          </a:prstGeom>
          <a:solidFill>
            <a:srgbClr val="CCCCCC"/>
          </a:solidFill>
          <a:ln w="20574">
            <a:solidFill>
              <a:srgbClr val="000000"/>
            </a:solidFill>
          </a:ln>
        </p:spPr>
        <p:txBody>
          <a:bodyPr wrap="square" lIns="0" tIns="1905" rIns="0" bIns="0" rtlCol="0" vert="horz">
            <a:spAutoFit/>
          </a:bodyPr>
          <a:lstStyle/>
          <a:p>
            <a:pPr marL="76200">
              <a:lnSpc>
                <a:spcPct val="100000"/>
              </a:lnSpc>
              <a:spcBef>
                <a:spcPts val="15"/>
              </a:spcBef>
            </a:pPr>
            <a:r>
              <a:rPr dirty="0" sz="1400" spc="15" b="1">
                <a:latin typeface="Courier New"/>
                <a:cs typeface="Courier New"/>
              </a:rPr>
              <a:t>mkdir</a:t>
            </a:r>
            <a:r>
              <a:rPr dirty="0" sz="1400" spc="10" b="1">
                <a:latin typeface="Courier New"/>
                <a:cs typeface="Courier New"/>
              </a:rPr>
              <a:t> </a:t>
            </a:r>
            <a:r>
              <a:rPr dirty="0" sz="1400" spc="15" b="1">
                <a:latin typeface="Courier New"/>
                <a:cs typeface="Courier New"/>
              </a:rPr>
              <a:t>/temp/data_files</a:t>
            </a:r>
            <a:endParaRPr sz="1400">
              <a:latin typeface="Courier New"/>
              <a:cs typeface="Courier New"/>
            </a:endParaRPr>
          </a:p>
        </p:txBody>
      </p:sp>
      <p:sp>
        <p:nvSpPr>
          <p:cNvPr id="5" name="object 5"/>
          <p:cNvSpPr txBox="1"/>
          <p:nvPr/>
        </p:nvSpPr>
        <p:spPr>
          <a:xfrm>
            <a:off x="1333500" y="3313176"/>
            <a:ext cx="5105400" cy="456565"/>
          </a:xfrm>
          <a:prstGeom prst="rect">
            <a:avLst/>
          </a:prstGeom>
          <a:solidFill>
            <a:srgbClr val="CCCCCC"/>
          </a:solidFill>
          <a:ln w="20574">
            <a:solidFill>
              <a:srgbClr val="000000"/>
            </a:solidFill>
          </a:ln>
        </p:spPr>
        <p:txBody>
          <a:bodyPr wrap="square" lIns="0" tIns="1905" rIns="0" bIns="0" rtlCol="0" vert="horz">
            <a:spAutoFit/>
          </a:bodyPr>
          <a:lstStyle/>
          <a:p>
            <a:pPr marL="76200">
              <a:lnSpc>
                <a:spcPts val="1570"/>
              </a:lnSpc>
              <a:spcBef>
                <a:spcPts val="15"/>
              </a:spcBef>
            </a:pPr>
            <a:r>
              <a:rPr dirty="0" sz="1400" spc="15" b="1">
                <a:latin typeface="Courier New"/>
                <a:cs typeface="Courier New"/>
              </a:rPr>
              <a:t>CREATE DIRECTORY</a:t>
            </a:r>
            <a:r>
              <a:rPr dirty="0" sz="1400" spc="5" b="1">
                <a:latin typeface="Courier New"/>
                <a:cs typeface="Courier New"/>
              </a:rPr>
              <a:t> </a:t>
            </a:r>
            <a:r>
              <a:rPr dirty="0" sz="1400" spc="15" b="1">
                <a:latin typeface="Courier New"/>
                <a:cs typeface="Courier New"/>
              </a:rPr>
              <a:t>data_files</a:t>
            </a:r>
            <a:endParaRPr sz="1400">
              <a:latin typeface="Courier New"/>
              <a:cs typeface="Courier New"/>
            </a:endParaRPr>
          </a:p>
          <a:p>
            <a:pPr marL="1601470">
              <a:lnSpc>
                <a:spcPts val="1570"/>
              </a:lnSpc>
            </a:pPr>
            <a:r>
              <a:rPr dirty="0" sz="1400" spc="15" b="1">
                <a:latin typeface="Courier New"/>
                <a:cs typeface="Courier New"/>
              </a:rPr>
              <a:t>AS</a:t>
            </a:r>
            <a:r>
              <a:rPr dirty="0" sz="1400" spc="5" b="1">
                <a:latin typeface="Courier New"/>
                <a:cs typeface="Courier New"/>
              </a:rPr>
              <a:t> </a:t>
            </a:r>
            <a:r>
              <a:rPr dirty="0" sz="1400" spc="15" b="1">
                <a:latin typeface="Courier New"/>
                <a:cs typeface="Courier New"/>
              </a:rPr>
              <a:t>'/temp/data_files';</a:t>
            </a:r>
            <a:endParaRPr sz="1400">
              <a:latin typeface="Courier New"/>
              <a:cs typeface="Courier New"/>
            </a:endParaRPr>
          </a:p>
        </p:txBody>
      </p:sp>
      <p:sp>
        <p:nvSpPr>
          <p:cNvPr id="6" name="object 6"/>
          <p:cNvSpPr txBox="1"/>
          <p:nvPr/>
        </p:nvSpPr>
        <p:spPr>
          <a:xfrm>
            <a:off x="1333500" y="4357115"/>
            <a:ext cx="5105400" cy="456565"/>
          </a:xfrm>
          <a:prstGeom prst="rect">
            <a:avLst/>
          </a:prstGeom>
          <a:solidFill>
            <a:srgbClr val="CCCCCC"/>
          </a:solidFill>
          <a:ln w="20574">
            <a:solidFill>
              <a:srgbClr val="000000"/>
            </a:solidFill>
          </a:ln>
        </p:spPr>
        <p:txBody>
          <a:bodyPr wrap="square" lIns="0" tIns="30480" rIns="0" bIns="0" rtlCol="0" vert="horz">
            <a:spAutoFit/>
          </a:bodyPr>
          <a:lstStyle/>
          <a:p>
            <a:pPr marL="402590" marR="1317625" indent="-327025">
              <a:lnSpc>
                <a:spcPts val="1460"/>
              </a:lnSpc>
              <a:spcBef>
                <a:spcPts val="240"/>
              </a:spcBef>
            </a:pPr>
            <a:r>
              <a:rPr dirty="0" sz="1400" spc="15" b="1">
                <a:latin typeface="Courier New"/>
                <a:cs typeface="Courier New"/>
              </a:rPr>
              <a:t>GRANT READ ON DIRECTORY</a:t>
            </a:r>
            <a:r>
              <a:rPr dirty="0" sz="1400" spc="-35" b="1">
                <a:latin typeface="Courier New"/>
                <a:cs typeface="Courier New"/>
              </a:rPr>
              <a:t> </a:t>
            </a:r>
            <a:r>
              <a:rPr dirty="0" sz="1400" spc="15" b="1">
                <a:latin typeface="Courier New"/>
                <a:cs typeface="Courier New"/>
              </a:rPr>
              <a:t>data_files  TO SCOTT, MANAGER_ROLE,</a:t>
            </a:r>
            <a:r>
              <a:rPr dirty="0" sz="1400" spc="-40" b="1">
                <a:latin typeface="Courier New"/>
                <a:cs typeface="Courier New"/>
              </a:rPr>
              <a:t> </a:t>
            </a:r>
            <a:r>
              <a:rPr dirty="0" sz="1400" spc="15" b="1">
                <a:latin typeface="Courier New"/>
                <a:cs typeface="Courier New"/>
              </a:rPr>
              <a:t>PUBLIC;</a:t>
            </a:r>
            <a:endParaRPr sz="1400">
              <a:latin typeface="Courier New"/>
              <a:cs typeface="Courier New"/>
            </a:endParaRPr>
          </a:p>
        </p:txBody>
      </p:sp>
      <p:sp>
        <p:nvSpPr>
          <p:cNvPr id="7" name="object 7"/>
          <p:cNvSpPr txBox="1"/>
          <p:nvPr/>
        </p:nvSpPr>
        <p:spPr>
          <a:xfrm>
            <a:off x="707390" y="5593029"/>
            <a:ext cx="6330950" cy="3655060"/>
          </a:xfrm>
          <a:prstGeom prst="rect">
            <a:avLst/>
          </a:prstGeom>
        </p:spPr>
        <p:txBody>
          <a:bodyPr wrap="square" lIns="0" tIns="63500" rIns="0" bIns="0" rtlCol="0" vert="horz">
            <a:spAutoFit/>
          </a:bodyPr>
          <a:lstStyle/>
          <a:p>
            <a:pPr marL="12700">
              <a:lnSpc>
                <a:spcPct val="100000"/>
              </a:lnSpc>
              <a:spcBef>
                <a:spcPts val="500"/>
              </a:spcBef>
            </a:pPr>
            <a:r>
              <a:rPr dirty="0" sz="1300" spc="-5" b="1">
                <a:latin typeface="Arial"/>
                <a:cs typeface="Arial"/>
              </a:rPr>
              <a:t>Preparing </a:t>
            </a:r>
            <a:r>
              <a:rPr dirty="0" sz="1300" b="1">
                <a:latin typeface="Arial"/>
                <a:cs typeface="Arial"/>
              </a:rPr>
              <a:t>to Use</a:t>
            </a:r>
            <a:r>
              <a:rPr dirty="0" sz="1300" spc="-5" b="1">
                <a:latin typeface="Arial"/>
                <a:cs typeface="Arial"/>
              </a:rPr>
              <a:t> </a:t>
            </a:r>
            <a:r>
              <a:rPr dirty="0" sz="1300" b="1">
                <a:latin typeface="Courier New"/>
                <a:cs typeface="Courier New"/>
              </a:rPr>
              <a:t>BFILE</a:t>
            </a:r>
            <a:r>
              <a:rPr dirty="0" sz="1300" b="1">
                <a:latin typeface="Arial"/>
                <a:cs typeface="Arial"/>
              </a:rPr>
              <a:t>s</a:t>
            </a:r>
            <a:endParaRPr sz="1300">
              <a:latin typeface="Arial"/>
              <a:cs typeface="Arial"/>
            </a:endParaRPr>
          </a:p>
          <a:p>
            <a:pPr marL="136525" marR="69215">
              <a:lnSpc>
                <a:spcPct val="103099"/>
              </a:lnSpc>
              <a:spcBef>
                <a:spcPts val="355"/>
              </a:spcBef>
            </a:pPr>
            <a:r>
              <a:rPr dirty="0" sz="1300">
                <a:latin typeface="Times New Roman"/>
                <a:cs typeface="Times New Roman"/>
              </a:rPr>
              <a:t>To use a </a:t>
            </a:r>
            <a:r>
              <a:rPr dirty="0" sz="1300">
                <a:latin typeface="Courier New"/>
                <a:cs typeface="Courier New"/>
              </a:rPr>
              <a:t>BFILE</a:t>
            </a:r>
            <a:r>
              <a:rPr dirty="0" sz="1300" spc="-275">
                <a:latin typeface="Courier New"/>
                <a:cs typeface="Courier New"/>
              </a:rPr>
              <a:t> </a:t>
            </a:r>
            <a:r>
              <a:rPr dirty="0" sz="1300">
                <a:latin typeface="Times New Roman"/>
                <a:cs typeface="Times New Roman"/>
              </a:rPr>
              <a:t>within an Oracle table, you must have a table with a column of the </a:t>
            </a:r>
            <a:r>
              <a:rPr dirty="0" sz="1300">
                <a:latin typeface="Courier New"/>
                <a:cs typeface="Courier New"/>
              </a:rPr>
              <a:t>BFILE  </a:t>
            </a:r>
            <a:r>
              <a:rPr dirty="0" sz="1300">
                <a:latin typeface="Times New Roman"/>
                <a:cs typeface="Times New Roman"/>
              </a:rPr>
              <a:t>type. For </a:t>
            </a:r>
            <a:r>
              <a:rPr dirty="0" sz="1300" spc="-5">
                <a:latin typeface="Times New Roman"/>
                <a:cs typeface="Times New Roman"/>
              </a:rPr>
              <a:t>the </a:t>
            </a:r>
            <a:r>
              <a:rPr dirty="0" sz="1300">
                <a:latin typeface="Times New Roman"/>
                <a:cs typeface="Times New Roman"/>
              </a:rPr>
              <a:t>Oracle server to access an external file, the server needs to know the physical  location of the file in the OS directory</a:t>
            </a:r>
            <a:r>
              <a:rPr dirty="0" sz="1300" spc="35">
                <a:latin typeface="Times New Roman"/>
                <a:cs typeface="Times New Roman"/>
              </a:rPr>
              <a:t> </a:t>
            </a:r>
            <a:r>
              <a:rPr dirty="0" sz="1300">
                <a:latin typeface="Times New Roman"/>
                <a:cs typeface="Times New Roman"/>
              </a:rPr>
              <a:t>structure.</a:t>
            </a:r>
            <a:endParaRPr sz="1300">
              <a:latin typeface="Times New Roman"/>
              <a:cs typeface="Times New Roman"/>
            </a:endParaRPr>
          </a:p>
          <a:p>
            <a:pPr marL="136525" marR="5080">
              <a:lnSpc>
                <a:spcPct val="100000"/>
              </a:lnSpc>
              <a:spcBef>
                <a:spcPts val="310"/>
              </a:spcBef>
            </a:pPr>
            <a:r>
              <a:rPr dirty="0" sz="1300">
                <a:latin typeface="Times New Roman"/>
                <a:cs typeface="Times New Roman"/>
              </a:rPr>
              <a:t>The database </a:t>
            </a:r>
            <a:r>
              <a:rPr dirty="0" sz="1300">
                <a:latin typeface="Courier New"/>
                <a:cs typeface="Courier New"/>
              </a:rPr>
              <a:t>DIRECTORY</a:t>
            </a:r>
            <a:r>
              <a:rPr dirty="0" sz="1300" spc="-254">
                <a:latin typeface="Courier New"/>
                <a:cs typeface="Courier New"/>
              </a:rPr>
              <a:t> </a:t>
            </a:r>
            <a:r>
              <a:rPr dirty="0" sz="1300">
                <a:latin typeface="Times New Roman"/>
                <a:cs typeface="Times New Roman"/>
              </a:rPr>
              <a:t>object provides the means to specify the location of the </a:t>
            </a:r>
            <a:r>
              <a:rPr dirty="0" sz="1300">
                <a:latin typeface="Courier New"/>
                <a:cs typeface="Courier New"/>
              </a:rPr>
              <a:t>BFILE</a:t>
            </a:r>
            <a:r>
              <a:rPr dirty="0" sz="1300">
                <a:latin typeface="Times New Roman"/>
                <a:cs typeface="Times New Roman"/>
              </a:rPr>
              <a:t>s.  Use the </a:t>
            </a:r>
            <a:r>
              <a:rPr dirty="0" sz="1300">
                <a:latin typeface="Courier New"/>
                <a:cs typeface="Courier New"/>
              </a:rPr>
              <a:t>CREATE DIRECTORY </a:t>
            </a:r>
            <a:r>
              <a:rPr dirty="0" sz="1300" spc="5">
                <a:latin typeface="Times New Roman"/>
                <a:cs typeface="Times New Roman"/>
              </a:rPr>
              <a:t>command </a:t>
            </a:r>
            <a:r>
              <a:rPr dirty="0" sz="1300">
                <a:latin typeface="Times New Roman"/>
                <a:cs typeface="Times New Roman"/>
              </a:rPr>
              <a:t>to specify the pointer to the location where your  </a:t>
            </a:r>
            <a:r>
              <a:rPr dirty="0" sz="1300">
                <a:latin typeface="Courier New"/>
                <a:cs typeface="Courier New"/>
              </a:rPr>
              <a:t>BFILE</a:t>
            </a:r>
            <a:r>
              <a:rPr dirty="0" sz="1300">
                <a:latin typeface="Times New Roman"/>
                <a:cs typeface="Times New Roman"/>
              </a:rPr>
              <a:t>s are</a:t>
            </a:r>
            <a:r>
              <a:rPr dirty="0" sz="1300" spc="5">
                <a:latin typeface="Times New Roman"/>
                <a:cs typeface="Times New Roman"/>
              </a:rPr>
              <a:t> </a:t>
            </a:r>
            <a:r>
              <a:rPr dirty="0" sz="1300">
                <a:latin typeface="Times New Roman"/>
                <a:cs typeface="Times New Roman"/>
              </a:rPr>
              <a:t>stored.</a:t>
            </a:r>
            <a:r>
              <a:rPr dirty="0" sz="1300" spc="10">
                <a:latin typeface="Times New Roman"/>
                <a:cs typeface="Times New Roman"/>
              </a:rPr>
              <a:t> </a:t>
            </a:r>
            <a:r>
              <a:rPr dirty="0" sz="1300">
                <a:latin typeface="Times New Roman"/>
                <a:cs typeface="Times New Roman"/>
              </a:rPr>
              <a:t>You need</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CREATE</a:t>
            </a:r>
            <a:r>
              <a:rPr dirty="0" sz="1300" spc="-440">
                <a:latin typeface="Courier New"/>
                <a:cs typeface="Courier New"/>
              </a:rPr>
              <a:t> </a:t>
            </a:r>
            <a:r>
              <a:rPr dirty="0" sz="1300">
                <a:latin typeface="Courier New"/>
                <a:cs typeface="Courier New"/>
              </a:rPr>
              <a:t>ANY</a:t>
            </a:r>
            <a:r>
              <a:rPr dirty="0" sz="1300" spc="-450">
                <a:latin typeface="Courier New"/>
                <a:cs typeface="Courier New"/>
              </a:rPr>
              <a:t> </a:t>
            </a:r>
            <a:r>
              <a:rPr dirty="0" sz="1300">
                <a:latin typeface="Courier New"/>
                <a:cs typeface="Courier New"/>
              </a:rPr>
              <a:t>DIRECTORY</a:t>
            </a:r>
            <a:r>
              <a:rPr dirty="0" sz="1300" spc="-450">
                <a:latin typeface="Courier New"/>
                <a:cs typeface="Courier New"/>
              </a:rPr>
              <a:t> </a:t>
            </a:r>
            <a:r>
              <a:rPr dirty="0" sz="1300">
                <a:latin typeface="Times New Roman"/>
                <a:cs typeface="Times New Roman"/>
              </a:rPr>
              <a:t>privilege.</a:t>
            </a:r>
            <a:endParaRPr sz="1300">
              <a:latin typeface="Times New Roman"/>
              <a:cs typeface="Times New Roman"/>
            </a:endParaRPr>
          </a:p>
          <a:p>
            <a:pPr marL="136525">
              <a:lnSpc>
                <a:spcPct val="100000"/>
              </a:lnSpc>
              <a:spcBef>
                <a:spcPts val="405"/>
              </a:spcBef>
            </a:pPr>
            <a:r>
              <a:rPr dirty="0" sz="1300" spc="-5" b="1">
                <a:latin typeface="Times New Roman"/>
                <a:cs typeface="Times New Roman"/>
              </a:rPr>
              <a:t>Syntax definition:</a:t>
            </a:r>
            <a:r>
              <a:rPr dirty="0" sz="1300" spc="10" b="1">
                <a:latin typeface="Times New Roman"/>
                <a:cs typeface="Times New Roman"/>
              </a:rPr>
              <a:t> </a:t>
            </a:r>
            <a:r>
              <a:rPr dirty="0" sz="1300">
                <a:latin typeface="Courier New"/>
                <a:cs typeface="Courier New"/>
              </a:rPr>
              <a:t>CREATE</a:t>
            </a:r>
            <a:r>
              <a:rPr dirty="0" sz="1300" spc="-445">
                <a:latin typeface="Courier New"/>
                <a:cs typeface="Courier New"/>
              </a:rPr>
              <a:t> </a:t>
            </a:r>
            <a:r>
              <a:rPr dirty="0" sz="1300">
                <a:latin typeface="Courier New"/>
                <a:cs typeface="Courier New"/>
              </a:rPr>
              <a:t>DIRECTORY</a:t>
            </a:r>
            <a:r>
              <a:rPr dirty="0" sz="1300" spc="-450">
                <a:latin typeface="Courier New"/>
                <a:cs typeface="Courier New"/>
              </a:rPr>
              <a:t> </a:t>
            </a:r>
            <a:r>
              <a:rPr dirty="0" sz="1300" spc="5" i="1">
                <a:latin typeface="Courier New"/>
                <a:cs typeface="Courier New"/>
              </a:rPr>
              <a:t>dir_name</a:t>
            </a:r>
            <a:r>
              <a:rPr dirty="0" sz="1300" spc="-450" i="1">
                <a:latin typeface="Courier New"/>
                <a:cs typeface="Courier New"/>
              </a:rPr>
              <a:t> </a:t>
            </a:r>
            <a:r>
              <a:rPr dirty="0" sz="1300">
                <a:latin typeface="Courier New"/>
                <a:cs typeface="Courier New"/>
              </a:rPr>
              <a:t>AS</a:t>
            </a:r>
            <a:r>
              <a:rPr dirty="0" sz="1300" spc="-450">
                <a:latin typeface="Courier New"/>
                <a:cs typeface="Courier New"/>
              </a:rPr>
              <a:t> </a:t>
            </a:r>
            <a:r>
              <a:rPr dirty="0" sz="1300" spc="5" i="1">
                <a:latin typeface="Courier New"/>
                <a:cs typeface="Courier New"/>
              </a:rPr>
              <a:t>os_path</a:t>
            </a:r>
            <a:r>
              <a:rPr dirty="0" sz="1300" spc="5">
                <a:latin typeface="Courier New"/>
                <a:cs typeface="Courier New"/>
              </a:rPr>
              <a:t>;</a:t>
            </a:r>
            <a:endParaRPr sz="1300">
              <a:latin typeface="Courier New"/>
              <a:cs typeface="Courier New"/>
            </a:endParaRPr>
          </a:p>
          <a:p>
            <a:pPr marL="136525" marR="10160">
              <a:lnSpc>
                <a:spcPct val="100000"/>
              </a:lnSpc>
              <a:spcBef>
                <a:spcPts val="405"/>
              </a:spcBef>
            </a:pP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this</a:t>
            </a:r>
            <a:r>
              <a:rPr dirty="0" sz="1300" spc="10">
                <a:latin typeface="Times New Roman"/>
                <a:cs typeface="Times New Roman"/>
              </a:rPr>
              <a:t> </a:t>
            </a:r>
            <a:r>
              <a:rPr dirty="0" sz="1300" spc="-5">
                <a:latin typeface="Times New Roman"/>
                <a:cs typeface="Times New Roman"/>
              </a:rPr>
              <a:t>syntax,</a:t>
            </a:r>
            <a:r>
              <a:rPr dirty="0" sz="1300" spc="10">
                <a:latin typeface="Times New Roman"/>
                <a:cs typeface="Times New Roman"/>
              </a:rPr>
              <a:t> </a:t>
            </a:r>
            <a:r>
              <a:rPr dirty="0" sz="1300" i="1">
                <a:latin typeface="Courier New"/>
                <a:cs typeface="Courier New"/>
              </a:rPr>
              <a:t>dir_name</a:t>
            </a:r>
            <a:r>
              <a:rPr dirty="0" sz="1300" spc="-445" i="1">
                <a:latin typeface="Courier New"/>
                <a:cs typeface="Courier New"/>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spc="5">
                <a:latin typeface="Times New Roman"/>
                <a:cs typeface="Times New Roman"/>
              </a:rPr>
              <a:t>name</a:t>
            </a:r>
            <a:r>
              <a:rPr dirty="0" sz="1300" spc="1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directory</a:t>
            </a:r>
            <a:r>
              <a:rPr dirty="0" sz="1300" spc="10">
                <a:latin typeface="Times New Roman"/>
                <a:cs typeface="Times New Roman"/>
              </a:rPr>
              <a:t> </a:t>
            </a:r>
            <a:r>
              <a:rPr dirty="0" sz="1300">
                <a:latin typeface="Times New Roman"/>
                <a:cs typeface="Times New Roman"/>
              </a:rPr>
              <a:t>database</a:t>
            </a:r>
            <a:r>
              <a:rPr dirty="0" sz="1300" spc="10">
                <a:latin typeface="Times New Roman"/>
                <a:cs typeface="Times New Roman"/>
              </a:rPr>
              <a:t> </a:t>
            </a:r>
            <a:r>
              <a:rPr dirty="0" sz="1300">
                <a:latin typeface="Times New Roman"/>
                <a:cs typeface="Times New Roman"/>
              </a:rPr>
              <a:t>object,</a:t>
            </a:r>
            <a:r>
              <a:rPr dirty="0" sz="1300" spc="10">
                <a:latin typeface="Times New Roman"/>
                <a:cs typeface="Times New Roman"/>
              </a:rPr>
              <a:t> </a:t>
            </a:r>
            <a:r>
              <a:rPr dirty="0" sz="1300">
                <a:latin typeface="Times New Roman"/>
                <a:cs typeface="Times New Roman"/>
              </a:rPr>
              <a:t>and </a:t>
            </a:r>
            <a:r>
              <a:rPr dirty="0" sz="1300" i="1">
                <a:latin typeface="Courier New"/>
                <a:cs typeface="Courier New"/>
              </a:rPr>
              <a:t>os_path</a:t>
            </a:r>
            <a:r>
              <a:rPr dirty="0" sz="1300" spc="-440" i="1">
                <a:latin typeface="Courier New"/>
                <a:cs typeface="Courier New"/>
              </a:rPr>
              <a:t> </a:t>
            </a:r>
            <a:r>
              <a:rPr dirty="0" sz="1300">
                <a:latin typeface="Times New Roman"/>
                <a:cs typeface="Times New Roman"/>
              </a:rPr>
              <a:t>is</a:t>
            </a:r>
            <a:r>
              <a:rPr dirty="0" sz="1300" spc="15">
                <a:latin typeface="Times New Roman"/>
                <a:cs typeface="Times New Roman"/>
              </a:rPr>
              <a:t> </a:t>
            </a:r>
            <a:r>
              <a:rPr dirty="0" sz="1300">
                <a:latin typeface="Times New Roman"/>
                <a:cs typeface="Times New Roman"/>
              </a:rPr>
              <a:t>the  location of the </a:t>
            </a:r>
            <a:r>
              <a:rPr dirty="0" sz="1300">
                <a:latin typeface="Courier New"/>
                <a:cs typeface="Courier New"/>
              </a:rPr>
              <a:t>BFILE</a:t>
            </a:r>
            <a:r>
              <a:rPr dirty="0" sz="1300">
                <a:latin typeface="Times New Roman"/>
                <a:cs typeface="Times New Roman"/>
              </a:rPr>
              <a:t>s.</a:t>
            </a:r>
            <a:endParaRPr sz="1300">
              <a:latin typeface="Times New Roman"/>
              <a:cs typeface="Times New Roman"/>
            </a:endParaRPr>
          </a:p>
          <a:p>
            <a:pPr marL="136525">
              <a:lnSpc>
                <a:spcPts val="1520"/>
              </a:lnSpc>
              <a:spcBef>
                <a:spcPts val="95"/>
              </a:spcBef>
            </a:pPr>
            <a:r>
              <a:rPr dirty="0" sz="1300">
                <a:latin typeface="Times New Roman"/>
                <a:cs typeface="Times New Roman"/>
              </a:rPr>
              <a:t>The slide examples show the commands to set up:</a:t>
            </a:r>
            <a:endParaRPr sz="1300">
              <a:latin typeface="Times New Roman"/>
              <a:cs typeface="Times New Roman"/>
            </a:endParaRPr>
          </a:p>
          <a:p>
            <a:pPr marL="509905" indent="-248920">
              <a:lnSpc>
                <a:spcPts val="1520"/>
              </a:lnSpc>
              <a:buChar char="•"/>
              <a:tabLst>
                <a:tab pos="509905" algn="l"/>
                <a:tab pos="510540" algn="l"/>
              </a:tabLst>
            </a:pPr>
            <a:r>
              <a:rPr dirty="0" sz="1300">
                <a:latin typeface="Times New Roman"/>
                <a:cs typeface="Times New Roman"/>
              </a:rPr>
              <a:t>The physical directory (for example </a:t>
            </a:r>
            <a:r>
              <a:rPr dirty="0" sz="1300">
                <a:latin typeface="Courier New"/>
                <a:cs typeface="Courier New"/>
              </a:rPr>
              <a:t>/temp/data_files</a:t>
            </a:r>
            <a:r>
              <a:rPr dirty="0" sz="1300">
                <a:latin typeface="Times New Roman"/>
                <a:cs typeface="Times New Roman"/>
              </a:rPr>
              <a:t>) in the</a:t>
            </a:r>
            <a:r>
              <a:rPr dirty="0" sz="1300" spc="55">
                <a:latin typeface="Times New Roman"/>
                <a:cs typeface="Times New Roman"/>
              </a:rPr>
              <a:t> </a:t>
            </a:r>
            <a:r>
              <a:rPr dirty="0" sz="1300">
                <a:latin typeface="Times New Roman"/>
                <a:cs typeface="Times New Roman"/>
              </a:rPr>
              <a:t>OS</a:t>
            </a:r>
            <a:endParaRPr sz="1300">
              <a:latin typeface="Times New Roman"/>
              <a:cs typeface="Times New Roman"/>
            </a:endParaRPr>
          </a:p>
          <a:p>
            <a:pPr marL="509905" indent="-249554">
              <a:lnSpc>
                <a:spcPct val="100000"/>
              </a:lnSpc>
              <a:spcBef>
                <a:spcPts val="5"/>
              </a:spcBef>
              <a:buChar char="•"/>
              <a:tabLst>
                <a:tab pos="509270" algn="l"/>
                <a:tab pos="510540" algn="l"/>
              </a:tabLst>
            </a:pPr>
            <a:r>
              <a:rPr dirty="0" sz="1300" spc="5">
                <a:latin typeface="Times New Roman"/>
                <a:cs typeface="Times New Roman"/>
              </a:rPr>
              <a:t>A </a:t>
            </a:r>
            <a:r>
              <a:rPr dirty="0" sz="1300">
                <a:latin typeface="Times New Roman"/>
                <a:cs typeface="Times New Roman"/>
              </a:rPr>
              <a:t>named </a:t>
            </a:r>
            <a:r>
              <a:rPr dirty="0" sz="1300" spc="5">
                <a:latin typeface="Courier New"/>
                <a:cs typeface="Courier New"/>
              </a:rPr>
              <a:t>DIRECTORY</a:t>
            </a:r>
            <a:r>
              <a:rPr dirty="0" sz="1300" spc="-380">
                <a:latin typeface="Courier New"/>
                <a:cs typeface="Courier New"/>
              </a:rPr>
              <a:t> </a:t>
            </a:r>
            <a:r>
              <a:rPr dirty="0" sz="1300">
                <a:latin typeface="Times New Roman"/>
                <a:cs typeface="Times New Roman"/>
              </a:rPr>
              <a:t>object, called </a:t>
            </a:r>
            <a:r>
              <a:rPr dirty="0" sz="1300">
                <a:latin typeface="Courier New"/>
                <a:cs typeface="Courier New"/>
              </a:rPr>
              <a:t>data_files</a:t>
            </a:r>
            <a:r>
              <a:rPr dirty="0" sz="1300">
                <a:latin typeface="Times New Roman"/>
                <a:cs typeface="Times New Roman"/>
              </a:rPr>
              <a:t>, that points to the physical</a:t>
            </a:r>
            <a:endParaRPr sz="1300">
              <a:latin typeface="Times New Roman"/>
              <a:cs typeface="Times New Roman"/>
            </a:endParaRPr>
          </a:p>
          <a:p>
            <a:pPr marL="509905">
              <a:lnSpc>
                <a:spcPts val="1520"/>
              </a:lnSpc>
              <a:spcBef>
                <a:spcPts val="90"/>
              </a:spcBef>
            </a:pPr>
            <a:r>
              <a:rPr dirty="0" sz="1300">
                <a:latin typeface="Times New Roman"/>
                <a:cs typeface="Times New Roman"/>
              </a:rPr>
              <a:t>directory in the</a:t>
            </a:r>
            <a:r>
              <a:rPr dirty="0" sz="1300" spc="10">
                <a:latin typeface="Times New Roman"/>
                <a:cs typeface="Times New Roman"/>
              </a:rPr>
              <a:t> </a:t>
            </a:r>
            <a:r>
              <a:rPr dirty="0" sz="1300">
                <a:latin typeface="Times New Roman"/>
                <a:cs typeface="Times New Roman"/>
              </a:rPr>
              <a:t>OS</a:t>
            </a:r>
            <a:endParaRPr sz="1300">
              <a:latin typeface="Times New Roman"/>
              <a:cs typeface="Times New Roman"/>
            </a:endParaRPr>
          </a:p>
          <a:p>
            <a:pPr marL="509905" marR="654685" indent="-248920">
              <a:lnSpc>
                <a:spcPts val="1570"/>
              </a:lnSpc>
              <a:spcBef>
                <a:spcPts val="5"/>
              </a:spcBef>
              <a:buChar char="•"/>
              <a:tabLst>
                <a:tab pos="509905" algn="l"/>
                <a:tab pos="510540" algn="l"/>
              </a:tabLst>
            </a:pPr>
            <a:r>
              <a:rPr dirty="0" sz="1300">
                <a:latin typeface="Times New Roman"/>
                <a:cs typeface="Times New Roman"/>
              </a:rPr>
              <a:t>The </a:t>
            </a:r>
            <a:r>
              <a:rPr dirty="0" sz="1300" spc="5">
                <a:latin typeface="Courier New"/>
                <a:cs typeface="Courier New"/>
              </a:rPr>
              <a:t>READ</a:t>
            </a:r>
            <a:r>
              <a:rPr dirty="0" sz="1300" spc="-275">
                <a:latin typeface="Courier New"/>
                <a:cs typeface="Courier New"/>
              </a:rPr>
              <a:t> </a:t>
            </a:r>
            <a:r>
              <a:rPr dirty="0" sz="1300">
                <a:latin typeface="Times New Roman"/>
                <a:cs typeface="Times New Roman"/>
              </a:rPr>
              <a:t>access right on the directory to be granted to users in the database,  providing the privilege to read the </a:t>
            </a:r>
            <a:r>
              <a:rPr dirty="0" sz="1300">
                <a:latin typeface="Courier New"/>
                <a:cs typeface="Courier New"/>
              </a:rPr>
              <a:t>BFILE</a:t>
            </a:r>
            <a:r>
              <a:rPr dirty="0" sz="1300">
                <a:latin typeface="Times New Roman"/>
                <a:cs typeface="Times New Roman"/>
              </a:rPr>
              <a:t>s from the</a:t>
            </a:r>
            <a:r>
              <a:rPr dirty="0" sz="1300" spc="45">
                <a:latin typeface="Times New Roman"/>
                <a:cs typeface="Times New Roman"/>
              </a:rPr>
              <a:t> </a:t>
            </a:r>
            <a:r>
              <a:rPr dirty="0" sz="1300">
                <a:latin typeface="Times New Roman"/>
                <a:cs typeface="Times New Roman"/>
              </a:rPr>
              <a:t>directory</a:t>
            </a:r>
            <a:endParaRPr sz="1300">
              <a:latin typeface="Times New Roman"/>
              <a:cs typeface="Times New Roman"/>
            </a:endParaRPr>
          </a:p>
          <a:p>
            <a:pPr marL="136525">
              <a:lnSpc>
                <a:spcPts val="1500"/>
              </a:lnSpc>
            </a:pPr>
            <a:r>
              <a:rPr dirty="0" sz="1300" b="1">
                <a:latin typeface="Times New Roman"/>
                <a:cs typeface="Times New Roman"/>
              </a:rPr>
              <a:t>Note: </a:t>
            </a:r>
            <a:r>
              <a:rPr dirty="0" sz="1300">
                <a:latin typeface="Times New Roman"/>
                <a:cs typeface="Times New Roman"/>
              </a:rPr>
              <a:t>The value of the </a:t>
            </a:r>
            <a:r>
              <a:rPr dirty="0" sz="1300">
                <a:latin typeface="Courier New"/>
                <a:cs typeface="Courier New"/>
              </a:rPr>
              <a:t>SESSION_MAX_OPEN_FILES</a:t>
            </a:r>
            <a:r>
              <a:rPr dirty="0" sz="1300" spc="-330">
                <a:latin typeface="Courier New"/>
                <a:cs typeface="Courier New"/>
              </a:rPr>
              <a:t> </a:t>
            </a:r>
            <a:r>
              <a:rPr dirty="0" sz="1300">
                <a:latin typeface="Times New Roman"/>
                <a:cs typeface="Times New Roman"/>
              </a:rPr>
              <a:t>database initialization parameter,</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0">
                <a:latin typeface="Garuda"/>
                <a:cs typeface="Garuda"/>
              </a:rPr>
              <a:t> </a:t>
            </a:r>
            <a:r>
              <a:rPr dirty="0" sz="800" spc="-160">
                <a:latin typeface="Garuda"/>
                <a:cs typeface="Garuda"/>
              </a:rPr>
              <a:t>Con</a:t>
            </a:r>
            <a:r>
              <a:rPr dirty="0" baseline="-20833" sz="1800" spc="-240" b="1">
                <a:latin typeface="Arial"/>
                <a:cs typeface="Arial"/>
              </a:rPr>
              <a:t>9</a:t>
            </a:r>
            <a:r>
              <a:rPr dirty="0" sz="800" spc="-160">
                <a:latin typeface="Garuda"/>
                <a:cs typeface="Garuda"/>
              </a:rPr>
              <a:t>ta</a:t>
            </a:r>
            <a:r>
              <a:rPr dirty="0" baseline="-20833" sz="1800" spc="-240" b="1">
                <a:latin typeface="Arial"/>
                <a:cs typeface="Arial"/>
              </a:rPr>
              <a:t>-</a:t>
            </a:r>
            <a:r>
              <a:rPr dirty="0" sz="800" spc="-160">
                <a:latin typeface="Garuda"/>
                <a:cs typeface="Garuda"/>
              </a:rPr>
              <a:t>c</a:t>
            </a:r>
            <a:r>
              <a:rPr dirty="0" baseline="-20833" sz="1800" spc="-240" b="1">
                <a:latin typeface="Arial"/>
                <a:cs typeface="Arial"/>
              </a:rPr>
              <a:t>1</a:t>
            </a:r>
            <a:r>
              <a:rPr dirty="0" sz="800" spc="-160">
                <a:latin typeface="Garuda"/>
                <a:cs typeface="Garuda"/>
              </a:rPr>
              <a:t>t</a:t>
            </a:r>
            <a:r>
              <a:rPr dirty="0" baseline="-20833" sz="1800" spc="-240" b="1">
                <a:latin typeface="Arial"/>
                <a:cs typeface="Arial"/>
              </a:rPr>
              <a:t>5</a:t>
            </a:r>
            <a:endParaRPr baseline="-20833"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626870" y="855980"/>
            <a:ext cx="449008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Populating </a:t>
            </a:r>
            <a:r>
              <a:rPr dirty="0" sz="2000" spc="-5" b="1">
                <a:latin typeface="Courier New"/>
                <a:cs typeface="Courier New"/>
              </a:rPr>
              <a:t>BFILE</a:t>
            </a:r>
            <a:r>
              <a:rPr dirty="0" sz="2000" spc="-670" b="1">
                <a:latin typeface="Courier New"/>
                <a:cs typeface="Courier New"/>
              </a:rPr>
              <a:t> </a:t>
            </a:r>
            <a:r>
              <a:rPr dirty="0" sz="2000" spc="-5" b="1">
                <a:latin typeface="Arial"/>
                <a:cs typeface="Arial"/>
              </a:rPr>
              <a:t>Columns </a:t>
            </a:r>
            <a:r>
              <a:rPr dirty="0" sz="2000" b="1">
                <a:latin typeface="Arial"/>
                <a:cs typeface="Arial"/>
              </a:rPr>
              <a:t>with </a:t>
            </a:r>
            <a:r>
              <a:rPr dirty="0" sz="2000" spc="-5" b="1">
                <a:latin typeface="Arial"/>
                <a:cs typeface="Arial"/>
              </a:rPr>
              <a:t>SQL</a:t>
            </a:r>
            <a:endParaRPr sz="2000">
              <a:latin typeface="Arial"/>
              <a:cs typeface="Arial"/>
            </a:endParaRPr>
          </a:p>
        </p:txBody>
      </p:sp>
      <p:sp>
        <p:nvSpPr>
          <p:cNvPr id="7" name="object 7"/>
          <p:cNvSpPr txBox="1"/>
          <p:nvPr/>
        </p:nvSpPr>
        <p:spPr>
          <a:xfrm>
            <a:off x="1322832" y="1764587"/>
            <a:ext cx="4963160" cy="533400"/>
          </a:xfrm>
          <a:prstGeom prst="rect">
            <a:avLst/>
          </a:prstGeom>
        </p:spPr>
        <p:txBody>
          <a:bodyPr wrap="square" lIns="0" tIns="29209" rIns="0" bIns="0" rtlCol="0" vert="horz">
            <a:spAutoFit/>
          </a:bodyPr>
          <a:lstStyle/>
          <a:p>
            <a:pPr marL="326390" indent="-327025">
              <a:lnSpc>
                <a:spcPct val="100000"/>
              </a:lnSpc>
              <a:spcBef>
                <a:spcPts val="229"/>
              </a:spcBef>
              <a:buClr>
                <a:srgbClr val="FF0000"/>
              </a:buClr>
              <a:buFont typeface="Arial"/>
              <a:buChar char="•"/>
              <a:tabLst>
                <a:tab pos="326390" algn="l"/>
                <a:tab pos="327025" algn="l"/>
              </a:tabLst>
            </a:pPr>
            <a:r>
              <a:rPr dirty="0" sz="1550" spc="10" b="1">
                <a:latin typeface="Arial"/>
                <a:cs typeface="Arial"/>
              </a:rPr>
              <a:t>Use the </a:t>
            </a:r>
            <a:r>
              <a:rPr dirty="0" sz="1550" spc="10" b="1">
                <a:latin typeface="Courier New"/>
                <a:cs typeface="Courier New"/>
              </a:rPr>
              <a:t>BFILENAME</a:t>
            </a:r>
            <a:r>
              <a:rPr dirty="0" sz="1550" spc="-495" b="1">
                <a:latin typeface="Courier New"/>
                <a:cs typeface="Courier New"/>
              </a:rPr>
              <a:t> </a:t>
            </a:r>
            <a:r>
              <a:rPr dirty="0" sz="1550" spc="10" b="1">
                <a:latin typeface="Arial"/>
                <a:cs typeface="Arial"/>
              </a:rPr>
              <a:t>function to </a:t>
            </a:r>
            <a:r>
              <a:rPr dirty="0" sz="1550" spc="5" b="1">
                <a:latin typeface="Arial"/>
                <a:cs typeface="Arial"/>
              </a:rPr>
              <a:t>initialize </a:t>
            </a:r>
            <a:r>
              <a:rPr dirty="0" sz="1550" spc="10" b="1">
                <a:latin typeface="Arial"/>
                <a:cs typeface="Arial"/>
              </a:rPr>
              <a:t>a </a:t>
            </a:r>
            <a:r>
              <a:rPr dirty="0" sz="1550" spc="10" b="1">
                <a:latin typeface="Courier New"/>
                <a:cs typeface="Courier New"/>
              </a:rPr>
              <a:t>BFILE</a:t>
            </a:r>
            <a:endParaRPr sz="1550">
              <a:latin typeface="Courier New"/>
              <a:cs typeface="Courier New"/>
            </a:endParaRPr>
          </a:p>
          <a:p>
            <a:pPr marL="326390">
              <a:lnSpc>
                <a:spcPct val="100000"/>
              </a:lnSpc>
              <a:spcBef>
                <a:spcPts val="140"/>
              </a:spcBef>
            </a:pPr>
            <a:r>
              <a:rPr dirty="0" sz="1550" spc="10" b="1">
                <a:latin typeface="Arial"/>
                <a:cs typeface="Arial"/>
              </a:rPr>
              <a:t>column. The function syntax</a:t>
            </a:r>
            <a:r>
              <a:rPr dirty="0" sz="1550" b="1">
                <a:latin typeface="Arial"/>
                <a:cs typeface="Arial"/>
              </a:rPr>
              <a:t> </a:t>
            </a:r>
            <a:r>
              <a:rPr dirty="0" sz="1550" spc="5" b="1">
                <a:latin typeface="Arial"/>
                <a:cs typeface="Arial"/>
              </a:rPr>
              <a:t>is:</a:t>
            </a:r>
            <a:endParaRPr sz="1550">
              <a:latin typeface="Arial"/>
              <a:cs typeface="Arial"/>
            </a:endParaRPr>
          </a:p>
        </p:txBody>
      </p:sp>
      <p:sp>
        <p:nvSpPr>
          <p:cNvPr id="8" name="object 8"/>
          <p:cNvSpPr txBox="1"/>
          <p:nvPr/>
        </p:nvSpPr>
        <p:spPr>
          <a:xfrm>
            <a:off x="1322832" y="3004223"/>
            <a:ext cx="3368040" cy="548005"/>
          </a:xfrm>
          <a:prstGeom prst="rect">
            <a:avLst/>
          </a:prstGeom>
        </p:spPr>
        <p:txBody>
          <a:bodyPr wrap="square" lIns="0" tIns="49530" rIns="0" bIns="0" rtlCol="0" vert="horz">
            <a:spAutoFit/>
          </a:bodyPr>
          <a:lstStyle/>
          <a:p>
            <a:pPr marL="326390" indent="-327025">
              <a:lnSpc>
                <a:spcPct val="100000"/>
              </a:lnSpc>
              <a:spcBef>
                <a:spcPts val="390"/>
              </a:spcBef>
              <a:buClr>
                <a:srgbClr val="FF0000"/>
              </a:buClr>
              <a:buFont typeface="Arial"/>
              <a:buChar char="•"/>
              <a:tabLst>
                <a:tab pos="326390" algn="l"/>
                <a:tab pos="327025" algn="l"/>
              </a:tabLst>
            </a:pPr>
            <a:r>
              <a:rPr dirty="0" sz="1550" spc="10" b="1">
                <a:latin typeface="Arial"/>
                <a:cs typeface="Arial"/>
              </a:rPr>
              <a:t>Example:</a:t>
            </a:r>
            <a:endParaRPr sz="1550">
              <a:latin typeface="Arial"/>
              <a:cs typeface="Arial"/>
            </a:endParaRPr>
          </a:p>
          <a:p>
            <a:pPr marL="408940">
              <a:lnSpc>
                <a:spcPct val="100000"/>
              </a:lnSpc>
              <a:spcBef>
                <a:spcPts val="275"/>
              </a:spcBef>
              <a:tabLst>
                <a:tab pos="653415" algn="l"/>
              </a:tabLst>
            </a:pPr>
            <a:r>
              <a:rPr dirty="0" sz="1400" spc="15">
                <a:solidFill>
                  <a:srgbClr val="FF0000"/>
                </a:solidFill>
                <a:latin typeface="Arial"/>
                <a:cs typeface="Arial"/>
              </a:rPr>
              <a:t>–	</a:t>
            </a:r>
            <a:r>
              <a:rPr dirty="0" sz="1400" spc="20" b="1">
                <a:latin typeface="Arial"/>
                <a:cs typeface="Arial"/>
              </a:rPr>
              <a:t>Add </a:t>
            </a:r>
            <a:r>
              <a:rPr dirty="0" sz="1400" spc="15" b="1">
                <a:latin typeface="Arial"/>
                <a:cs typeface="Arial"/>
              </a:rPr>
              <a:t>a </a:t>
            </a:r>
            <a:r>
              <a:rPr dirty="0" sz="1400" spc="15" b="1">
                <a:latin typeface="Courier New"/>
                <a:cs typeface="Courier New"/>
              </a:rPr>
              <a:t>BFILE</a:t>
            </a:r>
            <a:r>
              <a:rPr dirty="0" sz="1400" spc="-535" b="1">
                <a:latin typeface="Courier New"/>
                <a:cs typeface="Courier New"/>
              </a:rPr>
              <a:t> </a:t>
            </a:r>
            <a:r>
              <a:rPr dirty="0" sz="1400" spc="10" b="1">
                <a:latin typeface="Arial"/>
                <a:cs typeface="Arial"/>
              </a:rPr>
              <a:t>column to </a:t>
            </a:r>
            <a:r>
              <a:rPr dirty="0" sz="1400" spc="15" b="1">
                <a:latin typeface="Arial"/>
                <a:cs typeface="Arial"/>
              </a:rPr>
              <a:t>a </a:t>
            </a:r>
            <a:r>
              <a:rPr dirty="0" sz="1400" spc="5" b="1">
                <a:latin typeface="Arial"/>
                <a:cs typeface="Arial"/>
              </a:rPr>
              <a:t>table:</a:t>
            </a:r>
            <a:endParaRPr sz="1400">
              <a:latin typeface="Arial"/>
              <a:cs typeface="Arial"/>
            </a:endParaRPr>
          </a:p>
        </p:txBody>
      </p:sp>
      <p:sp>
        <p:nvSpPr>
          <p:cNvPr id="9" name="object 9"/>
          <p:cNvSpPr txBox="1"/>
          <p:nvPr/>
        </p:nvSpPr>
        <p:spPr>
          <a:xfrm>
            <a:off x="1732207" y="3965729"/>
            <a:ext cx="4606290" cy="243204"/>
          </a:xfrm>
          <a:prstGeom prst="rect">
            <a:avLst/>
          </a:prstGeom>
        </p:spPr>
        <p:txBody>
          <a:bodyPr wrap="square" lIns="0" tIns="15875" rIns="0" bIns="0" rtlCol="0" vert="horz">
            <a:spAutoFit/>
          </a:bodyPr>
          <a:lstStyle/>
          <a:p>
            <a:pPr>
              <a:lnSpc>
                <a:spcPct val="100000"/>
              </a:lnSpc>
              <a:spcBef>
                <a:spcPts val="125"/>
              </a:spcBef>
              <a:tabLst>
                <a:tab pos="244475" algn="l"/>
              </a:tabLst>
            </a:pPr>
            <a:r>
              <a:rPr dirty="0" sz="1400" spc="15">
                <a:solidFill>
                  <a:srgbClr val="FF0000"/>
                </a:solidFill>
                <a:latin typeface="Arial"/>
                <a:cs typeface="Arial"/>
              </a:rPr>
              <a:t>–	</a:t>
            </a:r>
            <a:r>
              <a:rPr dirty="0" sz="1400" spc="15" b="1">
                <a:latin typeface="Arial"/>
                <a:cs typeface="Arial"/>
              </a:rPr>
              <a:t>Update </a:t>
            </a:r>
            <a:r>
              <a:rPr dirty="0" sz="1400" spc="10" b="1">
                <a:latin typeface="Arial"/>
                <a:cs typeface="Arial"/>
              </a:rPr>
              <a:t>the column using the </a:t>
            </a:r>
            <a:r>
              <a:rPr dirty="0" sz="1400" spc="15" b="1">
                <a:latin typeface="Courier New"/>
                <a:cs typeface="Courier New"/>
              </a:rPr>
              <a:t>BFILENAME</a:t>
            </a:r>
            <a:r>
              <a:rPr dirty="0" sz="1400" spc="-475" b="1">
                <a:latin typeface="Courier New"/>
                <a:cs typeface="Courier New"/>
              </a:rPr>
              <a:t> </a:t>
            </a:r>
            <a:r>
              <a:rPr dirty="0" sz="1400" spc="10" b="1">
                <a:latin typeface="Arial"/>
                <a:cs typeface="Arial"/>
              </a:rPr>
              <a:t>function:</a:t>
            </a:r>
            <a:endParaRPr sz="1400">
              <a:latin typeface="Arial"/>
              <a:cs typeface="Arial"/>
            </a:endParaRPr>
          </a:p>
        </p:txBody>
      </p:sp>
      <p:sp>
        <p:nvSpPr>
          <p:cNvPr id="10" name="object 10"/>
          <p:cNvSpPr txBox="1"/>
          <p:nvPr/>
        </p:nvSpPr>
        <p:spPr>
          <a:xfrm>
            <a:off x="1333500" y="2410967"/>
            <a:ext cx="5105400" cy="586740"/>
          </a:xfrm>
          <a:prstGeom prst="rect">
            <a:avLst/>
          </a:prstGeom>
          <a:solidFill>
            <a:srgbClr val="CCCCCC"/>
          </a:solidFill>
          <a:ln w="20574">
            <a:solidFill>
              <a:srgbClr val="000000"/>
            </a:solidFill>
          </a:ln>
        </p:spPr>
        <p:txBody>
          <a:bodyPr wrap="square" lIns="0" tIns="635" rIns="0" bIns="0" rtlCol="0" vert="horz">
            <a:spAutoFit/>
          </a:bodyPr>
          <a:lstStyle/>
          <a:p>
            <a:pPr marL="76200">
              <a:lnSpc>
                <a:spcPts val="1435"/>
              </a:lnSpc>
              <a:spcBef>
                <a:spcPts val="5"/>
              </a:spcBef>
            </a:pPr>
            <a:r>
              <a:rPr dirty="0" sz="1300" spc="-15" b="1">
                <a:latin typeface="Courier New"/>
                <a:cs typeface="Courier New"/>
              </a:rPr>
              <a:t>FUNCTION BFILENAME(</a:t>
            </a:r>
            <a:r>
              <a:rPr dirty="0" sz="1300" spc="-15" b="1" i="1">
                <a:latin typeface="Courier New"/>
                <a:cs typeface="Courier New"/>
              </a:rPr>
              <a:t>directory_alias </a:t>
            </a:r>
            <a:r>
              <a:rPr dirty="0" sz="1300" spc="-10" b="1">
                <a:latin typeface="Courier New"/>
                <a:cs typeface="Courier New"/>
              </a:rPr>
              <a:t>IN</a:t>
            </a:r>
            <a:r>
              <a:rPr dirty="0" sz="1300" spc="-30" b="1">
                <a:latin typeface="Courier New"/>
                <a:cs typeface="Courier New"/>
              </a:rPr>
              <a:t> </a:t>
            </a:r>
            <a:r>
              <a:rPr dirty="0" sz="1300" spc="-15" b="1">
                <a:latin typeface="Courier New"/>
                <a:cs typeface="Courier New"/>
              </a:rPr>
              <a:t>VARCHAR2,</a:t>
            </a:r>
            <a:endParaRPr sz="1300">
              <a:latin typeface="Courier New"/>
              <a:cs typeface="Courier New"/>
            </a:endParaRPr>
          </a:p>
          <a:p>
            <a:pPr marL="1931670">
              <a:lnSpc>
                <a:spcPts val="1315"/>
              </a:lnSpc>
            </a:pPr>
            <a:r>
              <a:rPr dirty="0" sz="1300" spc="-15" b="1" i="1">
                <a:latin typeface="Courier New"/>
                <a:cs typeface="Courier New"/>
              </a:rPr>
              <a:t>filename </a:t>
            </a:r>
            <a:r>
              <a:rPr dirty="0" sz="1300" spc="-10" b="1">
                <a:latin typeface="Courier New"/>
                <a:cs typeface="Courier New"/>
              </a:rPr>
              <a:t>IN</a:t>
            </a:r>
            <a:r>
              <a:rPr dirty="0" sz="1300" spc="-35" b="1">
                <a:latin typeface="Courier New"/>
                <a:cs typeface="Courier New"/>
              </a:rPr>
              <a:t> </a:t>
            </a:r>
            <a:r>
              <a:rPr dirty="0" sz="1300" spc="-15" b="1">
                <a:latin typeface="Courier New"/>
                <a:cs typeface="Courier New"/>
              </a:rPr>
              <a:t>VARCHAR2)</a:t>
            </a:r>
            <a:endParaRPr sz="1300">
              <a:latin typeface="Courier New"/>
              <a:cs typeface="Courier New"/>
            </a:endParaRPr>
          </a:p>
          <a:p>
            <a:pPr marL="76200">
              <a:lnSpc>
                <a:spcPts val="1435"/>
              </a:lnSpc>
            </a:pPr>
            <a:r>
              <a:rPr dirty="0" sz="1300" spc="-15" b="1">
                <a:latin typeface="Courier New"/>
                <a:cs typeface="Courier New"/>
              </a:rPr>
              <a:t>RETURN</a:t>
            </a:r>
            <a:r>
              <a:rPr dirty="0" sz="1300" spc="-25" b="1">
                <a:latin typeface="Courier New"/>
                <a:cs typeface="Courier New"/>
              </a:rPr>
              <a:t> </a:t>
            </a:r>
            <a:r>
              <a:rPr dirty="0" sz="1300" spc="-20" b="1">
                <a:latin typeface="Courier New"/>
                <a:cs typeface="Courier New"/>
              </a:rPr>
              <a:t>BFILE;</a:t>
            </a:r>
            <a:endParaRPr sz="1300">
              <a:latin typeface="Courier New"/>
              <a:cs typeface="Courier New"/>
            </a:endParaRPr>
          </a:p>
        </p:txBody>
      </p:sp>
      <p:sp>
        <p:nvSpPr>
          <p:cNvPr id="11" name="object 11"/>
          <p:cNvSpPr txBox="1"/>
          <p:nvPr/>
        </p:nvSpPr>
        <p:spPr>
          <a:xfrm>
            <a:off x="1323594" y="4279391"/>
            <a:ext cx="5122545" cy="588010"/>
          </a:xfrm>
          <a:prstGeom prst="rect">
            <a:avLst/>
          </a:prstGeom>
          <a:solidFill>
            <a:srgbClr val="CCCCCC"/>
          </a:solidFill>
          <a:ln w="20574">
            <a:solidFill>
              <a:srgbClr val="000000"/>
            </a:solidFill>
          </a:ln>
        </p:spPr>
        <p:txBody>
          <a:bodyPr wrap="square" lIns="0" tIns="635" rIns="0" bIns="0" rtlCol="0" vert="horz">
            <a:spAutoFit/>
          </a:bodyPr>
          <a:lstStyle/>
          <a:p>
            <a:pPr marL="75565">
              <a:lnSpc>
                <a:spcPts val="1435"/>
              </a:lnSpc>
              <a:spcBef>
                <a:spcPts val="5"/>
              </a:spcBef>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271145">
              <a:lnSpc>
                <a:spcPts val="1315"/>
              </a:lnSpc>
            </a:pPr>
            <a:r>
              <a:rPr dirty="0" sz="1300" spc="-15" b="1">
                <a:latin typeface="Courier New"/>
                <a:cs typeface="Courier New"/>
              </a:rPr>
              <a:t>SET video </a:t>
            </a:r>
            <a:r>
              <a:rPr dirty="0" sz="1300" spc="-10" b="1">
                <a:latin typeface="Courier New"/>
                <a:cs typeface="Courier New"/>
              </a:rPr>
              <a:t>= </a:t>
            </a:r>
            <a:r>
              <a:rPr dirty="0" sz="1300" spc="-20" b="1">
                <a:latin typeface="Courier New"/>
                <a:cs typeface="Courier New"/>
              </a:rPr>
              <a:t>BFILENAME('DATA_FILES',</a:t>
            </a:r>
            <a:r>
              <a:rPr dirty="0" sz="1300" spc="-5" b="1">
                <a:latin typeface="Courier New"/>
                <a:cs typeface="Courier New"/>
              </a:rPr>
              <a:t> </a:t>
            </a:r>
            <a:r>
              <a:rPr dirty="0" sz="1300" spc="-20" b="1">
                <a:latin typeface="Courier New"/>
                <a:cs typeface="Courier New"/>
              </a:rPr>
              <a:t>'King.avi')</a:t>
            </a:r>
            <a:endParaRPr sz="1300">
              <a:latin typeface="Courier New"/>
              <a:cs typeface="Courier New"/>
            </a:endParaRPr>
          </a:p>
          <a:p>
            <a:pPr marL="75565">
              <a:lnSpc>
                <a:spcPts val="1435"/>
              </a:lnSpc>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100;</a:t>
            </a:r>
            <a:endParaRPr sz="1300">
              <a:latin typeface="Courier New"/>
              <a:cs typeface="Courier New"/>
            </a:endParaRPr>
          </a:p>
        </p:txBody>
      </p:sp>
      <p:sp>
        <p:nvSpPr>
          <p:cNvPr id="12" name="object 12"/>
          <p:cNvSpPr txBox="1"/>
          <p:nvPr/>
        </p:nvSpPr>
        <p:spPr>
          <a:xfrm>
            <a:off x="1323594" y="3606546"/>
            <a:ext cx="5105400" cy="272415"/>
          </a:xfrm>
          <a:prstGeom prst="rect">
            <a:avLst/>
          </a:prstGeom>
          <a:solidFill>
            <a:srgbClr val="CCCCCC"/>
          </a:solidFill>
          <a:ln w="20574">
            <a:solidFill>
              <a:srgbClr val="000000"/>
            </a:solidFill>
          </a:ln>
        </p:spPr>
        <p:txBody>
          <a:bodyPr wrap="square" lIns="0" tIns="0" rIns="0" bIns="0" rtlCol="0" vert="horz">
            <a:spAutoFit/>
          </a:bodyPr>
          <a:lstStyle/>
          <a:p>
            <a:pPr marL="75565">
              <a:lnSpc>
                <a:spcPct val="100000"/>
              </a:lnSpc>
            </a:pPr>
            <a:r>
              <a:rPr dirty="0" sz="1300" spc="-15" b="1">
                <a:latin typeface="Courier New"/>
                <a:cs typeface="Courier New"/>
              </a:rPr>
              <a:t>ALTER TABLE employees ADD video</a:t>
            </a:r>
            <a:r>
              <a:rPr dirty="0" sz="1300" spc="-55" b="1">
                <a:latin typeface="Courier New"/>
                <a:cs typeface="Courier New"/>
              </a:rPr>
              <a:t> </a:t>
            </a:r>
            <a:r>
              <a:rPr dirty="0" sz="1300" spc="-20" b="1">
                <a:latin typeface="Courier New"/>
                <a:cs typeface="Courier New"/>
              </a:rPr>
              <a:t>BFILE;</a:t>
            </a:r>
            <a:endParaRPr sz="1300">
              <a:latin typeface="Courier New"/>
              <a:cs typeface="Courier New"/>
            </a:endParaRPr>
          </a:p>
        </p:txBody>
      </p:sp>
      <p:sp>
        <p:nvSpPr>
          <p:cNvPr id="13" name="object 13"/>
          <p:cNvSpPr txBox="1"/>
          <p:nvPr/>
        </p:nvSpPr>
        <p:spPr>
          <a:xfrm>
            <a:off x="707390" y="5593029"/>
            <a:ext cx="6334760" cy="398462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Populating </a:t>
            </a:r>
            <a:r>
              <a:rPr dirty="0" sz="1300" b="1">
                <a:latin typeface="Courier New"/>
                <a:cs typeface="Courier New"/>
              </a:rPr>
              <a:t>BFILE</a:t>
            </a:r>
            <a:r>
              <a:rPr dirty="0" sz="1300" spc="-405" b="1">
                <a:latin typeface="Courier New"/>
                <a:cs typeface="Courier New"/>
              </a:rPr>
              <a:t> </a:t>
            </a:r>
            <a:r>
              <a:rPr dirty="0" sz="1300" b="1">
                <a:latin typeface="Arial"/>
                <a:cs typeface="Arial"/>
              </a:rPr>
              <a:t>Columns </a:t>
            </a:r>
            <a:r>
              <a:rPr dirty="0" sz="1300" spc="5" b="1">
                <a:latin typeface="Arial"/>
                <a:cs typeface="Arial"/>
              </a:rPr>
              <a:t>with SQL</a:t>
            </a:r>
            <a:endParaRPr sz="1300">
              <a:latin typeface="Arial"/>
              <a:cs typeface="Arial"/>
            </a:endParaRPr>
          </a:p>
          <a:p>
            <a:pPr marL="136525" marR="111125">
              <a:lnSpc>
                <a:spcPct val="105800"/>
              </a:lnSpc>
              <a:spcBef>
                <a:spcPts val="310"/>
              </a:spcBef>
            </a:pPr>
            <a:r>
              <a:rPr dirty="0" sz="1300">
                <a:latin typeface="Times New Roman"/>
                <a:cs typeface="Times New Roman"/>
              </a:rPr>
              <a:t>The</a:t>
            </a:r>
            <a:r>
              <a:rPr dirty="0" sz="1300" spc="5">
                <a:latin typeface="Times New Roman"/>
                <a:cs typeface="Times New Roman"/>
              </a:rPr>
              <a:t> </a:t>
            </a:r>
            <a:r>
              <a:rPr dirty="0" sz="1300" spc="5">
                <a:latin typeface="Courier New"/>
                <a:cs typeface="Courier New"/>
              </a:rPr>
              <a:t>BFILENAME</a:t>
            </a:r>
            <a:r>
              <a:rPr dirty="0" sz="1300" spc="-445">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Times New Roman"/>
                <a:cs typeface="Times New Roman"/>
              </a:rPr>
              <a:t>built-in</a:t>
            </a:r>
            <a:r>
              <a:rPr dirty="0" sz="1300" spc="15">
                <a:latin typeface="Times New Roman"/>
                <a:cs typeface="Times New Roman"/>
              </a:rPr>
              <a:t> </a:t>
            </a:r>
            <a:r>
              <a:rPr dirty="0" sz="1300">
                <a:latin typeface="Times New Roman"/>
                <a:cs typeface="Times New Roman"/>
              </a:rPr>
              <a:t>function</a:t>
            </a:r>
            <a:r>
              <a:rPr dirty="0" sz="1300" spc="10">
                <a:latin typeface="Times New Roman"/>
                <a:cs typeface="Times New Roman"/>
              </a:rPr>
              <a:t> </a:t>
            </a:r>
            <a:r>
              <a:rPr dirty="0" sz="1300">
                <a:latin typeface="Times New Roman"/>
                <a:cs typeface="Times New Roman"/>
              </a:rPr>
              <a:t>that</a:t>
            </a:r>
            <a:r>
              <a:rPr dirty="0" sz="1300" spc="15">
                <a:latin typeface="Times New Roman"/>
                <a:cs typeface="Times New Roman"/>
              </a:rPr>
              <a:t> </a:t>
            </a:r>
            <a:r>
              <a:rPr dirty="0" sz="1300">
                <a:latin typeface="Times New Roman"/>
                <a:cs typeface="Times New Roman"/>
              </a:rPr>
              <a:t>you</a:t>
            </a:r>
            <a:r>
              <a:rPr dirty="0" sz="1300" spc="15">
                <a:latin typeface="Times New Roman"/>
                <a:cs typeface="Times New Roman"/>
              </a:rPr>
              <a:t> </a:t>
            </a:r>
            <a:r>
              <a:rPr dirty="0" sz="1300">
                <a:latin typeface="Times New Roman"/>
                <a:cs typeface="Times New Roman"/>
              </a:rPr>
              <a:t>use</a:t>
            </a:r>
            <a:r>
              <a:rPr dirty="0" sz="1300" spc="10">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initialize</a:t>
            </a:r>
            <a:r>
              <a:rPr dirty="0" sz="1300" spc="1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spc="5">
                <a:latin typeface="Courier New"/>
                <a:cs typeface="Courier New"/>
              </a:rPr>
              <a:t>BFILE</a:t>
            </a:r>
            <a:r>
              <a:rPr dirty="0" sz="1300" spc="-445">
                <a:latin typeface="Courier New"/>
                <a:cs typeface="Courier New"/>
              </a:rPr>
              <a:t> </a:t>
            </a:r>
            <a:r>
              <a:rPr dirty="0" sz="1300">
                <a:latin typeface="Times New Roman"/>
                <a:cs typeface="Times New Roman"/>
              </a:rPr>
              <a:t>column,  using the following two</a:t>
            </a:r>
            <a:r>
              <a:rPr dirty="0" sz="1300" spc="20">
                <a:latin typeface="Times New Roman"/>
                <a:cs typeface="Times New Roman"/>
              </a:rPr>
              <a:t> </a:t>
            </a:r>
            <a:r>
              <a:rPr dirty="0" sz="1300">
                <a:latin typeface="Times New Roman"/>
                <a:cs typeface="Times New Roman"/>
              </a:rPr>
              <a:t>parameters:</a:t>
            </a:r>
            <a:endParaRPr sz="1300">
              <a:latin typeface="Times New Roman"/>
              <a:cs typeface="Times New Roman"/>
            </a:endParaRPr>
          </a:p>
          <a:p>
            <a:pPr marL="509905" indent="-248920">
              <a:lnSpc>
                <a:spcPts val="1480"/>
              </a:lnSpc>
              <a:buSzPct val="65384"/>
              <a:buFont typeface="Courier New"/>
              <a:buChar char="•"/>
              <a:tabLst>
                <a:tab pos="509905" algn="l"/>
                <a:tab pos="510540" algn="l"/>
              </a:tabLst>
            </a:pPr>
            <a:r>
              <a:rPr dirty="0" sz="1300" i="1">
                <a:latin typeface="Courier New"/>
                <a:cs typeface="Courier New"/>
              </a:rPr>
              <a:t>directory_alias</a:t>
            </a:r>
            <a:r>
              <a:rPr dirty="0" sz="1300" spc="-455" i="1">
                <a:latin typeface="Courier New"/>
                <a:cs typeface="Courier New"/>
              </a:rPr>
              <a:t>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name</a:t>
            </a:r>
            <a:r>
              <a:rPr dirty="0" sz="1300" spc="1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 </a:t>
            </a:r>
            <a:r>
              <a:rPr dirty="0" sz="1300" spc="5">
                <a:latin typeface="Courier New"/>
                <a:cs typeface="Courier New"/>
              </a:rPr>
              <a:t>DIRECTORY</a:t>
            </a:r>
            <a:r>
              <a:rPr dirty="0" sz="1300" spc="-450">
                <a:latin typeface="Courier New"/>
                <a:cs typeface="Courier New"/>
              </a:rPr>
              <a:t> </a:t>
            </a:r>
            <a:r>
              <a:rPr dirty="0" sz="1300">
                <a:latin typeface="Times New Roman"/>
                <a:cs typeface="Times New Roman"/>
              </a:rPr>
              <a:t>database</a:t>
            </a:r>
            <a:r>
              <a:rPr dirty="0" sz="1300" spc="10">
                <a:latin typeface="Times New Roman"/>
                <a:cs typeface="Times New Roman"/>
              </a:rPr>
              <a:t> </a:t>
            </a:r>
            <a:r>
              <a:rPr dirty="0" sz="1300">
                <a:latin typeface="Times New Roman"/>
                <a:cs typeface="Times New Roman"/>
              </a:rPr>
              <a:t>object</a:t>
            </a:r>
            <a:r>
              <a:rPr dirty="0" sz="1300" spc="10">
                <a:latin typeface="Times New Roman"/>
                <a:cs typeface="Times New Roman"/>
              </a:rPr>
              <a:t> </a:t>
            </a:r>
            <a:r>
              <a:rPr dirty="0" sz="1300">
                <a:latin typeface="Times New Roman"/>
                <a:cs typeface="Times New Roman"/>
              </a:rPr>
              <a:t>that</a:t>
            </a:r>
            <a:endParaRPr sz="1300">
              <a:latin typeface="Times New Roman"/>
              <a:cs typeface="Times New Roman"/>
            </a:endParaRPr>
          </a:p>
          <a:p>
            <a:pPr marL="509905">
              <a:lnSpc>
                <a:spcPts val="1520"/>
              </a:lnSpc>
              <a:spcBef>
                <a:spcPts val="85"/>
              </a:spcBef>
            </a:pPr>
            <a:r>
              <a:rPr dirty="0" sz="1300">
                <a:latin typeface="Times New Roman"/>
                <a:cs typeface="Times New Roman"/>
              </a:rPr>
              <a:t>references the OS directory containing the</a:t>
            </a:r>
            <a:r>
              <a:rPr dirty="0" sz="1300" spc="25">
                <a:latin typeface="Times New Roman"/>
                <a:cs typeface="Times New Roman"/>
              </a:rPr>
              <a:t> </a:t>
            </a:r>
            <a:r>
              <a:rPr dirty="0" sz="1300">
                <a:latin typeface="Times New Roman"/>
                <a:cs typeface="Times New Roman"/>
              </a:rPr>
              <a:t>files</a:t>
            </a:r>
            <a:endParaRPr sz="1300">
              <a:latin typeface="Times New Roman"/>
              <a:cs typeface="Times New Roman"/>
            </a:endParaRPr>
          </a:p>
          <a:p>
            <a:pPr marL="509905" indent="-248920">
              <a:lnSpc>
                <a:spcPts val="1520"/>
              </a:lnSpc>
              <a:buSzPct val="65384"/>
              <a:buFont typeface="Courier New"/>
              <a:buChar char="•"/>
              <a:tabLst>
                <a:tab pos="509905" algn="l"/>
                <a:tab pos="510540" algn="l"/>
              </a:tabLst>
            </a:pPr>
            <a:r>
              <a:rPr dirty="0" sz="1300" spc="5" i="1">
                <a:latin typeface="Courier New"/>
                <a:cs typeface="Courier New"/>
              </a:rPr>
              <a:t>filename</a:t>
            </a:r>
            <a:r>
              <a:rPr dirty="0" sz="1300" spc="-455" i="1">
                <a:latin typeface="Courier New"/>
                <a:cs typeface="Courier New"/>
              </a:rPr>
              <a:t> </a:t>
            </a:r>
            <a:r>
              <a:rPr dirty="0" sz="1300">
                <a:latin typeface="Times New Roman"/>
                <a:cs typeface="Times New Roman"/>
              </a:rPr>
              <a:t>for</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name</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BFILE</a:t>
            </a:r>
            <a:r>
              <a:rPr dirty="0" sz="1300" spc="-450">
                <a:latin typeface="Courier New"/>
                <a:cs typeface="Courier New"/>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be</a:t>
            </a:r>
            <a:r>
              <a:rPr dirty="0" sz="1300" spc="5">
                <a:latin typeface="Times New Roman"/>
                <a:cs typeface="Times New Roman"/>
              </a:rPr>
              <a:t> </a:t>
            </a:r>
            <a:r>
              <a:rPr dirty="0" sz="1300">
                <a:latin typeface="Times New Roman"/>
                <a:cs typeface="Times New Roman"/>
              </a:rPr>
              <a:t>read</a:t>
            </a:r>
            <a:endParaRPr sz="1300">
              <a:latin typeface="Times New Roman"/>
              <a:cs typeface="Times New Roman"/>
            </a:endParaRPr>
          </a:p>
          <a:p>
            <a:pPr marL="136525" marR="5080">
              <a:lnSpc>
                <a:spcPct val="102099"/>
              </a:lnSpc>
              <a:spcBef>
                <a:spcPts val="370"/>
              </a:spcBef>
            </a:pPr>
            <a:r>
              <a:rPr dirty="0" sz="1300">
                <a:latin typeface="Times New Roman"/>
                <a:cs typeface="Times New Roman"/>
              </a:rPr>
              <a:t>The </a:t>
            </a:r>
            <a:r>
              <a:rPr dirty="0" sz="1300" spc="5">
                <a:latin typeface="Courier New"/>
                <a:cs typeface="Courier New"/>
              </a:rPr>
              <a:t>BFILENAME </a:t>
            </a:r>
            <a:r>
              <a:rPr dirty="0" sz="1300">
                <a:latin typeface="Times New Roman"/>
                <a:cs typeface="Times New Roman"/>
              </a:rPr>
              <a:t>function creates a pointer (or </a:t>
            </a:r>
            <a:r>
              <a:rPr dirty="0" sz="1300" spc="5">
                <a:latin typeface="Times New Roman"/>
                <a:cs typeface="Times New Roman"/>
              </a:rPr>
              <a:t>LOB </a:t>
            </a:r>
            <a:r>
              <a:rPr dirty="0" sz="1300">
                <a:latin typeface="Times New Roman"/>
                <a:cs typeface="Times New Roman"/>
              </a:rPr>
              <a:t>locator) to </a:t>
            </a:r>
            <a:r>
              <a:rPr dirty="0" sz="1300" spc="-5">
                <a:latin typeface="Times New Roman"/>
                <a:cs typeface="Times New Roman"/>
              </a:rPr>
              <a:t>the </a:t>
            </a:r>
            <a:r>
              <a:rPr dirty="0" sz="1300">
                <a:latin typeface="Times New Roman"/>
                <a:cs typeface="Times New Roman"/>
              </a:rPr>
              <a:t>external file stored in a  physical directory, which is assigned a directory alias name that is used in the first parameter  of</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function.</a:t>
            </a:r>
            <a:r>
              <a:rPr dirty="0" sz="1300" spc="10">
                <a:latin typeface="Times New Roman"/>
                <a:cs typeface="Times New Roman"/>
              </a:rPr>
              <a:t> </a:t>
            </a:r>
            <a:r>
              <a:rPr dirty="0" sz="1300">
                <a:latin typeface="Times New Roman"/>
                <a:cs typeface="Times New Roman"/>
              </a:rPr>
              <a:t>Populate</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using</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BFILENAME</a:t>
            </a:r>
            <a:r>
              <a:rPr dirty="0" sz="1300" spc="-440">
                <a:latin typeface="Courier New"/>
                <a:cs typeface="Courier New"/>
              </a:rPr>
              <a:t> </a:t>
            </a:r>
            <a:r>
              <a:rPr dirty="0" sz="1300">
                <a:latin typeface="Times New Roman"/>
                <a:cs typeface="Times New Roman"/>
              </a:rPr>
              <a:t>function</a:t>
            </a:r>
            <a:r>
              <a:rPr dirty="0" sz="1300" spc="10">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either</a:t>
            </a:r>
            <a:r>
              <a:rPr dirty="0" sz="1300" spc="1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  following:</a:t>
            </a:r>
            <a:endParaRPr sz="1300">
              <a:latin typeface="Times New Roman"/>
              <a:cs typeface="Times New Roman"/>
            </a:endParaRPr>
          </a:p>
          <a:p>
            <a:pPr marL="509905" indent="-248920">
              <a:lnSpc>
                <a:spcPts val="1480"/>
              </a:lnSpc>
              <a:buChar char="•"/>
              <a:tabLst>
                <a:tab pos="509905" algn="l"/>
                <a:tab pos="510540"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VALUES</a:t>
            </a:r>
            <a:r>
              <a:rPr dirty="0" sz="1300" spc="-450">
                <a:latin typeface="Courier New"/>
                <a:cs typeface="Courier New"/>
              </a:rPr>
              <a:t> </a:t>
            </a:r>
            <a:r>
              <a:rPr dirty="0" sz="1300">
                <a:latin typeface="Times New Roman"/>
                <a:cs typeface="Times New Roman"/>
              </a:rPr>
              <a:t>clause of an </a:t>
            </a:r>
            <a:r>
              <a:rPr dirty="0" sz="1300">
                <a:latin typeface="Courier New"/>
                <a:cs typeface="Courier New"/>
              </a:rPr>
              <a:t>INSERT</a:t>
            </a:r>
            <a:r>
              <a:rPr dirty="0" sz="1300" spc="-450">
                <a:latin typeface="Courier New"/>
                <a:cs typeface="Courier New"/>
              </a:rPr>
              <a:t> </a:t>
            </a:r>
            <a:r>
              <a:rPr dirty="0" sz="1300">
                <a:latin typeface="Times New Roman"/>
                <a:cs typeface="Times New Roman"/>
              </a:rPr>
              <a:t>statement</a:t>
            </a:r>
            <a:endParaRPr sz="1300">
              <a:latin typeface="Times New Roman"/>
              <a:cs typeface="Times New Roman"/>
            </a:endParaRPr>
          </a:p>
          <a:p>
            <a:pPr marL="510540" indent="-249554">
              <a:lnSpc>
                <a:spcPct val="100000"/>
              </a:lnSpc>
              <a:spcBef>
                <a:spcPts val="5"/>
              </a:spcBef>
              <a:buChar char="•"/>
              <a:tabLst>
                <a:tab pos="509905" algn="l"/>
                <a:tab pos="51117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SET</a:t>
            </a:r>
            <a:r>
              <a:rPr dirty="0" sz="1300" spc="-450">
                <a:latin typeface="Courier New"/>
                <a:cs typeface="Courier New"/>
              </a:rPr>
              <a:t> </a:t>
            </a:r>
            <a:r>
              <a:rPr dirty="0" sz="1300">
                <a:latin typeface="Times New Roman"/>
                <a:cs typeface="Times New Roman"/>
              </a:rPr>
              <a:t>clause</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an</a:t>
            </a:r>
            <a:r>
              <a:rPr dirty="0" sz="1300" spc="-10">
                <a:latin typeface="Times New Roman"/>
                <a:cs typeface="Times New Roman"/>
              </a:rPr>
              <a:t> </a:t>
            </a:r>
            <a:r>
              <a:rPr dirty="0" sz="1300">
                <a:latin typeface="Courier New"/>
                <a:cs typeface="Courier New"/>
              </a:rPr>
              <a:t>UPDATE</a:t>
            </a:r>
            <a:r>
              <a:rPr dirty="0" sz="1300" spc="-450">
                <a:latin typeface="Courier New"/>
                <a:cs typeface="Courier New"/>
              </a:rPr>
              <a:t> </a:t>
            </a:r>
            <a:r>
              <a:rPr dirty="0" sz="1300">
                <a:latin typeface="Times New Roman"/>
                <a:cs typeface="Times New Roman"/>
              </a:rPr>
              <a:t>statement</a:t>
            </a:r>
            <a:endParaRPr sz="1300">
              <a:latin typeface="Times New Roman"/>
              <a:cs typeface="Times New Roman"/>
            </a:endParaRPr>
          </a:p>
          <a:p>
            <a:pPr marL="137160" marR="161290">
              <a:lnSpc>
                <a:spcPts val="1480"/>
              </a:lnSpc>
              <a:spcBef>
                <a:spcPts val="465"/>
              </a:spcBef>
            </a:pPr>
            <a:r>
              <a:rPr dirty="0" sz="1300">
                <a:latin typeface="Times New Roman"/>
                <a:cs typeface="Times New Roman"/>
              </a:rPr>
              <a:t>An </a:t>
            </a:r>
            <a:r>
              <a:rPr dirty="0" sz="1300">
                <a:latin typeface="Courier New"/>
                <a:cs typeface="Courier New"/>
              </a:rPr>
              <a:t>UPDATE</a:t>
            </a:r>
            <a:r>
              <a:rPr dirty="0" sz="1300" spc="-265">
                <a:latin typeface="Courier New"/>
                <a:cs typeface="Courier New"/>
              </a:rPr>
              <a:t> </a:t>
            </a:r>
            <a:r>
              <a:rPr dirty="0" sz="1300">
                <a:latin typeface="Times New Roman"/>
                <a:cs typeface="Times New Roman"/>
              </a:rPr>
              <a:t>operation can be used to change the pointer reference target of the </a:t>
            </a:r>
            <a:r>
              <a:rPr dirty="0" sz="1300">
                <a:latin typeface="Courier New"/>
                <a:cs typeface="Courier New"/>
              </a:rPr>
              <a:t>BFILE</a:t>
            </a:r>
            <a:r>
              <a:rPr dirty="0" sz="1300">
                <a:latin typeface="Times New Roman"/>
                <a:cs typeface="Times New Roman"/>
              </a:rPr>
              <a:t>. </a:t>
            </a:r>
            <a:r>
              <a:rPr dirty="0" sz="1300" spc="5">
                <a:latin typeface="Times New Roman"/>
                <a:cs typeface="Times New Roman"/>
              </a:rPr>
              <a:t>A  </a:t>
            </a:r>
            <a:r>
              <a:rPr dirty="0" sz="1300">
                <a:latin typeface="Courier New"/>
                <a:cs typeface="Courier New"/>
              </a:rPr>
              <a:t>BFILE </a:t>
            </a:r>
            <a:r>
              <a:rPr dirty="0" sz="1300">
                <a:latin typeface="Times New Roman"/>
                <a:cs typeface="Times New Roman"/>
              </a:rPr>
              <a:t>column can also be initialized to a </a:t>
            </a:r>
            <a:r>
              <a:rPr dirty="0" sz="1300">
                <a:latin typeface="Courier New"/>
                <a:cs typeface="Courier New"/>
              </a:rPr>
              <a:t>NULL </a:t>
            </a:r>
            <a:r>
              <a:rPr dirty="0" sz="1300">
                <a:latin typeface="Times New Roman"/>
                <a:cs typeface="Times New Roman"/>
              </a:rPr>
              <a:t>value and updated later with the  </a:t>
            </a:r>
            <a:r>
              <a:rPr dirty="0" sz="1300">
                <a:latin typeface="Courier New"/>
                <a:cs typeface="Courier New"/>
              </a:rPr>
              <a:t>BFILENAME</a:t>
            </a:r>
            <a:r>
              <a:rPr dirty="0" sz="1300" spc="-459">
                <a:latin typeface="Courier New"/>
                <a:cs typeface="Courier New"/>
              </a:rPr>
              <a:t> </a:t>
            </a:r>
            <a:r>
              <a:rPr dirty="0" sz="1300">
                <a:latin typeface="Times New Roman"/>
                <a:cs typeface="Times New Roman"/>
              </a:rPr>
              <a:t>function, as shown in the slide.</a:t>
            </a:r>
            <a:endParaRPr sz="1300">
              <a:latin typeface="Times New Roman"/>
              <a:cs typeface="Times New Roman"/>
            </a:endParaRPr>
          </a:p>
          <a:p>
            <a:pPr marL="137160" marR="17780">
              <a:lnSpc>
                <a:spcPct val="95100"/>
              </a:lnSpc>
              <a:spcBef>
                <a:spcPts val="360"/>
              </a:spcBef>
            </a:pPr>
            <a:r>
              <a:rPr dirty="0" sz="1300">
                <a:latin typeface="Times New Roman"/>
                <a:cs typeface="Times New Roman"/>
              </a:rPr>
              <a:t>After the </a:t>
            </a:r>
            <a:r>
              <a:rPr dirty="0" sz="1300">
                <a:latin typeface="Courier New"/>
                <a:cs typeface="Courier New"/>
              </a:rPr>
              <a:t>BFILE </a:t>
            </a:r>
            <a:r>
              <a:rPr dirty="0" sz="1300">
                <a:latin typeface="Times New Roman"/>
                <a:cs typeface="Times New Roman"/>
              </a:rPr>
              <a:t>columns have been associated with a file, subsequent read operations </a:t>
            </a:r>
            <a:r>
              <a:rPr dirty="0" sz="1300" spc="-5">
                <a:latin typeface="Times New Roman"/>
                <a:cs typeface="Times New Roman"/>
              </a:rPr>
              <a:t>on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BFILE</a:t>
            </a:r>
            <a:r>
              <a:rPr dirty="0" sz="1300" spc="-434">
                <a:latin typeface="Courier New"/>
                <a:cs typeface="Courier New"/>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be</a:t>
            </a:r>
            <a:r>
              <a:rPr dirty="0" sz="1300" spc="10">
                <a:latin typeface="Times New Roman"/>
                <a:cs typeface="Times New Roman"/>
              </a:rPr>
              <a:t> </a:t>
            </a:r>
            <a:r>
              <a:rPr dirty="0" sz="1300">
                <a:latin typeface="Times New Roman"/>
                <a:cs typeface="Times New Roman"/>
              </a:rPr>
              <a:t>performed</a:t>
            </a:r>
            <a:r>
              <a:rPr dirty="0" sz="1300" spc="10">
                <a:latin typeface="Times New Roman"/>
                <a:cs typeface="Times New Roman"/>
              </a:rPr>
              <a:t> </a:t>
            </a:r>
            <a:r>
              <a:rPr dirty="0" sz="1300">
                <a:latin typeface="Times New Roman"/>
                <a:cs typeface="Times New Roman"/>
              </a:rPr>
              <a:t>by</a:t>
            </a:r>
            <a:r>
              <a:rPr dirty="0" sz="1300" spc="10">
                <a:latin typeface="Times New Roman"/>
                <a:cs typeface="Times New Roman"/>
              </a:rPr>
              <a:t> </a:t>
            </a:r>
            <a:r>
              <a:rPr dirty="0" sz="1300">
                <a:latin typeface="Times New Roman"/>
                <a:cs typeface="Times New Roman"/>
              </a:rPr>
              <a:t>using</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PL/SQL</a:t>
            </a:r>
            <a:r>
              <a:rPr dirty="0" sz="1300" spc="5">
                <a:latin typeface="Times New Roman"/>
                <a:cs typeface="Times New Roman"/>
              </a:rPr>
              <a:t> </a:t>
            </a:r>
            <a:r>
              <a:rPr dirty="0" sz="1300">
                <a:latin typeface="Courier New"/>
                <a:cs typeface="Courier New"/>
              </a:rPr>
              <a:t>DBMS_LOB</a:t>
            </a:r>
            <a:r>
              <a:rPr dirty="0" sz="1300" spc="-440">
                <a:latin typeface="Courier New"/>
                <a:cs typeface="Courier New"/>
              </a:rPr>
              <a:t> </a:t>
            </a:r>
            <a:r>
              <a:rPr dirty="0" sz="1300">
                <a:latin typeface="Times New Roman"/>
                <a:cs typeface="Times New Roman"/>
              </a:rPr>
              <a:t>package</a:t>
            </a:r>
            <a:r>
              <a:rPr dirty="0" sz="1300" spc="15">
                <a:latin typeface="Times New Roman"/>
                <a:cs typeface="Times New Roman"/>
              </a:rPr>
              <a:t> </a:t>
            </a:r>
            <a:r>
              <a:rPr dirty="0" sz="1300">
                <a:latin typeface="Times New Roman"/>
                <a:cs typeface="Times New Roman"/>
              </a:rPr>
              <a:t>and</a:t>
            </a:r>
            <a:r>
              <a:rPr dirty="0" sz="1300" spc="15">
                <a:latin typeface="Times New Roman"/>
                <a:cs typeface="Times New Roman"/>
              </a:rPr>
              <a:t> </a:t>
            </a:r>
            <a:r>
              <a:rPr dirty="0" sz="1300">
                <a:latin typeface="Times New Roman"/>
                <a:cs typeface="Times New Roman"/>
              </a:rPr>
              <a:t>OCI.</a:t>
            </a:r>
            <a:r>
              <a:rPr dirty="0" sz="1300" spc="15">
                <a:latin typeface="Times New Roman"/>
                <a:cs typeface="Times New Roman"/>
              </a:rPr>
              <a:t> </a:t>
            </a:r>
            <a:r>
              <a:rPr dirty="0" sz="1300">
                <a:latin typeface="Times New Roman"/>
                <a:cs typeface="Times New Roman"/>
              </a:rPr>
              <a:t>However,  these files are read-only when accessed through </a:t>
            </a:r>
            <a:r>
              <a:rPr dirty="0" sz="1300">
                <a:latin typeface="Courier New"/>
                <a:cs typeface="Courier New"/>
              </a:rPr>
              <a:t>BFILE</a:t>
            </a:r>
            <a:r>
              <a:rPr dirty="0" sz="1300">
                <a:latin typeface="Times New Roman"/>
                <a:cs typeface="Times New Roman"/>
              </a:rPr>
              <a:t>s. Therefore, they cannot be updated  or deleted through</a:t>
            </a:r>
            <a:r>
              <a:rPr dirty="0" sz="1300" spc="5">
                <a:latin typeface="Times New Roman"/>
                <a:cs typeface="Times New Roman"/>
              </a:rPr>
              <a:t> </a:t>
            </a:r>
            <a:r>
              <a:rPr dirty="0" sz="1300">
                <a:latin typeface="Courier New"/>
                <a:cs typeface="Courier New"/>
              </a:rPr>
              <a:t>BFILE</a:t>
            </a:r>
            <a:r>
              <a:rPr dirty="0" sz="1300">
                <a:latin typeface="Times New Roman"/>
                <a:cs typeface="Times New Roman"/>
              </a:rPr>
              <a:t>s.</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333500" y="1757172"/>
            <a:ext cx="5105400" cy="3215005"/>
          </a:xfrm>
          <a:custGeom>
            <a:avLst/>
            <a:gdLst/>
            <a:ahLst/>
            <a:cxnLst/>
            <a:rect l="l" t="t" r="r" b="b"/>
            <a:pathLst>
              <a:path w="5105400" h="3215004">
                <a:moveTo>
                  <a:pt x="5105400" y="0"/>
                </a:moveTo>
                <a:lnTo>
                  <a:pt x="0" y="0"/>
                </a:lnTo>
                <a:lnTo>
                  <a:pt x="0" y="3214878"/>
                </a:lnTo>
                <a:lnTo>
                  <a:pt x="5105400" y="3214878"/>
                </a:lnTo>
                <a:lnTo>
                  <a:pt x="5105400" y="0"/>
                </a:lnTo>
                <a:close/>
              </a:path>
            </a:pathLst>
          </a:custGeom>
          <a:solidFill>
            <a:srgbClr val="CCCCCC"/>
          </a:solidFill>
        </p:spPr>
        <p:txBody>
          <a:bodyPr wrap="square" lIns="0" tIns="0" rIns="0" bIns="0" rtlCol="0"/>
          <a:lstStyle/>
          <a:p/>
        </p:txBody>
      </p:sp>
      <p:sp>
        <p:nvSpPr>
          <p:cNvPr id="4" name="object 4"/>
          <p:cNvSpPr txBox="1"/>
          <p:nvPr/>
        </p:nvSpPr>
        <p:spPr>
          <a:xfrm>
            <a:off x="1595627" y="2302001"/>
            <a:ext cx="1526540" cy="163830"/>
          </a:xfrm>
          <a:prstGeom prst="rect">
            <a:avLst/>
          </a:prstGeom>
          <a:solidFill>
            <a:srgbClr val="CCCCCC"/>
          </a:solidFill>
          <a:ln w="20574">
            <a:solidFill>
              <a:srgbClr val="FF0000"/>
            </a:solidFill>
          </a:ln>
        </p:spPr>
        <p:txBody>
          <a:bodyPr wrap="square" lIns="0" tIns="0" rIns="0" bIns="0" rtlCol="0" vert="horz">
            <a:spAutoFit/>
          </a:bodyPr>
          <a:lstStyle/>
          <a:p>
            <a:pPr marL="8890">
              <a:lnSpc>
                <a:spcPts val="1220"/>
              </a:lnSpc>
            </a:pPr>
            <a:r>
              <a:rPr dirty="0" sz="1300" spc="-15" b="1">
                <a:latin typeface="Courier New"/>
                <a:cs typeface="Courier New"/>
              </a:rPr>
              <a:t>file_ptr</a:t>
            </a:r>
            <a:r>
              <a:rPr dirty="0" sz="1300" spc="-65" b="1">
                <a:latin typeface="Courier New"/>
                <a:cs typeface="Courier New"/>
              </a:rPr>
              <a:t> </a:t>
            </a:r>
            <a:r>
              <a:rPr dirty="0" sz="1300" spc="-20" b="1">
                <a:latin typeface="Courier New"/>
                <a:cs typeface="Courier New"/>
              </a:rPr>
              <a:t>BFILE;</a:t>
            </a:r>
            <a:endParaRPr sz="1300">
              <a:latin typeface="Courier New"/>
              <a:cs typeface="Courier New"/>
            </a:endParaRPr>
          </a:p>
        </p:txBody>
      </p:sp>
      <p:sp>
        <p:nvSpPr>
          <p:cNvPr id="5" name="object 5"/>
          <p:cNvSpPr txBox="1"/>
          <p:nvPr/>
        </p:nvSpPr>
        <p:spPr>
          <a:xfrm>
            <a:off x="1333500" y="1757172"/>
            <a:ext cx="5105400" cy="3215005"/>
          </a:xfrm>
          <a:prstGeom prst="rect">
            <a:avLst/>
          </a:prstGeom>
          <a:ln w="20574">
            <a:solidFill>
              <a:srgbClr val="000000"/>
            </a:solidFill>
          </a:ln>
        </p:spPr>
        <p:txBody>
          <a:bodyPr wrap="square" lIns="0" tIns="0" rIns="0" bIns="0" rtlCol="0" vert="horz">
            <a:spAutoFit/>
          </a:bodyPr>
          <a:lstStyle/>
          <a:p>
            <a:pPr marL="76200">
              <a:lnSpc>
                <a:spcPts val="1435"/>
              </a:lnSpc>
            </a:pPr>
            <a:r>
              <a:rPr dirty="0" sz="1300" spc="-15" b="1">
                <a:latin typeface="Courier New"/>
                <a:cs typeface="Courier New"/>
              </a:rPr>
              <a:t>CREATE PROCEDURE</a:t>
            </a:r>
            <a:r>
              <a:rPr dirty="0" sz="1300" spc="-30" b="1">
                <a:latin typeface="Courier New"/>
                <a:cs typeface="Courier New"/>
              </a:rPr>
              <a:t> </a:t>
            </a:r>
            <a:r>
              <a:rPr dirty="0" sz="1300" spc="-20" b="1">
                <a:latin typeface="Courier New"/>
                <a:cs typeface="Courier New"/>
              </a:rPr>
              <a:t>set_video(</a:t>
            </a:r>
            <a:endParaRPr sz="1300">
              <a:latin typeface="Courier New"/>
              <a:cs typeface="Courier New"/>
            </a:endParaRPr>
          </a:p>
          <a:p>
            <a:pPr marL="271145" marR="1115060">
              <a:lnSpc>
                <a:spcPts val="1310"/>
              </a:lnSpc>
              <a:spcBef>
                <a:spcPts val="130"/>
              </a:spcBef>
            </a:pPr>
            <a:r>
              <a:rPr dirty="0" sz="1300" spc="-15" b="1">
                <a:latin typeface="Courier New"/>
                <a:cs typeface="Courier New"/>
              </a:rPr>
              <a:t>dir_alias VARCHAR2, dept_id NUMBER) IS  filename</a:t>
            </a:r>
            <a:r>
              <a:rPr dirty="0" sz="1300" spc="-20" b="1">
                <a:latin typeface="Courier New"/>
                <a:cs typeface="Courier New"/>
              </a:rPr>
              <a:t> VARCHAR2(40);</a:t>
            </a:r>
            <a:endParaRPr sz="1300">
              <a:latin typeface="Courier New"/>
              <a:cs typeface="Courier New"/>
            </a:endParaRPr>
          </a:p>
          <a:p>
            <a:pPr marL="271145">
              <a:lnSpc>
                <a:spcPts val="1435"/>
              </a:lnSpc>
              <a:spcBef>
                <a:spcPts val="1075"/>
              </a:spcBef>
            </a:pPr>
            <a:r>
              <a:rPr dirty="0" sz="1300" spc="-15" b="1">
                <a:latin typeface="Courier New"/>
                <a:cs typeface="Courier New"/>
              </a:rPr>
              <a:t>CURSOR emp_csr</a:t>
            </a:r>
            <a:r>
              <a:rPr dirty="0" sz="1300" spc="-30" b="1">
                <a:latin typeface="Courier New"/>
                <a:cs typeface="Courier New"/>
              </a:rPr>
              <a:t> </a:t>
            </a:r>
            <a:r>
              <a:rPr dirty="0" sz="1300" spc="-15" b="1">
                <a:latin typeface="Courier New"/>
                <a:cs typeface="Courier New"/>
              </a:rPr>
              <a:t>IS</a:t>
            </a:r>
            <a:endParaRPr sz="1300">
              <a:latin typeface="Courier New"/>
              <a:cs typeface="Courier New"/>
            </a:endParaRPr>
          </a:p>
          <a:p>
            <a:pPr marL="466725">
              <a:lnSpc>
                <a:spcPts val="1315"/>
              </a:lnSpc>
            </a:pPr>
            <a:r>
              <a:rPr dirty="0" sz="1300" spc="-15" b="1">
                <a:latin typeface="Courier New"/>
                <a:cs typeface="Courier New"/>
              </a:rPr>
              <a:t>SELECT </a:t>
            </a:r>
            <a:r>
              <a:rPr dirty="0" sz="1300" spc="-20" b="1">
                <a:latin typeface="Courier New"/>
                <a:cs typeface="Courier New"/>
              </a:rPr>
              <a:t>first_name </a:t>
            </a:r>
            <a:r>
              <a:rPr dirty="0" sz="1300" spc="-15" b="1">
                <a:latin typeface="Courier New"/>
                <a:cs typeface="Courier New"/>
              </a:rPr>
              <a:t>FROM</a:t>
            </a:r>
            <a:r>
              <a:rPr dirty="0" sz="1300" spc="-30" b="1">
                <a:latin typeface="Courier New"/>
                <a:cs typeface="Courier New"/>
              </a:rPr>
              <a:t> </a:t>
            </a:r>
            <a:r>
              <a:rPr dirty="0" sz="1300" spc="-20" b="1">
                <a:latin typeface="Courier New"/>
                <a:cs typeface="Courier New"/>
              </a:rPr>
              <a:t>employees</a:t>
            </a:r>
            <a:endParaRPr sz="1300">
              <a:latin typeface="Courier New"/>
              <a:cs typeface="Courier New"/>
            </a:endParaRPr>
          </a:p>
          <a:p>
            <a:pPr marL="76200" marR="627380" indent="390525">
              <a:lnSpc>
                <a:spcPts val="1310"/>
              </a:lnSpc>
              <a:spcBef>
                <a:spcPts val="130"/>
              </a:spcBef>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 </a:t>
            </a:r>
            <a:r>
              <a:rPr dirty="0" sz="1300" spc="-15" b="1">
                <a:latin typeface="Courier New"/>
                <a:cs typeface="Courier New"/>
              </a:rPr>
              <a:t>dept_id FOR </a:t>
            </a:r>
            <a:r>
              <a:rPr dirty="0" sz="1300" spc="-20" b="1">
                <a:latin typeface="Courier New"/>
                <a:cs typeface="Courier New"/>
              </a:rPr>
              <a:t>UPDATE;  </a:t>
            </a:r>
            <a:r>
              <a:rPr dirty="0" sz="1300" spc="-15" b="1">
                <a:latin typeface="Courier New"/>
                <a:cs typeface="Courier New"/>
              </a:rPr>
              <a:t>BEGIN</a:t>
            </a:r>
            <a:endParaRPr sz="1300">
              <a:latin typeface="Courier New"/>
              <a:cs typeface="Courier New"/>
            </a:endParaRPr>
          </a:p>
          <a:p>
            <a:pPr marL="271145">
              <a:lnSpc>
                <a:spcPts val="1195"/>
              </a:lnSpc>
            </a:pPr>
            <a:r>
              <a:rPr dirty="0" sz="1300" spc="-15" b="1">
                <a:latin typeface="Courier New"/>
                <a:cs typeface="Courier New"/>
              </a:rPr>
              <a:t>FOR rec IN emp_csr</a:t>
            </a:r>
            <a:r>
              <a:rPr dirty="0" sz="1300" spc="-45" b="1">
                <a:latin typeface="Courier New"/>
                <a:cs typeface="Courier New"/>
              </a:rPr>
              <a:t> </a:t>
            </a:r>
            <a:r>
              <a:rPr dirty="0" sz="1300" spc="-20" b="1">
                <a:latin typeface="Courier New"/>
                <a:cs typeface="Courier New"/>
              </a:rPr>
              <a:t>LOOP</a:t>
            </a:r>
            <a:endParaRPr sz="1300">
              <a:latin typeface="Courier New"/>
              <a:cs typeface="Courier New"/>
            </a:endParaRPr>
          </a:p>
          <a:p>
            <a:pPr marL="466725" marR="431800">
              <a:lnSpc>
                <a:spcPts val="1310"/>
              </a:lnSpc>
              <a:spcBef>
                <a:spcPts val="130"/>
              </a:spcBef>
            </a:pPr>
            <a:r>
              <a:rPr dirty="0" sz="1300" spc="-15" b="1">
                <a:latin typeface="Courier New"/>
                <a:cs typeface="Courier New"/>
              </a:rPr>
              <a:t>filename := </a:t>
            </a:r>
            <a:r>
              <a:rPr dirty="0" sz="1300" spc="-20" b="1">
                <a:latin typeface="Courier New"/>
                <a:cs typeface="Courier New"/>
              </a:rPr>
              <a:t>rec.first_name </a:t>
            </a:r>
            <a:r>
              <a:rPr dirty="0" sz="1300" spc="-15" b="1">
                <a:latin typeface="Courier New"/>
                <a:cs typeface="Courier New"/>
              </a:rPr>
              <a:t>|| </a:t>
            </a:r>
            <a:r>
              <a:rPr dirty="0" sz="1300" spc="-20" b="1">
                <a:latin typeface="Courier New"/>
                <a:cs typeface="Courier New"/>
              </a:rPr>
              <a:t>'.gif';  </a:t>
            </a:r>
            <a:r>
              <a:rPr dirty="0" sz="1300" spc="-15" b="1">
                <a:latin typeface="Courier New"/>
                <a:cs typeface="Courier New"/>
              </a:rPr>
              <a:t>file_ptr := </a:t>
            </a:r>
            <a:r>
              <a:rPr dirty="0" sz="1300" spc="-20" b="1">
                <a:latin typeface="Courier New"/>
                <a:cs typeface="Courier New"/>
              </a:rPr>
              <a:t>BFILENAME(dir_alias, filename);  DBMS_LOB.FILEOPEN(file_ptr);</a:t>
            </a:r>
            <a:endParaRPr sz="1300">
              <a:latin typeface="Courier New"/>
              <a:cs typeface="Courier New"/>
            </a:endParaRPr>
          </a:p>
          <a:p>
            <a:pPr marL="661670" marR="1017269" indent="-195580">
              <a:lnSpc>
                <a:spcPts val="1310"/>
              </a:lnSpc>
              <a:spcBef>
                <a:spcPts val="15"/>
              </a:spcBef>
            </a:pPr>
            <a:r>
              <a:rPr dirty="0" sz="1300" spc="-15" b="1">
                <a:latin typeface="Courier New"/>
                <a:cs typeface="Courier New"/>
              </a:rPr>
              <a:t>UPDATE employees SET video </a:t>
            </a:r>
            <a:r>
              <a:rPr dirty="0" sz="1300" spc="-10" b="1">
                <a:latin typeface="Courier New"/>
                <a:cs typeface="Courier New"/>
              </a:rPr>
              <a:t>= </a:t>
            </a:r>
            <a:r>
              <a:rPr dirty="0" sz="1300" spc="-20" b="1">
                <a:latin typeface="Courier New"/>
                <a:cs typeface="Courier New"/>
              </a:rPr>
              <a:t>file_ptr  </a:t>
            </a:r>
            <a:r>
              <a:rPr dirty="0" sz="1300" spc="-15" b="1">
                <a:latin typeface="Courier New"/>
                <a:cs typeface="Courier New"/>
              </a:rPr>
              <a:t>WHERE CURRENT OF</a:t>
            </a:r>
            <a:r>
              <a:rPr dirty="0" sz="1300" spc="-45" b="1">
                <a:latin typeface="Courier New"/>
                <a:cs typeface="Courier New"/>
              </a:rPr>
              <a:t> </a:t>
            </a:r>
            <a:r>
              <a:rPr dirty="0" sz="1300" spc="-20" b="1">
                <a:latin typeface="Courier New"/>
                <a:cs typeface="Courier New"/>
              </a:rPr>
              <a:t>emp_csr;</a:t>
            </a:r>
            <a:endParaRPr sz="1300">
              <a:latin typeface="Courier New"/>
              <a:cs typeface="Courier New"/>
            </a:endParaRPr>
          </a:p>
          <a:p>
            <a:pPr marL="564515" marR="334645" indent="-97790">
              <a:lnSpc>
                <a:spcPts val="1310"/>
              </a:lnSpc>
              <a:spcBef>
                <a:spcPts val="10"/>
              </a:spcBef>
            </a:pPr>
            <a:r>
              <a:rPr dirty="0" sz="1300" spc="-20" b="1">
                <a:latin typeface="Courier New"/>
                <a:cs typeface="Courier New"/>
              </a:rPr>
              <a:t>DBMS_OUTPUT.PUT_LINE('FILE: </a:t>
            </a:r>
            <a:r>
              <a:rPr dirty="0" sz="1300" spc="-10" b="1">
                <a:latin typeface="Courier New"/>
                <a:cs typeface="Courier New"/>
              </a:rPr>
              <a:t>' </a:t>
            </a:r>
            <a:r>
              <a:rPr dirty="0" sz="1300" spc="-15" b="1">
                <a:latin typeface="Courier New"/>
                <a:cs typeface="Courier New"/>
              </a:rPr>
              <a:t>|| filename </a:t>
            </a:r>
            <a:r>
              <a:rPr dirty="0" sz="1300" spc="-20" b="1">
                <a:latin typeface="Courier New"/>
                <a:cs typeface="Courier New"/>
              </a:rPr>
              <a:t>||  </a:t>
            </a:r>
            <a:r>
              <a:rPr dirty="0" sz="1300" spc="-10" b="1">
                <a:latin typeface="Courier New"/>
                <a:cs typeface="Courier New"/>
              </a:rPr>
              <a:t>' </a:t>
            </a:r>
            <a:r>
              <a:rPr dirty="0" sz="1300" spc="-15" b="1">
                <a:latin typeface="Courier New"/>
                <a:cs typeface="Courier New"/>
              </a:rPr>
              <a:t>SIZE: </a:t>
            </a:r>
            <a:r>
              <a:rPr dirty="0" sz="1300" spc="-10" b="1">
                <a:latin typeface="Courier New"/>
                <a:cs typeface="Courier New"/>
              </a:rPr>
              <a:t>' </a:t>
            </a:r>
            <a:r>
              <a:rPr dirty="0" sz="1300" spc="-15" b="1">
                <a:latin typeface="Courier New"/>
                <a:cs typeface="Courier New"/>
              </a:rPr>
              <a:t>||</a:t>
            </a:r>
            <a:r>
              <a:rPr dirty="0" sz="1300" spc="-5" b="1">
                <a:latin typeface="Courier New"/>
                <a:cs typeface="Courier New"/>
              </a:rPr>
              <a:t> </a:t>
            </a:r>
            <a:r>
              <a:rPr dirty="0" sz="1300" spc="-20" b="1">
                <a:latin typeface="Courier New"/>
                <a:cs typeface="Courier New"/>
              </a:rPr>
              <a:t>DBMS_LOB.GETLENGTH(file_ptr));</a:t>
            </a:r>
            <a:endParaRPr sz="1300">
              <a:latin typeface="Courier New"/>
              <a:cs typeface="Courier New"/>
            </a:endParaRPr>
          </a:p>
          <a:p>
            <a:pPr marL="271145" marR="1798955" indent="195580">
              <a:lnSpc>
                <a:spcPts val="1310"/>
              </a:lnSpc>
              <a:spcBef>
                <a:spcPts val="5"/>
              </a:spcBef>
            </a:pPr>
            <a:r>
              <a:rPr dirty="0" sz="1300" spc="-20" b="1">
                <a:latin typeface="Courier New"/>
                <a:cs typeface="Courier New"/>
              </a:rPr>
              <a:t>DBMS_LOB.FILECLOSE(file_ptr);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LOOP;</a:t>
            </a:r>
            <a:endParaRPr sz="1300">
              <a:latin typeface="Courier New"/>
              <a:cs typeface="Courier New"/>
            </a:endParaRPr>
          </a:p>
          <a:p>
            <a:pPr marL="76200">
              <a:lnSpc>
                <a:spcPts val="1315"/>
              </a:lnSpc>
            </a:pPr>
            <a:r>
              <a:rPr dirty="0" sz="1300" spc="-15" b="1">
                <a:latin typeface="Courier New"/>
                <a:cs typeface="Courier New"/>
              </a:rPr>
              <a:t>END</a:t>
            </a:r>
            <a:r>
              <a:rPr dirty="0" sz="1300" spc="-20" b="1">
                <a:latin typeface="Courier New"/>
                <a:cs typeface="Courier New"/>
              </a:rPr>
              <a:t> set_video;</a:t>
            </a:r>
            <a:endParaRPr sz="1300">
              <a:latin typeface="Courier New"/>
              <a:cs typeface="Courier New"/>
            </a:endParaRPr>
          </a:p>
        </p:txBody>
      </p:sp>
      <p:sp>
        <p:nvSpPr>
          <p:cNvPr id="6" name="object 6"/>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b="1">
                <a:latin typeface="Arial"/>
                <a:cs typeface="Arial"/>
              </a:rPr>
              <a:t>Populating a </a:t>
            </a:r>
            <a:r>
              <a:rPr dirty="0" sz="2000" spc="-10" b="1">
                <a:latin typeface="Courier New"/>
                <a:cs typeface="Courier New"/>
              </a:rPr>
              <a:t>BFILE</a:t>
            </a:r>
            <a:r>
              <a:rPr dirty="0" sz="2000" spc="-660" b="1">
                <a:latin typeface="Courier New"/>
                <a:cs typeface="Courier New"/>
              </a:rPr>
              <a:t> </a:t>
            </a:r>
            <a:r>
              <a:rPr dirty="0" sz="2000" spc="-5" b="1">
                <a:latin typeface="Arial"/>
                <a:cs typeface="Arial"/>
              </a:rPr>
              <a:t>Column with PL/SQL</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p:nvPr/>
        </p:nvSpPr>
        <p:spPr>
          <a:xfrm>
            <a:off x="1759457" y="3467100"/>
            <a:ext cx="4250690" cy="1168400"/>
          </a:xfrm>
          <a:custGeom>
            <a:avLst/>
            <a:gdLst/>
            <a:ahLst/>
            <a:cxnLst/>
            <a:rect l="l" t="t" r="r" b="b"/>
            <a:pathLst>
              <a:path w="4250690" h="1168400">
                <a:moveTo>
                  <a:pt x="4250436" y="0"/>
                </a:moveTo>
                <a:lnTo>
                  <a:pt x="1198626" y="0"/>
                </a:lnTo>
                <a:lnTo>
                  <a:pt x="1198626" y="153924"/>
                </a:lnTo>
                <a:lnTo>
                  <a:pt x="4250436" y="153924"/>
                </a:lnTo>
                <a:lnTo>
                  <a:pt x="4250436" y="0"/>
                </a:lnTo>
                <a:close/>
              </a:path>
              <a:path w="4250690" h="1168400">
                <a:moveTo>
                  <a:pt x="2831592" y="183641"/>
                </a:moveTo>
                <a:lnTo>
                  <a:pt x="0" y="183641"/>
                </a:lnTo>
                <a:lnTo>
                  <a:pt x="0" y="338327"/>
                </a:lnTo>
                <a:lnTo>
                  <a:pt x="2831592" y="338327"/>
                </a:lnTo>
                <a:lnTo>
                  <a:pt x="2831592" y="183641"/>
                </a:lnTo>
                <a:close/>
              </a:path>
              <a:path w="4250690" h="1168400">
                <a:moveTo>
                  <a:pt x="2862072" y="1013460"/>
                </a:moveTo>
                <a:lnTo>
                  <a:pt x="30479" y="1013460"/>
                </a:lnTo>
                <a:lnTo>
                  <a:pt x="30479" y="1168146"/>
                </a:lnTo>
                <a:lnTo>
                  <a:pt x="2862072" y="1168146"/>
                </a:lnTo>
                <a:lnTo>
                  <a:pt x="2862072" y="1013460"/>
                </a:lnTo>
                <a:close/>
              </a:path>
              <a:path w="4250690" h="1168400">
                <a:moveTo>
                  <a:pt x="4136898" y="841248"/>
                </a:moveTo>
                <a:lnTo>
                  <a:pt x="1382267" y="841248"/>
                </a:lnTo>
                <a:lnTo>
                  <a:pt x="1382267" y="995172"/>
                </a:lnTo>
                <a:lnTo>
                  <a:pt x="4136898" y="995172"/>
                </a:lnTo>
                <a:lnTo>
                  <a:pt x="4136898" y="841248"/>
                </a:lnTo>
                <a:close/>
              </a:path>
            </a:pathLst>
          </a:custGeom>
          <a:ln w="20574">
            <a:solidFill>
              <a:srgbClr val="FF0000"/>
            </a:solidFill>
          </a:ln>
        </p:spPr>
        <p:txBody>
          <a:bodyPr wrap="square" lIns="0" tIns="0" rIns="0" bIns="0" rtlCol="0"/>
          <a:lstStyle/>
          <a:p/>
        </p:txBody>
      </p:sp>
      <p:sp>
        <p:nvSpPr>
          <p:cNvPr id="8" name="object 8"/>
          <p:cNvSpPr txBox="1"/>
          <p:nvPr/>
        </p:nvSpPr>
        <p:spPr>
          <a:xfrm>
            <a:off x="707390" y="5596892"/>
            <a:ext cx="6202045" cy="3854450"/>
          </a:xfrm>
          <a:prstGeom prst="rect">
            <a:avLst/>
          </a:prstGeom>
        </p:spPr>
        <p:txBody>
          <a:bodyPr wrap="square" lIns="0" tIns="44450" rIns="0" bIns="0" rtlCol="0" vert="horz">
            <a:spAutoFit/>
          </a:bodyPr>
          <a:lstStyle/>
          <a:p>
            <a:pPr marL="12700">
              <a:lnSpc>
                <a:spcPct val="100000"/>
              </a:lnSpc>
              <a:spcBef>
                <a:spcPts val="350"/>
              </a:spcBef>
            </a:pPr>
            <a:r>
              <a:rPr dirty="0" sz="1300" b="1">
                <a:latin typeface="Arial"/>
                <a:cs typeface="Arial"/>
              </a:rPr>
              <a:t>Populating a </a:t>
            </a:r>
            <a:r>
              <a:rPr dirty="0" sz="1300" b="1">
                <a:latin typeface="Courier New"/>
                <a:cs typeface="Courier New"/>
              </a:rPr>
              <a:t>BFILE</a:t>
            </a:r>
            <a:r>
              <a:rPr dirty="0" sz="1300" spc="-409" b="1">
                <a:latin typeface="Courier New"/>
                <a:cs typeface="Courier New"/>
              </a:rPr>
              <a:t> </a:t>
            </a:r>
            <a:r>
              <a:rPr dirty="0" sz="1300" b="1">
                <a:latin typeface="Arial"/>
                <a:cs typeface="Arial"/>
              </a:rPr>
              <a:t>Column </a:t>
            </a:r>
            <a:r>
              <a:rPr dirty="0" sz="1300" spc="5" b="1">
                <a:latin typeface="Arial"/>
                <a:cs typeface="Arial"/>
              </a:rPr>
              <a:t>with </a:t>
            </a:r>
            <a:r>
              <a:rPr dirty="0" sz="1300" b="1">
                <a:latin typeface="Arial"/>
                <a:cs typeface="Arial"/>
              </a:rPr>
              <a:t>PL/SQL</a:t>
            </a:r>
            <a:endParaRPr sz="1300">
              <a:latin typeface="Arial"/>
              <a:cs typeface="Arial"/>
            </a:endParaRPr>
          </a:p>
          <a:p>
            <a:pPr marL="136525" marR="5080">
              <a:lnSpc>
                <a:spcPct val="93300"/>
              </a:lnSpc>
              <a:spcBef>
                <a:spcPts val="355"/>
              </a:spcBef>
            </a:pPr>
            <a:r>
              <a:rPr dirty="0" sz="1300">
                <a:latin typeface="Times New Roman"/>
                <a:cs typeface="Times New Roman"/>
              </a:rPr>
              <a:t>The example shows a PL/SQL procedure called </a:t>
            </a:r>
            <a:r>
              <a:rPr dirty="0" sz="1300">
                <a:latin typeface="Courier New"/>
                <a:cs typeface="Courier New"/>
              </a:rPr>
              <a:t>set_video</a:t>
            </a:r>
            <a:r>
              <a:rPr dirty="0" sz="1300">
                <a:latin typeface="Times New Roman"/>
                <a:cs typeface="Times New Roman"/>
              </a:rPr>
              <a:t>, which accepts the name of  the directory alias referencing the OS file system as a parameter, and a department ID. The  procedure performs the following tasks: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Uses </a:t>
            </a:r>
            <a:r>
              <a:rPr dirty="0" sz="1300">
                <a:latin typeface="Times New Roman"/>
                <a:cs typeface="Times New Roman"/>
              </a:rPr>
              <a:t>a </a:t>
            </a:r>
            <a:r>
              <a:rPr dirty="0" sz="1300" spc="-5">
                <a:latin typeface="Times New Roman"/>
                <a:cs typeface="Times New Roman"/>
              </a:rPr>
              <a:t>cursor </a:t>
            </a:r>
            <a:r>
              <a:rPr dirty="0" sz="1300">
                <a:latin typeface="Courier New"/>
                <a:cs typeface="Courier New"/>
              </a:rPr>
              <a:t>FOR</a:t>
            </a:r>
            <a:r>
              <a:rPr dirty="0" sz="1300" spc="-409">
                <a:latin typeface="Courier New"/>
                <a:cs typeface="Courier New"/>
              </a:rPr>
              <a:t> </a:t>
            </a:r>
            <a:r>
              <a:rPr dirty="0" sz="1300">
                <a:latin typeface="Times New Roman"/>
                <a:cs typeface="Times New Roman"/>
              </a:rPr>
              <a:t>loop to obtain each employee record</a:t>
            </a:r>
            <a:endParaRPr sz="1300">
              <a:latin typeface="Times New Roman"/>
              <a:cs typeface="Times New Roman"/>
            </a:endParaRPr>
          </a:p>
          <a:p>
            <a:pPr marL="509905" indent="-248920">
              <a:lnSpc>
                <a:spcPct val="100000"/>
              </a:lnSpc>
              <a:spcBef>
                <a:spcPts val="90"/>
              </a:spcBef>
              <a:buChar char="•"/>
              <a:tabLst>
                <a:tab pos="509905" algn="l"/>
                <a:tab pos="510540" algn="l"/>
              </a:tabLst>
            </a:pPr>
            <a:r>
              <a:rPr dirty="0" sz="1300">
                <a:latin typeface="Times New Roman"/>
                <a:cs typeface="Times New Roman"/>
              </a:rPr>
              <a:t>Sets</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filename</a:t>
            </a:r>
            <a:r>
              <a:rPr dirty="0" sz="1300" spc="-445">
                <a:latin typeface="Courier New"/>
                <a:cs typeface="Courier New"/>
              </a:rPr>
              <a:t> </a:t>
            </a:r>
            <a:r>
              <a:rPr dirty="0" sz="1300">
                <a:latin typeface="Times New Roman"/>
                <a:cs typeface="Times New Roman"/>
              </a:rPr>
              <a:t>by</a:t>
            </a:r>
            <a:r>
              <a:rPr dirty="0" sz="1300" spc="10">
                <a:latin typeface="Times New Roman"/>
                <a:cs typeface="Times New Roman"/>
              </a:rPr>
              <a:t> </a:t>
            </a:r>
            <a:r>
              <a:rPr dirty="0" sz="1300">
                <a:latin typeface="Times New Roman"/>
                <a:cs typeface="Times New Roman"/>
              </a:rPr>
              <a:t>appending</a:t>
            </a:r>
            <a:r>
              <a:rPr dirty="0" sz="1300" spc="10">
                <a:latin typeface="Times New Roman"/>
                <a:cs typeface="Times New Roman"/>
              </a:rPr>
              <a:t> </a:t>
            </a:r>
            <a:r>
              <a:rPr dirty="0" sz="1300">
                <a:latin typeface="Courier New"/>
                <a:cs typeface="Courier New"/>
              </a:rPr>
              <a:t>.gif</a:t>
            </a:r>
            <a:r>
              <a:rPr dirty="0" sz="1300" spc="-455">
                <a:latin typeface="Courier New"/>
                <a:cs typeface="Courier New"/>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employee’s</a:t>
            </a:r>
            <a:r>
              <a:rPr dirty="0" sz="1300" spc="5">
                <a:latin typeface="Times New Roman"/>
                <a:cs typeface="Times New Roman"/>
              </a:rPr>
              <a:t> </a:t>
            </a:r>
            <a:r>
              <a:rPr dirty="0" sz="1300">
                <a:latin typeface="Courier New"/>
                <a:cs typeface="Courier New"/>
              </a:rPr>
              <a:t>first_name</a:t>
            </a:r>
            <a:endParaRPr sz="1300">
              <a:latin typeface="Courier New"/>
              <a:cs typeface="Courier New"/>
            </a:endParaRPr>
          </a:p>
          <a:p>
            <a:pPr marL="509905" indent="-248920">
              <a:lnSpc>
                <a:spcPct val="100000"/>
              </a:lnSpc>
              <a:spcBef>
                <a:spcPts val="85"/>
              </a:spcBef>
              <a:buChar char="•"/>
              <a:tabLst>
                <a:tab pos="509905" algn="l"/>
                <a:tab pos="510540" algn="l"/>
              </a:tabLst>
            </a:pPr>
            <a:r>
              <a:rPr dirty="0" sz="1300">
                <a:latin typeface="Times New Roman"/>
                <a:cs typeface="Times New Roman"/>
              </a:rPr>
              <a:t>Creates</a:t>
            </a:r>
            <a:r>
              <a:rPr dirty="0" sz="1300" spc="5">
                <a:latin typeface="Times New Roman"/>
                <a:cs typeface="Times New Roman"/>
              </a:rPr>
              <a:t> </a:t>
            </a:r>
            <a:r>
              <a:rPr dirty="0" sz="1300">
                <a:latin typeface="Times New Roman"/>
                <a:cs typeface="Times New Roman"/>
              </a:rPr>
              <a:t>an</a:t>
            </a:r>
            <a:r>
              <a:rPr dirty="0" sz="1300" spc="10">
                <a:latin typeface="Times New Roman"/>
                <a:cs typeface="Times New Roman"/>
              </a:rPr>
              <a:t> </a:t>
            </a:r>
            <a:r>
              <a:rPr dirty="0" sz="1300">
                <a:latin typeface="Times New Roman"/>
                <a:cs typeface="Times New Roman"/>
              </a:rPr>
              <a:t>in-memory</a:t>
            </a:r>
            <a:r>
              <a:rPr dirty="0" sz="1300" spc="10">
                <a:latin typeface="Times New Roman"/>
                <a:cs typeface="Times New Roman"/>
              </a:rPr>
              <a:t> </a:t>
            </a:r>
            <a:r>
              <a:rPr dirty="0" sz="1300" spc="5">
                <a:latin typeface="Times New Roman"/>
                <a:cs typeface="Times New Roman"/>
              </a:rPr>
              <a:t>LOB</a:t>
            </a:r>
            <a:r>
              <a:rPr dirty="0" sz="1300" spc="10">
                <a:latin typeface="Times New Roman"/>
                <a:cs typeface="Times New Roman"/>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file_ptr</a:t>
            </a:r>
            <a:r>
              <a:rPr dirty="0" sz="1300" spc="-440">
                <a:latin typeface="Courier New"/>
                <a:cs typeface="Courier New"/>
              </a:rPr>
              <a:t> </a:t>
            </a:r>
            <a:r>
              <a:rPr dirty="0" sz="1300">
                <a:latin typeface="Times New Roman"/>
                <a:cs typeface="Times New Roman"/>
              </a:rPr>
              <a:t>variable</a:t>
            </a:r>
            <a:endParaRPr sz="1300">
              <a:latin typeface="Times New Roman"/>
              <a:cs typeface="Times New Roman"/>
            </a:endParaRPr>
          </a:p>
          <a:p>
            <a:pPr marL="509905" marR="32384" indent="-248920">
              <a:lnSpc>
                <a:spcPts val="1420"/>
              </a:lnSpc>
              <a:spcBef>
                <a:spcPts val="250"/>
              </a:spcBef>
              <a:buChar char="•"/>
              <a:tabLst>
                <a:tab pos="509905" algn="l"/>
                <a:tab pos="510540" algn="l"/>
              </a:tabLst>
            </a:pPr>
            <a:r>
              <a:rPr dirty="0" sz="1300">
                <a:latin typeface="Times New Roman"/>
                <a:cs typeface="Times New Roman"/>
              </a:rPr>
              <a:t>Calls the </a:t>
            </a:r>
            <a:r>
              <a:rPr dirty="0" sz="1300">
                <a:latin typeface="Courier New"/>
                <a:cs typeface="Courier New"/>
              </a:rPr>
              <a:t>DBMS_LOB.FILEOPEN</a:t>
            </a:r>
            <a:r>
              <a:rPr dirty="0" sz="1300" spc="-285">
                <a:latin typeface="Courier New"/>
                <a:cs typeface="Courier New"/>
              </a:rPr>
              <a:t> </a:t>
            </a:r>
            <a:r>
              <a:rPr dirty="0" sz="1300">
                <a:latin typeface="Times New Roman"/>
                <a:cs typeface="Times New Roman"/>
              </a:rPr>
              <a:t>procedure to verify whether </a:t>
            </a:r>
            <a:r>
              <a:rPr dirty="0" sz="1300" spc="-5">
                <a:latin typeface="Times New Roman"/>
                <a:cs typeface="Times New Roman"/>
              </a:rPr>
              <a:t>the </a:t>
            </a:r>
            <a:r>
              <a:rPr dirty="0" sz="1300">
                <a:latin typeface="Times New Roman"/>
                <a:cs typeface="Times New Roman"/>
              </a:rPr>
              <a:t>file exists, and to  determine the size of the file using the </a:t>
            </a:r>
            <a:r>
              <a:rPr dirty="0" sz="1300">
                <a:latin typeface="Courier New"/>
                <a:cs typeface="Courier New"/>
              </a:rPr>
              <a:t>DBMS_LOB.GETLENGTH</a:t>
            </a:r>
            <a:r>
              <a:rPr dirty="0" sz="1300" spc="-390">
                <a:latin typeface="Courier New"/>
                <a:cs typeface="Courier New"/>
              </a:rPr>
              <a:t> </a:t>
            </a:r>
            <a:r>
              <a:rPr dirty="0" sz="1300">
                <a:latin typeface="Times New Roman"/>
                <a:cs typeface="Times New Roman"/>
              </a:rPr>
              <a:t>function</a:t>
            </a:r>
            <a:endParaRPr sz="1300">
              <a:latin typeface="Times New Roman"/>
              <a:cs typeface="Times New Roman"/>
            </a:endParaRPr>
          </a:p>
          <a:p>
            <a:pPr marL="509270" marR="351155" indent="-248285">
              <a:lnSpc>
                <a:spcPts val="1420"/>
              </a:lnSpc>
              <a:spcBef>
                <a:spcPts val="225"/>
              </a:spcBef>
              <a:buChar char="•"/>
              <a:tabLst>
                <a:tab pos="509270" algn="l"/>
                <a:tab pos="510540" algn="l"/>
              </a:tabLst>
            </a:pPr>
            <a:r>
              <a:rPr dirty="0" sz="1300">
                <a:latin typeface="Times New Roman"/>
                <a:cs typeface="Times New Roman"/>
              </a:rPr>
              <a:t>Executes</a:t>
            </a:r>
            <a:r>
              <a:rPr dirty="0" sz="1300" spc="10">
                <a:latin typeface="Times New Roman"/>
                <a:cs typeface="Times New Roman"/>
              </a:rPr>
              <a:t> </a:t>
            </a:r>
            <a:r>
              <a:rPr dirty="0" sz="1300">
                <a:latin typeface="Times New Roman"/>
                <a:cs typeface="Times New Roman"/>
              </a:rPr>
              <a:t>an</a:t>
            </a:r>
            <a:r>
              <a:rPr dirty="0" sz="1300" spc="15">
                <a:latin typeface="Times New Roman"/>
                <a:cs typeface="Times New Roman"/>
              </a:rPr>
              <a:t> </a:t>
            </a:r>
            <a:r>
              <a:rPr dirty="0" sz="1300">
                <a:latin typeface="Courier New"/>
                <a:cs typeface="Courier New"/>
              </a:rPr>
              <a:t>UPDATE</a:t>
            </a:r>
            <a:r>
              <a:rPr dirty="0" sz="1300" spc="-434">
                <a:latin typeface="Courier New"/>
                <a:cs typeface="Courier New"/>
              </a:rPr>
              <a:t> </a:t>
            </a:r>
            <a:r>
              <a:rPr dirty="0" sz="1300">
                <a:latin typeface="Times New Roman"/>
                <a:cs typeface="Times New Roman"/>
              </a:rPr>
              <a:t>statement</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write</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BFILE</a:t>
            </a:r>
            <a:r>
              <a:rPr dirty="0" sz="1300" spc="-440">
                <a:latin typeface="Courier New"/>
                <a:cs typeface="Courier New"/>
              </a:rPr>
              <a:t> </a:t>
            </a:r>
            <a:r>
              <a:rPr dirty="0" sz="1300">
                <a:latin typeface="Times New Roman"/>
                <a:cs typeface="Times New Roman"/>
              </a:rPr>
              <a:t>locator</a:t>
            </a:r>
            <a:r>
              <a:rPr dirty="0" sz="1300" spc="15">
                <a:latin typeface="Times New Roman"/>
                <a:cs typeface="Times New Roman"/>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video  BFILE</a:t>
            </a:r>
            <a:r>
              <a:rPr dirty="0" sz="1300" spc="-455">
                <a:latin typeface="Courier New"/>
                <a:cs typeface="Courier New"/>
              </a:rPr>
              <a:t> </a:t>
            </a:r>
            <a:r>
              <a:rPr dirty="0" sz="1300">
                <a:latin typeface="Times New Roman"/>
                <a:cs typeface="Times New Roman"/>
              </a:rPr>
              <a:t>column</a:t>
            </a:r>
            <a:endParaRPr sz="1300">
              <a:latin typeface="Times New Roman"/>
              <a:cs typeface="Times New Roman"/>
            </a:endParaRPr>
          </a:p>
          <a:p>
            <a:pPr marL="509270" indent="-248920">
              <a:lnSpc>
                <a:spcPct val="100000"/>
              </a:lnSpc>
              <a:spcBef>
                <a:spcPts val="55"/>
              </a:spcBef>
              <a:buChar char="•"/>
              <a:tabLst>
                <a:tab pos="509270" algn="l"/>
                <a:tab pos="509905" algn="l"/>
              </a:tabLst>
            </a:pPr>
            <a:r>
              <a:rPr dirty="0" sz="1300">
                <a:latin typeface="Times New Roman"/>
                <a:cs typeface="Times New Roman"/>
              </a:rPr>
              <a:t>Displays </a:t>
            </a:r>
            <a:r>
              <a:rPr dirty="0" sz="1300" spc="-5">
                <a:latin typeface="Times New Roman"/>
                <a:cs typeface="Times New Roman"/>
              </a:rPr>
              <a:t>the </a:t>
            </a:r>
            <a:r>
              <a:rPr dirty="0" sz="1300">
                <a:latin typeface="Times New Roman"/>
                <a:cs typeface="Times New Roman"/>
              </a:rPr>
              <a:t>file size returned from the </a:t>
            </a:r>
            <a:r>
              <a:rPr dirty="0" sz="1300">
                <a:latin typeface="Courier New"/>
                <a:cs typeface="Courier New"/>
              </a:rPr>
              <a:t>DBMS_LOB.GETLENGTH</a:t>
            </a:r>
            <a:r>
              <a:rPr dirty="0" sz="1300" spc="-409">
                <a:latin typeface="Courier New"/>
                <a:cs typeface="Courier New"/>
              </a:rPr>
              <a:t> </a:t>
            </a:r>
            <a:r>
              <a:rPr dirty="0" sz="1300">
                <a:latin typeface="Times New Roman"/>
                <a:cs typeface="Times New Roman"/>
              </a:rPr>
              <a:t>function</a:t>
            </a:r>
            <a:endParaRPr sz="1300">
              <a:latin typeface="Times New Roman"/>
              <a:cs typeface="Times New Roman"/>
            </a:endParaRPr>
          </a:p>
          <a:p>
            <a:pPr marL="135890" marR="1534160" indent="124460">
              <a:lnSpc>
                <a:spcPts val="1730"/>
              </a:lnSpc>
              <a:buChar char="•"/>
              <a:tabLst>
                <a:tab pos="509270" algn="l"/>
                <a:tab pos="509905" algn="l"/>
              </a:tabLst>
            </a:pPr>
            <a:r>
              <a:rPr dirty="0" sz="1300">
                <a:latin typeface="Times New Roman"/>
                <a:cs typeface="Times New Roman"/>
              </a:rPr>
              <a:t>Closes the file using the </a:t>
            </a:r>
            <a:r>
              <a:rPr dirty="0" sz="1300">
                <a:latin typeface="Courier New"/>
                <a:cs typeface="Courier New"/>
              </a:rPr>
              <a:t>DBMS_LOB.FILECLOSE</a:t>
            </a:r>
            <a:r>
              <a:rPr dirty="0" sz="1300" spc="-385">
                <a:latin typeface="Courier New"/>
                <a:cs typeface="Courier New"/>
              </a:rPr>
              <a:t> </a:t>
            </a:r>
            <a:r>
              <a:rPr dirty="0" sz="1300">
                <a:latin typeface="Times New Roman"/>
                <a:cs typeface="Times New Roman"/>
              </a:rPr>
              <a:t>procedure  Suppose that you execute the following</a:t>
            </a:r>
            <a:r>
              <a:rPr dirty="0" sz="1300" spc="30">
                <a:latin typeface="Times New Roman"/>
                <a:cs typeface="Times New Roman"/>
              </a:rPr>
              <a:t> </a:t>
            </a:r>
            <a:r>
              <a:rPr dirty="0" sz="1300">
                <a:latin typeface="Times New Roman"/>
                <a:cs typeface="Times New Roman"/>
              </a:rPr>
              <a:t>call:</a:t>
            </a:r>
            <a:endParaRPr sz="1300">
              <a:latin typeface="Times New Roman"/>
              <a:cs typeface="Times New Roman"/>
            </a:endParaRPr>
          </a:p>
          <a:p>
            <a:pPr marL="1007744">
              <a:lnSpc>
                <a:spcPts val="1345"/>
              </a:lnSpc>
            </a:pPr>
            <a:r>
              <a:rPr dirty="0" sz="1200" spc="-5">
                <a:latin typeface="Courier New"/>
                <a:cs typeface="Courier New"/>
              </a:rPr>
              <a:t>EXECUTE set_video('DATA_FILE',</a:t>
            </a:r>
            <a:r>
              <a:rPr dirty="0" sz="1200" spc="5">
                <a:latin typeface="Courier New"/>
                <a:cs typeface="Courier New"/>
              </a:rPr>
              <a:t> </a:t>
            </a:r>
            <a:r>
              <a:rPr dirty="0" sz="1200" spc="-5">
                <a:latin typeface="Courier New"/>
                <a:cs typeface="Courier New"/>
              </a:rPr>
              <a:t>60)</a:t>
            </a:r>
            <a:endParaRPr sz="1200">
              <a:latin typeface="Courier New"/>
              <a:cs typeface="Courier New"/>
            </a:endParaRPr>
          </a:p>
          <a:p>
            <a:pPr marL="136525">
              <a:lnSpc>
                <a:spcPts val="1560"/>
              </a:lnSpc>
              <a:spcBef>
                <a:spcPts val="160"/>
              </a:spcBef>
            </a:pPr>
            <a:r>
              <a:rPr dirty="0" sz="1300">
                <a:latin typeface="Times New Roman"/>
                <a:cs typeface="Times New Roman"/>
              </a:rPr>
              <a:t>Sample results</a:t>
            </a:r>
            <a:r>
              <a:rPr dirty="0" sz="1300" spc="5">
                <a:latin typeface="Times New Roman"/>
                <a:cs typeface="Times New Roman"/>
              </a:rPr>
              <a:t> </a:t>
            </a:r>
            <a:r>
              <a:rPr dirty="0" sz="1300">
                <a:latin typeface="Times New Roman"/>
                <a:cs typeface="Times New Roman"/>
              </a:rPr>
              <a:t>are:</a:t>
            </a:r>
            <a:endParaRPr sz="1300">
              <a:latin typeface="Times New Roman"/>
              <a:cs typeface="Times New Roman"/>
            </a:endParaRPr>
          </a:p>
          <a:p>
            <a:pPr marL="1007744">
              <a:lnSpc>
                <a:spcPct val="100000"/>
              </a:lnSpc>
            </a:pPr>
            <a:r>
              <a:rPr dirty="0" sz="1200" spc="-5">
                <a:latin typeface="Courier New"/>
                <a:cs typeface="Courier New"/>
              </a:rPr>
              <a:t>FILE: Alexander.gif SIZE:</a:t>
            </a:r>
            <a:r>
              <a:rPr dirty="0" sz="1200" spc="10">
                <a:latin typeface="Courier New"/>
                <a:cs typeface="Courier New"/>
              </a:rPr>
              <a:t> </a:t>
            </a:r>
            <a:r>
              <a:rPr dirty="0" sz="1200" spc="-5">
                <a:latin typeface="Courier New"/>
                <a:cs typeface="Courier New"/>
              </a:rPr>
              <a:t>5213</a:t>
            </a:r>
            <a:endParaRPr sz="1200">
              <a:latin typeface="Courier New"/>
              <a:cs typeface="Courier New"/>
            </a:endParaRPr>
          </a:p>
          <a:p>
            <a:pPr marL="1007744">
              <a:lnSpc>
                <a:spcPct val="100000"/>
              </a:lnSpc>
              <a:spcBef>
                <a:spcPts val="65"/>
              </a:spcBef>
            </a:pPr>
            <a:r>
              <a:rPr dirty="0" sz="1200" spc="-5">
                <a:latin typeface="Courier New"/>
                <a:cs typeface="Courier New"/>
              </a:rPr>
              <a:t>FILE: Bruce.gif SIZE:</a:t>
            </a:r>
            <a:r>
              <a:rPr dirty="0" sz="1200" spc="10">
                <a:latin typeface="Courier New"/>
                <a:cs typeface="Courier New"/>
              </a:rPr>
              <a:t> </a:t>
            </a:r>
            <a:r>
              <a:rPr dirty="0" sz="1200" spc="-5">
                <a:latin typeface="Courier New"/>
                <a:cs typeface="Courier New"/>
              </a:rPr>
              <a:t>26059</a:t>
            </a:r>
            <a:endParaRPr sz="1200">
              <a:latin typeface="Courier New"/>
              <a:cs typeface="Courier New"/>
            </a:endParaRPr>
          </a:p>
          <a:p>
            <a:pPr marL="1099185">
              <a:lnSpc>
                <a:spcPct val="100000"/>
              </a:lnSpc>
              <a:spcBef>
                <a:spcPts val="70"/>
              </a:spcBef>
            </a:pPr>
            <a:r>
              <a:rPr dirty="0" sz="1200" spc="-5">
                <a:latin typeface="Courier New"/>
                <a:cs typeface="Courier New"/>
              </a:rPr>
              <a:t>:</a:t>
            </a:r>
            <a:endParaRPr sz="1200">
              <a:latin typeface="Courier New"/>
              <a:cs typeface="Courier New"/>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6</a:t>
            </a:r>
            <a:endParaRPr baseline="-20833"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40358" y="2737866"/>
            <a:ext cx="5269230" cy="2234565"/>
          </a:xfrm>
          <a:prstGeom prst="rect">
            <a:avLst/>
          </a:prstGeom>
          <a:solidFill>
            <a:srgbClr val="CCCCCC"/>
          </a:solidFill>
          <a:ln w="20573">
            <a:solidFill>
              <a:srgbClr val="000000"/>
            </a:solidFill>
          </a:ln>
        </p:spPr>
        <p:txBody>
          <a:bodyPr wrap="square" lIns="0" tIns="34290" rIns="0" bIns="0" rtlCol="0" vert="horz">
            <a:spAutoFit/>
          </a:bodyPr>
          <a:lstStyle/>
          <a:p>
            <a:pPr marL="75565" marR="205740">
              <a:lnSpc>
                <a:spcPct val="79200"/>
              </a:lnSpc>
              <a:spcBef>
                <a:spcPts val="270"/>
              </a:spcBef>
            </a:pPr>
            <a:r>
              <a:rPr dirty="0" sz="1300" spc="-15" b="1">
                <a:latin typeface="Courier New"/>
                <a:cs typeface="Courier New"/>
              </a:rPr>
              <a:t>CREATE FUNCTION </a:t>
            </a:r>
            <a:r>
              <a:rPr dirty="0" sz="1300" spc="-20" b="1">
                <a:latin typeface="Courier New"/>
                <a:cs typeface="Courier New"/>
              </a:rPr>
              <a:t>get_filesize(file_ptr </a:t>
            </a:r>
            <a:r>
              <a:rPr dirty="0" sz="1300" spc="-15" b="1">
                <a:latin typeface="Courier New"/>
                <a:cs typeface="Courier New"/>
              </a:rPr>
              <a:t>IN OUT </a:t>
            </a:r>
            <a:r>
              <a:rPr dirty="0" sz="1300" spc="-20" b="1">
                <a:latin typeface="Courier New"/>
                <a:cs typeface="Courier New"/>
              </a:rPr>
              <a:t>BFILE)  </a:t>
            </a:r>
            <a:r>
              <a:rPr dirty="0" sz="1300" spc="-15" b="1">
                <a:latin typeface="Courier New"/>
                <a:cs typeface="Courier New"/>
              </a:rPr>
              <a:t>RETURN NUMBER</a:t>
            </a:r>
            <a:r>
              <a:rPr dirty="0" sz="1300" spc="-30" b="1">
                <a:latin typeface="Courier New"/>
                <a:cs typeface="Courier New"/>
              </a:rPr>
              <a:t> </a:t>
            </a:r>
            <a:r>
              <a:rPr dirty="0" sz="1300" spc="-20" b="1">
                <a:latin typeface="Courier New"/>
                <a:cs typeface="Courier New"/>
              </a:rPr>
              <a:t>IS</a:t>
            </a:r>
            <a:endParaRPr sz="1300">
              <a:latin typeface="Courier New"/>
              <a:cs typeface="Courier New"/>
            </a:endParaRPr>
          </a:p>
          <a:p>
            <a:pPr marL="271145" marR="3037840">
              <a:lnSpc>
                <a:spcPct val="78800"/>
              </a:lnSpc>
              <a:spcBef>
                <a:spcPts val="10"/>
              </a:spcBef>
            </a:pPr>
            <a:r>
              <a:rPr dirty="0" sz="1300" spc="-20" b="1">
                <a:latin typeface="Courier New"/>
                <a:cs typeface="Courier New"/>
              </a:rPr>
              <a:t>file_exists BOOLEAN;  </a:t>
            </a:r>
            <a:r>
              <a:rPr dirty="0" sz="1300" spc="-15" b="1">
                <a:latin typeface="Courier New"/>
                <a:cs typeface="Courier New"/>
              </a:rPr>
              <a:t>length NUMBER:=</a:t>
            </a:r>
            <a:r>
              <a:rPr dirty="0" sz="1300" spc="-70" b="1">
                <a:latin typeface="Courier New"/>
                <a:cs typeface="Courier New"/>
              </a:rPr>
              <a:t> </a:t>
            </a:r>
            <a:r>
              <a:rPr dirty="0" sz="1300" spc="-20" b="1">
                <a:latin typeface="Courier New"/>
                <a:cs typeface="Courier New"/>
              </a:rPr>
              <a:t>-1;</a:t>
            </a:r>
            <a:endParaRPr sz="1300">
              <a:latin typeface="Courier New"/>
              <a:cs typeface="Courier New"/>
            </a:endParaRPr>
          </a:p>
          <a:p>
            <a:pPr marL="75565">
              <a:lnSpc>
                <a:spcPts val="1070"/>
              </a:lnSpc>
            </a:pPr>
            <a:r>
              <a:rPr dirty="0" sz="1300" spc="-15" b="1">
                <a:latin typeface="Courier New"/>
                <a:cs typeface="Courier New"/>
              </a:rPr>
              <a:t>BEGIN</a:t>
            </a:r>
            <a:endParaRPr sz="1300">
              <a:latin typeface="Courier New"/>
              <a:cs typeface="Courier New"/>
            </a:endParaRPr>
          </a:p>
          <a:p>
            <a:pPr marL="271145" marR="400685">
              <a:lnSpc>
                <a:spcPct val="79200"/>
              </a:lnSpc>
              <a:spcBef>
                <a:spcPts val="155"/>
              </a:spcBef>
            </a:pPr>
            <a:r>
              <a:rPr dirty="0" sz="1300" spc="-15" b="1">
                <a:latin typeface="Courier New"/>
                <a:cs typeface="Courier New"/>
              </a:rPr>
              <a:t>file_exists </a:t>
            </a:r>
            <a:r>
              <a:rPr dirty="0" sz="1300" spc="-10" b="1">
                <a:latin typeface="Courier New"/>
                <a:cs typeface="Courier New"/>
              </a:rPr>
              <a:t>:= </a:t>
            </a:r>
            <a:r>
              <a:rPr dirty="0" sz="1300" spc="-20" b="1">
                <a:latin typeface="Courier New"/>
                <a:cs typeface="Courier New"/>
              </a:rPr>
              <a:t>DBMS_LOB.FILEEXISTS(file_ptr)=1;  </a:t>
            </a:r>
            <a:r>
              <a:rPr dirty="0" sz="1300" spc="-15" b="1">
                <a:latin typeface="Courier New"/>
                <a:cs typeface="Courier New"/>
              </a:rPr>
              <a:t>IF </a:t>
            </a:r>
            <a:r>
              <a:rPr dirty="0" sz="1300" spc="-20" b="1">
                <a:latin typeface="Courier New"/>
                <a:cs typeface="Courier New"/>
              </a:rPr>
              <a:t>file_exists</a:t>
            </a:r>
            <a:r>
              <a:rPr dirty="0" sz="1300" spc="-30" b="1">
                <a:latin typeface="Courier New"/>
                <a:cs typeface="Courier New"/>
              </a:rPr>
              <a:t> </a:t>
            </a:r>
            <a:r>
              <a:rPr dirty="0" sz="1300" spc="-20" b="1">
                <a:latin typeface="Courier New"/>
                <a:cs typeface="Courier New"/>
              </a:rPr>
              <a:t>THEN</a:t>
            </a:r>
            <a:endParaRPr sz="1300">
              <a:latin typeface="Courier New"/>
              <a:cs typeface="Courier New"/>
            </a:endParaRPr>
          </a:p>
          <a:p>
            <a:pPr marL="466725">
              <a:lnSpc>
                <a:spcPts val="1070"/>
              </a:lnSpc>
            </a:pPr>
            <a:r>
              <a:rPr dirty="0" sz="1300" spc="-20" b="1">
                <a:latin typeface="Courier New"/>
                <a:cs typeface="Courier New"/>
              </a:rPr>
              <a:t>DBMS_LOB.FILEOPEN(file_ptr);</a:t>
            </a:r>
            <a:endParaRPr sz="1300">
              <a:latin typeface="Courier New"/>
              <a:cs typeface="Courier New"/>
            </a:endParaRPr>
          </a:p>
          <a:p>
            <a:pPr marL="466725" marR="986155">
              <a:lnSpc>
                <a:spcPct val="79200"/>
              </a:lnSpc>
              <a:spcBef>
                <a:spcPts val="160"/>
              </a:spcBef>
            </a:pPr>
            <a:r>
              <a:rPr dirty="0" sz="1300" spc="-15" b="1">
                <a:latin typeface="Courier New"/>
                <a:cs typeface="Courier New"/>
              </a:rPr>
              <a:t>length := </a:t>
            </a:r>
            <a:r>
              <a:rPr dirty="0" sz="1300" spc="-20" b="1">
                <a:latin typeface="Courier New"/>
                <a:cs typeface="Courier New"/>
              </a:rPr>
              <a:t>DBMS_LOB.GETLENGTH(file_ptr);  DBMS_LOB.FILECLOSE(file_ptr);</a:t>
            </a:r>
            <a:endParaRPr sz="1300">
              <a:latin typeface="Courier New"/>
              <a:cs typeface="Courier New"/>
            </a:endParaRPr>
          </a:p>
          <a:p>
            <a:pPr marL="271145">
              <a:lnSpc>
                <a:spcPts val="1065"/>
              </a:lnSpc>
            </a:pP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75565" marR="3623310" indent="194945">
              <a:lnSpc>
                <a:spcPct val="79200"/>
              </a:lnSpc>
              <a:spcBef>
                <a:spcPts val="165"/>
              </a:spcBef>
            </a:pPr>
            <a:r>
              <a:rPr dirty="0" sz="1300" spc="-15" b="1">
                <a:latin typeface="Courier New"/>
                <a:cs typeface="Courier New"/>
              </a:rPr>
              <a:t>RETURN</a:t>
            </a:r>
            <a:r>
              <a:rPr dirty="0" sz="1300" spc="-85" b="1">
                <a:latin typeface="Courier New"/>
                <a:cs typeface="Courier New"/>
              </a:rPr>
              <a:t> </a:t>
            </a:r>
            <a:r>
              <a:rPr dirty="0" sz="1300" spc="-20" b="1">
                <a:latin typeface="Courier New"/>
                <a:cs typeface="Courier New"/>
              </a:rPr>
              <a:t>length;  END;</a:t>
            </a:r>
            <a:endParaRPr sz="1300">
              <a:latin typeface="Courier New"/>
              <a:cs typeface="Courier New"/>
            </a:endParaRPr>
          </a:p>
          <a:p>
            <a:pPr marL="75565">
              <a:lnSpc>
                <a:spcPts val="1230"/>
              </a:lnSpc>
            </a:pPr>
            <a:r>
              <a:rPr dirty="0" sz="1300" spc="-10" b="1">
                <a:latin typeface="Courier New"/>
                <a:cs typeface="Courier New"/>
              </a:rPr>
              <a:t>/</a:t>
            </a:r>
            <a:endParaRPr sz="1300">
              <a:latin typeface="Courier New"/>
              <a:cs typeface="Courier New"/>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1</a:t>
            </a:r>
            <a:r>
              <a:rPr dirty="0" sz="800" spc="-155">
                <a:latin typeface="Garuda"/>
                <a:cs typeface="Garuda"/>
              </a:rPr>
              <a:t>t</a:t>
            </a:r>
            <a:r>
              <a:rPr dirty="0" baseline="-20833" sz="1800" spc="-232" b="1">
                <a:latin typeface="Arial"/>
                <a:cs typeface="Arial"/>
              </a:rPr>
              <a:t>7</a:t>
            </a:r>
            <a:endParaRPr baseline="-20833"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845">
              <a:lnSpc>
                <a:spcPct val="100000"/>
              </a:lnSpc>
              <a:spcBef>
                <a:spcPts val="5"/>
              </a:spcBef>
            </a:pPr>
            <a:r>
              <a:rPr dirty="0" sz="2000" spc="-5" b="1">
                <a:latin typeface="Arial"/>
                <a:cs typeface="Arial"/>
              </a:rPr>
              <a:t>Using </a:t>
            </a:r>
            <a:r>
              <a:rPr dirty="0" sz="2000" spc="-5" b="1">
                <a:latin typeface="Courier New"/>
                <a:cs typeface="Courier New"/>
              </a:rPr>
              <a:t>DBMS_LOB</a:t>
            </a:r>
            <a:r>
              <a:rPr dirty="0" sz="2000" spc="-655" b="1">
                <a:latin typeface="Courier New"/>
                <a:cs typeface="Courier New"/>
              </a:rPr>
              <a:t> </a:t>
            </a:r>
            <a:r>
              <a:rPr dirty="0" sz="2000" spc="-5" b="1">
                <a:latin typeface="Arial"/>
                <a:cs typeface="Arial"/>
              </a:rPr>
              <a:t>Routines </a:t>
            </a:r>
            <a:r>
              <a:rPr dirty="0" sz="2000" b="1">
                <a:latin typeface="Arial"/>
                <a:cs typeface="Arial"/>
              </a:rPr>
              <a:t>with </a:t>
            </a:r>
            <a:r>
              <a:rPr dirty="0" sz="2000" spc="-10" b="1">
                <a:latin typeface="Courier New"/>
                <a:cs typeface="Courier New"/>
              </a:rPr>
              <a:t>BFILE</a:t>
            </a:r>
            <a:r>
              <a:rPr dirty="0" sz="2000" spc="-10" b="1">
                <a:latin typeface="Arial"/>
                <a:cs typeface="Arial"/>
              </a:rPr>
              <a:t>s</a:t>
            </a:r>
            <a:endParaRPr sz="2000">
              <a:latin typeface="Arial"/>
              <a:cs typeface="Arial"/>
            </a:endParaRPr>
          </a:p>
          <a:p>
            <a:pPr>
              <a:lnSpc>
                <a:spcPct val="100000"/>
              </a:lnSpc>
            </a:pPr>
            <a:endParaRPr sz="2300">
              <a:latin typeface="Arial"/>
              <a:cs typeface="Arial"/>
            </a:endParaRPr>
          </a:p>
          <a:p>
            <a:pPr marL="626745" marR="1337945">
              <a:lnSpc>
                <a:spcPts val="1700"/>
              </a:lnSpc>
              <a:spcBef>
                <a:spcPts val="1850"/>
              </a:spcBef>
            </a:pPr>
            <a:r>
              <a:rPr dirty="0" sz="1550" spc="10" b="1">
                <a:latin typeface="Arial"/>
                <a:cs typeface="Arial"/>
              </a:rPr>
              <a:t>The </a:t>
            </a:r>
            <a:r>
              <a:rPr dirty="0" sz="1550" spc="10" b="1">
                <a:latin typeface="Courier New"/>
                <a:cs typeface="Courier New"/>
              </a:rPr>
              <a:t>DBMS_LOB.FILEEXISTS</a:t>
            </a:r>
            <a:r>
              <a:rPr dirty="0" sz="1550" spc="-495" b="1">
                <a:latin typeface="Courier New"/>
                <a:cs typeface="Courier New"/>
              </a:rPr>
              <a:t> </a:t>
            </a:r>
            <a:r>
              <a:rPr dirty="0" sz="1550" spc="10" b="1">
                <a:latin typeface="Arial"/>
                <a:cs typeface="Arial"/>
              </a:rPr>
              <a:t>function can check  whether the </a:t>
            </a:r>
            <a:r>
              <a:rPr dirty="0" sz="1550" spc="5" b="1">
                <a:latin typeface="Arial"/>
                <a:cs typeface="Arial"/>
              </a:rPr>
              <a:t>file </a:t>
            </a:r>
            <a:r>
              <a:rPr dirty="0" sz="1550" spc="10" b="1">
                <a:latin typeface="Arial"/>
                <a:cs typeface="Arial"/>
              </a:rPr>
              <a:t>exists </a:t>
            </a:r>
            <a:r>
              <a:rPr dirty="0" sz="1550" spc="5" b="1">
                <a:latin typeface="Arial"/>
                <a:cs typeface="Arial"/>
              </a:rPr>
              <a:t>in </a:t>
            </a:r>
            <a:r>
              <a:rPr dirty="0" sz="1550" spc="10" b="1">
                <a:latin typeface="Arial"/>
                <a:cs typeface="Arial"/>
              </a:rPr>
              <a:t>the OS. The </a:t>
            </a:r>
            <a:r>
              <a:rPr dirty="0" sz="1550" spc="5" b="1">
                <a:latin typeface="Arial"/>
                <a:cs typeface="Arial"/>
              </a:rPr>
              <a:t>function:</a:t>
            </a:r>
            <a:endParaRPr sz="1550">
              <a:latin typeface="Arial"/>
              <a:cs typeface="Arial"/>
            </a:endParaRPr>
          </a:p>
          <a:p>
            <a:pPr marL="1035050" indent="-327025">
              <a:lnSpc>
                <a:spcPct val="100000"/>
              </a:lnSpc>
              <a:spcBef>
                <a:spcPts val="85"/>
              </a:spcBef>
              <a:buClr>
                <a:srgbClr val="FF0000"/>
              </a:buClr>
              <a:buFont typeface="Arial"/>
              <a:buChar char="•"/>
              <a:tabLst>
                <a:tab pos="1035050" algn="l"/>
                <a:tab pos="1035685" algn="l"/>
              </a:tabLst>
            </a:pPr>
            <a:r>
              <a:rPr dirty="0" sz="1550" spc="10" b="1">
                <a:latin typeface="Arial"/>
                <a:cs typeface="Arial"/>
              </a:rPr>
              <a:t>Returns 0 </a:t>
            </a:r>
            <a:r>
              <a:rPr dirty="0" sz="1550" spc="5" b="1">
                <a:latin typeface="Arial"/>
                <a:cs typeface="Arial"/>
              </a:rPr>
              <a:t>if </a:t>
            </a:r>
            <a:r>
              <a:rPr dirty="0" sz="1550" spc="10" b="1">
                <a:latin typeface="Arial"/>
                <a:cs typeface="Arial"/>
              </a:rPr>
              <a:t>the </a:t>
            </a:r>
            <a:r>
              <a:rPr dirty="0" sz="1550" spc="5" b="1">
                <a:latin typeface="Arial"/>
                <a:cs typeface="Arial"/>
              </a:rPr>
              <a:t>file </a:t>
            </a:r>
            <a:r>
              <a:rPr dirty="0" sz="1550" spc="10" b="1">
                <a:latin typeface="Arial"/>
                <a:cs typeface="Arial"/>
              </a:rPr>
              <a:t>does not exist</a:t>
            </a:r>
            <a:endParaRPr sz="1550">
              <a:latin typeface="Arial"/>
              <a:cs typeface="Arial"/>
            </a:endParaRPr>
          </a:p>
          <a:p>
            <a:pPr marL="1035050" indent="-327660">
              <a:lnSpc>
                <a:spcPct val="100000"/>
              </a:lnSpc>
              <a:spcBef>
                <a:spcPts val="120"/>
              </a:spcBef>
              <a:buClr>
                <a:srgbClr val="FF0000"/>
              </a:buClr>
              <a:buFont typeface="Arial"/>
              <a:buChar char="•"/>
              <a:tabLst>
                <a:tab pos="1035050" algn="l"/>
                <a:tab pos="1035685" algn="l"/>
              </a:tabLst>
            </a:pPr>
            <a:r>
              <a:rPr dirty="0" sz="1550" spc="10" b="1">
                <a:latin typeface="Arial"/>
                <a:cs typeface="Arial"/>
              </a:rPr>
              <a:t>Returns 1 </a:t>
            </a:r>
            <a:r>
              <a:rPr dirty="0" sz="1550" spc="5" b="1">
                <a:latin typeface="Arial"/>
                <a:cs typeface="Arial"/>
              </a:rPr>
              <a:t>if </a:t>
            </a:r>
            <a:r>
              <a:rPr dirty="0" sz="1550" spc="10" b="1">
                <a:latin typeface="Arial"/>
                <a:cs typeface="Arial"/>
              </a:rPr>
              <a:t>the </a:t>
            </a:r>
            <a:r>
              <a:rPr dirty="0" sz="1550" spc="5" b="1">
                <a:latin typeface="Arial"/>
                <a:cs typeface="Arial"/>
              </a:rPr>
              <a:t>file </a:t>
            </a:r>
            <a:r>
              <a:rPr dirty="0" sz="1550" spc="10" b="1">
                <a:latin typeface="Arial"/>
                <a:cs typeface="Arial"/>
              </a:rPr>
              <a:t>does exist</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4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5" name="object 5"/>
          <p:cNvSpPr txBox="1"/>
          <p:nvPr/>
        </p:nvSpPr>
        <p:spPr>
          <a:xfrm>
            <a:off x="707390" y="5593029"/>
            <a:ext cx="6313170" cy="381444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Using </a:t>
            </a:r>
            <a:r>
              <a:rPr dirty="0" sz="1300" b="1">
                <a:latin typeface="Courier New"/>
                <a:cs typeface="Courier New"/>
              </a:rPr>
              <a:t>DBMS_LOB</a:t>
            </a:r>
            <a:r>
              <a:rPr dirty="0" sz="1300" spc="-415" b="1">
                <a:latin typeface="Courier New"/>
                <a:cs typeface="Courier New"/>
              </a:rPr>
              <a:t> </a:t>
            </a:r>
            <a:r>
              <a:rPr dirty="0" sz="1300" b="1">
                <a:latin typeface="Arial"/>
                <a:cs typeface="Arial"/>
              </a:rPr>
              <a:t>Routines </a:t>
            </a:r>
            <a:r>
              <a:rPr dirty="0" sz="1300" spc="5" b="1">
                <a:latin typeface="Arial"/>
                <a:cs typeface="Arial"/>
              </a:rPr>
              <a:t>with </a:t>
            </a:r>
            <a:r>
              <a:rPr dirty="0" sz="1300" spc="5" b="1">
                <a:latin typeface="Courier New"/>
                <a:cs typeface="Courier New"/>
              </a:rPr>
              <a:t>BFILE</a:t>
            </a:r>
            <a:r>
              <a:rPr dirty="0" sz="1300" spc="5" b="1">
                <a:latin typeface="Arial"/>
                <a:cs typeface="Arial"/>
              </a:rPr>
              <a:t>s</a:t>
            </a:r>
            <a:endParaRPr sz="1300">
              <a:latin typeface="Arial"/>
              <a:cs typeface="Arial"/>
            </a:endParaRPr>
          </a:p>
          <a:p>
            <a:pPr marL="136525" marR="5080">
              <a:lnSpc>
                <a:spcPct val="100299"/>
              </a:lnSpc>
              <a:spcBef>
                <a:spcPts val="395"/>
              </a:spcBef>
            </a:pPr>
            <a:r>
              <a:rPr dirty="0" sz="1300">
                <a:latin typeface="Times New Roman"/>
                <a:cs typeface="Times New Roman"/>
              </a:rPr>
              <a:t>The </a:t>
            </a:r>
            <a:r>
              <a:rPr dirty="0" sz="1300" spc="5">
                <a:latin typeface="Courier New"/>
                <a:cs typeface="Courier New"/>
              </a:rPr>
              <a:t>set_video </a:t>
            </a:r>
            <a:r>
              <a:rPr dirty="0" sz="1300">
                <a:latin typeface="Times New Roman"/>
                <a:cs typeface="Times New Roman"/>
              </a:rPr>
              <a:t>procedure on the previous page will terminate with an exception if a file  does not exist. To prevent the loop from prematurely terminating, you could create a  function, </a:t>
            </a:r>
            <a:r>
              <a:rPr dirty="0" sz="1300" spc="-5">
                <a:latin typeface="Times New Roman"/>
                <a:cs typeface="Times New Roman"/>
              </a:rPr>
              <a:t>such </a:t>
            </a:r>
            <a:r>
              <a:rPr dirty="0" sz="1300">
                <a:latin typeface="Times New Roman"/>
                <a:cs typeface="Times New Roman"/>
              </a:rPr>
              <a:t>as </a:t>
            </a:r>
            <a:r>
              <a:rPr dirty="0" sz="1300">
                <a:latin typeface="Courier New"/>
                <a:cs typeface="Courier New"/>
              </a:rPr>
              <a:t>get_filesize</a:t>
            </a:r>
            <a:r>
              <a:rPr dirty="0" sz="1300">
                <a:latin typeface="Times New Roman"/>
                <a:cs typeface="Times New Roman"/>
              </a:rPr>
              <a:t>, to determine whether a given </a:t>
            </a:r>
            <a:r>
              <a:rPr dirty="0" sz="1300">
                <a:latin typeface="Courier New"/>
                <a:cs typeface="Courier New"/>
              </a:rPr>
              <a:t>BFILE</a:t>
            </a:r>
            <a:r>
              <a:rPr dirty="0" sz="1300" spc="-245">
                <a:latin typeface="Courier New"/>
                <a:cs typeface="Courier New"/>
              </a:rPr>
              <a:t> </a:t>
            </a:r>
            <a:r>
              <a:rPr dirty="0" sz="1300">
                <a:latin typeface="Times New Roman"/>
                <a:cs typeface="Times New Roman"/>
              </a:rPr>
              <a:t>locator references  a file that actually exists on the server’s file system. The </a:t>
            </a:r>
            <a:r>
              <a:rPr dirty="0" sz="1300">
                <a:latin typeface="Courier New"/>
                <a:cs typeface="Courier New"/>
              </a:rPr>
              <a:t>DBMS_LOB.FILEEXISTS  </a:t>
            </a:r>
            <a:r>
              <a:rPr dirty="0" sz="1300">
                <a:latin typeface="Times New Roman"/>
                <a:cs typeface="Times New Roman"/>
              </a:rPr>
              <a:t>function</a:t>
            </a:r>
            <a:r>
              <a:rPr dirty="0" sz="1300" spc="5">
                <a:latin typeface="Times New Roman"/>
                <a:cs typeface="Times New Roman"/>
              </a:rPr>
              <a:t> </a:t>
            </a:r>
            <a:r>
              <a:rPr dirty="0" sz="1300">
                <a:latin typeface="Times New Roman"/>
                <a:cs typeface="Times New Roman"/>
              </a:rPr>
              <a:t>expects</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BFILE</a:t>
            </a:r>
            <a:r>
              <a:rPr dirty="0" sz="1300" spc="-445">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as</a:t>
            </a:r>
            <a:r>
              <a:rPr dirty="0" sz="1300" spc="5">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Times New Roman"/>
                <a:cs typeface="Times New Roman"/>
              </a:rPr>
              <a:t>parameter</a:t>
            </a:r>
            <a:r>
              <a:rPr dirty="0" sz="1300" spc="10">
                <a:latin typeface="Times New Roman"/>
                <a:cs typeface="Times New Roman"/>
              </a:rPr>
              <a:t> </a:t>
            </a:r>
            <a:r>
              <a:rPr dirty="0" sz="1300">
                <a:latin typeface="Times New Roman"/>
                <a:cs typeface="Times New Roman"/>
              </a:rPr>
              <a:t>and</a:t>
            </a:r>
            <a:r>
              <a:rPr dirty="0" sz="1300" spc="10">
                <a:latin typeface="Times New Roman"/>
                <a:cs typeface="Times New Roman"/>
              </a:rPr>
              <a:t> </a:t>
            </a:r>
            <a:r>
              <a:rPr dirty="0" sz="1300">
                <a:latin typeface="Times New Roman"/>
                <a:cs typeface="Times New Roman"/>
              </a:rPr>
              <a:t>returns an</a:t>
            </a:r>
            <a:r>
              <a:rPr dirty="0" sz="1300" spc="5">
                <a:latin typeface="Times New Roman"/>
                <a:cs typeface="Times New Roman"/>
              </a:rPr>
              <a:t> </a:t>
            </a:r>
            <a:r>
              <a:rPr dirty="0" sz="1300">
                <a:latin typeface="Courier New"/>
                <a:cs typeface="Courier New"/>
              </a:rPr>
              <a:t>INTEGER</a:t>
            </a:r>
            <a:r>
              <a:rPr dirty="0" sz="1300" spc="-445">
                <a:latin typeface="Courier New"/>
                <a:cs typeface="Courier New"/>
              </a:rPr>
              <a:t> </a:t>
            </a:r>
            <a:r>
              <a:rPr dirty="0" sz="1300">
                <a:latin typeface="Times New Roman"/>
                <a:cs typeface="Times New Roman"/>
              </a:rPr>
              <a:t>with:</a:t>
            </a:r>
            <a:endParaRPr sz="1300">
              <a:latin typeface="Times New Roman"/>
              <a:cs typeface="Times New Roman"/>
            </a:endParaRPr>
          </a:p>
          <a:p>
            <a:pPr marL="510540" indent="-248920">
              <a:lnSpc>
                <a:spcPct val="100000"/>
              </a:lnSpc>
              <a:spcBef>
                <a:spcPts val="90"/>
              </a:spcBef>
              <a:buChar char="•"/>
              <a:tabLst>
                <a:tab pos="510540" algn="l"/>
                <a:tab pos="511175" algn="l"/>
              </a:tabLst>
            </a:pPr>
            <a:r>
              <a:rPr dirty="0" sz="1300" spc="5">
                <a:latin typeface="Times New Roman"/>
                <a:cs typeface="Times New Roman"/>
              </a:rPr>
              <a:t>A </a:t>
            </a:r>
            <a:r>
              <a:rPr dirty="0" sz="1300">
                <a:latin typeface="Times New Roman"/>
                <a:cs typeface="Times New Roman"/>
              </a:rPr>
              <a:t>value 0 if the physical file does not</a:t>
            </a:r>
            <a:r>
              <a:rPr dirty="0" sz="1300" spc="10">
                <a:latin typeface="Times New Roman"/>
                <a:cs typeface="Times New Roman"/>
              </a:rPr>
              <a:t> </a:t>
            </a:r>
            <a:r>
              <a:rPr dirty="0" sz="1300">
                <a:latin typeface="Times New Roman"/>
                <a:cs typeface="Times New Roman"/>
              </a:rPr>
              <a:t>exist</a:t>
            </a:r>
            <a:endParaRPr sz="1300">
              <a:latin typeface="Times New Roman"/>
              <a:cs typeface="Times New Roman"/>
            </a:endParaRPr>
          </a:p>
          <a:p>
            <a:pPr marL="510540" indent="-248920">
              <a:lnSpc>
                <a:spcPct val="100000"/>
              </a:lnSpc>
              <a:spcBef>
                <a:spcPts val="10"/>
              </a:spcBef>
              <a:buChar char="•"/>
              <a:tabLst>
                <a:tab pos="510540" algn="l"/>
                <a:tab pos="511175" algn="l"/>
              </a:tabLst>
            </a:pPr>
            <a:r>
              <a:rPr dirty="0" sz="1300" spc="5">
                <a:latin typeface="Times New Roman"/>
                <a:cs typeface="Times New Roman"/>
              </a:rPr>
              <a:t>A </a:t>
            </a:r>
            <a:r>
              <a:rPr dirty="0" sz="1300">
                <a:latin typeface="Times New Roman"/>
                <a:cs typeface="Times New Roman"/>
              </a:rPr>
              <a:t>value 1 if the physical file</a:t>
            </a:r>
            <a:r>
              <a:rPr dirty="0" sz="1300" spc="10">
                <a:latin typeface="Times New Roman"/>
                <a:cs typeface="Times New Roman"/>
              </a:rPr>
              <a:t> </a:t>
            </a:r>
            <a:r>
              <a:rPr dirty="0" sz="1300">
                <a:latin typeface="Times New Roman"/>
                <a:cs typeface="Times New Roman"/>
              </a:rPr>
              <a:t>exists</a:t>
            </a:r>
            <a:endParaRPr sz="1300">
              <a:latin typeface="Times New Roman"/>
              <a:cs typeface="Times New Roman"/>
            </a:endParaRPr>
          </a:p>
          <a:p>
            <a:pPr marL="137160">
              <a:lnSpc>
                <a:spcPct val="100000"/>
              </a:lnSpc>
              <a:spcBef>
                <a:spcPts val="310"/>
              </a:spcBef>
            </a:pPr>
            <a:r>
              <a:rPr dirty="0" sz="1300">
                <a:latin typeface="Times New Roman"/>
                <a:cs typeface="Times New Roman"/>
              </a:rPr>
              <a:t>If the </a:t>
            </a:r>
            <a:r>
              <a:rPr dirty="0" sz="1300">
                <a:latin typeface="Courier New"/>
                <a:cs typeface="Courier New"/>
              </a:rPr>
              <a:t>BFILE</a:t>
            </a:r>
            <a:r>
              <a:rPr dirty="0" sz="1300" spc="-370">
                <a:latin typeface="Courier New"/>
                <a:cs typeface="Courier New"/>
              </a:rPr>
              <a:t> </a:t>
            </a:r>
            <a:r>
              <a:rPr dirty="0" sz="1300" spc="5">
                <a:latin typeface="Times New Roman"/>
                <a:cs typeface="Times New Roman"/>
              </a:rPr>
              <a:t>parameter </a:t>
            </a:r>
            <a:r>
              <a:rPr dirty="0" sz="1300">
                <a:latin typeface="Times New Roman"/>
                <a:cs typeface="Times New Roman"/>
              </a:rPr>
              <a:t>is invalid, one of the three exceptions may be raised:</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NOEXIST_DIRECTORY</a:t>
            </a:r>
            <a:r>
              <a:rPr dirty="0" sz="1300" spc="-450">
                <a:latin typeface="Courier New"/>
                <a:cs typeface="Courier New"/>
              </a:rPr>
              <a:t> </a:t>
            </a:r>
            <a:r>
              <a:rPr dirty="0" sz="1300">
                <a:latin typeface="Times New Roman"/>
                <a:cs typeface="Times New Roman"/>
              </a:rPr>
              <a:t>if the directory does not exist</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NOPRIV_DIRECTORY</a:t>
            </a:r>
            <a:r>
              <a:rPr dirty="0" sz="1300" spc="-320">
                <a:latin typeface="Courier New"/>
                <a:cs typeface="Courier New"/>
              </a:rPr>
              <a:t> </a:t>
            </a:r>
            <a:r>
              <a:rPr dirty="0" sz="1300">
                <a:latin typeface="Times New Roman"/>
                <a:cs typeface="Times New Roman"/>
              </a:rPr>
              <a:t>if database processes do not have privileges for the directory</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INVALID_DIRECTORY</a:t>
            </a:r>
            <a:r>
              <a:rPr dirty="0" sz="1300" spc="-345">
                <a:latin typeface="Courier New"/>
                <a:cs typeface="Courier New"/>
              </a:rPr>
              <a:t> </a:t>
            </a:r>
            <a:r>
              <a:rPr dirty="0" sz="1300">
                <a:latin typeface="Times New Roman"/>
                <a:cs typeface="Times New Roman"/>
              </a:rPr>
              <a:t>if the directory was invalidated after the file was opened</a:t>
            </a:r>
            <a:endParaRPr sz="1300">
              <a:latin typeface="Times New Roman"/>
              <a:cs typeface="Times New Roman"/>
            </a:endParaRPr>
          </a:p>
          <a:p>
            <a:pPr marL="136525" marR="71755" indent="-635">
              <a:lnSpc>
                <a:spcPct val="101400"/>
              </a:lnSpc>
              <a:spcBef>
                <a:spcPts val="375"/>
              </a:spcBef>
            </a:pPr>
            <a:r>
              <a:rPr dirty="0" sz="1300">
                <a:latin typeface="Times New Roman"/>
                <a:cs typeface="Times New Roman"/>
              </a:rPr>
              <a:t>In</a:t>
            </a:r>
            <a:r>
              <a:rPr dirty="0" sz="1300" spc="2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get_filesize</a:t>
            </a:r>
            <a:r>
              <a:rPr dirty="0" sz="1300" spc="-430">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output</a:t>
            </a:r>
            <a:r>
              <a:rPr dirty="0" sz="1300" spc="20">
                <a:latin typeface="Times New Roman"/>
                <a:cs typeface="Times New Roman"/>
              </a:rPr>
              <a:t> </a:t>
            </a:r>
            <a:r>
              <a:rPr dirty="0" sz="1300">
                <a:latin typeface="Times New Roman"/>
                <a:cs typeface="Times New Roman"/>
              </a:rPr>
              <a:t>of</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DBMS_LOB.FILEEXISTS</a:t>
            </a:r>
            <a:r>
              <a:rPr dirty="0" sz="1300" spc="-430">
                <a:latin typeface="Courier New"/>
                <a:cs typeface="Courier New"/>
              </a:rPr>
              <a:t> </a:t>
            </a:r>
            <a:r>
              <a:rPr dirty="0" sz="1300">
                <a:latin typeface="Times New Roman"/>
                <a:cs typeface="Times New Roman"/>
              </a:rPr>
              <a:t>function</a:t>
            </a:r>
            <a:r>
              <a:rPr dirty="0" sz="1300" spc="20">
                <a:latin typeface="Times New Roman"/>
                <a:cs typeface="Times New Roman"/>
              </a:rPr>
              <a:t> </a:t>
            </a:r>
            <a:r>
              <a:rPr dirty="0" sz="1300">
                <a:latin typeface="Times New Roman"/>
                <a:cs typeface="Times New Roman"/>
              </a:rPr>
              <a:t>is  compared with value 1 and the result of the condition sets the </a:t>
            </a:r>
            <a:r>
              <a:rPr dirty="0" sz="1300">
                <a:latin typeface="Courier New"/>
                <a:cs typeface="Courier New"/>
              </a:rPr>
              <a:t>BOOLEAN </a:t>
            </a:r>
            <a:r>
              <a:rPr dirty="0" sz="1300">
                <a:latin typeface="Times New Roman"/>
                <a:cs typeface="Times New Roman"/>
              </a:rPr>
              <a:t>variable  </a:t>
            </a:r>
            <a:r>
              <a:rPr dirty="0" sz="1300">
                <a:latin typeface="Courier New"/>
                <a:cs typeface="Courier New"/>
              </a:rPr>
              <a:t>file_exists</a:t>
            </a:r>
            <a:r>
              <a:rPr dirty="0" sz="1300">
                <a:latin typeface="Times New Roman"/>
                <a:cs typeface="Times New Roman"/>
              </a:rPr>
              <a:t>. The </a:t>
            </a:r>
            <a:r>
              <a:rPr dirty="0" sz="1300">
                <a:latin typeface="Courier New"/>
                <a:cs typeface="Courier New"/>
              </a:rPr>
              <a:t>DBMS_LOB.FILEOPEN</a:t>
            </a:r>
            <a:r>
              <a:rPr dirty="0" sz="1300" spc="-280">
                <a:latin typeface="Courier New"/>
                <a:cs typeface="Courier New"/>
              </a:rPr>
              <a:t> </a:t>
            </a:r>
            <a:r>
              <a:rPr dirty="0" sz="1300">
                <a:latin typeface="Times New Roman"/>
                <a:cs typeface="Times New Roman"/>
              </a:rPr>
              <a:t>call is performed only if the file does exist,  preventing unwanted exceptions from occurring. The </a:t>
            </a:r>
            <a:r>
              <a:rPr dirty="0" sz="1300">
                <a:latin typeface="Courier New"/>
                <a:cs typeface="Courier New"/>
              </a:rPr>
              <a:t>get_filesize </a:t>
            </a:r>
            <a:r>
              <a:rPr dirty="0" sz="1300">
                <a:latin typeface="Times New Roman"/>
                <a:cs typeface="Times New Roman"/>
              </a:rPr>
              <a:t>function </a:t>
            </a:r>
            <a:r>
              <a:rPr dirty="0" sz="1300" spc="-5">
                <a:latin typeface="Times New Roman"/>
                <a:cs typeface="Times New Roman"/>
              </a:rPr>
              <a:t>returns </a:t>
            </a:r>
            <a:r>
              <a:rPr dirty="0" sz="1300">
                <a:latin typeface="Times New Roman"/>
                <a:cs typeface="Times New Roman"/>
              </a:rPr>
              <a:t>a  value of –1 if a file does not exist; otherwise, it returns the size of the file in bytes. The  caller can take appropriate action with this</a:t>
            </a:r>
            <a:r>
              <a:rPr dirty="0" sz="1300" spc="35">
                <a:latin typeface="Times New Roman"/>
                <a:cs typeface="Times New Roman"/>
              </a:rPr>
              <a:t> </a:t>
            </a:r>
            <a:r>
              <a:rPr dirty="0" sz="1300">
                <a:latin typeface="Times New Roman"/>
                <a:cs typeface="Times New Roman"/>
              </a:rPr>
              <a:t>information.</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0">
                <a:latin typeface="Garuda"/>
                <a:cs typeface="Garuda"/>
              </a:rPr>
              <a:t> </a:t>
            </a:r>
            <a:r>
              <a:rPr dirty="0" sz="800" spc="-160">
                <a:latin typeface="Garuda"/>
                <a:cs typeface="Garuda"/>
              </a:rPr>
              <a:t>Con</a:t>
            </a:r>
            <a:r>
              <a:rPr dirty="0" baseline="-20833" sz="1800" spc="-240" b="1">
                <a:latin typeface="Arial"/>
                <a:cs typeface="Arial"/>
              </a:rPr>
              <a:t>9</a:t>
            </a:r>
            <a:r>
              <a:rPr dirty="0" sz="800" spc="-160">
                <a:latin typeface="Garuda"/>
                <a:cs typeface="Garuda"/>
              </a:rPr>
              <a:t>ta</a:t>
            </a:r>
            <a:r>
              <a:rPr dirty="0" baseline="-20833" sz="1800" spc="-240" b="1">
                <a:latin typeface="Arial"/>
                <a:cs typeface="Arial"/>
              </a:rPr>
              <a:t>-</a:t>
            </a:r>
            <a:r>
              <a:rPr dirty="0" sz="800" spc="-160">
                <a:latin typeface="Garuda"/>
                <a:cs typeface="Garuda"/>
              </a:rPr>
              <a:t>c</a:t>
            </a:r>
            <a:r>
              <a:rPr dirty="0" baseline="-20833" sz="1800" spc="-240" b="1">
                <a:latin typeface="Arial"/>
                <a:cs typeface="Arial"/>
              </a:rPr>
              <a:t>1</a:t>
            </a:r>
            <a:r>
              <a:rPr dirty="0" sz="800" spc="-160">
                <a:latin typeface="Garuda"/>
                <a:cs typeface="Garuda"/>
              </a:rPr>
              <a:t>t</a:t>
            </a:r>
            <a:r>
              <a:rPr dirty="0" baseline="-20833" sz="1800" spc="-240" b="1">
                <a:latin typeface="Arial"/>
                <a:cs typeface="Arial"/>
              </a:rPr>
              <a:t>8</a:t>
            </a:r>
            <a:endParaRPr baseline="-20833"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16657" y="855980"/>
            <a:ext cx="331089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Migrating from </a:t>
            </a:r>
            <a:r>
              <a:rPr dirty="0" sz="2000" spc="-5" b="1">
                <a:latin typeface="Courier New"/>
                <a:cs typeface="Courier New"/>
              </a:rPr>
              <a:t>LONG</a:t>
            </a:r>
            <a:r>
              <a:rPr dirty="0" sz="2000" spc="-685" b="1">
                <a:latin typeface="Courier New"/>
                <a:cs typeface="Courier New"/>
              </a:rPr>
              <a:t> </a:t>
            </a:r>
            <a:r>
              <a:rPr dirty="0" sz="2000" spc="-5" b="1">
                <a:latin typeface="Arial"/>
                <a:cs typeface="Arial"/>
              </a:rPr>
              <a:t>to </a:t>
            </a:r>
            <a:r>
              <a:rPr dirty="0" sz="2000" spc="-5" b="1">
                <a:latin typeface="Courier New"/>
                <a:cs typeface="Courier New"/>
              </a:rPr>
              <a:t>LOB</a:t>
            </a:r>
            <a:endParaRPr sz="2000">
              <a:latin typeface="Courier New"/>
              <a:cs typeface="Courier New"/>
            </a:endParaRPr>
          </a:p>
        </p:txBody>
      </p:sp>
      <p:sp>
        <p:nvSpPr>
          <p:cNvPr id="7" name="object 7"/>
          <p:cNvSpPr txBox="1"/>
          <p:nvPr/>
        </p:nvSpPr>
        <p:spPr>
          <a:xfrm>
            <a:off x="1241098" y="1778762"/>
            <a:ext cx="5149850" cy="127127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Oracle Database 10</a:t>
            </a:r>
            <a:r>
              <a:rPr dirty="0" sz="1550" spc="10" b="1" i="1">
                <a:latin typeface="Arial"/>
                <a:cs typeface="Arial"/>
              </a:rPr>
              <a:t>g </a:t>
            </a:r>
            <a:r>
              <a:rPr dirty="0" sz="1550" spc="10" b="1">
                <a:latin typeface="Arial"/>
                <a:cs typeface="Arial"/>
              </a:rPr>
              <a:t>enables the migration of</a:t>
            </a:r>
            <a:r>
              <a:rPr dirty="0" sz="1550" spc="-15" b="1">
                <a:latin typeface="Arial"/>
                <a:cs typeface="Arial"/>
              </a:rPr>
              <a:t> </a:t>
            </a:r>
            <a:r>
              <a:rPr dirty="0" sz="1550" spc="10" b="1">
                <a:latin typeface="Courier New"/>
                <a:cs typeface="Courier New"/>
              </a:rPr>
              <a:t>LONG</a:t>
            </a:r>
            <a:endParaRPr sz="1550">
              <a:latin typeface="Courier New"/>
              <a:cs typeface="Courier New"/>
            </a:endParaRPr>
          </a:p>
          <a:p>
            <a:pPr>
              <a:lnSpc>
                <a:spcPct val="100000"/>
              </a:lnSpc>
              <a:spcBef>
                <a:spcPts val="25"/>
              </a:spcBef>
            </a:pPr>
            <a:r>
              <a:rPr dirty="0" sz="1550" spc="10" b="1">
                <a:latin typeface="Arial"/>
                <a:cs typeface="Arial"/>
              </a:rPr>
              <a:t>columns to </a:t>
            </a:r>
            <a:r>
              <a:rPr dirty="0" sz="1550" spc="10" b="1">
                <a:latin typeface="Courier New"/>
                <a:cs typeface="Courier New"/>
              </a:rPr>
              <a:t>LOB</a:t>
            </a:r>
            <a:r>
              <a:rPr dirty="0" sz="1550" spc="-495" b="1">
                <a:latin typeface="Courier New"/>
                <a:cs typeface="Courier New"/>
              </a:rPr>
              <a:t> </a:t>
            </a:r>
            <a:r>
              <a:rPr dirty="0" sz="1550" spc="10" b="1">
                <a:latin typeface="Arial"/>
                <a:cs typeface="Arial"/>
              </a:rPr>
              <a:t>columns.</a:t>
            </a:r>
            <a:endParaRPr sz="1550">
              <a:latin typeface="Arial"/>
              <a:cs typeface="Arial"/>
            </a:endParaRPr>
          </a:p>
          <a:p>
            <a:pPr marL="408305" marR="5080" indent="-327025">
              <a:lnSpc>
                <a:spcPct val="98400"/>
              </a:lnSpc>
              <a:spcBef>
                <a:spcPts val="545"/>
              </a:spcBef>
              <a:buClr>
                <a:srgbClr val="FF0000"/>
              </a:buClr>
              <a:buFont typeface="Arial"/>
              <a:buChar char="•"/>
              <a:tabLst>
                <a:tab pos="408305" algn="l"/>
                <a:tab pos="408940" algn="l"/>
              </a:tabLst>
            </a:pPr>
            <a:r>
              <a:rPr dirty="0" sz="1550" spc="10" b="1">
                <a:latin typeface="Arial"/>
                <a:cs typeface="Arial"/>
              </a:rPr>
              <a:t>Data migration consists of the procedure to move  existing tables containing </a:t>
            </a:r>
            <a:r>
              <a:rPr dirty="0" sz="1550" spc="10" b="1">
                <a:latin typeface="Courier New"/>
                <a:cs typeface="Courier New"/>
              </a:rPr>
              <a:t>LONG </a:t>
            </a:r>
            <a:r>
              <a:rPr dirty="0" sz="1550" spc="10" b="1">
                <a:latin typeface="Arial"/>
                <a:cs typeface="Arial"/>
              </a:rPr>
              <a:t>columns to use  </a:t>
            </a:r>
            <a:r>
              <a:rPr dirty="0" sz="1550" spc="10" b="1">
                <a:latin typeface="Courier New"/>
                <a:cs typeface="Courier New"/>
              </a:rPr>
              <a:t>LOB</a:t>
            </a:r>
            <a:r>
              <a:rPr dirty="0" sz="1550" spc="10" b="1">
                <a:latin typeface="Arial"/>
                <a:cs typeface="Arial"/>
              </a:rPr>
              <a:t>s:</a:t>
            </a:r>
            <a:endParaRPr sz="1550">
              <a:latin typeface="Arial"/>
              <a:cs typeface="Arial"/>
            </a:endParaRPr>
          </a:p>
        </p:txBody>
      </p:sp>
      <p:sp>
        <p:nvSpPr>
          <p:cNvPr id="8" name="object 8"/>
          <p:cNvSpPr txBox="1"/>
          <p:nvPr/>
        </p:nvSpPr>
        <p:spPr>
          <a:xfrm>
            <a:off x="1322553" y="3660806"/>
            <a:ext cx="4457065" cy="490220"/>
          </a:xfrm>
          <a:prstGeom prst="rect">
            <a:avLst/>
          </a:prstGeom>
        </p:spPr>
        <p:txBody>
          <a:bodyPr wrap="square" lIns="0" tIns="32384" rIns="0" bIns="0" rtlCol="0" vert="horz">
            <a:spAutoFit/>
          </a:bodyPr>
          <a:lstStyle/>
          <a:p>
            <a:pPr marL="326390" marR="5080" indent="-327025">
              <a:lnSpc>
                <a:spcPts val="1770"/>
              </a:lnSpc>
              <a:spcBef>
                <a:spcPts val="254"/>
              </a:spcBef>
              <a:buClr>
                <a:srgbClr val="FF0000"/>
              </a:buClr>
              <a:buFont typeface="Arial"/>
              <a:buChar char="•"/>
              <a:tabLst>
                <a:tab pos="326390" algn="l"/>
                <a:tab pos="327025" algn="l"/>
              </a:tabLst>
            </a:pPr>
            <a:r>
              <a:rPr dirty="0" sz="1550" spc="10" b="1">
                <a:latin typeface="Arial"/>
                <a:cs typeface="Arial"/>
              </a:rPr>
              <a:t>Application migration consists of changing  existing </a:t>
            </a:r>
            <a:r>
              <a:rPr dirty="0" sz="1550" spc="10" b="1">
                <a:latin typeface="Courier New"/>
                <a:cs typeface="Courier New"/>
              </a:rPr>
              <a:t>LONG</a:t>
            </a:r>
            <a:r>
              <a:rPr dirty="0" sz="1550" spc="-520" b="1">
                <a:latin typeface="Courier New"/>
                <a:cs typeface="Courier New"/>
              </a:rPr>
              <a:t> </a:t>
            </a:r>
            <a:r>
              <a:rPr dirty="0" sz="1550" spc="10" b="1">
                <a:latin typeface="Arial"/>
                <a:cs typeface="Arial"/>
              </a:rPr>
              <a:t>applications </a:t>
            </a:r>
            <a:r>
              <a:rPr dirty="0" sz="1550" spc="5" b="1">
                <a:latin typeface="Arial"/>
                <a:cs typeface="Arial"/>
              </a:rPr>
              <a:t>for </a:t>
            </a:r>
            <a:r>
              <a:rPr dirty="0" sz="1550" spc="10" b="1">
                <a:latin typeface="Arial"/>
                <a:cs typeface="Arial"/>
              </a:rPr>
              <a:t>using </a:t>
            </a:r>
            <a:r>
              <a:rPr dirty="0" sz="1550" spc="10" b="1">
                <a:latin typeface="Courier New"/>
                <a:cs typeface="Courier New"/>
              </a:rPr>
              <a:t>LOB</a:t>
            </a:r>
            <a:r>
              <a:rPr dirty="0" sz="1550" spc="10" b="1">
                <a:latin typeface="Arial"/>
                <a:cs typeface="Arial"/>
              </a:rPr>
              <a:t>s.</a:t>
            </a:r>
            <a:endParaRPr sz="1550">
              <a:latin typeface="Arial"/>
              <a:cs typeface="Arial"/>
            </a:endParaRPr>
          </a:p>
        </p:txBody>
      </p:sp>
      <p:sp>
        <p:nvSpPr>
          <p:cNvPr id="9" name="object 9"/>
          <p:cNvSpPr txBox="1"/>
          <p:nvPr/>
        </p:nvSpPr>
        <p:spPr>
          <a:xfrm>
            <a:off x="1333500" y="3099816"/>
            <a:ext cx="5105400" cy="509905"/>
          </a:xfrm>
          <a:prstGeom prst="rect">
            <a:avLst/>
          </a:prstGeom>
          <a:solidFill>
            <a:srgbClr val="CCCCCC"/>
          </a:solidFill>
          <a:ln w="20574">
            <a:solidFill>
              <a:srgbClr val="000000"/>
            </a:solidFill>
          </a:ln>
        </p:spPr>
        <p:txBody>
          <a:bodyPr wrap="square" lIns="0" tIns="18415" rIns="0" bIns="0" rtlCol="0" vert="horz">
            <a:spAutoFit/>
          </a:bodyPr>
          <a:lstStyle/>
          <a:p>
            <a:pPr marL="76200">
              <a:lnSpc>
                <a:spcPct val="100000"/>
              </a:lnSpc>
              <a:spcBef>
                <a:spcPts val="145"/>
              </a:spcBef>
            </a:pPr>
            <a:r>
              <a:rPr dirty="0" sz="1300" spc="-15" b="1">
                <a:latin typeface="Courier New"/>
                <a:cs typeface="Courier New"/>
              </a:rPr>
              <a:t>ALTER TABLE </a:t>
            </a:r>
            <a:r>
              <a:rPr dirty="0" sz="1300" spc="-20" b="1">
                <a:latin typeface="Courier New"/>
                <a:cs typeface="Courier New"/>
              </a:rPr>
              <a:t>[&lt;schema&gt;.]</a:t>
            </a:r>
            <a:r>
              <a:rPr dirty="0" sz="1300" spc="-30" b="1">
                <a:latin typeface="Courier New"/>
                <a:cs typeface="Courier New"/>
              </a:rPr>
              <a:t> </a:t>
            </a:r>
            <a:r>
              <a:rPr dirty="0" sz="1300" spc="-20" b="1">
                <a:latin typeface="Courier New"/>
                <a:cs typeface="Courier New"/>
              </a:rPr>
              <a:t>&lt;table_name&gt;</a:t>
            </a:r>
            <a:endParaRPr sz="1300">
              <a:latin typeface="Courier New"/>
              <a:cs typeface="Courier New"/>
            </a:endParaRPr>
          </a:p>
          <a:p>
            <a:pPr marL="447040">
              <a:lnSpc>
                <a:spcPct val="100000"/>
              </a:lnSpc>
              <a:spcBef>
                <a:spcPts val="90"/>
              </a:spcBef>
            </a:pPr>
            <a:r>
              <a:rPr dirty="0" sz="1300" spc="-15" b="1">
                <a:latin typeface="Courier New"/>
                <a:cs typeface="Courier New"/>
              </a:rPr>
              <a:t>MODIFY (&lt;long_col_name&gt; {CLOB </a:t>
            </a:r>
            <a:r>
              <a:rPr dirty="0" sz="1300" spc="-10" b="1">
                <a:latin typeface="Courier New"/>
                <a:cs typeface="Courier New"/>
              </a:rPr>
              <a:t>| </a:t>
            </a:r>
            <a:r>
              <a:rPr dirty="0" sz="1300" spc="-15" b="1">
                <a:latin typeface="Courier New"/>
                <a:cs typeface="Courier New"/>
              </a:rPr>
              <a:t>BLOB </a:t>
            </a:r>
            <a:r>
              <a:rPr dirty="0" sz="1300" spc="-10" b="1">
                <a:latin typeface="Courier New"/>
                <a:cs typeface="Courier New"/>
              </a:rPr>
              <a:t>|</a:t>
            </a:r>
            <a:r>
              <a:rPr dirty="0" sz="1300" spc="-20" b="1">
                <a:latin typeface="Courier New"/>
                <a:cs typeface="Courier New"/>
              </a:rPr>
              <a:t> NCLOB})</a:t>
            </a:r>
            <a:endParaRPr sz="1300">
              <a:latin typeface="Courier New"/>
              <a:cs typeface="Courier New"/>
            </a:endParaRPr>
          </a:p>
        </p:txBody>
      </p:sp>
      <p:sp>
        <p:nvSpPr>
          <p:cNvPr id="10" name="object 10"/>
          <p:cNvSpPr txBox="1"/>
          <p:nvPr/>
        </p:nvSpPr>
        <p:spPr>
          <a:xfrm>
            <a:off x="707390" y="5593029"/>
            <a:ext cx="6355715" cy="382270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Migrating from </a:t>
            </a:r>
            <a:r>
              <a:rPr dirty="0" sz="1300" b="1">
                <a:latin typeface="Courier New"/>
                <a:cs typeface="Courier New"/>
              </a:rPr>
              <a:t>LONG</a:t>
            </a:r>
            <a:r>
              <a:rPr dirty="0" sz="1300" spc="-400" b="1">
                <a:latin typeface="Courier New"/>
                <a:cs typeface="Courier New"/>
              </a:rPr>
              <a:t> </a:t>
            </a:r>
            <a:r>
              <a:rPr dirty="0" sz="1300" b="1">
                <a:latin typeface="Arial"/>
                <a:cs typeface="Arial"/>
              </a:rPr>
              <a:t>to </a:t>
            </a:r>
            <a:r>
              <a:rPr dirty="0" sz="1300" b="1">
                <a:latin typeface="Courier New"/>
                <a:cs typeface="Courier New"/>
              </a:rPr>
              <a:t>LOB</a:t>
            </a:r>
            <a:endParaRPr sz="1300">
              <a:latin typeface="Courier New"/>
              <a:cs typeface="Courier New"/>
            </a:endParaRPr>
          </a:p>
          <a:p>
            <a:pPr marL="136525" marR="97155">
              <a:lnSpc>
                <a:spcPct val="101600"/>
              </a:lnSpc>
              <a:spcBef>
                <a:spcPts val="375"/>
              </a:spcBef>
            </a:pPr>
            <a:r>
              <a:rPr dirty="0" sz="1300">
                <a:latin typeface="Times New Roman"/>
                <a:cs typeface="Times New Roman"/>
              </a:rPr>
              <a:t>Oracle Database 10</a:t>
            </a:r>
            <a:r>
              <a:rPr dirty="0" sz="1300" i="1">
                <a:latin typeface="Times New Roman"/>
                <a:cs typeface="Times New Roman"/>
              </a:rPr>
              <a:t>g </a:t>
            </a:r>
            <a:r>
              <a:rPr dirty="0" sz="1300" spc="-5">
                <a:latin typeface="Times New Roman"/>
                <a:cs typeface="Times New Roman"/>
              </a:rPr>
              <a:t>supports </a:t>
            </a:r>
            <a:r>
              <a:rPr dirty="0" sz="1300">
                <a:latin typeface="Courier New"/>
                <a:cs typeface="Courier New"/>
              </a:rPr>
              <a:t>LONG</a:t>
            </a:r>
            <a:r>
              <a:rPr dirty="0" sz="1300">
                <a:latin typeface="Times New Roman"/>
                <a:cs typeface="Times New Roman"/>
              </a:rPr>
              <a:t>-to-</a:t>
            </a:r>
            <a:r>
              <a:rPr dirty="0" sz="1300">
                <a:latin typeface="Courier New"/>
                <a:cs typeface="Courier New"/>
              </a:rPr>
              <a:t>LOB </a:t>
            </a:r>
            <a:r>
              <a:rPr dirty="0" sz="1300">
                <a:latin typeface="Times New Roman"/>
                <a:cs typeface="Times New Roman"/>
              </a:rPr>
              <a:t>migration </a:t>
            </a:r>
            <a:r>
              <a:rPr dirty="0" sz="1300" spc="-5">
                <a:latin typeface="Times New Roman"/>
                <a:cs typeface="Times New Roman"/>
              </a:rPr>
              <a:t>using </a:t>
            </a:r>
            <a:r>
              <a:rPr dirty="0" sz="1300">
                <a:latin typeface="Times New Roman"/>
                <a:cs typeface="Times New Roman"/>
              </a:rPr>
              <a:t>an </a:t>
            </a:r>
            <a:r>
              <a:rPr dirty="0" sz="1300" spc="-5">
                <a:latin typeface="Times New Roman"/>
                <a:cs typeface="Times New Roman"/>
              </a:rPr>
              <a:t>API. </a:t>
            </a:r>
            <a:r>
              <a:rPr dirty="0" sz="1300">
                <a:latin typeface="Times New Roman"/>
                <a:cs typeface="Times New Roman"/>
              </a:rPr>
              <a:t>In data migration,  existing tables that contain </a:t>
            </a:r>
            <a:r>
              <a:rPr dirty="0" sz="1300">
                <a:latin typeface="Courier New"/>
                <a:cs typeface="Courier New"/>
              </a:rPr>
              <a:t>LONG</a:t>
            </a:r>
            <a:r>
              <a:rPr dirty="0" sz="1300" spc="-265">
                <a:latin typeface="Courier New"/>
                <a:cs typeface="Courier New"/>
              </a:rPr>
              <a:t> </a:t>
            </a:r>
            <a:r>
              <a:rPr dirty="0" sz="1300">
                <a:latin typeface="Times New Roman"/>
                <a:cs typeface="Times New Roman"/>
              </a:rPr>
              <a:t>columns need to be moved to use </a:t>
            </a:r>
            <a:r>
              <a:rPr dirty="0" sz="1300" spc="5">
                <a:latin typeface="Times New Roman"/>
                <a:cs typeface="Times New Roman"/>
              </a:rPr>
              <a:t>LOB </a:t>
            </a:r>
            <a:r>
              <a:rPr dirty="0" sz="1300">
                <a:latin typeface="Times New Roman"/>
                <a:cs typeface="Times New Roman"/>
              </a:rPr>
              <a:t>columns. This can  be done by </a:t>
            </a:r>
            <a:r>
              <a:rPr dirty="0" sz="1300" spc="-5">
                <a:latin typeface="Times New Roman"/>
                <a:cs typeface="Times New Roman"/>
              </a:rPr>
              <a:t>using </a:t>
            </a:r>
            <a:r>
              <a:rPr dirty="0" sz="1300">
                <a:latin typeface="Times New Roman"/>
                <a:cs typeface="Times New Roman"/>
              </a:rPr>
              <a:t>the </a:t>
            </a:r>
            <a:r>
              <a:rPr dirty="0" sz="1300">
                <a:latin typeface="Courier New"/>
                <a:cs typeface="Courier New"/>
              </a:rPr>
              <a:t>ALTER TABLE </a:t>
            </a:r>
            <a:r>
              <a:rPr dirty="0" sz="1300">
                <a:latin typeface="Times New Roman"/>
                <a:cs typeface="Times New Roman"/>
              </a:rPr>
              <a:t>command. In Oracle8</a:t>
            </a:r>
            <a:r>
              <a:rPr dirty="0" sz="1300" i="1">
                <a:latin typeface="Times New Roman"/>
                <a:cs typeface="Times New Roman"/>
              </a:rPr>
              <a:t>i</a:t>
            </a:r>
            <a:r>
              <a:rPr dirty="0" sz="1300">
                <a:latin typeface="Times New Roman"/>
                <a:cs typeface="Times New Roman"/>
              </a:rPr>
              <a:t>, an operator </a:t>
            </a:r>
            <a:r>
              <a:rPr dirty="0" sz="1300" spc="5">
                <a:latin typeface="Times New Roman"/>
                <a:cs typeface="Times New Roman"/>
              </a:rPr>
              <a:t>named </a:t>
            </a:r>
            <a:r>
              <a:rPr dirty="0" sz="1300">
                <a:latin typeface="Courier New"/>
                <a:cs typeface="Courier New"/>
              </a:rPr>
              <a:t>TO_LOB  </a:t>
            </a:r>
            <a:r>
              <a:rPr dirty="0" sz="1300">
                <a:latin typeface="Times New Roman"/>
                <a:cs typeface="Times New Roman"/>
              </a:rPr>
              <a:t>had to be used to copy a </a:t>
            </a:r>
            <a:r>
              <a:rPr dirty="0" sz="1300">
                <a:latin typeface="Courier New"/>
                <a:cs typeface="Courier New"/>
              </a:rPr>
              <a:t>LONG </a:t>
            </a:r>
            <a:r>
              <a:rPr dirty="0" sz="1300">
                <a:latin typeface="Times New Roman"/>
                <a:cs typeface="Times New Roman"/>
              </a:rPr>
              <a:t>to a LOB. In Oracle Database 10</a:t>
            </a:r>
            <a:r>
              <a:rPr dirty="0" sz="1300" i="1">
                <a:latin typeface="Times New Roman"/>
                <a:cs typeface="Times New Roman"/>
              </a:rPr>
              <a:t>g</a:t>
            </a:r>
            <a:r>
              <a:rPr dirty="0" sz="1300">
                <a:latin typeface="Times New Roman"/>
                <a:cs typeface="Times New Roman"/>
              </a:rPr>
              <a:t>, this operation can be  performed using the </a:t>
            </a:r>
            <a:r>
              <a:rPr dirty="0" sz="1300" spc="-5">
                <a:latin typeface="Times New Roman"/>
                <a:cs typeface="Times New Roman"/>
              </a:rPr>
              <a:t>syntax shown </a:t>
            </a:r>
            <a:r>
              <a:rPr dirty="0" sz="1300">
                <a:latin typeface="Times New Roman"/>
                <a:cs typeface="Times New Roman"/>
              </a:rPr>
              <a:t>in the slide. You can use the syntax shown</a:t>
            </a:r>
            <a:r>
              <a:rPr dirty="0" sz="1300" spc="80">
                <a:latin typeface="Times New Roman"/>
                <a:cs typeface="Times New Roman"/>
              </a:rPr>
              <a:t> </a:t>
            </a:r>
            <a:r>
              <a:rPr dirty="0" sz="1300">
                <a:latin typeface="Times New Roman"/>
                <a:cs typeface="Times New Roman"/>
              </a:rPr>
              <a:t>to:</a:t>
            </a:r>
            <a:endParaRPr sz="1300">
              <a:latin typeface="Times New Roman"/>
              <a:cs typeface="Times New Roman"/>
            </a:endParaRPr>
          </a:p>
          <a:p>
            <a:pPr marL="509905" indent="-249554">
              <a:lnSpc>
                <a:spcPts val="1480"/>
              </a:lnSpc>
              <a:buChar char="•"/>
              <a:tabLst>
                <a:tab pos="509270" algn="l"/>
                <a:tab pos="510540" algn="l"/>
              </a:tabLst>
            </a:pPr>
            <a:r>
              <a:rPr dirty="0" sz="1300">
                <a:latin typeface="Times New Roman"/>
                <a:cs typeface="Times New Roman"/>
              </a:rPr>
              <a:t>Modify</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LONG</a:t>
            </a:r>
            <a:r>
              <a:rPr dirty="0" sz="1300" spc="-450">
                <a:latin typeface="Courier New"/>
                <a:cs typeface="Courier New"/>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CLOB</a:t>
            </a:r>
            <a:r>
              <a:rPr dirty="0" sz="1300" spc="-445">
                <a:latin typeface="Courier New"/>
                <a:cs typeface="Courier New"/>
              </a:rPr>
              <a:t> </a:t>
            </a:r>
            <a:r>
              <a:rPr dirty="0" sz="1300">
                <a:latin typeface="Times New Roman"/>
                <a:cs typeface="Times New Roman"/>
              </a:rPr>
              <a:t>or</a:t>
            </a:r>
            <a:r>
              <a:rPr dirty="0" sz="1300" spc="5">
                <a:latin typeface="Times New Roman"/>
                <a:cs typeface="Times New Roman"/>
              </a:rPr>
              <a:t> </a:t>
            </a:r>
            <a:r>
              <a:rPr dirty="0" sz="1300">
                <a:latin typeface="Times New Roman"/>
                <a:cs typeface="Times New Roman"/>
              </a:rPr>
              <a:t>an </a:t>
            </a:r>
            <a:r>
              <a:rPr dirty="0" sz="1300">
                <a:latin typeface="Courier New"/>
                <a:cs typeface="Courier New"/>
              </a:rPr>
              <a:t>NCLOB</a:t>
            </a:r>
            <a:r>
              <a:rPr dirty="0" sz="1300" spc="-450">
                <a:latin typeface="Courier New"/>
                <a:cs typeface="Courier New"/>
              </a:rPr>
              <a:t> </a:t>
            </a:r>
            <a:r>
              <a:rPr dirty="0" sz="1300">
                <a:latin typeface="Times New Roman"/>
                <a:cs typeface="Times New Roman"/>
              </a:rPr>
              <a:t>column</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Modify</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LONG</a:t>
            </a:r>
            <a:r>
              <a:rPr dirty="0" sz="1300" spc="-450">
                <a:latin typeface="Courier New"/>
                <a:cs typeface="Courier New"/>
              </a:rPr>
              <a:t> </a:t>
            </a:r>
            <a:r>
              <a:rPr dirty="0" sz="1300">
                <a:latin typeface="Courier New"/>
                <a:cs typeface="Courier New"/>
              </a:rPr>
              <a:t>RAW</a:t>
            </a:r>
            <a:r>
              <a:rPr dirty="0" sz="1300" spc="-450">
                <a:latin typeface="Courier New"/>
                <a:cs typeface="Courier New"/>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BLOB</a:t>
            </a:r>
            <a:r>
              <a:rPr dirty="0" sz="1300" spc="-450">
                <a:latin typeface="Courier New"/>
                <a:cs typeface="Courier New"/>
              </a:rPr>
              <a:t> </a:t>
            </a:r>
            <a:r>
              <a:rPr dirty="0" sz="1300">
                <a:latin typeface="Times New Roman"/>
                <a:cs typeface="Times New Roman"/>
              </a:rPr>
              <a:t>column</a:t>
            </a:r>
            <a:endParaRPr sz="1300">
              <a:latin typeface="Times New Roman"/>
              <a:cs typeface="Times New Roman"/>
            </a:endParaRPr>
          </a:p>
          <a:p>
            <a:pPr marL="136525" marR="5080">
              <a:lnSpc>
                <a:spcPct val="103099"/>
              </a:lnSpc>
              <a:spcBef>
                <a:spcPts val="350"/>
              </a:spcBef>
            </a:pP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constraints</a:t>
            </a:r>
            <a:r>
              <a:rPr dirty="0" sz="1300" spc="15">
                <a:latin typeface="Times New Roman"/>
                <a:cs typeface="Times New Roman"/>
              </a:rPr>
              <a:t> </a:t>
            </a:r>
            <a:r>
              <a:rPr dirty="0" sz="1300">
                <a:latin typeface="Times New Roman"/>
                <a:cs typeface="Times New Roman"/>
              </a:rPr>
              <a:t>of</a:t>
            </a:r>
            <a:r>
              <a:rPr dirty="0" sz="1300" spc="1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a:t>
            </a:r>
            <a:r>
              <a:rPr dirty="0" sz="1300">
                <a:latin typeface="Courier New"/>
                <a:cs typeface="Courier New"/>
              </a:rPr>
              <a:t>NULL</a:t>
            </a:r>
            <a:r>
              <a:rPr dirty="0" sz="1300" spc="-440">
                <a:latin typeface="Courier New"/>
                <a:cs typeface="Courier New"/>
              </a:rPr>
              <a:t> </a:t>
            </a:r>
            <a:r>
              <a:rPr dirty="0" sz="1300">
                <a:latin typeface="Times New Roman"/>
                <a:cs typeface="Times New Roman"/>
              </a:rPr>
              <a:t>and</a:t>
            </a:r>
            <a:r>
              <a:rPr dirty="0" sz="1300" spc="15">
                <a:latin typeface="Times New Roman"/>
                <a:cs typeface="Times New Roman"/>
              </a:rPr>
              <a:t> </a:t>
            </a:r>
            <a:r>
              <a:rPr dirty="0" sz="1300">
                <a:latin typeface="Courier New"/>
                <a:cs typeface="Courier New"/>
              </a:rPr>
              <a:t>NOT</a:t>
            </a:r>
            <a:r>
              <a:rPr dirty="0" sz="1300" spc="-440">
                <a:latin typeface="Courier New"/>
                <a:cs typeface="Courier New"/>
              </a:rPr>
              <a:t> </a:t>
            </a:r>
            <a:r>
              <a:rPr dirty="0" sz="1300">
                <a:latin typeface="Courier New"/>
                <a:cs typeface="Courier New"/>
              </a:rPr>
              <a:t>NULL</a:t>
            </a:r>
            <a:r>
              <a:rPr dirty="0" sz="1300" spc="-440">
                <a:latin typeface="Courier New"/>
                <a:cs typeface="Courier New"/>
              </a:rPr>
              <a:t> </a:t>
            </a:r>
            <a:r>
              <a:rPr dirty="0" sz="1300">
                <a:latin typeface="Times New Roman"/>
                <a:cs typeface="Times New Roman"/>
              </a:rPr>
              <a:t>are</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only</a:t>
            </a:r>
            <a:r>
              <a:rPr dirty="0" sz="1300" spc="15">
                <a:latin typeface="Times New Roman"/>
                <a:cs typeface="Times New Roman"/>
              </a:rPr>
              <a:t> </a:t>
            </a:r>
            <a:r>
              <a:rPr dirty="0" sz="1300">
                <a:latin typeface="Times New Roman"/>
                <a:cs typeface="Times New Roman"/>
              </a:rPr>
              <a:t>allowed</a:t>
            </a:r>
            <a:r>
              <a:rPr dirty="0" sz="1300" spc="15">
                <a:latin typeface="Times New Roman"/>
                <a:cs typeface="Times New Roman"/>
              </a:rPr>
              <a:t> </a:t>
            </a:r>
            <a:r>
              <a:rPr dirty="0" sz="1300">
                <a:latin typeface="Times New Roman"/>
                <a:cs typeface="Times New Roman"/>
              </a:rPr>
              <a:t>constraints)  are maintained for the new </a:t>
            </a:r>
            <a:r>
              <a:rPr dirty="0" sz="1300" spc="5">
                <a:latin typeface="Times New Roman"/>
                <a:cs typeface="Times New Roman"/>
              </a:rPr>
              <a:t>LOB </a:t>
            </a:r>
            <a:r>
              <a:rPr dirty="0" sz="1300">
                <a:latin typeface="Times New Roman"/>
                <a:cs typeface="Times New Roman"/>
              </a:rPr>
              <a:t>columns. The default value specified for the </a:t>
            </a:r>
            <a:r>
              <a:rPr dirty="0" sz="1300">
                <a:latin typeface="Courier New"/>
                <a:cs typeface="Courier New"/>
              </a:rPr>
              <a:t>LONG </a:t>
            </a:r>
            <a:r>
              <a:rPr dirty="0" sz="1300">
                <a:latin typeface="Times New Roman"/>
                <a:cs typeface="Times New Roman"/>
              </a:rPr>
              <a:t>column  is also copied to the new </a:t>
            </a:r>
            <a:r>
              <a:rPr dirty="0" sz="1300" spc="5">
                <a:latin typeface="Times New Roman"/>
                <a:cs typeface="Times New Roman"/>
              </a:rPr>
              <a:t>LOB </a:t>
            </a:r>
            <a:r>
              <a:rPr dirty="0" sz="1300">
                <a:latin typeface="Times New Roman"/>
                <a:cs typeface="Times New Roman"/>
              </a:rPr>
              <a:t>column. For example, </a:t>
            </a:r>
            <a:r>
              <a:rPr dirty="0" sz="1300" spc="-5">
                <a:latin typeface="Times New Roman"/>
                <a:cs typeface="Times New Roman"/>
              </a:rPr>
              <a:t>suppose </a:t>
            </a:r>
            <a:r>
              <a:rPr dirty="0" sz="1300">
                <a:latin typeface="Times New Roman"/>
                <a:cs typeface="Times New Roman"/>
              </a:rPr>
              <a:t>you have the following</a:t>
            </a:r>
            <a:r>
              <a:rPr dirty="0" sz="1300" spc="120">
                <a:latin typeface="Times New Roman"/>
                <a:cs typeface="Times New Roman"/>
              </a:rPr>
              <a:t> </a:t>
            </a:r>
            <a:r>
              <a:rPr dirty="0" sz="1300">
                <a:latin typeface="Times New Roman"/>
                <a:cs typeface="Times New Roman"/>
              </a:rPr>
              <a:t>table:</a:t>
            </a:r>
            <a:endParaRPr sz="1300">
              <a:latin typeface="Times New Roman"/>
              <a:cs typeface="Times New Roman"/>
            </a:endParaRPr>
          </a:p>
          <a:p>
            <a:pPr marL="1007744">
              <a:lnSpc>
                <a:spcPts val="1350"/>
              </a:lnSpc>
            </a:pPr>
            <a:r>
              <a:rPr dirty="0" sz="1200" spc="-5">
                <a:latin typeface="Courier New"/>
                <a:cs typeface="Courier New"/>
              </a:rPr>
              <a:t>CREATE TABLE long_tab (id NUMBER, long_col</a:t>
            </a:r>
            <a:r>
              <a:rPr dirty="0" sz="1200" spc="65">
                <a:latin typeface="Courier New"/>
                <a:cs typeface="Courier New"/>
              </a:rPr>
              <a:t> </a:t>
            </a:r>
            <a:r>
              <a:rPr dirty="0" sz="1200" spc="-5">
                <a:latin typeface="Courier New"/>
                <a:cs typeface="Courier New"/>
              </a:rPr>
              <a:t>LONG);</a:t>
            </a:r>
            <a:endParaRPr sz="1200">
              <a:latin typeface="Courier New"/>
              <a:cs typeface="Courier New"/>
            </a:endParaRPr>
          </a:p>
          <a:p>
            <a:pPr marL="136525">
              <a:lnSpc>
                <a:spcPts val="1555"/>
              </a:lnSpc>
              <a:spcBef>
                <a:spcPts val="409"/>
              </a:spcBef>
            </a:pP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change</a:t>
            </a:r>
            <a:r>
              <a:rPr dirty="0" sz="1300" spc="10">
                <a:latin typeface="Times New Roman"/>
                <a:cs typeface="Times New Roman"/>
              </a:rPr>
              <a:t> </a:t>
            </a:r>
            <a:r>
              <a:rPr dirty="0" sz="1300">
                <a:latin typeface="Times New Roman"/>
                <a:cs typeface="Times New Roman"/>
              </a:rPr>
              <a:t>the </a:t>
            </a:r>
            <a:r>
              <a:rPr dirty="0" sz="1300" spc="5">
                <a:latin typeface="Courier New"/>
                <a:cs typeface="Courier New"/>
              </a:rPr>
              <a:t>long_col</a:t>
            </a:r>
            <a:r>
              <a:rPr dirty="0" sz="1300" spc="-450">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 </a:t>
            </a:r>
            <a:r>
              <a:rPr dirty="0" sz="1300">
                <a:latin typeface="Courier New"/>
                <a:cs typeface="Courier New"/>
              </a:rPr>
              <a:t>long_tab</a:t>
            </a:r>
            <a:r>
              <a:rPr dirty="0" sz="1300" spc="-445">
                <a:latin typeface="Courier New"/>
                <a:cs typeface="Courier New"/>
              </a:rPr>
              <a:t> </a:t>
            </a:r>
            <a:r>
              <a:rPr dirty="0" sz="1300">
                <a:latin typeface="Times New Roman"/>
                <a:cs typeface="Times New Roman"/>
              </a:rPr>
              <a:t>table</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CLOB</a:t>
            </a:r>
            <a:r>
              <a:rPr dirty="0" sz="1300" spc="-445">
                <a:latin typeface="Courier New"/>
                <a:cs typeface="Courier New"/>
              </a:rPr>
              <a:t> </a:t>
            </a:r>
            <a:r>
              <a:rPr dirty="0" sz="1300">
                <a:latin typeface="Times New Roman"/>
                <a:cs typeface="Times New Roman"/>
              </a:rPr>
              <a:t>data</a:t>
            </a:r>
            <a:r>
              <a:rPr dirty="0" sz="1300" spc="10">
                <a:latin typeface="Times New Roman"/>
                <a:cs typeface="Times New Roman"/>
              </a:rPr>
              <a:t> </a:t>
            </a:r>
            <a:r>
              <a:rPr dirty="0" sz="1300">
                <a:latin typeface="Times New Roman"/>
                <a:cs typeface="Times New Roman"/>
              </a:rPr>
              <a:t>type,</a:t>
            </a:r>
            <a:r>
              <a:rPr dirty="0" sz="1300" spc="15">
                <a:latin typeface="Times New Roman"/>
                <a:cs typeface="Times New Roman"/>
              </a:rPr>
              <a:t> </a:t>
            </a:r>
            <a:r>
              <a:rPr dirty="0" sz="1300">
                <a:latin typeface="Times New Roman"/>
                <a:cs typeface="Times New Roman"/>
              </a:rPr>
              <a:t>use:</a:t>
            </a:r>
            <a:endParaRPr sz="1300">
              <a:latin typeface="Times New Roman"/>
              <a:cs typeface="Times New Roman"/>
            </a:endParaRPr>
          </a:p>
          <a:p>
            <a:pPr marL="1007744">
              <a:lnSpc>
                <a:spcPts val="1435"/>
              </a:lnSpc>
            </a:pPr>
            <a:r>
              <a:rPr dirty="0" sz="1200" spc="-5">
                <a:latin typeface="Courier New"/>
                <a:cs typeface="Courier New"/>
              </a:rPr>
              <a:t>ALTER TABLE long_tab MODIFY ( long_col CLOB</a:t>
            </a:r>
            <a:r>
              <a:rPr dirty="0" sz="1200" spc="60">
                <a:latin typeface="Courier New"/>
                <a:cs typeface="Courier New"/>
              </a:rPr>
              <a:t> </a:t>
            </a:r>
            <a:r>
              <a:rPr dirty="0" sz="1200" spc="-5">
                <a:latin typeface="Courier New"/>
                <a:cs typeface="Courier New"/>
              </a:rPr>
              <a:t>);</a:t>
            </a:r>
            <a:endParaRPr sz="1200">
              <a:latin typeface="Courier New"/>
              <a:cs typeface="Courier New"/>
            </a:endParaRPr>
          </a:p>
          <a:p>
            <a:pPr marL="136525" marR="32384">
              <a:lnSpc>
                <a:spcPct val="100299"/>
              </a:lnSpc>
              <a:spcBef>
                <a:spcPts val="405"/>
              </a:spcBef>
            </a:pPr>
            <a:r>
              <a:rPr dirty="0" sz="1300">
                <a:latin typeface="Times New Roman"/>
                <a:cs typeface="Times New Roman"/>
              </a:rPr>
              <a:t>For information about the limitations on </a:t>
            </a:r>
            <a:r>
              <a:rPr dirty="0" sz="1300">
                <a:latin typeface="Courier New"/>
                <a:cs typeface="Courier New"/>
              </a:rPr>
              <a:t>LONG</a:t>
            </a:r>
            <a:r>
              <a:rPr dirty="0" sz="1300">
                <a:latin typeface="Times New Roman"/>
                <a:cs typeface="Times New Roman"/>
              </a:rPr>
              <a:t>-to-</a:t>
            </a:r>
            <a:r>
              <a:rPr dirty="0" sz="1300">
                <a:latin typeface="Courier New"/>
                <a:cs typeface="Courier New"/>
              </a:rPr>
              <a:t>LOB </a:t>
            </a:r>
            <a:r>
              <a:rPr dirty="0" sz="1300">
                <a:latin typeface="Times New Roman"/>
                <a:cs typeface="Times New Roman"/>
              </a:rPr>
              <a:t>migration, refer to the </a:t>
            </a:r>
            <a:r>
              <a:rPr dirty="0" sz="1300" i="1">
                <a:latin typeface="Times New Roman"/>
                <a:cs typeface="Times New Roman"/>
              </a:rPr>
              <a:t>Oracle  </a:t>
            </a:r>
            <a:r>
              <a:rPr dirty="0" sz="1300" i="1">
                <a:latin typeface="Times New Roman"/>
                <a:cs typeface="Times New Roman"/>
              </a:rPr>
              <a:t>Database Application Developer’s Guide - Large Objects</a:t>
            </a:r>
            <a:r>
              <a:rPr dirty="0" sz="1300">
                <a:latin typeface="Times New Roman"/>
                <a:cs typeface="Times New Roman"/>
              </a:rPr>
              <a:t>. In application migration, the  existing </a:t>
            </a:r>
            <a:r>
              <a:rPr dirty="0" sz="1300">
                <a:latin typeface="Courier New"/>
                <a:cs typeface="Courier New"/>
              </a:rPr>
              <a:t>LONG</a:t>
            </a:r>
            <a:r>
              <a:rPr dirty="0" sz="1300" spc="-310">
                <a:latin typeface="Courier New"/>
                <a:cs typeface="Courier New"/>
              </a:rPr>
              <a:t> </a:t>
            </a:r>
            <a:r>
              <a:rPr dirty="0" sz="1300">
                <a:latin typeface="Times New Roman"/>
                <a:cs typeface="Times New Roman"/>
              </a:rPr>
              <a:t>applications change for using </a:t>
            </a:r>
            <a:r>
              <a:rPr dirty="0" sz="1300">
                <a:latin typeface="Courier New"/>
                <a:cs typeface="Courier New"/>
              </a:rPr>
              <a:t>LOBs</a:t>
            </a:r>
            <a:r>
              <a:rPr dirty="0" sz="1300">
                <a:latin typeface="Times New Roman"/>
                <a:cs typeface="Times New Roman"/>
              </a:rPr>
              <a:t>. You can use SQL and PL/SQL to access  </a:t>
            </a:r>
            <a:r>
              <a:rPr dirty="0" sz="1300">
                <a:latin typeface="Courier New"/>
                <a:cs typeface="Courier New"/>
              </a:rPr>
              <a:t>LONG</a:t>
            </a:r>
            <a:r>
              <a:rPr dirty="0" sz="1300">
                <a:latin typeface="Times New Roman"/>
                <a:cs typeface="Times New Roman"/>
              </a:rPr>
              <a:t>s and </a:t>
            </a:r>
            <a:r>
              <a:rPr dirty="0" sz="1300">
                <a:latin typeface="Courier New"/>
                <a:cs typeface="Courier New"/>
              </a:rPr>
              <a:t>LOB</a:t>
            </a:r>
            <a:r>
              <a:rPr dirty="0" sz="1300">
                <a:latin typeface="Times New Roman"/>
                <a:cs typeface="Times New Roman"/>
              </a:rPr>
              <a:t>s. The </a:t>
            </a:r>
            <a:r>
              <a:rPr dirty="0" sz="1300">
                <a:latin typeface="Courier New"/>
                <a:cs typeface="Courier New"/>
              </a:rPr>
              <a:t>LONG</a:t>
            </a:r>
            <a:r>
              <a:rPr dirty="0" sz="1300">
                <a:latin typeface="Times New Roman"/>
                <a:cs typeface="Times New Roman"/>
              </a:rPr>
              <a:t>-to-</a:t>
            </a:r>
            <a:r>
              <a:rPr dirty="0" sz="1300">
                <a:latin typeface="Courier New"/>
                <a:cs typeface="Courier New"/>
              </a:rPr>
              <a:t>LOB</a:t>
            </a:r>
            <a:r>
              <a:rPr dirty="0" sz="1300" spc="-295">
                <a:latin typeface="Courier New"/>
                <a:cs typeface="Courier New"/>
              </a:rPr>
              <a:t> </a:t>
            </a:r>
            <a:r>
              <a:rPr dirty="0" sz="1300">
                <a:latin typeface="Times New Roman"/>
                <a:cs typeface="Times New Roman"/>
              </a:rPr>
              <a:t>migration </a:t>
            </a:r>
            <a:r>
              <a:rPr dirty="0" sz="1300" spc="-5">
                <a:latin typeface="Times New Roman"/>
                <a:cs typeface="Times New Roman"/>
              </a:rPr>
              <a:t>API </a:t>
            </a:r>
            <a:r>
              <a:rPr dirty="0" sz="1300">
                <a:latin typeface="Times New Roman"/>
                <a:cs typeface="Times New Roman"/>
              </a:rPr>
              <a:t>is provided for both </a:t>
            </a:r>
            <a:r>
              <a:rPr dirty="0" sz="1300" spc="-5">
                <a:latin typeface="Times New Roman"/>
                <a:cs typeface="Times New Roman"/>
              </a:rPr>
              <a:t>OCI </a:t>
            </a:r>
            <a:r>
              <a:rPr dirty="0" sz="1300">
                <a:latin typeface="Times New Roman"/>
                <a:cs typeface="Times New Roman"/>
              </a:rPr>
              <a:t>and </a:t>
            </a:r>
            <a:r>
              <a:rPr dirty="0" sz="1300" spc="-5">
                <a:latin typeface="Times New Roman"/>
                <a:cs typeface="Times New Roman"/>
              </a:rPr>
              <a:t>PL/SQL.</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6314" y="5251196"/>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50">
                <a:latin typeface="Garuda"/>
                <a:cs typeface="Garuda"/>
              </a:rPr>
              <a:t> </a:t>
            </a:r>
            <a:r>
              <a:rPr dirty="0" sz="800" spc="-130">
                <a:latin typeface="Garuda"/>
                <a:cs typeface="Garuda"/>
              </a:rPr>
              <a:t>Con</a:t>
            </a:r>
            <a:r>
              <a:rPr dirty="0" baseline="-20833" sz="1800" spc="-195" b="1">
                <a:latin typeface="Arial"/>
                <a:cs typeface="Arial"/>
              </a:rPr>
              <a:t>9</a:t>
            </a:r>
            <a:r>
              <a:rPr dirty="0" sz="800" spc="-130">
                <a:latin typeface="Garuda"/>
                <a:cs typeface="Garuda"/>
              </a:rPr>
              <a:t>ta</a:t>
            </a:r>
            <a:r>
              <a:rPr dirty="0" baseline="-20833" sz="1800" spc="-195" b="1">
                <a:latin typeface="Arial"/>
                <a:cs typeface="Arial"/>
              </a:rPr>
              <a:t>-</a:t>
            </a:r>
            <a:r>
              <a:rPr dirty="0" sz="800" spc="-130">
                <a:latin typeface="Garuda"/>
                <a:cs typeface="Garuda"/>
              </a:rPr>
              <a:t>c</a:t>
            </a:r>
            <a:r>
              <a:rPr dirty="0" baseline="-20833" sz="1800" spc="-195" b="1">
                <a:latin typeface="Arial"/>
                <a:cs typeface="Arial"/>
              </a:rPr>
              <a:t>1</a:t>
            </a:r>
            <a:r>
              <a:rPr dirty="0" sz="800" spc="-130">
                <a:latin typeface="Garuda"/>
                <a:cs typeface="Garuda"/>
              </a:rPr>
              <a:t>t</a:t>
            </a:r>
            <a:r>
              <a:rPr dirty="0" baseline="-20833" sz="1800" spc="-195" b="1">
                <a:latin typeface="Arial"/>
                <a:cs typeface="Arial"/>
              </a:rPr>
              <a:t>9</a:t>
            </a:r>
            <a:endParaRPr baseline="-20833"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03957" y="855980"/>
            <a:ext cx="3323590"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Migrating from </a:t>
            </a:r>
            <a:r>
              <a:rPr dirty="0" sz="2000" spc="-5" b="1">
                <a:latin typeface="Courier New"/>
                <a:cs typeface="Courier New"/>
              </a:rPr>
              <a:t>LONG</a:t>
            </a:r>
            <a:r>
              <a:rPr dirty="0" sz="2000" spc="-685" b="1">
                <a:latin typeface="Courier New"/>
                <a:cs typeface="Courier New"/>
              </a:rPr>
              <a:t> </a:t>
            </a:r>
            <a:r>
              <a:rPr dirty="0" sz="2000" spc="-5" b="1">
                <a:latin typeface="Arial"/>
                <a:cs typeface="Arial"/>
              </a:rPr>
              <a:t>to </a:t>
            </a:r>
            <a:r>
              <a:rPr dirty="0" sz="2000" spc="-5" b="1">
                <a:latin typeface="Courier New"/>
                <a:cs typeface="Courier New"/>
              </a:rPr>
              <a:t>LOB</a:t>
            </a:r>
            <a:endParaRPr sz="2000">
              <a:latin typeface="Courier New"/>
              <a:cs typeface="Courier New"/>
            </a:endParaRPr>
          </a:p>
        </p:txBody>
      </p:sp>
      <p:sp>
        <p:nvSpPr>
          <p:cNvPr id="7" name="object 7"/>
          <p:cNvSpPr txBox="1"/>
          <p:nvPr/>
        </p:nvSpPr>
        <p:spPr>
          <a:xfrm>
            <a:off x="1310132" y="1771141"/>
            <a:ext cx="5055870" cy="3195955"/>
          </a:xfrm>
          <a:prstGeom prst="rect">
            <a:avLst/>
          </a:prstGeom>
        </p:spPr>
        <p:txBody>
          <a:bodyPr wrap="square" lIns="0" tIns="18415" rIns="0" bIns="0" rtlCol="0" vert="horz">
            <a:spAutoFit/>
          </a:bodyPr>
          <a:lstStyle/>
          <a:p>
            <a:pPr marL="339090" marR="108585" indent="-327025">
              <a:lnSpc>
                <a:spcPct val="98800"/>
              </a:lnSpc>
              <a:spcBef>
                <a:spcPts val="145"/>
              </a:spcBef>
              <a:buClr>
                <a:srgbClr val="FF0000"/>
              </a:buClr>
              <a:buFont typeface="Arial"/>
              <a:buChar char="•"/>
              <a:tabLst>
                <a:tab pos="339090" algn="l"/>
                <a:tab pos="339725" algn="l"/>
              </a:tabLst>
            </a:pPr>
            <a:r>
              <a:rPr dirty="0" sz="1550" spc="5" b="1">
                <a:latin typeface="Arial"/>
                <a:cs typeface="Arial"/>
              </a:rPr>
              <a:t>Implicit</a:t>
            </a:r>
            <a:r>
              <a:rPr dirty="0" sz="1550" spc="10" b="1">
                <a:latin typeface="Arial"/>
                <a:cs typeface="Arial"/>
              </a:rPr>
              <a:t> conversion: From</a:t>
            </a:r>
            <a:r>
              <a:rPr dirty="0" sz="1550" b="1">
                <a:latin typeface="Arial"/>
                <a:cs typeface="Arial"/>
              </a:rPr>
              <a:t> </a:t>
            </a:r>
            <a:r>
              <a:rPr dirty="0" sz="1550" spc="10" b="1">
                <a:latin typeface="Courier New"/>
                <a:cs typeface="Courier New"/>
              </a:rPr>
              <a:t>LONG</a:t>
            </a:r>
            <a:r>
              <a:rPr dirty="0" sz="1550" spc="-484" b="1">
                <a:latin typeface="Courier New"/>
                <a:cs typeface="Courier New"/>
              </a:rPr>
              <a:t> </a:t>
            </a:r>
            <a:r>
              <a:rPr dirty="0" sz="1550" spc="10" b="1">
                <a:latin typeface="Courier New"/>
                <a:cs typeface="Courier New"/>
              </a:rPr>
              <a:t>(LONG</a:t>
            </a:r>
            <a:r>
              <a:rPr dirty="0" sz="1550" spc="-490" b="1">
                <a:latin typeface="Courier New"/>
                <a:cs typeface="Courier New"/>
              </a:rPr>
              <a:t> </a:t>
            </a:r>
            <a:r>
              <a:rPr dirty="0" sz="1550" spc="10" b="1">
                <a:latin typeface="Courier New"/>
                <a:cs typeface="Courier New"/>
              </a:rPr>
              <a:t>RAW)</a:t>
            </a:r>
            <a:r>
              <a:rPr dirty="0" sz="1550" spc="-490" b="1">
                <a:latin typeface="Courier New"/>
                <a:cs typeface="Courier New"/>
              </a:rPr>
              <a:t> </a:t>
            </a:r>
            <a:r>
              <a:rPr dirty="0" sz="1550" spc="10" b="1">
                <a:latin typeface="Arial"/>
                <a:cs typeface="Arial"/>
              </a:rPr>
              <a:t>or a  </a:t>
            </a:r>
            <a:r>
              <a:rPr dirty="0" sz="1550" spc="10" b="1">
                <a:latin typeface="Courier New"/>
                <a:cs typeface="Courier New"/>
              </a:rPr>
              <a:t>VARCHAR2(RAW) </a:t>
            </a:r>
            <a:r>
              <a:rPr dirty="0" sz="1550" spc="10" b="1">
                <a:latin typeface="Arial"/>
                <a:cs typeface="Arial"/>
              </a:rPr>
              <a:t>variable to a </a:t>
            </a:r>
            <a:r>
              <a:rPr dirty="0" sz="1550" spc="10" b="1">
                <a:latin typeface="Courier New"/>
                <a:cs typeface="Courier New"/>
              </a:rPr>
              <a:t>CLOB (BLOB)  </a:t>
            </a:r>
            <a:r>
              <a:rPr dirty="0" sz="1550" spc="5" b="1">
                <a:latin typeface="Arial"/>
                <a:cs typeface="Arial"/>
              </a:rPr>
              <a:t>variable, </a:t>
            </a:r>
            <a:r>
              <a:rPr dirty="0" sz="1550" spc="10" b="1">
                <a:latin typeface="Arial"/>
                <a:cs typeface="Arial"/>
              </a:rPr>
              <a:t>and vice</a:t>
            </a:r>
            <a:r>
              <a:rPr dirty="0" sz="1550" spc="-5" b="1">
                <a:latin typeface="Arial"/>
                <a:cs typeface="Arial"/>
              </a:rPr>
              <a:t> </a:t>
            </a:r>
            <a:r>
              <a:rPr dirty="0" sz="1550" spc="10" b="1">
                <a:latin typeface="Arial"/>
                <a:cs typeface="Arial"/>
              </a:rPr>
              <a:t>versa</a:t>
            </a:r>
            <a:endParaRPr sz="1550">
              <a:latin typeface="Arial"/>
              <a:cs typeface="Arial"/>
            </a:endParaRPr>
          </a:p>
          <a:p>
            <a:pPr marL="339090" indent="-327025">
              <a:lnSpc>
                <a:spcPct val="100000"/>
              </a:lnSpc>
              <a:spcBef>
                <a:spcPts val="300"/>
              </a:spcBef>
              <a:buClr>
                <a:srgbClr val="FF0000"/>
              </a:buClr>
              <a:buFont typeface="Arial"/>
              <a:buChar char="•"/>
              <a:tabLst>
                <a:tab pos="339090" algn="l"/>
                <a:tab pos="339725" algn="l"/>
              </a:tabLst>
            </a:pPr>
            <a:r>
              <a:rPr dirty="0" sz="1550" spc="5" b="1">
                <a:latin typeface="Arial"/>
                <a:cs typeface="Arial"/>
              </a:rPr>
              <a:t>Explicit</a:t>
            </a:r>
            <a:r>
              <a:rPr dirty="0" sz="1550" spc="-35" b="1">
                <a:latin typeface="Arial"/>
                <a:cs typeface="Arial"/>
              </a:rPr>
              <a:t> </a:t>
            </a:r>
            <a:r>
              <a:rPr dirty="0" sz="1550" spc="10" b="1">
                <a:latin typeface="Arial"/>
                <a:cs typeface="Arial"/>
              </a:rPr>
              <a:t>conversion:</a:t>
            </a:r>
            <a:endParaRPr sz="1550">
              <a:latin typeface="Arial"/>
              <a:cs typeface="Arial"/>
            </a:endParaRPr>
          </a:p>
          <a:p>
            <a:pPr lvl="1" marL="666115" indent="-245110">
              <a:lnSpc>
                <a:spcPts val="1655"/>
              </a:lnSpc>
              <a:spcBef>
                <a:spcPts val="195"/>
              </a:spcBef>
              <a:buClr>
                <a:srgbClr val="FF0000"/>
              </a:buClr>
              <a:buFont typeface="Arial"/>
              <a:buChar char="–"/>
              <a:tabLst>
                <a:tab pos="666115" algn="l"/>
                <a:tab pos="666750" algn="l"/>
              </a:tabLst>
            </a:pPr>
            <a:r>
              <a:rPr dirty="0" sz="1400" spc="15" b="1">
                <a:latin typeface="Courier New"/>
                <a:cs typeface="Courier New"/>
              </a:rPr>
              <a:t>TO_CLOB()</a:t>
            </a:r>
            <a:r>
              <a:rPr dirty="0" sz="1400" spc="-445" b="1">
                <a:latin typeface="Courier New"/>
                <a:cs typeface="Courier New"/>
              </a:rPr>
              <a:t> </a:t>
            </a:r>
            <a:r>
              <a:rPr dirty="0" sz="1400" spc="10" b="1">
                <a:latin typeface="Arial"/>
                <a:cs typeface="Arial"/>
              </a:rPr>
              <a:t>converts </a:t>
            </a:r>
            <a:r>
              <a:rPr dirty="0" sz="1400" spc="10" b="1">
                <a:latin typeface="Courier New"/>
                <a:cs typeface="Courier New"/>
              </a:rPr>
              <a:t>LONG</a:t>
            </a:r>
            <a:r>
              <a:rPr dirty="0" sz="1400" spc="10" b="1">
                <a:latin typeface="Arial"/>
                <a:cs typeface="Arial"/>
              </a:rPr>
              <a:t>,</a:t>
            </a:r>
            <a:r>
              <a:rPr dirty="0" sz="1400" spc="5" b="1">
                <a:latin typeface="Arial"/>
                <a:cs typeface="Arial"/>
              </a:rPr>
              <a:t> </a:t>
            </a:r>
            <a:r>
              <a:rPr dirty="0" sz="1400" spc="15" b="1">
                <a:latin typeface="Courier New"/>
                <a:cs typeface="Courier New"/>
              </a:rPr>
              <a:t>VARCHAR2</a:t>
            </a:r>
            <a:r>
              <a:rPr dirty="0" sz="1400" spc="15" b="1">
                <a:latin typeface="Arial"/>
                <a:cs typeface="Arial"/>
              </a:rPr>
              <a:t>,</a:t>
            </a:r>
            <a:r>
              <a:rPr dirty="0" sz="1400" spc="5" b="1">
                <a:latin typeface="Arial"/>
                <a:cs typeface="Arial"/>
              </a:rPr>
              <a:t> </a:t>
            </a:r>
            <a:r>
              <a:rPr dirty="0" sz="1400" spc="15" b="1">
                <a:latin typeface="Arial"/>
                <a:cs typeface="Arial"/>
              </a:rPr>
              <a:t>and</a:t>
            </a:r>
            <a:r>
              <a:rPr dirty="0" sz="1400" spc="5" b="1">
                <a:latin typeface="Arial"/>
                <a:cs typeface="Arial"/>
              </a:rPr>
              <a:t> </a:t>
            </a:r>
            <a:r>
              <a:rPr dirty="0" sz="1400" spc="15" b="1">
                <a:latin typeface="Courier New"/>
                <a:cs typeface="Courier New"/>
              </a:rPr>
              <a:t>CHAR</a:t>
            </a:r>
            <a:r>
              <a:rPr dirty="0" sz="1400" spc="-445" b="1">
                <a:latin typeface="Courier New"/>
                <a:cs typeface="Courier New"/>
              </a:rPr>
              <a:t> </a:t>
            </a:r>
            <a:r>
              <a:rPr dirty="0" sz="1400" spc="5" b="1">
                <a:latin typeface="Arial"/>
                <a:cs typeface="Arial"/>
              </a:rPr>
              <a:t>to</a:t>
            </a:r>
            <a:endParaRPr sz="1400">
              <a:latin typeface="Arial"/>
              <a:cs typeface="Arial"/>
            </a:endParaRPr>
          </a:p>
          <a:p>
            <a:pPr marL="666115">
              <a:lnSpc>
                <a:spcPts val="1655"/>
              </a:lnSpc>
            </a:pPr>
            <a:r>
              <a:rPr dirty="0" sz="1400" spc="10" b="1">
                <a:latin typeface="Courier New"/>
                <a:cs typeface="Courier New"/>
              </a:rPr>
              <a:t>CLOB</a:t>
            </a:r>
            <a:r>
              <a:rPr dirty="0" sz="1400" spc="10" b="1">
                <a:latin typeface="Arial"/>
                <a:cs typeface="Arial"/>
              </a:rPr>
              <a:t>.</a:t>
            </a:r>
            <a:endParaRPr sz="1400">
              <a:latin typeface="Arial"/>
              <a:cs typeface="Arial"/>
            </a:endParaRPr>
          </a:p>
          <a:p>
            <a:pPr lvl="1" marL="666115" indent="-245110">
              <a:lnSpc>
                <a:spcPct val="100000"/>
              </a:lnSpc>
              <a:spcBef>
                <a:spcPts val="290"/>
              </a:spcBef>
              <a:buClr>
                <a:srgbClr val="FF0000"/>
              </a:buClr>
              <a:buFont typeface="Arial"/>
              <a:buChar char="–"/>
              <a:tabLst>
                <a:tab pos="666115" algn="l"/>
                <a:tab pos="666750" algn="l"/>
              </a:tabLst>
            </a:pPr>
            <a:r>
              <a:rPr dirty="0" sz="1400" spc="15" b="1">
                <a:latin typeface="Courier New"/>
                <a:cs typeface="Courier New"/>
              </a:rPr>
              <a:t>TO_BLOB()</a:t>
            </a:r>
            <a:r>
              <a:rPr dirty="0" sz="1400" spc="-445" b="1">
                <a:latin typeface="Courier New"/>
                <a:cs typeface="Courier New"/>
              </a:rPr>
              <a:t> </a:t>
            </a:r>
            <a:r>
              <a:rPr dirty="0" sz="1400" spc="10" b="1">
                <a:latin typeface="Arial"/>
                <a:cs typeface="Arial"/>
              </a:rPr>
              <a:t>converts </a:t>
            </a:r>
            <a:r>
              <a:rPr dirty="0" sz="1400" spc="15" b="1">
                <a:latin typeface="Courier New"/>
                <a:cs typeface="Courier New"/>
              </a:rPr>
              <a:t>LONG</a:t>
            </a:r>
            <a:r>
              <a:rPr dirty="0" sz="1400" spc="-445" b="1">
                <a:latin typeface="Courier New"/>
                <a:cs typeface="Courier New"/>
              </a:rPr>
              <a:t> </a:t>
            </a:r>
            <a:r>
              <a:rPr dirty="0" sz="1400" spc="15" b="1">
                <a:latin typeface="Courier New"/>
                <a:cs typeface="Courier New"/>
              </a:rPr>
              <a:t>RAW</a:t>
            </a:r>
            <a:r>
              <a:rPr dirty="0" sz="1400" spc="-445" b="1">
                <a:latin typeface="Courier New"/>
                <a:cs typeface="Courier New"/>
              </a:rPr>
              <a:t> </a:t>
            </a:r>
            <a:r>
              <a:rPr dirty="0" sz="1400" spc="10" b="1">
                <a:latin typeface="Arial"/>
                <a:cs typeface="Arial"/>
              </a:rPr>
              <a:t>and</a:t>
            </a:r>
            <a:r>
              <a:rPr dirty="0" sz="1400" spc="5" b="1">
                <a:latin typeface="Arial"/>
                <a:cs typeface="Arial"/>
              </a:rPr>
              <a:t> </a:t>
            </a:r>
            <a:r>
              <a:rPr dirty="0" sz="1400" spc="15" b="1">
                <a:latin typeface="Courier New"/>
                <a:cs typeface="Courier New"/>
              </a:rPr>
              <a:t>RAW</a:t>
            </a:r>
            <a:r>
              <a:rPr dirty="0" sz="1400" spc="-445" b="1">
                <a:latin typeface="Courier New"/>
                <a:cs typeface="Courier New"/>
              </a:rPr>
              <a:t> </a:t>
            </a:r>
            <a:r>
              <a:rPr dirty="0" sz="1400" spc="10" b="1">
                <a:latin typeface="Arial"/>
                <a:cs typeface="Arial"/>
              </a:rPr>
              <a:t>to </a:t>
            </a:r>
            <a:r>
              <a:rPr dirty="0" sz="1400" spc="10" b="1">
                <a:latin typeface="Courier New"/>
                <a:cs typeface="Courier New"/>
              </a:rPr>
              <a:t>BLOB</a:t>
            </a:r>
            <a:r>
              <a:rPr dirty="0" sz="1400" spc="10" b="1">
                <a:latin typeface="Arial"/>
                <a:cs typeface="Arial"/>
              </a:rPr>
              <a:t>.</a:t>
            </a:r>
            <a:endParaRPr sz="1400">
              <a:latin typeface="Arial"/>
              <a:cs typeface="Arial"/>
            </a:endParaRPr>
          </a:p>
          <a:p>
            <a:pPr marL="339090" indent="-327025">
              <a:lnSpc>
                <a:spcPct val="100000"/>
              </a:lnSpc>
              <a:spcBef>
                <a:spcPts val="395"/>
              </a:spcBef>
              <a:buClr>
                <a:srgbClr val="FF0000"/>
              </a:buClr>
              <a:buFont typeface="Arial"/>
              <a:buChar char="•"/>
              <a:tabLst>
                <a:tab pos="339090" algn="l"/>
                <a:tab pos="339725" algn="l"/>
              </a:tabLst>
            </a:pPr>
            <a:r>
              <a:rPr dirty="0" sz="1550" spc="10" b="1">
                <a:latin typeface="Arial"/>
                <a:cs typeface="Arial"/>
              </a:rPr>
              <a:t>Function </a:t>
            </a:r>
            <a:r>
              <a:rPr dirty="0" sz="1550" spc="15" b="1">
                <a:latin typeface="Arial"/>
                <a:cs typeface="Arial"/>
              </a:rPr>
              <a:t>and </a:t>
            </a:r>
            <a:r>
              <a:rPr dirty="0" sz="1550" spc="10" b="1">
                <a:latin typeface="Arial"/>
                <a:cs typeface="Arial"/>
              </a:rPr>
              <a:t>procedure parameter</a:t>
            </a:r>
            <a:r>
              <a:rPr dirty="0" sz="1550" spc="-25" b="1">
                <a:latin typeface="Arial"/>
                <a:cs typeface="Arial"/>
              </a:rPr>
              <a:t> </a:t>
            </a:r>
            <a:r>
              <a:rPr dirty="0" sz="1550" spc="10" b="1">
                <a:latin typeface="Arial"/>
                <a:cs typeface="Arial"/>
              </a:rPr>
              <a:t>passing:</a:t>
            </a:r>
            <a:endParaRPr sz="1550">
              <a:latin typeface="Arial"/>
              <a:cs typeface="Arial"/>
            </a:endParaRPr>
          </a:p>
          <a:p>
            <a:pPr lvl="1" marL="666115" indent="-245110">
              <a:lnSpc>
                <a:spcPct val="100000"/>
              </a:lnSpc>
              <a:spcBef>
                <a:spcPts val="190"/>
              </a:spcBef>
              <a:buClr>
                <a:srgbClr val="FF0000"/>
              </a:buClr>
              <a:buFont typeface="Arial"/>
              <a:buChar char="–"/>
              <a:tabLst>
                <a:tab pos="666115" algn="l"/>
                <a:tab pos="666750" algn="l"/>
              </a:tabLst>
            </a:pPr>
            <a:r>
              <a:rPr dirty="0" sz="1400" spc="15" b="1">
                <a:latin typeface="Courier New"/>
                <a:cs typeface="Courier New"/>
              </a:rPr>
              <a:t>CLOB</a:t>
            </a:r>
            <a:r>
              <a:rPr dirty="0" sz="1400" spc="15" b="1">
                <a:latin typeface="Arial"/>
                <a:cs typeface="Arial"/>
              </a:rPr>
              <a:t>s </a:t>
            </a:r>
            <a:r>
              <a:rPr dirty="0" sz="1400" spc="10" b="1">
                <a:latin typeface="Arial"/>
                <a:cs typeface="Arial"/>
              </a:rPr>
              <a:t>and </a:t>
            </a:r>
            <a:r>
              <a:rPr dirty="0" sz="1400" spc="15" b="1">
                <a:latin typeface="Courier New"/>
                <a:cs typeface="Courier New"/>
              </a:rPr>
              <a:t>BLOB</a:t>
            </a:r>
            <a:r>
              <a:rPr dirty="0" sz="1400" spc="15" b="1">
                <a:latin typeface="Arial"/>
                <a:cs typeface="Arial"/>
              </a:rPr>
              <a:t>s </a:t>
            </a:r>
            <a:r>
              <a:rPr dirty="0" sz="1400" spc="10" b="1">
                <a:latin typeface="Arial"/>
                <a:cs typeface="Arial"/>
              </a:rPr>
              <a:t>are </a:t>
            </a:r>
            <a:r>
              <a:rPr dirty="0" sz="1400" spc="15" b="1">
                <a:latin typeface="Arial"/>
                <a:cs typeface="Arial"/>
              </a:rPr>
              <a:t>passed </a:t>
            </a:r>
            <a:r>
              <a:rPr dirty="0" sz="1400" spc="10" b="1">
                <a:latin typeface="Arial"/>
                <a:cs typeface="Arial"/>
              </a:rPr>
              <a:t>as </a:t>
            </a:r>
            <a:r>
              <a:rPr dirty="0" sz="1400" spc="5" b="1">
                <a:latin typeface="Arial"/>
                <a:cs typeface="Arial"/>
              </a:rPr>
              <a:t>actual</a:t>
            </a:r>
            <a:r>
              <a:rPr dirty="0" sz="1400" spc="-65" b="1">
                <a:latin typeface="Arial"/>
                <a:cs typeface="Arial"/>
              </a:rPr>
              <a:t> </a:t>
            </a:r>
            <a:r>
              <a:rPr dirty="0" sz="1400" spc="15" b="1">
                <a:latin typeface="Arial"/>
                <a:cs typeface="Arial"/>
              </a:rPr>
              <a:t>parameters</a:t>
            </a:r>
            <a:endParaRPr sz="1400">
              <a:latin typeface="Arial"/>
              <a:cs typeface="Arial"/>
            </a:endParaRPr>
          </a:p>
          <a:p>
            <a:pPr lvl="1" marL="666115" marR="334010" indent="-245110">
              <a:lnSpc>
                <a:spcPct val="102499"/>
              </a:lnSpc>
              <a:spcBef>
                <a:spcPts val="250"/>
              </a:spcBef>
              <a:buClr>
                <a:srgbClr val="FF0000"/>
              </a:buClr>
              <a:buFont typeface="Arial"/>
              <a:buChar char="–"/>
              <a:tabLst>
                <a:tab pos="666115" algn="l"/>
                <a:tab pos="666750" algn="l"/>
              </a:tabLst>
            </a:pPr>
            <a:r>
              <a:rPr dirty="0" sz="1400" spc="15" b="1">
                <a:latin typeface="Courier New"/>
                <a:cs typeface="Courier New"/>
              </a:rPr>
              <a:t>VARCHAR2</a:t>
            </a:r>
            <a:r>
              <a:rPr dirty="0" sz="1400" spc="15" b="1">
                <a:latin typeface="Arial"/>
                <a:cs typeface="Arial"/>
              </a:rPr>
              <a:t>,</a:t>
            </a:r>
            <a:r>
              <a:rPr dirty="0" sz="1400" b="1">
                <a:latin typeface="Arial"/>
                <a:cs typeface="Arial"/>
              </a:rPr>
              <a:t> </a:t>
            </a:r>
            <a:r>
              <a:rPr dirty="0" sz="1400" spc="10" b="1">
                <a:latin typeface="Courier New"/>
                <a:cs typeface="Courier New"/>
              </a:rPr>
              <a:t>LONG</a:t>
            </a:r>
            <a:r>
              <a:rPr dirty="0" sz="1400" spc="10" b="1">
                <a:latin typeface="Arial"/>
                <a:cs typeface="Arial"/>
              </a:rPr>
              <a:t>,</a:t>
            </a:r>
            <a:r>
              <a:rPr dirty="0" sz="1400" spc="-5" b="1">
                <a:latin typeface="Arial"/>
                <a:cs typeface="Arial"/>
              </a:rPr>
              <a:t> </a:t>
            </a:r>
            <a:r>
              <a:rPr dirty="0" sz="1400" spc="10" b="1">
                <a:latin typeface="Courier New"/>
                <a:cs typeface="Courier New"/>
              </a:rPr>
              <a:t>RAW</a:t>
            </a:r>
            <a:r>
              <a:rPr dirty="0" sz="1400" spc="10" b="1">
                <a:latin typeface="Arial"/>
                <a:cs typeface="Arial"/>
              </a:rPr>
              <a:t>,</a:t>
            </a:r>
            <a:r>
              <a:rPr dirty="0" sz="1400" spc="5" b="1">
                <a:latin typeface="Arial"/>
                <a:cs typeface="Arial"/>
              </a:rPr>
              <a:t> </a:t>
            </a:r>
            <a:r>
              <a:rPr dirty="0" sz="1400" spc="15" b="1">
                <a:latin typeface="Arial"/>
                <a:cs typeface="Arial"/>
              </a:rPr>
              <a:t>and</a:t>
            </a:r>
            <a:r>
              <a:rPr dirty="0" sz="1400" spc="5" b="1">
                <a:latin typeface="Arial"/>
                <a:cs typeface="Arial"/>
              </a:rPr>
              <a:t> </a:t>
            </a:r>
            <a:r>
              <a:rPr dirty="0" sz="1400" spc="15" b="1">
                <a:latin typeface="Courier New"/>
                <a:cs typeface="Courier New"/>
              </a:rPr>
              <a:t>LONG</a:t>
            </a:r>
            <a:r>
              <a:rPr dirty="0" sz="1400" spc="-450" b="1">
                <a:latin typeface="Courier New"/>
                <a:cs typeface="Courier New"/>
              </a:rPr>
              <a:t> </a:t>
            </a:r>
            <a:r>
              <a:rPr dirty="0" sz="1400" spc="15" b="1">
                <a:latin typeface="Courier New"/>
                <a:cs typeface="Courier New"/>
              </a:rPr>
              <a:t>RAW</a:t>
            </a:r>
            <a:r>
              <a:rPr dirty="0" sz="1400" spc="-445" b="1">
                <a:latin typeface="Courier New"/>
                <a:cs typeface="Courier New"/>
              </a:rPr>
              <a:t> </a:t>
            </a:r>
            <a:r>
              <a:rPr dirty="0" sz="1400" spc="10" b="1">
                <a:latin typeface="Arial"/>
                <a:cs typeface="Arial"/>
              </a:rPr>
              <a:t>are</a:t>
            </a:r>
            <a:r>
              <a:rPr dirty="0" sz="1400" spc="5" b="1">
                <a:latin typeface="Arial"/>
                <a:cs typeface="Arial"/>
              </a:rPr>
              <a:t> formal  </a:t>
            </a:r>
            <a:r>
              <a:rPr dirty="0" sz="1400" spc="10" b="1">
                <a:latin typeface="Arial"/>
                <a:cs typeface="Arial"/>
              </a:rPr>
              <a:t>parameters, and </a:t>
            </a:r>
            <a:r>
              <a:rPr dirty="0" sz="1400" spc="5" b="1">
                <a:latin typeface="Arial"/>
                <a:cs typeface="Arial"/>
              </a:rPr>
              <a:t>vice</a:t>
            </a:r>
            <a:r>
              <a:rPr dirty="0" sz="1400" spc="-10" b="1">
                <a:latin typeface="Arial"/>
                <a:cs typeface="Arial"/>
              </a:rPr>
              <a:t> </a:t>
            </a:r>
            <a:r>
              <a:rPr dirty="0" sz="1400" spc="5" b="1">
                <a:latin typeface="Arial"/>
                <a:cs typeface="Arial"/>
              </a:rPr>
              <a:t>versa.</a:t>
            </a:r>
            <a:endParaRPr sz="1400">
              <a:latin typeface="Arial"/>
              <a:cs typeface="Arial"/>
            </a:endParaRPr>
          </a:p>
          <a:p>
            <a:pPr marL="339090" marR="318770" indent="-327025">
              <a:lnSpc>
                <a:spcPct val="101600"/>
              </a:lnSpc>
              <a:spcBef>
                <a:spcPts val="165"/>
              </a:spcBef>
              <a:buClr>
                <a:srgbClr val="FF0000"/>
              </a:buClr>
              <a:buFont typeface="Arial"/>
              <a:buChar char="•"/>
              <a:tabLst>
                <a:tab pos="339090" algn="l"/>
                <a:tab pos="339725" algn="l"/>
              </a:tabLst>
            </a:pPr>
            <a:r>
              <a:rPr dirty="0" sz="1550" spc="10" b="1">
                <a:latin typeface="Courier New"/>
                <a:cs typeface="Courier New"/>
              </a:rPr>
              <a:t>LOB</a:t>
            </a:r>
            <a:r>
              <a:rPr dirty="0" sz="1550" spc="-515" b="1">
                <a:latin typeface="Courier New"/>
                <a:cs typeface="Courier New"/>
              </a:rPr>
              <a:t> </a:t>
            </a:r>
            <a:r>
              <a:rPr dirty="0" sz="1550" spc="10" b="1">
                <a:latin typeface="Arial"/>
                <a:cs typeface="Arial"/>
              </a:rPr>
              <a:t>data </a:t>
            </a:r>
            <a:r>
              <a:rPr dirty="0" sz="1550" spc="5" b="1">
                <a:latin typeface="Arial"/>
                <a:cs typeface="Arial"/>
              </a:rPr>
              <a:t>is </a:t>
            </a:r>
            <a:r>
              <a:rPr dirty="0" sz="1550" spc="10" b="1">
                <a:latin typeface="Arial"/>
                <a:cs typeface="Arial"/>
              </a:rPr>
              <a:t>acceptable </a:t>
            </a:r>
            <a:r>
              <a:rPr dirty="0" sz="1550" spc="5" b="1">
                <a:latin typeface="Arial"/>
                <a:cs typeface="Arial"/>
              </a:rPr>
              <a:t>in </a:t>
            </a:r>
            <a:r>
              <a:rPr dirty="0" sz="1550" spc="10" b="1">
                <a:latin typeface="Arial"/>
                <a:cs typeface="Arial"/>
              </a:rPr>
              <a:t>most of the </a:t>
            </a:r>
            <a:r>
              <a:rPr dirty="0" sz="1550" spc="15" b="1">
                <a:latin typeface="Arial"/>
                <a:cs typeface="Arial"/>
              </a:rPr>
              <a:t>SQL </a:t>
            </a:r>
            <a:r>
              <a:rPr dirty="0" sz="1550" spc="10" b="1">
                <a:latin typeface="Arial"/>
                <a:cs typeface="Arial"/>
              </a:rPr>
              <a:t>and  PL/SQL operators and </a:t>
            </a:r>
            <a:r>
              <a:rPr dirty="0" sz="1550" spc="5" b="1">
                <a:latin typeface="Arial"/>
                <a:cs typeface="Arial"/>
              </a:rPr>
              <a:t>built-in</a:t>
            </a:r>
            <a:r>
              <a:rPr dirty="0" sz="1550" b="1">
                <a:latin typeface="Arial"/>
                <a:cs typeface="Arial"/>
              </a:rPr>
              <a:t> </a:t>
            </a:r>
            <a:r>
              <a:rPr dirty="0" sz="1550" spc="10" b="1">
                <a:latin typeface="Arial"/>
                <a:cs typeface="Arial"/>
              </a:rPr>
              <a:t>functions.</a:t>
            </a:r>
            <a:endParaRPr sz="1550">
              <a:latin typeface="Arial"/>
              <a:cs typeface="Arial"/>
            </a:endParaRPr>
          </a:p>
        </p:txBody>
      </p:sp>
      <p:sp>
        <p:nvSpPr>
          <p:cNvPr id="8" name="object 8"/>
          <p:cNvSpPr txBox="1"/>
          <p:nvPr/>
        </p:nvSpPr>
        <p:spPr>
          <a:xfrm>
            <a:off x="707390" y="5593029"/>
            <a:ext cx="6313805" cy="369506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Migrating</a:t>
            </a:r>
            <a:r>
              <a:rPr dirty="0" sz="1300" spc="5" b="1">
                <a:latin typeface="Arial"/>
                <a:cs typeface="Arial"/>
              </a:rPr>
              <a:t> </a:t>
            </a:r>
            <a:r>
              <a:rPr dirty="0" sz="1300" b="1">
                <a:latin typeface="Arial"/>
                <a:cs typeface="Arial"/>
              </a:rPr>
              <a:t>from</a:t>
            </a:r>
            <a:r>
              <a:rPr dirty="0" sz="1300" spc="5" b="1">
                <a:latin typeface="Arial"/>
                <a:cs typeface="Arial"/>
              </a:rPr>
              <a:t> </a:t>
            </a:r>
            <a:r>
              <a:rPr dirty="0" sz="1300" b="1">
                <a:latin typeface="Courier New"/>
                <a:cs typeface="Courier New"/>
              </a:rPr>
              <a:t>LONG</a:t>
            </a:r>
            <a:r>
              <a:rPr dirty="0" sz="1300" spc="-415" b="1">
                <a:latin typeface="Courier New"/>
                <a:cs typeface="Courier New"/>
              </a:rPr>
              <a:t> </a:t>
            </a:r>
            <a:r>
              <a:rPr dirty="0" sz="1300" b="1">
                <a:latin typeface="Arial"/>
                <a:cs typeface="Arial"/>
              </a:rPr>
              <a:t>to</a:t>
            </a:r>
            <a:r>
              <a:rPr dirty="0" sz="1300" spc="10" b="1">
                <a:latin typeface="Arial"/>
                <a:cs typeface="Arial"/>
              </a:rPr>
              <a:t> </a:t>
            </a:r>
            <a:r>
              <a:rPr dirty="0" sz="1300" b="1">
                <a:latin typeface="Courier New"/>
                <a:cs typeface="Courier New"/>
              </a:rPr>
              <a:t>LOB</a:t>
            </a:r>
            <a:r>
              <a:rPr dirty="0" sz="1300" spc="-415" b="1">
                <a:latin typeface="Courier New"/>
                <a:cs typeface="Courier New"/>
              </a:rPr>
              <a:t> </a:t>
            </a:r>
            <a:r>
              <a:rPr dirty="0" sz="1300" b="1">
                <a:latin typeface="Arial"/>
                <a:cs typeface="Arial"/>
              </a:rPr>
              <a:t>(continued)</a:t>
            </a:r>
            <a:endParaRPr sz="1300">
              <a:latin typeface="Arial"/>
              <a:cs typeface="Arial"/>
            </a:endParaRPr>
          </a:p>
          <a:p>
            <a:pPr marL="136525">
              <a:lnSpc>
                <a:spcPct val="100000"/>
              </a:lnSpc>
              <a:spcBef>
                <a:spcPts val="400"/>
              </a:spcBef>
            </a:pPr>
            <a:r>
              <a:rPr dirty="0" sz="1300">
                <a:latin typeface="Times New Roman"/>
                <a:cs typeface="Times New Roman"/>
              </a:rPr>
              <a:t>With</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new</a:t>
            </a:r>
            <a:r>
              <a:rPr dirty="0" sz="1300" spc="10">
                <a:latin typeface="Times New Roman"/>
                <a:cs typeface="Times New Roman"/>
              </a:rPr>
              <a:t> </a:t>
            </a:r>
            <a:r>
              <a:rPr dirty="0" sz="1300">
                <a:latin typeface="Courier New"/>
                <a:cs typeface="Courier New"/>
              </a:rPr>
              <a:t>LONG</a:t>
            </a:r>
            <a:r>
              <a:rPr dirty="0" sz="1300">
                <a:latin typeface="Times New Roman"/>
                <a:cs typeface="Times New Roman"/>
              </a:rPr>
              <a:t>-to-</a:t>
            </a:r>
            <a:r>
              <a:rPr dirty="0" sz="1300">
                <a:latin typeface="Courier New"/>
                <a:cs typeface="Courier New"/>
              </a:rPr>
              <a:t>LOB</a:t>
            </a:r>
            <a:r>
              <a:rPr dirty="0" sz="1300" spc="-445">
                <a:latin typeface="Courier New"/>
                <a:cs typeface="Courier New"/>
              </a:rPr>
              <a:t> </a:t>
            </a:r>
            <a:r>
              <a:rPr dirty="0" sz="1300">
                <a:latin typeface="Times New Roman"/>
                <a:cs typeface="Times New Roman"/>
              </a:rPr>
              <a:t>API</a:t>
            </a:r>
            <a:r>
              <a:rPr dirty="0" sz="1300" spc="15">
                <a:latin typeface="Times New Roman"/>
                <a:cs typeface="Times New Roman"/>
              </a:rPr>
              <a:t> </a:t>
            </a:r>
            <a:r>
              <a:rPr dirty="0" sz="1300">
                <a:latin typeface="Times New Roman"/>
                <a:cs typeface="Times New Roman"/>
              </a:rPr>
              <a:t>introduced</a:t>
            </a:r>
            <a:r>
              <a:rPr dirty="0" sz="1300" spc="10">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Oracle</a:t>
            </a:r>
            <a:r>
              <a:rPr dirty="0" sz="1300" spc="10">
                <a:latin typeface="Times New Roman"/>
                <a:cs typeface="Times New Roman"/>
              </a:rPr>
              <a:t> </a:t>
            </a:r>
            <a:r>
              <a:rPr dirty="0" sz="1300">
                <a:latin typeface="Times New Roman"/>
                <a:cs typeface="Times New Roman"/>
              </a:rPr>
              <a:t>Database</a:t>
            </a:r>
            <a:r>
              <a:rPr dirty="0" sz="1300" spc="15">
                <a:latin typeface="Times New Roman"/>
                <a:cs typeface="Times New Roman"/>
              </a:rPr>
              <a:t> </a:t>
            </a:r>
            <a:r>
              <a:rPr dirty="0" sz="1300">
                <a:latin typeface="Times New Roman"/>
                <a:cs typeface="Times New Roman"/>
              </a:rPr>
              <a:t>10</a:t>
            </a:r>
            <a:r>
              <a:rPr dirty="0" sz="1300" i="1">
                <a:latin typeface="Times New Roman"/>
                <a:cs typeface="Times New Roman"/>
              </a:rPr>
              <a:t>g</a:t>
            </a:r>
            <a:r>
              <a:rPr dirty="0" sz="1300">
                <a:latin typeface="Times New Roman"/>
                <a:cs typeface="Times New Roman"/>
              </a:rPr>
              <a:t>,</a:t>
            </a:r>
            <a:r>
              <a:rPr dirty="0" sz="1300" spc="10">
                <a:latin typeface="Times New Roman"/>
                <a:cs typeface="Times New Roman"/>
              </a:rPr>
              <a:t> </a:t>
            </a:r>
            <a:r>
              <a:rPr dirty="0" sz="1300">
                <a:latin typeface="Times New Roman"/>
                <a:cs typeface="Times New Roman"/>
              </a:rPr>
              <a:t>data</a:t>
            </a:r>
            <a:r>
              <a:rPr dirty="0" sz="1300" spc="15">
                <a:latin typeface="Times New Roman"/>
                <a:cs typeface="Times New Roman"/>
              </a:rPr>
              <a:t> </a:t>
            </a:r>
            <a:r>
              <a:rPr dirty="0" sz="1300">
                <a:latin typeface="Times New Roman"/>
                <a:cs typeface="Times New Roman"/>
              </a:rPr>
              <a:t>from </a:t>
            </a:r>
            <a:r>
              <a:rPr dirty="0" sz="1300">
                <a:latin typeface="Courier New"/>
                <a:cs typeface="Courier New"/>
              </a:rPr>
              <a:t>CLOB</a:t>
            </a:r>
            <a:r>
              <a:rPr dirty="0" sz="1300" spc="-440">
                <a:latin typeface="Courier New"/>
                <a:cs typeface="Courier New"/>
              </a:rPr>
              <a:t> </a:t>
            </a:r>
            <a:r>
              <a:rPr dirty="0" sz="1300">
                <a:latin typeface="Times New Roman"/>
                <a:cs typeface="Times New Roman"/>
              </a:rPr>
              <a:t>and</a:t>
            </a:r>
            <a:endParaRPr sz="1300">
              <a:latin typeface="Times New Roman"/>
              <a:cs typeface="Times New Roman"/>
            </a:endParaRPr>
          </a:p>
          <a:p>
            <a:pPr marL="136525">
              <a:lnSpc>
                <a:spcPct val="100000"/>
              </a:lnSpc>
              <a:spcBef>
                <a:spcPts val="5"/>
              </a:spcBef>
            </a:pPr>
            <a:r>
              <a:rPr dirty="0" sz="1300">
                <a:latin typeface="Courier New"/>
                <a:cs typeface="Courier New"/>
              </a:rPr>
              <a:t>BLOB</a:t>
            </a:r>
            <a:r>
              <a:rPr dirty="0" sz="1300" spc="-430">
                <a:latin typeface="Courier New"/>
                <a:cs typeface="Courier New"/>
              </a:rPr>
              <a:t> </a:t>
            </a:r>
            <a:r>
              <a:rPr dirty="0" sz="1300">
                <a:latin typeface="Times New Roman"/>
                <a:cs typeface="Times New Roman"/>
              </a:rPr>
              <a:t>columns can be referenced by regular </a:t>
            </a:r>
            <a:r>
              <a:rPr dirty="0" sz="1300" spc="5">
                <a:latin typeface="Times New Roman"/>
                <a:cs typeface="Times New Roman"/>
              </a:rPr>
              <a:t>SQL </a:t>
            </a:r>
            <a:r>
              <a:rPr dirty="0" sz="1300">
                <a:latin typeface="Times New Roman"/>
                <a:cs typeface="Times New Roman"/>
              </a:rPr>
              <a:t>and PL/SQL statements.</a:t>
            </a:r>
            <a:endParaRPr sz="1300">
              <a:latin typeface="Times New Roman"/>
              <a:cs typeface="Times New Roman"/>
            </a:endParaRPr>
          </a:p>
          <a:p>
            <a:pPr marL="136525" marR="57785">
              <a:lnSpc>
                <a:spcPct val="103099"/>
              </a:lnSpc>
              <a:spcBef>
                <a:spcPts val="350"/>
              </a:spcBef>
            </a:pPr>
            <a:r>
              <a:rPr dirty="0" sz="1300" b="1">
                <a:latin typeface="Times New Roman"/>
                <a:cs typeface="Times New Roman"/>
              </a:rPr>
              <a:t>Implicit </a:t>
            </a:r>
            <a:r>
              <a:rPr dirty="0" sz="1300" spc="-5" b="1">
                <a:latin typeface="Times New Roman"/>
                <a:cs typeface="Times New Roman"/>
              </a:rPr>
              <a:t>assignment </a:t>
            </a:r>
            <a:r>
              <a:rPr dirty="0" sz="1300" b="1">
                <a:latin typeface="Times New Roman"/>
                <a:cs typeface="Times New Roman"/>
              </a:rPr>
              <a:t>and </a:t>
            </a:r>
            <a:r>
              <a:rPr dirty="0" sz="1300" spc="-5" b="1">
                <a:latin typeface="Times New Roman"/>
                <a:cs typeface="Times New Roman"/>
              </a:rPr>
              <a:t>parameter passing: </a:t>
            </a:r>
            <a:r>
              <a:rPr dirty="0" sz="1300">
                <a:latin typeface="Times New Roman"/>
                <a:cs typeface="Times New Roman"/>
              </a:rPr>
              <a:t>The </a:t>
            </a:r>
            <a:r>
              <a:rPr dirty="0" sz="1300">
                <a:latin typeface="Courier New"/>
                <a:cs typeface="Courier New"/>
              </a:rPr>
              <a:t>LONG</a:t>
            </a:r>
            <a:r>
              <a:rPr dirty="0" sz="1300">
                <a:latin typeface="Times New Roman"/>
                <a:cs typeface="Times New Roman"/>
              </a:rPr>
              <a:t>-to-</a:t>
            </a:r>
            <a:r>
              <a:rPr dirty="0" sz="1300">
                <a:latin typeface="Courier New"/>
                <a:cs typeface="Courier New"/>
              </a:rPr>
              <a:t>LOB </a:t>
            </a:r>
            <a:r>
              <a:rPr dirty="0" sz="1300">
                <a:latin typeface="Times New Roman"/>
                <a:cs typeface="Times New Roman"/>
              </a:rPr>
              <a:t>migration </a:t>
            </a:r>
            <a:r>
              <a:rPr dirty="0" sz="1300" spc="-5">
                <a:latin typeface="Times New Roman"/>
                <a:cs typeface="Times New Roman"/>
              </a:rPr>
              <a:t>API supports  </a:t>
            </a:r>
            <a:r>
              <a:rPr dirty="0" sz="1300">
                <a:latin typeface="Times New Roman"/>
                <a:cs typeface="Times New Roman"/>
              </a:rPr>
              <a:t>assigning</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CLOB</a:t>
            </a:r>
            <a:r>
              <a:rPr dirty="0" sz="1300" spc="-445">
                <a:latin typeface="Courier New"/>
                <a:cs typeface="Courier New"/>
              </a:rPr>
              <a:t> </a:t>
            </a:r>
            <a:r>
              <a:rPr dirty="0" sz="1300">
                <a:latin typeface="Times New Roman"/>
                <a:cs typeface="Times New Roman"/>
              </a:rPr>
              <a:t>(</a:t>
            </a:r>
            <a:r>
              <a:rPr dirty="0" sz="1300">
                <a:latin typeface="Courier New"/>
                <a:cs typeface="Courier New"/>
              </a:rPr>
              <a:t>BLOB</a:t>
            </a:r>
            <a:r>
              <a:rPr dirty="0" sz="1300">
                <a:latin typeface="Times New Roman"/>
                <a:cs typeface="Times New Roman"/>
              </a:rPr>
              <a:t>)</a:t>
            </a:r>
            <a:r>
              <a:rPr dirty="0" sz="1300" spc="15">
                <a:latin typeface="Times New Roman"/>
                <a:cs typeface="Times New Roman"/>
              </a:rPr>
              <a:t> </a:t>
            </a:r>
            <a:r>
              <a:rPr dirty="0" sz="1300">
                <a:latin typeface="Times New Roman"/>
                <a:cs typeface="Times New Roman"/>
              </a:rPr>
              <a:t>variable</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LONG</a:t>
            </a:r>
            <a:r>
              <a:rPr dirty="0" sz="1300" spc="-445">
                <a:latin typeface="Courier New"/>
                <a:cs typeface="Courier New"/>
              </a:rPr>
              <a:t> </a:t>
            </a:r>
            <a:r>
              <a:rPr dirty="0" sz="1300">
                <a:latin typeface="Times New Roman"/>
                <a:cs typeface="Times New Roman"/>
              </a:rPr>
              <a:t>(</a:t>
            </a:r>
            <a:r>
              <a:rPr dirty="0" sz="1300">
                <a:latin typeface="Courier New"/>
                <a:cs typeface="Courier New"/>
              </a:rPr>
              <a:t>LONG</a:t>
            </a:r>
            <a:r>
              <a:rPr dirty="0" sz="1300" spc="-440">
                <a:latin typeface="Courier New"/>
                <a:cs typeface="Courier New"/>
              </a:rPr>
              <a:t> </a:t>
            </a:r>
            <a:r>
              <a:rPr dirty="0" sz="1300">
                <a:latin typeface="Courier New"/>
                <a:cs typeface="Courier New"/>
              </a:rPr>
              <a:t>RAW</a:t>
            </a:r>
            <a:r>
              <a:rPr dirty="0" sz="1300">
                <a:latin typeface="Times New Roman"/>
                <a:cs typeface="Times New Roman"/>
              </a:rPr>
              <a:t>)</a:t>
            </a:r>
            <a:r>
              <a:rPr dirty="0" sz="1300" spc="15">
                <a:latin typeface="Times New Roman"/>
                <a:cs typeface="Times New Roman"/>
              </a:rPr>
              <a:t> </a:t>
            </a:r>
            <a:r>
              <a:rPr dirty="0" sz="1300">
                <a:latin typeface="Times New Roman"/>
                <a:cs typeface="Times New Roman"/>
              </a:rPr>
              <a:t>or</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spc="5">
                <a:latin typeface="Courier New"/>
                <a:cs typeface="Courier New"/>
              </a:rPr>
              <a:t>VARCHAR2</a:t>
            </a:r>
            <a:r>
              <a:rPr dirty="0" sz="1300" spc="5">
                <a:latin typeface="Times New Roman"/>
                <a:cs typeface="Times New Roman"/>
              </a:rPr>
              <a:t>(</a:t>
            </a:r>
            <a:r>
              <a:rPr dirty="0" sz="1300" spc="5">
                <a:latin typeface="Courier New"/>
                <a:cs typeface="Courier New"/>
              </a:rPr>
              <a:t>RAW</a:t>
            </a:r>
            <a:r>
              <a:rPr dirty="0" sz="1300" spc="5">
                <a:latin typeface="Times New Roman"/>
                <a:cs typeface="Times New Roman"/>
              </a:rPr>
              <a:t>)</a:t>
            </a:r>
            <a:r>
              <a:rPr dirty="0" sz="1300" spc="10">
                <a:latin typeface="Times New Roman"/>
                <a:cs typeface="Times New Roman"/>
              </a:rPr>
              <a:t> </a:t>
            </a:r>
            <a:r>
              <a:rPr dirty="0" sz="1300">
                <a:latin typeface="Times New Roman"/>
                <a:cs typeface="Times New Roman"/>
              </a:rPr>
              <a:t>variable,  and vice</a:t>
            </a:r>
            <a:r>
              <a:rPr dirty="0" sz="1300" spc="5">
                <a:latin typeface="Times New Roman"/>
                <a:cs typeface="Times New Roman"/>
              </a:rPr>
              <a:t> </a:t>
            </a:r>
            <a:r>
              <a:rPr dirty="0" sz="1300">
                <a:latin typeface="Times New Roman"/>
                <a:cs typeface="Times New Roman"/>
              </a:rPr>
              <a:t>versa.</a:t>
            </a:r>
            <a:endParaRPr sz="1300">
              <a:latin typeface="Times New Roman"/>
              <a:cs typeface="Times New Roman"/>
            </a:endParaRPr>
          </a:p>
          <a:p>
            <a:pPr marL="136525" marR="98425">
              <a:lnSpc>
                <a:spcPct val="97500"/>
              </a:lnSpc>
              <a:spcBef>
                <a:spcPts val="440"/>
              </a:spcBef>
            </a:pPr>
            <a:r>
              <a:rPr dirty="0" sz="1300" b="1">
                <a:latin typeface="Times New Roman"/>
                <a:cs typeface="Times New Roman"/>
              </a:rPr>
              <a:t>Explicit conversion functions: </a:t>
            </a:r>
            <a:r>
              <a:rPr dirty="0" sz="1300">
                <a:latin typeface="Times New Roman"/>
                <a:cs typeface="Times New Roman"/>
              </a:rPr>
              <a:t>In PL/SQL, the following two new explicit conversion  functions have been added in Oracle Database 10</a:t>
            </a:r>
            <a:r>
              <a:rPr dirty="0" sz="1300" i="1">
                <a:latin typeface="Times New Roman"/>
                <a:cs typeface="Times New Roman"/>
              </a:rPr>
              <a:t>g </a:t>
            </a:r>
            <a:r>
              <a:rPr dirty="0" sz="1300">
                <a:latin typeface="Times New Roman"/>
                <a:cs typeface="Times New Roman"/>
              </a:rPr>
              <a:t>to convert other data types to </a:t>
            </a:r>
            <a:r>
              <a:rPr dirty="0" sz="1300">
                <a:latin typeface="Courier New"/>
                <a:cs typeface="Courier New"/>
              </a:rPr>
              <a:t>CLOB</a:t>
            </a:r>
            <a:r>
              <a:rPr dirty="0" sz="1300" spc="-285">
                <a:latin typeface="Courier New"/>
                <a:cs typeface="Courier New"/>
              </a:rPr>
              <a:t> </a:t>
            </a:r>
            <a:r>
              <a:rPr dirty="0" sz="1300">
                <a:latin typeface="Times New Roman"/>
                <a:cs typeface="Times New Roman"/>
              </a:rPr>
              <a:t>and  </a:t>
            </a:r>
            <a:r>
              <a:rPr dirty="0" sz="1300">
                <a:latin typeface="Courier New"/>
                <a:cs typeface="Courier New"/>
              </a:rPr>
              <a:t>BLOB</a:t>
            </a:r>
            <a:r>
              <a:rPr dirty="0" sz="1300" spc="-450">
                <a:latin typeface="Courier New"/>
                <a:cs typeface="Courier New"/>
              </a:rPr>
              <a:t> </a:t>
            </a:r>
            <a:r>
              <a:rPr dirty="0" sz="1300">
                <a:latin typeface="Times New Roman"/>
                <a:cs typeface="Times New Roman"/>
              </a:rPr>
              <a:t>as</a:t>
            </a:r>
            <a:r>
              <a:rPr dirty="0" sz="1300" spc="5">
                <a:latin typeface="Times New Roman"/>
                <a:cs typeface="Times New Roman"/>
              </a:rPr>
              <a:t> </a:t>
            </a:r>
            <a:r>
              <a:rPr dirty="0" sz="1300">
                <a:latin typeface="Times New Roman"/>
                <a:cs typeface="Times New Roman"/>
              </a:rPr>
              <a:t>part</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LONG</a:t>
            </a:r>
            <a:r>
              <a:rPr dirty="0" sz="1300">
                <a:latin typeface="Times New Roman"/>
                <a:cs typeface="Times New Roman"/>
              </a:rPr>
              <a:t>-to-</a:t>
            </a:r>
            <a:r>
              <a:rPr dirty="0" sz="1300">
                <a:latin typeface="Courier New"/>
                <a:cs typeface="Courier New"/>
              </a:rPr>
              <a:t>LOB</a:t>
            </a:r>
            <a:r>
              <a:rPr dirty="0" sz="1300" spc="-445">
                <a:latin typeface="Courier New"/>
                <a:cs typeface="Courier New"/>
              </a:rPr>
              <a:t> </a:t>
            </a:r>
            <a:r>
              <a:rPr dirty="0" sz="1300">
                <a:latin typeface="Times New Roman"/>
                <a:cs typeface="Times New Roman"/>
              </a:rPr>
              <a:t>migration:</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TO_CLOB()</a:t>
            </a:r>
            <a:r>
              <a:rPr dirty="0" sz="1300">
                <a:latin typeface="Times New Roman"/>
                <a:cs typeface="Times New Roman"/>
              </a:rPr>
              <a:t>converts </a:t>
            </a:r>
            <a:r>
              <a:rPr dirty="0" sz="1300">
                <a:latin typeface="Courier New"/>
                <a:cs typeface="Courier New"/>
              </a:rPr>
              <a:t>LONG</a:t>
            </a:r>
            <a:r>
              <a:rPr dirty="0" sz="1300">
                <a:latin typeface="Times New Roman"/>
                <a:cs typeface="Times New Roman"/>
              </a:rPr>
              <a:t>, </a:t>
            </a:r>
            <a:r>
              <a:rPr dirty="0" sz="1300">
                <a:latin typeface="Courier New"/>
                <a:cs typeface="Courier New"/>
              </a:rPr>
              <a:t>VARCHAR2</a:t>
            </a:r>
            <a:r>
              <a:rPr dirty="0" sz="1300">
                <a:latin typeface="Times New Roman"/>
                <a:cs typeface="Times New Roman"/>
              </a:rPr>
              <a:t>, and </a:t>
            </a:r>
            <a:r>
              <a:rPr dirty="0" sz="1300">
                <a:latin typeface="Courier New"/>
                <a:cs typeface="Courier New"/>
              </a:rPr>
              <a:t>CHAR</a:t>
            </a:r>
            <a:r>
              <a:rPr dirty="0" sz="1300" spc="-420">
                <a:latin typeface="Courier New"/>
                <a:cs typeface="Courier New"/>
              </a:rPr>
              <a:t> </a:t>
            </a:r>
            <a:r>
              <a:rPr dirty="0" sz="1300">
                <a:latin typeface="Times New Roman"/>
                <a:cs typeface="Times New Roman"/>
              </a:rPr>
              <a:t>to </a:t>
            </a:r>
            <a:r>
              <a:rPr dirty="0" sz="1300">
                <a:latin typeface="Courier New"/>
                <a:cs typeface="Courier New"/>
              </a:rPr>
              <a:t>CLOB</a:t>
            </a:r>
            <a:endParaRPr sz="1300">
              <a:latin typeface="Courier New"/>
              <a:cs typeface="Courier New"/>
            </a:endParaRPr>
          </a:p>
          <a:p>
            <a:pPr marL="509905" indent="-248920">
              <a:lnSpc>
                <a:spcPct val="100000"/>
              </a:lnSpc>
              <a:spcBef>
                <a:spcPts val="10"/>
              </a:spcBef>
              <a:buSzPct val="65384"/>
              <a:buChar char="•"/>
              <a:tabLst>
                <a:tab pos="509905" algn="l"/>
                <a:tab pos="510540" algn="l"/>
              </a:tabLst>
            </a:pPr>
            <a:r>
              <a:rPr dirty="0" sz="1300">
                <a:latin typeface="Courier New"/>
                <a:cs typeface="Courier New"/>
              </a:rPr>
              <a:t>TO_BLOB()</a:t>
            </a:r>
            <a:r>
              <a:rPr dirty="0" sz="1300">
                <a:latin typeface="Times New Roman"/>
                <a:cs typeface="Times New Roman"/>
              </a:rPr>
              <a:t>converts</a:t>
            </a:r>
            <a:r>
              <a:rPr dirty="0" sz="1300" spc="10">
                <a:latin typeface="Times New Roman"/>
                <a:cs typeface="Times New Roman"/>
              </a:rPr>
              <a:t> </a:t>
            </a:r>
            <a:r>
              <a:rPr dirty="0" sz="1300">
                <a:latin typeface="Courier New"/>
                <a:cs typeface="Courier New"/>
              </a:rPr>
              <a:t>LONG</a:t>
            </a:r>
            <a:r>
              <a:rPr dirty="0" sz="1300" spc="-440">
                <a:latin typeface="Courier New"/>
                <a:cs typeface="Courier New"/>
              </a:rPr>
              <a:t> </a:t>
            </a:r>
            <a:r>
              <a:rPr dirty="0" sz="1300">
                <a:latin typeface="Courier New"/>
                <a:cs typeface="Courier New"/>
              </a:rPr>
              <a:t>RAW</a:t>
            </a:r>
            <a:r>
              <a:rPr dirty="0" sz="1300" spc="-440">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RAW</a:t>
            </a:r>
            <a:r>
              <a:rPr dirty="0" sz="1300" spc="-440">
                <a:latin typeface="Courier New"/>
                <a:cs typeface="Courier New"/>
              </a:rPr>
              <a:t> </a:t>
            </a:r>
            <a:r>
              <a:rPr dirty="0" sz="1300">
                <a:latin typeface="Times New Roman"/>
                <a:cs typeface="Times New Roman"/>
              </a:rPr>
              <a:t>to</a:t>
            </a:r>
            <a:r>
              <a:rPr dirty="0" sz="1300" spc="15">
                <a:latin typeface="Times New Roman"/>
                <a:cs typeface="Times New Roman"/>
              </a:rPr>
              <a:t> </a:t>
            </a:r>
            <a:r>
              <a:rPr dirty="0" sz="1300">
                <a:latin typeface="Courier New"/>
                <a:cs typeface="Courier New"/>
              </a:rPr>
              <a:t>BLOB</a:t>
            </a:r>
            <a:endParaRPr sz="1300">
              <a:latin typeface="Courier New"/>
              <a:cs typeface="Courier New"/>
            </a:endParaRPr>
          </a:p>
          <a:p>
            <a:pPr marL="136525">
              <a:lnSpc>
                <a:spcPct val="100000"/>
              </a:lnSpc>
              <a:spcBef>
                <a:spcPts val="345"/>
              </a:spcBef>
            </a:pPr>
            <a:r>
              <a:rPr dirty="0" sz="1300" b="1">
                <a:latin typeface="Times New Roman"/>
                <a:cs typeface="Times New Roman"/>
              </a:rPr>
              <a:t>Note:</a:t>
            </a:r>
            <a:r>
              <a:rPr dirty="0" sz="1300" spc="5" b="1">
                <a:latin typeface="Times New Roman"/>
                <a:cs typeface="Times New Roman"/>
              </a:rPr>
              <a:t> </a:t>
            </a:r>
            <a:r>
              <a:rPr dirty="0" sz="1300">
                <a:latin typeface="Courier New"/>
                <a:cs typeface="Courier New"/>
              </a:rPr>
              <a:t>TO_CHAR()</a:t>
            </a:r>
            <a:r>
              <a:rPr dirty="0" sz="1300">
                <a:latin typeface="Times New Roman"/>
                <a:cs typeface="Times New Roman"/>
              </a:rPr>
              <a:t>is</a:t>
            </a:r>
            <a:r>
              <a:rPr dirty="0" sz="1300" spc="15">
                <a:latin typeface="Times New Roman"/>
                <a:cs typeface="Times New Roman"/>
              </a:rPr>
              <a:t> </a:t>
            </a:r>
            <a:r>
              <a:rPr dirty="0" sz="1300">
                <a:latin typeface="Times New Roman"/>
                <a:cs typeface="Times New Roman"/>
              </a:rPr>
              <a:t>enabled</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convert</a:t>
            </a:r>
            <a:r>
              <a:rPr dirty="0" sz="1300" spc="10">
                <a:latin typeface="Times New Roman"/>
                <a:cs typeface="Times New Roman"/>
              </a:rPr>
              <a:t> </a:t>
            </a:r>
            <a:r>
              <a:rPr dirty="0" sz="1300">
                <a:latin typeface="Times New Roman"/>
                <a:cs typeface="Times New Roman"/>
              </a:rPr>
              <a:t>a </a:t>
            </a:r>
            <a:r>
              <a:rPr dirty="0" sz="1300">
                <a:latin typeface="Courier New"/>
                <a:cs typeface="Courier New"/>
              </a:rPr>
              <a:t>CLOB</a:t>
            </a:r>
            <a:r>
              <a:rPr dirty="0" sz="1300" spc="-440">
                <a:latin typeface="Courier New"/>
                <a:cs typeface="Courier New"/>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CHAR</a:t>
            </a:r>
            <a:r>
              <a:rPr dirty="0" sz="1300" spc="-440">
                <a:latin typeface="Courier New"/>
                <a:cs typeface="Courier New"/>
              </a:rPr>
              <a:t> </a:t>
            </a:r>
            <a:r>
              <a:rPr dirty="0" sz="1300">
                <a:latin typeface="Times New Roman"/>
                <a:cs typeface="Times New Roman"/>
              </a:rPr>
              <a:t>type.</a:t>
            </a:r>
            <a:endParaRPr sz="1300">
              <a:latin typeface="Times New Roman"/>
              <a:cs typeface="Times New Roman"/>
            </a:endParaRPr>
          </a:p>
          <a:p>
            <a:pPr marL="136525" marR="5080">
              <a:lnSpc>
                <a:spcPct val="100000"/>
              </a:lnSpc>
              <a:spcBef>
                <a:spcPts val="365"/>
              </a:spcBef>
            </a:pPr>
            <a:r>
              <a:rPr dirty="0" sz="1300" spc="-5" b="1">
                <a:latin typeface="Times New Roman"/>
                <a:cs typeface="Times New Roman"/>
              </a:rPr>
              <a:t>Function </a:t>
            </a:r>
            <a:r>
              <a:rPr dirty="0" sz="1300" b="1">
                <a:latin typeface="Times New Roman"/>
                <a:cs typeface="Times New Roman"/>
              </a:rPr>
              <a:t>and </a:t>
            </a:r>
            <a:r>
              <a:rPr dirty="0" sz="1300" spc="-5" b="1">
                <a:latin typeface="Times New Roman"/>
                <a:cs typeface="Times New Roman"/>
              </a:rPr>
              <a:t>procedure </a:t>
            </a:r>
            <a:r>
              <a:rPr dirty="0" sz="1300" b="1">
                <a:latin typeface="Times New Roman"/>
                <a:cs typeface="Times New Roman"/>
              </a:rPr>
              <a:t>parameter passing: </a:t>
            </a:r>
            <a:r>
              <a:rPr dirty="0" sz="1300">
                <a:latin typeface="Times New Roman"/>
                <a:cs typeface="Times New Roman"/>
              </a:rPr>
              <a:t>This enables the use of </a:t>
            </a:r>
            <a:r>
              <a:rPr dirty="0" sz="1300">
                <a:latin typeface="Courier New"/>
                <a:cs typeface="Courier New"/>
              </a:rPr>
              <a:t>CLOB</a:t>
            </a:r>
            <a:r>
              <a:rPr dirty="0" sz="1300">
                <a:latin typeface="Times New Roman"/>
                <a:cs typeface="Times New Roman"/>
              </a:rPr>
              <a:t>s and </a:t>
            </a:r>
            <a:r>
              <a:rPr dirty="0" sz="1300">
                <a:latin typeface="Courier New"/>
                <a:cs typeface="Courier New"/>
              </a:rPr>
              <a:t>BLOB</a:t>
            </a:r>
            <a:r>
              <a:rPr dirty="0" sz="1300">
                <a:latin typeface="Times New Roman"/>
                <a:cs typeface="Times New Roman"/>
              </a:rPr>
              <a:t>s as  actual parameters where </a:t>
            </a:r>
            <a:r>
              <a:rPr dirty="0" sz="1300">
                <a:latin typeface="Courier New"/>
                <a:cs typeface="Courier New"/>
              </a:rPr>
              <a:t>VARCHAR2</a:t>
            </a:r>
            <a:r>
              <a:rPr dirty="0" sz="1300">
                <a:latin typeface="Times New Roman"/>
                <a:cs typeface="Times New Roman"/>
              </a:rPr>
              <a:t>, </a:t>
            </a:r>
            <a:r>
              <a:rPr dirty="0" sz="1300">
                <a:latin typeface="Courier New"/>
                <a:cs typeface="Courier New"/>
              </a:rPr>
              <a:t>LONG</a:t>
            </a:r>
            <a:r>
              <a:rPr dirty="0" sz="1300">
                <a:latin typeface="Times New Roman"/>
                <a:cs typeface="Times New Roman"/>
              </a:rPr>
              <a:t>, </a:t>
            </a:r>
            <a:r>
              <a:rPr dirty="0" sz="1300">
                <a:latin typeface="Courier New"/>
                <a:cs typeface="Courier New"/>
              </a:rPr>
              <a:t>RAW</a:t>
            </a:r>
            <a:r>
              <a:rPr dirty="0" sz="1300">
                <a:latin typeface="Times New Roman"/>
                <a:cs typeface="Times New Roman"/>
              </a:rPr>
              <a:t>, and </a:t>
            </a:r>
            <a:r>
              <a:rPr dirty="0" sz="1300">
                <a:latin typeface="Courier New"/>
                <a:cs typeface="Courier New"/>
              </a:rPr>
              <a:t>LONG RAW </a:t>
            </a:r>
            <a:r>
              <a:rPr dirty="0" sz="1300">
                <a:latin typeface="Times New Roman"/>
                <a:cs typeface="Times New Roman"/>
              </a:rPr>
              <a:t>are formal parameters,  and vice versa. In SQL and PL/SQL built-in functions and operators, a </a:t>
            </a:r>
            <a:r>
              <a:rPr dirty="0" sz="1300">
                <a:latin typeface="Courier New"/>
                <a:cs typeface="Courier New"/>
              </a:rPr>
              <a:t>CLOB </a:t>
            </a:r>
            <a:r>
              <a:rPr dirty="0" sz="1300" spc="5">
                <a:latin typeface="Times New Roman"/>
                <a:cs typeface="Times New Roman"/>
              </a:rPr>
              <a:t>can </a:t>
            </a:r>
            <a:r>
              <a:rPr dirty="0" sz="1300">
                <a:latin typeface="Times New Roman"/>
                <a:cs typeface="Times New Roman"/>
              </a:rPr>
              <a:t>be </a:t>
            </a:r>
            <a:r>
              <a:rPr dirty="0" sz="1300" spc="-5">
                <a:latin typeface="Times New Roman"/>
                <a:cs typeface="Times New Roman"/>
              </a:rPr>
              <a:t>passed  </a:t>
            </a:r>
            <a:r>
              <a:rPr dirty="0" sz="1300">
                <a:latin typeface="Times New Roman"/>
                <a:cs typeface="Times New Roman"/>
              </a:rPr>
              <a:t>to SQL and PL/SQL </a:t>
            </a:r>
            <a:r>
              <a:rPr dirty="0" sz="1300">
                <a:latin typeface="Courier New"/>
                <a:cs typeface="Courier New"/>
              </a:rPr>
              <a:t>VARCHAR2</a:t>
            </a:r>
            <a:r>
              <a:rPr dirty="0" sz="1300" spc="-295">
                <a:latin typeface="Courier New"/>
                <a:cs typeface="Courier New"/>
              </a:rPr>
              <a:t> </a:t>
            </a:r>
            <a:r>
              <a:rPr dirty="0" sz="1300">
                <a:latin typeface="Times New Roman"/>
                <a:cs typeface="Times New Roman"/>
              </a:rPr>
              <a:t>built-in functions, behaving exactly like a </a:t>
            </a:r>
            <a:r>
              <a:rPr dirty="0" sz="1300">
                <a:latin typeface="Courier New"/>
                <a:cs typeface="Courier New"/>
              </a:rPr>
              <a:t>VARCHAR2</a:t>
            </a:r>
            <a:r>
              <a:rPr dirty="0" sz="1300">
                <a:latin typeface="Times New Roman"/>
                <a:cs typeface="Times New Roman"/>
              </a:rPr>
              <a:t>. Or,  the</a:t>
            </a:r>
            <a:r>
              <a:rPr dirty="0" sz="1300" spc="10">
                <a:latin typeface="Times New Roman"/>
                <a:cs typeface="Times New Roman"/>
              </a:rPr>
              <a:t> </a:t>
            </a:r>
            <a:r>
              <a:rPr dirty="0" sz="1300" spc="5">
                <a:latin typeface="Courier New"/>
                <a:cs typeface="Courier New"/>
              </a:rPr>
              <a:t>VARCHAR2</a:t>
            </a:r>
            <a:r>
              <a:rPr dirty="0" sz="1300" spc="-450">
                <a:latin typeface="Courier New"/>
                <a:cs typeface="Courier New"/>
              </a:rPr>
              <a:t> </a:t>
            </a:r>
            <a:r>
              <a:rPr dirty="0" sz="1300">
                <a:latin typeface="Times New Roman"/>
                <a:cs typeface="Times New Roman"/>
              </a:rPr>
              <a:t>variable</a:t>
            </a:r>
            <a:r>
              <a:rPr dirty="0" sz="1300" spc="10">
                <a:latin typeface="Times New Roman"/>
                <a:cs typeface="Times New Roman"/>
              </a:rPr>
              <a:t> </a:t>
            </a:r>
            <a:r>
              <a:rPr dirty="0" sz="1300">
                <a:latin typeface="Times New Roman"/>
                <a:cs typeface="Times New Roman"/>
              </a:rPr>
              <a:t>can</a:t>
            </a:r>
            <a:r>
              <a:rPr dirty="0" sz="1300" spc="15">
                <a:latin typeface="Times New Roman"/>
                <a:cs typeface="Times New Roman"/>
              </a:rPr>
              <a:t> </a:t>
            </a:r>
            <a:r>
              <a:rPr dirty="0" sz="1300">
                <a:latin typeface="Times New Roman"/>
                <a:cs typeface="Times New Roman"/>
              </a:rPr>
              <a:t>be</a:t>
            </a:r>
            <a:r>
              <a:rPr dirty="0" sz="1300" spc="10">
                <a:latin typeface="Times New Roman"/>
                <a:cs typeface="Times New Roman"/>
              </a:rPr>
              <a:t> </a:t>
            </a:r>
            <a:r>
              <a:rPr dirty="0" sz="1300">
                <a:latin typeface="Times New Roman"/>
                <a:cs typeface="Times New Roman"/>
              </a:rPr>
              <a:t>passed</a:t>
            </a:r>
            <a:r>
              <a:rPr dirty="0" sz="1300" spc="10">
                <a:latin typeface="Times New Roman"/>
                <a:cs typeface="Times New Roman"/>
              </a:rPr>
              <a:t> </a:t>
            </a:r>
            <a:r>
              <a:rPr dirty="0" sz="1300">
                <a:latin typeface="Times New Roman"/>
                <a:cs typeface="Times New Roman"/>
              </a:rPr>
              <a:t>into </a:t>
            </a:r>
            <a:r>
              <a:rPr dirty="0" sz="1300" spc="5">
                <a:latin typeface="Courier New"/>
                <a:cs typeface="Courier New"/>
              </a:rPr>
              <a:t>DBMS_LOB</a:t>
            </a:r>
            <a:r>
              <a:rPr dirty="0" sz="1300" spc="-450">
                <a:latin typeface="Courier New"/>
                <a:cs typeface="Courier New"/>
              </a:rPr>
              <a:t> </a:t>
            </a:r>
            <a:r>
              <a:rPr dirty="0" sz="1300">
                <a:latin typeface="Times New Roman"/>
                <a:cs typeface="Times New Roman"/>
              </a:rPr>
              <a:t>APIs</a:t>
            </a:r>
            <a:r>
              <a:rPr dirty="0" sz="1300" spc="10">
                <a:latin typeface="Times New Roman"/>
                <a:cs typeface="Times New Roman"/>
              </a:rPr>
              <a:t> </a:t>
            </a:r>
            <a:r>
              <a:rPr dirty="0" sz="1300">
                <a:latin typeface="Times New Roman"/>
                <a:cs typeface="Times New Roman"/>
              </a:rPr>
              <a:t>acting</a:t>
            </a:r>
            <a:r>
              <a:rPr dirty="0" sz="1300" spc="15">
                <a:latin typeface="Times New Roman"/>
                <a:cs typeface="Times New Roman"/>
              </a:rPr>
              <a:t> </a:t>
            </a:r>
            <a:r>
              <a:rPr dirty="0" sz="1300">
                <a:latin typeface="Times New Roman"/>
                <a:cs typeface="Times New Roman"/>
              </a:rPr>
              <a:t>like</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locator.</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50">
                <a:latin typeface="Garuda"/>
                <a:cs typeface="Garuda"/>
              </a:rPr>
              <a:t> </a:t>
            </a:r>
            <a:r>
              <a:rPr dirty="0" sz="800" spc="-130">
                <a:latin typeface="Garuda"/>
                <a:cs typeface="Garuda"/>
              </a:rPr>
              <a:t>Con</a:t>
            </a:r>
            <a:r>
              <a:rPr dirty="0" baseline="-20833" sz="1800" spc="-195" b="1">
                <a:latin typeface="Arial"/>
                <a:cs typeface="Arial"/>
              </a:rPr>
              <a:t>9</a:t>
            </a:r>
            <a:r>
              <a:rPr dirty="0" sz="800" spc="-130">
                <a:latin typeface="Garuda"/>
                <a:cs typeface="Garuda"/>
              </a:rPr>
              <a:t>ta</a:t>
            </a:r>
            <a:r>
              <a:rPr dirty="0" baseline="-20833" sz="1800" spc="-195" b="1">
                <a:latin typeface="Arial"/>
                <a:cs typeface="Arial"/>
              </a:rPr>
              <a:t>-</a:t>
            </a:r>
            <a:r>
              <a:rPr dirty="0" sz="800" spc="-130">
                <a:latin typeface="Garuda"/>
                <a:cs typeface="Garuda"/>
              </a:rPr>
              <a:t>c</a:t>
            </a:r>
            <a:r>
              <a:rPr dirty="0" baseline="-20833" sz="1800" spc="-195" b="1">
                <a:latin typeface="Arial"/>
                <a:cs typeface="Arial"/>
              </a:rPr>
              <a:t>2</a:t>
            </a:r>
            <a:r>
              <a:rPr dirty="0" sz="800" spc="-130">
                <a:latin typeface="Garuda"/>
                <a:cs typeface="Garuda"/>
              </a:rPr>
              <a:t>t</a:t>
            </a:r>
            <a:r>
              <a:rPr dirty="0" baseline="-20833" sz="1800" spc="-195" b="1">
                <a:latin typeface="Arial"/>
                <a:cs typeface="Arial"/>
              </a:rPr>
              <a:t>9</a:t>
            </a:r>
            <a:endParaRPr baseline="-20833"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05100" y="855980"/>
            <a:ext cx="23342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DBMS_LOB</a:t>
            </a:r>
            <a:r>
              <a:rPr dirty="0" sz="2000" spc="-710" b="1">
                <a:latin typeface="Courier New"/>
                <a:cs typeface="Courier New"/>
              </a:rPr>
              <a:t> </a:t>
            </a:r>
            <a:r>
              <a:rPr dirty="0" sz="2000" b="1">
                <a:latin typeface="Arial"/>
                <a:cs typeface="Arial"/>
              </a:rPr>
              <a:t>Package</a:t>
            </a:r>
            <a:endParaRPr sz="2000">
              <a:latin typeface="Arial"/>
              <a:cs typeface="Arial"/>
            </a:endParaRPr>
          </a:p>
        </p:txBody>
      </p:sp>
      <p:sp>
        <p:nvSpPr>
          <p:cNvPr id="7" name="object 7"/>
          <p:cNvSpPr txBox="1"/>
          <p:nvPr/>
        </p:nvSpPr>
        <p:spPr>
          <a:xfrm>
            <a:off x="1322432" y="1778762"/>
            <a:ext cx="5021580" cy="2084705"/>
          </a:xfrm>
          <a:prstGeom prst="rect">
            <a:avLst/>
          </a:prstGeom>
        </p:spPr>
        <p:txBody>
          <a:bodyPr wrap="square" lIns="0" tIns="12065" rIns="0" bIns="0" rtlCol="0" vert="horz">
            <a:spAutoFit/>
          </a:bodyPr>
          <a:lstStyle/>
          <a:p>
            <a:pPr marL="326390" marR="153035" indent="-327025">
              <a:lnSpc>
                <a:spcPct val="101299"/>
              </a:lnSpc>
              <a:spcBef>
                <a:spcPts val="95"/>
              </a:spcBef>
              <a:buClr>
                <a:srgbClr val="FF0000"/>
              </a:buClr>
              <a:buFont typeface="Arial"/>
              <a:buChar char="•"/>
              <a:tabLst>
                <a:tab pos="327025" algn="l"/>
                <a:tab pos="327660" algn="l"/>
              </a:tabLst>
            </a:pPr>
            <a:r>
              <a:rPr dirty="0" sz="1550" spc="10" b="1">
                <a:latin typeface="Arial"/>
                <a:cs typeface="Arial"/>
              </a:rPr>
              <a:t>Working with </a:t>
            </a:r>
            <a:r>
              <a:rPr dirty="0" sz="1550" spc="10" b="1">
                <a:latin typeface="Courier New"/>
                <a:cs typeface="Courier New"/>
              </a:rPr>
              <a:t>LOB</a:t>
            </a:r>
            <a:r>
              <a:rPr dirty="0" sz="1550" spc="10" b="1">
                <a:latin typeface="Arial"/>
                <a:cs typeface="Arial"/>
              </a:rPr>
              <a:t>s often requires the use of the  Oracle-supplied </a:t>
            </a:r>
            <a:r>
              <a:rPr dirty="0" sz="1550" spc="10" b="1">
                <a:latin typeface="Courier New"/>
                <a:cs typeface="Courier New"/>
              </a:rPr>
              <a:t>DBMS_LOB</a:t>
            </a:r>
            <a:r>
              <a:rPr dirty="0" sz="1550" spc="-500" b="1">
                <a:latin typeface="Courier New"/>
                <a:cs typeface="Courier New"/>
              </a:rPr>
              <a:t> </a:t>
            </a:r>
            <a:r>
              <a:rPr dirty="0" sz="1550" spc="10" b="1">
                <a:latin typeface="Arial"/>
                <a:cs typeface="Arial"/>
              </a:rPr>
              <a:t>package.</a:t>
            </a:r>
            <a:endParaRPr sz="1550">
              <a:latin typeface="Arial"/>
              <a:cs typeface="Arial"/>
            </a:endParaRPr>
          </a:p>
          <a:p>
            <a:pPr marL="326390" marR="608965" indent="-327025">
              <a:lnSpc>
                <a:spcPct val="101299"/>
              </a:lnSpc>
              <a:spcBef>
                <a:spcPts val="380"/>
              </a:spcBef>
              <a:buClr>
                <a:srgbClr val="FF0000"/>
              </a:buClr>
              <a:buFont typeface="Arial"/>
              <a:buChar char="•"/>
              <a:tabLst>
                <a:tab pos="326390" algn="l"/>
                <a:tab pos="327025" algn="l"/>
              </a:tabLst>
            </a:pPr>
            <a:r>
              <a:rPr dirty="0" sz="1550" spc="10" b="1">
                <a:latin typeface="Courier New"/>
                <a:cs typeface="Courier New"/>
              </a:rPr>
              <a:t>DBMS_LOB</a:t>
            </a:r>
            <a:r>
              <a:rPr dirty="0" sz="1550" spc="-525" b="1">
                <a:latin typeface="Courier New"/>
                <a:cs typeface="Courier New"/>
              </a:rPr>
              <a:t> </a:t>
            </a:r>
            <a:r>
              <a:rPr dirty="0" sz="1550" spc="10" b="1">
                <a:latin typeface="Arial"/>
                <a:cs typeface="Arial"/>
              </a:rPr>
              <a:t>provides routines to access and  manipulate </a:t>
            </a:r>
            <a:r>
              <a:rPr dirty="0" sz="1550" spc="5" b="1">
                <a:latin typeface="Arial"/>
                <a:cs typeface="Arial"/>
              </a:rPr>
              <a:t>internal </a:t>
            </a:r>
            <a:r>
              <a:rPr dirty="0" sz="1550" spc="10" b="1">
                <a:latin typeface="Arial"/>
                <a:cs typeface="Arial"/>
              </a:rPr>
              <a:t>and external </a:t>
            </a:r>
            <a:r>
              <a:rPr dirty="0" sz="1550" spc="10" b="1">
                <a:latin typeface="Courier New"/>
                <a:cs typeface="Courier New"/>
              </a:rPr>
              <a:t>LOB</a:t>
            </a:r>
            <a:r>
              <a:rPr dirty="0" sz="1550" spc="10" b="1">
                <a:latin typeface="Arial"/>
                <a:cs typeface="Arial"/>
              </a:rPr>
              <a:t>s.</a:t>
            </a:r>
            <a:endParaRPr sz="1550">
              <a:latin typeface="Arial"/>
              <a:cs typeface="Arial"/>
            </a:endParaRPr>
          </a:p>
          <a:p>
            <a:pPr marL="326390" marR="66040" indent="-327025">
              <a:lnSpc>
                <a:spcPct val="101600"/>
              </a:lnSpc>
              <a:spcBef>
                <a:spcPts val="370"/>
              </a:spcBef>
              <a:buClr>
                <a:srgbClr val="FF0000"/>
              </a:buClr>
              <a:buFont typeface="Arial"/>
              <a:buChar char="•"/>
              <a:tabLst>
                <a:tab pos="326390" algn="l"/>
                <a:tab pos="327025" algn="l"/>
              </a:tabLst>
            </a:pPr>
            <a:r>
              <a:rPr dirty="0" sz="1550" spc="10" b="1">
                <a:latin typeface="Arial"/>
                <a:cs typeface="Arial"/>
              </a:rPr>
              <a:t>Oracle Database 10</a:t>
            </a:r>
            <a:r>
              <a:rPr dirty="0" sz="1550" spc="10" b="1" i="1">
                <a:latin typeface="Arial"/>
                <a:cs typeface="Arial"/>
              </a:rPr>
              <a:t>g </a:t>
            </a:r>
            <a:r>
              <a:rPr dirty="0" sz="1550" spc="10" b="1">
                <a:latin typeface="Arial"/>
                <a:cs typeface="Arial"/>
              </a:rPr>
              <a:t>enables retrieving </a:t>
            </a:r>
            <a:r>
              <a:rPr dirty="0" sz="1550" spc="10" b="1">
                <a:latin typeface="Courier New"/>
                <a:cs typeface="Courier New"/>
              </a:rPr>
              <a:t>LOB</a:t>
            </a:r>
            <a:r>
              <a:rPr dirty="0" sz="1550" spc="-545" b="1">
                <a:latin typeface="Courier New"/>
                <a:cs typeface="Courier New"/>
              </a:rPr>
              <a:t> </a:t>
            </a:r>
            <a:r>
              <a:rPr dirty="0" sz="1550" spc="10" b="1">
                <a:latin typeface="Arial"/>
                <a:cs typeface="Arial"/>
              </a:rPr>
              <a:t>data  </a:t>
            </a:r>
            <a:r>
              <a:rPr dirty="0" sz="1550" spc="5" b="1">
                <a:latin typeface="Arial"/>
                <a:cs typeface="Arial"/>
              </a:rPr>
              <a:t>directly </a:t>
            </a:r>
            <a:r>
              <a:rPr dirty="0" sz="1550" spc="10" b="1">
                <a:latin typeface="Arial"/>
                <a:cs typeface="Arial"/>
              </a:rPr>
              <a:t>using </a:t>
            </a:r>
            <a:r>
              <a:rPr dirty="0" sz="1550" spc="15" b="1">
                <a:latin typeface="Arial"/>
                <a:cs typeface="Arial"/>
              </a:rPr>
              <a:t>SQL </a:t>
            </a:r>
            <a:r>
              <a:rPr dirty="0" sz="1550" spc="10" b="1">
                <a:latin typeface="Arial"/>
                <a:cs typeface="Arial"/>
              </a:rPr>
              <a:t>without a special </a:t>
            </a:r>
            <a:r>
              <a:rPr dirty="0" sz="1550" spc="10" b="1">
                <a:latin typeface="Courier New"/>
                <a:cs typeface="Courier New"/>
              </a:rPr>
              <a:t>LOB</a:t>
            </a:r>
            <a:r>
              <a:rPr dirty="0" sz="1550" spc="-515" b="1">
                <a:latin typeface="Courier New"/>
                <a:cs typeface="Courier New"/>
              </a:rPr>
              <a:t> </a:t>
            </a:r>
            <a:r>
              <a:rPr dirty="0" sz="1550" spc="10" b="1">
                <a:latin typeface="Arial"/>
                <a:cs typeface="Arial"/>
              </a:rPr>
              <a:t>API.</a:t>
            </a:r>
            <a:endParaRPr sz="1550">
              <a:latin typeface="Arial"/>
              <a:cs typeface="Arial"/>
            </a:endParaRPr>
          </a:p>
          <a:p>
            <a:pPr marL="326390" indent="-327025">
              <a:lnSpc>
                <a:spcPct val="100000"/>
              </a:lnSpc>
              <a:spcBef>
                <a:spcPts val="405"/>
              </a:spcBef>
              <a:buClr>
                <a:srgbClr val="FF0000"/>
              </a:buClr>
              <a:buFont typeface="Arial"/>
              <a:buChar char="•"/>
              <a:tabLst>
                <a:tab pos="326390" algn="l"/>
                <a:tab pos="327025" algn="l"/>
              </a:tabLst>
            </a:pPr>
            <a:r>
              <a:rPr dirty="0" sz="1550" spc="5" b="1">
                <a:latin typeface="Arial"/>
                <a:cs typeface="Arial"/>
              </a:rPr>
              <a:t>In </a:t>
            </a:r>
            <a:r>
              <a:rPr dirty="0" sz="1550" spc="10" b="1">
                <a:latin typeface="Arial"/>
                <a:cs typeface="Arial"/>
              </a:rPr>
              <a:t>PL/SQL, you can define a </a:t>
            </a:r>
            <a:r>
              <a:rPr dirty="0" sz="1550" spc="10" b="1">
                <a:latin typeface="Courier New"/>
                <a:cs typeface="Courier New"/>
              </a:rPr>
              <a:t>VARCHAR2</a:t>
            </a:r>
            <a:r>
              <a:rPr dirty="0" sz="1550" spc="-495" b="1">
                <a:latin typeface="Courier New"/>
                <a:cs typeface="Courier New"/>
              </a:rPr>
              <a:t> </a:t>
            </a:r>
            <a:r>
              <a:rPr dirty="0" sz="1550" spc="5" b="1">
                <a:latin typeface="Arial"/>
                <a:cs typeface="Arial"/>
              </a:rPr>
              <a:t>for </a:t>
            </a:r>
            <a:r>
              <a:rPr dirty="0" sz="1550" spc="10" b="1">
                <a:latin typeface="Arial"/>
                <a:cs typeface="Arial"/>
              </a:rPr>
              <a:t>a </a:t>
            </a:r>
            <a:r>
              <a:rPr dirty="0" sz="1550" spc="10" b="1">
                <a:latin typeface="Courier New"/>
                <a:cs typeface="Courier New"/>
              </a:rPr>
              <a:t>CLOB</a:t>
            </a:r>
            <a:endParaRPr sz="1550">
              <a:latin typeface="Courier New"/>
              <a:cs typeface="Courier New"/>
            </a:endParaRPr>
          </a:p>
          <a:p>
            <a:pPr marL="326390">
              <a:lnSpc>
                <a:spcPct val="100000"/>
              </a:lnSpc>
              <a:spcBef>
                <a:spcPts val="20"/>
              </a:spcBef>
            </a:pPr>
            <a:r>
              <a:rPr dirty="0" sz="1550" spc="10" b="1">
                <a:latin typeface="Arial"/>
                <a:cs typeface="Arial"/>
              </a:rPr>
              <a:t>and a </a:t>
            </a:r>
            <a:r>
              <a:rPr dirty="0" sz="1550" spc="10" b="1">
                <a:latin typeface="Courier New"/>
                <a:cs typeface="Courier New"/>
              </a:rPr>
              <a:t>RAW</a:t>
            </a:r>
            <a:r>
              <a:rPr dirty="0" sz="1550" spc="-505" b="1">
                <a:latin typeface="Courier New"/>
                <a:cs typeface="Courier New"/>
              </a:rPr>
              <a:t> </a:t>
            </a:r>
            <a:r>
              <a:rPr dirty="0" sz="1550" spc="5" b="1">
                <a:latin typeface="Arial"/>
                <a:cs typeface="Arial"/>
              </a:rPr>
              <a:t>for </a:t>
            </a:r>
            <a:r>
              <a:rPr dirty="0" sz="1550" spc="10" b="1">
                <a:latin typeface="Arial"/>
                <a:cs typeface="Arial"/>
              </a:rPr>
              <a:t>a </a:t>
            </a:r>
            <a:r>
              <a:rPr dirty="0" sz="1550" spc="10" b="1">
                <a:latin typeface="Courier New"/>
                <a:cs typeface="Courier New"/>
              </a:rPr>
              <a:t>BLOB</a:t>
            </a:r>
            <a:r>
              <a:rPr dirty="0" sz="1550" spc="10" b="1">
                <a:latin typeface="Arial"/>
                <a:cs typeface="Arial"/>
              </a:rPr>
              <a:t>.</a:t>
            </a:r>
            <a:endParaRPr sz="1550">
              <a:latin typeface="Arial"/>
              <a:cs typeface="Arial"/>
            </a:endParaRPr>
          </a:p>
        </p:txBody>
      </p:sp>
      <p:sp>
        <p:nvSpPr>
          <p:cNvPr id="8" name="object 8"/>
          <p:cNvSpPr txBox="1"/>
          <p:nvPr/>
        </p:nvSpPr>
        <p:spPr>
          <a:xfrm>
            <a:off x="707390" y="5593029"/>
            <a:ext cx="6338570" cy="3853815"/>
          </a:xfrm>
          <a:prstGeom prst="rect">
            <a:avLst/>
          </a:prstGeom>
        </p:spPr>
        <p:txBody>
          <a:bodyPr wrap="square" lIns="0" tIns="63500" rIns="0" bIns="0" rtlCol="0" vert="horz">
            <a:spAutoFit/>
          </a:bodyPr>
          <a:lstStyle/>
          <a:p>
            <a:pPr marL="12700">
              <a:lnSpc>
                <a:spcPct val="100000"/>
              </a:lnSpc>
              <a:spcBef>
                <a:spcPts val="500"/>
              </a:spcBef>
            </a:pPr>
            <a:r>
              <a:rPr dirty="0" sz="1300" spc="5" b="1">
                <a:latin typeface="Courier New"/>
                <a:cs typeface="Courier New"/>
              </a:rPr>
              <a:t>DBMS_LOB</a:t>
            </a:r>
            <a:r>
              <a:rPr dirty="0" sz="1300" spc="-425" b="1">
                <a:latin typeface="Courier New"/>
                <a:cs typeface="Courier New"/>
              </a:rPr>
              <a:t> </a:t>
            </a:r>
            <a:r>
              <a:rPr dirty="0" sz="1300" spc="-5" b="1">
                <a:latin typeface="Arial"/>
                <a:cs typeface="Arial"/>
              </a:rPr>
              <a:t>Package</a:t>
            </a:r>
            <a:endParaRPr sz="1300">
              <a:latin typeface="Arial"/>
              <a:cs typeface="Arial"/>
            </a:endParaRPr>
          </a:p>
          <a:p>
            <a:pPr marL="136525" marR="5080">
              <a:lnSpc>
                <a:spcPct val="102000"/>
              </a:lnSpc>
              <a:spcBef>
                <a:spcPts val="370"/>
              </a:spcBef>
            </a:pPr>
            <a:r>
              <a:rPr dirty="0" sz="1300">
                <a:latin typeface="Times New Roman"/>
                <a:cs typeface="Times New Roman"/>
              </a:rPr>
              <a:t>In releases prior to Oracle9</a:t>
            </a:r>
            <a:r>
              <a:rPr dirty="0" sz="1300" i="1">
                <a:latin typeface="Times New Roman"/>
                <a:cs typeface="Times New Roman"/>
              </a:rPr>
              <a:t>i</a:t>
            </a:r>
            <a:r>
              <a:rPr dirty="0" sz="1300">
                <a:latin typeface="Times New Roman"/>
                <a:cs typeface="Times New Roman"/>
              </a:rPr>
              <a:t>, you must use the </a:t>
            </a:r>
            <a:r>
              <a:rPr dirty="0" sz="1300">
                <a:latin typeface="Courier New"/>
                <a:cs typeface="Courier New"/>
              </a:rPr>
              <a:t>DBMS_LOB </a:t>
            </a:r>
            <a:r>
              <a:rPr dirty="0" sz="1300">
                <a:latin typeface="Times New Roman"/>
                <a:cs typeface="Times New Roman"/>
              </a:rPr>
              <a:t>package for retrieving data from  </a:t>
            </a:r>
            <a:r>
              <a:rPr dirty="0" sz="1300">
                <a:latin typeface="Courier New"/>
                <a:cs typeface="Courier New"/>
              </a:rPr>
              <a:t>LOB</a:t>
            </a:r>
            <a:r>
              <a:rPr dirty="0" sz="1300">
                <a:latin typeface="Times New Roman"/>
                <a:cs typeface="Times New Roman"/>
              </a:rPr>
              <a:t>s.</a:t>
            </a:r>
            <a:r>
              <a:rPr dirty="0" sz="1300" spc="15">
                <a:latin typeface="Times New Roman"/>
                <a:cs typeface="Times New Roman"/>
              </a:rPr>
              <a:t> </a:t>
            </a:r>
            <a:r>
              <a:rPr dirty="0" sz="1300">
                <a:latin typeface="Times New Roman"/>
                <a:cs typeface="Times New Roman"/>
              </a:rPr>
              <a:t>To</a:t>
            </a:r>
            <a:r>
              <a:rPr dirty="0" sz="1300" spc="20">
                <a:latin typeface="Times New Roman"/>
                <a:cs typeface="Times New Roman"/>
              </a:rPr>
              <a:t> </a:t>
            </a:r>
            <a:r>
              <a:rPr dirty="0" sz="1300">
                <a:latin typeface="Times New Roman"/>
                <a:cs typeface="Times New Roman"/>
              </a:rPr>
              <a:t>create</a:t>
            </a:r>
            <a:r>
              <a:rPr dirty="0" sz="1300" spc="1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spc="5">
                <a:latin typeface="Courier New"/>
                <a:cs typeface="Courier New"/>
              </a:rPr>
              <a:t>DBMS_LOB</a:t>
            </a:r>
            <a:r>
              <a:rPr dirty="0" sz="1300" spc="-440">
                <a:latin typeface="Courier New"/>
                <a:cs typeface="Courier New"/>
              </a:rPr>
              <a:t> </a:t>
            </a:r>
            <a:r>
              <a:rPr dirty="0" sz="1300">
                <a:latin typeface="Times New Roman"/>
                <a:cs typeface="Times New Roman"/>
              </a:rPr>
              <a:t>package,</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dbmslob.sql</a:t>
            </a:r>
            <a:r>
              <a:rPr dirty="0" sz="1300" spc="-445">
                <a:latin typeface="Courier New"/>
                <a:cs typeface="Courier New"/>
              </a:rPr>
              <a:t> </a:t>
            </a:r>
            <a:r>
              <a:rPr dirty="0" sz="1300">
                <a:latin typeface="Times New Roman"/>
                <a:cs typeface="Times New Roman"/>
              </a:rPr>
              <a:t>and</a:t>
            </a:r>
            <a:r>
              <a:rPr dirty="0" sz="1300" spc="15">
                <a:latin typeface="Times New Roman"/>
                <a:cs typeface="Times New Roman"/>
              </a:rPr>
              <a:t> </a:t>
            </a:r>
            <a:r>
              <a:rPr dirty="0" sz="1300">
                <a:latin typeface="Courier New"/>
                <a:cs typeface="Courier New"/>
              </a:rPr>
              <a:t>prvtlob.plb</a:t>
            </a:r>
            <a:r>
              <a:rPr dirty="0" sz="1300" spc="-440">
                <a:latin typeface="Courier New"/>
                <a:cs typeface="Courier New"/>
              </a:rPr>
              <a:t> </a:t>
            </a:r>
            <a:r>
              <a:rPr dirty="0" sz="1300">
                <a:latin typeface="Times New Roman"/>
                <a:cs typeface="Times New Roman"/>
              </a:rPr>
              <a:t>scripts  must be executed as </a:t>
            </a:r>
            <a:r>
              <a:rPr dirty="0" sz="1300">
                <a:latin typeface="Courier New"/>
                <a:cs typeface="Courier New"/>
              </a:rPr>
              <a:t>SYS</a:t>
            </a:r>
            <a:r>
              <a:rPr dirty="0" sz="1300">
                <a:latin typeface="Times New Roman"/>
                <a:cs typeface="Times New Roman"/>
              </a:rPr>
              <a:t>. The </a:t>
            </a:r>
            <a:r>
              <a:rPr dirty="0" sz="1300" spc="5">
                <a:latin typeface="Courier New"/>
                <a:cs typeface="Courier New"/>
              </a:rPr>
              <a:t>catproc.sql</a:t>
            </a:r>
            <a:r>
              <a:rPr dirty="0" sz="1300" spc="-275">
                <a:latin typeface="Courier New"/>
                <a:cs typeface="Courier New"/>
              </a:rPr>
              <a:t> </a:t>
            </a:r>
            <a:r>
              <a:rPr dirty="0" sz="1300">
                <a:latin typeface="Times New Roman"/>
                <a:cs typeface="Times New Roman"/>
              </a:rPr>
              <a:t>script executes </a:t>
            </a:r>
            <a:r>
              <a:rPr dirty="0" sz="1300" spc="-5">
                <a:latin typeface="Times New Roman"/>
                <a:cs typeface="Times New Roman"/>
              </a:rPr>
              <a:t>the </a:t>
            </a:r>
            <a:r>
              <a:rPr dirty="0" sz="1300">
                <a:latin typeface="Times New Roman"/>
                <a:cs typeface="Times New Roman"/>
              </a:rPr>
              <a:t>scripts. Then users can be  granted appropriate privileges to use the</a:t>
            </a:r>
            <a:r>
              <a:rPr dirty="0" sz="1300" spc="20">
                <a:latin typeface="Times New Roman"/>
                <a:cs typeface="Times New Roman"/>
              </a:rPr>
              <a:t> </a:t>
            </a:r>
            <a:r>
              <a:rPr dirty="0" sz="1300">
                <a:latin typeface="Times New Roman"/>
                <a:cs typeface="Times New Roman"/>
              </a:rPr>
              <a:t>package.</a:t>
            </a:r>
            <a:endParaRPr sz="1300">
              <a:latin typeface="Times New Roman"/>
              <a:cs typeface="Times New Roman"/>
            </a:endParaRPr>
          </a:p>
          <a:p>
            <a:pPr marL="136525" marR="143510">
              <a:lnSpc>
                <a:spcPct val="100000"/>
              </a:lnSpc>
              <a:spcBef>
                <a:spcPts val="320"/>
              </a:spcBef>
            </a:pPr>
            <a:r>
              <a:rPr dirty="0" sz="1300">
                <a:latin typeface="Times New Roman"/>
                <a:cs typeface="Times New Roman"/>
              </a:rPr>
              <a:t>The package does not support any concurrency control mechanism for </a:t>
            </a:r>
            <a:r>
              <a:rPr dirty="0" sz="1300">
                <a:latin typeface="Courier New"/>
                <a:cs typeface="Courier New"/>
              </a:rPr>
              <a:t>BFILE </a:t>
            </a:r>
            <a:r>
              <a:rPr dirty="0" sz="1300">
                <a:latin typeface="Times New Roman"/>
                <a:cs typeface="Times New Roman"/>
              </a:rPr>
              <a:t>operations.  The user is responsible for locking the row containing the destination internal </a:t>
            </a:r>
            <a:r>
              <a:rPr dirty="0" sz="1300">
                <a:latin typeface="Courier New"/>
                <a:cs typeface="Courier New"/>
              </a:rPr>
              <a:t>LOB </a:t>
            </a:r>
            <a:r>
              <a:rPr dirty="0" sz="1300">
                <a:latin typeface="Times New Roman"/>
                <a:cs typeface="Times New Roman"/>
              </a:rPr>
              <a:t>before  calling</a:t>
            </a:r>
            <a:r>
              <a:rPr dirty="0" sz="1300" spc="10">
                <a:latin typeface="Times New Roman"/>
                <a:cs typeface="Times New Roman"/>
              </a:rPr>
              <a:t> </a:t>
            </a:r>
            <a:r>
              <a:rPr dirty="0" sz="1300">
                <a:latin typeface="Times New Roman"/>
                <a:cs typeface="Times New Roman"/>
              </a:rPr>
              <a:t>any</a:t>
            </a:r>
            <a:r>
              <a:rPr dirty="0" sz="1300" spc="15">
                <a:latin typeface="Times New Roman"/>
                <a:cs typeface="Times New Roman"/>
              </a:rPr>
              <a:t> </a:t>
            </a:r>
            <a:r>
              <a:rPr dirty="0" sz="1300">
                <a:latin typeface="Times New Roman"/>
                <a:cs typeface="Times New Roman"/>
              </a:rPr>
              <a:t>subprograms</a:t>
            </a:r>
            <a:r>
              <a:rPr dirty="0" sz="1300" spc="10">
                <a:latin typeface="Times New Roman"/>
                <a:cs typeface="Times New Roman"/>
              </a:rPr>
              <a:t> </a:t>
            </a:r>
            <a:r>
              <a:rPr dirty="0" sz="1300">
                <a:latin typeface="Times New Roman"/>
                <a:cs typeface="Times New Roman"/>
              </a:rPr>
              <a:t>that</a:t>
            </a:r>
            <a:r>
              <a:rPr dirty="0" sz="1300" spc="15">
                <a:latin typeface="Times New Roman"/>
                <a:cs typeface="Times New Roman"/>
              </a:rPr>
              <a:t> </a:t>
            </a:r>
            <a:r>
              <a:rPr dirty="0" sz="1300">
                <a:latin typeface="Times New Roman"/>
                <a:cs typeface="Times New Roman"/>
              </a:rPr>
              <a:t>involve</a:t>
            </a:r>
            <a:r>
              <a:rPr dirty="0" sz="1300" spc="15">
                <a:latin typeface="Times New Roman"/>
                <a:cs typeface="Times New Roman"/>
              </a:rPr>
              <a:t> </a:t>
            </a:r>
            <a:r>
              <a:rPr dirty="0" sz="1300">
                <a:latin typeface="Times New Roman"/>
                <a:cs typeface="Times New Roman"/>
              </a:rPr>
              <a:t>writing</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These</a:t>
            </a:r>
            <a:r>
              <a:rPr dirty="0" sz="1300" spc="10">
                <a:latin typeface="Times New Roman"/>
                <a:cs typeface="Times New Roman"/>
              </a:rPr>
              <a:t> </a:t>
            </a:r>
            <a:r>
              <a:rPr dirty="0" sz="1300">
                <a:latin typeface="Courier New"/>
                <a:cs typeface="Courier New"/>
              </a:rPr>
              <a:t>DBMS_LOB</a:t>
            </a:r>
            <a:r>
              <a:rPr dirty="0" sz="1300" spc="-445">
                <a:latin typeface="Courier New"/>
                <a:cs typeface="Courier New"/>
              </a:rPr>
              <a:t> </a:t>
            </a:r>
            <a:r>
              <a:rPr dirty="0" sz="1300">
                <a:latin typeface="Times New Roman"/>
                <a:cs typeface="Times New Roman"/>
              </a:rPr>
              <a:t>routines  do not implicitly lock the row containing the</a:t>
            </a:r>
            <a:r>
              <a:rPr dirty="0" sz="1300" spc="15">
                <a:latin typeface="Times New Roman"/>
                <a:cs typeface="Times New Roman"/>
              </a:rPr>
              <a:t> </a:t>
            </a:r>
            <a:r>
              <a:rPr dirty="0" sz="1300">
                <a:latin typeface="Courier New"/>
                <a:cs typeface="Courier New"/>
              </a:rPr>
              <a:t>LOB</a:t>
            </a:r>
            <a:r>
              <a:rPr dirty="0" sz="1300">
                <a:latin typeface="Times New Roman"/>
                <a:cs typeface="Times New Roman"/>
              </a:rPr>
              <a:t>.</a:t>
            </a:r>
            <a:endParaRPr sz="1300">
              <a:latin typeface="Times New Roman"/>
              <a:cs typeface="Times New Roman"/>
            </a:endParaRPr>
          </a:p>
          <a:p>
            <a:pPr marL="135890" marR="19050">
              <a:lnSpc>
                <a:spcPct val="103099"/>
              </a:lnSpc>
              <a:spcBef>
                <a:spcPts val="365"/>
              </a:spcBef>
            </a:pPr>
            <a:r>
              <a:rPr dirty="0" sz="1300">
                <a:latin typeface="Times New Roman"/>
                <a:cs typeface="Times New Roman"/>
              </a:rPr>
              <a:t>The two constants, </a:t>
            </a:r>
            <a:r>
              <a:rPr dirty="0" sz="1300">
                <a:latin typeface="Courier New"/>
                <a:cs typeface="Courier New"/>
              </a:rPr>
              <a:t>LOBMAXSIZE </a:t>
            </a:r>
            <a:r>
              <a:rPr dirty="0" sz="1300">
                <a:latin typeface="Times New Roman"/>
                <a:cs typeface="Times New Roman"/>
              </a:rPr>
              <a:t>and </a:t>
            </a:r>
            <a:r>
              <a:rPr dirty="0" sz="1300">
                <a:latin typeface="Courier New"/>
                <a:cs typeface="Courier New"/>
              </a:rPr>
              <a:t>FILE_READONLY</a:t>
            </a:r>
            <a:r>
              <a:rPr dirty="0" sz="1300">
                <a:latin typeface="Times New Roman"/>
                <a:cs typeface="Times New Roman"/>
              </a:rPr>
              <a:t>, defined in the package  specification are also used in the procedures and functions of </a:t>
            </a:r>
            <a:r>
              <a:rPr dirty="0" sz="1300">
                <a:latin typeface="Courier New"/>
                <a:cs typeface="Courier New"/>
              </a:rPr>
              <a:t>DBMS_LOB</a:t>
            </a:r>
            <a:r>
              <a:rPr dirty="0" sz="1300">
                <a:latin typeface="Times New Roman"/>
                <a:cs typeface="Times New Roman"/>
              </a:rPr>
              <a:t>—for example, use  them to achieve the maximum level of purity to be used in SQL</a:t>
            </a:r>
            <a:r>
              <a:rPr dirty="0" sz="1300" spc="30">
                <a:latin typeface="Times New Roman"/>
                <a:cs typeface="Times New Roman"/>
              </a:rPr>
              <a:t> </a:t>
            </a:r>
            <a:r>
              <a:rPr dirty="0" sz="1300" spc="-5">
                <a:latin typeface="Times New Roman"/>
                <a:cs typeface="Times New Roman"/>
              </a:rPr>
              <a:t>expressions.</a:t>
            </a:r>
            <a:endParaRPr sz="1300">
              <a:latin typeface="Times New Roman"/>
              <a:cs typeface="Times New Roman"/>
            </a:endParaRPr>
          </a:p>
          <a:p>
            <a:pPr marL="135890" marR="31750">
              <a:lnSpc>
                <a:spcPct val="105800"/>
              </a:lnSpc>
              <a:spcBef>
                <a:spcPts val="220"/>
              </a:spcBef>
            </a:pPr>
            <a:r>
              <a:rPr dirty="0" sz="1300">
                <a:latin typeface="Times New Roman"/>
                <a:cs typeface="Times New Roman"/>
              </a:rPr>
              <a:t>The </a:t>
            </a:r>
            <a:r>
              <a:rPr dirty="0" sz="1300">
                <a:latin typeface="Courier New"/>
                <a:cs typeface="Courier New"/>
              </a:rPr>
              <a:t>DBMS_LOB</a:t>
            </a:r>
            <a:r>
              <a:rPr dirty="0" sz="1300" spc="-265">
                <a:latin typeface="Courier New"/>
                <a:cs typeface="Courier New"/>
              </a:rPr>
              <a:t> </a:t>
            </a:r>
            <a:r>
              <a:rPr dirty="0" sz="1300">
                <a:latin typeface="Times New Roman"/>
                <a:cs typeface="Times New Roman"/>
              </a:rPr>
              <a:t>functions and procedures can be broadly classified into two types: mutators  and</a:t>
            </a:r>
            <a:r>
              <a:rPr dirty="0" sz="1300" spc="-5">
                <a:latin typeface="Times New Roman"/>
                <a:cs typeface="Times New Roman"/>
              </a:rPr>
              <a:t> observers.</a:t>
            </a:r>
            <a:endParaRPr sz="1300">
              <a:latin typeface="Times New Roman"/>
              <a:cs typeface="Times New Roman"/>
            </a:endParaRPr>
          </a:p>
          <a:p>
            <a:pPr marL="509270" indent="-248920">
              <a:lnSpc>
                <a:spcPts val="1480"/>
              </a:lnSpc>
              <a:buChar char="•"/>
              <a:tabLst>
                <a:tab pos="509270" algn="l"/>
                <a:tab pos="509905" algn="l"/>
              </a:tabLst>
            </a:pPr>
            <a:r>
              <a:rPr dirty="0" sz="1300">
                <a:latin typeface="Times New Roman"/>
                <a:cs typeface="Times New Roman"/>
              </a:rPr>
              <a:t>The mutators can modify </a:t>
            </a:r>
            <a:r>
              <a:rPr dirty="0" sz="1300">
                <a:latin typeface="Courier New"/>
                <a:cs typeface="Courier New"/>
              </a:rPr>
              <a:t>LOB</a:t>
            </a:r>
            <a:r>
              <a:rPr dirty="0" sz="1300" spc="-365">
                <a:latin typeface="Courier New"/>
                <a:cs typeface="Courier New"/>
              </a:rPr>
              <a:t> </a:t>
            </a:r>
            <a:r>
              <a:rPr dirty="0" sz="1300">
                <a:latin typeface="Times New Roman"/>
                <a:cs typeface="Times New Roman"/>
              </a:rPr>
              <a:t>values: </a:t>
            </a:r>
            <a:r>
              <a:rPr dirty="0" sz="1300">
                <a:latin typeface="Courier New"/>
                <a:cs typeface="Courier New"/>
              </a:rPr>
              <a:t>APPEND</a:t>
            </a:r>
            <a:r>
              <a:rPr dirty="0" sz="1300">
                <a:latin typeface="Times New Roman"/>
                <a:cs typeface="Times New Roman"/>
              </a:rPr>
              <a:t>, </a:t>
            </a:r>
            <a:r>
              <a:rPr dirty="0" sz="1300">
                <a:latin typeface="Courier New"/>
                <a:cs typeface="Courier New"/>
              </a:rPr>
              <a:t>COPY</a:t>
            </a:r>
            <a:r>
              <a:rPr dirty="0" sz="1300">
                <a:latin typeface="Times New Roman"/>
                <a:cs typeface="Times New Roman"/>
              </a:rPr>
              <a:t>, </a:t>
            </a:r>
            <a:r>
              <a:rPr dirty="0" sz="1300">
                <a:latin typeface="Courier New"/>
                <a:cs typeface="Courier New"/>
              </a:rPr>
              <a:t>ERASE</a:t>
            </a:r>
            <a:r>
              <a:rPr dirty="0" sz="1300">
                <a:latin typeface="Times New Roman"/>
                <a:cs typeface="Times New Roman"/>
              </a:rPr>
              <a:t>, </a:t>
            </a:r>
            <a:r>
              <a:rPr dirty="0" sz="1300">
                <a:latin typeface="Courier New"/>
                <a:cs typeface="Courier New"/>
              </a:rPr>
              <a:t>TRIM</a:t>
            </a:r>
            <a:r>
              <a:rPr dirty="0" sz="1300">
                <a:latin typeface="Times New Roman"/>
                <a:cs typeface="Times New Roman"/>
              </a:rPr>
              <a:t>, </a:t>
            </a:r>
            <a:r>
              <a:rPr dirty="0" sz="1300">
                <a:latin typeface="Courier New"/>
                <a:cs typeface="Courier New"/>
              </a:rPr>
              <a:t>WRITE</a:t>
            </a:r>
            <a:r>
              <a:rPr dirty="0" sz="1300">
                <a:latin typeface="Times New Roman"/>
                <a:cs typeface="Times New Roman"/>
              </a:rPr>
              <a:t>,</a:t>
            </a:r>
            <a:endParaRPr sz="1300">
              <a:latin typeface="Times New Roman"/>
              <a:cs typeface="Times New Roman"/>
            </a:endParaRPr>
          </a:p>
          <a:p>
            <a:pPr marL="509270">
              <a:lnSpc>
                <a:spcPct val="100000"/>
              </a:lnSpc>
              <a:spcBef>
                <a:spcPts val="5"/>
              </a:spcBef>
            </a:pPr>
            <a:r>
              <a:rPr dirty="0" sz="1300">
                <a:latin typeface="Courier New"/>
                <a:cs typeface="Courier New"/>
              </a:rPr>
              <a:t>FILECLOSE</a:t>
            </a:r>
            <a:r>
              <a:rPr dirty="0" sz="1300">
                <a:latin typeface="Times New Roman"/>
                <a:cs typeface="Times New Roman"/>
              </a:rPr>
              <a:t>, </a:t>
            </a:r>
            <a:r>
              <a:rPr dirty="0" sz="1300">
                <a:latin typeface="Courier New"/>
                <a:cs typeface="Courier New"/>
              </a:rPr>
              <a:t>FILECLOSEALL</a:t>
            </a:r>
            <a:r>
              <a:rPr dirty="0" sz="1300">
                <a:latin typeface="Times New Roman"/>
                <a:cs typeface="Times New Roman"/>
              </a:rPr>
              <a:t>, and</a:t>
            </a:r>
            <a:r>
              <a:rPr dirty="0" sz="1300" spc="10">
                <a:latin typeface="Times New Roman"/>
                <a:cs typeface="Times New Roman"/>
              </a:rPr>
              <a:t> </a:t>
            </a:r>
            <a:r>
              <a:rPr dirty="0" sz="1300">
                <a:latin typeface="Courier New"/>
                <a:cs typeface="Courier New"/>
              </a:rPr>
              <a:t>FILEOPEN</a:t>
            </a:r>
            <a:r>
              <a:rPr dirty="0" sz="1300">
                <a:latin typeface="Times New Roman"/>
                <a:cs typeface="Times New Roman"/>
              </a:rPr>
              <a:t>.</a:t>
            </a:r>
            <a:endParaRPr sz="1300">
              <a:latin typeface="Times New Roman"/>
              <a:cs typeface="Times New Roman"/>
            </a:endParaRPr>
          </a:p>
          <a:p>
            <a:pPr marL="509270" marR="874394" indent="-248920">
              <a:lnSpc>
                <a:spcPct val="100000"/>
              </a:lnSpc>
              <a:buChar char="•"/>
              <a:tabLst>
                <a:tab pos="509270" algn="l"/>
                <a:tab pos="509905" algn="l"/>
              </a:tabLst>
            </a:pPr>
            <a:r>
              <a:rPr dirty="0" sz="1300">
                <a:latin typeface="Times New Roman"/>
                <a:cs typeface="Times New Roman"/>
              </a:rPr>
              <a:t>The observers can read </a:t>
            </a:r>
            <a:r>
              <a:rPr dirty="0" sz="1300">
                <a:latin typeface="Courier New"/>
                <a:cs typeface="Courier New"/>
              </a:rPr>
              <a:t>LOB</a:t>
            </a:r>
            <a:r>
              <a:rPr dirty="0" sz="1300" spc="-330">
                <a:latin typeface="Courier New"/>
                <a:cs typeface="Courier New"/>
              </a:rPr>
              <a:t> </a:t>
            </a:r>
            <a:r>
              <a:rPr dirty="0" sz="1300">
                <a:latin typeface="Times New Roman"/>
                <a:cs typeface="Times New Roman"/>
              </a:rPr>
              <a:t>values: </a:t>
            </a:r>
            <a:r>
              <a:rPr dirty="0" sz="1300">
                <a:latin typeface="Courier New"/>
                <a:cs typeface="Courier New"/>
              </a:rPr>
              <a:t>COMPARE</a:t>
            </a:r>
            <a:r>
              <a:rPr dirty="0" sz="1300">
                <a:latin typeface="Times New Roman"/>
                <a:cs typeface="Times New Roman"/>
              </a:rPr>
              <a:t>, </a:t>
            </a:r>
            <a:r>
              <a:rPr dirty="0" sz="1300">
                <a:latin typeface="Courier New"/>
                <a:cs typeface="Courier New"/>
              </a:rPr>
              <a:t>FILEGETNAME</a:t>
            </a:r>
            <a:r>
              <a:rPr dirty="0" sz="1300">
                <a:latin typeface="Times New Roman"/>
                <a:cs typeface="Times New Roman"/>
              </a:rPr>
              <a:t>, </a:t>
            </a:r>
            <a:r>
              <a:rPr dirty="0" sz="1300">
                <a:latin typeface="Courier New"/>
                <a:cs typeface="Courier New"/>
              </a:rPr>
              <a:t>INSTR</a:t>
            </a:r>
            <a:r>
              <a:rPr dirty="0" sz="1300">
                <a:latin typeface="Times New Roman"/>
                <a:cs typeface="Times New Roman"/>
              </a:rPr>
              <a:t>,  </a:t>
            </a:r>
            <a:r>
              <a:rPr dirty="0" sz="1300">
                <a:latin typeface="Courier New"/>
                <a:cs typeface="Courier New"/>
              </a:rPr>
              <a:t>GETLENGTH</a:t>
            </a:r>
            <a:r>
              <a:rPr dirty="0" sz="1300">
                <a:latin typeface="Times New Roman"/>
                <a:cs typeface="Times New Roman"/>
              </a:rPr>
              <a:t>, </a:t>
            </a:r>
            <a:r>
              <a:rPr dirty="0" sz="1300">
                <a:latin typeface="Courier New"/>
                <a:cs typeface="Courier New"/>
              </a:rPr>
              <a:t>READ</a:t>
            </a:r>
            <a:r>
              <a:rPr dirty="0" sz="1300">
                <a:latin typeface="Times New Roman"/>
                <a:cs typeface="Times New Roman"/>
              </a:rPr>
              <a:t>, </a:t>
            </a:r>
            <a:r>
              <a:rPr dirty="0" sz="1300">
                <a:latin typeface="Courier New"/>
                <a:cs typeface="Courier New"/>
              </a:rPr>
              <a:t>SUBSTR</a:t>
            </a:r>
            <a:r>
              <a:rPr dirty="0" sz="1300">
                <a:latin typeface="Times New Roman"/>
                <a:cs typeface="Times New Roman"/>
              </a:rPr>
              <a:t>, </a:t>
            </a:r>
            <a:r>
              <a:rPr dirty="0" sz="1300">
                <a:latin typeface="Courier New"/>
                <a:cs typeface="Courier New"/>
              </a:rPr>
              <a:t>FILEEXISTS</a:t>
            </a:r>
            <a:r>
              <a:rPr dirty="0" sz="1300">
                <a:latin typeface="Times New Roman"/>
                <a:cs typeface="Times New Roman"/>
              </a:rPr>
              <a:t>, and</a:t>
            </a:r>
            <a:r>
              <a:rPr dirty="0" sz="1300" spc="50">
                <a:latin typeface="Times New Roman"/>
                <a:cs typeface="Times New Roman"/>
              </a:rPr>
              <a:t> </a:t>
            </a:r>
            <a:r>
              <a:rPr dirty="0" sz="1300">
                <a:latin typeface="Courier New"/>
                <a:cs typeface="Courier New"/>
              </a:rPr>
              <a:t>FILEISOPEN</a:t>
            </a:r>
            <a:r>
              <a:rPr dirty="0" sz="1300">
                <a:latin typeface="Times New Roman"/>
                <a:cs typeface="Times New Roman"/>
              </a:rPr>
              <a: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1</a:t>
            </a:r>
            <a:endParaRPr baseline="-20833"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705100" y="855980"/>
            <a:ext cx="23342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Courier New"/>
                <a:cs typeface="Courier New"/>
              </a:rPr>
              <a:t>DBMS_LOB</a:t>
            </a:r>
            <a:r>
              <a:rPr dirty="0" sz="2000" spc="-710" b="1">
                <a:latin typeface="Courier New"/>
                <a:cs typeface="Courier New"/>
              </a:rPr>
              <a:t> </a:t>
            </a:r>
            <a:r>
              <a:rPr dirty="0" sz="2000" b="1">
                <a:latin typeface="Arial"/>
                <a:cs typeface="Arial"/>
              </a:rPr>
              <a:t>Package</a:t>
            </a:r>
            <a:endParaRPr sz="2000">
              <a:latin typeface="Arial"/>
              <a:cs typeface="Arial"/>
            </a:endParaRPr>
          </a:p>
        </p:txBody>
      </p:sp>
      <p:sp>
        <p:nvSpPr>
          <p:cNvPr id="7" name="object 7"/>
          <p:cNvSpPr txBox="1"/>
          <p:nvPr/>
        </p:nvSpPr>
        <p:spPr>
          <a:xfrm>
            <a:off x="1322832" y="1778762"/>
            <a:ext cx="4345940" cy="2036445"/>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Modify </a:t>
            </a:r>
            <a:r>
              <a:rPr dirty="0" sz="1550" spc="10" b="1">
                <a:latin typeface="Courier New"/>
                <a:cs typeface="Courier New"/>
              </a:rPr>
              <a:t>LOB</a:t>
            </a:r>
            <a:r>
              <a:rPr dirty="0" sz="1550" spc="-495" b="1">
                <a:latin typeface="Courier New"/>
                <a:cs typeface="Courier New"/>
              </a:rPr>
              <a:t> </a:t>
            </a:r>
            <a:r>
              <a:rPr dirty="0" sz="1550" spc="10" b="1">
                <a:latin typeface="Arial"/>
                <a:cs typeface="Arial"/>
              </a:rPr>
              <a:t>values:</a:t>
            </a:r>
            <a:endParaRPr sz="1550">
              <a:latin typeface="Arial"/>
              <a:cs typeface="Arial"/>
            </a:endParaRPr>
          </a:p>
          <a:p>
            <a:pPr marL="326390" marR="624205" indent="-635">
              <a:lnSpc>
                <a:spcPct val="100000"/>
              </a:lnSpc>
              <a:spcBef>
                <a:spcPts val="25"/>
              </a:spcBef>
            </a:pPr>
            <a:r>
              <a:rPr dirty="0" sz="1550" spc="10" b="1">
                <a:latin typeface="Courier New"/>
                <a:cs typeface="Courier New"/>
              </a:rPr>
              <a:t>APPEND</a:t>
            </a:r>
            <a:r>
              <a:rPr dirty="0" sz="1550" spc="10" b="1">
                <a:latin typeface="Arial"/>
                <a:cs typeface="Arial"/>
              </a:rPr>
              <a:t>, </a:t>
            </a:r>
            <a:r>
              <a:rPr dirty="0" sz="1550" spc="10" b="1">
                <a:latin typeface="Courier New"/>
                <a:cs typeface="Courier New"/>
              </a:rPr>
              <a:t>COPY</a:t>
            </a:r>
            <a:r>
              <a:rPr dirty="0" sz="1550" spc="10" b="1">
                <a:latin typeface="Arial"/>
                <a:cs typeface="Arial"/>
              </a:rPr>
              <a:t>, </a:t>
            </a:r>
            <a:r>
              <a:rPr dirty="0" sz="1550" spc="10" b="1">
                <a:latin typeface="Courier New"/>
                <a:cs typeface="Courier New"/>
              </a:rPr>
              <a:t>ERASE</a:t>
            </a:r>
            <a:r>
              <a:rPr dirty="0" sz="1550" spc="10" b="1">
                <a:latin typeface="Arial"/>
                <a:cs typeface="Arial"/>
              </a:rPr>
              <a:t>, </a:t>
            </a:r>
            <a:r>
              <a:rPr dirty="0" sz="1550" spc="10" b="1">
                <a:latin typeface="Courier New"/>
                <a:cs typeface="Courier New"/>
              </a:rPr>
              <a:t>TRIM</a:t>
            </a:r>
            <a:r>
              <a:rPr dirty="0" sz="1550" spc="10" b="1">
                <a:latin typeface="Arial"/>
                <a:cs typeface="Arial"/>
              </a:rPr>
              <a:t>, </a:t>
            </a:r>
            <a:r>
              <a:rPr dirty="0" sz="1550" spc="10" b="1">
                <a:latin typeface="Courier New"/>
                <a:cs typeface="Courier New"/>
              </a:rPr>
              <a:t>WRITE</a:t>
            </a:r>
            <a:r>
              <a:rPr dirty="0" sz="1550" spc="10" b="1">
                <a:latin typeface="Arial"/>
                <a:cs typeface="Arial"/>
              </a:rPr>
              <a:t>,  </a:t>
            </a:r>
            <a:r>
              <a:rPr dirty="0" sz="1550" spc="10" b="1">
                <a:latin typeface="Courier New"/>
                <a:cs typeface="Courier New"/>
              </a:rPr>
              <a:t>LOADFROMFILE</a:t>
            </a:r>
            <a:endParaRPr sz="1550">
              <a:latin typeface="Courier New"/>
              <a:cs typeface="Courier New"/>
            </a:endParaRPr>
          </a:p>
          <a:p>
            <a:pPr marL="326390" indent="-327025">
              <a:lnSpc>
                <a:spcPct val="100000"/>
              </a:lnSpc>
              <a:spcBef>
                <a:spcPts val="425"/>
              </a:spcBef>
              <a:buClr>
                <a:srgbClr val="FF0000"/>
              </a:buClr>
              <a:buFont typeface="Arial"/>
              <a:buChar char="•"/>
              <a:tabLst>
                <a:tab pos="326390" algn="l"/>
                <a:tab pos="327025" algn="l"/>
              </a:tabLst>
            </a:pPr>
            <a:r>
              <a:rPr dirty="0" sz="1550" spc="10" b="1">
                <a:latin typeface="Arial"/>
                <a:cs typeface="Arial"/>
              </a:rPr>
              <a:t>Read or examine </a:t>
            </a:r>
            <a:r>
              <a:rPr dirty="0" sz="1550" spc="10" b="1">
                <a:latin typeface="Courier New"/>
                <a:cs typeface="Courier New"/>
              </a:rPr>
              <a:t>LOB</a:t>
            </a:r>
            <a:r>
              <a:rPr dirty="0" sz="1550" spc="-509" b="1">
                <a:latin typeface="Courier New"/>
                <a:cs typeface="Courier New"/>
              </a:rPr>
              <a:t> </a:t>
            </a:r>
            <a:r>
              <a:rPr dirty="0" sz="1550" spc="10" b="1">
                <a:latin typeface="Arial"/>
                <a:cs typeface="Arial"/>
              </a:rPr>
              <a:t>values:</a:t>
            </a:r>
            <a:endParaRPr sz="1550">
              <a:latin typeface="Arial"/>
              <a:cs typeface="Arial"/>
            </a:endParaRPr>
          </a:p>
          <a:p>
            <a:pPr marL="326390">
              <a:lnSpc>
                <a:spcPct val="100000"/>
              </a:lnSpc>
              <a:spcBef>
                <a:spcPts val="30"/>
              </a:spcBef>
            </a:pPr>
            <a:r>
              <a:rPr dirty="0" sz="1550" spc="10" b="1">
                <a:latin typeface="Courier New"/>
                <a:cs typeface="Courier New"/>
              </a:rPr>
              <a:t>GETLENGTH</a:t>
            </a:r>
            <a:r>
              <a:rPr dirty="0" sz="1550" spc="10" b="1">
                <a:latin typeface="Arial"/>
                <a:cs typeface="Arial"/>
              </a:rPr>
              <a:t>, </a:t>
            </a:r>
            <a:r>
              <a:rPr dirty="0" sz="1550" spc="10" b="1">
                <a:latin typeface="Courier New"/>
                <a:cs typeface="Courier New"/>
              </a:rPr>
              <a:t>INSTR</a:t>
            </a:r>
            <a:r>
              <a:rPr dirty="0" sz="1550" spc="10" b="1">
                <a:latin typeface="Arial"/>
                <a:cs typeface="Arial"/>
              </a:rPr>
              <a:t>, </a:t>
            </a:r>
            <a:r>
              <a:rPr dirty="0" sz="1550" spc="10" b="1">
                <a:latin typeface="Courier New"/>
                <a:cs typeface="Courier New"/>
              </a:rPr>
              <a:t>READ</a:t>
            </a:r>
            <a:r>
              <a:rPr dirty="0" sz="1550" spc="10" b="1">
                <a:latin typeface="Arial"/>
                <a:cs typeface="Arial"/>
              </a:rPr>
              <a:t>,</a:t>
            </a:r>
            <a:r>
              <a:rPr dirty="0" sz="1550" b="1">
                <a:latin typeface="Arial"/>
                <a:cs typeface="Arial"/>
              </a:rPr>
              <a:t> </a:t>
            </a:r>
            <a:r>
              <a:rPr dirty="0" sz="1550" spc="10" b="1">
                <a:latin typeface="Courier New"/>
                <a:cs typeface="Courier New"/>
              </a:rPr>
              <a:t>SUBSTR</a:t>
            </a:r>
            <a:endParaRPr sz="1550">
              <a:latin typeface="Courier New"/>
              <a:cs typeface="Courier New"/>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Specific to</a:t>
            </a:r>
            <a:r>
              <a:rPr dirty="0" sz="1550" spc="5" b="1">
                <a:latin typeface="Arial"/>
                <a:cs typeface="Arial"/>
              </a:rPr>
              <a:t> </a:t>
            </a:r>
            <a:r>
              <a:rPr dirty="0" sz="1550" spc="10" b="1">
                <a:latin typeface="Courier New"/>
                <a:cs typeface="Courier New"/>
              </a:rPr>
              <a:t>BFILE</a:t>
            </a:r>
            <a:r>
              <a:rPr dirty="0" sz="1550" spc="10" b="1">
                <a:latin typeface="Arial"/>
                <a:cs typeface="Arial"/>
              </a:rPr>
              <a:t>s:</a:t>
            </a:r>
            <a:endParaRPr sz="1550">
              <a:latin typeface="Arial"/>
              <a:cs typeface="Arial"/>
            </a:endParaRPr>
          </a:p>
          <a:p>
            <a:pPr marL="326390" marR="5080">
              <a:lnSpc>
                <a:spcPct val="101299"/>
              </a:lnSpc>
            </a:pPr>
            <a:r>
              <a:rPr dirty="0" sz="1550" spc="10" b="1">
                <a:latin typeface="Courier New"/>
                <a:cs typeface="Courier New"/>
              </a:rPr>
              <a:t>FILECLOSE</a:t>
            </a:r>
            <a:r>
              <a:rPr dirty="0" sz="1550" spc="10" b="1">
                <a:latin typeface="Arial"/>
                <a:cs typeface="Arial"/>
              </a:rPr>
              <a:t>, </a:t>
            </a:r>
            <a:r>
              <a:rPr dirty="0" sz="1550" spc="10" b="1">
                <a:latin typeface="Courier New"/>
                <a:cs typeface="Courier New"/>
              </a:rPr>
              <a:t>FILECLOSEALL</a:t>
            </a:r>
            <a:r>
              <a:rPr dirty="0" sz="1550" spc="10" b="1">
                <a:latin typeface="Arial"/>
                <a:cs typeface="Arial"/>
              </a:rPr>
              <a:t>, </a:t>
            </a:r>
            <a:r>
              <a:rPr dirty="0" sz="1550" spc="10" b="1">
                <a:latin typeface="Courier New"/>
                <a:cs typeface="Courier New"/>
              </a:rPr>
              <a:t>FILEEXISTS</a:t>
            </a:r>
            <a:r>
              <a:rPr dirty="0" sz="1550" spc="10" b="1">
                <a:latin typeface="Arial"/>
                <a:cs typeface="Arial"/>
              </a:rPr>
              <a:t>,  </a:t>
            </a:r>
            <a:r>
              <a:rPr dirty="0" sz="1550" spc="10" b="1">
                <a:latin typeface="Courier New"/>
                <a:cs typeface="Courier New"/>
              </a:rPr>
              <a:t>FILEGETNAME</a:t>
            </a:r>
            <a:r>
              <a:rPr dirty="0" sz="1550" spc="10" b="1">
                <a:latin typeface="Arial"/>
                <a:cs typeface="Arial"/>
              </a:rPr>
              <a:t>, </a:t>
            </a:r>
            <a:r>
              <a:rPr dirty="0" sz="1550" spc="10" b="1">
                <a:latin typeface="Courier New"/>
                <a:cs typeface="Courier New"/>
              </a:rPr>
              <a:t>FILEISOPEN</a:t>
            </a:r>
            <a:r>
              <a:rPr dirty="0" sz="1550" spc="10" b="1">
                <a:latin typeface="Arial"/>
                <a:cs typeface="Arial"/>
              </a:rPr>
              <a:t>,</a:t>
            </a:r>
            <a:r>
              <a:rPr dirty="0" sz="1550" spc="-5" b="1">
                <a:latin typeface="Arial"/>
                <a:cs typeface="Arial"/>
              </a:rPr>
              <a:t> </a:t>
            </a:r>
            <a:r>
              <a:rPr dirty="0" sz="1550" spc="10" b="1">
                <a:latin typeface="Courier New"/>
                <a:cs typeface="Courier New"/>
              </a:rPr>
              <a:t>FILEOPEN</a:t>
            </a:r>
            <a:endParaRPr sz="1550">
              <a:latin typeface="Courier New"/>
              <a:cs typeface="Courier New"/>
            </a:endParaRPr>
          </a:p>
        </p:txBody>
      </p:sp>
      <p:sp>
        <p:nvSpPr>
          <p:cNvPr id="8" name="object 8"/>
          <p:cNvSpPr txBox="1"/>
          <p:nvPr/>
        </p:nvSpPr>
        <p:spPr>
          <a:xfrm>
            <a:off x="707390" y="5641340"/>
            <a:ext cx="2495550" cy="224790"/>
          </a:xfrm>
          <a:prstGeom prst="rect">
            <a:avLst/>
          </a:prstGeom>
        </p:spPr>
        <p:txBody>
          <a:bodyPr wrap="square" lIns="0" tIns="13335" rIns="0" bIns="0" rtlCol="0" vert="horz">
            <a:spAutoFit/>
          </a:bodyPr>
          <a:lstStyle/>
          <a:p>
            <a:pPr marL="12700">
              <a:lnSpc>
                <a:spcPct val="100000"/>
              </a:lnSpc>
              <a:spcBef>
                <a:spcPts val="105"/>
              </a:spcBef>
            </a:pPr>
            <a:r>
              <a:rPr dirty="0" sz="1300" spc="5" b="1">
                <a:latin typeface="Courier New"/>
                <a:cs typeface="Courier New"/>
              </a:rPr>
              <a:t>DBMS_LOB</a:t>
            </a:r>
            <a:r>
              <a:rPr dirty="0" sz="1300" spc="-440" b="1">
                <a:latin typeface="Courier New"/>
                <a:cs typeface="Courier New"/>
              </a:rPr>
              <a:t> </a:t>
            </a:r>
            <a:r>
              <a:rPr dirty="0" sz="1300" b="1">
                <a:latin typeface="Arial"/>
                <a:cs typeface="Arial"/>
              </a:rPr>
              <a:t>Package </a:t>
            </a:r>
            <a:r>
              <a:rPr dirty="0" sz="1300" spc="-5" b="1">
                <a:latin typeface="Arial"/>
                <a:cs typeface="Arial"/>
              </a:rPr>
              <a:t>(continued)</a:t>
            </a:r>
            <a:endParaRPr sz="1300">
              <a:latin typeface="Arial"/>
              <a:cs typeface="Arial"/>
            </a:endParaRPr>
          </a:p>
        </p:txBody>
      </p:sp>
      <p:graphicFrame>
        <p:nvGraphicFramePr>
          <p:cNvPr id="9" name="object 9"/>
          <p:cNvGraphicFramePr>
            <a:graphicFrameLocks noGrp="1"/>
          </p:cNvGraphicFramePr>
          <p:nvPr/>
        </p:nvGraphicFramePr>
        <p:xfrm>
          <a:off x="786765" y="5885307"/>
          <a:ext cx="5930900" cy="3585845"/>
        </p:xfrm>
        <a:graphic>
          <a:graphicData uri="http://schemas.openxmlformats.org/drawingml/2006/table">
            <a:tbl>
              <a:tblPr firstRow="1" bandRow="1">
                <a:tableStyleId>{2D5ABB26-0587-4C30-8999-92F81FD0307C}</a:tableStyleId>
              </a:tblPr>
              <a:tblGrid>
                <a:gridCol w="1209040"/>
                <a:gridCol w="4715510"/>
              </a:tblGrid>
              <a:tr h="224027">
                <a:tc>
                  <a:txBody>
                    <a:bodyPr/>
                    <a:lstStyle/>
                    <a:p>
                      <a:pPr marL="30480">
                        <a:lnSpc>
                          <a:spcPct val="100000"/>
                        </a:lnSpc>
                        <a:spcBef>
                          <a:spcPts val="135"/>
                        </a:spcBef>
                      </a:pPr>
                      <a:r>
                        <a:rPr dirty="0" sz="1100" spc="30">
                          <a:latin typeface="Courier New"/>
                          <a:cs typeface="Courier New"/>
                        </a:rPr>
                        <a:t>APPEND</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5"/>
                        </a:spcBef>
                      </a:pPr>
                      <a:r>
                        <a:rPr dirty="0" sz="1100" spc="25">
                          <a:latin typeface="Times New Roman"/>
                          <a:cs typeface="Times New Roman"/>
                        </a:rPr>
                        <a:t>Appends </a:t>
                      </a:r>
                      <a:r>
                        <a:rPr dirty="0" sz="1100" spc="15">
                          <a:latin typeface="Times New Roman"/>
                          <a:cs typeface="Times New Roman"/>
                        </a:rPr>
                        <a:t>the </a:t>
                      </a:r>
                      <a:r>
                        <a:rPr dirty="0" sz="1100" spc="20">
                          <a:latin typeface="Times New Roman"/>
                          <a:cs typeface="Times New Roman"/>
                        </a:rPr>
                        <a:t>contents </a:t>
                      </a:r>
                      <a:r>
                        <a:rPr dirty="0" sz="1100" spc="15">
                          <a:latin typeface="Times New Roman"/>
                          <a:cs typeface="Times New Roman"/>
                        </a:rPr>
                        <a:t>of the </a:t>
                      </a:r>
                      <a:r>
                        <a:rPr dirty="0" sz="1100" spc="20">
                          <a:latin typeface="Times New Roman"/>
                          <a:cs typeface="Times New Roman"/>
                        </a:rPr>
                        <a:t>source </a:t>
                      </a:r>
                      <a:r>
                        <a:rPr dirty="0" sz="1100" spc="25">
                          <a:latin typeface="Courier New"/>
                          <a:cs typeface="Courier New"/>
                        </a:rPr>
                        <a:t>LOB </a:t>
                      </a:r>
                      <a:r>
                        <a:rPr dirty="0" sz="1100" spc="15">
                          <a:latin typeface="Times New Roman"/>
                          <a:cs typeface="Times New Roman"/>
                        </a:rPr>
                        <a:t>to </a:t>
                      </a:r>
                      <a:r>
                        <a:rPr dirty="0" sz="1100" spc="20">
                          <a:latin typeface="Times New Roman"/>
                          <a:cs typeface="Times New Roman"/>
                        </a:rPr>
                        <a:t>the destination</a:t>
                      </a:r>
                      <a:r>
                        <a:rPr dirty="0" sz="1100" spc="-140">
                          <a:latin typeface="Times New Roman"/>
                          <a:cs typeface="Times New Roman"/>
                        </a:rPr>
                        <a:t> </a:t>
                      </a:r>
                      <a:r>
                        <a:rPr dirty="0" sz="1100" spc="25">
                          <a:latin typeface="Courier New"/>
                          <a:cs typeface="Courier New"/>
                        </a:rPr>
                        <a:t>LOB</a:t>
                      </a:r>
                      <a:endParaRPr sz="1100">
                        <a:latin typeface="Courier New"/>
                        <a:cs typeface="Courier New"/>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COPY</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Copies </a:t>
                      </a:r>
                      <a:r>
                        <a:rPr dirty="0" sz="1100" spc="15">
                          <a:latin typeface="Times New Roman"/>
                          <a:cs typeface="Times New Roman"/>
                        </a:rPr>
                        <a:t>all or </a:t>
                      </a:r>
                      <a:r>
                        <a:rPr dirty="0" sz="1100" spc="20">
                          <a:latin typeface="Times New Roman"/>
                          <a:cs typeface="Times New Roman"/>
                        </a:rPr>
                        <a:t>part </a:t>
                      </a:r>
                      <a:r>
                        <a:rPr dirty="0" sz="1100" spc="15">
                          <a:latin typeface="Times New Roman"/>
                          <a:cs typeface="Times New Roman"/>
                        </a:rPr>
                        <a:t>of </a:t>
                      </a:r>
                      <a:r>
                        <a:rPr dirty="0" sz="1100" spc="20">
                          <a:latin typeface="Times New Roman"/>
                          <a:cs typeface="Times New Roman"/>
                        </a:rPr>
                        <a:t>the source </a:t>
                      </a:r>
                      <a:r>
                        <a:rPr dirty="0" sz="1100" spc="25">
                          <a:latin typeface="Courier New"/>
                          <a:cs typeface="Courier New"/>
                        </a:rPr>
                        <a:t>LOB </a:t>
                      </a:r>
                      <a:r>
                        <a:rPr dirty="0" sz="1100" spc="15">
                          <a:latin typeface="Times New Roman"/>
                          <a:cs typeface="Times New Roman"/>
                        </a:rPr>
                        <a:t>to </a:t>
                      </a:r>
                      <a:r>
                        <a:rPr dirty="0" sz="1100" spc="20">
                          <a:latin typeface="Times New Roman"/>
                          <a:cs typeface="Times New Roman"/>
                        </a:rPr>
                        <a:t>the destination</a:t>
                      </a:r>
                      <a:r>
                        <a:rPr dirty="0" sz="1100" spc="-130">
                          <a:latin typeface="Times New Roman"/>
                          <a:cs typeface="Times New Roman"/>
                        </a:rPr>
                        <a:t> </a:t>
                      </a:r>
                      <a:r>
                        <a:rPr dirty="0" sz="1100" spc="25">
                          <a:latin typeface="Courier New"/>
                          <a:cs typeface="Courier New"/>
                        </a:rPr>
                        <a:t>LOB</a:t>
                      </a:r>
                      <a:endParaRPr sz="1100">
                        <a:latin typeface="Courier New"/>
                        <a:cs typeface="Courier New"/>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7">
                <a:tc>
                  <a:txBody>
                    <a:bodyPr/>
                    <a:lstStyle/>
                    <a:p>
                      <a:pPr marL="30480">
                        <a:lnSpc>
                          <a:spcPct val="100000"/>
                        </a:lnSpc>
                        <a:spcBef>
                          <a:spcPts val="130"/>
                        </a:spcBef>
                      </a:pPr>
                      <a:r>
                        <a:rPr dirty="0" sz="1100" spc="30">
                          <a:latin typeface="Courier New"/>
                          <a:cs typeface="Courier New"/>
                        </a:rPr>
                        <a:t>ERASE</a:t>
                      </a:r>
                      <a:endParaRPr sz="1100">
                        <a:latin typeface="Courier New"/>
                        <a:cs typeface="Courier New"/>
                      </a:endParaRPr>
                    </a:p>
                  </a:txBody>
                  <a:tcPr marL="0" marR="0" marB="0" marT="165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Erases </a:t>
                      </a:r>
                      <a:r>
                        <a:rPr dirty="0" sz="1100" spc="15">
                          <a:latin typeface="Times New Roman"/>
                          <a:cs typeface="Times New Roman"/>
                        </a:rPr>
                        <a:t>all </a:t>
                      </a:r>
                      <a:r>
                        <a:rPr dirty="0" sz="1100" spc="20">
                          <a:latin typeface="Times New Roman"/>
                          <a:cs typeface="Times New Roman"/>
                        </a:rPr>
                        <a:t>or </a:t>
                      </a:r>
                      <a:r>
                        <a:rPr dirty="0" sz="1100" spc="25">
                          <a:latin typeface="Times New Roman"/>
                          <a:cs typeface="Times New Roman"/>
                        </a:rPr>
                        <a:t>part </a:t>
                      </a:r>
                      <a:r>
                        <a:rPr dirty="0" sz="1100" spc="20">
                          <a:latin typeface="Times New Roman"/>
                          <a:cs typeface="Times New Roman"/>
                        </a:rPr>
                        <a:t>of </a:t>
                      </a:r>
                      <a:r>
                        <a:rPr dirty="0" sz="1100" spc="5">
                          <a:latin typeface="Times New Roman"/>
                          <a:cs typeface="Times New Roman"/>
                        </a:rPr>
                        <a:t>a</a:t>
                      </a:r>
                      <a:r>
                        <a:rPr dirty="0" sz="1100" spc="95">
                          <a:latin typeface="Times New Roman"/>
                          <a:cs typeface="Times New Roman"/>
                        </a:rPr>
                        <a:t> </a:t>
                      </a:r>
                      <a:r>
                        <a:rPr dirty="0" sz="1100" spc="25">
                          <a:latin typeface="Courier New"/>
                          <a:cs typeface="Courier New"/>
                        </a:rPr>
                        <a:t>LOB</a:t>
                      </a:r>
                      <a:endParaRPr sz="1100">
                        <a:latin typeface="Courier New"/>
                        <a:cs typeface="Courier New"/>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3265">
                <a:tc>
                  <a:txBody>
                    <a:bodyPr/>
                    <a:lstStyle/>
                    <a:p>
                      <a:pPr marL="30480">
                        <a:lnSpc>
                          <a:spcPct val="100000"/>
                        </a:lnSpc>
                        <a:spcBef>
                          <a:spcPts val="130"/>
                        </a:spcBef>
                      </a:pPr>
                      <a:r>
                        <a:rPr dirty="0" sz="1100" spc="30">
                          <a:latin typeface="Courier New"/>
                          <a:cs typeface="Courier New"/>
                        </a:rPr>
                        <a:t>LOADFROMFILE</a:t>
                      </a:r>
                      <a:endParaRPr sz="1100">
                        <a:latin typeface="Courier New"/>
                        <a:cs typeface="Courier New"/>
                      </a:endParaRPr>
                    </a:p>
                  </a:txBody>
                  <a:tcPr marL="0" marR="0" marB="0" marT="165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Loads </a:t>
                      </a:r>
                      <a:r>
                        <a:rPr dirty="0" sz="1100" spc="25">
                          <a:latin typeface="Courier New"/>
                          <a:cs typeface="Courier New"/>
                        </a:rPr>
                        <a:t>BFILE</a:t>
                      </a:r>
                      <a:r>
                        <a:rPr dirty="0" sz="1100" spc="-245">
                          <a:latin typeface="Courier New"/>
                          <a:cs typeface="Courier New"/>
                        </a:rPr>
                        <a:t> </a:t>
                      </a:r>
                      <a:r>
                        <a:rPr dirty="0" sz="1100" spc="20">
                          <a:latin typeface="Times New Roman"/>
                          <a:cs typeface="Times New Roman"/>
                        </a:rPr>
                        <a:t>data </a:t>
                      </a:r>
                      <a:r>
                        <a:rPr dirty="0" sz="1100" spc="15">
                          <a:latin typeface="Times New Roman"/>
                          <a:cs typeface="Times New Roman"/>
                        </a:rPr>
                        <a:t>into </a:t>
                      </a:r>
                      <a:r>
                        <a:rPr dirty="0" sz="1100" spc="20">
                          <a:latin typeface="Times New Roman"/>
                          <a:cs typeface="Times New Roman"/>
                        </a:rPr>
                        <a:t>an internal </a:t>
                      </a:r>
                      <a:r>
                        <a:rPr dirty="0" sz="1100" spc="30">
                          <a:latin typeface="Courier New"/>
                          <a:cs typeface="Courier New"/>
                        </a:rPr>
                        <a:t>LOB</a:t>
                      </a:r>
                      <a:endParaRPr sz="1100">
                        <a:latin typeface="Courier New"/>
                        <a:cs typeface="Courier New"/>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7">
                <a:tc>
                  <a:txBody>
                    <a:bodyPr/>
                    <a:lstStyle/>
                    <a:p>
                      <a:pPr marL="30480">
                        <a:lnSpc>
                          <a:spcPct val="100000"/>
                        </a:lnSpc>
                        <a:spcBef>
                          <a:spcPts val="135"/>
                        </a:spcBef>
                      </a:pPr>
                      <a:r>
                        <a:rPr dirty="0" sz="1100" spc="30">
                          <a:latin typeface="Courier New"/>
                          <a:cs typeface="Courier New"/>
                        </a:rPr>
                        <a:t>TRIM</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5"/>
                        </a:spcBef>
                      </a:pPr>
                      <a:r>
                        <a:rPr dirty="0" sz="1100" spc="25">
                          <a:latin typeface="Times New Roman"/>
                          <a:cs typeface="Times New Roman"/>
                        </a:rPr>
                        <a:t>Trims </a:t>
                      </a:r>
                      <a:r>
                        <a:rPr dirty="0" sz="1100" spc="20">
                          <a:latin typeface="Times New Roman"/>
                          <a:cs typeface="Times New Roman"/>
                        </a:rPr>
                        <a:t>the </a:t>
                      </a:r>
                      <a:r>
                        <a:rPr dirty="0" sz="1100" spc="25">
                          <a:latin typeface="Courier New"/>
                          <a:cs typeface="Courier New"/>
                        </a:rPr>
                        <a:t>LOB</a:t>
                      </a:r>
                      <a:r>
                        <a:rPr dirty="0" sz="1100" spc="-240">
                          <a:latin typeface="Courier New"/>
                          <a:cs typeface="Courier New"/>
                        </a:rPr>
                        <a:t> </a:t>
                      </a:r>
                      <a:r>
                        <a:rPr dirty="0" sz="1100" spc="20">
                          <a:latin typeface="Times New Roman"/>
                          <a:cs typeface="Times New Roman"/>
                        </a:rPr>
                        <a:t>value </a:t>
                      </a:r>
                      <a:r>
                        <a:rPr dirty="0" sz="1100" spc="15">
                          <a:latin typeface="Times New Roman"/>
                          <a:cs typeface="Times New Roman"/>
                        </a:rPr>
                        <a:t>to </a:t>
                      </a:r>
                      <a:r>
                        <a:rPr dirty="0" sz="1100" spc="5">
                          <a:latin typeface="Times New Roman"/>
                          <a:cs typeface="Times New Roman"/>
                        </a:rPr>
                        <a:t>a </a:t>
                      </a:r>
                      <a:r>
                        <a:rPr dirty="0" sz="1100" spc="25">
                          <a:latin typeface="Times New Roman"/>
                          <a:cs typeface="Times New Roman"/>
                        </a:rPr>
                        <a:t>specified shorter length</a:t>
                      </a:r>
                      <a:endParaRPr sz="1100">
                        <a:latin typeface="Times New Roman"/>
                        <a:cs typeface="Times New Roman"/>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7">
                <a:tc>
                  <a:txBody>
                    <a:bodyPr/>
                    <a:lstStyle/>
                    <a:p>
                      <a:pPr marL="30480">
                        <a:lnSpc>
                          <a:spcPct val="100000"/>
                        </a:lnSpc>
                        <a:spcBef>
                          <a:spcPts val="135"/>
                        </a:spcBef>
                      </a:pPr>
                      <a:r>
                        <a:rPr dirty="0" sz="1100" spc="30">
                          <a:latin typeface="Courier New"/>
                          <a:cs typeface="Courier New"/>
                        </a:rPr>
                        <a:t>WRITE</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5"/>
                        </a:spcBef>
                      </a:pPr>
                      <a:r>
                        <a:rPr dirty="0" sz="1100" spc="25">
                          <a:latin typeface="Times New Roman"/>
                          <a:cs typeface="Times New Roman"/>
                        </a:rPr>
                        <a:t>Writes </a:t>
                      </a:r>
                      <a:r>
                        <a:rPr dirty="0" sz="1100" spc="20">
                          <a:latin typeface="Times New Roman"/>
                          <a:cs typeface="Times New Roman"/>
                        </a:rPr>
                        <a:t>data </a:t>
                      </a:r>
                      <a:r>
                        <a:rPr dirty="0" sz="1100" spc="15">
                          <a:latin typeface="Times New Roman"/>
                          <a:cs typeface="Times New Roman"/>
                        </a:rPr>
                        <a:t>to the </a:t>
                      </a:r>
                      <a:r>
                        <a:rPr dirty="0" sz="1100" spc="25">
                          <a:latin typeface="Courier New"/>
                          <a:cs typeface="Courier New"/>
                        </a:rPr>
                        <a:t>LOB</a:t>
                      </a:r>
                      <a:r>
                        <a:rPr dirty="0" sz="1100" spc="-204">
                          <a:latin typeface="Courier New"/>
                          <a:cs typeface="Courier New"/>
                        </a:rPr>
                        <a:t> </a:t>
                      </a:r>
                      <a:r>
                        <a:rPr dirty="0" sz="1100" spc="20">
                          <a:latin typeface="Times New Roman"/>
                          <a:cs typeface="Times New Roman"/>
                        </a:rPr>
                        <a:t>from </a:t>
                      </a:r>
                      <a:r>
                        <a:rPr dirty="0" sz="1100" spc="5">
                          <a:latin typeface="Times New Roman"/>
                          <a:cs typeface="Times New Roman"/>
                        </a:rPr>
                        <a:t>a </a:t>
                      </a:r>
                      <a:r>
                        <a:rPr dirty="0" sz="1100" spc="25">
                          <a:latin typeface="Times New Roman"/>
                          <a:cs typeface="Times New Roman"/>
                        </a:rPr>
                        <a:t>specified offset</a:t>
                      </a:r>
                      <a:endParaRPr sz="1100">
                        <a:latin typeface="Times New Roman"/>
                        <a:cs typeface="Times New Roman"/>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GETLENGTH</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5"/>
                        </a:spcBef>
                      </a:pPr>
                      <a:r>
                        <a:rPr dirty="0" sz="1100" spc="25">
                          <a:latin typeface="Times New Roman"/>
                          <a:cs typeface="Times New Roman"/>
                        </a:rPr>
                        <a:t>Gets </a:t>
                      </a:r>
                      <a:r>
                        <a:rPr dirty="0" sz="1100" spc="20">
                          <a:latin typeface="Times New Roman"/>
                          <a:cs typeface="Times New Roman"/>
                        </a:rPr>
                        <a:t>the length </a:t>
                      </a:r>
                      <a:r>
                        <a:rPr dirty="0" sz="1100" spc="15">
                          <a:latin typeface="Times New Roman"/>
                          <a:cs typeface="Times New Roman"/>
                        </a:rPr>
                        <a:t>of </a:t>
                      </a:r>
                      <a:r>
                        <a:rPr dirty="0" sz="1100" spc="20">
                          <a:latin typeface="Times New Roman"/>
                          <a:cs typeface="Times New Roman"/>
                        </a:rPr>
                        <a:t>the </a:t>
                      </a:r>
                      <a:r>
                        <a:rPr dirty="0" sz="1100" spc="25">
                          <a:latin typeface="Courier New"/>
                          <a:cs typeface="Courier New"/>
                        </a:rPr>
                        <a:t>LOB</a:t>
                      </a:r>
                      <a:r>
                        <a:rPr dirty="0" sz="1100" spc="-280">
                          <a:latin typeface="Courier New"/>
                          <a:cs typeface="Courier New"/>
                        </a:rPr>
                        <a:t> </a:t>
                      </a:r>
                      <a:r>
                        <a:rPr dirty="0" sz="1100" spc="20">
                          <a:latin typeface="Times New Roman"/>
                          <a:cs typeface="Times New Roman"/>
                        </a:rPr>
                        <a:t>value</a:t>
                      </a:r>
                      <a:endParaRPr sz="1100">
                        <a:latin typeface="Times New Roman"/>
                        <a:cs typeface="Times New Roman"/>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INSTR</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Returns </a:t>
                      </a:r>
                      <a:r>
                        <a:rPr dirty="0" sz="1100" spc="20">
                          <a:latin typeface="Times New Roman"/>
                          <a:cs typeface="Times New Roman"/>
                        </a:rPr>
                        <a:t>the </a:t>
                      </a:r>
                      <a:r>
                        <a:rPr dirty="0" sz="1100" spc="25">
                          <a:latin typeface="Times New Roman"/>
                          <a:cs typeface="Times New Roman"/>
                        </a:rPr>
                        <a:t>matching position </a:t>
                      </a:r>
                      <a:r>
                        <a:rPr dirty="0" sz="1100" spc="20">
                          <a:latin typeface="Times New Roman"/>
                          <a:cs typeface="Times New Roman"/>
                        </a:rPr>
                        <a:t>of the </a:t>
                      </a:r>
                      <a:r>
                        <a:rPr dirty="0" sz="1100" spc="20" i="1">
                          <a:latin typeface="Times New Roman"/>
                          <a:cs typeface="Times New Roman"/>
                        </a:rPr>
                        <a:t>n</a:t>
                      </a:r>
                      <a:r>
                        <a:rPr dirty="0" sz="1100" spc="20">
                          <a:latin typeface="Times New Roman"/>
                          <a:cs typeface="Times New Roman"/>
                        </a:rPr>
                        <a:t>th </a:t>
                      </a:r>
                      <a:r>
                        <a:rPr dirty="0" sz="1100" spc="25">
                          <a:latin typeface="Times New Roman"/>
                          <a:cs typeface="Times New Roman"/>
                        </a:rPr>
                        <a:t>occurrence </a:t>
                      </a:r>
                      <a:r>
                        <a:rPr dirty="0" sz="1100" spc="15">
                          <a:latin typeface="Times New Roman"/>
                          <a:cs typeface="Times New Roman"/>
                        </a:rPr>
                        <a:t>of </a:t>
                      </a:r>
                      <a:r>
                        <a:rPr dirty="0" sz="1100" spc="20">
                          <a:latin typeface="Times New Roman"/>
                          <a:cs typeface="Times New Roman"/>
                        </a:rPr>
                        <a:t>the pattern </a:t>
                      </a:r>
                      <a:r>
                        <a:rPr dirty="0" sz="1100" spc="15">
                          <a:latin typeface="Times New Roman"/>
                          <a:cs typeface="Times New Roman"/>
                        </a:rPr>
                        <a:t>in </a:t>
                      </a:r>
                      <a:r>
                        <a:rPr dirty="0" sz="1100" spc="20">
                          <a:latin typeface="Times New Roman"/>
                          <a:cs typeface="Times New Roman"/>
                        </a:rPr>
                        <a:t>the</a:t>
                      </a:r>
                      <a:r>
                        <a:rPr dirty="0" sz="1100" spc="250">
                          <a:latin typeface="Times New Roman"/>
                          <a:cs typeface="Times New Roman"/>
                        </a:rPr>
                        <a:t> </a:t>
                      </a:r>
                      <a:r>
                        <a:rPr dirty="0" sz="1100" spc="25">
                          <a:latin typeface="Courier New"/>
                          <a:cs typeface="Courier New"/>
                        </a:rPr>
                        <a:t>LOB</a:t>
                      </a:r>
                      <a:endParaRPr sz="1100">
                        <a:latin typeface="Courier New"/>
                        <a:cs typeface="Courier New"/>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7">
                <a:tc>
                  <a:txBody>
                    <a:bodyPr/>
                    <a:lstStyle/>
                    <a:p>
                      <a:pPr marL="30480">
                        <a:lnSpc>
                          <a:spcPct val="100000"/>
                        </a:lnSpc>
                        <a:spcBef>
                          <a:spcPts val="135"/>
                        </a:spcBef>
                      </a:pPr>
                      <a:r>
                        <a:rPr dirty="0" sz="1100" spc="30">
                          <a:latin typeface="Courier New"/>
                          <a:cs typeface="Courier New"/>
                        </a:rPr>
                        <a:t>READ</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Reads </a:t>
                      </a:r>
                      <a:r>
                        <a:rPr dirty="0" sz="1100" spc="20">
                          <a:latin typeface="Times New Roman"/>
                          <a:cs typeface="Times New Roman"/>
                        </a:rPr>
                        <a:t>data from </a:t>
                      </a:r>
                      <a:r>
                        <a:rPr dirty="0" sz="1100" spc="15">
                          <a:latin typeface="Times New Roman"/>
                          <a:cs typeface="Times New Roman"/>
                        </a:rPr>
                        <a:t>the </a:t>
                      </a:r>
                      <a:r>
                        <a:rPr dirty="0" sz="1100" spc="20">
                          <a:latin typeface="Courier New"/>
                          <a:cs typeface="Courier New"/>
                        </a:rPr>
                        <a:t>LOB</a:t>
                      </a:r>
                      <a:r>
                        <a:rPr dirty="0" sz="1100" spc="-204">
                          <a:latin typeface="Courier New"/>
                          <a:cs typeface="Courier New"/>
                        </a:rPr>
                        <a:t> </a:t>
                      </a:r>
                      <a:r>
                        <a:rPr dirty="0" sz="1100" spc="20">
                          <a:latin typeface="Times New Roman"/>
                          <a:cs typeface="Times New Roman"/>
                        </a:rPr>
                        <a:t>starting </a:t>
                      </a:r>
                      <a:r>
                        <a:rPr dirty="0" sz="1100" spc="15">
                          <a:latin typeface="Times New Roman"/>
                          <a:cs typeface="Times New Roman"/>
                        </a:rPr>
                        <a:t>at </a:t>
                      </a:r>
                      <a:r>
                        <a:rPr dirty="0" sz="1100" spc="20">
                          <a:latin typeface="Times New Roman"/>
                          <a:cs typeface="Times New Roman"/>
                        </a:rPr>
                        <a:t>the </a:t>
                      </a:r>
                      <a:r>
                        <a:rPr dirty="0" sz="1100" spc="25">
                          <a:latin typeface="Times New Roman"/>
                          <a:cs typeface="Times New Roman"/>
                        </a:rPr>
                        <a:t>specified </a:t>
                      </a:r>
                      <a:r>
                        <a:rPr dirty="0" sz="1100" spc="20">
                          <a:latin typeface="Times New Roman"/>
                          <a:cs typeface="Times New Roman"/>
                        </a:rPr>
                        <a:t>offset</a:t>
                      </a:r>
                      <a:endParaRPr sz="110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3265">
                <a:tc>
                  <a:txBody>
                    <a:bodyPr/>
                    <a:lstStyle/>
                    <a:p>
                      <a:pPr marL="30480">
                        <a:lnSpc>
                          <a:spcPct val="100000"/>
                        </a:lnSpc>
                        <a:spcBef>
                          <a:spcPts val="130"/>
                        </a:spcBef>
                      </a:pPr>
                      <a:r>
                        <a:rPr dirty="0" sz="1100" spc="30">
                          <a:latin typeface="Courier New"/>
                          <a:cs typeface="Courier New"/>
                        </a:rPr>
                        <a:t>SUBSTR</a:t>
                      </a:r>
                      <a:endParaRPr sz="1100">
                        <a:latin typeface="Courier New"/>
                        <a:cs typeface="Courier New"/>
                      </a:endParaRPr>
                    </a:p>
                  </a:txBody>
                  <a:tcPr marL="0" marR="0" marB="0" marT="165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Returns </a:t>
                      </a:r>
                      <a:r>
                        <a:rPr dirty="0" sz="1100" spc="20">
                          <a:latin typeface="Times New Roman"/>
                          <a:cs typeface="Times New Roman"/>
                        </a:rPr>
                        <a:t>part </a:t>
                      </a:r>
                      <a:r>
                        <a:rPr dirty="0" sz="1100" spc="15">
                          <a:latin typeface="Times New Roman"/>
                          <a:cs typeface="Times New Roman"/>
                        </a:rPr>
                        <a:t>of </a:t>
                      </a:r>
                      <a:r>
                        <a:rPr dirty="0" sz="1100" spc="20">
                          <a:latin typeface="Times New Roman"/>
                          <a:cs typeface="Times New Roman"/>
                        </a:rPr>
                        <a:t>the </a:t>
                      </a:r>
                      <a:r>
                        <a:rPr dirty="0" sz="1100" spc="25">
                          <a:latin typeface="Courier New"/>
                          <a:cs typeface="Courier New"/>
                        </a:rPr>
                        <a:t>LOB</a:t>
                      </a:r>
                      <a:r>
                        <a:rPr dirty="0" sz="1100" spc="-200">
                          <a:latin typeface="Courier New"/>
                          <a:cs typeface="Courier New"/>
                        </a:rPr>
                        <a:t> </a:t>
                      </a:r>
                      <a:r>
                        <a:rPr dirty="0" sz="1100" spc="20">
                          <a:latin typeface="Times New Roman"/>
                          <a:cs typeface="Times New Roman"/>
                        </a:rPr>
                        <a:t>value starting </a:t>
                      </a:r>
                      <a:r>
                        <a:rPr dirty="0" sz="1100" spc="15">
                          <a:latin typeface="Times New Roman"/>
                          <a:cs typeface="Times New Roman"/>
                        </a:rPr>
                        <a:t>at </a:t>
                      </a:r>
                      <a:r>
                        <a:rPr dirty="0" sz="1100" spc="20">
                          <a:latin typeface="Times New Roman"/>
                          <a:cs typeface="Times New Roman"/>
                        </a:rPr>
                        <a:t>the </a:t>
                      </a:r>
                      <a:r>
                        <a:rPr dirty="0" sz="1100" spc="25">
                          <a:latin typeface="Times New Roman"/>
                          <a:cs typeface="Times New Roman"/>
                        </a:rPr>
                        <a:t>specified offset</a:t>
                      </a:r>
                      <a:endParaRPr sz="110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FILECLOSE</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90"/>
                        </a:spcBef>
                      </a:pPr>
                      <a:r>
                        <a:rPr dirty="0" sz="1100" spc="25">
                          <a:latin typeface="Times New Roman"/>
                          <a:cs typeface="Times New Roman"/>
                        </a:rPr>
                        <a:t>Closes </a:t>
                      </a:r>
                      <a:r>
                        <a:rPr dirty="0" sz="1100" spc="20">
                          <a:latin typeface="Times New Roman"/>
                          <a:cs typeface="Times New Roman"/>
                        </a:rPr>
                        <a:t>the</a:t>
                      </a:r>
                      <a:r>
                        <a:rPr dirty="0" sz="1100" spc="35">
                          <a:latin typeface="Times New Roman"/>
                          <a:cs typeface="Times New Roman"/>
                        </a:rPr>
                        <a:t> </a:t>
                      </a:r>
                      <a:r>
                        <a:rPr dirty="0" sz="1100" spc="20">
                          <a:latin typeface="Times New Roman"/>
                          <a:cs typeface="Times New Roman"/>
                        </a:rPr>
                        <a:t>file</a:t>
                      </a:r>
                      <a:endParaRPr sz="1100">
                        <a:latin typeface="Times New Roman"/>
                        <a:cs typeface="Times New Roman"/>
                      </a:endParaRPr>
                    </a:p>
                  </a:txBody>
                  <a:tcPr marL="0" marR="0" marB="0" marT="241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FILECLOSEALL</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90"/>
                        </a:spcBef>
                      </a:pPr>
                      <a:r>
                        <a:rPr dirty="0" sz="1100" spc="25">
                          <a:latin typeface="Times New Roman"/>
                          <a:cs typeface="Times New Roman"/>
                        </a:rPr>
                        <a:t>Closes </a:t>
                      </a:r>
                      <a:r>
                        <a:rPr dirty="0" sz="1100" spc="15">
                          <a:latin typeface="Times New Roman"/>
                          <a:cs typeface="Times New Roman"/>
                        </a:rPr>
                        <a:t>all </a:t>
                      </a:r>
                      <a:r>
                        <a:rPr dirty="0" sz="1100" spc="20">
                          <a:latin typeface="Times New Roman"/>
                          <a:cs typeface="Times New Roman"/>
                        </a:rPr>
                        <a:t>previously </a:t>
                      </a:r>
                      <a:r>
                        <a:rPr dirty="0" sz="1100" spc="25">
                          <a:latin typeface="Times New Roman"/>
                          <a:cs typeface="Times New Roman"/>
                        </a:rPr>
                        <a:t>opened</a:t>
                      </a:r>
                      <a:r>
                        <a:rPr dirty="0" sz="1100" spc="75">
                          <a:latin typeface="Times New Roman"/>
                          <a:cs typeface="Times New Roman"/>
                        </a:rPr>
                        <a:t> </a:t>
                      </a:r>
                      <a:r>
                        <a:rPr dirty="0" sz="1100" spc="25">
                          <a:latin typeface="Times New Roman"/>
                          <a:cs typeface="Times New Roman"/>
                        </a:rPr>
                        <a:t>files</a:t>
                      </a:r>
                      <a:endParaRPr sz="1100">
                        <a:latin typeface="Times New Roman"/>
                        <a:cs typeface="Times New Roman"/>
                      </a:endParaRPr>
                    </a:p>
                  </a:txBody>
                  <a:tcPr marL="0" marR="0" marB="0" marT="241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FILEEXISTS</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90"/>
                        </a:spcBef>
                      </a:pPr>
                      <a:r>
                        <a:rPr dirty="0" sz="1100" spc="25">
                          <a:latin typeface="Times New Roman"/>
                          <a:cs typeface="Times New Roman"/>
                        </a:rPr>
                        <a:t>Checks whether </a:t>
                      </a:r>
                      <a:r>
                        <a:rPr dirty="0" sz="1100" spc="20">
                          <a:latin typeface="Times New Roman"/>
                          <a:cs typeface="Times New Roman"/>
                        </a:rPr>
                        <a:t>the file exists on the</a:t>
                      </a:r>
                      <a:r>
                        <a:rPr dirty="0" sz="1100" spc="114">
                          <a:latin typeface="Times New Roman"/>
                          <a:cs typeface="Times New Roman"/>
                        </a:rPr>
                        <a:t> </a:t>
                      </a:r>
                      <a:r>
                        <a:rPr dirty="0" sz="1100" spc="20">
                          <a:latin typeface="Times New Roman"/>
                          <a:cs typeface="Times New Roman"/>
                        </a:rPr>
                        <a:t>server</a:t>
                      </a:r>
                      <a:endParaRPr sz="1100">
                        <a:latin typeface="Times New Roman"/>
                        <a:cs typeface="Times New Roman"/>
                      </a:endParaRPr>
                    </a:p>
                  </a:txBody>
                  <a:tcPr marL="0" marR="0" marB="0" marT="241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8">
                <a:tc>
                  <a:txBody>
                    <a:bodyPr/>
                    <a:lstStyle/>
                    <a:p>
                      <a:pPr marL="30480">
                        <a:lnSpc>
                          <a:spcPct val="100000"/>
                        </a:lnSpc>
                        <a:spcBef>
                          <a:spcPts val="135"/>
                        </a:spcBef>
                      </a:pPr>
                      <a:r>
                        <a:rPr dirty="0" sz="1100" spc="30">
                          <a:latin typeface="Courier New"/>
                          <a:cs typeface="Courier New"/>
                        </a:rPr>
                        <a:t>FILEGETNAME</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90"/>
                        </a:spcBef>
                      </a:pPr>
                      <a:r>
                        <a:rPr dirty="0" sz="1100" spc="25">
                          <a:latin typeface="Times New Roman"/>
                          <a:cs typeface="Times New Roman"/>
                        </a:rPr>
                        <a:t>Gets </a:t>
                      </a:r>
                      <a:r>
                        <a:rPr dirty="0" sz="1100" spc="20">
                          <a:latin typeface="Times New Roman"/>
                          <a:cs typeface="Times New Roman"/>
                        </a:rPr>
                        <a:t>the </a:t>
                      </a:r>
                      <a:r>
                        <a:rPr dirty="0" sz="1100" spc="25">
                          <a:latin typeface="Times New Roman"/>
                          <a:cs typeface="Times New Roman"/>
                        </a:rPr>
                        <a:t>directory </a:t>
                      </a:r>
                      <a:r>
                        <a:rPr dirty="0" sz="1100" spc="20">
                          <a:latin typeface="Times New Roman"/>
                          <a:cs typeface="Times New Roman"/>
                        </a:rPr>
                        <a:t>alias and file</a:t>
                      </a:r>
                      <a:r>
                        <a:rPr dirty="0" sz="1100" spc="80">
                          <a:latin typeface="Times New Roman"/>
                          <a:cs typeface="Times New Roman"/>
                        </a:rPr>
                        <a:t> </a:t>
                      </a:r>
                      <a:r>
                        <a:rPr dirty="0" sz="1100" spc="30">
                          <a:latin typeface="Times New Roman"/>
                          <a:cs typeface="Times New Roman"/>
                        </a:rPr>
                        <a:t>name</a:t>
                      </a:r>
                      <a:endParaRPr sz="1100">
                        <a:latin typeface="Times New Roman"/>
                        <a:cs typeface="Times New Roman"/>
                      </a:endParaRPr>
                    </a:p>
                  </a:txBody>
                  <a:tcPr marL="0" marR="0" marB="0" marT="241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4027">
                <a:tc>
                  <a:txBody>
                    <a:bodyPr/>
                    <a:lstStyle/>
                    <a:p>
                      <a:pPr marL="30480">
                        <a:lnSpc>
                          <a:spcPct val="100000"/>
                        </a:lnSpc>
                        <a:spcBef>
                          <a:spcPts val="135"/>
                        </a:spcBef>
                      </a:pPr>
                      <a:r>
                        <a:rPr dirty="0" sz="1100" spc="30">
                          <a:latin typeface="Courier New"/>
                          <a:cs typeface="Courier New"/>
                        </a:rPr>
                        <a:t>FILEISOPEN</a:t>
                      </a:r>
                      <a:endParaRPr sz="1100">
                        <a:latin typeface="Courier New"/>
                        <a:cs typeface="Courier New"/>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50"/>
                        </a:spcBef>
                      </a:pPr>
                      <a:r>
                        <a:rPr dirty="0" sz="1100" spc="25">
                          <a:latin typeface="Times New Roman"/>
                          <a:cs typeface="Times New Roman"/>
                        </a:rPr>
                        <a:t>Checks whether </a:t>
                      </a:r>
                      <a:r>
                        <a:rPr dirty="0" sz="1100" spc="20">
                          <a:latin typeface="Times New Roman"/>
                          <a:cs typeface="Times New Roman"/>
                        </a:rPr>
                        <a:t>the file </a:t>
                      </a:r>
                      <a:r>
                        <a:rPr dirty="0" sz="1100" spc="25">
                          <a:latin typeface="Times New Roman"/>
                          <a:cs typeface="Times New Roman"/>
                        </a:rPr>
                        <a:t>was opened using </a:t>
                      </a:r>
                      <a:r>
                        <a:rPr dirty="0" sz="1100" spc="20">
                          <a:latin typeface="Times New Roman"/>
                          <a:cs typeface="Times New Roman"/>
                        </a:rPr>
                        <a:t>the input </a:t>
                      </a:r>
                      <a:r>
                        <a:rPr dirty="0" sz="1100" spc="30">
                          <a:latin typeface="Courier New"/>
                          <a:cs typeface="Courier New"/>
                        </a:rPr>
                        <a:t>BFILE</a:t>
                      </a:r>
                      <a:r>
                        <a:rPr dirty="0" sz="1100" spc="-240">
                          <a:latin typeface="Courier New"/>
                          <a:cs typeface="Courier New"/>
                        </a:rPr>
                        <a:t> </a:t>
                      </a:r>
                      <a:r>
                        <a:rPr dirty="0" sz="1100" spc="25">
                          <a:latin typeface="Times New Roman"/>
                          <a:cs typeface="Times New Roman"/>
                        </a:rPr>
                        <a:t>locators</a:t>
                      </a:r>
                      <a:endParaRPr sz="110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3266">
                <a:tc>
                  <a:txBody>
                    <a:bodyPr/>
                    <a:lstStyle/>
                    <a:p>
                      <a:pPr marL="30480">
                        <a:lnSpc>
                          <a:spcPct val="100000"/>
                        </a:lnSpc>
                        <a:spcBef>
                          <a:spcPts val="130"/>
                        </a:spcBef>
                      </a:pPr>
                      <a:r>
                        <a:rPr dirty="0" sz="1100" spc="30">
                          <a:latin typeface="Courier New"/>
                          <a:cs typeface="Courier New"/>
                        </a:rPr>
                        <a:t>FILEOPEN</a:t>
                      </a:r>
                      <a:endParaRPr sz="1100">
                        <a:latin typeface="Courier New"/>
                        <a:cs typeface="Courier New"/>
                      </a:endParaRPr>
                    </a:p>
                  </a:txBody>
                  <a:tcPr marL="0" marR="0" marB="0" marT="165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480">
                        <a:lnSpc>
                          <a:spcPct val="100000"/>
                        </a:lnSpc>
                        <a:spcBef>
                          <a:spcPts val="185"/>
                        </a:spcBef>
                      </a:pPr>
                      <a:r>
                        <a:rPr dirty="0" sz="1100" spc="25">
                          <a:latin typeface="Times New Roman"/>
                          <a:cs typeface="Times New Roman"/>
                        </a:rPr>
                        <a:t>Opens </a:t>
                      </a:r>
                      <a:r>
                        <a:rPr dirty="0" sz="1100" spc="5">
                          <a:latin typeface="Times New Roman"/>
                          <a:cs typeface="Times New Roman"/>
                        </a:rPr>
                        <a:t>a</a:t>
                      </a:r>
                      <a:r>
                        <a:rPr dirty="0" sz="1100" spc="50">
                          <a:latin typeface="Times New Roman"/>
                          <a:cs typeface="Times New Roman"/>
                        </a:rPr>
                        <a:t> </a:t>
                      </a:r>
                      <a:r>
                        <a:rPr dirty="0" sz="1100" spc="15">
                          <a:latin typeface="Times New Roman"/>
                          <a:cs typeface="Times New Roman"/>
                        </a:rPr>
                        <a:t>file</a:t>
                      </a:r>
                      <a:endParaRPr sz="1100">
                        <a:latin typeface="Times New Roman"/>
                        <a:cs typeface="Times New Roman"/>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2</a:t>
            </a:r>
            <a:endParaRPr baseline="-20833"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2632" y="855980"/>
            <a:ext cx="4599940" cy="2299335"/>
          </a:xfrm>
          <a:prstGeom prst="rect">
            <a:avLst/>
          </a:prstGeom>
        </p:spPr>
        <p:txBody>
          <a:bodyPr wrap="square" lIns="0" tIns="12700" rIns="0" bIns="0" rtlCol="0" vert="horz">
            <a:spAutoFit/>
          </a:bodyPr>
          <a:lstStyle/>
          <a:p>
            <a:pPr algn="ctr" marL="485775">
              <a:lnSpc>
                <a:spcPct val="100000"/>
              </a:lnSpc>
              <a:spcBef>
                <a:spcPts val="100"/>
              </a:spcBef>
            </a:pPr>
            <a:r>
              <a:rPr dirty="0" sz="2000" spc="-5" b="1">
                <a:latin typeface="Courier New"/>
                <a:cs typeface="Courier New"/>
              </a:rPr>
              <a:t>DBMS_LOB</a:t>
            </a:r>
            <a:r>
              <a:rPr dirty="0" sz="2000" spc="-665" b="1">
                <a:latin typeface="Courier New"/>
                <a:cs typeface="Courier New"/>
              </a:rPr>
              <a:t> </a:t>
            </a:r>
            <a:r>
              <a:rPr dirty="0" sz="2000" b="1">
                <a:latin typeface="Arial"/>
                <a:cs typeface="Arial"/>
              </a:rPr>
              <a:t>Package</a:t>
            </a:r>
            <a:endParaRPr sz="2000">
              <a:latin typeface="Arial"/>
              <a:cs typeface="Arial"/>
            </a:endParaRPr>
          </a:p>
          <a:p>
            <a:pPr>
              <a:lnSpc>
                <a:spcPct val="100000"/>
              </a:lnSpc>
            </a:pPr>
            <a:endParaRPr sz="2300">
              <a:latin typeface="Arial"/>
              <a:cs typeface="Arial"/>
            </a:endParaRPr>
          </a:p>
          <a:p>
            <a:pPr>
              <a:lnSpc>
                <a:spcPct val="100000"/>
              </a:lnSpc>
            </a:pPr>
            <a:endParaRPr sz="195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Courier New"/>
                <a:cs typeface="Courier New"/>
              </a:rPr>
              <a:t>NULL</a:t>
            </a:r>
            <a:r>
              <a:rPr dirty="0" sz="1550" spc="-500" b="1">
                <a:latin typeface="Courier New"/>
                <a:cs typeface="Courier New"/>
              </a:rPr>
              <a:t> </a:t>
            </a:r>
            <a:r>
              <a:rPr dirty="0" sz="1550" spc="10" b="1">
                <a:latin typeface="Arial"/>
                <a:cs typeface="Arial"/>
              </a:rPr>
              <a:t>parameters</a:t>
            </a:r>
            <a:r>
              <a:rPr dirty="0" sz="1550" spc="5" b="1">
                <a:latin typeface="Arial"/>
                <a:cs typeface="Arial"/>
              </a:rPr>
              <a:t> </a:t>
            </a:r>
            <a:r>
              <a:rPr dirty="0" sz="1550" spc="10" b="1">
                <a:latin typeface="Arial"/>
                <a:cs typeface="Arial"/>
              </a:rPr>
              <a:t>get</a:t>
            </a:r>
            <a:r>
              <a:rPr dirty="0" sz="1550" b="1">
                <a:latin typeface="Arial"/>
                <a:cs typeface="Arial"/>
              </a:rPr>
              <a:t> </a:t>
            </a:r>
            <a:r>
              <a:rPr dirty="0" sz="1550" spc="10" b="1">
                <a:latin typeface="Courier New"/>
                <a:cs typeface="Courier New"/>
              </a:rPr>
              <a:t>NULL</a:t>
            </a:r>
            <a:r>
              <a:rPr dirty="0" sz="1550" spc="-500" b="1">
                <a:latin typeface="Courier New"/>
                <a:cs typeface="Courier New"/>
              </a:rPr>
              <a:t> </a:t>
            </a:r>
            <a:r>
              <a:rPr dirty="0" sz="1550" spc="10" b="1">
                <a:latin typeface="Arial"/>
                <a:cs typeface="Arial"/>
              </a:rPr>
              <a:t>returns.</a:t>
            </a:r>
            <a:endParaRPr sz="1550">
              <a:latin typeface="Arial"/>
              <a:cs typeface="Arial"/>
            </a:endParaRPr>
          </a:p>
          <a:p>
            <a:pPr marL="326390" indent="-327025">
              <a:lnSpc>
                <a:spcPct val="100000"/>
              </a:lnSpc>
              <a:spcBef>
                <a:spcPts val="515"/>
              </a:spcBef>
              <a:buClr>
                <a:srgbClr val="FF0000"/>
              </a:buClr>
              <a:buFont typeface="Arial"/>
              <a:buChar char="•"/>
              <a:tabLst>
                <a:tab pos="326390" algn="l"/>
                <a:tab pos="327025" algn="l"/>
              </a:tabLst>
            </a:pPr>
            <a:r>
              <a:rPr dirty="0" sz="1550" spc="10" b="1">
                <a:latin typeface="Arial"/>
                <a:cs typeface="Arial"/>
              </a:rPr>
              <a:t>Offsets:</a:t>
            </a:r>
            <a:endParaRPr sz="1550">
              <a:latin typeface="Arial"/>
              <a:cs typeface="Arial"/>
            </a:endParaRPr>
          </a:p>
          <a:p>
            <a:pPr lvl="1" marL="653415" indent="-245110">
              <a:lnSpc>
                <a:spcPct val="100000"/>
              </a:lnSpc>
              <a:spcBef>
                <a:spcPts val="270"/>
              </a:spcBef>
              <a:buClr>
                <a:srgbClr val="FF0000"/>
              </a:buClr>
              <a:buFont typeface="Arial"/>
              <a:buChar char="–"/>
              <a:tabLst>
                <a:tab pos="653415" algn="l"/>
                <a:tab pos="654050" algn="l"/>
              </a:tabLst>
            </a:pPr>
            <a:r>
              <a:rPr dirty="0" sz="1400" spc="10" b="1">
                <a:latin typeface="Courier New"/>
                <a:cs typeface="Courier New"/>
              </a:rPr>
              <a:t>BLOB</a:t>
            </a:r>
            <a:r>
              <a:rPr dirty="0" sz="1400" spc="10" b="1">
                <a:latin typeface="Arial"/>
                <a:cs typeface="Arial"/>
              </a:rPr>
              <a:t>, </a:t>
            </a:r>
            <a:r>
              <a:rPr dirty="0" sz="1400" spc="15" b="1">
                <a:latin typeface="Courier New"/>
                <a:cs typeface="Courier New"/>
              </a:rPr>
              <a:t>BFILE</a:t>
            </a:r>
            <a:r>
              <a:rPr dirty="0" sz="1400" spc="15" b="1">
                <a:latin typeface="Arial"/>
                <a:cs typeface="Arial"/>
              </a:rPr>
              <a:t>: Measured </a:t>
            </a:r>
            <a:r>
              <a:rPr dirty="0" sz="1400" spc="10" b="1">
                <a:latin typeface="Arial"/>
                <a:cs typeface="Arial"/>
              </a:rPr>
              <a:t>in</a:t>
            </a:r>
            <a:r>
              <a:rPr dirty="0" sz="1400" spc="-30" b="1">
                <a:latin typeface="Arial"/>
                <a:cs typeface="Arial"/>
              </a:rPr>
              <a:t> </a:t>
            </a:r>
            <a:r>
              <a:rPr dirty="0" sz="1400" spc="10" b="1">
                <a:latin typeface="Arial"/>
                <a:cs typeface="Arial"/>
              </a:rPr>
              <a:t>bytes</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0" b="1">
                <a:latin typeface="Courier New"/>
                <a:cs typeface="Courier New"/>
              </a:rPr>
              <a:t>CLOB</a:t>
            </a:r>
            <a:r>
              <a:rPr dirty="0" sz="1400" spc="10" b="1">
                <a:latin typeface="Arial"/>
                <a:cs typeface="Arial"/>
              </a:rPr>
              <a:t>, </a:t>
            </a:r>
            <a:r>
              <a:rPr dirty="0" sz="1400" spc="15" b="1">
                <a:latin typeface="Courier New"/>
                <a:cs typeface="Courier New"/>
              </a:rPr>
              <a:t>NCLOB</a:t>
            </a:r>
            <a:r>
              <a:rPr dirty="0" sz="1400" spc="15" b="1">
                <a:latin typeface="Arial"/>
                <a:cs typeface="Arial"/>
              </a:rPr>
              <a:t>: Measured </a:t>
            </a:r>
            <a:r>
              <a:rPr dirty="0" sz="1400" spc="10" b="1">
                <a:latin typeface="Arial"/>
                <a:cs typeface="Arial"/>
              </a:rPr>
              <a:t>in</a:t>
            </a:r>
            <a:r>
              <a:rPr dirty="0" sz="1400" spc="-25" b="1">
                <a:latin typeface="Arial"/>
                <a:cs typeface="Arial"/>
              </a:rPr>
              <a:t> </a:t>
            </a:r>
            <a:r>
              <a:rPr dirty="0" sz="1400" spc="5" b="1">
                <a:latin typeface="Arial"/>
                <a:cs typeface="Arial"/>
              </a:rPr>
              <a:t>characters</a:t>
            </a:r>
            <a:endParaRPr sz="1400">
              <a:latin typeface="Arial"/>
              <a:cs typeface="Arial"/>
            </a:endParaRPr>
          </a:p>
          <a:p>
            <a:pPr marL="326390" indent="-327025">
              <a:lnSpc>
                <a:spcPct val="100000"/>
              </a:lnSpc>
              <a:spcBef>
                <a:spcPts val="500"/>
              </a:spcBef>
              <a:buClr>
                <a:srgbClr val="FF0000"/>
              </a:buClr>
              <a:buFont typeface="Arial"/>
              <a:buChar char="•"/>
              <a:tabLst>
                <a:tab pos="326390" algn="l"/>
                <a:tab pos="327025" algn="l"/>
              </a:tabLst>
            </a:pPr>
            <a:r>
              <a:rPr dirty="0" sz="1550" spc="10" b="1">
                <a:latin typeface="Arial"/>
                <a:cs typeface="Arial"/>
              </a:rPr>
              <a:t>There are no negative values </a:t>
            </a:r>
            <a:r>
              <a:rPr dirty="0" sz="1550" spc="5" b="1">
                <a:latin typeface="Arial"/>
                <a:cs typeface="Arial"/>
              </a:rPr>
              <a:t>for</a:t>
            </a:r>
            <a:r>
              <a:rPr dirty="0" sz="1550" spc="-25" b="1">
                <a:latin typeface="Arial"/>
                <a:cs typeface="Arial"/>
              </a:rPr>
              <a:t> </a:t>
            </a:r>
            <a:r>
              <a:rPr dirty="0" sz="1550" spc="10" b="1">
                <a:latin typeface="Arial"/>
                <a:cs typeface="Arial"/>
              </a:rPr>
              <a:t>parameters.</a:t>
            </a:r>
            <a:endParaRPr sz="1550">
              <a:latin typeface="Arial"/>
              <a:cs typeface="Arial"/>
            </a:endParaRPr>
          </a:p>
        </p:txBody>
      </p:sp>
      <p:sp>
        <p:nvSpPr>
          <p:cNvPr id="7" name="object 7"/>
          <p:cNvSpPr txBox="1"/>
          <p:nvPr/>
        </p:nvSpPr>
        <p:spPr>
          <a:xfrm>
            <a:off x="707390" y="5593029"/>
            <a:ext cx="6326505" cy="242379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Using the </a:t>
            </a:r>
            <a:r>
              <a:rPr dirty="0" sz="1300" spc="5" b="1">
                <a:latin typeface="Courier New"/>
                <a:cs typeface="Courier New"/>
              </a:rPr>
              <a:t>DBMS_LOB</a:t>
            </a:r>
            <a:r>
              <a:rPr dirty="0" sz="1300" spc="-420" b="1">
                <a:latin typeface="Courier New"/>
                <a:cs typeface="Courier New"/>
              </a:rPr>
              <a:t> </a:t>
            </a:r>
            <a:r>
              <a:rPr dirty="0" sz="1300" spc="-5" b="1">
                <a:latin typeface="Arial"/>
                <a:cs typeface="Arial"/>
              </a:rPr>
              <a:t>Routines</a:t>
            </a:r>
            <a:endParaRPr sz="1300">
              <a:latin typeface="Arial"/>
              <a:cs typeface="Arial"/>
            </a:endParaRPr>
          </a:p>
          <a:p>
            <a:pPr marL="136525" marR="16510">
              <a:lnSpc>
                <a:spcPct val="100000"/>
              </a:lnSpc>
              <a:spcBef>
                <a:spcPts val="400"/>
              </a:spcBef>
            </a:pPr>
            <a:r>
              <a:rPr dirty="0" sz="1300">
                <a:latin typeface="Times New Roman"/>
                <a:cs typeface="Times New Roman"/>
              </a:rPr>
              <a:t>All</a:t>
            </a:r>
            <a:r>
              <a:rPr dirty="0" sz="1300" spc="15">
                <a:latin typeface="Times New Roman"/>
                <a:cs typeface="Times New Roman"/>
              </a:rPr>
              <a:t> </a:t>
            </a:r>
            <a:r>
              <a:rPr dirty="0" sz="1300">
                <a:latin typeface="Times New Roman"/>
                <a:cs typeface="Times New Roman"/>
              </a:rPr>
              <a:t>functions</a:t>
            </a:r>
            <a:r>
              <a:rPr dirty="0" sz="1300" spc="5">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spc="5">
                <a:latin typeface="Courier New"/>
                <a:cs typeface="Courier New"/>
              </a:rPr>
              <a:t>DBMS_LOB</a:t>
            </a:r>
            <a:r>
              <a:rPr dirty="0" sz="1300" spc="-445">
                <a:latin typeface="Courier New"/>
                <a:cs typeface="Courier New"/>
              </a:rPr>
              <a:t> </a:t>
            </a:r>
            <a:r>
              <a:rPr dirty="0" sz="1300">
                <a:latin typeface="Times New Roman"/>
                <a:cs typeface="Times New Roman"/>
              </a:rPr>
              <a:t>package</a:t>
            </a:r>
            <a:r>
              <a:rPr dirty="0" sz="1300" spc="15">
                <a:latin typeface="Times New Roman"/>
                <a:cs typeface="Times New Roman"/>
              </a:rPr>
              <a:t> </a:t>
            </a:r>
            <a:r>
              <a:rPr dirty="0" sz="1300">
                <a:latin typeface="Times New Roman"/>
                <a:cs typeface="Times New Roman"/>
              </a:rPr>
              <a:t>return</a:t>
            </a:r>
            <a:r>
              <a:rPr dirty="0" sz="1300" spc="15">
                <a:latin typeface="Times New Roman"/>
                <a:cs typeface="Times New Roman"/>
              </a:rPr>
              <a:t> </a:t>
            </a:r>
            <a:r>
              <a:rPr dirty="0" sz="1300">
                <a:latin typeface="Courier New"/>
                <a:cs typeface="Courier New"/>
              </a:rPr>
              <a:t>NULL</a:t>
            </a:r>
            <a:r>
              <a:rPr dirty="0" sz="1300" spc="-440">
                <a:latin typeface="Courier New"/>
                <a:cs typeface="Courier New"/>
              </a:rPr>
              <a:t> </a:t>
            </a:r>
            <a:r>
              <a:rPr dirty="0" sz="1300">
                <a:latin typeface="Times New Roman"/>
                <a:cs typeface="Times New Roman"/>
              </a:rPr>
              <a:t>if</a:t>
            </a:r>
            <a:r>
              <a:rPr dirty="0" sz="1300" spc="10">
                <a:latin typeface="Times New Roman"/>
                <a:cs typeface="Times New Roman"/>
              </a:rPr>
              <a:t> </a:t>
            </a:r>
            <a:r>
              <a:rPr dirty="0" sz="1300">
                <a:latin typeface="Times New Roman"/>
                <a:cs typeface="Times New Roman"/>
              </a:rPr>
              <a:t>any</a:t>
            </a:r>
            <a:r>
              <a:rPr dirty="0" sz="1300" spc="10">
                <a:latin typeface="Times New Roman"/>
                <a:cs typeface="Times New Roman"/>
              </a:rPr>
              <a:t> </a:t>
            </a:r>
            <a:r>
              <a:rPr dirty="0" sz="1300">
                <a:latin typeface="Times New Roman"/>
                <a:cs typeface="Times New Roman"/>
              </a:rPr>
              <a:t>input</a:t>
            </a:r>
            <a:r>
              <a:rPr dirty="0" sz="1300" spc="15">
                <a:latin typeface="Times New Roman"/>
                <a:cs typeface="Times New Roman"/>
              </a:rPr>
              <a:t> </a:t>
            </a:r>
            <a:r>
              <a:rPr dirty="0" sz="1300">
                <a:latin typeface="Times New Roman"/>
                <a:cs typeface="Times New Roman"/>
              </a:rPr>
              <a:t>parameters</a:t>
            </a:r>
            <a:r>
              <a:rPr dirty="0" sz="1300" spc="10">
                <a:latin typeface="Times New Roman"/>
                <a:cs typeface="Times New Roman"/>
              </a:rPr>
              <a:t> </a:t>
            </a:r>
            <a:r>
              <a:rPr dirty="0" sz="1300">
                <a:latin typeface="Times New Roman"/>
                <a:cs typeface="Times New Roman"/>
              </a:rPr>
              <a:t>are</a:t>
            </a:r>
            <a:r>
              <a:rPr dirty="0" sz="1300" spc="10">
                <a:latin typeface="Times New Roman"/>
                <a:cs typeface="Times New Roman"/>
              </a:rPr>
              <a:t> </a:t>
            </a:r>
            <a:r>
              <a:rPr dirty="0" sz="1300">
                <a:latin typeface="Courier New"/>
                <a:cs typeface="Courier New"/>
              </a:rPr>
              <a:t>NULL</a:t>
            </a:r>
            <a:r>
              <a:rPr dirty="0" sz="1300">
                <a:latin typeface="Times New Roman"/>
                <a:cs typeface="Times New Roman"/>
              </a:rPr>
              <a:t>.</a:t>
            </a:r>
            <a:r>
              <a:rPr dirty="0" sz="1300" spc="15">
                <a:latin typeface="Times New Roman"/>
                <a:cs typeface="Times New Roman"/>
              </a:rPr>
              <a:t> </a:t>
            </a:r>
            <a:r>
              <a:rPr dirty="0" sz="1300">
                <a:latin typeface="Times New Roman"/>
                <a:cs typeface="Times New Roman"/>
              </a:rPr>
              <a:t>All  mutator procedures in the </a:t>
            </a:r>
            <a:r>
              <a:rPr dirty="0" sz="1300">
                <a:latin typeface="Courier New"/>
                <a:cs typeface="Courier New"/>
              </a:rPr>
              <a:t>DBMS_LOB </a:t>
            </a:r>
            <a:r>
              <a:rPr dirty="0" sz="1300">
                <a:latin typeface="Times New Roman"/>
                <a:cs typeface="Times New Roman"/>
              </a:rPr>
              <a:t>package raise an exception if the destination  </a:t>
            </a:r>
            <a:r>
              <a:rPr dirty="0" sz="1300" spc="5">
                <a:latin typeface="Courier New"/>
                <a:cs typeface="Courier New"/>
              </a:rPr>
              <a:t>LOB</a:t>
            </a:r>
            <a:r>
              <a:rPr dirty="0" sz="1300" spc="5">
                <a:latin typeface="Times New Roman"/>
                <a:cs typeface="Times New Roman"/>
              </a:rPr>
              <a:t>/</a:t>
            </a:r>
            <a:r>
              <a:rPr dirty="0" sz="1300" spc="5">
                <a:latin typeface="Courier New"/>
                <a:cs typeface="Courier New"/>
              </a:rPr>
              <a:t>BFILE</a:t>
            </a:r>
            <a:r>
              <a:rPr dirty="0" sz="1300" spc="-455">
                <a:latin typeface="Courier New"/>
                <a:cs typeface="Courier New"/>
              </a:rPr>
              <a:t> </a:t>
            </a:r>
            <a:r>
              <a:rPr dirty="0" sz="1300">
                <a:latin typeface="Times New Roman"/>
                <a:cs typeface="Times New Roman"/>
              </a:rPr>
              <a:t>is input as </a:t>
            </a:r>
            <a:r>
              <a:rPr dirty="0" sz="1300">
                <a:latin typeface="Courier New"/>
                <a:cs typeface="Courier New"/>
              </a:rPr>
              <a:t>NULL</a:t>
            </a:r>
            <a:r>
              <a:rPr dirty="0" sz="1300">
                <a:latin typeface="Times New Roman"/>
                <a:cs typeface="Times New Roman"/>
              </a:rPr>
              <a:t>.</a:t>
            </a:r>
            <a:endParaRPr sz="1300">
              <a:latin typeface="Times New Roman"/>
              <a:cs typeface="Times New Roman"/>
            </a:endParaRPr>
          </a:p>
          <a:p>
            <a:pPr marL="136525" marR="5080">
              <a:lnSpc>
                <a:spcPct val="98900"/>
              </a:lnSpc>
              <a:spcBef>
                <a:spcPts val="509"/>
              </a:spcBef>
            </a:pPr>
            <a:r>
              <a:rPr dirty="0" sz="1300">
                <a:latin typeface="Times New Roman"/>
                <a:cs typeface="Times New Roman"/>
              </a:rPr>
              <a:t>Only positive, absolute offsets are allowed. They represent the </a:t>
            </a:r>
            <a:r>
              <a:rPr dirty="0" sz="1300" spc="-5">
                <a:latin typeface="Times New Roman"/>
                <a:cs typeface="Times New Roman"/>
              </a:rPr>
              <a:t>number </a:t>
            </a:r>
            <a:r>
              <a:rPr dirty="0" sz="1300">
                <a:latin typeface="Times New Roman"/>
                <a:cs typeface="Times New Roman"/>
              </a:rPr>
              <a:t>of bytes </a:t>
            </a:r>
            <a:r>
              <a:rPr dirty="0" sz="1300" spc="-5">
                <a:latin typeface="Times New Roman"/>
                <a:cs typeface="Times New Roman"/>
              </a:rPr>
              <a:t>or </a:t>
            </a:r>
            <a:r>
              <a:rPr dirty="0" sz="1300">
                <a:latin typeface="Times New Roman"/>
                <a:cs typeface="Times New Roman"/>
              </a:rPr>
              <a:t>characters  from the beginning of </a:t>
            </a:r>
            <a:r>
              <a:rPr dirty="0" sz="1300">
                <a:latin typeface="Courier New"/>
                <a:cs typeface="Courier New"/>
              </a:rPr>
              <a:t>LOB </a:t>
            </a:r>
            <a:r>
              <a:rPr dirty="0" sz="1300">
                <a:latin typeface="Times New Roman"/>
                <a:cs typeface="Times New Roman"/>
              </a:rPr>
              <a:t>data </a:t>
            </a:r>
            <a:r>
              <a:rPr dirty="0" sz="1300" spc="5">
                <a:latin typeface="Times New Roman"/>
                <a:cs typeface="Times New Roman"/>
              </a:rPr>
              <a:t>from </a:t>
            </a:r>
            <a:r>
              <a:rPr dirty="0" sz="1300">
                <a:latin typeface="Times New Roman"/>
                <a:cs typeface="Times New Roman"/>
              </a:rPr>
              <a:t>which to start the operation. Negative offsets and  ranges observed in </a:t>
            </a:r>
            <a:r>
              <a:rPr dirty="0" sz="1300" spc="-5">
                <a:latin typeface="Times New Roman"/>
                <a:cs typeface="Times New Roman"/>
              </a:rPr>
              <a:t>SQL </a:t>
            </a:r>
            <a:r>
              <a:rPr dirty="0" sz="1300">
                <a:latin typeface="Times New Roman"/>
                <a:cs typeface="Times New Roman"/>
              </a:rPr>
              <a:t>string functions and operators are not allowed. Corresponding  exceptions are raised upon violation. The default value for an offset is 1, which indicates the  first byte or character in the </a:t>
            </a:r>
            <a:r>
              <a:rPr dirty="0" sz="1300">
                <a:latin typeface="Courier New"/>
                <a:cs typeface="Courier New"/>
              </a:rPr>
              <a:t>LOB</a:t>
            </a:r>
            <a:r>
              <a:rPr dirty="0" sz="1300" spc="-434">
                <a:latin typeface="Courier New"/>
                <a:cs typeface="Courier New"/>
              </a:rPr>
              <a:t> </a:t>
            </a:r>
            <a:r>
              <a:rPr dirty="0" sz="1300">
                <a:latin typeface="Times New Roman"/>
                <a:cs typeface="Times New Roman"/>
              </a:rPr>
              <a:t>value.</a:t>
            </a:r>
            <a:endParaRPr sz="1300">
              <a:latin typeface="Times New Roman"/>
              <a:cs typeface="Times New Roman"/>
            </a:endParaRPr>
          </a:p>
          <a:p>
            <a:pPr marL="136525" marR="323850" indent="-635">
              <a:lnSpc>
                <a:spcPct val="105800"/>
              </a:lnSpc>
              <a:spcBef>
                <a:spcPts val="310"/>
              </a:spcBef>
            </a:pPr>
            <a:r>
              <a:rPr dirty="0" sz="1300">
                <a:latin typeface="Times New Roman"/>
                <a:cs typeface="Times New Roman"/>
              </a:rPr>
              <a:t>Similarly, only natural number values are allowed for the amount (</a:t>
            </a:r>
            <a:r>
              <a:rPr dirty="0" sz="1300">
                <a:latin typeface="Courier New"/>
                <a:cs typeface="Courier New"/>
              </a:rPr>
              <a:t>BUFSIZ</a:t>
            </a:r>
            <a:r>
              <a:rPr dirty="0" sz="1300">
                <a:latin typeface="Times New Roman"/>
                <a:cs typeface="Times New Roman"/>
              </a:rPr>
              <a:t>) parameter.  Negative values are </a:t>
            </a:r>
            <a:r>
              <a:rPr dirty="0" sz="1300" spc="-5">
                <a:latin typeface="Times New Roman"/>
                <a:cs typeface="Times New Roman"/>
              </a:rPr>
              <a:t>not</a:t>
            </a:r>
            <a:r>
              <a:rPr dirty="0" sz="1300" spc="15">
                <a:latin typeface="Times New Roman"/>
                <a:cs typeface="Times New Roman"/>
              </a:rPr>
              <a:t> </a:t>
            </a:r>
            <a:r>
              <a:rPr dirty="0" sz="1300">
                <a:latin typeface="Times New Roman"/>
                <a:cs typeface="Times New Roman"/>
              </a:rPr>
              <a:t>allowed.</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9209">
              <a:lnSpc>
                <a:spcPct val="100000"/>
              </a:lnSpc>
              <a:spcBef>
                <a:spcPts val="5"/>
              </a:spcBef>
            </a:pPr>
            <a:r>
              <a:rPr dirty="0" sz="2000" spc="-5" b="1">
                <a:latin typeface="Courier New"/>
                <a:cs typeface="Courier New"/>
              </a:rPr>
              <a:t>DBMS_LOB.READ</a:t>
            </a:r>
            <a:r>
              <a:rPr dirty="0" sz="2000" spc="-655" b="1">
                <a:latin typeface="Courier New"/>
                <a:cs typeface="Courier New"/>
              </a:rPr>
              <a:t> </a:t>
            </a:r>
            <a:r>
              <a:rPr dirty="0" sz="2000" spc="-5" b="1">
                <a:latin typeface="Arial"/>
                <a:cs typeface="Arial"/>
              </a:rPr>
              <a:t>and </a:t>
            </a:r>
            <a:r>
              <a:rPr dirty="0" sz="2000" spc="-5" b="1">
                <a:latin typeface="Courier New"/>
                <a:cs typeface="Courier New"/>
              </a:rPr>
              <a:t>DBMS_LOB.WRITE</a:t>
            </a:r>
            <a:endParaRPr sz="20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pPr>
            <a:endParaRPr sz="2300">
              <a:latin typeface="Courier New"/>
              <a:cs typeface="Courier New"/>
            </a:endParaRPr>
          </a:p>
          <a:p>
            <a:pPr>
              <a:lnSpc>
                <a:spcPct val="100000"/>
              </a:lnSpc>
              <a:spcBef>
                <a:spcPts val="35"/>
              </a:spcBef>
            </a:pPr>
            <a:endParaRPr sz="3100">
              <a:latin typeface="Courier New"/>
              <a:cs typeface="Courier New"/>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3</a:t>
            </a:r>
            <a:endParaRPr baseline="-20833"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3500" y="1866138"/>
            <a:ext cx="5105400" cy="1267460"/>
          </a:xfrm>
          <a:prstGeom prst="rect">
            <a:avLst/>
          </a:prstGeom>
          <a:solidFill>
            <a:srgbClr val="CCCCCC"/>
          </a:solidFill>
          <a:ln w="20574">
            <a:solidFill>
              <a:srgbClr val="000000"/>
            </a:solidFill>
          </a:ln>
        </p:spPr>
        <p:txBody>
          <a:bodyPr wrap="square" lIns="0" tIns="50800" rIns="0" bIns="0" rtlCol="0" vert="horz">
            <a:spAutoFit/>
          </a:bodyPr>
          <a:lstStyle/>
          <a:p>
            <a:pPr marL="76200">
              <a:lnSpc>
                <a:spcPct val="100000"/>
              </a:lnSpc>
              <a:spcBef>
                <a:spcPts val="400"/>
              </a:spcBef>
            </a:pPr>
            <a:r>
              <a:rPr dirty="0" sz="1300" spc="-15" b="1">
                <a:latin typeface="Courier New"/>
                <a:cs typeface="Courier New"/>
              </a:rPr>
              <a:t>PROCEDURE READ</a:t>
            </a:r>
            <a:r>
              <a:rPr dirty="0" sz="1300" spc="-30" b="1">
                <a:latin typeface="Courier New"/>
                <a:cs typeface="Courier New"/>
              </a:rPr>
              <a:t> </a:t>
            </a:r>
            <a:r>
              <a:rPr dirty="0" sz="1300" spc="-10" b="1">
                <a:latin typeface="Courier New"/>
                <a:cs typeface="Courier New"/>
              </a:rPr>
              <a:t>(</a:t>
            </a:r>
            <a:endParaRPr sz="1300">
              <a:latin typeface="Courier New"/>
              <a:cs typeface="Courier New"/>
            </a:endParaRPr>
          </a:p>
          <a:p>
            <a:pPr marL="233045" marR="2033270">
              <a:lnSpc>
                <a:spcPct val="119200"/>
              </a:lnSpc>
              <a:spcBef>
                <a:spcPts val="5"/>
              </a:spcBef>
            </a:pPr>
            <a:r>
              <a:rPr dirty="0" sz="1300" spc="-15" b="1">
                <a:latin typeface="Courier New"/>
                <a:cs typeface="Courier New"/>
              </a:rPr>
              <a:t>lobsrc IN </a:t>
            </a:r>
            <a:r>
              <a:rPr dirty="0" sz="1300" spc="-20" b="1">
                <a:latin typeface="Courier New"/>
                <a:cs typeface="Courier New"/>
              </a:rPr>
              <a:t>BFILE|BLOB|CLOB </a:t>
            </a:r>
            <a:r>
              <a:rPr dirty="0" sz="1300" spc="-10" b="1">
                <a:latin typeface="Courier New"/>
                <a:cs typeface="Courier New"/>
              </a:rPr>
              <a:t>,  </a:t>
            </a:r>
            <a:r>
              <a:rPr dirty="0" sz="1300" spc="-15" b="1">
                <a:latin typeface="Courier New"/>
                <a:cs typeface="Courier New"/>
              </a:rPr>
              <a:t>amount IN OUT</a:t>
            </a:r>
            <a:r>
              <a:rPr dirty="0" sz="1300" spc="-55" b="1">
                <a:latin typeface="Courier New"/>
                <a:cs typeface="Courier New"/>
              </a:rPr>
              <a:t> </a:t>
            </a:r>
            <a:r>
              <a:rPr dirty="0" sz="1300" spc="-20" b="1">
                <a:latin typeface="Courier New"/>
                <a:cs typeface="Courier New"/>
              </a:rPr>
              <a:t>BINARY_INTEGER,</a:t>
            </a:r>
            <a:endParaRPr sz="1300">
              <a:latin typeface="Courier New"/>
              <a:cs typeface="Courier New"/>
            </a:endParaRPr>
          </a:p>
          <a:p>
            <a:pPr marL="233045">
              <a:lnSpc>
                <a:spcPct val="100000"/>
              </a:lnSpc>
              <a:spcBef>
                <a:spcPts val="300"/>
              </a:spcBef>
            </a:pPr>
            <a:r>
              <a:rPr dirty="0" sz="1300" spc="-15" b="1">
                <a:latin typeface="Courier New"/>
                <a:cs typeface="Courier New"/>
              </a:rPr>
              <a:t>offset IN</a:t>
            </a:r>
            <a:r>
              <a:rPr dirty="0" sz="1300" spc="-30" b="1">
                <a:latin typeface="Courier New"/>
                <a:cs typeface="Courier New"/>
              </a:rPr>
              <a:t> </a:t>
            </a:r>
            <a:r>
              <a:rPr dirty="0" sz="1300" spc="-20" b="1">
                <a:latin typeface="Courier New"/>
                <a:cs typeface="Courier New"/>
              </a:rPr>
              <a:t>INTEGER,</a:t>
            </a:r>
            <a:endParaRPr sz="1300">
              <a:latin typeface="Courier New"/>
              <a:cs typeface="Courier New"/>
            </a:endParaRPr>
          </a:p>
          <a:p>
            <a:pPr marL="233045">
              <a:lnSpc>
                <a:spcPct val="100000"/>
              </a:lnSpc>
              <a:spcBef>
                <a:spcPts val="300"/>
              </a:spcBef>
            </a:pPr>
            <a:r>
              <a:rPr dirty="0" sz="1300" spc="-15" b="1">
                <a:latin typeface="Courier New"/>
                <a:cs typeface="Courier New"/>
              </a:rPr>
              <a:t>buffer OUT </a:t>
            </a:r>
            <a:r>
              <a:rPr dirty="0" sz="1300" spc="-20" b="1">
                <a:latin typeface="Courier New"/>
                <a:cs typeface="Courier New"/>
              </a:rPr>
              <a:t>RAW|VARCHAR2</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p:txBody>
      </p:sp>
      <p:sp>
        <p:nvSpPr>
          <p:cNvPr id="5" name="object 5"/>
          <p:cNvSpPr txBox="1"/>
          <p:nvPr/>
        </p:nvSpPr>
        <p:spPr>
          <a:xfrm>
            <a:off x="1333500" y="3329178"/>
            <a:ext cx="5105400" cy="1267460"/>
          </a:xfrm>
          <a:prstGeom prst="rect">
            <a:avLst/>
          </a:prstGeom>
          <a:solidFill>
            <a:srgbClr val="CCCCCC"/>
          </a:solidFill>
          <a:ln w="20574">
            <a:solidFill>
              <a:srgbClr val="000000"/>
            </a:solidFill>
          </a:ln>
        </p:spPr>
        <p:txBody>
          <a:bodyPr wrap="square" lIns="0" tIns="52069" rIns="0" bIns="0" rtlCol="0" vert="horz">
            <a:spAutoFit/>
          </a:bodyPr>
          <a:lstStyle/>
          <a:p>
            <a:pPr marL="76200">
              <a:lnSpc>
                <a:spcPct val="100000"/>
              </a:lnSpc>
              <a:spcBef>
                <a:spcPts val="409"/>
              </a:spcBef>
            </a:pPr>
            <a:r>
              <a:rPr dirty="0" sz="1300" spc="-15" b="1">
                <a:latin typeface="Courier New"/>
                <a:cs typeface="Courier New"/>
              </a:rPr>
              <a:t>PROCEDURE WRITE</a:t>
            </a:r>
            <a:r>
              <a:rPr dirty="0" sz="1300" spc="-30" b="1">
                <a:latin typeface="Courier New"/>
                <a:cs typeface="Courier New"/>
              </a:rPr>
              <a:t> </a:t>
            </a:r>
            <a:r>
              <a:rPr dirty="0" sz="1300" spc="-10" b="1">
                <a:latin typeface="Courier New"/>
                <a:cs typeface="Courier New"/>
              </a:rPr>
              <a:t>(</a:t>
            </a:r>
            <a:endParaRPr sz="1300">
              <a:latin typeface="Courier New"/>
              <a:cs typeface="Courier New"/>
            </a:endParaRPr>
          </a:p>
          <a:p>
            <a:pPr marL="233045" marR="2033905">
              <a:lnSpc>
                <a:spcPct val="119200"/>
              </a:lnSpc>
            </a:pPr>
            <a:r>
              <a:rPr dirty="0" sz="1300" spc="-15" b="1">
                <a:latin typeface="Courier New"/>
                <a:cs typeface="Courier New"/>
              </a:rPr>
              <a:t>lobdst IN OUT </a:t>
            </a:r>
            <a:r>
              <a:rPr dirty="0" sz="1300" spc="-20" b="1">
                <a:latin typeface="Courier New"/>
                <a:cs typeface="Courier New"/>
              </a:rPr>
              <a:t>BLOB|CLOB,  </a:t>
            </a:r>
            <a:r>
              <a:rPr dirty="0" sz="1300" spc="-15" b="1">
                <a:latin typeface="Courier New"/>
                <a:cs typeface="Courier New"/>
              </a:rPr>
              <a:t>amount IN OUT</a:t>
            </a:r>
            <a:r>
              <a:rPr dirty="0" sz="1300" spc="-55" b="1">
                <a:latin typeface="Courier New"/>
                <a:cs typeface="Courier New"/>
              </a:rPr>
              <a:t> </a:t>
            </a:r>
            <a:r>
              <a:rPr dirty="0" sz="1300" spc="-20" b="1">
                <a:latin typeface="Courier New"/>
                <a:cs typeface="Courier New"/>
              </a:rPr>
              <a:t>BINARY_INTEGER,</a:t>
            </a:r>
            <a:endParaRPr sz="1300">
              <a:latin typeface="Courier New"/>
              <a:cs typeface="Courier New"/>
            </a:endParaRPr>
          </a:p>
          <a:p>
            <a:pPr marL="233045">
              <a:lnSpc>
                <a:spcPct val="100000"/>
              </a:lnSpc>
              <a:spcBef>
                <a:spcPts val="300"/>
              </a:spcBef>
            </a:pPr>
            <a:r>
              <a:rPr dirty="0" sz="1300" spc="-15" b="1">
                <a:latin typeface="Courier New"/>
                <a:cs typeface="Courier New"/>
              </a:rPr>
              <a:t>offset IN INTEGER :=</a:t>
            </a:r>
            <a:r>
              <a:rPr dirty="0" sz="1300" spc="-45" b="1">
                <a:latin typeface="Courier New"/>
                <a:cs typeface="Courier New"/>
              </a:rPr>
              <a:t> </a:t>
            </a:r>
            <a:r>
              <a:rPr dirty="0" sz="1300" spc="-20" b="1">
                <a:latin typeface="Courier New"/>
                <a:cs typeface="Courier New"/>
              </a:rPr>
              <a:t>1,</a:t>
            </a:r>
            <a:endParaRPr sz="1300">
              <a:latin typeface="Courier New"/>
              <a:cs typeface="Courier New"/>
            </a:endParaRPr>
          </a:p>
          <a:p>
            <a:pPr marL="233045">
              <a:lnSpc>
                <a:spcPct val="100000"/>
              </a:lnSpc>
              <a:spcBef>
                <a:spcPts val="295"/>
              </a:spcBef>
              <a:tabLst>
                <a:tab pos="2771775" algn="l"/>
              </a:tabLst>
            </a:pPr>
            <a:r>
              <a:rPr dirty="0" sz="1300" spc="-15" b="1">
                <a:latin typeface="Courier New"/>
                <a:cs typeface="Courier New"/>
              </a:rPr>
              <a:t>buffer IN</a:t>
            </a:r>
            <a:r>
              <a:rPr dirty="0" sz="1300" spc="10" b="1">
                <a:latin typeface="Courier New"/>
                <a:cs typeface="Courier New"/>
              </a:rPr>
              <a:t> </a:t>
            </a:r>
            <a:r>
              <a:rPr dirty="0" sz="1300" spc="-20" b="1">
                <a:latin typeface="Courier New"/>
                <a:cs typeface="Courier New"/>
              </a:rPr>
              <a:t>RAW|VARCHAR2</a:t>
            </a:r>
            <a:r>
              <a:rPr dirty="0" sz="1300" spc="-5" b="1">
                <a:latin typeface="Courier New"/>
                <a:cs typeface="Courier New"/>
              </a:rPr>
              <a:t> </a:t>
            </a:r>
            <a:r>
              <a:rPr dirty="0" sz="1300" spc="-10" b="1">
                <a:latin typeface="Courier New"/>
                <a:cs typeface="Courier New"/>
              </a:rPr>
              <a:t>)	</a:t>
            </a:r>
            <a:r>
              <a:rPr dirty="0" sz="1300" spc="-15" b="1">
                <a:latin typeface="Courier New"/>
                <a:cs typeface="Courier New"/>
              </a:rPr>
              <a:t>-- RAW for</a:t>
            </a:r>
            <a:r>
              <a:rPr dirty="0" sz="1300" spc="-45" b="1">
                <a:latin typeface="Courier New"/>
                <a:cs typeface="Courier New"/>
              </a:rPr>
              <a:t> </a:t>
            </a:r>
            <a:r>
              <a:rPr dirty="0" sz="1300" spc="-20" b="1">
                <a:latin typeface="Courier New"/>
                <a:cs typeface="Courier New"/>
              </a:rPr>
              <a:t>BLOB</a:t>
            </a:r>
            <a:endParaRPr sz="1300">
              <a:latin typeface="Courier New"/>
              <a:cs typeface="Courier New"/>
            </a:endParaRPr>
          </a:p>
        </p:txBody>
      </p:sp>
      <p:sp>
        <p:nvSpPr>
          <p:cNvPr id="6" name="object 6"/>
          <p:cNvSpPr txBox="1"/>
          <p:nvPr/>
        </p:nvSpPr>
        <p:spPr>
          <a:xfrm>
            <a:off x="707223" y="5603660"/>
            <a:ext cx="6348095" cy="3682365"/>
          </a:xfrm>
          <a:prstGeom prst="rect">
            <a:avLst/>
          </a:prstGeom>
        </p:spPr>
        <p:txBody>
          <a:bodyPr wrap="square" lIns="0" tIns="52705" rIns="0" bIns="0" rtlCol="0" vert="horz">
            <a:spAutoFit/>
          </a:bodyPr>
          <a:lstStyle/>
          <a:p>
            <a:pPr marL="12700">
              <a:lnSpc>
                <a:spcPct val="100000"/>
              </a:lnSpc>
              <a:spcBef>
                <a:spcPts val="415"/>
              </a:spcBef>
            </a:pPr>
            <a:r>
              <a:rPr dirty="0" sz="1300" b="1">
                <a:latin typeface="Courier New"/>
                <a:cs typeface="Courier New"/>
              </a:rPr>
              <a:t>DBMS_LOB.READ</a:t>
            </a:r>
            <a:endParaRPr sz="1300">
              <a:latin typeface="Courier New"/>
              <a:cs typeface="Courier New"/>
            </a:endParaRPr>
          </a:p>
          <a:p>
            <a:pPr marL="136525" marR="5080">
              <a:lnSpc>
                <a:spcPct val="100000"/>
              </a:lnSpc>
              <a:spcBef>
                <a:spcPts val="320"/>
              </a:spcBef>
            </a:pPr>
            <a:r>
              <a:rPr dirty="0" sz="1300">
                <a:latin typeface="Times New Roman"/>
                <a:cs typeface="Times New Roman"/>
              </a:rPr>
              <a:t>Call the </a:t>
            </a:r>
            <a:r>
              <a:rPr dirty="0" sz="1300">
                <a:latin typeface="Courier New"/>
                <a:cs typeface="Courier New"/>
              </a:rPr>
              <a:t>READ </a:t>
            </a:r>
            <a:r>
              <a:rPr dirty="0" sz="1300">
                <a:latin typeface="Times New Roman"/>
                <a:cs typeface="Times New Roman"/>
              </a:rPr>
              <a:t>procedure to read and return piecewise a specified </a:t>
            </a:r>
            <a:r>
              <a:rPr dirty="0" sz="1300">
                <a:latin typeface="Courier New"/>
                <a:cs typeface="Courier New"/>
              </a:rPr>
              <a:t>AMOUNT </a:t>
            </a:r>
            <a:r>
              <a:rPr dirty="0" sz="1300">
                <a:latin typeface="Times New Roman"/>
                <a:cs typeface="Times New Roman"/>
              </a:rPr>
              <a:t>of data from a  given </a:t>
            </a:r>
            <a:r>
              <a:rPr dirty="0" sz="1300">
                <a:latin typeface="Courier New"/>
                <a:cs typeface="Courier New"/>
              </a:rPr>
              <a:t>LOB</a:t>
            </a:r>
            <a:r>
              <a:rPr dirty="0" sz="1300">
                <a:latin typeface="Times New Roman"/>
                <a:cs typeface="Times New Roman"/>
              </a:rPr>
              <a:t>, </a:t>
            </a:r>
            <a:r>
              <a:rPr dirty="0" sz="1300" spc="-5">
                <a:latin typeface="Times New Roman"/>
                <a:cs typeface="Times New Roman"/>
              </a:rPr>
              <a:t>starting </a:t>
            </a:r>
            <a:r>
              <a:rPr dirty="0" sz="1300">
                <a:latin typeface="Times New Roman"/>
                <a:cs typeface="Times New Roman"/>
              </a:rPr>
              <a:t>from </a:t>
            </a:r>
            <a:r>
              <a:rPr dirty="0" sz="1300" spc="5">
                <a:latin typeface="Courier New"/>
                <a:cs typeface="Courier New"/>
              </a:rPr>
              <a:t>OFFSET</a:t>
            </a:r>
            <a:r>
              <a:rPr dirty="0" sz="1300" spc="5">
                <a:latin typeface="Times New Roman"/>
                <a:cs typeface="Times New Roman"/>
              </a:rPr>
              <a:t>. </a:t>
            </a:r>
            <a:r>
              <a:rPr dirty="0" sz="1300">
                <a:latin typeface="Times New Roman"/>
                <a:cs typeface="Times New Roman"/>
              </a:rPr>
              <a:t>An exception is raised when no more data remains to </a:t>
            </a:r>
            <a:r>
              <a:rPr dirty="0" sz="1300" spc="-5">
                <a:latin typeface="Times New Roman"/>
                <a:cs typeface="Times New Roman"/>
              </a:rPr>
              <a:t>be  </a:t>
            </a:r>
            <a:r>
              <a:rPr dirty="0" sz="1300">
                <a:latin typeface="Times New Roman"/>
                <a:cs typeface="Times New Roman"/>
              </a:rPr>
              <a:t>read from the source </a:t>
            </a:r>
            <a:r>
              <a:rPr dirty="0" sz="1300">
                <a:latin typeface="Courier New"/>
                <a:cs typeface="Courier New"/>
              </a:rPr>
              <a:t>LOB</a:t>
            </a:r>
            <a:r>
              <a:rPr dirty="0" sz="1300">
                <a:latin typeface="Times New Roman"/>
                <a:cs typeface="Times New Roman"/>
              </a:rPr>
              <a:t>. The value returned in </a:t>
            </a:r>
            <a:r>
              <a:rPr dirty="0" sz="1300">
                <a:latin typeface="Courier New"/>
                <a:cs typeface="Courier New"/>
              </a:rPr>
              <a:t>AMOUNT</a:t>
            </a:r>
            <a:r>
              <a:rPr dirty="0" sz="1300" spc="-270">
                <a:latin typeface="Courier New"/>
                <a:cs typeface="Courier New"/>
              </a:rPr>
              <a:t> </a:t>
            </a:r>
            <a:r>
              <a:rPr dirty="0" sz="1300">
                <a:latin typeface="Times New Roman"/>
                <a:cs typeface="Times New Roman"/>
              </a:rPr>
              <a:t>is less than the one specified if the  end of the </a:t>
            </a:r>
            <a:r>
              <a:rPr dirty="0" sz="1300">
                <a:latin typeface="Courier New"/>
                <a:cs typeface="Courier New"/>
              </a:rPr>
              <a:t>LOB </a:t>
            </a:r>
            <a:r>
              <a:rPr dirty="0" sz="1300">
                <a:latin typeface="Times New Roman"/>
                <a:cs typeface="Times New Roman"/>
              </a:rPr>
              <a:t>is reached before the specified number of bytes or characters can be read. In  the case of </a:t>
            </a:r>
            <a:r>
              <a:rPr dirty="0" sz="1300">
                <a:latin typeface="Courier New"/>
                <a:cs typeface="Courier New"/>
              </a:rPr>
              <a:t>CLOB</a:t>
            </a:r>
            <a:r>
              <a:rPr dirty="0" sz="1300">
                <a:latin typeface="Times New Roman"/>
                <a:cs typeface="Times New Roman"/>
              </a:rPr>
              <a:t>s, the character set of data </a:t>
            </a:r>
            <a:r>
              <a:rPr dirty="0" sz="1300" spc="5">
                <a:latin typeface="Times New Roman"/>
                <a:cs typeface="Times New Roman"/>
              </a:rPr>
              <a:t>in </a:t>
            </a:r>
            <a:r>
              <a:rPr dirty="0" sz="1300">
                <a:latin typeface="Courier New"/>
                <a:cs typeface="Courier New"/>
              </a:rPr>
              <a:t>BUFFER</a:t>
            </a:r>
            <a:r>
              <a:rPr dirty="0" sz="1300" spc="-345">
                <a:latin typeface="Courier New"/>
                <a:cs typeface="Courier New"/>
              </a:rPr>
              <a:t> </a:t>
            </a:r>
            <a:r>
              <a:rPr dirty="0" sz="1300">
                <a:latin typeface="Times New Roman"/>
                <a:cs typeface="Times New Roman"/>
              </a:rPr>
              <a:t>is the same as that in the </a:t>
            </a:r>
            <a:r>
              <a:rPr dirty="0" sz="1300">
                <a:latin typeface="Courier New"/>
                <a:cs typeface="Courier New"/>
              </a:rPr>
              <a:t>LOB</a:t>
            </a:r>
            <a:r>
              <a:rPr dirty="0" sz="1300">
                <a:latin typeface="Times New Roman"/>
                <a:cs typeface="Times New Roman"/>
              </a:rPr>
              <a:t>.</a:t>
            </a:r>
            <a:endParaRPr sz="1300">
              <a:latin typeface="Times New Roman"/>
              <a:cs typeface="Times New Roman"/>
            </a:endParaRPr>
          </a:p>
          <a:p>
            <a:pPr marL="136525" marR="48895">
              <a:lnSpc>
                <a:spcPct val="102899"/>
              </a:lnSpc>
              <a:spcBef>
                <a:spcPts val="295"/>
              </a:spcBef>
            </a:pPr>
            <a:r>
              <a:rPr dirty="0" sz="1300">
                <a:latin typeface="Times New Roman"/>
                <a:cs typeface="Times New Roman"/>
              </a:rPr>
              <a:t>PL/SQL allows a maximum length of 32,767 for </a:t>
            </a:r>
            <a:r>
              <a:rPr dirty="0" sz="1300">
                <a:latin typeface="Courier New"/>
                <a:cs typeface="Courier New"/>
              </a:rPr>
              <a:t>RAW </a:t>
            </a:r>
            <a:r>
              <a:rPr dirty="0" sz="1300">
                <a:latin typeface="Times New Roman"/>
                <a:cs typeface="Times New Roman"/>
              </a:rPr>
              <a:t>and </a:t>
            </a:r>
            <a:r>
              <a:rPr dirty="0" sz="1300">
                <a:latin typeface="Courier New"/>
                <a:cs typeface="Courier New"/>
              </a:rPr>
              <a:t>VARCHAR2 </a:t>
            </a:r>
            <a:r>
              <a:rPr dirty="0" sz="1300">
                <a:latin typeface="Times New Roman"/>
                <a:cs typeface="Times New Roman"/>
              </a:rPr>
              <a:t>parameters. Ensure  that the allocated system resources are adequate to support buffer sizes for the given number  of </a:t>
            </a:r>
            <a:r>
              <a:rPr dirty="0" sz="1300" spc="-5">
                <a:latin typeface="Times New Roman"/>
                <a:cs typeface="Times New Roman"/>
              </a:rPr>
              <a:t>user sessions. Otherwise, </a:t>
            </a:r>
            <a:r>
              <a:rPr dirty="0" sz="1300">
                <a:latin typeface="Times New Roman"/>
                <a:cs typeface="Times New Roman"/>
              </a:rPr>
              <a:t>the Oracle server raises the appropriate memory</a:t>
            </a:r>
            <a:r>
              <a:rPr dirty="0" sz="1300" spc="114">
                <a:latin typeface="Times New Roman"/>
                <a:cs typeface="Times New Roman"/>
              </a:rPr>
              <a:t> </a:t>
            </a:r>
            <a:r>
              <a:rPr dirty="0" sz="1300">
                <a:latin typeface="Times New Roman"/>
                <a:cs typeface="Times New Roman"/>
              </a:rPr>
              <a:t>exceptions.</a:t>
            </a:r>
            <a:endParaRPr sz="1300">
              <a:latin typeface="Times New Roman"/>
              <a:cs typeface="Times New Roman"/>
            </a:endParaRPr>
          </a:p>
          <a:p>
            <a:pPr marL="136525">
              <a:lnSpc>
                <a:spcPct val="100000"/>
              </a:lnSpc>
              <a:spcBef>
                <a:spcPts val="235"/>
              </a:spcBef>
            </a:pPr>
            <a:r>
              <a:rPr dirty="0" sz="1300" b="1">
                <a:latin typeface="Times New Roman"/>
                <a:cs typeface="Times New Roman"/>
              </a:rPr>
              <a:t>Note: </a:t>
            </a:r>
            <a:r>
              <a:rPr dirty="0" sz="1300">
                <a:latin typeface="Courier New"/>
                <a:cs typeface="Courier New"/>
              </a:rPr>
              <a:t>BLOB</a:t>
            </a:r>
            <a:r>
              <a:rPr dirty="0" sz="1300" spc="-450">
                <a:latin typeface="Courier New"/>
                <a:cs typeface="Courier New"/>
              </a:rPr>
              <a:t> </a:t>
            </a:r>
            <a:r>
              <a:rPr dirty="0" sz="1300">
                <a:latin typeface="Times New Roman"/>
                <a:cs typeface="Times New Roman"/>
              </a:rPr>
              <a:t>and </a:t>
            </a:r>
            <a:r>
              <a:rPr dirty="0" sz="1300">
                <a:latin typeface="Courier New"/>
                <a:cs typeface="Courier New"/>
              </a:rPr>
              <a:t>BFILE</a:t>
            </a:r>
            <a:r>
              <a:rPr dirty="0" sz="1300" spc="-445">
                <a:latin typeface="Courier New"/>
                <a:cs typeface="Courier New"/>
              </a:rPr>
              <a:t> </a:t>
            </a:r>
            <a:r>
              <a:rPr dirty="0" sz="1300">
                <a:latin typeface="Times New Roman"/>
                <a:cs typeface="Times New Roman"/>
              </a:rPr>
              <a:t>return</a:t>
            </a:r>
            <a:r>
              <a:rPr dirty="0" sz="1300" spc="-5">
                <a:latin typeface="Times New Roman"/>
                <a:cs typeface="Times New Roman"/>
              </a:rPr>
              <a:t> </a:t>
            </a:r>
            <a:r>
              <a:rPr dirty="0" sz="1300">
                <a:latin typeface="Courier New"/>
                <a:cs typeface="Courier New"/>
              </a:rPr>
              <a:t>RAW</a:t>
            </a:r>
            <a:r>
              <a:rPr dirty="0" sz="1300">
                <a:latin typeface="Times New Roman"/>
                <a:cs typeface="Times New Roman"/>
              </a:rPr>
              <a:t>;</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others return</a:t>
            </a:r>
            <a:r>
              <a:rPr dirty="0" sz="1300" spc="-15">
                <a:latin typeface="Times New Roman"/>
                <a:cs typeface="Times New Roman"/>
              </a:rPr>
              <a:t> </a:t>
            </a:r>
            <a:r>
              <a:rPr dirty="0" sz="1300" spc="5">
                <a:latin typeface="Courier New"/>
                <a:cs typeface="Courier New"/>
              </a:rPr>
              <a:t>VARCHAR2</a:t>
            </a:r>
            <a:r>
              <a:rPr dirty="0" sz="1300" spc="5">
                <a:latin typeface="Times New Roman"/>
                <a:cs typeface="Times New Roman"/>
              </a:rPr>
              <a:t>.</a:t>
            </a:r>
            <a:endParaRPr sz="1300">
              <a:latin typeface="Times New Roman"/>
              <a:cs typeface="Times New Roman"/>
            </a:endParaRPr>
          </a:p>
          <a:p>
            <a:pPr marL="12700">
              <a:lnSpc>
                <a:spcPct val="100000"/>
              </a:lnSpc>
              <a:spcBef>
                <a:spcPts val="315"/>
              </a:spcBef>
            </a:pPr>
            <a:r>
              <a:rPr dirty="0" sz="1300" b="1">
                <a:latin typeface="Courier New"/>
                <a:cs typeface="Courier New"/>
              </a:rPr>
              <a:t>DBMS_LOB.WRITE</a:t>
            </a:r>
            <a:endParaRPr sz="1300">
              <a:latin typeface="Courier New"/>
              <a:cs typeface="Courier New"/>
            </a:endParaRPr>
          </a:p>
          <a:p>
            <a:pPr marL="136525" marR="66675">
              <a:lnSpc>
                <a:spcPct val="100000"/>
              </a:lnSpc>
              <a:spcBef>
                <a:spcPts val="320"/>
              </a:spcBef>
            </a:pPr>
            <a:r>
              <a:rPr dirty="0" sz="1300">
                <a:latin typeface="Times New Roman"/>
                <a:cs typeface="Times New Roman"/>
              </a:rPr>
              <a:t>Call</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WRITE</a:t>
            </a:r>
            <a:r>
              <a:rPr dirty="0" sz="1300" spc="-440">
                <a:latin typeface="Courier New"/>
                <a:cs typeface="Courier New"/>
              </a:rPr>
              <a:t> </a:t>
            </a:r>
            <a:r>
              <a:rPr dirty="0" sz="1300">
                <a:latin typeface="Times New Roman"/>
                <a:cs typeface="Times New Roman"/>
              </a:rPr>
              <a:t>procedure</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write</a:t>
            </a:r>
            <a:r>
              <a:rPr dirty="0" sz="1300" spc="15">
                <a:latin typeface="Times New Roman"/>
                <a:cs typeface="Times New Roman"/>
              </a:rPr>
              <a:t> </a:t>
            </a:r>
            <a:r>
              <a:rPr dirty="0" sz="1300">
                <a:latin typeface="Times New Roman"/>
                <a:cs typeface="Times New Roman"/>
              </a:rPr>
              <a:t>piecewise</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Times New Roman"/>
                <a:cs typeface="Times New Roman"/>
              </a:rPr>
              <a:t>specified</a:t>
            </a:r>
            <a:r>
              <a:rPr dirty="0" sz="1300" spc="15">
                <a:latin typeface="Times New Roman"/>
                <a:cs typeface="Times New Roman"/>
              </a:rPr>
              <a:t> </a:t>
            </a:r>
            <a:r>
              <a:rPr dirty="0" sz="1300">
                <a:latin typeface="Courier New"/>
                <a:cs typeface="Courier New"/>
              </a:rPr>
              <a:t>AMOUNT</a:t>
            </a:r>
            <a:r>
              <a:rPr dirty="0" sz="1300" spc="-440">
                <a:latin typeface="Courier New"/>
                <a:cs typeface="Courier New"/>
              </a:rPr>
              <a:t> </a:t>
            </a:r>
            <a:r>
              <a:rPr dirty="0" sz="1300">
                <a:latin typeface="Times New Roman"/>
                <a:cs typeface="Times New Roman"/>
              </a:rPr>
              <a:t>of</a:t>
            </a:r>
            <a:r>
              <a:rPr dirty="0" sz="1300" spc="15">
                <a:latin typeface="Times New Roman"/>
                <a:cs typeface="Times New Roman"/>
              </a:rPr>
              <a:t> </a:t>
            </a:r>
            <a:r>
              <a:rPr dirty="0" sz="1300">
                <a:latin typeface="Times New Roman"/>
                <a:cs typeface="Times New Roman"/>
              </a:rPr>
              <a:t>data</a:t>
            </a:r>
            <a:r>
              <a:rPr dirty="0" sz="1300" spc="20">
                <a:latin typeface="Times New Roman"/>
                <a:cs typeface="Times New Roman"/>
              </a:rPr>
              <a:t> </a:t>
            </a:r>
            <a:r>
              <a:rPr dirty="0" sz="1300">
                <a:latin typeface="Times New Roman"/>
                <a:cs typeface="Times New Roman"/>
              </a:rPr>
              <a:t>into</a:t>
            </a:r>
            <a:r>
              <a:rPr dirty="0" sz="1300" spc="15">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given</a:t>
            </a:r>
            <a:r>
              <a:rPr dirty="0" sz="1300" spc="5">
                <a:latin typeface="Times New Roman"/>
                <a:cs typeface="Times New Roman"/>
              </a:rPr>
              <a:t> </a:t>
            </a:r>
            <a:r>
              <a:rPr dirty="0" sz="1300">
                <a:latin typeface="Courier New"/>
                <a:cs typeface="Courier New"/>
              </a:rPr>
              <a:t>LOB</a:t>
            </a:r>
            <a:r>
              <a:rPr dirty="0" sz="1300">
                <a:latin typeface="Times New Roman"/>
                <a:cs typeface="Times New Roman"/>
              </a:rPr>
              <a:t>,  from the user-specified </a:t>
            </a:r>
            <a:r>
              <a:rPr dirty="0" sz="1300">
                <a:latin typeface="Courier New"/>
                <a:cs typeface="Courier New"/>
              </a:rPr>
              <a:t>BUFFER</a:t>
            </a:r>
            <a:r>
              <a:rPr dirty="0" sz="1300">
                <a:latin typeface="Times New Roman"/>
                <a:cs typeface="Times New Roman"/>
              </a:rPr>
              <a:t>, starting from an absolute </a:t>
            </a:r>
            <a:r>
              <a:rPr dirty="0" sz="1300" spc="5">
                <a:latin typeface="Courier New"/>
                <a:cs typeface="Courier New"/>
              </a:rPr>
              <a:t>OFFSET </a:t>
            </a:r>
            <a:r>
              <a:rPr dirty="0" sz="1300">
                <a:latin typeface="Times New Roman"/>
                <a:cs typeface="Times New Roman"/>
              </a:rPr>
              <a:t>from the beginning of  the </a:t>
            </a:r>
            <a:r>
              <a:rPr dirty="0" sz="1300">
                <a:latin typeface="Courier New"/>
                <a:cs typeface="Courier New"/>
              </a:rPr>
              <a:t>LOB</a:t>
            </a:r>
            <a:r>
              <a:rPr dirty="0" sz="1300" spc="-450">
                <a:latin typeface="Courier New"/>
                <a:cs typeface="Courier New"/>
              </a:rPr>
              <a:t> </a:t>
            </a:r>
            <a:r>
              <a:rPr dirty="0" sz="1300">
                <a:latin typeface="Times New Roman"/>
                <a:cs typeface="Times New Roman"/>
              </a:rPr>
              <a:t>value.</a:t>
            </a:r>
            <a:endParaRPr sz="1300">
              <a:latin typeface="Times New Roman"/>
              <a:cs typeface="Times New Roman"/>
            </a:endParaRPr>
          </a:p>
          <a:p>
            <a:pPr marL="136525" marR="49530">
              <a:lnSpc>
                <a:spcPct val="97500"/>
              </a:lnSpc>
              <a:spcBef>
                <a:spcPts val="455"/>
              </a:spcBef>
            </a:pPr>
            <a:r>
              <a:rPr dirty="0" sz="1300">
                <a:latin typeface="Times New Roman"/>
                <a:cs typeface="Times New Roman"/>
              </a:rPr>
              <a:t>Make sure (especially with multibyte characters) that the amount </a:t>
            </a:r>
            <a:r>
              <a:rPr dirty="0" sz="1300" spc="5">
                <a:latin typeface="Times New Roman"/>
                <a:cs typeface="Times New Roman"/>
              </a:rPr>
              <a:t>in </a:t>
            </a:r>
            <a:r>
              <a:rPr dirty="0" sz="1300">
                <a:latin typeface="Times New Roman"/>
                <a:cs typeface="Times New Roman"/>
              </a:rPr>
              <a:t>bytes corresponds to the  amount of buffer data. </a:t>
            </a:r>
            <a:r>
              <a:rPr dirty="0" sz="1300">
                <a:latin typeface="Courier New"/>
                <a:cs typeface="Courier New"/>
              </a:rPr>
              <a:t>WRITE </a:t>
            </a:r>
            <a:r>
              <a:rPr dirty="0" sz="1300">
                <a:latin typeface="Times New Roman"/>
                <a:cs typeface="Times New Roman"/>
              </a:rPr>
              <a:t>has no means of checking whether they match, and it will  write </a:t>
            </a:r>
            <a:r>
              <a:rPr dirty="0" sz="1300">
                <a:latin typeface="Courier New"/>
                <a:cs typeface="Courier New"/>
              </a:rPr>
              <a:t>AMOUNT</a:t>
            </a:r>
            <a:r>
              <a:rPr dirty="0" sz="1300" spc="-450">
                <a:latin typeface="Courier New"/>
                <a:cs typeface="Courier New"/>
              </a:rPr>
              <a:t> </a:t>
            </a:r>
            <a:r>
              <a:rPr dirty="0" sz="1300">
                <a:latin typeface="Times New Roman"/>
                <a:cs typeface="Times New Roman"/>
              </a:rPr>
              <a:t>bytes of the buffer contents into the </a:t>
            </a:r>
            <a:r>
              <a:rPr dirty="0" sz="1300">
                <a:latin typeface="Courier New"/>
                <a:cs typeface="Courier New"/>
              </a:rPr>
              <a:t>LOB</a:t>
            </a:r>
            <a:r>
              <a:rPr dirty="0" sz="1300">
                <a:latin typeface="Times New Roman"/>
                <a:cs typeface="Times New Roman"/>
              </a:rPr>
              <a:t>.</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0810"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iii</a:t>
            </a:r>
            <a:endParaRPr sz="1000">
              <a:latin typeface="Arial"/>
              <a:cs typeface="Arial"/>
            </a:endParaRPr>
          </a:p>
        </p:txBody>
      </p:sp>
      <p:sp>
        <p:nvSpPr>
          <p:cNvPr id="3" name="object 3"/>
          <p:cNvSpPr txBox="1"/>
          <p:nvPr/>
        </p:nvSpPr>
        <p:spPr>
          <a:xfrm>
            <a:off x="1358900" y="890270"/>
            <a:ext cx="795655" cy="238760"/>
          </a:xfrm>
          <a:prstGeom prst="rect">
            <a:avLst/>
          </a:prstGeom>
        </p:spPr>
        <p:txBody>
          <a:bodyPr wrap="square" lIns="0" tIns="12065" rIns="0" bIns="0" rtlCol="0" vert="horz">
            <a:spAutoFit/>
          </a:bodyPr>
          <a:lstStyle/>
          <a:p>
            <a:pPr marL="12700">
              <a:lnSpc>
                <a:spcPct val="100000"/>
              </a:lnSpc>
              <a:spcBef>
                <a:spcPts val="95"/>
              </a:spcBef>
            </a:pPr>
            <a:r>
              <a:rPr dirty="0" sz="1400" spc="-5" b="1">
                <a:latin typeface="Arial"/>
                <a:cs typeface="Arial"/>
              </a:rPr>
              <a:t>Contents</a:t>
            </a:r>
            <a:endParaRPr sz="1400">
              <a:latin typeface="Arial"/>
              <a:cs typeface="Arial"/>
            </a:endParaRPr>
          </a:p>
        </p:txBody>
      </p:sp>
      <p:sp>
        <p:nvSpPr>
          <p:cNvPr id="4" name="object 4"/>
          <p:cNvSpPr txBox="1"/>
          <p:nvPr/>
        </p:nvSpPr>
        <p:spPr>
          <a:xfrm>
            <a:off x="1358900" y="1939530"/>
            <a:ext cx="4074160" cy="705612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a:t>
            </a:r>
            <a:endParaRPr sz="1100">
              <a:latin typeface="Arial"/>
              <a:cs typeface="Arial"/>
            </a:endParaRPr>
          </a:p>
          <a:p>
            <a:pPr>
              <a:lnSpc>
                <a:spcPct val="100000"/>
              </a:lnSpc>
              <a:spcBef>
                <a:spcPts val="35"/>
              </a:spcBef>
            </a:pPr>
            <a:endParaRPr sz="1550">
              <a:latin typeface="Arial"/>
              <a:cs typeface="Arial"/>
            </a:endParaRPr>
          </a:p>
          <a:p>
            <a:pPr marL="12700">
              <a:lnSpc>
                <a:spcPct val="100000"/>
              </a:lnSpc>
              <a:tabLst>
                <a:tab pos="241300" algn="l"/>
              </a:tabLst>
            </a:pPr>
            <a:r>
              <a:rPr dirty="0" sz="1100" spc="-5" b="1">
                <a:latin typeface="Arial"/>
                <a:cs typeface="Arial"/>
              </a:rPr>
              <a:t>I	Introduction</a:t>
            </a:r>
            <a:endParaRPr sz="1100">
              <a:latin typeface="Arial"/>
              <a:cs typeface="Arial"/>
            </a:endParaRPr>
          </a:p>
          <a:p>
            <a:pPr marL="240665">
              <a:lnSpc>
                <a:spcPct val="100000"/>
              </a:lnSpc>
              <a:spcBef>
                <a:spcPts val="254"/>
              </a:spcBef>
            </a:pPr>
            <a:r>
              <a:rPr dirty="0" sz="1100" spc="-5">
                <a:latin typeface="Arial"/>
                <a:cs typeface="Arial"/>
              </a:rPr>
              <a:t>Lesson Objectives</a:t>
            </a:r>
            <a:r>
              <a:rPr dirty="0" sz="1100" spc="10">
                <a:latin typeface="Arial"/>
                <a:cs typeface="Arial"/>
              </a:rPr>
              <a:t> </a:t>
            </a:r>
            <a:r>
              <a:rPr dirty="0" sz="1100" spc="-5">
                <a:latin typeface="Arial"/>
                <a:cs typeface="Arial"/>
              </a:rPr>
              <a:t>I-2</a:t>
            </a:r>
            <a:endParaRPr sz="1100">
              <a:latin typeface="Arial"/>
              <a:cs typeface="Arial"/>
            </a:endParaRPr>
          </a:p>
          <a:p>
            <a:pPr marL="240665" marR="2403475">
              <a:lnSpc>
                <a:spcPct val="119500"/>
              </a:lnSpc>
              <a:spcBef>
                <a:spcPts val="5"/>
              </a:spcBef>
            </a:pPr>
            <a:r>
              <a:rPr dirty="0" sz="1100" spc="-5">
                <a:latin typeface="Arial"/>
                <a:cs typeface="Arial"/>
              </a:rPr>
              <a:t>Course Objectives I-3  Course Agenda I-4</a:t>
            </a:r>
            <a:endParaRPr sz="1100">
              <a:latin typeface="Arial"/>
              <a:cs typeface="Arial"/>
            </a:endParaRPr>
          </a:p>
          <a:p>
            <a:pPr marL="240665">
              <a:lnSpc>
                <a:spcPct val="100000"/>
              </a:lnSpc>
              <a:spcBef>
                <a:spcPts val="265"/>
              </a:spcBef>
            </a:pPr>
            <a:r>
              <a:rPr dirty="0" sz="1100" spc="-5">
                <a:latin typeface="Arial"/>
                <a:cs typeface="Arial"/>
              </a:rPr>
              <a:t>Human Resources (HR) Schema</a:t>
            </a:r>
            <a:r>
              <a:rPr dirty="0" sz="1100" spc="25">
                <a:latin typeface="Arial"/>
                <a:cs typeface="Arial"/>
              </a:rPr>
              <a:t> </a:t>
            </a:r>
            <a:r>
              <a:rPr dirty="0" sz="1100" spc="-5">
                <a:latin typeface="Arial"/>
                <a:cs typeface="Arial"/>
              </a:rPr>
              <a:t>I-7</a:t>
            </a:r>
            <a:endParaRPr sz="1100">
              <a:latin typeface="Arial"/>
              <a:cs typeface="Arial"/>
            </a:endParaRPr>
          </a:p>
          <a:p>
            <a:pPr marL="240665" marR="5080">
              <a:lnSpc>
                <a:spcPct val="119500"/>
              </a:lnSpc>
              <a:spcBef>
                <a:spcPts val="10"/>
              </a:spcBef>
            </a:pPr>
            <a:r>
              <a:rPr dirty="0" sz="1100" spc="-5">
                <a:latin typeface="Arial"/>
                <a:cs typeface="Arial"/>
              </a:rPr>
              <a:t>Creating a Modularized and Layered Subprogram Design I-8  Modularizing Development with PL/SQL Blocks</a:t>
            </a:r>
            <a:r>
              <a:rPr dirty="0" sz="1100" spc="45">
                <a:latin typeface="Arial"/>
                <a:cs typeface="Arial"/>
              </a:rPr>
              <a:t> </a:t>
            </a:r>
            <a:r>
              <a:rPr dirty="0" sz="1100" spc="-5">
                <a:latin typeface="Arial"/>
                <a:cs typeface="Arial"/>
              </a:rPr>
              <a:t>I-9</a:t>
            </a:r>
            <a:endParaRPr sz="1100">
              <a:latin typeface="Arial"/>
              <a:cs typeface="Arial"/>
            </a:endParaRPr>
          </a:p>
          <a:p>
            <a:pPr marL="240665" marR="1223010">
              <a:lnSpc>
                <a:spcPct val="119800"/>
              </a:lnSpc>
            </a:pPr>
            <a:r>
              <a:rPr dirty="0" sz="1100" spc="-5">
                <a:latin typeface="Arial"/>
                <a:cs typeface="Arial"/>
              </a:rPr>
              <a:t>Review of Anonymous Blocks I-10  Introduction to PL/SQL Procedures I-11  Introduction to PL/SQL Functions I-12  Introduction to PL/SQL Packages I-13  Introduction to PL/SQL Triggers I-14  PL/SQL Execution Environment I-15  PL/SQL Development Environments I-16  Coding PL/SQL in </a:t>
            </a:r>
            <a:r>
              <a:rPr dirty="0" sz="1100" spc="-5" i="1">
                <a:latin typeface="Times New Roman"/>
                <a:cs typeface="Times New Roman"/>
              </a:rPr>
              <a:t>i</a:t>
            </a:r>
            <a:r>
              <a:rPr dirty="0" sz="1100" spc="-5">
                <a:latin typeface="Arial"/>
                <a:cs typeface="Arial"/>
              </a:rPr>
              <a:t>SQL*Plus I-17  Coding PL/SQL in SQL*Plus</a:t>
            </a:r>
            <a:r>
              <a:rPr dirty="0" sz="1100" spc="25">
                <a:latin typeface="Arial"/>
                <a:cs typeface="Arial"/>
              </a:rPr>
              <a:t> </a:t>
            </a:r>
            <a:r>
              <a:rPr dirty="0" sz="1100" spc="-5">
                <a:latin typeface="Arial"/>
                <a:cs typeface="Arial"/>
              </a:rPr>
              <a:t>I-18</a:t>
            </a:r>
            <a:endParaRPr sz="1100">
              <a:latin typeface="Arial"/>
              <a:cs typeface="Arial"/>
            </a:endParaRPr>
          </a:p>
          <a:p>
            <a:pPr marL="240665" marR="1153160">
              <a:lnSpc>
                <a:spcPts val="1580"/>
              </a:lnSpc>
              <a:spcBef>
                <a:spcPts val="95"/>
              </a:spcBef>
            </a:pPr>
            <a:r>
              <a:rPr dirty="0" sz="1100" spc="-5">
                <a:latin typeface="Arial"/>
                <a:cs typeface="Arial"/>
              </a:rPr>
              <a:t>Coding PL/SQL in Oracle JDeveloper I-19  Summary</a:t>
            </a:r>
            <a:r>
              <a:rPr dirty="0" sz="1100" spc="5">
                <a:latin typeface="Arial"/>
                <a:cs typeface="Arial"/>
              </a:rPr>
              <a:t> </a:t>
            </a:r>
            <a:r>
              <a:rPr dirty="0" sz="1100">
                <a:latin typeface="Arial"/>
                <a:cs typeface="Arial"/>
              </a:rPr>
              <a:t>I-20</a:t>
            </a:r>
            <a:endParaRPr sz="1100">
              <a:latin typeface="Arial"/>
              <a:cs typeface="Arial"/>
            </a:endParaRPr>
          </a:p>
          <a:p>
            <a:pPr marL="240665">
              <a:lnSpc>
                <a:spcPct val="100000"/>
              </a:lnSpc>
              <a:spcBef>
                <a:spcPts val="165"/>
              </a:spcBef>
            </a:pPr>
            <a:r>
              <a:rPr dirty="0" sz="1100" spc="-5">
                <a:latin typeface="Arial"/>
                <a:cs typeface="Arial"/>
              </a:rPr>
              <a:t>Practice I: Overview</a:t>
            </a:r>
            <a:r>
              <a:rPr dirty="0" sz="1100" spc="15">
                <a:latin typeface="Arial"/>
                <a:cs typeface="Arial"/>
              </a:rPr>
              <a:t> </a:t>
            </a:r>
            <a:r>
              <a:rPr dirty="0" sz="1100">
                <a:latin typeface="Arial"/>
                <a:cs typeface="Arial"/>
              </a:rPr>
              <a:t>I-21</a:t>
            </a:r>
            <a:endParaRPr sz="1100">
              <a:latin typeface="Arial"/>
              <a:cs typeface="Arial"/>
            </a:endParaRPr>
          </a:p>
          <a:p>
            <a:pPr>
              <a:lnSpc>
                <a:spcPct val="100000"/>
              </a:lnSpc>
              <a:spcBef>
                <a:spcPts val="45"/>
              </a:spcBef>
            </a:pPr>
            <a:endParaRPr sz="1550">
              <a:latin typeface="Arial"/>
              <a:cs typeface="Arial"/>
            </a:endParaRPr>
          </a:p>
          <a:p>
            <a:pPr marL="12700">
              <a:lnSpc>
                <a:spcPct val="100000"/>
              </a:lnSpc>
              <a:tabLst>
                <a:tab pos="240665" algn="l"/>
              </a:tabLst>
            </a:pPr>
            <a:r>
              <a:rPr dirty="0" sz="1100" spc="-5" b="1">
                <a:latin typeface="Arial"/>
                <a:cs typeface="Arial"/>
              </a:rPr>
              <a:t>1	Creating Stored</a:t>
            </a:r>
            <a:r>
              <a:rPr dirty="0" sz="1100" spc="5" b="1">
                <a:latin typeface="Arial"/>
                <a:cs typeface="Arial"/>
              </a:rPr>
              <a:t> </a:t>
            </a:r>
            <a:r>
              <a:rPr dirty="0" sz="1100" spc="-5" b="1">
                <a:latin typeface="Arial"/>
                <a:cs typeface="Arial"/>
              </a:rPr>
              <a:t>Procedures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1-2</a:t>
            </a:r>
            <a:endParaRPr sz="1100">
              <a:latin typeface="Arial"/>
              <a:cs typeface="Arial"/>
            </a:endParaRPr>
          </a:p>
          <a:p>
            <a:pPr marL="240665">
              <a:lnSpc>
                <a:spcPct val="100000"/>
              </a:lnSpc>
              <a:spcBef>
                <a:spcPts val="260"/>
              </a:spcBef>
            </a:pPr>
            <a:r>
              <a:rPr dirty="0" sz="1100" spc="-5">
                <a:latin typeface="Arial"/>
                <a:cs typeface="Arial"/>
              </a:rPr>
              <a:t>What Is a Procedure?</a:t>
            </a:r>
            <a:r>
              <a:rPr dirty="0" sz="1100" spc="20">
                <a:latin typeface="Arial"/>
                <a:cs typeface="Arial"/>
              </a:rPr>
              <a:t> </a:t>
            </a:r>
            <a:r>
              <a:rPr dirty="0" sz="1100" spc="-5">
                <a:latin typeface="Arial"/>
                <a:cs typeface="Arial"/>
              </a:rPr>
              <a:t>1-3</a:t>
            </a:r>
            <a:endParaRPr sz="1100">
              <a:latin typeface="Arial"/>
              <a:cs typeface="Arial"/>
            </a:endParaRPr>
          </a:p>
          <a:p>
            <a:pPr marL="240665" marR="1557655">
              <a:lnSpc>
                <a:spcPct val="119500"/>
              </a:lnSpc>
              <a:spcBef>
                <a:spcPts val="5"/>
              </a:spcBef>
            </a:pPr>
            <a:r>
              <a:rPr dirty="0" sz="1100" spc="-5">
                <a:latin typeface="Arial"/>
                <a:cs typeface="Arial"/>
              </a:rPr>
              <a:t>Syntax for Creating Procedures 1-4  Developing Procedures</a:t>
            </a:r>
            <a:r>
              <a:rPr dirty="0" sz="1100" spc="5">
                <a:latin typeface="Arial"/>
                <a:cs typeface="Arial"/>
              </a:rPr>
              <a:t> </a:t>
            </a:r>
            <a:r>
              <a:rPr dirty="0" sz="1100" spc="-5">
                <a:latin typeface="Arial"/>
                <a:cs typeface="Arial"/>
              </a:rPr>
              <a:t>1-5</a:t>
            </a:r>
            <a:endParaRPr sz="1100">
              <a:latin typeface="Arial"/>
              <a:cs typeface="Arial"/>
            </a:endParaRPr>
          </a:p>
          <a:p>
            <a:pPr marL="240665">
              <a:lnSpc>
                <a:spcPct val="100000"/>
              </a:lnSpc>
              <a:spcBef>
                <a:spcPts val="265"/>
              </a:spcBef>
            </a:pPr>
            <a:r>
              <a:rPr dirty="0" sz="1100" spc="-5">
                <a:latin typeface="Arial"/>
                <a:cs typeface="Arial"/>
              </a:rPr>
              <a:t>What Are Parameters?</a:t>
            </a:r>
            <a:r>
              <a:rPr dirty="0" sz="1100" spc="15">
                <a:latin typeface="Arial"/>
                <a:cs typeface="Arial"/>
              </a:rPr>
              <a:t> </a:t>
            </a:r>
            <a:r>
              <a:rPr dirty="0" sz="1100" spc="-5">
                <a:latin typeface="Arial"/>
                <a:cs typeface="Arial"/>
              </a:rPr>
              <a:t>1-6</a:t>
            </a:r>
            <a:endParaRPr sz="1100">
              <a:latin typeface="Arial"/>
              <a:cs typeface="Arial"/>
            </a:endParaRPr>
          </a:p>
          <a:p>
            <a:pPr marL="240665" marR="1611630">
              <a:lnSpc>
                <a:spcPts val="1580"/>
              </a:lnSpc>
              <a:spcBef>
                <a:spcPts val="95"/>
              </a:spcBef>
            </a:pPr>
            <a:r>
              <a:rPr dirty="0" sz="1100" spc="-5">
                <a:latin typeface="Arial"/>
                <a:cs typeface="Arial"/>
              </a:rPr>
              <a:t>Formal and Actual Parameters 1-7  Procedural Parameter Modes</a:t>
            </a:r>
            <a:r>
              <a:rPr dirty="0" sz="1100" spc="20">
                <a:latin typeface="Arial"/>
                <a:cs typeface="Arial"/>
              </a:rPr>
              <a:t> </a:t>
            </a:r>
            <a:r>
              <a:rPr dirty="0" sz="1100" spc="-5">
                <a:latin typeface="Arial"/>
                <a:cs typeface="Arial"/>
              </a:rPr>
              <a:t>1-8</a:t>
            </a:r>
            <a:endParaRPr sz="1100">
              <a:latin typeface="Arial"/>
              <a:cs typeface="Arial"/>
            </a:endParaRPr>
          </a:p>
          <a:p>
            <a:pPr marL="240665">
              <a:lnSpc>
                <a:spcPct val="100000"/>
              </a:lnSpc>
              <a:spcBef>
                <a:spcPts val="200"/>
              </a:spcBef>
            </a:pPr>
            <a:r>
              <a:rPr dirty="0" sz="1100" spc="-5">
                <a:latin typeface="Arial"/>
                <a:cs typeface="Arial"/>
              </a:rPr>
              <a:t>Using </a:t>
            </a:r>
            <a:r>
              <a:rPr dirty="0" sz="1100" spc="-5">
                <a:latin typeface="Courier New"/>
                <a:cs typeface="Courier New"/>
              </a:rPr>
              <a:t>IN </a:t>
            </a:r>
            <a:r>
              <a:rPr dirty="0" sz="1100" spc="-5">
                <a:latin typeface="Arial"/>
                <a:cs typeface="Arial"/>
              </a:rPr>
              <a:t>Parameters: Example</a:t>
            </a:r>
            <a:r>
              <a:rPr dirty="0" sz="1100" spc="270">
                <a:latin typeface="Arial"/>
                <a:cs typeface="Arial"/>
              </a:rPr>
              <a:t> </a:t>
            </a:r>
            <a:r>
              <a:rPr dirty="0" sz="1100" spc="-5">
                <a:latin typeface="Arial"/>
                <a:cs typeface="Arial"/>
              </a:rPr>
              <a:t>1-9</a:t>
            </a:r>
            <a:endParaRPr sz="1100">
              <a:latin typeface="Arial"/>
              <a:cs typeface="Arial"/>
            </a:endParaRPr>
          </a:p>
          <a:p>
            <a:pPr marL="240665" marR="918210">
              <a:lnSpc>
                <a:spcPct val="124700"/>
              </a:lnSpc>
              <a:spcBef>
                <a:spcPts val="35"/>
              </a:spcBef>
            </a:pPr>
            <a:r>
              <a:rPr dirty="0" sz="1100" spc="-5">
                <a:latin typeface="Arial"/>
                <a:cs typeface="Arial"/>
              </a:rPr>
              <a:t>Using </a:t>
            </a:r>
            <a:r>
              <a:rPr dirty="0" sz="1100" spc="-5">
                <a:latin typeface="Courier New"/>
                <a:cs typeface="Courier New"/>
              </a:rPr>
              <a:t>OUT </a:t>
            </a:r>
            <a:r>
              <a:rPr dirty="0" sz="1100" spc="-5">
                <a:latin typeface="Arial"/>
                <a:cs typeface="Arial"/>
              </a:rPr>
              <a:t>Parameters: Example 1-10  Viewing </a:t>
            </a:r>
            <a:r>
              <a:rPr dirty="0" sz="1100" spc="-5">
                <a:latin typeface="Courier New"/>
                <a:cs typeface="Courier New"/>
              </a:rPr>
              <a:t>OUT </a:t>
            </a:r>
            <a:r>
              <a:rPr dirty="0" sz="1100" spc="-5">
                <a:latin typeface="Arial"/>
                <a:cs typeface="Arial"/>
              </a:rPr>
              <a:t>Parameters with </a:t>
            </a:r>
            <a:r>
              <a:rPr dirty="0" sz="1100" spc="-5" i="1">
                <a:latin typeface="Times New Roman"/>
                <a:cs typeface="Times New Roman"/>
              </a:rPr>
              <a:t>i</a:t>
            </a:r>
            <a:r>
              <a:rPr dirty="0" sz="1100" spc="-5">
                <a:latin typeface="Arial"/>
                <a:cs typeface="Arial"/>
              </a:rPr>
              <a:t>SQL*Plus</a:t>
            </a:r>
            <a:r>
              <a:rPr dirty="0" sz="1100" spc="20">
                <a:latin typeface="Arial"/>
                <a:cs typeface="Arial"/>
              </a:rPr>
              <a:t> </a:t>
            </a:r>
            <a:r>
              <a:rPr dirty="0" sz="1100" spc="-5">
                <a:latin typeface="Arial"/>
                <a:cs typeface="Arial"/>
              </a:rPr>
              <a:t>1-11  Calling PL/SQL Using Host Variables 1-12  Using </a:t>
            </a:r>
            <a:r>
              <a:rPr dirty="0" sz="1100" spc="-5">
                <a:latin typeface="Courier New"/>
                <a:cs typeface="Courier New"/>
              </a:rPr>
              <a:t>IN OUT </a:t>
            </a:r>
            <a:r>
              <a:rPr dirty="0" sz="1100" spc="-5">
                <a:latin typeface="Arial"/>
                <a:cs typeface="Arial"/>
              </a:rPr>
              <a:t>Parameters: Example 1-13</a:t>
            </a:r>
            <a:endParaRPr sz="1100">
              <a:latin typeface="Arial"/>
              <a:cs typeface="Arial"/>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050542" y="873506"/>
            <a:ext cx="364617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Review </a:t>
            </a:r>
            <a:r>
              <a:rPr dirty="0" sz="2000" b="1">
                <a:latin typeface="Arial"/>
                <a:cs typeface="Arial"/>
              </a:rPr>
              <a:t>of </a:t>
            </a:r>
            <a:r>
              <a:rPr dirty="0" sz="2000" spc="-5" b="1">
                <a:latin typeface="Arial"/>
                <a:cs typeface="Arial"/>
              </a:rPr>
              <a:t>Anonymous</a:t>
            </a:r>
            <a:r>
              <a:rPr dirty="0" sz="2000" spc="-30" b="1">
                <a:latin typeface="Arial"/>
                <a:cs typeface="Arial"/>
              </a:rPr>
              <a:t> </a:t>
            </a:r>
            <a:r>
              <a:rPr dirty="0" sz="2000" spc="-5" b="1">
                <a:latin typeface="Arial"/>
                <a:cs typeface="Arial"/>
              </a:rPr>
              <a:t>Blocks</a:t>
            </a:r>
            <a:endParaRPr sz="2000">
              <a:latin typeface="Arial"/>
              <a:cs typeface="Arial"/>
            </a:endParaRPr>
          </a:p>
        </p:txBody>
      </p:sp>
      <p:grpSp>
        <p:nvGrpSpPr>
          <p:cNvPr id="7" name="object 7"/>
          <p:cNvGrpSpPr/>
          <p:nvPr/>
        </p:nvGrpSpPr>
        <p:grpSpPr>
          <a:xfrm>
            <a:off x="1325499" y="3271646"/>
            <a:ext cx="5126355" cy="1601470"/>
            <a:chOff x="1325499" y="3271646"/>
            <a:chExt cx="5126355" cy="1601470"/>
          </a:xfrm>
        </p:grpSpPr>
        <p:sp>
          <p:nvSpPr>
            <p:cNvPr id="8" name="object 8"/>
            <p:cNvSpPr/>
            <p:nvPr/>
          </p:nvSpPr>
          <p:spPr>
            <a:xfrm>
              <a:off x="1335786" y="3281933"/>
              <a:ext cx="5105400" cy="1580515"/>
            </a:xfrm>
            <a:custGeom>
              <a:avLst/>
              <a:gdLst/>
              <a:ahLst/>
              <a:cxnLst/>
              <a:rect l="l" t="t" r="r" b="b"/>
              <a:pathLst>
                <a:path w="5105400" h="1580514">
                  <a:moveTo>
                    <a:pt x="5105400" y="0"/>
                  </a:moveTo>
                  <a:lnTo>
                    <a:pt x="0" y="0"/>
                  </a:lnTo>
                  <a:lnTo>
                    <a:pt x="0" y="1580388"/>
                  </a:lnTo>
                  <a:lnTo>
                    <a:pt x="5105400" y="1580388"/>
                  </a:lnTo>
                  <a:lnTo>
                    <a:pt x="5105400" y="0"/>
                  </a:lnTo>
                  <a:close/>
                </a:path>
              </a:pathLst>
            </a:custGeom>
            <a:solidFill>
              <a:srgbClr val="CCCCCC"/>
            </a:solidFill>
          </p:spPr>
          <p:txBody>
            <a:bodyPr wrap="square" lIns="0" tIns="0" rIns="0" bIns="0" rtlCol="0"/>
            <a:lstStyle/>
            <a:p/>
          </p:txBody>
        </p:sp>
        <p:sp>
          <p:nvSpPr>
            <p:cNvPr id="9" name="object 9"/>
            <p:cNvSpPr/>
            <p:nvPr/>
          </p:nvSpPr>
          <p:spPr>
            <a:xfrm>
              <a:off x="1335786" y="3281933"/>
              <a:ext cx="5105400" cy="1580515"/>
            </a:xfrm>
            <a:custGeom>
              <a:avLst/>
              <a:gdLst/>
              <a:ahLst/>
              <a:cxnLst/>
              <a:rect l="l" t="t" r="r" b="b"/>
              <a:pathLst>
                <a:path w="5105400" h="1580514">
                  <a:moveTo>
                    <a:pt x="5105400" y="0"/>
                  </a:moveTo>
                  <a:lnTo>
                    <a:pt x="0" y="0"/>
                  </a:lnTo>
                  <a:lnTo>
                    <a:pt x="0" y="1580388"/>
                  </a:lnTo>
                  <a:lnTo>
                    <a:pt x="5105400" y="1580388"/>
                  </a:lnTo>
                  <a:lnTo>
                    <a:pt x="5105400"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243583" y="1745561"/>
            <a:ext cx="5259070" cy="3051175"/>
          </a:xfrm>
          <a:prstGeom prst="rect">
            <a:avLst/>
          </a:prstGeom>
        </p:spPr>
        <p:txBody>
          <a:bodyPr wrap="square" lIns="0" tIns="62230" rIns="0" bIns="0" rtlCol="0" vert="horz">
            <a:spAutoFit/>
          </a:bodyPr>
          <a:lstStyle/>
          <a:p>
            <a:pPr>
              <a:lnSpc>
                <a:spcPct val="100000"/>
              </a:lnSpc>
              <a:spcBef>
                <a:spcPts val="490"/>
              </a:spcBef>
            </a:pPr>
            <a:r>
              <a:rPr dirty="0" sz="1550" spc="10" b="1">
                <a:latin typeface="Arial"/>
                <a:cs typeface="Arial"/>
              </a:rPr>
              <a:t>Anonymous blocks:</a:t>
            </a:r>
            <a:endParaRPr sz="1550">
              <a:latin typeface="Arial"/>
              <a:cs typeface="Arial"/>
            </a:endParaRPr>
          </a:p>
          <a:p>
            <a:pPr marL="407670" indent="-327025">
              <a:lnSpc>
                <a:spcPct val="100000"/>
              </a:lnSpc>
              <a:spcBef>
                <a:spcPts val="395"/>
              </a:spcBef>
              <a:buClr>
                <a:srgbClr val="FF0000"/>
              </a:buClr>
              <a:buFont typeface="Arial"/>
              <a:buChar char="•"/>
              <a:tabLst>
                <a:tab pos="407670" algn="l"/>
                <a:tab pos="408305" algn="l"/>
              </a:tabLst>
            </a:pPr>
            <a:r>
              <a:rPr dirty="0" sz="1550" spc="10" b="1">
                <a:latin typeface="Arial"/>
                <a:cs typeface="Arial"/>
              </a:rPr>
              <a:t>Form the basic PL/SQL block</a:t>
            </a:r>
            <a:r>
              <a:rPr dirty="0" sz="1550" b="1">
                <a:latin typeface="Arial"/>
                <a:cs typeface="Arial"/>
              </a:rPr>
              <a:t> </a:t>
            </a:r>
            <a:r>
              <a:rPr dirty="0" sz="1550" spc="10" b="1">
                <a:latin typeface="Arial"/>
                <a:cs typeface="Arial"/>
              </a:rPr>
              <a:t>structure</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5" b="1">
                <a:latin typeface="Arial"/>
                <a:cs typeface="Arial"/>
              </a:rPr>
              <a:t>Initiate </a:t>
            </a:r>
            <a:r>
              <a:rPr dirty="0" sz="1550" spc="10" b="1">
                <a:latin typeface="Arial"/>
                <a:cs typeface="Arial"/>
              </a:rPr>
              <a:t>PL/SQL processing tasks from</a:t>
            </a:r>
            <a:r>
              <a:rPr dirty="0" sz="1550" b="1">
                <a:latin typeface="Arial"/>
                <a:cs typeface="Arial"/>
              </a:rPr>
              <a:t> </a:t>
            </a:r>
            <a:r>
              <a:rPr dirty="0" sz="1550" spc="10" b="1">
                <a:latin typeface="Arial"/>
                <a:cs typeface="Arial"/>
              </a:rPr>
              <a:t>applications</a:t>
            </a:r>
            <a:endParaRPr sz="1550">
              <a:latin typeface="Arial"/>
              <a:cs typeface="Arial"/>
            </a:endParaRPr>
          </a:p>
          <a:p>
            <a:pPr marL="407670" marR="391795" indent="-327025">
              <a:lnSpc>
                <a:spcPct val="101600"/>
              </a:lnSpc>
              <a:spcBef>
                <a:spcPts val="370"/>
              </a:spcBef>
              <a:buClr>
                <a:srgbClr val="FF0000"/>
              </a:buClr>
              <a:buFont typeface="Arial"/>
              <a:buChar char="•"/>
              <a:tabLst>
                <a:tab pos="407670" algn="l"/>
                <a:tab pos="408305" algn="l"/>
              </a:tabLst>
            </a:pPr>
            <a:r>
              <a:rPr dirty="0" sz="1550" spc="10" b="1">
                <a:latin typeface="Arial"/>
                <a:cs typeface="Arial"/>
              </a:rPr>
              <a:t>Can be nested within </a:t>
            </a:r>
            <a:r>
              <a:rPr dirty="0" sz="1550" spc="5" b="1">
                <a:latin typeface="Arial"/>
                <a:cs typeface="Arial"/>
              </a:rPr>
              <a:t>the </a:t>
            </a:r>
            <a:r>
              <a:rPr dirty="0" sz="1550" spc="10" b="1">
                <a:latin typeface="Arial"/>
                <a:cs typeface="Arial"/>
              </a:rPr>
              <a:t>executable section of  any PL/SQL</a:t>
            </a:r>
            <a:r>
              <a:rPr dirty="0" sz="1550" spc="-5" b="1">
                <a:latin typeface="Arial"/>
                <a:cs typeface="Arial"/>
              </a:rPr>
              <a:t> </a:t>
            </a:r>
            <a:r>
              <a:rPr dirty="0" sz="1550" spc="10" b="1">
                <a:latin typeface="Arial"/>
                <a:cs typeface="Arial"/>
              </a:rPr>
              <a:t>block</a:t>
            </a:r>
            <a:endParaRPr sz="1550">
              <a:latin typeface="Arial"/>
              <a:cs typeface="Arial"/>
            </a:endParaRPr>
          </a:p>
          <a:p>
            <a:pPr marL="386080" marR="70485" indent="-218440">
              <a:lnSpc>
                <a:spcPts val="1660"/>
              </a:lnSpc>
              <a:spcBef>
                <a:spcPts val="1315"/>
              </a:spcBef>
              <a:tabLst>
                <a:tab pos="1584325" algn="l"/>
              </a:tabLst>
            </a:pPr>
            <a:r>
              <a:rPr dirty="0" sz="1400" spc="15" b="1">
                <a:latin typeface="Courier New"/>
                <a:cs typeface="Courier New"/>
              </a:rPr>
              <a:t>[DECLARE	-- Declaration Section (Optional)  variable declarations; ...</a:t>
            </a:r>
            <a:r>
              <a:rPr dirty="0" sz="1400" spc="5" b="1">
                <a:latin typeface="Courier New"/>
                <a:cs typeface="Courier New"/>
              </a:rPr>
              <a:t> </a:t>
            </a:r>
            <a:r>
              <a:rPr dirty="0" sz="1400" spc="15" b="1">
                <a:latin typeface="Courier New"/>
                <a:cs typeface="Courier New"/>
              </a:rPr>
              <a:t>]</a:t>
            </a:r>
            <a:endParaRPr sz="1400">
              <a:latin typeface="Courier New"/>
              <a:cs typeface="Courier New"/>
            </a:endParaRPr>
          </a:p>
          <a:p>
            <a:pPr marL="386080" marR="70485" indent="-218440">
              <a:lnSpc>
                <a:spcPts val="1660"/>
              </a:lnSpc>
              <a:spcBef>
                <a:spcPts val="5"/>
              </a:spcBef>
              <a:tabLst>
                <a:tab pos="1584325" algn="l"/>
              </a:tabLst>
            </a:pPr>
            <a:r>
              <a:rPr dirty="0" sz="1400" spc="15" b="1">
                <a:latin typeface="Courier New"/>
                <a:cs typeface="Courier New"/>
              </a:rPr>
              <a:t>BEGIN	-- Executable Section (Mandatory)  SQL or PL/SQL</a:t>
            </a:r>
            <a:r>
              <a:rPr dirty="0" sz="1400" spc="5" b="1">
                <a:latin typeface="Courier New"/>
                <a:cs typeface="Courier New"/>
              </a:rPr>
              <a:t> </a:t>
            </a:r>
            <a:r>
              <a:rPr dirty="0" sz="1400" spc="15" b="1">
                <a:latin typeface="Courier New"/>
                <a:cs typeface="Courier New"/>
              </a:rPr>
              <a:t>statements;</a:t>
            </a:r>
            <a:endParaRPr sz="1400">
              <a:latin typeface="Courier New"/>
              <a:cs typeface="Courier New"/>
            </a:endParaRPr>
          </a:p>
          <a:p>
            <a:pPr marL="386080" marR="288290" indent="-218440">
              <a:lnSpc>
                <a:spcPts val="1660"/>
              </a:lnSpc>
              <a:spcBef>
                <a:spcPts val="5"/>
              </a:spcBef>
              <a:tabLst>
                <a:tab pos="1584325" algn="l"/>
              </a:tabLst>
            </a:pPr>
            <a:r>
              <a:rPr dirty="0" sz="1400" spc="15" b="1">
                <a:latin typeface="Courier New"/>
                <a:cs typeface="Courier New"/>
              </a:rPr>
              <a:t>[EXCEPTION	-- Exception Section</a:t>
            </a:r>
            <a:r>
              <a:rPr dirty="0" sz="1400" spc="-40" b="1">
                <a:latin typeface="Courier New"/>
                <a:cs typeface="Courier New"/>
              </a:rPr>
              <a:t> </a:t>
            </a:r>
            <a:r>
              <a:rPr dirty="0" sz="1400" spc="15" b="1">
                <a:latin typeface="Courier New"/>
                <a:cs typeface="Courier New"/>
              </a:rPr>
              <a:t>(Optional)  WHEN exception THEN statements;</a:t>
            </a:r>
            <a:r>
              <a:rPr dirty="0" sz="1400" spc="-5" b="1">
                <a:latin typeface="Courier New"/>
                <a:cs typeface="Courier New"/>
              </a:rPr>
              <a:t> </a:t>
            </a:r>
            <a:r>
              <a:rPr dirty="0" sz="1400" spc="15" b="1">
                <a:latin typeface="Courier New"/>
                <a:cs typeface="Courier New"/>
              </a:rPr>
              <a:t>]</a:t>
            </a:r>
            <a:endParaRPr sz="1400">
              <a:latin typeface="Courier New"/>
              <a:cs typeface="Courier New"/>
            </a:endParaRPr>
          </a:p>
          <a:p>
            <a:pPr marL="168275">
              <a:lnSpc>
                <a:spcPts val="1610"/>
              </a:lnSpc>
              <a:tabLst>
                <a:tab pos="1584325" algn="l"/>
              </a:tabLst>
            </a:pPr>
            <a:r>
              <a:rPr dirty="0" sz="1400" spc="15" b="1">
                <a:latin typeface="Courier New"/>
                <a:cs typeface="Courier New"/>
              </a:rPr>
              <a:t>END</a:t>
            </a:r>
            <a:r>
              <a:rPr dirty="0" sz="1400" spc="15" b="1" i="1">
                <a:latin typeface="Courier New"/>
                <a:cs typeface="Courier New"/>
              </a:rPr>
              <a:t>;	</a:t>
            </a:r>
            <a:r>
              <a:rPr dirty="0" sz="1400" spc="15" b="1">
                <a:latin typeface="Courier New"/>
                <a:cs typeface="Courier New"/>
              </a:rPr>
              <a:t>-- End of Block</a:t>
            </a:r>
            <a:r>
              <a:rPr dirty="0" sz="1400" spc="-10" b="1">
                <a:latin typeface="Courier New"/>
                <a:cs typeface="Courier New"/>
              </a:rPr>
              <a:t> </a:t>
            </a:r>
            <a:r>
              <a:rPr dirty="0" sz="1400" spc="15" b="1">
                <a:latin typeface="Courier New"/>
                <a:cs typeface="Courier New"/>
              </a:rPr>
              <a:t>(Mandatory)</a:t>
            </a:r>
            <a:endParaRPr sz="1400">
              <a:latin typeface="Courier New"/>
              <a:cs typeface="Courier New"/>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689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0</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43204" y="5609382"/>
            <a:ext cx="6185535" cy="30822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Review of </a:t>
            </a:r>
            <a:r>
              <a:rPr dirty="0" sz="1300" spc="10" b="1">
                <a:latin typeface="Arial"/>
                <a:cs typeface="Arial"/>
              </a:rPr>
              <a:t>Anonymous</a:t>
            </a:r>
            <a:r>
              <a:rPr dirty="0" sz="1300" spc="15" b="1">
                <a:latin typeface="Arial"/>
                <a:cs typeface="Arial"/>
              </a:rPr>
              <a:t> </a:t>
            </a:r>
            <a:r>
              <a:rPr dirty="0" sz="1300" spc="10" b="1">
                <a:latin typeface="Arial"/>
                <a:cs typeface="Arial"/>
              </a:rPr>
              <a:t>Blocks</a:t>
            </a:r>
            <a:endParaRPr sz="1300">
              <a:latin typeface="Arial"/>
              <a:cs typeface="Arial"/>
            </a:endParaRPr>
          </a:p>
          <a:p>
            <a:pPr marL="137795">
              <a:lnSpc>
                <a:spcPct val="100000"/>
              </a:lnSpc>
              <a:spcBef>
                <a:spcPts val="390"/>
              </a:spcBef>
            </a:pPr>
            <a:r>
              <a:rPr dirty="0" sz="1300" spc="10">
                <a:latin typeface="Times New Roman"/>
                <a:cs typeface="Times New Roman"/>
              </a:rPr>
              <a:t>Anonymous </a:t>
            </a:r>
            <a:r>
              <a:rPr dirty="0" sz="1300" spc="5">
                <a:latin typeface="Times New Roman"/>
                <a:cs typeface="Times New Roman"/>
              </a:rPr>
              <a:t>blocks are typically used</a:t>
            </a:r>
            <a:r>
              <a:rPr dirty="0" sz="1300" spc="-5">
                <a:latin typeface="Times New Roman"/>
                <a:cs typeface="Times New Roman"/>
              </a:rPr>
              <a:t> </a:t>
            </a:r>
            <a:r>
              <a:rPr dirty="0" sz="1300" spc="5">
                <a:latin typeface="Times New Roman"/>
                <a:cs typeface="Times New Roman"/>
              </a:rPr>
              <a:t>for:</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Writing trigger code for Oracle </a:t>
            </a:r>
            <a:r>
              <a:rPr dirty="0" sz="1300" spc="10">
                <a:latin typeface="Times New Roman"/>
                <a:cs typeface="Times New Roman"/>
              </a:rPr>
              <a:t>Forms</a:t>
            </a:r>
            <a:r>
              <a:rPr dirty="0" sz="1300" spc="5">
                <a:latin typeface="Times New Roman"/>
                <a:cs typeface="Times New Roman"/>
              </a:rPr>
              <a:t> components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Initiating calls to procedures, functions, and package</a:t>
            </a:r>
            <a:r>
              <a:rPr dirty="0" sz="1300" spc="25">
                <a:latin typeface="Times New Roman"/>
                <a:cs typeface="Times New Roman"/>
              </a:rPr>
              <a:t> </a:t>
            </a:r>
            <a:r>
              <a:rPr dirty="0" sz="1300" spc="5">
                <a:latin typeface="Times New Roman"/>
                <a:cs typeface="Times New Roman"/>
              </a:rPr>
              <a:t>constructs</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Isolating exception handling within a block of</a:t>
            </a:r>
            <a:r>
              <a:rPr dirty="0" sz="1300" spc="10">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Nesting inside other </a:t>
            </a:r>
            <a:r>
              <a:rPr dirty="0" sz="1300" spc="10">
                <a:latin typeface="Times New Roman"/>
                <a:cs typeface="Times New Roman"/>
              </a:rPr>
              <a:t>PL/SQL </a:t>
            </a:r>
            <a:r>
              <a:rPr dirty="0" sz="1300" spc="5">
                <a:latin typeface="Times New Roman"/>
                <a:cs typeface="Times New Roman"/>
              </a:rPr>
              <a:t>blocks for </a:t>
            </a:r>
            <a:r>
              <a:rPr dirty="0" sz="1300" spc="10">
                <a:latin typeface="Times New Roman"/>
                <a:cs typeface="Times New Roman"/>
              </a:rPr>
              <a:t>managing </a:t>
            </a:r>
            <a:r>
              <a:rPr dirty="0" sz="1300" spc="5">
                <a:latin typeface="Times New Roman"/>
                <a:cs typeface="Times New Roman"/>
              </a:rPr>
              <a:t>code flow</a:t>
            </a:r>
            <a:r>
              <a:rPr dirty="0" sz="1300" spc="20">
                <a:latin typeface="Times New Roman"/>
                <a:cs typeface="Times New Roman"/>
              </a:rPr>
              <a:t> </a:t>
            </a:r>
            <a:r>
              <a:rPr dirty="0" sz="1300" spc="5">
                <a:latin typeface="Times New Roman"/>
                <a:cs typeface="Times New Roman"/>
              </a:rPr>
              <a:t>control</a:t>
            </a:r>
            <a:endParaRPr sz="1300">
              <a:latin typeface="Times New Roman"/>
              <a:cs typeface="Times New Roman"/>
            </a:endParaRPr>
          </a:p>
          <a:p>
            <a:pPr marL="138430" marR="90805" indent="-635">
              <a:lnSpc>
                <a:spcPct val="106500"/>
              </a:lnSpc>
              <a:spcBef>
                <a:spcPts val="240"/>
              </a:spcBef>
            </a:pPr>
            <a:r>
              <a:rPr dirty="0" sz="1300" spc="10">
                <a:latin typeface="Times New Roman"/>
                <a:cs typeface="Times New Roman"/>
              </a:rPr>
              <a:t>The </a:t>
            </a:r>
            <a:r>
              <a:rPr dirty="0" sz="1300" spc="15">
                <a:latin typeface="Courier New"/>
                <a:cs typeface="Courier New"/>
              </a:rPr>
              <a:t>DECLARE</a:t>
            </a:r>
            <a:r>
              <a:rPr dirty="0" sz="1300" spc="-385">
                <a:latin typeface="Courier New"/>
                <a:cs typeface="Courier New"/>
              </a:rPr>
              <a:t> </a:t>
            </a:r>
            <a:r>
              <a:rPr dirty="0" sz="1300" spc="10">
                <a:latin typeface="Times New Roman"/>
                <a:cs typeface="Times New Roman"/>
              </a:rPr>
              <a:t>keyword </a:t>
            </a:r>
            <a:r>
              <a:rPr dirty="0" sz="1300" spc="5">
                <a:latin typeface="Times New Roman"/>
                <a:cs typeface="Times New Roman"/>
              </a:rPr>
              <a:t>is optional, but it is required if </a:t>
            </a:r>
            <a:r>
              <a:rPr dirty="0" sz="1300" spc="10">
                <a:latin typeface="Times New Roman"/>
                <a:cs typeface="Times New Roman"/>
              </a:rPr>
              <a:t>you </a:t>
            </a:r>
            <a:r>
              <a:rPr dirty="0" sz="1300" spc="5">
                <a:latin typeface="Times New Roman"/>
                <a:cs typeface="Times New Roman"/>
              </a:rPr>
              <a:t>declare variables, constants,  and exceptions to be used within the PL/SQL</a:t>
            </a:r>
            <a:r>
              <a:rPr dirty="0" sz="1300" spc="1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38430" marR="153035">
              <a:lnSpc>
                <a:spcPct val="106100"/>
              </a:lnSpc>
              <a:spcBef>
                <a:spcPts val="250"/>
              </a:spcBef>
            </a:pPr>
            <a:r>
              <a:rPr dirty="0" sz="1300" spc="15">
                <a:latin typeface="Courier New"/>
                <a:cs typeface="Courier New"/>
              </a:rPr>
              <a:t>BEGIN</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END</a:t>
            </a:r>
            <a:r>
              <a:rPr dirty="0" sz="1300" spc="-445">
                <a:latin typeface="Courier New"/>
                <a:cs typeface="Courier New"/>
              </a:rPr>
              <a:t> </a:t>
            </a:r>
            <a:r>
              <a:rPr dirty="0" sz="1300" spc="5">
                <a:latin typeface="Times New Roman"/>
                <a:cs typeface="Times New Roman"/>
              </a:rPr>
              <a:t>are</a:t>
            </a:r>
            <a:r>
              <a:rPr dirty="0" sz="1300" spc="15">
                <a:latin typeface="Times New Roman"/>
                <a:cs typeface="Times New Roman"/>
              </a:rPr>
              <a:t> </a:t>
            </a:r>
            <a:r>
              <a:rPr dirty="0" sz="1300" spc="5">
                <a:latin typeface="Times New Roman"/>
                <a:cs typeface="Times New Roman"/>
              </a:rPr>
              <a:t>mandatory</a:t>
            </a:r>
            <a:r>
              <a:rPr dirty="0" sz="1300" spc="15">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require</a:t>
            </a:r>
            <a:r>
              <a:rPr dirty="0" sz="1300" spc="25">
                <a:latin typeface="Times New Roman"/>
                <a:cs typeface="Times New Roman"/>
              </a:rPr>
              <a:t> </a:t>
            </a:r>
            <a:r>
              <a:rPr dirty="0" sz="1300" spc="5">
                <a:latin typeface="Times New Roman"/>
                <a:cs typeface="Times New Roman"/>
              </a:rPr>
              <a:t>at</a:t>
            </a:r>
            <a:r>
              <a:rPr dirty="0" sz="1300" spc="15">
                <a:latin typeface="Times New Roman"/>
                <a:cs typeface="Times New Roman"/>
              </a:rPr>
              <a:t> </a:t>
            </a:r>
            <a:r>
              <a:rPr dirty="0" sz="1300" spc="5">
                <a:latin typeface="Times New Roman"/>
                <a:cs typeface="Times New Roman"/>
              </a:rPr>
              <a:t>least</a:t>
            </a:r>
            <a:r>
              <a:rPr dirty="0" sz="1300" spc="10">
                <a:latin typeface="Times New Roman"/>
                <a:cs typeface="Times New Roman"/>
              </a:rPr>
              <a:t> </a:t>
            </a:r>
            <a:r>
              <a:rPr dirty="0" sz="1300" spc="5">
                <a:latin typeface="Times New Roman"/>
                <a:cs typeface="Times New Roman"/>
              </a:rPr>
              <a:t>one</a:t>
            </a:r>
            <a:r>
              <a:rPr dirty="0" sz="1300" spc="10">
                <a:latin typeface="Times New Roman"/>
                <a:cs typeface="Times New Roman"/>
              </a:rPr>
              <a:t> </a:t>
            </a:r>
            <a:r>
              <a:rPr dirty="0" sz="1300" spc="5">
                <a:latin typeface="Times New Roman"/>
                <a:cs typeface="Times New Roman"/>
              </a:rPr>
              <a:t>statement</a:t>
            </a:r>
            <a:r>
              <a:rPr dirty="0" sz="1300" spc="15">
                <a:latin typeface="Times New Roman"/>
                <a:cs typeface="Times New Roman"/>
              </a:rPr>
              <a:t> </a:t>
            </a:r>
            <a:r>
              <a:rPr dirty="0" sz="1300" spc="10">
                <a:latin typeface="Times New Roman"/>
                <a:cs typeface="Times New Roman"/>
              </a:rPr>
              <a:t>between </a:t>
            </a:r>
            <a:r>
              <a:rPr dirty="0" sz="1300" spc="5">
                <a:latin typeface="Times New Roman"/>
                <a:cs typeface="Times New Roman"/>
              </a:rPr>
              <a:t>them,</a:t>
            </a:r>
            <a:r>
              <a:rPr dirty="0" sz="1300" spc="10">
                <a:latin typeface="Times New Roman"/>
                <a:cs typeface="Times New Roman"/>
              </a:rPr>
              <a:t> either  </a:t>
            </a:r>
            <a:r>
              <a:rPr dirty="0" sz="1300" spc="5">
                <a:latin typeface="Times New Roman"/>
                <a:cs typeface="Times New Roman"/>
              </a:rPr>
              <a:t>SQL, PL/SQL, or</a:t>
            </a:r>
            <a:r>
              <a:rPr dirty="0" sz="1300" spc="-10">
                <a:latin typeface="Times New Roman"/>
                <a:cs typeface="Times New Roman"/>
              </a:rPr>
              <a:t> </a:t>
            </a:r>
            <a:r>
              <a:rPr dirty="0" sz="1300" spc="5">
                <a:latin typeface="Times New Roman"/>
                <a:cs typeface="Times New Roman"/>
              </a:rPr>
              <a:t>both.</a:t>
            </a:r>
            <a:endParaRPr sz="1300">
              <a:latin typeface="Times New Roman"/>
              <a:cs typeface="Times New Roman"/>
            </a:endParaRPr>
          </a:p>
          <a:p>
            <a:pPr algn="just" marL="138430" marR="5080">
              <a:lnSpc>
                <a:spcPct val="101400"/>
              </a:lnSpc>
              <a:spcBef>
                <a:spcPts val="395"/>
              </a:spcBef>
            </a:pPr>
            <a:r>
              <a:rPr dirty="0" sz="1300" spc="10">
                <a:latin typeface="Times New Roman"/>
                <a:cs typeface="Times New Roman"/>
              </a:rPr>
              <a:t>The </a:t>
            </a:r>
            <a:r>
              <a:rPr dirty="0" sz="1300" spc="5">
                <a:latin typeface="Times New Roman"/>
                <a:cs typeface="Times New Roman"/>
              </a:rPr>
              <a:t>exception section is optional and is used to handle errors that occur within the scope  of the </a:t>
            </a:r>
            <a:r>
              <a:rPr dirty="0" sz="1300" spc="10">
                <a:latin typeface="Times New Roman"/>
                <a:cs typeface="Times New Roman"/>
              </a:rPr>
              <a:t>PL/SQL </a:t>
            </a:r>
            <a:r>
              <a:rPr dirty="0" sz="1300" spc="5">
                <a:latin typeface="Times New Roman"/>
                <a:cs typeface="Times New Roman"/>
              </a:rPr>
              <a:t>block. Exceptions can be propagated to the caller of the </a:t>
            </a:r>
            <a:r>
              <a:rPr dirty="0" sz="1300" spc="10">
                <a:latin typeface="Times New Roman"/>
                <a:cs typeface="Times New Roman"/>
              </a:rPr>
              <a:t>anonymous </a:t>
            </a:r>
            <a:r>
              <a:rPr dirty="0" sz="1300" spc="5">
                <a:latin typeface="Times New Roman"/>
                <a:cs typeface="Times New Roman"/>
              </a:rPr>
              <a:t>block  </a:t>
            </a:r>
            <a:r>
              <a:rPr dirty="0" sz="1300" spc="10">
                <a:latin typeface="Times New Roman"/>
                <a:cs typeface="Times New Roman"/>
              </a:rPr>
              <a:t>by </a:t>
            </a:r>
            <a:r>
              <a:rPr dirty="0" sz="1300" spc="5">
                <a:latin typeface="Times New Roman"/>
                <a:cs typeface="Times New Roman"/>
              </a:rPr>
              <a:t>excluding an exception </a:t>
            </a:r>
            <a:r>
              <a:rPr dirty="0" sz="1300" spc="10">
                <a:latin typeface="Times New Roman"/>
                <a:cs typeface="Times New Roman"/>
              </a:rPr>
              <a:t>handler </a:t>
            </a:r>
            <a:r>
              <a:rPr dirty="0" sz="1300" spc="5">
                <a:latin typeface="Times New Roman"/>
                <a:cs typeface="Times New Roman"/>
              </a:rPr>
              <a:t>for the specific exception, thus creating what is </a:t>
            </a:r>
            <a:r>
              <a:rPr dirty="0" sz="1300" spc="10">
                <a:latin typeface="Times New Roman"/>
                <a:cs typeface="Times New Roman"/>
              </a:rPr>
              <a:t>known  </a:t>
            </a:r>
            <a:r>
              <a:rPr dirty="0" sz="1300" spc="5">
                <a:latin typeface="Times New Roman"/>
                <a:cs typeface="Times New Roman"/>
              </a:rPr>
              <a:t>as an </a:t>
            </a:r>
            <a:r>
              <a:rPr dirty="0" sz="1300" spc="5" i="1">
                <a:latin typeface="Times New Roman"/>
                <a:cs typeface="Times New Roman"/>
              </a:rPr>
              <a:t>unhandled </a:t>
            </a:r>
            <a:r>
              <a:rPr dirty="0" sz="1300" spc="5">
                <a:latin typeface="Times New Roman"/>
                <a:cs typeface="Times New Roman"/>
              </a:rPr>
              <a:t>exception.</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4</a:t>
            </a:r>
            <a:endParaRPr baseline="-20833"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40358" y="855980"/>
            <a:ext cx="506158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Initializing </a:t>
            </a:r>
            <a:r>
              <a:rPr dirty="0" sz="2000" spc="-5" b="1">
                <a:latin typeface="Courier New"/>
                <a:cs typeface="Courier New"/>
              </a:rPr>
              <a:t>LOB</a:t>
            </a:r>
            <a:r>
              <a:rPr dirty="0" sz="2000" spc="-665" b="1">
                <a:latin typeface="Courier New"/>
                <a:cs typeface="Courier New"/>
              </a:rPr>
              <a:t> </a:t>
            </a:r>
            <a:r>
              <a:rPr dirty="0" sz="2000" spc="-5" b="1">
                <a:latin typeface="Arial"/>
                <a:cs typeface="Arial"/>
              </a:rPr>
              <a:t>Columns Added to </a:t>
            </a:r>
            <a:r>
              <a:rPr dirty="0" sz="2000" b="1">
                <a:latin typeface="Arial"/>
                <a:cs typeface="Arial"/>
              </a:rPr>
              <a:t>a </a:t>
            </a:r>
            <a:r>
              <a:rPr dirty="0" sz="2000" spc="-5" b="1">
                <a:latin typeface="Arial"/>
                <a:cs typeface="Arial"/>
              </a:rPr>
              <a:t>Table</a:t>
            </a:r>
            <a:endParaRPr sz="2000">
              <a:latin typeface="Arial"/>
              <a:cs typeface="Arial"/>
            </a:endParaRPr>
          </a:p>
        </p:txBody>
      </p:sp>
      <p:sp>
        <p:nvSpPr>
          <p:cNvPr id="7" name="object 7"/>
          <p:cNvSpPr txBox="1"/>
          <p:nvPr/>
        </p:nvSpPr>
        <p:spPr>
          <a:xfrm>
            <a:off x="1322832" y="1778762"/>
            <a:ext cx="5062855" cy="5041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Create the table with columns using the </a:t>
            </a:r>
            <a:r>
              <a:rPr dirty="0" sz="1550" spc="10" b="1">
                <a:latin typeface="Courier New"/>
                <a:cs typeface="Courier New"/>
              </a:rPr>
              <a:t>LOB</a:t>
            </a:r>
            <a:r>
              <a:rPr dirty="0" sz="1550" spc="-540" b="1">
                <a:latin typeface="Courier New"/>
                <a:cs typeface="Courier New"/>
              </a:rPr>
              <a:t> </a:t>
            </a:r>
            <a:r>
              <a:rPr dirty="0" sz="1550" spc="10" b="1">
                <a:latin typeface="Arial"/>
                <a:cs typeface="Arial"/>
              </a:rPr>
              <a:t>type,  or</a:t>
            </a:r>
            <a:r>
              <a:rPr dirty="0" sz="1550" spc="5" b="1">
                <a:latin typeface="Arial"/>
                <a:cs typeface="Arial"/>
              </a:rPr>
              <a:t> </a:t>
            </a:r>
            <a:r>
              <a:rPr dirty="0" sz="1550" spc="10" b="1">
                <a:latin typeface="Arial"/>
                <a:cs typeface="Arial"/>
              </a:rPr>
              <a:t>add the</a:t>
            </a:r>
            <a:r>
              <a:rPr dirty="0" sz="1550" spc="15" b="1">
                <a:latin typeface="Arial"/>
                <a:cs typeface="Arial"/>
              </a:rPr>
              <a:t> </a:t>
            </a:r>
            <a:r>
              <a:rPr dirty="0" sz="1550" spc="10" b="1">
                <a:latin typeface="Courier New"/>
                <a:cs typeface="Courier New"/>
              </a:rPr>
              <a:t>LOB</a:t>
            </a:r>
            <a:r>
              <a:rPr dirty="0" sz="1550" spc="-495" b="1">
                <a:latin typeface="Courier New"/>
                <a:cs typeface="Courier New"/>
              </a:rPr>
              <a:t> </a:t>
            </a:r>
            <a:r>
              <a:rPr dirty="0" sz="1550" spc="10" b="1">
                <a:latin typeface="Arial"/>
                <a:cs typeface="Arial"/>
              </a:rPr>
              <a:t>columns</a:t>
            </a:r>
            <a:r>
              <a:rPr dirty="0" sz="1550" spc="5" b="1">
                <a:latin typeface="Arial"/>
                <a:cs typeface="Arial"/>
              </a:rPr>
              <a:t> </a:t>
            </a:r>
            <a:r>
              <a:rPr dirty="0" sz="1550" spc="10" b="1">
                <a:latin typeface="Arial"/>
                <a:cs typeface="Arial"/>
              </a:rPr>
              <a:t>using</a:t>
            </a:r>
            <a:r>
              <a:rPr dirty="0" sz="1550" spc="20" b="1">
                <a:latin typeface="Arial"/>
                <a:cs typeface="Arial"/>
              </a:rPr>
              <a:t> </a:t>
            </a:r>
            <a:r>
              <a:rPr dirty="0" sz="1550" spc="10" b="1">
                <a:latin typeface="Courier New"/>
                <a:cs typeface="Courier New"/>
              </a:rPr>
              <a:t>ALTER</a:t>
            </a:r>
            <a:r>
              <a:rPr dirty="0" sz="1550" spc="-495" b="1">
                <a:latin typeface="Courier New"/>
                <a:cs typeface="Courier New"/>
              </a:rPr>
              <a:t> </a:t>
            </a:r>
            <a:r>
              <a:rPr dirty="0" sz="1550" spc="10" b="1">
                <a:latin typeface="Courier New"/>
                <a:cs typeface="Courier New"/>
              </a:rPr>
              <a:t>TABLE</a:t>
            </a:r>
            <a:r>
              <a:rPr dirty="0" sz="1550" spc="10" b="1">
                <a:latin typeface="Arial"/>
                <a:cs typeface="Arial"/>
              </a:rPr>
              <a:t>.</a:t>
            </a:r>
            <a:endParaRPr sz="1550">
              <a:latin typeface="Arial"/>
              <a:cs typeface="Arial"/>
            </a:endParaRPr>
          </a:p>
        </p:txBody>
      </p:sp>
      <p:sp>
        <p:nvSpPr>
          <p:cNvPr id="8" name="object 8"/>
          <p:cNvSpPr txBox="1"/>
          <p:nvPr/>
        </p:nvSpPr>
        <p:spPr>
          <a:xfrm>
            <a:off x="1322832" y="2827092"/>
            <a:ext cx="4773930" cy="1029335"/>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5" b="1">
                <a:latin typeface="Arial"/>
                <a:cs typeface="Arial"/>
              </a:rPr>
              <a:t>Initialize </a:t>
            </a:r>
            <a:r>
              <a:rPr dirty="0" sz="1550" spc="10" b="1">
                <a:latin typeface="Arial"/>
                <a:cs typeface="Arial"/>
              </a:rPr>
              <a:t>the column </a:t>
            </a:r>
            <a:r>
              <a:rPr dirty="0" sz="1550" spc="10" b="1">
                <a:latin typeface="Courier New"/>
                <a:cs typeface="Courier New"/>
              </a:rPr>
              <a:t>LOB</a:t>
            </a:r>
            <a:r>
              <a:rPr dirty="0" sz="1550" spc="-515" b="1">
                <a:latin typeface="Courier New"/>
                <a:cs typeface="Courier New"/>
              </a:rPr>
              <a:t> </a:t>
            </a:r>
            <a:r>
              <a:rPr dirty="0" sz="1550" spc="10" b="1">
                <a:latin typeface="Arial"/>
                <a:cs typeface="Arial"/>
              </a:rPr>
              <a:t>locator value with the</a:t>
            </a:r>
            <a:endParaRPr sz="1550">
              <a:latin typeface="Arial"/>
              <a:cs typeface="Arial"/>
            </a:endParaRPr>
          </a:p>
          <a:p>
            <a:pPr marL="326390">
              <a:lnSpc>
                <a:spcPct val="100000"/>
              </a:lnSpc>
              <a:spcBef>
                <a:spcPts val="30"/>
              </a:spcBef>
            </a:pPr>
            <a:r>
              <a:rPr dirty="0" sz="1550" spc="10" b="1">
                <a:latin typeface="Courier New"/>
                <a:cs typeface="Courier New"/>
              </a:rPr>
              <a:t>DEFAULT</a:t>
            </a:r>
            <a:r>
              <a:rPr dirty="0" sz="1550" spc="-515" b="1">
                <a:latin typeface="Courier New"/>
                <a:cs typeface="Courier New"/>
              </a:rPr>
              <a:t> </a:t>
            </a:r>
            <a:r>
              <a:rPr dirty="0" sz="1550" spc="10" b="1">
                <a:latin typeface="Arial"/>
                <a:cs typeface="Arial"/>
              </a:rPr>
              <a:t>option or </a:t>
            </a:r>
            <a:r>
              <a:rPr dirty="0" sz="1550" spc="15" b="1">
                <a:latin typeface="Arial"/>
                <a:cs typeface="Arial"/>
              </a:rPr>
              <a:t>DML </a:t>
            </a:r>
            <a:r>
              <a:rPr dirty="0" sz="1550" spc="10" b="1">
                <a:latin typeface="Arial"/>
                <a:cs typeface="Arial"/>
              </a:rPr>
              <a:t>statements using:</a:t>
            </a:r>
            <a:endParaRPr sz="1550">
              <a:latin typeface="Arial"/>
              <a:cs typeface="Arial"/>
            </a:endParaRPr>
          </a:p>
          <a:p>
            <a:pPr lvl="1" marL="653415" indent="-245110">
              <a:lnSpc>
                <a:spcPct val="100000"/>
              </a:lnSpc>
              <a:spcBef>
                <a:spcPts val="385"/>
              </a:spcBef>
              <a:buClr>
                <a:srgbClr val="FF0000"/>
              </a:buClr>
              <a:buFont typeface="Arial"/>
              <a:buChar char="–"/>
              <a:tabLst>
                <a:tab pos="653415" algn="l"/>
                <a:tab pos="654050" algn="l"/>
              </a:tabLst>
            </a:pPr>
            <a:r>
              <a:rPr dirty="0" sz="1400" spc="15" b="1">
                <a:latin typeface="Courier New"/>
                <a:cs typeface="Courier New"/>
              </a:rPr>
              <a:t>EMPTY_CLOB()</a:t>
            </a:r>
            <a:r>
              <a:rPr dirty="0" sz="1400" spc="-450" b="1">
                <a:latin typeface="Courier New"/>
                <a:cs typeface="Courier New"/>
              </a:rPr>
              <a:t> </a:t>
            </a:r>
            <a:r>
              <a:rPr dirty="0" sz="1400" spc="5" b="1">
                <a:latin typeface="Arial"/>
                <a:cs typeface="Arial"/>
              </a:rPr>
              <a:t>function</a:t>
            </a:r>
            <a:r>
              <a:rPr dirty="0" sz="1400" b="1">
                <a:latin typeface="Arial"/>
                <a:cs typeface="Arial"/>
              </a:rPr>
              <a:t> </a:t>
            </a:r>
            <a:r>
              <a:rPr dirty="0" sz="1400" spc="5" b="1">
                <a:latin typeface="Arial"/>
                <a:cs typeface="Arial"/>
              </a:rPr>
              <a:t>for </a:t>
            </a:r>
            <a:r>
              <a:rPr dirty="0" sz="1400" spc="15" b="1">
                <a:latin typeface="Arial"/>
                <a:cs typeface="Arial"/>
              </a:rPr>
              <a:t>a</a:t>
            </a:r>
            <a:r>
              <a:rPr dirty="0" sz="1400" b="1">
                <a:latin typeface="Arial"/>
                <a:cs typeface="Arial"/>
              </a:rPr>
              <a:t> </a:t>
            </a:r>
            <a:r>
              <a:rPr dirty="0" sz="1400" spc="15" b="1">
                <a:latin typeface="Courier New"/>
                <a:cs typeface="Courier New"/>
              </a:rPr>
              <a:t>CLOB</a:t>
            </a:r>
            <a:r>
              <a:rPr dirty="0" sz="1400" spc="-455" b="1">
                <a:latin typeface="Courier New"/>
                <a:cs typeface="Courier New"/>
              </a:rPr>
              <a:t> </a:t>
            </a:r>
            <a:r>
              <a:rPr dirty="0" sz="1400" spc="15" b="1">
                <a:latin typeface="Arial"/>
                <a:cs typeface="Arial"/>
              </a:rPr>
              <a:t>column</a:t>
            </a:r>
            <a:endParaRPr sz="140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Courier New"/>
                <a:cs typeface="Courier New"/>
              </a:rPr>
              <a:t>EMPTY_BLOB()</a:t>
            </a:r>
            <a:r>
              <a:rPr dirty="0" sz="1400" spc="-450" b="1">
                <a:latin typeface="Courier New"/>
                <a:cs typeface="Courier New"/>
              </a:rPr>
              <a:t> </a:t>
            </a:r>
            <a:r>
              <a:rPr dirty="0" sz="1400" spc="5" b="1">
                <a:latin typeface="Arial"/>
                <a:cs typeface="Arial"/>
              </a:rPr>
              <a:t>function</a:t>
            </a:r>
            <a:r>
              <a:rPr dirty="0" sz="1400" b="1">
                <a:latin typeface="Arial"/>
                <a:cs typeface="Arial"/>
              </a:rPr>
              <a:t> </a:t>
            </a:r>
            <a:r>
              <a:rPr dirty="0" sz="1400" spc="5" b="1">
                <a:latin typeface="Arial"/>
                <a:cs typeface="Arial"/>
              </a:rPr>
              <a:t>for </a:t>
            </a:r>
            <a:r>
              <a:rPr dirty="0" sz="1400" spc="15" b="1">
                <a:latin typeface="Arial"/>
                <a:cs typeface="Arial"/>
              </a:rPr>
              <a:t>a</a:t>
            </a:r>
            <a:r>
              <a:rPr dirty="0" sz="1400" b="1">
                <a:latin typeface="Arial"/>
                <a:cs typeface="Arial"/>
              </a:rPr>
              <a:t> </a:t>
            </a:r>
            <a:r>
              <a:rPr dirty="0" sz="1400" spc="15" b="1">
                <a:latin typeface="Courier New"/>
                <a:cs typeface="Courier New"/>
              </a:rPr>
              <a:t>BLOB</a:t>
            </a:r>
            <a:r>
              <a:rPr dirty="0" sz="1400" spc="-455" b="1">
                <a:latin typeface="Courier New"/>
                <a:cs typeface="Courier New"/>
              </a:rPr>
              <a:t> </a:t>
            </a:r>
            <a:r>
              <a:rPr dirty="0" sz="1400" spc="15" b="1">
                <a:latin typeface="Arial"/>
                <a:cs typeface="Arial"/>
              </a:rPr>
              <a:t>column</a:t>
            </a:r>
            <a:endParaRPr sz="1400">
              <a:latin typeface="Arial"/>
              <a:cs typeface="Arial"/>
            </a:endParaRPr>
          </a:p>
        </p:txBody>
      </p:sp>
      <p:sp>
        <p:nvSpPr>
          <p:cNvPr id="9" name="object 9"/>
          <p:cNvSpPr txBox="1"/>
          <p:nvPr/>
        </p:nvSpPr>
        <p:spPr>
          <a:xfrm>
            <a:off x="1333500" y="2311907"/>
            <a:ext cx="5105400" cy="490855"/>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5"/>
              </a:lnSpc>
              <a:spcBef>
                <a:spcPts val="120"/>
              </a:spcBef>
            </a:pPr>
            <a:r>
              <a:rPr dirty="0" sz="1300" spc="-15" b="1">
                <a:latin typeface="Courier New"/>
                <a:cs typeface="Courier New"/>
              </a:rPr>
              <a:t>ALTER TABLE</a:t>
            </a:r>
            <a:r>
              <a:rPr dirty="0" sz="1300" spc="-30" b="1">
                <a:latin typeface="Courier New"/>
                <a:cs typeface="Courier New"/>
              </a:rPr>
              <a:t> </a:t>
            </a:r>
            <a:r>
              <a:rPr dirty="0" sz="1300" spc="-20" b="1">
                <a:latin typeface="Courier New"/>
                <a:cs typeface="Courier New"/>
              </a:rPr>
              <a:t>employees</a:t>
            </a:r>
            <a:endParaRPr sz="1300">
              <a:latin typeface="Courier New"/>
              <a:cs typeface="Courier New"/>
            </a:endParaRPr>
          </a:p>
          <a:p>
            <a:pPr marL="564515">
              <a:lnSpc>
                <a:spcPts val="1515"/>
              </a:lnSpc>
            </a:pPr>
            <a:r>
              <a:rPr dirty="0" sz="1300" spc="-15" b="1">
                <a:latin typeface="Courier New"/>
                <a:cs typeface="Courier New"/>
              </a:rPr>
              <a:t>ADD (resume CLOB, picture</a:t>
            </a:r>
            <a:r>
              <a:rPr dirty="0" sz="1300" spc="-50" b="1">
                <a:latin typeface="Courier New"/>
                <a:cs typeface="Courier New"/>
              </a:rPr>
              <a:t> </a:t>
            </a:r>
            <a:r>
              <a:rPr dirty="0" sz="1300" spc="-20" b="1">
                <a:latin typeface="Courier New"/>
                <a:cs typeface="Courier New"/>
              </a:rPr>
              <a:t>BLOB);</a:t>
            </a:r>
            <a:endParaRPr sz="1300">
              <a:latin typeface="Courier New"/>
              <a:cs typeface="Courier New"/>
            </a:endParaRPr>
          </a:p>
        </p:txBody>
      </p:sp>
      <p:sp>
        <p:nvSpPr>
          <p:cNvPr id="10" name="object 10"/>
          <p:cNvSpPr txBox="1"/>
          <p:nvPr/>
        </p:nvSpPr>
        <p:spPr>
          <a:xfrm>
            <a:off x="1340358" y="3945635"/>
            <a:ext cx="5105400" cy="1026794"/>
          </a:xfrm>
          <a:prstGeom prst="rect">
            <a:avLst/>
          </a:prstGeom>
          <a:solidFill>
            <a:srgbClr val="CCCCCC"/>
          </a:solidFill>
          <a:ln w="20574">
            <a:solidFill>
              <a:srgbClr val="000000"/>
            </a:solidFill>
          </a:ln>
        </p:spPr>
        <p:txBody>
          <a:bodyPr wrap="square" lIns="0" tIns="27305" rIns="0" bIns="0" rtlCol="0" vert="horz">
            <a:spAutoFit/>
          </a:bodyPr>
          <a:lstStyle/>
          <a:p>
            <a:pPr marL="368300" marR="2190115" indent="-292735">
              <a:lnSpc>
                <a:spcPct val="94000"/>
              </a:lnSpc>
              <a:spcBef>
                <a:spcPts val="215"/>
              </a:spcBef>
              <a:tabLst>
                <a:tab pos="1637030" algn="l"/>
              </a:tabLst>
            </a:pPr>
            <a:r>
              <a:rPr dirty="0" sz="1300" spc="-15" b="1">
                <a:latin typeface="Courier New"/>
                <a:cs typeface="Courier New"/>
              </a:rPr>
              <a:t>CREATE TABLE </a:t>
            </a:r>
            <a:r>
              <a:rPr dirty="0" sz="1300" spc="-20" b="1">
                <a:latin typeface="Courier New"/>
                <a:cs typeface="Courier New"/>
              </a:rPr>
              <a:t>emp_hiredata </a:t>
            </a:r>
            <a:r>
              <a:rPr dirty="0" sz="1300" spc="-10" b="1">
                <a:latin typeface="Courier New"/>
                <a:cs typeface="Courier New"/>
              </a:rPr>
              <a:t>(  </a:t>
            </a:r>
            <a:r>
              <a:rPr dirty="0" sz="1300" spc="-15" b="1">
                <a:latin typeface="Courier New"/>
                <a:cs typeface="Courier New"/>
              </a:rPr>
              <a:t>employee_id	NUMBER(6),  full_name	</a:t>
            </a:r>
            <a:r>
              <a:rPr dirty="0" sz="1300" spc="-20" b="1">
                <a:latin typeface="Courier New"/>
                <a:cs typeface="Courier New"/>
              </a:rPr>
              <a:t>VARCHAR2(45),</a:t>
            </a:r>
            <a:endParaRPr sz="1300">
              <a:latin typeface="Courier New"/>
              <a:cs typeface="Courier New"/>
            </a:endParaRPr>
          </a:p>
          <a:p>
            <a:pPr marL="368300" marR="822960">
              <a:lnSpc>
                <a:spcPts val="1470"/>
              </a:lnSpc>
              <a:spcBef>
                <a:spcPts val="25"/>
              </a:spcBef>
              <a:tabLst>
                <a:tab pos="1637664" algn="l"/>
              </a:tabLst>
            </a:pPr>
            <a:r>
              <a:rPr dirty="0" sz="1300" spc="-15" b="1">
                <a:latin typeface="Courier New"/>
                <a:cs typeface="Courier New"/>
              </a:rPr>
              <a:t>resume	CLOB DEFAULT </a:t>
            </a:r>
            <a:r>
              <a:rPr dirty="0" sz="1300" spc="-20" b="1">
                <a:latin typeface="Courier New"/>
                <a:cs typeface="Courier New"/>
              </a:rPr>
              <a:t>EMPTY_CLOB(),  </a:t>
            </a:r>
            <a:r>
              <a:rPr dirty="0" sz="1300" spc="-15" b="1">
                <a:latin typeface="Courier New"/>
                <a:cs typeface="Courier New"/>
              </a:rPr>
              <a:t>picture	BLOB DEFAULT</a:t>
            </a:r>
            <a:r>
              <a:rPr dirty="0" sz="1300" spc="-60" b="1">
                <a:latin typeface="Courier New"/>
                <a:cs typeface="Courier New"/>
              </a:rPr>
              <a:t> </a:t>
            </a:r>
            <a:r>
              <a:rPr dirty="0" sz="1300" spc="-20" b="1">
                <a:latin typeface="Courier New"/>
                <a:cs typeface="Courier New"/>
              </a:rPr>
              <a:t>EMPTY_BLOB());</a:t>
            </a:r>
            <a:endParaRPr sz="1300">
              <a:latin typeface="Courier New"/>
              <a:cs typeface="Courier New"/>
            </a:endParaRPr>
          </a:p>
        </p:txBody>
      </p:sp>
      <p:sp>
        <p:nvSpPr>
          <p:cNvPr id="11" name="object 11"/>
          <p:cNvSpPr txBox="1"/>
          <p:nvPr/>
        </p:nvSpPr>
        <p:spPr>
          <a:xfrm>
            <a:off x="707390" y="5593029"/>
            <a:ext cx="6347460" cy="365506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Initializing </a:t>
            </a:r>
            <a:r>
              <a:rPr dirty="0" sz="1300" b="1">
                <a:latin typeface="Courier New"/>
                <a:cs typeface="Courier New"/>
              </a:rPr>
              <a:t>LOB</a:t>
            </a:r>
            <a:r>
              <a:rPr dirty="0" sz="1300" spc="-390" b="1">
                <a:latin typeface="Courier New"/>
                <a:cs typeface="Courier New"/>
              </a:rPr>
              <a:t> </a:t>
            </a:r>
            <a:r>
              <a:rPr dirty="0" sz="1300" b="1">
                <a:latin typeface="Arial"/>
                <a:cs typeface="Arial"/>
              </a:rPr>
              <a:t>Columns Added to a </a:t>
            </a:r>
            <a:r>
              <a:rPr dirty="0" sz="1300" spc="-5" b="1">
                <a:latin typeface="Arial"/>
                <a:cs typeface="Arial"/>
              </a:rPr>
              <a:t>Table</a:t>
            </a:r>
            <a:endParaRPr sz="1300">
              <a:latin typeface="Arial"/>
              <a:cs typeface="Arial"/>
            </a:endParaRPr>
          </a:p>
          <a:p>
            <a:pPr marL="136525" marR="29845">
              <a:lnSpc>
                <a:spcPct val="100299"/>
              </a:lnSpc>
              <a:spcBef>
                <a:spcPts val="395"/>
              </a:spcBef>
            </a:pPr>
            <a:r>
              <a:rPr dirty="0" sz="1300">
                <a:latin typeface="Courier New"/>
                <a:cs typeface="Courier New"/>
              </a:rPr>
              <a:t>LOB </a:t>
            </a:r>
            <a:r>
              <a:rPr dirty="0" sz="1300">
                <a:latin typeface="Times New Roman"/>
                <a:cs typeface="Times New Roman"/>
              </a:rPr>
              <a:t>columns are </a:t>
            </a:r>
            <a:r>
              <a:rPr dirty="0" sz="1300" spc="-5">
                <a:latin typeface="Times New Roman"/>
                <a:cs typeface="Times New Roman"/>
              </a:rPr>
              <a:t>defined </a:t>
            </a:r>
            <a:r>
              <a:rPr dirty="0" sz="1300">
                <a:latin typeface="Times New Roman"/>
                <a:cs typeface="Times New Roman"/>
              </a:rPr>
              <a:t>by </a:t>
            </a:r>
            <a:r>
              <a:rPr dirty="0" sz="1300" spc="-5">
                <a:latin typeface="Times New Roman"/>
                <a:cs typeface="Times New Roman"/>
              </a:rPr>
              <a:t>using </a:t>
            </a:r>
            <a:r>
              <a:rPr dirty="0" sz="1300">
                <a:latin typeface="Times New Roman"/>
                <a:cs typeface="Times New Roman"/>
              </a:rPr>
              <a:t>SQL </a:t>
            </a:r>
            <a:r>
              <a:rPr dirty="0" sz="1300" spc="-5">
                <a:latin typeface="Times New Roman"/>
                <a:cs typeface="Times New Roman"/>
              </a:rPr>
              <a:t>data </a:t>
            </a:r>
            <a:r>
              <a:rPr dirty="0" sz="1300">
                <a:latin typeface="Times New Roman"/>
                <a:cs typeface="Times New Roman"/>
              </a:rPr>
              <a:t>definition language (DDL), as in the </a:t>
            </a:r>
            <a:r>
              <a:rPr dirty="0" sz="1300">
                <a:latin typeface="Courier New"/>
                <a:cs typeface="Courier New"/>
              </a:rPr>
              <a:t>ALTER  TABLE</a:t>
            </a:r>
            <a:r>
              <a:rPr dirty="0" sz="1300" spc="-445">
                <a:latin typeface="Courier New"/>
                <a:cs typeface="Courier New"/>
              </a:rPr>
              <a:t> </a:t>
            </a:r>
            <a:r>
              <a:rPr dirty="0" sz="1300">
                <a:latin typeface="Times New Roman"/>
                <a:cs typeface="Times New Roman"/>
              </a:rPr>
              <a:t>statement</a:t>
            </a:r>
            <a:r>
              <a:rPr dirty="0" sz="1300" spc="1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slide.</a:t>
            </a:r>
            <a:r>
              <a:rPr dirty="0" sz="1300" spc="5">
                <a:latin typeface="Times New Roman"/>
                <a:cs typeface="Times New Roman"/>
              </a:rPr>
              <a:t> </a:t>
            </a:r>
            <a:r>
              <a:rPr dirty="0" sz="1300">
                <a:latin typeface="Times New Roman"/>
                <a:cs typeface="Times New Roman"/>
              </a:rPr>
              <a:t>The</a:t>
            </a:r>
            <a:r>
              <a:rPr dirty="0" sz="1300" spc="20">
                <a:latin typeface="Times New Roman"/>
                <a:cs typeface="Times New Roman"/>
              </a:rPr>
              <a:t> </a:t>
            </a:r>
            <a:r>
              <a:rPr dirty="0" sz="1300">
                <a:latin typeface="Times New Roman"/>
                <a:cs typeface="Times New Roman"/>
              </a:rPr>
              <a:t>contents</a:t>
            </a:r>
            <a:r>
              <a:rPr dirty="0" sz="1300" spc="10">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are</a:t>
            </a:r>
            <a:r>
              <a:rPr dirty="0" sz="1300" spc="10">
                <a:latin typeface="Times New Roman"/>
                <a:cs typeface="Times New Roman"/>
              </a:rPr>
              <a:t> </a:t>
            </a:r>
            <a:r>
              <a:rPr dirty="0" sz="1300">
                <a:latin typeface="Times New Roman"/>
                <a:cs typeface="Times New Roman"/>
              </a:rPr>
              <a:t>stored</a:t>
            </a:r>
            <a:r>
              <a:rPr dirty="0" sz="1300" spc="15">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the </a:t>
            </a:r>
            <a:r>
              <a:rPr dirty="0" sz="1300">
                <a:latin typeface="Courier New"/>
                <a:cs typeface="Courier New"/>
              </a:rPr>
              <a:t>LOB</a:t>
            </a:r>
            <a:r>
              <a:rPr dirty="0" sz="1300" spc="-440">
                <a:latin typeface="Courier New"/>
                <a:cs typeface="Courier New"/>
              </a:rPr>
              <a:t> </a:t>
            </a:r>
            <a:r>
              <a:rPr dirty="0" sz="1300">
                <a:latin typeface="Times New Roman"/>
                <a:cs typeface="Times New Roman"/>
              </a:rPr>
              <a:t>segment,  whereas </a:t>
            </a:r>
            <a:r>
              <a:rPr dirty="0" sz="1300" spc="-5">
                <a:latin typeface="Times New Roman"/>
                <a:cs typeface="Times New Roman"/>
              </a:rPr>
              <a:t>the </a:t>
            </a:r>
            <a:r>
              <a:rPr dirty="0" sz="1300">
                <a:latin typeface="Times New Roman"/>
                <a:cs typeface="Times New Roman"/>
              </a:rPr>
              <a:t>column </a:t>
            </a:r>
            <a:r>
              <a:rPr dirty="0" sz="1300" spc="5">
                <a:latin typeface="Times New Roman"/>
                <a:cs typeface="Times New Roman"/>
              </a:rPr>
              <a:t>in </a:t>
            </a:r>
            <a:r>
              <a:rPr dirty="0" sz="1300">
                <a:latin typeface="Times New Roman"/>
                <a:cs typeface="Times New Roman"/>
              </a:rPr>
              <a:t>the table contains only a reference to that specific storage area, called  the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PL/SQL,</a:t>
            </a:r>
            <a:r>
              <a:rPr dirty="0" sz="1300" spc="10">
                <a:latin typeface="Times New Roman"/>
                <a:cs typeface="Times New Roman"/>
              </a:rPr>
              <a:t> </a:t>
            </a:r>
            <a:r>
              <a:rPr dirty="0" sz="1300">
                <a:latin typeface="Times New Roman"/>
                <a:cs typeface="Times New Roman"/>
              </a:rPr>
              <a:t>you</a:t>
            </a:r>
            <a:r>
              <a:rPr dirty="0" sz="1300" spc="10">
                <a:latin typeface="Times New Roman"/>
                <a:cs typeface="Times New Roman"/>
              </a:rPr>
              <a:t> </a:t>
            </a:r>
            <a:r>
              <a:rPr dirty="0" sz="1300">
                <a:latin typeface="Times New Roman"/>
                <a:cs typeface="Times New Roman"/>
              </a:rPr>
              <a:t>can define</a:t>
            </a:r>
            <a:r>
              <a:rPr dirty="0" sz="1300" spc="15">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variable</a:t>
            </a:r>
            <a:r>
              <a:rPr dirty="0" sz="1300" spc="20">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34">
                <a:latin typeface="Courier New"/>
                <a:cs typeface="Courier New"/>
              </a:rPr>
              <a:t> </a:t>
            </a:r>
            <a:r>
              <a:rPr dirty="0" sz="1300">
                <a:latin typeface="Times New Roman"/>
                <a:cs typeface="Times New Roman"/>
              </a:rPr>
              <a:t>type,</a:t>
            </a:r>
            <a:r>
              <a:rPr dirty="0" sz="1300" spc="10">
                <a:latin typeface="Times New Roman"/>
                <a:cs typeface="Times New Roman"/>
              </a:rPr>
              <a:t> </a:t>
            </a:r>
            <a:r>
              <a:rPr dirty="0" sz="1300">
                <a:latin typeface="Times New Roman"/>
                <a:cs typeface="Times New Roman"/>
              </a:rPr>
              <a:t>which</a:t>
            </a:r>
            <a:r>
              <a:rPr dirty="0" sz="1300" spc="5">
                <a:latin typeface="Times New Roman"/>
                <a:cs typeface="Times New Roman"/>
              </a:rPr>
              <a:t> </a:t>
            </a:r>
            <a:r>
              <a:rPr dirty="0" sz="1300">
                <a:latin typeface="Times New Roman"/>
                <a:cs typeface="Times New Roman"/>
              </a:rPr>
              <a:t>contains</a:t>
            </a:r>
            <a:r>
              <a:rPr dirty="0" sz="1300" spc="10">
                <a:latin typeface="Times New Roman"/>
                <a:cs typeface="Times New Roman"/>
              </a:rPr>
              <a:t> </a:t>
            </a:r>
            <a:r>
              <a:rPr dirty="0" sz="1300">
                <a:latin typeface="Times New Roman"/>
                <a:cs typeface="Times New Roman"/>
              </a:rPr>
              <a:t>only  the</a:t>
            </a:r>
            <a:r>
              <a:rPr dirty="0" sz="1300" spc="5">
                <a:latin typeface="Times New Roman"/>
                <a:cs typeface="Times New Roman"/>
              </a:rPr>
              <a:t> </a:t>
            </a:r>
            <a:r>
              <a:rPr dirty="0" sz="1300">
                <a:latin typeface="Times New Roman"/>
                <a:cs typeface="Times New Roman"/>
              </a:rPr>
              <a:t>value</a:t>
            </a:r>
            <a:r>
              <a:rPr dirty="0" sz="1300" spc="5">
                <a:latin typeface="Times New Roman"/>
                <a:cs typeface="Times New Roman"/>
              </a:rPr>
              <a:t> </a:t>
            </a:r>
            <a:r>
              <a:rPr dirty="0" sz="1300">
                <a:latin typeface="Times New Roman"/>
                <a:cs typeface="Times New Roman"/>
              </a:rPr>
              <a:t>of</a:t>
            </a:r>
            <a:r>
              <a:rPr dirty="0" sz="1300" spc="10">
                <a:latin typeface="Times New Roman"/>
                <a:cs typeface="Times New Roman"/>
              </a:rPr>
              <a:t> </a:t>
            </a:r>
            <a:r>
              <a:rPr dirty="0" sz="1300">
                <a:latin typeface="Times New Roman"/>
                <a:cs typeface="Times New Roman"/>
              </a:rPr>
              <a:t>the </a:t>
            </a:r>
            <a:r>
              <a:rPr dirty="0" sz="1300">
                <a:latin typeface="Courier New"/>
                <a:cs typeface="Courier New"/>
              </a:rPr>
              <a:t>LOB</a:t>
            </a:r>
            <a:r>
              <a:rPr dirty="0" sz="1300" spc="-45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You</a:t>
            </a:r>
            <a:r>
              <a:rPr dirty="0" sz="1300" spc="5">
                <a:latin typeface="Times New Roman"/>
                <a:cs typeface="Times New Roman"/>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initialize</a:t>
            </a:r>
            <a:r>
              <a:rPr dirty="0" sz="1300" spc="5">
                <a:latin typeface="Times New Roman"/>
                <a:cs typeface="Times New Roman"/>
              </a:rPr>
              <a:t> </a:t>
            </a:r>
            <a:r>
              <a:rPr dirty="0" sz="1300">
                <a:latin typeface="Times New Roman"/>
                <a:cs typeface="Times New Roman"/>
              </a:rPr>
              <a:t>the </a:t>
            </a:r>
            <a:r>
              <a:rPr dirty="0" sz="1300" spc="5">
                <a:latin typeface="Courier New"/>
                <a:cs typeface="Courier New"/>
              </a:rPr>
              <a:t>LOB</a:t>
            </a:r>
            <a:r>
              <a:rPr dirty="0" sz="1300" spc="-445">
                <a:latin typeface="Courier New"/>
                <a:cs typeface="Courier New"/>
              </a:rPr>
              <a:t> </a:t>
            </a:r>
            <a:r>
              <a:rPr dirty="0" sz="1300">
                <a:latin typeface="Times New Roman"/>
                <a:cs typeface="Times New Roman"/>
              </a:rPr>
              <a:t>locators using:</a:t>
            </a:r>
            <a:endParaRPr sz="1300">
              <a:latin typeface="Times New Roman"/>
              <a:cs typeface="Times New Roman"/>
            </a:endParaRPr>
          </a:p>
          <a:p>
            <a:pPr marL="509905" indent="-248920">
              <a:lnSpc>
                <a:spcPct val="100000"/>
              </a:lnSpc>
              <a:spcBef>
                <a:spcPts val="10"/>
              </a:spcBef>
              <a:buSzPct val="65384"/>
              <a:buChar char="•"/>
              <a:tabLst>
                <a:tab pos="509905" algn="l"/>
                <a:tab pos="510540" algn="l"/>
              </a:tabLst>
            </a:pPr>
            <a:r>
              <a:rPr dirty="0" sz="1300">
                <a:latin typeface="Courier New"/>
                <a:cs typeface="Courier New"/>
              </a:rPr>
              <a:t>EMPTY_CLOB()</a:t>
            </a:r>
            <a:r>
              <a:rPr dirty="0" sz="1300" spc="-450">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for</a:t>
            </a:r>
            <a:r>
              <a:rPr dirty="0" sz="1300" spc="15">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column</a:t>
            </a:r>
            <a:endParaRPr sz="1300">
              <a:latin typeface="Times New Roman"/>
              <a:cs typeface="Times New Roman"/>
            </a:endParaRPr>
          </a:p>
          <a:p>
            <a:pPr marL="509905" indent="-248920">
              <a:lnSpc>
                <a:spcPct val="100000"/>
              </a:lnSpc>
              <a:spcBef>
                <a:spcPts val="5"/>
              </a:spcBef>
              <a:buSzPct val="65384"/>
              <a:buChar char="•"/>
              <a:tabLst>
                <a:tab pos="509905" algn="l"/>
                <a:tab pos="510540" algn="l"/>
              </a:tabLst>
            </a:pPr>
            <a:r>
              <a:rPr dirty="0" sz="1300">
                <a:latin typeface="Courier New"/>
                <a:cs typeface="Courier New"/>
              </a:rPr>
              <a:t>EMPTY_BLOB()</a:t>
            </a:r>
            <a:r>
              <a:rPr dirty="0" sz="1300" spc="-450">
                <a:latin typeface="Courier New"/>
                <a:cs typeface="Courier New"/>
              </a:rPr>
              <a:t> </a:t>
            </a:r>
            <a:r>
              <a:rPr dirty="0" sz="1300">
                <a:latin typeface="Times New Roman"/>
                <a:cs typeface="Times New Roman"/>
              </a:rPr>
              <a:t>function</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for</a:t>
            </a:r>
            <a:r>
              <a:rPr dirty="0" sz="1300" spc="15">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BLOB</a:t>
            </a:r>
            <a:r>
              <a:rPr dirty="0" sz="1300" spc="-440">
                <a:latin typeface="Courier New"/>
                <a:cs typeface="Courier New"/>
              </a:rPr>
              <a:t> </a:t>
            </a:r>
            <a:r>
              <a:rPr dirty="0" sz="1300">
                <a:latin typeface="Times New Roman"/>
                <a:cs typeface="Times New Roman"/>
              </a:rPr>
              <a:t>column</a:t>
            </a:r>
            <a:endParaRPr sz="1300">
              <a:latin typeface="Times New Roman"/>
              <a:cs typeface="Times New Roman"/>
            </a:endParaRPr>
          </a:p>
          <a:p>
            <a:pPr algn="just" marL="136525" marR="41275" indent="-635">
              <a:lnSpc>
                <a:spcPct val="100000"/>
              </a:lnSpc>
              <a:spcBef>
                <a:spcPts val="395"/>
              </a:spcBef>
            </a:pPr>
            <a:r>
              <a:rPr dirty="0" sz="1300" b="1">
                <a:latin typeface="Times New Roman"/>
                <a:cs typeface="Times New Roman"/>
              </a:rPr>
              <a:t>Note:</a:t>
            </a:r>
            <a:r>
              <a:rPr dirty="0" sz="1300" spc="10" b="1">
                <a:latin typeface="Times New Roman"/>
                <a:cs typeface="Times New Roman"/>
              </a:rPr>
              <a:t> </a:t>
            </a:r>
            <a:r>
              <a:rPr dirty="0" sz="1300">
                <a:latin typeface="Times New Roman"/>
                <a:cs typeface="Times New Roman"/>
              </a:rPr>
              <a:t>These</a:t>
            </a:r>
            <a:r>
              <a:rPr dirty="0" sz="1300" spc="10">
                <a:latin typeface="Times New Roman"/>
                <a:cs typeface="Times New Roman"/>
              </a:rPr>
              <a:t> </a:t>
            </a:r>
            <a:r>
              <a:rPr dirty="0" sz="1300">
                <a:latin typeface="Times New Roman"/>
                <a:cs typeface="Times New Roman"/>
              </a:rPr>
              <a:t>functions</a:t>
            </a:r>
            <a:r>
              <a:rPr dirty="0" sz="1300" spc="10">
                <a:latin typeface="Times New Roman"/>
                <a:cs typeface="Times New Roman"/>
              </a:rPr>
              <a:t> </a:t>
            </a:r>
            <a:r>
              <a:rPr dirty="0" sz="1300">
                <a:latin typeface="Times New Roman"/>
                <a:cs typeface="Times New Roman"/>
              </a:rPr>
              <a:t>create</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5">
                <a:latin typeface="Times New Roman"/>
                <a:cs typeface="Times New Roman"/>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and</a:t>
            </a:r>
            <a:r>
              <a:rPr dirty="0" sz="1300" spc="5">
                <a:latin typeface="Times New Roman"/>
                <a:cs typeface="Times New Roman"/>
              </a:rPr>
              <a:t> </a:t>
            </a:r>
            <a:r>
              <a:rPr dirty="0" sz="1300">
                <a:latin typeface="Times New Roman"/>
                <a:cs typeface="Times New Roman"/>
              </a:rPr>
              <a:t>not</a:t>
            </a:r>
            <a:r>
              <a:rPr dirty="0" sz="1300" spc="2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content.</a:t>
            </a:r>
            <a:r>
              <a:rPr dirty="0" sz="1300" spc="10">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general,</a:t>
            </a:r>
            <a:r>
              <a:rPr dirty="0" sz="1300" spc="15">
                <a:latin typeface="Times New Roman"/>
                <a:cs typeface="Times New Roman"/>
              </a:rPr>
              <a:t> </a:t>
            </a:r>
            <a:r>
              <a:rPr dirty="0" sz="1300">
                <a:latin typeface="Times New Roman"/>
                <a:cs typeface="Times New Roman"/>
              </a:rPr>
              <a:t>you  use the </a:t>
            </a:r>
            <a:r>
              <a:rPr dirty="0" sz="1300">
                <a:latin typeface="Courier New"/>
                <a:cs typeface="Courier New"/>
              </a:rPr>
              <a:t>DBMS_LOB</a:t>
            </a:r>
            <a:r>
              <a:rPr dirty="0" sz="1300" spc="-235">
                <a:latin typeface="Courier New"/>
                <a:cs typeface="Courier New"/>
              </a:rPr>
              <a:t> </a:t>
            </a:r>
            <a:r>
              <a:rPr dirty="0" sz="1300">
                <a:latin typeface="Times New Roman"/>
                <a:cs typeface="Times New Roman"/>
              </a:rPr>
              <a:t>package subroutines to populate the content. The functions are available  in Oracle </a:t>
            </a:r>
            <a:r>
              <a:rPr dirty="0" sz="1300" spc="5">
                <a:latin typeface="Times New Roman"/>
                <a:cs typeface="Times New Roman"/>
              </a:rPr>
              <a:t>SQL </a:t>
            </a:r>
            <a:r>
              <a:rPr dirty="0" sz="1300">
                <a:latin typeface="Times New Roman"/>
                <a:cs typeface="Times New Roman"/>
              </a:rPr>
              <a:t>DML, and are not part of the </a:t>
            </a:r>
            <a:r>
              <a:rPr dirty="0" sz="1300" spc="5">
                <a:latin typeface="Courier New"/>
                <a:cs typeface="Courier New"/>
              </a:rPr>
              <a:t>DBMS_LOB</a:t>
            </a:r>
            <a:r>
              <a:rPr dirty="0" sz="1300" spc="-445">
                <a:latin typeface="Courier New"/>
                <a:cs typeface="Courier New"/>
              </a:rPr>
              <a:t> </a:t>
            </a:r>
            <a:r>
              <a:rPr dirty="0" sz="1300">
                <a:latin typeface="Times New Roman"/>
                <a:cs typeface="Times New Roman"/>
              </a:rPr>
              <a:t>package.</a:t>
            </a:r>
            <a:endParaRPr sz="1300">
              <a:latin typeface="Times New Roman"/>
              <a:cs typeface="Times New Roman"/>
            </a:endParaRPr>
          </a:p>
          <a:p>
            <a:pPr marL="136525" marR="5080">
              <a:lnSpc>
                <a:spcPct val="100000"/>
              </a:lnSpc>
              <a:spcBef>
                <a:spcPts val="414"/>
              </a:spcBef>
            </a:pPr>
            <a:r>
              <a:rPr dirty="0" sz="1300">
                <a:latin typeface="Times New Roman"/>
                <a:cs typeface="Times New Roman"/>
              </a:rPr>
              <a:t>The last example in the slide shows how you can use the </a:t>
            </a:r>
            <a:r>
              <a:rPr dirty="0" sz="1300">
                <a:latin typeface="Courier New"/>
                <a:cs typeface="Courier New"/>
              </a:rPr>
              <a:t>EMPTY_CLOB() </a:t>
            </a:r>
            <a:r>
              <a:rPr dirty="0" sz="1300">
                <a:latin typeface="Times New Roman"/>
                <a:cs typeface="Times New Roman"/>
              </a:rPr>
              <a:t>and  </a:t>
            </a:r>
            <a:r>
              <a:rPr dirty="0" sz="1300">
                <a:latin typeface="Courier New"/>
                <a:cs typeface="Courier New"/>
              </a:rPr>
              <a:t>EMPTY_BLOB()</a:t>
            </a:r>
            <a:r>
              <a:rPr dirty="0" sz="1300" spc="-445">
                <a:latin typeface="Courier New"/>
                <a:cs typeface="Courier New"/>
              </a:rPr>
              <a:t> </a:t>
            </a:r>
            <a:r>
              <a:rPr dirty="0" sz="1300">
                <a:latin typeface="Times New Roman"/>
                <a:cs typeface="Times New Roman"/>
              </a:rPr>
              <a:t>functions</a:t>
            </a:r>
            <a:r>
              <a:rPr dirty="0" sz="1300" spc="15">
                <a:latin typeface="Times New Roman"/>
                <a:cs typeface="Times New Roman"/>
              </a:rPr>
              <a:t> </a:t>
            </a:r>
            <a:r>
              <a:rPr dirty="0" sz="1300">
                <a:latin typeface="Times New Roman"/>
                <a:cs typeface="Times New Roman"/>
              </a:rPr>
              <a:t>in</a:t>
            </a:r>
            <a:r>
              <a:rPr dirty="0" sz="1300" spc="2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DEFAULT</a:t>
            </a:r>
            <a:r>
              <a:rPr dirty="0" sz="1300" spc="-440">
                <a:latin typeface="Courier New"/>
                <a:cs typeface="Courier New"/>
              </a:rPr>
              <a:t> </a:t>
            </a:r>
            <a:r>
              <a:rPr dirty="0" sz="1300">
                <a:latin typeface="Times New Roman"/>
                <a:cs typeface="Times New Roman"/>
              </a:rPr>
              <a:t>option</a:t>
            </a:r>
            <a:r>
              <a:rPr dirty="0" sz="1300" spc="10">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a</a:t>
            </a:r>
            <a:r>
              <a:rPr dirty="0" sz="1300" spc="20">
                <a:latin typeface="Times New Roman"/>
                <a:cs typeface="Times New Roman"/>
              </a:rPr>
              <a:t> </a:t>
            </a:r>
            <a:r>
              <a:rPr dirty="0" sz="1300">
                <a:latin typeface="Courier New"/>
                <a:cs typeface="Courier New"/>
              </a:rPr>
              <a:t>CREATE</a:t>
            </a:r>
            <a:r>
              <a:rPr dirty="0" sz="1300" spc="-440">
                <a:latin typeface="Courier New"/>
                <a:cs typeface="Courier New"/>
              </a:rPr>
              <a:t> </a:t>
            </a:r>
            <a:r>
              <a:rPr dirty="0" sz="1300">
                <a:latin typeface="Courier New"/>
                <a:cs typeface="Courier New"/>
              </a:rPr>
              <a:t>TABLE</a:t>
            </a:r>
            <a:r>
              <a:rPr dirty="0" sz="1300" spc="-440">
                <a:latin typeface="Courier New"/>
                <a:cs typeface="Courier New"/>
              </a:rPr>
              <a:t> </a:t>
            </a:r>
            <a:r>
              <a:rPr dirty="0" sz="1300">
                <a:latin typeface="Times New Roman"/>
                <a:cs typeface="Times New Roman"/>
              </a:rPr>
              <a:t>statement.</a:t>
            </a:r>
            <a:r>
              <a:rPr dirty="0" sz="1300" spc="15">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this  way, the </a:t>
            </a:r>
            <a:r>
              <a:rPr dirty="0" sz="1300">
                <a:latin typeface="Courier New"/>
                <a:cs typeface="Courier New"/>
              </a:rPr>
              <a:t>LOB</a:t>
            </a:r>
            <a:r>
              <a:rPr dirty="0" sz="1300" spc="-270">
                <a:latin typeface="Courier New"/>
                <a:cs typeface="Courier New"/>
              </a:rPr>
              <a:t> </a:t>
            </a:r>
            <a:r>
              <a:rPr dirty="0" sz="1300">
                <a:latin typeface="Times New Roman"/>
                <a:cs typeface="Times New Roman"/>
              </a:rPr>
              <a:t>locator values are populated in their respective columns when a row is inserted  into</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table</a:t>
            </a:r>
            <a:r>
              <a:rPr dirty="0" sz="1300" spc="10">
                <a:latin typeface="Times New Roman"/>
                <a:cs typeface="Times New Roman"/>
              </a:rPr>
              <a:t> </a:t>
            </a:r>
            <a:r>
              <a:rPr dirty="0" sz="1300">
                <a:latin typeface="Times New Roman"/>
                <a:cs typeface="Times New Roman"/>
              </a:rPr>
              <a:t>and</a:t>
            </a:r>
            <a:r>
              <a:rPr dirty="0" sz="1300" spc="10">
                <a:latin typeface="Times New Roman"/>
                <a:cs typeface="Times New Roman"/>
              </a:rPr>
              <a:t> </a:t>
            </a:r>
            <a:r>
              <a:rPr dirty="0" sz="1300">
                <a:latin typeface="Times New Roman"/>
                <a:cs typeface="Times New Roman"/>
              </a:rPr>
              <a:t>the </a:t>
            </a:r>
            <a:r>
              <a:rPr dirty="0" sz="1300">
                <a:latin typeface="Courier New"/>
                <a:cs typeface="Courier New"/>
              </a:rPr>
              <a:t>LOB</a:t>
            </a:r>
            <a:r>
              <a:rPr dirty="0" sz="1300" spc="-445">
                <a:latin typeface="Courier New"/>
                <a:cs typeface="Courier New"/>
              </a:rPr>
              <a:t> </a:t>
            </a:r>
            <a:r>
              <a:rPr dirty="0" sz="1300">
                <a:latin typeface="Times New Roman"/>
                <a:cs typeface="Times New Roman"/>
              </a:rPr>
              <a:t>columns</a:t>
            </a:r>
            <a:r>
              <a:rPr dirty="0" sz="1300" spc="10">
                <a:latin typeface="Times New Roman"/>
                <a:cs typeface="Times New Roman"/>
              </a:rPr>
              <a:t> </a:t>
            </a:r>
            <a:r>
              <a:rPr dirty="0" sz="1300">
                <a:latin typeface="Times New Roman"/>
                <a:cs typeface="Times New Roman"/>
              </a:rPr>
              <a:t>have</a:t>
            </a:r>
            <a:r>
              <a:rPr dirty="0" sz="1300" spc="5">
                <a:latin typeface="Times New Roman"/>
                <a:cs typeface="Times New Roman"/>
              </a:rPr>
              <a:t> </a:t>
            </a:r>
            <a:r>
              <a:rPr dirty="0" sz="1300">
                <a:latin typeface="Times New Roman"/>
                <a:cs typeface="Times New Roman"/>
              </a:rPr>
              <a:t>not</a:t>
            </a:r>
            <a:r>
              <a:rPr dirty="0" sz="1300" spc="5">
                <a:latin typeface="Times New Roman"/>
                <a:cs typeface="Times New Roman"/>
              </a:rPr>
              <a:t> </a:t>
            </a:r>
            <a:r>
              <a:rPr dirty="0" sz="1300">
                <a:latin typeface="Times New Roman"/>
                <a:cs typeface="Times New Roman"/>
              </a:rPr>
              <a:t>been</a:t>
            </a:r>
            <a:r>
              <a:rPr dirty="0" sz="1300" spc="10">
                <a:latin typeface="Times New Roman"/>
                <a:cs typeface="Times New Roman"/>
              </a:rPr>
              <a:t> </a:t>
            </a:r>
            <a:r>
              <a:rPr dirty="0" sz="1300">
                <a:latin typeface="Times New Roman"/>
                <a:cs typeface="Times New Roman"/>
              </a:rPr>
              <a:t>specified</a:t>
            </a:r>
            <a:r>
              <a:rPr dirty="0" sz="1300" spc="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INSERT</a:t>
            </a:r>
            <a:r>
              <a:rPr dirty="0" sz="1300" spc="-445">
                <a:latin typeface="Courier New"/>
                <a:cs typeface="Courier New"/>
              </a:rPr>
              <a:t> </a:t>
            </a:r>
            <a:r>
              <a:rPr dirty="0" sz="1300">
                <a:latin typeface="Times New Roman"/>
                <a:cs typeface="Times New Roman"/>
              </a:rPr>
              <a:t>statement.</a:t>
            </a:r>
            <a:endParaRPr sz="1300">
              <a:latin typeface="Times New Roman"/>
              <a:cs typeface="Times New Roman"/>
            </a:endParaRPr>
          </a:p>
          <a:p>
            <a:pPr marL="137160" marR="483234">
              <a:lnSpc>
                <a:spcPct val="100000"/>
              </a:lnSpc>
              <a:spcBef>
                <a:spcPts val="409"/>
              </a:spcBef>
            </a:pP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next</a:t>
            </a:r>
            <a:r>
              <a:rPr dirty="0" sz="1300" spc="10">
                <a:latin typeface="Times New Roman"/>
                <a:cs typeface="Times New Roman"/>
              </a:rPr>
              <a:t> </a:t>
            </a:r>
            <a:r>
              <a:rPr dirty="0" sz="1300">
                <a:latin typeface="Times New Roman"/>
                <a:cs typeface="Times New Roman"/>
              </a:rPr>
              <a:t>page</a:t>
            </a:r>
            <a:r>
              <a:rPr dirty="0" sz="1300" spc="10">
                <a:latin typeface="Times New Roman"/>
                <a:cs typeface="Times New Roman"/>
              </a:rPr>
              <a:t> </a:t>
            </a:r>
            <a:r>
              <a:rPr dirty="0" sz="1300">
                <a:latin typeface="Times New Roman"/>
                <a:cs typeface="Times New Roman"/>
              </a:rPr>
              <a:t>shows</a:t>
            </a:r>
            <a:r>
              <a:rPr dirty="0" sz="1300" spc="5">
                <a:latin typeface="Times New Roman"/>
                <a:cs typeface="Times New Roman"/>
              </a:rPr>
              <a:t> </a:t>
            </a:r>
            <a:r>
              <a:rPr dirty="0" sz="1300">
                <a:latin typeface="Times New Roman"/>
                <a:cs typeface="Times New Roman"/>
              </a:rPr>
              <a:t>how</a:t>
            </a:r>
            <a:r>
              <a:rPr dirty="0" sz="1300" spc="10">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use</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functions</a:t>
            </a:r>
            <a:r>
              <a:rPr dirty="0" sz="1300" spc="5">
                <a:latin typeface="Times New Roman"/>
                <a:cs typeface="Times New Roman"/>
              </a:rPr>
              <a:t> </a:t>
            </a:r>
            <a:r>
              <a:rPr dirty="0" sz="1300">
                <a:latin typeface="Times New Roman"/>
                <a:cs typeface="Times New Roman"/>
              </a:rPr>
              <a:t>in</a:t>
            </a:r>
            <a:r>
              <a:rPr dirty="0" sz="1300" spc="15">
                <a:latin typeface="Times New Roman"/>
                <a:cs typeface="Times New Roman"/>
              </a:rPr>
              <a:t> </a:t>
            </a:r>
            <a:r>
              <a:rPr dirty="0" sz="1300">
                <a:latin typeface="Courier New"/>
                <a:cs typeface="Courier New"/>
              </a:rPr>
              <a:t>INSERT</a:t>
            </a:r>
            <a:r>
              <a:rPr dirty="0" sz="1300" spc="-440">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UPDATE</a:t>
            </a:r>
            <a:r>
              <a:rPr dirty="0" sz="1300" spc="-440">
                <a:latin typeface="Courier New"/>
                <a:cs typeface="Courier New"/>
              </a:rPr>
              <a:t> </a:t>
            </a:r>
            <a:r>
              <a:rPr dirty="0" sz="1300">
                <a:latin typeface="Times New Roman"/>
                <a:cs typeface="Times New Roman"/>
              </a:rPr>
              <a:t>statements</a:t>
            </a:r>
            <a:r>
              <a:rPr dirty="0" sz="1300" spc="15">
                <a:latin typeface="Times New Roman"/>
                <a:cs typeface="Times New Roman"/>
              </a:rPr>
              <a:t> </a:t>
            </a:r>
            <a:r>
              <a:rPr dirty="0" sz="1300">
                <a:latin typeface="Times New Roman"/>
                <a:cs typeface="Times New Roman"/>
              </a:rPr>
              <a:t>to  initialize the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 values.</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5" name="object 15"/>
          <p:cNvSpPr txBox="1"/>
          <p:nvPr/>
        </p:nvSpPr>
        <p:spPr>
          <a:xfrm>
            <a:off x="749300" y="9426967"/>
            <a:ext cx="6168390" cy="414020"/>
          </a:xfrm>
          <a:prstGeom prst="rect">
            <a:avLst/>
          </a:prstGeom>
        </p:spPr>
        <p:txBody>
          <a:bodyPr wrap="square" lIns="0" tIns="21590" rIns="0" bIns="0" rtlCol="0" vert="horz">
            <a:spAutoFit/>
          </a:bodyPr>
          <a:lstStyle/>
          <a:p>
            <a:pPr marL="12700">
              <a:lnSpc>
                <a:spcPct val="100000"/>
              </a:lnSpc>
              <a:spcBef>
                <a:spcPts val="170"/>
              </a:spcBef>
            </a:pPr>
            <a:r>
              <a:rPr dirty="0" sz="800" spc="-220">
                <a:latin typeface="Garuda"/>
                <a:cs typeface="Garuda"/>
              </a:rPr>
              <a:t>De</a:t>
            </a:r>
            <a:r>
              <a:rPr dirty="0" baseline="8547" sz="1950" spc="-330">
                <a:latin typeface="Times New Roman"/>
                <a:cs typeface="Times New Roman"/>
              </a:rPr>
              <a:t>c</a:t>
            </a:r>
            <a:r>
              <a:rPr dirty="0" sz="800" spc="-220">
                <a:latin typeface="Garuda"/>
                <a:cs typeface="Garuda"/>
              </a:rPr>
              <a:t>v</a:t>
            </a:r>
            <a:r>
              <a:rPr dirty="0" baseline="8547" sz="1950" spc="-330">
                <a:latin typeface="Times New Roman"/>
                <a:cs typeface="Times New Roman"/>
              </a:rPr>
              <a:t>o</a:t>
            </a:r>
            <a:r>
              <a:rPr dirty="0" sz="800" spc="-220">
                <a:latin typeface="Garuda"/>
                <a:cs typeface="Garuda"/>
              </a:rPr>
              <a:t>el</a:t>
            </a:r>
            <a:r>
              <a:rPr dirty="0" baseline="8547" sz="1950" spc="-330">
                <a:latin typeface="Times New Roman"/>
                <a:cs typeface="Times New Roman"/>
              </a:rPr>
              <a:t>n</a:t>
            </a:r>
            <a:r>
              <a:rPr dirty="0" sz="800" spc="-220">
                <a:latin typeface="Garuda"/>
                <a:cs typeface="Garuda"/>
              </a:rPr>
              <a:t>op</a:t>
            </a:r>
            <a:r>
              <a:rPr dirty="0" baseline="8547" sz="1950" spc="-330">
                <a:latin typeface="Times New Roman"/>
                <a:cs typeface="Times New Roman"/>
              </a:rPr>
              <a:t>te</a:t>
            </a:r>
            <a:r>
              <a:rPr dirty="0" sz="800" spc="-220">
                <a:latin typeface="Garuda"/>
                <a:cs typeface="Garuda"/>
              </a:rPr>
              <a:t>m</a:t>
            </a:r>
            <a:r>
              <a:rPr dirty="0" baseline="8547" sz="1950" spc="-330">
                <a:latin typeface="Times New Roman"/>
                <a:cs typeface="Times New Roman"/>
              </a:rPr>
              <a:t>n</a:t>
            </a:r>
            <a:r>
              <a:rPr dirty="0" sz="800" spc="-220">
                <a:latin typeface="Garuda"/>
                <a:cs typeface="Garuda"/>
              </a:rPr>
              <a:t>en</a:t>
            </a:r>
            <a:r>
              <a:rPr dirty="0" baseline="8547" sz="1950" spc="-330">
                <a:latin typeface="Times New Roman"/>
                <a:cs typeface="Times New Roman"/>
              </a:rPr>
              <a:t>t</a:t>
            </a:r>
            <a:r>
              <a:rPr dirty="0" sz="800" spc="-220">
                <a:latin typeface="Garuda"/>
                <a:cs typeface="Garuda"/>
              </a:rPr>
              <a:t>t</a:t>
            </a:r>
            <a:r>
              <a:rPr dirty="0" baseline="8547" sz="1950" spc="-330">
                <a:latin typeface="Times New Roman"/>
                <a:cs typeface="Times New Roman"/>
              </a:rPr>
              <a:t>s</a:t>
            </a:r>
            <a:r>
              <a:rPr dirty="0" sz="800" spc="-220">
                <a:latin typeface="Garuda"/>
                <a:cs typeface="Garuda"/>
              </a:rPr>
              <a:t>P</a:t>
            </a:r>
            <a:r>
              <a:rPr dirty="0" baseline="8547" sz="1950" spc="-330">
                <a:latin typeface="Times New Roman"/>
                <a:cs typeface="Times New Roman"/>
              </a:rPr>
              <a:t>.</a:t>
            </a:r>
            <a:r>
              <a:rPr dirty="0" baseline="8547" sz="1950" spc="-315">
                <a:latin typeface="Times New Roman"/>
                <a:cs typeface="Times New Roman"/>
              </a:rPr>
              <a:t> </a:t>
            </a:r>
            <a:r>
              <a:rPr dirty="0" sz="800" spc="-5">
                <a:latin typeface="Garuda"/>
                <a:cs typeface="Garuda"/>
              </a:rPr>
              <a:t>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0">
                <a:latin typeface="Garuda"/>
                <a:cs typeface="Garuda"/>
              </a:rPr>
              <a:t> </a:t>
            </a:r>
            <a:r>
              <a:rPr dirty="0" sz="800" spc="-5">
                <a:latin typeface="Garuda"/>
                <a:cs typeface="Garuda"/>
              </a:rPr>
              <a:t>WDP</a:t>
            </a:r>
            <a:r>
              <a:rPr dirty="0" sz="800" spc="-55">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5">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16" name="object 16"/>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5</a:t>
            </a:r>
            <a:endParaRPr baseline="-20833"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365248" y="855980"/>
            <a:ext cx="301244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Populating </a:t>
            </a:r>
            <a:r>
              <a:rPr dirty="0" sz="2000" spc="-5" b="1">
                <a:latin typeface="Courier New"/>
                <a:cs typeface="Courier New"/>
              </a:rPr>
              <a:t>LOB</a:t>
            </a:r>
            <a:r>
              <a:rPr dirty="0" sz="2000" spc="-685" b="1">
                <a:latin typeface="Courier New"/>
                <a:cs typeface="Courier New"/>
              </a:rPr>
              <a:t> </a:t>
            </a:r>
            <a:r>
              <a:rPr dirty="0" sz="2000" spc="-5" b="1">
                <a:latin typeface="Arial"/>
                <a:cs typeface="Arial"/>
              </a:rPr>
              <a:t>Columns</a:t>
            </a:r>
            <a:endParaRPr sz="2000">
              <a:latin typeface="Arial"/>
              <a:cs typeface="Arial"/>
            </a:endParaRPr>
          </a:p>
        </p:txBody>
      </p:sp>
      <p:sp>
        <p:nvSpPr>
          <p:cNvPr id="7" name="object 7"/>
          <p:cNvSpPr txBox="1"/>
          <p:nvPr/>
        </p:nvSpPr>
        <p:spPr>
          <a:xfrm>
            <a:off x="1322832" y="1778762"/>
            <a:ext cx="439610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Insert a row into a table with </a:t>
            </a:r>
            <a:r>
              <a:rPr dirty="0" sz="1550" spc="10" b="1">
                <a:latin typeface="Courier New"/>
                <a:cs typeface="Courier New"/>
              </a:rPr>
              <a:t>LOB</a:t>
            </a:r>
            <a:r>
              <a:rPr dirty="0" sz="1550" spc="-530" b="1">
                <a:latin typeface="Courier New"/>
                <a:cs typeface="Courier New"/>
              </a:rPr>
              <a:t> </a:t>
            </a:r>
            <a:r>
              <a:rPr dirty="0" sz="1550" spc="10" b="1">
                <a:latin typeface="Arial"/>
                <a:cs typeface="Arial"/>
              </a:rPr>
              <a:t>columns:</a:t>
            </a:r>
            <a:endParaRPr sz="1550">
              <a:latin typeface="Arial"/>
              <a:cs typeface="Arial"/>
            </a:endParaRPr>
          </a:p>
        </p:txBody>
      </p:sp>
      <p:sp>
        <p:nvSpPr>
          <p:cNvPr id="8" name="object 8"/>
          <p:cNvSpPr txBox="1"/>
          <p:nvPr/>
        </p:nvSpPr>
        <p:spPr>
          <a:xfrm>
            <a:off x="1322832" y="2849452"/>
            <a:ext cx="507301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5" b="1">
                <a:latin typeface="Arial"/>
                <a:cs typeface="Arial"/>
              </a:rPr>
              <a:t>Initialize</a:t>
            </a:r>
            <a:r>
              <a:rPr dirty="0" sz="1550" spc="10" b="1">
                <a:latin typeface="Arial"/>
                <a:cs typeface="Arial"/>
              </a:rPr>
              <a:t> a</a:t>
            </a:r>
            <a:r>
              <a:rPr dirty="0" sz="1550" spc="5" b="1">
                <a:latin typeface="Arial"/>
                <a:cs typeface="Arial"/>
              </a:rPr>
              <a:t> </a:t>
            </a:r>
            <a:r>
              <a:rPr dirty="0" sz="1550" spc="10" b="1">
                <a:latin typeface="Courier New"/>
                <a:cs typeface="Courier New"/>
              </a:rPr>
              <a:t>LOB</a:t>
            </a:r>
            <a:r>
              <a:rPr dirty="0" sz="1550" spc="-495" b="1">
                <a:latin typeface="Courier New"/>
                <a:cs typeface="Courier New"/>
              </a:rPr>
              <a:t> </a:t>
            </a:r>
            <a:r>
              <a:rPr dirty="0" sz="1550" spc="10" b="1">
                <a:latin typeface="Arial"/>
                <a:cs typeface="Arial"/>
              </a:rPr>
              <a:t>using the </a:t>
            </a:r>
            <a:r>
              <a:rPr dirty="0" sz="1550" spc="10" b="1">
                <a:latin typeface="Courier New"/>
                <a:cs typeface="Courier New"/>
              </a:rPr>
              <a:t>EMPTY_BLOB()</a:t>
            </a:r>
            <a:r>
              <a:rPr dirty="0" sz="1550" spc="-490" b="1">
                <a:latin typeface="Courier New"/>
                <a:cs typeface="Courier New"/>
              </a:rPr>
              <a:t> </a:t>
            </a:r>
            <a:r>
              <a:rPr dirty="0" sz="1550" spc="10" b="1">
                <a:latin typeface="Arial"/>
                <a:cs typeface="Arial"/>
              </a:rPr>
              <a:t>function:</a:t>
            </a:r>
            <a:endParaRPr sz="1550">
              <a:latin typeface="Arial"/>
              <a:cs typeface="Arial"/>
            </a:endParaRPr>
          </a:p>
        </p:txBody>
      </p:sp>
      <p:sp>
        <p:nvSpPr>
          <p:cNvPr id="9" name="object 9"/>
          <p:cNvSpPr txBox="1"/>
          <p:nvPr/>
        </p:nvSpPr>
        <p:spPr>
          <a:xfrm>
            <a:off x="1322632" y="3997805"/>
            <a:ext cx="255651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Update a </a:t>
            </a:r>
            <a:r>
              <a:rPr dirty="0" sz="1550" spc="10" b="1">
                <a:latin typeface="Courier New"/>
                <a:cs typeface="Courier New"/>
              </a:rPr>
              <a:t>CLOB</a:t>
            </a:r>
            <a:r>
              <a:rPr dirty="0" sz="1550" spc="-545" b="1">
                <a:latin typeface="Courier New"/>
                <a:cs typeface="Courier New"/>
              </a:rPr>
              <a:t> </a:t>
            </a:r>
            <a:r>
              <a:rPr dirty="0" sz="1550" spc="10" b="1">
                <a:latin typeface="Arial"/>
                <a:cs typeface="Arial"/>
              </a:rPr>
              <a:t>column:</a:t>
            </a:r>
            <a:endParaRPr sz="1550">
              <a:latin typeface="Arial"/>
              <a:cs typeface="Arial"/>
            </a:endParaRPr>
          </a:p>
        </p:txBody>
      </p:sp>
      <p:sp>
        <p:nvSpPr>
          <p:cNvPr id="10" name="object 10"/>
          <p:cNvSpPr txBox="1"/>
          <p:nvPr/>
        </p:nvSpPr>
        <p:spPr>
          <a:xfrm>
            <a:off x="1333500" y="2160270"/>
            <a:ext cx="5105400" cy="612140"/>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75"/>
              </a:lnSpc>
              <a:spcBef>
                <a:spcPts val="55"/>
              </a:spcBef>
            </a:pPr>
            <a:r>
              <a:rPr dirty="0" sz="1300" spc="-15" b="1">
                <a:latin typeface="Courier New"/>
                <a:cs typeface="Courier New"/>
              </a:rPr>
              <a:t>INSERT INTO</a:t>
            </a:r>
            <a:r>
              <a:rPr dirty="0" sz="1300" spc="-30" b="1">
                <a:latin typeface="Courier New"/>
                <a:cs typeface="Courier New"/>
              </a:rPr>
              <a:t> </a:t>
            </a:r>
            <a:r>
              <a:rPr dirty="0" sz="1300" spc="-20" b="1">
                <a:latin typeface="Courier New"/>
                <a:cs typeface="Courier New"/>
              </a:rPr>
              <a:t>emp_hiredata</a:t>
            </a:r>
            <a:endParaRPr sz="1300">
              <a:latin typeface="Courier New"/>
              <a:cs typeface="Courier New"/>
            </a:endParaRPr>
          </a:p>
          <a:p>
            <a:pPr marL="173355" marR="139700" indent="97155">
              <a:lnSpc>
                <a:spcPts val="1400"/>
              </a:lnSpc>
              <a:spcBef>
                <a:spcPts val="95"/>
              </a:spcBef>
            </a:pPr>
            <a:r>
              <a:rPr dirty="0" sz="1300" spc="-15" b="1">
                <a:latin typeface="Courier New"/>
                <a:cs typeface="Courier New"/>
              </a:rPr>
              <a:t>(employee_id, full_name, resume, </a:t>
            </a:r>
            <a:r>
              <a:rPr dirty="0" sz="1300" spc="-20" b="1">
                <a:latin typeface="Courier New"/>
                <a:cs typeface="Courier New"/>
              </a:rPr>
              <a:t>picture)  </a:t>
            </a:r>
            <a:r>
              <a:rPr dirty="0" sz="1300" spc="-15" b="1">
                <a:latin typeface="Courier New"/>
                <a:cs typeface="Courier New"/>
              </a:rPr>
              <a:t>VALUES (405, 'Marvin Ellis', </a:t>
            </a:r>
            <a:r>
              <a:rPr dirty="0" sz="1300" spc="-20" b="1">
                <a:latin typeface="Courier New"/>
                <a:cs typeface="Courier New"/>
              </a:rPr>
              <a:t>EMPTY_CLOB(),</a:t>
            </a:r>
            <a:r>
              <a:rPr dirty="0" sz="1300" spc="45" b="1">
                <a:latin typeface="Courier New"/>
                <a:cs typeface="Courier New"/>
              </a:rPr>
              <a:t> </a:t>
            </a:r>
            <a:r>
              <a:rPr dirty="0" sz="1300" spc="-20" b="1">
                <a:latin typeface="Courier New"/>
                <a:cs typeface="Courier New"/>
              </a:rPr>
              <a:t>NULL);</a:t>
            </a:r>
            <a:endParaRPr sz="1300">
              <a:latin typeface="Courier New"/>
              <a:cs typeface="Courier New"/>
            </a:endParaRPr>
          </a:p>
        </p:txBody>
      </p:sp>
      <p:sp>
        <p:nvSpPr>
          <p:cNvPr id="11" name="object 11"/>
          <p:cNvSpPr txBox="1"/>
          <p:nvPr/>
        </p:nvSpPr>
        <p:spPr>
          <a:xfrm>
            <a:off x="1333500" y="3173729"/>
            <a:ext cx="5105400" cy="795020"/>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80"/>
              </a:lnSpc>
              <a:spcBef>
                <a:spcPts val="55"/>
              </a:spcBef>
            </a:pP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emp_hiredata</a:t>
            </a:r>
            <a:endParaRPr sz="1300">
              <a:latin typeface="Courier New"/>
              <a:cs typeface="Courier New"/>
            </a:endParaRPr>
          </a:p>
          <a:p>
            <a:pPr marL="466725" marR="431800" indent="-294005">
              <a:lnSpc>
                <a:spcPts val="1390"/>
              </a:lnSpc>
              <a:spcBef>
                <a:spcPts val="105"/>
              </a:spcBef>
            </a:pPr>
            <a:r>
              <a:rPr dirty="0" sz="1300" spc="-15" b="1">
                <a:latin typeface="Courier New"/>
                <a:cs typeface="Courier New"/>
              </a:rPr>
              <a:t>SET resume </a:t>
            </a:r>
            <a:r>
              <a:rPr dirty="0" sz="1300" spc="-10" b="1">
                <a:latin typeface="Courier New"/>
                <a:cs typeface="Courier New"/>
              </a:rPr>
              <a:t>= </a:t>
            </a:r>
            <a:r>
              <a:rPr dirty="0" sz="1300" spc="-15" b="1">
                <a:latin typeface="Courier New"/>
                <a:cs typeface="Courier New"/>
              </a:rPr>
              <a:t>'Date of Birth: </a:t>
            </a:r>
            <a:r>
              <a:rPr dirty="0" sz="1300" spc="-10" b="1">
                <a:latin typeface="Courier New"/>
                <a:cs typeface="Courier New"/>
              </a:rPr>
              <a:t>8 </a:t>
            </a:r>
            <a:r>
              <a:rPr dirty="0" sz="1300" spc="-15" b="1">
                <a:latin typeface="Courier New"/>
                <a:cs typeface="Courier New"/>
              </a:rPr>
              <a:t>February </a:t>
            </a:r>
            <a:r>
              <a:rPr dirty="0" sz="1300" spc="-20" b="1">
                <a:latin typeface="Courier New"/>
                <a:cs typeface="Courier New"/>
              </a:rPr>
              <a:t>1951',  </a:t>
            </a:r>
            <a:r>
              <a:rPr dirty="0" sz="1300" spc="-15" b="1">
                <a:latin typeface="Courier New"/>
                <a:cs typeface="Courier New"/>
              </a:rPr>
              <a:t>picture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EMPTY_BLOB()</a:t>
            </a:r>
            <a:endParaRPr sz="1300">
              <a:latin typeface="Courier New"/>
              <a:cs typeface="Courier New"/>
            </a:endParaRPr>
          </a:p>
          <a:p>
            <a:pPr marL="173355">
              <a:lnSpc>
                <a:spcPts val="1380"/>
              </a:lnSpc>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405;</a:t>
            </a:r>
            <a:endParaRPr sz="1300">
              <a:latin typeface="Courier New"/>
              <a:cs typeface="Courier New"/>
            </a:endParaRPr>
          </a:p>
        </p:txBody>
      </p:sp>
      <p:sp>
        <p:nvSpPr>
          <p:cNvPr id="12" name="object 12"/>
          <p:cNvSpPr txBox="1"/>
          <p:nvPr/>
        </p:nvSpPr>
        <p:spPr>
          <a:xfrm>
            <a:off x="1323594" y="4318253"/>
            <a:ext cx="5122545" cy="645160"/>
          </a:xfrm>
          <a:prstGeom prst="rect">
            <a:avLst/>
          </a:prstGeom>
          <a:solidFill>
            <a:srgbClr val="CCCCCC"/>
          </a:solidFill>
          <a:ln w="20574">
            <a:solidFill>
              <a:srgbClr val="000000"/>
            </a:solidFill>
          </a:ln>
        </p:spPr>
        <p:txBody>
          <a:bodyPr wrap="square" lIns="0" tIns="15240" rIns="0" bIns="0" rtlCol="0" vert="horz">
            <a:spAutoFit/>
          </a:bodyPr>
          <a:lstStyle/>
          <a:p>
            <a:pPr marL="75565">
              <a:lnSpc>
                <a:spcPts val="1510"/>
              </a:lnSpc>
              <a:spcBef>
                <a:spcPts val="120"/>
              </a:spcBef>
            </a:pP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emp_hiredata</a:t>
            </a:r>
            <a:endParaRPr sz="1300">
              <a:latin typeface="Courier New"/>
              <a:cs typeface="Courier New"/>
            </a:endParaRPr>
          </a:p>
          <a:p>
            <a:pPr marL="173355" marR="937260">
              <a:lnSpc>
                <a:spcPts val="1470"/>
              </a:lnSpc>
              <a:spcBef>
                <a:spcPts val="75"/>
              </a:spcBef>
            </a:pPr>
            <a:r>
              <a:rPr dirty="0" sz="1300" spc="-15" b="1">
                <a:latin typeface="Courier New"/>
                <a:cs typeface="Courier New"/>
              </a:rPr>
              <a:t>SET resume </a:t>
            </a:r>
            <a:r>
              <a:rPr dirty="0" sz="1300" spc="-10" b="1">
                <a:latin typeface="Courier New"/>
                <a:cs typeface="Courier New"/>
              </a:rPr>
              <a:t>= </a:t>
            </a:r>
            <a:r>
              <a:rPr dirty="0" sz="1300" spc="-15" b="1">
                <a:latin typeface="Courier New"/>
                <a:cs typeface="Courier New"/>
              </a:rPr>
              <a:t>'Date of Birth: </a:t>
            </a:r>
            <a:r>
              <a:rPr dirty="0" sz="1300" spc="-10" b="1">
                <a:latin typeface="Courier New"/>
                <a:cs typeface="Courier New"/>
              </a:rPr>
              <a:t>1 </a:t>
            </a:r>
            <a:r>
              <a:rPr dirty="0" sz="1300" spc="-15" b="1">
                <a:latin typeface="Courier New"/>
                <a:cs typeface="Courier New"/>
              </a:rPr>
              <a:t>June </a:t>
            </a:r>
            <a:r>
              <a:rPr dirty="0" sz="1300" spc="-20" b="1">
                <a:latin typeface="Courier New"/>
                <a:cs typeface="Courier New"/>
              </a:rPr>
              <a:t>1956'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170;</a:t>
            </a:r>
            <a:endParaRPr sz="1300">
              <a:latin typeface="Courier New"/>
              <a:cs typeface="Courier New"/>
            </a:endParaRPr>
          </a:p>
        </p:txBody>
      </p:sp>
      <p:sp>
        <p:nvSpPr>
          <p:cNvPr id="13" name="object 13"/>
          <p:cNvSpPr txBox="1"/>
          <p:nvPr/>
        </p:nvSpPr>
        <p:spPr>
          <a:xfrm>
            <a:off x="707390" y="5593029"/>
            <a:ext cx="6250940" cy="3851275"/>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Populating </a:t>
            </a:r>
            <a:r>
              <a:rPr dirty="0" sz="1300" b="1">
                <a:latin typeface="Courier New"/>
                <a:cs typeface="Courier New"/>
              </a:rPr>
              <a:t>LOB</a:t>
            </a:r>
            <a:r>
              <a:rPr dirty="0" sz="1300" spc="-409" b="1">
                <a:latin typeface="Courier New"/>
                <a:cs typeface="Courier New"/>
              </a:rPr>
              <a:t> </a:t>
            </a:r>
            <a:r>
              <a:rPr dirty="0" sz="1300" b="1">
                <a:latin typeface="Arial"/>
                <a:cs typeface="Arial"/>
              </a:rPr>
              <a:t>Columns</a:t>
            </a:r>
            <a:endParaRPr sz="1300">
              <a:latin typeface="Arial"/>
              <a:cs typeface="Arial"/>
            </a:endParaRPr>
          </a:p>
          <a:p>
            <a:pPr marL="136525" marR="5080">
              <a:lnSpc>
                <a:spcPct val="101600"/>
              </a:lnSpc>
              <a:spcBef>
                <a:spcPts val="375"/>
              </a:spcBef>
            </a:pPr>
            <a:r>
              <a:rPr dirty="0" sz="1300">
                <a:latin typeface="Times New Roman"/>
                <a:cs typeface="Times New Roman"/>
              </a:rPr>
              <a:t>You can insert a value directly into a </a:t>
            </a:r>
            <a:r>
              <a:rPr dirty="0" sz="1300">
                <a:latin typeface="Courier New"/>
                <a:cs typeface="Courier New"/>
              </a:rPr>
              <a:t>LOB </a:t>
            </a:r>
            <a:r>
              <a:rPr dirty="0" sz="1300">
                <a:latin typeface="Times New Roman"/>
                <a:cs typeface="Times New Roman"/>
              </a:rPr>
              <a:t>column by using host variables in SQL or in  PL/SQL, 3GL-embedded SQL, </a:t>
            </a:r>
            <a:r>
              <a:rPr dirty="0" sz="1300" spc="-5">
                <a:latin typeface="Times New Roman"/>
                <a:cs typeface="Times New Roman"/>
              </a:rPr>
              <a:t>or </a:t>
            </a:r>
            <a:r>
              <a:rPr dirty="0" sz="1300">
                <a:latin typeface="Times New Roman"/>
                <a:cs typeface="Times New Roman"/>
              </a:rPr>
              <a:t>OCI. You can use </a:t>
            </a:r>
            <a:r>
              <a:rPr dirty="0" sz="1300" spc="-5">
                <a:latin typeface="Times New Roman"/>
                <a:cs typeface="Times New Roman"/>
              </a:rPr>
              <a:t>the </a:t>
            </a:r>
            <a:r>
              <a:rPr dirty="0" sz="1300">
                <a:latin typeface="Times New Roman"/>
                <a:cs typeface="Times New Roman"/>
              </a:rPr>
              <a:t>special </a:t>
            </a:r>
            <a:r>
              <a:rPr dirty="0" sz="1300" spc="5">
                <a:latin typeface="Courier New"/>
                <a:cs typeface="Courier New"/>
              </a:rPr>
              <a:t>EMPTY_BLOB()</a:t>
            </a:r>
            <a:r>
              <a:rPr dirty="0" sz="1300" spc="5">
                <a:latin typeface="Times New Roman"/>
                <a:cs typeface="Times New Roman"/>
              </a:rPr>
              <a:t>and  </a:t>
            </a:r>
            <a:r>
              <a:rPr dirty="0" sz="1300">
                <a:latin typeface="Courier New"/>
                <a:cs typeface="Courier New"/>
              </a:rPr>
              <a:t>EMPTY_CLOB()</a:t>
            </a:r>
            <a:r>
              <a:rPr dirty="0" sz="1300" spc="-445">
                <a:latin typeface="Courier New"/>
                <a:cs typeface="Courier New"/>
              </a:rPr>
              <a:t> </a:t>
            </a:r>
            <a:r>
              <a:rPr dirty="0" sz="1300">
                <a:latin typeface="Times New Roman"/>
                <a:cs typeface="Times New Roman"/>
              </a:rPr>
              <a:t>functions</a:t>
            </a:r>
            <a:r>
              <a:rPr dirty="0" sz="1300" spc="1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Courier New"/>
                <a:cs typeface="Courier New"/>
              </a:rPr>
              <a:t>INSERT</a:t>
            </a:r>
            <a:r>
              <a:rPr dirty="0" sz="1300" spc="-440">
                <a:latin typeface="Courier New"/>
                <a:cs typeface="Courier New"/>
              </a:rPr>
              <a:t> </a:t>
            </a:r>
            <a:r>
              <a:rPr dirty="0" sz="1300">
                <a:latin typeface="Times New Roman"/>
                <a:cs typeface="Times New Roman"/>
              </a:rPr>
              <a:t>or</a:t>
            </a:r>
            <a:r>
              <a:rPr dirty="0" sz="1300" spc="15">
                <a:latin typeface="Times New Roman"/>
                <a:cs typeface="Times New Roman"/>
              </a:rPr>
              <a:t> </a:t>
            </a:r>
            <a:r>
              <a:rPr dirty="0" sz="1300">
                <a:latin typeface="Courier New"/>
                <a:cs typeface="Courier New"/>
              </a:rPr>
              <a:t>UPDATE</a:t>
            </a:r>
            <a:r>
              <a:rPr dirty="0" sz="1300" spc="-440">
                <a:latin typeface="Courier New"/>
                <a:cs typeface="Courier New"/>
              </a:rPr>
              <a:t> </a:t>
            </a:r>
            <a:r>
              <a:rPr dirty="0" sz="1300">
                <a:latin typeface="Times New Roman"/>
                <a:cs typeface="Times New Roman"/>
              </a:rPr>
              <a:t>statements</a:t>
            </a:r>
            <a:r>
              <a:rPr dirty="0" sz="1300" spc="15">
                <a:latin typeface="Times New Roman"/>
                <a:cs typeface="Times New Roman"/>
              </a:rPr>
              <a:t> </a:t>
            </a:r>
            <a:r>
              <a:rPr dirty="0" sz="1300">
                <a:latin typeface="Times New Roman"/>
                <a:cs typeface="Times New Roman"/>
              </a:rPr>
              <a:t>of</a:t>
            </a:r>
            <a:r>
              <a:rPr dirty="0" sz="1300" spc="20">
                <a:latin typeface="Times New Roman"/>
                <a:cs typeface="Times New Roman"/>
              </a:rPr>
              <a:t> </a:t>
            </a:r>
            <a:r>
              <a:rPr dirty="0" sz="1300">
                <a:latin typeface="Times New Roman"/>
                <a:cs typeface="Times New Roman"/>
              </a:rPr>
              <a:t>SQL</a:t>
            </a:r>
            <a:r>
              <a:rPr dirty="0" sz="1300" spc="15">
                <a:latin typeface="Times New Roman"/>
                <a:cs typeface="Times New Roman"/>
              </a:rPr>
              <a:t> </a:t>
            </a:r>
            <a:r>
              <a:rPr dirty="0" sz="1300">
                <a:latin typeface="Times New Roman"/>
                <a:cs typeface="Times New Roman"/>
              </a:rPr>
              <a:t>DML</a:t>
            </a:r>
            <a:r>
              <a:rPr dirty="0" sz="1300" spc="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initialize</a:t>
            </a:r>
            <a:r>
              <a:rPr dirty="0" sz="1300" spc="15">
                <a:latin typeface="Times New Roman"/>
                <a:cs typeface="Times New Roman"/>
              </a:rPr>
              <a:t> </a:t>
            </a:r>
            <a:r>
              <a:rPr dirty="0" sz="1300">
                <a:latin typeface="Times New Roman"/>
                <a:cs typeface="Times New Roman"/>
              </a:rPr>
              <a:t>a  </a:t>
            </a:r>
            <a:r>
              <a:rPr dirty="0" sz="1300">
                <a:latin typeface="Courier New"/>
                <a:cs typeface="Courier New"/>
              </a:rPr>
              <a:t>NULL </a:t>
            </a:r>
            <a:r>
              <a:rPr dirty="0" sz="1300">
                <a:latin typeface="Times New Roman"/>
                <a:cs typeface="Times New Roman"/>
              </a:rPr>
              <a:t>or non-</a:t>
            </a:r>
            <a:r>
              <a:rPr dirty="0" sz="1300">
                <a:latin typeface="Courier New"/>
                <a:cs typeface="Courier New"/>
              </a:rPr>
              <a:t>NULL </a:t>
            </a:r>
            <a:r>
              <a:rPr dirty="0" sz="1300">
                <a:latin typeface="Times New Roman"/>
                <a:cs typeface="Times New Roman"/>
              </a:rPr>
              <a:t>internal </a:t>
            </a:r>
            <a:r>
              <a:rPr dirty="0" sz="1300">
                <a:latin typeface="Courier New"/>
                <a:cs typeface="Courier New"/>
              </a:rPr>
              <a:t>LOB </a:t>
            </a:r>
            <a:r>
              <a:rPr dirty="0" sz="1300">
                <a:latin typeface="Times New Roman"/>
                <a:cs typeface="Times New Roman"/>
              </a:rPr>
              <a:t>to empty. To populate a </a:t>
            </a:r>
            <a:r>
              <a:rPr dirty="0" sz="1300" spc="5">
                <a:latin typeface="Times New Roman"/>
                <a:cs typeface="Times New Roman"/>
              </a:rPr>
              <a:t>LOB </a:t>
            </a:r>
            <a:r>
              <a:rPr dirty="0" sz="1300">
                <a:latin typeface="Times New Roman"/>
                <a:cs typeface="Times New Roman"/>
              </a:rPr>
              <a:t>column, perform the  following</a:t>
            </a:r>
            <a:r>
              <a:rPr dirty="0" sz="1300" spc="-1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10540" indent="-249554">
              <a:lnSpc>
                <a:spcPts val="1395"/>
              </a:lnSpc>
              <a:buAutoNum type="arabicPeriod"/>
              <a:tabLst>
                <a:tab pos="511175" algn="l"/>
              </a:tabLst>
            </a:pPr>
            <a:r>
              <a:rPr dirty="0" sz="1300">
                <a:latin typeface="Times New Roman"/>
                <a:cs typeface="Times New Roman"/>
              </a:rPr>
              <a:t>Initialize</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non-</a:t>
            </a:r>
            <a:r>
              <a:rPr dirty="0" sz="1300">
                <a:latin typeface="Courier New"/>
                <a:cs typeface="Courier New"/>
              </a:rPr>
              <a:t>NULL</a:t>
            </a:r>
            <a:r>
              <a:rPr dirty="0" sz="1300" spc="-440">
                <a:latin typeface="Courier New"/>
                <a:cs typeface="Courier New"/>
              </a:rPr>
              <a:t> </a:t>
            </a:r>
            <a:r>
              <a:rPr dirty="0" sz="1300">
                <a:latin typeface="Times New Roman"/>
                <a:cs typeface="Times New Roman"/>
              </a:rPr>
              <a:t>value—that</a:t>
            </a:r>
            <a:r>
              <a:rPr dirty="0" sz="1300" spc="10">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set</a:t>
            </a:r>
            <a:r>
              <a:rPr dirty="0" sz="1300" spc="10">
                <a:latin typeface="Times New Roman"/>
                <a:cs typeface="Times New Roman"/>
              </a:rPr>
              <a:t> </a:t>
            </a:r>
            <a:r>
              <a:rPr dirty="0" sz="1300">
                <a:latin typeface="Times New Roman"/>
                <a:cs typeface="Times New Roman"/>
              </a:rPr>
              <a:t>a</a:t>
            </a:r>
            <a:r>
              <a:rPr dirty="0" sz="1300" spc="10">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0">
                <a:latin typeface="Times New Roman"/>
                <a:cs typeface="Times New Roman"/>
              </a:rPr>
              <a:t> </a:t>
            </a:r>
            <a:r>
              <a:rPr dirty="0" sz="1300">
                <a:latin typeface="Times New Roman"/>
                <a:cs typeface="Times New Roman"/>
              </a:rPr>
              <a:t>pointing</a:t>
            </a:r>
            <a:r>
              <a:rPr dirty="0" sz="1300" spc="15">
                <a:latin typeface="Times New Roman"/>
                <a:cs typeface="Times New Roman"/>
              </a:rPr>
              <a:t> </a:t>
            </a:r>
            <a:r>
              <a:rPr dirty="0" sz="1300">
                <a:latin typeface="Times New Roman"/>
                <a:cs typeface="Times New Roman"/>
              </a:rPr>
              <a:t>to</a:t>
            </a:r>
            <a:endParaRPr sz="1300">
              <a:latin typeface="Times New Roman"/>
              <a:cs typeface="Times New Roman"/>
            </a:endParaRPr>
          </a:p>
          <a:p>
            <a:pPr marL="509905" marR="508000" indent="-635">
              <a:lnSpc>
                <a:spcPts val="1480"/>
              </a:lnSpc>
              <a:spcBef>
                <a:spcPts val="80"/>
              </a:spcBef>
            </a:pPr>
            <a:r>
              <a:rPr dirty="0" sz="1300">
                <a:latin typeface="Times New Roman"/>
                <a:cs typeface="Times New Roman"/>
              </a:rPr>
              <a:t>an empty or populated </a:t>
            </a:r>
            <a:r>
              <a:rPr dirty="0" sz="1300">
                <a:latin typeface="Courier New"/>
                <a:cs typeface="Courier New"/>
              </a:rPr>
              <a:t>LOB</a:t>
            </a:r>
            <a:r>
              <a:rPr dirty="0" sz="1300" spc="-350">
                <a:latin typeface="Courier New"/>
                <a:cs typeface="Courier New"/>
              </a:rPr>
              <a:t> </a:t>
            </a:r>
            <a:r>
              <a:rPr dirty="0" sz="1300">
                <a:latin typeface="Times New Roman"/>
                <a:cs typeface="Times New Roman"/>
              </a:rPr>
              <a:t>value. </a:t>
            </a:r>
            <a:r>
              <a:rPr dirty="0" sz="1300" spc="-5">
                <a:latin typeface="Times New Roman"/>
                <a:cs typeface="Times New Roman"/>
              </a:rPr>
              <a:t>This </a:t>
            </a:r>
            <a:r>
              <a:rPr dirty="0" sz="1300">
                <a:latin typeface="Times New Roman"/>
                <a:cs typeface="Times New Roman"/>
              </a:rPr>
              <a:t>is done by </a:t>
            </a:r>
            <a:r>
              <a:rPr dirty="0" sz="1300" spc="-5">
                <a:latin typeface="Times New Roman"/>
                <a:cs typeface="Times New Roman"/>
              </a:rPr>
              <a:t>using </a:t>
            </a:r>
            <a:r>
              <a:rPr dirty="0" sz="1300">
                <a:latin typeface="Courier New"/>
                <a:cs typeface="Courier New"/>
              </a:rPr>
              <a:t>EMPTY_BLOB()</a:t>
            </a:r>
            <a:r>
              <a:rPr dirty="0" sz="1300">
                <a:latin typeface="Times New Roman"/>
                <a:cs typeface="Times New Roman"/>
              </a:rPr>
              <a:t>and  </a:t>
            </a:r>
            <a:r>
              <a:rPr dirty="0" sz="1300">
                <a:latin typeface="Courier New"/>
                <a:cs typeface="Courier New"/>
              </a:rPr>
              <a:t>EMPTY_CLOB()</a:t>
            </a:r>
            <a:r>
              <a:rPr dirty="0" sz="1300" spc="-459">
                <a:latin typeface="Courier New"/>
                <a:cs typeface="Courier New"/>
              </a:rPr>
              <a:t> </a:t>
            </a:r>
            <a:r>
              <a:rPr dirty="0" sz="1300" spc="-5">
                <a:latin typeface="Times New Roman"/>
                <a:cs typeface="Times New Roman"/>
              </a:rPr>
              <a:t>functions.</a:t>
            </a:r>
            <a:endParaRPr sz="1300">
              <a:latin typeface="Times New Roman"/>
              <a:cs typeface="Times New Roman"/>
            </a:endParaRPr>
          </a:p>
          <a:p>
            <a:pPr marL="510540" indent="-249554">
              <a:lnSpc>
                <a:spcPts val="1450"/>
              </a:lnSpc>
              <a:buAutoNum type="arabicPeriod" startAt="2"/>
              <a:tabLst>
                <a:tab pos="511175" algn="l"/>
              </a:tabLst>
            </a:pPr>
            <a:r>
              <a:rPr dirty="0" sz="1300">
                <a:latin typeface="Times New Roman"/>
                <a:cs typeface="Times New Roman"/>
              </a:rPr>
              <a:t>Populate</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LOB</a:t>
            </a:r>
            <a:r>
              <a:rPr dirty="0" sz="1300" spc="-450">
                <a:latin typeface="Courier New"/>
                <a:cs typeface="Courier New"/>
              </a:rPr>
              <a:t> </a:t>
            </a:r>
            <a:r>
              <a:rPr dirty="0" sz="1300">
                <a:latin typeface="Times New Roman"/>
                <a:cs typeface="Times New Roman"/>
              </a:rPr>
              <a:t>contents</a:t>
            </a:r>
            <a:r>
              <a:rPr dirty="0" sz="1300" spc="10">
                <a:latin typeface="Times New Roman"/>
                <a:cs typeface="Times New Roman"/>
              </a:rPr>
              <a:t> </a:t>
            </a:r>
            <a:r>
              <a:rPr dirty="0" sz="1300">
                <a:latin typeface="Times New Roman"/>
                <a:cs typeface="Times New Roman"/>
              </a:rPr>
              <a:t>by</a:t>
            </a:r>
            <a:r>
              <a:rPr dirty="0" sz="1300" spc="10">
                <a:latin typeface="Times New Roman"/>
                <a:cs typeface="Times New Roman"/>
              </a:rPr>
              <a:t> </a:t>
            </a:r>
            <a:r>
              <a:rPr dirty="0" sz="1300">
                <a:latin typeface="Times New Roman"/>
                <a:cs typeface="Times New Roman"/>
              </a:rPr>
              <a:t>using</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DBMS_LOB</a:t>
            </a:r>
            <a:r>
              <a:rPr dirty="0" sz="1300" spc="-445">
                <a:latin typeface="Courier New"/>
                <a:cs typeface="Courier New"/>
              </a:rPr>
              <a:t> </a:t>
            </a:r>
            <a:r>
              <a:rPr dirty="0" sz="1300">
                <a:latin typeface="Times New Roman"/>
                <a:cs typeface="Times New Roman"/>
              </a:rPr>
              <a:t>package</a:t>
            </a:r>
            <a:r>
              <a:rPr dirty="0" sz="1300" spc="5">
                <a:latin typeface="Times New Roman"/>
                <a:cs typeface="Times New Roman"/>
              </a:rPr>
              <a:t> </a:t>
            </a:r>
            <a:r>
              <a:rPr dirty="0" sz="1300">
                <a:latin typeface="Times New Roman"/>
                <a:cs typeface="Times New Roman"/>
              </a:rPr>
              <a:t>routines.</a:t>
            </a:r>
            <a:endParaRPr sz="1300">
              <a:latin typeface="Times New Roman"/>
              <a:cs typeface="Times New Roman"/>
            </a:endParaRPr>
          </a:p>
          <a:p>
            <a:pPr marL="136525" marR="27305">
              <a:lnSpc>
                <a:spcPct val="90600"/>
              </a:lnSpc>
              <a:spcBef>
                <a:spcPts val="400"/>
              </a:spcBef>
            </a:pPr>
            <a:r>
              <a:rPr dirty="0" sz="1300">
                <a:latin typeface="Times New Roman"/>
                <a:cs typeface="Times New Roman"/>
              </a:rPr>
              <a:t>However, as shown in the slide examples, the two </a:t>
            </a:r>
            <a:r>
              <a:rPr dirty="0" sz="1300">
                <a:latin typeface="Courier New"/>
                <a:cs typeface="Courier New"/>
              </a:rPr>
              <a:t>UPDATE </a:t>
            </a:r>
            <a:r>
              <a:rPr dirty="0" sz="1300">
                <a:latin typeface="Times New Roman"/>
                <a:cs typeface="Times New Roman"/>
              </a:rPr>
              <a:t>statements initialize the  </a:t>
            </a:r>
            <a:r>
              <a:rPr dirty="0" sz="1300">
                <a:latin typeface="Courier New"/>
                <a:cs typeface="Courier New"/>
              </a:rPr>
              <a:t>resume</a:t>
            </a:r>
            <a:r>
              <a:rPr dirty="0" sz="1300" spc="-315">
                <a:latin typeface="Courier New"/>
                <a:cs typeface="Courier New"/>
              </a:rPr>
              <a:t> </a:t>
            </a:r>
            <a:r>
              <a:rPr dirty="0" sz="1300" spc="5">
                <a:latin typeface="Times New Roman"/>
                <a:cs typeface="Times New Roman"/>
              </a:rPr>
              <a:t>LOB </a:t>
            </a:r>
            <a:r>
              <a:rPr dirty="0" sz="1300">
                <a:latin typeface="Times New Roman"/>
                <a:cs typeface="Times New Roman"/>
              </a:rPr>
              <a:t>locator value and populate its contents by supplying a literal value. This can  also be done</a:t>
            </a:r>
            <a:r>
              <a:rPr dirty="0" sz="1300" spc="5">
                <a:latin typeface="Times New Roman"/>
                <a:cs typeface="Times New Roman"/>
              </a:rPr>
              <a:t> </a:t>
            </a:r>
            <a:r>
              <a:rPr dirty="0" sz="1300">
                <a:latin typeface="Times New Roman"/>
                <a:cs typeface="Times New Roman"/>
              </a:rPr>
              <a:t>in an </a:t>
            </a:r>
            <a:r>
              <a:rPr dirty="0" sz="1300">
                <a:latin typeface="Courier New"/>
                <a:cs typeface="Courier New"/>
              </a:rPr>
              <a:t>INSERT</a:t>
            </a:r>
            <a:r>
              <a:rPr dirty="0" sz="1300" spc="-445">
                <a:latin typeface="Courier New"/>
                <a:cs typeface="Courier New"/>
              </a:rPr>
              <a:t> </a:t>
            </a:r>
            <a:r>
              <a:rPr dirty="0" sz="1300">
                <a:latin typeface="Times New Roman"/>
                <a:cs typeface="Times New Roman"/>
              </a:rPr>
              <a:t>statement.</a:t>
            </a:r>
            <a:r>
              <a:rPr dirty="0" sz="1300" spc="5">
                <a:latin typeface="Times New Roman"/>
                <a:cs typeface="Times New Roman"/>
              </a:rPr>
              <a:t> A</a:t>
            </a:r>
            <a:r>
              <a:rPr dirty="0" sz="1300">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column</a:t>
            </a:r>
            <a:r>
              <a:rPr dirty="0" sz="1300" spc="5">
                <a:latin typeface="Times New Roman"/>
                <a:cs typeface="Times New Roman"/>
              </a:rPr>
              <a:t> can </a:t>
            </a:r>
            <a:r>
              <a:rPr dirty="0" sz="1300">
                <a:latin typeface="Times New Roman"/>
                <a:cs typeface="Times New Roman"/>
              </a:rPr>
              <a:t>be</a:t>
            </a:r>
            <a:r>
              <a:rPr dirty="0" sz="1300" spc="10">
                <a:latin typeface="Times New Roman"/>
                <a:cs typeface="Times New Roman"/>
              </a:rPr>
              <a:t> </a:t>
            </a:r>
            <a:r>
              <a:rPr dirty="0" sz="1300">
                <a:latin typeface="Times New Roman"/>
                <a:cs typeface="Times New Roman"/>
              </a:rPr>
              <a:t>updated</a:t>
            </a:r>
            <a:r>
              <a:rPr dirty="0" sz="1300" spc="5">
                <a:latin typeface="Times New Roman"/>
                <a:cs typeface="Times New Roman"/>
              </a:rPr>
              <a:t> </a:t>
            </a:r>
            <a:r>
              <a:rPr dirty="0" sz="1300">
                <a:latin typeface="Times New Roman"/>
                <a:cs typeface="Times New Roman"/>
              </a:rPr>
              <a:t>to:</a:t>
            </a:r>
            <a:endParaRPr sz="1300">
              <a:latin typeface="Times New Roman"/>
              <a:cs typeface="Times New Roman"/>
            </a:endParaRPr>
          </a:p>
          <a:p>
            <a:pPr marL="509905" indent="-248920">
              <a:lnSpc>
                <a:spcPts val="1535"/>
              </a:lnSpc>
              <a:buChar char="•"/>
              <a:tabLst>
                <a:tab pos="509905" algn="l"/>
                <a:tab pos="510540" algn="l"/>
              </a:tabLst>
            </a:pPr>
            <a:r>
              <a:rPr dirty="0" sz="1300">
                <a:latin typeface="Times New Roman"/>
                <a:cs typeface="Times New Roman"/>
              </a:rPr>
              <a:t>Another </a:t>
            </a:r>
            <a:r>
              <a:rPr dirty="0" sz="1300">
                <a:latin typeface="Courier New"/>
                <a:cs typeface="Courier New"/>
              </a:rPr>
              <a:t>LOB</a:t>
            </a:r>
            <a:r>
              <a:rPr dirty="0" sz="1300" spc="-455">
                <a:latin typeface="Courier New"/>
                <a:cs typeface="Courier New"/>
              </a:rPr>
              <a:t> </a:t>
            </a:r>
            <a:r>
              <a:rPr dirty="0" sz="1300">
                <a:latin typeface="Times New Roman"/>
                <a:cs typeface="Times New Roman"/>
              </a:rPr>
              <a:t>value</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Courier New"/>
                <a:cs typeface="Courier New"/>
              </a:rPr>
              <a:t>NULL</a:t>
            </a:r>
            <a:r>
              <a:rPr dirty="0" sz="1300" spc="-459">
                <a:latin typeface="Courier New"/>
                <a:cs typeface="Courier New"/>
              </a:rPr>
              <a:t> </a:t>
            </a:r>
            <a:r>
              <a:rPr dirty="0" sz="1300">
                <a:latin typeface="Times New Roman"/>
                <a:cs typeface="Times New Roman"/>
              </a:rPr>
              <a:t>value</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Courier New"/>
                <a:cs typeface="Courier New"/>
              </a:rPr>
              <a:t>LOB</a:t>
            </a:r>
            <a:r>
              <a:rPr dirty="0" sz="1300" spc="-440">
                <a:latin typeface="Courier New"/>
                <a:cs typeface="Courier New"/>
              </a:rPr>
              <a:t> </a:t>
            </a:r>
            <a:r>
              <a:rPr dirty="0" sz="1300">
                <a:latin typeface="Times New Roman"/>
                <a:cs typeface="Times New Roman"/>
              </a:rPr>
              <a:t>locator</a:t>
            </a:r>
            <a:r>
              <a:rPr dirty="0" sz="1300" spc="15">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a:latin typeface="Times New Roman"/>
                <a:cs typeface="Times New Roman"/>
              </a:rPr>
              <a:t>empty</a:t>
            </a:r>
            <a:r>
              <a:rPr dirty="0" sz="1300" spc="15">
                <a:latin typeface="Times New Roman"/>
                <a:cs typeface="Times New Roman"/>
              </a:rPr>
              <a:t> </a:t>
            </a:r>
            <a:r>
              <a:rPr dirty="0" sz="1300">
                <a:latin typeface="Times New Roman"/>
                <a:cs typeface="Times New Roman"/>
              </a:rPr>
              <a:t>contents</a:t>
            </a:r>
            <a:r>
              <a:rPr dirty="0" sz="1300" spc="15">
                <a:latin typeface="Times New Roman"/>
                <a:cs typeface="Times New Roman"/>
              </a:rPr>
              <a:t> </a:t>
            </a:r>
            <a:r>
              <a:rPr dirty="0" sz="1300">
                <a:latin typeface="Times New Roman"/>
                <a:cs typeface="Times New Roman"/>
              </a:rPr>
              <a:t>by</a:t>
            </a:r>
            <a:r>
              <a:rPr dirty="0" sz="1300" spc="15">
                <a:latin typeface="Times New Roman"/>
                <a:cs typeface="Times New Roman"/>
              </a:rPr>
              <a:t> </a:t>
            </a:r>
            <a:r>
              <a:rPr dirty="0" sz="1300">
                <a:latin typeface="Times New Roman"/>
                <a:cs typeface="Times New Roman"/>
              </a:rPr>
              <a:t>using</a:t>
            </a:r>
            <a:r>
              <a:rPr dirty="0" sz="1300" spc="15">
                <a:latin typeface="Times New Roman"/>
                <a:cs typeface="Times New Roman"/>
              </a:rPr>
              <a:t> </a:t>
            </a:r>
            <a:r>
              <a:rPr dirty="0" sz="1300">
                <a:latin typeface="Times New Roman"/>
                <a:cs typeface="Times New Roman"/>
              </a:rPr>
              <a:t>the </a:t>
            </a:r>
            <a:r>
              <a:rPr dirty="0" sz="1300">
                <a:latin typeface="Courier New"/>
                <a:cs typeface="Courier New"/>
              </a:rPr>
              <a:t>EMPTY_*LOB()</a:t>
            </a:r>
            <a:r>
              <a:rPr dirty="0" sz="1300" spc="-445">
                <a:latin typeface="Courier New"/>
                <a:cs typeface="Courier New"/>
              </a:rPr>
              <a:t> </a:t>
            </a:r>
            <a:r>
              <a:rPr dirty="0" sz="1300">
                <a:latin typeface="Times New Roman"/>
                <a:cs typeface="Times New Roman"/>
              </a:rPr>
              <a:t>built-in</a:t>
            </a:r>
            <a:r>
              <a:rPr dirty="0" sz="1300" spc="15">
                <a:latin typeface="Times New Roman"/>
                <a:cs typeface="Times New Roman"/>
              </a:rPr>
              <a:t> </a:t>
            </a:r>
            <a:r>
              <a:rPr dirty="0" sz="1300">
                <a:latin typeface="Times New Roman"/>
                <a:cs typeface="Times New Roman"/>
              </a:rPr>
              <a:t>function</a:t>
            </a:r>
            <a:endParaRPr sz="1300">
              <a:latin typeface="Times New Roman"/>
              <a:cs typeface="Times New Roman"/>
            </a:endParaRPr>
          </a:p>
          <a:p>
            <a:pPr marL="136525" marR="153035" indent="-635">
              <a:lnSpc>
                <a:spcPts val="1420"/>
              </a:lnSpc>
              <a:spcBef>
                <a:spcPts val="440"/>
              </a:spcBef>
            </a:pPr>
            <a:r>
              <a:rPr dirty="0" sz="1300">
                <a:latin typeface="Times New Roman"/>
                <a:cs typeface="Times New Roman"/>
              </a:rPr>
              <a:t>You can </a:t>
            </a:r>
            <a:r>
              <a:rPr dirty="0" sz="1300" spc="-5">
                <a:latin typeface="Times New Roman"/>
                <a:cs typeface="Times New Roman"/>
              </a:rPr>
              <a:t>update </a:t>
            </a:r>
            <a:r>
              <a:rPr dirty="0" sz="1300">
                <a:latin typeface="Times New Roman"/>
                <a:cs typeface="Times New Roman"/>
              </a:rPr>
              <a:t>the </a:t>
            </a:r>
            <a:r>
              <a:rPr dirty="0" sz="1300">
                <a:latin typeface="Courier New"/>
                <a:cs typeface="Courier New"/>
              </a:rPr>
              <a:t>LOB</a:t>
            </a:r>
            <a:r>
              <a:rPr dirty="0" sz="1300" spc="-265">
                <a:latin typeface="Courier New"/>
                <a:cs typeface="Courier New"/>
              </a:rPr>
              <a:t> </a:t>
            </a:r>
            <a:r>
              <a:rPr dirty="0" sz="1300">
                <a:latin typeface="Times New Roman"/>
                <a:cs typeface="Times New Roman"/>
              </a:rPr>
              <a:t>by using a bind variable in embedded SQL. When assigning one  </a:t>
            </a:r>
            <a:r>
              <a:rPr dirty="0" sz="1300">
                <a:latin typeface="Courier New"/>
                <a:cs typeface="Courier New"/>
              </a:rPr>
              <a:t>LOB</a:t>
            </a:r>
            <a:r>
              <a:rPr dirty="0" sz="1300" spc="-445">
                <a:latin typeface="Courier New"/>
                <a:cs typeface="Courier New"/>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another,</a:t>
            </a:r>
            <a:r>
              <a:rPr dirty="0" sz="1300" spc="1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new copy</a:t>
            </a:r>
            <a:r>
              <a:rPr dirty="0" sz="1300" spc="10">
                <a:latin typeface="Times New Roman"/>
                <a:cs typeface="Times New Roman"/>
              </a:rPr>
              <a:t> </a:t>
            </a:r>
            <a:r>
              <a:rPr dirty="0" sz="1300">
                <a:latin typeface="Times New Roman"/>
                <a:cs typeface="Times New Roman"/>
              </a:rPr>
              <a:t>of</a:t>
            </a:r>
            <a:r>
              <a:rPr dirty="0" sz="1300" spc="1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value</a:t>
            </a:r>
            <a:r>
              <a:rPr dirty="0" sz="1300" spc="10">
                <a:latin typeface="Times New Roman"/>
                <a:cs typeface="Times New Roman"/>
              </a:rPr>
              <a:t> </a:t>
            </a:r>
            <a:r>
              <a:rPr dirty="0" sz="1300">
                <a:latin typeface="Times New Roman"/>
                <a:cs typeface="Times New Roman"/>
              </a:rPr>
              <a:t>is</a:t>
            </a:r>
            <a:r>
              <a:rPr dirty="0" sz="1300" spc="15">
                <a:latin typeface="Times New Roman"/>
                <a:cs typeface="Times New Roman"/>
              </a:rPr>
              <a:t> </a:t>
            </a:r>
            <a:r>
              <a:rPr dirty="0" sz="1300">
                <a:latin typeface="Times New Roman"/>
                <a:cs typeface="Times New Roman"/>
              </a:rPr>
              <a:t>created.</a:t>
            </a:r>
            <a:r>
              <a:rPr dirty="0" sz="1300" spc="10">
                <a:latin typeface="Times New Roman"/>
                <a:cs typeface="Times New Roman"/>
              </a:rPr>
              <a:t> </a:t>
            </a:r>
            <a:r>
              <a:rPr dirty="0" sz="1300">
                <a:latin typeface="Times New Roman"/>
                <a:cs typeface="Times New Roman"/>
              </a:rPr>
              <a:t>Use</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SELECT</a:t>
            </a:r>
            <a:r>
              <a:rPr dirty="0" sz="1300" spc="-445">
                <a:latin typeface="Courier New"/>
                <a:cs typeface="Courier New"/>
              </a:rPr>
              <a:t> </a:t>
            </a:r>
            <a:r>
              <a:rPr dirty="0" sz="1300">
                <a:latin typeface="Courier New"/>
                <a:cs typeface="Courier New"/>
              </a:rPr>
              <a:t>FOR</a:t>
            </a:r>
            <a:r>
              <a:rPr dirty="0" sz="1300" spc="-440">
                <a:latin typeface="Courier New"/>
                <a:cs typeface="Courier New"/>
              </a:rPr>
              <a:t> </a:t>
            </a:r>
            <a:r>
              <a:rPr dirty="0" sz="1300">
                <a:latin typeface="Courier New"/>
                <a:cs typeface="Courier New"/>
              </a:rPr>
              <a:t>UPDATE  </a:t>
            </a:r>
            <a:r>
              <a:rPr dirty="0" sz="1300">
                <a:latin typeface="Times New Roman"/>
                <a:cs typeface="Times New Roman"/>
              </a:rPr>
              <a:t>statement </a:t>
            </a:r>
            <a:r>
              <a:rPr dirty="0" sz="1300" spc="5">
                <a:latin typeface="Times New Roman"/>
                <a:cs typeface="Times New Roman"/>
              </a:rPr>
              <a:t>to </a:t>
            </a:r>
            <a:r>
              <a:rPr dirty="0" sz="1300">
                <a:latin typeface="Times New Roman"/>
                <a:cs typeface="Times New Roman"/>
              </a:rPr>
              <a:t>lock the row containing the </a:t>
            </a:r>
            <a:r>
              <a:rPr dirty="0" sz="1300">
                <a:latin typeface="Courier New"/>
                <a:cs typeface="Courier New"/>
              </a:rPr>
              <a:t>LOB</a:t>
            </a:r>
            <a:r>
              <a:rPr dirty="0" sz="1300" spc="-280">
                <a:latin typeface="Courier New"/>
                <a:cs typeface="Courier New"/>
              </a:rPr>
              <a:t> </a:t>
            </a:r>
            <a:r>
              <a:rPr dirty="0" sz="1300">
                <a:latin typeface="Times New Roman"/>
                <a:cs typeface="Times New Roman"/>
              </a:rPr>
              <a:t>column before updating a piece of the </a:t>
            </a:r>
            <a:r>
              <a:rPr dirty="0" sz="1300">
                <a:latin typeface="Courier New"/>
                <a:cs typeface="Courier New"/>
              </a:rPr>
              <a:t>LOB</a:t>
            </a:r>
            <a:endParaRPr sz="13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3022" y="1746694"/>
            <a:ext cx="5126355" cy="3235960"/>
            <a:chOff x="1323022" y="1746694"/>
            <a:chExt cx="5126355" cy="3235960"/>
          </a:xfrm>
        </p:grpSpPr>
        <p:sp>
          <p:nvSpPr>
            <p:cNvPr id="4" name="object 4"/>
            <p:cNvSpPr/>
            <p:nvPr/>
          </p:nvSpPr>
          <p:spPr>
            <a:xfrm>
              <a:off x="1333500" y="1757172"/>
              <a:ext cx="5105400" cy="3215005"/>
            </a:xfrm>
            <a:custGeom>
              <a:avLst/>
              <a:gdLst/>
              <a:ahLst/>
              <a:cxnLst/>
              <a:rect l="l" t="t" r="r" b="b"/>
              <a:pathLst>
                <a:path w="5105400" h="3215004">
                  <a:moveTo>
                    <a:pt x="5105400" y="0"/>
                  </a:moveTo>
                  <a:lnTo>
                    <a:pt x="0" y="0"/>
                  </a:lnTo>
                  <a:lnTo>
                    <a:pt x="0" y="3214878"/>
                  </a:lnTo>
                  <a:lnTo>
                    <a:pt x="5105400" y="3214878"/>
                  </a:lnTo>
                  <a:lnTo>
                    <a:pt x="5105400" y="0"/>
                  </a:lnTo>
                  <a:close/>
                </a:path>
              </a:pathLst>
            </a:custGeom>
            <a:solidFill>
              <a:srgbClr val="CCCCCC"/>
            </a:solidFill>
          </p:spPr>
          <p:txBody>
            <a:bodyPr wrap="square" lIns="0" tIns="0" rIns="0" bIns="0" rtlCol="0"/>
            <a:lstStyle/>
            <a:p/>
          </p:txBody>
        </p:sp>
        <p:sp>
          <p:nvSpPr>
            <p:cNvPr id="5" name="object 5"/>
            <p:cNvSpPr/>
            <p:nvPr/>
          </p:nvSpPr>
          <p:spPr>
            <a:xfrm>
              <a:off x="1333500" y="1757172"/>
              <a:ext cx="5105400" cy="3215005"/>
            </a:xfrm>
            <a:custGeom>
              <a:avLst/>
              <a:gdLst/>
              <a:ahLst/>
              <a:cxnLst/>
              <a:rect l="l" t="t" r="r" b="b"/>
              <a:pathLst>
                <a:path w="5105400" h="3215004">
                  <a:moveTo>
                    <a:pt x="5105400" y="0"/>
                  </a:moveTo>
                  <a:lnTo>
                    <a:pt x="0" y="0"/>
                  </a:lnTo>
                  <a:lnTo>
                    <a:pt x="0" y="3214878"/>
                  </a:lnTo>
                  <a:lnTo>
                    <a:pt x="5105400" y="3214878"/>
                  </a:lnTo>
                  <a:lnTo>
                    <a:pt x="5105400" y="0"/>
                  </a:lnTo>
                  <a:close/>
                </a:path>
              </a:pathLst>
            </a:custGeom>
            <a:ln w="20574">
              <a:solidFill>
                <a:srgbClr val="000000"/>
              </a:solidFill>
            </a:ln>
          </p:spPr>
          <p:txBody>
            <a:bodyPr wrap="square" lIns="0" tIns="0" rIns="0" bIns="0" rtlCol="0"/>
            <a:lstStyle/>
            <a:p/>
          </p:txBody>
        </p:sp>
      </p:grpSp>
      <p:sp>
        <p:nvSpPr>
          <p:cNvPr id="6" name="object 6"/>
          <p:cNvSpPr txBox="1"/>
          <p:nvPr/>
        </p:nvSpPr>
        <p:spPr>
          <a:xfrm>
            <a:off x="1409700" y="1752853"/>
            <a:ext cx="4707255" cy="398780"/>
          </a:xfrm>
          <a:prstGeom prst="rect">
            <a:avLst/>
          </a:prstGeom>
        </p:spPr>
        <p:txBody>
          <a:bodyPr wrap="square" lIns="0" tIns="11430" rIns="0" bIns="0" rtlCol="0" vert="horz">
            <a:spAutoFit/>
          </a:bodyPr>
          <a:lstStyle/>
          <a:p>
            <a:pPr>
              <a:lnSpc>
                <a:spcPts val="1475"/>
              </a:lnSpc>
              <a:spcBef>
                <a:spcPts val="90"/>
              </a:spcBef>
            </a:pPr>
            <a:r>
              <a:rPr dirty="0" sz="1300" spc="-20" b="1">
                <a:latin typeface="Courier New"/>
                <a:cs typeface="Courier New"/>
              </a:rPr>
              <a:t>DECLARE</a:t>
            </a:r>
            <a:endParaRPr sz="1300">
              <a:latin typeface="Courier New"/>
              <a:cs typeface="Courier New"/>
            </a:endParaRPr>
          </a:p>
          <a:p>
            <a:pPr marL="194945">
              <a:lnSpc>
                <a:spcPts val="1475"/>
              </a:lnSpc>
              <a:tabLst>
                <a:tab pos="1960880" algn="l"/>
              </a:tabLst>
            </a:pPr>
            <a:r>
              <a:rPr dirty="0" sz="1300" spc="-15" b="1">
                <a:latin typeface="Courier New"/>
                <a:cs typeface="Courier New"/>
              </a:rPr>
              <a:t>lobloc</a:t>
            </a:r>
            <a:r>
              <a:rPr dirty="0" sz="1300" spc="-20" b="1">
                <a:latin typeface="Courier New"/>
                <a:cs typeface="Courier New"/>
              </a:rPr>
              <a:t> </a:t>
            </a:r>
            <a:r>
              <a:rPr dirty="0" sz="1300" spc="-15" b="1">
                <a:latin typeface="Courier New"/>
                <a:cs typeface="Courier New"/>
              </a:rPr>
              <a:t>CLOB;	-- serves as the LOB</a:t>
            </a:r>
            <a:r>
              <a:rPr dirty="0" sz="1300" spc="-75" b="1">
                <a:latin typeface="Courier New"/>
                <a:cs typeface="Courier New"/>
              </a:rPr>
              <a:t> </a:t>
            </a:r>
            <a:r>
              <a:rPr dirty="0" sz="1300" spc="-20" b="1">
                <a:latin typeface="Courier New"/>
                <a:cs typeface="Courier New"/>
              </a:rPr>
              <a:t>locator</a:t>
            </a:r>
            <a:endParaRPr sz="1300">
              <a:latin typeface="Courier New"/>
              <a:cs typeface="Courier New"/>
            </a:endParaRPr>
          </a:p>
        </p:txBody>
      </p:sp>
      <p:sp>
        <p:nvSpPr>
          <p:cNvPr id="7" name="object 7"/>
          <p:cNvSpPr txBox="1"/>
          <p:nvPr/>
        </p:nvSpPr>
        <p:spPr>
          <a:xfrm>
            <a:off x="2522220" y="3228594"/>
            <a:ext cx="2616200" cy="163195"/>
          </a:xfrm>
          <a:prstGeom prst="rect">
            <a:avLst/>
          </a:prstGeom>
          <a:solidFill>
            <a:srgbClr val="CCCCCC"/>
          </a:solidFill>
          <a:ln w="20574">
            <a:solidFill>
              <a:srgbClr val="FF0000"/>
            </a:solidFill>
          </a:ln>
        </p:spPr>
        <p:txBody>
          <a:bodyPr wrap="square" lIns="0" tIns="0" rIns="0" bIns="0" rtlCol="0" vert="horz">
            <a:spAutoFit/>
          </a:bodyPr>
          <a:lstStyle/>
          <a:p>
            <a:pPr marL="58419">
              <a:lnSpc>
                <a:spcPts val="1185"/>
              </a:lnSpc>
            </a:pPr>
            <a:r>
              <a:rPr dirty="0" sz="1300" spc="-20" b="1">
                <a:latin typeface="Courier New"/>
                <a:cs typeface="Courier New"/>
              </a:rPr>
              <a:t>DBMS_LOB.GETLENGTH(lobloc)</a:t>
            </a:r>
            <a:endParaRPr sz="1300">
              <a:latin typeface="Courier New"/>
              <a:cs typeface="Courier New"/>
            </a:endParaRPr>
          </a:p>
        </p:txBody>
      </p:sp>
      <p:sp>
        <p:nvSpPr>
          <p:cNvPr id="8" name="object 8"/>
          <p:cNvSpPr txBox="1"/>
          <p:nvPr/>
        </p:nvSpPr>
        <p:spPr>
          <a:xfrm>
            <a:off x="1562100" y="4447794"/>
            <a:ext cx="4284345" cy="197485"/>
          </a:xfrm>
          <a:prstGeom prst="rect">
            <a:avLst/>
          </a:prstGeom>
          <a:solidFill>
            <a:srgbClr val="CCCCCC"/>
          </a:solidFill>
          <a:ln w="20574">
            <a:solidFill>
              <a:srgbClr val="FF0000"/>
            </a:solidFill>
          </a:ln>
        </p:spPr>
        <p:txBody>
          <a:bodyPr wrap="square" lIns="0" tIns="0" rIns="0" bIns="0" rtlCol="0" vert="horz">
            <a:spAutoFit/>
          </a:bodyPr>
          <a:lstStyle/>
          <a:p>
            <a:pPr marL="42545">
              <a:lnSpc>
                <a:spcPts val="1345"/>
              </a:lnSpc>
            </a:pPr>
            <a:r>
              <a:rPr dirty="0" sz="1300" spc="-20" b="1">
                <a:latin typeface="Courier New"/>
                <a:cs typeface="Courier New"/>
              </a:rPr>
              <a:t>DBMS_LOB.WRITEAPPEND(lobloc, </a:t>
            </a:r>
            <a:r>
              <a:rPr dirty="0" sz="1300" spc="-15" b="1">
                <a:latin typeface="Courier New"/>
                <a:cs typeface="Courier New"/>
              </a:rPr>
              <a:t>amount,</a:t>
            </a:r>
            <a:r>
              <a:rPr dirty="0" sz="1300" spc="20" b="1">
                <a:latin typeface="Courier New"/>
                <a:cs typeface="Courier New"/>
              </a:rPr>
              <a:t> </a:t>
            </a:r>
            <a:r>
              <a:rPr dirty="0" sz="1300" spc="-20" b="1">
                <a:latin typeface="Courier New"/>
                <a:cs typeface="Courier New"/>
              </a:rPr>
              <a:t>text);</a:t>
            </a:r>
            <a:endParaRPr sz="1300">
              <a:latin typeface="Courier New"/>
              <a:cs typeface="Courier New"/>
            </a:endParaRPr>
          </a:p>
        </p:txBody>
      </p:sp>
      <p:sp>
        <p:nvSpPr>
          <p:cNvPr id="9" name="object 9"/>
          <p:cNvSpPr txBox="1"/>
          <p:nvPr/>
        </p:nvSpPr>
        <p:spPr>
          <a:xfrm>
            <a:off x="1409700" y="2107218"/>
            <a:ext cx="4895215" cy="2879090"/>
          </a:xfrm>
          <a:prstGeom prst="rect">
            <a:avLst/>
          </a:prstGeom>
        </p:spPr>
        <p:txBody>
          <a:bodyPr wrap="square" lIns="0" tIns="32384" rIns="0" bIns="0" rtlCol="0" vert="horz">
            <a:spAutoFit/>
          </a:bodyPr>
          <a:lstStyle/>
          <a:p>
            <a:pPr marL="194945" marR="5080">
              <a:lnSpc>
                <a:spcPct val="89400"/>
              </a:lnSpc>
              <a:spcBef>
                <a:spcPts val="254"/>
              </a:spcBef>
              <a:tabLst>
                <a:tab pos="878205" algn="l"/>
                <a:tab pos="1960880" algn="l"/>
              </a:tabLst>
            </a:pPr>
            <a:r>
              <a:rPr dirty="0" sz="1300" spc="-15" b="1">
                <a:latin typeface="Courier New"/>
                <a:cs typeface="Courier New"/>
              </a:rPr>
              <a:t>text	</a:t>
            </a:r>
            <a:r>
              <a:rPr dirty="0" sz="1300" spc="-20" b="1">
                <a:latin typeface="Courier New"/>
                <a:cs typeface="Courier New"/>
              </a:rPr>
              <a:t>VARCHAR2(50) </a:t>
            </a:r>
            <a:r>
              <a:rPr dirty="0" sz="1300" spc="-15" b="1">
                <a:latin typeface="Courier New"/>
                <a:cs typeface="Courier New"/>
              </a:rPr>
              <a:t>:= 'Resigned </a:t>
            </a:r>
            <a:r>
              <a:rPr dirty="0" sz="1300" spc="-10" b="1">
                <a:latin typeface="Courier New"/>
                <a:cs typeface="Courier New"/>
              </a:rPr>
              <a:t>= 5 </a:t>
            </a:r>
            <a:r>
              <a:rPr dirty="0" sz="1300" spc="-15" b="1">
                <a:latin typeface="Courier New"/>
                <a:cs typeface="Courier New"/>
              </a:rPr>
              <a:t>June </a:t>
            </a:r>
            <a:r>
              <a:rPr dirty="0" sz="1300" spc="-20" b="1">
                <a:latin typeface="Courier New"/>
                <a:cs typeface="Courier New"/>
              </a:rPr>
              <a:t>2000';  </a:t>
            </a:r>
            <a:r>
              <a:rPr dirty="0" sz="1300" spc="-15" b="1">
                <a:latin typeface="Courier New"/>
                <a:cs typeface="Courier New"/>
              </a:rPr>
              <a:t>amount</a:t>
            </a:r>
            <a:r>
              <a:rPr dirty="0" sz="1300" spc="-20" b="1">
                <a:latin typeface="Courier New"/>
                <a:cs typeface="Courier New"/>
              </a:rPr>
              <a:t> </a:t>
            </a:r>
            <a:r>
              <a:rPr dirty="0" sz="1300" spc="-15" b="1">
                <a:latin typeface="Courier New"/>
                <a:cs typeface="Courier New"/>
              </a:rPr>
              <a:t>NUMBER </a:t>
            </a:r>
            <a:r>
              <a:rPr dirty="0" sz="1300" spc="-10" b="1">
                <a:latin typeface="Courier New"/>
                <a:cs typeface="Courier New"/>
              </a:rPr>
              <a:t>;	</a:t>
            </a:r>
            <a:r>
              <a:rPr dirty="0" sz="1300" spc="-15" b="1">
                <a:latin typeface="Courier New"/>
                <a:cs typeface="Courier New"/>
              </a:rPr>
              <a:t>-- amount to be </a:t>
            </a:r>
            <a:r>
              <a:rPr dirty="0" sz="1300" spc="-20" b="1">
                <a:latin typeface="Courier New"/>
                <a:cs typeface="Courier New"/>
              </a:rPr>
              <a:t>written  </a:t>
            </a:r>
            <a:r>
              <a:rPr dirty="0" sz="1300" spc="-15" b="1">
                <a:latin typeface="Courier New"/>
                <a:cs typeface="Courier New"/>
              </a:rPr>
              <a:t>offset</a:t>
            </a:r>
            <a:r>
              <a:rPr dirty="0" sz="1300" spc="-20" b="1">
                <a:latin typeface="Courier New"/>
                <a:cs typeface="Courier New"/>
              </a:rPr>
              <a:t> </a:t>
            </a:r>
            <a:r>
              <a:rPr dirty="0" sz="1300" spc="-15" b="1">
                <a:latin typeface="Courier New"/>
                <a:cs typeface="Courier New"/>
              </a:rPr>
              <a:t>INTEGER;	-- where to start</a:t>
            </a:r>
            <a:r>
              <a:rPr dirty="0" sz="1300" spc="-50" b="1">
                <a:latin typeface="Courier New"/>
                <a:cs typeface="Courier New"/>
              </a:rPr>
              <a:t> </a:t>
            </a:r>
            <a:r>
              <a:rPr dirty="0" sz="1300" spc="-20" b="1">
                <a:latin typeface="Courier New"/>
                <a:cs typeface="Courier New"/>
              </a:rPr>
              <a:t>writing</a:t>
            </a:r>
            <a:endParaRPr sz="1300">
              <a:latin typeface="Courier New"/>
              <a:cs typeface="Courier New"/>
            </a:endParaRPr>
          </a:p>
          <a:p>
            <a:pPr>
              <a:lnSpc>
                <a:spcPts val="1310"/>
              </a:lnSpc>
            </a:pPr>
            <a:r>
              <a:rPr dirty="0" sz="1300" spc="-15" b="1">
                <a:latin typeface="Courier New"/>
                <a:cs typeface="Courier New"/>
              </a:rPr>
              <a:t>BEGIN</a:t>
            </a:r>
            <a:endParaRPr sz="1300">
              <a:latin typeface="Courier New"/>
              <a:cs typeface="Courier New"/>
            </a:endParaRPr>
          </a:p>
          <a:p>
            <a:pPr marL="194945" marR="492759">
              <a:lnSpc>
                <a:spcPts val="1400"/>
              </a:lnSpc>
              <a:spcBef>
                <a:spcPts val="95"/>
              </a:spcBef>
            </a:pPr>
            <a:r>
              <a:rPr dirty="0" sz="1300" spc="-15" b="1">
                <a:latin typeface="Courier New"/>
                <a:cs typeface="Courier New"/>
              </a:rPr>
              <a:t>SELECT resume INTO lobloc FROM </a:t>
            </a:r>
            <a:r>
              <a:rPr dirty="0" sz="1300" spc="-20" b="1">
                <a:latin typeface="Courier New"/>
                <a:cs typeface="Courier New"/>
              </a:rPr>
              <a:t>emp_hiredata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 </a:t>
            </a:r>
            <a:r>
              <a:rPr dirty="0" sz="1300" spc="-15" b="1">
                <a:latin typeface="Courier New"/>
                <a:cs typeface="Courier New"/>
              </a:rPr>
              <a:t>405 FOR</a:t>
            </a:r>
            <a:r>
              <a:rPr dirty="0" sz="1300" spc="-40" b="1">
                <a:latin typeface="Courier New"/>
                <a:cs typeface="Courier New"/>
              </a:rPr>
              <a:t> </a:t>
            </a:r>
            <a:r>
              <a:rPr dirty="0" sz="1300" spc="-20" b="1">
                <a:latin typeface="Courier New"/>
                <a:cs typeface="Courier New"/>
              </a:rPr>
              <a:t>UPDATE;</a:t>
            </a:r>
            <a:endParaRPr sz="1300">
              <a:latin typeface="Courier New"/>
              <a:cs typeface="Courier New"/>
            </a:endParaRPr>
          </a:p>
          <a:p>
            <a:pPr marL="194945">
              <a:lnSpc>
                <a:spcPts val="1290"/>
              </a:lnSpc>
              <a:tabLst>
                <a:tab pos="3807460" algn="l"/>
              </a:tabLst>
            </a:pPr>
            <a:r>
              <a:rPr dirty="0" sz="1300" spc="-15" b="1">
                <a:latin typeface="Courier New"/>
                <a:cs typeface="Courier New"/>
              </a:rPr>
              <a:t>offset :=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2;</a:t>
            </a:r>
            <a:endParaRPr sz="1300">
              <a:latin typeface="Courier New"/>
              <a:cs typeface="Courier New"/>
            </a:endParaRPr>
          </a:p>
          <a:p>
            <a:pPr marL="194945">
              <a:lnSpc>
                <a:spcPts val="1395"/>
              </a:lnSpc>
            </a:pPr>
            <a:r>
              <a:rPr dirty="0" sz="1300" spc="-15" b="1">
                <a:latin typeface="Courier New"/>
                <a:cs typeface="Courier New"/>
              </a:rPr>
              <a:t>amount :=</a:t>
            </a:r>
            <a:r>
              <a:rPr dirty="0" sz="1300" spc="-30" b="1">
                <a:latin typeface="Courier New"/>
                <a:cs typeface="Courier New"/>
              </a:rPr>
              <a:t> </a:t>
            </a:r>
            <a:r>
              <a:rPr dirty="0" sz="1300" spc="-20" b="1">
                <a:latin typeface="Courier New"/>
                <a:cs typeface="Courier New"/>
              </a:rPr>
              <a:t>length(text);</a:t>
            </a:r>
            <a:endParaRPr sz="1300">
              <a:latin typeface="Courier New"/>
              <a:cs typeface="Courier New"/>
            </a:endParaRPr>
          </a:p>
          <a:p>
            <a:pPr marL="194945" marR="200025">
              <a:lnSpc>
                <a:spcPct val="89400"/>
              </a:lnSpc>
              <a:spcBef>
                <a:spcPts val="80"/>
              </a:spcBef>
            </a:pPr>
            <a:r>
              <a:rPr dirty="0" sz="1300" spc="-15" b="1">
                <a:latin typeface="Courier New"/>
                <a:cs typeface="Courier New"/>
              </a:rPr>
              <a:t>DBMS_LOB.WRITE (lobloc, amount, offset, </a:t>
            </a:r>
            <a:r>
              <a:rPr dirty="0" sz="1300" spc="-20" b="1">
                <a:latin typeface="Courier New"/>
                <a:cs typeface="Courier New"/>
              </a:rPr>
              <a:t>text);  </a:t>
            </a:r>
            <a:r>
              <a:rPr dirty="0" sz="1300" spc="-10" b="1">
                <a:latin typeface="Courier New"/>
                <a:cs typeface="Courier New"/>
              </a:rPr>
              <a:t>text := ' </a:t>
            </a:r>
            <a:r>
              <a:rPr dirty="0" sz="1300" spc="-15" b="1">
                <a:latin typeface="Courier New"/>
                <a:cs typeface="Courier New"/>
              </a:rPr>
              <a:t>Resigned </a:t>
            </a:r>
            <a:r>
              <a:rPr dirty="0" sz="1300" spc="-10" b="1">
                <a:latin typeface="Courier New"/>
                <a:cs typeface="Courier New"/>
              </a:rPr>
              <a:t>= 30 </a:t>
            </a:r>
            <a:r>
              <a:rPr dirty="0" sz="1300" spc="-15" b="1">
                <a:latin typeface="Courier New"/>
                <a:cs typeface="Courier New"/>
              </a:rPr>
              <a:t>September 2000';  SELECT resume INTO lobloc FROM </a:t>
            </a:r>
            <a:r>
              <a:rPr dirty="0" sz="1300" spc="-20" b="1">
                <a:latin typeface="Courier New"/>
                <a:cs typeface="Courier New"/>
              </a:rPr>
              <a:t>emp_hiredata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 </a:t>
            </a:r>
            <a:r>
              <a:rPr dirty="0" sz="1300" spc="-15" b="1">
                <a:latin typeface="Courier New"/>
                <a:cs typeface="Courier New"/>
              </a:rPr>
              <a:t>170 FOR</a:t>
            </a:r>
            <a:r>
              <a:rPr dirty="0" sz="1300" spc="-40" b="1">
                <a:latin typeface="Courier New"/>
                <a:cs typeface="Courier New"/>
              </a:rPr>
              <a:t> </a:t>
            </a:r>
            <a:r>
              <a:rPr dirty="0" sz="1300" spc="-20" b="1">
                <a:latin typeface="Courier New"/>
                <a:cs typeface="Courier New"/>
              </a:rPr>
              <a:t>UPDATE;</a:t>
            </a:r>
            <a:endParaRPr sz="1300">
              <a:latin typeface="Courier New"/>
              <a:cs typeface="Courier New"/>
            </a:endParaRPr>
          </a:p>
          <a:p>
            <a:pPr marL="194945">
              <a:lnSpc>
                <a:spcPts val="1400"/>
              </a:lnSpc>
            </a:pPr>
            <a:r>
              <a:rPr dirty="0" sz="1300" spc="-15" b="1">
                <a:latin typeface="Courier New"/>
                <a:cs typeface="Courier New"/>
              </a:rPr>
              <a:t>amount :=</a:t>
            </a:r>
            <a:r>
              <a:rPr dirty="0" sz="1300" spc="-30" b="1">
                <a:latin typeface="Courier New"/>
                <a:cs typeface="Courier New"/>
              </a:rPr>
              <a:t> </a:t>
            </a:r>
            <a:r>
              <a:rPr dirty="0" sz="1300" spc="-20" b="1">
                <a:latin typeface="Courier New"/>
                <a:cs typeface="Courier New"/>
              </a:rPr>
              <a:t>length(text);</a:t>
            </a:r>
            <a:endParaRPr sz="1300">
              <a:latin typeface="Courier New"/>
              <a:cs typeface="Courier New"/>
            </a:endParaRPr>
          </a:p>
          <a:p>
            <a:pPr>
              <a:lnSpc>
                <a:spcPct val="100000"/>
              </a:lnSpc>
            </a:pPr>
            <a:endParaRPr sz="1250">
              <a:latin typeface="Courier New"/>
              <a:cs typeface="Courier New"/>
            </a:endParaRPr>
          </a:p>
          <a:p>
            <a:pPr marR="4008120" indent="194945">
              <a:lnSpc>
                <a:spcPts val="1390"/>
              </a:lnSpc>
              <a:spcBef>
                <a:spcPts val="5"/>
              </a:spcBef>
            </a:pPr>
            <a:r>
              <a:rPr dirty="0" sz="1300" spc="-20" b="1">
                <a:latin typeface="Courier New"/>
                <a:cs typeface="Courier New"/>
              </a:rPr>
              <a:t>COMMIT;  </a:t>
            </a: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614172" y="502919"/>
            <a:ext cx="6539865" cy="4904740"/>
          </a:xfrm>
          <a:prstGeom prst="rect">
            <a:avLst/>
          </a:prstGeom>
          <a:ln w="10667">
            <a:solidFill>
              <a:srgbClr val="000000"/>
            </a:solidFill>
          </a:ln>
        </p:spPr>
        <p:txBody>
          <a:bodyPr wrap="square" lIns="0" tIns="3810" rIns="0" bIns="0" rtlCol="0" vert="horz">
            <a:spAutoFit/>
          </a:bodyPr>
          <a:lstStyle/>
          <a:p>
            <a:pPr>
              <a:lnSpc>
                <a:spcPct val="100000"/>
              </a:lnSpc>
              <a:spcBef>
                <a:spcPts val="30"/>
              </a:spcBef>
            </a:pPr>
            <a:endParaRPr sz="2350">
              <a:latin typeface="Times New Roman"/>
              <a:cs typeface="Times New Roman"/>
            </a:endParaRPr>
          </a:p>
          <a:p>
            <a:pPr algn="ctr" marL="1071880" marR="1100455">
              <a:lnSpc>
                <a:spcPct val="106200"/>
              </a:lnSpc>
            </a:pPr>
            <a:r>
              <a:rPr dirty="0" sz="2000" spc="-5" b="1">
                <a:latin typeface="Arial"/>
                <a:cs typeface="Arial"/>
              </a:rPr>
              <a:t>Updating</a:t>
            </a:r>
            <a:r>
              <a:rPr dirty="0" sz="2000" spc="-10" b="1">
                <a:latin typeface="Arial"/>
                <a:cs typeface="Arial"/>
              </a:rPr>
              <a:t> </a:t>
            </a:r>
            <a:r>
              <a:rPr dirty="0" sz="2000" spc="-5" b="1">
                <a:latin typeface="Courier New"/>
                <a:cs typeface="Courier New"/>
              </a:rPr>
              <a:t>LOB</a:t>
            </a:r>
            <a:r>
              <a:rPr dirty="0" sz="2000" spc="-650" b="1">
                <a:latin typeface="Courier New"/>
                <a:cs typeface="Courier New"/>
              </a:rPr>
              <a:t> </a:t>
            </a:r>
            <a:r>
              <a:rPr dirty="0" sz="2000" b="1">
                <a:latin typeface="Arial"/>
                <a:cs typeface="Arial"/>
              </a:rPr>
              <a:t>by</a:t>
            </a:r>
            <a:r>
              <a:rPr dirty="0" sz="2000" spc="-5" b="1">
                <a:latin typeface="Arial"/>
                <a:cs typeface="Arial"/>
              </a:rPr>
              <a:t> Using </a:t>
            </a:r>
            <a:r>
              <a:rPr dirty="0" sz="2000" spc="-5" b="1">
                <a:latin typeface="Courier New"/>
                <a:cs typeface="Courier New"/>
              </a:rPr>
              <a:t>DBMS_LOB</a:t>
            </a:r>
            <a:r>
              <a:rPr dirty="0" sz="2000" spc="-660" b="1">
                <a:latin typeface="Courier New"/>
                <a:cs typeface="Courier New"/>
              </a:rPr>
              <a:t> </a:t>
            </a:r>
            <a:r>
              <a:rPr dirty="0" sz="2000" spc="-5" b="1">
                <a:latin typeface="Arial"/>
                <a:cs typeface="Arial"/>
              </a:rPr>
              <a:t>in  PL/SQL</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8890">
              <a:lnSpc>
                <a:spcPct val="100000"/>
              </a:lnSpc>
              <a:spcBef>
                <a:spcPts val="183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1" name="object 11"/>
          <p:cNvSpPr/>
          <p:nvPr/>
        </p:nvSpPr>
        <p:spPr>
          <a:xfrm>
            <a:off x="1555241" y="3565397"/>
            <a:ext cx="4468495" cy="197485"/>
          </a:xfrm>
          <a:custGeom>
            <a:avLst/>
            <a:gdLst/>
            <a:ahLst/>
            <a:cxnLst/>
            <a:rect l="l" t="t" r="r" b="b"/>
            <a:pathLst>
              <a:path w="4468495" h="197485">
                <a:moveTo>
                  <a:pt x="4468368" y="0"/>
                </a:moveTo>
                <a:lnTo>
                  <a:pt x="0" y="0"/>
                </a:lnTo>
                <a:lnTo>
                  <a:pt x="0" y="197358"/>
                </a:lnTo>
                <a:lnTo>
                  <a:pt x="4468368" y="197358"/>
                </a:lnTo>
                <a:lnTo>
                  <a:pt x="4468368" y="0"/>
                </a:lnTo>
                <a:close/>
              </a:path>
            </a:pathLst>
          </a:custGeom>
          <a:ln w="20574">
            <a:solidFill>
              <a:srgbClr val="FF0000"/>
            </a:solidFill>
          </a:ln>
        </p:spPr>
        <p:txBody>
          <a:bodyPr wrap="square" lIns="0" tIns="0" rIns="0" bIns="0" rtlCol="0"/>
          <a:lstStyle/>
          <a:p/>
        </p:txBody>
      </p:sp>
      <p:sp>
        <p:nvSpPr>
          <p:cNvPr id="12" name="object 12"/>
          <p:cNvSpPr txBox="1"/>
          <p:nvPr/>
        </p:nvSpPr>
        <p:spPr>
          <a:xfrm>
            <a:off x="707390" y="5593029"/>
            <a:ext cx="6313170" cy="302006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Updating</a:t>
            </a:r>
            <a:r>
              <a:rPr dirty="0" sz="1300" spc="10" b="1">
                <a:latin typeface="Arial"/>
                <a:cs typeface="Arial"/>
              </a:rPr>
              <a:t> </a:t>
            </a:r>
            <a:r>
              <a:rPr dirty="0" sz="1300" b="1">
                <a:latin typeface="Courier New"/>
                <a:cs typeface="Courier New"/>
              </a:rPr>
              <a:t>LOB</a:t>
            </a:r>
            <a:r>
              <a:rPr dirty="0" sz="1300" spc="-409" b="1">
                <a:latin typeface="Courier New"/>
                <a:cs typeface="Courier New"/>
              </a:rPr>
              <a:t> </a:t>
            </a:r>
            <a:r>
              <a:rPr dirty="0" sz="1300" b="1">
                <a:latin typeface="Arial"/>
                <a:cs typeface="Arial"/>
              </a:rPr>
              <a:t>by</a:t>
            </a:r>
            <a:r>
              <a:rPr dirty="0" sz="1300" spc="-10" b="1">
                <a:latin typeface="Arial"/>
                <a:cs typeface="Arial"/>
              </a:rPr>
              <a:t> </a:t>
            </a:r>
            <a:r>
              <a:rPr dirty="0" sz="1300" b="1">
                <a:latin typeface="Arial"/>
                <a:cs typeface="Arial"/>
              </a:rPr>
              <a:t>Using</a:t>
            </a:r>
            <a:r>
              <a:rPr dirty="0" sz="1300" spc="5" b="1">
                <a:latin typeface="Arial"/>
                <a:cs typeface="Arial"/>
              </a:rPr>
              <a:t> </a:t>
            </a:r>
            <a:r>
              <a:rPr dirty="0" sz="1300" spc="5" b="1">
                <a:latin typeface="Courier New"/>
                <a:cs typeface="Courier New"/>
              </a:rPr>
              <a:t>DBMS_LOB</a:t>
            </a:r>
            <a:r>
              <a:rPr dirty="0" sz="1300" spc="-420" b="1">
                <a:latin typeface="Courier New"/>
                <a:cs typeface="Courier New"/>
              </a:rPr>
              <a:t> </a:t>
            </a:r>
            <a:r>
              <a:rPr dirty="0" sz="1300" spc="5" b="1">
                <a:latin typeface="Arial"/>
                <a:cs typeface="Arial"/>
              </a:rPr>
              <a:t>in</a:t>
            </a:r>
            <a:r>
              <a:rPr dirty="0" sz="1300" spc="10" b="1">
                <a:latin typeface="Arial"/>
                <a:cs typeface="Arial"/>
              </a:rPr>
              <a:t> </a:t>
            </a:r>
            <a:r>
              <a:rPr dirty="0" sz="1300" b="1">
                <a:latin typeface="Arial"/>
                <a:cs typeface="Arial"/>
              </a:rPr>
              <a:t>PL/SQL</a:t>
            </a:r>
            <a:endParaRPr sz="1300">
              <a:latin typeface="Arial"/>
              <a:cs typeface="Arial"/>
            </a:endParaRPr>
          </a:p>
          <a:p>
            <a:pPr marL="136525" marR="5080">
              <a:lnSpc>
                <a:spcPct val="100000"/>
              </a:lnSpc>
              <a:spcBef>
                <a:spcPts val="400"/>
              </a:spcBef>
            </a:pPr>
            <a:r>
              <a:rPr dirty="0" sz="1300">
                <a:latin typeface="Times New Roman"/>
                <a:cs typeface="Times New Roman"/>
              </a:rPr>
              <a:t>In the example in the slide, the </a:t>
            </a:r>
            <a:r>
              <a:rPr dirty="0" sz="1300">
                <a:latin typeface="Courier New"/>
                <a:cs typeface="Courier New"/>
              </a:rPr>
              <a:t>LOBLOC </a:t>
            </a:r>
            <a:r>
              <a:rPr dirty="0" sz="1300">
                <a:latin typeface="Times New Roman"/>
                <a:cs typeface="Times New Roman"/>
              </a:rPr>
              <a:t>variable serves as the </a:t>
            </a:r>
            <a:r>
              <a:rPr dirty="0" sz="1300">
                <a:latin typeface="Courier New"/>
                <a:cs typeface="Courier New"/>
              </a:rPr>
              <a:t>LOB </a:t>
            </a:r>
            <a:r>
              <a:rPr dirty="0" sz="1300">
                <a:latin typeface="Times New Roman"/>
                <a:cs typeface="Times New Roman"/>
              </a:rPr>
              <a:t>locator, and the  </a:t>
            </a:r>
            <a:r>
              <a:rPr dirty="0" sz="1300">
                <a:latin typeface="Courier New"/>
                <a:cs typeface="Courier New"/>
              </a:rPr>
              <a:t>AMOUNT </a:t>
            </a:r>
            <a:r>
              <a:rPr dirty="0" sz="1300">
                <a:latin typeface="Times New Roman"/>
                <a:cs typeface="Times New Roman"/>
              </a:rPr>
              <a:t>variable is set to the length of the text you want to add. The </a:t>
            </a:r>
            <a:r>
              <a:rPr dirty="0" sz="1300">
                <a:latin typeface="Courier New"/>
                <a:cs typeface="Courier New"/>
              </a:rPr>
              <a:t>SELECT FOR  UPDATE</a:t>
            </a:r>
            <a:r>
              <a:rPr dirty="0" sz="1300" spc="-440">
                <a:latin typeface="Courier New"/>
                <a:cs typeface="Courier New"/>
              </a:rPr>
              <a:t> </a:t>
            </a:r>
            <a:r>
              <a:rPr dirty="0" sz="1300">
                <a:latin typeface="Times New Roman"/>
                <a:cs typeface="Times New Roman"/>
              </a:rPr>
              <a:t>statement</a:t>
            </a:r>
            <a:r>
              <a:rPr dirty="0" sz="1300" spc="15">
                <a:latin typeface="Times New Roman"/>
                <a:cs typeface="Times New Roman"/>
              </a:rPr>
              <a:t> </a:t>
            </a:r>
            <a:r>
              <a:rPr dirty="0" sz="1300">
                <a:latin typeface="Times New Roman"/>
                <a:cs typeface="Times New Roman"/>
              </a:rPr>
              <a:t>locks</a:t>
            </a:r>
            <a:r>
              <a:rPr dirty="0" sz="1300" spc="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row</a:t>
            </a:r>
            <a:r>
              <a:rPr dirty="0" sz="1300" spc="5">
                <a:latin typeface="Times New Roman"/>
                <a:cs typeface="Times New Roman"/>
              </a:rPr>
              <a:t> </a:t>
            </a:r>
            <a:r>
              <a:rPr dirty="0" sz="1300">
                <a:latin typeface="Times New Roman"/>
                <a:cs typeface="Times New Roman"/>
              </a:rPr>
              <a:t>and</a:t>
            </a:r>
            <a:r>
              <a:rPr dirty="0" sz="1300" spc="15">
                <a:latin typeface="Times New Roman"/>
                <a:cs typeface="Times New Roman"/>
              </a:rPr>
              <a:t> </a:t>
            </a:r>
            <a:r>
              <a:rPr dirty="0" sz="1300">
                <a:latin typeface="Times New Roman"/>
                <a:cs typeface="Times New Roman"/>
              </a:rPr>
              <a:t>returns</a:t>
            </a:r>
            <a:r>
              <a:rPr dirty="0" sz="1300" spc="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LOB</a:t>
            </a:r>
            <a:r>
              <a:rPr dirty="0" sz="1300" spc="-434">
                <a:latin typeface="Courier New"/>
                <a:cs typeface="Courier New"/>
              </a:rPr>
              <a:t> </a:t>
            </a:r>
            <a:r>
              <a:rPr dirty="0" sz="1300">
                <a:latin typeface="Times New Roman"/>
                <a:cs typeface="Times New Roman"/>
              </a:rPr>
              <a:t>locator</a:t>
            </a:r>
            <a:r>
              <a:rPr dirty="0" sz="1300" spc="15">
                <a:latin typeface="Times New Roman"/>
                <a:cs typeface="Times New Roman"/>
              </a:rPr>
              <a:t> </a:t>
            </a:r>
            <a:r>
              <a:rPr dirty="0" sz="1300">
                <a:latin typeface="Times New Roman"/>
                <a:cs typeface="Times New Roman"/>
              </a:rPr>
              <a:t>for</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a:latin typeface="Courier New"/>
                <a:cs typeface="Courier New"/>
              </a:rPr>
              <a:t>RESUME</a:t>
            </a:r>
            <a:r>
              <a:rPr dirty="0" sz="1300" spc="-440">
                <a:latin typeface="Courier New"/>
                <a:cs typeface="Courier New"/>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column.  Finally,</a:t>
            </a:r>
            <a:r>
              <a:rPr dirty="0" sz="1300" spc="1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PL/SQL</a:t>
            </a:r>
            <a:r>
              <a:rPr dirty="0" sz="1300" spc="15">
                <a:latin typeface="Times New Roman"/>
                <a:cs typeface="Times New Roman"/>
              </a:rPr>
              <a:t> </a:t>
            </a:r>
            <a:r>
              <a:rPr dirty="0" sz="1300">
                <a:latin typeface="Courier New"/>
                <a:cs typeface="Courier New"/>
              </a:rPr>
              <a:t>WRITE</a:t>
            </a:r>
            <a:r>
              <a:rPr dirty="0" sz="1300" spc="-440">
                <a:latin typeface="Courier New"/>
                <a:cs typeface="Courier New"/>
              </a:rPr>
              <a:t> </a:t>
            </a:r>
            <a:r>
              <a:rPr dirty="0" sz="1300">
                <a:latin typeface="Times New Roman"/>
                <a:cs typeface="Times New Roman"/>
              </a:rPr>
              <a:t>package</a:t>
            </a:r>
            <a:r>
              <a:rPr dirty="0" sz="1300" spc="15">
                <a:latin typeface="Times New Roman"/>
                <a:cs typeface="Times New Roman"/>
              </a:rPr>
              <a:t> </a:t>
            </a:r>
            <a:r>
              <a:rPr dirty="0" sz="1300">
                <a:latin typeface="Times New Roman"/>
                <a:cs typeface="Times New Roman"/>
              </a:rPr>
              <a:t>procedure</a:t>
            </a:r>
            <a:r>
              <a:rPr dirty="0" sz="1300" spc="15">
                <a:latin typeface="Times New Roman"/>
                <a:cs typeface="Times New Roman"/>
              </a:rPr>
              <a:t> </a:t>
            </a:r>
            <a:r>
              <a:rPr dirty="0" sz="1300">
                <a:latin typeface="Times New Roman"/>
                <a:cs typeface="Times New Roman"/>
              </a:rPr>
              <a:t>is</a:t>
            </a:r>
            <a:r>
              <a:rPr dirty="0" sz="1300" spc="15">
                <a:latin typeface="Times New Roman"/>
                <a:cs typeface="Times New Roman"/>
              </a:rPr>
              <a:t> </a:t>
            </a:r>
            <a:r>
              <a:rPr dirty="0" sz="1300">
                <a:latin typeface="Times New Roman"/>
                <a:cs typeface="Times New Roman"/>
              </a:rPr>
              <a:t>called</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write</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text</a:t>
            </a:r>
            <a:r>
              <a:rPr dirty="0" sz="1300" spc="15">
                <a:latin typeface="Times New Roman"/>
                <a:cs typeface="Times New Roman"/>
              </a:rPr>
              <a:t> </a:t>
            </a:r>
            <a:r>
              <a:rPr dirty="0" sz="1300">
                <a:latin typeface="Times New Roman"/>
                <a:cs typeface="Times New Roman"/>
              </a:rPr>
              <a:t>into</a:t>
            </a:r>
            <a:r>
              <a:rPr dirty="0" sz="1300" spc="1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value  at</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specified</a:t>
            </a:r>
            <a:r>
              <a:rPr dirty="0" sz="1300" spc="5">
                <a:latin typeface="Times New Roman"/>
                <a:cs typeface="Times New Roman"/>
              </a:rPr>
              <a:t> </a:t>
            </a:r>
            <a:r>
              <a:rPr dirty="0" sz="1300">
                <a:latin typeface="Times New Roman"/>
                <a:cs typeface="Times New Roman"/>
              </a:rPr>
              <a:t>offset.</a:t>
            </a:r>
            <a:r>
              <a:rPr dirty="0" sz="1300" spc="5">
                <a:latin typeface="Times New Roman"/>
                <a:cs typeface="Times New Roman"/>
              </a:rPr>
              <a:t> </a:t>
            </a:r>
            <a:r>
              <a:rPr dirty="0" sz="1300">
                <a:latin typeface="Courier New"/>
                <a:cs typeface="Courier New"/>
              </a:rPr>
              <a:t>WRITEAPPEND</a:t>
            </a:r>
            <a:r>
              <a:rPr dirty="0" sz="1300" spc="-445">
                <a:latin typeface="Courier New"/>
                <a:cs typeface="Courier New"/>
              </a:rPr>
              <a:t> </a:t>
            </a:r>
            <a:r>
              <a:rPr dirty="0" sz="1300">
                <a:latin typeface="Times New Roman"/>
                <a:cs typeface="Times New Roman"/>
              </a:rPr>
              <a:t>appends to the</a:t>
            </a:r>
            <a:r>
              <a:rPr dirty="0" sz="1300" spc="5">
                <a:latin typeface="Times New Roman"/>
                <a:cs typeface="Times New Roman"/>
              </a:rPr>
              <a:t> </a:t>
            </a:r>
            <a:r>
              <a:rPr dirty="0" sz="1300">
                <a:latin typeface="Times New Roman"/>
                <a:cs typeface="Times New Roman"/>
              </a:rPr>
              <a:t>existing</a:t>
            </a:r>
            <a:r>
              <a:rPr dirty="0" sz="1300" spc="-5">
                <a:latin typeface="Times New Roman"/>
                <a:cs typeface="Times New Roman"/>
              </a:rPr>
              <a:t> </a:t>
            </a:r>
            <a:r>
              <a:rPr dirty="0" sz="1300">
                <a:latin typeface="Courier New"/>
                <a:cs typeface="Courier New"/>
              </a:rPr>
              <a:t>LOB</a:t>
            </a:r>
            <a:r>
              <a:rPr dirty="0" sz="1300" spc="-450">
                <a:latin typeface="Courier New"/>
                <a:cs typeface="Courier New"/>
              </a:rPr>
              <a:t> </a:t>
            </a:r>
            <a:r>
              <a:rPr dirty="0" sz="1300">
                <a:latin typeface="Times New Roman"/>
                <a:cs typeface="Times New Roman"/>
              </a:rPr>
              <a:t>value.</a:t>
            </a:r>
            <a:endParaRPr sz="1300">
              <a:latin typeface="Times New Roman"/>
              <a:cs typeface="Times New Roman"/>
            </a:endParaRPr>
          </a:p>
          <a:p>
            <a:pPr marL="136525" marR="148590">
              <a:lnSpc>
                <a:spcPct val="101600"/>
              </a:lnSpc>
              <a:spcBef>
                <a:spcPts val="395"/>
              </a:spcBef>
            </a:pPr>
            <a:r>
              <a:rPr dirty="0" sz="1300">
                <a:latin typeface="Times New Roman"/>
                <a:cs typeface="Times New Roman"/>
              </a:rPr>
              <a:t>The example shows </a:t>
            </a:r>
            <a:r>
              <a:rPr dirty="0" sz="1300" spc="-5">
                <a:latin typeface="Times New Roman"/>
                <a:cs typeface="Times New Roman"/>
              </a:rPr>
              <a:t>how </a:t>
            </a:r>
            <a:r>
              <a:rPr dirty="0" sz="1300">
                <a:latin typeface="Times New Roman"/>
                <a:cs typeface="Times New Roman"/>
              </a:rPr>
              <a:t>to fetch a </a:t>
            </a:r>
            <a:r>
              <a:rPr dirty="0" sz="1300">
                <a:latin typeface="Courier New"/>
                <a:cs typeface="Courier New"/>
              </a:rPr>
              <a:t>CLOB </a:t>
            </a:r>
            <a:r>
              <a:rPr dirty="0" sz="1300">
                <a:latin typeface="Times New Roman"/>
                <a:cs typeface="Times New Roman"/>
              </a:rPr>
              <a:t>column in releases before Oracle9</a:t>
            </a:r>
            <a:r>
              <a:rPr dirty="0" sz="1300" i="1">
                <a:latin typeface="Times New Roman"/>
                <a:cs typeface="Times New Roman"/>
              </a:rPr>
              <a:t>i</a:t>
            </a:r>
            <a:r>
              <a:rPr dirty="0" sz="1300">
                <a:latin typeface="Times New Roman"/>
                <a:cs typeface="Times New Roman"/>
              </a:rPr>
              <a:t>. In those  releases, it was not possible to fetch a </a:t>
            </a:r>
            <a:r>
              <a:rPr dirty="0" sz="1300">
                <a:latin typeface="Courier New"/>
                <a:cs typeface="Courier New"/>
              </a:rPr>
              <a:t>CLOB </a:t>
            </a:r>
            <a:r>
              <a:rPr dirty="0" sz="1300">
                <a:latin typeface="Times New Roman"/>
                <a:cs typeface="Times New Roman"/>
              </a:rPr>
              <a:t>column directly into a character column. The  column value needed to be bound to a </a:t>
            </a:r>
            <a:r>
              <a:rPr dirty="0" sz="1300">
                <a:latin typeface="Courier New"/>
                <a:cs typeface="Courier New"/>
              </a:rPr>
              <a:t>LOB </a:t>
            </a:r>
            <a:r>
              <a:rPr dirty="0" sz="1300">
                <a:latin typeface="Times New Roman"/>
                <a:cs typeface="Times New Roman"/>
              </a:rPr>
              <a:t>locator, which is accessed by the </a:t>
            </a:r>
            <a:r>
              <a:rPr dirty="0" sz="1300">
                <a:latin typeface="Courier New"/>
                <a:cs typeface="Courier New"/>
              </a:rPr>
              <a:t>DBMS_LOB  </a:t>
            </a:r>
            <a:r>
              <a:rPr dirty="0" sz="1300">
                <a:latin typeface="Times New Roman"/>
                <a:cs typeface="Times New Roman"/>
              </a:rPr>
              <a:t>package. An example later in this lesson shows that you can directly fetch a </a:t>
            </a:r>
            <a:r>
              <a:rPr dirty="0" sz="1300" spc="5">
                <a:latin typeface="Courier New"/>
                <a:cs typeface="Courier New"/>
              </a:rPr>
              <a:t>CLOB</a:t>
            </a:r>
            <a:r>
              <a:rPr dirty="0" sz="1300" spc="-325">
                <a:latin typeface="Courier New"/>
                <a:cs typeface="Courier New"/>
              </a:rPr>
              <a:t> </a:t>
            </a:r>
            <a:r>
              <a:rPr dirty="0" sz="1300">
                <a:latin typeface="Times New Roman"/>
                <a:cs typeface="Times New Roman"/>
              </a:rPr>
              <a:t>column  by binding it to a character</a:t>
            </a:r>
            <a:r>
              <a:rPr dirty="0" sz="1300" spc="20">
                <a:latin typeface="Times New Roman"/>
                <a:cs typeface="Times New Roman"/>
              </a:rPr>
              <a:t> </a:t>
            </a:r>
            <a:r>
              <a:rPr dirty="0" sz="1300">
                <a:latin typeface="Times New Roman"/>
                <a:cs typeface="Times New Roman"/>
              </a:rPr>
              <a:t>variable.</a:t>
            </a:r>
            <a:endParaRPr sz="1300">
              <a:latin typeface="Times New Roman"/>
              <a:cs typeface="Times New Roman"/>
            </a:endParaRPr>
          </a:p>
          <a:p>
            <a:pPr algn="just" marL="136525" marR="106680">
              <a:lnSpc>
                <a:spcPct val="102899"/>
              </a:lnSpc>
              <a:spcBef>
                <a:spcPts val="275"/>
              </a:spcBef>
            </a:pPr>
            <a:r>
              <a:rPr dirty="0" sz="1300" spc="-5" b="1">
                <a:latin typeface="Times New Roman"/>
                <a:cs typeface="Times New Roman"/>
              </a:rPr>
              <a:t>Note:</a:t>
            </a:r>
            <a:r>
              <a:rPr dirty="0" sz="1300" spc="10" b="1">
                <a:latin typeface="Times New Roman"/>
                <a:cs typeface="Times New Roman"/>
              </a:rPr>
              <a:t> </a:t>
            </a:r>
            <a:r>
              <a:rPr dirty="0" sz="1300" spc="-5">
                <a:latin typeface="Times New Roman"/>
                <a:cs typeface="Times New Roman"/>
              </a:rPr>
              <a:t>Versions</a:t>
            </a:r>
            <a:r>
              <a:rPr dirty="0" sz="1300" spc="10">
                <a:latin typeface="Times New Roman"/>
                <a:cs typeface="Times New Roman"/>
              </a:rPr>
              <a:t> </a:t>
            </a:r>
            <a:r>
              <a:rPr dirty="0" sz="1300">
                <a:latin typeface="Times New Roman"/>
                <a:cs typeface="Times New Roman"/>
              </a:rPr>
              <a:t>prior</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Oracle9</a:t>
            </a:r>
            <a:r>
              <a:rPr dirty="0" sz="1300" i="1">
                <a:latin typeface="Times New Roman"/>
                <a:cs typeface="Times New Roman"/>
              </a:rPr>
              <a:t>i</a:t>
            </a:r>
            <a:r>
              <a:rPr dirty="0" sz="1300" spc="10" i="1">
                <a:latin typeface="Times New Roman"/>
                <a:cs typeface="Times New Roman"/>
              </a:rPr>
              <a:t> </a:t>
            </a:r>
            <a:r>
              <a:rPr dirty="0" sz="1300">
                <a:latin typeface="Times New Roman"/>
                <a:cs typeface="Times New Roman"/>
              </a:rPr>
              <a:t>did</a:t>
            </a:r>
            <a:r>
              <a:rPr dirty="0" sz="1300" spc="15">
                <a:latin typeface="Times New Roman"/>
                <a:cs typeface="Times New Roman"/>
              </a:rPr>
              <a:t> </a:t>
            </a:r>
            <a:r>
              <a:rPr dirty="0" sz="1300">
                <a:latin typeface="Times New Roman"/>
                <a:cs typeface="Times New Roman"/>
              </a:rPr>
              <a:t>not</a:t>
            </a:r>
            <a:r>
              <a:rPr dirty="0" sz="1300" spc="15">
                <a:latin typeface="Times New Roman"/>
                <a:cs typeface="Times New Roman"/>
              </a:rPr>
              <a:t> </a:t>
            </a:r>
            <a:r>
              <a:rPr dirty="0" sz="1300">
                <a:latin typeface="Times New Roman"/>
                <a:cs typeface="Times New Roman"/>
              </a:rPr>
              <a:t>allow</a:t>
            </a:r>
            <a:r>
              <a:rPr dirty="0" sz="1300" spc="15">
                <a:latin typeface="Times New Roman"/>
                <a:cs typeface="Times New Roman"/>
              </a:rPr>
              <a:t> </a:t>
            </a:r>
            <a:r>
              <a:rPr dirty="0" sz="1300">
                <a:latin typeface="Courier New"/>
                <a:cs typeface="Courier New"/>
              </a:rPr>
              <a:t>LOB</a:t>
            </a:r>
            <a:r>
              <a:rPr dirty="0" sz="1300">
                <a:latin typeface="Times New Roman"/>
                <a:cs typeface="Times New Roman"/>
              </a:rPr>
              <a:t>s</a:t>
            </a:r>
            <a:r>
              <a:rPr dirty="0" sz="1300" spc="10">
                <a:latin typeface="Times New Roman"/>
                <a:cs typeface="Times New Roman"/>
              </a:rPr>
              <a:t> </a:t>
            </a:r>
            <a:r>
              <a:rPr dirty="0" sz="1300">
                <a:latin typeface="Times New Roman"/>
                <a:cs typeface="Times New Roman"/>
              </a:rPr>
              <a:t>in the</a:t>
            </a:r>
            <a:r>
              <a:rPr dirty="0" sz="1300" spc="15">
                <a:latin typeface="Times New Roman"/>
                <a:cs typeface="Times New Roman"/>
              </a:rPr>
              <a:t> </a:t>
            </a:r>
            <a:r>
              <a:rPr dirty="0" sz="1300">
                <a:latin typeface="Courier New"/>
                <a:cs typeface="Courier New"/>
              </a:rPr>
              <a:t>WHERE</a:t>
            </a:r>
            <a:r>
              <a:rPr dirty="0" sz="1300" spc="-434">
                <a:latin typeface="Courier New"/>
                <a:cs typeface="Courier New"/>
              </a:rPr>
              <a:t> </a:t>
            </a:r>
            <a:r>
              <a:rPr dirty="0" sz="1300">
                <a:latin typeface="Times New Roman"/>
                <a:cs typeface="Times New Roman"/>
              </a:rPr>
              <a:t>clause</a:t>
            </a:r>
            <a:r>
              <a:rPr dirty="0" sz="1300" spc="1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Courier New"/>
                <a:cs typeface="Courier New"/>
              </a:rPr>
              <a:t>UPDATE</a:t>
            </a:r>
            <a:r>
              <a:rPr dirty="0" sz="1300" spc="-440">
                <a:latin typeface="Courier New"/>
                <a:cs typeface="Courier New"/>
              </a:rPr>
              <a:t> </a:t>
            </a:r>
            <a:r>
              <a:rPr dirty="0" sz="1300">
                <a:latin typeface="Times New Roman"/>
                <a:cs typeface="Times New Roman"/>
              </a:rPr>
              <a:t>and  </a:t>
            </a:r>
            <a:r>
              <a:rPr dirty="0" sz="1300">
                <a:latin typeface="Courier New"/>
                <a:cs typeface="Courier New"/>
              </a:rPr>
              <a:t>SELECT</a:t>
            </a:r>
            <a:r>
              <a:rPr dirty="0" sz="1300" spc="-300">
                <a:latin typeface="Courier New"/>
                <a:cs typeface="Courier New"/>
              </a:rPr>
              <a:t> </a:t>
            </a:r>
            <a:r>
              <a:rPr dirty="0" sz="1300">
                <a:latin typeface="Times New Roman"/>
                <a:cs typeface="Times New Roman"/>
              </a:rPr>
              <a:t>statements. </a:t>
            </a:r>
            <a:r>
              <a:rPr dirty="0" sz="1300" spc="5">
                <a:latin typeface="Times New Roman"/>
                <a:cs typeface="Times New Roman"/>
              </a:rPr>
              <a:t>Now </a:t>
            </a:r>
            <a:r>
              <a:rPr dirty="0" sz="1300">
                <a:latin typeface="Times New Roman"/>
                <a:cs typeface="Times New Roman"/>
              </a:rPr>
              <a:t>SQL functions of </a:t>
            </a:r>
            <a:r>
              <a:rPr dirty="0" sz="1300">
                <a:latin typeface="Courier New"/>
                <a:cs typeface="Courier New"/>
              </a:rPr>
              <a:t>LOB</a:t>
            </a:r>
            <a:r>
              <a:rPr dirty="0" sz="1300">
                <a:latin typeface="Times New Roman"/>
                <a:cs typeface="Times New Roman"/>
              </a:rPr>
              <a:t>s are allowed in predicates of </a:t>
            </a:r>
            <a:r>
              <a:rPr dirty="0" sz="1300">
                <a:latin typeface="Courier New"/>
                <a:cs typeface="Courier New"/>
              </a:rPr>
              <a:t>WHERE</a:t>
            </a:r>
            <a:r>
              <a:rPr dirty="0" sz="1300">
                <a:latin typeface="Times New Roman"/>
                <a:cs typeface="Times New Roman"/>
              </a:rPr>
              <a:t>. </a:t>
            </a:r>
            <a:r>
              <a:rPr dirty="0" sz="1300" spc="-5">
                <a:latin typeface="Times New Roman"/>
                <a:cs typeface="Times New Roman"/>
              </a:rPr>
              <a:t>An  </a:t>
            </a:r>
            <a:r>
              <a:rPr dirty="0" sz="1300">
                <a:latin typeface="Times New Roman"/>
                <a:cs typeface="Times New Roman"/>
              </a:rPr>
              <a:t>example is shown later in this</a:t>
            </a:r>
            <a:r>
              <a:rPr dirty="0" sz="1300" spc="5">
                <a:latin typeface="Times New Roman"/>
                <a:cs typeface="Times New Roman"/>
              </a:rPr>
              <a:t> </a:t>
            </a:r>
            <a:r>
              <a:rPr dirty="0" sz="1300">
                <a:latin typeface="Times New Roman"/>
                <a:cs typeface="Times New Roman"/>
              </a:rPr>
              <a:t>lesson.</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6</a:t>
            </a:r>
            <a:endParaRPr baseline="-20833"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7305">
              <a:lnSpc>
                <a:spcPct val="100000"/>
              </a:lnSpc>
              <a:spcBef>
                <a:spcPts val="5"/>
              </a:spcBef>
            </a:pPr>
            <a:r>
              <a:rPr dirty="0" sz="2000" b="1">
                <a:latin typeface="Arial"/>
                <a:cs typeface="Arial"/>
              </a:rPr>
              <a:t>Selecting </a:t>
            </a:r>
            <a:r>
              <a:rPr dirty="0" sz="2000" spc="-5" b="1">
                <a:latin typeface="Courier New"/>
                <a:cs typeface="Courier New"/>
              </a:rPr>
              <a:t>CLOB</a:t>
            </a:r>
            <a:r>
              <a:rPr dirty="0" sz="2000" spc="-665" b="1">
                <a:latin typeface="Courier New"/>
                <a:cs typeface="Courier New"/>
              </a:rPr>
              <a:t> </a:t>
            </a:r>
            <a:r>
              <a:rPr dirty="0" sz="2000" spc="-5" b="1">
                <a:latin typeface="Arial"/>
                <a:cs typeface="Arial"/>
              </a:rPr>
              <a:t>Values </a:t>
            </a:r>
            <a:r>
              <a:rPr dirty="0" sz="2000" b="1">
                <a:latin typeface="Arial"/>
                <a:cs typeface="Arial"/>
              </a:rPr>
              <a:t>by </a:t>
            </a:r>
            <a:r>
              <a:rPr dirty="0" sz="2000" spc="-5" b="1">
                <a:latin typeface="Arial"/>
                <a:cs typeface="Arial"/>
              </a:rPr>
              <a:t>Using SQL</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10"/>
              </a:spcBef>
            </a:pPr>
            <a:endParaRPr sz="27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1333500" y="1866138"/>
            <a:ext cx="5105400" cy="645160"/>
          </a:xfrm>
          <a:prstGeom prst="rect">
            <a:avLst/>
          </a:prstGeom>
          <a:solidFill>
            <a:srgbClr val="CCCCCC"/>
          </a:solidFill>
          <a:ln w="20574">
            <a:solidFill>
              <a:srgbClr val="000000"/>
            </a:solidFill>
          </a:ln>
        </p:spPr>
        <p:txBody>
          <a:bodyPr wrap="square" lIns="0" tIns="31750" rIns="0" bIns="0" rtlCol="0" vert="horz">
            <a:spAutoFit/>
          </a:bodyPr>
          <a:lstStyle/>
          <a:p>
            <a:pPr marL="76200" marR="530225">
              <a:lnSpc>
                <a:spcPts val="1460"/>
              </a:lnSpc>
              <a:spcBef>
                <a:spcPts val="250"/>
              </a:spcBef>
            </a:pPr>
            <a:r>
              <a:rPr dirty="0" sz="1300" spc="-15" b="1">
                <a:latin typeface="Courier New"/>
                <a:cs typeface="Courier New"/>
              </a:rPr>
              <a:t>SELECT </a:t>
            </a:r>
            <a:r>
              <a:rPr dirty="0" sz="1300" spc="-20" b="1">
                <a:latin typeface="Courier New"/>
                <a:cs typeface="Courier New"/>
              </a:rPr>
              <a:t>employee_id, </a:t>
            </a:r>
            <a:r>
              <a:rPr dirty="0" sz="1300" spc="-15" b="1">
                <a:latin typeface="Courier New"/>
                <a:cs typeface="Courier New"/>
              </a:rPr>
              <a:t>full_name </a:t>
            </a:r>
            <a:r>
              <a:rPr dirty="0" sz="1300" spc="-10" b="1">
                <a:latin typeface="Courier New"/>
                <a:cs typeface="Courier New"/>
              </a:rPr>
              <a:t>, </a:t>
            </a:r>
            <a:r>
              <a:rPr dirty="0" sz="1300" spc="-15" b="1">
                <a:latin typeface="Courier New"/>
                <a:cs typeface="Courier New"/>
              </a:rPr>
              <a:t>resume -- </a:t>
            </a:r>
            <a:r>
              <a:rPr dirty="0" sz="1300" spc="-20" b="1">
                <a:latin typeface="Courier New"/>
                <a:cs typeface="Courier New"/>
              </a:rPr>
              <a:t>CLOB  </a:t>
            </a: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emp_hiredata</a:t>
            </a:r>
            <a:endParaRPr sz="1300">
              <a:latin typeface="Courier New"/>
              <a:cs typeface="Courier New"/>
            </a:endParaRPr>
          </a:p>
          <a:p>
            <a:pPr marL="76200">
              <a:lnSpc>
                <a:spcPts val="1440"/>
              </a:lnSpc>
            </a:pPr>
            <a:r>
              <a:rPr dirty="0" sz="1300" spc="-15" b="1">
                <a:latin typeface="Courier New"/>
                <a:cs typeface="Courier New"/>
              </a:rPr>
              <a:t>WHERE </a:t>
            </a:r>
            <a:r>
              <a:rPr dirty="0" sz="1300" spc="-20" b="1">
                <a:latin typeface="Courier New"/>
                <a:cs typeface="Courier New"/>
              </a:rPr>
              <a:t>employee_id </a:t>
            </a:r>
            <a:r>
              <a:rPr dirty="0" sz="1300" spc="-15" b="1">
                <a:latin typeface="Courier New"/>
                <a:cs typeface="Courier New"/>
              </a:rPr>
              <a:t>IN (405,</a:t>
            </a:r>
            <a:r>
              <a:rPr dirty="0" sz="1300" spc="-35" b="1">
                <a:latin typeface="Courier New"/>
                <a:cs typeface="Courier New"/>
              </a:rPr>
              <a:t> </a:t>
            </a:r>
            <a:r>
              <a:rPr dirty="0" sz="1300" spc="-20" b="1">
                <a:latin typeface="Courier New"/>
                <a:cs typeface="Courier New"/>
              </a:rPr>
              <a:t>170);</a:t>
            </a:r>
            <a:endParaRPr sz="1300">
              <a:latin typeface="Courier New"/>
              <a:cs typeface="Courier New"/>
            </a:endParaRPr>
          </a:p>
        </p:txBody>
      </p:sp>
      <p:sp>
        <p:nvSpPr>
          <p:cNvPr id="5" name="object 5"/>
          <p:cNvSpPr/>
          <p:nvPr/>
        </p:nvSpPr>
        <p:spPr>
          <a:xfrm>
            <a:off x="1450656" y="2786454"/>
            <a:ext cx="4868038" cy="579478"/>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07390" y="5593029"/>
            <a:ext cx="6354445" cy="1120140"/>
          </a:xfrm>
          <a:prstGeom prst="rect">
            <a:avLst/>
          </a:prstGeom>
        </p:spPr>
        <p:txBody>
          <a:bodyPr wrap="square" lIns="0" tIns="63500" rIns="0" bIns="0" rtlCol="0" vert="horz">
            <a:spAutoFit/>
          </a:bodyPr>
          <a:lstStyle/>
          <a:p>
            <a:pPr marL="12700">
              <a:lnSpc>
                <a:spcPct val="100000"/>
              </a:lnSpc>
              <a:spcBef>
                <a:spcPts val="500"/>
              </a:spcBef>
            </a:pPr>
            <a:r>
              <a:rPr dirty="0" sz="1300" spc="-5" b="1">
                <a:latin typeface="Arial"/>
                <a:cs typeface="Arial"/>
              </a:rPr>
              <a:t>Selecting </a:t>
            </a:r>
            <a:r>
              <a:rPr dirty="0" sz="1300" b="1">
                <a:latin typeface="Courier New"/>
                <a:cs typeface="Courier New"/>
              </a:rPr>
              <a:t>CLOB</a:t>
            </a:r>
            <a:r>
              <a:rPr dirty="0" sz="1300" spc="-409" b="1">
                <a:latin typeface="Courier New"/>
                <a:cs typeface="Courier New"/>
              </a:rPr>
              <a:t> </a:t>
            </a:r>
            <a:r>
              <a:rPr dirty="0" sz="1300" b="1">
                <a:latin typeface="Arial"/>
                <a:cs typeface="Arial"/>
              </a:rPr>
              <a:t>Values by Using </a:t>
            </a:r>
            <a:r>
              <a:rPr dirty="0" sz="1300" spc="5" b="1">
                <a:latin typeface="Arial"/>
                <a:cs typeface="Arial"/>
              </a:rPr>
              <a:t>SQL</a:t>
            </a:r>
            <a:endParaRPr sz="1300">
              <a:latin typeface="Arial"/>
              <a:cs typeface="Arial"/>
            </a:endParaRPr>
          </a:p>
          <a:p>
            <a:pPr marL="136525" marR="5080" indent="-635">
              <a:lnSpc>
                <a:spcPct val="100000"/>
              </a:lnSpc>
              <a:spcBef>
                <a:spcPts val="400"/>
              </a:spcBef>
            </a:pPr>
            <a:r>
              <a:rPr dirty="0" sz="1300">
                <a:latin typeface="Times New Roman"/>
                <a:cs typeface="Times New Roman"/>
              </a:rPr>
              <a:t>It is </a:t>
            </a:r>
            <a:r>
              <a:rPr dirty="0" sz="1300" spc="-5">
                <a:latin typeface="Times New Roman"/>
                <a:cs typeface="Times New Roman"/>
              </a:rPr>
              <a:t>possible </a:t>
            </a:r>
            <a:r>
              <a:rPr dirty="0" sz="1300">
                <a:latin typeface="Times New Roman"/>
                <a:cs typeface="Times New Roman"/>
              </a:rPr>
              <a:t>to see the data in a </a:t>
            </a:r>
            <a:r>
              <a:rPr dirty="0" sz="1300">
                <a:latin typeface="Courier New"/>
                <a:cs typeface="Courier New"/>
              </a:rPr>
              <a:t>CLOB </a:t>
            </a:r>
            <a:r>
              <a:rPr dirty="0" sz="1300">
                <a:latin typeface="Times New Roman"/>
                <a:cs typeface="Times New Roman"/>
              </a:rPr>
              <a:t>column by using a </a:t>
            </a:r>
            <a:r>
              <a:rPr dirty="0" sz="1300">
                <a:latin typeface="Courier New"/>
                <a:cs typeface="Courier New"/>
              </a:rPr>
              <a:t>SELECT </a:t>
            </a:r>
            <a:r>
              <a:rPr dirty="0" sz="1300">
                <a:latin typeface="Times New Roman"/>
                <a:cs typeface="Times New Roman"/>
              </a:rPr>
              <a:t>statement. It is not  possible to see the data in a </a:t>
            </a:r>
            <a:r>
              <a:rPr dirty="0" sz="1300">
                <a:latin typeface="Courier New"/>
                <a:cs typeface="Courier New"/>
              </a:rPr>
              <a:t>BLOB </a:t>
            </a:r>
            <a:r>
              <a:rPr dirty="0" sz="1300">
                <a:latin typeface="Times New Roman"/>
                <a:cs typeface="Times New Roman"/>
              </a:rPr>
              <a:t>or </a:t>
            </a:r>
            <a:r>
              <a:rPr dirty="0" sz="1300">
                <a:latin typeface="Courier New"/>
                <a:cs typeface="Courier New"/>
              </a:rPr>
              <a:t>BFILE </a:t>
            </a:r>
            <a:r>
              <a:rPr dirty="0" sz="1300">
                <a:latin typeface="Times New Roman"/>
                <a:cs typeface="Times New Roman"/>
              </a:rPr>
              <a:t>column by using a </a:t>
            </a:r>
            <a:r>
              <a:rPr dirty="0" sz="1300">
                <a:latin typeface="Courier New"/>
                <a:cs typeface="Courier New"/>
              </a:rPr>
              <a:t>SELECT </a:t>
            </a:r>
            <a:r>
              <a:rPr dirty="0" sz="1300">
                <a:latin typeface="Times New Roman"/>
                <a:cs typeface="Times New Roman"/>
              </a:rPr>
              <a:t>statement in  </a:t>
            </a:r>
            <a:r>
              <a:rPr dirty="0" sz="1300" spc="-5" i="1">
                <a:latin typeface="Times New Roman"/>
                <a:cs typeface="Times New Roman"/>
              </a:rPr>
              <a:t>i</a:t>
            </a:r>
            <a:r>
              <a:rPr dirty="0" sz="1300" spc="-5">
                <a:latin typeface="Times New Roman"/>
                <a:cs typeface="Times New Roman"/>
              </a:rPr>
              <a:t>SQL*Plus. </a:t>
            </a:r>
            <a:r>
              <a:rPr dirty="0" sz="1300">
                <a:latin typeface="Times New Roman"/>
                <a:cs typeface="Times New Roman"/>
              </a:rPr>
              <a:t>You have to use a tool that can </a:t>
            </a:r>
            <a:r>
              <a:rPr dirty="0" sz="1300" spc="-5">
                <a:latin typeface="Times New Roman"/>
                <a:cs typeface="Times New Roman"/>
              </a:rPr>
              <a:t>display binary </a:t>
            </a:r>
            <a:r>
              <a:rPr dirty="0" sz="1300">
                <a:latin typeface="Times New Roman"/>
                <a:cs typeface="Times New Roman"/>
              </a:rPr>
              <a:t>information </a:t>
            </a:r>
            <a:r>
              <a:rPr dirty="0" sz="1300" spc="-5">
                <a:latin typeface="Times New Roman"/>
                <a:cs typeface="Times New Roman"/>
              </a:rPr>
              <a:t>for </a:t>
            </a:r>
            <a:r>
              <a:rPr dirty="0" sz="1300">
                <a:latin typeface="Times New Roman"/>
                <a:cs typeface="Times New Roman"/>
              </a:rPr>
              <a:t>a </a:t>
            </a:r>
            <a:r>
              <a:rPr dirty="0" sz="1300">
                <a:latin typeface="Courier New"/>
                <a:cs typeface="Courier New"/>
              </a:rPr>
              <a:t>BLOB</a:t>
            </a:r>
            <a:r>
              <a:rPr dirty="0" sz="1300">
                <a:latin typeface="Times New Roman"/>
                <a:cs typeface="Times New Roman"/>
              </a:rPr>
              <a:t>, as well as  the relevant software for a </a:t>
            </a:r>
            <a:r>
              <a:rPr dirty="0" sz="1300">
                <a:latin typeface="Courier New"/>
                <a:cs typeface="Courier New"/>
              </a:rPr>
              <a:t>BFILE</a:t>
            </a:r>
            <a:r>
              <a:rPr dirty="0" sz="1300">
                <a:latin typeface="Times New Roman"/>
                <a:cs typeface="Times New Roman"/>
              </a:rPr>
              <a:t>—for example, you can use Oracle</a:t>
            </a:r>
            <a:r>
              <a:rPr dirty="0" sz="1300" spc="40">
                <a:latin typeface="Times New Roman"/>
                <a:cs typeface="Times New Roman"/>
              </a:rPr>
              <a:t> </a:t>
            </a:r>
            <a:r>
              <a:rPr dirty="0" sz="1300">
                <a:latin typeface="Times New Roman"/>
                <a:cs typeface="Times New Roman"/>
              </a:rPr>
              <a:t>Forms.</a:t>
            </a:r>
            <a:endParaRPr sz="1300">
              <a:latin typeface="Times New Roman"/>
              <a:cs typeface="Times New Roman"/>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7</a:t>
            </a:r>
            <a:endParaRPr baseline="-20833"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774" y="497522"/>
            <a:ext cx="6550659" cy="4915535"/>
            <a:chOff x="608774" y="497522"/>
            <a:chExt cx="6550659" cy="4915535"/>
          </a:xfrm>
        </p:grpSpPr>
        <p:sp>
          <p:nvSpPr>
            <p:cNvPr id="3" name="object 3"/>
            <p:cNvSpPr/>
            <p:nvPr/>
          </p:nvSpPr>
          <p:spPr>
            <a:xfrm>
              <a:off x="614172" y="502919"/>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4"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298447" y="855980"/>
            <a:ext cx="5147310" cy="147510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Selecting </a:t>
            </a:r>
            <a:r>
              <a:rPr dirty="0" sz="2000" spc="-5" b="1">
                <a:latin typeface="Courier New"/>
                <a:cs typeface="Courier New"/>
              </a:rPr>
              <a:t>CLOB</a:t>
            </a:r>
            <a:r>
              <a:rPr dirty="0" sz="2000" spc="-670" b="1">
                <a:latin typeface="Courier New"/>
                <a:cs typeface="Courier New"/>
              </a:rPr>
              <a:t> </a:t>
            </a:r>
            <a:r>
              <a:rPr dirty="0" sz="2000" spc="-5" b="1">
                <a:latin typeface="Arial"/>
                <a:cs typeface="Arial"/>
              </a:rPr>
              <a:t>Values </a:t>
            </a:r>
            <a:r>
              <a:rPr dirty="0" sz="2000" b="1">
                <a:latin typeface="Arial"/>
                <a:cs typeface="Arial"/>
              </a:rPr>
              <a:t>by </a:t>
            </a:r>
            <a:r>
              <a:rPr dirty="0" sz="2000" spc="-5" b="1">
                <a:latin typeface="Arial"/>
                <a:cs typeface="Arial"/>
              </a:rPr>
              <a:t>Using </a:t>
            </a:r>
            <a:r>
              <a:rPr dirty="0" sz="2000" spc="-5" b="1">
                <a:latin typeface="Courier New"/>
                <a:cs typeface="Courier New"/>
              </a:rPr>
              <a:t>DBMS_LOB</a:t>
            </a:r>
            <a:endParaRPr sz="2000">
              <a:latin typeface="Courier New"/>
              <a:cs typeface="Courier New"/>
            </a:endParaRPr>
          </a:p>
          <a:p>
            <a:pPr>
              <a:lnSpc>
                <a:spcPct val="100000"/>
              </a:lnSpc>
            </a:pPr>
            <a:endParaRPr sz="2300">
              <a:latin typeface="Courier New"/>
              <a:cs typeface="Courier New"/>
            </a:endParaRPr>
          </a:p>
          <a:p>
            <a:pPr>
              <a:lnSpc>
                <a:spcPct val="100000"/>
              </a:lnSpc>
              <a:spcBef>
                <a:spcPts val="15"/>
              </a:spcBef>
            </a:pPr>
            <a:endParaRPr sz="2000">
              <a:latin typeface="Courier New"/>
              <a:cs typeface="Courier New"/>
            </a:endParaRPr>
          </a:p>
          <a:p>
            <a:pPr marL="351155" indent="-327660">
              <a:lnSpc>
                <a:spcPct val="100000"/>
              </a:lnSpc>
              <a:buClr>
                <a:srgbClr val="FF0000"/>
              </a:buClr>
              <a:buFont typeface="Arial"/>
              <a:buChar char="•"/>
              <a:tabLst>
                <a:tab pos="350520" algn="l"/>
                <a:tab pos="351790" algn="l"/>
              </a:tabLst>
            </a:pPr>
            <a:r>
              <a:rPr dirty="0" sz="1550" spc="10" b="1">
                <a:latin typeface="Courier New"/>
                <a:cs typeface="Courier New"/>
              </a:rPr>
              <a:t>DBMS_LOB.SUBSTR</a:t>
            </a:r>
            <a:r>
              <a:rPr dirty="0" sz="1550" spc="-540" b="1">
                <a:latin typeface="Courier New"/>
                <a:cs typeface="Courier New"/>
              </a:rPr>
              <a:t> </a:t>
            </a:r>
            <a:r>
              <a:rPr dirty="0" sz="1550" spc="5" b="1">
                <a:latin typeface="Arial"/>
                <a:cs typeface="Arial"/>
              </a:rPr>
              <a:t>(lob, </a:t>
            </a:r>
            <a:r>
              <a:rPr dirty="0" sz="1550" spc="10" b="1">
                <a:latin typeface="Arial"/>
                <a:cs typeface="Arial"/>
              </a:rPr>
              <a:t>amount, start_pos)</a:t>
            </a:r>
            <a:endParaRPr sz="1550">
              <a:latin typeface="Arial"/>
              <a:cs typeface="Arial"/>
            </a:endParaRPr>
          </a:p>
          <a:p>
            <a:pPr marL="350520" indent="-327025">
              <a:lnSpc>
                <a:spcPct val="100000"/>
              </a:lnSpc>
              <a:spcBef>
                <a:spcPts val="405"/>
              </a:spcBef>
              <a:buClr>
                <a:srgbClr val="FF0000"/>
              </a:buClr>
              <a:buFont typeface="Arial"/>
              <a:buChar char="•"/>
              <a:tabLst>
                <a:tab pos="350520" algn="l"/>
                <a:tab pos="351155" algn="l"/>
              </a:tabLst>
            </a:pPr>
            <a:r>
              <a:rPr dirty="0" sz="1550" spc="10" b="1">
                <a:latin typeface="Courier New"/>
                <a:cs typeface="Courier New"/>
              </a:rPr>
              <a:t>DBMS_LOB.INSTR</a:t>
            </a:r>
            <a:r>
              <a:rPr dirty="0" sz="1550" spc="-484" b="1">
                <a:latin typeface="Courier New"/>
                <a:cs typeface="Courier New"/>
              </a:rPr>
              <a:t> </a:t>
            </a:r>
            <a:r>
              <a:rPr dirty="0" sz="1550" spc="5" b="1">
                <a:latin typeface="Arial"/>
                <a:cs typeface="Arial"/>
              </a:rPr>
              <a:t>(lob, </a:t>
            </a:r>
            <a:r>
              <a:rPr dirty="0" sz="1550" spc="10" b="1">
                <a:latin typeface="Arial"/>
                <a:cs typeface="Arial"/>
              </a:rPr>
              <a:t>pattern)</a:t>
            </a:r>
            <a:endParaRPr sz="1550">
              <a:latin typeface="Arial"/>
              <a:cs typeface="Arial"/>
            </a:endParaRPr>
          </a:p>
        </p:txBody>
      </p:sp>
      <p:sp>
        <p:nvSpPr>
          <p:cNvPr id="7" name="object 7"/>
          <p:cNvSpPr txBox="1"/>
          <p:nvPr/>
        </p:nvSpPr>
        <p:spPr>
          <a:xfrm>
            <a:off x="1333500" y="2465832"/>
            <a:ext cx="5105400" cy="830580"/>
          </a:xfrm>
          <a:prstGeom prst="rect">
            <a:avLst/>
          </a:prstGeom>
          <a:solidFill>
            <a:srgbClr val="CCCCCC"/>
          </a:solidFill>
          <a:ln w="20574">
            <a:solidFill>
              <a:srgbClr val="000000"/>
            </a:solidFill>
          </a:ln>
        </p:spPr>
        <p:txBody>
          <a:bodyPr wrap="square" lIns="0" tIns="30480" rIns="0" bIns="0" rtlCol="0" vert="horz">
            <a:spAutoFit/>
          </a:bodyPr>
          <a:lstStyle/>
          <a:p>
            <a:pPr marL="759460" marR="1213485" indent="-683895">
              <a:lnSpc>
                <a:spcPts val="1470"/>
              </a:lnSpc>
              <a:spcBef>
                <a:spcPts val="240"/>
              </a:spcBef>
            </a:pPr>
            <a:r>
              <a:rPr dirty="0" sz="1300" spc="-15" b="1">
                <a:latin typeface="Courier New"/>
                <a:cs typeface="Courier New"/>
              </a:rPr>
              <a:t>SELECT </a:t>
            </a:r>
            <a:r>
              <a:rPr dirty="0" sz="1300" spc="-20" b="1">
                <a:latin typeface="Courier New"/>
                <a:cs typeface="Courier New"/>
              </a:rPr>
              <a:t>DBMS_LOB.SUBSTR </a:t>
            </a:r>
            <a:r>
              <a:rPr dirty="0" sz="1300" spc="-15" b="1">
                <a:latin typeface="Courier New"/>
                <a:cs typeface="Courier New"/>
              </a:rPr>
              <a:t>(resume, 5, </a:t>
            </a:r>
            <a:r>
              <a:rPr dirty="0" sz="1300" spc="-20" b="1">
                <a:latin typeface="Courier New"/>
                <a:cs typeface="Courier New"/>
              </a:rPr>
              <a:t>18),  DBMS_LOB.INSTR </a:t>
            </a:r>
            <a:r>
              <a:rPr dirty="0" sz="1300" spc="-15" b="1">
                <a:latin typeface="Courier New"/>
                <a:cs typeface="Courier New"/>
              </a:rPr>
              <a:t>(resume,' </a:t>
            </a:r>
            <a:r>
              <a:rPr dirty="0" sz="1300" spc="-10" b="1">
                <a:latin typeface="Courier New"/>
                <a:cs typeface="Courier New"/>
              </a:rPr>
              <a:t>=</a:t>
            </a:r>
            <a:r>
              <a:rPr dirty="0" sz="1300" spc="-40" b="1">
                <a:latin typeface="Courier New"/>
                <a:cs typeface="Courier New"/>
              </a:rPr>
              <a:t> </a:t>
            </a:r>
            <a:r>
              <a:rPr dirty="0" sz="1300" spc="-20" b="1">
                <a:latin typeface="Courier New"/>
                <a:cs typeface="Courier New"/>
              </a:rPr>
              <a:t>')</a:t>
            </a:r>
            <a:endParaRPr sz="1300">
              <a:latin typeface="Courier New"/>
              <a:cs typeface="Courier New"/>
            </a:endParaRPr>
          </a:p>
          <a:p>
            <a:pPr marL="75565">
              <a:lnSpc>
                <a:spcPts val="1385"/>
              </a:lnSpc>
              <a:tabLst>
                <a:tab pos="758825" algn="l"/>
              </a:tabLst>
            </a:pPr>
            <a:r>
              <a:rPr dirty="0" sz="1300" spc="-10" b="1">
                <a:latin typeface="Courier New"/>
                <a:cs typeface="Courier New"/>
              </a:rPr>
              <a:t>FROM	</a:t>
            </a:r>
            <a:r>
              <a:rPr dirty="0" sz="1300" spc="-15" b="1">
                <a:latin typeface="Courier New"/>
                <a:cs typeface="Courier New"/>
              </a:rPr>
              <a:t>emp_hiredata</a:t>
            </a:r>
            <a:endParaRPr sz="1300">
              <a:latin typeface="Courier New"/>
              <a:cs typeface="Courier New"/>
            </a:endParaRPr>
          </a:p>
          <a:p>
            <a:pPr marL="75565">
              <a:lnSpc>
                <a:spcPts val="1515"/>
              </a:lnSpc>
              <a:tabLst>
                <a:tab pos="758825" algn="l"/>
              </a:tabLst>
            </a:pPr>
            <a:r>
              <a:rPr dirty="0" sz="1300" spc="-15" b="1">
                <a:latin typeface="Courier New"/>
                <a:cs typeface="Courier New"/>
              </a:rPr>
              <a:t>WHERE	</a:t>
            </a:r>
            <a:r>
              <a:rPr dirty="0" sz="1300" spc="-20" b="1">
                <a:latin typeface="Courier New"/>
                <a:cs typeface="Courier New"/>
              </a:rPr>
              <a:t>employee_id </a:t>
            </a:r>
            <a:r>
              <a:rPr dirty="0" sz="1300" spc="-15" b="1">
                <a:latin typeface="Courier New"/>
                <a:cs typeface="Courier New"/>
              </a:rPr>
              <a:t>IN (170,</a:t>
            </a:r>
            <a:r>
              <a:rPr dirty="0" sz="1300" spc="-30" b="1">
                <a:latin typeface="Courier New"/>
                <a:cs typeface="Courier New"/>
              </a:rPr>
              <a:t> </a:t>
            </a:r>
            <a:r>
              <a:rPr dirty="0" sz="1300" spc="-20" b="1">
                <a:latin typeface="Courier New"/>
                <a:cs typeface="Courier New"/>
              </a:rPr>
              <a:t>405);</a:t>
            </a:r>
            <a:endParaRPr sz="1300">
              <a:latin typeface="Courier New"/>
              <a:cs typeface="Courier New"/>
            </a:endParaRPr>
          </a:p>
        </p:txBody>
      </p:sp>
      <p:sp>
        <p:nvSpPr>
          <p:cNvPr id="8" name="object 8"/>
          <p:cNvSpPr/>
          <p:nvPr/>
        </p:nvSpPr>
        <p:spPr>
          <a:xfrm>
            <a:off x="1559110" y="3403921"/>
            <a:ext cx="4651130" cy="562983"/>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707390" y="5596019"/>
            <a:ext cx="6329680" cy="2124075"/>
          </a:xfrm>
          <a:prstGeom prst="rect">
            <a:avLst/>
          </a:prstGeom>
        </p:spPr>
        <p:txBody>
          <a:bodyPr wrap="square" lIns="0" tIns="12065" rIns="0" bIns="0" rtlCol="0" vert="horz">
            <a:spAutoFit/>
          </a:bodyPr>
          <a:lstStyle/>
          <a:p>
            <a:pPr marL="136525" marR="2945765" indent="-124460">
              <a:lnSpc>
                <a:spcPct val="124300"/>
              </a:lnSpc>
              <a:spcBef>
                <a:spcPts val="95"/>
              </a:spcBef>
            </a:pPr>
            <a:r>
              <a:rPr dirty="0" sz="1300" spc="-5" b="1">
                <a:latin typeface="Arial"/>
                <a:cs typeface="Arial"/>
              </a:rPr>
              <a:t>Selecting </a:t>
            </a:r>
            <a:r>
              <a:rPr dirty="0" sz="1300" b="1">
                <a:latin typeface="Courier New"/>
                <a:cs typeface="Courier New"/>
              </a:rPr>
              <a:t>CLOB</a:t>
            </a:r>
            <a:r>
              <a:rPr dirty="0" sz="1300" spc="-400" b="1">
                <a:latin typeface="Courier New"/>
                <a:cs typeface="Courier New"/>
              </a:rPr>
              <a:t> </a:t>
            </a:r>
            <a:r>
              <a:rPr dirty="0" sz="1300" b="1">
                <a:latin typeface="Arial"/>
                <a:cs typeface="Arial"/>
              </a:rPr>
              <a:t>Values by Using </a:t>
            </a:r>
            <a:r>
              <a:rPr dirty="0" sz="1300" spc="5" b="1">
                <a:latin typeface="Courier New"/>
                <a:cs typeface="Courier New"/>
              </a:rPr>
              <a:t>DBMS_LOB  </a:t>
            </a:r>
            <a:r>
              <a:rPr dirty="0" sz="1300" b="1">
                <a:latin typeface="Courier New"/>
                <a:cs typeface="Courier New"/>
              </a:rPr>
              <a:t>DBMS_LOB.SUBSTR</a:t>
            </a:r>
            <a:endParaRPr sz="1300">
              <a:latin typeface="Courier New"/>
              <a:cs typeface="Courier New"/>
            </a:endParaRPr>
          </a:p>
          <a:p>
            <a:pPr marL="136525">
              <a:lnSpc>
                <a:spcPct val="100000"/>
              </a:lnSpc>
              <a:spcBef>
                <a:spcPts val="420"/>
              </a:spcBef>
            </a:pPr>
            <a:r>
              <a:rPr dirty="0" sz="1300">
                <a:latin typeface="Times New Roman"/>
                <a:cs typeface="Times New Roman"/>
              </a:rPr>
              <a:t>Use </a:t>
            </a:r>
            <a:r>
              <a:rPr dirty="0" sz="1300">
                <a:latin typeface="Courier New"/>
                <a:cs typeface="Courier New"/>
              </a:rPr>
              <a:t>DBMS_LOB.SUBSTR</a:t>
            </a:r>
            <a:r>
              <a:rPr dirty="0" sz="1300" spc="-320">
                <a:latin typeface="Courier New"/>
                <a:cs typeface="Courier New"/>
              </a:rPr>
              <a:t> </a:t>
            </a:r>
            <a:r>
              <a:rPr dirty="0" sz="1300">
                <a:latin typeface="Times New Roman"/>
                <a:cs typeface="Times New Roman"/>
              </a:rPr>
              <a:t>to display a part of a </a:t>
            </a:r>
            <a:r>
              <a:rPr dirty="0" sz="1300">
                <a:latin typeface="Courier New"/>
                <a:cs typeface="Courier New"/>
              </a:rPr>
              <a:t>LOB</a:t>
            </a:r>
            <a:r>
              <a:rPr dirty="0" sz="1300">
                <a:latin typeface="Times New Roman"/>
                <a:cs typeface="Times New Roman"/>
              </a:rPr>
              <a:t>. It is similar in functionality to the</a:t>
            </a:r>
            <a:endParaRPr sz="1300">
              <a:latin typeface="Times New Roman"/>
              <a:cs typeface="Times New Roman"/>
            </a:endParaRPr>
          </a:p>
          <a:p>
            <a:pPr marL="136525">
              <a:lnSpc>
                <a:spcPct val="100000"/>
              </a:lnSpc>
              <a:spcBef>
                <a:spcPts val="5"/>
              </a:spcBef>
            </a:pPr>
            <a:r>
              <a:rPr dirty="0" sz="1300">
                <a:latin typeface="Courier New"/>
                <a:cs typeface="Courier New"/>
              </a:rPr>
              <a:t>SUBSTR</a:t>
            </a:r>
            <a:r>
              <a:rPr dirty="0" sz="1300" spc="-455">
                <a:latin typeface="Courier New"/>
                <a:cs typeface="Courier New"/>
              </a:rPr>
              <a:t> </a:t>
            </a:r>
            <a:r>
              <a:rPr dirty="0" sz="1300">
                <a:latin typeface="Times New Roman"/>
                <a:cs typeface="Times New Roman"/>
              </a:rPr>
              <a:t>SQL function.</a:t>
            </a:r>
            <a:endParaRPr sz="1300">
              <a:latin typeface="Times New Roman"/>
              <a:cs typeface="Times New Roman"/>
            </a:endParaRPr>
          </a:p>
          <a:p>
            <a:pPr marL="136525">
              <a:lnSpc>
                <a:spcPct val="100000"/>
              </a:lnSpc>
              <a:spcBef>
                <a:spcPts val="380"/>
              </a:spcBef>
            </a:pPr>
            <a:r>
              <a:rPr dirty="0" sz="1300" b="1">
                <a:latin typeface="Courier New"/>
                <a:cs typeface="Courier New"/>
              </a:rPr>
              <a:t>DBMS_LOB.INSTR</a:t>
            </a:r>
            <a:endParaRPr sz="1300">
              <a:latin typeface="Courier New"/>
              <a:cs typeface="Courier New"/>
            </a:endParaRPr>
          </a:p>
          <a:p>
            <a:pPr marL="136525" marR="5080" indent="-635">
              <a:lnSpc>
                <a:spcPct val="105800"/>
              </a:lnSpc>
              <a:spcBef>
                <a:spcPts val="330"/>
              </a:spcBef>
            </a:pPr>
            <a:r>
              <a:rPr dirty="0" sz="1300">
                <a:latin typeface="Times New Roman"/>
                <a:cs typeface="Times New Roman"/>
              </a:rPr>
              <a:t>Use </a:t>
            </a:r>
            <a:r>
              <a:rPr dirty="0" sz="1300">
                <a:latin typeface="Courier New"/>
                <a:cs typeface="Courier New"/>
              </a:rPr>
              <a:t>DBMS_LOB.INSTR</a:t>
            </a:r>
            <a:r>
              <a:rPr dirty="0" sz="1300" spc="-300">
                <a:latin typeface="Courier New"/>
                <a:cs typeface="Courier New"/>
              </a:rPr>
              <a:t> </a:t>
            </a:r>
            <a:r>
              <a:rPr dirty="0" sz="1300">
                <a:latin typeface="Times New Roman"/>
                <a:cs typeface="Times New Roman"/>
              </a:rPr>
              <a:t>to search for information within the </a:t>
            </a:r>
            <a:r>
              <a:rPr dirty="0" sz="1300">
                <a:latin typeface="Courier New"/>
                <a:cs typeface="Courier New"/>
              </a:rPr>
              <a:t>LOB</a:t>
            </a:r>
            <a:r>
              <a:rPr dirty="0" sz="1300">
                <a:latin typeface="Times New Roman"/>
                <a:cs typeface="Times New Roman"/>
              </a:rPr>
              <a:t>. This function returns the  numerical position of the</a:t>
            </a:r>
            <a:r>
              <a:rPr dirty="0" sz="1300" spc="10">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136525" marR="201930">
              <a:lnSpc>
                <a:spcPct val="105800"/>
              </a:lnSpc>
              <a:spcBef>
                <a:spcPts val="229"/>
              </a:spcBef>
            </a:pPr>
            <a:r>
              <a:rPr dirty="0" sz="1300" spc="-5" b="1">
                <a:latin typeface="Times New Roman"/>
                <a:cs typeface="Times New Roman"/>
              </a:rPr>
              <a:t>Note:</a:t>
            </a:r>
            <a:r>
              <a:rPr dirty="0" sz="1300" b="1">
                <a:latin typeface="Times New Roman"/>
                <a:cs typeface="Times New Roman"/>
              </a:rPr>
              <a:t> </a:t>
            </a:r>
            <a:r>
              <a:rPr dirty="0" sz="1300">
                <a:latin typeface="Times New Roman"/>
                <a:cs typeface="Times New Roman"/>
              </a:rPr>
              <a:t>Starting</a:t>
            </a:r>
            <a:r>
              <a:rPr dirty="0" sz="1300" spc="15">
                <a:latin typeface="Times New Roman"/>
                <a:cs typeface="Times New Roman"/>
              </a:rPr>
              <a:t> </a:t>
            </a:r>
            <a:r>
              <a:rPr dirty="0" sz="1300">
                <a:latin typeface="Times New Roman"/>
                <a:cs typeface="Times New Roman"/>
              </a:rPr>
              <a:t>with</a:t>
            </a:r>
            <a:r>
              <a:rPr dirty="0" sz="1300" spc="5">
                <a:latin typeface="Times New Roman"/>
                <a:cs typeface="Times New Roman"/>
              </a:rPr>
              <a:t> </a:t>
            </a:r>
            <a:r>
              <a:rPr dirty="0" sz="1300">
                <a:latin typeface="Times New Roman"/>
                <a:cs typeface="Times New Roman"/>
              </a:rPr>
              <a:t>Oracle9</a:t>
            </a:r>
            <a:r>
              <a:rPr dirty="0" sz="1300" i="1">
                <a:latin typeface="Times New Roman"/>
                <a:cs typeface="Times New Roman"/>
              </a:rPr>
              <a:t>i</a:t>
            </a:r>
            <a:r>
              <a:rPr dirty="0" sz="1300">
                <a:latin typeface="Times New Roman"/>
                <a:cs typeface="Times New Roman"/>
              </a:rPr>
              <a:t>,</a:t>
            </a:r>
            <a:r>
              <a:rPr dirty="0" sz="1300" spc="10">
                <a:latin typeface="Times New Roman"/>
                <a:cs typeface="Times New Roman"/>
              </a:rPr>
              <a:t> </a:t>
            </a:r>
            <a:r>
              <a:rPr dirty="0" sz="1300">
                <a:latin typeface="Times New Roman"/>
                <a:cs typeface="Times New Roman"/>
              </a:rPr>
              <a:t>you</a:t>
            </a:r>
            <a:r>
              <a:rPr dirty="0" sz="1300" spc="10">
                <a:latin typeface="Times New Roman"/>
                <a:cs typeface="Times New Roman"/>
              </a:rPr>
              <a:t> </a:t>
            </a:r>
            <a:r>
              <a:rPr dirty="0" sz="1300">
                <a:latin typeface="Times New Roman"/>
                <a:cs typeface="Times New Roman"/>
              </a:rPr>
              <a:t>can</a:t>
            </a:r>
            <a:r>
              <a:rPr dirty="0" sz="1300" spc="10">
                <a:latin typeface="Times New Roman"/>
                <a:cs typeface="Times New Roman"/>
              </a:rPr>
              <a:t> </a:t>
            </a:r>
            <a:r>
              <a:rPr dirty="0" sz="1300">
                <a:latin typeface="Times New Roman"/>
                <a:cs typeface="Times New Roman"/>
              </a:rPr>
              <a:t>also</a:t>
            </a:r>
            <a:r>
              <a:rPr dirty="0" sz="1300" spc="10">
                <a:latin typeface="Times New Roman"/>
                <a:cs typeface="Times New Roman"/>
              </a:rPr>
              <a:t> </a:t>
            </a:r>
            <a:r>
              <a:rPr dirty="0" sz="1300">
                <a:latin typeface="Times New Roman"/>
                <a:cs typeface="Times New Roman"/>
              </a:rPr>
              <a:t>use</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SUBSTR</a:t>
            </a:r>
            <a:r>
              <a:rPr dirty="0" sz="1300" spc="-440">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INSTR</a:t>
            </a:r>
            <a:r>
              <a:rPr dirty="0" sz="1300" spc="-440">
                <a:latin typeface="Courier New"/>
                <a:cs typeface="Courier New"/>
              </a:rPr>
              <a:t> </a:t>
            </a:r>
            <a:r>
              <a:rPr dirty="0" sz="1300">
                <a:latin typeface="Times New Roman"/>
                <a:cs typeface="Times New Roman"/>
              </a:rPr>
              <a:t>SQL</a:t>
            </a:r>
            <a:r>
              <a:rPr dirty="0" sz="1300" spc="10">
                <a:latin typeface="Times New Roman"/>
                <a:cs typeface="Times New Roman"/>
              </a:rPr>
              <a:t> </a:t>
            </a:r>
            <a:r>
              <a:rPr dirty="0" sz="1300">
                <a:latin typeface="Times New Roman"/>
                <a:cs typeface="Times New Roman"/>
              </a:rPr>
              <a:t>functions</a:t>
            </a:r>
            <a:r>
              <a:rPr dirty="0" sz="1300" spc="15">
                <a:latin typeface="Times New Roman"/>
                <a:cs typeface="Times New Roman"/>
              </a:rPr>
              <a:t> </a:t>
            </a:r>
            <a:r>
              <a:rPr dirty="0" sz="1300">
                <a:latin typeface="Times New Roman"/>
                <a:cs typeface="Times New Roman"/>
              </a:rPr>
              <a:t>to  perform the operations shown in the</a:t>
            </a:r>
            <a:r>
              <a:rPr dirty="0" sz="1300" spc="-5">
                <a:latin typeface="Times New Roman"/>
                <a:cs typeface="Times New Roman"/>
              </a:rPr>
              <a:t> </a:t>
            </a:r>
            <a:r>
              <a:rPr dirty="0" sz="1300">
                <a:latin typeface="Times New Roman"/>
                <a:cs typeface="Times New Roman"/>
              </a:rPr>
              <a:t>slide.</a:t>
            </a:r>
            <a:endParaRPr sz="1300">
              <a:latin typeface="Times New Roman"/>
              <a:cs typeface="Times New Roman"/>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8</a:t>
            </a:r>
            <a:endParaRPr baseline="-20833"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2155698" y="2633472"/>
            <a:ext cx="1641475" cy="213360"/>
          </a:xfrm>
          <a:prstGeom prst="rect">
            <a:avLst/>
          </a:prstGeom>
          <a:solidFill>
            <a:srgbClr val="CCCCCC"/>
          </a:solidFill>
          <a:ln w="20574">
            <a:solidFill>
              <a:srgbClr val="FF0000"/>
            </a:solidFill>
          </a:ln>
        </p:spPr>
        <p:txBody>
          <a:bodyPr wrap="square" lIns="0" tIns="0" rIns="0" bIns="0" rtlCol="0" vert="horz">
            <a:spAutoFit/>
          </a:bodyPr>
          <a:lstStyle/>
          <a:p>
            <a:pPr marL="34290">
              <a:lnSpc>
                <a:spcPts val="1500"/>
              </a:lnSpc>
            </a:pPr>
            <a:r>
              <a:rPr dirty="0" sz="1300" spc="-15" b="1">
                <a:latin typeface="Courier New"/>
                <a:cs typeface="Courier New"/>
              </a:rPr>
              <a:t>resume INTO</a:t>
            </a:r>
            <a:r>
              <a:rPr dirty="0" sz="1300" spc="-85" b="1">
                <a:latin typeface="Courier New"/>
                <a:cs typeface="Courier New"/>
              </a:rPr>
              <a:t> </a:t>
            </a:r>
            <a:r>
              <a:rPr dirty="0" sz="1300" spc="-20" b="1">
                <a:latin typeface="Courier New"/>
                <a:cs typeface="Courier New"/>
              </a:rPr>
              <a:t>text</a:t>
            </a:r>
            <a:endParaRPr sz="1300">
              <a:latin typeface="Courier New"/>
              <a:cs typeface="Courier New"/>
            </a:endParaRPr>
          </a:p>
        </p:txBody>
      </p:sp>
      <p:sp>
        <p:nvSpPr>
          <p:cNvPr id="4" name="object 4"/>
          <p:cNvSpPr txBox="1"/>
          <p:nvPr/>
        </p:nvSpPr>
        <p:spPr>
          <a:xfrm>
            <a:off x="1333500" y="1866138"/>
            <a:ext cx="5105400" cy="1907539"/>
          </a:xfrm>
          <a:prstGeom prst="rect">
            <a:avLst/>
          </a:prstGeom>
          <a:solidFill>
            <a:srgbClr val="CCCCCC"/>
          </a:solidFill>
          <a:ln w="20574">
            <a:solidFill>
              <a:srgbClr val="000000"/>
            </a:solidFill>
          </a:ln>
        </p:spPr>
        <p:txBody>
          <a:bodyPr wrap="square" lIns="0" tIns="31750" rIns="0" bIns="0" rtlCol="0" vert="horz">
            <a:spAutoFit/>
          </a:bodyPr>
          <a:lstStyle/>
          <a:p>
            <a:pPr marL="76200" marR="334010">
              <a:lnSpc>
                <a:spcPts val="1460"/>
              </a:lnSpc>
              <a:spcBef>
                <a:spcPts val="250"/>
              </a:spcBef>
            </a:pPr>
            <a:r>
              <a:rPr dirty="0" sz="1300" spc="-15" b="1">
                <a:latin typeface="Courier New"/>
                <a:cs typeface="Courier New"/>
              </a:rPr>
              <a:t>SET LINESIZE 50 SERVEROUTPUT ON FORMAT </a:t>
            </a:r>
            <a:r>
              <a:rPr dirty="0" sz="1300" spc="-20" b="1">
                <a:latin typeface="Courier New"/>
                <a:cs typeface="Courier New"/>
              </a:rPr>
              <a:t>WORD_WRAP  DECLARE</a:t>
            </a:r>
            <a:endParaRPr sz="1300">
              <a:latin typeface="Courier New"/>
              <a:cs typeface="Courier New"/>
            </a:endParaRPr>
          </a:p>
          <a:p>
            <a:pPr marL="76200" marR="2873375" indent="194945">
              <a:lnSpc>
                <a:spcPts val="1460"/>
              </a:lnSpc>
              <a:spcBef>
                <a:spcPts val="15"/>
              </a:spcBef>
            </a:pPr>
            <a:r>
              <a:rPr dirty="0" sz="1300" spc="-15" b="1">
                <a:latin typeface="Courier New"/>
                <a:cs typeface="Courier New"/>
              </a:rPr>
              <a:t>text </a:t>
            </a:r>
            <a:r>
              <a:rPr dirty="0" sz="1300" spc="-20" b="1">
                <a:latin typeface="Courier New"/>
                <a:cs typeface="Courier New"/>
              </a:rPr>
              <a:t>VARCHAR2(4001);  </a:t>
            </a:r>
            <a:r>
              <a:rPr dirty="0" sz="1300" spc="-15" b="1">
                <a:latin typeface="Courier New"/>
                <a:cs typeface="Courier New"/>
              </a:rPr>
              <a:t>BEGIN</a:t>
            </a:r>
            <a:endParaRPr sz="1300">
              <a:latin typeface="Courier New"/>
              <a:cs typeface="Courier New"/>
            </a:endParaRPr>
          </a:p>
          <a:p>
            <a:pPr marL="173355">
              <a:lnSpc>
                <a:spcPts val="1390"/>
              </a:lnSpc>
            </a:pPr>
            <a:r>
              <a:rPr dirty="0" sz="1300" spc="-20" b="1">
                <a:latin typeface="Courier New"/>
                <a:cs typeface="Courier New"/>
              </a:rPr>
              <a:t>SELECT</a:t>
            </a:r>
            <a:endParaRPr sz="1300">
              <a:latin typeface="Courier New"/>
              <a:cs typeface="Courier New"/>
            </a:endParaRPr>
          </a:p>
          <a:p>
            <a:pPr marL="173355">
              <a:lnSpc>
                <a:spcPts val="1465"/>
              </a:lnSpc>
            </a:pPr>
            <a:r>
              <a:rPr dirty="0" sz="1300" spc="-15" b="1">
                <a:latin typeface="Courier New"/>
                <a:cs typeface="Courier New"/>
              </a:rPr>
              <a:t>FROM</a:t>
            </a:r>
            <a:r>
              <a:rPr dirty="0" sz="1300" spc="-25" b="1">
                <a:latin typeface="Courier New"/>
                <a:cs typeface="Courier New"/>
              </a:rPr>
              <a:t> </a:t>
            </a:r>
            <a:r>
              <a:rPr dirty="0" sz="1300" spc="-20" b="1">
                <a:latin typeface="Courier New"/>
                <a:cs typeface="Courier New"/>
              </a:rPr>
              <a:t>emp_hiredata</a:t>
            </a:r>
            <a:endParaRPr sz="1300">
              <a:latin typeface="Courier New"/>
              <a:cs typeface="Courier New"/>
            </a:endParaRPr>
          </a:p>
          <a:p>
            <a:pPr marL="76200" marR="920750" indent="97155">
              <a:lnSpc>
                <a:spcPct val="94000"/>
              </a:lnSpc>
              <a:spcBef>
                <a:spcPts val="45"/>
              </a:spcBef>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 </a:t>
            </a:r>
            <a:r>
              <a:rPr dirty="0" sz="1300" spc="-20" b="1">
                <a:latin typeface="Courier New"/>
                <a:cs typeface="Courier New"/>
              </a:rPr>
              <a:t>170;  DBMS_OUTPUT.PUT_LINE('text </a:t>
            </a:r>
            <a:r>
              <a:rPr dirty="0" sz="1300" spc="-15" b="1">
                <a:latin typeface="Courier New"/>
                <a:cs typeface="Courier New"/>
              </a:rPr>
              <a:t>is: '|| </a:t>
            </a:r>
            <a:r>
              <a:rPr dirty="0" sz="1300" spc="-20" b="1">
                <a:latin typeface="Courier New"/>
                <a:cs typeface="Courier New"/>
              </a:rPr>
              <a:t>text);  END;</a:t>
            </a:r>
            <a:endParaRPr sz="1300">
              <a:latin typeface="Courier New"/>
              <a:cs typeface="Courier New"/>
            </a:endParaRPr>
          </a:p>
          <a:p>
            <a:pPr marL="76200">
              <a:lnSpc>
                <a:spcPts val="146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b="1">
                <a:latin typeface="Arial"/>
                <a:cs typeface="Arial"/>
              </a:rPr>
              <a:t>Selecting </a:t>
            </a:r>
            <a:r>
              <a:rPr dirty="0" sz="2000" spc="-5" b="1">
                <a:latin typeface="Courier New"/>
                <a:cs typeface="Courier New"/>
              </a:rPr>
              <a:t>CLOB</a:t>
            </a:r>
            <a:r>
              <a:rPr dirty="0" sz="2000" spc="-665" b="1">
                <a:latin typeface="Courier New"/>
                <a:cs typeface="Courier New"/>
              </a:rPr>
              <a:t> </a:t>
            </a:r>
            <a:r>
              <a:rPr dirty="0" sz="2000" spc="-5" b="1">
                <a:latin typeface="Arial"/>
                <a:cs typeface="Arial"/>
              </a:rPr>
              <a:t>Values in PL/SQL</a:t>
            </a:r>
            <a:endParaRPr sz="20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pPr>
            <a:endParaRPr sz="2300">
              <a:latin typeface="Arial"/>
              <a:cs typeface="Arial"/>
            </a:endParaRPr>
          </a:p>
          <a:p>
            <a:pPr>
              <a:lnSpc>
                <a:spcPct val="100000"/>
              </a:lnSpc>
              <a:spcBef>
                <a:spcPts val="30"/>
              </a:spcBef>
            </a:pPr>
            <a:endParaRPr sz="2100">
              <a:latin typeface="Arial"/>
              <a:cs typeface="Arial"/>
            </a:endParaRPr>
          </a:p>
          <a:p>
            <a:pPr marL="720725" marR="1026794">
              <a:lnSpc>
                <a:spcPts val="1400"/>
              </a:lnSpc>
            </a:pPr>
            <a:r>
              <a:rPr dirty="0" sz="1300" spc="-10" b="1">
                <a:latin typeface="Courier New"/>
                <a:cs typeface="Courier New"/>
              </a:rPr>
              <a:t>text is: Date of </a:t>
            </a:r>
            <a:r>
              <a:rPr dirty="0" sz="1300" spc="-15" b="1">
                <a:latin typeface="Courier New"/>
                <a:cs typeface="Courier New"/>
              </a:rPr>
              <a:t>Birth: </a:t>
            </a:r>
            <a:r>
              <a:rPr dirty="0" sz="1300" spc="-10" b="1">
                <a:latin typeface="Courier New"/>
                <a:cs typeface="Courier New"/>
              </a:rPr>
              <a:t>1 June 1956 </a:t>
            </a:r>
            <a:r>
              <a:rPr dirty="0" sz="1300" spc="-15" b="1">
                <a:latin typeface="Courier New"/>
                <a:cs typeface="Courier New"/>
              </a:rPr>
              <a:t>Resigned </a:t>
            </a:r>
            <a:r>
              <a:rPr dirty="0" sz="1300" spc="-10" b="1">
                <a:latin typeface="Courier New"/>
                <a:cs typeface="Courier New"/>
              </a:rPr>
              <a:t>=</a:t>
            </a:r>
            <a:r>
              <a:rPr dirty="0" sz="1300" spc="-114" b="1">
                <a:latin typeface="Courier New"/>
                <a:cs typeface="Courier New"/>
              </a:rPr>
              <a:t> </a:t>
            </a:r>
            <a:r>
              <a:rPr dirty="0" sz="1300" spc="-15" b="1">
                <a:latin typeface="Courier New"/>
                <a:cs typeface="Courier New"/>
              </a:rPr>
              <a:t>30  September</a:t>
            </a:r>
            <a:r>
              <a:rPr dirty="0" sz="1300" spc="-25" b="1">
                <a:latin typeface="Courier New"/>
                <a:cs typeface="Courier New"/>
              </a:rPr>
              <a:t> </a:t>
            </a:r>
            <a:r>
              <a:rPr dirty="0" sz="1300" spc="-20" b="1">
                <a:latin typeface="Courier New"/>
                <a:cs typeface="Courier New"/>
              </a:rPr>
              <a:t>2000</a:t>
            </a:r>
            <a:endParaRPr sz="1300">
              <a:latin typeface="Courier New"/>
              <a:cs typeface="Courier New"/>
            </a:endParaRPr>
          </a:p>
          <a:p>
            <a:pPr>
              <a:lnSpc>
                <a:spcPct val="100000"/>
              </a:lnSpc>
              <a:spcBef>
                <a:spcPts val="15"/>
              </a:spcBef>
            </a:pPr>
            <a:endParaRPr sz="1050">
              <a:latin typeface="Courier New"/>
              <a:cs typeface="Courier New"/>
            </a:endParaRPr>
          </a:p>
          <a:p>
            <a:pPr marL="720725">
              <a:lnSpc>
                <a:spcPct val="100000"/>
              </a:lnSpc>
            </a:pPr>
            <a:r>
              <a:rPr dirty="0" sz="1300" spc="-15" b="1">
                <a:latin typeface="Courier New"/>
                <a:cs typeface="Courier New"/>
              </a:rPr>
              <a:t>PL/SQL procedure successfully</a:t>
            </a:r>
            <a:r>
              <a:rPr dirty="0" sz="1300" spc="-40" b="1">
                <a:latin typeface="Courier New"/>
                <a:cs typeface="Courier New"/>
              </a:rPr>
              <a:t> </a:t>
            </a:r>
            <a:r>
              <a:rPr dirty="0" sz="1300" spc="-20" b="1">
                <a:latin typeface="Courier New"/>
                <a:cs typeface="Courier New"/>
              </a:rPr>
              <a:t>completed.</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20"/>
              </a:spcBef>
            </a:pPr>
            <a:endParaRPr sz="1100">
              <a:latin typeface="Courier New"/>
              <a:cs typeface="Courier New"/>
            </a:endParaRPr>
          </a:p>
          <a:p>
            <a:pPr algn="ctr" marL="889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07390" y="5593029"/>
            <a:ext cx="6330315" cy="1501140"/>
          </a:xfrm>
          <a:prstGeom prst="rect">
            <a:avLst/>
          </a:prstGeom>
        </p:spPr>
        <p:txBody>
          <a:bodyPr wrap="square" lIns="0" tIns="63500" rIns="0" bIns="0" rtlCol="0" vert="horz">
            <a:spAutoFit/>
          </a:bodyPr>
          <a:lstStyle/>
          <a:p>
            <a:pPr algn="ctr" marR="3688079">
              <a:lnSpc>
                <a:spcPct val="100000"/>
              </a:lnSpc>
              <a:spcBef>
                <a:spcPts val="500"/>
              </a:spcBef>
            </a:pPr>
            <a:r>
              <a:rPr dirty="0" sz="1300" spc="-5" b="1">
                <a:latin typeface="Arial"/>
                <a:cs typeface="Arial"/>
              </a:rPr>
              <a:t>Selecting </a:t>
            </a:r>
            <a:r>
              <a:rPr dirty="0" sz="1300" b="1">
                <a:latin typeface="Courier New"/>
                <a:cs typeface="Courier New"/>
              </a:rPr>
              <a:t>CLOB</a:t>
            </a:r>
            <a:r>
              <a:rPr dirty="0" sz="1300" spc="-375" b="1">
                <a:latin typeface="Courier New"/>
                <a:cs typeface="Courier New"/>
              </a:rPr>
              <a:t> </a:t>
            </a:r>
            <a:r>
              <a:rPr dirty="0" sz="1300" b="1">
                <a:latin typeface="Arial"/>
                <a:cs typeface="Arial"/>
              </a:rPr>
              <a:t>Values in PL/SQL</a:t>
            </a:r>
            <a:endParaRPr sz="1300">
              <a:latin typeface="Arial"/>
              <a:cs typeface="Arial"/>
            </a:endParaRPr>
          </a:p>
          <a:p>
            <a:pPr marL="136525" marR="5080">
              <a:lnSpc>
                <a:spcPct val="100000"/>
              </a:lnSpc>
              <a:spcBef>
                <a:spcPts val="400"/>
              </a:spcBef>
            </a:pPr>
            <a:r>
              <a:rPr dirty="0" sz="1300">
                <a:latin typeface="Times New Roman"/>
                <a:cs typeface="Times New Roman"/>
              </a:rPr>
              <a:t>The slide shows the code for accessing </a:t>
            </a:r>
            <a:r>
              <a:rPr dirty="0" sz="1300">
                <a:latin typeface="Courier New"/>
                <a:cs typeface="Courier New"/>
              </a:rPr>
              <a:t>CLOB </a:t>
            </a:r>
            <a:r>
              <a:rPr dirty="0" sz="1300">
                <a:latin typeface="Times New Roman"/>
                <a:cs typeface="Times New Roman"/>
              </a:rPr>
              <a:t>values that can be implicitly converted to  </a:t>
            </a:r>
            <a:r>
              <a:rPr dirty="0" sz="1300" spc="5">
                <a:latin typeface="Courier New"/>
                <a:cs typeface="Courier New"/>
              </a:rPr>
              <a:t>VARCHAR2</a:t>
            </a:r>
            <a:r>
              <a:rPr dirty="0" sz="1300" spc="-445">
                <a:latin typeface="Courier New"/>
                <a:cs typeface="Courier New"/>
              </a:rPr>
              <a:t> </a:t>
            </a:r>
            <a:r>
              <a:rPr dirty="0" sz="1300">
                <a:latin typeface="Times New Roman"/>
                <a:cs typeface="Times New Roman"/>
              </a:rPr>
              <a:t>in</a:t>
            </a:r>
            <a:r>
              <a:rPr dirty="0" sz="1300" spc="15">
                <a:latin typeface="Times New Roman"/>
                <a:cs typeface="Times New Roman"/>
              </a:rPr>
              <a:t> </a:t>
            </a:r>
            <a:r>
              <a:rPr dirty="0" sz="1300">
                <a:latin typeface="Times New Roman"/>
                <a:cs typeface="Times New Roman"/>
              </a:rPr>
              <a:t>Oracle10</a:t>
            </a:r>
            <a:r>
              <a:rPr dirty="0" sz="1300" i="1">
                <a:latin typeface="Times New Roman"/>
                <a:cs typeface="Times New Roman"/>
              </a:rPr>
              <a:t>g</a:t>
            </a:r>
            <a:r>
              <a:rPr dirty="0" sz="1300">
                <a:latin typeface="Times New Roman"/>
                <a:cs typeface="Times New Roman"/>
              </a:rPr>
              <a:t>.</a:t>
            </a:r>
            <a:r>
              <a:rPr dirty="0" sz="1300" spc="15">
                <a:latin typeface="Times New Roman"/>
                <a:cs typeface="Times New Roman"/>
              </a:rPr>
              <a:t> </a:t>
            </a:r>
            <a:r>
              <a:rPr dirty="0" sz="1300">
                <a:latin typeface="Times New Roman"/>
                <a:cs typeface="Times New Roman"/>
              </a:rPr>
              <a:t>When</a:t>
            </a:r>
            <a:r>
              <a:rPr dirty="0" sz="1300" spc="10">
                <a:latin typeface="Times New Roman"/>
                <a:cs typeface="Times New Roman"/>
              </a:rPr>
              <a:t> </a:t>
            </a:r>
            <a:r>
              <a:rPr dirty="0" sz="1300">
                <a:latin typeface="Times New Roman"/>
                <a:cs typeface="Times New Roman"/>
              </a:rPr>
              <a:t>selected,</a:t>
            </a:r>
            <a:r>
              <a:rPr dirty="0" sz="1300" spc="15">
                <a:latin typeface="Times New Roman"/>
                <a:cs typeface="Times New Roman"/>
              </a:rPr>
              <a:t> </a:t>
            </a:r>
            <a:r>
              <a:rPr dirty="0" sz="1300">
                <a:latin typeface="Times New Roman"/>
                <a:cs typeface="Times New Roman"/>
              </a:rPr>
              <a:t>the</a:t>
            </a:r>
            <a:r>
              <a:rPr dirty="0" sz="1300" spc="20">
                <a:latin typeface="Times New Roman"/>
                <a:cs typeface="Times New Roman"/>
              </a:rPr>
              <a:t> </a:t>
            </a:r>
            <a:r>
              <a:rPr dirty="0" sz="1300">
                <a:latin typeface="Courier New"/>
                <a:cs typeface="Courier New"/>
              </a:rPr>
              <a:t>RESUME</a:t>
            </a:r>
            <a:r>
              <a:rPr dirty="0" sz="1300" spc="-434">
                <a:latin typeface="Courier New"/>
                <a:cs typeface="Courier New"/>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value</a:t>
            </a:r>
            <a:r>
              <a:rPr dirty="0" sz="1300" spc="20">
                <a:latin typeface="Times New Roman"/>
                <a:cs typeface="Times New Roman"/>
              </a:rPr>
              <a:t> </a:t>
            </a:r>
            <a:r>
              <a:rPr dirty="0" sz="1300">
                <a:latin typeface="Times New Roman"/>
                <a:cs typeface="Times New Roman"/>
              </a:rPr>
              <a:t>is</a:t>
            </a:r>
            <a:r>
              <a:rPr dirty="0" sz="1300" spc="15">
                <a:latin typeface="Times New Roman"/>
                <a:cs typeface="Times New Roman"/>
              </a:rPr>
              <a:t> </a:t>
            </a:r>
            <a:r>
              <a:rPr dirty="0" sz="1300">
                <a:latin typeface="Times New Roman"/>
                <a:cs typeface="Times New Roman"/>
              </a:rPr>
              <a:t>implicitly</a:t>
            </a:r>
            <a:r>
              <a:rPr dirty="0" sz="1300" spc="20">
                <a:latin typeface="Times New Roman"/>
                <a:cs typeface="Times New Roman"/>
              </a:rPr>
              <a:t> </a:t>
            </a:r>
            <a:r>
              <a:rPr dirty="0" sz="1300">
                <a:latin typeface="Times New Roman"/>
                <a:cs typeface="Times New Roman"/>
              </a:rPr>
              <a:t>converted  </a:t>
            </a:r>
            <a:r>
              <a:rPr dirty="0" sz="1300" spc="5">
                <a:latin typeface="Times New Roman"/>
                <a:cs typeface="Times New Roman"/>
              </a:rPr>
              <a:t>from </a:t>
            </a:r>
            <a:r>
              <a:rPr dirty="0" sz="1300">
                <a:latin typeface="Times New Roman"/>
                <a:cs typeface="Times New Roman"/>
              </a:rPr>
              <a:t>a </a:t>
            </a:r>
            <a:r>
              <a:rPr dirty="0" sz="1300">
                <a:latin typeface="Courier New"/>
                <a:cs typeface="Courier New"/>
              </a:rPr>
              <a:t>CLOB </a:t>
            </a:r>
            <a:r>
              <a:rPr dirty="0" sz="1300">
                <a:latin typeface="Times New Roman"/>
                <a:cs typeface="Times New Roman"/>
              </a:rPr>
              <a:t>into a </a:t>
            </a:r>
            <a:r>
              <a:rPr dirty="0" sz="1300">
                <a:latin typeface="Courier New"/>
                <a:cs typeface="Courier New"/>
              </a:rPr>
              <a:t>VARCHAR2 </a:t>
            </a:r>
            <a:r>
              <a:rPr dirty="0" sz="1300">
                <a:latin typeface="Times New Roman"/>
                <a:cs typeface="Times New Roman"/>
              </a:rPr>
              <a:t>to be stored in the </a:t>
            </a:r>
            <a:r>
              <a:rPr dirty="0" sz="1300">
                <a:latin typeface="Courier New"/>
                <a:cs typeface="Courier New"/>
              </a:rPr>
              <a:t>TEXT </a:t>
            </a:r>
            <a:r>
              <a:rPr dirty="0" sz="1300">
                <a:latin typeface="Times New Roman"/>
                <a:cs typeface="Times New Roman"/>
              </a:rPr>
              <a:t>variable. Prior to Oracle9</a:t>
            </a:r>
            <a:r>
              <a:rPr dirty="0" sz="1300" i="1">
                <a:latin typeface="Times New Roman"/>
                <a:cs typeface="Times New Roman"/>
              </a:rPr>
              <a:t>i</a:t>
            </a:r>
            <a:r>
              <a:rPr dirty="0" sz="1300">
                <a:latin typeface="Times New Roman"/>
                <a:cs typeface="Times New Roman"/>
              </a:rPr>
              <a:t>, you  first</a:t>
            </a:r>
            <a:r>
              <a:rPr dirty="0" sz="1300" spc="5">
                <a:latin typeface="Times New Roman"/>
                <a:cs typeface="Times New Roman"/>
              </a:rPr>
              <a:t> </a:t>
            </a:r>
            <a:r>
              <a:rPr dirty="0" sz="1300">
                <a:latin typeface="Times New Roman"/>
                <a:cs typeface="Times New Roman"/>
              </a:rPr>
              <a:t>retrieved</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locator</a:t>
            </a:r>
            <a:r>
              <a:rPr dirty="0" sz="1300" spc="15">
                <a:latin typeface="Times New Roman"/>
                <a:cs typeface="Times New Roman"/>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into</a:t>
            </a:r>
            <a:r>
              <a:rPr dirty="0" sz="1300" spc="1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variable,</a:t>
            </a:r>
            <a:r>
              <a:rPr dirty="0" sz="1300" spc="15">
                <a:latin typeface="Times New Roman"/>
                <a:cs typeface="Times New Roman"/>
              </a:rPr>
              <a:t> </a:t>
            </a:r>
            <a:r>
              <a:rPr dirty="0" sz="1300">
                <a:latin typeface="Times New Roman"/>
                <a:cs typeface="Times New Roman"/>
              </a:rPr>
              <a:t>and</a:t>
            </a:r>
            <a:r>
              <a:rPr dirty="0" sz="1300" spc="10">
                <a:latin typeface="Times New Roman"/>
                <a:cs typeface="Times New Roman"/>
              </a:rPr>
              <a:t> </a:t>
            </a:r>
            <a:r>
              <a:rPr dirty="0" sz="1300">
                <a:latin typeface="Times New Roman"/>
                <a:cs typeface="Times New Roman"/>
              </a:rPr>
              <a:t>then</a:t>
            </a:r>
            <a:r>
              <a:rPr dirty="0" sz="1300" spc="15">
                <a:latin typeface="Times New Roman"/>
                <a:cs typeface="Times New Roman"/>
              </a:rPr>
              <a:t> </a:t>
            </a:r>
            <a:r>
              <a:rPr dirty="0" sz="1300">
                <a:latin typeface="Times New Roman"/>
                <a:cs typeface="Times New Roman"/>
              </a:rPr>
              <a:t>read</a:t>
            </a:r>
            <a:r>
              <a:rPr dirty="0" sz="1300" spc="15">
                <a:latin typeface="Times New Roman"/>
                <a:cs typeface="Times New Roman"/>
              </a:rPr>
              <a:t> </a:t>
            </a:r>
            <a:r>
              <a:rPr dirty="0" sz="1300">
                <a:latin typeface="Times New Roman"/>
                <a:cs typeface="Times New Roman"/>
              </a:rPr>
              <a:t>the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contents  specifying the amount and offset in the </a:t>
            </a:r>
            <a:r>
              <a:rPr dirty="0" sz="1300">
                <a:latin typeface="Courier New"/>
                <a:cs typeface="Courier New"/>
              </a:rPr>
              <a:t>DBMS_LOB.READ</a:t>
            </a:r>
            <a:r>
              <a:rPr dirty="0" sz="1300" spc="-425">
                <a:latin typeface="Courier New"/>
                <a:cs typeface="Courier New"/>
              </a:rPr>
              <a:t> </a:t>
            </a:r>
            <a:r>
              <a:rPr dirty="0" sz="1300">
                <a:latin typeface="Times New Roman"/>
                <a:cs typeface="Times New Roman"/>
              </a:rPr>
              <a:t>procedure:</a:t>
            </a:r>
            <a:endParaRPr sz="1300">
              <a:latin typeface="Times New Roman"/>
              <a:cs typeface="Times New Roman"/>
            </a:endParaRPr>
          </a:p>
          <a:p>
            <a:pPr algn="ctr" marR="3666490">
              <a:lnSpc>
                <a:spcPct val="100000"/>
              </a:lnSpc>
              <a:spcBef>
                <a:spcPts val="15"/>
              </a:spcBef>
            </a:pPr>
            <a:r>
              <a:rPr dirty="0" sz="1200" spc="-5">
                <a:latin typeface="Courier New"/>
                <a:cs typeface="Courier New"/>
              </a:rPr>
              <a:t>DECLARE</a:t>
            </a:r>
            <a:endParaRPr sz="1200">
              <a:latin typeface="Courier New"/>
              <a:cs typeface="Courier New"/>
            </a:endParaRPr>
          </a:p>
        </p:txBody>
      </p:sp>
      <p:sp>
        <p:nvSpPr>
          <p:cNvPr id="7" name="object 7"/>
          <p:cNvSpPr txBox="1"/>
          <p:nvPr/>
        </p:nvSpPr>
        <p:spPr>
          <a:xfrm>
            <a:off x="2526055" y="7068566"/>
            <a:ext cx="1398905" cy="758190"/>
          </a:xfrm>
          <a:prstGeom prst="rect">
            <a:avLst/>
          </a:prstGeom>
        </p:spPr>
        <p:txBody>
          <a:bodyPr wrap="square" lIns="0" tIns="12700" rIns="0" bIns="0" rtlCol="0" vert="horz">
            <a:spAutoFit/>
          </a:bodyPr>
          <a:lstStyle/>
          <a:p>
            <a:pPr marL="12700" marR="5080" indent="-635">
              <a:lnSpc>
                <a:spcPct val="100000"/>
              </a:lnSpc>
              <a:spcBef>
                <a:spcPts val="100"/>
              </a:spcBef>
            </a:pPr>
            <a:r>
              <a:rPr dirty="0" sz="1200" spc="-5">
                <a:latin typeface="Courier New"/>
                <a:cs typeface="Courier New"/>
              </a:rPr>
              <a:t>CLOB;  </a:t>
            </a:r>
            <a:r>
              <a:rPr dirty="0" sz="1200" spc="-5">
                <a:latin typeface="Courier New"/>
                <a:cs typeface="Courier New"/>
              </a:rPr>
              <a:t>VARCHAR2(4001);  </a:t>
            </a:r>
            <a:r>
              <a:rPr dirty="0" sz="1200" spc="-5">
                <a:latin typeface="Courier New"/>
                <a:cs typeface="Courier New"/>
              </a:rPr>
              <a:t>NUMBER :=</a:t>
            </a:r>
            <a:r>
              <a:rPr dirty="0" sz="1200" spc="-35">
                <a:latin typeface="Courier New"/>
                <a:cs typeface="Courier New"/>
              </a:rPr>
              <a:t> </a:t>
            </a:r>
            <a:r>
              <a:rPr dirty="0" sz="1200" spc="-5">
                <a:latin typeface="Courier New"/>
                <a:cs typeface="Courier New"/>
              </a:rPr>
              <a:t>4001;</a:t>
            </a:r>
            <a:endParaRPr sz="1200">
              <a:latin typeface="Courier New"/>
              <a:cs typeface="Courier New"/>
            </a:endParaRPr>
          </a:p>
          <a:p>
            <a:pPr marL="12700">
              <a:lnSpc>
                <a:spcPct val="100000"/>
              </a:lnSpc>
              <a:spcBef>
                <a:spcPts val="5"/>
              </a:spcBef>
            </a:pPr>
            <a:r>
              <a:rPr dirty="0" sz="1200" spc="-5">
                <a:latin typeface="Courier New"/>
                <a:cs typeface="Courier New"/>
              </a:rPr>
              <a:t>NUMBER :=</a:t>
            </a:r>
            <a:r>
              <a:rPr dirty="0" sz="1200" spc="-15">
                <a:latin typeface="Courier New"/>
                <a:cs typeface="Courier New"/>
              </a:rPr>
              <a:t> </a:t>
            </a:r>
            <a:r>
              <a:rPr dirty="0" sz="1200" spc="-5">
                <a:latin typeface="Courier New"/>
                <a:cs typeface="Courier New"/>
              </a:rPr>
              <a:t>1;</a:t>
            </a:r>
            <a:endParaRPr sz="1200">
              <a:latin typeface="Courier New"/>
              <a:cs typeface="Courier New"/>
            </a:endParaRPr>
          </a:p>
        </p:txBody>
      </p:sp>
      <p:sp>
        <p:nvSpPr>
          <p:cNvPr id="8" name="object 8"/>
          <p:cNvSpPr txBox="1"/>
          <p:nvPr/>
        </p:nvSpPr>
        <p:spPr>
          <a:xfrm>
            <a:off x="1702561" y="7068566"/>
            <a:ext cx="757555" cy="941705"/>
          </a:xfrm>
          <a:prstGeom prst="rect">
            <a:avLst/>
          </a:prstGeom>
        </p:spPr>
        <p:txBody>
          <a:bodyPr wrap="square" lIns="0" tIns="12700" rIns="0" bIns="0" rtlCol="0" vert="horz">
            <a:spAutoFit/>
          </a:bodyPr>
          <a:lstStyle/>
          <a:p>
            <a:pPr marL="195580" marR="5080">
              <a:lnSpc>
                <a:spcPct val="100000"/>
              </a:lnSpc>
              <a:spcBef>
                <a:spcPts val="100"/>
              </a:spcBef>
            </a:pPr>
            <a:r>
              <a:rPr dirty="0" sz="1200" spc="-5">
                <a:latin typeface="Courier New"/>
                <a:cs typeface="Courier New"/>
              </a:rPr>
              <a:t>rlob  text  amt  </a:t>
            </a:r>
            <a:r>
              <a:rPr dirty="0" sz="1200" spc="-5">
                <a:latin typeface="Courier New"/>
                <a:cs typeface="Courier New"/>
              </a:rPr>
              <a:t>offset</a:t>
            </a:r>
            <a:endParaRPr sz="1200">
              <a:latin typeface="Courier New"/>
              <a:cs typeface="Courier New"/>
            </a:endParaRPr>
          </a:p>
          <a:p>
            <a:pPr marL="12700">
              <a:lnSpc>
                <a:spcPct val="100000"/>
              </a:lnSpc>
              <a:spcBef>
                <a:spcPts val="10"/>
              </a:spcBef>
            </a:pPr>
            <a:r>
              <a:rPr dirty="0" sz="1200" spc="-5">
                <a:latin typeface="Courier New"/>
                <a:cs typeface="Courier New"/>
              </a:rPr>
              <a:t>BEGIN</a:t>
            </a:r>
            <a:endParaRPr sz="1200">
              <a:latin typeface="Courier New"/>
              <a:cs typeface="Courier New"/>
            </a:endParaRPr>
          </a:p>
        </p:txBody>
      </p:sp>
      <p:sp>
        <p:nvSpPr>
          <p:cNvPr id="9" name="object 9"/>
          <p:cNvSpPr txBox="1"/>
          <p:nvPr/>
        </p:nvSpPr>
        <p:spPr>
          <a:xfrm>
            <a:off x="1702561" y="7984490"/>
            <a:ext cx="3869690" cy="1124585"/>
          </a:xfrm>
          <a:prstGeom prst="rect">
            <a:avLst/>
          </a:prstGeom>
        </p:spPr>
        <p:txBody>
          <a:bodyPr wrap="square" lIns="0" tIns="12700" rIns="0" bIns="0" rtlCol="0" vert="horz">
            <a:spAutoFit/>
          </a:bodyPr>
          <a:lstStyle/>
          <a:p>
            <a:pPr marL="104139" marR="5080">
              <a:lnSpc>
                <a:spcPct val="100000"/>
              </a:lnSpc>
              <a:spcBef>
                <a:spcPts val="100"/>
              </a:spcBef>
            </a:pPr>
            <a:r>
              <a:rPr dirty="0" sz="1200" spc="-5">
                <a:latin typeface="Courier New"/>
                <a:cs typeface="Courier New"/>
              </a:rPr>
              <a:t>SELECT resume INTO rlob FROM emp_hirdata  WHERE employee_id = 170;  DBMS_LOB.READ(rlob, amt, offset, text);  DBMS_OUTPUT.PUT_LINE('text is: '||</a:t>
            </a:r>
            <a:r>
              <a:rPr dirty="0" sz="1200" spc="85">
                <a:latin typeface="Courier New"/>
                <a:cs typeface="Courier New"/>
              </a:rPr>
              <a:t> </a:t>
            </a:r>
            <a:r>
              <a:rPr dirty="0" sz="1200" spc="-5">
                <a:latin typeface="Courier New"/>
                <a:cs typeface="Courier New"/>
              </a:rPr>
              <a:t>text);</a:t>
            </a:r>
            <a:endParaRPr sz="1200">
              <a:latin typeface="Courier New"/>
              <a:cs typeface="Courier New"/>
            </a:endParaRPr>
          </a:p>
          <a:p>
            <a:pPr marL="12700">
              <a:lnSpc>
                <a:spcPct val="100000"/>
              </a:lnSpc>
              <a:spcBef>
                <a:spcPts val="10"/>
              </a:spcBef>
            </a:pPr>
            <a:r>
              <a:rPr dirty="0" sz="1200" spc="-5">
                <a:latin typeface="Courier New"/>
                <a:cs typeface="Courier New"/>
              </a:rPr>
              <a:t>END;</a:t>
            </a:r>
            <a:endParaRPr sz="1200">
              <a:latin typeface="Courier New"/>
              <a:cs typeface="Courier New"/>
            </a:endParaRPr>
          </a:p>
          <a:p>
            <a:pPr marL="12700">
              <a:lnSpc>
                <a:spcPct val="100000"/>
              </a:lnSpc>
            </a:pPr>
            <a:r>
              <a:rPr dirty="0" sz="1200" spc="-5">
                <a:latin typeface="Courier New"/>
                <a:cs typeface="Courier New"/>
              </a:rPr>
              <a:t>/</a:t>
            </a:r>
            <a:endParaRPr sz="1200">
              <a:latin typeface="Courier New"/>
              <a:cs typeface="Courier New"/>
            </a:endParaRPr>
          </a:p>
        </p:txBody>
      </p:sp>
      <p:sp>
        <p:nvSpPr>
          <p:cNvPr id="10" name="object 10"/>
          <p:cNvSpPr/>
          <p:nvPr/>
        </p:nvSpPr>
        <p:spPr>
          <a:xfrm>
            <a:off x="1680972" y="9093707"/>
            <a:ext cx="4315206" cy="445770"/>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2</a:t>
            </a:r>
            <a:r>
              <a:rPr dirty="0" sz="800" spc="-155">
                <a:latin typeface="Garuda"/>
                <a:cs typeface="Garuda"/>
              </a:rPr>
              <a:t>t</a:t>
            </a:r>
            <a:r>
              <a:rPr dirty="0" baseline="-20833" sz="1800" spc="-232" b="1">
                <a:latin typeface="Arial"/>
                <a:cs typeface="Arial"/>
              </a:rPr>
              <a:t>9</a:t>
            </a:r>
            <a:endParaRPr baseline="-20833"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3701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0">
                <a:latin typeface="Garuda"/>
                <a:cs typeface="Garuda"/>
              </a:rPr>
              <a:t> </a:t>
            </a:r>
            <a:r>
              <a:rPr dirty="0" sz="800" spc="-160">
                <a:latin typeface="Garuda"/>
                <a:cs typeface="Garuda"/>
              </a:rPr>
              <a:t>Con</a:t>
            </a:r>
            <a:r>
              <a:rPr dirty="0" baseline="-20833" sz="1800" spc="-240" b="1">
                <a:latin typeface="Arial"/>
                <a:cs typeface="Arial"/>
              </a:rPr>
              <a:t>9</a:t>
            </a:r>
            <a:r>
              <a:rPr dirty="0" sz="800" spc="-160">
                <a:latin typeface="Garuda"/>
                <a:cs typeface="Garuda"/>
              </a:rPr>
              <a:t>ta</a:t>
            </a:r>
            <a:r>
              <a:rPr dirty="0" baseline="-20833" sz="1800" spc="-240" b="1">
                <a:latin typeface="Arial"/>
                <a:cs typeface="Arial"/>
              </a:rPr>
              <a:t>-</a:t>
            </a:r>
            <a:r>
              <a:rPr dirty="0" sz="800" spc="-160">
                <a:latin typeface="Garuda"/>
                <a:cs typeface="Garuda"/>
              </a:rPr>
              <a:t>c</a:t>
            </a:r>
            <a:r>
              <a:rPr dirty="0" baseline="-20833" sz="1800" spc="-240" b="1">
                <a:latin typeface="Arial"/>
                <a:cs typeface="Arial"/>
              </a:rPr>
              <a:t>3</a:t>
            </a:r>
            <a:r>
              <a:rPr dirty="0" sz="800" spc="-160">
                <a:latin typeface="Garuda"/>
                <a:cs typeface="Garuda"/>
              </a:rPr>
              <a:t>t</a:t>
            </a:r>
            <a:r>
              <a:rPr dirty="0" baseline="-20833" sz="1800" spc="-240" b="1">
                <a:latin typeface="Arial"/>
                <a:cs typeface="Arial"/>
              </a:rPr>
              <a:t>0</a:t>
            </a:r>
            <a:endParaRPr baseline="-20833"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915411" y="855980"/>
            <a:ext cx="191262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Removing</a:t>
            </a:r>
            <a:r>
              <a:rPr dirty="0" sz="2000" spc="-55" b="1">
                <a:latin typeface="Arial"/>
                <a:cs typeface="Arial"/>
              </a:rPr>
              <a:t> </a:t>
            </a:r>
            <a:r>
              <a:rPr dirty="0" sz="2000" spc="-5" b="1">
                <a:latin typeface="Courier New"/>
                <a:cs typeface="Courier New"/>
              </a:rPr>
              <a:t>LOB</a:t>
            </a:r>
            <a:r>
              <a:rPr dirty="0" sz="2000" spc="-5" b="1">
                <a:latin typeface="Arial"/>
                <a:cs typeface="Arial"/>
              </a:rPr>
              <a:t>s</a:t>
            </a:r>
            <a:endParaRPr sz="2000">
              <a:latin typeface="Arial"/>
              <a:cs typeface="Arial"/>
            </a:endParaRPr>
          </a:p>
        </p:txBody>
      </p:sp>
      <p:sp>
        <p:nvSpPr>
          <p:cNvPr id="7" name="object 7"/>
          <p:cNvSpPr txBox="1"/>
          <p:nvPr/>
        </p:nvSpPr>
        <p:spPr>
          <a:xfrm>
            <a:off x="1322832" y="1778762"/>
            <a:ext cx="318198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Delete a row containing</a:t>
            </a:r>
            <a:r>
              <a:rPr dirty="0" sz="1550" spc="-60" b="1">
                <a:latin typeface="Arial"/>
                <a:cs typeface="Arial"/>
              </a:rPr>
              <a:t> </a:t>
            </a:r>
            <a:r>
              <a:rPr dirty="0" sz="1550" spc="10" b="1">
                <a:latin typeface="Courier New"/>
                <a:cs typeface="Courier New"/>
              </a:rPr>
              <a:t>LOB</a:t>
            </a:r>
            <a:r>
              <a:rPr dirty="0" sz="1550" spc="10" b="1">
                <a:latin typeface="Arial"/>
                <a:cs typeface="Arial"/>
              </a:rPr>
              <a:t>s:</a:t>
            </a:r>
            <a:endParaRPr sz="1550">
              <a:latin typeface="Arial"/>
              <a:cs typeface="Arial"/>
            </a:endParaRPr>
          </a:p>
        </p:txBody>
      </p:sp>
      <p:sp>
        <p:nvSpPr>
          <p:cNvPr id="8" name="object 8"/>
          <p:cNvSpPr txBox="1"/>
          <p:nvPr/>
        </p:nvSpPr>
        <p:spPr>
          <a:xfrm>
            <a:off x="1322632" y="2927113"/>
            <a:ext cx="385889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Disassociate a </a:t>
            </a:r>
            <a:r>
              <a:rPr dirty="0" sz="1550" spc="10" b="1">
                <a:latin typeface="Courier New"/>
                <a:cs typeface="Courier New"/>
              </a:rPr>
              <a:t>LOB</a:t>
            </a:r>
            <a:r>
              <a:rPr dirty="0" sz="1550" spc="-545" b="1">
                <a:latin typeface="Courier New"/>
                <a:cs typeface="Courier New"/>
              </a:rPr>
              <a:t> </a:t>
            </a:r>
            <a:r>
              <a:rPr dirty="0" sz="1550" spc="10" b="1">
                <a:latin typeface="Arial"/>
                <a:cs typeface="Arial"/>
              </a:rPr>
              <a:t>value from a row:</a:t>
            </a:r>
            <a:endParaRPr sz="1550">
              <a:latin typeface="Arial"/>
              <a:cs typeface="Arial"/>
            </a:endParaRPr>
          </a:p>
        </p:txBody>
      </p:sp>
      <p:sp>
        <p:nvSpPr>
          <p:cNvPr id="9" name="object 9"/>
          <p:cNvSpPr txBox="1"/>
          <p:nvPr/>
        </p:nvSpPr>
        <p:spPr>
          <a:xfrm>
            <a:off x="1333500" y="2197607"/>
            <a:ext cx="5105400" cy="645160"/>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0"/>
              </a:lnSpc>
              <a:spcBef>
                <a:spcPts val="120"/>
              </a:spcBef>
            </a:pPr>
            <a:r>
              <a:rPr dirty="0" sz="1300" spc="-20" b="1">
                <a:latin typeface="Courier New"/>
                <a:cs typeface="Courier New"/>
              </a:rPr>
              <a:t>DELETE</a:t>
            </a:r>
            <a:endParaRPr sz="1300">
              <a:latin typeface="Courier New"/>
              <a:cs typeface="Courier New"/>
            </a:endParaRPr>
          </a:p>
          <a:p>
            <a:pPr marL="76200">
              <a:lnSpc>
                <a:spcPts val="1465"/>
              </a:lnSpc>
              <a:tabLst>
                <a:tab pos="661035" algn="l"/>
              </a:tabLst>
            </a:pPr>
            <a:r>
              <a:rPr dirty="0" sz="1300" spc="-15" b="1">
                <a:latin typeface="Courier New"/>
                <a:cs typeface="Courier New"/>
              </a:rPr>
              <a:t>FROM	</a:t>
            </a:r>
            <a:r>
              <a:rPr dirty="0" sz="1300" spc="-20" b="1">
                <a:latin typeface="Courier New"/>
                <a:cs typeface="Courier New"/>
              </a:rPr>
              <a:t>emp_hiredata</a:t>
            </a:r>
            <a:endParaRPr sz="1300">
              <a:latin typeface="Courier New"/>
              <a:cs typeface="Courier New"/>
            </a:endParaRPr>
          </a:p>
          <a:p>
            <a:pPr marL="76200">
              <a:lnSpc>
                <a:spcPts val="1515"/>
              </a:lnSpc>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405;</a:t>
            </a:r>
            <a:endParaRPr sz="1300">
              <a:latin typeface="Courier New"/>
              <a:cs typeface="Courier New"/>
            </a:endParaRPr>
          </a:p>
        </p:txBody>
      </p:sp>
      <p:sp>
        <p:nvSpPr>
          <p:cNvPr id="10" name="object 10"/>
          <p:cNvSpPr txBox="1"/>
          <p:nvPr/>
        </p:nvSpPr>
        <p:spPr>
          <a:xfrm>
            <a:off x="1333500" y="3337559"/>
            <a:ext cx="5105400" cy="645160"/>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0"/>
              </a:lnSpc>
              <a:spcBef>
                <a:spcPts val="120"/>
              </a:spcBef>
            </a:pPr>
            <a:r>
              <a:rPr dirty="0" sz="1300" spc="-15" b="1">
                <a:latin typeface="Courier New"/>
                <a:cs typeface="Courier New"/>
              </a:rPr>
              <a:t>UPDATE</a:t>
            </a:r>
            <a:r>
              <a:rPr dirty="0" sz="1300" spc="-25" b="1">
                <a:latin typeface="Courier New"/>
                <a:cs typeface="Courier New"/>
              </a:rPr>
              <a:t> </a:t>
            </a:r>
            <a:r>
              <a:rPr dirty="0" sz="1300" spc="-15" b="1">
                <a:latin typeface="Courier New"/>
                <a:cs typeface="Courier New"/>
              </a:rPr>
              <a:t>emp_hiredata</a:t>
            </a:r>
            <a:endParaRPr sz="1300">
              <a:latin typeface="Courier New"/>
              <a:cs typeface="Courier New"/>
            </a:endParaRPr>
          </a:p>
          <a:p>
            <a:pPr marL="76200" marR="2580640">
              <a:lnSpc>
                <a:spcPts val="1460"/>
              </a:lnSpc>
              <a:spcBef>
                <a:spcPts val="85"/>
              </a:spcBef>
            </a:pPr>
            <a:r>
              <a:rPr dirty="0" sz="1300" spc="-15" b="1">
                <a:latin typeface="Courier New"/>
                <a:cs typeface="Courier New"/>
              </a:rPr>
              <a:t>SET resume </a:t>
            </a:r>
            <a:r>
              <a:rPr dirty="0" sz="1300" spc="-10" b="1">
                <a:latin typeface="Courier New"/>
                <a:cs typeface="Courier New"/>
              </a:rPr>
              <a:t>= </a:t>
            </a:r>
            <a:r>
              <a:rPr dirty="0" sz="1300" spc="-20" b="1">
                <a:latin typeface="Courier New"/>
                <a:cs typeface="Courier New"/>
              </a:rPr>
              <a:t>EMPTY_CLOB()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45" b="1">
                <a:latin typeface="Courier New"/>
                <a:cs typeface="Courier New"/>
              </a:rPr>
              <a:t> </a:t>
            </a:r>
            <a:r>
              <a:rPr dirty="0" sz="1300" spc="-20" b="1">
                <a:latin typeface="Courier New"/>
                <a:cs typeface="Courier New"/>
              </a:rPr>
              <a:t>170;</a:t>
            </a:r>
            <a:endParaRPr sz="1300">
              <a:latin typeface="Courier New"/>
              <a:cs typeface="Courier New"/>
            </a:endParaRPr>
          </a:p>
        </p:txBody>
      </p:sp>
      <p:sp>
        <p:nvSpPr>
          <p:cNvPr id="11" name="object 11"/>
          <p:cNvSpPr txBox="1"/>
          <p:nvPr/>
        </p:nvSpPr>
        <p:spPr>
          <a:xfrm>
            <a:off x="707390" y="5593029"/>
            <a:ext cx="6325870" cy="2910840"/>
          </a:xfrm>
          <a:prstGeom prst="rect">
            <a:avLst/>
          </a:prstGeom>
        </p:spPr>
        <p:txBody>
          <a:bodyPr wrap="square" lIns="0" tIns="63500" rIns="0" bIns="0" rtlCol="0" vert="horz">
            <a:spAutoFit/>
          </a:bodyPr>
          <a:lstStyle/>
          <a:p>
            <a:pPr marL="12700">
              <a:lnSpc>
                <a:spcPct val="100000"/>
              </a:lnSpc>
              <a:spcBef>
                <a:spcPts val="500"/>
              </a:spcBef>
            </a:pPr>
            <a:r>
              <a:rPr dirty="0" sz="1300" b="1">
                <a:latin typeface="Arial"/>
                <a:cs typeface="Arial"/>
              </a:rPr>
              <a:t>Removing</a:t>
            </a:r>
            <a:r>
              <a:rPr dirty="0" sz="1300" spc="5" b="1">
                <a:latin typeface="Arial"/>
                <a:cs typeface="Arial"/>
              </a:rPr>
              <a:t> </a:t>
            </a:r>
            <a:r>
              <a:rPr dirty="0" sz="1300" b="1">
                <a:latin typeface="Courier New"/>
                <a:cs typeface="Courier New"/>
              </a:rPr>
              <a:t>LOB</a:t>
            </a:r>
            <a:r>
              <a:rPr dirty="0" sz="1300" b="1">
                <a:latin typeface="Arial"/>
                <a:cs typeface="Arial"/>
              </a:rPr>
              <a:t>s</a:t>
            </a:r>
            <a:endParaRPr sz="1300">
              <a:latin typeface="Arial"/>
              <a:cs typeface="Arial"/>
            </a:endParaRPr>
          </a:p>
          <a:p>
            <a:pPr marL="136525" marR="5080">
              <a:lnSpc>
                <a:spcPct val="101600"/>
              </a:lnSpc>
              <a:spcBef>
                <a:spcPts val="375"/>
              </a:spcBef>
            </a:pPr>
            <a:r>
              <a:rPr dirty="0" sz="1300" spc="5">
                <a:latin typeface="Times New Roman"/>
                <a:cs typeface="Times New Roman"/>
              </a:rPr>
              <a:t>A </a:t>
            </a:r>
            <a:r>
              <a:rPr dirty="0" sz="1300">
                <a:latin typeface="Courier New"/>
                <a:cs typeface="Courier New"/>
              </a:rPr>
              <a:t>LOB </a:t>
            </a:r>
            <a:r>
              <a:rPr dirty="0" sz="1300">
                <a:latin typeface="Times New Roman"/>
                <a:cs typeface="Times New Roman"/>
              </a:rPr>
              <a:t>instance can be deleted (destroyed) using appropriate </a:t>
            </a:r>
            <a:r>
              <a:rPr dirty="0" sz="1300" spc="5">
                <a:latin typeface="Times New Roman"/>
                <a:cs typeface="Times New Roman"/>
              </a:rPr>
              <a:t>SQL </a:t>
            </a:r>
            <a:r>
              <a:rPr dirty="0" sz="1300">
                <a:latin typeface="Times New Roman"/>
                <a:cs typeface="Times New Roman"/>
              </a:rPr>
              <a:t>DML statements. The  </a:t>
            </a:r>
            <a:r>
              <a:rPr dirty="0" sz="1300" spc="5">
                <a:latin typeface="Times New Roman"/>
                <a:cs typeface="Times New Roman"/>
              </a:rPr>
              <a:t>SQL</a:t>
            </a:r>
            <a:r>
              <a:rPr dirty="0" sz="1300">
                <a:latin typeface="Times New Roman"/>
                <a:cs typeface="Times New Roman"/>
              </a:rPr>
              <a:t> statement</a:t>
            </a:r>
            <a:r>
              <a:rPr dirty="0" sz="1300" spc="15">
                <a:latin typeface="Times New Roman"/>
                <a:cs typeface="Times New Roman"/>
              </a:rPr>
              <a:t> </a:t>
            </a:r>
            <a:r>
              <a:rPr dirty="0" sz="1300">
                <a:latin typeface="Courier New"/>
                <a:cs typeface="Courier New"/>
              </a:rPr>
              <a:t>DELETE</a:t>
            </a:r>
            <a:r>
              <a:rPr dirty="0" sz="1300" spc="-440">
                <a:latin typeface="Courier New"/>
                <a:cs typeface="Courier New"/>
              </a:rPr>
              <a:t> </a:t>
            </a:r>
            <a:r>
              <a:rPr dirty="0" sz="1300">
                <a:latin typeface="Times New Roman"/>
                <a:cs typeface="Times New Roman"/>
              </a:rPr>
              <a:t>deletes</a:t>
            </a:r>
            <a:r>
              <a:rPr dirty="0" sz="1300" spc="15">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row</a:t>
            </a:r>
            <a:r>
              <a:rPr dirty="0" sz="1300" spc="5">
                <a:latin typeface="Times New Roman"/>
                <a:cs typeface="Times New Roman"/>
              </a:rPr>
              <a:t> </a:t>
            </a:r>
            <a:r>
              <a:rPr dirty="0" sz="1300">
                <a:latin typeface="Times New Roman"/>
                <a:cs typeface="Times New Roman"/>
              </a:rPr>
              <a:t>and</a:t>
            </a:r>
            <a:r>
              <a:rPr dirty="0" sz="1300" spc="15">
                <a:latin typeface="Times New Roman"/>
                <a:cs typeface="Times New Roman"/>
              </a:rPr>
              <a:t> </a:t>
            </a:r>
            <a:r>
              <a:rPr dirty="0" sz="1300">
                <a:latin typeface="Times New Roman"/>
                <a:cs typeface="Times New Roman"/>
              </a:rPr>
              <a:t>its</a:t>
            </a:r>
            <a:r>
              <a:rPr dirty="0" sz="1300" spc="15">
                <a:latin typeface="Times New Roman"/>
                <a:cs typeface="Times New Roman"/>
              </a:rPr>
              <a:t> </a:t>
            </a:r>
            <a:r>
              <a:rPr dirty="0" sz="1300">
                <a:latin typeface="Times New Roman"/>
                <a:cs typeface="Times New Roman"/>
              </a:rPr>
              <a:t>associated</a:t>
            </a:r>
            <a:r>
              <a:rPr dirty="0" sz="1300" spc="15">
                <a:latin typeface="Times New Roman"/>
                <a:cs typeface="Times New Roman"/>
              </a:rPr>
              <a:t> </a:t>
            </a:r>
            <a:r>
              <a:rPr dirty="0" sz="1300">
                <a:latin typeface="Times New Roman"/>
                <a:cs typeface="Times New Roman"/>
              </a:rPr>
              <a:t>internal</a:t>
            </a:r>
            <a:r>
              <a:rPr dirty="0" sz="1300" spc="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Times New Roman"/>
                <a:cs typeface="Times New Roman"/>
              </a:rPr>
              <a:t>preserve</a:t>
            </a:r>
            <a:r>
              <a:rPr dirty="0" sz="1300" spc="15">
                <a:latin typeface="Times New Roman"/>
                <a:cs typeface="Times New Roman"/>
              </a:rPr>
              <a:t> </a:t>
            </a:r>
            <a:r>
              <a:rPr dirty="0" sz="1300">
                <a:latin typeface="Times New Roman"/>
                <a:cs typeface="Times New Roman"/>
              </a:rPr>
              <a:t>the  row and destroy only the reference to the </a:t>
            </a:r>
            <a:r>
              <a:rPr dirty="0" sz="1300">
                <a:latin typeface="Courier New"/>
                <a:cs typeface="Courier New"/>
              </a:rPr>
              <a:t>LOB</a:t>
            </a:r>
            <a:r>
              <a:rPr dirty="0" sz="1300">
                <a:latin typeface="Times New Roman"/>
                <a:cs typeface="Times New Roman"/>
              </a:rPr>
              <a:t>, you must update the row by replacing the  </a:t>
            </a:r>
            <a:r>
              <a:rPr dirty="0" sz="1300">
                <a:latin typeface="Courier New"/>
                <a:cs typeface="Courier New"/>
              </a:rPr>
              <a:t>LOB </a:t>
            </a:r>
            <a:r>
              <a:rPr dirty="0" sz="1300">
                <a:latin typeface="Times New Roman"/>
                <a:cs typeface="Times New Roman"/>
              </a:rPr>
              <a:t>column value with </a:t>
            </a:r>
            <a:r>
              <a:rPr dirty="0" sz="1300">
                <a:latin typeface="Courier New"/>
                <a:cs typeface="Courier New"/>
              </a:rPr>
              <a:t>NULL </a:t>
            </a:r>
            <a:r>
              <a:rPr dirty="0" sz="1300">
                <a:latin typeface="Times New Roman"/>
                <a:cs typeface="Times New Roman"/>
              </a:rPr>
              <a:t>or an empty </a:t>
            </a:r>
            <a:r>
              <a:rPr dirty="0" sz="1300" spc="-5">
                <a:latin typeface="Times New Roman"/>
                <a:cs typeface="Times New Roman"/>
              </a:rPr>
              <a:t>string, </a:t>
            </a:r>
            <a:r>
              <a:rPr dirty="0" sz="1300">
                <a:latin typeface="Times New Roman"/>
                <a:cs typeface="Times New Roman"/>
              </a:rPr>
              <a:t>or by using the </a:t>
            </a:r>
            <a:r>
              <a:rPr dirty="0" sz="1300" spc="5">
                <a:latin typeface="Courier New"/>
                <a:cs typeface="Courier New"/>
              </a:rPr>
              <a:t>EMPTY_B</a:t>
            </a:r>
            <a:r>
              <a:rPr dirty="0" sz="1300" spc="5">
                <a:latin typeface="Times New Roman"/>
                <a:cs typeface="Times New Roman"/>
              </a:rPr>
              <a:t>/</a:t>
            </a:r>
            <a:r>
              <a:rPr dirty="0" sz="1300" spc="5">
                <a:latin typeface="Courier New"/>
                <a:cs typeface="Courier New"/>
              </a:rPr>
              <a:t>CLOB()  </a:t>
            </a:r>
            <a:r>
              <a:rPr dirty="0" sz="1300">
                <a:latin typeface="Times New Roman"/>
                <a:cs typeface="Times New Roman"/>
              </a:rPr>
              <a:t>function.</a:t>
            </a:r>
            <a:endParaRPr sz="1300">
              <a:latin typeface="Times New Roman"/>
              <a:cs typeface="Times New Roman"/>
            </a:endParaRPr>
          </a:p>
          <a:p>
            <a:pPr algn="just" marL="136525" marR="194945" indent="-635">
              <a:lnSpc>
                <a:spcPct val="102899"/>
              </a:lnSpc>
              <a:spcBef>
                <a:spcPts val="275"/>
              </a:spcBef>
            </a:pPr>
            <a:r>
              <a:rPr dirty="0" sz="1300" spc="-5" b="1">
                <a:latin typeface="Times New Roman"/>
                <a:cs typeface="Times New Roman"/>
              </a:rPr>
              <a:t>Note:</a:t>
            </a:r>
            <a:r>
              <a:rPr dirty="0" sz="1300" spc="15" b="1">
                <a:latin typeface="Times New Roman"/>
                <a:cs typeface="Times New Roman"/>
              </a:rPr>
              <a:t> </a:t>
            </a:r>
            <a:r>
              <a:rPr dirty="0" sz="1300">
                <a:latin typeface="Times New Roman"/>
                <a:cs typeface="Times New Roman"/>
              </a:rPr>
              <a:t>Replacing</a:t>
            </a:r>
            <a:r>
              <a:rPr dirty="0" sz="1300" spc="20">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column</a:t>
            </a:r>
            <a:r>
              <a:rPr dirty="0" sz="1300" spc="15">
                <a:latin typeface="Times New Roman"/>
                <a:cs typeface="Times New Roman"/>
              </a:rPr>
              <a:t> </a:t>
            </a:r>
            <a:r>
              <a:rPr dirty="0" sz="1300">
                <a:latin typeface="Times New Roman"/>
                <a:cs typeface="Times New Roman"/>
              </a:rPr>
              <a:t>value</a:t>
            </a:r>
            <a:r>
              <a:rPr dirty="0" sz="1300" spc="15">
                <a:latin typeface="Times New Roman"/>
                <a:cs typeface="Times New Roman"/>
              </a:rPr>
              <a:t> </a:t>
            </a:r>
            <a:r>
              <a:rPr dirty="0" sz="1300">
                <a:latin typeface="Times New Roman"/>
                <a:cs typeface="Times New Roman"/>
              </a:rPr>
              <a:t>with</a:t>
            </a:r>
            <a:r>
              <a:rPr dirty="0" sz="1300" spc="15">
                <a:latin typeface="Times New Roman"/>
                <a:cs typeface="Times New Roman"/>
              </a:rPr>
              <a:t> </a:t>
            </a:r>
            <a:r>
              <a:rPr dirty="0" sz="1300">
                <a:latin typeface="Courier New"/>
                <a:cs typeface="Courier New"/>
              </a:rPr>
              <a:t>NULL</a:t>
            </a:r>
            <a:r>
              <a:rPr dirty="0" sz="1300" spc="-434">
                <a:latin typeface="Courier New"/>
                <a:cs typeface="Courier New"/>
              </a:rPr>
              <a:t> </a:t>
            </a:r>
            <a:r>
              <a:rPr dirty="0" sz="1300">
                <a:latin typeface="Times New Roman"/>
                <a:cs typeface="Times New Roman"/>
              </a:rPr>
              <a:t>and</a:t>
            </a:r>
            <a:r>
              <a:rPr dirty="0" sz="1300" spc="20">
                <a:latin typeface="Times New Roman"/>
                <a:cs typeface="Times New Roman"/>
              </a:rPr>
              <a:t> </a:t>
            </a:r>
            <a:r>
              <a:rPr dirty="0" sz="1300" spc="-5">
                <a:latin typeface="Times New Roman"/>
                <a:cs typeface="Times New Roman"/>
              </a:rPr>
              <a:t>using</a:t>
            </a:r>
            <a:r>
              <a:rPr dirty="0" sz="1300" spc="5">
                <a:latin typeface="Times New Roman"/>
                <a:cs typeface="Times New Roman"/>
              </a:rPr>
              <a:t> </a:t>
            </a:r>
            <a:r>
              <a:rPr dirty="0" sz="1300">
                <a:latin typeface="Courier New"/>
                <a:cs typeface="Courier New"/>
              </a:rPr>
              <a:t>EMPTY_B</a:t>
            </a:r>
            <a:r>
              <a:rPr dirty="0" sz="1300">
                <a:latin typeface="Times New Roman"/>
                <a:cs typeface="Times New Roman"/>
              </a:rPr>
              <a:t>/</a:t>
            </a:r>
            <a:r>
              <a:rPr dirty="0" sz="1300">
                <a:latin typeface="Courier New"/>
                <a:cs typeface="Courier New"/>
              </a:rPr>
              <a:t>CLOB</a:t>
            </a:r>
            <a:r>
              <a:rPr dirty="0" sz="1300" spc="-434">
                <a:latin typeface="Courier New"/>
                <a:cs typeface="Courier New"/>
              </a:rPr>
              <a:t> </a:t>
            </a:r>
            <a:r>
              <a:rPr dirty="0" sz="1300">
                <a:latin typeface="Times New Roman"/>
                <a:cs typeface="Times New Roman"/>
              </a:rPr>
              <a:t>are</a:t>
            </a:r>
            <a:r>
              <a:rPr dirty="0" sz="1300" spc="15">
                <a:latin typeface="Times New Roman"/>
                <a:cs typeface="Times New Roman"/>
              </a:rPr>
              <a:t> </a:t>
            </a:r>
            <a:r>
              <a:rPr dirty="0" sz="1300">
                <a:latin typeface="Times New Roman"/>
                <a:cs typeface="Times New Roman"/>
              </a:rPr>
              <a:t>not</a:t>
            </a:r>
            <a:r>
              <a:rPr dirty="0" sz="1300" spc="2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same.  Using</a:t>
            </a:r>
            <a:r>
              <a:rPr dirty="0" sz="1300" spc="10">
                <a:latin typeface="Times New Roman"/>
                <a:cs typeface="Times New Roman"/>
              </a:rPr>
              <a:t> </a:t>
            </a:r>
            <a:r>
              <a:rPr dirty="0" sz="1300">
                <a:latin typeface="Courier New"/>
                <a:cs typeface="Courier New"/>
              </a:rPr>
              <a:t>NULL</a:t>
            </a:r>
            <a:r>
              <a:rPr dirty="0" sz="1300" spc="-445">
                <a:latin typeface="Courier New"/>
                <a:cs typeface="Courier New"/>
              </a:rPr>
              <a:t> </a:t>
            </a:r>
            <a:r>
              <a:rPr dirty="0" sz="1300">
                <a:latin typeface="Times New Roman"/>
                <a:cs typeface="Times New Roman"/>
              </a:rPr>
              <a:t>sets</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value</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null;</a:t>
            </a:r>
            <a:r>
              <a:rPr dirty="0" sz="1300" spc="10">
                <a:latin typeface="Times New Roman"/>
                <a:cs typeface="Times New Roman"/>
              </a:rPr>
              <a:t> </a:t>
            </a:r>
            <a:r>
              <a:rPr dirty="0" sz="1300">
                <a:latin typeface="Times New Roman"/>
                <a:cs typeface="Times New Roman"/>
              </a:rPr>
              <a:t>using</a:t>
            </a:r>
            <a:r>
              <a:rPr dirty="0" sz="1300" spc="5">
                <a:latin typeface="Times New Roman"/>
                <a:cs typeface="Times New Roman"/>
              </a:rPr>
              <a:t> </a:t>
            </a:r>
            <a:r>
              <a:rPr dirty="0" sz="1300" spc="5">
                <a:latin typeface="Courier New"/>
                <a:cs typeface="Courier New"/>
              </a:rPr>
              <a:t>EMPTY_B</a:t>
            </a:r>
            <a:r>
              <a:rPr dirty="0" sz="1300" spc="5">
                <a:latin typeface="Times New Roman"/>
                <a:cs typeface="Times New Roman"/>
              </a:rPr>
              <a:t>/</a:t>
            </a:r>
            <a:r>
              <a:rPr dirty="0" sz="1300" spc="5">
                <a:latin typeface="Courier New"/>
                <a:cs typeface="Courier New"/>
              </a:rPr>
              <a:t>CLOB</a:t>
            </a:r>
            <a:r>
              <a:rPr dirty="0" sz="1300" spc="-445">
                <a:latin typeface="Courier New"/>
                <a:cs typeface="Courier New"/>
              </a:rPr>
              <a:t> </a:t>
            </a:r>
            <a:r>
              <a:rPr dirty="0" sz="1300">
                <a:latin typeface="Times New Roman"/>
                <a:cs typeface="Times New Roman"/>
              </a:rPr>
              <a:t>ensures</a:t>
            </a:r>
            <a:r>
              <a:rPr dirty="0" sz="1300" spc="15">
                <a:latin typeface="Times New Roman"/>
                <a:cs typeface="Times New Roman"/>
              </a:rPr>
              <a:t> </a:t>
            </a:r>
            <a:r>
              <a:rPr dirty="0" sz="1300">
                <a:latin typeface="Times New Roman"/>
                <a:cs typeface="Times New Roman"/>
              </a:rPr>
              <a:t>that</a:t>
            </a:r>
            <a:r>
              <a:rPr dirty="0" sz="1300" spc="10">
                <a:latin typeface="Times New Roman"/>
                <a:cs typeface="Times New Roman"/>
              </a:rPr>
              <a:t> </a:t>
            </a:r>
            <a:r>
              <a:rPr dirty="0" sz="1300">
                <a:latin typeface="Times New Roman"/>
                <a:cs typeface="Times New Roman"/>
              </a:rPr>
              <a:t>there</a:t>
            </a:r>
            <a:r>
              <a:rPr dirty="0" sz="1300" spc="10">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nothing in  the column.</a:t>
            </a:r>
            <a:endParaRPr sz="1300">
              <a:latin typeface="Times New Roman"/>
              <a:cs typeface="Times New Roman"/>
            </a:endParaRPr>
          </a:p>
          <a:p>
            <a:pPr marL="136525" marR="177800">
              <a:lnSpc>
                <a:spcPct val="100000"/>
              </a:lnSpc>
              <a:spcBef>
                <a:spcPts val="315"/>
              </a:spcBef>
            </a:pPr>
            <a:r>
              <a:rPr dirty="0" sz="1300" spc="5">
                <a:latin typeface="Times New Roman"/>
                <a:cs typeface="Times New Roman"/>
              </a:rPr>
              <a:t>A </a:t>
            </a:r>
            <a:r>
              <a:rPr dirty="0" sz="1300">
                <a:latin typeface="Courier New"/>
                <a:cs typeface="Courier New"/>
              </a:rPr>
              <a:t>LOB</a:t>
            </a:r>
            <a:r>
              <a:rPr dirty="0" sz="1300" spc="-445">
                <a:latin typeface="Courier New"/>
                <a:cs typeface="Courier New"/>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destroyed</a:t>
            </a:r>
            <a:r>
              <a:rPr dirty="0" sz="1300" spc="5">
                <a:latin typeface="Times New Roman"/>
                <a:cs typeface="Times New Roman"/>
              </a:rPr>
              <a:t> </a:t>
            </a:r>
            <a:r>
              <a:rPr dirty="0" sz="1300">
                <a:latin typeface="Times New Roman"/>
                <a:cs typeface="Times New Roman"/>
              </a:rPr>
              <a:t>when</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containing</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column</a:t>
            </a:r>
            <a:r>
              <a:rPr dirty="0" sz="1300" spc="10">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deleted,</a:t>
            </a:r>
            <a:r>
              <a:rPr dirty="0" sz="1300" spc="15">
                <a:latin typeface="Times New Roman"/>
                <a:cs typeface="Times New Roman"/>
              </a:rPr>
              <a:t> </a:t>
            </a:r>
            <a:r>
              <a:rPr dirty="0" sz="1300">
                <a:latin typeface="Times New Roman"/>
                <a:cs typeface="Times New Roman"/>
              </a:rPr>
              <a:t>when</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Times New Roman"/>
                <a:cs typeface="Times New Roman"/>
              </a:rPr>
              <a:t>table</a:t>
            </a:r>
            <a:r>
              <a:rPr dirty="0" sz="1300" spc="10">
                <a:latin typeface="Times New Roman"/>
                <a:cs typeface="Times New Roman"/>
              </a:rPr>
              <a:t> </a:t>
            </a:r>
            <a:r>
              <a:rPr dirty="0" sz="1300">
                <a:latin typeface="Times New Roman"/>
                <a:cs typeface="Times New Roman"/>
              </a:rPr>
              <a:t>is  dropped or truncated, or when all the </a:t>
            </a:r>
            <a:r>
              <a:rPr dirty="0" sz="1300">
                <a:latin typeface="Courier New"/>
                <a:cs typeface="Courier New"/>
              </a:rPr>
              <a:t>LOB</a:t>
            </a:r>
            <a:r>
              <a:rPr dirty="0" sz="1300" spc="-430">
                <a:latin typeface="Courier New"/>
                <a:cs typeface="Courier New"/>
              </a:rPr>
              <a:t> </a:t>
            </a:r>
            <a:r>
              <a:rPr dirty="0" sz="1300">
                <a:latin typeface="Times New Roman"/>
                <a:cs typeface="Times New Roman"/>
              </a:rPr>
              <a:t>data is updated.</a:t>
            </a:r>
            <a:endParaRPr sz="1300">
              <a:latin typeface="Times New Roman"/>
              <a:cs typeface="Times New Roman"/>
            </a:endParaRPr>
          </a:p>
          <a:p>
            <a:pPr marL="136525" marR="631825" indent="-635">
              <a:lnSpc>
                <a:spcPts val="1960"/>
              </a:lnSpc>
              <a:spcBef>
                <a:spcPts val="135"/>
              </a:spcBef>
            </a:pPr>
            <a:r>
              <a:rPr dirty="0" sz="1300">
                <a:latin typeface="Times New Roman"/>
                <a:cs typeface="Times New Roman"/>
              </a:rPr>
              <a:t>You must explicitly remove the file associated with a </a:t>
            </a:r>
            <a:r>
              <a:rPr dirty="0" sz="1300">
                <a:latin typeface="Courier New"/>
                <a:cs typeface="Courier New"/>
              </a:rPr>
              <a:t>BFILE</a:t>
            </a:r>
            <a:r>
              <a:rPr dirty="0" sz="1300" spc="-340">
                <a:latin typeface="Courier New"/>
                <a:cs typeface="Courier New"/>
              </a:rPr>
              <a:t> </a:t>
            </a:r>
            <a:r>
              <a:rPr dirty="0" sz="1300" spc="-5">
                <a:latin typeface="Times New Roman"/>
                <a:cs typeface="Times New Roman"/>
              </a:rPr>
              <a:t>using </a:t>
            </a:r>
            <a:r>
              <a:rPr dirty="0" sz="1300">
                <a:latin typeface="Times New Roman"/>
                <a:cs typeface="Times New Roman"/>
              </a:rPr>
              <a:t>OS commands.  To erase part of an internal </a:t>
            </a:r>
            <a:r>
              <a:rPr dirty="0" sz="1300">
                <a:latin typeface="Courier New"/>
                <a:cs typeface="Courier New"/>
              </a:rPr>
              <a:t>LOB</a:t>
            </a:r>
            <a:r>
              <a:rPr dirty="0" sz="1300">
                <a:latin typeface="Times New Roman"/>
                <a:cs typeface="Times New Roman"/>
              </a:rPr>
              <a:t>, you can use</a:t>
            </a:r>
            <a:r>
              <a:rPr dirty="0" sz="1300" spc="40">
                <a:latin typeface="Times New Roman"/>
                <a:cs typeface="Times New Roman"/>
              </a:rPr>
              <a:t> </a:t>
            </a:r>
            <a:r>
              <a:rPr dirty="0" sz="1300">
                <a:latin typeface="Courier New"/>
                <a:cs typeface="Courier New"/>
              </a:rPr>
              <a:t>DBMS_LOB.ERASE</a:t>
            </a:r>
            <a:r>
              <a:rPr dirty="0" sz="1300">
                <a:latin typeface="Times New Roman"/>
                <a:cs typeface="Times New Roman"/>
              </a:rPr>
              <a:t>.</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837" y="497586"/>
            <a:ext cx="6550659" cy="4914900"/>
            <a:chOff x="608837" y="497586"/>
            <a:chExt cx="6550659" cy="4914900"/>
          </a:xfrm>
        </p:grpSpPr>
        <p:sp>
          <p:nvSpPr>
            <p:cNvPr id="3" name="object 3"/>
            <p:cNvSpPr/>
            <p:nvPr/>
          </p:nvSpPr>
          <p:spPr>
            <a:xfrm>
              <a:off x="614171" y="502920"/>
              <a:ext cx="6539865" cy="4904740"/>
            </a:xfrm>
            <a:custGeom>
              <a:avLst/>
              <a:gdLst/>
              <a:ahLst/>
              <a:cxnLst/>
              <a:rect l="l" t="t" r="r" b="b"/>
              <a:pathLst>
                <a:path w="6539865" h="4904740">
                  <a:moveTo>
                    <a:pt x="6539483" y="0"/>
                  </a:moveTo>
                  <a:lnTo>
                    <a:pt x="0" y="0"/>
                  </a:lnTo>
                  <a:lnTo>
                    <a:pt x="0" y="4904232"/>
                  </a:lnTo>
                  <a:lnTo>
                    <a:pt x="6539483" y="4904232"/>
                  </a:lnTo>
                  <a:lnTo>
                    <a:pt x="6539483" y="0"/>
                  </a:lnTo>
                  <a:close/>
                </a:path>
              </a:pathLst>
            </a:custGeom>
            <a:ln w="10668">
              <a:solidFill>
                <a:srgbClr val="000000"/>
              </a:solidFill>
            </a:ln>
          </p:spPr>
          <p:txBody>
            <a:bodyPr wrap="square" lIns="0" tIns="0" rIns="0" bIns="0" rtlCol="0"/>
            <a:lstStyle/>
            <a:p/>
          </p:txBody>
        </p:sp>
        <p:sp>
          <p:nvSpPr>
            <p:cNvPr id="4" name="object 4"/>
            <p:cNvSpPr/>
            <p:nvPr/>
          </p:nvSpPr>
          <p:spPr>
            <a:xfrm>
              <a:off x="614933" y="5059680"/>
              <a:ext cx="6538722"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9014" y="5251196"/>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3</a:t>
            </a:r>
            <a:r>
              <a:rPr dirty="0" sz="800" spc="-155">
                <a:latin typeface="Garuda"/>
                <a:cs typeface="Garuda"/>
              </a:rPr>
              <a:t>t</a:t>
            </a:r>
            <a:r>
              <a:rPr dirty="0" baseline="-20833" sz="1800" spc="-232" b="1">
                <a:latin typeface="Arial"/>
                <a:cs typeface="Arial"/>
              </a:rPr>
              <a:t>1</a:t>
            </a:r>
            <a:endParaRPr baseline="-20833"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72739" y="855980"/>
            <a:ext cx="199771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Temporary</a:t>
            </a:r>
            <a:r>
              <a:rPr dirty="0" sz="2000" spc="-65" b="1">
                <a:latin typeface="Arial"/>
                <a:cs typeface="Arial"/>
              </a:rPr>
              <a:t> </a:t>
            </a:r>
            <a:r>
              <a:rPr dirty="0" sz="2000" spc="-5" b="1">
                <a:latin typeface="Courier New"/>
                <a:cs typeface="Courier New"/>
              </a:rPr>
              <a:t>LOB</a:t>
            </a:r>
            <a:r>
              <a:rPr dirty="0" sz="2000" spc="-5" b="1">
                <a:latin typeface="Arial"/>
                <a:cs typeface="Arial"/>
              </a:rPr>
              <a:t>s</a:t>
            </a:r>
            <a:endParaRPr sz="2000">
              <a:latin typeface="Arial"/>
              <a:cs typeface="Arial"/>
            </a:endParaRPr>
          </a:p>
        </p:txBody>
      </p:sp>
      <p:sp>
        <p:nvSpPr>
          <p:cNvPr id="7" name="object 7"/>
          <p:cNvSpPr txBox="1"/>
          <p:nvPr/>
        </p:nvSpPr>
        <p:spPr>
          <a:xfrm>
            <a:off x="1322832" y="1729607"/>
            <a:ext cx="4980940" cy="2869565"/>
          </a:xfrm>
          <a:prstGeom prst="rect">
            <a:avLst/>
          </a:prstGeom>
        </p:spPr>
        <p:txBody>
          <a:bodyPr wrap="square" lIns="0" tIns="64769" rIns="0" bIns="0" rtlCol="0" vert="horz">
            <a:spAutoFit/>
          </a:bodyPr>
          <a:lstStyle/>
          <a:p>
            <a:pPr marL="326390" indent="-327025">
              <a:lnSpc>
                <a:spcPct val="100000"/>
              </a:lnSpc>
              <a:spcBef>
                <a:spcPts val="509"/>
              </a:spcBef>
              <a:buClr>
                <a:srgbClr val="FF0000"/>
              </a:buClr>
              <a:buFont typeface="Arial"/>
              <a:buChar char="•"/>
              <a:tabLst>
                <a:tab pos="326390" algn="l"/>
                <a:tab pos="327025" algn="l"/>
              </a:tabLst>
            </a:pPr>
            <a:r>
              <a:rPr dirty="0" sz="1550" spc="10" b="1">
                <a:latin typeface="Arial"/>
                <a:cs typeface="Arial"/>
              </a:rPr>
              <a:t>Temporary</a:t>
            </a:r>
            <a:r>
              <a:rPr dirty="0" sz="1550" b="1">
                <a:latin typeface="Arial"/>
                <a:cs typeface="Arial"/>
              </a:rPr>
              <a:t> </a:t>
            </a:r>
            <a:r>
              <a:rPr dirty="0" sz="1550" spc="10" b="1">
                <a:latin typeface="Courier New"/>
                <a:cs typeface="Courier New"/>
              </a:rPr>
              <a:t>LOB</a:t>
            </a:r>
            <a:r>
              <a:rPr dirty="0" sz="1550" spc="10" b="1">
                <a:latin typeface="Arial"/>
                <a:cs typeface="Arial"/>
              </a:rPr>
              <a:t>s:</a:t>
            </a:r>
            <a:endParaRPr sz="1550">
              <a:latin typeface="Arial"/>
              <a:cs typeface="Arial"/>
            </a:endParaRPr>
          </a:p>
          <a:p>
            <a:pPr lvl="1" marL="653415" marR="182245" indent="-245110">
              <a:lnSpc>
                <a:spcPct val="108500"/>
              </a:lnSpc>
              <a:spcBef>
                <a:spcPts val="240"/>
              </a:spcBef>
              <a:buClr>
                <a:srgbClr val="FF0000"/>
              </a:buClr>
              <a:buFont typeface="Arial"/>
              <a:buChar char="–"/>
              <a:tabLst>
                <a:tab pos="653415" algn="l"/>
                <a:tab pos="654050" algn="l"/>
              </a:tabLst>
            </a:pPr>
            <a:r>
              <a:rPr dirty="0" sz="1400" spc="10" b="1">
                <a:latin typeface="Arial"/>
                <a:cs typeface="Arial"/>
              </a:rPr>
              <a:t>Provide an interface to support </a:t>
            </a:r>
            <a:r>
              <a:rPr dirty="0" sz="1400" spc="5" b="1">
                <a:latin typeface="Arial"/>
                <a:cs typeface="Arial"/>
              </a:rPr>
              <a:t>creation </a:t>
            </a:r>
            <a:r>
              <a:rPr dirty="0" sz="1400" spc="10" b="1">
                <a:latin typeface="Arial"/>
                <a:cs typeface="Arial"/>
              </a:rPr>
              <a:t>of </a:t>
            </a:r>
            <a:r>
              <a:rPr dirty="0" sz="1400" spc="15" b="1">
                <a:latin typeface="Courier New"/>
                <a:cs typeface="Courier New"/>
              </a:rPr>
              <a:t>LOB</a:t>
            </a:r>
            <a:r>
              <a:rPr dirty="0" sz="1400" spc="15" b="1">
                <a:latin typeface="Arial"/>
                <a:cs typeface="Arial"/>
              </a:rPr>
              <a:t>s  </a:t>
            </a:r>
            <a:r>
              <a:rPr dirty="0" sz="1400" spc="5" b="1">
                <a:latin typeface="Arial"/>
                <a:cs typeface="Arial"/>
              </a:rPr>
              <a:t>that </a:t>
            </a:r>
            <a:r>
              <a:rPr dirty="0" sz="1400" spc="10" b="1">
                <a:latin typeface="Arial"/>
                <a:cs typeface="Arial"/>
              </a:rPr>
              <a:t>act like local</a:t>
            </a:r>
            <a:r>
              <a:rPr dirty="0" sz="1400" spc="-10" b="1">
                <a:latin typeface="Arial"/>
                <a:cs typeface="Arial"/>
              </a:rPr>
              <a:t> </a:t>
            </a:r>
            <a:r>
              <a:rPr dirty="0" sz="1400" spc="5" b="1">
                <a:latin typeface="Arial"/>
                <a:cs typeface="Arial"/>
              </a:rPr>
              <a:t>variables</a:t>
            </a:r>
            <a:endParaRPr sz="1400">
              <a:latin typeface="Arial"/>
              <a:cs typeface="Arial"/>
            </a:endParaRPr>
          </a:p>
          <a:p>
            <a:pPr lvl="1" marL="653415" indent="-245110">
              <a:lnSpc>
                <a:spcPct val="100000"/>
              </a:lnSpc>
              <a:spcBef>
                <a:spcPts val="270"/>
              </a:spcBef>
              <a:buClr>
                <a:srgbClr val="FF0000"/>
              </a:buClr>
              <a:buFont typeface="Arial"/>
              <a:buChar char="–"/>
              <a:tabLst>
                <a:tab pos="653415" algn="l"/>
                <a:tab pos="654050" algn="l"/>
              </a:tabLst>
            </a:pPr>
            <a:r>
              <a:rPr dirty="0" sz="1400" spc="10" b="1">
                <a:latin typeface="Arial"/>
                <a:cs typeface="Arial"/>
              </a:rPr>
              <a:t>Can be </a:t>
            </a:r>
            <a:r>
              <a:rPr dirty="0" sz="1400" spc="10" b="1">
                <a:latin typeface="Courier New"/>
                <a:cs typeface="Courier New"/>
              </a:rPr>
              <a:t>BLOB</a:t>
            </a:r>
            <a:r>
              <a:rPr dirty="0" sz="1400" spc="10" b="1">
                <a:latin typeface="Arial"/>
                <a:cs typeface="Arial"/>
              </a:rPr>
              <a:t>s, </a:t>
            </a:r>
            <a:r>
              <a:rPr dirty="0" sz="1400" spc="10" b="1">
                <a:latin typeface="Courier New"/>
                <a:cs typeface="Courier New"/>
              </a:rPr>
              <a:t>CLOB</a:t>
            </a:r>
            <a:r>
              <a:rPr dirty="0" sz="1400" spc="10" b="1">
                <a:latin typeface="Arial"/>
                <a:cs typeface="Arial"/>
              </a:rPr>
              <a:t>s, or</a:t>
            </a:r>
            <a:r>
              <a:rPr dirty="0" sz="1400" spc="-20" b="1">
                <a:latin typeface="Arial"/>
                <a:cs typeface="Arial"/>
              </a:rPr>
              <a:t> </a:t>
            </a:r>
            <a:r>
              <a:rPr dirty="0" sz="1400" spc="15" b="1">
                <a:latin typeface="Courier New"/>
                <a:cs typeface="Courier New"/>
              </a:rPr>
              <a:t>NCLOB</a:t>
            </a:r>
            <a:r>
              <a:rPr dirty="0" sz="1400" spc="15" b="1">
                <a:latin typeface="Arial"/>
                <a:cs typeface="Arial"/>
              </a:rPr>
              <a:t>s</a:t>
            </a:r>
            <a:endParaRPr sz="1400">
              <a:latin typeface="Arial"/>
              <a:cs typeface="Arial"/>
            </a:endParaRPr>
          </a:p>
          <a:p>
            <a:pPr lvl="1" marL="653415" indent="-245110">
              <a:lnSpc>
                <a:spcPct val="100000"/>
              </a:lnSpc>
              <a:spcBef>
                <a:spcPts val="484"/>
              </a:spcBef>
              <a:buClr>
                <a:srgbClr val="FF0000"/>
              </a:buClr>
              <a:buFont typeface="Arial"/>
              <a:buChar char="–"/>
              <a:tabLst>
                <a:tab pos="653415" algn="l"/>
                <a:tab pos="654050" algn="l"/>
              </a:tabLst>
            </a:pPr>
            <a:r>
              <a:rPr dirty="0" sz="1400" spc="10" b="1">
                <a:latin typeface="Arial"/>
                <a:cs typeface="Arial"/>
              </a:rPr>
              <a:t>Are not associated with </a:t>
            </a:r>
            <a:r>
              <a:rPr dirty="0" sz="1400" spc="15" b="1">
                <a:latin typeface="Arial"/>
                <a:cs typeface="Arial"/>
              </a:rPr>
              <a:t>a </a:t>
            </a:r>
            <a:r>
              <a:rPr dirty="0" sz="1400" spc="5" b="1">
                <a:latin typeface="Arial"/>
                <a:cs typeface="Arial"/>
              </a:rPr>
              <a:t>specific</a:t>
            </a:r>
            <a:r>
              <a:rPr dirty="0" sz="1400" spc="-40" b="1">
                <a:latin typeface="Arial"/>
                <a:cs typeface="Arial"/>
              </a:rPr>
              <a:t> </a:t>
            </a:r>
            <a:r>
              <a:rPr dirty="0" sz="1400" spc="5" b="1">
                <a:latin typeface="Arial"/>
                <a:cs typeface="Arial"/>
              </a:rPr>
              <a:t>table</a:t>
            </a:r>
            <a:endParaRPr sz="1400">
              <a:latin typeface="Arial"/>
              <a:cs typeface="Arial"/>
            </a:endParaRPr>
          </a:p>
          <a:p>
            <a:pPr lvl="1" marL="653415" indent="-245110">
              <a:lnSpc>
                <a:spcPts val="1645"/>
              </a:lnSpc>
              <a:spcBef>
                <a:spcPts val="370"/>
              </a:spcBef>
              <a:buClr>
                <a:srgbClr val="FF0000"/>
              </a:buClr>
              <a:buFont typeface="Arial"/>
              <a:buChar char="–"/>
              <a:tabLst>
                <a:tab pos="653415" algn="l"/>
                <a:tab pos="654050" algn="l"/>
              </a:tabLst>
            </a:pPr>
            <a:r>
              <a:rPr dirty="0" sz="1400" spc="10" b="1">
                <a:latin typeface="Arial"/>
                <a:cs typeface="Arial"/>
              </a:rPr>
              <a:t>Are </a:t>
            </a:r>
            <a:r>
              <a:rPr dirty="0" sz="1400" spc="5" b="1">
                <a:latin typeface="Arial"/>
                <a:cs typeface="Arial"/>
              </a:rPr>
              <a:t>created </a:t>
            </a:r>
            <a:r>
              <a:rPr dirty="0" sz="1400" spc="10" b="1">
                <a:latin typeface="Arial"/>
                <a:cs typeface="Arial"/>
              </a:rPr>
              <a:t>using</a:t>
            </a:r>
            <a:r>
              <a:rPr dirty="0" sz="1400" spc="-5" b="1">
                <a:latin typeface="Arial"/>
                <a:cs typeface="Arial"/>
              </a:rPr>
              <a:t> </a:t>
            </a:r>
            <a:r>
              <a:rPr dirty="0" sz="1400" spc="5" b="1">
                <a:latin typeface="Arial"/>
                <a:cs typeface="Arial"/>
              </a:rPr>
              <a:t>the</a:t>
            </a:r>
            <a:endParaRPr sz="1400">
              <a:latin typeface="Arial"/>
              <a:cs typeface="Arial"/>
            </a:endParaRPr>
          </a:p>
          <a:p>
            <a:pPr algn="ctr" marR="111125">
              <a:lnSpc>
                <a:spcPts val="1645"/>
              </a:lnSpc>
            </a:pPr>
            <a:r>
              <a:rPr dirty="0" sz="1400" spc="15" b="1">
                <a:latin typeface="Courier New"/>
                <a:cs typeface="Courier New"/>
              </a:rPr>
              <a:t>DBMS_LOB.CREATETEMPORARY</a:t>
            </a:r>
            <a:r>
              <a:rPr dirty="0" sz="1400" spc="-450" b="1">
                <a:latin typeface="Courier New"/>
                <a:cs typeface="Courier New"/>
              </a:rPr>
              <a:t> </a:t>
            </a:r>
            <a:r>
              <a:rPr dirty="0" sz="1400" spc="15" b="1">
                <a:latin typeface="Arial"/>
                <a:cs typeface="Arial"/>
              </a:rPr>
              <a:t>procedure</a:t>
            </a:r>
            <a:endParaRPr sz="1400">
              <a:latin typeface="Arial"/>
              <a:cs typeface="Arial"/>
            </a:endParaRPr>
          </a:p>
          <a:p>
            <a:pPr lvl="1" marL="653415" indent="-245110">
              <a:lnSpc>
                <a:spcPct val="100000"/>
              </a:lnSpc>
              <a:spcBef>
                <a:spcPts val="375"/>
              </a:spcBef>
              <a:buClr>
                <a:srgbClr val="FF0000"/>
              </a:buClr>
              <a:buFont typeface="Arial"/>
              <a:buChar char="–"/>
              <a:tabLst>
                <a:tab pos="653415" algn="l"/>
                <a:tab pos="654050" algn="l"/>
              </a:tabLst>
            </a:pPr>
            <a:r>
              <a:rPr dirty="0" sz="1400" spc="10" b="1">
                <a:latin typeface="Arial"/>
                <a:cs typeface="Arial"/>
              </a:rPr>
              <a:t>Use </a:t>
            </a:r>
            <a:r>
              <a:rPr dirty="0" sz="1400" spc="15" b="1">
                <a:latin typeface="Courier New"/>
                <a:cs typeface="Courier New"/>
              </a:rPr>
              <a:t>DBMS_LOB</a:t>
            </a:r>
            <a:r>
              <a:rPr dirty="0" sz="1400" spc="-455" b="1">
                <a:latin typeface="Courier New"/>
                <a:cs typeface="Courier New"/>
              </a:rPr>
              <a:t> </a:t>
            </a:r>
            <a:r>
              <a:rPr dirty="0" sz="1400" spc="5" b="1">
                <a:latin typeface="Arial"/>
                <a:cs typeface="Arial"/>
              </a:rPr>
              <a:t>routines</a:t>
            </a:r>
            <a:endParaRPr sz="1400">
              <a:latin typeface="Arial"/>
              <a:cs typeface="Arial"/>
            </a:endParaRPr>
          </a:p>
          <a:p>
            <a:pPr marL="326390" indent="-327025">
              <a:lnSpc>
                <a:spcPct val="100000"/>
              </a:lnSpc>
              <a:spcBef>
                <a:spcPts val="390"/>
              </a:spcBef>
              <a:buClr>
                <a:srgbClr val="FF0000"/>
              </a:buClr>
              <a:buFont typeface="Arial"/>
              <a:buChar char="•"/>
              <a:tabLst>
                <a:tab pos="326390" algn="l"/>
                <a:tab pos="327025" algn="l"/>
              </a:tabLst>
            </a:pPr>
            <a:r>
              <a:rPr dirty="0" sz="1550" spc="10" b="1">
                <a:latin typeface="Arial"/>
                <a:cs typeface="Arial"/>
              </a:rPr>
              <a:t>The </a:t>
            </a:r>
            <a:r>
              <a:rPr dirty="0" sz="1550" spc="5" b="1">
                <a:latin typeface="Arial"/>
                <a:cs typeface="Arial"/>
              </a:rPr>
              <a:t>lifetime </a:t>
            </a:r>
            <a:r>
              <a:rPr dirty="0" sz="1550" spc="10" b="1">
                <a:latin typeface="Arial"/>
                <a:cs typeface="Arial"/>
              </a:rPr>
              <a:t>of a temporary </a:t>
            </a:r>
            <a:r>
              <a:rPr dirty="0" sz="1550" spc="10" b="1">
                <a:latin typeface="Courier New"/>
                <a:cs typeface="Courier New"/>
              </a:rPr>
              <a:t>LOB</a:t>
            </a:r>
            <a:r>
              <a:rPr dirty="0" sz="1550" spc="-515" b="1">
                <a:latin typeface="Courier New"/>
                <a:cs typeface="Courier New"/>
              </a:rPr>
              <a:t> </a:t>
            </a:r>
            <a:r>
              <a:rPr dirty="0" sz="1550" spc="5" b="1">
                <a:latin typeface="Arial"/>
                <a:cs typeface="Arial"/>
              </a:rPr>
              <a:t>is </a:t>
            </a:r>
            <a:r>
              <a:rPr dirty="0" sz="1550" spc="10" b="1">
                <a:latin typeface="Arial"/>
                <a:cs typeface="Arial"/>
              </a:rPr>
              <a:t>a session.</a:t>
            </a:r>
            <a:endParaRPr sz="1550">
              <a:latin typeface="Arial"/>
              <a:cs typeface="Arial"/>
            </a:endParaRPr>
          </a:p>
          <a:p>
            <a:pPr marL="326390" marR="5080" indent="-327025">
              <a:lnSpc>
                <a:spcPct val="101299"/>
              </a:lnSpc>
              <a:spcBef>
                <a:spcPts val="375"/>
              </a:spcBef>
              <a:buClr>
                <a:srgbClr val="FF0000"/>
              </a:buClr>
              <a:buFont typeface="Arial"/>
              <a:buChar char="•"/>
              <a:tabLst>
                <a:tab pos="326390" algn="l"/>
                <a:tab pos="327025" algn="l"/>
              </a:tabLst>
            </a:pPr>
            <a:r>
              <a:rPr dirty="0" sz="1550" spc="10" b="1">
                <a:latin typeface="Arial"/>
                <a:cs typeface="Arial"/>
              </a:rPr>
              <a:t>Temporary </a:t>
            </a:r>
            <a:r>
              <a:rPr dirty="0" sz="1550" spc="10" b="1">
                <a:latin typeface="Courier New"/>
                <a:cs typeface="Courier New"/>
              </a:rPr>
              <a:t>LOB</a:t>
            </a:r>
            <a:r>
              <a:rPr dirty="0" sz="1550" spc="10" b="1">
                <a:latin typeface="Arial"/>
                <a:cs typeface="Arial"/>
              </a:rPr>
              <a:t>s are useful </a:t>
            </a:r>
            <a:r>
              <a:rPr dirty="0" sz="1550" spc="5" b="1">
                <a:latin typeface="Arial"/>
                <a:cs typeface="Arial"/>
              </a:rPr>
              <a:t>for </a:t>
            </a:r>
            <a:r>
              <a:rPr dirty="0" sz="1550" spc="10" b="1">
                <a:latin typeface="Arial"/>
                <a:cs typeface="Arial"/>
              </a:rPr>
              <a:t>transforming data  </a:t>
            </a:r>
            <a:r>
              <a:rPr dirty="0" sz="1550" spc="5" b="1">
                <a:latin typeface="Arial"/>
                <a:cs typeface="Arial"/>
              </a:rPr>
              <a:t>in </a:t>
            </a:r>
            <a:r>
              <a:rPr dirty="0" sz="1550" spc="10" b="1">
                <a:latin typeface="Arial"/>
                <a:cs typeface="Arial"/>
              </a:rPr>
              <a:t>permanent </a:t>
            </a:r>
            <a:r>
              <a:rPr dirty="0" sz="1550" spc="5" b="1">
                <a:latin typeface="Arial"/>
                <a:cs typeface="Arial"/>
              </a:rPr>
              <a:t>internal</a:t>
            </a:r>
            <a:r>
              <a:rPr dirty="0" sz="1550" spc="10" b="1">
                <a:latin typeface="Arial"/>
                <a:cs typeface="Arial"/>
              </a:rPr>
              <a:t> </a:t>
            </a:r>
            <a:r>
              <a:rPr dirty="0" sz="1550" spc="5" b="1">
                <a:latin typeface="Courier New"/>
                <a:cs typeface="Courier New"/>
              </a:rPr>
              <a:t>LOB</a:t>
            </a:r>
            <a:r>
              <a:rPr dirty="0" sz="1550" spc="5" b="1">
                <a:latin typeface="Arial"/>
                <a:cs typeface="Arial"/>
              </a:rPr>
              <a:t>s.</a:t>
            </a:r>
            <a:endParaRPr sz="1550">
              <a:latin typeface="Arial"/>
              <a:cs typeface="Arial"/>
            </a:endParaRPr>
          </a:p>
        </p:txBody>
      </p:sp>
      <p:sp>
        <p:nvSpPr>
          <p:cNvPr id="8" name="object 8"/>
          <p:cNvSpPr txBox="1"/>
          <p:nvPr/>
        </p:nvSpPr>
        <p:spPr>
          <a:xfrm>
            <a:off x="707390" y="5599839"/>
            <a:ext cx="6346825" cy="3109595"/>
          </a:xfrm>
          <a:prstGeom prst="rect">
            <a:avLst/>
          </a:prstGeom>
        </p:spPr>
        <p:txBody>
          <a:bodyPr wrap="square" lIns="0" tIns="56515" rIns="0" bIns="0" rtlCol="0" vert="horz">
            <a:spAutoFit/>
          </a:bodyPr>
          <a:lstStyle/>
          <a:p>
            <a:pPr marL="12700">
              <a:lnSpc>
                <a:spcPct val="100000"/>
              </a:lnSpc>
              <a:spcBef>
                <a:spcPts val="445"/>
              </a:spcBef>
            </a:pPr>
            <a:r>
              <a:rPr dirty="0" sz="1300" b="1">
                <a:latin typeface="Arial"/>
                <a:cs typeface="Arial"/>
              </a:rPr>
              <a:t>Temporary</a:t>
            </a:r>
            <a:r>
              <a:rPr dirty="0" sz="1300" spc="-10" b="1">
                <a:latin typeface="Arial"/>
                <a:cs typeface="Arial"/>
              </a:rPr>
              <a:t> </a:t>
            </a:r>
            <a:r>
              <a:rPr dirty="0" sz="1300" b="1">
                <a:latin typeface="Courier New"/>
                <a:cs typeface="Courier New"/>
              </a:rPr>
              <a:t>LOB</a:t>
            </a:r>
            <a:r>
              <a:rPr dirty="0" sz="1300" b="1">
                <a:latin typeface="Arial"/>
                <a:cs typeface="Arial"/>
              </a:rPr>
              <a:t>s</a:t>
            </a:r>
            <a:endParaRPr sz="1300">
              <a:latin typeface="Arial"/>
              <a:cs typeface="Arial"/>
            </a:endParaRPr>
          </a:p>
          <a:p>
            <a:pPr marL="136525" marR="174625">
              <a:lnSpc>
                <a:spcPts val="1490"/>
              </a:lnSpc>
              <a:spcBef>
                <a:spcPts val="455"/>
              </a:spcBef>
            </a:pPr>
            <a:r>
              <a:rPr dirty="0" sz="1300">
                <a:latin typeface="Times New Roman"/>
                <a:cs typeface="Times New Roman"/>
              </a:rPr>
              <a:t>Temporary </a:t>
            </a:r>
            <a:r>
              <a:rPr dirty="0" sz="1300">
                <a:latin typeface="Courier New"/>
                <a:cs typeface="Courier New"/>
              </a:rPr>
              <a:t>LOB</a:t>
            </a:r>
            <a:r>
              <a:rPr dirty="0" sz="1300">
                <a:latin typeface="Times New Roman"/>
                <a:cs typeface="Times New Roman"/>
              </a:rPr>
              <a:t>s provide an interface to support the creation and deletion of </a:t>
            </a:r>
            <a:r>
              <a:rPr dirty="0" sz="1300">
                <a:latin typeface="Courier New"/>
                <a:cs typeface="Courier New"/>
              </a:rPr>
              <a:t>LOB</a:t>
            </a:r>
            <a:r>
              <a:rPr dirty="0" sz="1300">
                <a:latin typeface="Times New Roman"/>
                <a:cs typeface="Times New Roman"/>
              </a:rPr>
              <a:t>s that act  like local variables. Temporary </a:t>
            </a:r>
            <a:r>
              <a:rPr dirty="0" sz="1300">
                <a:latin typeface="Courier New"/>
                <a:cs typeface="Courier New"/>
              </a:rPr>
              <a:t>LOB</a:t>
            </a:r>
            <a:r>
              <a:rPr dirty="0" sz="1300">
                <a:latin typeface="Times New Roman"/>
                <a:cs typeface="Times New Roman"/>
              </a:rPr>
              <a:t>s can be </a:t>
            </a:r>
            <a:r>
              <a:rPr dirty="0" sz="1300">
                <a:latin typeface="Courier New"/>
                <a:cs typeface="Courier New"/>
              </a:rPr>
              <a:t>BLOB</a:t>
            </a:r>
            <a:r>
              <a:rPr dirty="0" sz="1300">
                <a:latin typeface="Times New Roman"/>
                <a:cs typeface="Times New Roman"/>
              </a:rPr>
              <a:t>s, </a:t>
            </a:r>
            <a:r>
              <a:rPr dirty="0" sz="1300">
                <a:latin typeface="Courier New"/>
                <a:cs typeface="Courier New"/>
              </a:rPr>
              <a:t>CLOB</a:t>
            </a:r>
            <a:r>
              <a:rPr dirty="0" sz="1300">
                <a:latin typeface="Times New Roman"/>
                <a:cs typeface="Times New Roman"/>
              </a:rPr>
              <a:t>s, </a:t>
            </a:r>
            <a:r>
              <a:rPr dirty="0" sz="1300" spc="-5">
                <a:latin typeface="Times New Roman"/>
                <a:cs typeface="Times New Roman"/>
              </a:rPr>
              <a:t>or</a:t>
            </a:r>
            <a:r>
              <a:rPr dirty="0" sz="1300" spc="55">
                <a:latin typeface="Times New Roman"/>
                <a:cs typeface="Times New Roman"/>
              </a:rPr>
              <a:t> </a:t>
            </a:r>
            <a:r>
              <a:rPr dirty="0" sz="1300">
                <a:latin typeface="Courier New"/>
                <a:cs typeface="Courier New"/>
              </a:rPr>
              <a:t>NCLOB</a:t>
            </a:r>
            <a:r>
              <a:rPr dirty="0" sz="1300">
                <a:latin typeface="Times New Roman"/>
                <a:cs typeface="Times New Roman"/>
              </a:rPr>
              <a:t>s.</a:t>
            </a:r>
            <a:endParaRPr sz="1300">
              <a:latin typeface="Times New Roman"/>
              <a:cs typeface="Times New Roman"/>
            </a:endParaRPr>
          </a:p>
          <a:p>
            <a:pPr marL="136525">
              <a:lnSpc>
                <a:spcPts val="1555"/>
              </a:lnSpc>
              <a:spcBef>
                <a:spcPts val="275"/>
              </a:spcBef>
            </a:pPr>
            <a:r>
              <a:rPr dirty="0" sz="1300">
                <a:latin typeface="Times New Roman"/>
                <a:cs typeface="Times New Roman"/>
              </a:rPr>
              <a:t>The following are the features of temporary </a:t>
            </a:r>
            <a:r>
              <a:rPr dirty="0" sz="1300">
                <a:latin typeface="Courier New"/>
                <a:cs typeface="Courier New"/>
              </a:rPr>
              <a:t>LOB</a:t>
            </a:r>
            <a:r>
              <a:rPr dirty="0" sz="1300">
                <a:latin typeface="Times New Roman"/>
                <a:cs typeface="Times New Roman"/>
              </a:rPr>
              <a:t>s:</a:t>
            </a:r>
            <a:endParaRPr sz="1300">
              <a:latin typeface="Times New Roman"/>
              <a:cs typeface="Times New Roman"/>
            </a:endParaRPr>
          </a:p>
          <a:p>
            <a:pPr marL="509905" indent="-248920">
              <a:lnSpc>
                <a:spcPts val="1485"/>
              </a:lnSpc>
              <a:buChar char="•"/>
              <a:tabLst>
                <a:tab pos="509905" algn="l"/>
                <a:tab pos="510540" algn="l"/>
              </a:tabLst>
            </a:pPr>
            <a:r>
              <a:rPr dirty="0" sz="1300">
                <a:latin typeface="Times New Roman"/>
                <a:cs typeface="Times New Roman"/>
              </a:rPr>
              <a:t>Data is stored in your temporary tablespace, not in</a:t>
            </a:r>
            <a:r>
              <a:rPr dirty="0" sz="1300" spc="45">
                <a:latin typeface="Times New Roman"/>
                <a:cs typeface="Times New Roman"/>
              </a:rPr>
              <a:t> </a:t>
            </a:r>
            <a:r>
              <a:rPr dirty="0" sz="1300">
                <a:latin typeface="Times New Roman"/>
                <a:cs typeface="Times New Roman"/>
              </a:rPr>
              <a:t>tables.</a:t>
            </a:r>
            <a:endParaRPr sz="1300">
              <a:latin typeface="Times New Roman"/>
              <a:cs typeface="Times New Roman"/>
            </a:endParaRPr>
          </a:p>
          <a:p>
            <a:pPr marL="509905" indent="-248920">
              <a:lnSpc>
                <a:spcPts val="1480"/>
              </a:lnSpc>
              <a:buChar char="•"/>
              <a:tabLst>
                <a:tab pos="509905" algn="l"/>
                <a:tab pos="510540" algn="l"/>
              </a:tabLst>
            </a:pPr>
            <a:r>
              <a:rPr dirty="0" sz="1300">
                <a:latin typeface="Times New Roman"/>
                <a:cs typeface="Times New Roman"/>
              </a:rPr>
              <a:t>Temporary </a:t>
            </a:r>
            <a:r>
              <a:rPr dirty="0" sz="1300">
                <a:latin typeface="Courier New"/>
                <a:cs typeface="Courier New"/>
              </a:rPr>
              <a:t>LOB</a:t>
            </a:r>
            <a:r>
              <a:rPr dirty="0" sz="1300">
                <a:latin typeface="Times New Roman"/>
                <a:cs typeface="Times New Roman"/>
              </a:rPr>
              <a:t>s are faster than persistent </a:t>
            </a:r>
            <a:r>
              <a:rPr dirty="0" sz="1300">
                <a:latin typeface="Courier New"/>
                <a:cs typeface="Courier New"/>
              </a:rPr>
              <a:t>LOB</a:t>
            </a:r>
            <a:r>
              <a:rPr dirty="0" sz="1300">
                <a:latin typeface="Times New Roman"/>
                <a:cs typeface="Times New Roman"/>
              </a:rPr>
              <a:t>s because they do </a:t>
            </a:r>
            <a:r>
              <a:rPr dirty="0" sz="1300" spc="-5">
                <a:latin typeface="Times New Roman"/>
                <a:cs typeface="Times New Roman"/>
              </a:rPr>
              <a:t>not </a:t>
            </a:r>
            <a:r>
              <a:rPr dirty="0" sz="1300">
                <a:latin typeface="Times New Roman"/>
                <a:cs typeface="Times New Roman"/>
              </a:rPr>
              <a:t>generate any</a:t>
            </a:r>
            <a:r>
              <a:rPr dirty="0" sz="1300" spc="180">
                <a:latin typeface="Times New Roman"/>
                <a:cs typeface="Times New Roman"/>
              </a:rPr>
              <a:t> </a:t>
            </a:r>
            <a:r>
              <a:rPr dirty="0" sz="1300">
                <a:latin typeface="Times New Roman"/>
                <a:cs typeface="Times New Roman"/>
              </a:rPr>
              <a:t>redo</a:t>
            </a:r>
            <a:endParaRPr sz="1300">
              <a:latin typeface="Times New Roman"/>
              <a:cs typeface="Times New Roman"/>
            </a:endParaRPr>
          </a:p>
          <a:p>
            <a:pPr marL="509905">
              <a:lnSpc>
                <a:spcPts val="1480"/>
              </a:lnSpc>
            </a:pPr>
            <a:r>
              <a:rPr dirty="0" sz="1300">
                <a:latin typeface="Times New Roman"/>
                <a:cs typeface="Times New Roman"/>
              </a:rPr>
              <a:t>or rollback</a:t>
            </a:r>
            <a:r>
              <a:rPr dirty="0" sz="1300" spc="-5">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509905" marR="5080" indent="-248920">
              <a:lnSpc>
                <a:spcPts val="1480"/>
              </a:lnSpc>
              <a:spcBef>
                <a:spcPts val="45"/>
              </a:spcBef>
              <a:buChar char="•"/>
              <a:tabLst>
                <a:tab pos="509905" algn="l"/>
                <a:tab pos="510540" algn="l"/>
              </a:tabLst>
            </a:pPr>
            <a:r>
              <a:rPr dirty="0" sz="1300">
                <a:latin typeface="Times New Roman"/>
                <a:cs typeface="Times New Roman"/>
              </a:rPr>
              <a:t>Temporary </a:t>
            </a:r>
            <a:r>
              <a:rPr dirty="0" sz="1300">
                <a:latin typeface="Courier New"/>
                <a:cs typeface="Courier New"/>
              </a:rPr>
              <a:t>LOB</a:t>
            </a:r>
            <a:r>
              <a:rPr dirty="0" sz="1300">
                <a:latin typeface="Times New Roman"/>
                <a:cs typeface="Times New Roman"/>
              </a:rPr>
              <a:t>s lookup is localized to each user’s </a:t>
            </a:r>
            <a:r>
              <a:rPr dirty="0" sz="1300" spc="-5">
                <a:latin typeface="Times New Roman"/>
                <a:cs typeface="Times New Roman"/>
              </a:rPr>
              <a:t>own </a:t>
            </a:r>
            <a:r>
              <a:rPr dirty="0" sz="1300">
                <a:latin typeface="Times New Roman"/>
                <a:cs typeface="Times New Roman"/>
              </a:rPr>
              <a:t>session. Only the user who  creates a temporary </a:t>
            </a:r>
            <a:r>
              <a:rPr dirty="0" sz="1300">
                <a:latin typeface="Courier New"/>
                <a:cs typeface="Courier New"/>
              </a:rPr>
              <a:t>LOB</a:t>
            </a:r>
            <a:r>
              <a:rPr dirty="0" sz="1300" spc="-270">
                <a:latin typeface="Courier New"/>
                <a:cs typeface="Courier New"/>
              </a:rPr>
              <a:t> </a:t>
            </a:r>
            <a:r>
              <a:rPr dirty="0" sz="1300">
                <a:latin typeface="Times New Roman"/>
                <a:cs typeface="Times New Roman"/>
              </a:rPr>
              <a:t>can access it, and all temporary </a:t>
            </a:r>
            <a:r>
              <a:rPr dirty="0" sz="1300">
                <a:latin typeface="Courier New"/>
                <a:cs typeface="Courier New"/>
              </a:rPr>
              <a:t>LOB</a:t>
            </a:r>
            <a:r>
              <a:rPr dirty="0" sz="1300">
                <a:latin typeface="Times New Roman"/>
                <a:cs typeface="Times New Roman"/>
              </a:rPr>
              <a:t>s are deleted at the end of</a:t>
            </a:r>
            <a:endParaRPr sz="1300">
              <a:latin typeface="Times New Roman"/>
              <a:cs typeface="Times New Roman"/>
            </a:endParaRPr>
          </a:p>
          <a:p>
            <a:pPr marL="509905">
              <a:lnSpc>
                <a:spcPts val="1450"/>
              </a:lnSpc>
            </a:pPr>
            <a:r>
              <a:rPr dirty="0" sz="1300">
                <a:latin typeface="Times New Roman"/>
                <a:cs typeface="Times New Roman"/>
              </a:rPr>
              <a:t>the session in which they were</a:t>
            </a:r>
            <a:r>
              <a:rPr dirty="0" sz="1300" spc="10">
                <a:latin typeface="Times New Roman"/>
                <a:cs typeface="Times New Roman"/>
              </a:rPr>
              <a:t> </a:t>
            </a:r>
            <a:r>
              <a:rPr dirty="0" sz="1300">
                <a:latin typeface="Times New Roman"/>
                <a:cs typeface="Times New Roman"/>
              </a:rPr>
              <a:t>created.</a:t>
            </a:r>
            <a:endParaRPr sz="1300">
              <a:latin typeface="Times New Roman"/>
              <a:cs typeface="Times New Roman"/>
            </a:endParaRPr>
          </a:p>
          <a:p>
            <a:pPr marL="509905" indent="-248920">
              <a:lnSpc>
                <a:spcPts val="1490"/>
              </a:lnSpc>
              <a:buChar char="•"/>
              <a:tabLst>
                <a:tab pos="509905" algn="l"/>
                <a:tab pos="510540" algn="l"/>
              </a:tabLst>
            </a:pPr>
            <a:r>
              <a:rPr dirty="0" sz="1300">
                <a:latin typeface="Times New Roman"/>
                <a:cs typeface="Times New Roman"/>
              </a:rPr>
              <a:t>You can create a temporary </a:t>
            </a:r>
            <a:r>
              <a:rPr dirty="0" sz="1300">
                <a:latin typeface="Courier New"/>
                <a:cs typeface="Courier New"/>
              </a:rPr>
              <a:t>LOB</a:t>
            </a:r>
            <a:r>
              <a:rPr dirty="0" sz="1300" spc="-395">
                <a:latin typeface="Courier New"/>
                <a:cs typeface="Courier New"/>
              </a:rPr>
              <a:t> </a:t>
            </a:r>
            <a:r>
              <a:rPr dirty="0" sz="1300" spc="-5">
                <a:latin typeface="Times New Roman"/>
                <a:cs typeface="Times New Roman"/>
              </a:rPr>
              <a:t>using </a:t>
            </a:r>
            <a:r>
              <a:rPr dirty="0" sz="1300">
                <a:latin typeface="Courier New"/>
                <a:cs typeface="Courier New"/>
              </a:rPr>
              <a:t>DBMS_LOB.CREATETEMPORARY</a:t>
            </a:r>
            <a:r>
              <a:rPr dirty="0" sz="1300">
                <a:latin typeface="Times New Roman"/>
                <a:cs typeface="Times New Roman"/>
              </a:rPr>
              <a:t>.</a:t>
            </a:r>
            <a:endParaRPr sz="1300">
              <a:latin typeface="Times New Roman"/>
              <a:cs typeface="Times New Roman"/>
            </a:endParaRPr>
          </a:p>
          <a:p>
            <a:pPr marL="136525" marR="31115">
              <a:lnSpc>
                <a:spcPts val="1480"/>
              </a:lnSpc>
              <a:spcBef>
                <a:spcPts val="430"/>
              </a:spcBef>
            </a:pPr>
            <a:r>
              <a:rPr dirty="0" sz="1300">
                <a:latin typeface="Times New Roman"/>
                <a:cs typeface="Times New Roman"/>
              </a:rPr>
              <a:t>Temporary </a:t>
            </a:r>
            <a:r>
              <a:rPr dirty="0" sz="1300">
                <a:latin typeface="Courier New"/>
                <a:cs typeface="Courier New"/>
              </a:rPr>
              <a:t>LOB</a:t>
            </a:r>
            <a:r>
              <a:rPr dirty="0" sz="1300">
                <a:latin typeface="Times New Roman"/>
                <a:cs typeface="Times New Roman"/>
              </a:rPr>
              <a:t>s are useful when you want to perform some transformational operation on a  </a:t>
            </a:r>
            <a:r>
              <a:rPr dirty="0" sz="1300">
                <a:latin typeface="Courier New"/>
                <a:cs typeface="Courier New"/>
              </a:rPr>
              <a:t>LOB </a:t>
            </a:r>
            <a:r>
              <a:rPr dirty="0" sz="1300">
                <a:latin typeface="Times New Roman"/>
                <a:cs typeface="Times New Roman"/>
              </a:rPr>
              <a:t>(for example, changing an image type from GIF to </a:t>
            </a:r>
            <a:r>
              <a:rPr dirty="0" sz="1300" spc="-5">
                <a:latin typeface="Times New Roman"/>
                <a:cs typeface="Times New Roman"/>
              </a:rPr>
              <a:t>JPEG). </a:t>
            </a:r>
            <a:r>
              <a:rPr dirty="0" sz="1300" spc="5">
                <a:latin typeface="Times New Roman"/>
                <a:cs typeface="Times New Roman"/>
              </a:rPr>
              <a:t>A </a:t>
            </a:r>
            <a:r>
              <a:rPr dirty="0" sz="1300">
                <a:latin typeface="Times New Roman"/>
                <a:cs typeface="Times New Roman"/>
              </a:rPr>
              <a:t>temporary </a:t>
            </a:r>
            <a:r>
              <a:rPr dirty="0" sz="1300">
                <a:latin typeface="Courier New"/>
                <a:cs typeface="Courier New"/>
              </a:rPr>
              <a:t>LOB </a:t>
            </a:r>
            <a:r>
              <a:rPr dirty="0" sz="1300">
                <a:latin typeface="Times New Roman"/>
                <a:cs typeface="Times New Roman"/>
              </a:rPr>
              <a:t>is empty  when created and does not </a:t>
            </a:r>
            <a:r>
              <a:rPr dirty="0" sz="1300" spc="-5">
                <a:latin typeface="Times New Roman"/>
                <a:cs typeface="Times New Roman"/>
              </a:rPr>
              <a:t>support </a:t>
            </a:r>
            <a:r>
              <a:rPr dirty="0" sz="1300">
                <a:latin typeface="Times New Roman"/>
                <a:cs typeface="Times New Roman"/>
              </a:rPr>
              <a:t>the </a:t>
            </a:r>
            <a:r>
              <a:rPr dirty="0" sz="1300">
                <a:latin typeface="Courier New"/>
                <a:cs typeface="Courier New"/>
              </a:rPr>
              <a:t>EMPTY_B/CLOB</a:t>
            </a:r>
            <a:r>
              <a:rPr dirty="0" sz="1300" spc="-430">
                <a:latin typeface="Courier New"/>
                <a:cs typeface="Courier New"/>
              </a:rPr>
              <a:t> </a:t>
            </a:r>
            <a:r>
              <a:rPr dirty="0" sz="1300" spc="-5">
                <a:latin typeface="Times New Roman"/>
                <a:cs typeface="Times New Roman"/>
              </a:rPr>
              <a:t>functions.</a:t>
            </a:r>
            <a:endParaRPr sz="1300">
              <a:latin typeface="Times New Roman"/>
              <a:cs typeface="Times New Roman"/>
            </a:endParaRPr>
          </a:p>
          <a:p>
            <a:pPr marL="136525">
              <a:lnSpc>
                <a:spcPct val="100000"/>
              </a:lnSpc>
              <a:spcBef>
                <a:spcPts val="290"/>
              </a:spcBef>
            </a:pPr>
            <a:r>
              <a:rPr dirty="0" sz="1300">
                <a:latin typeface="Times New Roman"/>
                <a:cs typeface="Times New Roman"/>
              </a:rPr>
              <a:t>Use the </a:t>
            </a:r>
            <a:r>
              <a:rPr dirty="0" sz="1300">
                <a:latin typeface="Courier New"/>
                <a:cs typeface="Courier New"/>
              </a:rPr>
              <a:t>DBMS_LOB</a:t>
            </a:r>
            <a:r>
              <a:rPr dirty="0" sz="1300" spc="-415">
                <a:latin typeface="Courier New"/>
                <a:cs typeface="Courier New"/>
              </a:rPr>
              <a:t> </a:t>
            </a:r>
            <a:r>
              <a:rPr dirty="0" sz="1300">
                <a:latin typeface="Times New Roman"/>
                <a:cs typeface="Times New Roman"/>
              </a:rPr>
              <a:t>package to use and manipulate temporary </a:t>
            </a:r>
            <a:r>
              <a:rPr dirty="0" sz="1300" spc="-5">
                <a:latin typeface="Courier New"/>
                <a:cs typeface="Courier New"/>
              </a:rPr>
              <a:t>LOB</a:t>
            </a:r>
            <a:r>
              <a:rPr dirty="0" sz="1300" spc="-5">
                <a:latin typeface="Times New Roman"/>
                <a:cs typeface="Times New Roman"/>
              </a:rPr>
              <a:t>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Arial"/>
                <a:cs typeface="Arial"/>
              </a:rPr>
              <a:t>Creating </a:t>
            </a:r>
            <a:r>
              <a:rPr dirty="0" sz="2000" b="1">
                <a:latin typeface="Arial"/>
                <a:cs typeface="Arial"/>
              </a:rPr>
              <a:t>a Temporary</a:t>
            </a:r>
            <a:r>
              <a:rPr dirty="0" sz="2000" spc="-5" b="1">
                <a:latin typeface="Arial"/>
                <a:cs typeface="Arial"/>
              </a:rPr>
              <a:t> </a:t>
            </a:r>
            <a:r>
              <a:rPr dirty="0" sz="2000" spc="-10" b="1">
                <a:latin typeface="Courier New"/>
                <a:cs typeface="Courier New"/>
              </a:rPr>
              <a:t>LOB</a:t>
            </a:r>
            <a:endParaRPr sz="2000">
              <a:latin typeface="Courier New"/>
              <a:cs typeface="Courier New"/>
            </a:endParaRPr>
          </a:p>
          <a:p>
            <a:pPr>
              <a:lnSpc>
                <a:spcPct val="100000"/>
              </a:lnSpc>
            </a:pPr>
            <a:endParaRPr sz="2300">
              <a:latin typeface="Courier New"/>
              <a:cs typeface="Courier New"/>
            </a:endParaRPr>
          </a:p>
          <a:p>
            <a:pPr>
              <a:lnSpc>
                <a:spcPct val="100000"/>
              </a:lnSpc>
              <a:spcBef>
                <a:spcPts val="10"/>
              </a:spcBef>
            </a:pPr>
            <a:endParaRPr sz="2000">
              <a:latin typeface="Courier New"/>
              <a:cs typeface="Courier New"/>
            </a:endParaRPr>
          </a:p>
          <a:p>
            <a:pPr marL="626745">
              <a:lnSpc>
                <a:spcPct val="100000"/>
              </a:lnSpc>
            </a:pPr>
            <a:r>
              <a:rPr dirty="0" sz="1550" spc="10" b="1">
                <a:latin typeface="Arial"/>
                <a:cs typeface="Arial"/>
              </a:rPr>
              <a:t>PL/SQL procedure to create and </a:t>
            </a:r>
            <a:r>
              <a:rPr dirty="0" sz="1550" spc="5" b="1">
                <a:latin typeface="Arial"/>
                <a:cs typeface="Arial"/>
              </a:rPr>
              <a:t>test </a:t>
            </a:r>
            <a:r>
              <a:rPr dirty="0" sz="1550" spc="10" b="1">
                <a:latin typeface="Arial"/>
                <a:cs typeface="Arial"/>
              </a:rPr>
              <a:t>a temporary</a:t>
            </a:r>
            <a:r>
              <a:rPr dirty="0" sz="1550" spc="5" b="1">
                <a:latin typeface="Arial"/>
                <a:cs typeface="Arial"/>
              </a:rPr>
              <a:t> </a:t>
            </a:r>
            <a:r>
              <a:rPr dirty="0" sz="1550" spc="10" b="1">
                <a:latin typeface="Courier New"/>
                <a:cs typeface="Courier New"/>
              </a:rPr>
              <a:t>LOB</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5"/>
              </a:spcBef>
            </a:pPr>
            <a:endParaRPr sz="230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3</a:t>
            </a:r>
            <a:r>
              <a:rPr dirty="0" sz="800" spc="-155">
                <a:latin typeface="Garuda"/>
                <a:cs typeface="Garuda"/>
              </a:rPr>
              <a:t>t</a:t>
            </a:r>
            <a:r>
              <a:rPr dirty="0" baseline="-20833" sz="1800" spc="-232" b="1">
                <a:latin typeface="Arial"/>
                <a:cs typeface="Arial"/>
              </a:rPr>
              <a:t>2</a:t>
            </a:r>
            <a:endParaRPr baseline="-20833"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3500" y="2116073"/>
            <a:ext cx="5105400" cy="2475230"/>
          </a:xfrm>
          <a:prstGeom prst="rect">
            <a:avLst/>
          </a:prstGeom>
          <a:solidFill>
            <a:srgbClr val="CCCCCC"/>
          </a:solidFill>
          <a:ln w="20574">
            <a:solidFill>
              <a:srgbClr val="000000"/>
            </a:solidFill>
          </a:ln>
        </p:spPr>
        <p:txBody>
          <a:bodyPr wrap="square" lIns="0" tIns="32384" rIns="0" bIns="0" rtlCol="0" vert="horz">
            <a:spAutoFit/>
          </a:bodyPr>
          <a:lstStyle/>
          <a:p>
            <a:pPr marL="271145" marR="725170" indent="-195580">
              <a:lnSpc>
                <a:spcPts val="1460"/>
              </a:lnSpc>
              <a:spcBef>
                <a:spcPts val="254"/>
              </a:spcBef>
            </a:pPr>
            <a:r>
              <a:rPr dirty="0" sz="1300" spc="-15" b="1">
                <a:latin typeface="Courier New"/>
                <a:cs typeface="Courier New"/>
              </a:rPr>
              <a:t>CREATE OR REPLACE PROCEDURE </a:t>
            </a:r>
            <a:r>
              <a:rPr dirty="0" sz="1300" spc="-20" b="1">
                <a:latin typeface="Courier New"/>
                <a:cs typeface="Courier New"/>
              </a:rPr>
              <a:t>is_templob_open(  </a:t>
            </a:r>
            <a:r>
              <a:rPr dirty="0" sz="1300" spc="-10" b="1">
                <a:latin typeface="Courier New"/>
                <a:cs typeface="Courier New"/>
              </a:rPr>
              <a:t>lob IN OUT </a:t>
            </a:r>
            <a:r>
              <a:rPr dirty="0" sz="1300" spc="-15" b="1">
                <a:latin typeface="Courier New"/>
                <a:cs typeface="Courier New"/>
              </a:rPr>
              <a:t>BLOB, retval OUT INTEGER)</a:t>
            </a:r>
            <a:r>
              <a:rPr dirty="0" sz="1300" spc="-100" b="1">
                <a:latin typeface="Courier New"/>
                <a:cs typeface="Courier New"/>
              </a:rPr>
              <a:t> </a:t>
            </a:r>
            <a:r>
              <a:rPr dirty="0" sz="1300" spc="-20" b="1">
                <a:latin typeface="Courier New"/>
                <a:cs typeface="Courier New"/>
              </a:rPr>
              <a:t>IS</a:t>
            </a:r>
            <a:endParaRPr sz="1300">
              <a:latin typeface="Courier New"/>
              <a:cs typeface="Courier New"/>
            </a:endParaRPr>
          </a:p>
          <a:p>
            <a:pPr marL="76200">
              <a:lnSpc>
                <a:spcPts val="1390"/>
              </a:lnSpc>
            </a:pPr>
            <a:r>
              <a:rPr dirty="0" sz="1300" spc="-15" b="1">
                <a:latin typeface="Courier New"/>
                <a:cs typeface="Courier New"/>
              </a:rPr>
              <a:t>BEGIN</a:t>
            </a:r>
            <a:endParaRPr sz="1300">
              <a:latin typeface="Courier New"/>
              <a:cs typeface="Courier New"/>
            </a:endParaRPr>
          </a:p>
          <a:p>
            <a:pPr marL="271145" marR="1213485">
              <a:lnSpc>
                <a:spcPts val="1460"/>
              </a:lnSpc>
              <a:spcBef>
                <a:spcPts val="85"/>
              </a:spcBef>
            </a:pPr>
            <a:r>
              <a:rPr dirty="0" sz="1300" spc="-15" b="1">
                <a:latin typeface="Courier New"/>
                <a:cs typeface="Courier New"/>
              </a:rPr>
              <a:t>-- create </a:t>
            </a:r>
            <a:r>
              <a:rPr dirty="0" sz="1300" spc="-10" b="1">
                <a:latin typeface="Courier New"/>
                <a:cs typeface="Courier New"/>
              </a:rPr>
              <a:t>a </a:t>
            </a:r>
            <a:r>
              <a:rPr dirty="0" sz="1300" spc="-15" b="1">
                <a:latin typeface="Courier New"/>
                <a:cs typeface="Courier New"/>
              </a:rPr>
              <a:t>temporary </a:t>
            </a:r>
            <a:r>
              <a:rPr dirty="0" sz="1300" spc="-20" b="1">
                <a:latin typeface="Courier New"/>
                <a:cs typeface="Courier New"/>
              </a:rPr>
              <a:t>LOB  DBMS_LOB.CREATETEMPORARY </a:t>
            </a:r>
            <a:r>
              <a:rPr dirty="0" sz="1300" spc="-15" b="1">
                <a:latin typeface="Courier New"/>
                <a:cs typeface="Courier New"/>
              </a:rPr>
              <a:t>(lob,</a:t>
            </a:r>
            <a:r>
              <a:rPr dirty="0" sz="1300" spc="15" b="1">
                <a:latin typeface="Courier New"/>
                <a:cs typeface="Courier New"/>
              </a:rPr>
              <a:t> </a:t>
            </a:r>
            <a:r>
              <a:rPr dirty="0" sz="1300" spc="-20" b="1">
                <a:latin typeface="Courier New"/>
                <a:cs typeface="Courier New"/>
              </a:rPr>
              <a:t>TRUE);</a:t>
            </a:r>
            <a:endParaRPr sz="1300">
              <a:latin typeface="Courier New"/>
              <a:cs typeface="Courier New"/>
            </a:endParaRPr>
          </a:p>
          <a:p>
            <a:pPr marL="271145">
              <a:lnSpc>
                <a:spcPts val="1390"/>
              </a:lnSpc>
            </a:pPr>
            <a:r>
              <a:rPr dirty="0" sz="1300" spc="-15" b="1">
                <a:latin typeface="Courier New"/>
                <a:cs typeface="Courier New"/>
              </a:rPr>
              <a:t>-- see if the LOB is open: returns </a:t>
            </a:r>
            <a:r>
              <a:rPr dirty="0" sz="1300" spc="-10" b="1">
                <a:latin typeface="Courier New"/>
                <a:cs typeface="Courier New"/>
              </a:rPr>
              <a:t>1 </a:t>
            </a:r>
            <a:r>
              <a:rPr dirty="0" sz="1300" spc="-15" b="1">
                <a:latin typeface="Courier New"/>
                <a:cs typeface="Courier New"/>
              </a:rPr>
              <a:t>if</a:t>
            </a:r>
            <a:r>
              <a:rPr dirty="0" sz="1300" spc="-75" b="1">
                <a:latin typeface="Courier New"/>
                <a:cs typeface="Courier New"/>
              </a:rPr>
              <a:t> </a:t>
            </a:r>
            <a:r>
              <a:rPr dirty="0" sz="1300" spc="-20" b="1">
                <a:latin typeface="Courier New"/>
                <a:cs typeface="Courier New"/>
              </a:rPr>
              <a:t>open</a:t>
            </a:r>
            <a:endParaRPr sz="1300">
              <a:latin typeface="Courier New"/>
              <a:cs typeface="Courier New"/>
            </a:endParaRPr>
          </a:p>
          <a:p>
            <a:pPr marL="271145" marR="1701800">
              <a:lnSpc>
                <a:spcPts val="1460"/>
              </a:lnSpc>
              <a:spcBef>
                <a:spcPts val="85"/>
              </a:spcBef>
            </a:pPr>
            <a:r>
              <a:rPr dirty="0" sz="1300" spc="-15" b="1">
                <a:latin typeface="Courier New"/>
                <a:cs typeface="Courier New"/>
              </a:rPr>
              <a:t>retval := </a:t>
            </a:r>
            <a:r>
              <a:rPr dirty="0" sz="1300" spc="-20" b="1">
                <a:latin typeface="Courier New"/>
                <a:cs typeface="Courier New"/>
              </a:rPr>
              <a:t>DBMS_LOB.ISOPEN (lob);  DBMS_OUTPUT.PUT_LINE</a:t>
            </a:r>
            <a:r>
              <a:rPr dirty="0" sz="1300" spc="-25" b="1">
                <a:latin typeface="Courier New"/>
                <a:cs typeface="Courier New"/>
              </a:rPr>
              <a:t> </a:t>
            </a:r>
            <a:r>
              <a:rPr dirty="0" sz="1300" spc="-10" b="1">
                <a:latin typeface="Courier New"/>
                <a:cs typeface="Courier New"/>
              </a:rPr>
              <a:t>(</a:t>
            </a:r>
            <a:endParaRPr sz="1300">
              <a:latin typeface="Courier New"/>
              <a:cs typeface="Courier New"/>
            </a:endParaRPr>
          </a:p>
          <a:p>
            <a:pPr marL="466725">
              <a:lnSpc>
                <a:spcPts val="1390"/>
              </a:lnSpc>
            </a:pPr>
            <a:r>
              <a:rPr dirty="0" sz="1300" spc="-15" b="1">
                <a:latin typeface="Courier New"/>
                <a:cs typeface="Courier New"/>
              </a:rPr>
              <a:t>'The file returned </a:t>
            </a:r>
            <a:r>
              <a:rPr dirty="0" sz="1300" spc="-10" b="1">
                <a:latin typeface="Courier New"/>
                <a:cs typeface="Courier New"/>
              </a:rPr>
              <a:t>a </a:t>
            </a:r>
            <a:r>
              <a:rPr dirty="0" sz="1300" spc="-15" b="1">
                <a:latin typeface="Courier New"/>
                <a:cs typeface="Courier New"/>
              </a:rPr>
              <a:t>value...' ||</a:t>
            </a:r>
            <a:r>
              <a:rPr dirty="0" sz="1300" spc="-65" b="1">
                <a:latin typeface="Courier New"/>
                <a:cs typeface="Courier New"/>
              </a:rPr>
              <a:t> </a:t>
            </a:r>
            <a:r>
              <a:rPr dirty="0" sz="1300" spc="-20" b="1">
                <a:latin typeface="Courier New"/>
                <a:cs typeface="Courier New"/>
              </a:rPr>
              <a:t>retval);</a:t>
            </a:r>
            <a:endParaRPr sz="1300">
              <a:latin typeface="Courier New"/>
              <a:cs typeface="Courier New"/>
            </a:endParaRPr>
          </a:p>
          <a:p>
            <a:pPr marL="271145" marR="1995170">
              <a:lnSpc>
                <a:spcPts val="1460"/>
              </a:lnSpc>
              <a:spcBef>
                <a:spcPts val="85"/>
              </a:spcBef>
            </a:pPr>
            <a:r>
              <a:rPr dirty="0" sz="1300" spc="-15" b="1">
                <a:latin typeface="Courier New"/>
                <a:cs typeface="Courier New"/>
              </a:rPr>
              <a:t>-- free the temporary </a:t>
            </a:r>
            <a:r>
              <a:rPr dirty="0" sz="1300" spc="-20" b="1">
                <a:latin typeface="Courier New"/>
                <a:cs typeface="Courier New"/>
              </a:rPr>
              <a:t>LOB  DBMS_LOB.FREETEMPORARY</a:t>
            </a:r>
            <a:r>
              <a:rPr dirty="0" sz="1300" b="1">
                <a:latin typeface="Courier New"/>
                <a:cs typeface="Courier New"/>
              </a:rPr>
              <a:t> </a:t>
            </a:r>
            <a:r>
              <a:rPr dirty="0" sz="1300" spc="-20" b="1">
                <a:latin typeface="Courier New"/>
                <a:cs typeface="Courier New"/>
              </a:rPr>
              <a:t>(lob);</a:t>
            </a:r>
            <a:endParaRPr sz="1300">
              <a:latin typeface="Courier New"/>
              <a:cs typeface="Courier New"/>
            </a:endParaRPr>
          </a:p>
          <a:p>
            <a:pPr marL="75565">
              <a:lnSpc>
                <a:spcPts val="1390"/>
              </a:lnSpc>
            </a:pPr>
            <a:r>
              <a:rPr dirty="0" sz="1300" spc="-20" b="1">
                <a:latin typeface="Courier New"/>
                <a:cs typeface="Courier New"/>
              </a:rPr>
              <a:t>END;</a:t>
            </a:r>
            <a:endParaRPr sz="1300">
              <a:latin typeface="Courier New"/>
              <a:cs typeface="Courier New"/>
            </a:endParaRPr>
          </a:p>
          <a:p>
            <a:pPr marL="75565">
              <a:lnSpc>
                <a:spcPts val="151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07390" y="5593029"/>
            <a:ext cx="6186805" cy="2561590"/>
          </a:xfrm>
          <a:prstGeom prst="rect">
            <a:avLst/>
          </a:prstGeom>
        </p:spPr>
        <p:txBody>
          <a:bodyPr wrap="square" lIns="0" tIns="63500" rIns="0" bIns="0" rtlCol="0" vert="horz">
            <a:spAutoFit/>
          </a:bodyPr>
          <a:lstStyle/>
          <a:p>
            <a:pPr marL="12700">
              <a:lnSpc>
                <a:spcPct val="100000"/>
              </a:lnSpc>
              <a:spcBef>
                <a:spcPts val="500"/>
              </a:spcBef>
            </a:pPr>
            <a:r>
              <a:rPr dirty="0" sz="1300" spc="-5" b="1">
                <a:latin typeface="Arial"/>
                <a:cs typeface="Arial"/>
              </a:rPr>
              <a:t>Creating </a:t>
            </a:r>
            <a:r>
              <a:rPr dirty="0" sz="1300" b="1">
                <a:latin typeface="Arial"/>
                <a:cs typeface="Arial"/>
              </a:rPr>
              <a:t>a Temporary </a:t>
            </a:r>
            <a:r>
              <a:rPr dirty="0" sz="1300" b="1">
                <a:latin typeface="Courier New"/>
                <a:cs typeface="Courier New"/>
              </a:rPr>
              <a:t>LOB</a:t>
            </a:r>
            <a:endParaRPr sz="1300">
              <a:latin typeface="Courier New"/>
              <a:cs typeface="Courier New"/>
            </a:endParaRPr>
          </a:p>
          <a:p>
            <a:pPr marL="136525" marR="32384">
              <a:lnSpc>
                <a:spcPct val="100000"/>
              </a:lnSpc>
              <a:spcBef>
                <a:spcPts val="400"/>
              </a:spcBef>
            </a:pPr>
            <a:r>
              <a:rPr dirty="0" sz="1300">
                <a:latin typeface="Times New Roman"/>
                <a:cs typeface="Times New Roman"/>
              </a:rPr>
              <a:t>The example in the slide shows a user-defined PL/SQL procedure, </a:t>
            </a:r>
            <a:r>
              <a:rPr dirty="0" sz="1300">
                <a:latin typeface="Courier New"/>
                <a:cs typeface="Courier New"/>
              </a:rPr>
              <a:t>is_templob_open</a:t>
            </a:r>
            <a:r>
              <a:rPr dirty="0" sz="1300">
                <a:latin typeface="Times New Roman"/>
                <a:cs typeface="Times New Roman"/>
              </a:rPr>
              <a:t>,  which creates a temporary </a:t>
            </a:r>
            <a:r>
              <a:rPr dirty="0" sz="1300">
                <a:latin typeface="Courier New"/>
                <a:cs typeface="Courier New"/>
              </a:rPr>
              <a:t>LOB</a:t>
            </a:r>
            <a:r>
              <a:rPr dirty="0" sz="1300">
                <a:latin typeface="Times New Roman"/>
                <a:cs typeface="Times New Roman"/>
              </a:rPr>
              <a:t>. This procedure accepts a </a:t>
            </a:r>
            <a:r>
              <a:rPr dirty="0" sz="1300">
                <a:latin typeface="Courier New"/>
                <a:cs typeface="Courier New"/>
              </a:rPr>
              <a:t>LOB </a:t>
            </a:r>
            <a:r>
              <a:rPr dirty="0" sz="1300">
                <a:latin typeface="Times New Roman"/>
                <a:cs typeface="Times New Roman"/>
              </a:rPr>
              <a:t>locator as input, creates a  temporary </a:t>
            </a:r>
            <a:r>
              <a:rPr dirty="0" sz="1300">
                <a:latin typeface="Courier New"/>
                <a:cs typeface="Courier New"/>
              </a:rPr>
              <a:t>LOB</a:t>
            </a:r>
            <a:r>
              <a:rPr dirty="0" sz="1300">
                <a:latin typeface="Times New Roman"/>
                <a:cs typeface="Times New Roman"/>
              </a:rPr>
              <a:t>, opens it, and tests whether the </a:t>
            </a:r>
            <a:r>
              <a:rPr dirty="0" sz="1300">
                <a:latin typeface="Courier New"/>
                <a:cs typeface="Courier New"/>
              </a:rPr>
              <a:t>LOB</a:t>
            </a:r>
            <a:r>
              <a:rPr dirty="0" sz="1300" spc="-434">
                <a:latin typeface="Courier New"/>
                <a:cs typeface="Courier New"/>
              </a:rPr>
              <a:t> </a:t>
            </a:r>
            <a:r>
              <a:rPr dirty="0" sz="1300">
                <a:latin typeface="Times New Roman"/>
                <a:cs typeface="Times New Roman"/>
              </a:rPr>
              <a:t>is open.</a:t>
            </a:r>
            <a:endParaRPr sz="1300">
              <a:latin typeface="Times New Roman"/>
              <a:cs typeface="Times New Roman"/>
            </a:endParaRPr>
          </a:p>
          <a:p>
            <a:pPr marL="136525">
              <a:lnSpc>
                <a:spcPct val="100000"/>
              </a:lnSpc>
              <a:spcBef>
                <a:spcPts val="409"/>
              </a:spcBef>
            </a:pPr>
            <a:r>
              <a:rPr dirty="0" sz="1300">
                <a:latin typeface="Times New Roman"/>
                <a:cs typeface="Times New Roman"/>
              </a:rPr>
              <a:t>The </a:t>
            </a:r>
            <a:r>
              <a:rPr dirty="0" sz="1300">
                <a:latin typeface="Courier New"/>
                <a:cs typeface="Courier New"/>
              </a:rPr>
              <a:t>is_templob_open</a:t>
            </a:r>
            <a:r>
              <a:rPr dirty="0" sz="1300" spc="-390">
                <a:latin typeface="Courier New"/>
                <a:cs typeface="Courier New"/>
              </a:rPr>
              <a:t> </a:t>
            </a:r>
            <a:r>
              <a:rPr dirty="0" sz="1300">
                <a:latin typeface="Times New Roman"/>
                <a:cs typeface="Times New Roman"/>
              </a:rPr>
              <a:t>procedure uses the procedures and </a:t>
            </a:r>
            <a:r>
              <a:rPr dirty="0" sz="1300" spc="-5">
                <a:latin typeface="Times New Roman"/>
                <a:cs typeface="Times New Roman"/>
              </a:rPr>
              <a:t>functions </a:t>
            </a:r>
            <a:r>
              <a:rPr dirty="0" sz="1300">
                <a:latin typeface="Times New Roman"/>
                <a:cs typeface="Times New Roman"/>
              </a:rPr>
              <a:t>from the</a:t>
            </a:r>
            <a:endParaRPr sz="1300">
              <a:latin typeface="Times New Roman"/>
              <a:cs typeface="Times New Roman"/>
            </a:endParaRPr>
          </a:p>
          <a:p>
            <a:pPr marL="136525">
              <a:lnSpc>
                <a:spcPct val="100000"/>
              </a:lnSpc>
              <a:spcBef>
                <a:spcPts val="5"/>
              </a:spcBef>
            </a:pPr>
            <a:r>
              <a:rPr dirty="0" sz="1300" spc="5">
                <a:latin typeface="Courier New"/>
                <a:cs typeface="Courier New"/>
              </a:rPr>
              <a:t>DBMS_LOB</a:t>
            </a:r>
            <a:r>
              <a:rPr dirty="0" sz="1300" spc="-450">
                <a:latin typeface="Courier New"/>
                <a:cs typeface="Courier New"/>
              </a:rPr>
              <a:t> </a:t>
            </a:r>
            <a:r>
              <a:rPr dirty="0" sz="1300">
                <a:latin typeface="Times New Roman"/>
                <a:cs typeface="Times New Roman"/>
              </a:rPr>
              <a:t>package as follows: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a:latin typeface="Times New Roman"/>
                <a:cs typeface="Times New Roman"/>
              </a:rPr>
              <a:t>The </a:t>
            </a:r>
            <a:r>
              <a:rPr dirty="0" sz="1300">
                <a:latin typeface="Courier New"/>
                <a:cs typeface="Courier New"/>
              </a:rPr>
              <a:t>CREATETEMPORARY</a:t>
            </a:r>
            <a:r>
              <a:rPr dirty="0" sz="1300" spc="-390">
                <a:latin typeface="Courier New"/>
                <a:cs typeface="Courier New"/>
              </a:rPr>
              <a:t> </a:t>
            </a:r>
            <a:r>
              <a:rPr dirty="0" sz="1300">
                <a:latin typeface="Times New Roman"/>
                <a:cs typeface="Times New Roman"/>
              </a:rPr>
              <a:t>procedure is </a:t>
            </a:r>
            <a:r>
              <a:rPr dirty="0" sz="1300" spc="-5">
                <a:latin typeface="Times New Roman"/>
                <a:cs typeface="Times New Roman"/>
              </a:rPr>
              <a:t>used </a:t>
            </a:r>
            <a:r>
              <a:rPr dirty="0" sz="1300">
                <a:latin typeface="Times New Roman"/>
                <a:cs typeface="Times New Roman"/>
              </a:rPr>
              <a:t>to create the temporary </a:t>
            </a:r>
            <a:r>
              <a:rPr dirty="0" sz="1300">
                <a:latin typeface="Courier New"/>
                <a:cs typeface="Courier New"/>
              </a:rPr>
              <a:t>LOB</a:t>
            </a:r>
            <a:r>
              <a:rPr dirty="0" sz="1300">
                <a:latin typeface="Times New Roman"/>
                <a:cs typeface="Times New Roman"/>
              </a:rPr>
              <a:t>.</a:t>
            </a:r>
            <a:endParaRPr sz="1300">
              <a:latin typeface="Times New Roman"/>
              <a:cs typeface="Times New Roman"/>
            </a:endParaRPr>
          </a:p>
          <a:p>
            <a:pPr marL="510540" marR="5080" indent="-248920">
              <a:lnSpc>
                <a:spcPct val="100000"/>
              </a:lnSpc>
              <a:spcBef>
                <a:spcPts val="5"/>
              </a:spcBef>
              <a:buChar char="•"/>
              <a:tabLst>
                <a:tab pos="509905" algn="l"/>
                <a:tab pos="510540" algn="l"/>
              </a:tabLst>
            </a:pP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ISOPEN</a:t>
            </a:r>
            <a:r>
              <a:rPr dirty="0" sz="1300" spc="-440">
                <a:latin typeface="Courier New"/>
                <a:cs typeface="Courier New"/>
              </a:rPr>
              <a:t> </a:t>
            </a:r>
            <a:r>
              <a:rPr dirty="0" sz="1300">
                <a:latin typeface="Times New Roman"/>
                <a:cs typeface="Times New Roman"/>
              </a:rPr>
              <a:t>function</a:t>
            </a:r>
            <a:r>
              <a:rPr dirty="0" sz="1300" spc="10">
                <a:latin typeface="Times New Roman"/>
                <a:cs typeface="Times New Roman"/>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used</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test</a:t>
            </a:r>
            <a:r>
              <a:rPr dirty="0" sz="1300" spc="10">
                <a:latin typeface="Times New Roman"/>
                <a:cs typeface="Times New Roman"/>
              </a:rPr>
              <a:t> </a:t>
            </a:r>
            <a:r>
              <a:rPr dirty="0" sz="1300" spc="-5">
                <a:latin typeface="Times New Roman"/>
                <a:cs typeface="Times New Roman"/>
              </a:rPr>
              <a:t>whether</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LOB</a:t>
            </a:r>
            <a:r>
              <a:rPr dirty="0" sz="1300" spc="-440">
                <a:latin typeface="Courier New"/>
                <a:cs typeface="Courier New"/>
              </a:rPr>
              <a:t> </a:t>
            </a:r>
            <a:r>
              <a:rPr dirty="0" sz="1300">
                <a:latin typeface="Times New Roman"/>
                <a:cs typeface="Times New Roman"/>
              </a:rPr>
              <a:t>is</a:t>
            </a:r>
            <a:r>
              <a:rPr dirty="0" sz="1300" spc="10">
                <a:latin typeface="Times New Roman"/>
                <a:cs typeface="Times New Roman"/>
              </a:rPr>
              <a:t> </a:t>
            </a:r>
            <a:r>
              <a:rPr dirty="0" sz="1300">
                <a:latin typeface="Times New Roman"/>
                <a:cs typeface="Times New Roman"/>
              </a:rPr>
              <a:t>open:</a:t>
            </a:r>
            <a:r>
              <a:rPr dirty="0" sz="1300" spc="10">
                <a:latin typeface="Times New Roman"/>
                <a:cs typeface="Times New Roman"/>
              </a:rPr>
              <a:t> </a:t>
            </a:r>
            <a:r>
              <a:rPr dirty="0" sz="1300">
                <a:latin typeface="Times New Roman"/>
                <a:cs typeface="Times New Roman"/>
              </a:rPr>
              <a:t>this</a:t>
            </a:r>
            <a:r>
              <a:rPr dirty="0" sz="1300" spc="10">
                <a:latin typeface="Times New Roman"/>
                <a:cs typeface="Times New Roman"/>
              </a:rPr>
              <a:t> </a:t>
            </a:r>
            <a:r>
              <a:rPr dirty="0" sz="1300">
                <a:latin typeface="Times New Roman"/>
                <a:cs typeface="Times New Roman"/>
              </a:rPr>
              <a:t>function</a:t>
            </a:r>
            <a:r>
              <a:rPr dirty="0" sz="1300" spc="10">
                <a:latin typeface="Times New Roman"/>
                <a:cs typeface="Times New Roman"/>
              </a:rPr>
              <a:t> </a:t>
            </a:r>
            <a:r>
              <a:rPr dirty="0" sz="1300">
                <a:latin typeface="Times New Roman"/>
                <a:cs typeface="Times New Roman"/>
              </a:rPr>
              <a:t>returns</a:t>
            </a:r>
            <a:r>
              <a:rPr dirty="0" sz="1300" spc="10">
                <a:latin typeface="Times New Roman"/>
                <a:cs typeface="Times New Roman"/>
              </a:rPr>
              <a:t> </a:t>
            </a:r>
            <a:r>
              <a:rPr dirty="0" sz="1300">
                <a:latin typeface="Times New Roman"/>
                <a:cs typeface="Times New Roman"/>
              </a:rPr>
              <a:t>the  value 1 if the </a:t>
            </a:r>
            <a:r>
              <a:rPr dirty="0" sz="1300">
                <a:latin typeface="Courier New"/>
                <a:cs typeface="Courier New"/>
              </a:rPr>
              <a:t>LOB</a:t>
            </a:r>
            <a:r>
              <a:rPr dirty="0" sz="1300" spc="-434">
                <a:latin typeface="Courier New"/>
                <a:cs typeface="Courier New"/>
              </a:rPr>
              <a:t> </a:t>
            </a:r>
            <a:r>
              <a:rPr dirty="0" sz="1300">
                <a:latin typeface="Times New Roman"/>
                <a:cs typeface="Times New Roman"/>
              </a:rPr>
              <a:t>is open.</a:t>
            </a:r>
            <a:endParaRPr sz="1300">
              <a:latin typeface="Times New Roman"/>
              <a:cs typeface="Times New Roman"/>
            </a:endParaRPr>
          </a:p>
          <a:p>
            <a:pPr marL="510540" marR="88265" indent="-248920">
              <a:lnSpc>
                <a:spcPct val="100000"/>
              </a:lnSpc>
              <a:spcBef>
                <a:spcPts val="5"/>
              </a:spcBef>
              <a:buChar char="•"/>
              <a:tabLst>
                <a:tab pos="510540" algn="l"/>
                <a:tab pos="511175" algn="l"/>
              </a:tabLst>
            </a:pPr>
            <a:r>
              <a:rPr dirty="0" sz="1300">
                <a:latin typeface="Times New Roman"/>
                <a:cs typeface="Times New Roman"/>
              </a:rPr>
              <a:t>The </a:t>
            </a:r>
            <a:r>
              <a:rPr dirty="0" sz="1300">
                <a:latin typeface="Courier New"/>
                <a:cs typeface="Courier New"/>
              </a:rPr>
              <a:t>FREETEMPORARY </a:t>
            </a:r>
            <a:r>
              <a:rPr dirty="0" sz="1300">
                <a:latin typeface="Times New Roman"/>
                <a:cs typeface="Times New Roman"/>
              </a:rPr>
              <a:t>procedure is used to free the temporary </a:t>
            </a:r>
            <a:r>
              <a:rPr dirty="0" sz="1300">
                <a:latin typeface="Courier New"/>
                <a:cs typeface="Courier New"/>
              </a:rPr>
              <a:t>LOB</a:t>
            </a:r>
            <a:r>
              <a:rPr dirty="0" sz="1300">
                <a:latin typeface="Times New Roman"/>
                <a:cs typeface="Times New Roman"/>
              </a:rPr>
              <a:t>. Memory  increases incrementally as the number of temporary </a:t>
            </a:r>
            <a:r>
              <a:rPr dirty="0" sz="1300">
                <a:latin typeface="Courier New"/>
                <a:cs typeface="Courier New"/>
              </a:rPr>
              <a:t>LOB</a:t>
            </a:r>
            <a:r>
              <a:rPr dirty="0" sz="1300">
                <a:latin typeface="Times New Roman"/>
                <a:cs typeface="Times New Roman"/>
              </a:rPr>
              <a:t>s </a:t>
            </a:r>
            <a:r>
              <a:rPr dirty="0" sz="1300" spc="-5">
                <a:latin typeface="Times New Roman"/>
                <a:cs typeface="Times New Roman"/>
              </a:rPr>
              <a:t>grows, </a:t>
            </a:r>
            <a:r>
              <a:rPr dirty="0" sz="1300">
                <a:latin typeface="Times New Roman"/>
                <a:cs typeface="Times New Roman"/>
              </a:rPr>
              <a:t>and you can </a:t>
            </a:r>
            <a:r>
              <a:rPr dirty="0" sz="1300" spc="-5">
                <a:latin typeface="Times New Roman"/>
                <a:cs typeface="Times New Roman"/>
              </a:rPr>
              <a:t>reuse  </a:t>
            </a:r>
            <a:r>
              <a:rPr dirty="0" sz="1300">
                <a:latin typeface="Times New Roman"/>
                <a:cs typeface="Times New Roman"/>
              </a:rPr>
              <a:t>temporary </a:t>
            </a:r>
            <a:r>
              <a:rPr dirty="0" sz="1300">
                <a:latin typeface="Courier New"/>
                <a:cs typeface="Courier New"/>
              </a:rPr>
              <a:t>LOB</a:t>
            </a:r>
            <a:r>
              <a:rPr dirty="0" sz="1300" spc="-405">
                <a:latin typeface="Courier New"/>
                <a:cs typeface="Courier New"/>
              </a:rPr>
              <a:t> </a:t>
            </a:r>
            <a:r>
              <a:rPr dirty="0" sz="1300">
                <a:latin typeface="Times New Roman"/>
                <a:cs typeface="Times New Roman"/>
              </a:rPr>
              <a:t>space in your session by explicitly freeing temporary </a:t>
            </a:r>
            <a:r>
              <a:rPr dirty="0" sz="1300">
                <a:latin typeface="Courier New"/>
                <a:cs typeface="Courier New"/>
              </a:rPr>
              <a:t>LOB</a:t>
            </a:r>
            <a:r>
              <a:rPr dirty="0" sz="1300">
                <a:latin typeface="Times New Roman"/>
                <a:cs typeface="Times New Roman"/>
              </a:rPr>
              <a:t>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765175" indent="-327025">
              <a:lnSpc>
                <a:spcPct val="101299"/>
              </a:lnSpc>
              <a:spcBef>
                <a:spcPts val="265"/>
              </a:spcBef>
              <a:buClr>
                <a:srgbClr val="FF0000"/>
              </a:buClr>
              <a:buFont typeface="Arial"/>
              <a:buChar char="•"/>
              <a:tabLst>
                <a:tab pos="1035050" algn="l"/>
                <a:tab pos="1035685" algn="l"/>
              </a:tabLst>
            </a:pPr>
            <a:r>
              <a:rPr dirty="0" sz="1550" spc="5" b="1">
                <a:latin typeface="Arial"/>
                <a:cs typeface="Arial"/>
              </a:rPr>
              <a:t>Identify </a:t>
            </a:r>
            <a:r>
              <a:rPr dirty="0" sz="1550" spc="10" b="1">
                <a:latin typeface="Arial"/>
                <a:cs typeface="Arial"/>
              </a:rPr>
              <a:t>four </a:t>
            </a:r>
            <a:r>
              <a:rPr dirty="0" sz="1550" spc="5" b="1">
                <a:latin typeface="Arial"/>
                <a:cs typeface="Arial"/>
              </a:rPr>
              <a:t>built-in </a:t>
            </a:r>
            <a:r>
              <a:rPr dirty="0" sz="1550" spc="10" b="1">
                <a:latin typeface="Arial"/>
                <a:cs typeface="Arial"/>
              </a:rPr>
              <a:t>types </a:t>
            </a:r>
            <a:r>
              <a:rPr dirty="0" sz="1550" spc="5" b="1">
                <a:latin typeface="Arial"/>
                <a:cs typeface="Arial"/>
              </a:rPr>
              <a:t>for </a:t>
            </a:r>
            <a:r>
              <a:rPr dirty="0" sz="1550" spc="10" b="1">
                <a:latin typeface="Arial"/>
                <a:cs typeface="Arial"/>
              </a:rPr>
              <a:t>large objects: </a:t>
            </a:r>
            <a:r>
              <a:rPr dirty="0" sz="1550" spc="10" b="1">
                <a:latin typeface="Courier New"/>
                <a:cs typeface="Courier New"/>
              </a:rPr>
              <a:t>BLOB</a:t>
            </a:r>
            <a:r>
              <a:rPr dirty="0" sz="1550" spc="10" b="1">
                <a:latin typeface="Arial"/>
                <a:cs typeface="Arial"/>
              </a:rPr>
              <a:t>,  </a:t>
            </a:r>
            <a:r>
              <a:rPr dirty="0" sz="1550" spc="10" b="1">
                <a:latin typeface="Courier New"/>
                <a:cs typeface="Courier New"/>
              </a:rPr>
              <a:t>CLOB</a:t>
            </a:r>
            <a:r>
              <a:rPr dirty="0" sz="1550" spc="10" b="1">
                <a:latin typeface="Arial"/>
                <a:cs typeface="Arial"/>
              </a:rPr>
              <a:t>, </a:t>
            </a:r>
            <a:r>
              <a:rPr dirty="0" sz="1550" spc="10" b="1">
                <a:latin typeface="Courier New"/>
                <a:cs typeface="Courier New"/>
              </a:rPr>
              <a:t>NCLOB</a:t>
            </a:r>
            <a:r>
              <a:rPr dirty="0" sz="1550" spc="10" b="1">
                <a:latin typeface="Arial"/>
                <a:cs typeface="Arial"/>
              </a:rPr>
              <a:t>, and </a:t>
            </a:r>
            <a:r>
              <a:rPr dirty="0" sz="1550" spc="10" b="1">
                <a:latin typeface="Courier New"/>
                <a:cs typeface="Courier New"/>
              </a:rPr>
              <a:t>BFILE</a:t>
            </a:r>
            <a:endParaRPr sz="1550">
              <a:latin typeface="Courier New"/>
              <a:cs typeface="Courier New"/>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Describe</a:t>
            </a:r>
            <a:r>
              <a:rPr dirty="0" sz="1550" b="1">
                <a:latin typeface="Arial"/>
                <a:cs typeface="Arial"/>
              </a:rPr>
              <a:t> </a:t>
            </a:r>
            <a:r>
              <a:rPr dirty="0" sz="1550" spc="10" b="1">
                <a:latin typeface="Arial"/>
                <a:cs typeface="Arial"/>
              </a:rPr>
              <a:t>how</a:t>
            </a:r>
            <a:r>
              <a:rPr dirty="0" sz="1550" spc="15" b="1">
                <a:latin typeface="Arial"/>
                <a:cs typeface="Arial"/>
              </a:rPr>
              <a:t> </a:t>
            </a:r>
            <a:r>
              <a:rPr dirty="0" sz="1550" spc="10" b="1">
                <a:latin typeface="Courier New"/>
                <a:cs typeface="Courier New"/>
              </a:rPr>
              <a:t>LOB</a:t>
            </a:r>
            <a:r>
              <a:rPr dirty="0" sz="1550" spc="10" b="1">
                <a:latin typeface="Arial"/>
                <a:cs typeface="Arial"/>
              </a:rPr>
              <a:t>s</a:t>
            </a:r>
            <a:r>
              <a:rPr dirty="0" sz="1550" spc="5" b="1">
                <a:latin typeface="Arial"/>
                <a:cs typeface="Arial"/>
              </a:rPr>
              <a:t> </a:t>
            </a:r>
            <a:r>
              <a:rPr dirty="0" sz="1550" spc="10" b="1">
                <a:latin typeface="Arial"/>
                <a:cs typeface="Arial"/>
              </a:rPr>
              <a:t>replace </a:t>
            </a:r>
            <a:r>
              <a:rPr dirty="0" sz="1550" spc="10" b="1">
                <a:latin typeface="Courier New"/>
                <a:cs typeface="Courier New"/>
              </a:rPr>
              <a:t>LONG</a:t>
            </a:r>
            <a:r>
              <a:rPr dirty="0" sz="1550" spc="-495" b="1">
                <a:latin typeface="Courier New"/>
                <a:cs typeface="Courier New"/>
              </a:rPr>
              <a:t> </a:t>
            </a:r>
            <a:r>
              <a:rPr dirty="0" sz="1550" spc="15" b="1">
                <a:latin typeface="Arial"/>
                <a:cs typeface="Arial"/>
              </a:rPr>
              <a:t>and</a:t>
            </a:r>
            <a:r>
              <a:rPr dirty="0" sz="1550" spc="5" b="1">
                <a:latin typeface="Arial"/>
                <a:cs typeface="Arial"/>
              </a:rPr>
              <a:t> </a:t>
            </a:r>
            <a:r>
              <a:rPr dirty="0" sz="1550" spc="10" b="1">
                <a:latin typeface="Courier New"/>
                <a:cs typeface="Courier New"/>
              </a:rPr>
              <a:t>LONG</a:t>
            </a:r>
            <a:r>
              <a:rPr dirty="0" sz="1550" spc="-490" b="1">
                <a:latin typeface="Courier New"/>
                <a:cs typeface="Courier New"/>
              </a:rPr>
              <a:t> </a:t>
            </a:r>
            <a:r>
              <a:rPr dirty="0" sz="1550" spc="10" b="1">
                <a:latin typeface="Courier New"/>
                <a:cs typeface="Courier New"/>
              </a:rPr>
              <a:t>RAW</a:t>
            </a:r>
            <a:endParaRPr sz="1550">
              <a:latin typeface="Courier New"/>
              <a:cs typeface="Courier New"/>
            </a:endParaRPr>
          </a:p>
          <a:p>
            <a:pPr marL="1034415" indent="-327025">
              <a:lnSpc>
                <a:spcPct val="100000"/>
              </a:lnSpc>
              <a:spcBef>
                <a:spcPts val="405"/>
              </a:spcBef>
              <a:buClr>
                <a:srgbClr val="FF0000"/>
              </a:buClr>
              <a:buFont typeface="Arial"/>
              <a:buChar char="•"/>
              <a:tabLst>
                <a:tab pos="1034415" algn="l"/>
                <a:tab pos="1035050" algn="l"/>
              </a:tabLst>
            </a:pPr>
            <a:r>
              <a:rPr dirty="0" sz="1550" spc="10" b="1">
                <a:latin typeface="Arial"/>
                <a:cs typeface="Arial"/>
              </a:rPr>
              <a:t>Describe two storage options </a:t>
            </a:r>
            <a:r>
              <a:rPr dirty="0" sz="1550" spc="5" b="1">
                <a:latin typeface="Arial"/>
                <a:cs typeface="Arial"/>
              </a:rPr>
              <a:t>for</a:t>
            </a:r>
            <a:r>
              <a:rPr dirty="0" sz="1550" spc="10" b="1">
                <a:latin typeface="Arial"/>
                <a:cs typeface="Arial"/>
              </a:rPr>
              <a:t> </a:t>
            </a:r>
            <a:r>
              <a:rPr dirty="0" sz="1550" spc="10" b="1">
                <a:latin typeface="Courier New"/>
                <a:cs typeface="Courier New"/>
              </a:rPr>
              <a:t>LOB</a:t>
            </a:r>
            <a:r>
              <a:rPr dirty="0" sz="1550" spc="10" b="1">
                <a:latin typeface="Arial"/>
                <a:cs typeface="Arial"/>
              </a:rPr>
              <a:t>s:</a:t>
            </a:r>
            <a:endParaRPr sz="1550">
              <a:latin typeface="Arial"/>
              <a:cs typeface="Arial"/>
            </a:endParaRPr>
          </a:p>
          <a:p>
            <a:pPr lvl="1" marL="1362075" indent="-245110">
              <a:lnSpc>
                <a:spcPct val="100000"/>
              </a:lnSpc>
              <a:spcBef>
                <a:spcPts val="390"/>
              </a:spcBef>
              <a:buClr>
                <a:srgbClr val="FF0000"/>
              </a:buClr>
              <a:buFont typeface="Arial"/>
              <a:buChar char="–"/>
              <a:tabLst>
                <a:tab pos="1362075" algn="l"/>
                <a:tab pos="1362710" algn="l"/>
              </a:tabLst>
            </a:pPr>
            <a:r>
              <a:rPr dirty="0" sz="1400" spc="10" b="1">
                <a:latin typeface="Arial"/>
                <a:cs typeface="Arial"/>
              </a:rPr>
              <a:t>Oracle </a:t>
            </a:r>
            <a:r>
              <a:rPr dirty="0" sz="1400" spc="5" b="1">
                <a:latin typeface="Arial"/>
                <a:cs typeface="Arial"/>
              </a:rPr>
              <a:t>server (internal</a:t>
            </a:r>
            <a:r>
              <a:rPr dirty="0" sz="1400" spc="-5" b="1">
                <a:latin typeface="Arial"/>
                <a:cs typeface="Arial"/>
              </a:rPr>
              <a:t> </a:t>
            </a:r>
            <a:r>
              <a:rPr dirty="0" sz="1400" spc="10" b="1">
                <a:latin typeface="Courier New"/>
                <a:cs typeface="Courier New"/>
              </a:rPr>
              <a:t>LOB</a:t>
            </a:r>
            <a:r>
              <a:rPr dirty="0" sz="1400" spc="10" b="1">
                <a:latin typeface="Arial"/>
                <a:cs typeface="Arial"/>
              </a:rPr>
              <a:t>s)</a:t>
            </a:r>
            <a:endParaRPr sz="1400">
              <a:latin typeface="Arial"/>
              <a:cs typeface="Arial"/>
            </a:endParaRPr>
          </a:p>
          <a:p>
            <a:pPr lvl="1" marL="1362075" indent="-245110">
              <a:lnSpc>
                <a:spcPct val="100000"/>
              </a:lnSpc>
              <a:spcBef>
                <a:spcPts val="370"/>
              </a:spcBef>
              <a:buClr>
                <a:srgbClr val="FF0000"/>
              </a:buClr>
              <a:buFont typeface="Arial"/>
              <a:buChar char="–"/>
              <a:tabLst>
                <a:tab pos="1362075" algn="l"/>
                <a:tab pos="1362710" algn="l"/>
              </a:tabLst>
            </a:pPr>
            <a:r>
              <a:rPr dirty="0" sz="1400" spc="10" b="1">
                <a:latin typeface="Arial"/>
                <a:cs typeface="Arial"/>
              </a:rPr>
              <a:t>External host </a:t>
            </a:r>
            <a:r>
              <a:rPr dirty="0" sz="1400" spc="5" b="1">
                <a:latin typeface="Arial"/>
                <a:cs typeface="Arial"/>
              </a:rPr>
              <a:t>files (external</a:t>
            </a:r>
            <a:r>
              <a:rPr dirty="0" sz="1400" spc="-10" b="1">
                <a:latin typeface="Arial"/>
                <a:cs typeface="Arial"/>
              </a:rPr>
              <a:t> </a:t>
            </a:r>
            <a:r>
              <a:rPr dirty="0" sz="1400" spc="10" b="1">
                <a:latin typeface="Courier New"/>
                <a:cs typeface="Courier New"/>
              </a:rPr>
              <a:t>LOB</a:t>
            </a:r>
            <a:r>
              <a:rPr dirty="0" sz="1400" spc="10" b="1">
                <a:latin typeface="Arial"/>
                <a:cs typeface="Arial"/>
              </a:rPr>
              <a:t>s)</a:t>
            </a:r>
            <a:endParaRPr sz="1400">
              <a:latin typeface="Arial"/>
              <a:cs typeface="Arial"/>
            </a:endParaRPr>
          </a:p>
          <a:p>
            <a:pPr marL="1035050" marR="1095375" indent="-327025">
              <a:lnSpc>
                <a:spcPct val="101600"/>
              </a:lnSpc>
              <a:spcBef>
                <a:spcPts val="360"/>
              </a:spcBef>
              <a:buClr>
                <a:srgbClr val="FF0000"/>
              </a:buClr>
              <a:buFont typeface="Arial"/>
              <a:buChar char="•"/>
              <a:tabLst>
                <a:tab pos="1035050" algn="l"/>
                <a:tab pos="1035685" algn="l"/>
              </a:tabLst>
            </a:pPr>
            <a:r>
              <a:rPr dirty="0" sz="1550" spc="10" b="1">
                <a:latin typeface="Arial"/>
                <a:cs typeface="Arial"/>
              </a:rPr>
              <a:t>Use the </a:t>
            </a:r>
            <a:r>
              <a:rPr dirty="0" sz="1550" spc="10" b="1">
                <a:latin typeface="Courier New"/>
                <a:cs typeface="Courier New"/>
              </a:rPr>
              <a:t>DBMS_LOB</a:t>
            </a:r>
            <a:r>
              <a:rPr dirty="0" sz="1550" spc="-495" b="1">
                <a:latin typeface="Courier New"/>
                <a:cs typeface="Courier New"/>
              </a:rPr>
              <a:t> </a:t>
            </a:r>
            <a:r>
              <a:rPr dirty="0" sz="1550" spc="10" b="1">
                <a:latin typeface="Arial"/>
                <a:cs typeface="Arial"/>
              </a:rPr>
              <a:t>PL/SQL package to provide  routines </a:t>
            </a:r>
            <a:r>
              <a:rPr dirty="0" sz="1550" spc="5" b="1">
                <a:latin typeface="Arial"/>
                <a:cs typeface="Arial"/>
              </a:rPr>
              <a:t>for </a:t>
            </a:r>
            <a:r>
              <a:rPr dirty="0" sz="1550" spc="10" b="1">
                <a:latin typeface="Courier New"/>
                <a:cs typeface="Courier New"/>
              </a:rPr>
              <a:t>LOB</a:t>
            </a:r>
            <a:r>
              <a:rPr dirty="0" sz="1550" spc="-495" b="1">
                <a:latin typeface="Courier New"/>
                <a:cs typeface="Courier New"/>
              </a:rPr>
              <a:t> </a:t>
            </a:r>
            <a:r>
              <a:rPr dirty="0" sz="1550" spc="10" b="1">
                <a:latin typeface="Arial"/>
                <a:cs typeface="Arial"/>
              </a:rPr>
              <a:t>management</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temporary </a:t>
            </a:r>
            <a:r>
              <a:rPr dirty="0" sz="1550" spc="10" b="1">
                <a:latin typeface="Courier New"/>
                <a:cs typeface="Courier New"/>
              </a:rPr>
              <a:t>LOB</a:t>
            </a:r>
            <a:r>
              <a:rPr dirty="0" sz="1550" spc="10" b="1">
                <a:latin typeface="Arial"/>
                <a:cs typeface="Arial"/>
              </a:rPr>
              <a:t>s </a:t>
            </a:r>
            <a:r>
              <a:rPr dirty="0" sz="1550" spc="5" b="1">
                <a:latin typeface="Arial"/>
                <a:cs typeface="Arial"/>
              </a:rPr>
              <a:t>in </a:t>
            </a:r>
            <a:r>
              <a:rPr dirty="0" sz="1550" spc="10" b="1">
                <a:latin typeface="Arial"/>
                <a:cs typeface="Arial"/>
              </a:rPr>
              <a:t>a</a:t>
            </a:r>
            <a:r>
              <a:rPr dirty="0" sz="1550" spc="-5" b="1">
                <a:latin typeface="Arial"/>
                <a:cs typeface="Arial"/>
              </a:rPr>
              <a:t> </a:t>
            </a:r>
            <a:r>
              <a:rPr dirty="0" sz="1550" spc="10" b="1">
                <a:latin typeface="Arial"/>
                <a:cs typeface="Arial"/>
              </a:rPr>
              <a:t>session</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
              </a:spcBef>
            </a:pPr>
            <a:endParaRPr sz="18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3</a:t>
            </a:r>
            <a:r>
              <a:rPr dirty="0" sz="800" spc="-155">
                <a:latin typeface="Garuda"/>
                <a:cs typeface="Garuda"/>
              </a:rPr>
              <a:t>t</a:t>
            </a:r>
            <a:r>
              <a:rPr dirty="0" baseline="-20833" sz="1800" spc="-232" b="1">
                <a:latin typeface="Arial"/>
                <a:cs typeface="Arial"/>
              </a:rPr>
              <a:t>3</a:t>
            </a:r>
            <a:endParaRPr baseline="-20833"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07390" y="5620532"/>
            <a:ext cx="6344285" cy="2197100"/>
          </a:xfrm>
          <a:prstGeom prst="rect">
            <a:avLst/>
          </a:prstGeom>
        </p:spPr>
        <p:txBody>
          <a:bodyPr wrap="square" lIns="0" tIns="49530" rIns="0" bIns="0" rtlCol="0" vert="horz">
            <a:spAutoFit/>
          </a:bodyPr>
          <a:lstStyle/>
          <a:p>
            <a:pPr marL="12700">
              <a:lnSpc>
                <a:spcPct val="100000"/>
              </a:lnSpc>
              <a:spcBef>
                <a:spcPts val="390"/>
              </a:spcBef>
            </a:pPr>
            <a:r>
              <a:rPr dirty="0" sz="1300" b="1">
                <a:latin typeface="Arial"/>
                <a:cs typeface="Arial"/>
              </a:rPr>
              <a:t>Summary</a:t>
            </a:r>
            <a:endParaRPr sz="1300">
              <a:latin typeface="Arial"/>
              <a:cs typeface="Arial"/>
            </a:endParaRPr>
          </a:p>
          <a:p>
            <a:pPr marL="136525">
              <a:lnSpc>
                <a:spcPct val="100000"/>
              </a:lnSpc>
              <a:spcBef>
                <a:spcPts val="295"/>
              </a:spcBef>
            </a:pPr>
            <a:r>
              <a:rPr dirty="0" sz="1300">
                <a:latin typeface="Times New Roman"/>
                <a:cs typeface="Times New Roman"/>
              </a:rPr>
              <a:t>There are four </a:t>
            </a:r>
            <a:r>
              <a:rPr dirty="0" sz="1300">
                <a:latin typeface="Courier New"/>
                <a:cs typeface="Courier New"/>
              </a:rPr>
              <a:t>LOB</a:t>
            </a:r>
            <a:r>
              <a:rPr dirty="0" sz="1300" spc="-440">
                <a:latin typeface="Courier New"/>
                <a:cs typeface="Courier New"/>
              </a:rPr>
              <a:t> </a:t>
            </a:r>
            <a:r>
              <a:rPr dirty="0" sz="1300">
                <a:latin typeface="Times New Roman"/>
                <a:cs typeface="Times New Roman"/>
              </a:rPr>
              <a:t>data types:</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Courier New"/>
                <a:cs typeface="Courier New"/>
              </a:rPr>
              <a:t>BLOB</a:t>
            </a:r>
            <a:r>
              <a:rPr dirty="0" sz="1300" spc="-459">
                <a:latin typeface="Courier New"/>
                <a:cs typeface="Courier New"/>
              </a:rPr>
              <a:t> </a:t>
            </a:r>
            <a:r>
              <a:rPr dirty="0" sz="1300">
                <a:latin typeface="Times New Roman"/>
                <a:cs typeface="Times New Roman"/>
              </a:rPr>
              <a:t>is a binary large object.</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Courier New"/>
                <a:cs typeface="Courier New"/>
              </a:rPr>
              <a:t>CLOB</a:t>
            </a:r>
            <a:r>
              <a:rPr dirty="0" sz="1300" spc="-440">
                <a:latin typeface="Courier New"/>
                <a:cs typeface="Courier New"/>
              </a:rPr>
              <a:t> </a:t>
            </a:r>
            <a:r>
              <a:rPr dirty="0" sz="1300">
                <a:latin typeface="Times New Roman"/>
                <a:cs typeface="Times New Roman"/>
              </a:rPr>
              <a:t>is a character large object.</a:t>
            </a:r>
            <a:endParaRPr sz="1300">
              <a:latin typeface="Times New Roman"/>
              <a:cs typeface="Times New Roman"/>
            </a:endParaRPr>
          </a:p>
          <a:p>
            <a:pPr marL="509905" indent="-248920">
              <a:lnSpc>
                <a:spcPct val="100000"/>
              </a:lnSpc>
              <a:buChar char="•"/>
              <a:tabLst>
                <a:tab pos="509905" algn="l"/>
                <a:tab pos="510540" algn="l"/>
              </a:tabLst>
            </a:pPr>
            <a:r>
              <a:rPr dirty="0" sz="1300">
                <a:latin typeface="Times New Roman"/>
                <a:cs typeface="Times New Roman"/>
              </a:rPr>
              <a:t>An </a:t>
            </a:r>
            <a:r>
              <a:rPr dirty="0" sz="1300">
                <a:latin typeface="Courier New"/>
                <a:cs typeface="Courier New"/>
              </a:rPr>
              <a:t>NCLOB</a:t>
            </a:r>
            <a:r>
              <a:rPr dirty="0" sz="1300" spc="-425">
                <a:latin typeface="Courier New"/>
                <a:cs typeface="Courier New"/>
              </a:rPr>
              <a:t> </a:t>
            </a:r>
            <a:r>
              <a:rPr dirty="0" sz="1300">
                <a:latin typeface="Times New Roman"/>
                <a:cs typeface="Times New Roman"/>
              </a:rPr>
              <a:t>stores multibyte national character set data.</a:t>
            </a:r>
            <a:endParaRPr sz="1300">
              <a:latin typeface="Times New Roman"/>
              <a:cs typeface="Times New Roman"/>
            </a:endParaRPr>
          </a:p>
          <a:p>
            <a:pPr marL="509905" indent="-248920">
              <a:lnSpc>
                <a:spcPct val="100000"/>
              </a:lnSpc>
              <a:spcBef>
                <a:spcPts val="5"/>
              </a:spcBef>
              <a:buChar char="•"/>
              <a:tabLst>
                <a:tab pos="509905" algn="l"/>
                <a:tab pos="510540" algn="l"/>
              </a:tabLst>
            </a:pPr>
            <a:r>
              <a:rPr dirty="0" sz="1300" spc="5">
                <a:latin typeface="Times New Roman"/>
                <a:cs typeface="Times New Roman"/>
              </a:rPr>
              <a:t>A </a:t>
            </a:r>
            <a:r>
              <a:rPr dirty="0" sz="1300">
                <a:latin typeface="Courier New"/>
                <a:cs typeface="Courier New"/>
              </a:rPr>
              <a:t>BFILE</a:t>
            </a:r>
            <a:r>
              <a:rPr dirty="0" sz="1300" spc="-390">
                <a:latin typeface="Courier New"/>
                <a:cs typeface="Courier New"/>
              </a:rPr>
              <a:t> </a:t>
            </a:r>
            <a:r>
              <a:rPr dirty="0" sz="1300" spc="5">
                <a:latin typeface="Times New Roman"/>
                <a:cs typeface="Times New Roman"/>
              </a:rPr>
              <a:t>is </a:t>
            </a:r>
            <a:r>
              <a:rPr dirty="0" sz="1300">
                <a:latin typeface="Times New Roman"/>
                <a:cs typeface="Times New Roman"/>
              </a:rPr>
              <a:t>a large object stored in a binary file outside the database.</a:t>
            </a:r>
            <a:endParaRPr sz="1300">
              <a:latin typeface="Times New Roman"/>
              <a:cs typeface="Times New Roman"/>
            </a:endParaRPr>
          </a:p>
          <a:p>
            <a:pPr marL="136525">
              <a:lnSpc>
                <a:spcPct val="100000"/>
              </a:lnSpc>
              <a:spcBef>
                <a:spcPts val="405"/>
              </a:spcBef>
            </a:pPr>
            <a:r>
              <a:rPr dirty="0" sz="1300">
                <a:latin typeface="Courier New"/>
                <a:cs typeface="Courier New"/>
              </a:rPr>
              <a:t>LOB</a:t>
            </a:r>
            <a:r>
              <a:rPr dirty="0" sz="1300">
                <a:latin typeface="Times New Roman"/>
                <a:cs typeface="Times New Roman"/>
              </a:rPr>
              <a:t>s can </a:t>
            </a:r>
            <a:r>
              <a:rPr dirty="0" sz="1300" spc="-5">
                <a:latin typeface="Times New Roman"/>
                <a:cs typeface="Times New Roman"/>
              </a:rPr>
              <a:t>be </a:t>
            </a:r>
            <a:r>
              <a:rPr dirty="0" sz="1300">
                <a:latin typeface="Times New Roman"/>
                <a:cs typeface="Times New Roman"/>
              </a:rPr>
              <a:t>stored internally (in the database) </a:t>
            </a:r>
            <a:r>
              <a:rPr dirty="0" sz="1300" spc="-5">
                <a:latin typeface="Times New Roman"/>
                <a:cs typeface="Times New Roman"/>
              </a:rPr>
              <a:t>or </a:t>
            </a:r>
            <a:r>
              <a:rPr dirty="0" sz="1300">
                <a:latin typeface="Times New Roman"/>
                <a:cs typeface="Times New Roman"/>
              </a:rPr>
              <a:t>externally (in an OS file). You can</a:t>
            </a:r>
            <a:r>
              <a:rPr dirty="0" sz="1300" spc="175">
                <a:latin typeface="Times New Roman"/>
                <a:cs typeface="Times New Roman"/>
              </a:rPr>
              <a:t> </a:t>
            </a:r>
            <a:r>
              <a:rPr dirty="0" sz="1300">
                <a:latin typeface="Times New Roman"/>
                <a:cs typeface="Times New Roman"/>
              </a:rPr>
              <a:t>manage</a:t>
            </a:r>
            <a:endParaRPr sz="1300">
              <a:latin typeface="Times New Roman"/>
              <a:cs typeface="Times New Roman"/>
            </a:endParaRPr>
          </a:p>
          <a:p>
            <a:pPr marL="136525">
              <a:lnSpc>
                <a:spcPct val="100000"/>
              </a:lnSpc>
              <a:spcBef>
                <a:spcPts val="5"/>
              </a:spcBef>
            </a:pPr>
            <a:r>
              <a:rPr dirty="0" sz="1300">
                <a:latin typeface="Courier New"/>
                <a:cs typeface="Courier New"/>
              </a:rPr>
              <a:t>LOB</a:t>
            </a:r>
            <a:r>
              <a:rPr dirty="0" sz="1300">
                <a:latin typeface="Times New Roman"/>
                <a:cs typeface="Times New Roman"/>
              </a:rPr>
              <a:t>s by using the </a:t>
            </a:r>
            <a:r>
              <a:rPr dirty="0" sz="1300">
                <a:latin typeface="Courier New"/>
                <a:cs typeface="Courier New"/>
              </a:rPr>
              <a:t>DBMS_LOB</a:t>
            </a:r>
            <a:r>
              <a:rPr dirty="0" sz="1300" spc="-425">
                <a:latin typeface="Courier New"/>
                <a:cs typeface="Courier New"/>
              </a:rPr>
              <a:t> </a:t>
            </a:r>
            <a:r>
              <a:rPr dirty="0" sz="1300">
                <a:latin typeface="Times New Roman"/>
                <a:cs typeface="Times New Roman"/>
              </a:rPr>
              <a:t>package and its procedure.</a:t>
            </a:r>
            <a:endParaRPr sz="1300">
              <a:latin typeface="Times New Roman"/>
              <a:cs typeface="Times New Roman"/>
            </a:endParaRPr>
          </a:p>
          <a:p>
            <a:pPr marL="136525" marR="172085">
              <a:lnSpc>
                <a:spcPct val="105800"/>
              </a:lnSpc>
              <a:spcBef>
                <a:spcPts val="305"/>
              </a:spcBef>
            </a:pPr>
            <a:r>
              <a:rPr dirty="0" sz="1300">
                <a:latin typeface="Times New Roman"/>
                <a:cs typeface="Times New Roman"/>
              </a:rPr>
              <a:t>Temporary </a:t>
            </a:r>
            <a:r>
              <a:rPr dirty="0" sz="1300">
                <a:latin typeface="Courier New"/>
                <a:cs typeface="Courier New"/>
              </a:rPr>
              <a:t>LOB</a:t>
            </a:r>
            <a:r>
              <a:rPr dirty="0" sz="1300">
                <a:latin typeface="Times New Roman"/>
                <a:cs typeface="Times New Roman"/>
              </a:rPr>
              <a:t>s provide an interface to </a:t>
            </a:r>
            <a:r>
              <a:rPr dirty="0" sz="1300" spc="-5">
                <a:latin typeface="Times New Roman"/>
                <a:cs typeface="Times New Roman"/>
              </a:rPr>
              <a:t>support </a:t>
            </a:r>
            <a:r>
              <a:rPr dirty="0" sz="1300">
                <a:latin typeface="Times New Roman"/>
                <a:cs typeface="Times New Roman"/>
              </a:rPr>
              <a:t>the creation and deletion of </a:t>
            </a:r>
            <a:r>
              <a:rPr dirty="0" sz="1300">
                <a:latin typeface="Courier New"/>
                <a:cs typeface="Courier New"/>
              </a:rPr>
              <a:t>LOB</a:t>
            </a:r>
            <a:r>
              <a:rPr dirty="0" sz="1300">
                <a:latin typeface="Times New Roman"/>
                <a:cs typeface="Times New Roman"/>
              </a:rPr>
              <a:t>s that act  like local</a:t>
            </a:r>
            <a:r>
              <a:rPr dirty="0" sz="1300" spc="5">
                <a:latin typeface="Times New Roman"/>
                <a:cs typeface="Times New Roman"/>
              </a:rPr>
              <a:t> </a:t>
            </a:r>
            <a:r>
              <a:rPr dirty="0" sz="1300">
                <a:latin typeface="Times New Roman"/>
                <a:cs typeface="Times New Roman"/>
              </a:rPr>
              <a:t>variables.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Introduction </a:t>
            </a:r>
            <a:r>
              <a:rPr dirty="0" sz="2000" spc="-5" b="1">
                <a:latin typeface="Arial"/>
                <a:cs typeface="Arial"/>
              </a:rPr>
              <a:t>to PL/SQL</a:t>
            </a:r>
            <a:r>
              <a:rPr dirty="0" sz="2000" spc="-15" b="1">
                <a:latin typeface="Arial"/>
                <a:cs typeface="Arial"/>
              </a:rPr>
              <a:t> </a:t>
            </a:r>
            <a:r>
              <a:rPr dirty="0" sz="2000" spc="-5" b="1">
                <a:latin typeface="Arial"/>
                <a:cs typeface="Arial"/>
              </a:rPr>
              <a:t>Procedures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878840">
              <a:lnSpc>
                <a:spcPct val="101299"/>
              </a:lnSpc>
            </a:pPr>
            <a:r>
              <a:rPr dirty="0" sz="1550" spc="10" b="1">
                <a:latin typeface="Arial"/>
                <a:cs typeface="Arial"/>
              </a:rPr>
              <a:t>Procedures are named PL/SQL blocks that perform a  sequence of</a:t>
            </a:r>
            <a:r>
              <a:rPr dirty="0" sz="1550" spc="5" b="1">
                <a:latin typeface="Arial"/>
                <a:cs typeface="Arial"/>
              </a:rPr>
              <a:t> </a:t>
            </a:r>
            <a:r>
              <a:rPr dirty="0" sz="1550" spc="10" b="1">
                <a:latin typeface="Arial"/>
                <a:cs typeface="Arial"/>
              </a:rPr>
              <a:t>actions.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1</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410205"/>
            <a:ext cx="5105400" cy="2361565"/>
          </a:xfrm>
          <a:prstGeom prst="rect">
            <a:avLst/>
          </a:prstGeom>
          <a:solidFill>
            <a:srgbClr val="CCCCCC"/>
          </a:solidFill>
          <a:ln w="20574">
            <a:solidFill>
              <a:srgbClr val="000000"/>
            </a:solidFill>
          </a:ln>
        </p:spPr>
        <p:txBody>
          <a:bodyPr wrap="square" lIns="0" tIns="5715" rIns="0" bIns="0" rtlCol="0" vert="horz">
            <a:spAutoFit/>
          </a:bodyPr>
          <a:lstStyle/>
          <a:p>
            <a:pPr algn="just" marL="236854" marR="1047115" indent="-218440">
              <a:lnSpc>
                <a:spcPts val="1660"/>
              </a:lnSpc>
              <a:spcBef>
                <a:spcPts val="45"/>
              </a:spcBef>
            </a:pPr>
            <a:r>
              <a:rPr dirty="0" sz="1400" spc="15" b="1">
                <a:latin typeface="Courier New"/>
                <a:cs typeface="Courier New"/>
              </a:rPr>
              <a:t>CREATE PROCEDURE getemp IS -- header  emp_id employees.employee_id%type;  lname</a:t>
            </a:r>
            <a:r>
              <a:rPr dirty="0" sz="1400" spc="844" b="1">
                <a:latin typeface="Courier New"/>
                <a:cs typeface="Courier New"/>
              </a:rPr>
              <a:t> </a:t>
            </a:r>
            <a:r>
              <a:rPr dirty="0" sz="1400" spc="15" b="1">
                <a:latin typeface="Courier New"/>
                <a:cs typeface="Courier New"/>
              </a:rPr>
              <a:t>employees.last_name%type;</a:t>
            </a:r>
            <a:endParaRPr sz="1400">
              <a:latin typeface="Courier New"/>
              <a:cs typeface="Courier New"/>
            </a:endParaRPr>
          </a:p>
          <a:p>
            <a:pPr marL="19050">
              <a:lnSpc>
                <a:spcPts val="1610"/>
              </a:lnSpc>
            </a:pPr>
            <a:r>
              <a:rPr dirty="0" sz="1400" spc="15" b="1">
                <a:latin typeface="Courier New"/>
                <a:cs typeface="Courier New"/>
              </a:rPr>
              <a:t>BEGIN</a:t>
            </a:r>
            <a:endParaRPr sz="1400">
              <a:latin typeface="Courier New"/>
              <a:cs typeface="Courier New"/>
            </a:endParaRPr>
          </a:p>
          <a:p>
            <a:pPr marL="236854">
              <a:lnSpc>
                <a:spcPts val="1660"/>
              </a:lnSpc>
            </a:pPr>
            <a:r>
              <a:rPr dirty="0" sz="1400" spc="15" b="1">
                <a:latin typeface="Courier New"/>
                <a:cs typeface="Courier New"/>
              </a:rPr>
              <a:t>emp_id :=</a:t>
            </a:r>
            <a:r>
              <a:rPr dirty="0" sz="1400" spc="-70" b="1">
                <a:latin typeface="Courier New"/>
                <a:cs typeface="Courier New"/>
              </a:rPr>
              <a:t> </a:t>
            </a:r>
            <a:r>
              <a:rPr dirty="0" sz="1400" spc="15" b="1">
                <a:latin typeface="Courier New"/>
                <a:cs typeface="Courier New"/>
              </a:rPr>
              <a:t>100;</a:t>
            </a:r>
            <a:endParaRPr sz="1400">
              <a:latin typeface="Courier New"/>
              <a:cs typeface="Courier New"/>
            </a:endParaRPr>
          </a:p>
          <a:p>
            <a:pPr marL="236854" marR="1918335">
              <a:lnSpc>
                <a:spcPts val="1660"/>
              </a:lnSpc>
              <a:spcBef>
                <a:spcPts val="65"/>
              </a:spcBef>
            </a:pPr>
            <a:r>
              <a:rPr dirty="0" sz="1400" spc="15" b="1">
                <a:latin typeface="Courier New"/>
                <a:cs typeface="Courier New"/>
              </a:rPr>
              <a:t>SELECT last_name INTO</a:t>
            </a:r>
            <a:r>
              <a:rPr dirty="0" sz="1400" spc="-45" b="1">
                <a:latin typeface="Courier New"/>
                <a:cs typeface="Courier New"/>
              </a:rPr>
              <a:t> </a:t>
            </a:r>
            <a:r>
              <a:rPr dirty="0" sz="1400" spc="15" b="1">
                <a:latin typeface="Courier New"/>
                <a:cs typeface="Courier New"/>
              </a:rPr>
              <a:t>lname  FROM</a:t>
            </a:r>
            <a:r>
              <a:rPr dirty="0" sz="1400" spc="5" b="1">
                <a:latin typeface="Courier New"/>
                <a:cs typeface="Courier New"/>
              </a:rPr>
              <a:t> </a:t>
            </a:r>
            <a:r>
              <a:rPr dirty="0" sz="1400" spc="15" b="1">
                <a:latin typeface="Courier New"/>
                <a:cs typeface="Courier New"/>
              </a:rPr>
              <a:t>EMPLOYEES</a:t>
            </a:r>
            <a:endParaRPr sz="1400">
              <a:latin typeface="Courier New"/>
              <a:cs typeface="Courier New"/>
            </a:endParaRPr>
          </a:p>
          <a:p>
            <a:pPr marL="236854" marR="175260">
              <a:lnSpc>
                <a:spcPts val="1660"/>
              </a:lnSpc>
            </a:pPr>
            <a:r>
              <a:rPr dirty="0" sz="1400" spc="15" b="1">
                <a:latin typeface="Courier New"/>
                <a:cs typeface="Courier New"/>
              </a:rPr>
              <a:t>WHERE employee_id = emp_id;  DBMS_OUTPUT.PUT_LINE('Last name:</a:t>
            </a:r>
            <a:r>
              <a:rPr dirty="0" sz="1400" spc="-20" b="1">
                <a:latin typeface="Courier New"/>
                <a:cs typeface="Courier New"/>
              </a:rPr>
              <a:t> </a:t>
            </a:r>
            <a:r>
              <a:rPr dirty="0" sz="1400" spc="15" b="1">
                <a:latin typeface="Courier New"/>
                <a:cs typeface="Courier New"/>
              </a:rPr>
              <a:t>'||lname);</a:t>
            </a:r>
            <a:endParaRPr sz="1400">
              <a:latin typeface="Courier New"/>
              <a:cs typeface="Courier New"/>
            </a:endParaRPr>
          </a:p>
          <a:p>
            <a:pPr marL="19050">
              <a:lnSpc>
                <a:spcPts val="1605"/>
              </a:lnSpc>
            </a:pPr>
            <a:r>
              <a:rPr dirty="0" sz="1400" spc="15" b="1">
                <a:latin typeface="Courier New"/>
                <a:cs typeface="Courier New"/>
              </a:rPr>
              <a:t>END</a:t>
            </a:r>
            <a:r>
              <a:rPr dirty="0" sz="1400" spc="15" b="1" i="1">
                <a:latin typeface="Courier New"/>
                <a:cs typeface="Courier New"/>
              </a:rPr>
              <a:t>;</a:t>
            </a:r>
            <a:endParaRPr sz="1400">
              <a:latin typeface="Courier New"/>
              <a:cs typeface="Courier New"/>
            </a:endParaRPr>
          </a:p>
          <a:p>
            <a:pPr marL="19050">
              <a:lnSpc>
                <a:spcPts val="1670"/>
              </a:lnSpc>
            </a:pPr>
            <a:r>
              <a:rPr dirty="0" sz="1400" spc="15" b="1" i="1">
                <a:latin typeface="Courier New"/>
                <a:cs typeface="Courier New"/>
              </a:rPr>
              <a:t>/</a:t>
            </a:r>
            <a:endParaRPr sz="1400">
              <a:latin typeface="Courier New"/>
              <a:cs typeface="Courier New"/>
            </a:endParaRPr>
          </a:p>
        </p:txBody>
      </p:sp>
      <p:sp>
        <p:nvSpPr>
          <p:cNvPr id="5" name="object 5"/>
          <p:cNvSpPr txBox="1"/>
          <p:nvPr/>
        </p:nvSpPr>
        <p:spPr>
          <a:xfrm>
            <a:off x="743204" y="5619272"/>
            <a:ext cx="6233795" cy="356679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Introduction to </a:t>
            </a:r>
            <a:r>
              <a:rPr dirty="0" sz="1300" spc="10" b="1">
                <a:latin typeface="Arial"/>
                <a:cs typeface="Arial"/>
              </a:rPr>
              <a:t>PL/SQL</a:t>
            </a:r>
            <a:r>
              <a:rPr dirty="0" sz="1300" spc="15" b="1">
                <a:latin typeface="Arial"/>
                <a:cs typeface="Arial"/>
              </a:rPr>
              <a:t> </a:t>
            </a:r>
            <a:r>
              <a:rPr dirty="0" sz="1300" spc="5" b="1">
                <a:latin typeface="Arial"/>
                <a:cs typeface="Arial"/>
              </a:rPr>
              <a:t>Procedures</a:t>
            </a:r>
            <a:endParaRPr sz="1300">
              <a:latin typeface="Arial"/>
              <a:cs typeface="Arial"/>
            </a:endParaRPr>
          </a:p>
          <a:p>
            <a:pPr marL="138430" marR="162560">
              <a:lnSpc>
                <a:spcPct val="103800"/>
              </a:lnSpc>
              <a:spcBef>
                <a:spcPts val="254"/>
              </a:spcBef>
            </a:pPr>
            <a:r>
              <a:rPr dirty="0" sz="1300" spc="10">
                <a:latin typeface="Times New Roman"/>
                <a:cs typeface="Times New Roman"/>
              </a:rPr>
              <a:t>A </a:t>
            </a:r>
            <a:r>
              <a:rPr dirty="0" sz="1300" spc="5">
                <a:latin typeface="Times New Roman"/>
                <a:cs typeface="Times New Roman"/>
              </a:rPr>
              <a:t>procedure </a:t>
            </a:r>
            <a:r>
              <a:rPr dirty="0" sz="1300">
                <a:latin typeface="Times New Roman"/>
                <a:cs typeface="Times New Roman"/>
              </a:rPr>
              <a:t>is </a:t>
            </a:r>
            <a:r>
              <a:rPr dirty="0" sz="1300" spc="5">
                <a:latin typeface="Times New Roman"/>
                <a:cs typeface="Times New Roman"/>
              </a:rPr>
              <a:t>a </a:t>
            </a:r>
            <a:r>
              <a:rPr dirty="0" sz="1300" spc="10">
                <a:latin typeface="Times New Roman"/>
                <a:cs typeface="Times New Roman"/>
              </a:rPr>
              <a:t>named PL/SQL </a:t>
            </a:r>
            <a:r>
              <a:rPr dirty="0" sz="1300" spc="5">
                <a:latin typeface="Times New Roman"/>
                <a:cs typeface="Times New Roman"/>
              </a:rPr>
              <a:t>block that is created </a:t>
            </a:r>
            <a:r>
              <a:rPr dirty="0" sz="1300" spc="10">
                <a:latin typeface="Times New Roman"/>
                <a:cs typeface="Times New Roman"/>
              </a:rPr>
              <a:t>by </a:t>
            </a:r>
            <a:r>
              <a:rPr dirty="0" sz="1300" spc="5">
                <a:latin typeface="Times New Roman"/>
                <a:cs typeface="Times New Roman"/>
              </a:rPr>
              <a:t>using a </a:t>
            </a:r>
            <a:r>
              <a:rPr dirty="0" sz="1300" spc="15">
                <a:latin typeface="Courier New"/>
                <a:cs typeface="Courier New"/>
              </a:rPr>
              <a:t>CREATE</a:t>
            </a:r>
            <a:r>
              <a:rPr dirty="0" sz="1300" spc="-390">
                <a:latin typeface="Courier New"/>
                <a:cs typeface="Courier New"/>
              </a:rPr>
              <a:t> </a:t>
            </a:r>
            <a:r>
              <a:rPr dirty="0" sz="1300" spc="15">
                <a:latin typeface="Courier New"/>
                <a:cs typeface="Courier New"/>
              </a:rPr>
              <a:t>PROCEDURE  </a:t>
            </a:r>
            <a:r>
              <a:rPr dirty="0" sz="1300" spc="5">
                <a:latin typeface="Times New Roman"/>
                <a:cs typeface="Times New Roman"/>
              </a:rPr>
              <a:t>statement. </a:t>
            </a:r>
            <a:r>
              <a:rPr dirty="0" sz="1300" spc="10">
                <a:latin typeface="Times New Roman"/>
                <a:cs typeface="Times New Roman"/>
              </a:rPr>
              <a:t>When </a:t>
            </a:r>
            <a:r>
              <a:rPr dirty="0" sz="1300" spc="5">
                <a:latin typeface="Times New Roman"/>
                <a:cs typeface="Times New Roman"/>
              </a:rPr>
              <a:t>called or invoked, a procedure performs a sequence of actions. </a:t>
            </a:r>
            <a:r>
              <a:rPr dirty="0" sz="1300" spc="10">
                <a:latin typeface="Times New Roman"/>
                <a:cs typeface="Times New Roman"/>
              </a:rPr>
              <a:t>The  </a:t>
            </a:r>
            <a:r>
              <a:rPr dirty="0" sz="1300" spc="5">
                <a:latin typeface="Times New Roman"/>
                <a:cs typeface="Times New Roman"/>
              </a:rPr>
              <a:t>anatomy of the procedure includes:</a:t>
            </a:r>
            <a:endParaRPr sz="1300">
              <a:latin typeface="Times New Roman"/>
              <a:cs typeface="Times New Roman"/>
            </a:endParaRPr>
          </a:p>
          <a:p>
            <a:pPr marL="515620" indent="-251460">
              <a:lnSpc>
                <a:spcPts val="1505"/>
              </a:lnSpc>
              <a:buFont typeface="Times New Roman"/>
              <a:buChar char="•"/>
              <a:tabLst>
                <a:tab pos="514984" algn="l"/>
                <a:tab pos="515620" algn="l"/>
              </a:tabLst>
            </a:pPr>
            <a:r>
              <a:rPr dirty="0" sz="1300" spc="10" b="1">
                <a:latin typeface="Times New Roman"/>
                <a:cs typeface="Times New Roman"/>
              </a:rPr>
              <a:t>The </a:t>
            </a:r>
            <a:r>
              <a:rPr dirty="0" sz="1300" spc="5" b="1">
                <a:latin typeface="Times New Roman"/>
                <a:cs typeface="Times New Roman"/>
              </a:rPr>
              <a:t>header: </a:t>
            </a:r>
            <a:r>
              <a:rPr dirty="0" sz="1300" spc="15">
                <a:latin typeface="Times New Roman"/>
                <a:cs typeface="Times New Roman"/>
              </a:rPr>
              <a:t>“</a:t>
            </a:r>
            <a:r>
              <a:rPr dirty="0" sz="1300" spc="15">
                <a:latin typeface="Courier New"/>
                <a:cs typeface="Courier New"/>
              </a:rPr>
              <a:t>PROCEDURE getemp</a:t>
            </a:r>
            <a:r>
              <a:rPr dirty="0" sz="1300">
                <a:latin typeface="Courier New"/>
                <a:cs typeface="Courier New"/>
              </a:rPr>
              <a:t> </a:t>
            </a:r>
            <a:r>
              <a:rPr dirty="0" sz="1300" spc="10">
                <a:latin typeface="Courier New"/>
                <a:cs typeface="Courier New"/>
              </a:rPr>
              <a:t>IS</a:t>
            </a:r>
            <a:r>
              <a:rPr dirty="0" sz="1300" spc="10">
                <a:latin typeface="Times New Roman"/>
                <a:cs typeface="Times New Roman"/>
              </a:rPr>
              <a:t>”</a:t>
            </a:r>
            <a:endParaRPr sz="1300">
              <a:latin typeface="Times New Roman"/>
              <a:cs typeface="Times New Roman"/>
            </a:endParaRPr>
          </a:p>
          <a:p>
            <a:pPr marL="514984" indent="-252095">
              <a:lnSpc>
                <a:spcPct val="100000"/>
              </a:lnSpc>
              <a:spcBef>
                <a:spcPts val="15"/>
              </a:spcBef>
              <a:buFont typeface="Times New Roman"/>
              <a:buChar char="•"/>
              <a:tabLst>
                <a:tab pos="514984" algn="l"/>
                <a:tab pos="515620" algn="l"/>
              </a:tabLst>
            </a:pPr>
            <a:r>
              <a:rPr dirty="0" sz="1300" spc="10" b="1">
                <a:latin typeface="Times New Roman"/>
                <a:cs typeface="Times New Roman"/>
              </a:rPr>
              <a:t>The </a:t>
            </a:r>
            <a:r>
              <a:rPr dirty="0" sz="1300" spc="5" b="1">
                <a:latin typeface="Times New Roman"/>
                <a:cs typeface="Times New Roman"/>
              </a:rPr>
              <a:t>declaration section: </a:t>
            </a:r>
            <a:r>
              <a:rPr dirty="0" sz="1300" spc="10">
                <a:latin typeface="Times New Roman"/>
                <a:cs typeface="Times New Roman"/>
              </a:rPr>
              <a:t>With variable </a:t>
            </a:r>
            <a:r>
              <a:rPr dirty="0" sz="1300" spc="5">
                <a:latin typeface="Times New Roman"/>
                <a:cs typeface="Times New Roman"/>
              </a:rPr>
              <a:t>declarations </a:t>
            </a:r>
            <a:r>
              <a:rPr dirty="0" sz="1300" spc="15">
                <a:latin typeface="Courier New"/>
                <a:cs typeface="Courier New"/>
              </a:rPr>
              <a:t>emp_id</a:t>
            </a:r>
            <a:r>
              <a:rPr dirty="0" sz="1300" spc="-450">
                <a:latin typeface="Courier New"/>
                <a:cs typeface="Courier New"/>
              </a:rPr>
              <a:t> </a:t>
            </a:r>
            <a:r>
              <a:rPr dirty="0" sz="1300" spc="5">
                <a:latin typeface="Times New Roman"/>
                <a:cs typeface="Times New Roman"/>
              </a:rPr>
              <a:t>and </a:t>
            </a:r>
            <a:r>
              <a:rPr dirty="0" sz="1300" spc="15">
                <a:latin typeface="Courier New"/>
                <a:cs typeface="Courier New"/>
              </a:rPr>
              <a:t>lname</a:t>
            </a:r>
            <a:endParaRPr sz="1300">
              <a:latin typeface="Courier New"/>
              <a:cs typeface="Courier New"/>
            </a:endParaRPr>
          </a:p>
          <a:p>
            <a:pPr marL="515620" marR="173355" indent="-251460">
              <a:lnSpc>
                <a:spcPct val="98800"/>
              </a:lnSpc>
              <a:spcBef>
                <a:spcPts val="120"/>
              </a:spcBef>
              <a:buFont typeface="Times New Roman"/>
              <a:buChar char="•"/>
              <a:tabLst>
                <a:tab pos="514984" algn="l"/>
                <a:tab pos="515620" algn="l"/>
              </a:tabLst>
            </a:pPr>
            <a:r>
              <a:rPr dirty="0" sz="1300" spc="10" b="1">
                <a:latin typeface="Times New Roman"/>
                <a:cs typeface="Times New Roman"/>
              </a:rPr>
              <a:t>The </a:t>
            </a:r>
            <a:r>
              <a:rPr dirty="0" sz="1300" spc="5" b="1">
                <a:latin typeface="Times New Roman"/>
                <a:cs typeface="Times New Roman"/>
              </a:rPr>
              <a:t>executable section: </a:t>
            </a:r>
            <a:r>
              <a:rPr dirty="0" sz="1300" spc="5">
                <a:latin typeface="Times New Roman"/>
                <a:cs typeface="Times New Roman"/>
              </a:rPr>
              <a:t>Contains the PL/SQL and SQL statements used to obtain  the last </a:t>
            </a:r>
            <a:r>
              <a:rPr dirty="0" sz="1300" spc="10">
                <a:latin typeface="Times New Roman"/>
                <a:cs typeface="Times New Roman"/>
              </a:rPr>
              <a:t>name </a:t>
            </a:r>
            <a:r>
              <a:rPr dirty="0" sz="1300" spc="5">
                <a:latin typeface="Times New Roman"/>
                <a:cs typeface="Times New Roman"/>
              </a:rPr>
              <a:t>of employee 100. </a:t>
            </a:r>
            <a:r>
              <a:rPr dirty="0" sz="1300" spc="10">
                <a:latin typeface="Times New Roman"/>
                <a:cs typeface="Times New Roman"/>
              </a:rPr>
              <a:t>The </a:t>
            </a:r>
            <a:r>
              <a:rPr dirty="0" sz="1300" spc="5">
                <a:latin typeface="Times New Roman"/>
                <a:cs typeface="Times New Roman"/>
              </a:rPr>
              <a:t>executable section </a:t>
            </a:r>
            <a:r>
              <a:rPr dirty="0" sz="1300" spc="10">
                <a:latin typeface="Times New Roman"/>
                <a:cs typeface="Times New Roman"/>
              </a:rPr>
              <a:t>makes </a:t>
            </a:r>
            <a:r>
              <a:rPr dirty="0" sz="1300" spc="5">
                <a:latin typeface="Times New Roman"/>
                <a:cs typeface="Times New Roman"/>
              </a:rPr>
              <a:t>use of the  </a:t>
            </a:r>
            <a:r>
              <a:rPr dirty="0" sz="1300" spc="15">
                <a:latin typeface="Courier New"/>
                <a:cs typeface="Courier New"/>
              </a:rPr>
              <a:t>DBMS_OUTPUT</a:t>
            </a:r>
            <a:r>
              <a:rPr dirty="0" sz="1300" spc="-465">
                <a:latin typeface="Courier New"/>
                <a:cs typeface="Courier New"/>
              </a:rPr>
              <a:t> </a:t>
            </a:r>
            <a:r>
              <a:rPr dirty="0" sz="1300" spc="10">
                <a:latin typeface="Times New Roman"/>
                <a:cs typeface="Times New Roman"/>
              </a:rPr>
              <a:t>package </a:t>
            </a:r>
            <a:r>
              <a:rPr dirty="0" sz="1300" spc="5">
                <a:latin typeface="Times New Roman"/>
                <a:cs typeface="Times New Roman"/>
              </a:rPr>
              <a:t>to print the last </a:t>
            </a:r>
            <a:r>
              <a:rPr dirty="0" sz="1300" spc="10">
                <a:latin typeface="Times New Roman"/>
                <a:cs typeface="Times New Roman"/>
              </a:rPr>
              <a:t>name </a:t>
            </a:r>
            <a:r>
              <a:rPr dirty="0" sz="1300" spc="5">
                <a:latin typeface="Times New Roman"/>
                <a:cs typeface="Times New Roman"/>
              </a:rPr>
              <a:t>of the employee.</a:t>
            </a:r>
            <a:endParaRPr sz="1300">
              <a:latin typeface="Times New Roman"/>
              <a:cs typeface="Times New Roman"/>
            </a:endParaRPr>
          </a:p>
          <a:p>
            <a:pPr marL="515620" indent="-251460">
              <a:lnSpc>
                <a:spcPct val="100000"/>
              </a:lnSpc>
              <a:spcBef>
                <a:spcPts val="95"/>
              </a:spcBef>
              <a:buFont typeface="Times New Roman"/>
              <a:buChar char="•"/>
              <a:tabLst>
                <a:tab pos="514984" algn="l"/>
                <a:tab pos="515620" algn="l"/>
              </a:tabLst>
            </a:pPr>
            <a:r>
              <a:rPr dirty="0" sz="1300" spc="10" b="1">
                <a:latin typeface="Times New Roman"/>
                <a:cs typeface="Times New Roman"/>
              </a:rPr>
              <a:t>The </a:t>
            </a:r>
            <a:r>
              <a:rPr dirty="0" sz="1300" spc="5" b="1">
                <a:latin typeface="Times New Roman"/>
                <a:cs typeface="Times New Roman"/>
              </a:rPr>
              <a:t>exception section: </a:t>
            </a:r>
            <a:r>
              <a:rPr dirty="0" sz="1300" spc="5">
                <a:latin typeface="Times New Roman"/>
                <a:cs typeface="Times New Roman"/>
              </a:rPr>
              <a:t>Optional and not </a:t>
            </a:r>
            <a:r>
              <a:rPr dirty="0" sz="1300" spc="10">
                <a:latin typeface="Times New Roman"/>
                <a:cs typeface="Times New Roman"/>
              </a:rPr>
              <a:t>used </a:t>
            </a:r>
            <a:r>
              <a:rPr dirty="0" sz="1300" spc="5">
                <a:latin typeface="Times New Roman"/>
                <a:cs typeface="Times New Roman"/>
              </a:rPr>
              <a:t>in the</a:t>
            </a:r>
            <a:r>
              <a:rPr dirty="0" sz="1300" spc="-5">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38430" marR="5080">
              <a:lnSpc>
                <a:spcPct val="103800"/>
              </a:lnSpc>
              <a:spcBef>
                <a:spcPts val="290"/>
              </a:spcBef>
            </a:pPr>
            <a:r>
              <a:rPr dirty="0" sz="1300" spc="5" b="1">
                <a:latin typeface="Times New Roman"/>
                <a:cs typeface="Times New Roman"/>
              </a:rPr>
              <a:t>Note: </a:t>
            </a:r>
            <a:r>
              <a:rPr dirty="0" sz="1300" spc="5">
                <a:latin typeface="Times New Roman"/>
                <a:cs typeface="Times New Roman"/>
              </a:rPr>
              <a:t>Hard-coding the value of </a:t>
            </a:r>
            <a:r>
              <a:rPr dirty="0" sz="1300" spc="15">
                <a:latin typeface="Courier New"/>
                <a:cs typeface="Courier New"/>
              </a:rPr>
              <a:t>100 </a:t>
            </a:r>
            <a:r>
              <a:rPr dirty="0" sz="1300">
                <a:latin typeface="Times New Roman"/>
                <a:cs typeface="Times New Roman"/>
              </a:rPr>
              <a:t>for </a:t>
            </a:r>
            <a:r>
              <a:rPr dirty="0" sz="1300" spc="15">
                <a:latin typeface="Courier New"/>
                <a:cs typeface="Courier New"/>
              </a:rPr>
              <a:t>emp_id </a:t>
            </a:r>
            <a:r>
              <a:rPr dirty="0" sz="1300" spc="5">
                <a:latin typeface="Times New Roman"/>
                <a:cs typeface="Times New Roman"/>
              </a:rPr>
              <a:t>is inflexible. </a:t>
            </a:r>
            <a:r>
              <a:rPr dirty="0" sz="1300" spc="10">
                <a:latin typeface="Times New Roman"/>
                <a:cs typeface="Times New Roman"/>
              </a:rPr>
              <a:t>The </a:t>
            </a:r>
            <a:r>
              <a:rPr dirty="0" sz="1300" spc="5">
                <a:latin typeface="Times New Roman"/>
                <a:cs typeface="Times New Roman"/>
              </a:rPr>
              <a:t>procedure </a:t>
            </a:r>
            <a:r>
              <a:rPr dirty="0" sz="1300" spc="10">
                <a:latin typeface="Times New Roman"/>
                <a:cs typeface="Times New Roman"/>
              </a:rPr>
              <a:t>would </a:t>
            </a:r>
            <a:r>
              <a:rPr dirty="0" sz="1300" spc="5">
                <a:latin typeface="Times New Roman"/>
                <a:cs typeface="Times New Roman"/>
              </a:rPr>
              <a:t>be  </a:t>
            </a:r>
            <a:r>
              <a:rPr dirty="0" sz="1300" spc="10">
                <a:latin typeface="Times New Roman"/>
                <a:cs typeface="Times New Roman"/>
              </a:rPr>
              <a:t>more </a:t>
            </a:r>
            <a:r>
              <a:rPr dirty="0" sz="1300" spc="5">
                <a:latin typeface="Times New Roman"/>
                <a:cs typeface="Times New Roman"/>
              </a:rPr>
              <a:t>reusable if used as a parameter to obtain the employee </a:t>
            </a:r>
            <a:r>
              <a:rPr dirty="0" sz="1300" spc="10">
                <a:latin typeface="Times New Roman"/>
                <a:cs typeface="Times New Roman"/>
              </a:rPr>
              <a:t>ID </a:t>
            </a:r>
            <a:r>
              <a:rPr dirty="0" sz="1300" spc="5">
                <a:latin typeface="Times New Roman"/>
                <a:cs typeface="Times New Roman"/>
              </a:rPr>
              <a:t>value. Using </a:t>
            </a:r>
            <a:r>
              <a:rPr dirty="0" sz="1300" spc="10">
                <a:latin typeface="Times New Roman"/>
                <a:cs typeface="Times New Roman"/>
              </a:rPr>
              <a:t>parameters </a:t>
            </a:r>
            <a:r>
              <a:rPr dirty="0" sz="1300" spc="5">
                <a:latin typeface="Times New Roman"/>
                <a:cs typeface="Times New Roman"/>
              </a:rPr>
              <a:t>is  covered in the lesson titled “Creating Stored</a:t>
            </a:r>
            <a:r>
              <a:rPr dirty="0" sz="1300" spc="25">
                <a:latin typeface="Times New Roman"/>
                <a:cs typeface="Times New Roman"/>
              </a:rPr>
              <a:t> </a:t>
            </a:r>
            <a:r>
              <a:rPr dirty="0" sz="1300" spc="5">
                <a:latin typeface="Times New Roman"/>
                <a:cs typeface="Times New Roman"/>
              </a:rPr>
              <a:t>Procedures.”</a:t>
            </a:r>
            <a:endParaRPr sz="1300">
              <a:latin typeface="Times New Roman"/>
              <a:cs typeface="Times New Roman"/>
            </a:endParaRPr>
          </a:p>
          <a:p>
            <a:pPr marL="138430">
              <a:lnSpc>
                <a:spcPts val="1530"/>
              </a:lnSpc>
              <a:spcBef>
                <a:spcPts val="420"/>
              </a:spcBef>
            </a:pPr>
            <a:r>
              <a:rPr dirty="0" sz="1300" spc="10">
                <a:latin typeface="Times New Roman"/>
                <a:cs typeface="Times New Roman"/>
              </a:rPr>
              <a:t>To </a:t>
            </a:r>
            <a:r>
              <a:rPr dirty="0" sz="1300" spc="5">
                <a:latin typeface="Times New Roman"/>
                <a:cs typeface="Times New Roman"/>
              </a:rPr>
              <a:t>call a procedure </a:t>
            </a:r>
            <a:r>
              <a:rPr dirty="0" sz="1300" spc="10">
                <a:latin typeface="Times New Roman"/>
                <a:cs typeface="Times New Roman"/>
              </a:rPr>
              <a:t>by </a:t>
            </a:r>
            <a:r>
              <a:rPr dirty="0" sz="1300" spc="5">
                <a:latin typeface="Times New Roman"/>
                <a:cs typeface="Times New Roman"/>
              </a:rPr>
              <a:t>using an </a:t>
            </a:r>
            <a:r>
              <a:rPr dirty="0" sz="1300" spc="10">
                <a:latin typeface="Times New Roman"/>
                <a:cs typeface="Times New Roman"/>
              </a:rPr>
              <a:t>anonymous </a:t>
            </a:r>
            <a:r>
              <a:rPr dirty="0" sz="1300" spc="5">
                <a:latin typeface="Times New Roman"/>
                <a:cs typeface="Times New Roman"/>
              </a:rPr>
              <a:t>block, use the</a:t>
            </a:r>
            <a:r>
              <a:rPr dirty="0" sz="1300" spc="-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1017905">
              <a:lnSpc>
                <a:spcPts val="1410"/>
              </a:lnSpc>
            </a:pPr>
            <a:r>
              <a:rPr dirty="0" sz="1200" spc="5">
                <a:latin typeface="Courier New"/>
                <a:cs typeface="Courier New"/>
              </a:rPr>
              <a:t>BEGIN</a:t>
            </a:r>
            <a:endParaRPr sz="1200">
              <a:latin typeface="Courier New"/>
              <a:cs typeface="Courier New"/>
            </a:endParaRPr>
          </a:p>
          <a:p>
            <a:pPr marL="1202690">
              <a:lnSpc>
                <a:spcPct val="100000"/>
              </a:lnSpc>
              <a:spcBef>
                <a:spcPts val="20"/>
              </a:spcBef>
            </a:pPr>
            <a:r>
              <a:rPr dirty="0" sz="1200" spc="5" b="1">
                <a:latin typeface="Courier New"/>
                <a:cs typeface="Courier New"/>
              </a:rPr>
              <a:t>getemp;</a:t>
            </a:r>
            <a:endParaRPr sz="1200">
              <a:latin typeface="Courier New"/>
              <a:cs typeface="Courier New"/>
            </a:endParaRPr>
          </a:p>
          <a:p>
            <a:pPr marL="1017905">
              <a:lnSpc>
                <a:spcPct val="100000"/>
              </a:lnSpc>
              <a:spcBef>
                <a:spcPts val="15"/>
              </a:spcBef>
            </a:pPr>
            <a:r>
              <a:rPr dirty="0" sz="1200" spc="5">
                <a:latin typeface="Courier New"/>
                <a:cs typeface="Courier New"/>
              </a:rPr>
              <a:t>END;</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933" y="5059679"/>
            <a:ext cx="6538722"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4172" y="502919"/>
            <a:ext cx="6539865"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Practice </a:t>
            </a:r>
            <a:r>
              <a:rPr dirty="0" sz="2000" spc="-5" b="1">
                <a:latin typeface="Arial"/>
                <a:cs typeface="Arial"/>
              </a:rPr>
              <a:t>9: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290"/>
              </a:spcBef>
              <a:buClr>
                <a:srgbClr val="FF0000"/>
              </a:buClr>
              <a:buFont typeface="Arial"/>
              <a:buChar char="•"/>
              <a:tabLst>
                <a:tab pos="1035050" algn="l"/>
                <a:tab pos="1035685" algn="l"/>
              </a:tabLst>
            </a:pPr>
            <a:r>
              <a:rPr dirty="0" sz="1550" spc="10" b="1">
                <a:latin typeface="Arial"/>
                <a:cs typeface="Arial"/>
              </a:rPr>
              <a:t>Creating object types using the </a:t>
            </a:r>
            <a:r>
              <a:rPr dirty="0" sz="1550" spc="10" b="1">
                <a:latin typeface="Courier New"/>
                <a:cs typeface="Courier New"/>
              </a:rPr>
              <a:t>CLOB</a:t>
            </a:r>
            <a:r>
              <a:rPr dirty="0" sz="1550" spc="-520" b="1">
                <a:latin typeface="Courier New"/>
                <a:cs typeface="Courier New"/>
              </a:rPr>
              <a:t> </a:t>
            </a:r>
            <a:r>
              <a:rPr dirty="0" sz="1550" spc="15" b="1">
                <a:latin typeface="Arial"/>
                <a:cs typeface="Arial"/>
              </a:rPr>
              <a:t>and </a:t>
            </a:r>
            <a:r>
              <a:rPr dirty="0" sz="1550" spc="10" b="1">
                <a:latin typeface="Courier New"/>
                <a:cs typeface="Courier New"/>
              </a:rPr>
              <a:t>BLOB</a:t>
            </a:r>
            <a:endParaRPr sz="1550">
              <a:latin typeface="Courier New"/>
              <a:cs typeface="Courier New"/>
            </a:endParaRPr>
          </a:p>
          <a:p>
            <a:pPr marL="1035050">
              <a:lnSpc>
                <a:spcPct val="100000"/>
              </a:lnSpc>
              <a:spcBef>
                <a:spcPts val="20"/>
              </a:spcBef>
            </a:pPr>
            <a:r>
              <a:rPr dirty="0" sz="1550" spc="10" b="1">
                <a:latin typeface="Arial"/>
                <a:cs typeface="Arial"/>
              </a:rPr>
              <a:t>data</a:t>
            </a:r>
            <a:r>
              <a:rPr dirty="0" sz="1550" spc="5" b="1">
                <a:latin typeface="Arial"/>
                <a:cs typeface="Arial"/>
              </a:rPr>
              <a:t> </a:t>
            </a:r>
            <a:r>
              <a:rPr dirty="0" sz="1550" spc="10" b="1">
                <a:latin typeface="Arial"/>
                <a:cs typeface="Arial"/>
              </a:rPr>
              <a:t>types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Creating a table with </a:t>
            </a:r>
            <a:r>
              <a:rPr dirty="0" sz="1550" spc="10" b="1">
                <a:latin typeface="Courier New"/>
                <a:cs typeface="Courier New"/>
              </a:rPr>
              <a:t>LOB</a:t>
            </a:r>
            <a:r>
              <a:rPr dirty="0" sz="1550" spc="-505" b="1">
                <a:latin typeface="Courier New"/>
                <a:cs typeface="Courier New"/>
              </a:rPr>
              <a:t> </a:t>
            </a:r>
            <a:r>
              <a:rPr dirty="0" sz="1550" spc="10" b="1">
                <a:latin typeface="Arial"/>
                <a:cs typeface="Arial"/>
              </a:rPr>
              <a:t>data types as columns</a:t>
            </a:r>
            <a:endParaRPr sz="1550">
              <a:latin typeface="Arial"/>
              <a:cs typeface="Arial"/>
            </a:endParaRPr>
          </a:p>
          <a:p>
            <a:pPr marL="1035050" marR="1160780" indent="-327025">
              <a:lnSpc>
                <a:spcPct val="101299"/>
              </a:lnSpc>
              <a:spcBef>
                <a:spcPts val="375"/>
              </a:spcBef>
              <a:buClr>
                <a:srgbClr val="FF0000"/>
              </a:buClr>
              <a:buFont typeface="Arial"/>
              <a:buChar char="•"/>
              <a:tabLst>
                <a:tab pos="1035050" algn="l"/>
                <a:tab pos="1035685" algn="l"/>
              </a:tabLst>
            </a:pPr>
            <a:r>
              <a:rPr dirty="0" sz="1550" spc="10" b="1">
                <a:latin typeface="Arial"/>
                <a:cs typeface="Arial"/>
              </a:rPr>
              <a:t>Using the </a:t>
            </a:r>
            <a:r>
              <a:rPr dirty="0" sz="1550" spc="10" b="1">
                <a:latin typeface="Courier New"/>
                <a:cs typeface="Courier New"/>
              </a:rPr>
              <a:t>DBMS_LOB</a:t>
            </a:r>
            <a:r>
              <a:rPr dirty="0" sz="1550" spc="-515" b="1">
                <a:latin typeface="Courier New"/>
                <a:cs typeface="Courier New"/>
              </a:rPr>
              <a:t> </a:t>
            </a:r>
            <a:r>
              <a:rPr dirty="0" sz="1550" spc="10" b="1">
                <a:latin typeface="Arial"/>
                <a:cs typeface="Arial"/>
              </a:rPr>
              <a:t>package to populate and  </a:t>
            </a:r>
            <a:r>
              <a:rPr dirty="0" sz="1550" spc="5" b="1">
                <a:latin typeface="Arial"/>
                <a:cs typeface="Arial"/>
              </a:rPr>
              <a:t>interact </a:t>
            </a:r>
            <a:r>
              <a:rPr dirty="0" sz="1550" spc="10" b="1">
                <a:latin typeface="Arial"/>
                <a:cs typeface="Arial"/>
              </a:rPr>
              <a:t>with the </a:t>
            </a:r>
            <a:r>
              <a:rPr dirty="0" sz="1550" spc="10" b="1">
                <a:latin typeface="Courier New"/>
                <a:cs typeface="Courier New"/>
              </a:rPr>
              <a:t>LOB</a:t>
            </a:r>
            <a:r>
              <a:rPr dirty="0" sz="1550" spc="-500" b="1">
                <a:latin typeface="Courier New"/>
                <a:cs typeface="Courier New"/>
              </a:rPr>
              <a:t> </a:t>
            </a:r>
            <a:r>
              <a:rPr dirty="0" sz="1550" spc="10" b="1">
                <a:latin typeface="Arial"/>
                <a:cs typeface="Arial"/>
              </a:rPr>
              <a:t>data</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25"/>
              </a:spcBef>
            </a:pPr>
            <a:endParaRPr sz="2150">
              <a:latin typeface="Arial"/>
              <a:cs typeface="Arial"/>
            </a:endParaRPr>
          </a:p>
          <a:p>
            <a:pPr algn="ctr" marL="889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3</a:t>
            </a:r>
            <a:r>
              <a:rPr dirty="0" sz="800" spc="-155">
                <a:latin typeface="Garuda"/>
                <a:cs typeface="Garuda"/>
              </a:rPr>
              <a:t>t</a:t>
            </a:r>
            <a:r>
              <a:rPr dirty="0" baseline="-20833" sz="1800" spc="-232" b="1">
                <a:latin typeface="Arial"/>
                <a:cs typeface="Arial"/>
              </a:rPr>
              <a:t>4</a:t>
            </a:r>
            <a:endParaRPr baseline="-20833"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07390" y="5620532"/>
            <a:ext cx="6062980" cy="695325"/>
          </a:xfrm>
          <a:prstGeom prst="rect">
            <a:avLst/>
          </a:prstGeom>
        </p:spPr>
        <p:txBody>
          <a:bodyPr wrap="square" lIns="0" tIns="49530" rIns="0" bIns="0" rtlCol="0" vert="horz">
            <a:spAutoFit/>
          </a:bodyPr>
          <a:lstStyle/>
          <a:p>
            <a:pPr marL="12700">
              <a:lnSpc>
                <a:spcPct val="100000"/>
              </a:lnSpc>
              <a:spcBef>
                <a:spcPts val="390"/>
              </a:spcBef>
            </a:pPr>
            <a:r>
              <a:rPr dirty="0" sz="1300" spc="-5" b="1">
                <a:latin typeface="Arial"/>
                <a:cs typeface="Arial"/>
              </a:rPr>
              <a:t>Practice 9:</a:t>
            </a:r>
            <a:r>
              <a:rPr dirty="0" sz="1300" b="1">
                <a:latin typeface="Arial"/>
                <a:cs typeface="Arial"/>
              </a:rPr>
              <a:t> </a:t>
            </a:r>
            <a:r>
              <a:rPr dirty="0" sz="1300" spc="-5" b="1">
                <a:latin typeface="Arial"/>
                <a:cs typeface="Arial"/>
              </a:rPr>
              <a:t>Overview</a:t>
            </a:r>
            <a:endParaRPr sz="1300">
              <a:latin typeface="Arial"/>
              <a:cs typeface="Arial"/>
            </a:endParaRPr>
          </a:p>
          <a:p>
            <a:pPr marL="136525">
              <a:lnSpc>
                <a:spcPct val="100000"/>
              </a:lnSpc>
              <a:spcBef>
                <a:spcPts val="295"/>
              </a:spcBef>
            </a:pP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this</a:t>
            </a:r>
            <a:r>
              <a:rPr dirty="0" sz="1300" spc="15">
                <a:latin typeface="Times New Roman"/>
                <a:cs typeface="Times New Roman"/>
              </a:rPr>
              <a:t> </a:t>
            </a:r>
            <a:r>
              <a:rPr dirty="0" sz="1300">
                <a:latin typeface="Times New Roman"/>
                <a:cs typeface="Times New Roman"/>
              </a:rPr>
              <a:t>practice,</a:t>
            </a:r>
            <a:r>
              <a:rPr dirty="0" sz="1300" spc="15">
                <a:latin typeface="Times New Roman"/>
                <a:cs typeface="Times New Roman"/>
              </a:rPr>
              <a:t> </a:t>
            </a:r>
            <a:r>
              <a:rPr dirty="0" sz="1300">
                <a:latin typeface="Times New Roman"/>
                <a:cs typeface="Times New Roman"/>
              </a:rPr>
              <a:t>you</a:t>
            </a:r>
            <a:r>
              <a:rPr dirty="0" sz="1300" spc="15">
                <a:latin typeface="Times New Roman"/>
                <a:cs typeface="Times New Roman"/>
              </a:rPr>
              <a:t> </a:t>
            </a:r>
            <a:r>
              <a:rPr dirty="0" sz="1300">
                <a:latin typeface="Times New Roman"/>
                <a:cs typeface="Times New Roman"/>
              </a:rPr>
              <a:t>create</a:t>
            </a:r>
            <a:r>
              <a:rPr dirty="0" sz="1300" spc="15">
                <a:latin typeface="Times New Roman"/>
                <a:cs typeface="Times New Roman"/>
              </a:rPr>
              <a:t> </a:t>
            </a:r>
            <a:r>
              <a:rPr dirty="0" sz="1300">
                <a:latin typeface="Times New Roman"/>
                <a:cs typeface="Times New Roman"/>
              </a:rPr>
              <a:t>a</a:t>
            </a:r>
            <a:r>
              <a:rPr dirty="0" sz="1300" spc="15">
                <a:latin typeface="Times New Roman"/>
                <a:cs typeface="Times New Roman"/>
              </a:rPr>
              <a:t> </a:t>
            </a:r>
            <a:r>
              <a:rPr dirty="0" sz="1300">
                <a:latin typeface="Times New Roman"/>
                <a:cs typeface="Times New Roman"/>
              </a:rPr>
              <a:t>table</a:t>
            </a:r>
            <a:r>
              <a:rPr dirty="0" sz="1300" spc="20">
                <a:latin typeface="Times New Roman"/>
                <a:cs typeface="Times New Roman"/>
              </a:rPr>
              <a:t> </a:t>
            </a:r>
            <a:r>
              <a:rPr dirty="0" sz="1300">
                <a:latin typeface="Times New Roman"/>
                <a:cs typeface="Times New Roman"/>
              </a:rPr>
              <a:t>with</a:t>
            </a:r>
            <a:r>
              <a:rPr dirty="0" sz="1300" spc="10">
                <a:latin typeface="Times New Roman"/>
                <a:cs typeface="Times New Roman"/>
              </a:rPr>
              <a:t> </a:t>
            </a:r>
            <a:r>
              <a:rPr dirty="0" sz="1300">
                <a:latin typeface="Times New Roman"/>
                <a:cs typeface="Times New Roman"/>
              </a:rPr>
              <a:t>both</a:t>
            </a:r>
            <a:r>
              <a:rPr dirty="0" sz="1300" spc="-5">
                <a:latin typeface="Times New Roman"/>
                <a:cs typeface="Times New Roman"/>
              </a:rPr>
              <a:t> </a:t>
            </a:r>
            <a:r>
              <a:rPr dirty="0" sz="1300">
                <a:latin typeface="Courier New"/>
                <a:cs typeface="Courier New"/>
              </a:rPr>
              <a:t>BLOB</a:t>
            </a:r>
            <a:r>
              <a:rPr dirty="0" sz="1300" spc="-440">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columns.</a:t>
            </a:r>
            <a:r>
              <a:rPr dirty="0" sz="1300" spc="10">
                <a:latin typeface="Times New Roman"/>
                <a:cs typeface="Times New Roman"/>
              </a:rPr>
              <a:t> </a:t>
            </a:r>
            <a:r>
              <a:rPr dirty="0" sz="1300">
                <a:latin typeface="Times New Roman"/>
                <a:cs typeface="Times New Roman"/>
              </a:rPr>
              <a:t>Then</a:t>
            </a:r>
            <a:r>
              <a:rPr dirty="0" sz="1300" spc="10">
                <a:latin typeface="Times New Roman"/>
                <a:cs typeface="Times New Roman"/>
              </a:rPr>
              <a:t> </a:t>
            </a:r>
            <a:r>
              <a:rPr dirty="0" sz="1300">
                <a:latin typeface="Times New Roman"/>
                <a:cs typeface="Times New Roman"/>
              </a:rPr>
              <a:t>you</a:t>
            </a:r>
            <a:r>
              <a:rPr dirty="0" sz="1300" spc="10">
                <a:latin typeface="Times New Roman"/>
                <a:cs typeface="Times New Roman"/>
              </a:rPr>
              <a:t> </a:t>
            </a:r>
            <a:r>
              <a:rPr dirty="0" sz="1300">
                <a:latin typeface="Times New Roman"/>
                <a:cs typeface="Times New Roman"/>
              </a:rPr>
              <a:t>use</a:t>
            </a:r>
            <a:r>
              <a:rPr dirty="0" sz="1300" spc="10">
                <a:latin typeface="Times New Roman"/>
                <a:cs typeface="Times New Roman"/>
              </a:rPr>
              <a:t> </a:t>
            </a:r>
            <a:r>
              <a:rPr dirty="0" sz="1300">
                <a:latin typeface="Times New Roman"/>
                <a:cs typeface="Times New Roman"/>
              </a:rPr>
              <a:t>the</a:t>
            </a:r>
            <a:endParaRPr sz="1300">
              <a:latin typeface="Times New Roman"/>
              <a:cs typeface="Times New Roman"/>
            </a:endParaRPr>
          </a:p>
          <a:p>
            <a:pPr marL="136525">
              <a:lnSpc>
                <a:spcPct val="100000"/>
              </a:lnSpc>
              <a:spcBef>
                <a:spcPts val="5"/>
              </a:spcBef>
            </a:pPr>
            <a:r>
              <a:rPr dirty="0" sz="1300" spc="5">
                <a:latin typeface="Courier New"/>
                <a:cs typeface="Courier New"/>
              </a:rPr>
              <a:t>DBMS_LOB</a:t>
            </a:r>
            <a:r>
              <a:rPr dirty="0" sz="1300" spc="-409">
                <a:latin typeface="Courier New"/>
                <a:cs typeface="Courier New"/>
              </a:rPr>
              <a:t> </a:t>
            </a:r>
            <a:r>
              <a:rPr dirty="0" sz="1300">
                <a:latin typeface="Times New Roman"/>
                <a:cs typeface="Times New Roman"/>
              </a:rPr>
              <a:t>package </a:t>
            </a:r>
            <a:r>
              <a:rPr dirty="0" sz="1300" spc="5">
                <a:latin typeface="Times New Roman"/>
                <a:cs typeface="Times New Roman"/>
              </a:rPr>
              <a:t>to </a:t>
            </a:r>
            <a:r>
              <a:rPr dirty="0" sz="1300">
                <a:latin typeface="Times New Roman"/>
                <a:cs typeface="Times New Roman"/>
              </a:rPr>
              <a:t>populate the table and manipulate the data.</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9559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20833" sz="1800" spc="-240" b="1">
                <a:latin typeface="Arial"/>
                <a:cs typeface="Arial"/>
              </a:rPr>
              <a:t>O</a:t>
            </a:r>
            <a:r>
              <a:rPr dirty="0" sz="800" spc="-160">
                <a:latin typeface="Garuda"/>
                <a:cs typeface="Garuda"/>
              </a:rPr>
              <a:t>igh</a:t>
            </a:r>
            <a:r>
              <a:rPr dirty="0" baseline="-20833" sz="1800" spc="-240" b="1">
                <a:latin typeface="Arial"/>
                <a:cs typeface="Arial"/>
              </a:rPr>
              <a:t>r</a:t>
            </a:r>
            <a:r>
              <a:rPr dirty="0" sz="800" spc="-160">
                <a:latin typeface="Garuda"/>
                <a:cs typeface="Garuda"/>
              </a:rPr>
              <a:t>t</a:t>
            </a:r>
            <a:r>
              <a:rPr dirty="0" baseline="-20833" sz="1800" spc="-240" b="1">
                <a:latin typeface="Arial"/>
                <a:cs typeface="Arial"/>
              </a:rPr>
              <a:t>a</a:t>
            </a:r>
            <a:r>
              <a:rPr dirty="0" sz="800" spc="-160">
                <a:latin typeface="Garuda"/>
                <a:cs typeface="Garuda"/>
              </a:rPr>
              <a:t>. </a:t>
            </a:r>
            <a:r>
              <a:rPr dirty="0" sz="800" spc="-240">
                <a:latin typeface="Garuda"/>
                <a:cs typeface="Garuda"/>
              </a:rPr>
              <a:t>A</a:t>
            </a:r>
            <a:r>
              <a:rPr dirty="0" baseline="-20833" sz="1800" spc="-359" b="1">
                <a:latin typeface="Arial"/>
                <a:cs typeface="Arial"/>
              </a:rPr>
              <a:t>c</a:t>
            </a:r>
            <a:r>
              <a:rPr dirty="0" sz="800" spc="-240">
                <a:latin typeface="Garuda"/>
                <a:cs typeface="Garuda"/>
              </a:rPr>
              <a:t>ll</a:t>
            </a:r>
            <a:r>
              <a:rPr dirty="0" baseline="-20833" sz="1800" spc="-359" b="1">
                <a:latin typeface="Arial"/>
                <a:cs typeface="Arial"/>
              </a:rPr>
              <a:t>le</a:t>
            </a:r>
            <a:r>
              <a:rPr dirty="0" sz="800" spc="-240">
                <a:latin typeface="Garuda"/>
                <a:cs typeface="Garuda"/>
              </a:rPr>
              <a:t>WD</a:t>
            </a:r>
            <a:r>
              <a:rPr dirty="0" baseline="-20833" sz="1800" spc="-359" b="1">
                <a:latin typeface="Arial"/>
                <a:cs typeface="Arial"/>
              </a:rPr>
              <a:t>D</a:t>
            </a:r>
            <a:r>
              <a:rPr dirty="0" sz="800" spc="-240">
                <a:latin typeface="Garuda"/>
                <a:cs typeface="Garuda"/>
              </a:rPr>
              <a:t>P</a:t>
            </a:r>
            <a:r>
              <a:rPr dirty="0" baseline="-20833" sz="1800" spc="-359" b="1">
                <a:latin typeface="Arial"/>
                <a:cs typeface="Arial"/>
              </a:rPr>
              <a:t>a</a:t>
            </a:r>
            <a:r>
              <a:rPr dirty="0" sz="800" spc="-240">
                <a:latin typeface="Garuda"/>
                <a:cs typeface="Garuda"/>
              </a:rPr>
              <a:t>st</a:t>
            </a:r>
            <a:r>
              <a:rPr dirty="0" baseline="-20833" sz="1800" spc="-359" b="1">
                <a:latin typeface="Arial"/>
                <a:cs typeface="Arial"/>
              </a:rPr>
              <a:t>t</a:t>
            </a:r>
            <a:r>
              <a:rPr dirty="0" sz="800" spc="-240">
                <a:latin typeface="Garuda"/>
                <a:cs typeface="Garuda"/>
              </a:rPr>
              <a:t>u</a:t>
            </a:r>
            <a:r>
              <a:rPr dirty="0" baseline="-20833" sz="1800" spc="-359" b="1">
                <a:latin typeface="Arial"/>
                <a:cs typeface="Arial"/>
              </a:rPr>
              <a:t>a</a:t>
            </a:r>
            <a:r>
              <a:rPr dirty="0" sz="800" spc="-240">
                <a:latin typeface="Garuda"/>
                <a:cs typeface="Garuda"/>
              </a:rPr>
              <a:t>d</a:t>
            </a:r>
            <a:r>
              <a:rPr dirty="0" baseline="-20833" sz="1800" spc="-359" b="1">
                <a:latin typeface="Arial"/>
                <a:cs typeface="Arial"/>
              </a:rPr>
              <a:t>b</a:t>
            </a:r>
            <a:r>
              <a:rPr dirty="0" sz="800" spc="-240">
                <a:latin typeface="Garuda"/>
                <a:cs typeface="Garuda"/>
              </a:rPr>
              <a:t>en</a:t>
            </a:r>
            <a:r>
              <a:rPr dirty="0" baseline="-20833" sz="1800" spc="-359" b="1">
                <a:latin typeface="Arial"/>
                <a:cs typeface="Arial"/>
              </a:rPr>
              <a:t>a</a:t>
            </a:r>
            <a:r>
              <a:rPr dirty="0" sz="800" spc="-240">
                <a:latin typeface="Garuda"/>
                <a:cs typeface="Garuda"/>
              </a:rPr>
              <a:t>ts</a:t>
            </a:r>
            <a:r>
              <a:rPr dirty="0" baseline="-20833" sz="1800" spc="-359" b="1">
                <a:latin typeface="Arial"/>
                <a:cs typeface="Arial"/>
              </a:rPr>
              <a:t>s</a:t>
            </a:r>
            <a:r>
              <a:rPr dirty="0" sz="800" spc="-240">
                <a:latin typeface="Garuda"/>
                <a:cs typeface="Garuda"/>
              </a:rPr>
              <a:t>m</a:t>
            </a:r>
            <a:r>
              <a:rPr dirty="0" baseline="-20833" sz="1800" spc="-359" b="1">
                <a:latin typeface="Arial"/>
                <a:cs typeface="Arial"/>
              </a:rPr>
              <a:t>e</a:t>
            </a:r>
            <a:r>
              <a:rPr dirty="0" sz="800" spc="-240">
                <a:latin typeface="Garuda"/>
                <a:cs typeface="Garuda"/>
              </a:rPr>
              <a:t>us</a:t>
            </a:r>
            <a:r>
              <a:rPr dirty="0" baseline="-20833" sz="1800" spc="-359" b="1">
                <a:latin typeface="Arial"/>
                <a:cs typeface="Arial"/>
              </a:rPr>
              <a:t>1</a:t>
            </a:r>
            <a:r>
              <a:rPr dirty="0" sz="800" spc="-240">
                <a:latin typeface="Garuda"/>
                <a:cs typeface="Garuda"/>
              </a:rPr>
              <a:t>t </a:t>
            </a:r>
            <a:r>
              <a:rPr dirty="0" sz="800" spc="-229">
                <a:latin typeface="Garuda"/>
                <a:cs typeface="Garuda"/>
              </a:rPr>
              <a:t>r</a:t>
            </a:r>
            <a:r>
              <a:rPr dirty="0" baseline="-20833" sz="1800" spc="-345" b="1">
                <a:latin typeface="Arial"/>
                <a:cs typeface="Arial"/>
              </a:rPr>
              <a:t>0</a:t>
            </a:r>
            <a:r>
              <a:rPr dirty="0" sz="800" spc="-229">
                <a:latin typeface="Garuda"/>
                <a:cs typeface="Garuda"/>
              </a:rPr>
              <a:t>e</a:t>
            </a:r>
            <a:r>
              <a:rPr dirty="0" baseline="-20833" sz="1800" spc="-345" b="1" i="1">
                <a:latin typeface="Arial"/>
                <a:cs typeface="Arial"/>
              </a:rPr>
              <a:t>g</a:t>
            </a:r>
            <a:r>
              <a:rPr dirty="0" sz="800" spc="-229">
                <a:latin typeface="Garuda"/>
                <a:cs typeface="Garuda"/>
              </a:rPr>
              <a:t>ce</a:t>
            </a:r>
            <a:r>
              <a:rPr dirty="0" baseline="-20833" sz="1800" spc="-345" b="1">
                <a:latin typeface="Arial"/>
                <a:cs typeface="Arial"/>
              </a:rPr>
              <a:t>:</a:t>
            </a:r>
            <a:r>
              <a:rPr dirty="0" sz="800" spc="-229">
                <a:latin typeface="Garuda"/>
                <a:cs typeface="Garuda"/>
              </a:rPr>
              <a:t>ive</a:t>
            </a:r>
            <a:r>
              <a:rPr dirty="0" baseline="-20833" sz="1800" spc="-345" b="1">
                <a:latin typeface="Arial"/>
                <a:cs typeface="Arial"/>
              </a:rPr>
              <a:t>D</a:t>
            </a:r>
            <a:r>
              <a:rPr dirty="0" sz="800" spc="-229">
                <a:latin typeface="Garuda"/>
                <a:cs typeface="Garuda"/>
              </a:rPr>
              <a:t>a</a:t>
            </a:r>
            <a:r>
              <a:rPr dirty="0" baseline="-20833" sz="1800" spc="-345" b="1">
                <a:latin typeface="Arial"/>
                <a:cs typeface="Arial"/>
              </a:rPr>
              <a:t>e</a:t>
            </a:r>
            <a:r>
              <a:rPr dirty="0" sz="800" spc="-229">
                <a:latin typeface="Garuda"/>
                <a:cs typeface="Garuda"/>
              </a:rPr>
              <a:t>n</a:t>
            </a:r>
            <a:r>
              <a:rPr dirty="0" baseline="-20833" sz="1800" spc="-345" b="1">
                <a:latin typeface="Arial"/>
                <a:cs typeface="Arial"/>
              </a:rPr>
              <a:t>v</a:t>
            </a:r>
            <a:r>
              <a:rPr dirty="0" sz="800" spc="-229">
                <a:latin typeface="Garuda"/>
                <a:cs typeface="Garuda"/>
              </a:rPr>
              <a:t>e</a:t>
            </a:r>
            <a:r>
              <a:rPr dirty="0" baseline="-20833" sz="1800" spc="-345" b="1">
                <a:latin typeface="Arial"/>
                <a:cs typeface="Arial"/>
              </a:rPr>
              <a:t>e</a:t>
            </a:r>
            <a:r>
              <a:rPr dirty="0" sz="800" spc="-229">
                <a:latin typeface="Garuda"/>
                <a:cs typeface="Garuda"/>
              </a:rPr>
              <a:t>Ki</a:t>
            </a:r>
            <a:r>
              <a:rPr dirty="0" baseline="-20833" sz="1800" spc="-345" b="1">
                <a:latin typeface="Arial"/>
                <a:cs typeface="Arial"/>
              </a:rPr>
              <a:t>l</a:t>
            </a:r>
            <a:r>
              <a:rPr dirty="0" sz="800" spc="-229">
                <a:latin typeface="Garuda"/>
                <a:cs typeface="Garuda"/>
              </a:rPr>
              <a:t>t</a:t>
            </a:r>
            <a:r>
              <a:rPr dirty="0" baseline="-20833" sz="1800" spc="-345" b="1">
                <a:latin typeface="Arial"/>
                <a:cs typeface="Arial"/>
              </a:rPr>
              <a:t>o</a:t>
            </a:r>
            <a:r>
              <a:rPr dirty="0" sz="800" spc="-229">
                <a:latin typeface="Garuda"/>
                <a:cs typeface="Garuda"/>
              </a:rPr>
              <a:t>w</a:t>
            </a:r>
            <a:r>
              <a:rPr dirty="0" baseline="-20833" sz="1800" spc="-345" b="1">
                <a:latin typeface="Arial"/>
                <a:cs typeface="Arial"/>
              </a:rPr>
              <a:t>p</a:t>
            </a:r>
            <a:r>
              <a:rPr dirty="0" sz="800" spc="-229">
                <a:latin typeface="Garuda"/>
                <a:cs typeface="Garuda"/>
              </a:rPr>
              <a:t>ate</a:t>
            </a:r>
            <a:r>
              <a:rPr dirty="0" baseline="-20833" sz="1800" spc="-345" b="1">
                <a:latin typeface="Arial"/>
                <a:cs typeface="Arial"/>
              </a:rPr>
              <a:t>P</a:t>
            </a:r>
            <a:r>
              <a:rPr dirty="0" sz="800" spc="-229">
                <a:latin typeface="Garuda"/>
                <a:cs typeface="Garuda"/>
              </a:rPr>
              <a:t>rm</a:t>
            </a:r>
            <a:r>
              <a:rPr dirty="0" baseline="-20833" sz="1800" spc="-345" b="1">
                <a:latin typeface="Arial"/>
                <a:cs typeface="Arial"/>
              </a:rPr>
              <a:t>L</a:t>
            </a:r>
            <a:r>
              <a:rPr dirty="0" sz="800" spc="-229">
                <a:latin typeface="Garuda"/>
                <a:cs typeface="Garuda"/>
              </a:rPr>
              <a:t>ar</a:t>
            </a:r>
            <a:r>
              <a:rPr dirty="0" baseline="-20833" sz="1800" spc="-345" b="1">
                <a:latin typeface="Arial"/>
                <a:cs typeface="Arial"/>
              </a:rPr>
              <a:t>/</a:t>
            </a:r>
            <a:r>
              <a:rPr dirty="0" sz="800" spc="-229">
                <a:latin typeface="Garuda"/>
                <a:cs typeface="Garuda"/>
              </a:rPr>
              <a:t>k</a:t>
            </a:r>
            <a:r>
              <a:rPr dirty="0" baseline="-20833" sz="1800" spc="-345" b="1">
                <a:latin typeface="Arial"/>
                <a:cs typeface="Arial"/>
              </a:rPr>
              <a:t>S</a:t>
            </a:r>
            <a:r>
              <a:rPr dirty="0" sz="800" spc="-229">
                <a:latin typeface="Garuda"/>
                <a:cs typeface="Garuda"/>
              </a:rPr>
              <a:t>ed</a:t>
            </a:r>
            <a:r>
              <a:rPr dirty="0" baseline="-20833" sz="1800" spc="-345" b="1">
                <a:latin typeface="Arial"/>
                <a:cs typeface="Arial"/>
              </a:rPr>
              <a:t>Q</a:t>
            </a:r>
            <a:r>
              <a:rPr dirty="0" sz="800" spc="-229">
                <a:latin typeface="Garuda"/>
                <a:cs typeface="Garuda"/>
              </a:rPr>
              <a:t>w</a:t>
            </a:r>
            <a:r>
              <a:rPr dirty="0" baseline="-20833" sz="1800" spc="-345" b="1">
                <a:latin typeface="Arial"/>
                <a:cs typeface="Arial"/>
              </a:rPr>
              <a:t>L</a:t>
            </a:r>
            <a:r>
              <a:rPr dirty="0" sz="800" spc="-229">
                <a:latin typeface="Garuda"/>
                <a:cs typeface="Garuda"/>
              </a:rPr>
              <a:t>ith</a:t>
            </a:r>
            <a:r>
              <a:rPr dirty="0" baseline="-20833" sz="1800" spc="-345" b="1">
                <a:latin typeface="Arial"/>
                <a:cs typeface="Arial"/>
              </a:rPr>
              <a:t>P</a:t>
            </a:r>
            <a:r>
              <a:rPr dirty="0" sz="800" spc="-229">
                <a:latin typeface="Garuda"/>
                <a:cs typeface="Garuda"/>
              </a:rPr>
              <a:t>th</a:t>
            </a:r>
            <a:r>
              <a:rPr dirty="0" baseline="-20833" sz="1800" spc="-345" b="1">
                <a:latin typeface="Arial"/>
                <a:cs typeface="Arial"/>
              </a:rPr>
              <a:t>r</a:t>
            </a:r>
            <a:r>
              <a:rPr dirty="0" sz="800" spc="-229">
                <a:latin typeface="Garuda"/>
                <a:cs typeface="Garuda"/>
              </a:rPr>
              <a:t>e</a:t>
            </a:r>
            <a:r>
              <a:rPr dirty="0" baseline="-20833" sz="1800" spc="-345" b="1">
                <a:latin typeface="Arial"/>
                <a:cs typeface="Arial"/>
              </a:rPr>
              <a:t>o</a:t>
            </a:r>
            <a:r>
              <a:rPr dirty="0" sz="800" spc="-229">
                <a:latin typeface="Garuda"/>
                <a:cs typeface="Garuda"/>
              </a:rPr>
              <a:t>ir </a:t>
            </a:r>
            <a:r>
              <a:rPr dirty="0" baseline="-20833" sz="1800" spc="-382" b="1">
                <a:latin typeface="Arial"/>
                <a:cs typeface="Arial"/>
              </a:rPr>
              <a:t>g</a:t>
            </a:r>
            <a:r>
              <a:rPr dirty="0" sz="800" spc="-254">
                <a:latin typeface="Garuda"/>
                <a:cs typeface="Garuda"/>
              </a:rPr>
              <a:t>na</a:t>
            </a:r>
            <a:r>
              <a:rPr dirty="0" baseline="-20833" sz="1800" spc="-382" b="1">
                <a:latin typeface="Arial"/>
                <a:cs typeface="Arial"/>
              </a:rPr>
              <a:t>r</a:t>
            </a:r>
            <a:r>
              <a:rPr dirty="0" sz="800" spc="-254">
                <a:latin typeface="Garuda"/>
                <a:cs typeface="Garuda"/>
              </a:rPr>
              <a:t>m</a:t>
            </a:r>
            <a:r>
              <a:rPr dirty="0" baseline="-20833" sz="1800" spc="-382" b="1">
                <a:latin typeface="Arial"/>
                <a:cs typeface="Arial"/>
              </a:rPr>
              <a:t>a</a:t>
            </a:r>
            <a:r>
              <a:rPr dirty="0" sz="800" spc="-254">
                <a:latin typeface="Garuda"/>
                <a:cs typeface="Garuda"/>
              </a:rPr>
              <a:t>e</a:t>
            </a:r>
            <a:r>
              <a:rPr dirty="0" baseline="-20833" sz="1800" spc="-382" b="1">
                <a:latin typeface="Arial"/>
                <a:cs typeface="Arial"/>
              </a:rPr>
              <a:t>m</a:t>
            </a:r>
            <a:r>
              <a:rPr dirty="0" sz="800" spc="-254">
                <a:latin typeface="Garuda"/>
                <a:cs typeface="Garuda"/>
              </a:rPr>
              <a:t>and</a:t>
            </a:r>
            <a:r>
              <a:rPr dirty="0" baseline="-20833" sz="1800" spc="-382" b="1">
                <a:latin typeface="Arial"/>
                <a:cs typeface="Arial"/>
              </a:rPr>
              <a:t>U</a:t>
            </a:r>
            <a:r>
              <a:rPr dirty="0" sz="800" spc="-254">
                <a:latin typeface="Garuda"/>
                <a:cs typeface="Garuda"/>
              </a:rPr>
              <a:t>e</a:t>
            </a:r>
            <a:r>
              <a:rPr dirty="0" baseline="-20833" sz="1800" spc="-382" b="1">
                <a:latin typeface="Arial"/>
                <a:cs typeface="Arial"/>
              </a:rPr>
              <a:t>n</a:t>
            </a:r>
            <a:r>
              <a:rPr dirty="0" sz="800" spc="-254">
                <a:latin typeface="Garuda"/>
                <a:cs typeface="Garuda"/>
              </a:rPr>
              <a:t>m</a:t>
            </a:r>
            <a:r>
              <a:rPr dirty="0" baseline="-20833" sz="1800" spc="-382" b="1">
                <a:latin typeface="Arial"/>
                <a:cs typeface="Arial"/>
              </a:rPr>
              <a:t>i</a:t>
            </a:r>
            <a:r>
              <a:rPr dirty="0" sz="800" spc="-254">
                <a:latin typeface="Garuda"/>
                <a:cs typeface="Garuda"/>
              </a:rPr>
              <a:t>a</a:t>
            </a:r>
            <a:r>
              <a:rPr dirty="0" baseline="-20833" sz="1800" spc="-382" b="1">
                <a:latin typeface="Arial"/>
                <a:cs typeface="Arial"/>
              </a:rPr>
              <a:t>t</a:t>
            </a:r>
            <a:r>
              <a:rPr dirty="0" sz="800" spc="-254">
                <a:latin typeface="Garuda"/>
                <a:cs typeface="Garuda"/>
              </a:rPr>
              <a:t>il</a:t>
            </a:r>
            <a:r>
              <a:rPr dirty="0" baseline="-20833" sz="1800" spc="-382" b="1">
                <a:latin typeface="Arial"/>
                <a:cs typeface="Arial"/>
              </a:rPr>
              <a:t>s</a:t>
            </a:r>
            <a:r>
              <a:rPr dirty="0" sz="800" spc="-254">
                <a:latin typeface="Garuda"/>
                <a:cs typeface="Garuda"/>
              </a:rPr>
              <a:t>.</a:t>
            </a:r>
            <a:r>
              <a:rPr dirty="0" sz="800" spc="-245">
                <a:latin typeface="Garuda"/>
                <a:cs typeface="Garuda"/>
              </a:rPr>
              <a:t> </a:t>
            </a:r>
            <a:r>
              <a:rPr dirty="0" sz="800" spc="-155">
                <a:latin typeface="Garuda"/>
                <a:cs typeface="Garuda"/>
              </a:rPr>
              <a:t>Con</a:t>
            </a:r>
            <a:r>
              <a:rPr dirty="0" baseline="-20833" sz="1800" spc="-232" b="1">
                <a:latin typeface="Arial"/>
                <a:cs typeface="Arial"/>
              </a:rPr>
              <a:t>9</a:t>
            </a:r>
            <a:r>
              <a:rPr dirty="0" sz="800" spc="-155">
                <a:latin typeface="Garuda"/>
                <a:cs typeface="Garuda"/>
              </a:rPr>
              <a:t>ta</a:t>
            </a:r>
            <a:r>
              <a:rPr dirty="0" baseline="-20833" sz="1800" spc="-232" b="1">
                <a:latin typeface="Arial"/>
                <a:cs typeface="Arial"/>
              </a:rPr>
              <a:t>-</a:t>
            </a:r>
            <a:r>
              <a:rPr dirty="0" sz="800" spc="-155">
                <a:latin typeface="Garuda"/>
                <a:cs typeface="Garuda"/>
              </a:rPr>
              <a:t>c</a:t>
            </a:r>
            <a:r>
              <a:rPr dirty="0" baseline="-20833" sz="1800" spc="-232" b="1">
                <a:latin typeface="Arial"/>
                <a:cs typeface="Arial"/>
              </a:rPr>
              <a:t>3</a:t>
            </a:r>
            <a:r>
              <a:rPr dirty="0" sz="800" spc="-155">
                <a:latin typeface="Garuda"/>
                <a:cs typeface="Garuda"/>
              </a:rPr>
              <a:t>t</a:t>
            </a:r>
            <a:r>
              <a:rPr dirty="0" baseline="-20833" sz="1800" spc="-232" b="1">
                <a:latin typeface="Arial"/>
                <a:cs typeface="Arial"/>
              </a:rPr>
              <a:t>5</a:t>
            </a:r>
            <a:endParaRPr baseline="-20833"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09676" y="445029"/>
            <a:ext cx="6527800" cy="904240"/>
          </a:xfrm>
          <a:prstGeom prst="rect">
            <a:avLst/>
          </a:prstGeom>
        </p:spPr>
        <p:txBody>
          <a:bodyPr wrap="square" lIns="0" tIns="49530" rIns="0" bIns="0" rtlCol="0" vert="horz">
            <a:spAutoFit/>
          </a:bodyPr>
          <a:lstStyle/>
          <a:p>
            <a:pPr marL="12700">
              <a:lnSpc>
                <a:spcPct val="100000"/>
              </a:lnSpc>
              <a:spcBef>
                <a:spcPts val="390"/>
              </a:spcBef>
            </a:pPr>
            <a:r>
              <a:rPr dirty="0" sz="1300" b="1">
                <a:latin typeface="Arial"/>
                <a:cs typeface="Arial"/>
              </a:rPr>
              <a:t>Practice</a:t>
            </a:r>
            <a:r>
              <a:rPr dirty="0" sz="1300" spc="-5" b="1">
                <a:latin typeface="Arial"/>
                <a:cs typeface="Arial"/>
              </a:rPr>
              <a:t> </a:t>
            </a:r>
            <a:r>
              <a:rPr dirty="0" sz="1300" b="1">
                <a:latin typeface="Arial"/>
                <a:cs typeface="Arial"/>
              </a:rPr>
              <a:t>9</a:t>
            </a:r>
            <a:endParaRPr sz="1300">
              <a:latin typeface="Arial"/>
              <a:cs typeface="Arial"/>
            </a:endParaRPr>
          </a:p>
          <a:p>
            <a:pPr marL="504825" marR="5080" indent="-236220">
              <a:lnSpc>
                <a:spcPct val="102899"/>
              </a:lnSpc>
              <a:spcBef>
                <a:spcPts val="250"/>
              </a:spcBef>
            </a:pPr>
            <a:r>
              <a:rPr dirty="0" sz="1300">
                <a:latin typeface="Times New Roman"/>
                <a:cs typeface="Times New Roman"/>
              </a:rPr>
              <a:t>1. Create a table called </a:t>
            </a:r>
            <a:r>
              <a:rPr dirty="0" sz="1300">
                <a:latin typeface="Courier New"/>
                <a:cs typeface="Courier New"/>
              </a:rPr>
              <a:t>PERSONNEL </a:t>
            </a:r>
            <a:r>
              <a:rPr dirty="0" sz="1300">
                <a:latin typeface="Times New Roman"/>
                <a:cs typeface="Times New Roman"/>
              </a:rPr>
              <a:t>by executing the script file  </a:t>
            </a:r>
            <a:r>
              <a:rPr dirty="0" sz="1300" spc="5">
                <a:latin typeface="Courier New"/>
                <a:cs typeface="Courier New"/>
              </a:rPr>
              <a:t>E:\labs\PLPU\labs\lab_09_01.sql</a:t>
            </a:r>
            <a:r>
              <a:rPr dirty="0" sz="1300" spc="5">
                <a:latin typeface="Times New Roman"/>
                <a:cs typeface="Times New Roman"/>
              </a:rPr>
              <a:t>. </a:t>
            </a:r>
            <a:r>
              <a:rPr dirty="0" sz="1300">
                <a:latin typeface="Times New Roman"/>
                <a:cs typeface="Times New Roman"/>
              </a:rPr>
              <a:t>The table contains the following attributes  and data</a:t>
            </a:r>
            <a:r>
              <a:rPr dirty="0" sz="1300" spc="5">
                <a:latin typeface="Times New Roman"/>
                <a:cs typeface="Times New Roman"/>
              </a:rPr>
              <a:t> </a:t>
            </a:r>
            <a:r>
              <a:rPr dirty="0" sz="1300">
                <a:latin typeface="Times New Roman"/>
                <a:cs typeface="Times New Roman"/>
              </a:rPr>
              <a:t>types:</a:t>
            </a:r>
            <a:endParaRPr sz="1300">
              <a:latin typeface="Times New Roman"/>
              <a:cs typeface="Times New Roman"/>
            </a:endParaRPr>
          </a:p>
        </p:txBody>
      </p:sp>
      <p:sp>
        <p:nvSpPr>
          <p:cNvPr id="3" name="object 3"/>
          <p:cNvSpPr txBox="1"/>
          <p:nvPr/>
        </p:nvSpPr>
        <p:spPr>
          <a:xfrm>
            <a:off x="965826" y="2902050"/>
            <a:ext cx="6264275" cy="1814830"/>
          </a:xfrm>
          <a:prstGeom prst="rect">
            <a:avLst/>
          </a:prstGeom>
        </p:spPr>
        <p:txBody>
          <a:bodyPr wrap="square" lIns="0" tIns="13335" rIns="0" bIns="0" rtlCol="0" vert="horz">
            <a:spAutoFit/>
          </a:bodyPr>
          <a:lstStyle/>
          <a:p>
            <a:pPr marL="248285" marR="288925" indent="-236220">
              <a:lnSpc>
                <a:spcPct val="100000"/>
              </a:lnSpc>
              <a:spcBef>
                <a:spcPts val="105"/>
              </a:spcBef>
              <a:buAutoNum type="arabicPeriod" startAt="2"/>
              <a:tabLst>
                <a:tab pos="249554" algn="l"/>
              </a:tabLst>
            </a:pPr>
            <a:r>
              <a:rPr dirty="0" sz="1300">
                <a:latin typeface="Times New Roman"/>
                <a:cs typeface="Times New Roman"/>
              </a:rPr>
              <a:t>Insert</a:t>
            </a:r>
            <a:r>
              <a:rPr dirty="0" sz="1300" spc="5">
                <a:latin typeface="Times New Roman"/>
                <a:cs typeface="Times New Roman"/>
              </a:rPr>
              <a:t> </a:t>
            </a:r>
            <a:r>
              <a:rPr dirty="0" sz="1300">
                <a:latin typeface="Times New Roman"/>
                <a:cs typeface="Times New Roman"/>
              </a:rPr>
              <a:t>two</a:t>
            </a:r>
            <a:r>
              <a:rPr dirty="0" sz="1300" spc="15">
                <a:latin typeface="Times New Roman"/>
                <a:cs typeface="Times New Roman"/>
              </a:rPr>
              <a:t> </a:t>
            </a:r>
            <a:r>
              <a:rPr dirty="0" sz="1300">
                <a:latin typeface="Times New Roman"/>
                <a:cs typeface="Times New Roman"/>
              </a:rPr>
              <a:t>rows</a:t>
            </a:r>
            <a:r>
              <a:rPr dirty="0" sz="1300" spc="5">
                <a:latin typeface="Times New Roman"/>
                <a:cs typeface="Times New Roman"/>
              </a:rPr>
              <a:t> </a:t>
            </a:r>
            <a:r>
              <a:rPr dirty="0" sz="1300">
                <a:latin typeface="Times New Roman"/>
                <a:cs typeface="Times New Roman"/>
              </a:rPr>
              <a:t>into</a:t>
            </a:r>
            <a:r>
              <a:rPr dirty="0" sz="1300" spc="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a:latin typeface="Courier New"/>
                <a:cs typeface="Courier New"/>
              </a:rPr>
              <a:t>PERSONNEL</a:t>
            </a:r>
            <a:r>
              <a:rPr dirty="0" sz="1300" spc="-450">
                <a:latin typeface="Courier New"/>
                <a:cs typeface="Courier New"/>
              </a:rPr>
              <a:t> </a:t>
            </a:r>
            <a:r>
              <a:rPr dirty="0" sz="1300">
                <a:latin typeface="Times New Roman"/>
                <a:cs typeface="Times New Roman"/>
              </a:rPr>
              <a:t>table,</a:t>
            </a:r>
            <a:r>
              <a:rPr dirty="0" sz="1300" spc="15">
                <a:latin typeface="Times New Roman"/>
                <a:cs typeface="Times New Roman"/>
              </a:rPr>
              <a:t> </a:t>
            </a:r>
            <a:r>
              <a:rPr dirty="0" sz="1300">
                <a:latin typeface="Times New Roman"/>
                <a:cs typeface="Times New Roman"/>
              </a:rPr>
              <a:t>one</a:t>
            </a:r>
            <a:r>
              <a:rPr dirty="0" sz="1300" spc="15">
                <a:latin typeface="Times New Roman"/>
                <a:cs typeface="Times New Roman"/>
              </a:rPr>
              <a:t> </a:t>
            </a:r>
            <a:r>
              <a:rPr dirty="0" sz="1300">
                <a:latin typeface="Times New Roman"/>
                <a:cs typeface="Times New Roman"/>
              </a:rPr>
              <a:t>each</a:t>
            </a:r>
            <a:r>
              <a:rPr dirty="0" sz="1300" spc="10">
                <a:latin typeface="Times New Roman"/>
                <a:cs typeface="Times New Roman"/>
              </a:rPr>
              <a:t> </a:t>
            </a:r>
            <a:r>
              <a:rPr dirty="0" sz="1300">
                <a:latin typeface="Times New Roman"/>
                <a:cs typeface="Times New Roman"/>
              </a:rPr>
              <a:t>for</a:t>
            </a:r>
            <a:r>
              <a:rPr dirty="0" sz="1300" spc="15">
                <a:latin typeface="Times New Roman"/>
                <a:cs typeface="Times New Roman"/>
              </a:rPr>
              <a:t> </a:t>
            </a:r>
            <a:r>
              <a:rPr dirty="0" sz="1300">
                <a:latin typeface="Times New Roman"/>
                <a:cs typeface="Times New Roman"/>
              </a:rPr>
              <a:t>employee</a:t>
            </a:r>
            <a:r>
              <a:rPr dirty="0" sz="1300" spc="-5">
                <a:latin typeface="Times New Roman"/>
                <a:cs typeface="Times New Roman"/>
              </a:rPr>
              <a:t> </a:t>
            </a:r>
            <a:r>
              <a:rPr dirty="0" sz="1300">
                <a:latin typeface="Courier New"/>
                <a:cs typeface="Courier New"/>
              </a:rPr>
              <a:t>2034</a:t>
            </a:r>
            <a:r>
              <a:rPr dirty="0" sz="1300" spc="-445">
                <a:latin typeface="Courier New"/>
                <a:cs typeface="Courier New"/>
              </a:rPr>
              <a:t> </a:t>
            </a:r>
            <a:r>
              <a:rPr dirty="0" sz="1300">
                <a:latin typeface="Times New Roman"/>
                <a:cs typeface="Times New Roman"/>
              </a:rPr>
              <a:t>(whose</a:t>
            </a:r>
            <a:r>
              <a:rPr dirty="0" sz="1300" spc="15">
                <a:latin typeface="Times New Roman"/>
                <a:cs typeface="Times New Roman"/>
              </a:rPr>
              <a:t> </a:t>
            </a:r>
            <a:r>
              <a:rPr dirty="0" sz="1300">
                <a:latin typeface="Times New Roman"/>
                <a:cs typeface="Times New Roman"/>
              </a:rPr>
              <a:t>last  </a:t>
            </a:r>
            <a:r>
              <a:rPr dirty="0" sz="1300" spc="5">
                <a:latin typeface="Times New Roman"/>
                <a:cs typeface="Times New Roman"/>
              </a:rPr>
              <a:t>name </a:t>
            </a:r>
            <a:r>
              <a:rPr dirty="0" sz="1300">
                <a:latin typeface="Times New Roman"/>
                <a:cs typeface="Times New Roman"/>
              </a:rPr>
              <a:t>is </a:t>
            </a:r>
            <a:r>
              <a:rPr dirty="0" sz="1300">
                <a:latin typeface="Courier New"/>
                <a:cs typeface="Courier New"/>
              </a:rPr>
              <a:t>Allen</a:t>
            </a:r>
            <a:r>
              <a:rPr dirty="0" sz="1300">
                <a:latin typeface="Times New Roman"/>
                <a:cs typeface="Times New Roman"/>
              </a:rPr>
              <a:t>) and for employee </a:t>
            </a:r>
            <a:r>
              <a:rPr dirty="0" sz="1300">
                <a:latin typeface="Courier New"/>
                <a:cs typeface="Courier New"/>
              </a:rPr>
              <a:t>2035 </a:t>
            </a:r>
            <a:r>
              <a:rPr dirty="0" sz="1300">
                <a:latin typeface="Times New Roman"/>
                <a:cs typeface="Times New Roman"/>
              </a:rPr>
              <a:t>(whose last name is </a:t>
            </a:r>
            <a:r>
              <a:rPr dirty="0" sz="1300">
                <a:latin typeface="Courier New"/>
                <a:cs typeface="Courier New"/>
              </a:rPr>
              <a:t>Bond</a:t>
            </a:r>
            <a:r>
              <a:rPr dirty="0" sz="1300">
                <a:latin typeface="Times New Roman"/>
                <a:cs typeface="Times New Roman"/>
              </a:rPr>
              <a:t>). Use the empty  function for the </a:t>
            </a:r>
            <a:r>
              <a:rPr dirty="0" sz="1300" spc="5">
                <a:latin typeface="Courier New"/>
                <a:cs typeface="Courier New"/>
              </a:rPr>
              <a:t>CLOB</a:t>
            </a:r>
            <a:r>
              <a:rPr dirty="0" sz="1300" spc="5">
                <a:latin typeface="Times New Roman"/>
                <a:cs typeface="Times New Roman"/>
              </a:rPr>
              <a:t>, </a:t>
            </a:r>
            <a:r>
              <a:rPr dirty="0" sz="1300">
                <a:latin typeface="Times New Roman"/>
                <a:cs typeface="Times New Roman"/>
              </a:rPr>
              <a:t>and provide </a:t>
            </a:r>
            <a:r>
              <a:rPr dirty="0" sz="1300">
                <a:latin typeface="Courier New"/>
                <a:cs typeface="Courier New"/>
              </a:rPr>
              <a:t>NULL</a:t>
            </a:r>
            <a:r>
              <a:rPr dirty="0" sz="1300" spc="-405">
                <a:latin typeface="Courier New"/>
                <a:cs typeface="Courier New"/>
              </a:rPr>
              <a:t> </a:t>
            </a:r>
            <a:r>
              <a:rPr dirty="0" sz="1300">
                <a:latin typeface="Times New Roman"/>
                <a:cs typeface="Times New Roman"/>
              </a:rPr>
              <a:t>as the value for the </a:t>
            </a:r>
            <a:r>
              <a:rPr dirty="0" sz="1300">
                <a:latin typeface="Courier New"/>
                <a:cs typeface="Courier New"/>
              </a:rPr>
              <a:t>BLOB</a:t>
            </a:r>
            <a:r>
              <a:rPr dirty="0" sz="1300">
                <a:latin typeface="Times New Roman"/>
                <a:cs typeface="Times New Roman"/>
              </a:rPr>
              <a:t>.</a:t>
            </a:r>
            <a:endParaRPr sz="1300">
              <a:latin typeface="Times New Roman"/>
              <a:cs typeface="Times New Roman"/>
            </a:endParaRPr>
          </a:p>
          <a:p>
            <a:pPr marL="248920" marR="22225" indent="-236220">
              <a:lnSpc>
                <a:spcPct val="100000"/>
              </a:lnSpc>
              <a:spcBef>
                <a:spcPts val="20"/>
              </a:spcBef>
              <a:buAutoNum type="arabicPeriod" startAt="2"/>
              <a:tabLst>
                <a:tab pos="249554" algn="l"/>
              </a:tabLst>
            </a:pPr>
            <a:r>
              <a:rPr dirty="0" sz="1300">
                <a:latin typeface="Times New Roman"/>
                <a:cs typeface="Times New Roman"/>
              </a:rPr>
              <a:t>Examine and execute the </a:t>
            </a:r>
            <a:r>
              <a:rPr dirty="0" sz="1300" spc="5">
                <a:latin typeface="Courier New"/>
                <a:cs typeface="Courier New"/>
              </a:rPr>
              <a:t>E:\labs\PLPU\labs\lab_09_03.sql</a:t>
            </a:r>
            <a:r>
              <a:rPr dirty="0" sz="1300" spc="-370">
                <a:latin typeface="Courier New"/>
                <a:cs typeface="Courier New"/>
              </a:rPr>
              <a:t> </a:t>
            </a:r>
            <a:r>
              <a:rPr dirty="0" sz="1300">
                <a:latin typeface="Times New Roman"/>
                <a:cs typeface="Times New Roman"/>
              </a:rPr>
              <a:t>script. The script  creates a table named </a:t>
            </a:r>
            <a:r>
              <a:rPr dirty="0" sz="1300">
                <a:latin typeface="Courier New"/>
                <a:cs typeface="Courier New"/>
              </a:rPr>
              <a:t>REVIEW_TABLE</a:t>
            </a:r>
            <a:r>
              <a:rPr dirty="0" sz="1300">
                <a:latin typeface="Times New Roman"/>
                <a:cs typeface="Times New Roman"/>
              </a:rPr>
              <a:t>. This table contains annual review</a:t>
            </a:r>
            <a:r>
              <a:rPr dirty="0" sz="1300" spc="155">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248285" marR="5080">
              <a:lnSpc>
                <a:spcPct val="100000"/>
              </a:lnSpc>
              <a:spcBef>
                <a:spcPts val="90"/>
              </a:spcBef>
            </a:pPr>
            <a:r>
              <a:rPr dirty="0" sz="1300">
                <a:latin typeface="Times New Roman"/>
                <a:cs typeface="Times New Roman"/>
              </a:rPr>
              <a:t>for each employee. The script also contains two statements to insert review details for two  employees.</a:t>
            </a:r>
            <a:endParaRPr sz="1300">
              <a:latin typeface="Times New Roman"/>
              <a:cs typeface="Times New Roman"/>
            </a:endParaRPr>
          </a:p>
          <a:p>
            <a:pPr marL="248920" indent="-236854">
              <a:lnSpc>
                <a:spcPts val="1490"/>
              </a:lnSpc>
              <a:buAutoNum type="arabicPeriod" startAt="4"/>
              <a:tabLst>
                <a:tab pos="249554" algn="l"/>
              </a:tabLst>
            </a:pPr>
            <a:r>
              <a:rPr dirty="0" sz="1300">
                <a:latin typeface="Times New Roman"/>
                <a:cs typeface="Times New Roman"/>
              </a:rPr>
              <a:t>Update the </a:t>
            </a:r>
            <a:r>
              <a:rPr dirty="0" sz="1300">
                <a:latin typeface="Courier New"/>
                <a:cs typeface="Courier New"/>
              </a:rPr>
              <a:t>PERSONNEL</a:t>
            </a:r>
            <a:r>
              <a:rPr dirty="0" sz="1300" spc="-445">
                <a:latin typeface="Courier New"/>
                <a:cs typeface="Courier New"/>
              </a:rPr>
              <a:t> </a:t>
            </a:r>
            <a:r>
              <a:rPr dirty="0" sz="1300">
                <a:latin typeface="Times New Roman"/>
                <a:cs typeface="Times New Roman"/>
              </a:rPr>
              <a:t>table.</a:t>
            </a:r>
            <a:endParaRPr sz="1300">
              <a:latin typeface="Times New Roman"/>
              <a:cs typeface="Times New Roman"/>
            </a:endParaRPr>
          </a:p>
          <a:p>
            <a:pPr lvl="1" marL="585470" indent="-209550">
              <a:lnSpc>
                <a:spcPct val="100000"/>
              </a:lnSpc>
              <a:spcBef>
                <a:spcPts val="5"/>
              </a:spcBef>
              <a:buAutoNum type="alphaLcPeriod"/>
              <a:tabLst>
                <a:tab pos="586105" algn="l"/>
              </a:tabLst>
            </a:pPr>
            <a:r>
              <a:rPr dirty="0" sz="1300">
                <a:latin typeface="Times New Roman"/>
                <a:cs typeface="Times New Roman"/>
              </a:rPr>
              <a:t>Populate</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spc="-5">
                <a:latin typeface="Times New Roman"/>
                <a:cs typeface="Times New Roman"/>
              </a:rPr>
              <a:t>for</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spc="-5">
                <a:latin typeface="Times New Roman"/>
                <a:cs typeface="Times New Roman"/>
              </a:rPr>
              <a:t>first</a:t>
            </a:r>
            <a:r>
              <a:rPr dirty="0" sz="1300" spc="10">
                <a:latin typeface="Times New Roman"/>
                <a:cs typeface="Times New Roman"/>
              </a:rPr>
              <a:t> </a:t>
            </a:r>
            <a:r>
              <a:rPr dirty="0" sz="1300" spc="-5">
                <a:latin typeface="Times New Roman"/>
                <a:cs typeface="Times New Roman"/>
              </a:rPr>
              <a:t>row,</a:t>
            </a:r>
            <a:r>
              <a:rPr dirty="0" sz="1300" spc="5">
                <a:latin typeface="Times New Roman"/>
                <a:cs typeface="Times New Roman"/>
              </a:rPr>
              <a:t> </a:t>
            </a:r>
            <a:r>
              <a:rPr dirty="0" sz="1300" spc="-5">
                <a:latin typeface="Times New Roman"/>
                <a:cs typeface="Times New Roman"/>
              </a:rPr>
              <a:t>using</a:t>
            </a:r>
            <a:r>
              <a:rPr dirty="0" sz="1300" spc="10">
                <a:latin typeface="Times New Roman"/>
                <a:cs typeface="Times New Roman"/>
              </a:rPr>
              <a:t> </a:t>
            </a:r>
            <a:r>
              <a:rPr dirty="0" sz="1300">
                <a:latin typeface="Times New Roman"/>
                <a:cs typeface="Times New Roman"/>
              </a:rPr>
              <a:t>this</a:t>
            </a:r>
            <a:r>
              <a:rPr dirty="0" sz="1300" spc="10">
                <a:latin typeface="Times New Roman"/>
                <a:cs typeface="Times New Roman"/>
              </a:rPr>
              <a:t> </a:t>
            </a:r>
            <a:r>
              <a:rPr dirty="0" sz="1300" spc="-5">
                <a:latin typeface="Times New Roman"/>
                <a:cs typeface="Times New Roman"/>
              </a:rPr>
              <a:t>subquery</a:t>
            </a:r>
            <a:r>
              <a:rPr dirty="0" sz="1300" spc="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an</a:t>
            </a:r>
            <a:r>
              <a:rPr dirty="0" sz="1300" spc="15">
                <a:latin typeface="Times New Roman"/>
                <a:cs typeface="Times New Roman"/>
              </a:rPr>
              <a:t> </a:t>
            </a:r>
            <a:r>
              <a:rPr dirty="0" sz="1300">
                <a:latin typeface="Courier New"/>
                <a:cs typeface="Courier New"/>
              </a:rPr>
              <a:t>UPDATE</a:t>
            </a:r>
            <a:r>
              <a:rPr dirty="0" sz="1300" spc="-445">
                <a:latin typeface="Courier New"/>
                <a:cs typeface="Courier New"/>
              </a:rPr>
              <a:t> </a:t>
            </a:r>
            <a:r>
              <a:rPr dirty="0" sz="1300">
                <a:latin typeface="Times New Roman"/>
                <a:cs typeface="Times New Roman"/>
              </a:rPr>
              <a:t>statement:</a:t>
            </a:r>
            <a:endParaRPr sz="1300">
              <a:latin typeface="Times New Roman"/>
              <a:cs typeface="Times New Roman"/>
            </a:endParaRPr>
          </a:p>
        </p:txBody>
      </p:sp>
      <p:sp>
        <p:nvSpPr>
          <p:cNvPr id="4" name="object 4"/>
          <p:cNvSpPr txBox="1"/>
          <p:nvPr/>
        </p:nvSpPr>
        <p:spPr>
          <a:xfrm>
            <a:off x="1666748" y="4709414"/>
            <a:ext cx="574675" cy="594360"/>
          </a:xfrm>
          <a:prstGeom prst="rect">
            <a:avLst/>
          </a:prstGeom>
        </p:spPr>
        <p:txBody>
          <a:bodyPr wrap="square" lIns="0" tIns="2540" rIns="0" bIns="0" rtlCol="0" vert="horz">
            <a:spAutoFit/>
          </a:bodyPr>
          <a:lstStyle/>
          <a:p>
            <a:pPr marL="12700" marR="5080">
              <a:lnSpc>
                <a:spcPct val="105400"/>
              </a:lnSpc>
              <a:spcBef>
                <a:spcPts val="20"/>
              </a:spcBef>
            </a:pPr>
            <a:r>
              <a:rPr dirty="0" sz="1200" spc="-5">
                <a:latin typeface="Courier New"/>
                <a:cs typeface="Courier New"/>
              </a:rPr>
              <a:t>SELECT  </a:t>
            </a:r>
            <a:r>
              <a:rPr dirty="0" sz="1200" spc="-5">
                <a:latin typeface="Courier New"/>
                <a:cs typeface="Courier New"/>
              </a:rPr>
              <a:t>FROM  WHERE</a:t>
            </a:r>
            <a:endParaRPr sz="1200">
              <a:latin typeface="Courier New"/>
              <a:cs typeface="Courier New"/>
            </a:endParaRPr>
          </a:p>
        </p:txBody>
      </p:sp>
      <p:sp>
        <p:nvSpPr>
          <p:cNvPr id="5" name="object 5"/>
          <p:cNvSpPr txBox="1"/>
          <p:nvPr/>
        </p:nvSpPr>
        <p:spPr>
          <a:xfrm>
            <a:off x="2307132" y="4709414"/>
            <a:ext cx="1764664" cy="594360"/>
          </a:xfrm>
          <a:prstGeom prst="rect">
            <a:avLst/>
          </a:prstGeom>
        </p:spPr>
        <p:txBody>
          <a:bodyPr wrap="square" lIns="0" tIns="2540" rIns="0" bIns="0" rtlCol="0" vert="horz">
            <a:spAutoFit/>
          </a:bodyPr>
          <a:lstStyle/>
          <a:p>
            <a:pPr marL="12700" marR="5080">
              <a:lnSpc>
                <a:spcPct val="105400"/>
              </a:lnSpc>
              <a:spcBef>
                <a:spcPts val="20"/>
              </a:spcBef>
            </a:pPr>
            <a:r>
              <a:rPr dirty="0" sz="1200" spc="-5">
                <a:latin typeface="Courier New"/>
                <a:cs typeface="Courier New"/>
              </a:rPr>
              <a:t>ann_review  review_table  employee_id =</a:t>
            </a:r>
            <a:r>
              <a:rPr dirty="0" sz="1200" spc="-15">
                <a:latin typeface="Courier New"/>
                <a:cs typeface="Courier New"/>
              </a:rPr>
              <a:t> </a:t>
            </a:r>
            <a:r>
              <a:rPr dirty="0" sz="1200" spc="-5">
                <a:latin typeface="Courier New"/>
                <a:cs typeface="Courier New"/>
              </a:rPr>
              <a:t>2034;</a:t>
            </a:r>
            <a:endParaRPr sz="1200">
              <a:latin typeface="Courier New"/>
              <a:cs typeface="Courier New"/>
            </a:endParaRPr>
          </a:p>
        </p:txBody>
      </p:sp>
      <p:sp>
        <p:nvSpPr>
          <p:cNvPr id="6" name="object 6"/>
          <p:cNvSpPr txBox="1"/>
          <p:nvPr/>
        </p:nvSpPr>
        <p:spPr>
          <a:xfrm>
            <a:off x="1329944" y="5278628"/>
            <a:ext cx="5822950" cy="424180"/>
          </a:xfrm>
          <a:prstGeom prst="rect">
            <a:avLst/>
          </a:prstGeom>
        </p:spPr>
        <p:txBody>
          <a:bodyPr wrap="square" lIns="0" tIns="13335" rIns="0" bIns="0" rtlCol="0" vert="horz">
            <a:spAutoFit/>
          </a:bodyPr>
          <a:lstStyle/>
          <a:p>
            <a:pPr marL="220979" marR="5080" indent="-208915">
              <a:lnSpc>
                <a:spcPct val="100000"/>
              </a:lnSpc>
              <a:spcBef>
                <a:spcPts val="105"/>
              </a:spcBef>
            </a:pPr>
            <a:r>
              <a:rPr dirty="0" sz="1300">
                <a:latin typeface="Times New Roman"/>
                <a:cs typeface="Times New Roman"/>
              </a:rPr>
              <a:t>b.</a:t>
            </a:r>
            <a:r>
              <a:rPr dirty="0" sz="1300" spc="30">
                <a:latin typeface="Times New Roman"/>
                <a:cs typeface="Times New Roman"/>
              </a:rPr>
              <a:t> </a:t>
            </a:r>
            <a:r>
              <a:rPr dirty="0" sz="1300">
                <a:latin typeface="Times New Roman"/>
                <a:cs typeface="Times New Roman"/>
              </a:rPr>
              <a:t>Populate</a:t>
            </a:r>
            <a:r>
              <a:rPr dirty="0" sz="1300" spc="1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CLOB</a:t>
            </a:r>
            <a:r>
              <a:rPr dirty="0" sz="1300" spc="-440">
                <a:latin typeface="Courier New"/>
                <a:cs typeface="Courier New"/>
              </a:rPr>
              <a:t>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spc="-5">
                <a:latin typeface="Times New Roman"/>
                <a:cs typeface="Times New Roman"/>
              </a:rPr>
              <a:t>second</a:t>
            </a:r>
            <a:r>
              <a:rPr dirty="0" sz="1300" spc="15">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using</a:t>
            </a:r>
            <a:r>
              <a:rPr dirty="0" sz="1300" spc="10">
                <a:latin typeface="Times New Roman"/>
                <a:cs typeface="Times New Roman"/>
              </a:rPr>
              <a:t> </a:t>
            </a:r>
            <a:r>
              <a:rPr dirty="0" sz="1300" spc="-5">
                <a:latin typeface="Times New Roman"/>
                <a:cs typeface="Times New Roman"/>
              </a:rPr>
              <a:t>PL/SQL</a:t>
            </a:r>
            <a:r>
              <a:rPr dirty="0" sz="1300" spc="10">
                <a:latin typeface="Times New Roman"/>
                <a:cs typeface="Times New Roman"/>
              </a:rPr>
              <a:t> </a:t>
            </a:r>
            <a:r>
              <a:rPr dirty="0" sz="1300">
                <a:latin typeface="Times New Roman"/>
                <a:cs typeface="Times New Roman"/>
              </a:rPr>
              <a:t>and</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DBMS_LOB</a:t>
            </a:r>
            <a:r>
              <a:rPr dirty="0" sz="1300" spc="-440">
                <a:latin typeface="Courier New"/>
                <a:cs typeface="Courier New"/>
              </a:rPr>
              <a:t> </a:t>
            </a:r>
            <a:r>
              <a:rPr dirty="0" sz="1300">
                <a:latin typeface="Times New Roman"/>
                <a:cs typeface="Times New Roman"/>
              </a:rPr>
              <a:t>package.  Use</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following</a:t>
            </a:r>
            <a:r>
              <a:rPr dirty="0" sz="1300" spc="5">
                <a:latin typeface="Times New Roman"/>
                <a:cs typeface="Times New Roman"/>
              </a:rPr>
              <a:t> </a:t>
            </a:r>
            <a:r>
              <a:rPr dirty="0" sz="1300">
                <a:latin typeface="Courier New"/>
                <a:cs typeface="Courier New"/>
              </a:rPr>
              <a:t>SELECT</a:t>
            </a:r>
            <a:r>
              <a:rPr dirty="0" sz="1300" spc="-445">
                <a:latin typeface="Courier New"/>
                <a:cs typeface="Courier New"/>
              </a:rPr>
              <a:t> </a:t>
            </a:r>
            <a:r>
              <a:rPr dirty="0" sz="1300">
                <a:latin typeface="Times New Roman"/>
                <a:cs typeface="Times New Roman"/>
              </a:rPr>
              <a:t>statement</a:t>
            </a:r>
            <a:r>
              <a:rPr dirty="0" sz="1300" spc="10">
                <a:latin typeface="Times New Roman"/>
                <a:cs typeface="Times New Roman"/>
              </a:rPr>
              <a:t>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provide</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Times New Roman"/>
                <a:cs typeface="Times New Roman"/>
              </a:rPr>
              <a:t>value</a:t>
            </a:r>
            <a:r>
              <a:rPr dirty="0" sz="1300" spc="10">
                <a:latin typeface="Times New Roman"/>
                <a:cs typeface="Times New Roman"/>
              </a:rPr>
              <a:t> </a:t>
            </a:r>
            <a:r>
              <a:rPr dirty="0" sz="1300">
                <a:latin typeface="Times New Roman"/>
                <a:cs typeface="Times New Roman"/>
              </a:rPr>
              <a:t>for</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LOB</a:t>
            </a:r>
            <a:r>
              <a:rPr dirty="0" sz="1300" spc="-445">
                <a:latin typeface="Courier New"/>
                <a:cs typeface="Courier New"/>
              </a:rPr>
              <a:t> </a:t>
            </a:r>
            <a:r>
              <a:rPr dirty="0" sz="1300">
                <a:latin typeface="Times New Roman"/>
                <a:cs typeface="Times New Roman"/>
              </a:rPr>
              <a:t>locator.</a:t>
            </a:r>
            <a:endParaRPr sz="1300">
              <a:latin typeface="Times New Roman"/>
              <a:cs typeface="Times New Roman"/>
            </a:endParaRPr>
          </a:p>
        </p:txBody>
      </p:sp>
      <p:sp>
        <p:nvSpPr>
          <p:cNvPr id="7" name="object 7"/>
          <p:cNvSpPr txBox="1"/>
          <p:nvPr/>
        </p:nvSpPr>
        <p:spPr>
          <a:xfrm>
            <a:off x="1666748" y="5675629"/>
            <a:ext cx="574675" cy="632460"/>
          </a:xfrm>
          <a:prstGeom prst="rect">
            <a:avLst/>
          </a:prstGeom>
        </p:spPr>
        <p:txBody>
          <a:bodyPr wrap="square" lIns="0" tIns="12065" rIns="0" bIns="0" rtlCol="0" vert="horz">
            <a:spAutoFit/>
          </a:bodyPr>
          <a:lstStyle/>
          <a:p>
            <a:pPr marL="12700" marR="5080">
              <a:lnSpc>
                <a:spcPct val="110600"/>
              </a:lnSpc>
              <a:spcBef>
                <a:spcPts val="95"/>
              </a:spcBef>
            </a:pPr>
            <a:r>
              <a:rPr dirty="0" sz="1200" spc="-5">
                <a:latin typeface="Courier New"/>
                <a:cs typeface="Courier New"/>
              </a:rPr>
              <a:t>SELECT  </a:t>
            </a:r>
            <a:r>
              <a:rPr dirty="0" sz="1200" spc="-5">
                <a:latin typeface="Courier New"/>
                <a:cs typeface="Courier New"/>
              </a:rPr>
              <a:t>FROM  WHERE</a:t>
            </a:r>
            <a:endParaRPr sz="1200">
              <a:latin typeface="Courier New"/>
              <a:cs typeface="Courier New"/>
            </a:endParaRPr>
          </a:p>
        </p:txBody>
      </p:sp>
      <p:sp>
        <p:nvSpPr>
          <p:cNvPr id="8" name="object 8"/>
          <p:cNvSpPr txBox="1"/>
          <p:nvPr/>
        </p:nvSpPr>
        <p:spPr>
          <a:xfrm>
            <a:off x="2307132" y="5675629"/>
            <a:ext cx="1764664" cy="632460"/>
          </a:xfrm>
          <a:prstGeom prst="rect">
            <a:avLst/>
          </a:prstGeom>
        </p:spPr>
        <p:txBody>
          <a:bodyPr wrap="square" lIns="0" tIns="12065" rIns="0" bIns="0" rtlCol="0" vert="horz">
            <a:spAutoFit/>
          </a:bodyPr>
          <a:lstStyle/>
          <a:p>
            <a:pPr marL="12700" marR="5080">
              <a:lnSpc>
                <a:spcPct val="110600"/>
              </a:lnSpc>
              <a:spcBef>
                <a:spcPts val="95"/>
              </a:spcBef>
            </a:pPr>
            <a:r>
              <a:rPr dirty="0" sz="1200" spc="-5">
                <a:latin typeface="Courier New"/>
                <a:cs typeface="Courier New"/>
              </a:rPr>
              <a:t>ann_review  review_table  employee_id =</a:t>
            </a:r>
            <a:r>
              <a:rPr dirty="0" sz="1200" spc="-15">
                <a:latin typeface="Courier New"/>
                <a:cs typeface="Courier New"/>
              </a:rPr>
              <a:t> </a:t>
            </a:r>
            <a:r>
              <a:rPr dirty="0" sz="1200" spc="-5">
                <a:latin typeface="Courier New"/>
                <a:cs typeface="Courier New"/>
              </a:rPr>
              <a:t>2035;</a:t>
            </a:r>
            <a:endParaRPr sz="1200">
              <a:latin typeface="Courier New"/>
              <a:cs typeface="Courier New"/>
            </a:endParaRPr>
          </a:p>
        </p:txBody>
      </p:sp>
      <p:sp>
        <p:nvSpPr>
          <p:cNvPr id="9" name="object 9"/>
          <p:cNvSpPr txBox="1"/>
          <p:nvPr/>
        </p:nvSpPr>
        <p:spPr>
          <a:xfrm>
            <a:off x="837691" y="6297903"/>
            <a:ext cx="6410960" cy="3215640"/>
          </a:xfrm>
          <a:prstGeom prst="rect">
            <a:avLst/>
          </a:prstGeom>
        </p:spPr>
        <p:txBody>
          <a:bodyPr wrap="square" lIns="0" tIns="42545" rIns="0" bIns="0" rtlCol="0" vert="horz">
            <a:spAutoFit/>
          </a:bodyPr>
          <a:lstStyle/>
          <a:p>
            <a:pPr marL="12700">
              <a:lnSpc>
                <a:spcPct val="100000"/>
              </a:lnSpc>
              <a:spcBef>
                <a:spcPts val="335"/>
              </a:spcBef>
            </a:pPr>
            <a:r>
              <a:rPr dirty="0" sz="1300" b="1">
                <a:latin typeface="Times New Roman"/>
                <a:cs typeface="Times New Roman"/>
              </a:rPr>
              <a:t>If you have time, complete the following</a:t>
            </a:r>
            <a:r>
              <a:rPr dirty="0" sz="1300" spc="-10" b="1">
                <a:latin typeface="Times New Roman"/>
                <a:cs typeface="Times New Roman"/>
              </a:rPr>
              <a:t> </a:t>
            </a:r>
            <a:r>
              <a:rPr dirty="0" sz="1300" b="1">
                <a:latin typeface="Times New Roman"/>
                <a:cs typeface="Times New Roman"/>
              </a:rPr>
              <a:t>exercise:</a:t>
            </a:r>
            <a:endParaRPr sz="1300">
              <a:latin typeface="Times New Roman"/>
              <a:cs typeface="Times New Roman"/>
            </a:endParaRPr>
          </a:p>
          <a:p>
            <a:pPr marL="376555" marR="5080" indent="-236220">
              <a:lnSpc>
                <a:spcPct val="95100"/>
              </a:lnSpc>
              <a:spcBef>
                <a:spcPts val="320"/>
              </a:spcBef>
              <a:buAutoNum type="arabicPeriod" startAt="5"/>
              <a:tabLst>
                <a:tab pos="377190" algn="l"/>
              </a:tabLst>
            </a:pPr>
            <a:r>
              <a:rPr dirty="0" sz="1300">
                <a:latin typeface="Times New Roman"/>
                <a:cs typeface="Times New Roman"/>
              </a:rPr>
              <a:t>Create a procedure that adds a locator to a binary file into the </a:t>
            </a:r>
            <a:r>
              <a:rPr dirty="0" sz="1300">
                <a:latin typeface="Courier New"/>
                <a:cs typeface="Courier New"/>
              </a:rPr>
              <a:t>PICTURE </a:t>
            </a:r>
            <a:r>
              <a:rPr dirty="0" sz="1300">
                <a:latin typeface="Times New Roman"/>
                <a:cs typeface="Times New Roman"/>
              </a:rPr>
              <a:t>column of the  </a:t>
            </a:r>
            <a:r>
              <a:rPr dirty="0" sz="1300">
                <a:latin typeface="Courier New"/>
                <a:cs typeface="Courier New"/>
              </a:rPr>
              <a:t>COUNTRIES </a:t>
            </a:r>
            <a:r>
              <a:rPr dirty="0" sz="1300">
                <a:latin typeface="Times New Roman"/>
                <a:cs typeface="Times New Roman"/>
              </a:rPr>
              <a:t>table. The binary file is a picture of the country flag. The image files are  </a:t>
            </a:r>
            <a:r>
              <a:rPr dirty="0" sz="1300" spc="5">
                <a:latin typeface="Times New Roman"/>
                <a:cs typeface="Times New Roman"/>
              </a:rPr>
              <a:t>named </a:t>
            </a:r>
            <a:r>
              <a:rPr dirty="0" sz="1300">
                <a:latin typeface="Times New Roman"/>
                <a:cs typeface="Times New Roman"/>
              </a:rPr>
              <a:t>after the country </a:t>
            </a:r>
            <a:r>
              <a:rPr dirty="0" sz="1300" spc="-5">
                <a:latin typeface="Times New Roman"/>
                <a:cs typeface="Times New Roman"/>
              </a:rPr>
              <a:t>IDs. </a:t>
            </a:r>
            <a:r>
              <a:rPr dirty="0" sz="1300">
                <a:latin typeface="Times New Roman"/>
                <a:cs typeface="Times New Roman"/>
              </a:rPr>
              <a:t>You need to load an image file locator into all rows in the  Europe</a:t>
            </a:r>
            <a:r>
              <a:rPr dirty="0" sz="1300" spc="15">
                <a:latin typeface="Times New Roman"/>
                <a:cs typeface="Times New Roman"/>
              </a:rPr>
              <a:t> </a:t>
            </a:r>
            <a:r>
              <a:rPr dirty="0" sz="1300">
                <a:latin typeface="Times New Roman"/>
                <a:cs typeface="Times New Roman"/>
              </a:rPr>
              <a:t>region</a:t>
            </a:r>
            <a:r>
              <a:rPr dirty="0" sz="1300" spc="20">
                <a:latin typeface="Times New Roman"/>
                <a:cs typeface="Times New Roman"/>
              </a:rPr>
              <a:t> </a:t>
            </a:r>
            <a:r>
              <a:rPr dirty="0" sz="1300">
                <a:latin typeface="Times New Roman"/>
                <a:cs typeface="Times New Roman"/>
              </a:rPr>
              <a:t>(</a:t>
            </a:r>
            <a:r>
              <a:rPr dirty="0" sz="1300">
                <a:latin typeface="Courier New"/>
                <a:cs typeface="Courier New"/>
              </a:rPr>
              <a:t>REGION_ID</a:t>
            </a:r>
            <a:r>
              <a:rPr dirty="0" sz="1300" spc="-440">
                <a:latin typeface="Courier New"/>
                <a:cs typeface="Courier New"/>
              </a:rPr>
              <a:t> </a:t>
            </a:r>
            <a:r>
              <a:rPr dirty="0" sz="1300">
                <a:latin typeface="Times New Roman"/>
                <a:cs typeface="Times New Roman"/>
              </a:rPr>
              <a:t>=</a:t>
            </a:r>
            <a:r>
              <a:rPr dirty="0" sz="1300" spc="20">
                <a:latin typeface="Times New Roman"/>
                <a:cs typeface="Times New Roman"/>
              </a:rPr>
              <a:t> </a:t>
            </a:r>
            <a:r>
              <a:rPr dirty="0" sz="1300" spc="-5">
                <a:latin typeface="Times New Roman"/>
                <a:cs typeface="Times New Roman"/>
              </a:rPr>
              <a:t>1)</a:t>
            </a:r>
            <a:r>
              <a:rPr dirty="0" sz="1300" spc="15">
                <a:latin typeface="Times New Roman"/>
                <a:cs typeface="Times New Roman"/>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COUNTRIES</a:t>
            </a:r>
            <a:r>
              <a:rPr dirty="0" sz="1300" spc="-440">
                <a:latin typeface="Courier New"/>
                <a:cs typeface="Courier New"/>
              </a:rPr>
              <a:t> </a:t>
            </a:r>
            <a:r>
              <a:rPr dirty="0" sz="1300">
                <a:latin typeface="Times New Roman"/>
                <a:cs typeface="Times New Roman"/>
              </a:rPr>
              <a:t>table.</a:t>
            </a:r>
            <a:r>
              <a:rPr dirty="0" sz="1300" spc="2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a:latin typeface="Courier New"/>
                <a:cs typeface="Courier New"/>
              </a:rPr>
              <a:t>DIRECTORY</a:t>
            </a:r>
            <a:r>
              <a:rPr dirty="0" sz="1300" spc="-434">
                <a:latin typeface="Courier New"/>
                <a:cs typeface="Courier New"/>
              </a:rPr>
              <a:t> </a:t>
            </a:r>
            <a:r>
              <a:rPr dirty="0" sz="1300">
                <a:latin typeface="Times New Roman"/>
                <a:cs typeface="Times New Roman"/>
              </a:rPr>
              <a:t>object</a:t>
            </a:r>
            <a:r>
              <a:rPr dirty="0" sz="1300" spc="15">
                <a:latin typeface="Times New Roman"/>
                <a:cs typeface="Times New Roman"/>
              </a:rPr>
              <a:t> </a:t>
            </a:r>
            <a:r>
              <a:rPr dirty="0" sz="1300">
                <a:latin typeface="Times New Roman"/>
                <a:cs typeface="Times New Roman"/>
              </a:rPr>
              <a:t>called  </a:t>
            </a:r>
            <a:r>
              <a:rPr dirty="0" sz="1300">
                <a:latin typeface="Courier New"/>
                <a:cs typeface="Courier New"/>
              </a:rPr>
              <a:t>COUNTRY_PIC</a:t>
            </a:r>
            <a:r>
              <a:rPr dirty="0" sz="1300" spc="-325">
                <a:latin typeface="Courier New"/>
                <a:cs typeface="Courier New"/>
              </a:rPr>
              <a:t> </a:t>
            </a:r>
            <a:r>
              <a:rPr dirty="0" sz="1300">
                <a:latin typeface="Times New Roman"/>
                <a:cs typeface="Times New Roman"/>
              </a:rPr>
              <a:t>referencing the location of the binary files has to </a:t>
            </a:r>
            <a:r>
              <a:rPr dirty="0" sz="1300" spc="-5">
                <a:latin typeface="Times New Roman"/>
                <a:cs typeface="Times New Roman"/>
              </a:rPr>
              <a:t>be </a:t>
            </a:r>
            <a:r>
              <a:rPr dirty="0" sz="1300">
                <a:latin typeface="Times New Roman"/>
                <a:cs typeface="Times New Roman"/>
              </a:rPr>
              <a:t>created for you.</a:t>
            </a:r>
            <a:endParaRPr sz="1300">
              <a:latin typeface="Times New Roman"/>
              <a:cs typeface="Times New Roman"/>
            </a:endParaRPr>
          </a:p>
          <a:p>
            <a:pPr lvl="1" marL="713740" indent="-209550">
              <a:lnSpc>
                <a:spcPts val="1530"/>
              </a:lnSpc>
              <a:buAutoNum type="alphaLcPeriod"/>
              <a:tabLst>
                <a:tab pos="714375" algn="l"/>
              </a:tabLst>
            </a:pPr>
            <a:r>
              <a:rPr dirty="0" sz="1300">
                <a:latin typeface="Times New Roman"/>
                <a:cs typeface="Times New Roman"/>
              </a:rPr>
              <a:t>Add the image column to the </a:t>
            </a:r>
            <a:r>
              <a:rPr dirty="0" sz="1300">
                <a:latin typeface="Courier New"/>
                <a:cs typeface="Courier New"/>
              </a:rPr>
              <a:t>COUNTRIES</a:t>
            </a:r>
            <a:r>
              <a:rPr dirty="0" sz="1300" spc="-420">
                <a:latin typeface="Courier New"/>
                <a:cs typeface="Courier New"/>
              </a:rPr>
              <a:t> </a:t>
            </a:r>
            <a:r>
              <a:rPr dirty="0" sz="1300">
                <a:latin typeface="Times New Roman"/>
                <a:cs typeface="Times New Roman"/>
              </a:rPr>
              <a:t>table using:</a:t>
            </a:r>
            <a:endParaRPr sz="1300">
              <a:latin typeface="Times New Roman"/>
              <a:cs typeface="Times New Roman"/>
            </a:endParaRPr>
          </a:p>
          <a:p>
            <a:pPr marL="841375">
              <a:lnSpc>
                <a:spcPts val="1435"/>
              </a:lnSpc>
            </a:pPr>
            <a:r>
              <a:rPr dirty="0" sz="1200" spc="-5">
                <a:latin typeface="Courier New"/>
                <a:cs typeface="Courier New"/>
              </a:rPr>
              <a:t>ALTER TABLE countries </a:t>
            </a:r>
            <a:r>
              <a:rPr dirty="0" sz="1200">
                <a:latin typeface="Courier New"/>
                <a:cs typeface="Courier New"/>
              </a:rPr>
              <a:t>ADD </a:t>
            </a:r>
            <a:r>
              <a:rPr dirty="0" sz="1200" spc="-5">
                <a:latin typeface="Courier New"/>
                <a:cs typeface="Courier New"/>
              </a:rPr>
              <a:t>(picture</a:t>
            </a:r>
            <a:r>
              <a:rPr dirty="0" sz="1200" spc="25">
                <a:latin typeface="Courier New"/>
                <a:cs typeface="Courier New"/>
              </a:rPr>
              <a:t> </a:t>
            </a:r>
            <a:r>
              <a:rPr dirty="0" sz="1200" spc="-5">
                <a:latin typeface="Courier New"/>
                <a:cs typeface="Courier New"/>
              </a:rPr>
              <a:t>BFILE);</a:t>
            </a:r>
            <a:endParaRPr sz="1200">
              <a:latin typeface="Courier New"/>
              <a:cs typeface="Courier New"/>
            </a:endParaRPr>
          </a:p>
          <a:p>
            <a:pPr marL="713740">
              <a:lnSpc>
                <a:spcPct val="100000"/>
              </a:lnSpc>
              <a:spcBef>
                <a:spcPts val="10"/>
              </a:spcBef>
            </a:pPr>
            <a:r>
              <a:rPr dirty="0" sz="1300">
                <a:latin typeface="Times New Roman"/>
                <a:cs typeface="Times New Roman"/>
              </a:rPr>
              <a:t>Alternatively, use the </a:t>
            </a:r>
            <a:r>
              <a:rPr dirty="0" sz="1300" spc="5">
                <a:latin typeface="Courier New"/>
                <a:cs typeface="Courier New"/>
              </a:rPr>
              <a:t>E:\labs\PLPU\labs\Lab_09_05_a.sql</a:t>
            </a:r>
            <a:r>
              <a:rPr dirty="0" sz="1300" spc="-440">
                <a:latin typeface="Courier New"/>
                <a:cs typeface="Courier New"/>
              </a:rPr>
              <a:t> </a:t>
            </a:r>
            <a:r>
              <a:rPr dirty="0" sz="1300">
                <a:latin typeface="Times New Roman"/>
                <a:cs typeface="Times New Roman"/>
              </a:rPr>
              <a:t>file.</a:t>
            </a:r>
            <a:endParaRPr sz="1300">
              <a:latin typeface="Times New Roman"/>
              <a:cs typeface="Times New Roman"/>
            </a:endParaRPr>
          </a:p>
          <a:p>
            <a:pPr lvl="1" marL="713740" marR="76200" indent="-208915">
              <a:lnSpc>
                <a:spcPct val="100000"/>
              </a:lnSpc>
              <a:spcBef>
                <a:spcPts val="10"/>
              </a:spcBef>
              <a:buAutoNum type="alphaLcPeriod" startAt="2"/>
              <a:tabLst>
                <a:tab pos="714375" algn="l"/>
              </a:tabLst>
            </a:pPr>
            <a:r>
              <a:rPr dirty="0" sz="1300">
                <a:latin typeface="Times New Roman"/>
                <a:cs typeface="Times New Roman"/>
              </a:rPr>
              <a:t>Create a PL/SQL procedure called </a:t>
            </a:r>
            <a:r>
              <a:rPr dirty="0" sz="1300">
                <a:latin typeface="Courier New"/>
                <a:cs typeface="Courier New"/>
              </a:rPr>
              <a:t>load_country_image </a:t>
            </a:r>
            <a:r>
              <a:rPr dirty="0" sz="1300">
                <a:latin typeface="Times New Roman"/>
                <a:cs typeface="Times New Roman"/>
              </a:rPr>
              <a:t>that uses  </a:t>
            </a:r>
            <a:r>
              <a:rPr dirty="0" sz="1300">
                <a:latin typeface="Courier New"/>
                <a:cs typeface="Courier New"/>
              </a:rPr>
              <a:t>DBMS_LOB.FILEEXISTS</a:t>
            </a:r>
            <a:r>
              <a:rPr dirty="0" sz="1300" spc="-275">
                <a:latin typeface="Courier New"/>
                <a:cs typeface="Courier New"/>
              </a:rPr>
              <a:t> </a:t>
            </a:r>
            <a:r>
              <a:rPr dirty="0" sz="1300">
                <a:latin typeface="Times New Roman"/>
                <a:cs typeface="Times New Roman"/>
              </a:rPr>
              <a:t>to test whether the country picture file exists. If the file  exists, then set the </a:t>
            </a:r>
            <a:r>
              <a:rPr dirty="0" sz="1300">
                <a:latin typeface="Courier New"/>
                <a:cs typeface="Courier New"/>
              </a:rPr>
              <a:t>BFILE </a:t>
            </a:r>
            <a:r>
              <a:rPr dirty="0" sz="1300">
                <a:latin typeface="Times New Roman"/>
                <a:cs typeface="Times New Roman"/>
              </a:rPr>
              <a:t>locator for the file in the </a:t>
            </a:r>
            <a:r>
              <a:rPr dirty="0" sz="1300">
                <a:latin typeface="Courier New"/>
                <a:cs typeface="Courier New"/>
              </a:rPr>
              <a:t>PICTURE </a:t>
            </a:r>
            <a:r>
              <a:rPr dirty="0" sz="1300">
                <a:latin typeface="Times New Roman"/>
                <a:cs typeface="Times New Roman"/>
              </a:rPr>
              <a:t>column; otherwise,  display a message that the file does not exist. Use the </a:t>
            </a:r>
            <a:r>
              <a:rPr dirty="0" sz="1300">
                <a:latin typeface="Courier New"/>
                <a:cs typeface="Courier New"/>
              </a:rPr>
              <a:t>DBMS_OUTPUT </a:t>
            </a:r>
            <a:r>
              <a:rPr dirty="0" sz="1300">
                <a:latin typeface="Times New Roman"/>
                <a:cs typeface="Times New Roman"/>
              </a:rPr>
              <a:t>package to  report file size information for each image associated with the </a:t>
            </a:r>
            <a:r>
              <a:rPr dirty="0" sz="1300">
                <a:latin typeface="Courier New"/>
                <a:cs typeface="Courier New"/>
              </a:rPr>
              <a:t>PICTURE</a:t>
            </a:r>
            <a:r>
              <a:rPr dirty="0" sz="1300" spc="-320">
                <a:latin typeface="Courier New"/>
                <a:cs typeface="Courier New"/>
              </a:rPr>
              <a:t> </a:t>
            </a:r>
            <a:r>
              <a:rPr dirty="0" sz="1300">
                <a:latin typeface="Times New Roman"/>
                <a:cs typeface="Times New Roman"/>
              </a:rPr>
              <a:t>column.</a:t>
            </a:r>
            <a:endParaRPr sz="1300">
              <a:latin typeface="Times New Roman"/>
              <a:cs typeface="Times New Roman"/>
            </a:endParaRPr>
          </a:p>
          <a:p>
            <a:pPr lvl="1" marL="713740" marR="40640" indent="-208915">
              <a:lnSpc>
                <a:spcPts val="1650"/>
              </a:lnSpc>
              <a:buAutoNum type="alphaLcPeriod" startAt="2"/>
              <a:tabLst>
                <a:tab pos="714375" algn="l"/>
              </a:tabLst>
            </a:pPr>
            <a:r>
              <a:rPr dirty="0" sz="1300">
                <a:latin typeface="Times New Roman"/>
                <a:cs typeface="Times New Roman"/>
              </a:rPr>
              <a:t>Invoke the procedure by passing the </a:t>
            </a:r>
            <a:r>
              <a:rPr dirty="0" sz="1300" spc="5">
                <a:latin typeface="Times New Roman"/>
                <a:cs typeface="Times New Roman"/>
              </a:rPr>
              <a:t>name </a:t>
            </a:r>
            <a:r>
              <a:rPr dirty="0" sz="1300">
                <a:latin typeface="Times New Roman"/>
                <a:cs typeface="Times New Roman"/>
              </a:rPr>
              <a:t>of the directory object </a:t>
            </a:r>
            <a:r>
              <a:rPr dirty="0" sz="1300">
                <a:latin typeface="Courier New"/>
                <a:cs typeface="Courier New"/>
              </a:rPr>
              <a:t>COUNTRY_PIC</a:t>
            </a:r>
            <a:r>
              <a:rPr dirty="0" sz="1300" spc="-320">
                <a:latin typeface="Courier New"/>
                <a:cs typeface="Courier New"/>
              </a:rPr>
              <a:t> </a:t>
            </a:r>
            <a:r>
              <a:rPr dirty="0" sz="1300">
                <a:latin typeface="Times New Roman"/>
                <a:cs typeface="Times New Roman"/>
              </a:rPr>
              <a:t>as  a string literal parameter</a:t>
            </a:r>
            <a:r>
              <a:rPr dirty="0" sz="1300" spc="10">
                <a:latin typeface="Times New Roman"/>
                <a:cs typeface="Times New Roman"/>
              </a:rPr>
              <a:t> </a:t>
            </a:r>
            <a:r>
              <a:rPr dirty="0" sz="1300">
                <a:latin typeface="Times New Roman"/>
                <a:cs typeface="Times New Roman"/>
              </a:rPr>
              <a:t>value.</a:t>
            </a:r>
            <a:endParaRPr sz="1300">
              <a:latin typeface="Times New Roman"/>
              <a:cs typeface="Times New Roman"/>
            </a:endParaRPr>
          </a:p>
        </p:txBody>
      </p:sp>
      <p:graphicFrame>
        <p:nvGraphicFramePr>
          <p:cNvPr id="10" name="object 10"/>
          <p:cNvGraphicFramePr>
            <a:graphicFrameLocks noGrp="1"/>
          </p:cNvGraphicFramePr>
          <p:nvPr/>
        </p:nvGraphicFramePr>
        <p:xfrm>
          <a:off x="1163192" y="1461897"/>
          <a:ext cx="5817870" cy="1308100"/>
        </p:xfrm>
        <a:graphic>
          <a:graphicData uri="http://schemas.openxmlformats.org/drawingml/2006/table">
            <a:tbl>
              <a:tblPr firstRow="1" bandRow="1">
                <a:tableStyleId>{2D5ABB26-0587-4C30-8999-92F81FD0307C}</a:tableStyleId>
              </a:tblPr>
              <a:tblGrid>
                <a:gridCol w="1692275"/>
                <a:gridCol w="2049145"/>
                <a:gridCol w="2060575"/>
              </a:tblGrid>
              <a:tr h="255270">
                <a:tc>
                  <a:txBody>
                    <a:bodyPr/>
                    <a:lstStyle/>
                    <a:p>
                      <a:pPr marL="73660">
                        <a:lnSpc>
                          <a:spcPct val="100000"/>
                        </a:lnSpc>
                        <a:spcBef>
                          <a:spcPts val="30"/>
                        </a:spcBef>
                      </a:pPr>
                      <a:r>
                        <a:rPr dirty="0" sz="1150" spc="15" b="1">
                          <a:latin typeface="Times New Roman"/>
                          <a:cs typeface="Times New Roman"/>
                        </a:rPr>
                        <a:t>Column</a:t>
                      </a:r>
                      <a:r>
                        <a:rPr dirty="0" sz="1150" spc="-5" b="1">
                          <a:latin typeface="Times New Roman"/>
                          <a:cs typeface="Times New Roman"/>
                        </a:rPr>
                        <a:t> </a:t>
                      </a:r>
                      <a:r>
                        <a:rPr dirty="0" sz="1150" spc="20" b="1">
                          <a:latin typeface="Times New Roman"/>
                          <a:cs typeface="Times New Roman"/>
                        </a:rPr>
                        <a:t>Name</a:t>
                      </a:r>
                      <a:endParaRPr sz="11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ct val="100000"/>
                        </a:lnSpc>
                        <a:spcBef>
                          <a:spcPts val="30"/>
                        </a:spcBef>
                      </a:pPr>
                      <a:r>
                        <a:rPr dirty="0" sz="1150" spc="15" b="1">
                          <a:latin typeface="Times New Roman"/>
                          <a:cs typeface="Times New Roman"/>
                        </a:rPr>
                        <a:t>Data</a:t>
                      </a:r>
                      <a:r>
                        <a:rPr dirty="0" sz="1150" b="1">
                          <a:latin typeface="Times New Roman"/>
                          <a:cs typeface="Times New Roman"/>
                        </a:rPr>
                        <a:t> </a:t>
                      </a:r>
                      <a:r>
                        <a:rPr dirty="0" sz="1150" spc="10" b="1">
                          <a:latin typeface="Times New Roman"/>
                          <a:cs typeface="Times New Roman"/>
                        </a:rPr>
                        <a:t>Type</a:t>
                      </a:r>
                      <a:endParaRPr sz="11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ct val="100000"/>
                        </a:lnSpc>
                        <a:spcBef>
                          <a:spcPts val="30"/>
                        </a:spcBef>
                      </a:pPr>
                      <a:r>
                        <a:rPr dirty="0" sz="1150" spc="10" b="1">
                          <a:latin typeface="Times New Roman"/>
                          <a:cs typeface="Times New Roman"/>
                        </a:rPr>
                        <a:t>Length</a:t>
                      </a:r>
                      <a:endParaRPr sz="11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marL="73660">
                        <a:lnSpc>
                          <a:spcPts val="1225"/>
                        </a:lnSpc>
                      </a:pPr>
                      <a:r>
                        <a:rPr dirty="0" sz="1150" spc="15">
                          <a:latin typeface="Courier New"/>
                          <a:cs typeface="Courier New"/>
                        </a:rPr>
                        <a:t>ID</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ts val="1225"/>
                        </a:lnSpc>
                      </a:pPr>
                      <a:r>
                        <a:rPr dirty="0" sz="1150" spc="15">
                          <a:latin typeface="Courier New"/>
                          <a:cs typeface="Courier New"/>
                        </a:rPr>
                        <a:t>NUMBER</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025">
                        <a:lnSpc>
                          <a:spcPct val="100000"/>
                        </a:lnSpc>
                        <a:spcBef>
                          <a:spcPts val="5"/>
                        </a:spcBef>
                      </a:pPr>
                      <a:r>
                        <a:rPr dirty="0" sz="1150">
                          <a:latin typeface="Times New Roman"/>
                          <a:cs typeface="Times New Roman"/>
                        </a:rPr>
                        <a:t>6</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5270">
                <a:tc>
                  <a:txBody>
                    <a:bodyPr/>
                    <a:lstStyle/>
                    <a:p>
                      <a:pPr marL="73660">
                        <a:lnSpc>
                          <a:spcPts val="1225"/>
                        </a:lnSpc>
                      </a:pPr>
                      <a:r>
                        <a:rPr dirty="0" sz="1150" spc="15">
                          <a:latin typeface="Courier New"/>
                          <a:cs typeface="Courier New"/>
                        </a:rPr>
                        <a:t>last_name</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ts val="1225"/>
                        </a:lnSpc>
                      </a:pPr>
                      <a:r>
                        <a:rPr dirty="0" sz="1150" spc="15">
                          <a:latin typeface="Courier New"/>
                          <a:cs typeface="Courier New"/>
                        </a:rPr>
                        <a:t>VARCHAR2</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025">
                        <a:lnSpc>
                          <a:spcPct val="100000"/>
                        </a:lnSpc>
                        <a:spcBef>
                          <a:spcPts val="5"/>
                        </a:spcBef>
                      </a:pPr>
                      <a:r>
                        <a:rPr dirty="0" sz="1150" spc="10">
                          <a:latin typeface="Times New Roman"/>
                          <a:cs typeface="Times New Roman"/>
                        </a:rPr>
                        <a:t>35</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5270">
                <a:tc>
                  <a:txBody>
                    <a:bodyPr/>
                    <a:lstStyle/>
                    <a:p>
                      <a:pPr marL="73660">
                        <a:lnSpc>
                          <a:spcPts val="1225"/>
                        </a:lnSpc>
                      </a:pPr>
                      <a:r>
                        <a:rPr dirty="0" sz="1150" spc="15">
                          <a:latin typeface="Courier New"/>
                          <a:cs typeface="Courier New"/>
                        </a:rPr>
                        <a:t>review</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ts val="1225"/>
                        </a:lnSpc>
                      </a:pPr>
                      <a:r>
                        <a:rPr dirty="0" sz="1150" spc="15">
                          <a:latin typeface="Courier New"/>
                          <a:cs typeface="Courier New"/>
                        </a:rPr>
                        <a:t>CLOB</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025">
                        <a:lnSpc>
                          <a:spcPct val="100000"/>
                        </a:lnSpc>
                        <a:spcBef>
                          <a:spcPts val="5"/>
                        </a:spcBef>
                      </a:pPr>
                      <a:r>
                        <a:rPr dirty="0" sz="1150" spc="15">
                          <a:latin typeface="Times New Roman"/>
                          <a:cs typeface="Times New Roman"/>
                        </a:rPr>
                        <a:t>N/A</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2127">
                <a:tc>
                  <a:txBody>
                    <a:bodyPr/>
                    <a:lstStyle/>
                    <a:p>
                      <a:pPr marL="73660">
                        <a:lnSpc>
                          <a:spcPts val="1225"/>
                        </a:lnSpc>
                      </a:pPr>
                      <a:r>
                        <a:rPr dirty="0" sz="1150" spc="15">
                          <a:latin typeface="Courier New"/>
                          <a:cs typeface="Courier New"/>
                        </a:rPr>
                        <a:t>picture</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660">
                        <a:lnSpc>
                          <a:spcPts val="1225"/>
                        </a:lnSpc>
                      </a:pPr>
                      <a:r>
                        <a:rPr dirty="0" sz="1150" spc="15">
                          <a:latin typeface="Courier New"/>
                          <a:cs typeface="Courier New"/>
                        </a:rPr>
                        <a:t>BLOB</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025">
                        <a:lnSpc>
                          <a:spcPct val="100000"/>
                        </a:lnSpc>
                        <a:spcBef>
                          <a:spcPts val="5"/>
                        </a:spcBef>
                      </a:pPr>
                      <a:r>
                        <a:rPr dirty="0" sz="1150" spc="15">
                          <a:latin typeface="Times New Roman"/>
                          <a:cs typeface="Times New Roman"/>
                        </a:rPr>
                        <a:t>N/A</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Introduction </a:t>
            </a:r>
            <a:r>
              <a:rPr dirty="0" sz="2000" spc="-5" b="1">
                <a:latin typeface="Arial"/>
                <a:cs typeface="Arial"/>
              </a:rPr>
              <a:t>to PL/SQL</a:t>
            </a:r>
            <a:r>
              <a:rPr dirty="0" sz="2000" b="1">
                <a:latin typeface="Arial"/>
                <a:cs typeface="Arial"/>
              </a:rPr>
              <a:t> </a:t>
            </a:r>
            <a:r>
              <a:rPr dirty="0" sz="2000" spc="-5" b="1">
                <a:latin typeface="Arial"/>
                <a:cs typeface="Arial"/>
              </a:rPr>
              <a:t>Functions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696595">
              <a:lnSpc>
                <a:spcPct val="101299"/>
              </a:lnSpc>
            </a:pPr>
            <a:r>
              <a:rPr dirty="0" sz="1550" spc="10" b="1">
                <a:latin typeface="Arial"/>
                <a:cs typeface="Arial"/>
              </a:rPr>
              <a:t>Functions are named PL/SQL blocks that perform a  sequence of actions and return a value. </a:t>
            </a:r>
            <a:r>
              <a:rPr dirty="0" sz="1550" spc="15" b="1">
                <a:latin typeface="Arial"/>
                <a:cs typeface="Arial"/>
              </a:rPr>
              <a:t>A </a:t>
            </a:r>
            <a:r>
              <a:rPr dirty="0" sz="1550" spc="10" b="1">
                <a:latin typeface="Arial"/>
                <a:cs typeface="Arial"/>
              </a:rPr>
              <a:t>function can  be invoked</a:t>
            </a:r>
            <a:r>
              <a:rPr dirty="0" sz="1550" spc="5" b="1">
                <a:latin typeface="Arial"/>
                <a:cs typeface="Arial"/>
              </a:rPr>
              <a:t> </a:t>
            </a:r>
            <a:r>
              <a:rPr dirty="0" sz="1550" spc="10" b="1">
                <a:latin typeface="Arial"/>
                <a:cs typeface="Arial"/>
              </a:rPr>
              <a:t>from:</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Any PL/SQL</a:t>
            </a:r>
            <a:r>
              <a:rPr dirty="0" sz="1550" spc="-5" b="1">
                <a:latin typeface="Arial"/>
                <a:cs typeface="Arial"/>
              </a:rPr>
              <a:t> </a:t>
            </a:r>
            <a:r>
              <a:rPr dirty="0" sz="1550" spc="10" b="1">
                <a:latin typeface="Arial"/>
                <a:cs typeface="Arial"/>
              </a:rPr>
              <a:t>block</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5" b="1">
                <a:latin typeface="Arial"/>
                <a:cs typeface="Arial"/>
              </a:rPr>
              <a:t>A SQL </a:t>
            </a:r>
            <a:r>
              <a:rPr dirty="0" sz="1550" spc="10" b="1">
                <a:latin typeface="Arial"/>
                <a:cs typeface="Arial"/>
              </a:rPr>
              <a:t>statement (subject to some</a:t>
            </a:r>
            <a:r>
              <a:rPr dirty="0" sz="1550" b="1">
                <a:latin typeface="Arial"/>
                <a:cs typeface="Arial"/>
              </a:rPr>
              <a:t> </a:t>
            </a:r>
            <a:r>
              <a:rPr dirty="0" sz="1550" spc="5" b="1">
                <a:latin typeface="Arial"/>
                <a:cs typeface="Arial"/>
              </a:rPr>
              <a:t>restrictions)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42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2</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3236214"/>
            <a:ext cx="5105400" cy="1735455"/>
          </a:xfrm>
          <a:prstGeom prst="rect">
            <a:avLst/>
          </a:prstGeom>
          <a:solidFill>
            <a:srgbClr val="CCCCCC"/>
          </a:solidFill>
          <a:ln w="20574">
            <a:solidFill>
              <a:srgbClr val="000000"/>
            </a:solidFill>
          </a:ln>
        </p:spPr>
        <p:txBody>
          <a:bodyPr wrap="square" lIns="0" tIns="0" rIns="0" bIns="0" rtlCol="0" vert="horz">
            <a:spAutoFit/>
          </a:bodyPr>
          <a:lstStyle/>
          <a:p>
            <a:pPr marL="19050">
              <a:lnSpc>
                <a:spcPts val="1650"/>
              </a:lnSpc>
            </a:pPr>
            <a:r>
              <a:rPr dirty="0" sz="1400" spc="15" b="1">
                <a:latin typeface="Courier New"/>
                <a:cs typeface="Courier New"/>
              </a:rPr>
              <a:t>CREATE FUNCTION avg_salary RETURN NUMBER</a:t>
            </a:r>
            <a:r>
              <a:rPr dirty="0" sz="1400" spc="-10" b="1">
                <a:latin typeface="Courier New"/>
                <a:cs typeface="Courier New"/>
              </a:rPr>
              <a:t> </a:t>
            </a:r>
            <a:r>
              <a:rPr dirty="0" sz="1400" spc="15" b="1">
                <a:latin typeface="Courier New"/>
                <a:cs typeface="Courier New"/>
              </a:rPr>
              <a:t>IS</a:t>
            </a:r>
            <a:endParaRPr sz="1400">
              <a:latin typeface="Courier New"/>
              <a:cs typeface="Courier New"/>
            </a:endParaRPr>
          </a:p>
          <a:p>
            <a:pPr marL="19050" marR="1591945" indent="217804">
              <a:lnSpc>
                <a:spcPts val="1660"/>
              </a:lnSpc>
              <a:spcBef>
                <a:spcPts val="60"/>
              </a:spcBef>
            </a:pPr>
            <a:r>
              <a:rPr dirty="0" sz="1400" spc="15" b="1">
                <a:latin typeface="Courier New"/>
                <a:cs typeface="Courier New"/>
              </a:rPr>
              <a:t>avg_sal</a:t>
            </a:r>
            <a:r>
              <a:rPr dirty="0" sz="1400" spc="-35" b="1">
                <a:latin typeface="Courier New"/>
                <a:cs typeface="Courier New"/>
              </a:rPr>
              <a:t> </a:t>
            </a:r>
            <a:r>
              <a:rPr dirty="0" sz="1400" spc="15" b="1">
                <a:latin typeface="Courier New"/>
                <a:cs typeface="Courier New"/>
              </a:rPr>
              <a:t>employees.salary%type;  BEGIN</a:t>
            </a:r>
            <a:endParaRPr sz="1400">
              <a:latin typeface="Courier New"/>
              <a:cs typeface="Courier New"/>
            </a:endParaRPr>
          </a:p>
          <a:p>
            <a:pPr marL="236854" marR="1482725">
              <a:lnSpc>
                <a:spcPts val="1660"/>
              </a:lnSpc>
              <a:spcBef>
                <a:spcPts val="5"/>
              </a:spcBef>
            </a:pPr>
            <a:r>
              <a:rPr dirty="0" sz="1400" spc="15" b="1">
                <a:latin typeface="Courier New"/>
                <a:cs typeface="Courier New"/>
              </a:rPr>
              <a:t>SELECT AVG(salary) INTO</a:t>
            </a:r>
            <a:r>
              <a:rPr dirty="0" sz="1400" spc="-40" b="1">
                <a:latin typeface="Courier New"/>
                <a:cs typeface="Courier New"/>
              </a:rPr>
              <a:t> </a:t>
            </a:r>
            <a:r>
              <a:rPr dirty="0" sz="1400" spc="15" b="1">
                <a:latin typeface="Courier New"/>
                <a:cs typeface="Courier New"/>
              </a:rPr>
              <a:t>avg_sal  FROM</a:t>
            </a:r>
            <a:r>
              <a:rPr dirty="0" sz="1400" spc="10" b="1">
                <a:latin typeface="Courier New"/>
                <a:cs typeface="Courier New"/>
              </a:rPr>
              <a:t> </a:t>
            </a:r>
            <a:r>
              <a:rPr dirty="0" sz="1400" spc="15" b="1">
                <a:latin typeface="Courier New"/>
                <a:cs typeface="Courier New"/>
              </a:rPr>
              <a:t>EMPLOYEES;</a:t>
            </a:r>
            <a:endParaRPr sz="1400">
              <a:latin typeface="Courier New"/>
              <a:cs typeface="Courier New"/>
            </a:endParaRPr>
          </a:p>
          <a:p>
            <a:pPr marL="19050" marR="3225800" indent="217804">
              <a:lnSpc>
                <a:spcPts val="1660"/>
              </a:lnSpc>
              <a:spcBef>
                <a:spcPts val="5"/>
              </a:spcBef>
            </a:pPr>
            <a:r>
              <a:rPr dirty="0" sz="1400" spc="15" b="1">
                <a:latin typeface="Courier New"/>
                <a:cs typeface="Courier New"/>
              </a:rPr>
              <a:t>RETURN</a:t>
            </a:r>
            <a:r>
              <a:rPr dirty="0" sz="1400" spc="-60" b="1">
                <a:latin typeface="Courier New"/>
                <a:cs typeface="Courier New"/>
              </a:rPr>
              <a:t> </a:t>
            </a:r>
            <a:r>
              <a:rPr dirty="0" sz="1400" spc="15" b="1">
                <a:latin typeface="Courier New"/>
                <a:cs typeface="Courier New"/>
              </a:rPr>
              <a:t>avg_sal;  END</a:t>
            </a:r>
            <a:r>
              <a:rPr dirty="0" sz="1400" spc="15" b="1" i="1">
                <a:latin typeface="Courier New"/>
                <a:cs typeface="Courier New"/>
              </a:rPr>
              <a:t>;</a:t>
            </a:r>
            <a:endParaRPr sz="1400">
              <a:latin typeface="Courier New"/>
              <a:cs typeface="Courier New"/>
            </a:endParaRPr>
          </a:p>
          <a:p>
            <a:pPr marL="19050">
              <a:lnSpc>
                <a:spcPts val="1610"/>
              </a:lnSpc>
            </a:pPr>
            <a:r>
              <a:rPr dirty="0" sz="1400" spc="15" b="1" i="1">
                <a:latin typeface="Courier New"/>
                <a:cs typeface="Courier New"/>
              </a:rPr>
              <a:t>/</a:t>
            </a:r>
            <a:endParaRPr sz="1400">
              <a:latin typeface="Courier New"/>
              <a:cs typeface="Courier New"/>
            </a:endParaRPr>
          </a:p>
        </p:txBody>
      </p:sp>
      <p:sp>
        <p:nvSpPr>
          <p:cNvPr id="5" name="object 5"/>
          <p:cNvSpPr txBox="1"/>
          <p:nvPr/>
        </p:nvSpPr>
        <p:spPr>
          <a:xfrm>
            <a:off x="743204" y="5619272"/>
            <a:ext cx="6216650" cy="392684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Introduction to </a:t>
            </a:r>
            <a:r>
              <a:rPr dirty="0" sz="1300" spc="10" b="1">
                <a:latin typeface="Arial"/>
                <a:cs typeface="Arial"/>
              </a:rPr>
              <a:t>PL/SQL</a:t>
            </a:r>
            <a:r>
              <a:rPr dirty="0" sz="1300" spc="5" b="1">
                <a:latin typeface="Arial"/>
                <a:cs typeface="Arial"/>
              </a:rPr>
              <a:t> </a:t>
            </a:r>
            <a:r>
              <a:rPr dirty="0" sz="1300" spc="10" b="1">
                <a:latin typeface="Arial"/>
                <a:cs typeface="Arial"/>
              </a:rPr>
              <a:t>Functions</a:t>
            </a:r>
            <a:endParaRPr sz="1300">
              <a:latin typeface="Arial"/>
              <a:cs typeface="Arial"/>
            </a:endParaRPr>
          </a:p>
          <a:p>
            <a:pPr marL="137795">
              <a:lnSpc>
                <a:spcPct val="100000"/>
              </a:lnSpc>
              <a:spcBef>
                <a:spcPts val="315"/>
              </a:spcBef>
            </a:pPr>
            <a:r>
              <a:rPr dirty="0" sz="1300" spc="10">
                <a:latin typeface="Times New Roman"/>
                <a:cs typeface="Times New Roman"/>
              </a:rPr>
              <a:t>A </a:t>
            </a:r>
            <a:r>
              <a:rPr dirty="0" sz="1300" spc="5">
                <a:latin typeface="Times New Roman"/>
                <a:cs typeface="Times New Roman"/>
              </a:rPr>
              <a:t>function is a </a:t>
            </a:r>
            <a:r>
              <a:rPr dirty="0" sz="1300" spc="10">
                <a:latin typeface="Times New Roman"/>
                <a:cs typeface="Times New Roman"/>
              </a:rPr>
              <a:t>named PL/SQL </a:t>
            </a:r>
            <a:r>
              <a:rPr dirty="0" sz="1300" spc="5">
                <a:latin typeface="Times New Roman"/>
                <a:cs typeface="Times New Roman"/>
              </a:rPr>
              <a:t>block that is created with a </a:t>
            </a:r>
            <a:r>
              <a:rPr dirty="0" sz="1300" spc="15">
                <a:latin typeface="Courier New"/>
                <a:cs typeface="Courier New"/>
              </a:rPr>
              <a:t>CREATE</a:t>
            </a:r>
            <a:r>
              <a:rPr dirty="0" sz="1300" spc="-434">
                <a:latin typeface="Courier New"/>
                <a:cs typeface="Courier New"/>
              </a:rPr>
              <a:t> </a:t>
            </a:r>
            <a:r>
              <a:rPr dirty="0" sz="1300" spc="15">
                <a:latin typeface="Courier New"/>
                <a:cs typeface="Courier New"/>
              </a:rPr>
              <a:t>FUNCTION</a:t>
            </a:r>
            <a:endParaRPr sz="1300">
              <a:latin typeface="Courier New"/>
              <a:cs typeface="Courier New"/>
            </a:endParaRPr>
          </a:p>
          <a:p>
            <a:pPr marL="137795">
              <a:lnSpc>
                <a:spcPct val="100000"/>
              </a:lnSpc>
              <a:spcBef>
                <a:spcPts val="95"/>
              </a:spcBef>
            </a:pPr>
            <a:r>
              <a:rPr dirty="0" sz="1300" spc="5">
                <a:latin typeface="Times New Roman"/>
                <a:cs typeface="Times New Roman"/>
              </a:rPr>
              <a:t>statement. Functions are used to compute a </a:t>
            </a:r>
            <a:r>
              <a:rPr dirty="0" sz="1300" spc="10">
                <a:latin typeface="Times New Roman"/>
                <a:cs typeface="Times New Roman"/>
              </a:rPr>
              <a:t>value </a:t>
            </a:r>
            <a:r>
              <a:rPr dirty="0" sz="1300" spc="5">
                <a:latin typeface="Times New Roman"/>
                <a:cs typeface="Times New Roman"/>
              </a:rPr>
              <a:t>that must be returned to the</a:t>
            </a:r>
            <a:r>
              <a:rPr dirty="0" sz="1300" spc="90">
                <a:latin typeface="Times New Roman"/>
                <a:cs typeface="Times New Roman"/>
              </a:rPr>
              <a:t> </a:t>
            </a:r>
            <a:r>
              <a:rPr dirty="0" sz="1300" spc="5">
                <a:latin typeface="Times New Roman"/>
                <a:cs typeface="Times New Roman"/>
              </a:rPr>
              <a:t>caller.</a:t>
            </a:r>
            <a:endParaRPr sz="1300">
              <a:latin typeface="Times New Roman"/>
              <a:cs typeface="Times New Roman"/>
            </a:endParaRPr>
          </a:p>
          <a:p>
            <a:pPr marL="137795" marR="5080">
              <a:lnSpc>
                <a:spcPct val="99600"/>
              </a:lnSpc>
              <a:spcBef>
                <a:spcPts val="315"/>
              </a:spcBef>
            </a:pPr>
            <a:r>
              <a:rPr dirty="0" sz="1300" spc="10">
                <a:latin typeface="Times New Roman"/>
                <a:cs typeface="Times New Roman"/>
              </a:rPr>
              <a:t>PL/SQL </a:t>
            </a:r>
            <a:r>
              <a:rPr dirty="0" sz="1300" spc="5">
                <a:latin typeface="Times New Roman"/>
                <a:cs typeface="Times New Roman"/>
              </a:rPr>
              <a:t>functions follow the </a:t>
            </a:r>
            <a:r>
              <a:rPr dirty="0" sz="1300" spc="10">
                <a:latin typeface="Times New Roman"/>
                <a:cs typeface="Times New Roman"/>
              </a:rPr>
              <a:t>same </a:t>
            </a:r>
            <a:r>
              <a:rPr dirty="0" sz="1300" spc="5">
                <a:latin typeface="Times New Roman"/>
                <a:cs typeface="Times New Roman"/>
              </a:rPr>
              <a:t>block structure as procedures. However, the header  </a:t>
            </a:r>
            <a:r>
              <a:rPr dirty="0" sz="1300">
                <a:latin typeface="Times New Roman"/>
                <a:cs typeface="Times New Roman"/>
              </a:rPr>
              <a:t>starts </a:t>
            </a:r>
            <a:r>
              <a:rPr dirty="0" sz="1300" spc="5">
                <a:latin typeface="Times New Roman"/>
                <a:cs typeface="Times New Roman"/>
              </a:rPr>
              <a:t>with the </a:t>
            </a:r>
            <a:r>
              <a:rPr dirty="0" sz="1300" spc="10">
                <a:latin typeface="Times New Roman"/>
                <a:cs typeface="Times New Roman"/>
              </a:rPr>
              <a:t>keyword </a:t>
            </a:r>
            <a:r>
              <a:rPr dirty="0" sz="1300" spc="15">
                <a:latin typeface="Courier New"/>
                <a:cs typeface="Courier New"/>
              </a:rPr>
              <a:t>FUNCTION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the function </a:t>
            </a:r>
            <a:r>
              <a:rPr dirty="0" sz="1300" spc="10">
                <a:latin typeface="Times New Roman"/>
                <a:cs typeface="Times New Roman"/>
              </a:rPr>
              <a:t>name. The </a:t>
            </a:r>
            <a:r>
              <a:rPr dirty="0" sz="1300" spc="5">
                <a:latin typeface="Times New Roman"/>
                <a:cs typeface="Times New Roman"/>
              </a:rPr>
              <a:t>header includes  the return data type after the function </a:t>
            </a:r>
            <a:r>
              <a:rPr dirty="0" sz="1300" spc="10">
                <a:latin typeface="Times New Roman"/>
                <a:cs typeface="Times New Roman"/>
              </a:rPr>
              <a:t>name </a:t>
            </a:r>
            <a:r>
              <a:rPr dirty="0" sz="1300" spc="5">
                <a:latin typeface="Times New Roman"/>
                <a:cs typeface="Times New Roman"/>
              </a:rPr>
              <a:t>(using the </a:t>
            </a:r>
            <a:r>
              <a:rPr dirty="0" sz="1300" spc="10">
                <a:latin typeface="Times New Roman"/>
                <a:cs typeface="Times New Roman"/>
              </a:rPr>
              <a:t>keyword </a:t>
            </a:r>
            <a:r>
              <a:rPr dirty="0" sz="1300" spc="15">
                <a:latin typeface="Courier New"/>
                <a:cs typeface="Courier New"/>
              </a:rPr>
              <a:t>RETURN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the  data type). </a:t>
            </a:r>
            <a:r>
              <a:rPr dirty="0" sz="1300" spc="10">
                <a:latin typeface="Times New Roman"/>
                <a:cs typeface="Times New Roman"/>
              </a:rPr>
              <a:t>The </a:t>
            </a:r>
            <a:r>
              <a:rPr dirty="0" sz="1300" spc="5">
                <a:latin typeface="Times New Roman"/>
                <a:cs typeface="Times New Roman"/>
              </a:rPr>
              <a:t>example declares a variable called </a:t>
            </a:r>
            <a:r>
              <a:rPr dirty="0" sz="1300" spc="15">
                <a:latin typeface="Courier New"/>
                <a:cs typeface="Courier New"/>
              </a:rPr>
              <a:t>avg_sal </a:t>
            </a:r>
            <a:r>
              <a:rPr dirty="0" sz="1300" spc="5">
                <a:latin typeface="Times New Roman"/>
                <a:cs typeface="Times New Roman"/>
              </a:rPr>
              <a:t>in the declaration section,  and</a:t>
            </a:r>
            <a:r>
              <a:rPr dirty="0" sz="1300" spc="10">
                <a:latin typeface="Times New Roman"/>
                <a:cs typeface="Times New Roman"/>
              </a:rPr>
              <a:t> </a:t>
            </a:r>
            <a:r>
              <a:rPr dirty="0" sz="1300" spc="5">
                <a:latin typeface="Times New Roman"/>
                <a:cs typeface="Times New Roman"/>
              </a:rPr>
              <a:t>uses</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RETURN</a:t>
            </a:r>
            <a:r>
              <a:rPr dirty="0" sz="1300" spc="-434">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return</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value</a:t>
            </a:r>
            <a:r>
              <a:rPr dirty="0" sz="1300" spc="15">
                <a:latin typeface="Times New Roman"/>
                <a:cs typeface="Times New Roman"/>
              </a:rPr>
              <a:t> </a:t>
            </a:r>
            <a:r>
              <a:rPr dirty="0" sz="1300" spc="5">
                <a:latin typeface="Times New Roman"/>
                <a:cs typeface="Times New Roman"/>
              </a:rPr>
              <a:t>retrieved</a:t>
            </a:r>
            <a:r>
              <a:rPr dirty="0" sz="1300" spc="15">
                <a:latin typeface="Times New Roman"/>
                <a:cs typeface="Times New Roman"/>
              </a:rPr>
              <a:t> </a:t>
            </a:r>
            <a:r>
              <a:rPr dirty="0" sz="1300" spc="10">
                <a:latin typeface="Times New Roman"/>
                <a:cs typeface="Times New Roman"/>
              </a:rPr>
              <a:t>from</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SELECT</a:t>
            </a:r>
            <a:r>
              <a:rPr dirty="0" sz="1300" spc="-445">
                <a:latin typeface="Courier New"/>
                <a:cs typeface="Courier New"/>
              </a:rPr>
              <a:t> </a:t>
            </a:r>
            <a:r>
              <a:rPr dirty="0" sz="1300" spc="5">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value returned represents the average salary for all</a:t>
            </a:r>
            <a:r>
              <a:rPr dirty="0" sz="1300" spc="15">
                <a:latin typeface="Times New Roman"/>
                <a:cs typeface="Times New Roman"/>
              </a:rPr>
              <a:t> </a:t>
            </a:r>
            <a:r>
              <a:rPr dirty="0" sz="1300" spc="5">
                <a:latin typeface="Times New Roman"/>
                <a:cs typeface="Times New Roman"/>
              </a:rPr>
              <a:t>employees.</a:t>
            </a:r>
            <a:endParaRPr sz="1300">
              <a:latin typeface="Times New Roman"/>
              <a:cs typeface="Times New Roman"/>
            </a:endParaRPr>
          </a:p>
          <a:p>
            <a:pPr marL="138430">
              <a:lnSpc>
                <a:spcPts val="1555"/>
              </a:lnSpc>
              <a:spcBef>
                <a:spcPts val="315"/>
              </a:spcBef>
            </a:pPr>
            <a:r>
              <a:rPr dirty="0" sz="1300" spc="10">
                <a:latin typeface="Times New Roman"/>
                <a:cs typeface="Times New Roman"/>
              </a:rPr>
              <a:t>A </a:t>
            </a:r>
            <a:r>
              <a:rPr dirty="0" sz="1300" spc="5">
                <a:latin typeface="Times New Roman"/>
                <a:cs typeface="Times New Roman"/>
              </a:rPr>
              <a:t>function can be called</a:t>
            </a:r>
            <a:r>
              <a:rPr dirty="0" sz="1300" spc="-5">
                <a:latin typeface="Times New Roman"/>
                <a:cs typeface="Times New Roman"/>
              </a:rPr>
              <a:t> </a:t>
            </a:r>
            <a:r>
              <a:rPr dirty="0" sz="1300" spc="5">
                <a:latin typeface="Times New Roman"/>
                <a:cs typeface="Times New Roman"/>
              </a:rPr>
              <a:t>from:</a:t>
            </a:r>
            <a:endParaRPr sz="1300">
              <a:latin typeface="Times New Roman"/>
              <a:cs typeface="Times New Roman"/>
            </a:endParaRPr>
          </a:p>
          <a:p>
            <a:pPr marL="515620" marR="27940" indent="-251460">
              <a:lnSpc>
                <a:spcPts val="1550"/>
              </a:lnSpc>
              <a:spcBef>
                <a:spcPts val="55"/>
              </a:spcBef>
              <a:buChar char="•"/>
              <a:tabLst>
                <a:tab pos="515620" algn="l"/>
                <a:tab pos="516255" algn="l"/>
              </a:tabLst>
            </a:pPr>
            <a:r>
              <a:rPr dirty="0" sz="1300" spc="5">
                <a:latin typeface="Times New Roman"/>
                <a:cs typeface="Times New Roman"/>
              </a:rPr>
              <a:t>Another </a:t>
            </a:r>
            <a:r>
              <a:rPr dirty="0" sz="1300" spc="10">
                <a:latin typeface="Times New Roman"/>
                <a:cs typeface="Times New Roman"/>
              </a:rPr>
              <a:t>PL/SQL </a:t>
            </a:r>
            <a:r>
              <a:rPr dirty="0" sz="1300" spc="5">
                <a:latin typeface="Times New Roman"/>
                <a:cs typeface="Times New Roman"/>
              </a:rPr>
              <a:t>block where its return value </a:t>
            </a:r>
            <a:r>
              <a:rPr dirty="0" sz="1300" spc="10">
                <a:latin typeface="Times New Roman"/>
                <a:cs typeface="Times New Roman"/>
              </a:rPr>
              <a:t>can </a:t>
            </a:r>
            <a:r>
              <a:rPr dirty="0" sz="1300" spc="5">
                <a:latin typeface="Times New Roman"/>
                <a:cs typeface="Times New Roman"/>
              </a:rPr>
              <a:t>be stored in a variable or supplied  as a parameter to a</a:t>
            </a:r>
            <a:r>
              <a:rPr dirty="0" sz="130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515620" marR="229235" indent="-251460">
              <a:lnSpc>
                <a:spcPts val="1550"/>
              </a:lnSpc>
              <a:spcBef>
                <a:spcPts val="5"/>
              </a:spcBef>
              <a:buChar char="•"/>
              <a:tabLst>
                <a:tab pos="515620" algn="l"/>
                <a:tab pos="516255" algn="l"/>
              </a:tabLst>
            </a:pPr>
            <a:r>
              <a:rPr dirty="0" sz="1300" spc="10">
                <a:latin typeface="Times New Roman"/>
                <a:cs typeface="Times New Roman"/>
              </a:rPr>
              <a:t>A </a:t>
            </a:r>
            <a:r>
              <a:rPr dirty="0" sz="1300" spc="5">
                <a:latin typeface="Times New Roman"/>
                <a:cs typeface="Times New Roman"/>
              </a:rPr>
              <a:t>SQL statement, subject to restrictions (This topic is covered in the lesson titled  “Creating Stored Functions.”)</a:t>
            </a:r>
            <a:endParaRPr sz="1300">
              <a:latin typeface="Times New Roman"/>
              <a:cs typeface="Times New Roman"/>
            </a:endParaRPr>
          </a:p>
          <a:p>
            <a:pPr marL="138430">
              <a:lnSpc>
                <a:spcPts val="1515"/>
              </a:lnSpc>
              <a:spcBef>
                <a:spcPts val="345"/>
              </a:spcBef>
            </a:pPr>
            <a:r>
              <a:rPr dirty="0" sz="1300" spc="10">
                <a:latin typeface="Times New Roman"/>
                <a:cs typeface="Times New Roman"/>
              </a:rPr>
              <a:t>To </a:t>
            </a:r>
            <a:r>
              <a:rPr dirty="0" sz="1300" spc="5">
                <a:latin typeface="Times New Roman"/>
                <a:cs typeface="Times New Roman"/>
              </a:rPr>
              <a:t>call a function from an anonymous block, use the</a:t>
            </a:r>
            <a:r>
              <a:rPr dirty="0" sz="1300" spc="4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1017905">
              <a:lnSpc>
                <a:spcPts val="1390"/>
              </a:lnSpc>
            </a:pPr>
            <a:r>
              <a:rPr dirty="0" sz="1200" spc="5">
                <a:latin typeface="Courier New"/>
                <a:cs typeface="Courier New"/>
              </a:rPr>
              <a:t>BEGIN</a:t>
            </a:r>
            <a:endParaRPr sz="1200">
              <a:latin typeface="Courier New"/>
              <a:cs typeface="Courier New"/>
            </a:endParaRPr>
          </a:p>
          <a:p>
            <a:pPr algn="ctr" marL="78740">
              <a:lnSpc>
                <a:spcPts val="1430"/>
              </a:lnSpc>
            </a:pPr>
            <a:r>
              <a:rPr dirty="0" sz="1200" spc="5">
                <a:latin typeface="Courier New"/>
                <a:cs typeface="Courier New"/>
              </a:rPr>
              <a:t>dbms_output.put_line('Average Salary: '</a:t>
            </a:r>
            <a:r>
              <a:rPr dirty="0" sz="1200" spc="15">
                <a:latin typeface="Courier New"/>
                <a:cs typeface="Courier New"/>
              </a:rPr>
              <a:t> </a:t>
            </a:r>
            <a:r>
              <a:rPr dirty="0" sz="1200" spc="5">
                <a:latin typeface="Courier New"/>
                <a:cs typeface="Courier New"/>
              </a:rPr>
              <a:t>||</a:t>
            </a:r>
            <a:endParaRPr sz="1200">
              <a:latin typeface="Courier New"/>
              <a:cs typeface="Courier New"/>
            </a:endParaRPr>
          </a:p>
          <a:p>
            <a:pPr algn="ctr" marR="2134235">
              <a:lnSpc>
                <a:spcPts val="1430"/>
              </a:lnSpc>
            </a:pPr>
            <a:r>
              <a:rPr dirty="0" sz="1200" spc="5" b="1">
                <a:latin typeface="Courier New"/>
                <a:cs typeface="Courier New"/>
              </a:rPr>
              <a:t>avg_salary</a:t>
            </a:r>
            <a:r>
              <a:rPr dirty="0" sz="1200" spc="5">
                <a:latin typeface="Courier New"/>
                <a:cs typeface="Courier New"/>
              </a:rPr>
              <a:t>);</a:t>
            </a:r>
            <a:endParaRPr sz="1200">
              <a:latin typeface="Courier New"/>
              <a:cs typeface="Courier New"/>
            </a:endParaRPr>
          </a:p>
          <a:p>
            <a:pPr marL="1017905">
              <a:lnSpc>
                <a:spcPts val="1435"/>
              </a:lnSpc>
            </a:pPr>
            <a:r>
              <a:rPr dirty="0" sz="1200" spc="5">
                <a:latin typeface="Courier New"/>
                <a:cs typeface="Courier New"/>
              </a:rPr>
              <a:t>END;</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Introduction </a:t>
            </a:r>
            <a:r>
              <a:rPr dirty="0" sz="2000" spc="-5" b="1">
                <a:latin typeface="Arial"/>
                <a:cs typeface="Arial"/>
              </a:rPr>
              <a:t>to PL/SQL</a:t>
            </a:r>
            <a:r>
              <a:rPr dirty="0" sz="2000" spc="-15" b="1">
                <a:latin typeface="Arial"/>
                <a:cs typeface="Arial"/>
              </a:rPr>
              <a:t> </a:t>
            </a:r>
            <a:r>
              <a:rPr dirty="0" sz="2000" spc="-5"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algn="ctr" marL="626745" marR="716915">
              <a:lnSpc>
                <a:spcPct val="101299"/>
              </a:lnSpc>
            </a:pPr>
            <a:r>
              <a:rPr dirty="0" sz="1550" spc="10" b="1">
                <a:latin typeface="Arial"/>
                <a:cs typeface="Arial"/>
              </a:rPr>
              <a:t>PL/SQL packages have a specification and an optional  body. Packages group related subprograms</a:t>
            </a:r>
            <a:r>
              <a:rPr dirty="0" sz="1550" spc="-10" b="1">
                <a:latin typeface="Arial"/>
                <a:cs typeface="Arial"/>
              </a:rPr>
              <a:t> </a:t>
            </a:r>
            <a:r>
              <a:rPr dirty="0" sz="1550" spc="10" b="1">
                <a:latin typeface="Arial"/>
                <a:cs typeface="Arial"/>
              </a:rPr>
              <a:t>together.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7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3</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364485"/>
            <a:ext cx="5105400" cy="2573020"/>
          </a:xfrm>
          <a:prstGeom prst="rect">
            <a:avLst/>
          </a:prstGeom>
          <a:solidFill>
            <a:srgbClr val="CCCCCC"/>
          </a:solidFill>
          <a:ln w="20574">
            <a:solidFill>
              <a:srgbClr val="000000"/>
            </a:solidFill>
          </a:ln>
        </p:spPr>
        <p:txBody>
          <a:bodyPr wrap="square" lIns="0" tIns="5715" rIns="0" bIns="0" rtlCol="0" vert="horz">
            <a:spAutoFit/>
          </a:bodyPr>
          <a:lstStyle/>
          <a:p>
            <a:pPr marL="236854" marR="2354580" indent="-218440">
              <a:lnSpc>
                <a:spcPts val="1550"/>
              </a:lnSpc>
              <a:spcBef>
                <a:spcPts val="45"/>
              </a:spcBef>
            </a:pPr>
            <a:r>
              <a:rPr dirty="0" sz="1400" spc="15" b="1">
                <a:latin typeface="Courier New"/>
                <a:cs typeface="Courier New"/>
              </a:rPr>
              <a:t>CREATE PACKAGE emp_pkg</a:t>
            </a:r>
            <a:r>
              <a:rPr dirty="0" sz="1400" spc="-50" b="1">
                <a:latin typeface="Courier New"/>
                <a:cs typeface="Courier New"/>
              </a:rPr>
              <a:t> </a:t>
            </a:r>
            <a:r>
              <a:rPr dirty="0" sz="1400" spc="15" b="1">
                <a:latin typeface="Courier New"/>
                <a:cs typeface="Courier New"/>
              </a:rPr>
              <a:t>IS  PROCEDURE</a:t>
            </a:r>
            <a:r>
              <a:rPr dirty="0" sz="1400" b="1">
                <a:latin typeface="Courier New"/>
                <a:cs typeface="Courier New"/>
              </a:rPr>
              <a:t> </a:t>
            </a:r>
            <a:r>
              <a:rPr dirty="0" sz="1400" spc="15" b="1">
                <a:latin typeface="Courier New"/>
                <a:cs typeface="Courier New"/>
              </a:rPr>
              <a:t>getemp;</a:t>
            </a:r>
            <a:endParaRPr sz="1400">
              <a:latin typeface="Courier New"/>
              <a:cs typeface="Courier New"/>
            </a:endParaRPr>
          </a:p>
          <a:p>
            <a:pPr marL="19050" marR="1155700" indent="217804">
              <a:lnSpc>
                <a:spcPts val="1540"/>
              </a:lnSpc>
            </a:pPr>
            <a:r>
              <a:rPr dirty="0" sz="1400" spc="15" b="1">
                <a:latin typeface="Courier New"/>
                <a:cs typeface="Courier New"/>
              </a:rPr>
              <a:t>FUNCTION avg_salary RETURN NUMBER;  END</a:t>
            </a:r>
            <a:r>
              <a:rPr dirty="0" sz="1400" spc="10" b="1">
                <a:latin typeface="Courier New"/>
                <a:cs typeface="Courier New"/>
              </a:rPr>
              <a:t> </a:t>
            </a:r>
            <a:r>
              <a:rPr dirty="0" sz="1400" spc="15" b="1">
                <a:latin typeface="Courier New"/>
                <a:cs typeface="Courier New"/>
              </a:rPr>
              <a:t>emp_pkg;</a:t>
            </a:r>
            <a:endParaRPr sz="1400">
              <a:latin typeface="Courier New"/>
              <a:cs typeface="Courier New"/>
            </a:endParaRPr>
          </a:p>
          <a:p>
            <a:pPr marL="19050">
              <a:lnSpc>
                <a:spcPts val="1455"/>
              </a:lnSpc>
            </a:pPr>
            <a:r>
              <a:rPr dirty="0" sz="1400" spc="15" b="1">
                <a:latin typeface="Courier New"/>
                <a:cs typeface="Courier New"/>
              </a:rPr>
              <a:t>/</a:t>
            </a:r>
            <a:endParaRPr sz="1400">
              <a:latin typeface="Courier New"/>
              <a:cs typeface="Courier New"/>
            </a:endParaRPr>
          </a:p>
          <a:p>
            <a:pPr marL="236854" marR="1809750" indent="-218440">
              <a:lnSpc>
                <a:spcPts val="1550"/>
              </a:lnSpc>
              <a:spcBef>
                <a:spcPts val="95"/>
              </a:spcBef>
            </a:pPr>
            <a:r>
              <a:rPr dirty="0" sz="1400" spc="15" b="1">
                <a:latin typeface="Courier New"/>
                <a:cs typeface="Courier New"/>
              </a:rPr>
              <a:t>CREATE PACKAGE BODY emp_pkg</a:t>
            </a:r>
            <a:r>
              <a:rPr dirty="0" sz="1400" spc="-45" b="1">
                <a:latin typeface="Courier New"/>
                <a:cs typeface="Courier New"/>
              </a:rPr>
              <a:t> </a:t>
            </a:r>
            <a:r>
              <a:rPr dirty="0" sz="1400" spc="15" b="1">
                <a:latin typeface="Courier New"/>
                <a:cs typeface="Courier New"/>
              </a:rPr>
              <a:t>IS  PROCEDURE getemp IS</a:t>
            </a:r>
            <a:r>
              <a:rPr dirty="0" sz="1400" spc="-10" b="1">
                <a:latin typeface="Courier New"/>
                <a:cs typeface="Courier New"/>
              </a:rPr>
              <a:t> </a:t>
            </a:r>
            <a:r>
              <a:rPr dirty="0" sz="1400" spc="15" b="1">
                <a:latin typeface="Courier New"/>
                <a:cs typeface="Courier New"/>
              </a:rPr>
              <a:t>...</a:t>
            </a:r>
            <a:endParaRPr sz="1400">
              <a:latin typeface="Courier New"/>
              <a:cs typeface="Courier New"/>
            </a:endParaRPr>
          </a:p>
          <a:p>
            <a:pPr marL="236854">
              <a:lnSpc>
                <a:spcPts val="1510"/>
              </a:lnSpc>
            </a:pPr>
            <a:r>
              <a:rPr dirty="0" sz="1400" spc="15" b="1">
                <a:latin typeface="Courier New"/>
                <a:cs typeface="Courier New"/>
              </a:rPr>
              <a:t>BEGIN ...</a:t>
            </a:r>
            <a:r>
              <a:rPr dirty="0" sz="1400" spc="10" b="1">
                <a:latin typeface="Courier New"/>
                <a:cs typeface="Courier New"/>
              </a:rPr>
              <a:t> </a:t>
            </a:r>
            <a:r>
              <a:rPr dirty="0" sz="1400" spc="15" b="1">
                <a:latin typeface="Courier New"/>
                <a:cs typeface="Courier New"/>
              </a:rPr>
              <a:t>END</a:t>
            </a:r>
            <a:r>
              <a:rPr dirty="0" sz="1400" spc="15" b="1" i="1">
                <a:latin typeface="Courier New"/>
                <a:cs typeface="Courier New"/>
              </a:rPr>
              <a:t>;</a:t>
            </a:r>
            <a:endParaRPr sz="1400">
              <a:latin typeface="Courier New"/>
              <a:cs typeface="Courier New"/>
            </a:endParaRPr>
          </a:p>
          <a:p>
            <a:pPr>
              <a:lnSpc>
                <a:spcPct val="100000"/>
              </a:lnSpc>
              <a:spcBef>
                <a:spcPts val="45"/>
              </a:spcBef>
            </a:pPr>
            <a:endParaRPr sz="1350">
              <a:latin typeface="Courier New"/>
              <a:cs typeface="Courier New"/>
            </a:endParaRPr>
          </a:p>
          <a:p>
            <a:pPr marL="236854" marR="502284">
              <a:lnSpc>
                <a:spcPts val="1550"/>
              </a:lnSpc>
            </a:pPr>
            <a:r>
              <a:rPr dirty="0" sz="1400" spc="15" b="1">
                <a:latin typeface="Courier New"/>
                <a:cs typeface="Courier New"/>
              </a:rPr>
              <a:t>FUNCTION avg_salary RETURN NUMBER IS ...  BEGIN ... RETURN avg_sal;</a:t>
            </a:r>
            <a:r>
              <a:rPr dirty="0" sz="1400" spc="-5" b="1">
                <a:latin typeface="Courier New"/>
                <a:cs typeface="Courier New"/>
              </a:rPr>
              <a:t> </a:t>
            </a:r>
            <a:r>
              <a:rPr dirty="0" sz="1400" spc="15" b="1">
                <a:latin typeface="Courier New"/>
                <a:cs typeface="Courier New"/>
              </a:rPr>
              <a:t>END</a:t>
            </a:r>
            <a:r>
              <a:rPr dirty="0" sz="1400" spc="15" b="1" i="1">
                <a:latin typeface="Courier New"/>
                <a:cs typeface="Courier New"/>
              </a:rPr>
              <a:t>;</a:t>
            </a:r>
            <a:endParaRPr sz="1400">
              <a:latin typeface="Courier New"/>
              <a:cs typeface="Courier New"/>
            </a:endParaRPr>
          </a:p>
          <a:p>
            <a:pPr marL="18415">
              <a:lnSpc>
                <a:spcPts val="1445"/>
              </a:lnSpc>
            </a:pPr>
            <a:r>
              <a:rPr dirty="0" sz="1400" spc="15" b="1">
                <a:latin typeface="Courier New"/>
                <a:cs typeface="Courier New"/>
              </a:rPr>
              <a:t>END</a:t>
            </a:r>
            <a:r>
              <a:rPr dirty="0" sz="1400" spc="10" b="1">
                <a:latin typeface="Courier New"/>
                <a:cs typeface="Courier New"/>
              </a:rPr>
              <a:t> </a:t>
            </a:r>
            <a:r>
              <a:rPr dirty="0" sz="1400" spc="15" b="1">
                <a:latin typeface="Courier New"/>
                <a:cs typeface="Courier New"/>
              </a:rPr>
              <a:t>emp_pkg;</a:t>
            </a:r>
            <a:endParaRPr sz="1400">
              <a:latin typeface="Courier New"/>
              <a:cs typeface="Courier New"/>
            </a:endParaRPr>
          </a:p>
          <a:p>
            <a:pPr marL="18415">
              <a:lnSpc>
                <a:spcPts val="1614"/>
              </a:lnSpc>
            </a:pPr>
            <a:r>
              <a:rPr dirty="0" sz="1400" spc="15" b="1">
                <a:latin typeface="Courier New"/>
                <a:cs typeface="Courier New"/>
              </a:rPr>
              <a:t>/</a:t>
            </a:r>
            <a:endParaRPr sz="1400">
              <a:latin typeface="Courier New"/>
              <a:cs typeface="Courier New"/>
            </a:endParaRPr>
          </a:p>
        </p:txBody>
      </p:sp>
      <p:sp>
        <p:nvSpPr>
          <p:cNvPr id="5" name="object 5"/>
          <p:cNvSpPr txBox="1"/>
          <p:nvPr/>
        </p:nvSpPr>
        <p:spPr>
          <a:xfrm>
            <a:off x="743204" y="5609382"/>
            <a:ext cx="6275070" cy="37719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Introduction to </a:t>
            </a:r>
            <a:r>
              <a:rPr dirty="0" sz="1300" spc="10" b="1">
                <a:latin typeface="Arial"/>
                <a:cs typeface="Arial"/>
              </a:rPr>
              <a:t>PL/SQL</a:t>
            </a:r>
            <a:r>
              <a:rPr dirty="0" sz="1300" spc="15" b="1">
                <a:latin typeface="Arial"/>
                <a:cs typeface="Arial"/>
              </a:rPr>
              <a:t> </a:t>
            </a:r>
            <a:r>
              <a:rPr dirty="0" sz="1300" spc="5" b="1">
                <a:latin typeface="Arial"/>
                <a:cs typeface="Arial"/>
              </a:rPr>
              <a:t>Packages</a:t>
            </a:r>
            <a:endParaRPr sz="1300">
              <a:latin typeface="Arial"/>
              <a:cs typeface="Arial"/>
            </a:endParaRPr>
          </a:p>
          <a:p>
            <a:pPr marL="137795">
              <a:lnSpc>
                <a:spcPts val="1555"/>
              </a:lnSpc>
              <a:spcBef>
                <a:spcPts val="390"/>
              </a:spcBef>
            </a:pPr>
            <a:r>
              <a:rPr dirty="0" sz="1300" spc="10">
                <a:latin typeface="Times New Roman"/>
                <a:cs typeface="Times New Roman"/>
              </a:rPr>
              <a:t>A PL/SQL </a:t>
            </a:r>
            <a:r>
              <a:rPr dirty="0" sz="1300" spc="5">
                <a:latin typeface="Times New Roman"/>
                <a:cs typeface="Times New Roman"/>
              </a:rPr>
              <a:t>package is typically </a:t>
            </a:r>
            <a:r>
              <a:rPr dirty="0" sz="1300" spc="10">
                <a:latin typeface="Times New Roman"/>
                <a:cs typeface="Times New Roman"/>
              </a:rPr>
              <a:t>made up </a:t>
            </a:r>
            <a:r>
              <a:rPr dirty="0" sz="1300" spc="5">
                <a:latin typeface="Times New Roman"/>
                <a:cs typeface="Times New Roman"/>
              </a:rPr>
              <a:t>of </a:t>
            </a:r>
            <a:r>
              <a:rPr dirty="0" sz="1300" spc="10">
                <a:latin typeface="Times New Roman"/>
                <a:cs typeface="Times New Roman"/>
              </a:rPr>
              <a:t>two</a:t>
            </a:r>
            <a:r>
              <a:rPr dirty="0" sz="1300" spc="-20">
                <a:latin typeface="Times New Roman"/>
                <a:cs typeface="Times New Roman"/>
              </a:rPr>
              <a:t> </a:t>
            </a:r>
            <a:r>
              <a:rPr dirty="0" sz="1300" spc="5">
                <a:latin typeface="Times New Roman"/>
                <a:cs typeface="Times New Roman"/>
              </a:rPr>
              <a:t>parts:</a:t>
            </a:r>
            <a:endParaRPr sz="1300">
              <a:latin typeface="Times New Roman"/>
              <a:cs typeface="Times New Roman"/>
            </a:endParaRPr>
          </a:p>
          <a:p>
            <a:pPr marL="515620" indent="-252729">
              <a:lnSpc>
                <a:spcPts val="1555"/>
              </a:lnSpc>
              <a:buChar char="•"/>
              <a:tabLst>
                <a:tab pos="514984" algn="l"/>
                <a:tab pos="516255" algn="l"/>
              </a:tabLst>
            </a:pPr>
            <a:r>
              <a:rPr dirty="0" sz="1300" spc="10">
                <a:latin typeface="Times New Roman"/>
                <a:cs typeface="Times New Roman"/>
              </a:rPr>
              <a:t>A </a:t>
            </a:r>
            <a:r>
              <a:rPr dirty="0" sz="1300" spc="5">
                <a:latin typeface="Times New Roman"/>
                <a:cs typeface="Times New Roman"/>
              </a:rPr>
              <a:t>package specification declaring the public (accessible) </a:t>
            </a:r>
            <a:r>
              <a:rPr dirty="0" sz="1300" spc="10">
                <a:latin typeface="Times New Roman"/>
                <a:cs typeface="Times New Roman"/>
              </a:rPr>
              <a:t>components </a:t>
            </a:r>
            <a:r>
              <a:rPr dirty="0" sz="1300" spc="5">
                <a:latin typeface="Times New Roman"/>
                <a:cs typeface="Times New Roman"/>
              </a:rPr>
              <a:t>of the</a:t>
            </a:r>
            <a:r>
              <a:rPr dirty="0" sz="1300" spc="125">
                <a:latin typeface="Times New Roman"/>
                <a:cs typeface="Times New Roman"/>
              </a:rPr>
              <a:t> </a:t>
            </a:r>
            <a:r>
              <a:rPr dirty="0" sz="1300" spc="5">
                <a:latin typeface="Times New Roman"/>
                <a:cs typeface="Times New Roman"/>
              </a:rPr>
              <a:t>package</a:t>
            </a:r>
            <a:endParaRPr sz="1300">
              <a:latin typeface="Times New Roman"/>
              <a:cs typeface="Times New Roman"/>
            </a:endParaRPr>
          </a:p>
          <a:p>
            <a:pPr marL="515620" indent="-252095">
              <a:lnSpc>
                <a:spcPts val="1555"/>
              </a:lnSpc>
              <a:buChar char="•"/>
              <a:tabLst>
                <a:tab pos="514984" algn="l"/>
                <a:tab pos="515620" algn="l"/>
              </a:tabLst>
            </a:pPr>
            <a:r>
              <a:rPr dirty="0" sz="1300" spc="10">
                <a:latin typeface="Times New Roman"/>
                <a:cs typeface="Times New Roman"/>
              </a:rPr>
              <a:t>A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that </a:t>
            </a:r>
            <a:r>
              <a:rPr dirty="0" sz="1300" spc="10">
                <a:latin typeface="Times New Roman"/>
                <a:cs typeface="Times New Roman"/>
              </a:rPr>
              <a:t>implements </a:t>
            </a:r>
            <a:r>
              <a:rPr dirty="0" sz="1300" spc="5">
                <a:latin typeface="Times New Roman"/>
                <a:cs typeface="Times New Roman"/>
              </a:rPr>
              <a:t>public and private components of the</a:t>
            </a:r>
            <a:r>
              <a:rPr dirty="0" sz="1300" spc="60">
                <a:latin typeface="Times New Roman"/>
                <a:cs typeface="Times New Roman"/>
              </a:rPr>
              <a:t> </a:t>
            </a:r>
            <a:r>
              <a:rPr dirty="0" sz="1300" spc="10">
                <a:latin typeface="Times New Roman"/>
                <a:cs typeface="Times New Roman"/>
              </a:rPr>
              <a:t>package</a:t>
            </a:r>
            <a:endParaRPr sz="1300">
              <a:latin typeface="Times New Roman"/>
              <a:cs typeface="Times New Roman"/>
            </a:endParaRPr>
          </a:p>
          <a:p>
            <a:pPr marL="137795" marR="346710">
              <a:lnSpc>
                <a:spcPct val="100000"/>
              </a:lnSpc>
              <a:spcBef>
                <a:spcPts val="390"/>
              </a:spcBef>
            </a:pPr>
            <a:r>
              <a:rPr dirty="0" sz="1300" spc="10">
                <a:latin typeface="Times New Roman"/>
                <a:cs typeface="Times New Roman"/>
              </a:rPr>
              <a:t>A </a:t>
            </a:r>
            <a:r>
              <a:rPr dirty="0" sz="1300" spc="5">
                <a:latin typeface="Times New Roman"/>
                <a:cs typeface="Times New Roman"/>
              </a:rPr>
              <a:t>package is used to group related </a:t>
            </a:r>
            <a:r>
              <a:rPr dirty="0" sz="1300" spc="10">
                <a:latin typeface="Times New Roman"/>
                <a:cs typeface="Times New Roman"/>
              </a:rPr>
              <a:t>PL/SQL </a:t>
            </a:r>
            <a:r>
              <a:rPr dirty="0" sz="1300" spc="5">
                <a:latin typeface="Times New Roman"/>
                <a:cs typeface="Times New Roman"/>
              </a:rPr>
              <a:t>code and constructs together. This helps  developers </a:t>
            </a:r>
            <a:r>
              <a:rPr dirty="0" sz="1300" spc="10">
                <a:latin typeface="Times New Roman"/>
                <a:cs typeface="Times New Roman"/>
              </a:rPr>
              <a:t>manage </a:t>
            </a:r>
            <a:r>
              <a:rPr dirty="0" sz="1300" spc="5">
                <a:latin typeface="Times New Roman"/>
                <a:cs typeface="Times New Roman"/>
              </a:rPr>
              <a:t>and </a:t>
            </a:r>
            <a:r>
              <a:rPr dirty="0" sz="1300" spc="10">
                <a:latin typeface="Times New Roman"/>
                <a:cs typeface="Times New Roman"/>
              </a:rPr>
              <a:t>maintain </a:t>
            </a:r>
            <a:r>
              <a:rPr dirty="0" sz="1300" spc="5">
                <a:latin typeface="Times New Roman"/>
                <a:cs typeface="Times New Roman"/>
              </a:rPr>
              <a:t>related code in one place. Packages are powerful  constructs and provide a </a:t>
            </a:r>
            <a:r>
              <a:rPr dirty="0" sz="1300" spc="10">
                <a:latin typeface="Times New Roman"/>
                <a:cs typeface="Times New Roman"/>
              </a:rPr>
              <a:t>way </a:t>
            </a:r>
            <a:r>
              <a:rPr dirty="0" sz="1300" spc="5">
                <a:latin typeface="Times New Roman"/>
                <a:cs typeface="Times New Roman"/>
              </a:rPr>
              <a:t>to logically </a:t>
            </a:r>
            <a:r>
              <a:rPr dirty="0" sz="1300" spc="10">
                <a:latin typeface="Times New Roman"/>
                <a:cs typeface="Times New Roman"/>
              </a:rPr>
              <a:t>modularize code </a:t>
            </a:r>
            <a:r>
              <a:rPr dirty="0" sz="1300" spc="5">
                <a:latin typeface="Times New Roman"/>
                <a:cs typeface="Times New Roman"/>
              </a:rPr>
              <a:t>into application-specific or  functional groups.</a:t>
            </a:r>
            <a:endParaRPr sz="1300">
              <a:latin typeface="Times New Roman"/>
              <a:cs typeface="Times New Roman"/>
            </a:endParaRPr>
          </a:p>
          <a:p>
            <a:pPr marL="137795" marR="5080">
              <a:lnSpc>
                <a:spcPct val="100600"/>
              </a:lnSpc>
              <a:spcBef>
                <a:spcPts val="290"/>
              </a:spcBef>
            </a:pPr>
            <a:r>
              <a:rPr dirty="0" sz="1300" spc="10">
                <a:latin typeface="Times New Roman"/>
                <a:cs typeface="Times New Roman"/>
              </a:rPr>
              <a:t>The </a:t>
            </a:r>
            <a:r>
              <a:rPr dirty="0" sz="1300" spc="5">
                <a:latin typeface="Times New Roman"/>
                <a:cs typeface="Times New Roman"/>
              </a:rPr>
              <a:t>example declares a package called </a:t>
            </a:r>
            <a:r>
              <a:rPr dirty="0" sz="1300" spc="15">
                <a:latin typeface="Courier New"/>
                <a:cs typeface="Courier New"/>
              </a:rPr>
              <a:t>emp_package </a:t>
            </a:r>
            <a:r>
              <a:rPr dirty="0" sz="1300" spc="5">
                <a:latin typeface="Times New Roman"/>
                <a:cs typeface="Times New Roman"/>
              </a:rPr>
              <a:t>that comprises a procedure  </a:t>
            </a:r>
            <a:r>
              <a:rPr dirty="0" sz="1300" spc="10">
                <a:latin typeface="Courier New"/>
                <a:cs typeface="Courier New"/>
              </a:rPr>
              <a:t>getemp </a:t>
            </a:r>
            <a:r>
              <a:rPr dirty="0" sz="1300" spc="10">
                <a:latin typeface="Times New Roman"/>
                <a:cs typeface="Times New Roman"/>
              </a:rPr>
              <a:t>and </a:t>
            </a:r>
            <a:r>
              <a:rPr dirty="0" sz="1300" spc="5">
                <a:latin typeface="Times New Roman"/>
                <a:cs typeface="Times New Roman"/>
              </a:rPr>
              <a:t>a function </a:t>
            </a:r>
            <a:r>
              <a:rPr dirty="0" sz="1300" spc="15">
                <a:latin typeface="Courier New"/>
                <a:cs typeface="Courier New"/>
              </a:rPr>
              <a:t>avg_salary</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specification defines the procedure and  function heading. </a:t>
            </a:r>
            <a:r>
              <a:rPr dirty="0" sz="1300" spc="10">
                <a:latin typeface="Times New Roman"/>
                <a:cs typeface="Times New Roman"/>
              </a:rPr>
              <a:t>The </a:t>
            </a:r>
            <a:r>
              <a:rPr dirty="0" sz="1300" spc="5">
                <a:latin typeface="Times New Roman"/>
                <a:cs typeface="Times New Roman"/>
              </a:rPr>
              <a:t>package </a:t>
            </a:r>
            <a:r>
              <a:rPr dirty="0" sz="1300" spc="10">
                <a:latin typeface="Times New Roman"/>
                <a:cs typeface="Times New Roman"/>
              </a:rPr>
              <a:t>body </a:t>
            </a:r>
            <a:r>
              <a:rPr dirty="0" sz="1300" spc="5">
                <a:latin typeface="Times New Roman"/>
                <a:cs typeface="Times New Roman"/>
              </a:rPr>
              <a:t>provides the full </a:t>
            </a:r>
            <a:r>
              <a:rPr dirty="0" sz="1300" spc="10">
                <a:latin typeface="Times New Roman"/>
                <a:cs typeface="Times New Roman"/>
              </a:rPr>
              <a:t>implementation </a:t>
            </a:r>
            <a:r>
              <a:rPr dirty="0" sz="1300" spc="5">
                <a:latin typeface="Times New Roman"/>
                <a:cs typeface="Times New Roman"/>
              </a:rPr>
              <a:t>of the procedure and  function declared in the package specification. </a:t>
            </a:r>
            <a:r>
              <a:rPr dirty="0" sz="1300" spc="10">
                <a:latin typeface="Times New Roman"/>
                <a:cs typeface="Times New Roman"/>
              </a:rPr>
              <a:t>The example </a:t>
            </a:r>
            <a:r>
              <a:rPr dirty="0" sz="1300" spc="5">
                <a:latin typeface="Times New Roman"/>
                <a:cs typeface="Times New Roman"/>
              </a:rPr>
              <a:t>is </a:t>
            </a:r>
            <a:r>
              <a:rPr dirty="0" sz="1300" spc="10">
                <a:latin typeface="Times New Roman"/>
                <a:cs typeface="Times New Roman"/>
              </a:rPr>
              <a:t>incomplete but </a:t>
            </a:r>
            <a:r>
              <a:rPr dirty="0" sz="1300" spc="5">
                <a:latin typeface="Times New Roman"/>
                <a:cs typeface="Times New Roman"/>
              </a:rPr>
              <a:t>provides an  introduction to the concept of a </a:t>
            </a:r>
            <a:r>
              <a:rPr dirty="0" sz="1300" spc="10">
                <a:latin typeface="Times New Roman"/>
                <a:cs typeface="Times New Roman"/>
              </a:rPr>
              <a:t>PL/SQL </a:t>
            </a:r>
            <a:r>
              <a:rPr dirty="0" sz="1300" spc="5">
                <a:latin typeface="Times New Roman"/>
                <a:cs typeface="Times New Roman"/>
              </a:rPr>
              <a:t>package. </a:t>
            </a:r>
            <a:r>
              <a:rPr dirty="0" sz="1300" spc="10">
                <a:latin typeface="Times New Roman"/>
                <a:cs typeface="Times New Roman"/>
              </a:rPr>
              <a:t>The </a:t>
            </a:r>
            <a:r>
              <a:rPr dirty="0" sz="1300" spc="5">
                <a:latin typeface="Times New Roman"/>
                <a:cs typeface="Times New Roman"/>
              </a:rPr>
              <a:t>details about </a:t>
            </a:r>
            <a:r>
              <a:rPr dirty="0" sz="1300" spc="10">
                <a:latin typeface="Times New Roman"/>
                <a:cs typeface="Times New Roman"/>
              </a:rPr>
              <a:t>PL/SQL </a:t>
            </a:r>
            <a:r>
              <a:rPr dirty="0" sz="1300" spc="5">
                <a:latin typeface="Times New Roman"/>
                <a:cs typeface="Times New Roman"/>
              </a:rPr>
              <a:t>packages are  covered in the lesson titled </a:t>
            </a:r>
            <a:r>
              <a:rPr dirty="0" sz="1300" spc="10">
                <a:latin typeface="Times New Roman"/>
                <a:cs typeface="Times New Roman"/>
              </a:rPr>
              <a:t>“Creating</a:t>
            </a:r>
            <a:r>
              <a:rPr dirty="0" sz="1300" spc="35">
                <a:latin typeface="Times New Roman"/>
                <a:cs typeface="Times New Roman"/>
              </a:rPr>
              <a:t> </a:t>
            </a:r>
            <a:r>
              <a:rPr dirty="0" sz="1300" spc="5">
                <a:latin typeface="Times New Roman"/>
                <a:cs typeface="Times New Roman"/>
              </a:rPr>
              <a:t>Packages.”</a:t>
            </a:r>
            <a:endParaRPr sz="1300">
              <a:latin typeface="Times New Roman"/>
              <a:cs typeface="Times New Roman"/>
            </a:endParaRPr>
          </a:p>
          <a:p>
            <a:pPr marL="138430">
              <a:lnSpc>
                <a:spcPts val="1515"/>
              </a:lnSpc>
              <a:spcBef>
                <a:spcPts val="390"/>
              </a:spcBef>
            </a:pPr>
            <a:r>
              <a:rPr dirty="0" sz="1300" spc="10">
                <a:latin typeface="Times New Roman"/>
                <a:cs typeface="Times New Roman"/>
              </a:rPr>
              <a:t>To </a:t>
            </a:r>
            <a:r>
              <a:rPr dirty="0" sz="1300" spc="5">
                <a:latin typeface="Times New Roman"/>
                <a:cs typeface="Times New Roman"/>
              </a:rPr>
              <a:t>call the package procedure from an </a:t>
            </a:r>
            <a:r>
              <a:rPr dirty="0" sz="1300" spc="10">
                <a:latin typeface="Times New Roman"/>
                <a:cs typeface="Times New Roman"/>
              </a:rPr>
              <a:t>anonymous </a:t>
            </a:r>
            <a:r>
              <a:rPr dirty="0" sz="1300" spc="5">
                <a:latin typeface="Times New Roman"/>
                <a:cs typeface="Times New Roman"/>
              </a:rPr>
              <a:t>block, use the</a:t>
            </a:r>
            <a:r>
              <a:rPr dirty="0" sz="1300" spc="3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1017905">
              <a:lnSpc>
                <a:spcPts val="1390"/>
              </a:lnSpc>
            </a:pPr>
            <a:r>
              <a:rPr dirty="0" sz="1200" spc="5">
                <a:latin typeface="Courier New"/>
                <a:cs typeface="Courier New"/>
              </a:rPr>
              <a:t>BEGIN</a:t>
            </a:r>
            <a:endParaRPr sz="1200">
              <a:latin typeface="Courier New"/>
              <a:cs typeface="Courier New"/>
            </a:endParaRPr>
          </a:p>
          <a:p>
            <a:pPr marL="1017905" marR="3767454" indent="92075">
              <a:lnSpc>
                <a:spcPts val="1430"/>
              </a:lnSpc>
              <a:spcBef>
                <a:spcPts val="50"/>
              </a:spcBef>
            </a:pPr>
            <a:r>
              <a:rPr dirty="0" sz="1200" spc="5">
                <a:latin typeface="Courier New"/>
                <a:cs typeface="Courier New"/>
              </a:rPr>
              <a:t>emp_pkg.getemp;  </a:t>
            </a:r>
            <a:r>
              <a:rPr dirty="0" sz="1200" spc="5">
                <a:latin typeface="Courier New"/>
                <a:cs typeface="Courier New"/>
              </a:rPr>
              <a:t>END;</a:t>
            </a:r>
            <a:endParaRPr sz="12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spc="-5" b="1">
                <a:latin typeface="Arial"/>
                <a:cs typeface="Arial"/>
              </a:rPr>
              <a:t>Introduction to PL/SQL Triggers</a:t>
            </a:r>
            <a:endParaRPr sz="2000">
              <a:latin typeface="Arial"/>
              <a:cs typeface="Arial"/>
            </a:endParaRPr>
          </a:p>
          <a:p>
            <a:pPr>
              <a:lnSpc>
                <a:spcPct val="100000"/>
              </a:lnSpc>
            </a:pPr>
            <a:endParaRPr sz="1950">
              <a:latin typeface="Arial"/>
              <a:cs typeface="Arial"/>
            </a:endParaRPr>
          </a:p>
          <a:p>
            <a:pPr marL="626745" marR="760730">
              <a:lnSpc>
                <a:spcPct val="101299"/>
              </a:lnSpc>
              <a:spcBef>
                <a:spcPts val="5"/>
              </a:spcBef>
            </a:pPr>
            <a:r>
              <a:rPr dirty="0" sz="1550" spc="10" b="1">
                <a:latin typeface="Arial"/>
                <a:cs typeface="Arial"/>
              </a:rPr>
              <a:t>PL/SQL triggers are code blocks that execute when a  specified application, database, or table event</a:t>
            </a:r>
            <a:r>
              <a:rPr dirty="0" sz="1550" spc="-45" b="1">
                <a:latin typeface="Arial"/>
                <a:cs typeface="Arial"/>
              </a:rPr>
              <a:t> </a:t>
            </a:r>
            <a:r>
              <a:rPr dirty="0" sz="1550" spc="10" b="1">
                <a:latin typeface="Arial"/>
                <a:cs typeface="Arial"/>
              </a:rPr>
              <a:t>occurs.</a:t>
            </a:r>
            <a:endParaRPr sz="1550">
              <a:latin typeface="Arial"/>
              <a:cs typeface="Arial"/>
            </a:endParaRPr>
          </a:p>
          <a:p>
            <a:pPr marL="1035050" marR="1037590" indent="-327025">
              <a:lnSpc>
                <a:spcPts val="1700"/>
              </a:lnSpc>
              <a:spcBef>
                <a:spcPts val="440"/>
              </a:spcBef>
              <a:buClr>
                <a:srgbClr val="FF0000"/>
              </a:buClr>
              <a:buFont typeface="Arial"/>
              <a:buChar char="•"/>
              <a:tabLst>
                <a:tab pos="1035050" algn="l"/>
                <a:tab pos="1035685" algn="l"/>
              </a:tabLst>
            </a:pPr>
            <a:r>
              <a:rPr dirty="0" sz="1550" spc="10" b="1">
                <a:latin typeface="Arial"/>
                <a:cs typeface="Arial"/>
              </a:rPr>
              <a:t>Oracle Forms application triggers are standard  anonymous blocks.</a:t>
            </a:r>
            <a:endParaRPr sz="1550">
              <a:latin typeface="Arial"/>
              <a:cs typeface="Arial"/>
            </a:endParaRPr>
          </a:p>
          <a:p>
            <a:pPr marL="1035050" indent="-327025">
              <a:lnSpc>
                <a:spcPct val="100000"/>
              </a:lnSpc>
              <a:spcBef>
                <a:spcPts val="185"/>
              </a:spcBef>
              <a:buClr>
                <a:srgbClr val="FF0000"/>
              </a:buClr>
              <a:buFont typeface="Arial"/>
              <a:buChar char="•"/>
              <a:tabLst>
                <a:tab pos="1035050" algn="l"/>
                <a:tab pos="1035685" algn="l"/>
              </a:tabLst>
            </a:pPr>
            <a:r>
              <a:rPr dirty="0" sz="1550" spc="10" b="1">
                <a:latin typeface="Arial"/>
                <a:cs typeface="Arial"/>
              </a:rPr>
              <a:t>Oracle database triggers have a specific</a:t>
            </a:r>
            <a:r>
              <a:rPr dirty="0" sz="1550" spc="-40" b="1">
                <a:latin typeface="Arial"/>
                <a:cs typeface="Arial"/>
              </a:rPr>
              <a:t> </a:t>
            </a:r>
            <a:r>
              <a:rPr dirty="0" sz="1550" spc="10" b="1">
                <a:latin typeface="Arial"/>
                <a:cs typeface="Arial"/>
              </a:rPr>
              <a:t>structure.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2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4</a:t>
            </a:r>
            <a:endParaRPr baseline="-18518" sz="1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732532"/>
            <a:ext cx="5105400" cy="2272665"/>
          </a:xfrm>
          <a:prstGeom prst="rect">
            <a:avLst/>
          </a:prstGeom>
          <a:solidFill>
            <a:srgbClr val="CCCCCC"/>
          </a:solidFill>
          <a:ln w="20574">
            <a:solidFill>
              <a:srgbClr val="000000"/>
            </a:solidFill>
          </a:ln>
        </p:spPr>
        <p:txBody>
          <a:bodyPr wrap="square" lIns="0" tIns="0" rIns="0" bIns="0" rtlCol="0" vert="horz">
            <a:spAutoFit/>
          </a:bodyPr>
          <a:lstStyle/>
          <a:p>
            <a:pPr marL="19050">
              <a:lnSpc>
                <a:spcPts val="1155"/>
              </a:lnSpc>
            </a:pPr>
            <a:r>
              <a:rPr dirty="0" sz="1300" spc="-15" b="1">
                <a:latin typeface="Courier New"/>
                <a:cs typeface="Courier New"/>
              </a:rPr>
              <a:t>CREATE TRIGGER</a:t>
            </a:r>
            <a:r>
              <a:rPr dirty="0" sz="1300" spc="-30" b="1">
                <a:latin typeface="Courier New"/>
                <a:cs typeface="Courier New"/>
              </a:rPr>
              <a:t> </a:t>
            </a:r>
            <a:r>
              <a:rPr dirty="0" sz="1300" spc="-20" b="1">
                <a:latin typeface="Courier New"/>
                <a:cs typeface="Courier New"/>
              </a:rPr>
              <a:t>check_salary</a:t>
            </a:r>
            <a:endParaRPr sz="1300">
              <a:latin typeface="Courier New"/>
              <a:cs typeface="Courier New"/>
            </a:endParaRPr>
          </a:p>
          <a:p>
            <a:pPr marL="19050" marR="1564005">
              <a:lnSpc>
                <a:spcPct val="79200"/>
              </a:lnSpc>
              <a:spcBef>
                <a:spcPts val="160"/>
              </a:spcBef>
            </a:pPr>
            <a:r>
              <a:rPr dirty="0" sz="1300" spc="-15" b="1">
                <a:latin typeface="Courier New"/>
                <a:cs typeface="Courier New"/>
              </a:rPr>
              <a:t>BEFORE INSERT OR UPDATE ON </a:t>
            </a:r>
            <a:r>
              <a:rPr dirty="0" sz="1300" spc="-20" b="1">
                <a:latin typeface="Courier New"/>
                <a:cs typeface="Courier New"/>
              </a:rPr>
              <a:t>employees  </a:t>
            </a:r>
            <a:r>
              <a:rPr dirty="0" sz="1300" spc="-15" b="1">
                <a:latin typeface="Courier New"/>
                <a:cs typeface="Courier New"/>
              </a:rPr>
              <a:t>FOR EACH</a:t>
            </a:r>
            <a:r>
              <a:rPr dirty="0" sz="1300" spc="-25" b="1">
                <a:latin typeface="Courier New"/>
                <a:cs typeface="Courier New"/>
              </a:rPr>
              <a:t> </a:t>
            </a:r>
            <a:r>
              <a:rPr dirty="0" sz="1300" spc="-20" b="1">
                <a:latin typeface="Courier New"/>
                <a:cs typeface="Courier New"/>
              </a:rPr>
              <a:t>ROW</a:t>
            </a:r>
            <a:endParaRPr sz="1300">
              <a:latin typeface="Courier New"/>
              <a:cs typeface="Courier New"/>
            </a:endParaRPr>
          </a:p>
          <a:p>
            <a:pPr marL="19050">
              <a:lnSpc>
                <a:spcPts val="1070"/>
              </a:lnSpc>
            </a:pPr>
            <a:r>
              <a:rPr dirty="0" sz="1300" spc="-20" b="1">
                <a:latin typeface="Courier New"/>
                <a:cs typeface="Courier New"/>
              </a:rPr>
              <a:t>DECLARE</a:t>
            </a:r>
            <a:endParaRPr sz="1300">
              <a:latin typeface="Courier New"/>
              <a:cs typeface="Courier New"/>
            </a:endParaRPr>
          </a:p>
          <a:p>
            <a:pPr marL="213995" marR="1075055">
              <a:lnSpc>
                <a:spcPct val="79200"/>
              </a:lnSpc>
              <a:spcBef>
                <a:spcPts val="155"/>
              </a:spcBef>
            </a:pPr>
            <a:r>
              <a:rPr dirty="0" sz="1300" spc="-15" b="1">
                <a:latin typeface="Courier New"/>
                <a:cs typeface="Courier New"/>
              </a:rPr>
              <a:t>c_min constant number(8,2) := </a:t>
            </a:r>
            <a:r>
              <a:rPr dirty="0" sz="1300" spc="-20" b="1">
                <a:latin typeface="Courier New"/>
                <a:cs typeface="Courier New"/>
              </a:rPr>
              <a:t>1000.0;  </a:t>
            </a:r>
            <a:r>
              <a:rPr dirty="0" sz="1300" spc="-15" b="1">
                <a:latin typeface="Courier New"/>
                <a:cs typeface="Courier New"/>
              </a:rPr>
              <a:t>c_max constant number(8,2) :=</a:t>
            </a:r>
            <a:r>
              <a:rPr dirty="0" sz="1300" spc="-20" b="1">
                <a:latin typeface="Courier New"/>
                <a:cs typeface="Courier New"/>
              </a:rPr>
              <a:t> 500000.0;</a:t>
            </a:r>
            <a:endParaRPr sz="1300">
              <a:latin typeface="Courier New"/>
              <a:cs typeface="Courier New"/>
            </a:endParaRPr>
          </a:p>
          <a:p>
            <a:pPr marL="19050">
              <a:lnSpc>
                <a:spcPts val="1065"/>
              </a:lnSpc>
            </a:pPr>
            <a:r>
              <a:rPr dirty="0" sz="1300" spc="-15" b="1">
                <a:latin typeface="Courier New"/>
                <a:cs typeface="Courier New"/>
              </a:rPr>
              <a:t>BEGIN</a:t>
            </a:r>
            <a:endParaRPr sz="1300">
              <a:latin typeface="Courier New"/>
              <a:cs typeface="Courier New"/>
            </a:endParaRPr>
          </a:p>
          <a:p>
            <a:pPr marL="213995">
              <a:lnSpc>
                <a:spcPts val="1235"/>
              </a:lnSpc>
            </a:pPr>
            <a:r>
              <a:rPr dirty="0" sz="1300" spc="-15" b="1">
                <a:latin typeface="Courier New"/>
                <a:cs typeface="Courier New"/>
              </a:rPr>
              <a:t>IF </a:t>
            </a:r>
            <a:r>
              <a:rPr dirty="0" sz="1300" spc="-20" b="1">
                <a:latin typeface="Courier New"/>
                <a:cs typeface="Courier New"/>
              </a:rPr>
              <a:t>:new.salary </a:t>
            </a:r>
            <a:r>
              <a:rPr dirty="0" sz="1300" spc="-10" b="1">
                <a:latin typeface="Courier New"/>
                <a:cs typeface="Courier New"/>
              </a:rPr>
              <a:t>&gt; </a:t>
            </a:r>
            <a:r>
              <a:rPr dirty="0" sz="1300" spc="-15" b="1">
                <a:latin typeface="Courier New"/>
                <a:cs typeface="Courier New"/>
              </a:rPr>
              <a:t>c_max</a:t>
            </a:r>
            <a:r>
              <a:rPr dirty="0" sz="1300" spc="-40" b="1">
                <a:latin typeface="Courier New"/>
                <a:cs typeface="Courier New"/>
              </a:rPr>
              <a:t> </a:t>
            </a:r>
            <a:r>
              <a:rPr dirty="0" sz="1300" spc="-20" b="1">
                <a:latin typeface="Courier New"/>
                <a:cs typeface="Courier New"/>
              </a:rPr>
              <a:t>OR</a:t>
            </a:r>
            <a:endParaRPr sz="1300">
              <a:latin typeface="Courier New"/>
              <a:cs typeface="Courier New"/>
            </a:endParaRPr>
          </a:p>
          <a:p>
            <a:pPr marL="410209" marR="1660525" indent="97155">
              <a:lnSpc>
                <a:spcPct val="78800"/>
              </a:lnSpc>
              <a:spcBef>
                <a:spcPts val="170"/>
              </a:spcBef>
            </a:pPr>
            <a:r>
              <a:rPr dirty="0" sz="1300" spc="-20" b="1">
                <a:latin typeface="Courier New"/>
                <a:cs typeface="Courier New"/>
              </a:rPr>
              <a:t>:new.salary </a:t>
            </a:r>
            <a:r>
              <a:rPr dirty="0" sz="1300" spc="-10" b="1">
                <a:latin typeface="Courier New"/>
                <a:cs typeface="Courier New"/>
              </a:rPr>
              <a:t>&lt; </a:t>
            </a:r>
            <a:r>
              <a:rPr dirty="0" sz="1300" spc="-15" b="1">
                <a:latin typeface="Courier New"/>
                <a:cs typeface="Courier New"/>
              </a:rPr>
              <a:t>c_min </a:t>
            </a:r>
            <a:r>
              <a:rPr dirty="0" sz="1300" spc="-20" b="1">
                <a:latin typeface="Courier New"/>
                <a:cs typeface="Courier New"/>
              </a:rPr>
              <a:t>THEN  RAISE_APPLICATION_ERROR(-20000,</a:t>
            </a:r>
            <a:endParaRPr sz="1300">
              <a:latin typeface="Courier New"/>
              <a:cs typeface="Courier New"/>
            </a:endParaRPr>
          </a:p>
          <a:p>
            <a:pPr marL="213995" marR="977265" indent="390525">
              <a:lnSpc>
                <a:spcPct val="78800"/>
              </a:lnSpc>
              <a:spcBef>
                <a:spcPts val="5"/>
              </a:spcBef>
            </a:pPr>
            <a:r>
              <a:rPr dirty="0" sz="1300" spc="-15" b="1">
                <a:latin typeface="Courier New"/>
                <a:cs typeface="Courier New"/>
              </a:rPr>
              <a:t>'New salary is too small or </a:t>
            </a:r>
            <a:r>
              <a:rPr dirty="0" sz="1300" spc="-20" b="1">
                <a:latin typeface="Courier New"/>
                <a:cs typeface="Courier New"/>
              </a:rPr>
              <a:t>large');  </a:t>
            </a:r>
            <a:r>
              <a:rPr dirty="0" sz="1300" spc="-15" b="1">
                <a:latin typeface="Courier New"/>
                <a:cs typeface="Courier New"/>
              </a:rPr>
              <a:t>END</a:t>
            </a:r>
            <a:r>
              <a:rPr dirty="0" sz="1300" spc="-25" b="1">
                <a:latin typeface="Courier New"/>
                <a:cs typeface="Courier New"/>
              </a:rPr>
              <a:t> </a:t>
            </a:r>
            <a:r>
              <a:rPr dirty="0" sz="1300" spc="-20" b="1">
                <a:latin typeface="Courier New"/>
                <a:cs typeface="Courier New"/>
              </a:rPr>
              <a:t>IF;</a:t>
            </a:r>
            <a:endParaRPr sz="1300">
              <a:latin typeface="Courier New"/>
              <a:cs typeface="Courier New"/>
            </a:endParaRPr>
          </a:p>
          <a:p>
            <a:pPr marL="19050">
              <a:lnSpc>
                <a:spcPts val="1070"/>
              </a:lnSpc>
            </a:pPr>
            <a:r>
              <a:rPr dirty="0" sz="1300" spc="-20" b="1">
                <a:latin typeface="Courier New"/>
                <a:cs typeface="Courier New"/>
              </a:rPr>
              <a:t>END;</a:t>
            </a:r>
            <a:endParaRPr sz="1300">
              <a:latin typeface="Courier New"/>
              <a:cs typeface="Courier New"/>
            </a:endParaRPr>
          </a:p>
          <a:p>
            <a:pPr marL="19050">
              <a:lnSpc>
                <a:spcPts val="1395"/>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743204" y="5609382"/>
            <a:ext cx="6276340" cy="30822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Introduction to </a:t>
            </a:r>
            <a:r>
              <a:rPr dirty="0" sz="1300" spc="10" b="1">
                <a:latin typeface="Arial"/>
                <a:cs typeface="Arial"/>
              </a:rPr>
              <a:t>PL/SQL</a:t>
            </a:r>
            <a:r>
              <a:rPr dirty="0" sz="1300" spc="15" b="1">
                <a:latin typeface="Arial"/>
                <a:cs typeface="Arial"/>
              </a:rPr>
              <a:t> </a:t>
            </a:r>
            <a:r>
              <a:rPr dirty="0" sz="1300" spc="5" b="1">
                <a:latin typeface="Arial"/>
                <a:cs typeface="Arial"/>
              </a:rPr>
              <a:t>Triggers</a:t>
            </a:r>
            <a:endParaRPr sz="1300">
              <a:latin typeface="Arial"/>
              <a:cs typeface="Arial"/>
            </a:endParaRPr>
          </a:p>
          <a:p>
            <a:pPr marL="137795" marR="1174750">
              <a:lnSpc>
                <a:spcPts val="1980"/>
              </a:lnSpc>
              <a:spcBef>
                <a:spcPts val="105"/>
              </a:spcBef>
            </a:pPr>
            <a:r>
              <a:rPr dirty="0" sz="1300" spc="10">
                <a:latin typeface="Times New Roman"/>
                <a:cs typeface="Times New Roman"/>
              </a:rPr>
              <a:t>A </a:t>
            </a:r>
            <a:r>
              <a:rPr dirty="0" sz="1300" spc="5">
                <a:latin typeface="Times New Roman"/>
                <a:cs typeface="Times New Roman"/>
              </a:rPr>
              <a:t>trigger is a PL/SQL block </a:t>
            </a:r>
            <a:r>
              <a:rPr dirty="0" sz="1300" spc="10">
                <a:latin typeface="Times New Roman"/>
                <a:cs typeface="Times New Roman"/>
              </a:rPr>
              <a:t>that </a:t>
            </a:r>
            <a:r>
              <a:rPr dirty="0" sz="1300" spc="5">
                <a:latin typeface="Times New Roman"/>
                <a:cs typeface="Times New Roman"/>
              </a:rPr>
              <a:t>executes when a particular event occurs.  </a:t>
            </a:r>
            <a:r>
              <a:rPr dirty="0" sz="1300" spc="10">
                <a:latin typeface="Times New Roman"/>
                <a:cs typeface="Times New Roman"/>
              </a:rPr>
              <a:t>A </a:t>
            </a:r>
            <a:r>
              <a:rPr dirty="0" sz="1300" spc="5">
                <a:latin typeface="Times New Roman"/>
                <a:cs typeface="Times New Roman"/>
              </a:rPr>
              <a:t>PL/SQL trigger has </a:t>
            </a:r>
            <a:r>
              <a:rPr dirty="0" sz="1300" spc="10">
                <a:latin typeface="Times New Roman"/>
                <a:cs typeface="Times New Roman"/>
              </a:rPr>
              <a:t>two</a:t>
            </a:r>
            <a:r>
              <a:rPr dirty="0" sz="1300" spc="-15">
                <a:latin typeface="Times New Roman"/>
                <a:cs typeface="Times New Roman"/>
              </a:rPr>
              <a:t> </a:t>
            </a:r>
            <a:r>
              <a:rPr dirty="0" sz="1300" spc="5">
                <a:latin typeface="Times New Roman"/>
                <a:cs typeface="Times New Roman"/>
              </a:rPr>
              <a:t>forms:</a:t>
            </a:r>
            <a:endParaRPr sz="1300">
              <a:latin typeface="Times New Roman"/>
              <a:cs typeface="Times New Roman"/>
            </a:endParaRPr>
          </a:p>
          <a:p>
            <a:pPr marL="515620" indent="-252095">
              <a:lnSpc>
                <a:spcPts val="1450"/>
              </a:lnSpc>
              <a:buFont typeface="Times New Roman"/>
              <a:buChar char="•"/>
              <a:tabLst>
                <a:tab pos="514984" algn="l"/>
                <a:tab pos="515620" algn="l"/>
              </a:tabLst>
            </a:pPr>
            <a:r>
              <a:rPr dirty="0" sz="1300" spc="5" b="1">
                <a:latin typeface="Times New Roman"/>
                <a:cs typeface="Times New Roman"/>
              </a:rPr>
              <a:t>Application trigger: </a:t>
            </a:r>
            <a:r>
              <a:rPr dirty="0" sz="1300" spc="5">
                <a:latin typeface="Times New Roman"/>
                <a:cs typeface="Times New Roman"/>
              </a:rPr>
              <a:t>Block of </a:t>
            </a:r>
            <a:r>
              <a:rPr dirty="0" sz="1300" spc="10">
                <a:latin typeface="Times New Roman"/>
                <a:cs typeface="Times New Roman"/>
              </a:rPr>
              <a:t>code </a:t>
            </a:r>
            <a:r>
              <a:rPr dirty="0" sz="1300" spc="5">
                <a:latin typeface="Times New Roman"/>
                <a:cs typeface="Times New Roman"/>
              </a:rPr>
              <a:t>that executes </a:t>
            </a:r>
            <a:r>
              <a:rPr dirty="0" sz="1300" spc="10">
                <a:latin typeface="Times New Roman"/>
                <a:cs typeface="Times New Roman"/>
              </a:rPr>
              <a:t>when </a:t>
            </a:r>
            <a:r>
              <a:rPr dirty="0" sz="1300" spc="5">
                <a:latin typeface="Times New Roman"/>
                <a:cs typeface="Times New Roman"/>
              </a:rPr>
              <a:t>a nominated</a:t>
            </a:r>
            <a:r>
              <a:rPr dirty="0" sz="1300" spc="35">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515620">
              <a:lnSpc>
                <a:spcPct val="100000"/>
              </a:lnSpc>
              <a:spcBef>
                <a:spcPts val="15"/>
              </a:spcBef>
            </a:pPr>
            <a:r>
              <a:rPr dirty="0" sz="1300" spc="5">
                <a:latin typeface="Times New Roman"/>
                <a:cs typeface="Times New Roman"/>
              </a:rPr>
              <a:t>event occurs in an Oracle </a:t>
            </a:r>
            <a:r>
              <a:rPr dirty="0" sz="1300" spc="10">
                <a:latin typeface="Times New Roman"/>
                <a:cs typeface="Times New Roman"/>
              </a:rPr>
              <a:t>Forms </a:t>
            </a:r>
            <a:r>
              <a:rPr dirty="0" sz="1300" spc="5">
                <a:latin typeface="Times New Roman"/>
                <a:cs typeface="Times New Roman"/>
              </a:rPr>
              <a:t>execution</a:t>
            </a:r>
            <a:r>
              <a:rPr dirty="0" sz="1300" spc="10">
                <a:latin typeface="Times New Roman"/>
                <a:cs typeface="Times New Roman"/>
              </a:rPr>
              <a:t> </a:t>
            </a:r>
            <a:r>
              <a:rPr dirty="0" sz="1300" spc="5">
                <a:latin typeface="Times New Roman"/>
                <a:cs typeface="Times New Roman"/>
              </a:rPr>
              <a:t>environment</a:t>
            </a:r>
            <a:endParaRPr sz="1300">
              <a:latin typeface="Times New Roman"/>
              <a:cs typeface="Times New Roman"/>
            </a:endParaRPr>
          </a:p>
          <a:p>
            <a:pPr marL="515620" marR="405765" indent="-251460">
              <a:lnSpc>
                <a:spcPct val="101099"/>
              </a:lnSpc>
              <a:spcBef>
                <a:spcPts val="10"/>
              </a:spcBef>
              <a:buFont typeface="Times New Roman"/>
              <a:buChar char="•"/>
              <a:tabLst>
                <a:tab pos="515620" algn="l"/>
                <a:tab pos="516255" algn="l"/>
              </a:tabLst>
            </a:pPr>
            <a:r>
              <a:rPr dirty="0" sz="1300" spc="5" b="1">
                <a:latin typeface="Times New Roman"/>
                <a:cs typeface="Times New Roman"/>
              </a:rPr>
              <a:t>Database trigger: </a:t>
            </a:r>
            <a:r>
              <a:rPr dirty="0" sz="1300" spc="10">
                <a:latin typeface="Times New Roman"/>
                <a:cs typeface="Times New Roman"/>
              </a:rPr>
              <a:t>Named </a:t>
            </a:r>
            <a:r>
              <a:rPr dirty="0" sz="1300" spc="5">
                <a:latin typeface="Times New Roman"/>
                <a:cs typeface="Times New Roman"/>
              </a:rPr>
              <a:t>block of code that is associated and executes </a:t>
            </a:r>
            <a:r>
              <a:rPr dirty="0" sz="1300" spc="10">
                <a:latin typeface="Times New Roman"/>
                <a:cs typeface="Times New Roman"/>
              </a:rPr>
              <a:t>when </a:t>
            </a:r>
            <a:r>
              <a:rPr dirty="0" sz="1300" spc="5">
                <a:latin typeface="Times New Roman"/>
                <a:cs typeface="Times New Roman"/>
              </a:rPr>
              <a:t>a  nominated database or table event occurs</a:t>
            </a:r>
            <a:endParaRPr sz="1300">
              <a:latin typeface="Times New Roman"/>
              <a:cs typeface="Times New Roman"/>
            </a:endParaRPr>
          </a:p>
          <a:p>
            <a:pPr marL="138430" marR="5080">
              <a:lnSpc>
                <a:spcPct val="102400"/>
              </a:lnSpc>
              <a:spcBef>
                <a:spcPts val="305"/>
              </a:spcBef>
            </a:pPr>
            <a:r>
              <a:rPr dirty="0" sz="1300" spc="10">
                <a:latin typeface="Times New Roman"/>
                <a:cs typeface="Times New Roman"/>
              </a:rPr>
              <a:t>The </a:t>
            </a:r>
            <a:r>
              <a:rPr dirty="0" sz="1300" spc="15">
                <a:latin typeface="Courier New"/>
                <a:cs typeface="Courier New"/>
              </a:rPr>
              <a:t>check_salary</a:t>
            </a:r>
            <a:r>
              <a:rPr dirty="0" sz="1300" spc="-350">
                <a:latin typeface="Courier New"/>
                <a:cs typeface="Courier New"/>
              </a:rPr>
              <a:t> </a:t>
            </a:r>
            <a:r>
              <a:rPr dirty="0" sz="1300" spc="5">
                <a:latin typeface="Times New Roman"/>
                <a:cs typeface="Times New Roman"/>
              </a:rPr>
              <a:t>trigger </a:t>
            </a:r>
            <a:r>
              <a:rPr dirty="0" sz="1300" spc="10">
                <a:latin typeface="Times New Roman"/>
                <a:cs typeface="Times New Roman"/>
              </a:rPr>
              <a:t>example shows </a:t>
            </a:r>
            <a:r>
              <a:rPr dirty="0" sz="1300" spc="5">
                <a:latin typeface="Times New Roman"/>
                <a:cs typeface="Times New Roman"/>
              </a:rPr>
              <a:t>a database trigger that executes before either  an </a:t>
            </a:r>
            <a:r>
              <a:rPr dirty="0" sz="1300" spc="15">
                <a:latin typeface="Courier New"/>
                <a:cs typeface="Courier New"/>
              </a:rPr>
              <a:t>INSERT</a:t>
            </a:r>
            <a:r>
              <a:rPr dirty="0" sz="1300" spc="-445">
                <a:latin typeface="Courier New"/>
                <a:cs typeface="Courier New"/>
              </a:rPr>
              <a:t> </a:t>
            </a:r>
            <a:r>
              <a:rPr dirty="0" sz="1300" spc="5">
                <a:latin typeface="Times New Roman"/>
                <a:cs typeface="Times New Roman"/>
              </a:rPr>
              <a:t>or</a:t>
            </a:r>
            <a:r>
              <a:rPr dirty="0" sz="1300" spc="1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15">
                <a:latin typeface="Courier New"/>
                <a:cs typeface="Courier New"/>
              </a:rPr>
              <a:t>UPDATE</a:t>
            </a:r>
            <a:r>
              <a:rPr dirty="0" sz="1300" spc="-450">
                <a:latin typeface="Courier New"/>
                <a:cs typeface="Courier New"/>
              </a:rPr>
              <a:t> </a:t>
            </a:r>
            <a:r>
              <a:rPr dirty="0" sz="1300" spc="5">
                <a:latin typeface="Times New Roman"/>
                <a:cs typeface="Times New Roman"/>
              </a:rPr>
              <a:t>operation</a:t>
            </a:r>
            <a:r>
              <a:rPr dirty="0" sz="1300" spc="10">
                <a:latin typeface="Times New Roman"/>
                <a:cs typeface="Times New Roman"/>
              </a:rPr>
              <a:t> </a:t>
            </a:r>
            <a:r>
              <a:rPr dirty="0" sz="1300" spc="5">
                <a:latin typeface="Times New Roman"/>
                <a:cs typeface="Times New Roman"/>
              </a:rPr>
              <a:t>occurs </a:t>
            </a:r>
            <a:r>
              <a:rPr dirty="0" sz="1300" spc="10">
                <a:latin typeface="Times New Roman"/>
                <a:cs typeface="Times New Roman"/>
              </a:rPr>
              <a:t>on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EMPLOYEES</a:t>
            </a:r>
            <a:r>
              <a:rPr dirty="0" sz="1300" spc="-440">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trigger</a:t>
            </a:r>
            <a:r>
              <a:rPr dirty="0" sz="1300" spc="10">
                <a:latin typeface="Times New Roman"/>
                <a:cs typeface="Times New Roman"/>
              </a:rPr>
              <a:t> </a:t>
            </a:r>
            <a:r>
              <a:rPr dirty="0" sz="1300" spc="5">
                <a:latin typeface="Times New Roman"/>
                <a:cs typeface="Times New Roman"/>
              </a:rPr>
              <a:t>code  checks whether the </a:t>
            </a:r>
            <a:r>
              <a:rPr dirty="0" sz="1300" spc="15">
                <a:latin typeface="Courier New"/>
                <a:cs typeface="Courier New"/>
              </a:rPr>
              <a:t>salary </a:t>
            </a:r>
            <a:r>
              <a:rPr dirty="0" sz="1300" spc="10">
                <a:latin typeface="Times New Roman"/>
                <a:cs typeface="Times New Roman"/>
              </a:rPr>
              <a:t>column value </a:t>
            </a:r>
            <a:r>
              <a:rPr dirty="0" sz="1300" spc="5">
                <a:latin typeface="Times New Roman"/>
                <a:cs typeface="Times New Roman"/>
              </a:rPr>
              <a:t>is within an acceptable range. If the value is  outside the specified range, the </a:t>
            </a:r>
            <a:r>
              <a:rPr dirty="0" sz="1300" spc="10">
                <a:latin typeface="Times New Roman"/>
                <a:cs typeface="Times New Roman"/>
              </a:rPr>
              <a:t>code </a:t>
            </a:r>
            <a:r>
              <a:rPr dirty="0" sz="1300" spc="5">
                <a:latin typeface="Times New Roman"/>
                <a:cs typeface="Times New Roman"/>
              </a:rPr>
              <a:t>uses the </a:t>
            </a:r>
            <a:r>
              <a:rPr dirty="0" sz="1300" spc="15">
                <a:latin typeface="Courier New"/>
                <a:cs typeface="Courier New"/>
              </a:rPr>
              <a:t>RAISE_APPLICATION_ERROR </a:t>
            </a:r>
            <a:r>
              <a:rPr dirty="0" sz="1300" spc="5">
                <a:latin typeface="Times New Roman"/>
                <a:cs typeface="Times New Roman"/>
              </a:rPr>
              <a:t>built-in  procedure to fail the operation. </a:t>
            </a:r>
            <a:r>
              <a:rPr dirty="0" sz="1300" spc="10">
                <a:latin typeface="Times New Roman"/>
                <a:cs typeface="Times New Roman"/>
              </a:rPr>
              <a:t>The </a:t>
            </a:r>
            <a:r>
              <a:rPr dirty="0" sz="1300" spc="15">
                <a:latin typeface="Courier New"/>
                <a:cs typeface="Courier New"/>
              </a:rPr>
              <a:t>:new </a:t>
            </a:r>
            <a:r>
              <a:rPr dirty="0" sz="1300" spc="5">
                <a:latin typeface="Times New Roman"/>
                <a:cs typeface="Times New Roman"/>
              </a:rPr>
              <a:t>syntax, which is used in the </a:t>
            </a:r>
            <a:r>
              <a:rPr dirty="0" sz="1300" spc="10">
                <a:latin typeface="Times New Roman"/>
                <a:cs typeface="Times New Roman"/>
              </a:rPr>
              <a:t>example, </a:t>
            </a:r>
            <a:r>
              <a:rPr dirty="0" sz="1300" spc="5">
                <a:latin typeface="Times New Roman"/>
                <a:cs typeface="Times New Roman"/>
              </a:rPr>
              <a:t>is a  special bind/host variable that </a:t>
            </a:r>
            <a:r>
              <a:rPr dirty="0" sz="1300" spc="10">
                <a:latin typeface="Times New Roman"/>
                <a:cs typeface="Times New Roman"/>
              </a:rPr>
              <a:t>can </a:t>
            </a:r>
            <a:r>
              <a:rPr dirty="0" sz="1300" spc="5">
                <a:latin typeface="Times New Roman"/>
                <a:cs typeface="Times New Roman"/>
              </a:rPr>
              <a:t>be used in row-level</a:t>
            </a:r>
            <a:r>
              <a:rPr dirty="0" sz="1300" spc="10">
                <a:latin typeface="Times New Roman"/>
                <a:cs typeface="Times New Roman"/>
              </a:rPr>
              <a:t> </a:t>
            </a:r>
            <a:r>
              <a:rPr dirty="0" sz="1300" spc="5">
                <a:latin typeface="Times New Roman"/>
                <a:cs typeface="Times New Roman"/>
              </a:rPr>
              <a:t>triggers.</a:t>
            </a:r>
            <a:endParaRPr sz="1300">
              <a:latin typeface="Times New Roman"/>
              <a:cs typeface="Times New Roman"/>
            </a:endParaRPr>
          </a:p>
          <a:p>
            <a:pPr marL="138430">
              <a:lnSpc>
                <a:spcPct val="100000"/>
              </a:lnSpc>
              <a:spcBef>
                <a:spcPts val="420"/>
              </a:spcBef>
            </a:pPr>
            <a:r>
              <a:rPr dirty="0" sz="1300" spc="5">
                <a:latin typeface="Times New Roman"/>
                <a:cs typeface="Times New Roman"/>
              </a:rPr>
              <a:t>Triggers are covered in detail in the lesson titled </a:t>
            </a:r>
            <a:r>
              <a:rPr dirty="0" sz="1300" spc="10">
                <a:latin typeface="Times New Roman"/>
                <a:cs typeface="Times New Roman"/>
              </a:rPr>
              <a:t>“Creating </a:t>
            </a:r>
            <a:r>
              <a:rPr dirty="0" sz="1300" spc="5">
                <a:latin typeface="Times New Roman"/>
                <a:cs typeface="Times New Roman"/>
              </a:rPr>
              <a:t>Triggers.”</a:t>
            </a:r>
            <a:endParaRPr sz="1300">
              <a:latin typeface="Times New Roman"/>
              <a:cs typeface="Times New Roman"/>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952244" y="873506"/>
            <a:ext cx="384238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PL/SQL Execution</a:t>
            </a:r>
            <a:r>
              <a:rPr dirty="0" sz="2000" spc="-35" b="1">
                <a:latin typeface="Arial"/>
                <a:cs typeface="Arial"/>
              </a:rPr>
              <a:t> </a:t>
            </a:r>
            <a:r>
              <a:rPr dirty="0" sz="2000" spc="-5" b="1">
                <a:latin typeface="Arial"/>
                <a:cs typeface="Arial"/>
              </a:rPr>
              <a:t>Environment</a:t>
            </a:r>
            <a:endParaRPr sz="2000">
              <a:latin typeface="Arial"/>
              <a:cs typeface="Arial"/>
            </a:endParaRPr>
          </a:p>
        </p:txBody>
      </p:sp>
      <p:grpSp>
        <p:nvGrpSpPr>
          <p:cNvPr id="7" name="object 7"/>
          <p:cNvGrpSpPr/>
          <p:nvPr/>
        </p:nvGrpSpPr>
        <p:grpSpPr>
          <a:xfrm>
            <a:off x="1478470" y="2562796"/>
            <a:ext cx="784225" cy="500380"/>
            <a:chOff x="1478470" y="2562796"/>
            <a:chExt cx="784225" cy="500380"/>
          </a:xfrm>
        </p:grpSpPr>
        <p:sp>
          <p:nvSpPr>
            <p:cNvPr id="8" name="object 8"/>
            <p:cNvSpPr/>
            <p:nvPr/>
          </p:nvSpPr>
          <p:spPr>
            <a:xfrm>
              <a:off x="1488948" y="2573273"/>
              <a:ext cx="763270" cy="479425"/>
            </a:xfrm>
            <a:custGeom>
              <a:avLst/>
              <a:gdLst/>
              <a:ahLst/>
              <a:cxnLst/>
              <a:rect l="l" t="t" r="r" b="b"/>
              <a:pathLst>
                <a:path w="763269" h="479425">
                  <a:moveTo>
                    <a:pt x="762762" y="0"/>
                  </a:moveTo>
                  <a:lnTo>
                    <a:pt x="0" y="0"/>
                  </a:lnTo>
                  <a:lnTo>
                    <a:pt x="0" y="479298"/>
                  </a:lnTo>
                  <a:lnTo>
                    <a:pt x="762762" y="479298"/>
                  </a:lnTo>
                  <a:lnTo>
                    <a:pt x="762762" y="0"/>
                  </a:lnTo>
                  <a:close/>
                </a:path>
              </a:pathLst>
            </a:custGeom>
            <a:solidFill>
              <a:srgbClr val="CCCCCC"/>
            </a:solidFill>
          </p:spPr>
          <p:txBody>
            <a:bodyPr wrap="square" lIns="0" tIns="0" rIns="0" bIns="0" rtlCol="0"/>
            <a:lstStyle/>
            <a:p/>
          </p:txBody>
        </p:sp>
        <p:sp>
          <p:nvSpPr>
            <p:cNvPr id="9" name="object 9"/>
            <p:cNvSpPr/>
            <p:nvPr/>
          </p:nvSpPr>
          <p:spPr>
            <a:xfrm>
              <a:off x="1488948" y="2573273"/>
              <a:ext cx="763270" cy="479425"/>
            </a:xfrm>
            <a:custGeom>
              <a:avLst/>
              <a:gdLst/>
              <a:ahLst/>
              <a:cxnLst/>
              <a:rect l="l" t="t" r="r" b="b"/>
              <a:pathLst>
                <a:path w="763269" h="479425">
                  <a:moveTo>
                    <a:pt x="762762" y="0"/>
                  </a:moveTo>
                  <a:lnTo>
                    <a:pt x="0" y="0"/>
                  </a:lnTo>
                  <a:lnTo>
                    <a:pt x="0" y="479298"/>
                  </a:lnTo>
                  <a:lnTo>
                    <a:pt x="762762" y="479298"/>
                  </a:lnTo>
                  <a:lnTo>
                    <a:pt x="762762"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575053" y="2599436"/>
            <a:ext cx="603885" cy="417830"/>
          </a:xfrm>
          <a:prstGeom prst="rect">
            <a:avLst/>
          </a:prstGeom>
        </p:spPr>
        <p:txBody>
          <a:bodyPr wrap="square" lIns="0" tIns="11430" rIns="0" bIns="0" rtlCol="0" vert="horz">
            <a:spAutoFit/>
          </a:bodyPr>
          <a:lstStyle/>
          <a:p>
            <a:pPr>
              <a:lnSpc>
                <a:spcPts val="1550"/>
              </a:lnSpc>
              <a:spcBef>
                <a:spcPts val="90"/>
              </a:spcBef>
            </a:pPr>
            <a:r>
              <a:rPr dirty="0" sz="1300" spc="-15" b="1">
                <a:latin typeface="Arial"/>
                <a:cs typeface="Arial"/>
              </a:rPr>
              <a:t>PL/SQL</a:t>
            </a:r>
            <a:endParaRPr sz="1300">
              <a:latin typeface="Arial"/>
              <a:cs typeface="Arial"/>
            </a:endParaRPr>
          </a:p>
          <a:p>
            <a:pPr marL="81280">
              <a:lnSpc>
                <a:spcPts val="1550"/>
              </a:lnSpc>
            </a:pPr>
            <a:r>
              <a:rPr dirty="0" sz="1300" spc="-15" b="1">
                <a:latin typeface="Arial"/>
                <a:cs typeface="Arial"/>
              </a:rPr>
              <a:t>block</a:t>
            </a:r>
            <a:endParaRPr sz="1300">
              <a:latin typeface="Arial"/>
              <a:cs typeface="Arial"/>
            </a:endParaRPr>
          </a:p>
        </p:txBody>
      </p:sp>
      <p:grpSp>
        <p:nvGrpSpPr>
          <p:cNvPr id="11" name="object 11"/>
          <p:cNvGrpSpPr/>
          <p:nvPr/>
        </p:nvGrpSpPr>
        <p:grpSpPr>
          <a:xfrm>
            <a:off x="1488947" y="2181796"/>
            <a:ext cx="4806315" cy="2179955"/>
            <a:chOff x="1488947" y="2181796"/>
            <a:chExt cx="4806315" cy="2179955"/>
          </a:xfrm>
        </p:grpSpPr>
        <p:sp>
          <p:nvSpPr>
            <p:cNvPr id="12" name="object 12"/>
            <p:cNvSpPr/>
            <p:nvPr/>
          </p:nvSpPr>
          <p:spPr>
            <a:xfrm>
              <a:off x="1488947" y="3118103"/>
              <a:ext cx="818388" cy="1243584"/>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3069336" y="2192273"/>
              <a:ext cx="3215005" cy="1118235"/>
            </a:xfrm>
            <a:custGeom>
              <a:avLst/>
              <a:gdLst/>
              <a:ahLst/>
              <a:cxnLst/>
              <a:rect l="l" t="t" r="r" b="b"/>
              <a:pathLst>
                <a:path w="3215004" h="1118235">
                  <a:moveTo>
                    <a:pt x="3214878" y="0"/>
                  </a:moveTo>
                  <a:lnTo>
                    <a:pt x="0" y="0"/>
                  </a:lnTo>
                  <a:lnTo>
                    <a:pt x="0" y="1117853"/>
                  </a:lnTo>
                  <a:lnTo>
                    <a:pt x="3214878" y="1117853"/>
                  </a:lnTo>
                  <a:lnTo>
                    <a:pt x="3214878" y="0"/>
                  </a:lnTo>
                  <a:close/>
                </a:path>
              </a:pathLst>
            </a:custGeom>
            <a:solidFill>
              <a:srgbClr val="6599CC"/>
            </a:solidFill>
          </p:spPr>
          <p:txBody>
            <a:bodyPr wrap="square" lIns="0" tIns="0" rIns="0" bIns="0" rtlCol="0"/>
            <a:lstStyle/>
            <a:p/>
          </p:txBody>
        </p:sp>
        <p:sp>
          <p:nvSpPr>
            <p:cNvPr id="14" name="object 14"/>
            <p:cNvSpPr/>
            <p:nvPr/>
          </p:nvSpPr>
          <p:spPr>
            <a:xfrm>
              <a:off x="3069336" y="2192273"/>
              <a:ext cx="3215005" cy="1118235"/>
            </a:xfrm>
            <a:custGeom>
              <a:avLst/>
              <a:gdLst/>
              <a:ahLst/>
              <a:cxnLst/>
              <a:rect l="l" t="t" r="r" b="b"/>
              <a:pathLst>
                <a:path w="3215004" h="1118235">
                  <a:moveTo>
                    <a:pt x="3214878" y="0"/>
                  </a:moveTo>
                  <a:lnTo>
                    <a:pt x="0" y="0"/>
                  </a:lnTo>
                  <a:lnTo>
                    <a:pt x="0" y="1117853"/>
                  </a:lnTo>
                  <a:lnTo>
                    <a:pt x="3214878" y="1117853"/>
                  </a:lnTo>
                  <a:lnTo>
                    <a:pt x="3214878" y="0"/>
                  </a:lnTo>
                  <a:close/>
                </a:path>
              </a:pathLst>
            </a:custGeom>
            <a:ln w="20574">
              <a:solidFill>
                <a:srgbClr val="000000"/>
              </a:solidFill>
            </a:ln>
          </p:spPr>
          <p:txBody>
            <a:bodyPr wrap="square" lIns="0" tIns="0" rIns="0" bIns="0" rtlCol="0"/>
            <a:lstStyle/>
            <a:p/>
          </p:txBody>
        </p:sp>
      </p:grpSp>
      <p:sp>
        <p:nvSpPr>
          <p:cNvPr id="15" name="object 15"/>
          <p:cNvSpPr txBox="1"/>
          <p:nvPr/>
        </p:nvSpPr>
        <p:spPr>
          <a:xfrm>
            <a:off x="1243583" y="1792477"/>
            <a:ext cx="4027170" cy="64770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The PL/SQL run-time</a:t>
            </a:r>
            <a:r>
              <a:rPr dirty="0" sz="1550" spc="-20" b="1">
                <a:latin typeface="Arial"/>
                <a:cs typeface="Arial"/>
              </a:rPr>
              <a:t> </a:t>
            </a:r>
            <a:r>
              <a:rPr dirty="0" sz="1550" spc="10" b="1">
                <a:latin typeface="Arial"/>
                <a:cs typeface="Arial"/>
              </a:rPr>
              <a:t>architecture:</a:t>
            </a:r>
            <a:endParaRPr sz="1550">
              <a:latin typeface="Arial"/>
              <a:cs typeface="Arial"/>
            </a:endParaRPr>
          </a:p>
          <a:p>
            <a:pPr algn="r" marR="5080">
              <a:lnSpc>
                <a:spcPct val="100000"/>
              </a:lnSpc>
              <a:spcBef>
                <a:spcPts val="1455"/>
              </a:spcBef>
            </a:pPr>
            <a:r>
              <a:rPr dirty="0" sz="1300" spc="-15" b="1">
                <a:latin typeface="Arial"/>
                <a:cs typeface="Arial"/>
              </a:rPr>
              <a:t>PL/SQL</a:t>
            </a:r>
            <a:r>
              <a:rPr dirty="0" sz="1300" spc="-55" b="1">
                <a:latin typeface="Arial"/>
                <a:cs typeface="Arial"/>
              </a:rPr>
              <a:t> </a:t>
            </a:r>
            <a:r>
              <a:rPr dirty="0" sz="1300" spc="-15" b="1">
                <a:latin typeface="Arial"/>
                <a:cs typeface="Arial"/>
              </a:rPr>
              <a:t>engine</a:t>
            </a:r>
            <a:endParaRPr sz="1300">
              <a:latin typeface="Arial"/>
              <a:cs typeface="Arial"/>
            </a:endParaRPr>
          </a:p>
        </p:txBody>
      </p:sp>
      <p:sp>
        <p:nvSpPr>
          <p:cNvPr id="16" name="object 16"/>
          <p:cNvSpPr txBox="1"/>
          <p:nvPr/>
        </p:nvSpPr>
        <p:spPr>
          <a:xfrm>
            <a:off x="5194553" y="2472689"/>
            <a:ext cx="1005840" cy="754380"/>
          </a:xfrm>
          <a:prstGeom prst="rect">
            <a:avLst/>
          </a:prstGeom>
          <a:solidFill>
            <a:srgbClr val="CCCCCC"/>
          </a:solidFill>
          <a:ln w="20574">
            <a:solidFill>
              <a:srgbClr val="000000"/>
            </a:solidFill>
          </a:ln>
        </p:spPr>
        <p:txBody>
          <a:bodyPr wrap="square" lIns="0" tIns="12700" rIns="0" bIns="0" rtlCol="0" vert="horz">
            <a:spAutoFit/>
          </a:bodyPr>
          <a:lstStyle/>
          <a:p>
            <a:pPr algn="just" marL="116205" marR="67310" indent="-40640">
              <a:lnSpc>
                <a:spcPts val="1860"/>
              </a:lnSpc>
              <a:spcBef>
                <a:spcPts val="100"/>
              </a:spcBef>
            </a:pPr>
            <a:r>
              <a:rPr dirty="0" sz="1300" spc="-10" b="1">
                <a:latin typeface="Arial"/>
                <a:cs typeface="Arial"/>
              </a:rPr>
              <a:t>Proced</a:t>
            </a:r>
            <a:r>
              <a:rPr dirty="0" sz="1300" spc="-20" b="1">
                <a:latin typeface="Arial"/>
                <a:cs typeface="Arial"/>
              </a:rPr>
              <a:t>u</a:t>
            </a:r>
            <a:r>
              <a:rPr dirty="0" sz="1300" spc="-10" b="1">
                <a:latin typeface="Arial"/>
                <a:cs typeface="Arial"/>
              </a:rPr>
              <a:t>ral  </a:t>
            </a:r>
            <a:r>
              <a:rPr dirty="0" sz="1300" spc="-15" b="1">
                <a:latin typeface="Arial"/>
                <a:cs typeface="Arial"/>
              </a:rPr>
              <a:t>statement  executor</a:t>
            </a:r>
            <a:endParaRPr sz="1300">
              <a:latin typeface="Arial"/>
              <a:cs typeface="Arial"/>
            </a:endParaRPr>
          </a:p>
        </p:txBody>
      </p:sp>
      <p:sp>
        <p:nvSpPr>
          <p:cNvPr id="17" name="object 17"/>
          <p:cNvSpPr txBox="1"/>
          <p:nvPr/>
        </p:nvSpPr>
        <p:spPr>
          <a:xfrm>
            <a:off x="3232404" y="2573273"/>
            <a:ext cx="763905" cy="479425"/>
          </a:xfrm>
          <a:prstGeom prst="rect">
            <a:avLst/>
          </a:prstGeom>
          <a:solidFill>
            <a:srgbClr val="CCCCCC"/>
          </a:solidFill>
          <a:ln w="20574">
            <a:solidFill>
              <a:srgbClr val="000000"/>
            </a:solidFill>
          </a:ln>
        </p:spPr>
        <p:txBody>
          <a:bodyPr wrap="square" lIns="0" tIns="37465" rIns="0" bIns="0" rtlCol="0" vert="horz">
            <a:spAutoFit/>
          </a:bodyPr>
          <a:lstStyle/>
          <a:p>
            <a:pPr marL="85725">
              <a:lnSpc>
                <a:spcPts val="1550"/>
              </a:lnSpc>
              <a:spcBef>
                <a:spcPts val="295"/>
              </a:spcBef>
            </a:pPr>
            <a:r>
              <a:rPr dirty="0" sz="1300" spc="-15" b="1">
                <a:latin typeface="Arial"/>
                <a:cs typeface="Arial"/>
              </a:rPr>
              <a:t>PL/SQL</a:t>
            </a:r>
            <a:endParaRPr sz="1300">
              <a:latin typeface="Arial"/>
              <a:cs typeface="Arial"/>
            </a:endParaRPr>
          </a:p>
          <a:p>
            <a:pPr marL="167640">
              <a:lnSpc>
                <a:spcPts val="1550"/>
              </a:lnSpc>
            </a:pPr>
            <a:r>
              <a:rPr dirty="0" sz="1300" spc="-15" b="1">
                <a:latin typeface="Arial"/>
                <a:cs typeface="Arial"/>
              </a:rPr>
              <a:t>block</a:t>
            </a:r>
            <a:endParaRPr sz="1300">
              <a:latin typeface="Arial"/>
              <a:cs typeface="Arial"/>
            </a:endParaRPr>
          </a:p>
        </p:txBody>
      </p:sp>
      <p:grpSp>
        <p:nvGrpSpPr>
          <p:cNvPr id="18" name="object 18"/>
          <p:cNvGrpSpPr/>
          <p:nvPr/>
        </p:nvGrpSpPr>
        <p:grpSpPr>
          <a:xfrm>
            <a:off x="3058858" y="3762184"/>
            <a:ext cx="3181350" cy="784225"/>
            <a:chOff x="3058858" y="3762184"/>
            <a:chExt cx="3181350" cy="784225"/>
          </a:xfrm>
        </p:grpSpPr>
        <p:sp>
          <p:nvSpPr>
            <p:cNvPr id="19" name="object 19"/>
            <p:cNvSpPr/>
            <p:nvPr/>
          </p:nvSpPr>
          <p:spPr>
            <a:xfrm>
              <a:off x="3069335" y="3772661"/>
              <a:ext cx="3160395" cy="763270"/>
            </a:xfrm>
            <a:custGeom>
              <a:avLst/>
              <a:gdLst/>
              <a:ahLst/>
              <a:cxnLst/>
              <a:rect l="l" t="t" r="r" b="b"/>
              <a:pathLst>
                <a:path w="3160395" h="763270">
                  <a:moveTo>
                    <a:pt x="3160014" y="0"/>
                  </a:moveTo>
                  <a:lnTo>
                    <a:pt x="0" y="0"/>
                  </a:lnTo>
                  <a:lnTo>
                    <a:pt x="0" y="762762"/>
                  </a:lnTo>
                  <a:lnTo>
                    <a:pt x="3160014" y="762762"/>
                  </a:lnTo>
                  <a:lnTo>
                    <a:pt x="3160014" y="0"/>
                  </a:lnTo>
                  <a:close/>
                </a:path>
              </a:pathLst>
            </a:custGeom>
            <a:solidFill>
              <a:srgbClr val="329965"/>
            </a:solidFill>
          </p:spPr>
          <p:txBody>
            <a:bodyPr wrap="square" lIns="0" tIns="0" rIns="0" bIns="0" rtlCol="0"/>
            <a:lstStyle/>
            <a:p/>
          </p:txBody>
        </p:sp>
        <p:sp>
          <p:nvSpPr>
            <p:cNvPr id="20" name="object 20"/>
            <p:cNvSpPr/>
            <p:nvPr/>
          </p:nvSpPr>
          <p:spPr>
            <a:xfrm>
              <a:off x="3069335" y="3772661"/>
              <a:ext cx="3160395" cy="763270"/>
            </a:xfrm>
            <a:custGeom>
              <a:avLst/>
              <a:gdLst/>
              <a:ahLst/>
              <a:cxnLst/>
              <a:rect l="l" t="t" r="r" b="b"/>
              <a:pathLst>
                <a:path w="3160395" h="763270">
                  <a:moveTo>
                    <a:pt x="3160014" y="0"/>
                  </a:moveTo>
                  <a:lnTo>
                    <a:pt x="0" y="0"/>
                  </a:lnTo>
                  <a:lnTo>
                    <a:pt x="0" y="762762"/>
                  </a:lnTo>
                  <a:lnTo>
                    <a:pt x="3160014" y="762762"/>
                  </a:lnTo>
                  <a:lnTo>
                    <a:pt x="3160014" y="0"/>
                  </a:lnTo>
                  <a:close/>
                </a:path>
              </a:pathLst>
            </a:custGeom>
            <a:ln w="20574">
              <a:solidFill>
                <a:srgbClr val="000000"/>
              </a:solidFill>
            </a:ln>
          </p:spPr>
          <p:txBody>
            <a:bodyPr wrap="square" lIns="0" tIns="0" rIns="0" bIns="0" rtlCol="0"/>
            <a:lstStyle/>
            <a:p/>
          </p:txBody>
        </p:sp>
      </p:grpSp>
      <p:sp>
        <p:nvSpPr>
          <p:cNvPr id="21" name="object 21"/>
          <p:cNvSpPr txBox="1"/>
          <p:nvPr/>
        </p:nvSpPr>
        <p:spPr>
          <a:xfrm>
            <a:off x="3287267" y="4099559"/>
            <a:ext cx="2779395" cy="283210"/>
          </a:xfrm>
          <a:prstGeom prst="rect">
            <a:avLst/>
          </a:prstGeom>
          <a:solidFill>
            <a:srgbClr val="CCCCCC"/>
          </a:solidFill>
          <a:ln w="20574">
            <a:solidFill>
              <a:srgbClr val="000000"/>
            </a:solidFill>
          </a:ln>
        </p:spPr>
        <p:txBody>
          <a:bodyPr wrap="square" lIns="0" tIns="36830" rIns="0" bIns="0" rtlCol="0" vert="horz">
            <a:spAutoFit/>
          </a:bodyPr>
          <a:lstStyle/>
          <a:p>
            <a:pPr marL="448309">
              <a:lnSpc>
                <a:spcPct val="100000"/>
              </a:lnSpc>
              <a:spcBef>
                <a:spcPts val="290"/>
              </a:spcBef>
            </a:pPr>
            <a:r>
              <a:rPr dirty="0" sz="1300" spc="-15" b="1">
                <a:latin typeface="Arial"/>
                <a:cs typeface="Arial"/>
              </a:rPr>
              <a:t>SQL </a:t>
            </a:r>
            <a:r>
              <a:rPr dirty="0" sz="1300" spc="-10" b="1">
                <a:latin typeface="Arial"/>
                <a:cs typeface="Arial"/>
              </a:rPr>
              <a:t>statement</a:t>
            </a:r>
            <a:r>
              <a:rPr dirty="0" sz="1300" spc="-15" b="1">
                <a:latin typeface="Arial"/>
                <a:cs typeface="Arial"/>
              </a:rPr>
              <a:t> executor</a:t>
            </a:r>
            <a:endParaRPr sz="1300">
              <a:latin typeface="Arial"/>
              <a:cs typeface="Arial"/>
            </a:endParaRPr>
          </a:p>
        </p:txBody>
      </p:sp>
      <p:grpSp>
        <p:nvGrpSpPr>
          <p:cNvPr id="22" name="object 22"/>
          <p:cNvGrpSpPr/>
          <p:nvPr/>
        </p:nvGrpSpPr>
        <p:grpSpPr>
          <a:xfrm>
            <a:off x="1642300" y="2248661"/>
            <a:ext cx="2255520" cy="2287270"/>
            <a:chOff x="1642300" y="2248661"/>
            <a:chExt cx="2255520" cy="2287270"/>
          </a:xfrm>
        </p:grpSpPr>
        <p:sp>
          <p:nvSpPr>
            <p:cNvPr id="23" name="object 23"/>
            <p:cNvSpPr/>
            <p:nvPr/>
          </p:nvSpPr>
          <p:spPr>
            <a:xfrm>
              <a:off x="1652778" y="3608831"/>
              <a:ext cx="436245" cy="163830"/>
            </a:xfrm>
            <a:custGeom>
              <a:avLst/>
              <a:gdLst/>
              <a:ahLst/>
              <a:cxnLst/>
              <a:rect l="l" t="t" r="r" b="b"/>
              <a:pathLst>
                <a:path w="436244" h="163829">
                  <a:moveTo>
                    <a:pt x="435863" y="0"/>
                  </a:moveTo>
                  <a:lnTo>
                    <a:pt x="0" y="0"/>
                  </a:lnTo>
                  <a:lnTo>
                    <a:pt x="0" y="163829"/>
                  </a:lnTo>
                  <a:lnTo>
                    <a:pt x="435863" y="163829"/>
                  </a:lnTo>
                  <a:lnTo>
                    <a:pt x="435863" y="0"/>
                  </a:lnTo>
                  <a:close/>
                </a:path>
              </a:pathLst>
            </a:custGeom>
            <a:solidFill>
              <a:srgbClr val="6599CC"/>
            </a:solidFill>
          </p:spPr>
          <p:txBody>
            <a:bodyPr wrap="square" lIns="0" tIns="0" rIns="0" bIns="0" rtlCol="0"/>
            <a:lstStyle/>
            <a:p/>
          </p:txBody>
        </p:sp>
        <p:sp>
          <p:nvSpPr>
            <p:cNvPr id="24" name="object 24"/>
            <p:cNvSpPr/>
            <p:nvPr/>
          </p:nvSpPr>
          <p:spPr>
            <a:xfrm>
              <a:off x="1652778" y="3608831"/>
              <a:ext cx="436245" cy="163830"/>
            </a:xfrm>
            <a:custGeom>
              <a:avLst/>
              <a:gdLst/>
              <a:ahLst/>
              <a:cxnLst/>
              <a:rect l="l" t="t" r="r" b="b"/>
              <a:pathLst>
                <a:path w="436244" h="163829">
                  <a:moveTo>
                    <a:pt x="435863" y="0"/>
                  </a:moveTo>
                  <a:lnTo>
                    <a:pt x="0" y="0"/>
                  </a:lnTo>
                  <a:lnTo>
                    <a:pt x="0" y="163829"/>
                  </a:lnTo>
                  <a:lnTo>
                    <a:pt x="435863" y="163829"/>
                  </a:lnTo>
                  <a:lnTo>
                    <a:pt x="435863" y="0"/>
                  </a:lnTo>
                  <a:close/>
                </a:path>
              </a:pathLst>
            </a:custGeom>
            <a:ln w="20574">
              <a:solidFill>
                <a:srgbClr val="000000"/>
              </a:solidFill>
            </a:ln>
          </p:spPr>
          <p:txBody>
            <a:bodyPr wrap="square" lIns="0" tIns="0" rIns="0" bIns="0" rtlCol="0"/>
            <a:lstStyle/>
            <a:p/>
          </p:txBody>
        </p:sp>
        <p:sp>
          <p:nvSpPr>
            <p:cNvPr id="25" name="object 25"/>
            <p:cNvSpPr/>
            <p:nvPr/>
          </p:nvSpPr>
          <p:spPr>
            <a:xfrm>
              <a:off x="1652778" y="3881627"/>
              <a:ext cx="436245" cy="163195"/>
            </a:xfrm>
            <a:custGeom>
              <a:avLst/>
              <a:gdLst/>
              <a:ahLst/>
              <a:cxnLst/>
              <a:rect l="l" t="t" r="r" b="b"/>
              <a:pathLst>
                <a:path w="436244" h="163195">
                  <a:moveTo>
                    <a:pt x="435863" y="0"/>
                  </a:moveTo>
                  <a:lnTo>
                    <a:pt x="0" y="0"/>
                  </a:lnTo>
                  <a:lnTo>
                    <a:pt x="0" y="163067"/>
                  </a:lnTo>
                  <a:lnTo>
                    <a:pt x="435863" y="163067"/>
                  </a:lnTo>
                  <a:lnTo>
                    <a:pt x="435863" y="0"/>
                  </a:lnTo>
                  <a:close/>
                </a:path>
              </a:pathLst>
            </a:custGeom>
            <a:solidFill>
              <a:srgbClr val="329965"/>
            </a:solidFill>
          </p:spPr>
          <p:txBody>
            <a:bodyPr wrap="square" lIns="0" tIns="0" rIns="0" bIns="0" rtlCol="0"/>
            <a:lstStyle/>
            <a:p/>
          </p:txBody>
        </p:sp>
        <p:sp>
          <p:nvSpPr>
            <p:cNvPr id="26" name="object 26"/>
            <p:cNvSpPr/>
            <p:nvPr/>
          </p:nvSpPr>
          <p:spPr>
            <a:xfrm>
              <a:off x="1652778" y="3881627"/>
              <a:ext cx="436245" cy="163195"/>
            </a:xfrm>
            <a:custGeom>
              <a:avLst/>
              <a:gdLst/>
              <a:ahLst/>
              <a:cxnLst/>
              <a:rect l="l" t="t" r="r" b="b"/>
              <a:pathLst>
                <a:path w="436244" h="163195">
                  <a:moveTo>
                    <a:pt x="435863" y="0"/>
                  </a:moveTo>
                  <a:lnTo>
                    <a:pt x="0" y="0"/>
                  </a:lnTo>
                  <a:lnTo>
                    <a:pt x="0" y="163067"/>
                  </a:lnTo>
                  <a:lnTo>
                    <a:pt x="435863" y="163067"/>
                  </a:lnTo>
                  <a:lnTo>
                    <a:pt x="435863" y="0"/>
                  </a:lnTo>
                  <a:close/>
                </a:path>
              </a:pathLst>
            </a:custGeom>
            <a:ln w="20574">
              <a:solidFill>
                <a:srgbClr val="000000"/>
              </a:solidFill>
            </a:ln>
          </p:spPr>
          <p:txBody>
            <a:bodyPr wrap="square" lIns="0" tIns="0" rIns="0" bIns="0" rtlCol="0"/>
            <a:lstStyle/>
            <a:p/>
          </p:txBody>
        </p:sp>
        <p:sp>
          <p:nvSpPr>
            <p:cNvPr id="27" name="object 27"/>
            <p:cNvSpPr/>
            <p:nvPr/>
          </p:nvSpPr>
          <p:spPr>
            <a:xfrm>
              <a:off x="2906877" y="2248674"/>
              <a:ext cx="159385" cy="214629"/>
            </a:xfrm>
            <a:custGeom>
              <a:avLst/>
              <a:gdLst/>
              <a:ahLst/>
              <a:cxnLst/>
              <a:rect l="l" t="t" r="r" b="b"/>
              <a:pathLst>
                <a:path w="159385" h="214630">
                  <a:moveTo>
                    <a:pt x="157899" y="749"/>
                  </a:moveTo>
                  <a:lnTo>
                    <a:pt x="157886" y="0"/>
                  </a:lnTo>
                  <a:lnTo>
                    <a:pt x="156210" y="0"/>
                  </a:lnTo>
                  <a:lnTo>
                    <a:pt x="155651" y="749"/>
                  </a:lnTo>
                  <a:lnTo>
                    <a:pt x="157899" y="749"/>
                  </a:lnTo>
                  <a:close/>
                </a:path>
                <a:path w="159385" h="214630">
                  <a:moveTo>
                    <a:pt x="157911" y="3797"/>
                  </a:moveTo>
                  <a:lnTo>
                    <a:pt x="157899" y="3048"/>
                  </a:lnTo>
                  <a:lnTo>
                    <a:pt x="153987" y="3048"/>
                  </a:lnTo>
                  <a:lnTo>
                    <a:pt x="153428" y="3797"/>
                  </a:lnTo>
                  <a:lnTo>
                    <a:pt x="157911" y="3797"/>
                  </a:lnTo>
                  <a:close/>
                </a:path>
                <a:path w="159385" h="214630">
                  <a:moveTo>
                    <a:pt x="157924" y="6845"/>
                  </a:moveTo>
                  <a:lnTo>
                    <a:pt x="157911" y="6096"/>
                  </a:lnTo>
                  <a:lnTo>
                    <a:pt x="151765" y="6096"/>
                  </a:lnTo>
                  <a:lnTo>
                    <a:pt x="151206" y="6845"/>
                  </a:lnTo>
                  <a:lnTo>
                    <a:pt x="157924" y="6845"/>
                  </a:lnTo>
                  <a:close/>
                </a:path>
                <a:path w="159385" h="214630">
                  <a:moveTo>
                    <a:pt x="157937" y="9893"/>
                  </a:moveTo>
                  <a:lnTo>
                    <a:pt x="157924" y="9144"/>
                  </a:lnTo>
                  <a:lnTo>
                    <a:pt x="149542" y="9144"/>
                  </a:lnTo>
                  <a:lnTo>
                    <a:pt x="148983" y="9893"/>
                  </a:lnTo>
                  <a:lnTo>
                    <a:pt x="157937" y="9893"/>
                  </a:lnTo>
                  <a:close/>
                </a:path>
                <a:path w="159385" h="214630">
                  <a:moveTo>
                    <a:pt x="157949" y="12941"/>
                  </a:moveTo>
                  <a:lnTo>
                    <a:pt x="157937" y="12192"/>
                  </a:lnTo>
                  <a:lnTo>
                    <a:pt x="147320" y="12192"/>
                  </a:lnTo>
                  <a:lnTo>
                    <a:pt x="146761" y="12941"/>
                  </a:lnTo>
                  <a:lnTo>
                    <a:pt x="157949" y="12941"/>
                  </a:lnTo>
                  <a:close/>
                </a:path>
                <a:path w="159385" h="214630">
                  <a:moveTo>
                    <a:pt x="157962" y="15989"/>
                  </a:moveTo>
                  <a:lnTo>
                    <a:pt x="157949" y="15240"/>
                  </a:lnTo>
                  <a:lnTo>
                    <a:pt x="145097" y="15240"/>
                  </a:lnTo>
                  <a:lnTo>
                    <a:pt x="144538" y="15989"/>
                  </a:lnTo>
                  <a:lnTo>
                    <a:pt x="157962" y="15989"/>
                  </a:lnTo>
                  <a:close/>
                </a:path>
                <a:path w="159385" h="214630">
                  <a:moveTo>
                    <a:pt x="157975" y="19037"/>
                  </a:moveTo>
                  <a:lnTo>
                    <a:pt x="157962" y="18275"/>
                  </a:lnTo>
                  <a:lnTo>
                    <a:pt x="142875" y="18275"/>
                  </a:lnTo>
                  <a:lnTo>
                    <a:pt x="142316" y="19037"/>
                  </a:lnTo>
                  <a:lnTo>
                    <a:pt x="157975" y="19037"/>
                  </a:lnTo>
                  <a:close/>
                </a:path>
                <a:path w="159385" h="214630">
                  <a:moveTo>
                    <a:pt x="157988" y="22085"/>
                  </a:moveTo>
                  <a:lnTo>
                    <a:pt x="157975" y="21323"/>
                  </a:lnTo>
                  <a:lnTo>
                    <a:pt x="140639" y="21323"/>
                  </a:lnTo>
                  <a:lnTo>
                    <a:pt x="140093" y="22085"/>
                  </a:lnTo>
                  <a:lnTo>
                    <a:pt x="157988" y="22085"/>
                  </a:lnTo>
                  <a:close/>
                </a:path>
                <a:path w="159385" h="214630">
                  <a:moveTo>
                    <a:pt x="158000" y="25133"/>
                  </a:moveTo>
                  <a:lnTo>
                    <a:pt x="157988" y="24371"/>
                  </a:lnTo>
                  <a:lnTo>
                    <a:pt x="138417" y="24371"/>
                  </a:lnTo>
                  <a:lnTo>
                    <a:pt x="137871" y="25133"/>
                  </a:lnTo>
                  <a:lnTo>
                    <a:pt x="158000" y="25133"/>
                  </a:lnTo>
                  <a:close/>
                </a:path>
                <a:path w="159385" h="214630">
                  <a:moveTo>
                    <a:pt x="158013" y="28181"/>
                  </a:moveTo>
                  <a:lnTo>
                    <a:pt x="158000" y="27419"/>
                  </a:lnTo>
                  <a:lnTo>
                    <a:pt x="136194" y="27419"/>
                  </a:lnTo>
                  <a:lnTo>
                    <a:pt x="135648" y="28181"/>
                  </a:lnTo>
                  <a:lnTo>
                    <a:pt x="158013" y="28181"/>
                  </a:lnTo>
                  <a:close/>
                </a:path>
                <a:path w="159385" h="214630">
                  <a:moveTo>
                    <a:pt x="158026" y="30467"/>
                  </a:moveTo>
                  <a:lnTo>
                    <a:pt x="133972" y="30467"/>
                  </a:lnTo>
                  <a:lnTo>
                    <a:pt x="133413" y="31229"/>
                  </a:lnTo>
                  <a:lnTo>
                    <a:pt x="158026" y="31229"/>
                  </a:lnTo>
                  <a:lnTo>
                    <a:pt x="158026" y="30467"/>
                  </a:lnTo>
                  <a:close/>
                </a:path>
                <a:path w="159385" h="214630">
                  <a:moveTo>
                    <a:pt x="158038" y="33515"/>
                  </a:moveTo>
                  <a:lnTo>
                    <a:pt x="131749" y="33515"/>
                  </a:lnTo>
                  <a:lnTo>
                    <a:pt x="131191" y="34277"/>
                  </a:lnTo>
                  <a:lnTo>
                    <a:pt x="158038" y="34277"/>
                  </a:lnTo>
                  <a:lnTo>
                    <a:pt x="158038" y="33515"/>
                  </a:lnTo>
                  <a:close/>
                </a:path>
                <a:path w="159385" h="214630">
                  <a:moveTo>
                    <a:pt x="158051" y="36563"/>
                  </a:moveTo>
                  <a:lnTo>
                    <a:pt x="129527" y="36563"/>
                  </a:lnTo>
                  <a:lnTo>
                    <a:pt x="128968" y="37325"/>
                  </a:lnTo>
                  <a:lnTo>
                    <a:pt x="158051" y="37325"/>
                  </a:lnTo>
                  <a:lnTo>
                    <a:pt x="158051" y="36563"/>
                  </a:lnTo>
                  <a:close/>
                </a:path>
                <a:path w="159385" h="214630">
                  <a:moveTo>
                    <a:pt x="158064" y="39624"/>
                  </a:moveTo>
                  <a:lnTo>
                    <a:pt x="127304" y="39624"/>
                  </a:lnTo>
                  <a:lnTo>
                    <a:pt x="126746" y="40373"/>
                  </a:lnTo>
                  <a:lnTo>
                    <a:pt x="158064" y="40373"/>
                  </a:lnTo>
                  <a:lnTo>
                    <a:pt x="158064" y="39624"/>
                  </a:lnTo>
                  <a:close/>
                </a:path>
                <a:path w="159385" h="214630">
                  <a:moveTo>
                    <a:pt x="158076" y="42672"/>
                  </a:moveTo>
                  <a:lnTo>
                    <a:pt x="125082" y="42672"/>
                  </a:lnTo>
                  <a:lnTo>
                    <a:pt x="124523" y="43421"/>
                  </a:lnTo>
                  <a:lnTo>
                    <a:pt x="158076" y="43421"/>
                  </a:lnTo>
                  <a:lnTo>
                    <a:pt x="158076" y="42672"/>
                  </a:lnTo>
                  <a:close/>
                </a:path>
                <a:path w="159385" h="214630">
                  <a:moveTo>
                    <a:pt x="158089" y="45720"/>
                  </a:moveTo>
                  <a:lnTo>
                    <a:pt x="122859" y="45720"/>
                  </a:lnTo>
                  <a:lnTo>
                    <a:pt x="122301" y="46469"/>
                  </a:lnTo>
                  <a:lnTo>
                    <a:pt x="158089" y="46469"/>
                  </a:lnTo>
                  <a:lnTo>
                    <a:pt x="158089" y="45720"/>
                  </a:lnTo>
                  <a:close/>
                </a:path>
                <a:path w="159385" h="214630">
                  <a:moveTo>
                    <a:pt x="158102" y="48768"/>
                  </a:moveTo>
                  <a:lnTo>
                    <a:pt x="120637" y="48768"/>
                  </a:lnTo>
                  <a:lnTo>
                    <a:pt x="120078" y="49517"/>
                  </a:lnTo>
                  <a:lnTo>
                    <a:pt x="158102" y="49517"/>
                  </a:lnTo>
                  <a:lnTo>
                    <a:pt x="158102" y="48768"/>
                  </a:lnTo>
                  <a:close/>
                </a:path>
                <a:path w="159385" h="214630">
                  <a:moveTo>
                    <a:pt x="158115" y="51816"/>
                  </a:moveTo>
                  <a:lnTo>
                    <a:pt x="118402" y="51816"/>
                  </a:lnTo>
                  <a:lnTo>
                    <a:pt x="117856" y="52565"/>
                  </a:lnTo>
                  <a:lnTo>
                    <a:pt x="158115" y="52565"/>
                  </a:lnTo>
                  <a:lnTo>
                    <a:pt x="158115" y="51816"/>
                  </a:lnTo>
                  <a:close/>
                </a:path>
                <a:path w="159385" h="214630">
                  <a:moveTo>
                    <a:pt x="158127" y="54864"/>
                  </a:moveTo>
                  <a:lnTo>
                    <a:pt x="116179" y="54864"/>
                  </a:lnTo>
                  <a:lnTo>
                    <a:pt x="115633" y="55613"/>
                  </a:lnTo>
                  <a:lnTo>
                    <a:pt x="158127" y="55613"/>
                  </a:lnTo>
                  <a:lnTo>
                    <a:pt x="158127" y="54864"/>
                  </a:lnTo>
                  <a:close/>
                </a:path>
                <a:path w="159385" h="214630">
                  <a:moveTo>
                    <a:pt x="158140" y="57899"/>
                  </a:moveTo>
                  <a:lnTo>
                    <a:pt x="113957" y="57899"/>
                  </a:lnTo>
                  <a:lnTo>
                    <a:pt x="113411" y="58661"/>
                  </a:lnTo>
                  <a:lnTo>
                    <a:pt x="158140" y="58661"/>
                  </a:lnTo>
                  <a:lnTo>
                    <a:pt x="158140" y="57899"/>
                  </a:lnTo>
                  <a:close/>
                </a:path>
                <a:path w="159385" h="214630">
                  <a:moveTo>
                    <a:pt x="158153" y="60947"/>
                  </a:moveTo>
                  <a:lnTo>
                    <a:pt x="111734" y="60947"/>
                  </a:lnTo>
                  <a:lnTo>
                    <a:pt x="111175" y="61709"/>
                  </a:lnTo>
                  <a:lnTo>
                    <a:pt x="158153" y="61709"/>
                  </a:lnTo>
                  <a:lnTo>
                    <a:pt x="158153" y="60947"/>
                  </a:lnTo>
                  <a:close/>
                </a:path>
                <a:path w="159385" h="214630">
                  <a:moveTo>
                    <a:pt x="158165" y="63995"/>
                  </a:moveTo>
                  <a:lnTo>
                    <a:pt x="109512" y="63995"/>
                  </a:lnTo>
                  <a:lnTo>
                    <a:pt x="108953" y="64757"/>
                  </a:lnTo>
                  <a:lnTo>
                    <a:pt x="158165" y="64757"/>
                  </a:lnTo>
                  <a:lnTo>
                    <a:pt x="158165" y="63995"/>
                  </a:lnTo>
                  <a:close/>
                </a:path>
                <a:path w="159385" h="214630">
                  <a:moveTo>
                    <a:pt x="158178" y="67043"/>
                  </a:moveTo>
                  <a:lnTo>
                    <a:pt x="107289" y="67043"/>
                  </a:lnTo>
                  <a:lnTo>
                    <a:pt x="106730" y="67805"/>
                  </a:lnTo>
                  <a:lnTo>
                    <a:pt x="158178" y="67805"/>
                  </a:lnTo>
                  <a:lnTo>
                    <a:pt x="158178" y="67043"/>
                  </a:lnTo>
                  <a:close/>
                </a:path>
                <a:path w="159385" h="214630">
                  <a:moveTo>
                    <a:pt x="158191" y="70091"/>
                  </a:moveTo>
                  <a:lnTo>
                    <a:pt x="105067" y="70091"/>
                  </a:lnTo>
                  <a:lnTo>
                    <a:pt x="104508" y="70853"/>
                  </a:lnTo>
                  <a:lnTo>
                    <a:pt x="158191" y="70853"/>
                  </a:lnTo>
                  <a:lnTo>
                    <a:pt x="158191" y="70091"/>
                  </a:lnTo>
                  <a:close/>
                </a:path>
                <a:path w="159385" h="214630">
                  <a:moveTo>
                    <a:pt x="158203" y="73139"/>
                  </a:moveTo>
                  <a:lnTo>
                    <a:pt x="102844" y="73139"/>
                  </a:lnTo>
                  <a:lnTo>
                    <a:pt x="102285" y="73901"/>
                  </a:lnTo>
                  <a:lnTo>
                    <a:pt x="158203" y="73901"/>
                  </a:lnTo>
                  <a:lnTo>
                    <a:pt x="158203" y="73139"/>
                  </a:lnTo>
                  <a:close/>
                </a:path>
                <a:path w="159385" h="214630">
                  <a:moveTo>
                    <a:pt x="158216" y="76200"/>
                  </a:moveTo>
                  <a:lnTo>
                    <a:pt x="100622" y="76200"/>
                  </a:lnTo>
                  <a:lnTo>
                    <a:pt x="100063" y="76949"/>
                  </a:lnTo>
                  <a:lnTo>
                    <a:pt x="158216" y="76949"/>
                  </a:lnTo>
                  <a:lnTo>
                    <a:pt x="158216" y="76200"/>
                  </a:lnTo>
                  <a:close/>
                </a:path>
                <a:path w="159385" h="214630">
                  <a:moveTo>
                    <a:pt x="158229" y="79248"/>
                  </a:moveTo>
                  <a:lnTo>
                    <a:pt x="98399" y="79248"/>
                  </a:lnTo>
                  <a:lnTo>
                    <a:pt x="97840" y="79997"/>
                  </a:lnTo>
                  <a:lnTo>
                    <a:pt x="158229" y="79997"/>
                  </a:lnTo>
                  <a:lnTo>
                    <a:pt x="158229" y="79248"/>
                  </a:lnTo>
                  <a:close/>
                </a:path>
                <a:path w="159385" h="214630">
                  <a:moveTo>
                    <a:pt x="158242" y="82296"/>
                  </a:moveTo>
                  <a:lnTo>
                    <a:pt x="96177" y="82296"/>
                  </a:lnTo>
                  <a:lnTo>
                    <a:pt x="95618" y="83045"/>
                  </a:lnTo>
                  <a:lnTo>
                    <a:pt x="158242" y="83045"/>
                  </a:lnTo>
                  <a:lnTo>
                    <a:pt x="158242" y="82296"/>
                  </a:lnTo>
                  <a:close/>
                </a:path>
                <a:path w="159385" h="214630">
                  <a:moveTo>
                    <a:pt x="158254" y="85344"/>
                  </a:moveTo>
                  <a:lnTo>
                    <a:pt x="93941" y="85344"/>
                  </a:lnTo>
                  <a:lnTo>
                    <a:pt x="93395" y="86093"/>
                  </a:lnTo>
                  <a:lnTo>
                    <a:pt x="158254" y="86093"/>
                  </a:lnTo>
                  <a:lnTo>
                    <a:pt x="158254" y="85344"/>
                  </a:lnTo>
                  <a:close/>
                </a:path>
                <a:path w="159385" h="214630">
                  <a:moveTo>
                    <a:pt x="158267" y="88392"/>
                  </a:moveTo>
                  <a:lnTo>
                    <a:pt x="91719" y="88392"/>
                  </a:lnTo>
                  <a:lnTo>
                    <a:pt x="91173" y="89141"/>
                  </a:lnTo>
                  <a:lnTo>
                    <a:pt x="158267" y="89141"/>
                  </a:lnTo>
                  <a:lnTo>
                    <a:pt x="158267" y="88392"/>
                  </a:lnTo>
                  <a:close/>
                </a:path>
                <a:path w="159385" h="214630">
                  <a:moveTo>
                    <a:pt x="158280" y="91440"/>
                  </a:moveTo>
                  <a:lnTo>
                    <a:pt x="89496" y="91440"/>
                  </a:lnTo>
                  <a:lnTo>
                    <a:pt x="88938" y="92189"/>
                  </a:lnTo>
                  <a:lnTo>
                    <a:pt x="158280" y="92189"/>
                  </a:lnTo>
                  <a:lnTo>
                    <a:pt x="158280" y="91440"/>
                  </a:lnTo>
                  <a:close/>
                </a:path>
                <a:path w="159385" h="214630">
                  <a:moveTo>
                    <a:pt x="158292" y="94475"/>
                  </a:moveTo>
                  <a:lnTo>
                    <a:pt x="87274" y="94475"/>
                  </a:lnTo>
                  <a:lnTo>
                    <a:pt x="86715" y="95237"/>
                  </a:lnTo>
                  <a:lnTo>
                    <a:pt x="158292" y="95237"/>
                  </a:lnTo>
                  <a:lnTo>
                    <a:pt x="158292" y="94475"/>
                  </a:lnTo>
                  <a:close/>
                </a:path>
                <a:path w="159385" h="214630">
                  <a:moveTo>
                    <a:pt x="158305" y="97523"/>
                  </a:moveTo>
                  <a:lnTo>
                    <a:pt x="85051" y="97523"/>
                  </a:lnTo>
                  <a:lnTo>
                    <a:pt x="84493" y="98285"/>
                  </a:lnTo>
                  <a:lnTo>
                    <a:pt x="158305" y="98285"/>
                  </a:lnTo>
                  <a:lnTo>
                    <a:pt x="158305" y="97523"/>
                  </a:lnTo>
                  <a:close/>
                </a:path>
                <a:path w="159385" h="214630">
                  <a:moveTo>
                    <a:pt x="158318" y="100571"/>
                  </a:moveTo>
                  <a:lnTo>
                    <a:pt x="82829" y="100571"/>
                  </a:lnTo>
                  <a:lnTo>
                    <a:pt x="82270" y="101333"/>
                  </a:lnTo>
                  <a:lnTo>
                    <a:pt x="158318" y="101333"/>
                  </a:lnTo>
                  <a:lnTo>
                    <a:pt x="158318" y="100571"/>
                  </a:lnTo>
                  <a:close/>
                </a:path>
                <a:path w="159385" h="214630">
                  <a:moveTo>
                    <a:pt x="158330" y="103619"/>
                  </a:moveTo>
                  <a:lnTo>
                    <a:pt x="80606" y="103619"/>
                  </a:lnTo>
                  <a:lnTo>
                    <a:pt x="80048" y="104381"/>
                  </a:lnTo>
                  <a:lnTo>
                    <a:pt x="158330" y="104381"/>
                  </a:lnTo>
                  <a:lnTo>
                    <a:pt x="158330" y="103619"/>
                  </a:lnTo>
                  <a:close/>
                </a:path>
                <a:path w="159385" h="214630">
                  <a:moveTo>
                    <a:pt x="158343" y="106667"/>
                  </a:moveTo>
                  <a:lnTo>
                    <a:pt x="78384" y="106667"/>
                  </a:lnTo>
                  <a:lnTo>
                    <a:pt x="77825" y="107429"/>
                  </a:lnTo>
                  <a:lnTo>
                    <a:pt x="158343" y="107429"/>
                  </a:lnTo>
                  <a:lnTo>
                    <a:pt x="158343" y="106667"/>
                  </a:lnTo>
                  <a:close/>
                </a:path>
                <a:path w="159385" h="214630">
                  <a:moveTo>
                    <a:pt x="158356" y="109715"/>
                  </a:moveTo>
                  <a:lnTo>
                    <a:pt x="76161" y="109715"/>
                  </a:lnTo>
                  <a:lnTo>
                    <a:pt x="75603" y="110477"/>
                  </a:lnTo>
                  <a:lnTo>
                    <a:pt x="158356" y="110477"/>
                  </a:lnTo>
                  <a:lnTo>
                    <a:pt x="158356" y="109715"/>
                  </a:lnTo>
                  <a:close/>
                </a:path>
                <a:path w="159385" h="214630">
                  <a:moveTo>
                    <a:pt x="158369" y="112763"/>
                  </a:moveTo>
                  <a:lnTo>
                    <a:pt x="73939" y="112763"/>
                  </a:lnTo>
                  <a:lnTo>
                    <a:pt x="73380" y="113525"/>
                  </a:lnTo>
                  <a:lnTo>
                    <a:pt x="158369" y="113525"/>
                  </a:lnTo>
                  <a:lnTo>
                    <a:pt x="158369" y="112763"/>
                  </a:lnTo>
                  <a:close/>
                </a:path>
                <a:path w="159385" h="214630">
                  <a:moveTo>
                    <a:pt x="158381" y="115824"/>
                  </a:moveTo>
                  <a:lnTo>
                    <a:pt x="71704" y="115824"/>
                  </a:lnTo>
                  <a:lnTo>
                    <a:pt x="71158" y="116573"/>
                  </a:lnTo>
                  <a:lnTo>
                    <a:pt x="158381" y="116573"/>
                  </a:lnTo>
                  <a:lnTo>
                    <a:pt x="158381" y="115824"/>
                  </a:lnTo>
                  <a:close/>
                </a:path>
                <a:path w="159385" h="214630">
                  <a:moveTo>
                    <a:pt x="158394" y="118872"/>
                  </a:moveTo>
                  <a:lnTo>
                    <a:pt x="69481" y="118872"/>
                  </a:lnTo>
                  <a:lnTo>
                    <a:pt x="68935" y="119621"/>
                  </a:lnTo>
                  <a:lnTo>
                    <a:pt x="158394" y="119621"/>
                  </a:lnTo>
                  <a:lnTo>
                    <a:pt x="158394" y="118872"/>
                  </a:lnTo>
                  <a:close/>
                </a:path>
                <a:path w="159385" h="214630">
                  <a:moveTo>
                    <a:pt x="158407" y="121920"/>
                  </a:moveTo>
                  <a:lnTo>
                    <a:pt x="67259" y="121920"/>
                  </a:lnTo>
                  <a:lnTo>
                    <a:pt x="66700" y="122669"/>
                  </a:lnTo>
                  <a:lnTo>
                    <a:pt x="158407" y="122669"/>
                  </a:lnTo>
                  <a:lnTo>
                    <a:pt x="158407" y="121920"/>
                  </a:lnTo>
                  <a:close/>
                </a:path>
                <a:path w="159385" h="214630">
                  <a:moveTo>
                    <a:pt x="158419" y="124968"/>
                  </a:moveTo>
                  <a:lnTo>
                    <a:pt x="65036" y="124968"/>
                  </a:lnTo>
                  <a:lnTo>
                    <a:pt x="64477" y="125717"/>
                  </a:lnTo>
                  <a:lnTo>
                    <a:pt x="158419" y="125717"/>
                  </a:lnTo>
                  <a:lnTo>
                    <a:pt x="158419" y="124968"/>
                  </a:lnTo>
                  <a:close/>
                </a:path>
                <a:path w="159385" h="214630">
                  <a:moveTo>
                    <a:pt x="158445" y="128765"/>
                  </a:moveTo>
                  <a:lnTo>
                    <a:pt x="158432" y="128016"/>
                  </a:lnTo>
                  <a:lnTo>
                    <a:pt x="62814" y="128016"/>
                  </a:lnTo>
                  <a:lnTo>
                    <a:pt x="62255" y="128765"/>
                  </a:lnTo>
                  <a:lnTo>
                    <a:pt x="158445" y="128765"/>
                  </a:lnTo>
                  <a:close/>
                </a:path>
                <a:path w="159385" h="214630">
                  <a:moveTo>
                    <a:pt x="158457" y="131813"/>
                  </a:moveTo>
                  <a:lnTo>
                    <a:pt x="158445" y="131064"/>
                  </a:lnTo>
                  <a:lnTo>
                    <a:pt x="60591" y="131064"/>
                  </a:lnTo>
                  <a:lnTo>
                    <a:pt x="60032" y="131813"/>
                  </a:lnTo>
                  <a:lnTo>
                    <a:pt x="158457" y="131813"/>
                  </a:lnTo>
                  <a:close/>
                </a:path>
                <a:path w="159385" h="214630">
                  <a:moveTo>
                    <a:pt x="158470" y="134861"/>
                  </a:moveTo>
                  <a:lnTo>
                    <a:pt x="158457" y="134099"/>
                  </a:lnTo>
                  <a:lnTo>
                    <a:pt x="58369" y="134099"/>
                  </a:lnTo>
                  <a:lnTo>
                    <a:pt x="57810" y="134861"/>
                  </a:lnTo>
                  <a:lnTo>
                    <a:pt x="158470" y="134861"/>
                  </a:lnTo>
                  <a:close/>
                </a:path>
                <a:path w="159385" h="214630">
                  <a:moveTo>
                    <a:pt x="158483" y="137909"/>
                  </a:moveTo>
                  <a:lnTo>
                    <a:pt x="158470" y="137147"/>
                  </a:lnTo>
                  <a:lnTo>
                    <a:pt x="56146" y="137147"/>
                  </a:lnTo>
                  <a:lnTo>
                    <a:pt x="55587" y="137909"/>
                  </a:lnTo>
                  <a:lnTo>
                    <a:pt x="158483" y="137909"/>
                  </a:lnTo>
                  <a:close/>
                </a:path>
                <a:path w="159385" h="214630">
                  <a:moveTo>
                    <a:pt x="158496" y="140957"/>
                  </a:moveTo>
                  <a:lnTo>
                    <a:pt x="158483" y="140195"/>
                  </a:lnTo>
                  <a:lnTo>
                    <a:pt x="53924" y="140195"/>
                  </a:lnTo>
                  <a:lnTo>
                    <a:pt x="53365" y="140957"/>
                  </a:lnTo>
                  <a:lnTo>
                    <a:pt x="158496" y="140957"/>
                  </a:lnTo>
                  <a:close/>
                </a:path>
                <a:path w="159385" h="214630">
                  <a:moveTo>
                    <a:pt x="158508" y="144005"/>
                  </a:moveTo>
                  <a:lnTo>
                    <a:pt x="158496" y="143243"/>
                  </a:lnTo>
                  <a:lnTo>
                    <a:pt x="51701" y="143243"/>
                  </a:lnTo>
                  <a:lnTo>
                    <a:pt x="51142" y="144005"/>
                  </a:lnTo>
                  <a:lnTo>
                    <a:pt x="158508" y="144005"/>
                  </a:lnTo>
                  <a:close/>
                </a:path>
                <a:path w="159385" h="214630">
                  <a:moveTo>
                    <a:pt x="158521" y="147053"/>
                  </a:moveTo>
                  <a:lnTo>
                    <a:pt x="158508" y="146291"/>
                  </a:lnTo>
                  <a:lnTo>
                    <a:pt x="49466" y="146291"/>
                  </a:lnTo>
                  <a:lnTo>
                    <a:pt x="48920" y="147053"/>
                  </a:lnTo>
                  <a:lnTo>
                    <a:pt x="158521" y="147053"/>
                  </a:lnTo>
                  <a:close/>
                </a:path>
                <a:path w="159385" h="214630">
                  <a:moveTo>
                    <a:pt x="158534" y="150101"/>
                  </a:moveTo>
                  <a:lnTo>
                    <a:pt x="158521" y="149339"/>
                  </a:lnTo>
                  <a:lnTo>
                    <a:pt x="47244" y="149339"/>
                  </a:lnTo>
                  <a:lnTo>
                    <a:pt x="46697" y="150101"/>
                  </a:lnTo>
                  <a:lnTo>
                    <a:pt x="158534" y="150101"/>
                  </a:lnTo>
                  <a:close/>
                </a:path>
                <a:path w="159385" h="214630">
                  <a:moveTo>
                    <a:pt x="158546" y="153149"/>
                  </a:moveTo>
                  <a:lnTo>
                    <a:pt x="158534" y="152400"/>
                  </a:lnTo>
                  <a:lnTo>
                    <a:pt x="45021" y="152400"/>
                  </a:lnTo>
                  <a:lnTo>
                    <a:pt x="44462" y="153149"/>
                  </a:lnTo>
                  <a:lnTo>
                    <a:pt x="158546" y="153149"/>
                  </a:lnTo>
                  <a:close/>
                </a:path>
                <a:path w="159385" h="214630">
                  <a:moveTo>
                    <a:pt x="158559" y="156197"/>
                  </a:moveTo>
                  <a:lnTo>
                    <a:pt x="158546" y="155448"/>
                  </a:lnTo>
                  <a:lnTo>
                    <a:pt x="42799" y="155448"/>
                  </a:lnTo>
                  <a:lnTo>
                    <a:pt x="42240" y="156197"/>
                  </a:lnTo>
                  <a:lnTo>
                    <a:pt x="158559" y="156197"/>
                  </a:lnTo>
                  <a:close/>
                </a:path>
                <a:path w="159385" h="214630">
                  <a:moveTo>
                    <a:pt x="158572" y="159245"/>
                  </a:moveTo>
                  <a:lnTo>
                    <a:pt x="158559" y="158496"/>
                  </a:lnTo>
                  <a:lnTo>
                    <a:pt x="40576" y="158496"/>
                  </a:lnTo>
                  <a:lnTo>
                    <a:pt x="40017" y="159245"/>
                  </a:lnTo>
                  <a:lnTo>
                    <a:pt x="158572" y="159245"/>
                  </a:lnTo>
                  <a:close/>
                </a:path>
                <a:path w="159385" h="214630">
                  <a:moveTo>
                    <a:pt x="158584" y="161544"/>
                  </a:moveTo>
                  <a:lnTo>
                    <a:pt x="38354" y="161544"/>
                  </a:lnTo>
                  <a:lnTo>
                    <a:pt x="37795" y="162293"/>
                  </a:lnTo>
                  <a:lnTo>
                    <a:pt x="158584" y="162293"/>
                  </a:lnTo>
                  <a:lnTo>
                    <a:pt x="158584" y="161544"/>
                  </a:lnTo>
                  <a:close/>
                </a:path>
                <a:path w="159385" h="214630">
                  <a:moveTo>
                    <a:pt x="158597" y="164592"/>
                  </a:moveTo>
                  <a:lnTo>
                    <a:pt x="36131" y="164592"/>
                  </a:lnTo>
                  <a:lnTo>
                    <a:pt x="35572" y="165341"/>
                  </a:lnTo>
                  <a:lnTo>
                    <a:pt x="158597" y="165341"/>
                  </a:lnTo>
                  <a:lnTo>
                    <a:pt x="158597" y="164592"/>
                  </a:lnTo>
                  <a:close/>
                </a:path>
                <a:path w="159385" h="214630">
                  <a:moveTo>
                    <a:pt x="158610" y="167640"/>
                  </a:moveTo>
                  <a:lnTo>
                    <a:pt x="33909" y="167640"/>
                  </a:lnTo>
                  <a:lnTo>
                    <a:pt x="33350" y="168389"/>
                  </a:lnTo>
                  <a:lnTo>
                    <a:pt x="158610" y="168389"/>
                  </a:lnTo>
                  <a:lnTo>
                    <a:pt x="158610" y="167640"/>
                  </a:lnTo>
                  <a:close/>
                </a:path>
                <a:path w="159385" h="214630">
                  <a:moveTo>
                    <a:pt x="158623" y="170675"/>
                  </a:moveTo>
                  <a:lnTo>
                    <a:pt x="31686" y="170675"/>
                  </a:lnTo>
                  <a:lnTo>
                    <a:pt x="31127" y="171437"/>
                  </a:lnTo>
                  <a:lnTo>
                    <a:pt x="158623" y="171437"/>
                  </a:lnTo>
                  <a:lnTo>
                    <a:pt x="158623" y="170675"/>
                  </a:lnTo>
                  <a:close/>
                </a:path>
                <a:path w="159385" h="214630">
                  <a:moveTo>
                    <a:pt x="158635" y="173723"/>
                  </a:moveTo>
                  <a:lnTo>
                    <a:pt x="29464" y="173723"/>
                  </a:lnTo>
                  <a:lnTo>
                    <a:pt x="28905" y="174485"/>
                  </a:lnTo>
                  <a:lnTo>
                    <a:pt x="158635" y="174485"/>
                  </a:lnTo>
                  <a:lnTo>
                    <a:pt x="158635" y="173723"/>
                  </a:lnTo>
                  <a:close/>
                </a:path>
                <a:path w="159385" h="214630">
                  <a:moveTo>
                    <a:pt x="158648" y="176771"/>
                  </a:moveTo>
                  <a:lnTo>
                    <a:pt x="27228" y="176771"/>
                  </a:lnTo>
                  <a:lnTo>
                    <a:pt x="26682" y="177533"/>
                  </a:lnTo>
                  <a:lnTo>
                    <a:pt x="158648" y="177533"/>
                  </a:lnTo>
                  <a:lnTo>
                    <a:pt x="158648" y="176771"/>
                  </a:lnTo>
                  <a:close/>
                </a:path>
                <a:path w="159385" h="214630">
                  <a:moveTo>
                    <a:pt x="158661" y="179819"/>
                  </a:moveTo>
                  <a:lnTo>
                    <a:pt x="25006" y="179819"/>
                  </a:lnTo>
                  <a:lnTo>
                    <a:pt x="24460" y="180581"/>
                  </a:lnTo>
                  <a:lnTo>
                    <a:pt x="158661" y="180581"/>
                  </a:lnTo>
                  <a:lnTo>
                    <a:pt x="158661" y="179819"/>
                  </a:lnTo>
                  <a:close/>
                </a:path>
                <a:path w="159385" h="214630">
                  <a:moveTo>
                    <a:pt x="158673" y="182867"/>
                  </a:moveTo>
                  <a:lnTo>
                    <a:pt x="22783" y="182867"/>
                  </a:lnTo>
                  <a:lnTo>
                    <a:pt x="22225" y="183629"/>
                  </a:lnTo>
                  <a:lnTo>
                    <a:pt x="158673" y="183629"/>
                  </a:lnTo>
                  <a:lnTo>
                    <a:pt x="158673" y="182867"/>
                  </a:lnTo>
                  <a:close/>
                </a:path>
                <a:path w="159385" h="214630">
                  <a:moveTo>
                    <a:pt x="158686" y="185915"/>
                  </a:moveTo>
                  <a:lnTo>
                    <a:pt x="20561" y="185915"/>
                  </a:lnTo>
                  <a:lnTo>
                    <a:pt x="20002" y="186677"/>
                  </a:lnTo>
                  <a:lnTo>
                    <a:pt x="158686" y="186677"/>
                  </a:lnTo>
                  <a:lnTo>
                    <a:pt x="158686" y="185915"/>
                  </a:lnTo>
                  <a:close/>
                </a:path>
                <a:path w="159385" h="214630">
                  <a:moveTo>
                    <a:pt x="158699" y="188963"/>
                  </a:moveTo>
                  <a:lnTo>
                    <a:pt x="18338" y="188963"/>
                  </a:lnTo>
                  <a:lnTo>
                    <a:pt x="17780" y="189725"/>
                  </a:lnTo>
                  <a:lnTo>
                    <a:pt x="158699" y="189725"/>
                  </a:lnTo>
                  <a:lnTo>
                    <a:pt x="158699" y="188963"/>
                  </a:lnTo>
                  <a:close/>
                </a:path>
                <a:path w="159385" h="214630">
                  <a:moveTo>
                    <a:pt x="158711" y="192024"/>
                  </a:moveTo>
                  <a:lnTo>
                    <a:pt x="16116" y="192024"/>
                  </a:lnTo>
                  <a:lnTo>
                    <a:pt x="15557" y="192773"/>
                  </a:lnTo>
                  <a:lnTo>
                    <a:pt x="158711" y="192773"/>
                  </a:lnTo>
                  <a:lnTo>
                    <a:pt x="158711" y="192024"/>
                  </a:lnTo>
                  <a:close/>
                </a:path>
                <a:path w="159385" h="214630">
                  <a:moveTo>
                    <a:pt x="158724" y="195072"/>
                  </a:moveTo>
                  <a:lnTo>
                    <a:pt x="13893" y="195072"/>
                  </a:lnTo>
                  <a:lnTo>
                    <a:pt x="13335" y="195821"/>
                  </a:lnTo>
                  <a:lnTo>
                    <a:pt x="158724" y="195821"/>
                  </a:lnTo>
                  <a:lnTo>
                    <a:pt x="158724" y="195072"/>
                  </a:lnTo>
                  <a:close/>
                </a:path>
                <a:path w="159385" h="214630">
                  <a:moveTo>
                    <a:pt x="158737" y="198120"/>
                  </a:moveTo>
                  <a:lnTo>
                    <a:pt x="11671" y="198120"/>
                  </a:lnTo>
                  <a:lnTo>
                    <a:pt x="11112" y="198869"/>
                  </a:lnTo>
                  <a:lnTo>
                    <a:pt x="158737" y="198869"/>
                  </a:lnTo>
                  <a:lnTo>
                    <a:pt x="158737" y="198120"/>
                  </a:lnTo>
                  <a:close/>
                </a:path>
                <a:path w="159385" h="214630">
                  <a:moveTo>
                    <a:pt x="158750" y="201168"/>
                  </a:moveTo>
                  <a:lnTo>
                    <a:pt x="9448" y="201168"/>
                  </a:lnTo>
                  <a:lnTo>
                    <a:pt x="8890" y="201917"/>
                  </a:lnTo>
                  <a:lnTo>
                    <a:pt x="158750" y="201917"/>
                  </a:lnTo>
                  <a:lnTo>
                    <a:pt x="158750" y="201168"/>
                  </a:lnTo>
                  <a:close/>
                </a:path>
                <a:path w="159385" h="214630">
                  <a:moveTo>
                    <a:pt x="158762" y="204216"/>
                  </a:moveTo>
                  <a:lnTo>
                    <a:pt x="7226" y="204216"/>
                  </a:lnTo>
                  <a:lnTo>
                    <a:pt x="6667" y="204965"/>
                  </a:lnTo>
                  <a:lnTo>
                    <a:pt x="158762" y="204965"/>
                  </a:lnTo>
                  <a:lnTo>
                    <a:pt x="158762" y="204216"/>
                  </a:lnTo>
                  <a:close/>
                </a:path>
                <a:path w="159385" h="214630">
                  <a:moveTo>
                    <a:pt x="158775" y="207264"/>
                  </a:moveTo>
                  <a:lnTo>
                    <a:pt x="4991" y="207264"/>
                  </a:lnTo>
                  <a:lnTo>
                    <a:pt x="4445" y="208013"/>
                  </a:lnTo>
                  <a:lnTo>
                    <a:pt x="158775" y="208013"/>
                  </a:lnTo>
                  <a:lnTo>
                    <a:pt x="158775" y="207264"/>
                  </a:lnTo>
                  <a:close/>
                </a:path>
                <a:path w="159385" h="214630">
                  <a:moveTo>
                    <a:pt x="158788" y="210299"/>
                  </a:moveTo>
                  <a:lnTo>
                    <a:pt x="2768" y="210299"/>
                  </a:lnTo>
                  <a:lnTo>
                    <a:pt x="2222" y="211061"/>
                  </a:lnTo>
                  <a:lnTo>
                    <a:pt x="158788" y="211061"/>
                  </a:lnTo>
                  <a:lnTo>
                    <a:pt x="158788" y="210299"/>
                  </a:lnTo>
                  <a:close/>
                </a:path>
                <a:path w="159385" h="214630">
                  <a:moveTo>
                    <a:pt x="158800" y="213347"/>
                  </a:moveTo>
                  <a:lnTo>
                    <a:pt x="546" y="213347"/>
                  </a:lnTo>
                  <a:lnTo>
                    <a:pt x="0" y="214109"/>
                  </a:lnTo>
                  <a:lnTo>
                    <a:pt x="158800" y="214109"/>
                  </a:lnTo>
                  <a:lnTo>
                    <a:pt x="158800" y="213347"/>
                  </a:lnTo>
                  <a:close/>
                </a:path>
              </a:pathLst>
            </a:custGeom>
            <a:solidFill>
              <a:srgbClr val="0000FF"/>
            </a:solidFill>
          </p:spPr>
          <p:txBody>
            <a:bodyPr wrap="square" lIns="0" tIns="0" rIns="0" bIns="0" rtlCol="0"/>
            <a:lstStyle/>
            <a:p/>
          </p:txBody>
        </p:sp>
        <p:sp>
          <p:nvSpPr>
            <p:cNvPr id="28" name="object 28"/>
            <p:cNvSpPr/>
            <p:nvPr/>
          </p:nvSpPr>
          <p:spPr>
            <a:xfrm>
              <a:off x="2751213" y="2462021"/>
              <a:ext cx="315595" cy="214629"/>
            </a:xfrm>
            <a:custGeom>
              <a:avLst/>
              <a:gdLst/>
              <a:ahLst/>
              <a:cxnLst/>
              <a:rect l="l" t="t" r="r" b="b"/>
              <a:pathLst>
                <a:path w="315594" h="214630">
                  <a:moveTo>
                    <a:pt x="314464" y="0"/>
                  </a:moveTo>
                  <a:lnTo>
                    <a:pt x="156210" y="0"/>
                  </a:lnTo>
                  <a:lnTo>
                    <a:pt x="155663" y="762"/>
                  </a:lnTo>
                  <a:lnTo>
                    <a:pt x="314464" y="762"/>
                  </a:lnTo>
                  <a:lnTo>
                    <a:pt x="314464" y="0"/>
                  </a:lnTo>
                  <a:close/>
                </a:path>
                <a:path w="315594" h="214630">
                  <a:moveTo>
                    <a:pt x="314477" y="3048"/>
                  </a:moveTo>
                  <a:lnTo>
                    <a:pt x="153987" y="3048"/>
                  </a:lnTo>
                  <a:lnTo>
                    <a:pt x="153428" y="3810"/>
                  </a:lnTo>
                  <a:lnTo>
                    <a:pt x="314477" y="3810"/>
                  </a:lnTo>
                  <a:lnTo>
                    <a:pt x="314477" y="3048"/>
                  </a:lnTo>
                  <a:close/>
                </a:path>
                <a:path w="315594" h="214630">
                  <a:moveTo>
                    <a:pt x="314490" y="6096"/>
                  </a:moveTo>
                  <a:lnTo>
                    <a:pt x="151765" y="6096"/>
                  </a:lnTo>
                  <a:lnTo>
                    <a:pt x="151206" y="6858"/>
                  </a:lnTo>
                  <a:lnTo>
                    <a:pt x="314490" y="6858"/>
                  </a:lnTo>
                  <a:lnTo>
                    <a:pt x="314490" y="6096"/>
                  </a:lnTo>
                  <a:close/>
                </a:path>
                <a:path w="315594" h="214630">
                  <a:moveTo>
                    <a:pt x="314502" y="9144"/>
                  </a:moveTo>
                  <a:lnTo>
                    <a:pt x="149542" y="9144"/>
                  </a:lnTo>
                  <a:lnTo>
                    <a:pt x="148983" y="9906"/>
                  </a:lnTo>
                  <a:lnTo>
                    <a:pt x="314502" y="9906"/>
                  </a:lnTo>
                  <a:lnTo>
                    <a:pt x="314502" y="9144"/>
                  </a:lnTo>
                  <a:close/>
                </a:path>
                <a:path w="315594" h="214630">
                  <a:moveTo>
                    <a:pt x="314515" y="12192"/>
                  </a:moveTo>
                  <a:lnTo>
                    <a:pt x="147320" y="12192"/>
                  </a:lnTo>
                  <a:lnTo>
                    <a:pt x="146761" y="12954"/>
                  </a:lnTo>
                  <a:lnTo>
                    <a:pt x="314515" y="12954"/>
                  </a:lnTo>
                  <a:lnTo>
                    <a:pt x="314515" y="12192"/>
                  </a:lnTo>
                  <a:close/>
                </a:path>
                <a:path w="315594" h="214630">
                  <a:moveTo>
                    <a:pt x="314528" y="15252"/>
                  </a:moveTo>
                  <a:lnTo>
                    <a:pt x="145097" y="15252"/>
                  </a:lnTo>
                  <a:lnTo>
                    <a:pt x="144538" y="16002"/>
                  </a:lnTo>
                  <a:lnTo>
                    <a:pt x="314528" y="16002"/>
                  </a:lnTo>
                  <a:lnTo>
                    <a:pt x="314528" y="15252"/>
                  </a:lnTo>
                  <a:close/>
                </a:path>
                <a:path w="315594" h="214630">
                  <a:moveTo>
                    <a:pt x="314540" y="18300"/>
                  </a:moveTo>
                  <a:lnTo>
                    <a:pt x="142875" y="18300"/>
                  </a:lnTo>
                  <a:lnTo>
                    <a:pt x="142316" y="19050"/>
                  </a:lnTo>
                  <a:lnTo>
                    <a:pt x="314540" y="19050"/>
                  </a:lnTo>
                  <a:lnTo>
                    <a:pt x="314540" y="18300"/>
                  </a:lnTo>
                  <a:close/>
                </a:path>
                <a:path w="315594" h="214630">
                  <a:moveTo>
                    <a:pt x="314553" y="21348"/>
                  </a:moveTo>
                  <a:lnTo>
                    <a:pt x="140652" y="21348"/>
                  </a:lnTo>
                  <a:lnTo>
                    <a:pt x="140093" y="22098"/>
                  </a:lnTo>
                  <a:lnTo>
                    <a:pt x="314553" y="22098"/>
                  </a:lnTo>
                  <a:lnTo>
                    <a:pt x="314553" y="21348"/>
                  </a:lnTo>
                  <a:close/>
                </a:path>
                <a:path w="315594" h="214630">
                  <a:moveTo>
                    <a:pt x="314566" y="24396"/>
                  </a:moveTo>
                  <a:lnTo>
                    <a:pt x="138417" y="24396"/>
                  </a:lnTo>
                  <a:lnTo>
                    <a:pt x="137871" y="25146"/>
                  </a:lnTo>
                  <a:lnTo>
                    <a:pt x="314566" y="25146"/>
                  </a:lnTo>
                  <a:lnTo>
                    <a:pt x="314566" y="24396"/>
                  </a:lnTo>
                  <a:close/>
                </a:path>
                <a:path w="315594" h="214630">
                  <a:moveTo>
                    <a:pt x="314579" y="27444"/>
                  </a:moveTo>
                  <a:lnTo>
                    <a:pt x="136194" y="27444"/>
                  </a:lnTo>
                  <a:lnTo>
                    <a:pt x="135648" y="28194"/>
                  </a:lnTo>
                  <a:lnTo>
                    <a:pt x="314579" y="28194"/>
                  </a:lnTo>
                  <a:lnTo>
                    <a:pt x="314579" y="27444"/>
                  </a:lnTo>
                  <a:close/>
                </a:path>
                <a:path w="315594" h="214630">
                  <a:moveTo>
                    <a:pt x="314591" y="30492"/>
                  </a:moveTo>
                  <a:lnTo>
                    <a:pt x="133972" y="30492"/>
                  </a:lnTo>
                  <a:lnTo>
                    <a:pt x="133426" y="31242"/>
                  </a:lnTo>
                  <a:lnTo>
                    <a:pt x="314591" y="31242"/>
                  </a:lnTo>
                  <a:lnTo>
                    <a:pt x="314591" y="30492"/>
                  </a:lnTo>
                  <a:close/>
                </a:path>
                <a:path w="315594" h="214630">
                  <a:moveTo>
                    <a:pt x="314604" y="33528"/>
                  </a:moveTo>
                  <a:lnTo>
                    <a:pt x="131749" y="33528"/>
                  </a:lnTo>
                  <a:lnTo>
                    <a:pt x="131191" y="34290"/>
                  </a:lnTo>
                  <a:lnTo>
                    <a:pt x="314604" y="34290"/>
                  </a:lnTo>
                  <a:lnTo>
                    <a:pt x="314604" y="33528"/>
                  </a:lnTo>
                  <a:close/>
                </a:path>
                <a:path w="315594" h="214630">
                  <a:moveTo>
                    <a:pt x="314617" y="36576"/>
                  </a:moveTo>
                  <a:lnTo>
                    <a:pt x="129527" y="36576"/>
                  </a:lnTo>
                  <a:lnTo>
                    <a:pt x="128968" y="37338"/>
                  </a:lnTo>
                  <a:lnTo>
                    <a:pt x="314617" y="37338"/>
                  </a:lnTo>
                  <a:lnTo>
                    <a:pt x="314617" y="36576"/>
                  </a:lnTo>
                  <a:close/>
                </a:path>
                <a:path w="315594" h="214630">
                  <a:moveTo>
                    <a:pt x="314629" y="39624"/>
                  </a:moveTo>
                  <a:lnTo>
                    <a:pt x="127304" y="39624"/>
                  </a:lnTo>
                  <a:lnTo>
                    <a:pt x="126746" y="40386"/>
                  </a:lnTo>
                  <a:lnTo>
                    <a:pt x="314629" y="40386"/>
                  </a:lnTo>
                  <a:lnTo>
                    <a:pt x="314629" y="39624"/>
                  </a:lnTo>
                  <a:close/>
                </a:path>
                <a:path w="315594" h="214630">
                  <a:moveTo>
                    <a:pt x="314642" y="42672"/>
                  </a:moveTo>
                  <a:lnTo>
                    <a:pt x="125082" y="42672"/>
                  </a:lnTo>
                  <a:lnTo>
                    <a:pt x="124523" y="43434"/>
                  </a:lnTo>
                  <a:lnTo>
                    <a:pt x="314642" y="43434"/>
                  </a:lnTo>
                  <a:lnTo>
                    <a:pt x="314642" y="42672"/>
                  </a:lnTo>
                  <a:close/>
                </a:path>
                <a:path w="315594" h="214630">
                  <a:moveTo>
                    <a:pt x="314667" y="46482"/>
                  </a:moveTo>
                  <a:lnTo>
                    <a:pt x="314655" y="45720"/>
                  </a:lnTo>
                  <a:lnTo>
                    <a:pt x="122859" y="45720"/>
                  </a:lnTo>
                  <a:lnTo>
                    <a:pt x="122301" y="46482"/>
                  </a:lnTo>
                  <a:lnTo>
                    <a:pt x="314667" y="46482"/>
                  </a:lnTo>
                  <a:close/>
                </a:path>
                <a:path w="315594" h="214630">
                  <a:moveTo>
                    <a:pt x="314680" y="49530"/>
                  </a:moveTo>
                  <a:lnTo>
                    <a:pt x="314667" y="48768"/>
                  </a:lnTo>
                  <a:lnTo>
                    <a:pt x="120637" y="48768"/>
                  </a:lnTo>
                  <a:lnTo>
                    <a:pt x="120078" y="49530"/>
                  </a:lnTo>
                  <a:lnTo>
                    <a:pt x="314680" y="49530"/>
                  </a:lnTo>
                  <a:close/>
                </a:path>
                <a:path w="315594" h="214630">
                  <a:moveTo>
                    <a:pt x="314693" y="52578"/>
                  </a:moveTo>
                  <a:lnTo>
                    <a:pt x="314680" y="51816"/>
                  </a:lnTo>
                  <a:lnTo>
                    <a:pt x="118414" y="51816"/>
                  </a:lnTo>
                  <a:lnTo>
                    <a:pt x="117856" y="52578"/>
                  </a:lnTo>
                  <a:lnTo>
                    <a:pt x="314693" y="52578"/>
                  </a:lnTo>
                  <a:close/>
                </a:path>
                <a:path w="315594" h="214630">
                  <a:moveTo>
                    <a:pt x="314706" y="55626"/>
                  </a:moveTo>
                  <a:lnTo>
                    <a:pt x="314693" y="54876"/>
                  </a:lnTo>
                  <a:lnTo>
                    <a:pt x="116179" y="54876"/>
                  </a:lnTo>
                  <a:lnTo>
                    <a:pt x="115633" y="55626"/>
                  </a:lnTo>
                  <a:lnTo>
                    <a:pt x="314706" y="55626"/>
                  </a:lnTo>
                  <a:close/>
                </a:path>
                <a:path w="315594" h="214630">
                  <a:moveTo>
                    <a:pt x="314718" y="58674"/>
                  </a:moveTo>
                  <a:lnTo>
                    <a:pt x="314706" y="57924"/>
                  </a:lnTo>
                  <a:lnTo>
                    <a:pt x="113957" y="57924"/>
                  </a:lnTo>
                  <a:lnTo>
                    <a:pt x="113411" y="58674"/>
                  </a:lnTo>
                  <a:lnTo>
                    <a:pt x="314718" y="58674"/>
                  </a:lnTo>
                  <a:close/>
                </a:path>
                <a:path w="315594" h="214630">
                  <a:moveTo>
                    <a:pt x="314731" y="61722"/>
                  </a:moveTo>
                  <a:lnTo>
                    <a:pt x="314718" y="60972"/>
                  </a:lnTo>
                  <a:lnTo>
                    <a:pt x="111734" y="60972"/>
                  </a:lnTo>
                  <a:lnTo>
                    <a:pt x="111188" y="61722"/>
                  </a:lnTo>
                  <a:lnTo>
                    <a:pt x="314731" y="61722"/>
                  </a:lnTo>
                  <a:close/>
                </a:path>
                <a:path w="315594" h="214630">
                  <a:moveTo>
                    <a:pt x="314744" y="64770"/>
                  </a:moveTo>
                  <a:lnTo>
                    <a:pt x="314731" y="64020"/>
                  </a:lnTo>
                  <a:lnTo>
                    <a:pt x="109512" y="64020"/>
                  </a:lnTo>
                  <a:lnTo>
                    <a:pt x="108953" y="64770"/>
                  </a:lnTo>
                  <a:lnTo>
                    <a:pt x="314744" y="64770"/>
                  </a:lnTo>
                  <a:close/>
                </a:path>
                <a:path w="315594" h="214630">
                  <a:moveTo>
                    <a:pt x="314756" y="67818"/>
                  </a:moveTo>
                  <a:lnTo>
                    <a:pt x="314744" y="67068"/>
                  </a:lnTo>
                  <a:lnTo>
                    <a:pt x="107289" y="67068"/>
                  </a:lnTo>
                  <a:lnTo>
                    <a:pt x="106730" y="67818"/>
                  </a:lnTo>
                  <a:lnTo>
                    <a:pt x="314756" y="67818"/>
                  </a:lnTo>
                  <a:close/>
                </a:path>
                <a:path w="315594" h="214630">
                  <a:moveTo>
                    <a:pt x="314769" y="70866"/>
                  </a:moveTo>
                  <a:lnTo>
                    <a:pt x="314756" y="70116"/>
                  </a:lnTo>
                  <a:lnTo>
                    <a:pt x="105067" y="70116"/>
                  </a:lnTo>
                  <a:lnTo>
                    <a:pt x="104508" y="70866"/>
                  </a:lnTo>
                  <a:lnTo>
                    <a:pt x="314769" y="70866"/>
                  </a:lnTo>
                  <a:close/>
                </a:path>
                <a:path w="315594" h="214630">
                  <a:moveTo>
                    <a:pt x="314782" y="73914"/>
                  </a:moveTo>
                  <a:lnTo>
                    <a:pt x="314769" y="73152"/>
                  </a:lnTo>
                  <a:lnTo>
                    <a:pt x="102844" y="73152"/>
                  </a:lnTo>
                  <a:lnTo>
                    <a:pt x="102285" y="73914"/>
                  </a:lnTo>
                  <a:lnTo>
                    <a:pt x="314782" y="73914"/>
                  </a:lnTo>
                  <a:close/>
                </a:path>
                <a:path w="315594" h="214630">
                  <a:moveTo>
                    <a:pt x="314794" y="76962"/>
                  </a:moveTo>
                  <a:lnTo>
                    <a:pt x="314782" y="76200"/>
                  </a:lnTo>
                  <a:lnTo>
                    <a:pt x="100622" y="76200"/>
                  </a:lnTo>
                  <a:lnTo>
                    <a:pt x="100063" y="76962"/>
                  </a:lnTo>
                  <a:lnTo>
                    <a:pt x="314794" y="76962"/>
                  </a:lnTo>
                  <a:close/>
                </a:path>
                <a:path w="315594" h="214630">
                  <a:moveTo>
                    <a:pt x="314807" y="79248"/>
                  </a:moveTo>
                  <a:lnTo>
                    <a:pt x="98399" y="79248"/>
                  </a:lnTo>
                  <a:lnTo>
                    <a:pt x="97840" y="80010"/>
                  </a:lnTo>
                  <a:lnTo>
                    <a:pt x="314807" y="80010"/>
                  </a:lnTo>
                  <a:lnTo>
                    <a:pt x="314807" y="79248"/>
                  </a:lnTo>
                  <a:close/>
                </a:path>
                <a:path w="315594" h="214630">
                  <a:moveTo>
                    <a:pt x="314820" y="82296"/>
                  </a:moveTo>
                  <a:lnTo>
                    <a:pt x="96177" y="82296"/>
                  </a:lnTo>
                  <a:lnTo>
                    <a:pt x="95618" y="83058"/>
                  </a:lnTo>
                  <a:lnTo>
                    <a:pt x="314820" y="83058"/>
                  </a:lnTo>
                  <a:lnTo>
                    <a:pt x="314820" y="82296"/>
                  </a:lnTo>
                  <a:close/>
                </a:path>
                <a:path w="315594" h="214630">
                  <a:moveTo>
                    <a:pt x="314833" y="85344"/>
                  </a:moveTo>
                  <a:lnTo>
                    <a:pt x="93954" y="85344"/>
                  </a:lnTo>
                  <a:lnTo>
                    <a:pt x="93395" y="86106"/>
                  </a:lnTo>
                  <a:lnTo>
                    <a:pt x="314833" y="86106"/>
                  </a:lnTo>
                  <a:lnTo>
                    <a:pt x="314833" y="85344"/>
                  </a:lnTo>
                  <a:close/>
                </a:path>
                <a:path w="315594" h="214630">
                  <a:moveTo>
                    <a:pt x="314845" y="88392"/>
                  </a:moveTo>
                  <a:lnTo>
                    <a:pt x="91719" y="88392"/>
                  </a:lnTo>
                  <a:lnTo>
                    <a:pt x="91173" y="89154"/>
                  </a:lnTo>
                  <a:lnTo>
                    <a:pt x="314845" y="89154"/>
                  </a:lnTo>
                  <a:lnTo>
                    <a:pt x="314845" y="88392"/>
                  </a:lnTo>
                  <a:close/>
                </a:path>
                <a:path w="315594" h="214630">
                  <a:moveTo>
                    <a:pt x="314858" y="91452"/>
                  </a:moveTo>
                  <a:lnTo>
                    <a:pt x="89496" y="91452"/>
                  </a:lnTo>
                  <a:lnTo>
                    <a:pt x="88950" y="92202"/>
                  </a:lnTo>
                  <a:lnTo>
                    <a:pt x="314858" y="92202"/>
                  </a:lnTo>
                  <a:lnTo>
                    <a:pt x="314858" y="91452"/>
                  </a:lnTo>
                  <a:close/>
                </a:path>
                <a:path w="315594" h="214630">
                  <a:moveTo>
                    <a:pt x="314871" y="94500"/>
                  </a:moveTo>
                  <a:lnTo>
                    <a:pt x="87274" y="94500"/>
                  </a:lnTo>
                  <a:lnTo>
                    <a:pt x="86715" y="95250"/>
                  </a:lnTo>
                  <a:lnTo>
                    <a:pt x="314871" y="95250"/>
                  </a:lnTo>
                  <a:lnTo>
                    <a:pt x="314871" y="94500"/>
                  </a:lnTo>
                  <a:close/>
                </a:path>
                <a:path w="315594" h="214630">
                  <a:moveTo>
                    <a:pt x="314883" y="97548"/>
                  </a:moveTo>
                  <a:lnTo>
                    <a:pt x="85051" y="97548"/>
                  </a:lnTo>
                  <a:lnTo>
                    <a:pt x="84493" y="98298"/>
                  </a:lnTo>
                  <a:lnTo>
                    <a:pt x="314883" y="98298"/>
                  </a:lnTo>
                  <a:lnTo>
                    <a:pt x="314883" y="97548"/>
                  </a:lnTo>
                  <a:close/>
                </a:path>
                <a:path w="315594" h="214630">
                  <a:moveTo>
                    <a:pt x="314896" y="100596"/>
                  </a:moveTo>
                  <a:lnTo>
                    <a:pt x="82829" y="100596"/>
                  </a:lnTo>
                  <a:lnTo>
                    <a:pt x="82270" y="101346"/>
                  </a:lnTo>
                  <a:lnTo>
                    <a:pt x="314896" y="101346"/>
                  </a:lnTo>
                  <a:lnTo>
                    <a:pt x="314896" y="100596"/>
                  </a:lnTo>
                  <a:close/>
                </a:path>
                <a:path w="315594" h="214630">
                  <a:moveTo>
                    <a:pt x="314909" y="103644"/>
                  </a:moveTo>
                  <a:lnTo>
                    <a:pt x="80606" y="103644"/>
                  </a:lnTo>
                  <a:lnTo>
                    <a:pt x="80048" y="104394"/>
                  </a:lnTo>
                  <a:lnTo>
                    <a:pt x="314909" y="104394"/>
                  </a:lnTo>
                  <a:lnTo>
                    <a:pt x="314909" y="103644"/>
                  </a:lnTo>
                  <a:close/>
                </a:path>
                <a:path w="315594" h="214630">
                  <a:moveTo>
                    <a:pt x="314921" y="106692"/>
                  </a:moveTo>
                  <a:lnTo>
                    <a:pt x="78384" y="106692"/>
                  </a:lnTo>
                  <a:lnTo>
                    <a:pt x="77825" y="107442"/>
                  </a:lnTo>
                  <a:lnTo>
                    <a:pt x="314921" y="107442"/>
                  </a:lnTo>
                  <a:lnTo>
                    <a:pt x="314921" y="106692"/>
                  </a:lnTo>
                  <a:close/>
                </a:path>
                <a:path w="315594" h="214630">
                  <a:moveTo>
                    <a:pt x="314934" y="109728"/>
                  </a:moveTo>
                  <a:lnTo>
                    <a:pt x="76161" y="109728"/>
                  </a:lnTo>
                  <a:lnTo>
                    <a:pt x="75603" y="110490"/>
                  </a:lnTo>
                  <a:lnTo>
                    <a:pt x="314934" y="110490"/>
                  </a:lnTo>
                  <a:lnTo>
                    <a:pt x="314934" y="109728"/>
                  </a:lnTo>
                  <a:close/>
                </a:path>
                <a:path w="315594" h="214630">
                  <a:moveTo>
                    <a:pt x="314947" y="112776"/>
                  </a:moveTo>
                  <a:lnTo>
                    <a:pt x="73939" y="112776"/>
                  </a:lnTo>
                  <a:lnTo>
                    <a:pt x="73380" y="113538"/>
                  </a:lnTo>
                  <a:lnTo>
                    <a:pt x="314947" y="113538"/>
                  </a:lnTo>
                  <a:lnTo>
                    <a:pt x="314947" y="112776"/>
                  </a:lnTo>
                  <a:close/>
                </a:path>
                <a:path w="315594" h="214630">
                  <a:moveTo>
                    <a:pt x="314960" y="115824"/>
                  </a:moveTo>
                  <a:lnTo>
                    <a:pt x="71716" y="115824"/>
                  </a:lnTo>
                  <a:lnTo>
                    <a:pt x="71158" y="116586"/>
                  </a:lnTo>
                  <a:lnTo>
                    <a:pt x="314960" y="116586"/>
                  </a:lnTo>
                  <a:lnTo>
                    <a:pt x="314960" y="115824"/>
                  </a:lnTo>
                  <a:close/>
                </a:path>
                <a:path w="315594" h="214630">
                  <a:moveTo>
                    <a:pt x="314972" y="118872"/>
                  </a:moveTo>
                  <a:lnTo>
                    <a:pt x="69481" y="118872"/>
                  </a:lnTo>
                  <a:lnTo>
                    <a:pt x="68935" y="119634"/>
                  </a:lnTo>
                  <a:lnTo>
                    <a:pt x="314972" y="119634"/>
                  </a:lnTo>
                  <a:lnTo>
                    <a:pt x="314972" y="118872"/>
                  </a:lnTo>
                  <a:close/>
                </a:path>
                <a:path w="315594" h="214630">
                  <a:moveTo>
                    <a:pt x="314985" y="121920"/>
                  </a:moveTo>
                  <a:lnTo>
                    <a:pt x="67259" y="121920"/>
                  </a:lnTo>
                  <a:lnTo>
                    <a:pt x="66713" y="122682"/>
                  </a:lnTo>
                  <a:lnTo>
                    <a:pt x="314985" y="122682"/>
                  </a:lnTo>
                  <a:lnTo>
                    <a:pt x="314985" y="121920"/>
                  </a:lnTo>
                  <a:close/>
                </a:path>
                <a:path w="315594" h="214630">
                  <a:moveTo>
                    <a:pt x="314998" y="124968"/>
                  </a:moveTo>
                  <a:lnTo>
                    <a:pt x="65036" y="124968"/>
                  </a:lnTo>
                  <a:lnTo>
                    <a:pt x="64477" y="125730"/>
                  </a:lnTo>
                  <a:lnTo>
                    <a:pt x="314998" y="125730"/>
                  </a:lnTo>
                  <a:lnTo>
                    <a:pt x="314998" y="124968"/>
                  </a:lnTo>
                  <a:close/>
                </a:path>
                <a:path w="315594" h="214630">
                  <a:moveTo>
                    <a:pt x="315010" y="128016"/>
                  </a:moveTo>
                  <a:lnTo>
                    <a:pt x="62814" y="128016"/>
                  </a:lnTo>
                  <a:lnTo>
                    <a:pt x="62255" y="128778"/>
                  </a:lnTo>
                  <a:lnTo>
                    <a:pt x="315010" y="128778"/>
                  </a:lnTo>
                  <a:lnTo>
                    <a:pt x="315010" y="128016"/>
                  </a:lnTo>
                  <a:close/>
                </a:path>
                <a:path w="315594" h="214630">
                  <a:moveTo>
                    <a:pt x="315023" y="131076"/>
                  </a:moveTo>
                  <a:lnTo>
                    <a:pt x="60591" y="131076"/>
                  </a:lnTo>
                  <a:lnTo>
                    <a:pt x="60032" y="131826"/>
                  </a:lnTo>
                  <a:lnTo>
                    <a:pt x="315023" y="131826"/>
                  </a:lnTo>
                  <a:lnTo>
                    <a:pt x="315023" y="131076"/>
                  </a:lnTo>
                  <a:close/>
                </a:path>
                <a:path w="315594" h="214630">
                  <a:moveTo>
                    <a:pt x="315036" y="134124"/>
                  </a:moveTo>
                  <a:lnTo>
                    <a:pt x="58369" y="134124"/>
                  </a:lnTo>
                  <a:lnTo>
                    <a:pt x="57810" y="134874"/>
                  </a:lnTo>
                  <a:lnTo>
                    <a:pt x="315036" y="134874"/>
                  </a:lnTo>
                  <a:lnTo>
                    <a:pt x="315036" y="134124"/>
                  </a:lnTo>
                  <a:close/>
                </a:path>
                <a:path w="315594" h="214630">
                  <a:moveTo>
                    <a:pt x="315048" y="137172"/>
                  </a:moveTo>
                  <a:lnTo>
                    <a:pt x="56146" y="137172"/>
                  </a:lnTo>
                  <a:lnTo>
                    <a:pt x="55587" y="137922"/>
                  </a:lnTo>
                  <a:lnTo>
                    <a:pt x="315048" y="137922"/>
                  </a:lnTo>
                  <a:lnTo>
                    <a:pt x="315048" y="137172"/>
                  </a:lnTo>
                  <a:close/>
                </a:path>
                <a:path w="315594" h="214630">
                  <a:moveTo>
                    <a:pt x="315061" y="140220"/>
                  </a:moveTo>
                  <a:lnTo>
                    <a:pt x="53924" y="140220"/>
                  </a:lnTo>
                  <a:lnTo>
                    <a:pt x="53365" y="140970"/>
                  </a:lnTo>
                  <a:lnTo>
                    <a:pt x="315061" y="140970"/>
                  </a:lnTo>
                  <a:lnTo>
                    <a:pt x="315061" y="140220"/>
                  </a:lnTo>
                  <a:close/>
                </a:path>
                <a:path w="315594" h="214630">
                  <a:moveTo>
                    <a:pt x="315074" y="143268"/>
                  </a:moveTo>
                  <a:lnTo>
                    <a:pt x="51701" y="143268"/>
                  </a:lnTo>
                  <a:lnTo>
                    <a:pt x="51142" y="144018"/>
                  </a:lnTo>
                  <a:lnTo>
                    <a:pt x="315074" y="144018"/>
                  </a:lnTo>
                  <a:lnTo>
                    <a:pt x="315074" y="143268"/>
                  </a:lnTo>
                  <a:close/>
                </a:path>
                <a:path w="315594" h="214630">
                  <a:moveTo>
                    <a:pt x="315087" y="146316"/>
                  </a:moveTo>
                  <a:lnTo>
                    <a:pt x="49479" y="146316"/>
                  </a:lnTo>
                  <a:lnTo>
                    <a:pt x="48920" y="147066"/>
                  </a:lnTo>
                  <a:lnTo>
                    <a:pt x="315087" y="147066"/>
                  </a:lnTo>
                  <a:lnTo>
                    <a:pt x="315087" y="146316"/>
                  </a:lnTo>
                  <a:close/>
                </a:path>
                <a:path w="315594" h="214630">
                  <a:moveTo>
                    <a:pt x="315099" y="149352"/>
                  </a:moveTo>
                  <a:lnTo>
                    <a:pt x="47244" y="149352"/>
                  </a:lnTo>
                  <a:lnTo>
                    <a:pt x="46697" y="150114"/>
                  </a:lnTo>
                  <a:lnTo>
                    <a:pt x="315099" y="150114"/>
                  </a:lnTo>
                  <a:lnTo>
                    <a:pt x="315099" y="149352"/>
                  </a:lnTo>
                  <a:close/>
                </a:path>
                <a:path w="315594" h="214630">
                  <a:moveTo>
                    <a:pt x="315112" y="152400"/>
                  </a:moveTo>
                  <a:lnTo>
                    <a:pt x="45021" y="152400"/>
                  </a:lnTo>
                  <a:lnTo>
                    <a:pt x="44475" y="153162"/>
                  </a:lnTo>
                  <a:lnTo>
                    <a:pt x="315112" y="153162"/>
                  </a:lnTo>
                  <a:lnTo>
                    <a:pt x="315112" y="152400"/>
                  </a:lnTo>
                  <a:close/>
                </a:path>
                <a:path w="315594" h="214630">
                  <a:moveTo>
                    <a:pt x="315125" y="155448"/>
                  </a:moveTo>
                  <a:lnTo>
                    <a:pt x="42799" y="155448"/>
                  </a:lnTo>
                  <a:lnTo>
                    <a:pt x="42240" y="156210"/>
                  </a:lnTo>
                  <a:lnTo>
                    <a:pt x="315125" y="156210"/>
                  </a:lnTo>
                  <a:lnTo>
                    <a:pt x="315125" y="155448"/>
                  </a:lnTo>
                  <a:close/>
                </a:path>
                <a:path w="315594" h="214630">
                  <a:moveTo>
                    <a:pt x="315137" y="158496"/>
                  </a:moveTo>
                  <a:lnTo>
                    <a:pt x="40576" y="158496"/>
                  </a:lnTo>
                  <a:lnTo>
                    <a:pt x="40017" y="159258"/>
                  </a:lnTo>
                  <a:lnTo>
                    <a:pt x="315137" y="159258"/>
                  </a:lnTo>
                  <a:lnTo>
                    <a:pt x="315137" y="158496"/>
                  </a:lnTo>
                  <a:close/>
                </a:path>
                <a:path w="315594" h="214630">
                  <a:moveTo>
                    <a:pt x="315150" y="161544"/>
                  </a:moveTo>
                  <a:lnTo>
                    <a:pt x="38354" y="161544"/>
                  </a:lnTo>
                  <a:lnTo>
                    <a:pt x="37795" y="162306"/>
                  </a:lnTo>
                  <a:lnTo>
                    <a:pt x="315150" y="162306"/>
                  </a:lnTo>
                  <a:lnTo>
                    <a:pt x="315150" y="161544"/>
                  </a:lnTo>
                  <a:close/>
                </a:path>
                <a:path w="315594" h="214630">
                  <a:moveTo>
                    <a:pt x="315163" y="164592"/>
                  </a:moveTo>
                  <a:lnTo>
                    <a:pt x="36131" y="164592"/>
                  </a:lnTo>
                  <a:lnTo>
                    <a:pt x="35572" y="165354"/>
                  </a:lnTo>
                  <a:lnTo>
                    <a:pt x="315163" y="165354"/>
                  </a:lnTo>
                  <a:lnTo>
                    <a:pt x="315163" y="164592"/>
                  </a:lnTo>
                  <a:close/>
                </a:path>
                <a:path w="315594" h="214630">
                  <a:moveTo>
                    <a:pt x="315175" y="167652"/>
                  </a:moveTo>
                  <a:lnTo>
                    <a:pt x="33909" y="167652"/>
                  </a:lnTo>
                  <a:lnTo>
                    <a:pt x="33350" y="168402"/>
                  </a:lnTo>
                  <a:lnTo>
                    <a:pt x="315175" y="168402"/>
                  </a:lnTo>
                  <a:lnTo>
                    <a:pt x="315175" y="167652"/>
                  </a:lnTo>
                  <a:close/>
                </a:path>
                <a:path w="315594" h="214630">
                  <a:moveTo>
                    <a:pt x="315188" y="170700"/>
                  </a:moveTo>
                  <a:lnTo>
                    <a:pt x="31686" y="170700"/>
                  </a:lnTo>
                  <a:lnTo>
                    <a:pt x="31127" y="171450"/>
                  </a:lnTo>
                  <a:lnTo>
                    <a:pt x="315188" y="171450"/>
                  </a:lnTo>
                  <a:lnTo>
                    <a:pt x="315188" y="170700"/>
                  </a:lnTo>
                  <a:close/>
                </a:path>
                <a:path w="315594" h="214630">
                  <a:moveTo>
                    <a:pt x="315214" y="174498"/>
                  </a:moveTo>
                  <a:lnTo>
                    <a:pt x="315201" y="173748"/>
                  </a:lnTo>
                  <a:lnTo>
                    <a:pt x="29464" y="173748"/>
                  </a:lnTo>
                  <a:lnTo>
                    <a:pt x="28905" y="174498"/>
                  </a:lnTo>
                  <a:lnTo>
                    <a:pt x="315214" y="174498"/>
                  </a:lnTo>
                  <a:close/>
                </a:path>
                <a:path w="315594" h="214630">
                  <a:moveTo>
                    <a:pt x="315226" y="177546"/>
                  </a:moveTo>
                  <a:lnTo>
                    <a:pt x="315214" y="176796"/>
                  </a:lnTo>
                  <a:lnTo>
                    <a:pt x="27241" y="176796"/>
                  </a:lnTo>
                  <a:lnTo>
                    <a:pt x="26682" y="177546"/>
                  </a:lnTo>
                  <a:lnTo>
                    <a:pt x="315226" y="177546"/>
                  </a:lnTo>
                  <a:close/>
                </a:path>
                <a:path w="315594" h="214630">
                  <a:moveTo>
                    <a:pt x="315239" y="180594"/>
                  </a:moveTo>
                  <a:lnTo>
                    <a:pt x="315226" y="179844"/>
                  </a:lnTo>
                  <a:lnTo>
                    <a:pt x="25006" y="179844"/>
                  </a:lnTo>
                  <a:lnTo>
                    <a:pt x="24460" y="180594"/>
                  </a:lnTo>
                  <a:lnTo>
                    <a:pt x="315239" y="180594"/>
                  </a:lnTo>
                  <a:close/>
                </a:path>
                <a:path w="315594" h="214630">
                  <a:moveTo>
                    <a:pt x="315252" y="183642"/>
                  </a:moveTo>
                  <a:lnTo>
                    <a:pt x="315239" y="182892"/>
                  </a:lnTo>
                  <a:lnTo>
                    <a:pt x="22783" y="182892"/>
                  </a:lnTo>
                  <a:lnTo>
                    <a:pt x="22237" y="183642"/>
                  </a:lnTo>
                  <a:lnTo>
                    <a:pt x="315252" y="183642"/>
                  </a:lnTo>
                  <a:close/>
                </a:path>
                <a:path w="315594" h="214630">
                  <a:moveTo>
                    <a:pt x="315264" y="186690"/>
                  </a:moveTo>
                  <a:lnTo>
                    <a:pt x="315252" y="185928"/>
                  </a:lnTo>
                  <a:lnTo>
                    <a:pt x="20561" y="185928"/>
                  </a:lnTo>
                  <a:lnTo>
                    <a:pt x="20002" y="186690"/>
                  </a:lnTo>
                  <a:lnTo>
                    <a:pt x="315264" y="186690"/>
                  </a:lnTo>
                  <a:close/>
                </a:path>
                <a:path w="315594" h="214630">
                  <a:moveTo>
                    <a:pt x="315277" y="189738"/>
                  </a:moveTo>
                  <a:lnTo>
                    <a:pt x="315264" y="188976"/>
                  </a:lnTo>
                  <a:lnTo>
                    <a:pt x="18338" y="188976"/>
                  </a:lnTo>
                  <a:lnTo>
                    <a:pt x="17780" y="189738"/>
                  </a:lnTo>
                  <a:lnTo>
                    <a:pt x="315277" y="189738"/>
                  </a:lnTo>
                  <a:close/>
                </a:path>
                <a:path w="315594" h="214630">
                  <a:moveTo>
                    <a:pt x="315290" y="192786"/>
                  </a:moveTo>
                  <a:lnTo>
                    <a:pt x="315277" y="192024"/>
                  </a:lnTo>
                  <a:lnTo>
                    <a:pt x="16116" y="192024"/>
                  </a:lnTo>
                  <a:lnTo>
                    <a:pt x="15557" y="192786"/>
                  </a:lnTo>
                  <a:lnTo>
                    <a:pt x="315290" y="192786"/>
                  </a:lnTo>
                  <a:close/>
                </a:path>
                <a:path w="315594" h="214630">
                  <a:moveTo>
                    <a:pt x="315302" y="195834"/>
                  </a:moveTo>
                  <a:lnTo>
                    <a:pt x="315290" y="195072"/>
                  </a:lnTo>
                  <a:lnTo>
                    <a:pt x="13893" y="195072"/>
                  </a:lnTo>
                  <a:lnTo>
                    <a:pt x="13335" y="195834"/>
                  </a:lnTo>
                  <a:lnTo>
                    <a:pt x="315302" y="195834"/>
                  </a:lnTo>
                  <a:close/>
                </a:path>
                <a:path w="315594" h="214630">
                  <a:moveTo>
                    <a:pt x="315315" y="198882"/>
                  </a:moveTo>
                  <a:lnTo>
                    <a:pt x="315302" y="198120"/>
                  </a:lnTo>
                  <a:lnTo>
                    <a:pt x="11671" y="198120"/>
                  </a:lnTo>
                  <a:lnTo>
                    <a:pt x="11112" y="198882"/>
                  </a:lnTo>
                  <a:lnTo>
                    <a:pt x="315315" y="198882"/>
                  </a:lnTo>
                  <a:close/>
                </a:path>
                <a:path w="315594" h="214630">
                  <a:moveTo>
                    <a:pt x="315328" y="201930"/>
                  </a:moveTo>
                  <a:lnTo>
                    <a:pt x="315315" y="201168"/>
                  </a:lnTo>
                  <a:lnTo>
                    <a:pt x="9448" y="201168"/>
                  </a:lnTo>
                  <a:lnTo>
                    <a:pt x="8890" y="201930"/>
                  </a:lnTo>
                  <a:lnTo>
                    <a:pt x="315328" y="201930"/>
                  </a:lnTo>
                  <a:close/>
                </a:path>
                <a:path w="315594" h="214630">
                  <a:moveTo>
                    <a:pt x="315341" y="204978"/>
                  </a:moveTo>
                  <a:lnTo>
                    <a:pt x="315328" y="204216"/>
                  </a:lnTo>
                  <a:lnTo>
                    <a:pt x="7226" y="204216"/>
                  </a:lnTo>
                  <a:lnTo>
                    <a:pt x="6667" y="204978"/>
                  </a:lnTo>
                  <a:lnTo>
                    <a:pt x="315341" y="204978"/>
                  </a:lnTo>
                  <a:close/>
                </a:path>
                <a:path w="315594" h="214630">
                  <a:moveTo>
                    <a:pt x="315353" y="207276"/>
                  </a:moveTo>
                  <a:lnTo>
                    <a:pt x="5003" y="207276"/>
                  </a:lnTo>
                  <a:lnTo>
                    <a:pt x="4445" y="208026"/>
                  </a:lnTo>
                  <a:lnTo>
                    <a:pt x="315353" y="208026"/>
                  </a:lnTo>
                  <a:lnTo>
                    <a:pt x="315353" y="207276"/>
                  </a:lnTo>
                  <a:close/>
                </a:path>
                <a:path w="315594" h="214630">
                  <a:moveTo>
                    <a:pt x="315366" y="210324"/>
                  </a:moveTo>
                  <a:lnTo>
                    <a:pt x="2768" y="210324"/>
                  </a:lnTo>
                  <a:lnTo>
                    <a:pt x="2222" y="211074"/>
                  </a:lnTo>
                  <a:lnTo>
                    <a:pt x="315366" y="211074"/>
                  </a:lnTo>
                  <a:lnTo>
                    <a:pt x="315366" y="210324"/>
                  </a:lnTo>
                  <a:close/>
                </a:path>
                <a:path w="315594" h="214630">
                  <a:moveTo>
                    <a:pt x="315379" y="213372"/>
                  </a:moveTo>
                  <a:lnTo>
                    <a:pt x="546" y="213372"/>
                  </a:lnTo>
                  <a:lnTo>
                    <a:pt x="0" y="214122"/>
                  </a:lnTo>
                  <a:lnTo>
                    <a:pt x="315379" y="214122"/>
                  </a:lnTo>
                  <a:lnTo>
                    <a:pt x="315379" y="213372"/>
                  </a:lnTo>
                  <a:close/>
                </a:path>
              </a:pathLst>
            </a:custGeom>
            <a:solidFill>
              <a:srgbClr val="0000FF"/>
            </a:solidFill>
          </p:spPr>
          <p:txBody>
            <a:bodyPr wrap="square" lIns="0" tIns="0" rIns="0" bIns="0" rtlCol="0"/>
            <a:lstStyle/>
            <a:p/>
          </p:txBody>
        </p:sp>
        <p:sp>
          <p:nvSpPr>
            <p:cNvPr id="29" name="object 29"/>
            <p:cNvSpPr/>
            <p:nvPr/>
          </p:nvSpPr>
          <p:spPr>
            <a:xfrm>
              <a:off x="2595550" y="2675394"/>
              <a:ext cx="472440" cy="214629"/>
            </a:xfrm>
            <a:custGeom>
              <a:avLst/>
              <a:gdLst/>
              <a:ahLst/>
              <a:cxnLst/>
              <a:rect l="l" t="t" r="r" b="b"/>
              <a:pathLst>
                <a:path w="472439" h="214630">
                  <a:moveTo>
                    <a:pt x="471043" y="0"/>
                  </a:moveTo>
                  <a:lnTo>
                    <a:pt x="156210" y="0"/>
                  </a:lnTo>
                  <a:lnTo>
                    <a:pt x="155663" y="749"/>
                  </a:lnTo>
                  <a:lnTo>
                    <a:pt x="471043" y="749"/>
                  </a:lnTo>
                  <a:lnTo>
                    <a:pt x="471043" y="0"/>
                  </a:lnTo>
                  <a:close/>
                </a:path>
                <a:path w="472439" h="214630">
                  <a:moveTo>
                    <a:pt x="471055" y="3048"/>
                  </a:moveTo>
                  <a:lnTo>
                    <a:pt x="153987" y="3048"/>
                  </a:lnTo>
                  <a:lnTo>
                    <a:pt x="153428" y="3797"/>
                  </a:lnTo>
                  <a:lnTo>
                    <a:pt x="471055" y="3797"/>
                  </a:lnTo>
                  <a:lnTo>
                    <a:pt x="471055" y="3048"/>
                  </a:lnTo>
                  <a:close/>
                </a:path>
                <a:path w="472439" h="214630">
                  <a:moveTo>
                    <a:pt x="471068" y="6096"/>
                  </a:moveTo>
                  <a:lnTo>
                    <a:pt x="151765" y="6096"/>
                  </a:lnTo>
                  <a:lnTo>
                    <a:pt x="151206" y="6845"/>
                  </a:lnTo>
                  <a:lnTo>
                    <a:pt x="471068" y="6845"/>
                  </a:lnTo>
                  <a:lnTo>
                    <a:pt x="471068" y="6096"/>
                  </a:lnTo>
                  <a:close/>
                </a:path>
                <a:path w="472439" h="214630">
                  <a:moveTo>
                    <a:pt x="471081" y="9144"/>
                  </a:moveTo>
                  <a:lnTo>
                    <a:pt x="149542" y="9144"/>
                  </a:lnTo>
                  <a:lnTo>
                    <a:pt x="148983" y="9893"/>
                  </a:lnTo>
                  <a:lnTo>
                    <a:pt x="471081" y="9893"/>
                  </a:lnTo>
                  <a:lnTo>
                    <a:pt x="471081" y="9144"/>
                  </a:lnTo>
                  <a:close/>
                </a:path>
                <a:path w="472439" h="214630">
                  <a:moveTo>
                    <a:pt x="471093" y="12179"/>
                  </a:moveTo>
                  <a:lnTo>
                    <a:pt x="147320" y="12179"/>
                  </a:lnTo>
                  <a:lnTo>
                    <a:pt x="146761" y="12941"/>
                  </a:lnTo>
                  <a:lnTo>
                    <a:pt x="471093" y="12941"/>
                  </a:lnTo>
                  <a:lnTo>
                    <a:pt x="471093" y="12179"/>
                  </a:lnTo>
                  <a:close/>
                </a:path>
                <a:path w="472439" h="214630">
                  <a:moveTo>
                    <a:pt x="471106" y="15227"/>
                  </a:moveTo>
                  <a:lnTo>
                    <a:pt x="145097" y="15227"/>
                  </a:lnTo>
                  <a:lnTo>
                    <a:pt x="144538" y="15989"/>
                  </a:lnTo>
                  <a:lnTo>
                    <a:pt x="471106" y="15989"/>
                  </a:lnTo>
                  <a:lnTo>
                    <a:pt x="471106" y="15227"/>
                  </a:lnTo>
                  <a:close/>
                </a:path>
                <a:path w="472439" h="214630">
                  <a:moveTo>
                    <a:pt x="471119" y="18275"/>
                  </a:moveTo>
                  <a:lnTo>
                    <a:pt x="142875" y="18275"/>
                  </a:lnTo>
                  <a:lnTo>
                    <a:pt x="142316" y="19037"/>
                  </a:lnTo>
                  <a:lnTo>
                    <a:pt x="471119" y="19037"/>
                  </a:lnTo>
                  <a:lnTo>
                    <a:pt x="471119" y="18275"/>
                  </a:lnTo>
                  <a:close/>
                </a:path>
                <a:path w="472439" h="214630">
                  <a:moveTo>
                    <a:pt x="471131" y="21323"/>
                  </a:moveTo>
                  <a:lnTo>
                    <a:pt x="140652" y="21323"/>
                  </a:lnTo>
                  <a:lnTo>
                    <a:pt x="140093" y="22085"/>
                  </a:lnTo>
                  <a:lnTo>
                    <a:pt x="471131" y="22085"/>
                  </a:lnTo>
                  <a:lnTo>
                    <a:pt x="471131" y="21323"/>
                  </a:lnTo>
                  <a:close/>
                </a:path>
                <a:path w="472439" h="214630">
                  <a:moveTo>
                    <a:pt x="471144" y="24371"/>
                  </a:moveTo>
                  <a:lnTo>
                    <a:pt x="138430" y="24371"/>
                  </a:lnTo>
                  <a:lnTo>
                    <a:pt x="137871" y="25133"/>
                  </a:lnTo>
                  <a:lnTo>
                    <a:pt x="471144" y="25133"/>
                  </a:lnTo>
                  <a:lnTo>
                    <a:pt x="471144" y="24371"/>
                  </a:lnTo>
                  <a:close/>
                </a:path>
                <a:path w="472439" h="214630">
                  <a:moveTo>
                    <a:pt x="471157" y="27419"/>
                  </a:moveTo>
                  <a:lnTo>
                    <a:pt x="136194" y="27419"/>
                  </a:lnTo>
                  <a:lnTo>
                    <a:pt x="135648" y="28181"/>
                  </a:lnTo>
                  <a:lnTo>
                    <a:pt x="471157" y="28181"/>
                  </a:lnTo>
                  <a:lnTo>
                    <a:pt x="471157" y="27419"/>
                  </a:lnTo>
                  <a:close/>
                </a:path>
                <a:path w="472439" h="214630">
                  <a:moveTo>
                    <a:pt x="471170" y="30480"/>
                  </a:moveTo>
                  <a:lnTo>
                    <a:pt x="133972" y="30480"/>
                  </a:lnTo>
                  <a:lnTo>
                    <a:pt x="133426" y="31229"/>
                  </a:lnTo>
                  <a:lnTo>
                    <a:pt x="471170" y="31229"/>
                  </a:lnTo>
                  <a:lnTo>
                    <a:pt x="471170" y="30480"/>
                  </a:lnTo>
                  <a:close/>
                </a:path>
                <a:path w="472439" h="214630">
                  <a:moveTo>
                    <a:pt x="471182" y="33528"/>
                  </a:moveTo>
                  <a:lnTo>
                    <a:pt x="131749" y="33528"/>
                  </a:lnTo>
                  <a:lnTo>
                    <a:pt x="131203" y="34277"/>
                  </a:lnTo>
                  <a:lnTo>
                    <a:pt x="471182" y="34277"/>
                  </a:lnTo>
                  <a:lnTo>
                    <a:pt x="471182" y="33528"/>
                  </a:lnTo>
                  <a:close/>
                </a:path>
                <a:path w="472439" h="214630">
                  <a:moveTo>
                    <a:pt x="471195" y="36576"/>
                  </a:moveTo>
                  <a:lnTo>
                    <a:pt x="129527" y="36576"/>
                  </a:lnTo>
                  <a:lnTo>
                    <a:pt x="128968" y="37325"/>
                  </a:lnTo>
                  <a:lnTo>
                    <a:pt x="471195" y="37325"/>
                  </a:lnTo>
                  <a:lnTo>
                    <a:pt x="471195" y="36576"/>
                  </a:lnTo>
                  <a:close/>
                </a:path>
                <a:path w="472439" h="214630">
                  <a:moveTo>
                    <a:pt x="471208" y="39624"/>
                  </a:moveTo>
                  <a:lnTo>
                    <a:pt x="127304" y="39624"/>
                  </a:lnTo>
                  <a:lnTo>
                    <a:pt x="126746" y="40373"/>
                  </a:lnTo>
                  <a:lnTo>
                    <a:pt x="471208" y="40373"/>
                  </a:lnTo>
                  <a:lnTo>
                    <a:pt x="471208" y="39624"/>
                  </a:lnTo>
                  <a:close/>
                </a:path>
                <a:path w="472439" h="214630">
                  <a:moveTo>
                    <a:pt x="471220" y="42672"/>
                  </a:moveTo>
                  <a:lnTo>
                    <a:pt x="125082" y="42672"/>
                  </a:lnTo>
                  <a:lnTo>
                    <a:pt x="124523" y="43421"/>
                  </a:lnTo>
                  <a:lnTo>
                    <a:pt x="471220" y="43421"/>
                  </a:lnTo>
                  <a:lnTo>
                    <a:pt x="471220" y="42672"/>
                  </a:lnTo>
                  <a:close/>
                </a:path>
                <a:path w="472439" h="214630">
                  <a:moveTo>
                    <a:pt x="471233" y="45720"/>
                  </a:moveTo>
                  <a:lnTo>
                    <a:pt x="122859" y="45720"/>
                  </a:lnTo>
                  <a:lnTo>
                    <a:pt x="122301" y="46469"/>
                  </a:lnTo>
                  <a:lnTo>
                    <a:pt x="471233" y="46469"/>
                  </a:lnTo>
                  <a:lnTo>
                    <a:pt x="471233" y="45720"/>
                  </a:lnTo>
                  <a:close/>
                </a:path>
                <a:path w="472439" h="214630">
                  <a:moveTo>
                    <a:pt x="471246" y="48755"/>
                  </a:moveTo>
                  <a:lnTo>
                    <a:pt x="120637" y="48755"/>
                  </a:lnTo>
                  <a:lnTo>
                    <a:pt x="120078" y="49517"/>
                  </a:lnTo>
                  <a:lnTo>
                    <a:pt x="471246" y="49517"/>
                  </a:lnTo>
                  <a:lnTo>
                    <a:pt x="471246" y="48755"/>
                  </a:lnTo>
                  <a:close/>
                </a:path>
                <a:path w="472439" h="214630">
                  <a:moveTo>
                    <a:pt x="471258" y="51803"/>
                  </a:moveTo>
                  <a:lnTo>
                    <a:pt x="118414" y="51803"/>
                  </a:lnTo>
                  <a:lnTo>
                    <a:pt x="117856" y="52565"/>
                  </a:lnTo>
                  <a:lnTo>
                    <a:pt x="471258" y="52565"/>
                  </a:lnTo>
                  <a:lnTo>
                    <a:pt x="471258" y="51803"/>
                  </a:lnTo>
                  <a:close/>
                </a:path>
                <a:path w="472439" h="214630">
                  <a:moveTo>
                    <a:pt x="471271" y="54851"/>
                  </a:moveTo>
                  <a:lnTo>
                    <a:pt x="116192" y="54851"/>
                  </a:lnTo>
                  <a:lnTo>
                    <a:pt x="115633" y="55613"/>
                  </a:lnTo>
                  <a:lnTo>
                    <a:pt x="471271" y="55613"/>
                  </a:lnTo>
                  <a:lnTo>
                    <a:pt x="471271" y="54851"/>
                  </a:lnTo>
                  <a:close/>
                </a:path>
                <a:path w="472439" h="214630">
                  <a:moveTo>
                    <a:pt x="471284" y="57899"/>
                  </a:moveTo>
                  <a:lnTo>
                    <a:pt x="113957" y="57899"/>
                  </a:lnTo>
                  <a:lnTo>
                    <a:pt x="113411" y="58661"/>
                  </a:lnTo>
                  <a:lnTo>
                    <a:pt x="471284" y="58661"/>
                  </a:lnTo>
                  <a:lnTo>
                    <a:pt x="471284" y="57899"/>
                  </a:lnTo>
                  <a:close/>
                </a:path>
                <a:path w="472439" h="214630">
                  <a:moveTo>
                    <a:pt x="471297" y="60947"/>
                  </a:moveTo>
                  <a:lnTo>
                    <a:pt x="111734" y="60947"/>
                  </a:lnTo>
                  <a:lnTo>
                    <a:pt x="111188" y="61709"/>
                  </a:lnTo>
                  <a:lnTo>
                    <a:pt x="471297" y="61709"/>
                  </a:lnTo>
                  <a:lnTo>
                    <a:pt x="471297" y="60947"/>
                  </a:lnTo>
                  <a:close/>
                </a:path>
                <a:path w="472439" h="214630">
                  <a:moveTo>
                    <a:pt x="471309" y="63995"/>
                  </a:moveTo>
                  <a:lnTo>
                    <a:pt x="109512" y="63995"/>
                  </a:lnTo>
                  <a:lnTo>
                    <a:pt x="108966" y="64757"/>
                  </a:lnTo>
                  <a:lnTo>
                    <a:pt x="471309" y="64757"/>
                  </a:lnTo>
                  <a:lnTo>
                    <a:pt x="471309" y="63995"/>
                  </a:lnTo>
                  <a:close/>
                </a:path>
                <a:path w="472439" h="214630">
                  <a:moveTo>
                    <a:pt x="471322" y="67043"/>
                  </a:moveTo>
                  <a:lnTo>
                    <a:pt x="107289" y="67043"/>
                  </a:lnTo>
                  <a:lnTo>
                    <a:pt x="106730" y="67805"/>
                  </a:lnTo>
                  <a:lnTo>
                    <a:pt x="471322" y="67805"/>
                  </a:lnTo>
                  <a:lnTo>
                    <a:pt x="471322" y="67043"/>
                  </a:lnTo>
                  <a:close/>
                </a:path>
                <a:path w="472439" h="214630">
                  <a:moveTo>
                    <a:pt x="471335" y="70104"/>
                  </a:moveTo>
                  <a:lnTo>
                    <a:pt x="105067" y="70104"/>
                  </a:lnTo>
                  <a:lnTo>
                    <a:pt x="104508" y="70853"/>
                  </a:lnTo>
                  <a:lnTo>
                    <a:pt x="471335" y="70853"/>
                  </a:lnTo>
                  <a:lnTo>
                    <a:pt x="471335" y="70104"/>
                  </a:lnTo>
                  <a:close/>
                </a:path>
                <a:path w="472439" h="214630">
                  <a:moveTo>
                    <a:pt x="471347" y="73152"/>
                  </a:moveTo>
                  <a:lnTo>
                    <a:pt x="102844" y="73152"/>
                  </a:lnTo>
                  <a:lnTo>
                    <a:pt x="102285" y="73901"/>
                  </a:lnTo>
                  <a:lnTo>
                    <a:pt x="471347" y="73901"/>
                  </a:lnTo>
                  <a:lnTo>
                    <a:pt x="471347" y="73152"/>
                  </a:lnTo>
                  <a:close/>
                </a:path>
                <a:path w="472439" h="214630">
                  <a:moveTo>
                    <a:pt x="471360" y="76200"/>
                  </a:moveTo>
                  <a:lnTo>
                    <a:pt x="100622" y="76200"/>
                  </a:lnTo>
                  <a:lnTo>
                    <a:pt x="100063" y="76949"/>
                  </a:lnTo>
                  <a:lnTo>
                    <a:pt x="471360" y="76949"/>
                  </a:lnTo>
                  <a:lnTo>
                    <a:pt x="471360" y="76200"/>
                  </a:lnTo>
                  <a:close/>
                </a:path>
                <a:path w="472439" h="214630">
                  <a:moveTo>
                    <a:pt x="471373" y="79248"/>
                  </a:moveTo>
                  <a:lnTo>
                    <a:pt x="98399" y="79248"/>
                  </a:lnTo>
                  <a:lnTo>
                    <a:pt x="97840" y="79997"/>
                  </a:lnTo>
                  <a:lnTo>
                    <a:pt x="471373" y="79997"/>
                  </a:lnTo>
                  <a:lnTo>
                    <a:pt x="471373" y="79248"/>
                  </a:lnTo>
                  <a:close/>
                </a:path>
                <a:path w="472439" h="214630">
                  <a:moveTo>
                    <a:pt x="471385" y="82296"/>
                  </a:moveTo>
                  <a:lnTo>
                    <a:pt x="96177" y="82296"/>
                  </a:lnTo>
                  <a:lnTo>
                    <a:pt x="95618" y="83045"/>
                  </a:lnTo>
                  <a:lnTo>
                    <a:pt x="471385" y="83045"/>
                  </a:lnTo>
                  <a:lnTo>
                    <a:pt x="471385" y="82296"/>
                  </a:lnTo>
                  <a:close/>
                </a:path>
                <a:path w="472439" h="214630">
                  <a:moveTo>
                    <a:pt x="471398" y="85344"/>
                  </a:moveTo>
                  <a:lnTo>
                    <a:pt x="93954" y="85344"/>
                  </a:lnTo>
                  <a:lnTo>
                    <a:pt x="93395" y="86093"/>
                  </a:lnTo>
                  <a:lnTo>
                    <a:pt x="471398" y="86093"/>
                  </a:lnTo>
                  <a:lnTo>
                    <a:pt x="471398" y="85344"/>
                  </a:lnTo>
                  <a:close/>
                </a:path>
                <a:path w="472439" h="214630">
                  <a:moveTo>
                    <a:pt x="471411" y="88379"/>
                  </a:moveTo>
                  <a:lnTo>
                    <a:pt x="91732" y="88379"/>
                  </a:lnTo>
                  <a:lnTo>
                    <a:pt x="91173" y="89141"/>
                  </a:lnTo>
                  <a:lnTo>
                    <a:pt x="471411" y="89141"/>
                  </a:lnTo>
                  <a:lnTo>
                    <a:pt x="471411" y="88379"/>
                  </a:lnTo>
                  <a:close/>
                </a:path>
                <a:path w="472439" h="214630">
                  <a:moveTo>
                    <a:pt x="471436" y="92189"/>
                  </a:moveTo>
                  <a:lnTo>
                    <a:pt x="471424" y="91427"/>
                  </a:lnTo>
                  <a:lnTo>
                    <a:pt x="89496" y="91427"/>
                  </a:lnTo>
                  <a:lnTo>
                    <a:pt x="88950" y="92189"/>
                  </a:lnTo>
                  <a:lnTo>
                    <a:pt x="471436" y="92189"/>
                  </a:lnTo>
                  <a:close/>
                </a:path>
                <a:path w="472439" h="214630">
                  <a:moveTo>
                    <a:pt x="471449" y="95237"/>
                  </a:moveTo>
                  <a:lnTo>
                    <a:pt x="471436" y="94475"/>
                  </a:lnTo>
                  <a:lnTo>
                    <a:pt x="87274" y="94475"/>
                  </a:lnTo>
                  <a:lnTo>
                    <a:pt x="86728" y="95237"/>
                  </a:lnTo>
                  <a:lnTo>
                    <a:pt x="471449" y="95237"/>
                  </a:lnTo>
                  <a:close/>
                </a:path>
                <a:path w="472439" h="214630">
                  <a:moveTo>
                    <a:pt x="471462" y="98285"/>
                  </a:moveTo>
                  <a:lnTo>
                    <a:pt x="471449" y="97523"/>
                  </a:lnTo>
                  <a:lnTo>
                    <a:pt x="85051" y="97523"/>
                  </a:lnTo>
                  <a:lnTo>
                    <a:pt x="84493" y="98285"/>
                  </a:lnTo>
                  <a:lnTo>
                    <a:pt x="471462" y="98285"/>
                  </a:lnTo>
                  <a:close/>
                </a:path>
                <a:path w="472439" h="214630">
                  <a:moveTo>
                    <a:pt x="471474" y="101333"/>
                  </a:moveTo>
                  <a:lnTo>
                    <a:pt x="471462" y="100571"/>
                  </a:lnTo>
                  <a:lnTo>
                    <a:pt x="82829" y="100571"/>
                  </a:lnTo>
                  <a:lnTo>
                    <a:pt x="82270" y="101333"/>
                  </a:lnTo>
                  <a:lnTo>
                    <a:pt x="471474" y="101333"/>
                  </a:lnTo>
                  <a:close/>
                </a:path>
                <a:path w="472439" h="214630">
                  <a:moveTo>
                    <a:pt x="471487" y="104381"/>
                  </a:moveTo>
                  <a:lnTo>
                    <a:pt x="471474" y="103619"/>
                  </a:lnTo>
                  <a:lnTo>
                    <a:pt x="80606" y="103619"/>
                  </a:lnTo>
                  <a:lnTo>
                    <a:pt x="80048" y="104381"/>
                  </a:lnTo>
                  <a:lnTo>
                    <a:pt x="471487" y="104381"/>
                  </a:lnTo>
                  <a:close/>
                </a:path>
                <a:path w="472439" h="214630">
                  <a:moveTo>
                    <a:pt x="471500" y="107429"/>
                  </a:moveTo>
                  <a:lnTo>
                    <a:pt x="471487" y="106680"/>
                  </a:lnTo>
                  <a:lnTo>
                    <a:pt x="78384" y="106680"/>
                  </a:lnTo>
                  <a:lnTo>
                    <a:pt x="77825" y="107429"/>
                  </a:lnTo>
                  <a:lnTo>
                    <a:pt x="471500" y="107429"/>
                  </a:lnTo>
                  <a:close/>
                </a:path>
                <a:path w="472439" h="214630">
                  <a:moveTo>
                    <a:pt x="471512" y="110477"/>
                  </a:moveTo>
                  <a:lnTo>
                    <a:pt x="471500" y="109728"/>
                  </a:lnTo>
                  <a:lnTo>
                    <a:pt x="76161" y="109728"/>
                  </a:lnTo>
                  <a:lnTo>
                    <a:pt x="75603" y="110477"/>
                  </a:lnTo>
                  <a:lnTo>
                    <a:pt x="471512" y="110477"/>
                  </a:lnTo>
                  <a:close/>
                </a:path>
                <a:path w="472439" h="214630">
                  <a:moveTo>
                    <a:pt x="471525" y="113525"/>
                  </a:moveTo>
                  <a:lnTo>
                    <a:pt x="471512" y="112776"/>
                  </a:lnTo>
                  <a:lnTo>
                    <a:pt x="73939" y="112776"/>
                  </a:lnTo>
                  <a:lnTo>
                    <a:pt x="73380" y="113525"/>
                  </a:lnTo>
                  <a:lnTo>
                    <a:pt x="471525" y="113525"/>
                  </a:lnTo>
                  <a:close/>
                </a:path>
                <a:path w="472439" h="214630">
                  <a:moveTo>
                    <a:pt x="471538" y="116573"/>
                  </a:moveTo>
                  <a:lnTo>
                    <a:pt x="471525" y="115824"/>
                  </a:lnTo>
                  <a:lnTo>
                    <a:pt x="71716" y="115824"/>
                  </a:lnTo>
                  <a:lnTo>
                    <a:pt x="71158" y="116573"/>
                  </a:lnTo>
                  <a:lnTo>
                    <a:pt x="471538" y="116573"/>
                  </a:lnTo>
                  <a:close/>
                </a:path>
                <a:path w="472439" h="214630">
                  <a:moveTo>
                    <a:pt x="471551" y="119621"/>
                  </a:moveTo>
                  <a:lnTo>
                    <a:pt x="471538" y="118872"/>
                  </a:lnTo>
                  <a:lnTo>
                    <a:pt x="69494" y="118872"/>
                  </a:lnTo>
                  <a:lnTo>
                    <a:pt x="68935" y="119621"/>
                  </a:lnTo>
                  <a:lnTo>
                    <a:pt x="471551" y="119621"/>
                  </a:lnTo>
                  <a:close/>
                </a:path>
                <a:path w="472439" h="214630">
                  <a:moveTo>
                    <a:pt x="471563" y="122669"/>
                  </a:moveTo>
                  <a:lnTo>
                    <a:pt x="471551" y="121920"/>
                  </a:lnTo>
                  <a:lnTo>
                    <a:pt x="67259" y="121920"/>
                  </a:lnTo>
                  <a:lnTo>
                    <a:pt x="66713" y="122669"/>
                  </a:lnTo>
                  <a:lnTo>
                    <a:pt x="471563" y="122669"/>
                  </a:lnTo>
                  <a:close/>
                </a:path>
                <a:path w="472439" h="214630">
                  <a:moveTo>
                    <a:pt x="471576" y="124955"/>
                  </a:moveTo>
                  <a:lnTo>
                    <a:pt x="65036" y="124955"/>
                  </a:lnTo>
                  <a:lnTo>
                    <a:pt x="64490" y="125717"/>
                  </a:lnTo>
                  <a:lnTo>
                    <a:pt x="471576" y="125717"/>
                  </a:lnTo>
                  <a:lnTo>
                    <a:pt x="471576" y="124955"/>
                  </a:lnTo>
                  <a:close/>
                </a:path>
                <a:path w="472439" h="214630">
                  <a:moveTo>
                    <a:pt x="471589" y="128003"/>
                  </a:moveTo>
                  <a:lnTo>
                    <a:pt x="62814" y="128003"/>
                  </a:lnTo>
                  <a:lnTo>
                    <a:pt x="62255" y="128765"/>
                  </a:lnTo>
                  <a:lnTo>
                    <a:pt x="471589" y="128765"/>
                  </a:lnTo>
                  <a:lnTo>
                    <a:pt x="471589" y="128003"/>
                  </a:lnTo>
                  <a:close/>
                </a:path>
                <a:path w="472439" h="214630">
                  <a:moveTo>
                    <a:pt x="471601" y="131051"/>
                  </a:moveTo>
                  <a:lnTo>
                    <a:pt x="60591" y="131051"/>
                  </a:lnTo>
                  <a:lnTo>
                    <a:pt x="60032" y="131813"/>
                  </a:lnTo>
                  <a:lnTo>
                    <a:pt x="471601" y="131813"/>
                  </a:lnTo>
                  <a:lnTo>
                    <a:pt x="471601" y="131051"/>
                  </a:lnTo>
                  <a:close/>
                </a:path>
                <a:path w="472439" h="214630">
                  <a:moveTo>
                    <a:pt x="471614" y="134099"/>
                  </a:moveTo>
                  <a:lnTo>
                    <a:pt x="58369" y="134099"/>
                  </a:lnTo>
                  <a:lnTo>
                    <a:pt x="57810" y="134861"/>
                  </a:lnTo>
                  <a:lnTo>
                    <a:pt x="471614" y="134861"/>
                  </a:lnTo>
                  <a:lnTo>
                    <a:pt x="471614" y="134099"/>
                  </a:lnTo>
                  <a:close/>
                </a:path>
                <a:path w="472439" h="214630">
                  <a:moveTo>
                    <a:pt x="471627" y="137147"/>
                  </a:moveTo>
                  <a:lnTo>
                    <a:pt x="56146" y="137147"/>
                  </a:lnTo>
                  <a:lnTo>
                    <a:pt x="55587" y="137909"/>
                  </a:lnTo>
                  <a:lnTo>
                    <a:pt x="471627" y="137909"/>
                  </a:lnTo>
                  <a:lnTo>
                    <a:pt x="471627" y="137147"/>
                  </a:lnTo>
                  <a:close/>
                </a:path>
                <a:path w="472439" h="214630">
                  <a:moveTo>
                    <a:pt x="471639" y="140195"/>
                  </a:moveTo>
                  <a:lnTo>
                    <a:pt x="53924" y="140195"/>
                  </a:lnTo>
                  <a:lnTo>
                    <a:pt x="53365" y="140957"/>
                  </a:lnTo>
                  <a:lnTo>
                    <a:pt x="471639" y="140957"/>
                  </a:lnTo>
                  <a:lnTo>
                    <a:pt x="471639" y="140195"/>
                  </a:lnTo>
                  <a:close/>
                </a:path>
                <a:path w="472439" h="214630">
                  <a:moveTo>
                    <a:pt x="471652" y="143243"/>
                  </a:moveTo>
                  <a:lnTo>
                    <a:pt x="51701" y="143243"/>
                  </a:lnTo>
                  <a:lnTo>
                    <a:pt x="51142" y="144005"/>
                  </a:lnTo>
                  <a:lnTo>
                    <a:pt x="471652" y="144005"/>
                  </a:lnTo>
                  <a:lnTo>
                    <a:pt x="471652" y="143243"/>
                  </a:lnTo>
                  <a:close/>
                </a:path>
                <a:path w="472439" h="214630">
                  <a:moveTo>
                    <a:pt x="471665" y="146304"/>
                  </a:moveTo>
                  <a:lnTo>
                    <a:pt x="49479" y="146304"/>
                  </a:lnTo>
                  <a:lnTo>
                    <a:pt x="48920" y="147053"/>
                  </a:lnTo>
                  <a:lnTo>
                    <a:pt x="471665" y="147053"/>
                  </a:lnTo>
                  <a:lnTo>
                    <a:pt x="471665" y="146304"/>
                  </a:lnTo>
                  <a:close/>
                </a:path>
                <a:path w="472439" h="214630">
                  <a:moveTo>
                    <a:pt x="471678" y="149352"/>
                  </a:moveTo>
                  <a:lnTo>
                    <a:pt x="47256" y="149352"/>
                  </a:lnTo>
                  <a:lnTo>
                    <a:pt x="46697" y="150101"/>
                  </a:lnTo>
                  <a:lnTo>
                    <a:pt x="471678" y="150101"/>
                  </a:lnTo>
                  <a:lnTo>
                    <a:pt x="471678" y="149352"/>
                  </a:lnTo>
                  <a:close/>
                </a:path>
                <a:path w="472439" h="214630">
                  <a:moveTo>
                    <a:pt x="471690" y="152400"/>
                  </a:moveTo>
                  <a:lnTo>
                    <a:pt x="45021" y="152400"/>
                  </a:lnTo>
                  <a:lnTo>
                    <a:pt x="44475" y="153149"/>
                  </a:lnTo>
                  <a:lnTo>
                    <a:pt x="471690" y="153149"/>
                  </a:lnTo>
                  <a:lnTo>
                    <a:pt x="471690" y="152400"/>
                  </a:lnTo>
                  <a:close/>
                </a:path>
                <a:path w="472439" h="214630">
                  <a:moveTo>
                    <a:pt x="471703" y="155448"/>
                  </a:moveTo>
                  <a:lnTo>
                    <a:pt x="42799" y="155448"/>
                  </a:lnTo>
                  <a:lnTo>
                    <a:pt x="42252" y="156197"/>
                  </a:lnTo>
                  <a:lnTo>
                    <a:pt x="471703" y="156197"/>
                  </a:lnTo>
                  <a:lnTo>
                    <a:pt x="471703" y="155448"/>
                  </a:lnTo>
                  <a:close/>
                </a:path>
                <a:path w="472439" h="214630">
                  <a:moveTo>
                    <a:pt x="471716" y="158496"/>
                  </a:moveTo>
                  <a:lnTo>
                    <a:pt x="40576" y="158496"/>
                  </a:lnTo>
                  <a:lnTo>
                    <a:pt x="40017" y="159245"/>
                  </a:lnTo>
                  <a:lnTo>
                    <a:pt x="471716" y="159245"/>
                  </a:lnTo>
                  <a:lnTo>
                    <a:pt x="471716" y="158496"/>
                  </a:lnTo>
                  <a:close/>
                </a:path>
                <a:path w="472439" h="214630">
                  <a:moveTo>
                    <a:pt x="471728" y="161544"/>
                  </a:moveTo>
                  <a:lnTo>
                    <a:pt x="38354" y="161544"/>
                  </a:lnTo>
                  <a:lnTo>
                    <a:pt x="37795" y="162293"/>
                  </a:lnTo>
                  <a:lnTo>
                    <a:pt x="471728" y="162293"/>
                  </a:lnTo>
                  <a:lnTo>
                    <a:pt x="471728" y="161544"/>
                  </a:lnTo>
                  <a:close/>
                </a:path>
                <a:path w="472439" h="214630">
                  <a:moveTo>
                    <a:pt x="471741" y="164579"/>
                  </a:moveTo>
                  <a:lnTo>
                    <a:pt x="36131" y="164579"/>
                  </a:lnTo>
                  <a:lnTo>
                    <a:pt x="35572" y="165341"/>
                  </a:lnTo>
                  <a:lnTo>
                    <a:pt x="471741" y="165341"/>
                  </a:lnTo>
                  <a:lnTo>
                    <a:pt x="471741" y="164579"/>
                  </a:lnTo>
                  <a:close/>
                </a:path>
                <a:path w="472439" h="214630">
                  <a:moveTo>
                    <a:pt x="471754" y="167627"/>
                  </a:moveTo>
                  <a:lnTo>
                    <a:pt x="33909" y="167627"/>
                  </a:lnTo>
                  <a:lnTo>
                    <a:pt x="33350" y="168389"/>
                  </a:lnTo>
                  <a:lnTo>
                    <a:pt x="471754" y="168389"/>
                  </a:lnTo>
                  <a:lnTo>
                    <a:pt x="471754" y="167627"/>
                  </a:lnTo>
                  <a:close/>
                </a:path>
                <a:path w="472439" h="214630">
                  <a:moveTo>
                    <a:pt x="471766" y="170675"/>
                  </a:moveTo>
                  <a:lnTo>
                    <a:pt x="31686" y="170675"/>
                  </a:lnTo>
                  <a:lnTo>
                    <a:pt x="31127" y="171437"/>
                  </a:lnTo>
                  <a:lnTo>
                    <a:pt x="471766" y="171437"/>
                  </a:lnTo>
                  <a:lnTo>
                    <a:pt x="471766" y="170675"/>
                  </a:lnTo>
                  <a:close/>
                </a:path>
                <a:path w="472439" h="214630">
                  <a:moveTo>
                    <a:pt x="471779" y="173723"/>
                  </a:moveTo>
                  <a:lnTo>
                    <a:pt x="29464" y="173723"/>
                  </a:lnTo>
                  <a:lnTo>
                    <a:pt x="28905" y="174485"/>
                  </a:lnTo>
                  <a:lnTo>
                    <a:pt x="471779" y="174485"/>
                  </a:lnTo>
                  <a:lnTo>
                    <a:pt x="471779" y="173723"/>
                  </a:lnTo>
                  <a:close/>
                </a:path>
                <a:path w="472439" h="214630">
                  <a:moveTo>
                    <a:pt x="471792" y="176771"/>
                  </a:moveTo>
                  <a:lnTo>
                    <a:pt x="27241" y="176771"/>
                  </a:lnTo>
                  <a:lnTo>
                    <a:pt x="26682" y="177533"/>
                  </a:lnTo>
                  <a:lnTo>
                    <a:pt x="471792" y="177533"/>
                  </a:lnTo>
                  <a:lnTo>
                    <a:pt x="471792" y="176771"/>
                  </a:lnTo>
                  <a:close/>
                </a:path>
                <a:path w="472439" h="214630">
                  <a:moveTo>
                    <a:pt x="471805" y="179819"/>
                  </a:moveTo>
                  <a:lnTo>
                    <a:pt x="25019" y="179819"/>
                  </a:lnTo>
                  <a:lnTo>
                    <a:pt x="24460" y="180581"/>
                  </a:lnTo>
                  <a:lnTo>
                    <a:pt x="471805" y="180581"/>
                  </a:lnTo>
                  <a:lnTo>
                    <a:pt x="471805" y="179819"/>
                  </a:lnTo>
                  <a:close/>
                </a:path>
                <a:path w="472439" h="214630">
                  <a:moveTo>
                    <a:pt x="471817" y="182880"/>
                  </a:moveTo>
                  <a:lnTo>
                    <a:pt x="22783" y="182880"/>
                  </a:lnTo>
                  <a:lnTo>
                    <a:pt x="22237" y="183629"/>
                  </a:lnTo>
                  <a:lnTo>
                    <a:pt x="471817" y="183629"/>
                  </a:lnTo>
                  <a:lnTo>
                    <a:pt x="471817" y="182880"/>
                  </a:lnTo>
                  <a:close/>
                </a:path>
                <a:path w="472439" h="214630">
                  <a:moveTo>
                    <a:pt x="471830" y="185928"/>
                  </a:moveTo>
                  <a:lnTo>
                    <a:pt x="20561" y="185928"/>
                  </a:lnTo>
                  <a:lnTo>
                    <a:pt x="20015" y="186677"/>
                  </a:lnTo>
                  <a:lnTo>
                    <a:pt x="471830" y="186677"/>
                  </a:lnTo>
                  <a:lnTo>
                    <a:pt x="471830" y="185928"/>
                  </a:lnTo>
                  <a:close/>
                </a:path>
                <a:path w="472439" h="214630">
                  <a:moveTo>
                    <a:pt x="471843" y="188976"/>
                  </a:moveTo>
                  <a:lnTo>
                    <a:pt x="18338" y="188976"/>
                  </a:lnTo>
                  <a:lnTo>
                    <a:pt x="17780" y="189725"/>
                  </a:lnTo>
                  <a:lnTo>
                    <a:pt x="471843" y="189725"/>
                  </a:lnTo>
                  <a:lnTo>
                    <a:pt x="471843" y="188976"/>
                  </a:lnTo>
                  <a:close/>
                </a:path>
                <a:path w="472439" h="214630">
                  <a:moveTo>
                    <a:pt x="471855" y="192024"/>
                  </a:moveTo>
                  <a:lnTo>
                    <a:pt x="16116" y="192024"/>
                  </a:lnTo>
                  <a:lnTo>
                    <a:pt x="15557" y="192773"/>
                  </a:lnTo>
                  <a:lnTo>
                    <a:pt x="471855" y="192773"/>
                  </a:lnTo>
                  <a:lnTo>
                    <a:pt x="471855" y="192024"/>
                  </a:lnTo>
                  <a:close/>
                </a:path>
                <a:path w="472439" h="214630">
                  <a:moveTo>
                    <a:pt x="471868" y="195072"/>
                  </a:moveTo>
                  <a:lnTo>
                    <a:pt x="13893" y="195072"/>
                  </a:lnTo>
                  <a:lnTo>
                    <a:pt x="13335" y="195821"/>
                  </a:lnTo>
                  <a:lnTo>
                    <a:pt x="471868" y="195821"/>
                  </a:lnTo>
                  <a:lnTo>
                    <a:pt x="471868" y="195072"/>
                  </a:lnTo>
                  <a:close/>
                </a:path>
                <a:path w="472439" h="214630">
                  <a:moveTo>
                    <a:pt x="471881" y="198120"/>
                  </a:moveTo>
                  <a:lnTo>
                    <a:pt x="11671" y="198120"/>
                  </a:lnTo>
                  <a:lnTo>
                    <a:pt x="11112" y="198869"/>
                  </a:lnTo>
                  <a:lnTo>
                    <a:pt x="471881" y="198869"/>
                  </a:lnTo>
                  <a:lnTo>
                    <a:pt x="471881" y="198120"/>
                  </a:lnTo>
                  <a:close/>
                </a:path>
                <a:path w="472439" h="214630">
                  <a:moveTo>
                    <a:pt x="471893" y="201155"/>
                  </a:moveTo>
                  <a:lnTo>
                    <a:pt x="9448" y="201155"/>
                  </a:lnTo>
                  <a:lnTo>
                    <a:pt x="8890" y="201917"/>
                  </a:lnTo>
                  <a:lnTo>
                    <a:pt x="471893" y="201917"/>
                  </a:lnTo>
                  <a:lnTo>
                    <a:pt x="471893" y="201155"/>
                  </a:lnTo>
                  <a:close/>
                </a:path>
                <a:path w="472439" h="214630">
                  <a:moveTo>
                    <a:pt x="471906" y="204203"/>
                  </a:moveTo>
                  <a:lnTo>
                    <a:pt x="7226" y="204203"/>
                  </a:lnTo>
                  <a:lnTo>
                    <a:pt x="6667" y="204965"/>
                  </a:lnTo>
                  <a:lnTo>
                    <a:pt x="471906" y="204965"/>
                  </a:lnTo>
                  <a:lnTo>
                    <a:pt x="471906" y="204203"/>
                  </a:lnTo>
                  <a:close/>
                </a:path>
                <a:path w="472439" h="214630">
                  <a:moveTo>
                    <a:pt x="471919" y="207251"/>
                  </a:moveTo>
                  <a:lnTo>
                    <a:pt x="5003" y="207251"/>
                  </a:lnTo>
                  <a:lnTo>
                    <a:pt x="4445" y="208013"/>
                  </a:lnTo>
                  <a:lnTo>
                    <a:pt x="471919" y="208013"/>
                  </a:lnTo>
                  <a:lnTo>
                    <a:pt x="471919" y="207251"/>
                  </a:lnTo>
                  <a:close/>
                </a:path>
                <a:path w="472439" h="214630">
                  <a:moveTo>
                    <a:pt x="471932" y="210299"/>
                  </a:moveTo>
                  <a:lnTo>
                    <a:pt x="2781" y="210299"/>
                  </a:lnTo>
                  <a:lnTo>
                    <a:pt x="2222" y="211061"/>
                  </a:lnTo>
                  <a:lnTo>
                    <a:pt x="471932" y="211061"/>
                  </a:lnTo>
                  <a:lnTo>
                    <a:pt x="471932" y="210299"/>
                  </a:lnTo>
                  <a:close/>
                </a:path>
                <a:path w="472439" h="214630">
                  <a:moveTo>
                    <a:pt x="471944" y="213347"/>
                  </a:moveTo>
                  <a:lnTo>
                    <a:pt x="546" y="213347"/>
                  </a:lnTo>
                  <a:lnTo>
                    <a:pt x="0" y="214109"/>
                  </a:lnTo>
                  <a:lnTo>
                    <a:pt x="471944" y="214109"/>
                  </a:lnTo>
                  <a:lnTo>
                    <a:pt x="471944" y="213347"/>
                  </a:lnTo>
                  <a:close/>
                </a:path>
              </a:pathLst>
            </a:custGeom>
            <a:solidFill>
              <a:srgbClr val="0000FF"/>
            </a:solidFill>
          </p:spPr>
          <p:txBody>
            <a:bodyPr wrap="square" lIns="0" tIns="0" rIns="0" bIns="0" rtlCol="0"/>
            <a:lstStyle/>
            <a:p/>
          </p:txBody>
        </p:sp>
        <p:sp>
          <p:nvSpPr>
            <p:cNvPr id="30" name="object 30"/>
            <p:cNvSpPr/>
            <p:nvPr/>
          </p:nvSpPr>
          <p:spPr>
            <a:xfrm>
              <a:off x="2439886" y="2888741"/>
              <a:ext cx="628650" cy="214629"/>
            </a:xfrm>
            <a:custGeom>
              <a:avLst/>
              <a:gdLst/>
              <a:ahLst/>
              <a:cxnLst/>
              <a:rect l="l" t="t" r="r" b="b"/>
              <a:pathLst>
                <a:path w="628650" h="214630">
                  <a:moveTo>
                    <a:pt x="627608" y="0"/>
                  </a:moveTo>
                  <a:lnTo>
                    <a:pt x="156210" y="0"/>
                  </a:lnTo>
                  <a:lnTo>
                    <a:pt x="155663" y="762"/>
                  </a:lnTo>
                  <a:lnTo>
                    <a:pt x="627608" y="762"/>
                  </a:lnTo>
                  <a:lnTo>
                    <a:pt x="627608" y="0"/>
                  </a:lnTo>
                  <a:close/>
                </a:path>
                <a:path w="628650" h="214630">
                  <a:moveTo>
                    <a:pt x="627621" y="3048"/>
                  </a:moveTo>
                  <a:lnTo>
                    <a:pt x="153987" y="3048"/>
                  </a:lnTo>
                  <a:lnTo>
                    <a:pt x="153441" y="3810"/>
                  </a:lnTo>
                  <a:lnTo>
                    <a:pt x="627621" y="3810"/>
                  </a:lnTo>
                  <a:lnTo>
                    <a:pt x="627621" y="3048"/>
                  </a:lnTo>
                  <a:close/>
                </a:path>
                <a:path w="628650" h="214630">
                  <a:moveTo>
                    <a:pt x="627634" y="6096"/>
                  </a:moveTo>
                  <a:lnTo>
                    <a:pt x="151765" y="6096"/>
                  </a:lnTo>
                  <a:lnTo>
                    <a:pt x="151218" y="6858"/>
                  </a:lnTo>
                  <a:lnTo>
                    <a:pt x="627634" y="6858"/>
                  </a:lnTo>
                  <a:lnTo>
                    <a:pt x="627634" y="6096"/>
                  </a:lnTo>
                  <a:close/>
                </a:path>
                <a:path w="628650" h="214630">
                  <a:moveTo>
                    <a:pt x="627659" y="9906"/>
                  </a:moveTo>
                  <a:lnTo>
                    <a:pt x="627646" y="9156"/>
                  </a:lnTo>
                  <a:lnTo>
                    <a:pt x="149542" y="9156"/>
                  </a:lnTo>
                  <a:lnTo>
                    <a:pt x="148983" y="9906"/>
                  </a:lnTo>
                  <a:lnTo>
                    <a:pt x="627659" y="9906"/>
                  </a:lnTo>
                  <a:close/>
                </a:path>
                <a:path w="628650" h="214630">
                  <a:moveTo>
                    <a:pt x="627672" y="12954"/>
                  </a:moveTo>
                  <a:lnTo>
                    <a:pt x="627659" y="12204"/>
                  </a:lnTo>
                  <a:lnTo>
                    <a:pt x="147320" y="12204"/>
                  </a:lnTo>
                  <a:lnTo>
                    <a:pt x="146761" y="12954"/>
                  </a:lnTo>
                  <a:lnTo>
                    <a:pt x="627672" y="12954"/>
                  </a:lnTo>
                  <a:close/>
                </a:path>
                <a:path w="628650" h="214630">
                  <a:moveTo>
                    <a:pt x="627684" y="16002"/>
                  </a:moveTo>
                  <a:lnTo>
                    <a:pt x="627672" y="15252"/>
                  </a:lnTo>
                  <a:lnTo>
                    <a:pt x="145097" y="15252"/>
                  </a:lnTo>
                  <a:lnTo>
                    <a:pt x="144538" y="16002"/>
                  </a:lnTo>
                  <a:lnTo>
                    <a:pt x="627684" y="16002"/>
                  </a:lnTo>
                  <a:close/>
                </a:path>
                <a:path w="628650" h="214630">
                  <a:moveTo>
                    <a:pt x="627697" y="19050"/>
                  </a:moveTo>
                  <a:lnTo>
                    <a:pt x="627684" y="18300"/>
                  </a:lnTo>
                  <a:lnTo>
                    <a:pt x="142875" y="18300"/>
                  </a:lnTo>
                  <a:lnTo>
                    <a:pt x="142316" y="19050"/>
                  </a:lnTo>
                  <a:lnTo>
                    <a:pt x="627697" y="19050"/>
                  </a:lnTo>
                  <a:close/>
                </a:path>
                <a:path w="628650" h="214630">
                  <a:moveTo>
                    <a:pt x="627710" y="22098"/>
                  </a:moveTo>
                  <a:lnTo>
                    <a:pt x="627697" y="21348"/>
                  </a:lnTo>
                  <a:lnTo>
                    <a:pt x="140652" y="21348"/>
                  </a:lnTo>
                  <a:lnTo>
                    <a:pt x="140093" y="22098"/>
                  </a:lnTo>
                  <a:lnTo>
                    <a:pt x="627710" y="22098"/>
                  </a:lnTo>
                  <a:close/>
                </a:path>
                <a:path w="628650" h="214630">
                  <a:moveTo>
                    <a:pt x="627722" y="25146"/>
                  </a:moveTo>
                  <a:lnTo>
                    <a:pt x="627710" y="24396"/>
                  </a:lnTo>
                  <a:lnTo>
                    <a:pt x="138430" y="24396"/>
                  </a:lnTo>
                  <a:lnTo>
                    <a:pt x="137871" y="25146"/>
                  </a:lnTo>
                  <a:lnTo>
                    <a:pt x="627722" y="25146"/>
                  </a:lnTo>
                  <a:close/>
                </a:path>
                <a:path w="628650" h="214630">
                  <a:moveTo>
                    <a:pt x="627735" y="28194"/>
                  </a:moveTo>
                  <a:lnTo>
                    <a:pt x="627722" y="27432"/>
                  </a:lnTo>
                  <a:lnTo>
                    <a:pt x="136207" y="27432"/>
                  </a:lnTo>
                  <a:lnTo>
                    <a:pt x="135648" y="28194"/>
                  </a:lnTo>
                  <a:lnTo>
                    <a:pt x="627735" y="28194"/>
                  </a:lnTo>
                  <a:close/>
                </a:path>
                <a:path w="628650" h="214630">
                  <a:moveTo>
                    <a:pt x="627748" y="31242"/>
                  </a:moveTo>
                  <a:lnTo>
                    <a:pt x="627735" y="30480"/>
                  </a:lnTo>
                  <a:lnTo>
                    <a:pt x="133972" y="30480"/>
                  </a:lnTo>
                  <a:lnTo>
                    <a:pt x="133426" y="31242"/>
                  </a:lnTo>
                  <a:lnTo>
                    <a:pt x="627748" y="31242"/>
                  </a:lnTo>
                  <a:close/>
                </a:path>
                <a:path w="628650" h="214630">
                  <a:moveTo>
                    <a:pt x="627761" y="34290"/>
                  </a:moveTo>
                  <a:lnTo>
                    <a:pt x="627748" y="33528"/>
                  </a:lnTo>
                  <a:lnTo>
                    <a:pt x="131749" y="33528"/>
                  </a:lnTo>
                  <a:lnTo>
                    <a:pt x="131203" y="34290"/>
                  </a:lnTo>
                  <a:lnTo>
                    <a:pt x="627761" y="34290"/>
                  </a:lnTo>
                  <a:close/>
                </a:path>
                <a:path w="628650" h="214630">
                  <a:moveTo>
                    <a:pt x="627773" y="37338"/>
                  </a:moveTo>
                  <a:lnTo>
                    <a:pt x="627761" y="36576"/>
                  </a:lnTo>
                  <a:lnTo>
                    <a:pt x="129527" y="36576"/>
                  </a:lnTo>
                  <a:lnTo>
                    <a:pt x="128981" y="37338"/>
                  </a:lnTo>
                  <a:lnTo>
                    <a:pt x="627773" y="37338"/>
                  </a:lnTo>
                  <a:close/>
                </a:path>
                <a:path w="628650" h="214630">
                  <a:moveTo>
                    <a:pt x="627786" y="40386"/>
                  </a:moveTo>
                  <a:lnTo>
                    <a:pt x="627773" y="39624"/>
                  </a:lnTo>
                  <a:lnTo>
                    <a:pt x="127304" y="39624"/>
                  </a:lnTo>
                  <a:lnTo>
                    <a:pt x="126746" y="40386"/>
                  </a:lnTo>
                  <a:lnTo>
                    <a:pt x="627786" y="40386"/>
                  </a:lnTo>
                  <a:close/>
                </a:path>
                <a:path w="628650" h="214630">
                  <a:moveTo>
                    <a:pt x="627799" y="42672"/>
                  </a:moveTo>
                  <a:lnTo>
                    <a:pt x="125082" y="42672"/>
                  </a:lnTo>
                  <a:lnTo>
                    <a:pt x="124523" y="43434"/>
                  </a:lnTo>
                  <a:lnTo>
                    <a:pt x="627799" y="43434"/>
                  </a:lnTo>
                  <a:lnTo>
                    <a:pt x="627799" y="42672"/>
                  </a:lnTo>
                  <a:close/>
                </a:path>
                <a:path w="628650" h="214630">
                  <a:moveTo>
                    <a:pt x="627811" y="45732"/>
                  </a:moveTo>
                  <a:lnTo>
                    <a:pt x="122859" y="45732"/>
                  </a:lnTo>
                  <a:lnTo>
                    <a:pt x="122301" y="46482"/>
                  </a:lnTo>
                  <a:lnTo>
                    <a:pt x="627811" y="46482"/>
                  </a:lnTo>
                  <a:lnTo>
                    <a:pt x="627811" y="45732"/>
                  </a:lnTo>
                  <a:close/>
                </a:path>
                <a:path w="628650" h="214630">
                  <a:moveTo>
                    <a:pt x="627824" y="48780"/>
                  </a:moveTo>
                  <a:lnTo>
                    <a:pt x="120637" y="48780"/>
                  </a:lnTo>
                  <a:lnTo>
                    <a:pt x="120078" y="49530"/>
                  </a:lnTo>
                  <a:lnTo>
                    <a:pt x="627824" y="49530"/>
                  </a:lnTo>
                  <a:lnTo>
                    <a:pt x="627824" y="48780"/>
                  </a:lnTo>
                  <a:close/>
                </a:path>
                <a:path w="628650" h="214630">
                  <a:moveTo>
                    <a:pt x="627837" y="51828"/>
                  </a:moveTo>
                  <a:lnTo>
                    <a:pt x="118414" y="51828"/>
                  </a:lnTo>
                  <a:lnTo>
                    <a:pt x="117856" y="52578"/>
                  </a:lnTo>
                  <a:lnTo>
                    <a:pt x="627837" y="52578"/>
                  </a:lnTo>
                  <a:lnTo>
                    <a:pt x="627837" y="51828"/>
                  </a:lnTo>
                  <a:close/>
                </a:path>
                <a:path w="628650" h="214630">
                  <a:moveTo>
                    <a:pt x="627849" y="54876"/>
                  </a:moveTo>
                  <a:lnTo>
                    <a:pt x="116192" y="54876"/>
                  </a:lnTo>
                  <a:lnTo>
                    <a:pt x="115633" y="55626"/>
                  </a:lnTo>
                  <a:lnTo>
                    <a:pt x="627849" y="55626"/>
                  </a:lnTo>
                  <a:lnTo>
                    <a:pt x="627849" y="54876"/>
                  </a:lnTo>
                  <a:close/>
                </a:path>
                <a:path w="628650" h="214630">
                  <a:moveTo>
                    <a:pt x="627862" y="57924"/>
                  </a:moveTo>
                  <a:lnTo>
                    <a:pt x="113969" y="57924"/>
                  </a:lnTo>
                  <a:lnTo>
                    <a:pt x="113411" y="58674"/>
                  </a:lnTo>
                  <a:lnTo>
                    <a:pt x="627862" y="58674"/>
                  </a:lnTo>
                  <a:lnTo>
                    <a:pt x="627862" y="57924"/>
                  </a:lnTo>
                  <a:close/>
                </a:path>
                <a:path w="628650" h="214630">
                  <a:moveTo>
                    <a:pt x="627875" y="60972"/>
                  </a:moveTo>
                  <a:lnTo>
                    <a:pt x="111734" y="60972"/>
                  </a:lnTo>
                  <a:lnTo>
                    <a:pt x="111188" y="61722"/>
                  </a:lnTo>
                  <a:lnTo>
                    <a:pt x="627875" y="61722"/>
                  </a:lnTo>
                  <a:lnTo>
                    <a:pt x="627875" y="60972"/>
                  </a:lnTo>
                  <a:close/>
                </a:path>
                <a:path w="628650" h="214630">
                  <a:moveTo>
                    <a:pt x="627888" y="64008"/>
                  </a:moveTo>
                  <a:lnTo>
                    <a:pt x="109512" y="64008"/>
                  </a:lnTo>
                  <a:lnTo>
                    <a:pt x="108966" y="64770"/>
                  </a:lnTo>
                  <a:lnTo>
                    <a:pt x="627888" y="64770"/>
                  </a:lnTo>
                  <a:lnTo>
                    <a:pt x="627888" y="64008"/>
                  </a:lnTo>
                  <a:close/>
                </a:path>
                <a:path w="628650" h="214630">
                  <a:moveTo>
                    <a:pt x="627900" y="67056"/>
                  </a:moveTo>
                  <a:lnTo>
                    <a:pt x="107289" y="67056"/>
                  </a:lnTo>
                  <a:lnTo>
                    <a:pt x="106743" y="67818"/>
                  </a:lnTo>
                  <a:lnTo>
                    <a:pt x="627900" y="67818"/>
                  </a:lnTo>
                  <a:lnTo>
                    <a:pt x="627900" y="67056"/>
                  </a:lnTo>
                  <a:close/>
                </a:path>
                <a:path w="628650" h="214630">
                  <a:moveTo>
                    <a:pt x="627913" y="70104"/>
                  </a:moveTo>
                  <a:lnTo>
                    <a:pt x="105067" y="70104"/>
                  </a:lnTo>
                  <a:lnTo>
                    <a:pt x="104508" y="70866"/>
                  </a:lnTo>
                  <a:lnTo>
                    <a:pt x="627913" y="70866"/>
                  </a:lnTo>
                  <a:lnTo>
                    <a:pt x="627913" y="70104"/>
                  </a:lnTo>
                  <a:close/>
                </a:path>
                <a:path w="628650" h="214630">
                  <a:moveTo>
                    <a:pt x="627926" y="73152"/>
                  </a:moveTo>
                  <a:lnTo>
                    <a:pt x="102844" y="73152"/>
                  </a:lnTo>
                  <a:lnTo>
                    <a:pt x="102285" y="73914"/>
                  </a:lnTo>
                  <a:lnTo>
                    <a:pt x="627926" y="73914"/>
                  </a:lnTo>
                  <a:lnTo>
                    <a:pt x="627926" y="73152"/>
                  </a:lnTo>
                  <a:close/>
                </a:path>
                <a:path w="628650" h="214630">
                  <a:moveTo>
                    <a:pt x="627938" y="76200"/>
                  </a:moveTo>
                  <a:lnTo>
                    <a:pt x="100622" y="76200"/>
                  </a:lnTo>
                  <a:lnTo>
                    <a:pt x="100063" y="76962"/>
                  </a:lnTo>
                  <a:lnTo>
                    <a:pt x="627938" y="76962"/>
                  </a:lnTo>
                  <a:lnTo>
                    <a:pt x="627938" y="76200"/>
                  </a:lnTo>
                  <a:close/>
                </a:path>
                <a:path w="628650" h="214630">
                  <a:moveTo>
                    <a:pt x="627951" y="79248"/>
                  </a:moveTo>
                  <a:lnTo>
                    <a:pt x="98399" y="79248"/>
                  </a:lnTo>
                  <a:lnTo>
                    <a:pt x="97840" y="80010"/>
                  </a:lnTo>
                  <a:lnTo>
                    <a:pt x="627951" y="80010"/>
                  </a:lnTo>
                  <a:lnTo>
                    <a:pt x="627951" y="79248"/>
                  </a:lnTo>
                  <a:close/>
                </a:path>
                <a:path w="628650" h="214630">
                  <a:moveTo>
                    <a:pt x="627964" y="82296"/>
                  </a:moveTo>
                  <a:lnTo>
                    <a:pt x="96177" y="82296"/>
                  </a:lnTo>
                  <a:lnTo>
                    <a:pt x="95618" y="83058"/>
                  </a:lnTo>
                  <a:lnTo>
                    <a:pt x="627964" y="83058"/>
                  </a:lnTo>
                  <a:lnTo>
                    <a:pt x="627964" y="82296"/>
                  </a:lnTo>
                  <a:close/>
                </a:path>
                <a:path w="628650" h="214630">
                  <a:moveTo>
                    <a:pt x="627976" y="85356"/>
                  </a:moveTo>
                  <a:lnTo>
                    <a:pt x="93954" y="85356"/>
                  </a:lnTo>
                  <a:lnTo>
                    <a:pt x="93395" y="86106"/>
                  </a:lnTo>
                  <a:lnTo>
                    <a:pt x="627976" y="86106"/>
                  </a:lnTo>
                  <a:lnTo>
                    <a:pt x="627976" y="85356"/>
                  </a:lnTo>
                  <a:close/>
                </a:path>
                <a:path w="628650" h="214630">
                  <a:moveTo>
                    <a:pt x="627989" y="88404"/>
                  </a:moveTo>
                  <a:lnTo>
                    <a:pt x="91732" y="88404"/>
                  </a:lnTo>
                  <a:lnTo>
                    <a:pt x="91173" y="89154"/>
                  </a:lnTo>
                  <a:lnTo>
                    <a:pt x="627989" y="89154"/>
                  </a:lnTo>
                  <a:lnTo>
                    <a:pt x="627989" y="88404"/>
                  </a:lnTo>
                  <a:close/>
                </a:path>
                <a:path w="628650" h="214630">
                  <a:moveTo>
                    <a:pt x="628002" y="91452"/>
                  </a:moveTo>
                  <a:lnTo>
                    <a:pt x="89509" y="91452"/>
                  </a:lnTo>
                  <a:lnTo>
                    <a:pt x="88950" y="92202"/>
                  </a:lnTo>
                  <a:lnTo>
                    <a:pt x="628002" y="92202"/>
                  </a:lnTo>
                  <a:lnTo>
                    <a:pt x="628002" y="91452"/>
                  </a:lnTo>
                  <a:close/>
                </a:path>
                <a:path w="628650" h="214630">
                  <a:moveTo>
                    <a:pt x="628015" y="94500"/>
                  </a:moveTo>
                  <a:lnTo>
                    <a:pt x="87274" y="94500"/>
                  </a:lnTo>
                  <a:lnTo>
                    <a:pt x="86728" y="95250"/>
                  </a:lnTo>
                  <a:lnTo>
                    <a:pt x="628015" y="95250"/>
                  </a:lnTo>
                  <a:lnTo>
                    <a:pt x="628015" y="94500"/>
                  </a:lnTo>
                  <a:close/>
                </a:path>
                <a:path w="628650" h="214630">
                  <a:moveTo>
                    <a:pt x="628027" y="97548"/>
                  </a:moveTo>
                  <a:lnTo>
                    <a:pt x="85051" y="97548"/>
                  </a:lnTo>
                  <a:lnTo>
                    <a:pt x="84505" y="98298"/>
                  </a:lnTo>
                  <a:lnTo>
                    <a:pt x="628027" y="98298"/>
                  </a:lnTo>
                  <a:lnTo>
                    <a:pt x="628027" y="97548"/>
                  </a:lnTo>
                  <a:close/>
                </a:path>
                <a:path w="628650" h="214630">
                  <a:moveTo>
                    <a:pt x="628040" y="100596"/>
                  </a:moveTo>
                  <a:lnTo>
                    <a:pt x="82829" y="100596"/>
                  </a:lnTo>
                  <a:lnTo>
                    <a:pt x="82270" y="101346"/>
                  </a:lnTo>
                  <a:lnTo>
                    <a:pt x="628040" y="101346"/>
                  </a:lnTo>
                  <a:lnTo>
                    <a:pt x="628040" y="100596"/>
                  </a:lnTo>
                  <a:close/>
                </a:path>
                <a:path w="628650" h="214630">
                  <a:moveTo>
                    <a:pt x="628053" y="103632"/>
                  </a:moveTo>
                  <a:lnTo>
                    <a:pt x="80606" y="103632"/>
                  </a:lnTo>
                  <a:lnTo>
                    <a:pt x="80048" y="104394"/>
                  </a:lnTo>
                  <a:lnTo>
                    <a:pt x="628053" y="104394"/>
                  </a:lnTo>
                  <a:lnTo>
                    <a:pt x="628053" y="103632"/>
                  </a:lnTo>
                  <a:close/>
                </a:path>
                <a:path w="628650" h="214630">
                  <a:moveTo>
                    <a:pt x="628065" y="106680"/>
                  </a:moveTo>
                  <a:lnTo>
                    <a:pt x="78384" y="106680"/>
                  </a:lnTo>
                  <a:lnTo>
                    <a:pt x="77825" y="107442"/>
                  </a:lnTo>
                  <a:lnTo>
                    <a:pt x="628065" y="107442"/>
                  </a:lnTo>
                  <a:lnTo>
                    <a:pt x="628065" y="106680"/>
                  </a:lnTo>
                  <a:close/>
                </a:path>
                <a:path w="628650" h="214630">
                  <a:moveTo>
                    <a:pt x="628078" y="109728"/>
                  </a:moveTo>
                  <a:lnTo>
                    <a:pt x="76161" y="109728"/>
                  </a:lnTo>
                  <a:lnTo>
                    <a:pt x="75603" y="110490"/>
                  </a:lnTo>
                  <a:lnTo>
                    <a:pt x="628078" y="110490"/>
                  </a:lnTo>
                  <a:lnTo>
                    <a:pt x="628078" y="109728"/>
                  </a:lnTo>
                  <a:close/>
                </a:path>
                <a:path w="628650" h="214630">
                  <a:moveTo>
                    <a:pt x="628091" y="112776"/>
                  </a:moveTo>
                  <a:lnTo>
                    <a:pt x="73939" y="112776"/>
                  </a:lnTo>
                  <a:lnTo>
                    <a:pt x="73380" y="113538"/>
                  </a:lnTo>
                  <a:lnTo>
                    <a:pt x="628091" y="113538"/>
                  </a:lnTo>
                  <a:lnTo>
                    <a:pt x="628091" y="112776"/>
                  </a:lnTo>
                  <a:close/>
                </a:path>
                <a:path w="628650" h="214630">
                  <a:moveTo>
                    <a:pt x="628103" y="115824"/>
                  </a:moveTo>
                  <a:lnTo>
                    <a:pt x="71716" y="115824"/>
                  </a:lnTo>
                  <a:lnTo>
                    <a:pt x="71158" y="116586"/>
                  </a:lnTo>
                  <a:lnTo>
                    <a:pt x="628103" y="116586"/>
                  </a:lnTo>
                  <a:lnTo>
                    <a:pt x="628103" y="115824"/>
                  </a:lnTo>
                  <a:close/>
                </a:path>
                <a:path w="628650" h="214630">
                  <a:moveTo>
                    <a:pt x="628116" y="118872"/>
                  </a:moveTo>
                  <a:lnTo>
                    <a:pt x="69494" y="118872"/>
                  </a:lnTo>
                  <a:lnTo>
                    <a:pt x="68935" y="119634"/>
                  </a:lnTo>
                  <a:lnTo>
                    <a:pt x="628116" y="119634"/>
                  </a:lnTo>
                  <a:lnTo>
                    <a:pt x="628116" y="118872"/>
                  </a:lnTo>
                  <a:close/>
                </a:path>
                <a:path w="628650" h="214630">
                  <a:moveTo>
                    <a:pt x="628129" y="121932"/>
                  </a:moveTo>
                  <a:lnTo>
                    <a:pt x="67271" y="121932"/>
                  </a:lnTo>
                  <a:lnTo>
                    <a:pt x="66713" y="122682"/>
                  </a:lnTo>
                  <a:lnTo>
                    <a:pt x="628129" y="122682"/>
                  </a:lnTo>
                  <a:lnTo>
                    <a:pt x="628129" y="121932"/>
                  </a:lnTo>
                  <a:close/>
                </a:path>
                <a:path w="628650" h="214630">
                  <a:moveTo>
                    <a:pt x="628142" y="124980"/>
                  </a:moveTo>
                  <a:lnTo>
                    <a:pt x="65036" y="124980"/>
                  </a:lnTo>
                  <a:lnTo>
                    <a:pt x="64490" y="125730"/>
                  </a:lnTo>
                  <a:lnTo>
                    <a:pt x="628142" y="125730"/>
                  </a:lnTo>
                  <a:lnTo>
                    <a:pt x="628142" y="124980"/>
                  </a:lnTo>
                  <a:close/>
                </a:path>
                <a:path w="628650" h="214630">
                  <a:moveTo>
                    <a:pt x="628154" y="128028"/>
                  </a:moveTo>
                  <a:lnTo>
                    <a:pt x="62814" y="128028"/>
                  </a:lnTo>
                  <a:lnTo>
                    <a:pt x="62268" y="128778"/>
                  </a:lnTo>
                  <a:lnTo>
                    <a:pt x="628154" y="128778"/>
                  </a:lnTo>
                  <a:lnTo>
                    <a:pt x="628154" y="128028"/>
                  </a:lnTo>
                  <a:close/>
                </a:path>
                <a:path w="628650" h="214630">
                  <a:moveTo>
                    <a:pt x="628167" y="131076"/>
                  </a:moveTo>
                  <a:lnTo>
                    <a:pt x="60591" y="131076"/>
                  </a:lnTo>
                  <a:lnTo>
                    <a:pt x="60032" y="131826"/>
                  </a:lnTo>
                  <a:lnTo>
                    <a:pt x="628167" y="131826"/>
                  </a:lnTo>
                  <a:lnTo>
                    <a:pt x="628167" y="131076"/>
                  </a:lnTo>
                  <a:close/>
                </a:path>
                <a:path w="628650" h="214630">
                  <a:moveTo>
                    <a:pt x="628180" y="134124"/>
                  </a:moveTo>
                  <a:lnTo>
                    <a:pt x="58369" y="134124"/>
                  </a:lnTo>
                  <a:lnTo>
                    <a:pt x="57810" y="134874"/>
                  </a:lnTo>
                  <a:lnTo>
                    <a:pt x="628180" y="134874"/>
                  </a:lnTo>
                  <a:lnTo>
                    <a:pt x="628180" y="134124"/>
                  </a:lnTo>
                  <a:close/>
                </a:path>
                <a:path w="628650" h="214630">
                  <a:moveTo>
                    <a:pt x="628205" y="137922"/>
                  </a:moveTo>
                  <a:lnTo>
                    <a:pt x="628192" y="137172"/>
                  </a:lnTo>
                  <a:lnTo>
                    <a:pt x="56146" y="137172"/>
                  </a:lnTo>
                  <a:lnTo>
                    <a:pt x="55587" y="137922"/>
                  </a:lnTo>
                  <a:lnTo>
                    <a:pt x="628205" y="137922"/>
                  </a:lnTo>
                  <a:close/>
                </a:path>
                <a:path w="628650" h="214630">
                  <a:moveTo>
                    <a:pt x="628218" y="140970"/>
                  </a:moveTo>
                  <a:lnTo>
                    <a:pt x="628205" y="140208"/>
                  </a:lnTo>
                  <a:lnTo>
                    <a:pt x="53924" y="140208"/>
                  </a:lnTo>
                  <a:lnTo>
                    <a:pt x="53365" y="140970"/>
                  </a:lnTo>
                  <a:lnTo>
                    <a:pt x="628218" y="140970"/>
                  </a:lnTo>
                  <a:close/>
                </a:path>
                <a:path w="628650" h="214630">
                  <a:moveTo>
                    <a:pt x="628230" y="144018"/>
                  </a:moveTo>
                  <a:lnTo>
                    <a:pt x="628218" y="143256"/>
                  </a:lnTo>
                  <a:lnTo>
                    <a:pt x="51701" y="143256"/>
                  </a:lnTo>
                  <a:lnTo>
                    <a:pt x="51142" y="144018"/>
                  </a:lnTo>
                  <a:lnTo>
                    <a:pt x="628230" y="144018"/>
                  </a:lnTo>
                  <a:close/>
                </a:path>
                <a:path w="628650" h="214630">
                  <a:moveTo>
                    <a:pt x="628243" y="147066"/>
                  </a:moveTo>
                  <a:lnTo>
                    <a:pt x="628230" y="146304"/>
                  </a:lnTo>
                  <a:lnTo>
                    <a:pt x="49479" y="146304"/>
                  </a:lnTo>
                  <a:lnTo>
                    <a:pt x="48920" y="147066"/>
                  </a:lnTo>
                  <a:lnTo>
                    <a:pt x="628243" y="147066"/>
                  </a:lnTo>
                  <a:close/>
                </a:path>
                <a:path w="628650" h="214630">
                  <a:moveTo>
                    <a:pt x="628256" y="150114"/>
                  </a:moveTo>
                  <a:lnTo>
                    <a:pt x="628243" y="149352"/>
                  </a:lnTo>
                  <a:lnTo>
                    <a:pt x="47256" y="149352"/>
                  </a:lnTo>
                  <a:lnTo>
                    <a:pt x="46697" y="150114"/>
                  </a:lnTo>
                  <a:lnTo>
                    <a:pt x="628256" y="150114"/>
                  </a:lnTo>
                  <a:close/>
                </a:path>
                <a:path w="628650" h="214630">
                  <a:moveTo>
                    <a:pt x="628269" y="153162"/>
                  </a:moveTo>
                  <a:lnTo>
                    <a:pt x="628256" y="152400"/>
                  </a:lnTo>
                  <a:lnTo>
                    <a:pt x="45034" y="152400"/>
                  </a:lnTo>
                  <a:lnTo>
                    <a:pt x="44475" y="153162"/>
                  </a:lnTo>
                  <a:lnTo>
                    <a:pt x="628269" y="153162"/>
                  </a:lnTo>
                  <a:close/>
                </a:path>
                <a:path w="628650" h="214630">
                  <a:moveTo>
                    <a:pt x="628281" y="156210"/>
                  </a:moveTo>
                  <a:lnTo>
                    <a:pt x="628269" y="155448"/>
                  </a:lnTo>
                  <a:lnTo>
                    <a:pt x="42799" y="155448"/>
                  </a:lnTo>
                  <a:lnTo>
                    <a:pt x="42252" y="156210"/>
                  </a:lnTo>
                  <a:lnTo>
                    <a:pt x="628281" y="156210"/>
                  </a:lnTo>
                  <a:close/>
                </a:path>
                <a:path w="628650" h="214630">
                  <a:moveTo>
                    <a:pt x="628294" y="159258"/>
                  </a:moveTo>
                  <a:lnTo>
                    <a:pt x="628281" y="158496"/>
                  </a:lnTo>
                  <a:lnTo>
                    <a:pt x="40576" y="158496"/>
                  </a:lnTo>
                  <a:lnTo>
                    <a:pt x="40030" y="159258"/>
                  </a:lnTo>
                  <a:lnTo>
                    <a:pt x="628294" y="159258"/>
                  </a:lnTo>
                  <a:close/>
                </a:path>
                <a:path w="628650" h="214630">
                  <a:moveTo>
                    <a:pt x="628307" y="162306"/>
                  </a:moveTo>
                  <a:lnTo>
                    <a:pt x="628294" y="161556"/>
                  </a:lnTo>
                  <a:lnTo>
                    <a:pt x="38354" y="161556"/>
                  </a:lnTo>
                  <a:lnTo>
                    <a:pt x="37795" y="162306"/>
                  </a:lnTo>
                  <a:lnTo>
                    <a:pt x="628307" y="162306"/>
                  </a:lnTo>
                  <a:close/>
                </a:path>
                <a:path w="628650" h="214630">
                  <a:moveTo>
                    <a:pt x="628319" y="165354"/>
                  </a:moveTo>
                  <a:lnTo>
                    <a:pt x="628307" y="164604"/>
                  </a:lnTo>
                  <a:lnTo>
                    <a:pt x="36131" y="164604"/>
                  </a:lnTo>
                  <a:lnTo>
                    <a:pt x="35572" y="165354"/>
                  </a:lnTo>
                  <a:lnTo>
                    <a:pt x="628319" y="165354"/>
                  </a:lnTo>
                  <a:close/>
                </a:path>
                <a:path w="628650" h="214630">
                  <a:moveTo>
                    <a:pt x="628332" y="168402"/>
                  </a:moveTo>
                  <a:lnTo>
                    <a:pt x="628319" y="167652"/>
                  </a:lnTo>
                  <a:lnTo>
                    <a:pt x="33909" y="167652"/>
                  </a:lnTo>
                  <a:lnTo>
                    <a:pt x="33350" y="168402"/>
                  </a:lnTo>
                  <a:lnTo>
                    <a:pt x="628332" y="168402"/>
                  </a:lnTo>
                  <a:close/>
                </a:path>
                <a:path w="628650" h="214630">
                  <a:moveTo>
                    <a:pt x="628345" y="170700"/>
                  </a:moveTo>
                  <a:lnTo>
                    <a:pt x="31686" y="170700"/>
                  </a:lnTo>
                  <a:lnTo>
                    <a:pt x="31127" y="171450"/>
                  </a:lnTo>
                  <a:lnTo>
                    <a:pt x="628345" y="171450"/>
                  </a:lnTo>
                  <a:lnTo>
                    <a:pt x="628345" y="170700"/>
                  </a:lnTo>
                  <a:close/>
                </a:path>
                <a:path w="628650" h="214630">
                  <a:moveTo>
                    <a:pt x="628357" y="173748"/>
                  </a:moveTo>
                  <a:lnTo>
                    <a:pt x="29464" y="173748"/>
                  </a:lnTo>
                  <a:lnTo>
                    <a:pt x="28905" y="174498"/>
                  </a:lnTo>
                  <a:lnTo>
                    <a:pt x="628357" y="174498"/>
                  </a:lnTo>
                  <a:lnTo>
                    <a:pt x="628357" y="173748"/>
                  </a:lnTo>
                  <a:close/>
                </a:path>
                <a:path w="628650" h="214630">
                  <a:moveTo>
                    <a:pt x="628370" y="176796"/>
                  </a:moveTo>
                  <a:lnTo>
                    <a:pt x="27241" y="176796"/>
                  </a:lnTo>
                  <a:lnTo>
                    <a:pt x="26682" y="177546"/>
                  </a:lnTo>
                  <a:lnTo>
                    <a:pt x="628370" y="177546"/>
                  </a:lnTo>
                  <a:lnTo>
                    <a:pt x="628370" y="176796"/>
                  </a:lnTo>
                  <a:close/>
                </a:path>
                <a:path w="628650" h="214630">
                  <a:moveTo>
                    <a:pt x="628383" y="179832"/>
                  </a:moveTo>
                  <a:lnTo>
                    <a:pt x="25019" y="179832"/>
                  </a:lnTo>
                  <a:lnTo>
                    <a:pt x="24460" y="180594"/>
                  </a:lnTo>
                  <a:lnTo>
                    <a:pt x="628383" y="180594"/>
                  </a:lnTo>
                  <a:lnTo>
                    <a:pt x="628383" y="179832"/>
                  </a:lnTo>
                  <a:close/>
                </a:path>
                <a:path w="628650" h="214630">
                  <a:moveTo>
                    <a:pt x="628396" y="182880"/>
                  </a:moveTo>
                  <a:lnTo>
                    <a:pt x="22796" y="182880"/>
                  </a:lnTo>
                  <a:lnTo>
                    <a:pt x="22237" y="183642"/>
                  </a:lnTo>
                  <a:lnTo>
                    <a:pt x="628396" y="183642"/>
                  </a:lnTo>
                  <a:lnTo>
                    <a:pt x="628396" y="182880"/>
                  </a:lnTo>
                  <a:close/>
                </a:path>
                <a:path w="628650" h="214630">
                  <a:moveTo>
                    <a:pt x="628408" y="185928"/>
                  </a:moveTo>
                  <a:lnTo>
                    <a:pt x="20561" y="185928"/>
                  </a:lnTo>
                  <a:lnTo>
                    <a:pt x="20015" y="186690"/>
                  </a:lnTo>
                  <a:lnTo>
                    <a:pt x="628408" y="186690"/>
                  </a:lnTo>
                  <a:lnTo>
                    <a:pt x="628408" y="185928"/>
                  </a:lnTo>
                  <a:close/>
                </a:path>
                <a:path w="628650" h="214630">
                  <a:moveTo>
                    <a:pt x="628421" y="188976"/>
                  </a:moveTo>
                  <a:lnTo>
                    <a:pt x="18338" y="188976"/>
                  </a:lnTo>
                  <a:lnTo>
                    <a:pt x="17792" y="189738"/>
                  </a:lnTo>
                  <a:lnTo>
                    <a:pt x="628421" y="189738"/>
                  </a:lnTo>
                  <a:lnTo>
                    <a:pt x="628421" y="188976"/>
                  </a:lnTo>
                  <a:close/>
                </a:path>
                <a:path w="628650" h="214630">
                  <a:moveTo>
                    <a:pt x="628434" y="192024"/>
                  </a:moveTo>
                  <a:lnTo>
                    <a:pt x="16116" y="192024"/>
                  </a:lnTo>
                  <a:lnTo>
                    <a:pt x="15557" y="192786"/>
                  </a:lnTo>
                  <a:lnTo>
                    <a:pt x="628434" y="192786"/>
                  </a:lnTo>
                  <a:lnTo>
                    <a:pt x="628434" y="192024"/>
                  </a:lnTo>
                  <a:close/>
                </a:path>
                <a:path w="628650" h="214630">
                  <a:moveTo>
                    <a:pt x="628446" y="195072"/>
                  </a:moveTo>
                  <a:lnTo>
                    <a:pt x="13893" y="195072"/>
                  </a:lnTo>
                  <a:lnTo>
                    <a:pt x="13335" y="195834"/>
                  </a:lnTo>
                  <a:lnTo>
                    <a:pt x="628446" y="195834"/>
                  </a:lnTo>
                  <a:lnTo>
                    <a:pt x="628446" y="195072"/>
                  </a:lnTo>
                  <a:close/>
                </a:path>
                <a:path w="628650" h="214630">
                  <a:moveTo>
                    <a:pt x="628459" y="198132"/>
                  </a:moveTo>
                  <a:lnTo>
                    <a:pt x="11671" y="198132"/>
                  </a:lnTo>
                  <a:lnTo>
                    <a:pt x="11112" y="198882"/>
                  </a:lnTo>
                  <a:lnTo>
                    <a:pt x="628459" y="198882"/>
                  </a:lnTo>
                  <a:lnTo>
                    <a:pt x="628459" y="198132"/>
                  </a:lnTo>
                  <a:close/>
                </a:path>
                <a:path w="628650" h="214630">
                  <a:moveTo>
                    <a:pt x="628472" y="201180"/>
                  </a:moveTo>
                  <a:lnTo>
                    <a:pt x="9448" y="201180"/>
                  </a:lnTo>
                  <a:lnTo>
                    <a:pt x="8890" y="201930"/>
                  </a:lnTo>
                  <a:lnTo>
                    <a:pt x="628472" y="201930"/>
                  </a:lnTo>
                  <a:lnTo>
                    <a:pt x="628472" y="201180"/>
                  </a:lnTo>
                  <a:close/>
                </a:path>
                <a:path w="628650" h="214630">
                  <a:moveTo>
                    <a:pt x="628484" y="204228"/>
                  </a:moveTo>
                  <a:lnTo>
                    <a:pt x="7226" y="204228"/>
                  </a:lnTo>
                  <a:lnTo>
                    <a:pt x="6667" y="204978"/>
                  </a:lnTo>
                  <a:lnTo>
                    <a:pt x="628484" y="204978"/>
                  </a:lnTo>
                  <a:lnTo>
                    <a:pt x="628484" y="204228"/>
                  </a:lnTo>
                  <a:close/>
                </a:path>
                <a:path w="628650" h="214630">
                  <a:moveTo>
                    <a:pt x="628497" y="207276"/>
                  </a:moveTo>
                  <a:lnTo>
                    <a:pt x="5003" y="207276"/>
                  </a:lnTo>
                  <a:lnTo>
                    <a:pt x="4445" y="208026"/>
                  </a:lnTo>
                  <a:lnTo>
                    <a:pt x="628497" y="208026"/>
                  </a:lnTo>
                  <a:lnTo>
                    <a:pt x="628497" y="207276"/>
                  </a:lnTo>
                  <a:close/>
                </a:path>
                <a:path w="628650" h="214630">
                  <a:moveTo>
                    <a:pt x="628510" y="210324"/>
                  </a:moveTo>
                  <a:lnTo>
                    <a:pt x="2781" y="210324"/>
                  </a:lnTo>
                  <a:lnTo>
                    <a:pt x="2222" y="211074"/>
                  </a:lnTo>
                  <a:lnTo>
                    <a:pt x="628510" y="211074"/>
                  </a:lnTo>
                  <a:lnTo>
                    <a:pt x="628510" y="210324"/>
                  </a:lnTo>
                  <a:close/>
                </a:path>
                <a:path w="628650" h="214630">
                  <a:moveTo>
                    <a:pt x="628523" y="213372"/>
                  </a:moveTo>
                  <a:lnTo>
                    <a:pt x="558" y="213372"/>
                  </a:lnTo>
                  <a:lnTo>
                    <a:pt x="0" y="214122"/>
                  </a:lnTo>
                  <a:lnTo>
                    <a:pt x="628523" y="214122"/>
                  </a:lnTo>
                  <a:lnTo>
                    <a:pt x="628523" y="213372"/>
                  </a:lnTo>
                  <a:close/>
                </a:path>
              </a:pathLst>
            </a:custGeom>
            <a:solidFill>
              <a:srgbClr val="0000FF"/>
            </a:solidFill>
          </p:spPr>
          <p:txBody>
            <a:bodyPr wrap="square" lIns="0" tIns="0" rIns="0" bIns="0" rtlCol="0"/>
            <a:lstStyle/>
            <a:p/>
          </p:txBody>
        </p:sp>
        <p:sp>
          <p:nvSpPr>
            <p:cNvPr id="31" name="object 31"/>
            <p:cNvSpPr/>
            <p:nvPr/>
          </p:nvSpPr>
          <p:spPr>
            <a:xfrm>
              <a:off x="2284222" y="3102114"/>
              <a:ext cx="785495" cy="214629"/>
            </a:xfrm>
            <a:custGeom>
              <a:avLst/>
              <a:gdLst/>
              <a:ahLst/>
              <a:cxnLst/>
              <a:rect l="l" t="t" r="r" b="b"/>
              <a:pathLst>
                <a:path w="785494" h="214629">
                  <a:moveTo>
                    <a:pt x="784186" y="0"/>
                  </a:moveTo>
                  <a:lnTo>
                    <a:pt x="156222" y="0"/>
                  </a:lnTo>
                  <a:lnTo>
                    <a:pt x="155663" y="749"/>
                  </a:lnTo>
                  <a:lnTo>
                    <a:pt x="784186" y="749"/>
                  </a:lnTo>
                  <a:lnTo>
                    <a:pt x="784186" y="0"/>
                  </a:lnTo>
                  <a:close/>
                </a:path>
                <a:path w="785494" h="214629">
                  <a:moveTo>
                    <a:pt x="784199" y="3035"/>
                  </a:moveTo>
                  <a:lnTo>
                    <a:pt x="153987" y="3035"/>
                  </a:lnTo>
                  <a:lnTo>
                    <a:pt x="153441" y="3797"/>
                  </a:lnTo>
                  <a:lnTo>
                    <a:pt x="784199" y="3797"/>
                  </a:lnTo>
                  <a:lnTo>
                    <a:pt x="784199" y="3035"/>
                  </a:lnTo>
                  <a:close/>
                </a:path>
                <a:path w="785494" h="214629">
                  <a:moveTo>
                    <a:pt x="784212" y="6083"/>
                  </a:moveTo>
                  <a:lnTo>
                    <a:pt x="151765" y="6083"/>
                  </a:lnTo>
                  <a:lnTo>
                    <a:pt x="151218" y="6845"/>
                  </a:lnTo>
                  <a:lnTo>
                    <a:pt x="784212" y="6845"/>
                  </a:lnTo>
                  <a:lnTo>
                    <a:pt x="784212" y="6083"/>
                  </a:lnTo>
                  <a:close/>
                </a:path>
                <a:path w="785494" h="214629">
                  <a:moveTo>
                    <a:pt x="784225" y="9131"/>
                  </a:moveTo>
                  <a:lnTo>
                    <a:pt x="149542" y="9131"/>
                  </a:lnTo>
                  <a:lnTo>
                    <a:pt x="148996" y="9893"/>
                  </a:lnTo>
                  <a:lnTo>
                    <a:pt x="784225" y="9893"/>
                  </a:lnTo>
                  <a:lnTo>
                    <a:pt x="784225" y="9131"/>
                  </a:lnTo>
                  <a:close/>
                </a:path>
                <a:path w="785494" h="214629">
                  <a:moveTo>
                    <a:pt x="784237" y="12179"/>
                  </a:moveTo>
                  <a:lnTo>
                    <a:pt x="147320" y="12179"/>
                  </a:lnTo>
                  <a:lnTo>
                    <a:pt x="146761" y="12941"/>
                  </a:lnTo>
                  <a:lnTo>
                    <a:pt x="784237" y="12941"/>
                  </a:lnTo>
                  <a:lnTo>
                    <a:pt x="784237" y="12179"/>
                  </a:lnTo>
                  <a:close/>
                </a:path>
                <a:path w="785494" h="214629">
                  <a:moveTo>
                    <a:pt x="784250" y="15227"/>
                  </a:moveTo>
                  <a:lnTo>
                    <a:pt x="145097" y="15227"/>
                  </a:lnTo>
                  <a:lnTo>
                    <a:pt x="144538" y="15989"/>
                  </a:lnTo>
                  <a:lnTo>
                    <a:pt x="784250" y="15989"/>
                  </a:lnTo>
                  <a:lnTo>
                    <a:pt x="784250" y="15227"/>
                  </a:lnTo>
                  <a:close/>
                </a:path>
                <a:path w="785494" h="214629">
                  <a:moveTo>
                    <a:pt x="784263" y="18275"/>
                  </a:moveTo>
                  <a:lnTo>
                    <a:pt x="142875" y="18275"/>
                  </a:lnTo>
                  <a:lnTo>
                    <a:pt x="142316" y="19037"/>
                  </a:lnTo>
                  <a:lnTo>
                    <a:pt x="784263" y="19037"/>
                  </a:lnTo>
                  <a:lnTo>
                    <a:pt x="784263" y="18275"/>
                  </a:lnTo>
                  <a:close/>
                </a:path>
                <a:path w="785494" h="214629">
                  <a:moveTo>
                    <a:pt x="784275" y="21323"/>
                  </a:moveTo>
                  <a:lnTo>
                    <a:pt x="140652" y="21323"/>
                  </a:lnTo>
                  <a:lnTo>
                    <a:pt x="140093" y="22085"/>
                  </a:lnTo>
                  <a:lnTo>
                    <a:pt x="784275" y="22085"/>
                  </a:lnTo>
                  <a:lnTo>
                    <a:pt x="784275" y="21323"/>
                  </a:lnTo>
                  <a:close/>
                </a:path>
                <a:path w="785494" h="214629">
                  <a:moveTo>
                    <a:pt x="784288" y="24384"/>
                  </a:moveTo>
                  <a:lnTo>
                    <a:pt x="138430" y="24384"/>
                  </a:lnTo>
                  <a:lnTo>
                    <a:pt x="137871" y="25133"/>
                  </a:lnTo>
                  <a:lnTo>
                    <a:pt x="784288" y="25133"/>
                  </a:lnTo>
                  <a:lnTo>
                    <a:pt x="784288" y="24384"/>
                  </a:lnTo>
                  <a:close/>
                </a:path>
                <a:path w="785494" h="214629">
                  <a:moveTo>
                    <a:pt x="784301" y="27432"/>
                  </a:moveTo>
                  <a:lnTo>
                    <a:pt x="136207" y="27432"/>
                  </a:lnTo>
                  <a:lnTo>
                    <a:pt x="135648" y="28181"/>
                  </a:lnTo>
                  <a:lnTo>
                    <a:pt x="784301" y="28181"/>
                  </a:lnTo>
                  <a:lnTo>
                    <a:pt x="784301" y="27432"/>
                  </a:lnTo>
                  <a:close/>
                </a:path>
                <a:path w="785494" h="214629">
                  <a:moveTo>
                    <a:pt x="784313" y="30480"/>
                  </a:moveTo>
                  <a:lnTo>
                    <a:pt x="133985" y="30480"/>
                  </a:lnTo>
                  <a:lnTo>
                    <a:pt x="133426" y="31229"/>
                  </a:lnTo>
                  <a:lnTo>
                    <a:pt x="784313" y="31229"/>
                  </a:lnTo>
                  <a:lnTo>
                    <a:pt x="784313" y="30480"/>
                  </a:lnTo>
                  <a:close/>
                </a:path>
                <a:path w="785494" h="214629">
                  <a:moveTo>
                    <a:pt x="784326" y="33528"/>
                  </a:moveTo>
                  <a:lnTo>
                    <a:pt x="131749" y="33528"/>
                  </a:lnTo>
                  <a:lnTo>
                    <a:pt x="131203" y="34277"/>
                  </a:lnTo>
                  <a:lnTo>
                    <a:pt x="784326" y="34277"/>
                  </a:lnTo>
                  <a:lnTo>
                    <a:pt x="784326" y="33528"/>
                  </a:lnTo>
                  <a:close/>
                </a:path>
                <a:path w="785494" h="214629">
                  <a:moveTo>
                    <a:pt x="784339" y="36576"/>
                  </a:moveTo>
                  <a:lnTo>
                    <a:pt x="129527" y="36576"/>
                  </a:lnTo>
                  <a:lnTo>
                    <a:pt x="128981" y="37325"/>
                  </a:lnTo>
                  <a:lnTo>
                    <a:pt x="784339" y="37325"/>
                  </a:lnTo>
                  <a:lnTo>
                    <a:pt x="784339" y="36576"/>
                  </a:lnTo>
                  <a:close/>
                </a:path>
                <a:path w="785494" h="214629">
                  <a:moveTo>
                    <a:pt x="784352" y="39624"/>
                  </a:moveTo>
                  <a:lnTo>
                    <a:pt x="127304" y="39624"/>
                  </a:lnTo>
                  <a:lnTo>
                    <a:pt x="126758" y="40373"/>
                  </a:lnTo>
                  <a:lnTo>
                    <a:pt x="784352" y="40373"/>
                  </a:lnTo>
                  <a:lnTo>
                    <a:pt x="784352" y="39624"/>
                  </a:lnTo>
                  <a:close/>
                </a:path>
                <a:path w="785494" h="214629">
                  <a:moveTo>
                    <a:pt x="784364" y="42659"/>
                  </a:moveTo>
                  <a:lnTo>
                    <a:pt x="125082" y="42659"/>
                  </a:lnTo>
                  <a:lnTo>
                    <a:pt x="124523" y="43421"/>
                  </a:lnTo>
                  <a:lnTo>
                    <a:pt x="784364" y="43421"/>
                  </a:lnTo>
                  <a:lnTo>
                    <a:pt x="784364" y="42659"/>
                  </a:lnTo>
                  <a:close/>
                </a:path>
                <a:path w="785494" h="214629">
                  <a:moveTo>
                    <a:pt x="784377" y="45707"/>
                  </a:moveTo>
                  <a:lnTo>
                    <a:pt x="122859" y="45707"/>
                  </a:lnTo>
                  <a:lnTo>
                    <a:pt x="122301" y="46469"/>
                  </a:lnTo>
                  <a:lnTo>
                    <a:pt x="784377" y="46469"/>
                  </a:lnTo>
                  <a:lnTo>
                    <a:pt x="784377" y="45707"/>
                  </a:lnTo>
                  <a:close/>
                </a:path>
                <a:path w="785494" h="214629">
                  <a:moveTo>
                    <a:pt x="784390" y="48755"/>
                  </a:moveTo>
                  <a:lnTo>
                    <a:pt x="120637" y="48755"/>
                  </a:lnTo>
                  <a:lnTo>
                    <a:pt x="120078" y="49517"/>
                  </a:lnTo>
                  <a:lnTo>
                    <a:pt x="784390" y="49517"/>
                  </a:lnTo>
                  <a:lnTo>
                    <a:pt x="784390" y="48755"/>
                  </a:lnTo>
                  <a:close/>
                </a:path>
                <a:path w="785494" h="214629">
                  <a:moveTo>
                    <a:pt x="784402" y="51803"/>
                  </a:moveTo>
                  <a:lnTo>
                    <a:pt x="118414" y="51803"/>
                  </a:lnTo>
                  <a:lnTo>
                    <a:pt x="117856" y="52565"/>
                  </a:lnTo>
                  <a:lnTo>
                    <a:pt x="784402" y="52565"/>
                  </a:lnTo>
                  <a:lnTo>
                    <a:pt x="784402" y="51803"/>
                  </a:lnTo>
                  <a:close/>
                </a:path>
                <a:path w="785494" h="214629">
                  <a:moveTo>
                    <a:pt x="784428" y="55613"/>
                  </a:moveTo>
                  <a:lnTo>
                    <a:pt x="784415" y="54851"/>
                  </a:lnTo>
                  <a:lnTo>
                    <a:pt x="116192" y="54851"/>
                  </a:lnTo>
                  <a:lnTo>
                    <a:pt x="115633" y="55613"/>
                  </a:lnTo>
                  <a:lnTo>
                    <a:pt x="784428" y="55613"/>
                  </a:lnTo>
                  <a:close/>
                </a:path>
                <a:path w="785494" h="214629">
                  <a:moveTo>
                    <a:pt x="784440" y="58661"/>
                  </a:moveTo>
                  <a:lnTo>
                    <a:pt x="784428" y="57899"/>
                  </a:lnTo>
                  <a:lnTo>
                    <a:pt x="113969" y="57899"/>
                  </a:lnTo>
                  <a:lnTo>
                    <a:pt x="113411" y="58661"/>
                  </a:lnTo>
                  <a:lnTo>
                    <a:pt x="784440" y="58661"/>
                  </a:lnTo>
                  <a:close/>
                </a:path>
                <a:path w="785494" h="214629">
                  <a:moveTo>
                    <a:pt x="784453" y="61709"/>
                  </a:moveTo>
                  <a:lnTo>
                    <a:pt x="784440" y="60960"/>
                  </a:lnTo>
                  <a:lnTo>
                    <a:pt x="111747" y="60960"/>
                  </a:lnTo>
                  <a:lnTo>
                    <a:pt x="111188" y="61709"/>
                  </a:lnTo>
                  <a:lnTo>
                    <a:pt x="784453" y="61709"/>
                  </a:lnTo>
                  <a:close/>
                </a:path>
                <a:path w="785494" h="214629">
                  <a:moveTo>
                    <a:pt x="784466" y="64757"/>
                  </a:moveTo>
                  <a:lnTo>
                    <a:pt x="784453" y="64008"/>
                  </a:lnTo>
                  <a:lnTo>
                    <a:pt x="109512" y="64008"/>
                  </a:lnTo>
                  <a:lnTo>
                    <a:pt x="108966" y="64757"/>
                  </a:lnTo>
                  <a:lnTo>
                    <a:pt x="784466" y="64757"/>
                  </a:lnTo>
                  <a:close/>
                </a:path>
                <a:path w="785494" h="214629">
                  <a:moveTo>
                    <a:pt x="784479" y="67805"/>
                  </a:moveTo>
                  <a:lnTo>
                    <a:pt x="784466" y="67056"/>
                  </a:lnTo>
                  <a:lnTo>
                    <a:pt x="107289" y="67056"/>
                  </a:lnTo>
                  <a:lnTo>
                    <a:pt x="106743" y="67805"/>
                  </a:lnTo>
                  <a:lnTo>
                    <a:pt x="784479" y="67805"/>
                  </a:lnTo>
                  <a:close/>
                </a:path>
                <a:path w="785494" h="214629">
                  <a:moveTo>
                    <a:pt x="784491" y="70853"/>
                  </a:moveTo>
                  <a:lnTo>
                    <a:pt x="784479" y="70104"/>
                  </a:lnTo>
                  <a:lnTo>
                    <a:pt x="105067" y="70104"/>
                  </a:lnTo>
                  <a:lnTo>
                    <a:pt x="104521" y="70853"/>
                  </a:lnTo>
                  <a:lnTo>
                    <a:pt x="784491" y="70853"/>
                  </a:lnTo>
                  <a:close/>
                </a:path>
                <a:path w="785494" h="214629">
                  <a:moveTo>
                    <a:pt x="784504" y="73901"/>
                  </a:moveTo>
                  <a:lnTo>
                    <a:pt x="784491" y="73152"/>
                  </a:lnTo>
                  <a:lnTo>
                    <a:pt x="102844" y="73152"/>
                  </a:lnTo>
                  <a:lnTo>
                    <a:pt x="102285" y="73901"/>
                  </a:lnTo>
                  <a:lnTo>
                    <a:pt x="784504" y="73901"/>
                  </a:lnTo>
                  <a:close/>
                </a:path>
                <a:path w="785494" h="214629">
                  <a:moveTo>
                    <a:pt x="784517" y="76949"/>
                  </a:moveTo>
                  <a:lnTo>
                    <a:pt x="784504" y="76200"/>
                  </a:lnTo>
                  <a:lnTo>
                    <a:pt x="100622" y="76200"/>
                  </a:lnTo>
                  <a:lnTo>
                    <a:pt x="100063" y="76949"/>
                  </a:lnTo>
                  <a:lnTo>
                    <a:pt x="784517" y="76949"/>
                  </a:lnTo>
                  <a:close/>
                </a:path>
                <a:path w="785494" h="214629">
                  <a:moveTo>
                    <a:pt x="784529" y="79997"/>
                  </a:moveTo>
                  <a:lnTo>
                    <a:pt x="784517" y="79235"/>
                  </a:lnTo>
                  <a:lnTo>
                    <a:pt x="98399" y="79235"/>
                  </a:lnTo>
                  <a:lnTo>
                    <a:pt x="97840" y="79997"/>
                  </a:lnTo>
                  <a:lnTo>
                    <a:pt x="784529" y="79997"/>
                  </a:lnTo>
                  <a:close/>
                </a:path>
                <a:path w="785494" h="214629">
                  <a:moveTo>
                    <a:pt x="784542" y="83045"/>
                  </a:moveTo>
                  <a:lnTo>
                    <a:pt x="784529" y="82283"/>
                  </a:lnTo>
                  <a:lnTo>
                    <a:pt x="96177" y="82283"/>
                  </a:lnTo>
                  <a:lnTo>
                    <a:pt x="95618" y="83045"/>
                  </a:lnTo>
                  <a:lnTo>
                    <a:pt x="784542" y="83045"/>
                  </a:lnTo>
                  <a:close/>
                </a:path>
                <a:path w="785494" h="214629">
                  <a:moveTo>
                    <a:pt x="784555" y="86093"/>
                  </a:moveTo>
                  <a:lnTo>
                    <a:pt x="784542" y="85331"/>
                  </a:lnTo>
                  <a:lnTo>
                    <a:pt x="93954" y="85331"/>
                  </a:lnTo>
                  <a:lnTo>
                    <a:pt x="93395" y="86093"/>
                  </a:lnTo>
                  <a:lnTo>
                    <a:pt x="784555" y="86093"/>
                  </a:lnTo>
                  <a:close/>
                </a:path>
                <a:path w="785494" h="214629">
                  <a:moveTo>
                    <a:pt x="784567" y="88379"/>
                  </a:moveTo>
                  <a:lnTo>
                    <a:pt x="91732" y="88379"/>
                  </a:lnTo>
                  <a:lnTo>
                    <a:pt x="91173" y="89141"/>
                  </a:lnTo>
                  <a:lnTo>
                    <a:pt x="784567" y="89141"/>
                  </a:lnTo>
                  <a:lnTo>
                    <a:pt x="784567" y="88379"/>
                  </a:lnTo>
                  <a:close/>
                </a:path>
                <a:path w="785494" h="214629">
                  <a:moveTo>
                    <a:pt x="784580" y="91427"/>
                  </a:moveTo>
                  <a:lnTo>
                    <a:pt x="89509" y="91427"/>
                  </a:lnTo>
                  <a:lnTo>
                    <a:pt x="88950" y="92189"/>
                  </a:lnTo>
                  <a:lnTo>
                    <a:pt x="784580" y="92189"/>
                  </a:lnTo>
                  <a:lnTo>
                    <a:pt x="784580" y="91427"/>
                  </a:lnTo>
                  <a:close/>
                </a:path>
                <a:path w="785494" h="214629">
                  <a:moveTo>
                    <a:pt x="784593" y="94475"/>
                  </a:moveTo>
                  <a:lnTo>
                    <a:pt x="87287" y="94475"/>
                  </a:lnTo>
                  <a:lnTo>
                    <a:pt x="86728" y="95237"/>
                  </a:lnTo>
                  <a:lnTo>
                    <a:pt x="784593" y="95237"/>
                  </a:lnTo>
                  <a:lnTo>
                    <a:pt x="784593" y="94475"/>
                  </a:lnTo>
                  <a:close/>
                </a:path>
                <a:path w="785494" h="214629">
                  <a:moveTo>
                    <a:pt x="784606" y="97523"/>
                  </a:moveTo>
                  <a:lnTo>
                    <a:pt x="85051" y="97523"/>
                  </a:lnTo>
                  <a:lnTo>
                    <a:pt x="84505" y="98285"/>
                  </a:lnTo>
                  <a:lnTo>
                    <a:pt x="784606" y="98285"/>
                  </a:lnTo>
                  <a:lnTo>
                    <a:pt x="784606" y="97523"/>
                  </a:lnTo>
                  <a:close/>
                </a:path>
                <a:path w="785494" h="214629">
                  <a:moveTo>
                    <a:pt x="784618" y="100584"/>
                  </a:moveTo>
                  <a:lnTo>
                    <a:pt x="82829" y="100584"/>
                  </a:lnTo>
                  <a:lnTo>
                    <a:pt x="82283" y="101333"/>
                  </a:lnTo>
                  <a:lnTo>
                    <a:pt x="784618" y="101333"/>
                  </a:lnTo>
                  <a:lnTo>
                    <a:pt x="784618" y="100584"/>
                  </a:lnTo>
                  <a:close/>
                </a:path>
                <a:path w="785494" h="214629">
                  <a:moveTo>
                    <a:pt x="784631" y="103632"/>
                  </a:moveTo>
                  <a:lnTo>
                    <a:pt x="80606" y="103632"/>
                  </a:lnTo>
                  <a:lnTo>
                    <a:pt x="80048" y="104381"/>
                  </a:lnTo>
                  <a:lnTo>
                    <a:pt x="784631" y="104381"/>
                  </a:lnTo>
                  <a:lnTo>
                    <a:pt x="784631" y="103632"/>
                  </a:lnTo>
                  <a:close/>
                </a:path>
                <a:path w="785494" h="214629">
                  <a:moveTo>
                    <a:pt x="784644" y="106680"/>
                  </a:moveTo>
                  <a:lnTo>
                    <a:pt x="78384" y="106680"/>
                  </a:lnTo>
                  <a:lnTo>
                    <a:pt x="77825" y="107429"/>
                  </a:lnTo>
                  <a:lnTo>
                    <a:pt x="784644" y="107429"/>
                  </a:lnTo>
                  <a:lnTo>
                    <a:pt x="784644" y="106680"/>
                  </a:lnTo>
                  <a:close/>
                </a:path>
                <a:path w="785494" h="214629">
                  <a:moveTo>
                    <a:pt x="784656" y="109728"/>
                  </a:moveTo>
                  <a:lnTo>
                    <a:pt x="76161" y="109728"/>
                  </a:lnTo>
                  <a:lnTo>
                    <a:pt x="75603" y="110477"/>
                  </a:lnTo>
                  <a:lnTo>
                    <a:pt x="784656" y="110477"/>
                  </a:lnTo>
                  <a:lnTo>
                    <a:pt x="784656" y="109728"/>
                  </a:lnTo>
                  <a:close/>
                </a:path>
                <a:path w="785494" h="214629">
                  <a:moveTo>
                    <a:pt x="784669" y="112776"/>
                  </a:moveTo>
                  <a:lnTo>
                    <a:pt x="73939" y="112776"/>
                  </a:lnTo>
                  <a:lnTo>
                    <a:pt x="73380" y="113525"/>
                  </a:lnTo>
                  <a:lnTo>
                    <a:pt x="784669" y="113525"/>
                  </a:lnTo>
                  <a:lnTo>
                    <a:pt x="784669" y="112776"/>
                  </a:lnTo>
                  <a:close/>
                </a:path>
                <a:path w="785494" h="214629">
                  <a:moveTo>
                    <a:pt x="784682" y="115824"/>
                  </a:moveTo>
                  <a:lnTo>
                    <a:pt x="71716" y="115824"/>
                  </a:lnTo>
                  <a:lnTo>
                    <a:pt x="71158" y="116573"/>
                  </a:lnTo>
                  <a:lnTo>
                    <a:pt x="784682" y="116573"/>
                  </a:lnTo>
                  <a:lnTo>
                    <a:pt x="784682" y="115824"/>
                  </a:lnTo>
                  <a:close/>
                </a:path>
                <a:path w="785494" h="214629">
                  <a:moveTo>
                    <a:pt x="784694" y="118859"/>
                  </a:moveTo>
                  <a:lnTo>
                    <a:pt x="69494" y="118859"/>
                  </a:lnTo>
                  <a:lnTo>
                    <a:pt x="68935" y="119621"/>
                  </a:lnTo>
                  <a:lnTo>
                    <a:pt x="784694" y="119621"/>
                  </a:lnTo>
                  <a:lnTo>
                    <a:pt x="784694" y="118859"/>
                  </a:lnTo>
                  <a:close/>
                </a:path>
                <a:path w="785494" h="214629">
                  <a:moveTo>
                    <a:pt x="784707" y="121907"/>
                  </a:moveTo>
                  <a:lnTo>
                    <a:pt x="67271" y="121907"/>
                  </a:lnTo>
                  <a:lnTo>
                    <a:pt x="66713" y="122669"/>
                  </a:lnTo>
                  <a:lnTo>
                    <a:pt x="784707" y="122669"/>
                  </a:lnTo>
                  <a:lnTo>
                    <a:pt x="784707" y="121907"/>
                  </a:lnTo>
                  <a:close/>
                </a:path>
                <a:path w="785494" h="214629">
                  <a:moveTo>
                    <a:pt x="784720" y="124955"/>
                  </a:moveTo>
                  <a:lnTo>
                    <a:pt x="65049" y="124955"/>
                  </a:lnTo>
                  <a:lnTo>
                    <a:pt x="64490" y="125717"/>
                  </a:lnTo>
                  <a:lnTo>
                    <a:pt x="784720" y="125717"/>
                  </a:lnTo>
                  <a:lnTo>
                    <a:pt x="784720" y="124955"/>
                  </a:lnTo>
                  <a:close/>
                </a:path>
                <a:path w="785494" h="214629">
                  <a:moveTo>
                    <a:pt x="784733" y="128003"/>
                  </a:moveTo>
                  <a:lnTo>
                    <a:pt x="62814" y="128003"/>
                  </a:lnTo>
                  <a:lnTo>
                    <a:pt x="62268" y="128765"/>
                  </a:lnTo>
                  <a:lnTo>
                    <a:pt x="784733" y="128765"/>
                  </a:lnTo>
                  <a:lnTo>
                    <a:pt x="784733" y="128003"/>
                  </a:lnTo>
                  <a:close/>
                </a:path>
                <a:path w="785494" h="214629">
                  <a:moveTo>
                    <a:pt x="784745" y="131051"/>
                  </a:moveTo>
                  <a:lnTo>
                    <a:pt x="60591" y="131051"/>
                  </a:lnTo>
                  <a:lnTo>
                    <a:pt x="60045" y="131813"/>
                  </a:lnTo>
                  <a:lnTo>
                    <a:pt x="784745" y="131813"/>
                  </a:lnTo>
                  <a:lnTo>
                    <a:pt x="784745" y="131051"/>
                  </a:lnTo>
                  <a:close/>
                </a:path>
                <a:path w="785494" h="214629">
                  <a:moveTo>
                    <a:pt x="784758" y="134099"/>
                  </a:moveTo>
                  <a:lnTo>
                    <a:pt x="58369" y="134099"/>
                  </a:lnTo>
                  <a:lnTo>
                    <a:pt x="57810" y="134861"/>
                  </a:lnTo>
                  <a:lnTo>
                    <a:pt x="784758" y="134861"/>
                  </a:lnTo>
                  <a:lnTo>
                    <a:pt x="784758" y="134099"/>
                  </a:lnTo>
                  <a:close/>
                </a:path>
                <a:path w="785494" h="214629">
                  <a:moveTo>
                    <a:pt x="784771" y="137160"/>
                  </a:moveTo>
                  <a:lnTo>
                    <a:pt x="56146" y="137160"/>
                  </a:lnTo>
                  <a:lnTo>
                    <a:pt x="55587" y="137909"/>
                  </a:lnTo>
                  <a:lnTo>
                    <a:pt x="784771" y="137909"/>
                  </a:lnTo>
                  <a:lnTo>
                    <a:pt x="784771" y="137160"/>
                  </a:lnTo>
                  <a:close/>
                </a:path>
                <a:path w="785494" h="214629">
                  <a:moveTo>
                    <a:pt x="784783" y="140208"/>
                  </a:moveTo>
                  <a:lnTo>
                    <a:pt x="53924" y="140208"/>
                  </a:lnTo>
                  <a:lnTo>
                    <a:pt x="53365" y="140957"/>
                  </a:lnTo>
                  <a:lnTo>
                    <a:pt x="784783" y="140957"/>
                  </a:lnTo>
                  <a:lnTo>
                    <a:pt x="784783" y="140208"/>
                  </a:lnTo>
                  <a:close/>
                </a:path>
                <a:path w="785494" h="214629">
                  <a:moveTo>
                    <a:pt x="784796" y="143256"/>
                  </a:moveTo>
                  <a:lnTo>
                    <a:pt x="51701" y="143256"/>
                  </a:lnTo>
                  <a:lnTo>
                    <a:pt x="51142" y="144005"/>
                  </a:lnTo>
                  <a:lnTo>
                    <a:pt x="784796" y="144005"/>
                  </a:lnTo>
                  <a:lnTo>
                    <a:pt x="784796" y="143256"/>
                  </a:lnTo>
                  <a:close/>
                </a:path>
                <a:path w="785494" h="214629">
                  <a:moveTo>
                    <a:pt x="784809" y="146304"/>
                  </a:moveTo>
                  <a:lnTo>
                    <a:pt x="49479" y="146304"/>
                  </a:lnTo>
                  <a:lnTo>
                    <a:pt x="48920" y="147053"/>
                  </a:lnTo>
                  <a:lnTo>
                    <a:pt x="784809" y="147053"/>
                  </a:lnTo>
                  <a:lnTo>
                    <a:pt x="784809" y="146304"/>
                  </a:lnTo>
                  <a:close/>
                </a:path>
                <a:path w="785494" h="214629">
                  <a:moveTo>
                    <a:pt x="784821" y="149352"/>
                  </a:moveTo>
                  <a:lnTo>
                    <a:pt x="47256" y="149352"/>
                  </a:lnTo>
                  <a:lnTo>
                    <a:pt x="46697" y="150101"/>
                  </a:lnTo>
                  <a:lnTo>
                    <a:pt x="784821" y="150101"/>
                  </a:lnTo>
                  <a:lnTo>
                    <a:pt x="784821" y="149352"/>
                  </a:lnTo>
                  <a:close/>
                </a:path>
                <a:path w="785494" h="214629">
                  <a:moveTo>
                    <a:pt x="784834" y="152400"/>
                  </a:moveTo>
                  <a:lnTo>
                    <a:pt x="45034" y="152400"/>
                  </a:lnTo>
                  <a:lnTo>
                    <a:pt x="44475" y="153149"/>
                  </a:lnTo>
                  <a:lnTo>
                    <a:pt x="784834" y="153149"/>
                  </a:lnTo>
                  <a:lnTo>
                    <a:pt x="784834" y="152400"/>
                  </a:lnTo>
                  <a:close/>
                </a:path>
                <a:path w="785494" h="214629">
                  <a:moveTo>
                    <a:pt x="784847" y="155435"/>
                  </a:moveTo>
                  <a:lnTo>
                    <a:pt x="42811" y="155435"/>
                  </a:lnTo>
                  <a:lnTo>
                    <a:pt x="42252" y="156197"/>
                  </a:lnTo>
                  <a:lnTo>
                    <a:pt x="784847" y="156197"/>
                  </a:lnTo>
                  <a:lnTo>
                    <a:pt x="784847" y="155435"/>
                  </a:lnTo>
                  <a:close/>
                </a:path>
                <a:path w="785494" h="214629">
                  <a:moveTo>
                    <a:pt x="784860" y="158483"/>
                  </a:moveTo>
                  <a:lnTo>
                    <a:pt x="40576" y="158483"/>
                  </a:lnTo>
                  <a:lnTo>
                    <a:pt x="40030" y="159245"/>
                  </a:lnTo>
                  <a:lnTo>
                    <a:pt x="784860" y="159245"/>
                  </a:lnTo>
                  <a:lnTo>
                    <a:pt x="784860" y="158483"/>
                  </a:lnTo>
                  <a:close/>
                </a:path>
                <a:path w="785494" h="214629">
                  <a:moveTo>
                    <a:pt x="784872" y="161531"/>
                  </a:moveTo>
                  <a:lnTo>
                    <a:pt x="38354" y="161531"/>
                  </a:lnTo>
                  <a:lnTo>
                    <a:pt x="37807" y="162293"/>
                  </a:lnTo>
                  <a:lnTo>
                    <a:pt x="784872" y="162293"/>
                  </a:lnTo>
                  <a:lnTo>
                    <a:pt x="784872" y="161531"/>
                  </a:lnTo>
                  <a:close/>
                </a:path>
                <a:path w="785494" h="214629">
                  <a:moveTo>
                    <a:pt x="784885" y="164579"/>
                  </a:moveTo>
                  <a:lnTo>
                    <a:pt x="36131" y="164579"/>
                  </a:lnTo>
                  <a:lnTo>
                    <a:pt x="35572" y="165341"/>
                  </a:lnTo>
                  <a:lnTo>
                    <a:pt x="784885" y="165341"/>
                  </a:lnTo>
                  <a:lnTo>
                    <a:pt x="784885" y="164579"/>
                  </a:lnTo>
                  <a:close/>
                </a:path>
                <a:path w="785494" h="214629">
                  <a:moveTo>
                    <a:pt x="784898" y="167627"/>
                  </a:moveTo>
                  <a:lnTo>
                    <a:pt x="33909" y="167627"/>
                  </a:lnTo>
                  <a:lnTo>
                    <a:pt x="33350" y="168389"/>
                  </a:lnTo>
                  <a:lnTo>
                    <a:pt x="784898" y="168389"/>
                  </a:lnTo>
                  <a:lnTo>
                    <a:pt x="784898" y="167627"/>
                  </a:lnTo>
                  <a:close/>
                </a:path>
                <a:path w="785494" h="214629">
                  <a:moveTo>
                    <a:pt x="784910" y="170675"/>
                  </a:moveTo>
                  <a:lnTo>
                    <a:pt x="31686" y="170675"/>
                  </a:lnTo>
                  <a:lnTo>
                    <a:pt x="31127" y="171437"/>
                  </a:lnTo>
                  <a:lnTo>
                    <a:pt x="784910" y="171437"/>
                  </a:lnTo>
                  <a:lnTo>
                    <a:pt x="784910" y="170675"/>
                  </a:lnTo>
                  <a:close/>
                </a:path>
                <a:path w="785494" h="214629">
                  <a:moveTo>
                    <a:pt x="784923" y="173723"/>
                  </a:moveTo>
                  <a:lnTo>
                    <a:pt x="29464" y="173723"/>
                  </a:lnTo>
                  <a:lnTo>
                    <a:pt x="28905" y="174485"/>
                  </a:lnTo>
                  <a:lnTo>
                    <a:pt x="784923" y="174485"/>
                  </a:lnTo>
                  <a:lnTo>
                    <a:pt x="784923" y="173723"/>
                  </a:lnTo>
                  <a:close/>
                </a:path>
                <a:path w="785494" h="214629">
                  <a:moveTo>
                    <a:pt x="784936" y="176784"/>
                  </a:moveTo>
                  <a:lnTo>
                    <a:pt x="27241" y="176784"/>
                  </a:lnTo>
                  <a:lnTo>
                    <a:pt x="26682" y="177533"/>
                  </a:lnTo>
                  <a:lnTo>
                    <a:pt x="784936" y="177533"/>
                  </a:lnTo>
                  <a:lnTo>
                    <a:pt x="784936" y="176784"/>
                  </a:lnTo>
                  <a:close/>
                </a:path>
                <a:path w="785494" h="214629">
                  <a:moveTo>
                    <a:pt x="784948" y="179832"/>
                  </a:moveTo>
                  <a:lnTo>
                    <a:pt x="25019" y="179832"/>
                  </a:lnTo>
                  <a:lnTo>
                    <a:pt x="24460" y="180581"/>
                  </a:lnTo>
                  <a:lnTo>
                    <a:pt x="784948" y="180581"/>
                  </a:lnTo>
                  <a:lnTo>
                    <a:pt x="784948" y="179832"/>
                  </a:lnTo>
                  <a:close/>
                </a:path>
                <a:path w="785494" h="214629">
                  <a:moveTo>
                    <a:pt x="784961" y="182880"/>
                  </a:moveTo>
                  <a:lnTo>
                    <a:pt x="22796" y="182880"/>
                  </a:lnTo>
                  <a:lnTo>
                    <a:pt x="22237" y="183629"/>
                  </a:lnTo>
                  <a:lnTo>
                    <a:pt x="784961" y="183629"/>
                  </a:lnTo>
                  <a:lnTo>
                    <a:pt x="784961" y="182880"/>
                  </a:lnTo>
                  <a:close/>
                </a:path>
                <a:path w="785494" h="214629">
                  <a:moveTo>
                    <a:pt x="784987" y="186677"/>
                  </a:moveTo>
                  <a:lnTo>
                    <a:pt x="784974" y="185928"/>
                  </a:lnTo>
                  <a:lnTo>
                    <a:pt x="20574" y="185928"/>
                  </a:lnTo>
                  <a:lnTo>
                    <a:pt x="20015" y="186677"/>
                  </a:lnTo>
                  <a:lnTo>
                    <a:pt x="784987" y="186677"/>
                  </a:lnTo>
                  <a:close/>
                </a:path>
                <a:path w="785494" h="214629">
                  <a:moveTo>
                    <a:pt x="784999" y="189725"/>
                  </a:moveTo>
                  <a:lnTo>
                    <a:pt x="784987" y="188976"/>
                  </a:lnTo>
                  <a:lnTo>
                    <a:pt x="18338" y="188976"/>
                  </a:lnTo>
                  <a:lnTo>
                    <a:pt x="17792" y="189725"/>
                  </a:lnTo>
                  <a:lnTo>
                    <a:pt x="784999" y="189725"/>
                  </a:lnTo>
                  <a:close/>
                </a:path>
                <a:path w="785494" h="214629">
                  <a:moveTo>
                    <a:pt x="785012" y="192773"/>
                  </a:moveTo>
                  <a:lnTo>
                    <a:pt x="784999" y="192024"/>
                  </a:lnTo>
                  <a:lnTo>
                    <a:pt x="16116" y="192024"/>
                  </a:lnTo>
                  <a:lnTo>
                    <a:pt x="15570" y="192773"/>
                  </a:lnTo>
                  <a:lnTo>
                    <a:pt x="785012" y="192773"/>
                  </a:lnTo>
                  <a:close/>
                </a:path>
                <a:path w="785494" h="214629">
                  <a:moveTo>
                    <a:pt x="785025" y="195821"/>
                  </a:moveTo>
                  <a:lnTo>
                    <a:pt x="785012" y="195059"/>
                  </a:lnTo>
                  <a:lnTo>
                    <a:pt x="13893" y="195059"/>
                  </a:lnTo>
                  <a:lnTo>
                    <a:pt x="13335" y="195821"/>
                  </a:lnTo>
                  <a:lnTo>
                    <a:pt x="785025" y="195821"/>
                  </a:lnTo>
                  <a:close/>
                </a:path>
                <a:path w="785494" h="214629">
                  <a:moveTo>
                    <a:pt x="785037" y="198869"/>
                  </a:moveTo>
                  <a:lnTo>
                    <a:pt x="785025" y="198107"/>
                  </a:lnTo>
                  <a:lnTo>
                    <a:pt x="11671" y="198107"/>
                  </a:lnTo>
                  <a:lnTo>
                    <a:pt x="11112" y="198869"/>
                  </a:lnTo>
                  <a:lnTo>
                    <a:pt x="785037" y="198869"/>
                  </a:lnTo>
                  <a:close/>
                </a:path>
                <a:path w="785494" h="214629">
                  <a:moveTo>
                    <a:pt x="785050" y="201917"/>
                  </a:moveTo>
                  <a:lnTo>
                    <a:pt x="785037" y="201155"/>
                  </a:lnTo>
                  <a:lnTo>
                    <a:pt x="9448" y="201155"/>
                  </a:lnTo>
                  <a:lnTo>
                    <a:pt x="8890" y="201917"/>
                  </a:lnTo>
                  <a:lnTo>
                    <a:pt x="785050" y="201917"/>
                  </a:lnTo>
                  <a:close/>
                </a:path>
                <a:path w="785494" h="214629">
                  <a:moveTo>
                    <a:pt x="785063" y="204965"/>
                  </a:moveTo>
                  <a:lnTo>
                    <a:pt x="785050" y="204203"/>
                  </a:lnTo>
                  <a:lnTo>
                    <a:pt x="7226" y="204203"/>
                  </a:lnTo>
                  <a:lnTo>
                    <a:pt x="6667" y="204965"/>
                  </a:lnTo>
                  <a:lnTo>
                    <a:pt x="785063" y="204965"/>
                  </a:lnTo>
                  <a:close/>
                </a:path>
                <a:path w="785494" h="214629">
                  <a:moveTo>
                    <a:pt x="785075" y="208013"/>
                  </a:moveTo>
                  <a:lnTo>
                    <a:pt x="785063" y="207251"/>
                  </a:lnTo>
                  <a:lnTo>
                    <a:pt x="5003" y="207251"/>
                  </a:lnTo>
                  <a:lnTo>
                    <a:pt x="4445" y="208013"/>
                  </a:lnTo>
                  <a:lnTo>
                    <a:pt x="785075" y="208013"/>
                  </a:lnTo>
                  <a:close/>
                </a:path>
                <a:path w="785494" h="214629">
                  <a:moveTo>
                    <a:pt x="785088" y="211061"/>
                  </a:moveTo>
                  <a:lnTo>
                    <a:pt x="785075" y="210299"/>
                  </a:lnTo>
                  <a:lnTo>
                    <a:pt x="2781" y="210299"/>
                  </a:lnTo>
                  <a:lnTo>
                    <a:pt x="2222" y="211061"/>
                  </a:lnTo>
                  <a:lnTo>
                    <a:pt x="785088" y="211061"/>
                  </a:lnTo>
                  <a:close/>
                </a:path>
                <a:path w="785494" h="214629">
                  <a:moveTo>
                    <a:pt x="785101" y="214109"/>
                  </a:moveTo>
                  <a:lnTo>
                    <a:pt x="785088" y="213360"/>
                  </a:lnTo>
                  <a:lnTo>
                    <a:pt x="558" y="213360"/>
                  </a:lnTo>
                  <a:lnTo>
                    <a:pt x="0" y="214109"/>
                  </a:lnTo>
                  <a:lnTo>
                    <a:pt x="785101" y="214109"/>
                  </a:lnTo>
                  <a:close/>
                </a:path>
              </a:pathLst>
            </a:custGeom>
            <a:solidFill>
              <a:srgbClr val="0000FF"/>
            </a:solidFill>
          </p:spPr>
          <p:txBody>
            <a:bodyPr wrap="square" lIns="0" tIns="0" rIns="0" bIns="0" rtlCol="0"/>
            <a:lstStyle/>
            <a:p/>
          </p:txBody>
        </p:sp>
        <p:sp>
          <p:nvSpPr>
            <p:cNvPr id="32" name="object 32"/>
            <p:cNvSpPr/>
            <p:nvPr/>
          </p:nvSpPr>
          <p:spPr>
            <a:xfrm>
              <a:off x="2128558" y="3315474"/>
              <a:ext cx="941069" cy="214629"/>
            </a:xfrm>
            <a:custGeom>
              <a:avLst/>
              <a:gdLst/>
              <a:ahLst/>
              <a:cxnLst/>
              <a:rect l="l" t="t" r="r" b="b"/>
              <a:pathLst>
                <a:path w="941069" h="214629">
                  <a:moveTo>
                    <a:pt x="473049" y="213347"/>
                  </a:moveTo>
                  <a:lnTo>
                    <a:pt x="558" y="213347"/>
                  </a:lnTo>
                  <a:lnTo>
                    <a:pt x="0" y="214109"/>
                  </a:lnTo>
                  <a:lnTo>
                    <a:pt x="471360" y="214109"/>
                  </a:lnTo>
                  <a:lnTo>
                    <a:pt x="473049" y="213347"/>
                  </a:lnTo>
                  <a:close/>
                </a:path>
                <a:path w="941069" h="214629">
                  <a:moveTo>
                    <a:pt x="479831" y="210299"/>
                  </a:moveTo>
                  <a:lnTo>
                    <a:pt x="2781" y="210299"/>
                  </a:lnTo>
                  <a:lnTo>
                    <a:pt x="2222" y="211061"/>
                  </a:lnTo>
                  <a:lnTo>
                    <a:pt x="478142" y="211061"/>
                  </a:lnTo>
                  <a:lnTo>
                    <a:pt x="479831" y="210299"/>
                  </a:lnTo>
                  <a:close/>
                </a:path>
                <a:path w="941069" h="214629">
                  <a:moveTo>
                    <a:pt x="486613" y="207264"/>
                  </a:moveTo>
                  <a:lnTo>
                    <a:pt x="5003" y="207264"/>
                  </a:lnTo>
                  <a:lnTo>
                    <a:pt x="4445" y="208026"/>
                  </a:lnTo>
                  <a:lnTo>
                    <a:pt x="484911" y="208026"/>
                  </a:lnTo>
                  <a:lnTo>
                    <a:pt x="486613" y="207264"/>
                  </a:lnTo>
                  <a:close/>
                </a:path>
                <a:path w="941069" h="214629">
                  <a:moveTo>
                    <a:pt x="493382" y="204216"/>
                  </a:moveTo>
                  <a:lnTo>
                    <a:pt x="7226" y="204216"/>
                  </a:lnTo>
                  <a:lnTo>
                    <a:pt x="6667" y="204978"/>
                  </a:lnTo>
                  <a:lnTo>
                    <a:pt x="491693" y="204978"/>
                  </a:lnTo>
                  <a:lnTo>
                    <a:pt x="493382" y="204216"/>
                  </a:lnTo>
                  <a:close/>
                </a:path>
                <a:path w="941069" h="214629">
                  <a:moveTo>
                    <a:pt x="500164" y="201168"/>
                  </a:moveTo>
                  <a:lnTo>
                    <a:pt x="9448" y="201168"/>
                  </a:lnTo>
                  <a:lnTo>
                    <a:pt x="8890" y="201930"/>
                  </a:lnTo>
                  <a:lnTo>
                    <a:pt x="498475" y="201930"/>
                  </a:lnTo>
                  <a:lnTo>
                    <a:pt x="500164" y="201168"/>
                  </a:lnTo>
                  <a:close/>
                </a:path>
                <a:path w="941069" h="214629">
                  <a:moveTo>
                    <a:pt x="506945" y="198120"/>
                  </a:moveTo>
                  <a:lnTo>
                    <a:pt x="11671" y="198120"/>
                  </a:lnTo>
                  <a:lnTo>
                    <a:pt x="11112" y="198869"/>
                  </a:lnTo>
                  <a:lnTo>
                    <a:pt x="505244" y="198869"/>
                  </a:lnTo>
                  <a:lnTo>
                    <a:pt x="506945" y="198120"/>
                  </a:lnTo>
                  <a:close/>
                </a:path>
                <a:path w="941069" h="214629">
                  <a:moveTo>
                    <a:pt x="513727" y="195072"/>
                  </a:moveTo>
                  <a:lnTo>
                    <a:pt x="13893" y="195072"/>
                  </a:lnTo>
                  <a:lnTo>
                    <a:pt x="13347" y="195821"/>
                  </a:lnTo>
                  <a:lnTo>
                    <a:pt x="512025" y="195821"/>
                  </a:lnTo>
                  <a:lnTo>
                    <a:pt x="513727" y="195072"/>
                  </a:lnTo>
                  <a:close/>
                </a:path>
                <a:path w="941069" h="214629">
                  <a:moveTo>
                    <a:pt x="520496" y="192024"/>
                  </a:moveTo>
                  <a:lnTo>
                    <a:pt x="16116" y="192024"/>
                  </a:lnTo>
                  <a:lnTo>
                    <a:pt x="15570" y="192773"/>
                  </a:lnTo>
                  <a:lnTo>
                    <a:pt x="518807" y="192773"/>
                  </a:lnTo>
                  <a:lnTo>
                    <a:pt x="520496" y="192024"/>
                  </a:lnTo>
                  <a:close/>
                </a:path>
                <a:path w="941069" h="214629">
                  <a:moveTo>
                    <a:pt x="527278" y="188976"/>
                  </a:moveTo>
                  <a:lnTo>
                    <a:pt x="18351" y="188976"/>
                  </a:lnTo>
                  <a:lnTo>
                    <a:pt x="17792" y="189725"/>
                  </a:lnTo>
                  <a:lnTo>
                    <a:pt x="525589" y="189725"/>
                  </a:lnTo>
                  <a:lnTo>
                    <a:pt x="527278" y="188976"/>
                  </a:lnTo>
                  <a:close/>
                </a:path>
                <a:path w="941069" h="214629">
                  <a:moveTo>
                    <a:pt x="534060" y="185928"/>
                  </a:moveTo>
                  <a:lnTo>
                    <a:pt x="20574" y="185928"/>
                  </a:lnTo>
                  <a:lnTo>
                    <a:pt x="20015" y="186677"/>
                  </a:lnTo>
                  <a:lnTo>
                    <a:pt x="532358" y="186677"/>
                  </a:lnTo>
                  <a:lnTo>
                    <a:pt x="534060" y="185928"/>
                  </a:lnTo>
                  <a:close/>
                </a:path>
                <a:path w="941069" h="214629">
                  <a:moveTo>
                    <a:pt x="540842" y="182880"/>
                  </a:moveTo>
                  <a:lnTo>
                    <a:pt x="22796" y="182880"/>
                  </a:lnTo>
                  <a:lnTo>
                    <a:pt x="22237" y="183629"/>
                  </a:lnTo>
                  <a:lnTo>
                    <a:pt x="539140" y="183629"/>
                  </a:lnTo>
                  <a:lnTo>
                    <a:pt x="540842" y="182880"/>
                  </a:lnTo>
                  <a:close/>
                </a:path>
                <a:path w="941069" h="214629">
                  <a:moveTo>
                    <a:pt x="547611" y="179819"/>
                  </a:moveTo>
                  <a:lnTo>
                    <a:pt x="25019" y="179819"/>
                  </a:lnTo>
                  <a:lnTo>
                    <a:pt x="24460" y="180581"/>
                  </a:lnTo>
                  <a:lnTo>
                    <a:pt x="545922" y="180581"/>
                  </a:lnTo>
                  <a:lnTo>
                    <a:pt x="547611" y="179819"/>
                  </a:lnTo>
                  <a:close/>
                </a:path>
                <a:path w="941069" h="214629">
                  <a:moveTo>
                    <a:pt x="554393" y="176771"/>
                  </a:moveTo>
                  <a:lnTo>
                    <a:pt x="27241" y="176771"/>
                  </a:lnTo>
                  <a:lnTo>
                    <a:pt x="26682" y="177533"/>
                  </a:lnTo>
                  <a:lnTo>
                    <a:pt x="552704" y="177533"/>
                  </a:lnTo>
                  <a:lnTo>
                    <a:pt x="554393" y="176771"/>
                  </a:lnTo>
                  <a:close/>
                </a:path>
                <a:path w="941069" h="214629">
                  <a:moveTo>
                    <a:pt x="561174" y="173723"/>
                  </a:moveTo>
                  <a:lnTo>
                    <a:pt x="29464" y="173723"/>
                  </a:lnTo>
                  <a:lnTo>
                    <a:pt x="28905" y="174485"/>
                  </a:lnTo>
                  <a:lnTo>
                    <a:pt x="559473" y="174485"/>
                  </a:lnTo>
                  <a:lnTo>
                    <a:pt x="561174" y="173723"/>
                  </a:lnTo>
                  <a:close/>
                </a:path>
                <a:path w="941069" h="214629">
                  <a:moveTo>
                    <a:pt x="567956" y="170675"/>
                  </a:moveTo>
                  <a:lnTo>
                    <a:pt x="31686" y="170675"/>
                  </a:lnTo>
                  <a:lnTo>
                    <a:pt x="31127" y="171437"/>
                  </a:lnTo>
                  <a:lnTo>
                    <a:pt x="566254" y="171437"/>
                  </a:lnTo>
                  <a:lnTo>
                    <a:pt x="567956" y="170675"/>
                  </a:lnTo>
                  <a:close/>
                </a:path>
                <a:path w="941069" h="214629">
                  <a:moveTo>
                    <a:pt x="574725" y="167640"/>
                  </a:moveTo>
                  <a:lnTo>
                    <a:pt x="33909" y="167640"/>
                  </a:lnTo>
                  <a:lnTo>
                    <a:pt x="33350" y="168402"/>
                  </a:lnTo>
                  <a:lnTo>
                    <a:pt x="573036" y="168402"/>
                  </a:lnTo>
                  <a:lnTo>
                    <a:pt x="574725" y="167640"/>
                  </a:lnTo>
                  <a:close/>
                </a:path>
                <a:path w="941069" h="214629">
                  <a:moveTo>
                    <a:pt x="581507" y="164592"/>
                  </a:moveTo>
                  <a:lnTo>
                    <a:pt x="36131" y="164592"/>
                  </a:lnTo>
                  <a:lnTo>
                    <a:pt x="35585" y="165354"/>
                  </a:lnTo>
                  <a:lnTo>
                    <a:pt x="579818" y="165354"/>
                  </a:lnTo>
                  <a:lnTo>
                    <a:pt x="581507" y="164592"/>
                  </a:lnTo>
                  <a:close/>
                </a:path>
                <a:path w="941069" h="214629">
                  <a:moveTo>
                    <a:pt x="588289" y="161544"/>
                  </a:moveTo>
                  <a:lnTo>
                    <a:pt x="38354" y="161544"/>
                  </a:lnTo>
                  <a:lnTo>
                    <a:pt x="37807" y="162306"/>
                  </a:lnTo>
                  <a:lnTo>
                    <a:pt x="586587" y="162306"/>
                  </a:lnTo>
                  <a:lnTo>
                    <a:pt x="588289" y="161544"/>
                  </a:lnTo>
                  <a:close/>
                </a:path>
                <a:path w="941069" h="214629">
                  <a:moveTo>
                    <a:pt x="595071" y="158496"/>
                  </a:moveTo>
                  <a:lnTo>
                    <a:pt x="40589" y="158496"/>
                  </a:lnTo>
                  <a:lnTo>
                    <a:pt x="40030" y="159245"/>
                  </a:lnTo>
                  <a:lnTo>
                    <a:pt x="593369" y="159245"/>
                  </a:lnTo>
                  <a:lnTo>
                    <a:pt x="595071" y="158496"/>
                  </a:lnTo>
                  <a:close/>
                </a:path>
                <a:path w="941069" h="214629">
                  <a:moveTo>
                    <a:pt x="601840" y="155448"/>
                  </a:moveTo>
                  <a:lnTo>
                    <a:pt x="42811" y="155448"/>
                  </a:lnTo>
                  <a:lnTo>
                    <a:pt x="42252" y="156197"/>
                  </a:lnTo>
                  <a:lnTo>
                    <a:pt x="600151" y="156197"/>
                  </a:lnTo>
                  <a:lnTo>
                    <a:pt x="601840" y="155448"/>
                  </a:lnTo>
                  <a:close/>
                </a:path>
                <a:path w="941069" h="214629">
                  <a:moveTo>
                    <a:pt x="608622" y="152400"/>
                  </a:moveTo>
                  <a:lnTo>
                    <a:pt x="45034" y="152400"/>
                  </a:lnTo>
                  <a:lnTo>
                    <a:pt x="44475" y="153149"/>
                  </a:lnTo>
                  <a:lnTo>
                    <a:pt x="606933" y="153149"/>
                  </a:lnTo>
                  <a:lnTo>
                    <a:pt x="608622" y="152400"/>
                  </a:lnTo>
                  <a:close/>
                </a:path>
                <a:path w="941069" h="214629">
                  <a:moveTo>
                    <a:pt x="615403" y="149352"/>
                  </a:moveTo>
                  <a:lnTo>
                    <a:pt x="47256" y="149352"/>
                  </a:lnTo>
                  <a:lnTo>
                    <a:pt x="46697" y="150101"/>
                  </a:lnTo>
                  <a:lnTo>
                    <a:pt x="613702" y="150101"/>
                  </a:lnTo>
                  <a:lnTo>
                    <a:pt x="615403" y="149352"/>
                  </a:lnTo>
                  <a:close/>
                </a:path>
                <a:path w="941069" h="214629">
                  <a:moveTo>
                    <a:pt x="622185" y="146304"/>
                  </a:moveTo>
                  <a:lnTo>
                    <a:pt x="49479" y="146304"/>
                  </a:lnTo>
                  <a:lnTo>
                    <a:pt x="48920" y="147053"/>
                  </a:lnTo>
                  <a:lnTo>
                    <a:pt x="620483" y="147053"/>
                  </a:lnTo>
                  <a:lnTo>
                    <a:pt x="622185" y="146304"/>
                  </a:lnTo>
                  <a:close/>
                </a:path>
                <a:path w="941069" h="214629">
                  <a:moveTo>
                    <a:pt x="628954" y="143256"/>
                  </a:moveTo>
                  <a:lnTo>
                    <a:pt x="51701" y="143256"/>
                  </a:lnTo>
                  <a:lnTo>
                    <a:pt x="51142" y="144005"/>
                  </a:lnTo>
                  <a:lnTo>
                    <a:pt x="627265" y="144005"/>
                  </a:lnTo>
                  <a:lnTo>
                    <a:pt x="628954" y="143256"/>
                  </a:lnTo>
                  <a:close/>
                </a:path>
                <a:path w="941069" h="214629">
                  <a:moveTo>
                    <a:pt x="635736" y="140195"/>
                  </a:moveTo>
                  <a:lnTo>
                    <a:pt x="53924" y="140195"/>
                  </a:lnTo>
                  <a:lnTo>
                    <a:pt x="53365" y="140957"/>
                  </a:lnTo>
                  <a:lnTo>
                    <a:pt x="634047" y="140957"/>
                  </a:lnTo>
                  <a:lnTo>
                    <a:pt x="635736" y="140195"/>
                  </a:lnTo>
                  <a:close/>
                </a:path>
                <a:path w="941069" h="214629">
                  <a:moveTo>
                    <a:pt x="642518" y="137147"/>
                  </a:moveTo>
                  <a:lnTo>
                    <a:pt x="56146" y="137147"/>
                  </a:lnTo>
                  <a:lnTo>
                    <a:pt x="55587" y="137909"/>
                  </a:lnTo>
                  <a:lnTo>
                    <a:pt x="640816" y="137909"/>
                  </a:lnTo>
                  <a:lnTo>
                    <a:pt x="642518" y="137147"/>
                  </a:lnTo>
                  <a:close/>
                </a:path>
                <a:path w="941069" h="214629">
                  <a:moveTo>
                    <a:pt x="649300" y="134099"/>
                  </a:moveTo>
                  <a:lnTo>
                    <a:pt x="58369" y="134099"/>
                  </a:lnTo>
                  <a:lnTo>
                    <a:pt x="57823" y="134861"/>
                  </a:lnTo>
                  <a:lnTo>
                    <a:pt x="647598" y="134861"/>
                  </a:lnTo>
                  <a:lnTo>
                    <a:pt x="649300" y="134099"/>
                  </a:lnTo>
                  <a:close/>
                </a:path>
                <a:path w="941069" h="214629">
                  <a:moveTo>
                    <a:pt x="656069" y="131064"/>
                  </a:moveTo>
                  <a:lnTo>
                    <a:pt x="60591" y="131064"/>
                  </a:lnTo>
                  <a:lnTo>
                    <a:pt x="60045" y="131826"/>
                  </a:lnTo>
                  <a:lnTo>
                    <a:pt x="654380" y="131826"/>
                  </a:lnTo>
                  <a:lnTo>
                    <a:pt x="656069" y="131064"/>
                  </a:lnTo>
                  <a:close/>
                </a:path>
                <a:path w="941069" h="214629">
                  <a:moveTo>
                    <a:pt x="662851" y="128016"/>
                  </a:moveTo>
                  <a:lnTo>
                    <a:pt x="62826" y="128016"/>
                  </a:lnTo>
                  <a:lnTo>
                    <a:pt x="62268" y="128778"/>
                  </a:lnTo>
                  <a:lnTo>
                    <a:pt x="661162" y="128778"/>
                  </a:lnTo>
                  <a:lnTo>
                    <a:pt x="662851" y="128016"/>
                  </a:lnTo>
                  <a:close/>
                </a:path>
                <a:path w="941069" h="214629">
                  <a:moveTo>
                    <a:pt x="669632" y="124968"/>
                  </a:moveTo>
                  <a:lnTo>
                    <a:pt x="65049" y="124968"/>
                  </a:lnTo>
                  <a:lnTo>
                    <a:pt x="64490" y="125730"/>
                  </a:lnTo>
                  <a:lnTo>
                    <a:pt x="667931" y="125730"/>
                  </a:lnTo>
                  <a:lnTo>
                    <a:pt x="669632" y="124968"/>
                  </a:lnTo>
                  <a:close/>
                </a:path>
                <a:path w="941069" h="214629">
                  <a:moveTo>
                    <a:pt x="676402" y="121920"/>
                  </a:moveTo>
                  <a:lnTo>
                    <a:pt x="67271" y="121920"/>
                  </a:lnTo>
                  <a:lnTo>
                    <a:pt x="66713" y="122669"/>
                  </a:lnTo>
                  <a:lnTo>
                    <a:pt x="674712" y="122669"/>
                  </a:lnTo>
                  <a:lnTo>
                    <a:pt x="676402" y="121920"/>
                  </a:lnTo>
                  <a:close/>
                </a:path>
                <a:path w="941069" h="214629">
                  <a:moveTo>
                    <a:pt x="683183" y="118872"/>
                  </a:moveTo>
                  <a:lnTo>
                    <a:pt x="69494" y="118872"/>
                  </a:lnTo>
                  <a:lnTo>
                    <a:pt x="68935" y="119621"/>
                  </a:lnTo>
                  <a:lnTo>
                    <a:pt x="681494" y="119621"/>
                  </a:lnTo>
                  <a:lnTo>
                    <a:pt x="683183" y="118872"/>
                  </a:lnTo>
                  <a:close/>
                </a:path>
                <a:path w="941069" h="214629">
                  <a:moveTo>
                    <a:pt x="689965" y="115824"/>
                  </a:moveTo>
                  <a:lnTo>
                    <a:pt x="71716" y="115824"/>
                  </a:lnTo>
                  <a:lnTo>
                    <a:pt x="71158" y="116573"/>
                  </a:lnTo>
                  <a:lnTo>
                    <a:pt x="688276" y="116573"/>
                  </a:lnTo>
                  <a:lnTo>
                    <a:pt x="689965" y="115824"/>
                  </a:lnTo>
                  <a:close/>
                </a:path>
                <a:path w="941069" h="214629">
                  <a:moveTo>
                    <a:pt x="696747" y="112776"/>
                  </a:moveTo>
                  <a:lnTo>
                    <a:pt x="73939" y="112776"/>
                  </a:lnTo>
                  <a:lnTo>
                    <a:pt x="73380" y="113525"/>
                  </a:lnTo>
                  <a:lnTo>
                    <a:pt x="695045" y="113525"/>
                  </a:lnTo>
                  <a:lnTo>
                    <a:pt x="696747" y="112776"/>
                  </a:lnTo>
                  <a:close/>
                </a:path>
                <a:path w="941069" h="214629">
                  <a:moveTo>
                    <a:pt x="703516" y="109728"/>
                  </a:moveTo>
                  <a:lnTo>
                    <a:pt x="76161" y="109728"/>
                  </a:lnTo>
                  <a:lnTo>
                    <a:pt x="75603" y="110477"/>
                  </a:lnTo>
                  <a:lnTo>
                    <a:pt x="701827" y="110477"/>
                  </a:lnTo>
                  <a:lnTo>
                    <a:pt x="703516" y="109728"/>
                  </a:lnTo>
                  <a:close/>
                </a:path>
                <a:path w="941069" h="214629">
                  <a:moveTo>
                    <a:pt x="710298" y="106680"/>
                  </a:moveTo>
                  <a:lnTo>
                    <a:pt x="78384" y="106680"/>
                  </a:lnTo>
                  <a:lnTo>
                    <a:pt x="77825" y="107429"/>
                  </a:lnTo>
                  <a:lnTo>
                    <a:pt x="708609" y="107429"/>
                  </a:lnTo>
                  <a:lnTo>
                    <a:pt x="710298" y="106680"/>
                  </a:lnTo>
                  <a:close/>
                </a:path>
                <a:path w="941069" h="214629">
                  <a:moveTo>
                    <a:pt x="717080" y="103619"/>
                  </a:moveTo>
                  <a:lnTo>
                    <a:pt x="80606" y="103619"/>
                  </a:lnTo>
                  <a:lnTo>
                    <a:pt x="80060" y="104381"/>
                  </a:lnTo>
                  <a:lnTo>
                    <a:pt x="715391" y="104381"/>
                  </a:lnTo>
                  <a:lnTo>
                    <a:pt x="717080" y="103619"/>
                  </a:lnTo>
                  <a:close/>
                </a:path>
                <a:path w="941069" h="214629">
                  <a:moveTo>
                    <a:pt x="723861" y="100571"/>
                  </a:moveTo>
                  <a:lnTo>
                    <a:pt x="82829" y="100571"/>
                  </a:lnTo>
                  <a:lnTo>
                    <a:pt x="82283" y="101333"/>
                  </a:lnTo>
                  <a:lnTo>
                    <a:pt x="722160" y="101333"/>
                  </a:lnTo>
                  <a:lnTo>
                    <a:pt x="723861" y="100571"/>
                  </a:lnTo>
                  <a:close/>
                </a:path>
                <a:path w="941069" h="214629">
                  <a:moveTo>
                    <a:pt x="730631" y="97523"/>
                  </a:moveTo>
                  <a:lnTo>
                    <a:pt x="85064" y="97523"/>
                  </a:lnTo>
                  <a:lnTo>
                    <a:pt x="84505" y="98285"/>
                  </a:lnTo>
                  <a:lnTo>
                    <a:pt x="728941" y="98285"/>
                  </a:lnTo>
                  <a:lnTo>
                    <a:pt x="730631" y="97523"/>
                  </a:lnTo>
                  <a:close/>
                </a:path>
                <a:path w="941069" h="214629">
                  <a:moveTo>
                    <a:pt x="737412" y="94475"/>
                  </a:moveTo>
                  <a:lnTo>
                    <a:pt x="87287" y="94475"/>
                  </a:lnTo>
                  <a:lnTo>
                    <a:pt x="86728" y="95237"/>
                  </a:lnTo>
                  <a:lnTo>
                    <a:pt x="735723" y="95237"/>
                  </a:lnTo>
                  <a:lnTo>
                    <a:pt x="737412" y="94475"/>
                  </a:lnTo>
                  <a:close/>
                </a:path>
                <a:path w="941069" h="214629">
                  <a:moveTo>
                    <a:pt x="744194" y="91440"/>
                  </a:moveTo>
                  <a:lnTo>
                    <a:pt x="89509" y="91440"/>
                  </a:lnTo>
                  <a:lnTo>
                    <a:pt x="88950" y="92202"/>
                  </a:lnTo>
                  <a:lnTo>
                    <a:pt x="742492" y="92202"/>
                  </a:lnTo>
                  <a:lnTo>
                    <a:pt x="744194" y="91440"/>
                  </a:lnTo>
                  <a:close/>
                </a:path>
                <a:path w="941069" h="214629">
                  <a:moveTo>
                    <a:pt x="750976" y="88392"/>
                  </a:moveTo>
                  <a:lnTo>
                    <a:pt x="91732" y="88392"/>
                  </a:lnTo>
                  <a:lnTo>
                    <a:pt x="91173" y="89154"/>
                  </a:lnTo>
                  <a:lnTo>
                    <a:pt x="749274" y="89154"/>
                  </a:lnTo>
                  <a:lnTo>
                    <a:pt x="750976" y="88392"/>
                  </a:lnTo>
                  <a:close/>
                </a:path>
                <a:path w="941069" h="214629">
                  <a:moveTo>
                    <a:pt x="757745" y="85344"/>
                  </a:moveTo>
                  <a:lnTo>
                    <a:pt x="93954" y="85344"/>
                  </a:lnTo>
                  <a:lnTo>
                    <a:pt x="93395" y="86106"/>
                  </a:lnTo>
                  <a:lnTo>
                    <a:pt x="756056" y="86106"/>
                  </a:lnTo>
                  <a:lnTo>
                    <a:pt x="757745" y="85344"/>
                  </a:lnTo>
                  <a:close/>
                </a:path>
                <a:path w="941069" h="214629">
                  <a:moveTo>
                    <a:pt x="764527" y="82296"/>
                  </a:moveTo>
                  <a:lnTo>
                    <a:pt x="96177" y="82296"/>
                  </a:lnTo>
                  <a:lnTo>
                    <a:pt x="95618" y="83045"/>
                  </a:lnTo>
                  <a:lnTo>
                    <a:pt x="762838" y="83045"/>
                  </a:lnTo>
                  <a:lnTo>
                    <a:pt x="764527" y="82296"/>
                  </a:lnTo>
                  <a:close/>
                </a:path>
                <a:path w="941069" h="214629">
                  <a:moveTo>
                    <a:pt x="771309" y="79248"/>
                  </a:moveTo>
                  <a:lnTo>
                    <a:pt x="98399" y="79248"/>
                  </a:lnTo>
                  <a:lnTo>
                    <a:pt x="97840" y="79997"/>
                  </a:lnTo>
                  <a:lnTo>
                    <a:pt x="769607" y="79997"/>
                  </a:lnTo>
                  <a:lnTo>
                    <a:pt x="771309" y="79248"/>
                  </a:lnTo>
                  <a:close/>
                </a:path>
                <a:path w="941069" h="214629">
                  <a:moveTo>
                    <a:pt x="778090" y="76200"/>
                  </a:moveTo>
                  <a:lnTo>
                    <a:pt x="100622" y="76200"/>
                  </a:lnTo>
                  <a:lnTo>
                    <a:pt x="100063" y="76949"/>
                  </a:lnTo>
                  <a:lnTo>
                    <a:pt x="776389" y="76949"/>
                  </a:lnTo>
                  <a:lnTo>
                    <a:pt x="778090" y="76200"/>
                  </a:lnTo>
                  <a:close/>
                </a:path>
                <a:path w="941069" h="214629">
                  <a:moveTo>
                    <a:pt x="784860" y="73139"/>
                  </a:moveTo>
                  <a:lnTo>
                    <a:pt x="102844" y="73139"/>
                  </a:lnTo>
                  <a:lnTo>
                    <a:pt x="102298" y="73901"/>
                  </a:lnTo>
                  <a:lnTo>
                    <a:pt x="783170" y="73901"/>
                  </a:lnTo>
                  <a:lnTo>
                    <a:pt x="784860" y="73139"/>
                  </a:lnTo>
                  <a:close/>
                </a:path>
                <a:path w="941069" h="214629">
                  <a:moveTo>
                    <a:pt x="791641" y="70091"/>
                  </a:moveTo>
                  <a:lnTo>
                    <a:pt x="105067" y="70091"/>
                  </a:lnTo>
                  <a:lnTo>
                    <a:pt x="104521" y="70853"/>
                  </a:lnTo>
                  <a:lnTo>
                    <a:pt x="789952" y="70853"/>
                  </a:lnTo>
                  <a:lnTo>
                    <a:pt x="791641" y="70091"/>
                  </a:lnTo>
                  <a:close/>
                </a:path>
                <a:path w="941069" h="214629">
                  <a:moveTo>
                    <a:pt x="798423" y="67043"/>
                  </a:moveTo>
                  <a:lnTo>
                    <a:pt x="107289" y="67043"/>
                  </a:lnTo>
                  <a:lnTo>
                    <a:pt x="106743" y="67805"/>
                  </a:lnTo>
                  <a:lnTo>
                    <a:pt x="796721" y="67805"/>
                  </a:lnTo>
                  <a:lnTo>
                    <a:pt x="798423" y="67043"/>
                  </a:lnTo>
                  <a:close/>
                </a:path>
                <a:path w="941069" h="214629">
                  <a:moveTo>
                    <a:pt x="805205" y="63995"/>
                  </a:moveTo>
                  <a:lnTo>
                    <a:pt x="109524" y="63995"/>
                  </a:lnTo>
                  <a:lnTo>
                    <a:pt x="108966" y="64757"/>
                  </a:lnTo>
                  <a:lnTo>
                    <a:pt x="803503" y="64757"/>
                  </a:lnTo>
                  <a:lnTo>
                    <a:pt x="805205" y="63995"/>
                  </a:lnTo>
                  <a:close/>
                </a:path>
                <a:path w="941069" h="214629">
                  <a:moveTo>
                    <a:pt x="811974" y="60947"/>
                  </a:moveTo>
                  <a:lnTo>
                    <a:pt x="111747" y="60947"/>
                  </a:lnTo>
                  <a:lnTo>
                    <a:pt x="111188" y="61709"/>
                  </a:lnTo>
                  <a:lnTo>
                    <a:pt x="810285" y="61709"/>
                  </a:lnTo>
                  <a:lnTo>
                    <a:pt x="811974" y="60947"/>
                  </a:lnTo>
                  <a:close/>
                </a:path>
                <a:path w="941069" h="214629">
                  <a:moveTo>
                    <a:pt x="818756" y="57899"/>
                  </a:moveTo>
                  <a:lnTo>
                    <a:pt x="113969" y="57899"/>
                  </a:lnTo>
                  <a:lnTo>
                    <a:pt x="113411" y="58661"/>
                  </a:lnTo>
                  <a:lnTo>
                    <a:pt x="817067" y="58661"/>
                  </a:lnTo>
                  <a:lnTo>
                    <a:pt x="818756" y="57899"/>
                  </a:lnTo>
                  <a:close/>
                </a:path>
                <a:path w="941069" h="214629">
                  <a:moveTo>
                    <a:pt x="825538" y="54864"/>
                  </a:moveTo>
                  <a:lnTo>
                    <a:pt x="116192" y="54864"/>
                  </a:lnTo>
                  <a:lnTo>
                    <a:pt x="115633" y="55613"/>
                  </a:lnTo>
                  <a:lnTo>
                    <a:pt x="823836" y="55613"/>
                  </a:lnTo>
                  <a:lnTo>
                    <a:pt x="825538" y="54864"/>
                  </a:lnTo>
                  <a:close/>
                </a:path>
                <a:path w="941069" h="214629">
                  <a:moveTo>
                    <a:pt x="832319" y="51816"/>
                  </a:moveTo>
                  <a:lnTo>
                    <a:pt x="118414" y="51816"/>
                  </a:lnTo>
                  <a:lnTo>
                    <a:pt x="117856" y="52565"/>
                  </a:lnTo>
                  <a:lnTo>
                    <a:pt x="830618" y="52565"/>
                  </a:lnTo>
                  <a:lnTo>
                    <a:pt x="832319" y="51816"/>
                  </a:lnTo>
                  <a:close/>
                </a:path>
                <a:path w="941069" h="214629">
                  <a:moveTo>
                    <a:pt x="839089" y="48768"/>
                  </a:moveTo>
                  <a:lnTo>
                    <a:pt x="120637" y="48768"/>
                  </a:lnTo>
                  <a:lnTo>
                    <a:pt x="120078" y="49517"/>
                  </a:lnTo>
                  <a:lnTo>
                    <a:pt x="837399" y="49517"/>
                  </a:lnTo>
                  <a:lnTo>
                    <a:pt x="839089" y="48768"/>
                  </a:lnTo>
                  <a:close/>
                </a:path>
                <a:path w="941069" h="214629">
                  <a:moveTo>
                    <a:pt x="845870" y="45720"/>
                  </a:moveTo>
                  <a:lnTo>
                    <a:pt x="122859" y="45720"/>
                  </a:lnTo>
                  <a:lnTo>
                    <a:pt x="122301" y="46469"/>
                  </a:lnTo>
                  <a:lnTo>
                    <a:pt x="844181" y="46469"/>
                  </a:lnTo>
                  <a:lnTo>
                    <a:pt x="845870" y="45720"/>
                  </a:lnTo>
                  <a:close/>
                </a:path>
                <a:path w="941069" h="214629">
                  <a:moveTo>
                    <a:pt x="852652" y="42672"/>
                  </a:moveTo>
                  <a:lnTo>
                    <a:pt x="125082" y="42672"/>
                  </a:lnTo>
                  <a:lnTo>
                    <a:pt x="124536" y="43421"/>
                  </a:lnTo>
                  <a:lnTo>
                    <a:pt x="850950" y="43421"/>
                  </a:lnTo>
                  <a:lnTo>
                    <a:pt x="852652" y="42672"/>
                  </a:lnTo>
                  <a:close/>
                </a:path>
                <a:path w="941069" h="214629">
                  <a:moveTo>
                    <a:pt x="859434" y="39624"/>
                  </a:moveTo>
                  <a:lnTo>
                    <a:pt x="127304" y="39624"/>
                  </a:lnTo>
                  <a:lnTo>
                    <a:pt x="126758" y="40373"/>
                  </a:lnTo>
                  <a:lnTo>
                    <a:pt x="857732" y="40373"/>
                  </a:lnTo>
                  <a:lnTo>
                    <a:pt x="859434" y="39624"/>
                  </a:lnTo>
                  <a:close/>
                </a:path>
                <a:path w="941069" h="214629">
                  <a:moveTo>
                    <a:pt x="866203" y="36563"/>
                  </a:moveTo>
                  <a:lnTo>
                    <a:pt x="129527" y="36563"/>
                  </a:lnTo>
                  <a:lnTo>
                    <a:pt x="128981" y="37325"/>
                  </a:lnTo>
                  <a:lnTo>
                    <a:pt x="864514" y="37325"/>
                  </a:lnTo>
                  <a:lnTo>
                    <a:pt x="866203" y="36563"/>
                  </a:lnTo>
                  <a:close/>
                </a:path>
                <a:path w="941069" h="214629">
                  <a:moveTo>
                    <a:pt x="872985" y="33515"/>
                  </a:moveTo>
                  <a:lnTo>
                    <a:pt x="131762" y="33515"/>
                  </a:lnTo>
                  <a:lnTo>
                    <a:pt x="131203" y="34277"/>
                  </a:lnTo>
                  <a:lnTo>
                    <a:pt x="871296" y="34277"/>
                  </a:lnTo>
                  <a:lnTo>
                    <a:pt x="872985" y="33515"/>
                  </a:lnTo>
                  <a:close/>
                </a:path>
                <a:path w="941069" h="214629">
                  <a:moveTo>
                    <a:pt x="879767" y="30467"/>
                  </a:moveTo>
                  <a:lnTo>
                    <a:pt x="133985" y="30467"/>
                  </a:lnTo>
                  <a:lnTo>
                    <a:pt x="133426" y="31229"/>
                  </a:lnTo>
                  <a:lnTo>
                    <a:pt x="878065" y="31229"/>
                  </a:lnTo>
                  <a:lnTo>
                    <a:pt x="879767" y="30467"/>
                  </a:lnTo>
                  <a:close/>
                </a:path>
                <a:path w="941069" h="214629">
                  <a:moveTo>
                    <a:pt x="886548" y="27419"/>
                  </a:moveTo>
                  <a:lnTo>
                    <a:pt x="136207" y="27419"/>
                  </a:lnTo>
                  <a:lnTo>
                    <a:pt x="135648" y="28181"/>
                  </a:lnTo>
                  <a:lnTo>
                    <a:pt x="884847" y="28181"/>
                  </a:lnTo>
                  <a:lnTo>
                    <a:pt x="886548" y="27419"/>
                  </a:lnTo>
                  <a:close/>
                </a:path>
                <a:path w="941069" h="214629">
                  <a:moveTo>
                    <a:pt x="893318" y="24371"/>
                  </a:moveTo>
                  <a:lnTo>
                    <a:pt x="138430" y="24371"/>
                  </a:lnTo>
                  <a:lnTo>
                    <a:pt x="137871" y="25133"/>
                  </a:lnTo>
                  <a:lnTo>
                    <a:pt x="891628" y="25133"/>
                  </a:lnTo>
                  <a:lnTo>
                    <a:pt x="893318" y="24371"/>
                  </a:lnTo>
                  <a:close/>
                </a:path>
                <a:path w="941069" h="214629">
                  <a:moveTo>
                    <a:pt x="900099" y="21323"/>
                  </a:moveTo>
                  <a:lnTo>
                    <a:pt x="140652" y="21323"/>
                  </a:lnTo>
                  <a:lnTo>
                    <a:pt x="140093" y="22085"/>
                  </a:lnTo>
                  <a:lnTo>
                    <a:pt x="898410" y="22085"/>
                  </a:lnTo>
                  <a:lnTo>
                    <a:pt x="900099" y="21323"/>
                  </a:lnTo>
                  <a:close/>
                </a:path>
                <a:path w="941069" h="214629">
                  <a:moveTo>
                    <a:pt x="906881" y="18275"/>
                  </a:moveTo>
                  <a:lnTo>
                    <a:pt x="142875" y="18275"/>
                  </a:lnTo>
                  <a:lnTo>
                    <a:pt x="142316" y="19037"/>
                  </a:lnTo>
                  <a:lnTo>
                    <a:pt x="905179" y="19037"/>
                  </a:lnTo>
                  <a:lnTo>
                    <a:pt x="906881" y="18275"/>
                  </a:lnTo>
                  <a:close/>
                </a:path>
                <a:path w="941069" h="214629">
                  <a:moveTo>
                    <a:pt x="913663" y="15240"/>
                  </a:moveTo>
                  <a:lnTo>
                    <a:pt x="145097" y="15240"/>
                  </a:lnTo>
                  <a:lnTo>
                    <a:pt x="144538" y="15989"/>
                  </a:lnTo>
                  <a:lnTo>
                    <a:pt x="911961" y="15989"/>
                  </a:lnTo>
                  <a:lnTo>
                    <a:pt x="913663" y="15240"/>
                  </a:lnTo>
                  <a:close/>
                </a:path>
                <a:path w="941069" h="214629">
                  <a:moveTo>
                    <a:pt x="920432" y="12192"/>
                  </a:moveTo>
                  <a:lnTo>
                    <a:pt x="147320" y="12192"/>
                  </a:lnTo>
                  <a:lnTo>
                    <a:pt x="146761" y="12941"/>
                  </a:lnTo>
                  <a:lnTo>
                    <a:pt x="918743" y="12941"/>
                  </a:lnTo>
                  <a:lnTo>
                    <a:pt x="920432" y="12192"/>
                  </a:lnTo>
                  <a:close/>
                </a:path>
                <a:path w="941069" h="214629">
                  <a:moveTo>
                    <a:pt x="927214" y="9144"/>
                  </a:moveTo>
                  <a:lnTo>
                    <a:pt x="149542" y="9144"/>
                  </a:lnTo>
                  <a:lnTo>
                    <a:pt x="148996" y="9893"/>
                  </a:lnTo>
                  <a:lnTo>
                    <a:pt x="925525" y="9893"/>
                  </a:lnTo>
                  <a:lnTo>
                    <a:pt x="927214" y="9144"/>
                  </a:lnTo>
                  <a:close/>
                </a:path>
                <a:path w="941069" h="214629">
                  <a:moveTo>
                    <a:pt x="933996" y="6096"/>
                  </a:moveTo>
                  <a:lnTo>
                    <a:pt x="151765" y="6096"/>
                  </a:lnTo>
                  <a:lnTo>
                    <a:pt x="151218" y="6845"/>
                  </a:lnTo>
                  <a:lnTo>
                    <a:pt x="932294" y="6845"/>
                  </a:lnTo>
                  <a:lnTo>
                    <a:pt x="933996" y="6096"/>
                  </a:lnTo>
                  <a:close/>
                </a:path>
                <a:path w="941069" h="214629">
                  <a:moveTo>
                    <a:pt x="940765" y="3048"/>
                  </a:moveTo>
                  <a:lnTo>
                    <a:pt x="154000" y="3048"/>
                  </a:lnTo>
                  <a:lnTo>
                    <a:pt x="153441" y="3797"/>
                  </a:lnTo>
                  <a:lnTo>
                    <a:pt x="939076" y="3797"/>
                  </a:lnTo>
                  <a:lnTo>
                    <a:pt x="940765" y="3048"/>
                  </a:lnTo>
                  <a:close/>
                </a:path>
                <a:path w="941069" h="214629">
                  <a:moveTo>
                    <a:pt x="940765" y="749"/>
                  </a:moveTo>
                  <a:lnTo>
                    <a:pt x="940752" y="0"/>
                  </a:lnTo>
                  <a:lnTo>
                    <a:pt x="156222" y="0"/>
                  </a:lnTo>
                  <a:lnTo>
                    <a:pt x="155663" y="749"/>
                  </a:lnTo>
                  <a:lnTo>
                    <a:pt x="940765" y="749"/>
                  </a:lnTo>
                  <a:close/>
                </a:path>
              </a:pathLst>
            </a:custGeom>
            <a:solidFill>
              <a:srgbClr val="0000FF"/>
            </a:solidFill>
          </p:spPr>
          <p:txBody>
            <a:bodyPr wrap="square" lIns="0" tIns="0" rIns="0" bIns="0" rtlCol="0"/>
            <a:lstStyle/>
            <a:p/>
          </p:txBody>
        </p:sp>
        <p:sp>
          <p:nvSpPr>
            <p:cNvPr id="33" name="object 33"/>
            <p:cNvSpPr/>
            <p:nvPr/>
          </p:nvSpPr>
          <p:spPr>
            <a:xfrm>
              <a:off x="2077974" y="3528821"/>
              <a:ext cx="523875" cy="214629"/>
            </a:xfrm>
            <a:custGeom>
              <a:avLst/>
              <a:gdLst/>
              <a:ahLst/>
              <a:cxnLst/>
              <a:rect l="l" t="t" r="r" b="b"/>
              <a:pathLst>
                <a:path w="523875" h="214629">
                  <a:moveTo>
                    <a:pt x="49136" y="213360"/>
                  </a:moveTo>
                  <a:lnTo>
                    <a:pt x="0" y="213360"/>
                  </a:lnTo>
                  <a:lnTo>
                    <a:pt x="0" y="214122"/>
                  </a:lnTo>
                  <a:lnTo>
                    <a:pt x="47447" y="214122"/>
                  </a:lnTo>
                  <a:lnTo>
                    <a:pt x="49136" y="213360"/>
                  </a:lnTo>
                  <a:close/>
                </a:path>
                <a:path w="523875" h="214629">
                  <a:moveTo>
                    <a:pt x="55918" y="210312"/>
                  </a:moveTo>
                  <a:lnTo>
                    <a:pt x="0" y="210312"/>
                  </a:lnTo>
                  <a:lnTo>
                    <a:pt x="0" y="211074"/>
                  </a:lnTo>
                  <a:lnTo>
                    <a:pt x="54216" y="211074"/>
                  </a:lnTo>
                  <a:lnTo>
                    <a:pt x="55918" y="210312"/>
                  </a:lnTo>
                  <a:close/>
                </a:path>
                <a:path w="523875" h="214629">
                  <a:moveTo>
                    <a:pt x="62699" y="207264"/>
                  </a:moveTo>
                  <a:lnTo>
                    <a:pt x="0" y="207264"/>
                  </a:lnTo>
                  <a:lnTo>
                    <a:pt x="0" y="208026"/>
                  </a:lnTo>
                  <a:lnTo>
                    <a:pt x="60998" y="208026"/>
                  </a:lnTo>
                  <a:lnTo>
                    <a:pt x="62699" y="207264"/>
                  </a:lnTo>
                  <a:close/>
                </a:path>
                <a:path w="523875" h="214629">
                  <a:moveTo>
                    <a:pt x="69469" y="204216"/>
                  </a:moveTo>
                  <a:lnTo>
                    <a:pt x="0" y="204216"/>
                  </a:lnTo>
                  <a:lnTo>
                    <a:pt x="0" y="204978"/>
                  </a:lnTo>
                  <a:lnTo>
                    <a:pt x="67779" y="204978"/>
                  </a:lnTo>
                  <a:lnTo>
                    <a:pt x="69469" y="204216"/>
                  </a:lnTo>
                  <a:close/>
                </a:path>
                <a:path w="523875" h="214629">
                  <a:moveTo>
                    <a:pt x="76250" y="201168"/>
                  </a:moveTo>
                  <a:lnTo>
                    <a:pt x="0" y="201168"/>
                  </a:lnTo>
                  <a:lnTo>
                    <a:pt x="0" y="201930"/>
                  </a:lnTo>
                  <a:lnTo>
                    <a:pt x="74561" y="201930"/>
                  </a:lnTo>
                  <a:lnTo>
                    <a:pt x="76250" y="201168"/>
                  </a:lnTo>
                  <a:close/>
                </a:path>
                <a:path w="523875" h="214629">
                  <a:moveTo>
                    <a:pt x="83032" y="198120"/>
                  </a:moveTo>
                  <a:lnTo>
                    <a:pt x="0" y="198120"/>
                  </a:lnTo>
                  <a:lnTo>
                    <a:pt x="0" y="198882"/>
                  </a:lnTo>
                  <a:lnTo>
                    <a:pt x="81330" y="198882"/>
                  </a:lnTo>
                  <a:lnTo>
                    <a:pt x="83032" y="198120"/>
                  </a:lnTo>
                  <a:close/>
                </a:path>
                <a:path w="523875" h="214629">
                  <a:moveTo>
                    <a:pt x="89814" y="195072"/>
                  </a:moveTo>
                  <a:lnTo>
                    <a:pt x="0" y="195072"/>
                  </a:lnTo>
                  <a:lnTo>
                    <a:pt x="0" y="195834"/>
                  </a:lnTo>
                  <a:lnTo>
                    <a:pt x="88112" y="195834"/>
                  </a:lnTo>
                  <a:lnTo>
                    <a:pt x="89814" y="195072"/>
                  </a:lnTo>
                  <a:close/>
                </a:path>
                <a:path w="523875" h="214629">
                  <a:moveTo>
                    <a:pt x="96583" y="192024"/>
                  </a:moveTo>
                  <a:lnTo>
                    <a:pt x="0" y="192024"/>
                  </a:lnTo>
                  <a:lnTo>
                    <a:pt x="0" y="192786"/>
                  </a:lnTo>
                  <a:lnTo>
                    <a:pt x="94894" y="192786"/>
                  </a:lnTo>
                  <a:lnTo>
                    <a:pt x="96583" y="192024"/>
                  </a:lnTo>
                  <a:close/>
                </a:path>
                <a:path w="523875" h="214629">
                  <a:moveTo>
                    <a:pt x="103365" y="188976"/>
                  </a:moveTo>
                  <a:lnTo>
                    <a:pt x="0" y="188976"/>
                  </a:lnTo>
                  <a:lnTo>
                    <a:pt x="0" y="189738"/>
                  </a:lnTo>
                  <a:lnTo>
                    <a:pt x="101676" y="189738"/>
                  </a:lnTo>
                  <a:lnTo>
                    <a:pt x="103365" y="188976"/>
                  </a:lnTo>
                  <a:close/>
                </a:path>
                <a:path w="523875" h="214629">
                  <a:moveTo>
                    <a:pt x="110147" y="185928"/>
                  </a:moveTo>
                  <a:lnTo>
                    <a:pt x="0" y="185928"/>
                  </a:lnTo>
                  <a:lnTo>
                    <a:pt x="0" y="186690"/>
                  </a:lnTo>
                  <a:lnTo>
                    <a:pt x="108445" y="186690"/>
                  </a:lnTo>
                  <a:lnTo>
                    <a:pt x="110147" y="185928"/>
                  </a:lnTo>
                  <a:close/>
                </a:path>
                <a:path w="523875" h="214629">
                  <a:moveTo>
                    <a:pt x="116928" y="182880"/>
                  </a:moveTo>
                  <a:lnTo>
                    <a:pt x="0" y="182880"/>
                  </a:lnTo>
                  <a:lnTo>
                    <a:pt x="0" y="183642"/>
                  </a:lnTo>
                  <a:lnTo>
                    <a:pt x="115227" y="183642"/>
                  </a:lnTo>
                  <a:lnTo>
                    <a:pt x="116928" y="182880"/>
                  </a:lnTo>
                  <a:close/>
                </a:path>
                <a:path w="523875" h="214629">
                  <a:moveTo>
                    <a:pt x="123698" y="179832"/>
                  </a:moveTo>
                  <a:lnTo>
                    <a:pt x="0" y="179832"/>
                  </a:lnTo>
                  <a:lnTo>
                    <a:pt x="0" y="180594"/>
                  </a:lnTo>
                  <a:lnTo>
                    <a:pt x="122008" y="180594"/>
                  </a:lnTo>
                  <a:lnTo>
                    <a:pt x="123698" y="179832"/>
                  </a:lnTo>
                  <a:close/>
                </a:path>
                <a:path w="523875" h="214629">
                  <a:moveTo>
                    <a:pt x="130479" y="176784"/>
                  </a:moveTo>
                  <a:lnTo>
                    <a:pt x="0" y="176784"/>
                  </a:lnTo>
                  <a:lnTo>
                    <a:pt x="0" y="177546"/>
                  </a:lnTo>
                  <a:lnTo>
                    <a:pt x="128790" y="177546"/>
                  </a:lnTo>
                  <a:lnTo>
                    <a:pt x="130479" y="176784"/>
                  </a:lnTo>
                  <a:close/>
                </a:path>
                <a:path w="523875" h="214629">
                  <a:moveTo>
                    <a:pt x="137261" y="173736"/>
                  </a:moveTo>
                  <a:lnTo>
                    <a:pt x="0" y="173736"/>
                  </a:lnTo>
                  <a:lnTo>
                    <a:pt x="0" y="174498"/>
                  </a:lnTo>
                  <a:lnTo>
                    <a:pt x="135559" y="174498"/>
                  </a:lnTo>
                  <a:lnTo>
                    <a:pt x="137261" y="173736"/>
                  </a:lnTo>
                  <a:close/>
                </a:path>
                <a:path w="523875" h="214629">
                  <a:moveTo>
                    <a:pt x="144043" y="170688"/>
                  </a:moveTo>
                  <a:lnTo>
                    <a:pt x="0" y="170688"/>
                  </a:lnTo>
                  <a:lnTo>
                    <a:pt x="0" y="171450"/>
                  </a:lnTo>
                  <a:lnTo>
                    <a:pt x="142341" y="171450"/>
                  </a:lnTo>
                  <a:lnTo>
                    <a:pt x="144043" y="170688"/>
                  </a:lnTo>
                  <a:close/>
                </a:path>
                <a:path w="523875" h="214629">
                  <a:moveTo>
                    <a:pt x="150812" y="167640"/>
                  </a:moveTo>
                  <a:lnTo>
                    <a:pt x="0" y="167640"/>
                  </a:lnTo>
                  <a:lnTo>
                    <a:pt x="0" y="168402"/>
                  </a:lnTo>
                  <a:lnTo>
                    <a:pt x="149123" y="168402"/>
                  </a:lnTo>
                  <a:lnTo>
                    <a:pt x="150812" y="167640"/>
                  </a:lnTo>
                  <a:close/>
                </a:path>
                <a:path w="523875" h="214629">
                  <a:moveTo>
                    <a:pt x="157594" y="164592"/>
                  </a:moveTo>
                  <a:lnTo>
                    <a:pt x="0" y="164592"/>
                  </a:lnTo>
                  <a:lnTo>
                    <a:pt x="0" y="165354"/>
                  </a:lnTo>
                  <a:lnTo>
                    <a:pt x="155905" y="165354"/>
                  </a:lnTo>
                  <a:lnTo>
                    <a:pt x="157594" y="164592"/>
                  </a:lnTo>
                  <a:close/>
                </a:path>
                <a:path w="523875" h="214629">
                  <a:moveTo>
                    <a:pt x="164376" y="161544"/>
                  </a:moveTo>
                  <a:lnTo>
                    <a:pt x="0" y="161544"/>
                  </a:lnTo>
                  <a:lnTo>
                    <a:pt x="0" y="162306"/>
                  </a:lnTo>
                  <a:lnTo>
                    <a:pt x="162674" y="162306"/>
                  </a:lnTo>
                  <a:lnTo>
                    <a:pt x="164376" y="161544"/>
                  </a:lnTo>
                  <a:close/>
                </a:path>
                <a:path w="523875" h="214629">
                  <a:moveTo>
                    <a:pt x="171157" y="158496"/>
                  </a:moveTo>
                  <a:lnTo>
                    <a:pt x="0" y="158496"/>
                  </a:lnTo>
                  <a:lnTo>
                    <a:pt x="0" y="159258"/>
                  </a:lnTo>
                  <a:lnTo>
                    <a:pt x="169456" y="159258"/>
                  </a:lnTo>
                  <a:lnTo>
                    <a:pt x="171157" y="158496"/>
                  </a:lnTo>
                  <a:close/>
                </a:path>
                <a:path w="523875" h="214629">
                  <a:moveTo>
                    <a:pt x="177927" y="155448"/>
                  </a:moveTo>
                  <a:lnTo>
                    <a:pt x="0" y="155448"/>
                  </a:lnTo>
                  <a:lnTo>
                    <a:pt x="0" y="156210"/>
                  </a:lnTo>
                  <a:lnTo>
                    <a:pt x="176237" y="156210"/>
                  </a:lnTo>
                  <a:lnTo>
                    <a:pt x="177927" y="155448"/>
                  </a:lnTo>
                  <a:close/>
                </a:path>
                <a:path w="523875" h="214629">
                  <a:moveTo>
                    <a:pt x="184708" y="152400"/>
                  </a:moveTo>
                  <a:lnTo>
                    <a:pt x="0" y="152400"/>
                  </a:lnTo>
                  <a:lnTo>
                    <a:pt x="0" y="153162"/>
                  </a:lnTo>
                  <a:lnTo>
                    <a:pt x="183019" y="153162"/>
                  </a:lnTo>
                  <a:lnTo>
                    <a:pt x="184708" y="152400"/>
                  </a:lnTo>
                  <a:close/>
                </a:path>
                <a:path w="523875" h="214629">
                  <a:moveTo>
                    <a:pt x="191490" y="149352"/>
                  </a:moveTo>
                  <a:lnTo>
                    <a:pt x="0" y="149352"/>
                  </a:lnTo>
                  <a:lnTo>
                    <a:pt x="0" y="150114"/>
                  </a:lnTo>
                  <a:lnTo>
                    <a:pt x="189788" y="150114"/>
                  </a:lnTo>
                  <a:lnTo>
                    <a:pt x="191490" y="149352"/>
                  </a:lnTo>
                  <a:close/>
                </a:path>
                <a:path w="523875" h="214629">
                  <a:moveTo>
                    <a:pt x="198259" y="146304"/>
                  </a:moveTo>
                  <a:lnTo>
                    <a:pt x="0" y="146304"/>
                  </a:lnTo>
                  <a:lnTo>
                    <a:pt x="0" y="147066"/>
                  </a:lnTo>
                  <a:lnTo>
                    <a:pt x="196570" y="147066"/>
                  </a:lnTo>
                  <a:lnTo>
                    <a:pt x="198259" y="146304"/>
                  </a:lnTo>
                  <a:close/>
                </a:path>
                <a:path w="523875" h="214629">
                  <a:moveTo>
                    <a:pt x="205041" y="143256"/>
                  </a:moveTo>
                  <a:lnTo>
                    <a:pt x="0" y="143256"/>
                  </a:lnTo>
                  <a:lnTo>
                    <a:pt x="0" y="144018"/>
                  </a:lnTo>
                  <a:lnTo>
                    <a:pt x="203352" y="144018"/>
                  </a:lnTo>
                  <a:lnTo>
                    <a:pt x="205041" y="143256"/>
                  </a:lnTo>
                  <a:close/>
                </a:path>
                <a:path w="523875" h="214629">
                  <a:moveTo>
                    <a:pt x="211823" y="140208"/>
                  </a:moveTo>
                  <a:lnTo>
                    <a:pt x="0" y="140208"/>
                  </a:lnTo>
                  <a:lnTo>
                    <a:pt x="0" y="140970"/>
                  </a:lnTo>
                  <a:lnTo>
                    <a:pt x="210134" y="140970"/>
                  </a:lnTo>
                  <a:lnTo>
                    <a:pt x="211823" y="140208"/>
                  </a:lnTo>
                  <a:close/>
                </a:path>
                <a:path w="523875" h="214629">
                  <a:moveTo>
                    <a:pt x="218605" y="137160"/>
                  </a:moveTo>
                  <a:lnTo>
                    <a:pt x="0" y="137160"/>
                  </a:lnTo>
                  <a:lnTo>
                    <a:pt x="0" y="137922"/>
                  </a:lnTo>
                  <a:lnTo>
                    <a:pt x="216903" y="137922"/>
                  </a:lnTo>
                  <a:lnTo>
                    <a:pt x="218605" y="137160"/>
                  </a:lnTo>
                  <a:close/>
                </a:path>
                <a:path w="523875" h="214629">
                  <a:moveTo>
                    <a:pt x="225374" y="134112"/>
                  </a:moveTo>
                  <a:lnTo>
                    <a:pt x="0" y="134112"/>
                  </a:lnTo>
                  <a:lnTo>
                    <a:pt x="0" y="134874"/>
                  </a:lnTo>
                  <a:lnTo>
                    <a:pt x="223685" y="134874"/>
                  </a:lnTo>
                  <a:lnTo>
                    <a:pt x="225374" y="134112"/>
                  </a:lnTo>
                  <a:close/>
                </a:path>
                <a:path w="523875" h="214629">
                  <a:moveTo>
                    <a:pt x="232156" y="131064"/>
                  </a:moveTo>
                  <a:lnTo>
                    <a:pt x="0" y="131064"/>
                  </a:lnTo>
                  <a:lnTo>
                    <a:pt x="0" y="131826"/>
                  </a:lnTo>
                  <a:lnTo>
                    <a:pt x="230466" y="131826"/>
                  </a:lnTo>
                  <a:lnTo>
                    <a:pt x="232156" y="131064"/>
                  </a:lnTo>
                  <a:close/>
                </a:path>
                <a:path w="523875" h="214629">
                  <a:moveTo>
                    <a:pt x="238937" y="128016"/>
                  </a:moveTo>
                  <a:lnTo>
                    <a:pt x="0" y="128016"/>
                  </a:lnTo>
                  <a:lnTo>
                    <a:pt x="0" y="128778"/>
                  </a:lnTo>
                  <a:lnTo>
                    <a:pt x="237248" y="128778"/>
                  </a:lnTo>
                  <a:lnTo>
                    <a:pt x="238937" y="128016"/>
                  </a:lnTo>
                  <a:close/>
                </a:path>
                <a:path w="523875" h="214629">
                  <a:moveTo>
                    <a:pt x="245719" y="124968"/>
                  </a:moveTo>
                  <a:lnTo>
                    <a:pt x="0" y="124968"/>
                  </a:lnTo>
                  <a:lnTo>
                    <a:pt x="0" y="125730"/>
                  </a:lnTo>
                  <a:lnTo>
                    <a:pt x="244017" y="125730"/>
                  </a:lnTo>
                  <a:lnTo>
                    <a:pt x="245719" y="124968"/>
                  </a:lnTo>
                  <a:close/>
                </a:path>
                <a:path w="523875" h="214629">
                  <a:moveTo>
                    <a:pt x="252488" y="121920"/>
                  </a:moveTo>
                  <a:lnTo>
                    <a:pt x="0" y="121920"/>
                  </a:lnTo>
                  <a:lnTo>
                    <a:pt x="0" y="122682"/>
                  </a:lnTo>
                  <a:lnTo>
                    <a:pt x="250799" y="122682"/>
                  </a:lnTo>
                  <a:lnTo>
                    <a:pt x="252488" y="121920"/>
                  </a:lnTo>
                  <a:close/>
                </a:path>
                <a:path w="523875" h="214629">
                  <a:moveTo>
                    <a:pt x="259270" y="118872"/>
                  </a:moveTo>
                  <a:lnTo>
                    <a:pt x="0" y="118872"/>
                  </a:lnTo>
                  <a:lnTo>
                    <a:pt x="0" y="119634"/>
                  </a:lnTo>
                  <a:lnTo>
                    <a:pt x="257581" y="119634"/>
                  </a:lnTo>
                  <a:lnTo>
                    <a:pt x="259270" y="118872"/>
                  </a:lnTo>
                  <a:close/>
                </a:path>
                <a:path w="523875" h="214629">
                  <a:moveTo>
                    <a:pt x="266052" y="115824"/>
                  </a:moveTo>
                  <a:lnTo>
                    <a:pt x="0" y="115824"/>
                  </a:lnTo>
                  <a:lnTo>
                    <a:pt x="0" y="116586"/>
                  </a:lnTo>
                  <a:lnTo>
                    <a:pt x="264350" y="116586"/>
                  </a:lnTo>
                  <a:lnTo>
                    <a:pt x="266052" y="115824"/>
                  </a:lnTo>
                  <a:close/>
                </a:path>
                <a:path w="523875" h="214629">
                  <a:moveTo>
                    <a:pt x="272834" y="112776"/>
                  </a:moveTo>
                  <a:lnTo>
                    <a:pt x="0" y="112776"/>
                  </a:lnTo>
                  <a:lnTo>
                    <a:pt x="0" y="113538"/>
                  </a:lnTo>
                  <a:lnTo>
                    <a:pt x="271132" y="113538"/>
                  </a:lnTo>
                  <a:lnTo>
                    <a:pt x="272834" y="112776"/>
                  </a:lnTo>
                  <a:close/>
                </a:path>
                <a:path w="523875" h="214629">
                  <a:moveTo>
                    <a:pt x="279603" y="109728"/>
                  </a:moveTo>
                  <a:lnTo>
                    <a:pt x="0" y="109728"/>
                  </a:lnTo>
                  <a:lnTo>
                    <a:pt x="0" y="110490"/>
                  </a:lnTo>
                  <a:lnTo>
                    <a:pt x="277914" y="110490"/>
                  </a:lnTo>
                  <a:lnTo>
                    <a:pt x="279603" y="109728"/>
                  </a:lnTo>
                  <a:close/>
                </a:path>
                <a:path w="523875" h="214629">
                  <a:moveTo>
                    <a:pt x="286385" y="106680"/>
                  </a:moveTo>
                  <a:lnTo>
                    <a:pt x="0" y="106680"/>
                  </a:lnTo>
                  <a:lnTo>
                    <a:pt x="0" y="107442"/>
                  </a:lnTo>
                  <a:lnTo>
                    <a:pt x="284695" y="107442"/>
                  </a:lnTo>
                  <a:lnTo>
                    <a:pt x="286385" y="106680"/>
                  </a:lnTo>
                  <a:close/>
                </a:path>
                <a:path w="523875" h="214629">
                  <a:moveTo>
                    <a:pt x="293166" y="103632"/>
                  </a:moveTo>
                  <a:lnTo>
                    <a:pt x="0" y="103632"/>
                  </a:lnTo>
                  <a:lnTo>
                    <a:pt x="0" y="104394"/>
                  </a:lnTo>
                  <a:lnTo>
                    <a:pt x="291465" y="104394"/>
                  </a:lnTo>
                  <a:lnTo>
                    <a:pt x="293166" y="103632"/>
                  </a:lnTo>
                  <a:close/>
                </a:path>
                <a:path w="523875" h="214629">
                  <a:moveTo>
                    <a:pt x="299948" y="100584"/>
                  </a:moveTo>
                  <a:lnTo>
                    <a:pt x="0" y="100584"/>
                  </a:lnTo>
                  <a:lnTo>
                    <a:pt x="0" y="101346"/>
                  </a:lnTo>
                  <a:lnTo>
                    <a:pt x="298246" y="101346"/>
                  </a:lnTo>
                  <a:lnTo>
                    <a:pt x="299948" y="100584"/>
                  </a:lnTo>
                  <a:close/>
                </a:path>
                <a:path w="523875" h="214629">
                  <a:moveTo>
                    <a:pt x="306717" y="97536"/>
                  </a:moveTo>
                  <a:lnTo>
                    <a:pt x="0" y="97536"/>
                  </a:lnTo>
                  <a:lnTo>
                    <a:pt x="0" y="98298"/>
                  </a:lnTo>
                  <a:lnTo>
                    <a:pt x="305028" y="98298"/>
                  </a:lnTo>
                  <a:lnTo>
                    <a:pt x="306717" y="97536"/>
                  </a:lnTo>
                  <a:close/>
                </a:path>
                <a:path w="523875" h="214629">
                  <a:moveTo>
                    <a:pt x="313499" y="94488"/>
                  </a:moveTo>
                  <a:lnTo>
                    <a:pt x="0" y="94488"/>
                  </a:lnTo>
                  <a:lnTo>
                    <a:pt x="0" y="95250"/>
                  </a:lnTo>
                  <a:lnTo>
                    <a:pt x="311810" y="95250"/>
                  </a:lnTo>
                  <a:lnTo>
                    <a:pt x="313499" y="94488"/>
                  </a:lnTo>
                  <a:close/>
                </a:path>
                <a:path w="523875" h="214629">
                  <a:moveTo>
                    <a:pt x="320281" y="91440"/>
                  </a:moveTo>
                  <a:lnTo>
                    <a:pt x="0" y="91440"/>
                  </a:lnTo>
                  <a:lnTo>
                    <a:pt x="0" y="92202"/>
                  </a:lnTo>
                  <a:lnTo>
                    <a:pt x="318579" y="92202"/>
                  </a:lnTo>
                  <a:lnTo>
                    <a:pt x="320281" y="91440"/>
                  </a:lnTo>
                  <a:close/>
                </a:path>
                <a:path w="523875" h="214629">
                  <a:moveTo>
                    <a:pt x="327063" y="88392"/>
                  </a:moveTo>
                  <a:lnTo>
                    <a:pt x="0" y="88392"/>
                  </a:lnTo>
                  <a:lnTo>
                    <a:pt x="0" y="89154"/>
                  </a:lnTo>
                  <a:lnTo>
                    <a:pt x="325361" y="89154"/>
                  </a:lnTo>
                  <a:lnTo>
                    <a:pt x="327063" y="88392"/>
                  </a:lnTo>
                  <a:close/>
                </a:path>
                <a:path w="523875" h="214629">
                  <a:moveTo>
                    <a:pt x="333832" y="85344"/>
                  </a:moveTo>
                  <a:lnTo>
                    <a:pt x="0" y="85344"/>
                  </a:lnTo>
                  <a:lnTo>
                    <a:pt x="0" y="86106"/>
                  </a:lnTo>
                  <a:lnTo>
                    <a:pt x="332143" y="86106"/>
                  </a:lnTo>
                  <a:lnTo>
                    <a:pt x="333832" y="85344"/>
                  </a:lnTo>
                  <a:close/>
                </a:path>
                <a:path w="523875" h="214629">
                  <a:moveTo>
                    <a:pt x="340614" y="82296"/>
                  </a:moveTo>
                  <a:lnTo>
                    <a:pt x="0" y="82296"/>
                  </a:lnTo>
                  <a:lnTo>
                    <a:pt x="0" y="83058"/>
                  </a:lnTo>
                  <a:lnTo>
                    <a:pt x="338924" y="83058"/>
                  </a:lnTo>
                  <a:lnTo>
                    <a:pt x="340614" y="82296"/>
                  </a:lnTo>
                  <a:close/>
                </a:path>
                <a:path w="523875" h="214629">
                  <a:moveTo>
                    <a:pt x="347395" y="79248"/>
                  </a:moveTo>
                  <a:lnTo>
                    <a:pt x="0" y="79248"/>
                  </a:lnTo>
                  <a:lnTo>
                    <a:pt x="0" y="80010"/>
                  </a:lnTo>
                  <a:lnTo>
                    <a:pt x="345694" y="80010"/>
                  </a:lnTo>
                  <a:lnTo>
                    <a:pt x="347395" y="79248"/>
                  </a:lnTo>
                  <a:close/>
                </a:path>
                <a:path w="523875" h="214629">
                  <a:moveTo>
                    <a:pt x="354177" y="76200"/>
                  </a:moveTo>
                  <a:lnTo>
                    <a:pt x="0" y="76200"/>
                  </a:lnTo>
                  <a:lnTo>
                    <a:pt x="0" y="76962"/>
                  </a:lnTo>
                  <a:lnTo>
                    <a:pt x="352475" y="76962"/>
                  </a:lnTo>
                  <a:lnTo>
                    <a:pt x="354177" y="76200"/>
                  </a:lnTo>
                  <a:close/>
                </a:path>
                <a:path w="523875" h="214629">
                  <a:moveTo>
                    <a:pt x="360946" y="73152"/>
                  </a:moveTo>
                  <a:lnTo>
                    <a:pt x="0" y="73152"/>
                  </a:lnTo>
                  <a:lnTo>
                    <a:pt x="0" y="73914"/>
                  </a:lnTo>
                  <a:lnTo>
                    <a:pt x="359257" y="73914"/>
                  </a:lnTo>
                  <a:lnTo>
                    <a:pt x="360946" y="73152"/>
                  </a:lnTo>
                  <a:close/>
                </a:path>
                <a:path w="523875" h="214629">
                  <a:moveTo>
                    <a:pt x="367728" y="70104"/>
                  </a:moveTo>
                  <a:lnTo>
                    <a:pt x="0" y="70104"/>
                  </a:lnTo>
                  <a:lnTo>
                    <a:pt x="0" y="70866"/>
                  </a:lnTo>
                  <a:lnTo>
                    <a:pt x="366039" y="70866"/>
                  </a:lnTo>
                  <a:lnTo>
                    <a:pt x="367728" y="70104"/>
                  </a:lnTo>
                  <a:close/>
                </a:path>
                <a:path w="523875" h="214629">
                  <a:moveTo>
                    <a:pt x="374510" y="67056"/>
                  </a:moveTo>
                  <a:lnTo>
                    <a:pt x="2222" y="67056"/>
                  </a:lnTo>
                  <a:lnTo>
                    <a:pt x="1663" y="67818"/>
                  </a:lnTo>
                  <a:lnTo>
                    <a:pt x="372808" y="67818"/>
                  </a:lnTo>
                  <a:lnTo>
                    <a:pt x="374510" y="67056"/>
                  </a:lnTo>
                  <a:close/>
                </a:path>
                <a:path w="523875" h="214629">
                  <a:moveTo>
                    <a:pt x="381292" y="64008"/>
                  </a:moveTo>
                  <a:lnTo>
                    <a:pt x="4445" y="64008"/>
                  </a:lnTo>
                  <a:lnTo>
                    <a:pt x="3886" y="64770"/>
                  </a:lnTo>
                  <a:lnTo>
                    <a:pt x="379590" y="64770"/>
                  </a:lnTo>
                  <a:lnTo>
                    <a:pt x="381292" y="64008"/>
                  </a:lnTo>
                  <a:close/>
                </a:path>
                <a:path w="523875" h="214629">
                  <a:moveTo>
                    <a:pt x="388061" y="60960"/>
                  </a:moveTo>
                  <a:lnTo>
                    <a:pt x="6667" y="60960"/>
                  </a:lnTo>
                  <a:lnTo>
                    <a:pt x="6108" y="61722"/>
                  </a:lnTo>
                  <a:lnTo>
                    <a:pt x="386372" y="61722"/>
                  </a:lnTo>
                  <a:lnTo>
                    <a:pt x="388061" y="60960"/>
                  </a:lnTo>
                  <a:close/>
                </a:path>
                <a:path w="523875" h="214629">
                  <a:moveTo>
                    <a:pt x="394843" y="57912"/>
                  </a:moveTo>
                  <a:lnTo>
                    <a:pt x="8890" y="57912"/>
                  </a:lnTo>
                  <a:lnTo>
                    <a:pt x="8331" y="58674"/>
                  </a:lnTo>
                  <a:lnTo>
                    <a:pt x="393153" y="58674"/>
                  </a:lnTo>
                  <a:lnTo>
                    <a:pt x="394843" y="57912"/>
                  </a:lnTo>
                  <a:close/>
                </a:path>
                <a:path w="523875" h="214629">
                  <a:moveTo>
                    <a:pt x="401624" y="54864"/>
                  </a:moveTo>
                  <a:lnTo>
                    <a:pt x="11112" y="54864"/>
                  </a:lnTo>
                  <a:lnTo>
                    <a:pt x="10553" y="55626"/>
                  </a:lnTo>
                  <a:lnTo>
                    <a:pt x="399923" y="55626"/>
                  </a:lnTo>
                  <a:lnTo>
                    <a:pt x="401624" y="54864"/>
                  </a:lnTo>
                  <a:close/>
                </a:path>
                <a:path w="523875" h="214629">
                  <a:moveTo>
                    <a:pt x="408406" y="51816"/>
                  </a:moveTo>
                  <a:lnTo>
                    <a:pt x="13335" y="51816"/>
                  </a:lnTo>
                  <a:lnTo>
                    <a:pt x="12776" y="52578"/>
                  </a:lnTo>
                  <a:lnTo>
                    <a:pt x="406704" y="52578"/>
                  </a:lnTo>
                  <a:lnTo>
                    <a:pt x="408406" y="51816"/>
                  </a:lnTo>
                  <a:close/>
                </a:path>
                <a:path w="523875" h="214629">
                  <a:moveTo>
                    <a:pt x="415175" y="48768"/>
                  </a:moveTo>
                  <a:lnTo>
                    <a:pt x="15557" y="48768"/>
                  </a:lnTo>
                  <a:lnTo>
                    <a:pt x="14998" y="49530"/>
                  </a:lnTo>
                  <a:lnTo>
                    <a:pt x="413486" y="49530"/>
                  </a:lnTo>
                  <a:lnTo>
                    <a:pt x="415175" y="48768"/>
                  </a:lnTo>
                  <a:close/>
                </a:path>
                <a:path w="523875" h="214629">
                  <a:moveTo>
                    <a:pt x="421957" y="45720"/>
                  </a:moveTo>
                  <a:lnTo>
                    <a:pt x="17780" y="45720"/>
                  </a:lnTo>
                  <a:lnTo>
                    <a:pt x="17233" y="46482"/>
                  </a:lnTo>
                  <a:lnTo>
                    <a:pt x="420268" y="46482"/>
                  </a:lnTo>
                  <a:lnTo>
                    <a:pt x="421957" y="45720"/>
                  </a:lnTo>
                  <a:close/>
                </a:path>
                <a:path w="523875" h="214629">
                  <a:moveTo>
                    <a:pt x="428739" y="42672"/>
                  </a:moveTo>
                  <a:lnTo>
                    <a:pt x="20002" y="42672"/>
                  </a:lnTo>
                  <a:lnTo>
                    <a:pt x="19456" y="43434"/>
                  </a:lnTo>
                  <a:lnTo>
                    <a:pt x="427037" y="43434"/>
                  </a:lnTo>
                  <a:lnTo>
                    <a:pt x="428739" y="42672"/>
                  </a:lnTo>
                  <a:close/>
                </a:path>
                <a:path w="523875" h="214629">
                  <a:moveTo>
                    <a:pt x="435521" y="39624"/>
                  </a:moveTo>
                  <a:lnTo>
                    <a:pt x="22225" y="39624"/>
                  </a:lnTo>
                  <a:lnTo>
                    <a:pt x="21678" y="40386"/>
                  </a:lnTo>
                  <a:lnTo>
                    <a:pt x="433819" y="40386"/>
                  </a:lnTo>
                  <a:lnTo>
                    <a:pt x="435521" y="39624"/>
                  </a:lnTo>
                  <a:close/>
                </a:path>
                <a:path w="523875" h="214629">
                  <a:moveTo>
                    <a:pt x="442290" y="36576"/>
                  </a:moveTo>
                  <a:lnTo>
                    <a:pt x="24460" y="36576"/>
                  </a:lnTo>
                  <a:lnTo>
                    <a:pt x="23901" y="37338"/>
                  </a:lnTo>
                  <a:lnTo>
                    <a:pt x="440601" y="37338"/>
                  </a:lnTo>
                  <a:lnTo>
                    <a:pt x="442290" y="36576"/>
                  </a:lnTo>
                  <a:close/>
                </a:path>
                <a:path w="523875" h="214629">
                  <a:moveTo>
                    <a:pt x="449072" y="33528"/>
                  </a:moveTo>
                  <a:lnTo>
                    <a:pt x="26682" y="33528"/>
                  </a:lnTo>
                  <a:lnTo>
                    <a:pt x="26123" y="34290"/>
                  </a:lnTo>
                  <a:lnTo>
                    <a:pt x="447382" y="34290"/>
                  </a:lnTo>
                  <a:lnTo>
                    <a:pt x="449072" y="33528"/>
                  </a:lnTo>
                  <a:close/>
                </a:path>
                <a:path w="523875" h="214629">
                  <a:moveTo>
                    <a:pt x="455853" y="30480"/>
                  </a:moveTo>
                  <a:lnTo>
                    <a:pt x="28905" y="30480"/>
                  </a:lnTo>
                  <a:lnTo>
                    <a:pt x="28346" y="31242"/>
                  </a:lnTo>
                  <a:lnTo>
                    <a:pt x="454152" y="31242"/>
                  </a:lnTo>
                  <a:lnTo>
                    <a:pt x="455853" y="30480"/>
                  </a:lnTo>
                  <a:close/>
                </a:path>
                <a:path w="523875" h="214629">
                  <a:moveTo>
                    <a:pt x="462622" y="27432"/>
                  </a:moveTo>
                  <a:lnTo>
                    <a:pt x="31127" y="27432"/>
                  </a:lnTo>
                  <a:lnTo>
                    <a:pt x="30568" y="28194"/>
                  </a:lnTo>
                  <a:lnTo>
                    <a:pt x="460933" y="28194"/>
                  </a:lnTo>
                  <a:lnTo>
                    <a:pt x="462622" y="27432"/>
                  </a:lnTo>
                  <a:close/>
                </a:path>
                <a:path w="523875" h="214629">
                  <a:moveTo>
                    <a:pt x="469404" y="24396"/>
                  </a:moveTo>
                  <a:lnTo>
                    <a:pt x="33350" y="24396"/>
                  </a:lnTo>
                  <a:lnTo>
                    <a:pt x="32791" y="25158"/>
                  </a:lnTo>
                  <a:lnTo>
                    <a:pt x="467715" y="25158"/>
                  </a:lnTo>
                  <a:lnTo>
                    <a:pt x="469404" y="24396"/>
                  </a:lnTo>
                  <a:close/>
                </a:path>
                <a:path w="523875" h="214629">
                  <a:moveTo>
                    <a:pt x="476186" y="21348"/>
                  </a:moveTo>
                  <a:lnTo>
                    <a:pt x="35572" y="21348"/>
                  </a:lnTo>
                  <a:lnTo>
                    <a:pt x="35013" y="22098"/>
                  </a:lnTo>
                  <a:lnTo>
                    <a:pt x="474497" y="22098"/>
                  </a:lnTo>
                  <a:lnTo>
                    <a:pt x="476186" y="21348"/>
                  </a:lnTo>
                  <a:close/>
                </a:path>
                <a:path w="523875" h="214629">
                  <a:moveTo>
                    <a:pt x="482968" y="18300"/>
                  </a:moveTo>
                  <a:lnTo>
                    <a:pt x="37795" y="18300"/>
                  </a:lnTo>
                  <a:lnTo>
                    <a:pt x="37236" y="19050"/>
                  </a:lnTo>
                  <a:lnTo>
                    <a:pt x="481266" y="19050"/>
                  </a:lnTo>
                  <a:lnTo>
                    <a:pt x="482968" y="18300"/>
                  </a:lnTo>
                  <a:close/>
                </a:path>
                <a:path w="523875" h="214629">
                  <a:moveTo>
                    <a:pt x="489737" y="15252"/>
                  </a:moveTo>
                  <a:lnTo>
                    <a:pt x="40017" y="15252"/>
                  </a:lnTo>
                  <a:lnTo>
                    <a:pt x="39471" y="16002"/>
                  </a:lnTo>
                  <a:lnTo>
                    <a:pt x="488048" y="16002"/>
                  </a:lnTo>
                  <a:lnTo>
                    <a:pt x="489737" y="15252"/>
                  </a:lnTo>
                  <a:close/>
                </a:path>
                <a:path w="523875" h="214629">
                  <a:moveTo>
                    <a:pt x="496519" y="12204"/>
                  </a:moveTo>
                  <a:lnTo>
                    <a:pt x="42240" y="12204"/>
                  </a:lnTo>
                  <a:lnTo>
                    <a:pt x="41694" y="12954"/>
                  </a:lnTo>
                  <a:lnTo>
                    <a:pt x="494830" y="12954"/>
                  </a:lnTo>
                  <a:lnTo>
                    <a:pt x="496519" y="12204"/>
                  </a:lnTo>
                  <a:close/>
                </a:path>
                <a:path w="523875" h="214629">
                  <a:moveTo>
                    <a:pt x="503301" y="9156"/>
                  </a:moveTo>
                  <a:lnTo>
                    <a:pt x="44462" y="9156"/>
                  </a:lnTo>
                  <a:lnTo>
                    <a:pt x="43916" y="9906"/>
                  </a:lnTo>
                  <a:lnTo>
                    <a:pt x="501611" y="9906"/>
                  </a:lnTo>
                  <a:lnTo>
                    <a:pt x="503301" y="9156"/>
                  </a:lnTo>
                  <a:close/>
                </a:path>
                <a:path w="523875" h="214629">
                  <a:moveTo>
                    <a:pt x="510082" y="6108"/>
                  </a:moveTo>
                  <a:lnTo>
                    <a:pt x="46697" y="6108"/>
                  </a:lnTo>
                  <a:lnTo>
                    <a:pt x="46139" y="6858"/>
                  </a:lnTo>
                  <a:lnTo>
                    <a:pt x="508381" y="6858"/>
                  </a:lnTo>
                  <a:lnTo>
                    <a:pt x="510082" y="6108"/>
                  </a:lnTo>
                  <a:close/>
                </a:path>
                <a:path w="523875" h="214629">
                  <a:moveTo>
                    <a:pt x="516851" y="3048"/>
                  </a:moveTo>
                  <a:lnTo>
                    <a:pt x="48920" y="3048"/>
                  </a:lnTo>
                  <a:lnTo>
                    <a:pt x="48361" y="3810"/>
                  </a:lnTo>
                  <a:lnTo>
                    <a:pt x="515162" y="3810"/>
                  </a:lnTo>
                  <a:lnTo>
                    <a:pt x="516851" y="3048"/>
                  </a:lnTo>
                  <a:close/>
                </a:path>
                <a:path w="523875" h="214629">
                  <a:moveTo>
                    <a:pt x="523633" y="0"/>
                  </a:moveTo>
                  <a:lnTo>
                    <a:pt x="51142" y="0"/>
                  </a:lnTo>
                  <a:lnTo>
                    <a:pt x="50584" y="762"/>
                  </a:lnTo>
                  <a:lnTo>
                    <a:pt x="521944" y="762"/>
                  </a:lnTo>
                  <a:lnTo>
                    <a:pt x="523633" y="0"/>
                  </a:lnTo>
                  <a:close/>
                </a:path>
              </a:pathLst>
            </a:custGeom>
            <a:solidFill>
              <a:srgbClr val="0000FF"/>
            </a:solidFill>
          </p:spPr>
          <p:txBody>
            <a:bodyPr wrap="square" lIns="0" tIns="0" rIns="0" bIns="0" rtlCol="0"/>
            <a:lstStyle/>
            <a:p/>
          </p:txBody>
        </p:sp>
        <p:sp>
          <p:nvSpPr>
            <p:cNvPr id="34" name="object 34"/>
            <p:cNvSpPr/>
            <p:nvPr/>
          </p:nvSpPr>
          <p:spPr>
            <a:xfrm>
              <a:off x="2077974" y="3742181"/>
              <a:ext cx="991869" cy="220345"/>
            </a:xfrm>
            <a:custGeom>
              <a:avLst/>
              <a:gdLst/>
              <a:ahLst/>
              <a:cxnLst/>
              <a:rect l="l" t="t" r="r" b="b"/>
              <a:pathLst>
                <a:path w="991869" h="220345">
                  <a:moveTo>
                    <a:pt x="1689" y="21336"/>
                  </a:moveTo>
                  <a:lnTo>
                    <a:pt x="0" y="21336"/>
                  </a:lnTo>
                  <a:lnTo>
                    <a:pt x="0" y="22098"/>
                  </a:lnTo>
                  <a:lnTo>
                    <a:pt x="1689" y="21336"/>
                  </a:lnTo>
                  <a:close/>
                </a:path>
                <a:path w="991869" h="220345">
                  <a:moveTo>
                    <a:pt x="8470" y="18288"/>
                  </a:moveTo>
                  <a:lnTo>
                    <a:pt x="0" y="18288"/>
                  </a:lnTo>
                  <a:lnTo>
                    <a:pt x="0" y="19050"/>
                  </a:lnTo>
                  <a:lnTo>
                    <a:pt x="6769" y="19050"/>
                  </a:lnTo>
                  <a:lnTo>
                    <a:pt x="8470" y="18288"/>
                  </a:lnTo>
                  <a:close/>
                </a:path>
                <a:path w="991869" h="220345">
                  <a:moveTo>
                    <a:pt x="15240" y="15240"/>
                  </a:moveTo>
                  <a:lnTo>
                    <a:pt x="0" y="15240"/>
                  </a:lnTo>
                  <a:lnTo>
                    <a:pt x="0" y="16002"/>
                  </a:lnTo>
                  <a:lnTo>
                    <a:pt x="13550" y="16002"/>
                  </a:lnTo>
                  <a:lnTo>
                    <a:pt x="15240" y="15240"/>
                  </a:lnTo>
                  <a:close/>
                </a:path>
                <a:path w="991869" h="220345">
                  <a:moveTo>
                    <a:pt x="22021" y="12192"/>
                  </a:moveTo>
                  <a:lnTo>
                    <a:pt x="0" y="12192"/>
                  </a:lnTo>
                  <a:lnTo>
                    <a:pt x="0" y="12954"/>
                  </a:lnTo>
                  <a:lnTo>
                    <a:pt x="20332" y="12954"/>
                  </a:lnTo>
                  <a:lnTo>
                    <a:pt x="22021" y="12192"/>
                  </a:lnTo>
                  <a:close/>
                </a:path>
                <a:path w="991869" h="220345">
                  <a:moveTo>
                    <a:pt x="28803" y="9144"/>
                  </a:moveTo>
                  <a:lnTo>
                    <a:pt x="0" y="9144"/>
                  </a:lnTo>
                  <a:lnTo>
                    <a:pt x="0" y="9906"/>
                  </a:lnTo>
                  <a:lnTo>
                    <a:pt x="27101" y="9906"/>
                  </a:lnTo>
                  <a:lnTo>
                    <a:pt x="28803" y="9144"/>
                  </a:lnTo>
                  <a:close/>
                </a:path>
                <a:path w="991869" h="220345">
                  <a:moveTo>
                    <a:pt x="35585" y="6096"/>
                  </a:moveTo>
                  <a:lnTo>
                    <a:pt x="0" y="6096"/>
                  </a:lnTo>
                  <a:lnTo>
                    <a:pt x="0" y="6858"/>
                  </a:lnTo>
                  <a:lnTo>
                    <a:pt x="33883" y="6858"/>
                  </a:lnTo>
                  <a:lnTo>
                    <a:pt x="35585" y="6096"/>
                  </a:lnTo>
                  <a:close/>
                </a:path>
                <a:path w="991869" h="220345">
                  <a:moveTo>
                    <a:pt x="42354" y="3048"/>
                  </a:moveTo>
                  <a:lnTo>
                    <a:pt x="0" y="3048"/>
                  </a:lnTo>
                  <a:lnTo>
                    <a:pt x="0" y="3810"/>
                  </a:lnTo>
                  <a:lnTo>
                    <a:pt x="40665" y="3810"/>
                  </a:lnTo>
                  <a:lnTo>
                    <a:pt x="42354" y="3048"/>
                  </a:lnTo>
                  <a:close/>
                </a:path>
                <a:path w="991869" h="220345">
                  <a:moveTo>
                    <a:pt x="49136" y="0"/>
                  </a:moveTo>
                  <a:lnTo>
                    <a:pt x="0" y="0"/>
                  </a:lnTo>
                  <a:lnTo>
                    <a:pt x="0" y="762"/>
                  </a:lnTo>
                  <a:lnTo>
                    <a:pt x="47447" y="762"/>
                  </a:lnTo>
                  <a:lnTo>
                    <a:pt x="49136" y="0"/>
                  </a:lnTo>
                  <a:close/>
                </a:path>
                <a:path w="991869" h="220345">
                  <a:moveTo>
                    <a:pt x="991362" y="219456"/>
                  </a:moveTo>
                  <a:lnTo>
                    <a:pt x="16002" y="219456"/>
                  </a:lnTo>
                  <a:lnTo>
                    <a:pt x="16002" y="220218"/>
                  </a:lnTo>
                  <a:lnTo>
                    <a:pt x="991362" y="220218"/>
                  </a:lnTo>
                  <a:lnTo>
                    <a:pt x="991362" y="219456"/>
                  </a:lnTo>
                  <a:close/>
                </a:path>
                <a:path w="991869" h="220345">
                  <a:moveTo>
                    <a:pt x="991362" y="216408"/>
                  </a:moveTo>
                  <a:lnTo>
                    <a:pt x="16002" y="216408"/>
                  </a:lnTo>
                  <a:lnTo>
                    <a:pt x="16002" y="217170"/>
                  </a:lnTo>
                  <a:lnTo>
                    <a:pt x="991362" y="217170"/>
                  </a:lnTo>
                  <a:lnTo>
                    <a:pt x="991362" y="216408"/>
                  </a:lnTo>
                  <a:close/>
                </a:path>
                <a:path w="991869" h="220345">
                  <a:moveTo>
                    <a:pt x="991362" y="213360"/>
                  </a:moveTo>
                  <a:lnTo>
                    <a:pt x="16002" y="213360"/>
                  </a:lnTo>
                  <a:lnTo>
                    <a:pt x="16002" y="214122"/>
                  </a:lnTo>
                  <a:lnTo>
                    <a:pt x="991362" y="214122"/>
                  </a:lnTo>
                  <a:lnTo>
                    <a:pt x="991362" y="213360"/>
                  </a:lnTo>
                  <a:close/>
                </a:path>
                <a:path w="991869" h="220345">
                  <a:moveTo>
                    <a:pt x="991362" y="210312"/>
                  </a:moveTo>
                  <a:lnTo>
                    <a:pt x="16002" y="210312"/>
                  </a:lnTo>
                  <a:lnTo>
                    <a:pt x="16002" y="211074"/>
                  </a:lnTo>
                  <a:lnTo>
                    <a:pt x="991362" y="211074"/>
                  </a:lnTo>
                  <a:lnTo>
                    <a:pt x="991362" y="210312"/>
                  </a:lnTo>
                  <a:close/>
                </a:path>
                <a:path w="991869" h="220345">
                  <a:moveTo>
                    <a:pt x="991362" y="207264"/>
                  </a:moveTo>
                  <a:lnTo>
                    <a:pt x="16002" y="207264"/>
                  </a:lnTo>
                  <a:lnTo>
                    <a:pt x="16002" y="208026"/>
                  </a:lnTo>
                  <a:lnTo>
                    <a:pt x="991362" y="208026"/>
                  </a:lnTo>
                  <a:lnTo>
                    <a:pt x="991362" y="207264"/>
                  </a:lnTo>
                  <a:close/>
                </a:path>
                <a:path w="991869" h="220345">
                  <a:moveTo>
                    <a:pt x="991362" y="204216"/>
                  </a:moveTo>
                  <a:lnTo>
                    <a:pt x="16002" y="204216"/>
                  </a:lnTo>
                  <a:lnTo>
                    <a:pt x="16002" y="204978"/>
                  </a:lnTo>
                  <a:lnTo>
                    <a:pt x="991362" y="204978"/>
                  </a:lnTo>
                  <a:lnTo>
                    <a:pt x="991362" y="204216"/>
                  </a:lnTo>
                  <a:close/>
                </a:path>
                <a:path w="991869" h="220345">
                  <a:moveTo>
                    <a:pt x="991362" y="201168"/>
                  </a:moveTo>
                  <a:lnTo>
                    <a:pt x="16002" y="201168"/>
                  </a:lnTo>
                  <a:lnTo>
                    <a:pt x="16002" y="201930"/>
                  </a:lnTo>
                  <a:lnTo>
                    <a:pt x="991362" y="201930"/>
                  </a:lnTo>
                  <a:lnTo>
                    <a:pt x="991362" y="201168"/>
                  </a:lnTo>
                  <a:close/>
                </a:path>
                <a:path w="991869" h="220345">
                  <a:moveTo>
                    <a:pt x="991362" y="198120"/>
                  </a:moveTo>
                  <a:lnTo>
                    <a:pt x="16002" y="198120"/>
                  </a:lnTo>
                  <a:lnTo>
                    <a:pt x="16002" y="198882"/>
                  </a:lnTo>
                  <a:lnTo>
                    <a:pt x="991362" y="198882"/>
                  </a:lnTo>
                  <a:lnTo>
                    <a:pt x="991362" y="198120"/>
                  </a:lnTo>
                  <a:close/>
                </a:path>
                <a:path w="991869" h="220345">
                  <a:moveTo>
                    <a:pt x="991362" y="195072"/>
                  </a:moveTo>
                  <a:lnTo>
                    <a:pt x="16002" y="195072"/>
                  </a:lnTo>
                  <a:lnTo>
                    <a:pt x="16002" y="195834"/>
                  </a:lnTo>
                  <a:lnTo>
                    <a:pt x="991362" y="195834"/>
                  </a:lnTo>
                  <a:lnTo>
                    <a:pt x="991362" y="195072"/>
                  </a:lnTo>
                  <a:close/>
                </a:path>
                <a:path w="991869" h="220345">
                  <a:moveTo>
                    <a:pt x="991362" y="192024"/>
                  </a:moveTo>
                  <a:lnTo>
                    <a:pt x="16002" y="192024"/>
                  </a:lnTo>
                  <a:lnTo>
                    <a:pt x="16002" y="192786"/>
                  </a:lnTo>
                  <a:lnTo>
                    <a:pt x="991362" y="192786"/>
                  </a:lnTo>
                  <a:lnTo>
                    <a:pt x="991362" y="192024"/>
                  </a:lnTo>
                  <a:close/>
                </a:path>
                <a:path w="991869" h="220345">
                  <a:moveTo>
                    <a:pt x="991362" y="188976"/>
                  </a:moveTo>
                  <a:lnTo>
                    <a:pt x="16002" y="188976"/>
                  </a:lnTo>
                  <a:lnTo>
                    <a:pt x="16002" y="189738"/>
                  </a:lnTo>
                  <a:lnTo>
                    <a:pt x="991362" y="189738"/>
                  </a:lnTo>
                  <a:lnTo>
                    <a:pt x="991362" y="188976"/>
                  </a:lnTo>
                  <a:close/>
                </a:path>
                <a:path w="991869" h="220345">
                  <a:moveTo>
                    <a:pt x="991362" y="185928"/>
                  </a:moveTo>
                  <a:lnTo>
                    <a:pt x="16002" y="185928"/>
                  </a:lnTo>
                  <a:lnTo>
                    <a:pt x="16002" y="186690"/>
                  </a:lnTo>
                  <a:lnTo>
                    <a:pt x="991362" y="186690"/>
                  </a:lnTo>
                  <a:lnTo>
                    <a:pt x="991362" y="185928"/>
                  </a:lnTo>
                  <a:close/>
                </a:path>
                <a:path w="991869" h="220345">
                  <a:moveTo>
                    <a:pt x="991362" y="182880"/>
                  </a:moveTo>
                  <a:lnTo>
                    <a:pt x="16002" y="182880"/>
                  </a:lnTo>
                  <a:lnTo>
                    <a:pt x="16002" y="183642"/>
                  </a:lnTo>
                  <a:lnTo>
                    <a:pt x="991362" y="183642"/>
                  </a:lnTo>
                  <a:lnTo>
                    <a:pt x="991362" y="182880"/>
                  </a:lnTo>
                  <a:close/>
                </a:path>
                <a:path w="991869" h="220345">
                  <a:moveTo>
                    <a:pt x="991362" y="179832"/>
                  </a:moveTo>
                  <a:lnTo>
                    <a:pt x="16002" y="179832"/>
                  </a:lnTo>
                  <a:lnTo>
                    <a:pt x="16002" y="180594"/>
                  </a:lnTo>
                  <a:lnTo>
                    <a:pt x="991362" y="180594"/>
                  </a:lnTo>
                  <a:lnTo>
                    <a:pt x="991362" y="179832"/>
                  </a:lnTo>
                  <a:close/>
                </a:path>
                <a:path w="991869" h="220345">
                  <a:moveTo>
                    <a:pt x="991362" y="176784"/>
                  </a:moveTo>
                  <a:lnTo>
                    <a:pt x="16002" y="176784"/>
                  </a:lnTo>
                  <a:lnTo>
                    <a:pt x="16002" y="177546"/>
                  </a:lnTo>
                  <a:lnTo>
                    <a:pt x="991362" y="177546"/>
                  </a:lnTo>
                  <a:lnTo>
                    <a:pt x="991362" y="176784"/>
                  </a:lnTo>
                  <a:close/>
                </a:path>
                <a:path w="991869" h="220345">
                  <a:moveTo>
                    <a:pt x="991362" y="173736"/>
                  </a:moveTo>
                  <a:lnTo>
                    <a:pt x="16002" y="173736"/>
                  </a:lnTo>
                  <a:lnTo>
                    <a:pt x="16002" y="174498"/>
                  </a:lnTo>
                  <a:lnTo>
                    <a:pt x="991362" y="174498"/>
                  </a:lnTo>
                  <a:lnTo>
                    <a:pt x="991362" y="173736"/>
                  </a:lnTo>
                  <a:close/>
                </a:path>
                <a:path w="991869" h="220345">
                  <a:moveTo>
                    <a:pt x="991362" y="170688"/>
                  </a:moveTo>
                  <a:lnTo>
                    <a:pt x="16002" y="170688"/>
                  </a:lnTo>
                  <a:lnTo>
                    <a:pt x="16002" y="171450"/>
                  </a:lnTo>
                  <a:lnTo>
                    <a:pt x="991362" y="171450"/>
                  </a:lnTo>
                  <a:lnTo>
                    <a:pt x="991362" y="170688"/>
                  </a:lnTo>
                  <a:close/>
                </a:path>
                <a:path w="991869" h="220345">
                  <a:moveTo>
                    <a:pt x="991362" y="167640"/>
                  </a:moveTo>
                  <a:lnTo>
                    <a:pt x="16002" y="167640"/>
                  </a:lnTo>
                  <a:lnTo>
                    <a:pt x="16002" y="168402"/>
                  </a:lnTo>
                  <a:lnTo>
                    <a:pt x="991362" y="168402"/>
                  </a:lnTo>
                  <a:lnTo>
                    <a:pt x="991362" y="167640"/>
                  </a:lnTo>
                  <a:close/>
                </a:path>
                <a:path w="991869" h="220345">
                  <a:moveTo>
                    <a:pt x="991362" y="164592"/>
                  </a:moveTo>
                  <a:lnTo>
                    <a:pt x="16002" y="164592"/>
                  </a:lnTo>
                  <a:lnTo>
                    <a:pt x="16002" y="165354"/>
                  </a:lnTo>
                  <a:lnTo>
                    <a:pt x="991362" y="165354"/>
                  </a:lnTo>
                  <a:lnTo>
                    <a:pt x="991362" y="164592"/>
                  </a:lnTo>
                  <a:close/>
                </a:path>
                <a:path w="991869" h="220345">
                  <a:moveTo>
                    <a:pt x="991362" y="161544"/>
                  </a:moveTo>
                  <a:lnTo>
                    <a:pt x="16002" y="161544"/>
                  </a:lnTo>
                  <a:lnTo>
                    <a:pt x="16002" y="162306"/>
                  </a:lnTo>
                  <a:lnTo>
                    <a:pt x="991362" y="162306"/>
                  </a:lnTo>
                  <a:lnTo>
                    <a:pt x="991362" y="161544"/>
                  </a:lnTo>
                  <a:close/>
                </a:path>
                <a:path w="991869" h="220345">
                  <a:moveTo>
                    <a:pt x="991362" y="158496"/>
                  </a:moveTo>
                  <a:lnTo>
                    <a:pt x="16002" y="158496"/>
                  </a:lnTo>
                  <a:lnTo>
                    <a:pt x="16002" y="159258"/>
                  </a:lnTo>
                  <a:lnTo>
                    <a:pt x="991362" y="159258"/>
                  </a:lnTo>
                  <a:lnTo>
                    <a:pt x="991362" y="158496"/>
                  </a:lnTo>
                  <a:close/>
                </a:path>
                <a:path w="991869" h="220345">
                  <a:moveTo>
                    <a:pt x="991362" y="155448"/>
                  </a:moveTo>
                  <a:lnTo>
                    <a:pt x="16002" y="155448"/>
                  </a:lnTo>
                  <a:lnTo>
                    <a:pt x="16002" y="156210"/>
                  </a:lnTo>
                  <a:lnTo>
                    <a:pt x="991362" y="156210"/>
                  </a:lnTo>
                  <a:lnTo>
                    <a:pt x="991362" y="155448"/>
                  </a:lnTo>
                  <a:close/>
                </a:path>
                <a:path w="991869" h="220345">
                  <a:moveTo>
                    <a:pt x="991362" y="152400"/>
                  </a:moveTo>
                  <a:lnTo>
                    <a:pt x="16002" y="152400"/>
                  </a:lnTo>
                  <a:lnTo>
                    <a:pt x="16002" y="153162"/>
                  </a:lnTo>
                  <a:lnTo>
                    <a:pt x="991362" y="153162"/>
                  </a:lnTo>
                  <a:lnTo>
                    <a:pt x="991362" y="152400"/>
                  </a:lnTo>
                  <a:close/>
                </a:path>
                <a:path w="991869" h="220345">
                  <a:moveTo>
                    <a:pt x="991362" y="149352"/>
                  </a:moveTo>
                  <a:lnTo>
                    <a:pt x="16002" y="149352"/>
                  </a:lnTo>
                  <a:lnTo>
                    <a:pt x="16002" y="150114"/>
                  </a:lnTo>
                  <a:lnTo>
                    <a:pt x="991362" y="150114"/>
                  </a:lnTo>
                  <a:lnTo>
                    <a:pt x="991362" y="149352"/>
                  </a:lnTo>
                  <a:close/>
                </a:path>
                <a:path w="991869" h="220345">
                  <a:moveTo>
                    <a:pt x="991362" y="146304"/>
                  </a:moveTo>
                  <a:lnTo>
                    <a:pt x="16002" y="146304"/>
                  </a:lnTo>
                  <a:lnTo>
                    <a:pt x="16002" y="147066"/>
                  </a:lnTo>
                  <a:lnTo>
                    <a:pt x="991362" y="147066"/>
                  </a:lnTo>
                  <a:lnTo>
                    <a:pt x="991362" y="146304"/>
                  </a:lnTo>
                  <a:close/>
                </a:path>
                <a:path w="991869" h="220345">
                  <a:moveTo>
                    <a:pt x="991362" y="143256"/>
                  </a:moveTo>
                  <a:lnTo>
                    <a:pt x="16002" y="143256"/>
                  </a:lnTo>
                  <a:lnTo>
                    <a:pt x="16002" y="144018"/>
                  </a:lnTo>
                  <a:lnTo>
                    <a:pt x="991362" y="144018"/>
                  </a:lnTo>
                  <a:lnTo>
                    <a:pt x="991362" y="143256"/>
                  </a:lnTo>
                  <a:close/>
                </a:path>
                <a:path w="991869" h="220345">
                  <a:moveTo>
                    <a:pt x="991362" y="140208"/>
                  </a:moveTo>
                  <a:lnTo>
                    <a:pt x="16002" y="140208"/>
                  </a:lnTo>
                  <a:lnTo>
                    <a:pt x="16002" y="140970"/>
                  </a:lnTo>
                  <a:lnTo>
                    <a:pt x="991362" y="140970"/>
                  </a:lnTo>
                  <a:lnTo>
                    <a:pt x="991362" y="140208"/>
                  </a:lnTo>
                  <a:close/>
                </a:path>
                <a:path w="991869" h="220345">
                  <a:moveTo>
                    <a:pt x="991362" y="137160"/>
                  </a:moveTo>
                  <a:lnTo>
                    <a:pt x="16002" y="137160"/>
                  </a:lnTo>
                  <a:lnTo>
                    <a:pt x="16002" y="137922"/>
                  </a:lnTo>
                  <a:lnTo>
                    <a:pt x="991362" y="137922"/>
                  </a:lnTo>
                  <a:lnTo>
                    <a:pt x="991362" y="137160"/>
                  </a:lnTo>
                  <a:close/>
                </a:path>
                <a:path w="991869" h="220345">
                  <a:moveTo>
                    <a:pt x="991362" y="134112"/>
                  </a:moveTo>
                  <a:lnTo>
                    <a:pt x="16002" y="134112"/>
                  </a:lnTo>
                  <a:lnTo>
                    <a:pt x="16002" y="134874"/>
                  </a:lnTo>
                  <a:lnTo>
                    <a:pt x="991362" y="134874"/>
                  </a:lnTo>
                  <a:lnTo>
                    <a:pt x="991362" y="134112"/>
                  </a:lnTo>
                  <a:close/>
                </a:path>
                <a:path w="991869" h="220345">
                  <a:moveTo>
                    <a:pt x="991362" y="131064"/>
                  </a:moveTo>
                  <a:lnTo>
                    <a:pt x="16002" y="131064"/>
                  </a:lnTo>
                  <a:lnTo>
                    <a:pt x="16002" y="131826"/>
                  </a:lnTo>
                  <a:lnTo>
                    <a:pt x="991362" y="131826"/>
                  </a:lnTo>
                  <a:lnTo>
                    <a:pt x="991362" y="131064"/>
                  </a:lnTo>
                  <a:close/>
                </a:path>
                <a:path w="991869" h="220345">
                  <a:moveTo>
                    <a:pt x="991362" y="128016"/>
                  </a:moveTo>
                  <a:lnTo>
                    <a:pt x="16002" y="128016"/>
                  </a:lnTo>
                  <a:lnTo>
                    <a:pt x="16002" y="128778"/>
                  </a:lnTo>
                  <a:lnTo>
                    <a:pt x="991362" y="128778"/>
                  </a:lnTo>
                  <a:lnTo>
                    <a:pt x="991362" y="128016"/>
                  </a:lnTo>
                  <a:close/>
                </a:path>
                <a:path w="991869" h="220345">
                  <a:moveTo>
                    <a:pt x="991362" y="124968"/>
                  </a:moveTo>
                  <a:lnTo>
                    <a:pt x="16002" y="124968"/>
                  </a:lnTo>
                  <a:lnTo>
                    <a:pt x="16002" y="125730"/>
                  </a:lnTo>
                  <a:lnTo>
                    <a:pt x="991362" y="125730"/>
                  </a:lnTo>
                  <a:lnTo>
                    <a:pt x="991362" y="124968"/>
                  </a:lnTo>
                  <a:close/>
                </a:path>
                <a:path w="991869" h="220345">
                  <a:moveTo>
                    <a:pt x="991362" y="121920"/>
                  </a:moveTo>
                  <a:lnTo>
                    <a:pt x="31991" y="121920"/>
                  </a:lnTo>
                  <a:lnTo>
                    <a:pt x="23990" y="122682"/>
                  </a:lnTo>
                  <a:lnTo>
                    <a:pt x="991362" y="122682"/>
                  </a:lnTo>
                  <a:lnTo>
                    <a:pt x="991362" y="121920"/>
                  </a:lnTo>
                  <a:close/>
                </a:path>
                <a:path w="991869" h="220345">
                  <a:moveTo>
                    <a:pt x="991362" y="118872"/>
                  </a:moveTo>
                  <a:lnTo>
                    <a:pt x="63969" y="118872"/>
                  </a:lnTo>
                  <a:lnTo>
                    <a:pt x="55968" y="119634"/>
                  </a:lnTo>
                  <a:lnTo>
                    <a:pt x="991362" y="119634"/>
                  </a:lnTo>
                  <a:lnTo>
                    <a:pt x="991362" y="118872"/>
                  </a:lnTo>
                  <a:close/>
                </a:path>
                <a:path w="991869" h="220345">
                  <a:moveTo>
                    <a:pt x="991362" y="115824"/>
                  </a:moveTo>
                  <a:lnTo>
                    <a:pt x="95948" y="115824"/>
                  </a:lnTo>
                  <a:lnTo>
                    <a:pt x="87947" y="116586"/>
                  </a:lnTo>
                  <a:lnTo>
                    <a:pt x="991362" y="116586"/>
                  </a:lnTo>
                  <a:lnTo>
                    <a:pt x="991362" y="115824"/>
                  </a:lnTo>
                  <a:close/>
                </a:path>
                <a:path w="991869" h="220345">
                  <a:moveTo>
                    <a:pt x="991362" y="112776"/>
                  </a:moveTo>
                  <a:lnTo>
                    <a:pt x="127927" y="112776"/>
                  </a:lnTo>
                  <a:lnTo>
                    <a:pt x="119926" y="113538"/>
                  </a:lnTo>
                  <a:lnTo>
                    <a:pt x="991362" y="113538"/>
                  </a:lnTo>
                  <a:lnTo>
                    <a:pt x="991362" y="112776"/>
                  </a:lnTo>
                  <a:close/>
                </a:path>
                <a:path w="991869" h="220345">
                  <a:moveTo>
                    <a:pt x="991362" y="109728"/>
                  </a:moveTo>
                  <a:lnTo>
                    <a:pt x="159905" y="109728"/>
                  </a:lnTo>
                  <a:lnTo>
                    <a:pt x="151904" y="110490"/>
                  </a:lnTo>
                  <a:lnTo>
                    <a:pt x="991362" y="110490"/>
                  </a:lnTo>
                  <a:lnTo>
                    <a:pt x="991362" y="109728"/>
                  </a:lnTo>
                  <a:close/>
                </a:path>
                <a:path w="991869" h="220345">
                  <a:moveTo>
                    <a:pt x="991362" y="106680"/>
                  </a:moveTo>
                  <a:lnTo>
                    <a:pt x="191884" y="106680"/>
                  </a:lnTo>
                  <a:lnTo>
                    <a:pt x="183883" y="107442"/>
                  </a:lnTo>
                  <a:lnTo>
                    <a:pt x="991362" y="107442"/>
                  </a:lnTo>
                  <a:lnTo>
                    <a:pt x="991362" y="106680"/>
                  </a:lnTo>
                  <a:close/>
                </a:path>
                <a:path w="991869" h="220345">
                  <a:moveTo>
                    <a:pt x="991362" y="103632"/>
                  </a:moveTo>
                  <a:lnTo>
                    <a:pt x="223862" y="103632"/>
                  </a:lnTo>
                  <a:lnTo>
                    <a:pt x="215861" y="104394"/>
                  </a:lnTo>
                  <a:lnTo>
                    <a:pt x="991362" y="104394"/>
                  </a:lnTo>
                  <a:lnTo>
                    <a:pt x="991362" y="103632"/>
                  </a:lnTo>
                  <a:close/>
                </a:path>
                <a:path w="991869" h="220345">
                  <a:moveTo>
                    <a:pt x="991362" y="100584"/>
                  </a:moveTo>
                  <a:lnTo>
                    <a:pt x="255841" y="100584"/>
                  </a:lnTo>
                  <a:lnTo>
                    <a:pt x="247840" y="101346"/>
                  </a:lnTo>
                  <a:lnTo>
                    <a:pt x="991362" y="101346"/>
                  </a:lnTo>
                  <a:lnTo>
                    <a:pt x="991362" y="100584"/>
                  </a:lnTo>
                  <a:close/>
                </a:path>
                <a:path w="991869" h="220345">
                  <a:moveTo>
                    <a:pt x="991362" y="97536"/>
                  </a:moveTo>
                  <a:lnTo>
                    <a:pt x="287820" y="97536"/>
                  </a:lnTo>
                  <a:lnTo>
                    <a:pt x="279819" y="98298"/>
                  </a:lnTo>
                  <a:lnTo>
                    <a:pt x="991362" y="98298"/>
                  </a:lnTo>
                  <a:lnTo>
                    <a:pt x="991362" y="97536"/>
                  </a:lnTo>
                  <a:close/>
                </a:path>
                <a:path w="991869" h="220345">
                  <a:moveTo>
                    <a:pt x="991362" y="94488"/>
                  </a:moveTo>
                  <a:lnTo>
                    <a:pt x="319798" y="94488"/>
                  </a:lnTo>
                  <a:lnTo>
                    <a:pt x="311797" y="95250"/>
                  </a:lnTo>
                  <a:lnTo>
                    <a:pt x="991362" y="95250"/>
                  </a:lnTo>
                  <a:lnTo>
                    <a:pt x="991362" y="94488"/>
                  </a:lnTo>
                  <a:close/>
                </a:path>
                <a:path w="991869" h="220345">
                  <a:moveTo>
                    <a:pt x="991362" y="91440"/>
                  </a:moveTo>
                  <a:lnTo>
                    <a:pt x="351777" y="91440"/>
                  </a:lnTo>
                  <a:lnTo>
                    <a:pt x="343776" y="92202"/>
                  </a:lnTo>
                  <a:lnTo>
                    <a:pt x="991362" y="92202"/>
                  </a:lnTo>
                  <a:lnTo>
                    <a:pt x="991362" y="91440"/>
                  </a:lnTo>
                  <a:close/>
                </a:path>
                <a:path w="991869" h="220345">
                  <a:moveTo>
                    <a:pt x="991362" y="88392"/>
                  </a:moveTo>
                  <a:lnTo>
                    <a:pt x="383755" y="88392"/>
                  </a:lnTo>
                  <a:lnTo>
                    <a:pt x="375754" y="89154"/>
                  </a:lnTo>
                  <a:lnTo>
                    <a:pt x="991362" y="89154"/>
                  </a:lnTo>
                  <a:lnTo>
                    <a:pt x="991362" y="88392"/>
                  </a:lnTo>
                  <a:close/>
                </a:path>
                <a:path w="991869" h="220345">
                  <a:moveTo>
                    <a:pt x="991362" y="85344"/>
                  </a:moveTo>
                  <a:lnTo>
                    <a:pt x="415734" y="85344"/>
                  </a:lnTo>
                  <a:lnTo>
                    <a:pt x="407733" y="86106"/>
                  </a:lnTo>
                  <a:lnTo>
                    <a:pt x="991362" y="86106"/>
                  </a:lnTo>
                  <a:lnTo>
                    <a:pt x="991362" y="85344"/>
                  </a:lnTo>
                  <a:close/>
                </a:path>
                <a:path w="991869" h="220345">
                  <a:moveTo>
                    <a:pt x="991362" y="82296"/>
                  </a:moveTo>
                  <a:lnTo>
                    <a:pt x="447713" y="82296"/>
                  </a:lnTo>
                  <a:lnTo>
                    <a:pt x="439712" y="83058"/>
                  </a:lnTo>
                  <a:lnTo>
                    <a:pt x="991362" y="83058"/>
                  </a:lnTo>
                  <a:lnTo>
                    <a:pt x="991362" y="82296"/>
                  </a:lnTo>
                  <a:close/>
                </a:path>
                <a:path w="991869" h="220345">
                  <a:moveTo>
                    <a:pt x="991362" y="79248"/>
                  </a:moveTo>
                  <a:lnTo>
                    <a:pt x="479691" y="79248"/>
                  </a:lnTo>
                  <a:lnTo>
                    <a:pt x="471690" y="80010"/>
                  </a:lnTo>
                  <a:lnTo>
                    <a:pt x="991362" y="80010"/>
                  </a:lnTo>
                  <a:lnTo>
                    <a:pt x="991362" y="79248"/>
                  </a:lnTo>
                  <a:close/>
                </a:path>
                <a:path w="991869" h="220345">
                  <a:moveTo>
                    <a:pt x="991362" y="76200"/>
                  </a:moveTo>
                  <a:lnTo>
                    <a:pt x="511670" y="76200"/>
                  </a:lnTo>
                  <a:lnTo>
                    <a:pt x="503669" y="76962"/>
                  </a:lnTo>
                  <a:lnTo>
                    <a:pt x="991362" y="76962"/>
                  </a:lnTo>
                  <a:lnTo>
                    <a:pt x="991362" y="76200"/>
                  </a:lnTo>
                  <a:close/>
                </a:path>
                <a:path w="991869" h="220345">
                  <a:moveTo>
                    <a:pt x="991362" y="73152"/>
                  </a:moveTo>
                  <a:lnTo>
                    <a:pt x="543648" y="73152"/>
                  </a:lnTo>
                  <a:lnTo>
                    <a:pt x="535660" y="73914"/>
                  </a:lnTo>
                  <a:lnTo>
                    <a:pt x="991362" y="73914"/>
                  </a:lnTo>
                  <a:lnTo>
                    <a:pt x="991362" y="73152"/>
                  </a:lnTo>
                  <a:close/>
                </a:path>
                <a:path w="991869" h="220345">
                  <a:moveTo>
                    <a:pt x="991362" y="70104"/>
                  </a:moveTo>
                  <a:lnTo>
                    <a:pt x="575627" y="70104"/>
                  </a:lnTo>
                  <a:lnTo>
                    <a:pt x="567639" y="70866"/>
                  </a:lnTo>
                  <a:lnTo>
                    <a:pt x="991362" y="70866"/>
                  </a:lnTo>
                  <a:lnTo>
                    <a:pt x="991362" y="70104"/>
                  </a:lnTo>
                  <a:close/>
                </a:path>
                <a:path w="991869" h="220345">
                  <a:moveTo>
                    <a:pt x="991362" y="67056"/>
                  </a:moveTo>
                  <a:lnTo>
                    <a:pt x="607606" y="67056"/>
                  </a:lnTo>
                  <a:lnTo>
                    <a:pt x="599617" y="67818"/>
                  </a:lnTo>
                  <a:lnTo>
                    <a:pt x="991362" y="67818"/>
                  </a:lnTo>
                  <a:lnTo>
                    <a:pt x="991362" y="67056"/>
                  </a:lnTo>
                  <a:close/>
                </a:path>
                <a:path w="991869" h="220345">
                  <a:moveTo>
                    <a:pt x="991362" y="64008"/>
                  </a:moveTo>
                  <a:lnTo>
                    <a:pt x="639584" y="64008"/>
                  </a:lnTo>
                  <a:lnTo>
                    <a:pt x="631596" y="64770"/>
                  </a:lnTo>
                  <a:lnTo>
                    <a:pt x="991362" y="64770"/>
                  </a:lnTo>
                  <a:lnTo>
                    <a:pt x="991362" y="64008"/>
                  </a:lnTo>
                  <a:close/>
                </a:path>
                <a:path w="991869" h="220345">
                  <a:moveTo>
                    <a:pt x="991362" y="60960"/>
                  </a:moveTo>
                  <a:lnTo>
                    <a:pt x="671563" y="60960"/>
                  </a:lnTo>
                  <a:lnTo>
                    <a:pt x="663575" y="61722"/>
                  </a:lnTo>
                  <a:lnTo>
                    <a:pt x="991362" y="61722"/>
                  </a:lnTo>
                  <a:lnTo>
                    <a:pt x="991362" y="60960"/>
                  </a:lnTo>
                  <a:close/>
                </a:path>
                <a:path w="991869" h="220345">
                  <a:moveTo>
                    <a:pt x="991362" y="57912"/>
                  </a:moveTo>
                  <a:lnTo>
                    <a:pt x="703541" y="57912"/>
                  </a:lnTo>
                  <a:lnTo>
                    <a:pt x="695553" y="58674"/>
                  </a:lnTo>
                  <a:lnTo>
                    <a:pt x="991362" y="58674"/>
                  </a:lnTo>
                  <a:lnTo>
                    <a:pt x="991362" y="57912"/>
                  </a:lnTo>
                  <a:close/>
                </a:path>
                <a:path w="991869" h="220345">
                  <a:moveTo>
                    <a:pt x="991362" y="54864"/>
                  </a:moveTo>
                  <a:lnTo>
                    <a:pt x="735520" y="54864"/>
                  </a:lnTo>
                  <a:lnTo>
                    <a:pt x="727532" y="55626"/>
                  </a:lnTo>
                  <a:lnTo>
                    <a:pt x="991362" y="55626"/>
                  </a:lnTo>
                  <a:lnTo>
                    <a:pt x="991362" y="54864"/>
                  </a:lnTo>
                  <a:close/>
                </a:path>
                <a:path w="991869" h="220345">
                  <a:moveTo>
                    <a:pt x="991362" y="51816"/>
                  </a:moveTo>
                  <a:lnTo>
                    <a:pt x="767499" y="51816"/>
                  </a:lnTo>
                  <a:lnTo>
                    <a:pt x="759510" y="52578"/>
                  </a:lnTo>
                  <a:lnTo>
                    <a:pt x="991362" y="52578"/>
                  </a:lnTo>
                  <a:lnTo>
                    <a:pt x="991362" y="51816"/>
                  </a:lnTo>
                  <a:close/>
                </a:path>
                <a:path w="991869" h="220345">
                  <a:moveTo>
                    <a:pt x="991362" y="48768"/>
                  </a:moveTo>
                  <a:lnTo>
                    <a:pt x="799477" y="48768"/>
                  </a:lnTo>
                  <a:lnTo>
                    <a:pt x="791489" y="49530"/>
                  </a:lnTo>
                  <a:lnTo>
                    <a:pt x="991362" y="49530"/>
                  </a:lnTo>
                  <a:lnTo>
                    <a:pt x="991362" y="48768"/>
                  </a:lnTo>
                  <a:close/>
                </a:path>
                <a:path w="991869" h="220345">
                  <a:moveTo>
                    <a:pt x="991362" y="45720"/>
                  </a:moveTo>
                  <a:lnTo>
                    <a:pt x="831456" y="45720"/>
                  </a:lnTo>
                  <a:lnTo>
                    <a:pt x="823468" y="46482"/>
                  </a:lnTo>
                  <a:lnTo>
                    <a:pt x="991362" y="46482"/>
                  </a:lnTo>
                  <a:lnTo>
                    <a:pt x="991362" y="45720"/>
                  </a:lnTo>
                  <a:close/>
                </a:path>
                <a:path w="991869" h="220345">
                  <a:moveTo>
                    <a:pt x="991362" y="42672"/>
                  </a:moveTo>
                  <a:lnTo>
                    <a:pt x="863434" y="42672"/>
                  </a:lnTo>
                  <a:lnTo>
                    <a:pt x="855446" y="43434"/>
                  </a:lnTo>
                  <a:lnTo>
                    <a:pt x="991362" y="43434"/>
                  </a:lnTo>
                  <a:lnTo>
                    <a:pt x="991362" y="42672"/>
                  </a:lnTo>
                  <a:close/>
                </a:path>
                <a:path w="991869" h="220345">
                  <a:moveTo>
                    <a:pt x="991362" y="39624"/>
                  </a:moveTo>
                  <a:lnTo>
                    <a:pt x="895413" y="39624"/>
                  </a:lnTo>
                  <a:lnTo>
                    <a:pt x="887425" y="40386"/>
                  </a:lnTo>
                  <a:lnTo>
                    <a:pt x="991362" y="40386"/>
                  </a:lnTo>
                  <a:lnTo>
                    <a:pt x="991362" y="39624"/>
                  </a:lnTo>
                  <a:close/>
                </a:path>
                <a:path w="991869" h="220345">
                  <a:moveTo>
                    <a:pt x="991362" y="36576"/>
                  </a:moveTo>
                  <a:lnTo>
                    <a:pt x="927392" y="36576"/>
                  </a:lnTo>
                  <a:lnTo>
                    <a:pt x="919403" y="37338"/>
                  </a:lnTo>
                  <a:lnTo>
                    <a:pt x="991362" y="37338"/>
                  </a:lnTo>
                  <a:lnTo>
                    <a:pt x="991362" y="36576"/>
                  </a:lnTo>
                  <a:close/>
                </a:path>
                <a:path w="991869" h="220345">
                  <a:moveTo>
                    <a:pt x="991362" y="33528"/>
                  </a:moveTo>
                  <a:lnTo>
                    <a:pt x="959370" y="33528"/>
                  </a:lnTo>
                  <a:lnTo>
                    <a:pt x="951382" y="34290"/>
                  </a:lnTo>
                  <a:lnTo>
                    <a:pt x="991362" y="34290"/>
                  </a:lnTo>
                  <a:lnTo>
                    <a:pt x="991362" y="33528"/>
                  </a:lnTo>
                  <a:close/>
                </a:path>
                <a:path w="991869" h="220345">
                  <a:moveTo>
                    <a:pt x="991362" y="30480"/>
                  </a:moveTo>
                  <a:lnTo>
                    <a:pt x="983361" y="31242"/>
                  </a:lnTo>
                  <a:lnTo>
                    <a:pt x="991362" y="31242"/>
                  </a:lnTo>
                  <a:lnTo>
                    <a:pt x="991362" y="30480"/>
                  </a:lnTo>
                  <a:close/>
                </a:path>
              </a:pathLst>
            </a:custGeom>
            <a:solidFill>
              <a:srgbClr val="0000FF"/>
            </a:solidFill>
          </p:spPr>
          <p:txBody>
            <a:bodyPr wrap="square" lIns="0" tIns="0" rIns="0" bIns="0" rtlCol="0"/>
            <a:lstStyle/>
            <a:p/>
          </p:txBody>
        </p:sp>
        <p:sp>
          <p:nvSpPr>
            <p:cNvPr id="35" name="object 35"/>
            <p:cNvSpPr/>
            <p:nvPr/>
          </p:nvSpPr>
          <p:spPr>
            <a:xfrm>
              <a:off x="2093976" y="3961637"/>
              <a:ext cx="975360" cy="214629"/>
            </a:xfrm>
            <a:custGeom>
              <a:avLst/>
              <a:gdLst/>
              <a:ahLst/>
              <a:cxnLst/>
              <a:rect l="l" t="t" r="r" b="b"/>
              <a:pathLst>
                <a:path w="975360" h="214629">
                  <a:moveTo>
                    <a:pt x="975360" y="213360"/>
                  </a:moveTo>
                  <a:lnTo>
                    <a:pt x="276352" y="213360"/>
                  </a:lnTo>
                  <a:lnTo>
                    <a:pt x="277825" y="214122"/>
                  </a:lnTo>
                  <a:lnTo>
                    <a:pt x="975360" y="214122"/>
                  </a:lnTo>
                  <a:lnTo>
                    <a:pt x="975360" y="213360"/>
                  </a:lnTo>
                  <a:close/>
                </a:path>
                <a:path w="975360" h="214629">
                  <a:moveTo>
                    <a:pt x="975360" y="210312"/>
                  </a:moveTo>
                  <a:lnTo>
                    <a:pt x="270433" y="210312"/>
                  </a:lnTo>
                  <a:lnTo>
                    <a:pt x="271907" y="211074"/>
                  </a:lnTo>
                  <a:lnTo>
                    <a:pt x="975360" y="211074"/>
                  </a:lnTo>
                  <a:lnTo>
                    <a:pt x="975360" y="210312"/>
                  </a:lnTo>
                  <a:close/>
                </a:path>
                <a:path w="975360" h="214629">
                  <a:moveTo>
                    <a:pt x="975360" y="207264"/>
                  </a:moveTo>
                  <a:lnTo>
                    <a:pt x="264528" y="207264"/>
                  </a:lnTo>
                  <a:lnTo>
                    <a:pt x="266001" y="208026"/>
                  </a:lnTo>
                  <a:lnTo>
                    <a:pt x="975360" y="208026"/>
                  </a:lnTo>
                  <a:lnTo>
                    <a:pt x="975360" y="207264"/>
                  </a:lnTo>
                  <a:close/>
                </a:path>
                <a:path w="975360" h="214629">
                  <a:moveTo>
                    <a:pt x="975360" y="204216"/>
                  </a:moveTo>
                  <a:lnTo>
                    <a:pt x="258610" y="204216"/>
                  </a:lnTo>
                  <a:lnTo>
                    <a:pt x="260083" y="204978"/>
                  </a:lnTo>
                  <a:lnTo>
                    <a:pt x="975360" y="204978"/>
                  </a:lnTo>
                  <a:lnTo>
                    <a:pt x="975360" y="204216"/>
                  </a:lnTo>
                  <a:close/>
                </a:path>
                <a:path w="975360" h="214629">
                  <a:moveTo>
                    <a:pt x="975360" y="201168"/>
                  </a:moveTo>
                  <a:lnTo>
                    <a:pt x="252704" y="201168"/>
                  </a:lnTo>
                  <a:lnTo>
                    <a:pt x="254177" y="201930"/>
                  </a:lnTo>
                  <a:lnTo>
                    <a:pt x="975360" y="201930"/>
                  </a:lnTo>
                  <a:lnTo>
                    <a:pt x="975360" y="201168"/>
                  </a:lnTo>
                  <a:close/>
                </a:path>
                <a:path w="975360" h="214629">
                  <a:moveTo>
                    <a:pt x="975360" y="198120"/>
                  </a:moveTo>
                  <a:lnTo>
                    <a:pt x="246786" y="198120"/>
                  </a:lnTo>
                  <a:lnTo>
                    <a:pt x="248272" y="198882"/>
                  </a:lnTo>
                  <a:lnTo>
                    <a:pt x="975360" y="198882"/>
                  </a:lnTo>
                  <a:lnTo>
                    <a:pt x="975360" y="198120"/>
                  </a:lnTo>
                  <a:close/>
                </a:path>
                <a:path w="975360" h="214629">
                  <a:moveTo>
                    <a:pt x="975360" y="195072"/>
                  </a:moveTo>
                  <a:lnTo>
                    <a:pt x="240880" y="195072"/>
                  </a:lnTo>
                  <a:lnTo>
                    <a:pt x="242354" y="195834"/>
                  </a:lnTo>
                  <a:lnTo>
                    <a:pt x="975360" y="195834"/>
                  </a:lnTo>
                  <a:lnTo>
                    <a:pt x="975360" y="195072"/>
                  </a:lnTo>
                  <a:close/>
                </a:path>
                <a:path w="975360" h="214629">
                  <a:moveTo>
                    <a:pt x="975360" y="192024"/>
                  </a:moveTo>
                  <a:lnTo>
                    <a:pt x="234962" y="192024"/>
                  </a:lnTo>
                  <a:lnTo>
                    <a:pt x="236448" y="192786"/>
                  </a:lnTo>
                  <a:lnTo>
                    <a:pt x="975360" y="192786"/>
                  </a:lnTo>
                  <a:lnTo>
                    <a:pt x="975360" y="192024"/>
                  </a:lnTo>
                  <a:close/>
                </a:path>
                <a:path w="975360" h="214629">
                  <a:moveTo>
                    <a:pt x="975360" y="188976"/>
                  </a:moveTo>
                  <a:lnTo>
                    <a:pt x="229057" y="188976"/>
                  </a:lnTo>
                  <a:lnTo>
                    <a:pt x="230530" y="189738"/>
                  </a:lnTo>
                  <a:lnTo>
                    <a:pt x="975360" y="189738"/>
                  </a:lnTo>
                  <a:lnTo>
                    <a:pt x="975360" y="188976"/>
                  </a:lnTo>
                  <a:close/>
                </a:path>
                <a:path w="975360" h="214629">
                  <a:moveTo>
                    <a:pt x="975360" y="185928"/>
                  </a:moveTo>
                  <a:lnTo>
                    <a:pt x="223139" y="185928"/>
                  </a:lnTo>
                  <a:lnTo>
                    <a:pt x="224624" y="186690"/>
                  </a:lnTo>
                  <a:lnTo>
                    <a:pt x="975360" y="186690"/>
                  </a:lnTo>
                  <a:lnTo>
                    <a:pt x="975360" y="185928"/>
                  </a:lnTo>
                  <a:close/>
                </a:path>
                <a:path w="975360" h="214629">
                  <a:moveTo>
                    <a:pt x="975360" y="182880"/>
                  </a:moveTo>
                  <a:lnTo>
                    <a:pt x="217233" y="182880"/>
                  </a:lnTo>
                  <a:lnTo>
                    <a:pt x="218706" y="183642"/>
                  </a:lnTo>
                  <a:lnTo>
                    <a:pt x="975360" y="183642"/>
                  </a:lnTo>
                  <a:lnTo>
                    <a:pt x="975360" y="182880"/>
                  </a:lnTo>
                  <a:close/>
                </a:path>
                <a:path w="975360" h="214629">
                  <a:moveTo>
                    <a:pt x="975360" y="179832"/>
                  </a:moveTo>
                  <a:lnTo>
                    <a:pt x="211328" y="179832"/>
                  </a:lnTo>
                  <a:lnTo>
                    <a:pt x="212801" y="180594"/>
                  </a:lnTo>
                  <a:lnTo>
                    <a:pt x="975360" y="180594"/>
                  </a:lnTo>
                  <a:lnTo>
                    <a:pt x="975360" y="179832"/>
                  </a:lnTo>
                  <a:close/>
                </a:path>
                <a:path w="975360" h="214629">
                  <a:moveTo>
                    <a:pt x="975360" y="176784"/>
                  </a:moveTo>
                  <a:lnTo>
                    <a:pt x="205409" y="176784"/>
                  </a:lnTo>
                  <a:lnTo>
                    <a:pt x="206883" y="177546"/>
                  </a:lnTo>
                  <a:lnTo>
                    <a:pt x="975360" y="177546"/>
                  </a:lnTo>
                  <a:lnTo>
                    <a:pt x="975360" y="176784"/>
                  </a:lnTo>
                  <a:close/>
                </a:path>
                <a:path w="975360" h="214629">
                  <a:moveTo>
                    <a:pt x="975360" y="173736"/>
                  </a:moveTo>
                  <a:lnTo>
                    <a:pt x="199504" y="173736"/>
                  </a:lnTo>
                  <a:lnTo>
                    <a:pt x="200977" y="174498"/>
                  </a:lnTo>
                  <a:lnTo>
                    <a:pt x="975360" y="174498"/>
                  </a:lnTo>
                  <a:lnTo>
                    <a:pt x="975360" y="173736"/>
                  </a:lnTo>
                  <a:close/>
                </a:path>
                <a:path w="975360" h="214629">
                  <a:moveTo>
                    <a:pt x="975360" y="170688"/>
                  </a:moveTo>
                  <a:lnTo>
                    <a:pt x="193586" y="170688"/>
                  </a:lnTo>
                  <a:lnTo>
                    <a:pt x="195072" y="171450"/>
                  </a:lnTo>
                  <a:lnTo>
                    <a:pt x="975360" y="171450"/>
                  </a:lnTo>
                  <a:lnTo>
                    <a:pt x="975360" y="170688"/>
                  </a:lnTo>
                  <a:close/>
                </a:path>
                <a:path w="975360" h="214629">
                  <a:moveTo>
                    <a:pt x="975360" y="167640"/>
                  </a:moveTo>
                  <a:lnTo>
                    <a:pt x="187680" y="167640"/>
                  </a:lnTo>
                  <a:lnTo>
                    <a:pt x="189153" y="168402"/>
                  </a:lnTo>
                  <a:lnTo>
                    <a:pt x="975360" y="168402"/>
                  </a:lnTo>
                  <a:lnTo>
                    <a:pt x="975360" y="167640"/>
                  </a:lnTo>
                  <a:close/>
                </a:path>
                <a:path w="975360" h="214629">
                  <a:moveTo>
                    <a:pt x="975360" y="164592"/>
                  </a:moveTo>
                  <a:lnTo>
                    <a:pt x="181762" y="164592"/>
                  </a:lnTo>
                  <a:lnTo>
                    <a:pt x="183248" y="165354"/>
                  </a:lnTo>
                  <a:lnTo>
                    <a:pt x="975360" y="165354"/>
                  </a:lnTo>
                  <a:lnTo>
                    <a:pt x="975360" y="164592"/>
                  </a:lnTo>
                  <a:close/>
                </a:path>
                <a:path w="975360" h="214629">
                  <a:moveTo>
                    <a:pt x="975360" y="161544"/>
                  </a:moveTo>
                  <a:lnTo>
                    <a:pt x="175856" y="161544"/>
                  </a:lnTo>
                  <a:lnTo>
                    <a:pt x="177330" y="162306"/>
                  </a:lnTo>
                  <a:lnTo>
                    <a:pt x="975360" y="162306"/>
                  </a:lnTo>
                  <a:lnTo>
                    <a:pt x="975360" y="161544"/>
                  </a:lnTo>
                  <a:close/>
                </a:path>
                <a:path w="975360" h="214629">
                  <a:moveTo>
                    <a:pt x="975360" y="158496"/>
                  </a:moveTo>
                  <a:lnTo>
                    <a:pt x="169938" y="158496"/>
                  </a:lnTo>
                  <a:lnTo>
                    <a:pt x="171424" y="159258"/>
                  </a:lnTo>
                  <a:lnTo>
                    <a:pt x="975360" y="159258"/>
                  </a:lnTo>
                  <a:lnTo>
                    <a:pt x="975360" y="158496"/>
                  </a:lnTo>
                  <a:close/>
                </a:path>
                <a:path w="975360" h="214629">
                  <a:moveTo>
                    <a:pt x="975360" y="155448"/>
                  </a:moveTo>
                  <a:lnTo>
                    <a:pt x="164033" y="155448"/>
                  </a:lnTo>
                  <a:lnTo>
                    <a:pt x="165506" y="156210"/>
                  </a:lnTo>
                  <a:lnTo>
                    <a:pt x="975360" y="156210"/>
                  </a:lnTo>
                  <a:lnTo>
                    <a:pt x="975360" y="155448"/>
                  </a:lnTo>
                  <a:close/>
                </a:path>
                <a:path w="975360" h="214629">
                  <a:moveTo>
                    <a:pt x="975360" y="152400"/>
                  </a:moveTo>
                  <a:lnTo>
                    <a:pt x="158115" y="152400"/>
                  </a:lnTo>
                  <a:lnTo>
                    <a:pt x="159600" y="153162"/>
                  </a:lnTo>
                  <a:lnTo>
                    <a:pt x="975360" y="153162"/>
                  </a:lnTo>
                  <a:lnTo>
                    <a:pt x="975360" y="152400"/>
                  </a:lnTo>
                  <a:close/>
                </a:path>
                <a:path w="975360" h="214629">
                  <a:moveTo>
                    <a:pt x="975360" y="149352"/>
                  </a:moveTo>
                  <a:lnTo>
                    <a:pt x="152209" y="149352"/>
                  </a:lnTo>
                  <a:lnTo>
                    <a:pt x="153682" y="150114"/>
                  </a:lnTo>
                  <a:lnTo>
                    <a:pt x="975360" y="150114"/>
                  </a:lnTo>
                  <a:lnTo>
                    <a:pt x="975360" y="149352"/>
                  </a:lnTo>
                  <a:close/>
                </a:path>
                <a:path w="975360" h="214629">
                  <a:moveTo>
                    <a:pt x="975360" y="146304"/>
                  </a:moveTo>
                  <a:lnTo>
                    <a:pt x="146291" y="146304"/>
                  </a:lnTo>
                  <a:lnTo>
                    <a:pt x="147777" y="147066"/>
                  </a:lnTo>
                  <a:lnTo>
                    <a:pt x="975360" y="147066"/>
                  </a:lnTo>
                  <a:lnTo>
                    <a:pt x="975360" y="146304"/>
                  </a:lnTo>
                  <a:close/>
                </a:path>
                <a:path w="975360" h="214629">
                  <a:moveTo>
                    <a:pt x="975360" y="143256"/>
                  </a:moveTo>
                  <a:lnTo>
                    <a:pt x="140385" y="143256"/>
                  </a:lnTo>
                  <a:lnTo>
                    <a:pt x="141859" y="144018"/>
                  </a:lnTo>
                  <a:lnTo>
                    <a:pt x="975360" y="144018"/>
                  </a:lnTo>
                  <a:lnTo>
                    <a:pt x="975360" y="143256"/>
                  </a:lnTo>
                  <a:close/>
                </a:path>
                <a:path w="975360" h="214629">
                  <a:moveTo>
                    <a:pt x="975360" y="140208"/>
                  </a:moveTo>
                  <a:lnTo>
                    <a:pt x="134480" y="140208"/>
                  </a:lnTo>
                  <a:lnTo>
                    <a:pt x="135953" y="140970"/>
                  </a:lnTo>
                  <a:lnTo>
                    <a:pt x="975360" y="140970"/>
                  </a:lnTo>
                  <a:lnTo>
                    <a:pt x="975360" y="140208"/>
                  </a:lnTo>
                  <a:close/>
                </a:path>
                <a:path w="975360" h="214629">
                  <a:moveTo>
                    <a:pt x="975360" y="137160"/>
                  </a:moveTo>
                  <a:lnTo>
                    <a:pt x="128562" y="137160"/>
                  </a:lnTo>
                  <a:lnTo>
                    <a:pt x="130048" y="137922"/>
                  </a:lnTo>
                  <a:lnTo>
                    <a:pt x="975360" y="137922"/>
                  </a:lnTo>
                  <a:lnTo>
                    <a:pt x="975360" y="137160"/>
                  </a:lnTo>
                  <a:close/>
                </a:path>
                <a:path w="975360" h="214629">
                  <a:moveTo>
                    <a:pt x="975360" y="134112"/>
                  </a:moveTo>
                  <a:lnTo>
                    <a:pt x="122656" y="134112"/>
                  </a:lnTo>
                  <a:lnTo>
                    <a:pt x="124129" y="134874"/>
                  </a:lnTo>
                  <a:lnTo>
                    <a:pt x="975360" y="134874"/>
                  </a:lnTo>
                  <a:lnTo>
                    <a:pt x="975360" y="134112"/>
                  </a:lnTo>
                  <a:close/>
                </a:path>
                <a:path w="975360" h="214629">
                  <a:moveTo>
                    <a:pt x="975360" y="131064"/>
                  </a:moveTo>
                  <a:lnTo>
                    <a:pt x="116738" y="131064"/>
                  </a:lnTo>
                  <a:lnTo>
                    <a:pt x="118224" y="131826"/>
                  </a:lnTo>
                  <a:lnTo>
                    <a:pt x="975360" y="131826"/>
                  </a:lnTo>
                  <a:lnTo>
                    <a:pt x="975360" y="131064"/>
                  </a:lnTo>
                  <a:close/>
                </a:path>
                <a:path w="975360" h="214629">
                  <a:moveTo>
                    <a:pt x="975360" y="128016"/>
                  </a:moveTo>
                  <a:lnTo>
                    <a:pt x="110832" y="128016"/>
                  </a:lnTo>
                  <a:lnTo>
                    <a:pt x="112306" y="128778"/>
                  </a:lnTo>
                  <a:lnTo>
                    <a:pt x="975360" y="128778"/>
                  </a:lnTo>
                  <a:lnTo>
                    <a:pt x="975360" y="128016"/>
                  </a:lnTo>
                  <a:close/>
                </a:path>
                <a:path w="975360" h="214629">
                  <a:moveTo>
                    <a:pt x="975360" y="124968"/>
                  </a:moveTo>
                  <a:lnTo>
                    <a:pt x="104914" y="124968"/>
                  </a:lnTo>
                  <a:lnTo>
                    <a:pt x="106400" y="125730"/>
                  </a:lnTo>
                  <a:lnTo>
                    <a:pt x="975360" y="125730"/>
                  </a:lnTo>
                  <a:lnTo>
                    <a:pt x="975360" y="124968"/>
                  </a:lnTo>
                  <a:close/>
                </a:path>
                <a:path w="975360" h="214629">
                  <a:moveTo>
                    <a:pt x="975360" y="121920"/>
                  </a:moveTo>
                  <a:lnTo>
                    <a:pt x="99009" y="121920"/>
                  </a:lnTo>
                  <a:lnTo>
                    <a:pt x="100482" y="122682"/>
                  </a:lnTo>
                  <a:lnTo>
                    <a:pt x="975360" y="122682"/>
                  </a:lnTo>
                  <a:lnTo>
                    <a:pt x="975360" y="121920"/>
                  </a:lnTo>
                  <a:close/>
                </a:path>
                <a:path w="975360" h="214629">
                  <a:moveTo>
                    <a:pt x="975360" y="118872"/>
                  </a:moveTo>
                  <a:lnTo>
                    <a:pt x="93091" y="118872"/>
                  </a:lnTo>
                  <a:lnTo>
                    <a:pt x="94576" y="119634"/>
                  </a:lnTo>
                  <a:lnTo>
                    <a:pt x="975360" y="119634"/>
                  </a:lnTo>
                  <a:lnTo>
                    <a:pt x="975360" y="118872"/>
                  </a:lnTo>
                  <a:close/>
                </a:path>
                <a:path w="975360" h="214629">
                  <a:moveTo>
                    <a:pt x="975360" y="115824"/>
                  </a:moveTo>
                  <a:lnTo>
                    <a:pt x="87185" y="115824"/>
                  </a:lnTo>
                  <a:lnTo>
                    <a:pt x="88658" y="116586"/>
                  </a:lnTo>
                  <a:lnTo>
                    <a:pt x="975360" y="116586"/>
                  </a:lnTo>
                  <a:lnTo>
                    <a:pt x="975360" y="115824"/>
                  </a:lnTo>
                  <a:close/>
                </a:path>
                <a:path w="975360" h="214629">
                  <a:moveTo>
                    <a:pt x="975360" y="112776"/>
                  </a:moveTo>
                  <a:lnTo>
                    <a:pt x="81280" y="112776"/>
                  </a:lnTo>
                  <a:lnTo>
                    <a:pt x="82753" y="113538"/>
                  </a:lnTo>
                  <a:lnTo>
                    <a:pt x="975360" y="113538"/>
                  </a:lnTo>
                  <a:lnTo>
                    <a:pt x="975360" y="112776"/>
                  </a:lnTo>
                  <a:close/>
                </a:path>
                <a:path w="975360" h="214629">
                  <a:moveTo>
                    <a:pt x="975360" y="109728"/>
                  </a:moveTo>
                  <a:lnTo>
                    <a:pt x="75361" y="109728"/>
                  </a:lnTo>
                  <a:lnTo>
                    <a:pt x="76835" y="110490"/>
                  </a:lnTo>
                  <a:lnTo>
                    <a:pt x="975360" y="110490"/>
                  </a:lnTo>
                  <a:lnTo>
                    <a:pt x="975360" y="109728"/>
                  </a:lnTo>
                  <a:close/>
                </a:path>
                <a:path w="975360" h="214629">
                  <a:moveTo>
                    <a:pt x="975360" y="106680"/>
                  </a:moveTo>
                  <a:lnTo>
                    <a:pt x="69456" y="106680"/>
                  </a:lnTo>
                  <a:lnTo>
                    <a:pt x="70929" y="107442"/>
                  </a:lnTo>
                  <a:lnTo>
                    <a:pt x="975360" y="107442"/>
                  </a:lnTo>
                  <a:lnTo>
                    <a:pt x="975360" y="106680"/>
                  </a:lnTo>
                  <a:close/>
                </a:path>
                <a:path w="975360" h="214629">
                  <a:moveTo>
                    <a:pt x="975360" y="103632"/>
                  </a:moveTo>
                  <a:lnTo>
                    <a:pt x="63538" y="103632"/>
                  </a:lnTo>
                  <a:lnTo>
                    <a:pt x="65024" y="104394"/>
                  </a:lnTo>
                  <a:lnTo>
                    <a:pt x="975360" y="104394"/>
                  </a:lnTo>
                  <a:lnTo>
                    <a:pt x="975360" y="103632"/>
                  </a:lnTo>
                  <a:close/>
                </a:path>
                <a:path w="975360" h="214629">
                  <a:moveTo>
                    <a:pt x="975360" y="100584"/>
                  </a:moveTo>
                  <a:lnTo>
                    <a:pt x="57632" y="100584"/>
                  </a:lnTo>
                  <a:lnTo>
                    <a:pt x="59105" y="101346"/>
                  </a:lnTo>
                  <a:lnTo>
                    <a:pt x="975360" y="101346"/>
                  </a:lnTo>
                  <a:lnTo>
                    <a:pt x="975360" y="100584"/>
                  </a:lnTo>
                  <a:close/>
                </a:path>
                <a:path w="975360" h="214629">
                  <a:moveTo>
                    <a:pt x="975360" y="97536"/>
                  </a:moveTo>
                  <a:lnTo>
                    <a:pt x="51714" y="97536"/>
                  </a:lnTo>
                  <a:lnTo>
                    <a:pt x="53200" y="98298"/>
                  </a:lnTo>
                  <a:lnTo>
                    <a:pt x="975360" y="98298"/>
                  </a:lnTo>
                  <a:lnTo>
                    <a:pt x="975360" y="97536"/>
                  </a:lnTo>
                  <a:close/>
                </a:path>
                <a:path w="975360" h="214629">
                  <a:moveTo>
                    <a:pt x="975360" y="94488"/>
                  </a:moveTo>
                  <a:lnTo>
                    <a:pt x="45808" y="94488"/>
                  </a:lnTo>
                  <a:lnTo>
                    <a:pt x="47282" y="95250"/>
                  </a:lnTo>
                  <a:lnTo>
                    <a:pt x="975360" y="95250"/>
                  </a:lnTo>
                  <a:lnTo>
                    <a:pt x="975360" y="94488"/>
                  </a:lnTo>
                  <a:close/>
                </a:path>
                <a:path w="975360" h="214629">
                  <a:moveTo>
                    <a:pt x="975360" y="91440"/>
                  </a:moveTo>
                  <a:lnTo>
                    <a:pt x="39890" y="91440"/>
                  </a:lnTo>
                  <a:lnTo>
                    <a:pt x="41376" y="92202"/>
                  </a:lnTo>
                  <a:lnTo>
                    <a:pt x="975360" y="92202"/>
                  </a:lnTo>
                  <a:lnTo>
                    <a:pt x="975360" y="91440"/>
                  </a:lnTo>
                  <a:close/>
                </a:path>
                <a:path w="975360" h="214629">
                  <a:moveTo>
                    <a:pt x="975360" y="88392"/>
                  </a:moveTo>
                  <a:lnTo>
                    <a:pt x="33985" y="88392"/>
                  </a:lnTo>
                  <a:lnTo>
                    <a:pt x="35458" y="89154"/>
                  </a:lnTo>
                  <a:lnTo>
                    <a:pt x="975360" y="89154"/>
                  </a:lnTo>
                  <a:lnTo>
                    <a:pt x="975360" y="88392"/>
                  </a:lnTo>
                  <a:close/>
                </a:path>
                <a:path w="975360" h="214629">
                  <a:moveTo>
                    <a:pt x="975360" y="85344"/>
                  </a:moveTo>
                  <a:lnTo>
                    <a:pt x="28067" y="85344"/>
                  </a:lnTo>
                  <a:lnTo>
                    <a:pt x="29552" y="86106"/>
                  </a:lnTo>
                  <a:lnTo>
                    <a:pt x="975360" y="86106"/>
                  </a:lnTo>
                  <a:lnTo>
                    <a:pt x="975360" y="85344"/>
                  </a:lnTo>
                  <a:close/>
                </a:path>
                <a:path w="975360" h="214629">
                  <a:moveTo>
                    <a:pt x="975360" y="82296"/>
                  </a:moveTo>
                  <a:lnTo>
                    <a:pt x="22161" y="82296"/>
                  </a:lnTo>
                  <a:lnTo>
                    <a:pt x="23634" y="83058"/>
                  </a:lnTo>
                  <a:lnTo>
                    <a:pt x="975360" y="83058"/>
                  </a:lnTo>
                  <a:lnTo>
                    <a:pt x="975360" y="82296"/>
                  </a:lnTo>
                  <a:close/>
                </a:path>
                <a:path w="975360" h="214629">
                  <a:moveTo>
                    <a:pt x="975360" y="79248"/>
                  </a:moveTo>
                  <a:lnTo>
                    <a:pt x="16256" y="79248"/>
                  </a:lnTo>
                  <a:lnTo>
                    <a:pt x="17729" y="80010"/>
                  </a:lnTo>
                  <a:lnTo>
                    <a:pt x="975360" y="80010"/>
                  </a:lnTo>
                  <a:lnTo>
                    <a:pt x="975360" y="79248"/>
                  </a:lnTo>
                  <a:close/>
                </a:path>
                <a:path w="975360" h="214629">
                  <a:moveTo>
                    <a:pt x="975360" y="76200"/>
                  </a:moveTo>
                  <a:lnTo>
                    <a:pt x="10337" y="76200"/>
                  </a:lnTo>
                  <a:lnTo>
                    <a:pt x="11811" y="76962"/>
                  </a:lnTo>
                  <a:lnTo>
                    <a:pt x="975360" y="76962"/>
                  </a:lnTo>
                  <a:lnTo>
                    <a:pt x="975360" y="76200"/>
                  </a:lnTo>
                  <a:close/>
                </a:path>
                <a:path w="975360" h="214629">
                  <a:moveTo>
                    <a:pt x="975360" y="73152"/>
                  </a:moveTo>
                  <a:lnTo>
                    <a:pt x="4432" y="73152"/>
                  </a:lnTo>
                  <a:lnTo>
                    <a:pt x="5905" y="73914"/>
                  </a:lnTo>
                  <a:lnTo>
                    <a:pt x="975360" y="73914"/>
                  </a:lnTo>
                  <a:lnTo>
                    <a:pt x="975360" y="73152"/>
                  </a:lnTo>
                  <a:close/>
                </a:path>
                <a:path w="975360" h="214629">
                  <a:moveTo>
                    <a:pt x="975360" y="70104"/>
                  </a:moveTo>
                  <a:lnTo>
                    <a:pt x="0" y="70104"/>
                  </a:lnTo>
                  <a:lnTo>
                    <a:pt x="0" y="70866"/>
                  </a:lnTo>
                  <a:lnTo>
                    <a:pt x="975360" y="70866"/>
                  </a:lnTo>
                  <a:lnTo>
                    <a:pt x="975360" y="70104"/>
                  </a:lnTo>
                  <a:close/>
                </a:path>
                <a:path w="975360" h="214629">
                  <a:moveTo>
                    <a:pt x="975360" y="67056"/>
                  </a:moveTo>
                  <a:lnTo>
                    <a:pt x="0" y="67056"/>
                  </a:lnTo>
                  <a:lnTo>
                    <a:pt x="0" y="67818"/>
                  </a:lnTo>
                  <a:lnTo>
                    <a:pt x="975360" y="67818"/>
                  </a:lnTo>
                  <a:lnTo>
                    <a:pt x="975360" y="67056"/>
                  </a:lnTo>
                  <a:close/>
                </a:path>
                <a:path w="975360" h="214629">
                  <a:moveTo>
                    <a:pt x="975360" y="64008"/>
                  </a:moveTo>
                  <a:lnTo>
                    <a:pt x="0" y="64008"/>
                  </a:lnTo>
                  <a:lnTo>
                    <a:pt x="0" y="64770"/>
                  </a:lnTo>
                  <a:lnTo>
                    <a:pt x="975360" y="64770"/>
                  </a:lnTo>
                  <a:lnTo>
                    <a:pt x="975360" y="64008"/>
                  </a:lnTo>
                  <a:close/>
                </a:path>
                <a:path w="975360" h="214629">
                  <a:moveTo>
                    <a:pt x="975360" y="60960"/>
                  </a:moveTo>
                  <a:lnTo>
                    <a:pt x="0" y="60960"/>
                  </a:lnTo>
                  <a:lnTo>
                    <a:pt x="0" y="61722"/>
                  </a:lnTo>
                  <a:lnTo>
                    <a:pt x="975360" y="61722"/>
                  </a:lnTo>
                  <a:lnTo>
                    <a:pt x="975360" y="60960"/>
                  </a:lnTo>
                  <a:close/>
                </a:path>
                <a:path w="975360" h="214629">
                  <a:moveTo>
                    <a:pt x="975360" y="57912"/>
                  </a:moveTo>
                  <a:lnTo>
                    <a:pt x="0" y="57912"/>
                  </a:lnTo>
                  <a:lnTo>
                    <a:pt x="0" y="58674"/>
                  </a:lnTo>
                  <a:lnTo>
                    <a:pt x="975360" y="58674"/>
                  </a:lnTo>
                  <a:lnTo>
                    <a:pt x="975360" y="57912"/>
                  </a:lnTo>
                  <a:close/>
                </a:path>
                <a:path w="975360" h="214629">
                  <a:moveTo>
                    <a:pt x="975360" y="54864"/>
                  </a:moveTo>
                  <a:lnTo>
                    <a:pt x="0" y="54864"/>
                  </a:lnTo>
                  <a:lnTo>
                    <a:pt x="0" y="55626"/>
                  </a:lnTo>
                  <a:lnTo>
                    <a:pt x="975360" y="55626"/>
                  </a:lnTo>
                  <a:lnTo>
                    <a:pt x="975360" y="54864"/>
                  </a:lnTo>
                  <a:close/>
                </a:path>
                <a:path w="975360" h="214629">
                  <a:moveTo>
                    <a:pt x="975360" y="51816"/>
                  </a:moveTo>
                  <a:lnTo>
                    <a:pt x="0" y="51816"/>
                  </a:lnTo>
                  <a:lnTo>
                    <a:pt x="0" y="52578"/>
                  </a:lnTo>
                  <a:lnTo>
                    <a:pt x="975360" y="52578"/>
                  </a:lnTo>
                  <a:lnTo>
                    <a:pt x="975360" y="51816"/>
                  </a:lnTo>
                  <a:close/>
                </a:path>
                <a:path w="975360" h="214629">
                  <a:moveTo>
                    <a:pt x="975360" y="48768"/>
                  </a:moveTo>
                  <a:lnTo>
                    <a:pt x="0" y="48768"/>
                  </a:lnTo>
                  <a:lnTo>
                    <a:pt x="0" y="49530"/>
                  </a:lnTo>
                  <a:lnTo>
                    <a:pt x="975360" y="49530"/>
                  </a:lnTo>
                  <a:lnTo>
                    <a:pt x="975360" y="48768"/>
                  </a:lnTo>
                  <a:close/>
                </a:path>
                <a:path w="975360" h="214629">
                  <a:moveTo>
                    <a:pt x="975360" y="45720"/>
                  </a:moveTo>
                  <a:lnTo>
                    <a:pt x="0" y="45720"/>
                  </a:lnTo>
                  <a:lnTo>
                    <a:pt x="0" y="46482"/>
                  </a:lnTo>
                  <a:lnTo>
                    <a:pt x="975360" y="46482"/>
                  </a:lnTo>
                  <a:lnTo>
                    <a:pt x="975360" y="45720"/>
                  </a:lnTo>
                  <a:close/>
                </a:path>
                <a:path w="975360" h="214629">
                  <a:moveTo>
                    <a:pt x="975360" y="42672"/>
                  </a:moveTo>
                  <a:lnTo>
                    <a:pt x="0" y="42672"/>
                  </a:lnTo>
                  <a:lnTo>
                    <a:pt x="0" y="43434"/>
                  </a:lnTo>
                  <a:lnTo>
                    <a:pt x="975360" y="43434"/>
                  </a:lnTo>
                  <a:lnTo>
                    <a:pt x="975360" y="42672"/>
                  </a:lnTo>
                  <a:close/>
                </a:path>
                <a:path w="975360" h="214629">
                  <a:moveTo>
                    <a:pt x="975360" y="39624"/>
                  </a:moveTo>
                  <a:lnTo>
                    <a:pt x="0" y="39624"/>
                  </a:lnTo>
                  <a:lnTo>
                    <a:pt x="0" y="40386"/>
                  </a:lnTo>
                  <a:lnTo>
                    <a:pt x="975360" y="40386"/>
                  </a:lnTo>
                  <a:lnTo>
                    <a:pt x="975360" y="39624"/>
                  </a:lnTo>
                  <a:close/>
                </a:path>
                <a:path w="975360" h="214629">
                  <a:moveTo>
                    <a:pt x="975360" y="36576"/>
                  </a:moveTo>
                  <a:lnTo>
                    <a:pt x="0" y="36576"/>
                  </a:lnTo>
                  <a:lnTo>
                    <a:pt x="0" y="37338"/>
                  </a:lnTo>
                  <a:lnTo>
                    <a:pt x="975360" y="37338"/>
                  </a:lnTo>
                  <a:lnTo>
                    <a:pt x="975360" y="36576"/>
                  </a:lnTo>
                  <a:close/>
                </a:path>
                <a:path w="975360" h="214629">
                  <a:moveTo>
                    <a:pt x="975360" y="33528"/>
                  </a:moveTo>
                  <a:lnTo>
                    <a:pt x="0" y="33528"/>
                  </a:lnTo>
                  <a:lnTo>
                    <a:pt x="0" y="34290"/>
                  </a:lnTo>
                  <a:lnTo>
                    <a:pt x="975360" y="34290"/>
                  </a:lnTo>
                  <a:lnTo>
                    <a:pt x="975360" y="33528"/>
                  </a:lnTo>
                  <a:close/>
                </a:path>
                <a:path w="975360" h="214629">
                  <a:moveTo>
                    <a:pt x="975360" y="30480"/>
                  </a:moveTo>
                  <a:lnTo>
                    <a:pt x="0" y="30480"/>
                  </a:lnTo>
                  <a:lnTo>
                    <a:pt x="0" y="31242"/>
                  </a:lnTo>
                  <a:lnTo>
                    <a:pt x="975360" y="31242"/>
                  </a:lnTo>
                  <a:lnTo>
                    <a:pt x="975360" y="30480"/>
                  </a:lnTo>
                  <a:close/>
                </a:path>
                <a:path w="975360" h="214629">
                  <a:moveTo>
                    <a:pt x="975360" y="27432"/>
                  </a:moveTo>
                  <a:lnTo>
                    <a:pt x="0" y="27432"/>
                  </a:lnTo>
                  <a:lnTo>
                    <a:pt x="0" y="28194"/>
                  </a:lnTo>
                  <a:lnTo>
                    <a:pt x="975360" y="28194"/>
                  </a:lnTo>
                  <a:lnTo>
                    <a:pt x="975360" y="27432"/>
                  </a:lnTo>
                  <a:close/>
                </a:path>
                <a:path w="975360" h="214629">
                  <a:moveTo>
                    <a:pt x="975360" y="24384"/>
                  </a:moveTo>
                  <a:lnTo>
                    <a:pt x="0" y="24384"/>
                  </a:lnTo>
                  <a:lnTo>
                    <a:pt x="0" y="25146"/>
                  </a:lnTo>
                  <a:lnTo>
                    <a:pt x="975360" y="25146"/>
                  </a:lnTo>
                  <a:lnTo>
                    <a:pt x="975360" y="24384"/>
                  </a:lnTo>
                  <a:close/>
                </a:path>
                <a:path w="975360" h="214629">
                  <a:moveTo>
                    <a:pt x="975360" y="21336"/>
                  </a:moveTo>
                  <a:lnTo>
                    <a:pt x="0" y="21336"/>
                  </a:lnTo>
                  <a:lnTo>
                    <a:pt x="0" y="22098"/>
                  </a:lnTo>
                  <a:lnTo>
                    <a:pt x="975360" y="22098"/>
                  </a:lnTo>
                  <a:lnTo>
                    <a:pt x="975360" y="21336"/>
                  </a:lnTo>
                  <a:close/>
                </a:path>
                <a:path w="975360" h="214629">
                  <a:moveTo>
                    <a:pt x="975360" y="18288"/>
                  </a:moveTo>
                  <a:lnTo>
                    <a:pt x="0" y="18288"/>
                  </a:lnTo>
                  <a:lnTo>
                    <a:pt x="0" y="19050"/>
                  </a:lnTo>
                  <a:lnTo>
                    <a:pt x="975360" y="19050"/>
                  </a:lnTo>
                  <a:lnTo>
                    <a:pt x="975360" y="18288"/>
                  </a:lnTo>
                  <a:close/>
                </a:path>
                <a:path w="975360" h="214629">
                  <a:moveTo>
                    <a:pt x="975360" y="15240"/>
                  </a:moveTo>
                  <a:lnTo>
                    <a:pt x="0" y="15240"/>
                  </a:lnTo>
                  <a:lnTo>
                    <a:pt x="0" y="16002"/>
                  </a:lnTo>
                  <a:lnTo>
                    <a:pt x="975360" y="16002"/>
                  </a:lnTo>
                  <a:lnTo>
                    <a:pt x="975360" y="15240"/>
                  </a:lnTo>
                  <a:close/>
                </a:path>
                <a:path w="975360" h="214629">
                  <a:moveTo>
                    <a:pt x="975360" y="12192"/>
                  </a:moveTo>
                  <a:lnTo>
                    <a:pt x="0" y="12192"/>
                  </a:lnTo>
                  <a:lnTo>
                    <a:pt x="0" y="12954"/>
                  </a:lnTo>
                  <a:lnTo>
                    <a:pt x="975360" y="12954"/>
                  </a:lnTo>
                  <a:lnTo>
                    <a:pt x="975360" y="12192"/>
                  </a:lnTo>
                  <a:close/>
                </a:path>
                <a:path w="975360" h="214629">
                  <a:moveTo>
                    <a:pt x="975360" y="9144"/>
                  </a:moveTo>
                  <a:lnTo>
                    <a:pt x="0" y="9144"/>
                  </a:lnTo>
                  <a:lnTo>
                    <a:pt x="0" y="9906"/>
                  </a:lnTo>
                  <a:lnTo>
                    <a:pt x="975360" y="9906"/>
                  </a:lnTo>
                  <a:lnTo>
                    <a:pt x="975360" y="9144"/>
                  </a:lnTo>
                  <a:close/>
                </a:path>
                <a:path w="975360" h="214629">
                  <a:moveTo>
                    <a:pt x="975360" y="6096"/>
                  </a:moveTo>
                  <a:lnTo>
                    <a:pt x="0" y="6096"/>
                  </a:lnTo>
                  <a:lnTo>
                    <a:pt x="0" y="6858"/>
                  </a:lnTo>
                  <a:lnTo>
                    <a:pt x="975360" y="6858"/>
                  </a:lnTo>
                  <a:lnTo>
                    <a:pt x="975360" y="6096"/>
                  </a:lnTo>
                  <a:close/>
                </a:path>
                <a:path w="975360" h="214629">
                  <a:moveTo>
                    <a:pt x="975360" y="3048"/>
                  </a:moveTo>
                  <a:lnTo>
                    <a:pt x="0" y="3048"/>
                  </a:lnTo>
                  <a:lnTo>
                    <a:pt x="0" y="3810"/>
                  </a:lnTo>
                  <a:lnTo>
                    <a:pt x="975360" y="3810"/>
                  </a:lnTo>
                  <a:lnTo>
                    <a:pt x="975360" y="3048"/>
                  </a:lnTo>
                  <a:close/>
                </a:path>
                <a:path w="975360" h="214629">
                  <a:moveTo>
                    <a:pt x="975360" y="0"/>
                  </a:moveTo>
                  <a:lnTo>
                    <a:pt x="0" y="0"/>
                  </a:lnTo>
                  <a:lnTo>
                    <a:pt x="0" y="762"/>
                  </a:lnTo>
                  <a:lnTo>
                    <a:pt x="975360" y="762"/>
                  </a:lnTo>
                  <a:lnTo>
                    <a:pt x="975360" y="0"/>
                  </a:lnTo>
                  <a:close/>
                </a:path>
              </a:pathLst>
            </a:custGeom>
            <a:solidFill>
              <a:srgbClr val="0000FF"/>
            </a:solidFill>
          </p:spPr>
          <p:txBody>
            <a:bodyPr wrap="square" lIns="0" tIns="0" rIns="0" bIns="0" rtlCol="0"/>
            <a:lstStyle/>
            <a:p/>
          </p:txBody>
        </p:sp>
        <p:sp>
          <p:nvSpPr>
            <p:cNvPr id="36" name="object 36"/>
            <p:cNvSpPr/>
            <p:nvPr/>
          </p:nvSpPr>
          <p:spPr>
            <a:xfrm>
              <a:off x="2370328" y="4174997"/>
              <a:ext cx="699135" cy="214629"/>
            </a:xfrm>
            <a:custGeom>
              <a:avLst/>
              <a:gdLst/>
              <a:ahLst/>
              <a:cxnLst/>
              <a:rect l="l" t="t" r="r" b="b"/>
              <a:pathLst>
                <a:path w="699135" h="214629">
                  <a:moveTo>
                    <a:pt x="699008" y="213360"/>
                  </a:moveTo>
                  <a:lnTo>
                    <a:pt x="413778" y="213360"/>
                  </a:lnTo>
                  <a:lnTo>
                    <a:pt x="415264" y="214122"/>
                  </a:lnTo>
                  <a:lnTo>
                    <a:pt x="699008" y="214122"/>
                  </a:lnTo>
                  <a:lnTo>
                    <a:pt x="699008" y="213360"/>
                  </a:lnTo>
                  <a:close/>
                </a:path>
                <a:path w="699135" h="214629">
                  <a:moveTo>
                    <a:pt x="699008" y="210312"/>
                  </a:moveTo>
                  <a:lnTo>
                    <a:pt x="407873" y="210312"/>
                  </a:lnTo>
                  <a:lnTo>
                    <a:pt x="409346" y="211074"/>
                  </a:lnTo>
                  <a:lnTo>
                    <a:pt x="699008" y="211074"/>
                  </a:lnTo>
                  <a:lnTo>
                    <a:pt x="699008" y="210312"/>
                  </a:lnTo>
                  <a:close/>
                </a:path>
                <a:path w="699135" h="214629">
                  <a:moveTo>
                    <a:pt x="699008" y="207264"/>
                  </a:moveTo>
                  <a:lnTo>
                    <a:pt x="401955" y="207264"/>
                  </a:lnTo>
                  <a:lnTo>
                    <a:pt x="403440" y="208026"/>
                  </a:lnTo>
                  <a:lnTo>
                    <a:pt x="699008" y="208026"/>
                  </a:lnTo>
                  <a:lnTo>
                    <a:pt x="699008" y="207264"/>
                  </a:lnTo>
                  <a:close/>
                </a:path>
                <a:path w="699135" h="214629">
                  <a:moveTo>
                    <a:pt x="699008" y="204216"/>
                  </a:moveTo>
                  <a:lnTo>
                    <a:pt x="396049" y="204216"/>
                  </a:lnTo>
                  <a:lnTo>
                    <a:pt x="397522" y="204978"/>
                  </a:lnTo>
                  <a:lnTo>
                    <a:pt x="699008" y="204978"/>
                  </a:lnTo>
                  <a:lnTo>
                    <a:pt x="699008" y="204216"/>
                  </a:lnTo>
                  <a:close/>
                </a:path>
                <a:path w="699135" h="214629">
                  <a:moveTo>
                    <a:pt x="699008" y="201168"/>
                  </a:moveTo>
                  <a:lnTo>
                    <a:pt x="390131" y="201168"/>
                  </a:lnTo>
                  <a:lnTo>
                    <a:pt x="391617" y="201930"/>
                  </a:lnTo>
                  <a:lnTo>
                    <a:pt x="699008" y="201930"/>
                  </a:lnTo>
                  <a:lnTo>
                    <a:pt x="699008" y="201168"/>
                  </a:lnTo>
                  <a:close/>
                </a:path>
                <a:path w="699135" h="214629">
                  <a:moveTo>
                    <a:pt x="699008" y="198120"/>
                  </a:moveTo>
                  <a:lnTo>
                    <a:pt x="384225" y="198120"/>
                  </a:lnTo>
                  <a:lnTo>
                    <a:pt x="385699" y="198882"/>
                  </a:lnTo>
                  <a:lnTo>
                    <a:pt x="699008" y="198882"/>
                  </a:lnTo>
                  <a:lnTo>
                    <a:pt x="699008" y="198120"/>
                  </a:lnTo>
                  <a:close/>
                </a:path>
                <a:path w="699135" h="214629">
                  <a:moveTo>
                    <a:pt x="699008" y="195072"/>
                  </a:moveTo>
                  <a:lnTo>
                    <a:pt x="378320" y="195072"/>
                  </a:lnTo>
                  <a:lnTo>
                    <a:pt x="379793" y="195834"/>
                  </a:lnTo>
                  <a:lnTo>
                    <a:pt x="699008" y="195834"/>
                  </a:lnTo>
                  <a:lnTo>
                    <a:pt x="699008" y="195072"/>
                  </a:lnTo>
                  <a:close/>
                </a:path>
                <a:path w="699135" h="214629">
                  <a:moveTo>
                    <a:pt x="699008" y="192024"/>
                  </a:moveTo>
                  <a:lnTo>
                    <a:pt x="372402" y="192024"/>
                  </a:lnTo>
                  <a:lnTo>
                    <a:pt x="373888" y="192786"/>
                  </a:lnTo>
                  <a:lnTo>
                    <a:pt x="699008" y="192786"/>
                  </a:lnTo>
                  <a:lnTo>
                    <a:pt x="699008" y="192024"/>
                  </a:lnTo>
                  <a:close/>
                </a:path>
                <a:path w="699135" h="214629">
                  <a:moveTo>
                    <a:pt x="699008" y="188976"/>
                  </a:moveTo>
                  <a:lnTo>
                    <a:pt x="366496" y="188976"/>
                  </a:lnTo>
                  <a:lnTo>
                    <a:pt x="367969" y="189738"/>
                  </a:lnTo>
                  <a:lnTo>
                    <a:pt x="699008" y="189738"/>
                  </a:lnTo>
                  <a:lnTo>
                    <a:pt x="699008" y="188976"/>
                  </a:lnTo>
                  <a:close/>
                </a:path>
                <a:path w="699135" h="214629">
                  <a:moveTo>
                    <a:pt x="699008" y="185928"/>
                  </a:moveTo>
                  <a:lnTo>
                    <a:pt x="360578" y="185928"/>
                  </a:lnTo>
                  <a:lnTo>
                    <a:pt x="362064" y="186690"/>
                  </a:lnTo>
                  <a:lnTo>
                    <a:pt x="699008" y="186690"/>
                  </a:lnTo>
                  <a:lnTo>
                    <a:pt x="699008" y="185928"/>
                  </a:lnTo>
                  <a:close/>
                </a:path>
                <a:path w="699135" h="214629">
                  <a:moveTo>
                    <a:pt x="699008" y="182880"/>
                  </a:moveTo>
                  <a:lnTo>
                    <a:pt x="354672" y="182880"/>
                  </a:lnTo>
                  <a:lnTo>
                    <a:pt x="356146" y="183642"/>
                  </a:lnTo>
                  <a:lnTo>
                    <a:pt x="699008" y="183642"/>
                  </a:lnTo>
                  <a:lnTo>
                    <a:pt x="699008" y="182880"/>
                  </a:lnTo>
                  <a:close/>
                </a:path>
                <a:path w="699135" h="214629">
                  <a:moveTo>
                    <a:pt x="699008" y="179832"/>
                  </a:moveTo>
                  <a:lnTo>
                    <a:pt x="348754" y="179832"/>
                  </a:lnTo>
                  <a:lnTo>
                    <a:pt x="350240" y="180594"/>
                  </a:lnTo>
                  <a:lnTo>
                    <a:pt x="699008" y="180594"/>
                  </a:lnTo>
                  <a:lnTo>
                    <a:pt x="699008" y="179832"/>
                  </a:lnTo>
                  <a:close/>
                </a:path>
                <a:path w="699135" h="214629">
                  <a:moveTo>
                    <a:pt x="699008" y="176784"/>
                  </a:moveTo>
                  <a:lnTo>
                    <a:pt x="342849" y="176784"/>
                  </a:lnTo>
                  <a:lnTo>
                    <a:pt x="344322" y="177546"/>
                  </a:lnTo>
                  <a:lnTo>
                    <a:pt x="699008" y="177546"/>
                  </a:lnTo>
                  <a:lnTo>
                    <a:pt x="699008" y="176784"/>
                  </a:lnTo>
                  <a:close/>
                </a:path>
                <a:path w="699135" h="214629">
                  <a:moveTo>
                    <a:pt x="699008" y="173736"/>
                  </a:moveTo>
                  <a:lnTo>
                    <a:pt x="336931" y="173736"/>
                  </a:lnTo>
                  <a:lnTo>
                    <a:pt x="338416" y="174498"/>
                  </a:lnTo>
                  <a:lnTo>
                    <a:pt x="699008" y="174498"/>
                  </a:lnTo>
                  <a:lnTo>
                    <a:pt x="699008" y="173736"/>
                  </a:lnTo>
                  <a:close/>
                </a:path>
                <a:path w="699135" h="214629">
                  <a:moveTo>
                    <a:pt x="699008" y="170688"/>
                  </a:moveTo>
                  <a:lnTo>
                    <a:pt x="331025" y="170688"/>
                  </a:lnTo>
                  <a:lnTo>
                    <a:pt x="332498" y="171450"/>
                  </a:lnTo>
                  <a:lnTo>
                    <a:pt x="699008" y="171450"/>
                  </a:lnTo>
                  <a:lnTo>
                    <a:pt x="699008" y="170688"/>
                  </a:lnTo>
                  <a:close/>
                </a:path>
                <a:path w="699135" h="214629">
                  <a:moveTo>
                    <a:pt x="699008" y="167640"/>
                  </a:moveTo>
                  <a:lnTo>
                    <a:pt x="325120" y="167640"/>
                  </a:lnTo>
                  <a:lnTo>
                    <a:pt x="326593" y="168402"/>
                  </a:lnTo>
                  <a:lnTo>
                    <a:pt x="699008" y="168402"/>
                  </a:lnTo>
                  <a:lnTo>
                    <a:pt x="699008" y="167640"/>
                  </a:lnTo>
                  <a:close/>
                </a:path>
                <a:path w="699135" h="214629">
                  <a:moveTo>
                    <a:pt x="699008" y="164592"/>
                  </a:moveTo>
                  <a:lnTo>
                    <a:pt x="319201" y="164592"/>
                  </a:lnTo>
                  <a:lnTo>
                    <a:pt x="320675" y="165354"/>
                  </a:lnTo>
                  <a:lnTo>
                    <a:pt x="699008" y="165354"/>
                  </a:lnTo>
                  <a:lnTo>
                    <a:pt x="699008" y="164592"/>
                  </a:lnTo>
                  <a:close/>
                </a:path>
                <a:path w="699135" h="214629">
                  <a:moveTo>
                    <a:pt x="699008" y="161544"/>
                  </a:moveTo>
                  <a:lnTo>
                    <a:pt x="313296" y="161544"/>
                  </a:lnTo>
                  <a:lnTo>
                    <a:pt x="314769" y="162306"/>
                  </a:lnTo>
                  <a:lnTo>
                    <a:pt x="699008" y="162306"/>
                  </a:lnTo>
                  <a:lnTo>
                    <a:pt x="699008" y="161544"/>
                  </a:lnTo>
                  <a:close/>
                </a:path>
                <a:path w="699135" h="214629">
                  <a:moveTo>
                    <a:pt x="699008" y="158496"/>
                  </a:moveTo>
                  <a:lnTo>
                    <a:pt x="307378" y="158496"/>
                  </a:lnTo>
                  <a:lnTo>
                    <a:pt x="308851" y="159258"/>
                  </a:lnTo>
                  <a:lnTo>
                    <a:pt x="699008" y="159258"/>
                  </a:lnTo>
                  <a:lnTo>
                    <a:pt x="699008" y="158496"/>
                  </a:lnTo>
                  <a:close/>
                </a:path>
                <a:path w="699135" h="214629">
                  <a:moveTo>
                    <a:pt x="699008" y="155448"/>
                  </a:moveTo>
                  <a:lnTo>
                    <a:pt x="301472" y="155448"/>
                  </a:lnTo>
                  <a:lnTo>
                    <a:pt x="302945" y="156210"/>
                  </a:lnTo>
                  <a:lnTo>
                    <a:pt x="699008" y="156210"/>
                  </a:lnTo>
                  <a:lnTo>
                    <a:pt x="699008" y="155448"/>
                  </a:lnTo>
                  <a:close/>
                </a:path>
                <a:path w="699135" h="214629">
                  <a:moveTo>
                    <a:pt x="699008" y="152400"/>
                  </a:moveTo>
                  <a:lnTo>
                    <a:pt x="295554" y="152400"/>
                  </a:lnTo>
                  <a:lnTo>
                    <a:pt x="297040" y="153162"/>
                  </a:lnTo>
                  <a:lnTo>
                    <a:pt x="699008" y="153162"/>
                  </a:lnTo>
                  <a:lnTo>
                    <a:pt x="699008" y="152400"/>
                  </a:lnTo>
                  <a:close/>
                </a:path>
                <a:path w="699135" h="214629">
                  <a:moveTo>
                    <a:pt x="699008" y="149352"/>
                  </a:moveTo>
                  <a:lnTo>
                    <a:pt x="289648" y="149352"/>
                  </a:lnTo>
                  <a:lnTo>
                    <a:pt x="291122" y="150114"/>
                  </a:lnTo>
                  <a:lnTo>
                    <a:pt x="699008" y="150114"/>
                  </a:lnTo>
                  <a:lnTo>
                    <a:pt x="699008" y="149352"/>
                  </a:lnTo>
                  <a:close/>
                </a:path>
                <a:path w="699135" h="214629">
                  <a:moveTo>
                    <a:pt x="699008" y="146304"/>
                  </a:moveTo>
                  <a:lnTo>
                    <a:pt x="283730" y="146304"/>
                  </a:lnTo>
                  <a:lnTo>
                    <a:pt x="285216" y="147066"/>
                  </a:lnTo>
                  <a:lnTo>
                    <a:pt x="699008" y="147066"/>
                  </a:lnTo>
                  <a:lnTo>
                    <a:pt x="699008" y="146304"/>
                  </a:lnTo>
                  <a:close/>
                </a:path>
                <a:path w="699135" h="214629">
                  <a:moveTo>
                    <a:pt x="699008" y="143256"/>
                  </a:moveTo>
                  <a:lnTo>
                    <a:pt x="277825" y="143256"/>
                  </a:lnTo>
                  <a:lnTo>
                    <a:pt x="279298" y="144018"/>
                  </a:lnTo>
                  <a:lnTo>
                    <a:pt x="699008" y="144018"/>
                  </a:lnTo>
                  <a:lnTo>
                    <a:pt x="699008" y="143256"/>
                  </a:lnTo>
                  <a:close/>
                </a:path>
                <a:path w="699135" h="214629">
                  <a:moveTo>
                    <a:pt x="699008" y="140208"/>
                  </a:moveTo>
                  <a:lnTo>
                    <a:pt x="271907" y="140208"/>
                  </a:lnTo>
                  <a:lnTo>
                    <a:pt x="273392" y="140970"/>
                  </a:lnTo>
                  <a:lnTo>
                    <a:pt x="699008" y="140970"/>
                  </a:lnTo>
                  <a:lnTo>
                    <a:pt x="699008" y="140208"/>
                  </a:lnTo>
                  <a:close/>
                </a:path>
                <a:path w="699135" h="214629">
                  <a:moveTo>
                    <a:pt x="699008" y="137160"/>
                  </a:moveTo>
                  <a:lnTo>
                    <a:pt x="266001" y="137160"/>
                  </a:lnTo>
                  <a:lnTo>
                    <a:pt x="267474" y="137922"/>
                  </a:lnTo>
                  <a:lnTo>
                    <a:pt x="699008" y="137922"/>
                  </a:lnTo>
                  <a:lnTo>
                    <a:pt x="699008" y="137160"/>
                  </a:lnTo>
                  <a:close/>
                </a:path>
                <a:path w="699135" h="214629">
                  <a:moveTo>
                    <a:pt x="699008" y="134112"/>
                  </a:moveTo>
                  <a:lnTo>
                    <a:pt x="260096" y="134112"/>
                  </a:lnTo>
                  <a:lnTo>
                    <a:pt x="261569" y="134874"/>
                  </a:lnTo>
                  <a:lnTo>
                    <a:pt x="699008" y="134874"/>
                  </a:lnTo>
                  <a:lnTo>
                    <a:pt x="699008" y="134112"/>
                  </a:lnTo>
                  <a:close/>
                </a:path>
                <a:path w="699135" h="214629">
                  <a:moveTo>
                    <a:pt x="699008" y="131064"/>
                  </a:moveTo>
                  <a:lnTo>
                    <a:pt x="254177" y="131064"/>
                  </a:lnTo>
                  <a:lnTo>
                    <a:pt x="255651" y="131826"/>
                  </a:lnTo>
                  <a:lnTo>
                    <a:pt x="699008" y="131826"/>
                  </a:lnTo>
                  <a:lnTo>
                    <a:pt x="699008" y="131064"/>
                  </a:lnTo>
                  <a:close/>
                </a:path>
                <a:path w="699135" h="214629">
                  <a:moveTo>
                    <a:pt x="699008" y="128016"/>
                  </a:moveTo>
                  <a:lnTo>
                    <a:pt x="248272" y="128016"/>
                  </a:lnTo>
                  <a:lnTo>
                    <a:pt x="249745" y="128778"/>
                  </a:lnTo>
                  <a:lnTo>
                    <a:pt x="699008" y="128778"/>
                  </a:lnTo>
                  <a:lnTo>
                    <a:pt x="699008" y="128016"/>
                  </a:lnTo>
                  <a:close/>
                </a:path>
                <a:path w="699135" h="214629">
                  <a:moveTo>
                    <a:pt x="699008" y="124968"/>
                  </a:moveTo>
                  <a:lnTo>
                    <a:pt x="242354" y="124968"/>
                  </a:lnTo>
                  <a:lnTo>
                    <a:pt x="243827" y="125730"/>
                  </a:lnTo>
                  <a:lnTo>
                    <a:pt x="699008" y="125730"/>
                  </a:lnTo>
                  <a:lnTo>
                    <a:pt x="699008" y="124968"/>
                  </a:lnTo>
                  <a:close/>
                </a:path>
                <a:path w="699135" h="214629">
                  <a:moveTo>
                    <a:pt x="699008" y="121920"/>
                  </a:moveTo>
                  <a:lnTo>
                    <a:pt x="236448" y="121920"/>
                  </a:lnTo>
                  <a:lnTo>
                    <a:pt x="237921" y="122682"/>
                  </a:lnTo>
                  <a:lnTo>
                    <a:pt x="699008" y="122682"/>
                  </a:lnTo>
                  <a:lnTo>
                    <a:pt x="699008" y="121920"/>
                  </a:lnTo>
                  <a:close/>
                </a:path>
                <a:path w="699135" h="214629">
                  <a:moveTo>
                    <a:pt x="699008" y="118872"/>
                  </a:moveTo>
                  <a:lnTo>
                    <a:pt x="230530" y="118872"/>
                  </a:lnTo>
                  <a:lnTo>
                    <a:pt x="232016" y="119634"/>
                  </a:lnTo>
                  <a:lnTo>
                    <a:pt x="699008" y="119634"/>
                  </a:lnTo>
                  <a:lnTo>
                    <a:pt x="699008" y="118872"/>
                  </a:lnTo>
                  <a:close/>
                </a:path>
                <a:path w="699135" h="214629">
                  <a:moveTo>
                    <a:pt x="699008" y="115824"/>
                  </a:moveTo>
                  <a:lnTo>
                    <a:pt x="224624" y="115824"/>
                  </a:lnTo>
                  <a:lnTo>
                    <a:pt x="226098" y="116586"/>
                  </a:lnTo>
                  <a:lnTo>
                    <a:pt x="699008" y="116586"/>
                  </a:lnTo>
                  <a:lnTo>
                    <a:pt x="699008" y="115824"/>
                  </a:lnTo>
                  <a:close/>
                </a:path>
                <a:path w="699135" h="214629">
                  <a:moveTo>
                    <a:pt x="699008" y="112776"/>
                  </a:moveTo>
                  <a:lnTo>
                    <a:pt x="218706" y="112776"/>
                  </a:lnTo>
                  <a:lnTo>
                    <a:pt x="220192" y="113538"/>
                  </a:lnTo>
                  <a:lnTo>
                    <a:pt x="699008" y="113538"/>
                  </a:lnTo>
                  <a:lnTo>
                    <a:pt x="699008" y="112776"/>
                  </a:lnTo>
                  <a:close/>
                </a:path>
                <a:path w="699135" h="214629">
                  <a:moveTo>
                    <a:pt x="699008" y="109728"/>
                  </a:moveTo>
                  <a:lnTo>
                    <a:pt x="212801" y="109728"/>
                  </a:lnTo>
                  <a:lnTo>
                    <a:pt x="214274" y="110490"/>
                  </a:lnTo>
                  <a:lnTo>
                    <a:pt x="699008" y="110490"/>
                  </a:lnTo>
                  <a:lnTo>
                    <a:pt x="699008" y="109728"/>
                  </a:lnTo>
                  <a:close/>
                </a:path>
                <a:path w="699135" h="214629">
                  <a:moveTo>
                    <a:pt x="699008" y="106680"/>
                  </a:moveTo>
                  <a:lnTo>
                    <a:pt x="206883" y="106680"/>
                  </a:lnTo>
                  <a:lnTo>
                    <a:pt x="208368" y="107442"/>
                  </a:lnTo>
                  <a:lnTo>
                    <a:pt x="699008" y="107442"/>
                  </a:lnTo>
                  <a:lnTo>
                    <a:pt x="699008" y="106680"/>
                  </a:lnTo>
                  <a:close/>
                </a:path>
                <a:path w="699135" h="214629">
                  <a:moveTo>
                    <a:pt x="699008" y="103632"/>
                  </a:moveTo>
                  <a:lnTo>
                    <a:pt x="200977" y="103632"/>
                  </a:lnTo>
                  <a:lnTo>
                    <a:pt x="202450" y="104394"/>
                  </a:lnTo>
                  <a:lnTo>
                    <a:pt x="699008" y="104394"/>
                  </a:lnTo>
                  <a:lnTo>
                    <a:pt x="699008" y="103632"/>
                  </a:lnTo>
                  <a:close/>
                </a:path>
                <a:path w="699135" h="214629">
                  <a:moveTo>
                    <a:pt x="699008" y="100584"/>
                  </a:moveTo>
                  <a:lnTo>
                    <a:pt x="195072" y="100584"/>
                  </a:lnTo>
                  <a:lnTo>
                    <a:pt x="196545" y="101346"/>
                  </a:lnTo>
                  <a:lnTo>
                    <a:pt x="699008" y="101346"/>
                  </a:lnTo>
                  <a:lnTo>
                    <a:pt x="699008" y="100584"/>
                  </a:lnTo>
                  <a:close/>
                </a:path>
                <a:path w="699135" h="214629">
                  <a:moveTo>
                    <a:pt x="699008" y="97536"/>
                  </a:moveTo>
                  <a:lnTo>
                    <a:pt x="189153" y="97536"/>
                  </a:lnTo>
                  <a:lnTo>
                    <a:pt x="190627" y="98298"/>
                  </a:lnTo>
                  <a:lnTo>
                    <a:pt x="699008" y="98298"/>
                  </a:lnTo>
                  <a:lnTo>
                    <a:pt x="699008" y="97536"/>
                  </a:lnTo>
                  <a:close/>
                </a:path>
                <a:path w="699135" h="214629">
                  <a:moveTo>
                    <a:pt x="699008" y="94488"/>
                  </a:moveTo>
                  <a:lnTo>
                    <a:pt x="183248" y="94488"/>
                  </a:lnTo>
                  <a:lnTo>
                    <a:pt x="184721" y="95250"/>
                  </a:lnTo>
                  <a:lnTo>
                    <a:pt x="699008" y="95250"/>
                  </a:lnTo>
                  <a:lnTo>
                    <a:pt x="699008" y="94488"/>
                  </a:lnTo>
                  <a:close/>
                </a:path>
                <a:path w="699135" h="214629">
                  <a:moveTo>
                    <a:pt x="699008" y="91440"/>
                  </a:moveTo>
                  <a:lnTo>
                    <a:pt x="177330" y="91440"/>
                  </a:lnTo>
                  <a:lnTo>
                    <a:pt x="178816" y="92202"/>
                  </a:lnTo>
                  <a:lnTo>
                    <a:pt x="699008" y="92202"/>
                  </a:lnTo>
                  <a:lnTo>
                    <a:pt x="699008" y="91440"/>
                  </a:lnTo>
                  <a:close/>
                </a:path>
                <a:path w="699135" h="214629">
                  <a:moveTo>
                    <a:pt x="699008" y="88392"/>
                  </a:moveTo>
                  <a:lnTo>
                    <a:pt x="171424" y="88392"/>
                  </a:lnTo>
                  <a:lnTo>
                    <a:pt x="172897" y="89154"/>
                  </a:lnTo>
                  <a:lnTo>
                    <a:pt x="699008" y="89154"/>
                  </a:lnTo>
                  <a:lnTo>
                    <a:pt x="699008" y="88392"/>
                  </a:lnTo>
                  <a:close/>
                </a:path>
                <a:path w="699135" h="214629">
                  <a:moveTo>
                    <a:pt x="699008" y="85344"/>
                  </a:moveTo>
                  <a:lnTo>
                    <a:pt x="165506" y="85344"/>
                  </a:lnTo>
                  <a:lnTo>
                    <a:pt x="166992" y="86106"/>
                  </a:lnTo>
                  <a:lnTo>
                    <a:pt x="699008" y="86106"/>
                  </a:lnTo>
                  <a:lnTo>
                    <a:pt x="699008" y="85344"/>
                  </a:lnTo>
                  <a:close/>
                </a:path>
                <a:path w="699135" h="214629">
                  <a:moveTo>
                    <a:pt x="699008" y="82296"/>
                  </a:moveTo>
                  <a:lnTo>
                    <a:pt x="159600" y="82296"/>
                  </a:lnTo>
                  <a:lnTo>
                    <a:pt x="161074" y="83058"/>
                  </a:lnTo>
                  <a:lnTo>
                    <a:pt x="699008" y="83058"/>
                  </a:lnTo>
                  <a:lnTo>
                    <a:pt x="699008" y="82296"/>
                  </a:lnTo>
                  <a:close/>
                </a:path>
                <a:path w="699135" h="214629">
                  <a:moveTo>
                    <a:pt x="699008" y="79248"/>
                  </a:moveTo>
                  <a:lnTo>
                    <a:pt x="153682" y="79248"/>
                  </a:lnTo>
                  <a:lnTo>
                    <a:pt x="155168" y="80010"/>
                  </a:lnTo>
                  <a:lnTo>
                    <a:pt x="699008" y="80010"/>
                  </a:lnTo>
                  <a:lnTo>
                    <a:pt x="699008" y="79248"/>
                  </a:lnTo>
                  <a:close/>
                </a:path>
                <a:path w="699135" h="214629">
                  <a:moveTo>
                    <a:pt x="699008" y="76200"/>
                  </a:moveTo>
                  <a:lnTo>
                    <a:pt x="147777" y="76200"/>
                  </a:lnTo>
                  <a:lnTo>
                    <a:pt x="149250" y="76962"/>
                  </a:lnTo>
                  <a:lnTo>
                    <a:pt x="699008" y="76962"/>
                  </a:lnTo>
                  <a:lnTo>
                    <a:pt x="699008" y="76200"/>
                  </a:lnTo>
                  <a:close/>
                </a:path>
                <a:path w="699135" h="214629">
                  <a:moveTo>
                    <a:pt x="699008" y="73152"/>
                  </a:moveTo>
                  <a:lnTo>
                    <a:pt x="141859" y="73152"/>
                  </a:lnTo>
                  <a:lnTo>
                    <a:pt x="143344" y="73914"/>
                  </a:lnTo>
                  <a:lnTo>
                    <a:pt x="699008" y="73914"/>
                  </a:lnTo>
                  <a:lnTo>
                    <a:pt x="699008" y="73152"/>
                  </a:lnTo>
                  <a:close/>
                </a:path>
                <a:path w="699135" h="214629">
                  <a:moveTo>
                    <a:pt x="699008" y="70104"/>
                  </a:moveTo>
                  <a:lnTo>
                    <a:pt x="135953" y="70104"/>
                  </a:lnTo>
                  <a:lnTo>
                    <a:pt x="137426" y="70866"/>
                  </a:lnTo>
                  <a:lnTo>
                    <a:pt x="699008" y="70866"/>
                  </a:lnTo>
                  <a:lnTo>
                    <a:pt x="699008" y="70104"/>
                  </a:lnTo>
                  <a:close/>
                </a:path>
                <a:path w="699135" h="214629">
                  <a:moveTo>
                    <a:pt x="699008" y="67056"/>
                  </a:moveTo>
                  <a:lnTo>
                    <a:pt x="130048" y="67056"/>
                  </a:lnTo>
                  <a:lnTo>
                    <a:pt x="131521" y="67818"/>
                  </a:lnTo>
                  <a:lnTo>
                    <a:pt x="699008" y="67818"/>
                  </a:lnTo>
                  <a:lnTo>
                    <a:pt x="699008" y="67056"/>
                  </a:lnTo>
                  <a:close/>
                </a:path>
                <a:path w="699135" h="214629">
                  <a:moveTo>
                    <a:pt x="699008" y="64008"/>
                  </a:moveTo>
                  <a:lnTo>
                    <a:pt x="124129" y="64008"/>
                  </a:lnTo>
                  <a:lnTo>
                    <a:pt x="125603" y="64770"/>
                  </a:lnTo>
                  <a:lnTo>
                    <a:pt x="699008" y="64770"/>
                  </a:lnTo>
                  <a:lnTo>
                    <a:pt x="699008" y="64008"/>
                  </a:lnTo>
                  <a:close/>
                </a:path>
                <a:path w="699135" h="214629">
                  <a:moveTo>
                    <a:pt x="699008" y="60960"/>
                  </a:moveTo>
                  <a:lnTo>
                    <a:pt x="118224" y="60960"/>
                  </a:lnTo>
                  <a:lnTo>
                    <a:pt x="119697" y="61722"/>
                  </a:lnTo>
                  <a:lnTo>
                    <a:pt x="699008" y="61722"/>
                  </a:lnTo>
                  <a:lnTo>
                    <a:pt x="699008" y="60960"/>
                  </a:lnTo>
                  <a:close/>
                </a:path>
                <a:path w="699135" h="214629">
                  <a:moveTo>
                    <a:pt x="699008" y="57912"/>
                  </a:moveTo>
                  <a:lnTo>
                    <a:pt x="112306" y="57912"/>
                  </a:lnTo>
                  <a:lnTo>
                    <a:pt x="113792" y="58674"/>
                  </a:lnTo>
                  <a:lnTo>
                    <a:pt x="699008" y="58674"/>
                  </a:lnTo>
                  <a:lnTo>
                    <a:pt x="699008" y="57912"/>
                  </a:lnTo>
                  <a:close/>
                </a:path>
                <a:path w="699135" h="214629">
                  <a:moveTo>
                    <a:pt x="699008" y="54864"/>
                  </a:moveTo>
                  <a:lnTo>
                    <a:pt x="106400" y="54864"/>
                  </a:lnTo>
                  <a:lnTo>
                    <a:pt x="107873" y="55626"/>
                  </a:lnTo>
                  <a:lnTo>
                    <a:pt x="699008" y="55626"/>
                  </a:lnTo>
                  <a:lnTo>
                    <a:pt x="699008" y="54864"/>
                  </a:lnTo>
                  <a:close/>
                </a:path>
                <a:path w="699135" h="214629">
                  <a:moveTo>
                    <a:pt x="699008" y="51816"/>
                  </a:moveTo>
                  <a:lnTo>
                    <a:pt x="100482" y="51816"/>
                  </a:lnTo>
                  <a:lnTo>
                    <a:pt x="101968" y="52578"/>
                  </a:lnTo>
                  <a:lnTo>
                    <a:pt x="699008" y="52578"/>
                  </a:lnTo>
                  <a:lnTo>
                    <a:pt x="699008" y="51816"/>
                  </a:lnTo>
                  <a:close/>
                </a:path>
                <a:path w="699135" h="214629">
                  <a:moveTo>
                    <a:pt x="699008" y="48768"/>
                  </a:moveTo>
                  <a:lnTo>
                    <a:pt x="94576" y="48768"/>
                  </a:lnTo>
                  <a:lnTo>
                    <a:pt x="96050" y="49530"/>
                  </a:lnTo>
                  <a:lnTo>
                    <a:pt x="699008" y="49530"/>
                  </a:lnTo>
                  <a:lnTo>
                    <a:pt x="699008" y="48768"/>
                  </a:lnTo>
                  <a:close/>
                </a:path>
                <a:path w="699135" h="214629">
                  <a:moveTo>
                    <a:pt x="699008" y="45720"/>
                  </a:moveTo>
                  <a:lnTo>
                    <a:pt x="88658" y="45720"/>
                  </a:lnTo>
                  <a:lnTo>
                    <a:pt x="90144" y="46482"/>
                  </a:lnTo>
                  <a:lnTo>
                    <a:pt x="699008" y="46482"/>
                  </a:lnTo>
                  <a:lnTo>
                    <a:pt x="699008" y="45720"/>
                  </a:lnTo>
                  <a:close/>
                </a:path>
                <a:path w="699135" h="214629">
                  <a:moveTo>
                    <a:pt x="699008" y="42672"/>
                  </a:moveTo>
                  <a:lnTo>
                    <a:pt x="82753" y="42672"/>
                  </a:lnTo>
                  <a:lnTo>
                    <a:pt x="84226" y="43434"/>
                  </a:lnTo>
                  <a:lnTo>
                    <a:pt x="699008" y="43434"/>
                  </a:lnTo>
                  <a:lnTo>
                    <a:pt x="699008" y="42672"/>
                  </a:lnTo>
                  <a:close/>
                </a:path>
                <a:path w="699135" h="214629">
                  <a:moveTo>
                    <a:pt x="699008" y="39624"/>
                  </a:moveTo>
                  <a:lnTo>
                    <a:pt x="76835" y="39624"/>
                  </a:lnTo>
                  <a:lnTo>
                    <a:pt x="78320" y="40386"/>
                  </a:lnTo>
                  <a:lnTo>
                    <a:pt x="699008" y="40386"/>
                  </a:lnTo>
                  <a:lnTo>
                    <a:pt x="699008" y="39624"/>
                  </a:lnTo>
                  <a:close/>
                </a:path>
                <a:path w="699135" h="214629">
                  <a:moveTo>
                    <a:pt x="699008" y="36576"/>
                  </a:moveTo>
                  <a:lnTo>
                    <a:pt x="70929" y="36576"/>
                  </a:lnTo>
                  <a:lnTo>
                    <a:pt x="72402" y="37338"/>
                  </a:lnTo>
                  <a:lnTo>
                    <a:pt x="699008" y="37338"/>
                  </a:lnTo>
                  <a:lnTo>
                    <a:pt x="699008" y="36576"/>
                  </a:lnTo>
                  <a:close/>
                </a:path>
                <a:path w="699135" h="214629">
                  <a:moveTo>
                    <a:pt x="699008" y="33528"/>
                  </a:moveTo>
                  <a:lnTo>
                    <a:pt x="65024" y="33528"/>
                  </a:lnTo>
                  <a:lnTo>
                    <a:pt x="66497" y="34290"/>
                  </a:lnTo>
                  <a:lnTo>
                    <a:pt x="699008" y="34290"/>
                  </a:lnTo>
                  <a:lnTo>
                    <a:pt x="699008" y="33528"/>
                  </a:lnTo>
                  <a:close/>
                </a:path>
                <a:path w="699135" h="214629">
                  <a:moveTo>
                    <a:pt x="699008" y="30480"/>
                  </a:moveTo>
                  <a:lnTo>
                    <a:pt x="59105" y="30480"/>
                  </a:lnTo>
                  <a:lnTo>
                    <a:pt x="60579" y="31242"/>
                  </a:lnTo>
                  <a:lnTo>
                    <a:pt x="699008" y="31242"/>
                  </a:lnTo>
                  <a:lnTo>
                    <a:pt x="699008" y="30480"/>
                  </a:lnTo>
                  <a:close/>
                </a:path>
                <a:path w="699135" h="214629">
                  <a:moveTo>
                    <a:pt x="699008" y="27432"/>
                  </a:moveTo>
                  <a:lnTo>
                    <a:pt x="53200" y="27432"/>
                  </a:lnTo>
                  <a:lnTo>
                    <a:pt x="54673" y="28194"/>
                  </a:lnTo>
                  <a:lnTo>
                    <a:pt x="699008" y="28194"/>
                  </a:lnTo>
                  <a:lnTo>
                    <a:pt x="699008" y="27432"/>
                  </a:lnTo>
                  <a:close/>
                </a:path>
                <a:path w="699135" h="214629">
                  <a:moveTo>
                    <a:pt x="699008" y="24384"/>
                  </a:moveTo>
                  <a:lnTo>
                    <a:pt x="47282" y="24384"/>
                  </a:lnTo>
                  <a:lnTo>
                    <a:pt x="48768" y="25146"/>
                  </a:lnTo>
                  <a:lnTo>
                    <a:pt x="699008" y="25146"/>
                  </a:lnTo>
                  <a:lnTo>
                    <a:pt x="699008" y="24384"/>
                  </a:lnTo>
                  <a:close/>
                </a:path>
                <a:path w="699135" h="214629">
                  <a:moveTo>
                    <a:pt x="699008" y="21336"/>
                  </a:moveTo>
                  <a:lnTo>
                    <a:pt x="41376" y="21336"/>
                  </a:lnTo>
                  <a:lnTo>
                    <a:pt x="42849" y="22098"/>
                  </a:lnTo>
                  <a:lnTo>
                    <a:pt x="699008" y="22098"/>
                  </a:lnTo>
                  <a:lnTo>
                    <a:pt x="699008" y="21336"/>
                  </a:lnTo>
                  <a:close/>
                </a:path>
                <a:path w="699135" h="214629">
                  <a:moveTo>
                    <a:pt x="699008" y="18288"/>
                  </a:moveTo>
                  <a:lnTo>
                    <a:pt x="35458" y="18288"/>
                  </a:lnTo>
                  <a:lnTo>
                    <a:pt x="36944" y="19050"/>
                  </a:lnTo>
                  <a:lnTo>
                    <a:pt x="699008" y="19050"/>
                  </a:lnTo>
                  <a:lnTo>
                    <a:pt x="699008" y="18288"/>
                  </a:lnTo>
                  <a:close/>
                </a:path>
                <a:path w="699135" h="214629">
                  <a:moveTo>
                    <a:pt x="699008" y="15240"/>
                  </a:moveTo>
                  <a:lnTo>
                    <a:pt x="29552" y="15240"/>
                  </a:lnTo>
                  <a:lnTo>
                    <a:pt x="31026" y="16002"/>
                  </a:lnTo>
                  <a:lnTo>
                    <a:pt x="699008" y="16002"/>
                  </a:lnTo>
                  <a:lnTo>
                    <a:pt x="699008" y="15240"/>
                  </a:lnTo>
                  <a:close/>
                </a:path>
                <a:path w="699135" h="214629">
                  <a:moveTo>
                    <a:pt x="699008" y="12192"/>
                  </a:moveTo>
                  <a:lnTo>
                    <a:pt x="23634" y="12192"/>
                  </a:lnTo>
                  <a:lnTo>
                    <a:pt x="25120" y="12954"/>
                  </a:lnTo>
                  <a:lnTo>
                    <a:pt x="699008" y="12954"/>
                  </a:lnTo>
                  <a:lnTo>
                    <a:pt x="699008" y="12192"/>
                  </a:lnTo>
                  <a:close/>
                </a:path>
                <a:path w="699135" h="214629">
                  <a:moveTo>
                    <a:pt x="699008" y="9144"/>
                  </a:moveTo>
                  <a:lnTo>
                    <a:pt x="17729" y="9144"/>
                  </a:lnTo>
                  <a:lnTo>
                    <a:pt x="19202" y="9906"/>
                  </a:lnTo>
                  <a:lnTo>
                    <a:pt x="699008" y="9906"/>
                  </a:lnTo>
                  <a:lnTo>
                    <a:pt x="699008" y="9144"/>
                  </a:lnTo>
                  <a:close/>
                </a:path>
                <a:path w="699135" h="214629">
                  <a:moveTo>
                    <a:pt x="699008" y="6096"/>
                  </a:moveTo>
                  <a:lnTo>
                    <a:pt x="11811" y="6096"/>
                  </a:lnTo>
                  <a:lnTo>
                    <a:pt x="13296" y="6858"/>
                  </a:lnTo>
                  <a:lnTo>
                    <a:pt x="699008" y="6858"/>
                  </a:lnTo>
                  <a:lnTo>
                    <a:pt x="699008" y="6096"/>
                  </a:lnTo>
                  <a:close/>
                </a:path>
                <a:path w="699135" h="214629">
                  <a:moveTo>
                    <a:pt x="699008" y="3048"/>
                  </a:moveTo>
                  <a:lnTo>
                    <a:pt x="5905" y="3048"/>
                  </a:lnTo>
                  <a:lnTo>
                    <a:pt x="7378" y="3810"/>
                  </a:lnTo>
                  <a:lnTo>
                    <a:pt x="699008" y="3810"/>
                  </a:lnTo>
                  <a:lnTo>
                    <a:pt x="699008" y="3048"/>
                  </a:lnTo>
                  <a:close/>
                </a:path>
                <a:path w="699135" h="214629">
                  <a:moveTo>
                    <a:pt x="699008" y="0"/>
                  </a:moveTo>
                  <a:lnTo>
                    <a:pt x="0" y="0"/>
                  </a:lnTo>
                  <a:lnTo>
                    <a:pt x="1473" y="762"/>
                  </a:lnTo>
                  <a:lnTo>
                    <a:pt x="699008" y="762"/>
                  </a:lnTo>
                  <a:lnTo>
                    <a:pt x="699008" y="0"/>
                  </a:lnTo>
                  <a:close/>
                </a:path>
              </a:pathLst>
            </a:custGeom>
            <a:solidFill>
              <a:srgbClr val="0000FF"/>
            </a:solidFill>
          </p:spPr>
          <p:txBody>
            <a:bodyPr wrap="square" lIns="0" tIns="0" rIns="0" bIns="0" rtlCol="0"/>
            <a:lstStyle/>
            <a:p/>
          </p:txBody>
        </p:sp>
        <p:sp>
          <p:nvSpPr>
            <p:cNvPr id="37" name="object 37"/>
            <p:cNvSpPr/>
            <p:nvPr/>
          </p:nvSpPr>
          <p:spPr>
            <a:xfrm>
              <a:off x="2784106" y="4388357"/>
              <a:ext cx="285750" cy="147320"/>
            </a:xfrm>
            <a:custGeom>
              <a:avLst/>
              <a:gdLst/>
              <a:ahLst/>
              <a:cxnLst/>
              <a:rect l="l" t="t" r="r" b="b"/>
              <a:pathLst>
                <a:path w="285750" h="147320">
                  <a:moveTo>
                    <a:pt x="285229" y="146304"/>
                  </a:moveTo>
                  <a:lnTo>
                    <a:pt x="283743" y="146304"/>
                  </a:lnTo>
                  <a:lnTo>
                    <a:pt x="285229" y="147066"/>
                  </a:lnTo>
                  <a:lnTo>
                    <a:pt x="285229" y="146304"/>
                  </a:lnTo>
                  <a:close/>
                </a:path>
                <a:path w="285750" h="147320">
                  <a:moveTo>
                    <a:pt x="285229" y="143256"/>
                  </a:moveTo>
                  <a:lnTo>
                    <a:pt x="277837" y="143256"/>
                  </a:lnTo>
                  <a:lnTo>
                    <a:pt x="279311" y="144018"/>
                  </a:lnTo>
                  <a:lnTo>
                    <a:pt x="285229" y="144018"/>
                  </a:lnTo>
                  <a:lnTo>
                    <a:pt x="285229" y="143256"/>
                  </a:lnTo>
                  <a:close/>
                </a:path>
                <a:path w="285750" h="147320">
                  <a:moveTo>
                    <a:pt x="285229" y="140208"/>
                  </a:moveTo>
                  <a:lnTo>
                    <a:pt x="271919" y="140208"/>
                  </a:lnTo>
                  <a:lnTo>
                    <a:pt x="273405" y="140970"/>
                  </a:lnTo>
                  <a:lnTo>
                    <a:pt x="285229" y="140970"/>
                  </a:lnTo>
                  <a:lnTo>
                    <a:pt x="285229" y="140208"/>
                  </a:lnTo>
                  <a:close/>
                </a:path>
                <a:path w="285750" h="147320">
                  <a:moveTo>
                    <a:pt x="285229" y="137160"/>
                  </a:moveTo>
                  <a:lnTo>
                    <a:pt x="266014" y="137160"/>
                  </a:lnTo>
                  <a:lnTo>
                    <a:pt x="267487" y="137922"/>
                  </a:lnTo>
                  <a:lnTo>
                    <a:pt x="285229" y="137922"/>
                  </a:lnTo>
                  <a:lnTo>
                    <a:pt x="285229" y="137160"/>
                  </a:lnTo>
                  <a:close/>
                </a:path>
                <a:path w="285750" h="147320">
                  <a:moveTo>
                    <a:pt x="285229" y="134112"/>
                  </a:moveTo>
                  <a:lnTo>
                    <a:pt x="260096" y="134112"/>
                  </a:lnTo>
                  <a:lnTo>
                    <a:pt x="261581" y="134874"/>
                  </a:lnTo>
                  <a:lnTo>
                    <a:pt x="285229" y="134874"/>
                  </a:lnTo>
                  <a:lnTo>
                    <a:pt x="285229" y="134112"/>
                  </a:lnTo>
                  <a:close/>
                </a:path>
                <a:path w="285750" h="147320">
                  <a:moveTo>
                    <a:pt x="285229" y="131064"/>
                  </a:moveTo>
                  <a:lnTo>
                    <a:pt x="254190" y="131064"/>
                  </a:lnTo>
                  <a:lnTo>
                    <a:pt x="255663" y="131826"/>
                  </a:lnTo>
                  <a:lnTo>
                    <a:pt x="285229" y="131826"/>
                  </a:lnTo>
                  <a:lnTo>
                    <a:pt x="285229" y="131064"/>
                  </a:lnTo>
                  <a:close/>
                </a:path>
                <a:path w="285750" h="147320">
                  <a:moveTo>
                    <a:pt x="285229" y="128016"/>
                  </a:moveTo>
                  <a:lnTo>
                    <a:pt x="248272" y="128016"/>
                  </a:lnTo>
                  <a:lnTo>
                    <a:pt x="249758" y="128778"/>
                  </a:lnTo>
                  <a:lnTo>
                    <a:pt x="285229" y="128778"/>
                  </a:lnTo>
                  <a:lnTo>
                    <a:pt x="285229" y="128016"/>
                  </a:lnTo>
                  <a:close/>
                </a:path>
                <a:path w="285750" h="147320">
                  <a:moveTo>
                    <a:pt x="285229" y="124968"/>
                  </a:moveTo>
                  <a:lnTo>
                    <a:pt x="242366" y="124968"/>
                  </a:lnTo>
                  <a:lnTo>
                    <a:pt x="243840" y="125730"/>
                  </a:lnTo>
                  <a:lnTo>
                    <a:pt x="285229" y="125730"/>
                  </a:lnTo>
                  <a:lnTo>
                    <a:pt x="285229" y="124968"/>
                  </a:lnTo>
                  <a:close/>
                </a:path>
                <a:path w="285750" h="147320">
                  <a:moveTo>
                    <a:pt x="285229" y="121920"/>
                  </a:moveTo>
                  <a:lnTo>
                    <a:pt x="236448" y="121920"/>
                  </a:lnTo>
                  <a:lnTo>
                    <a:pt x="237934" y="122682"/>
                  </a:lnTo>
                  <a:lnTo>
                    <a:pt x="285229" y="122682"/>
                  </a:lnTo>
                  <a:lnTo>
                    <a:pt x="285229" y="121920"/>
                  </a:lnTo>
                  <a:close/>
                </a:path>
                <a:path w="285750" h="147320">
                  <a:moveTo>
                    <a:pt x="285229" y="118872"/>
                  </a:moveTo>
                  <a:lnTo>
                    <a:pt x="230543" y="118872"/>
                  </a:lnTo>
                  <a:lnTo>
                    <a:pt x="232016" y="119634"/>
                  </a:lnTo>
                  <a:lnTo>
                    <a:pt x="285229" y="119634"/>
                  </a:lnTo>
                  <a:lnTo>
                    <a:pt x="285229" y="118872"/>
                  </a:lnTo>
                  <a:close/>
                </a:path>
                <a:path w="285750" h="147320">
                  <a:moveTo>
                    <a:pt x="285229" y="115824"/>
                  </a:moveTo>
                  <a:lnTo>
                    <a:pt x="224637" y="115824"/>
                  </a:lnTo>
                  <a:lnTo>
                    <a:pt x="226110" y="116586"/>
                  </a:lnTo>
                  <a:lnTo>
                    <a:pt x="285229" y="116586"/>
                  </a:lnTo>
                  <a:lnTo>
                    <a:pt x="285229" y="115824"/>
                  </a:lnTo>
                  <a:close/>
                </a:path>
                <a:path w="285750" h="147320">
                  <a:moveTo>
                    <a:pt x="285229" y="112776"/>
                  </a:moveTo>
                  <a:lnTo>
                    <a:pt x="218719" y="112776"/>
                  </a:lnTo>
                  <a:lnTo>
                    <a:pt x="220205" y="113538"/>
                  </a:lnTo>
                  <a:lnTo>
                    <a:pt x="285229" y="113538"/>
                  </a:lnTo>
                  <a:lnTo>
                    <a:pt x="285229" y="112776"/>
                  </a:lnTo>
                  <a:close/>
                </a:path>
                <a:path w="285750" h="147320">
                  <a:moveTo>
                    <a:pt x="285229" y="109728"/>
                  </a:moveTo>
                  <a:lnTo>
                    <a:pt x="212813" y="109728"/>
                  </a:lnTo>
                  <a:lnTo>
                    <a:pt x="214287" y="110490"/>
                  </a:lnTo>
                  <a:lnTo>
                    <a:pt x="285229" y="110490"/>
                  </a:lnTo>
                  <a:lnTo>
                    <a:pt x="285229" y="109728"/>
                  </a:lnTo>
                  <a:close/>
                </a:path>
                <a:path w="285750" h="147320">
                  <a:moveTo>
                    <a:pt x="285229" y="106680"/>
                  </a:moveTo>
                  <a:lnTo>
                    <a:pt x="206895" y="106680"/>
                  </a:lnTo>
                  <a:lnTo>
                    <a:pt x="208381" y="107442"/>
                  </a:lnTo>
                  <a:lnTo>
                    <a:pt x="285229" y="107442"/>
                  </a:lnTo>
                  <a:lnTo>
                    <a:pt x="285229" y="106680"/>
                  </a:lnTo>
                  <a:close/>
                </a:path>
                <a:path w="285750" h="147320">
                  <a:moveTo>
                    <a:pt x="285229" y="103632"/>
                  </a:moveTo>
                  <a:lnTo>
                    <a:pt x="200990" y="103632"/>
                  </a:lnTo>
                  <a:lnTo>
                    <a:pt x="202463" y="104394"/>
                  </a:lnTo>
                  <a:lnTo>
                    <a:pt x="285229" y="104394"/>
                  </a:lnTo>
                  <a:lnTo>
                    <a:pt x="285229" y="103632"/>
                  </a:lnTo>
                  <a:close/>
                </a:path>
                <a:path w="285750" h="147320">
                  <a:moveTo>
                    <a:pt x="285229" y="100584"/>
                  </a:moveTo>
                  <a:lnTo>
                    <a:pt x="195072" y="100584"/>
                  </a:lnTo>
                  <a:lnTo>
                    <a:pt x="196557" y="101346"/>
                  </a:lnTo>
                  <a:lnTo>
                    <a:pt x="285229" y="101346"/>
                  </a:lnTo>
                  <a:lnTo>
                    <a:pt x="285229" y="100584"/>
                  </a:lnTo>
                  <a:close/>
                </a:path>
                <a:path w="285750" h="147320">
                  <a:moveTo>
                    <a:pt x="285229" y="97536"/>
                  </a:moveTo>
                  <a:lnTo>
                    <a:pt x="189166" y="97536"/>
                  </a:lnTo>
                  <a:lnTo>
                    <a:pt x="190639" y="98298"/>
                  </a:lnTo>
                  <a:lnTo>
                    <a:pt x="285229" y="98298"/>
                  </a:lnTo>
                  <a:lnTo>
                    <a:pt x="285229" y="97536"/>
                  </a:lnTo>
                  <a:close/>
                </a:path>
                <a:path w="285750" h="147320">
                  <a:moveTo>
                    <a:pt x="285229" y="94488"/>
                  </a:moveTo>
                  <a:lnTo>
                    <a:pt x="183248" y="94488"/>
                  </a:lnTo>
                  <a:lnTo>
                    <a:pt x="184734" y="95250"/>
                  </a:lnTo>
                  <a:lnTo>
                    <a:pt x="285229" y="95250"/>
                  </a:lnTo>
                  <a:lnTo>
                    <a:pt x="285229" y="94488"/>
                  </a:lnTo>
                  <a:close/>
                </a:path>
                <a:path w="285750" h="147320">
                  <a:moveTo>
                    <a:pt x="285229" y="91440"/>
                  </a:moveTo>
                  <a:lnTo>
                    <a:pt x="177342" y="91440"/>
                  </a:lnTo>
                  <a:lnTo>
                    <a:pt x="178816" y="92202"/>
                  </a:lnTo>
                  <a:lnTo>
                    <a:pt x="285229" y="92202"/>
                  </a:lnTo>
                  <a:lnTo>
                    <a:pt x="285229" y="91440"/>
                  </a:lnTo>
                  <a:close/>
                </a:path>
                <a:path w="285750" h="147320">
                  <a:moveTo>
                    <a:pt x="285229" y="88392"/>
                  </a:moveTo>
                  <a:lnTo>
                    <a:pt x="171437" y="88392"/>
                  </a:lnTo>
                  <a:lnTo>
                    <a:pt x="172910" y="89154"/>
                  </a:lnTo>
                  <a:lnTo>
                    <a:pt x="285229" y="89154"/>
                  </a:lnTo>
                  <a:lnTo>
                    <a:pt x="285229" y="88392"/>
                  </a:lnTo>
                  <a:close/>
                </a:path>
                <a:path w="285750" h="147320">
                  <a:moveTo>
                    <a:pt x="285229" y="85344"/>
                  </a:moveTo>
                  <a:lnTo>
                    <a:pt x="165519" y="85344"/>
                  </a:lnTo>
                  <a:lnTo>
                    <a:pt x="166992" y="86106"/>
                  </a:lnTo>
                  <a:lnTo>
                    <a:pt x="285229" y="86106"/>
                  </a:lnTo>
                  <a:lnTo>
                    <a:pt x="285229" y="85344"/>
                  </a:lnTo>
                  <a:close/>
                </a:path>
                <a:path w="285750" h="147320">
                  <a:moveTo>
                    <a:pt x="285229" y="82296"/>
                  </a:moveTo>
                  <a:lnTo>
                    <a:pt x="159613" y="82296"/>
                  </a:lnTo>
                  <a:lnTo>
                    <a:pt x="161086" y="83058"/>
                  </a:lnTo>
                  <a:lnTo>
                    <a:pt x="285229" y="83058"/>
                  </a:lnTo>
                  <a:lnTo>
                    <a:pt x="285229" y="82296"/>
                  </a:lnTo>
                  <a:close/>
                </a:path>
                <a:path w="285750" h="147320">
                  <a:moveTo>
                    <a:pt x="285229" y="79248"/>
                  </a:moveTo>
                  <a:lnTo>
                    <a:pt x="153695" y="79248"/>
                  </a:lnTo>
                  <a:lnTo>
                    <a:pt x="155168" y="80010"/>
                  </a:lnTo>
                  <a:lnTo>
                    <a:pt x="285229" y="80010"/>
                  </a:lnTo>
                  <a:lnTo>
                    <a:pt x="285229" y="79248"/>
                  </a:lnTo>
                  <a:close/>
                </a:path>
                <a:path w="285750" h="147320">
                  <a:moveTo>
                    <a:pt x="285229" y="76200"/>
                  </a:moveTo>
                  <a:lnTo>
                    <a:pt x="147789" y="76200"/>
                  </a:lnTo>
                  <a:lnTo>
                    <a:pt x="149263" y="76962"/>
                  </a:lnTo>
                  <a:lnTo>
                    <a:pt x="285229" y="76962"/>
                  </a:lnTo>
                  <a:lnTo>
                    <a:pt x="285229" y="76200"/>
                  </a:lnTo>
                  <a:close/>
                </a:path>
                <a:path w="285750" h="147320">
                  <a:moveTo>
                    <a:pt x="285229" y="73152"/>
                  </a:moveTo>
                  <a:lnTo>
                    <a:pt x="141871" y="73152"/>
                  </a:lnTo>
                  <a:lnTo>
                    <a:pt x="143357" y="73914"/>
                  </a:lnTo>
                  <a:lnTo>
                    <a:pt x="285229" y="73914"/>
                  </a:lnTo>
                  <a:lnTo>
                    <a:pt x="285229" y="73152"/>
                  </a:lnTo>
                  <a:close/>
                </a:path>
                <a:path w="285750" h="147320">
                  <a:moveTo>
                    <a:pt x="285229" y="70104"/>
                  </a:moveTo>
                  <a:lnTo>
                    <a:pt x="135966" y="70104"/>
                  </a:lnTo>
                  <a:lnTo>
                    <a:pt x="137439" y="70866"/>
                  </a:lnTo>
                  <a:lnTo>
                    <a:pt x="285229" y="70866"/>
                  </a:lnTo>
                  <a:lnTo>
                    <a:pt x="285229" y="70104"/>
                  </a:lnTo>
                  <a:close/>
                </a:path>
                <a:path w="285750" h="147320">
                  <a:moveTo>
                    <a:pt x="285229" y="67056"/>
                  </a:moveTo>
                  <a:lnTo>
                    <a:pt x="130048" y="67056"/>
                  </a:lnTo>
                  <a:lnTo>
                    <a:pt x="131533" y="67818"/>
                  </a:lnTo>
                  <a:lnTo>
                    <a:pt x="285229" y="67818"/>
                  </a:lnTo>
                  <a:lnTo>
                    <a:pt x="285229" y="67056"/>
                  </a:lnTo>
                  <a:close/>
                </a:path>
                <a:path w="285750" h="147320">
                  <a:moveTo>
                    <a:pt x="285229" y="64008"/>
                  </a:moveTo>
                  <a:lnTo>
                    <a:pt x="124142" y="64008"/>
                  </a:lnTo>
                  <a:lnTo>
                    <a:pt x="125615" y="64770"/>
                  </a:lnTo>
                  <a:lnTo>
                    <a:pt x="285229" y="64770"/>
                  </a:lnTo>
                  <a:lnTo>
                    <a:pt x="285229" y="64008"/>
                  </a:lnTo>
                  <a:close/>
                </a:path>
                <a:path w="285750" h="147320">
                  <a:moveTo>
                    <a:pt x="285229" y="60960"/>
                  </a:moveTo>
                  <a:lnTo>
                    <a:pt x="118224" y="60960"/>
                  </a:lnTo>
                  <a:lnTo>
                    <a:pt x="119710" y="61722"/>
                  </a:lnTo>
                  <a:lnTo>
                    <a:pt x="285229" y="61722"/>
                  </a:lnTo>
                  <a:lnTo>
                    <a:pt x="285229" y="60960"/>
                  </a:lnTo>
                  <a:close/>
                </a:path>
                <a:path w="285750" h="147320">
                  <a:moveTo>
                    <a:pt x="285229" y="57912"/>
                  </a:moveTo>
                  <a:lnTo>
                    <a:pt x="112318" y="57912"/>
                  </a:lnTo>
                  <a:lnTo>
                    <a:pt x="113792" y="58674"/>
                  </a:lnTo>
                  <a:lnTo>
                    <a:pt x="285229" y="58674"/>
                  </a:lnTo>
                  <a:lnTo>
                    <a:pt x="285229" y="57912"/>
                  </a:lnTo>
                  <a:close/>
                </a:path>
                <a:path w="285750" h="147320">
                  <a:moveTo>
                    <a:pt x="285229" y="54864"/>
                  </a:moveTo>
                  <a:lnTo>
                    <a:pt x="106413" y="54864"/>
                  </a:lnTo>
                  <a:lnTo>
                    <a:pt x="107886" y="55626"/>
                  </a:lnTo>
                  <a:lnTo>
                    <a:pt x="285229" y="55626"/>
                  </a:lnTo>
                  <a:lnTo>
                    <a:pt x="285229" y="54864"/>
                  </a:lnTo>
                  <a:close/>
                </a:path>
                <a:path w="285750" h="147320">
                  <a:moveTo>
                    <a:pt x="285229" y="51816"/>
                  </a:moveTo>
                  <a:lnTo>
                    <a:pt x="100495" y="51816"/>
                  </a:lnTo>
                  <a:lnTo>
                    <a:pt x="101968" y="52578"/>
                  </a:lnTo>
                  <a:lnTo>
                    <a:pt x="285229" y="52578"/>
                  </a:lnTo>
                  <a:lnTo>
                    <a:pt x="285229" y="51816"/>
                  </a:lnTo>
                  <a:close/>
                </a:path>
                <a:path w="285750" h="147320">
                  <a:moveTo>
                    <a:pt x="285229" y="48768"/>
                  </a:moveTo>
                  <a:lnTo>
                    <a:pt x="94589" y="48768"/>
                  </a:lnTo>
                  <a:lnTo>
                    <a:pt x="96062" y="49530"/>
                  </a:lnTo>
                  <a:lnTo>
                    <a:pt x="285229" y="49530"/>
                  </a:lnTo>
                  <a:lnTo>
                    <a:pt x="285229" y="48768"/>
                  </a:lnTo>
                  <a:close/>
                </a:path>
                <a:path w="285750" h="147320">
                  <a:moveTo>
                    <a:pt x="285229" y="45720"/>
                  </a:moveTo>
                  <a:lnTo>
                    <a:pt x="88671" y="45720"/>
                  </a:lnTo>
                  <a:lnTo>
                    <a:pt x="90157" y="46482"/>
                  </a:lnTo>
                  <a:lnTo>
                    <a:pt x="285229" y="46482"/>
                  </a:lnTo>
                  <a:lnTo>
                    <a:pt x="285229" y="45720"/>
                  </a:lnTo>
                  <a:close/>
                </a:path>
                <a:path w="285750" h="147320">
                  <a:moveTo>
                    <a:pt x="285229" y="42672"/>
                  </a:moveTo>
                  <a:lnTo>
                    <a:pt x="82765" y="42672"/>
                  </a:lnTo>
                  <a:lnTo>
                    <a:pt x="84239" y="43434"/>
                  </a:lnTo>
                  <a:lnTo>
                    <a:pt x="285229" y="43434"/>
                  </a:lnTo>
                  <a:lnTo>
                    <a:pt x="285229" y="42672"/>
                  </a:lnTo>
                  <a:close/>
                </a:path>
                <a:path w="285750" h="147320">
                  <a:moveTo>
                    <a:pt x="285229" y="39624"/>
                  </a:moveTo>
                  <a:lnTo>
                    <a:pt x="76847" y="39624"/>
                  </a:lnTo>
                  <a:lnTo>
                    <a:pt x="78333" y="40386"/>
                  </a:lnTo>
                  <a:lnTo>
                    <a:pt x="285229" y="40386"/>
                  </a:lnTo>
                  <a:lnTo>
                    <a:pt x="285229" y="39624"/>
                  </a:lnTo>
                  <a:close/>
                </a:path>
                <a:path w="285750" h="147320">
                  <a:moveTo>
                    <a:pt x="285229" y="36576"/>
                  </a:moveTo>
                  <a:lnTo>
                    <a:pt x="70942" y="36576"/>
                  </a:lnTo>
                  <a:lnTo>
                    <a:pt x="72415" y="37338"/>
                  </a:lnTo>
                  <a:lnTo>
                    <a:pt x="285229" y="37338"/>
                  </a:lnTo>
                  <a:lnTo>
                    <a:pt x="285229" y="36576"/>
                  </a:lnTo>
                  <a:close/>
                </a:path>
                <a:path w="285750" h="147320">
                  <a:moveTo>
                    <a:pt x="285229" y="33528"/>
                  </a:moveTo>
                  <a:lnTo>
                    <a:pt x="65024" y="33528"/>
                  </a:lnTo>
                  <a:lnTo>
                    <a:pt x="66509" y="34290"/>
                  </a:lnTo>
                  <a:lnTo>
                    <a:pt x="285229" y="34290"/>
                  </a:lnTo>
                  <a:lnTo>
                    <a:pt x="285229" y="33528"/>
                  </a:lnTo>
                  <a:close/>
                </a:path>
                <a:path w="285750" h="147320">
                  <a:moveTo>
                    <a:pt x="285229" y="30480"/>
                  </a:moveTo>
                  <a:lnTo>
                    <a:pt x="59118" y="30480"/>
                  </a:lnTo>
                  <a:lnTo>
                    <a:pt x="60591" y="31242"/>
                  </a:lnTo>
                  <a:lnTo>
                    <a:pt x="285229" y="31242"/>
                  </a:lnTo>
                  <a:lnTo>
                    <a:pt x="285229" y="30480"/>
                  </a:lnTo>
                  <a:close/>
                </a:path>
                <a:path w="285750" h="147320">
                  <a:moveTo>
                    <a:pt x="285229" y="27432"/>
                  </a:moveTo>
                  <a:lnTo>
                    <a:pt x="53200" y="27432"/>
                  </a:lnTo>
                  <a:lnTo>
                    <a:pt x="54686" y="28194"/>
                  </a:lnTo>
                  <a:lnTo>
                    <a:pt x="285229" y="28194"/>
                  </a:lnTo>
                  <a:lnTo>
                    <a:pt x="285229" y="27432"/>
                  </a:lnTo>
                  <a:close/>
                </a:path>
                <a:path w="285750" h="147320">
                  <a:moveTo>
                    <a:pt x="285229" y="24384"/>
                  </a:moveTo>
                  <a:lnTo>
                    <a:pt x="47294" y="24384"/>
                  </a:lnTo>
                  <a:lnTo>
                    <a:pt x="48768" y="25146"/>
                  </a:lnTo>
                  <a:lnTo>
                    <a:pt x="285229" y="25146"/>
                  </a:lnTo>
                  <a:lnTo>
                    <a:pt x="285229" y="24384"/>
                  </a:lnTo>
                  <a:close/>
                </a:path>
                <a:path w="285750" h="147320">
                  <a:moveTo>
                    <a:pt x="285229" y="21336"/>
                  </a:moveTo>
                  <a:lnTo>
                    <a:pt x="41376" y="21336"/>
                  </a:lnTo>
                  <a:lnTo>
                    <a:pt x="42862" y="22098"/>
                  </a:lnTo>
                  <a:lnTo>
                    <a:pt x="285229" y="22098"/>
                  </a:lnTo>
                  <a:lnTo>
                    <a:pt x="285229" y="21336"/>
                  </a:lnTo>
                  <a:close/>
                </a:path>
                <a:path w="285750" h="147320">
                  <a:moveTo>
                    <a:pt x="285229" y="18288"/>
                  </a:moveTo>
                  <a:lnTo>
                    <a:pt x="35471" y="18288"/>
                  </a:lnTo>
                  <a:lnTo>
                    <a:pt x="36944" y="19050"/>
                  </a:lnTo>
                  <a:lnTo>
                    <a:pt x="285229" y="19050"/>
                  </a:lnTo>
                  <a:lnTo>
                    <a:pt x="285229" y="18288"/>
                  </a:lnTo>
                  <a:close/>
                </a:path>
                <a:path w="285750" h="147320">
                  <a:moveTo>
                    <a:pt x="285229" y="15240"/>
                  </a:moveTo>
                  <a:lnTo>
                    <a:pt x="29565" y="15240"/>
                  </a:lnTo>
                  <a:lnTo>
                    <a:pt x="31038" y="16002"/>
                  </a:lnTo>
                  <a:lnTo>
                    <a:pt x="285229" y="16002"/>
                  </a:lnTo>
                  <a:lnTo>
                    <a:pt x="285229" y="15240"/>
                  </a:lnTo>
                  <a:close/>
                </a:path>
                <a:path w="285750" h="147320">
                  <a:moveTo>
                    <a:pt x="285229" y="12192"/>
                  </a:moveTo>
                  <a:lnTo>
                    <a:pt x="23647" y="12192"/>
                  </a:lnTo>
                  <a:lnTo>
                    <a:pt x="25133" y="12954"/>
                  </a:lnTo>
                  <a:lnTo>
                    <a:pt x="285229" y="12954"/>
                  </a:lnTo>
                  <a:lnTo>
                    <a:pt x="285229" y="12192"/>
                  </a:lnTo>
                  <a:close/>
                </a:path>
                <a:path w="285750" h="147320">
                  <a:moveTo>
                    <a:pt x="285229" y="9144"/>
                  </a:moveTo>
                  <a:lnTo>
                    <a:pt x="17741" y="9144"/>
                  </a:lnTo>
                  <a:lnTo>
                    <a:pt x="19215" y="9906"/>
                  </a:lnTo>
                  <a:lnTo>
                    <a:pt x="285229" y="9906"/>
                  </a:lnTo>
                  <a:lnTo>
                    <a:pt x="285229" y="9144"/>
                  </a:lnTo>
                  <a:close/>
                </a:path>
                <a:path w="285750" h="147320">
                  <a:moveTo>
                    <a:pt x="285229" y="6096"/>
                  </a:moveTo>
                  <a:lnTo>
                    <a:pt x="11823" y="6096"/>
                  </a:lnTo>
                  <a:lnTo>
                    <a:pt x="13309" y="6858"/>
                  </a:lnTo>
                  <a:lnTo>
                    <a:pt x="285229" y="6858"/>
                  </a:lnTo>
                  <a:lnTo>
                    <a:pt x="285229" y="6096"/>
                  </a:lnTo>
                  <a:close/>
                </a:path>
                <a:path w="285750" h="147320">
                  <a:moveTo>
                    <a:pt x="285229" y="3048"/>
                  </a:moveTo>
                  <a:lnTo>
                    <a:pt x="5918" y="3048"/>
                  </a:lnTo>
                  <a:lnTo>
                    <a:pt x="7391" y="3810"/>
                  </a:lnTo>
                  <a:lnTo>
                    <a:pt x="285229" y="3810"/>
                  </a:lnTo>
                  <a:lnTo>
                    <a:pt x="285229" y="3048"/>
                  </a:lnTo>
                  <a:close/>
                </a:path>
                <a:path w="285750" h="147320">
                  <a:moveTo>
                    <a:pt x="285229" y="0"/>
                  </a:moveTo>
                  <a:lnTo>
                    <a:pt x="0" y="0"/>
                  </a:lnTo>
                  <a:lnTo>
                    <a:pt x="1485" y="762"/>
                  </a:lnTo>
                  <a:lnTo>
                    <a:pt x="285229" y="762"/>
                  </a:lnTo>
                  <a:lnTo>
                    <a:pt x="285229" y="0"/>
                  </a:lnTo>
                  <a:close/>
                </a:path>
              </a:pathLst>
            </a:custGeom>
            <a:solidFill>
              <a:srgbClr val="0000FF"/>
            </a:solidFill>
          </p:spPr>
          <p:txBody>
            <a:bodyPr wrap="square" lIns="0" tIns="0" rIns="0" bIns="0" rtlCol="0"/>
            <a:lstStyle/>
            <a:p/>
          </p:txBody>
        </p:sp>
        <p:sp>
          <p:nvSpPr>
            <p:cNvPr id="38" name="object 38"/>
            <p:cNvSpPr/>
            <p:nvPr/>
          </p:nvSpPr>
          <p:spPr>
            <a:xfrm>
              <a:off x="3232404" y="3064001"/>
              <a:ext cx="654685" cy="1035685"/>
            </a:xfrm>
            <a:custGeom>
              <a:avLst/>
              <a:gdLst/>
              <a:ahLst/>
              <a:cxnLst/>
              <a:rect l="l" t="t" r="r" b="b"/>
              <a:pathLst>
                <a:path w="654685" h="1035685">
                  <a:moveTo>
                    <a:pt x="482345" y="0"/>
                  </a:moveTo>
                  <a:lnTo>
                    <a:pt x="172212" y="0"/>
                  </a:lnTo>
                  <a:lnTo>
                    <a:pt x="172212" y="776477"/>
                  </a:lnTo>
                  <a:lnTo>
                    <a:pt x="0" y="776477"/>
                  </a:lnTo>
                  <a:lnTo>
                    <a:pt x="326898" y="1035557"/>
                  </a:lnTo>
                  <a:lnTo>
                    <a:pt x="654558" y="776477"/>
                  </a:lnTo>
                  <a:lnTo>
                    <a:pt x="482345" y="776477"/>
                  </a:lnTo>
                  <a:lnTo>
                    <a:pt x="482345" y="0"/>
                  </a:lnTo>
                  <a:close/>
                </a:path>
              </a:pathLst>
            </a:custGeom>
            <a:solidFill>
              <a:srgbClr val="FFFFFF"/>
            </a:solidFill>
          </p:spPr>
          <p:txBody>
            <a:bodyPr wrap="square" lIns="0" tIns="0" rIns="0" bIns="0" rtlCol="0"/>
            <a:lstStyle/>
            <a:p/>
          </p:txBody>
        </p:sp>
        <p:sp>
          <p:nvSpPr>
            <p:cNvPr id="39" name="object 39"/>
            <p:cNvSpPr/>
            <p:nvPr/>
          </p:nvSpPr>
          <p:spPr>
            <a:xfrm>
              <a:off x="3232404" y="3064001"/>
              <a:ext cx="654685" cy="1035685"/>
            </a:xfrm>
            <a:custGeom>
              <a:avLst/>
              <a:gdLst/>
              <a:ahLst/>
              <a:cxnLst/>
              <a:rect l="l" t="t" r="r" b="b"/>
              <a:pathLst>
                <a:path w="654685" h="1035685">
                  <a:moveTo>
                    <a:pt x="0" y="776477"/>
                  </a:moveTo>
                  <a:lnTo>
                    <a:pt x="172212" y="776477"/>
                  </a:lnTo>
                  <a:lnTo>
                    <a:pt x="172212" y="0"/>
                  </a:lnTo>
                  <a:lnTo>
                    <a:pt x="482345" y="0"/>
                  </a:lnTo>
                  <a:lnTo>
                    <a:pt x="482345" y="776477"/>
                  </a:lnTo>
                  <a:lnTo>
                    <a:pt x="654558" y="776477"/>
                  </a:lnTo>
                  <a:lnTo>
                    <a:pt x="326898" y="1035557"/>
                  </a:lnTo>
                  <a:lnTo>
                    <a:pt x="0" y="776477"/>
                  </a:lnTo>
                  <a:close/>
                </a:path>
              </a:pathLst>
            </a:custGeom>
            <a:ln w="20574">
              <a:solidFill>
                <a:srgbClr val="000000"/>
              </a:solidFill>
            </a:ln>
          </p:spPr>
          <p:txBody>
            <a:bodyPr wrap="square" lIns="0" tIns="0" rIns="0" bIns="0" rtlCol="0"/>
            <a:lstStyle/>
            <a:p/>
          </p:txBody>
        </p:sp>
      </p:grpSp>
      <p:sp>
        <p:nvSpPr>
          <p:cNvPr id="40" name="object 40"/>
          <p:cNvSpPr txBox="1"/>
          <p:nvPr/>
        </p:nvSpPr>
        <p:spPr>
          <a:xfrm>
            <a:off x="3441953" y="3409441"/>
            <a:ext cx="1741805" cy="610870"/>
          </a:xfrm>
          <a:prstGeom prst="rect">
            <a:avLst/>
          </a:prstGeom>
        </p:spPr>
        <p:txBody>
          <a:bodyPr wrap="square" lIns="0" tIns="11430" rIns="0" bIns="0" rtlCol="0" vert="horz">
            <a:spAutoFit/>
          </a:bodyPr>
          <a:lstStyle/>
          <a:p>
            <a:pPr>
              <a:lnSpc>
                <a:spcPct val="100000"/>
              </a:lnSpc>
              <a:spcBef>
                <a:spcPts val="90"/>
              </a:spcBef>
            </a:pPr>
            <a:r>
              <a:rPr dirty="0" sz="1300" spc="-5" b="1">
                <a:latin typeface="Arial"/>
                <a:cs typeface="Arial"/>
              </a:rPr>
              <a:t>sql</a:t>
            </a:r>
            <a:endParaRPr sz="1300">
              <a:latin typeface="Arial"/>
              <a:cs typeface="Arial"/>
            </a:endParaRPr>
          </a:p>
          <a:p>
            <a:pPr>
              <a:lnSpc>
                <a:spcPct val="100000"/>
              </a:lnSpc>
              <a:spcBef>
                <a:spcPts val="5"/>
              </a:spcBef>
            </a:pPr>
            <a:endParaRPr sz="1300">
              <a:latin typeface="Arial"/>
              <a:cs typeface="Arial"/>
            </a:endParaRPr>
          </a:p>
          <a:p>
            <a:pPr marL="684530">
              <a:lnSpc>
                <a:spcPct val="100000"/>
              </a:lnSpc>
            </a:pPr>
            <a:r>
              <a:rPr dirty="0" sz="1300" spc="-10" b="1">
                <a:latin typeface="Arial"/>
                <a:cs typeface="Arial"/>
              </a:rPr>
              <a:t>Oracle</a:t>
            </a:r>
            <a:r>
              <a:rPr dirty="0" sz="1300" spc="-80" b="1">
                <a:latin typeface="Arial"/>
                <a:cs typeface="Arial"/>
              </a:rPr>
              <a:t> </a:t>
            </a:r>
            <a:r>
              <a:rPr dirty="0" sz="1300" spc="-10" b="1">
                <a:latin typeface="Arial"/>
                <a:cs typeface="Arial"/>
              </a:rPr>
              <a:t>server</a:t>
            </a:r>
            <a:endParaRPr sz="1300">
              <a:latin typeface="Arial"/>
              <a:cs typeface="Arial"/>
            </a:endParaRPr>
          </a:p>
        </p:txBody>
      </p:sp>
      <p:grpSp>
        <p:nvGrpSpPr>
          <p:cNvPr id="41" name="object 41"/>
          <p:cNvGrpSpPr/>
          <p:nvPr/>
        </p:nvGrpSpPr>
        <p:grpSpPr>
          <a:xfrm>
            <a:off x="3985450" y="2617660"/>
            <a:ext cx="1219835" cy="457200"/>
            <a:chOff x="3985450" y="2617660"/>
            <a:chExt cx="1219835" cy="457200"/>
          </a:xfrm>
        </p:grpSpPr>
        <p:sp>
          <p:nvSpPr>
            <p:cNvPr id="42" name="object 42"/>
            <p:cNvSpPr/>
            <p:nvPr/>
          </p:nvSpPr>
          <p:spPr>
            <a:xfrm>
              <a:off x="3995928" y="2628138"/>
              <a:ext cx="1198880" cy="436245"/>
            </a:xfrm>
            <a:custGeom>
              <a:avLst/>
              <a:gdLst/>
              <a:ahLst/>
              <a:cxnLst/>
              <a:rect l="l" t="t" r="r" b="b"/>
              <a:pathLst>
                <a:path w="1198879" h="436244">
                  <a:moveTo>
                    <a:pt x="898398" y="0"/>
                  </a:moveTo>
                  <a:lnTo>
                    <a:pt x="898398" y="108966"/>
                  </a:lnTo>
                  <a:lnTo>
                    <a:pt x="0" y="108966"/>
                  </a:lnTo>
                  <a:lnTo>
                    <a:pt x="0" y="326898"/>
                  </a:lnTo>
                  <a:lnTo>
                    <a:pt x="898398" y="326898"/>
                  </a:lnTo>
                  <a:lnTo>
                    <a:pt x="898398" y="435864"/>
                  </a:lnTo>
                  <a:lnTo>
                    <a:pt x="1198626" y="217932"/>
                  </a:lnTo>
                  <a:lnTo>
                    <a:pt x="898398" y="0"/>
                  </a:lnTo>
                  <a:close/>
                </a:path>
              </a:pathLst>
            </a:custGeom>
            <a:solidFill>
              <a:srgbClr val="FFFFFF"/>
            </a:solidFill>
          </p:spPr>
          <p:txBody>
            <a:bodyPr wrap="square" lIns="0" tIns="0" rIns="0" bIns="0" rtlCol="0"/>
            <a:lstStyle/>
            <a:p/>
          </p:txBody>
        </p:sp>
        <p:sp>
          <p:nvSpPr>
            <p:cNvPr id="43" name="object 43"/>
            <p:cNvSpPr/>
            <p:nvPr/>
          </p:nvSpPr>
          <p:spPr>
            <a:xfrm>
              <a:off x="3995928" y="2628138"/>
              <a:ext cx="1198880" cy="436245"/>
            </a:xfrm>
            <a:custGeom>
              <a:avLst/>
              <a:gdLst/>
              <a:ahLst/>
              <a:cxnLst/>
              <a:rect l="l" t="t" r="r" b="b"/>
              <a:pathLst>
                <a:path w="1198879" h="436244">
                  <a:moveTo>
                    <a:pt x="898398" y="0"/>
                  </a:moveTo>
                  <a:lnTo>
                    <a:pt x="898398" y="108966"/>
                  </a:lnTo>
                  <a:lnTo>
                    <a:pt x="0" y="108966"/>
                  </a:lnTo>
                  <a:lnTo>
                    <a:pt x="0" y="326898"/>
                  </a:lnTo>
                  <a:lnTo>
                    <a:pt x="898398" y="326898"/>
                  </a:lnTo>
                  <a:lnTo>
                    <a:pt x="898398" y="435864"/>
                  </a:lnTo>
                  <a:lnTo>
                    <a:pt x="1198626" y="217932"/>
                  </a:lnTo>
                  <a:lnTo>
                    <a:pt x="898398" y="0"/>
                  </a:lnTo>
                  <a:close/>
                </a:path>
              </a:pathLst>
            </a:custGeom>
            <a:ln w="20574">
              <a:solidFill>
                <a:srgbClr val="000000"/>
              </a:solidFill>
            </a:ln>
          </p:spPr>
          <p:txBody>
            <a:bodyPr wrap="square" lIns="0" tIns="0" rIns="0" bIns="0" rtlCol="0"/>
            <a:lstStyle/>
            <a:p/>
          </p:txBody>
        </p:sp>
      </p:grpSp>
      <p:sp>
        <p:nvSpPr>
          <p:cNvPr id="44" name="object 44"/>
          <p:cNvSpPr txBox="1"/>
          <p:nvPr/>
        </p:nvSpPr>
        <p:spPr>
          <a:xfrm>
            <a:off x="4107179" y="2730500"/>
            <a:ext cx="8591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procedural</a:t>
            </a:r>
            <a:endParaRPr sz="1300">
              <a:latin typeface="Arial"/>
              <a:cs typeface="Arial"/>
            </a:endParaRPr>
          </a:p>
        </p:txBody>
      </p:sp>
      <p:grpSp>
        <p:nvGrpSpPr>
          <p:cNvPr id="45" name="object 45"/>
          <p:cNvGrpSpPr/>
          <p:nvPr/>
        </p:nvGrpSpPr>
        <p:grpSpPr>
          <a:xfrm>
            <a:off x="2251710" y="2758439"/>
            <a:ext cx="927735" cy="66675"/>
            <a:chOff x="2251710" y="2758439"/>
            <a:chExt cx="927735" cy="66675"/>
          </a:xfrm>
        </p:grpSpPr>
        <p:sp>
          <p:nvSpPr>
            <p:cNvPr id="46" name="object 46"/>
            <p:cNvSpPr/>
            <p:nvPr/>
          </p:nvSpPr>
          <p:spPr>
            <a:xfrm>
              <a:off x="2251710" y="2791205"/>
              <a:ext cx="862330" cy="0"/>
            </a:xfrm>
            <a:custGeom>
              <a:avLst/>
              <a:gdLst/>
              <a:ahLst/>
              <a:cxnLst/>
              <a:rect l="l" t="t" r="r" b="b"/>
              <a:pathLst>
                <a:path w="862330" h="0">
                  <a:moveTo>
                    <a:pt x="0" y="0"/>
                  </a:moveTo>
                  <a:lnTo>
                    <a:pt x="861822" y="0"/>
                  </a:lnTo>
                </a:path>
              </a:pathLst>
            </a:custGeom>
            <a:ln w="20574">
              <a:solidFill>
                <a:srgbClr val="000000"/>
              </a:solidFill>
            </a:ln>
          </p:spPr>
          <p:txBody>
            <a:bodyPr wrap="square" lIns="0" tIns="0" rIns="0" bIns="0" rtlCol="0"/>
            <a:lstStyle/>
            <a:p/>
          </p:txBody>
        </p:sp>
        <p:sp>
          <p:nvSpPr>
            <p:cNvPr id="47" name="object 47"/>
            <p:cNvSpPr/>
            <p:nvPr/>
          </p:nvSpPr>
          <p:spPr>
            <a:xfrm>
              <a:off x="3112008" y="2758439"/>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48" name="object 48"/>
          <p:cNvSpPr txBox="1"/>
          <p:nvPr/>
        </p:nvSpPr>
        <p:spPr>
          <a:xfrm>
            <a:off x="743204" y="5609382"/>
            <a:ext cx="6266180" cy="388556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PL/SQL </a:t>
            </a:r>
            <a:r>
              <a:rPr dirty="0" sz="1300" spc="5" b="1">
                <a:latin typeface="Arial"/>
                <a:cs typeface="Arial"/>
              </a:rPr>
              <a:t>Execution</a:t>
            </a:r>
            <a:r>
              <a:rPr dirty="0" sz="1300" spc="-5" b="1">
                <a:latin typeface="Arial"/>
                <a:cs typeface="Arial"/>
              </a:rPr>
              <a:t> </a:t>
            </a:r>
            <a:r>
              <a:rPr dirty="0" sz="1300" spc="10" b="1">
                <a:latin typeface="Arial"/>
                <a:cs typeface="Arial"/>
              </a:rPr>
              <a:t>Environment</a:t>
            </a:r>
            <a:endParaRPr sz="1300">
              <a:latin typeface="Arial"/>
              <a:cs typeface="Arial"/>
            </a:endParaRPr>
          </a:p>
          <a:p>
            <a:pPr marL="137795" marR="120650">
              <a:lnSpc>
                <a:spcPct val="101099"/>
              </a:lnSpc>
              <a:spcBef>
                <a:spcPts val="370"/>
              </a:spcBef>
            </a:pPr>
            <a:r>
              <a:rPr dirty="0" sz="1300" spc="10">
                <a:latin typeface="Times New Roman"/>
                <a:cs typeface="Times New Roman"/>
              </a:rPr>
              <a:t>The diagram shows </a:t>
            </a:r>
            <a:r>
              <a:rPr dirty="0" sz="1300" spc="5">
                <a:latin typeface="Times New Roman"/>
                <a:cs typeface="Times New Roman"/>
              </a:rPr>
              <a:t>a </a:t>
            </a:r>
            <a:r>
              <a:rPr dirty="0" sz="1300" spc="10">
                <a:latin typeface="Times New Roman"/>
                <a:cs typeface="Times New Roman"/>
              </a:rPr>
              <a:t>PL/SQL </a:t>
            </a:r>
            <a:r>
              <a:rPr dirty="0" sz="1300" spc="5">
                <a:latin typeface="Times New Roman"/>
                <a:cs typeface="Times New Roman"/>
              </a:rPr>
              <a:t>block being executed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engine. </a:t>
            </a:r>
            <a:r>
              <a:rPr dirty="0" sz="1300" spc="10">
                <a:latin typeface="Times New Roman"/>
                <a:cs typeface="Times New Roman"/>
              </a:rPr>
              <a:t>The PL/SQL  </a:t>
            </a:r>
            <a:r>
              <a:rPr dirty="0" sz="1300" spc="5">
                <a:latin typeface="Times New Roman"/>
                <a:cs typeface="Times New Roman"/>
              </a:rPr>
              <a:t>engine resides</a:t>
            </a:r>
            <a:r>
              <a:rPr dirty="0" sz="1300">
                <a:latin typeface="Times New Roman"/>
                <a:cs typeface="Times New Roman"/>
              </a:rPr>
              <a:t> </a:t>
            </a:r>
            <a:r>
              <a:rPr dirty="0" sz="1300" spc="5">
                <a:latin typeface="Times New Roman"/>
                <a:cs typeface="Times New Roman"/>
              </a:rPr>
              <a:t>in:</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The Oracle database for executing stored</a:t>
            </a:r>
            <a:r>
              <a:rPr dirty="0" sz="1300" spc="15">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marL="514984" marR="267970" indent="-251460">
              <a:lnSpc>
                <a:spcPct val="101099"/>
              </a:lnSpc>
              <a:spcBef>
                <a:spcPts val="5"/>
              </a:spcBef>
              <a:buChar char="•"/>
              <a:tabLst>
                <a:tab pos="514984" algn="l"/>
                <a:tab pos="515620" algn="l"/>
              </a:tabLst>
            </a:pPr>
            <a:r>
              <a:rPr dirty="0" sz="1300" spc="5">
                <a:latin typeface="Times New Roman"/>
                <a:cs typeface="Times New Roman"/>
              </a:rPr>
              <a:t>The Oracle </a:t>
            </a:r>
            <a:r>
              <a:rPr dirty="0" sz="1300" spc="10">
                <a:latin typeface="Times New Roman"/>
                <a:cs typeface="Times New Roman"/>
              </a:rPr>
              <a:t>Forms </a:t>
            </a:r>
            <a:r>
              <a:rPr dirty="0" sz="1300" spc="5">
                <a:latin typeface="Times New Roman"/>
                <a:cs typeface="Times New Roman"/>
              </a:rPr>
              <a:t>client </a:t>
            </a:r>
            <a:r>
              <a:rPr dirty="0" sz="1300" spc="10">
                <a:latin typeface="Times New Roman"/>
                <a:cs typeface="Times New Roman"/>
              </a:rPr>
              <a:t>when </a:t>
            </a:r>
            <a:r>
              <a:rPr dirty="0" sz="1300" spc="5">
                <a:latin typeface="Times New Roman"/>
                <a:cs typeface="Times New Roman"/>
              </a:rPr>
              <a:t>running client/server applications, or in the Oracle  Application Server </a:t>
            </a:r>
            <a:r>
              <a:rPr dirty="0" sz="1300" spc="10">
                <a:latin typeface="Times New Roman"/>
                <a:cs typeface="Times New Roman"/>
              </a:rPr>
              <a:t>when </a:t>
            </a:r>
            <a:r>
              <a:rPr dirty="0" sz="1300" spc="5">
                <a:latin typeface="Times New Roman"/>
                <a:cs typeface="Times New Roman"/>
              </a:rPr>
              <a:t>using Oracle </a:t>
            </a:r>
            <a:r>
              <a:rPr dirty="0" sz="1300" spc="10">
                <a:latin typeface="Times New Roman"/>
                <a:cs typeface="Times New Roman"/>
              </a:rPr>
              <a:t>Forms </a:t>
            </a:r>
            <a:r>
              <a:rPr dirty="0" sz="1300" spc="5">
                <a:latin typeface="Times New Roman"/>
                <a:cs typeface="Times New Roman"/>
              </a:rPr>
              <a:t>Services to run </a:t>
            </a:r>
            <a:r>
              <a:rPr dirty="0" sz="1300" spc="10">
                <a:latin typeface="Times New Roman"/>
                <a:cs typeface="Times New Roman"/>
              </a:rPr>
              <a:t>Forms on </a:t>
            </a:r>
            <a:r>
              <a:rPr dirty="0" sz="1300" spc="5">
                <a:latin typeface="Times New Roman"/>
                <a:cs typeface="Times New Roman"/>
              </a:rPr>
              <a:t>the</a:t>
            </a:r>
            <a:r>
              <a:rPr dirty="0" sz="1300" spc="60">
                <a:latin typeface="Times New Roman"/>
                <a:cs typeface="Times New Roman"/>
              </a:rPr>
              <a:t> </a:t>
            </a:r>
            <a:r>
              <a:rPr dirty="0" sz="1300" spc="10">
                <a:latin typeface="Times New Roman"/>
                <a:cs typeface="Times New Roman"/>
              </a:rPr>
              <a:t>Web</a:t>
            </a:r>
            <a:endParaRPr sz="1300">
              <a:latin typeface="Times New Roman"/>
              <a:cs typeface="Times New Roman"/>
            </a:endParaRPr>
          </a:p>
          <a:p>
            <a:pPr marL="137795" marR="13335">
              <a:lnSpc>
                <a:spcPct val="101400"/>
              </a:lnSpc>
              <a:spcBef>
                <a:spcPts val="400"/>
              </a:spcBef>
            </a:pPr>
            <a:r>
              <a:rPr dirty="0" sz="1300" spc="5">
                <a:latin typeface="Times New Roman"/>
                <a:cs typeface="Times New Roman"/>
              </a:rPr>
              <a:t>Irrespective of the </a:t>
            </a:r>
            <a:r>
              <a:rPr dirty="0" sz="1300" spc="10">
                <a:latin typeface="Times New Roman"/>
                <a:cs typeface="Times New Roman"/>
              </a:rPr>
              <a:t>PL/SQL </a:t>
            </a:r>
            <a:r>
              <a:rPr dirty="0" sz="1300" spc="5">
                <a:latin typeface="Times New Roman"/>
                <a:cs typeface="Times New Roman"/>
              </a:rPr>
              <a:t>run-time environment, the basic architecture remains the same.  Therefore, all </a:t>
            </a:r>
            <a:r>
              <a:rPr dirty="0" sz="1300" spc="10">
                <a:latin typeface="Times New Roman"/>
                <a:cs typeface="Times New Roman"/>
              </a:rPr>
              <a:t>PL/SQL </a:t>
            </a:r>
            <a:r>
              <a:rPr dirty="0" sz="1300" spc="5">
                <a:latin typeface="Times New Roman"/>
                <a:cs typeface="Times New Roman"/>
              </a:rPr>
              <a:t>statements are processed in the Procedural Statement Executor, and  all </a:t>
            </a:r>
            <a:r>
              <a:rPr dirty="0" sz="1300" spc="10">
                <a:latin typeface="Times New Roman"/>
                <a:cs typeface="Times New Roman"/>
              </a:rPr>
              <a:t>SQL </a:t>
            </a:r>
            <a:r>
              <a:rPr dirty="0" sz="1300" spc="5">
                <a:latin typeface="Times New Roman"/>
                <a:cs typeface="Times New Roman"/>
              </a:rPr>
              <a:t>statements must be sent to the </a:t>
            </a:r>
            <a:r>
              <a:rPr dirty="0" sz="1300" spc="10">
                <a:latin typeface="Times New Roman"/>
                <a:cs typeface="Times New Roman"/>
              </a:rPr>
              <a:t>SQL </a:t>
            </a:r>
            <a:r>
              <a:rPr dirty="0" sz="1300" spc="5">
                <a:latin typeface="Times New Roman"/>
                <a:cs typeface="Times New Roman"/>
              </a:rPr>
              <a:t>Statement Executor for processing </a:t>
            </a:r>
            <a:r>
              <a:rPr dirty="0" sz="1300" spc="10">
                <a:latin typeface="Times New Roman"/>
                <a:cs typeface="Times New Roman"/>
              </a:rPr>
              <a:t>by </a:t>
            </a:r>
            <a:r>
              <a:rPr dirty="0" sz="1300" spc="5">
                <a:latin typeface="Times New Roman"/>
                <a:cs typeface="Times New Roman"/>
              </a:rPr>
              <a:t>the  Oracle server</a:t>
            </a:r>
            <a:r>
              <a:rPr dirty="0" sz="1300">
                <a:latin typeface="Times New Roman"/>
                <a:cs typeface="Times New Roman"/>
              </a:rPr>
              <a:t> </a:t>
            </a:r>
            <a:r>
              <a:rPr dirty="0" sz="1300" spc="5">
                <a:latin typeface="Times New Roman"/>
                <a:cs typeface="Times New Roman"/>
              </a:rPr>
              <a:t>processes.</a:t>
            </a:r>
            <a:endParaRPr sz="1300">
              <a:latin typeface="Times New Roman"/>
              <a:cs typeface="Times New Roman"/>
            </a:endParaRPr>
          </a:p>
          <a:p>
            <a:pPr marL="138430" marR="5080" indent="-635">
              <a:lnSpc>
                <a:spcPct val="101299"/>
              </a:lnSpc>
              <a:spcBef>
                <a:spcPts val="400"/>
              </a:spcBef>
            </a:pPr>
            <a:r>
              <a:rPr dirty="0" sz="1300" spc="10">
                <a:latin typeface="Times New Roman"/>
                <a:cs typeface="Times New Roman"/>
              </a:rPr>
              <a:t>The PL/SQL </a:t>
            </a:r>
            <a:r>
              <a:rPr dirty="0" sz="1300" spc="5">
                <a:latin typeface="Times New Roman"/>
                <a:cs typeface="Times New Roman"/>
              </a:rPr>
              <a:t>engine is a virtual </a:t>
            </a:r>
            <a:r>
              <a:rPr dirty="0" sz="1300" spc="10">
                <a:latin typeface="Times New Roman"/>
                <a:cs typeface="Times New Roman"/>
              </a:rPr>
              <a:t>machine that </a:t>
            </a:r>
            <a:r>
              <a:rPr dirty="0" sz="1300" spc="5">
                <a:latin typeface="Times New Roman"/>
                <a:cs typeface="Times New Roman"/>
              </a:rPr>
              <a:t>resides in </a:t>
            </a:r>
            <a:r>
              <a:rPr dirty="0" sz="1300" spc="10">
                <a:latin typeface="Times New Roman"/>
                <a:cs typeface="Times New Roman"/>
              </a:rPr>
              <a:t>memory </a:t>
            </a:r>
            <a:r>
              <a:rPr dirty="0" sz="1300" spc="5">
                <a:latin typeface="Times New Roman"/>
                <a:cs typeface="Times New Roman"/>
              </a:rPr>
              <a:t>and processes the </a:t>
            </a:r>
            <a:r>
              <a:rPr dirty="0" sz="1300" spc="10">
                <a:latin typeface="Times New Roman"/>
                <a:cs typeface="Times New Roman"/>
              </a:rPr>
              <a:t>PL/SQL  m-code </a:t>
            </a:r>
            <a:r>
              <a:rPr dirty="0" sz="1300" spc="5">
                <a:latin typeface="Times New Roman"/>
                <a:cs typeface="Times New Roman"/>
              </a:rPr>
              <a:t>instructions. </a:t>
            </a:r>
            <a:r>
              <a:rPr dirty="0" sz="1300" spc="10">
                <a:latin typeface="Times New Roman"/>
                <a:cs typeface="Times New Roman"/>
              </a:rPr>
              <a:t>When </a:t>
            </a:r>
            <a:r>
              <a:rPr dirty="0" sz="1300">
                <a:latin typeface="Times New Roman"/>
                <a:cs typeface="Times New Roman"/>
              </a:rPr>
              <a:t>the </a:t>
            </a:r>
            <a:r>
              <a:rPr dirty="0" sz="1300" spc="10">
                <a:latin typeface="Times New Roman"/>
                <a:cs typeface="Times New Roman"/>
              </a:rPr>
              <a:t>PL/SQL </a:t>
            </a:r>
            <a:r>
              <a:rPr dirty="0" sz="1300" spc="5">
                <a:latin typeface="Times New Roman"/>
                <a:cs typeface="Times New Roman"/>
              </a:rPr>
              <a:t>engine encounters a SQL statement, a context  switch is </a:t>
            </a:r>
            <a:r>
              <a:rPr dirty="0" sz="1300" spc="10">
                <a:latin typeface="Times New Roman"/>
                <a:cs typeface="Times New Roman"/>
              </a:rPr>
              <a:t>made </a:t>
            </a:r>
            <a:r>
              <a:rPr dirty="0" sz="1300" spc="5">
                <a:latin typeface="Times New Roman"/>
                <a:cs typeface="Times New Roman"/>
              </a:rPr>
              <a:t>to pass the </a:t>
            </a:r>
            <a:r>
              <a:rPr dirty="0" sz="1300" spc="10">
                <a:latin typeface="Times New Roman"/>
                <a:cs typeface="Times New Roman"/>
              </a:rPr>
              <a:t>SQL </a:t>
            </a:r>
            <a:r>
              <a:rPr dirty="0" sz="1300" spc="5">
                <a:latin typeface="Times New Roman"/>
                <a:cs typeface="Times New Roman"/>
              </a:rPr>
              <a:t>statement to the Oracle server processes. </a:t>
            </a:r>
            <a:r>
              <a:rPr dirty="0" sz="1300" spc="10">
                <a:latin typeface="Times New Roman"/>
                <a:cs typeface="Times New Roman"/>
              </a:rPr>
              <a:t>The </a:t>
            </a:r>
            <a:r>
              <a:rPr dirty="0" sz="1300" spc="5">
                <a:latin typeface="Times New Roman"/>
                <a:cs typeface="Times New Roman"/>
              </a:rPr>
              <a:t>PL/SQL  engine waits for the </a:t>
            </a:r>
            <a:r>
              <a:rPr dirty="0" sz="1300" spc="10">
                <a:latin typeface="Times New Roman"/>
                <a:cs typeface="Times New Roman"/>
              </a:rPr>
              <a:t>SQL </a:t>
            </a:r>
            <a:r>
              <a:rPr dirty="0" sz="1300" spc="5">
                <a:latin typeface="Times New Roman"/>
                <a:cs typeface="Times New Roman"/>
              </a:rPr>
              <a:t>statement to </a:t>
            </a:r>
            <a:r>
              <a:rPr dirty="0" sz="1300" spc="10">
                <a:latin typeface="Times New Roman"/>
                <a:cs typeface="Times New Roman"/>
              </a:rPr>
              <a:t>complete </a:t>
            </a:r>
            <a:r>
              <a:rPr dirty="0" sz="1300" spc="5">
                <a:latin typeface="Times New Roman"/>
                <a:cs typeface="Times New Roman"/>
              </a:rPr>
              <a:t>and for the results to be returned before it  continues to process subsequent statements in the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algn="just" marL="138430" marR="133985">
              <a:lnSpc>
                <a:spcPct val="101299"/>
              </a:lnSpc>
              <a:spcBef>
                <a:spcPts val="400"/>
              </a:spcBef>
            </a:pPr>
            <a:r>
              <a:rPr dirty="0" sz="1300" spc="10">
                <a:latin typeface="Times New Roman"/>
                <a:cs typeface="Times New Roman"/>
              </a:rPr>
              <a:t>The </a:t>
            </a:r>
            <a:r>
              <a:rPr dirty="0" sz="1300" spc="5">
                <a:latin typeface="Times New Roman"/>
                <a:cs typeface="Times New Roman"/>
              </a:rPr>
              <a:t>Oracle </a:t>
            </a:r>
            <a:r>
              <a:rPr dirty="0" sz="1300" spc="10">
                <a:latin typeface="Times New Roman"/>
                <a:cs typeface="Times New Roman"/>
              </a:rPr>
              <a:t>Forms PL/SQL </a:t>
            </a:r>
            <a:r>
              <a:rPr dirty="0" sz="1300" spc="5">
                <a:latin typeface="Times New Roman"/>
                <a:cs typeface="Times New Roman"/>
              </a:rPr>
              <a:t>engine runs in the client for the client/server implementation,  and in the application server for the </a:t>
            </a:r>
            <a:r>
              <a:rPr dirty="0" sz="1300" spc="10">
                <a:latin typeface="Times New Roman"/>
                <a:cs typeface="Times New Roman"/>
              </a:rPr>
              <a:t>Forms </a:t>
            </a:r>
            <a:r>
              <a:rPr dirty="0" sz="1300" spc="5">
                <a:latin typeface="Times New Roman"/>
                <a:cs typeface="Times New Roman"/>
              </a:rPr>
              <a:t>Services implementation. In either case, </a:t>
            </a:r>
            <a:r>
              <a:rPr dirty="0" sz="1300" spc="10">
                <a:latin typeface="Times New Roman"/>
                <a:cs typeface="Times New Roman"/>
              </a:rPr>
              <a:t>SQL  </a:t>
            </a:r>
            <a:r>
              <a:rPr dirty="0" sz="1300" spc="5">
                <a:latin typeface="Times New Roman"/>
                <a:cs typeface="Times New Roman"/>
              </a:rPr>
              <a:t>statements are typically sent over a </a:t>
            </a:r>
            <a:r>
              <a:rPr dirty="0" sz="1300" spc="10">
                <a:latin typeface="Times New Roman"/>
                <a:cs typeface="Times New Roman"/>
              </a:rPr>
              <a:t>network </a:t>
            </a:r>
            <a:r>
              <a:rPr dirty="0" sz="1300" spc="5">
                <a:latin typeface="Times New Roman"/>
                <a:cs typeface="Times New Roman"/>
              </a:rPr>
              <a:t>to an Oracle server for</a:t>
            </a:r>
            <a:r>
              <a:rPr dirty="0" sz="1300" spc="50">
                <a:latin typeface="Times New Roman"/>
                <a:cs typeface="Times New Roman"/>
              </a:rPr>
              <a:t> </a:t>
            </a:r>
            <a:r>
              <a:rPr dirty="0" sz="1300" spc="5">
                <a:latin typeface="Times New Roman"/>
                <a:cs typeface="Times New Roman"/>
              </a:rPr>
              <a:t>processing.</a:t>
            </a:r>
            <a:endParaRPr sz="1300">
              <a:latin typeface="Times New Roman"/>
              <a:cs typeface="Times New Roman"/>
            </a:endParaRPr>
          </a:p>
        </p:txBody>
      </p:sp>
      <p:sp>
        <p:nvSpPr>
          <p:cNvPr id="50" name="object 5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1" name="object 51"/>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5</a:t>
            </a:r>
            <a:endParaRPr baseline="-18518" sz="1800">
              <a:latin typeface="Arial"/>
              <a:cs typeface="Arial"/>
            </a:endParaRPr>
          </a:p>
        </p:txBody>
      </p:sp>
      <p:sp>
        <p:nvSpPr>
          <p:cNvPr id="52" name="object 5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9" name="object 4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PL/SQL Development</a:t>
            </a:r>
            <a:r>
              <a:rPr dirty="0" sz="2000" b="1">
                <a:latin typeface="Arial"/>
                <a:cs typeface="Arial"/>
              </a:rPr>
              <a:t> </a:t>
            </a:r>
            <a:r>
              <a:rPr dirty="0" sz="2000" spc="-5" b="1">
                <a:latin typeface="Arial"/>
                <a:cs typeface="Arial"/>
              </a:rPr>
              <a:t>Environments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740535">
              <a:lnSpc>
                <a:spcPct val="101299"/>
              </a:lnSpc>
            </a:pPr>
            <a:r>
              <a:rPr dirty="0" sz="1550" spc="10" b="1">
                <a:latin typeface="Arial"/>
                <a:cs typeface="Arial"/>
              </a:rPr>
              <a:t>This course provides the following tools </a:t>
            </a:r>
            <a:r>
              <a:rPr dirty="0" sz="1550" spc="5" b="1">
                <a:latin typeface="Arial"/>
                <a:cs typeface="Arial"/>
              </a:rPr>
              <a:t>for  </a:t>
            </a:r>
            <a:r>
              <a:rPr dirty="0" sz="1550" spc="10" b="1">
                <a:latin typeface="Arial"/>
                <a:cs typeface="Arial"/>
              </a:rPr>
              <a:t>developing PL/SQL</a:t>
            </a:r>
            <a:r>
              <a:rPr dirty="0" sz="1550" spc="5" b="1">
                <a:latin typeface="Arial"/>
                <a:cs typeface="Arial"/>
              </a:rPr>
              <a:t> </a:t>
            </a:r>
            <a:r>
              <a:rPr dirty="0" sz="1550" spc="10" b="1">
                <a:latin typeface="Arial"/>
                <a:cs typeface="Arial"/>
              </a:rPr>
              <a:t>code:</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Oracle SQL*Plus (GUI or command-line</a:t>
            </a:r>
            <a:r>
              <a:rPr dirty="0" sz="1550" spc="-10" b="1">
                <a:latin typeface="Arial"/>
                <a:cs typeface="Arial"/>
              </a:rPr>
              <a:t> </a:t>
            </a:r>
            <a:r>
              <a:rPr dirty="0" sz="1550" spc="10" b="1">
                <a:latin typeface="Arial"/>
                <a:cs typeface="Arial"/>
              </a:rPr>
              <a:t>versions)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Oracle </a:t>
            </a:r>
            <a:r>
              <a:rPr dirty="0" sz="1550" spc="10" b="1" i="1">
                <a:latin typeface="Times New Roman"/>
                <a:cs typeface="Times New Roman"/>
              </a:rPr>
              <a:t>i</a:t>
            </a:r>
            <a:r>
              <a:rPr dirty="0" sz="1550" spc="10" b="1">
                <a:latin typeface="Arial"/>
                <a:cs typeface="Arial"/>
              </a:rPr>
              <a:t>SQL*Plus (used from a</a:t>
            </a:r>
            <a:r>
              <a:rPr dirty="0" sz="1550" spc="-5" b="1">
                <a:latin typeface="Arial"/>
                <a:cs typeface="Arial"/>
              </a:rPr>
              <a:t> </a:t>
            </a:r>
            <a:r>
              <a:rPr dirty="0" sz="1550" spc="10" b="1">
                <a:latin typeface="Arial"/>
                <a:cs typeface="Arial"/>
              </a:rPr>
              <a:t>browser)</a:t>
            </a:r>
            <a:endParaRPr sz="1550">
              <a:latin typeface="Arial"/>
              <a:cs typeface="Arial"/>
            </a:endParaRPr>
          </a:p>
          <a:p>
            <a:pPr marL="1035050" indent="-327660">
              <a:lnSpc>
                <a:spcPct val="100000"/>
              </a:lnSpc>
              <a:spcBef>
                <a:spcPts val="409"/>
              </a:spcBef>
              <a:buClr>
                <a:srgbClr val="FF0000"/>
              </a:buClr>
              <a:buFont typeface="Arial"/>
              <a:buChar char="•"/>
              <a:tabLst>
                <a:tab pos="1035050" algn="l"/>
                <a:tab pos="1035685" algn="l"/>
              </a:tabLst>
            </a:pPr>
            <a:r>
              <a:rPr dirty="0" sz="1550" spc="10" b="1">
                <a:latin typeface="Arial"/>
                <a:cs typeface="Arial"/>
              </a:rPr>
              <a:t>Oracle JDeveloper</a:t>
            </a:r>
            <a:r>
              <a:rPr dirty="0" sz="1550" spc="-5" b="1">
                <a:latin typeface="Arial"/>
                <a:cs typeface="Arial"/>
              </a:rPr>
              <a:t> </a:t>
            </a:r>
            <a:r>
              <a:rPr dirty="0" sz="1550" spc="10" b="1">
                <a:latin typeface="Arial"/>
                <a:cs typeface="Arial"/>
              </a:rPr>
              <a:t>IDE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04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6</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066790" cy="197675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PL/SQL Development</a:t>
            </a:r>
            <a:r>
              <a:rPr dirty="0" sz="1300" spc="-5" b="1">
                <a:latin typeface="Arial"/>
                <a:cs typeface="Arial"/>
              </a:rPr>
              <a:t> </a:t>
            </a:r>
            <a:r>
              <a:rPr dirty="0" sz="1300" spc="10" b="1">
                <a:latin typeface="Arial"/>
                <a:cs typeface="Arial"/>
              </a:rPr>
              <a:t>Environments</a:t>
            </a:r>
            <a:endParaRPr sz="1300">
              <a:latin typeface="Arial"/>
              <a:cs typeface="Arial"/>
            </a:endParaRPr>
          </a:p>
          <a:p>
            <a:pPr algn="just" marL="138430" marR="5080">
              <a:lnSpc>
                <a:spcPct val="101299"/>
              </a:lnSpc>
              <a:spcBef>
                <a:spcPts val="370"/>
              </a:spcBef>
            </a:pPr>
            <a:r>
              <a:rPr dirty="0" sz="1300" spc="5">
                <a:latin typeface="Times New Roman"/>
                <a:cs typeface="Times New Roman"/>
              </a:rPr>
              <a:t>There are </a:t>
            </a:r>
            <a:r>
              <a:rPr dirty="0" sz="1300" spc="10">
                <a:latin typeface="Times New Roman"/>
                <a:cs typeface="Times New Roman"/>
              </a:rPr>
              <a:t>many </a:t>
            </a:r>
            <a:r>
              <a:rPr dirty="0" sz="1300" spc="5">
                <a:latin typeface="Times New Roman"/>
                <a:cs typeface="Times New Roman"/>
              </a:rPr>
              <a:t>tools that provide an environment for developing </a:t>
            </a:r>
            <a:r>
              <a:rPr dirty="0" sz="1300" spc="10">
                <a:latin typeface="Times New Roman"/>
                <a:cs typeface="Times New Roman"/>
              </a:rPr>
              <a:t>PL/SQL </a:t>
            </a:r>
            <a:r>
              <a:rPr dirty="0" sz="1300" spc="5">
                <a:latin typeface="Times New Roman"/>
                <a:cs typeface="Times New Roman"/>
              </a:rPr>
              <a:t>code. Oracle  provides several tools that can be used to write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Some </a:t>
            </a:r>
            <a:r>
              <a:rPr dirty="0" sz="1300" spc="5">
                <a:latin typeface="Times New Roman"/>
                <a:cs typeface="Times New Roman"/>
              </a:rPr>
              <a:t>of the </a:t>
            </a:r>
            <a:r>
              <a:rPr dirty="0" sz="1300" spc="10">
                <a:latin typeface="Times New Roman"/>
                <a:cs typeface="Times New Roman"/>
              </a:rPr>
              <a:t>development  </a:t>
            </a:r>
            <a:r>
              <a:rPr dirty="0" sz="1300" spc="5">
                <a:latin typeface="Times New Roman"/>
                <a:cs typeface="Times New Roman"/>
              </a:rPr>
              <a:t>tools that are </a:t>
            </a:r>
            <a:r>
              <a:rPr dirty="0" sz="1300" spc="10">
                <a:latin typeface="Times New Roman"/>
                <a:cs typeface="Times New Roman"/>
              </a:rPr>
              <a:t>available </a:t>
            </a:r>
            <a:r>
              <a:rPr dirty="0" sz="1300" spc="5">
                <a:latin typeface="Times New Roman"/>
                <a:cs typeface="Times New Roman"/>
              </a:rPr>
              <a:t>for use in this course</a:t>
            </a:r>
            <a:r>
              <a:rPr dirty="0" sz="1300" spc="-5">
                <a:latin typeface="Times New Roman"/>
                <a:cs typeface="Times New Roman"/>
              </a:rPr>
              <a:t> </a:t>
            </a:r>
            <a:r>
              <a:rPr dirty="0" sz="1300" spc="5">
                <a:latin typeface="Times New Roman"/>
                <a:cs typeface="Times New Roman"/>
              </a:rPr>
              <a:t>are:</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5">
                <a:latin typeface="Times New Roman"/>
                <a:cs typeface="Times New Roman"/>
              </a:rPr>
              <a:t>Oracle </a:t>
            </a:r>
            <a:r>
              <a:rPr dirty="0" sz="1300" i="1">
                <a:latin typeface="Times New Roman"/>
                <a:cs typeface="Times New Roman"/>
              </a:rPr>
              <a:t>i</a:t>
            </a:r>
            <a:r>
              <a:rPr dirty="0" sz="1300">
                <a:latin typeface="Times New Roman"/>
                <a:cs typeface="Times New Roman"/>
              </a:rPr>
              <a:t>SQL*Plus: </a:t>
            </a:r>
            <a:r>
              <a:rPr dirty="0" sz="1300" spc="10">
                <a:latin typeface="Times New Roman"/>
                <a:cs typeface="Times New Roman"/>
              </a:rPr>
              <a:t>A </a:t>
            </a:r>
            <a:r>
              <a:rPr dirty="0" sz="1300" spc="5">
                <a:latin typeface="Times New Roman"/>
                <a:cs typeface="Times New Roman"/>
              </a:rPr>
              <a:t>browser-based</a:t>
            </a:r>
            <a:r>
              <a:rPr dirty="0" sz="1300" spc="-5">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514984" indent="-252095">
              <a:lnSpc>
                <a:spcPct val="100000"/>
              </a:lnSpc>
              <a:spcBef>
                <a:spcPts val="20"/>
              </a:spcBef>
              <a:buChar char="•"/>
              <a:tabLst>
                <a:tab pos="514984" algn="l"/>
                <a:tab pos="515620" algn="l"/>
              </a:tabLst>
            </a:pPr>
            <a:r>
              <a:rPr dirty="0" sz="1300" spc="5">
                <a:latin typeface="Times New Roman"/>
                <a:cs typeface="Times New Roman"/>
              </a:rPr>
              <a:t>Oracle SQL*Plus: </a:t>
            </a:r>
            <a:r>
              <a:rPr dirty="0" sz="1300" spc="10">
                <a:latin typeface="Times New Roman"/>
                <a:cs typeface="Times New Roman"/>
              </a:rPr>
              <a:t>A window </a:t>
            </a:r>
            <a:r>
              <a:rPr dirty="0" sz="1300" spc="5">
                <a:latin typeface="Times New Roman"/>
                <a:cs typeface="Times New Roman"/>
              </a:rPr>
              <a:t>or command-line</a:t>
            </a:r>
            <a:r>
              <a:rPr dirty="0" sz="1300" spc="-10">
                <a:latin typeface="Times New Roman"/>
                <a:cs typeface="Times New Roman"/>
              </a:rPr>
              <a:t> </a:t>
            </a:r>
            <a:r>
              <a:rPr dirty="0" sz="1300" spc="5">
                <a:latin typeface="Times New Roman"/>
                <a:cs typeface="Times New Roman"/>
              </a:rPr>
              <a:t>application</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Oracle JDeveloper: </a:t>
            </a:r>
            <a:r>
              <a:rPr dirty="0" sz="1300" spc="10">
                <a:latin typeface="Times New Roman"/>
                <a:cs typeface="Times New Roman"/>
              </a:rPr>
              <a:t>A </a:t>
            </a:r>
            <a:r>
              <a:rPr dirty="0" sz="1300" spc="5">
                <a:latin typeface="Times New Roman"/>
                <a:cs typeface="Times New Roman"/>
              </a:rPr>
              <a:t>window-based integrated development environment</a:t>
            </a:r>
            <a:r>
              <a:rPr dirty="0" sz="1300" spc="140">
                <a:latin typeface="Times New Roman"/>
                <a:cs typeface="Times New Roman"/>
              </a:rPr>
              <a:t> </a:t>
            </a:r>
            <a:r>
              <a:rPr dirty="0" sz="1300" spc="5">
                <a:latin typeface="Times New Roman"/>
                <a:cs typeface="Times New Roman"/>
              </a:rPr>
              <a:t>(IDE)</a:t>
            </a:r>
            <a:endParaRPr sz="1300">
              <a:latin typeface="Times New Roman"/>
              <a:cs typeface="Times New Roman"/>
            </a:endParaRPr>
          </a:p>
          <a:p>
            <a:pPr marL="137795" marR="15240">
              <a:lnSpc>
                <a:spcPct val="101099"/>
              </a:lnSpc>
              <a:spcBef>
                <a:spcPts val="400"/>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code and screen examples presented in the course notes were generated from  output in the </a:t>
            </a:r>
            <a:r>
              <a:rPr dirty="0" sz="1300" spc="5" i="1">
                <a:latin typeface="Times New Roman"/>
                <a:cs typeface="Times New Roman"/>
              </a:rPr>
              <a:t>i</a:t>
            </a:r>
            <a:r>
              <a:rPr dirty="0" sz="1300" spc="5">
                <a:latin typeface="Times New Roman"/>
                <a:cs typeface="Times New Roman"/>
              </a:rPr>
              <a:t>SQL*Plus environment.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845">
              <a:lnSpc>
                <a:spcPct val="100000"/>
              </a:lnSpc>
            </a:pPr>
            <a:r>
              <a:rPr dirty="0" sz="2000" spc="-5" b="1">
                <a:latin typeface="Arial"/>
                <a:cs typeface="Arial"/>
              </a:rPr>
              <a:t>Coding PL/SQL in </a:t>
            </a:r>
            <a:r>
              <a:rPr dirty="0" sz="2000" spc="-5" b="1" i="1">
                <a:latin typeface="Times New Roman"/>
                <a:cs typeface="Times New Roman"/>
              </a:rPr>
              <a:t>i</a:t>
            </a:r>
            <a:r>
              <a:rPr dirty="0" sz="2000" spc="-5" b="1">
                <a:latin typeface="Arial"/>
                <a:cs typeface="Arial"/>
              </a:rPr>
              <a:t>SQL*Plus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45691" y="1435520"/>
            <a:ext cx="5101590" cy="3515360"/>
            <a:chOff x="1345691" y="1435520"/>
            <a:chExt cx="5101590" cy="3515360"/>
          </a:xfrm>
        </p:grpSpPr>
        <p:sp>
          <p:nvSpPr>
            <p:cNvPr id="5" name="object 5"/>
            <p:cNvSpPr/>
            <p:nvPr/>
          </p:nvSpPr>
          <p:spPr>
            <a:xfrm>
              <a:off x="1345691" y="1661922"/>
              <a:ext cx="384047" cy="68656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543811" y="2348484"/>
              <a:ext cx="0" cy="436245"/>
            </a:xfrm>
            <a:custGeom>
              <a:avLst/>
              <a:gdLst/>
              <a:ahLst/>
              <a:cxnLst/>
              <a:rect l="l" t="t" r="r" b="b"/>
              <a:pathLst>
                <a:path w="0" h="436244">
                  <a:moveTo>
                    <a:pt x="0" y="0"/>
                  </a:moveTo>
                  <a:lnTo>
                    <a:pt x="0" y="435864"/>
                  </a:lnTo>
                </a:path>
              </a:pathLst>
            </a:custGeom>
            <a:ln w="20574">
              <a:solidFill>
                <a:srgbClr val="000000"/>
              </a:solidFill>
            </a:ln>
          </p:spPr>
          <p:txBody>
            <a:bodyPr wrap="square" lIns="0" tIns="0" rIns="0" bIns="0" rtlCol="0"/>
            <a:lstStyle/>
            <a:p/>
          </p:txBody>
        </p:sp>
        <p:sp>
          <p:nvSpPr>
            <p:cNvPr id="7" name="object 7"/>
            <p:cNvSpPr/>
            <p:nvPr/>
          </p:nvSpPr>
          <p:spPr>
            <a:xfrm>
              <a:off x="1543811" y="2774441"/>
              <a:ext cx="425450" cy="0"/>
            </a:xfrm>
            <a:custGeom>
              <a:avLst/>
              <a:gdLst/>
              <a:ahLst/>
              <a:cxnLst/>
              <a:rect l="l" t="t" r="r" b="b"/>
              <a:pathLst>
                <a:path w="425450" h="0">
                  <a:moveTo>
                    <a:pt x="0" y="0"/>
                  </a:moveTo>
                  <a:lnTo>
                    <a:pt x="425195" y="0"/>
                  </a:lnTo>
                </a:path>
              </a:pathLst>
            </a:custGeom>
            <a:ln w="20574">
              <a:solidFill>
                <a:srgbClr val="000000"/>
              </a:solidFill>
            </a:ln>
          </p:spPr>
          <p:txBody>
            <a:bodyPr wrap="square" lIns="0" tIns="0" rIns="0" bIns="0" rtlCol="0"/>
            <a:lstStyle/>
            <a:p/>
          </p:txBody>
        </p:sp>
        <p:sp>
          <p:nvSpPr>
            <p:cNvPr id="8" name="object 8"/>
            <p:cNvSpPr/>
            <p:nvPr/>
          </p:nvSpPr>
          <p:spPr>
            <a:xfrm>
              <a:off x="1967483" y="274167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9" name="object 9"/>
            <p:cNvSpPr/>
            <p:nvPr/>
          </p:nvSpPr>
          <p:spPr>
            <a:xfrm>
              <a:off x="2040588" y="1435520"/>
              <a:ext cx="4406693" cy="3515193"/>
            </a:xfrm>
            <a:prstGeom prst="rect">
              <a:avLst/>
            </a:prstGeom>
            <a:blipFill>
              <a:blip r:embed="rId4" cstate="print"/>
              <a:stretch>
                <a:fillRect/>
              </a:stretch>
            </a:blipFill>
          </p:spPr>
          <p:txBody>
            <a:bodyPr wrap="square" lIns="0" tIns="0" rIns="0" bIns="0" rtlCol="0"/>
            <a:lstStyle/>
            <a:p/>
          </p:txBody>
        </p:sp>
      </p:grpSp>
      <p:sp>
        <p:nvSpPr>
          <p:cNvPr id="10" name="object 10"/>
          <p:cNvSpPr txBox="1"/>
          <p:nvPr/>
        </p:nvSpPr>
        <p:spPr>
          <a:xfrm>
            <a:off x="743204" y="5606349"/>
            <a:ext cx="6261735" cy="3427095"/>
          </a:xfrm>
          <a:prstGeom prst="rect">
            <a:avLst/>
          </a:prstGeom>
        </p:spPr>
        <p:txBody>
          <a:bodyPr wrap="square" lIns="0" tIns="62865" rIns="0" bIns="0" rtlCol="0" vert="horz">
            <a:spAutoFit/>
          </a:bodyPr>
          <a:lstStyle/>
          <a:p>
            <a:pPr marL="12700">
              <a:lnSpc>
                <a:spcPct val="100000"/>
              </a:lnSpc>
              <a:spcBef>
                <a:spcPts val="495"/>
              </a:spcBef>
            </a:pPr>
            <a:r>
              <a:rPr dirty="0" sz="1300" spc="10" b="1">
                <a:latin typeface="Arial"/>
                <a:cs typeface="Arial"/>
              </a:rPr>
              <a:t>Coding PL/SQL </a:t>
            </a:r>
            <a:r>
              <a:rPr dirty="0" sz="1300" spc="5" b="1">
                <a:latin typeface="Arial"/>
                <a:cs typeface="Arial"/>
              </a:rPr>
              <a:t>in </a:t>
            </a:r>
            <a:r>
              <a:rPr dirty="0" sz="1300" spc="10" b="1" i="1">
                <a:latin typeface="Times New Roman"/>
                <a:cs typeface="Times New Roman"/>
              </a:rPr>
              <a:t>i</a:t>
            </a:r>
            <a:r>
              <a:rPr dirty="0" sz="1300" spc="10" b="1">
                <a:latin typeface="Arial"/>
                <a:cs typeface="Arial"/>
              </a:rPr>
              <a:t>SQL*Plus</a:t>
            </a:r>
            <a:endParaRPr sz="1300">
              <a:latin typeface="Arial"/>
              <a:cs typeface="Arial"/>
            </a:endParaRPr>
          </a:p>
          <a:p>
            <a:pPr marL="138430" marR="332740">
              <a:lnSpc>
                <a:spcPct val="101099"/>
              </a:lnSpc>
              <a:spcBef>
                <a:spcPts val="385"/>
              </a:spcBef>
            </a:pPr>
            <a:r>
              <a:rPr dirty="0" sz="1300" spc="5">
                <a:latin typeface="Times New Roman"/>
                <a:cs typeface="Times New Roman"/>
              </a:rPr>
              <a:t>Oracle </a:t>
            </a:r>
            <a:r>
              <a:rPr dirty="0" sz="1300" spc="5" i="1">
                <a:latin typeface="Times New Roman"/>
                <a:cs typeface="Times New Roman"/>
              </a:rPr>
              <a:t>i</a:t>
            </a:r>
            <a:r>
              <a:rPr dirty="0" sz="1300" spc="5">
                <a:latin typeface="Times New Roman"/>
                <a:cs typeface="Times New Roman"/>
              </a:rPr>
              <a:t>SQL*Plus is a </a:t>
            </a:r>
            <a:r>
              <a:rPr dirty="0" sz="1300" spc="10">
                <a:latin typeface="Times New Roman"/>
                <a:cs typeface="Times New Roman"/>
              </a:rPr>
              <a:t>Web </a:t>
            </a:r>
            <a:r>
              <a:rPr dirty="0" sz="1300" spc="5">
                <a:latin typeface="Times New Roman"/>
                <a:cs typeface="Times New Roman"/>
              </a:rPr>
              <a:t>application that allows </a:t>
            </a:r>
            <a:r>
              <a:rPr dirty="0" sz="1300" spc="10">
                <a:latin typeface="Times New Roman"/>
                <a:cs typeface="Times New Roman"/>
              </a:rPr>
              <a:t>you </a:t>
            </a:r>
            <a:r>
              <a:rPr dirty="0" sz="1300" spc="5">
                <a:latin typeface="Times New Roman"/>
                <a:cs typeface="Times New Roman"/>
              </a:rPr>
              <a:t>to submit </a:t>
            </a:r>
            <a:r>
              <a:rPr dirty="0" sz="1300" spc="10">
                <a:latin typeface="Times New Roman"/>
                <a:cs typeface="Times New Roman"/>
              </a:rPr>
              <a:t>SQL </a:t>
            </a:r>
            <a:r>
              <a:rPr dirty="0" sz="1300" spc="5">
                <a:latin typeface="Times New Roman"/>
                <a:cs typeface="Times New Roman"/>
              </a:rPr>
              <a:t>statements and  </a:t>
            </a:r>
            <a:r>
              <a:rPr dirty="0" sz="1300" spc="10">
                <a:latin typeface="Times New Roman"/>
                <a:cs typeface="Times New Roman"/>
              </a:rPr>
              <a:t>PL/SQL </a:t>
            </a:r>
            <a:r>
              <a:rPr dirty="0" sz="1300" spc="5">
                <a:latin typeface="Times New Roman"/>
                <a:cs typeface="Times New Roman"/>
              </a:rPr>
              <a:t>blocks for execution and receive the results in a standard </a:t>
            </a:r>
            <a:r>
              <a:rPr dirty="0" sz="1300" spc="10">
                <a:latin typeface="Times New Roman"/>
                <a:cs typeface="Times New Roman"/>
              </a:rPr>
              <a:t>Web</a:t>
            </a:r>
            <a:r>
              <a:rPr dirty="0" sz="1300" spc="65">
                <a:latin typeface="Times New Roman"/>
                <a:cs typeface="Times New Roman"/>
              </a:rPr>
              <a:t> </a:t>
            </a:r>
            <a:r>
              <a:rPr dirty="0" sz="1300" spc="5">
                <a:latin typeface="Times New Roman"/>
                <a:cs typeface="Times New Roman"/>
              </a:rPr>
              <a:t>browser.</a:t>
            </a:r>
            <a:endParaRPr sz="1300">
              <a:latin typeface="Times New Roman"/>
              <a:cs typeface="Times New Roman"/>
            </a:endParaRPr>
          </a:p>
          <a:p>
            <a:pPr marL="137795">
              <a:lnSpc>
                <a:spcPct val="100000"/>
              </a:lnSpc>
              <a:spcBef>
                <a:spcPts val="425"/>
              </a:spcBef>
            </a:pPr>
            <a:r>
              <a:rPr dirty="0" sz="1300" spc="5" i="1">
                <a:latin typeface="Times New Roman"/>
                <a:cs typeface="Times New Roman"/>
              </a:rPr>
              <a:t>i</a:t>
            </a:r>
            <a:r>
              <a:rPr dirty="0" sz="1300" spc="5">
                <a:latin typeface="Times New Roman"/>
                <a:cs typeface="Times New Roman"/>
              </a:rPr>
              <a:t>SQL*Plus</a:t>
            </a:r>
            <a:r>
              <a:rPr dirty="0" sz="1300" spc="-5">
                <a:latin typeface="Times New Roman"/>
                <a:cs typeface="Times New Roman"/>
              </a:rPr>
              <a:t> </a:t>
            </a:r>
            <a:r>
              <a:rPr dirty="0" sz="1300" spc="5">
                <a:latin typeface="Times New Roman"/>
                <a:cs typeface="Times New Roman"/>
              </a:rPr>
              <a:t>is:</a:t>
            </a:r>
            <a:endParaRPr sz="1300">
              <a:latin typeface="Times New Roman"/>
              <a:cs typeface="Times New Roman"/>
            </a:endParaRPr>
          </a:p>
          <a:p>
            <a:pPr marL="515620" indent="-252095">
              <a:lnSpc>
                <a:spcPct val="100000"/>
              </a:lnSpc>
              <a:spcBef>
                <a:spcPts val="20"/>
              </a:spcBef>
              <a:buChar char="•"/>
              <a:tabLst>
                <a:tab pos="514984" algn="l"/>
                <a:tab pos="515620" algn="l"/>
              </a:tabLst>
            </a:pPr>
            <a:r>
              <a:rPr dirty="0" sz="1300" spc="5">
                <a:latin typeface="Times New Roman"/>
                <a:cs typeface="Times New Roman"/>
              </a:rPr>
              <a:t>Shipped with the</a:t>
            </a:r>
            <a:r>
              <a:rPr dirty="0" sz="1300" spc="-1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5620" indent="-252095">
              <a:lnSpc>
                <a:spcPct val="100000"/>
              </a:lnSpc>
              <a:spcBef>
                <a:spcPts val="20"/>
              </a:spcBef>
              <a:buChar char="•"/>
              <a:tabLst>
                <a:tab pos="514984" algn="l"/>
                <a:tab pos="515620" algn="l"/>
              </a:tabLst>
            </a:pPr>
            <a:r>
              <a:rPr dirty="0" sz="1300" spc="5">
                <a:latin typeface="Times New Roman"/>
                <a:cs typeface="Times New Roman"/>
              </a:rPr>
              <a:t>Installed in the middle</a:t>
            </a:r>
            <a:r>
              <a:rPr dirty="0" sz="1300" spc="-10">
                <a:latin typeface="Times New Roman"/>
                <a:cs typeface="Times New Roman"/>
              </a:rPr>
              <a:t> </a:t>
            </a:r>
            <a:r>
              <a:rPr dirty="0" sz="1300" spc="5">
                <a:latin typeface="Times New Roman"/>
                <a:cs typeface="Times New Roman"/>
              </a:rPr>
              <a:t>tier</a:t>
            </a:r>
            <a:endParaRPr sz="1300">
              <a:latin typeface="Times New Roman"/>
              <a:cs typeface="Times New Roman"/>
            </a:endParaRPr>
          </a:p>
          <a:p>
            <a:pPr marL="514984" marR="5080" indent="-251460">
              <a:lnSpc>
                <a:spcPts val="1580"/>
              </a:lnSpc>
              <a:spcBef>
                <a:spcPts val="55"/>
              </a:spcBef>
              <a:buChar char="•"/>
              <a:tabLst>
                <a:tab pos="514984" algn="l"/>
                <a:tab pos="515620" algn="l"/>
              </a:tabLst>
            </a:pPr>
            <a:r>
              <a:rPr dirty="0" sz="1300" spc="5">
                <a:latin typeface="Times New Roman"/>
                <a:cs typeface="Times New Roman"/>
              </a:rPr>
              <a:t>Accessed from a </a:t>
            </a:r>
            <a:r>
              <a:rPr dirty="0" sz="1300" spc="10">
                <a:latin typeface="Times New Roman"/>
                <a:cs typeface="Times New Roman"/>
              </a:rPr>
              <a:t>Web </a:t>
            </a:r>
            <a:r>
              <a:rPr dirty="0" sz="1300" spc="5">
                <a:latin typeface="Times New Roman"/>
                <a:cs typeface="Times New Roman"/>
              </a:rPr>
              <a:t>browser </a:t>
            </a:r>
            <a:r>
              <a:rPr dirty="0" sz="1300" spc="10">
                <a:latin typeface="Times New Roman"/>
                <a:cs typeface="Times New Roman"/>
              </a:rPr>
              <a:t>by </a:t>
            </a:r>
            <a:r>
              <a:rPr dirty="0" sz="1300" spc="5">
                <a:latin typeface="Times New Roman"/>
                <a:cs typeface="Times New Roman"/>
              </a:rPr>
              <a:t>using a </a:t>
            </a:r>
            <a:r>
              <a:rPr dirty="0" sz="1300" spc="10">
                <a:latin typeface="Times New Roman"/>
                <a:cs typeface="Times New Roman"/>
              </a:rPr>
              <a:t>URL format </a:t>
            </a:r>
            <a:r>
              <a:rPr dirty="0" sz="1300" spc="5">
                <a:latin typeface="Times New Roman"/>
                <a:cs typeface="Times New Roman"/>
              </a:rPr>
              <a:t>that is similar to the following  </a:t>
            </a:r>
            <a:r>
              <a:rPr dirty="0" sz="1300" spc="10">
                <a:latin typeface="Times New Roman"/>
                <a:cs typeface="Times New Roman"/>
              </a:rPr>
              <a:t>example:</a:t>
            </a:r>
            <a:endParaRPr sz="1300">
              <a:latin typeface="Times New Roman"/>
              <a:cs typeface="Times New Roman"/>
            </a:endParaRPr>
          </a:p>
          <a:p>
            <a:pPr marL="640715">
              <a:lnSpc>
                <a:spcPts val="1420"/>
              </a:lnSpc>
            </a:pPr>
            <a:r>
              <a:rPr dirty="0" sz="1300" spc="15">
                <a:latin typeface="Courier New"/>
                <a:cs typeface="Courier New"/>
              </a:rPr>
              <a:t>http://host:port/isqlplus</a:t>
            </a:r>
            <a:endParaRPr sz="1300">
              <a:latin typeface="Courier New"/>
              <a:cs typeface="Courier New"/>
            </a:endParaRPr>
          </a:p>
          <a:p>
            <a:pPr marL="514984">
              <a:lnSpc>
                <a:spcPct val="100000"/>
              </a:lnSpc>
              <a:spcBef>
                <a:spcPts val="55"/>
              </a:spcBef>
            </a:pPr>
            <a:r>
              <a:rPr dirty="0" sz="1300" spc="10">
                <a:latin typeface="Times New Roman"/>
                <a:cs typeface="Times New Roman"/>
              </a:rPr>
              <a:t>The </a:t>
            </a:r>
            <a:r>
              <a:rPr dirty="0" sz="1300" spc="10">
                <a:latin typeface="Courier New"/>
                <a:cs typeface="Courier New"/>
              </a:rPr>
              <a:t>host</a:t>
            </a:r>
            <a:r>
              <a:rPr dirty="0" sz="1300" spc="-450">
                <a:latin typeface="Courier New"/>
                <a:cs typeface="Courier New"/>
              </a:rPr>
              <a:t> </a:t>
            </a:r>
            <a:r>
              <a:rPr dirty="0" sz="1300" spc="5">
                <a:latin typeface="Times New Roman"/>
                <a:cs typeface="Times New Roman"/>
              </a:rPr>
              <a:t>and </a:t>
            </a:r>
            <a:r>
              <a:rPr dirty="0" sz="1300" spc="15">
                <a:latin typeface="Courier New"/>
                <a:cs typeface="Courier New"/>
              </a:rPr>
              <a:t>port</a:t>
            </a:r>
            <a:r>
              <a:rPr dirty="0" sz="1300" spc="-440">
                <a:latin typeface="Courier New"/>
                <a:cs typeface="Courier New"/>
              </a:rPr>
              <a:t> </a:t>
            </a:r>
            <a:r>
              <a:rPr dirty="0" sz="1300" spc="5">
                <a:latin typeface="Times New Roman"/>
                <a:cs typeface="Times New Roman"/>
              </a:rPr>
              <a:t>are for the</a:t>
            </a:r>
            <a:r>
              <a:rPr dirty="0" sz="1300" spc="10">
                <a:latin typeface="Times New Roman"/>
                <a:cs typeface="Times New Roman"/>
              </a:rPr>
              <a:t> Web</a:t>
            </a:r>
            <a:r>
              <a:rPr dirty="0" sz="1300" spc="5">
                <a:latin typeface="Times New Roman"/>
                <a:cs typeface="Times New Roman"/>
              </a:rPr>
              <a:t> server</a:t>
            </a:r>
            <a:r>
              <a:rPr dirty="0" sz="1300" spc="10">
                <a:latin typeface="Times New Roman"/>
                <a:cs typeface="Times New Roman"/>
              </a:rPr>
              <a:t> name </a:t>
            </a:r>
            <a:r>
              <a:rPr dirty="0" sz="1300" spc="5">
                <a:latin typeface="Times New Roman"/>
                <a:cs typeface="Times New Roman"/>
              </a:rPr>
              <a:t>and </a:t>
            </a:r>
            <a:r>
              <a:rPr dirty="0" sz="1300" spc="10">
                <a:latin typeface="Times New Roman"/>
                <a:cs typeface="Times New Roman"/>
              </a:rPr>
              <a:t>HTTP</a:t>
            </a:r>
            <a:r>
              <a:rPr dirty="0" sz="1300" spc="5">
                <a:latin typeface="Times New Roman"/>
                <a:cs typeface="Times New Roman"/>
              </a:rPr>
              <a:t> listener</a:t>
            </a:r>
            <a:r>
              <a:rPr dirty="0" sz="1300" spc="10">
                <a:latin typeface="Times New Roman"/>
                <a:cs typeface="Times New Roman"/>
              </a:rPr>
              <a:t> </a:t>
            </a:r>
            <a:r>
              <a:rPr dirty="0" sz="1300" spc="5">
                <a:latin typeface="Times New Roman"/>
                <a:cs typeface="Times New Roman"/>
              </a:rPr>
              <a:t>port.</a:t>
            </a:r>
            <a:endParaRPr sz="1300">
              <a:latin typeface="Times New Roman"/>
              <a:cs typeface="Times New Roman"/>
            </a:endParaRPr>
          </a:p>
          <a:p>
            <a:pPr marL="138430">
              <a:lnSpc>
                <a:spcPts val="1535"/>
              </a:lnSpc>
              <a:spcBef>
                <a:spcPts val="500"/>
              </a:spcBef>
            </a:pPr>
            <a:r>
              <a:rPr dirty="0" sz="1300" spc="10">
                <a:latin typeface="Times New Roman"/>
                <a:cs typeface="Times New Roman"/>
              </a:rPr>
              <a:t>When </a:t>
            </a:r>
            <a:r>
              <a:rPr dirty="0" sz="1300" spc="5">
                <a:latin typeface="Times New Roman"/>
                <a:cs typeface="Times New Roman"/>
              </a:rPr>
              <a:t>coding </a:t>
            </a:r>
            <a:r>
              <a:rPr dirty="0" sz="1300" spc="10">
                <a:latin typeface="Times New Roman"/>
                <a:cs typeface="Times New Roman"/>
              </a:rPr>
              <a:t>PL/SQL </a:t>
            </a:r>
            <a:r>
              <a:rPr dirty="0" sz="1300" spc="5">
                <a:latin typeface="Times New Roman"/>
                <a:cs typeface="Times New Roman"/>
              </a:rPr>
              <a:t>subprograms in the </a:t>
            </a:r>
            <a:r>
              <a:rPr dirty="0" sz="1300" spc="10" i="1">
                <a:latin typeface="Times New Roman"/>
                <a:cs typeface="Times New Roman"/>
              </a:rPr>
              <a:t>i</a:t>
            </a:r>
            <a:r>
              <a:rPr dirty="0" sz="1300" spc="10">
                <a:latin typeface="Times New Roman"/>
                <a:cs typeface="Times New Roman"/>
              </a:rPr>
              <a:t>SQL*Plus </a:t>
            </a:r>
            <a:r>
              <a:rPr dirty="0" sz="1300" spc="5">
                <a:latin typeface="Times New Roman"/>
                <a:cs typeface="Times New Roman"/>
              </a:rPr>
              <a:t>tool, consider the</a:t>
            </a:r>
            <a:r>
              <a:rPr dirty="0" sz="1300" spc="2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35"/>
              </a:lnSpc>
              <a:buChar char="•"/>
              <a:tabLst>
                <a:tab pos="514984" algn="l"/>
                <a:tab pos="516255" algn="l"/>
              </a:tabLst>
            </a:pPr>
            <a:r>
              <a:rPr dirty="0" sz="1300" spc="10">
                <a:latin typeface="Times New Roman"/>
                <a:cs typeface="Times New Roman"/>
              </a:rPr>
              <a:t>You </a:t>
            </a:r>
            <a:r>
              <a:rPr dirty="0" sz="1300" spc="5">
                <a:latin typeface="Times New Roman"/>
                <a:cs typeface="Times New Roman"/>
              </a:rPr>
              <a:t>create subprograms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CREATE</a:t>
            </a:r>
            <a:r>
              <a:rPr dirty="0" sz="1300" spc="-459">
                <a:latin typeface="Courier New"/>
                <a:cs typeface="Courier New"/>
              </a:rPr>
              <a:t> </a:t>
            </a:r>
            <a:r>
              <a:rPr dirty="0" sz="1300" spc="10">
                <a:latin typeface="Times New Roman"/>
                <a:cs typeface="Times New Roman"/>
              </a:rPr>
              <a:t>SQL </a:t>
            </a:r>
            <a:r>
              <a:rPr dirty="0" sz="1300" spc="5">
                <a:latin typeface="Times New Roman"/>
                <a:cs typeface="Times New Roman"/>
              </a:rPr>
              <a:t>statement.</a:t>
            </a:r>
            <a:endParaRPr sz="1300">
              <a:latin typeface="Times New Roman"/>
              <a:cs typeface="Times New Roman"/>
            </a:endParaRPr>
          </a:p>
          <a:p>
            <a:pPr marL="515620" indent="-252095">
              <a:lnSpc>
                <a:spcPts val="1535"/>
              </a:lnSpc>
              <a:spcBef>
                <a:spcPts val="9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execute subprograms </a:t>
            </a:r>
            <a:r>
              <a:rPr dirty="0" sz="1300" spc="10">
                <a:latin typeface="Times New Roman"/>
                <a:cs typeface="Times New Roman"/>
              </a:rPr>
              <a:t>by </a:t>
            </a:r>
            <a:r>
              <a:rPr dirty="0" sz="1300" spc="5">
                <a:latin typeface="Times New Roman"/>
                <a:cs typeface="Times New Roman"/>
              </a:rPr>
              <a:t>using either </a:t>
            </a:r>
            <a:r>
              <a:rPr dirty="0" sz="1300" spc="10">
                <a:latin typeface="Times New Roman"/>
                <a:cs typeface="Times New Roman"/>
              </a:rPr>
              <a:t>an anonymous PL/SQL </a:t>
            </a:r>
            <a:r>
              <a:rPr dirty="0" sz="1300" spc="5">
                <a:latin typeface="Times New Roman"/>
                <a:cs typeface="Times New Roman"/>
              </a:rPr>
              <a:t>block or the</a:t>
            </a:r>
            <a:endParaRPr sz="1300">
              <a:latin typeface="Times New Roman"/>
              <a:cs typeface="Times New Roman"/>
            </a:endParaRPr>
          </a:p>
          <a:p>
            <a:pPr marL="515620">
              <a:lnSpc>
                <a:spcPts val="1535"/>
              </a:lnSpc>
            </a:pPr>
            <a:r>
              <a:rPr dirty="0" sz="1300" spc="15">
                <a:latin typeface="Courier New"/>
                <a:cs typeface="Courier New"/>
              </a:rPr>
              <a:t>EXECUTE</a:t>
            </a:r>
            <a:r>
              <a:rPr dirty="0" sz="1300" spc="-455">
                <a:latin typeface="Courier New"/>
                <a:cs typeface="Courier New"/>
              </a:rPr>
              <a:t> </a:t>
            </a:r>
            <a:r>
              <a:rPr dirty="0" sz="1300" spc="10">
                <a:latin typeface="Times New Roman"/>
                <a:cs typeface="Times New Roman"/>
              </a:rPr>
              <a:t>command.</a:t>
            </a:r>
            <a:endParaRPr sz="1300">
              <a:latin typeface="Times New Roman"/>
              <a:cs typeface="Times New Roman"/>
            </a:endParaRPr>
          </a:p>
          <a:p>
            <a:pPr marL="515620" marR="235585" indent="-251460">
              <a:lnSpc>
                <a:spcPts val="1580"/>
              </a:lnSpc>
              <a:spcBef>
                <a:spcPts val="50"/>
              </a:spcBef>
              <a:buChar char="•"/>
              <a:tabLst>
                <a:tab pos="515620" algn="l"/>
                <a:tab pos="516255" algn="l"/>
              </a:tabLst>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DBMS_OUTPUT</a:t>
            </a:r>
            <a:r>
              <a:rPr dirty="0" sz="1300" spc="-385">
                <a:latin typeface="Courier New"/>
                <a:cs typeface="Courier New"/>
              </a:rPr>
              <a:t> </a:t>
            </a:r>
            <a:r>
              <a:rPr dirty="0" sz="1300" spc="5">
                <a:latin typeface="Times New Roman"/>
                <a:cs typeface="Times New Roman"/>
              </a:rPr>
              <a:t>package procedures to print text to the screen, </a:t>
            </a:r>
            <a:r>
              <a:rPr dirty="0" sz="1300" spc="10">
                <a:latin typeface="Times New Roman"/>
                <a:cs typeface="Times New Roman"/>
              </a:rPr>
              <a:t>you  </a:t>
            </a:r>
            <a:r>
              <a:rPr dirty="0" sz="1300" spc="5">
                <a:latin typeface="Times New Roman"/>
                <a:cs typeface="Times New Roman"/>
              </a:rPr>
              <a:t>must first</a:t>
            </a:r>
            <a:r>
              <a:rPr dirty="0" sz="1300" spc="10">
                <a:latin typeface="Times New Roman"/>
                <a:cs typeface="Times New Roman"/>
              </a:rPr>
              <a:t> </a:t>
            </a:r>
            <a:r>
              <a:rPr dirty="0" sz="1300" spc="5">
                <a:latin typeface="Times New Roman"/>
                <a:cs typeface="Times New Roman"/>
              </a:rPr>
              <a:t>execute the</a:t>
            </a:r>
            <a:r>
              <a:rPr dirty="0" sz="1300" spc="15">
                <a:latin typeface="Times New Roman"/>
                <a:cs typeface="Times New Roman"/>
              </a:rPr>
              <a:t> </a:t>
            </a:r>
            <a:r>
              <a:rPr dirty="0" sz="1300" spc="15">
                <a:latin typeface="Courier New"/>
                <a:cs typeface="Courier New"/>
              </a:rPr>
              <a:t>SET</a:t>
            </a:r>
            <a:r>
              <a:rPr dirty="0" sz="1300" spc="-445">
                <a:latin typeface="Courier New"/>
                <a:cs typeface="Courier New"/>
              </a:rPr>
              <a:t> </a:t>
            </a:r>
            <a:r>
              <a:rPr dirty="0" sz="1300" spc="15">
                <a:latin typeface="Courier New"/>
                <a:cs typeface="Courier New"/>
              </a:rPr>
              <a:t>SERVEROUTPUT</a:t>
            </a:r>
            <a:r>
              <a:rPr dirty="0" sz="1300" spc="-440">
                <a:latin typeface="Courier New"/>
                <a:cs typeface="Courier New"/>
              </a:rPr>
              <a:t> </a:t>
            </a:r>
            <a:r>
              <a:rPr dirty="0" sz="1300" spc="10">
                <a:latin typeface="Courier New"/>
                <a:cs typeface="Courier New"/>
              </a:rPr>
              <a:t>ON</a:t>
            </a:r>
            <a:r>
              <a:rPr dirty="0" sz="1300" spc="-455">
                <a:latin typeface="Courier New"/>
                <a:cs typeface="Courier New"/>
              </a:rPr>
              <a:t> </a:t>
            </a:r>
            <a:r>
              <a:rPr dirty="0" sz="1300" spc="10">
                <a:latin typeface="Times New Roman"/>
                <a:cs typeface="Times New Roman"/>
              </a:rPr>
              <a:t>command </a:t>
            </a:r>
            <a:r>
              <a:rPr dirty="0" sz="1300" spc="5">
                <a:latin typeface="Times New Roman"/>
                <a:cs typeface="Times New Roman"/>
              </a:rPr>
              <a:t>in your</a:t>
            </a:r>
            <a:r>
              <a:rPr dirty="0" sz="1300" spc="10">
                <a:latin typeface="Times New Roman"/>
                <a:cs typeface="Times New Roman"/>
              </a:rPr>
              <a:t> </a:t>
            </a:r>
            <a:r>
              <a:rPr dirty="0" sz="1300" spc="5">
                <a:latin typeface="Times New Roman"/>
                <a:cs typeface="Times New Roman"/>
              </a:rPr>
              <a:t>session.</a:t>
            </a:r>
            <a:endParaRPr sz="1300">
              <a:latin typeface="Times New Roman"/>
              <a:cs typeface="Times New Roman"/>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7</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Coding PL/SQL in</a:t>
            </a:r>
            <a:r>
              <a:rPr dirty="0" sz="2000" spc="-15" b="1">
                <a:latin typeface="Arial"/>
                <a:cs typeface="Arial"/>
              </a:rPr>
              <a:t> </a:t>
            </a:r>
            <a:r>
              <a:rPr dirty="0" sz="2000" spc="-5" b="1">
                <a:latin typeface="Arial"/>
                <a:cs typeface="Arial"/>
              </a:rPr>
              <a:t>SQL*Plus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ctr" marL="10160">
              <a:lnSpc>
                <a:spcPct val="100000"/>
              </a:lnSpc>
              <a:spcBef>
                <a:spcPts val="171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4" name="object 4"/>
          <p:cNvGrpSpPr/>
          <p:nvPr/>
        </p:nvGrpSpPr>
        <p:grpSpPr>
          <a:xfrm>
            <a:off x="1325880" y="1810511"/>
            <a:ext cx="546100" cy="925830"/>
            <a:chOff x="1325880" y="1810511"/>
            <a:chExt cx="546100" cy="925830"/>
          </a:xfrm>
        </p:grpSpPr>
        <p:sp>
          <p:nvSpPr>
            <p:cNvPr id="5" name="object 5"/>
            <p:cNvSpPr/>
            <p:nvPr/>
          </p:nvSpPr>
          <p:spPr>
            <a:xfrm>
              <a:off x="1325880" y="1810511"/>
              <a:ext cx="400812" cy="46558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488948" y="2277617"/>
              <a:ext cx="0" cy="436245"/>
            </a:xfrm>
            <a:custGeom>
              <a:avLst/>
              <a:gdLst/>
              <a:ahLst/>
              <a:cxnLst/>
              <a:rect l="l" t="t" r="r" b="b"/>
              <a:pathLst>
                <a:path w="0" h="436244">
                  <a:moveTo>
                    <a:pt x="0" y="0"/>
                  </a:moveTo>
                  <a:lnTo>
                    <a:pt x="0" y="435864"/>
                  </a:lnTo>
                </a:path>
              </a:pathLst>
            </a:custGeom>
            <a:ln w="20574">
              <a:solidFill>
                <a:srgbClr val="000000"/>
              </a:solidFill>
            </a:ln>
          </p:spPr>
          <p:txBody>
            <a:bodyPr wrap="square" lIns="0" tIns="0" rIns="0" bIns="0" rtlCol="0"/>
            <a:lstStyle/>
            <a:p/>
          </p:txBody>
        </p:sp>
        <p:sp>
          <p:nvSpPr>
            <p:cNvPr id="7" name="object 7"/>
            <p:cNvSpPr/>
            <p:nvPr/>
          </p:nvSpPr>
          <p:spPr>
            <a:xfrm>
              <a:off x="1488948" y="2702813"/>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8" name="object 8"/>
            <p:cNvSpPr/>
            <p:nvPr/>
          </p:nvSpPr>
          <p:spPr>
            <a:xfrm>
              <a:off x="1804416" y="2670047"/>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grpSp>
      <p:sp>
        <p:nvSpPr>
          <p:cNvPr id="9" name="object 9"/>
          <p:cNvSpPr/>
          <p:nvPr/>
        </p:nvSpPr>
        <p:spPr>
          <a:xfrm>
            <a:off x="1924811" y="1707915"/>
            <a:ext cx="4712208" cy="2828270"/>
          </a:xfrm>
          <a:prstGeom prst="rect">
            <a:avLst/>
          </a:prstGeom>
          <a:blipFill>
            <a:blip r:embed="rId4" cstate="print"/>
            <a:stretch>
              <a:fillRect/>
            </a:stretch>
          </a:blipFill>
        </p:spPr>
        <p:txBody>
          <a:bodyPr wrap="square" lIns="0" tIns="0" rIns="0" bIns="0" rtlCol="0"/>
          <a:lstStyle/>
          <a:p/>
        </p:txBody>
      </p:sp>
      <p:sp>
        <p:nvSpPr>
          <p:cNvPr id="10" name="object 10"/>
          <p:cNvSpPr txBox="1"/>
          <p:nvPr/>
        </p:nvSpPr>
        <p:spPr>
          <a:xfrm>
            <a:off x="743204" y="5609382"/>
            <a:ext cx="6093460" cy="302196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Coding PL/SQL </a:t>
            </a:r>
            <a:r>
              <a:rPr dirty="0" sz="1300" spc="5" b="1">
                <a:latin typeface="Arial"/>
                <a:cs typeface="Arial"/>
              </a:rPr>
              <a:t>in </a:t>
            </a:r>
            <a:r>
              <a:rPr dirty="0" sz="1300" spc="10" b="1">
                <a:latin typeface="Arial"/>
                <a:cs typeface="Arial"/>
              </a:rPr>
              <a:t>SQL*Plus</a:t>
            </a:r>
            <a:endParaRPr sz="1300">
              <a:latin typeface="Arial"/>
              <a:cs typeface="Arial"/>
            </a:endParaRPr>
          </a:p>
          <a:p>
            <a:pPr marL="137795" marR="5080">
              <a:lnSpc>
                <a:spcPct val="101299"/>
              </a:lnSpc>
              <a:spcBef>
                <a:spcPts val="370"/>
              </a:spcBef>
            </a:pPr>
            <a:r>
              <a:rPr dirty="0" sz="1300" spc="5">
                <a:latin typeface="Times New Roman"/>
                <a:cs typeface="Times New Roman"/>
              </a:rPr>
              <a:t>Oracle </a:t>
            </a:r>
            <a:r>
              <a:rPr dirty="0" sz="1300" spc="10">
                <a:latin typeface="Times New Roman"/>
                <a:cs typeface="Times New Roman"/>
              </a:rPr>
              <a:t>SQL*Plus </a:t>
            </a:r>
            <a:r>
              <a:rPr dirty="0" sz="1300" spc="5">
                <a:latin typeface="Times New Roman"/>
                <a:cs typeface="Times New Roman"/>
              </a:rPr>
              <a:t>is a graphical user interface (GUI) or command-line application that  enables </a:t>
            </a:r>
            <a:r>
              <a:rPr dirty="0" sz="1300" spc="10">
                <a:latin typeface="Times New Roman"/>
                <a:cs typeface="Times New Roman"/>
              </a:rPr>
              <a:t>you </a:t>
            </a:r>
            <a:r>
              <a:rPr dirty="0" sz="1300" spc="5">
                <a:latin typeface="Times New Roman"/>
                <a:cs typeface="Times New Roman"/>
              </a:rPr>
              <a:t>to submit </a:t>
            </a:r>
            <a:r>
              <a:rPr dirty="0" sz="1300" spc="10">
                <a:latin typeface="Times New Roman"/>
                <a:cs typeface="Times New Roman"/>
              </a:rPr>
              <a:t>SQL </a:t>
            </a:r>
            <a:r>
              <a:rPr dirty="0" sz="1300" spc="5">
                <a:latin typeface="Times New Roman"/>
                <a:cs typeface="Times New Roman"/>
              </a:rPr>
              <a:t>statements and </a:t>
            </a:r>
            <a:r>
              <a:rPr dirty="0" sz="1300" spc="10">
                <a:latin typeface="Times New Roman"/>
                <a:cs typeface="Times New Roman"/>
              </a:rPr>
              <a:t>PL/SQL </a:t>
            </a:r>
            <a:r>
              <a:rPr dirty="0" sz="1300" spc="5">
                <a:latin typeface="Times New Roman"/>
                <a:cs typeface="Times New Roman"/>
              </a:rPr>
              <a:t>blocks for execution and receive the  results in </a:t>
            </a:r>
            <a:r>
              <a:rPr dirty="0" sz="1300" spc="10">
                <a:latin typeface="Times New Roman"/>
                <a:cs typeface="Times New Roman"/>
              </a:rPr>
              <a:t>an </a:t>
            </a:r>
            <a:r>
              <a:rPr dirty="0" sz="1300" spc="5">
                <a:latin typeface="Times New Roman"/>
                <a:cs typeface="Times New Roman"/>
              </a:rPr>
              <a:t>application or </a:t>
            </a:r>
            <a:r>
              <a:rPr dirty="0" sz="1300" spc="10">
                <a:latin typeface="Times New Roman"/>
                <a:cs typeface="Times New Roman"/>
              </a:rPr>
              <a:t>command</a:t>
            </a:r>
            <a:r>
              <a:rPr dirty="0" sz="1300">
                <a:latin typeface="Times New Roman"/>
                <a:cs typeface="Times New Roman"/>
              </a:rPr>
              <a:t> </a:t>
            </a:r>
            <a:r>
              <a:rPr dirty="0" sz="1300" spc="5">
                <a:latin typeface="Times New Roman"/>
                <a:cs typeface="Times New Roman"/>
              </a:rPr>
              <a:t>window.</a:t>
            </a:r>
            <a:endParaRPr sz="1300">
              <a:latin typeface="Times New Roman"/>
              <a:cs typeface="Times New Roman"/>
            </a:endParaRPr>
          </a:p>
          <a:p>
            <a:pPr marL="138430">
              <a:lnSpc>
                <a:spcPct val="100000"/>
              </a:lnSpc>
              <a:spcBef>
                <a:spcPts val="420"/>
              </a:spcBef>
            </a:pPr>
            <a:r>
              <a:rPr dirty="0" sz="1300" spc="5">
                <a:latin typeface="Times New Roman"/>
                <a:cs typeface="Times New Roman"/>
              </a:rPr>
              <a:t>SQL*Plus</a:t>
            </a:r>
            <a:r>
              <a:rPr dirty="0" sz="1300" spc="-5">
                <a:latin typeface="Times New Roman"/>
                <a:cs typeface="Times New Roman"/>
              </a:rPr>
              <a:t> </a:t>
            </a:r>
            <a:r>
              <a:rPr dirty="0" sz="1300" spc="5">
                <a:latin typeface="Times New Roman"/>
                <a:cs typeface="Times New Roman"/>
              </a:rPr>
              <a:t>is:</a:t>
            </a:r>
            <a:endParaRPr sz="1300">
              <a:latin typeface="Times New Roman"/>
              <a:cs typeface="Times New Roman"/>
            </a:endParaRPr>
          </a:p>
          <a:p>
            <a:pPr marL="515620" indent="-251460">
              <a:lnSpc>
                <a:spcPct val="100000"/>
              </a:lnSpc>
              <a:spcBef>
                <a:spcPts val="25"/>
              </a:spcBef>
              <a:buChar char="•"/>
              <a:tabLst>
                <a:tab pos="514984" algn="l"/>
                <a:tab pos="515620" algn="l"/>
              </a:tabLst>
            </a:pPr>
            <a:r>
              <a:rPr dirty="0" sz="1300" spc="5">
                <a:latin typeface="Times New Roman"/>
                <a:cs typeface="Times New Roman"/>
              </a:rPr>
              <a:t>Shipped with the</a:t>
            </a:r>
            <a:r>
              <a:rPr dirty="0" sz="130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5620" indent="-251460">
              <a:lnSpc>
                <a:spcPct val="100000"/>
              </a:lnSpc>
              <a:spcBef>
                <a:spcPts val="15"/>
              </a:spcBef>
              <a:buChar char="•"/>
              <a:tabLst>
                <a:tab pos="514984" algn="l"/>
                <a:tab pos="515620" algn="l"/>
              </a:tabLst>
            </a:pPr>
            <a:r>
              <a:rPr dirty="0" sz="1300" spc="5">
                <a:latin typeface="Times New Roman"/>
                <a:cs typeface="Times New Roman"/>
              </a:rPr>
              <a:t>Installed </a:t>
            </a:r>
            <a:r>
              <a:rPr dirty="0" sz="1300" spc="10">
                <a:latin typeface="Times New Roman"/>
                <a:cs typeface="Times New Roman"/>
              </a:rPr>
              <a:t>on </a:t>
            </a:r>
            <a:r>
              <a:rPr dirty="0" sz="1300" spc="5">
                <a:latin typeface="Times New Roman"/>
                <a:cs typeface="Times New Roman"/>
              </a:rPr>
              <a:t>a client </a:t>
            </a:r>
            <a:r>
              <a:rPr dirty="0" sz="1300" spc="10">
                <a:latin typeface="Times New Roman"/>
                <a:cs typeface="Times New Roman"/>
              </a:rPr>
              <a:t>and on </a:t>
            </a:r>
            <a:r>
              <a:rPr dirty="0" sz="1300" spc="5">
                <a:latin typeface="Times New Roman"/>
                <a:cs typeface="Times New Roman"/>
              </a:rPr>
              <a:t>the database server</a:t>
            </a:r>
            <a:r>
              <a:rPr dirty="0" sz="1300" spc="-10">
                <a:latin typeface="Times New Roman"/>
                <a:cs typeface="Times New Roman"/>
              </a:rPr>
              <a:t> </a:t>
            </a:r>
            <a:r>
              <a:rPr dirty="0" sz="1300" spc="10">
                <a:latin typeface="Times New Roman"/>
                <a:cs typeface="Times New Roman"/>
              </a:rPr>
              <a:t>system</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Accessed from an icon or the </a:t>
            </a:r>
            <a:r>
              <a:rPr dirty="0" sz="1300" spc="10">
                <a:latin typeface="Times New Roman"/>
                <a:cs typeface="Times New Roman"/>
              </a:rPr>
              <a:t>command </a:t>
            </a:r>
            <a:r>
              <a:rPr dirty="0" sz="1300" spc="5">
                <a:latin typeface="Times New Roman"/>
                <a:cs typeface="Times New Roman"/>
              </a:rPr>
              <a:t>line</a:t>
            </a:r>
            <a:endParaRPr sz="1300">
              <a:latin typeface="Times New Roman"/>
              <a:cs typeface="Times New Roman"/>
            </a:endParaRPr>
          </a:p>
          <a:p>
            <a:pPr marL="138430">
              <a:lnSpc>
                <a:spcPts val="1530"/>
              </a:lnSpc>
              <a:spcBef>
                <a:spcPts val="420"/>
              </a:spcBef>
            </a:pPr>
            <a:r>
              <a:rPr dirty="0" sz="1300" spc="10">
                <a:latin typeface="Times New Roman"/>
                <a:cs typeface="Times New Roman"/>
              </a:rPr>
              <a:t>When </a:t>
            </a:r>
            <a:r>
              <a:rPr dirty="0" sz="1300" spc="5">
                <a:latin typeface="Times New Roman"/>
                <a:cs typeface="Times New Roman"/>
              </a:rPr>
              <a:t>coding </a:t>
            </a:r>
            <a:r>
              <a:rPr dirty="0" sz="1300" spc="10">
                <a:latin typeface="Times New Roman"/>
                <a:cs typeface="Times New Roman"/>
              </a:rPr>
              <a:t>PL/SQL </a:t>
            </a:r>
            <a:r>
              <a:rPr dirty="0" sz="1300" spc="5">
                <a:latin typeface="Times New Roman"/>
                <a:cs typeface="Times New Roman"/>
              </a:rPr>
              <a:t>subprograms using SQL*Plus, consider the</a:t>
            </a:r>
            <a:r>
              <a:rPr dirty="0" sz="1300" spc="3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30"/>
              </a:lnSpc>
              <a:buChar char="•"/>
              <a:tabLst>
                <a:tab pos="514984" algn="l"/>
                <a:tab pos="516255" algn="l"/>
              </a:tabLst>
            </a:pPr>
            <a:r>
              <a:rPr dirty="0" sz="1300" spc="10">
                <a:latin typeface="Times New Roman"/>
                <a:cs typeface="Times New Roman"/>
              </a:rPr>
              <a:t>You</a:t>
            </a:r>
            <a:r>
              <a:rPr dirty="0" sz="1300" spc="5">
                <a:latin typeface="Times New Roman"/>
                <a:cs typeface="Times New Roman"/>
              </a:rPr>
              <a:t> create subprograms </a:t>
            </a:r>
            <a:r>
              <a:rPr dirty="0" sz="1300" spc="10">
                <a:latin typeface="Times New Roman"/>
                <a:cs typeface="Times New Roman"/>
              </a:rPr>
              <a:t>by </a:t>
            </a:r>
            <a:r>
              <a:rPr dirty="0" sz="1300" spc="5">
                <a:latin typeface="Times New Roman"/>
                <a:cs typeface="Times New Roman"/>
              </a:rPr>
              <a:t>using the </a:t>
            </a:r>
            <a:r>
              <a:rPr dirty="0" sz="1300" spc="15">
                <a:latin typeface="Courier New"/>
                <a:cs typeface="Courier New"/>
              </a:rPr>
              <a:t>CREATE</a:t>
            </a:r>
            <a:r>
              <a:rPr dirty="0" sz="1300" spc="-445">
                <a:latin typeface="Courier New"/>
                <a:cs typeface="Courier New"/>
              </a:rPr>
              <a:t> </a:t>
            </a:r>
            <a:r>
              <a:rPr dirty="0" sz="1300" spc="15">
                <a:latin typeface="Courier New"/>
                <a:cs typeface="Courier New"/>
              </a:rPr>
              <a:t>SQL</a:t>
            </a:r>
            <a:r>
              <a:rPr dirty="0" sz="1300" spc="-450">
                <a:latin typeface="Courier New"/>
                <a:cs typeface="Courier New"/>
              </a:rPr>
              <a:t> </a:t>
            </a:r>
            <a:r>
              <a:rPr dirty="0" sz="1300" spc="5">
                <a:latin typeface="Times New Roman"/>
                <a:cs typeface="Times New Roman"/>
              </a:rPr>
              <a:t>statement.</a:t>
            </a:r>
            <a:endParaRPr sz="1300">
              <a:latin typeface="Times New Roman"/>
              <a:cs typeface="Times New Roman"/>
            </a:endParaRPr>
          </a:p>
          <a:p>
            <a:pPr marL="514984" indent="-251460">
              <a:lnSpc>
                <a:spcPts val="1535"/>
              </a:lnSpc>
              <a:spcBef>
                <a:spcPts val="100"/>
              </a:spcBef>
              <a:buChar char="•"/>
              <a:tabLst>
                <a:tab pos="514984" algn="l"/>
                <a:tab pos="515620" algn="l"/>
              </a:tabLst>
            </a:pPr>
            <a:r>
              <a:rPr dirty="0" sz="1300" spc="10">
                <a:latin typeface="Times New Roman"/>
                <a:cs typeface="Times New Roman"/>
              </a:rPr>
              <a:t>You </a:t>
            </a:r>
            <a:r>
              <a:rPr dirty="0" sz="1300" spc="5">
                <a:latin typeface="Times New Roman"/>
                <a:cs typeface="Times New Roman"/>
              </a:rPr>
              <a:t>execute subprograms </a:t>
            </a:r>
            <a:r>
              <a:rPr dirty="0" sz="1300" spc="10">
                <a:latin typeface="Times New Roman"/>
                <a:cs typeface="Times New Roman"/>
              </a:rPr>
              <a:t>by </a:t>
            </a:r>
            <a:r>
              <a:rPr dirty="0" sz="1300" spc="5">
                <a:latin typeface="Times New Roman"/>
                <a:cs typeface="Times New Roman"/>
              </a:rPr>
              <a:t>using either </a:t>
            </a:r>
            <a:r>
              <a:rPr dirty="0" sz="1300" spc="10">
                <a:latin typeface="Times New Roman"/>
                <a:cs typeface="Times New Roman"/>
              </a:rPr>
              <a:t>an anonymous PL/SQL </a:t>
            </a:r>
            <a:r>
              <a:rPr dirty="0" sz="1300" spc="5">
                <a:latin typeface="Times New Roman"/>
                <a:cs typeface="Times New Roman"/>
              </a:rPr>
              <a:t>block or</a:t>
            </a:r>
            <a:r>
              <a:rPr dirty="0" sz="1300" spc="1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5620">
              <a:lnSpc>
                <a:spcPts val="1535"/>
              </a:lnSpc>
            </a:pPr>
            <a:r>
              <a:rPr dirty="0" sz="1300" spc="15">
                <a:latin typeface="Courier New"/>
                <a:cs typeface="Courier New"/>
              </a:rPr>
              <a:t>EXECUTE</a:t>
            </a:r>
            <a:r>
              <a:rPr dirty="0" sz="1300" spc="-455">
                <a:latin typeface="Courier New"/>
                <a:cs typeface="Courier New"/>
              </a:rPr>
              <a:t> </a:t>
            </a:r>
            <a:r>
              <a:rPr dirty="0" sz="1300" spc="10">
                <a:latin typeface="Times New Roman"/>
                <a:cs typeface="Times New Roman"/>
              </a:rPr>
              <a:t>command.</a:t>
            </a:r>
            <a:endParaRPr sz="1300">
              <a:latin typeface="Times New Roman"/>
              <a:cs typeface="Times New Roman"/>
            </a:endParaRPr>
          </a:p>
          <a:p>
            <a:pPr marL="515620" marR="67310" indent="-251460">
              <a:lnSpc>
                <a:spcPts val="1580"/>
              </a:lnSpc>
              <a:spcBef>
                <a:spcPts val="55"/>
              </a:spcBef>
              <a:buChar char="•"/>
              <a:tabLst>
                <a:tab pos="514984" algn="l"/>
                <a:tab pos="515620" algn="l"/>
              </a:tabLst>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use the </a:t>
            </a:r>
            <a:r>
              <a:rPr dirty="0" sz="1300" spc="15">
                <a:latin typeface="Courier New"/>
                <a:cs typeface="Courier New"/>
              </a:rPr>
              <a:t>DBMS_OUTPUT</a:t>
            </a:r>
            <a:r>
              <a:rPr dirty="0" sz="1300" spc="-385">
                <a:latin typeface="Courier New"/>
                <a:cs typeface="Courier New"/>
              </a:rPr>
              <a:t> </a:t>
            </a:r>
            <a:r>
              <a:rPr dirty="0" sz="1300" spc="5">
                <a:latin typeface="Times New Roman"/>
                <a:cs typeface="Times New Roman"/>
              </a:rPr>
              <a:t>package procedures to print text to the screen, </a:t>
            </a:r>
            <a:r>
              <a:rPr dirty="0" sz="1300" spc="10">
                <a:latin typeface="Times New Roman"/>
                <a:cs typeface="Times New Roman"/>
              </a:rPr>
              <a:t>you  </a:t>
            </a:r>
            <a:r>
              <a:rPr dirty="0" sz="1300" spc="5">
                <a:latin typeface="Times New Roman"/>
                <a:cs typeface="Times New Roman"/>
              </a:rPr>
              <a:t>must first</a:t>
            </a:r>
            <a:r>
              <a:rPr dirty="0" sz="1300" spc="10">
                <a:latin typeface="Times New Roman"/>
                <a:cs typeface="Times New Roman"/>
              </a:rPr>
              <a:t> </a:t>
            </a:r>
            <a:r>
              <a:rPr dirty="0" sz="1300" spc="5">
                <a:latin typeface="Times New Roman"/>
                <a:cs typeface="Times New Roman"/>
              </a:rPr>
              <a:t>execute the</a:t>
            </a:r>
            <a:r>
              <a:rPr dirty="0" sz="1300" spc="15">
                <a:latin typeface="Times New Roman"/>
                <a:cs typeface="Times New Roman"/>
              </a:rPr>
              <a:t> </a:t>
            </a:r>
            <a:r>
              <a:rPr dirty="0" sz="1300" spc="15">
                <a:latin typeface="Courier New"/>
                <a:cs typeface="Courier New"/>
              </a:rPr>
              <a:t>SET</a:t>
            </a:r>
            <a:r>
              <a:rPr dirty="0" sz="1300" spc="-445">
                <a:latin typeface="Courier New"/>
                <a:cs typeface="Courier New"/>
              </a:rPr>
              <a:t> </a:t>
            </a:r>
            <a:r>
              <a:rPr dirty="0" sz="1300" spc="15">
                <a:latin typeface="Courier New"/>
                <a:cs typeface="Courier New"/>
              </a:rPr>
              <a:t>SERVEROUTPUT</a:t>
            </a:r>
            <a:r>
              <a:rPr dirty="0" sz="1300" spc="-440">
                <a:latin typeface="Courier New"/>
                <a:cs typeface="Courier New"/>
              </a:rPr>
              <a:t> </a:t>
            </a:r>
            <a:r>
              <a:rPr dirty="0" sz="1300" spc="10">
                <a:latin typeface="Courier New"/>
                <a:cs typeface="Courier New"/>
              </a:rPr>
              <a:t>ON</a:t>
            </a:r>
            <a:r>
              <a:rPr dirty="0" sz="1300" spc="-455">
                <a:latin typeface="Courier New"/>
                <a:cs typeface="Courier New"/>
              </a:rPr>
              <a:t> </a:t>
            </a:r>
            <a:r>
              <a:rPr dirty="0" sz="1300" spc="10">
                <a:latin typeface="Times New Roman"/>
                <a:cs typeface="Times New Roman"/>
              </a:rPr>
              <a:t>command </a:t>
            </a:r>
            <a:r>
              <a:rPr dirty="0" sz="1300" spc="5">
                <a:latin typeface="Times New Roman"/>
                <a:cs typeface="Times New Roman"/>
              </a:rPr>
              <a:t>in your</a:t>
            </a:r>
            <a:r>
              <a:rPr dirty="0" sz="1300" spc="10">
                <a:latin typeface="Times New Roman"/>
                <a:cs typeface="Times New Roman"/>
              </a:rPr>
              <a:t> </a:t>
            </a:r>
            <a:r>
              <a:rPr dirty="0" sz="1300" spc="5">
                <a:latin typeface="Times New Roman"/>
                <a:cs typeface="Times New Roman"/>
              </a:rPr>
              <a:t>session.</a:t>
            </a:r>
            <a:endParaRPr sz="1300">
              <a:latin typeface="Times New Roman"/>
              <a:cs typeface="Times New Roman"/>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8</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271016" y="1801367"/>
            <a:ext cx="4740910" cy="3169920"/>
            <a:chOff x="1271016" y="1801367"/>
            <a:chExt cx="4740910" cy="3169920"/>
          </a:xfrm>
        </p:grpSpPr>
        <p:sp>
          <p:nvSpPr>
            <p:cNvPr id="4" name="object 4"/>
            <p:cNvSpPr/>
            <p:nvPr/>
          </p:nvSpPr>
          <p:spPr>
            <a:xfrm>
              <a:off x="1271016" y="1810511"/>
              <a:ext cx="506729" cy="490727"/>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761744" y="2028443"/>
              <a:ext cx="425450" cy="0"/>
            </a:xfrm>
            <a:custGeom>
              <a:avLst/>
              <a:gdLst/>
              <a:ahLst/>
              <a:cxnLst/>
              <a:rect l="l" t="t" r="r" b="b"/>
              <a:pathLst>
                <a:path w="425450" h="0">
                  <a:moveTo>
                    <a:pt x="0" y="0"/>
                  </a:moveTo>
                  <a:lnTo>
                    <a:pt x="425195" y="0"/>
                  </a:lnTo>
                </a:path>
              </a:pathLst>
            </a:custGeom>
            <a:ln w="20574">
              <a:solidFill>
                <a:srgbClr val="000000"/>
              </a:solidFill>
            </a:ln>
          </p:spPr>
          <p:txBody>
            <a:bodyPr wrap="square" lIns="0" tIns="0" rIns="0" bIns="0" rtlCol="0"/>
            <a:lstStyle/>
            <a:p/>
          </p:txBody>
        </p:sp>
        <p:sp>
          <p:nvSpPr>
            <p:cNvPr id="6" name="object 6"/>
            <p:cNvSpPr/>
            <p:nvPr/>
          </p:nvSpPr>
          <p:spPr>
            <a:xfrm>
              <a:off x="2251710" y="1801367"/>
              <a:ext cx="3759708" cy="3169919"/>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2185416" y="1995677"/>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8" name="object 8"/>
            <p:cNvSpPr/>
            <p:nvPr/>
          </p:nvSpPr>
          <p:spPr>
            <a:xfrm>
              <a:off x="2687574" y="3009137"/>
              <a:ext cx="436245" cy="163830"/>
            </a:xfrm>
            <a:custGeom>
              <a:avLst/>
              <a:gdLst/>
              <a:ahLst/>
              <a:cxnLst/>
              <a:rect l="l" t="t" r="r" b="b"/>
              <a:pathLst>
                <a:path w="436244" h="163830">
                  <a:moveTo>
                    <a:pt x="435863" y="81533"/>
                  </a:moveTo>
                  <a:lnTo>
                    <a:pt x="393825" y="33412"/>
                  </a:lnTo>
                  <a:lnTo>
                    <a:pt x="346655" y="15752"/>
                  </a:lnTo>
                  <a:lnTo>
                    <a:pt x="286828" y="4163"/>
                  </a:lnTo>
                  <a:lnTo>
                    <a:pt x="217931" y="0"/>
                  </a:lnTo>
                  <a:lnTo>
                    <a:pt x="149035" y="4163"/>
                  </a:lnTo>
                  <a:lnTo>
                    <a:pt x="89208" y="15752"/>
                  </a:lnTo>
                  <a:lnTo>
                    <a:pt x="42038" y="33412"/>
                  </a:lnTo>
                  <a:lnTo>
                    <a:pt x="11106" y="55790"/>
                  </a:lnTo>
                  <a:lnTo>
                    <a:pt x="0" y="81533"/>
                  </a:lnTo>
                  <a:lnTo>
                    <a:pt x="11106" y="107356"/>
                  </a:lnTo>
                  <a:lnTo>
                    <a:pt x="42038" y="129924"/>
                  </a:lnTo>
                  <a:lnTo>
                    <a:pt x="89208" y="147809"/>
                  </a:lnTo>
                  <a:lnTo>
                    <a:pt x="149035" y="159587"/>
                  </a:lnTo>
                  <a:lnTo>
                    <a:pt x="217931" y="163829"/>
                  </a:lnTo>
                  <a:lnTo>
                    <a:pt x="286828" y="159587"/>
                  </a:lnTo>
                  <a:lnTo>
                    <a:pt x="346655" y="147809"/>
                  </a:lnTo>
                  <a:lnTo>
                    <a:pt x="393825" y="129924"/>
                  </a:lnTo>
                  <a:lnTo>
                    <a:pt x="424757" y="107356"/>
                  </a:lnTo>
                  <a:lnTo>
                    <a:pt x="435863" y="81533"/>
                  </a:lnTo>
                  <a:close/>
                </a:path>
              </a:pathLst>
            </a:custGeom>
            <a:ln w="20574">
              <a:solidFill>
                <a:srgbClr val="FF0000"/>
              </a:solidFill>
            </a:ln>
          </p:spPr>
          <p:txBody>
            <a:bodyPr wrap="square" lIns="0" tIns="0" rIns="0" bIns="0" rtlCol="0"/>
            <a:lstStyle/>
            <a:p/>
          </p:txBody>
        </p:sp>
        <p:sp>
          <p:nvSpPr>
            <p:cNvPr id="9" name="object 9"/>
            <p:cNvSpPr/>
            <p:nvPr/>
          </p:nvSpPr>
          <p:spPr>
            <a:xfrm>
              <a:off x="2949701" y="3782567"/>
              <a:ext cx="546100" cy="163195"/>
            </a:xfrm>
            <a:custGeom>
              <a:avLst/>
              <a:gdLst/>
              <a:ahLst/>
              <a:cxnLst/>
              <a:rect l="l" t="t" r="r" b="b"/>
              <a:pathLst>
                <a:path w="546100" h="163195">
                  <a:moveTo>
                    <a:pt x="545592" y="81534"/>
                  </a:moveTo>
                  <a:lnTo>
                    <a:pt x="508225" y="40075"/>
                  </a:lnTo>
                  <a:lnTo>
                    <a:pt x="465486" y="23622"/>
                  </a:lnTo>
                  <a:lnTo>
                    <a:pt x="410238" y="10978"/>
                  </a:lnTo>
                  <a:lnTo>
                    <a:pt x="345126" y="2864"/>
                  </a:lnTo>
                  <a:lnTo>
                    <a:pt x="272796" y="0"/>
                  </a:lnTo>
                  <a:lnTo>
                    <a:pt x="200201" y="2864"/>
                  </a:lnTo>
                  <a:lnTo>
                    <a:pt x="135015" y="10978"/>
                  </a:lnTo>
                  <a:lnTo>
                    <a:pt x="79819" y="23622"/>
                  </a:lnTo>
                  <a:lnTo>
                    <a:pt x="37196" y="40075"/>
                  </a:lnTo>
                  <a:lnTo>
                    <a:pt x="0" y="81534"/>
                  </a:lnTo>
                  <a:lnTo>
                    <a:pt x="9729" y="103183"/>
                  </a:lnTo>
                  <a:lnTo>
                    <a:pt x="79819" y="139160"/>
                  </a:lnTo>
                  <a:lnTo>
                    <a:pt x="135015" y="151920"/>
                  </a:lnTo>
                  <a:lnTo>
                    <a:pt x="200201" y="160150"/>
                  </a:lnTo>
                  <a:lnTo>
                    <a:pt x="272796" y="163068"/>
                  </a:lnTo>
                  <a:lnTo>
                    <a:pt x="345126" y="160150"/>
                  </a:lnTo>
                  <a:lnTo>
                    <a:pt x="410238" y="151920"/>
                  </a:lnTo>
                  <a:lnTo>
                    <a:pt x="465486" y="139160"/>
                  </a:lnTo>
                  <a:lnTo>
                    <a:pt x="508225" y="122653"/>
                  </a:lnTo>
                  <a:lnTo>
                    <a:pt x="545592" y="81534"/>
                  </a:lnTo>
                  <a:close/>
                </a:path>
              </a:pathLst>
            </a:custGeom>
            <a:ln w="20574">
              <a:solidFill>
                <a:srgbClr val="FF0000"/>
              </a:solidFill>
            </a:ln>
          </p:spPr>
          <p:txBody>
            <a:bodyPr wrap="square" lIns="0" tIns="0" rIns="0" bIns="0" rtlCol="0"/>
            <a:lstStyle/>
            <a:p/>
          </p:txBody>
        </p:sp>
        <p:sp>
          <p:nvSpPr>
            <p:cNvPr id="10" name="object 10"/>
            <p:cNvSpPr/>
            <p:nvPr/>
          </p:nvSpPr>
          <p:spPr>
            <a:xfrm>
              <a:off x="3232404" y="3935729"/>
              <a:ext cx="0" cy="426084"/>
            </a:xfrm>
            <a:custGeom>
              <a:avLst/>
              <a:gdLst/>
              <a:ahLst/>
              <a:cxnLst/>
              <a:rect l="l" t="t" r="r" b="b"/>
              <a:pathLst>
                <a:path w="0" h="426085">
                  <a:moveTo>
                    <a:pt x="0" y="0"/>
                  </a:moveTo>
                  <a:lnTo>
                    <a:pt x="0" y="425958"/>
                  </a:lnTo>
                </a:path>
              </a:pathLst>
            </a:custGeom>
            <a:ln w="20574">
              <a:solidFill>
                <a:srgbClr val="FF0000"/>
              </a:solidFill>
            </a:ln>
          </p:spPr>
          <p:txBody>
            <a:bodyPr wrap="square" lIns="0" tIns="0" rIns="0" bIns="0" rtlCol="0"/>
            <a:lstStyle/>
            <a:p/>
          </p:txBody>
        </p:sp>
        <p:sp>
          <p:nvSpPr>
            <p:cNvPr id="11" name="object 11"/>
            <p:cNvSpPr/>
            <p:nvPr/>
          </p:nvSpPr>
          <p:spPr>
            <a:xfrm>
              <a:off x="3199638" y="4360163"/>
              <a:ext cx="66675" cy="67310"/>
            </a:xfrm>
            <a:custGeom>
              <a:avLst/>
              <a:gdLst/>
              <a:ahLst/>
              <a:cxnLst/>
              <a:rect l="l" t="t" r="r" b="b"/>
              <a:pathLst>
                <a:path w="66675" h="67310">
                  <a:moveTo>
                    <a:pt x="66294" y="0"/>
                  </a:moveTo>
                  <a:lnTo>
                    <a:pt x="0" y="0"/>
                  </a:lnTo>
                  <a:lnTo>
                    <a:pt x="32766" y="67056"/>
                  </a:lnTo>
                  <a:lnTo>
                    <a:pt x="66294" y="0"/>
                  </a:lnTo>
                  <a:close/>
                </a:path>
              </a:pathLst>
            </a:custGeom>
            <a:solidFill>
              <a:srgbClr val="FF0000"/>
            </a:solidFill>
          </p:spPr>
          <p:txBody>
            <a:bodyPr wrap="square" lIns="0" tIns="0" rIns="0" bIns="0" rtlCol="0"/>
            <a:lstStyle/>
            <a:p/>
          </p:txBody>
        </p:sp>
        <p:sp>
          <p:nvSpPr>
            <p:cNvPr id="12" name="object 12"/>
            <p:cNvSpPr/>
            <p:nvPr/>
          </p:nvSpPr>
          <p:spPr>
            <a:xfrm>
              <a:off x="3505200" y="3867911"/>
              <a:ext cx="654050" cy="0"/>
            </a:xfrm>
            <a:custGeom>
              <a:avLst/>
              <a:gdLst/>
              <a:ahLst/>
              <a:cxnLst/>
              <a:rect l="l" t="t" r="r" b="b"/>
              <a:pathLst>
                <a:path w="654050" h="0">
                  <a:moveTo>
                    <a:pt x="0" y="0"/>
                  </a:moveTo>
                  <a:lnTo>
                    <a:pt x="653796" y="0"/>
                  </a:lnTo>
                </a:path>
              </a:pathLst>
            </a:custGeom>
            <a:ln w="20574">
              <a:solidFill>
                <a:srgbClr val="FF0000"/>
              </a:solidFill>
            </a:ln>
          </p:spPr>
          <p:txBody>
            <a:bodyPr wrap="square" lIns="0" tIns="0" rIns="0" bIns="0" rtlCol="0"/>
            <a:lstStyle/>
            <a:p/>
          </p:txBody>
        </p:sp>
        <p:sp>
          <p:nvSpPr>
            <p:cNvPr id="13" name="object 13"/>
            <p:cNvSpPr/>
            <p:nvPr/>
          </p:nvSpPr>
          <p:spPr>
            <a:xfrm>
              <a:off x="4158995" y="2964941"/>
              <a:ext cx="0" cy="916940"/>
            </a:xfrm>
            <a:custGeom>
              <a:avLst/>
              <a:gdLst/>
              <a:ahLst/>
              <a:cxnLst/>
              <a:rect l="l" t="t" r="r" b="b"/>
              <a:pathLst>
                <a:path w="0" h="916939">
                  <a:moveTo>
                    <a:pt x="0" y="916685"/>
                  </a:moveTo>
                  <a:lnTo>
                    <a:pt x="0" y="0"/>
                  </a:lnTo>
                </a:path>
              </a:pathLst>
            </a:custGeom>
            <a:ln w="20574">
              <a:solidFill>
                <a:srgbClr val="FF0000"/>
              </a:solidFill>
            </a:ln>
          </p:spPr>
          <p:txBody>
            <a:bodyPr wrap="square" lIns="0" tIns="0" rIns="0" bIns="0" rtlCol="0"/>
            <a:lstStyle/>
            <a:p/>
          </p:txBody>
        </p:sp>
        <p:sp>
          <p:nvSpPr>
            <p:cNvPr id="14" name="object 14"/>
            <p:cNvSpPr/>
            <p:nvPr/>
          </p:nvSpPr>
          <p:spPr>
            <a:xfrm>
              <a:off x="4126230" y="2900171"/>
              <a:ext cx="66675" cy="67310"/>
            </a:xfrm>
            <a:custGeom>
              <a:avLst/>
              <a:gdLst/>
              <a:ahLst/>
              <a:cxnLst/>
              <a:rect l="l" t="t" r="r" b="b"/>
              <a:pathLst>
                <a:path w="66675" h="67310">
                  <a:moveTo>
                    <a:pt x="32766" y="0"/>
                  </a:moveTo>
                  <a:lnTo>
                    <a:pt x="0" y="67055"/>
                  </a:lnTo>
                  <a:lnTo>
                    <a:pt x="66294" y="67055"/>
                  </a:lnTo>
                  <a:lnTo>
                    <a:pt x="32766" y="0"/>
                  </a:lnTo>
                  <a:close/>
                </a:path>
              </a:pathLst>
            </a:custGeom>
            <a:solidFill>
              <a:srgbClr val="FF0000"/>
            </a:solidFill>
          </p:spPr>
          <p:txBody>
            <a:bodyPr wrap="square" lIns="0" tIns="0" rIns="0" bIns="0" rtlCol="0"/>
            <a:lstStyle/>
            <a:p/>
          </p:txBody>
        </p:sp>
      </p:grpSp>
      <p:sp>
        <p:nvSpPr>
          <p:cNvPr id="15" name="object 1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spc="-5" b="1">
                <a:latin typeface="Arial"/>
                <a:cs typeface="Arial"/>
              </a:rPr>
              <a:t>Coding PL/SQL </a:t>
            </a:r>
            <a:r>
              <a:rPr dirty="0" sz="2000" b="1">
                <a:latin typeface="Arial"/>
                <a:cs typeface="Arial"/>
              </a:rPr>
              <a:t>in Oracle</a:t>
            </a:r>
            <a:r>
              <a:rPr dirty="0" sz="2000" spc="-20" b="1">
                <a:latin typeface="Arial"/>
                <a:cs typeface="Arial"/>
              </a:rPr>
              <a:t> </a:t>
            </a:r>
            <a:r>
              <a:rPr dirty="0" sz="2000" spc="-5" b="1">
                <a:latin typeface="Arial"/>
                <a:cs typeface="Arial"/>
              </a:rPr>
              <a:t>JDeveloper</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gn="r" marR="815340">
              <a:lnSpc>
                <a:spcPct val="100000"/>
              </a:lnSpc>
              <a:spcBef>
                <a:spcPts val="1405"/>
              </a:spcBef>
            </a:pPr>
            <a:r>
              <a:rPr dirty="0" sz="1300" spc="-10" b="1">
                <a:latin typeface="Arial"/>
                <a:cs typeface="Arial"/>
              </a:rPr>
              <a:t>Edit</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20"/>
              </a:spcBef>
            </a:pPr>
            <a:endParaRPr sz="1700">
              <a:latin typeface="Arial"/>
              <a:cs typeface="Arial"/>
            </a:endParaRPr>
          </a:p>
          <a:p>
            <a:pPr marL="1210310">
              <a:lnSpc>
                <a:spcPct val="100000"/>
              </a:lnSpc>
              <a:spcBef>
                <a:spcPts val="5"/>
              </a:spcBef>
            </a:pPr>
            <a:r>
              <a:rPr dirty="0" sz="1300" spc="-15" b="1">
                <a:latin typeface="Arial"/>
                <a:cs typeface="Arial"/>
              </a:rPr>
              <a:t>Run</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marL="10160">
              <a:lnSpc>
                <a:spcPct val="100000"/>
              </a:lnSpc>
              <a:spcBef>
                <a:spcPts val="9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1</a:t>
            </a:r>
            <a:r>
              <a:rPr dirty="0" sz="800" spc="-190">
                <a:latin typeface="Garuda"/>
                <a:cs typeface="Garuda"/>
              </a:rPr>
              <a:t>t</a:t>
            </a:r>
            <a:r>
              <a:rPr dirty="0" baseline="-18518" sz="1800" spc="-284" b="1">
                <a:latin typeface="Arial"/>
                <a:cs typeface="Arial"/>
              </a:rPr>
              <a:t>9</a:t>
            </a:r>
            <a:endParaRPr baseline="-18518" sz="1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6" name="object 16"/>
          <p:cNvSpPr txBox="1"/>
          <p:nvPr/>
        </p:nvSpPr>
        <p:spPr>
          <a:xfrm>
            <a:off x="743204" y="5609382"/>
            <a:ext cx="6283325" cy="38354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Coding PL/SQL </a:t>
            </a:r>
            <a:r>
              <a:rPr dirty="0" sz="1300" spc="5" b="1">
                <a:latin typeface="Arial"/>
                <a:cs typeface="Arial"/>
              </a:rPr>
              <a:t>in Oracle JDeveloper</a:t>
            </a:r>
            <a:endParaRPr sz="1300">
              <a:latin typeface="Arial"/>
              <a:cs typeface="Arial"/>
            </a:endParaRPr>
          </a:p>
          <a:p>
            <a:pPr marL="138430" marR="5080" indent="-635">
              <a:lnSpc>
                <a:spcPct val="101299"/>
              </a:lnSpc>
              <a:spcBef>
                <a:spcPts val="370"/>
              </a:spcBef>
            </a:pPr>
            <a:r>
              <a:rPr dirty="0" sz="1300" spc="5">
                <a:latin typeface="Times New Roman"/>
                <a:cs typeface="Times New Roman"/>
              </a:rPr>
              <a:t>Oracle JDeveloper allows developers to create, edit, test, and debug PL/SQL </a:t>
            </a:r>
            <a:r>
              <a:rPr dirty="0" sz="1300" spc="10">
                <a:latin typeface="Times New Roman"/>
                <a:cs typeface="Times New Roman"/>
              </a:rPr>
              <a:t>code by </a:t>
            </a:r>
            <a:r>
              <a:rPr dirty="0" sz="1300" spc="5">
                <a:latin typeface="Times New Roman"/>
                <a:cs typeface="Times New Roman"/>
              </a:rPr>
              <a:t>using  a sophisticated </a:t>
            </a:r>
            <a:r>
              <a:rPr dirty="0" sz="1300" spc="10">
                <a:latin typeface="Times New Roman"/>
                <a:cs typeface="Times New Roman"/>
              </a:rPr>
              <a:t>GUI. </a:t>
            </a:r>
            <a:r>
              <a:rPr dirty="0" sz="1300" spc="5">
                <a:latin typeface="Times New Roman"/>
                <a:cs typeface="Times New Roman"/>
              </a:rPr>
              <a:t>Oracle JDeveloper is a part of Oracle Developer Suite </a:t>
            </a:r>
            <a:r>
              <a:rPr dirty="0" sz="1300" spc="10">
                <a:latin typeface="Times New Roman"/>
                <a:cs typeface="Times New Roman"/>
              </a:rPr>
              <a:t>and </a:t>
            </a:r>
            <a:r>
              <a:rPr dirty="0" sz="1300" spc="5">
                <a:latin typeface="Times New Roman"/>
                <a:cs typeface="Times New Roman"/>
              </a:rPr>
              <a:t>is also  available </a:t>
            </a:r>
            <a:r>
              <a:rPr dirty="0" sz="1300" spc="10">
                <a:latin typeface="Times New Roman"/>
                <a:cs typeface="Times New Roman"/>
              </a:rPr>
              <a:t>as </a:t>
            </a:r>
            <a:r>
              <a:rPr dirty="0" sz="1300" spc="5">
                <a:latin typeface="Times New Roman"/>
                <a:cs typeface="Times New Roman"/>
              </a:rPr>
              <a:t>a separate</a:t>
            </a:r>
            <a:r>
              <a:rPr dirty="0" sz="1300" spc="-5">
                <a:latin typeface="Times New Roman"/>
                <a:cs typeface="Times New Roman"/>
              </a:rPr>
              <a:t> </a:t>
            </a:r>
            <a:r>
              <a:rPr dirty="0" sz="1300" spc="5">
                <a:latin typeface="Times New Roman"/>
                <a:cs typeface="Times New Roman"/>
              </a:rPr>
              <a:t>product.</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When </a:t>
            </a:r>
            <a:r>
              <a:rPr dirty="0" sz="1300" spc="5">
                <a:latin typeface="Times New Roman"/>
                <a:cs typeface="Times New Roman"/>
              </a:rPr>
              <a:t>coding </a:t>
            </a:r>
            <a:r>
              <a:rPr dirty="0" sz="1300" spc="10">
                <a:latin typeface="Times New Roman"/>
                <a:cs typeface="Times New Roman"/>
              </a:rPr>
              <a:t>PL/SQL </a:t>
            </a:r>
            <a:r>
              <a:rPr dirty="0" sz="1300" spc="5">
                <a:latin typeface="Times New Roman"/>
                <a:cs typeface="Times New Roman"/>
              </a:rPr>
              <a:t>in JDeveloper, consider 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marR="349250" indent="-251460">
              <a:lnSpc>
                <a:spcPct val="101099"/>
              </a:lnSpc>
              <a:spcBef>
                <a:spcPts val="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first create a database connection to enable JDeveloper to </a:t>
            </a:r>
            <a:r>
              <a:rPr dirty="0" sz="1300" spc="10">
                <a:latin typeface="Times New Roman"/>
                <a:cs typeface="Times New Roman"/>
              </a:rPr>
              <a:t>access </a:t>
            </a:r>
            <a:r>
              <a:rPr dirty="0" sz="1300" spc="5">
                <a:latin typeface="Times New Roman"/>
                <a:cs typeface="Times New Roman"/>
              </a:rPr>
              <a:t>a database  </a:t>
            </a:r>
            <a:r>
              <a:rPr dirty="0" sz="1300" spc="10">
                <a:latin typeface="Times New Roman"/>
                <a:cs typeface="Times New Roman"/>
              </a:rPr>
              <a:t>schema owner </a:t>
            </a:r>
            <a:r>
              <a:rPr dirty="0" sz="1300" spc="5">
                <a:latin typeface="Times New Roman"/>
                <a:cs typeface="Times New Roman"/>
              </a:rPr>
              <a:t>for the</a:t>
            </a:r>
            <a:r>
              <a:rPr dirty="0" sz="1300" spc="-10">
                <a:latin typeface="Times New Roman"/>
                <a:cs typeface="Times New Roman"/>
              </a:rPr>
              <a:t> </a:t>
            </a:r>
            <a:r>
              <a:rPr dirty="0" sz="1300" spc="5">
                <a:latin typeface="Times New Roman"/>
                <a:cs typeface="Times New Roman"/>
              </a:rPr>
              <a:t>subprograms.</a:t>
            </a:r>
            <a:endParaRPr sz="1300">
              <a:latin typeface="Times New Roman"/>
              <a:cs typeface="Times New Roman"/>
            </a:endParaRPr>
          </a:p>
          <a:p>
            <a:pPr marL="515620" marR="13335" indent="-251460">
              <a:lnSpc>
                <a:spcPct val="101400"/>
              </a:lnSpc>
              <a:spcBef>
                <a:spcPts val="5"/>
              </a:spcBef>
              <a:buChar char="•"/>
              <a:tabLst>
                <a:tab pos="515620" algn="l"/>
                <a:tab pos="516255" algn="l"/>
              </a:tabLst>
            </a:pPr>
            <a:r>
              <a:rPr dirty="0" sz="1300" spc="10">
                <a:latin typeface="Times New Roman"/>
                <a:cs typeface="Times New Roman"/>
              </a:rPr>
              <a:t>You </a:t>
            </a:r>
            <a:r>
              <a:rPr dirty="0" sz="1300" spc="5">
                <a:latin typeface="Times New Roman"/>
                <a:cs typeface="Times New Roman"/>
              </a:rPr>
              <a:t>can then use the JDeveloper context </a:t>
            </a:r>
            <a:r>
              <a:rPr dirty="0" sz="1300" spc="10">
                <a:latin typeface="Times New Roman"/>
                <a:cs typeface="Times New Roman"/>
              </a:rPr>
              <a:t>menus on </a:t>
            </a:r>
            <a:r>
              <a:rPr dirty="0" sz="1300" spc="5">
                <a:latin typeface="Times New Roman"/>
                <a:cs typeface="Times New Roman"/>
              </a:rPr>
              <a:t>the Database connection to create  a </a:t>
            </a:r>
            <a:r>
              <a:rPr dirty="0" sz="1300" spc="10">
                <a:latin typeface="Times New Roman"/>
                <a:cs typeface="Times New Roman"/>
              </a:rPr>
              <a:t>new subprogram </a:t>
            </a:r>
            <a:r>
              <a:rPr dirty="0" sz="1300" spc="5">
                <a:latin typeface="Times New Roman"/>
                <a:cs typeface="Times New Roman"/>
              </a:rPr>
              <a:t>construct using the built-in JDeveloper </a:t>
            </a:r>
            <a:r>
              <a:rPr dirty="0" sz="1300" spc="10">
                <a:latin typeface="Times New Roman"/>
                <a:cs typeface="Times New Roman"/>
              </a:rPr>
              <a:t>Code </a:t>
            </a:r>
            <a:r>
              <a:rPr dirty="0" sz="1300" spc="5">
                <a:latin typeface="Times New Roman"/>
                <a:cs typeface="Times New Roman"/>
              </a:rPr>
              <a:t>Editor. </a:t>
            </a:r>
            <a:r>
              <a:rPr dirty="0" sz="1300" spc="10">
                <a:latin typeface="Times New Roman"/>
                <a:cs typeface="Times New Roman"/>
              </a:rPr>
              <a:t>The  </a:t>
            </a:r>
            <a:r>
              <a:rPr dirty="0" sz="1300" spc="5">
                <a:latin typeface="Times New Roman"/>
                <a:cs typeface="Times New Roman"/>
              </a:rPr>
              <a:t>JDeveloper </a:t>
            </a:r>
            <a:r>
              <a:rPr dirty="0" sz="1300" spc="10">
                <a:latin typeface="Times New Roman"/>
                <a:cs typeface="Times New Roman"/>
              </a:rPr>
              <a:t>Code </a:t>
            </a:r>
            <a:r>
              <a:rPr dirty="0" sz="1300" spc="5">
                <a:latin typeface="Times New Roman"/>
                <a:cs typeface="Times New Roman"/>
              </a:rPr>
              <a:t>Editor provides an excellent environment for </a:t>
            </a:r>
            <a:r>
              <a:rPr dirty="0" sz="1300" spc="10">
                <a:latin typeface="Times New Roman"/>
                <a:cs typeface="Times New Roman"/>
              </a:rPr>
              <a:t>PL/SQL  </a:t>
            </a:r>
            <a:r>
              <a:rPr dirty="0" sz="1300" spc="5">
                <a:latin typeface="Times New Roman"/>
                <a:cs typeface="Times New Roman"/>
              </a:rPr>
              <a:t>development, with features such as the</a:t>
            </a:r>
            <a:r>
              <a:rPr dirty="0" sz="130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lvl="1" marL="892810" indent="-252095">
              <a:lnSpc>
                <a:spcPct val="100000"/>
              </a:lnSpc>
              <a:spcBef>
                <a:spcPts val="15"/>
              </a:spcBef>
              <a:buChar char="-"/>
              <a:tabLst>
                <a:tab pos="892810" algn="l"/>
                <a:tab pos="893444" algn="l"/>
              </a:tabLst>
            </a:pPr>
            <a:r>
              <a:rPr dirty="0" sz="1300" spc="5">
                <a:latin typeface="Times New Roman"/>
                <a:cs typeface="Times New Roman"/>
              </a:rPr>
              <a:t>Different colors for </a:t>
            </a:r>
            <a:r>
              <a:rPr dirty="0" sz="1300" spc="10">
                <a:latin typeface="Times New Roman"/>
                <a:cs typeface="Times New Roman"/>
              </a:rPr>
              <a:t>syntactical </a:t>
            </a:r>
            <a:r>
              <a:rPr dirty="0" sz="1300" spc="5">
                <a:latin typeface="Times New Roman"/>
                <a:cs typeface="Times New Roman"/>
              </a:rPr>
              <a:t>components of the </a:t>
            </a:r>
            <a:r>
              <a:rPr dirty="0" sz="1300" spc="10">
                <a:latin typeface="Times New Roman"/>
                <a:cs typeface="Times New Roman"/>
              </a:rPr>
              <a:t>PL/SQL</a:t>
            </a:r>
            <a:r>
              <a:rPr dirty="0" sz="1300" spc="65">
                <a:latin typeface="Times New Roman"/>
                <a:cs typeface="Times New Roman"/>
              </a:rPr>
              <a:t> </a:t>
            </a:r>
            <a:r>
              <a:rPr dirty="0" sz="1300" spc="5">
                <a:latin typeface="Times New Roman"/>
                <a:cs typeface="Times New Roman"/>
              </a:rPr>
              <a:t>language</a:t>
            </a:r>
            <a:endParaRPr sz="1300">
              <a:latin typeface="Times New Roman"/>
              <a:cs typeface="Times New Roman"/>
            </a:endParaRPr>
          </a:p>
          <a:p>
            <a:pPr lvl="1" marL="892810" indent="-252095">
              <a:lnSpc>
                <a:spcPts val="1530"/>
              </a:lnSpc>
              <a:spcBef>
                <a:spcPts val="25"/>
              </a:spcBef>
              <a:buChar char="-"/>
              <a:tabLst>
                <a:tab pos="892810" algn="l"/>
                <a:tab pos="893444" algn="l"/>
              </a:tabLst>
            </a:pPr>
            <a:r>
              <a:rPr dirty="0" sz="1300" spc="10">
                <a:latin typeface="Times New Roman"/>
                <a:cs typeface="Times New Roman"/>
              </a:rPr>
              <a:t>Code </a:t>
            </a:r>
            <a:r>
              <a:rPr dirty="0" sz="1300" spc="5">
                <a:latin typeface="Times New Roman"/>
                <a:cs typeface="Times New Roman"/>
              </a:rPr>
              <a:t>insight to rapidly locate procedures and functions in supplied</a:t>
            </a:r>
            <a:r>
              <a:rPr dirty="0" sz="1300" spc="130">
                <a:latin typeface="Times New Roman"/>
                <a:cs typeface="Times New Roman"/>
              </a:rPr>
              <a:t> </a:t>
            </a:r>
            <a:r>
              <a:rPr dirty="0" sz="1300" spc="5">
                <a:latin typeface="Times New Roman"/>
                <a:cs typeface="Times New Roman"/>
              </a:rPr>
              <a:t>packages</a:t>
            </a:r>
            <a:endParaRPr sz="1300">
              <a:latin typeface="Times New Roman"/>
              <a:cs typeface="Times New Roman"/>
            </a:endParaRPr>
          </a:p>
          <a:p>
            <a:pPr marL="515620" indent="-252095">
              <a:lnSpc>
                <a:spcPts val="1530"/>
              </a:lnSpc>
              <a:buChar char="•"/>
              <a:tabLst>
                <a:tab pos="515620" algn="l"/>
                <a:tab pos="516255" algn="l"/>
              </a:tabLst>
            </a:pPr>
            <a:r>
              <a:rPr dirty="0" sz="1300" spc="5">
                <a:latin typeface="Times New Roman"/>
                <a:cs typeface="Times New Roman"/>
              </a:rPr>
              <a:t>You invoke a </a:t>
            </a:r>
            <a:r>
              <a:rPr dirty="0" sz="1300" spc="10">
                <a:latin typeface="Times New Roman"/>
                <a:cs typeface="Times New Roman"/>
              </a:rPr>
              <a:t>subprogram by </a:t>
            </a:r>
            <a:r>
              <a:rPr dirty="0" sz="1300" spc="5">
                <a:latin typeface="Times New Roman"/>
                <a:cs typeface="Times New Roman"/>
              </a:rPr>
              <a:t>using a </a:t>
            </a:r>
            <a:r>
              <a:rPr dirty="0" sz="1300" spc="15">
                <a:latin typeface="Courier New"/>
                <a:cs typeface="Courier New"/>
              </a:rPr>
              <a:t>Run</a:t>
            </a:r>
            <a:r>
              <a:rPr dirty="0" sz="1300" spc="-450">
                <a:latin typeface="Courier New"/>
                <a:cs typeface="Courier New"/>
              </a:rPr>
              <a:t> </a:t>
            </a:r>
            <a:r>
              <a:rPr dirty="0" sz="1300" spc="10">
                <a:latin typeface="Times New Roman"/>
                <a:cs typeface="Times New Roman"/>
              </a:rPr>
              <a:t>command on </a:t>
            </a:r>
            <a:r>
              <a:rPr dirty="0" sz="1300" spc="5">
                <a:latin typeface="Times New Roman"/>
                <a:cs typeface="Times New Roman"/>
              </a:rPr>
              <a:t>the context </a:t>
            </a:r>
            <a:r>
              <a:rPr dirty="0" sz="1300" spc="10">
                <a:latin typeface="Times New Roman"/>
                <a:cs typeface="Times New Roman"/>
              </a:rPr>
              <a:t>menu </a:t>
            </a:r>
            <a:r>
              <a:rPr dirty="0" sz="1300" spc="5">
                <a:latin typeface="Times New Roman"/>
                <a:cs typeface="Times New Roman"/>
              </a:rPr>
              <a:t>for the</a:t>
            </a:r>
            <a:endParaRPr sz="1300">
              <a:latin typeface="Times New Roman"/>
              <a:cs typeface="Times New Roman"/>
            </a:endParaRPr>
          </a:p>
          <a:p>
            <a:pPr marL="515620" marR="120014">
              <a:lnSpc>
                <a:spcPct val="101099"/>
              </a:lnSpc>
              <a:spcBef>
                <a:spcPts val="85"/>
              </a:spcBef>
            </a:pPr>
            <a:r>
              <a:rPr dirty="0" sz="1300" spc="10">
                <a:latin typeface="Times New Roman"/>
                <a:cs typeface="Times New Roman"/>
              </a:rPr>
              <a:t>named </a:t>
            </a:r>
            <a:r>
              <a:rPr dirty="0" sz="1300" spc="5">
                <a:latin typeface="Times New Roman"/>
                <a:cs typeface="Times New Roman"/>
              </a:rPr>
              <a:t>subprogram. </a:t>
            </a:r>
            <a:r>
              <a:rPr dirty="0" sz="1300" spc="10">
                <a:latin typeface="Times New Roman"/>
                <a:cs typeface="Times New Roman"/>
              </a:rPr>
              <a:t>The </a:t>
            </a:r>
            <a:r>
              <a:rPr dirty="0" sz="1300" spc="5">
                <a:latin typeface="Times New Roman"/>
                <a:cs typeface="Times New Roman"/>
              </a:rPr>
              <a:t>output appears in the JDeveloper </a:t>
            </a:r>
            <a:r>
              <a:rPr dirty="0" sz="1300" spc="10">
                <a:latin typeface="Times New Roman"/>
                <a:cs typeface="Times New Roman"/>
              </a:rPr>
              <a:t>Log Message </a:t>
            </a:r>
            <a:r>
              <a:rPr dirty="0" sz="1300" spc="5">
                <a:latin typeface="Times New Roman"/>
                <a:cs typeface="Times New Roman"/>
              </a:rPr>
              <a:t>window, as  </a:t>
            </a:r>
            <a:r>
              <a:rPr dirty="0" sz="1300" spc="10">
                <a:latin typeface="Times New Roman"/>
                <a:cs typeface="Times New Roman"/>
              </a:rPr>
              <a:t>shown </a:t>
            </a:r>
            <a:r>
              <a:rPr dirty="0" sz="1300" spc="5">
                <a:latin typeface="Times New Roman"/>
                <a:cs typeface="Times New Roman"/>
              </a:rPr>
              <a:t>in the lower portion of the</a:t>
            </a:r>
            <a:r>
              <a:rPr dirty="0" sz="1300">
                <a:latin typeface="Times New Roman"/>
                <a:cs typeface="Times New Roman"/>
              </a:rPr>
              <a:t> </a:t>
            </a:r>
            <a:r>
              <a:rPr dirty="0" sz="1300" spc="5">
                <a:latin typeface="Times New Roman"/>
                <a:cs typeface="Times New Roman"/>
              </a:rPr>
              <a:t>screenshot.</a:t>
            </a:r>
            <a:endParaRPr sz="1300">
              <a:latin typeface="Times New Roman"/>
              <a:cs typeface="Times New Roman"/>
            </a:endParaRPr>
          </a:p>
          <a:p>
            <a:pPr marL="138430" marR="410209">
              <a:lnSpc>
                <a:spcPct val="101499"/>
              </a:lnSpc>
              <a:spcBef>
                <a:spcPts val="395"/>
              </a:spcBef>
            </a:pPr>
            <a:r>
              <a:rPr dirty="0" sz="1300" spc="5" b="1">
                <a:latin typeface="Times New Roman"/>
                <a:cs typeface="Times New Roman"/>
              </a:rPr>
              <a:t>Note: </a:t>
            </a:r>
            <a:r>
              <a:rPr dirty="0" sz="1300" spc="5">
                <a:latin typeface="Times New Roman"/>
                <a:cs typeface="Times New Roman"/>
              </a:rPr>
              <a:t>JDeveloper provides color-coding syntax in the JDeveloper </a:t>
            </a:r>
            <a:r>
              <a:rPr dirty="0" sz="1300" spc="10">
                <a:latin typeface="Times New Roman"/>
                <a:cs typeface="Times New Roman"/>
              </a:rPr>
              <a:t>Code </a:t>
            </a:r>
            <a:r>
              <a:rPr dirty="0" sz="1300" spc="5">
                <a:latin typeface="Times New Roman"/>
                <a:cs typeface="Times New Roman"/>
              </a:rPr>
              <a:t>Editor and is  sensitive to </a:t>
            </a:r>
            <a:r>
              <a:rPr dirty="0" sz="1300" spc="10">
                <a:latin typeface="Times New Roman"/>
                <a:cs typeface="Times New Roman"/>
              </a:rPr>
              <a:t>PL/SQL </a:t>
            </a:r>
            <a:r>
              <a:rPr dirty="0" sz="1300" spc="5">
                <a:latin typeface="Times New Roman"/>
                <a:cs typeface="Times New Roman"/>
              </a:rPr>
              <a:t>language constructs and</a:t>
            </a:r>
            <a:r>
              <a:rPr dirty="0" sz="1300" spc="10">
                <a:latin typeface="Times New Roman"/>
                <a:cs typeface="Times New Roman"/>
              </a:rPr>
              <a:t> </a:t>
            </a:r>
            <a:r>
              <a:rPr dirty="0" sz="1300" spc="5">
                <a:latin typeface="Times New Roman"/>
                <a:cs typeface="Times New Roman"/>
              </a:rPr>
              <a:t>statements.</a:t>
            </a:r>
            <a:endParaRPr sz="1300">
              <a:latin typeface="Times New Roman"/>
              <a:cs typeface="Times New Roman"/>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91559" y="9404857"/>
            <a:ext cx="132715"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iv</a:t>
            </a:r>
            <a:endParaRPr sz="1000">
              <a:latin typeface="Arial"/>
              <a:cs typeface="Arial"/>
            </a:endParaRPr>
          </a:p>
        </p:txBody>
      </p:sp>
      <p:sp>
        <p:nvSpPr>
          <p:cNvPr id="3" name="object 3"/>
          <p:cNvSpPr txBox="1"/>
          <p:nvPr/>
        </p:nvSpPr>
        <p:spPr>
          <a:xfrm>
            <a:off x="1130300" y="857909"/>
            <a:ext cx="2654935" cy="2849880"/>
          </a:xfrm>
          <a:prstGeom prst="rect">
            <a:avLst/>
          </a:prstGeom>
        </p:spPr>
        <p:txBody>
          <a:bodyPr wrap="square" lIns="0" tIns="10160" rIns="0" bIns="0" rtlCol="0" vert="horz">
            <a:spAutoFit/>
          </a:bodyPr>
          <a:lstStyle/>
          <a:p>
            <a:pPr marL="12700" marR="5080">
              <a:lnSpc>
                <a:spcPct val="121600"/>
              </a:lnSpc>
              <a:spcBef>
                <a:spcPts val="80"/>
              </a:spcBef>
            </a:pPr>
            <a:r>
              <a:rPr dirty="0" sz="1100" spc="-5">
                <a:latin typeface="Arial"/>
                <a:cs typeface="Arial"/>
              </a:rPr>
              <a:t>Syntax for Passing Parameters 1-14  Parameter Passing: Examples 1-15  Using the </a:t>
            </a:r>
            <a:r>
              <a:rPr dirty="0" sz="1100" spc="-5">
                <a:latin typeface="Courier New"/>
                <a:cs typeface="Courier New"/>
              </a:rPr>
              <a:t>DEFAULT</a:t>
            </a:r>
            <a:r>
              <a:rPr dirty="0" sz="1100" spc="-310">
                <a:latin typeface="Courier New"/>
                <a:cs typeface="Courier New"/>
              </a:rPr>
              <a:t> </a:t>
            </a:r>
            <a:r>
              <a:rPr dirty="0" sz="1100" spc="-5">
                <a:latin typeface="Arial"/>
                <a:cs typeface="Arial"/>
              </a:rPr>
              <a:t>Option for Parameters  Summary of Parameter Modes 1-18  Invoking Procedures</a:t>
            </a:r>
            <a:r>
              <a:rPr dirty="0" sz="1100" spc="10">
                <a:latin typeface="Arial"/>
                <a:cs typeface="Arial"/>
              </a:rPr>
              <a:t> </a:t>
            </a:r>
            <a:r>
              <a:rPr dirty="0" sz="1100" spc="-5">
                <a:latin typeface="Arial"/>
                <a:cs typeface="Arial"/>
              </a:rPr>
              <a:t>1-19</a:t>
            </a:r>
            <a:endParaRPr sz="1100">
              <a:latin typeface="Arial"/>
              <a:cs typeface="Arial"/>
            </a:endParaRPr>
          </a:p>
          <a:p>
            <a:pPr marL="12700">
              <a:lnSpc>
                <a:spcPct val="100000"/>
              </a:lnSpc>
              <a:spcBef>
                <a:spcPts val="265"/>
              </a:spcBef>
            </a:pPr>
            <a:r>
              <a:rPr dirty="0" sz="1100" spc="-5">
                <a:latin typeface="Arial"/>
                <a:cs typeface="Arial"/>
              </a:rPr>
              <a:t>Handled Exceptions</a:t>
            </a:r>
            <a:r>
              <a:rPr dirty="0" sz="1100" spc="10">
                <a:latin typeface="Arial"/>
                <a:cs typeface="Arial"/>
              </a:rPr>
              <a:t> </a:t>
            </a:r>
            <a:r>
              <a:rPr dirty="0" sz="1100" spc="-5">
                <a:latin typeface="Arial"/>
                <a:cs typeface="Arial"/>
              </a:rPr>
              <a:t>1-20</a:t>
            </a:r>
            <a:endParaRPr sz="1100">
              <a:latin typeface="Arial"/>
              <a:cs typeface="Arial"/>
            </a:endParaRPr>
          </a:p>
          <a:p>
            <a:pPr marL="12700">
              <a:lnSpc>
                <a:spcPct val="100000"/>
              </a:lnSpc>
              <a:spcBef>
                <a:spcPts val="254"/>
              </a:spcBef>
            </a:pPr>
            <a:r>
              <a:rPr dirty="0" sz="1100" spc="-5">
                <a:latin typeface="Arial"/>
                <a:cs typeface="Arial"/>
              </a:rPr>
              <a:t>Handled Exceptions: Example</a:t>
            </a:r>
            <a:r>
              <a:rPr dirty="0" sz="1100" spc="25">
                <a:latin typeface="Arial"/>
                <a:cs typeface="Arial"/>
              </a:rPr>
              <a:t> </a:t>
            </a:r>
            <a:r>
              <a:rPr dirty="0" sz="1100" spc="-5">
                <a:latin typeface="Arial"/>
                <a:cs typeface="Arial"/>
              </a:rPr>
              <a:t>1-21</a:t>
            </a:r>
            <a:endParaRPr sz="1100">
              <a:latin typeface="Arial"/>
              <a:cs typeface="Arial"/>
            </a:endParaRPr>
          </a:p>
          <a:p>
            <a:pPr marL="12700" marR="118110">
              <a:lnSpc>
                <a:spcPct val="119800"/>
              </a:lnSpc>
              <a:spcBef>
                <a:spcPts val="5"/>
              </a:spcBef>
            </a:pPr>
            <a:r>
              <a:rPr dirty="0" sz="1100" spc="-5">
                <a:latin typeface="Arial"/>
                <a:cs typeface="Arial"/>
              </a:rPr>
              <a:t>Exceptions Not Handled 1-22  Exceptions Not Handled: Example 1-23  Removing Procedures</a:t>
            </a:r>
            <a:r>
              <a:rPr dirty="0" sz="1100" spc="5">
                <a:latin typeface="Arial"/>
                <a:cs typeface="Arial"/>
              </a:rPr>
              <a:t> </a:t>
            </a:r>
            <a:r>
              <a:rPr dirty="0" sz="1100" spc="-5">
                <a:latin typeface="Arial"/>
                <a:cs typeface="Arial"/>
              </a:rPr>
              <a:t>1-24</a:t>
            </a:r>
            <a:endParaRPr sz="1100">
              <a:latin typeface="Arial"/>
              <a:cs typeface="Arial"/>
            </a:endParaRPr>
          </a:p>
          <a:p>
            <a:pPr marL="12700" marR="18415">
              <a:lnSpc>
                <a:spcPts val="1580"/>
              </a:lnSpc>
              <a:spcBef>
                <a:spcPts val="90"/>
              </a:spcBef>
            </a:pPr>
            <a:r>
              <a:rPr dirty="0" sz="1100" spc="-5">
                <a:latin typeface="Arial"/>
                <a:cs typeface="Arial"/>
              </a:rPr>
              <a:t>Viewing Procedures in the Data Dictionary  Benefits of Subprograms</a:t>
            </a:r>
            <a:r>
              <a:rPr dirty="0" sz="1100" spc="15">
                <a:latin typeface="Arial"/>
                <a:cs typeface="Arial"/>
              </a:rPr>
              <a:t> </a:t>
            </a:r>
            <a:r>
              <a:rPr dirty="0" sz="1100" spc="-5">
                <a:latin typeface="Arial"/>
                <a:cs typeface="Arial"/>
              </a:rPr>
              <a:t>1-26</a:t>
            </a:r>
            <a:endParaRPr sz="1100">
              <a:latin typeface="Arial"/>
              <a:cs typeface="Arial"/>
            </a:endParaRPr>
          </a:p>
          <a:p>
            <a:pPr marL="12700">
              <a:lnSpc>
                <a:spcPct val="100000"/>
              </a:lnSpc>
              <a:spcBef>
                <a:spcPts val="170"/>
              </a:spcBef>
            </a:pPr>
            <a:r>
              <a:rPr dirty="0" sz="1100" spc="-5">
                <a:latin typeface="Arial"/>
                <a:cs typeface="Arial"/>
              </a:rPr>
              <a:t>Summary</a:t>
            </a:r>
            <a:r>
              <a:rPr dirty="0" sz="1100" spc="10">
                <a:latin typeface="Arial"/>
                <a:cs typeface="Arial"/>
              </a:rPr>
              <a:t> </a:t>
            </a:r>
            <a:r>
              <a:rPr dirty="0" sz="1100" spc="-5">
                <a:latin typeface="Arial"/>
                <a:cs typeface="Arial"/>
              </a:rPr>
              <a:t>1-27</a:t>
            </a:r>
            <a:endParaRPr sz="1100">
              <a:latin typeface="Arial"/>
              <a:cs typeface="Arial"/>
            </a:endParaRPr>
          </a:p>
          <a:p>
            <a:pPr marL="12700">
              <a:lnSpc>
                <a:spcPct val="100000"/>
              </a:lnSpc>
              <a:spcBef>
                <a:spcPts val="265"/>
              </a:spcBef>
            </a:pPr>
            <a:r>
              <a:rPr dirty="0" sz="1100" spc="-5">
                <a:latin typeface="Arial"/>
                <a:cs typeface="Arial"/>
              </a:rPr>
              <a:t>Practice 1: Overview</a:t>
            </a:r>
            <a:r>
              <a:rPr dirty="0" sz="1100" spc="5">
                <a:latin typeface="Arial"/>
                <a:cs typeface="Arial"/>
              </a:rPr>
              <a:t> </a:t>
            </a:r>
            <a:r>
              <a:rPr dirty="0" sz="1100" spc="-5">
                <a:latin typeface="Arial"/>
                <a:cs typeface="Arial"/>
              </a:rPr>
              <a:t>1-29</a:t>
            </a:r>
            <a:endParaRPr sz="1100">
              <a:latin typeface="Arial"/>
              <a:cs typeface="Arial"/>
            </a:endParaRPr>
          </a:p>
        </p:txBody>
      </p:sp>
      <p:sp>
        <p:nvSpPr>
          <p:cNvPr id="4" name="object 4"/>
          <p:cNvSpPr txBox="1"/>
          <p:nvPr/>
        </p:nvSpPr>
        <p:spPr>
          <a:xfrm>
            <a:off x="3876205" y="1298000"/>
            <a:ext cx="304800"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1-16</a:t>
            </a:r>
            <a:endParaRPr sz="1100">
              <a:latin typeface="Arial"/>
              <a:cs typeface="Arial"/>
            </a:endParaRPr>
          </a:p>
        </p:txBody>
      </p:sp>
      <p:sp>
        <p:nvSpPr>
          <p:cNvPr id="5" name="object 5"/>
          <p:cNvSpPr txBox="1"/>
          <p:nvPr/>
        </p:nvSpPr>
        <p:spPr>
          <a:xfrm>
            <a:off x="3862651" y="2911948"/>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1-25</a:t>
            </a:r>
            <a:endParaRPr sz="1100">
              <a:latin typeface="Arial"/>
              <a:cs typeface="Arial"/>
            </a:endParaRPr>
          </a:p>
        </p:txBody>
      </p:sp>
      <p:sp>
        <p:nvSpPr>
          <p:cNvPr id="6" name="object 6"/>
          <p:cNvSpPr txBox="1"/>
          <p:nvPr/>
        </p:nvSpPr>
        <p:spPr>
          <a:xfrm>
            <a:off x="901747" y="3881097"/>
            <a:ext cx="4183379" cy="203263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2	Creating Stored</a:t>
            </a:r>
            <a:r>
              <a:rPr dirty="0" sz="1100" b="1">
                <a:latin typeface="Arial"/>
                <a:cs typeface="Arial"/>
              </a:rPr>
              <a:t> </a:t>
            </a:r>
            <a:r>
              <a:rPr dirty="0" sz="1100" spc="-5" b="1">
                <a:latin typeface="Arial"/>
                <a:cs typeface="Arial"/>
              </a:rPr>
              <a:t>Functions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2-2</a:t>
            </a:r>
            <a:endParaRPr sz="1100">
              <a:latin typeface="Arial"/>
              <a:cs typeface="Arial"/>
            </a:endParaRPr>
          </a:p>
          <a:p>
            <a:pPr marL="240665">
              <a:lnSpc>
                <a:spcPct val="100000"/>
              </a:lnSpc>
              <a:spcBef>
                <a:spcPts val="254"/>
              </a:spcBef>
            </a:pPr>
            <a:r>
              <a:rPr dirty="0" sz="1100" spc="-5">
                <a:latin typeface="Arial"/>
                <a:cs typeface="Arial"/>
              </a:rPr>
              <a:t>Overview of Stored Functions</a:t>
            </a:r>
            <a:r>
              <a:rPr dirty="0" sz="1100" spc="30">
                <a:latin typeface="Arial"/>
                <a:cs typeface="Arial"/>
              </a:rPr>
              <a:t> </a:t>
            </a:r>
            <a:r>
              <a:rPr dirty="0" sz="1100" spc="-5">
                <a:latin typeface="Arial"/>
                <a:cs typeface="Arial"/>
              </a:rPr>
              <a:t>2-3</a:t>
            </a:r>
            <a:endParaRPr sz="1100">
              <a:latin typeface="Arial"/>
              <a:cs typeface="Arial"/>
            </a:endParaRPr>
          </a:p>
          <a:p>
            <a:pPr marL="240665" marR="1774189">
              <a:lnSpc>
                <a:spcPct val="119500"/>
              </a:lnSpc>
              <a:spcBef>
                <a:spcPts val="10"/>
              </a:spcBef>
            </a:pPr>
            <a:r>
              <a:rPr dirty="0" sz="1100" spc="-5">
                <a:latin typeface="Arial"/>
                <a:cs typeface="Arial"/>
              </a:rPr>
              <a:t>Syntax for Creating Functions 2-4  Developing Functions</a:t>
            </a:r>
            <a:r>
              <a:rPr dirty="0" sz="1100" spc="5">
                <a:latin typeface="Arial"/>
                <a:cs typeface="Arial"/>
              </a:rPr>
              <a:t> </a:t>
            </a:r>
            <a:r>
              <a:rPr dirty="0" sz="1100" spc="-5">
                <a:latin typeface="Arial"/>
                <a:cs typeface="Arial"/>
              </a:rPr>
              <a:t>2-5</a:t>
            </a:r>
            <a:endParaRPr sz="1100">
              <a:latin typeface="Arial"/>
              <a:cs typeface="Arial"/>
            </a:endParaRPr>
          </a:p>
          <a:p>
            <a:pPr marL="240665" marR="1921510">
              <a:lnSpc>
                <a:spcPct val="119500"/>
              </a:lnSpc>
              <a:spcBef>
                <a:spcPts val="5"/>
              </a:spcBef>
            </a:pPr>
            <a:r>
              <a:rPr dirty="0" sz="1100" spc="-5">
                <a:latin typeface="Arial"/>
                <a:cs typeface="Arial"/>
              </a:rPr>
              <a:t>Stored Function: Example 2-6  Ways to Execute Functions</a:t>
            </a:r>
            <a:r>
              <a:rPr dirty="0" sz="1100" spc="20">
                <a:latin typeface="Arial"/>
                <a:cs typeface="Arial"/>
              </a:rPr>
              <a:t> </a:t>
            </a:r>
            <a:r>
              <a:rPr dirty="0" sz="1100" spc="-5">
                <a:latin typeface="Arial"/>
                <a:cs typeface="Arial"/>
              </a:rPr>
              <a:t>2-7</a:t>
            </a:r>
            <a:endParaRPr sz="1100">
              <a:latin typeface="Arial"/>
              <a:cs typeface="Arial"/>
            </a:endParaRPr>
          </a:p>
          <a:p>
            <a:pPr marL="240665" marR="5080">
              <a:lnSpc>
                <a:spcPct val="119500"/>
              </a:lnSpc>
              <a:spcBef>
                <a:spcPts val="10"/>
              </a:spcBef>
            </a:pPr>
            <a:r>
              <a:rPr dirty="0" sz="1100" spc="-5">
                <a:latin typeface="Arial"/>
                <a:cs typeface="Arial"/>
              </a:rPr>
              <a:t>Advantages of User-Defined Functions in SQL Statements 2-8  Function in SQL Expressions: Example</a:t>
            </a:r>
            <a:r>
              <a:rPr dirty="0" sz="1100" spc="25">
                <a:latin typeface="Arial"/>
                <a:cs typeface="Arial"/>
              </a:rPr>
              <a:t> </a:t>
            </a:r>
            <a:r>
              <a:rPr dirty="0" sz="1100" spc="-5">
                <a:latin typeface="Arial"/>
                <a:cs typeface="Arial"/>
              </a:rPr>
              <a:t>2-9</a:t>
            </a:r>
            <a:endParaRPr sz="1100">
              <a:latin typeface="Arial"/>
              <a:cs typeface="Arial"/>
            </a:endParaRPr>
          </a:p>
          <a:p>
            <a:pPr marL="240665">
              <a:lnSpc>
                <a:spcPct val="100000"/>
              </a:lnSpc>
              <a:spcBef>
                <a:spcPts val="265"/>
              </a:spcBef>
            </a:pPr>
            <a:r>
              <a:rPr dirty="0" sz="1100" spc="-5">
                <a:latin typeface="Arial"/>
                <a:cs typeface="Arial"/>
              </a:rPr>
              <a:t>Locations to Call User-Defined Functions</a:t>
            </a:r>
            <a:r>
              <a:rPr dirty="0" sz="1100" spc="35">
                <a:latin typeface="Arial"/>
                <a:cs typeface="Arial"/>
              </a:rPr>
              <a:t> </a:t>
            </a:r>
            <a:r>
              <a:rPr dirty="0" sz="1100" spc="-5">
                <a:latin typeface="Arial"/>
                <a:cs typeface="Arial"/>
              </a:rPr>
              <a:t>2-10</a:t>
            </a:r>
            <a:endParaRPr sz="1100">
              <a:latin typeface="Arial"/>
              <a:cs typeface="Arial"/>
            </a:endParaRPr>
          </a:p>
        </p:txBody>
      </p:sp>
      <p:sp>
        <p:nvSpPr>
          <p:cNvPr id="7" name="object 7"/>
          <p:cNvSpPr txBox="1"/>
          <p:nvPr/>
        </p:nvSpPr>
        <p:spPr>
          <a:xfrm>
            <a:off x="1130300" y="5887447"/>
            <a:ext cx="4427855" cy="1633220"/>
          </a:xfrm>
          <a:prstGeom prst="rect">
            <a:avLst/>
          </a:prstGeom>
        </p:spPr>
        <p:txBody>
          <a:bodyPr wrap="square" lIns="0" tIns="12700" rIns="0" bIns="0" rtlCol="0" vert="horz">
            <a:spAutoFit/>
          </a:bodyPr>
          <a:lstStyle/>
          <a:p>
            <a:pPr marL="12700" marR="5080">
              <a:lnSpc>
                <a:spcPct val="119800"/>
              </a:lnSpc>
              <a:spcBef>
                <a:spcPts val="100"/>
              </a:spcBef>
            </a:pPr>
            <a:r>
              <a:rPr dirty="0" sz="1100" spc="-5">
                <a:latin typeface="Arial"/>
                <a:cs typeface="Arial"/>
              </a:rPr>
              <a:t>Restrictions on Calling Functions from SQL Expressions 2-11  Controlling Side Effects When Calling Functions from SQL Expressions  Restrictions on Calling Functions from SQL: Example</a:t>
            </a:r>
            <a:r>
              <a:rPr dirty="0" sz="1100" spc="55">
                <a:latin typeface="Arial"/>
                <a:cs typeface="Arial"/>
              </a:rPr>
              <a:t> </a:t>
            </a:r>
            <a:r>
              <a:rPr dirty="0" sz="1100" spc="-5">
                <a:latin typeface="Arial"/>
                <a:cs typeface="Arial"/>
              </a:rPr>
              <a:t>2-13</a:t>
            </a:r>
            <a:endParaRPr sz="1100">
              <a:latin typeface="Arial"/>
              <a:cs typeface="Arial"/>
            </a:endParaRPr>
          </a:p>
          <a:p>
            <a:pPr marL="12700">
              <a:lnSpc>
                <a:spcPct val="100000"/>
              </a:lnSpc>
              <a:spcBef>
                <a:spcPts val="265"/>
              </a:spcBef>
            </a:pPr>
            <a:r>
              <a:rPr dirty="0" sz="1100" spc="-5">
                <a:latin typeface="Arial"/>
                <a:cs typeface="Arial"/>
              </a:rPr>
              <a:t>Removing Functions</a:t>
            </a:r>
            <a:r>
              <a:rPr dirty="0" sz="1100" spc="10">
                <a:latin typeface="Arial"/>
                <a:cs typeface="Arial"/>
              </a:rPr>
              <a:t> </a:t>
            </a:r>
            <a:r>
              <a:rPr dirty="0" sz="1100" spc="-5">
                <a:latin typeface="Arial"/>
                <a:cs typeface="Arial"/>
              </a:rPr>
              <a:t>2-14</a:t>
            </a:r>
            <a:endParaRPr sz="1100">
              <a:latin typeface="Arial"/>
              <a:cs typeface="Arial"/>
            </a:endParaRPr>
          </a:p>
          <a:p>
            <a:pPr marL="12700" marR="1503045">
              <a:lnSpc>
                <a:spcPts val="1580"/>
              </a:lnSpc>
              <a:spcBef>
                <a:spcPts val="95"/>
              </a:spcBef>
            </a:pPr>
            <a:r>
              <a:rPr dirty="0" sz="1100" spc="-5">
                <a:latin typeface="Arial"/>
                <a:cs typeface="Arial"/>
              </a:rPr>
              <a:t>Viewing Functions in the Data Dictionary 2-15  Procedures Versus Functions</a:t>
            </a:r>
            <a:r>
              <a:rPr dirty="0" sz="1100" spc="15">
                <a:latin typeface="Arial"/>
                <a:cs typeface="Arial"/>
              </a:rPr>
              <a:t> </a:t>
            </a:r>
            <a:r>
              <a:rPr dirty="0" sz="1100" spc="-5">
                <a:latin typeface="Arial"/>
                <a:cs typeface="Arial"/>
              </a:rPr>
              <a:t>2-16</a:t>
            </a:r>
            <a:endParaRPr sz="1100">
              <a:latin typeface="Arial"/>
              <a:cs typeface="Arial"/>
            </a:endParaRPr>
          </a:p>
          <a:p>
            <a:pPr marL="12700">
              <a:lnSpc>
                <a:spcPct val="100000"/>
              </a:lnSpc>
              <a:spcBef>
                <a:spcPts val="165"/>
              </a:spcBef>
            </a:pPr>
            <a:r>
              <a:rPr dirty="0" sz="1100" spc="-5">
                <a:latin typeface="Arial"/>
                <a:cs typeface="Arial"/>
              </a:rPr>
              <a:t>Summary</a:t>
            </a:r>
            <a:r>
              <a:rPr dirty="0" sz="1100" spc="10">
                <a:latin typeface="Arial"/>
                <a:cs typeface="Arial"/>
              </a:rPr>
              <a:t> </a:t>
            </a:r>
            <a:r>
              <a:rPr dirty="0" sz="1100" spc="-5">
                <a:latin typeface="Arial"/>
                <a:cs typeface="Arial"/>
              </a:rPr>
              <a:t>2-17</a:t>
            </a:r>
            <a:endParaRPr sz="1100">
              <a:latin typeface="Arial"/>
              <a:cs typeface="Arial"/>
            </a:endParaRPr>
          </a:p>
          <a:p>
            <a:pPr marL="12700">
              <a:lnSpc>
                <a:spcPct val="100000"/>
              </a:lnSpc>
              <a:spcBef>
                <a:spcPts val="265"/>
              </a:spcBef>
            </a:pPr>
            <a:r>
              <a:rPr dirty="0" sz="1100" spc="-5">
                <a:latin typeface="Arial"/>
                <a:cs typeface="Arial"/>
              </a:rPr>
              <a:t>Practice 2: Overview</a:t>
            </a:r>
            <a:r>
              <a:rPr dirty="0" sz="1100" spc="5">
                <a:latin typeface="Arial"/>
                <a:cs typeface="Arial"/>
              </a:rPr>
              <a:t> </a:t>
            </a:r>
            <a:r>
              <a:rPr dirty="0" sz="1100" spc="-5">
                <a:latin typeface="Arial"/>
                <a:cs typeface="Arial"/>
              </a:rPr>
              <a:t>2-18</a:t>
            </a:r>
            <a:endParaRPr sz="1100">
              <a:latin typeface="Arial"/>
              <a:cs typeface="Arial"/>
            </a:endParaRPr>
          </a:p>
        </p:txBody>
      </p:sp>
      <p:sp>
        <p:nvSpPr>
          <p:cNvPr id="8" name="object 8"/>
          <p:cNvSpPr txBox="1"/>
          <p:nvPr/>
        </p:nvSpPr>
        <p:spPr>
          <a:xfrm>
            <a:off x="5649061" y="6122552"/>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2-12</a:t>
            </a:r>
            <a:endParaRPr sz="1100">
              <a:latin typeface="Arial"/>
              <a:cs typeface="Arial"/>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689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2</a:t>
            </a:r>
            <a:r>
              <a:rPr dirty="0" sz="800" spc="-190">
                <a:latin typeface="Garuda"/>
                <a:cs typeface="Garuda"/>
              </a:rPr>
              <a:t>t</a:t>
            </a:r>
            <a:r>
              <a:rPr dirty="0" baseline="-18518" sz="1800" spc="-284" b="1">
                <a:latin typeface="Arial"/>
                <a:cs typeface="Arial"/>
              </a:rPr>
              <a:t>0</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13358" y="873506"/>
            <a:ext cx="5462905" cy="3561715"/>
          </a:xfrm>
          <a:prstGeom prst="rect">
            <a:avLst/>
          </a:prstGeom>
        </p:spPr>
        <p:txBody>
          <a:bodyPr wrap="square" lIns="0" tIns="12700" rIns="0" bIns="0" rtlCol="0" vert="horz">
            <a:spAutoFit/>
          </a:bodyPr>
          <a:lstStyle/>
          <a:p>
            <a:pPr algn="ctr" marR="146685">
              <a:lnSpc>
                <a:spcPct val="100000"/>
              </a:lnSpc>
              <a:spcBef>
                <a:spcPts val="100"/>
              </a:spcBef>
            </a:pPr>
            <a:r>
              <a:rPr dirty="0" sz="2000" spc="-5" b="1">
                <a:latin typeface="Arial"/>
                <a:cs typeface="Arial"/>
              </a:rPr>
              <a:t>Summary</a:t>
            </a:r>
            <a:endParaRPr sz="2000">
              <a:latin typeface="Arial"/>
              <a:cs typeface="Arial"/>
            </a:endParaRPr>
          </a:p>
          <a:p>
            <a:pPr>
              <a:lnSpc>
                <a:spcPct val="100000"/>
              </a:lnSpc>
              <a:spcBef>
                <a:spcPts val="45"/>
              </a:spcBef>
            </a:pPr>
            <a:endParaRPr sz="2750">
              <a:latin typeface="Arial"/>
              <a:cs typeface="Arial"/>
            </a:endParaRPr>
          </a:p>
          <a:p>
            <a:pPr marL="12700">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30" b="1">
                <a:latin typeface="Arial"/>
                <a:cs typeface="Arial"/>
              </a:rPr>
              <a:t> </a:t>
            </a:r>
            <a:r>
              <a:rPr dirty="0" sz="1550" spc="5" b="1">
                <a:latin typeface="Arial"/>
                <a:cs typeface="Arial"/>
              </a:rPr>
              <a:t>to:</a:t>
            </a:r>
            <a:endParaRPr sz="1550">
              <a:latin typeface="Arial"/>
              <a:cs typeface="Arial"/>
            </a:endParaRPr>
          </a:p>
          <a:p>
            <a:pPr marL="420370" marR="638810" indent="-327025">
              <a:lnSpc>
                <a:spcPct val="101600"/>
              </a:lnSpc>
              <a:spcBef>
                <a:spcPts val="370"/>
              </a:spcBef>
              <a:buClr>
                <a:srgbClr val="FF0000"/>
              </a:buClr>
              <a:buFont typeface="Arial"/>
              <a:buChar char="•"/>
              <a:tabLst>
                <a:tab pos="420370" algn="l"/>
                <a:tab pos="421005" algn="l"/>
              </a:tabLst>
            </a:pPr>
            <a:r>
              <a:rPr dirty="0" sz="1550" spc="10" b="1">
                <a:latin typeface="Arial"/>
                <a:cs typeface="Arial"/>
              </a:rPr>
              <a:t>Declare named PL/SQL blocks, including  procedures, functions, packages, and</a:t>
            </a:r>
            <a:r>
              <a:rPr dirty="0" sz="1550" spc="-50" b="1">
                <a:latin typeface="Arial"/>
                <a:cs typeface="Arial"/>
              </a:rPr>
              <a:t> </a:t>
            </a:r>
            <a:r>
              <a:rPr dirty="0" sz="1550" spc="10" b="1">
                <a:latin typeface="Arial"/>
                <a:cs typeface="Arial"/>
              </a:rPr>
              <a:t>triggers</a:t>
            </a:r>
            <a:endParaRPr sz="1550">
              <a:latin typeface="Arial"/>
              <a:cs typeface="Arial"/>
            </a:endParaRPr>
          </a:p>
          <a:p>
            <a:pPr marL="420370" marR="5080" indent="-327025">
              <a:lnSpc>
                <a:spcPct val="101299"/>
              </a:lnSpc>
              <a:spcBef>
                <a:spcPts val="380"/>
              </a:spcBef>
              <a:buClr>
                <a:srgbClr val="FF0000"/>
              </a:buClr>
              <a:buFont typeface="Arial"/>
              <a:buChar char="•"/>
              <a:tabLst>
                <a:tab pos="420370" algn="l"/>
                <a:tab pos="421005" algn="l"/>
              </a:tabLst>
            </a:pPr>
            <a:r>
              <a:rPr dirty="0" sz="1550" spc="10" b="1">
                <a:latin typeface="Arial"/>
                <a:cs typeface="Arial"/>
              </a:rPr>
              <a:t>Use anonymous (unnamed) PL/SQL blocks to invoke  stored procedures and</a:t>
            </a:r>
            <a:r>
              <a:rPr dirty="0" sz="1550" spc="5" b="1">
                <a:latin typeface="Arial"/>
                <a:cs typeface="Arial"/>
              </a:rPr>
              <a:t> </a:t>
            </a:r>
            <a:r>
              <a:rPr dirty="0" sz="1550" spc="10" b="1">
                <a:latin typeface="Arial"/>
                <a:cs typeface="Arial"/>
              </a:rPr>
              <a:t>functions</a:t>
            </a:r>
            <a:endParaRPr sz="1550">
              <a:latin typeface="Arial"/>
              <a:cs typeface="Arial"/>
            </a:endParaRPr>
          </a:p>
          <a:p>
            <a:pPr marL="420370" indent="-327025">
              <a:lnSpc>
                <a:spcPct val="100000"/>
              </a:lnSpc>
              <a:spcBef>
                <a:spcPts val="395"/>
              </a:spcBef>
              <a:buClr>
                <a:srgbClr val="FF0000"/>
              </a:buClr>
              <a:buFont typeface="Arial"/>
              <a:buChar char="•"/>
              <a:tabLst>
                <a:tab pos="420370" algn="l"/>
                <a:tab pos="421005" algn="l"/>
              </a:tabLst>
            </a:pPr>
            <a:r>
              <a:rPr dirty="0" sz="1550" spc="10" b="1">
                <a:latin typeface="Arial"/>
                <a:cs typeface="Arial"/>
              </a:rPr>
              <a:t>Use </a:t>
            </a:r>
            <a:r>
              <a:rPr dirty="0" sz="1550" spc="10" b="1" i="1">
                <a:latin typeface="Times New Roman"/>
                <a:cs typeface="Times New Roman"/>
              </a:rPr>
              <a:t>i</a:t>
            </a:r>
            <a:r>
              <a:rPr dirty="0" sz="1550" spc="10" b="1">
                <a:latin typeface="Arial"/>
                <a:cs typeface="Arial"/>
              </a:rPr>
              <a:t>SQL*Plus or SQL*Plus to develop PL/SQL</a:t>
            </a:r>
            <a:r>
              <a:rPr dirty="0" sz="1550" spc="-5" b="1">
                <a:latin typeface="Arial"/>
                <a:cs typeface="Arial"/>
              </a:rPr>
              <a:t> </a:t>
            </a:r>
            <a:r>
              <a:rPr dirty="0" sz="1550" spc="10" b="1">
                <a:latin typeface="Arial"/>
                <a:cs typeface="Arial"/>
              </a:rPr>
              <a:t>code</a:t>
            </a:r>
            <a:endParaRPr sz="1550">
              <a:latin typeface="Arial"/>
              <a:cs typeface="Arial"/>
            </a:endParaRPr>
          </a:p>
          <a:p>
            <a:pPr marL="420370" indent="-327025">
              <a:lnSpc>
                <a:spcPct val="100000"/>
              </a:lnSpc>
              <a:spcBef>
                <a:spcPts val="409"/>
              </a:spcBef>
              <a:buClr>
                <a:srgbClr val="FF0000"/>
              </a:buClr>
              <a:buFont typeface="Arial"/>
              <a:buChar char="•"/>
              <a:tabLst>
                <a:tab pos="420370" algn="l"/>
                <a:tab pos="421005" algn="l"/>
              </a:tabLst>
            </a:pPr>
            <a:r>
              <a:rPr dirty="0" sz="1550" spc="10" b="1">
                <a:latin typeface="Arial"/>
                <a:cs typeface="Arial"/>
              </a:rPr>
              <a:t>Explain the PL/SQL execution</a:t>
            </a:r>
            <a:r>
              <a:rPr dirty="0" sz="1550" b="1">
                <a:latin typeface="Arial"/>
                <a:cs typeface="Arial"/>
              </a:rPr>
              <a:t> </a:t>
            </a:r>
            <a:r>
              <a:rPr dirty="0" sz="1550" spc="10" b="1">
                <a:latin typeface="Arial"/>
                <a:cs typeface="Arial"/>
              </a:rPr>
              <a:t>environment:</a:t>
            </a:r>
            <a:endParaRPr sz="1550">
              <a:latin typeface="Arial"/>
              <a:cs typeface="Arial"/>
            </a:endParaRPr>
          </a:p>
          <a:p>
            <a:pPr lvl="1" marL="748030" marR="200025" indent="-245110">
              <a:lnSpc>
                <a:spcPct val="102200"/>
              </a:lnSpc>
              <a:spcBef>
                <a:spcPts val="340"/>
              </a:spcBef>
              <a:buClr>
                <a:srgbClr val="FF0000"/>
              </a:buClr>
              <a:buFont typeface="Arial"/>
              <a:buChar char="–"/>
              <a:tabLst>
                <a:tab pos="747395" algn="l"/>
                <a:tab pos="748665" algn="l"/>
              </a:tabLst>
            </a:pPr>
            <a:r>
              <a:rPr dirty="0" sz="1400" spc="15" b="1">
                <a:latin typeface="Arial"/>
                <a:cs typeface="Arial"/>
              </a:rPr>
              <a:t>The </a:t>
            </a:r>
            <a:r>
              <a:rPr dirty="0" sz="1400" spc="5" b="1">
                <a:latin typeface="Arial"/>
                <a:cs typeface="Arial"/>
              </a:rPr>
              <a:t>client-side </a:t>
            </a:r>
            <a:r>
              <a:rPr dirty="0" sz="1400" spc="15" b="1">
                <a:latin typeface="Arial"/>
                <a:cs typeface="Arial"/>
              </a:rPr>
              <a:t>PL/SQL </a:t>
            </a:r>
            <a:r>
              <a:rPr dirty="0" sz="1400" spc="10" b="1">
                <a:latin typeface="Arial"/>
                <a:cs typeface="Arial"/>
              </a:rPr>
              <a:t>engine for executing </a:t>
            </a:r>
            <a:r>
              <a:rPr dirty="0" sz="1400" spc="15" b="1">
                <a:latin typeface="Arial"/>
                <a:cs typeface="Arial"/>
              </a:rPr>
              <a:t>PL/SQL  </a:t>
            </a:r>
            <a:r>
              <a:rPr dirty="0" sz="1400" spc="10" b="1">
                <a:latin typeface="Arial"/>
                <a:cs typeface="Arial"/>
              </a:rPr>
              <a:t>code in Oracle </a:t>
            </a:r>
            <a:r>
              <a:rPr dirty="0" sz="1400" spc="15" b="1">
                <a:latin typeface="Arial"/>
                <a:cs typeface="Arial"/>
              </a:rPr>
              <a:t>Forms </a:t>
            </a:r>
            <a:r>
              <a:rPr dirty="0" sz="1400" spc="10" b="1">
                <a:latin typeface="Arial"/>
                <a:cs typeface="Arial"/>
              </a:rPr>
              <a:t>and Oracle</a:t>
            </a:r>
            <a:r>
              <a:rPr dirty="0" sz="1400" spc="-30" b="1">
                <a:latin typeface="Arial"/>
                <a:cs typeface="Arial"/>
              </a:rPr>
              <a:t> </a:t>
            </a:r>
            <a:r>
              <a:rPr dirty="0" sz="1400" spc="10" b="1">
                <a:latin typeface="Arial"/>
                <a:cs typeface="Arial"/>
              </a:rPr>
              <a:t>Reports</a:t>
            </a:r>
            <a:endParaRPr sz="1400">
              <a:latin typeface="Arial"/>
              <a:cs typeface="Arial"/>
            </a:endParaRPr>
          </a:p>
          <a:p>
            <a:pPr lvl="1" marL="748030" marR="128905" indent="-245110">
              <a:lnSpc>
                <a:spcPct val="102200"/>
              </a:lnSpc>
              <a:spcBef>
                <a:spcPts val="340"/>
              </a:spcBef>
              <a:buClr>
                <a:srgbClr val="FF0000"/>
              </a:buClr>
              <a:buFont typeface="Arial"/>
              <a:buChar char="–"/>
              <a:tabLst>
                <a:tab pos="747395" algn="l"/>
                <a:tab pos="748665" algn="l"/>
              </a:tabLst>
            </a:pPr>
            <a:r>
              <a:rPr dirty="0" sz="1400" spc="15" b="1">
                <a:latin typeface="Arial"/>
                <a:cs typeface="Arial"/>
              </a:rPr>
              <a:t>The </a:t>
            </a:r>
            <a:r>
              <a:rPr dirty="0" sz="1400" spc="5" b="1">
                <a:latin typeface="Arial"/>
                <a:cs typeface="Arial"/>
              </a:rPr>
              <a:t>server-side </a:t>
            </a:r>
            <a:r>
              <a:rPr dirty="0" sz="1400" spc="15" b="1">
                <a:latin typeface="Arial"/>
                <a:cs typeface="Arial"/>
              </a:rPr>
              <a:t>PL/SQL engine </a:t>
            </a:r>
            <a:r>
              <a:rPr dirty="0" sz="1400" spc="10" b="1">
                <a:latin typeface="Arial"/>
                <a:cs typeface="Arial"/>
              </a:rPr>
              <a:t>for executing </a:t>
            </a:r>
            <a:r>
              <a:rPr dirty="0" sz="1400" spc="15" b="1">
                <a:latin typeface="Arial"/>
                <a:cs typeface="Arial"/>
              </a:rPr>
              <a:t>PL/SQL  </a:t>
            </a:r>
            <a:r>
              <a:rPr dirty="0" sz="1400" spc="10" b="1">
                <a:latin typeface="Arial"/>
                <a:cs typeface="Arial"/>
              </a:rPr>
              <a:t>code stored in an Oracle</a:t>
            </a:r>
            <a:r>
              <a:rPr dirty="0" sz="1400" spc="-25" b="1">
                <a:latin typeface="Arial"/>
                <a:cs typeface="Arial"/>
              </a:rPr>
              <a:t> </a:t>
            </a:r>
            <a:r>
              <a:rPr dirty="0" sz="1400" spc="15" b="1">
                <a:latin typeface="Arial"/>
                <a:cs typeface="Arial"/>
              </a:rPr>
              <a:t>database</a:t>
            </a:r>
            <a:endParaRPr sz="1400">
              <a:latin typeface="Arial"/>
              <a:cs typeface="Arial"/>
            </a:endParaRPr>
          </a:p>
        </p:txBody>
      </p:sp>
      <p:sp>
        <p:nvSpPr>
          <p:cNvPr id="7" name="object 7"/>
          <p:cNvSpPr txBox="1"/>
          <p:nvPr/>
        </p:nvSpPr>
        <p:spPr>
          <a:xfrm>
            <a:off x="743204" y="5609382"/>
            <a:ext cx="6255385" cy="298132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8430" marR="5080">
              <a:lnSpc>
                <a:spcPct val="101400"/>
              </a:lnSpc>
              <a:spcBef>
                <a:spcPts val="365"/>
              </a:spcBef>
            </a:pPr>
            <a:r>
              <a:rPr dirty="0" sz="1300" spc="10">
                <a:latin typeface="Times New Roman"/>
                <a:cs typeface="Times New Roman"/>
              </a:rPr>
              <a:t>The PL/SQL </a:t>
            </a:r>
            <a:r>
              <a:rPr dirty="0" sz="1300" spc="5">
                <a:latin typeface="Times New Roman"/>
                <a:cs typeface="Times New Roman"/>
              </a:rPr>
              <a:t>language provides different </a:t>
            </a:r>
            <a:r>
              <a:rPr dirty="0" sz="1300" spc="10">
                <a:latin typeface="Times New Roman"/>
                <a:cs typeface="Times New Roman"/>
              </a:rPr>
              <a:t>program </a:t>
            </a:r>
            <a:r>
              <a:rPr dirty="0" sz="1300" spc="5">
                <a:latin typeface="Times New Roman"/>
                <a:cs typeface="Times New Roman"/>
              </a:rPr>
              <a:t>constructs for blocks of reusable code.  </a:t>
            </a:r>
            <a:r>
              <a:rPr dirty="0" sz="1300" spc="10">
                <a:latin typeface="Times New Roman"/>
                <a:cs typeface="Times New Roman"/>
              </a:rPr>
              <a:t>Unnamed </a:t>
            </a:r>
            <a:r>
              <a:rPr dirty="0" sz="1300" spc="5">
                <a:latin typeface="Times New Roman"/>
                <a:cs typeface="Times New Roman"/>
              </a:rPr>
              <a:t>or </a:t>
            </a:r>
            <a:r>
              <a:rPr dirty="0" sz="1300" spc="10">
                <a:latin typeface="Times New Roman"/>
                <a:cs typeface="Times New Roman"/>
              </a:rPr>
              <a:t>anonymous PL/SQL </a:t>
            </a:r>
            <a:r>
              <a:rPr dirty="0" sz="1300" spc="5">
                <a:latin typeface="Times New Roman"/>
                <a:cs typeface="Times New Roman"/>
              </a:rPr>
              <a:t>blocks can be used to invoke </a:t>
            </a:r>
            <a:r>
              <a:rPr dirty="0" sz="1300" spc="10">
                <a:latin typeface="Times New Roman"/>
                <a:cs typeface="Times New Roman"/>
              </a:rPr>
              <a:t>SQL </a:t>
            </a:r>
            <a:r>
              <a:rPr dirty="0" sz="1300" spc="5">
                <a:latin typeface="Times New Roman"/>
                <a:cs typeface="Times New Roman"/>
              </a:rPr>
              <a:t>and </a:t>
            </a:r>
            <a:r>
              <a:rPr dirty="0" sz="1300" spc="10">
                <a:latin typeface="Times New Roman"/>
                <a:cs typeface="Times New Roman"/>
              </a:rPr>
              <a:t>PL/SQL </a:t>
            </a:r>
            <a:r>
              <a:rPr dirty="0" sz="1300" spc="5">
                <a:latin typeface="Times New Roman"/>
                <a:cs typeface="Times New Roman"/>
              </a:rPr>
              <a:t>actions,  procedures, functions, and </a:t>
            </a:r>
            <a:r>
              <a:rPr dirty="0" sz="1300" spc="10">
                <a:latin typeface="Times New Roman"/>
                <a:cs typeface="Times New Roman"/>
              </a:rPr>
              <a:t>package </a:t>
            </a:r>
            <a:r>
              <a:rPr dirty="0" sz="1300" spc="5">
                <a:latin typeface="Times New Roman"/>
                <a:cs typeface="Times New Roman"/>
              </a:rPr>
              <a:t>components. </a:t>
            </a:r>
            <a:r>
              <a:rPr dirty="0" sz="1300" spc="10">
                <a:latin typeface="Times New Roman"/>
                <a:cs typeface="Times New Roman"/>
              </a:rPr>
              <a:t>Named PL/SQL </a:t>
            </a:r>
            <a:r>
              <a:rPr dirty="0" sz="1300" spc="5">
                <a:latin typeface="Times New Roman"/>
                <a:cs typeface="Times New Roman"/>
              </a:rPr>
              <a:t>blocks, otherwise </a:t>
            </a:r>
            <a:r>
              <a:rPr dirty="0" sz="1300" spc="10">
                <a:latin typeface="Times New Roman"/>
                <a:cs typeface="Times New Roman"/>
              </a:rPr>
              <a:t>known  </a:t>
            </a:r>
            <a:r>
              <a:rPr dirty="0" sz="1300" spc="5">
                <a:latin typeface="Times New Roman"/>
                <a:cs typeface="Times New Roman"/>
              </a:rPr>
              <a:t>as subprograms,</a:t>
            </a:r>
            <a:r>
              <a:rPr dirty="0" sz="1300" spc="-10">
                <a:latin typeface="Times New Roman"/>
                <a:cs typeface="Times New Roman"/>
              </a:rPr>
              <a:t> </a:t>
            </a:r>
            <a:r>
              <a:rPr dirty="0" sz="1300" spc="5">
                <a:latin typeface="Times New Roman"/>
                <a:cs typeface="Times New Roman"/>
              </a:rPr>
              <a:t>include:</a:t>
            </a:r>
            <a:endParaRPr sz="1300">
              <a:latin typeface="Times New Roman"/>
              <a:cs typeface="Times New Roman"/>
            </a:endParaRPr>
          </a:p>
          <a:p>
            <a:pPr marL="515620" indent="-251460">
              <a:lnSpc>
                <a:spcPct val="100000"/>
              </a:lnSpc>
              <a:spcBef>
                <a:spcPts val="20"/>
              </a:spcBef>
              <a:buChar char="•"/>
              <a:tabLst>
                <a:tab pos="514984" algn="l"/>
                <a:tab pos="515620" algn="l"/>
              </a:tabLst>
            </a:pPr>
            <a:r>
              <a:rPr dirty="0" sz="1300" spc="5">
                <a:latin typeface="Times New Roman"/>
                <a:cs typeface="Times New Roman"/>
              </a:rPr>
              <a:t>Procedures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Functions</a:t>
            </a:r>
            <a:endParaRPr sz="1300">
              <a:latin typeface="Times New Roman"/>
              <a:cs typeface="Times New Roman"/>
            </a:endParaRPr>
          </a:p>
          <a:p>
            <a:pPr marL="515620" indent="-252095">
              <a:lnSpc>
                <a:spcPct val="100000"/>
              </a:lnSpc>
              <a:spcBef>
                <a:spcPts val="15"/>
              </a:spcBef>
              <a:buChar char="•"/>
              <a:tabLst>
                <a:tab pos="514984" algn="l"/>
                <a:tab pos="516255" algn="l"/>
              </a:tabLst>
            </a:pPr>
            <a:r>
              <a:rPr dirty="0" sz="1300" spc="5">
                <a:latin typeface="Times New Roman"/>
                <a:cs typeface="Times New Roman"/>
              </a:rPr>
              <a:t>Package procedures and functions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Triggers</a:t>
            </a:r>
            <a:endParaRPr sz="1300">
              <a:latin typeface="Times New Roman"/>
              <a:cs typeface="Times New Roman"/>
            </a:endParaRPr>
          </a:p>
          <a:p>
            <a:pPr marL="137795" marR="175895">
              <a:lnSpc>
                <a:spcPct val="101299"/>
              </a:lnSpc>
              <a:spcBef>
                <a:spcPts val="400"/>
              </a:spcBef>
            </a:pPr>
            <a:r>
              <a:rPr dirty="0" sz="1300" spc="5">
                <a:latin typeface="Times New Roman"/>
                <a:cs typeface="Times New Roman"/>
              </a:rPr>
              <a:t>Oracle supplies several tools to develop </a:t>
            </a:r>
            <a:r>
              <a:rPr dirty="0" sz="1300" spc="10">
                <a:latin typeface="Times New Roman"/>
                <a:cs typeface="Times New Roman"/>
              </a:rPr>
              <a:t>your PL/SQL </a:t>
            </a:r>
            <a:r>
              <a:rPr dirty="0" sz="1300" spc="5">
                <a:latin typeface="Times New Roman"/>
                <a:cs typeface="Times New Roman"/>
              </a:rPr>
              <a:t>functionality. Oracle provides a  client-side or middle-tier </a:t>
            </a:r>
            <a:r>
              <a:rPr dirty="0" sz="1300" spc="10">
                <a:latin typeface="Times New Roman"/>
                <a:cs typeface="Times New Roman"/>
              </a:rPr>
              <a:t>PL/SQL </a:t>
            </a:r>
            <a:r>
              <a:rPr dirty="0" sz="1300" spc="5">
                <a:latin typeface="Times New Roman"/>
                <a:cs typeface="Times New Roman"/>
              </a:rPr>
              <a:t>run-time environment </a:t>
            </a:r>
            <a:r>
              <a:rPr dirty="0" sz="1300">
                <a:latin typeface="Times New Roman"/>
                <a:cs typeface="Times New Roman"/>
              </a:rPr>
              <a:t>for </a:t>
            </a:r>
            <a:r>
              <a:rPr dirty="0" sz="1300" spc="5">
                <a:latin typeface="Times New Roman"/>
                <a:cs typeface="Times New Roman"/>
              </a:rPr>
              <a:t>Oracle </a:t>
            </a:r>
            <a:r>
              <a:rPr dirty="0" sz="1300" spc="10">
                <a:latin typeface="Times New Roman"/>
                <a:cs typeface="Times New Roman"/>
              </a:rPr>
              <a:t>Forms </a:t>
            </a:r>
            <a:r>
              <a:rPr dirty="0" sz="1300" spc="5">
                <a:latin typeface="Times New Roman"/>
                <a:cs typeface="Times New Roman"/>
              </a:rPr>
              <a:t>and Oracle  Reports, and provides a </a:t>
            </a:r>
            <a:r>
              <a:rPr dirty="0" sz="1300" spc="10">
                <a:latin typeface="Times New Roman"/>
                <a:cs typeface="Times New Roman"/>
              </a:rPr>
              <a:t>PL/SQL </a:t>
            </a:r>
            <a:r>
              <a:rPr dirty="0" sz="1300" spc="5">
                <a:latin typeface="Times New Roman"/>
                <a:cs typeface="Times New Roman"/>
              </a:rPr>
              <a:t>run-time engine inside the </a:t>
            </a:r>
            <a:r>
              <a:rPr dirty="0" sz="1300" spc="10">
                <a:latin typeface="Times New Roman"/>
                <a:cs typeface="Times New Roman"/>
              </a:rPr>
              <a:t>Oracle </a:t>
            </a:r>
            <a:r>
              <a:rPr dirty="0" sz="1300" spc="5">
                <a:latin typeface="Times New Roman"/>
                <a:cs typeface="Times New Roman"/>
              </a:rPr>
              <a:t>database. Procedures  and functions inside the database can be invoked from </a:t>
            </a:r>
            <a:r>
              <a:rPr dirty="0" sz="1300" spc="10">
                <a:latin typeface="Times New Roman"/>
                <a:cs typeface="Times New Roman"/>
              </a:rPr>
              <a:t>any </a:t>
            </a:r>
            <a:r>
              <a:rPr dirty="0" sz="1300" spc="5">
                <a:latin typeface="Times New Roman"/>
                <a:cs typeface="Times New Roman"/>
              </a:rPr>
              <a:t>application code that can  connect to an Oracle database and execute </a:t>
            </a:r>
            <a:r>
              <a:rPr dirty="0" sz="1300" spc="10">
                <a:latin typeface="Times New Roman"/>
                <a:cs typeface="Times New Roman"/>
              </a:rPr>
              <a:t>PL/SQL</a:t>
            </a:r>
            <a:r>
              <a:rPr dirty="0" sz="1300" spc="15">
                <a:latin typeface="Times New Roman"/>
                <a:cs typeface="Times New Roman"/>
              </a:rPr>
              <a:t> </a:t>
            </a:r>
            <a:r>
              <a:rPr dirty="0" sz="1300" spc="5">
                <a:latin typeface="Times New Roman"/>
                <a:cs typeface="Times New Roman"/>
              </a:rPr>
              <a:t>code.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8575">
              <a:lnSpc>
                <a:spcPct val="100000"/>
              </a:lnSpc>
            </a:pPr>
            <a:r>
              <a:rPr dirty="0" sz="2000" b="1">
                <a:latin typeface="Arial"/>
                <a:cs typeface="Arial"/>
              </a:rPr>
              <a:t>Practice I:</a:t>
            </a:r>
            <a:r>
              <a:rPr dirty="0" sz="2000" spc="-10" b="1">
                <a:latin typeface="Arial"/>
                <a:cs typeface="Arial"/>
              </a:rPr>
              <a:t>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Browsing the </a:t>
            </a:r>
            <a:r>
              <a:rPr dirty="0" sz="1550" spc="15" b="1">
                <a:latin typeface="Arial"/>
                <a:cs typeface="Arial"/>
              </a:rPr>
              <a:t>HR</a:t>
            </a:r>
            <a:r>
              <a:rPr dirty="0" sz="1550" spc="5" b="1">
                <a:latin typeface="Arial"/>
                <a:cs typeface="Arial"/>
              </a:rPr>
              <a:t> </a:t>
            </a:r>
            <a:r>
              <a:rPr dirty="0" sz="1550" spc="10" b="1">
                <a:latin typeface="Arial"/>
                <a:cs typeface="Arial"/>
              </a:rPr>
              <a:t>tables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Creating a simple PL/SQL</a:t>
            </a:r>
            <a:r>
              <a:rPr dirty="0" sz="1550" spc="-15" b="1">
                <a:latin typeface="Arial"/>
                <a:cs typeface="Arial"/>
              </a:rPr>
              <a:t> </a:t>
            </a:r>
            <a:r>
              <a:rPr dirty="0" sz="1550" spc="10" b="1">
                <a:latin typeface="Arial"/>
                <a:cs typeface="Arial"/>
              </a:rPr>
              <a:t>procedure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Creating a simple PL/SQL</a:t>
            </a:r>
            <a:r>
              <a:rPr dirty="0" sz="1550" spc="-15" b="1">
                <a:latin typeface="Arial"/>
                <a:cs typeface="Arial"/>
              </a:rPr>
              <a:t> </a:t>
            </a:r>
            <a:r>
              <a:rPr dirty="0" sz="1550" spc="10" b="1">
                <a:latin typeface="Arial"/>
                <a:cs typeface="Arial"/>
              </a:rPr>
              <a:t>function</a:t>
            </a:r>
            <a:endParaRPr sz="1550">
              <a:latin typeface="Arial"/>
              <a:cs typeface="Arial"/>
            </a:endParaRPr>
          </a:p>
          <a:p>
            <a:pPr marL="1035050" marR="711835" indent="-327025">
              <a:lnSpc>
                <a:spcPct val="101600"/>
              </a:lnSpc>
              <a:spcBef>
                <a:spcPts val="375"/>
              </a:spcBef>
              <a:buClr>
                <a:srgbClr val="FF0000"/>
              </a:buClr>
              <a:buFont typeface="Arial"/>
              <a:buChar char="•"/>
              <a:tabLst>
                <a:tab pos="1035050" algn="l"/>
                <a:tab pos="1035685" algn="l"/>
              </a:tabLst>
            </a:pPr>
            <a:r>
              <a:rPr dirty="0" sz="1550" spc="10" b="1">
                <a:latin typeface="Arial"/>
                <a:cs typeface="Arial"/>
              </a:rPr>
              <a:t>Using an anonymous block to execute the PL/SQL  procedure and</a:t>
            </a:r>
            <a:r>
              <a:rPr dirty="0" sz="1550" spc="5" b="1">
                <a:latin typeface="Arial"/>
                <a:cs typeface="Arial"/>
              </a:rPr>
              <a:t> </a:t>
            </a:r>
            <a:r>
              <a:rPr dirty="0" sz="1550" spc="10" b="1">
                <a:latin typeface="Arial"/>
                <a:cs typeface="Arial"/>
              </a:rPr>
              <a:t>function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20">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2</a:t>
            </a:r>
            <a:r>
              <a:rPr dirty="0" sz="800" spc="-190">
                <a:latin typeface="Garuda"/>
                <a:cs typeface="Garuda"/>
              </a:rPr>
              <a:t>t</a:t>
            </a:r>
            <a:r>
              <a:rPr dirty="0" baseline="-18518" sz="1800" spc="-284" b="1">
                <a:latin typeface="Arial"/>
                <a:cs typeface="Arial"/>
              </a:rPr>
              <a:t>1</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68720" cy="157543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I:</a:t>
            </a:r>
            <a:r>
              <a:rPr dirty="0" sz="1300" b="1">
                <a:latin typeface="Arial"/>
                <a:cs typeface="Arial"/>
              </a:rPr>
              <a:t> </a:t>
            </a:r>
            <a:r>
              <a:rPr dirty="0" sz="1300" spc="5" b="1">
                <a:latin typeface="Arial"/>
                <a:cs typeface="Arial"/>
              </a:rPr>
              <a:t>Overview</a:t>
            </a:r>
            <a:endParaRPr sz="1300">
              <a:latin typeface="Arial"/>
              <a:cs typeface="Arial"/>
            </a:endParaRPr>
          </a:p>
          <a:p>
            <a:pPr marL="138430" marR="99060">
              <a:lnSpc>
                <a:spcPct val="101400"/>
              </a:lnSpc>
              <a:spcBef>
                <a:spcPts val="365"/>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use </a:t>
            </a:r>
            <a:r>
              <a:rPr dirty="0" sz="1300" spc="5" i="1">
                <a:latin typeface="Times New Roman"/>
                <a:cs typeface="Times New Roman"/>
              </a:rPr>
              <a:t>i</a:t>
            </a:r>
            <a:r>
              <a:rPr dirty="0" sz="1300" spc="5">
                <a:latin typeface="Times New Roman"/>
                <a:cs typeface="Times New Roman"/>
              </a:rPr>
              <a:t>SQL*Plus to execute </a:t>
            </a:r>
            <a:r>
              <a:rPr dirty="0" sz="1300" spc="10">
                <a:latin typeface="Times New Roman"/>
                <a:cs typeface="Times New Roman"/>
              </a:rPr>
              <a:t>SQL </a:t>
            </a:r>
            <a:r>
              <a:rPr dirty="0" sz="1300" spc="5">
                <a:latin typeface="Times New Roman"/>
                <a:cs typeface="Times New Roman"/>
              </a:rPr>
              <a:t>statements to </a:t>
            </a:r>
            <a:r>
              <a:rPr dirty="0" sz="1300" spc="10">
                <a:latin typeface="Times New Roman"/>
                <a:cs typeface="Times New Roman"/>
              </a:rPr>
              <a:t>examine </a:t>
            </a:r>
            <a:r>
              <a:rPr dirty="0" sz="1300" spc="5">
                <a:latin typeface="Times New Roman"/>
                <a:cs typeface="Times New Roman"/>
              </a:rPr>
              <a:t>data in the </a:t>
            </a:r>
            <a:r>
              <a:rPr dirty="0" sz="1300" spc="10">
                <a:latin typeface="Times New Roman"/>
                <a:cs typeface="Times New Roman"/>
              </a:rPr>
              <a:t>HR  </a:t>
            </a:r>
            <a:r>
              <a:rPr dirty="0" sz="1300" spc="5">
                <a:latin typeface="Times New Roman"/>
                <a:cs typeface="Times New Roman"/>
              </a:rPr>
              <a:t>schema. </a:t>
            </a:r>
            <a:r>
              <a:rPr dirty="0" sz="1300" spc="10">
                <a:latin typeface="Times New Roman"/>
                <a:cs typeface="Times New Roman"/>
              </a:rPr>
              <a:t>You </a:t>
            </a:r>
            <a:r>
              <a:rPr dirty="0" sz="1300" spc="5">
                <a:latin typeface="Times New Roman"/>
                <a:cs typeface="Times New Roman"/>
              </a:rPr>
              <a:t>also create a simple </a:t>
            </a:r>
            <a:r>
              <a:rPr dirty="0" sz="1300" spc="10">
                <a:latin typeface="Times New Roman"/>
                <a:cs typeface="Times New Roman"/>
              </a:rPr>
              <a:t>procedure </a:t>
            </a:r>
            <a:r>
              <a:rPr dirty="0" sz="1300" spc="5">
                <a:latin typeface="Times New Roman"/>
                <a:cs typeface="Times New Roman"/>
              </a:rPr>
              <a:t>and function that </a:t>
            </a:r>
            <a:r>
              <a:rPr dirty="0" sz="1300" spc="10">
                <a:latin typeface="Times New Roman"/>
                <a:cs typeface="Times New Roman"/>
              </a:rPr>
              <a:t>you </a:t>
            </a:r>
            <a:r>
              <a:rPr dirty="0" sz="1300" spc="5">
                <a:latin typeface="Times New Roman"/>
                <a:cs typeface="Times New Roman"/>
              </a:rPr>
              <a:t>invoke </a:t>
            </a:r>
            <a:r>
              <a:rPr dirty="0" sz="1300" spc="10">
                <a:latin typeface="Times New Roman"/>
                <a:cs typeface="Times New Roman"/>
              </a:rPr>
              <a:t>by </a:t>
            </a:r>
            <a:r>
              <a:rPr dirty="0" sz="1300" spc="5">
                <a:latin typeface="Times New Roman"/>
                <a:cs typeface="Times New Roman"/>
              </a:rPr>
              <a:t>using an  </a:t>
            </a:r>
            <a:r>
              <a:rPr dirty="0" sz="1300" spc="10">
                <a:latin typeface="Times New Roman"/>
                <a:cs typeface="Times New Roman"/>
              </a:rPr>
              <a:t>anonymous </a:t>
            </a:r>
            <a:r>
              <a:rPr dirty="0" sz="1300" spc="5">
                <a:latin typeface="Times New Roman"/>
                <a:cs typeface="Times New Roman"/>
              </a:rPr>
              <a:t>block or the </a:t>
            </a:r>
            <a:r>
              <a:rPr dirty="0" sz="1300" spc="15">
                <a:latin typeface="Courier New"/>
                <a:cs typeface="Courier New"/>
              </a:rPr>
              <a:t>EXECUTE </a:t>
            </a:r>
            <a:r>
              <a:rPr dirty="0" sz="1300" spc="10">
                <a:latin typeface="Times New Roman"/>
                <a:cs typeface="Times New Roman"/>
              </a:rPr>
              <a:t>command </a:t>
            </a:r>
            <a:r>
              <a:rPr dirty="0" sz="1300" spc="5">
                <a:latin typeface="Times New Roman"/>
                <a:cs typeface="Times New Roman"/>
              </a:rPr>
              <a:t>in </a:t>
            </a:r>
            <a:r>
              <a:rPr dirty="0" sz="1300" spc="5" i="1">
                <a:latin typeface="Times New Roman"/>
                <a:cs typeface="Times New Roman"/>
              </a:rPr>
              <a:t>i</a:t>
            </a:r>
            <a:r>
              <a:rPr dirty="0" sz="1300" spc="5">
                <a:latin typeface="Times New Roman"/>
                <a:cs typeface="Times New Roman"/>
              </a:rPr>
              <a:t>SQL*Plus. Optionally, </a:t>
            </a:r>
            <a:r>
              <a:rPr dirty="0" sz="1300" spc="10">
                <a:latin typeface="Times New Roman"/>
                <a:cs typeface="Times New Roman"/>
              </a:rPr>
              <a:t>you </a:t>
            </a:r>
            <a:r>
              <a:rPr dirty="0" sz="1300" spc="5">
                <a:latin typeface="Times New Roman"/>
                <a:cs typeface="Times New Roman"/>
              </a:rPr>
              <a:t>can  experiment </a:t>
            </a:r>
            <a:r>
              <a:rPr dirty="0" sz="1300" spc="10">
                <a:latin typeface="Times New Roman"/>
                <a:cs typeface="Times New Roman"/>
              </a:rPr>
              <a:t>by </a:t>
            </a:r>
            <a:r>
              <a:rPr dirty="0" sz="1300" spc="5">
                <a:latin typeface="Times New Roman"/>
                <a:cs typeface="Times New Roman"/>
              </a:rPr>
              <a:t>creating and executing the </a:t>
            </a:r>
            <a:r>
              <a:rPr dirty="0" sz="1300" spc="10">
                <a:latin typeface="Times New Roman"/>
                <a:cs typeface="Times New Roman"/>
              </a:rPr>
              <a:t>PL/SQL </a:t>
            </a:r>
            <a:r>
              <a:rPr dirty="0" sz="1300" spc="5">
                <a:latin typeface="Times New Roman"/>
                <a:cs typeface="Times New Roman"/>
              </a:rPr>
              <a:t>code in</a:t>
            </a:r>
            <a:r>
              <a:rPr dirty="0" sz="1300" spc="15">
                <a:latin typeface="Times New Roman"/>
                <a:cs typeface="Times New Roman"/>
              </a:rPr>
              <a:t> </a:t>
            </a:r>
            <a:r>
              <a:rPr dirty="0" sz="1300" spc="5">
                <a:latin typeface="Times New Roman"/>
                <a:cs typeface="Times New Roman"/>
              </a:rPr>
              <a:t>SQL*Plus.</a:t>
            </a:r>
            <a:endParaRPr sz="1300">
              <a:latin typeface="Times New Roman"/>
              <a:cs typeface="Times New Roman"/>
            </a:endParaRPr>
          </a:p>
          <a:p>
            <a:pPr marL="138430" marR="5080">
              <a:lnSpc>
                <a:spcPct val="101099"/>
              </a:lnSpc>
              <a:spcBef>
                <a:spcPts val="405"/>
              </a:spcBef>
            </a:pPr>
            <a:r>
              <a:rPr dirty="0" sz="1300" spc="5" b="1">
                <a:latin typeface="Times New Roman"/>
                <a:cs typeface="Times New Roman"/>
              </a:rPr>
              <a:t>Note: </a:t>
            </a:r>
            <a:r>
              <a:rPr dirty="0" sz="1300" spc="5">
                <a:latin typeface="Times New Roman"/>
                <a:cs typeface="Times New Roman"/>
              </a:rPr>
              <a:t>All written practices use </a:t>
            </a:r>
            <a:r>
              <a:rPr dirty="0" sz="1300" spc="5" i="1">
                <a:latin typeface="Times New Roman"/>
                <a:cs typeface="Times New Roman"/>
              </a:rPr>
              <a:t>i</a:t>
            </a:r>
            <a:r>
              <a:rPr dirty="0" sz="1300" spc="5">
                <a:latin typeface="Times New Roman"/>
                <a:cs typeface="Times New Roman"/>
              </a:rPr>
              <a:t>SQL*Plus as the </a:t>
            </a:r>
            <a:r>
              <a:rPr dirty="0" sz="1300" spc="10">
                <a:latin typeface="Times New Roman"/>
                <a:cs typeface="Times New Roman"/>
              </a:rPr>
              <a:t>development </a:t>
            </a:r>
            <a:r>
              <a:rPr dirty="0" sz="1300" spc="5">
                <a:latin typeface="Times New Roman"/>
                <a:cs typeface="Times New Roman"/>
              </a:rPr>
              <a:t>environment. However, </a:t>
            </a:r>
            <a:r>
              <a:rPr dirty="0" sz="1300" spc="10">
                <a:latin typeface="Times New Roman"/>
                <a:cs typeface="Times New Roman"/>
              </a:rPr>
              <a:t>you  </a:t>
            </a:r>
            <a:r>
              <a:rPr dirty="0" sz="1300" spc="5">
                <a:latin typeface="Times New Roman"/>
                <a:cs typeface="Times New Roman"/>
              </a:rPr>
              <a:t>can use any of the tools that are provided in your course</a:t>
            </a:r>
            <a:r>
              <a:rPr dirty="0" sz="1300" spc="25">
                <a:latin typeface="Times New Roman"/>
                <a:cs typeface="Times New Roman"/>
              </a:rPr>
              <a:t> </a:t>
            </a:r>
            <a:r>
              <a:rPr dirty="0" sz="1300" spc="5">
                <a:latin typeface="Times New Roman"/>
                <a:cs typeface="Times New Roman"/>
              </a:rPr>
              <a:t>environment.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p:nvPr/>
        </p:nvSpPr>
        <p:spPr>
          <a:xfrm>
            <a:off x="749300" y="9619605"/>
            <a:ext cx="5394325"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copyr</a:t>
            </a:r>
            <a:r>
              <a:rPr dirty="0" baseline="-18518" sz="1800" spc="-240" b="1">
                <a:latin typeface="Arial"/>
                <a:cs typeface="Arial"/>
              </a:rPr>
              <a:t>O</a:t>
            </a:r>
            <a:r>
              <a:rPr dirty="0" sz="800" spc="-160">
                <a:latin typeface="Garuda"/>
                <a:cs typeface="Garuda"/>
              </a:rPr>
              <a:t>igh</a:t>
            </a:r>
            <a:r>
              <a:rPr dirty="0" baseline="-18518" sz="1800" spc="-240" b="1">
                <a:latin typeface="Arial"/>
                <a:cs typeface="Arial"/>
              </a:rPr>
              <a:t>r</a:t>
            </a:r>
            <a:r>
              <a:rPr dirty="0" sz="800" spc="-160">
                <a:latin typeface="Garuda"/>
                <a:cs typeface="Garuda"/>
              </a:rPr>
              <a:t>t</a:t>
            </a:r>
            <a:r>
              <a:rPr dirty="0" baseline="-18518" sz="1800" spc="-240" b="1">
                <a:latin typeface="Arial"/>
                <a:cs typeface="Arial"/>
              </a:rPr>
              <a:t>a</a:t>
            </a:r>
            <a:r>
              <a:rPr dirty="0" sz="800" spc="-160">
                <a:latin typeface="Garuda"/>
                <a:cs typeface="Garuda"/>
              </a:rPr>
              <a:t>. </a:t>
            </a:r>
            <a:r>
              <a:rPr dirty="0" sz="800" spc="-240">
                <a:latin typeface="Garuda"/>
                <a:cs typeface="Garuda"/>
              </a:rPr>
              <a:t>A</a:t>
            </a:r>
            <a:r>
              <a:rPr dirty="0" baseline="-18518" sz="1800" spc="-359" b="1">
                <a:latin typeface="Arial"/>
                <a:cs typeface="Arial"/>
              </a:rPr>
              <a:t>c</a:t>
            </a:r>
            <a:r>
              <a:rPr dirty="0" sz="800" spc="-240">
                <a:latin typeface="Garuda"/>
                <a:cs typeface="Garuda"/>
              </a:rPr>
              <a:t>ll</a:t>
            </a:r>
            <a:r>
              <a:rPr dirty="0" baseline="-18518" sz="1800" spc="-359" b="1">
                <a:latin typeface="Arial"/>
                <a:cs typeface="Arial"/>
              </a:rPr>
              <a:t>le</a:t>
            </a:r>
            <a:r>
              <a:rPr dirty="0" sz="800" spc="-240">
                <a:latin typeface="Garuda"/>
                <a:cs typeface="Garuda"/>
              </a:rPr>
              <a:t>WD</a:t>
            </a:r>
            <a:r>
              <a:rPr dirty="0" baseline="-18518" sz="1800" spc="-359" b="1">
                <a:latin typeface="Arial"/>
                <a:cs typeface="Arial"/>
              </a:rPr>
              <a:t>D</a:t>
            </a:r>
            <a:r>
              <a:rPr dirty="0" sz="800" spc="-240">
                <a:latin typeface="Garuda"/>
                <a:cs typeface="Garuda"/>
              </a:rPr>
              <a:t>P</a:t>
            </a:r>
            <a:r>
              <a:rPr dirty="0" baseline="-18518" sz="1800" spc="-359" b="1">
                <a:latin typeface="Arial"/>
                <a:cs typeface="Arial"/>
              </a:rPr>
              <a:t>a</a:t>
            </a:r>
            <a:r>
              <a:rPr dirty="0" sz="800" spc="-240">
                <a:latin typeface="Garuda"/>
                <a:cs typeface="Garuda"/>
              </a:rPr>
              <a:t>st</a:t>
            </a:r>
            <a:r>
              <a:rPr dirty="0" baseline="-18518" sz="1800" spc="-359" b="1">
                <a:latin typeface="Arial"/>
                <a:cs typeface="Arial"/>
              </a:rPr>
              <a:t>t</a:t>
            </a:r>
            <a:r>
              <a:rPr dirty="0" sz="800" spc="-240">
                <a:latin typeface="Garuda"/>
                <a:cs typeface="Garuda"/>
              </a:rPr>
              <a:t>u</a:t>
            </a:r>
            <a:r>
              <a:rPr dirty="0" baseline="-18518" sz="1800" spc="-359" b="1">
                <a:latin typeface="Arial"/>
                <a:cs typeface="Arial"/>
              </a:rPr>
              <a:t>a</a:t>
            </a:r>
            <a:r>
              <a:rPr dirty="0" sz="800" spc="-240">
                <a:latin typeface="Garuda"/>
                <a:cs typeface="Garuda"/>
              </a:rPr>
              <a:t>de</a:t>
            </a:r>
            <a:r>
              <a:rPr dirty="0" baseline="-18518" sz="1800" spc="-359" b="1">
                <a:latin typeface="Arial"/>
                <a:cs typeface="Arial"/>
              </a:rPr>
              <a:t>b</a:t>
            </a:r>
            <a:r>
              <a:rPr dirty="0" sz="800" spc="-240">
                <a:latin typeface="Garuda"/>
                <a:cs typeface="Garuda"/>
              </a:rPr>
              <a:t>n</a:t>
            </a:r>
            <a:r>
              <a:rPr dirty="0" baseline="-18518" sz="1800" spc="-359" b="1">
                <a:latin typeface="Arial"/>
                <a:cs typeface="Arial"/>
              </a:rPr>
              <a:t>a</a:t>
            </a:r>
            <a:r>
              <a:rPr dirty="0" sz="800" spc="-240">
                <a:latin typeface="Garuda"/>
                <a:cs typeface="Garuda"/>
              </a:rPr>
              <a:t>ts</a:t>
            </a:r>
            <a:r>
              <a:rPr dirty="0" baseline="-18518" sz="1800" spc="-359" b="1">
                <a:latin typeface="Arial"/>
                <a:cs typeface="Arial"/>
              </a:rPr>
              <a:t>s</a:t>
            </a:r>
            <a:r>
              <a:rPr dirty="0" sz="800" spc="-240">
                <a:latin typeface="Garuda"/>
                <a:cs typeface="Garuda"/>
              </a:rPr>
              <a:t>m</a:t>
            </a:r>
            <a:r>
              <a:rPr dirty="0" baseline="-18518" sz="1800" spc="-359" b="1">
                <a:latin typeface="Arial"/>
                <a:cs typeface="Arial"/>
              </a:rPr>
              <a:t>e</a:t>
            </a:r>
            <a:r>
              <a:rPr dirty="0" sz="800" spc="-240">
                <a:latin typeface="Garuda"/>
                <a:cs typeface="Garuda"/>
              </a:rPr>
              <a:t>us</a:t>
            </a:r>
            <a:r>
              <a:rPr dirty="0" baseline="-18518" sz="1800" spc="-359" b="1">
                <a:latin typeface="Arial"/>
                <a:cs typeface="Arial"/>
              </a:rPr>
              <a:t>1</a:t>
            </a:r>
            <a:r>
              <a:rPr dirty="0" sz="800" spc="-240">
                <a:latin typeface="Garuda"/>
                <a:cs typeface="Garuda"/>
              </a:rPr>
              <a:t>t </a:t>
            </a:r>
            <a:r>
              <a:rPr dirty="0" sz="800" spc="-225">
                <a:latin typeface="Garuda"/>
                <a:cs typeface="Garuda"/>
              </a:rPr>
              <a:t>r</a:t>
            </a:r>
            <a:r>
              <a:rPr dirty="0" baseline="-18518" sz="1800" spc="-337" b="1">
                <a:latin typeface="Arial"/>
                <a:cs typeface="Arial"/>
              </a:rPr>
              <a:t>0</a:t>
            </a:r>
            <a:r>
              <a:rPr dirty="0" sz="800" spc="-225">
                <a:latin typeface="Garuda"/>
                <a:cs typeface="Garuda"/>
              </a:rPr>
              <a:t>ec</a:t>
            </a:r>
            <a:r>
              <a:rPr dirty="0" baseline="-18518" sz="1800" spc="-337" b="1" i="1">
                <a:latin typeface="Arial"/>
                <a:cs typeface="Arial"/>
              </a:rPr>
              <a:t>g</a:t>
            </a:r>
            <a:r>
              <a:rPr dirty="0" sz="800" spc="-225">
                <a:latin typeface="Garuda"/>
                <a:cs typeface="Garuda"/>
              </a:rPr>
              <a:t>e</a:t>
            </a:r>
            <a:r>
              <a:rPr dirty="0" baseline="-18518" sz="1800" spc="-337" b="1">
                <a:latin typeface="Arial"/>
                <a:cs typeface="Arial"/>
              </a:rPr>
              <a:t>:</a:t>
            </a:r>
            <a:r>
              <a:rPr dirty="0" sz="800" spc="-225">
                <a:latin typeface="Garuda"/>
                <a:cs typeface="Garuda"/>
              </a:rPr>
              <a:t>ive</a:t>
            </a:r>
            <a:r>
              <a:rPr dirty="0" baseline="-18518" sz="1800" spc="-337" b="1">
                <a:latin typeface="Arial"/>
                <a:cs typeface="Arial"/>
              </a:rPr>
              <a:t>D</a:t>
            </a:r>
            <a:r>
              <a:rPr dirty="0" sz="800" spc="-225">
                <a:latin typeface="Garuda"/>
                <a:cs typeface="Garuda"/>
              </a:rPr>
              <a:t>a</a:t>
            </a:r>
            <a:r>
              <a:rPr dirty="0" baseline="-18518" sz="1800" spc="-337" b="1">
                <a:latin typeface="Arial"/>
                <a:cs typeface="Arial"/>
              </a:rPr>
              <a:t>e</a:t>
            </a:r>
            <a:r>
              <a:rPr dirty="0" sz="800" spc="-225">
                <a:latin typeface="Garuda"/>
                <a:cs typeface="Garuda"/>
              </a:rPr>
              <a:t>n </a:t>
            </a:r>
            <a:r>
              <a:rPr dirty="0" baseline="-18518" sz="1800" spc="-352" b="1">
                <a:latin typeface="Arial"/>
                <a:cs typeface="Arial"/>
              </a:rPr>
              <a:t>v</a:t>
            </a:r>
            <a:r>
              <a:rPr dirty="0" sz="800" spc="-235">
                <a:latin typeface="Garuda"/>
                <a:cs typeface="Garuda"/>
              </a:rPr>
              <a:t>eK</a:t>
            </a:r>
            <a:r>
              <a:rPr dirty="0" baseline="-18518" sz="1800" spc="-352" b="1">
                <a:latin typeface="Arial"/>
                <a:cs typeface="Arial"/>
              </a:rPr>
              <a:t>e</a:t>
            </a:r>
            <a:r>
              <a:rPr dirty="0" sz="800" spc="-235">
                <a:latin typeface="Garuda"/>
                <a:cs typeface="Garuda"/>
              </a:rPr>
              <a:t>it</a:t>
            </a:r>
            <a:r>
              <a:rPr dirty="0" baseline="-18518" sz="1800" spc="-352" b="1">
                <a:latin typeface="Arial"/>
                <a:cs typeface="Arial"/>
              </a:rPr>
              <a:t>lo</a:t>
            </a:r>
            <a:r>
              <a:rPr dirty="0" sz="800" spc="-235">
                <a:latin typeface="Garuda"/>
                <a:cs typeface="Garuda"/>
              </a:rPr>
              <a:t>wa</a:t>
            </a:r>
            <a:r>
              <a:rPr dirty="0" baseline="-18518" sz="1800" spc="-352" b="1">
                <a:latin typeface="Arial"/>
                <a:cs typeface="Arial"/>
              </a:rPr>
              <a:t>p</a:t>
            </a:r>
            <a:r>
              <a:rPr dirty="0" sz="800" spc="-235">
                <a:latin typeface="Garuda"/>
                <a:cs typeface="Garuda"/>
              </a:rPr>
              <a:t>ter</a:t>
            </a:r>
            <a:r>
              <a:rPr dirty="0" baseline="-18518" sz="1800" spc="-352" b="1">
                <a:latin typeface="Arial"/>
                <a:cs typeface="Arial"/>
              </a:rPr>
              <a:t>P</a:t>
            </a:r>
            <a:r>
              <a:rPr dirty="0" sz="800" spc="-235">
                <a:latin typeface="Garuda"/>
                <a:cs typeface="Garuda"/>
              </a:rPr>
              <a:t>m</a:t>
            </a:r>
            <a:r>
              <a:rPr dirty="0" baseline="-18518" sz="1800" spc="-352" b="1">
                <a:latin typeface="Arial"/>
                <a:cs typeface="Arial"/>
              </a:rPr>
              <a:t>L</a:t>
            </a:r>
            <a:r>
              <a:rPr dirty="0" sz="800" spc="-235">
                <a:latin typeface="Garuda"/>
                <a:cs typeface="Garuda"/>
              </a:rPr>
              <a:t>ar</a:t>
            </a:r>
            <a:r>
              <a:rPr dirty="0" baseline="-18518" sz="1800" spc="-352" b="1">
                <a:latin typeface="Arial"/>
                <a:cs typeface="Arial"/>
              </a:rPr>
              <a:t>/</a:t>
            </a:r>
            <a:r>
              <a:rPr dirty="0" sz="800" spc="-235">
                <a:latin typeface="Garuda"/>
                <a:cs typeface="Garuda"/>
              </a:rPr>
              <a:t>k</a:t>
            </a:r>
            <a:r>
              <a:rPr dirty="0" baseline="-18518" sz="1800" spc="-352" b="1">
                <a:latin typeface="Arial"/>
                <a:cs typeface="Arial"/>
              </a:rPr>
              <a:t>S</a:t>
            </a:r>
            <a:r>
              <a:rPr dirty="0" sz="800" spc="-235">
                <a:latin typeface="Garuda"/>
                <a:cs typeface="Garuda"/>
              </a:rPr>
              <a:t>ed</a:t>
            </a:r>
            <a:r>
              <a:rPr dirty="0" baseline="-18518" sz="1800" spc="-352" b="1">
                <a:latin typeface="Arial"/>
                <a:cs typeface="Arial"/>
              </a:rPr>
              <a:t>Q</a:t>
            </a:r>
            <a:r>
              <a:rPr dirty="0" sz="800" spc="-235">
                <a:latin typeface="Garuda"/>
                <a:cs typeface="Garuda"/>
              </a:rPr>
              <a:t>w</a:t>
            </a:r>
            <a:r>
              <a:rPr dirty="0" baseline="-18518" sz="1800" spc="-352" b="1">
                <a:latin typeface="Arial"/>
                <a:cs typeface="Arial"/>
              </a:rPr>
              <a:t>L</a:t>
            </a:r>
            <a:r>
              <a:rPr dirty="0" sz="800" spc="-235">
                <a:latin typeface="Garuda"/>
                <a:cs typeface="Garuda"/>
              </a:rPr>
              <a:t>ith </a:t>
            </a:r>
            <a:r>
              <a:rPr dirty="0" baseline="-18518" sz="1800" spc="-382" b="1">
                <a:latin typeface="Arial"/>
                <a:cs typeface="Arial"/>
              </a:rPr>
              <a:t>P</a:t>
            </a:r>
            <a:r>
              <a:rPr dirty="0" sz="800" spc="-254">
                <a:latin typeface="Garuda"/>
                <a:cs typeface="Garuda"/>
              </a:rPr>
              <a:t>the</a:t>
            </a:r>
            <a:r>
              <a:rPr dirty="0" baseline="-18518" sz="1800" spc="-382" b="1">
                <a:latin typeface="Arial"/>
                <a:cs typeface="Arial"/>
              </a:rPr>
              <a:t>r</a:t>
            </a:r>
            <a:r>
              <a:rPr dirty="0" sz="800" spc="-254">
                <a:latin typeface="Garuda"/>
                <a:cs typeface="Garuda"/>
              </a:rPr>
              <a:t>i</a:t>
            </a:r>
            <a:r>
              <a:rPr dirty="0" baseline="-18518" sz="1800" spc="-382" b="1">
                <a:latin typeface="Arial"/>
                <a:cs typeface="Arial"/>
              </a:rPr>
              <a:t>o</a:t>
            </a:r>
            <a:r>
              <a:rPr dirty="0" sz="800" spc="-254">
                <a:latin typeface="Garuda"/>
                <a:cs typeface="Garuda"/>
              </a:rPr>
              <a:t>r </a:t>
            </a:r>
            <a:r>
              <a:rPr dirty="0" sz="800" spc="-270">
                <a:latin typeface="Garuda"/>
                <a:cs typeface="Garuda"/>
              </a:rPr>
              <a:t>n</a:t>
            </a:r>
            <a:r>
              <a:rPr dirty="0" baseline="-18518" sz="1800" spc="-405" b="1">
                <a:latin typeface="Arial"/>
                <a:cs typeface="Arial"/>
              </a:rPr>
              <a:t>g</a:t>
            </a:r>
            <a:r>
              <a:rPr dirty="0" sz="800" spc="-270">
                <a:latin typeface="Garuda"/>
                <a:cs typeface="Garuda"/>
              </a:rPr>
              <a:t>am</a:t>
            </a:r>
            <a:r>
              <a:rPr dirty="0" baseline="-18518" sz="1800" spc="-405" b="1">
                <a:latin typeface="Arial"/>
                <a:cs typeface="Arial"/>
              </a:rPr>
              <a:t>ra</a:t>
            </a:r>
            <a:r>
              <a:rPr dirty="0" sz="800" spc="-270">
                <a:latin typeface="Garuda"/>
                <a:cs typeface="Garuda"/>
              </a:rPr>
              <a:t>e </a:t>
            </a:r>
            <a:r>
              <a:rPr dirty="0" baseline="-18518" sz="1800" spc="-284" b="1">
                <a:latin typeface="Arial"/>
                <a:cs typeface="Arial"/>
              </a:rPr>
              <a:t>m</a:t>
            </a:r>
            <a:r>
              <a:rPr dirty="0" sz="800" spc="-190">
                <a:latin typeface="Garuda"/>
                <a:cs typeface="Garuda"/>
              </a:rPr>
              <a:t>and</a:t>
            </a:r>
            <a:r>
              <a:rPr dirty="0" baseline="-18518" sz="1800" spc="-284" b="1">
                <a:latin typeface="Arial"/>
                <a:cs typeface="Arial"/>
              </a:rPr>
              <a:t>U</a:t>
            </a:r>
            <a:r>
              <a:rPr dirty="0" sz="800" spc="-190">
                <a:latin typeface="Garuda"/>
                <a:cs typeface="Garuda"/>
              </a:rPr>
              <a:t>em</a:t>
            </a:r>
            <a:r>
              <a:rPr dirty="0" baseline="-18518" sz="1800" spc="-284" b="1">
                <a:latin typeface="Arial"/>
                <a:cs typeface="Arial"/>
              </a:rPr>
              <a:t>n</a:t>
            </a:r>
            <a:r>
              <a:rPr dirty="0" sz="800" spc="-190">
                <a:latin typeface="Garuda"/>
                <a:cs typeface="Garuda"/>
              </a:rPr>
              <a:t>a</a:t>
            </a:r>
            <a:r>
              <a:rPr dirty="0" baseline="-18518" sz="1800" spc="-284" b="1">
                <a:latin typeface="Arial"/>
                <a:cs typeface="Arial"/>
              </a:rPr>
              <a:t>i</a:t>
            </a:r>
            <a:r>
              <a:rPr dirty="0" sz="800" spc="-190">
                <a:latin typeface="Garuda"/>
                <a:cs typeface="Garuda"/>
              </a:rPr>
              <a:t>i</a:t>
            </a:r>
            <a:r>
              <a:rPr dirty="0" baseline="-18518" sz="1800" spc="-284" b="1">
                <a:latin typeface="Arial"/>
                <a:cs typeface="Arial"/>
              </a:rPr>
              <a:t>t</a:t>
            </a:r>
            <a:r>
              <a:rPr dirty="0" sz="800" spc="-190">
                <a:latin typeface="Garuda"/>
                <a:cs typeface="Garuda"/>
              </a:rPr>
              <a:t>l.</a:t>
            </a:r>
            <a:r>
              <a:rPr dirty="0" baseline="-18518" sz="1800" spc="-284" b="1">
                <a:latin typeface="Arial"/>
                <a:cs typeface="Arial"/>
              </a:rPr>
              <a:t>s</a:t>
            </a:r>
            <a:r>
              <a:rPr dirty="0" sz="800" spc="-190">
                <a:latin typeface="Garuda"/>
                <a:cs typeface="Garuda"/>
              </a:rPr>
              <a:t>Con</a:t>
            </a:r>
            <a:r>
              <a:rPr dirty="0" baseline="-18518" sz="1800" spc="-284" b="1">
                <a:latin typeface="Arial"/>
                <a:cs typeface="Arial"/>
              </a:rPr>
              <a:t>I</a:t>
            </a:r>
            <a:r>
              <a:rPr dirty="0" sz="800" spc="-190">
                <a:latin typeface="Garuda"/>
                <a:cs typeface="Garuda"/>
              </a:rPr>
              <a:t>ta</a:t>
            </a:r>
            <a:r>
              <a:rPr dirty="0" baseline="-18518" sz="1800" spc="-284" b="1">
                <a:latin typeface="Arial"/>
                <a:cs typeface="Arial"/>
              </a:rPr>
              <a:t>-</a:t>
            </a:r>
            <a:r>
              <a:rPr dirty="0" sz="800" spc="-190">
                <a:latin typeface="Garuda"/>
                <a:cs typeface="Garuda"/>
              </a:rPr>
              <a:t>c</a:t>
            </a:r>
            <a:r>
              <a:rPr dirty="0" baseline="-18518" sz="1800" spc="-284" b="1">
                <a:latin typeface="Arial"/>
                <a:cs typeface="Arial"/>
              </a:rPr>
              <a:t>2</a:t>
            </a:r>
            <a:r>
              <a:rPr dirty="0" sz="800" spc="-190">
                <a:latin typeface="Garuda"/>
                <a:cs typeface="Garuda"/>
              </a:rPr>
              <a:t>t</a:t>
            </a:r>
            <a:r>
              <a:rPr dirty="0" baseline="-18518" sz="1800" spc="-284" b="1">
                <a:latin typeface="Arial"/>
                <a:cs typeface="Arial"/>
              </a:rPr>
              <a:t>2</a:t>
            </a:r>
            <a:endParaRPr baseline="-18518" sz="1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652023" y="542036"/>
            <a:ext cx="6443345" cy="7343775"/>
          </a:xfrm>
          <a:prstGeom prst="rect">
            <a:avLst/>
          </a:prstGeom>
        </p:spPr>
        <p:txBody>
          <a:bodyPr wrap="square" lIns="0" tIns="15240" rIns="0" bIns="0" rtlCol="0" vert="horz">
            <a:spAutoFit/>
          </a:bodyPr>
          <a:lstStyle/>
          <a:p>
            <a:pPr marL="12700">
              <a:lnSpc>
                <a:spcPts val="1555"/>
              </a:lnSpc>
              <a:spcBef>
                <a:spcPts val="120"/>
              </a:spcBef>
            </a:pPr>
            <a:r>
              <a:rPr dirty="0" sz="1300" spc="5" b="1">
                <a:latin typeface="Arial"/>
                <a:cs typeface="Arial"/>
              </a:rPr>
              <a:t>Practice</a:t>
            </a:r>
            <a:r>
              <a:rPr dirty="0" sz="1300" spc="-5" b="1">
                <a:latin typeface="Arial"/>
                <a:cs typeface="Arial"/>
              </a:rPr>
              <a:t> </a:t>
            </a:r>
            <a:r>
              <a:rPr dirty="0" sz="1300" spc="5" b="1">
                <a:latin typeface="Arial"/>
                <a:cs typeface="Arial"/>
              </a:rPr>
              <a:t>I</a:t>
            </a:r>
            <a:endParaRPr sz="1300">
              <a:latin typeface="Arial"/>
              <a:cs typeface="Arial"/>
            </a:endParaRPr>
          </a:p>
          <a:p>
            <a:pPr marL="515620" indent="-252095">
              <a:lnSpc>
                <a:spcPts val="1555"/>
              </a:lnSpc>
              <a:buAutoNum type="arabicPeriod"/>
              <a:tabLst>
                <a:tab pos="516255" algn="l"/>
              </a:tabLst>
            </a:pPr>
            <a:r>
              <a:rPr dirty="0" sz="1300" spc="10">
                <a:latin typeface="Times New Roman"/>
                <a:cs typeface="Times New Roman"/>
              </a:rPr>
              <a:t>Launch </a:t>
            </a:r>
            <a:r>
              <a:rPr dirty="0" sz="1300" spc="5" i="1">
                <a:latin typeface="Times New Roman"/>
                <a:cs typeface="Times New Roman"/>
              </a:rPr>
              <a:t>i</a:t>
            </a:r>
            <a:r>
              <a:rPr dirty="0" sz="1300" spc="5">
                <a:latin typeface="Times New Roman"/>
                <a:cs typeface="Times New Roman"/>
              </a:rPr>
              <a:t>SQL*Plus using the icon that is provided </a:t>
            </a:r>
            <a:r>
              <a:rPr dirty="0" sz="1300" spc="10">
                <a:latin typeface="Times New Roman"/>
                <a:cs typeface="Times New Roman"/>
              </a:rPr>
              <a:t>on </a:t>
            </a:r>
            <a:r>
              <a:rPr dirty="0" sz="1300" spc="5">
                <a:latin typeface="Times New Roman"/>
                <a:cs typeface="Times New Roman"/>
              </a:rPr>
              <a:t>your desktop.</a:t>
            </a:r>
            <a:endParaRPr sz="1300">
              <a:latin typeface="Times New Roman"/>
              <a:cs typeface="Times New Roman"/>
            </a:endParaRPr>
          </a:p>
          <a:p>
            <a:pPr lvl="1" marL="892810" indent="-252095">
              <a:lnSpc>
                <a:spcPct val="100000"/>
              </a:lnSpc>
              <a:spcBef>
                <a:spcPts val="15"/>
              </a:spcBef>
              <a:buAutoNum type="alphaLcPeriod"/>
              <a:tabLst>
                <a:tab pos="892810" algn="l"/>
                <a:tab pos="893444" algn="l"/>
              </a:tabLst>
            </a:pPr>
            <a:r>
              <a:rPr dirty="0" sz="1300" spc="10">
                <a:latin typeface="Times New Roman"/>
                <a:cs typeface="Times New Roman"/>
              </a:rPr>
              <a:t>Log </a:t>
            </a:r>
            <a:r>
              <a:rPr dirty="0" sz="1300" spc="5">
                <a:latin typeface="Times New Roman"/>
                <a:cs typeface="Times New Roman"/>
              </a:rPr>
              <a:t>in to the database </a:t>
            </a:r>
            <a:r>
              <a:rPr dirty="0" sz="1300" spc="10">
                <a:latin typeface="Times New Roman"/>
                <a:cs typeface="Times New Roman"/>
              </a:rPr>
              <a:t>by </a:t>
            </a:r>
            <a:r>
              <a:rPr dirty="0" sz="1300" spc="5">
                <a:latin typeface="Times New Roman"/>
                <a:cs typeface="Times New Roman"/>
              </a:rPr>
              <a:t>using the username and database connect string</a:t>
            </a:r>
            <a:r>
              <a:rPr dirty="0" sz="1300" spc="80">
                <a:latin typeface="Times New Roman"/>
                <a:cs typeface="Times New Roman"/>
              </a:rPr>
              <a:t> </a:t>
            </a:r>
            <a:r>
              <a:rPr dirty="0" sz="1300" spc="5">
                <a:latin typeface="Times New Roman"/>
                <a:cs typeface="Times New Roman"/>
              </a:rPr>
              <a:t>details</a:t>
            </a:r>
            <a:endParaRPr sz="1300">
              <a:latin typeface="Times New Roman"/>
              <a:cs typeface="Times New Roman"/>
            </a:endParaRPr>
          </a:p>
          <a:p>
            <a:pPr marL="892810" marR="254000">
              <a:lnSpc>
                <a:spcPct val="101099"/>
              </a:lnSpc>
              <a:spcBef>
                <a:spcPts val="10"/>
              </a:spcBef>
            </a:pPr>
            <a:r>
              <a:rPr dirty="0" sz="1300" spc="5">
                <a:latin typeface="Times New Roman"/>
                <a:cs typeface="Times New Roman"/>
              </a:rPr>
              <a:t>provided </a:t>
            </a:r>
            <a:r>
              <a:rPr dirty="0" sz="1300" spc="10">
                <a:latin typeface="Times New Roman"/>
                <a:cs typeface="Times New Roman"/>
              </a:rPr>
              <a:t>by </a:t>
            </a:r>
            <a:r>
              <a:rPr dirty="0" sz="1300" spc="5">
                <a:latin typeface="Times New Roman"/>
                <a:cs typeface="Times New Roman"/>
              </a:rPr>
              <a:t>your instructor (you </a:t>
            </a:r>
            <a:r>
              <a:rPr dirty="0" sz="1300" spc="10">
                <a:latin typeface="Times New Roman"/>
                <a:cs typeface="Times New Roman"/>
              </a:rPr>
              <a:t>may </a:t>
            </a:r>
            <a:r>
              <a:rPr dirty="0" sz="1300" spc="5">
                <a:latin typeface="Times New Roman"/>
                <a:cs typeface="Times New Roman"/>
              </a:rPr>
              <a:t>optionally write the information here for  your</a:t>
            </a:r>
            <a:r>
              <a:rPr dirty="0" sz="1300">
                <a:latin typeface="Times New Roman"/>
                <a:cs typeface="Times New Roman"/>
              </a:rPr>
              <a:t> </a:t>
            </a:r>
            <a:r>
              <a:rPr dirty="0" sz="1300" spc="5">
                <a:latin typeface="Times New Roman"/>
                <a:cs typeface="Times New Roman"/>
              </a:rPr>
              <a:t>records):</a:t>
            </a:r>
            <a:endParaRPr sz="1300">
              <a:latin typeface="Times New Roman"/>
              <a:cs typeface="Times New Roman"/>
            </a:endParaRPr>
          </a:p>
          <a:p>
            <a:pPr marL="892810">
              <a:lnSpc>
                <a:spcPts val="1505"/>
              </a:lnSpc>
            </a:pPr>
            <a:r>
              <a:rPr dirty="0" sz="1300" spc="5">
                <a:latin typeface="Times New Roman"/>
                <a:cs typeface="Times New Roman"/>
              </a:rPr>
              <a:t>Username: </a:t>
            </a:r>
            <a:r>
              <a:rPr dirty="0" sz="1300" spc="15" b="1">
                <a:latin typeface="Courier New"/>
                <a:cs typeface="Courier New"/>
              </a:rPr>
              <a:t>ora</a:t>
            </a:r>
            <a:r>
              <a:rPr dirty="0" u="sng" sz="1300" b="1">
                <a:uFill>
                  <a:solidFill>
                    <a:srgbClr val="000000"/>
                  </a:solidFill>
                </a:uFill>
                <a:latin typeface="Courier New"/>
                <a:cs typeface="Courier New"/>
              </a:rPr>
              <a:t> </a:t>
            </a:r>
            <a:r>
              <a:rPr dirty="0" u="sng" sz="1300" spc="20" b="1">
                <a:uFill>
                  <a:solidFill>
                    <a:srgbClr val="000000"/>
                  </a:solidFill>
                </a:uFill>
                <a:latin typeface="Courier New"/>
                <a:cs typeface="Courier New"/>
              </a:rPr>
              <a:t> </a:t>
            </a:r>
            <a:endParaRPr sz="1300">
              <a:latin typeface="Courier New"/>
              <a:cs typeface="Courier New"/>
            </a:endParaRPr>
          </a:p>
          <a:p>
            <a:pPr marL="892810">
              <a:lnSpc>
                <a:spcPct val="100000"/>
              </a:lnSpc>
              <a:spcBef>
                <a:spcPts val="15"/>
              </a:spcBef>
            </a:pPr>
            <a:r>
              <a:rPr dirty="0" sz="1300">
                <a:latin typeface="Times New Roman"/>
                <a:cs typeface="Times New Roman"/>
              </a:rPr>
              <a:t>Password: </a:t>
            </a:r>
            <a:r>
              <a:rPr dirty="0" sz="1300" spc="10" b="1">
                <a:latin typeface="Courier New"/>
                <a:cs typeface="Courier New"/>
              </a:rPr>
              <a:t>oracle</a:t>
            </a:r>
            <a:endParaRPr sz="1300">
              <a:latin typeface="Courier New"/>
              <a:cs typeface="Courier New"/>
            </a:endParaRPr>
          </a:p>
          <a:p>
            <a:pPr marL="892810">
              <a:lnSpc>
                <a:spcPct val="100000"/>
              </a:lnSpc>
              <a:spcBef>
                <a:spcPts val="25"/>
              </a:spcBef>
            </a:pPr>
            <a:r>
              <a:rPr dirty="0" sz="1300" spc="5">
                <a:latin typeface="Times New Roman"/>
                <a:cs typeface="Times New Roman"/>
              </a:rPr>
              <a:t>Database </a:t>
            </a:r>
            <a:r>
              <a:rPr dirty="0" sz="1300" spc="10">
                <a:latin typeface="Times New Roman"/>
                <a:cs typeface="Times New Roman"/>
              </a:rPr>
              <a:t>Connect </a:t>
            </a:r>
            <a:r>
              <a:rPr dirty="0" sz="1300" spc="5">
                <a:latin typeface="Times New Roman"/>
                <a:cs typeface="Times New Roman"/>
              </a:rPr>
              <a:t>String/Tnsname:</a:t>
            </a:r>
            <a:r>
              <a:rPr dirty="0" sz="1300" spc="10">
                <a:latin typeface="Times New Roman"/>
                <a:cs typeface="Times New Roman"/>
              </a:rPr>
              <a:t> </a:t>
            </a:r>
            <a:r>
              <a:rPr dirty="0" sz="1300" spc="15" b="1">
                <a:latin typeface="Courier New"/>
                <a:cs typeface="Courier New"/>
              </a:rPr>
              <a:t>T</a:t>
            </a:r>
            <a:r>
              <a:rPr dirty="0" u="sng" sz="1300" b="1">
                <a:uFill>
                  <a:solidFill>
                    <a:srgbClr val="000000"/>
                  </a:solidFill>
                </a:uFill>
                <a:latin typeface="Courier New"/>
                <a:cs typeface="Courier New"/>
              </a:rPr>
              <a:t> </a:t>
            </a:r>
            <a:r>
              <a:rPr dirty="0" u="sng" sz="1300" spc="20" b="1">
                <a:uFill>
                  <a:solidFill>
                    <a:srgbClr val="000000"/>
                  </a:solidFill>
                </a:uFill>
                <a:latin typeface="Courier New"/>
                <a:cs typeface="Courier New"/>
              </a:rPr>
              <a:t> </a:t>
            </a:r>
            <a:endParaRPr sz="1300">
              <a:latin typeface="Courier New"/>
              <a:cs typeface="Courier New"/>
            </a:endParaRPr>
          </a:p>
          <a:p>
            <a:pPr lvl="1" marL="892810" marR="139065" indent="-251460">
              <a:lnSpc>
                <a:spcPct val="101099"/>
              </a:lnSpc>
              <a:spcBef>
                <a:spcPts val="5"/>
              </a:spcBef>
              <a:buAutoNum type="alphaLcPeriod" startAt="2"/>
              <a:tabLst>
                <a:tab pos="893444" algn="l"/>
              </a:tabLst>
            </a:pPr>
            <a:r>
              <a:rPr dirty="0" sz="1300" spc="5">
                <a:latin typeface="Times New Roman"/>
                <a:cs typeface="Times New Roman"/>
              </a:rPr>
              <a:t>Execute basic </a:t>
            </a:r>
            <a:r>
              <a:rPr dirty="0" sz="1300" spc="15">
                <a:latin typeface="Courier New"/>
                <a:cs typeface="Courier New"/>
              </a:rPr>
              <a:t>SELECT </a:t>
            </a:r>
            <a:r>
              <a:rPr dirty="0" sz="1300" spc="5">
                <a:latin typeface="Times New Roman"/>
                <a:cs typeface="Times New Roman"/>
              </a:rPr>
              <a:t>statements to query the </a:t>
            </a:r>
            <a:r>
              <a:rPr dirty="0" sz="1300" spc="10">
                <a:latin typeface="Times New Roman"/>
                <a:cs typeface="Times New Roman"/>
              </a:rPr>
              <a:t>data </a:t>
            </a:r>
            <a:r>
              <a:rPr dirty="0" sz="1300" spc="5">
                <a:latin typeface="Times New Roman"/>
                <a:cs typeface="Times New Roman"/>
              </a:rPr>
              <a:t>in the </a:t>
            </a:r>
            <a:r>
              <a:rPr dirty="0" sz="1300" spc="15">
                <a:latin typeface="Courier New"/>
                <a:cs typeface="Courier New"/>
              </a:rPr>
              <a:t>DEPARTMENTS</a:t>
            </a:r>
            <a:r>
              <a:rPr dirty="0" sz="1300" spc="15">
                <a:latin typeface="Times New Roman"/>
                <a:cs typeface="Times New Roman"/>
              </a:rPr>
              <a:t>,  </a:t>
            </a:r>
            <a:r>
              <a:rPr dirty="0" sz="1300" spc="15">
                <a:latin typeface="Courier New"/>
                <a:cs typeface="Courier New"/>
              </a:rPr>
              <a:t>EMPLOYEES</a:t>
            </a:r>
            <a:r>
              <a:rPr dirty="0" sz="1300" spc="15">
                <a:latin typeface="Times New Roman"/>
                <a:cs typeface="Times New Roman"/>
              </a:rPr>
              <a:t>, </a:t>
            </a:r>
            <a:r>
              <a:rPr dirty="0" sz="1300" spc="5">
                <a:latin typeface="Times New Roman"/>
                <a:cs typeface="Times New Roman"/>
              </a:rPr>
              <a:t>and </a:t>
            </a:r>
            <a:r>
              <a:rPr dirty="0" sz="1300" spc="15">
                <a:latin typeface="Courier New"/>
                <a:cs typeface="Courier New"/>
              </a:rPr>
              <a:t>JOBS</a:t>
            </a:r>
            <a:r>
              <a:rPr dirty="0" sz="1300" spc="-415">
                <a:latin typeface="Courier New"/>
                <a:cs typeface="Courier New"/>
              </a:rPr>
              <a:t> </a:t>
            </a:r>
            <a:r>
              <a:rPr dirty="0" sz="1300" spc="5">
                <a:latin typeface="Times New Roman"/>
                <a:cs typeface="Times New Roman"/>
              </a:rPr>
              <a:t>tables. </a:t>
            </a:r>
            <a:r>
              <a:rPr dirty="0" sz="1300" spc="10">
                <a:latin typeface="Times New Roman"/>
                <a:cs typeface="Times New Roman"/>
              </a:rPr>
              <a:t>Take </a:t>
            </a:r>
            <a:r>
              <a:rPr dirty="0" sz="1300" spc="5">
                <a:latin typeface="Times New Roman"/>
                <a:cs typeface="Times New Roman"/>
              </a:rPr>
              <a:t>a </a:t>
            </a:r>
            <a:r>
              <a:rPr dirty="0" sz="1300" spc="10">
                <a:latin typeface="Times New Roman"/>
                <a:cs typeface="Times New Roman"/>
              </a:rPr>
              <a:t>few </a:t>
            </a:r>
            <a:r>
              <a:rPr dirty="0" sz="1300" spc="5">
                <a:latin typeface="Times New Roman"/>
                <a:cs typeface="Times New Roman"/>
              </a:rPr>
              <a:t>minutes to familiarize yourself with</a:t>
            </a:r>
            <a:endParaRPr sz="1300">
              <a:latin typeface="Times New Roman"/>
              <a:cs typeface="Times New Roman"/>
            </a:endParaRPr>
          </a:p>
          <a:p>
            <a:pPr marL="892810" marR="12700">
              <a:lnSpc>
                <a:spcPct val="101099"/>
              </a:lnSpc>
              <a:spcBef>
                <a:spcPts val="85"/>
              </a:spcBef>
            </a:pPr>
            <a:r>
              <a:rPr dirty="0" sz="1300" spc="5">
                <a:latin typeface="Times New Roman"/>
                <a:cs typeface="Times New Roman"/>
              </a:rPr>
              <a:t>the data, or consult Appendix B, which provides a description and </a:t>
            </a:r>
            <a:r>
              <a:rPr dirty="0" sz="1300" spc="10">
                <a:latin typeface="Times New Roman"/>
                <a:cs typeface="Times New Roman"/>
              </a:rPr>
              <a:t>some </a:t>
            </a:r>
            <a:r>
              <a:rPr dirty="0" sz="1300" spc="5">
                <a:latin typeface="Times New Roman"/>
                <a:cs typeface="Times New Roman"/>
              </a:rPr>
              <a:t>data from  each table in the </a:t>
            </a:r>
            <a:r>
              <a:rPr dirty="0" sz="1300" spc="10">
                <a:latin typeface="Times New Roman"/>
                <a:cs typeface="Times New Roman"/>
              </a:rPr>
              <a:t>Human </a:t>
            </a:r>
            <a:r>
              <a:rPr dirty="0" sz="1300" spc="5">
                <a:latin typeface="Times New Roman"/>
                <a:cs typeface="Times New Roman"/>
              </a:rPr>
              <a:t>Resources</a:t>
            </a:r>
            <a:r>
              <a:rPr dirty="0" sz="1300">
                <a:latin typeface="Times New Roman"/>
                <a:cs typeface="Times New Roman"/>
              </a:rPr>
              <a:t> </a:t>
            </a:r>
            <a:r>
              <a:rPr dirty="0" sz="1300" spc="5">
                <a:latin typeface="Times New Roman"/>
                <a:cs typeface="Times New Roman"/>
              </a:rPr>
              <a:t>schema.</a:t>
            </a:r>
            <a:endParaRPr sz="1300">
              <a:latin typeface="Times New Roman"/>
              <a:cs typeface="Times New Roman"/>
            </a:endParaRPr>
          </a:p>
          <a:p>
            <a:pPr marL="515620" indent="-252095">
              <a:lnSpc>
                <a:spcPts val="1505"/>
              </a:lnSpc>
              <a:buAutoNum type="arabicPeriod" startAt="2"/>
              <a:tabLst>
                <a:tab pos="516255" algn="l"/>
              </a:tabLst>
            </a:pPr>
            <a:r>
              <a:rPr dirty="0" sz="1300" spc="5">
                <a:latin typeface="Times New Roman"/>
                <a:cs typeface="Times New Roman"/>
              </a:rPr>
              <a:t>Create a procedure </a:t>
            </a:r>
            <a:r>
              <a:rPr dirty="0" sz="1300" spc="10">
                <a:latin typeface="Times New Roman"/>
                <a:cs typeface="Times New Roman"/>
              </a:rPr>
              <a:t>called</a:t>
            </a:r>
            <a:r>
              <a:rPr dirty="0" sz="1300" spc="5">
                <a:latin typeface="Times New Roman"/>
                <a:cs typeface="Times New Roman"/>
              </a:rPr>
              <a:t> </a:t>
            </a:r>
            <a:r>
              <a:rPr dirty="0" sz="1300" spc="15">
                <a:latin typeface="Courier New"/>
                <a:cs typeface="Courier New"/>
              </a:rPr>
              <a:t>HELLO</a:t>
            </a:r>
            <a:r>
              <a:rPr dirty="0" sz="1300" spc="-440">
                <a:latin typeface="Courier New"/>
                <a:cs typeface="Courier New"/>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display the</a:t>
            </a:r>
            <a:r>
              <a:rPr dirty="0" sz="1300" spc="10">
                <a:latin typeface="Times New Roman"/>
                <a:cs typeface="Times New Roman"/>
              </a:rPr>
              <a:t> </a:t>
            </a:r>
            <a:r>
              <a:rPr dirty="0" sz="1300" spc="5">
                <a:latin typeface="Times New Roman"/>
                <a:cs typeface="Times New Roman"/>
              </a:rPr>
              <a:t>text</a:t>
            </a:r>
            <a:r>
              <a:rPr dirty="0" sz="1300" spc="10">
                <a:latin typeface="Times New Roman"/>
                <a:cs typeface="Times New Roman"/>
              </a:rPr>
              <a:t> </a:t>
            </a:r>
            <a:r>
              <a:rPr dirty="0" sz="1300" spc="15">
                <a:latin typeface="Courier New"/>
                <a:cs typeface="Courier New"/>
              </a:rPr>
              <a:t>Hello</a:t>
            </a:r>
            <a:r>
              <a:rPr dirty="0" sz="1300" spc="-445">
                <a:latin typeface="Courier New"/>
                <a:cs typeface="Courier New"/>
              </a:rPr>
              <a:t> </a:t>
            </a:r>
            <a:r>
              <a:rPr dirty="0" sz="1300" spc="10">
                <a:latin typeface="Courier New"/>
                <a:cs typeface="Courier New"/>
              </a:rPr>
              <a:t>World</a:t>
            </a:r>
            <a:r>
              <a:rPr dirty="0" sz="1300" spc="10">
                <a:latin typeface="Times New Roman"/>
                <a:cs typeface="Times New Roman"/>
              </a:rPr>
              <a:t>.</a:t>
            </a:r>
            <a:endParaRPr sz="1300">
              <a:latin typeface="Times New Roman"/>
              <a:cs typeface="Times New Roman"/>
            </a:endParaRPr>
          </a:p>
          <a:p>
            <a:pPr lvl="1" marL="892810" indent="-252095">
              <a:lnSpc>
                <a:spcPct val="100000"/>
              </a:lnSpc>
              <a:spcBef>
                <a:spcPts val="20"/>
              </a:spcBef>
              <a:buAutoNum type="alphaLcPeriod"/>
              <a:tabLst>
                <a:tab pos="892810" algn="l"/>
                <a:tab pos="893444" algn="l"/>
              </a:tabLst>
            </a:pPr>
            <a:r>
              <a:rPr dirty="0" sz="1300" spc="5">
                <a:latin typeface="Times New Roman"/>
                <a:cs typeface="Times New Roman"/>
              </a:rPr>
              <a:t>Create a procedure called </a:t>
            </a:r>
            <a:r>
              <a:rPr dirty="0" sz="1300" spc="10">
                <a:latin typeface="Courier New"/>
                <a:cs typeface="Courier New"/>
              </a:rPr>
              <a:t>HELLO</a:t>
            </a:r>
            <a:r>
              <a:rPr dirty="0" sz="1300" spc="10">
                <a:latin typeface="Times New Roman"/>
                <a:cs typeface="Times New Roman"/>
              </a:rPr>
              <a:t>.</a:t>
            </a:r>
            <a:endParaRPr sz="1300">
              <a:latin typeface="Times New Roman"/>
              <a:cs typeface="Times New Roman"/>
            </a:endParaRPr>
          </a:p>
          <a:p>
            <a:pPr lvl="1" marL="892810" marR="5715" indent="-251460">
              <a:lnSpc>
                <a:spcPct val="101499"/>
              </a:lnSpc>
              <a:buAutoNum type="alphaLcPeriod"/>
              <a:tabLst>
                <a:tab pos="893444" algn="l"/>
              </a:tabLst>
            </a:pPr>
            <a:r>
              <a:rPr dirty="0" sz="1300" spc="5">
                <a:latin typeface="Times New Roman"/>
                <a:cs typeface="Times New Roman"/>
              </a:rPr>
              <a:t>In the executable section, use the </a:t>
            </a:r>
            <a:r>
              <a:rPr dirty="0" sz="1300" spc="15">
                <a:latin typeface="Courier New"/>
                <a:cs typeface="Courier New"/>
              </a:rPr>
              <a:t>DBMS_OUTPUT.PUT_LINE</a:t>
            </a:r>
            <a:r>
              <a:rPr dirty="0" sz="1300" spc="-355">
                <a:latin typeface="Courier New"/>
                <a:cs typeface="Courier New"/>
              </a:rPr>
              <a:t> </a:t>
            </a:r>
            <a:r>
              <a:rPr dirty="0" sz="1300" spc="5">
                <a:latin typeface="Times New Roman"/>
                <a:cs typeface="Times New Roman"/>
              </a:rPr>
              <a:t>procedure to print  the text </a:t>
            </a:r>
            <a:r>
              <a:rPr dirty="0" sz="1300" spc="15">
                <a:latin typeface="Courier New"/>
                <a:cs typeface="Courier New"/>
              </a:rPr>
              <a:t>Hello </a:t>
            </a:r>
            <a:r>
              <a:rPr dirty="0" sz="1300" spc="10">
                <a:latin typeface="Courier New"/>
                <a:cs typeface="Courier New"/>
              </a:rPr>
              <a:t>World</a:t>
            </a:r>
            <a:r>
              <a:rPr dirty="0" sz="1300" spc="10">
                <a:latin typeface="Times New Roman"/>
                <a:cs typeface="Times New Roman"/>
              </a:rPr>
              <a:t>, </a:t>
            </a:r>
            <a:r>
              <a:rPr dirty="0" sz="1300" spc="5">
                <a:latin typeface="Times New Roman"/>
                <a:cs typeface="Times New Roman"/>
              </a:rPr>
              <a:t>and </a:t>
            </a:r>
            <a:r>
              <a:rPr dirty="0" sz="1300" spc="10">
                <a:latin typeface="Times New Roman"/>
                <a:cs typeface="Times New Roman"/>
              </a:rPr>
              <a:t>save </a:t>
            </a:r>
            <a:r>
              <a:rPr dirty="0" sz="1300" spc="5">
                <a:latin typeface="Times New Roman"/>
                <a:cs typeface="Times New Roman"/>
              </a:rPr>
              <a:t>the code in the</a:t>
            </a:r>
            <a:r>
              <a:rPr dirty="0" sz="1300" spc="2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892810">
              <a:lnSpc>
                <a:spcPts val="1535"/>
              </a:lnSpc>
              <a:spcBef>
                <a:spcPts val="95"/>
              </a:spcBef>
            </a:pPr>
            <a:r>
              <a:rPr dirty="0" sz="1300" spc="5" b="1">
                <a:latin typeface="Times New Roman"/>
                <a:cs typeface="Times New Roman"/>
              </a:rPr>
              <a:t>Note: </a:t>
            </a:r>
            <a:r>
              <a:rPr dirty="0" sz="1300">
                <a:latin typeface="Times New Roman"/>
                <a:cs typeface="Times New Roman"/>
              </a:rPr>
              <a:t>If </a:t>
            </a:r>
            <a:r>
              <a:rPr dirty="0" sz="1300" spc="10">
                <a:latin typeface="Times New Roman"/>
                <a:cs typeface="Times New Roman"/>
              </a:rPr>
              <a:t>you </a:t>
            </a:r>
            <a:r>
              <a:rPr dirty="0" sz="1300" spc="5">
                <a:latin typeface="Times New Roman"/>
                <a:cs typeface="Times New Roman"/>
              </a:rPr>
              <a:t>get compile-time errors, correct the </a:t>
            </a:r>
            <a:r>
              <a:rPr dirty="0" sz="1300" spc="10">
                <a:latin typeface="Times New Roman"/>
                <a:cs typeface="Times New Roman"/>
              </a:rPr>
              <a:t>PL/SQL </a:t>
            </a:r>
            <a:r>
              <a:rPr dirty="0" sz="1300" spc="5">
                <a:latin typeface="Times New Roman"/>
                <a:cs typeface="Times New Roman"/>
              </a:rPr>
              <a:t>code and replace</a:t>
            </a:r>
            <a:r>
              <a:rPr dirty="0" sz="1300" spc="7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892810">
              <a:lnSpc>
                <a:spcPts val="1535"/>
              </a:lnSpc>
            </a:pPr>
            <a:r>
              <a:rPr dirty="0" sz="1300" spc="10">
                <a:latin typeface="Courier New"/>
                <a:cs typeface="Courier New"/>
              </a:rPr>
              <a:t>CREATE</a:t>
            </a:r>
            <a:r>
              <a:rPr dirty="0" sz="1300" spc="-459">
                <a:latin typeface="Courier New"/>
                <a:cs typeface="Courier New"/>
              </a:rPr>
              <a:t> </a:t>
            </a:r>
            <a:r>
              <a:rPr dirty="0" sz="1300" spc="10">
                <a:latin typeface="Times New Roman"/>
                <a:cs typeface="Times New Roman"/>
              </a:rPr>
              <a:t>keyword</a:t>
            </a:r>
            <a:r>
              <a:rPr dirty="0" sz="1300" spc="5">
                <a:latin typeface="Times New Roman"/>
                <a:cs typeface="Times New Roman"/>
              </a:rPr>
              <a:t> with the text</a:t>
            </a:r>
            <a:r>
              <a:rPr dirty="0" sz="1300" spc="10">
                <a:latin typeface="Times New Roman"/>
                <a:cs typeface="Times New Roman"/>
              </a:rPr>
              <a:t> </a:t>
            </a:r>
            <a:r>
              <a:rPr dirty="0" sz="1300" spc="15">
                <a:latin typeface="Courier New"/>
                <a:cs typeface="Courier New"/>
              </a:rPr>
              <a:t>CREATE</a:t>
            </a:r>
            <a:r>
              <a:rPr dirty="0" sz="1300" spc="-450">
                <a:latin typeface="Courier New"/>
                <a:cs typeface="Courier New"/>
              </a:rPr>
              <a:t> </a:t>
            </a:r>
            <a:r>
              <a:rPr dirty="0" sz="1300" spc="10">
                <a:latin typeface="Courier New"/>
                <a:cs typeface="Courier New"/>
              </a:rPr>
              <a:t>OR</a:t>
            </a:r>
            <a:r>
              <a:rPr dirty="0" sz="1300" spc="-450">
                <a:latin typeface="Courier New"/>
                <a:cs typeface="Courier New"/>
              </a:rPr>
              <a:t> </a:t>
            </a:r>
            <a:r>
              <a:rPr dirty="0" sz="1300" spc="15">
                <a:latin typeface="Courier New"/>
                <a:cs typeface="Courier New"/>
              </a:rPr>
              <a:t>REPLACE</a:t>
            </a:r>
            <a:r>
              <a:rPr dirty="0" sz="1300" spc="15">
                <a:latin typeface="Times New Roman"/>
                <a:cs typeface="Times New Roman"/>
              </a:rPr>
              <a:t>.</a:t>
            </a:r>
            <a:endParaRPr sz="1300">
              <a:latin typeface="Times New Roman"/>
              <a:cs typeface="Times New Roman"/>
            </a:endParaRPr>
          </a:p>
          <a:p>
            <a:pPr lvl="1" marL="892810" marR="161290" indent="-251460">
              <a:lnSpc>
                <a:spcPts val="1580"/>
              </a:lnSpc>
              <a:spcBef>
                <a:spcPts val="50"/>
              </a:spcBef>
              <a:buAutoNum type="alphaLcPeriod" startAt="3"/>
              <a:tabLst>
                <a:tab pos="892810" algn="l"/>
                <a:tab pos="893444" algn="l"/>
              </a:tabLst>
            </a:pPr>
            <a:r>
              <a:rPr dirty="0" sz="1300" spc="5">
                <a:latin typeface="Times New Roman"/>
                <a:cs typeface="Times New Roman"/>
              </a:rPr>
              <a:t>Execute</a:t>
            </a:r>
            <a:r>
              <a:rPr dirty="0" sz="1300" spc="15">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SET</a:t>
            </a:r>
            <a:r>
              <a:rPr dirty="0" sz="1300" spc="-440">
                <a:latin typeface="Courier New"/>
                <a:cs typeface="Courier New"/>
              </a:rPr>
              <a:t> </a:t>
            </a:r>
            <a:r>
              <a:rPr dirty="0" sz="1300" spc="15">
                <a:latin typeface="Courier New"/>
                <a:cs typeface="Courier New"/>
              </a:rPr>
              <a:t>SERVEROUTPUT</a:t>
            </a:r>
            <a:r>
              <a:rPr dirty="0" sz="1300" spc="-440">
                <a:latin typeface="Courier New"/>
                <a:cs typeface="Courier New"/>
              </a:rPr>
              <a:t> </a:t>
            </a:r>
            <a:r>
              <a:rPr dirty="0" sz="1300" spc="10">
                <a:latin typeface="Courier New"/>
                <a:cs typeface="Courier New"/>
              </a:rPr>
              <a:t>ON</a:t>
            </a:r>
            <a:r>
              <a:rPr dirty="0" sz="1300" spc="-445">
                <a:latin typeface="Courier New"/>
                <a:cs typeface="Courier New"/>
              </a:rPr>
              <a:t> </a:t>
            </a:r>
            <a:r>
              <a:rPr dirty="0" sz="1300" spc="10">
                <a:latin typeface="Times New Roman"/>
                <a:cs typeface="Times New Roman"/>
              </a:rPr>
              <a:t>command</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ensure</a:t>
            </a:r>
            <a:r>
              <a:rPr dirty="0" sz="1300" spc="15">
                <a:latin typeface="Times New Roman"/>
                <a:cs typeface="Times New Roman"/>
              </a:rPr>
              <a:t>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output</a:t>
            </a:r>
            <a:r>
              <a:rPr dirty="0" sz="1300" spc="15">
                <a:latin typeface="Times New Roman"/>
                <a:cs typeface="Times New Roman"/>
              </a:rPr>
              <a:t> </a:t>
            </a:r>
            <a:r>
              <a:rPr dirty="0" sz="1300" spc="5">
                <a:latin typeface="Times New Roman"/>
                <a:cs typeface="Times New Roman"/>
              </a:rPr>
              <a:t>from  the </a:t>
            </a:r>
            <a:r>
              <a:rPr dirty="0" sz="1300" spc="15">
                <a:latin typeface="Courier New"/>
                <a:cs typeface="Courier New"/>
              </a:rPr>
              <a:t>DBMS_OUTPUT.PUT_LINE</a:t>
            </a:r>
            <a:r>
              <a:rPr dirty="0" sz="1300" spc="-434">
                <a:latin typeface="Courier New"/>
                <a:cs typeface="Courier New"/>
              </a:rPr>
              <a:t> </a:t>
            </a:r>
            <a:r>
              <a:rPr dirty="0" sz="1300" spc="5">
                <a:latin typeface="Times New Roman"/>
                <a:cs typeface="Times New Roman"/>
              </a:rPr>
              <a:t>procedure is displayed in </a:t>
            </a:r>
            <a:r>
              <a:rPr dirty="0" sz="1300" spc="5" i="1">
                <a:latin typeface="Times New Roman"/>
                <a:cs typeface="Times New Roman"/>
              </a:rPr>
              <a:t>i</a:t>
            </a:r>
            <a:r>
              <a:rPr dirty="0" sz="1300" spc="5">
                <a:latin typeface="Times New Roman"/>
                <a:cs typeface="Times New Roman"/>
              </a:rPr>
              <a:t>SQL*Plus.</a:t>
            </a:r>
            <a:endParaRPr sz="1300">
              <a:latin typeface="Times New Roman"/>
              <a:cs typeface="Times New Roman"/>
            </a:endParaRPr>
          </a:p>
          <a:p>
            <a:pPr lvl="1" marL="892810" indent="-251460">
              <a:lnSpc>
                <a:spcPts val="1530"/>
              </a:lnSpc>
              <a:spcBef>
                <a:spcPts val="50"/>
              </a:spcBef>
              <a:buAutoNum type="alphaLcPeriod" startAt="3"/>
              <a:tabLst>
                <a:tab pos="892810" algn="l"/>
              </a:tabLst>
            </a:pPr>
            <a:r>
              <a:rPr dirty="0" sz="1300" spc="5">
                <a:latin typeface="Times New Roman"/>
                <a:cs typeface="Times New Roman"/>
              </a:rPr>
              <a:t>Create an </a:t>
            </a:r>
            <a:r>
              <a:rPr dirty="0" sz="1300" spc="10">
                <a:latin typeface="Times New Roman"/>
                <a:cs typeface="Times New Roman"/>
              </a:rPr>
              <a:t>anonymous </a:t>
            </a:r>
            <a:r>
              <a:rPr dirty="0" sz="1300" spc="5">
                <a:latin typeface="Times New Roman"/>
                <a:cs typeface="Times New Roman"/>
              </a:rPr>
              <a:t>block to invoke the stored</a:t>
            </a:r>
            <a:r>
              <a:rPr dirty="0" sz="1300" spc="2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515620" indent="-252095">
              <a:lnSpc>
                <a:spcPts val="1530"/>
              </a:lnSpc>
              <a:buAutoNum type="arabicPeriod" startAt="2"/>
              <a:tabLst>
                <a:tab pos="516255" algn="l"/>
              </a:tabLst>
            </a:pPr>
            <a:r>
              <a:rPr dirty="0" sz="1300" spc="5">
                <a:latin typeface="Times New Roman"/>
                <a:cs typeface="Times New Roman"/>
              </a:rPr>
              <a:t>Create a function called </a:t>
            </a:r>
            <a:r>
              <a:rPr dirty="0" sz="1300" spc="15">
                <a:latin typeface="Courier New"/>
                <a:cs typeface="Courier New"/>
              </a:rPr>
              <a:t>TOTAL_SALARY</a:t>
            </a:r>
            <a:r>
              <a:rPr dirty="0" sz="1300" spc="-330">
                <a:latin typeface="Courier New"/>
                <a:cs typeface="Courier New"/>
              </a:rPr>
              <a:t> </a:t>
            </a:r>
            <a:r>
              <a:rPr dirty="0" sz="1300" spc="5">
                <a:latin typeface="Times New Roman"/>
                <a:cs typeface="Times New Roman"/>
              </a:rPr>
              <a:t>to compute the </a:t>
            </a:r>
            <a:r>
              <a:rPr dirty="0" sz="1300" spc="10">
                <a:latin typeface="Times New Roman"/>
                <a:cs typeface="Times New Roman"/>
              </a:rPr>
              <a:t>sum </a:t>
            </a:r>
            <a:r>
              <a:rPr dirty="0" sz="1300" spc="5">
                <a:latin typeface="Times New Roman"/>
                <a:cs typeface="Times New Roman"/>
              </a:rPr>
              <a:t>of all employee salaries.</a:t>
            </a:r>
            <a:endParaRPr sz="1300">
              <a:latin typeface="Times New Roman"/>
              <a:cs typeface="Times New Roman"/>
            </a:endParaRPr>
          </a:p>
          <a:p>
            <a:pPr lvl="1" marL="892810" indent="-252095">
              <a:lnSpc>
                <a:spcPct val="100000"/>
              </a:lnSpc>
              <a:spcBef>
                <a:spcPts val="25"/>
              </a:spcBef>
              <a:buAutoNum type="alphaLcPeriod"/>
              <a:tabLst>
                <a:tab pos="892810" algn="l"/>
                <a:tab pos="893444" algn="l"/>
              </a:tabLst>
            </a:pPr>
            <a:r>
              <a:rPr dirty="0" sz="1300" spc="5">
                <a:latin typeface="Times New Roman"/>
                <a:cs typeface="Times New Roman"/>
              </a:rPr>
              <a:t>Create a function called </a:t>
            </a:r>
            <a:r>
              <a:rPr dirty="0" sz="1300" spc="15">
                <a:latin typeface="Courier New"/>
                <a:cs typeface="Courier New"/>
              </a:rPr>
              <a:t>TOTAL_SALARY</a:t>
            </a:r>
            <a:r>
              <a:rPr dirty="0" sz="1300" spc="-440">
                <a:latin typeface="Courier New"/>
                <a:cs typeface="Courier New"/>
              </a:rPr>
              <a:t> </a:t>
            </a:r>
            <a:r>
              <a:rPr dirty="0" sz="1300" spc="5">
                <a:latin typeface="Times New Roman"/>
                <a:cs typeface="Times New Roman"/>
              </a:rPr>
              <a:t>that returns a </a:t>
            </a:r>
            <a:r>
              <a:rPr dirty="0" sz="1300" spc="15">
                <a:latin typeface="Courier New"/>
                <a:cs typeface="Courier New"/>
              </a:rPr>
              <a:t>NUMBER</a:t>
            </a:r>
            <a:r>
              <a:rPr dirty="0" sz="1300" spc="15">
                <a:latin typeface="Times New Roman"/>
                <a:cs typeface="Times New Roman"/>
              </a:rPr>
              <a:t>.</a:t>
            </a:r>
            <a:endParaRPr sz="1300">
              <a:latin typeface="Times New Roman"/>
              <a:cs typeface="Times New Roman"/>
            </a:endParaRPr>
          </a:p>
          <a:p>
            <a:pPr lvl="1" marL="892810" marR="5080" indent="-251460">
              <a:lnSpc>
                <a:spcPct val="101299"/>
              </a:lnSpc>
              <a:spcBef>
                <a:spcPts val="75"/>
              </a:spcBef>
              <a:buAutoNum type="alphaLcPeriod"/>
              <a:tabLst>
                <a:tab pos="893444" algn="l"/>
              </a:tabLst>
            </a:pPr>
            <a:r>
              <a:rPr dirty="0" sz="1300" spc="5">
                <a:latin typeface="Times New Roman"/>
                <a:cs typeface="Times New Roman"/>
              </a:rPr>
              <a:t>In the executable section, execute a query to store the total salary of </a:t>
            </a:r>
            <a:r>
              <a:rPr dirty="0" sz="1300" spc="10">
                <a:latin typeface="Times New Roman"/>
                <a:cs typeface="Times New Roman"/>
              </a:rPr>
              <a:t>all </a:t>
            </a:r>
            <a:r>
              <a:rPr dirty="0" sz="1300" spc="5">
                <a:latin typeface="Times New Roman"/>
                <a:cs typeface="Times New Roman"/>
              </a:rPr>
              <a:t>employees  in a local variable that </a:t>
            </a:r>
            <a:r>
              <a:rPr dirty="0" sz="1300" spc="10">
                <a:latin typeface="Times New Roman"/>
                <a:cs typeface="Times New Roman"/>
              </a:rPr>
              <a:t>you </a:t>
            </a:r>
            <a:r>
              <a:rPr dirty="0" sz="1300" spc="5">
                <a:latin typeface="Times New Roman"/>
                <a:cs typeface="Times New Roman"/>
              </a:rPr>
              <a:t>declare in the declaration section. Return the value  stored in the local variable. Save and compile the</a:t>
            </a:r>
            <a:r>
              <a:rPr dirty="0" sz="1300" spc="15">
                <a:latin typeface="Times New Roman"/>
                <a:cs typeface="Times New Roman"/>
              </a:rPr>
              <a:t> </a:t>
            </a:r>
            <a:r>
              <a:rPr dirty="0" sz="1300" spc="5">
                <a:latin typeface="Times New Roman"/>
                <a:cs typeface="Times New Roman"/>
              </a:rPr>
              <a:t>code.</a:t>
            </a:r>
            <a:endParaRPr sz="1300">
              <a:latin typeface="Times New Roman"/>
              <a:cs typeface="Times New Roman"/>
            </a:endParaRPr>
          </a:p>
          <a:p>
            <a:pPr lvl="1" marL="892175" marR="160020" indent="-251460">
              <a:lnSpc>
                <a:spcPts val="1510"/>
              </a:lnSpc>
              <a:spcBef>
                <a:spcPts val="114"/>
              </a:spcBef>
              <a:buAutoNum type="alphaLcPeriod"/>
              <a:tabLst>
                <a:tab pos="892175" algn="l"/>
                <a:tab pos="892810" algn="l"/>
              </a:tabLst>
            </a:pPr>
            <a:r>
              <a:rPr dirty="0" sz="1300" spc="10">
                <a:latin typeface="Times New Roman"/>
                <a:cs typeface="Times New Roman"/>
              </a:rPr>
              <a:t>Use </a:t>
            </a:r>
            <a:r>
              <a:rPr dirty="0" sz="1300" spc="5">
                <a:latin typeface="Times New Roman"/>
                <a:cs typeface="Times New Roman"/>
              </a:rPr>
              <a:t>an </a:t>
            </a:r>
            <a:r>
              <a:rPr dirty="0" sz="1300" spc="10">
                <a:latin typeface="Times New Roman"/>
                <a:cs typeface="Times New Roman"/>
              </a:rPr>
              <a:t>anonymous </a:t>
            </a:r>
            <a:r>
              <a:rPr dirty="0" sz="1300" spc="5">
                <a:latin typeface="Times New Roman"/>
                <a:cs typeface="Times New Roman"/>
              </a:rPr>
              <a:t>block to invoke the function. </a:t>
            </a:r>
            <a:r>
              <a:rPr dirty="0" sz="1300" spc="10">
                <a:latin typeface="Times New Roman"/>
                <a:cs typeface="Times New Roman"/>
              </a:rPr>
              <a:t>To </a:t>
            </a:r>
            <a:r>
              <a:rPr dirty="0" sz="1300" spc="5">
                <a:latin typeface="Times New Roman"/>
                <a:cs typeface="Times New Roman"/>
              </a:rPr>
              <a:t>display the result computed  </a:t>
            </a:r>
            <a:r>
              <a:rPr dirty="0" sz="1300" spc="10">
                <a:latin typeface="Times New Roman"/>
                <a:cs typeface="Times New Roman"/>
              </a:rPr>
              <a:t>by </a:t>
            </a:r>
            <a:r>
              <a:rPr dirty="0" sz="1300" spc="5">
                <a:latin typeface="Times New Roman"/>
                <a:cs typeface="Times New Roman"/>
              </a:rPr>
              <a:t>the function, use the </a:t>
            </a:r>
            <a:r>
              <a:rPr dirty="0" sz="1300" spc="15">
                <a:latin typeface="Courier New"/>
                <a:cs typeface="Courier New"/>
              </a:rPr>
              <a:t>DBMS_OUTPUT.PUT_LINE</a:t>
            </a:r>
            <a:r>
              <a:rPr dirty="0" sz="1300" spc="-450">
                <a:latin typeface="Courier New"/>
                <a:cs typeface="Courier New"/>
              </a:rPr>
              <a:t> </a:t>
            </a:r>
            <a:r>
              <a:rPr dirty="0" sz="1300" spc="5">
                <a:latin typeface="Times New Roman"/>
                <a:cs typeface="Times New Roman"/>
              </a:rPr>
              <a:t>procedure.</a:t>
            </a:r>
            <a:endParaRPr sz="1300">
              <a:latin typeface="Times New Roman"/>
              <a:cs typeface="Times New Roman"/>
            </a:endParaRPr>
          </a:p>
          <a:p>
            <a:pPr marL="892810">
              <a:lnSpc>
                <a:spcPts val="1530"/>
              </a:lnSpc>
            </a:pPr>
            <a:r>
              <a:rPr dirty="0" sz="1300" spc="5" b="1">
                <a:latin typeface="Times New Roman"/>
                <a:cs typeface="Times New Roman"/>
              </a:rPr>
              <a:t>Hint: </a:t>
            </a:r>
            <a:r>
              <a:rPr dirty="0" sz="1300" spc="5">
                <a:latin typeface="Times New Roman"/>
                <a:cs typeface="Times New Roman"/>
              </a:rPr>
              <a:t>Either nest the function </a:t>
            </a:r>
            <a:r>
              <a:rPr dirty="0" sz="1300" spc="10">
                <a:latin typeface="Times New Roman"/>
                <a:cs typeface="Times New Roman"/>
              </a:rPr>
              <a:t>call </a:t>
            </a:r>
            <a:r>
              <a:rPr dirty="0" sz="1300" spc="5">
                <a:latin typeface="Times New Roman"/>
                <a:cs typeface="Times New Roman"/>
              </a:rPr>
              <a:t>inside the</a:t>
            </a:r>
            <a:r>
              <a:rPr dirty="0" sz="1300" spc="35">
                <a:latin typeface="Times New Roman"/>
                <a:cs typeface="Times New Roman"/>
              </a:rPr>
              <a:t> </a:t>
            </a:r>
            <a:r>
              <a:rPr dirty="0" sz="1300" spc="15">
                <a:latin typeface="Courier New"/>
                <a:cs typeface="Courier New"/>
              </a:rPr>
              <a:t>DBMS_OUTPUT.PUT_LINE</a:t>
            </a:r>
            <a:endParaRPr sz="1300">
              <a:latin typeface="Courier New"/>
              <a:cs typeface="Courier New"/>
            </a:endParaRPr>
          </a:p>
          <a:p>
            <a:pPr marL="892810" marR="104139">
              <a:lnSpc>
                <a:spcPts val="1500"/>
              </a:lnSpc>
              <a:spcBef>
                <a:spcPts val="204"/>
              </a:spcBef>
            </a:pPr>
            <a:r>
              <a:rPr dirty="0" sz="1300" spc="10">
                <a:latin typeface="Times New Roman"/>
                <a:cs typeface="Times New Roman"/>
              </a:rPr>
              <a:t>parameter, </a:t>
            </a:r>
            <a:r>
              <a:rPr dirty="0" sz="1300" spc="5">
                <a:latin typeface="Times New Roman"/>
                <a:cs typeface="Times New Roman"/>
              </a:rPr>
              <a:t>or </a:t>
            </a:r>
            <a:r>
              <a:rPr dirty="0" sz="1300">
                <a:latin typeface="Times New Roman"/>
                <a:cs typeface="Times New Roman"/>
              </a:rPr>
              <a:t>store </a:t>
            </a:r>
            <a:r>
              <a:rPr dirty="0" sz="1300" spc="5">
                <a:latin typeface="Times New Roman"/>
                <a:cs typeface="Times New Roman"/>
              </a:rPr>
              <a:t>the function result in a local variable of the </a:t>
            </a:r>
            <a:r>
              <a:rPr dirty="0" sz="1300" spc="10">
                <a:latin typeface="Times New Roman"/>
                <a:cs typeface="Times New Roman"/>
              </a:rPr>
              <a:t>anonymous </a:t>
            </a:r>
            <a:r>
              <a:rPr dirty="0" sz="1300" spc="5">
                <a:latin typeface="Times New Roman"/>
                <a:cs typeface="Times New Roman"/>
              </a:rPr>
              <a:t>block  and use the local variable in the </a:t>
            </a:r>
            <a:r>
              <a:rPr dirty="0" sz="1300" spc="15">
                <a:latin typeface="Courier New"/>
                <a:cs typeface="Courier New"/>
              </a:rPr>
              <a:t>DBMS_OUTPUT.PUT_LINE</a:t>
            </a:r>
            <a:r>
              <a:rPr dirty="0" sz="1300" spc="-415">
                <a:latin typeface="Courier New"/>
                <a:cs typeface="Courier New"/>
              </a:rPr>
              <a:t> </a:t>
            </a:r>
            <a:r>
              <a:rPr dirty="0" sz="1300" spc="5">
                <a:latin typeface="Times New Roman"/>
                <a:cs typeface="Times New Roman"/>
              </a:rPr>
              <a:t>procedure.</a:t>
            </a:r>
            <a:endParaRPr sz="1300">
              <a:latin typeface="Times New Roman"/>
              <a:cs typeface="Times New Roman"/>
            </a:endParaRPr>
          </a:p>
          <a:p>
            <a:pPr marL="12700">
              <a:lnSpc>
                <a:spcPct val="100000"/>
              </a:lnSpc>
              <a:spcBef>
                <a:spcPts val="860"/>
              </a:spcBef>
            </a:pPr>
            <a:r>
              <a:rPr dirty="0" sz="1300" b="1">
                <a:latin typeface="Times New Roman"/>
                <a:cs typeface="Times New Roman"/>
              </a:rPr>
              <a:t>If </a:t>
            </a:r>
            <a:r>
              <a:rPr dirty="0" sz="1300" spc="10" b="1">
                <a:latin typeface="Times New Roman"/>
                <a:cs typeface="Times New Roman"/>
              </a:rPr>
              <a:t>you </a:t>
            </a:r>
            <a:r>
              <a:rPr dirty="0" sz="1300" spc="5" b="1">
                <a:latin typeface="Times New Roman"/>
                <a:cs typeface="Times New Roman"/>
              </a:rPr>
              <a:t>have time, </a:t>
            </a:r>
            <a:r>
              <a:rPr dirty="0" sz="1300" spc="10" b="1">
                <a:latin typeface="Times New Roman"/>
                <a:cs typeface="Times New Roman"/>
              </a:rPr>
              <a:t>complete </a:t>
            </a:r>
            <a:r>
              <a:rPr dirty="0" sz="1300" spc="5" b="1">
                <a:latin typeface="Times New Roman"/>
                <a:cs typeface="Times New Roman"/>
              </a:rPr>
              <a:t>the following</a:t>
            </a:r>
            <a:r>
              <a:rPr dirty="0" sz="1300" spc="-5" b="1">
                <a:latin typeface="Times New Roman"/>
                <a:cs typeface="Times New Roman"/>
              </a:rPr>
              <a:t> </a:t>
            </a:r>
            <a:r>
              <a:rPr dirty="0" sz="1300" spc="5" b="1">
                <a:latin typeface="Times New Roman"/>
                <a:cs typeface="Times New Roman"/>
              </a:rPr>
              <a:t>exercise:</a:t>
            </a:r>
            <a:endParaRPr sz="1300">
              <a:latin typeface="Times New Roman"/>
              <a:cs typeface="Times New Roman"/>
            </a:endParaRPr>
          </a:p>
          <a:p>
            <a:pPr marL="515620" indent="-252095">
              <a:lnSpc>
                <a:spcPct val="100000"/>
              </a:lnSpc>
              <a:spcBef>
                <a:spcPts val="15"/>
              </a:spcBef>
              <a:buAutoNum type="arabicPeriod" startAt="4"/>
              <a:tabLst>
                <a:tab pos="515620" algn="l"/>
              </a:tabLst>
            </a:pPr>
            <a:r>
              <a:rPr dirty="0" sz="1300" spc="10">
                <a:latin typeface="Times New Roman"/>
                <a:cs typeface="Times New Roman"/>
              </a:rPr>
              <a:t>Launch SQL*Plus </a:t>
            </a:r>
            <a:r>
              <a:rPr dirty="0" sz="1300" spc="5">
                <a:latin typeface="Times New Roman"/>
                <a:cs typeface="Times New Roman"/>
              </a:rPr>
              <a:t>using the icon that is provided </a:t>
            </a:r>
            <a:r>
              <a:rPr dirty="0" sz="1300" spc="10">
                <a:latin typeface="Times New Roman"/>
                <a:cs typeface="Times New Roman"/>
              </a:rPr>
              <a:t>on </a:t>
            </a:r>
            <a:r>
              <a:rPr dirty="0" sz="1300" spc="5">
                <a:latin typeface="Times New Roman"/>
                <a:cs typeface="Times New Roman"/>
              </a:rPr>
              <a:t>your</a:t>
            </a:r>
            <a:r>
              <a:rPr dirty="0" sz="1300" spc="-5">
                <a:latin typeface="Times New Roman"/>
                <a:cs typeface="Times New Roman"/>
              </a:rPr>
              <a:t> </a:t>
            </a:r>
            <a:r>
              <a:rPr dirty="0" sz="1300" spc="5">
                <a:latin typeface="Times New Roman"/>
                <a:cs typeface="Times New Roman"/>
              </a:rPr>
              <a:t>desktop.</a:t>
            </a:r>
            <a:endParaRPr sz="1300">
              <a:latin typeface="Times New Roman"/>
              <a:cs typeface="Times New Roman"/>
            </a:endParaRPr>
          </a:p>
          <a:p>
            <a:pPr lvl="1" marL="892175" indent="-251460">
              <a:lnSpc>
                <a:spcPts val="1530"/>
              </a:lnSpc>
              <a:spcBef>
                <a:spcPts val="25"/>
              </a:spcBef>
              <a:buAutoNum type="alphaLcPeriod"/>
              <a:tabLst>
                <a:tab pos="892175" algn="l"/>
                <a:tab pos="892810" algn="l"/>
              </a:tabLst>
            </a:pPr>
            <a:r>
              <a:rPr dirty="0" sz="1300" spc="5">
                <a:latin typeface="Times New Roman"/>
                <a:cs typeface="Times New Roman"/>
              </a:rPr>
              <a:t>Invoke the procedure and function that </a:t>
            </a:r>
            <a:r>
              <a:rPr dirty="0" sz="1300" spc="10">
                <a:latin typeface="Times New Roman"/>
                <a:cs typeface="Times New Roman"/>
              </a:rPr>
              <a:t>you </a:t>
            </a:r>
            <a:r>
              <a:rPr dirty="0" sz="1300" spc="5">
                <a:latin typeface="Times New Roman"/>
                <a:cs typeface="Times New Roman"/>
              </a:rPr>
              <a:t>created in exercises </a:t>
            </a:r>
            <a:r>
              <a:rPr dirty="0" sz="1300" spc="10">
                <a:latin typeface="Times New Roman"/>
                <a:cs typeface="Times New Roman"/>
              </a:rPr>
              <a:t>2 </a:t>
            </a:r>
            <a:r>
              <a:rPr dirty="0" sz="1300" spc="5">
                <a:latin typeface="Times New Roman"/>
                <a:cs typeface="Times New Roman"/>
              </a:rPr>
              <a:t>and</a:t>
            </a:r>
            <a:r>
              <a:rPr dirty="0" sz="1300" spc="25">
                <a:latin typeface="Times New Roman"/>
                <a:cs typeface="Times New Roman"/>
              </a:rPr>
              <a:t> </a:t>
            </a:r>
            <a:r>
              <a:rPr dirty="0" sz="1300" spc="5">
                <a:latin typeface="Times New Roman"/>
                <a:cs typeface="Times New Roman"/>
              </a:rPr>
              <a:t>3.</a:t>
            </a:r>
            <a:endParaRPr sz="1300">
              <a:latin typeface="Times New Roman"/>
              <a:cs typeface="Times New Roman"/>
            </a:endParaRPr>
          </a:p>
          <a:p>
            <a:pPr lvl="1" marL="892810" indent="-252095">
              <a:lnSpc>
                <a:spcPts val="1530"/>
              </a:lnSpc>
              <a:buAutoNum type="alphaLcPeriod"/>
              <a:tabLst>
                <a:tab pos="893444" algn="l"/>
              </a:tabLst>
            </a:pPr>
            <a:r>
              <a:rPr dirty="0" sz="1300" spc="5">
                <a:latin typeface="Times New Roman"/>
                <a:cs typeface="Times New Roman"/>
              </a:rPr>
              <a:t>Create a </a:t>
            </a:r>
            <a:r>
              <a:rPr dirty="0" sz="1300" spc="10">
                <a:latin typeface="Times New Roman"/>
                <a:cs typeface="Times New Roman"/>
              </a:rPr>
              <a:t>new </a:t>
            </a:r>
            <a:r>
              <a:rPr dirty="0" sz="1300" spc="5">
                <a:latin typeface="Times New Roman"/>
                <a:cs typeface="Times New Roman"/>
              </a:rPr>
              <a:t>procedure called </a:t>
            </a:r>
            <a:r>
              <a:rPr dirty="0" sz="1300" spc="15">
                <a:latin typeface="Courier New"/>
                <a:cs typeface="Courier New"/>
              </a:rPr>
              <a:t>HELLO_AGAIN </a:t>
            </a:r>
            <a:r>
              <a:rPr dirty="0" sz="1300" spc="5">
                <a:latin typeface="Times New Roman"/>
                <a:cs typeface="Times New Roman"/>
              </a:rPr>
              <a:t>to print </a:t>
            </a:r>
            <a:r>
              <a:rPr dirty="0" sz="1300" spc="15">
                <a:latin typeface="Courier New"/>
                <a:cs typeface="Courier New"/>
              </a:rPr>
              <a:t>Hello World</a:t>
            </a:r>
            <a:r>
              <a:rPr dirty="0" sz="1300" spc="-365">
                <a:latin typeface="Courier New"/>
                <a:cs typeface="Courier New"/>
              </a:rPr>
              <a:t> </a:t>
            </a:r>
            <a:r>
              <a:rPr dirty="0" sz="1300" spc="10">
                <a:latin typeface="Courier New"/>
                <a:cs typeface="Courier New"/>
              </a:rPr>
              <a:t>again</a:t>
            </a:r>
            <a:r>
              <a:rPr dirty="0" sz="1300" spc="10">
                <a:latin typeface="Times New Roman"/>
                <a:cs typeface="Times New Roman"/>
              </a:rPr>
              <a:t>.</a:t>
            </a:r>
            <a:endParaRPr sz="1300">
              <a:latin typeface="Times New Roman"/>
              <a:cs typeface="Times New Roman"/>
            </a:endParaRPr>
          </a:p>
          <a:p>
            <a:pPr lvl="1" marL="892175" indent="-252095">
              <a:lnSpc>
                <a:spcPct val="100000"/>
              </a:lnSpc>
              <a:spcBef>
                <a:spcPts val="35"/>
              </a:spcBef>
              <a:buAutoNum type="alphaLcPeriod"/>
              <a:tabLst>
                <a:tab pos="892175" algn="l"/>
                <a:tab pos="892810" algn="l"/>
              </a:tabLst>
            </a:pPr>
            <a:r>
              <a:rPr dirty="0" sz="1300" spc="5">
                <a:latin typeface="Times New Roman"/>
                <a:cs typeface="Times New Roman"/>
              </a:rPr>
              <a:t>Invoke the </a:t>
            </a:r>
            <a:r>
              <a:rPr dirty="0" sz="1300" spc="15">
                <a:latin typeface="Courier New"/>
                <a:cs typeface="Courier New"/>
              </a:rPr>
              <a:t>HELLO_AGAIN</a:t>
            </a:r>
            <a:r>
              <a:rPr dirty="0" sz="1300" spc="-470">
                <a:latin typeface="Courier New"/>
                <a:cs typeface="Courier New"/>
              </a:rPr>
              <a:t> </a:t>
            </a:r>
            <a:r>
              <a:rPr dirty="0" sz="1300" spc="10">
                <a:latin typeface="Times New Roman"/>
                <a:cs typeface="Times New Roman"/>
              </a:rPr>
              <a:t>procedure </a:t>
            </a:r>
            <a:r>
              <a:rPr dirty="0" sz="1300" spc="5">
                <a:latin typeface="Times New Roman"/>
                <a:cs typeface="Times New Roman"/>
              </a:rPr>
              <a:t>with an </a:t>
            </a:r>
            <a:r>
              <a:rPr dirty="0" sz="1300" spc="10">
                <a:latin typeface="Times New Roman"/>
                <a:cs typeface="Times New Roman"/>
              </a:rPr>
              <a:t>anonymous </a:t>
            </a:r>
            <a:r>
              <a:rPr dirty="0" sz="1300" spc="5">
                <a:latin typeface="Times New Roman"/>
                <a:cs typeface="Times New Roman"/>
              </a:rPr>
              <a:t>block.</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36620" y="1947672"/>
            <a:ext cx="899160" cy="1700530"/>
          </a:xfrm>
          <a:custGeom>
            <a:avLst/>
            <a:gdLst/>
            <a:ahLst/>
            <a:cxnLst/>
            <a:rect l="l" t="t" r="r" b="b"/>
            <a:pathLst>
              <a:path w="899160" h="1700529">
                <a:moveTo>
                  <a:pt x="653796" y="0"/>
                </a:moveTo>
                <a:lnTo>
                  <a:pt x="612648" y="0"/>
                </a:lnTo>
                <a:lnTo>
                  <a:pt x="0" y="279654"/>
                </a:lnTo>
                <a:lnTo>
                  <a:pt x="22098" y="323850"/>
                </a:lnTo>
                <a:lnTo>
                  <a:pt x="44196" y="314706"/>
                </a:lnTo>
                <a:lnTo>
                  <a:pt x="85344" y="300228"/>
                </a:lnTo>
                <a:lnTo>
                  <a:pt x="134397" y="288480"/>
                </a:lnTo>
                <a:lnTo>
                  <a:pt x="183060" y="285102"/>
                </a:lnTo>
                <a:lnTo>
                  <a:pt x="228776" y="296145"/>
                </a:lnTo>
                <a:lnTo>
                  <a:pt x="268986" y="327660"/>
                </a:lnTo>
                <a:lnTo>
                  <a:pt x="287274" y="362712"/>
                </a:lnTo>
                <a:lnTo>
                  <a:pt x="293370" y="404622"/>
                </a:lnTo>
                <a:lnTo>
                  <a:pt x="294132" y="424434"/>
                </a:lnTo>
                <a:lnTo>
                  <a:pt x="295656" y="446531"/>
                </a:lnTo>
                <a:lnTo>
                  <a:pt x="295656" y="470916"/>
                </a:lnTo>
                <a:lnTo>
                  <a:pt x="296418" y="498348"/>
                </a:lnTo>
                <a:lnTo>
                  <a:pt x="296418" y="1361694"/>
                </a:lnTo>
                <a:lnTo>
                  <a:pt x="295656" y="1380744"/>
                </a:lnTo>
                <a:lnTo>
                  <a:pt x="295656" y="1416558"/>
                </a:lnTo>
                <a:lnTo>
                  <a:pt x="291498" y="1507099"/>
                </a:lnTo>
                <a:lnTo>
                  <a:pt x="282147" y="1553845"/>
                </a:lnTo>
                <a:lnTo>
                  <a:pt x="264867" y="1590460"/>
                </a:lnTo>
                <a:lnTo>
                  <a:pt x="201667" y="1636881"/>
                </a:lnTo>
                <a:lnTo>
                  <a:pt x="153324" y="1648482"/>
                </a:lnTo>
                <a:lnTo>
                  <a:pt x="92202" y="1653539"/>
                </a:lnTo>
                <a:lnTo>
                  <a:pt x="66294" y="1654302"/>
                </a:lnTo>
                <a:lnTo>
                  <a:pt x="22098" y="1654302"/>
                </a:lnTo>
                <a:lnTo>
                  <a:pt x="22098" y="1700022"/>
                </a:lnTo>
                <a:lnTo>
                  <a:pt x="899160" y="1700022"/>
                </a:lnTo>
                <a:lnTo>
                  <a:pt x="899160" y="1654302"/>
                </a:lnTo>
                <a:lnTo>
                  <a:pt x="861060" y="1654302"/>
                </a:lnTo>
                <a:lnTo>
                  <a:pt x="800312" y="1650570"/>
                </a:lnTo>
                <a:lnTo>
                  <a:pt x="752863" y="1640195"/>
                </a:lnTo>
                <a:lnTo>
                  <a:pt x="717060" y="1623542"/>
                </a:lnTo>
                <a:lnTo>
                  <a:pt x="673788" y="1572853"/>
                </a:lnTo>
                <a:lnTo>
                  <a:pt x="657281" y="1501410"/>
                </a:lnTo>
                <a:lnTo>
                  <a:pt x="654934" y="1458815"/>
                </a:lnTo>
                <a:lnTo>
                  <a:pt x="653796" y="1361694"/>
                </a:lnTo>
                <a:lnTo>
                  <a:pt x="653796"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2050">
              <a:latin typeface="Times New Roman"/>
              <a:cs typeface="Times New Roman"/>
            </a:endParaRPr>
          </a:p>
          <a:p>
            <a:pPr algn="ctr">
              <a:lnSpc>
                <a:spcPct val="100000"/>
              </a:lnSpc>
            </a:pPr>
            <a:r>
              <a:rPr dirty="0" sz="2000" spc="-5" b="1">
                <a:latin typeface="Arial"/>
                <a:cs typeface="Arial"/>
              </a:rPr>
              <a:t>Creating </a:t>
            </a:r>
            <a:r>
              <a:rPr dirty="0" sz="2000" b="1">
                <a:latin typeface="Arial"/>
                <a:cs typeface="Arial"/>
              </a:rPr>
              <a:t>Stored</a:t>
            </a:r>
            <a:r>
              <a:rPr dirty="0" sz="2000" spc="-10" b="1">
                <a:latin typeface="Arial"/>
                <a:cs typeface="Arial"/>
              </a:rPr>
              <a:t> </a:t>
            </a:r>
            <a:r>
              <a:rPr dirty="0" sz="2000" b="1">
                <a:latin typeface="Arial"/>
                <a:cs typeface="Arial"/>
              </a:rPr>
              <a:t>Procedures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Describe and create a</a:t>
            </a:r>
            <a:r>
              <a:rPr dirty="0" sz="1550" b="1">
                <a:latin typeface="Arial"/>
                <a:cs typeface="Arial"/>
              </a:rPr>
              <a:t> </a:t>
            </a:r>
            <a:r>
              <a:rPr dirty="0" sz="1550" spc="10" b="1">
                <a:latin typeface="Arial"/>
                <a:cs typeface="Arial"/>
              </a:rPr>
              <a:t>procedure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Create procedures with</a:t>
            </a:r>
            <a:r>
              <a:rPr dirty="0" sz="1550" b="1">
                <a:latin typeface="Arial"/>
                <a:cs typeface="Arial"/>
              </a:rPr>
              <a:t> </a:t>
            </a:r>
            <a:r>
              <a:rPr dirty="0" sz="1550" spc="10" b="1">
                <a:latin typeface="Arial"/>
                <a:cs typeface="Arial"/>
              </a:rPr>
              <a:t>parameters</a:t>
            </a:r>
            <a:endParaRPr sz="1550">
              <a:latin typeface="Arial"/>
              <a:cs typeface="Arial"/>
            </a:endParaRPr>
          </a:p>
          <a:p>
            <a:pPr marL="1035050" marR="1758314" indent="-327025">
              <a:lnSpc>
                <a:spcPct val="101299"/>
              </a:lnSpc>
              <a:spcBef>
                <a:spcPts val="380"/>
              </a:spcBef>
              <a:buClr>
                <a:srgbClr val="FF0000"/>
              </a:buClr>
              <a:buFont typeface="Arial"/>
              <a:buChar char="•"/>
              <a:tabLst>
                <a:tab pos="1035050" algn="l"/>
                <a:tab pos="1035685" algn="l"/>
              </a:tabLst>
            </a:pPr>
            <a:r>
              <a:rPr dirty="0" sz="1550" spc="5" b="1">
                <a:latin typeface="Arial"/>
                <a:cs typeface="Arial"/>
              </a:rPr>
              <a:t>Differentiate </a:t>
            </a:r>
            <a:r>
              <a:rPr dirty="0" sz="1550" spc="10" b="1">
                <a:latin typeface="Arial"/>
                <a:cs typeface="Arial"/>
              </a:rPr>
              <a:t>between formal </a:t>
            </a:r>
            <a:r>
              <a:rPr dirty="0" sz="1550" spc="5" b="1">
                <a:latin typeface="Arial"/>
                <a:cs typeface="Arial"/>
              </a:rPr>
              <a:t>and </a:t>
            </a:r>
            <a:r>
              <a:rPr dirty="0" sz="1550" spc="10" b="1">
                <a:latin typeface="Arial"/>
                <a:cs typeface="Arial"/>
              </a:rPr>
              <a:t>actual  parameters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Use </a:t>
            </a:r>
            <a:r>
              <a:rPr dirty="0" sz="1550" spc="5" b="1">
                <a:latin typeface="Arial"/>
                <a:cs typeface="Arial"/>
              </a:rPr>
              <a:t>different </a:t>
            </a:r>
            <a:r>
              <a:rPr dirty="0" sz="1550" spc="10" b="1">
                <a:latin typeface="Arial"/>
                <a:cs typeface="Arial"/>
              </a:rPr>
              <a:t>parameter-passing</a:t>
            </a:r>
            <a:r>
              <a:rPr dirty="0" sz="1550" spc="5" b="1">
                <a:latin typeface="Arial"/>
                <a:cs typeface="Arial"/>
              </a:rPr>
              <a:t> </a:t>
            </a:r>
            <a:r>
              <a:rPr dirty="0" sz="1550" spc="10" b="1">
                <a:latin typeface="Arial"/>
                <a:cs typeface="Arial"/>
              </a:rPr>
              <a:t>modes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Invoke a</a:t>
            </a:r>
            <a:r>
              <a:rPr dirty="0" sz="1550" spc="5" b="1">
                <a:latin typeface="Arial"/>
                <a:cs typeface="Arial"/>
              </a:rPr>
              <a:t> </a:t>
            </a:r>
            <a:r>
              <a:rPr dirty="0" sz="1550" spc="10" b="1">
                <a:latin typeface="Arial"/>
                <a:cs typeface="Arial"/>
              </a:rPr>
              <a:t>procedure</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Handle exceptions </a:t>
            </a:r>
            <a:r>
              <a:rPr dirty="0" sz="1550" spc="5" b="1">
                <a:latin typeface="Arial"/>
                <a:cs typeface="Arial"/>
              </a:rPr>
              <a:t>in </a:t>
            </a:r>
            <a:r>
              <a:rPr dirty="0" sz="1550" spc="10" b="1">
                <a:latin typeface="Arial"/>
                <a:cs typeface="Arial"/>
              </a:rPr>
              <a:t>procedures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Remove a</a:t>
            </a:r>
            <a:r>
              <a:rPr dirty="0" sz="1550" spc="-5" b="1">
                <a:latin typeface="Arial"/>
                <a:cs typeface="Arial"/>
              </a:rPr>
              <a:t> </a:t>
            </a:r>
            <a:r>
              <a:rPr dirty="0" sz="1550" spc="10" b="1">
                <a:latin typeface="Arial"/>
                <a:cs typeface="Arial"/>
              </a:rPr>
              <a:t>procedure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6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28715" cy="17767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8430" marR="5080">
              <a:lnSpc>
                <a:spcPct val="100099"/>
              </a:lnSpc>
              <a:spcBef>
                <a:spcPts val="38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to create, execute, </a:t>
            </a:r>
            <a:r>
              <a:rPr dirty="0" sz="1300" spc="10">
                <a:latin typeface="Times New Roman"/>
                <a:cs typeface="Times New Roman"/>
              </a:rPr>
              <a:t>and remove </a:t>
            </a:r>
            <a:r>
              <a:rPr dirty="0" sz="1300" spc="5">
                <a:latin typeface="Times New Roman"/>
                <a:cs typeface="Times New Roman"/>
              </a:rPr>
              <a:t>procedures with or without  parameters. Procedures are the foundation of </a:t>
            </a:r>
            <a:r>
              <a:rPr dirty="0" sz="1300" spc="10">
                <a:latin typeface="Times New Roman"/>
                <a:cs typeface="Times New Roman"/>
              </a:rPr>
              <a:t>modular programming </a:t>
            </a:r>
            <a:r>
              <a:rPr dirty="0" sz="1300" spc="5">
                <a:latin typeface="Times New Roman"/>
                <a:cs typeface="Times New Roman"/>
              </a:rPr>
              <a:t>in </a:t>
            </a:r>
            <a:r>
              <a:rPr dirty="0" sz="1300" spc="10">
                <a:latin typeface="Times New Roman"/>
                <a:cs typeface="Times New Roman"/>
              </a:rPr>
              <a:t>PL/SQL. To make  </a:t>
            </a:r>
            <a:r>
              <a:rPr dirty="0" sz="1300" spc="5">
                <a:latin typeface="Times New Roman"/>
                <a:cs typeface="Times New Roman"/>
              </a:rPr>
              <a:t>procedures </a:t>
            </a:r>
            <a:r>
              <a:rPr dirty="0" sz="1300" spc="10">
                <a:latin typeface="Times New Roman"/>
                <a:cs typeface="Times New Roman"/>
              </a:rPr>
              <a:t>more </a:t>
            </a:r>
            <a:r>
              <a:rPr dirty="0" sz="1300" spc="5">
                <a:latin typeface="Times New Roman"/>
                <a:cs typeface="Times New Roman"/>
              </a:rPr>
              <a:t>flexible, it is important that varying data is either calculated or passed  into a procedure </a:t>
            </a:r>
            <a:r>
              <a:rPr dirty="0" sz="1300" spc="10">
                <a:latin typeface="Times New Roman"/>
                <a:cs typeface="Times New Roman"/>
              </a:rPr>
              <a:t>by </a:t>
            </a:r>
            <a:r>
              <a:rPr dirty="0" sz="1300" spc="5">
                <a:latin typeface="Times New Roman"/>
                <a:cs typeface="Times New Roman"/>
              </a:rPr>
              <a:t>using input parameters. Calculated results can be returned to the caller  of a procedure </a:t>
            </a:r>
            <a:r>
              <a:rPr dirty="0" sz="1300" spc="10">
                <a:latin typeface="Times New Roman"/>
                <a:cs typeface="Times New Roman"/>
              </a:rPr>
              <a:t>by </a:t>
            </a:r>
            <a:r>
              <a:rPr dirty="0" sz="1300" spc="5">
                <a:latin typeface="Times New Roman"/>
                <a:cs typeface="Times New Roman"/>
              </a:rPr>
              <a:t>using </a:t>
            </a:r>
            <a:r>
              <a:rPr dirty="0" sz="1300" spc="15">
                <a:latin typeface="Courier New"/>
                <a:cs typeface="Courier New"/>
              </a:rPr>
              <a:t>OUT</a:t>
            </a:r>
            <a:r>
              <a:rPr dirty="0" sz="1300" spc="-459">
                <a:latin typeface="Courier New"/>
                <a:cs typeface="Courier New"/>
              </a:rPr>
              <a:t> </a:t>
            </a:r>
            <a:r>
              <a:rPr dirty="0" sz="1300" spc="5">
                <a:latin typeface="Times New Roman"/>
                <a:cs typeface="Times New Roman"/>
              </a:rPr>
              <a:t>parameters.</a:t>
            </a:r>
            <a:endParaRPr sz="1300">
              <a:latin typeface="Times New Roman"/>
              <a:cs typeface="Times New Roman"/>
            </a:endParaRPr>
          </a:p>
          <a:p>
            <a:pPr marL="138430" marR="50165">
              <a:lnSpc>
                <a:spcPct val="101499"/>
              </a:lnSpc>
              <a:spcBef>
                <a:spcPts val="475"/>
              </a:spcBef>
            </a:pPr>
            <a:r>
              <a:rPr dirty="0" sz="1300" spc="10">
                <a:latin typeface="Times New Roman"/>
                <a:cs typeface="Times New Roman"/>
              </a:rPr>
              <a:t>To make </a:t>
            </a:r>
            <a:r>
              <a:rPr dirty="0" sz="1300" spc="5">
                <a:latin typeface="Times New Roman"/>
                <a:cs typeface="Times New Roman"/>
              </a:rPr>
              <a:t>your programs robust, </a:t>
            </a:r>
            <a:r>
              <a:rPr dirty="0" sz="1300" spc="10">
                <a:latin typeface="Times New Roman"/>
                <a:cs typeface="Times New Roman"/>
              </a:rPr>
              <a:t>you </a:t>
            </a:r>
            <a:r>
              <a:rPr dirty="0" sz="1300" spc="5">
                <a:latin typeface="Times New Roman"/>
                <a:cs typeface="Times New Roman"/>
              </a:rPr>
              <a:t>should always </a:t>
            </a:r>
            <a:r>
              <a:rPr dirty="0" sz="1300" spc="10">
                <a:latin typeface="Times New Roman"/>
                <a:cs typeface="Times New Roman"/>
              </a:rPr>
              <a:t>manage </a:t>
            </a:r>
            <a:r>
              <a:rPr dirty="0" sz="1300" spc="5">
                <a:latin typeface="Times New Roman"/>
                <a:cs typeface="Times New Roman"/>
              </a:rPr>
              <a:t>exception conditions </a:t>
            </a:r>
            <a:r>
              <a:rPr dirty="0" sz="1300" spc="10">
                <a:latin typeface="Times New Roman"/>
                <a:cs typeface="Times New Roman"/>
              </a:rPr>
              <a:t>by </a:t>
            </a:r>
            <a:r>
              <a:rPr dirty="0" sz="1300">
                <a:latin typeface="Times New Roman"/>
                <a:cs typeface="Times New Roman"/>
              </a:rPr>
              <a:t>using  </a:t>
            </a:r>
            <a:r>
              <a:rPr dirty="0" sz="1300" spc="5">
                <a:latin typeface="Times New Roman"/>
                <a:cs typeface="Times New Roman"/>
              </a:rPr>
              <a:t>the exception-handling features of </a:t>
            </a:r>
            <a:r>
              <a:rPr dirty="0" sz="1300" spc="10">
                <a:latin typeface="Times New Roman"/>
                <a:cs typeface="Times New Roman"/>
              </a:rPr>
              <a:t>PL/SQL.</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566416" y="873506"/>
            <a:ext cx="261620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What Is a</a:t>
            </a:r>
            <a:r>
              <a:rPr dirty="0" sz="2000" spc="-60" b="1">
                <a:latin typeface="Arial"/>
                <a:cs typeface="Arial"/>
              </a:rPr>
              <a:t> </a:t>
            </a:r>
            <a:r>
              <a:rPr dirty="0" sz="2000" b="1">
                <a:latin typeface="Arial"/>
                <a:cs typeface="Arial"/>
              </a:rPr>
              <a:t>Procedure?</a:t>
            </a:r>
            <a:endParaRPr sz="2000">
              <a:latin typeface="Arial"/>
              <a:cs typeface="Arial"/>
            </a:endParaRPr>
          </a:p>
        </p:txBody>
      </p:sp>
      <p:sp>
        <p:nvSpPr>
          <p:cNvPr id="7" name="object 7"/>
          <p:cNvSpPr txBox="1"/>
          <p:nvPr/>
        </p:nvSpPr>
        <p:spPr>
          <a:xfrm>
            <a:off x="1243583" y="1745561"/>
            <a:ext cx="5162550" cy="1173480"/>
          </a:xfrm>
          <a:prstGeom prst="rect">
            <a:avLst/>
          </a:prstGeom>
        </p:spPr>
        <p:txBody>
          <a:bodyPr wrap="square" lIns="0" tIns="62230" rIns="0" bIns="0" rtlCol="0" vert="horz">
            <a:spAutoFit/>
          </a:bodyPr>
          <a:lstStyle/>
          <a:p>
            <a:pPr>
              <a:lnSpc>
                <a:spcPct val="100000"/>
              </a:lnSpc>
              <a:spcBef>
                <a:spcPts val="490"/>
              </a:spcBef>
            </a:pPr>
            <a:r>
              <a:rPr dirty="0" sz="1550" spc="15" b="1">
                <a:latin typeface="Arial"/>
                <a:cs typeface="Arial"/>
              </a:rPr>
              <a:t>A</a:t>
            </a:r>
            <a:r>
              <a:rPr dirty="0" sz="1550" b="1">
                <a:latin typeface="Arial"/>
                <a:cs typeface="Arial"/>
              </a:rPr>
              <a:t> </a:t>
            </a:r>
            <a:r>
              <a:rPr dirty="0" sz="1550" spc="10" b="1">
                <a:latin typeface="Arial"/>
                <a:cs typeface="Arial"/>
              </a:rPr>
              <a:t>procedure:</a:t>
            </a:r>
            <a:endParaRPr sz="1550">
              <a:latin typeface="Arial"/>
              <a:cs typeface="Arial"/>
            </a:endParaRPr>
          </a:p>
          <a:p>
            <a:pPr marL="407670" indent="-327025">
              <a:lnSpc>
                <a:spcPct val="100000"/>
              </a:lnSpc>
              <a:spcBef>
                <a:spcPts val="39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type of subprogram that performs an</a:t>
            </a:r>
            <a:r>
              <a:rPr dirty="0" sz="1550" spc="-20" b="1">
                <a:latin typeface="Arial"/>
                <a:cs typeface="Arial"/>
              </a:rPr>
              <a:t> </a:t>
            </a:r>
            <a:r>
              <a:rPr dirty="0" sz="1550" spc="10" b="1">
                <a:latin typeface="Arial"/>
                <a:cs typeface="Arial"/>
              </a:rPr>
              <a:t>action</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10" b="1">
                <a:latin typeface="Arial"/>
                <a:cs typeface="Arial"/>
              </a:rPr>
              <a:t>Can be stored </a:t>
            </a:r>
            <a:r>
              <a:rPr dirty="0" sz="1550" spc="5" b="1">
                <a:latin typeface="Arial"/>
                <a:cs typeface="Arial"/>
              </a:rPr>
              <a:t>in </a:t>
            </a:r>
            <a:r>
              <a:rPr dirty="0" sz="1550" spc="10" b="1">
                <a:latin typeface="Arial"/>
                <a:cs typeface="Arial"/>
              </a:rPr>
              <a:t>the database as a schema</a:t>
            </a:r>
            <a:r>
              <a:rPr dirty="0" sz="1550" b="1">
                <a:latin typeface="Arial"/>
                <a:cs typeface="Arial"/>
              </a:rPr>
              <a:t> </a:t>
            </a:r>
            <a:r>
              <a:rPr dirty="0" sz="1550" spc="10" b="1">
                <a:latin typeface="Arial"/>
                <a:cs typeface="Arial"/>
              </a:rPr>
              <a:t>object</a:t>
            </a:r>
            <a:endParaRPr sz="1550">
              <a:latin typeface="Arial"/>
              <a:cs typeface="Arial"/>
            </a:endParaRPr>
          </a:p>
          <a:p>
            <a:pPr marL="407670" indent="-327025">
              <a:lnSpc>
                <a:spcPct val="100000"/>
              </a:lnSpc>
              <a:spcBef>
                <a:spcPts val="400"/>
              </a:spcBef>
              <a:buClr>
                <a:srgbClr val="FF0000"/>
              </a:buClr>
              <a:buFont typeface="Arial"/>
              <a:buChar char="•"/>
              <a:tabLst>
                <a:tab pos="407670" algn="l"/>
                <a:tab pos="408305" algn="l"/>
              </a:tabLst>
            </a:pPr>
            <a:r>
              <a:rPr dirty="0" sz="1550" spc="10" b="1">
                <a:latin typeface="Arial"/>
                <a:cs typeface="Arial"/>
              </a:rPr>
              <a:t>Promotes reusability and</a:t>
            </a:r>
            <a:r>
              <a:rPr dirty="0" sz="1550" spc="-15" b="1">
                <a:latin typeface="Arial"/>
                <a:cs typeface="Arial"/>
              </a:rPr>
              <a:t> </a:t>
            </a:r>
            <a:r>
              <a:rPr dirty="0" sz="1550" spc="10" b="1">
                <a:latin typeface="Arial"/>
                <a:cs typeface="Arial"/>
              </a:rPr>
              <a:t>maintainability</a:t>
            </a:r>
            <a:endParaRPr sz="1550">
              <a:latin typeface="Arial"/>
              <a:cs typeface="Arial"/>
            </a:endParaRPr>
          </a:p>
        </p:txBody>
      </p:sp>
      <p:sp>
        <p:nvSpPr>
          <p:cNvPr id="8" name="object 8"/>
          <p:cNvSpPr txBox="1"/>
          <p:nvPr/>
        </p:nvSpPr>
        <p:spPr>
          <a:xfrm>
            <a:off x="743204" y="5609382"/>
            <a:ext cx="6275070" cy="263080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Definition of </a:t>
            </a:r>
            <a:r>
              <a:rPr dirty="0" sz="1300" spc="10" b="1">
                <a:latin typeface="Arial"/>
                <a:cs typeface="Arial"/>
              </a:rPr>
              <a:t>a</a:t>
            </a:r>
            <a:r>
              <a:rPr dirty="0" sz="1300" b="1">
                <a:latin typeface="Arial"/>
                <a:cs typeface="Arial"/>
              </a:rPr>
              <a:t> </a:t>
            </a:r>
            <a:r>
              <a:rPr dirty="0" sz="1300" spc="10" b="1">
                <a:latin typeface="Arial"/>
                <a:cs typeface="Arial"/>
              </a:rPr>
              <a:t>Procedure</a:t>
            </a:r>
            <a:endParaRPr sz="1300">
              <a:latin typeface="Arial"/>
              <a:cs typeface="Arial"/>
            </a:endParaRPr>
          </a:p>
          <a:p>
            <a:pPr marL="138430" marR="125730" indent="-635">
              <a:lnSpc>
                <a:spcPct val="101299"/>
              </a:lnSpc>
              <a:spcBef>
                <a:spcPts val="370"/>
              </a:spcBef>
            </a:pPr>
            <a:r>
              <a:rPr dirty="0" sz="1300" spc="10">
                <a:latin typeface="Times New Roman"/>
                <a:cs typeface="Times New Roman"/>
              </a:rPr>
              <a:t>A </a:t>
            </a:r>
            <a:r>
              <a:rPr dirty="0" sz="1300" spc="5">
                <a:latin typeface="Times New Roman"/>
                <a:cs typeface="Times New Roman"/>
              </a:rPr>
              <a:t>procedure </a:t>
            </a:r>
            <a:r>
              <a:rPr dirty="0" sz="1300">
                <a:latin typeface="Times New Roman"/>
                <a:cs typeface="Times New Roman"/>
              </a:rPr>
              <a:t>is </a:t>
            </a:r>
            <a:r>
              <a:rPr dirty="0" sz="1300" spc="5">
                <a:latin typeface="Times New Roman"/>
                <a:cs typeface="Times New Roman"/>
              </a:rPr>
              <a:t>a </a:t>
            </a:r>
            <a:r>
              <a:rPr dirty="0" sz="1300" spc="10">
                <a:latin typeface="Times New Roman"/>
                <a:cs typeface="Times New Roman"/>
              </a:rPr>
              <a:t>named </a:t>
            </a:r>
            <a:r>
              <a:rPr dirty="0" sz="1300" spc="5">
                <a:latin typeface="Times New Roman"/>
                <a:cs typeface="Times New Roman"/>
              </a:rPr>
              <a:t>PL/SQL block that can accept parameters (sometimes referred to  as arguments). Generally, </a:t>
            </a:r>
            <a:r>
              <a:rPr dirty="0" sz="1300" spc="10">
                <a:latin typeface="Times New Roman"/>
                <a:cs typeface="Times New Roman"/>
              </a:rPr>
              <a:t>you </a:t>
            </a:r>
            <a:r>
              <a:rPr dirty="0" sz="1300" spc="5">
                <a:latin typeface="Times New Roman"/>
                <a:cs typeface="Times New Roman"/>
              </a:rPr>
              <a:t>use a procedure to perform an action. It has a header, a  declaration section, an executable section, and an optional exception-handling section. </a:t>
            </a:r>
            <a:r>
              <a:rPr dirty="0" sz="1300" spc="10">
                <a:latin typeface="Times New Roman"/>
                <a:cs typeface="Times New Roman"/>
              </a:rPr>
              <a:t>A  </a:t>
            </a:r>
            <a:r>
              <a:rPr dirty="0" sz="1300" spc="5">
                <a:latin typeface="Times New Roman"/>
                <a:cs typeface="Times New Roman"/>
              </a:rPr>
              <a:t>procedure is invoked </a:t>
            </a:r>
            <a:r>
              <a:rPr dirty="0" sz="1300" spc="10">
                <a:latin typeface="Times New Roman"/>
                <a:cs typeface="Times New Roman"/>
              </a:rPr>
              <a:t>by </a:t>
            </a:r>
            <a:r>
              <a:rPr dirty="0" sz="1300" spc="5">
                <a:latin typeface="Times New Roman"/>
                <a:cs typeface="Times New Roman"/>
              </a:rPr>
              <a:t>using the procedure </a:t>
            </a:r>
            <a:r>
              <a:rPr dirty="0" sz="1300" spc="10">
                <a:latin typeface="Times New Roman"/>
                <a:cs typeface="Times New Roman"/>
              </a:rPr>
              <a:t>name </a:t>
            </a:r>
            <a:r>
              <a:rPr dirty="0" sz="1300" spc="5">
                <a:latin typeface="Times New Roman"/>
                <a:cs typeface="Times New Roman"/>
              </a:rPr>
              <a:t>in the execution section of another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38430" marR="5080">
              <a:lnSpc>
                <a:spcPct val="101299"/>
              </a:lnSpc>
              <a:spcBef>
                <a:spcPts val="400"/>
              </a:spcBef>
            </a:pPr>
            <a:r>
              <a:rPr dirty="0" sz="1300" spc="10">
                <a:latin typeface="Times New Roman"/>
                <a:cs typeface="Times New Roman"/>
              </a:rPr>
              <a:t>A </a:t>
            </a:r>
            <a:r>
              <a:rPr dirty="0" sz="1300" spc="5">
                <a:latin typeface="Times New Roman"/>
                <a:cs typeface="Times New Roman"/>
              </a:rPr>
              <a:t>procedure is compiled and stored in the database as a </a:t>
            </a:r>
            <a:r>
              <a:rPr dirty="0" sz="1300" spc="10">
                <a:latin typeface="Times New Roman"/>
                <a:cs typeface="Times New Roman"/>
              </a:rPr>
              <a:t>schema </a:t>
            </a:r>
            <a:r>
              <a:rPr dirty="0" sz="1300" spc="5">
                <a:latin typeface="Times New Roman"/>
                <a:cs typeface="Times New Roman"/>
              </a:rPr>
              <a:t>object. If </a:t>
            </a:r>
            <a:r>
              <a:rPr dirty="0" sz="1300" spc="10">
                <a:latin typeface="Times New Roman"/>
                <a:cs typeface="Times New Roman"/>
              </a:rPr>
              <a:t>you </a:t>
            </a:r>
            <a:r>
              <a:rPr dirty="0" sz="1300" spc="5">
                <a:latin typeface="Times New Roman"/>
                <a:cs typeface="Times New Roman"/>
              </a:rPr>
              <a:t>are using the  procedures with Oracle </a:t>
            </a:r>
            <a:r>
              <a:rPr dirty="0" sz="1300" spc="10">
                <a:latin typeface="Times New Roman"/>
                <a:cs typeface="Times New Roman"/>
              </a:rPr>
              <a:t>Forms </a:t>
            </a:r>
            <a:r>
              <a:rPr dirty="0" sz="1300" spc="5">
                <a:latin typeface="Times New Roman"/>
                <a:cs typeface="Times New Roman"/>
              </a:rPr>
              <a:t>and Reports, then they </a:t>
            </a:r>
            <a:r>
              <a:rPr dirty="0" sz="1300" spc="10">
                <a:latin typeface="Times New Roman"/>
                <a:cs typeface="Times New Roman"/>
              </a:rPr>
              <a:t>can </a:t>
            </a:r>
            <a:r>
              <a:rPr dirty="0" sz="1300" spc="5">
                <a:latin typeface="Times New Roman"/>
                <a:cs typeface="Times New Roman"/>
              </a:rPr>
              <a:t>be compiled within the Oracle  </a:t>
            </a:r>
            <a:r>
              <a:rPr dirty="0" sz="1300" spc="10">
                <a:latin typeface="Times New Roman"/>
                <a:cs typeface="Times New Roman"/>
              </a:rPr>
              <a:t>Forms </a:t>
            </a:r>
            <a:r>
              <a:rPr dirty="0" sz="1300" spc="5">
                <a:latin typeface="Times New Roman"/>
                <a:cs typeface="Times New Roman"/>
              </a:rPr>
              <a:t>or Oracle Reports</a:t>
            </a:r>
            <a:r>
              <a:rPr dirty="0" sz="1300">
                <a:latin typeface="Times New Roman"/>
                <a:cs typeface="Times New Roman"/>
              </a:rPr>
              <a:t> </a:t>
            </a:r>
            <a:r>
              <a:rPr dirty="0" sz="1300" spc="5">
                <a:latin typeface="Times New Roman"/>
                <a:cs typeface="Times New Roman"/>
              </a:rPr>
              <a:t>executables.</a:t>
            </a:r>
            <a:endParaRPr sz="1300">
              <a:latin typeface="Times New Roman"/>
              <a:cs typeface="Times New Roman"/>
            </a:endParaRPr>
          </a:p>
          <a:p>
            <a:pPr marL="138430" marR="161925">
              <a:lnSpc>
                <a:spcPct val="101499"/>
              </a:lnSpc>
              <a:spcBef>
                <a:spcPts val="395"/>
              </a:spcBef>
            </a:pPr>
            <a:r>
              <a:rPr dirty="0" sz="1300" spc="5">
                <a:latin typeface="Times New Roman"/>
                <a:cs typeface="Times New Roman"/>
              </a:rPr>
              <a:t>Procedures promote reusability and maintainability. </a:t>
            </a:r>
            <a:r>
              <a:rPr dirty="0" sz="1300" spc="10">
                <a:latin typeface="Times New Roman"/>
                <a:cs typeface="Times New Roman"/>
              </a:rPr>
              <a:t>When </a:t>
            </a:r>
            <a:r>
              <a:rPr dirty="0" sz="1300" spc="5">
                <a:latin typeface="Times New Roman"/>
                <a:cs typeface="Times New Roman"/>
              </a:rPr>
              <a:t>validated, they can be used in  any </a:t>
            </a:r>
            <a:r>
              <a:rPr dirty="0" sz="1300" spc="10">
                <a:latin typeface="Times New Roman"/>
                <a:cs typeface="Times New Roman"/>
              </a:rPr>
              <a:t>number </a:t>
            </a:r>
            <a:r>
              <a:rPr dirty="0" sz="1300" spc="5">
                <a:latin typeface="Times New Roman"/>
                <a:cs typeface="Times New Roman"/>
              </a:rPr>
              <a:t>of applications. If the requirements change, only the procedure </a:t>
            </a:r>
            <a:r>
              <a:rPr dirty="0" sz="1300" spc="10">
                <a:latin typeface="Times New Roman"/>
                <a:cs typeface="Times New Roman"/>
              </a:rPr>
              <a:t>needs </a:t>
            </a:r>
            <a:r>
              <a:rPr dirty="0" sz="1300" spc="5">
                <a:latin typeface="Times New Roman"/>
                <a:cs typeface="Times New Roman"/>
              </a:rPr>
              <a:t>to be  updated.</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325117" y="873506"/>
            <a:ext cx="5022850" cy="2350135"/>
          </a:xfrm>
          <a:prstGeom prst="rect">
            <a:avLst/>
          </a:prstGeom>
        </p:spPr>
        <p:txBody>
          <a:bodyPr wrap="square" lIns="0" tIns="12700" rIns="0" bIns="0" rtlCol="0" vert="horz">
            <a:spAutoFit/>
          </a:bodyPr>
          <a:lstStyle/>
          <a:p>
            <a:pPr algn="ctr" marL="61594">
              <a:lnSpc>
                <a:spcPct val="100000"/>
              </a:lnSpc>
              <a:spcBef>
                <a:spcPts val="100"/>
              </a:spcBef>
            </a:pPr>
            <a:r>
              <a:rPr dirty="0" sz="2000" b="1">
                <a:latin typeface="Arial"/>
                <a:cs typeface="Arial"/>
              </a:rPr>
              <a:t>Syntax for </a:t>
            </a:r>
            <a:r>
              <a:rPr dirty="0" sz="2000" spc="-5" b="1">
                <a:latin typeface="Arial"/>
                <a:cs typeface="Arial"/>
              </a:rPr>
              <a:t>Creating</a:t>
            </a:r>
            <a:r>
              <a:rPr dirty="0" sz="2000" spc="-30" b="1">
                <a:latin typeface="Arial"/>
                <a:cs typeface="Arial"/>
              </a:rPr>
              <a:t> </a:t>
            </a:r>
            <a:r>
              <a:rPr dirty="0" sz="2000" b="1">
                <a:latin typeface="Arial"/>
                <a:cs typeface="Arial"/>
              </a:rPr>
              <a:t>Procedures</a:t>
            </a:r>
            <a:endParaRPr sz="2000">
              <a:latin typeface="Arial"/>
              <a:cs typeface="Arial"/>
            </a:endParaRPr>
          </a:p>
          <a:p>
            <a:pPr>
              <a:lnSpc>
                <a:spcPct val="100000"/>
              </a:lnSpc>
              <a:spcBef>
                <a:spcPts val="20"/>
              </a:spcBef>
            </a:pPr>
            <a:endParaRPr sz="1900">
              <a:latin typeface="Arial"/>
              <a:cs typeface="Arial"/>
            </a:endParaRPr>
          </a:p>
          <a:p>
            <a:pPr marL="326390" marR="257175" indent="-327025">
              <a:lnSpc>
                <a:spcPct val="101600"/>
              </a:lnSpc>
              <a:buClr>
                <a:srgbClr val="FF0000"/>
              </a:buClr>
              <a:buFont typeface="Arial"/>
              <a:buChar char="•"/>
              <a:tabLst>
                <a:tab pos="326390" algn="l"/>
                <a:tab pos="327025" algn="l"/>
              </a:tabLst>
            </a:pPr>
            <a:r>
              <a:rPr dirty="0" sz="1550" spc="10" b="1">
                <a:latin typeface="Arial"/>
                <a:cs typeface="Arial"/>
              </a:rPr>
              <a:t>Use</a:t>
            </a:r>
            <a:r>
              <a:rPr dirty="0" sz="1550" b="1">
                <a:latin typeface="Arial"/>
                <a:cs typeface="Arial"/>
              </a:rPr>
              <a:t> </a:t>
            </a:r>
            <a:r>
              <a:rPr dirty="0" sz="1550" spc="10" b="1">
                <a:latin typeface="Courier New"/>
                <a:cs typeface="Courier New"/>
              </a:rPr>
              <a:t>CREATE</a:t>
            </a:r>
            <a:r>
              <a:rPr dirty="0" sz="1550" spc="-495" b="1">
                <a:latin typeface="Courier New"/>
                <a:cs typeface="Courier New"/>
              </a:rPr>
              <a:t> </a:t>
            </a:r>
            <a:r>
              <a:rPr dirty="0" sz="1550" spc="10" b="1">
                <a:latin typeface="Courier New"/>
                <a:cs typeface="Courier New"/>
              </a:rPr>
              <a:t>PROCEDURE</a:t>
            </a:r>
            <a:r>
              <a:rPr dirty="0" sz="1550" spc="-495" b="1">
                <a:latin typeface="Courier New"/>
                <a:cs typeface="Courier New"/>
              </a:rPr>
              <a:t> </a:t>
            </a:r>
            <a:r>
              <a:rPr dirty="0" sz="1550" spc="10" b="1">
                <a:latin typeface="Arial"/>
                <a:cs typeface="Arial"/>
              </a:rPr>
              <a:t>followed by the</a:t>
            </a:r>
            <a:r>
              <a:rPr dirty="0" sz="1550" spc="5" b="1">
                <a:latin typeface="Arial"/>
                <a:cs typeface="Arial"/>
              </a:rPr>
              <a:t> </a:t>
            </a:r>
            <a:r>
              <a:rPr dirty="0" sz="1550" spc="10" b="1">
                <a:latin typeface="Arial"/>
                <a:cs typeface="Arial"/>
              </a:rPr>
              <a:t>name,  optional parameters, and keyword </a:t>
            </a:r>
            <a:r>
              <a:rPr dirty="0" sz="1550" spc="10" b="1">
                <a:latin typeface="Courier New"/>
                <a:cs typeface="Courier New"/>
              </a:rPr>
              <a:t>IS</a:t>
            </a:r>
            <a:r>
              <a:rPr dirty="0" sz="1550" spc="-535" b="1">
                <a:latin typeface="Courier New"/>
                <a:cs typeface="Courier New"/>
              </a:rPr>
              <a:t> </a:t>
            </a:r>
            <a:r>
              <a:rPr dirty="0" sz="1550" spc="10" b="1">
                <a:latin typeface="Arial"/>
                <a:cs typeface="Arial"/>
              </a:rPr>
              <a:t>or </a:t>
            </a:r>
            <a:r>
              <a:rPr dirty="0" sz="1550" spc="5" b="1">
                <a:latin typeface="Courier New"/>
                <a:cs typeface="Courier New"/>
              </a:rPr>
              <a:t>AS</a:t>
            </a:r>
            <a:r>
              <a:rPr dirty="0" sz="1550" spc="5" b="1">
                <a:latin typeface="Arial"/>
                <a:cs typeface="Arial"/>
              </a:rPr>
              <a:t>.</a:t>
            </a:r>
            <a:endParaRPr sz="1550">
              <a:latin typeface="Arial"/>
              <a:cs typeface="Arial"/>
            </a:endParaRPr>
          </a:p>
          <a:p>
            <a:pPr marL="326390" marR="601345" indent="-327025">
              <a:lnSpc>
                <a:spcPct val="107400"/>
              </a:lnSpc>
              <a:spcBef>
                <a:spcPts val="265"/>
              </a:spcBef>
              <a:buClr>
                <a:srgbClr val="FF0000"/>
              </a:buClr>
              <a:buFont typeface="Arial"/>
              <a:buChar char="•"/>
              <a:tabLst>
                <a:tab pos="326390" algn="l"/>
                <a:tab pos="327025" algn="l"/>
              </a:tabLst>
            </a:pPr>
            <a:r>
              <a:rPr dirty="0" sz="1550" spc="10" b="1">
                <a:latin typeface="Arial"/>
                <a:cs typeface="Arial"/>
              </a:rPr>
              <a:t>Add</a:t>
            </a:r>
            <a:r>
              <a:rPr dirty="0" sz="1550" spc="5" b="1">
                <a:latin typeface="Arial"/>
                <a:cs typeface="Arial"/>
              </a:rPr>
              <a:t> </a:t>
            </a:r>
            <a:r>
              <a:rPr dirty="0" sz="1550" spc="10" b="1">
                <a:latin typeface="Arial"/>
                <a:cs typeface="Arial"/>
              </a:rPr>
              <a:t>the </a:t>
            </a:r>
            <a:r>
              <a:rPr dirty="0" sz="1550" spc="10" b="1">
                <a:latin typeface="Courier New"/>
                <a:cs typeface="Courier New"/>
              </a:rPr>
              <a:t>OR</a:t>
            </a:r>
            <a:r>
              <a:rPr dirty="0" sz="1550" spc="-495" b="1">
                <a:latin typeface="Courier New"/>
                <a:cs typeface="Courier New"/>
              </a:rPr>
              <a:t> </a:t>
            </a:r>
            <a:r>
              <a:rPr dirty="0" sz="1550" spc="10" b="1">
                <a:latin typeface="Courier New"/>
                <a:cs typeface="Courier New"/>
              </a:rPr>
              <a:t>REPLACE</a:t>
            </a:r>
            <a:r>
              <a:rPr dirty="0" sz="1550" spc="-505" b="1">
                <a:latin typeface="Courier New"/>
                <a:cs typeface="Courier New"/>
              </a:rPr>
              <a:t> </a:t>
            </a:r>
            <a:r>
              <a:rPr dirty="0" sz="1550" spc="10" b="1">
                <a:latin typeface="Arial"/>
                <a:cs typeface="Arial"/>
              </a:rPr>
              <a:t>option</a:t>
            </a:r>
            <a:r>
              <a:rPr dirty="0" sz="1550" spc="5" b="1">
                <a:latin typeface="Arial"/>
                <a:cs typeface="Arial"/>
              </a:rPr>
              <a:t> </a:t>
            </a:r>
            <a:r>
              <a:rPr dirty="0" sz="1550" spc="10" b="1">
                <a:latin typeface="Arial"/>
                <a:cs typeface="Arial"/>
              </a:rPr>
              <a:t>to</a:t>
            </a:r>
            <a:r>
              <a:rPr dirty="0" sz="1550" b="1">
                <a:latin typeface="Arial"/>
                <a:cs typeface="Arial"/>
              </a:rPr>
              <a:t> </a:t>
            </a:r>
            <a:r>
              <a:rPr dirty="0" sz="1550" spc="10" b="1">
                <a:latin typeface="Arial"/>
                <a:cs typeface="Arial"/>
              </a:rPr>
              <a:t>overwrite</a:t>
            </a:r>
            <a:r>
              <a:rPr dirty="0" sz="1550" spc="5" b="1">
                <a:latin typeface="Arial"/>
                <a:cs typeface="Arial"/>
              </a:rPr>
              <a:t> </a:t>
            </a:r>
            <a:r>
              <a:rPr dirty="0" sz="1550" spc="10" b="1">
                <a:latin typeface="Arial"/>
                <a:cs typeface="Arial"/>
              </a:rPr>
              <a:t>an  existing</a:t>
            </a:r>
            <a:r>
              <a:rPr dirty="0" sz="1550" b="1">
                <a:latin typeface="Arial"/>
                <a:cs typeface="Arial"/>
              </a:rPr>
              <a:t> </a:t>
            </a:r>
            <a:r>
              <a:rPr dirty="0" sz="1550" spc="10" b="1">
                <a:latin typeface="Arial"/>
                <a:cs typeface="Arial"/>
              </a:rPr>
              <a:t>procedure.</a:t>
            </a:r>
            <a:endParaRPr sz="1550">
              <a:latin typeface="Arial"/>
              <a:cs typeface="Arial"/>
            </a:endParaRPr>
          </a:p>
          <a:p>
            <a:pPr marL="326390" marR="5080" indent="-327025">
              <a:lnSpc>
                <a:spcPct val="93200"/>
              </a:lnSpc>
              <a:spcBef>
                <a:spcPts val="450"/>
              </a:spcBef>
              <a:buClr>
                <a:srgbClr val="FF0000"/>
              </a:buClr>
              <a:buFont typeface="Arial"/>
              <a:buChar char="•"/>
              <a:tabLst>
                <a:tab pos="326390" algn="l"/>
                <a:tab pos="327025" algn="l"/>
              </a:tabLst>
            </a:pPr>
            <a:r>
              <a:rPr dirty="0" sz="1550" spc="10" b="1">
                <a:latin typeface="Arial"/>
                <a:cs typeface="Arial"/>
              </a:rPr>
              <a:t>Write a PL/SQL block containing local variables,  a</a:t>
            </a:r>
            <a:r>
              <a:rPr dirty="0" sz="1550" b="1">
                <a:latin typeface="Arial"/>
                <a:cs typeface="Arial"/>
              </a:rPr>
              <a:t> </a:t>
            </a:r>
            <a:r>
              <a:rPr dirty="0" sz="1550" spc="10" b="1">
                <a:latin typeface="Courier New"/>
                <a:cs typeface="Courier New"/>
              </a:rPr>
              <a:t>BEGIN</a:t>
            </a:r>
            <a:r>
              <a:rPr dirty="0" sz="1550" spc="-490" b="1">
                <a:latin typeface="Courier New"/>
                <a:cs typeface="Courier New"/>
              </a:rPr>
              <a:t> </a:t>
            </a:r>
            <a:r>
              <a:rPr dirty="0" sz="1550" spc="10" b="1">
                <a:latin typeface="Arial"/>
                <a:cs typeface="Arial"/>
              </a:rPr>
              <a:t>statement,</a:t>
            </a:r>
            <a:r>
              <a:rPr dirty="0" sz="1550" spc="5" b="1">
                <a:latin typeface="Arial"/>
                <a:cs typeface="Arial"/>
              </a:rPr>
              <a:t> </a:t>
            </a:r>
            <a:r>
              <a:rPr dirty="0" sz="1550" spc="10" b="1">
                <a:latin typeface="Arial"/>
                <a:cs typeface="Arial"/>
              </a:rPr>
              <a:t>and</a:t>
            </a:r>
            <a:r>
              <a:rPr dirty="0" sz="1550" b="1">
                <a:latin typeface="Arial"/>
                <a:cs typeface="Arial"/>
              </a:rPr>
              <a:t> </a:t>
            </a:r>
            <a:r>
              <a:rPr dirty="0" sz="1550" spc="10" b="1">
                <a:latin typeface="Arial"/>
                <a:cs typeface="Arial"/>
              </a:rPr>
              <a:t>an</a:t>
            </a:r>
            <a:r>
              <a:rPr dirty="0" sz="1550" spc="15" b="1">
                <a:latin typeface="Arial"/>
                <a:cs typeface="Arial"/>
              </a:rPr>
              <a:t> </a:t>
            </a:r>
            <a:r>
              <a:rPr dirty="0" sz="1550" spc="10" b="1">
                <a:latin typeface="Courier New"/>
                <a:cs typeface="Courier New"/>
              </a:rPr>
              <a:t>END</a:t>
            </a:r>
            <a:r>
              <a:rPr dirty="0" sz="1550" spc="-490" b="1">
                <a:latin typeface="Courier New"/>
                <a:cs typeface="Courier New"/>
              </a:rPr>
              <a:t> </a:t>
            </a:r>
            <a:r>
              <a:rPr dirty="0" sz="1550" spc="10" b="1">
                <a:latin typeface="Arial"/>
                <a:cs typeface="Arial"/>
              </a:rPr>
              <a:t>statement </a:t>
            </a:r>
            <a:r>
              <a:rPr dirty="0" sz="1550" spc="5" b="1">
                <a:latin typeface="Arial"/>
                <a:cs typeface="Arial"/>
              </a:rPr>
              <a:t>(or</a:t>
            </a:r>
            <a:r>
              <a:rPr dirty="0" sz="1550" spc="10" b="1">
                <a:latin typeface="Arial"/>
                <a:cs typeface="Arial"/>
              </a:rPr>
              <a:t> </a:t>
            </a:r>
            <a:r>
              <a:rPr dirty="0" sz="1550" spc="10" b="1">
                <a:latin typeface="Courier New"/>
                <a:cs typeface="Courier New"/>
              </a:rPr>
              <a:t>END  </a:t>
            </a:r>
            <a:r>
              <a:rPr dirty="0" sz="1550" spc="10" b="1" i="1">
                <a:latin typeface="Courier New"/>
                <a:cs typeface="Courier New"/>
              </a:rPr>
              <a:t>procedure_name</a:t>
            </a:r>
            <a:r>
              <a:rPr dirty="0" sz="1550" spc="10" b="1">
                <a:latin typeface="Arial"/>
                <a:cs typeface="Arial"/>
              </a:rPr>
              <a:t>).</a:t>
            </a:r>
            <a:endParaRPr sz="1550">
              <a:latin typeface="Arial"/>
              <a:cs typeface="Arial"/>
            </a:endParaRPr>
          </a:p>
        </p:txBody>
      </p:sp>
      <p:grpSp>
        <p:nvGrpSpPr>
          <p:cNvPr id="7" name="object 7"/>
          <p:cNvGrpSpPr/>
          <p:nvPr/>
        </p:nvGrpSpPr>
        <p:grpSpPr>
          <a:xfrm>
            <a:off x="1325308" y="3359848"/>
            <a:ext cx="5126355" cy="1655445"/>
            <a:chOff x="1325308" y="3359848"/>
            <a:chExt cx="5126355" cy="1655445"/>
          </a:xfrm>
        </p:grpSpPr>
        <p:sp>
          <p:nvSpPr>
            <p:cNvPr id="8" name="object 8"/>
            <p:cNvSpPr/>
            <p:nvPr/>
          </p:nvSpPr>
          <p:spPr>
            <a:xfrm>
              <a:off x="1335786" y="3370325"/>
              <a:ext cx="5105400" cy="1634489"/>
            </a:xfrm>
            <a:custGeom>
              <a:avLst/>
              <a:gdLst/>
              <a:ahLst/>
              <a:cxnLst/>
              <a:rect l="l" t="t" r="r" b="b"/>
              <a:pathLst>
                <a:path w="5105400" h="1634489">
                  <a:moveTo>
                    <a:pt x="5105400" y="0"/>
                  </a:moveTo>
                  <a:lnTo>
                    <a:pt x="0" y="0"/>
                  </a:lnTo>
                  <a:lnTo>
                    <a:pt x="0" y="1634489"/>
                  </a:lnTo>
                  <a:lnTo>
                    <a:pt x="5105400" y="1634489"/>
                  </a:lnTo>
                  <a:lnTo>
                    <a:pt x="5105400" y="0"/>
                  </a:lnTo>
                  <a:close/>
                </a:path>
              </a:pathLst>
            </a:custGeom>
            <a:solidFill>
              <a:srgbClr val="CCCCCC"/>
            </a:solidFill>
          </p:spPr>
          <p:txBody>
            <a:bodyPr wrap="square" lIns="0" tIns="0" rIns="0" bIns="0" rtlCol="0"/>
            <a:lstStyle/>
            <a:p/>
          </p:txBody>
        </p:sp>
        <p:sp>
          <p:nvSpPr>
            <p:cNvPr id="9" name="object 9"/>
            <p:cNvSpPr/>
            <p:nvPr/>
          </p:nvSpPr>
          <p:spPr>
            <a:xfrm>
              <a:off x="1335786" y="3370325"/>
              <a:ext cx="5105400" cy="1634489"/>
            </a:xfrm>
            <a:custGeom>
              <a:avLst/>
              <a:gdLst/>
              <a:ahLst/>
              <a:cxnLst/>
              <a:rect l="l" t="t" r="r" b="b"/>
              <a:pathLst>
                <a:path w="5105400" h="1634489">
                  <a:moveTo>
                    <a:pt x="5105400" y="0"/>
                  </a:moveTo>
                  <a:lnTo>
                    <a:pt x="0" y="0"/>
                  </a:lnTo>
                  <a:lnTo>
                    <a:pt x="0" y="1634489"/>
                  </a:lnTo>
                  <a:lnTo>
                    <a:pt x="5105400" y="1634489"/>
                  </a:lnTo>
                  <a:lnTo>
                    <a:pt x="5105400"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411986" y="3381248"/>
            <a:ext cx="4308475" cy="1203960"/>
          </a:xfrm>
          <a:prstGeom prst="rect">
            <a:avLst/>
          </a:prstGeom>
        </p:spPr>
        <p:txBody>
          <a:bodyPr wrap="square" lIns="0" tIns="11430" rIns="0" bIns="0" rtlCol="0" vert="horz">
            <a:spAutoFit/>
          </a:bodyPr>
          <a:lstStyle/>
          <a:p>
            <a:pPr>
              <a:lnSpc>
                <a:spcPts val="1550"/>
              </a:lnSpc>
              <a:spcBef>
                <a:spcPts val="90"/>
              </a:spcBef>
            </a:pPr>
            <a:r>
              <a:rPr dirty="0" sz="1300" spc="-15" b="1">
                <a:latin typeface="Courier New"/>
                <a:cs typeface="Courier New"/>
              </a:rPr>
              <a:t>CREATE [OR REPLACE] PROCEDURE</a:t>
            </a:r>
            <a:r>
              <a:rPr dirty="0" sz="1300" spc="-70" b="1">
                <a:latin typeface="Courier New"/>
                <a:cs typeface="Courier New"/>
              </a:rPr>
              <a:t> </a:t>
            </a:r>
            <a:r>
              <a:rPr dirty="0" sz="1300" spc="-20" b="1" i="1">
                <a:latin typeface="Courier New"/>
                <a:cs typeface="Courier New"/>
              </a:rPr>
              <a:t>procedure_name</a:t>
            </a:r>
            <a:endParaRPr sz="1300">
              <a:latin typeface="Courier New"/>
              <a:cs typeface="Courier New"/>
            </a:endParaRPr>
          </a:p>
          <a:p>
            <a:pPr marL="292100" marR="687705" indent="-195580">
              <a:lnSpc>
                <a:spcPts val="1550"/>
              </a:lnSpc>
              <a:spcBef>
                <a:spcPts val="50"/>
              </a:spcBef>
            </a:pPr>
            <a:r>
              <a:rPr dirty="0" sz="1300" spc="-15" b="1">
                <a:latin typeface="Courier New"/>
                <a:cs typeface="Courier New"/>
              </a:rPr>
              <a:t>[(</a:t>
            </a:r>
            <a:r>
              <a:rPr dirty="0" sz="1300" spc="-15" b="1" i="1">
                <a:latin typeface="Courier New"/>
                <a:cs typeface="Courier New"/>
              </a:rPr>
              <a:t>parameter1 </a:t>
            </a:r>
            <a:r>
              <a:rPr dirty="0" sz="1300" spc="-15" b="1">
                <a:latin typeface="Courier New"/>
                <a:cs typeface="Courier New"/>
              </a:rPr>
              <a:t>[</a:t>
            </a:r>
            <a:r>
              <a:rPr dirty="0" sz="1300" spc="-15" b="1" i="1">
                <a:latin typeface="Courier New"/>
                <a:cs typeface="Courier New"/>
              </a:rPr>
              <a:t>mode</a:t>
            </a:r>
            <a:r>
              <a:rPr dirty="0" sz="1300" spc="-15" b="1">
                <a:latin typeface="Courier New"/>
                <a:cs typeface="Courier New"/>
              </a:rPr>
              <a:t>] </a:t>
            </a:r>
            <a:r>
              <a:rPr dirty="0" sz="1300" spc="-20" b="1" i="1">
                <a:latin typeface="Courier New"/>
                <a:cs typeface="Courier New"/>
              </a:rPr>
              <a:t>datatype1,  </a:t>
            </a:r>
            <a:r>
              <a:rPr dirty="0" sz="1300" spc="-15" b="1" i="1">
                <a:latin typeface="Courier New"/>
                <a:cs typeface="Courier New"/>
              </a:rPr>
              <a:t>parameter2 </a:t>
            </a:r>
            <a:r>
              <a:rPr dirty="0" sz="1300" spc="-15" b="1">
                <a:latin typeface="Courier New"/>
                <a:cs typeface="Courier New"/>
              </a:rPr>
              <a:t>[</a:t>
            </a:r>
            <a:r>
              <a:rPr dirty="0" sz="1300" spc="-15" b="1" i="1">
                <a:latin typeface="Courier New"/>
                <a:cs typeface="Courier New"/>
              </a:rPr>
              <a:t>mode</a:t>
            </a:r>
            <a:r>
              <a:rPr dirty="0" sz="1300" spc="-15" b="1">
                <a:latin typeface="Courier New"/>
                <a:cs typeface="Courier New"/>
              </a:rPr>
              <a:t>] </a:t>
            </a:r>
            <a:r>
              <a:rPr dirty="0" sz="1300" spc="-20" b="1" i="1">
                <a:latin typeface="Courier New"/>
                <a:cs typeface="Courier New"/>
              </a:rPr>
              <a:t>datatype2,</a:t>
            </a:r>
            <a:r>
              <a:rPr dirty="0" sz="1300" spc="5" b="1" i="1">
                <a:latin typeface="Courier New"/>
                <a:cs typeface="Courier New"/>
              </a:rPr>
              <a:t> </a:t>
            </a:r>
            <a:r>
              <a:rPr dirty="0" sz="1300" spc="-20" b="1" i="1">
                <a:latin typeface="Courier New"/>
                <a:cs typeface="Courier New"/>
              </a:rPr>
              <a:t>...</a:t>
            </a:r>
            <a:r>
              <a:rPr dirty="0" sz="1300" spc="-20" b="1">
                <a:latin typeface="Courier New"/>
                <a:cs typeface="Courier New"/>
              </a:rPr>
              <a:t>)]</a:t>
            </a:r>
            <a:endParaRPr sz="1300">
              <a:latin typeface="Courier New"/>
              <a:cs typeface="Courier New"/>
            </a:endParaRPr>
          </a:p>
          <a:p>
            <a:pPr>
              <a:lnSpc>
                <a:spcPts val="1485"/>
              </a:lnSpc>
            </a:pPr>
            <a:r>
              <a:rPr dirty="0" sz="1300" spc="-15" b="1">
                <a:latin typeface="Courier New"/>
                <a:cs typeface="Courier New"/>
              </a:rPr>
              <a:t>IS|AS</a:t>
            </a:r>
            <a:endParaRPr sz="1300">
              <a:latin typeface="Courier New"/>
              <a:cs typeface="Courier New"/>
            </a:endParaRPr>
          </a:p>
          <a:p>
            <a:pPr marR="979805" indent="194945">
              <a:lnSpc>
                <a:spcPts val="1550"/>
              </a:lnSpc>
              <a:spcBef>
                <a:spcPts val="50"/>
              </a:spcBef>
            </a:pPr>
            <a:r>
              <a:rPr dirty="0" sz="1300" spc="-20" b="1">
                <a:latin typeface="Courier New"/>
                <a:cs typeface="Courier New"/>
              </a:rPr>
              <a:t>[</a:t>
            </a:r>
            <a:r>
              <a:rPr dirty="0" sz="1300" spc="-20" b="1" i="1">
                <a:latin typeface="Courier New"/>
                <a:cs typeface="Courier New"/>
              </a:rPr>
              <a:t>local_variable_declarations</a:t>
            </a:r>
            <a:r>
              <a:rPr dirty="0" sz="1300" spc="-20" b="1">
                <a:latin typeface="Courier New"/>
                <a:cs typeface="Courier New"/>
              </a:rPr>
              <a:t>; …]  </a:t>
            </a:r>
            <a:r>
              <a:rPr dirty="0" sz="1300" spc="-15" b="1">
                <a:latin typeface="Courier New"/>
                <a:cs typeface="Courier New"/>
              </a:rPr>
              <a:t>BEGIN</a:t>
            </a:r>
            <a:endParaRPr sz="1300">
              <a:latin typeface="Courier New"/>
              <a:cs typeface="Courier New"/>
            </a:endParaRPr>
          </a:p>
        </p:txBody>
      </p:sp>
      <p:grpSp>
        <p:nvGrpSpPr>
          <p:cNvPr id="11" name="object 11"/>
          <p:cNvGrpSpPr/>
          <p:nvPr/>
        </p:nvGrpSpPr>
        <p:grpSpPr>
          <a:xfrm>
            <a:off x="4213859" y="4177665"/>
            <a:ext cx="1089660" cy="773430"/>
            <a:chOff x="4213859" y="4177665"/>
            <a:chExt cx="1089660" cy="773430"/>
          </a:xfrm>
        </p:grpSpPr>
        <p:sp>
          <p:nvSpPr>
            <p:cNvPr id="12" name="object 12"/>
            <p:cNvSpPr/>
            <p:nvPr/>
          </p:nvSpPr>
          <p:spPr>
            <a:xfrm>
              <a:off x="4921757" y="4187952"/>
              <a:ext cx="0" cy="763270"/>
            </a:xfrm>
            <a:custGeom>
              <a:avLst/>
              <a:gdLst/>
              <a:ahLst/>
              <a:cxnLst/>
              <a:rect l="l" t="t" r="r" b="b"/>
              <a:pathLst>
                <a:path w="0" h="763270">
                  <a:moveTo>
                    <a:pt x="0" y="0"/>
                  </a:moveTo>
                  <a:lnTo>
                    <a:pt x="0" y="762762"/>
                  </a:lnTo>
                </a:path>
              </a:pathLst>
            </a:custGeom>
            <a:ln w="20574">
              <a:solidFill>
                <a:srgbClr val="000000"/>
              </a:solidFill>
            </a:ln>
          </p:spPr>
          <p:txBody>
            <a:bodyPr wrap="square" lIns="0" tIns="0" rIns="0" bIns="0" rtlCol="0"/>
            <a:lstStyle/>
            <a:p/>
          </p:txBody>
        </p:sp>
        <p:sp>
          <p:nvSpPr>
            <p:cNvPr id="13" name="object 13"/>
            <p:cNvSpPr/>
            <p:nvPr/>
          </p:nvSpPr>
          <p:spPr>
            <a:xfrm>
              <a:off x="4213859" y="4187952"/>
              <a:ext cx="708025" cy="0"/>
            </a:xfrm>
            <a:custGeom>
              <a:avLst/>
              <a:gdLst/>
              <a:ahLst/>
              <a:cxnLst/>
              <a:rect l="l" t="t" r="r" b="b"/>
              <a:pathLst>
                <a:path w="708025" h="0">
                  <a:moveTo>
                    <a:pt x="0" y="0"/>
                  </a:moveTo>
                  <a:lnTo>
                    <a:pt x="707898" y="0"/>
                  </a:lnTo>
                </a:path>
              </a:pathLst>
            </a:custGeom>
            <a:ln w="20574">
              <a:solidFill>
                <a:srgbClr val="000000"/>
              </a:solidFill>
            </a:ln>
          </p:spPr>
          <p:txBody>
            <a:bodyPr wrap="square" lIns="0" tIns="0" rIns="0" bIns="0" rtlCol="0"/>
            <a:lstStyle/>
            <a:p/>
          </p:txBody>
        </p:sp>
        <p:sp>
          <p:nvSpPr>
            <p:cNvPr id="14" name="object 14"/>
            <p:cNvSpPr/>
            <p:nvPr/>
          </p:nvSpPr>
          <p:spPr>
            <a:xfrm>
              <a:off x="4921757" y="4568952"/>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15" name="object 15"/>
            <p:cNvSpPr/>
            <p:nvPr/>
          </p:nvSpPr>
          <p:spPr>
            <a:xfrm>
              <a:off x="5237225" y="4536186"/>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grpSp>
      <p:sp>
        <p:nvSpPr>
          <p:cNvPr id="16" name="object 16"/>
          <p:cNvSpPr txBox="1"/>
          <p:nvPr/>
        </p:nvSpPr>
        <p:spPr>
          <a:xfrm>
            <a:off x="1412149" y="4559185"/>
            <a:ext cx="3522345" cy="419100"/>
          </a:xfrm>
          <a:prstGeom prst="rect">
            <a:avLst/>
          </a:prstGeom>
        </p:spPr>
        <p:txBody>
          <a:bodyPr wrap="square" lIns="0" tIns="11430" rIns="0" bIns="0" rtlCol="0" vert="horz">
            <a:spAutoFit/>
          </a:bodyPr>
          <a:lstStyle/>
          <a:p>
            <a:pPr marL="194945">
              <a:lnSpc>
                <a:spcPts val="1555"/>
              </a:lnSpc>
              <a:spcBef>
                <a:spcPts val="90"/>
              </a:spcBef>
            </a:pPr>
            <a:r>
              <a:rPr dirty="0" sz="1300" spc="-15" b="1">
                <a:latin typeface="Courier New"/>
                <a:cs typeface="Courier New"/>
              </a:rPr>
              <a:t>--</a:t>
            </a:r>
            <a:r>
              <a:rPr dirty="0" sz="1300" spc="-20" b="1">
                <a:latin typeface="Courier New"/>
                <a:cs typeface="Courier New"/>
              </a:rPr>
              <a:t> </a:t>
            </a:r>
            <a:r>
              <a:rPr dirty="0" sz="1300" spc="-20" b="1" i="1">
                <a:latin typeface="Courier New"/>
                <a:cs typeface="Courier New"/>
              </a:rPr>
              <a:t>actions;</a:t>
            </a:r>
            <a:endParaRPr sz="1300">
              <a:latin typeface="Courier New"/>
              <a:cs typeface="Courier New"/>
            </a:endParaRPr>
          </a:p>
          <a:p>
            <a:pPr>
              <a:lnSpc>
                <a:spcPts val="1555"/>
              </a:lnSpc>
              <a:tabLst>
                <a:tab pos="2801620" algn="l"/>
                <a:tab pos="3509010" algn="l"/>
              </a:tabLst>
            </a:pPr>
            <a:r>
              <a:rPr dirty="0" sz="1300" spc="-15" b="1">
                <a:latin typeface="Courier New"/>
                <a:cs typeface="Courier New"/>
              </a:rPr>
              <a:t>END</a:t>
            </a:r>
            <a:r>
              <a:rPr dirty="0" sz="1300" spc="-35" b="1">
                <a:latin typeface="Courier New"/>
                <a:cs typeface="Courier New"/>
              </a:rPr>
              <a:t> </a:t>
            </a:r>
            <a:r>
              <a:rPr dirty="0" sz="1300" spc="-20" b="1">
                <a:latin typeface="Courier New"/>
                <a:cs typeface="Courier New"/>
              </a:rPr>
              <a:t>[</a:t>
            </a:r>
            <a:r>
              <a:rPr dirty="0" sz="1300" spc="-20" b="1" i="1">
                <a:latin typeface="Courier New"/>
                <a:cs typeface="Courier New"/>
              </a:rPr>
              <a:t>procedure_name</a:t>
            </a:r>
            <a:r>
              <a:rPr dirty="0" sz="1300" spc="-20" b="1">
                <a:latin typeface="Courier New"/>
                <a:cs typeface="Courier New"/>
              </a:rPr>
              <a:t>];	</a:t>
            </a:r>
            <a:r>
              <a:rPr dirty="0" u="heavy" sz="1300" spc="-30" b="1">
                <a:uFill>
                  <a:solidFill>
                    <a:srgbClr val="000000"/>
                  </a:solidFill>
                </a:uFill>
                <a:latin typeface="Courier New"/>
                <a:cs typeface="Courier New"/>
              </a:rPr>
              <a:t> </a:t>
            </a:r>
            <a:r>
              <a:rPr dirty="0" u="heavy" sz="1300" spc="-20" b="1">
                <a:uFill>
                  <a:solidFill>
                    <a:srgbClr val="000000"/>
                  </a:solidFill>
                </a:uFill>
                <a:latin typeface="Courier New"/>
                <a:cs typeface="Courier New"/>
              </a:rPr>
              <a:t>	</a:t>
            </a:r>
            <a:endParaRPr sz="1300">
              <a:latin typeface="Courier New"/>
              <a:cs typeface="Courier New"/>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5331714" y="4458716"/>
            <a:ext cx="109410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PL/SQL</a:t>
            </a:r>
            <a:r>
              <a:rPr dirty="0" sz="1300" spc="-40" b="1">
                <a:latin typeface="Arial"/>
                <a:cs typeface="Arial"/>
              </a:rPr>
              <a:t> </a:t>
            </a:r>
            <a:r>
              <a:rPr dirty="0" sz="1300" spc="-15" b="1">
                <a:latin typeface="Arial"/>
                <a:cs typeface="Arial"/>
              </a:rPr>
              <a:t>Block</a:t>
            </a:r>
            <a:endParaRPr sz="1300">
              <a:latin typeface="Arial"/>
              <a:cs typeface="Arial"/>
            </a:endParaRPr>
          </a:p>
        </p:txBody>
      </p:sp>
      <p:sp>
        <p:nvSpPr>
          <p:cNvPr id="18" name="object 18"/>
          <p:cNvSpPr txBox="1"/>
          <p:nvPr/>
        </p:nvSpPr>
        <p:spPr>
          <a:xfrm>
            <a:off x="743204" y="5619272"/>
            <a:ext cx="6216015" cy="375094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Syntax for Creating</a:t>
            </a:r>
            <a:r>
              <a:rPr dirty="0" sz="1300" spc="-10" b="1">
                <a:latin typeface="Arial"/>
                <a:cs typeface="Arial"/>
              </a:rPr>
              <a:t> </a:t>
            </a:r>
            <a:r>
              <a:rPr dirty="0" sz="1300" spc="5" b="1">
                <a:latin typeface="Arial"/>
                <a:cs typeface="Arial"/>
              </a:rPr>
              <a:t>Procedures</a:t>
            </a:r>
            <a:endParaRPr sz="1300">
              <a:latin typeface="Arial"/>
              <a:cs typeface="Arial"/>
            </a:endParaRPr>
          </a:p>
          <a:p>
            <a:pPr marL="138430" marR="5080">
              <a:lnSpc>
                <a:spcPct val="103099"/>
              </a:lnSpc>
              <a:spcBef>
                <a:spcPts val="265"/>
              </a:spcBef>
            </a:pPr>
            <a:r>
              <a:rPr dirty="0" sz="1300" spc="10">
                <a:latin typeface="Times New Roman"/>
                <a:cs typeface="Times New Roman"/>
              </a:rPr>
              <a:t>You </a:t>
            </a:r>
            <a:r>
              <a:rPr dirty="0" sz="1300" spc="5">
                <a:latin typeface="Times New Roman"/>
                <a:cs typeface="Times New Roman"/>
              </a:rPr>
              <a:t>create</a:t>
            </a:r>
            <a:r>
              <a:rPr dirty="0" sz="1300" spc="10">
                <a:latin typeface="Times New Roman"/>
                <a:cs typeface="Times New Roman"/>
              </a:rPr>
              <a:t> new</a:t>
            </a:r>
            <a:r>
              <a:rPr dirty="0" sz="1300" spc="15">
                <a:latin typeface="Times New Roman"/>
                <a:cs typeface="Times New Roman"/>
              </a:rPr>
              <a:t> </a:t>
            </a:r>
            <a:r>
              <a:rPr dirty="0" sz="1300" spc="5">
                <a:latin typeface="Times New Roman"/>
                <a:cs typeface="Times New Roman"/>
              </a:rPr>
              <a:t>procedures</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PROCEDURE</a:t>
            </a:r>
            <a:r>
              <a:rPr dirty="0" sz="1300" spc="-440">
                <a:latin typeface="Courier New"/>
                <a:cs typeface="Courier New"/>
              </a:rPr>
              <a:t> </a:t>
            </a:r>
            <a:r>
              <a:rPr dirty="0" sz="1300" spc="5">
                <a:latin typeface="Times New Roman"/>
                <a:cs typeface="Times New Roman"/>
              </a:rPr>
              <a:t>statement, </a:t>
            </a:r>
            <a:r>
              <a:rPr dirty="0" sz="1300" spc="10">
                <a:latin typeface="Times New Roman"/>
                <a:cs typeface="Times New Roman"/>
              </a:rPr>
              <a:t>which</a:t>
            </a:r>
            <a:r>
              <a:rPr dirty="0" sz="1300" spc="5">
                <a:latin typeface="Times New Roman"/>
                <a:cs typeface="Times New Roman"/>
              </a:rPr>
              <a:t> may</a:t>
            </a:r>
            <a:r>
              <a:rPr dirty="0" sz="1300" spc="10">
                <a:latin typeface="Times New Roman"/>
                <a:cs typeface="Times New Roman"/>
              </a:rPr>
              <a:t> </a:t>
            </a:r>
            <a:r>
              <a:rPr dirty="0" sz="1300" spc="5">
                <a:latin typeface="Times New Roman"/>
                <a:cs typeface="Times New Roman"/>
              </a:rPr>
              <a:t>declare  a list of parameters and must define the actions to be performed </a:t>
            </a:r>
            <a:r>
              <a:rPr dirty="0" sz="1300" spc="10">
                <a:latin typeface="Times New Roman"/>
                <a:cs typeface="Times New Roman"/>
              </a:rPr>
              <a:t>by </a:t>
            </a:r>
            <a:r>
              <a:rPr dirty="0" sz="1300" spc="5">
                <a:latin typeface="Times New Roman"/>
                <a:cs typeface="Times New Roman"/>
              </a:rPr>
              <a:t>the standard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The </a:t>
            </a:r>
            <a:r>
              <a:rPr dirty="0" sz="1300" spc="10">
                <a:latin typeface="Courier New"/>
                <a:cs typeface="Courier New"/>
              </a:rPr>
              <a:t>CREATE</a:t>
            </a:r>
            <a:r>
              <a:rPr dirty="0" sz="1300" spc="-355">
                <a:latin typeface="Courier New"/>
                <a:cs typeface="Courier New"/>
              </a:rPr>
              <a:t> </a:t>
            </a:r>
            <a:r>
              <a:rPr dirty="0" sz="1300" spc="10">
                <a:latin typeface="Times New Roman"/>
                <a:cs typeface="Times New Roman"/>
              </a:rPr>
              <a:t>clause </a:t>
            </a:r>
            <a:r>
              <a:rPr dirty="0" sz="1300" spc="5">
                <a:latin typeface="Times New Roman"/>
                <a:cs typeface="Times New Roman"/>
              </a:rPr>
              <a:t>enables </a:t>
            </a:r>
            <a:r>
              <a:rPr dirty="0" sz="1300" spc="10">
                <a:latin typeface="Times New Roman"/>
                <a:cs typeface="Times New Roman"/>
              </a:rPr>
              <a:t>you </a:t>
            </a:r>
            <a:r>
              <a:rPr dirty="0" sz="1300" spc="5">
                <a:latin typeface="Times New Roman"/>
                <a:cs typeface="Times New Roman"/>
              </a:rPr>
              <a:t>to create stand-alone procedures that are stored in  an Oracle</a:t>
            </a:r>
            <a:r>
              <a:rPr dirty="0" sz="130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5620" marR="216535" indent="-251460">
              <a:lnSpc>
                <a:spcPct val="101499"/>
              </a:lnSpc>
              <a:spcBef>
                <a:spcPts val="150"/>
              </a:spcBef>
              <a:buChar char="•"/>
              <a:tabLst>
                <a:tab pos="515620" algn="l"/>
                <a:tab pos="516255" algn="l"/>
              </a:tabLst>
            </a:pPr>
            <a:r>
              <a:rPr dirty="0" sz="1300" spc="10">
                <a:latin typeface="Times New Roman"/>
                <a:cs typeface="Times New Roman"/>
              </a:rPr>
              <a:t>PL/SQL </a:t>
            </a:r>
            <a:r>
              <a:rPr dirty="0" sz="1300" spc="5">
                <a:latin typeface="Times New Roman"/>
                <a:cs typeface="Times New Roman"/>
              </a:rPr>
              <a:t>blocks start with </a:t>
            </a:r>
            <a:r>
              <a:rPr dirty="0" sz="1300" spc="10">
                <a:latin typeface="Courier New"/>
                <a:cs typeface="Courier New"/>
              </a:rPr>
              <a:t>BEGIN</a:t>
            </a:r>
            <a:r>
              <a:rPr dirty="0" sz="1300" spc="10">
                <a:latin typeface="Times New Roman"/>
                <a:cs typeface="Times New Roman"/>
              </a:rPr>
              <a:t>, </a:t>
            </a:r>
            <a:r>
              <a:rPr dirty="0" sz="1300" spc="5">
                <a:latin typeface="Times New Roman"/>
                <a:cs typeface="Times New Roman"/>
              </a:rPr>
              <a:t>optionally </a:t>
            </a:r>
            <a:r>
              <a:rPr dirty="0" sz="1300" spc="10">
                <a:latin typeface="Times New Roman"/>
                <a:cs typeface="Times New Roman"/>
              </a:rPr>
              <a:t>preceded by </a:t>
            </a:r>
            <a:r>
              <a:rPr dirty="0" sz="1300" spc="5">
                <a:latin typeface="Times New Roman"/>
                <a:cs typeface="Times New Roman"/>
              </a:rPr>
              <a:t>the declaration of local  variables.</a:t>
            </a:r>
            <a:r>
              <a:rPr dirty="0" sz="1300">
                <a:latin typeface="Times New Roman"/>
                <a:cs typeface="Times New Roman"/>
              </a:rPr>
              <a:t> </a:t>
            </a:r>
            <a:r>
              <a:rPr dirty="0" sz="1300" spc="10">
                <a:latin typeface="Times New Roman"/>
                <a:cs typeface="Times New Roman"/>
              </a:rPr>
              <a:t>PL/SQL</a:t>
            </a:r>
            <a:r>
              <a:rPr dirty="0" sz="1300">
                <a:latin typeface="Times New Roman"/>
                <a:cs typeface="Times New Roman"/>
              </a:rPr>
              <a:t> </a:t>
            </a:r>
            <a:r>
              <a:rPr dirty="0" sz="1300" spc="10">
                <a:latin typeface="Times New Roman"/>
                <a:cs typeface="Times New Roman"/>
              </a:rPr>
              <a:t>blocks</a:t>
            </a:r>
            <a:r>
              <a:rPr dirty="0" sz="1300" spc="5">
                <a:latin typeface="Times New Roman"/>
                <a:cs typeface="Times New Roman"/>
              </a:rPr>
              <a:t> end with either</a:t>
            </a:r>
            <a:r>
              <a:rPr dirty="0" sz="1300" spc="10">
                <a:latin typeface="Times New Roman"/>
                <a:cs typeface="Times New Roman"/>
              </a:rPr>
              <a:t> </a:t>
            </a:r>
            <a:r>
              <a:rPr dirty="0" sz="1300" spc="15">
                <a:latin typeface="Courier New"/>
                <a:cs typeface="Courier New"/>
              </a:rPr>
              <a:t>END</a:t>
            </a:r>
            <a:r>
              <a:rPr dirty="0" sz="1300" spc="-455">
                <a:latin typeface="Courier New"/>
                <a:cs typeface="Courier New"/>
              </a:rPr>
              <a:t> </a:t>
            </a:r>
            <a:r>
              <a:rPr dirty="0" sz="1300" spc="5">
                <a:latin typeface="Times New Roman"/>
                <a:cs typeface="Times New Roman"/>
              </a:rPr>
              <a:t>or </a:t>
            </a:r>
            <a:r>
              <a:rPr dirty="0" sz="1300" spc="15">
                <a:latin typeface="Courier New"/>
                <a:cs typeface="Courier New"/>
              </a:rPr>
              <a:t>END</a:t>
            </a:r>
            <a:r>
              <a:rPr dirty="0" sz="1300" spc="-445">
                <a:latin typeface="Courier New"/>
                <a:cs typeface="Courier New"/>
              </a:rPr>
              <a:t> </a:t>
            </a:r>
            <a:r>
              <a:rPr dirty="0" sz="1300" spc="15" i="1">
                <a:latin typeface="Courier New"/>
                <a:cs typeface="Courier New"/>
              </a:rPr>
              <a:t>procedure_name</a:t>
            </a:r>
            <a:r>
              <a:rPr dirty="0" sz="1300" spc="15">
                <a:latin typeface="Times New Roman"/>
                <a:cs typeface="Times New Roman"/>
              </a:rPr>
              <a:t>.</a:t>
            </a:r>
            <a:endParaRPr sz="1300">
              <a:latin typeface="Times New Roman"/>
              <a:cs typeface="Times New Roman"/>
            </a:endParaRPr>
          </a:p>
          <a:p>
            <a:pPr marL="515620" marR="532130" indent="-252095">
              <a:lnSpc>
                <a:spcPct val="106500"/>
              </a:lnSpc>
              <a:spcBef>
                <a:spcPts val="150"/>
              </a:spcBef>
              <a:buChar char="•"/>
              <a:tabLst>
                <a:tab pos="515620" algn="l"/>
                <a:tab pos="516255" algn="l"/>
              </a:tabLst>
            </a:pPr>
            <a:r>
              <a:rPr dirty="0" sz="1300" spc="10">
                <a:latin typeface="Times New Roman"/>
                <a:cs typeface="Times New Roman"/>
              </a:rPr>
              <a:t>The </a:t>
            </a:r>
            <a:r>
              <a:rPr dirty="0" sz="1300" spc="15">
                <a:latin typeface="Courier New"/>
                <a:cs typeface="Courier New"/>
              </a:rPr>
              <a:t>REPLACE</a:t>
            </a:r>
            <a:r>
              <a:rPr dirty="0" sz="1300" spc="-390">
                <a:latin typeface="Courier New"/>
                <a:cs typeface="Courier New"/>
              </a:rPr>
              <a:t> </a:t>
            </a:r>
            <a:r>
              <a:rPr dirty="0" sz="1300" spc="5">
                <a:latin typeface="Times New Roman"/>
                <a:cs typeface="Times New Roman"/>
              </a:rPr>
              <a:t>option indicates that if the procedure exists, it is dropped and  replaced with the </a:t>
            </a:r>
            <a:r>
              <a:rPr dirty="0" sz="1300" spc="10">
                <a:latin typeface="Times New Roman"/>
                <a:cs typeface="Times New Roman"/>
              </a:rPr>
              <a:t>new </a:t>
            </a:r>
            <a:r>
              <a:rPr dirty="0" sz="1300" spc="5">
                <a:latin typeface="Times New Roman"/>
                <a:cs typeface="Times New Roman"/>
              </a:rPr>
              <a:t>version created </a:t>
            </a:r>
            <a:r>
              <a:rPr dirty="0" sz="1300" spc="10">
                <a:latin typeface="Times New Roman"/>
                <a:cs typeface="Times New Roman"/>
              </a:rPr>
              <a:t>by </a:t>
            </a:r>
            <a:r>
              <a:rPr dirty="0" sz="1300" spc="5">
                <a:latin typeface="Times New Roman"/>
                <a:cs typeface="Times New Roman"/>
              </a:rPr>
              <a:t>the statement.</a:t>
            </a:r>
            <a:endParaRPr sz="1300">
              <a:latin typeface="Times New Roman"/>
              <a:cs typeface="Times New Roman"/>
            </a:endParaRPr>
          </a:p>
          <a:p>
            <a:pPr marL="138430">
              <a:lnSpc>
                <a:spcPct val="100000"/>
              </a:lnSpc>
              <a:spcBef>
                <a:spcPts val="254"/>
              </a:spcBef>
            </a:pPr>
            <a:r>
              <a:rPr dirty="0" sz="1300" spc="10" b="1">
                <a:latin typeface="Times New Roman"/>
                <a:cs typeface="Times New Roman"/>
              </a:rPr>
              <a:t>Other </a:t>
            </a:r>
            <a:r>
              <a:rPr dirty="0" sz="1300" spc="5" b="1">
                <a:latin typeface="Times New Roman"/>
                <a:cs typeface="Times New Roman"/>
              </a:rPr>
              <a:t>Syntactic</a:t>
            </a:r>
            <a:r>
              <a:rPr dirty="0" sz="1300" spc="-5" b="1">
                <a:latin typeface="Times New Roman"/>
                <a:cs typeface="Times New Roman"/>
              </a:rPr>
              <a:t> </a:t>
            </a:r>
            <a:r>
              <a:rPr dirty="0" sz="1300" spc="10" b="1">
                <a:latin typeface="Times New Roman"/>
                <a:cs typeface="Times New Roman"/>
              </a:rPr>
              <a:t>Elements</a:t>
            </a:r>
            <a:endParaRPr sz="1300">
              <a:latin typeface="Times New Roman"/>
              <a:cs typeface="Times New Roman"/>
            </a:endParaRPr>
          </a:p>
          <a:p>
            <a:pPr marL="515620" indent="-252095">
              <a:lnSpc>
                <a:spcPct val="100000"/>
              </a:lnSpc>
              <a:spcBef>
                <a:spcPts val="254"/>
              </a:spcBef>
              <a:buFont typeface="Times New Roman"/>
              <a:buChar char="•"/>
              <a:tabLst>
                <a:tab pos="515620" algn="l"/>
                <a:tab pos="516255" algn="l"/>
              </a:tabLst>
            </a:pPr>
            <a:r>
              <a:rPr dirty="0" sz="1300" spc="5" i="1">
                <a:latin typeface="Times New Roman"/>
                <a:cs typeface="Times New Roman"/>
              </a:rPr>
              <a:t>parameter1 </a:t>
            </a:r>
            <a:r>
              <a:rPr dirty="0" sz="1300" spc="5">
                <a:latin typeface="Times New Roman"/>
                <a:cs typeface="Times New Roman"/>
              </a:rPr>
              <a:t>represents the </a:t>
            </a:r>
            <a:r>
              <a:rPr dirty="0" sz="1300" spc="10">
                <a:latin typeface="Times New Roman"/>
                <a:cs typeface="Times New Roman"/>
              </a:rPr>
              <a:t>name </a:t>
            </a:r>
            <a:r>
              <a:rPr dirty="0" sz="1300" spc="5">
                <a:latin typeface="Times New Roman"/>
                <a:cs typeface="Times New Roman"/>
              </a:rPr>
              <a:t>of a</a:t>
            </a:r>
            <a:r>
              <a:rPr dirty="0" sz="1300" spc="-5">
                <a:latin typeface="Times New Roman"/>
                <a:cs typeface="Times New Roman"/>
              </a:rPr>
              <a:t> </a:t>
            </a:r>
            <a:r>
              <a:rPr dirty="0" sz="1300" spc="5">
                <a:latin typeface="Times New Roman"/>
                <a:cs typeface="Times New Roman"/>
              </a:rPr>
              <a:t>parameter.</a:t>
            </a:r>
            <a:endParaRPr sz="1300">
              <a:latin typeface="Times New Roman"/>
              <a:cs typeface="Times New Roman"/>
            </a:endParaRPr>
          </a:p>
          <a:p>
            <a:pPr marL="515620" indent="-252095">
              <a:lnSpc>
                <a:spcPct val="100000"/>
              </a:lnSpc>
              <a:spcBef>
                <a:spcPts val="175"/>
              </a:spcBef>
              <a:buChar char="•"/>
              <a:tabLst>
                <a:tab pos="515620" algn="l"/>
                <a:tab pos="516255" algn="l"/>
              </a:tabLst>
            </a:pPr>
            <a:r>
              <a:rPr dirty="0" sz="1300" spc="10">
                <a:latin typeface="Times New Roman"/>
                <a:cs typeface="Times New Roman"/>
              </a:rPr>
              <a:t>The</a:t>
            </a:r>
            <a:r>
              <a:rPr dirty="0" sz="1300" spc="5">
                <a:latin typeface="Times New Roman"/>
                <a:cs typeface="Times New Roman"/>
              </a:rPr>
              <a:t> </a:t>
            </a:r>
            <a:r>
              <a:rPr dirty="0" sz="1300" spc="10" i="1">
                <a:latin typeface="Times New Roman"/>
                <a:cs typeface="Times New Roman"/>
              </a:rPr>
              <a:t>mode </a:t>
            </a:r>
            <a:r>
              <a:rPr dirty="0" sz="1300" spc="5">
                <a:latin typeface="Times New Roman"/>
                <a:cs typeface="Times New Roman"/>
              </a:rPr>
              <a:t>option defines</a:t>
            </a:r>
            <a:r>
              <a:rPr dirty="0" sz="1300" spc="10">
                <a:latin typeface="Times New Roman"/>
                <a:cs typeface="Times New Roman"/>
              </a:rPr>
              <a:t> how</a:t>
            </a:r>
            <a:r>
              <a:rPr dirty="0" sz="1300" spc="5">
                <a:latin typeface="Times New Roman"/>
                <a:cs typeface="Times New Roman"/>
              </a:rPr>
              <a:t> a</a:t>
            </a:r>
            <a:r>
              <a:rPr dirty="0" sz="1300" spc="10">
                <a:latin typeface="Times New Roman"/>
                <a:cs typeface="Times New Roman"/>
              </a:rPr>
              <a:t> parameter</a:t>
            </a:r>
            <a:r>
              <a:rPr dirty="0" sz="1300" spc="5">
                <a:latin typeface="Times New Roman"/>
                <a:cs typeface="Times New Roman"/>
              </a:rPr>
              <a:t> is</a:t>
            </a:r>
            <a:r>
              <a:rPr dirty="0" sz="1300" spc="10">
                <a:latin typeface="Times New Roman"/>
                <a:cs typeface="Times New Roman"/>
              </a:rPr>
              <a:t> </a:t>
            </a:r>
            <a:r>
              <a:rPr dirty="0" sz="1300" spc="5">
                <a:latin typeface="Times New Roman"/>
                <a:cs typeface="Times New Roman"/>
              </a:rPr>
              <a:t>used:</a:t>
            </a:r>
            <a:r>
              <a:rPr dirty="0" sz="1300">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5">
                <a:latin typeface="Times New Roman"/>
                <a:cs typeface="Times New Roman"/>
              </a:rPr>
              <a:t>(default),</a:t>
            </a:r>
            <a:r>
              <a:rPr dirty="0" sz="1300" spc="10">
                <a:latin typeface="Times New Roman"/>
                <a:cs typeface="Times New Roman"/>
              </a:rPr>
              <a:t> </a:t>
            </a:r>
            <a:r>
              <a:rPr dirty="0" sz="1300" spc="10">
                <a:latin typeface="Courier New"/>
                <a:cs typeface="Courier New"/>
              </a:rPr>
              <a:t>OUT</a:t>
            </a:r>
            <a:r>
              <a:rPr dirty="0" sz="1300" spc="10">
                <a:latin typeface="Times New Roman"/>
                <a:cs typeface="Times New Roman"/>
              </a:rPr>
              <a:t>,</a:t>
            </a:r>
            <a:r>
              <a:rPr dirty="0" sz="1300" spc="5">
                <a:latin typeface="Times New Roman"/>
                <a:cs typeface="Times New Roman"/>
              </a:rPr>
              <a:t> or </a:t>
            </a:r>
            <a:r>
              <a:rPr dirty="0" sz="1300" spc="10">
                <a:latin typeface="Courier New"/>
                <a:cs typeface="Courier New"/>
              </a:rPr>
              <a:t>IN</a:t>
            </a:r>
            <a:r>
              <a:rPr dirty="0" sz="1300" spc="-440">
                <a:latin typeface="Courier New"/>
                <a:cs typeface="Courier New"/>
              </a:rPr>
              <a:t> </a:t>
            </a:r>
            <a:r>
              <a:rPr dirty="0" sz="1300" spc="10">
                <a:latin typeface="Courier New"/>
                <a:cs typeface="Courier New"/>
              </a:rPr>
              <a:t>OUT</a:t>
            </a:r>
            <a:r>
              <a:rPr dirty="0" sz="1300" spc="10">
                <a:latin typeface="Times New Roman"/>
                <a:cs typeface="Times New Roman"/>
              </a:rPr>
              <a:t>.</a:t>
            </a:r>
            <a:endParaRPr sz="1300">
              <a:latin typeface="Times New Roman"/>
              <a:cs typeface="Times New Roman"/>
            </a:endParaRPr>
          </a:p>
          <a:p>
            <a:pPr marL="515620" indent="-252095">
              <a:lnSpc>
                <a:spcPct val="100000"/>
              </a:lnSpc>
              <a:spcBef>
                <a:spcPts val="335"/>
              </a:spcBef>
              <a:buFont typeface="Times New Roman"/>
              <a:buChar char="•"/>
              <a:tabLst>
                <a:tab pos="515620" algn="l"/>
                <a:tab pos="516255" algn="l"/>
              </a:tabLst>
            </a:pPr>
            <a:r>
              <a:rPr dirty="0" sz="1300" spc="5" i="1">
                <a:latin typeface="Times New Roman"/>
                <a:cs typeface="Times New Roman"/>
              </a:rPr>
              <a:t>datatype1 </a:t>
            </a:r>
            <a:r>
              <a:rPr dirty="0" sz="1300" spc="5">
                <a:latin typeface="Times New Roman"/>
                <a:cs typeface="Times New Roman"/>
              </a:rPr>
              <a:t>specifies the </a:t>
            </a:r>
            <a:r>
              <a:rPr dirty="0" sz="1300" spc="10">
                <a:latin typeface="Times New Roman"/>
                <a:cs typeface="Times New Roman"/>
              </a:rPr>
              <a:t>parameter </a:t>
            </a:r>
            <a:r>
              <a:rPr dirty="0" sz="1300" spc="5">
                <a:latin typeface="Times New Roman"/>
                <a:cs typeface="Times New Roman"/>
              </a:rPr>
              <a:t>data type, without any</a:t>
            </a:r>
            <a:r>
              <a:rPr dirty="0" sz="1300" spc="30">
                <a:latin typeface="Times New Roman"/>
                <a:cs typeface="Times New Roman"/>
              </a:rPr>
              <a:t> </a:t>
            </a:r>
            <a:r>
              <a:rPr dirty="0" sz="1300" spc="5">
                <a:latin typeface="Times New Roman"/>
                <a:cs typeface="Times New Roman"/>
              </a:rPr>
              <a:t>precision.</a:t>
            </a:r>
            <a:endParaRPr sz="1300">
              <a:latin typeface="Times New Roman"/>
              <a:cs typeface="Times New Roman"/>
            </a:endParaRPr>
          </a:p>
          <a:p>
            <a:pPr marL="138430" marR="99695">
              <a:lnSpc>
                <a:spcPct val="104600"/>
              </a:lnSpc>
              <a:spcBef>
                <a:spcPts val="190"/>
              </a:spcBef>
            </a:pPr>
            <a:r>
              <a:rPr dirty="0" sz="1300" spc="5" b="1">
                <a:latin typeface="Times New Roman"/>
                <a:cs typeface="Times New Roman"/>
              </a:rPr>
              <a:t>Note: </a:t>
            </a:r>
            <a:r>
              <a:rPr dirty="0" sz="1300" spc="5">
                <a:latin typeface="Times New Roman"/>
                <a:cs typeface="Times New Roman"/>
              </a:rPr>
              <a:t>Parameters can be considered as local variables. Substitution and host (bind)  variables cannot be referenced anywhere in the definition of a </a:t>
            </a:r>
            <a:r>
              <a:rPr dirty="0" sz="1300" spc="10">
                <a:latin typeface="Times New Roman"/>
                <a:cs typeface="Times New Roman"/>
              </a:rPr>
              <a:t>PL/SQL </a:t>
            </a:r>
            <a:r>
              <a:rPr dirty="0" sz="1300" spc="5">
                <a:latin typeface="Times New Roman"/>
                <a:cs typeface="Times New Roman"/>
              </a:rPr>
              <a:t>stored procedure.  </a:t>
            </a:r>
            <a:r>
              <a:rPr dirty="0" sz="1300" spc="10">
                <a:latin typeface="Times New Roman"/>
                <a:cs typeface="Times New Roman"/>
              </a:rPr>
              <a:t>The</a:t>
            </a:r>
            <a:r>
              <a:rPr dirty="0" sz="1300" spc="15">
                <a:latin typeface="Times New Roman"/>
                <a:cs typeface="Times New Roman"/>
              </a:rPr>
              <a:t> </a:t>
            </a:r>
            <a:r>
              <a:rPr dirty="0" sz="1300" spc="10">
                <a:latin typeface="Courier New"/>
                <a:cs typeface="Courier New"/>
              </a:rPr>
              <a:t>OR</a:t>
            </a:r>
            <a:r>
              <a:rPr dirty="0" sz="1300" spc="-450">
                <a:latin typeface="Courier New"/>
                <a:cs typeface="Courier New"/>
              </a:rPr>
              <a:t> </a:t>
            </a:r>
            <a:r>
              <a:rPr dirty="0" sz="1300" spc="15">
                <a:latin typeface="Courier New"/>
                <a:cs typeface="Courier New"/>
              </a:rPr>
              <a:t>REPLACE</a:t>
            </a:r>
            <a:r>
              <a:rPr dirty="0" sz="1300" spc="-440">
                <a:latin typeface="Courier New"/>
                <a:cs typeface="Courier New"/>
              </a:rPr>
              <a:t> </a:t>
            </a:r>
            <a:r>
              <a:rPr dirty="0" sz="1300" spc="5">
                <a:latin typeface="Times New Roman"/>
                <a:cs typeface="Times New Roman"/>
              </a:rPr>
              <a:t>option</a:t>
            </a:r>
            <a:r>
              <a:rPr dirty="0" sz="1300" spc="10">
                <a:latin typeface="Times New Roman"/>
                <a:cs typeface="Times New Roman"/>
              </a:rPr>
              <a:t> </a:t>
            </a:r>
            <a:r>
              <a:rPr dirty="0" sz="1300" spc="5">
                <a:latin typeface="Times New Roman"/>
                <a:cs typeface="Times New Roman"/>
              </a:rPr>
              <a:t>does</a:t>
            </a:r>
            <a:r>
              <a:rPr dirty="0" sz="1300" spc="15">
                <a:latin typeface="Times New Roman"/>
                <a:cs typeface="Times New Roman"/>
              </a:rPr>
              <a:t> </a:t>
            </a:r>
            <a:r>
              <a:rPr dirty="0" sz="1300" spc="5">
                <a:latin typeface="Times New Roman"/>
                <a:cs typeface="Times New Roman"/>
              </a:rPr>
              <a:t>not</a:t>
            </a:r>
            <a:r>
              <a:rPr dirty="0" sz="1300" spc="10">
                <a:latin typeface="Times New Roman"/>
                <a:cs typeface="Times New Roman"/>
              </a:rPr>
              <a:t> </a:t>
            </a:r>
            <a:r>
              <a:rPr dirty="0" sz="1300" spc="5">
                <a:latin typeface="Times New Roman"/>
                <a:cs typeface="Times New Roman"/>
              </a:rPr>
              <a:t>require</a:t>
            </a:r>
            <a:r>
              <a:rPr dirty="0" sz="1300" spc="10">
                <a:latin typeface="Times New Roman"/>
                <a:cs typeface="Times New Roman"/>
              </a:rPr>
              <a:t> </a:t>
            </a:r>
            <a:r>
              <a:rPr dirty="0" sz="1300" spc="5">
                <a:latin typeface="Times New Roman"/>
                <a:cs typeface="Times New Roman"/>
              </a:rPr>
              <a:t>any</a:t>
            </a:r>
            <a:r>
              <a:rPr dirty="0" sz="1300" spc="15">
                <a:latin typeface="Times New Roman"/>
                <a:cs typeface="Times New Roman"/>
              </a:rPr>
              <a:t> </a:t>
            </a:r>
            <a:r>
              <a:rPr dirty="0" sz="1300" spc="5">
                <a:latin typeface="Times New Roman"/>
                <a:cs typeface="Times New Roman"/>
              </a:rPr>
              <a:t>change</a:t>
            </a:r>
            <a:r>
              <a:rPr dirty="0" sz="1300" spc="1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object</a:t>
            </a:r>
            <a:r>
              <a:rPr dirty="0" sz="1300" spc="10">
                <a:latin typeface="Times New Roman"/>
                <a:cs typeface="Times New Roman"/>
              </a:rPr>
              <a:t> </a:t>
            </a:r>
            <a:r>
              <a:rPr dirty="0" sz="1300" spc="5">
                <a:latin typeface="Times New Roman"/>
                <a:cs typeface="Times New Roman"/>
              </a:rPr>
              <a:t>security,</a:t>
            </a:r>
            <a:r>
              <a:rPr dirty="0" sz="1300" spc="10">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5">
                <a:latin typeface="Times New Roman"/>
                <a:cs typeface="Times New Roman"/>
              </a:rPr>
              <a:t>long</a:t>
            </a:r>
            <a:r>
              <a:rPr dirty="0" sz="1300" spc="10">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10">
                <a:latin typeface="Times New Roman"/>
                <a:cs typeface="Times New Roman"/>
              </a:rPr>
              <a:t>you  own</a:t>
            </a:r>
            <a:r>
              <a:rPr dirty="0" sz="1300" spc="5">
                <a:latin typeface="Times New Roman"/>
                <a:cs typeface="Times New Roman"/>
              </a:rPr>
              <a:t> the object</a:t>
            </a:r>
            <a:r>
              <a:rPr dirty="0" sz="1300">
                <a:latin typeface="Times New Roman"/>
                <a:cs typeface="Times New Roman"/>
              </a:rPr>
              <a:t> </a:t>
            </a:r>
            <a:r>
              <a:rPr dirty="0" sz="1300" spc="5">
                <a:latin typeface="Times New Roman"/>
                <a:cs typeface="Times New Roman"/>
              </a:rPr>
              <a:t>and </a:t>
            </a:r>
            <a:r>
              <a:rPr dirty="0" sz="1300" spc="10">
                <a:latin typeface="Times New Roman"/>
                <a:cs typeface="Times New Roman"/>
              </a:rPr>
              <a:t>have</a:t>
            </a:r>
            <a:r>
              <a:rPr dirty="0" sz="1300" spc="5">
                <a:latin typeface="Times New Roman"/>
                <a:cs typeface="Times New Roman"/>
              </a:rPr>
              <a:t> the </a:t>
            </a:r>
            <a:r>
              <a:rPr dirty="0" sz="1300" spc="15">
                <a:latin typeface="Courier New"/>
                <a:cs typeface="Courier New"/>
              </a:rPr>
              <a:t>CREATE</a:t>
            </a:r>
            <a:r>
              <a:rPr dirty="0" sz="1300" spc="-445">
                <a:latin typeface="Courier New"/>
                <a:cs typeface="Courier New"/>
              </a:rPr>
              <a:t> </a:t>
            </a:r>
            <a:r>
              <a:rPr dirty="0" sz="1300" spc="15">
                <a:latin typeface="Courier New"/>
                <a:cs typeface="Courier New"/>
              </a:rPr>
              <a:t>[ANY]</a:t>
            </a:r>
            <a:r>
              <a:rPr dirty="0" sz="1300" spc="-445">
                <a:latin typeface="Courier New"/>
                <a:cs typeface="Courier New"/>
              </a:rPr>
              <a:t> </a:t>
            </a:r>
            <a:r>
              <a:rPr dirty="0" sz="1300" spc="15">
                <a:latin typeface="Courier New"/>
                <a:cs typeface="Courier New"/>
              </a:rPr>
              <a:t>PROCEDURE</a:t>
            </a:r>
            <a:r>
              <a:rPr dirty="0" sz="1300" spc="-455">
                <a:latin typeface="Courier New"/>
                <a:cs typeface="Courier New"/>
              </a:rPr>
              <a:t> </a:t>
            </a:r>
            <a:r>
              <a:rPr dirty="0" sz="1300" spc="5">
                <a:latin typeface="Times New Roman"/>
                <a:cs typeface="Times New Roman"/>
              </a:rPr>
              <a:t>privilege.</a:t>
            </a:r>
            <a:endParaRPr sz="1300">
              <a:latin typeface="Times New Roman"/>
              <a:cs typeface="Times New Roman"/>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446020" y="873506"/>
            <a:ext cx="28549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Developing</a:t>
            </a:r>
            <a:r>
              <a:rPr dirty="0" sz="2000" spc="-50" b="1">
                <a:latin typeface="Arial"/>
                <a:cs typeface="Arial"/>
              </a:rPr>
              <a:t> </a:t>
            </a:r>
            <a:r>
              <a:rPr dirty="0" sz="2000" b="1">
                <a:latin typeface="Arial"/>
                <a:cs typeface="Arial"/>
              </a:rPr>
              <a:t>Procedures</a:t>
            </a:r>
            <a:endParaRPr sz="2000">
              <a:latin typeface="Arial"/>
              <a:cs typeface="Arial"/>
            </a:endParaRPr>
          </a:p>
        </p:txBody>
      </p:sp>
      <p:grpSp>
        <p:nvGrpSpPr>
          <p:cNvPr id="7" name="object 7"/>
          <p:cNvGrpSpPr/>
          <p:nvPr/>
        </p:nvGrpSpPr>
        <p:grpSpPr>
          <a:xfrm>
            <a:off x="1623060" y="1847088"/>
            <a:ext cx="3216275" cy="3148330"/>
            <a:chOff x="1623060" y="1847088"/>
            <a:chExt cx="3216275" cy="3148330"/>
          </a:xfrm>
        </p:grpSpPr>
        <p:sp>
          <p:nvSpPr>
            <p:cNvPr id="8" name="object 8"/>
            <p:cNvSpPr/>
            <p:nvPr/>
          </p:nvSpPr>
          <p:spPr>
            <a:xfrm>
              <a:off x="1629156" y="1847088"/>
              <a:ext cx="531876" cy="36652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641348" y="2195347"/>
              <a:ext cx="501395" cy="47701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623060" y="2654046"/>
              <a:ext cx="2760726" cy="1289303"/>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3287267" y="3924846"/>
              <a:ext cx="1519427" cy="522947"/>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3287267" y="4447590"/>
              <a:ext cx="1527810" cy="122682"/>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2916555" y="1903857"/>
              <a:ext cx="1922525" cy="3091434"/>
            </a:xfrm>
            <a:prstGeom prst="rect">
              <a:avLst/>
            </a:prstGeom>
            <a:blipFill>
              <a:blip r:embed="rId8" cstate="print"/>
              <a:stretch>
                <a:fillRect/>
              </a:stretch>
            </a:blipFill>
          </p:spPr>
          <p:txBody>
            <a:bodyPr wrap="square" lIns="0" tIns="0" rIns="0" bIns="0" rtlCol="0"/>
            <a:lstStyle/>
            <a:p/>
          </p:txBody>
        </p:sp>
        <p:sp>
          <p:nvSpPr>
            <p:cNvPr id="14" name="object 14"/>
            <p:cNvSpPr/>
            <p:nvPr/>
          </p:nvSpPr>
          <p:spPr>
            <a:xfrm>
              <a:off x="2932938" y="2278176"/>
              <a:ext cx="736091" cy="220979"/>
            </a:xfrm>
            <a:prstGeom prst="rect">
              <a:avLst/>
            </a:prstGeom>
            <a:blipFill>
              <a:blip r:embed="rId9" cstate="print"/>
              <a:stretch>
                <a:fillRect/>
              </a:stretch>
            </a:blipFill>
          </p:spPr>
          <p:txBody>
            <a:bodyPr wrap="square" lIns="0" tIns="0" rIns="0" bIns="0" rtlCol="0"/>
            <a:lstStyle/>
            <a:p/>
          </p:txBody>
        </p:sp>
        <p:sp>
          <p:nvSpPr>
            <p:cNvPr id="15" name="object 15"/>
            <p:cNvSpPr/>
            <p:nvPr/>
          </p:nvSpPr>
          <p:spPr>
            <a:xfrm>
              <a:off x="2908642" y="2475064"/>
              <a:ext cx="767905" cy="383095"/>
            </a:xfrm>
            <a:prstGeom prst="rect">
              <a:avLst/>
            </a:prstGeom>
            <a:blipFill>
              <a:blip r:embed="rId10" cstate="print"/>
              <a:stretch>
                <a:fillRect/>
              </a:stretch>
            </a:blipFill>
          </p:spPr>
          <p:txBody>
            <a:bodyPr wrap="square" lIns="0" tIns="0" rIns="0" bIns="0" rtlCol="0"/>
            <a:lstStyle/>
            <a:p/>
          </p:txBody>
        </p:sp>
      </p:grpSp>
      <p:sp>
        <p:nvSpPr>
          <p:cNvPr id="16" name="object 16"/>
          <p:cNvSpPr txBox="1"/>
          <p:nvPr/>
        </p:nvSpPr>
        <p:spPr>
          <a:xfrm>
            <a:off x="1486661" y="2917951"/>
            <a:ext cx="79375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file.sql</a:t>
            </a:r>
            <a:endParaRPr sz="1300">
              <a:latin typeface="Courier New"/>
              <a:cs typeface="Courier New"/>
            </a:endParaRPr>
          </a:p>
        </p:txBody>
      </p:sp>
      <p:grpSp>
        <p:nvGrpSpPr>
          <p:cNvPr id="17" name="object 17"/>
          <p:cNvGrpSpPr/>
          <p:nvPr/>
        </p:nvGrpSpPr>
        <p:grpSpPr>
          <a:xfrm>
            <a:off x="2132266" y="2322576"/>
            <a:ext cx="2517775" cy="968375"/>
            <a:chOff x="2132266" y="2322576"/>
            <a:chExt cx="2517775" cy="968375"/>
          </a:xfrm>
        </p:grpSpPr>
        <p:sp>
          <p:nvSpPr>
            <p:cNvPr id="18" name="object 18"/>
            <p:cNvSpPr/>
            <p:nvPr/>
          </p:nvSpPr>
          <p:spPr>
            <a:xfrm>
              <a:off x="2197608" y="2465832"/>
              <a:ext cx="269875" cy="271780"/>
            </a:xfrm>
            <a:custGeom>
              <a:avLst/>
              <a:gdLst/>
              <a:ahLst/>
              <a:cxnLst/>
              <a:rect l="l" t="t" r="r" b="b"/>
              <a:pathLst>
                <a:path w="269875"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283" y="264334"/>
                  </a:lnTo>
                  <a:lnTo>
                    <a:pt x="214280" y="245034"/>
                  </a:lnTo>
                  <a:lnTo>
                    <a:pt x="243559" y="215639"/>
                  </a:lnTo>
                  <a:lnTo>
                    <a:pt x="262816" y="178417"/>
                  </a:lnTo>
                  <a:lnTo>
                    <a:pt x="269748" y="135635"/>
                  </a:lnTo>
                  <a:lnTo>
                    <a:pt x="262816" y="92561"/>
                  </a:lnTo>
                  <a:lnTo>
                    <a:pt x="243559" y="55302"/>
                  </a:lnTo>
                  <a:lnTo>
                    <a:pt x="214280" y="26017"/>
                  </a:lnTo>
                  <a:lnTo>
                    <a:pt x="177283" y="6864"/>
                  </a:lnTo>
                  <a:lnTo>
                    <a:pt x="134874" y="0"/>
                  </a:lnTo>
                  <a:close/>
                </a:path>
              </a:pathLst>
            </a:custGeom>
            <a:solidFill>
              <a:srgbClr val="CCCCFF"/>
            </a:solidFill>
          </p:spPr>
          <p:txBody>
            <a:bodyPr wrap="square" lIns="0" tIns="0" rIns="0" bIns="0" rtlCol="0"/>
            <a:lstStyle/>
            <a:p/>
          </p:txBody>
        </p:sp>
        <p:sp>
          <p:nvSpPr>
            <p:cNvPr id="19" name="object 19"/>
            <p:cNvSpPr/>
            <p:nvPr/>
          </p:nvSpPr>
          <p:spPr>
            <a:xfrm>
              <a:off x="2197608" y="2465832"/>
              <a:ext cx="269875" cy="271780"/>
            </a:xfrm>
            <a:custGeom>
              <a:avLst/>
              <a:gdLst/>
              <a:ahLst/>
              <a:cxnLst/>
              <a:rect l="l" t="t" r="r" b="b"/>
              <a:pathLst>
                <a:path w="269875" h="271780">
                  <a:moveTo>
                    <a:pt x="269748" y="135635"/>
                  </a:moveTo>
                  <a:lnTo>
                    <a:pt x="262816" y="92561"/>
                  </a:lnTo>
                  <a:lnTo>
                    <a:pt x="243559" y="55302"/>
                  </a:lnTo>
                  <a:lnTo>
                    <a:pt x="214280" y="26017"/>
                  </a:lnTo>
                  <a:lnTo>
                    <a:pt x="177283"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283" y="264334"/>
                  </a:lnTo>
                  <a:lnTo>
                    <a:pt x="214280" y="245034"/>
                  </a:lnTo>
                  <a:lnTo>
                    <a:pt x="243559" y="215639"/>
                  </a:lnTo>
                  <a:lnTo>
                    <a:pt x="262816" y="178417"/>
                  </a:lnTo>
                  <a:lnTo>
                    <a:pt x="269748" y="135635"/>
                  </a:lnTo>
                  <a:close/>
                </a:path>
              </a:pathLst>
            </a:custGeom>
            <a:ln w="20574">
              <a:solidFill>
                <a:srgbClr val="000000"/>
              </a:solidFill>
            </a:ln>
          </p:spPr>
          <p:txBody>
            <a:bodyPr wrap="square" lIns="0" tIns="0" rIns="0" bIns="0" rtlCol="0"/>
            <a:lstStyle/>
            <a:p/>
          </p:txBody>
        </p:sp>
        <p:sp>
          <p:nvSpPr>
            <p:cNvPr id="20" name="object 20"/>
            <p:cNvSpPr/>
            <p:nvPr/>
          </p:nvSpPr>
          <p:spPr>
            <a:xfrm>
              <a:off x="2142744" y="2355342"/>
              <a:ext cx="698500" cy="0"/>
            </a:xfrm>
            <a:custGeom>
              <a:avLst/>
              <a:gdLst/>
              <a:ahLst/>
              <a:cxnLst/>
              <a:rect l="l" t="t" r="r" b="b"/>
              <a:pathLst>
                <a:path w="698500" h="0">
                  <a:moveTo>
                    <a:pt x="0" y="0"/>
                  </a:moveTo>
                  <a:lnTo>
                    <a:pt x="697992" y="0"/>
                  </a:lnTo>
                </a:path>
              </a:pathLst>
            </a:custGeom>
            <a:ln w="20574">
              <a:solidFill>
                <a:srgbClr val="000000"/>
              </a:solidFill>
            </a:ln>
          </p:spPr>
          <p:txBody>
            <a:bodyPr wrap="square" lIns="0" tIns="0" rIns="0" bIns="0" rtlCol="0"/>
            <a:lstStyle/>
            <a:p/>
          </p:txBody>
        </p:sp>
        <p:sp>
          <p:nvSpPr>
            <p:cNvPr id="21" name="object 21"/>
            <p:cNvSpPr/>
            <p:nvPr/>
          </p:nvSpPr>
          <p:spPr>
            <a:xfrm>
              <a:off x="2839212" y="232257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22" name="object 22"/>
            <p:cNvSpPr/>
            <p:nvPr/>
          </p:nvSpPr>
          <p:spPr>
            <a:xfrm>
              <a:off x="3720846" y="2465832"/>
              <a:ext cx="270510" cy="271780"/>
            </a:xfrm>
            <a:custGeom>
              <a:avLst/>
              <a:gdLst/>
              <a:ahLst/>
              <a:cxnLst/>
              <a:rect l="l" t="t" r="r" b="b"/>
              <a:pathLst>
                <a:path w="270510"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3" name="object 23"/>
            <p:cNvSpPr/>
            <p:nvPr/>
          </p:nvSpPr>
          <p:spPr>
            <a:xfrm>
              <a:off x="3720846" y="2465832"/>
              <a:ext cx="270510" cy="271780"/>
            </a:xfrm>
            <a:custGeom>
              <a:avLst/>
              <a:gdLst/>
              <a:ahLst/>
              <a:cxnLst/>
              <a:rect l="l" t="t" r="r" b="b"/>
              <a:pathLst>
                <a:path w="270510" h="271780">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sp>
          <p:nvSpPr>
            <p:cNvPr id="24" name="object 24"/>
            <p:cNvSpPr/>
            <p:nvPr/>
          </p:nvSpPr>
          <p:spPr>
            <a:xfrm>
              <a:off x="3669030" y="2355342"/>
              <a:ext cx="916305" cy="0"/>
            </a:xfrm>
            <a:custGeom>
              <a:avLst/>
              <a:gdLst/>
              <a:ahLst/>
              <a:cxnLst/>
              <a:rect l="l" t="t" r="r" b="b"/>
              <a:pathLst>
                <a:path w="916304" h="0">
                  <a:moveTo>
                    <a:pt x="0" y="0"/>
                  </a:moveTo>
                  <a:lnTo>
                    <a:pt x="915924" y="0"/>
                  </a:lnTo>
                </a:path>
              </a:pathLst>
            </a:custGeom>
            <a:ln w="20574">
              <a:solidFill>
                <a:srgbClr val="000000"/>
              </a:solidFill>
            </a:ln>
          </p:spPr>
          <p:txBody>
            <a:bodyPr wrap="square" lIns="0" tIns="0" rIns="0" bIns="0" rtlCol="0"/>
            <a:lstStyle/>
            <a:p/>
          </p:txBody>
        </p:sp>
        <p:sp>
          <p:nvSpPr>
            <p:cNvPr id="25" name="object 25"/>
            <p:cNvSpPr/>
            <p:nvPr/>
          </p:nvSpPr>
          <p:spPr>
            <a:xfrm>
              <a:off x="4583430" y="2322576"/>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26" name="object 26"/>
            <p:cNvSpPr/>
            <p:nvPr/>
          </p:nvSpPr>
          <p:spPr>
            <a:xfrm>
              <a:off x="3123438" y="3009138"/>
              <a:ext cx="270510" cy="271780"/>
            </a:xfrm>
            <a:custGeom>
              <a:avLst/>
              <a:gdLst/>
              <a:ahLst/>
              <a:cxnLst/>
              <a:rect l="l" t="t" r="r" b="b"/>
              <a:pathLst>
                <a:path w="270510" h="271779">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7" name="object 27"/>
            <p:cNvSpPr/>
            <p:nvPr/>
          </p:nvSpPr>
          <p:spPr>
            <a:xfrm>
              <a:off x="3123438" y="3009138"/>
              <a:ext cx="270510" cy="271780"/>
            </a:xfrm>
            <a:custGeom>
              <a:avLst/>
              <a:gdLst/>
              <a:ahLst/>
              <a:cxnLst/>
              <a:rect l="l" t="t" r="r" b="b"/>
              <a:pathLst>
                <a:path w="270510" h="271779">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grpSp>
      <p:sp>
        <p:nvSpPr>
          <p:cNvPr id="28" name="object 28"/>
          <p:cNvSpPr txBox="1"/>
          <p:nvPr/>
        </p:nvSpPr>
        <p:spPr>
          <a:xfrm>
            <a:off x="2286761" y="2485898"/>
            <a:ext cx="53467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r>
              <a:rPr dirty="0" sz="1300" spc="155" b="1">
                <a:latin typeface="Arial"/>
                <a:cs typeface="Arial"/>
              </a:rPr>
              <a:t> </a:t>
            </a:r>
            <a:r>
              <a:rPr dirty="0" sz="1300" spc="-10" b="1">
                <a:latin typeface="Arial"/>
                <a:cs typeface="Arial"/>
              </a:rPr>
              <a:t>Edit</a:t>
            </a:r>
            <a:endParaRPr sz="1300">
              <a:latin typeface="Arial"/>
              <a:cs typeface="Arial"/>
            </a:endParaRPr>
          </a:p>
        </p:txBody>
      </p:sp>
      <p:sp>
        <p:nvSpPr>
          <p:cNvPr id="29" name="object 29"/>
          <p:cNvSpPr txBox="1"/>
          <p:nvPr/>
        </p:nvSpPr>
        <p:spPr>
          <a:xfrm>
            <a:off x="3810761" y="2485898"/>
            <a:ext cx="636905" cy="222250"/>
          </a:xfrm>
          <a:prstGeom prst="rect">
            <a:avLst/>
          </a:prstGeom>
        </p:spPr>
        <p:txBody>
          <a:bodyPr wrap="square" lIns="0" tIns="11430" rIns="0" bIns="0" rtlCol="0" vert="horz">
            <a:spAutoFit/>
          </a:bodyPr>
          <a:lstStyle/>
          <a:p>
            <a:pPr>
              <a:lnSpc>
                <a:spcPct val="100000"/>
              </a:lnSpc>
              <a:spcBef>
                <a:spcPts val="90"/>
              </a:spcBef>
              <a:tabLst>
                <a:tab pos="232410" algn="l"/>
              </a:tabLst>
            </a:pPr>
            <a:r>
              <a:rPr dirty="0" sz="1300" spc="-10" b="1">
                <a:latin typeface="Arial"/>
                <a:cs typeface="Arial"/>
              </a:rPr>
              <a:t>2</a:t>
            </a:r>
            <a:r>
              <a:rPr dirty="0" sz="1300" spc="-10" b="1">
                <a:latin typeface="Arial"/>
                <a:cs typeface="Arial"/>
              </a:rPr>
              <a:t>	</a:t>
            </a:r>
            <a:r>
              <a:rPr dirty="0" sz="1300" spc="-15" b="1">
                <a:latin typeface="Arial"/>
                <a:cs typeface="Arial"/>
              </a:rPr>
              <a:t>Load</a:t>
            </a:r>
            <a:endParaRPr sz="1300">
              <a:latin typeface="Arial"/>
              <a:cs typeface="Arial"/>
            </a:endParaRPr>
          </a:p>
        </p:txBody>
      </p:sp>
      <p:sp>
        <p:nvSpPr>
          <p:cNvPr id="30" name="object 30"/>
          <p:cNvSpPr txBox="1"/>
          <p:nvPr/>
        </p:nvSpPr>
        <p:spPr>
          <a:xfrm>
            <a:off x="3213354" y="3029203"/>
            <a:ext cx="2332990" cy="222250"/>
          </a:xfrm>
          <a:prstGeom prst="rect">
            <a:avLst/>
          </a:prstGeom>
        </p:spPr>
        <p:txBody>
          <a:bodyPr wrap="square" lIns="0" tIns="11430" rIns="0" bIns="0" rtlCol="0" vert="horz">
            <a:spAutoFit/>
          </a:bodyPr>
          <a:lstStyle/>
          <a:p>
            <a:pPr>
              <a:lnSpc>
                <a:spcPct val="100000"/>
              </a:lnSpc>
              <a:spcBef>
                <a:spcPts val="90"/>
              </a:spcBef>
              <a:tabLst>
                <a:tab pos="257175" algn="l"/>
              </a:tabLst>
            </a:pPr>
            <a:r>
              <a:rPr dirty="0" sz="1300" spc="-10" b="1">
                <a:latin typeface="Arial"/>
                <a:cs typeface="Arial"/>
              </a:rPr>
              <a:t>3	Create (compile and</a:t>
            </a:r>
            <a:r>
              <a:rPr dirty="0" sz="1300" spc="-85" b="1">
                <a:latin typeface="Arial"/>
                <a:cs typeface="Arial"/>
              </a:rPr>
              <a:t> </a:t>
            </a:r>
            <a:r>
              <a:rPr dirty="0" sz="1300" spc="-10" b="1">
                <a:latin typeface="Arial"/>
                <a:cs typeface="Arial"/>
              </a:rPr>
              <a:t>store)</a:t>
            </a:r>
            <a:endParaRPr sz="1300">
              <a:latin typeface="Arial"/>
              <a:cs typeface="Arial"/>
            </a:endParaRPr>
          </a:p>
        </p:txBody>
      </p:sp>
      <p:grpSp>
        <p:nvGrpSpPr>
          <p:cNvPr id="31" name="object 31"/>
          <p:cNvGrpSpPr/>
          <p:nvPr/>
        </p:nvGrpSpPr>
        <p:grpSpPr>
          <a:xfrm>
            <a:off x="2239708" y="3912870"/>
            <a:ext cx="1058545" cy="636905"/>
            <a:chOff x="2239708" y="3912870"/>
            <a:chExt cx="1058545" cy="636905"/>
          </a:xfrm>
        </p:grpSpPr>
        <p:sp>
          <p:nvSpPr>
            <p:cNvPr id="32" name="object 32"/>
            <p:cNvSpPr/>
            <p:nvPr/>
          </p:nvSpPr>
          <p:spPr>
            <a:xfrm>
              <a:off x="2244089" y="3912870"/>
              <a:ext cx="291845" cy="188975"/>
            </a:xfrm>
            <a:prstGeom prst="rect">
              <a:avLst/>
            </a:prstGeom>
            <a:blipFill>
              <a:blip r:embed="rId11" cstate="print"/>
              <a:stretch>
                <a:fillRect/>
              </a:stretch>
            </a:blipFill>
          </p:spPr>
          <p:txBody>
            <a:bodyPr wrap="square" lIns="0" tIns="0" rIns="0" bIns="0" rtlCol="0"/>
            <a:lstStyle/>
            <a:p/>
          </p:txBody>
        </p:sp>
        <p:sp>
          <p:nvSpPr>
            <p:cNvPr id="33" name="object 33"/>
            <p:cNvSpPr/>
            <p:nvPr/>
          </p:nvSpPr>
          <p:spPr>
            <a:xfrm>
              <a:off x="2251709" y="4090670"/>
              <a:ext cx="272795" cy="320801"/>
            </a:xfrm>
            <a:prstGeom prst="rect">
              <a:avLst/>
            </a:prstGeom>
            <a:blipFill>
              <a:blip r:embed="rId12" cstate="print"/>
              <a:stretch>
                <a:fillRect/>
              </a:stretch>
            </a:blipFill>
          </p:spPr>
          <p:txBody>
            <a:bodyPr wrap="square" lIns="0" tIns="0" rIns="0" bIns="0" rtlCol="0"/>
            <a:lstStyle/>
            <a:p/>
          </p:txBody>
        </p:sp>
        <p:sp>
          <p:nvSpPr>
            <p:cNvPr id="34" name="object 34"/>
            <p:cNvSpPr/>
            <p:nvPr/>
          </p:nvSpPr>
          <p:spPr>
            <a:xfrm>
              <a:off x="2239708" y="4399216"/>
              <a:ext cx="288417" cy="150495"/>
            </a:xfrm>
            <a:prstGeom prst="rect">
              <a:avLst/>
            </a:prstGeom>
            <a:blipFill>
              <a:blip r:embed="rId13" cstate="print"/>
              <a:stretch>
                <a:fillRect/>
              </a:stretch>
            </a:blipFill>
          </p:spPr>
          <p:txBody>
            <a:bodyPr wrap="square" lIns="0" tIns="0" rIns="0" bIns="0" rtlCol="0"/>
            <a:lstStyle/>
            <a:p/>
          </p:txBody>
        </p:sp>
        <p:sp>
          <p:nvSpPr>
            <p:cNvPr id="35" name="object 35"/>
            <p:cNvSpPr/>
            <p:nvPr/>
          </p:nvSpPr>
          <p:spPr>
            <a:xfrm>
              <a:off x="2643377" y="4230624"/>
              <a:ext cx="643890" cy="0"/>
            </a:xfrm>
            <a:custGeom>
              <a:avLst/>
              <a:gdLst/>
              <a:ahLst/>
              <a:cxnLst/>
              <a:rect l="l" t="t" r="r" b="b"/>
              <a:pathLst>
                <a:path w="643889" h="0">
                  <a:moveTo>
                    <a:pt x="643889" y="0"/>
                  </a:moveTo>
                  <a:lnTo>
                    <a:pt x="0" y="0"/>
                  </a:lnTo>
                </a:path>
              </a:pathLst>
            </a:custGeom>
            <a:ln w="20574">
              <a:solidFill>
                <a:srgbClr val="000000"/>
              </a:solidFill>
            </a:ln>
          </p:spPr>
          <p:txBody>
            <a:bodyPr wrap="square" lIns="0" tIns="0" rIns="0" bIns="0" rtlCol="0"/>
            <a:lstStyle/>
            <a:p/>
          </p:txBody>
        </p:sp>
        <p:sp>
          <p:nvSpPr>
            <p:cNvPr id="36" name="object 36"/>
            <p:cNvSpPr/>
            <p:nvPr/>
          </p:nvSpPr>
          <p:spPr>
            <a:xfrm>
              <a:off x="2578607" y="4197858"/>
              <a:ext cx="67310" cy="66675"/>
            </a:xfrm>
            <a:custGeom>
              <a:avLst/>
              <a:gdLst/>
              <a:ahLst/>
              <a:cxnLst/>
              <a:rect l="l" t="t" r="r" b="b"/>
              <a:pathLst>
                <a:path w="67310" h="66675">
                  <a:moveTo>
                    <a:pt x="67056" y="0"/>
                  </a:moveTo>
                  <a:lnTo>
                    <a:pt x="0" y="32766"/>
                  </a:lnTo>
                  <a:lnTo>
                    <a:pt x="67056" y="66294"/>
                  </a:lnTo>
                  <a:lnTo>
                    <a:pt x="67056" y="0"/>
                  </a:lnTo>
                  <a:close/>
                </a:path>
              </a:pathLst>
            </a:custGeom>
            <a:solidFill>
              <a:srgbClr val="000000"/>
            </a:solidFill>
          </p:spPr>
          <p:txBody>
            <a:bodyPr wrap="square" lIns="0" tIns="0" rIns="0" bIns="0" rtlCol="0"/>
            <a:lstStyle/>
            <a:p/>
          </p:txBody>
        </p:sp>
      </p:grpSp>
      <p:sp>
        <p:nvSpPr>
          <p:cNvPr id="37" name="object 37"/>
          <p:cNvSpPr txBox="1"/>
          <p:nvPr/>
        </p:nvSpPr>
        <p:spPr>
          <a:xfrm>
            <a:off x="1537003" y="4512836"/>
            <a:ext cx="1711325" cy="440055"/>
          </a:xfrm>
          <a:prstGeom prst="rect">
            <a:avLst/>
          </a:prstGeom>
        </p:spPr>
        <p:txBody>
          <a:bodyPr wrap="square" lIns="0" tIns="21590" rIns="0" bIns="0" rtlCol="0" vert="horz">
            <a:spAutoFit/>
          </a:bodyPr>
          <a:lstStyle/>
          <a:p>
            <a:pPr algn="ctr" marR="6350">
              <a:lnSpc>
                <a:spcPct val="100000"/>
              </a:lnSpc>
              <a:spcBef>
                <a:spcPts val="170"/>
              </a:spcBef>
            </a:pPr>
            <a:r>
              <a:rPr dirty="0" sz="1300" spc="-10" b="1">
                <a:latin typeface="Arial"/>
                <a:cs typeface="Arial"/>
              </a:rPr>
              <a:t>Use </a:t>
            </a:r>
            <a:r>
              <a:rPr dirty="0" sz="1300" spc="-15" b="1">
                <a:latin typeface="Courier New"/>
                <a:cs typeface="Courier New"/>
              </a:rPr>
              <a:t>SHOW</a:t>
            </a:r>
            <a:r>
              <a:rPr dirty="0" sz="1300" spc="-455" b="1">
                <a:latin typeface="Courier New"/>
                <a:cs typeface="Courier New"/>
              </a:rPr>
              <a:t> </a:t>
            </a:r>
            <a:r>
              <a:rPr dirty="0" sz="1300" spc="-20" b="1">
                <a:latin typeface="Courier New"/>
                <a:cs typeface="Courier New"/>
              </a:rPr>
              <a:t>ERRORS</a:t>
            </a:r>
            <a:endParaRPr sz="1300">
              <a:latin typeface="Courier New"/>
              <a:cs typeface="Courier New"/>
            </a:endParaRPr>
          </a:p>
          <a:p>
            <a:pPr algn="ctr" marR="5080">
              <a:lnSpc>
                <a:spcPct val="100000"/>
              </a:lnSpc>
              <a:spcBef>
                <a:spcPts val="75"/>
              </a:spcBef>
            </a:pPr>
            <a:r>
              <a:rPr dirty="0" sz="1300" spc="-10" b="1">
                <a:latin typeface="Arial"/>
                <a:cs typeface="Arial"/>
              </a:rPr>
              <a:t>for compilation</a:t>
            </a:r>
            <a:r>
              <a:rPr dirty="0" sz="1300" spc="-95" b="1">
                <a:latin typeface="Arial"/>
                <a:cs typeface="Arial"/>
              </a:rPr>
              <a:t> </a:t>
            </a:r>
            <a:r>
              <a:rPr dirty="0" sz="1300" spc="-10" b="1">
                <a:latin typeface="Arial"/>
                <a:cs typeface="Arial"/>
              </a:rPr>
              <a:t>errors</a:t>
            </a:r>
            <a:endParaRPr sz="1300">
              <a:latin typeface="Arial"/>
              <a:cs typeface="Arial"/>
            </a:endParaRPr>
          </a:p>
        </p:txBody>
      </p:sp>
      <p:grpSp>
        <p:nvGrpSpPr>
          <p:cNvPr id="38" name="object 38"/>
          <p:cNvGrpSpPr/>
          <p:nvPr/>
        </p:nvGrpSpPr>
        <p:grpSpPr>
          <a:xfrm>
            <a:off x="2382773" y="2671762"/>
            <a:ext cx="3203575" cy="1819275"/>
            <a:chOff x="2382773" y="2671762"/>
            <a:chExt cx="3203575" cy="1819275"/>
          </a:xfrm>
        </p:grpSpPr>
        <p:sp>
          <p:nvSpPr>
            <p:cNvPr id="39" name="object 39"/>
            <p:cNvSpPr/>
            <p:nvPr/>
          </p:nvSpPr>
          <p:spPr>
            <a:xfrm>
              <a:off x="3669029" y="2682239"/>
              <a:ext cx="1906905" cy="753110"/>
            </a:xfrm>
            <a:custGeom>
              <a:avLst/>
              <a:gdLst/>
              <a:ahLst/>
              <a:cxnLst/>
              <a:rect l="l" t="t" r="r" b="b"/>
              <a:pathLst>
                <a:path w="1906904" h="753110">
                  <a:moveTo>
                    <a:pt x="1906524" y="0"/>
                  </a:moveTo>
                  <a:lnTo>
                    <a:pt x="1906524" y="599694"/>
                  </a:lnTo>
                  <a:lnTo>
                    <a:pt x="0" y="599694"/>
                  </a:lnTo>
                  <a:lnTo>
                    <a:pt x="0" y="752856"/>
                  </a:lnTo>
                </a:path>
              </a:pathLst>
            </a:custGeom>
            <a:ln w="20574">
              <a:solidFill>
                <a:srgbClr val="000000"/>
              </a:solidFill>
            </a:ln>
          </p:spPr>
          <p:txBody>
            <a:bodyPr wrap="square" lIns="0" tIns="0" rIns="0" bIns="0" rtlCol="0"/>
            <a:lstStyle/>
            <a:p/>
          </p:txBody>
        </p:sp>
        <p:sp>
          <p:nvSpPr>
            <p:cNvPr id="40" name="object 40"/>
            <p:cNvSpPr/>
            <p:nvPr/>
          </p:nvSpPr>
          <p:spPr>
            <a:xfrm>
              <a:off x="3636263" y="3433572"/>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41" name="object 41"/>
            <p:cNvSpPr/>
            <p:nvPr/>
          </p:nvSpPr>
          <p:spPr>
            <a:xfrm>
              <a:off x="2415539" y="2855976"/>
              <a:ext cx="0" cy="1026160"/>
            </a:xfrm>
            <a:custGeom>
              <a:avLst/>
              <a:gdLst/>
              <a:ahLst/>
              <a:cxnLst/>
              <a:rect l="l" t="t" r="r" b="b"/>
              <a:pathLst>
                <a:path w="0" h="1026160">
                  <a:moveTo>
                    <a:pt x="0" y="1025651"/>
                  </a:moveTo>
                  <a:lnTo>
                    <a:pt x="0" y="0"/>
                  </a:lnTo>
                </a:path>
              </a:pathLst>
            </a:custGeom>
            <a:ln w="20574">
              <a:solidFill>
                <a:srgbClr val="000000"/>
              </a:solidFill>
              <a:prstDash val="sysDash"/>
            </a:ln>
          </p:spPr>
          <p:txBody>
            <a:bodyPr wrap="square" lIns="0" tIns="0" rIns="0" bIns="0" rtlCol="0"/>
            <a:lstStyle/>
            <a:p/>
          </p:txBody>
        </p:sp>
        <p:sp>
          <p:nvSpPr>
            <p:cNvPr id="42" name="object 42"/>
            <p:cNvSpPr/>
            <p:nvPr/>
          </p:nvSpPr>
          <p:spPr>
            <a:xfrm>
              <a:off x="2382773" y="2791968"/>
              <a:ext cx="66675" cy="66675"/>
            </a:xfrm>
            <a:custGeom>
              <a:avLst/>
              <a:gdLst/>
              <a:ahLst/>
              <a:cxnLst/>
              <a:rect l="l" t="t" r="r" b="b"/>
              <a:pathLst>
                <a:path w="66675" h="66675">
                  <a:moveTo>
                    <a:pt x="32765" y="0"/>
                  </a:moveTo>
                  <a:lnTo>
                    <a:pt x="0" y="66294"/>
                  </a:lnTo>
                  <a:lnTo>
                    <a:pt x="66293" y="66294"/>
                  </a:lnTo>
                  <a:lnTo>
                    <a:pt x="32765" y="0"/>
                  </a:lnTo>
                  <a:close/>
                </a:path>
              </a:pathLst>
            </a:custGeom>
            <a:solidFill>
              <a:srgbClr val="000000"/>
            </a:solidFill>
          </p:spPr>
          <p:txBody>
            <a:bodyPr wrap="square" lIns="0" tIns="0" rIns="0" bIns="0" rtlCol="0"/>
            <a:lstStyle/>
            <a:p/>
          </p:txBody>
        </p:sp>
        <p:sp>
          <p:nvSpPr>
            <p:cNvPr id="43" name="object 43"/>
            <p:cNvSpPr/>
            <p:nvPr/>
          </p:nvSpPr>
          <p:spPr>
            <a:xfrm>
              <a:off x="4976622" y="4209288"/>
              <a:ext cx="269875" cy="271780"/>
            </a:xfrm>
            <a:custGeom>
              <a:avLst/>
              <a:gdLst/>
              <a:ahLst/>
              <a:cxnLst/>
              <a:rect l="l" t="t" r="r" b="b"/>
              <a:pathLst>
                <a:path w="269875" h="271779">
                  <a:moveTo>
                    <a:pt x="134874" y="0"/>
                  </a:move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283" y="264334"/>
                  </a:lnTo>
                  <a:lnTo>
                    <a:pt x="214280" y="245034"/>
                  </a:lnTo>
                  <a:lnTo>
                    <a:pt x="243559" y="215639"/>
                  </a:lnTo>
                  <a:lnTo>
                    <a:pt x="262816" y="178417"/>
                  </a:lnTo>
                  <a:lnTo>
                    <a:pt x="269748" y="135636"/>
                  </a:lnTo>
                  <a:lnTo>
                    <a:pt x="262816" y="92561"/>
                  </a:lnTo>
                  <a:lnTo>
                    <a:pt x="243559" y="55302"/>
                  </a:lnTo>
                  <a:lnTo>
                    <a:pt x="214280" y="26017"/>
                  </a:lnTo>
                  <a:lnTo>
                    <a:pt x="177283" y="6864"/>
                  </a:lnTo>
                  <a:lnTo>
                    <a:pt x="134874" y="0"/>
                  </a:lnTo>
                  <a:close/>
                </a:path>
              </a:pathLst>
            </a:custGeom>
            <a:solidFill>
              <a:srgbClr val="CCCCFF"/>
            </a:solidFill>
          </p:spPr>
          <p:txBody>
            <a:bodyPr wrap="square" lIns="0" tIns="0" rIns="0" bIns="0" rtlCol="0"/>
            <a:lstStyle/>
            <a:p/>
          </p:txBody>
        </p:sp>
        <p:sp>
          <p:nvSpPr>
            <p:cNvPr id="44" name="object 44"/>
            <p:cNvSpPr/>
            <p:nvPr/>
          </p:nvSpPr>
          <p:spPr>
            <a:xfrm>
              <a:off x="4976622" y="4209288"/>
              <a:ext cx="269875" cy="271780"/>
            </a:xfrm>
            <a:custGeom>
              <a:avLst/>
              <a:gdLst/>
              <a:ahLst/>
              <a:cxnLst/>
              <a:rect l="l" t="t" r="r" b="b"/>
              <a:pathLst>
                <a:path w="269875" h="271779">
                  <a:moveTo>
                    <a:pt x="269748" y="135636"/>
                  </a:moveTo>
                  <a:lnTo>
                    <a:pt x="262816" y="92561"/>
                  </a:lnTo>
                  <a:lnTo>
                    <a:pt x="243559" y="55302"/>
                  </a:lnTo>
                  <a:lnTo>
                    <a:pt x="214280" y="26017"/>
                  </a:lnTo>
                  <a:lnTo>
                    <a:pt x="177283" y="6864"/>
                  </a:lnTo>
                  <a:lnTo>
                    <a:pt x="134874" y="0"/>
                  </a:ln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283" y="264334"/>
                  </a:lnTo>
                  <a:lnTo>
                    <a:pt x="214280" y="245034"/>
                  </a:lnTo>
                  <a:lnTo>
                    <a:pt x="243559" y="215639"/>
                  </a:lnTo>
                  <a:lnTo>
                    <a:pt x="262816" y="178417"/>
                  </a:lnTo>
                  <a:lnTo>
                    <a:pt x="269748" y="135636"/>
                  </a:lnTo>
                  <a:close/>
                </a:path>
              </a:pathLst>
            </a:custGeom>
            <a:ln w="20574">
              <a:solidFill>
                <a:srgbClr val="000000"/>
              </a:solidFill>
            </a:ln>
          </p:spPr>
          <p:txBody>
            <a:bodyPr wrap="square" lIns="0" tIns="0" rIns="0" bIns="0" rtlCol="0"/>
            <a:lstStyle/>
            <a:p/>
          </p:txBody>
        </p:sp>
      </p:grpSp>
      <p:sp>
        <p:nvSpPr>
          <p:cNvPr id="45" name="object 45"/>
          <p:cNvSpPr txBox="1"/>
          <p:nvPr/>
        </p:nvSpPr>
        <p:spPr>
          <a:xfrm>
            <a:off x="5065776" y="4229354"/>
            <a:ext cx="85216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4</a:t>
            </a:r>
            <a:r>
              <a:rPr dirty="0" sz="1300" spc="180" b="1">
                <a:latin typeface="Arial"/>
                <a:cs typeface="Arial"/>
              </a:rPr>
              <a:t> </a:t>
            </a:r>
            <a:r>
              <a:rPr dirty="0" sz="1300" spc="-15" b="1">
                <a:latin typeface="Arial"/>
                <a:cs typeface="Arial"/>
              </a:rPr>
              <a:t>Execute</a:t>
            </a:r>
            <a:endParaRPr sz="1300">
              <a:latin typeface="Arial"/>
              <a:cs typeface="Arial"/>
            </a:endParaRPr>
          </a:p>
        </p:txBody>
      </p:sp>
      <p:grpSp>
        <p:nvGrpSpPr>
          <p:cNvPr id="46" name="object 46"/>
          <p:cNvGrpSpPr/>
          <p:nvPr/>
        </p:nvGrpSpPr>
        <p:grpSpPr>
          <a:xfrm>
            <a:off x="4628769" y="2062352"/>
            <a:ext cx="1560830" cy="2550795"/>
            <a:chOff x="4628769" y="2062352"/>
            <a:chExt cx="1560830" cy="2550795"/>
          </a:xfrm>
        </p:grpSpPr>
        <p:sp>
          <p:nvSpPr>
            <p:cNvPr id="47" name="object 47"/>
            <p:cNvSpPr/>
            <p:nvPr/>
          </p:nvSpPr>
          <p:spPr>
            <a:xfrm>
              <a:off x="5957316" y="2682240"/>
              <a:ext cx="0" cy="1907539"/>
            </a:xfrm>
            <a:custGeom>
              <a:avLst/>
              <a:gdLst/>
              <a:ahLst/>
              <a:cxnLst/>
              <a:rect l="l" t="t" r="r" b="b"/>
              <a:pathLst>
                <a:path w="0" h="1907539">
                  <a:moveTo>
                    <a:pt x="0" y="0"/>
                  </a:moveTo>
                  <a:lnTo>
                    <a:pt x="0" y="1907286"/>
                  </a:lnTo>
                </a:path>
              </a:pathLst>
            </a:custGeom>
            <a:ln w="20574">
              <a:solidFill>
                <a:srgbClr val="000000"/>
              </a:solidFill>
            </a:ln>
          </p:spPr>
          <p:txBody>
            <a:bodyPr wrap="square" lIns="0" tIns="0" rIns="0" bIns="0" rtlCol="0"/>
            <a:lstStyle/>
            <a:p/>
          </p:txBody>
        </p:sp>
        <p:sp>
          <p:nvSpPr>
            <p:cNvPr id="48" name="object 48"/>
            <p:cNvSpPr/>
            <p:nvPr/>
          </p:nvSpPr>
          <p:spPr>
            <a:xfrm>
              <a:off x="4888230" y="4579620"/>
              <a:ext cx="1079500" cy="0"/>
            </a:xfrm>
            <a:custGeom>
              <a:avLst/>
              <a:gdLst/>
              <a:ahLst/>
              <a:cxnLst/>
              <a:rect l="l" t="t" r="r" b="b"/>
              <a:pathLst>
                <a:path w="1079500" h="0">
                  <a:moveTo>
                    <a:pt x="1078991" y="0"/>
                  </a:moveTo>
                  <a:lnTo>
                    <a:pt x="0" y="0"/>
                  </a:lnTo>
                </a:path>
              </a:pathLst>
            </a:custGeom>
            <a:ln w="20574">
              <a:solidFill>
                <a:srgbClr val="000000"/>
              </a:solidFill>
            </a:ln>
          </p:spPr>
          <p:txBody>
            <a:bodyPr wrap="square" lIns="0" tIns="0" rIns="0" bIns="0" rtlCol="0"/>
            <a:lstStyle/>
            <a:p/>
          </p:txBody>
        </p:sp>
        <p:sp>
          <p:nvSpPr>
            <p:cNvPr id="49" name="object 49"/>
            <p:cNvSpPr/>
            <p:nvPr/>
          </p:nvSpPr>
          <p:spPr>
            <a:xfrm>
              <a:off x="4823460" y="4546854"/>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50" name="object 50"/>
            <p:cNvSpPr/>
            <p:nvPr/>
          </p:nvSpPr>
          <p:spPr>
            <a:xfrm>
              <a:off x="4649724" y="2083307"/>
              <a:ext cx="1519427" cy="572262"/>
            </a:xfrm>
            <a:prstGeom prst="rect">
              <a:avLst/>
            </a:prstGeom>
            <a:blipFill>
              <a:blip r:embed="rId14" cstate="print"/>
              <a:stretch>
                <a:fillRect/>
              </a:stretch>
            </a:blipFill>
          </p:spPr>
          <p:txBody>
            <a:bodyPr wrap="square" lIns="0" tIns="0" rIns="0" bIns="0" rtlCol="0"/>
            <a:lstStyle/>
            <a:p/>
          </p:txBody>
        </p:sp>
        <p:sp>
          <p:nvSpPr>
            <p:cNvPr id="51" name="object 51"/>
            <p:cNvSpPr/>
            <p:nvPr/>
          </p:nvSpPr>
          <p:spPr>
            <a:xfrm>
              <a:off x="4639056" y="2072639"/>
              <a:ext cx="1540510" cy="593090"/>
            </a:xfrm>
            <a:custGeom>
              <a:avLst/>
              <a:gdLst/>
              <a:ahLst/>
              <a:cxnLst/>
              <a:rect l="l" t="t" r="r" b="b"/>
              <a:pathLst>
                <a:path w="1540510" h="593089">
                  <a:moveTo>
                    <a:pt x="1540002" y="0"/>
                  </a:moveTo>
                  <a:lnTo>
                    <a:pt x="0" y="0"/>
                  </a:lnTo>
                  <a:lnTo>
                    <a:pt x="0" y="592835"/>
                  </a:lnTo>
                  <a:lnTo>
                    <a:pt x="1540002" y="592835"/>
                  </a:lnTo>
                  <a:lnTo>
                    <a:pt x="1540002" y="0"/>
                  </a:lnTo>
                  <a:close/>
                </a:path>
              </a:pathLst>
            </a:custGeom>
            <a:ln w="20574">
              <a:solidFill>
                <a:srgbClr val="000000"/>
              </a:solidFill>
            </a:ln>
          </p:spPr>
          <p:txBody>
            <a:bodyPr wrap="square" lIns="0" tIns="0" rIns="0" bIns="0" rtlCol="0"/>
            <a:lstStyle/>
            <a:p/>
          </p:txBody>
        </p:sp>
      </p:grpSp>
      <p:sp>
        <p:nvSpPr>
          <p:cNvPr id="52" name="object 52"/>
          <p:cNvSpPr txBox="1"/>
          <p:nvPr/>
        </p:nvSpPr>
        <p:spPr>
          <a:xfrm>
            <a:off x="743204" y="5609382"/>
            <a:ext cx="6282055" cy="379539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Developing</a:t>
            </a:r>
            <a:r>
              <a:rPr dirty="0" sz="1300" b="1">
                <a:latin typeface="Arial"/>
                <a:cs typeface="Arial"/>
              </a:rPr>
              <a:t> </a:t>
            </a:r>
            <a:r>
              <a:rPr dirty="0" sz="1300" spc="10" b="1">
                <a:latin typeface="Arial"/>
                <a:cs typeface="Arial"/>
              </a:rPr>
              <a:t>Procedures</a:t>
            </a:r>
            <a:endParaRPr sz="1300">
              <a:latin typeface="Arial"/>
              <a:cs typeface="Arial"/>
            </a:endParaRPr>
          </a:p>
          <a:p>
            <a:pPr marL="137795">
              <a:lnSpc>
                <a:spcPct val="100000"/>
              </a:lnSpc>
              <a:spcBef>
                <a:spcPts val="390"/>
              </a:spcBef>
            </a:pPr>
            <a:r>
              <a:rPr dirty="0" sz="1300" spc="10">
                <a:latin typeface="Times New Roman"/>
                <a:cs typeface="Times New Roman"/>
              </a:rPr>
              <a:t>To </a:t>
            </a:r>
            <a:r>
              <a:rPr dirty="0" sz="1300" spc="5">
                <a:latin typeface="Times New Roman"/>
                <a:cs typeface="Times New Roman"/>
              </a:rPr>
              <a:t>develop a stored procedure, perform the 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marR="5080" indent="-252095">
              <a:lnSpc>
                <a:spcPts val="1510"/>
              </a:lnSpc>
              <a:spcBef>
                <a:spcPts val="110"/>
              </a:spcBef>
              <a:buAutoNum type="arabicPeriod"/>
              <a:tabLst>
                <a:tab pos="516255" algn="l"/>
              </a:tabLst>
            </a:pPr>
            <a:r>
              <a:rPr dirty="0" sz="1300" spc="5">
                <a:latin typeface="Times New Roman"/>
                <a:cs typeface="Times New Roman"/>
              </a:rPr>
              <a:t>Write the code to create a procedure in an editor or a </a:t>
            </a:r>
            <a:r>
              <a:rPr dirty="0" sz="1300" spc="10">
                <a:latin typeface="Times New Roman"/>
                <a:cs typeface="Times New Roman"/>
              </a:rPr>
              <a:t>word </a:t>
            </a:r>
            <a:r>
              <a:rPr dirty="0" sz="1300" spc="5">
                <a:latin typeface="Times New Roman"/>
                <a:cs typeface="Times New Roman"/>
              </a:rPr>
              <a:t>processor, and then save it  as a SQL script file (typically with an </a:t>
            </a:r>
            <a:r>
              <a:rPr dirty="0" sz="1300" spc="15">
                <a:latin typeface="Courier New"/>
                <a:cs typeface="Courier New"/>
              </a:rPr>
              <a:t>.sql</a:t>
            </a:r>
            <a:r>
              <a:rPr dirty="0" sz="1300" spc="-430">
                <a:latin typeface="Courier New"/>
                <a:cs typeface="Courier New"/>
              </a:rPr>
              <a:t> </a:t>
            </a:r>
            <a:r>
              <a:rPr dirty="0" sz="1300" spc="5">
                <a:latin typeface="Times New Roman"/>
                <a:cs typeface="Times New Roman"/>
              </a:rPr>
              <a:t>extension).</a:t>
            </a:r>
            <a:endParaRPr sz="1300">
              <a:latin typeface="Times New Roman"/>
              <a:cs typeface="Times New Roman"/>
            </a:endParaRPr>
          </a:p>
          <a:p>
            <a:pPr marL="515620" indent="-252095">
              <a:lnSpc>
                <a:spcPts val="1485"/>
              </a:lnSpc>
              <a:buAutoNum type="arabicPeriod"/>
              <a:tabLst>
                <a:tab pos="516255" algn="l"/>
              </a:tabLst>
            </a:pPr>
            <a:r>
              <a:rPr dirty="0" sz="1300" spc="10">
                <a:latin typeface="Times New Roman"/>
                <a:cs typeface="Times New Roman"/>
              </a:rPr>
              <a:t>Load </a:t>
            </a:r>
            <a:r>
              <a:rPr dirty="0" sz="1300" spc="5">
                <a:latin typeface="Times New Roman"/>
                <a:cs typeface="Times New Roman"/>
              </a:rPr>
              <a:t>the </a:t>
            </a:r>
            <a:r>
              <a:rPr dirty="0" sz="1300" spc="10">
                <a:latin typeface="Times New Roman"/>
                <a:cs typeface="Times New Roman"/>
              </a:rPr>
              <a:t>code </a:t>
            </a:r>
            <a:r>
              <a:rPr dirty="0" sz="1300" spc="5">
                <a:latin typeface="Times New Roman"/>
                <a:cs typeface="Times New Roman"/>
              </a:rPr>
              <a:t>into one of the development tools such as SQL*Plus or</a:t>
            </a:r>
            <a:r>
              <a:rPr dirty="0" sz="1300" spc="70">
                <a:latin typeface="Times New Roman"/>
                <a:cs typeface="Times New Roman"/>
              </a:rPr>
              <a:t> </a:t>
            </a:r>
            <a:r>
              <a:rPr dirty="0" sz="1300" i="1">
                <a:latin typeface="Times New Roman"/>
                <a:cs typeface="Times New Roman"/>
              </a:rPr>
              <a:t>i</a:t>
            </a:r>
            <a:r>
              <a:rPr dirty="0" sz="1300">
                <a:latin typeface="Times New Roman"/>
                <a:cs typeface="Times New Roman"/>
              </a:rPr>
              <a:t>SQL*Plus.</a:t>
            </a:r>
            <a:endParaRPr sz="1300">
              <a:latin typeface="Times New Roman"/>
              <a:cs typeface="Times New Roman"/>
            </a:endParaRPr>
          </a:p>
          <a:p>
            <a:pPr marL="515620" indent="-252095">
              <a:lnSpc>
                <a:spcPts val="1495"/>
              </a:lnSpc>
              <a:buAutoNum type="arabicPeriod"/>
              <a:tabLst>
                <a:tab pos="516255" algn="l"/>
              </a:tabLst>
            </a:pPr>
            <a:r>
              <a:rPr dirty="0" sz="1300" spc="5">
                <a:latin typeface="Times New Roman"/>
                <a:cs typeface="Times New Roman"/>
              </a:rPr>
              <a:t>Create</a:t>
            </a:r>
            <a:r>
              <a:rPr dirty="0" sz="1300" spc="2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database.</a:t>
            </a:r>
            <a:r>
              <a:rPr dirty="0" sz="1300" spc="15">
                <a:latin typeface="Times New Roman"/>
                <a:cs typeface="Times New Roman"/>
              </a:rPr>
              <a:t> </a:t>
            </a:r>
            <a:r>
              <a:rPr dirty="0" sz="1300" spc="10">
                <a:latin typeface="Times New Roman"/>
                <a:cs typeface="Times New Roman"/>
              </a:rPr>
              <a:t>The</a:t>
            </a:r>
            <a:r>
              <a:rPr dirty="0" sz="1300" spc="2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PROCEDURE</a:t>
            </a:r>
            <a:r>
              <a:rPr dirty="0" sz="1300" spc="-434">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compiles</a:t>
            </a:r>
            <a:endParaRPr sz="1300">
              <a:latin typeface="Times New Roman"/>
              <a:cs typeface="Times New Roman"/>
            </a:endParaRPr>
          </a:p>
          <a:p>
            <a:pPr marL="515620" marR="76835">
              <a:lnSpc>
                <a:spcPct val="96000"/>
              </a:lnSpc>
              <a:spcBef>
                <a:spcPts val="75"/>
              </a:spcBef>
            </a:pPr>
            <a:r>
              <a:rPr dirty="0" sz="1300" spc="5">
                <a:latin typeface="Times New Roman"/>
                <a:cs typeface="Times New Roman"/>
              </a:rPr>
              <a:t>and stores source code and the compiled </a:t>
            </a:r>
            <a:r>
              <a:rPr dirty="0" sz="1300" spc="5" i="1">
                <a:latin typeface="Times New Roman"/>
                <a:cs typeface="Times New Roman"/>
              </a:rPr>
              <a:t>m-code </a:t>
            </a:r>
            <a:r>
              <a:rPr dirty="0" sz="1300" spc="5">
                <a:latin typeface="Times New Roman"/>
                <a:cs typeface="Times New Roman"/>
              </a:rPr>
              <a:t>in the database. If compilation  errors exist, then the </a:t>
            </a:r>
            <a:r>
              <a:rPr dirty="0" sz="1300" spc="5" i="1">
                <a:latin typeface="Times New Roman"/>
                <a:cs typeface="Times New Roman"/>
              </a:rPr>
              <a:t>m-code </a:t>
            </a:r>
            <a:r>
              <a:rPr dirty="0" sz="1300" spc="5">
                <a:latin typeface="Times New Roman"/>
                <a:cs typeface="Times New Roman"/>
              </a:rPr>
              <a:t>is not stored </a:t>
            </a:r>
            <a:r>
              <a:rPr dirty="0" sz="1300" spc="10">
                <a:latin typeface="Times New Roman"/>
                <a:cs typeface="Times New Roman"/>
              </a:rPr>
              <a:t>and you </a:t>
            </a:r>
            <a:r>
              <a:rPr dirty="0" sz="1300" spc="5">
                <a:latin typeface="Times New Roman"/>
                <a:cs typeface="Times New Roman"/>
              </a:rPr>
              <a:t>must edit the source code to </a:t>
            </a:r>
            <a:r>
              <a:rPr dirty="0" sz="1300" spc="10">
                <a:latin typeface="Times New Roman"/>
                <a:cs typeface="Times New Roman"/>
              </a:rPr>
              <a:t>make  </a:t>
            </a:r>
            <a:r>
              <a:rPr dirty="0" sz="1300" spc="5">
                <a:latin typeface="Times New Roman"/>
                <a:cs typeface="Times New Roman"/>
              </a:rPr>
              <a:t>corrections. </a:t>
            </a:r>
            <a:r>
              <a:rPr dirty="0" sz="1300" spc="10">
                <a:latin typeface="Times New Roman"/>
                <a:cs typeface="Times New Roman"/>
              </a:rPr>
              <a:t>You </a:t>
            </a:r>
            <a:r>
              <a:rPr dirty="0" sz="1300" spc="5">
                <a:latin typeface="Times New Roman"/>
                <a:cs typeface="Times New Roman"/>
              </a:rPr>
              <a:t>cannot invoke a procedure that contains compilation errors. </a:t>
            </a:r>
            <a:r>
              <a:rPr dirty="0" sz="1300" spc="10">
                <a:latin typeface="Times New Roman"/>
                <a:cs typeface="Times New Roman"/>
              </a:rPr>
              <a:t>To  </a:t>
            </a:r>
            <a:r>
              <a:rPr dirty="0" sz="1300" spc="5">
                <a:latin typeface="Times New Roman"/>
                <a:cs typeface="Times New Roman"/>
              </a:rPr>
              <a:t>view the compilation errors in </a:t>
            </a:r>
            <a:r>
              <a:rPr dirty="0" sz="1300" spc="10">
                <a:latin typeface="Times New Roman"/>
                <a:cs typeface="Times New Roman"/>
              </a:rPr>
              <a:t>SQL*Plus </a:t>
            </a:r>
            <a:r>
              <a:rPr dirty="0" sz="1300" spc="5">
                <a:latin typeface="Times New Roman"/>
                <a:cs typeface="Times New Roman"/>
              </a:rPr>
              <a:t>or </a:t>
            </a:r>
            <a:r>
              <a:rPr dirty="0" sz="1300" spc="5" i="1">
                <a:latin typeface="Times New Roman"/>
                <a:cs typeface="Times New Roman"/>
              </a:rPr>
              <a:t>i</a:t>
            </a:r>
            <a:r>
              <a:rPr dirty="0" sz="1300" spc="5">
                <a:latin typeface="Times New Roman"/>
                <a:cs typeface="Times New Roman"/>
              </a:rPr>
              <a:t>SQL*Plus,</a:t>
            </a:r>
            <a:r>
              <a:rPr dirty="0" sz="1300" spc="-10">
                <a:latin typeface="Times New Roman"/>
                <a:cs typeface="Times New Roman"/>
              </a:rPr>
              <a:t> </a:t>
            </a:r>
            <a:r>
              <a:rPr dirty="0" sz="1300" spc="5">
                <a:latin typeface="Times New Roman"/>
                <a:cs typeface="Times New Roman"/>
              </a:rPr>
              <a:t>use:</a:t>
            </a:r>
            <a:endParaRPr sz="1300">
              <a:latin typeface="Times New Roman"/>
              <a:cs typeface="Times New Roman"/>
            </a:endParaRPr>
          </a:p>
          <a:p>
            <a:pPr lvl="1" marL="892810" indent="-252095">
              <a:lnSpc>
                <a:spcPts val="1400"/>
              </a:lnSpc>
              <a:buFont typeface="Times New Roman"/>
              <a:buChar char="-"/>
              <a:tabLst>
                <a:tab pos="892810" algn="l"/>
                <a:tab pos="893444" algn="l"/>
              </a:tabLst>
            </a:pPr>
            <a:r>
              <a:rPr dirty="0" sz="1300" spc="15">
                <a:latin typeface="Courier New"/>
                <a:cs typeface="Courier New"/>
              </a:rPr>
              <a:t>SHOW</a:t>
            </a:r>
            <a:r>
              <a:rPr dirty="0" sz="1300" spc="-445">
                <a:latin typeface="Courier New"/>
                <a:cs typeface="Courier New"/>
              </a:rPr>
              <a:t> </a:t>
            </a:r>
            <a:r>
              <a:rPr dirty="0" sz="1300" spc="15">
                <a:latin typeface="Courier New"/>
                <a:cs typeface="Courier New"/>
              </a:rPr>
              <a:t>ERRORS</a:t>
            </a:r>
            <a:r>
              <a:rPr dirty="0" sz="1300" spc="-455">
                <a:latin typeface="Courier New"/>
                <a:cs typeface="Courier New"/>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the most recently</a:t>
            </a:r>
            <a:r>
              <a:rPr dirty="0" sz="1300" spc="10">
                <a:latin typeface="Times New Roman"/>
                <a:cs typeface="Times New Roman"/>
              </a:rPr>
              <a:t> </a:t>
            </a:r>
            <a:r>
              <a:rPr dirty="0" sz="1300" spc="5">
                <a:latin typeface="Times New Roman"/>
                <a:cs typeface="Times New Roman"/>
              </a:rPr>
              <a:t>(last) compiled procedure</a:t>
            </a:r>
            <a:endParaRPr sz="1300">
              <a:latin typeface="Times New Roman"/>
              <a:cs typeface="Times New Roman"/>
            </a:endParaRPr>
          </a:p>
          <a:p>
            <a:pPr lvl="1" marL="892810" marR="9525" indent="-251460">
              <a:lnSpc>
                <a:spcPts val="1570"/>
              </a:lnSpc>
              <a:spcBef>
                <a:spcPts val="10"/>
              </a:spcBef>
              <a:buFont typeface="Times New Roman"/>
              <a:buChar char="-"/>
              <a:tabLst>
                <a:tab pos="892810" algn="l"/>
                <a:tab pos="893444" algn="l"/>
              </a:tabLst>
            </a:pPr>
            <a:r>
              <a:rPr dirty="0" sz="1300" spc="15">
                <a:latin typeface="Courier New"/>
                <a:cs typeface="Courier New"/>
              </a:rPr>
              <a:t>SHOW</a:t>
            </a:r>
            <a:r>
              <a:rPr dirty="0" sz="1300" spc="-450">
                <a:latin typeface="Courier New"/>
                <a:cs typeface="Courier New"/>
              </a:rPr>
              <a:t> </a:t>
            </a:r>
            <a:r>
              <a:rPr dirty="0" sz="1300" spc="15">
                <a:latin typeface="Courier New"/>
                <a:cs typeface="Courier New"/>
              </a:rPr>
              <a:t>ERRORS</a:t>
            </a:r>
            <a:r>
              <a:rPr dirty="0" sz="1300" spc="-445">
                <a:latin typeface="Courier New"/>
                <a:cs typeface="Courier New"/>
              </a:rPr>
              <a:t> </a:t>
            </a:r>
            <a:r>
              <a:rPr dirty="0" sz="1300" spc="15">
                <a:latin typeface="Courier New"/>
                <a:cs typeface="Courier New"/>
              </a:rPr>
              <a:t>PROCEDURE</a:t>
            </a:r>
            <a:r>
              <a:rPr dirty="0" sz="1300" spc="-450">
                <a:latin typeface="Courier New"/>
                <a:cs typeface="Courier New"/>
              </a:rPr>
              <a:t> </a:t>
            </a:r>
            <a:r>
              <a:rPr dirty="0" sz="1300" spc="15">
                <a:latin typeface="Courier New"/>
                <a:cs typeface="Courier New"/>
              </a:rPr>
              <a:t>procedure_name</a:t>
            </a:r>
            <a:r>
              <a:rPr dirty="0" sz="1300" spc="-455">
                <a:latin typeface="Courier New"/>
                <a:cs typeface="Courier New"/>
              </a:rPr>
              <a:t> </a:t>
            </a:r>
            <a:r>
              <a:rPr dirty="0" sz="1300" spc="5">
                <a:latin typeface="Times New Roman"/>
                <a:cs typeface="Times New Roman"/>
              </a:rPr>
              <a:t>for any </a:t>
            </a:r>
            <a:r>
              <a:rPr dirty="0" sz="1300" spc="10">
                <a:latin typeface="Times New Roman"/>
                <a:cs typeface="Times New Roman"/>
              </a:rPr>
              <a:t>procedure</a:t>
            </a:r>
            <a:r>
              <a:rPr dirty="0" sz="1300" spc="5">
                <a:latin typeface="Times New Roman"/>
                <a:cs typeface="Times New Roman"/>
              </a:rPr>
              <a:t> compiled  previously</a:t>
            </a:r>
            <a:endParaRPr sz="1300">
              <a:latin typeface="Times New Roman"/>
              <a:cs typeface="Times New Roman"/>
            </a:endParaRPr>
          </a:p>
          <a:p>
            <a:pPr marL="515620" marR="66040" indent="-251460">
              <a:lnSpc>
                <a:spcPts val="1430"/>
              </a:lnSpc>
              <a:spcBef>
                <a:spcPts val="40"/>
              </a:spcBef>
              <a:buAutoNum type="arabicPeriod" startAt="4"/>
              <a:tabLst>
                <a:tab pos="516255" algn="l"/>
              </a:tabLst>
            </a:pPr>
            <a:r>
              <a:rPr dirty="0" sz="1300" spc="5">
                <a:latin typeface="Times New Roman"/>
                <a:cs typeface="Times New Roman"/>
              </a:rPr>
              <a:t>After successful compilation, execute the procedure to perform the desired action.  Use the </a:t>
            </a:r>
            <a:r>
              <a:rPr dirty="0" sz="1300" spc="15">
                <a:latin typeface="Courier New"/>
                <a:cs typeface="Courier New"/>
              </a:rPr>
              <a:t>EXECUTE</a:t>
            </a:r>
            <a:r>
              <a:rPr dirty="0" sz="1300" spc="-385">
                <a:latin typeface="Courier New"/>
                <a:cs typeface="Courier New"/>
              </a:rPr>
              <a:t> </a:t>
            </a:r>
            <a:r>
              <a:rPr dirty="0" sz="1300" spc="10">
                <a:latin typeface="Times New Roman"/>
                <a:cs typeface="Times New Roman"/>
              </a:rPr>
              <a:t>command </a:t>
            </a:r>
            <a:r>
              <a:rPr dirty="0" sz="1300" spc="5">
                <a:latin typeface="Times New Roman"/>
                <a:cs typeface="Times New Roman"/>
              </a:rPr>
              <a:t>from </a:t>
            </a:r>
            <a:r>
              <a:rPr dirty="0" sz="1300" spc="5" i="1">
                <a:latin typeface="Times New Roman"/>
                <a:cs typeface="Times New Roman"/>
              </a:rPr>
              <a:t>i</a:t>
            </a:r>
            <a:r>
              <a:rPr dirty="0" sz="1300" spc="5">
                <a:latin typeface="Times New Roman"/>
                <a:cs typeface="Times New Roman"/>
              </a:rPr>
              <a:t>SQL*Plus or an </a:t>
            </a:r>
            <a:r>
              <a:rPr dirty="0" sz="1300" spc="10">
                <a:latin typeface="Times New Roman"/>
                <a:cs typeface="Times New Roman"/>
              </a:rPr>
              <a:t>anonymous </a:t>
            </a:r>
            <a:r>
              <a:rPr dirty="0" sz="1300" spc="5">
                <a:latin typeface="Times New Roman"/>
                <a:cs typeface="Times New Roman"/>
              </a:rPr>
              <a:t>PL/SQL block from</a:t>
            </a:r>
            <a:endParaRPr sz="1300">
              <a:latin typeface="Times New Roman"/>
              <a:cs typeface="Times New Roman"/>
            </a:endParaRPr>
          </a:p>
          <a:p>
            <a:pPr marL="515620">
              <a:lnSpc>
                <a:spcPts val="1545"/>
              </a:lnSpc>
            </a:pPr>
            <a:r>
              <a:rPr dirty="0" sz="1300" spc="5">
                <a:latin typeface="Times New Roman"/>
                <a:cs typeface="Times New Roman"/>
              </a:rPr>
              <a:t>environments that </a:t>
            </a:r>
            <a:r>
              <a:rPr dirty="0" sz="1300">
                <a:latin typeface="Times New Roman"/>
                <a:cs typeface="Times New Roman"/>
              </a:rPr>
              <a:t>support</a:t>
            </a:r>
            <a:r>
              <a:rPr dirty="0" sz="1300" spc="-5">
                <a:latin typeface="Times New Roman"/>
                <a:cs typeface="Times New Roman"/>
              </a:rPr>
              <a:t> </a:t>
            </a:r>
            <a:r>
              <a:rPr dirty="0" sz="1300" spc="10">
                <a:latin typeface="Times New Roman"/>
                <a:cs typeface="Times New Roman"/>
              </a:rPr>
              <a:t>PL/SQL.</a:t>
            </a:r>
            <a:endParaRPr sz="1300">
              <a:latin typeface="Times New Roman"/>
              <a:cs typeface="Times New Roman"/>
            </a:endParaRPr>
          </a:p>
          <a:p>
            <a:pPr marL="138430" marR="13335" indent="-635">
              <a:lnSpc>
                <a:spcPts val="1430"/>
              </a:lnSpc>
              <a:spcBef>
                <a:spcPts val="355"/>
              </a:spcBef>
            </a:pPr>
            <a:r>
              <a:rPr dirty="0" sz="1300" spc="5" b="1">
                <a:latin typeface="Times New Roman"/>
                <a:cs typeface="Times New Roman"/>
              </a:rPr>
              <a:t>Note:</a:t>
            </a:r>
            <a:r>
              <a:rPr dirty="0" sz="1300" b="1">
                <a:latin typeface="Times New Roman"/>
                <a:cs typeface="Times New Roman"/>
              </a:rPr>
              <a:t> </a:t>
            </a:r>
            <a:r>
              <a:rPr dirty="0" sz="1300" spc="5">
                <a:latin typeface="Times New Roman"/>
                <a:cs typeface="Times New Roman"/>
              </a:rPr>
              <a:t>If</a:t>
            </a:r>
            <a:r>
              <a:rPr dirty="0" sz="1300" spc="10">
                <a:latin typeface="Times New Roman"/>
                <a:cs typeface="Times New Roman"/>
              </a:rPr>
              <a:t> compilation </a:t>
            </a:r>
            <a:r>
              <a:rPr dirty="0" sz="1300" spc="5">
                <a:latin typeface="Times New Roman"/>
                <a:cs typeface="Times New Roman"/>
              </a:rPr>
              <a:t>errors</a:t>
            </a:r>
            <a:r>
              <a:rPr dirty="0" sz="1300" spc="10">
                <a:latin typeface="Times New Roman"/>
                <a:cs typeface="Times New Roman"/>
              </a:rPr>
              <a:t> </a:t>
            </a:r>
            <a:r>
              <a:rPr dirty="0" sz="1300" spc="5">
                <a:latin typeface="Times New Roman"/>
                <a:cs typeface="Times New Roman"/>
              </a:rPr>
              <a:t>occur,</a:t>
            </a:r>
            <a:r>
              <a:rPr dirty="0" sz="1300" spc="15">
                <a:latin typeface="Times New Roman"/>
                <a:cs typeface="Times New Roman"/>
              </a:rPr>
              <a:t> </a:t>
            </a:r>
            <a:r>
              <a:rPr dirty="0" sz="1300" spc="5">
                <a:latin typeface="Times New Roman"/>
                <a:cs typeface="Times New Roman"/>
              </a:rPr>
              <a:t>use</a:t>
            </a:r>
            <a:r>
              <a:rPr dirty="0" sz="1300" spc="10">
                <a:latin typeface="Times New Roman"/>
                <a:cs typeface="Times New Roman"/>
              </a:rPr>
              <a:t> </a:t>
            </a:r>
            <a:r>
              <a:rPr dirty="0" sz="1300" spc="5">
                <a:latin typeface="Times New Roman"/>
                <a:cs typeface="Times New Roman"/>
              </a:rPr>
              <a:t>a </a:t>
            </a:r>
            <a:r>
              <a:rPr dirty="0" sz="1300" spc="15">
                <a:latin typeface="Courier New"/>
                <a:cs typeface="Courier New"/>
              </a:rPr>
              <a:t>CREATE</a:t>
            </a:r>
            <a:r>
              <a:rPr dirty="0" sz="1300" spc="-440">
                <a:latin typeface="Courier New"/>
                <a:cs typeface="Courier New"/>
              </a:rPr>
              <a:t> </a:t>
            </a:r>
            <a:r>
              <a:rPr dirty="0" sz="1300" spc="10">
                <a:latin typeface="Courier New"/>
                <a:cs typeface="Courier New"/>
              </a:rPr>
              <a:t>OR</a:t>
            </a:r>
            <a:r>
              <a:rPr dirty="0" sz="1300" spc="-445">
                <a:latin typeface="Courier New"/>
                <a:cs typeface="Courier New"/>
              </a:rPr>
              <a:t> </a:t>
            </a:r>
            <a:r>
              <a:rPr dirty="0" sz="1300" spc="15">
                <a:latin typeface="Courier New"/>
                <a:cs typeface="Courier New"/>
              </a:rPr>
              <a:t>REPLACE</a:t>
            </a:r>
            <a:r>
              <a:rPr dirty="0" sz="1300" spc="-440">
                <a:latin typeface="Courier New"/>
                <a:cs typeface="Courier New"/>
              </a:rPr>
              <a:t> </a:t>
            </a:r>
            <a:r>
              <a:rPr dirty="0" sz="1300" spc="15">
                <a:latin typeface="Courier New"/>
                <a:cs typeface="Courier New"/>
              </a:rPr>
              <a:t>PROCEDURE</a:t>
            </a:r>
            <a:r>
              <a:rPr dirty="0" sz="1300" spc="-445">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to  overwrite the</a:t>
            </a:r>
            <a:r>
              <a:rPr dirty="0" sz="1300" spc="10">
                <a:latin typeface="Times New Roman"/>
                <a:cs typeface="Times New Roman"/>
              </a:rPr>
              <a:t> </a:t>
            </a:r>
            <a:r>
              <a:rPr dirty="0" sz="1300" spc="5">
                <a:latin typeface="Times New Roman"/>
                <a:cs typeface="Times New Roman"/>
              </a:rPr>
              <a:t>existing</a:t>
            </a:r>
            <a:r>
              <a:rPr dirty="0" sz="1300" spc="10">
                <a:latin typeface="Times New Roman"/>
                <a:cs typeface="Times New Roman"/>
              </a:rPr>
              <a:t> </a:t>
            </a:r>
            <a:r>
              <a:rPr dirty="0" sz="1300" spc="5">
                <a:latin typeface="Times New Roman"/>
                <a:cs typeface="Times New Roman"/>
              </a:rPr>
              <a:t>code</a:t>
            </a:r>
            <a:r>
              <a:rPr dirty="0" sz="1300" spc="10">
                <a:latin typeface="Times New Roman"/>
                <a:cs typeface="Times New Roman"/>
              </a:rPr>
              <a:t> </a:t>
            </a:r>
            <a:r>
              <a:rPr dirty="0" sz="1300" spc="5">
                <a:latin typeface="Times New Roman"/>
                <a:cs typeface="Times New Roman"/>
              </a:rPr>
              <a:t>if</a:t>
            </a:r>
            <a:r>
              <a:rPr dirty="0" sz="1300" spc="10">
                <a:latin typeface="Times New Roman"/>
                <a:cs typeface="Times New Roman"/>
              </a:rPr>
              <a:t> you </a:t>
            </a:r>
            <a:r>
              <a:rPr dirty="0" sz="1300" spc="5">
                <a:latin typeface="Times New Roman"/>
                <a:cs typeface="Times New Roman"/>
              </a:rPr>
              <a:t>previously</a:t>
            </a:r>
            <a:r>
              <a:rPr dirty="0" sz="1300" spc="10">
                <a:latin typeface="Times New Roman"/>
                <a:cs typeface="Times New Roman"/>
              </a:rPr>
              <a:t> </a:t>
            </a:r>
            <a:r>
              <a:rPr dirty="0" sz="1300" spc="5">
                <a:latin typeface="Times New Roman"/>
                <a:cs typeface="Times New Roman"/>
              </a:rPr>
              <a:t>used</a:t>
            </a:r>
            <a:r>
              <a:rPr dirty="0" sz="1300" spc="10">
                <a:latin typeface="Times New Roman"/>
                <a:cs typeface="Times New Roman"/>
              </a:rPr>
              <a:t> </a:t>
            </a:r>
            <a:r>
              <a:rPr dirty="0" sz="1300" spc="5">
                <a:latin typeface="Times New Roman"/>
                <a:cs typeface="Times New Roman"/>
              </a:rPr>
              <a:t>a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PROCEDURE</a:t>
            </a:r>
            <a:r>
              <a:rPr dirty="0" sz="1300" spc="-450">
                <a:latin typeface="Courier New"/>
                <a:cs typeface="Courier New"/>
              </a:rPr>
              <a:t> </a:t>
            </a:r>
            <a:r>
              <a:rPr dirty="0" sz="1300" spc="5">
                <a:latin typeface="Times New Roman"/>
                <a:cs typeface="Times New Roman"/>
              </a:rPr>
              <a:t>statement.</a:t>
            </a:r>
            <a:endParaRPr sz="1300">
              <a:latin typeface="Times New Roman"/>
              <a:cs typeface="Times New Roman"/>
            </a:endParaRPr>
          </a:p>
          <a:p>
            <a:pPr marL="139065">
              <a:lnSpc>
                <a:spcPts val="1400"/>
              </a:lnSpc>
            </a:pPr>
            <a:r>
              <a:rPr dirty="0" sz="1300" spc="5">
                <a:latin typeface="Times New Roman"/>
                <a:cs typeface="Times New Roman"/>
              </a:rPr>
              <a:t>Otherwise, </a:t>
            </a:r>
            <a:r>
              <a:rPr dirty="0" sz="1300" spc="15">
                <a:latin typeface="Courier New"/>
                <a:cs typeface="Courier New"/>
              </a:rPr>
              <a:t>DROP</a:t>
            </a:r>
            <a:r>
              <a:rPr dirty="0" sz="1300" spc="-440">
                <a:latin typeface="Courier New"/>
                <a:cs typeface="Courier New"/>
              </a:rPr>
              <a:t> </a:t>
            </a:r>
            <a:r>
              <a:rPr dirty="0" sz="1300" spc="5">
                <a:latin typeface="Times New Roman"/>
                <a:cs typeface="Times New Roman"/>
              </a:rPr>
              <a:t>the procedure</a:t>
            </a:r>
            <a:r>
              <a:rPr dirty="0" sz="1300" spc="10">
                <a:latin typeface="Times New Roman"/>
                <a:cs typeface="Times New Roman"/>
              </a:rPr>
              <a:t> </a:t>
            </a:r>
            <a:r>
              <a:rPr dirty="0" sz="1300" spc="5">
                <a:latin typeface="Times New Roman"/>
                <a:cs typeface="Times New Roman"/>
              </a:rPr>
              <a:t>first</a:t>
            </a:r>
            <a:r>
              <a:rPr dirty="0" sz="1300" spc="10">
                <a:latin typeface="Times New Roman"/>
                <a:cs typeface="Times New Roman"/>
              </a:rPr>
              <a:t> </a:t>
            </a:r>
            <a:r>
              <a:rPr dirty="0" sz="1300" spc="5">
                <a:latin typeface="Times New Roman"/>
                <a:cs typeface="Times New Roman"/>
              </a:rPr>
              <a:t>and then</a:t>
            </a:r>
            <a:r>
              <a:rPr dirty="0" sz="1300" spc="10">
                <a:latin typeface="Times New Roman"/>
                <a:cs typeface="Times New Roman"/>
              </a:rPr>
              <a:t> </a:t>
            </a:r>
            <a:r>
              <a:rPr dirty="0" sz="1300" spc="5">
                <a:latin typeface="Times New Roman"/>
                <a:cs typeface="Times New Roman"/>
              </a:rPr>
              <a:t>execute the</a:t>
            </a:r>
            <a:r>
              <a:rPr dirty="0" sz="1300" spc="10">
                <a:latin typeface="Times New Roman"/>
                <a:cs typeface="Times New Roman"/>
              </a:rPr>
              <a:t> </a:t>
            </a:r>
            <a:r>
              <a:rPr dirty="0" sz="1300" spc="15">
                <a:latin typeface="Courier New"/>
                <a:cs typeface="Courier New"/>
              </a:rPr>
              <a:t>CREATE</a:t>
            </a:r>
            <a:r>
              <a:rPr dirty="0" sz="1300" spc="-445">
                <a:latin typeface="Courier New"/>
                <a:cs typeface="Courier New"/>
              </a:rPr>
              <a:t> </a:t>
            </a:r>
            <a:r>
              <a:rPr dirty="0" sz="1300" spc="15">
                <a:latin typeface="Courier New"/>
                <a:cs typeface="Courier New"/>
              </a:rPr>
              <a:t>PROCEDURE</a:t>
            </a:r>
            <a:endParaRPr sz="1300">
              <a:latin typeface="Courier New"/>
              <a:cs typeface="Courier New"/>
            </a:endParaRPr>
          </a:p>
        </p:txBody>
      </p:sp>
      <p:sp>
        <p:nvSpPr>
          <p:cNvPr id="54" name="object 54"/>
          <p:cNvSpPr txBox="1"/>
          <p:nvPr/>
        </p:nvSpPr>
        <p:spPr>
          <a:xfrm>
            <a:off x="749300" y="9388638"/>
            <a:ext cx="6168390" cy="451484"/>
          </a:xfrm>
          <a:prstGeom prst="rect">
            <a:avLst/>
          </a:prstGeom>
        </p:spPr>
        <p:txBody>
          <a:bodyPr wrap="square" lIns="0" tIns="59690" rIns="0" bIns="0" rtlCol="0" vert="horz">
            <a:spAutoFit/>
          </a:bodyPr>
          <a:lstStyle/>
          <a:p>
            <a:pPr marL="12700">
              <a:lnSpc>
                <a:spcPct val="100000"/>
              </a:lnSpc>
              <a:spcBef>
                <a:spcPts val="470"/>
              </a:spcBef>
            </a:pPr>
            <a:r>
              <a:rPr dirty="0" sz="800" spc="-225">
                <a:latin typeface="Garuda"/>
                <a:cs typeface="Garuda"/>
              </a:rPr>
              <a:t>De</a:t>
            </a:r>
            <a:r>
              <a:rPr dirty="0" baseline="21367" sz="1950" spc="-337">
                <a:latin typeface="Times New Roman"/>
                <a:cs typeface="Times New Roman"/>
              </a:rPr>
              <a:t>s</a:t>
            </a:r>
            <a:r>
              <a:rPr dirty="0" sz="800" spc="-225">
                <a:latin typeface="Garuda"/>
                <a:cs typeface="Garuda"/>
              </a:rPr>
              <a:t>ve</a:t>
            </a:r>
            <a:r>
              <a:rPr dirty="0" baseline="21367" sz="1950" spc="-337">
                <a:latin typeface="Times New Roman"/>
                <a:cs typeface="Times New Roman"/>
              </a:rPr>
              <a:t>ta</a:t>
            </a:r>
            <a:r>
              <a:rPr dirty="0" sz="800" spc="-225">
                <a:latin typeface="Garuda"/>
                <a:cs typeface="Garuda"/>
              </a:rPr>
              <a:t>lo</a:t>
            </a:r>
            <a:r>
              <a:rPr dirty="0" baseline="21367" sz="1950" spc="-337">
                <a:latin typeface="Times New Roman"/>
                <a:cs typeface="Times New Roman"/>
              </a:rPr>
              <a:t>t</a:t>
            </a:r>
            <a:r>
              <a:rPr dirty="0" sz="800" spc="-225">
                <a:latin typeface="Garuda"/>
                <a:cs typeface="Garuda"/>
              </a:rPr>
              <a:t>p</a:t>
            </a:r>
            <a:r>
              <a:rPr dirty="0" baseline="21367" sz="1950" spc="-337">
                <a:latin typeface="Times New Roman"/>
                <a:cs typeface="Times New Roman"/>
              </a:rPr>
              <a:t>e</a:t>
            </a:r>
            <a:r>
              <a:rPr dirty="0" sz="800" spc="-225">
                <a:latin typeface="Garuda"/>
                <a:cs typeface="Garuda"/>
              </a:rPr>
              <a:t>m</a:t>
            </a:r>
            <a:r>
              <a:rPr dirty="0" baseline="21367" sz="1950" spc="-337">
                <a:latin typeface="Times New Roman"/>
                <a:cs typeface="Times New Roman"/>
              </a:rPr>
              <a:t>m</a:t>
            </a:r>
            <a:r>
              <a:rPr dirty="0" sz="800" spc="-225">
                <a:latin typeface="Garuda"/>
                <a:cs typeface="Garuda"/>
              </a:rPr>
              <a:t>en</a:t>
            </a:r>
            <a:r>
              <a:rPr dirty="0" baseline="21367" sz="1950" spc="-337">
                <a:latin typeface="Times New Roman"/>
                <a:cs typeface="Times New Roman"/>
              </a:rPr>
              <a:t>e</a:t>
            </a:r>
            <a:r>
              <a:rPr dirty="0" sz="800" spc="-225">
                <a:latin typeface="Garuda"/>
                <a:cs typeface="Garuda"/>
              </a:rPr>
              <a:t>t</a:t>
            </a:r>
            <a:r>
              <a:rPr dirty="0" sz="800" spc="-195">
                <a:latin typeface="Garuda"/>
                <a:cs typeface="Garuda"/>
              </a:rPr>
              <a:t> </a:t>
            </a:r>
            <a:r>
              <a:rPr dirty="0" sz="800" spc="-140">
                <a:latin typeface="Garuda"/>
                <a:cs typeface="Garuda"/>
              </a:rPr>
              <a:t>P</a:t>
            </a:r>
            <a:r>
              <a:rPr dirty="0" baseline="21367" sz="1950" spc="-209">
                <a:latin typeface="Times New Roman"/>
                <a:cs typeface="Times New Roman"/>
              </a:rPr>
              <a:t>n</a:t>
            </a:r>
            <a:r>
              <a:rPr dirty="0" sz="800" spc="-140">
                <a:latin typeface="Garuda"/>
                <a:cs typeface="Garuda"/>
              </a:rPr>
              <a:t>r</a:t>
            </a:r>
            <a:r>
              <a:rPr dirty="0" baseline="21367" sz="1950" spc="-209">
                <a:latin typeface="Times New Roman"/>
                <a:cs typeface="Times New Roman"/>
              </a:rPr>
              <a:t>t</a:t>
            </a:r>
            <a:r>
              <a:rPr dirty="0" sz="800" spc="-140">
                <a:latin typeface="Garuda"/>
                <a:cs typeface="Garuda"/>
              </a:rPr>
              <a:t>o</a:t>
            </a:r>
            <a:r>
              <a:rPr dirty="0" baseline="21367" sz="1950" spc="-209">
                <a:latin typeface="Times New Roman"/>
                <a:cs typeface="Times New Roman"/>
              </a:rPr>
              <a:t>.</a:t>
            </a:r>
            <a:r>
              <a:rPr dirty="0" sz="800" spc="-140">
                <a:latin typeface="Garuda"/>
                <a:cs typeface="Garuda"/>
              </a:rPr>
              <a:t>gram</a:t>
            </a:r>
            <a:r>
              <a:rPr dirty="0" sz="800" spc="-50">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are</a:t>
            </a:r>
            <a:r>
              <a:rPr dirty="0" sz="800" spc="-50">
                <a:latin typeface="Garuda"/>
                <a:cs typeface="Garuda"/>
              </a:rPr>
              <a:t> </a:t>
            </a:r>
            <a:r>
              <a:rPr dirty="0" sz="800" spc="-5">
                <a:latin typeface="Garuda"/>
                <a:cs typeface="Garuda"/>
              </a:rPr>
              <a:t>provided</a:t>
            </a:r>
            <a:r>
              <a:rPr dirty="0" sz="800" spc="-50">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5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55" name="object 55"/>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56" name="object 5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5"/>
              </a:rPr>
              <a:t>OracleWDP_ww@oracle.com</a:t>
            </a:r>
            <a:r>
              <a:rPr dirty="0" sz="800" spc="-55">
                <a:latin typeface="Garuda"/>
                <a:cs typeface="Garuda"/>
                <a:hlinkClick r:id="rId1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3" name="object 5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502407" y="873506"/>
            <a:ext cx="274320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What </a:t>
            </a:r>
            <a:r>
              <a:rPr dirty="0" sz="2000" spc="-5" b="1">
                <a:latin typeface="Arial"/>
                <a:cs typeface="Arial"/>
              </a:rPr>
              <a:t>Are</a:t>
            </a:r>
            <a:r>
              <a:rPr dirty="0" sz="2000" spc="-55" b="1">
                <a:latin typeface="Arial"/>
                <a:cs typeface="Arial"/>
              </a:rPr>
              <a:t> </a:t>
            </a:r>
            <a:r>
              <a:rPr dirty="0" sz="2000" b="1">
                <a:latin typeface="Arial"/>
                <a:cs typeface="Arial"/>
              </a:rPr>
              <a:t>Parameters?</a:t>
            </a:r>
            <a:endParaRPr sz="2000">
              <a:latin typeface="Arial"/>
              <a:cs typeface="Arial"/>
            </a:endParaRPr>
          </a:p>
        </p:txBody>
      </p:sp>
      <p:sp>
        <p:nvSpPr>
          <p:cNvPr id="7" name="object 7"/>
          <p:cNvSpPr txBox="1"/>
          <p:nvPr/>
        </p:nvSpPr>
        <p:spPr>
          <a:xfrm>
            <a:off x="1243583" y="1745561"/>
            <a:ext cx="5233035" cy="3111500"/>
          </a:xfrm>
          <a:prstGeom prst="rect">
            <a:avLst/>
          </a:prstGeom>
        </p:spPr>
        <p:txBody>
          <a:bodyPr wrap="square" lIns="0" tIns="62230" rIns="0" bIns="0" rtlCol="0" vert="horz">
            <a:spAutoFit/>
          </a:bodyPr>
          <a:lstStyle/>
          <a:p>
            <a:pPr>
              <a:lnSpc>
                <a:spcPct val="100000"/>
              </a:lnSpc>
              <a:spcBef>
                <a:spcPts val="490"/>
              </a:spcBef>
            </a:pPr>
            <a:r>
              <a:rPr dirty="0" sz="1550" spc="5" b="1">
                <a:latin typeface="Arial"/>
                <a:cs typeface="Arial"/>
              </a:rPr>
              <a:t>Parameters:</a:t>
            </a:r>
            <a:endParaRPr sz="1550">
              <a:latin typeface="Arial"/>
              <a:cs typeface="Arial"/>
            </a:endParaRPr>
          </a:p>
          <a:p>
            <a:pPr marL="407670" marR="369570" indent="-327025">
              <a:lnSpc>
                <a:spcPct val="101600"/>
              </a:lnSpc>
              <a:spcBef>
                <a:spcPts val="365"/>
              </a:spcBef>
              <a:buClr>
                <a:srgbClr val="FF0000"/>
              </a:buClr>
              <a:buFont typeface="Arial"/>
              <a:buChar char="•"/>
              <a:tabLst>
                <a:tab pos="407670" algn="l"/>
                <a:tab pos="408305" algn="l"/>
              </a:tabLst>
            </a:pPr>
            <a:r>
              <a:rPr dirty="0" sz="1550" spc="10" b="1">
                <a:latin typeface="Arial"/>
                <a:cs typeface="Arial"/>
              </a:rPr>
              <a:t>Are declared </a:t>
            </a:r>
            <a:r>
              <a:rPr dirty="0" sz="1550" spc="5" b="1">
                <a:latin typeface="Arial"/>
                <a:cs typeface="Arial"/>
              </a:rPr>
              <a:t>after </a:t>
            </a:r>
            <a:r>
              <a:rPr dirty="0" sz="1550" spc="10" b="1">
                <a:latin typeface="Arial"/>
                <a:cs typeface="Arial"/>
              </a:rPr>
              <a:t>the subprogram name </a:t>
            </a:r>
            <a:r>
              <a:rPr dirty="0" sz="1550" spc="5" b="1">
                <a:latin typeface="Arial"/>
                <a:cs typeface="Arial"/>
              </a:rPr>
              <a:t>in </a:t>
            </a:r>
            <a:r>
              <a:rPr dirty="0" sz="1550" spc="10" b="1">
                <a:latin typeface="Arial"/>
                <a:cs typeface="Arial"/>
              </a:rPr>
              <a:t>the  PL/SQL</a:t>
            </a:r>
            <a:r>
              <a:rPr dirty="0" sz="1550" b="1">
                <a:latin typeface="Arial"/>
                <a:cs typeface="Arial"/>
              </a:rPr>
              <a:t> </a:t>
            </a:r>
            <a:r>
              <a:rPr dirty="0" sz="1550" spc="10" b="1">
                <a:latin typeface="Arial"/>
                <a:cs typeface="Arial"/>
              </a:rPr>
              <a:t>header</a:t>
            </a:r>
            <a:endParaRPr sz="1550">
              <a:latin typeface="Arial"/>
              <a:cs typeface="Arial"/>
            </a:endParaRPr>
          </a:p>
          <a:p>
            <a:pPr marL="407670" marR="78740" indent="-327025">
              <a:lnSpc>
                <a:spcPct val="101299"/>
              </a:lnSpc>
              <a:spcBef>
                <a:spcPts val="380"/>
              </a:spcBef>
              <a:buClr>
                <a:srgbClr val="FF0000"/>
              </a:buClr>
              <a:buFont typeface="Arial"/>
              <a:buChar char="•"/>
              <a:tabLst>
                <a:tab pos="407670" algn="l"/>
                <a:tab pos="408305" algn="l"/>
              </a:tabLst>
            </a:pPr>
            <a:r>
              <a:rPr dirty="0" sz="1550" spc="10" b="1">
                <a:latin typeface="Arial"/>
                <a:cs typeface="Arial"/>
              </a:rPr>
              <a:t>Pass or communicate data between the </a:t>
            </a:r>
            <a:r>
              <a:rPr dirty="0" sz="1550" spc="5" b="1">
                <a:latin typeface="Arial"/>
                <a:cs typeface="Arial"/>
              </a:rPr>
              <a:t>caller </a:t>
            </a:r>
            <a:r>
              <a:rPr dirty="0" sz="1550" spc="10" b="1">
                <a:latin typeface="Arial"/>
                <a:cs typeface="Arial"/>
              </a:rPr>
              <a:t>and  the</a:t>
            </a:r>
            <a:r>
              <a:rPr dirty="0" sz="1550" b="1">
                <a:latin typeface="Arial"/>
                <a:cs typeface="Arial"/>
              </a:rPr>
              <a:t> </a:t>
            </a:r>
            <a:r>
              <a:rPr dirty="0" sz="1550" spc="10" b="1">
                <a:latin typeface="Arial"/>
                <a:cs typeface="Arial"/>
              </a:rPr>
              <a:t>subprogram</a:t>
            </a:r>
            <a:endParaRPr sz="1550">
              <a:latin typeface="Arial"/>
              <a:cs typeface="Arial"/>
            </a:endParaRPr>
          </a:p>
          <a:p>
            <a:pPr marL="407670" marR="43180" indent="-327025">
              <a:lnSpc>
                <a:spcPct val="101299"/>
              </a:lnSpc>
              <a:spcBef>
                <a:spcPts val="375"/>
              </a:spcBef>
              <a:buClr>
                <a:srgbClr val="FF0000"/>
              </a:buClr>
              <a:buFont typeface="Arial"/>
              <a:buChar char="•"/>
              <a:tabLst>
                <a:tab pos="407670" algn="l"/>
                <a:tab pos="408305" algn="l"/>
              </a:tabLst>
            </a:pPr>
            <a:r>
              <a:rPr dirty="0" sz="1550" spc="10" b="1">
                <a:latin typeface="Arial"/>
                <a:cs typeface="Arial"/>
              </a:rPr>
              <a:t>Are used </a:t>
            </a:r>
            <a:r>
              <a:rPr dirty="0" sz="1550" spc="5" b="1">
                <a:latin typeface="Arial"/>
                <a:cs typeface="Arial"/>
              </a:rPr>
              <a:t>like </a:t>
            </a:r>
            <a:r>
              <a:rPr dirty="0" sz="1550" spc="10" b="1">
                <a:latin typeface="Arial"/>
                <a:cs typeface="Arial"/>
              </a:rPr>
              <a:t>local variables but are dependent on  </a:t>
            </a:r>
            <a:r>
              <a:rPr dirty="0" sz="1550" spc="5" b="1">
                <a:latin typeface="Arial"/>
                <a:cs typeface="Arial"/>
              </a:rPr>
              <a:t>their </a:t>
            </a:r>
            <a:r>
              <a:rPr dirty="0" sz="1550" spc="10" b="1">
                <a:latin typeface="Arial"/>
                <a:cs typeface="Arial"/>
              </a:rPr>
              <a:t>parameter-passing</a:t>
            </a:r>
            <a:r>
              <a:rPr dirty="0" sz="1550" spc="5" b="1">
                <a:latin typeface="Arial"/>
                <a:cs typeface="Arial"/>
              </a:rPr>
              <a:t> </a:t>
            </a:r>
            <a:r>
              <a:rPr dirty="0" sz="1550" spc="10" b="1">
                <a:latin typeface="Arial"/>
                <a:cs typeface="Arial"/>
              </a:rPr>
              <a:t>mode:</a:t>
            </a:r>
            <a:endParaRPr sz="1550">
              <a:latin typeface="Arial"/>
              <a:cs typeface="Arial"/>
            </a:endParaRPr>
          </a:p>
          <a:p>
            <a:pPr lvl="1" marL="735330" marR="99060" indent="-245110">
              <a:lnSpc>
                <a:spcPct val="108500"/>
              </a:lnSpc>
              <a:spcBef>
                <a:spcPts val="135"/>
              </a:spcBef>
              <a:buClr>
                <a:srgbClr val="FF0000"/>
              </a:buClr>
              <a:buFont typeface="Arial"/>
              <a:buChar char="–"/>
              <a:tabLst>
                <a:tab pos="734695" algn="l"/>
                <a:tab pos="735965" algn="l"/>
              </a:tabLst>
            </a:pPr>
            <a:r>
              <a:rPr dirty="0" sz="1400" spc="20" b="1">
                <a:latin typeface="Arial"/>
                <a:cs typeface="Arial"/>
              </a:rPr>
              <a:t>An </a:t>
            </a:r>
            <a:r>
              <a:rPr dirty="0" sz="1400" spc="15" b="1">
                <a:latin typeface="Courier New"/>
                <a:cs typeface="Courier New"/>
              </a:rPr>
              <a:t>IN</a:t>
            </a:r>
            <a:r>
              <a:rPr dirty="0" sz="1400" spc="-505" b="1">
                <a:latin typeface="Courier New"/>
                <a:cs typeface="Courier New"/>
              </a:rPr>
              <a:t> </a:t>
            </a:r>
            <a:r>
              <a:rPr dirty="0" sz="1400" spc="15" b="1">
                <a:latin typeface="Arial"/>
                <a:cs typeface="Arial"/>
              </a:rPr>
              <a:t>parameter </a:t>
            </a:r>
            <a:r>
              <a:rPr dirty="0" sz="1400" spc="5" b="1">
                <a:latin typeface="Arial"/>
                <a:cs typeface="Arial"/>
              </a:rPr>
              <a:t>(the </a:t>
            </a:r>
            <a:r>
              <a:rPr dirty="0" sz="1400" spc="10" b="1">
                <a:latin typeface="Arial"/>
                <a:cs typeface="Arial"/>
              </a:rPr>
              <a:t>default) provides values for </a:t>
            </a:r>
            <a:r>
              <a:rPr dirty="0" sz="1400" spc="15" b="1">
                <a:latin typeface="Arial"/>
                <a:cs typeface="Arial"/>
              </a:rPr>
              <a:t>a  subprogram </a:t>
            </a:r>
            <a:r>
              <a:rPr dirty="0" sz="1400" spc="10" b="1">
                <a:latin typeface="Arial"/>
                <a:cs typeface="Arial"/>
              </a:rPr>
              <a:t>to</a:t>
            </a:r>
            <a:r>
              <a:rPr dirty="0" sz="1400" spc="-10" b="1">
                <a:latin typeface="Arial"/>
                <a:cs typeface="Arial"/>
              </a:rPr>
              <a:t> </a:t>
            </a:r>
            <a:r>
              <a:rPr dirty="0" sz="1400" spc="10" b="1">
                <a:latin typeface="Arial"/>
                <a:cs typeface="Arial"/>
              </a:rPr>
              <a:t>process.</a:t>
            </a:r>
            <a:endParaRPr sz="1400">
              <a:latin typeface="Arial"/>
              <a:cs typeface="Arial"/>
            </a:endParaRPr>
          </a:p>
          <a:p>
            <a:pPr lvl="1" marL="735330" indent="-245745">
              <a:lnSpc>
                <a:spcPct val="100000"/>
              </a:lnSpc>
              <a:spcBef>
                <a:spcPts val="270"/>
              </a:spcBef>
              <a:buClr>
                <a:srgbClr val="FF0000"/>
              </a:buClr>
              <a:buFont typeface="Arial"/>
              <a:buChar char="–"/>
              <a:tabLst>
                <a:tab pos="734695" algn="l"/>
                <a:tab pos="735965" algn="l"/>
              </a:tabLst>
            </a:pPr>
            <a:r>
              <a:rPr dirty="0" sz="1400" spc="20" b="1">
                <a:latin typeface="Arial"/>
                <a:cs typeface="Arial"/>
              </a:rPr>
              <a:t>An </a:t>
            </a:r>
            <a:r>
              <a:rPr dirty="0" sz="1400" spc="15" b="1">
                <a:latin typeface="Courier New"/>
                <a:cs typeface="Courier New"/>
              </a:rPr>
              <a:t>OUT</a:t>
            </a:r>
            <a:r>
              <a:rPr dirty="0" sz="1400" spc="-530" b="1">
                <a:latin typeface="Courier New"/>
                <a:cs typeface="Courier New"/>
              </a:rPr>
              <a:t> </a:t>
            </a:r>
            <a:r>
              <a:rPr dirty="0" sz="1400" spc="15" b="1">
                <a:latin typeface="Arial"/>
                <a:cs typeface="Arial"/>
              </a:rPr>
              <a:t>parameter </a:t>
            </a:r>
            <a:r>
              <a:rPr dirty="0" sz="1400" spc="5" b="1">
                <a:latin typeface="Arial"/>
                <a:cs typeface="Arial"/>
              </a:rPr>
              <a:t>returns </a:t>
            </a:r>
            <a:r>
              <a:rPr dirty="0" sz="1400" spc="15" b="1">
                <a:latin typeface="Arial"/>
                <a:cs typeface="Arial"/>
              </a:rPr>
              <a:t>a </a:t>
            </a:r>
            <a:r>
              <a:rPr dirty="0" sz="1400" spc="10" b="1">
                <a:latin typeface="Arial"/>
                <a:cs typeface="Arial"/>
              </a:rPr>
              <a:t>value to the </a:t>
            </a:r>
            <a:r>
              <a:rPr dirty="0" sz="1400" spc="5" b="1">
                <a:latin typeface="Arial"/>
                <a:cs typeface="Arial"/>
              </a:rPr>
              <a:t>caller.</a:t>
            </a:r>
            <a:endParaRPr sz="1400">
              <a:latin typeface="Arial"/>
              <a:cs typeface="Arial"/>
            </a:endParaRPr>
          </a:p>
          <a:p>
            <a:pPr lvl="1" marL="735330" marR="5080" indent="-245110">
              <a:lnSpc>
                <a:spcPct val="108500"/>
              </a:lnSpc>
              <a:spcBef>
                <a:spcPts val="229"/>
              </a:spcBef>
              <a:buClr>
                <a:srgbClr val="FF0000"/>
              </a:buClr>
              <a:buFont typeface="Arial"/>
              <a:buChar char="–"/>
              <a:tabLst>
                <a:tab pos="734695" algn="l"/>
                <a:tab pos="735965" algn="l"/>
              </a:tabLst>
            </a:pPr>
            <a:r>
              <a:rPr dirty="0" sz="1400" spc="20" b="1">
                <a:latin typeface="Arial"/>
                <a:cs typeface="Arial"/>
              </a:rPr>
              <a:t>An</a:t>
            </a:r>
            <a:r>
              <a:rPr dirty="0" sz="1400" b="1">
                <a:latin typeface="Arial"/>
                <a:cs typeface="Arial"/>
              </a:rPr>
              <a:t> </a:t>
            </a:r>
            <a:r>
              <a:rPr dirty="0" sz="1400" spc="15" b="1">
                <a:latin typeface="Courier New"/>
                <a:cs typeface="Courier New"/>
              </a:rPr>
              <a:t>IN</a:t>
            </a:r>
            <a:r>
              <a:rPr dirty="0" sz="1400" spc="-445" b="1">
                <a:latin typeface="Courier New"/>
                <a:cs typeface="Courier New"/>
              </a:rPr>
              <a:t> </a:t>
            </a:r>
            <a:r>
              <a:rPr dirty="0" sz="1400" spc="15" b="1">
                <a:latin typeface="Courier New"/>
                <a:cs typeface="Courier New"/>
              </a:rPr>
              <a:t>OUT</a:t>
            </a:r>
            <a:r>
              <a:rPr dirty="0" sz="1400" spc="-440" b="1">
                <a:latin typeface="Courier New"/>
                <a:cs typeface="Courier New"/>
              </a:rPr>
              <a:t> </a:t>
            </a:r>
            <a:r>
              <a:rPr dirty="0" sz="1400" spc="10" b="1">
                <a:latin typeface="Arial"/>
                <a:cs typeface="Arial"/>
              </a:rPr>
              <a:t>parameter</a:t>
            </a:r>
            <a:r>
              <a:rPr dirty="0" sz="1400" spc="5" b="1">
                <a:latin typeface="Arial"/>
                <a:cs typeface="Arial"/>
              </a:rPr>
              <a:t> supplies</a:t>
            </a:r>
            <a:r>
              <a:rPr dirty="0" sz="1400" spc="10" b="1">
                <a:latin typeface="Arial"/>
                <a:cs typeface="Arial"/>
              </a:rPr>
              <a:t> an</a:t>
            </a:r>
            <a:r>
              <a:rPr dirty="0" sz="1400" spc="5" b="1">
                <a:latin typeface="Arial"/>
                <a:cs typeface="Arial"/>
              </a:rPr>
              <a:t> </a:t>
            </a:r>
            <a:r>
              <a:rPr dirty="0" sz="1400" spc="10" b="1">
                <a:latin typeface="Arial"/>
                <a:cs typeface="Arial"/>
              </a:rPr>
              <a:t>input </a:t>
            </a:r>
            <a:r>
              <a:rPr dirty="0" sz="1400" spc="5" b="1">
                <a:latin typeface="Arial"/>
                <a:cs typeface="Arial"/>
              </a:rPr>
              <a:t>value, </a:t>
            </a:r>
            <a:r>
              <a:rPr dirty="0" sz="1400" spc="15" b="1">
                <a:latin typeface="Arial"/>
                <a:cs typeface="Arial"/>
              </a:rPr>
              <a:t>which  may be </a:t>
            </a:r>
            <a:r>
              <a:rPr dirty="0" sz="1400" spc="5" b="1">
                <a:latin typeface="Arial"/>
                <a:cs typeface="Arial"/>
              </a:rPr>
              <a:t>returned </a:t>
            </a:r>
            <a:r>
              <a:rPr dirty="0" sz="1400" spc="10" b="1">
                <a:latin typeface="Arial"/>
                <a:cs typeface="Arial"/>
              </a:rPr>
              <a:t>(output) as </a:t>
            </a:r>
            <a:r>
              <a:rPr dirty="0" sz="1400" spc="15" b="1">
                <a:latin typeface="Arial"/>
                <a:cs typeface="Arial"/>
              </a:rPr>
              <a:t>a </a:t>
            </a:r>
            <a:r>
              <a:rPr dirty="0" sz="1400" spc="10" b="1">
                <a:latin typeface="Arial"/>
                <a:cs typeface="Arial"/>
              </a:rPr>
              <a:t>modified</a:t>
            </a:r>
            <a:r>
              <a:rPr dirty="0" sz="1400" spc="-55" b="1">
                <a:latin typeface="Arial"/>
                <a:cs typeface="Arial"/>
              </a:rPr>
              <a:t> </a:t>
            </a:r>
            <a:r>
              <a:rPr dirty="0" sz="1400" spc="5" b="1">
                <a:latin typeface="Arial"/>
                <a:cs typeface="Arial"/>
              </a:rPr>
              <a:t>value.</a:t>
            </a:r>
            <a:endParaRPr sz="1400">
              <a:latin typeface="Arial"/>
              <a:cs typeface="Arial"/>
            </a:endParaRPr>
          </a:p>
        </p:txBody>
      </p:sp>
      <p:sp>
        <p:nvSpPr>
          <p:cNvPr id="8" name="object 8"/>
          <p:cNvSpPr txBox="1"/>
          <p:nvPr/>
        </p:nvSpPr>
        <p:spPr>
          <a:xfrm>
            <a:off x="743204" y="5609382"/>
            <a:ext cx="6220460" cy="323278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What </a:t>
            </a:r>
            <a:r>
              <a:rPr dirty="0" sz="1300" spc="5" b="1">
                <a:latin typeface="Arial"/>
                <a:cs typeface="Arial"/>
              </a:rPr>
              <a:t>Are</a:t>
            </a:r>
            <a:r>
              <a:rPr dirty="0" sz="1300" spc="-15" b="1">
                <a:latin typeface="Arial"/>
                <a:cs typeface="Arial"/>
              </a:rPr>
              <a:t> </a:t>
            </a:r>
            <a:r>
              <a:rPr dirty="0" sz="1300" spc="5" b="1">
                <a:latin typeface="Arial"/>
                <a:cs typeface="Arial"/>
              </a:rPr>
              <a:t>Parameters?</a:t>
            </a:r>
            <a:endParaRPr sz="1300">
              <a:latin typeface="Arial"/>
              <a:cs typeface="Arial"/>
            </a:endParaRPr>
          </a:p>
          <a:p>
            <a:pPr algn="just" marL="137795" marR="177800">
              <a:lnSpc>
                <a:spcPct val="101299"/>
              </a:lnSpc>
              <a:spcBef>
                <a:spcPts val="370"/>
              </a:spcBef>
            </a:pPr>
            <a:r>
              <a:rPr dirty="0" sz="1300" spc="5">
                <a:latin typeface="Times New Roman"/>
                <a:cs typeface="Times New Roman"/>
              </a:rPr>
              <a:t>Parameters are used to transfer data values to and from the calling environment and the  procedure (or subprogram). Parameters are declared in the subprogram header, after the  </a:t>
            </a:r>
            <a:r>
              <a:rPr dirty="0" sz="1300" spc="10">
                <a:latin typeface="Times New Roman"/>
                <a:cs typeface="Times New Roman"/>
              </a:rPr>
              <a:t>name </a:t>
            </a:r>
            <a:r>
              <a:rPr dirty="0" sz="1300" spc="5">
                <a:latin typeface="Times New Roman"/>
                <a:cs typeface="Times New Roman"/>
              </a:rPr>
              <a:t>and before the declaration section for local</a:t>
            </a:r>
            <a:r>
              <a:rPr dirty="0" sz="1300" spc="10">
                <a:latin typeface="Times New Roman"/>
                <a:cs typeface="Times New Roman"/>
              </a:rPr>
              <a:t> </a:t>
            </a:r>
            <a:r>
              <a:rPr dirty="0" sz="1300" spc="5">
                <a:latin typeface="Times New Roman"/>
                <a:cs typeface="Times New Roman"/>
              </a:rPr>
              <a:t>variables.</a:t>
            </a:r>
            <a:endParaRPr sz="1300">
              <a:latin typeface="Times New Roman"/>
              <a:cs typeface="Times New Roman"/>
            </a:endParaRPr>
          </a:p>
          <a:p>
            <a:pPr algn="just" marL="137795">
              <a:lnSpc>
                <a:spcPct val="100000"/>
              </a:lnSpc>
              <a:spcBef>
                <a:spcPts val="340"/>
              </a:spcBef>
            </a:pPr>
            <a:r>
              <a:rPr dirty="0" sz="1300" spc="5">
                <a:latin typeface="Times New Roman"/>
                <a:cs typeface="Times New Roman"/>
              </a:rPr>
              <a:t>Parameters are subject to one of the three parameter-passing </a:t>
            </a:r>
            <a:r>
              <a:rPr dirty="0" sz="1300" spc="10">
                <a:latin typeface="Times New Roman"/>
                <a:cs typeface="Times New Roman"/>
              </a:rPr>
              <a:t>modes: </a:t>
            </a:r>
            <a:r>
              <a:rPr dirty="0" sz="1300" spc="5">
                <a:latin typeface="Courier New"/>
                <a:cs typeface="Courier New"/>
              </a:rPr>
              <a:t>IN</a:t>
            </a:r>
            <a:r>
              <a:rPr dirty="0" sz="1300" spc="5">
                <a:latin typeface="Times New Roman"/>
                <a:cs typeface="Times New Roman"/>
              </a:rPr>
              <a:t>, </a:t>
            </a:r>
            <a:r>
              <a:rPr dirty="0" sz="1300" spc="10">
                <a:latin typeface="Courier New"/>
                <a:cs typeface="Courier New"/>
              </a:rPr>
              <a:t>OUT</a:t>
            </a:r>
            <a:r>
              <a:rPr dirty="0" sz="1300" spc="10">
                <a:latin typeface="Times New Roman"/>
                <a:cs typeface="Times New Roman"/>
              </a:rPr>
              <a:t>, </a:t>
            </a:r>
            <a:r>
              <a:rPr dirty="0" sz="1300" spc="5">
                <a:latin typeface="Times New Roman"/>
                <a:cs typeface="Times New Roman"/>
              </a:rPr>
              <a:t>or </a:t>
            </a:r>
            <a:r>
              <a:rPr dirty="0" sz="1300" spc="10">
                <a:latin typeface="Courier New"/>
                <a:cs typeface="Courier New"/>
              </a:rPr>
              <a:t>IN</a:t>
            </a:r>
            <a:r>
              <a:rPr dirty="0" sz="1300" spc="-300">
                <a:latin typeface="Courier New"/>
                <a:cs typeface="Courier New"/>
              </a:rPr>
              <a:t> </a:t>
            </a:r>
            <a:r>
              <a:rPr dirty="0" sz="1300" spc="10">
                <a:latin typeface="Courier New"/>
                <a:cs typeface="Courier New"/>
              </a:rPr>
              <a:t>OUT</a:t>
            </a:r>
            <a:r>
              <a:rPr dirty="0" sz="1300" spc="10">
                <a:latin typeface="Times New Roman"/>
                <a:cs typeface="Times New Roman"/>
              </a:rPr>
              <a:t>.</a:t>
            </a:r>
            <a:endParaRPr sz="1300">
              <a:latin typeface="Times New Roman"/>
              <a:cs typeface="Times New Roman"/>
            </a:endParaRPr>
          </a:p>
          <a:p>
            <a:pPr algn="just" marL="514984" indent="-252095">
              <a:lnSpc>
                <a:spcPct val="100000"/>
              </a:lnSpc>
              <a:spcBef>
                <a:spcPts val="25"/>
              </a:spcBef>
              <a:buChar char="•"/>
              <a:tabLst>
                <a:tab pos="515620" algn="l"/>
              </a:tabLst>
            </a:pPr>
            <a:r>
              <a:rPr dirty="0" sz="1300" spc="10">
                <a:latin typeface="Times New Roman"/>
                <a:cs typeface="Times New Roman"/>
              </a:rPr>
              <a:t>An </a:t>
            </a:r>
            <a:r>
              <a:rPr dirty="0" sz="1300" spc="10">
                <a:latin typeface="Courier New"/>
                <a:cs typeface="Courier New"/>
              </a:rPr>
              <a:t>IN</a:t>
            </a:r>
            <a:r>
              <a:rPr dirty="0" sz="1300" spc="-385">
                <a:latin typeface="Courier New"/>
                <a:cs typeface="Courier New"/>
              </a:rPr>
              <a:t> </a:t>
            </a:r>
            <a:r>
              <a:rPr dirty="0" sz="1300" spc="10">
                <a:latin typeface="Times New Roman"/>
                <a:cs typeface="Times New Roman"/>
              </a:rPr>
              <a:t>parameter </a:t>
            </a:r>
            <a:r>
              <a:rPr dirty="0" sz="1300" spc="5">
                <a:latin typeface="Times New Roman"/>
                <a:cs typeface="Times New Roman"/>
              </a:rPr>
              <a:t>passes a constant value from the calling environment into the</a:t>
            </a:r>
            <a:endParaRPr sz="1300">
              <a:latin typeface="Times New Roman"/>
              <a:cs typeface="Times New Roman"/>
            </a:endParaRPr>
          </a:p>
          <a:p>
            <a:pPr marL="514984">
              <a:lnSpc>
                <a:spcPts val="1535"/>
              </a:lnSpc>
              <a:spcBef>
                <a:spcPts val="95"/>
              </a:spcBef>
            </a:pPr>
            <a:r>
              <a:rPr dirty="0" sz="1300" spc="5">
                <a:latin typeface="Times New Roman"/>
                <a:cs typeface="Times New Roman"/>
              </a:rPr>
              <a:t>procedure.</a:t>
            </a:r>
            <a:endParaRPr sz="1300">
              <a:latin typeface="Times New Roman"/>
              <a:cs typeface="Times New Roman"/>
            </a:endParaRPr>
          </a:p>
          <a:p>
            <a:pPr marL="514984" indent="-252095">
              <a:lnSpc>
                <a:spcPts val="1535"/>
              </a:lnSpc>
              <a:buChar char="•"/>
              <a:tabLst>
                <a:tab pos="514984" algn="l"/>
                <a:tab pos="515620" algn="l"/>
              </a:tabLst>
            </a:pPr>
            <a:r>
              <a:rPr dirty="0" sz="1300" spc="10">
                <a:latin typeface="Times New Roman"/>
                <a:cs typeface="Times New Roman"/>
              </a:rPr>
              <a:t>An </a:t>
            </a:r>
            <a:r>
              <a:rPr dirty="0" sz="1300" spc="10">
                <a:latin typeface="Courier New"/>
                <a:cs typeface="Courier New"/>
              </a:rPr>
              <a:t>OUT</a:t>
            </a:r>
            <a:r>
              <a:rPr dirty="0" sz="1300" spc="-400">
                <a:latin typeface="Courier New"/>
                <a:cs typeface="Courier New"/>
              </a:rPr>
              <a:t> </a:t>
            </a:r>
            <a:r>
              <a:rPr dirty="0" sz="1300" spc="10">
                <a:latin typeface="Times New Roman"/>
                <a:cs typeface="Times New Roman"/>
              </a:rPr>
              <a:t>parameter </a:t>
            </a:r>
            <a:r>
              <a:rPr dirty="0" sz="1300" spc="5">
                <a:latin typeface="Times New Roman"/>
                <a:cs typeface="Times New Roman"/>
              </a:rPr>
              <a:t>passes a value </a:t>
            </a:r>
            <a:r>
              <a:rPr dirty="0" sz="1300" spc="10">
                <a:latin typeface="Times New Roman"/>
                <a:cs typeface="Times New Roman"/>
              </a:rPr>
              <a:t>from </a:t>
            </a:r>
            <a:r>
              <a:rPr dirty="0" sz="1300" spc="5">
                <a:latin typeface="Times New Roman"/>
                <a:cs typeface="Times New Roman"/>
              </a:rPr>
              <a:t>the procedure to the calling environment.</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10">
                <a:latin typeface="Times New Roman"/>
                <a:cs typeface="Times New Roman"/>
              </a:rPr>
              <a:t>An </a:t>
            </a:r>
            <a:r>
              <a:rPr dirty="0" sz="1300" spc="10">
                <a:latin typeface="Courier New"/>
                <a:cs typeface="Courier New"/>
              </a:rPr>
              <a:t>IN</a:t>
            </a:r>
            <a:r>
              <a:rPr dirty="0" sz="1300" spc="-434">
                <a:latin typeface="Courier New"/>
                <a:cs typeface="Courier New"/>
              </a:rPr>
              <a:t> </a:t>
            </a:r>
            <a:r>
              <a:rPr dirty="0" sz="1300" spc="10">
                <a:latin typeface="Courier New"/>
                <a:cs typeface="Courier New"/>
              </a:rPr>
              <a:t>OUT</a:t>
            </a:r>
            <a:r>
              <a:rPr dirty="0" sz="1300" spc="-445">
                <a:latin typeface="Courier New"/>
                <a:cs typeface="Courier New"/>
              </a:rPr>
              <a:t> </a:t>
            </a:r>
            <a:r>
              <a:rPr dirty="0" sz="1300" spc="10">
                <a:latin typeface="Times New Roman"/>
                <a:cs typeface="Times New Roman"/>
              </a:rPr>
              <a:t>parameter</a:t>
            </a:r>
            <a:r>
              <a:rPr dirty="0" sz="1300" spc="15">
                <a:latin typeface="Times New Roman"/>
                <a:cs typeface="Times New Roman"/>
              </a:rPr>
              <a:t> </a:t>
            </a:r>
            <a:r>
              <a:rPr dirty="0" sz="1300" spc="5">
                <a:latin typeface="Times New Roman"/>
                <a:cs typeface="Times New Roman"/>
              </a:rPr>
              <a:t>passes</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from</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calling</a:t>
            </a:r>
            <a:r>
              <a:rPr dirty="0" sz="1300" spc="10">
                <a:latin typeface="Times New Roman"/>
                <a:cs typeface="Times New Roman"/>
              </a:rPr>
              <a:t> </a:t>
            </a:r>
            <a:r>
              <a:rPr dirty="0" sz="1300" spc="5">
                <a:latin typeface="Times New Roman"/>
                <a:cs typeface="Times New Roman"/>
              </a:rPr>
              <a:t>environment</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515620" marR="203835" indent="-635">
              <a:lnSpc>
                <a:spcPct val="101499"/>
              </a:lnSpc>
              <a:spcBef>
                <a:spcPts val="80"/>
              </a:spcBef>
            </a:pPr>
            <a:r>
              <a:rPr dirty="0" sz="1300" spc="5">
                <a:latin typeface="Times New Roman"/>
                <a:cs typeface="Times New Roman"/>
              </a:rPr>
              <a:t>and a possibly different value from the procedure back to </a:t>
            </a:r>
            <a:r>
              <a:rPr dirty="0" sz="1300">
                <a:latin typeface="Times New Roman"/>
                <a:cs typeface="Times New Roman"/>
              </a:rPr>
              <a:t>the </a:t>
            </a:r>
            <a:r>
              <a:rPr dirty="0" sz="1300" spc="5">
                <a:latin typeface="Times New Roman"/>
                <a:cs typeface="Times New Roman"/>
              </a:rPr>
              <a:t>calling environment  using the </a:t>
            </a:r>
            <a:r>
              <a:rPr dirty="0" sz="1300" spc="10">
                <a:latin typeface="Times New Roman"/>
                <a:cs typeface="Times New Roman"/>
              </a:rPr>
              <a:t>same</a:t>
            </a:r>
            <a:r>
              <a:rPr dirty="0" sz="1300">
                <a:latin typeface="Times New Roman"/>
                <a:cs typeface="Times New Roman"/>
              </a:rPr>
              <a:t> </a:t>
            </a:r>
            <a:r>
              <a:rPr dirty="0" sz="1300" spc="5">
                <a:latin typeface="Times New Roman"/>
                <a:cs typeface="Times New Roman"/>
              </a:rPr>
              <a:t>parameter.</a:t>
            </a:r>
            <a:endParaRPr sz="1300">
              <a:latin typeface="Times New Roman"/>
              <a:cs typeface="Times New Roman"/>
            </a:endParaRPr>
          </a:p>
          <a:p>
            <a:pPr marL="138430" marR="34290" indent="-635">
              <a:lnSpc>
                <a:spcPct val="101299"/>
              </a:lnSpc>
              <a:spcBef>
                <a:spcPts val="400"/>
              </a:spcBef>
            </a:pPr>
            <a:r>
              <a:rPr dirty="0" sz="1300" spc="5">
                <a:latin typeface="Times New Roman"/>
                <a:cs typeface="Times New Roman"/>
              </a:rPr>
              <a:t>Parameters can be thought of as a special </a:t>
            </a:r>
            <a:r>
              <a:rPr dirty="0" sz="1300" spc="10">
                <a:latin typeface="Times New Roman"/>
                <a:cs typeface="Times New Roman"/>
              </a:rPr>
              <a:t>form </a:t>
            </a:r>
            <a:r>
              <a:rPr dirty="0" sz="1300" spc="5">
                <a:latin typeface="Times New Roman"/>
                <a:cs typeface="Times New Roman"/>
              </a:rPr>
              <a:t>of local variable, </a:t>
            </a:r>
            <a:r>
              <a:rPr dirty="0" sz="1300" spc="10">
                <a:latin typeface="Times New Roman"/>
                <a:cs typeface="Times New Roman"/>
              </a:rPr>
              <a:t>whose </a:t>
            </a:r>
            <a:r>
              <a:rPr dirty="0" sz="1300" spc="5">
                <a:latin typeface="Times New Roman"/>
                <a:cs typeface="Times New Roman"/>
              </a:rPr>
              <a:t>input values are  initialized </a:t>
            </a:r>
            <a:r>
              <a:rPr dirty="0" sz="1300" spc="10">
                <a:latin typeface="Times New Roman"/>
                <a:cs typeface="Times New Roman"/>
              </a:rPr>
              <a:t>by </a:t>
            </a:r>
            <a:r>
              <a:rPr dirty="0" sz="1300" spc="5">
                <a:latin typeface="Times New Roman"/>
                <a:cs typeface="Times New Roman"/>
              </a:rPr>
              <a:t>the calling environment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subprogram </a:t>
            </a:r>
            <a:r>
              <a:rPr dirty="0" sz="1300" spc="5">
                <a:latin typeface="Times New Roman"/>
                <a:cs typeface="Times New Roman"/>
              </a:rPr>
              <a:t>is called, and </a:t>
            </a:r>
            <a:r>
              <a:rPr dirty="0" sz="1300" spc="10">
                <a:latin typeface="Times New Roman"/>
                <a:cs typeface="Times New Roman"/>
              </a:rPr>
              <a:t>whose </a:t>
            </a:r>
            <a:r>
              <a:rPr dirty="0" sz="1300" spc="5">
                <a:latin typeface="Times New Roman"/>
                <a:cs typeface="Times New Roman"/>
              </a:rPr>
              <a:t>output  values are returned to the calling environment </a:t>
            </a:r>
            <a:r>
              <a:rPr dirty="0" sz="1300" spc="10">
                <a:latin typeface="Times New Roman"/>
                <a:cs typeface="Times New Roman"/>
              </a:rPr>
              <a:t>when </a:t>
            </a:r>
            <a:r>
              <a:rPr dirty="0" sz="1300" spc="5">
                <a:latin typeface="Times New Roman"/>
                <a:cs typeface="Times New Roman"/>
              </a:rPr>
              <a:t>the </a:t>
            </a:r>
            <a:r>
              <a:rPr dirty="0" sz="1300" spc="10">
                <a:latin typeface="Times New Roman"/>
                <a:cs typeface="Times New Roman"/>
              </a:rPr>
              <a:t>subprogram </a:t>
            </a:r>
            <a:r>
              <a:rPr dirty="0" sz="1300" spc="5">
                <a:latin typeface="Times New Roman"/>
                <a:cs typeface="Times New Roman"/>
              </a:rPr>
              <a:t>returns control to the  caller.</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5177790" cy="1704975"/>
          </a:xfrm>
          <a:prstGeom prst="rect">
            <a:avLst/>
          </a:prstGeom>
        </p:spPr>
        <p:txBody>
          <a:bodyPr wrap="square" lIns="0" tIns="12700" rIns="0" bIns="0" rtlCol="0" vert="horz">
            <a:spAutoFit/>
          </a:bodyPr>
          <a:lstStyle/>
          <a:p>
            <a:pPr algn="ctr" marR="86360">
              <a:lnSpc>
                <a:spcPct val="100000"/>
              </a:lnSpc>
              <a:spcBef>
                <a:spcPts val="100"/>
              </a:spcBef>
            </a:pPr>
            <a:r>
              <a:rPr dirty="0" sz="2000" b="1">
                <a:latin typeface="Arial"/>
                <a:cs typeface="Arial"/>
              </a:rPr>
              <a:t>Formal </a:t>
            </a:r>
            <a:r>
              <a:rPr dirty="0" sz="2000" spc="-5" b="1">
                <a:latin typeface="Arial"/>
                <a:cs typeface="Arial"/>
              </a:rPr>
              <a:t>and Actual</a:t>
            </a:r>
            <a:r>
              <a:rPr dirty="0" sz="2000" spc="-20" b="1">
                <a:latin typeface="Arial"/>
                <a:cs typeface="Arial"/>
              </a:rPr>
              <a:t> </a:t>
            </a:r>
            <a:r>
              <a:rPr dirty="0" sz="2000" spc="-5" b="1">
                <a:latin typeface="Arial"/>
                <a:cs typeface="Arial"/>
              </a:rPr>
              <a:t>Parameters</a:t>
            </a:r>
            <a:endParaRPr sz="2000">
              <a:latin typeface="Arial"/>
              <a:cs typeface="Arial"/>
            </a:endParaRPr>
          </a:p>
          <a:p>
            <a:pPr>
              <a:lnSpc>
                <a:spcPct val="100000"/>
              </a:lnSpc>
            </a:pPr>
            <a:endParaRPr sz="2200">
              <a:latin typeface="Arial"/>
              <a:cs typeface="Arial"/>
            </a:endParaRPr>
          </a:p>
          <a:p>
            <a:pPr marL="326390" marR="5080" indent="-327025">
              <a:lnSpc>
                <a:spcPct val="101299"/>
              </a:lnSpc>
              <a:spcBef>
                <a:spcPts val="1425"/>
              </a:spcBef>
              <a:buClr>
                <a:srgbClr val="FF0000"/>
              </a:buClr>
              <a:buFont typeface="Arial"/>
              <a:buChar char="•"/>
              <a:tabLst>
                <a:tab pos="326390" algn="l"/>
                <a:tab pos="327025" algn="l"/>
              </a:tabLst>
            </a:pPr>
            <a:r>
              <a:rPr dirty="0" sz="1550" spc="10" b="1">
                <a:latin typeface="Arial"/>
                <a:cs typeface="Arial"/>
              </a:rPr>
              <a:t>Formal parameters: Local variables declared </a:t>
            </a:r>
            <a:r>
              <a:rPr dirty="0" sz="1550" spc="5" b="1">
                <a:latin typeface="Arial"/>
                <a:cs typeface="Arial"/>
              </a:rPr>
              <a:t>in </a:t>
            </a:r>
            <a:r>
              <a:rPr dirty="0" sz="1550" spc="10" b="1">
                <a:latin typeface="Arial"/>
                <a:cs typeface="Arial"/>
              </a:rPr>
              <a:t>the  parameter </a:t>
            </a:r>
            <a:r>
              <a:rPr dirty="0" sz="1550" spc="5" b="1">
                <a:latin typeface="Arial"/>
                <a:cs typeface="Arial"/>
              </a:rPr>
              <a:t>list </a:t>
            </a:r>
            <a:r>
              <a:rPr dirty="0" sz="1550" spc="10" b="1">
                <a:latin typeface="Arial"/>
                <a:cs typeface="Arial"/>
              </a:rPr>
              <a:t>of a subprogram</a:t>
            </a:r>
            <a:r>
              <a:rPr dirty="0" sz="1550" spc="-25" b="1">
                <a:latin typeface="Arial"/>
                <a:cs typeface="Arial"/>
              </a:rPr>
              <a:t> </a:t>
            </a:r>
            <a:r>
              <a:rPr dirty="0" sz="1550" spc="10" b="1">
                <a:latin typeface="Arial"/>
                <a:cs typeface="Arial"/>
              </a:rPr>
              <a:t>specification</a:t>
            </a:r>
            <a:endParaRPr sz="1550">
              <a:latin typeface="Arial"/>
              <a:cs typeface="Arial"/>
            </a:endParaRPr>
          </a:p>
          <a:p>
            <a:pPr marL="326390">
              <a:lnSpc>
                <a:spcPct val="100000"/>
              </a:lnSpc>
              <a:spcBef>
                <a:spcPts val="1230"/>
              </a:spcBef>
            </a:pPr>
            <a:r>
              <a:rPr dirty="0" sz="1550" spc="10" b="1">
                <a:latin typeface="Arial"/>
                <a:cs typeface="Arial"/>
              </a:rPr>
              <a:t>Example:</a:t>
            </a:r>
            <a:endParaRPr sz="1550">
              <a:latin typeface="Arial"/>
              <a:cs typeface="Arial"/>
            </a:endParaRPr>
          </a:p>
        </p:txBody>
      </p:sp>
      <p:sp>
        <p:nvSpPr>
          <p:cNvPr id="7" name="object 7"/>
          <p:cNvSpPr txBox="1"/>
          <p:nvPr/>
        </p:nvSpPr>
        <p:spPr>
          <a:xfrm>
            <a:off x="1325117" y="3369814"/>
            <a:ext cx="4931410" cy="1083945"/>
          </a:xfrm>
          <a:prstGeom prst="rect">
            <a:avLst/>
          </a:prstGeom>
        </p:spPr>
        <p:txBody>
          <a:bodyPr wrap="square" lIns="0" tIns="12065" rIns="0" bIns="0" rtlCol="0" vert="horz">
            <a:spAutoFit/>
          </a:bodyPr>
          <a:lstStyle/>
          <a:p>
            <a:pPr marL="326390" marR="5080" indent="-327025">
              <a:lnSpc>
                <a:spcPct val="101400"/>
              </a:lnSpc>
              <a:spcBef>
                <a:spcPts val="95"/>
              </a:spcBef>
              <a:buClr>
                <a:srgbClr val="FF0000"/>
              </a:buClr>
              <a:buFont typeface="Arial"/>
              <a:buChar char="•"/>
              <a:tabLst>
                <a:tab pos="326390" algn="l"/>
                <a:tab pos="327025" algn="l"/>
              </a:tabLst>
            </a:pPr>
            <a:r>
              <a:rPr dirty="0" sz="1550" spc="10" b="1">
                <a:latin typeface="Arial"/>
                <a:cs typeface="Arial"/>
              </a:rPr>
              <a:t>Actual parameters: </a:t>
            </a:r>
            <a:r>
              <a:rPr dirty="0" sz="1550" spc="5" b="1">
                <a:latin typeface="Arial"/>
                <a:cs typeface="Arial"/>
              </a:rPr>
              <a:t>Literal </a:t>
            </a:r>
            <a:r>
              <a:rPr dirty="0" sz="1550" spc="10" b="1">
                <a:latin typeface="Arial"/>
                <a:cs typeface="Arial"/>
              </a:rPr>
              <a:t>values, variables, and  expressions used </a:t>
            </a:r>
            <a:r>
              <a:rPr dirty="0" sz="1550" spc="5" b="1">
                <a:latin typeface="Arial"/>
                <a:cs typeface="Arial"/>
              </a:rPr>
              <a:t>in </a:t>
            </a:r>
            <a:r>
              <a:rPr dirty="0" sz="1550" spc="10" b="1">
                <a:latin typeface="Arial"/>
                <a:cs typeface="Arial"/>
              </a:rPr>
              <a:t>the parameter </a:t>
            </a:r>
            <a:r>
              <a:rPr dirty="0" sz="1550" spc="5" b="1">
                <a:latin typeface="Arial"/>
                <a:cs typeface="Arial"/>
              </a:rPr>
              <a:t>list </a:t>
            </a:r>
            <a:r>
              <a:rPr dirty="0" sz="1550" spc="10" b="1">
                <a:latin typeface="Arial"/>
                <a:cs typeface="Arial"/>
              </a:rPr>
              <a:t>of the  called</a:t>
            </a:r>
            <a:r>
              <a:rPr dirty="0" sz="1550" b="1">
                <a:latin typeface="Arial"/>
                <a:cs typeface="Arial"/>
              </a:rPr>
              <a:t> </a:t>
            </a:r>
            <a:r>
              <a:rPr dirty="0" sz="1550" spc="10" b="1">
                <a:latin typeface="Arial"/>
                <a:cs typeface="Arial"/>
              </a:rPr>
              <a:t>subprogram</a:t>
            </a:r>
            <a:endParaRPr sz="1550">
              <a:latin typeface="Arial"/>
              <a:cs typeface="Arial"/>
            </a:endParaRPr>
          </a:p>
          <a:p>
            <a:pPr marL="326390">
              <a:lnSpc>
                <a:spcPct val="100000"/>
              </a:lnSpc>
              <a:spcBef>
                <a:spcPts val="815"/>
              </a:spcBef>
            </a:pPr>
            <a:r>
              <a:rPr dirty="0" sz="1550" spc="10" b="1">
                <a:latin typeface="Arial"/>
                <a:cs typeface="Arial"/>
              </a:rPr>
              <a:t>Example:</a:t>
            </a:r>
            <a:endParaRPr sz="1550">
              <a:latin typeface="Arial"/>
              <a:cs typeface="Arial"/>
            </a:endParaRPr>
          </a:p>
        </p:txBody>
      </p:sp>
      <p:sp>
        <p:nvSpPr>
          <p:cNvPr id="8" name="object 8"/>
          <p:cNvSpPr txBox="1"/>
          <p:nvPr/>
        </p:nvSpPr>
        <p:spPr>
          <a:xfrm>
            <a:off x="1325880" y="2634995"/>
            <a:ext cx="5121910" cy="701040"/>
          </a:xfrm>
          <a:prstGeom prst="rect">
            <a:avLst/>
          </a:prstGeom>
          <a:solidFill>
            <a:srgbClr val="CCCCCC"/>
          </a:solidFill>
          <a:ln w="20574">
            <a:solidFill>
              <a:srgbClr val="000000"/>
            </a:solidFill>
          </a:ln>
        </p:spPr>
        <p:txBody>
          <a:bodyPr wrap="square" lIns="0" tIns="22225" rIns="0" bIns="0" rtlCol="0" vert="horz">
            <a:spAutoFit/>
          </a:bodyPr>
          <a:lstStyle/>
          <a:p>
            <a:pPr marL="62230" marR="71755">
              <a:lnSpc>
                <a:spcPts val="1550"/>
              </a:lnSpc>
              <a:spcBef>
                <a:spcPts val="175"/>
              </a:spcBef>
            </a:pPr>
            <a:r>
              <a:rPr dirty="0" sz="1300" spc="-15" b="1">
                <a:latin typeface="Courier New"/>
                <a:cs typeface="Courier New"/>
              </a:rPr>
              <a:t>CREATE PROCEDURE </a:t>
            </a:r>
            <a:r>
              <a:rPr dirty="0" sz="1300" spc="-20" b="1">
                <a:latin typeface="Courier New"/>
                <a:cs typeface="Courier New"/>
              </a:rPr>
              <a:t>raise_sal(id NUMBER,sal </a:t>
            </a:r>
            <a:r>
              <a:rPr dirty="0" sz="1300" spc="-15" b="1">
                <a:latin typeface="Courier New"/>
                <a:cs typeface="Courier New"/>
              </a:rPr>
              <a:t>NUMBER) </a:t>
            </a:r>
            <a:r>
              <a:rPr dirty="0" sz="1300" spc="-20" b="1">
                <a:latin typeface="Courier New"/>
                <a:cs typeface="Courier New"/>
              </a:rPr>
              <a:t>IS  </a:t>
            </a:r>
            <a:r>
              <a:rPr dirty="0" sz="1300" spc="-15" b="1">
                <a:latin typeface="Courier New"/>
                <a:cs typeface="Courier New"/>
              </a:rPr>
              <a:t>BEGIN</a:t>
            </a:r>
            <a:r>
              <a:rPr dirty="0" sz="1300" spc="-25" b="1">
                <a:latin typeface="Courier New"/>
                <a:cs typeface="Courier New"/>
              </a:rPr>
              <a:t> </a:t>
            </a:r>
            <a:r>
              <a:rPr dirty="0" sz="1300" spc="-20" b="1">
                <a:latin typeface="Courier New"/>
                <a:cs typeface="Courier New"/>
              </a:rPr>
              <a:t>...</a:t>
            </a:r>
            <a:endParaRPr sz="1300">
              <a:latin typeface="Courier New"/>
              <a:cs typeface="Courier New"/>
            </a:endParaRPr>
          </a:p>
          <a:p>
            <a:pPr marL="62230">
              <a:lnSpc>
                <a:spcPct val="100000"/>
              </a:lnSpc>
              <a:spcBef>
                <a:spcPts val="250"/>
              </a:spcBef>
            </a:pPr>
            <a:r>
              <a:rPr dirty="0" sz="1300" spc="-15" b="1">
                <a:latin typeface="Courier New"/>
                <a:cs typeface="Courier New"/>
              </a:rPr>
              <a:t>END</a:t>
            </a:r>
            <a:r>
              <a:rPr dirty="0" sz="1300" spc="-20" b="1">
                <a:latin typeface="Courier New"/>
                <a:cs typeface="Courier New"/>
              </a:rPr>
              <a:t> raise_sal;</a:t>
            </a:r>
            <a:endParaRPr sz="1300">
              <a:latin typeface="Courier New"/>
              <a:cs typeface="Courier New"/>
            </a:endParaRPr>
          </a:p>
        </p:txBody>
      </p:sp>
      <p:sp>
        <p:nvSpPr>
          <p:cNvPr id="9" name="object 9"/>
          <p:cNvSpPr txBox="1"/>
          <p:nvPr/>
        </p:nvSpPr>
        <p:spPr>
          <a:xfrm>
            <a:off x="1325880" y="4496561"/>
            <a:ext cx="5121910" cy="505459"/>
          </a:xfrm>
          <a:prstGeom prst="rect">
            <a:avLst/>
          </a:prstGeom>
          <a:solidFill>
            <a:srgbClr val="CCCCCC"/>
          </a:solidFill>
          <a:ln w="20574">
            <a:solidFill>
              <a:srgbClr val="000000"/>
            </a:solidFill>
          </a:ln>
        </p:spPr>
        <p:txBody>
          <a:bodyPr wrap="square" lIns="0" tIns="14604" rIns="0" bIns="0" rtlCol="0" vert="horz">
            <a:spAutoFit/>
          </a:bodyPr>
          <a:lstStyle/>
          <a:p>
            <a:pPr marL="62230">
              <a:lnSpc>
                <a:spcPct val="100000"/>
              </a:lnSpc>
              <a:spcBef>
                <a:spcPts val="114"/>
              </a:spcBef>
            </a:pPr>
            <a:r>
              <a:rPr dirty="0" sz="1300" spc="-15" b="1">
                <a:latin typeface="Courier New"/>
                <a:cs typeface="Courier New"/>
              </a:rPr>
              <a:t>emp_id :=</a:t>
            </a:r>
            <a:r>
              <a:rPr dirty="0" sz="1300" spc="-30" b="1">
                <a:latin typeface="Courier New"/>
                <a:cs typeface="Courier New"/>
              </a:rPr>
              <a:t> </a:t>
            </a:r>
            <a:r>
              <a:rPr dirty="0" sz="1300" spc="-20" b="1">
                <a:latin typeface="Courier New"/>
                <a:cs typeface="Courier New"/>
              </a:rPr>
              <a:t>100;</a:t>
            </a:r>
            <a:endParaRPr sz="1300">
              <a:latin typeface="Courier New"/>
              <a:cs typeface="Courier New"/>
            </a:endParaRPr>
          </a:p>
          <a:p>
            <a:pPr marL="62230">
              <a:lnSpc>
                <a:spcPct val="100000"/>
              </a:lnSpc>
              <a:spcBef>
                <a:spcPts val="300"/>
              </a:spcBef>
            </a:pPr>
            <a:r>
              <a:rPr dirty="0" sz="1300" spc="-20" b="1">
                <a:latin typeface="Courier New"/>
                <a:cs typeface="Courier New"/>
              </a:rPr>
              <a:t>raise_sal(emp_id, 2000)</a:t>
            </a:r>
            <a:endParaRPr sz="1300">
              <a:latin typeface="Courier New"/>
              <a:cs typeface="Courier New"/>
            </a:endParaRPr>
          </a:p>
        </p:txBody>
      </p:sp>
      <p:sp>
        <p:nvSpPr>
          <p:cNvPr id="10" name="object 10"/>
          <p:cNvSpPr txBox="1"/>
          <p:nvPr/>
        </p:nvSpPr>
        <p:spPr>
          <a:xfrm>
            <a:off x="743204" y="5609382"/>
            <a:ext cx="6256655" cy="311975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Formal and Actual</a:t>
            </a:r>
            <a:r>
              <a:rPr dirty="0" sz="1300" spc="-10" b="1">
                <a:latin typeface="Arial"/>
                <a:cs typeface="Arial"/>
              </a:rPr>
              <a:t> </a:t>
            </a:r>
            <a:r>
              <a:rPr dirty="0" sz="1300" spc="5" b="1">
                <a:latin typeface="Arial"/>
                <a:cs typeface="Arial"/>
              </a:rPr>
              <a:t>Parameters</a:t>
            </a:r>
            <a:endParaRPr sz="1300">
              <a:latin typeface="Arial"/>
              <a:cs typeface="Arial"/>
            </a:endParaRPr>
          </a:p>
          <a:p>
            <a:pPr marL="137795" marR="5080">
              <a:lnSpc>
                <a:spcPct val="98800"/>
              </a:lnSpc>
              <a:spcBef>
                <a:spcPts val="405"/>
              </a:spcBef>
            </a:pPr>
            <a:r>
              <a:rPr dirty="0" sz="1300" spc="5">
                <a:latin typeface="Times New Roman"/>
                <a:cs typeface="Times New Roman"/>
              </a:rPr>
              <a:t>Formal </a:t>
            </a:r>
            <a:r>
              <a:rPr dirty="0" sz="1300" spc="10">
                <a:latin typeface="Times New Roman"/>
                <a:cs typeface="Times New Roman"/>
              </a:rPr>
              <a:t>parameters </a:t>
            </a:r>
            <a:r>
              <a:rPr dirty="0" sz="1300" spc="5">
                <a:latin typeface="Times New Roman"/>
                <a:cs typeface="Times New Roman"/>
              </a:rPr>
              <a:t>are local variables that are declared in the parameter list of a  subprogram specification. In the first example, in the </a:t>
            </a:r>
            <a:r>
              <a:rPr dirty="0" sz="1300" spc="15">
                <a:latin typeface="Courier New"/>
                <a:cs typeface="Courier New"/>
              </a:rPr>
              <a:t>raise_sal</a:t>
            </a:r>
            <a:r>
              <a:rPr dirty="0" sz="1300" spc="-295">
                <a:latin typeface="Courier New"/>
                <a:cs typeface="Courier New"/>
              </a:rPr>
              <a:t> </a:t>
            </a:r>
            <a:r>
              <a:rPr dirty="0" sz="1300" spc="5">
                <a:latin typeface="Times New Roman"/>
                <a:cs typeface="Times New Roman"/>
              </a:rPr>
              <a:t>procedure, the variable  </a:t>
            </a:r>
            <a:r>
              <a:rPr dirty="0" sz="1300" spc="10">
                <a:latin typeface="Courier New"/>
                <a:cs typeface="Courier New"/>
              </a:rPr>
              <a:t>id</a:t>
            </a:r>
            <a:r>
              <a:rPr dirty="0" sz="1300" spc="-455">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sal</a:t>
            </a:r>
            <a:r>
              <a:rPr dirty="0" sz="1300" spc="-445">
                <a:latin typeface="Courier New"/>
                <a:cs typeface="Courier New"/>
              </a:rPr>
              <a:t> </a:t>
            </a:r>
            <a:r>
              <a:rPr dirty="0" sz="1300" spc="5">
                <a:latin typeface="Times New Roman"/>
                <a:cs typeface="Times New Roman"/>
              </a:rPr>
              <a:t>identifiers represent the</a:t>
            </a:r>
            <a:r>
              <a:rPr dirty="0" sz="1300" spc="10">
                <a:latin typeface="Times New Roman"/>
                <a:cs typeface="Times New Roman"/>
              </a:rPr>
              <a:t> </a:t>
            </a:r>
            <a:r>
              <a:rPr dirty="0" sz="1300" spc="5">
                <a:latin typeface="Times New Roman"/>
                <a:cs typeface="Times New Roman"/>
              </a:rPr>
              <a:t>formal parameters.</a:t>
            </a:r>
            <a:endParaRPr sz="1300">
              <a:latin typeface="Times New Roman"/>
              <a:cs typeface="Times New Roman"/>
            </a:endParaRPr>
          </a:p>
          <a:p>
            <a:pPr marL="137795" marR="39370">
              <a:lnSpc>
                <a:spcPct val="96100"/>
              </a:lnSpc>
              <a:spcBef>
                <a:spcPts val="495"/>
              </a:spcBef>
            </a:pPr>
            <a:r>
              <a:rPr dirty="0" sz="1300" spc="10">
                <a:latin typeface="Times New Roman"/>
                <a:cs typeface="Times New Roman"/>
              </a:rPr>
              <a:t>The </a:t>
            </a:r>
            <a:r>
              <a:rPr dirty="0" sz="1300" spc="5">
                <a:latin typeface="Times New Roman"/>
                <a:cs typeface="Times New Roman"/>
              </a:rPr>
              <a:t>actual parameters can be literal values, variables, and expressions that are provided in  the </a:t>
            </a:r>
            <a:r>
              <a:rPr dirty="0" sz="1300" spc="10">
                <a:latin typeface="Times New Roman"/>
                <a:cs typeface="Times New Roman"/>
              </a:rPr>
              <a:t>parameter </a:t>
            </a:r>
            <a:r>
              <a:rPr dirty="0" sz="1300" spc="5">
                <a:latin typeface="Times New Roman"/>
                <a:cs typeface="Times New Roman"/>
              </a:rPr>
              <a:t>list of a called subprogram. In the second example, a call is </a:t>
            </a:r>
            <a:r>
              <a:rPr dirty="0" sz="1300" spc="10">
                <a:latin typeface="Times New Roman"/>
                <a:cs typeface="Times New Roman"/>
              </a:rPr>
              <a:t>made </a:t>
            </a:r>
            <a:r>
              <a:rPr dirty="0" sz="1300" spc="5">
                <a:latin typeface="Times New Roman"/>
                <a:cs typeface="Times New Roman"/>
              </a:rPr>
              <a:t>to  </a:t>
            </a:r>
            <a:r>
              <a:rPr dirty="0" sz="1300" spc="15">
                <a:latin typeface="Courier New"/>
                <a:cs typeface="Courier New"/>
              </a:rPr>
              <a:t>raise_sal</a:t>
            </a:r>
            <a:r>
              <a:rPr dirty="0" sz="1300" spc="15">
                <a:latin typeface="Times New Roman"/>
                <a:cs typeface="Times New Roman"/>
              </a:rPr>
              <a:t>, </a:t>
            </a:r>
            <a:r>
              <a:rPr dirty="0" sz="1300" spc="5">
                <a:latin typeface="Times New Roman"/>
                <a:cs typeface="Times New Roman"/>
              </a:rPr>
              <a:t>where the </a:t>
            </a:r>
            <a:r>
              <a:rPr dirty="0" sz="1300" spc="15">
                <a:latin typeface="Courier New"/>
                <a:cs typeface="Courier New"/>
              </a:rPr>
              <a:t>emp_id</a:t>
            </a:r>
            <a:r>
              <a:rPr dirty="0" sz="1300" spc="-380">
                <a:latin typeface="Courier New"/>
                <a:cs typeface="Courier New"/>
              </a:rPr>
              <a:t> </a:t>
            </a:r>
            <a:r>
              <a:rPr dirty="0" sz="1300" spc="5">
                <a:latin typeface="Times New Roman"/>
                <a:cs typeface="Times New Roman"/>
              </a:rPr>
              <a:t>variable provides the actual </a:t>
            </a:r>
            <a:r>
              <a:rPr dirty="0" sz="1300" spc="10">
                <a:latin typeface="Times New Roman"/>
                <a:cs typeface="Times New Roman"/>
              </a:rPr>
              <a:t>parameter </a:t>
            </a:r>
            <a:r>
              <a:rPr dirty="0" sz="1300" spc="5">
                <a:latin typeface="Times New Roman"/>
                <a:cs typeface="Times New Roman"/>
              </a:rPr>
              <a:t>value for the </a:t>
            </a:r>
            <a:r>
              <a:rPr dirty="0" sz="1300" spc="15">
                <a:latin typeface="Courier New"/>
                <a:cs typeface="Courier New"/>
              </a:rPr>
              <a:t>id  </a:t>
            </a:r>
            <a:r>
              <a:rPr dirty="0" sz="1300" spc="5">
                <a:latin typeface="Times New Roman"/>
                <a:cs typeface="Times New Roman"/>
              </a:rPr>
              <a:t>formal parameter and </a:t>
            </a:r>
            <a:r>
              <a:rPr dirty="0" sz="1300" spc="15">
                <a:latin typeface="Courier New"/>
                <a:cs typeface="Courier New"/>
              </a:rPr>
              <a:t>2000 </a:t>
            </a:r>
            <a:r>
              <a:rPr dirty="0" sz="1300" spc="5">
                <a:latin typeface="Times New Roman"/>
                <a:cs typeface="Times New Roman"/>
              </a:rPr>
              <a:t>is </a:t>
            </a:r>
            <a:r>
              <a:rPr dirty="0" sz="1300">
                <a:latin typeface="Times New Roman"/>
                <a:cs typeface="Times New Roman"/>
              </a:rPr>
              <a:t>supplied </a:t>
            </a:r>
            <a:r>
              <a:rPr dirty="0" sz="1300" spc="5">
                <a:latin typeface="Times New Roman"/>
                <a:cs typeface="Times New Roman"/>
              </a:rPr>
              <a:t>as the </a:t>
            </a:r>
            <a:r>
              <a:rPr dirty="0" sz="1300" spc="10">
                <a:latin typeface="Times New Roman"/>
                <a:cs typeface="Times New Roman"/>
              </a:rPr>
              <a:t>actual parameter </a:t>
            </a:r>
            <a:r>
              <a:rPr dirty="0" sz="1300" spc="5">
                <a:latin typeface="Times New Roman"/>
                <a:cs typeface="Times New Roman"/>
              </a:rPr>
              <a:t>value for </a:t>
            </a:r>
            <a:r>
              <a:rPr dirty="0" sz="1300" spc="5">
                <a:latin typeface="Courier New"/>
                <a:cs typeface="Courier New"/>
              </a:rPr>
              <a:t>sal</a:t>
            </a:r>
            <a:r>
              <a:rPr dirty="0" sz="1300" spc="5">
                <a:latin typeface="Times New Roman"/>
                <a:cs typeface="Times New Roman"/>
              </a:rPr>
              <a:t>. Actual  parameters:</a:t>
            </a:r>
            <a:endParaRPr sz="1300">
              <a:latin typeface="Times New Roman"/>
              <a:cs typeface="Times New Roman"/>
            </a:endParaRPr>
          </a:p>
          <a:p>
            <a:pPr marL="514984" indent="-252095">
              <a:lnSpc>
                <a:spcPts val="1465"/>
              </a:lnSpc>
              <a:buChar char="•"/>
              <a:tabLst>
                <a:tab pos="514984" algn="l"/>
                <a:tab pos="515620" algn="l"/>
              </a:tabLst>
            </a:pPr>
            <a:r>
              <a:rPr dirty="0" sz="1300" spc="10">
                <a:latin typeface="Times New Roman"/>
                <a:cs typeface="Times New Roman"/>
              </a:rPr>
              <a:t>Are </a:t>
            </a:r>
            <a:r>
              <a:rPr dirty="0" sz="1300" spc="5">
                <a:latin typeface="Times New Roman"/>
                <a:cs typeface="Times New Roman"/>
              </a:rPr>
              <a:t>associated with formal parameters during the </a:t>
            </a:r>
            <a:r>
              <a:rPr dirty="0" sz="1300" spc="10">
                <a:latin typeface="Times New Roman"/>
                <a:cs typeface="Times New Roman"/>
              </a:rPr>
              <a:t>subprogram</a:t>
            </a:r>
            <a:r>
              <a:rPr dirty="0" sz="1300" spc="5">
                <a:latin typeface="Times New Roman"/>
                <a:cs typeface="Times New Roman"/>
              </a:rPr>
              <a:t> </a:t>
            </a:r>
            <a:r>
              <a:rPr dirty="0" sz="1300" spc="10">
                <a:latin typeface="Times New Roman"/>
                <a:cs typeface="Times New Roman"/>
              </a:rPr>
              <a:t>call</a:t>
            </a:r>
            <a:endParaRPr sz="1300">
              <a:latin typeface="Times New Roman"/>
              <a:cs typeface="Times New Roman"/>
            </a:endParaRPr>
          </a:p>
          <a:p>
            <a:pPr marL="514984" indent="-252095">
              <a:lnSpc>
                <a:spcPts val="1465"/>
              </a:lnSpc>
              <a:buChar char="•"/>
              <a:tabLst>
                <a:tab pos="514984" algn="l"/>
                <a:tab pos="515620" algn="l"/>
              </a:tabLst>
            </a:pPr>
            <a:r>
              <a:rPr dirty="0" sz="1300" spc="10">
                <a:latin typeface="Times New Roman"/>
                <a:cs typeface="Times New Roman"/>
              </a:rPr>
              <a:t>Can </a:t>
            </a:r>
            <a:r>
              <a:rPr dirty="0" sz="1300" spc="5">
                <a:latin typeface="Times New Roman"/>
                <a:cs typeface="Times New Roman"/>
              </a:rPr>
              <a:t>also be expressions, as in the following example:</a:t>
            </a:r>
            <a:endParaRPr sz="1300">
              <a:latin typeface="Times New Roman"/>
              <a:cs typeface="Times New Roman"/>
            </a:endParaRPr>
          </a:p>
          <a:p>
            <a:pPr marL="514984">
              <a:lnSpc>
                <a:spcPts val="1495"/>
              </a:lnSpc>
            </a:pPr>
            <a:r>
              <a:rPr dirty="0" sz="1300" spc="15">
                <a:latin typeface="Courier New"/>
                <a:cs typeface="Courier New"/>
              </a:rPr>
              <a:t>raise_sal(emp_id</a:t>
            </a:r>
            <a:r>
              <a:rPr dirty="0" sz="1300" spc="15">
                <a:latin typeface="Times New Roman"/>
                <a:cs typeface="Times New Roman"/>
              </a:rPr>
              <a:t>,</a:t>
            </a:r>
            <a:r>
              <a:rPr dirty="0" sz="1300" spc="5">
                <a:latin typeface="Times New Roman"/>
                <a:cs typeface="Times New Roman"/>
              </a:rPr>
              <a:t> </a:t>
            </a:r>
            <a:r>
              <a:rPr dirty="0" sz="1300" spc="10">
                <a:latin typeface="Courier New"/>
                <a:cs typeface="Courier New"/>
              </a:rPr>
              <a:t>raise+100);</a:t>
            </a:r>
            <a:endParaRPr sz="1300">
              <a:latin typeface="Courier New"/>
              <a:cs typeface="Courier New"/>
            </a:endParaRPr>
          </a:p>
          <a:p>
            <a:pPr algn="just" marL="137795" marR="17780">
              <a:lnSpc>
                <a:spcPts val="1500"/>
              </a:lnSpc>
              <a:spcBef>
                <a:spcPts val="509"/>
              </a:spcBef>
            </a:pPr>
            <a:r>
              <a:rPr dirty="0" sz="1300" spc="10">
                <a:latin typeface="Times New Roman"/>
                <a:cs typeface="Times New Roman"/>
              </a:rPr>
              <a:t>The </a:t>
            </a:r>
            <a:r>
              <a:rPr dirty="0" sz="1300" spc="5">
                <a:latin typeface="Times New Roman"/>
                <a:cs typeface="Times New Roman"/>
              </a:rPr>
              <a:t>formal and actual </a:t>
            </a:r>
            <a:r>
              <a:rPr dirty="0" sz="1300" spc="10">
                <a:latin typeface="Times New Roman"/>
                <a:cs typeface="Times New Roman"/>
              </a:rPr>
              <a:t>parameters </a:t>
            </a:r>
            <a:r>
              <a:rPr dirty="0" sz="1300" spc="5">
                <a:latin typeface="Times New Roman"/>
                <a:cs typeface="Times New Roman"/>
              </a:rPr>
              <a:t>should be of compatible data types. If necessary, before  assigning the value, </a:t>
            </a:r>
            <a:r>
              <a:rPr dirty="0" sz="1300" spc="10">
                <a:latin typeface="Times New Roman"/>
                <a:cs typeface="Times New Roman"/>
              </a:rPr>
              <a:t>PL/SQL </a:t>
            </a:r>
            <a:r>
              <a:rPr dirty="0" sz="1300" spc="5">
                <a:latin typeface="Times New Roman"/>
                <a:cs typeface="Times New Roman"/>
              </a:rPr>
              <a:t>converts the data type of the </a:t>
            </a:r>
            <a:r>
              <a:rPr dirty="0" sz="1300" spc="10">
                <a:latin typeface="Times New Roman"/>
                <a:cs typeface="Times New Roman"/>
              </a:rPr>
              <a:t>actual parameter value </a:t>
            </a:r>
            <a:r>
              <a:rPr dirty="0" sz="1300" spc="5">
                <a:latin typeface="Times New Roman"/>
                <a:cs typeface="Times New Roman"/>
              </a:rPr>
              <a:t>to that of  the formal </a:t>
            </a:r>
            <a:r>
              <a:rPr dirty="0" sz="1300" spc="10">
                <a:latin typeface="Times New Roman"/>
                <a:cs typeface="Times New Roman"/>
              </a:rPr>
              <a:t>parameter.</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66285" y="9404857"/>
            <a:ext cx="9652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v</a:t>
            </a:r>
            <a:endParaRPr sz="1000">
              <a:latin typeface="Arial"/>
              <a:cs typeface="Arial"/>
            </a:endParaRPr>
          </a:p>
        </p:txBody>
      </p:sp>
      <p:sp>
        <p:nvSpPr>
          <p:cNvPr id="3" name="object 3"/>
          <p:cNvSpPr txBox="1"/>
          <p:nvPr/>
        </p:nvSpPr>
        <p:spPr>
          <a:xfrm>
            <a:off x="1358900" y="859507"/>
            <a:ext cx="3433445" cy="366331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3	Creating Packages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3-2</a:t>
            </a:r>
            <a:endParaRPr sz="1100">
              <a:latin typeface="Arial"/>
              <a:cs typeface="Arial"/>
            </a:endParaRPr>
          </a:p>
          <a:p>
            <a:pPr marL="240665">
              <a:lnSpc>
                <a:spcPct val="100000"/>
              </a:lnSpc>
              <a:spcBef>
                <a:spcPts val="254"/>
              </a:spcBef>
            </a:pPr>
            <a:r>
              <a:rPr dirty="0" sz="1100" spc="-5">
                <a:latin typeface="Arial"/>
                <a:cs typeface="Arial"/>
              </a:rPr>
              <a:t>PL/SQL Packages: Overview</a:t>
            </a:r>
            <a:r>
              <a:rPr dirty="0" sz="1100" spc="20">
                <a:latin typeface="Arial"/>
                <a:cs typeface="Arial"/>
              </a:rPr>
              <a:t> </a:t>
            </a:r>
            <a:r>
              <a:rPr dirty="0" sz="1100" spc="-5">
                <a:latin typeface="Arial"/>
                <a:cs typeface="Arial"/>
              </a:rPr>
              <a:t>3-3</a:t>
            </a:r>
            <a:endParaRPr sz="1100">
              <a:latin typeface="Arial"/>
              <a:cs typeface="Arial"/>
            </a:endParaRPr>
          </a:p>
          <a:p>
            <a:pPr marL="240665" marR="690880">
              <a:lnSpc>
                <a:spcPct val="119700"/>
              </a:lnSpc>
              <a:spcBef>
                <a:spcPts val="5"/>
              </a:spcBef>
            </a:pPr>
            <a:r>
              <a:rPr dirty="0" sz="1100" spc="-5">
                <a:latin typeface="Arial"/>
                <a:cs typeface="Arial"/>
              </a:rPr>
              <a:t>Components of a PL/SQL Package 3-4  Visibility of Package Components 3-5  Developing PL/SQL Packages 3-6  Creating the Package Specification</a:t>
            </a:r>
            <a:r>
              <a:rPr dirty="0" sz="1100" spc="45">
                <a:latin typeface="Arial"/>
                <a:cs typeface="Arial"/>
              </a:rPr>
              <a:t> </a:t>
            </a:r>
            <a:r>
              <a:rPr dirty="0" sz="1100" spc="-5">
                <a:latin typeface="Arial"/>
                <a:cs typeface="Arial"/>
              </a:rPr>
              <a:t>3-7</a:t>
            </a:r>
            <a:endParaRPr sz="1100">
              <a:latin typeface="Arial"/>
              <a:cs typeface="Arial"/>
            </a:endParaRPr>
          </a:p>
          <a:p>
            <a:pPr marL="240665" marR="5080">
              <a:lnSpc>
                <a:spcPts val="1639"/>
              </a:lnSpc>
              <a:spcBef>
                <a:spcPts val="90"/>
              </a:spcBef>
            </a:pPr>
            <a:r>
              <a:rPr dirty="0" sz="1100" spc="-5">
                <a:latin typeface="Arial"/>
                <a:cs typeface="Arial"/>
              </a:rPr>
              <a:t>Example of Package Specification: </a:t>
            </a:r>
            <a:r>
              <a:rPr dirty="0" sz="1100" spc="-5">
                <a:latin typeface="Courier New"/>
                <a:cs typeface="Courier New"/>
              </a:rPr>
              <a:t>comm_pkg </a:t>
            </a:r>
            <a:r>
              <a:rPr dirty="0" sz="1100" spc="-5">
                <a:latin typeface="Arial"/>
                <a:cs typeface="Arial"/>
              </a:rPr>
              <a:t>3-8  Creating the Package Body</a:t>
            </a:r>
            <a:r>
              <a:rPr dirty="0" sz="1100" spc="20">
                <a:latin typeface="Arial"/>
                <a:cs typeface="Arial"/>
              </a:rPr>
              <a:t> </a:t>
            </a:r>
            <a:r>
              <a:rPr dirty="0" sz="1100" spc="-5">
                <a:latin typeface="Arial"/>
                <a:cs typeface="Arial"/>
              </a:rPr>
              <a:t>3-9</a:t>
            </a:r>
            <a:endParaRPr sz="1100">
              <a:latin typeface="Arial"/>
              <a:cs typeface="Arial"/>
            </a:endParaRPr>
          </a:p>
          <a:p>
            <a:pPr marL="240665">
              <a:lnSpc>
                <a:spcPct val="100000"/>
              </a:lnSpc>
              <a:spcBef>
                <a:spcPts val="190"/>
              </a:spcBef>
            </a:pPr>
            <a:r>
              <a:rPr dirty="0" sz="1100" spc="-5">
                <a:latin typeface="Arial"/>
                <a:cs typeface="Arial"/>
              </a:rPr>
              <a:t>Example of Package Body: </a:t>
            </a:r>
            <a:r>
              <a:rPr dirty="0" sz="1100" spc="-5">
                <a:latin typeface="Courier New"/>
                <a:cs typeface="Courier New"/>
              </a:rPr>
              <a:t>comm_pkg</a:t>
            </a:r>
            <a:r>
              <a:rPr dirty="0" sz="1100" spc="290">
                <a:latin typeface="Courier New"/>
                <a:cs typeface="Courier New"/>
              </a:rPr>
              <a:t> </a:t>
            </a:r>
            <a:r>
              <a:rPr dirty="0" sz="1100" spc="-5">
                <a:latin typeface="Arial"/>
                <a:cs typeface="Arial"/>
              </a:rPr>
              <a:t>3-10</a:t>
            </a:r>
            <a:endParaRPr sz="1100">
              <a:latin typeface="Arial"/>
              <a:cs typeface="Arial"/>
            </a:endParaRPr>
          </a:p>
          <a:p>
            <a:pPr marL="240665" marR="372745">
              <a:lnSpc>
                <a:spcPct val="119800"/>
              </a:lnSpc>
              <a:spcBef>
                <a:spcPts val="60"/>
              </a:spcBef>
            </a:pPr>
            <a:r>
              <a:rPr dirty="0" sz="1100" spc="-5">
                <a:latin typeface="Arial"/>
                <a:cs typeface="Arial"/>
              </a:rPr>
              <a:t>Invoking Package Subprograms 3-11  Creating and Using Bodiless Packages 3-12  Removing Packages</a:t>
            </a:r>
            <a:r>
              <a:rPr dirty="0" sz="1100" spc="10">
                <a:latin typeface="Arial"/>
                <a:cs typeface="Arial"/>
              </a:rPr>
              <a:t> </a:t>
            </a:r>
            <a:r>
              <a:rPr dirty="0" sz="1100" spc="-5">
                <a:latin typeface="Arial"/>
                <a:cs typeface="Arial"/>
              </a:rPr>
              <a:t>3-13</a:t>
            </a:r>
            <a:endParaRPr sz="1100">
              <a:latin typeface="Arial"/>
              <a:cs typeface="Arial"/>
            </a:endParaRPr>
          </a:p>
          <a:p>
            <a:pPr marL="240665">
              <a:lnSpc>
                <a:spcPct val="100000"/>
              </a:lnSpc>
              <a:spcBef>
                <a:spcPts val="260"/>
              </a:spcBef>
            </a:pPr>
            <a:r>
              <a:rPr dirty="0" sz="1100" spc="-5">
                <a:latin typeface="Arial"/>
                <a:cs typeface="Arial"/>
              </a:rPr>
              <a:t>Viewing Packages in the Data Dictionary</a:t>
            </a:r>
            <a:r>
              <a:rPr dirty="0" sz="1100" spc="55">
                <a:latin typeface="Arial"/>
                <a:cs typeface="Arial"/>
              </a:rPr>
              <a:t> </a:t>
            </a:r>
            <a:r>
              <a:rPr dirty="0" sz="1100" spc="-5">
                <a:latin typeface="Arial"/>
                <a:cs typeface="Arial"/>
              </a:rPr>
              <a:t>3-14</a:t>
            </a:r>
            <a:endParaRPr sz="1100">
              <a:latin typeface="Arial"/>
              <a:cs typeface="Arial"/>
            </a:endParaRPr>
          </a:p>
          <a:p>
            <a:pPr marL="240665" marR="799465">
              <a:lnSpc>
                <a:spcPct val="119800"/>
              </a:lnSpc>
            </a:pPr>
            <a:r>
              <a:rPr dirty="0" sz="1100" spc="-5">
                <a:latin typeface="Arial"/>
                <a:cs typeface="Arial"/>
              </a:rPr>
              <a:t>Guidelines for Writing Packages 3-15  Advantages of Using Packages 3-16  Summary</a:t>
            </a:r>
            <a:r>
              <a:rPr dirty="0" sz="1100" spc="10">
                <a:latin typeface="Arial"/>
                <a:cs typeface="Arial"/>
              </a:rPr>
              <a:t> </a:t>
            </a:r>
            <a:r>
              <a:rPr dirty="0" sz="1100" spc="-5">
                <a:latin typeface="Arial"/>
                <a:cs typeface="Arial"/>
              </a:rPr>
              <a:t>3-18</a:t>
            </a:r>
            <a:endParaRPr sz="1100">
              <a:latin typeface="Arial"/>
              <a:cs typeface="Arial"/>
            </a:endParaRPr>
          </a:p>
          <a:p>
            <a:pPr marL="240665">
              <a:lnSpc>
                <a:spcPct val="100000"/>
              </a:lnSpc>
              <a:spcBef>
                <a:spcPts val="260"/>
              </a:spcBef>
            </a:pPr>
            <a:r>
              <a:rPr dirty="0" sz="1100" spc="-5">
                <a:latin typeface="Arial"/>
                <a:cs typeface="Arial"/>
              </a:rPr>
              <a:t>Practice 3: Overview</a:t>
            </a:r>
            <a:r>
              <a:rPr dirty="0" sz="1100" spc="5">
                <a:latin typeface="Arial"/>
                <a:cs typeface="Arial"/>
              </a:rPr>
              <a:t> </a:t>
            </a:r>
            <a:r>
              <a:rPr dirty="0" sz="1100" spc="-5">
                <a:latin typeface="Arial"/>
                <a:cs typeface="Arial"/>
              </a:rPr>
              <a:t>3-20</a:t>
            </a:r>
            <a:endParaRPr sz="1100">
              <a:latin typeface="Arial"/>
              <a:cs typeface="Arial"/>
            </a:endParaRPr>
          </a:p>
        </p:txBody>
      </p:sp>
      <p:sp>
        <p:nvSpPr>
          <p:cNvPr id="4" name="object 4"/>
          <p:cNvSpPr txBox="1"/>
          <p:nvPr/>
        </p:nvSpPr>
        <p:spPr>
          <a:xfrm>
            <a:off x="1358900" y="4696224"/>
            <a:ext cx="3345179" cy="2045335"/>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4	Using More Package</a:t>
            </a:r>
            <a:r>
              <a:rPr dirty="0" sz="1100" spc="10" b="1">
                <a:latin typeface="Arial"/>
                <a:cs typeface="Arial"/>
              </a:rPr>
              <a:t> </a:t>
            </a:r>
            <a:r>
              <a:rPr dirty="0" sz="1100" spc="-5" b="1">
                <a:latin typeface="Arial"/>
                <a:cs typeface="Arial"/>
              </a:rPr>
              <a:t>Concepts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4-2</a:t>
            </a:r>
            <a:endParaRPr sz="1100">
              <a:latin typeface="Arial"/>
              <a:cs typeface="Arial"/>
            </a:endParaRPr>
          </a:p>
          <a:p>
            <a:pPr marL="240665">
              <a:lnSpc>
                <a:spcPct val="100000"/>
              </a:lnSpc>
              <a:spcBef>
                <a:spcPts val="254"/>
              </a:spcBef>
            </a:pPr>
            <a:r>
              <a:rPr dirty="0" sz="1100" spc="-5">
                <a:latin typeface="Arial"/>
                <a:cs typeface="Arial"/>
              </a:rPr>
              <a:t>Overloading Subprograms</a:t>
            </a:r>
            <a:r>
              <a:rPr dirty="0" sz="1100" spc="15">
                <a:latin typeface="Arial"/>
                <a:cs typeface="Arial"/>
              </a:rPr>
              <a:t> </a:t>
            </a:r>
            <a:r>
              <a:rPr dirty="0" sz="1100" spc="-5">
                <a:latin typeface="Arial"/>
                <a:cs typeface="Arial"/>
              </a:rPr>
              <a:t>4-3</a:t>
            </a:r>
            <a:endParaRPr sz="1100">
              <a:latin typeface="Arial"/>
              <a:cs typeface="Arial"/>
            </a:endParaRPr>
          </a:p>
          <a:p>
            <a:pPr marL="240665">
              <a:lnSpc>
                <a:spcPct val="100000"/>
              </a:lnSpc>
              <a:spcBef>
                <a:spcPts val="265"/>
              </a:spcBef>
            </a:pPr>
            <a:r>
              <a:rPr dirty="0" sz="1100" spc="-5">
                <a:latin typeface="Arial"/>
                <a:cs typeface="Arial"/>
              </a:rPr>
              <a:t>Overloading: Example</a:t>
            </a:r>
            <a:r>
              <a:rPr dirty="0" sz="1100" spc="15">
                <a:latin typeface="Arial"/>
                <a:cs typeface="Arial"/>
              </a:rPr>
              <a:t> </a:t>
            </a:r>
            <a:r>
              <a:rPr dirty="0" sz="1100" spc="-5">
                <a:latin typeface="Arial"/>
                <a:cs typeface="Arial"/>
              </a:rPr>
              <a:t>4-5</a:t>
            </a:r>
            <a:endParaRPr sz="1100">
              <a:latin typeface="Arial"/>
              <a:cs typeface="Arial"/>
            </a:endParaRPr>
          </a:p>
          <a:p>
            <a:pPr marL="240665" marR="226060">
              <a:lnSpc>
                <a:spcPts val="1639"/>
              </a:lnSpc>
              <a:spcBef>
                <a:spcPts val="85"/>
              </a:spcBef>
            </a:pPr>
            <a:r>
              <a:rPr dirty="0" sz="1100" spc="-5">
                <a:latin typeface="Arial"/>
                <a:cs typeface="Arial"/>
              </a:rPr>
              <a:t>Overloading and the </a:t>
            </a:r>
            <a:r>
              <a:rPr dirty="0" sz="1100" spc="-5">
                <a:latin typeface="Courier New"/>
                <a:cs typeface="Courier New"/>
              </a:rPr>
              <a:t>STANDARD </a:t>
            </a:r>
            <a:r>
              <a:rPr dirty="0" sz="1100" spc="-5">
                <a:latin typeface="Arial"/>
                <a:cs typeface="Arial"/>
              </a:rPr>
              <a:t>Package</a:t>
            </a:r>
            <a:r>
              <a:rPr dirty="0" sz="1100" spc="10">
                <a:latin typeface="Arial"/>
                <a:cs typeface="Arial"/>
              </a:rPr>
              <a:t> </a:t>
            </a:r>
            <a:r>
              <a:rPr dirty="0" sz="1100" spc="-5">
                <a:latin typeface="Arial"/>
                <a:cs typeface="Arial"/>
              </a:rPr>
              <a:t>4-7  Using Forward Declarations</a:t>
            </a:r>
            <a:r>
              <a:rPr dirty="0" sz="1100" spc="20">
                <a:latin typeface="Arial"/>
                <a:cs typeface="Arial"/>
              </a:rPr>
              <a:t> </a:t>
            </a:r>
            <a:r>
              <a:rPr dirty="0" sz="1100" spc="-5">
                <a:latin typeface="Arial"/>
                <a:cs typeface="Arial"/>
              </a:rPr>
              <a:t>4-8</a:t>
            </a:r>
            <a:endParaRPr sz="1100">
              <a:latin typeface="Arial"/>
              <a:cs typeface="Arial"/>
            </a:endParaRPr>
          </a:p>
          <a:p>
            <a:pPr marL="240665">
              <a:lnSpc>
                <a:spcPct val="100000"/>
              </a:lnSpc>
              <a:spcBef>
                <a:spcPts val="160"/>
              </a:spcBef>
            </a:pPr>
            <a:r>
              <a:rPr dirty="0" sz="1100" spc="-5">
                <a:latin typeface="Arial"/>
                <a:cs typeface="Arial"/>
              </a:rPr>
              <a:t>Package Initialization Block</a:t>
            </a:r>
            <a:r>
              <a:rPr dirty="0" sz="1100" spc="20">
                <a:latin typeface="Arial"/>
                <a:cs typeface="Arial"/>
              </a:rPr>
              <a:t> </a:t>
            </a:r>
            <a:r>
              <a:rPr dirty="0" sz="1100" spc="-5">
                <a:latin typeface="Arial"/>
                <a:cs typeface="Arial"/>
              </a:rPr>
              <a:t>4-10</a:t>
            </a:r>
            <a:endParaRPr sz="1100">
              <a:latin typeface="Arial"/>
              <a:cs typeface="Arial"/>
            </a:endParaRPr>
          </a:p>
          <a:p>
            <a:pPr marL="240665">
              <a:lnSpc>
                <a:spcPct val="100000"/>
              </a:lnSpc>
              <a:spcBef>
                <a:spcPts val="254"/>
              </a:spcBef>
            </a:pPr>
            <a:r>
              <a:rPr dirty="0" sz="1100" spc="-5">
                <a:latin typeface="Arial"/>
                <a:cs typeface="Arial"/>
              </a:rPr>
              <a:t>Using Package Functions in SQL and</a:t>
            </a:r>
            <a:r>
              <a:rPr dirty="0" sz="1100" spc="70">
                <a:latin typeface="Arial"/>
                <a:cs typeface="Arial"/>
              </a:rPr>
              <a:t> </a:t>
            </a:r>
            <a:r>
              <a:rPr dirty="0" sz="1100" spc="-5">
                <a:latin typeface="Arial"/>
                <a:cs typeface="Arial"/>
              </a:rPr>
              <a:t>Restrictions</a:t>
            </a:r>
            <a:endParaRPr sz="1100">
              <a:latin typeface="Arial"/>
              <a:cs typeface="Arial"/>
            </a:endParaRPr>
          </a:p>
          <a:p>
            <a:pPr marL="240665" marR="494665">
              <a:lnSpc>
                <a:spcPct val="119500"/>
              </a:lnSpc>
              <a:spcBef>
                <a:spcPts val="10"/>
              </a:spcBef>
            </a:pPr>
            <a:r>
              <a:rPr dirty="0" sz="1100" spc="-5">
                <a:latin typeface="Arial"/>
                <a:cs typeface="Arial"/>
              </a:rPr>
              <a:t>Package Function in SQL: Example 4-12  Persistent State of Packages</a:t>
            </a:r>
            <a:r>
              <a:rPr dirty="0" sz="1100" spc="25">
                <a:latin typeface="Arial"/>
                <a:cs typeface="Arial"/>
              </a:rPr>
              <a:t> </a:t>
            </a:r>
            <a:r>
              <a:rPr dirty="0" sz="1100" spc="-5">
                <a:latin typeface="Arial"/>
                <a:cs typeface="Arial"/>
              </a:rPr>
              <a:t>4-13</a:t>
            </a:r>
            <a:endParaRPr sz="1100">
              <a:latin typeface="Arial"/>
              <a:cs typeface="Arial"/>
            </a:endParaRPr>
          </a:p>
        </p:txBody>
      </p:sp>
      <p:sp>
        <p:nvSpPr>
          <p:cNvPr id="5" name="object 5"/>
          <p:cNvSpPr txBox="1"/>
          <p:nvPr/>
        </p:nvSpPr>
        <p:spPr>
          <a:xfrm>
            <a:off x="4795210" y="6146602"/>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4-11</a:t>
            </a:r>
            <a:endParaRPr sz="1100">
              <a:latin typeface="Arial"/>
              <a:cs typeface="Arial"/>
            </a:endParaRPr>
          </a:p>
        </p:txBody>
      </p:sp>
      <p:sp>
        <p:nvSpPr>
          <p:cNvPr id="6" name="object 6"/>
          <p:cNvSpPr txBox="1"/>
          <p:nvPr/>
        </p:nvSpPr>
        <p:spPr>
          <a:xfrm>
            <a:off x="1587452" y="6716379"/>
            <a:ext cx="3387725" cy="2045970"/>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Persistent State of Package Variables: Example 4-14  Persistent State of a Package Cursor</a:t>
            </a:r>
            <a:r>
              <a:rPr dirty="0" sz="1100" spc="40">
                <a:latin typeface="Arial"/>
                <a:cs typeface="Arial"/>
              </a:rPr>
              <a:t> </a:t>
            </a:r>
            <a:r>
              <a:rPr dirty="0" sz="1100" spc="-5">
                <a:latin typeface="Arial"/>
                <a:cs typeface="Arial"/>
              </a:rPr>
              <a:t>4-15</a:t>
            </a:r>
            <a:endParaRPr sz="1100">
              <a:latin typeface="Arial"/>
              <a:cs typeface="Arial"/>
            </a:endParaRPr>
          </a:p>
          <a:p>
            <a:pPr marL="12700">
              <a:lnSpc>
                <a:spcPct val="100000"/>
              </a:lnSpc>
              <a:spcBef>
                <a:spcPts val="300"/>
              </a:spcBef>
            </a:pPr>
            <a:r>
              <a:rPr dirty="0" sz="1100" spc="-5">
                <a:latin typeface="Arial"/>
                <a:cs typeface="Arial"/>
              </a:rPr>
              <a:t>Executing </a:t>
            </a:r>
            <a:r>
              <a:rPr dirty="0" sz="1100" spc="-5">
                <a:latin typeface="Courier New"/>
                <a:cs typeface="Courier New"/>
              </a:rPr>
              <a:t>CURS_PKG</a:t>
            </a:r>
            <a:r>
              <a:rPr dirty="0" sz="1100" spc="260">
                <a:latin typeface="Courier New"/>
                <a:cs typeface="Courier New"/>
              </a:rPr>
              <a:t> </a:t>
            </a:r>
            <a:r>
              <a:rPr dirty="0" sz="1100" spc="-5">
                <a:latin typeface="Arial"/>
                <a:cs typeface="Arial"/>
              </a:rPr>
              <a:t>4-16</a:t>
            </a:r>
            <a:endParaRPr sz="1100">
              <a:latin typeface="Arial"/>
              <a:cs typeface="Arial"/>
            </a:endParaRPr>
          </a:p>
          <a:p>
            <a:pPr marL="12700" marR="113664">
              <a:lnSpc>
                <a:spcPct val="119500"/>
              </a:lnSpc>
              <a:spcBef>
                <a:spcPts val="65"/>
              </a:spcBef>
            </a:pPr>
            <a:r>
              <a:rPr dirty="0" sz="1100" spc="-5">
                <a:latin typeface="Arial"/>
                <a:cs typeface="Arial"/>
              </a:rPr>
              <a:t>Using PL/SQL Tables of Records in Packages 4-17  PL/SQL Wrapper</a:t>
            </a:r>
            <a:r>
              <a:rPr dirty="0" sz="1100" spc="10">
                <a:latin typeface="Arial"/>
                <a:cs typeface="Arial"/>
              </a:rPr>
              <a:t> </a:t>
            </a:r>
            <a:r>
              <a:rPr dirty="0" sz="1100" spc="-5">
                <a:latin typeface="Arial"/>
                <a:cs typeface="Arial"/>
              </a:rPr>
              <a:t>4-18</a:t>
            </a:r>
            <a:endParaRPr sz="1100">
              <a:latin typeface="Arial"/>
              <a:cs typeface="Arial"/>
            </a:endParaRPr>
          </a:p>
          <a:p>
            <a:pPr marL="12700" marR="1471295">
              <a:lnSpc>
                <a:spcPct val="119700"/>
              </a:lnSpc>
              <a:spcBef>
                <a:spcPts val="5"/>
              </a:spcBef>
            </a:pPr>
            <a:r>
              <a:rPr dirty="0" sz="1100" spc="-5">
                <a:latin typeface="Arial"/>
                <a:cs typeface="Arial"/>
              </a:rPr>
              <a:t>Running the Wrapper 4-19  Results of Wrapping 4-20  Guidelines for Wrapping 4-21  Summary</a:t>
            </a:r>
            <a:r>
              <a:rPr dirty="0" sz="1100" spc="5">
                <a:latin typeface="Arial"/>
                <a:cs typeface="Arial"/>
              </a:rPr>
              <a:t> </a:t>
            </a:r>
            <a:r>
              <a:rPr dirty="0" sz="1100" spc="-5">
                <a:latin typeface="Arial"/>
                <a:cs typeface="Arial"/>
              </a:rPr>
              <a:t>4-22</a:t>
            </a:r>
            <a:endParaRPr sz="1100">
              <a:latin typeface="Arial"/>
              <a:cs typeface="Arial"/>
            </a:endParaRPr>
          </a:p>
          <a:p>
            <a:pPr marL="12700">
              <a:lnSpc>
                <a:spcPct val="100000"/>
              </a:lnSpc>
              <a:spcBef>
                <a:spcPts val="265"/>
              </a:spcBef>
            </a:pPr>
            <a:r>
              <a:rPr dirty="0" sz="1100" spc="-5">
                <a:latin typeface="Arial"/>
                <a:cs typeface="Arial"/>
              </a:rPr>
              <a:t>Practice 4: Overview</a:t>
            </a:r>
            <a:r>
              <a:rPr dirty="0" sz="1100" spc="5">
                <a:latin typeface="Arial"/>
                <a:cs typeface="Arial"/>
              </a:rPr>
              <a:t> </a:t>
            </a:r>
            <a:r>
              <a:rPr dirty="0" sz="1100" spc="-5">
                <a:latin typeface="Arial"/>
                <a:cs typeface="Arial"/>
              </a:rPr>
              <a:t>4-23</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106929" y="873506"/>
            <a:ext cx="353441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Procedural Parameter</a:t>
            </a:r>
            <a:r>
              <a:rPr dirty="0" sz="2000" spc="-40" b="1">
                <a:latin typeface="Arial"/>
                <a:cs typeface="Arial"/>
              </a:rPr>
              <a:t> </a:t>
            </a:r>
            <a:r>
              <a:rPr dirty="0" sz="2000" spc="-5" b="1">
                <a:latin typeface="Arial"/>
                <a:cs typeface="Arial"/>
              </a:rPr>
              <a:t>Modes</a:t>
            </a:r>
            <a:endParaRPr sz="2000">
              <a:latin typeface="Arial"/>
              <a:cs typeface="Arial"/>
            </a:endParaRPr>
          </a:p>
        </p:txBody>
      </p:sp>
      <p:sp>
        <p:nvSpPr>
          <p:cNvPr id="7" name="object 7"/>
          <p:cNvSpPr txBox="1"/>
          <p:nvPr/>
        </p:nvSpPr>
        <p:spPr>
          <a:xfrm>
            <a:off x="1325117" y="1792477"/>
            <a:ext cx="5142865" cy="1016635"/>
          </a:xfrm>
          <a:prstGeom prst="rect">
            <a:avLst/>
          </a:prstGeom>
        </p:spPr>
        <p:txBody>
          <a:bodyPr wrap="square" lIns="0" tIns="12065" rIns="0" bIns="0" rtlCol="0" vert="horz">
            <a:spAutoFit/>
          </a:bodyPr>
          <a:lstStyle/>
          <a:p>
            <a:pPr marL="326390" marR="21717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Parameter modes are specified </a:t>
            </a:r>
            <a:r>
              <a:rPr dirty="0" sz="1550" spc="5" b="1">
                <a:latin typeface="Arial"/>
                <a:cs typeface="Arial"/>
              </a:rPr>
              <a:t>in </a:t>
            </a:r>
            <a:r>
              <a:rPr dirty="0" sz="1550" spc="10" b="1">
                <a:latin typeface="Arial"/>
                <a:cs typeface="Arial"/>
              </a:rPr>
              <a:t>the formal  parameter declaration, </a:t>
            </a:r>
            <a:r>
              <a:rPr dirty="0" sz="1550" spc="5" b="1">
                <a:latin typeface="Arial"/>
                <a:cs typeface="Arial"/>
              </a:rPr>
              <a:t>after </a:t>
            </a:r>
            <a:r>
              <a:rPr dirty="0" sz="1550" spc="10" b="1">
                <a:latin typeface="Arial"/>
                <a:cs typeface="Arial"/>
              </a:rPr>
              <a:t>the parameter name  and before </a:t>
            </a:r>
            <a:r>
              <a:rPr dirty="0" sz="1550" spc="5" b="1">
                <a:latin typeface="Arial"/>
                <a:cs typeface="Arial"/>
              </a:rPr>
              <a:t>its </a:t>
            </a:r>
            <a:r>
              <a:rPr dirty="0" sz="1550" spc="10" b="1">
                <a:latin typeface="Arial"/>
                <a:cs typeface="Arial"/>
              </a:rPr>
              <a:t>data type.</a:t>
            </a:r>
            <a:endParaRPr sz="1550">
              <a:latin typeface="Arial"/>
              <a:cs typeface="Arial"/>
            </a:endParaRPr>
          </a:p>
          <a:p>
            <a:pPr marL="326390" indent="-327025">
              <a:lnSpc>
                <a:spcPct val="100000"/>
              </a:lnSpc>
              <a:spcBef>
                <a:spcPts val="290"/>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IN</a:t>
            </a:r>
            <a:r>
              <a:rPr dirty="0" sz="1550" spc="-475" b="1">
                <a:latin typeface="Courier New"/>
                <a:cs typeface="Courier New"/>
              </a:rPr>
              <a:t> </a:t>
            </a:r>
            <a:r>
              <a:rPr dirty="0" sz="1550" spc="10" b="1">
                <a:latin typeface="Arial"/>
                <a:cs typeface="Arial"/>
              </a:rPr>
              <a:t>mode </a:t>
            </a:r>
            <a:r>
              <a:rPr dirty="0" sz="1550" spc="5" b="1">
                <a:latin typeface="Arial"/>
                <a:cs typeface="Arial"/>
              </a:rPr>
              <a:t>is </a:t>
            </a:r>
            <a:r>
              <a:rPr dirty="0" sz="1550" spc="10" b="1">
                <a:latin typeface="Arial"/>
                <a:cs typeface="Arial"/>
              </a:rPr>
              <a:t>the default </a:t>
            </a:r>
            <a:r>
              <a:rPr dirty="0" sz="1550" spc="5" b="1">
                <a:latin typeface="Arial"/>
                <a:cs typeface="Arial"/>
              </a:rPr>
              <a:t>if </a:t>
            </a:r>
            <a:r>
              <a:rPr dirty="0" sz="1550" spc="10" b="1">
                <a:latin typeface="Arial"/>
                <a:cs typeface="Arial"/>
              </a:rPr>
              <a:t>no mode </a:t>
            </a:r>
            <a:r>
              <a:rPr dirty="0" sz="1550" spc="5" b="1">
                <a:latin typeface="Arial"/>
                <a:cs typeface="Arial"/>
              </a:rPr>
              <a:t>is </a:t>
            </a:r>
            <a:r>
              <a:rPr dirty="0" sz="1550" spc="10" b="1">
                <a:latin typeface="Arial"/>
                <a:cs typeface="Arial"/>
              </a:rPr>
              <a:t>specified.</a:t>
            </a:r>
            <a:endParaRPr sz="1550">
              <a:latin typeface="Arial"/>
              <a:cs typeface="Arial"/>
            </a:endParaRPr>
          </a:p>
        </p:txBody>
      </p:sp>
      <p:grpSp>
        <p:nvGrpSpPr>
          <p:cNvPr id="8" name="object 8"/>
          <p:cNvGrpSpPr/>
          <p:nvPr/>
        </p:nvGrpSpPr>
        <p:grpSpPr>
          <a:xfrm>
            <a:off x="2568130" y="3489388"/>
            <a:ext cx="2201545" cy="1329055"/>
            <a:chOff x="2568130" y="3489388"/>
            <a:chExt cx="2201545" cy="1329055"/>
          </a:xfrm>
        </p:grpSpPr>
        <p:sp>
          <p:nvSpPr>
            <p:cNvPr id="9" name="object 9"/>
            <p:cNvSpPr/>
            <p:nvPr/>
          </p:nvSpPr>
          <p:spPr>
            <a:xfrm>
              <a:off x="2643377" y="4535424"/>
              <a:ext cx="688340" cy="0"/>
            </a:xfrm>
            <a:custGeom>
              <a:avLst/>
              <a:gdLst/>
              <a:ahLst/>
              <a:cxnLst/>
              <a:rect l="l" t="t" r="r" b="b"/>
              <a:pathLst>
                <a:path w="688339" h="0">
                  <a:moveTo>
                    <a:pt x="688086" y="0"/>
                  </a:moveTo>
                  <a:lnTo>
                    <a:pt x="0" y="0"/>
                  </a:lnTo>
                </a:path>
              </a:pathLst>
            </a:custGeom>
            <a:ln w="20574">
              <a:solidFill>
                <a:srgbClr val="000000"/>
              </a:solidFill>
            </a:ln>
          </p:spPr>
          <p:txBody>
            <a:bodyPr wrap="square" lIns="0" tIns="0" rIns="0" bIns="0" rtlCol="0"/>
            <a:lstStyle/>
            <a:p/>
          </p:txBody>
        </p:sp>
        <p:sp>
          <p:nvSpPr>
            <p:cNvPr id="10" name="object 10"/>
            <p:cNvSpPr/>
            <p:nvPr/>
          </p:nvSpPr>
          <p:spPr>
            <a:xfrm>
              <a:off x="2578608" y="4502657"/>
              <a:ext cx="818515" cy="66675"/>
            </a:xfrm>
            <a:custGeom>
              <a:avLst/>
              <a:gdLst/>
              <a:ahLst/>
              <a:cxnLst/>
              <a:rect l="l" t="t" r="r" b="b"/>
              <a:pathLst>
                <a:path w="818514" h="66675">
                  <a:moveTo>
                    <a:pt x="67056" y="0"/>
                  </a:moveTo>
                  <a:lnTo>
                    <a:pt x="0" y="32766"/>
                  </a:lnTo>
                  <a:lnTo>
                    <a:pt x="67056" y="66294"/>
                  </a:lnTo>
                  <a:lnTo>
                    <a:pt x="67056" y="0"/>
                  </a:lnTo>
                  <a:close/>
                </a:path>
                <a:path w="818514" h="66675">
                  <a:moveTo>
                    <a:pt x="818388" y="32766"/>
                  </a:moveTo>
                  <a:lnTo>
                    <a:pt x="751332" y="0"/>
                  </a:lnTo>
                  <a:lnTo>
                    <a:pt x="751332" y="66294"/>
                  </a:lnTo>
                  <a:lnTo>
                    <a:pt x="818388" y="32766"/>
                  </a:lnTo>
                  <a:close/>
                </a:path>
              </a:pathLst>
            </a:custGeom>
            <a:solidFill>
              <a:srgbClr val="000000"/>
            </a:solidFill>
          </p:spPr>
          <p:txBody>
            <a:bodyPr wrap="square" lIns="0" tIns="0" rIns="0" bIns="0" rtlCol="0"/>
            <a:lstStyle/>
            <a:p/>
          </p:txBody>
        </p:sp>
        <p:sp>
          <p:nvSpPr>
            <p:cNvPr id="11" name="object 11"/>
            <p:cNvSpPr/>
            <p:nvPr/>
          </p:nvSpPr>
          <p:spPr>
            <a:xfrm>
              <a:off x="2643377" y="4262628"/>
              <a:ext cx="753110" cy="0"/>
            </a:xfrm>
            <a:custGeom>
              <a:avLst/>
              <a:gdLst/>
              <a:ahLst/>
              <a:cxnLst/>
              <a:rect l="l" t="t" r="r" b="b"/>
              <a:pathLst>
                <a:path w="753110" h="0">
                  <a:moveTo>
                    <a:pt x="752856" y="0"/>
                  </a:moveTo>
                  <a:lnTo>
                    <a:pt x="0" y="0"/>
                  </a:lnTo>
                </a:path>
              </a:pathLst>
            </a:custGeom>
            <a:ln w="20574">
              <a:solidFill>
                <a:srgbClr val="000000"/>
              </a:solidFill>
            </a:ln>
          </p:spPr>
          <p:txBody>
            <a:bodyPr wrap="square" lIns="0" tIns="0" rIns="0" bIns="0" rtlCol="0"/>
            <a:lstStyle/>
            <a:p/>
          </p:txBody>
        </p:sp>
        <p:sp>
          <p:nvSpPr>
            <p:cNvPr id="12" name="object 12"/>
            <p:cNvSpPr/>
            <p:nvPr/>
          </p:nvSpPr>
          <p:spPr>
            <a:xfrm>
              <a:off x="2578607" y="4229862"/>
              <a:ext cx="67310" cy="66675"/>
            </a:xfrm>
            <a:custGeom>
              <a:avLst/>
              <a:gdLst/>
              <a:ahLst/>
              <a:cxnLst/>
              <a:rect l="l" t="t" r="r" b="b"/>
              <a:pathLst>
                <a:path w="67310" h="66675">
                  <a:moveTo>
                    <a:pt x="67056" y="0"/>
                  </a:moveTo>
                  <a:lnTo>
                    <a:pt x="0" y="32766"/>
                  </a:lnTo>
                  <a:lnTo>
                    <a:pt x="67056" y="66294"/>
                  </a:lnTo>
                  <a:lnTo>
                    <a:pt x="67056" y="0"/>
                  </a:lnTo>
                  <a:close/>
                </a:path>
              </a:pathLst>
            </a:custGeom>
            <a:solidFill>
              <a:srgbClr val="000000"/>
            </a:solidFill>
          </p:spPr>
          <p:txBody>
            <a:bodyPr wrap="square" lIns="0" tIns="0" rIns="0" bIns="0" rtlCol="0"/>
            <a:lstStyle/>
            <a:p/>
          </p:txBody>
        </p:sp>
        <p:sp>
          <p:nvSpPr>
            <p:cNvPr id="13" name="object 13"/>
            <p:cNvSpPr/>
            <p:nvPr/>
          </p:nvSpPr>
          <p:spPr>
            <a:xfrm>
              <a:off x="2578607" y="3965448"/>
              <a:ext cx="753110" cy="0"/>
            </a:xfrm>
            <a:custGeom>
              <a:avLst/>
              <a:gdLst/>
              <a:ahLst/>
              <a:cxnLst/>
              <a:rect l="l" t="t" r="r" b="b"/>
              <a:pathLst>
                <a:path w="753110" h="0">
                  <a:moveTo>
                    <a:pt x="0" y="0"/>
                  </a:moveTo>
                  <a:lnTo>
                    <a:pt x="752856" y="0"/>
                  </a:lnTo>
                </a:path>
              </a:pathLst>
            </a:custGeom>
            <a:ln w="20574">
              <a:solidFill>
                <a:srgbClr val="000000"/>
              </a:solidFill>
            </a:ln>
          </p:spPr>
          <p:txBody>
            <a:bodyPr wrap="square" lIns="0" tIns="0" rIns="0" bIns="0" rtlCol="0"/>
            <a:lstStyle/>
            <a:p/>
          </p:txBody>
        </p:sp>
        <p:sp>
          <p:nvSpPr>
            <p:cNvPr id="14" name="object 14"/>
            <p:cNvSpPr/>
            <p:nvPr/>
          </p:nvSpPr>
          <p:spPr>
            <a:xfrm>
              <a:off x="3329939" y="3932682"/>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5" name="object 15"/>
            <p:cNvSpPr/>
            <p:nvPr/>
          </p:nvSpPr>
          <p:spPr>
            <a:xfrm>
              <a:off x="3396233" y="3499866"/>
              <a:ext cx="1362710" cy="1308100"/>
            </a:xfrm>
            <a:custGeom>
              <a:avLst/>
              <a:gdLst/>
              <a:ahLst/>
              <a:cxnLst/>
              <a:rect l="l" t="t" r="r" b="b"/>
              <a:pathLst>
                <a:path w="1362710" h="1308100">
                  <a:moveTo>
                    <a:pt x="1362456" y="0"/>
                  </a:moveTo>
                  <a:lnTo>
                    <a:pt x="0" y="0"/>
                  </a:lnTo>
                  <a:lnTo>
                    <a:pt x="0" y="1307591"/>
                  </a:lnTo>
                  <a:lnTo>
                    <a:pt x="1362456" y="1307591"/>
                  </a:lnTo>
                  <a:lnTo>
                    <a:pt x="1362456" y="0"/>
                  </a:lnTo>
                  <a:close/>
                </a:path>
              </a:pathLst>
            </a:custGeom>
            <a:solidFill>
              <a:srgbClr val="FFCC99"/>
            </a:solidFill>
          </p:spPr>
          <p:txBody>
            <a:bodyPr wrap="square" lIns="0" tIns="0" rIns="0" bIns="0" rtlCol="0"/>
            <a:lstStyle/>
            <a:p/>
          </p:txBody>
        </p:sp>
        <p:sp>
          <p:nvSpPr>
            <p:cNvPr id="16" name="object 16"/>
            <p:cNvSpPr/>
            <p:nvPr/>
          </p:nvSpPr>
          <p:spPr>
            <a:xfrm>
              <a:off x="3396233" y="3499866"/>
              <a:ext cx="1362710" cy="1308100"/>
            </a:xfrm>
            <a:custGeom>
              <a:avLst/>
              <a:gdLst/>
              <a:ahLst/>
              <a:cxnLst/>
              <a:rect l="l" t="t" r="r" b="b"/>
              <a:pathLst>
                <a:path w="1362710" h="1308100">
                  <a:moveTo>
                    <a:pt x="1362456" y="0"/>
                  </a:moveTo>
                  <a:lnTo>
                    <a:pt x="0" y="0"/>
                  </a:lnTo>
                  <a:lnTo>
                    <a:pt x="0" y="1307591"/>
                  </a:lnTo>
                  <a:lnTo>
                    <a:pt x="1362456" y="1307591"/>
                  </a:lnTo>
                  <a:lnTo>
                    <a:pt x="1362456" y="0"/>
                  </a:lnTo>
                  <a:close/>
                </a:path>
              </a:pathLst>
            </a:custGeom>
            <a:ln w="20574">
              <a:solidFill>
                <a:srgbClr val="000000"/>
              </a:solidFill>
            </a:ln>
          </p:spPr>
          <p:txBody>
            <a:bodyPr wrap="square" lIns="0" tIns="0" rIns="0" bIns="0" rtlCol="0"/>
            <a:lstStyle/>
            <a:p/>
          </p:txBody>
        </p:sp>
        <p:sp>
          <p:nvSpPr>
            <p:cNvPr id="17" name="object 17"/>
            <p:cNvSpPr/>
            <p:nvPr/>
          </p:nvSpPr>
          <p:spPr>
            <a:xfrm>
              <a:off x="3466337" y="3896106"/>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solidFill>
              <a:srgbClr val="009999"/>
            </a:solidFill>
          </p:spPr>
          <p:txBody>
            <a:bodyPr wrap="square" lIns="0" tIns="0" rIns="0" bIns="0" rtlCol="0"/>
            <a:lstStyle/>
            <a:p/>
          </p:txBody>
        </p:sp>
        <p:sp>
          <p:nvSpPr>
            <p:cNvPr id="18" name="object 18"/>
            <p:cNvSpPr/>
            <p:nvPr/>
          </p:nvSpPr>
          <p:spPr>
            <a:xfrm>
              <a:off x="3466337" y="3896106"/>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ln w="20574">
              <a:solidFill>
                <a:srgbClr val="000000"/>
              </a:solidFill>
            </a:ln>
          </p:spPr>
          <p:txBody>
            <a:bodyPr wrap="square" lIns="0" tIns="0" rIns="0" bIns="0" rtlCol="0"/>
            <a:lstStyle/>
            <a:p/>
          </p:txBody>
        </p:sp>
        <p:sp>
          <p:nvSpPr>
            <p:cNvPr id="19" name="object 19"/>
            <p:cNvSpPr/>
            <p:nvPr/>
          </p:nvSpPr>
          <p:spPr>
            <a:xfrm>
              <a:off x="3467861" y="4466844"/>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solidFill>
              <a:srgbClr val="009999"/>
            </a:solidFill>
          </p:spPr>
          <p:txBody>
            <a:bodyPr wrap="square" lIns="0" tIns="0" rIns="0" bIns="0" rtlCol="0"/>
            <a:lstStyle/>
            <a:p/>
          </p:txBody>
        </p:sp>
        <p:sp>
          <p:nvSpPr>
            <p:cNvPr id="20" name="object 20"/>
            <p:cNvSpPr/>
            <p:nvPr/>
          </p:nvSpPr>
          <p:spPr>
            <a:xfrm>
              <a:off x="3467861" y="4466844"/>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ln w="20574">
              <a:solidFill>
                <a:srgbClr val="000000"/>
              </a:solidFill>
            </a:ln>
          </p:spPr>
          <p:txBody>
            <a:bodyPr wrap="square" lIns="0" tIns="0" rIns="0" bIns="0" rtlCol="0"/>
            <a:lstStyle/>
            <a:p/>
          </p:txBody>
        </p:sp>
      </p:grpSp>
      <p:sp>
        <p:nvSpPr>
          <p:cNvPr id="21" name="object 21"/>
          <p:cNvSpPr txBox="1"/>
          <p:nvPr/>
        </p:nvSpPr>
        <p:spPr>
          <a:xfrm>
            <a:off x="3742182" y="3525266"/>
            <a:ext cx="899160" cy="1137285"/>
          </a:xfrm>
          <a:prstGeom prst="rect">
            <a:avLst/>
          </a:prstGeom>
        </p:spPr>
        <p:txBody>
          <a:bodyPr wrap="square" lIns="0" tIns="11430" rIns="0" bIns="0" rtlCol="0" vert="horz">
            <a:spAutoFit/>
          </a:bodyPr>
          <a:lstStyle/>
          <a:p>
            <a:pPr marL="76200">
              <a:lnSpc>
                <a:spcPct val="100000"/>
              </a:lnSpc>
              <a:spcBef>
                <a:spcPts val="90"/>
              </a:spcBef>
            </a:pPr>
            <a:r>
              <a:rPr dirty="0" sz="1300" spc="-15" b="1">
                <a:latin typeface="Arial"/>
                <a:cs typeface="Arial"/>
              </a:rPr>
              <a:t>Modes</a:t>
            </a:r>
            <a:endParaRPr sz="1300">
              <a:latin typeface="Arial"/>
              <a:cs typeface="Arial"/>
            </a:endParaRPr>
          </a:p>
          <a:p>
            <a:pPr>
              <a:lnSpc>
                <a:spcPct val="100000"/>
              </a:lnSpc>
              <a:spcBef>
                <a:spcPts val="994"/>
              </a:spcBef>
            </a:pPr>
            <a:r>
              <a:rPr dirty="0" sz="1300" spc="-15" b="1">
                <a:latin typeface="Courier New"/>
                <a:cs typeface="Courier New"/>
              </a:rPr>
              <a:t>IN</a:t>
            </a:r>
            <a:r>
              <a:rPr dirty="0" sz="1300" spc="-484" b="1">
                <a:latin typeface="Courier New"/>
                <a:cs typeface="Courier New"/>
              </a:rPr>
              <a:t> </a:t>
            </a:r>
            <a:r>
              <a:rPr dirty="0" sz="1300" spc="-10" b="1">
                <a:latin typeface="Arial"/>
                <a:cs typeface="Arial"/>
              </a:rPr>
              <a:t>(default)</a:t>
            </a:r>
            <a:endParaRPr sz="1300">
              <a:latin typeface="Arial"/>
              <a:cs typeface="Arial"/>
            </a:endParaRPr>
          </a:p>
          <a:p>
            <a:pPr>
              <a:lnSpc>
                <a:spcPct val="100000"/>
              </a:lnSpc>
              <a:spcBef>
                <a:spcPts val="770"/>
              </a:spcBef>
            </a:pPr>
            <a:r>
              <a:rPr dirty="0" sz="1300" spc="-20" b="1">
                <a:latin typeface="Courier New"/>
                <a:cs typeface="Courier New"/>
              </a:rPr>
              <a:t>OUT</a:t>
            </a:r>
            <a:endParaRPr sz="1300">
              <a:latin typeface="Courier New"/>
              <a:cs typeface="Courier New"/>
            </a:endParaRPr>
          </a:p>
          <a:p>
            <a:pPr>
              <a:lnSpc>
                <a:spcPct val="100000"/>
              </a:lnSpc>
              <a:spcBef>
                <a:spcPts val="760"/>
              </a:spcBef>
            </a:pPr>
            <a:r>
              <a:rPr dirty="0" sz="1300" spc="-10" b="1">
                <a:latin typeface="Courier New"/>
                <a:cs typeface="Courier New"/>
              </a:rPr>
              <a:t>IN</a:t>
            </a:r>
            <a:r>
              <a:rPr dirty="0" sz="1300" spc="-45" b="1">
                <a:latin typeface="Courier New"/>
                <a:cs typeface="Courier New"/>
              </a:rPr>
              <a:t> </a:t>
            </a:r>
            <a:r>
              <a:rPr dirty="0" sz="1300" spc="-15" b="1">
                <a:latin typeface="Courier New"/>
                <a:cs typeface="Courier New"/>
              </a:rPr>
              <a:t>OUT</a:t>
            </a:r>
            <a:endParaRPr sz="1300">
              <a:latin typeface="Courier New"/>
              <a:cs typeface="Courier New"/>
            </a:endParaRPr>
          </a:p>
        </p:txBody>
      </p:sp>
      <p:grpSp>
        <p:nvGrpSpPr>
          <p:cNvPr id="22" name="object 22"/>
          <p:cNvGrpSpPr/>
          <p:nvPr/>
        </p:nvGrpSpPr>
        <p:grpSpPr>
          <a:xfrm>
            <a:off x="1431226" y="3809428"/>
            <a:ext cx="2247265" cy="874394"/>
            <a:chOff x="1431226" y="3809428"/>
            <a:chExt cx="2247265" cy="874394"/>
          </a:xfrm>
        </p:grpSpPr>
        <p:sp>
          <p:nvSpPr>
            <p:cNvPr id="23" name="object 23"/>
            <p:cNvSpPr/>
            <p:nvPr/>
          </p:nvSpPr>
          <p:spPr>
            <a:xfrm>
              <a:off x="3466337" y="4190237"/>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solidFill>
              <a:srgbClr val="009999"/>
            </a:solidFill>
          </p:spPr>
          <p:txBody>
            <a:bodyPr wrap="square" lIns="0" tIns="0" rIns="0" bIns="0" rtlCol="0"/>
            <a:lstStyle/>
            <a:p/>
          </p:txBody>
        </p:sp>
        <p:sp>
          <p:nvSpPr>
            <p:cNvPr id="24" name="object 24"/>
            <p:cNvSpPr/>
            <p:nvPr/>
          </p:nvSpPr>
          <p:spPr>
            <a:xfrm>
              <a:off x="3466337" y="4190237"/>
              <a:ext cx="201295" cy="176530"/>
            </a:xfrm>
            <a:custGeom>
              <a:avLst/>
              <a:gdLst/>
              <a:ahLst/>
              <a:cxnLst/>
              <a:rect l="l" t="t" r="r" b="b"/>
              <a:pathLst>
                <a:path w="201295" h="176529">
                  <a:moveTo>
                    <a:pt x="201167" y="0"/>
                  </a:moveTo>
                  <a:lnTo>
                    <a:pt x="0" y="0"/>
                  </a:lnTo>
                  <a:lnTo>
                    <a:pt x="0" y="176022"/>
                  </a:lnTo>
                  <a:lnTo>
                    <a:pt x="201167" y="176022"/>
                  </a:lnTo>
                  <a:lnTo>
                    <a:pt x="201167" y="0"/>
                  </a:lnTo>
                  <a:close/>
                </a:path>
              </a:pathLst>
            </a:custGeom>
            <a:ln w="20574">
              <a:solidFill>
                <a:srgbClr val="000000"/>
              </a:solidFill>
            </a:ln>
          </p:spPr>
          <p:txBody>
            <a:bodyPr wrap="square" lIns="0" tIns="0" rIns="0" bIns="0" rtlCol="0"/>
            <a:lstStyle/>
            <a:p/>
          </p:txBody>
        </p:sp>
        <p:sp>
          <p:nvSpPr>
            <p:cNvPr id="25" name="object 25"/>
            <p:cNvSpPr/>
            <p:nvPr/>
          </p:nvSpPr>
          <p:spPr>
            <a:xfrm>
              <a:off x="1441703" y="3819905"/>
              <a:ext cx="1137285" cy="853440"/>
            </a:xfrm>
            <a:custGeom>
              <a:avLst/>
              <a:gdLst/>
              <a:ahLst/>
              <a:cxnLst/>
              <a:rect l="l" t="t" r="r" b="b"/>
              <a:pathLst>
                <a:path w="1137285" h="853439">
                  <a:moveTo>
                    <a:pt x="1030986" y="0"/>
                  </a:moveTo>
                  <a:lnTo>
                    <a:pt x="105156" y="0"/>
                  </a:lnTo>
                  <a:lnTo>
                    <a:pt x="64293" y="8298"/>
                  </a:lnTo>
                  <a:lnTo>
                    <a:pt x="30861" y="30956"/>
                  </a:lnTo>
                  <a:lnTo>
                    <a:pt x="8286" y="64615"/>
                  </a:lnTo>
                  <a:lnTo>
                    <a:pt x="0" y="105918"/>
                  </a:lnTo>
                  <a:lnTo>
                    <a:pt x="0" y="748284"/>
                  </a:lnTo>
                  <a:lnTo>
                    <a:pt x="8286" y="789146"/>
                  </a:lnTo>
                  <a:lnTo>
                    <a:pt x="30861" y="822579"/>
                  </a:lnTo>
                  <a:lnTo>
                    <a:pt x="64293" y="845153"/>
                  </a:lnTo>
                  <a:lnTo>
                    <a:pt x="105156" y="853440"/>
                  </a:lnTo>
                  <a:lnTo>
                    <a:pt x="1030986" y="853440"/>
                  </a:lnTo>
                  <a:lnTo>
                    <a:pt x="1072288" y="845153"/>
                  </a:lnTo>
                  <a:lnTo>
                    <a:pt x="1105947" y="822579"/>
                  </a:lnTo>
                  <a:lnTo>
                    <a:pt x="1128605" y="789146"/>
                  </a:lnTo>
                  <a:lnTo>
                    <a:pt x="1136904" y="748284"/>
                  </a:lnTo>
                  <a:lnTo>
                    <a:pt x="1136904" y="105918"/>
                  </a:lnTo>
                  <a:lnTo>
                    <a:pt x="1128605" y="64615"/>
                  </a:lnTo>
                  <a:lnTo>
                    <a:pt x="1105947" y="30956"/>
                  </a:lnTo>
                  <a:lnTo>
                    <a:pt x="1072288" y="8298"/>
                  </a:lnTo>
                  <a:lnTo>
                    <a:pt x="1030986" y="0"/>
                  </a:lnTo>
                  <a:close/>
                </a:path>
              </a:pathLst>
            </a:custGeom>
            <a:solidFill>
              <a:srgbClr val="FFCCFF"/>
            </a:solidFill>
          </p:spPr>
          <p:txBody>
            <a:bodyPr wrap="square" lIns="0" tIns="0" rIns="0" bIns="0" rtlCol="0"/>
            <a:lstStyle/>
            <a:p/>
          </p:txBody>
        </p:sp>
        <p:sp>
          <p:nvSpPr>
            <p:cNvPr id="26" name="object 26"/>
            <p:cNvSpPr/>
            <p:nvPr/>
          </p:nvSpPr>
          <p:spPr>
            <a:xfrm>
              <a:off x="1441703" y="3819905"/>
              <a:ext cx="1137285" cy="853440"/>
            </a:xfrm>
            <a:custGeom>
              <a:avLst/>
              <a:gdLst/>
              <a:ahLst/>
              <a:cxnLst/>
              <a:rect l="l" t="t" r="r" b="b"/>
              <a:pathLst>
                <a:path w="1137285" h="853439">
                  <a:moveTo>
                    <a:pt x="105156" y="0"/>
                  </a:moveTo>
                  <a:lnTo>
                    <a:pt x="64293" y="8298"/>
                  </a:lnTo>
                  <a:lnTo>
                    <a:pt x="30861" y="30956"/>
                  </a:lnTo>
                  <a:lnTo>
                    <a:pt x="8286" y="64615"/>
                  </a:lnTo>
                  <a:lnTo>
                    <a:pt x="0" y="105918"/>
                  </a:lnTo>
                  <a:lnTo>
                    <a:pt x="0" y="748284"/>
                  </a:lnTo>
                  <a:lnTo>
                    <a:pt x="8286" y="789146"/>
                  </a:lnTo>
                  <a:lnTo>
                    <a:pt x="30861" y="822579"/>
                  </a:lnTo>
                  <a:lnTo>
                    <a:pt x="64293" y="845153"/>
                  </a:lnTo>
                  <a:lnTo>
                    <a:pt x="105156" y="853440"/>
                  </a:lnTo>
                  <a:lnTo>
                    <a:pt x="1030986" y="853440"/>
                  </a:lnTo>
                  <a:lnTo>
                    <a:pt x="1072288" y="845153"/>
                  </a:lnTo>
                  <a:lnTo>
                    <a:pt x="1105947" y="822579"/>
                  </a:lnTo>
                  <a:lnTo>
                    <a:pt x="1128605" y="789146"/>
                  </a:lnTo>
                  <a:lnTo>
                    <a:pt x="1136904" y="748284"/>
                  </a:lnTo>
                  <a:lnTo>
                    <a:pt x="1136904" y="105918"/>
                  </a:lnTo>
                  <a:lnTo>
                    <a:pt x="1128605" y="64615"/>
                  </a:lnTo>
                  <a:lnTo>
                    <a:pt x="1105947" y="30956"/>
                  </a:lnTo>
                  <a:lnTo>
                    <a:pt x="1072288" y="8298"/>
                  </a:lnTo>
                  <a:lnTo>
                    <a:pt x="1030986" y="0"/>
                  </a:lnTo>
                  <a:lnTo>
                    <a:pt x="105156" y="0"/>
                  </a:lnTo>
                  <a:close/>
                </a:path>
              </a:pathLst>
            </a:custGeom>
            <a:ln w="20574">
              <a:solidFill>
                <a:srgbClr val="000000"/>
              </a:solidFill>
            </a:ln>
          </p:spPr>
          <p:txBody>
            <a:bodyPr wrap="square" lIns="0" tIns="0" rIns="0" bIns="0" rtlCol="0"/>
            <a:lstStyle/>
            <a:p/>
          </p:txBody>
        </p:sp>
      </p:grpSp>
      <p:sp>
        <p:nvSpPr>
          <p:cNvPr id="27" name="object 27"/>
          <p:cNvSpPr txBox="1"/>
          <p:nvPr/>
        </p:nvSpPr>
        <p:spPr>
          <a:xfrm>
            <a:off x="1519466" y="4032758"/>
            <a:ext cx="994410" cy="419100"/>
          </a:xfrm>
          <a:prstGeom prst="rect">
            <a:avLst/>
          </a:prstGeom>
        </p:spPr>
        <p:txBody>
          <a:bodyPr wrap="square" lIns="0" tIns="19050" rIns="0" bIns="0" rtlCol="0" vert="horz">
            <a:spAutoFit/>
          </a:bodyPr>
          <a:lstStyle/>
          <a:p>
            <a:pPr marR="5080" indent="217804">
              <a:lnSpc>
                <a:spcPts val="1550"/>
              </a:lnSpc>
              <a:spcBef>
                <a:spcPts val="150"/>
              </a:spcBef>
            </a:pPr>
            <a:r>
              <a:rPr dirty="0" sz="1300" spc="-10" b="1">
                <a:latin typeface="Arial"/>
                <a:cs typeface="Arial"/>
              </a:rPr>
              <a:t>Calling  </a:t>
            </a:r>
            <a:r>
              <a:rPr dirty="0" sz="1300" spc="-10" b="1">
                <a:latin typeface="Arial"/>
                <a:cs typeface="Arial"/>
              </a:rPr>
              <a:t>e</a:t>
            </a:r>
            <a:r>
              <a:rPr dirty="0" sz="1300" spc="-20" b="1">
                <a:latin typeface="Arial"/>
                <a:cs typeface="Arial"/>
              </a:rPr>
              <a:t>n</a:t>
            </a:r>
            <a:r>
              <a:rPr dirty="0" sz="1300" spc="-10" b="1">
                <a:latin typeface="Arial"/>
                <a:cs typeface="Arial"/>
              </a:rPr>
              <a:t>v</a:t>
            </a:r>
            <a:r>
              <a:rPr dirty="0" sz="1300" spc="-10" b="1">
                <a:latin typeface="Arial"/>
                <a:cs typeface="Arial"/>
              </a:rPr>
              <a:t>i</a:t>
            </a:r>
            <a:r>
              <a:rPr dirty="0" sz="1300" spc="-10" b="1">
                <a:latin typeface="Arial"/>
                <a:cs typeface="Arial"/>
              </a:rPr>
              <a:t>ron</a:t>
            </a:r>
            <a:r>
              <a:rPr dirty="0" sz="1300" spc="-20" b="1">
                <a:latin typeface="Arial"/>
                <a:cs typeface="Arial"/>
              </a:rPr>
              <a:t>m</a:t>
            </a:r>
            <a:r>
              <a:rPr dirty="0" sz="1300" spc="-5" b="1">
                <a:latin typeface="Arial"/>
                <a:cs typeface="Arial"/>
              </a:rPr>
              <a:t>ent</a:t>
            </a:r>
            <a:endParaRPr sz="1300">
              <a:latin typeface="Arial"/>
              <a:cs typeface="Arial"/>
            </a:endParaRPr>
          </a:p>
        </p:txBody>
      </p:sp>
      <p:sp>
        <p:nvSpPr>
          <p:cNvPr id="28" name="object 28"/>
          <p:cNvSpPr txBox="1"/>
          <p:nvPr/>
        </p:nvSpPr>
        <p:spPr>
          <a:xfrm>
            <a:off x="1335786" y="2900172"/>
            <a:ext cx="5105400" cy="490855"/>
          </a:xfrm>
          <a:prstGeom prst="rect">
            <a:avLst/>
          </a:prstGeom>
          <a:solidFill>
            <a:srgbClr val="CCCCCC"/>
          </a:solidFill>
          <a:ln w="20574">
            <a:solidFill>
              <a:srgbClr val="000000"/>
            </a:solidFill>
          </a:ln>
        </p:spPr>
        <p:txBody>
          <a:bodyPr wrap="square" lIns="0" tIns="22225" rIns="0" bIns="0" rtlCol="0" vert="horz">
            <a:spAutoFit/>
          </a:bodyPr>
          <a:lstStyle/>
          <a:p>
            <a:pPr marL="76200">
              <a:lnSpc>
                <a:spcPts val="1550"/>
              </a:lnSpc>
              <a:spcBef>
                <a:spcPts val="175"/>
              </a:spcBef>
            </a:pPr>
            <a:r>
              <a:rPr dirty="0" sz="1300" spc="-15" b="1">
                <a:latin typeface="Courier New"/>
                <a:cs typeface="Courier New"/>
              </a:rPr>
              <a:t>CREATE PROCEDURE </a:t>
            </a:r>
            <a:r>
              <a:rPr dirty="0" sz="1300" spc="-15" b="1" i="1">
                <a:latin typeface="Courier New"/>
                <a:cs typeface="Courier New"/>
              </a:rPr>
              <a:t>procedure</a:t>
            </a:r>
            <a:r>
              <a:rPr dirty="0" sz="1300" spc="-15" b="1">
                <a:latin typeface="Courier New"/>
                <a:cs typeface="Courier New"/>
              </a:rPr>
              <a:t>(</a:t>
            </a:r>
            <a:r>
              <a:rPr dirty="0" sz="1300" spc="-15" b="1" i="1">
                <a:latin typeface="Courier New"/>
                <a:cs typeface="Courier New"/>
              </a:rPr>
              <a:t>param </a:t>
            </a:r>
            <a:r>
              <a:rPr dirty="0" sz="1300" spc="-15" b="1">
                <a:latin typeface="Courier New"/>
                <a:cs typeface="Courier New"/>
              </a:rPr>
              <a:t>[</a:t>
            </a:r>
            <a:r>
              <a:rPr dirty="0" sz="1300" spc="-15" b="1" i="1">
                <a:latin typeface="Courier New"/>
                <a:cs typeface="Courier New"/>
              </a:rPr>
              <a:t>mode</a:t>
            </a:r>
            <a:r>
              <a:rPr dirty="0" sz="1300" spc="-15" b="1">
                <a:latin typeface="Courier New"/>
                <a:cs typeface="Courier New"/>
              </a:rPr>
              <a:t>]</a:t>
            </a:r>
            <a:r>
              <a:rPr dirty="0" sz="1300" spc="-40" b="1">
                <a:latin typeface="Courier New"/>
                <a:cs typeface="Courier New"/>
              </a:rPr>
              <a:t> </a:t>
            </a:r>
            <a:r>
              <a:rPr dirty="0" sz="1300" spc="-20" b="1" i="1">
                <a:latin typeface="Courier New"/>
                <a:cs typeface="Courier New"/>
              </a:rPr>
              <a:t>datatype</a:t>
            </a:r>
            <a:r>
              <a:rPr dirty="0" sz="1300" spc="-20" b="1">
                <a:latin typeface="Courier New"/>
                <a:cs typeface="Courier New"/>
              </a:rPr>
              <a:t>)</a:t>
            </a:r>
            <a:endParaRPr sz="1300">
              <a:latin typeface="Courier New"/>
              <a:cs typeface="Courier New"/>
            </a:endParaRPr>
          </a:p>
          <a:p>
            <a:pPr marL="75565">
              <a:lnSpc>
                <a:spcPts val="1550"/>
              </a:lnSpc>
            </a:pPr>
            <a:r>
              <a:rPr dirty="0" sz="1300" spc="-20" b="1">
                <a:latin typeface="Courier New"/>
                <a:cs typeface="Courier New"/>
              </a:rPr>
              <a:t>...</a:t>
            </a:r>
            <a:endParaRPr sz="1300">
              <a:latin typeface="Courier New"/>
              <a:cs typeface="Courier New"/>
            </a:endParaRPr>
          </a:p>
        </p:txBody>
      </p:sp>
      <p:grpSp>
        <p:nvGrpSpPr>
          <p:cNvPr id="29" name="object 29"/>
          <p:cNvGrpSpPr/>
          <p:nvPr/>
        </p:nvGrpSpPr>
        <p:grpSpPr>
          <a:xfrm>
            <a:off x="5468963" y="3420998"/>
            <a:ext cx="718185" cy="1438275"/>
            <a:chOff x="5468963" y="3420998"/>
            <a:chExt cx="718185" cy="1438275"/>
          </a:xfrm>
        </p:grpSpPr>
        <p:sp>
          <p:nvSpPr>
            <p:cNvPr id="30" name="object 30"/>
            <p:cNvSpPr/>
            <p:nvPr/>
          </p:nvSpPr>
          <p:spPr>
            <a:xfrm>
              <a:off x="5476875" y="3420998"/>
              <a:ext cx="710184" cy="489203"/>
            </a:xfrm>
            <a:prstGeom prst="rect">
              <a:avLst/>
            </a:prstGeom>
            <a:blipFill>
              <a:blip r:embed="rId3" cstate="print"/>
              <a:stretch>
                <a:fillRect/>
              </a:stretch>
            </a:blipFill>
          </p:spPr>
          <p:txBody>
            <a:bodyPr wrap="square" lIns="0" tIns="0" rIns="0" bIns="0" rtlCol="0"/>
            <a:lstStyle/>
            <a:p/>
          </p:txBody>
        </p:sp>
        <p:sp>
          <p:nvSpPr>
            <p:cNvPr id="31" name="object 31"/>
            <p:cNvSpPr/>
            <p:nvPr/>
          </p:nvSpPr>
          <p:spPr>
            <a:xfrm>
              <a:off x="5493258" y="3885996"/>
              <a:ext cx="669798" cy="637793"/>
            </a:xfrm>
            <a:prstGeom prst="rect">
              <a:avLst/>
            </a:prstGeom>
            <a:blipFill>
              <a:blip r:embed="rId4" cstate="print"/>
              <a:stretch>
                <a:fillRect/>
              </a:stretch>
            </a:blipFill>
          </p:spPr>
          <p:txBody>
            <a:bodyPr wrap="square" lIns="0" tIns="0" rIns="0" bIns="0" rtlCol="0"/>
            <a:lstStyle/>
            <a:p/>
          </p:txBody>
        </p:sp>
        <p:sp>
          <p:nvSpPr>
            <p:cNvPr id="32" name="object 32"/>
            <p:cNvSpPr/>
            <p:nvPr/>
          </p:nvSpPr>
          <p:spPr>
            <a:xfrm>
              <a:off x="5468963" y="4499698"/>
              <a:ext cx="709993" cy="359473"/>
            </a:xfrm>
            <a:prstGeom prst="rect">
              <a:avLst/>
            </a:prstGeom>
            <a:blipFill>
              <a:blip r:embed="rId5" cstate="print"/>
              <a:stretch>
                <a:fillRect/>
              </a:stretch>
            </a:blipFill>
          </p:spPr>
          <p:txBody>
            <a:bodyPr wrap="square" lIns="0" tIns="0" rIns="0" bIns="0" rtlCol="0"/>
            <a:lstStyle/>
            <a:p/>
          </p:txBody>
        </p:sp>
      </p:grpSp>
      <p:sp>
        <p:nvSpPr>
          <p:cNvPr id="33" name="object 33"/>
          <p:cNvSpPr txBox="1"/>
          <p:nvPr/>
        </p:nvSpPr>
        <p:spPr>
          <a:xfrm>
            <a:off x="5423915" y="4816094"/>
            <a:ext cx="82105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Procedure</a:t>
            </a:r>
            <a:endParaRPr sz="1300">
              <a:latin typeface="Arial"/>
              <a:cs typeface="Arial"/>
            </a:endParaRPr>
          </a:p>
        </p:txBody>
      </p:sp>
      <p:grpSp>
        <p:nvGrpSpPr>
          <p:cNvPr id="34" name="object 34"/>
          <p:cNvGrpSpPr/>
          <p:nvPr/>
        </p:nvGrpSpPr>
        <p:grpSpPr>
          <a:xfrm>
            <a:off x="4741164" y="3932682"/>
            <a:ext cx="780415" cy="636270"/>
            <a:chOff x="4741164" y="3932682"/>
            <a:chExt cx="780415" cy="636270"/>
          </a:xfrm>
        </p:grpSpPr>
        <p:sp>
          <p:nvSpPr>
            <p:cNvPr id="35" name="object 35"/>
            <p:cNvSpPr/>
            <p:nvPr/>
          </p:nvSpPr>
          <p:spPr>
            <a:xfrm>
              <a:off x="4756404" y="3965448"/>
              <a:ext cx="700405" cy="0"/>
            </a:xfrm>
            <a:custGeom>
              <a:avLst/>
              <a:gdLst/>
              <a:ahLst/>
              <a:cxnLst/>
              <a:rect l="l" t="t" r="r" b="b"/>
              <a:pathLst>
                <a:path w="700404" h="0">
                  <a:moveTo>
                    <a:pt x="0" y="0"/>
                  </a:moveTo>
                  <a:lnTo>
                    <a:pt x="700278" y="0"/>
                  </a:lnTo>
                </a:path>
              </a:pathLst>
            </a:custGeom>
            <a:ln w="20574">
              <a:solidFill>
                <a:srgbClr val="000000"/>
              </a:solidFill>
            </a:ln>
          </p:spPr>
          <p:txBody>
            <a:bodyPr wrap="square" lIns="0" tIns="0" rIns="0" bIns="0" rtlCol="0"/>
            <a:lstStyle/>
            <a:p/>
          </p:txBody>
        </p:sp>
        <p:sp>
          <p:nvSpPr>
            <p:cNvPr id="36" name="object 36"/>
            <p:cNvSpPr/>
            <p:nvPr/>
          </p:nvSpPr>
          <p:spPr>
            <a:xfrm>
              <a:off x="5455158" y="3932682"/>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37" name="object 37"/>
            <p:cNvSpPr/>
            <p:nvPr/>
          </p:nvSpPr>
          <p:spPr>
            <a:xfrm>
              <a:off x="4805172" y="4262628"/>
              <a:ext cx="716280" cy="0"/>
            </a:xfrm>
            <a:custGeom>
              <a:avLst/>
              <a:gdLst/>
              <a:ahLst/>
              <a:cxnLst/>
              <a:rect l="l" t="t" r="r" b="b"/>
              <a:pathLst>
                <a:path w="716279" h="0">
                  <a:moveTo>
                    <a:pt x="716279" y="0"/>
                  </a:moveTo>
                  <a:lnTo>
                    <a:pt x="0" y="0"/>
                  </a:lnTo>
                </a:path>
              </a:pathLst>
            </a:custGeom>
            <a:ln w="20574">
              <a:solidFill>
                <a:srgbClr val="000000"/>
              </a:solidFill>
            </a:ln>
          </p:spPr>
          <p:txBody>
            <a:bodyPr wrap="square" lIns="0" tIns="0" rIns="0" bIns="0" rtlCol="0"/>
            <a:lstStyle/>
            <a:p/>
          </p:txBody>
        </p:sp>
        <p:sp>
          <p:nvSpPr>
            <p:cNvPr id="38" name="object 38"/>
            <p:cNvSpPr/>
            <p:nvPr/>
          </p:nvSpPr>
          <p:spPr>
            <a:xfrm>
              <a:off x="4741164" y="4229862"/>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000000"/>
            </a:solidFill>
          </p:spPr>
          <p:txBody>
            <a:bodyPr wrap="square" lIns="0" tIns="0" rIns="0" bIns="0" rtlCol="0"/>
            <a:lstStyle/>
            <a:p/>
          </p:txBody>
        </p:sp>
        <p:sp>
          <p:nvSpPr>
            <p:cNvPr id="39" name="object 39"/>
            <p:cNvSpPr/>
            <p:nvPr/>
          </p:nvSpPr>
          <p:spPr>
            <a:xfrm>
              <a:off x="4817364" y="4535424"/>
              <a:ext cx="639445" cy="0"/>
            </a:xfrm>
            <a:custGeom>
              <a:avLst/>
              <a:gdLst/>
              <a:ahLst/>
              <a:cxnLst/>
              <a:rect l="l" t="t" r="r" b="b"/>
              <a:pathLst>
                <a:path w="639445" h="0">
                  <a:moveTo>
                    <a:pt x="639317" y="0"/>
                  </a:moveTo>
                  <a:lnTo>
                    <a:pt x="0" y="0"/>
                  </a:lnTo>
                </a:path>
              </a:pathLst>
            </a:custGeom>
            <a:ln w="20574">
              <a:solidFill>
                <a:srgbClr val="000000"/>
              </a:solidFill>
            </a:ln>
          </p:spPr>
          <p:txBody>
            <a:bodyPr wrap="square" lIns="0" tIns="0" rIns="0" bIns="0" rtlCol="0"/>
            <a:lstStyle/>
            <a:p/>
          </p:txBody>
        </p:sp>
        <p:sp>
          <p:nvSpPr>
            <p:cNvPr id="40" name="object 40"/>
            <p:cNvSpPr/>
            <p:nvPr/>
          </p:nvSpPr>
          <p:spPr>
            <a:xfrm>
              <a:off x="4753356" y="4502657"/>
              <a:ext cx="768350" cy="66675"/>
            </a:xfrm>
            <a:custGeom>
              <a:avLst/>
              <a:gdLst/>
              <a:ahLst/>
              <a:cxnLst/>
              <a:rect l="l" t="t" r="r" b="b"/>
              <a:pathLst>
                <a:path w="768350" h="66675">
                  <a:moveTo>
                    <a:pt x="66294" y="0"/>
                  </a:moveTo>
                  <a:lnTo>
                    <a:pt x="0" y="32766"/>
                  </a:lnTo>
                  <a:lnTo>
                    <a:pt x="66294" y="66294"/>
                  </a:lnTo>
                  <a:lnTo>
                    <a:pt x="66294" y="0"/>
                  </a:lnTo>
                  <a:close/>
                </a:path>
                <a:path w="768350" h="66675">
                  <a:moveTo>
                    <a:pt x="768096" y="32766"/>
                  </a:moveTo>
                  <a:lnTo>
                    <a:pt x="701802" y="0"/>
                  </a:lnTo>
                  <a:lnTo>
                    <a:pt x="701802" y="66294"/>
                  </a:lnTo>
                  <a:lnTo>
                    <a:pt x="768096" y="32766"/>
                  </a:lnTo>
                  <a:close/>
                </a:path>
              </a:pathLst>
            </a:custGeom>
            <a:solidFill>
              <a:srgbClr val="000000"/>
            </a:solidFill>
          </p:spPr>
          <p:txBody>
            <a:bodyPr wrap="square" lIns="0" tIns="0" rIns="0" bIns="0" rtlCol="0"/>
            <a:lstStyle/>
            <a:p/>
          </p:txBody>
        </p:sp>
      </p:grpSp>
      <p:sp>
        <p:nvSpPr>
          <p:cNvPr id="41" name="object 41"/>
          <p:cNvSpPr txBox="1"/>
          <p:nvPr/>
        </p:nvSpPr>
        <p:spPr>
          <a:xfrm>
            <a:off x="743204" y="5609382"/>
            <a:ext cx="6263005" cy="268097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Procedural Parameter</a:t>
            </a:r>
            <a:r>
              <a:rPr dirty="0" sz="1300" spc="-10" b="1">
                <a:latin typeface="Arial"/>
                <a:cs typeface="Arial"/>
              </a:rPr>
              <a:t> </a:t>
            </a:r>
            <a:r>
              <a:rPr dirty="0" sz="1300" spc="10" b="1">
                <a:latin typeface="Arial"/>
                <a:cs typeface="Arial"/>
              </a:rPr>
              <a:t>Modes</a:t>
            </a:r>
            <a:endParaRPr sz="1300">
              <a:latin typeface="Arial"/>
              <a:cs typeface="Arial"/>
            </a:endParaRPr>
          </a:p>
          <a:p>
            <a:pPr marL="137795" marR="5080">
              <a:lnSpc>
                <a:spcPct val="101299"/>
              </a:lnSpc>
              <a:spcBef>
                <a:spcPts val="370"/>
              </a:spcBef>
            </a:pPr>
            <a:r>
              <a:rPr dirty="0" sz="1300" spc="10">
                <a:latin typeface="Times New Roman"/>
                <a:cs typeface="Times New Roman"/>
              </a:rPr>
              <a:t>When you </a:t>
            </a:r>
            <a:r>
              <a:rPr dirty="0" sz="1300" spc="5">
                <a:latin typeface="Times New Roman"/>
                <a:cs typeface="Times New Roman"/>
              </a:rPr>
              <a:t>create the procedure, the formal </a:t>
            </a:r>
            <a:r>
              <a:rPr dirty="0" sz="1300" spc="10">
                <a:latin typeface="Times New Roman"/>
                <a:cs typeface="Times New Roman"/>
              </a:rPr>
              <a:t>parameter </a:t>
            </a:r>
            <a:r>
              <a:rPr dirty="0" sz="1300" spc="5">
                <a:latin typeface="Times New Roman"/>
                <a:cs typeface="Times New Roman"/>
              </a:rPr>
              <a:t>defines a variable </a:t>
            </a:r>
            <a:r>
              <a:rPr dirty="0" sz="1300" spc="10">
                <a:latin typeface="Times New Roman"/>
                <a:cs typeface="Times New Roman"/>
              </a:rPr>
              <a:t>name whose </a:t>
            </a:r>
            <a:r>
              <a:rPr dirty="0" sz="1300" spc="5">
                <a:latin typeface="Times New Roman"/>
                <a:cs typeface="Times New Roman"/>
              </a:rPr>
              <a:t>value  is used in the executable section of the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The </a:t>
            </a:r>
            <a:r>
              <a:rPr dirty="0" sz="1300" spc="5">
                <a:latin typeface="Times New Roman"/>
                <a:cs typeface="Times New Roman"/>
              </a:rPr>
              <a:t>actual </a:t>
            </a:r>
            <a:r>
              <a:rPr dirty="0" sz="1300" spc="10">
                <a:latin typeface="Times New Roman"/>
                <a:cs typeface="Times New Roman"/>
              </a:rPr>
              <a:t>parameter </a:t>
            </a:r>
            <a:r>
              <a:rPr dirty="0" sz="1300" spc="5">
                <a:latin typeface="Times New Roman"/>
                <a:cs typeface="Times New Roman"/>
              </a:rPr>
              <a:t>is used </a:t>
            </a:r>
            <a:r>
              <a:rPr dirty="0" sz="1300" spc="10">
                <a:latin typeface="Times New Roman"/>
                <a:cs typeface="Times New Roman"/>
              </a:rPr>
              <a:t>when  </a:t>
            </a:r>
            <a:r>
              <a:rPr dirty="0" sz="1300" spc="5">
                <a:latin typeface="Times New Roman"/>
                <a:cs typeface="Times New Roman"/>
              </a:rPr>
              <a:t>invoking the procedure to provide input values or receive output</a:t>
            </a:r>
            <a:r>
              <a:rPr dirty="0" sz="1300" spc="30">
                <a:latin typeface="Times New Roman"/>
                <a:cs typeface="Times New Roman"/>
              </a:rPr>
              <a:t> </a:t>
            </a:r>
            <a:r>
              <a:rPr dirty="0" sz="1300" spc="5">
                <a:latin typeface="Times New Roman"/>
                <a:cs typeface="Times New Roman"/>
              </a:rPr>
              <a:t>results.</a:t>
            </a:r>
            <a:endParaRPr sz="1300">
              <a:latin typeface="Times New Roman"/>
              <a:cs typeface="Times New Roman"/>
            </a:endParaRPr>
          </a:p>
          <a:p>
            <a:pPr marL="137795" marR="8890">
              <a:lnSpc>
                <a:spcPct val="101299"/>
              </a:lnSpc>
              <a:spcBef>
                <a:spcPts val="320"/>
              </a:spcBef>
            </a:pPr>
            <a:r>
              <a:rPr dirty="0" sz="1300" spc="10">
                <a:latin typeface="Times New Roman"/>
                <a:cs typeface="Times New Roman"/>
              </a:rPr>
              <a:t>The </a:t>
            </a:r>
            <a:r>
              <a:rPr dirty="0" sz="1300" spc="5">
                <a:latin typeface="Times New Roman"/>
                <a:cs typeface="Times New Roman"/>
              </a:rPr>
              <a:t>parameter </a:t>
            </a:r>
            <a:r>
              <a:rPr dirty="0" sz="1300" spc="10">
                <a:latin typeface="Times New Roman"/>
                <a:cs typeface="Times New Roman"/>
              </a:rPr>
              <a:t>mode </a:t>
            </a:r>
            <a:r>
              <a:rPr dirty="0" sz="1300" spc="10">
                <a:latin typeface="Courier New"/>
                <a:cs typeface="Courier New"/>
              </a:rPr>
              <a:t>IN </a:t>
            </a:r>
            <a:r>
              <a:rPr dirty="0" sz="1300" spc="5">
                <a:latin typeface="Times New Roman"/>
                <a:cs typeface="Times New Roman"/>
              </a:rPr>
              <a:t>is the </a:t>
            </a:r>
            <a:r>
              <a:rPr dirty="0" sz="1300" spc="10">
                <a:latin typeface="Times New Roman"/>
                <a:cs typeface="Times New Roman"/>
              </a:rPr>
              <a:t>default </a:t>
            </a:r>
            <a:r>
              <a:rPr dirty="0" sz="1300" spc="5">
                <a:latin typeface="Times New Roman"/>
                <a:cs typeface="Times New Roman"/>
              </a:rPr>
              <a:t>passing </a:t>
            </a:r>
            <a:r>
              <a:rPr dirty="0" sz="1300" spc="10">
                <a:latin typeface="Times New Roman"/>
                <a:cs typeface="Times New Roman"/>
              </a:rPr>
              <a:t>mode—that </a:t>
            </a:r>
            <a:r>
              <a:rPr dirty="0" sz="1300" spc="5">
                <a:latin typeface="Times New Roman"/>
                <a:cs typeface="Times New Roman"/>
              </a:rPr>
              <a:t>is, if </a:t>
            </a:r>
            <a:r>
              <a:rPr dirty="0" sz="1300" spc="10">
                <a:latin typeface="Times New Roman"/>
                <a:cs typeface="Times New Roman"/>
              </a:rPr>
              <a:t>no mode </a:t>
            </a:r>
            <a:r>
              <a:rPr dirty="0" sz="1300" spc="5">
                <a:latin typeface="Times New Roman"/>
                <a:cs typeface="Times New Roman"/>
              </a:rPr>
              <a:t>is specified with  a </a:t>
            </a:r>
            <a:r>
              <a:rPr dirty="0" sz="1300" spc="10">
                <a:latin typeface="Times New Roman"/>
                <a:cs typeface="Times New Roman"/>
              </a:rPr>
              <a:t>parameter </a:t>
            </a:r>
            <a:r>
              <a:rPr dirty="0" sz="1300" spc="5">
                <a:latin typeface="Times New Roman"/>
                <a:cs typeface="Times New Roman"/>
              </a:rPr>
              <a:t>declaration, the </a:t>
            </a:r>
            <a:r>
              <a:rPr dirty="0" sz="1300" spc="10">
                <a:latin typeface="Times New Roman"/>
                <a:cs typeface="Times New Roman"/>
              </a:rPr>
              <a:t>parameter </a:t>
            </a:r>
            <a:r>
              <a:rPr dirty="0" sz="1300" spc="5">
                <a:latin typeface="Times New Roman"/>
                <a:cs typeface="Times New Roman"/>
              </a:rPr>
              <a:t>is considered to be an </a:t>
            </a:r>
            <a:r>
              <a:rPr dirty="0" sz="1300" spc="10">
                <a:latin typeface="Courier New"/>
                <a:cs typeface="Courier New"/>
              </a:rPr>
              <a:t>IN</a:t>
            </a:r>
            <a:r>
              <a:rPr dirty="0" sz="1300" spc="-420">
                <a:latin typeface="Courier New"/>
                <a:cs typeface="Courier New"/>
              </a:rPr>
              <a:t> </a:t>
            </a:r>
            <a:r>
              <a:rPr dirty="0" sz="1300" spc="10">
                <a:latin typeface="Times New Roman"/>
                <a:cs typeface="Times New Roman"/>
              </a:rPr>
              <a:t>parameter. The parameter  modes</a:t>
            </a:r>
            <a:r>
              <a:rPr dirty="0" sz="1300">
                <a:latin typeface="Times New Roman"/>
                <a:cs typeface="Times New Roman"/>
              </a:rPr>
              <a:t>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40">
                <a:latin typeface="Courier New"/>
                <a:cs typeface="Courier New"/>
              </a:rPr>
              <a:t> </a:t>
            </a:r>
            <a:r>
              <a:rPr dirty="0" sz="1300" spc="5">
                <a:latin typeface="Times New Roman"/>
                <a:cs typeface="Times New Roman"/>
              </a:rPr>
              <a:t>must</a:t>
            </a:r>
            <a:r>
              <a:rPr dirty="0" sz="1300" spc="15">
                <a:latin typeface="Times New Roman"/>
                <a:cs typeface="Times New Roman"/>
              </a:rPr>
              <a:t> </a:t>
            </a:r>
            <a:r>
              <a:rPr dirty="0" sz="1300" spc="5">
                <a:latin typeface="Times New Roman"/>
                <a:cs typeface="Times New Roman"/>
              </a:rPr>
              <a:t>be</a:t>
            </a:r>
            <a:r>
              <a:rPr dirty="0" sz="1300" spc="20">
                <a:latin typeface="Times New Roman"/>
                <a:cs typeface="Times New Roman"/>
              </a:rPr>
              <a:t> </a:t>
            </a:r>
            <a:r>
              <a:rPr dirty="0" sz="1300" spc="5">
                <a:latin typeface="Times New Roman"/>
                <a:cs typeface="Times New Roman"/>
              </a:rPr>
              <a:t>explicitly</a:t>
            </a:r>
            <a:r>
              <a:rPr dirty="0" sz="1300" spc="10">
                <a:latin typeface="Times New Roman"/>
                <a:cs typeface="Times New Roman"/>
              </a:rPr>
              <a:t> </a:t>
            </a:r>
            <a:r>
              <a:rPr dirty="0" sz="1300" spc="5">
                <a:latin typeface="Times New Roman"/>
                <a:cs typeface="Times New Roman"/>
              </a:rPr>
              <a:t>specified</a:t>
            </a:r>
            <a:r>
              <a:rPr dirty="0" sz="1300" spc="10">
                <a:latin typeface="Times New Roman"/>
                <a:cs typeface="Times New Roman"/>
              </a:rPr>
              <a:t> </a:t>
            </a:r>
            <a:r>
              <a:rPr dirty="0" sz="1300" spc="5">
                <a:latin typeface="Times New Roman"/>
                <a:cs typeface="Times New Roman"/>
              </a:rPr>
              <a:t>in</a:t>
            </a:r>
            <a:r>
              <a:rPr dirty="0" sz="1300" spc="-5">
                <a:latin typeface="Times New Roman"/>
                <a:cs typeface="Times New Roman"/>
              </a:rPr>
              <a:t> </a:t>
            </a:r>
            <a:r>
              <a:rPr dirty="0" sz="1300" spc="5">
                <a:latin typeface="Times New Roman"/>
                <a:cs typeface="Times New Roman"/>
              </a:rPr>
              <a:t>their</a:t>
            </a:r>
            <a:r>
              <a:rPr dirty="0" sz="1300" spc="10">
                <a:latin typeface="Times New Roman"/>
                <a:cs typeface="Times New Roman"/>
              </a:rPr>
              <a:t> parameter </a:t>
            </a:r>
            <a:r>
              <a:rPr dirty="0" sz="1300" spc="5">
                <a:latin typeface="Times New Roman"/>
                <a:cs typeface="Times New Roman"/>
              </a:rPr>
              <a:t>declarations.</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The </a:t>
            </a:r>
            <a:r>
              <a:rPr dirty="0" sz="1300" spc="15" i="1">
                <a:latin typeface="Courier New"/>
                <a:cs typeface="Courier New"/>
              </a:rPr>
              <a:t>datatype</a:t>
            </a:r>
            <a:r>
              <a:rPr dirty="0" sz="1300" spc="-400" i="1">
                <a:latin typeface="Courier New"/>
                <a:cs typeface="Courier New"/>
              </a:rPr>
              <a:t> </a:t>
            </a:r>
            <a:r>
              <a:rPr dirty="0" sz="1300" spc="10">
                <a:latin typeface="Times New Roman"/>
                <a:cs typeface="Times New Roman"/>
              </a:rPr>
              <a:t>parameter </a:t>
            </a:r>
            <a:r>
              <a:rPr dirty="0" sz="1300" spc="5">
                <a:latin typeface="Times New Roman"/>
                <a:cs typeface="Times New Roman"/>
              </a:rPr>
              <a:t>is specified without a </a:t>
            </a:r>
            <a:r>
              <a:rPr dirty="0" sz="1300" spc="10">
                <a:latin typeface="Times New Roman"/>
                <a:cs typeface="Times New Roman"/>
              </a:rPr>
              <a:t>size </a:t>
            </a:r>
            <a:r>
              <a:rPr dirty="0" sz="1300" spc="5">
                <a:latin typeface="Times New Roman"/>
                <a:cs typeface="Times New Roman"/>
              </a:rPr>
              <a:t>specification. It can be specified:</a:t>
            </a:r>
            <a:endParaRPr sz="1300">
              <a:latin typeface="Times New Roman"/>
              <a:cs typeface="Times New Roman"/>
            </a:endParaRPr>
          </a:p>
          <a:p>
            <a:pPr marL="515620" indent="-252095">
              <a:lnSpc>
                <a:spcPts val="1530"/>
              </a:lnSpc>
              <a:spcBef>
                <a:spcPts val="100"/>
              </a:spcBef>
              <a:buChar char="•"/>
              <a:tabLst>
                <a:tab pos="515620" algn="l"/>
                <a:tab pos="516255" algn="l"/>
              </a:tabLst>
            </a:pPr>
            <a:r>
              <a:rPr dirty="0" sz="1300" spc="5">
                <a:latin typeface="Times New Roman"/>
                <a:cs typeface="Times New Roman"/>
              </a:rPr>
              <a:t>As an explicit data</a:t>
            </a:r>
            <a:r>
              <a:rPr dirty="0" sz="1300">
                <a:latin typeface="Times New Roman"/>
                <a:cs typeface="Times New Roman"/>
              </a:rPr>
              <a:t> </a:t>
            </a:r>
            <a:r>
              <a:rPr dirty="0" sz="1300" spc="5">
                <a:latin typeface="Times New Roman"/>
                <a:cs typeface="Times New Roman"/>
              </a:rPr>
              <a:t>type</a:t>
            </a:r>
            <a:endParaRPr sz="1300">
              <a:latin typeface="Times New Roman"/>
              <a:cs typeface="Times New Roman"/>
            </a:endParaRPr>
          </a:p>
          <a:p>
            <a:pPr marL="515620" indent="-252095">
              <a:lnSpc>
                <a:spcPts val="1530"/>
              </a:lnSpc>
              <a:buChar char="•"/>
              <a:tabLst>
                <a:tab pos="515620" algn="l"/>
                <a:tab pos="516255" algn="l"/>
              </a:tabLst>
            </a:pPr>
            <a:r>
              <a:rPr dirty="0" sz="1300" spc="5">
                <a:latin typeface="Times New Roman"/>
                <a:cs typeface="Times New Roman"/>
              </a:rPr>
              <a:t>Using the </a:t>
            </a:r>
            <a:r>
              <a:rPr dirty="0" sz="1300" spc="15">
                <a:latin typeface="Courier New"/>
                <a:cs typeface="Courier New"/>
              </a:rPr>
              <a:t>%TYPE</a:t>
            </a:r>
            <a:r>
              <a:rPr dirty="0" sz="1300" spc="-455">
                <a:latin typeface="Courier New"/>
                <a:cs typeface="Courier New"/>
              </a:rPr>
              <a:t> </a:t>
            </a:r>
            <a:r>
              <a:rPr dirty="0" sz="1300" spc="5">
                <a:latin typeface="Times New Roman"/>
                <a:cs typeface="Times New Roman"/>
              </a:rPr>
              <a:t>definition</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5">
                <a:latin typeface="Times New Roman"/>
                <a:cs typeface="Times New Roman"/>
              </a:rPr>
              <a:t>Using the </a:t>
            </a:r>
            <a:r>
              <a:rPr dirty="0" sz="1300" spc="15">
                <a:latin typeface="Courier New"/>
                <a:cs typeface="Courier New"/>
              </a:rPr>
              <a:t>%ROWTYPE</a:t>
            </a:r>
            <a:r>
              <a:rPr dirty="0" sz="1300" spc="-455">
                <a:latin typeface="Courier New"/>
                <a:cs typeface="Courier New"/>
              </a:rPr>
              <a:t> </a:t>
            </a:r>
            <a:r>
              <a:rPr dirty="0" sz="1300" spc="5">
                <a:latin typeface="Times New Roman"/>
                <a:cs typeface="Times New Roman"/>
              </a:rPr>
              <a:t>definition</a:t>
            </a:r>
            <a:endParaRPr sz="1300">
              <a:latin typeface="Times New Roman"/>
              <a:cs typeface="Times New Roman"/>
            </a:endParaRPr>
          </a:p>
          <a:p>
            <a:pPr marL="138430">
              <a:lnSpc>
                <a:spcPct val="100000"/>
              </a:lnSpc>
              <a:spcBef>
                <a:spcPts val="500"/>
              </a:spcBef>
            </a:pPr>
            <a:r>
              <a:rPr dirty="0" sz="1300" spc="5" b="1">
                <a:latin typeface="Times New Roman"/>
                <a:cs typeface="Times New Roman"/>
              </a:rPr>
              <a:t>Note: </a:t>
            </a:r>
            <a:r>
              <a:rPr dirty="0" sz="1300" spc="10">
                <a:latin typeface="Times New Roman"/>
                <a:cs typeface="Times New Roman"/>
              </a:rPr>
              <a:t>One </a:t>
            </a:r>
            <a:r>
              <a:rPr dirty="0" sz="1300" spc="5">
                <a:latin typeface="Times New Roman"/>
                <a:cs typeface="Times New Roman"/>
              </a:rPr>
              <a:t>or </a:t>
            </a:r>
            <a:r>
              <a:rPr dirty="0" sz="1300" spc="10">
                <a:latin typeface="Times New Roman"/>
                <a:cs typeface="Times New Roman"/>
              </a:rPr>
              <a:t>more </a:t>
            </a:r>
            <a:r>
              <a:rPr dirty="0" sz="1300" spc="5">
                <a:latin typeface="Times New Roman"/>
                <a:cs typeface="Times New Roman"/>
              </a:rPr>
              <a:t>formal parameters can be declared, with each separated </a:t>
            </a:r>
            <a:r>
              <a:rPr dirty="0" sz="1300" spc="10">
                <a:latin typeface="Times New Roman"/>
                <a:cs typeface="Times New Roman"/>
              </a:rPr>
              <a:t>by </a:t>
            </a:r>
            <a:r>
              <a:rPr dirty="0" sz="1300" spc="5">
                <a:latin typeface="Times New Roman"/>
                <a:cs typeface="Times New Roman"/>
              </a:rPr>
              <a:t>a</a:t>
            </a:r>
            <a:r>
              <a:rPr dirty="0" sz="1300" spc="80">
                <a:latin typeface="Times New Roman"/>
                <a:cs typeface="Times New Roman"/>
              </a:rPr>
              <a:t> </a:t>
            </a:r>
            <a:r>
              <a:rPr dirty="0" sz="1300" spc="10">
                <a:latin typeface="Times New Roman"/>
                <a:cs typeface="Times New Roman"/>
              </a:rPr>
              <a:t>comma.</a:t>
            </a:r>
            <a:endParaRPr sz="1300">
              <a:latin typeface="Times New Roman"/>
              <a:cs typeface="Times New Roman"/>
            </a:endParaRPr>
          </a:p>
        </p:txBody>
      </p:sp>
      <p:sp>
        <p:nvSpPr>
          <p:cNvPr id="43" name="object 4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4" name="object 44"/>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45" name="object 4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2" name="object 4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15402" y="1854898"/>
            <a:ext cx="5136515" cy="3018155"/>
            <a:chOff x="1315402" y="1854898"/>
            <a:chExt cx="5136515" cy="3018155"/>
          </a:xfrm>
        </p:grpSpPr>
        <p:sp>
          <p:nvSpPr>
            <p:cNvPr id="4" name="object 4"/>
            <p:cNvSpPr/>
            <p:nvPr/>
          </p:nvSpPr>
          <p:spPr>
            <a:xfrm>
              <a:off x="1335785" y="1865375"/>
              <a:ext cx="5105400" cy="2179320"/>
            </a:xfrm>
            <a:custGeom>
              <a:avLst/>
              <a:gdLst/>
              <a:ahLst/>
              <a:cxnLst/>
              <a:rect l="l" t="t" r="r" b="b"/>
              <a:pathLst>
                <a:path w="5105400" h="2179320">
                  <a:moveTo>
                    <a:pt x="5105400" y="0"/>
                  </a:moveTo>
                  <a:lnTo>
                    <a:pt x="0" y="0"/>
                  </a:lnTo>
                  <a:lnTo>
                    <a:pt x="0" y="2179320"/>
                  </a:lnTo>
                  <a:lnTo>
                    <a:pt x="5105400" y="2179320"/>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5" y="1865375"/>
              <a:ext cx="5105400" cy="2179320"/>
            </a:xfrm>
            <a:custGeom>
              <a:avLst/>
              <a:gdLst/>
              <a:ahLst/>
              <a:cxnLst/>
              <a:rect l="l" t="t" r="r" b="b"/>
              <a:pathLst>
                <a:path w="5105400" h="2179320">
                  <a:moveTo>
                    <a:pt x="5105400" y="0"/>
                  </a:moveTo>
                  <a:lnTo>
                    <a:pt x="0" y="0"/>
                  </a:lnTo>
                  <a:lnTo>
                    <a:pt x="0" y="2179320"/>
                  </a:lnTo>
                  <a:lnTo>
                    <a:pt x="5105400" y="2179320"/>
                  </a:lnTo>
                  <a:lnTo>
                    <a:pt x="5105400" y="0"/>
                  </a:lnTo>
                  <a:close/>
                </a:path>
              </a:pathLst>
            </a:custGeom>
            <a:ln w="20574">
              <a:solidFill>
                <a:srgbClr val="000000"/>
              </a:solidFill>
            </a:ln>
          </p:spPr>
          <p:txBody>
            <a:bodyPr wrap="square" lIns="0" tIns="0" rIns="0" bIns="0" rtlCol="0"/>
            <a:lstStyle/>
            <a:p/>
          </p:txBody>
        </p:sp>
        <p:sp>
          <p:nvSpPr>
            <p:cNvPr id="6" name="object 6"/>
            <p:cNvSpPr/>
            <p:nvPr/>
          </p:nvSpPr>
          <p:spPr>
            <a:xfrm>
              <a:off x="1325879" y="4426457"/>
              <a:ext cx="5104765" cy="436245"/>
            </a:xfrm>
            <a:custGeom>
              <a:avLst/>
              <a:gdLst/>
              <a:ahLst/>
              <a:cxnLst/>
              <a:rect l="l" t="t" r="r" b="b"/>
              <a:pathLst>
                <a:path w="5104765" h="436245">
                  <a:moveTo>
                    <a:pt x="5104638" y="0"/>
                  </a:moveTo>
                  <a:lnTo>
                    <a:pt x="0" y="0"/>
                  </a:lnTo>
                  <a:lnTo>
                    <a:pt x="0" y="435863"/>
                  </a:lnTo>
                  <a:lnTo>
                    <a:pt x="5104638" y="435863"/>
                  </a:lnTo>
                  <a:lnTo>
                    <a:pt x="5104638" y="0"/>
                  </a:lnTo>
                  <a:close/>
                </a:path>
              </a:pathLst>
            </a:custGeom>
            <a:solidFill>
              <a:srgbClr val="CCCCCC"/>
            </a:solidFill>
          </p:spPr>
          <p:txBody>
            <a:bodyPr wrap="square" lIns="0" tIns="0" rIns="0" bIns="0" rtlCol="0"/>
            <a:lstStyle/>
            <a:p/>
          </p:txBody>
        </p:sp>
        <p:sp>
          <p:nvSpPr>
            <p:cNvPr id="7" name="object 7"/>
            <p:cNvSpPr/>
            <p:nvPr/>
          </p:nvSpPr>
          <p:spPr>
            <a:xfrm>
              <a:off x="1325879" y="4426457"/>
              <a:ext cx="5104765" cy="436245"/>
            </a:xfrm>
            <a:custGeom>
              <a:avLst/>
              <a:gdLst/>
              <a:ahLst/>
              <a:cxnLst/>
              <a:rect l="l" t="t" r="r" b="b"/>
              <a:pathLst>
                <a:path w="5104765" h="436245">
                  <a:moveTo>
                    <a:pt x="5104638" y="0"/>
                  </a:moveTo>
                  <a:lnTo>
                    <a:pt x="0" y="0"/>
                  </a:lnTo>
                  <a:lnTo>
                    <a:pt x="0" y="435863"/>
                  </a:lnTo>
                  <a:lnTo>
                    <a:pt x="5104638" y="435863"/>
                  </a:lnTo>
                  <a:lnTo>
                    <a:pt x="5104638" y="0"/>
                  </a:lnTo>
                  <a:close/>
                </a:path>
              </a:pathLst>
            </a:custGeom>
            <a:ln w="20574">
              <a:solidFill>
                <a:srgbClr val="000000"/>
              </a:solidFill>
            </a:ln>
          </p:spPr>
          <p:txBody>
            <a:bodyPr wrap="square" lIns="0" tIns="0" rIns="0" bIns="0" rtlCol="0"/>
            <a:lstStyle/>
            <a:p/>
          </p:txBody>
        </p:sp>
      </p:grpSp>
      <p:sp>
        <p:nvSpPr>
          <p:cNvPr id="8" name="object 8"/>
          <p:cNvSpPr txBox="1"/>
          <p:nvPr/>
        </p:nvSpPr>
        <p:spPr>
          <a:xfrm>
            <a:off x="616458" y="502158"/>
            <a:ext cx="6539230" cy="4904740"/>
          </a:xfrm>
          <a:prstGeom prst="rect">
            <a:avLst/>
          </a:prstGeom>
          <a:ln w="10667">
            <a:solidFill>
              <a:srgbClr val="000000"/>
            </a:solidFill>
          </a:ln>
        </p:spPr>
        <p:txBody>
          <a:bodyPr wrap="square" lIns="0" tIns="635" rIns="0" bIns="0" rtlCol="0" vert="horz">
            <a:spAutoFit/>
          </a:bodyPr>
          <a:lstStyle/>
          <a:p>
            <a:pPr>
              <a:lnSpc>
                <a:spcPct val="100000"/>
              </a:lnSpc>
              <a:spcBef>
                <a:spcPts val="5"/>
              </a:spcBef>
            </a:pPr>
            <a:endParaRPr sz="2500">
              <a:latin typeface="Times New Roman"/>
              <a:cs typeface="Times New Roman"/>
            </a:endParaRPr>
          </a:p>
          <a:p>
            <a:pPr algn="ctr" marR="28575">
              <a:lnSpc>
                <a:spcPct val="100000"/>
              </a:lnSpc>
              <a:spcBef>
                <a:spcPts val="5"/>
              </a:spcBef>
            </a:pPr>
            <a:r>
              <a:rPr dirty="0" sz="2000" spc="-5" b="1">
                <a:latin typeface="Arial"/>
                <a:cs typeface="Arial"/>
              </a:rPr>
              <a:t>Using </a:t>
            </a:r>
            <a:r>
              <a:rPr dirty="0" sz="2000" spc="-5" b="1">
                <a:latin typeface="Courier New"/>
                <a:cs typeface="Courier New"/>
              </a:rPr>
              <a:t>IN</a:t>
            </a:r>
            <a:r>
              <a:rPr dirty="0" sz="2000" spc="-655" b="1">
                <a:latin typeface="Courier New"/>
                <a:cs typeface="Courier New"/>
              </a:rPr>
              <a:t> </a:t>
            </a:r>
            <a:r>
              <a:rPr dirty="0" sz="2000" spc="-5" b="1">
                <a:latin typeface="Arial"/>
                <a:cs typeface="Arial"/>
              </a:rPr>
              <a:t>Parameters: Example</a:t>
            </a:r>
            <a:endParaRPr sz="2000">
              <a:latin typeface="Arial"/>
              <a:cs typeface="Arial"/>
            </a:endParaRPr>
          </a:p>
          <a:p>
            <a:pPr>
              <a:lnSpc>
                <a:spcPct val="100000"/>
              </a:lnSpc>
            </a:pPr>
            <a:endParaRPr sz="2300">
              <a:latin typeface="Arial"/>
              <a:cs typeface="Arial"/>
            </a:endParaRPr>
          </a:p>
          <a:p>
            <a:pPr>
              <a:lnSpc>
                <a:spcPct val="100000"/>
              </a:lnSpc>
              <a:spcBef>
                <a:spcPts val="40"/>
              </a:spcBef>
            </a:pPr>
            <a:endParaRPr sz="2250">
              <a:latin typeface="Arial"/>
              <a:cs typeface="Arial"/>
            </a:endParaRPr>
          </a:p>
          <a:p>
            <a:pPr marL="1013460" marR="1268095" indent="-218440">
              <a:lnSpc>
                <a:spcPct val="102200"/>
              </a:lnSpc>
              <a:tabLst>
                <a:tab pos="1993900" algn="l"/>
              </a:tabLst>
            </a:pPr>
            <a:r>
              <a:rPr dirty="0" sz="1400" spc="15" b="1">
                <a:latin typeface="Courier New"/>
                <a:cs typeface="Courier New"/>
              </a:rPr>
              <a:t>CREATE OR REPLACE PROCEDURE raise_salary  (id	IN</a:t>
            </a:r>
            <a:r>
              <a:rPr dirty="0" sz="1400" spc="-35" b="1">
                <a:latin typeface="Courier New"/>
                <a:cs typeface="Courier New"/>
              </a:rPr>
              <a:t> </a:t>
            </a:r>
            <a:r>
              <a:rPr dirty="0" sz="1400" spc="15" b="1">
                <a:latin typeface="Courier New"/>
                <a:cs typeface="Courier New"/>
              </a:rPr>
              <a:t>employees.employee_id%TYPE,</a:t>
            </a:r>
            <a:endParaRPr sz="1400">
              <a:latin typeface="Courier New"/>
              <a:cs typeface="Courier New"/>
            </a:endParaRPr>
          </a:p>
          <a:p>
            <a:pPr marL="1122045">
              <a:lnSpc>
                <a:spcPct val="100000"/>
              </a:lnSpc>
              <a:spcBef>
                <a:spcPts val="35"/>
              </a:spcBef>
            </a:pPr>
            <a:r>
              <a:rPr dirty="0" sz="1400" spc="15" b="1">
                <a:latin typeface="Courier New"/>
                <a:cs typeface="Courier New"/>
              </a:rPr>
              <a:t>percent IN</a:t>
            </a:r>
            <a:r>
              <a:rPr dirty="0" sz="1400" spc="10" b="1">
                <a:latin typeface="Courier New"/>
                <a:cs typeface="Courier New"/>
              </a:rPr>
              <a:t> </a:t>
            </a:r>
            <a:r>
              <a:rPr dirty="0" sz="1400" spc="15" b="1">
                <a:latin typeface="Courier New"/>
                <a:cs typeface="Courier New"/>
              </a:rPr>
              <a:t>NUMBER)</a:t>
            </a:r>
            <a:endParaRPr sz="1400">
              <a:latin typeface="Courier New"/>
              <a:cs typeface="Courier New"/>
            </a:endParaRPr>
          </a:p>
          <a:p>
            <a:pPr marL="795655" marR="5190490">
              <a:lnSpc>
                <a:spcPct val="102200"/>
              </a:lnSpc>
            </a:pPr>
            <a:r>
              <a:rPr dirty="0" sz="1400" spc="15" b="1">
                <a:latin typeface="Courier New"/>
                <a:cs typeface="Courier New"/>
              </a:rPr>
              <a:t>IS  </a:t>
            </a:r>
            <a:r>
              <a:rPr dirty="0" sz="1400" spc="15" b="1">
                <a:latin typeface="Courier New"/>
                <a:cs typeface="Courier New"/>
              </a:rPr>
              <a:t>BEGIN</a:t>
            </a:r>
            <a:endParaRPr sz="1400">
              <a:latin typeface="Courier New"/>
              <a:cs typeface="Courier New"/>
            </a:endParaRPr>
          </a:p>
          <a:p>
            <a:pPr marL="1013460">
              <a:lnSpc>
                <a:spcPct val="100000"/>
              </a:lnSpc>
              <a:spcBef>
                <a:spcPts val="35"/>
              </a:spcBef>
            </a:pPr>
            <a:r>
              <a:rPr dirty="0" sz="1400" spc="15" b="1">
                <a:latin typeface="Courier New"/>
                <a:cs typeface="Courier New"/>
              </a:rPr>
              <a:t>UPDATE</a:t>
            </a:r>
            <a:r>
              <a:rPr dirty="0" sz="1400" spc="10" b="1">
                <a:latin typeface="Courier New"/>
                <a:cs typeface="Courier New"/>
              </a:rPr>
              <a:t> </a:t>
            </a:r>
            <a:r>
              <a:rPr dirty="0" sz="1400" spc="15" b="1">
                <a:latin typeface="Courier New"/>
                <a:cs typeface="Courier New"/>
              </a:rPr>
              <a:t>employees</a:t>
            </a:r>
            <a:endParaRPr sz="1400">
              <a:latin typeface="Courier New"/>
              <a:cs typeface="Courier New"/>
            </a:endParaRPr>
          </a:p>
          <a:p>
            <a:pPr marL="1013460" marR="941069">
              <a:lnSpc>
                <a:spcPct val="102200"/>
              </a:lnSpc>
              <a:tabLst>
                <a:tab pos="1776095" algn="l"/>
              </a:tabLst>
            </a:pPr>
            <a:r>
              <a:rPr dirty="0" sz="1400" spc="15" b="1">
                <a:latin typeface="Courier New"/>
                <a:cs typeface="Courier New"/>
              </a:rPr>
              <a:t>SET	salary = salary * (1 + percent/100)  WHERE	employee_id =</a:t>
            </a:r>
            <a:r>
              <a:rPr dirty="0" sz="1400" spc="5" b="1">
                <a:latin typeface="Courier New"/>
                <a:cs typeface="Courier New"/>
              </a:rPr>
              <a:t> </a:t>
            </a:r>
            <a:r>
              <a:rPr dirty="0" sz="1400" spc="15" b="1">
                <a:latin typeface="Courier New"/>
                <a:cs typeface="Courier New"/>
              </a:rPr>
              <a:t>id;</a:t>
            </a:r>
            <a:endParaRPr sz="1400">
              <a:latin typeface="Courier New"/>
              <a:cs typeface="Courier New"/>
            </a:endParaRPr>
          </a:p>
          <a:p>
            <a:pPr marL="795655">
              <a:lnSpc>
                <a:spcPct val="100000"/>
              </a:lnSpc>
              <a:spcBef>
                <a:spcPts val="35"/>
              </a:spcBef>
            </a:pPr>
            <a:r>
              <a:rPr dirty="0" sz="1400" spc="15" b="1">
                <a:latin typeface="Courier New"/>
                <a:cs typeface="Courier New"/>
              </a:rPr>
              <a:t>END</a:t>
            </a:r>
            <a:r>
              <a:rPr dirty="0" sz="1400" spc="10" b="1">
                <a:latin typeface="Courier New"/>
                <a:cs typeface="Courier New"/>
              </a:rPr>
              <a:t> </a:t>
            </a:r>
            <a:r>
              <a:rPr dirty="0" sz="1400" spc="15" b="1">
                <a:latin typeface="Courier New"/>
                <a:cs typeface="Courier New"/>
              </a:rPr>
              <a:t>raise_salary;</a:t>
            </a:r>
            <a:endParaRPr sz="1400">
              <a:latin typeface="Courier New"/>
              <a:cs typeface="Courier New"/>
            </a:endParaRPr>
          </a:p>
          <a:p>
            <a:pPr marL="795655">
              <a:lnSpc>
                <a:spcPct val="100000"/>
              </a:lnSpc>
              <a:spcBef>
                <a:spcPts val="40"/>
              </a:spcBef>
            </a:pPr>
            <a:r>
              <a:rPr dirty="0" sz="1400" spc="15" b="1">
                <a:latin typeface="Courier New"/>
                <a:cs typeface="Courier New"/>
              </a:rPr>
              <a:t>/</a:t>
            </a:r>
            <a:endParaRPr sz="1400">
              <a:latin typeface="Courier New"/>
              <a:cs typeface="Courier New"/>
            </a:endParaRPr>
          </a:p>
          <a:p>
            <a:pPr>
              <a:lnSpc>
                <a:spcPct val="100000"/>
              </a:lnSpc>
            </a:pPr>
            <a:endParaRPr sz="1500">
              <a:latin typeface="Courier New"/>
              <a:cs typeface="Courier New"/>
            </a:endParaRPr>
          </a:p>
          <a:p>
            <a:pPr>
              <a:lnSpc>
                <a:spcPct val="100000"/>
              </a:lnSpc>
              <a:spcBef>
                <a:spcPts val="40"/>
              </a:spcBef>
            </a:pPr>
            <a:endParaRPr sz="1900">
              <a:latin typeface="Courier New"/>
              <a:cs typeface="Courier New"/>
            </a:endParaRPr>
          </a:p>
          <a:p>
            <a:pPr marL="784860">
              <a:lnSpc>
                <a:spcPct val="100000"/>
              </a:lnSpc>
              <a:spcBef>
                <a:spcPts val="5"/>
              </a:spcBef>
            </a:pPr>
            <a:r>
              <a:rPr dirty="0" sz="1400" spc="15" b="1">
                <a:latin typeface="Courier New"/>
                <a:cs typeface="Courier New"/>
              </a:rPr>
              <a:t>EXECUTE</a:t>
            </a:r>
            <a:r>
              <a:rPr dirty="0" sz="1400" spc="10" b="1">
                <a:latin typeface="Courier New"/>
                <a:cs typeface="Courier New"/>
              </a:rPr>
              <a:t> </a:t>
            </a:r>
            <a:r>
              <a:rPr dirty="0" sz="1400" spc="15" b="1">
                <a:latin typeface="Courier New"/>
                <a:cs typeface="Courier New"/>
              </a:rPr>
              <a:t>raise_salary(176,10)</a:t>
            </a:r>
            <a:endParaRPr sz="1400">
              <a:latin typeface="Courier New"/>
              <a:cs typeface="Courier New"/>
            </a:endParaRPr>
          </a:p>
          <a:p>
            <a:pPr>
              <a:lnSpc>
                <a:spcPct val="100000"/>
              </a:lnSpc>
            </a:pPr>
            <a:endParaRPr sz="1500">
              <a:latin typeface="Courier New"/>
              <a:cs typeface="Courier New"/>
            </a:endParaRPr>
          </a:p>
          <a:p>
            <a:pPr>
              <a:lnSpc>
                <a:spcPct val="100000"/>
              </a:lnSpc>
              <a:spcBef>
                <a:spcPts val="5"/>
              </a:spcBef>
            </a:pPr>
            <a:endParaRPr sz="22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9" name="object 9"/>
          <p:cNvGrpSpPr/>
          <p:nvPr/>
        </p:nvGrpSpPr>
        <p:grpSpPr>
          <a:xfrm>
            <a:off x="1216533" y="2159507"/>
            <a:ext cx="5295900" cy="2386330"/>
            <a:chOff x="1216533" y="2159507"/>
            <a:chExt cx="5295900" cy="2386330"/>
          </a:xfrm>
        </p:grpSpPr>
        <p:sp>
          <p:nvSpPr>
            <p:cNvPr id="10" name="object 10"/>
            <p:cNvSpPr/>
            <p:nvPr/>
          </p:nvSpPr>
          <p:spPr>
            <a:xfrm>
              <a:off x="3767328" y="4262627"/>
              <a:ext cx="0" cy="273050"/>
            </a:xfrm>
            <a:custGeom>
              <a:avLst/>
              <a:gdLst/>
              <a:ahLst/>
              <a:cxnLst/>
              <a:rect l="l" t="t" r="r" b="b"/>
              <a:pathLst>
                <a:path w="0" h="273050">
                  <a:moveTo>
                    <a:pt x="0" y="272796"/>
                  </a:moveTo>
                  <a:lnTo>
                    <a:pt x="0" y="0"/>
                  </a:lnTo>
                </a:path>
              </a:pathLst>
            </a:custGeom>
            <a:ln w="20574">
              <a:solidFill>
                <a:srgbClr val="000000"/>
              </a:solidFill>
            </a:ln>
          </p:spPr>
          <p:txBody>
            <a:bodyPr wrap="square" lIns="0" tIns="0" rIns="0" bIns="0" rtlCol="0"/>
            <a:lstStyle/>
            <a:p/>
          </p:txBody>
        </p:sp>
        <p:sp>
          <p:nvSpPr>
            <p:cNvPr id="11" name="object 11"/>
            <p:cNvSpPr/>
            <p:nvPr/>
          </p:nvSpPr>
          <p:spPr>
            <a:xfrm>
              <a:off x="1216914" y="4262627"/>
              <a:ext cx="2561590" cy="0"/>
            </a:xfrm>
            <a:custGeom>
              <a:avLst/>
              <a:gdLst/>
              <a:ahLst/>
              <a:cxnLst/>
              <a:rect l="l" t="t" r="r" b="b"/>
              <a:pathLst>
                <a:path w="2561590" h="0">
                  <a:moveTo>
                    <a:pt x="2561082" y="0"/>
                  </a:moveTo>
                  <a:lnTo>
                    <a:pt x="0" y="0"/>
                  </a:lnTo>
                </a:path>
              </a:pathLst>
            </a:custGeom>
            <a:ln w="20574">
              <a:solidFill>
                <a:srgbClr val="000000"/>
              </a:solidFill>
            </a:ln>
          </p:spPr>
          <p:txBody>
            <a:bodyPr wrap="square" lIns="0" tIns="0" rIns="0" bIns="0" rtlCol="0"/>
            <a:lstStyle/>
            <a:p/>
          </p:txBody>
        </p:sp>
        <p:sp>
          <p:nvSpPr>
            <p:cNvPr id="12" name="object 12"/>
            <p:cNvSpPr/>
            <p:nvPr/>
          </p:nvSpPr>
          <p:spPr>
            <a:xfrm>
              <a:off x="1226820" y="2192273"/>
              <a:ext cx="0" cy="2070735"/>
            </a:xfrm>
            <a:custGeom>
              <a:avLst/>
              <a:gdLst/>
              <a:ahLst/>
              <a:cxnLst/>
              <a:rect l="l" t="t" r="r" b="b"/>
              <a:pathLst>
                <a:path w="0" h="2070735">
                  <a:moveTo>
                    <a:pt x="0" y="2070353"/>
                  </a:moveTo>
                  <a:lnTo>
                    <a:pt x="0" y="0"/>
                  </a:lnTo>
                </a:path>
              </a:pathLst>
            </a:custGeom>
            <a:ln w="20574">
              <a:solidFill>
                <a:srgbClr val="000000"/>
              </a:solidFill>
            </a:ln>
          </p:spPr>
          <p:txBody>
            <a:bodyPr wrap="square" lIns="0" tIns="0" rIns="0" bIns="0" rtlCol="0"/>
            <a:lstStyle/>
            <a:p/>
          </p:txBody>
        </p:sp>
        <p:sp>
          <p:nvSpPr>
            <p:cNvPr id="13" name="object 13"/>
            <p:cNvSpPr/>
            <p:nvPr/>
          </p:nvSpPr>
          <p:spPr>
            <a:xfrm>
              <a:off x="1216914" y="2192273"/>
              <a:ext cx="371475" cy="0"/>
            </a:xfrm>
            <a:custGeom>
              <a:avLst/>
              <a:gdLst/>
              <a:ahLst/>
              <a:cxnLst/>
              <a:rect l="l" t="t" r="r" b="b"/>
              <a:pathLst>
                <a:path w="371475" h="0">
                  <a:moveTo>
                    <a:pt x="0" y="0"/>
                  </a:moveTo>
                  <a:lnTo>
                    <a:pt x="371094" y="0"/>
                  </a:lnTo>
                </a:path>
              </a:pathLst>
            </a:custGeom>
            <a:ln w="20574">
              <a:solidFill>
                <a:srgbClr val="000000"/>
              </a:solidFill>
            </a:ln>
          </p:spPr>
          <p:txBody>
            <a:bodyPr wrap="square" lIns="0" tIns="0" rIns="0" bIns="0" rtlCol="0"/>
            <a:lstStyle/>
            <a:p/>
          </p:txBody>
        </p:sp>
        <p:sp>
          <p:nvSpPr>
            <p:cNvPr id="14" name="object 14"/>
            <p:cNvSpPr/>
            <p:nvPr/>
          </p:nvSpPr>
          <p:spPr>
            <a:xfrm>
              <a:off x="1586484" y="2159507"/>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5" name="object 15"/>
            <p:cNvSpPr/>
            <p:nvPr/>
          </p:nvSpPr>
          <p:spPr>
            <a:xfrm>
              <a:off x="4213859" y="4262627"/>
              <a:ext cx="2288540" cy="273050"/>
            </a:xfrm>
            <a:custGeom>
              <a:avLst/>
              <a:gdLst/>
              <a:ahLst/>
              <a:cxnLst/>
              <a:rect l="l" t="t" r="r" b="b"/>
              <a:pathLst>
                <a:path w="2288540" h="273050">
                  <a:moveTo>
                    <a:pt x="0" y="272796"/>
                  </a:moveTo>
                  <a:lnTo>
                    <a:pt x="0" y="0"/>
                  </a:lnTo>
                  <a:lnTo>
                    <a:pt x="2288286" y="0"/>
                  </a:lnTo>
                </a:path>
              </a:pathLst>
            </a:custGeom>
            <a:ln w="20574">
              <a:solidFill>
                <a:srgbClr val="000000"/>
              </a:solidFill>
            </a:ln>
          </p:spPr>
          <p:txBody>
            <a:bodyPr wrap="square" lIns="0" tIns="0" rIns="0" bIns="0" rtlCol="0"/>
            <a:lstStyle/>
            <a:p/>
          </p:txBody>
        </p:sp>
        <p:sp>
          <p:nvSpPr>
            <p:cNvPr id="16" name="object 16"/>
            <p:cNvSpPr/>
            <p:nvPr/>
          </p:nvSpPr>
          <p:spPr>
            <a:xfrm>
              <a:off x="6492240" y="2420111"/>
              <a:ext cx="0" cy="1853564"/>
            </a:xfrm>
            <a:custGeom>
              <a:avLst/>
              <a:gdLst/>
              <a:ahLst/>
              <a:cxnLst/>
              <a:rect l="l" t="t" r="r" b="b"/>
              <a:pathLst>
                <a:path w="0" h="1853564">
                  <a:moveTo>
                    <a:pt x="0" y="1853183"/>
                  </a:moveTo>
                  <a:lnTo>
                    <a:pt x="0" y="0"/>
                  </a:lnTo>
                </a:path>
              </a:pathLst>
            </a:custGeom>
            <a:ln w="20574">
              <a:solidFill>
                <a:srgbClr val="000000"/>
              </a:solidFill>
            </a:ln>
          </p:spPr>
          <p:txBody>
            <a:bodyPr wrap="square" lIns="0" tIns="0" rIns="0" bIns="0" rtlCol="0"/>
            <a:lstStyle/>
            <a:p/>
          </p:txBody>
        </p:sp>
        <p:sp>
          <p:nvSpPr>
            <p:cNvPr id="17" name="object 17"/>
            <p:cNvSpPr/>
            <p:nvPr/>
          </p:nvSpPr>
          <p:spPr>
            <a:xfrm>
              <a:off x="3787902" y="2410205"/>
              <a:ext cx="2714625" cy="0"/>
            </a:xfrm>
            <a:custGeom>
              <a:avLst/>
              <a:gdLst/>
              <a:ahLst/>
              <a:cxnLst/>
              <a:rect l="l" t="t" r="r" b="b"/>
              <a:pathLst>
                <a:path w="2714625" h="0">
                  <a:moveTo>
                    <a:pt x="2714244" y="0"/>
                  </a:moveTo>
                  <a:lnTo>
                    <a:pt x="0" y="0"/>
                  </a:lnTo>
                </a:path>
              </a:pathLst>
            </a:custGeom>
            <a:ln w="20574">
              <a:solidFill>
                <a:srgbClr val="000000"/>
              </a:solidFill>
            </a:ln>
          </p:spPr>
          <p:txBody>
            <a:bodyPr wrap="square" lIns="0" tIns="0" rIns="0" bIns="0" rtlCol="0"/>
            <a:lstStyle/>
            <a:p/>
          </p:txBody>
        </p:sp>
        <p:sp>
          <p:nvSpPr>
            <p:cNvPr id="18" name="object 18"/>
            <p:cNvSpPr/>
            <p:nvPr/>
          </p:nvSpPr>
          <p:spPr>
            <a:xfrm>
              <a:off x="3723131" y="2377439"/>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grpSp>
      <p:sp>
        <p:nvSpPr>
          <p:cNvPr id="19" name="object 19"/>
          <p:cNvSpPr txBox="1"/>
          <p:nvPr/>
        </p:nvSpPr>
        <p:spPr>
          <a:xfrm>
            <a:off x="743204" y="5591809"/>
            <a:ext cx="6270625" cy="341376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0" b="1">
                <a:latin typeface="Courier New"/>
                <a:cs typeface="Courier New"/>
              </a:rPr>
              <a:t>IN</a:t>
            </a:r>
            <a:r>
              <a:rPr dirty="0" sz="1300" spc="-420" b="1">
                <a:latin typeface="Courier New"/>
                <a:cs typeface="Courier New"/>
              </a:rPr>
              <a:t> </a:t>
            </a:r>
            <a:r>
              <a:rPr dirty="0" sz="1300" spc="5" b="1">
                <a:latin typeface="Arial"/>
                <a:cs typeface="Arial"/>
              </a:rPr>
              <a:t>Parameters: Example</a:t>
            </a:r>
            <a:endParaRPr sz="1300">
              <a:latin typeface="Arial"/>
              <a:cs typeface="Arial"/>
            </a:endParaRPr>
          </a:p>
          <a:p>
            <a:pPr marL="137795" marR="48260">
              <a:lnSpc>
                <a:spcPct val="101400"/>
              </a:lnSpc>
              <a:spcBef>
                <a:spcPts val="400"/>
              </a:spcBef>
            </a:pPr>
            <a:r>
              <a:rPr dirty="0" sz="1300" spc="10">
                <a:latin typeface="Times New Roman"/>
                <a:cs typeface="Times New Roman"/>
              </a:rPr>
              <a:t>The </a:t>
            </a:r>
            <a:r>
              <a:rPr dirty="0" sz="1300" spc="5">
                <a:latin typeface="Times New Roman"/>
                <a:cs typeface="Times New Roman"/>
              </a:rPr>
              <a:t>example shows a procedure with </a:t>
            </a:r>
            <a:r>
              <a:rPr dirty="0" sz="1300" spc="10">
                <a:latin typeface="Times New Roman"/>
                <a:cs typeface="Times New Roman"/>
              </a:rPr>
              <a:t>two </a:t>
            </a:r>
            <a:r>
              <a:rPr dirty="0" sz="1300" spc="10">
                <a:latin typeface="Courier New"/>
                <a:cs typeface="Courier New"/>
              </a:rPr>
              <a:t>IN </a:t>
            </a:r>
            <a:r>
              <a:rPr dirty="0" sz="1300" spc="10">
                <a:latin typeface="Times New Roman"/>
                <a:cs typeface="Times New Roman"/>
              </a:rPr>
              <a:t>parameters. </a:t>
            </a:r>
            <a:r>
              <a:rPr dirty="0" sz="1300" spc="5">
                <a:latin typeface="Times New Roman"/>
                <a:cs typeface="Times New Roman"/>
              </a:rPr>
              <a:t>Running this first statement in  </a:t>
            </a:r>
            <a:r>
              <a:rPr dirty="0" sz="1300" spc="5" i="1">
                <a:latin typeface="Times New Roman"/>
                <a:cs typeface="Times New Roman"/>
              </a:rPr>
              <a:t>i</a:t>
            </a:r>
            <a:r>
              <a:rPr dirty="0" sz="1300" spc="5">
                <a:latin typeface="Times New Roman"/>
                <a:cs typeface="Times New Roman"/>
              </a:rPr>
              <a:t>SQL*Plus creates the </a:t>
            </a:r>
            <a:r>
              <a:rPr dirty="0" sz="1300" spc="15">
                <a:latin typeface="Courier New"/>
                <a:cs typeface="Courier New"/>
              </a:rPr>
              <a:t>raise_salary </a:t>
            </a:r>
            <a:r>
              <a:rPr dirty="0" sz="1300" spc="5">
                <a:latin typeface="Times New Roman"/>
                <a:cs typeface="Times New Roman"/>
              </a:rPr>
              <a:t>procedure in the database. </a:t>
            </a:r>
            <a:r>
              <a:rPr dirty="0" sz="1300" spc="10">
                <a:latin typeface="Times New Roman"/>
                <a:cs typeface="Times New Roman"/>
              </a:rPr>
              <a:t>The </a:t>
            </a:r>
            <a:r>
              <a:rPr dirty="0" sz="1300" spc="5">
                <a:latin typeface="Times New Roman"/>
                <a:cs typeface="Times New Roman"/>
              </a:rPr>
              <a:t>second example  invokes </a:t>
            </a:r>
            <a:r>
              <a:rPr dirty="0" sz="1300" spc="15">
                <a:latin typeface="Courier New"/>
                <a:cs typeface="Courier New"/>
              </a:rPr>
              <a:t>raise_salary</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provides</a:t>
            </a:r>
            <a:r>
              <a:rPr dirty="0" sz="1300" spc="2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first</a:t>
            </a:r>
            <a:r>
              <a:rPr dirty="0" sz="1300" spc="15">
                <a:latin typeface="Times New Roman"/>
                <a:cs typeface="Times New Roman"/>
              </a:rPr>
              <a:t> </a:t>
            </a:r>
            <a:r>
              <a:rPr dirty="0" sz="1300" spc="5">
                <a:latin typeface="Times New Roman"/>
                <a:cs typeface="Times New Roman"/>
              </a:rPr>
              <a:t>parameter</a:t>
            </a:r>
            <a:r>
              <a:rPr dirty="0" sz="1300" spc="15">
                <a:latin typeface="Times New Roman"/>
                <a:cs typeface="Times New Roman"/>
              </a:rPr>
              <a:t> </a:t>
            </a:r>
            <a:r>
              <a:rPr dirty="0" sz="1300" spc="5">
                <a:latin typeface="Times New Roman"/>
                <a:cs typeface="Times New Roman"/>
              </a:rPr>
              <a:t>value</a:t>
            </a:r>
            <a:r>
              <a:rPr dirty="0" sz="1300" spc="15">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15">
                <a:latin typeface="Courier New"/>
                <a:cs typeface="Courier New"/>
              </a:rPr>
              <a:t>176</a:t>
            </a:r>
            <a:r>
              <a:rPr dirty="0" sz="1300" spc="-445">
                <a:latin typeface="Courier New"/>
                <a:cs typeface="Courier New"/>
              </a:rPr>
              <a:t> </a:t>
            </a:r>
            <a:r>
              <a:rPr dirty="0" sz="1300" spc="5">
                <a:latin typeface="Times New Roman"/>
                <a:cs typeface="Times New Roman"/>
              </a:rPr>
              <a:t>for</a:t>
            </a:r>
            <a:r>
              <a:rPr dirty="0" sz="1300" spc="2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5">
                <a:latin typeface="Times New Roman"/>
                <a:cs typeface="Times New Roman"/>
              </a:rPr>
              <a:t>employee  ID, and a percentage salary increase of </a:t>
            </a:r>
            <a:r>
              <a:rPr dirty="0" sz="1300" spc="10">
                <a:latin typeface="Courier New"/>
                <a:cs typeface="Courier New"/>
              </a:rPr>
              <a:t>10</a:t>
            </a:r>
            <a:r>
              <a:rPr dirty="0" sz="1300" spc="-405">
                <a:latin typeface="Courier New"/>
                <a:cs typeface="Courier New"/>
              </a:rPr>
              <a:t> </a:t>
            </a:r>
            <a:r>
              <a:rPr dirty="0" sz="1300" spc="5">
                <a:latin typeface="Times New Roman"/>
                <a:cs typeface="Times New Roman"/>
              </a:rPr>
              <a:t>percent for the second </a:t>
            </a:r>
            <a:r>
              <a:rPr dirty="0" sz="1300" spc="10">
                <a:latin typeface="Times New Roman"/>
                <a:cs typeface="Times New Roman"/>
              </a:rPr>
              <a:t>parameter </a:t>
            </a:r>
            <a:r>
              <a:rPr dirty="0" sz="1300" spc="5">
                <a:latin typeface="Times New Roman"/>
                <a:cs typeface="Times New Roman"/>
              </a:rPr>
              <a:t>value.</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To </a:t>
            </a:r>
            <a:r>
              <a:rPr dirty="0" sz="1300" spc="5">
                <a:latin typeface="Times New Roman"/>
                <a:cs typeface="Times New Roman"/>
              </a:rPr>
              <a:t>invoke a procedure in </a:t>
            </a:r>
            <a:r>
              <a:rPr dirty="0" sz="1300" spc="5" i="1">
                <a:latin typeface="Times New Roman"/>
                <a:cs typeface="Times New Roman"/>
              </a:rPr>
              <a:t>i</a:t>
            </a:r>
            <a:r>
              <a:rPr dirty="0" sz="1300" spc="5">
                <a:latin typeface="Times New Roman"/>
                <a:cs typeface="Times New Roman"/>
              </a:rPr>
              <a:t>SQL*Plus, use the following </a:t>
            </a:r>
            <a:r>
              <a:rPr dirty="0" sz="1300" spc="15">
                <a:latin typeface="Courier New"/>
                <a:cs typeface="Courier New"/>
              </a:rPr>
              <a:t>EXECUTE</a:t>
            </a:r>
            <a:r>
              <a:rPr dirty="0" sz="1300" spc="-445">
                <a:latin typeface="Courier New"/>
                <a:cs typeface="Courier New"/>
              </a:rPr>
              <a:t> </a:t>
            </a:r>
            <a:r>
              <a:rPr dirty="0" sz="1300" spc="10">
                <a:latin typeface="Times New Roman"/>
                <a:cs typeface="Times New Roman"/>
              </a:rPr>
              <a:t>command:</a:t>
            </a:r>
            <a:endParaRPr sz="1300">
              <a:latin typeface="Times New Roman"/>
              <a:cs typeface="Times New Roman"/>
            </a:endParaRPr>
          </a:p>
          <a:p>
            <a:pPr marL="1017905">
              <a:lnSpc>
                <a:spcPct val="100000"/>
              </a:lnSpc>
              <a:spcBef>
                <a:spcPts val="10"/>
              </a:spcBef>
            </a:pPr>
            <a:r>
              <a:rPr dirty="0" sz="1200" spc="5">
                <a:latin typeface="Courier New"/>
                <a:cs typeface="Courier New"/>
              </a:rPr>
              <a:t>EXECUTE raise_salary (176,</a:t>
            </a:r>
            <a:r>
              <a:rPr dirty="0" sz="1200" spc="15">
                <a:latin typeface="Courier New"/>
                <a:cs typeface="Courier New"/>
              </a:rPr>
              <a:t> </a:t>
            </a:r>
            <a:r>
              <a:rPr dirty="0" sz="1200" spc="5">
                <a:latin typeface="Courier New"/>
                <a:cs typeface="Courier New"/>
              </a:rPr>
              <a:t>10)</a:t>
            </a:r>
            <a:endParaRPr sz="1200">
              <a:latin typeface="Courier New"/>
              <a:cs typeface="Courier New"/>
            </a:endParaRPr>
          </a:p>
          <a:p>
            <a:pPr marL="138430" marR="433070">
              <a:lnSpc>
                <a:spcPct val="101299"/>
              </a:lnSpc>
              <a:spcBef>
                <a:spcPts val="484"/>
              </a:spcBef>
            </a:pPr>
            <a:r>
              <a:rPr dirty="0" sz="1300" spc="10">
                <a:latin typeface="Times New Roman"/>
                <a:cs typeface="Times New Roman"/>
              </a:rPr>
              <a:t>To </a:t>
            </a:r>
            <a:r>
              <a:rPr dirty="0" sz="1300" spc="5">
                <a:latin typeface="Times New Roman"/>
                <a:cs typeface="Times New Roman"/>
              </a:rPr>
              <a:t>invoke a procedure from another procedure, use a direct call inside an executable  section of the calling block. </a:t>
            </a:r>
            <a:r>
              <a:rPr dirty="0" sz="1300" spc="10">
                <a:latin typeface="Times New Roman"/>
                <a:cs typeface="Times New Roman"/>
              </a:rPr>
              <a:t>At </a:t>
            </a:r>
            <a:r>
              <a:rPr dirty="0" sz="1300" spc="5">
                <a:latin typeface="Times New Roman"/>
                <a:cs typeface="Times New Roman"/>
              </a:rPr>
              <a:t>the location of calling the </a:t>
            </a:r>
            <a:r>
              <a:rPr dirty="0" sz="1300" spc="10">
                <a:latin typeface="Times New Roman"/>
                <a:cs typeface="Times New Roman"/>
              </a:rPr>
              <a:t>new </a:t>
            </a:r>
            <a:r>
              <a:rPr dirty="0" sz="1300" spc="5">
                <a:latin typeface="Times New Roman"/>
                <a:cs typeface="Times New Roman"/>
              </a:rPr>
              <a:t>procedure, enter the  procedure </a:t>
            </a:r>
            <a:r>
              <a:rPr dirty="0" sz="1300" spc="10">
                <a:latin typeface="Times New Roman"/>
                <a:cs typeface="Times New Roman"/>
              </a:rPr>
              <a:t>name </a:t>
            </a:r>
            <a:r>
              <a:rPr dirty="0" sz="1300" spc="5">
                <a:latin typeface="Times New Roman"/>
                <a:cs typeface="Times New Roman"/>
              </a:rPr>
              <a:t>and actual parameters. For example:</a:t>
            </a:r>
            <a:endParaRPr sz="1300">
              <a:latin typeface="Times New Roman"/>
              <a:cs typeface="Times New Roman"/>
            </a:endParaRPr>
          </a:p>
          <a:p>
            <a:pPr marL="1017905">
              <a:lnSpc>
                <a:spcPts val="1375"/>
              </a:lnSpc>
            </a:pPr>
            <a:r>
              <a:rPr dirty="0" sz="1200">
                <a:latin typeface="Courier New"/>
                <a:cs typeface="Courier New"/>
              </a:rPr>
              <a:t>...</a:t>
            </a:r>
            <a:endParaRPr sz="1200">
              <a:latin typeface="Courier New"/>
              <a:cs typeface="Courier New"/>
            </a:endParaRPr>
          </a:p>
          <a:p>
            <a:pPr marL="1017905">
              <a:lnSpc>
                <a:spcPct val="100000"/>
              </a:lnSpc>
              <a:spcBef>
                <a:spcPts val="15"/>
              </a:spcBef>
            </a:pPr>
            <a:r>
              <a:rPr dirty="0" sz="1200" spc="5">
                <a:latin typeface="Courier New"/>
                <a:cs typeface="Courier New"/>
              </a:rPr>
              <a:t>BEGIN</a:t>
            </a:r>
            <a:endParaRPr sz="1200">
              <a:latin typeface="Courier New"/>
              <a:cs typeface="Courier New"/>
            </a:endParaRPr>
          </a:p>
          <a:p>
            <a:pPr marL="1017905" marR="2929890" indent="184150">
              <a:lnSpc>
                <a:spcPct val="101299"/>
              </a:lnSpc>
            </a:pPr>
            <a:r>
              <a:rPr dirty="0" sz="1200" spc="5">
                <a:latin typeface="Courier New"/>
                <a:cs typeface="Courier New"/>
              </a:rPr>
              <a:t>raise_salary (176, 10);  END;</a:t>
            </a:r>
            <a:endParaRPr sz="1200">
              <a:latin typeface="Courier New"/>
              <a:cs typeface="Courier New"/>
            </a:endParaRPr>
          </a:p>
          <a:p>
            <a:pPr marL="137795" marR="5080">
              <a:lnSpc>
                <a:spcPct val="101099"/>
              </a:lnSpc>
              <a:spcBef>
                <a:spcPts val="409"/>
              </a:spcBef>
            </a:pPr>
            <a:r>
              <a:rPr dirty="0" sz="1300" spc="5" b="1">
                <a:latin typeface="Times New Roman"/>
                <a:cs typeface="Times New Roman"/>
              </a:rPr>
              <a:t>Note: </a:t>
            </a:r>
            <a:r>
              <a:rPr dirty="0" sz="1300" spc="10">
                <a:latin typeface="Courier New"/>
                <a:cs typeface="Courier New"/>
              </a:rPr>
              <a:t>IN </a:t>
            </a:r>
            <a:r>
              <a:rPr dirty="0" sz="1300" spc="10">
                <a:latin typeface="Times New Roman"/>
                <a:cs typeface="Times New Roman"/>
              </a:rPr>
              <a:t>parameters </a:t>
            </a:r>
            <a:r>
              <a:rPr dirty="0" sz="1300" spc="5">
                <a:latin typeface="Times New Roman"/>
                <a:cs typeface="Times New Roman"/>
              </a:rPr>
              <a:t>are passed as read-only values from the calling environment into the  procedure. </a:t>
            </a:r>
            <a:r>
              <a:rPr dirty="0" sz="1300" spc="10">
                <a:latin typeface="Times New Roman"/>
                <a:cs typeface="Times New Roman"/>
              </a:rPr>
              <a:t>Attempts </a:t>
            </a:r>
            <a:r>
              <a:rPr dirty="0" sz="1300" spc="5">
                <a:latin typeface="Times New Roman"/>
                <a:cs typeface="Times New Roman"/>
              </a:rPr>
              <a:t>to change the value of an </a:t>
            </a:r>
            <a:r>
              <a:rPr dirty="0" sz="1300" spc="10">
                <a:latin typeface="Courier New"/>
                <a:cs typeface="Courier New"/>
              </a:rPr>
              <a:t>IN</a:t>
            </a:r>
            <a:r>
              <a:rPr dirty="0" sz="1300" spc="-330">
                <a:latin typeface="Courier New"/>
                <a:cs typeface="Courier New"/>
              </a:rPr>
              <a:t> </a:t>
            </a:r>
            <a:r>
              <a:rPr dirty="0" sz="1300" spc="5">
                <a:latin typeface="Times New Roman"/>
                <a:cs typeface="Times New Roman"/>
              </a:rPr>
              <a:t>parameter result in a compile-time error.</a:t>
            </a:r>
            <a:endParaRPr sz="1300">
              <a:latin typeface="Times New Roman"/>
              <a:cs typeface="Times New Roman"/>
            </a:endParaRPr>
          </a:p>
        </p:txBody>
      </p:sp>
      <p:sp>
        <p:nvSpPr>
          <p:cNvPr id="21" name="object 2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2" name="object 22"/>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1</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23" name="object 2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0" name="object 2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921001" y="855218"/>
            <a:ext cx="390652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spc="-5" b="1">
                <a:latin typeface="Courier New"/>
                <a:cs typeface="Courier New"/>
              </a:rPr>
              <a:t>OUT</a:t>
            </a:r>
            <a:r>
              <a:rPr dirty="0" sz="2000" spc="-675" b="1">
                <a:latin typeface="Courier New"/>
                <a:cs typeface="Courier New"/>
              </a:rPr>
              <a:t> </a:t>
            </a:r>
            <a:r>
              <a:rPr dirty="0" sz="2000" spc="-5" b="1">
                <a:latin typeface="Arial"/>
                <a:cs typeface="Arial"/>
              </a:rPr>
              <a:t>Parameters: Example</a:t>
            </a:r>
            <a:endParaRPr sz="2000">
              <a:latin typeface="Arial"/>
              <a:cs typeface="Arial"/>
            </a:endParaRPr>
          </a:p>
        </p:txBody>
      </p:sp>
      <p:grpSp>
        <p:nvGrpSpPr>
          <p:cNvPr id="7" name="object 7"/>
          <p:cNvGrpSpPr/>
          <p:nvPr/>
        </p:nvGrpSpPr>
        <p:grpSpPr>
          <a:xfrm>
            <a:off x="1316672" y="1692338"/>
            <a:ext cx="5133975" cy="3233420"/>
            <a:chOff x="1316672" y="1692338"/>
            <a:chExt cx="5133975" cy="3233420"/>
          </a:xfrm>
        </p:grpSpPr>
        <p:sp>
          <p:nvSpPr>
            <p:cNvPr id="8" name="object 8"/>
            <p:cNvSpPr/>
            <p:nvPr/>
          </p:nvSpPr>
          <p:spPr>
            <a:xfrm>
              <a:off x="1335786" y="1701546"/>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solidFill>
              <a:srgbClr val="CCCCCC"/>
            </a:solidFill>
          </p:spPr>
          <p:txBody>
            <a:bodyPr wrap="square" lIns="0" tIns="0" rIns="0" bIns="0" rtlCol="0"/>
            <a:lstStyle/>
            <a:p/>
          </p:txBody>
        </p:sp>
        <p:sp>
          <p:nvSpPr>
            <p:cNvPr id="9" name="object 9"/>
            <p:cNvSpPr/>
            <p:nvPr/>
          </p:nvSpPr>
          <p:spPr>
            <a:xfrm>
              <a:off x="1335786" y="1701546"/>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ln w="18288">
              <a:solidFill>
                <a:srgbClr val="000000"/>
              </a:solidFill>
            </a:ln>
          </p:spPr>
          <p:txBody>
            <a:bodyPr wrap="square" lIns="0" tIns="0" rIns="0" bIns="0" rtlCol="0"/>
            <a:lstStyle/>
            <a:p/>
          </p:txBody>
        </p:sp>
        <p:sp>
          <p:nvSpPr>
            <p:cNvPr id="10" name="object 10"/>
            <p:cNvSpPr/>
            <p:nvPr/>
          </p:nvSpPr>
          <p:spPr>
            <a:xfrm>
              <a:off x="1325880" y="3772661"/>
              <a:ext cx="5104765" cy="1144270"/>
            </a:xfrm>
            <a:custGeom>
              <a:avLst/>
              <a:gdLst/>
              <a:ahLst/>
              <a:cxnLst/>
              <a:rect l="l" t="t" r="r" b="b"/>
              <a:pathLst>
                <a:path w="5104765" h="1144270">
                  <a:moveTo>
                    <a:pt x="5104638" y="0"/>
                  </a:moveTo>
                  <a:lnTo>
                    <a:pt x="0" y="0"/>
                  </a:lnTo>
                  <a:lnTo>
                    <a:pt x="0" y="1143762"/>
                  </a:lnTo>
                  <a:lnTo>
                    <a:pt x="5104638" y="1143762"/>
                  </a:lnTo>
                  <a:lnTo>
                    <a:pt x="5104638" y="0"/>
                  </a:lnTo>
                  <a:close/>
                </a:path>
              </a:pathLst>
            </a:custGeom>
            <a:solidFill>
              <a:srgbClr val="CCCCCC"/>
            </a:solidFill>
          </p:spPr>
          <p:txBody>
            <a:bodyPr wrap="square" lIns="0" tIns="0" rIns="0" bIns="0" rtlCol="0"/>
            <a:lstStyle/>
            <a:p/>
          </p:txBody>
        </p:sp>
        <p:sp>
          <p:nvSpPr>
            <p:cNvPr id="11" name="object 11"/>
            <p:cNvSpPr/>
            <p:nvPr/>
          </p:nvSpPr>
          <p:spPr>
            <a:xfrm>
              <a:off x="1325880" y="3772661"/>
              <a:ext cx="5104765" cy="1144270"/>
            </a:xfrm>
            <a:custGeom>
              <a:avLst/>
              <a:gdLst/>
              <a:ahLst/>
              <a:cxnLst/>
              <a:rect l="l" t="t" r="r" b="b"/>
              <a:pathLst>
                <a:path w="5104765" h="1144270">
                  <a:moveTo>
                    <a:pt x="5104638" y="0"/>
                  </a:moveTo>
                  <a:lnTo>
                    <a:pt x="0" y="0"/>
                  </a:lnTo>
                  <a:lnTo>
                    <a:pt x="0" y="1143762"/>
                  </a:lnTo>
                  <a:lnTo>
                    <a:pt x="5104638" y="1143762"/>
                  </a:lnTo>
                  <a:lnTo>
                    <a:pt x="5104638" y="0"/>
                  </a:lnTo>
                  <a:close/>
                </a:path>
              </a:pathLst>
            </a:custGeom>
            <a:ln w="18287">
              <a:solidFill>
                <a:srgbClr val="000000"/>
              </a:solidFill>
            </a:ln>
          </p:spPr>
          <p:txBody>
            <a:bodyPr wrap="square" lIns="0" tIns="0" rIns="0" bIns="0" rtlCol="0"/>
            <a:lstStyle/>
            <a:p/>
          </p:txBody>
        </p:sp>
      </p:grpSp>
      <p:sp>
        <p:nvSpPr>
          <p:cNvPr id="12" name="object 12"/>
          <p:cNvSpPr txBox="1"/>
          <p:nvPr/>
        </p:nvSpPr>
        <p:spPr>
          <a:xfrm>
            <a:off x="1400555" y="1710944"/>
            <a:ext cx="4512310" cy="3216275"/>
          </a:xfrm>
          <a:prstGeom prst="rect">
            <a:avLst/>
          </a:prstGeom>
        </p:spPr>
        <p:txBody>
          <a:bodyPr wrap="square" lIns="0" tIns="11430" rIns="0" bIns="0" rtlCol="0" vert="horz">
            <a:spAutoFit/>
          </a:bodyPr>
          <a:lstStyle/>
          <a:p>
            <a:pPr marL="9525">
              <a:lnSpc>
                <a:spcPts val="1555"/>
              </a:lnSpc>
              <a:spcBef>
                <a:spcPts val="90"/>
              </a:spcBef>
            </a:pPr>
            <a:r>
              <a:rPr dirty="0" sz="1300" spc="-15" b="1">
                <a:latin typeface="Courier New"/>
                <a:cs typeface="Courier New"/>
              </a:rPr>
              <a:t>CREATE OR REPLACE PROCEDURE</a:t>
            </a:r>
            <a:r>
              <a:rPr dirty="0" sz="1300" spc="-50" b="1">
                <a:latin typeface="Courier New"/>
                <a:cs typeface="Courier New"/>
              </a:rPr>
              <a:t> </a:t>
            </a:r>
            <a:r>
              <a:rPr dirty="0" sz="1300" spc="-20" b="1">
                <a:latin typeface="Courier New"/>
                <a:cs typeface="Courier New"/>
              </a:rPr>
              <a:t>query_emp</a:t>
            </a:r>
            <a:endParaRPr sz="1300">
              <a:latin typeface="Courier New"/>
              <a:cs typeface="Courier New"/>
            </a:endParaRPr>
          </a:p>
          <a:p>
            <a:pPr marL="204470" marR="588645" indent="-97790">
              <a:lnSpc>
                <a:spcPct val="99000"/>
              </a:lnSpc>
              <a:spcBef>
                <a:spcPts val="10"/>
              </a:spcBef>
              <a:tabLst>
                <a:tab pos="887730" algn="l"/>
                <a:tab pos="1278890" algn="l"/>
              </a:tabLst>
            </a:pPr>
            <a:r>
              <a:rPr dirty="0" sz="1300" spc="-10" b="1">
                <a:latin typeface="Courier New"/>
                <a:cs typeface="Courier New"/>
              </a:rPr>
              <a:t>(id	IN	</a:t>
            </a:r>
            <a:r>
              <a:rPr dirty="0" sz="1300" spc="-20" b="1">
                <a:latin typeface="Courier New"/>
                <a:cs typeface="Courier New"/>
              </a:rPr>
              <a:t>employees.employee_id%TYPE,  </a:t>
            </a:r>
            <a:r>
              <a:rPr dirty="0" sz="1300" spc="-15" b="1">
                <a:latin typeface="Courier New"/>
                <a:cs typeface="Courier New"/>
              </a:rPr>
              <a:t>name	OUT </a:t>
            </a:r>
            <a:r>
              <a:rPr dirty="0" sz="1300" spc="-20" b="1">
                <a:latin typeface="Courier New"/>
                <a:cs typeface="Courier New"/>
              </a:rPr>
              <a:t>employees.last_name%TYPE,  </a:t>
            </a:r>
            <a:r>
              <a:rPr dirty="0" sz="1300" spc="-15" b="1">
                <a:latin typeface="Courier New"/>
                <a:cs typeface="Courier New"/>
              </a:rPr>
              <a:t>salary OUT </a:t>
            </a:r>
            <a:r>
              <a:rPr dirty="0" sz="1300" spc="-20" b="1">
                <a:latin typeface="Courier New"/>
                <a:cs typeface="Courier New"/>
              </a:rPr>
              <a:t>employees.salary%TYPE)</a:t>
            </a:r>
            <a:r>
              <a:rPr dirty="0" sz="1300" spc="-25" b="1">
                <a:latin typeface="Courier New"/>
                <a:cs typeface="Courier New"/>
              </a:rPr>
              <a:t> </a:t>
            </a:r>
            <a:r>
              <a:rPr dirty="0" sz="1300" spc="-20" b="1">
                <a:latin typeface="Courier New"/>
                <a:cs typeface="Courier New"/>
              </a:rPr>
              <a:t>IS</a:t>
            </a:r>
            <a:endParaRPr sz="1300">
              <a:latin typeface="Courier New"/>
              <a:cs typeface="Courier New"/>
            </a:endParaRPr>
          </a:p>
          <a:p>
            <a:pPr marL="9525">
              <a:lnSpc>
                <a:spcPts val="1540"/>
              </a:lnSpc>
            </a:pPr>
            <a:r>
              <a:rPr dirty="0" sz="1300" spc="-15" b="1">
                <a:latin typeface="Courier New"/>
                <a:cs typeface="Courier New"/>
              </a:rPr>
              <a:t>BEGIN</a:t>
            </a:r>
            <a:endParaRPr sz="1300">
              <a:latin typeface="Courier New"/>
              <a:cs typeface="Courier New"/>
            </a:endParaRPr>
          </a:p>
          <a:p>
            <a:pPr marL="302260" marR="5080" indent="-97790">
              <a:lnSpc>
                <a:spcPts val="1540"/>
              </a:lnSpc>
              <a:spcBef>
                <a:spcPts val="60"/>
              </a:spcBef>
              <a:tabLst>
                <a:tab pos="1083945" algn="l"/>
              </a:tabLst>
            </a:pPr>
            <a:r>
              <a:rPr dirty="0" sz="1300" spc="-15" b="1">
                <a:latin typeface="Courier New"/>
                <a:cs typeface="Courier New"/>
              </a:rPr>
              <a:t>SELECT	</a:t>
            </a:r>
            <a:r>
              <a:rPr dirty="0" sz="1300" spc="-20" b="1">
                <a:latin typeface="Courier New"/>
                <a:cs typeface="Courier New"/>
              </a:rPr>
              <a:t>last_name, </a:t>
            </a:r>
            <a:r>
              <a:rPr dirty="0" sz="1300" spc="-15" b="1">
                <a:latin typeface="Courier New"/>
                <a:cs typeface="Courier New"/>
              </a:rPr>
              <a:t>salary INTO name, </a:t>
            </a:r>
            <a:r>
              <a:rPr dirty="0" sz="1300" spc="-20" b="1">
                <a:latin typeface="Courier New"/>
                <a:cs typeface="Courier New"/>
              </a:rPr>
              <a:t>salary  </a:t>
            </a: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a:p>
            <a:pPr marL="9525" marR="1760220" indent="292100">
              <a:lnSpc>
                <a:spcPts val="1550"/>
              </a:lnSpc>
              <a:tabLst>
                <a:tab pos="1083945" algn="l"/>
              </a:tabLst>
            </a:pP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 </a:t>
            </a:r>
            <a:r>
              <a:rPr dirty="0" sz="1300" spc="-20" b="1">
                <a:latin typeface="Courier New"/>
                <a:cs typeface="Courier New"/>
              </a:rPr>
              <a:t>id;  </a:t>
            </a:r>
            <a:r>
              <a:rPr dirty="0" sz="1300" spc="-15" b="1">
                <a:latin typeface="Courier New"/>
                <a:cs typeface="Courier New"/>
              </a:rPr>
              <a:t>END</a:t>
            </a:r>
            <a:r>
              <a:rPr dirty="0" sz="1300" spc="-20" b="1">
                <a:latin typeface="Courier New"/>
                <a:cs typeface="Courier New"/>
              </a:rPr>
              <a:t> query_emp;</a:t>
            </a:r>
            <a:endParaRPr sz="1300">
              <a:latin typeface="Courier New"/>
              <a:cs typeface="Courier New"/>
            </a:endParaRPr>
          </a:p>
          <a:p>
            <a:pPr>
              <a:lnSpc>
                <a:spcPct val="100000"/>
              </a:lnSpc>
              <a:spcBef>
                <a:spcPts val="45"/>
              </a:spcBef>
            </a:pPr>
            <a:endParaRPr sz="1600">
              <a:latin typeface="Courier New"/>
              <a:cs typeface="Courier New"/>
            </a:endParaRPr>
          </a:p>
          <a:p>
            <a:pPr>
              <a:lnSpc>
                <a:spcPts val="1555"/>
              </a:lnSpc>
            </a:pPr>
            <a:r>
              <a:rPr dirty="0" sz="1300" spc="-20" b="1">
                <a:latin typeface="Courier New"/>
                <a:cs typeface="Courier New"/>
              </a:rPr>
              <a:t>DECLARE</a:t>
            </a:r>
            <a:endParaRPr sz="1300">
              <a:latin typeface="Courier New"/>
              <a:cs typeface="Courier New"/>
            </a:endParaRPr>
          </a:p>
          <a:p>
            <a:pPr marL="194945" marR="988694">
              <a:lnSpc>
                <a:spcPts val="1540"/>
              </a:lnSpc>
              <a:spcBef>
                <a:spcPts val="65"/>
              </a:spcBef>
              <a:tabLst>
                <a:tab pos="1074420" algn="l"/>
              </a:tabLst>
            </a:pPr>
            <a:r>
              <a:rPr dirty="0" sz="1300" spc="-15" b="1">
                <a:latin typeface="Courier New"/>
                <a:cs typeface="Courier New"/>
              </a:rPr>
              <a:t>emp_name </a:t>
            </a:r>
            <a:r>
              <a:rPr dirty="0" sz="1300" spc="-20" b="1">
                <a:latin typeface="Courier New"/>
                <a:cs typeface="Courier New"/>
              </a:rPr>
              <a:t>employees.last_name%TYPE;  </a:t>
            </a:r>
            <a:r>
              <a:rPr dirty="0" sz="1300" spc="-15" b="1">
                <a:latin typeface="Courier New"/>
                <a:cs typeface="Courier New"/>
              </a:rPr>
              <a:t>emp_sal	employees.salary%TYPE;</a:t>
            </a:r>
            <a:endParaRPr sz="1300">
              <a:latin typeface="Courier New"/>
              <a:cs typeface="Courier New"/>
            </a:endParaRPr>
          </a:p>
          <a:p>
            <a:pPr>
              <a:lnSpc>
                <a:spcPts val="1495"/>
              </a:lnSpc>
            </a:pPr>
            <a:r>
              <a:rPr dirty="0" sz="1300" spc="-15" b="1">
                <a:latin typeface="Courier New"/>
                <a:cs typeface="Courier New"/>
              </a:rPr>
              <a:t>BEGIN</a:t>
            </a:r>
            <a:endParaRPr sz="1300">
              <a:latin typeface="Courier New"/>
              <a:cs typeface="Courier New"/>
            </a:endParaRPr>
          </a:p>
          <a:p>
            <a:pPr marL="194945">
              <a:lnSpc>
                <a:spcPts val="1550"/>
              </a:lnSpc>
            </a:pPr>
            <a:r>
              <a:rPr dirty="0" sz="1300" spc="-20" b="1">
                <a:latin typeface="Courier New"/>
                <a:cs typeface="Courier New"/>
              </a:rPr>
              <a:t>query_emp(171, </a:t>
            </a:r>
            <a:r>
              <a:rPr dirty="0" sz="1300" spc="-15" b="1">
                <a:latin typeface="Courier New"/>
                <a:cs typeface="Courier New"/>
              </a:rPr>
              <a:t>emp_name, emp_sal);</a:t>
            </a:r>
            <a:r>
              <a:rPr dirty="0" sz="1300" spc="-30" b="1">
                <a:latin typeface="Courier New"/>
                <a:cs typeface="Courier New"/>
              </a:rPr>
              <a:t> </a:t>
            </a:r>
            <a:r>
              <a:rPr dirty="0" sz="1300" spc="-20" b="1">
                <a:latin typeface="Courier New"/>
                <a:cs typeface="Courier New"/>
              </a:rPr>
              <a:t>...</a:t>
            </a:r>
            <a:endParaRPr sz="1300">
              <a:latin typeface="Courier New"/>
              <a:cs typeface="Courier New"/>
            </a:endParaRPr>
          </a:p>
          <a:p>
            <a:pPr>
              <a:lnSpc>
                <a:spcPts val="1555"/>
              </a:lnSpc>
            </a:pPr>
            <a:r>
              <a:rPr dirty="0" sz="1300" spc="-20" b="1">
                <a:latin typeface="Courier New"/>
                <a:cs typeface="Courier New"/>
              </a:rPr>
              <a:t>END;</a:t>
            </a:r>
            <a:endParaRPr sz="1300">
              <a:latin typeface="Courier New"/>
              <a:cs typeface="Courier New"/>
            </a:endParaRPr>
          </a:p>
        </p:txBody>
      </p:sp>
      <p:grpSp>
        <p:nvGrpSpPr>
          <p:cNvPr id="13" name="object 13"/>
          <p:cNvGrpSpPr/>
          <p:nvPr/>
        </p:nvGrpSpPr>
        <p:grpSpPr>
          <a:xfrm>
            <a:off x="1260728" y="1995677"/>
            <a:ext cx="5034280" cy="2867025"/>
            <a:chOff x="1260728" y="1995677"/>
            <a:chExt cx="5034280" cy="2867025"/>
          </a:xfrm>
        </p:grpSpPr>
        <p:sp>
          <p:nvSpPr>
            <p:cNvPr id="14" name="object 14"/>
            <p:cNvSpPr/>
            <p:nvPr/>
          </p:nvSpPr>
          <p:spPr>
            <a:xfrm>
              <a:off x="2622803" y="3663695"/>
              <a:ext cx="0" cy="871855"/>
            </a:xfrm>
            <a:custGeom>
              <a:avLst/>
              <a:gdLst/>
              <a:ahLst/>
              <a:cxnLst/>
              <a:rect l="l" t="t" r="r" b="b"/>
              <a:pathLst>
                <a:path w="0" h="871854">
                  <a:moveTo>
                    <a:pt x="0" y="871727"/>
                  </a:moveTo>
                  <a:lnTo>
                    <a:pt x="0" y="0"/>
                  </a:lnTo>
                </a:path>
              </a:pathLst>
            </a:custGeom>
            <a:ln w="20574">
              <a:solidFill>
                <a:srgbClr val="000000"/>
              </a:solidFill>
            </a:ln>
          </p:spPr>
          <p:txBody>
            <a:bodyPr wrap="square" lIns="0" tIns="0" rIns="0" bIns="0" rtlCol="0"/>
            <a:lstStyle/>
            <a:p/>
          </p:txBody>
        </p:sp>
        <p:sp>
          <p:nvSpPr>
            <p:cNvPr id="15" name="object 15"/>
            <p:cNvSpPr/>
            <p:nvPr/>
          </p:nvSpPr>
          <p:spPr>
            <a:xfrm>
              <a:off x="1271015" y="2028443"/>
              <a:ext cx="1362710" cy="1635760"/>
            </a:xfrm>
            <a:custGeom>
              <a:avLst/>
              <a:gdLst/>
              <a:ahLst/>
              <a:cxnLst/>
              <a:rect l="l" t="t" r="r" b="b"/>
              <a:pathLst>
                <a:path w="1362710" h="1635760">
                  <a:moveTo>
                    <a:pt x="1362456" y="1635252"/>
                  </a:moveTo>
                  <a:lnTo>
                    <a:pt x="0" y="1635252"/>
                  </a:lnTo>
                  <a:lnTo>
                    <a:pt x="0" y="0"/>
                  </a:lnTo>
                  <a:lnTo>
                    <a:pt x="208025" y="0"/>
                  </a:lnTo>
                </a:path>
              </a:pathLst>
            </a:custGeom>
            <a:ln w="20574">
              <a:solidFill>
                <a:srgbClr val="000000"/>
              </a:solidFill>
            </a:ln>
          </p:spPr>
          <p:txBody>
            <a:bodyPr wrap="square" lIns="0" tIns="0" rIns="0" bIns="0" rtlCol="0"/>
            <a:lstStyle/>
            <a:p/>
          </p:txBody>
        </p:sp>
        <p:sp>
          <p:nvSpPr>
            <p:cNvPr id="16" name="object 16"/>
            <p:cNvSpPr/>
            <p:nvPr/>
          </p:nvSpPr>
          <p:spPr>
            <a:xfrm>
              <a:off x="1477517" y="1995677"/>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7" name="object 17"/>
            <p:cNvSpPr/>
            <p:nvPr/>
          </p:nvSpPr>
          <p:spPr>
            <a:xfrm>
              <a:off x="5204459" y="2246375"/>
              <a:ext cx="1089660" cy="0"/>
            </a:xfrm>
            <a:custGeom>
              <a:avLst/>
              <a:gdLst/>
              <a:ahLst/>
              <a:cxnLst/>
              <a:rect l="l" t="t" r="r" b="b"/>
              <a:pathLst>
                <a:path w="1089660" h="0">
                  <a:moveTo>
                    <a:pt x="0" y="0"/>
                  </a:moveTo>
                  <a:lnTo>
                    <a:pt x="1089660" y="0"/>
                  </a:lnTo>
                </a:path>
              </a:pathLst>
            </a:custGeom>
            <a:ln w="20574">
              <a:solidFill>
                <a:srgbClr val="000000"/>
              </a:solidFill>
            </a:ln>
          </p:spPr>
          <p:txBody>
            <a:bodyPr wrap="square" lIns="0" tIns="0" rIns="0" bIns="0" rtlCol="0"/>
            <a:lstStyle/>
            <a:p/>
          </p:txBody>
        </p:sp>
        <p:sp>
          <p:nvSpPr>
            <p:cNvPr id="18" name="object 18"/>
            <p:cNvSpPr/>
            <p:nvPr/>
          </p:nvSpPr>
          <p:spPr>
            <a:xfrm>
              <a:off x="6284213" y="2246375"/>
              <a:ext cx="0" cy="2616200"/>
            </a:xfrm>
            <a:custGeom>
              <a:avLst/>
              <a:gdLst/>
              <a:ahLst/>
              <a:cxnLst/>
              <a:rect l="l" t="t" r="r" b="b"/>
              <a:pathLst>
                <a:path w="0" h="2616200">
                  <a:moveTo>
                    <a:pt x="0" y="0"/>
                  </a:moveTo>
                  <a:lnTo>
                    <a:pt x="0" y="2615946"/>
                  </a:lnTo>
                </a:path>
              </a:pathLst>
            </a:custGeom>
            <a:ln w="20574">
              <a:solidFill>
                <a:srgbClr val="000000"/>
              </a:solidFill>
            </a:ln>
          </p:spPr>
          <p:txBody>
            <a:bodyPr wrap="square" lIns="0" tIns="0" rIns="0" bIns="0" rtlCol="0"/>
            <a:lstStyle/>
            <a:p/>
          </p:txBody>
        </p:sp>
        <p:sp>
          <p:nvSpPr>
            <p:cNvPr id="19" name="object 19"/>
            <p:cNvSpPr/>
            <p:nvPr/>
          </p:nvSpPr>
          <p:spPr>
            <a:xfrm>
              <a:off x="3614165" y="4851654"/>
              <a:ext cx="2670175" cy="0"/>
            </a:xfrm>
            <a:custGeom>
              <a:avLst/>
              <a:gdLst/>
              <a:ahLst/>
              <a:cxnLst/>
              <a:rect l="l" t="t" r="r" b="b"/>
              <a:pathLst>
                <a:path w="2670175" h="0">
                  <a:moveTo>
                    <a:pt x="2670048" y="0"/>
                  </a:moveTo>
                  <a:lnTo>
                    <a:pt x="0" y="0"/>
                  </a:lnTo>
                </a:path>
              </a:pathLst>
            </a:custGeom>
            <a:ln w="20574">
              <a:solidFill>
                <a:srgbClr val="000000"/>
              </a:solidFill>
            </a:ln>
          </p:spPr>
          <p:txBody>
            <a:bodyPr wrap="square" lIns="0" tIns="0" rIns="0" bIns="0" rtlCol="0"/>
            <a:lstStyle/>
            <a:p/>
          </p:txBody>
        </p:sp>
        <p:sp>
          <p:nvSpPr>
            <p:cNvPr id="20" name="object 20"/>
            <p:cNvSpPr/>
            <p:nvPr/>
          </p:nvSpPr>
          <p:spPr>
            <a:xfrm>
              <a:off x="3614165" y="4763261"/>
              <a:ext cx="0" cy="99060"/>
            </a:xfrm>
            <a:custGeom>
              <a:avLst/>
              <a:gdLst/>
              <a:ahLst/>
              <a:cxnLst/>
              <a:rect l="l" t="t" r="r" b="b"/>
              <a:pathLst>
                <a:path w="0" h="99060">
                  <a:moveTo>
                    <a:pt x="0" y="99060"/>
                  </a:moveTo>
                  <a:lnTo>
                    <a:pt x="0" y="0"/>
                  </a:lnTo>
                </a:path>
              </a:pathLst>
            </a:custGeom>
            <a:ln w="20574">
              <a:solidFill>
                <a:srgbClr val="000000"/>
              </a:solidFill>
            </a:ln>
          </p:spPr>
          <p:txBody>
            <a:bodyPr wrap="square" lIns="0" tIns="0" rIns="0" bIns="0" rtlCol="0"/>
            <a:lstStyle/>
            <a:p/>
          </p:txBody>
        </p:sp>
        <p:sp>
          <p:nvSpPr>
            <p:cNvPr id="21" name="object 21"/>
            <p:cNvSpPr/>
            <p:nvPr/>
          </p:nvSpPr>
          <p:spPr>
            <a:xfrm>
              <a:off x="3581399" y="4698492"/>
              <a:ext cx="66675" cy="67310"/>
            </a:xfrm>
            <a:custGeom>
              <a:avLst/>
              <a:gdLst/>
              <a:ahLst/>
              <a:cxnLst/>
              <a:rect l="l" t="t" r="r" b="b"/>
              <a:pathLst>
                <a:path w="66675" h="67310">
                  <a:moveTo>
                    <a:pt x="33528" y="0"/>
                  </a:moveTo>
                  <a:lnTo>
                    <a:pt x="0" y="67055"/>
                  </a:lnTo>
                  <a:lnTo>
                    <a:pt x="66294" y="67055"/>
                  </a:lnTo>
                  <a:lnTo>
                    <a:pt x="33528" y="0"/>
                  </a:lnTo>
                  <a:close/>
                </a:path>
              </a:pathLst>
            </a:custGeom>
            <a:solidFill>
              <a:srgbClr val="000000"/>
            </a:solidFill>
          </p:spPr>
          <p:txBody>
            <a:bodyPr wrap="square" lIns="0" tIns="0" rIns="0" bIns="0" rtlCol="0"/>
            <a:lstStyle/>
            <a:p/>
          </p:txBody>
        </p:sp>
        <p:sp>
          <p:nvSpPr>
            <p:cNvPr id="22" name="object 22"/>
            <p:cNvSpPr/>
            <p:nvPr/>
          </p:nvSpPr>
          <p:spPr>
            <a:xfrm>
              <a:off x="5194553" y="2420111"/>
              <a:ext cx="871855" cy="0"/>
            </a:xfrm>
            <a:custGeom>
              <a:avLst/>
              <a:gdLst/>
              <a:ahLst/>
              <a:cxnLst/>
              <a:rect l="l" t="t" r="r" b="b"/>
              <a:pathLst>
                <a:path w="871854" h="0">
                  <a:moveTo>
                    <a:pt x="0" y="0"/>
                  </a:moveTo>
                  <a:lnTo>
                    <a:pt x="871728" y="0"/>
                  </a:lnTo>
                </a:path>
              </a:pathLst>
            </a:custGeom>
            <a:ln w="20574">
              <a:solidFill>
                <a:srgbClr val="000000"/>
              </a:solidFill>
            </a:ln>
          </p:spPr>
          <p:txBody>
            <a:bodyPr wrap="square" lIns="0" tIns="0" rIns="0" bIns="0" rtlCol="0"/>
            <a:lstStyle/>
            <a:p/>
          </p:txBody>
        </p:sp>
        <p:sp>
          <p:nvSpPr>
            <p:cNvPr id="23" name="object 23"/>
            <p:cNvSpPr/>
            <p:nvPr/>
          </p:nvSpPr>
          <p:spPr>
            <a:xfrm>
              <a:off x="4376927" y="2410205"/>
              <a:ext cx="1689735" cy="2114550"/>
            </a:xfrm>
            <a:custGeom>
              <a:avLst/>
              <a:gdLst/>
              <a:ahLst/>
              <a:cxnLst/>
              <a:rect l="l" t="t" r="r" b="b"/>
              <a:pathLst>
                <a:path w="1689735" h="2114550">
                  <a:moveTo>
                    <a:pt x="1689354" y="0"/>
                  </a:moveTo>
                  <a:lnTo>
                    <a:pt x="1689354" y="2016252"/>
                  </a:lnTo>
                  <a:lnTo>
                    <a:pt x="0" y="2016252"/>
                  </a:lnTo>
                  <a:lnTo>
                    <a:pt x="0" y="2114550"/>
                  </a:lnTo>
                </a:path>
              </a:pathLst>
            </a:custGeom>
            <a:ln w="20574">
              <a:solidFill>
                <a:srgbClr val="000000"/>
              </a:solidFill>
            </a:ln>
          </p:spPr>
          <p:txBody>
            <a:bodyPr wrap="square" lIns="0" tIns="0" rIns="0" bIns="0" rtlCol="0"/>
            <a:lstStyle/>
            <a:p/>
          </p:txBody>
        </p:sp>
        <p:sp>
          <p:nvSpPr>
            <p:cNvPr id="24" name="object 24"/>
            <p:cNvSpPr/>
            <p:nvPr/>
          </p:nvSpPr>
          <p:spPr>
            <a:xfrm>
              <a:off x="4344161" y="4523232"/>
              <a:ext cx="66675" cy="67310"/>
            </a:xfrm>
            <a:custGeom>
              <a:avLst/>
              <a:gdLst/>
              <a:ahLst/>
              <a:cxnLst/>
              <a:rect l="l" t="t" r="r" b="b"/>
              <a:pathLst>
                <a:path w="66675" h="67310">
                  <a:moveTo>
                    <a:pt x="66294" y="0"/>
                  </a:moveTo>
                  <a:lnTo>
                    <a:pt x="0" y="0"/>
                  </a:lnTo>
                  <a:lnTo>
                    <a:pt x="32766" y="67056"/>
                  </a:lnTo>
                  <a:lnTo>
                    <a:pt x="66294" y="0"/>
                  </a:lnTo>
                  <a:close/>
                </a:path>
              </a:pathLst>
            </a:custGeom>
            <a:solidFill>
              <a:srgbClr val="000000"/>
            </a:solidFill>
          </p:spPr>
          <p:txBody>
            <a:bodyPr wrap="square" lIns="0" tIns="0" rIns="0" bIns="0" rtlCol="0"/>
            <a:lstStyle/>
            <a:p/>
          </p:txBody>
        </p:sp>
      </p:grpSp>
      <p:sp>
        <p:nvSpPr>
          <p:cNvPr id="25" name="object 25"/>
          <p:cNvSpPr txBox="1"/>
          <p:nvPr/>
        </p:nvSpPr>
        <p:spPr>
          <a:xfrm>
            <a:off x="743204" y="5591809"/>
            <a:ext cx="6283960" cy="3693160"/>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a:t>
            </a:r>
            <a:r>
              <a:rPr dirty="0" sz="1300" spc="15" b="1">
                <a:latin typeface="Courier New"/>
                <a:cs typeface="Courier New"/>
              </a:rPr>
              <a:t>OUT</a:t>
            </a:r>
            <a:r>
              <a:rPr dirty="0" sz="1300" spc="-420" b="1">
                <a:latin typeface="Courier New"/>
                <a:cs typeface="Courier New"/>
              </a:rPr>
              <a:t> </a:t>
            </a:r>
            <a:r>
              <a:rPr dirty="0" sz="1300" spc="5" b="1">
                <a:latin typeface="Arial"/>
                <a:cs typeface="Arial"/>
              </a:rPr>
              <a:t>Parameters: Example</a:t>
            </a:r>
            <a:endParaRPr sz="1300">
              <a:latin typeface="Arial"/>
              <a:cs typeface="Arial"/>
            </a:endParaRPr>
          </a:p>
          <a:p>
            <a:pPr marL="138430" marR="5080">
              <a:lnSpc>
                <a:spcPct val="101400"/>
              </a:lnSpc>
              <a:spcBef>
                <a:spcPts val="400"/>
              </a:spcBef>
            </a:pPr>
            <a:r>
              <a:rPr dirty="0" sz="1300" spc="5">
                <a:latin typeface="Times New Roman"/>
                <a:cs typeface="Times New Roman"/>
              </a:rPr>
              <a:t>In this example, </a:t>
            </a:r>
            <a:r>
              <a:rPr dirty="0" sz="1300" spc="10">
                <a:latin typeface="Times New Roman"/>
                <a:cs typeface="Times New Roman"/>
              </a:rPr>
              <a:t>you </a:t>
            </a:r>
            <a:r>
              <a:rPr dirty="0" sz="1300" spc="5">
                <a:latin typeface="Times New Roman"/>
                <a:cs typeface="Times New Roman"/>
              </a:rPr>
              <a:t>create a procedure with </a:t>
            </a:r>
            <a:r>
              <a:rPr dirty="0" sz="1300" spc="15">
                <a:latin typeface="Courier New"/>
                <a:cs typeface="Courier New"/>
              </a:rPr>
              <a:t>OUT </a:t>
            </a:r>
            <a:r>
              <a:rPr dirty="0" sz="1300" spc="5">
                <a:latin typeface="Times New Roman"/>
                <a:cs typeface="Times New Roman"/>
              </a:rPr>
              <a:t>parameters to retrieve information about  an employee. </a:t>
            </a:r>
            <a:r>
              <a:rPr dirty="0" sz="1300" spc="10">
                <a:latin typeface="Times New Roman"/>
                <a:cs typeface="Times New Roman"/>
              </a:rPr>
              <a:t>The </a:t>
            </a:r>
            <a:r>
              <a:rPr dirty="0" sz="1300" spc="5">
                <a:latin typeface="Times New Roman"/>
                <a:cs typeface="Times New Roman"/>
              </a:rPr>
              <a:t>procedure accepts the value </a:t>
            </a:r>
            <a:r>
              <a:rPr dirty="0" sz="1300" spc="15">
                <a:latin typeface="Courier New"/>
                <a:cs typeface="Courier New"/>
              </a:rPr>
              <a:t>171 </a:t>
            </a:r>
            <a:r>
              <a:rPr dirty="0" sz="1300" spc="5">
                <a:latin typeface="Times New Roman"/>
                <a:cs typeface="Times New Roman"/>
              </a:rPr>
              <a:t>for employee </a:t>
            </a:r>
            <a:r>
              <a:rPr dirty="0" sz="1300" spc="10">
                <a:latin typeface="Times New Roman"/>
                <a:cs typeface="Times New Roman"/>
              </a:rPr>
              <a:t>ID </a:t>
            </a:r>
            <a:r>
              <a:rPr dirty="0" sz="1300" spc="5">
                <a:latin typeface="Times New Roman"/>
                <a:cs typeface="Times New Roman"/>
              </a:rPr>
              <a:t>and retrieves the  </a:t>
            </a:r>
            <a:r>
              <a:rPr dirty="0" sz="1300" spc="10">
                <a:latin typeface="Times New Roman"/>
                <a:cs typeface="Times New Roman"/>
              </a:rPr>
              <a:t>name </a:t>
            </a:r>
            <a:r>
              <a:rPr dirty="0" sz="1300" spc="5">
                <a:latin typeface="Times New Roman"/>
                <a:cs typeface="Times New Roman"/>
              </a:rPr>
              <a:t>and salary of the employee with </a:t>
            </a:r>
            <a:r>
              <a:rPr dirty="0" sz="1300" spc="10">
                <a:latin typeface="Times New Roman"/>
                <a:cs typeface="Times New Roman"/>
              </a:rPr>
              <a:t>ID </a:t>
            </a:r>
            <a:r>
              <a:rPr dirty="0" sz="1300" spc="15">
                <a:latin typeface="Courier New"/>
                <a:cs typeface="Courier New"/>
              </a:rPr>
              <a:t>171 </a:t>
            </a:r>
            <a:r>
              <a:rPr dirty="0" sz="1300" spc="5">
                <a:latin typeface="Times New Roman"/>
                <a:cs typeface="Times New Roman"/>
              </a:rPr>
              <a:t>into the </a:t>
            </a:r>
            <a:r>
              <a:rPr dirty="0" sz="1300" spc="10">
                <a:latin typeface="Times New Roman"/>
                <a:cs typeface="Times New Roman"/>
              </a:rPr>
              <a:t>two </a:t>
            </a:r>
            <a:r>
              <a:rPr dirty="0" sz="1300" spc="10">
                <a:latin typeface="Courier New"/>
                <a:cs typeface="Courier New"/>
              </a:rPr>
              <a:t>OUT </a:t>
            </a:r>
            <a:r>
              <a:rPr dirty="0" sz="1300" spc="10">
                <a:latin typeface="Times New Roman"/>
                <a:cs typeface="Times New Roman"/>
              </a:rPr>
              <a:t>parameters. The  </a:t>
            </a:r>
            <a:r>
              <a:rPr dirty="0" sz="1300" spc="15">
                <a:latin typeface="Courier New"/>
                <a:cs typeface="Courier New"/>
              </a:rPr>
              <a:t>query_emp </a:t>
            </a:r>
            <a:r>
              <a:rPr dirty="0" sz="1300" spc="5">
                <a:latin typeface="Times New Roman"/>
                <a:cs typeface="Times New Roman"/>
              </a:rPr>
              <a:t>procedure has three formal parameters. </a:t>
            </a:r>
            <a:r>
              <a:rPr dirty="0" sz="1300" spc="10">
                <a:latin typeface="Times New Roman"/>
                <a:cs typeface="Times New Roman"/>
              </a:rPr>
              <a:t>Two </a:t>
            </a:r>
            <a:r>
              <a:rPr dirty="0" sz="1300" spc="5">
                <a:latin typeface="Times New Roman"/>
                <a:cs typeface="Times New Roman"/>
              </a:rPr>
              <a:t>of </a:t>
            </a:r>
            <a:r>
              <a:rPr dirty="0" sz="1300" spc="10">
                <a:latin typeface="Times New Roman"/>
                <a:cs typeface="Times New Roman"/>
              </a:rPr>
              <a:t>them </a:t>
            </a:r>
            <a:r>
              <a:rPr dirty="0" sz="1300" spc="5">
                <a:latin typeface="Times New Roman"/>
                <a:cs typeface="Times New Roman"/>
              </a:rPr>
              <a:t>are </a:t>
            </a:r>
            <a:r>
              <a:rPr dirty="0" sz="1300" spc="15">
                <a:latin typeface="Courier New"/>
                <a:cs typeface="Courier New"/>
              </a:rPr>
              <a:t>OUT </a:t>
            </a:r>
            <a:r>
              <a:rPr dirty="0" sz="1300" spc="5">
                <a:latin typeface="Times New Roman"/>
                <a:cs typeface="Times New Roman"/>
              </a:rPr>
              <a:t>parameters  that return values to the calling </a:t>
            </a:r>
            <a:r>
              <a:rPr dirty="0" sz="1300" spc="10">
                <a:latin typeface="Times New Roman"/>
                <a:cs typeface="Times New Roman"/>
              </a:rPr>
              <a:t>environment, shown </a:t>
            </a:r>
            <a:r>
              <a:rPr dirty="0" sz="1300" spc="5">
                <a:latin typeface="Times New Roman"/>
                <a:cs typeface="Times New Roman"/>
              </a:rPr>
              <a:t>in the code </a:t>
            </a:r>
            <a:r>
              <a:rPr dirty="0" sz="1300" spc="10">
                <a:latin typeface="Times New Roman"/>
                <a:cs typeface="Times New Roman"/>
              </a:rPr>
              <a:t>box </a:t>
            </a:r>
            <a:r>
              <a:rPr dirty="0" sz="1300" spc="5">
                <a:latin typeface="Times New Roman"/>
                <a:cs typeface="Times New Roman"/>
              </a:rPr>
              <a:t>in the lower portion of  the slide. </a:t>
            </a:r>
            <a:r>
              <a:rPr dirty="0" sz="1300" spc="10">
                <a:latin typeface="Times New Roman"/>
                <a:cs typeface="Times New Roman"/>
              </a:rPr>
              <a:t>The </a:t>
            </a:r>
            <a:r>
              <a:rPr dirty="0" sz="1300" spc="5">
                <a:latin typeface="Times New Roman"/>
                <a:cs typeface="Times New Roman"/>
              </a:rPr>
              <a:t>procedure accepts an employee </a:t>
            </a:r>
            <a:r>
              <a:rPr dirty="0" sz="1300" spc="10">
                <a:latin typeface="Times New Roman"/>
                <a:cs typeface="Times New Roman"/>
              </a:rPr>
              <a:t>ID </a:t>
            </a:r>
            <a:r>
              <a:rPr dirty="0" sz="1300" spc="5">
                <a:latin typeface="Times New Roman"/>
                <a:cs typeface="Times New Roman"/>
              </a:rPr>
              <a:t>value through the </a:t>
            </a:r>
            <a:r>
              <a:rPr dirty="0" sz="1300" spc="10">
                <a:latin typeface="Courier New"/>
                <a:cs typeface="Courier New"/>
              </a:rPr>
              <a:t>id </a:t>
            </a:r>
            <a:r>
              <a:rPr dirty="0" sz="1300" spc="5">
                <a:latin typeface="Times New Roman"/>
                <a:cs typeface="Times New Roman"/>
              </a:rPr>
              <a:t>parameter. </a:t>
            </a:r>
            <a:r>
              <a:rPr dirty="0" sz="1300" spc="10">
                <a:latin typeface="Times New Roman"/>
                <a:cs typeface="Times New Roman"/>
              </a:rPr>
              <a:t>The  </a:t>
            </a:r>
            <a:r>
              <a:rPr dirty="0" sz="1300" spc="15">
                <a:latin typeface="Courier New"/>
                <a:cs typeface="Courier New"/>
              </a:rPr>
              <a:t>emp_name </a:t>
            </a:r>
            <a:r>
              <a:rPr dirty="0" sz="1300" spc="5">
                <a:latin typeface="Times New Roman"/>
                <a:cs typeface="Times New Roman"/>
              </a:rPr>
              <a:t>and </a:t>
            </a:r>
            <a:r>
              <a:rPr dirty="0" sz="1300" spc="15">
                <a:latin typeface="Courier New"/>
                <a:cs typeface="Courier New"/>
              </a:rPr>
              <a:t>emp_salary </a:t>
            </a:r>
            <a:r>
              <a:rPr dirty="0" sz="1300" spc="5">
                <a:latin typeface="Times New Roman"/>
                <a:cs typeface="Times New Roman"/>
              </a:rPr>
              <a:t>variables are populated with the information retrieved  from the query into their </a:t>
            </a:r>
            <a:r>
              <a:rPr dirty="0" sz="1300" spc="10">
                <a:latin typeface="Times New Roman"/>
                <a:cs typeface="Times New Roman"/>
              </a:rPr>
              <a:t>two </a:t>
            </a:r>
            <a:r>
              <a:rPr dirty="0" sz="1300" spc="5">
                <a:latin typeface="Times New Roman"/>
                <a:cs typeface="Times New Roman"/>
              </a:rPr>
              <a:t>corresponding </a:t>
            </a:r>
            <a:r>
              <a:rPr dirty="0" sz="1300" spc="15">
                <a:latin typeface="Courier New"/>
                <a:cs typeface="Courier New"/>
              </a:rPr>
              <a:t>OUT</a:t>
            </a:r>
            <a:r>
              <a:rPr dirty="0" sz="1300" spc="-459">
                <a:latin typeface="Courier New"/>
                <a:cs typeface="Courier New"/>
              </a:rPr>
              <a:t> </a:t>
            </a:r>
            <a:r>
              <a:rPr dirty="0" sz="1300" spc="5">
                <a:latin typeface="Times New Roman"/>
                <a:cs typeface="Times New Roman"/>
              </a:rPr>
              <a:t>parameters.</a:t>
            </a:r>
            <a:endParaRPr sz="1300">
              <a:latin typeface="Times New Roman"/>
              <a:cs typeface="Times New Roman"/>
            </a:endParaRPr>
          </a:p>
          <a:p>
            <a:pPr marL="138430" marR="252095">
              <a:lnSpc>
                <a:spcPct val="101499"/>
              </a:lnSpc>
              <a:spcBef>
                <a:spcPts val="470"/>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print the values returned into </a:t>
            </a:r>
            <a:r>
              <a:rPr dirty="0" sz="1300" spc="10">
                <a:latin typeface="Times New Roman"/>
                <a:cs typeface="Times New Roman"/>
              </a:rPr>
              <a:t>PL/SQL </a:t>
            </a:r>
            <a:r>
              <a:rPr dirty="0" sz="1300" spc="5">
                <a:latin typeface="Times New Roman"/>
                <a:cs typeface="Times New Roman"/>
              </a:rPr>
              <a:t>variables of the calling block </a:t>
            </a:r>
            <a:r>
              <a:rPr dirty="0" sz="1300" spc="10">
                <a:latin typeface="Times New Roman"/>
                <a:cs typeface="Times New Roman"/>
              </a:rPr>
              <a:t>shown </a:t>
            </a:r>
            <a:r>
              <a:rPr dirty="0" sz="1300" spc="5">
                <a:latin typeface="Times New Roman"/>
                <a:cs typeface="Times New Roman"/>
              </a:rPr>
              <a:t>in the  second block of code, then the variables contain 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00"/>
              </a:lnSpc>
              <a:buSzPct val="65384"/>
              <a:buChar char="•"/>
              <a:tabLst>
                <a:tab pos="514984" algn="l"/>
                <a:tab pos="515620" algn="l"/>
              </a:tabLst>
            </a:pPr>
            <a:r>
              <a:rPr dirty="0" sz="1300" spc="15">
                <a:latin typeface="Courier New"/>
                <a:cs typeface="Courier New"/>
              </a:rPr>
              <a:t>emp_name</a:t>
            </a:r>
            <a:r>
              <a:rPr dirty="0" sz="1300" spc="-455">
                <a:latin typeface="Courier New"/>
                <a:cs typeface="Courier New"/>
              </a:rPr>
              <a:t> </a:t>
            </a:r>
            <a:r>
              <a:rPr dirty="0" sz="1300" spc="5">
                <a:latin typeface="Times New Roman"/>
                <a:cs typeface="Times New Roman"/>
              </a:rPr>
              <a:t>holds the value </a:t>
            </a:r>
            <a:r>
              <a:rPr dirty="0" sz="1300" spc="10">
                <a:latin typeface="Courier New"/>
                <a:cs typeface="Courier New"/>
              </a:rPr>
              <a:t>Smith</a:t>
            </a:r>
            <a:r>
              <a:rPr dirty="0" sz="1300" spc="10">
                <a:latin typeface="Times New Roman"/>
                <a:cs typeface="Times New Roman"/>
              </a:rPr>
              <a:t>.</a:t>
            </a:r>
            <a:endParaRPr sz="1300">
              <a:latin typeface="Times New Roman"/>
              <a:cs typeface="Times New Roman"/>
            </a:endParaRPr>
          </a:p>
          <a:p>
            <a:pPr marL="515620" indent="-252095">
              <a:lnSpc>
                <a:spcPct val="100000"/>
              </a:lnSpc>
              <a:spcBef>
                <a:spcPts val="25"/>
              </a:spcBef>
              <a:buSzPct val="65384"/>
              <a:buChar char="•"/>
              <a:tabLst>
                <a:tab pos="514984" algn="l"/>
                <a:tab pos="515620" algn="l"/>
              </a:tabLst>
            </a:pPr>
            <a:r>
              <a:rPr dirty="0" sz="1300" spc="15">
                <a:latin typeface="Courier New"/>
                <a:cs typeface="Courier New"/>
              </a:rPr>
              <a:t>emp_salary</a:t>
            </a:r>
            <a:r>
              <a:rPr dirty="0" sz="1300" spc="-480">
                <a:latin typeface="Courier New"/>
                <a:cs typeface="Courier New"/>
              </a:rPr>
              <a:t> </a:t>
            </a:r>
            <a:r>
              <a:rPr dirty="0" sz="1300" spc="5">
                <a:latin typeface="Times New Roman"/>
                <a:cs typeface="Times New Roman"/>
              </a:rPr>
              <a:t>holds the </a:t>
            </a:r>
            <a:r>
              <a:rPr dirty="0" sz="1300" spc="10">
                <a:latin typeface="Times New Roman"/>
                <a:cs typeface="Times New Roman"/>
              </a:rPr>
              <a:t>value </a:t>
            </a:r>
            <a:r>
              <a:rPr dirty="0" sz="1300" spc="10">
                <a:latin typeface="Courier New"/>
                <a:cs typeface="Courier New"/>
              </a:rPr>
              <a:t>7600</a:t>
            </a:r>
            <a:r>
              <a:rPr dirty="0" sz="1300" spc="10">
                <a:latin typeface="Times New Roman"/>
                <a:cs typeface="Times New Roman"/>
              </a:rPr>
              <a:t>.</a:t>
            </a:r>
            <a:endParaRPr sz="1300">
              <a:latin typeface="Times New Roman"/>
              <a:cs typeface="Times New Roman"/>
            </a:endParaRPr>
          </a:p>
          <a:p>
            <a:pPr marL="137795" marR="233045">
              <a:lnSpc>
                <a:spcPts val="1500"/>
              </a:lnSpc>
              <a:spcBef>
                <a:spcPts val="600"/>
              </a:spcBef>
            </a:pPr>
            <a:r>
              <a:rPr dirty="0" sz="1300" spc="5" b="1">
                <a:latin typeface="Times New Roman"/>
                <a:cs typeface="Times New Roman"/>
              </a:rPr>
              <a:t>Note: </a:t>
            </a:r>
            <a:r>
              <a:rPr dirty="0" sz="1300" spc="10">
                <a:latin typeface="Times New Roman"/>
                <a:cs typeface="Times New Roman"/>
              </a:rPr>
              <a:t>Make </a:t>
            </a:r>
            <a:r>
              <a:rPr dirty="0" sz="1300" spc="5">
                <a:latin typeface="Times New Roman"/>
                <a:cs typeface="Times New Roman"/>
              </a:rPr>
              <a:t>sure that the </a:t>
            </a:r>
            <a:r>
              <a:rPr dirty="0" sz="1300" spc="10">
                <a:latin typeface="Times New Roman"/>
                <a:cs typeface="Times New Roman"/>
              </a:rPr>
              <a:t>data </a:t>
            </a:r>
            <a:r>
              <a:rPr dirty="0" sz="1300" spc="5">
                <a:latin typeface="Times New Roman"/>
                <a:cs typeface="Times New Roman"/>
              </a:rPr>
              <a:t>type for the </a:t>
            </a:r>
            <a:r>
              <a:rPr dirty="0" sz="1300" spc="10">
                <a:latin typeface="Times New Roman"/>
                <a:cs typeface="Times New Roman"/>
              </a:rPr>
              <a:t>actual parameter </a:t>
            </a:r>
            <a:r>
              <a:rPr dirty="0" sz="1300" spc="5">
                <a:latin typeface="Times New Roman"/>
                <a:cs typeface="Times New Roman"/>
              </a:rPr>
              <a:t>variables used to retrieve  values from </a:t>
            </a:r>
            <a:r>
              <a:rPr dirty="0" sz="1300" spc="15">
                <a:latin typeface="Courier New"/>
                <a:cs typeface="Courier New"/>
              </a:rPr>
              <a:t>OUT</a:t>
            </a:r>
            <a:r>
              <a:rPr dirty="0" sz="1300" spc="-275">
                <a:latin typeface="Courier New"/>
                <a:cs typeface="Courier New"/>
              </a:rPr>
              <a:t> </a:t>
            </a:r>
            <a:r>
              <a:rPr dirty="0" sz="1300" spc="5">
                <a:latin typeface="Times New Roman"/>
                <a:cs typeface="Times New Roman"/>
              </a:rPr>
              <a:t>parameters has a size sufficient to hold the data values being returned.</a:t>
            </a:r>
            <a:endParaRPr sz="1300">
              <a:latin typeface="Times New Roman"/>
              <a:cs typeface="Times New Roman"/>
            </a:endParaRPr>
          </a:p>
          <a:p>
            <a:pPr marL="138430" marR="65405" indent="-635">
              <a:lnSpc>
                <a:spcPct val="101499"/>
              </a:lnSpc>
              <a:spcBef>
                <a:spcPts val="355"/>
              </a:spcBef>
            </a:pPr>
            <a:r>
              <a:rPr dirty="0" sz="1300" spc="5">
                <a:latin typeface="Times New Roman"/>
                <a:cs typeface="Times New Roman"/>
              </a:rPr>
              <a:t>Attempting to use or read </a:t>
            </a:r>
            <a:r>
              <a:rPr dirty="0" sz="1300" spc="15">
                <a:latin typeface="Courier New"/>
                <a:cs typeface="Courier New"/>
              </a:rPr>
              <a:t>OUT </a:t>
            </a:r>
            <a:r>
              <a:rPr dirty="0" sz="1300" spc="10">
                <a:latin typeface="Times New Roman"/>
                <a:cs typeface="Times New Roman"/>
              </a:rPr>
              <a:t>parameters </a:t>
            </a:r>
            <a:r>
              <a:rPr dirty="0" sz="1300" spc="5">
                <a:latin typeface="Times New Roman"/>
                <a:cs typeface="Times New Roman"/>
              </a:rPr>
              <a:t>inside the procedure that declares </a:t>
            </a:r>
            <a:r>
              <a:rPr dirty="0" sz="1300" spc="10">
                <a:latin typeface="Times New Roman"/>
                <a:cs typeface="Times New Roman"/>
              </a:rPr>
              <a:t>them </a:t>
            </a:r>
            <a:r>
              <a:rPr dirty="0" sz="1300" spc="5">
                <a:latin typeface="Times New Roman"/>
                <a:cs typeface="Times New Roman"/>
              </a:rPr>
              <a:t>results  in a compilation </a:t>
            </a:r>
            <a:r>
              <a:rPr dirty="0" sz="1300">
                <a:latin typeface="Times New Roman"/>
                <a:cs typeface="Times New Roman"/>
              </a:rPr>
              <a:t>error. </a:t>
            </a:r>
            <a:r>
              <a:rPr dirty="0" sz="1300" spc="10">
                <a:latin typeface="Times New Roman"/>
                <a:cs typeface="Times New Roman"/>
              </a:rPr>
              <a:t>The </a:t>
            </a:r>
            <a:r>
              <a:rPr dirty="0" sz="1300" spc="10">
                <a:latin typeface="Courier New"/>
                <a:cs typeface="Courier New"/>
              </a:rPr>
              <a:t>OUT</a:t>
            </a:r>
            <a:r>
              <a:rPr dirty="0" sz="1300" spc="-355">
                <a:latin typeface="Courier New"/>
                <a:cs typeface="Courier New"/>
              </a:rPr>
              <a:t> </a:t>
            </a:r>
            <a:r>
              <a:rPr dirty="0" sz="1300" spc="10">
                <a:latin typeface="Times New Roman"/>
                <a:cs typeface="Times New Roman"/>
              </a:rPr>
              <a:t>parameters </a:t>
            </a:r>
            <a:r>
              <a:rPr dirty="0" sz="1300" spc="5">
                <a:latin typeface="Times New Roman"/>
                <a:cs typeface="Times New Roman"/>
              </a:rPr>
              <a:t>can be assigned values only in the </a:t>
            </a:r>
            <a:r>
              <a:rPr dirty="0" sz="1300" spc="10">
                <a:latin typeface="Times New Roman"/>
                <a:cs typeface="Times New Roman"/>
              </a:rPr>
              <a:t>body </a:t>
            </a:r>
            <a:r>
              <a:rPr dirty="0" sz="1300" spc="5">
                <a:latin typeface="Times New Roman"/>
                <a:cs typeface="Times New Roman"/>
              </a:rPr>
              <a:t>of the</a:t>
            </a:r>
            <a:endParaRPr sz="1300">
              <a:latin typeface="Times New Roman"/>
              <a:cs typeface="Times New Roman"/>
            </a:endParaRPr>
          </a:p>
        </p:txBody>
      </p:sp>
      <p:sp>
        <p:nvSpPr>
          <p:cNvPr id="27" name="object 27"/>
          <p:cNvSpPr txBox="1"/>
          <p:nvPr/>
        </p:nvSpPr>
        <p:spPr>
          <a:xfrm>
            <a:off x="749300" y="9286546"/>
            <a:ext cx="6168390" cy="367665"/>
          </a:xfrm>
          <a:prstGeom prst="rect">
            <a:avLst/>
          </a:prstGeom>
        </p:spPr>
        <p:txBody>
          <a:bodyPr wrap="square" lIns="0" tIns="0" rIns="0" bIns="0" rtlCol="0" vert="horz">
            <a:spAutoFit/>
          </a:bodyPr>
          <a:lstStyle/>
          <a:p>
            <a:pPr marL="132080">
              <a:lnSpc>
                <a:spcPts val="1535"/>
              </a:lnSpc>
            </a:pPr>
            <a:r>
              <a:rPr dirty="0" sz="1300" spc="5">
                <a:latin typeface="Times New Roman"/>
                <a:cs typeface="Times New Roman"/>
              </a:rPr>
              <a:t>procedure in which they are declared.</a:t>
            </a:r>
            <a:endParaRPr sz="1300">
              <a:latin typeface="Times New Roman"/>
              <a:cs typeface="Times New Roman"/>
            </a:endParaRPr>
          </a:p>
          <a:p>
            <a:pPr marL="12700">
              <a:lnSpc>
                <a:spcPct val="100000"/>
              </a:lnSpc>
              <a:spcBef>
                <a:spcPts val="240"/>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8" name="object 28"/>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1</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29" name="object 2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6" name="object 2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1</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1</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55218"/>
            <a:ext cx="5120640" cy="1141095"/>
          </a:xfrm>
          <a:prstGeom prst="rect">
            <a:avLst/>
          </a:prstGeom>
        </p:spPr>
        <p:txBody>
          <a:bodyPr wrap="square" lIns="0" tIns="12700" rIns="0" bIns="0" rtlCol="0" vert="horz">
            <a:spAutoFit/>
          </a:bodyPr>
          <a:lstStyle/>
          <a:p>
            <a:pPr marL="130810">
              <a:lnSpc>
                <a:spcPct val="100000"/>
              </a:lnSpc>
              <a:spcBef>
                <a:spcPts val="100"/>
              </a:spcBef>
            </a:pPr>
            <a:r>
              <a:rPr dirty="0" sz="2000" spc="-5" b="1">
                <a:latin typeface="Arial"/>
                <a:cs typeface="Arial"/>
              </a:rPr>
              <a:t>Viewing </a:t>
            </a:r>
            <a:r>
              <a:rPr dirty="0" sz="2000" spc="-5" b="1">
                <a:latin typeface="Courier New"/>
                <a:cs typeface="Courier New"/>
              </a:rPr>
              <a:t>OUT</a:t>
            </a:r>
            <a:r>
              <a:rPr dirty="0" sz="2000" spc="-665" b="1">
                <a:latin typeface="Courier New"/>
                <a:cs typeface="Courier New"/>
              </a:rPr>
              <a:t> </a:t>
            </a:r>
            <a:r>
              <a:rPr dirty="0" sz="2000" spc="-5" b="1">
                <a:latin typeface="Arial"/>
                <a:cs typeface="Arial"/>
              </a:rPr>
              <a:t>Parameters </a:t>
            </a:r>
            <a:r>
              <a:rPr dirty="0" sz="2000" b="1">
                <a:latin typeface="Arial"/>
                <a:cs typeface="Arial"/>
              </a:rPr>
              <a:t>with </a:t>
            </a:r>
            <a:r>
              <a:rPr dirty="0" sz="2000" spc="-5" b="1" i="1">
                <a:latin typeface="Times New Roman"/>
                <a:cs typeface="Times New Roman"/>
              </a:rPr>
              <a:t>i</a:t>
            </a:r>
            <a:r>
              <a:rPr dirty="0" sz="2000" spc="-5" b="1">
                <a:latin typeface="Arial"/>
                <a:cs typeface="Arial"/>
              </a:rPr>
              <a:t>SQL*Plus</a:t>
            </a:r>
            <a:endParaRPr sz="2000">
              <a:latin typeface="Arial"/>
              <a:cs typeface="Arial"/>
            </a:endParaRPr>
          </a:p>
          <a:p>
            <a:pPr>
              <a:lnSpc>
                <a:spcPct val="100000"/>
              </a:lnSpc>
              <a:spcBef>
                <a:spcPts val="5"/>
              </a:spcBef>
            </a:pPr>
            <a:endParaRPr sz="2500">
              <a:latin typeface="Arial"/>
              <a:cs typeface="Arial"/>
            </a:endParaRPr>
          </a:p>
          <a:p>
            <a:pPr marL="326390" marR="5080" indent="-327025">
              <a:lnSpc>
                <a:spcPts val="1770"/>
              </a:lnSpc>
              <a:buClr>
                <a:srgbClr val="FF0000"/>
              </a:buClr>
              <a:buFont typeface="Arial"/>
              <a:buChar char="•"/>
              <a:tabLst>
                <a:tab pos="326390" algn="l"/>
                <a:tab pos="327025" algn="l"/>
              </a:tabLst>
            </a:pPr>
            <a:r>
              <a:rPr dirty="0" sz="1550" spc="10" b="1">
                <a:latin typeface="Arial"/>
                <a:cs typeface="Arial"/>
              </a:rPr>
              <a:t>Use PL/SQL variables that are printed with </a:t>
            </a:r>
            <a:r>
              <a:rPr dirty="0" sz="1550" spc="5" b="1">
                <a:latin typeface="Arial"/>
                <a:cs typeface="Arial"/>
              </a:rPr>
              <a:t>calls </a:t>
            </a:r>
            <a:r>
              <a:rPr dirty="0" sz="1550" spc="10" b="1">
                <a:latin typeface="Arial"/>
                <a:cs typeface="Arial"/>
              </a:rPr>
              <a:t>to  the </a:t>
            </a:r>
            <a:r>
              <a:rPr dirty="0" sz="1550" spc="10" b="1">
                <a:latin typeface="Courier New"/>
                <a:cs typeface="Courier New"/>
              </a:rPr>
              <a:t>DBMS_OUTPUT.PUT_LINE</a:t>
            </a:r>
            <a:r>
              <a:rPr dirty="0" sz="1550" spc="-490" b="1">
                <a:latin typeface="Courier New"/>
                <a:cs typeface="Courier New"/>
              </a:rPr>
              <a:t> </a:t>
            </a:r>
            <a:r>
              <a:rPr dirty="0" sz="1550" spc="10" b="1">
                <a:latin typeface="Arial"/>
                <a:cs typeface="Arial"/>
              </a:rPr>
              <a:t>procedure.</a:t>
            </a:r>
            <a:endParaRPr sz="1550">
              <a:latin typeface="Arial"/>
              <a:cs typeface="Arial"/>
            </a:endParaRPr>
          </a:p>
        </p:txBody>
      </p:sp>
      <p:sp>
        <p:nvSpPr>
          <p:cNvPr id="7" name="object 7"/>
          <p:cNvSpPr txBox="1"/>
          <p:nvPr/>
        </p:nvSpPr>
        <p:spPr>
          <a:xfrm>
            <a:off x="1324918" y="3727604"/>
            <a:ext cx="5125085" cy="533400"/>
          </a:xfrm>
          <a:prstGeom prst="rect">
            <a:avLst/>
          </a:prstGeom>
        </p:spPr>
        <p:txBody>
          <a:bodyPr wrap="square" lIns="0" tIns="29209" rIns="0" bIns="0" rtlCol="0" vert="horz">
            <a:spAutoFit/>
          </a:bodyPr>
          <a:lstStyle/>
          <a:p>
            <a:pPr marL="326390" indent="-327025">
              <a:lnSpc>
                <a:spcPct val="100000"/>
              </a:lnSpc>
              <a:spcBef>
                <a:spcPts val="229"/>
              </a:spcBef>
              <a:buClr>
                <a:srgbClr val="FF0000"/>
              </a:buClr>
              <a:buFont typeface="Arial"/>
              <a:buChar char="•"/>
              <a:tabLst>
                <a:tab pos="326390" algn="l"/>
                <a:tab pos="327025" algn="l"/>
              </a:tabLst>
            </a:pPr>
            <a:r>
              <a:rPr dirty="0" sz="1550" spc="10" b="1">
                <a:latin typeface="Arial"/>
                <a:cs typeface="Arial"/>
              </a:rPr>
              <a:t>Use </a:t>
            </a:r>
            <a:r>
              <a:rPr dirty="0" sz="1550" spc="10" b="1" i="1">
                <a:latin typeface="Times New Roman"/>
                <a:cs typeface="Times New Roman"/>
              </a:rPr>
              <a:t>i</a:t>
            </a:r>
            <a:r>
              <a:rPr dirty="0" sz="1550" spc="10" b="1">
                <a:latin typeface="Arial"/>
                <a:cs typeface="Arial"/>
              </a:rPr>
              <a:t>SQL*Plus host variables, execute</a:t>
            </a:r>
            <a:r>
              <a:rPr dirty="0" sz="1550" spc="-25" b="1">
                <a:latin typeface="Arial"/>
                <a:cs typeface="Arial"/>
              </a:rPr>
              <a:t> </a:t>
            </a:r>
            <a:r>
              <a:rPr dirty="0" sz="1550" spc="10" b="1">
                <a:latin typeface="Courier New"/>
                <a:cs typeface="Courier New"/>
              </a:rPr>
              <a:t>QUERY_EMP</a:t>
            </a:r>
            <a:endParaRPr sz="1550">
              <a:latin typeface="Courier New"/>
              <a:cs typeface="Courier New"/>
            </a:endParaRPr>
          </a:p>
          <a:p>
            <a:pPr marL="326390">
              <a:lnSpc>
                <a:spcPct val="100000"/>
              </a:lnSpc>
              <a:spcBef>
                <a:spcPts val="140"/>
              </a:spcBef>
            </a:pPr>
            <a:r>
              <a:rPr dirty="0" sz="1550" spc="10" b="1">
                <a:latin typeface="Arial"/>
                <a:cs typeface="Arial"/>
              </a:rPr>
              <a:t>using host variables, </a:t>
            </a:r>
            <a:r>
              <a:rPr dirty="0" sz="1550" spc="15" b="1">
                <a:latin typeface="Arial"/>
                <a:cs typeface="Arial"/>
              </a:rPr>
              <a:t>and </a:t>
            </a:r>
            <a:r>
              <a:rPr dirty="0" sz="1550" spc="5" b="1">
                <a:latin typeface="Arial"/>
                <a:cs typeface="Arial"/>
              </a:rPr>
              <a:t>print </a:t>
            </a:r>
            <a:r>
              <a:rPr dirty="0" sz="1550" spc="10" b="1">
                <a:latin typeface="Arial"/>
                <a:cs typeface="Arial"/>
              </a:rPr>
              <a:t>the host</a:t>
            </a:r>
            <a:r>
              <a:rPr dirty="0" sz="1550" spc="-30" b="1">
                <a:latin typeface="Arial"/>
                <a:cs typeface="Arial"/>
              </a:rPr>
              <a:t> </a:t>
            </a:r>
            <a:r>
              <a:rPr dirty="0" sz="1550" spc="10" b="1">
                <a:latin typeface="Arial"/>
                <a:cs typeface="Arial"/>
              </a:rPr>
              <a:t>variables.</a:t>
            </a:r>
            <a:endParaRPr sz="1550">
              <a:latin typeface="Arial"/>
              <a:cs typeface="Arial"/>
            </a:endParaRPr>
          </a:p>
        </p:txBody>
      </p:sp>
      <p:sp>
        <p:nvSpPr>
          <p:cNvPr id="8" name="object 8"/>
          <p:cNvSpPr txBox="1"/>
          <p:nvPr/>
        </p:nvSpPr>
        <p:spPr>
          <a:xfrm>
            <a:off x="1335786" y="4290059"/>
            <a:ext cx="5105400" cy="711835"/>
          </a:xfrm>
          <a:prstGeom prst="rect">
            <a:avLst/>
          </a:prstGeom>
          <a:solidFill>
            <a:srgbClr val="CCCCCC"/>
          </a:solidFill>
          <a:ln w="18288">
            <a:solidFill>
              <a:srgbClr val="000000"/>
            </a:solidFill>
          </a:ln>
        </p:spPr>
        <p:txBody>
          <a:bodyPr wrap="square" lIns="0" tIns="0" rIns="0" bIns="0" rtlCol="0" vert="horz">
            <a:spAutoFit/>
          </a:bodyPr>
          <a:lstStyle/>
          <a:p>
            <a:pPr marL="74295">
              <a:lnSpc>
                <a:spcPts val="1210"/>
              </a:lnSpc>
            </a:pPr>
            <a:r>
              <a:rPr dirty="0" sz="1300" spc="-15" b="1">
                <a:latin typeface="Courier New"/>
                <a:cs typeface="Courier New"/>
              </a:rPr>
              <a:t>VARIABLE </a:t>
            </a:r>
            <a:r>
              <a:rPr dirty="0" sz="1300" spc="-10" b="1">
                <a:latin typeface="Courier New"/>
                <a:cs typeface="Courier New"/>
              </a:rPr>
              <a:t>name</a:t>
            </a:r>
            <a:r>
              <a:rPr dirty="0" sz="1300" spc="-500" b="1">
                <a:latin typeface="Courier New"/>
                <a:cs typeface="Courier New"/>
              </a:rPr>
              <a:t> </a:t>
            </a:r>
            <a:r>
              <a:rPr dirty="0" sz="1300" spc="-15" b="1">
                <a:latin typeface="Courier New"/>
                <a:cs typeface="Courier New"/>
              </a:rPr>
              <a:t>VARCHAR2(25)</a:t>
            </a:r>
            <a:endParaRPr sz="1300">
              <a:latin typeface="Courier New"/>
              <a:cs typeface="Courier New"/>
            </a:endParaRPr>
          </a:p>
          <a:p>
            <a:pPr marL="74295">
              <a:lnSpc>
                <a:spcPts val="1395"/>
              </a:lnSpc>
            </a:pPr>
            <a:r>
              <a:rPr dirty="0" sz="1300" spc="-15" b="1">
                <a:latin typeface="Courier New"/>
                <a:cs typeface="Courier New"/>
              </a:rPr>
              <a:t>VARIABLE </a:t>
            </a:r>
            <a:r>
              <a:rPr dirty="0" sz="1300" spc="-10" b="1">
                <a:latin typeface="Courier New"/>
                <a:cs typeface="Courier New"/>
              </a:rPr>
              <a:t>sal</a:t>
            </a:r>
            <a:r>
              <a:rPr dirty="0" sz="1300" spc="270" b="1">
                <a:latin typeface="Courier New"/>
                <a:cs typeface="Courier New"/>
              </a:rPr>
              <a:t> </a:t>
            </a:r>
            <a:r>
              <a:rPr dirty="0" sz="1300" spc="-15" b="1">
                <a:latin typeface="Courier New"/>
                <a:cs typeface="Courier New"/>
              </a:rPr>
              <a:t>NUMBER</a:t>
            </a:r>
            <a:endParaRPr sz="1300">
              <a:latin typeface="Courier New"/>
              <a:cs typeface="Courier New"/>
            </a:endParaRPr>
          </a:p>
          <a:p>
            <a:pPr marL="74295" marR="1605915">
              <a:lnSpc>
                <a:spcPts val="1390"/>
              </a:lnSpc>
              <a:spcBef>
                <a:spcPts val="100"/>
              </a:spcBef>
            </a:pPr>
            <a:r>
              <a:rPr dirty="0" sz="1300" spc="-15" b="1">
                <a:latin typeface="Courier New"/>
                <a:cs typeface="Courier New"/>
              </a:rPr>
              <a:t>EXECUTE </a:t>
            </a:r>
            <a:r>
              <a:rPr dirty="0" sz="1300" spc="-20" b="1">
                <a:latin typeface="Courier New"/>
                <a:cs typeface="Courier New"/>
              </a:rPr>
              <a:t>query_emp(171, </a:t>
            </a:r>
            <a:r>
              <a:rPr dirty="0" sz="1300" spc="-15" b="1">
                <a:latin typeface="Courier New"/>
                <a:cs typeface="Courier New"/>
              </a:rPr>
              <a:t>:name, </a:t>
            </a:r>
            <a:r>
              <a:rPr dirty="0" sz="1300" spc="-20" b="1">
                <a:latin typeface="Courier New"/>
                <a:cs typeface="Courier New"/>
              </a:rPr>
              <a:t>:sal)  </a:t>
            </a:r>
            <a:r>
              <a:rPr dirty="0" sz="1300" spc="-15" b="1">
                <a:latin typeface="Courier New"/>
                <a:cs typeface="Courier New"/>
              </a:rPr>
              <a:t>PRINT name</a:t>
            </a:r>
            <a:r>
              <a:rPr dirty="0" sz="1300" spc="-25" b="1">
                <a:latin typeface="Courier New"/>
                <a:cs typeface="Courier New"/>
              </a:rPr>
              <a:t> </a:t>
            </a:r>
            <a:r>
              <a:rPr dirty="0" sz="1300" spc="-20" b="1">
                <a:latin typeface="Courier New"/>
                <a:cs typeface="Courier New"/>
              </a:rPr>
              <a:t>sal</a:t>
            </a:r>
            <a:endParaRPr sz="1300">
              <a:latin typeface="Courier New"/>
              <a:cs typeface="Courier New"/>
            </a:endParaRPr>
          </a:p>
        </p:txBody>
      </p:sp>
      <p:sp>
        <p:nvSpPr>
          <p:cNvPr id="9" name="object 9"/>
          <p:cNvSpPr txBox="1"/>
          <p:nvPr/>
        </p:nvSpPr>
        <p:spPr>
          <a:xfrm>
            <a:off x="1335786" y="2058923"/>
            <a:ext cx="5105400" cy="1689735"/>
          </a:xfrm>
          <a:prstGeom prst="rect">
            <a:avLst/>
          </a:prstGeom>
          <a:solidFill>
            <a:srgbClr val="CCCCCC"/>
          </a:solidFill>
          <a:ln w="18288">
            <a:solidFill>
              <a:srgbClr val="000000"/>
            </a:solidFill>
          </a:ln>
        </p:spPr>
        <p:txBody>
          <a:bodyPr wrap="square" lIns="0" tIns="34290" rIns="0" bIns="0" rtlCol="0" vert="horz">
            <a:spAutoFit/>
          </a:bodyPr>
          <a:lstStyle/>
          <a:p>
            <a:pPr marL="74295" marR="3166745">
              <a:lnSpc>
                <a:spcPts val="1400"/>
              </a:lnSpc>
              <a:spcBef>
                <a:spcPts val="270"/>
              </a:spcBef>
            </a:pPr>
            <a:r>
              <a:rPr dirty="0" sz="1300" spc="-15" b="1">
                <a:latin typeface="Courier New"/>
                <a:cs typeface="Courier New"/>
              </a:rPr>
              <a:t>SET </a:t>
            </a:r>
            <a:r>
              <a:rPr dirty="0" sz="1300" spc="-20" b="1">
                <a:latin typeface="Courier New"/>
                <a:cs typeface="Courier New"/>
              </a:rPr>
              <a:t>SERVEROUTPUT ON  DECLARE</a:t>
            </a:r>
            <a:endParaRPr sz="1300">
              <a:latin typeface="Courier New"/>
              <a:cs typeface="Courier New"/>
            </a:endParaRPr>
          </a:p>
          <a:p>
            <a:pPr marL="269240">
              <a:lnSpc>
                <a:spcPts val="1290"/>
              </a:lnSpc>
            </a:pPr>
            <a:r>
              <a:rPr dirty="0" sz="1300" spc="-15" b="1">
                <a:latin typeface="Courier New"/>
                <a:cs typeface="Courier New"/>
              </a:rPr>
              <a:t>emp_name</a:t>
            </a:r>
            <a:r>
              <a:rPr dirty="0" sz="1300" spc="-20" b="1">
                <a:latin typeface="Courier New"/>
                <a:cs typeface="Courier New"/>
              </a:rPr>
              <a:t> employees.last_name%TYPE;</a:t>
            </a:r>
            <a:endParaRPr sz="1300">
              <a:latin typeface="Courier New"/>
              <a:cs typeface="Courier New"/>
            </a:endParaRPr>
          </a:p>
          <a:p>
            <a:pPr marL="74295" marR="1799589" indent="194945">
              <a:lnSpc>
                <a:spcPts val="1390"/>
              </a:lnSpc>
              <a:spcBef>
                <a:spcPts val="110"/>
              </a:spcBef>
              <a:tabLst>
                <a:tab pos="1148715" algn="l"/>
              </a:tabLst>
            </a:pPr>
            <a:r>
              <a:rPr dirty="0" sz="1300" spc="-15" b="1">
                <a:latin typeface="Courier New"/>
                <a:cs typeface="Courier New"/>
              </a:rPr>
              <a:t>emp_sa</a:t>
            </a:r>
            <a:r>
              <a:rPr dirty="0" sz="1300" spc="-10" b="1">
                <a:latin typeface="Courier New"/>
                <a:cs typeface="Courier New"/>
              </a:rPr>
              <a:t>l</a:t>
            </a:r>
            <a:r>
              <a:rPr dirty="0" sz="1300" b="1">
                <a:latin typeface="Courier New"/>
                <a:cs typeface="Courier New"/>
              </a:rPr>
              <a:t>	</a:t>
            </a:r>
            <a:r>
              <a:rPr dirty="0" sz="1300" spc="-15" b="1">
                <a:latin typeface="Courier New"/>
                <a:cs typeface="Courier New"/>
              </a:rPr>
              <a:t>employees.salary%TYPE;  </a:t>
            </a:r>
            <a:r>
              <a:rPr dirty="0" sz="1300" spc="-15" b="1">
                <a:latin typeface="Courier New"/>
                <a:cs typeface="Courier New"/>
              </a:rPr>
              <a:t>BEGIN</a:t>
            </a:r>
            <a:endParaRPr sz="1300">
              <a:latin typeface="Courier New"/>
              <a:cs typeface="Courier New"/>
            </a:endParaRPr>
          </a:p>
          <a:p>
            <a:pPr marL="269240">
              <a:lnSpc>
                <a:spcPts val="1295"/>
              </a:lnSpc>
            </a:pPr>
            <a:r>
              <a:rPr dirty="0" sz="1300" spc="-20" b="1">
                <a:latin typeface="Courier New"/>
                <a:cs typeface="Courier New"/>
              </a:rPr>
              <a:t>query_emp(171, </a:t>
            </a:r>
            <a:r>
              <a:rPr dirty="0" sz="1300" spc="-15" b="1">
                <a:latin typeface="Courier New"/>
                <a:cs typeface="Courier New"/>
              </a:rPr>
              <a:t>emp_name,</a:t>
            </a:r>
            <a:r>
              <a:rPr dirty="0" sz="1300" spc="-25" b="1">
                <a:latin typeface="Courier New"/>
                <a:cs typeface="Courier New"/>
              </a:rPr>
              <a:t> </a:t>
            </a:r>
            <a:r>
              <a:rPr dirty="0" sz="1300" spc="-20" b="1">
                <a:latin typeface="Courier New"/>
                <a:cs typeface="Courier New"/>
              </a:rPr>
              <a:t>emp_sal);</a:t>
            </a:r>
            <a:endParaRPr sz="1300">
              <a:latin typeface="Courier New"/>
              <a:cs typeface="Courier New"/>
            </a:endParaRPr>
          </a:p>
          <a:p>
            <a:pPr marL="269240" marR="533400">
              <a:lnSpc>
                <a:spcPts val="1390"/>
              </a:lnSpc>
              <a:spcBef>
                <a:spcPts val="105"/>
              </a:spcBef>
            </a:pPr>
            <a:r>
              <a:rPr dirty="0" sz="1300" spc="-20" b="1">
                <a:latin typeface="Courier New"/>
                <a:cs typeface="Courier New"/>
              </a:rPr>
              <a:t>DBMS_OUTPUT.PUT_LINE('Name: </a:t>
            </a:r>
            <a:r>
              <a:rPr dirty="0" sz="1300" spc="-10" b="1">
                <a:latin typeface="Courier New"/>
                <a:cs typeface="Courier New"/>
              </a:rPr>
              <a:t>' </a:t>
            </a:r>
            <a:r>
              <a:rPr dirty="0" sz="1300" spc="-15" b="1">
                <a:latin typeface="Courier New"/>
                <a:cs typeface="Courier New"/>
              </a:rPr>
              <a:t>|| </a:t>
            </a:r>
            <a:r>
              <a:rPr dirty="0" sz="1300" spc="-20" b="1">
                <a:latin typeface="Courier New"/>
                <a:cs typeface="Courier New"/>
              </a:rPr>
              <a:t>emp_name);  DBMS_OUTPUT.PUT_LINE('Salary: </a:t>
            </a:r>
            <a:r>
              <a:rPr dirty="0" sz="1300" spc="-10" b="1">
                <a:latin typeface="Courier New"/>
                <a:cs typeface="Courier New"/>
              </a:rPr>
              <a:t>' </a:t>
            </a:r>
            <a:r>
              <a:rPr dirty="0" sz="1300" spc="-15" b="1">
                <a:latin typeface="Courier New"/>
                <a:cs typeface="Courier New"/>
              </a:rPr>
              <a:t>||</a:t>
            </a:r>
            <a:r>
              <a:rPr dirty="0" sz="1300" spc="40" b="1">
                <a:latin typeface="Courier New"/>
                <a:cs typeface="Courier New"/>
              </a:rPr>
              <a:t> </a:t>
            </a:r>
            <a:r>
              <a:rPr dirty="0" sz="1300" spc="-20" b="1">
                <a:latin typeface="Courier New"/>
                <a:cs typeface="Courier New"/>
              </a:rPr>
              <a:t>emp_sal);</a:t>
            </a:r>
            <a:endParaRPr sz="1300">
              <a:latin typeface="Courier New"/>
              <a:cs typeface="Courier New"/>
            </a:endParaRPr>
          </a:p>
          <a:p>
            <a:pPr marL="74295">
              <a:lnSpc>
                <a:spcPts val="1380"/>
              </a:lnSpc>
            </a:pPr>
            <a:r>
              <a:rPr dirty="0" sz="1300" spc="-20" b="1">
                <a:latin typeface="Courier New"/>
                <a:cs typeface="Courier New"/>
              </a:rPr>
              <a:t>END;</a:t>
            </a:r>
            <a:endParaRPr sz="1300">
              <a:latin typeface="Courier New"/>
              <a:cs typeface="Courier New"/>
            </a:endParaRPr>
          </a:p>
        </p:txBody>
      </p:sp>
      <p:sp>
        <p:nvSpPr>
          <p:cNvPr id="10" name="object 10"/>
          <p:cNvSpPr txBox="1"/>
          <p:nvPr/>
        </p:nvSpPr>
        <p:spPr>
          <a:xfrm>
            <a:off x="743204" y="5595589"/>
            <a:ext cx="6216650" cy="3870325"/>
          </a:xfrm>
          <a:prstGeom prst="rect">
            <a:avLst/>
          </a:prstGeom>
        </p:spPr>
        <p:txBody>
          <a:bodyPr wrap="square" lIns="0" tIns="45720" rIns="0" bIns="0" rtlCol="0" vert="horz">
            <a:spAutoFit/>
          </a:bodyPr>
          <a:lstStyle/>
          <a:p>
            <a:pPr marL="12700">
              <a:lnSpc>
                <a:spcPct val="100000"/>
              </a:lnSpc>
              <a:spcBef>
                <a:spcPts val="360"/>
              </a:spcBef>
            </a:pPr>
            <a:r>
              <a:rPr dirty="0" sz="1300" spc="10" b="1">
                <a:latin typeface="Arial"/>
                <a:cs typeface="Arial"/>
              </a:rPr>
              <a:t>Viewing </a:t>
            </a:r>
            <a:r>
              <a:rPr dirty="0" sz="1300" spc="15" b="1">
                <a:latin typeface="Courier New"/>
                <a:cs typeface="Courier New"/>
              </a:rPr>
              <a:t>OUT</a:t>
            </a:r>
            <a:r>
              <a:rPr dirty="0" sz="1300" spc="-430" b="1">
                <a:latin typeface="Courier New"/>
                <a:cs typeface="Courier New"/>
              </a:rPr>
              <a:t> </a:t>
            </a:r>
            <a:r>
              <a:rPr dirty="0" sz="1300" spc="5" b="1">
                <a:latin typeface="Arial"/>
                <a:cs typeface="Arial"/>
              </a:rPr>
              <a:t>Parameters </a:t>
            </a:r>
            <a:r>
              <a:rPr dirty="0" sz="1300" spc="10" b="1">
                <a:latin typeface="Arial"/>
                <a:cs typeface="Arial"/>
              </a:rPr>
              <a:t>with </a:t>
            </a:r>
            <a:r>
              <a:rPr dirty="0" sz="1300" spc="5" b="1" i="1">
                <a:latin typeface="Times New Roman"/>
                <a:cs typeface="Times New Roman"/>
              </a:rPr>
              <a:t>i</a:t>
            </a:r>
            <a:r>
              <a:rPr dirty="0" sz="1300" spc="5" b="1">
                <a:latin typeface="Arial"/>
                <a:cs typeface="Arial"/>
              </a:rPr>
              <a:t>SQL*Plus</a:t>
            </a:r>
            <a:endParaRPr sz="1300">
              <a:latin typeface="Arial"/>
              <a:cs typeface="Arial"/>
            </a:endParaRPr>
          </a:p>
          <a:p>
            <a:pPr marL="137795">
              <a:lnSpc>
                <a:spcPts val="1540"/>
              </a:lnSpc>
              <a:spcBef>
                <a:spcPts val="265"/>
              </a:spcBef>
            </a:pPr>
            <a:r>
              <a:rPr dirty="0" sz="1300" spc="10">
                <a:latin typeface="Times New Roman"/>
                <a:cs typeface="Times New Roman"/>
              </a:rPr>
              <a:t>The </a:t>
            </a:r>
            <a:r>
              <a:rPr dirty="0" sz="1300" spc="5">
                <a:latin typeface="Times New Roman"/>
                <a:cs typeface="Times New Roman"/>
              </a:rPr>
              <a:t>examples </a:t>
            </a:r>
            <a:r>
              <a:rPr dirty="0" sz="1300" spc="10">
                <a:latin typeface="Times New Roman"/>
                <a:cs typeface="Times New Roman"/>
              </a:rPr>
              <a:t>show two ways </a:t>
            </a:r>
            <a:r>
              <a:rPr dirty="0" sz="1300" spc="5">
                <a:latin typeface="Times New Roman"/>
                <a:cs typeface="Times New Roman"/>
              </a:rPr>
              <a:t>to view the values returned from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parameters.</a:t>
            </a:r>
            <a:endParaRPr sz="1300">
              <a:latin typeface="Times New Roman"/>
              <a:cs typeface="Times New Roman"/>
            </a:endParaRPr>
          </a:p>
          <a:p>
            <a:pPr marL="515620" marR="45720" indent="-251460">
              <a:lnSpc>
                <a:spcPct val="89000"/>
              </a:lnSpc>
              <a:spcBef>
                <a:spcPts val="150"/>
              </a:spcBef>
              <a:buChar char="•"/>
              <a:tabLst>
                <a:tab pos="514984" algn="l"/>
                <a:tab pos="515620" algn="l"/>
              </a:tabLst>
            </a:pPr>
            <a:r>
              <a:rPr dirty="0" sz="1300" spc="5">
                <a:latin typeface="Times New Roman"/>
                <a:cs typeface="Times New Roman"/>
              </a:rPr>
              <a:t>The first technique uses </a:t>
            </a:r>
            <a:r>
              <a:rPr dirty="0" sz="1300" spc="10">
                <a:latin typeface="Times New Roman"/>
                <a:cs typeface="Times New Roman"/>
              </a:rPr>
              <a:t>PL/SQL </a:t>
            </a:r>
            <a:r>
              <a:rPr dirty="0" sz="1300" spc="5">
                <a:latin typeface="Times New Roman"/>
                <a:cs typeface="Times New Roman"/>
              </a:rPr>
              <a:t>variables in an </a:t>
            </a:r>
            <a:r>
              <a:rPr dirty="0" sz="1300" spc="10">
                <a:latin typeface="Times New Roman"/>
                <a:cs typeface="Times New Roman"/>
              </a:rPr>
              <a:t>anonymous </a:t>
            </a:r>
            <a:r>
              <a:rPr dirty="0" sz="1300" spc="5">
                <a:latin typeface="Times New Roman"/>
                <a:cs typeface="Times New Roman"/>
              </a:rPr>
              <a:t>block to retrieve the  </a:t>
            </a:r>
            <a:r>
              <a:rPr dirty="0" sz="1300" spc="15">
                <a:latin typeface="Courier New"/>
                <a:cs typeface="Courier New"/>
              </a:rPr>
              <a:t>OUT</a:t>
            </a:r>
            <a:r>
              <a:rPr dirty="0" sz="1300" spc="-450">
                <a:latin typeface="Courier New"/>
                <a:cs typeface="Courier New"/>
              </a:rPr>
              <a:t> </a:t>
            </a:r>
            <a:r>
              <a:rPr dirty="0" sz="1300" spc="5">
                <a:latin typeface="Times New Roman"/>
                <a:cs typeface="Times New Roman"/>
              </a:rPr>
              <a:t>parameter values.</a:t>
            </a:r>
            <a:r>
              <a:rPr dirty="0" sz="1300" spc="15">
                <a:latin typeface="Times New Roman"/>
                <a:cs typeface="Times New Roman"/>
              </a:rPr>
              <a:t> </a:t>
            </a:r>
            <a:r>
              <a:rPr dirty="0" sz="1300" spc="10">
                <a:latin typeface="Times New Roman"/>
                <a:cs typeface="Times New Roman"/>
              </a:rPr>
              <a:t>The</a:t>
            </a:r>
            <a:r>
              <a:rPr dirty="0" sz="1300" spc="20">
                <a:latin typeface="Times New Roman"/>
                <a:cs typeface="Times New Roman"/>
              </a:rPr>
              <a:t> </a:t>
            </a:r>
            <a:r>
              <a:rPr dirty="0" sz="1300" spc="15">
                <a:latin typeface="Courier New"/>
                <a:cs typeface="Courier New"/>
              </a:rPr>
              <a:t>DBMS_OUPUT.PUT_LINE</a:t>
            </a:r>
            <a:r>
              <a:rPr dirty="0" sz="1300" spc="-445">
                <a:latin typeface="Courier New"/>
                <a:cs typeface="Courier New"/>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is</a:t>
            </a:r>
            <a:r>
              <a:rPr dirty="0" sz="1300" spc="15">
                <a:latin typeface="Times New Roman"/>
                <a:cs typeface="Times New Roman"/>
              </a:rPr>
              <a:t> </a:t>
            </a:r>
            <a:r>
              <a:rPr dirty="0" sz="1300" spc="5">
                <a:latin typeface="Times New Roman"/>
                <a:cs typeface="Times New Roman"/>
              </a:rPr>
              <a:t>called</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print  the </a:t>
            </a:r>
            <a:r>
              <a:rPr dirty="0" sz="1300" spc="10">
                <a:latin typeface="Times New Roman"/>
                <a:cs typeface="Times New Roman"/>
              </a:rPr>
              <a:t>values </a:t>
            </a:r>
            <a:r>
              <a:rPr dirty="0" sz="1300" spc="5">
                <a:latin typeface="Times New Roman"/>
                <a:cs typeface="Times New Roman"/>
              </a:rPr>
              <a:t>held in</a:t>
            </a:r>
            <a:r>
              <a:rPr dirty="0" sz="1300" spc="10">
                <a:latin typeface="Times New Roman"/>
                <a:cs typeface="Times New Roman"/>
              </a:rPr>
              <a:t> </a:t>
            </a:r>
            <a:r>
              <a:rPr dirty="0" sz="1300" spc="5">
                <a:latin typeface="Times New Roman"/>
                <a:cs typeface="Times New Roman"/>
              </a:rPr>
              <a:t>the </a:t>
            </a:r>
            <a:r>
              <a:rPr dirty="0" sz="1300" spc="10">
                <a:latin typeface="Times New Roman"/>
                <a:cs typeface="Times New Roman"/>
              </a:rPr>
              <a:t>PL/SQL </a:t>
            </a:r>
            <a:r>
              <a:rPr dirty="0" sz="1300" spc="5">
                <a:latin typeface="Times New Roman"/>
                <a:cs typeface="Times New Roman"/>
              </a:rPr>
              <a:t>variables. </a:t>
            </a:r>
            <a:r>
              <a:rPr dirty="0" sz="1300" spc="10">
                <a:latin typeface="Times New Roman"/>
                <a:cs typeface="Times New Roman"/>
              </a:rPr>
              <a:t>The</a:t>
            </a:r>
            <a:r>
              <a:rPr dirty="0" sz="1300" spc="5">
                <a:latin typeface="Times New Roman"/>
                <a:cs typeface="Times New Roman"/>
              </a:rPr>
              <a:t> </a:t>
            </a:r>
            <a:r>
              <a:rPr dirty="0" sz="1300" spc="15">
                <a:latin typeface="Courier New"/>
                <a:cs typeface="Courier New"/>
              </a:rPr>
              <a:t>SET</a:t>
            </a:r>
            <a:r>
              <a:rPr dirty="0" sz="1300" spc="-440">
                <a:latin typeface="Courier New"/>
                <a:cs typeface="Courier New"/>
              </a:rPr>
              <a:t> </a:t>
            </a:r>
            <a:r>
              <a:rPr dirty="0" sz="1300" spc="15">
                <a:latin typeface="Courier New"/>
                <a:cs typeface="Courier New"/>
              </a:rPr>
              <a:t>SERVEROUPUT</a:t>
            </a:r>
            <a:r>
              <a:rPr dirty="0" sz="1300" spc="-445">
                <a:latin typeface="Courier New"/>
                <a:cs typeface="Courier New"/>
              </a:rPr>
              <a:t> </a:t>
            </a:r>
            <a:r>
              <a:rPr dirty="0" sz="1300" spc="5">
                <a:latin typeface="Times New Roman"/>
                <a:cs typeface="Times New Roman"/>
              </a:rPr>
              <a:t>must</a:t>
            </a:r>
            <a:r>
              <a:rPr dirty="0" sz="1300" spc="10">
                <a:latin typeface="Times New Roman"/>
                <a:cs typeface="Times New Roman"/>
              </a:rPr>
              <a:t> </a:t>
            </a:r>
            <a:r>
              <a:rPr dirty="0" sz="1300" spc="5">
                <a:latin typeface="Times New Roman"/>
                <a:cs typeface="Times New Roman"/>
              </a:rPr>
              <a:t>be</a:t>
            </a:r>
            <a:r>
              <a:rPr dirty="0" sz="1300" spc="10">
                <a:latin typeface="Times New Roman"/>
                <a:cs typeface="Times New Roman"/>
              </a:rPr>
              <a:t> </a:t>
            </a:r>
            <a:r>
              <a:rPr dirty="0" sz="1300" spc="5">
                <a:latin typeface="Courier New"/>
                <a:cs typeface="Courier New"/>
              </a:rPr>
              <a:t>ON</a:t>
            </a:r>
            <a:r>
              <a:rPr dirty="0" sz="1300" spc="5">
                <a:latin typeface="Times New Roman"/>
                <a:cs typeface="Times New Roman"/>
              </a:rPr>
              <a:t>.</a:t>
            </a:r>
            <a:endParaRPr sz="1300">
              <a:latin typeface="Times New Roman"/>
              <a:cs typeface="Times New Roman"/>
            </a:endParaRPr>
          </a:p>
          <a:p>
            <a:pPr marL="515620" marR="5080" indent="-251460">
              <a:lnSpc>
                <a:spcPct val="91700"/>
              </a:lnSpc>
              <a:spcBef>
                <a:spcPts val="80"/>
              </a:spcBef>
              <a:buChar char="•"/>
              <a:tabLst>
                <a:tab pos="514984" algn="l"/>
                <a:tab pos="515620" algn="l"/>
              </a:tabLst>
            </a:pPr>
            <a:r>
              <a:rPr dirty="0" sz="1300" spc="5">
                <a:latin typeface="Times New Roman"/>
                <a:cs typeface="Times New Roman"/>
              </a:rPr>
              <a:t>The second technique </a:t>
            </a:r>
            <a:r>
              <a:rPr dirty="0" sz="1300" spc="10">
                <a:latin typeface="Times New Roman"/>
                <a:cs typeface="Times New Roman"/>
              </a:rPr>
              <a:t>shows how </a:t>
            </a:r>
            <a:r>
              <a:rPr dirty="0" sz="1300" spc="5">
                <a:latin typeface="Times New Roman"/>
                <a:cs typeface="Times New Roman"/>
              </a:rPr>
              <a:t>to use </a:t>
            </a:r>
            <a:r>
              <a:rPr dirty="0" sz="1300" spc="5" i="1">
                <a:latin typeface="Times New Roman"/>
                <a:cs typeface="Times New Roman"/>
              </a:rPr>
              <a:t>i</a:t>
            </a:r>
            <a:r>
              <a:rPr dirty="0" sz="1300" spc="5">
                <a:latin typeface="Times New Roman"/>
                <a:cs typeface="Times New Roman"/>
              </a:rPr>
              <a:t>SQL*Plus variables that are created using  the </a:t>
            </a:r>
            <a:r>
              <a:rPr dirty="0" sz="1300" spc="15">
                <a:latin typeface="Courier New"/>
                <a:cs typeface="Courier New"/>
              </a:rPr>
              <a:t>VARIABLE </a:t>
            </a:r>
            <a:r>
              <a:rPr dirty="0" sz="1300" spc="10">
                <a:latin typeface="Times New Roman"/>
                <a:cs typeface="Times New Roman"/>
              </a:rPr>
              <a:t>command. The </a:t>
            </a:r>
            <a:r>
              <a:rPr dirty="0" sz="1300" spc="5" i="1">
                <a:latin typeface="Times New Roman"/>
                <a:cs typeface="Times New Roman"/>
              </a:rPr>
              <a:t>i</a:t>
            </a:r>
            <a:r>
              <a:rPr dirty="0" sz="1300" spc="5">
                <a:latin typeface="Times New Roman"/>
                <a:cs typeface="Times New Roman"/>
              </a:rPr>
              <a:t>SQL*Plus variables are external to the </a:t>
            </a:r>
            <a:r>
              <a:rPr dirty="0" sz="1300" spc="10">
                <a:latin typeface="Times New Roman"/>
                <a:cs typeface="Times New Roman"/>
              </a:rPr>
              <a:t>PL/SQL  </a:t>
            </a:r>
            <a:r>
              <a:rPr dirty="0" sz="1300" spc="5">
                <a:latin typeface="Times New Roman"/>
                <a:cs typeface="Times New Roman"/>
              </a:rPr>
              <a:t>block and are </a:t>
            </a:r>
            <a:r>
              <a:rPr dirty="0" sz="1300" spc="10">
                <a:latin typeface="Times New Roman"/>
                <a:cs typeface="Times New Roman"/>
              </a:rPr>
              <a:t>known as </a:t>
            </a:r>
            <a:r>
              <a:rPr dirty="0" sz="1300" spc="5">
                <a:latin typeface="Times New Roman"/>
                <a:cs typeface="Times New Roman"/>
              </a:rPr>
              <a:t>host or bind variables. </a:t>
            </a:r>
            <a:r>
              <a:rPr dirty="0" sz="1300" spc="10">
                <a:latin typeface="Times New Roman"/>
                <a:cs typeface="Times New Roman"/>
              </a:rPr>
              <a:t>To </a:t>
            </a:r>
            <a:r>
              <a:rPr dirty="0" sz="1300" spc="5">
                <a:latin typeface="Times New Roman"/>
                <a:cs typeface="Times New Roman"/>
              </a:rPr>
              <a:t>reference host variables from a  </a:t>
            </a:r>
            <a:r>
              <a:rPr dirty="0" sz="1300" spc="10">
                <a:latin typeface="Times New Roman"/>
                <a:cs typeface="Times New Roman"/>
              </a:rPr>
              <a:t>PL/SQL </a:t>
            </a:r>
            <a:r>
              <a:rPr dirty="0" sz="1300" spc="5">
                <a:latin typeface="Times New Roman"/>
                <a:cs typeface="Times New Roman"/>
              </a:rPr>
              <a:t>block, </a:t>
            </a:r>
            <a:r>
              <a:rPr dirty="0" sz="1300" spc="10">
                <a:latin typeface="Times New Roman"/>
                <a:cs typeface="Times New Roman"/>
              </a:rPr>
              <a:t>you </a:t>
            </a:r>
            <a:r>
              <a:rPr dirty="0" sz="1300" spc="5">
                <a:latin typeface="Times New Roman"/>
                <a:cs typeface="Times New Roman"/>
              </a:rPr>
              <a:t>must prefix their </a:t>
            </a:r>
            <a:r>
              <a:rPr dirty="0" sz="1300" spc="10">
                <a:latin typeface="Times New Roman"/>
                <a:cs typeface="Times New Roman"/>
              </a:rPr>
              <a:t>names </a:t>
            </a:r>
            <a:r>
              <a:rPr dirty="0" sz="1300" spc="5">
                <a:latin typeface="Times New Roman"/>
                <a:cs typeface="Times New Roman"/>
              </a:rPr>
              <a:t>with a colon (</a:t>
            </a:r>
            <a:r>
              <a:rPr dirty="0" sz="1300" spc="5">
                <a:latin typeface="Courier New"/>
                <a:cs typeface="Courier New"/>
              </a:rPr>
              <a:t>:</a:t>
            </a:r>
            <a:r>
              <a:rPr dirty="0" sz="1300" spc="5">
                <a:latin typeface="Times New Roman"/>
                <a:cs typeface="Times New Roman"/>
              </a:rPr>
              <a:t>). </a:t>
            </a:r>
            <a:r>
              <a:rPr dirty="0" sz="1300" spc="10">
                <a:latin typeface="Times New Roman"/>
                <a:cs typeface="Times New Roman"/>
              </a:rPr>
              <a:t>To </a:t>
            </a:r>
            <a:r>
              <a:rPr dirty="0" sz="1300" spc="5">
                <a:latin typeface="Times New Roman"/>
                <a:cs typeface="Times New Roman"/>
              </a:rPr>
              <a:t>display the </a:t>
            </a:r>
            <a:r>
              <a:rPr dirty="0" sz="1300" spc="10">
                <a:latin typeface="Times New Roman"/>
                <a:cs typeface="Times New Roman"/>
              </a:rPr>
              <a:t>values  </a:t>
            </a:r>
            <a:r>
              <a:rPr dirty="0" sz="1300" spc="5">
                <a:latin typeface="Times New Roman"/>
                <a:cs typeface="Times New Roman"/>
              </a:rPr>
              <a:t>stored in the host variables, </a:t>
            </a:r>
            <a:r>
              <a:rPr dirty="0" sz="1300" spc="10">
                <a:latin typeface="Times New Roman"/>
                <a:cs typeface="Times New Roman"/>
              </a:rPr>
              <a:t>you </a:t>
            </a:r>
            <a:r>
              <a:rPr dirty="0" sz="1300" spc="5">
                <a:latin typeface="Times New Roman"/>
                <a:cs typeface="Times New Roman"/>
              </a:rPr>
              <a:t>must use the </a:t>
            </a:r>
            <a:r>
              <a:rPr dirty="0" sz="1300" spc="5" i="1">
                <a:latin typeface="Times New Roman"/>
                <a:cs typeface="Times New Roman"/>
              </a:rPr>
              <a:t>i</a:t>
            </a:r>
            <a:r>
              <a:rPr dirty="0" sz="1300" spc="5">
                <a:latin typeface="Times New Roman"/>
                <a:cs typeface="Times New Roman"/>
              </a:rPr>
              <a:t>SQL*Plus </a:t>
            </a:r>
            <a:r>
              <a:rPr dirty="0" sz="1300" spc="15">
                <a:latin typeface="Courier New"/>
                <a:cs typeface="Courier New"/>
              </a:rPr>
              <a:t>PRINT</a:t>
            </a:r>
            <a:r>
              <a:rPr dirty="0" sz="1300" spc="-405">
                <a:latin typeface="Courier New"/>
                <a:cs typeface="Courier New"/>
              </a:rPr>
              <a:t> </a:t>
            </a:r>
            <a:r>
              <a:rPr dirty="0" sz="1300" spc="10">
                <a:latin typeface="Times New Roman"/>
                <a:cs typeface="Times New Roman"/>
              </a:rPr>
              <a:t>command </a:t>
            </a:r>
            <a:r>
              <a:rPr dirty="0" sz="1300" spc="5">
                <a:latin typeface="Times New Roman"/>
                <a:cs typeface="Times New Roman"/>
              </a:rPr>
              <a:t>followed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name </a:t>
            </a:r>
            <a:r>
              <a:rPr dirty="0" sz="1300" spc="5">
                <a:latin typeface="Times New Roman"/>
                <a:cs typeface="Times New Roman"/>
              </a:rPr>
              <a:t>of the </a:t>
            </a:r>
            <a:r>
              <a:rPr dirty="0" sz="1300" spc="5" i="1">
                <a:latin typeface="Times New Roman"/>
                <a:cs typeface="Times New Roman"/>
              </a:rPr>
              <a:t>i</a:t>
            </a:r>
            <a:r>
              <a:rPr dirty="0" sz="1300" spc="5">
                <a:latin typeface="Times New Roman"/>
                <a:cs typeface="Times New Roman"/>
              </a:rPr>
              <a:t>SQL*Plus variable (without the colon because this is not a  </a:t>
            </a:r>
            <a:r>
              <a:rPr dirty="0" sz="1300" spc="10">
                <a:latin typeface="Times New Roman"/>
                <a:cs typeface="Times New Roman"/>
              </a:rPr>
              <a:t>PL/SQL command </a:t>
            </a:r>
            <a:r>
              <a:rPr dirty="0" sz="1300" spc="5">
                <a:latin typeface="Times New Roman"/>
                <a:cs typeface="Times New Roman"/>
              </a:rPr>
              <a:t>or</a:t>
            </a:r>
            <a:r>
              <a:rPr dirty="0" sz="1300" spc="-10">
                <a:latin typeface="Times New Roman"/>
                <a:cs typeface="Times New Roman"/>
              </a:rPr>
              <a:t> </a:t>
            </a:r>
            <a:r>
              <a:rPr dirty="0" sz="1300" spc="5">
                <a:latin typeface="Times New Roman"/>
                <a:cs typeface="Times New Roman"/>
              </a:rPr>
              <a:t>context).</a:t>
            </a:r>
            <a:endParaRPr sz="1300">
              <a:latin typeface="Times New Roman"/>
              <a:cs typeface="Times New Roman"/>
            </a:endParaRPr>
          </a:p>
          <a:p>
            <a:pPr marL="138430" marR="337820">
              <a:lnSpc>
                <a:spcPts val="1510"/>
              </a:lnSpc>
              <a:spcBef>
                <a:spcPts val="280"/>
              </a:spcBef>
            </a:pPr>
            <a:r>
              <a:rPr dirty="0" sz="1300" spc="10">
                <a:latin typeface="Times New Roman"/>
                <a:cs typeface="Times New Roman"/>
              </a:rPr>
              <a:t>To </a:t>
            </a:r>
            <a:r>
              <a:rPr dirty="0" sz="1300" spc="5">
                <a:latin typeface="Times New Roman"/>
                <a:cs typeface="Times New Roman"/>
              </a:rPr>
              <a:t>use </a:t>
            </a:r>
            <a:r>
              <a:rPr dirty="0" sz="1300" spc="5" i="1">
                <a:latin typeface="Times New Roman"/>
                <a:cs typeface="Times New Roman"/>
              </a:rPr>
              <a:t>i</a:t>
            </a:r>
            <a:r>
              <a:rPr dirty="0" sz="1300" spc="5">
                <a:latin typeface="Times New Roman"/>
                <a:cs typeface="Times New Roman"/>
              </a:rPr>
              <a:t>SQL*Plus and host variables </a:t>
            </a:r>
            <a:r>
              <a:rPr dirty="0" sz="1300" spc="10">
                <a:latin typeface="Times New Roman"/>
                <a:cs typeface="Times New Roman"/>
              </a:rPr>
              <a:t>when </a:t>
            </a:r>
            <a:r>
              <a:rPr dirty="0" sz="1300" spc="5">
                <a:latin typeface="Times New Roman"/>
                <a:cs typeface="Times New Roman"/>
              </a:rPr>
              <a:t>calling a procedure with </a:t>
            </a:r>
            <a:r>
              <a:rPr dirty="0" sz="1300" spc="15">
                <a:latin typeface="Courier New"/>
                <a:cs typeface="Courier New"/>
              </a:rPr>
              <a:t>OUT</a:t>
            </a:r>
            <a:r>
              <a:rPr dirty="0" sz="1300" spc="-330">
                <a:latin typeface="Courier New"/>
                <a:cs typeface="Courier New"/>
              </a:rPr>
              <a:t> </a:t>
            </a:r>
            <a:r>
              <a:rPr dirty="0" sz="1300" spc="5">
                <a:latin typeface="Times New Roman"/>
                <a:cs typeface="Times New Roman"/>
              </a:rPr>
              <a:t>parameters,  perform the following</a:t>
            </a:r>
            <a:r>
              <a:rPr dirty="0" sz="1300" spc="10">
                <a:latin typeface="Times New Roman"/>
                <a:cs typeface="Times New Roman"/>
              </a:rPr>
              <a:t> </a:t>
            </a:r>
            <a:r>
              <a:rPr dirty="0" sz="1300">
                <a:latin typeface="Times New Roman"/>
                <a:cs typeface="Times New Roman"/>
              </a:rPr>
              <a:t>steps:</a:t>
            </a:r>
            <a:endParaRPr sz="1300">
              <a:latin typeface="Times New Roman"/>
              <a:cs typeface="Times New Roman"/>
            </a:endParaRPr>
          </a:p>
          <a:p>
            <a:pPr marL="515620" indent="-252095">
              <a:lnSpc>
                <a:spcPts val="1325"/>
              </a:lnSpc>
              <a:buAutoNum type="arabicPeriod"/>
              <a:tabLst>
                <a:tab pos="516255" algn="l"/>
              </a:tabLst>
            </a:pPr>
            <a:r>
              <a:rPr dirty="0" sz="1300" spc="5">
                <a:latin typeface="Times New Roman"/>
                <a:cs typeface="Times New Roman"/>
              </a:rPr>
              <a:t>Create an </a:t>
            </a:r>
            <a:r>
              <a:rPr dirty="0" sz="1300" spc="10" i="1">
                <a:latin typeface="Times New Roman"/>
                <a:cs typeface="Times New Roman"/>
              </a:rPr>
              <a:t>i</a:t>
            </a:r>
            <a:r>
              <a:rPr dirty="0" sz="1300" spc="10">
                <a:latin typeface="Times New Roman"/>
                <a:cs typeface="Times New Roman"/>
              </a:rPr>
              <a:t>SQL*Plus </a:t>
            </a:r>
            <a:r>
              <a:rPr dirty="0" sz="1300" spc="5">
                <a:latin typeface="Times New Roman"/>
                <a:cs typeface="Times New Roman"/>
              </a:rPr>
              <a:t>script file </a:t>
            </a:r>
            <a:r>
              <a:rPr dirty="0" sz="1300" spc="10">
                <a:latin typeface="Times New Roman"/>
                <a:cs typeface="Times New Roman"/>
              </a:rPr>
              <a:t>by </a:t>
            </a:r>
            <a:r>
              <a:rPr dirty="0" sz="1300" spc="5">
                <a:latin typeface="Times New Roman"/>
                <a:cs typeface="Times New Roman"/>
              </a:rPr>
              <a:t>using an</a:t>
            </a:r>
            <a:r>
              <a:rPr dirty="0" sz="1300" spc="-5">
                <a:latin typeface="Times New Roman"/>
                <a:cs typeface="Times New Roman"/>
              </a:rPr>
              <a:t> </a:t>
            </a:r>
            <a:r>
              <a:rPr dirty="0" sz="1300" spc="5">
                <a:latin typeface="Times New Roman"/>
                <a:cs typeface="Times New Roman"/>
              </a:rPr>
              <a:t>editor.</a:t>
            </a:r>
            <a:endParaRPr sz="1300">
              <a:latin typeface="Times New Roman"/>
              <a:cs typeface="Times New Roman"/>
            </a:endParaRPr>
          </a:p>
          <a:p>
            <a:pPr marL="515620" marR="624840" indent="-251460">
              <a:lnSpc>
                <a:spcPts val="1430"/>
              </a:lnSpc>
              <a:spcBef>
                <a:spcPts val="90"/>
              </a:spcBef>
              <a:buAutoNum type="arabicPeriod"/>
              <a:tabLst>
                <a:tab pos="516255" algn="l"/>
              </a:tabLst>
            </a:pPr>
            <a:r>
              <a:rPr dirty="0" sz="1300" spc="10">
                <a:latin typeface="Times New Roman"/>
                <a:cs typeface="Times New Roman"/>
              </a:rPr>
              <a:t>Add commands </a:t>
            </a:r>
            <a:r>
              <a:rPr dirty="0" sz="1300" spc="5">
                <a:latin typeface="Times New Roman"/>
                <a:cs typeface="Times New Roman"/>
              </a:rPr>
              <a:t>to create the variables, execute the procedure, and print the  variables.</a:t>
            </a:r>
            <a:endParaRPr sz="1300">
              <a:latin typeface="Times New Roman"/>
              <a:cs typeface="Times New Roman"/>
            </a:endParaRPr>
          </a:p>
          <a:p>
            <a:pPr marL="515620" indent="-252095">
              <a:lnSpc>
                <a:spcPts val="1405"/>
              </a:lnSpc>
              <a:buAutoNum type="arabicPeriod"/>
              <a:tabLst>
                <a:tab pos="516255" algn="l"/>
              </a:tabLst>
            </a:pPr>
            <a:r>
              <a:rPr dirty="0" sz="1300" spc="10">
                <a:latin typeface="Times New Roman"/>
                <a:cs typeface="Times New Roman"/>
              </a:rPr>
              <a:t>Load </a:t>
            </a:r>
            <a:r>
              <a:rPr dirty="0" sz="1300" spc="5">
                <a:latin typeface="Times New Roman"/>
                <a:cs typeface="Times New Roman"/>
              </a:rPr>
              <a:t>and execute the </a:t>
            </a:r>
            <a:r>
              <a:rPr dirty="0" sz="1300" spc="10" i="1">
                <a:latin typeface="Times New Roman"/>
                <a:cs typeface="Times New Roman"/>
              </a:rPr>
              <a:t>i</a:t>
            </a:r>
            <a:r>
              <a:rPr dirty="0" sz="1300" spc="10">
                <a:latin typeface="Times New Roman"/>
                <a:cs typeface="Times New Roman"/>
              </a:rPr>
              <a:t>SQL*Plus </a:t>
            </a:r>
            <a:r>
              <a:rPr dirty="0" sz="1300" spc="5">
                <a:latin typeface="Times New Roman"/>
                <a:cs typeface="Times New Roman"/>
              </a:rPr>
              <a:t>script</a:t>
            </a:r>
            <a:r>
              <a:rPr dirty="0" sz="1300">
                <a:latin typeface="Times New Roman"/>
                <a:cs typeface="Times New Roman"/>
              </a:rPr>
              <a:t> </a:t>
            </a:r>
            <a:r>
              <a:rPr dirty="0" sz="1300" spc="5">
                <a:latin typeface="Times New Roman"/>
                <a:cs typeface="Times New Roman"/>
              </a:rPr>
              <a:t>file.</a:t>
            </a:r>
            <a:endParaRPr sz="1300">
              <a:latin typeface="Times New Roman"/>
              <a:cs typeface="Times New Roman"/>
            </a:endParaRPr>
          </a:p>
          <a:p>
            <a:pPr marL="138430" marR="636270">
              <a:lnSpc>
                <a:spcPts val="1510"/>
              </a:lnSpc>
              <a:spcBef>
                <a:spcPts val="275"/>
              </a:spcBef>
            </a:pPr>
            <a:r>
              <a:rPr dirty="0" sz="1300" spc="5" b="1">
                <a:latin typeface="Times New Roman"/>
                <a:cs typeface="Times New Roman"/>
              </a:rPr>
              <a:t>Note: </a:t>
            </a:r>
            <a:r>
              <a:rPr dirty="0" sz="1300" spc="5">
                <a:latin typeface="Times New Roman"/>
                <a:cs typeface="Times New Roman"/>
              </a:rPr>
              <a:t>For details about the </a:t>
            </a:r>
            <a:r>
              <a:rPr dirty="0" sz="1300" spc="15">
                <a:latin typeface="Courier New"/>
                <a:cs typeface="Courier New"/>
              </a:rPr>
              <a:t>VARIABLE</a:t>
            </a:r>
            <a:r>
              <a:rPr dirty="0" sz="1300" spc="-455">
                <a:latin typeface="Courier New"/>
                <a:cs typeface="Courier New"/>
              </a:rPr>
              <a:t> </a:t>
            </a:r>
            <a:r>
              <a:rPr dirty="0" sz="1300" spc="10">
                <a:latin typeface="Times New Roman"/>
                <a:cs typeface="Times New Roman"/>
              </a:rPr>
              <a:t>command, see </a:t>
            </a:r>
            <a:r>
              <a:rPr dirty="0" sz="1300" spc="5">
                <a:latin typeface="Times New Roman"/>
                <a:cs typeface="Times New Roman"/>
              </a:rPr>
              <a:t>the </a:t>
            </a:r>
            <a:r>
              <a:rPr dirty="0" sz="1300" spc="5" i="1">
                <a:latin typeface="Times New Roman"/>
                <a:cs typeface="Times New Roman"/>
              </a:rPr>
              <a:t>i</a:t>
            </a:r>
            <a:r>
              <a:rPr dirty="0" sz="1300" spc="5">
                <a:latin typeface="Times New Roman"/>
                <a:cs typeface="Times New Roman"/>
              </a:rPr>
              <a:t>SQL*Plus </a:t>
            </a:r>
            <a:r>
              <a:rPr dirty="0" sz="1300" spc="10">
                <a:latin typeface="Times New Roman"/>
                <a:cs typeface="Times New Roman"/>
              </a:rPr>
              <a:t>Command  </a:t>
            </a:r>
            <a:r>
              <a:rPr dirty="0" sz="1300" spc="5">
                <a:latin typeface="Times New Roman"/>
                <a:cs typeface="Times New Roman"/>
              </a:rPr>
              <a:t>Reference.</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629410" y="873506"/>
            <a:ext cx="4476115"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Calling PL/SQL Using Host</a:t>
            </a:r>
            <a:r>
              <a:rPr dirty="0" sz="2000" spc="-15" b="1">
                <a:latin typeface="Arial"/>
                <a:cs typeface="Arial"/>
              </a:rPr>
              <a:t> </a:t>
            </a:r>
            <a:r>
              <a:rPr dirty="0" sz="2000" spc="-5" b="1">
                <a:latin typeface="Arial"/>
                <a:cs typeface="Arial"/>
              </a:rPr>
              <a:t>Variables</a:t>
            </a:r>
            <a:endParaRPr sz="2000">
              <a:latin typeface="Arial"/>
              <a:cs typeface="Arial"/>
            </a:endParaRPr>
          </a:p>
        </p:txBody>
      </p:sp>
      <p:sp>
        <p:nvSpPr>
          <p:cNvPr id="7" name="object 7"/>
          <p:cNvSpPr txBox="1"/>
          <p:nvPr/>
        </p:nvSpPr>
        <p:spPr>
          <a:xfrm>
            <a:off x="1230883" y="1781810"/>
            <a:ext cx="5215890" cy="3248025"/>
          </a:xfrm>
          <a:prstGeom prst="rect">
            <a:avLst/>
          </a:prstGeom>
        </p:spPr>
        <p:txBody>
          <a:bodyPr wrap="square" lIns="0" tIns="15240" rIns="0" bIns="0" rtlCol="0" vert="horz">
            <a:spAutoFit/>
          </a:bodyPr>
          <a:lstStyle/>
          <a:p>
            <a:pPr marL="12700">
              <a:lnSpc>
                <a:spcPts val="1825"/>
              </a:lnSpc>
              <a:spcBef>
                <a:spcPts val="120"/>
              </a:spcBef>
            </a:pPr>
            <a:r>
              <a:rPr dirty="0" sz="1550" spc="15" b="1">
                <a:latin typeface="Arial"/>
                <a:cs typeface="Arial"/>
              </a:rPr>
              <a:t>A </a:t>
            </a:r>
            <a:r>
              <a:rPr dirty="0" sz="1550" spc="10" b="1">
                <a:latin typeface="Arial"/>
                <a:cs typeface="Arial"/>
              </a:rPr>
              <a:t>host variable (also </a:t>
            </a:r>
            <a:r>
              <a:rPr dirty="0" sz="1550" spc="15" b="1">
                <a:latin typeface="Arial"/>
                <a:cs typeface="Arial"/>
              </a:rPr>
              <a:t>known </a:t>
            </a:r>
            <a:r>
              <a:rPr dirty="0" sz="1550" spc="10" b="1">
                <a:latin typeface="Arial"/>
                <a:cs typeface="Arial"/>
              </a:rPr>
              <a:t>as a </a:t>
            </a:r>
            <a:r>
              <a:rPr dirty="0" sz="1550" spc="15" b="1" i="1">
                <a:latin typeface="Arial"/>
                <a:cs typeface="Arial"/>
              </a:rPr>
              <a:t>bind </a:t>
            </a:r>
            <a:r>
              <a:rPr dirty="0" sz="1550" spc="10" b="1">
                <a:latin typeface="Arial"/>
                <a:cs typeface="Arial"/>
              </a:rPr>
              <a:t>or a</a:t>
            </a:r>
            <a:r>
              <a:rPr dirty="0" sz="1550" spc="-70" b="1">
                <a:latin typeface="Arial"/>
                <a:cs typeface="Arial"/>
              </a:rPr>
              <a:t> </a:t>
            </a:r>
            <a:r>
              <a:rPr dirty="0" sz="1550" spc="10" b="1" i="1">
                <a:latin typeface="Arial"/>
                <a:cs typeface="Arial"/>
              </a:rPr>
              <a:t>global</a:t>
            </a:r>
            <a:endParaRPr sz="1550">
              <a:latin typeface="Arial"/>
              <a:cs typeface="Arial"/>
            </a:endParaRPr>
          </a:p>
          <a:p>
            <a:pPr marL="12700">
              <a:lnSpc>
                <a:spcPts val="1825"/>
              </a:lnSpc>
            </a:pPr>
            <a:r>
              <a:rPr dirty="0" sz="1550" spc="5" b="1">
                <a:latin typeface="Arial"/>
                <a:cs typeface="Arial"/>
              </a:rPr>
              <a:t>variable):</a:t>
            </a:r>
            <a:endParaRPr sz="1550">
              <a:latin typeface="Arial"/>
              <a:cs typeface="Arial"/>
            </a:endParaRPr>
          </a:p>
          <a:p>
            <a:pPr marL="421005" marR="315595" indent="-327025">
              <a:lnSpc>
                <a:spcPts val="1789"/>
              </a:lnSpc>
              <a:spcBef>
                <a:spcPts val="425"/>
              </a:spcBef>
              <a:buClr>
                <a:srgbClr val="FF0000"/>
              </a:buClr>
              <a:buFont typeface="Arial"/>
              <a:buChar char="•"/>
              <a:tabLst>
                <a:tab pos="421005" algn="l"/>
                <a:tab pos="421640" algn="l"/>
              </a:tabLst>
            </a:pPr>
            <a:r>
              <a:rPr dirty="0" sz="1550" spc="5" b="1">
                <a:latin typeface="Arial"/>
                <a:cs typeface="Arial"/>
              </a:rPr>
              <a:t>Is </a:t>
            </a:r>
            <a:r>
              <a:rPr dirty="0" sz="1550" spc="10" b="1">
                <a:latin typeface="Arial"/>
                <a:cs typeface="Arial"/>
              </a:rPr>
              <a:t>declared and exists externally to the PL/SQL  subprogram. </a:t>
            </a:r>
            <a:r>
              <a:rPr dirty="0" sz="1550" spc="15" b="1">
                <a:latin typeface="Arial"/>
                <a:cs typeface="Arial"/>
              </a:rPr>
              <a:t>A </a:t>
            </a:r>
            <a:r>
              <a:rPr dirty="0" sz="1550" spc="10" b="1">
                <a:latin typeface="Arial"/>
                <a:cs typeface="Arial"/>
              </a:rPr>
              <a:t>host variable can be created</a:t>
            </a:r>
            <a:r>
              <a:rPr dirty="0" sz="1550" spc="-35" b="1">
                <a:latin typeface="Arial"/>
                <a:cs typeface="Arial"/>
              </a:rPr>
              <a:t> </a:t>
            </a:r>
            <a:r>
              <a:rPr dirty="0" sz="1550" spc="5" b="1">
                <a:latin typeface="Arial"/>
                <a:cs typeface="Arial"/>
              </a:rPr>
              <a:t>in:</a:t>
            </a:r>
            <a:endParaRPr sz="1550">
              <a:latin typeface="Arial"/>
              <a:cs typeface="Arial"/>
            </a:endParaRPr>
          </a:p>
          <a:p>
            <a:pPr lvl="1" marL="748030" indent="-245745">
              <a:lnSpc>
                <a:spcPct val="100000"/>
              </a:lnSpc>
              <a:spcBef>
                <a:spcPts val="140"/>
              </a:spcBef>
              <a:buClr>
                <a:srgbClr val="FF0000"/>
              </a:buClr>
              <a:buFont typeface="Arial"/>
              <a:buChar char="–"/>
              <a:tabLst>
                <a:tab pos="747395" algn="l"/>
                <a:tab pos="748665" algn="l"/>
              </a:tabLst>
            </a:pPr>
            <a:r>
              <a:rPr dirty="0" sz="1400" spc="10" b="1" i="1">
                <a:latin typeface="Times New Roman"/>
                <a:cs typeface="Times New Roman"/>
              </a:rPr>
              <a:t>i</a:t>
            </a:r>
            <a:r>
              <a:rPr dirty="0" sz="1400" spc="10" b="1">
                <a:latin typeface="Arial"/>
                <a:cs typeface="Arial"/>
              </a:rPr>
              <a:t>SQL*Plus </a:t>
            </a:r>
            <a:r>
              <a:rPr dirty="0" sz="1400" spc="20" b="1">
                <a:latin typeface="Arial"/>
                <a:cs typeface="Arial"/>
              </a:rPr>
              <a:t>by </a:t>
            </a:r>
            <a:r>
              <a:rPr dirty="0" sz="1400" spc="10" b="1">
                <a:latin typeface="Arial"/>
                <a:cs typeface="Arial"/>
              </a:rPr>
              <a:t>using the </a:t>
            </a:r>
            <a:r>
              <a:rPr dirty="0" sz="1400" spc="15" b="1">
                <a:latin typeface="Courier New"/>
                <a:cs typeface="Courier New"/>
              </a:rPr>
              <a:t>VARIABLE</a:t>
            </a:r>
            <a:r>
              <a:rPr dirty="0" sz="1400" spc="-480" b="1">
                <a:latin typeface="Courier New"/>
                <a:cs typeface="Courier New"/>
              </a:rPr>
              <a:t> </a:t>
            </a:r>
            <a:r>
              <a:rPr dirty="0" sz="1400" spc="15" b="1">
                <a:latin typeface="Arial"/>
                <a:cs typeface="Arial"/>
              </a:rPr>
              <a:t>command</a:t>
            </a:r>
            <a:endParaRPr sz="1400">
              <a:latin typeface="Arial"/>
              <a:cs typeface="Arial"/>
            </a:endParaRPr>
          </a:p>
          <a:p>
            <a:pPr lvl="1" marL="748030" indent="-245745">
              <a:lnSpc>
                <a:spcPct val="100000"/>
              </a:lnSpc>
              <a:spcBef>
                <a:spcPts val="385"/>
              </a:spcBef>
              <a:buClr>
                <a:srgbClr val="FF0000"/>
              </a:buClr>
              <a:buFont typeface="Arial"/>
              <a:buChar char="–"/>
              <a:tabLst>
                <a:tab pos="747395" algn="l"/>
                <a:tab pos="748665" algn="l"/>
              </a:tabLst>
            </a:pPr>
            <a:r>
              <a:rPr dirty="0" sz="1400" spc="10" b="1">
                <a:latin typeface="Arial"/>
                <a:cs typeface="Arial"/>
              </a:rPr>
              <a:t>Oracle </a:t>
            </a:r>
            <a:r>
              <a:rPr dirty="0" sz="1400" spc="15" b="1">
                <a:latin typeface="Arial"/>
                <a:cs typeface="Arial"/>
              </a:rPr>
              <a:t>Forms </a:t>
            </a:r>
            <a:r>
              <a:rPr dirty="0" sz="1400" spc="10" b="1">
                <a:latin typeface="Arial"/>
                <a:cs typeface="Arial"/>
              </a:rPr>
              <a:t>internal and UI</a:t>
            </a:r>
            <a:r>
              <a:rPr dirty="0" sz="1400" spc="-20" b="1">
                <a:latin typeface="Arial"/>
                <a:cs typeface="Arial"/>
              </a:rPr>
              <a:t> </a:t>
            </a:r>
            <a:r>
              <a:rPr dirty="0" sz="1400" spc="5" b="1">
                <a:latin typeface="Arial"/>
                <a:cs typeface="Arial"/>
              </a:rPr>
              <a:t>variables</a:t>
            </a:r>
            <a:endParaRPr sz="1400">
              <a:latin typeface="Arial"/>
              <a:cs typeface="Arial"/>
            </a:endParaRPr>
          </a:p>
          <a:p>
            <a:pPr lvl="1" marL="748030" indent="-245745">
              <a:lnSpc>
                <a:spcPct val="100000"/>
              </a:lnSpc>
              <a:spcBef>
                <a:spcPts val="290"/>
              </a:spcBef>
              <a:buClr>
                <a:srgbClr val="FF0000"/>
              </a:buClr>
              <a:buFont typeface="Arial"/>
              <a:buChar char="–"/>
              <a:tabLst>
                <a:tab pos="747395" algn="l"/>
                <a:tab pos="748665" algn="l"/>
              </a:tabLst>
            </a:pPr>
            <a:r>
              <a:rPr dirty="0" sz="1400" spc="10" b="1">
                <a:latin typeface="Arial"/>
                <a:cs typeface="Arial"/>
              </a:rPr>
              <a:t>Java</a:t>
            </a:r>
            <a:r>
              <a:rPr dirty="0" sz="1400" b="1">
                <a:latin typeface="Arial"/>
                <a:cs typeface="Arial"/>
              </a:rPr>
              <a:t> </a:t>
            </a:r>
            <a:r>
              <a:rPr dirty="0" sz="1400" spc="5" b="1">
                <a:latin typeface="Arial"/>
                <a:cs typeface="Arial"/>
              </a:rPr>
              <a:t>variables</a:t>
            </a:r>
            <a:endParaRPr sz="1400">
              <a:latin typeface="Arial"/>
              <a:cs typeface="Arial"/>
            </a:endParaRPr>
          </a:p>
          <a:p>
            <a:pPr marL="421005" marR="438150" indent="-327025">
              <a:lnSpc>
                <a:spcPct val="101600"/>
              </a:lnSpc>
              <a:spcBef>
                <a:spcPts val="160"/>
              </a:spcBef>
              <a:buClr>
                <a:srgbClr val="FF0000"/>
              </a:buClr>
              <a:buFont typeface="Arial"/>
              <a:buChar char="•"/>
              <a:tabLst>
                <a:tab pos="420370" algn="l"/>
                <a:tab pos="421640" algn="l"/>
              </a:tabLst>
            </a:pPr>
            <a:r>
              <a:rPr dirty="0" sz="1550" spc="5" b="1">
                <a:latin typeface="Arial"/>
                <a:cs typeface="Arial"/>
              </a:rPr>
              <a:t>Is </a:t>
            </a:r>
            <a:r>
              <a:rPr dirty="0" sz="1550" spc="10" b="1">
                <a:latin typeface="Arial"/>
                <a:cs typeface="Arial"/>
              </a:rPr>
              <a:t>preceded by a colon </a:t>
            </a:r>
            <a:r>
              <a:rPr dirty="0" sz="1550" spc="5" b="1">
                <a:latin typeface="Arial"/>
                <a:cs typeface="Arial"/>
              </a:rPr>
              <a:t>(</a:t>
            </a:r>
            <a:r>
              <a:rPr dirty="0" sz="1550" spc="5" b="1">
                <a:latin typeface="Courier New"/>
                <a:cs typeface="Courier New"/>
              </a:rPr>
              <a:t>:</a:t>
            </a:r>
            <a:r>
              <a:rPr dirty="0" sz="1550" spc="5" b="1">
                <a:latin typeface="Arial"/>
                <a:cs typeface="Arial"/>
              </a:rPr>
              <a:t>) </a:t>
            </a:r>
            <a:r>
              <a:rPr dirty="0" sz="1550" spc="15" b="1">
                <a:latin typeface="Arial"/>
                <a:cs typeface="Arial"/>
              </a:rPr>
              <a:t>when </a:t>
            </a:r>
            <a:r>
              <a:rPr dirty="0" sz="1550" spc="10" b="1">
                <a:latin typeface="Arial"/>
                <a:cs typeface="Arial"/>
              </a:rPr>
              <a:t>referenced in  PL/SQL</a:t>
            </a:r>
            <a:r>
              <a:rPr dirty="0" sz="1550" b="1">
                <a:latin typeface="Arial"/>
                <a:cs typeface="Arial"/>
              </a:rPr>
              <a:t> </a:t>
            </a:r>
            <a:r>
              <a:rPr dirty="0" sz="1550" spc="10" b="1">
                <a:latin typeface="Arial"/>
                <a:cs typeface="Arial"/>
              </a:rPr>
              <a:t>code</a:t>
            </a:r>
            <a:endParaRPr sz="1550">
              <a:latin typeface="Arial"/>
              <a:cs typeface="Arial"/>
            </a:endParaRPr>
          </a:p>
          <a:p>
            <a:pPr marL="421005" marR="23495" indent="-327025">
              <a:lnSpc>
                <a:spcPts val="1789"/>
              </a:lnSpc>
              <a:spcBef>
                <a:spcPts val="425"/>
              </a:spcBef>
              <a:buClr>
                <a:srgbClr val="FF0000"/>
              </a:buClr>
              <a:buFont typeface="Arial"/>
              <a:buChar char="•"/>
              <a:tabLst>
                <a:tab pos="420370" algn="l"/>
                <a:tab pos="421640" algn="l"/>
              </a:tabLst>
            </a:pPr>
            <a:r>
              <a:rPr dirty="0" sz="1550" spc="10" b="1">
                <a:latin typeface="Arial"/>
                <a:cs typeface="Arial"/>
              </a:rPr>
              <a:t>Can be referenced </a:t>
            </a:r>
            <a:r>
              <a:rPr dirty="0" sz="1550" spc="5" b="1">
                <a:latin typeface="Arial"/>
                <a:cs typeface="Arial"/>
              </a:rPr>
              <a:t>in </a:t>
            </a:r>
            <a:r>
              <a:rPr dirty="0" sz="1550" spc="15" b="1">
                <a:latin typeface="Arial"/>
                <a:cs typeface="Arial"/>
              </a:rPr>
              <a:t>an anonymous </a:t>
            </a:r>
            <a:r>
              <a:rPr dirty="0" sz="1550" spc="10" b="1">
                <a:latin typeface="Arial"/>
                <a:cs typeface="Arial"/>
              </a:rPr>
              <a:t>block but not  </a:t>
            </a:r>
            <a:r>
              <a:rPr dirty="0" sz="1550" spc="5" b="1">
                <a:latin typeface="Arial"/>
                <a:cs typeface="Arial"/>
              </a:rPr>
              <a:t>in </a:t>
            </a:r>
            <a:r>
              <a:rPr dirty="0" sz="1550" spc="10" b="1">
                <a:latin typeface="Arial"/>
                <a:cs typeface="Arial"/>
              </a:rPr>
              <a:t>a stored</a:t>
            </a:r>
            <a:r>
              <a:rPr dirty="0" sz="1550" spc="-5" b="1">
                <a:latin typeface="Arial"/>
                <a:cs typeface="Arial"/>
              </a:rPr>
              <a:t> </a:t>
            </a:r>
            <a:r>
              <a:rPr dirty="0" sz="1550" spc="10" b="1">
                <a:latin typeface="Arial"/>
                <a:cs typeface="Arial"/>
              </a:rPr>
              <a:t>subprogram</a:t>
            </a:r>
            <a:endParaRPr sz="1550">
              <a:latin typeface="Arial"/>
              <a:cs typeface="Arial"/>
            </a:endParaRPr>
          </a:p>
          <a:p>
            <a:pPr marL="421005" marR="5080" indent="-327025">
              <a:lnSpc>
                <a:spcPts val="1789"/>
              </a:lnSpc>
              <a:spcBef>
                <a:spcPts val="370"/>
              </a:spcBef>
              <a:buClr>
                <a:srgbClr val="FF0000"/>
              </a:buClr>
              <a:buFont typeface="Arial"/>
              <a:buChar char="•"/>
              <a:tabLst>
                <a:tab pos="420370" algn="l"/>
                <a:tab pos="421640" algn="l"/>
              </a:tabLst>
            </a:pPr>
            <a:r>
              <a:rPr dirty="0" sz="1550" spc="10" b="1">
                <a:latin typeface="Arial"/>
                <a:cs typeface="Arial"/>
              </a:rPr>
              <a:t>Provides a value to a PL/SQL block and receives a  value from a PL/SQL</a:t>
            </a:r>
            <a:r>
              <a:rPr dirty="0" sz="1550" spc="-5" b="1">
                <a:latin typeface="Arial"/>
                <a:cs typeface="Arial"/>
              </a:rPr>
              <a:t> </a:t>
            </a:r>
            <a:r>
              <a:rPr dirty="0" sz="1550" spc="10" b="1">
                <a:latin typeface="Arial"/>
                <a:cs typeface="Arial"/>
              </a:rPr>
              <a:t>block</a:t>
            </a:r>
            <a:endParaRPr sz="1550">
              <a:latin typeface="Arial"/>
              <a:cs typeface="Arial"/>
            </a:endParaRPr>
          </a:p>
        </p:txBody>
      </p:sp>
      <p:sp>
        <p:nvSpPr>
          <p:cNvPr id="8" name="object 8"/>
          <p:cNvSpPr txBox="1"/>
          <p:nvPr/>
        </p:nvSpPr>
        <p:spPr>
          <a:xfrm>
            <a:off x="743204" y="5609382"/>
            <a:ext cx="6156960"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Calling </a:t>
            </a:r>
            <a:r>
              <a:rPr dirty="0" sz="1300" spc="10" b="1">
                <a:latin typeface="Arial"/>
                <a:cs typeface="Arial"/>
              </a:rPr>
              <a:t>PL/SQL </a:t>
            </a:r>
            <a:r>
              <a:rPr dirty="0" sz="1300" spc="5" b="1">
                <a:latin typeface="Arial"/>
                <a:cs typeface="Arial"/>
              </a:rPr>
              <a:t>Using </a:t>
            </a:r>
            <a:r>
              <a:rPr dirty="0" sz="1300" spc="10" b="1">
                <a:latin typeface="Arial"/>
                <a:cs typeface="Arial"/>
              </a:rPr>
              <a:t>Host</a:t>
            </a:r>
            <a:r>
              <a:rPr dirty="0" sz="1300" b="1">
                <a:latin typeface="Arial"/>
                <a:cs typeface="Arial"/>
              </a:rPr>
              <a:t> </a:t>
            </a:r>
            <a:r>
              <a:rPr dirty="0" sz="1300" spc="5" b="1">
                <a:latin typeface="Arial"/>
                <a:cs typeface="Arial"/>
              </a:rPr>
              <a:t>Variables</a:t>
            </a:r>
            <a:endParaRPr sz="1300">
              <a:latin typeface="Arial"/>
              <a:cs typeface="Arial"/>
            </a:endParaRPr>
          </a:p>
          <a:p>
            <a:pPr marL="137795" marR="746125">
              <a:lnSpc>
                <a:spcPct val="101099"/>
              </a:lnSpc>
              <a:spcBef>
                <a:spcPts val="370"/>
              </a:spcBef>
            </a:pPr>
            <a:r>
              <a:rPr dirty="0" sz="1300" spc="10">
                <a:latin typeface="Times New Roman"/>
                <a:cs typeface="Times New Roman"/>
              </a:rPr>
              <a:t>The </a:t>
            </a:r>
            <a:r>
              <a:rPr dirty="0" sz="1300" spc="5">
                <a:latin typeface="Times New Roman"/>
                <a:cs typeface="Times New Roman"/>
              </a:rPr>
              <a:t>PL/SQL code </a:t>
            </a:r>
            <a:r>
              <a:rPr dirty="0" sz="1300" spc="10">
                <a:latin typeface="Times New Roman"/>
                <a:cs typeface="Times New Roman"/>
              </a:rPr>
              <a:t>that </a:t>
            </a:r>
            <a:r>
              <a:rPr dirty="0" sz="1300" spc="5">
                <a:latin typeface="Times New Roman"/>
                <a:cs typeface="Times New Roman"/>
              </a:rPr>
              <a:t>is </a:t>
            </a:r>
            <a:r>
              <a:rPr dirty="0" sz="1300">
                <a:latin typeface="Times New Roman"/>
                <a:cs typeface="Times New Roman"/>
              </a:rPr>
              <a:t>stored </a:t>
            </a:r>
            <a:r>
              <a:rPr dirty="0" sz="1300" spc="5">
                <a:latin typeface="Times New Roman"/>
                <a:cs typeface="Times New Roman"/>
              </a:rPr>
              <a:t>in the database can be called from a variety of  environments, such</a:t>
            </a:r>
            <a:r>
              <a:rPr dirty="0" sz="1300" spc="-10">
                <a:latin typeface="Times New Roman"/>
                <a:cs typeface="Times New Roman"/>
              </a:rPr>
              <a:t> </a:t>
            </a:r>
            <a:r>
              <a:rPr dirty="0" sz="1300" spc="5">
                <a:latin typeface="Times New Roman"/>
                <a:cs typeface="Times New Roman"/>
              </a:rPr>
              <a:t>as: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SQL*Plus or</a:t>
            </a:r>
            <a:r>
              <a:rPr dirty="0" sz="1300" spc="-10">
                <a:latin typeface="Times New Roman"/>
                <a:cs typeface="Times New Roman"/>
              </a:rPr>
              <a:t> </a:t>
            </a:r>
            <a:r>
              <a:rPr dirty="0" sz="1300" spc="5" i="1">
                <a:latin typeface="Times New Roman"/>
                <a:cs typeface="Times New Roman"/>
              </a:rPr>
              <a:t>i</a:t>
            </a:r>
            <a:r>
              <a:rPr dirty="0" sz="1300" spc="5">
                <a:latin typeface="Times New Roman"/>
                <a:cs typeface="Times New Roman"/>
              </a:rPr>
              <a:t>SQL*Plus</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5">
                <a:latin typeface="Times New Roman"/>
                <a:cs typeface="Times New Roman"/>
              </a:rPr>
              <a:t>Oracle </a:t>
            </a:r>
            <a:r>
              <a:rPr dirty="0" sz="1300" spc="10">
                <a:latin typeface="Times New Roman"/>
                <a:cs typeface="Times New Roman"/>
              </a:rPr>
              <a:t>Forms </a:t>
            </a:r>
            <a:r>
              <a:rPr dirty="0" sz="1300" spc="5">
                <a:latin typeface="Times New Roman"/>
                <a:cs typeface="Times New Roman"/>
              </a:rPr>
              <a:t>and Oracle</a:t>
            </a:r>
            <a:r>
              <a:rPr dirty="0" sz="1300" spc="-5">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5">
                <a:latin typeface="Times New Roman"/>
                <a:cs typeface="Times New Roman"/>
              </a:rPr>
              <a:t>Java and </a:t>
            </a:r>
            <a:r>
              <a:rPr dirty="0" sz="1300" spc="10">
                <a:latin typeface="Times New Roman"/>
                <a:cs typeface="Times New Roman"/>
              </a:rPr>
              <a:t>C</a:t>
            </a:r>
            <a:r>
              <a:rPr dirty="0" sz="1300">
                <a:latin typeface="Times New Roman"/>
                <a:cs typeface="Times New Roman"/>
              </a:rPr>
              <a:t> </a:t>
            </a:r>
            <a:r>
              <a:rPr dirty="0" sz="1300" spc="5">
                <a:latin typeface="Times New Roman"/>
                <a:cs typeface="Times New Roman"/>
              </a:rPr>
              <a:t>applications</a:t>
            </a:r>
            <a:endParaRPr sz="1300">
              <a:latin typeface="Times New Roman"/>
              <a:cs typeface="Times New Roman"/>
            </a:endParaRPr>
          </a:p>
          <a:p>
            <a:pPr marL="137795" marR="5080">
              <a:lnSpc>
                <a:spcPct val="101400"/>
              </a:lnSpc>
              <a:spcBef>
                <a:spcPts val="400"/>
              </a:spcBef>
            </a:pPr>
            <a:r>
              <a:rPr dirty="0" sz="1300" spc="10">
                <a:latin typeface="Times New Roman"/>
                <a:cs typeface="Times New Roman"/>
              </a:rPr>
              <a:t>Each </a:t>
            </a:r>
            <a:r>
              <a:rPr dirty="0" sz="1300" spc="5">
                <a:latin typeface="Times New Roman"/>
                <a:cs typeface="Times New Roman"/>
              </a:rPr>
              <a:t>of the preceding environments provides </a:t>
            </a:r>
            <a:r>
              <a:rPr dirty="0" sz="1300" spc="10">
                <a:latin typeface="Times New Roman"/>
                <a:cs typeface="Times New Roman"/>
              </a:rPr>
              <a:t>ways </a:t>
            </a:r>
            <a:r>
              <a:rPr dirty="0" sz="1300" spc="5">
                <a:latin typeface="Times New Roman"/>
                <a:cs typeface="Times New Roman"/>
              </a:rPr>
              <a:t>to declare variables to store data in  </a:t>
            </a:r>
            <a:r>
              <a:rPr dirty="0" sz="1300" spc="10">
                <a:latin typeface="Times New Roman"/>
                <a:cs typeface="Times New Roman"/>
              </a:rPr>
              <a:t>memory. The </a:t>
            </a:r>
            <a:r>
              <a:rPr dirty="0" sz="1300" spc="5">
                <a:latin typeface="Times New Roman"/>
                <a:cs typeface="Times New Roman"/>
              </a:rPr>
              <a:t>variable values in these applications are defined and held external to stored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Each </a:t>
            </a:r>
            <a:r>
              <a:rPr dirty="0" sz="1300" spc="5">
                <a:latin typeface="Times New Roman"/>
                <a:cs typeface="Times New Roman"/>
              </a:rPr>
              <a:t>environment provides a </a:t>
            </a:r>
            <a:r>
              <a:rPr dirty="0" sz="1300" spc="10">
                <a:latin typeface="Times New Roman"/>
                <a:cs typeface="Times New Roman"/>
              </a:rPr>
              <a:t>way </a:t>
            </a:r>
            <a:r>
              <a:rPr dirty="0" sz="1300" spc="5">
                <a:latin typeface="Times New Roman"/>
                <a:cs typeface="Times New Roman"/>
              </a:rPr>
              <a:t>to pass the variable </a:t>
            </a:r>
            <a:r>
              <a:rPr dirty="0" sz="1300" spc="10">
                <a:latin typeface="Times New Roman"/>
                <a:cs typeface="Times New Roman"/>
              </a:rPr>
              <a:t>data </a:t>
            </a:r>
            <a:r>
              <a:rPr dirty="0" sz="1300" spc="5">
                <a:latin typeface="Times New Roman"/>
                <a:cs typeface="Times New Roman"/>
              </a:rPr>
              <a:t>to </a:t>
            </a:r>
            <a:r>
              <a:rPr dirty="0" sz="1300" spc="10">
                <a:latin typeface="Times New Roman"/>
                <a:cs typeface="Times New Roman"/>
              </a:rPr>
              <a:t>PL/SQL </a:t>
            </a:r>
            <a:r>
              <a:rPr dirty="0" sz="1300" spc="5">
                <a:latin typeface="Times New Roman"/>
                <a:cs typeface="Times New Roman"/>
              </a:rPr>
              <a:t>and  receive updated </a:t>
            </a:r>
            <a:r>
              <a:rPr dirty="0" sz="1300" spc="10">
                <a:latin typeface="Times New Roman"/>
                <a:cs typeface="Times New Roman"/>
              </a:rPr>
              <a:t>values </a:t>
            </a:r>
            <a:r>
              <a:rPr dirty="0" sz="1300" spc="5">
                <a:latin typeface="Times New Roman"/>
                <a:cs typeface="Times New Roman"/>
              </a:rPr>
              <a:t>from </a:t>
            </a:r>
            <a:r>
              <a:rPr dirty="0" sz="1300" spc="10">
                <a:latin typeface="Times New Roman"/>
                <a:cs typeface="Times New Roman"/>
              </a:rPr>
              <a:t>the PL/SQL </a:t>
            </a:r>
            <a:r>
              <a:rPr dirty="0" sz="1300" spc="5">
                <a:latin typeface="Times New Roman"/>
                <a:cs typeface="Times New Roman"/>
              </a:rPr>
              <a:t>code. In general, most languages host calls to  PL/SQL </a:t>
            </a:r>
            <a:r>
              <a:rPr dirty="0" sz="1300">
                <a:latin typeface="Times New Roman"/>
                <a:cs typeface="Times New Roman"/>
              </a:rPr>
              <a:t>blocks </a:t>
            </a:r>
            <a:r>
              <a:rPr dirty="0" sz="1300" spc="5">
                <a:latin typeface="Times New Roman"/>
                <a:cs typeface="Times New Roman"/>
              </a:rPr>
              <a:t>or subprograms. </a:t>
            </a:r>
            <a:r>
              <a:rPr dirty="0" sz="1300" spc="10">
                <a:latin typeface="Times New Roman"/>
                <a:cs typeface="Times New Roman"/>
              </a:rPr>
              <a:t>The </a:t>
            </a:r>
            <a:r>
              <a:rPr dirty="0" sz="1300" spc="5">
                <a:latin typeface="Times New Roman"/>
                <a:cs typeface="Times New Roman"/>
              </a:rPr>
              <a:t>PL/SQL engine uses a technique called binding to  associate values supplied from external locations to </a:t>
            </a:r>
            <a:r>
              <a:rPr dirty="0" sz="1300" spc="10">
                <a:latin typeface="Times New Roman"/>
                <a:cs typeface="Times New Roman"/>
              </a:rPr>
              <a:t>PL/SQL </a:t>
            </a:r>
            <a:r>
              <a:rPr dirty="0" sz="1300" spc="5">
                <a:latin typeface="Times New Roman"/>
                <a:cs typeface="Times New Roman"/>
              </a:rPr>
              <a:t>variables or parameters  declared in the </a:t>
            </a:r>
            <a:r>
              <a:rPr dirty="0" sz="1300" spc="10">
                <a:latin typeface="Times New Roman"/>
                <a:cs typeface="Times New Roman"/>
              </a:rPr>
              <a:t>PL/SQL</a:t>
            </a:r>
            <a:r>
              <a:rPr dirty="0" sz="1300" spc="5">
                <a:latin typeface="Times New Roman"/>
                <a:cs typeface="Times New Roman"/>
              </a:rPr>
              <a:t> subprograms.</a:t>
            </a:r>
            <a:endParaRPr sz="1300">
              <a:latin typeface="Times New Roman"/>
              <a:cs typeface="Times New Roman"/>
            </a:endParaRPr>
          </a:p>
          <a:p>
            <a:pPr marL="137795" marR="88265">
              <a:lnSpc>
                <a:spcPct val="101099"/>
              </a:lnSpc>
              <a:spcBef>
                <a:spcPts val="405"/>
              </a:spcBef>
            </a:pPr>
            <a:r>
              <a:rPr dirty="0" sz="1300" spc="5">
                <a:latin typeface="Times New Roman"/>
                <a:cs typeface="Times New Roman"/>
              </a:rPr>
              <a:t>Unlike in Java, </a:t>
            </a:r>
            <a:r>
              <a:rPr dirty="0" sz="1300" spc="10">
                <a:latin typeface="Times New Roman"/>
                <a:cs typeface="Times New Roman"/>
              </a:rPr>
              <a:t>PL/SQL </a:t>
            </a:r>
            <a:r>
              <a:rPr dirty="0" sz="1300" spc="5">
                <a:latin typeface="Times New Roman"/>
                <a:cs typeface="Times New Roman"/>
              </a:rPr>
              <a:t>recognizes host variables </a:t>
            </a:r>
            <a:r>
              <a:rPr dirty="0" sz="1300" spc="10">
                <a:latin typeface="Times New Roman"/>
                <a:cs typeface="Times New Roman"/>
              </a:rPr>
              <a:t>by </a:t>
            </a:r>
            <a:r>
              <a:rPr dirty="0" sz="1300" spc="5">
                <a:latin typeface="Times New Roman"/>
                <a:cs typeface="Times New Roman"/>
              </a:rPr>
              <a:t>the presence of a colon prefixed to  the external variable </a:t>
            </a:r>
            <a:r>
              <a:rPr dirty="0" sz="1300" spc="10">
                <a:latin typeface="Times New Roman"/>
                <a:cs typeface="Times New Roman"/>
              </a:rPr>
              <a:t>name when </a:t>
            </a:r>
            <a:r>
              <a:rPr dirty="0" sz="1300" spc="5">
                <a:latin typeface="Times New Roman"/>
                <a:cs typeface="Times New Roman"/>
              </a:rPr>
              <a:t>it is used in a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137795" marR="109220">
              <a:lnSpc>
                <a:spcPct val="101499"/>
              </a:lnSpc>
              <a:spcBef>
                <a:spcPts val="395"/>
              </a:spcBef>
            </a:pPr>
            <a:r>
              <a:rPr dirty="0" sz="1300" spc="10">
                <a:latin typeface="Times New Roman"/>
                <a:cs typeface="Times New Roman"/>
              </a:rPr>
              <a:t>You </a:t>
            </a:r>
            <a:r>
              <a:rPr dirty="0" sz="1300" spc="5">
                <a:latin typeface="Times New Roman"/>
                <a:cs typeface="Times New Roman"/>
              </a:rPr>
              <a:t>cannot store </a:t>
            </a:r>
            <a:r>
              <a:rPr dirty="0" sz="1300" spc="10">
                <a:latin typeface="Times New Roman"/>
                <a:cs typeface="Times New Roman"/>
              </a:rPr>
              <a:t>PL/SQL </a:t>
            </a:r>
            <a:r>
              <a:rPr dirty="0" sz="1300" spc="5">
                <a:latin typeface="Times New Roman"/>
                <a:cs typeface="Times New Roman"/>
              </a:rPr>
              <a:t>code </a:t>
            </a:r>
            <a:r>
              <a:rPr dirty="0" sz="1300" spc="10">
                <a:latin typeface="Times New Roman"/>
                <a:cs typeface="Times New Roman"/>
              </a:rPr>
              <a:t>with </a:t>
            </a:r>
            <a:r>
              <a:rPr dirty="0" sz="1300" spc="5">
                <a:latin typeface="Times New Roman"/>
                <a:cs typeface="Times New Roman"/>
              </a:rPr>
              <a:t>host variables because the compiler cannot resolve  references to host variables. The binding process </a:t>
            </a:r>
            <a:r>
              <a:rPr dirty="0" sz="1300">
                <a:latin typeface="Times New Roman"/>
                <a:cs typeface="Times New Roman"/>
              </a:rPr>
              <a:t>is </a:t>
            </a:r>
            <a:r>
              <a:rPr dirty="0" sz="1300" spc="5">
                <a:latin typeface="Times New Roman"/>
                <a:cs typeface="Times New Roman"/>
              </a:rPr>
              <a:t>done at run</a:t>
            </a:r>
            <a:r>
              <a:rPr dirty="0" sz="1300" spc="35">
                <a:latin typeface="Times New Roman"/>
                <a:cs typeface="Times New Roman"/>
              </a:rPr>
              <a:t> </a:t>
            </a:r>
            <a:r>
              <a:rPr dirty="0" sz="1300" spc="5">
                <a:latin typeface="Times New Roman"/>
                <a:cs typeface="Times New Roman"/>
              </a:rPr>
              <a:t>time.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733550" y="855218"/>
            <a:ext cx="428180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a:t>
            </a:r>
            <a:r>
              <a:rPr dirty="0" sz="2000" spc="-15" b="1">
                <a:latin typeface="Arial"/>
                <a:cs typeface="Arial"/>
              </a:rPr>
              <a:t> </a:t>
            </a:r>
            <a:r>
              <a:rPr dirty="0" sz="2000" spc="-5" b="1">
                <a:latin typeface="Courier New"/>
                <a:cs typeface="Courier New"/>
              </a:rPr>
              <a:t>IN</a:t>
            </a:r>
            <a:r>
              <a:rPr dirty="0" sz="2000" spc="-660" b="1">
                <a:latin typeface="Courier New"/>
                <a:cs typeface="Courier New"/>
              </a:rPr>
              <a:t> </a:t>
            </a:r>
            <a:r>
              <a:rPr dirty="0" sz="2000" spc="-5" b="1">
                <a:latin typeface="Courier New"/>
                <a:cs typeface="Courier New"/>
              </a:rPr>
              <a:t>OUT</a:t>
            </a:r>
            <a:r>
              <a:rPr dirty="0" sz="2000" spc="-660" b="1">
                <a:latin typeface="Courier New"/>
                <a:cs typeface="Courier New"/>
              </a:rPr>
              <a:t> </a:t>
            </a:r>
            <a:r>
              <a:rPr dirty="0" sz="2000" b="1">
                <a:latin typeface="Arial"/>
                <a:cs typeface="Arial"/>
              </a:rPr>
              <a:t>Parameters:</a:t>
            </a:r>
            <a:r>
              <a:rPr dirty="0" sz="2000" spc="-5" b="1">
                <a:latin typeface="Arial"/>
                <a:cs typeface="Arial"/>
              </a:rPr>
              <a:t> </a:t>
            </a:r>
            <a:r>
              <a:rPr dirty="0" sz="2000" b="1">
                <a:latin typeface="Arial"/>
                <a:cs typeface="Arial"/>
              </a:rPr>
              <a:t>Example</a:t>
            </a:r>
            <a:endParaRPr sz="2000">
              <a:latin typeface="Arial"/>
              <a:cs typeface="Arial"/>
            </a:endParaRPr>
          </a:p>
        </p:txBody>
      </p:sp>
      <p:grpSp>
        <p:nvGrpSpPr>
          <p:cNvPr id="7" name="object 7"/>
          <p:cNvGrpSpPr/>
          <p:nvPr/>
        </p:nvGrpSpPr>
        <p:grpSpPr>
          <a:xfrm>
            <a:off x="1315402" y="2136076"/>
            <a:ext cx="5142865" cy="720725"/>
            <a:chOff x="1315402" y="2136076"/>
            <a:chExt cx="5142865" cy="720725"/>
          </a:xfrm>
        </p:grpSpPr>
        <p:sp>
          <p:nvSpPr>
            <p:cNvPr id="8" name="object 8"/>
            <p:cNvSpPr/>
            <p:nvPr/>
          </p:nvSpPr>
          <p:spPr>
            <a:xfrm>
              <a:off x="1325879" y="2146554"/>
              <a:ext cx="5121910" cy="699770"/>
            </a:xfrm>
            <a:custGeom>
              <a:avLst/>
              <a:gdLst/>
              <a:ahLst/>
              <a:cxnLst/>
              <a:rect l="l" t="t" r="r" b="b"/>
              <a:pathLst>
                <a:path w="5121910" h="699769">
                  <a:moveTo>
                    <a:pt x="5121402" y="0"/>
                  </a:moveTo>
                  <a:lnTo>
                    <a:pt x="0" y="0"/>
                  </a:lnTo>
                  <a:lnTo>
                    <a:pt x="0" y="699516"/>
                  </a:lnTo>
                  <a:lnTo>
                    <a:pt x="5121402" y="699516"/>
                  </a:lnTo>
                  <a:lnTo>
                    <a:pt x="5121402" y="0"/>
                  </a:lnTo>
                  <a:close/>
                </a:path>
              </a:pathLst>
            </a:custGeom>
            <a:solidFill>
              <a:srgbClr val="FFCC99"/>
            </a:solidFill>
          </p:spPr>
          <p:txBody>
            <a:bodyPr wrap="square" lIns="0" tIns="0" rIns="0" bIns="0" rtlCol="0"/>
            <a:lstStyle/>
            <a:p/>
          </p:txBody>
        </p:sp>
        <p:sp>
          <p:nvSpPr>
            <p:cNvPr id="9" name="object 9"/>
            <p:cNvSpPr/>
            <p:nvPr/>
          </p:nvSpPr>
          <p:spPr>
            <a:xfrm>
              <a:off x="1325879" y="2146554"/>
              <a:ext cx="5121910" cy="699770"/>
            </a:xfrm>
            <a:custGeom>
              <a:avLst/>
              <a:gdLst/>
              <a:ahLst/>
              <a:cxnLst/>
              <a:rect l="l" t="t" r="r" b="b"/>
              <a:pathLst>
                <a:path w="5121910" h="699769">
                  <a:moveTo>
                    <a:pt x="5121402" y="0"/>
                  </a:moveTo>
                  <a:lnTo>
                    <a:pt x="0" y="0"/>
                  </a:lnTo>
                  <a:lnTo>
                    <a:pt x="0" y="699516"/>
                  </a:lnTo>
                  <a:lnTo>
                    <a:pt x="5121402" y="699516"/>
                  </a:lnTo>
                  <a:lnTo>
                    <a:pt x="5121402"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5139690" y="2428494"/>
            <a:ext cx="1256030" cy="308610"/>
          </a:xfrm>
          <a:prstGeom prst="rect">
            <a:avLst/>
          </a:prstGeom>
          <a:solidFill>
            <a:srgbClr val="FF9900"/>
          </a:solidFill>
          <a:ln w="20574">
            <a:solidFill>
              <a:srgbClr val="000000"/>
            </a:solidFill>
          </a:ln>
        </p:spPr>
        <p:txBody>
          <a:bodyPr wrap="square" lIns="0" tIns="48895" rIns="0" bIns="0" rtlCol="0" vert="horz">
            <a:spAutoFit/>
          </a:bodyPr>
          <a:lstStyle/>
          <a:p>
            <a:pPr marL="52705">
              <a:lnSpc>
                <a:spcPct val="100000"/>
              </a:lnSpc>
              <a:spcBef>
                <a:spcPts val="385"/>
              </a:spcBef>
            </a:pPr>
            <a:r>
              <a:rPr dirty="0" sz="1300" spc="-10" b="1">
                <a:latin typeface="Arial"/>
                <a:cs typeface="Arial"/>
              </a:rPr>
              <a:t>'(800)633-0575'</a:t>
            </a:r>
            <a:endParaRPr sz="1300">
              <a:latin typeface="Arial"/>
              <a:cs typeface="Arial"/>
            </a:endParaRPr>
          </a:p>
        </p:txBody>
      </p:sp>
      <p:grpSp>
        <p:nvGrpSpPr>
          <p:cNvPr id="11" name="object 11"/>
          <p:cNvGrpSpPr/>
          <p:nvPr/>
        </p:nvGrpSpPr>
        <p:grpSpPr>
          <a:xfrm>
            <a:off x="1325308" y="2418016"/>
            <a:ext cx="5126355" cy="2400300"/>
            <a:chOff x="1325308" y="2418016"/>
            <a:chExt cx="5126355" cy="2400300"/>
          </a:xfrm>
        </p:grpSpPr>
        <p:sp>
          <p:nvSpPr>
            <p:cNvPr id="12" name="object 12"/>
            <p:cNvSpPr/>
            <p:nvPr/>
          </p:nvSpPr>
          <p:spPr>
            <a:xfrm>
              <a:off x="1393698" y="2428494"/>
              <a:ext cx="1130935" cy="308610"/>
            </a:xfrm>
            <a:custGeom>
              <a:avLst/>
              <a:gdLst/>
              <a:ahLst/>
              <a:cxnLst/>
              <a:rect l="l" t="t" r="r" b="b"/>
              <a:pathLst>
                <a:path w="1130935" h="308610">
                  <a:moveTo>
                    <a:pt x="1130808" y="0"/>
                  </a:moveTo>
                  <a:lnTo>
                    <a:pt x="0" y="0"/>
                  </a:lnTo>
                  <a:lnTo>
                    <a:pt x="0" y="308609"/>
                  </a:lnTo>
                  <a:lnTo>
                    <a:pt x="1130808" y="308609"/>
                  </a:lnTo>
                  <a:lnTo>
                    <a:pt x="1130808" y="0"/>
                  </a:lnTo>
                  <a:close/>
                </a:path>
              </a:pathLst>
            </a:custGeom>
            <a:solidFill>
              <a:srgbClr val="FF9900"/>
            </a:solidFill>
          </p:spPr>
          <p:txBody>
            <a:bodyPr wrap="square" lIns="0" tIns="0" rIns="0" bIns="0" rtlCol="0"/>
            <a:lstStyle/>
            <a:p/>
          </p:txBody>
        </p:sp>
        <p:sp>
          <p:nvSpPr>
            <p:cNvPr id="13" name="object 13"/>
            <p:cNvSpPr/>
            <p:nvPr/>
          </p:nvSpPr>
          <p:spPr>
            <a:xfrm>
              <a:off x="1393698" y="2428494"/>
              <a:ext cx="1130935" cy="308610"/>
            </a:xfrm>
            <a:custGeom>
              <a:avLst/>
              <a:gdLst/>
              <a:ahLst/>
              <a:cxnLst/>
              <a:rect l="l" t="t" r="r" b="b"/>
              <a:pathLst>
                <a:path w="1130935" h="308610">
                  <a:moveTo>
                    <a:pt x="1130808" y="0"/>
                  </a:moveTo>
                  <a:lnTo>
                    <a:pt x="0" y="0"/>
                  </a:lnTo>
                  <a:lnTo>
                    <a:pt x="0" y="308609"/>
                  </a:lnTo>
                  <a:lnTo>
                    <a:pt x="1130808" y="308609"/>
                  </a:lnTo>
                  <a:lnTo>
                    <a:pt x="1130808" y="0"/>
                  </a:lnTo>
                  <a:close/>
                </a:path>
              </a:pathLst>
            </a:custGeom>
            <a:ln w="20574">
              <a:solidFill>
                <a:srgbClr val="000000"/>
              </a:solidFill>
            </a:ln>
          </p:spPr>
          <p:txBody>
            <a:bodyPr wrap="square" lIns="0" tIns="0" rIns="0" bIns="0" rtlCol="0"/>
            <a:lstStyle/>
            <a:p/>
          </p:txBody>
        </p:sp>
        <p:sp>
          <p:nvSpPr>
            <p:cNvPr id="14" name="object 14"/>
            <p:cNvSpPr/>
            <p:nvPr/>
          </p:nvSpPr>
          <p:spPr>
            <a:xfrm>
              <a:off x="1335786" y="3229356"/>
              <a:ext cx="5105400" cy="1578610"/>
            </a:xfrm>
            <a:custGeom>
              <a:avLst/>
              <a:gdLst/>
              <a:ahLst/>
              <a:cxnLst/>
              <a:rect l="l" t="t" r="r" b="b"/>
              <a:pathLst>
                <a:path w="5105400" h="1578610">
                  <a:moveTo>
                    <a:pt x="5105400" y="0"/>
                  </a:moveTo>
                  <a:lnTo>
                    <a:pt x="0" y="0"/>
                  </a:lnTo>
                  <a:lnTo>
                    <a:pt x="0" y="1578102"/>
                  </a:lnTo>
                  <a:lnTo>
                    <a:pt x="5105400" y="1578102"/>
                  </a:lnTo>
                  <a:lnTo>
                    <a:pt x="5105400" y="0"/>
                  </a:lnTo>
                  <a:close/>
                </a:path>
              </a:pathLst>
            </a:custGeom>
            <a:solidFill>
              <a:srgbClr val="CCCCCC"/>
            </a:solidFill>
          </p:spPr>
          <p:txBody>
            <a:bodyPr wrap="square" lIns="0" tIns="0" rIns="0" bIns="0" rtlCol="0"/>
            <a:lstStyle/>
            <a:p/>
          </p:txBody>
        </p:sp>
        <p:sp>
          <p:nvSpPr>
            <p:cNvPr id="15" name="object 15"/>
            <p:cNvSpPr/>
            <p:nvPr/>
          </p:nvSpPr>
          <p:spPr>
            <a:xfrm>
              <a:off x="1335786" y="3229356"/>
              <a:ext cx="5105400" cy="1578610"/>
            </a:xfrm>
            <a:custGeom>
              <a:avLst/>
              <a:gdLst/>
              <a:ahLst/>
              <a:cxnLst/>
              <a:rect l="l" t="t" r="r" b="b"/>
              <a:pathLst>
                <a:path w="5105400" h="1578610">
                  <a:moveTo>
                    <a:pt x="5105400" y="0"/>
                  </a:moveTo>
                  <a:lnTo>
                    <a:pt x="0" y="0"/>
                  </a:lnTo>
                  <a:lnTo>
                    <a:pt x="0" y="1578102"/>
                  </a:lnTo>
                  <a:lnTo>
                    <a:pt x="5105400" y="1578102"/>
                  </a:lnTo>
                  <a:lnTo>
                    <a:pt x="5105400" y="0"/>
                  </a:lnTo>
                  <a:close/>
                </a:path>
              </a:pathLst>
            </a:custGeom>
            <a:ln w="20574">
              <a:solidFill>
                <a:srgbClr val="000000"/>
              </a:solidFill>
            </a:ln>
          </p:spPr>
          <p:txBody>
            <a:bodyPr wrap="square" lIns="0" tIns="0" rIns="0" bIns="0" rtlCol="0"/>
            <a:lstStyle/>
            <a:p/>
          </p:txBody>
        </p:sp>
      </p:grpSp>
      <p:sp>
        <p:nvSpPr>
          <p:cNvPr id="16" name="object 16"/>
          <p:cNvSpPr txBox="1"/>
          <p:nvPr/>
        </p:nvSpPr>
        <p:spPr>
          <a:xfrm>
            <a:off x="1411822" y="3200653"/>
            <a:ext cx="4307840" cy="1597025"/>
          </a:xfrm>
          <a:prstGeom prst="rect">
            <a:avLst/>
          </a:prstGeom>
        </p:spPr>
        <p:txBody>
          <a:bodyPr wrap="square" lIns="0" tIns="19685" rIns="0" bIns="0" rtlCol="0" vert="horz">
            <a:spAutoFit/>
          </a:bodyPr>
          <a:lstStyle/>
          <a:p>
            <a:pPr marL="194945" marR="393065" indent="-195580">
              <a:lnSpc>
                <a:spcPts val="1540"/>
              </a:lnSpc>
              <a:spcBef>
                <a:spcPts val="155"/>
              </a:spcBef>
            </a:pPr>
            <a:r>
              <a:rPr dirty="0" sz="1300" spc="-15" b="1">
                <a:latin typeface="Courier New"/>
                <a:cs typeface="Courier New"/>
              </a:rPr>
              <a:t>CREATE OR REPLACE PROCEDURE </a:t>
            </a:r>
            <a:r>
              <a:rPr dirty="0" sz="1300" spc="-20" b="1">
                <a:latin typeface="Courier New"/>
                <a:cs typeface="Courier New"/>
              </a:rPr>
              <a:t>format_phone  </a:t>
            </a:r>
            <a:r>
              <a:rPr dirty="0" sz="1300" spc="-15" b="1">
                <a:latin typeface="Courier New"/>
                <a:cs typeface="Courier New"/>
              </a:rPr>
              <a:t>(phone_no IN OUT VARCHAR2)</a:t>
            </a:r>
            <a:r>
              <a:rPr dirty="0" sz="1300" spc="-60" b="1">
                <a:latin typeface="Courier New"/>
                <a:cs typeface="Courier New"/>
              </a:rPr>
              <a:t> </a:t>
            </a:r>
            <a:r>
              <a:rPr dirty="0" sz="1300" spc="-20" b="1">
                <a:latin typeface="Courier New"/>
                <a:cs typeface="Courier New"/>
              </a:rPr>
              <a:t>IS</a:t>
            </a:r>
            <a:endParaRPr sz="1300">
              <a:latin typeface="Courier New"/>
              <a:cs typeface="Courier New"/>
            </a:endParaRPr>
          </a:p>
          <a:p>
            <a:pPr>
              <a:lnSpc>
                <a:spcPts val="1495"/>
              </a:lnSpc>
            </a:pPr>
            <a:r>
              <a:rPr dirty="0" sz="1300" spc="-15" b="1">
                <a:latin typeface="Courier New"/>
                <a:cs typeface="Courier New"/>
              </a:rPr>
              <a:t>BEGIN</a:t>
            </a:r>
            <a:endParaRPr sz="1300">
              <a:latin typeface="Courier New"/>
              <a:cs typeface="Courier New"/>
            </a:endParaRPr>
          </a:p>
          <a:p>
            <a:pPr algn="just" marL="1367155" marR="5080" indent="-1172210">
              <a:lnSpc>
                <a:spcPct val="99000"/>
              </a:lnSpc>
              <a:spcBef>
                <a:spcPts val="10"/>
              </a:spcBef>
            </a:pPr>
            <a:r>
              <a:rPr dirty="0" sz="1300" spc="-15" b="1">
                <a:latin typeface="Courier New"/>
                <a:cs typeface="Courier New"/>
              </a:rPr>
              <a:t>phone_no := '(' || </a:t>
            </a:r>
            <a:r>
              <a:rPr dirty="0" sz="1300" spc="-20" b="1">
                <a:latin typeface="Courier New"/>
                <a:cs typeface="Courier New"/>
              </a:rPr>
              <a:t>SUBSTR(phone_no,1,3) ||  </a:t>
            </a:r>
            <a:r>
              <a:rPr dirty="0" sz="1300" spc="-15" b="1">
                <a:latin typeface="Courier New"/>
                <a:cs typeface="Courier New"/>
              </a:rPr>
              <a:t>')' || </a:t>
            </a:r>
            <a:r>
              <a:rPr dirty="0" sz="1300" spc="-20" b="1">
                <a:latin typeface="Courier New"/>
                <a:cs typeface="Courier New"/>
              </a:rPr>
              <a:t>SUBSTR(phone_no,4,3) ||  </a:t>
            </a:r>
            <a:r>
              <a:rPr dirty="0" sz="1300" spc="-15" b="1">
                <a:latin typeface="Courier New"/>
                <a:cs typeface="Courier New"/>
              </a:rPr>
              <a:t>'-' ||</a:t>
            </a:r>
            <a:r>
              <a:rPr dirty="0" sz="1300" spc="-20" b="1">
                <a:latin typeface="Courier New"/>
                <a:cs typeface="Courier New"/>
              </a:rPr>
              <a:t> SUBSTR(phone_no,7);</a:t>
            </a:r>
            <a:endParaRPr sz="1300">
              <a:latin typeface="Courier New"/>
              <a:cs typeface="Courier New"/>
            </a:endParaRPr>
          </a:p>
          <a:p>
            <a:pPr>
              <a:lnSpc>
                <a:spcPts val="1540"/>
              </a:lnSpc>
            </a:pPr>
            <a:r>
              <a:rPr dirty="0" sz="1300" spc="-15" b="1">
                <a:latin typeface="Courier New"/>
                <a:cs typeface="Courier New"/>
              </a:rPr>
              <a:t>END</a:t>
            </a:r>
            <a:r>
              <a:rPr dirty="0" sz="1300" spc="-20" b="1">
                <a:latin typeface="Courier New"/>
                <a:cs typeface="Courier New"/>
              </a:rPr>
              <a:t> format_phone;</a:t>
            </a:r>
            <a:endParaRPr sz="1300">
              <a:latin typeface="Courier New"/>
              <a:cs typeface="Courier New"/>
            </a:endParaRPr>
          </a:p>
          <a:p>
            <a:pPr>
              <a:lnSpc>
                <a:spcPts val="1555"/>
              </a:lnSpc>
            </a:pPr>
            <a:r>
              <a:rPr dirty="0" sz="1300" spc="-10" b="1">
                <a:latin typeface="Courier New"/>
                <a:cs typeface="Courier New"/>
              </a:rPr>
              <a:t>/</a:t>
            </a:r>
            <a:endParaRPr sz="1300">
              <a:latin typeface="Courier New"/>
              <a:cs typeface="Courier New"/>
            </a:endParaRPr>
          </a:p>
        </p:txBody>
      </p:sp>
      <p:sp>
        <p:nvSpPr>
          <p:cNvPr id="17" name="object 17"/>
          <p:cNvSpPr txBox="1"/>
          <p:nvPr/>
        </p:nvSpPr>
        <p:spPr>
          <a:xfrm>
            <a:off x="1384553" y="1836083"/>
            <a:ext cx="2055495" cy="852169"/>
          </a:xfrm>
          <a:prstGeom prst="rect">
            <a:avLst/>
          </a:prstGeom>
        </p:spPr>
        <p:txBody>
          <a:bodyPr wrap="square" lIns="0" tIns="12700" rIns="0" bIns="0" rtlCol="0" vert="horz">
            <a:spAutoFit/>
          </a:bodyPr>
          <a:lstStyle/>
          <a:p>
            <a:pPr marR="5080" indent="-635">
              <a:lnSpc>
                <a:spcPct val="128800"/>
              </a:lnSpc>
              <a:spcBef>
                <a:spcPts val="100"/>
              </a:spcBef>
            </a:pPr>
            <a:r>
              <a:rPr dirty="0" sz="1300" spc="-10" b="1">
                <a:latin typeface="Arial"/>
                <a:cs typeface="Arial"/>
              </a:rPr>
              <a:t>Calling </a:t>
            </a:r>
            <a:r>
              <a:rPr dirty="0" sz="1300" spc="-15" b="1">
                <a:latin typeface="Arial"/>
                <a:cs typeface="Arial"/>
              </a:rPr>
              <a:t>environment  phone_no </a:t>
            </a:r>
            <a:r>
              <a:rPr dirty="0" sz="1300" spc="-10" b="1">
                <a:latin typeface="Arial"/>
                <a:cs typeface="Arial"/>
              </a:rPr>
              <a:t>(before the</a:t>
            </a:r>
            <a:r>
              <a:rPr dirty="0" sz="1300" spc="-35" b="1">
                <a:latin typeface="Arial"/>
                <a:cs typeface="Arial"/>
              </a:rPr>
              <a:t> </a:t>
            </a:r>
            <a:r>
              <a:rPr dirty="0" sz="1300" spc="-10" b="1">
                <a:latin typeface="Arial"/>
                <a:cs typeface="Arial"/>
              </a:rPr>
              <a:t>call)</a:t>
            </a:r>
            <a:endParaRPr sz="1300">
              <a:latin typeface="Arial"/>
              <a:cs typeface="Arial"/>
            </a:endParaRPr>
          </a:p>
          <a:p>
            <a:pPr marL="81280">
              <a:lnSpc>
                <a:spcPct val="100000"/>
              </a:lnSpc>
              <a:spcBef>
                <a:spcPts val="930"/>
              </a:spcBef>
            </a:pPr>
            <a:r>
              <a:rPr dirty="0" sz="1300" spc="-10" b="1">
                <a:latin typeface="Arial"/>
                <a:cs typeface="Arial"/>
              </a:rPr>
              <a:t>'8006330575'</a:t>
            </a:r>
            <a:endParaRPr sz="1300">
              <a:latin typeface="Arial"/>
              <a:cs typeface="Arial"/>
            </a:endParaRPr>
          </a:p>
        </p:txBody>
      </p:sp>
      <p:sp>
        <p:nvSpPr>
          <p:cNvPr id="18" name="object 18"/>
          <p:cNvSpPr txBox="1"/>
          <p:nvPr/>
        </p:nvSpPr>
        <p:spPr>
          <a:xfrm>
            <a:off x="4544862" y="2149684"/>
            <a:ext cx="1911985"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phone_no (after the</a:t>
            </a:r>
            <a:r>
              <a:rPr dirty="0" sz="1300" spc="-80" b="1">
                <a:latin typeface="Arial"/>
                <a:cs typeface="Arial"/>
              </a:rPr>
              <a:t> </a:t>
            </a:r>
            <a:r>
              <a:rPr dirty="0" sz="1300" spc="-10" b="1">
                <a:latin typeface="Arial"/>
                <a:cs typeface="Arial"/>
              </a:rPr>
              <a:t>call)</a:t>
            </a:r>
            <a:endParaRPr sz="1300">
              <a:latin typeface="Arial"/>
              <a:cs typeface="Arial"/>
            </a:endParaRPr>
          </a:p>
        </p:txBody>
      </p:sp>
      <p:grpSp>
        <p:nvGrpSpPr>
          <p:cNvPr id="19" name="object 19"/>
          <p:cNvGrpSpPr/>
          <p:nvPr/>
        </p:nvGrpSpPr>
        <p:grpSpPr>
          <a:xfrm>
            <a:off x="2001011" y="2737104"/>
            <a:ext cx="3881120" cy="773430"/>
            <a:chOff x="2001011" y="2737104"/>
            <a:chExt cx="3881120" cy="773430"/>
          </a:xfrm>
        </p:grpSpPr>
        <p:sp>
          <p:nvSpPr>
            <p:cNvPr id="20" name="object 20"/>
            <p:cNvSpPr/>
            <p:nvPr/>
          </p:nvSpPr>
          <p:spPr>
            <a:xfrm>
              <a:off x="2033777" y="2737104"/>
              <a:ext cx="0" cy="643255"/>
            </a:xfrm>
            <a:custGeom>
              <a:avLst/>
              <a:gdLst/>
              <a:ahLst/>
              <a:cxnLst/>
              <a:rect l="l" t="t" r="r" b="b"/>
              <a:pathLst>
                <a:path w="0" h="643254">
                  <a:moveTo>
                    <a:pt x="0" y="0"/>
                  </a:moveTo>
                  <a:lnTo>
                    <a:pt x="0" y="643128"/>
                  </a:lnTo>
                </a:path>
              </a:pathLst>
            </a:custGeom>
            <a:ln w="20574">
              <a:solidFill>
                <a:srgbClr val="000000"/>
              </a:solidFill>
            </a:ln>
          </p:spPr>
          <p:txBody>
            <a:bodyPr wrap="square" lIns="0" tIns="0" rIns="0" bIns="0" rtlCol="0"/>
            <a:lstStyle/>
            <a:p/>
          </p:txBody>
        </p:sp>
        <p:sp>
          <p:nvSpPr>
            <p:cNvPr id="21" name="object 21"/>
            <p:cNvSpPr/>
            <p:nvPr/>
          </p:nvSpPr>
          <p:spPr>
            <a:xfrm>
              <a:off x="2001011" y="3378708"/>
              <a:ext cx="66675" cy="67310"/>
            </a:xfrm>
            <a:custGeom>
              <a:avLst/>
              <a:gdLst/>
              <a:ahLst/>
              <a:cxnLst/>
              <a:rect l="l" t="t" r="r" b="b"/>
              <a:pathLst>
                <a:path w="66675" h="67310">
                  <a:moveTo>
                    <a:pt x="66294" y="0"/>
                  </a:moveTo>
                  <a:lnTo>
                    <a:pt x="0" y="0"/>
                  </a:lnTo>
                  <a:lnTo>
                    <a:pt x="33528" y="67056"/>
                  </a:lnTo>
                  <a:lnTo>
                    <a:pt x="66294" y="0"/>
                  </a:lnTo>
                  <a:close/>
                </a:path>
              </a:pathLst>
            </a:custGeom>
            <a:solidFill>
              <a:srgbClr val="000000"/>
            </a:solidFill>
          </p:spPr>
          <p:txBody>
            <a:bodyPr wrap="square" lIns="0" tIns="0" rIns="0" bIns="0" rtlCol="0"/>
            <a:lstStyle/>
            <a:p/>
          </p:txBody>
        </p:sp>
        <p:sp>
          <p:nvSpPr>
            <p:cNvPr id="22" name="object 22"/>
            <p:cNvSpPr/>
            <p:nvPr/>
          </p:nvSpPr>
          <p:spPr>
            <a:xfrm>
              <a:off x="4485894" y="2801874"/>
              <a:ext cx="1362710" cy="698500"/>
            </a:xfrm>
            <a:custGeom>
              <a:avLst/>
              <a:gdLst/>
              <a:ahLst/>
              <a:cxnLst/>
              <a:rect l="l" t="t" r="r" b="b"/>
              <a:pathLst>
                <a:path w="1362710" h="698500">
                  <a:moveTo>
                    <a:pt x="0" y="697992"/>
                  </a:moveTo>
                  <a:lnTo>
                    <a:pt x="1362456" y="697992"/>
                  </a:lnTo>
                  <a:lnTo>
                    <a:pt x="1362456" y="0"/>
                  </a:lnTo>
                </a:path>
              </a:pathLst>
            </a:custGeom>
            <a:ln w="20574">
              <a:solidFill>
                <a:srgbClr val="000000"/>
              </a:solidFill>
            </a:ln>
          </p:spPr>
          <p:txBody>
            <a:bodyPr wrap="square" lIns="0" tIns="0" rIns="0" bIns="0" rtlCol="0"/>
            <a:lstStyle/>
            <a:p/>
          </p:txBody>
        </p:sp>
        <p:sp>
          <p:nvSpPr>
            <p:cNvPr id="23" name="object 23"/>
            <p:cNvSpPr/>
            <p:nvPr/>
          </p:nvSpPr>
          <p:spPr>
            <a:xfrm>
              <a:off x="5815583" y="2737104"/>
              <a:ext cx="66675" cy="67310"/>
            </a:xfrm>
            <a:custGeom>
              <a:avLst/>
              <a:gdLst/>
              <a:ahLst/>
              <a:cxnLst/>
              <a:rect l="l" t="t" r="r" b="b"/>
              <a:pathLst>
                <a:path w="66675" h="67310">
                  <a:moveTo>
                    <a:pt x="33528" y="0"/>
                  </a:moveTo>
                  <a:lnTo>
                    <a:pt x="0" y="67055"/>
                  </a:lnTo>
                  <a:lnTo>
                    <a:pt x="66294" y="67055"/>
                  </a:lnTo>
                  <a:lnTo>
                    <a:pt x="33528" y="0"/>
                  </a:lnTo>
                  <a:close/>
                </a:path>
              </a:pathLst>
            </a:custGeom>
            <a:solidFill>
              <a:srgbClr val="000000"/>
            </a:solidFill>
          </p:spPr>
          <p:txBody>
            <a:bodyPr wrap="square" lIns="0" tIns="0" rIns="0" bIns="0" rtlCol="0"/>
            <a:lstStyle/>
            <a:p/>
          </p:txBody>
        </p:sp>
      </p:grpSp>
      <p:sp>
        <p:nvSpPr>
          <p:cNvPr id="24" name="object 24"/>
          <p:cNvSpPr txBox="1"/>
          <p:nvPr/>
        </p:nvSpPr>
        <p:spPr>
          <a:xfrm>
            <a:off x="743204" y="5591809"/>
            <a:ext cx="6247130" cy="397319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a:t>
            </a:r>
            <a:r>
              <a:rPr dirty="0" sz="1300" spc="5" b="1">
                <a:latin typeface="Arial"/>
                <a:cs typeface="Arial"/>
              </a:rPr>
              <a:t> </a:t>
            </a:r>
            <a:r>
              <a:rPr dirty="0" sz="1300" spc="10" b="1">
                <a:latin typeface="Courier New"/>
                <a:cs typeface="Courier New"/>
              </a:rPr>
              <a:t>IN</a:t>
            </a:r>
            <a:r>
              <a:rPr dirty="0" sz="1300" spc="-409" b="1">
                <a:latin typeface="Courier New"/>
                <a:cs typeface="Courier New"/>
              </a:rPr>
              <a:t> </a:t>
            </a:r>
            <a:r>
              <a:rPr dirty="0" sz="1300" spc="15" b="1">
                <a:latin typeface="Courier New"/>
                <a:cs typeface="Courier New"/>
              </a:rPr>
              <a:t>OUT</a:t>
            </a:r>
            <a:r>
              <a:rPr dirty="0" sz="1300" spc="-409" b="1">
                <a:latin typeface="Courier New"/>
                <a:cs typeface="Courier New"/>
              </a:rPr>
              <a:t> </a:t>
            </a:r>
            <a:r>
              <a:rPr dirty="0" sz="1300" spc="5" b="1">
                <a:latin typeface="Arial"/>
                <a:cs typeface="Arial"/>
              </a:rPr>
              <a:t>Parameters:</a:t>
            </a:r>
            <a:r>
              <a:rPr dirty="0" sz="1300" b="1">
                <a:latin typeface="Arial"/>
                <a:cs typeface="Arial"/>
              </a:rPr>
              <a:t> </a:t>
            </a:r>
            <a:r>
              <a:rPr dirty="0" sz="1300" spc="5" b="1">
                <a:latin typeface="Arial"/>
                <a:cs typeface="Arial"/>
              </a:rPr>
              <a:t>Example</a:t>
            </a:r>
            <a:endParaRPr sz="1300">
              <a:latin typeface="Arial"/>
              <a:cs typeface="Arial"/>
            </a:endParaRPr>
          </a:p>
          <a:p>
            <a:pPr marL="137795" marR="139065">
              <a:lnSpc>
                <a:spcPct val="103800"/>
              </a:lnSpc>
              <a:spcBef>
                <a:spcPts val="360"/>
              </a:spcBef>
            </a:pPr>
            <a:r>
              <a:rPr dirty="0" sz="1300" spc="5">
                <a:latin typeface="Times New Roman"/>
                <a:cs typeface="Times New Roman"/>
              </a:rPr>
              <a:t>Using</a:t>
            </a:r>
            <a:r>
              <a:rPr dirty="0" sz="130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45">
                <a:latin typeface="Courier New"/>
                <a:cs typeface="Courier New"/>
              </a:rPr>
              <a:t> </a:t>
            </a:r>
            <a:r>
              <a:rPr dirty="0" sz="1300" spc="10">
                <a:latin typeface="Times New Roman"/>
                <a:cs typeface="Times New Roman"/>
              </a:rPr>
              <a:t>parameter, you </a:t>
            </a:r>
            <a:r>
              <a:rPr dirty="0" sz="1300" spc="5">
                <a:latin typeface="Times New Roman"/>
                <a:cs typeface="Times New Roman"/>
              </a:rPr>
              <a:t>can</a:t>
            </a:r>
            <a:r>
              <a:rPr dirty="0" sz="1300" spc="10">
                <a:latin typeface="Times New Roman"/>
                <a:cs typeface="Times New Roman"/>
              </a:rPr>
              <a:t> </a:t>
            </a:r>
            <a:r>
              <a:rPr dirty="0" sz="1300" spc="5">
                <a:latin typeface="Times New Roman"/>
                <a:cs typeface="Times New Roman"/>
              </a:rPr>
              <a:t>pass</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into</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that </a:t>
            </a:r>
            <a:r>
              <a:rPr dirty="0" sz="1300" spc="10">
                <a:latin typeface="Times New Roman"/>
                <a:cs typeface="Times New Roman"/>
              </a:rPr>
              <a:t>can </a:t>
            </a:r>
            <a:r>
              <a:rPr dirty="0" sz="1300" spc="5">
                <a:latin typeface="Times New Roman"/>
                <a:cs typeface="Times New Roman"/>
              </a:rPr>
              <a:t>be</a:t>
            </a:r>
            <a:r>
              <a:rPr dirty="0" sz="1300" spc="10">
                <a:latin typeface="Times New Roman"/>
                <a:cs typeface="Times New Roman"/>
              </a:rPr>
              <a:t> </a:t>
            </a:r>
            <a:r>
              <a:rPr dirty="0" sz="1300" spc="5">
                <a:latin typeface="Times New Roman"/>
                <a:cs typeface="Times New Roman"/>
              </a:rPr>
              <a:t>updated.  </a:t>
            </a:r>
            <a:r>
              <a:rPr dirty="0" sz="1300" spc="10">
                <a:latin typeface="Times New Roman"/>
                <a:cs typeface="Times New Roman"/>
              </a:rPr>
              <a:t>The </a:t>
            </a:r>
            <a:r>
              <a:rPr dirty="0" sz="1300" spc="5">
                <a:latin typeface="Times New Roman"/>
                <a:cs typeface="Times New Roman"/>
              </a:rPr>
              <a:t>actual </a:t>
            </a:r>
            <a:r>
              <a:rPr dirty="0" sz="1300" spc="10">
                <a:latin typeface="Times New Roman"/>
                <a:cs typeface="Times New Roman"/>
              </a:rPr>
              <a:t>parameter </a:t>
            </a:r>
            <a:r>
              <a:rPr dirty="0" sz="1300" spc="5">
                <a:latin typeface="Times New Roman"/>
                <a:cs typeface="Times New Roman"/>
              </a:rPr>
              <a:t>value supplied from the calling environment can return as either of  the following:</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The original unchanged</a:t>
            </a:r>
            <a:r>
              <a:rPr dirty="0" sz="1300">
                <a:latin typeface="Times New Roman"/>
                <a:cs typeface="Times New Roman"/>
              </a:rPr>
              <a:t> </a:t>
            </a:r>
            <a:r>
              <a:rPr dirty="0" sz="1300" spc="5">
                <a:latin typeface="Times New Roman"/>
                <a:cs typeface="Times New Roman"/>
              </a:rPr>
              <a:t>value</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10">
                <a:latin typeface="Times New Roman"/>
                <a:cs typeface="Times New Roman"/>
              </a:rPr>
              <a:t>A new </a:t>
            </a:r>
            <a:r>
              <a:rPr dirty="0" sz="1300" spc="5">
                <a:latin typeface="Times New Roman"/>
                <a:cs typeface="Times New Roman"/>
              </a:rPr>
              <a:t>value </a:t>
            </a:r>
            <a:r>
              <a:rPr dirty="0" sz="1300" spc="10">
                <a:latin typeface="Times New Roman"/>
                <a:cs typeface="Times New Roman"/>
              </a:rPr>
              <a:t>that </a:t>
            </a:r>
            <a:r>
              <a:rPr dirty="0" sz="1300" spc="5">
                <a:latin typeface="Times New Roman"/>
                <a:cs typeface="Times New Roman"/>
              </a:rPr>
              <a:t>is set within the</a:t>
            </a:r>
            <a:r>
              <a:rPr dirty="0" sz="1300" spc="-1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137795">
              <a:lnSpc>
                <a:spcPct val="100000"/>
              </a:lnSpc>
              <a:spcBef>
                <a:spcPts val="345"/>
              </a:spcBef>
            </a:pPr>
            <a:r>
              <a:rPr dirty="0" sz="1300" spc="5" b="1">
                <a:latin typeface="Times New Roman"/>
                <a:cs typeface="Times New Roman"/>
              </a:rPr>
              <a:t>Note:</a:t>
            </a:r>
            <a:r>
              <a:rPr dirty="0" sz="1300" b="1">
                <a:latin typeface="Times New Roman"/>
                <a:cs typeface="Times New Roman"/>
              </a:rPr>
              <a:t> </a:t>
            </a:r>
            <a:r>
              <a:rPr dirty="0" sz="1300" spc="10">
                <a:latin typeface="Times New Roman"/>
                <a:cs typeface="Times New Roman"/>
              </a:rPr>
              <a:t>An</a:t>
            </a:r>
            <a:r>
              <a:rPr dirty="0" sz="1300" spc="-5">
                <a:latin typeface="Times New Roman"/>
                <a:cs typeface="Times New Roman"/>
              </a:rPr>
              <a:t> </a:t>
            </a:r>
            <a:r>
              <a:rPr dirty="0" sz="1300" spc="10">
                <a:latin typeface="Courier New"/>
                <a:cs typeface="Courier New"/>
              </a:rPr>
              <a:t>IN</a:t>
            </a:r>
            <a:r>
              <a:rPr dirty="0" sz="1300" spc="-445">
                <a:latin typeface="Courier New"/>
                <a:cs typeface="Courier New"/>
              </a:rPr>
              <a:t> </a:t>
            </a:r>
            <a:r>
              <a:rPr dirty="0" sz="1300" spc="15">
                <a:latin typeface="Courier New"/>
                <a:cs typeface="Courier New"/>
              </a:rPr>
              <a:t>OUT</a:t>
            </a:r>
            <a:r>
              <a:rPr dirty="0" sz="1300" spc="-455">
                <a:latin typeface="Courier New"/>
                <a:cs typeface="Courier New"/>
              </a:rPr>
              <a:t> </a:t>
            </a:r>
            <a:r>
              <a:rPr dirty="0" sz="1300" spc="5">
                <a:latin typeface="Times New Roman"/>
                <a:cs typeface="Times New Roman"/>
              </a:rPr>
              <a:t>parameter acts as an</a:t>
            </a:r>
            <a:r>
              <a:rPr dirty="0" sz="1300" spc="10">
                <a:latin typeface="Times New Roman"/>
                <a:cs typeface="Times New Roman"/>
              </a:rPr>
              <a:t> </a:t>
            </a:r>
            <a:r>
              <a:rPr dirty="0" sz="1300" spc="5">
                <a:latin typeface="Times New Roman"/>
                <a:cs typeface="Times New Roman"/>
              </a:rPr>
              <a:t>initialized variable.</a:t>
            </a:r>
            <a:endParaRPr sz="1300">
              <a:latin typeface="Times New Roman"/>
              <a:cs typeface="Times New Roman"/>
            </a:endParaRPr>
          </a:p>
          <a:p>
            <a:pPr marL="138430" marR="15240">
              <a:lnSpc>
                <a:spcPct val="97500"/>
              </a:lnSpc>
              <a:spcBef>
                <a:spcPts val="405"/>
              </a:spcBef>
            </a:pPr>
            <a:r>
              <a:rPr dirty="0" sz="1300" spc="10">
                <a:latin typeface="Times New Roman"/>
                <a:cs typeface="Times New Roman"/>
              </a:rPr>
              <a:t>The </a:t>
            </a:r>
            <a:r>
              <a:rPr dirty="0" sz="1300" spc="5">
                <a:latin typeface="Times New Roman"/>
                <a:cs typeface="Times New Roman"/>
              </a:rPr>
              <a:t>example in the slide creates a procedure with an </a:t>
            </a:r>
            <a:r>
              <a:rPr dirty="0" sz="1300" spc="10">
                <a:latin typeface="Courier New"/>
                <a:cs typeface="Courier New"/>
              </a:rPr>
              <a:t>IN </a:t>
            </a:r>
            <a:r>
              <a:rPr dirty="0" sz="1300" spc="15">
                <a:latin typeface="Courier New"/>
                <a:cs typeface="Courier New"/>
              </a:rPr>
              <a:t>OUT </a:t>
            </a:r>
            <a:r>
              <a:rPr dirty="0" sz="1300" spc="5">
                <a:latin typeface="Times New Roman"/>
                <a:cs typeface="Times New Roman"/>
              </a:rPr>
              <a:t>parameter to accept a 10-  character string containing digits for a </a:t>
            </a:r>
            <a:r>
              <a:rPr dirty="0" sz="1300" spc="10">
                <a:latin typeface="Times New Roman"/>
                <a:cs typeface="Times New Roman"/>
              </a:rPr>
              <a:t>phone number. The </a:t>
            </a:r>
            <a:r>
              <a:rPr dirty="0" sz="1300" spc="5">
                <a:latin typeface="Times New Roman"/>
                <a:cs typeface="Times New Roman"/>
              </a:rPr>
              <a:t>procedure returns the phone  </a:t>
            </a:r>
            <a:r>
              <a:rPr dirty="0" sz="1300" spc="10">
                <a:latin typeface="Times New Roman"/>
                <a:cs typeface="Times New Roman"/>
              </a:rPr>
              <a:t>number </a:t>
            </a:r>
            <a:r>
              <a:rPr dirty="0" sz="1300" spc="5">
                <a:latin typeface="Times New Roman"/>
                <a:cs typeface="Times New Roman"/>
              </a:rPr>
              <a:t>formatted with parentheses around the first three </a:t>
            </a:r>
            <a:r>
              <a:rPr dirty="0" sz="1300" spc="10">
                <a:latin typeface="Times New Roman"/>
                <a:cs typeface="Times New Roman"/>
              </a:rPr>
              <a:t>characters </a:t>
            </a:r>
            <a:r>
              <a:rPr dirty="0" sz="1300" spc="5">
                <a:latin typeface="Times New Roman"/>
                <a:cs typeface="Times New Roman"/>
              </a:rPr>
              <a:t>and a hyphen after the  sixth digit—for </a:t>
            </a:r>
            <a:r>
              <a:rPr dirty="0" sz="1300" spc="10">
                <a:latin typeface="Times New Roman"/>
                <a:cs typeface="Times New Roman"/>
              </a:rPr>
              <a:t>example, </a:t>
            </a:r>
            <a:r>
              <a:rPr dirty="0" sz="1300" spc="5">
                <a:latin typeface="Times New Roman"/>
                <a:cs typeface="Times New Roman"/>
              </a:rPr>
              <a:t>the phone </a:t>
            </a:r>
            <a:r>
              <a:rPr dirty="0" sz="1300">
                <a:latin typeface="Times New Roman"/>
                <a:cs typeface="Times New Roman"/>
              </a:rPr>
              <a:t>string </a:t>
            </a:r>
            <a:r>
              <a:rPr dirty="0" sz="1300" spc="10">
                <a:latin typeface="Times New Roman"/>
                <a:cs typeface="Times New Roman"/>
              </a:rPr>
              <a:t>8006330575 </a:t>
            </a:r>
            <a:r>
              <a:rPr dirty="0" sz="1300" spc="5">
                <a:latin typeface="Times New Roman"/>
                <a:cs typeface="Times New Roman"/>
              </a:rPr>
              <a:t>is returned as</a:t>
            </a:r>
            <a:r>
              <a:rPr dirty="0" sz="1300" spc="50">
                <a:latin typeface="Times New Roman"/>
                <a:cs typeface="Times New Roman"/>
              </a:rPr>
              <a:t> </a:t>
            </a:r>
            <a:r>
              <a:rPr dirty="0" sz="1300" spc="5">
                <a:latin typeface="Times New Roman"/>
                <a:cs typeface="Times New Roman"/>
              </a:rPr>
              <a:t>(800)633-0575.</a:t>
            </a:r>
            <a:endParaRPr sz="1300">
              <a:latin typeface="Times New Roman"/>
              <a:cs typeface="Times New Roman"/>
            </a:endParaRPr>
          </a:p>
          <a:p>
            <a:pPr marL="137795" marR="5080">
              <a:lnSpc>
                <a:spcPct val="101299"/>
              </a:lnSpc>
              <a:spcBef>
                <a:spcPts val="300"/>
              </a:spcBef>
            </a:pPr>
            <a:r>
              <a:rPr dirty="0" sz="1300" spc="10">
                <a:latin typeface="Times New Roman"/>
                <a:cs typeface="Times New Roman"/>
              </a:rPr>
              <a:t>The </a:t>
            </a:r>
            <a:r>
              <a:rPr dirty="0" sz="1300" spc="5">
                <a:latin typeface="Times New Roman"/>
                <a:cs typeface="Times New Roman"/>
              </a:rPr>
              <a:t>following code uses the </a:t>
            </a:r>
            <a:r>
              <a:rPr dirty="0" sz="1300" spc="15">
                <a:latin typeface="Courier New"/>
                <a:cs typeface="Courier New"/>
              </a:rPr>
              <a:t>phone_no </a:t>
            </a:r>
            <a:r>
              <a:rPr dirty="0" sz="1300" spc="5">
                <a:latin typeface="Times New Roman"/>
                <a:cs typeface="Times New Roman"/>
              </a:rPr>
              <a:t>host variable of </a:t>
            </a:r>
            <a:r>
              <a:rPr dirty="0" sz="1300" spc="5" i="1">
                <a:latin typeface="Times New Roman"/>
                <a:cs typeface="Times New Roman"/>
              </a:rPr>
              <a:t>i</a:t>
            </a:r>
            <a:r>
              <a:rPr dirty="0" sz="1300" spc="5">
                <a:latin typeface="Times New Roman"/>
                <a:cs typeface="Times New Roman"/>
              </a:rPr>
              <a:t>SQL*Plus to provide the input  value passed to the </a:t>
            </a:r>
            <a:r>
              <a:rPr dirty="0" sz="1300" spc="15">
                <a:latin typeface="Courier New"/>
                <a:cs typeface="Courier New"/>
              </a:rPr>
              <a:t>FORMAT_PHONE</a:t>
            </a:r>
            <a:r>
              <a:rPr dirty="0" sz="1300" spc="-340">
                <a:latin typeface="Courier New"/>
                <a:cs typeface="Courier New"/>
              </a:rPr>
              <a:t> </a:t>
            </a:r>
            <a:r>
              <a:rPr dirty="0" sz="1300" spc="5">
                <a:latin typeface="Times New Roman"/>
                <a:cs typeface="Times New Roman"/>
              </a:rPr>
              <a:t>procedure. </a:t>
            </a:r>
            <a:r>
              <a:rPr dirty="0" sz="1300" spc="10">
                <a:latin typeface="Times New Roman"/>
                <a:cs typeface="Times New Roman"/>
              </a:rPr>
              <a:t>The </a:t>
            </a:r>
            <a:r>
              <a:rPr dirty="0" sz="1300" spc="5">
                <a:latin typeface="Times New Roman"/>
                <a:cs typeface="Times New Roman"/>
              </a:rPr>
              <a:t>procedure is executed </a:t>
            </a:r>
            <a:r>
              <a:rPr dirty="0" sz="1300" spc="10">
                <a:latin typeface="Times New Roman"/>
                <a:cs typeface="Times New Roman"/>
              </a:rPr>
              <a:t>and </a:t>
            </a:r>
            <a:r>
              <a:rPr dirty="0" sz="1300" spc="5">
                <a:latin typeface="Times New Roman"/>
                <a:cs typeface="Times New Roman"/>
              </a:rPr>
              <a:t>returns an  updated string in the </a:t>
            </a:r>
            <a:r>
              <a:rPr dirty="0" sz="1300" spc="15">
                <a:latin typeface="Courier New"/>
                <a:cs typeface="Courier New"/>
              </a:rPr>
              <a:t>phone_no</a:t>
            </a:r>
            <a:r>
              <a:rPr dirty="0" sz="1300" spc="-434">
                <a:latin typeface="Courier New"/>
                <a:cs typeface="Courier New"/>
              </a:rPr>
              <a:t> </a:t>
            </a:r>
            <a:r>
              <a:rPr dirty="0" sz="1300" spc="5">
                <a:latin typeface="Times New Roman"/>
                <a:cs typeface="Times New Roman"/>
              </a:rPr>
              <a:t>host variable.</a:t>
            </a:r>
            <a:endParaRPr sz="1300">
              <a:latin typeface="Times New Roman"/>
              <a:cs typeface="Times New Roman"/>
            </a:endParaRPr>
          </a:p>
          <a:p>
            <a:pPr marL="1017905" marR="2164715">
              <a:lnSpc>
                <a:spcPts val="1460"/>
              </a:lnSpc>
              <a:spcBef>
                <a:spcPts val="50"/>
              </a:spcBef>
            </a:pPr>
            <a:r>
              <a:rPr dirty="0" sz="1200" spc="5">
                <a:latin typeface="Courier New"/>
                <a:cs typeface="Courier New"/>
              </a:rPr>
              <a:t>VARIABLE phone_no VARCHAR2(15)  EXECUTE :phone_no :=</a:t>
            </a:r>
            <a:r>
              <a:rPr dirty="0" sz="1200" spc="-25">
                <a:latin typeface="Courier New"/>
                <a:cs typeface="Courier New"/>
              </a:rPr>
              <a:t> </a:t>
            </a:r>
            <a:r>
              <a:rPr dirty="0" sz="1200" spc="5">
                <a:latin typeface="Courier New"/>
                <a:cs typeface="Courier New"/>
              </a:rPr>
              <a:t>'8006330575'</a:t>
            </a:r>
            <a:endParaRPr sz="1200">
              <a:latin typeface="Courier New"/>
              <a:cs typeface="Courier New"/>
            </a:endParaRPr>
          </a:p>
          <a:p>
            <a:pPr marL="1017905">
              <a:lnSpc>
                <a:spcPts val="1405"/>
              </a:lnSpc>
            </a:pPr>
            <a:r>
              <a:rPr dirty="0" sz="1200" spc="5">
                <a:latin typeface="Courier New"/>
                <a:cs typeface="Courier New"/>
              </a:rPr>
              <a:t>PRINT</a:t>
            </a:r>
            <a:r>
              <a:rPr dirty="0" sz="1200" spc="-70">
                <a:latin typeface="Courier New"/>
                <a:cs typeface="Courier New"/>
              </a:rPr>
              <a:t> </a:t>
            </a:r>
            <a:r>
              <a:rPr dirty="0" sz="1200" spc="5">
                <a:latin typeface="Courier New"/>
                <a:cs typeface="Courier New"/>
              </a:rPr>
              <a:t>phone_no</a:t>
            </a:r>
            <a:endParaRPr sz="1200">
              <a:latin typeface="Courier New"/>
              <a:cs typeface="Courier New"/>
            </a:endParaRPr>
          </a:p>
          <a:p>
            <a:pPr marL="1018540" marR="2258060">
              <a:lnSpc>
                <a:spcPct val="101299"/>
              </a:lnSpc>
            </a:pPr>
            <a:r>
              <a:rPr dirty="0" sz="1200" spc="5">
                <a:latin typeface="Courier New"/>
                <a:cs typeface="Courier New"/>
              </a:rPr>
              <a:t>EXECUTE format_phone (:phone_no)  PRINT</a:t>
            </a:r>
            <a:r>
              <a:rPr dirty="0" sz="1200">
                <a:latin typeface="Courier New"/>
                <a:cs typeface="Courier New"/>
              </a:rPr>
              <a:t> </a:t>
            </a:r>
            <a:r>
              <a:rPr dirty="0" sz="1200" spc="5">
                <a:latin typeface="Courier New"/>
                <a:cs typeface="Courier New"/>
              </a:rPr>
              <a:t>phone_no</a:t>
            </a:r>
            <a:endParaRPr sz="1200">
              <a:latin typeface="Courier New"/>
              <a:cs typeface="Courier New"/>
            </a:endParaRPr>
          </a:p>
        </p:txBody>
      </p:sp>
      <p:sp>
        <p:nvSpPr>
          <p:cNvPr id="26" name="object 2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28" name="object 2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5" name="object 2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993392" y="873506"/>
            <a:ext cx="3762375"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Syntax for Passing</a:t>
            </a:r>
            <a:r>
              <a:rPr dirty="0" sz="2000" spc="-60" b="1">
                <a:latin typeface="Arial"/>
                <a:cs typeface="Arial"/>
              </a:rPr>
              <a:t> </a:t>
            </a:r>
            <a:r>
              <a:rPr dirty="0" sz="2000" b="1">
                <a:latin typeface="Arial"/>
                <a:cs typeface="Arial"/>
              </a:rPr>
              <a:t>Parameters</a:t>
            </a:r>
            <a:endParaRPr sz="2000">
              <a:latin typeface="Arial"/>
              <a:cs typeface="Arial"/>
            </a:endParaRPr>
          </a:p>
        </p:txBody>
      </p:sp>
      <p:sp>
        <p:nvSpPr>
          <p:cNvPr id="7" name="object 7"/>
          <p:cNvSpPr txBox="1"/>
          <p:nvPr/>
        </p:nvSpPr>
        <p:spPr>
          <a:xfrm>
            <a:off x="1325117" y="1744160"/>
            <a:ext cx="5150485" cy="2543175"/>
          </a:xfrm>
          <a:prstGeom prst="rect">
            <a:avLst/>
          </a:prstGeom>
        </p:spPr>
        <p:txBody>
          <a:bodyPr wrap="square" lIns="0" tIns="63500" rIns="0" bIns="0" rtlCol="0" vert="horz">
            <a:spAutoFit/>
          </a:bodyPr>
          <a:lstStyle/>
          <a:p>
            <a:pPr algn="just" marL="326390" indent="-327025">
              <a:lnSpc>
                <a:spcPct val="100000"/>
              </a:lnSpc>
              <a:spcBef>
                <a:spcPts val="500"/>
              </a:spcBef>
              <a:buClr>
                <a:srgbClr val="FF0000"/>
              </a:buClr>
              <a:buFont typeface="Arial"/>
              <a:buChar char="•"/>
              <a:tabLst>
                <a:tab pos="327025" algn="l"/>
              </a:tabLst>
            </a:pPr>
            <a:r>
              <a:rPr dirty="0" sz="1550" spc="10" b="1">
                <a:latin typeface="Arial"/>
                <a:cs typeface="Arial"/>
              </a:rPr>
              <a:t>Positional:</a:t>
            </a:r>
            <a:endParaRPr sz="1550">
              <a:latin typeface="Arial"/>
              <a:cs typeface="Arial"/>
            </a:endParaRPr>
          </a:p>
          <a:p>
            <a:pPr algn="just" lvl="1" marL="653415" marR="5080" indent="-245110">
              <a:lnSpc>
                <a:spcPct val="102200"/>
              </a:lnSpc>
              <a:spcBef>
                <a:spcPts val="340"/>
              </a:spcBef>
              <a:buClr>
                <a:srgbClr val="FF0000"/>
              </a:buClr>
              <a:buFont typeface="Arial"/>
              <a:buChar char="–"/>
              <a:tabLst>
                <a:tab pos="654050" algn="l"/>
              </a:tabLst>
            </a:pPr>
            <a:r>
              <a:rPr dirty="0" sz="1400" spc="10" b="1">
                <a:latin typeface="Arial"/>
                <a:cs typeface="Arial"/>
              </a:rPr>
              <a:t>Lists the </a:t>
            </a:r>
            <a:r>
              <a:rPr dirty="0" sz="1400" spc="5" b="1">
                <a:latin typeface="Arial"/>
                <a:cs typeface="Arial"/>
              </a:rPr>
              <a:t>actual </a:t>
            </a:r>
            <a:r>
              <a:rPr dirty="0" sz="1400" spc="15" b="1">
                <a:latin typeface="Arial"/>
                <a:cs typeface="Arial"/>
              </a:rPr>
              <a:t>parameters </a:t>
            </a:r>
            <a:r>
              <a:rPr dirty="0" sz="1400" spc="5" b="1">
                <a:latin typeface="Arial"/>
                <a:cs typeface="Arial"/>
              </a:rPr>
              <a:t>in </a:t>
            </a:r>
            <a:r>
              <a:rPr dirty="0" sz="1400" spc="10" b="1">
                <a:latin typeface="Arial"/>
                <a:cs typeface="Arial"/>
              </a:rPr>
              <a:t>the same order as </a:t>
            </a:r>
            <a:r>
              <a:rPr dirty="0" sz="1400" spc="5" b="1">
                <a:latin typeface="Arial"/>
                <a:cs typeface="Arial"/>
              </a:rPr>
              <a:t>the  </a:t>
            </a:r>
            <a:r>
              <a:rPr dirty="0" sz="1400" spc="10" b="1">
                <a:latin typeface="Arial"/>
                <a:cs typeface="Arial"/>
              </a:rPr>
              <a:t>formal</a:t>
            </a:r>
            <a:r>
              <a:rPr dirty="0" sz="1400" b="1">
                <a:latin typeface="Arial"/>
                <a:cs typeface="Arial"/>
              </a:rPr>
              <a:t> </a:t>
            </a:r>
            <a:r>
              <a:rPr dirty="0" sz="1400" spc="10" b="1">
                <a:latin typeface="Arial"/>
                <a:cs typeface="Arial"/>
              </a:rPr>
              <a:t>parameters</a:t>
            </a:r>
            <a:endParaRPr sz="1400">
              <a:latin typeface="Arial"/>
              <a:cs typeface="Arial"/>
            </a:endParaRPr>
          </a:p>
          <a:p>
            <a:pPr algn="just" marL="326390" indent="-327025">
              <a:lnSpc>
                <a:spcPct val="100000"/>
              </a:lnSpc>
              <a:spcBef>
                <a:spcPts val="400"/>
              </a:spcBef>
              <a:buClr>
                <a:srgbClr val="FF0000"/>
              </a:buClr>
              <a:buFont typeface="Arial"/>
              <a:buChar char="•"/>
              <a:tabLst>
                <a:tab pos="327025" algn="l"/>
              </a:tabLst>
            </a:pPr>
            <a:r>
              <a:rPr dirty="0" sz="1550" spc="10" b="1">
                <a:latin typeface="Arial"/>
                <a:cs typeface="Arial"/>
              </a:rPr>
              <a:t>Named:</a:t>
            </a:r>
            <a:endParaRPr sz="1550">
              <a:latin typeface="Arial"/>
              <a:cs typeface="Arial"/>
            </a:endParaRPr>
          </a:p>
          <a:p>
            <a:pPr algn="just" lvl="1" marL="653415" marR="196850" indent="-245110">
              <a:lnSpc>
                <a:spcPct val="102099"/>
              </a:lnSpc>
              <a:spcBef>
                <a:spcPts val="345"/>
              </a:spcBef>
              <a:buClr>
                <a:srgbClr val="FF0000"/>
              </a:buClr>
              <a:buFont typeface="Arial"/>
              <a:buChar char="–"/>
              <a:tabLst>
                <a:tab pos="654050" algn="l"/>
              </a:tabLst>
            </a:pPr>
            <a:r>
              <a:rPr dirty="0" sz="1400" spc="10" b="1">
                <a:latin typeface="Arial"/>
                <a:cs typeface="Arial"/>
              </a:rPr>
              <a:t>Lists the </a:t>
            </a:r>
            <a:r>
              <a:rPr dirty="0" sz="1400" spc="5" b="1">
                <a:latin typeface="Arial"/>
                <a:cs typeface="Arial"/>
              </a:rPr>
              <a:t>actual </a:t>
            </a:r>
            <a:r>
              <a:rPr dirty="0" sz="1400" spc="15" b="1">
                <a:latin typeface="Arial"/>
                <a:cs typeface="Arial"/>
              </a:rPr>
              <a:t>parameters </a:t>
            </a:r>
            <a:r>
              <a:rPr dirty="0" sz="1400" spc="10" b="1">
                <a:latin typeface="Arial"/>
                <a:cs typeface="Arial"/>
              </a:rPr>
              <a:t>in </a:t>
            </a:r>
            <a:r>
              <a:rPr dirty="0" sz="1400" spc="5" b="1">
                <a:latin typeface="Arial"/>
                <a:cs typeface="Arial"/>
              </a:rPr>
              <a:t>arbitrary </a:t>
            </a:r>
            <a:r>
              <a:rPr dirty="0" sz="1400" spc="15" b="1">
                <a:latin typeface="Arial"/>
                <a:cs typeface="Arial"/>
              </a:rPr>
              <a:t>order </a:t>
            </a:r>
            <a:r>
              <a:rPr dirty="0" sz="1400" spc="10" b="1">
                <a:latin typeface="Arial"/>
                <a:cs typeface="Arial"/>
              </a:rPr>
              <a:t>and  </a:t>
            </a:r>
            <a:r>
              <a:rPr dirty="0" sz="1400" spc="15" b="1">
                <a:latin typeface="Arial"/>
                <a:cs typeface="Arial"/>
              </a:rPr>
              <a:t>uses </a:t>
            </a:r>
            <a:r>
              <a:rPr dirty="0" sz="1400" spc="10" b="1">
                <a:latin typeface="Arial"/>
                <a:cs typeface="Arial"/>
              </a:rPr>
              <a:t>the association operator (</a:t>
            </a:r>
            <a:r>
              <a:rPr dirty="0" sz="1400" spc="10" b="1">
                <a:latin typeface="Courier New"/>
                <a:cs typeface="Courier New"/>
              </a:rPr>
              <a:t>=&gt;</a:t>
            </a:r>
            <a:r>
              <a:rPr dirty="0" sz="1400" spc="10" b="1">
                <a:latin typeface="Arial"/>
                <a:cs typeface="Arial"/>
              </a:rPr>
              <a:t>) to </a:t>
            </a:r>
            <a:r>
              <a:rPr dirty="0" sz="1400" spc="5" b="1">
                <a:latin typeface="Arial"/>
                <a:cs typeface="Arial"/>
              </a:rPr>
              <a:t>associate </a:t>
            </a:r>
            <a:r>
              <a:rPr dirty="0" sz="1400" spc="15" b="1">
                <a:latin typeface="Arial"/>
                <a:cs typeface="Arial"/>
              </a:rPr>
              <a:t>a  named </a:t>
            </a:r>
            <a:r>
              <a:rPr dirty="0" sz="1400" spc="10" b="1">
                <a:latin typeface="Arial"/>
                <a:cs typeface="Arial"/>
              </a:rPr>
              <a:t>formal </a:t>
            </a:r>
            <a:r>
              <a:rPr dirty="0" sz="1400" spc="15" b="1">
                <a:latin typeface="Arial"/>
                <a:cs typeface="Arial"/>
              </a:rPr>
              <a:t>parameter </a:t>
            </a:r>
            <a:r>
              <a:rPr dirty="0" sz="1400" spc="10" b="1">
                <a:latin typeface="Arial"/>
                <a:cs typeface="Arial"/>
              </a:rPr>
              <a:t>with its </a:t>
            </a:r>
            <a:r>
              <a:rPr dirty="0" sz="1400" spc="5" b="1">
                <a:latin typeface="Arial"/>
                <a:cs typeface="Arial"/>
              </a:rPr>
              <a:t>actual</a:t>
            </a:r>
            <a:r>
              <a:rPr dirty="0" sz="1400" spc="-70" b="1">
                <a:latin typeface="Arial"/>
                <a:cs typeface="Arial"/>
              </a:rPr>
              <a:t> </a:t>
            </a:r>
            <a:r>
              <a:rPr dirty="0" sz="1400" spc="10" b="1">
                <a:latin typeface="Arial"/>
                <a:cs typeface="Arial"/>
              </a:rPr>
              <a:t>parameter</a:t>
            </a:r>
            <a:endParaRPr sz="1400">
              <a:latin typeface="Arial"/>
              <a:cs typeface="Arial"/>
            </a:endParaRPr>
          </a:p>
          <a:p>
            <a:pPr algn="just" marL="326390" indent="-327025">
              <a:lnSpc>
                <a:spcPct val="100000"/>
              </a:lnSpc>
              <a:spcBef>
                <a:spcPts val="400"/>
              </a:spcBef>
              <a:buClr>
                <a:srgbClr val="FF0000"/>
              </a:buClr>
              <a:buFont typeface="Arial"/>
              <a:buChar char="•"/>
              <a:tabLst>
                <a:tab pos="327025" algn="l"/>
              </a:tabLst>
            </a:pPr>
            <a:r>
              <a:rPr dirty="0" sz="1550" spc="10" b="1">
                <a:latin typeface="Arial"/>
                <a:cs typeface="Arial"/>
              </a:rPr>
              <a:t>Combination:</a:t>
            </a:r>
            <a:endParaRPr sz="1550">
              <a:latin typeface="Arial"/>
              <a:cs typeface="Arial"/>
            </a:endParaRPr>
          </a:p>
          <a:p>
            <a:pPr algn="just" lvl="1" marL="653415" marR="234950" indent="-245110">
              <a:lnSpc>
                <a:spcPct val="102200"/>
              </a:lnSpc>
              <a:spcBef>
                <a:spcPts val="340"/>
              </a:spcBef>
              <a:buClr>
                <a:srgbClr val="FF0000"/>
              </a:buClr>
              <a:buFont typeface="Arial"/>
              <a:buChar char="–"/>
              <a:tabLst>
                <a:tab pos="654050" algn="l"/>
              </a:tabLst>
            </a:pPr>
            <a:r>
              <a:rPr dirty="0" sz="1400" spc="10" b="1">
                <a:latin typeface="Arial"/>
                <a:cs typeface="Arial"/>
              </a:rPr>
              <a:t>Lists some of the </a:t>
            </a:r>
            <a:r>
              <a:rPr dirty="0" sz="1400" spc="5" b="1">
                <a:latin typeface="Arial"/>
                <a:cs typeface="Arial"/>
              </a:rPr>
              <a:t>actual </a:t>
            </a:r>
            <a:r>
              <a:rPr dirty="0" sz="1400" spc="15" b="1">
                <a:latin typeface="Arial"/>
                <a:cs typeface="Arial"/>
              </a:rPr>
              <a:t>parameters </a:t>
            </a:r>
            <a:r>
              <a:rPr dirty="0" sz="1400" spc="10" b="1">
                <a:latin typeface="Arial"/>
                <a:cs typeface="Arial"/>
              </a:rPr>
              <a:t>as positional  and some as</a:t>
            </a:r>
            <a:r>
              <a:rPr dirty="0" sz="1400" spc="-10" b="1">
                <a:latin typeface="Arial"/>
                <a:cs typeface="Arial"/>
              </a:rPr>
              <a:t> </a:t>
            </a:r>
            <a:r>
              <a:rPr dirty="0" sz="1400" spc="15" b="1">
                <a:latin typeface="Arial"/>
                <a:cs typeface="Arial"/>
              </a:rPr>
              <a:t>named</a:t>
            </a:r>
            <a:endParaRPr sz="1400">
              <a:latin typeface="Arial"/>
              <a:cs typeface="Arial"/>
            </a:endParaRPr>
          </a:p>
        </p:txBody>
      </p:sp>
      <p:sp>
        <p:nvSpPr>
          <p:cNvPr id="8" name="object 8"/>
          <p:cNvSpPr txBox="1"/>
          <p:nvPr/>
        </p:nvSpPr>
        <p:spPr>
          <a:xfrm>
            <a:off x="743204" y="5609382"/>
            <a:ext cx="6250940" cy="257937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Syntax for Passing</a:t>
            </a:r>
            <a:r>
              <a:rPr dirty="0" sz="1300" spc="-10" b="1">
                <a:latin typeface="Arial"/>
                <a:cs typeface="Arial"/>
              </a:rPr>
              <a:t> </a:t>
            </a:r>
            <a:r>
              <a:rPr dirty="0" sz="1300" spc="5" b="1">
                <a:latin typeface="Arial"/>
                <a:cs typeface="Arial"/>
              </a:rPr>
              <a:t>Parameters</a:t>
            </a:r>
            <a:endParaRPr sz="1300">
              <a:latin typeface="Arial"/>
              <a:cs typeface="Arial"/>
            </a:endParaRPr>
          </a:p>
          <a:p>
            <a:pPr marL="137795" marR="243204">
              <a:lnSpc>
                <a:spcPct val="101099"/>
              </a:lnSpc>
              <a:spcBef>
                <a:spcPts val="370"/>
              </a:spcBef>
            </a:pPr>
            <a:r>
              <a:rPr dirty="0" sz="1300" spc="5">
                <a:latin typeface="Times New Roman"/>
                <a:cs typeface="Times New Roman"/>
              </a:rPr>
              <a:t>For a </a:t>
            </a:r>
            <a:r>
              <a:rPr dirty="0" sz="1300" spc="10">
                <a:latin typeface="Times New Roman"/>
                <a:cs typeface="Times New Roman"/>
              </a:rPr>
              <a:t>procedure </a:t>
            </a:r>
            <a:r>
              <a:rPr dirty="0" sz="1300" spc="5">
                <a:latin typeface="Times New Roman"/>
                <a:cs typeface="Times New Roman"/>
              </a:rPr>
              <a:t>that contains multiple parameters, </a:t>
            </a:r>
            <a:r>
              <a:rPr dirty="0" sz="1300" spc="10">
                <a:latin typeface="Times New Roman"/>
                <a:cs typeface="Times New Roman"/>
              </a:rPr>
              <a:t>you </a:t>
            </a:r>
            <a:r>
              <a:rPr dirty="0" sz="1300" spc="5">
                <a:latin typeface="Times New Roman"/>
                <a:cs typeface="Times New Roman"/>
              </a:rPr>
              <a:t>can use a </a:t>
            </a:r>
            <a:r>
              <a:rPr dirty="0" sz="1300" spc="10">
                <a:latin typeface="Times New Roman"/>
                <a:cs typeface="Times New Roman"/>
              </a:rPr>
              <a:t>number </a:t>
            </a:r>
            <a:r>
              <a:rPr dirty="0" sz="1300" spc="5">
                <a:latin typeface="Times New Roman"/>
                <a:cs typeface="Times New Roman"/>
              </a:rPr>
              <a:t>of </a:t>
            </a:r>
            <a:r>
              <a:rPr dirty="0" sz="1300" spc="10">
                <a:latin typeface="Times New Roman"/>
                <a:cs typeface="Times New Roman"/>
              </a:rPr>
              <a:t>methods </a:t>
            </a:r>
            <a:r>
              <a:rPr dirty="0" sz="1300" spc="5">
                <a:latin typeface="Times New Roman"/>
                <a:cs typeface="Times New Roman"/>
              </a:rPr>
              <a:t>to  specify the values of the parameters. </a:t>
            </a:r>
            <a:r>
              <a:rPr dirty="0" sz="1300" spc="10">
                <a:latin typeface="Times New Roman"/>
                <a:cs typeface="Times New Roman"/>
              </a:rPr>
              <a:t>The </a:t>
            </a:r>
            <a:r>
              <a:rPr dirty="0" sz="1300" spc="5">
                <a:latin typeface="Times New Roman"/>
                <a:cs typeface="Times New Roman"/>
              </a:rPr>
              <a:t>methods are:</a:t>
            </a:r>
            <a:endParaRPr sz="1300">
              <a:latin typeface="Times New Roman"/>
              <a:cs typeface="Times New Roman"/>
            </a:endParaRPr>
          </a:p>
          <a:p>
            <a:pPr marL="514984" marR="532765" indent="-251460">
              <a:lnSpc>
                <a:spcPct val="101499"/>
              </a:lnSpc>
              <a:buFont typeface="Times New Roman"/>
              <a:buChar char="•"/>
              <a:tabLst>
                <a:tab pos="514984" algn="l"/>
                <a:tab pos="515620" algn="l"/>
              </a:tabLst>
            </a:pPr>
            <a:r>
              <a:rPr dirty="0" sz="1300" spc="5" b="1">
                <a:latin typeface="Times New Roman"/>
                <a:cs typeface="Times New Roman"/>
              </a:rPr>
              <a:t>Positional: </a:t>
            </a:r>
            <a:r>
              <a:rPr dirty="0" sz="1300" spc="5">
                <a:latin typeface="Times New Roman"/>
                <a:cs typeface="Times New Roman"/>
              </a:rPr>
              <a:t>Lists the </a:t>
            </a:r>
            <a:r>
              <a:rPr dirty="0" sz="1300" spc="10">
                <a:latin typeface="Times New Roman"/>
                <a:cs typeface="Times New Roman"/>
              </a:rPr>
              <a:t>actual parameter values </a:t>
            </a:r>
            <a:r>
              <a:rPr dirty="0" sz="1300" spc="5">
                <a:latin typeface="Times New Roman"/>
                <a:cs typeface="Times New Roman"/>
              </a:rPr>
              <a:t>in the order in </a:t>
            </a:r>
            <a:r>
              <a:rPr dirty="0" sz="1300" spc="10">
                <a:latin typeface="Times New Roman"/>
                <a:cs typeface="Times New Roman"/>
              </a:rPr>
              <a:t>which </a:t>
            </a:r>
            <a:r>
              <a:rPr dirty="0" sz="1300" spc="5">
                <a:latin typeface="Times New Roman"/>
                <a:cs typeface="Times New Roman"/>
              </a:rPr>
              <a:t>the formal  parameters are</a:t>
            </a:r>
            <a:r>
              <a:rPr dirty="0" sz="1300">
                <a:latin typeface="Times New Roman"/>
                <a:cs typeface="Times New Roman"/>
              </a:rPr>
              <a:t> </a:t>
            </a:r>
            <a:r>
              <a:rPr dirty="0" sz="1300" spc="5">
                <a:latin typeface="Times New Roman"/>
                <a:cs typeface="Times New Roman"/>
              </a:rPr>
              <a:t>declared</a:t>
            </a:r>
            <a:endParaRPr sz="1300">
              <a:latin typeface="Times New Roman"/>
              <a:cs typeface="Times New Roman"/>
            </a:endParaRPr>
          </a:p>
          <a:p>
            <a:pPr marL="515620" indent="-252095">
              <a:lnSpc>
                <a:spcPct val="100000"/>
              </a:lnSpc>
              <a:spcBef>
                <a:spcPts val="20"/>
              </a:spcBef>
              <a:buFont typeface="Times New Roman"/>
              <a:buChar char="•"/>
              <a:tabLst>
                <a:tab pos="514984" algn="l"/>
                <a:tab pos="515620" algn="l"/>
              </a:tabLst>
            </a:pPr>
            <a:r>
              <a:rPr dirty="0" sz="1300" spc="5" b="1">
                <a:latin typeface="Times New Roman"/>
                <a:cs typeface="Times New Roman"/>
              </a:rPr>
              <a:t>Named: </a:t>
            </a:r>
            <a:r>
              <a:rPr dirty="0" sz="1300" spc="5">
                <a:latin typeface="Times New Roman"/>
                <a:cs typeface="Times New Roman"/>
              </a:rPr>
              <a:t>Lists the actual </a:t>
            </a:r>
            <a:r>
              <a:rPr dirty="0" sz="1300" spc="10">
                <a:latin typeface="Times New Roman"/>
                <a:cs typeface="Times New Roman"/>
              </a:rPr>
              <a:t>values </a:t>
            </a:r>
            <a:r>
              <a:rPr dirty="0" sz="1300" spc="5">
                <a:latin typeface="Times New Roman"/>
                <a:cs typeface="Times New Roman"/>
              </a:rPr>
              <a:t>in arbitrary order and uses the association operator</a:t>
            </a:r>
            <a:r>
              <a:rPr dirty="0" sz="1300" spc="135">
                <a:latin typeface="Times New Roman"/>
                <a:cs typeface="Times New Roman"/>
              </a:rPr>
              <a:t> </a:t>
            </a:r>
            <a:r>
              <a:rPr dirty="0" sz="1300" spc="5">
                <a:latin typeface="Times New Roman"/>
                <a:cs typeface="Times New Roman"/>
              </a:rPr>
              <a:t>to</a:t>
            </a:r>
            <a:endParaRPr sz="1300">
              <a:latin typeface="Times New Roman"/>
              <a:cs typeface="Times New Roman"/>
            </a:endParaRPr>
          </a:p>
          <a:p>
            <a:pPr marL="515620" marR="31750">
              <a:lnSpc>
                <a:spcPct val="98800"/>
              </a:lnSpc>
              <a:spcBef>
                <a:spcPts val="40"/>
              </a:spcBef>
            </a:pPr>
            <a:r>
              <a:rPr dirty="0" sz="1300" spc="5">
                <a:latin typeface="Times New Roman"/>
                <a:cs typeface="Times New Roman"/>
              </a:rPr>
              <a:t>associate each actual parameter with its formal </a:t>
            </a:r>
            <a:r>
              <a:rPr dirty="0" sz="1300" spc="10">
                <a:latin typeface="Times New Roman"/>
                <a:cs typeface="Times New Roman"/>
              </a:rPr>
              <a:t>parameter by name. The PL/SQL  </a:t>
            </a:r>
            <a:r>
              <a:rPr dirty="0" sz="1300" spc="5">
                <a:latin typeface="Times New Roman"/>
                <a:cs typeface="Times New Roman"/>
              </a:rPr>
              <a:t>association operator is an </a:t>
            </a:r>
            <a:r>
              <a:rPr dirty="0" sz="1300" spc="10">
                <a:latin typeface="Times New Roman"/>
                <a:cs typeface="Times New Roman"/>
              </a:rPr>
              <a:t>“equal” </a:t>
            </a:r>
            <a:r>
              <a:rPr dirty="0" sz="1300" spc="5">
                <a:latin typeface="Times New Roman"/>
                <a:cs typeface="Times New Roman"/>
              </a:rPr>
              <a:t>sign followed </a:t>
            </a:r>
            <a:r>
              <a:rPr dirty="0" sz="1300" spc="10">
                <a:latin typeface="Times New Roman"/>
                <a:cs typeface="Times New Roman"/>
              </a:rPr>
              <a:t>by </a:t>
            </a:r>
            <a:r>
              <a:rPr dirty="0" sz="1300" spc="5">
                <a:latin typeface="Times New Roman"/>
                <a:cs typeface="Times New Roman"/>
              </a:rPr>
              <a:t>an “is greater than” sign, without  spaces:</a:t>
            </a:r>
            <a:r>
              <a:rPr dirty="0" sz="1300">
                <a:latin typeface="Times New Roman"/>
                <a:cs typeface="Times New Roman"/>
              </a:rPr>
              <a:t> </a:t>
            </a:r>
            <a:r>
              <a:rPr dirty="0" sz="1300" spc="10">
                <a:latin typeface="Courier New"/>
                <a:cs typeface="Courier New"/>
              </a:rPr>
              <a:t>=&gt;</a:t>
            </a:r>
            <a:r>
              <a:rPr dirty="0" sz="1300" spc="10">
                <a:latin typeface="Times New Roman"/>
                <a:cs typeface="Times New Roman"/>
              </a:rPr>
              <a:t>.</a:t>
            </a:r>
            <a:endParaRPr sz="1300">
              <a:latin typeface="Times New Roman"/>
              <a:cs typeface="Times New Roman"/>
            </a:endParaRPr>
          </a:p>
          <a:p>
            <a:pPr marL="514984" marR="5080" indent="-251460">
              <a:lnSpc>
                <a:spcPct val="101499"/>
              </a:lnSpc>
              <a:spcBef>
                <a:spcPts val="75"/>
              </a:spcBef>
              <a:buFont typeface="Times New Roman"/>
              <a:buChar char="•"/>
              <a:tabLst>
                <a:tab pos="514984" algn="l"/>
                <a:tab pos="515620" algn="l"/>
              </a:tabLst>
            </a:pPr>
            <a:r>
              <a:rPr dirty="0" sz="1300" spc="5" b="1">
                <a:latin typeface="Times New Roman"/>
                <a:cs typeface="Times New Roman"/>
              </a:rPr>
              <a:t>Combination: </a:t>
            </a:r>
            <a:r>
              <a:rPr dirty="0" sz="1300" spc="5">
                <a:latin typeface="Times New Roman"/>
                <a:cs typeface="Times New Roman"/>
              </a:rPr>
              <a:t>Lists the first </a:t>
            </a:r>
            <a:r>
              <a:rPr dirty="0" sz="1300" spc="10">
                <a:latin typeface="Times New Roman"/>
                <a:cs typeface="Times New Roman"/>
              </a:rPr>
              <a:t>parameter values by </a:t>
            </a:r>
            <a:r>
              <a:rPr dirty="0" sz="1300" spc="5">
                <a:latin typeface="Times New Roman"/>
                <a:cs typeface="Times New Roman"/>
              </a:rPr>
              <a:t>their position and the </a:t>
            </a:r>
            <a:r>
              <a:rPr dirty="0" sz="1300" spc="10">
                <a:latin typeface="Times New Roman"/>
                <a:cs typeface="Times New Roman"/>
              </a:rPr>
              <a:t>remainder by  </a:t>
            </a:r>
            <a:r>
              <a:rPr dirty="0" sz="1300" spc="5">
                <a:latin typeface="Times New Roman"/>
                <a:cs typeface="Times New Roman"/>
              </a:rPr>
              <a:t>using the special syntax of the </a:t>
            </a:r>
            <a:r>
              <a:rPr dirty="0" sz="1300" spc="10">
                <a:latin typeface="Times New Roman"/>
                <a:cs typeface="Times New Roman"/>
              </a:rPr>
              <a:t>named</a:t>
            </a:r>
            <a:r>
              <a:rPr dirty="0" sz="1300" spc="5">
                <a:latin typeface="Times New Roman"/>
                <a:cs typeface="Times New Roman"/>
              </a:rPr>
              <a:t> </a:t>
            </a:r>
            <a:r>
              <a:rPr dirty="0" sz="1300" spc="10">
                <a:latin typeface="Times New Roman"/>
                <a:cs typeface="Times New Roman"/>
              </a:rPr>
              <a:t>method</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The </a:t>
            </a:r>
            <a:r>
              <a:rPr dirty="0" sz="1300" spc="5">
                <a:latin typeface="Times New Roman"/>
                <a:cs typeface="Times New Roman"/>
              </a:rPr>
              <a:t>next page </a:t>
            </a:r>
            <a:r>
              <a:rPr dirty="0" sz="1300" spc="10">
                <a:latin typeface="Times New Roman"/>
                <a:cs typeface="Times New Roman"/>
              </a:rPr>
              <a:t>shows some examples </a:t>
            </a:r>
            <a:r>
              <a:rPr dirty="0" sz="1300" spc="5">
                <a:latin typeface="Times New Roman"/>
                <a:cs typeface="Times New Roman"/>
              </a:rPr>
              <a:t>of the first </a:t>
            </a:r>
            <a:r>
              <a:rPr dirty="0" sz="1300" spc="10">
                <a:latin typeface="Times New Roman"/>
                <a:cs typeface="Times New Roman"/>
              </a:rPr>
              <a:t>two</a:t>
            </a:r>
            <a:r>
              <a:rPr dirty="0" sz="1300" spc="-30">
                <a:latin typeface="Times New Roman"/>
                <a:cs typeface="Times New Roman"/>
              </a:rPr>
              <a:t> </a:t>
            </a:r>
            <a:r>
              <a:rPr dirty="0" sz="1300" spc="5">
                <a:latin typeface="Times New Roman"/>
                <a:cs typeface="Times New Roman"/>
              </a:rPr>
              <a:t>methods.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50542" y="873506"/>
            <a:ext cx="364871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Parameter Passing:</a:t>
            </a:r>
            <a:r>
              <a:rPr dirty="0" sz="2000" spc="-25" b="1">
                <a:latin typeface="Arial"/>
                <a:cs typeface="Arial"/>
              </a:rPr>
              <a:t> </a:t>
            </a:r>
            <a:r>
              <a:rPr dirty="0" sz="2000" spc="-5" b="1">
                <a:latin typeface="Arial"/>
                <a:cs typeface="Arial"/>
              </a:rPr>
              <a:t>Examples</a:t>
            </a:r>
            <a:endParaRPr sz="2000">
              <a:latin typeface="Arial"/>
              <a:cs typeface="Arial"/>
            </a:endParaRPr>
          </a:p>
        </p:txBody>
      </p:sp>
      <p:sp>
        <p:nvSpPr>
          <p:cNvPr id="7" name="object 7"/>
          <p:cNvSpPr txBox="1"/>
          <p:nvPr/>
        </p:nvSpPr>
        <p:spPr>
          <a:xfrm>
            <a:off x="1325117" y="3802634"/>
            <a:ext cx="331406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Passing by positional</a:t>
            </a:r>
            <a:r>
              <a:rPr dirty="0" sz="1550" spc="-55" b="1">
                <a:latin typeface="Arial"/>
                <a:cs typeface="Arial"/>
              </a:rPr>
              <a:t> </a:t>
            </a:r>
            <a:r>
              <a:rPr dirty="0" sz="1550" spc="10" b="1">
                <a:latin typeface="Arial"/>
                <a:cs typeface="Arial"/>
              </a:rPr>
              <a:t>notation:</a:t>
            </a:r>
            <a:endParaRPr sz="1550">
              <a:latin typeface="Arial"/>
              <a:cs typeface="Arial"/>
            </a:endParaRPr>
          </a:p>
        </p:txBody>
      </p:sp>
      <p:sp>
        <p:nvSpPr>
          <p:cNvPr id="8" name="object 8"/>
          <p:cNvSpPr txBox="1"/>
          <p:nvPr/>
        </p:nvSpPr>
        <p:spPr>
          <a:xfrm>
            <a:off x="1325117" y="4377209"/>
            <a:ext cx="301180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Passing by named</a:t>
            </a:r>
            <a:r>
              <a:rPr dirty="0" sz="1550" spc="-40" b="1">
                <a:latin typeface="Arial"/>
                <a:cs typeface="Arial"/>
              </a:rPr>
              <a:t> </a:t>
            </a:r>
            <a:r>
              <a:rPr dirty="0" sz="1550" spc="10" b="1">
                <a:latin typeface="Arial"/>
                <a:cs typeface="Arial"/>
              </a:rPr>
              <a:t>notation:</a:t>
            </a:r>
            <a:endParaRPr sz="1550">
              <a:latin typeface="Arial"/>
              <a:cs typeface="Arial"/>
            </a:endParaRPr>
          </a:p>
        </p:txBody>
      </p:sp>
      <p:sp>
        <p:nvSpPr>
          <p:cNvPr id="9" name="object 9"/>
          <p:cNvSpPr txBox="1"/>
          <p:nvPr/>
        </p:nvSpPr>
        <p:spPr>
          <a:xfrm>
            <a:off x="1335786" y="1863851"/>
            <a:ext cx="5105400" cy="1854200"/>
          </a:xfrm>
          <a:prstGeom prst="rect">
            <a:avLst/>
          </a:prstGeom>
          <a:solidFill>
            <a:srgbClr val="CCCCCC"/>
          </a:solidFill>
          <a:ln w="20574">
            <a:solidFill>
              <a:srgbClr val="000000"/>
            </a:solidFill>
          </a:ln>
        </p:spPr>
        <p:txBody>
          <a:bodyPr wrap="square" lIns="0" tIns="22225" rIns="0" bIns="0" rtlCol="0" vert="horz">
            <a:spAutoFit/>
          </a:bodyPr>
          <a:lstStyle/>
          <a:p>
            <a:pPr marL="76200">
              <a:lnSpc>
                <a:spcPts val="1550"/>
              </a:lnSpc>
              <a:spcBef>
                <a:spcPts val="175"/>
              </a:spcBef>
            </a:pPr>
            <a:r>
              <a:rPr dirty="0" sz="1300" spc="-15" b="1">
                <a:latin typeface="Courier New"/>
                <a:cs typeface="Courier New"/>
              </a:rPr>
              <a:t>CREATE OR REPLACE PROCEDURE</a:t>
            </a:r>
            <a:r>
              <a:rPr dirty="0" sz="1300" spc="-45" b="1">
                <a:latin typeface="Courier New"/>
                <a:cs typeface="Courier New"/>
              </a:rPr>
              <a:t> </a:t>
            </a:r>
            <a:r>
              <a:rPr dirty="0" sz="1300" spc="-20" b="1">
                <a:latin typeface="Courier New"/>
                <a:cs typeface="Courier New"/>
              </a:rPr>
              <a:t>add_dept(</a:t>
            </a:r>
            <a:endParaRPr sz="1300">
              <a:latin typeface="Courier New"/>
              <a:cs typeface="Courier New"/>
            </a:endParaRPr>
          </a:p>
          <a:p>
            <a:pPr marL="271145" marR="822325">
              <a:lnSpc>
                <a:spcPts val="1550"/>
              </a:lnSpc>
              <a:spcBef>
                <a:spcPts val="50"/>
              </a:spcBef>
              <a:tabLst>
                <a:tab pos="758825" algn="l"/>
              </a:tabLst>
            </a:pPr>
            <a:r>
              <a:rPr dirty="0" sz="1300" spc="-15" b="1">
                <a:latin typeface="Courier New"/>
                <a:cs typeface="Courier New"/>
              </a:rPr>
              <a:t>name IN </a:t>
            </a:r>
            <a:r>
              <a:rPr dirty="0" sz="1300" spc="-20" b="1">
                <a:latin typeface="Courier New"/>
                <a:cs typeface="Courier New"/>
              </a:rPr>
              <a:t>departments.department_name%TYPE,  </a:t>
            </a:r>
            <a:r>
              <a:rPr dirty="0" sz="1300" spc="-15" b="1">
                <a:latin typeface="Courier New"/>
                <a:cs typeface="Courier New"/>
              </a:rPr>
              <a:t>loc	IN </a:t>
            </a:r>
            <a:r>
              <a:rPr dirty="0" sz="1300" spc="-20" b="1">
                <a:latin typeface="Courier New"/>
                <a:cs typeface="Courier New"/>
              </a:rPr>
              <a:t>departments.location_id%TYPE)</a:t>
            </a:r>
            <a:r>
              <a:rPr dirty="0" sz="1300" b="1">
                <a:latin typeface="Courier New"/>
                <a:cs typeface="Courier New"/>
              </a:rPr>
              <a:t> </a:t>
            </a:r>
            <a:r>
              <a:rPr dirty="0" sz="1300" spc="-20" b="1">
                <a:latin typeface="Courier New"/>
                <a:cs typeface="Courier New"/>
              </a:rPr>
              <a:t>IS</a:t>
            </a:r>
            <a:endParaRPr sz="1300">
              <a:latin typeface="Courier New"/>
              <a:cs typeface="Courier New"/>
            </a:endParaRPr>
          </a:p>
          <a:p>
            <a:pPr marL="75565">
              <a:lnSpc>
                <a:spcPts val="1490"/>
              </a:lnSpc>
            </a:pPr>
            <a:r>
              <a:rPr dirty="0" sz="1300" spc="-15" b="1">
                <a:latin typeface="Courier New"/>
                <a:cs typeface="Courier New"/>
              </a:rPr>
              <a:t>BEGIN</a:t>
            </a:r>
            <a:endParaRPr sz="1300">
              <a:latin typeface="Courier New"/>
              <a:cs typeface="Courier New"/>
            </a:endParaRPr>
          </a:p>
          <a:p>
            <a:pPr marL="1247775" marR="1018540" indent="-977265">
              <a:lnSpc>
                <a:spcPts val="1540"/>
              </a:lnSpc>
              <a:spcBef>
                <a:spcPts val="60"/>
              </a:spcBef>
            </a:pPr>
            <a:r>
              <a:rPr dirty="0" sz="1300" spc="-15" b="1">
                <a:latin typeface="Courier New"/>
                <a:cs typeface="Courier New"/>
              </a:rPr>
              <a:t>INSERT INTO </a:t>
            </a:r>
            <a:r>
              <a:rPr dirty="0" sz="1300" spc="-20" b="1">
                <a:latin typeface="Courier New"/>
                <a:cs typeface="Courier New"/>
              </a:rPr>
              <a:t>departments(department_id,  department_name,</a:t>
            </a:r>
            <a:r>
              <a:rPr dirty="0" sz="1300" spc="-5" b="1">
                <a:latin typeface="Courier New"/>
                <a:cs typeface="Courier New"/>
              </a:rPr>
              <a:t> </a:t>
            </a:r>
            <a:r>
              <a:rPr dirty="0" sz="1300" spc="-20" b="1">
                <a:latin typeface="Courier New"/>
                <a:cs typeface="Courier New"/>
              </a:rPr>
              <a:t>location_id)</a:t>
            </a:r>
            <a:endParaRPr sz="1300">
              <a:latin typeface="Courier New"/>
              <a:cs typeface="Courier New"/>
            </a:endParaRPr>
          </a:p>
          <a:p>
            <a:pPr marL="75565" marR="530225" indent="194945">
              <a:lnSpc>
                <a:spcPts val="1550"/>
              </a:lnSpc>
              <a:spcBef>
                <a:spcPts val="5"/>
              </a:spcBef>
            </a:pPr>
            <a:r>
              <a:rPr dirty="0" sz="1300" spc="-15" b="1">
                <a:latin typeface="Courier New"/>
                <a:cs typeface="Courier New"/>
              </a:rPr>
              <a:t>VALUES </a:t>
            </a:r>
            <a:r>
              <a:rPr dirty="0" sz="1300" spc="-20" b="1">
                <a:latin typeface="Courier New"/>
                <a:cs typeface="Courier New"/>
              </a:rPr>
              <a:t>(departments_seq.NEXTVAL, </a:t>
            </a:r>
            <a:r>
              <a:rPr dirty="0" sz="1300" spc="-15" b="1">
                <a:latin typeface="Courier New"/>
                <a:cs typeface="Courier New"/>
              </a:rPr>
              <a:t>name, </a:t>
            </a:r>
            <a:r>
              <a:rPr dirty="0" sz="1300" spc="-20" b="1">
                <a:latin typeface="Courier New"/>
                <a:cs typeface="Courier New"/>
              </a:rPr>
              <a:t>loc);  </a:t>
            </a:r>
            <a:r>
              <a:rPr dirty="0" sz="1300" spc="-15" b="1">
                <a:latin typeface="Courier New"/>
                <a:cs typeface="Courier New"/>
              </a:rPr>
              <a:t>END</a:t>
            </a:r>
            <a:r>
              <a:rPr dirty="0" sz="1300" spc="-20" b="1">
                <a:latin typeface="Courier New"/>
                <a:cs typeface="Courier New"/>
              </a:rPr>
              <a:t> add_dept;</a:t>
            </a:r>
            <a:endParaRPr sz="1300">
              <a:latin typeface="Courier New"/>
              <a:cs typeface="Courier New"/>
            </a:endParaRPr>
          </a:p>
          <a:p>
            <a:pPr marL="75565">
              <a:lnSpc>
                <a:spcPts val="1490"/>
              </a:lnSpc>
            </a:pPr>
            <a:r>
              <a:rPr dirty="0" sz="1300" spc="-10" b="1">
                <a:latin typeface="Courier New"/>
                <a:cs typeface="Courier New"/>
              </a:rPr>
              <a:t>/</a:t>
            </a:r>
            <a:endParaRPr sz="1300">
              <a:latin typeface="Courier New"/>
              <a:cs typeface="Courier New"/>
            </a:endParaRPr>
          </a:p>
        </p:txBody>
      </p:sp>
      <p:sp>
        <p:nvSpPr>
          <p:cNvPr id="10" name="object 10"/>
          <p:cNvSpPr txBox="1"/>
          <p:nvPr/>
        </p:nvSpPr>
        <p:spPr>
          <a:xfrm>
            <a:off x="1335786" y="4108703"/>
            <a:ext cx="5105400" cy="262890"/>
          </a:xfrm>
          <a:prstGeom prst="rect">
            <a:avLst/>
          </a:prstGeom>
          <a:solidFill>
            <a:srgbClr val="CCCCCC"/>
          </a:solidFill>
          <a:ln w="20574">
            <a:solidFill>
              <a:srgbClr val="000000"/>
            </a:solidFill>
          </a:ln>
        </p:spPr>
        <p:txBody>
          <a:bodyPr wrap="square" lIns="0" tIns="6985" rIns="0" bIns="0" rtlCol="0" vert="horz">
            <a:spAutoFit/>
          </a:bodyPr>
          <a:lstStyle/>
          <a:p>
            <a:pPr marL="76200">
              <a:lnSpc>
                <a:spcPct val="100000"/>
              </a:lnSpc>
              <a:spcBef>
                <a:spcPts val="55"/>
              </a:spcBef>
            </a:pPr>
            <a:r>
              <a:rPr dirty="0" sz="1300" spc="-15" b="1">
                <a:latin typeface="Courier New"/>
                <a:cs typeface="Courier New"/>
              </a:rPr>
              <a:t>EXECUTE add_dept </a:t>
            </a:r>
            <a:r>
              <a:rPr dirty="0" sz="1300" spc="-20" b="1">
                <a:latin typeface="Courier New"/>
                <a:cs typeface="Courier New"/>
              </a:rPr>
              <a:t>('TRAINING',</a:t>
            </a:r>
            <a:r>
              <a:rPr dirty="0" sz="1300" spc="-35" b="1">
                <a:latin typeface="Courier New"/>
                <a:cs typeface="Courier New"/>
              </a:rPr>
              <a:t> </a:t>
            </a:r>
            <a:r>
              <a:rPr dirty="0" sz="1300" spc="-20" b="1">
                <a:latin typeface="Courier New"/>
                <a:cs typeface="Courier New"/>
              </a:rPr>
              <a:t>2500)</a:t>
            </a:r>
            <a:endParaRPr sz="1300">
              <a:latin typeface="Courier New"/>
              <a:cs typeface="Courier New"/>
            </a:endParaRPr>
          </a:p>
        </p:txBody>
      </p:sp>
      <p:sp>
        <p:nvSpPr>
          <p:cNvPr id="11" name="object 11"/>
          <p:cNvSpPr txBox="1"/>
          <p:nvPr/>
        </p:nvSpPr>
        <p:spPr>
          <a:xfrm>
            <a:off x="1325880" y="4707635"/>
            <a:ext cx="5104765" cy="264160"/>
          </a:xfrm>
          <a:prstGeom prst="rect">
            <a:avLst/>
          </a:prstGeom>
          <a:solidFill>
            <a:srgbClr val="CCCCCC"/>
          </a:solidFill>
          <a:ln w="20574">
            <a:solidFill>
              <a:srgbClr val="000000"/>
            </a:solidFill>
          </a:ln>
        </p:spPr>
        <p:txBody>
          <a:bodyPr wrap="square" lIns="0" tIns="6985" rIns="0" bIns="0" rtlCol="0" vert="horz">
            <a:spAutoFit/>
          </a:bodyPr>
          <a:lstStyle/>
          <a:p>
            <a:pPr marL="74930">
              <a:lnSpc>
                <a:spcPct val="100000"/>
              </a:lnSpc>
              <a:spcBef>
                <a:spcPts val="55"/>
              </a:spcBef>
            </a:pPr>
            <a:r>
              <a:rPr dirty="0" sz="1300" spc="-15" b="1">
                <a:latin typeface="Courier New"/>
                <a:cs typeface="Courier New"/>
              </a:rPr>
              <a:t>EXECUTE add_dept (loc=&gt;2400,</a:t>
            </a:r>
            <a:r>
              <a:rPr dirty="0" sz="1300" spc="-40" b="1">
                <a:latin typeface="Courier New"/>
                <a:cs typeface="Courier New"/>
              </a:rPr>
              <a:t> </a:t>
            </a:r>
            <a:r>
              <a:rPr dirty="0" sz="1300" spc="-20" b="1">
                <a:latin typeface="Courier New"/>
                <a:cs typeface="Courier New"/>
              </a:rPr>
              <a:t>name=&gt;'EDUCATION')</a:t>
            </a:r>
            <a:endParaRPr sz="1300">
              <a:latin typeface="Courier New"/>
              <a:cs typeface="Courier New"/>
            </a:endParaRPr>
          </a:p>
        </p:txBody>
      </p:sp>
      <p:sp>
        <p:nvSpPr>
          <p:cNvPr id="12" name="object 12"/>
          <p:cNvSpPr txBox="1"/>
          <p:nvPr/>
        </p:nvSpPr>
        <p:spPr>
          <a:xfrm>
            <a:off x="743204" y="5619272"/>
            <a:ext cx="6276975" cy="327342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Parameter Passing:</a:t>
            </a:r>
            <a:r>
              <a:rPr dirty="0" sz="1300" spc="-10" b="1">
                <a:latin typeface="Arial"/>
                <a:cs typeface="Arial"/>
              </a:rPr>
              <a:t> </a:t>
            </a:r>
            <a:r>
              <a:rPr dirty="0" sz="1300" spc="5" b="1">
                <a:latin typeface="Arial"/>
                <a:cs typeface="Arial"/>
              </a:rPr>
              <a:t>Examples</a:t>
            </a:r>
            <a:endParaRPr sz="1300">
              <a:latin typeface="Arial"/>
              <a:cs typeface="Arial"/>
            </a:endParaRPr>
          </a:p>
          <a:p>
            <a:pPr marL="138430" marR="196215">
              <a:lnSpc>
                <a:spcPct val="101299"/>
              </a:lnSpc>
              <a:spcBef>
                <a:spcPts val="295"/>
              </a:spcBef>
            </a:pP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example,</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add_dept</a:t>
            </a:r>
            <a:r>
              <a:rPr dirty="0" sz="1300" spc="-434">
                <a:latin typeface="Courier New"/>
                <a:cs typeface="Courier New"/>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declares</a:t>
            </a:r>
            <a:r>
              <a:rPr dirty="0" sz="1300" spc="15">
                <a:latin typeface="Times New Roman"/>
                <a:cs typeface="Times New Roman"/>
              </a:rPr>
              <a:t> </a:t>
            </a:r>
            <a:r>
              <a:rPr dirty="0" sz="1300" spc="10">
                <a:latin typeface="Times New Roman"/>
                <a:cs typeface="Times New Roman"/>
              </a:rPr>
              <a:t>two </a:t>
            </a:r>
            <a:r>
              <a:rPr dirty="0" sz="1300" spc="10">
                <a:latin typeface="Courier New"/>
                <a:cs typeface="Courier New"/>
              </a:rPr>
              <a:t>IN</a:t>
            </a:r>
            <a:r>
              <a:rPr dirty="0" sz="1300" spc="-445">
                <a:latin typeface="Courier New"/>
                <a:cs typeface="Courier New"/>
              </a:rPr>
              <a:t> </a:t>
            </a:r>
            <a:r>
              <a:rPr dirty="0" sz="1300" spc="5">
                <a:latin typeface="Times New Roman"/>
                <a:cs typeface="Times New Roman"/>
              </a:rPr>
              <a:t>parameters:</a:t>
            </a:r>
            <a:r>
              <a:rPr dirty="0" sz="1300" spc="10">
                <a:latin typeface="Times New Roman"/>
                <a:cs typeface="Times New Roman"/>
              </a:rPr>
              <a:t> </a:t>
            </a:r>
            <a:r>
              <a:rPr dirty="0" sz="1300" spc="15">
                <a:latin typeface="Courier New"/>
                <a:cs typeface="Courier New"/>
              </a:rPr>
              <a:t>name</a:t>
            </a:r>
            <a:r>
              <a:rPr dirty="0" sz="1300" spc="-440">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0">
                <a:latin typeface="Courier New"/>
                <a:cs typeface="Courier New"/>
              </a:rPr>
              <a:t>loc</a:t>
            </a:r>
            <a:r>
              <a:rPr dirty="0" sz="1300" spc="10">
                <a:latin typeface="Times New Roman"/>
                <a:cs typeface="Times New Roman"/>
              </a:rPr>
              <a:t>.  The </a:t>
            </a:r>
            <a:r>
              <a:rPr dirty="0" sz="1300" spc="5">
                <a:latin typeface="Times New Roman"/>
                <a:cs typeface="Times New Roman"/>
              </a:rPr>
              <a:t>values of these parameters are used in the </a:t>
            </a:r>
            <a:r>
              <a:rPr dirty="0" sz="1300" spc="15">
                <a:latin typeface="Courier New"/>
                <a:cs typeface="Courier New"/>
              </a:rPr>
              <a:t>INSERT </a:t>
            </a:r>
            <a:r>
              <a:rPr dirty="0" sz="1300" spc="5">
                <a:latin typeface="Times New Roman"/>
                <a:cs typeface="Times New Roman"/>
              </a:rPr>
              <a:t>statement to set the  </a:t>
            </a:r>
            <a:r>
              <a:rPr dirty="0" sz="1300" spc="15">
                <a:latin typeface="Courier New"/>
                <a:cs typeface="Courier New"/>
              </a:rPr>
              <a:t>department_name</a:t>
            </a:r>
            <a:r>
              <a:rPr dirty="0" sz="1300" spc="-450">
                <a:latin typeface="Courier New"/>
                <a:cs typeface="Courier New"/>
              </a:rPr>
              <a:t> </a:t>
            </a:r>
            <a:r>
              <a:rPr dirty="0" sz="1300" spc="5">
                <a:latin typeface="Times New Roman"/>
                <a:cs typeface="Times New Roman"/>
              </a:rPr>
              <a:t>and</a:t>
            </a:r>
            <a:r>
              <a:rPr dirty="0" sz="1300" spc="10">
                <a:latin typeface="Times New Roman"/>
                <a:cs typeface="Times New Roman"/>
              </a:rPr>
              <a:t> </a:t>
            </a:r>
            <a:r>
              <a:rPr dirty="0" sz="1300" spc="15">
                <a:latin typeface="Courier New"/>
                <a:cs typeface="Courier New"/>
              </a:rPr>
              <a:t>location_id</a:t>
            </a:r>
            <a:r>
              <a:rPr dirty="0" sz="1300" spc="-455">
                <a:latin typeface="Courier New"/>
                <a:cs typeface="Courier New"/>
              </a:rPr>
              <a:t> </a:t>
            </a:r>
            <a:r>
              <a:rPr dirty="0" sz="1300" spc="10">
                <a:latin typeface="Times New Roman"/>
                <a:cs typeface="Times New Roman"/>
              </a:rPr>
              <a:t>columns,</a:t>
            </a:r>
            <a:r>
              <a:rPr dirty="0" sz="1300" spc="5">
                <a:latin typeface="Times New Roman"/>
                <a:cs typeface="Times New Roman"/>
              </a:rPr>
              <a:t> respectively.</a:t>
            </a:r>
            <a:endParaRPr sz="1300">
              <a:latin typeface="Times New Roman"/>
              <a:cs typeface="Times New Roman"/>
            </a:endParaRPr>
          </a:p>
          <a:p>
            <a:pPr marL="138430" marR="111760">
              <a:lnSpc>
                <a:spcPct val="101400"/>
              </a:lnSpc>
              <a:spcBef>
                <a:spcPts val="395"/>
              </a:spcBef>
            </a:pPr>
            <a:r>
              <a:rPr dirty="0" sz="1300" spc="5">
                <a:latin typeface="Times New Roman"/>
                <a:cs typeface="Times New Roman"/>
              </a:rPr>
              <a:t>Passing parameters </a:t>
            </a:r>
            <a:r>
              <a:rPr dirty="0" sz="1300" spc="10">
                <a:latin typeface="Times New Roman"/>
                <a:cs typeface="Times New Roman"/>
              </a:rPr>
              <a:t>by </a:t>
            </a:r>
            <a:r>
              <a:rPr dirty="0" sz="1300" spc="5">
                <a:latin typeface="Times New Roman"/>
                <a:cs typeface="Times New Roman"/>
              </a:rPr>
              <a:t>position is shown in the first call to execute </a:t>
            </a:r>
            <a:r>
              <a:rPr dirty="0" sz="1300" spc="15">
                <a:latin typeface="Courier New"/>
                <a:cs typeface="Courier New"/>
              </a:rPr>
              <a:t>add_dept</a:t>
            </a:r>
            <a:r>
              <a:rPr dirty="0" sz="1300" spc="-355">
                <a:latin typeface="Courier New"/>
                <a:cs typeface="Courier New"/>
              </a:rPr>
              <a:t> </a:t>
            </a:r>
            <a:r>
              <a:rPr dirty="0" sz="1300" spc="10">
                <a:latin typeface="Times New Roman"/>
                <a:cs typeface="Times New Roman"/>
              </a:rPr>
              <a:t>below </a:t>
            </a:r>
            <a:r>
              <a:rPr dirty="0" sz="1300" spc="5">
                <a:latin typeface="Times New Roman"/>
                <a:cs typeface="Times New Roman"/>
              </a:rPr>
              <a:t>the  procedure definition. </a:t>
            </a:r>
            <a:r>
              <a:rPr dirty="0" sz="1300" spc="10">
                <a:latin typeface="Times New Roman"/>
                <a:cs typeface="Times New Roman"/>
              </a:rPr>
              <a:t>The </a:t>
            </a:r>
            <a:r>
              <a:rPr dirty="0" sz="1300" spc="5">
                <a:latin typeface="Times New Roman"/>
                <a:cs typeface="Times New Roman"/>
              </a:rPr>
              <a:t>first </a:t>
            </a:r>
            <a:r>
              <a:rPr dirty="0" sz="1300" spc="10">
                <a:latin typeface="Times New Roman"/>
                <a:cs typeface="Times New Roman"/>
              </a:rPr>
              <a:t>actual </a:t>
            </a:r>
            <a:r>
              <a:rPr dirty="0" sz="1300" spc="5">
                <a:latin typeface="Times New Roman"/>
                <a:cs typeface="Times New Roman"/>
              </a:rPr>
              <a:t>parameter supplies the value </a:t>
            </a:r>
            <a:r>
              <a:rPr dirty="0" sz="1300" spc="15">
                <a:latin typeface="Courier New"/>
                <a:cs typeface="Courier New"/>
              </a:rPr>
              <a:t>TRAINING </a:t>
            </a:r>
            <a:r>
              <a:rPr dirty="0" sz="1300">
                <a:latin typeface="Times New Roman"/>
                <a:cs typeface="Times New Roman"/>
              </a:rPr>
              <a:t>for </a:t>
            </a:r>
            <a:r>
              <a:rPr dirty="0" sz="1300" spc="5">
                <a:latin typeface="Times New Roman"/>
                <a:cs typeface="Times New Roman"/>
              </a:rPr>
              <a:t>the  </a:t>
            </a:r>
            <a:r>
              <a:rPr dirty="0" sz="1300" spc="15">
                <a:latin typeface="Courier New"/>
                <a:cs typeface="Courier New"/>
              </a:rPr>
              <a:t>name </a:t>
            </a:r>
            <a:r>
              <a:rPr dirty="0" sz="1300" spc="10">
                <a:latin typeface="Times New Roman"/>
                <a:cs typeface="Times New Roman"/>
              </a:rPr>
              <a:t>parameter. The </a:t>
            </a:r>
            <a:r>
              <a:rPr dirty="0" sz="1300" spc="5">
                <a:latin typeface="Times New Roman"/>
                <a:cs typeface="Times New Roman"/>
              </a:rPr>
              <a:t>second actual </a:t>
            </a:r>
            <a:r>
              <a:rPr dirty="0" sz="1300" spc="10">
                <a:latin typeface="Times New Roman"/>
                <a:cs typeface="Times New Roman"/>
              </a:rPr>
              <a:t>parameter </a:t>
            </a:r>
            <a:r>
              <a:rPr dirty="0" sz="1300" spc="5">
                <a:latin typeface="Times New Roman"/>
                <a:cs typeface="Times New Roman"/>
              </a:rPr>
              <a:t>value of </a:t>
            </a:r>
            <a:r>
              <a:rPr dirty="0" sz="1300" spc="15">
                <a:latin typeface="Courier New"/>
                <a:cs typeface="Courier New"/>
              </a:rPr>
              <a:t>2500 </a:t>
            </a:r>
            <a:r>
              <a:rPr dirty="0" sz="1300" spc="5">
                <a:latin typeface="Times New Roman"/>
                <a:cs typeface="Times New Roman"/>
              </a:rPr>
              <a:t>is assigned </a:t>
            </a:r>
            <a:r>
              <a:rPr dirty="0" sz="1300" spc="10">
                <a:latin typeface="Times New Roman"/>
                <a:cs typeface="Times New Roman"/>
              </a:rPr>
              <a:t>by </a:t>
            </a:r>
            <a:r>
              <a:rPr dirty="0" sz="1300" spc="5">
                <a:latin typeface="Times New Roman"/>
                <a:cs typeface="Times New Roman"/>
              </a:rPr>
              <a:t>position to  the </a:t>
            </a:r>
            <a:r>
              <a:rPr dirty="0" sz="1300" spc="15">
                <a:latin typeface="Courier New"/>
                <a:cs typeface="Courier New"/>
              </a:rPr>
              <a:t>loc</a:t>
            </a:r>
            <a:r>
              <a:rPr dirty="0" sz="1300" spc="-459">
                <a:latin typeface="Courier New"/>
                <a:cs typeface="Courier New"/>
              </a:rPr>
              <a:t> </a:t>
            </a:r>
            <a:r>
              <a:rPr dirty="0" sz="1300" spc="5">
                <a:latin typeface="Times New Roman"/>
                <a:cs typeface="Times New Roman"/>
              </a:rPr>
              <a:t>parameter.</a:t>
            </a:r>
            <a:endParaRPr sz="1300">
              <a:latin typeface="Times New Roman"/>
              <a:cs typeface="Times New Roman"/>
            </a:endParaRPr>
          </a:p>
          <a:p>
            <a:pPr marL="138430" marR="63500">
              <a:lnSpc>
                <a:spcPct val="102600"/>
              </a:lnSpc>
              <a:spcBef>
                <a:spcPts val="380"/>
              </a:spcBef>
            </a:pPr>
            <a:r>
              <a:rPr dirty="0" sz="1300" spc="5">
                <a:latin typeface="Times New Roman"/>
                <a:cs typeface="Times New Roman"/>
              </a:rPr>
              <a:t>Passing parameters using the </a:t>
            </a:r>
            <a:r>
              <a:rPr dirty="0" sz="1300" spc="10">
                <a:latin typeface="Times New Roman"/>
                <a:cs typeface="Times New Roman"/>
              </a:rPr>
              <a:t>named </a:t>
            </a:r>
            <a:r>
              <a:rPr dirty="0" sz="1300" spc="5">
                <a:latin typeface="Times New Roman"/>
                <a:cs typeface="Times New Roman"/>
              </a:rPr>
              <a:t>notation is </a:t>
            </a:r>
            <a:r>
              <a:rPr dirty="0" sz="1300" spc="10">
                <a:latin typeface="Times New Roman"/>
                <a:cs typeface="Times New Roman"/>
              </a:rPr>
              <a:t>shown </a:t>
            </a:r>
            <a:r>
              <a:rPr dirty="0" sz="1300">
                <a:latin typeface="Times New Roman"/>
                <a:cs typeface="Times New Roman"/>
              </a:rPr>
              <a:t>in </a:t>
            </a:r>
            <a:r>
              <a:rPr dirty="0" sz="1300" spc="5">
                <a:latin typeface="Times New Roman"/>
                <a:cs typeface="Times New Roman"/>
              </a:rPr>
              <a:t>the last example. Here, the </a:t>
            </a:r>
            <a:r>
              <a:rPr dirty="0" sz="1300" spc="15">
                <a:latin typeface="Courier New"/>
                <a:cs typeface="Courier New"/>
              </a:rPr>
              <a:t>loc  </a:t>
            </a:r>
            <a:r>
              <a:rPr dirty="0" sz="1300" spc="10">
                <a:latin typeface="Times New Roman"/>
                <a:cs typeface="Times New Roman"/>
              </a:rPr>
              <a:t>parameter, </a:t>
            </a:r>
            <a:r>
              <a:rPr dirty="0" sz="1300" spc="5">
                <a:latin typeface="Times New Roman"/>
                <a:cs typeface="Times New Roman"/>
              </a:rPr>
              <a:t>which is declared as the second formal parameter, is referenced </a:t>
            </a:r>
            <a:r>
              <a:rPr dirty="0" sz="1300" spc="10">
                <a:latin typeface="Times New Roman"/>
                <a:cs typeface="Times New Roman"/>
              </a:rPr>
              <a:t>by name </a:t>
            </a:r>
            <a:r>
              <a:rPr dirty="0" sz="1300" spc="5">
                <a:latin typeface="Times New Roman"/>
                <a:cs typeface="Times New Roman"/>
              </a:rPr>
              <a:t>in the  call, where it is associated to the actual </a:t>
            </a:r>
            <a:r>
              <a:rPr dirty="0" sz="1300" spc="10">
                <a:latin typeface="Times New Roman"/>
                <a:cs typeface="Times New Roman"/>
              </a:rPr>
              <a:t>value </a:t>
            </a:r>
            <a:r>
              <a:rPr dirty="0" sz="1300" spc="5">
                <a:latin typeface="Times New Roman"/>
                <a:cs typeface="Times New Roman"/>
              </a:rPr>
              <a:t>of </a:t>
            </a:r>
            <a:r>
              <a:rPr dirty="0" sz="1300" spc="10">
                <a:latin typeface="Courier New"/>
                <a:cs typeface="Courier New"/>
              </a:rPr>
              <a:t>2400</a:t>
            </a:r>
            <a:r>
              <a:rPr dirty="0" sz="1300" spc="10">
                <a:latin typeface="Times New Roman"/>
                <a:cs typeface="Times New Roman"/>
              </a:rPr>
              <a:t>. The </a:t>
            </a:r>
            <a:r>
              <a:rPr dirty="0" sz="1300" spc="10">
                <a:latin typeface="Courier New"/>
                <a:cs typeface="Courier New"/>
              </a:rPr>
              <a:t>name</a:t>
            </a:r>
            <a:r>
              <a:rPr dirty="0" sz="1300" spc="-340">
                <a:latin typeface="Courier New"/>
                <a:cs typeface="Courier New"/>
              </a:rPr>
              <a:t> </a:t>
            </a:r>
            <a:r>
              <a:rPr dirty="0" sz="1300" spc="5">
                <a:latin typeface="Times New Roman"/>
                <a:cs typeface="Times New Roman"/>
              </a:rPr>
              <a:t>parameter is associated  to the </a:t>
            </a:r>
            <a:r>
              <a:rPr dirty="0" sz="1300" spc="10">
                <a:latin typeface="Times New Roman"/>
                <a:cs typeface="Times New Roman"/>
              </a:rPr>
              <a:t>value </a:t>
            </a:r>
            <a:r>
              <a:rPr dirty="0" sz="1300" spc="15">
                <a:latin typeface="Courier New"/>
                <a:cs typeface="Courier New"/>
              </a:rPr>
              <a:t>EDUCATION</a:t>
            </a:r>
            <a:r>
              <a:rPr dirty="0" sz="1300" spc="15">
                <a:latin typeface="Times New Roman"/>
                <a:cs typeface="Times New Roman"/>
              </a:rPr>
              <a:t>. </a:t>
            </a:r>
            <a:r>
              <a:rPr dirty="0" sz="1300" spc="10">
                <a:latin typeface="Times New Roman"/>
                <a:cs typeface="Times New Roman"/>
              </a:rPr>
              <a:t>The </a:t>
            </a:r>
            <a:r>
              <a:rPr dirty="0" sz="1300" spc="5">
                <a:latin typeface="Times New Roman"/>
                <a:cs typeface="Times New Roman"/>
              </a:rPr>
              <a:t>order of the actual </a:t>
            </a:r>
            <a:r>
              <a:rPr dirty="0" sz="1300" spc="10">
                <a:latin typeface="Times New Roman"/>
                <a:cs typeface="Times New Roman"/>
              </a:rPr>
              <a:t>parameters </a:t>
            </a:r>
            <a:r>
              <a:rPr dirty="0" sz="1300" spc="5">
                <a:latin typeface="Times New Roman"/>
                <a:cs typeface="Times New Roman"/>
              </a:rPr>
              <a:t>is irrelevant if all </a:t>
            </a:r>
            <a:r>
              <a:rPr dirty="0" sz="1300" spc="10">
                <a:latin typeface="Times New Roman"/>
                <a:cs typeface="Times New Roman"/>
              </a:rPr>
              <a:t>parameter  </a:t>
            </a:r>
            <a:r>
              <a:rPr dirty="0" sz="1300" spc="5">
                <a:latin typeface="Times New Roman"/>
                <a:cs typeface="Times New Roman"/>
              </a:rPr>
              <a:t>values are</a:t>
            </a:r>
            <a:r>
              <a:rPr dirty="0" sz="1300">
                <a:latin typeface="Times New Roman"/>
                <a:cs typeface="Times New Roman"/>
              </a:rPr>
              <a:t> </a:t>
            </a:r>
            <a:r>
              <a:rPr dirty="0" sz="1300" spc="5">
                <a:latin typeface="Times New Roman"/>
                <a:cs typeface="Times New Roman"/>
              </a:rPr>
              <a:t>specified.</a:t>
            </a:r>
            <a:endParaRPr sz="1300">
              <a:latin typeface="Times New Roman"/>
              <a:cs typeface="Times New Roman"/>
            </a:endParaRPr>
          </a:p>
          <a:p>
            <a:pPr marL="138430" marR="5080">
              <a:lnSpc>
                <a:spcPct val="101499"/>
              </a:lnSpc>
              <a:spcBef>
                <a:spcPts val="395"/>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must provide a value for </a:t>
            </a:r>
            <a:r>
              <a:rPr dirty="0" sz="1300" spc="10">
                <a:latin typeface="Times New Roman"/>
                <a:cs typeface="Times New Roman"/>
              </a:rPr>
              <a:t>each parameter </a:t>
            </a:r>
            <a:r>
              <a:rPr dirty="0" sz="1300" spc="5">
                <a:latin typeface="Times New Roman"/>
                <a:cs typeface="Times New Roman"/>
              </a:rPr>
              <a:t>unless the formal </a:t>
            </a:r>
            <a:r>
              <a:rPr dirty="0" sz="1300" spc="10">
                <a:latin typeface="Times New Roman"/>
                <a:cs typeface="Times New Roman"/>
              </a:rPr>
              <a:t>parameter </a:t>
            </a:r>
            <a:r>
              <a:rPr dirty="0" sz="1300" spc="5">
                <a:latin typeface="Times New Roman"/>
                <a:cs typeface="Times New Roman"/>
              </a:rPr>
              <a:t>is  assigned a default value. Specifying default values for formal parameters is discussed</a:t>
            </a:r>
            <a:r>
              <a:rPr dirty="0" sz="1300" spc="195">
                <a:latin typeface="Times New Roman"/>
                <a:cs typeface="Times New Roman"/>
              </a:rPr>
              <a:t> </a:t>
            </a:r>
            <a:r>
              <a:rPr dirty="0" sz="1300" spc="5">
                <a:latin typeface="Times New Roman"/>
                <a:cs typeface="Times New Roman"/>
              </a:rPr>
              <a:t>next.</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1341882" y="855218"/>
            <a:ext cx="506476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Using </a:t>
            </a:r>
            <a:r>
              <a:rPr dirty="0" sz="2000" b="1">
                <a:latin typeface="Arial"/>
                <a:cs typeface="Arial"/>
              </a:rPr>
              <a:t>the </a:t>
            </a:r>
            <a:r>
              <a:rPr dirty="0" sz="2000" spc="-5" b="1">
                <a:latin typeface="Courier New"/>
                <a:cs typeface="Courier New"/>
              </a:rPr>
              <a:t>DEFAULT</a:t>
            </a:r>
            <a:r>
              <a:rPr dirty="0" sz="2000" spc="-675" b="1">
                <a:latin typeface="Courier New"/>
                <a:cs typeface="Courier New"/>
              </a:rPr>
              <a:t> </a:t>
            </a:r>
            <a:r>
              <a:rPr dirty="0" sz="2000" b="1">
                <a:latin typeface="Arial"/>
                <a:cs typeface="Arial"/>
              </a:rPr>
              <a:t>Option </a:t>
            </a:r>
            <a:r>
              <a:rPr dirty="0" sz="2000" spc="-5" b="1">
                <a:latin typeface="Arial"/>
                <a:cs typeface="Arial"/>
              </a:rPr>
              <a:t>for Parameters</a:t>
            </a:r>
            <a:endParaRPr sz="2000">
              <a:latin typeface="Arial"/>
              <a:cs typeface="Arial"/>
            </a:endParaRPr>
          </a:p>
        </p:txBody>
      </p:sp>
      <p:sp>
        <p:nvSpPr>
          <p:cNvPr id="7" name="object 7"/>
          <p:cNvSpPr txBox="1"/>
          <p:nvPr/>
        </p:nvSpPr>
        <p:spPr>
          <a:xfrm>
            <a:off x="1325117" y="1792477"/>
            <a:ext cx="397637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Defines default values </a:t>
            </a:r>
            <a:r>
              <a:rPr dirty="0" sz="1550" spc="5" b="1">
                <a:latin typeface="Arial"/>
                <a:cs typeface="Arial"/>
              </a:rPr>
              <a:t>for</a:t>
            </a:r>
            <a:r>
              <a:rPr dirty="0" sz="1550" spc="-40" b="1">
                <a:latin typeface="Arial"/>
                <a:cs typeface="Arial"/>
              </a:rPr>
              <a:t> </a:t>
            </a:r>
            <a:r>
              <a:rPr dirty="0" sz="1550" spc="10" b="1">
                <a:latin typeface="Arial"/>
                <a:cs typeface="Arial"/>
              </a:rPr>
              <a:t>parameters:</a:t>
            </a:r>
            <a:endParaRPr sz="1550">
              <a:latin typeface="Arial"/>
              <a:cs typeface="Arial"/>
            </a:endParaRPr>
          </a:p>
        </p:txBody>
      </p:sp>
      <p:sp>
        <p:nvSpPr>
          <p:cNvPr id="8" name="object 8"/>
          <p:cNvSpPr txBox="1"/>
          <p:nvPr/>
        </p:nvSpPr>
        <p:spPr>
          <a:xfrm>
            <a:off x="1325117" y="3802693"/>
            <a:ext cx="4824095" cy="5041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Provides </a:t>
            </a:r>
            <a:r>
              <a:rPr dirty="0" sz="1550" spc="5" b="1">
                <a:latin typeface="Arial"/>
                <a:cs typeface="Arial"/>
              </a:rPr>
              <a:t>flexibility </a:t>
            </a:r>
            <a:r>
              <a:rPr dirty="0" sz="1550" spc="10" b="1">
                <a:latin typeface="Arial"/>
                <a:cs typeface="Arial"/>
              </a:rPr>
              <a:t>by combining the positional  and named parameter-passing</a:t>
            </a:r>
            <a:r>
              <a:rPr dirty="0" sz="1550" b="1">
                <a:latin typeface="Arial"/>
                <a:cs typeface="Arial"/>
              </a:rPr>
              <a:t> </a:t>
            </a:r>
            <a:r>
              <a:rPr dirty="0" sz="1550" spc="10" b="1">
                <a:latin typeface="Arial"/>
                <a:cs typeface="Arial"/>
              </a:rPr>
              <a:t>syntax:</a:t>
            </a:r>
            <a:endParaRPr sz="1550">
              <a:latin typeface="Arial"/>
              <a:cs typeface="Arial"/>
            </a:endParaRPr>
          </a:p>
        </p:txBody>
      </p:sp>
      <p:sp>
        <p:nvSpPr>
          <p:cNvPr id="9" name="object 9"/>
          <p:cNvSpPr/>
          <p:nvPr/>
        </p:nvSpPr>
        <p:spPr>
          <a:xfrm>
            <a:off x="1335786" y="2083307"/>
            <a:ext cx="5105400" cy="1636395"/>
          </a:xfrm>
          <a:custGeom>
            <a:avLst/>
            <a:gdLst/>
            <a:ahLst/>
            <a:cxnLst/>
            <a:rect l="l" t="t" r="r" b="b"/>
            <a:pathLst>
              <a:path w="5105400" h="1636395">
                <a:moveTo>
                  <a:pt x="5105400" y="0"/>
                </a:moveTo>
                <a:lnTo>
                  <a:pt x="0" y="0"/>
                </a:lnTo>
                <a:lnTo>
                  <a:pt x="0" y="1636014"/>
                </a:lnTo>
                <a:lnTo>
                  <a:pt x="5105400" y="1636014"/>
                </a:lnTo>
                <a:lnTo>
                  <a:pt x="5105400" y="0"/>
                </a:lnTo>
                <a:close/>
              </a:path>
            </a:pathLst>
          </a:custGeom>
          <a:solidFill>
            <a:srgbClr val="CCCCCC"/>
          </a:solidFill>
        </p:spPr>
        <p:txBody>
          <a:bodyPr wrap="square" lIns="0" tIns="0" rIns="0" bIns="0" rtlCol="0"/>
          <a:lstStyle/>
          <a:p/>
        </p:txBody>
      </p:sp>
      <p:sp>
        <p:nvSpPr>
          <p:cNvPr id="10" name="object 10"/>
          <p:cNvSpPr txBox="1"/>
          <p:nvPr/>
        </p:nvSpPr>
        <p:spPr>
          <a:xfrm>
            <a:off x="1335786" y="2083307"/>
            <a:ext cx="5105400" cy="1636395"/>
          </a:xfrm>
          <a:prstGeom prst="rect">
            <a:avLst/>
          </a:prstGeom>
          <a:ln w="20574">
            <a:solidFill>
              <a:srgbClr val="000000"/>
            </a:solidFill>
          </a:ln>
        </p:spPr>
        <p:txBody>
          <a:bodyPr wrap="square" lIns="0" tIns="21590" rIns="0" bIns="0" rtlCol="0" vert="horz">
            <a:spAutoFit/>
          </a:bodyPr>
          <a:lstStyle/>
          <a:p>
            <a:pPr marL="76200">
              <a:lnSpc>
                <a:spcPts val="1555"/>
              </a:lnSpc>
              <a:spcBef>
                <a:spcPts val="170"/>
              </a:spcBef>
            </a:pPr>
            <a:r>
              <a:rPr dirty="0" sz="1300" spc="-15" b="1">
                <a:latin typeface="Courier New"/>
                <a:cs typeface="Courier New"/>
              </a:rPr>
              <a:t>CREATE OR REPLACE PROCEDURE</a:t>
            </a:r>
            <a:r>
              <a:rPr dirty="0" sz="1300" spc="-45" b="1">
                <a:latin typeface="Courier New"/>
                <a:cs typeface="Courier New"/>
              </a:rPr>
              <a:t> </a:t>
            </a:r>
            <a:r>
              <a:rPr dirty="0" sz="1300" spc="-20" b="1">
                <a:latin typeface="Courier New"/>
                <a:cs typeface="Courier New"/>
              </a:rPr>
              <a:t>add_dept(</a:t>
            </a:r>
            <a:endParaRPr sz="1300">
              <a:latin typeface="Courier New"/>
              <a:cs typeface="Courier New"/>
            </a:endParaRPr>
          </a:p>
          <a:p>
            <a:pPr marL="173355" marR="139065">
              <a:lnSpc>
                <a:spcPts val="1550"/>
              </a:lnSpc>
              <a:spcBef>
                <a:spcPts val="50"/>
              </a:spcBef>
              <a:tabLst>
                <a:tab pos="661035" algn="l"/>
              </a:tabLst>
            </a:pPr>
            <a:r>
              <a:rPr dirty="0" sz="1300" spc="-15" b="1">
                <a:latin typeface="Courier New"/>
                <a:cs typeface="Courier New"/>
              </a:rPr>
              <a:t>name </a:t>
            </a:r>
            <a:r>
              <a:rPr dirty="0" sz="1300" spc="-20" b="1">
                <a:latin typeface="Courier New"/>
                <a:cs typeface="Courier New"/>
              </a:rPr>
              <a:t>departments.department_name%TYPE:='Unknown',  </a:t>
            </a:r>
            <a:r>
              <a:rPr dirty="0" sz="1300" spc="-15" b="1">
                <a:latin typeface="Courier New"/>
                <a:cs typeface="Courier New"/>
              </a:rPr>
              <a:t>loc	</a:t>
            </a:r>
            <a:r>
              <a:rPr dirty="0" sz="1300" spc="-20" b="1">
                <a:latin typeface="Courier New"/>
                <a:cs typeface="Courier New"/>
              </a:rPr>
              <a:t>departments.location_id%TYPE </a:t>
            </a:r>
            <a:r>
              <a:rPr dirty="0" sz="1300" spc="-15" b="1">
                <a:latin typeface="Courier New"/>
                <a:cs typeface="Courier New"/>
              </a:rPr>
              <a:t>DEFAULT</a:t>
            </a:r>
            <a:r>
              <a:rPr dirty="0" sz="1300" b="1">
                <a:latin typeface="Courier New"/>
                <a:cs typeface="Courier New"/>
              </a:rPr>
              <a:t> </a:t>
            </a:r>
            <a:r>
              <a:rPr dirty="0" sz="1300" spc="-20" b="1">
                <a:latin typeface="Courier New"/>
                <a:cs typeface="Courier New"/>
              </a:rPr>
              <a:t>1700)</a:t>
            </a:r>
            <a:endParaRPr sz="1300">
              <a:latin typeface="Courier New"/>
              <a:cs typeface="Courier New"/>
            </a:endParaRPr>
          </a:p>
          <a:p>
            <a:pPr marL="75565">
              <a:lnSpc>
                <a:spcPts val="1485"/>
              </a:lnSpc>
            </a:pPr>
            <a:r>
              <a:rPr dirty="0" sz="1300" spc="-20" b="1">
                <a:latin typeface="Courier New"/>
                <a:cs typeface="Courier New"/>
              </a:rPr>
              <a:t>IS</a:t>
            </a:r>
            <a:endParaRPr sz="1300">
              <a:latin typeface="Courier New"/>
              <a:cs typeface="Courier New"/>
            </a:endParaRPr>
          </a:p>
          <a:p>
            <a:pPr marL="75565">
              <a:lnSpc>
                <a:spcPts val="1550"/>
              </a:lnSpc>
            </a:pPr>
            <a:r>
              <a:rPr dirty="0" sz="1300" spc="-15" b="1">
                <a:latin typeface="Courier New"/>
                <a:cs typeface="Courier New"/>
              </a:rPr>
              <a:t>BEGIN</a:t>
            </a:r>
            <a:endParaRPr sz="1300">
              <a:latin typeface="Courier New"/>
              <a:cs typeface="Courier New"/>
            </a:endParaRPr>
          </a:p>
          <a:p>
            <a:pPr marL="271145">
              <a:lnSpc>
                <a:spcPts val="1545"/>
              </a:lnSpc>
            </a:pPr>
            <a:r>
              <a:rPr dirty="0" sz="1300" spc="-15" b="1">
                <a:latin typeface="Courier New"/>
                <a:cs typeface="Courier New"/>
              </a:rPr>
              <a:t>INSERT INTO </a:t>
            </a:r>
            <a:r>
              <a:rPr dirty="0" sz="1300" spc="-20" b="1">
                <a:latin typeface="Courier New"/>
                <a:cs typeface="Courier New"/>
              </a:rPr>
              <a:t>departments</a:t>
            </a:r>
            <a:r>
              <a:rPr dirty="0" sz="1300" spc="-35" b="1">
                <a:latin typeface="Courier New"/>
                <a:cs typeface="Courier New"/>
              </a:rPr>
              <a:t> </a:t>
            </a:r>
            <a:r>
              <a:rPr dirty="0" sz="1300" spc="-20" b="1">
                <a:latin typeface="Courier New"/>
                <a:cs typeface="Courier New"/>
              </a:rPr>
              <a:t>(...)</a:t>
            </a:r>
            <a:endParaRPr sz="1300">
              <a:latin typeface="Courier New"/>
              <a:cs typeface="Courier New"/>
            </a:endParaRPr>
          </a:p>
          <a:p>
            <a:pPr marL="76200" marR="530225" indent="194945">
              <a:lnSpc>
                <a:spcPts val="1550"/>
              </a:lnSpc>
              <a:spcBef>
                <a:spcPts val="55"/>
              </a:spcBef>
            </a:pPr>
            <a:r>
              <a:rPr dirty="0" sz="1300" spc="-15" b="1">
                <a:latin typeface="Courier New"/>
                <a:cs typeface="Courier New"/>
              </a:rPr>
              <a:t>VALUES </a:t>
            </a:r>
            <a:r>
              <a:rPr dirty="0" sz="1300" spc="-20" b="1">
                <a:latin typeface="Courier New"/>
                <a:cs typeface="Courier New"/>
              </a:rPr>
              <a:t>(departments_seq.NEXTVAL, </a:t>
            </a:r>
            <a:r>
              <a:rPr dirty="0" sz="1300" spc="-15" b="1">
                <a:latin typeface="Courier New"/>
                <a:cs typeface="Courier New"/>
              </a:rPr>
              <a:t>name, </a:t>
            </a:r>
            <a:r>
              <a:rPr dirty="0" sz="1300" spc="-20" b="1">
                <a:latin typeface="Courier New"/>
                <a:cs typeface="Courier New"/>
              </a:rPr>
              <a:t>loc);  </a:t>
            </a:r>
            <a:r>
              <a:rPr dirty="0" sz="1300" spc="-15" b="1">
                <a:latin typeface="Courier New"/>
                <a:cs typeface="Courier New"/>
              </a:rPr>
              <a:t>END</a:t>
            </a:r>
            <a:r>
              <a:rPr dirty="0" sz="1300" spc="-20" b="1">
                <a:latin typeface="Courier New"/>
                <a:cs typeface="Courier New"/>
              </a:rPr>
              <a:t> add_dept;</a:t>
            </a:r>
            <a:endParaRPr sz="1300">
              <a:latin typeface="Courier New"/>
              <a:cs typeface="Courier New"/>
            </a:endParaRPr>
          </a:p>
        </p:txBody>
      </p:sp>
      <p:sp>
        <p:nvSpPr>
          <p:cNvPr id="11" name="object 11"/>
          <p:cNvSpPr/>
          <p:nvPr/>
        </p:nvSpPr>
        <p:spPr>
          <a:xfrm>
            <a:off x="4758690" y="2355342"/>
            <a:ext cx="1416685" cy="327025"/>
          </a:xfrm>
          <a:custGeom>
            <a:avLst/>
            <a:gdLst/>
            <a:ahLst/>
            <a:cxnLst/>
            <a:rect l="l" t="t" r="r" b="b"/>
            <a:pathLst>
              <a:path w="1416685" h="327025">
                <a:moveTo>
                  <a:pt x="1416557" y="0"/>
                </a:moveTo>
                <a:lnTo>
                  <a:pt x="349757" y="0"/>
                </a:lnTo>
                <a:lnTo>
                  <a:pt x="349757" y="144779"/>
                </a:lnTo>
                <a:lnTo>
                  <a:pt x="1416557" y="144779"/>
                </a:lnTo>
                <a:lnTo>
                  <a:pt x="1416557" y="0"/>
                </a:lnTo>
                <a:close/>
              </a:path>
              <a:path w="1416685" h="327025">
                <a:moveTo>
                  <a:pt x="1361693" y="182879"/>
                </a:moveTo>
                <a:lnTo>
                  <a:pt x="0" y="182879"/>
                </a:lnTo>
                <a:lnTo>
                  <a:pt x="0" y="326898"/>
                </a:lnTo>
                <a:lnTo>
                  <a:pt x="1361693" y="326898"/>
                </a:lnTo>
                <a:lnTo>
                  <a:pt x="1361693" y="182879"/>
                </a:lnTo>
                <a:close/>
              </a:path>
            </a:pathLst>
          </a:custGeom>
          <a:ln w="20574">
            <a:solidFill>
              <a:srgbClr val="FF0000"/>
            </a:solidFill>
          </a:ln>
        </p:spPr>
        <p:txBody>
          <a:bodyPr wrap="square" lIns="0" tIns="0" rIns="0" bIns="0" rtlCol="0"/>
          <a:lstStyle/>
          <a:p/>
        </p:txBody>
      </p:sp>
      <p:sp>
        <p:nvSpPr>
          <p:cNvPr id="12" name="object 12"/>
          <p:cNvSpPr txBox="1"/>
          <p:nvPr/>
        </p:nvSpPr>
        <p:spPr>
          <a:xfrm>
            <a:off x="1335786" y="4371594"/>
            <a:ext cx="5105400" cy="618490"/>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80"/>
              </a:lnSpc>
              <a:spcBef>
                <a:spcPts val="55"/>
              </a:spcBef>
            </a:pPr>
            <a:r>
              <a:rPr dirty="0" sz="1300" spc="-15" b="1">
                <a:latin typeface="Courier New"/>
                <a:cs typeface="Courier New"/>
              </a:rPr>
              <a:t>EXECUTE</a:t>
            </a:r>
            <a:r>
              <a:rPr dirty="0" sz="1300" spc="-25" b="1">
                <a:latin typeface="Courier New"/>
                <a:cs typeface="Courier New"/>
              </a:rPr>
              <a:t> </a:t>
            </a:r>
            <a:r>
              <a:rPr dirty="0" sz="1300" spc="-20" b="1">
                <a:latin typeface="Courier New"/>
                <a:cs typeface="Courier New"/>
              </a:rPr>
              <a:t>add_dept</a:t>
            </a:r>
            <a:endParaRPr sz="1300">
              <a:latin typeface="Courier New"/>
              <a:cs typeface="Courier New"/>
            </a:endParaRPr>
          </a:p>
          <a:p>
            <a:pPr marL="76200">
              <a:lnSpc>
                <a:spcPts val="1395"/>
              </a:lnSpc>
            </a:pPr>
            <a:r>
              <a:rPr dirty="0" sz="1300" spc="-15" b="1">
                <a:latin typeface="Courier New"/>
                <a:cs typeface="Courier New"/>
              </a:rPr>
              <a:t>EXECUTE add_dept </a:t>
            </a:r>
            <a:r>
              <a:rPr dirty="0" sz="1300" spc="-20" b="1">
                <a:latin typeface="Courier New"/>
                <a:cs typeface="Courier New"/>
              </a:rPr>
              <a:t>('ADVERTISING', </a:t>
            </a:r>
            <a:r>
              <a:rPr dirty="0" sz="1300" spc="-15" b="1">
                <a:latin typeface="Courier New"/>
                <a:cs typeface="Courier New"/>
              </a:rPr>
              <a:t>loc =&gt;</a:t>
            </a:r>
            <a:r>
              <a:rPr dirty="0" sz="1300" spc="-25" b="1">
                <a:latin typeface="Courier New"/>
                <a:cs typeface="Courier New"/>
              </a:rPr>
              <a:t> </a:t>
            </a:r>
            <a:r>
              <a:rPr dirty="0" sz="1300" spc="-20" b="1">
                <a:latin typeface="Courier New"/>
                <a:cs typeface="Courier New"/>
              </a:rPr>
              <a:t>1200)</a:t>
            </a:r>
            <a:endParaRPr sz="1300">
              <a:latin typeface="Courier New"/>
              <a:cs typeface="Courier New"/>
            </a:endParaRPr>
          </a:p>
          <a:p>
            <a:pPr marL="75565">
              <a:lnSpc>
                <a:spcPts val="1475"/>
              </a:lnSpc>
            </a:pPr>
            <a:r>
              <a:rPr dirty="0" sz="1300" spc="-15" b="1">
                <a:latin typeface="Courier New"/>
                <a:cs typeface="Courier New"/>
              </a:rPr>
              <a:t>EXECUTE add_dept (loc =&gt;</a:t>
            </a:r>
            <a:r>
              <a:rPr dirty="0" sz="1300" spc="-45" b="1">
                <a:latin typeface="Courier New"/>
                <a:cs typeface="Courier New"/>
              </a:rPr>
              <a:t> </a:t>
            </a:r>
            <a:r>
              <a:rPr dirty="0" sz="1300" spc="-20" b="1">
                <a:latin typeface="Courier New"/>
                <a:cs typeface="Courier New"/>
              </a:rPr>
              <a:t>1200)</a:t>
            </a:r>
            <a:endParaRPr sz="1300">
              <a:latin typeface="Courier New"/>
              <a:cs typeface="Courier New"/>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43204" y="5591809"/>
            <a:ext cx="6262370" cy="3893185"/>
          </a:xfrm>
          <a:prstGeom prst="rect">
            <a:avLst/>
          </a:prstGeom>
        </p:spPr>
        <p:txBody>
          <a:bodyPr wrap="square" lIns="0" tIns="65405" rIns="0" bIns="0" rtlCol="0" vert="horz">
            <a:spAutoFit/>
          </a:bodyPr>
          <a:lstStyle/>
          <a:p>
            <a:pPr marL="12700">
              <a:lnSpc>
                <a:spcPct val="100000"/>
              </a:lnSpc>
              <a:spcBef>
                <a:spcPts val="515"/>
              </a:spcBef>
            </a:pPr>
            <a:r>
              <a:rPr dirty="0" sz="1300" spc="10" b="1">
                <a:latin typeface="Arial"/>
                <a:cs typeface="Arial"/>
              </a:rPr>
              <a:t>Using the </a:t>
            </a:r>
            <a:r>
              <a:rPr dirty="0" sz="1300" spc="15" b="1">
                <a:latin typeface="Courier New"/>
                <a:cs typeface="Courier New"/>
              </a:rPr>
              <a:t>DEFAULT</a:t>
            </a:r>
            <a:r>
              <a:rPr dirty="0" sz="1300" spc="-415" b="1">
                <a:latin typeface="Courier New"/>
                <a:cs typeface="Courier New"/>
              </a:rPr>
              <a:t> </a:t>
            </a:r>
            <a:r>
              <a:rPr dirty="0" sz="1300" spc="10" b="1">
                <a:latin typeface="Arial"/>
                <a:cs typeface="Arial"/>
              </a:rPr>
              <a:t>Option </a:t>
            </a:r>
            <a:r>
              <a:rPr dirty="0" sz="1300" spc="5" b="1">
                <a:latin typeface="Arial"/>
                <a:cs typeface="Arial"/>
              </a:rPr>
              <a:t>for Parameters</a:t>
            </a:r>
            <a:endParaRPr sz="1300">
              <a:latin typeface="Arial"/>
              <a:cs typeface="Arial"/>
            </a:endParaRPr>
          </a:p>
          <a:p>
            <a:pPr marL="137795">
              <a:lnSpc>
                <a:spcPct val="100000"/>
              </a:lnSpc>
              <a:spcBef>
                <a:spcPts val="420"/>
              </a:spcBef>
            </a:pPr>
            <a:r>
              <a:rPr dirty="0" sz="1300" spc="10">
                <a:latin typeface="Times New Roman"/>
                <a:cs typeface="Times New Roman"/>
              </a:rPr>
              <a:t>The </a:t>
            </a:r>
            <a:r>
              <a:rPr dirty="0" sz="1300" spc="5">
                <a:latin typeface="Times New Roman"/>
                <a:cs typeface="Times New Roman"/>
              </a:rPr>
              <a:t>code examples in the slide </a:t>
            </a:r>
            <a:r>
              <a:rPr dirty="0" sz="1300" spc="10">
                <a:latin typeface="Times New Roman"/>
                <a:cs typeface="Times New Roman"/>
              </a:rPr>
              <a:t>show two ways </a:t>
            </a:r>
            <a:r>
              <a:rPr dirty="0" sz="1300" spc="5">
                <a:latin typeface="Times New Roman"/>
                <a:cs typeface="Times New Roman"/>
              </a:rPr>
              <a:t>of assigning a default value to an</a:t>
            </a:r>
            <a:r>
              <a:rPr dirty="0" sz="1300" spc="30">
                <a:latin typeface="Times New Roman"/>
                <a:cs typeface="Times New Roman"/>
              </a:rPr>
              <a:t> </a:t>
            </a:r>
            <a:r>
              <a:rPr dirty="0" sz="1300" spc="15">
                <a:latin typeface="Courier New"/>
                <a:cs typeface="Courier New"/>
              </a:rPr>
              <a:t>IN</a:t>
            </a:r>
            <a:endParaRPr sz="1300">
              <a:latin typeface="Courier New"/>
              <a:cs typeface="Courier New"/>
            </a:endParaRPr>
          </a:p>
          <a:p>
            <a:pPr marL="137795">
              <a:lnSpc>
                <a:spcPts val="1535"/>
              </a:lnSpc>
              <a:spcBef>
                <a:spcPts val="95"/>
              </a:spcBef>
            </a:pPr>
            <a:r>
              <a:rPr dirty="0" sz="1300" spc="10">
                <a:latin typeface="Times New Roman"/>
                <a:cs typeface="Times New Roman"/>
              </a:rPr>
              <a:t>parameter. The two ways shown</a:t>
            </a:r>
            <a:r>
              <a:rPr dirty="0" sz="1300" spc="-40">
                <a:latin typeface="Times New Roman"/>
                <a:cs typeface="Times New Roman"/>
              </a:rPr>
              <a:t> </a:t>
            </a:r>
            <a:r>
              <a:rPr dirty="0" sz="1300" spc="5">
                <a:latin typeface="Times New Roman"/>
                <a:cs typeface="Times New Roman"/>
              </a:rPr>
              <a:t>use:</a:t>
            </a:r>
            <a:endParaRPr sz="1300">
              <a:latin typeface="Times New Roman"/>
              <a:cs typeface="Times New Roman"/>
            </a:endParaRPr>
          </a:p>
          <a:p>
            <a:pPr marL="514984" indent="-252095">
              <a:lnSpc>
                <a:spcPts val="1535"/>
              </a:lnSpc>
              <a:buChar char="•"/>
              <a:tabLst>
                <a:tab pos="514984" algn="l"/>
                <a:tab pos="515620" algn="l"/>
              </a:tabLst>
            </a:pPr>
            <a:r>
              <a:rPr dirty="0" sz="1300" spc="5">
                <a:latin typeface="Times New Roman"/>
                <a:cs typeface="Times New Roman"/>
              </a:rPr>
              <a:t>The assignment operator (</a:t>
            </a:r>
            <a:r>
              <a:rPr dirty="0" sz="1300" spc="5">
                <a:latin typeface="Courier New"/>
                <a:cs typeface="Courier New"/>
              </a:rPr>
              <a:t>:=</a:t>
            </a:r>
            <a:r>
              <a:rPr dirty="0" sz="1300" spc="5">
                <a:latin typeface="Times New Roman"/>
                <a:cs typeface="Times New Roman"/>
              </a:rPr>
              <a:t>), as shown </a:t>
            </a:r>
            <a:r>
              <a:rPr dirty="0" sz="1300">
                <a:latin typeface="Times New Roman"/>
                <a:cs typeface="Times New Roman"/>
              </a:rPr>
              <a:t>for </a:t>
            </a:r>
            <a:r>
              <a:rPr dirty="0" sz="1300" spc="5">
                <a:latin typeface="Times New Roman"/>
                <a:cs typeface="Times New Roman"/>
              </a:rPr>
              <a:t>the </a:t>
            </a:r>
            <a:r>
              <a:rPr dirty="0" sz="1300" spc="15">
                <a:latin typeface="Courier New"/>
                <a:cs typeface="Courier New"/>
              </a:rPr>
              <a:t>name</a:t>
            </a:r>
            <a:r>
              <a:rPr dirty="0" sz="1300" spc="-450">
                <a:latin typeface="Courier New"/>
                <a:cs typeface="Courier New"/>
              </a:rPr>
              <a:t> </a:t>
            </a:r>
            <a:r>
              <a:rPr dirty="0" sz="1300" spc="10">
                <a:latin typeface="Times New Roman"/>
                <a:cs typeface="Times New Roman"/>
              </a:rPr>
              <a:t>parameter</a:t>
            </a:r>
            <a:endParaRPr sz="1300">
              <a:latin typeface="Times New Roman"/>
              <a:cs typeface="Times New Roman"/>
            </a:endParaRPr>
          </a:p>
          <a:p>
            <a:pPr marL="514984" indent="-252095">
              <a:lnSpc>
                <a:spcPct val="100000"/>
              </a:lnSpc>
              <a:spcBef>
                <a:spcPts val="25"/>
              </a:spcBef>
              <a:buChar char="•"/>
              <a:tabLst>
                <a:tab pos="514984" algn="l"/>
                <a:tab pos="515620" algn="l"/>
              </a:tabLst>
            </a:pPr>
            <a:r>
              <a:rPr dirty="0" sz="1300" spc="10">
                <a:latin typeface="Times New Roman"/>
                <a:cs typeface="Times New Roman"/>
              </a:rPr>
              <a:t>The</a:t>
            </a:r>
            <a:r>
              <a:rPr dirty="0" sz="1300" spc="5">
                <a:latin typeface="Times New Roman"/>
                <a:cs typeface="Times New Roman"/>
              </a:rPr>
              <a:t> </a:t>
            </a:r>
            <a:r>
              <a:rPr dirty="0" sz="1300" spc="15">
                <a:latin typeface="Courier New"/>
                <a:cs typeface="Courier New"/>
              </a:rPr>
              <a:t>DEFAULT</a:t>
            </a:r>
            <a:r>
              <a:rPr dirty="0" sz="1300" spc="-455">
                <a:latin typeface="Courier New"/>
                <a:cs typeface="Courier New"/>
              </a:rPr>
              <a:t> </a:t>
            </a:r>
            <a:r>
              <a:rPr dirty="0" sz="1300" spc="5">
                <a:latin typeface="Times New Roman"/>
                <a:cs typeface="Times New Roman"/>
              </a:rPr>
              <a:t>option,</a:t>
            </a:r>
            <a:r>
              <a:rPr dirty="0" sz="1300">
                <a:latin typeface="Times New Roman"/>
                <a:cs typeface="Times New Roman"/>
              </a:rPr>
              <a:t> </a:t>
            </a:r>
            <a:r>
              <a:rPr dirty="0" sz="1300" spc="5">
                <a:latin typeface="Times New Roman"/>
                <a:cs typeface="Times New Roman"/>
              </a:rPr>
              <a:t>as</a:t>
            </a:r>
            <a:r>
              <a:rPr dirty="0" sz="1300">
                <a:latin typeface="Times New Roman"/>
                <a:cs typeface="Times New Roman"/>
              </a:rPr>
              <a:t> </a:t>
            </a:r>
            <a:r>
              <a:rPr dirty="0" sz="1300" spc="5">
                <a:latin typeface="Times New Roman"/>
                <a:cs typeface="Times New Roman"/>
              </a:rPr>
              <a:t>shown</a:t>
            </a:r>
            <a:r>
              <a:rPr dirty="0" sz="1300">
                <a:latin typeface="Times New Roman"/>
                <a:cs typeface="Times New Roman"/>
              </a:rPr>
              <a:t> </a:t>
            </a:r>
            <a:r>
              <a:rPr dirty="0" sz="1300" spc="5">
                <a:latin typeface="Times New Roman"/>
                <a:cs typeface="Times New Roman"/>
              </a:rPr>
              <a:t>for</a:t>
            </a:r>
            <a:r>
              <a:rPr dirty="0" sz="1300" spc="10">
                <a:latin typeface="Times New Roman"/>
                <a:cs typeface="Times New Roman"/>
              </a:rPr>
              <a:t> </a:t>
            </a:r>
            <a:r>
              <a:rPr dirty="0" sz="1300" spc="5">
                <a:latin typeface="Times New Roman"/>
                <a:cs typeface="Times New Roman"/>
              </a:rPr>
              <a:t>the</a:t>
            </a:r>
            <a:r>
              <a:rPr dirty="0" sz="1300" spc="20">
                <a:latin typeface="Times New Roman"/>
                <a:cs typeface="Times New Roman"/>
              </a:rPr>
              <a:t> </a:t>
            </a:r>
            <a:r>
              <a:rPr dirty="0" sz="1300" spc="15">
                <a:latin typeface="Courier New"/>
                <a:cs typeface="Courier New"/>
              </a:rPr>
              <a:t>loc</a:t>
            </a:r>
            <a:r>
              <a:rPr dirty="0" sz="1300" spc="-455">
                <a:latin typeface="Courier New"/>
                <a:cs typeface="Courier New"/>
              </a:rPr>
              <a:t> </a:t>
            </a:r>
            <a:r>
              <a:rPr dirty="0" sz="1300" spc="10">
                <a:latin typeface="Times New Roman"/>
                <a:cs typeface="Times New Roman"/>
              </a:rPr>
              <a:t>parameter</a:t>
            </a:r>
            <a:endParaRPr sz="1300">
              <a:latin typeface="Times New Roman"/>
              <a:cs typeface="Times New Roman"/>
            </a:endParaRPr>
          </a:p>
          <a:p>
            <a:pPr marL="138430" marR="5080">
              <a:lnSpc>
                <a:spcPct val="101400"/>
              </a:lnSpc>
              <a:spcBef>
                <a:spcPts val="475"/>
              </a:spcBef>
            </a:pPr>
            <a:r>
              <a:rPr dirty="0" sz="1300" spc="10">
                <a:latin typeface="Times New Roman"/>
                <a:cs typeface="Times New Roman"/>
              </a:rPr>
              <a:t>When </a:t>
            </a:r>
            <a:r>
              <a:rPr dirty="0" sz="1300" spc="5">
                <a:latin typeface="Times New Roman"/>
                <a:cs typeface="Times New Roman"/>
              </a:rPr>
              <a:t>default values are assigned to formal parameters, </a:t>
            </a:r>
            <a:r>
              <a:rPr dirty="0" sz="1300" spc="10">
                <a:latin typeface="Times New Roman"/>
                <a:cs typeface="Times New Roman"/>
              </a:rPr>
              <a:t>you </a:t>
            </a:r>
            <a:r>
              <a:rPr dirty="0" sz="1300" spc="5">
                <a:latin typeface="Times New Roman"/>
                <a:cs typeface="Times New Roman"/>
              </a:rPr>
              <a:t>can call the procedure without  supplying </a:t>
            </a:r>
            <a:r>
              <a:rPr dirty="0" sz="1300" spc="10">
                <a:latin typeface="Times New Roman"/>
                <a:cs typeface="Times New Roman"/>
              </a:rPr>
              <a:t>an </a:t>
            </a:r>
            <a:r>
              <a:rPr dirty="0" sz="1300" spc="5">
                <a:latin typeface="Times New Roman"/>
                <a:cs typeface="Times New Roman"/>
              </a:rPr>
              <a:t>actual </a:t>
            </a:r>
            <a:r>
              <a:rPr dirty="0" sz="1300" spc="10">
                <a:latin typeface="Times New Roman"/>
                <a:cs typeface="Times New Roman"/>
              </a:rPr>
              <a:t>parameter </a:t>
            </a:r>
            <a:r>
              <a:rPr dirty="0" sz="1300" spc="5">
                <a:latin typeface="Times New Roman"/>
                <a:cs typeface="Times New Roman"/>
              </a:rPr>
              <a:t>value for the </a:t>
            </a:r>
            <a:r>
              <a:rPr dirty="0" sz="1300" spc="10">
                <a:latin typeface="Times New Roman"/>
                <a:cs typeface="Times New Roman"/>
              </a:rPr>
              <a:t>parameter. </a:t>
            </a:r>
            <a:r>
              <a:rPr dirty="0" sz="1300" spc="5">
                <a:latin typeface="Times New Roman"/>
                <a:cs typeface="Times New Roman"/>
              </a:rPr>
              <a:t>Thus, </a:t>
            </a:r>
            <a:r>
              <a:rPr dirty="0" sz="1300" spc="10">
                <a:latin typeface="Times New Roman"/>
                <a:cs typeface="Times New Roman"/>
              </a:rPr>
              <a:t>you </a:t>
            </a:r>
            <a:r>
              <a:rPr dirty="0" sz="1300" spc="5">
                <a:latin typeface="Times New Roman"/>
                <a:cs typeface="Times New Roman"/>
              </a:rPr>
              <a:t>can pass different  </a:t>
            </a:r>
            <a:r>
              <a:rPr dirty="0" sz="1300" spc="10">
                <a:latin typeface="Times New Roman"/>
                <a:cs typeface="Times New Roman"/>
              </a:rPr>
              <a:t>numbers </a:t>
            </a:r>
            <a:r>
              <a:rPr dirty="0" sz="1300" spc="5">
                <a:latin typeface="Times New Roman"/>
                <a:cs typeface="Times New Roman"/>
              </a:rPr>
              <a:t>of actual parameters to a subprogram, either </a:t>
            </a:r>
            <a:r>
              <a:rPr dirty="0" sz="1300" spc="10">
                <a:latin typeface="Times New Roman"/>
                <a:cs typeface="Times New Roman"/>
              </a:rPr>
              <a:t>by </a:t>
            </a:r>
            <a:r>
              <a:rPr dirty="0" sz="1300" spc="5">
                <a:latin typeface="Times New Roman"/>
                <a:cs typeface="Times New Roman"/>
              </a:rPr>
              <a:t>accepting or </a:t>
            </a:r>
            <a:r>
              <a:rPr dirty="0" sz="1300" spc="10">
                <a:latin typeface="Times New Roman"/>
                <a:cs typeface="Times New Roman"/>
              </a:rPr>
              <a:t>by </a:t>
            </a:r>
            <a:r>
              <a:rPr dirty="0" sz="1300" spc="5">
                <a:latin typeface="Times New Roman"/>
                <a:cs typeface="Times New Roman"/>
              </a:rPr>
              <a:t>overriding the  default values as required. It is </a:t>
            </a:r>
            <a:r>
              <a:rPr dirty="0" sz="1300" spc="10">
                <a:latin typeface="Times New Roman"/>
                <a:cs typeface="Times New Roman"/>
              </a:rPr>
              <a:t>recommended </a:t>
            </a:r>
            <a:r>
              <a:rPr dirty="0" sz="1300" spc="5">
                <a:latin typeface="Times New Roman"/>
                <a:cs typeface="Times New Roman"/>
              </a:rPr>
              <a:t>that </a:t>
            </a:r>
            <a:r>
              <a:rPr dirty="0" sz="1300" spc="10">
                <a:latin typeface="Times New Roman"/>
                <a:cs typeface="Times New Roman"/>
              </a:rPr>
              <a:t>you </a:t>
            </a:r>
            <a:r>
              <a:rPr dirty="0" sz="1300" spc="5">
                <a:latin typeface="Times New Roman"/>
                <a:cs typeface="Times New Roman"/>
              </a:rPr>
              <a:t>declare parameters without default  values first. Then, </a:t>
            </a:r>
            <a:r>
              <a:rPr dirty="0" sz="1300" spc="10">
                <a:latin typeface="Times New Roman"/>
                <a:cs typeface="Times New Roman"/>
              </a:rPr>
              <a:t>you </a:t>
            </a:r>
            <a:r>
              <a:rPr dirty="0" sz="1300" spc="5">
                <a:latin typeface="Times New Roman"/>
                <a:cs typeface="Times New Roman"/>
              </a:rPr>
              <a:t>can add formal parameters with default values without having to  change every call to the</a:t>
            </a:r>
            <a:r>
              <a:rPr dirty="0" sz="1300" spc="1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138430" marR="1245870">
              <a:lnSpc>
                <a:spcPts val="1980"/>
              </a:lnSpc>
              <a:spcBef>
                <a:spcPts val="6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cannot assign</a:t>
            </a:r>
            <a:r>
              <a:rPr dirty="0" sz="1300" spc="10">
                <a:latin typeface="Times New Roman"/>
                <a:cs typeface="Times New Roman"/>
              </a:rPr>
              <a:t> </a:t>
            </a:r>
            <a:r>
              <a:rPr dirty="0" sz="1300" spc="5">
                <a:latin typeface="Times New Roman"/>
                <a:cs typeface="Times New Roman"/>
              </a:rPr>
              <a:t>default</a:t>
            </a:r>
            <a:r>
              <a:rPr dirty="0" sz="1300" spc="10">
                <a:latin typeface="Times New Roman"/>
                <a:cs typeface="Times New Roman"/>
              </a:rPr>
              <a:t> </a:t>
            </a:r>
            <a:r>
              <a:rPr dirty="0" sz="1300" spc="5">
                <a:latin typeface="Times New Roman"/>
                <a:cs typeface="Times New Roman"/>
              </a:rPr>
              <a:t>values</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15">
                <a:latin typeface="Courier New"/>
                <a:cs typeface="Courier New"/>
              </a:rPr>
              <a:t>OUT</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0">
                <a:latin typeface="Courier New"/>
                <a:cs typeface="Courier New"/>
              </a:rPr>
              <a:t>IN</a:t>
            </a:r>
            <a:r>
              <a:rPr dirty="0" sz="1300" spc="-434">
                <a:latin typeface="Courier New"/>
                <a:cs typeface="Courier New"/>
              </a:rPr>
              <a:t> </a:t>
            </a:r>
            <a:r>
              <a:rPr dirty="0" sz="1300" spc="15">
                <a:latin typeface="Courier New"/>
                <a:cs typeface="Courier New"/>
              </a:rPr>
              <a:t>OUT</a:t>
            </a:r>
            <a:r>
              <a:rPr dirty="0" sz="1300" spc="-445">
                <a:latin typeface="Courier New"/>
                <a:cs typeface="Courier New"/>
              </a:rPr>
              <a:t> </a:t>
            </a:r>
            <a:r>
              <a:rPr dirty="0" sz="1300" spc="5">
                <a:latin typeface="Times New Roman"/>
                <a:cs typeface="Times New Roman"/>
              </a:rPr>
              <a:t>parameters.  </a:t>
            </a:r>
            <a:r>
              <a:rPr dirty="0" sz="1300" spc="10">
                <a:latin typeface="Times New Roman"/>
                <a:cs typeface="Times New Roman"/>
              </a:rPr>
              <a:t>The </a:t>
            </a:r>
            <a:r>
              <a:rPr dirty="0" sz="1300" spc="5">
                <a:latin typeface="Times New Roman"/>
                <a:cs typeface="Times New Roman"/>
              </a:rPr>
              <a:t>slide </a:t>
            </a:r>
            <a:r>
              <a:rPr dirty="0" sz="1300" spc="10">
                <a:latin typeface="Times New Roman"/>
                <a:cs typeface="Times New Roman"/>
              </a:rPr>
              <a:t>shows </a:t>
            </a:r>
            <a:r>
              <a:rPr dirty="0" sz="1300" spc="5">
                <a:latin typeface="Times New Roman"/>
                <a:cs typeface="Times New Roman"/>
              </a:rPr>
              <a:t>three ways of invoking the </a:t>
            </a:r>
            <a:r>
              <a:rPr dirty="0" sz="1300" spc="15">
                <a:latin typeface="Courier New"/>
                <a:cs typeface="Courier New"/>
              </a:rPr>
              <a:t>add_dept</a:t>
            </a:r>
            <a:r>
              <a:rPr dirty="0" sz="1300" spc="-450">
                <a:latin typeface="Courier New"/>
                <a:cs typeface="Courier New"/>
              </a:rPr>
              <a:t> </a:t>
            </a:r>
            <a:r>
              <a:rPr dirty="0" sz="1300" spc="5">
                <a:latin typeface="Times New Roman"/>
                <a:cs typeface="Times New Roman"/>
              </a:rPr>
              <a:t>procedure:</a:t>
            </a:r>
            <a:endParaRPr sz="1300">
              <a:latin typeface="Times New Roman"/>
              <a:cs typeface="Times New Roman"/>
            </a:endParaRPr>
          </a:p>
          <a:p>
            <a:pPr marL="514984" indent="-252095">
              <a:lnSpc>
                <a:spcPts val="1520"/>
              </a:lnSpc>
              <a:buChar char="•"/>
              <a:tabLst>
                <a:tab pos="514984" algn="l"/>
                <a:tab pos="515620" algn="l"/>
              </a:tabLst>
            </a:pPr>
            <a:r>
              <a:rPr dirty="0" sz="1300" spc="5">
                <a:latin typeface="Times New Roman"/>
                <a:cs typeface="Times New Roman"/>
              </a:rPr>
              <a:t>The first example assigns the default </a:t>
            </a:r>
            <a:r>
              <a:rPr dirty="0" sz="1300" spc="10">
                <a:latin typeface="Times New Roman"/>
                <a:cs typeface="Times New Roman"/>
              </a:rPr>
              <a:t>values </a:t>
            </a:r>
            <a:r>
              <a:rPr dirty="0" sz="1300" spc="5">
                <a:latin typeface="Times New Roman"/>
                <a:cs typeface="Times New Roman"/>
              </a:rPr>
              <a:t>for </a:t>
            </a:r>
            <a:r>
              <a:rPr dirty="0" sz="1300" spc="10">
                <a:latin typeface="Times New Roman"/>
                <a:cs typeface="Times New Roman"/>
              </a:rPr>
              <a:t>each</a:t>
            </a:r>
            <a:r>
              <a:rPr dirty="0" sz="1300" spc="5">
                <a:latin typeface="Times New Roman"/>
                <a:cs typeface="Times New Roman"/>
              </a:rPr>
              <a:t> </a:t>
            </a:r>
            <a:r>
              <a:rPr dirty="0" sz="1300" spc="10">
                <a:latin typeface="Times New Roman"/>
                <a:cs typeface="Times New Roman"/>
              </a:rPr>
              <a:t>parameter.</a:t>
            </a:r>
            <a:endParaRPr sz="1300">
              <a:latin typeface="Times New Roman"/>
              <a:cs typeface="Times New Roman"/>
            </a:endParaRPr>
          </a:p>
          <a:p>
            <a:pPr marL="514984" marR="351155" indent="-251460">
              <a:lnSpc>
                <a:spcPct val="101099"/>
              </a:lnSpc>
              <a:spcBef>
                <a:spcPts val="5"/>
              </a:spcBef>
              <a:buChar char="•"/>
              <a:tabLst>
                <a:tab pos="514984" algn="l"/>
                <a:tab pos="515620" algn="l"/>
              </a:tabLst>
            </a:pPr>
            <a:r>
              <a:rPr dirty="0" sz="1300" spc="5">
                <a:latin typeface="Times New Roman"/>
                <a:cs typeface="Times New Roman"/>
              </a:rPr>
              <a:t>The second example illustrates a </a:t>
            </a:r>
            <a:r>
              <a:rPr dirty="0" sz="1300" spc="10">
                <a:latin typeface="Times New Roman"/>
                <a:cs typeface="Times New Roman"/>
              </a:rPr>
              <a:t>combination </a:t>
            </a:r>
            <a:r>
              <a:rPr dirty="0" sz="1300" spc="5">
                <a:latin typeface="Times New Roman"/>
                <a:cs typeface="Times New Roman"/>
              </a:rPr>
              <a:t>of position and </a:t>
            </a:r>
            <a:r>
              <a:rPr dirty="0" sz="1300" spc="10">
                <a:latin typeface="Times New Roman"/>
                <a:cs typeface="Times New Roman"/>
              </a:rPr>
              <a:t>named </a:t>
            </a:r>
            <a:r>
              <a:rPr dirty="0" sz="1300" spc="5">
                <a:latin typeface="Times New Roman"/>
                <a:cs typeface="Times New Roman"/>
              </a:rPr>
              <a:t>notation to  assign values. In this case, using </a:t>
            </a:r>
            <a:r>
              <a:rPr dirty="0" sz="1300" spc="10">
                <a:latin typeface="Times New Roman"/>
                <a:cs typeface="Times New Roman"/>
              </a:rPr>
              <a:t>named </a:t>
            </a:r>
            <a:r>
              <a:rPr dirty="0" sz="1300" spc="5">
                <a:latin typeface="Times New Roman"/>
                <a:cs typeface="Times New Roman"/>
              </a:rPr>
              <a:t>notation is presented as </a:t>
            </a:r>
            <a:r>
              <a:rPr dirty="0" sz="1300" spc="10">
                <a:latin typeface="Times New Roman"/>
                <a:cs typeface="Times New Roman"/>
              </a:rPr>
              <a:t>an</a:t>
            </a:r>
            <a:r>
              <a:rPr dirty="0" sz="1300" spc="65">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514984" indent="-252095">
              <a:lnSpc>
                <a:spcPts val="1505"/>
              </a:lnSpc>
              <a:buChar char="•"/>
              <a:tabLst>
                <a:tab pos="514984" algn="l"/>
                <a:tab pos="515620" algn="l"/>
              </a:tabLst>
            </a:pPr>
            <a:r>
              <a:rPr dirty="0" sz="1300" spc="5">
                <a:latin typeface="Times New Roman"/>
                <a:cs typeface="Times New Roman"/>
              </a:rPr>
              <a:t>The last example uses the default value for the </a:t>
            </a:r>
            <a:r>
              <a:rPr dirty="0" sz="1300" spc="15">
                <a:latin typeface="Courier New"/>
                <a:cs typeface="Courier New"/>
              </a:rPr>
              <a:t>name</a:t>
            </a:r>
            <a:r>
              <a:rPr dirty="0" sz="1300" spc="-415">
                <a:latin typeface="Courier New"/>
                <a:cs typeface="Courier New"/>
              </a:rPr>
              <a:t> </a:t>
            </a:r>
            <a:r>
              <a:rPr dirty="0" sz="1300" spc="10">
                <a:latin typeface="Times New Roman"/>
                <a:cs typeface="Times New Roman"/>
              </a:rPr>
              <a:t>parameter and </a:t>
            </a:r>
            <a:r>
              <a:rPr dirty="0" sz="1300" spc="5">
                <a:latin typeface="Times New Roman"/>
                <a:cs typeface="Times New Roman"/>
              </a:rPr>
              <a:t>the supplied</a:t>
            </a:r>
            <a:endParaRPr sz="1300">
              <a:latin typeface="Times New Roman"/>
              <a:cs typeface="Times New Roman"/>
            </a:endParaRPr>
          </a:p>
          <a:p>
            <a:pPr marL="515620">
              <a:lnSpc>
                <a:spcPct val="100000"/>
              </a:lnSpc>
              <a:spcBef>
                <a:spcPts val="15"/>
              </a:spcBef>
            </a:pPr>
            <a:r>
              <a:rPr dirty="0" sz="1300" spc="5">
                <a:latin typeface="Times New Roman"/>
                <a:cs typeface="Times New Roman"/>
              </a:rPr>
              <a:t>value for the </a:t>
            </a:r>
            <a:r>
              <a:rPr dirty="0" sz="1300" spc="15">
                <a:latin typeface="Courier New"/>
                <a:cs typeface="Courier New"/>
              </a:rPr>
              <a:t>loc</a:t>
            </a:r>
            <a:r>
              <a:rPr dirty="0" sz="1300" spc="-455">
                <a:latin typeface="Courier New"/>
                <a:cs typeface="Courier New"/>
              </a:rPr>
              <a:t> </a:t>
            </a:r>
            <a:r>
              <a:rPr dirty="0" sz="1300" spc="5">
                <a:latin typeface="Times New Roman"/>
                <a:cs typeface="Times New Roman"/>
              </a:rPr>
              <a:t>parameter.</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426227"/>
            <a:ext cx="6238240" cy="1874520"/>
          </a:xfrm>
          <a:prstGeom prst="rect">
            <a:avLst/>
          </a:prstGeom>
        </p:spPr>
        <p:txBody>
          <a:bodyPr wrap="square" lIns="0" tIns="74930" rIns="0" bIns="0" rtlCol="0" vert="horz">
            <a:spAutoFit/>
          </a:bodyPr>
          <a:lstStyle/>
          <a:p>
            <a:pPr marL="12700">
              <a:lnSpc>
                <a:spcPct val="100000"/>
              </a:lnSpc>
              <a:spcBef>
                <a:spcPts val="590"/>
              </a:spcBef>
            </a:pPr>
            <a:r>
              <a:rPr dirty="0" sz="1300" spc="10" b="1">
                <a:latin typeface="Arial"/>
                <a:cs typeface="Arial"/>
              </a:rPr>
              <a:t>Using the </a:t>
            </a:r>
            <a:r>
              <a:rPr dirty="0" sz="1300" spc="15" b="1">
                <a:latin typeface="Courier New"/>
                <a:cs typeface="Courier New"/>
              </a:rPr>
              <a:t>DEFAULT</a:t>
            </a:r>
            <a:r>
              <a:rPr dirty="0" sz="1300" spc="-420" b="1">
                <a:latin typeface="Courier New"/>
                <a:cs typeface="Courier New"/>
              </a:rPr>
              <a:t> </a:t>
            </a:r>
            <a:r>
              <a:rPr dirty="0" sz="1300" spc="10" b="1">
                <a:latin typeface="Arial"/>
                <a:cs typeface="Arial"/>
              </a:rPr>
              <a:t>Option </a:t>
            </a:r>
            <a:r>
              <a:rPr dirty="0" sz="1300" spc="5" b="1">
                <a:latin typeface="Arial"/>
                <a:cs typeface="Arial"/>
              </a:rPr>
              <a:t>for Parameters (continued)</a:t>
            </a:r>
            <a:endParaRPr sz="1300">
              <a:latin typeface="Arial"/>
              <a:cs typeface="Arial"/>
            </a:endParaRPr>
          </a:p>
          <a:p>
            <a:pPr marL="138430" marR="109855">
              <a:lnSpc>
                <a:spcPct val="101299"/>
              </a:lnSpc>
              <a:spcBef>
                <a:spcPts val="480"/>
              </a:spcBef>
            </a:pPr>
            <a:r>
              <a:rPr dirty="0" sz="1300" spc="5">
                <a:latin typeface="Times New Roman"/>
                <a:cs typeface="Times New Roman"/>
              </a:rPr>
              <a:t>Usually, </a:t>
            </a:r>
            <a:r>
              <a:rPr dirty="0" sz="1300" spc="10">
                <a:latin typeface="Times New Roman"/>
                <a:cs typeface="Times New Roman"/>
              </a:rPr>
              <a:t>you </a:t>
            </a:r>
            <a:r>
              <a:rPr dirty="0" sz="1300" spc="5">
                <a:latin typeface="Times New Roman"/>
                <a:cs typeface="Times New Roman"/>
              </a:rPr>
              <a:t>can use </a:t>
            </a:r>
            <a:r>
              <a:rPr dirty="0" sz="1300" spc="10">
                <a:latin typeface="Times New Roman"/>
                <a:cs typeface="Times New Roman"/>
              </a:rPr>
              <a:t>named </a:t>
            </a:r>
            <a:r>
              <a:rPr dirty="0" sz="1300" spc="5">
                <a:latin typeface="Times New Roman"/>
                <a:cs typeface="Times New Roman"/>
              </a:rPr>
              <a:t>notation to override the default values of formal parameters.  However, </a:t>
            </a:r>
            <a:r>
              <a:rPr dirty="0" sz="1300" spc="10">
                <a:latin typeface="Times New Roman"/>
                <a:cs typeface="Times New Roman"/>
              </a:rPr>
              <a:t>you </a:t>
            </a:r>
            <a:r>
              <a:rPr dirty="0" sz="1300" spc="5">
                <a:latin typeface="Times New Roman"/>
                <a:cs typeface="Times New Roman"/>
              </a:rPr>
              <a:t>cannot skip providing an actual </a:t>
            </a:r>
            <a:r>
              <a:rPr dirty="0" sz="1300" spc="10">
                <a:latin typeface="Times New Roman"/>
                <a:cs typeface="Times New Roman"/>
              </a:rPr>
              <a:t>parameter </a:t>
            </a:r>
            <a:r>
              <a:rPr dirty="0" sz="1300" spc="5">
                <a:latin typeface="Times New Roman"/>
                <a:cs typeface="Times New Roman"/>
              </a:rPr>
              <a:t>if there is </a:t>
            </a:r>
            <a:r>
              <a:rPr dirty="0" sz="1300" spc="10">
                <a:latin typeface="Times New Roman"/>
                <a:cs typeface="Times New Roman"/>
              </a:rPr>
              <a:t>no </a:t>
            </a:r>
            <a:r>
              <a:rPr dirty="0" sz="1300" spc="5">
                <a:latin typeface="Times New Roman"/>
                <a:cs typeface="Times New Roman"/>
              </a:rPr>
              <a:t>default value  provided for a formal</a:t>
            </a:r>
            <a:r>
              <a:rPr dirty="0" sz="1300">
                <a:latin typeface="Times New Roman"/>
                <a:cs typeface="Times New Roman"/>
              </a:rPr>
              <a:t> </a:t>
            </a:r>
            <a:r>
              <a:rPr dirty="0" sz="1300" spc="5">
                <a:latin typeface="Times New Roman"/>
                <a:cs typeface="Times New Roman"/>
              </a:rPr>
              <a:t>parameter.</a:t>
            </a:r>
            <a:endParaRPr sz="1300">
              <a:latin typeface="Times New Roman"/>
              <a:cs typeface="Times New Roman"/>
            </a:endParaRPr>
          </a:p>
          <a:p>
            <a:pPr marL="138430" marR="5080" indent="-635">
              <a:lnSpc>
                <a:spcPct val="101499"/>
              </a:lnSpc>
              <a:spcBef>
                <a:spcPts val="395"/>
              </a:spcBef>
            </a:pPr>
            <a:r>
              <a:rPr dirty="0" sz="1300" spc="5" b="1">
                <a:latin typeface="Times New Roman"/>
                <a:cs typeface="Times New Roman"/>
              </a:rPr>
              <a:t>Note: </a:t>
            </a:r>
            <a:r>
              <a:rPr dirty="0" sz="1300" spc="5">
                <a:latin typeface="Times New Roman"/>
                <a:cs typeface="Times New Roman"/>
              </a:rPr>
              <a:t>All the positional parameters should </a:t>
            </a:r>
            <a:r>
              <a:rPr dirty="0" sz="1300" spc="10">
                <a:latin typeface="Times New Roman"/>
                <a:cs typeface="Times New Roman"/>
              </a:rPr>
              <a:t>precede </a:t>
            </a:r>
            <a:r>
              <a:rPr dirty="0" sz="1300" spc="5">
                <a:latin typeface="Times New Roman"/>
                <a:cs typeface="Times New Roman"/>
              </a:rPr>
              <a:t>the </a:t>
            </a:r>
            <a:r>
              <a:rPr dirty="0" sz="1300" spc="10">
                <a:latin typeface="Times New Roman"/>
                <a:cs typeface="Times New Roman"/>
              </a:rPr>
              <a:t>named parameters </a:t>
            </a:r>
            <a:r>
              <a:rPr dirty="0" sz="1300" spc="5">
                <a:latin typeface="Times New Roman"/>
                <a:cs typeface="Times New Roman"/>
              </a:rPr>
              <a:t>in a subprogram  call. Otherwise, </a:t>
            </a:r>
            <a:r>
              <a:rPr dirty="0" sz="1300" spc="10">
                <a:latin typeface="Times New Roman"/>
                <a:cs typeface="Times New Roman"/>
              </a:rPr>
              <a:t>you </a:t>
            </a:r>
            <a:r>
              <a:rPr dirty="0" sz="1300" spc="5">
                <a:latin typeface="Times New Roman"/>
                <a:cs typeface="Times New Roman"/>
              </a:rPr>
              <a:t>receive an error message, as </a:t>
            </a:r>
            <a:r>
              <a:rPr dirty="0" sz="1300" spc="10">
                <a:latin typeface="Times New Roman"/>
                <a:cs typeface="Times New Roman"/>
              </a:rPr>
              <a:t>shown </a:t>
            </a:r>
            <a:r>
              <a:rPr dirty="0" sz="1300" spc="5">
                <a:latin typeface="Times New Roman"/>
                <a:cs typeface="Times New Roman"/>
              </a:rPr>
              <a:t>in the following</a:t>
            </a:r>
            <a:r>
              <a:rPr dirty="0" sz="1300" spc="60">
                <a:latin typeface="Times New Roman"/>
                <a:cs typeface="Times New Roman"/>
              </a:rPr>
              <a:t> </a:t>
            </a:r>
            <a:r>
              <a:rPr dirty="0" sz="1300" spc="5">
                <a:latin typeface="Times New Roman"/>
                <a:cs typeface="Times New Roman"/>
              </a:rPr>
              <a:t>example:</a:t>
            </a:r>
            <a:endParaRPr sz="1300">
              <a:latin typeface="Times New Roman"/>
              <a:cs typeface="Times New Roman"/>
            </a:endParaRPr>
          </a:p>
          <a:p>
            <a:pPr marL="1017905">
              <a:lnSpc>
                <a:spcPct val="100000"/>
              </a:lnSpc>
              <a:spcBef>
                <a:spcPts val="40"/>
              </a:spcBef>
            </a:pPr>
            <a:r>
              <a:rPr dirty="0" sz="1200" spc="5">
                <a:latin typeface="Courier New"/>
                <a:cs typeface="Courier New"/>
              </a:rPr>
              <a:t>EXECUTE add_dept(name=&gt;'new dept', 'new</a:t>
            </a:r>
            <a:r>
              <a:rPr dirty="0" sz="1200" spc="20">
                <a:latin typeface="Courier New"/>
                <a:cs typeface="Courier New"/>
              </a:rPr>
              <a:t> </a:t>
            </a:r>
            <a:r>
              <a:rPr dirty="0" sz="1200" spc="5">
                <a:latin typeface="Courier New"/>
                <a:cs typeface="Courier New"/>
              </a:rPr>
              <a:t>location')</a:t>
            </a:r>
            <a:endParaRPr sz="1200">
              <a:latin typeface="Courier New"/>
              <a:cs typeface="Courier New"/>
            </a:endParaRPr>
          </a:p>
          <a:p>
            <a:pPr marL="137795">
              <a:lnSpc>
                <a:spcPct val="100000"/>
              </a:lnSpc>
              <a:spcBef>
                <a:spcPts val="675"/>
              </a:spcBef>
            </a:pPr>
            <a:r>
              <a:rPr dirty="0" sz="1300" spc="10">
                <a:latin typeface="Times New Roman"/>
                <a:cs typeface="Times New Roman"/>
              </a:rPr>
              <a:t>The </a:t>
            </a:r>
            <a:r>
              <a:rPr dirty="0" sz="1300" spc="5">
                <a:latin typeface="Times New Roman"/>
                <a:cs typeface="Times New Roman"/>
              </a:rPr>
              <a:t>following error message is</a:t>
            </a:r>
            <a:r>
              <a:rPr dirty="0" sz="1300">
                <a:latin typeface="Times New Roman"/>
                <a:cs typeface="Times New Roman"/>
              </a:rPr>
              <a:t> </a:t>
            </a:r>
            <a:r>
              <a:rPr dirty="0" sz="1300" spc="5">
                <a:latin typeface="Times New Roman"/>
                <a:cs typeface="Times New Roman"/>
              </a:rPr>
              <a:t>generated:</a:t>
            </a:r>
            <a:endParaRPr sz="1300">
              <a:latin typeface="Times New Roman"/>
              <a:cs typeface="Times New Roman"/>
            </a:endParaRPr>
          </a:p>
        </p:txBody>
      </p:sp>
      <p:sp>
        <p:nvSpPr>
          <p:cNvPr id="3" name="object 3"/>
          <p:cNvSpPr/>
          <p:nvPr/>
        </p:nvSpPr>
        <p:spPr>
          <a:xfrm>
            <a:off x="930788" y="2492919"/>
            <a:ext cx="6046075" cy="912065"/>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5" name="object 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7" name="object 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978" y="7006008"/>
            <a:ext cx="3301365" cy="2577465"/>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6	Dynamic SQL and</a:t>
            </a:r>
            <a:r>
              <a:rPr dirty="0" sz="1100" spc="5" b="1">
                <a:latin typeface="Arial"/>
                <a:cs typeface="Arial"/>
              </a:rPr>
              <a:t> </a:t>
            </a:r>
            <a:r>
              <a:rPr dirty="0" sz="1100" spc="-5" b="1">
                <a:latin typeface="Arial"/>
                <a:cs typeface="Arial"/>
              </a:rPr>
              <a:t>Metadata</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6-2</a:t>
            </a:r>
            <a:endParaRPr sz="1100">
              <a:latin typeface="Arial"/>
              <a:cs typeface="Arial"/>
            </a:endParaRPr>
          </a:p>
          <a:p>
            <a:pPr marL="240665" marR="1311910">
              <a:lnSpc>
                <a:spcPct val="119500"/>
              </a:lnSpc>
              <a:spcBef>
                <a:spcPts val="5"/>
              </a:spcBef>
            </a:pPr>
            <a:r>
              <a:rPr dirty="0" sz="1100" spc="-5">
                <a:latin typeface="Arial"/>
                <a:cs typeface="Arial"/>
              </a:rPr>
              <a:t>Execution Flow of SQL 6-3  Dynamic SQL</a:t>
            </a:r>
            <a:r>
              <a:rPr dirty="0" sz="1100" spc="5">
                <a:latin typeface="Arial"/>
                <a:cs typeface="Arial"/>
              </a:rPr>
              <a:t> </a:t>
            </a:r>
            <a:r>
              <a:rPr dirty="0" sz="1100" spc="-5">
                <a:latin typeface="Arial"/>
                <a:cs typeface="Arial"/>
              </a:rPr>
              <a:t>6-4</a:t>
            </a:r>
            <a:endParaRPr sz="1100">
              <a:latin typeface="Arial"/>
              <a:cs typeface="Arial"/>
            </a:endParaRPr>
          </a:p>
          <a:p>
            <a:pPr marL="240665">
              <a:lnSpc>
                <a:spcPct val="100000"/>
              </a:lnSpc>
              <a:spcBef>
                <a:spcPts val="265"/>
              </a:spcBef>
            </a:pPr>
            <a:r>
              <a:rPr dirty="0" sz="1100" spc="-5">
                <a:latin typeface="Arial"/>
                <a:cs typeface="Arial"/>
              </a:rPr>
              <a:t>Native Dynamic SQL</a:t>
            </a:r>
            <a:r>
              <a:rPr dirty="0" sz="1100" spc="15">
                <a:latin typeface="Arial"/>
                <a:cs typeface="Arial"/>
              </a:rPr>
              <a:t> </a:t>
            </a:r>
            <a:r>
              <a:rPr dirty="0" sz="1100" spc="-5">
                <a:latin typeface="Arial"/>
                <a:cs typeface="Arial"/>
              </a:rPr>
              <a:t>6-5</a:t>
            </a:r>
            <a:endParaRPr sz="1100">
              <a:latin typeface="Arial"/>
              <a:cs typeface="Arial"/>
            </a:endParaRPr>
          </a:p>
          <a:p>
            <a:pPr marL="240665" marR="5080">
              <a:lnSpc>
                <a:spcPct val="120900"/>
              </a:lnSpc>
              <a:spcBef>
                <a:spcPts val="20"/>
              </a:spcBef>
            </a:pPr>
            <a:r>
              <a:rPr dirty="0" sz="1100" spc="-5">
                <a:latin typeface="Arial"/>
                <a:cs typeface="Arial"/>
              </a:rPr>
              <a:t>Using the </a:t>
            </a:r>
            <a:r>
              <a:rPr dirty="0" sz="1100" spc="-5">
                <a:latin typeface="Courier New"/>
                <a:cs typeface="Courier New"/>
              </a:rPr>
              <a:t>EXECUTE IMMEDIATE </a:t>
            </a:r>
            <a:r>
              <a:rPr dirty="0" sz="1100" spc="-5">
                <a:latin typeface="Arial"/>
                <a:cs typeface="Arial"/>
              </a:rPr>
              <a:t>Statement</a:t>
            </a:r>
            <a:r>
              <a:rPr dirty="0" sz="1100">
                <a:latin typeface="Arial"/>
                <a:cs typeface="Arial"/>
              </a:rPr>
              <a:t> </a:t>
            </a:r>
            <a:r>
              <a:rPr dirty="0" sz="1100" spc="-5">
                <a:latin typeface="Arial"/>
                <a:cs typeface="Arial"/>
              </a:rPr>
              <a:t>6-6  Dynamic SQL with a DDL Statement 6-7  Dynamic SQL with DML Statements 6-8  Dynamic SQL with a Single-Row Query 6-9  Dynamic SQL with a Multirow Query</a:t>
            </a:r>
            <a:r>
              <a:rPr dirty="0" sz="1100" spc="45">
                <a:latin typeface="Arial"/>
                <a:cs typeface="Arial"/>
              </a:rPr>
              <a:t> </a:t>
            </a:r>
            <a:r>
              <a:rPr dirty="0" sz="1100" spc="-5">
                <a:latin typeface="Arial"/>
                <a:cs typeface="Arial"/>
              </a:rPr>
              <a:t>6-10</a:t>
            </a:r>
            <a:endParaRPr sz="1100">
              <a:latin typeface="Arial"/>
              <a:cs typeface="Arial"/>
            </a:endParaRPr>
          </a:p>
          <a:p>
            <a:pPr>
              <a:lnSpc>
                <a:spcPct val="100000"/>
              </a:lnSpc>
            </a:pPr>
            <a:endParaRPr sz="1200">
              <a:latin typeface="Arial"/>
              <a:cs typeface="Arial"/>
            </a:endParaRPr>
          </a:p>
          <a:p>
            <a:pPr>
              <a:lnSpc>
                <a:spcPct val="100000"/>
              </a:lnSpc>
              <a:spcBef>
                <a:spcPts val="10"/>
              </a:spcBef>
            </a:pPr>
            <a:endParaRPr sz="1400">
              <a:latin typeface="Arial"/>
              <a:cs typeface="Arial"/>
            </a:endParaRPr>
          </a:p>
          <a:p>
            <a:pPr algn="r" marR="486409">
              <a:lnSpc>
                <a:spcPct val="100000"/>
              </a:lnSpc>
            </a:pPr>
            <a:r>
              <a:rPr dirty="0" sz="1000" spc="-10" b="1">
                <a:latin typeface="Arial"/>
                <a:cs typeface="Arial"/>
              </a:rPr>
              <a:t>vi</a:t>
            </a:r>
            <a:endParaRPr sz="1000">
              <a:latin typeface="Arial"/>
              <a:cs typeface="Arial"/>
            </a:endParaRPr>
          </a:p>
        </p:txBody>
      </p:sp>
      <p:sp>
        <p:nvSpPr>
          <p:cNvPr id="3" name="object 3"/>
          <p:cNvSpPr txBox="1"/>
          <p:nvPr/>
        </p:nvSpPr>
        <p:spPr>
          <a:xfrm>
            <a:off x="901700" y="859507"/>
            <a:ext cx="4314190" cy="4968240"/>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5	Using Oracle-Supplied Packages in Application</a:t>
            </a:r>
            <a:r>
              <a:rPr dirty="0" sz="1100" spc="114" b="1">
                <a:latin typeface="Arial"/>
                <a:cs typeface="Arial"/>
              </a:rPr>
              <a:t> </a:t>
            </a:r>
            <a:r>
              <a:rPr dirty="0" sz="1100" spc="-5" b="1">
                <a:latin typeface="Arial"/>
                <a:cs typeface="Arial"/>
              </a:rPr>
              <a:t>Development</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5-2</a:t>
            </a:r>
            <a:endParaRPr sz="1100">
              <a:latin typeface="Arial"/>
              <a:cs typeface="Arial"/>
            </a:endParaRPr>
          </a:p>
          <a:p>
            <a:pPr marL="240665">
              <a:lnSpc>
                <a:spcPct val="100000"/>
              </a:lnSpc>
              <a:spcBef>
                <a:spcPts val="254"/>
              </a:spcBef>
            </a:pPr>
            <a:r>
              <a:rPr dirty="0" sz="1100" spc="-5">
                <a:latin typeface="Arial"/>
                <a:cs typeface="Arial"/>
              </a:rPr>
              <a:t>Using Oracle-Supplied Packages</a:t>
            </a:r>
            <a:r>
              <a:rPr dirty="0" sz="1100" spc="10">
                <a:latin typeface="Arial"/>
                <a:cs typeface="Arial"/>
              </a:rPr>
              <a:t> </a:t>
            </a:r>
            <a:r>
              <a:rPr dirty="0" sz="1100" spc="-5">
                <a:latin typeface="Arial"/>
                <a:cs typeface="Arial"/>
              </a:rPr>
              <a:t>5-3</a:t>
            </a:r>
            <a:endParaRPr sz="1100">
              <a:latin typeface="Arial"/>
              <a:cs typeface="Arial"/>
            </a:endParaRPr>
          </a:p>
          <a:p>
            <a:pPr marL="240665" marR="1256030">
              <a:lnSpc>
                <a:spcPts val="1610"/>
              </a:lnSpc>
              <a:spcBef>
                <a:spcPts val="80"/>
              </a:spcBef>
            </a:pPr>
            <a:r>
              <a:rPr dirty="0" sz="1100" spc="-5">
                <a:latin typeface="Arial"/>
                <a:cs typeface="Arial"/>
              </a:rPr>
              <a:t>List of Some Oracle-Supplied Packages 5-4  How the </a:t>
            </a:r>
            <a:r>
              <a:rPr dirty="0" sz="1100" spc="-5">
                <a:latin typeface="Courier New"/>
                <a:cs typeface="Courier New"/>
              </a:rPr>
              <a:t>DBMS_OUTPUT </a:t>
            </a:r>
            <a:r>
              <a:rPr dirty="0" sz="1100" spc="-5">
                <a:latin typeface="Arial"/>
                <a:cs typeface="Arial"/>
              </a:rPr>
              <a:t>Package Works</a:t>
            </a:r>
            <a:r>
              <a:rPr dirty="0" sz="1100" spc="290">
                <a:latin typeface="Arial"/>
                <a:cs typeface="Arial"/>
              </a:rPr>
              <a:t> </a:t>
            </a:r>
            <a:r>
              <a:rPr dirty="0" sz="1100" spc="-5">
                <a:latin typeface="Arial"/>
                <a:cs typeface="Arial"/>
              </a:rPr>
              <a:t>5-5</a:t>
            </a:r>
            <a:endParaRPr sz="1100">
              <a:latin typeface="Arial"/>
              <a:cs typeface="Arial"/>
            </a:endParaRPr>
          </a:p>
          <a:p>
            <a:pPr marL="240665">
              <a:lnSpc>
                <a:spcPct val="100000"/>
              </a:lnSpc>
              <a:spcBef>
                <a:spcPts val="225"/>
              </a:spcBef>
            </a:pPr>
            <a:r>
              <a:rPr dirty="0" sz="1100" spc="-5">
                <a:latin typeface="Arial"/>
                <a:cs typeface="Arial"/>
              </a:rPr>
              <a:t>Interacting with Operating System Files</a:t>
            </a:r>
            <a:r>
              <a:rPr dirty="0" sz="1100" spc="35">
                <a:latin typeface="Arial"/>
                <a:cs typeface="Arial"/>
              </a:rPr>
              <a:t> </a:t>
            </a:r>
            <a:r>
              <a:rPr dirty="0" sz="1100" spc="-5">
                <a:latin typeface="Arial"/>
                <a:cs typeface="Arial"/>
              </a:rPr>
              <a:t>5-6</a:t>
            </a:r>
            <a:endParaRPr sz="1100">
              <a:latin typeface="Arial"/>
              <a:cs typeface="Arial"/>
            </a:endParaRPr>
          </a:p>
          <a:p>
            <a:pPr marL="240665" marR="870585">
              <a:lnSpc>
                <a:spcPts val="1680"/>
              </a:lnSpc>
              <a:spcBef>
                <a:spcPts val="50"/>
              </a:spcBef>
            </a:pPr>
            <a:r>
              <a:rPr dirty="0" sz="1100" spc="-5">
                <a:latin typeface="Arial"/>
                <a:cs typeface="Arial"/>
              </a:rPr>
              <a:t>File Processing Using the </a:t>
            </a:r>
            <a:r>
              <a:rPr dirty="0" sz="1100" spc="-5">
                <a:latin typeface="Courier New"/>
                <a:cs typeface="Courier New"/>
              </a:rPr>
              <a:t>UTL_FILE </a:t>
            </a:r>
            <a:r>
              <a:rPr dirty="0" sz="1100" spc="-5">
                <a:latin typeface="Arial"/>
                <a:cs typeface="Arial"/>
              </a:rPr>
              <a:t>Package</a:t>
            </a:r>
            <a:r>
              <a:rPr dirty="0" sz="1100" spc="25">
                <a:latin typeface="Arial"/>
                <a:cs typeface="Arial"/>
              </a:rPr>
              <a:t> </a:t>
            </a:r>
            <a:r>
              <a:rPr dirty="0" sz="1100" spc="-5">
                <a:latin typeface="Arial"/>
                <a:cs typeface="Arial"/>
              </a:rPr>
              <a:t>5-7  Exceptions in the </a:t>
            </a:r>
            <a:r>
              <a:rPr dirty="0" sz="1100" spc="-5">
                <a:latin typeface="Courier New"/>
                <a:cs typeface="Courier New"/>
              </a:rPr>
              <a:t>UTL_FILE </a:t>
            </a:r>
            <a:r>
              <a:rPr dirty="0" sz="1100" spc="-5">
                <a:latin typeface="Arial"/>
                <a:cs typeface="Arial"/>
              </a:rPr>
              <a:t>Package</a:t>
            </a:r>
            <a:r>
              <a:rPr dirty="0" sz="1100" spc="275">
                <a:latin typeface="Arial"/>
                <a:cs typeface="Arial"/>
              </a:rPr>
              <a:t> </a:t>
            </a:r>
            <a:r>
              <a:rPr dirty="0" sz="1100" spc="-5">
                <a:latin typeface="Arial"/>
                <a:cs typeface="Arial"/>
              </a:rPr>
              <a:t>5-8</a:t>
            </a:r>
            <a:endParaRPr sz="1100">
              <a:latin typeface="Arial"/>
              <a:cs typeface="Arial"/>
            </a:endParaRPr>
          </a:p>
          <a:p>
            <a:pPr marL="241300" marR="1032510" indent="-635">
              <a:lnSpc>
                <a:spcPts val="1680"/>
              </a:lnSpc>
            </a:pPr>
            <a:r>
              <a:rPr dirty="0" sz="1100" spc="-5">
                <a:latin typeface="Arial"/>
                <a:cs typeface="Arial"/>
              </a:rPr>
              <a:t>FOPEN and </a:t>
            </a:r>
            <a:r>
              <a:rPr dirty="0" sz="1100" spc="-5">
                <a:latin typeface="Courier New"/>
                <a:cs typeface="Courier New"/>
              </a:rPr>
              <a:t>IS_OPEN </a:t>
            </a:r>
            <a:r>
              <a:rPr dirty="0" sz="1100" spc="-5">
                <a:latin typeface="Arial"/>
                <a:cs typeface="Arial"/>
              </a:rPr>
              <a:t>Function Parameters</a:t>
            </a:r>
            <a:r>
              <a:rPr dirty="0" sz="1100">
                <a:latin typeface="Arial"/>
                <a:cs typeface="Arial"/>
              </a:rPr>
              <a:t> </a:t>
            </a:r>
            <a:r>
              <a:rPr dirty="0" sz="1100" spc="-5">
                <a:latin typeface="Arial"/>
                <a:cs typeface="Arial"/>
              </a:rPr>
              <a:t>5-9  Using </a:t>
            </a:r>
            <a:r>
              <a:rPr dirty="0" sz="1100" spc="-5">
                <a:latin typeface="Courier New"/>
                <a:cs typeface="Courier New"/>
              </a:rPr>
              <a:t>UTL_FILE</a:t>
            </a:r>
            <a:r>
              <a:rPr dirty="0" sz="1100" spc="-5">
                <a:latin typeface="Arial"/>
                <a:cs typeface="Arial"/>
              </a:rPr>
              <a:t>: Example</a:t>
            </a:r>
            <a:r>
              <a:rPr dirty="0" sz="1100" spc="20">
                <a:latin typeface="Arial"/>
                <a:cs typeface="Arial"/>
              </a:rPr>
              <a:t> </a:t>
            </a:r>
            <a:r>
              <a:rPr dirty="0" sz="1100" spc="-5">
                <a:latin typeface="Arial"/>
                <a:cs typeface="Arial"/>
              </a:rPr>
              <a:t>5-10</a:t>
            </a:r>
            <a:endParaRPr sz="1100">
              <a:latin typeface="Arial"/>
              <a:cs typeface="Arial"/>
            </a:endParaRPr>
          </a:p>
          <a:p>
            <a:pPr marL="241300">
              <a:lnSpc>
                <a:spcPct val="100000"/>
              </a:lnSpc>
              <a:spcBef>
                <a:spcPts val="240"/>
              </a:spcBef>
            </a:pPr>
            <a:r>
              <a:rPr dirty="0" sz="1100" spc="-5">
                <a:latin typeface="Arial"/>
                <a:cs typeface="Arial"/>
              </a:rPr>
              <a:t>Generating Web Pages with the </a:t>
            </a:r>
            <a:r>
              <a:rPr dirty="0" sz="1100" spc="-5">
                <a:latin typeface="Courier New"/>
                <a:cs typeface="Courier New"/>
              </a:rPr>
              <a:t>HTP </a:t>
            </a:r>
            <a:r>
              <a:rPr dirty="0" sz="1100" spc="-5">
                <a:latin typeface="Arial"/>
                <a:cs typeface="Arial"/>
              </a:rPr>
              <a:t>Package 5-12</a:t>
            </a:r>
            <a:endParaRPr sz="1100">
              <a:latin typeface="Arial"/>
              <a:cs typeface="Arial"/>
            </a:endParaRPr>
          </a:p>
          <a:p>
            <a:pPr marL="241300" marR="1292860" indent="-635">
              <a:lnSpc>
                <a:spcPct val="123600"/>
              </a:lnSpc>
              <a:spcBef>
                <a:spcPts val="45"/>
              </a:spcBef>
            </a:pPr>
            <a:r>
              <a:rPr dirty="0" sz="1100" spc="-5">
                <a:latin typeface="Arial"/>
                <a:cs typeface="Arial"/>
              </a:rPr>
              <a:t>Using the </a:t>
            </a:r>
            <a:r>
              <a:rPr dirty="0" sz="1100" spc="-5">
                <a:latin typeface="Courier New"/>
                <a:cs typeface="Courier New"/>
              </a:rPr>
              <a:t>HTP </a:t>
            </a:r>
            <a:r>
              <a:rPr dirty="0" sz="1100" spc="-5">
                <a:latin typeface="Arial"/>
                <a:cs typeface="Arial"/>
              </a:rPr>
              <a:t>Package Procedures 5-13  Creating an HTML File with </a:t>
            </a:r>
            <a:r>
              <a:rPr dirty="0" sz="1100" spc="-5" i="1">
                <a:latin typeface="Times New Roman"/>
                <a:cs typeface="Times New Roman"/>
              </a:rPr>
              <a:t>i</a:t>
            </a:r>
            <a:r>
              <a:rPr dirty="0" sz="1100" spc="-5">
                <a:latin typeface="Arial"/>
                <a:cs typeface="Arial"/>
              </a:rPr>
              <a:t>SQL*Plus 5-14  Using </a:t>
            </a:r>
            <a:r>
              <a:rPr dirty="0" sz="1100" spc="-5">
                <a:latin typeface="Courier New"/>
                <a:cs typeface="Courier New"/>
              </a:rPr>
              <a:t>UTL_MAIL</a:t>
            </a:r>
            <a:r>
              <a:rPr dirty="0" sz="1100" spc="260">
                <a:latin typeface="Courier New"/>
                <a:cs typeface="Courier New"/>
              </a:rPr>
              <a:t> </a:t>
            </a:r>
            <a:r>
              <a:rPr dirty="0" sz="1100" spc="-5">
                <a:latin typeface="Arial"/>
                <a:cs typeface="Arial"/>
              </a:rPr>
              <a:t>5-15</a:t>
            </a:r>
            <a:endParaRPr sz="1100">
              <a:latin typeface="Arial"/>
              <a:cs typeface="Arial"/>
            </a:endParaRPr>
          </a:p>
          <a:p>
            <a:pPr marL="241300">
              <a:lnSpc>
                <a:spcPct val="100000"/>
              </a:lnSpc>
              <a:spcBef>
                <a:spcPts val="360"/>
              </a:spcBef>
            </a:pPr>
            <a:r>
              <a:rPr dirty="0" sz="1100" spc="-5">
                <a:latin typeface="Arial"/>
                <a:cs typeface="Arial"/>
              </a:rPr>
              <a:t>Installing and Using </a:t>
            </a:r>
            <a:r>
              <a:rPr dirty="0" sz="1100" spc="-5">
                <a:latin typeface="Courier New"/>
                <a:cs typeface="Courier New"/>
              </a:rPr>
              <a:t>UTL_MAIL</a:t>
            </a:r>
            <a:r>
              <a:rPr dirty="0" sz="1100" spc="270">
                <a:latin typeface="Courier New"/>
                <a:cs typeface="Courier New"/>
              </a:rPr>
              <a:t> </a:t>
            </a:r>
            <a:r>
              <a:rPr dirty="0" sz="1100" spc="-5">
                <a:latin typeface="Arial"/>
                <a:cs typeface="Arial"/>
              </a:rPr>
              <a:t>5-16</a:t>
            </a:r>
            <a:endParaRPr sz="1100">
              <a:latin typeface="Arial"/>
              <a:cs typeface="Arial"/>
            </a:endParaRPr>
          </a:p>
          <a:p>
            <a:pPr marL="241300" marR="1137920">
              <a:lnSpc>
                <a:spcPct val="121200"/>
              </a:lnSpc>
              <a:spcBef>
                <a:spcPts val="40"/>
              </a:spcBef>
            </a:pPr>
            <a:r>
              <a:rPr dirty="0" sz="1100" spc="-5">
                <a:latin typeface="Arial"/>
                <a:cs typeface="Arial"/>
              </a:rPr>
              <a:t>Sending E-Mail with a Binary Attachment 5-17  Sending E-Mail with a Text Attachment 5-19  </a:t>
            </a:r>
            <a:r>
              <a:rPr dirty="0" sz="1100" spc="-5">
                <a:latin typeface="Courier New"/>
                <a:cs typeface="Courier New"/>
              </a:rPr>
              <a:t>DBMS_SCHEDULER </a:t>
            </a:r>
            <a:r>
              <a:rPr dirty="0" sz="1100" spc="-5">
                <a:latin typeface="Arial"/>
                <a:cs typeface="Arial"/>
              </a:rPr>
              <a:t>Package</a:t>
            </a:r>
            <a:r>
              <a:rPr dirty="0" sz="1100" spc="260">
                <a:latin typeface="Arial"/>
                <a:cs typeface="Arial"/>
              </a:rPr>
              <a:t> </a:t>
            </a:r>
            <a:r>
              <a:rPr dirty="0" sz="1100" spc="-5">
                <a:latin typeface="Arial"/>
                <a:cs typeface="Arial"/>
              </a:rPr>
              <a:t>5-21</a:t>
            </a:r>
            <a:endParaRPr sz="1100">
              <a:latin typeface="Arial"/>
              <a:cs typeface="Arial"/>
            </a:endParaRPr>
          </a:p>
          <a:p>
            <a:pPr marL="241300">
              <a:lnSpc>
                <a:spcPct val="100000"/>
              </a:lnSpc>
              <a:spcBef>
                <a:spcPts val="325"/>
              </a:spcBef>
            </a:pPr>
            <a:r>
              <a:rPr dirty="0" sz="1100" spc="-5">
                <a:latin typeface="Arial"/>
                <a:cs typeface="Arial"/>
              </a:rPr>
              <a:t>Creating a Job</a:t>
            </a:r>
            <a:r>
              <a:rPr dirty="0" sz="1100" spc="15">
                <a:latin typeface="Arial"/>
                <a:cs typeface="Arial"/>
              </a:rPr>
              <a:t> </a:t>
            </a:r>
            <a:r>
              <a:rPr dirty="0" sz="1100" spc="-5">
                <a:latin typeface="Arial"/>
                <a:cs typeface="Arial"/>
              </a:rPr>
              <a:t>5-23</a:t>
            </a:r>
            <a:endParaRPr sz="1100">
              <a:latin typeface="Arial"/>
              <a:cs typeface="Arial"/>
            </a:endParaRPr>
          </a:p>
          <a:p>
            <a:pPr marL="241300" marR="1245870">
              <a:lnSpc>
                <a:spcPct val="119500"/>
              </a:lnSpc>
              <a:spcBef>
                <a:spcPts val="5"/>
              </a:spcBef>
            </a:pPr>
            <a:r>
              <a:rPr dirty="0" sz="1100" spc="-5">
                <a:latin typeface="Arial"/>
                <a:cs typeface="Arial"/>
              </a:rPr>
              <a:t>Creating a Job with In-Line Parameters 5-24  Creating a Job Using a Program</a:t>
            </a:r>
            <a:r>
              <a:rPr dirty="0" sz="1100" spc="30">
                <a:latin typeface="Arial"/>
                <a:cs typeface="Arial"/>
              </a:rPr>
              <a:t> </a:t>
            </a:r>
            <a:r>
              <a:rPr dirty="0" sz="1100" spc="-5">
                <a:latin typeface="Arial"/>
                <a:cs typeface="Arial"/>
              </a:rPr>
              <a:t>5-25</a:t>
            </a:r>
            <a:endParaRPr sz="1100">
              <a:latin typeface="Arial"/>
              <a:cs typeface="Arial"/>
            </a:endParaRPr>
          </a:p>
          <a:p>
            <a:pPr marL="241300" marR="865505">
              <a:lnSpc>
                <a:spcPct val="119500"/>
              </a:lnSpc>
              <a:spcBef>
                <a:spcPts val="5"/>
              </a:spcBef>
            </a:pPr>
            <a:r>
              <a:rPr dirty="0" sz="1100" spc="-5">
                <a:latin typeface="Arial"/>
                <a:cs typeface="Arial"/>
              </a:rPr>
              <a:t>Creating a Job for a Program with Arguments 5-26  Creating a Job Using a Schedule</a:t>
            </a:r>
            <a:r>
              <a:rPr dirty="0" sz="1100" spc="25">
                <a:latin typeface="Arial"/>
                <a:cs typeface="Arial"/>
              </a:rPr>
              <a:t> </a:t>
            </a:r>
            <a:r>
              <a:rPr dirty="0" sz="1100" spc="-5">
                <a:latin typeface="Arial"/>
                <a:cs typeface="Arial"/>
              </a:rPr>
              <a:t>5-27</a:t>
            </a:r>
            <a:endParaRPr sz="1100">
              <a:latin typeface="Arial"/>
              <a:cs typeface="Arial"/>
            </a:endParaRPr>
          </a:p>
          <a:p>
            <a:pPr marL="241300">
              <a:lnSpc>
                <a:spcPct val="100000"/>
              </a:lnSpc>
              <a:spcBef>
                <a:spcPts val="265"/>
              </a:spcBef>
            </a:pPr>
            <a:r>
              <a:rPr dirty="0" sz="1100" spc="-5">
                <a:latin typeface="Arial"/>
                <a:cs typeface="Arial"/>
              </a:rPr>
              <a:t>Setting the Repeat Interval for a Job</a:t>
            </a:r>
            <a:r>
              <a:rPr dirty="0" sz="1100" spc="40">
                <a:latin typeface="Arial"/>
                <a:cs typeface="Arial"/>
              </a:rPr>
              <a:t> </a:t>
            </a:r>
            <a:r>
              <a:rPr dirty="0" sz="1100" spc="-5">
                <a:latin typeface="Arial"/>
                <a:cs typeface="Arial"/>
              </a:rPr>
              <a:t>5-28</a:t>
            </a:r>
            <a:endParaRPr sz="1100">
              <a:latin typeface="Arial"/>
              <a:cs typeface="Arial"/>
            </a:endParaRPr>
          </a:p>
        </p:txBody>
      </p:sp>
      <p:sp>
        <p:nvSpPr>
          <p:cNvPr id="4" name="object 4"/>
          <p:cNvSpPr txBox="1"/>
          <p:nvPr/>
        </p:nvSpPr>
        <p:spPr>
          <a:xfrm>
            <a:off x="1130530" y="5801194"/>
            <a:ext cx="3402965" cy="1029969"/>
          </a:xfrm>
          <a:prstGeom prst="rect">
            <a:avLst/>
          </a:prstGeom>
        </p:spPr>
        <p:txBody>
          <a:bodyPr wrap="square" lIns="0" tIns="12700" rIns="0" bIns="0" rtlCol="0" vert="horz">
            <a:spAutoFit/>
          </a:bodyPr>
          <a:lstStyle/>
          <a:p>
            <a:pPr marL="12700" marR="5080">
              <a:lnSpc>
                <a:spcPct val="120000"/>
              </a:lnSpc>
              <a:spcBef>
                <a:spcPts val="100"/>
              </a:spcBef>
            </a:pPr>
            <a:r>
              <a:rPr dirty="0" sz="1100" spc="-5">
                <a:latin typeface="Arial"/>
                <a:cs typeface="Arial"/>
              </a:rPr>
              <a:t>Creating a Job Using a Named Program and Schedule  Managing Jobs</a:t>
            </a:r>
            <a:r>
              <a:rPr dirty="0" sz="1100" spc="10">
                <a:latin typeface="Arial"/>
                <a:cs typeface="Arial"/>
              </a:rPr>
              <a:t> </a:t>
            </a:r>
            <a:r>
              <a:rPr dirty="0" sz="1100" spc="-5">
                <a:latin typeface="Arial"/>
                <a:cs typeface="Arial"/>
              </a:rPr>
              <a:t>5-30</a:t>
            </a:r>
            <a:endParaRPr sz="1100">
              <a:latin typeface="Arial"/>
              <a:cs typeface="Arial"/>
            </a:endParaRPr>
          </a:p>
          <a:p>
            <a:pPr marL="12700" marR="1619885">
              <a:lnSpc>
                <a:spcPts val="1580"/>
              </a:lnSpc>
              <a:spcBef>
                <a:spcPts val="95"/>
              </a:spcBef>
            </a:pPr>
            <a:r>
              <a:rPr dirty="0" sz="1100" spc="-5">
                <a:latin typeface="Arial"/>
                <a:cs typeface="Arial"/>
              </a:rPr>
              <a:t>Data Dictionary Views 5-31  Summary</a:t>
            </a:r>
            <a:r>
              <a:rPr dirty="0" sz="1100" spc="5">
                <a:latin typeface="Arial"/>
                <a:cs typeface="Arial"/>
              </a:rPr>
              <a:t> </a:t>
            </a:r>
            <a:r>
              <a:rPr dirty="0" sz="1100" spc="-5">
                <a:latin typeface="Arial"/>
                <a:cs typeface="Arial"/>
              </a:rPr>
              <a:t>5-32</a:t>
            </a:r>
            <a:endParaRPr sz="1100">
              <a:latin typeface="Arial"/>
              <a:cs typeface="Arial"/>
            </a:endParaRPr>
          </a:p>
          <a:p>
            <a:pPr marL="12700">
              <a:lnSpc>
                <a:spcPct val="100000"/>
              </a:lnSpc>
              <a:spcBef>
                <a:spcPts val="165"/>
              </a:spcBef>
            </a:pPr>
            <a:r>
              <a:rPr dirty="0" sz="1100" spc="-5">
                <a:latin typeface="Arial"/>
                <a:cs typeface="Arial"/>
              </a:rPr>
              <a:t>Practice 5: Overview</a:t>
            </a:r>
            <a:r>
              <a:rPr dirty="0" sz="1100" spc="5">
                <a:latin typeface="Arial"/>
                <a:cs typeface="Arial"/>
              </a:rPr>
              <a:t> </a:t>
            </a:r>
            <a:r>
              <a:rPr dirty="0" sz="1100" spc="-5">
                <a:latin typeface="Arial"/>
                <a:cs typeface="Arial"/>
              </a:rPr>
              <a:t>5-33</a:t>
            </a:r>
            <a:endParaRPr sz="1100">
              <a:latin typeface="Arial"/>
              <a:cs typeface="Arial"/>
            </a:endParaRPr>
          </a:p>
        </p:txBody>
      </p:sp>
      <p:sp>
        <p:nvSpPr>
          <p:cNvPr id="5" name="object 5"/>
          <p:cNvSpPr txBox="1"/>
          <p:nvPr/>
        </p:nvSpPr>
        <p:spPr>
          <a:xfrm>
            <a:off x="4624166" y="5835079"/>
            <a:ext cx="30416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5</a:t>
            </a:r>
            <a:r>
              <a:rPr dirty="0" sz="1100" spc="-15">
                <a:latin typeface="Arial"/>
                <a:cs typeface="Arial"/>
              </a:rPr>
              <a:t>-</a:t>
            </a:r>
            <a:r>
              <a:rPr dirty="0" sz="1100" spc="-5">
                <a:latin typeface="Arial"/>
                <a:cs typeface="Arial"/>
              </a:rPr>
              <a:t>29</a:t>
            </a:r>
            <a:endParaRPr sz="1100">
              <a:latin typeface="Arial"/>
              <a:cs typeface="Arial"/>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24126" y="873506"/>
            <a:ext cx="3688079" cy="330835"/>
          </a:xfrm>
          <a:prstGeom prst="rect">
            <a:avLst/>
          </a:prstGeom>
        </p:spPr>
        <p:txBody>
          <a:bodyPr wrap="square" lIns="0" tIns="12700" rIns="0" bIns="0" rtlCol="0" vert="horz">
            <a:spAutoFit/>
          </a:bodyPr>
          <a:lstStyle/>
          <a:p>
            <a:pPr marL="12700">
              <a:lnSpc>
                <a:spcPct val="100000"/>
              </a:lnSpc>
              <a:spcBef>
                <a:spcPts val="100"/>
              </a:spcBef>
            </a:pPr>
            <a:r>
              <a:rPr dirty="0" sz="2000" spc="-5" b="1">
                <a:latin typeface="Arial"/>
                <a:cs typeface="Arial"/>
              </a:rPr>
              <a:t>Summary </a:t>
            </a:r>
            <a:r>
              <a:rPr dirty="0" sz="2000" b="1">
                <a:latin typeface="Arial"/>
                <a:cs typeface="Arial"/>
              </a:rPr>
              <a:t>of </a:t>
            </a:r>
            <a:r>
              <a:rPr dirty="0" sz="2000" spc="-5" b="1">
                <a:latin typeface="Arial"/>
                <a:cs typeface="Arial"/>
              </a:rPr>
              <a:t>Parameter</a:t>
            </a:r>
            <a:r>
              <a:rPr dirty="0" sz="2000" spc="-30" b="1">
                <a:latin typeface="Arial"/>
                <a:cs typeface="Arial"/>
              </a:rPr>
              <a:t> </a:t>
            </a:r>
            <a:r>
              <a:rPr dirty="0" sz="2000" spc="-5" b="1">
                <a:latin typeface="Arial"/>
                <a:cs typeface="Arial"/>
              </a:rPr>
              <a:t>Modes</a:t>
            </a:r>
            <a:endParaRPr sz="2000">
              <a:latin typeface="Arial"/>
              <a:cs typeface="Arial"/>
            </a:endParaRPr>
          </a:p>
        </p:txBody>
      </p:sp>
      <p:graphicFrame>
        <p:nvGraphicFramePr>
          <p:cNvPr id="7" name="object 7"/>
          <p:cNvGraphicFramePr>
            <a:graphicFrameLocks noGrp="1"/>
          </p:cNvGraphicFramePr>
          <p:nvPr/>
        </p:nvGraphicFramePr>
        <p:xfrm>
          <a:off x="1260728" y="1528191"/>
          <a:ext cx="5262880" cy="3398520"/>
        </p:xfrm>
        <a:graphic>
          <a:graphicData uri="http://schemas.openxmlformats.org/drawingml/2006/table">
            <a:tbl>
              <a:tblPr firstRow="1" bandRow="1">
                <a:tableStyleId>{2D5ABB26-0587-4C30-8999-92F81FD0307C}</a:tableStyleId>
              </a:tblPr>
              <a:tblGrid>
                <a:gridCol w="1961514"/>
                <a:gridCol w="1362710"/>
                <a:gridCol w="1908175"/>
              </a:tblGrid>
              <a:tr h="272795">
                <a:tc>
                  <a:txBody>
                    <a:bodyPr/>
                    <a:lstStyle/>
                    <a:p>
                      <a:pPr algn="r" marR="876300">
                        <a:lnSpc>
                          <a:spcPct val="100000"/>
                        </a:lnSpc>
                        <a:spcBef>
                          <a:spcPts val="120"/>
                        </a:spcBef>
                      </a:pPr>
                      <a:r>
                        <a:rPr dirty="0" sz="1300" spc="-10" b="1">
                          <a:latin typeface="Courier New"/>
                          <a:cs typeface="Courier New"/>
                        </a:rPr>
                        <a:t>IN</a:t>
                      </a:r>
                      <a:endParaRPr sz="130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algn="ctr">
                        <a:lnSpc>
                          <a:spcPct val="100000"/>
                        </a:lnSpc>
                        <a:spcBef>
                          <a:spcPts val="120"/>
                        </a:spcBef>
                      </a:pPr>
                      <a:r>
                        <a:rPr dirty="0" sz="1300" spc="-20" b="1">
                          <a:latin typeface="Courier New"/>
                          <a:cs typeface="Courier New"/>
                        </a:rPr>
                        <a:t>OUT</a:t>
                      </a:r>
                      <a:endParaRPr sz="130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algn="ctr">
                        <a:lnSpc>
                          <a:spcPct val="100000"/>
                        </a:lnSpc>
                        <a:spcBef>
                          <a:spcPts val="120"/>
                        </a:spcBef>
                      </a:pPr>
                      <a:r>
                        <a:rPr dirty="0" sz="1300" spc="-10" b="1">
                          <a:latin typeface="Courier New"/>
                          <a:cs typeface="Courier New"/>
                        </a:rPr>
                        <a:t>IN</a:t>
                      </a:r>
                      <a:r>
                        <a:rPr dirty="0" sz="1300" spc="-35" b="1">
                          <a:latin typeface="Courier New"/>
                          <a:cs typeface="Courier New"/>
                        </a:rPr>
                        <a:t> </a:t>
                      </a:r>
                      <a:r>
                        <a:rPr dirty="0" sz="1300" spc="-15" b="1">
                          <a:latin typeface="Courier New"/>
                          <a:cs typeface="Courier New"/>
                        </a:rPr>
                        <a:t>OUT</a:t>
                      </a:r>
                      <a:endParaRPr sz="130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429768">
                <a:tc>
                  <a:txBody>
                    <a:bodyPr/>
                    <a:lstStyle/>
                    <a:p>
                      <a:pPr algn="r" marR="842010">
                        <a:lnSpc>
                          <a:spcPct val="100000"/>
                        </a:lnSpc>
                        <a:spcBef>
                          <a:spcPts val="180"/>
                        </a:spcBef>
                      </a:pPr>
                      <a:r>
                        <a:rPr dirty="0" sz="1300" spc="-10" b="1">
                          <a:latin typeface="Arial"/>
                          <a:cs typeface="Arial"/>
                        </a:rPr>
                        <a:t>Default</a:t>
                      </a:r>
                      <a:r>
                        <a:rPr dirty="0" sz="1300" spc="-95" b="1">
                          <a:latin typeface="Arial"/>
                          <a:cs typeface="Arial"/>
                        </a:rPr>
                        <a:t> </a:t>
                      </a:r>
                      <a:r>
                        <a:rPr dirty="0" sz="1300" spc="-15" b="1">
                          <a:latin typeface="Arial"/>
                          <a:cs typeface="Arial"/>
                        </a:rPr>
                        <a:t>mode</a:t>
                      </a:r>
                      <a:endParaRPr sz="1300">
                        <a:latin typeface="Arial"/>
                        <a:cs typeface="Arial"/>
                      </a:endParaRPr>
                    </a:p>
                  </a:txBody>
                  <a:tcPr marL="0" marR="0" marB="0" marT="2286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5565" marR="569595">
                        <a:lnSpc>
                          <a:spcPts val="1460"/>
                        </a:lnSpc>
                        <a:spcBef>
                          <a:spcPts val="315"/>
                        </a:spcBef>
                      </a:pPr>
                      <a:r>
                        <a:rPr dirty="0" sz="1300" spc="-10" b="1">
                          <a:latin typeface="Arial"/>
                          <a:cs typeface="Arial"/>
                        </a:rPr>
                        <a:t>Must </a:t>
                      </a:r>
                      <a:r>
                        <a:rPr dirty="0" sz="1300" spc="-15" b="1">
                          <a:latin typeface="Arial"/>
                          <a:cs typeface="Arial"/>
                        </a:rPr>
                        <a:t>be  </a:t>
                      </a:r>
                      <a:r>
                        <a:rPr dirty="0" sz="1300" b="1">
                          <a:latin typeface="Arial"/>
                          <a:cs typeface="Arial"/>
                        </a:rPr>
                        <a:t>s</a:t>
                      </a:r>
                      <a:r>
                        <a:rPr dirty="0" sz="1300" spc="-10" b="1">
                          <a:latin typeface="Arial"/>
                          <a:cs typeface="Arial"/>
                        </a:rPr>
                        <a:t>p</a:t>
                      </a:r>
                      <a:r>
                        <a:rPr dirty="0" sz="1300" b="1">
                          <a:latin typeface="Arial"/>
                          <a:cs typeface="Arial"/>
                        </a:rPr>
                        <a:t>ecif</a:t>
                      </a:r>
                      <a:r>
                        <a:rPr dirty="0" sz="1300" spc="-5" b="1">
                          <a:latin typeface="Arial"/>
                          <a:cs typeface="Arial"/>
                        </a:rPr>
                        <a:t>i</a:t>
                      </a:r>
                      <a:r>
                        <a:rPr dirty="0" sz="1300" b="1">
                          <a:latin typeface="Arial"/>
                          <a:cs typeface="Arial"/>
                        </a:rPr>
                        <a:t>ed</a:t>
                      </a:r>
                      <a:endParaRPr sz="1300">
                        <a:latin typeface="Arial"/>
                        <a:cs typeface="Arial"/>
                      </a:endParaRPr>
                    </a:p>
                  </a:txBody>
                  <a:tcPr marL="0" marR="0" marB="0" marT="4000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180"/>
                        </a:spcBef>
                      </a:pPr>
                      <a:r>
                        <a:rPr dirty="0" sz="1300" spc="-10" b="1">
                          <a:latin typeface="Arial"/>
                          <a:cs typeface="Arial"/>
                        </a:rPr>
                        <a:t>Must be</a:t>
                      </a:r>
                      <a:r>
                        <a:rPr dirty="0" sz="1300" spc="-25" b="1">
                          <a:latin typeface="Arial"/>
                          <a:cs typeface="Arial"/>
                        </a:rPr>
                        <a:t> </a:t>
                      </a:r>
                      <a:r>
                        <a:rPr dirty="0" sz="1300" spc="-10" b="1">
                          <a:latin typeface="Arial"/>
                          <a:cs typeface="Arial"/>
                        </a:rPr>
                        <a:t>specified</a:t>
                      </a:r>
                      <a:endParaRPr sz="1300">
                        <a:latin typeface="Arial"/>
                        <a:cs typeface="Arial"/>
                      </a:endParaRPr>
                    </a:p>
                  </a:txBody>
                  <a:tcPr marL="0" marR="0" marB="0" marT="2286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656463">
                <a:tc>
                  <a:txBody>
                    <a:bodyPr/>
                    <a:lstStyle/>
                    <a:p>
                      <a:pPr marL="75565" marR="305435">
                        <a:lnSpc>
                          <a:spcPts val="1460"/>
                        </a:lnSpc>
                        <a:spcBef>
                          <a:spcPts val="360"/>
                        </a:spcBef>
                      </a:pPr>
                      <a:r>
                        <a:rPr dirty="0" sz="1300" spc="-10" b="1">
                          <a:latin typeface="Arial"/>
                          <a:cs typeface="Arial"/>
                        </a:rPr>
                        <a:t>Value is passed</a:t>
                      </a:r>
                      <a:r>
                        <a:rPr dirty="0" sz="1300" spc="-75" b="1">
                          <a:latin typeface="Arial"/>
                          <a:cs typeface="Arial"/>
                        </a:rPr>
                        <a:t> </a:t>
                      </a:r>
                      <a:r>
                        <a:rPr dirty="0" sz="1300" spc="-5" b="1">
                          <a:latin typeface="Arial"/>
                          <a:cs typeface="Arial"/>
                        </a:rPr>
                        <a:t>into  </a:t>
                      </a:r>
                      <a:r>
                        <a:rPr dirty="0" sz="1300" spc="-15" b="1">
                          <a:latin typeface="Arial"/>
                          <a:cs typeface="Arial"/>
                        </a:rPr>
                        <a:t>subprogram</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marR="297180">
                        <a:lnSpc>
                          <a:spcPts val="1460"/>
                        </a:lnSpc>
                        <a:spcBef>
                          <a:spcPts val="360"/>
                        </a:spcBef>
                      </a:pPr>
                      <a:r>
                        <a:rPr dirty="0" sz="1300" spc="-10" b="1">
                          <a:latin typeface="Arial"/>
                          <a:cs typeface="Arial"/>
                        </a:rPr>
                        <a:t>Returned </a:t>
                      </a:r>
                      <a:r>
                        <a:rPr dirty="0" sz="1300" spc="-5" b="1">
                          <a:latin typeface="Arial"/>
                          <a:cs typeface="Arial"/>
                        </a:rPr>
                        <a:t>to  </a:t>
                      </a:r>
                      <a:r>
                        <a:rPr dirty="0" sz="1300" spc="-10" b="1">
                          <a:latin typeface="Arial"/>
                          <a:cs typeface="Arial"/>
                        </a:rPr>
                        <a:t>calling  </a:t>
                      </a:r>
                      <a:r>
                        <a:rPr dirty="0" sz="1300" b="1">
                          <a:latin typeface="Arial"/>
                          <a:cs typeface="Arial"/>
                        </a:rPr>
                        <a:t>e</a:t>
                      </a:r>
                      <a:r>
                        <a:rPr dirty="0" sz="1300" spc="-10" b="1">
                          <a:latin typeface="Arial"/>
                          <a:cs typeface="Arial"/>
                        </a:rPr>
                        <a:t>n</a:t>
                      </a:r>
                      <a:r>
                        <a:rPr dirty="0" sz="1300" b="1">
                          <a:latin typeface="Arial"/>
                          <a:cs typeface="Arial"/>
                        </a:rPr>
                        <a:t>v</a:t>
                      </a:r>
                      <a:r>
                        <a:rPr dirty="0" sz="1300" spc="-5" b="1">
                          <a:latin typeface="Arial"/>
                          <a:cs typeface="Arial"/>
                        </a:rPr>
                        <a:t>i</a:t>
                      </a:r>
                      <a:r>
                        <a:rPr dirty="0" sz="1300" b="1">
                          <a:latin typeface="Arial"/>
                          <a:cs typeface="Arial"/>
                        </a:rPr>
                        <a:t>ron</a:t>
                      </a:r>
                      <a:r>
                        <a:rPr dirty="0" sz="1300" spc="-10" b="1">
                          <a:latin typeface="Arial"/>
                          <a:cs typeface="Arial"/>
                        </a:rPr>
                        <a:t>m</a:t>
                      </a:r>
                      <a:r>
                        <a:rPr dirty="0" sz="1300" b="1">
                          <a:latin typeface="Arial"/>
                          <a:cs typeface="Arial"/>
                        </a:rPr>
                        <a:t>ent</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marR="80010">
                        <a:lnSpc>
                          <a:spcPts val="1460"/>
                        </a:lnSpc>
                        <a:spcBef>
                          <a:spcPts val="360"/>
                        </a:spcBef>
                      </a:pPr>
                      <a:r>
                        <a:rPr dirty="0" sz="1300" spc="-10" b="1">
                          <a:latin typeface="Arial"/>
                          <a:cs typeface="Arial"/>
                        </a:rPr>
                        <a:t>Passed into  </a:t>
                      </a:r>
                      <a:r>
                        <a:rPr dirty="0" sz="1300" spc="-15" b="1">
                          <a:latin typeface="Arial"/>
                          <a:cs typeface="Arial"/>
                        </a:rPr>
                        <a:t>subprogram; returned  </a:t>
                      </a:r>
                      <a:r>
                        <a:rPr dirty="0" sz="1300" spc="-5" b="1">
                          <a:latin typeface="Arial"/>
                          <a:cs typeface="Arial"/>
                        </a:rPr>
                        <a:t>to </a:t>
                      </a:r>
                      <a:r>
                        <a:rPr dirty="0" sz="1300" spc="-10" b="1">
                          <a:latin typeface="Arial"/>
                          <a:cs typeface="Arial"/>
                        </a:rPr>
                        <a:t>calling</a:t>
                      </a:r>
                      <a:r>
                        <a:rPr dirty="0" sz="1300" spc="-65" b="1">
                          <a:latin typeface="Arial"/>
                          <a:cs typeface="Arial"/>
                        </a:rPr>
                        <a:t> </a:t>
                      </a:r>
                      <a:r>
                        <a:rPr dirty="0" sz="1300" spc="-10" b="1">
                          <a:latin typeface="Arial"/>
                          <a:cs typeface="Arial"/>
                        </a:rPr>
                        <a:t>environment</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490727">
                <a:tc>
                  <a:txBody>
                    <a:bodyPr/>
                    <a:lstStyle/>
                    <a:p>
                      <a:pPr marL="75565" marR="125095">
                        <a:lnSpc>
                          <a:spcPts val="1460"/>
                        </a:lnSpc>
                        <a:spcBef>
                          <a:spcPts val="340"/>
                        </a:spcBef>
                      </a:pPr>
                      <a:r>
                        <a:rPr dirty="0" sz="1300" spc="-10" b="1">
                          <a:latin typeface="Arial"/>
                          <a:cs typeface="Arial"/>
                        </a:rPr>
                        <a:t>Formal parameter</a:t>
                      </a:r>
                      <a:r>
                        <a:rPr dirty="0" sz="1300" spc="-85" b="1">
                          <a:latin typeface="Arial"/>
                          <a:cs typeface="Arial"/>
                        </a:rPr>
                        <a:t> </a:t>
                      </a:r>
                      <a:r>
                        <a:rPr dirty="0" sz="1300" spc="-10" b="1">
                          <a:latin typeface="Arial"/>
                          <a:cs typeface="Arial"/>
                        </a:rPr>
                        <a:t>acts  as a</a:t>
                      </a:r>
                      <a:r>
                        <a:rPr dirty="0" sz="1300" spc="-20" b="1">
                          <a:latin typeface="Arial"/>
                          <a:cs typeface="Arial"/>
                        </a:rPr>
                        <a:t> </a:t>
                      </a:r>
                      <a:r>
                        <a:rPr dirty="0" sz="1300" spc="-10" b="1">
                          <a:latin typeface="Arial"/>
                          <a:cs typeface="Arial"/>
                        </a:rPr>
                        <a:t>constant</a:t>
                      </a:r>
                      <a:endParaRPr sz="1300">
                        <a:latin typeface="Arial"/>
                        <a:cs typeface="Arial"/>
                      </a:endParaRPr>
                    </a:p>
                  </a:txBody>
                  <a:tcPr marL="0" marR="0" marB="0" marT="4318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marR="316230">
                        <a:lnSpc>
                          <a:spcPts val="1460"/>
                        </a:lnSpc>
                        <a:spcBef>
                          <a:spcPts val="340"/>
                        </a:spcBef>
                      </a:pPr>
                      <a:r>
                        <a:rPr dirty="0" sz="1300" spc="-5" b="1">
                          <a:latin typeface="Arial"/>
                          <a:cs typeface="Arial"/>
                        </a:rPr>
                        <a:t>Uninitialized  </a:t>
                      </a:r>
                      <a:r>
                        <a:rPr dirty="0" sz="1300" spc="-10" b="1">
                          <a:latin typeface="Arial"/>
                          <a:cs typeface="Arial"/>
                        </a:rPr>
                        <a:t>variable</a:t>
                      </a:r>
                      <a:endParaRPr sz="1300">
                        <a:latin typeface="Arial"/>
                        <a:cs typeface="Arial"/>
                      </a:endParaRPr>
                    </a:p>
                  </a:txBody>
                  <a:tcPr marL="0" marR="0" marB="0" marT="4318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204"/>
                        </a:spcBef>
                      </a:pPr>
                      <a:r>
                        <a:rPr dirty="0" sz="1300" spc="-10" b="1">
                          <a:latin typeface="Arial"/>
                          <a:cs typeface="Arial"/>
                        </a:rPr>
                        <a:t>Initialized</a:t>
                      </a:r>
                      <a:r>
                        <a:rPr dirty="0" sz="1300" spc="-20" b="1">
                          <a:latin typeface="Arial"/>
                          <a:cs typeface="Arial"/>
                        </a:rPr>
                        <a:t> </a:t>
                      </a:r>
                      <a:r>
                        <a:rPr dirty="0" sz="1300" spc="-10" b="1">
                          <a:latin typeface="Arial"/>
                          <a:cs typeface="Arial"/>
                        </a:rPr>
                        <a:t>variable</a:t>
                      </a:r>
                      <a:endParaRPr sz="1300">
                        <a:latin typeface="Arial"/>
                        <a:cs typeface="Arial"/>
                      </a:endParaRPr>
                    </a:p>
                  </a:txBody>
                  <a:tcPr marL="0" marR="0" marB="0" marT="26034">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869061">
                <a:tc>
                  <a:txBody>
                    <a:bodyPr/>
                    <a:lstStyle/>
                    <a:p>
                      <a:pPr marL="75565" marR="69215">
                        <a:lnSpc>
                          <a:spcPct val="94000"/>
                        </a:lnSpc>
                        <a:spcBef>
                          <a:spcPts val="295"/>
                        </a:spcBef>
                      </a:pPr>
                      <a:r>
                        <a:rPr dirty="0" sz="1300" spc="-10" b="1">
                          <a:latin typeface="Arial"/>
                          <a:cs typeface="Arial"/>
                        </a:rPr>
                        <a:t>Actual parameter </a:t>
                      </a:r>
                      <a:r>
                        <a:rPr dirty="0" sz="1300" spc="-15" b="1">
                          <a:latin typeface="Arial"/>
                          <a:cs typeface="Arial"/>
                        </a:rPr>
                        <a:t>can  </a:t>
                      </a:r>
                      <a:r>
                        <a:rPr dirty="0" sz="1300" spc="-10" b="1">
                          <a:latin typeface="Arial"/>
                          <a:cs typeface="Arial"/>
                        </a:rPr>
                        <a:t>be a literal, </a:t>
                      </a:r>
                      <a:r>
                        <a:rPr dirty="0" sz="1300" spc="-15" b="1">
                          <a:latin typeface="Arial"/>
                          <a:cs typeface="Arial"/>
                        </a:rPr>
                        <a:t>expression,  </a:t>
                      </a:r>
                      <a:r>
                        <a:rPr dirty="0" sz="1300" spc="-10" b="1">
                          <a:latin typeface="Arial"/>
                          <a:cs typeface="Arial"/>
                        </a:rPr>
                        <a:t>constant, or initialized  variable</a:t>
                      </a:r>
                      <a:endParaRPr sz="1300">
                        <a:latin typeface="Arial"/>
                        <a:cs typeface="Arial"/>
                      </a:endParaRPr>
                    </a:p>
                  </a:txBody>
                  <a:tcPr marL="0" marR="0" marB="0" marT="3746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marR="524510">
                        <a:lnSpc>
                          <a:spcPts val="1460"/>
                        </a:lnSpc>
                        <a:spcBef>
                          <a:spcPts val="380"/>
                        </a:spcBef>
                      </a:pPr>
                      <a:r>
                        <a:rPr dirty="0" sz="1300" spc="-10" b="1">
                          <a:latin typeface="Arial"/>
                          <a:cs typeface="Arial"/>
                        </a:rPr>
                        <a:t>Must </a:t>
                      </a:r>
                      <a:r>
                        <a:rPr dirty="0" sz="1300" spc="-15" b="1">
                          <a:latin typeface="Arial"/>
                          <a:cs typeface="Arial"/>
                        </a:rPr>
                        <a:t>be</a:t>
                      </a:r>
                      <a:r>
                        <a:rPr dirty="0" sz="1300" spc="-90" b="1">
                          <a:latin typeface="Arial"/>
                          <a:cs typeface="Arial"/>
                        </a:rPr>
                        <a:t> </a:t>
                      </a:r>
                      <a:r>
                        <a:rPr dirty="0" sz="1300" spc="-10" b="1">
                          <a:latin typeface="Arial"/>
                          <a:cs typeface="Arial"/>
                        </a:rPr>
                        <a:t>a  variable</a:t>
                      </a:r>
                      <a:endParaRPr sz="1300">
                        <a:latin typeface="Arial"/>
                        <a:cs typeface="Arial"/>
                      </a:endParaRPr>
                    </a:p>
                  </a:txBody>
                  <a:tcPr marL="0" marR="0" marB="0" marT="4826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a:lnSpc>
                          <a:spcPct val="100000"/>
                        </a:lnSpc>
                        <a:spcBef>
                          <a:spcPts val="200"/>
                        </a:spcBef>
                      </a:pPr>
                      <a:r>
                        <a:rPr dirty="0" sz="1300" spc="-10" b="1">
                          <a:latin typeface="Arial"/>
                          <a:cs typeface="Arial"/>
                        </a:rPr>
                        <a:t>Must be a</a:t>
                      </a:r>
                      <a:r>
                        <a:rPr dirty="0" sz="1300" spc="-25" b="1">
                          <a:latin typeface="Arial"/>
                          <a:cs typeface="Arial"/>
                        </a:rPr>
                        <a:t> </a:t>
                      </a:r>
                      <a:r>
                        <a:rPr dirty="0" sz="1300" spc="-10" b="1">
                          <a:latin typeface="Arial"/>
                          <a:cs typeface="Arial"/>
                        </a:rPr>
                        <a:t>variable</a:t>
                      </a:r>
                      <a:endParaRPr sz="1300">
                        <a:latin typeface="Arial"/>
                        <a:cs typeface="Arial"/>
                      </a:endParaRPr>
                    </a:p>
                  </a:txBody>
                  <a:tcPr marL="0" marR="0" marB="0" marT="2540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659129">
                <a:tc>
                  <a:txBody>
                    <a:bodyPr/>
                    <a:lstStyle/>
                    <a:p>
                      <a:pPr marL="75565" marR="441959">
                        <a:lnSpc>
                          <a:spcPts val="1460"/>
                        </a:lnSpc>
                        <a:spcBef>
                          <a:spcPts val="360"/>
                        </a:spcBef>
                      </a:pPr>
                      <a:r>
                        <a:rPr dirty="0" sz="1300" spc="-10" b="1">
                          <a:latin typeface="Arial"/>
                          <a:cs typeface="Arial"/>
                        </a:rPr>
                        <a:t>Can be assigned</a:t>
                      </a:r>
                      <a:r>
                        <a:rPr dirty="0" sz="1300" spc="-75" b="1">
                          <a:latin typeface="Arial"/>
                          <a:cs typeface="Arial"/>
                        </a:rPr>
                        <a:t> </a:t>
                      </a:r>
                      <a:r>
                        <a:rPr dirty="0" sz="1300" spc="-10" b="1">
                          <a:latin typeface="Arial"/>
                          <a:cs typeface="Arial"/>
                        </a:rPr>
                        <a:t>a  default</a:t>
                      </a:r>
                      <a:r>
                        <a:rPr dirty="0" sz="1300" spc="-20" b="1">
                          <a:latin typeface="Arial"/>
                          <a:cs typeface="Arial"/>
                        </a:rPr>
                        <a:t> </a:t>
                      </a:r>
                      <a:r>
                        <a:rPr dirty="0" sz="1300" spc="-15" b="1">
                          <a:latin typeface="Arial"/>
                          <a:cs typeface="Arial"/>
                        </a:rPr>
                        <a:t>value</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5565" marR="478155">
                        <a:lnSpc>
                          <a:spcPts val="1460"/>
                        </a:lnSpc>
                        <a:spcBef>
                          <a:spcPts val="360"/>
                        </a:spcBef>
                      </a:pPr>
                      <a:r>
                        <a:rPr dirty="0" sz="1300" spc="-10" b="1">
                          <a:latin typeface="Arial"/>
                          <a:cs typeface="Arial"/>
                        </a:rPr>
                        <a:t>Cannot</a:t>
                      </a:r>
                      <a:r>
                        <a:rPr dirty="0" sz="1300" spc="-85" b="1">
                          <a:latin typeface="Arial"/>
                          <a:cs typeface="Arial"/>
                        </a:rPr>
                        <a:t> </a:t>
                      </a:r>
                      <a:r>
                        <a:rPr dirty="0" sz="1300" spc="-15" b="1">
                          <a:latin typeface="Arial"/>
                          <a:cs typeface="Arial"/>
                        </a:rPr>
                        <a:t>be  assigned</a:t>
                      </a:r>
                      <a:endParaRPr sz="1300">
                        <a:latin typeface="Arial"/>
                        <a:cs typeface="Arial"/>
                      </a:endParaRPr>
                    </a:p>
                    <a:p>
                      <a:pPr marL="75565">
                        <a:lnSpc>
                          <a:spcPts val="1430"/>
                        </a:lnSpc>
                      </a:pPr>
                      <a:r>
                        <a:rPr dirty="0" sz="1300" spc="-10" b="1">
                          <a:latin typeface="Arial"/>
                          <a:cs typeface="Arial"/>
                        </a:rPr>
                        <a:t>a default</a:t>
                      </a:r>
                      <a:r>
                        <a:rPr dirty="0" sz="1300" spc="-40" b="1">
                          <a:latin typeface="Arial"/>
                          <a:cs typeface="Arial"/>
                        </a:rPr>
                        <a:t> </a:t>
                      </a:r>
                      <a:r>
                        <a:rPr dirty="0" sz="1300" spc="-10" b="1">
                          <a:latin typeface="Arial"/>
                          <a:cs typeface="Arial"/>
                        </a:rPr>
                        <a:t>value</a:t>
                      </a:r>
                      <a:endParaRPr sz="1300">
                        <a:latin typeface="Arial"/>
                        <a:cs typeface="Arial"/>
                      </a:endParaRPr>
                    </a:p>
                  </a:txBody>
                  <a:tcPr marL="0" marR="0" marB="0" marT="457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6200" marR="270510">
                        <a:lnSpc>
                          <a:spcPts val="1330"/>
                        </a:lnSpc>
                        <a:spcBef>
                          <a:spcPts val="465"/>
                        </a:spcBef>
                      </a:pPr>
                      <a:r>
                        <a:rPr dirty="0" sz="1300" spc="-10" b="1">
                          <a:latin typeface="Arial"/>
                          <a:cs typeface="Arial"/>
                        </a:rPr>
                        <a:t>Cannot be </a:t>
                      </a:r>
                      <a:r>
                        <a:rPr dirty="0" sz="1300" spc="-15" b="1">
                          <a:latin typeface="Arial"/>
                          <a:cs typeface="Arial"/>
                        </a:rPr>
                        <a:t>assigned  </a:t>
                      </a:r>
                      <a:r>
                        <a:rPr dirty="0" sz="1300" spc="-10" b="1">
                          <a:latin typeface="Arial"/>
                          <a:cs typeface="Arial"/>
                        </a:rPr>
                        <a:t>a default</a:t>
                      </a:r>
                      <a:r>
                        <a:rPr dirty="0" sz="1300" spc="-20" b="1">
                          <a:latin typeface="Arial"/>
                          <a:cs typeface="Arial"/>
                        </a:rPr>
                        <a:t> </a:t>
                      </a:r>
                      <a:r>
                        <a:rPr dirty="0" sz="1300" spc="-10" b="1">
                          <a:latin typeface="Arial"/>
                          <a:cs typeface="Arial"/>
                        </a:rPr>
                        <a:t>value</a:t>
                      </a:r>
                      <a:endParaRPr sz="1300">
                        <a:latin typeface="Arial"/>
                        <a:cs typeface="Arial"/>
                      </a:endParaRPr>
                    </a:p>
                  </a:txBody>
                  <a:tcPr marL="0" marR="0" marB="0" marT="590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743204" y="5619272"/>
            <a:ext cx="6246495" cy="2862580"/>
          </a:xfrm>
          <a:prstGeom prst="rect">
            <a:avLst/>
          </a:prstGeom>
        </p:spPr>
        <p:txBody>
          <a:bodyPr wrap="square" lIns="0" tIns="51435" rIns="0" bIns="0" rtlCol="0" vert="horz">
            <a:spAutoFit/>
          </a:bodyPr>
          <a:lstStyle/>
          <a:p>
            <a:pPr marL="12700">
              <a:lnSpc>
                <a:spcPct val="100000"/>
              </a:lnSpc>
              <a:spcBef>
                <a:spcPts val="405"/>
              </a:spcBef>
            </a:pPr>
            <a:r>
              <a:rPr dirty="0" sz="1300" spc="10" b="1">
                <a:latin typeface="Arial"/>
                <a:cs typeface="Arial"/>
              </a:rPr>
              <a:t>Summary </a:t>
            </a:r>
            <a:r>
              <a:rPr dirty="0" sz="1300" spc="5" b="1">
                <a:latin typeface="Arial"/>
                <a:cs typeface="Arial"/>
              </a:rPr>
              <a:t>of Parameter</a:t>
            </a:r>
            <a:r>
              <a:rPr dirty="0" sz="1300" spc="-20" b="1">
                <a:latin typeface="Arial"/>
                <a:cs typeface="Arial"/>
              </a:rPr>
              <a:t> </a:t>
            </a:r>
            <a:r>
              <a:rPr dirty="0" sz="1300" spc="10" b="1">
                <a:latin typeface="Arial"/>
                <a:cs typeface="Arial"/>
              </a:rPr>
              <a:t>Modes</a:t>
            </a:r>
            <a:endParaRPr sz="1300">
              <a:latin typeface="Arial"/>
              <a:cs typeface="Arial"/>
            </a:endParaRPr>
          </a:p>
          <a:p>
            <a:pPr marL="138430" marR="5080">
              <a:lnSpc>
                <a:spcPct val="103800"/>
              </a:lnSpc>
              <a:spcBef>
                <a:spcPts val="254"/>
              </a:spcBef>
            </a:pPr>
            <a:r>
              <a:rPr dirty="0" sz="1300" spc="10">
                <a:latin typeface="Times New Roman"/>
                <a:cs typeface="Times New Roman"/>
              </a:rPr>
              <a:t>The </a:t>
            </a:r>
            <a:r>
              <a:rPr dirty="0" sz="1300" spc="10">
                <a:latin typeface="Courier New"/>
                <a:cs typeface="Courier New"/>
              </a:rPr>
              <a:t>IN</a:t>
            </a:r>
            <a:r>
              <a:rPr dirty="0" sz="1300" spc="-434">
                <a:latin typeface="Courier New"/>
                <a:cs typeface="Courier New"/>
              </a:rPr>
              <a:t> </a:t>
            </a:r>
            <a:r>
              <a:rPr dirty="0" sz="1300" spc="10">
                <a:latin typeface="Times New Roman"/>
                <a:cs typeface="Times New Roman"/>
              </a:rPr>
              <a:t>parameter mode </a:t>
            </a:r>
            <a:r>
              <a:rPr dirty="0" sz="1300" spc="5">
                <a:latin typeface="Times New Roman"/>
                <a:cs typeface="Times New Roman"/>
              </a:rPr>
              <a:t>is the </a:t>
            </a:r>
            <a:r>
              <a:rPr dirty="0" sz="1300" spc="10">
                <a:latin typeface="Times New Roman"/>
                <a:cs typeface="Times New Roman"/>
              </a:rPr>
              <a:t>default mode </a:t>
            </a:r>
            <a:r>
              <a:rPr dirty="0" sz="1300" spc="5">
                <a:latin typeface="Times New Roman"/>
                <a:cs typeface="Times New Roman"/>
              </a:rPr>
              <a:t>if </a:t>
            </a:r>
            <a:r>
              <a:rPr dirty="0" sz="1300" spc="10">
                <a:latin typeface="Times New Roman"/>
                <a:cs typeface="Times New Roman"/>
              </a:rPr>
              <a:t>no mode </a:t>
            </a:r>
            <a:r>
              <a:rPr dirty="0" sz="1300" spc="5">
                <a:latin typeface="Times New Roman"/>
                <a:cs typeface="Times New Roman"/>
              </a:rPr>
              <a:t>is specified in the declaration. </a:t>
            </a:r>
            <a:r>
              <a:rPr dirty="0" sz="1300" spc="10">
                <a:latin typeface="Times New Roman"/>
                <a:cs typeface="Times New Roman"/>
              </a:rPr>
              <a:t>The  </a:t>
            </a:r>
            <a:r>
              <a:rPr dirty="0" sz="1300" spc="15">
                <a:latin typeface="Courier New"/>
                <a:cs typeface="Courier New"/>
              </a:rPr>
              <a:t>OUT </a:t>
            </a:r>
            <a:r>
              <a:rPr dirty="0" sz="1300" spc="5">
                <a:latin typeface="Times New Roman"/>
                <a:cs typeface="Times New Roman"/>
              </a:rPr>
              <a:t>and </a:t>
            </a:r>
            <a:r>
              <a:rPr dirty="0" sz="1300" spc="10">
                <a:latin typeface="Courier New"/>
                <a:cs typeface="Courier New"/>
              </a:rPr>
              <a:t>IN </a:t>
            </a:r>
            <a:r>
              <a:rPr dirty="0" sz="1300" spc="15">
                <a:latin typeface="Courier New"/>
                <a:cs typeface="Courier New"/>
              </a:rPr>
              <a:t>OUT </a:t>
            </a:r>
            <a:r>
              <a:rPr dirty="0" sz="1300" spc="10">
                <a:latin typeface="Times New Roman"/>
                <a:cs typeface="Times New Roman"/>
              </a:rPr>
              <a:t>parameter modes </a:t>
            </a:r>
            <a:r>
              <a:rPr dirty="0" sz="1300" spc="5">
                <a:latin typeface="Times New Roman"/>
                <a:cs typeface="Times New Roman"/>
              </a:rPr>
              <a:t>must be explicitly specified with the </a:t>
            </a:r>
            <a:r>
              <a:rPr dirty="0" sz="1300" spc="10">
                <a:latin typeface="Times New Roman"/>
                <a:cs typeface="Times New Roman"/>
              </a:rPr>
              <a:t>parameter  </a:t>
            </a:r>
            <a:r>
              <a:rPr dirty="0" sz="1300" spc="5">
                <a:latin typeface="Times New Roman"/>
                <a:cs typeface="Times New Roman"/>
              </a:rPr>
              <a:t>declaration.</a:t>
            </a:r>
            <a:endParaRPr sz="1300">
              <a:latin typeface="Times New Roman"/>
              <a:cs typeface="Times New Roman"/>
            </a:endParaRPr>
          </a:p>
          <a:p>
            <a:pPr marL="137795" marR="49530">
              <a:lnSpc>
                <a:spcPct val="103099"/>
              </a:lnSpc>
              <a:spcBef>
                <a:spcPts val="290"/>
              </a:spcBef>
            </a:pPr>
            <a:r>
              <a:rPr dirty="0" sz="1300" spc="10">
                <a:latin typeface="Times New Roman"/>
                <a:cs typeface="Times New Roman"/>
              </a:rPr>
              <a:t>A </a:t>
            </a:r>
            <a:r>
              <a:rPr dirty="0" sz="1300" spc="5">
                <a:latin typeface="Times New Roman"/>
                <a:cs typeface="Times New Roman"/>
              </a:rPr>
              <a:t>formal </a:t>
            </a:r>
            <a:r>
              <a:rPr dirty="0" sz="1300" spc="10">
                <a:latin typeface="Times New Roman"/>
                <a:cs typeface="Times New Roman"/>
              </a:rPr>
              <a:t>parameter </a:t>
            </a:r>
            <a:r>
              <a:rPr dirty="0" sz="1300" spc="5">
                <a:latin typeface="Times New Roman"/>
                <a:cs typeface="Times New Roman"/>
              </a:rPr>
              <a:t>of </a:t>
            </a:r>
            <a:r>
              <a:rPr dirty="0" sz="1300" spc="10">
                <a:latin typeface="Courier New"/>
                <a:cs typeface="Courier New"/>
              </a:rPr>
              <a:t>IN</a:t>
            </a:r>
            <a:r>
              <a:rPr dirty="0" sz="1300" spc="-370">
                <a:latin typeface="Courier New"/>
                <a:cs typeface="Courier New"/>
              </a:rPr>
              <a:t> </a:t>
            </a:r>
            <a:r>
              <a:rPr dirty="0" sz="1300" spc="10">
                <a:latin typeface="Times New Roman"/>
                <a:cs typeface="Times New Roman"/>
              </a:rPr>
              <a:t>mode </a:t>
            </a:r>
            <a:r>
              <a:rPr dirty="0" sz="1300" spc="5">
                <a:latin typeface="Times New Roman"/>
                <a:cs typeface="Times New Roman"/>
              </a:rPr>
              <a:t>cannot be assigned a value and cannot be modified in the  </a:t>
            </a:r>
            <a:r>
              <a:rPr dirty="0" sz="1300" spc="10">
                <a:latin typeface="Times New Roman"/>
                <a:cs typeface="Times New Roman"/>
              </a:rPr>
              <a:t>body </a:t>
            </a:r>
            <a:r>
              <a:rPr dirty="0" sz="1300" spc="5">
                <a:latin typeface="Times New Roman"/>
                <a:cs typeface="Times New Roman"/>
              </a:rPr>
              <a:t>of the procedure. </a:t>
            </a:r>
            <a:r>
              <a:rPr dirty="0" sz="1300" spc="10">
                <a:latin typeface="Times New Roman"/>
                <a:cs typeface="Times New Roman"/>
              </a:rPr>
              <a:t>By </a:t>
            </a:r>
            <a:r>
              <a:rPr dirty="0" sz="1300" spc="5">
                <a:latin typeface="Times New Roman"/>
                <a:cs typeface="Times New Roman"/>
              </a:rPr>
              <a:t>default, the </a:t>
            </a:r>
            <a:r>
              <a:rPr dirty="0" sz="1300" spc="10">
                <a:latin typeface="Courier New"/>
                <a:cs typeface="Courier New"/>
              </a:rPr>
              <a:t>IN </a:t>
            </a:r>
            <a:r>
              <a:rPr dirty="0" sz="1300" spc="10">
                <a:latin typeface="Times New Roman"/>
                <a:cs typeface="Times New Roman"/>
              </a:rPr>
              <a:t>parameter </a:t>
            </a:r>
            <a:r>
              <a:rPr dirty="0" sz="1300" spc="5">
                <a:latin typeface="Times New Roman"/>
                <a:cs typeface="Times New Roman"/>
              </a:rPr>
              <a:t>is passed </a:t>
            </a:r>
            <a:r>
              <a:rPr dirty="0" sz="1300" spc="10">
                <a:latin typeface="Times New Roman"/>
                <a:cs typeface="Times New Roman"/>
              </a:rPr>
              <a:t>by </a:t>
            </a:r>
            <a:r>
              <a:rPr dirty="0" sz="1300" spc="5">
                <a:latin typeface="Times New Roman"/>
                <a:cs typeface="Times New Roman"/>
              </a:rPr>
              <a:t>reference. An </a:t>
            </a:r>
            <a:r>
              <a:rPr dirty="0" sz="1300" spc="15">
                <a:latin typeface="Courier New"/>
                <a:cs typeface="Courier New"/>
              </a:rPr>
              <a:t>IN  </a:t>
            </a:r>
            <a:r>
              <a:rPr dirty="0" sz="1300" spc="10">
                <a:latin typeface="Times New Roman"/>
                <a:cs typeface="Times New Roman"/>
              </a:rPr>
              <a:t>parameter </a:t>
            </a:r>
            <a:r>
              <a:rPr dirty="0" sz="1300" spc="5">
                <a:latin typeface="Times New Roman"/>
                <a:cs typeface="Times New Roman"/>
              </a:rPr>
              <a:t>can be assigned a default </a:t>
            </a:r>
            <a:r>
              <a:rPr dirty="0" sz="1300" spc="10">
                <a:latin typeface="Times New Roman"/>
                <a:cs typeface="Times New Roman"/>
              </a:rPr>
              <a:t>value </a:t>
            </a:r>
            <a:r>
              <a:rPr dirty="0" sz="1300" spc="5">
                <a:latin typeface="Times New Roman"/>
                <a:cs typeface="Times New Roman"/>
              </a:rPr>
              <a:t>in the formal </a:t>
            </a:r>
            <a:r>
              <a:rPr dirty="0" sz="1300" spc="10">
                <a:latin typeface="Times New Roman"/>
                <a:cs typeface="Times New Roman"/>
              </a:rPr>
              <a:t>parameter </a:t>
            </a:r>
            <a:r>
              <a:rPr dirty="0" sz="1300" spc="5">
                <a:latin typeface="Times New Roman"/>
                <a:cs typeface="Times New Roman"/>
              </a:rPr>
              <a:t>declaration, in which  case the caller need not </a:t>
            </a:r>
            <a:r>
              <a:rPr dirty="0" sz="1300" spc="10">
                <a:latin typeface="Times New Roman"/>
                <a:cs typeface="Times New Roman"/>
              </a:rPr>
              <a:t>provide </a:t>
            </a:r>
            <a:r>
              <a:rPr dirty="0" sz="1300" spc="5">
                <a:latin typeface="Times New Roman"/>
                <a:cs typeface="Times New Roman"/>
              </a:rPr>
              <a:t>a value for the </a:t>
            </a:r>
            <a:r>
              <a:rPr dirty="0" sz="1300" spc="10">
                <a:latin typeface="Times New Roman"/>
                <a:cs typeface="Times New Roman"/>
              </a:rPr>
              <a:t>parameter </a:t>
            </a:r>
            <a:r>
              <a:rPr dirty="0" sz="1300" spc="5">
                <a:latin typeface="Times New Roman"/>
                <a:cs typeface="Times New Roman"/>
              </a:rPr>
              <a:t>if the default</a:t>
            </a:r>
            <a:r>
              <a:rPr dirty="0" sz="1300" spc="40">
                <a:latin typeface="Times New Roman"/>
                <a:cs typeface="Times New Roman"/>
              </a:rPr>
              <a:t> </a:t>
            </a:r>
            <a:r>
              <a:rPr dirty="0" sz="1300" spc="5">
                <a:latin typeface="Times New Roman"/>
                <a:cs typeface="Times New Roman"/>
              </a:rPr>
              <a:t>applies.</a:t>
            </a:r>
            <a:endParaRPr sz="1300">
              <a:latin typeface="Times New Roman"/>
              <a:cs typeface="Times New Roman"/>
            </a:endParaRPr>
          </a:p>
          <a:p>
            <a:pPr marL="137795" marR="145415">
              <a:lnSpc>
                <a:spcPct val="103099"/>
              </a:lnSpc>
              <a:spcBef>
                <a:spcPts val="295"/>
              </a:spcBef>
            </a:pPr>
            <a:r>
              <a:rPr dirty="0" sz="1300" spc="10">
                <a:latin typeface="Times New Roman"/>
                <a:cs typeface="Times New Roman"/>
              </a:rPr>
              <a:t>An </a:t>
            </a:r>
            <a:r>
              <a:rPr dirty="0" sz="1300" spc="10">
                <a:latin typeface="Courier New"/>
                <a:cs typeface="Courier New"/>
              </a:rPr>
              <a:t>OUT </a:t>
            </a:r>
            <a:r>
              <a:rPr dirty="0" sz="1300" spc="5">
                <a:latin typeface="Times New Roman"/>
                <a:cs typeface="Times New Roman"/>
              </a:rPr>
              <a:t>or </a:t>
            </a:r>
            <a:r>
              <a:rPr dirty="0" sz="1300" spc="10">
                <a:latin typeface="Courier New"/>
                <a:cs typeface="Courier New"/>
              </a:rPr>
              <a:t>IN </a:t>
            </a:r>
            <a:r>
              <a:rPr dirty="0" sz="1300" spc="15">
                <a:latin typeface="Courier New"/>
                <a:cs typeface="Courier New"/>
              </a:rPr>
              <a:t>OUT </a:t>
            </a:r>
            <a:r>
              <a:rPr dirty="0" sz="1300" spc="10">
                <a:latin typeface="Times New Roman"/>
                <a:cs typeface="Times New Roman"/>
              </a:rPr>
              <a:t>parameter </a:t>
            </a:r>
            <a:r>
              <a:rPr dirty="0" sz="1300" spc="5">
                <a:latin typeface="Times New Roman"/>
                <a:cs typeface="Times New Roman"/>
              </a:rPr>
              <a:t>must be assigned a value before returning to the calling  environment. </a:t>
            </a:r>
            <a:r>
              <a:rPr dirty="0" sz="1300" spc="10">
                <a:latin typeface="Times New Roman"/>
                <a:cs typeface="Times New Roman"/>
              </a:rPr>
              <a:t>The </a:t>
            </a:r>
            <a:r>
              <a:rPr dirty="0" sz="1300" spc="10">
                <a:latin typeface="Courier New"/>
                <a:cs typeface="Courier New"/>
              </a:rPr>
              <a:t>OUT </a:t>
            </a:r>
            <a:r>
              <a:rPr dirty="0" sz="1300" spc="5">
                <a:latin typeface="Times New Roman"/>
                <a:cs typeface="Times New Roman"/>
              </a:rPr>
              <a:t>and </a:t>
            </a:r>
            <a:r>
              <a:rPr dirty="0" sz="1300" spc="10">
                <a:latin typeface="Courier New"/>
                <a:cs typeface="Courier New"/>
              </a:rPr>
              <a:t>IN </a:t>
            </a:r>
            <a:r>
              <a:rPr dirty="0" sz="1300" spc="15">
                <a:latin typeface="Courier New"/>
                <a:cs typeface="Courier New"/>
              </a:rPr>
              <a:t>OUT </a:t>
            </a:r>
            <a:r>
              <a:rPr dirty="0" sz="1300" spc="10">
                <a:latin typeface="Times New Roman"/>
                <a:cs typeface="Times New Roman"/>
              </a:rPr>
              <a:t>parameters </a:t>
            </a:r>
            <a:r>
              <a:rPr dirty="0" sz="1300" spc="5">
                <a:latin typeface="Times New Roman"/>
                <a:cs typeface="Times New Roman"/>
              </a:rPr>
              <a:t>cannot be assigned default values. </a:t>
            </a:r>
            <a:r>
              <a:rPr dirty="0" sz="1300" spc="10">
                <a:latin typeface="Times New Roman"/>
                <a:cs typeface="Times New Roman"/>
              </a:rPr>
              <a:t>To  </a:t>
            </a:r>
            <a:r>
              <a:rPr dirty="0" sz="1300" spc="5">
                <a:latin typeface="Times New Roman"/>
                <a:cs typeface="Times New Roman"/>
              </a:rPr>
              <a:t>improve</a:t>
            </a:r>
            <a:r>
              <a:rPr dirty="0" sz="1300" spc="10">
                <a:latin typeface="Times New Roman"/>
                <a:cs typeface="Times New Roman"/>
              </a:rPr>
              <a:t> </a:t>
            </a:r>
            <a:r>
              <a:rPr dirty="0" sz="1300" spc="5">
                <a:latin typeface="Times New Roman"/>
                <a:cs typeface="Times New Roman"/>
              </a:rPr>
              <a:t>performance</a:t>
            </a:r>
            <a:r>
              <a:rPr dirty="0" sz="1300" spc="15">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15">
                <a:latin typeface="Courier New"/>
                <a:cs typeface="Courier New"/>
              </a:rPr>
              <a:t>OUT</a:t>
            </a:r>
            <a:r>
              <a:rPr dirty="0" sz="1300" spc="-440">
                <a:latin typeface="Courier New"/>
                <a:cs typeface="Courier New"/>
              </a:rPr>
              <a:t> </a:t>
            </a:r>
            <a:r>
              <a:rPr dirty="0" sz="1300" spc="10">
                <a:latin typeface="Times New Roman"/>
                <a:cs typeface="Times New Roman"/>
              </a:rPr>
              <a:t>and</a:t>
            </a:r>
            <a:r>
              <a:rPr dirty="0" sz="1300" spc="15">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34">
                <a:latin typeface="Courier New"/>
                <a:cs typeface="Courier New"/>
              </a:rPr>
              <a:t> </a:t>
            </a:r>
            <a:r>
              <a:rPr dirty="0" sz="1300" spc="5">
                <a:latin typeface="Times New Roman"/>
                <a:cs typeface="Times New Roman"/>
              </a:rPr>
              <a:t>parameters,</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NOCOPY</a:t>
            </a:r>
            <a:r>
              <a:rPr dirty="0" sz="1300" spc="-440">
                <a:latin typeface="Courier New"/>
                <a:cs typeface="Courier New"/>
              </a:rPr>
              <a:t> </a:t>
            </a:r>
            <a:r>
              <a:rPr dirty="0" sz="1300" spc="10">
                <a:latin typeface="Times New Roman"/>
                <a:cs typeface="Times New Roman"/>
              </a:rPr>
              <a:t>compiler </a:t>
            </a:r>
            <a:r>
              <a:rPr dirty="0" sz="1300" spc="5">
                <a:latin typeface="Times New Roman"/>
                <a:cs typeface="Times New Roman"/>
              </a:rPr>
              <a:t>hint</a:t>
            </a:r>
            <a:r>
              <a:rPr dirty="0" sz="1300" spc="15">
                <a:latin typeface="Times New Roman"/>
                <a:cs typeface="Times New Roman"/>
              </a:rPr>
              <a:t> </a:t>
            </a:r>
            <a:r>
              <a:rPr dirty="0" sz="1300" spc="10">
                <a:latin typeface="Times New Roman"/>
                <a:cs typeface="Times New Roman"/>
              </a:rPr>
              <a:t>can  </a:t>
            </a:r>
            <a:r>
              <a:rPr dirty="0" sz="1300" spc="5">
                <a:latin typeface="Times New Roman"/>
                <a:cs typeface="Times New Roman"/>
              </a:rPr>
              <a:t>be used to request to pass </a:t>
            </a:r>
            <a:r>
              <a:rPr dirty="0" sz="1300" spc="10">
                <a:latin typeface="Times New Roman"/>
                <a:cs typeface="Times New Roman"/>
              </a:rPr>
              <a:t>by</a:t>
            </a:r>
            <a:r>
              <a:rPr dirty="0" sz="1300" spc="5">
                <a:latin typeface="Times New Roman"/>
                <a:cs typeface="Times New Roman"/>
              </a:rPr>
              <a:t> reference.</a:t>
            </a:r>
            <a:endParaRPr sz="1300">
              <a:latin typeface="Times New Roman"/>
              <a:cs typeface="Times New Roman"/>
            </a:endParaRPr>
          </a:p>
          <a:p>
            <a:pPr marL="137795">
              <a:lnSpc>
                <a:spcPct val="100000"/>
              </a:lnSpc>
              <a:spcBef>
                <a:spcPts val="345"/>
              </a:spcBef>
            </a:pPr>
            <a:r>
              <a:rPr dirty="0" sz="1300" spc="5" b="1">
                <a:latin typeface="Times New Roman"/>
                <a:cs typeface="Times New Roman"/>
              </a:rPr>
              <a:t>Note: </a:t>
            </a:r>
            <a:r>
              <a:rPr dirty="0" sz="1300" spc="5">
                <a:latin typeface="Times New Roman"/>
                <a:cs typeface="Times New Roman"/>
              </a:rPr>
              <a:t>Using </a:t>
            </a:r>
            <a:r>
              <a:rPr dirty="0" sz="1300" spc="10">
                <a:latin typeface="Courier New"/>
                <a:cs typeface="Courier New"/>
              </a:rPr>
              <a:t>NOCOPY</a:t>
            </a:r>
            <a:r>
              <a:rPr dirty="0" sz="1300" spc="-455">
                <a:latin typeface="Courier New"/>
                <a:cs typeface="Courier New"/>
              </a:rPr>
              <a:t> </a:t>
            </a:r>
            <a:r>
              <a:rPr dirty="0" sz="1300" spc="5">
                <a:latin typeface="Times New Roman"/>
                <a:cs typeface="Times New Roman"/>
              </a:rPr>
              <a:t>is discussed later in this course.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815845" y="3935729"/>
            <a:ext cx="3808729" cy="241300"/>
          </a:xfrm>
          <a:prstGeom prst="rect">
            <a:avLst/>
          </a:prstGeom>
          <a:solidFill>
            <a:srgbClr val="CCCCCC"/>
          </a:solidFill>
          <a:ln w="20574">
            <a:solidFill>
              <a:srgbClr val="FF0000"/>
            </a:solidFill>
          </a:ln>
        </p:spPr>
        <p:txBody>
          <a:bodyPr wrap="square" lIns="0" tIns="3175" rIns="0" bIns="0" rtlCol="0" vert="horz">
            <a:spAutoFit/>
          </a:bodyPr>
          <a:lstStyle/>
          <a:p>
            <a:pPr marL="84455">
              <a:lnSpc>
                <a:spcPct val="100000"/>
              </a:lnSpc>
              <a:spcBef>
                <a:spcPts val="25"/>
              </a:spcBef>
            </a:pPr>
            <a:r>
              <a:rPr dirty="0" sz="1300" spc="-20" b="1">
                <a:latin typeface="Courier New"/>
                <a:cs typeface="Courier New"/>
              </a:rPr>
              <a:t>raise_salary(emp_rec.employee_id,</a:t>
            </a:r>
            <a:r>
              <a:rPr dirty="0" sz="1300" spc="20" b="1">
                <a:latin typeface="Courier New"/>
                <a:cs typeface="Courier New"/>
              </a:rPr>
              <a:t> </a:t>
            </a:r>
            <a:r>
              <a:rPr dirty="0" sz="1300" spc="-20" b="1">
                <a:latin typeface="Courier New"/>
                <a:cs typeface="Courier New"/>
              </a:rPr>
              <a:t>10);</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2461260"/>
            <a:ext cx="5105400" cy="2510155"/>
          </a:xfrm>
          <a:prstGeom prst="rect">
            <a:avLst/>
          </a:prstGeom>
          <a:solidFill>
            <a:srgbClr val="CCCCCC"/>
          </a:solidFill>
          <a:ln w="20574">
            <a:solidFill>
              <a:srgbClr val="000000"/>
            </a:solidFill>
          </a:ln>
        </p:spPr>
        <p:txBody>
          <a:bodyPr wrap="square" lIns="0" tIns="4445" rIns="0" bIns="0" rtlCol="0" vert="horz">
            <a:spAutoFit/>
          </a:bodyPr>
          <a:lstStyle/>
          <a:p>
            <a:pPr marL="76200" marR="628650">
              <a:lnSpc>
                <a:spcPts val="1460"/>
              </a:lnSpc>
              <a:spcBef>
                <a:spcPts val="35"/>
              </a:spcBef>
            </a:pPr>
            <a:r>
              <a:rPr dirty="0" sz="1300" spc="-15" b="1">
                <a:latin typeface="Courier New"/>
                <a:cs typeface="Courier New"/>
              </a:rPr>
              <a:t>CREATE OR REPLACE PROCEDURE </a:t>
            </a:r>
            <a:r>
              <a:rPr dirty="0" sz="1300" spc="-20" b="1">
                <a:latin typeface="Courier New"/>
                <a:cs typeface="Courier New"/>
              </a:rPr>
              <a:t>process_employees  IS</a:t>
            </a:r>
            <a:endParaRPr sz="1300">
              <a:latin typeface="Courier New"/>
              <a:cs typeface="Courier New"/>
            </a:endParaRPr>
          </a:p>
          <a:p>
            <a:pPr marL="466725" marR="2776220" indent="-98425">
              <a:lnSpc>
                <a:spcPts val="1460"/>
              </a:lnSpc>
              <a:spcBef>
                <a:spcPts val="15"/>
              </a:spcBef>
              <a:tabLst>
                <a:tab pos="1150620" algn="l"/>
              </a:tabLst>
            </a:pPr>
            <a:r>
              <a:rPr dirty="0" sz="1300" spc="-15" b="1">
                <a:latin typeface="Courier New"/>
                <a:cs typeface="Courier New"/>
              </a:rPr>
              <a:t>CURSOR </a:t>
            </a:r>
            <a:r>
              <a:rPr dirty="0" sz="1300" spc="-20" b="1">
                <a:latin typeface="Courier New"/>
                <a:cs typeface="Courier New"/>
              </a:rPr>
              <a:t>emp_cursor IS  </a:t>
            </a:r>
            <a:r>
              <a:rPr dirty="0" sz="1300" spc="-15" b="1">
                <a:latin typeface="Courier New"/>
                <a:cs typeface="Courier New"/>
              </a:rPr>
              <a:t>SELECT </a:t>
            </a:r>
            <a:r>
              <a:rPr dirty="0" sz="1300" spc="-20" b="1">
                <a:latin typeface="Courier New"/>
                <a:cs typeface="Courier New"/>
              </a:rPr>
              <a:t>employee_id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76200">
              <a:lnSpc>
                <a:spcPts val="1400"/>
              </a:lnSpc>
            </a:pPr>
            <a:r>
              <a:rPr dirty="0" sz="1300" spc="-15" b="1">
                <a:latin typeface="Courier New"/>
                <a:cs typeface="Courier New"/>
              </a:rPr>
              <a:t>BEGIN</a:t>
            </a:r>
            <a:endParaRPr sz="1300">
              <a:latin typeface="Courier New"/>
              <a:cs typeface="Courier New"/>
            </a:endParaRPr>
          </a:p>
          <a:p>
            <a:pPr marL="368300" marR="2287905">
              <a:lnSpc>
                <a:spcPts val="1460"/>
              </a:lnSpc>
              <a:spcBef>
                <a:spcPts val="85"/>
              </a:spcBef>
            </a:pPr>
            <a:r>
              <a:rPr dirty="0" sz="1300" spc="-15" b="1">
                <a:latin typeface="Courier New"/>
                <a:cs typeface="Courier New"/>
              </a:rPr>
              <a:t>FOR emp_rec IN </a:t>
            </a:r>
            <a:r>
              <a:rPr dirty="0" sz="1300" spc="-20" b="1">
                <a:latin typeface="Courier New"/>
                <a:cs typeface="Courier New"/>
              </a:rPr>
              <a:t>emp_cursor  </a:t>
            </a:r>
            <a:r>
              <a:rPr dirty="0" sz="1300" spc="-15" b="1">
                <a:latin typeface="Courier New"/>
                <a:cs typeface="Courier New"/>
              </a:rPr>
              <a:t>LOOP</a:t>
            </a:r>
            <a:endParaRPr sz="1300">
              <a:latin typeface="Courier New"/>
              <a:cs typeface="Courier New"/>
            </a:endParaRPr>
          </a:p>
          <a:p>
            <a:pPr>
              <a:lnSpc>
                <a:spcPct val="100000"/>
              </a:lnSpc>
              <a:spcBef>
                <a:spcPts val="35"/>
              </a:spcBef>
            </a:pPr>
            <a:endParaRPr sz="1450">
              <a:latin typeface="Courier New"/>
              <a:cs typeface="Courier New"/>
            </a:endParaRPr>
          </a:p>
          <a:p>
            <a:pPr marL="368300" marR="3850004">
              <a:lnSpc>
                <a:spcPct val="100000"/>
              </a:lnSpc>
            </a:pPr>
            <a:r>
              <a:rPr dirty="0" sz="1300" spc="-10" b="1">
                <a:latin typeface="Courier New"/>
                <a:cs typeface="Courier New"/>
              </a:rPr>
              <a:t>END</a:t>
            </a:r>
            <a:r>
              <a:rPr dirty="0" sz="1300" spc="-100" b="1">
                <a:latin typeface="Courier New"/>
                <a:cs typeface="Courier New"/>
              </a:rPr>
              <a:t> </a:t>
            </a:r>
            <a:r>
              <a:rPr dirty="0" sz="1300" spc="-15" b="1">
                <a:latin typeface="Courier New"/>
                <a:cs typeface="Courier New"/>
              </a:rPr>
              <a:t>LOOP;</a:t>
            </a:r>
            <a:endParaRPr sz="1300">
              <a:latin typeface="Courier New"/>
              <a:cs typeface="Courier New"/>
            </a:endParaRPr>
          </a:p>
          <a:p>
            <a:pPr marL="368300" marR="3850004">
              <a:lnSpc>
                <a:spcPct val="100000"/>
              </a:lnSpc>
              <a:spcBef>
                <a:spcPts val="40"/>
              </a:spcBef>
            </a:pPr>
            <a:r>
              <a:rPr dirty="0" sz="1300" spc="-20" b="1">
                <a:latin typeface="Courier New"/>
                <a:cs typeface="Courier New"/>
              </a:rPr>
              <a:t>COMMIT;</a:t>
            </a:r>
            <a:endParaRPr sz="1300">
              <a:latin typeface="Courier New"/>
              <a:cs typeface="Courier New"/>
            </a:endParaRPr>
          </a:p>
          <a:p>
            <a:pPr marL="76200">
              <a:lnSpc>
                <a:spcPts val="1415"/>
              </a:lnSpc>
            </a:pPr>
            <a:r>
              <a:rPr dirty="0" sz="1300" spc="-15" b="1">
                <a:latin typeface="Courier New"/>
                <a:cs typeface="Courier New"/>
              </a:rPr>
              <a:t>END</a:t>
            </a:r>
            <a:r>
              <a:rPr dirty="0" sz="1300" spc="-20" b="1">
                <a:latin typeface="Courier New"/>
                <a:cs typeface="Courier New"/>
              </a:rPr>
              <a:t> process_employees;</a:t>
            </a:r>
            <a:endParaRPr sz="1300">
              <a:latin typeface="Courier New"/>
              <a:cs typeface="Courier New"/>
            </a:endParaRPr>
          </a:p>
          <a:p>
            <a:pPr marL="76200">
              <a:lnSpc>
                <a:spcPts val="1510"/>
              </a:lnSpc>
            </a:pPr>
            <a:r>
              <a:rPr dirty="0" sz="1300" spc="-10" b="1">
                <a:latin typeface="Courier New"/>
                <a:cs typeface="Courier New"/>
              </a:rPr>
              <a:t>/</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Invoking</a:t>
            </a:r>
            <a:r>
              <a:rPr dirty="0" sz="2000" spc="-10" b="1">
                <a:latin typeface="Arial"/>
                <a:cs typeface="Arial"/>
              </a:rPr>
              <a:t> </a:t>
            </a:r>
            <a:r>
              <a:rPr dirty="0" sz="2000" b="1">
                <a:latin typeface="Arial"/>
                <a:cs typeface="Arial"/>
              </a:rPr>
              <a:t>Procedures</a:t>
            </a:r>
            <a:endParaRPr sz="2000">
              <a:latin typeface="Arial"/>
              <a:cs typeface="Arial"/>
            </a:endParaRPr>
          </a:p>
          <a:p>
            <a:pPr marL="626745">
              <a:lnSpc>
                <a:spcPct val="100000"/>
              </a:lnSpc>
              <a:spcBef>
                <a:spcPts val="1490"/>
              </a:spcBef>
            </a:pPr>
            <a:r>
              <a:rPr dirty="0" sz="1550" spc="10" b="1">
                <a:latin typeface="Arial"/>
                <a:cs typeface="Arial"/>
              </a:rPr>
              <a:t>You can invoke procedures</a:t>
            </a:r>
            <a:r>
              <a:rPr dirty="0" sz="1550" b="1">
                <a:latin typeface="Arial"/>
                <a:cs typeface="Arial"/>
              </a:rPr>
              <a:t> </a:t>
            </a:r>
            <a:r>
              <a:rPr dirty="0" sz="1550" spc="10" b="1">
                <a:latin typeface="Arial"/>
                <a:cs typeface="Arial"/>
              </a:rPr>
              <a:t>by:</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Using anonymous</a:t>
            </a:r>
            <a:r>
              <a:rPr dirty="0" sz="1550" spc="5" b="1">
                <a:latin typeface="Arial"/>
                <a:cs typeface="Arial"/>
              </a:rPr>
              <a:t> </a:t>
            </a:r>
            <a:r>
              <a:rPr dirty="0" sz="1550" spc="10" b="1">
                <a:latin typeface="Arial"/>
                <a:cs typeface="Arial"/>
              </a:rPr>
              <a:t>blocks</a:t>
            </a:r>
            <a:endParaRPr sz="1550">
              <a:latin typeface="Arial"/>
              <a:cs typeface="Arial"/>
            </a:endParaRPr>
          </a:p>
          <a:p>
            <a:pPr marL="1035050" marR="1256030" indent="-327025">
              <a:lnSpc>
                <a:spcPct val="101600"/>
              </a:lnSpc>
              <a:spcBef>
                <a:spcPts val="375"/>
              </a:spcBef>
              <a:buClr>
                <a:srgbClr val="FF0000"/>
              </a:buClr>
              <a:buFont typeface="Arial"/>
              <a:buChar char="•"/>
              <a:tabLst>
                <a:tab pos="1035050" algn="l"/>
                <a:tab pos="1035685" algn="l"/>
              </a:tabLst>
            </a:pPr>
            <a:r>
              <a:rPr dirty="0" sz="1550" spc="10" b="1">
                <a:latin typeface="Arial"/>
                <a:cs typeface="Arial"/>
              </a:rPr>
              <a:t>Using another procedure, as </a:t>
            </a:r>
            <a:r>
              <a:rPr dirty="0" sz="1550" spc="5" b="1">
                <a:latin typeface="Arial"/>
                <a:cs typeface="Arial"/>
              </a:rPr>
              <a:t>in </a:t>
            </a:r>
            <a:r>
              <a:rPr dirty="0" sz="1550" spc="10" b="1">
                <a:latin typeface="Arial"/>
                <a:cs typeface="Arial"/>
              </a:rPr>
              <a:t>the following  example: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23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609382"/>
            <a:ext cx="6080760" cy="22282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Invoking </a:t>
            </a:r>
            <a:r>
              <a:rPr dirty="0" sz="1300" spc="10" b="1">
                <a:latin typeface="Arial"/>
                <a:cs typeface="Arial"/>
              </a:rPr>
              <a:t>Procedures</a:t>
            </a:r>
            <a:endParaRPr sz="1300">
              <a:latin typeface="Arial"/>
              <a:cs typeface="Arial"/>
            </a:endParaRPr>
          </a:p>
          <a:p>
            <a:pPr marL="137795">
              <a:lnSpc>
                <a:spcPct val="100000"/>
              </a:lnSpc>
              <a:spcBef>
                <a:spcPts val="390"/>
              </a:spcBef>
            </a:pPr>
            <a:r>
              <a:rPr dirty="0" sz="1300" spc="10">
                <a:latin typeface="Times New Roman"/>
                <a:cs typeface="Times New Roman"/>
              </a:rPr>
              <a:t>You </a:t>
            </a:r>
            <a:r>
              <a:rPr dirty="0" sz="1300" spc="5">
                <a:latin typeface="Times New Roman"/>
                <a:cs typeface="Times New Roman"/>
              </a:rPr>
              <a:t>can invoke procedures </a:t>
            </a:r>
            <a:r>
              <a:rPr dirty="0" sz="1300" spc="10">
                <a:latin typeface="Times New Roman"/>
                <a:cs typeface="Times New Roman"/>
              </a:rPr>
              <a:t>by</a:t>
            </a:r>
            <a:r>
              <a:rPr dirty="0" sz="1300">
                <a:latin typeface="Times New Roman"/>
                <a:cs typeface="Times New Roman"/>
              </a:rPr>
              <a:t> </a:t>
            </a:r>
            <a:r>
              <a:rPr dirty="0" sz="1300" spc="5">
                <a:latin typeface="Times New Roman"/>
                <a:cs typeface="Times New Roman"/>
              </a:rPr>
              <a:t>using:</a:t>
            </a:r>
            <a:endParaRPr sz="1300">
              <a:latin typeface="Times New Roman"/>
              <a:cs typeface="Times New Roman"/>
            </a:endParaRPr>
          </a:p>
          <a:p>
            <a:pPr marL="515620" indent="-252729">
              <a:lnSpc>
                <a:spcPct val="100000"/>
              </a:lnSpc>
              <a:spcBef>
                <a:spcPts val="15"/>
              </a:spcBef>
              <a:buChar char="•"/>
              <a:tabLst>
                <a:tab pos="514984" algn="l"/>
                <a:tab pos="516255" algn="l"/>
              </a:tabLst>
            </a:pPr>
            <a:r>
              <a:rPr dirty="0" sz="1300" spc="5">
                <a:latin typeface="Times New Roman"/>
                <a:cs typeface="Times New Roman"/>
              </a:rPr>
              <a:t>Anonymous</a:t>
            </a:r>
            <a:r>
              <a:rPr dirty="0" sz="1300" spc="-5">
                <a:latin typeface="Times New Roman"/>
                <a:cs typeface="Times New Roman"/>
              </a:rPr>
              <a:t> </a:t>
            </a:r>
            <a:r>
              <a:rPr dirty="0" sz="1300" spc="5">
                <a:latin typeface="Times New Roman"/>
                <a:cs typeface="Times New Roman"/>
              </a:rPr>
              <a:t>blocks</a:t>
            </a:r>
            <a:endParaRPr sz="1300">
              <a:latin typeface="Times New Roman"/>
              <a:cs typeface="Times New Roman"/>
            </a:endParaRPr>
          </a:p>
          <a:p>
            <a:pPr marL="515620" indent="-252729">
              <a:lnSpc>
                <a:spcPct val="100000"/>
              </a:lnSpc>
              <a:spcBef>
                <a:spcPts val="25"/>
              </a:spcBef>
              <a:buChar char="•"/>
              <a:tabLst>
                <a:tab pos="514984" algn="l"/>
                <a:tab pos="516255" algn="l"/>
              </a:tabLst>
            </a:pPr>
            <a:r>
              <a:rPr dirty="0" sz="1300" spc="5">
                <a:latin typeface="Times New Roman"/>
                <a:cs typeface="Times New Roman"/>
              </a:rPr>
              <a:t>Another procedure or PL/SQL</a:t>
            </a:r>
            <a:r>
              <a:rPr dirty="0" sz="1300">
                <a:latin typeface="Times New Roman"/>
                <a:cs typeface="Times New Roman"/>
              </a:rPr>
              <a:t> </a:t>
            </a:r>
            <a:r>
              <a:rPr dirty="0" sz="1300" spc="10">
                <a:latin typeface="Times New Roman"/>
                <a:cs typeface="Times New Roman"/>
              </a:rPr>
              <a:t>subprogram</a:t>
            </a:r>
            <a:endParaRPr sz="1300">
              <a:latin typeface="Times New Roman"/>
              <a:cs typeface="Times New Roman"/>
            </a:endParaRPr>
          </a:p>
          <a:p>
            <a:pPr marL="137795">
              <a:lnSpc>
                <a:spcPts val="1535"/>
              </a:lnSpc>
              <a:spcBef>
                <a:spcPts val="420"/>
              </a:spcBef>
            </a:pPr>
            <a:r>
              <a:rPr dirty="0" sz="1300" spc="5">
                <a:latin typeface="Times New Roman"/>
                <a:cs typeface="Times New Roman"/>
              </a:rPr>
              <a:t>Examples </a:t>
            </a:r>
            <a:r>
              <a:rPr dirty="0" sz="1300" spc="10">
                <a:latin typeface="Times New Roman"/>
                <a:cs typeface="Times New Roman"/>
              </a:rPr>
              <a:t>on </a:t>
            </a:r>
            <a:r>
              <a:rPr dirty="0" sz="1300" spc="5">
                <a:latin typeface="Times New Roman"/>
                <a:cs typeface="Times New Roman"/>
              </a:rPr>
              <a:t>the preceding </a:t>
            </a:r>
            <a:r>
              <a:rPr dirty="0" sz="1300" spc="10">
                <a:latin typeface="Times New Roman"/>
                <a:cs typeface="Times New Roman"/>
              </a:rPr>
              <a:t>pages </a:t>
            </a:r>
            <a:r>
              <a:rPr dirty="0" sz="1300" spc="5">
                <a:latin typeface="Times New Roman"/>
                <a:cs typeface="Times New Roman"/>
              </a:rPr>
              <a:t>have illustrated </a:t>
            </a:r>
            <a:r>
              <a:rPr dirty="0" sz="1300" spc="10">
                <a:latin typeface="Times New Roman"/>
                <a:cs typeface="Times New Roman"/>
              </a:rPr>
              <a:t>how </a:t>
            </a:r>
            <a:r>
              <a:rPr dirty="0" sz="1300" spc="5">
                <a:latin typeface="Times New Roman"/>
                <a:cs typeface="Times New Roman"/>
              </a:rPr>
              <a:t>to use </a:t>
            </a:r>
            <a:r>
              <a:rPr dirty="0" sz="1300" spc="10">
                <a:latin typeface="Times New Roman"/>
                <a:cs typeface="Times New Roman"/>
              </a:rPr>
              <a:t>anonymous </a:t>
            </a:r>
            <a:r>
              <a:rPr dirty="0" sz="1300" spc="5">
                <a:latin typeface="Times New Roman"/>
                <a:cs typeface="Times New Roman"/>
              </a:rPr>
              <a:t>blocks (or</a:t>
            </a:r>
            <a:r>
              <a:rPr dirty="0" sz="1300" spc="8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137795">
              <a:lnSpc>
                <a:spcPts val="1535"/>
              </a:lnSpc>
            </a:pPr>
            <a:r>
              <a:rPr dirty="0" sz="1300" spc="15">
                <a:latin typeface="Courier New"/>
                <a:cs typeface="Courier New"/>
              </a:rPr>
              <a:t>EXECUTE</a:t>
            </a:r>
            <a:r>
              <a:rPr dirty="0" sz="1300" spc="-455">
                <a:latin typeface="Courier New"/>
                <a:cs typeface="Courier New"/>
              </a:rPr>
              <a:t> </a:t>
            </a:r>
            <a:r>
              <a:rPr dirty="0" sz="1300" spc="10">
                <a:latin typeface="Times New Roman"/>
                <a:cs typeface="Times New Roman"/>
              </a:rPr>
              <a:t>command </a:t>
            </a:r>
            <a:r>
              <a:rPr dirty="0" sz="1300" spc="5">
                <a:latin typeface="Times New Roman"/>
                <a:cs typeface="Times New Roman"/>
              </a:rPr>
              <a:t>in </a:t>
            </a:r>
            <a:r>
              <a:rPr dirty="0" sz="1300" i="1">
                <a:latin typeface="Times New Roman"/>
                <a:cs typeface="Times New Roman"/>
              </a:rPr>
              <a:t>i</a:t>
            </a:r>
            <a:r>
              <a:rPr dirty="0" sz="1300">
                <a:latin typeface="Times New Roman"/>
                <a:cs typeface="Times New Roman"/>
              </a:rPr>
              <a:t>SQL*Plus).</a:t>
            </a:r>
            <a:endParaRPr sz="1300">
              <a:latin typeface="Times New Roman"/>
              <a:cs typeface="Times New Roman"/>
            </a:endParaRPr>
          </a:p>
          <a:p>
            <a:pPr marL="137795" marR="5080">
              <a:lnSpc>
                <a:spcPct val="101299"/>
              </a:lnSpc>
              <a:spcBef>
                <a:spcPts val="480"/>
              </a:spcBef>
            </a:pPr>
            <a:r>
              <a:rPr dirty="0" sz="1300" spc="5">
                <a:latin typeface="Times New Roman"/>
                <a:cs typeface="Times New Roman"/>
              </a:rPr>
              <a:t>This </a:t>
            </a:r>
            <a:r>
              <a:rPr dirty="0" sz="1300" spc="10">
                <a:latin typeface="Times New Roman"/>
                <a:cs typeface="Times New Roman"/>
              </a:rPr>
              <a:t>example shows you how </a:t>
            </a:r>
            <a:r>
              <a:rPr dirty="0" sz="1300" spc="5">
                <a:latin typeface="Times New Roman"/>
                <a:cs typeface="Times New Roman"/>
              </a:rPr>
              <a:t>to invoke a procedure from another stored procedure. </a:t>
            </a:r>
            <a:r>
              <a:rPr dirty="0" sz="1300" spc="10">
                <a:latin typeface="Times New Roman"/>
                <a:cs typeface="Times New Roman"/>
              </a:rPr>
              <a:t>The  </a:t>
            </a:r>
            <a:r>
              <a:rPr dirty="0" sz="1300" spc="15">
                <a:latin typeface="Courier New"/>
                <a:cs typeface="Courier New"/>
              </a:rPr>
              <a:t>PROCESS_EMPLOYEES</a:t>
            </a:r>
            <a:r>
              <a:rPr dirty="0" sz="1300" spc="-340">
                <a:latin typeface="Courier New"/>
                <a:cs typeface="Courier New"/>
              </a:rPr>
              <a:t> </a:t>
            </a:r>
            <a:r>
              <a:rPr dirty="0" sz="1300" spc="5">
                <a:latin typeface="Times New Roman"/>
                <a:cs typeface="Times New Roman"/>
              </a:rPr>
              <a:t>stored procedure uses a cursor to process all the records in the  </a:t>
            </a:r>
            <a:r>
              <a:rPr dirty="0" sz="1300" spc="15">
                <a:latin typeface="Courier New"/>
                <a:cs typeface="Courier New"/>
              </a:rPr>
              <a:t>EMPLOYEES</a:t>
            </a:r>
            <a:r>
              <a:rPr dirty="0" sz="1300" spc="-440">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and</a:t>
            </a:r>
            <a:r>
              <a:rPr dirty="0" sz="1300" spc="15">
                <a:latin typeface="Times New Roman"/>
                <a:cs typeface="Times New Roman"/>
              </a:rPr>
              <a:t> </a:t>
            </a:r>
            <a:r>
              <a:rPr dirty="0" sz="1300" spc="5">
                <a:latin typeface="Times New Roman"/>
                <a:cs typeface="Times New Roman"/>
              </a:rPr>
              <a:t>passes</a:t>
            </a:r>
            <a:r>
              <a:rPr dirty="0" sz="1300" spc="10">
                <a:latin typeface="Times New Roman"/>
                <a:cs typeface="Times New Roman"/>
              </a:rPr>
              <a:t> </a:t>
            </a:r>
            <a:r>
              <a:rPr dirty="0" sz="1300" spc="5">
                <a:latin typeface="Times New Roman"/>
                <a:cs typeface="Times New Roman"/>
              </a:rPr>
              <a:t>each</a:t>
            </a:r>
            <a:r>
              <a:rPr dirty="0" sz="1300" spc="15">
                <a:latin typeface="Times New Roman"/>
                <a:cs typeface="Times New Roman"/>
              </a:rPr>
              <a:t> </a:t>
            </a:r>
            <a:r>
              <a:rPr dirty="0" sz="1300" spc="5">
                <a:latin typeface="Times New Roman"/>
                <a:cs typeface="Times New Roman"/>
              </a:rPr>
              <a:t>employee’s</a:t>
            </a:r>
            <a:r>
              <a:rPr dirty="0" sz="1300" spc="10">
                <a:latin typeface="Times New Roman"/>
                <a:cs typeface="Times New Roman"/>
              </a:rPr>
              <a:t> ID</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RAISE_SALARY</a:t>
            </a:r>
            <a:r>
              <a:rPr dirty="0" sz="1300" spc="-440">
                <a:latin typeface="Courier New"/>
                <a:cs typeface="Courier New"/>
              </a:rPr>
              <a:t> </a:t>
            </a:r>
            <a:r>
              <a:rPr dirty="0" sz="1300" spc="5">
                <a:latin typeface="Times New Roman"/>
                <a:cs typeface="Times New Roman"/>
              </a:rPr>
              <a:t>procedure,  which results in a </a:t>
            </a:r>
            <a:r>
              <a:rPr dirty="0" sz="1300" spc="10">
                <a:latin typeface="Times New Roman"/>
                <a:cs typeface="Times New Roman"/>
              </a:rPr>
              <a:t>10% </a:t>
            </a:r>
            <a:r>
              <a:rPr dirty="0" sz="1300" spc="5">
                <a:latin typeface="Times New Roman"/>
                <a:cs typeface="Times New Roman"/>
              </a:rPr>
              <a:t>salary increase across the</a:t>
            </a:r>
            <a:r>
              <a:rPr dirty="0" sz="1300" spc="20">
                <a:latin typeface="Times New Roman"/>
                <a:cs typeface="Times New Roman"/>
              </a:rPr>
              <a:t> </a:t>
            </a:r>
            <a:r>
              <a:rPr dirty="0" sz="1300" spc="5">
                <a:latin typeface="Times New Roman"/>
                <a:cs typeface="Times New Roman"/>
              </a:rPr>
              <a:t>company.</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260538" y="2091118"/>
            <a:ext cx="1576705" cy="1816735"/>
            <a:chOff x="1260538" y="2091118"/>
            <a:chExt cx="1576705" cy="1816735"/>
          </a:xfrm>
        </p:grpSpPr>
        <p:sp>
          <p:nvSpPr>
            <p:cNvPr id="7" name="object 7"/>
            <p:cNvSpPr/>
            <p:nvPr/>
          </p:nvSpPr>
          <p:spPr>
            <a:xfrm>
              <a:off x="1271015" y="2101595"/>
              <a:ext cx="1555750" cy="1795780"/>
            </a:xfrm>
            <a:custGeom>
              <a:avLst/>
              <a:gdLst/>
              <a:ahLst/>
              <a:cxnLst/>
              <a:rect l="l" t="t" r="r" b="b"/>
              <a:pathLst>
                <a:path w="1555750" h="1795779">
                  <a:moveTo>
                    <a:pt x="1555242" y="0"/>
                  </a:moveTo>
                  <a:lnTo>
                    <a:pt x="0" y="0"/>
                  </a:lnTo>
                  <a:lnTo>
                    <a:pt x="0" y="1795272"/>
                  </a:lnTo>
                  <a:lnTo>
                    <a:pt x="1555242" y="1795272"/>
                  </a:lnTo>
                  <a:lnTo>
                    <a:pt x="1555242" y="0"/>
                  </a:lnTo>
                  <a:close/>
                </a:path>
              </a:pathLst>
            </a:custGeom>
            <a:solidFill>
              <a:srgbClr val="99CC00"/>
            </a:solidFill>
          </p:spPr>
          <p:txBody>
            <a:bodyPr wrap="square" lIns="0" tIns="0" rIns="0" bIns="0" rtlCol="0"/>
            <a:lstStyle/>
            <a:p/>
          </p:txBody>
        </p:sp>
        <p:sp>
          <p:nvSpPr>
            <p:cNvPr id="8" name="object 8"/>
            <p:cNvSpPr/>
            <p:nvPr/>
          </p:nvSpPr>
          <p:spPr>
            <a:xfrm>
              <a:off x="1271015" y="2101595"/>
              <a:ext cx="1555750" cy="1795780"/>
            </a:xfrm>
            <a:custGeom>
              <a:avLst/>
              <a:gdLst/>
              <a:ahLst/>
              <a:cxnLst/>
              <a:rect l="l" t="t" r="r" b="b"/>
              <a:pathLst>
                <a:path w="1555750" h="1795779">
                  <a:moveTo>
                    <a:pt x="1555242" y="0"/>
                  </a:moveTo>
                  <a:lnTo>
                    <a:pt x="0" y="0"/>
                  </a:lnTo>
                  <a:lnTo>
                    <a:pt x="0" y="1795272"/>
                  </a:lnTo>
                  <a:lnTo>
                    <a:pt x="1555242" y="1795272"/>
                  </a:lnTo>
                  <a:lnTo>
                    <a:pt x="1555242" y="0"/>
                  </a:lnTo>
                  <a:close/>
                </a:path>
              </a:pathLst>
            </a:custGeom>
            <a:ln w="20574">
              <a:solidFill>
                <a:srgbClr val="000000"/>
              </a:solidFill>
            </a:ln>
          </p:spPr>
          <p:txBody>
            <a:bodyPr wrap="square" lIns="0" tIns="0" rIns="0" bIns="0" rtlCol="0"/>
            <a:lstStyle/>
            <a:p/>
          </p:txBody>
        </p:sp>
      </p:grpSp>
      <p:sp>
        <p:nvSpPr>
          <p:cNvPr id="9" name="object 9"/>
          <p:cNvSpPr txBox="1"/>
          <p:nvPr/>
        </p:nvSpPr>
        <p:spPr>
          <a:xfrm>
            <a:off x="1333500" y="1715950"/>
            <a:ext cx="1407795" cy="2149475"/>
          </a:xfrm>
          <a:prstGeom prst="rect">
            <a:avLst/>
          </a:prstGeom>
        </p:spPr>
        <p:txBody>
          <a:bodyPr wrap="square" lIns="0" tIns="93345" rIns="0" bIns="0" rtlCol="0" vert="horz">
            <a:spAutoFit/>
          </a:bodyPr>
          <a:lstStyle/>
          <a:p>
            <a:pPr marL="5080">
              <a:lnSpc>
                <a:spcPct val="100000"/>
              </a:lnSpc>
              <a:spcBef>
                <a:spcPts val="735"/>
              </a:spcBef>
            </a:pPr>
            <a:r>
              <a:rPr dirty="0" sz="1300" spc="-10" b="1">
                <a:latin typeface="Arial"/>
                <a:cs typeface="Arial"/>
              </a:rPr>
              <a:t>Calling</a:t>
            </a:r>
            <a:r>
              <a:rPr dirty="0" sz="1300" spc="-45" b="1">
                <a:latin typeface="Arial"/>
                <a:cs typeface="Arial"/>
              </a:rPr>
              <a:t> </a:t>
            </a:r>
            <a:r>
              <a:rPr dirty="0" sz="1300" spc="-15" b="1">
                <a:latin typeface="Arial"/>
                <a:cs typeface="Arial"/>
              </a:rPr>
              <a:t>procedure</a:t>
            </a:r>
            <a:endParaRPr sz="1300">
              <a:latin typeface="Arial"/>
              <a:cs typeface="Arial"/>
            </a:endParaRPr>
          </a:p>
          <a:p>
            <a:pPr marR="423545">
              <a:lnSpc>
                <a:spcPct val="79000"/>
              </a:lnSpc>
              <a:spcBef>
                <a:spcPts val="960"/>
              </a:spcBef>
            </a:pPr>
            <a:r>
              <a:rPr dirty="0" sz="1300" spc="-20" b="1">
                <a:latin typeface="Courier New"/>
                <a:cs typeface="Courier New"/>
              </a:rPr>
              <a:t>PROCEDURE  </a:t>
            </a:r>
            <a:r>
              <a:rPr dirty="0" sz="1300" spc="-15" b="1">
                <a:latin typeface="Courier New"/>
                <a:cs typeface="Courier New"/>
              </a:rPr>
              <a:t>PROC1 </a:t>
            </a:r>
            <a:r>
              <a:rPr dirty="0" sz="1300" spc="-20" b="1">
                <a:latin typeface="Courier New"/>
                <a:cs typeface="Courier New"/>
              </a:rPr>
              <a:t>...  IS</a:t>
            </a:r>
            <a:endParaRPr sz="1300">
              <a:latin typeface="Courier New"/>
              <a:cs typeface="Courier New"/>
            </a:endParaRPr>
          </a:p>
          <a:p>
            <a:pPr algn="ctr" marR="910590" indent="-1270">
              <a:lnSpc>
                <a:spcPct val="78800"/>
              </a:lnSpc>
              <a:spcBef>
                <a:spcPts val="10"/>
              </a:spcBef>
            </a:pPr>
            <a:r>
              <a:rPr dirty="0" sz="1300" spc="-20" b="1">
                <a:latin typeface="Courier New"/>
                <a:cs typeface="Courier New"/>
              </a:rPr>
              <a:t>...  </a:t>
            </a:r>
            <a:r>
              <a:rPr dirty="0" sz="1300" spc="-15" b="1">
                <a:latin typeface="Courier New"/>
                <a:cs typeface="Courier New"/>
              </a:rPr>
              <a:t>BEGIN</a:t>
            </a:r>
            <a:endParaRPr sz="1300">
              <a:latin typeface="Courier New"/>
              <a:cs typeface="Courier New"/>
            </a:endParaRPr>
          </a:p>
          <a:p>
            <a:pPr algn="ctr" marR="911860">
              <a:lnSpc>
                <a:spcPts val="1070"/>
              </a:lnSpc>
            </a:pPr>
            <a:r>
              <a:rPr dirty="0" sz="1300" spc="-20" b="1">
                <a:latin typeface="Courier New"/>
                <a:cs typeface="Courier New"/>
              </a:rPr>
              <a:t>...</a:t>
            </a:r>
            <a:endParaRPr sz="1300">
              <a:latin typeface="Courier New"/>
              <a:cs typeface="Courier New"/>
            </a:endParaRPr>
          </a:p>
          <a:p>
            <a:pPr marL="194945">
              <a:lnSpc>
                <a:spcPts val="1235"/>
              </a:lnSpc>
            </a:pPr>
            <a:r>
              <a:rPr dirty="0" sz="1300" spc="-15" b="1">
                <a:latin typeface="Courier New"/>
                <a:cs typeface="Courier New"/>
              </a:rPr>
              <a:t>PROC2(arg1);</a:t>
            </a:r>
            <a:endParaRPr sz="1300">
              <a:latin typeface="Courier New"/>
              <a:cs typeface="Courier New"/>
            </a:endParaRPr>
          </a:p>
          <a:p>
            <a:pPr marR="520700" indent="97155">
              <a:lnSpc>
                <a:spcPct val="79200"/>
              </a:lnSpc>
              <a:spcBef>
                <a:spcPts val="160"/>
              </a:spcBef>
            </a:pPr>
            <a:r>
              <a:rPr dirty="0" sz="1300" spc="-20" b="1">
                <a:latin typeface="Courier New"/>
                <a:cs typeface="Courier New"/>
              </a:rPr>
              <a:t>...  </a:t>
            </a:r>
            <a:r>
              <a:rPr dirty="0" sz="1300" spc="-20" b="1">
                <a:latin typeface="Courier New"/>
                <a:cs typeface="Courier New"/>
              </a:rPr>
              <a:t>EXCEPTION</a:t>
            </a:r>
            <a:endParaRPr sz="1300">
              <a:latin typeface="Courier New"/>
              <a:cs typeface="Courier New"/>
            </a:endParaRPr>
          </a:p>
          <a:p>
            <a:pPr algn="ctr" marR="911860">
              <a:lnSpc>
                <a:spcPts val="1065"/>
              </a:lnSpc>
            </a:pPr>
            <a:r>
              <a:rPr dirty="0" sz="1300" spc="-20" b="1">
                <a:latin typeface="Courier New"/>
                <a:cs typeface="Courier New"/>
              </a:rPr>
              <a:t>...</a:t>
            </a:r>
            <a:endParaRPr sz="1300">
              <a:latin typeface="Courier New"/>
              <a:cs typeface="Courier New"/>
            </a:endParaRPr>
          </a:p>
          <a:p>
            <a:pPr>
              <a:lnSpc>
                <a:spcPts val="1400"/>
              </a:lnSpc>
            </a:pPr>
            <a:r>
              <a:rPr dirty="0" sz="1300" spc="-15" b="1">
                <a:latin typeface="Courier New"/>
                <a:cs typeface="Courier New"/>
              </a:rPr>
              <a:t>END</a:t>
            </a:r>
            <a:r>
              <a:rPr dirty="0" sz="1300" spc="-30" b="1">
                <a:latin typeface="Courier New"/>
                <a:cs typeface="Courier New"/>
              </a:rPr>
              <a:t> </a:t>
            </a:r>
            <a:r>
              <a:rPr dirty="0" sz="1300" spc="-20" b="1">
                <a:latin typeface="Courier New"/>
                <a:cs typeface="Courier New"/>
              </a:rPr>
              <a:t>PROC1;</a:t>
            </a:r>
            <a:endParaRPr sz="1300">
              <a:latin typeface="Courier New"/>
              <a:cs typeface="Courier New"/>
            </a:endParaRPr>
          </a:p>
        </p:txBody>
      </p:sp>
      <p:grpSp>
        <p:nvGrpSpPr>
          <p:cNvPr id="10" name="object 10"/>
          <p:cNvGrpSpPr/>
          <p:nvPr/>
        </p:nvGrpSpPr>
        <p:grpSpPr>
          <a:xfrm>
            <a:off x="1448752" y="2087308"/>
            <a:ext cx="3265804" cy="1595755"/>
            <a:chOff x="1448752" y="2087308"/>
            <a:chExt cx="3265804" cy="1595755"/>
          </a:xfrm>
        </p:grpSpPr>
        <p:sp>
          <p:nvSpPr>
            <p:cNvPr id="11" name="object 11"/>
            <p:cNvSpPr/>
            <p:nvPr/>
          </p:nvSpPr>
          <p:spPr>
            <a:xfrm>
              <a:off x="2700527" y="2202179"/>
              <a:ext cx="807085" cy="963294"/>
            </a:xfrm>
            <a:custGeom>
              <a:avLst/>
              <a:gdLst/>
              <a:ahLst/>
              <a:cxnLst/>
              <a:rect l="l" t="t" r="r" b="b"/>
              <a:pathLst>
                <a:path w="807085" h="963294">
                  <a:moveTo>
                    <a:pt x="0" y="963168"/>
                  </a:moveTo>
                  <a:lnTo>
                    <a:pt x="326898" y="963168"/>
                  </a:lnTo>
                  <a:lnTo>
                    <a:pt x="326898" y="0"/>
                  </a:lnTo>
                  <a:lnTo>
                    <a:pt x="806958" y="0"/>
                  </a:lnTo>
                </a:path>
              </a:pathLst>
            </a:custGeom>
            <a:ln w="20574">
              <a:solidFill>
                <a:srgbClr val="000000"/>
              </a:solidFill>
            </a:ln>
          </p:spPr>
          <p:txBody>
            <a:bodyPr wrap="square" lIns="0" tIns="0" rIns="0" bIns="0" rtlCol="0"/>
            <a:lstStyle/>
            <a:p/>
          </p:txBody>
        </p:sp>
        <p:sp>
          <p:nvSpPr>
            <p:cNvPr id="12" name="object 12"/>
            <p:cNvSpPr/>
            <p:nvPr/>
          </p:nvSpPr>
          <p:spPr>
            <a:xfrm>
              <a:off x="3505961" y="2169413"/>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3" name="object 13"/>
            <p:cNvSpPr/>
            <p:nvPr/>
          </p:nvSpPr>
          <p:spPr>
            <a:xfrm>
              <a:off x="1459229" y="3059429"/>
              <a:ext cx="1245870" cy="187960"/>
            </a:xfrm>
            <a:custGeom>
              <a:avLst/>
              <a:gdLst/>
              <a:ahLst/>
              <a:cxnLst/>
              <a:rect l="l" t="t" r="r" b="b"/>
              <a:pathLst>
                <a:path w="1245870" h="187960">
                  <a:moveTo>
                    <a:pt x="1245870" y="0"/>
                  </a:moveTo>
                  <a:lnTo>
                    <a:pt x="0" y="0"/>
                  </a:lnTo>
                  <a:lnTo>
                    <a:pt x="0" y="187451"/>
                  </a:lnTo>
                  <a:lnTo>
                    <a:pt x="1245870" y="187451"/>
                  </a:lnTo>
                  <a:lnTo>
                    <a:pt x="1245870" y="0"/>
                  </a:lnTo>
                  <a:close/>
                </a:path>
              </a:pathLst>
            </a:custGeom>
            <a:ln w="20574">
              <a:solidFill>
                <a:srgbClr val="FF0000"/>
              </a:solidFill>
            </a:ln>
          </p:spPr>
          <p:txBody>
            <a:bodyPr wrap="square" lIns="0" tIns="0" rIns="0" bIns="0" rtlCol="0"/>
            <a:lstStyle/>
            <a:p/>
          </p:txBody>
        </p:sp>
        <p:sp>
          <p:nvSpPr>
            <p:cNvPr id="14" name="object 14"/>
            <p:cNvSpPr/>
            <p:nvPr/>
          </p:nvSpPr>
          <p:spPr>
            <a:xfrm>
              <a:off x="3573017" y="2097785"/>
              <a:ext cx="1130935" cy="1574800"/>
            </a:xfrm>
            <a:custGeom>
              <a:avLst/>
              <a:gdLst/>
              <a:ahLst/>
              <a:cxnLst/>
              <a:rect l="l" t="t" r="r" b="b"/>
              <a:pathLst>
                <a:path w="1130935" h="1574800">
                  <a:moveTo>
                    <a:pt x="1130808" y="0"/>
                  </a:moveTo>
                  <a:lnTo>
                    <a:pt x="0" y="0"/>
                  </a:lnTo>
                  <a:lnTo>
                    <a:pt x="0" y="1574291"/>
                  </a:lnTo>
                  <a:lnTo>
                    <a:pt x="1130808" y="1574291"/>
                  </a:lnTo>
                  <a:lnTo>
                    <a:pt x="1130808" y="0"/>
                  </a:lnTo>
                  <a:close/>
                </a:path>
              </a:pathLst>
            </a:custGeom>
            <a:solidFill>
              <a:srgbClr val="3299FF"/>
            </a:solidFill>
          </p:spPr>
          <p:txBody>
            <a:bodyPr wrap="square" lIns="0" tIns="0" rIns="0" bIns="0" rtlCol="0"/>
            <a:lstStyle/>
            <a:p/>
          </p:txBody>
        </p:sp>
        <p:sp>
          <p:nvSpPr>
            <p:cNvPr id="15" name="object 15"/>
            <p:cNvSpPr/>
            <p:nvPr/>
          </p:nvSpPr>
          <p:spPr>
            <a:xfrm>
              <a:off x="3573017" y="2097785"/>
              <a:ext cx="1130935" cy="1574800"/>
            </a:xfrm>
            <a:custGeom>
              <a:avLst/>
              <a:gdLst/>
              <a:ahLst/>
              <a:cxnLst/>
              <a:rect l="l" t="t" r="r" b="b"/>
              <a:pathLst>
                <a:path w="1130935" h="1574800">
                  <a:moveTo>
                    <a:pt x="1130808" y="0"/>
                  </a:moveTo>
                  <a:lnTo>
                    <a:pt x="0" y="0"/>
                  </a:lnTo>
                  <a:lnTo>
                    <a:pt x="0" y="1574291"/>
                  </a:lnTo>
                  <a:lnTo>
                    <a:pt x="1130808" y="1574291"/>
                  </a:lnTo>
                  <a:lnTo>
                    <a:pt x="1130808" y="0"/>
                  </a:lnTo>
                  <a:close/>
                </a:path>
              </a:pathLst>
            </a:custGeom>
            <a:ln w="20574">
              <a:solidFill>
                <a:srgbClr val="000000"/>
              </a:solidFill>
            </a:ln>
          </p:spPr>
          <p:txBody>
            <a:bodyPr wrap="square" lIns="0" tIns="0" rIns="0" bIns="0" rtlCol="0"/>
            <a:lstStyle/>
            <a:p/>
          </p:txBody>
        </p:sp>
      </p:grpSp>
      <p:sp>
        <p:nvSpPr>
          <p:cNvPr id="16" name="object 16"/>
          <p:cNvSpPr txBox="1"/>
          <p:nvPr/>
        </p:nvSpPr>
        <p:spPr>
          <a:xfrm>
            <a:off x="3490721" y="1713230"/>
            <a:ext cx="1348105" cy="1925320"/>
          </a:xfrm>
          <a:prstGeom prst="rect">
            <a:avLst/>
          </a:prstGeom>
        </p:spPr>
        <p:txBody>
          <a:bodyPr wrap="square" lIns="0" tIns="96520" rIns="0" bIns="0" rtlCol="0" vert="horz">
            <a:spAutoFit/>
          </a:bodyPr>
          <a:lstStyle/>
          <a:p>
            <a:pPr>
              <a:lnSpc>
                <a:spcPct val="100000"/>
              </a:lnSpc>
              <a:spcBef>
                <a:spcPts val="760"/>
              </a:spcBef>
            </a:pPr>
            <a:r>
              <a:rPr dirty="0" sz="1300" spc="-10" b="1">
                <a:latin typeface="Arial"/>
                <a:cs typeface="Arial"/>
              </a:rPr>
              <a:t>Called</a:t>
            </a:r>
            <a:r>
              <a:rPr dirty="0" sz="1300" spc="-45" b="1">
                <a:latin typeface="Arial"/>
                <a:cs typeface="Arial"/>
              </a:rPr>
              <a:t> </a:t>
            </a:r>
            <a:r>
              <a:rPr dirty="0" sz="1300" spc="-15" b="1">
                <a:latin typeface="Arial"/>
                <a:cs typeface="Arial"/>
              </a:rPr>
              <a:t>procedure</a:t>
            </a:r>
            <a:endParaRPr sz="1300">
              <a:latin typeface="Arial"/>
              <a:cs typeface="Arial"/>
            </a:endParaRPr>
          </a:p>
          <a:p>
            <a:pPr marL="144145" marR="219075">
              <a:lnSpc>
                <a:spcPts val="1310"/>
              </a:lnSpc>
              <a:spcBef>
                <a:spcPts val="910"/>
              </a:spcBef>
            </a:pPr>
            <a:r>
              <a:rPr dirty="0" sz="1300" spc="-20" b="1">
                <a:latin typeface="Courier New"/>
                <a:cs typeface="Courier New"/>
              </a:rPr>
              <a:t>PROCEDURE  </a:t>
            </a:r>
            <a:r>
              <a:rPr dirty="0" sz="1300" spc="-15" b="1">
                <a:latin typeface="Courier New"/>
                <a:cs typeface="Courier New"/>
              </a:rPr>
              <a:t>PROC2 </a:t>
            </a:r>
            <a:r>
              <a:rPr dirty="0" sz="1300" spc="-20" b="1">
                <a:latin typeface="Courier New"/>
                <a:cs typeface="Courier New"/>
              </a:rPr>
              <a:t>...  IS</a:t>
            </a:r>
            <a:endParaRPr sz="1300">
              <a:latin typeface="Courier New"/>
              <a:cs typeface="Courier New"/>
            </a:endParaRPr>
          </a:p>
          <a:p>
            <a:pPr marL="144145" marR="706120" indent="97155">
              <a:lnSpc>
                <a:spcPts val="1310"/>
              </a:lnSpc>
              <a:spcBef>
                <a:spcPts val="15"/>
              </a:spcBef>
            </a:pPr>
            <a:r>
              <a:rPr dirty="0" sz="1300" spc="-20" b="1">
                <a:latin typeface="Courier New"/>
                <a:cs typeface="Courier New"/>
              </a:rPr>
              <a:t>...  </a:t>
            </a:r>
            <a:r>
              <a:rPr dirty="0" sz="1300" spc="-15" b="1">
                <a:latin typeface="Courier New"/>
                <a:cs typeface="Courier New"/>
              </a:rPr>
              <a:t>BEGIN</a:t>
            </a:r>
            <a:endParaRPr sz="1300">
              <a:latin typeface="Courier New"/>
              <a:cs typeface="Courier New"/>
            </a:endParaRPr>
          </a:p>
          <a:p>
            <a:pPr marL="144145" marR="316230" indent="97155">
              <a:lnSpc>
                <a:spcPts val="1310"/>
              </a:lnSpc>
              <a:spcBef>
                <a:spcPts val="10"/>
              </a:spcBef>
            </a:pPr>
            <a:r>
              <a:rPr dirty="0" sz="1300" spc="-20" b="1">
                <a:latin typeface="Courier New"/>
                <a:cs typeface="Courier New"/>
              </a:rPr>
              <a:t>...  </a:t>
            </a:r>
            <a:r>
              <a:rPr dirty="0" sz="1300" spc="-20" b="1">
                <a:latin typeface="Courier New"/>
                <a:cs typeface="Courier New"/>
              </a:rPr>
              <a:t>EXCEPTION</a:t>
            </a:r>
            <a:endParaRPr sz="1300">
              <a:latin typeface="Courier New"/>
              <a:cs typeface="Courier New"/>
            </a:endParaRPr>
          </a:p>
          <a:p>
            <a:pPr marL="241935">
              <a:lnSpc>
                <a:spcPts val="1195"/>
              </a:lnSpc>
            </a:pPr>
            <a:r>
              <a:rPr dirty="0" sz="1300" spc="-20" b="1">
                <a:latin typeface="Courier New"/>
                <a:cs typeface="Courier New"/>
              </a:rPr>
              <a:t>...</a:t>
            </a:r>
            <a:endParaRPr sz="1300">
              <a:latin typeface="Courier New"/>
              <a:cs typeface="Courier New"/>
            </a:endParaRPr>
          </a:p>
          <a:p>
            <a:pPr marL="144145">
              <a:lnSpc>
                <a:spcPts val="1435"/>
              </a:lnSpc>
            </a:pPr>
            <a:r>
              <a:rPr dirty="0" sz="1300" spc="-15" b="1">
                <a:latin typeface="Courier New"/>
                <a:cs typeface="Courier New"/>
              </a:rPr>
              <a:t>END</a:t>
            </a:r>
            <a:r>
              <a:rPr dirty="0" sz="1300" spc="-40" b="1">
                <a:latin typeface="Courier New"/>
                <a:cs typeface="Courier New"/>
              </a:rPr>
              <a:t> </a:t>
            </a:r>
            <a:r>
              <a:rPr dirty="0" sz="1300" spc="-20" b="1">
                <a:latin typeface="Courier New"/>
                <a:cs typeface="Courier New"/>
              </a:rPr>
              <a:t>PROC2;</a:t>
            </a:r>
            <a:endParaRPr sz="1300">
              <a:latin typeface="Courier New"/>
              <a:cs typeface="Courier New"/>
            </a:endParaRPr>
          </a:p>
        </p:txBody>
      </p:sp>
      <p:grpSp>
        <p:nvGrpSpPr>
          <p:cNvPr id="17" name="object 17"/>
          <p:cNvGrpSpPr/>
          <p:nvPr/>
        </p:nvGrpSpPr>
        <p:grpSpPr>
          <a:xfrm>
            <a:off x="2017776" y="3022092"/>
            <a:ext cx="2959100" cy="812165"/>
            <a:chOff x="2017776" y="3022092"/>
            <a:chExt cx="2959100" cy="812165"/>
          </a:xfrm>
        </p:grpSpPr>
        <p:sp>
          <p:nvSpPr>
            <p:cNvPr id="18" name="object 18"/>
            <p:cNvSpPr/>
            <p:nvPr/>
          </p:nvSpPr>
          <p:spPr>
            <a:xfrm>
              <a:off x="4274058" y="3054858"/>
              <a:ext cx="702945" cy="0"/>
            </a:xfrm>
            <a:custGeom>
              <a:avLst/>
              <a:gdLst/>
              <a:ahLst/>
              <a:cxnLst/>
              <a:rect l="l" t="t" r="r" b="b"/>
              <a:pathLst>
                <a:path w="702945" h="0">
                  <a:moveTo>
                    <a:pt x="702563" y="0"/>
                  </a:moveTo>
                  <a:lnTo>
                    <a:pt x="0" y="0"/>
                  </a:lnTo>
                </a:path>
              </a:pathLst>
            </a:custGeom>
            <a:ln w="20574">
              <a:solidFill>
                <a:srgbClr val="000000"/>
              </a:solidFill>
            </a:ln>
          </p:spPr>
          <p:txBody>
            <a:bodyPr wrap="square" lIns="0" tIns="0" rIns="0" bIns="0" rtlCol="0"/>
            <a:lstStyle/>
            <a:p/>
          </p:txBody>
        </p:sp>
        <p:sp>
          <p:nvSpPr>
            <p:cNvPr id="19" name="object 19"/>
            <p:cNvSpPr/>
            <p:nvPr/>
          </p:nvSpPr>
          <p:spPr>
            <a:xfrm>
              <a:off x="4209288" y="3022092"/>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20" name="object 20"/>
            <p:cNvSpPr/>
            <p:nvPr/>
          </p:nvSpPr>
          <p:spPr>
            <a:xfrm>
              <a:off x="4274058" y="3371850"/>
              <a:ext cx="702945" cy="0"/>
            </a:xfrm>
            <a:custGeom>
              <a:avLst/>
              <a:gdLst/>
              <a:ahLst/>
              <a:cxnLst/>
              <a:rect l="l" t="t" r="r" b="b"/>
              <a:pathLst>
                <a:path w="702945" h="0">
                  <a:moveTo>
                    <a:pt x="702563" y="0"/>
                  </a:moveTo>
                  <a:lnTo>
                    <a:pt x="0" y="0"/>
                  </a:lnTo>
                </a:path>
              </a:pathLst>
            </a:custGeom>
            <a:ln w="20574">
              <a:solidFill>
                <a:srgbClr val="000000"/>
              </a:solidFill>
            </a:ln>
          </p:spPr>
          <p:txBody>
            <a:bodyPr wrap="square" lIns="0" tIns="0" rIns="0" bIns="0" rtlCol="0"/>
            <a:lstStyle/>
            <a:p/>
          </p:txBody>
        </p:sp>
        <p:sp>
          <p:nvSpPr>
            <p:cNvPr id="21" name="object 21"/>
            <p:cNvSpPr/>
            <p:nvPr/>
          </p:nvSpPr>
          <p:spPr>
            <a:xfrm>
              <a:off x="4209288" y="3339084"/>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22" name="object 22"/>
            <p:cNvSpPr/>
            <p:nvPr/>
          </p:nvSpPr>
          <p:spPr>
            <a:xfrm>
              <a:off x="2081784" y="3332988"/>
              <a:ext cx="1830070" cy="490855"/>
            </a:xfrm>
            <a:custGeom>
              <a:avLst/>
              <a:gdLst/>
              <a:ahLst/>
              <a:cxnLst/>
              <a:rect l="l" t="t" r="r" b="b"/>
              <a:pathLst>
                <a:path w="1830070" h="490854">
                  <a:moveTo>
                    <a:pt x="1829562" y="326897"/>
                  </a:moveTo>
                  <a:lnTo>
                    <a:pt x="1829562" y="490727"/>
                  </a:lnTo>
                  <a:lnTo>
                    <a:pt x="1059942" y="490727"/>
                  </a:lnTo>
                  <a:lnTo>
                    <a:pt x="1059942" y="0"/>
                  </a:lnTo>
                  <a:lnTo>
                    <a:pt x="0" y="0"/>
                  </a:lnTo>
                </a:path>
              </a:pathLst>
            </a:custGeom>
            <a:ln w="20574">
              <a:solidFill>
                <a:srgbClr val="000000"/>
              </a:solidFill>
            </a:ln>
          </p:spPr>
          <p:txBody>
            <a:bodyPr wrap="square" lIns="0" tIns="0" rIns="0" bIns="0" rtlCol="0"/>
            <a:lstStyle/>
            <a:p/>
          </p:txBody>
        </p:sp>
        <p:sp>
          <p:nvSpPr>
            <p:cNvPr id="23" name="object 23"/>
            <p:cNvSpPr/>
            <p:nvPr/>
          </p:nvSpPr>
          <p:spPr>
            <a:xfrm>
              <a:off x="2017776" y="3300222"/>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grpSp>
      <p:sp>
        <p:nvSpPr>
          <p:cNvPr id="24" name="object 24"/>
          <p:cNvSpPr txBox="1"/>
          <p:nvPr/>
        </p:nvSpPr>
        <p:spPr>
          <a:xfrm>
            <a:off x="5037566" y="2831873"/>
            <a:ext cx="1468120" cy="632460"/>
          </a:xfrm>
          <a:prstGeom prst="rect">
            <a:avLst/>
          </a:prstGeom>
        </p:spPr>
        <p:txBody>
          <a:bodyPr wrap="square" lIns="0" tIns="12700" rIns="0" bIns="0" rtlCol="0" vert="horz">
            <a:spAutoFit/>
          </a:bodyPr>
          <a:lstStyle/>
          <a:p>
            <a:pPr marR="5080" indent="4445">
              <a:lnSpc>
                <a:spcPct val="153100"/>
              </a:lnSpc>
              <a:spcBef>
                <a:spcPts val="100"/>
              </a:spcBef>
            </a:pPr>
            <a:r>
              <a:rPr dirty="0" sz="1300" spc="-10" b="1">
                <a:latin typeface="Arial"/>
                <a:cs typeface="Arial"/>
              </a:rPr>
              <a:t>Exception raised  Exception</a:t>
            </a:r>
            <a:r>
              <a:rPr dirty="0" sz="1300" spc="-60" b="1">
                <a:latin typeface="Arial"/>
                <a:cs typeface="Arial"/>
              </a:rPr>
              <a:t> </a:t>
            </a:r>
            <a:r>
              <a:rPr dirty="0" sz="1300" spc="-15" b="1">
                <a:latin typeface="Arial"/>
                <a:cs typeface="Arial"/>
              </a:rPr>
              <a:t>handled</a:t>
            </a:r>
            <a:endParaRPr sz="1300">
              <a:latin typeface="Arial"/>
              <a:cs typeface="Arial"/>
            </a:endParaRPr>
          </a:p>
        </p:txBody>
      </p:sp>
      <p:sp>
        <p:nvSpPr>
          <p:cNvPr id="29" name="object 2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0" name="object 30"/>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1</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2</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31" name="object 3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5" name="object 25"/>
          <p:cNvSpPr txBox="1"/>
          <p:nvPr/>
        </p:nvSpPr>
        <p:spPr>
          <a:xfrm>
            <a:off x="2650998" y="873506"/>
            <a:ext cx="244602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Handled</a:t>
            </a:r>
            <a:r>
              <a:rPr dirty="0" sz="2000" spc="-50" b="1">
                <a:latin typeface="Arial"/>
                <a:cs typeface="Arial"/>
              </a:rPr>
              <a:t> </a:t>
            </a:r>
            <a:r>
              <a:rPr dirty="0" sz="2000" b="1">
                <a:latin typeface="Arial"/>
                <a:cs typeface="Arial"/>
              </a:rPr>
              <a:t>Exceptions</a:t>
            </a:r>
            <a:endParaRPr sz="2000">
              <a:latin typeface="Arial"/>
              <a:cs typeface="Arial"/>
            </a:endParaRPr>
          </a:p>
        </p:txBody>
      </p:sp>
      <p:sp>
        <p:nvSpPr>
          <p:cNvPr id="26" name="object 26"/>
          <p:cNvSpPr txBox="1"/>
          <p:nvPr/>
        </p:nvSpPr>
        <p:spPr>
          <a:xfrm>
            <a:off x="2909316" y="3895598"/>
            <a:ext cx="1574800" cy="419100"/>
          </a:xfrm>
          <a:prstGeom prst="rect">
            <a:avLst/>
          </a:prstGeom>
        </p:spPr>
        <p:txBody>
          <a:bodyPr wrap="square" lIns="0" tIns="11430" rIns="0" bIns="0" rtlCol="0" vert="horz">
            <a:spAutoFit/>
          </a:bodyPr>
          <a:lstStyle/>
          <a:p>
            <a:pPr>
              <a:lnSpc>
                <a:spcPts val="1555"/>
              </a:lnSpc>
              <a:spcBef>
                <a:spcPts val="90"/>
              </a:spcBef>
            </a:pPr>
            <a:r>
              <a:rPr dirty="0" sz="1300" spc="-10" b="1">
                <a:latin typeface="Arial"/>
                <a:cs typeface="Arial"/>
              </a:rPr>
              <a:t>Control</a:t>
            </a:r>
            <a:r>
              <a:rPr dirty="0" sz="1300" spc="-15" b="1">
                <a:latin typeface="Arial"/>
                <a:cs typeface="Arial"/>
              </a:rPr>
              <a:t> returns</a:t>
            </a:r>
            <a:endParaRPr sz="1300">
              <a:latin typeface="Arial"/>
              <a:cs typeface="Arial"/>
            </a:endParaRPr>
          </a:p>
          <a:p>
            <a:pPr>
              <a:lnSpc>
                <a:spcPts val="1555"/>
              </a:lnSpc>
            </a:pPr>
            <a:r>
              <a:rPr dirty="0" sz="1300" spc="-10" b="1">
                <a:latin typeface="Arial"/>
                <a:cs typeface="Arial"/>
              </a:rPr>
              <a:t>to calling</a:t>
            </a:r>
            <a:r>
              <a:rPr dirty="0" sz="1300" spc="-50" b="1">
                <a:latin typeface="Arial"/>
                <a:cs typeface="Arial"/>
              </a:rPr>
              <a:t> </a:t>
            </a:r>
            <a:r>
              <a:rPr dirty="0" sz="1300" spc="-15" b="1">
                <a:latin typeface="Arial"/>
                <a:cs typeface="Arial"/>
              </a:rPr>
              <a:t>procedure</a:t>
            </a:r>
            <a:endParaRPr sz="1300">
              <a:latin typeface="Arial"/>
              <a:cs typeface="Arial"/>
            </a:endParaRPr>
          </a:p>
        </p:txBody>
      </p:sp>
      <p:sp>
        <p:nvSpPr>
          <p:cNvPr id="27" name="object 27"/>
          <p:cNvSpPr txBox="1"/>
          <p:nvPr/>
        </p:nvSpPr>
        <p:spPr>
          <a:xfrm>
            <a:off x="743204" y="5609382"/>
            <a:ext cx="6191250" cy="39173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Handled</a:t>
            </a:r>
            <a:r>
              <a:rPr dirty="0" sz="1300" b="1">
                <a:latin typeface="Arial"/>
                <a:cs typeface="Arial"/>
              </a:rPr>
              <a:t> </a:t>
            </a:r>
            <a:r>
              <a:rPr dirty="0" sz="1300" spc="5" b="1">
                <a:latin typeface="Arial"/>
                <a:cs typeface="Arial"/>
              </a:rPr>
              <a:t>Exceptions</a:t>
            </a:r>
            <a:endParaRPr sz="1300">
              <a:latin typeface="Arial"/>
              <a:cs typeface="Arial"/>
            </a:endParaRPr>
          </a:p>
          <a:p>
            <a:pPr marL="138430" marR="5080" indent="-635">
              <a:lnSpc>
                <a:spcPct val="101299"/>
              </a:lnSpc>
              <a:spcBef>
                <a:spcPts val="370"/>
              </a:spcBef>
            </a:pPr>
            <a:r>
              <a:rPr dirty="0" sz="1300" spc="10">
                <a:latin typeface="Times New Roman"/>
                <a:cs typeface="Times New Roman"/>
              </a:rPr>
              <a:t>When you </a:t>
            </a:r>
            <a:r>
              <a:rPr dirty="0" sz="1300" spc="5">
                <a:latin typeface="Times New Roman"/>
                <a:cs typeface="Times New Roman"/>
              </a:rPr>
              <a:t>develop procedures that are </a:t>
            </a:r>
            <a:r>
              <a:rPr dirty="0" sz="1300" spc="10">
                <a:latin typeface="Times New Roman"/>
                <a:cs typeface="Times New Roman"/>
              </a:rPr>
              <a:t>called </a:t>
            </a:r>
            <a:r>
              <a:rPr dirty="0" sz="1300" spc="5">
                <a:latin typeface="Times New Roman"/>
                <a:cs typeface="Times New Roman"/>
              </a:rPr>
              <a:t>from other procedures, </a:t>
            </a:r>
            <a:r>
              <a:rPr dirty="0" sz="1300" spc="10">
                <a:latin typeface="Times New Roman"/>
                <a:cs typeface="Times New Roman"/>
              </a:rPr>
              <a:t>you </a:t>
            </a:r>
            <a:r>
              <a:rPr dirty="0" sz="1300" spc="5">
                <a:latin typeface="Times New Roman"/>
                <a:cs typeface="Times New Roman"/>
              </a:rPr>
              <a:t>should be aware  of the effects that handled and unhandled exceptions have </a:t>
            </a:r>
            <a:r>
              <a:rPr dirty="0" sz="1300" spc="10">
                <a:latin typeface="Times New Roman"/>
                <a:cs typeface="Times New Roman"/>
              </a:rPr>
              <a:t>on </a:t>
            </a:r>
            <a:r>
              <a:rPr dirty="0" sz="1300" spc="5">
                <a:latin typeface="Times New Roman"/>
                <a:cs typeface="Times New Roman"/>
              </a:rPr>
              <a:t>the transaction </a:t>
            </a:r>
            <a:r>
              <a:rPr dirty="0" sz="1300" spc="10">
                <a:latin typeface="Times New Roman"/>
                <a:cs typeface="Times New Roman"/>
              </a:rPr>
              <a:t>and </a:t>
            </a:r>
            <a:r>
              <a:rPr dirty="0" sz="1300" spc="5">
                <a:latin typeface="Times New Roman"/>
                <a:cs typeface="Times New Roman"/>
              </a:rPr>
              <a:t>the  calling</a:t>
            </a:r>
            <a:r>
              <a:rPr dirty="0" sz="1300">
                <a:latin typeface="Times New Roman"/>
                <a:cs typeface="Times New Roman"/>
              </a:rPr>
              <a:t> </a:t>
            </a:r>
            <a:r>
              <a:rPr dirty="0" sz="1300" spc="5">
                <a:latin typeface="Times New Roman"/>
                <a:cs typeface="Times New Roman"/>
              </a:rPr>
              <a:t>procedure.</a:t>
            </a:r>
            <a:endParaRPr sz="1300">
              <a:latin typeface="Times New Roman"/>
              <a:cs typeface="Times New Roman"/>
            </a:endParaRPr>
          </a:p>
          <a:p>
            <a:pPr marL="138430" marR="236220">
              <a:lnSpc>
                <a:spcPct val="101299"/>
              </a:lnSpc>
              <a:spcBef>
                <a:spcPts val="400"/>
              </a:spcBef>
            </a:pPr>
            <a:r>
              <a:rPr dirty="0" sz="1300" spc="10">
                <a:latin typeface="Times New Roman"/>
                <a:cs typeface="Times New Roman"/>
              </a:rPr>
              <a:t>When </a:t>
            </a:r>
            <a:r>
              <a:rPr dirty="0" sz="1300" spc="5">
                <a:latin typeface="Times New Roman"/>
                <a:cs typeface="Times New Roman"/>
              </a:rPr>
              <a:t>an exception is raised in a called procedure, the control </a:t>
            </a:r>
            <a:r>
              <a:rPr dirty="0" sz="1300" spc="10">
                <a:latin typeface="Times New Roman"/>
                <a:cs typeface="Times New Roman"/>
              </a:rPr>
              <a:t>immediately </a:t>
            </a:r>
            <a:r>
              <a:rPr dirty="0" sz="1300" spc="5">
                <a:latin typeface="Times New Roman"/>
                <a:cs typeface="Times New Roman"/>
              </a:rPr>
              <a:t>goes to the  exception section of that block. </a:t>
            </a:r>
            <a:r>
              <a:rPr dirty="0" sz="1300" spc="10">
                <a:latin typeface="Times New Roman"/>
                <a:cs typeface="Times New Roman"/>
              </a:rPr>
              <a:t>An </a:t>
            </a:r>
            <a:r>
              <a:rPr dirty="0" sz="1300" spc="5">
                <a:latin typeface="Times New Roman"/>
                <a:cs typeface="Times New Roman"/>
              </a:rPr>
              <a:t>exception is considered handled if the exception  section provides a handler for the exception</a:t>
            </a:r>
            <a:r>
              <a:rPr dirty="0" sz="1300" spc="30">
                <a:latin typeface="Times New Roman"/>
                <a:cs typeface="Times New Roman"/>
              </a:rPr>
              <a:t> </a:t>
            </a:r>
            <a:r>
              <a:rPr dirty="0" sz="1300" spc="5">
                <a:latin typeface="Times New Roman"/>
                <a:cs typeface="Times New Roman"/>
              </a:rPr>
              <a:t>raised.</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When </a:t>
            </a:r>
            <a:r>
              <a:rPr dirty="0" sz="1300" spc="5">
                <a:latin typeface="Times New Roman"/>
                <a:cs typeface="Times New Roman"/>
              </a:rPr>
              <a:t>an exception occurs and is handled, the following code flow takes</a:t>
            </a:r>
            <a:r>
              <a:rPr dirty="0" sz="1300" spc="55">
                <a:latin typeface="Times New Roman"/>
                <a:cs typeface="Times New Roman"/>
              </a:rPr>
              <a:t> </a:t>
            </a:r>
            <a:r>
              <a:rPr dirty="0" sz="1300" spc="5">
                <a:latin typeface="Times New Roman"/>
                <a:cs typeface="Times New Roman"/>
              </a:rPr>
              <a:t>place:</a:t>
            </a:r>
            <a:endParaRPr sz="1300">
              <a:latin typeface="Times New Roman"/>
              <a:cs typeface="Times New Roman"/>
            </a:endParaRPr>
          </a:p>
          <a:p>
            <a:pPr marL="515620" indent="-252729">
              <a:lnSpc>
                <a:spcPct val="100000"/>
              </a:lnSpc>
              <a:spcBef>
                <a:spcPts val="20"/>
              </a:spcBef>
              <a:buAutoNum type="arabicPeriod"/>
              <a:tabLst>
                <a:tab pos="516255" algn="l"/>
              </a:tabLst>
            </a:pPr>
            <a:r>
              <a:rPr dirty="0" sz="1300" spc="10">
                <a:latin typeface="Times New Roman"/>
                <a:cs typeface="Times New Roman"/>
              </a:rPr>
              <a:t>The </a:t>
            </a:r>
            <a:r>
              <a:rPr dirty="0" sz="1300" spc="5">
                <a:latin typeface="Times New Roman"/>
                <a:cs typeface="Times New Roman"/>
              </a:rPr>
              <a:t>exception is</a:t>
            </a:r>
            <a:r>
              <a:rPr dirty="0" sz="1300" spc="-5">
                <a:latin typeface="Times New Roman"/>
                <a:cs typeface="Times New Roman"/>
              </a:rPr>
              <a:t> </a:t>
            </a:r>
            <a:r>
              <a:rPr dirty="0" sz="1300" spc="5">
                <a:latin typeface="Times New Roman"/>
                <a:cs typeface="Times New Roman"/>
              </a:rPr>
              <a:t>raised.</a:t>
            </a:r>
            <a:endParaRPr sz="1300">
              <a:latin typeface="Times New Roman"/>
              <a:cs typeface="Times New Roman"/>
            </a:endParaRPr>
          </a:p>
          <a:p>
            <a:pPr marL="515620" indent="-252729">
              <a:lnSpc>
                <a:spcPct val="100000"/>
              </a:lnSpc>
              <a:spcBef>
                <a:spcPts val="20"/>
              </a:spcBef>
              <a:buAutoNum type="arabicPeriod"/>
              <a:tabLst>
                <a:tab pos="516255" algn="l"/>
              </a:tabLst>
            </a:pPr>
            <a:r>
              <a:rPr dirty="0" sz="1300" spc="5">
                <a:latin typeface="Times New Roman"/>
                <a:cs typeface="Times New Roman"/>
              </a:rPr>
              <a:t>Control is transferred to the exception handler.</a:t>
            </a:r>
            <a:endParaRPr sz="1300">
              <a:latin typeface="Times New Roman"/>
              <a:cs typeface="Times New Roman"/>
            </a:endParaRPr>
          </a:p>
          <a:p>
            <a:pPr marL="515620" indent="-252729">
              <a:lnSpc>
                <a:spcPct val="100000"/>
              </a:lnSpc>
              <a:spcBef>
                <a:spcPts val="25"/>
              </a:spcBef>
              <a:buAutoNum type="arabicPeriod"/>
              <a:tabLst>
                <a:tab pos="516255" algn="l"/>
              </a:tabLst>
            </a:pPr>
            <a:r>
              <a:rPr dirty="0" sz="1300" spc="10">
                <a:latin typeface="Times New Roman"/>
                <a:cs typeface="Times New Roman"/>
              </a:rPr>
              <a:t>The </a:t>
            </a:r>
            <a:r>
              <a:rPr dirty="0" sz="1300" spc="5">
                <a:latin typeface="Times New Roman"/>
                <a:cs typeface="Times New Roman"/>
              </a:rPr>
              <a:t>block is</a:t>
            </a:r>
            <a:r>
              <a:rPr dirty="0" sz="1300" spc="-5">
                <a:latin typeface="Times New Roman"/>
                <a:cs typeface="Times New Roman"/>
              </a:rPr>
              <a:t> </a:t>
            </a:r>
            <a:r>
              <a:rPr dirty="0" sz="1300" spc="5">
                <a:latin typeface="Times New Roman"/>
                <a:cs typeface="Times New Roman"/>
              </a:rPr>
              <a:t>terminated.</a:t>
            </a:r>
            <a:endParaRPr sz="1300">
              <a:latin typeface="Times New Roman"/>
              <a:cs typeface="Times New Roman"/>
            </a:endParaRPr>
          </a:p>
          <a:p>
            <a:pPr marL="515620" indent="-252095">
              <a:lnSpc>
                <a:spcPct val="100000"/>
              </a:lnSpc>
              <a:spcBef>
                <a:spcPts val="25"/>
              </a:spcBef>
              <a:buAutoNum type="arabicPeriod"/>
              <a:tabLst>
                <a:tab pos="515620" algn="l"/>
              </a:tabLst>
            </a:pPr>
            <a:r>
              <a:rPr dirty="0" sz="1300" spc="10">
                <a:latin typeface="Times New Roman"/>
                <a:cs typeface="Times New Roman"/>
              </a:rPr>
              <a:t>The </a:t>
            </a:r>
            <a:r>
              <a:rPr dirty="0" sz="1300" spc="5">
                <a:latin typeface="Times New Roman"/>
                <a:cs typeface="Times New Roman"/>
              </a:rPr>
              <a:t>calling </a:t>
            </a:r>
            <a:r>
              <a:rPr dirty="0" sz="1300" spc="10">
                <a:latin typeface="Times New Roman"/>
                <a:cs typeface="Times New Roman"/>
              </a:rPr>
              <a:t>program/block continues </a:t>
            </a:r>
            <a:r>
              <a:rPr dirty="0" sz="1300" spc="5">
                <a:latin typeface="Times New Roman"/>
                <a:cs typeface="Times New Roman"/>
              </a:rPr>
              <a:t>to execute as if nothing has</a:t>
            </a:r>
            <a:r>
              <a:rPr dirty="0" sz="1300" spc="15">
                <a:latin typeface="Times New Roman"/>
                <a:cs typeface="Times New Roman"/>
              </a:rPr>
              <a:t> </a:t>
            </a:r>
            <a:r>
              <a:rPr dirty="0" sz="1300" spc="5">
                <a:latin typeface="Times New Roman"/>
                <a:cs typeface="Times New Roman"/>
              </a:rPr>
              <a:t>happened.</a:t>
            </a:r>
            <a:endParaRPr sz="1300">
              <a:latin typeface="Times New Roman"/>
              <a:cs typeface="Times New Roman"/>
            </a:endParaRPr>
          </a:p>
          <a:p>
            <a:pPr marL="138430" marR="84455">
              <a:lnSpc>
                <a:spcPct val="101299"/>
              </a:lnSpc>
              <a:spcBef>
                <a:spcPts val="395"/>
              </a:spcBef>
            </a:pPr>
            <a:r>
              <a:rPr dirty="0" sz="1300" spc="5">
                <a:latin typeface="Times New Roman"/>
                <a:cs typeface="Times New Roman"/>
              </a:rPr>
              <a:t>If a transaction </a:t>
            </a:r>
            <a:r>
              <a:rPr dirty="0" sz="1300" spc="10">
                <a:latin typeface="Times New Roman"/>
                <a:cs typeface="Times New Roman"/>
              </a:rPr>
              <a:t>was </a:t>
            </a:r>
            <a:r>
              <a:rPr dirty="0" sz="1300" spc="5">
                <a:latin typeface="Times New Roman"/>
                <a:cs typeface="Times New Roman"/>
              </a:rPr>
              <a:t>started (that is, if any data manipulation language [DML] statements  executed before executing the procedure in which the exception </a:t>
            </a:r>
            <a:r>
              <a:rPr dirty="0" sz="1300" spc="10">
                <a:latin typeface="Times New Roman"/>
                <a:cs typeface="Times New Roman"/>
              </a:rPr>
              <a:t>was </a:t>
            </a:r>
            <a:r>
              <a:rPr dirty="0" sz="1300" spc="5">
                <a:latin typeface="Times New Roman"/>
                <a:cs typeface="Times New Roman"/>
              </a:rPr>
              <a:t>raised), then the  transaction is unaffected. </a:t>
            </a:r>
            <a:r>
              <a:rPr dirty="0" sz="1300" spc="10">
                <a:latin typeface="Times New Roman"/>
                <a:cs typeface="Times New Roman"/>
              </a:rPr>
              <a:t>A DML </a:t>
            </a:r>
            <a:r>
              <a:rPr dirty="0" sz="1300" spc="5">
                <a:latin typeface="Times New Roman"/>
                <a:cs typeface="Times New Roman"/>
              </a:rPr>
              <a:t>operation is rolled </a:t>
            </a:r>
            <a:r>
              <a:rPr dirty="0" sz="1300" spc="10">
                <a:latin typeface="Times New Roman"/>
                <a:cs typeface="Times New Roman"/>
              </a:rPr>
              <a:t>back </a:t>
            </a:r>
            <a:r>
              <a:rPr dirty="0" sz="1300" spc="5">
                <a:latin typeface="Times New Roman"/>
                <a:cs typeface="Times New Roman"/>
              </a:rPr>
              <a:t>if it </a:t>
            </a:r>
            <a:r>
              <a:rPr dirty="0" sz="1300" spc="10">
                <a:latin typeface="Times New Roman"/>
                <a:cs typeface="Times New Roman"/>
              </a:rPr>
              <a:t>was </a:t>
            </a:r>
            <a:r>
              <a:rPr dirty="0" sz="1300" spc="5">
                <a:latin typeface="Times New Roman"/>
                <a:cs typeface="Times New Roman"/>
              </a:rPr>
              <a:t>performed within the  procedure before the</a:t>
            </a:r>
            <a:r>
              <a:rPr dirty="0" sz="1300" spc="20">
                <a:latin typeface="Times New Roman"/>
                <a:cs typeface="Times New Roman"/>
              </a:rPr>
              <a:t> </a:t>
            </a:r>
            <a:r>
              <a:rPr dirty="0" sz="1300" spc="5">
                <a:latin typeface="Times New Roman"/>
                <a:cs typeface="Times New Roman"/>
              </a:rPr>
              <a:t>exception.</a:t>
            </a:r>
            <a:endParaRPr sz="1300">
              <a:latin typeface="Times New Roman"/>
              <a:cs typeface="Times New Roman"/>
            </a:endParaRPr>
          </a:p>
          <a:p>
            <a:pPr marL="138430">
              <a:lnSpc>
                <a:spcPct val="100000"/>
              </a:lnSpc>
              <a:spcBef>
                <a:spcPts val="29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 explicitly end a transaction </a:t>
            </a:r>
            <a:r>
              <a:rPr dirty="0" sz="1300" spc="10">
                <a:latin typeface="Times New Roman"/>
                <a:cs typeface="Times New Roman"/>
              </a:rPr>
              <a:t>by </a:t>
            </a:r>
            <a:r>
              <a:rPr dirty="0" sz="1300" spc="5">
                <a:latin typeface="Times New Roman"/>
                <a:cs typeface="Times New Roman"/>
              </a:rPr>
              <a:t>executing a </a:t>
            </a:r>
            <a:r>
              <a:rPr dirty="0" sz="1300" spc="15">
                <a:latin typeface="Courier New"/>
                <a:cs typeface="Courier New"/>
              </a:rPr>
              <a:t>COMMIT</a:t>
            </a:r>
            <a:r>
              <a:rPr dirty="0" sz="1300" spc="-425">
                <a:latin typeface="Courier New"/>
                <a:cs typeface="Courier New"/>
              </a:rPr>
              <a:t> </a:t>
            </a:r>
            <a:r>
              <a:rPr dirty="0" sz="1300" spc="5">
                <a:latin typeface="Times New Roman"/>
                <a:cs typeface="Times New Roman"/>
              </a:rPr>
              <a:t>or </a:t>
            </a:r>
            <a:r>
              <a:rPr dirty="0" sz="1300" spc="15">
                <a:latin typeface="Courier New"/>
                <a:cs typeface="Courier New"/>
              </a:rPr>
              <a:t>ROLLBACK</a:t>
            </a:r>
            <a:endParaRPr sz="1300">
              <a:latin typeface="Courier New"/>
              <a:cs typeface="Courier New"/>
            </a:endParaRPr>
          </a:p>
          <a:p>
            <a:pPr marL="138430">
              <a:lnSpc>
                <a:spcPct val="100000"/>
              </a:lnSpc>
              <a:spcBef>
                <a:spcPts val="5"/>
              </a:spcBef>
            </a:pPr>
            <a:r>
              <a:rPr dirty="0" sz="1300" spc="5">
                <a:latin typeface="Times New Roman"/>
                <a:cs typeface="Times New Roman"/>
              </a:rPr>
              <a:t>operation in the exception section.</a:t>
            </a:r>
            <a:endParaRPr sz="1300">
              <a:latin typeface="Times New Roman"/>
              <a:cs typeface="Times New Roman"/>
            </a:endParaRPr>
          </a:p>
        </p:txBody>
      </p:sp>
      <p:sp>
        <p:nvSpPr>
          <p:cNvPr id="28" name="object 2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308" y="1800034"/>
            <a:ext cx="5126355" cy="3181985"/>
            <a:chOff x="1325308" y="1800034"/>
            <a:chExt cx="5126355" cy="3181985"/>
          </a:xfrm>
        </p:grpSpPr>
        <p:sp>
          <p:nvSpPr>
            <p:cNvPr id="4" name="object 4"/>
            <p:cNvSpPr/>
            <p:nvPr/>
          </p:nvSpPr>
          <p:spPr>
            <a:xfrm>
              <a:off x="1335786" y="3772661"/>
              <a:ext cx="5105400" cy="1198880"/>
            </a:xfrm>
            <a:custGeom>
              <a:avLst/>
              <a:gdLst/>
              <a:ahLst/>
              <a:cxnLst/>
              <a:rect l="l" t="t" r="r" b="b"/>
              <a:pathLst>
                <a:path w="5105400" h="1198879">
                  <a:moveTo>
                    <a:pt x="5105400" y="0"/>
                  </a:moveTo>
                  <a:lnTo>
                    <a:pt x="0" y="0"/>
                  </a:lnTo>
                  <a:lnTo>
                    <a:pt x="0" y="1198626"/>
                  </a:lnTo>
                  <a:lnTo>
                    <a:pt x="5105400" y="1198626"/>
                  </a:lnTo>
                  <a:lnTo>
                    <a:pt x="5105400" y="0"/>
                  </a:lnTo>
                  <a:close/>
                </a:path>
              </a:pathLst>
            </a:custGeom>
            <a:solidFill>
              <a:srgbClr val="CCCCCC"/>
            </a:solidFill>
          </p:spPr>
          <p:txBody>
            <a:bodyPr wrap="square" lIns="0" tIns="0" rIns="0" bIns="0" rtlCol="0"/>
            <a:lstStyle/>
            <a:p/>
          </p:txBody>
        </p:sp>
        <p:sp>
          <p:nvSpPr>
            <p:cNvPr id="5" name="object 5"/>
            <p:cNvSpPr/>
            <p:nvPr/>
          </p:nvSpPr>
          <p:spPr>
            <a:xfrm>
              <a:off x="1335786" y="3772661"/>
              <a:ext cx="5105400" cy="1198880"/>
            </a:xfrm>
            <a:custGeom>
              <a:avLst/>
              <a:gdLst/>
              <a:ahLst/>
              <a:cxnLst/>
              <a:rect l="l" t="t" r="r" b="b"/>
              <a:pathLst>
                <a:path w="5105400" h="1198879">
                  <a:moveTo>
                    <a:pt x="5105400" y="0"/>
                  </a:moveTo>
                  <a:lnTo>
                    <a:pt x="0" y="0"/>
                  </a:lnTo>
                  <a:lnTo>
                    <a:pt x="0" y="1198626"/>
                  </a:lnTo>
                  <a:lnTo>
                    <a:pt x="5105400" y="1198626"/>
                  </a:lnTo>
                  <a:lnTo>
                    <a:pt x="5105400" y="0"/>
                  </a:lnTo>
                  <a:close/>
                </a:path>
              </a:pathLst>
            </a:custGeom>
            <a:ln w="20574">
              <a:solidFill>
                <a:srgbClr val="000000"/>
              </a:solidFill>
            </a:ln>
          </p:spPr>
          <p:txBody>
            <a:bodyPr wrap="square" lIns="0" tIns="0" rIns="0" bIns="0" rtlCol="0"/>
            <a:lstStyle/>
            <a:p/>
          </p:txBody>
        </p:sp>
        <p:sp>
          <p:nvSpPr>
            <p:cNvPr id="6" name="object 6"/>
            <p:cNvSpPr/>
            <p:nvPr/>
          </p:nvSpPr>
          <p:spPr>
            <a:xfrm>
              <a:off x="1335786" y="1810512"/>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solidFill>
              <a:srgbClr val="CCCCCC"/>
            </a:solidFill>
          </p:spPr>
          <p:txBody>
            <a:bodyPr wrap="square" lIns="0" tIns="0" rIns="0" bIns="0" rtlCol="0"/>
            <a:lstStyle/>
            <a:p/>
          </p:txBody>
        </p:sp>
        <p:sp>
          <p:nvSpPr>
            <p:cNvPr id="7" name="object 7"/>
            <p:cNvSpPr/>
            <p:nvPr/>
          </p:nvSpPr>
          <p:spPr>
            <a:xfrm>
              <a:off x="1335786" y="1810512"/>
              <a:ext cx="5105400" cy="1853564"/>
            </a:xfrm>
            <a:custGeom>
              <a:avLst/>
              <a:gdLst/>
              <a:ahLst/>
              <a:cxnLst/>
              <a:rect l="l" t="t" r="r" b="b"/>
              <a:pathLst>
                <a:path w="5105400" h="1853564">
                  <a:moveTo>
                    <a:pt x="5105400" y="0"/>
                  </a:moveTo>
                  <a:lnTo>
                    <a:pt x="0" y="0"/>
                  </a:lnTo>
                  <a:lnTo>
                    <a:pt x="0" y="1853183"/>
                  </a:lnTo>
                  <a:lnTo>
                    <a:pt x="5105400" y="1853183"/>
                  </a:lnTo>
                  <a:lnTo>
                    <a:pt x="5105400" y="0"/>
                  </a:lnTo>
                  <a:close/>
                </a:path>
              </a:pathLst>
            </a:custGeom>
            <a:ln w="20574">
              <a:solidFill>
                <a:srgbClr val="000000"/>
              </a:solidFill>
            </a:ln>
          </p:spPr>
          <p:txBody>
            <a:bodyPr wrap="square" lIns="0" tIns="0" rIns="0" bIns="0" rtlCol="0"/>
            <a:lstStyle/>
            <a:p/>
          </p:txBody>
        </p:sp>
      </p:grpSp>
      <p:sp>
        <p:nvSpPr>
          <p:cNvPr id="8" name="object 8"/>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Handled </a:t>
            </a:r>
            <a:r>
              <a:rPr dirty="0" sz="2000" b="1">
                <a:latin typeface="Arial"/>
                <a:cs typeface="Arial"/>
              </a:rPr>
              <a:t>Exceptions: Example</a:t>
            </a:r>
            <a:endParaRPr sz="2000">
              <a:latin typeface="Arial"/>
              <a:cs typeface="Arial"/>
            </a:endParaRPr>
          </a:p>
          <a:p>
            <a:pPr>
              <a:lnSpc>
                <a:spcPct val="100000"/>
              </a:lnSpc>
            </a:pPr>
            <a:endParaRPr sz="2200">
              <a:latin typeface="Arial"/>
              <a:cs typeface="Arial"/>
            </a:endParaRPr>
          </a:p>
          <a:p>
            <a:pPr>
              <a:lnSpc>
                <a:spcPct val="100000"/>
              </a:lnSpc>
              <a:spcBef>
                <a:spcPts val="15"/>
              </a:spcBef>
            </a:pPr>
            <a:endParaRPr sz="1800">
              <a:latin typeface="Arial"/>
              <a:cs typeface="Arial"/>
            </a:endParaRPr>
          </a:p>
          <a:p>
            <a:pPr marL="762635">
              <a:lnSpc>
                <a:spcPts val="1435"/>
              </a:lnSpc>
            </a:pPr>
            <a:r>
              <a:rPr dirty="0" sz="1300" spc="-15" b="1">
                <a:latin typeface="Courier New"/>
                <a:cs typeface="Courier New"/>
              </a:rPr>
              <a:t>CREATE PROCEDURE</a:t>
            </a:r>
            <a:r>
              <a:rPr dirty="0" sz="1300" spc="-30" b="1">
                <a:latin typeface="Courier New"/>
                <a:cs typeface="Courier New"/>
              </a:rPr>
              <a:t> </a:t>
            </a:r>
            <a:r>
              <a:rPr dirty="0" sz="1300" spc="-20" b="1">
                <a:latin typeface="Courier New"/>
                <a:cs typeface="Courier New"/>
              </a:rPr>
              <a:t>add_department(</a:t>
            </a:r>
            <a:endParaRPr sz="1300">
              <a:latin typeface="Courier New"/>
              <a:cs typeface="Courier New"/>
            </a:endParaRPr>
          </a:p>
          <a:p>
            <a:pPr marL="762635" marR="1374775" indent="390525">
              <a:lnSpc>
                <a:spcPts val="1310"/>
              </a:lnSpc>
              <a:spcBef>
                <a:spcPts val="130"/>
              </a:spcBef>
            </a:pPr>
            <a:r>
              <a:rPr dirty="0" sz="1300" spc="-15" b="1">
                <a:latin typeface="Courier New"/>
                <a:cs typeface="Courier New"/>
              </a:rPr>
              <a:t>name VARCHAR2, mgr NUMBER, loc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1153160" marR="1374775" indent="-196215">
              <a:lnSpc>
                <a:spcPts val="1310"/>
              </a:lnSpc>
              <a:spcBef>
                <a:spcPts val="5"/>
              </a:spcBef>
            </a:pPr>
            <a:r>
              <a:rPr dirty="0" sz="1300" spc="-15" b="1">
                <a:latin typeface="Courier New"/>
                <a:cs typeface="Courier New"/>
              </a:rPr>
              <a:t>INSERT INTO DEPARTMENTS </a:t>
            </a:r>
            <a:r>
              <a:rPr dirty="0" sz="1300" spc="-20" b="1">
                <a:latin typeface="Courier New"/>
                <a:cs typeface="Courier New"/>
              </a:rPr>
              <a:t>(department_id,  department_name, manager_id,</a:t>
            </a:r>
            <a:r>
              <a:rPr dirty="0" sz="1300" spc="45" b="1">
                <a:latin typeface="Courier New"/>
                <a:cs typeface="Courier New"/>
              </a:rPr>
              <a:t> </a:t>
            </a:r>
            <a:r>
              <a:rPr dirty="0" sz="1300" spc="-20" b="1">
                <a:latin typeface="Courier New"/>
                <a:cs typeface="Courier New"/>
              </a:rPr>
              <a:t>location_id)</a:t>
            </a:r>
            <a:endParaRPr sz="1300">
              <a:latin typeface="Courier New"/>
              <a:cs typeface="Courier New"/>
            </a:endParaRPr>
          </a:p>
          <a:p>
            <a:pPr marL="957580">
              <a:lnSpc>
                <a:spcPts val="1195"/>
              </a:lnSpc>
            </a:pPr>
            <a:r>
              <a:rPr dirty="0" sz="1300" spc="-15" b="1">
                <a:latin typeface="Courier New"/>
                <a:cs typeface="Courier New"/>
              </a:rPr>
              <a:t>VALUES </a:t>
            </a:r>
            <a:r>
              <a:rPr dirty="0" sz="1300" spc="-20" b="1">
                <a:latin typeface="Courier New"/>
                <a:cs typeface="Courier New"/>
              </a:rPr>
              <a:t>(DEPARTMENTS_SEQ.NEXTVAL, </a:t>
            </a:r>
            <a:r>
              <a:rPr dirty="0" sz="1300" spc="-15" b="1">
                <a:latin typeface="Courier New"/>
                <a:cs typeface="Courier New"/>
              </a:rPr>
              <a:t>name, mgr, </a:t>
            </a:r>
            <a:r>
              <a:rPr dirty="0" sz="1300" spc="-20" b="1">
                <a:latin typeface="Courier New"/>
                <a:cs typeface="Courier New"/>
              </a:rPr>
              <a:t>loc);</a:t>
            </a:r>
            <a:endParaRPr sz="1300">
              <a:latin typeface="Courier New"/>
              <a:cs typeface="Courier New"/>
            </a:endParaRPr>
          </a:p>
          <a:p>
            <a:pPr marL="762000" marR="1374775" indent="194945">
              <a:lnSpc>
                <a:spcPts val="1310"/>
              </a:lnSpc>
              <a:spcBef>
                <a:spcPts val="130"/>
              </a:spcBef>
            </a:pPr>
            <a:r>
              <a:rPr dirty="0" sz="1300" spc="-20" b="1">
                <a:latin typeface="Courier New"/>
                <a:cs typeface="Courier New"/>
              </a:rPr>
              <a:t>DBMS_OUTPUT.PUT_LINE('Added </a:t>
            </a:r>
            <a:r>
              <a:rPr dirty="0" sz="1300" spc="-15" b="1">
                <a:latin typeface="Courier New"/>
                <a:cs typeface="Courier New"/>
              </a:rPr>
              <a:t>Dept: </a:t>
            </a:r>
            <a:r>
              <a:rPr dirty="0" sz="1300" spc="-20" b="1">
                <a:latin typeface="Courier New"/>
                <a:cs typeface="Courier New"/>
              </a:rPr>
              <a:t>'||name);  EXCEPTION</a:t>
            </a:r>
            <a:endParaRPr sz="1300">
              <a:latin typeface="Courier New"/>
              <a:cs typeface="Courier New"/>
            </a:endParaRPr>
          </a:p>
          <a:p>
            <a:pPr marL="859790">
              <a:lnSpc>
                <a:spcPts val="1195"/>
              </a:lnSpc>
            </a:pPr>
            <a:r>
              <a:rPr dirty="0" sz="1300" spc="-15" b="1">
                <a:latin typeface="Courier New"/>
                <a:cs typeface="Courier New"/>
              </a:rPr>
              <a:t>WHEN OTHERS</a:t>
            </a:r>
            <a:r>
              <a:rPr dirty="0" sz="1300" spc="-30" b="1">
                <a:latin typeface="Courier New"/>
                <a:cs typeface="Courier New"/>
              </a:rPr>
              <a:t> </a:t>
            </a:r>
            <a:r>
              <a:rPr dirty="0" sz="1300" spc="-20" b="1">
                <a:latin typeface="Courier New"/>
                <a:cs typeface="Courier New"/>
              </a:rPr>
              <a:t>THEN</a:t>
            </a:r>
            <a:endParaRPr sz="1300">
              <a:latin typeface="Courier New"/>
              <a:cs typeface="Courier New"/>
            </a:endParaRPr>
          </a:p>
          <a:p>
            <a:pPr marL="762000" marR="790575" indent="194945">
              <a:lnSpc>
                <a:spcPts val="1310"/>
              </a:lnSpc>
              <a:spcBef>
                <a:spcPts val="130"/>
              </a:spcBef>
            </a:pPr>
            <a:r>
              <a:rPr dirty="0" sz="1300" spc="-20" b="1">
                <a:latin typeface="Courier New"/>
                <a:cs typeface="Courier New"/>
              </a:rPr>
              <a:t>DBMS_OUTPUT.PUT_LINE('Err: </a:t>
            </a:r>
            <a:r>
              <a:rPr dirty="0" sz="1300" spc="-15" b="1">
                <a:latin typeface="Courier New"/>
                <a:cs typeface="Courier New"/>
              </a:rPr>
              <a:t>adding dept: </a:t>
            </a:r>
            <a:r>
              <a:rPr dirty="0" sz="1300" spc="-20" b="1">
                <a:latin typeface="Courier New"/>
                <a:cs typeface="Courier New"/>
              </a:rPr>
              <a:t>'||name);  END;</a:t>
            </a:r>
            <a:endParaRPr sz="1300">
              <a:latin typeface="Courier New"/>
              <a:cs typeface="Courier New"/>
            </a:endParaRPr>
          </a:p>
          <a:p>
            <a:pPr>
              <a:lnSpc>
                <a:spcPct val="100000"/>
              </a:lnSpc>
              <a:spcBef>
                <a:spcPts val="40"/>
              </a:spcBef>
            </a:pPr>
            <a:endParaRPr sz="1050">
              <a:latin typeface="Courier New"/>
              <a:cs typeface="Courier New"/>
            </a:endParaRPr>
          </a:p>
          <a:p>
            <a:pPr marL="762635" marR="2058035">
              <a:lnSpc>
                <a:spcPts val="1470"/>
              </a:lnSpc>
              <a:spcBef>
                <a:spcPts val="5"/>
              </a:spcBef>
            </a:pPr>
            <a:r>
              <a:rPr dirty="0" sz="1300" spc="-15" b="1">
                <a:latin typeface="Courier New"/>
                <a:cs typeface="Courier New"/>
              </a:rPr>
              <a:t>CREATE PROCEDURE </a:t>
            </a:r>
            <a:r>
              <a:rPr dirty="0" sz="1300" spc="-20" b="1">
                <a:latin typeface="Courier New"/>
                <a:cs typeface="Courier New"/>
              </a:rPr>
              <a:t>create_departments IS  </a:t>
            </a:r>
            <a:r>
              <a:rPr dirty="0" sz="1300" spc="-15" b="1">
                <a:latin typeface="Courier New"/>
                <a:cs typeface="Courier New"/>
              </a:rPr>
              <a:t>BEGIN</a:t>
            </a:r>
            <a:endParaRPr sz="1300">
              <a:latin typeface="Courier New"/>
              <a:cs typeface="Courier New"/>
            </a:endParaRPr>
          </a:p>
          <a:p>
            <a:pPr marL="957580">
              <a:lnSpc>
                <a:spcPts val="1380"/>
              </a:lnSpc>
            </a:pPr>
            <a:r>
              <a:rPr dirty="0" sz="1300" spc="-20" b="1">
                <a:latin typeface="Courier New"/>
                <a:cs typeface="Courier New"/>
              </a:rPr>
              <a:t>add_department('Media', </a:t>
            </a:r>
            <a:r>
              <a:rPr dirty="0" sz="1300" spc="-15" b="1">
                <a:latin typeface="Courier New"/>
                <a:cs typeface="Courier New"/>
              </a:rPr>
              <a:t>100,</a:t>
            </a:r>
            <a:r>
              <a:rPr dirty="0" sz="1300" spc="-20" b="1">
                <a:latin typeface="Courier New"/>
                <a:cs typeface="Courier New"/>
              </a:rPr>
              <a:t> 1800);</a:t>
            </a:r>
            <a:endParaRPr sz="1300">
              <a:latin typeface="Courier New"/>
              <a:cs typeface="Courier New"/>
            </a:endParaRPr>
          </a:p>
          <a:p>
            <a:pPr marL="957580">
              <a:lnSpc>
                <a:spcPts val="1465"/>
              </a:lnSpc>
            </a:pPr>
            <a:r>
              <a:rPr dirty="0" sz="1300" spc="-20" b="1">
                <a:latin typeface="Courier New"/>
                <a:cs typeface="Courier New"/>
              </a:rPr>
              <a:t>add_department('Editing', </a:t>
            </a:r>
            <a:r>
              <a:rPr dirty="0" sz="1300" spc="-15" b="1">
                <a:latin typeface="Courier New"/>
                <a:cs typeface="Courier New"/>
              </a:rPr>
              <a:t>99,</a:t>
            </a:r>
            <a:r>
              <a:rPr dirty="0" sz="1300" spc="-10" b="1">
                <a:latin typeface="Courier New"/>
                <a:cs typeface="Courier New"/>
              </a:rPr>
              <a:t> </a:t>
            </a:r>
            <a:r>
              <a:rPr dirty="0" sz="1300" spc="-20" b="1">
                <a:latin typeface="Courier New"/>
                <a:cs typeface="Courier New"/>
              </a:rPr>
              <a:t>1800);</a:t>
            </a:r>
            <a:endParaRPr sz="1300">
              <a:latin typeface="Courier New"/>
              <a:cs typeface="Courier New"/>
            </a:endParaRPr>
          </a:p>
          <a:p>
            <a:pPr marL="762635" marR="1571625" indent="194945">
              <a:lnSpc>
                <a:spcPts val="1460"/>
              </a:lnSpc>
              <a:spcBef>
                <a:spcPts val="85"/>
              </a:spcBef>
            </a:pPr>
            <a:r>
              <a:rPr dirty="0" sz="1300" spc="-20" b="1">
                <a:latin typeface="Courier New"/>
                <a:cs typeface="Courier New"/>
              </a:rPr>
              <a:t>add_department('Advertising', </a:t>
            </a:r>
            <a:r>
              <a:rPr dirty="0" sz="1300" spc="-15" b="1">
                <a:latin typeface="Courier New"/>
                <a:cs typeface="Courier New"/>
              </a:rPr>
              <a:t>101, </a:t>
            </a:r>
            <a:r>
              <a:rPr dirty="0" sz="1300" spc="-20" b="1">
                <a:latin typeface="Courier New"/>
                <a:cs typeface="Courier New"/>
              </a:rPr>
              <a:t>1800);  END;</a:t>
            </a:r>
            <a:endParaRPr sz="1300">
              <a:latin typeface="Courier New"/>
              <a:cs typeface="Courier New"/>
            </a:endParaRPr>
          </a:p>
          <a:p>
            <a:pPr>
              <a:lnSpc>
                <a:spcPct val="100000"/>
              </a:lnSpc>
            </a:pPr>
            <a:endParaRPr sz="1300">
              <a:latin typeface="Courier New"/>
              <a:cs typeface="Courier New"/>
            </a:endParaRPr>
          </a:p>
          <a:p>
            <a:pPr>
              <a:lnSpc>
                <a:spcPct val="100000"/>
              </a:lnSpc>
              <a:spcBef>
                <a:spcPts val="5"/>
              </a:spcBef>
            </a:pPr>
            <a:endParaRPr sz="1100">
              <a:latin typeface="Courier New"/>
              <a:cs typeface="Courier New"/>
            </a:endParaRPr>
          </a:p>
          <a:p>
            <a:pPr algn="ctr" marL="10160">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9" name="object 9"/>
          <p:cNvGrpSpPr/>
          <p:nvPr/>
        </p:nvGrpSpPr>
        <p:grpSpPr>
          <a:xfrm>
            <a:off x="1260728" y="3434715"/>
            <a:ext cx="4648200" cy="1270000"/>
            <a:chOff x="1260728" y="3434715"/>
            <a:chExt cx="4648200" cy="1270000"/>
          </a:xfrm>
        </p:grpSpPr>
        <p:sp>
          <p:nvSpPr>
            <p:cNvPr id="10" name="object 10"/>
            <p:cNvSpPr/>
            <p:nvPr/>
          </p:nvSpPr>
          <p:spPr>
            <a:xfrm>
              <a:off x="1271015" y="3445002"/>
              <a:ext cx="327025" cy="1144905"/>
            </a:xfrm>
            <a:custGeom>
              <a:avLst/>
              <a:gdLst/>
              <a:ahLst/>
              <a:cxnLst/>
              <a:rect l="l" t="t" r="r" b="b"/>
              <a:pathLst>
                <a:path w="327025" h="1144904">
                  <a:moveTo>
                    <a:pt x="326897" y="0"/>
                  </a:moveTo>
                  <a:lnTo>
                    <a:pt x="0" y="0"/>
                  </a:lnTo>
                  <a:lnTo>
                    <a:pt x="0" y="1144524"/>
                  </a:lnTo>
                  <a:lnTo>
                    <a:pt x="262127" y="1144524"/>
                  </a:lnTo>
                </a:path>
              </a:pathLst>
            </a:custGeom>
            <a:ln w="20574">
              <a:solidFill>
                <a:srgbClr val="000000"/>
              </a:solidFill>
            </a:ln>
          </p:spPr>
          <p:txBody>
            <a:bodyPr wrap="square" lIns="0" tIns="0" rIns="0" bIns="0" rtlCol="0"/>
            <a:lstStyle/>
            <a:p/>
          </p:txBody>
        </p:sp>
        <p:sp>
          <p:nvSpPr>
            <p:cNvPr id="11" name="object 11"/>
            <p:cNvSpPr/>
            <p:nvPr/>
          </p:nvSpPr>
          <p:spPr>
            <a:xfrm>
              <a:off x="1531619" y="4556760"/>
              <a:ext cx="67310" cy="66675"/>
            </a:xfrm>
            <a:custGeom>
              <a:avLst/>
              <a:gdLst/>
              <a:ahLst/>
              <a:cxnLst/>
              <a:rect l="l" t="t" r="r" b="b"/>
              <a:pathLst>
                <a:path w="67309"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2" name="object 12"/>
            <p:cNvSpPr/>
            <p:nvPr/>
          </p:nvSpPr>
          <p:spPr>
            <a:xfrm>
              <a:off x="5701283" y="4117848"/>
              <a:ext cx="207263" cy="586739"/>
            </a:xfrm>
            <a:prstGeom prst="rect">
              <a:avLst/>
            </a:prstGeom>
            <a:blipFill>
              <a:blip r:embed="rId3" cstate="print"/>
              <a:stretch>
                <a:fillRect/>
              </a:stretch>
            </a:blipFill>
          </p:spPr>
          <p:txBody>
            <a:bodyPr wrap="square" lIns="0" tIns="0" rIns="0" bIns="0" rtlCol="0"/>
            <a:lstStyle/>
            <a:p/>
          </p:txBody>
        </p:sp>
      </p:grpSp>
      <p:sp>
        <p:nvSpPr>
          <p:cNvPr id="13" name="object 13"/>
          <p:cNvSpPr txBox="1"/>
          <p:nvPr/>
        </p:nvSpPr>
        <p:spPr>
          <a:xfrm>
            <a:off x="743204" y="5609382"/>
            <a:ext cx="6276975" cy="21678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Handled Exceptions: Example</a:t>
            </a:r>
            <a:endParaRPr sz="1300">
              <a:latin typeface="Arial"/>
              <a:cs typeface="Arial"/>
            </a:endParaRPr>
          </a:p>
          <a:p>
            <a:pPr marL="137795">
              <a:lnSpc>
                <a:spcPts val="1530"/>
              </a:lnSpc>
              <a:spcBef>
                <a:spcPts val="390"/>
              </a:spcBef>
            </a:pPr>
            <a:r>
              <a:rPr dirty="0" sz="1300" spc="10">
                <a:latin typeface="Times New Roman"/>
                <a:cs typeface="Times New Roman"/>
              </a:rPr>
              <a:t>The two </a:t>
            </a:r>
            <a:r>
              <a:rPr dirty="0" sz="1300" spc="5">
                <a:latin typeface="Times New Roman"/>
                <a:cs typeface="Times New Roman"/>
              </a:rPr>
              <a:t>procedures in the example are the</a:t>
            </a:r>
            <a:r>
              <a:rPr dirty="0" sz="1300" spc="10">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4984" indent="-251460">
              <a:lnSpc>
                <a:spcPts val="1530"/>
              </a:lnSpc>
              <a:buChar char="•"/>
              <a:tabLst>
                <a:tab pos="514984" algn="l"/>
                <a:tab pos="515620" algn="l"/>
              </a:tabLst>
            </a:pPr>
            <a:r>
              <a:rPr dirty="0" sz="1300" spc="10">
                <a:latin typeface="Times New Roman"/>
                <a:cs typeface="Times New Roman"/>
              </a:rPr>
              <a:t>The </a:t>
            </a:r>
            <a:r>
              <a:rPr dirty="0" sz="1300" spc="15">
                <a:latin typeface="Courier New"/>
                <a:cs typeface="Courier New"/>
              </a:rPr>
              <a:t>add_department</a:t>
            </a:r>
            <a:r>
              <a:rPr dirty="0" sz="1300" spc="-380">
                <a:latin typeface="Courier New"/>
                <a:cs typeface="Courier New"/>
              </a:rPr>
              <a:t> </a:t>
            </a:r>
            <a:r>
              <a:rPr dirty="0" sz="1300" spc="5">
                <a:latin typeface="Times New Roman"/>
                <a:cs typeface="Times New Roman"/>
              </a:rPr>
              <a:t>procedure creates a </a:t>
            </a:r>
            <a:r>
              <a:rPr dirty="0" sz="1300" spc="10">
                <a:latin typeface="Times New Roman"/>
                <a:cs typeface="Times New Roman"/>
              </a:rPr>
              <a:t>new </a:t>
            </a:r>
            <a:r>
              <a:rPr dirty="0" sz="1300" spc="5">
                <a:latin typeface="Times New Roman"/>
                <a:cs typeface="Times New Roman"/>
              </a:rPr>
              <a:t>department record </a:t>
            </a:r>
            <a:r>
              <a:rPr dirty="0" sz="1300" spc="10">
                <a:latin typeface="Times New Roman"/>
                <a:cs typeface="Times New Roman"/>
              </a:rPr>
              <a:t>by </a:t>
            </a:r>
            <a:r>
              <a:rPr dirty="0" sz="1300" spc="5">
                <a:latin typeface="Times New Roman"/>
                <a:cs typeface="Times New Roman"/>
              </a:rPr>
              <a:t>allocating a</a:t>
            </a:r>
            <a:endParaRPr sz="1300">
              <a:latin typeface="Times New Roman"/>
              <a:cs typeface="Times New Roman"/>
            </a:endParaRPr>
          </a:p>
          <a:p>
            <a:pPr marL="515620" marR="232410">
              <a:lnSpc>
                <a:spcPct val="98800"/>
              </a:lnSpc>
              <a:spcBef>
                <a:spcPts val="120"/>
              </a:spcBef>
            </a:pPr>
            <a:r>
              <a:rPr dirty="0" sz="1300" spc="10">
                <a:latin typeface="Times New Roman"/>
                <a:cs typeface="Times New Roman"/>
              </a:rPr>
              <a:t>new </a:t>
            </a:r>
            <a:r>
              <a:rPr dirty="0" sz="1300" spc="5">
                <a:latin typeface="Times New Roman"/>
                <a:cs typeface="Times New Roman"/>
              </a:rPr>
              <a:t>department </a:t>
            </a:r>
            <a:r>
              <a:rPr dirty="0" sz="1300" spc="10">
                <a:latin typeface="Times New Roman"/>
                <a:cs typeface="Times New Roman"/>
              </a:rPr>
              <a:t>number </a:t>
            </a:r>
            <a:r>
              <a:rPr dirty="0" sz="1300" spc="5">
                <a:latin typeface="Times New Roman"/>
                <a:cs typeface="Times New Roman"/>
              </a:rPr>
              <a:t>from an Oracle sequence, and sets the  </a:t>
            </a:r>
            <a:r>
              <a:rPr dirty="0" sz="1300" spc="15">
                <a:latin typeface="Courier New"/>
                <a:cs typeface="Courier New"/>
              </a:rPr>
              <a:t>department_name</a:t>
            </a:r>
            <a:r>
              <a:rPr dirty="0" sz="1300" spc="15">
                <a:latin typeface="Times New Roman"/>
                <a:cs typeface="Times New Roman"/>
              </a:rPr>
              <a:t>, </a:t>
            </a:r>
            <a:r>
              <a:rPr dirty="0" sz="1300" spc="10">
                <a:latin typeface="Courier New"/>
                <a:cs typeface="Courier New"/>
              </a:rPr>
              <a:t>manager_id</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location_id</a:t>
            </a:r>
            <a:r>
              <a:rPr dirty="0" sz="1300" spc="-434">
                <a:latin typeface="Courier New"/>
                <a:cs typeface="Courier New"/>
              </a:rPr>
              <a:t> </a:t>
            </a:r>
            <a:r>
              <a:rPr dirty="0" sz="1300" spc="10">
                <a:latin typeface="Times New Roman"/>
                <a:cs typeface="Times New Roman"/>
              </a:rPr>
              <a:t>column </a:t>
            </a:r>
            <a:r>
              <a:rPr dirty="0" sz="1300" spc="5">
                <a:latin typeface="Times New Roman"/>
                <a:cs typeface="Times New Roman"/>
              </a:rPr>
              <a:t>values using  the </a:t>
            </a:r>
            <a:r>
              <a:rPr dirty="0" sz="1300" spc="10">
                <a:latin typeface="Courier New"/>
                <a:cs typeface="Courier New"/>
              </a:rPr>
              <a:t>name</a:t>
            </a:r>
            <a:r>
              <a:rPr dirty="0" sz="1300" spc="10">
                <a:latin typeface="Times New Roman"/>
                <a:cs typeface="Times New Roman"/>
              </a:rPr>
              <a:t>, </a:t>
            </a:r>
            <a:r>
              <a:rPr dirty="0" sz="1300" spc="10">
                <a:latin typeface="Courier New"/>
                <a:cs typeface="Courier New"/>
              </a:rPr>
              <a:t>mgr</a:t>
            </a:r>
            <a:r>
              <a:rPr dirty="0" sz="1300" spc="10">
                <a:latin typeface="Times New Roman"/>
                <a:cs typeface="Times New Roman"/>
              </a:rPr>
              <a:t>, </a:t>
            </a:r>
            <a:r>
              <a:rPr dirty="0" sz="1300" spc="5">
                <a:latin typeface="Times New Roman"/>
                <a:cs typeface="Times New Roman"/>
              </a:rPr>
              <a:t>and </a:t>
            </a:r>
            <a:r>
              <a:rPr dirty="0" sz="1300" spc="15">
                <a:latin typeface="Courier New"/>
                <a:cs typeface="Courier New"/>
              </a:rPr>
              <a:t>loc</a:t>
            </a:r>
            <a:r>
              <a:rPr dirty="0" sz="1300" spc="-459">
                <a:latin typeface="Courier New"/>
                <a:cs typeface="Courier New"/>
              </a:rPr>
              <a:t> </a:t>
            </a:r>
            <a:r>
              <a:rPr dirty="0" sz="1300" spc="10">
                <a:latin typeface="Times New Roman"/>
                <a:cs typeface="Times New Roman"/>
              </a:rPr>
              <a:t>parameters, </a:t>
            </a:r>
            <a:r>
              <a:rPr dirty="0" sz="1300" spc="5">
                <a:latin typeface="Times New Roman"/>
                <a:cs typeface="Times New Roman"/>
              </a:rPr>
              <a:t>respectively.</a:t>
            </a:r>
            <a:endParaRPr sz="1300">
              <a:latin typeface="Times New Roman"/>
              <a:cs typeface="Times New Roman"/>
            </a:endParaRPr>
          </a:p>
          <a:p>
            <a:pPr marL="514984" marR="389890" indent="-251460">
              <a:lnSpc>
                <a:spcPct val="101099"/>
              </a:lnSpc>
              <a:spcBef>
                <a:spcPts val="5"/>
              </a:spcBef>
              <a:buChar char="•"/>
              <a:tabLst>
                <a:tab pos="514984" algn="l"/>
                <a:tab pos="515620" algn="l"/>
              </a:tabLst>
            </a:pPr>
            <a:r>
              <a:rPr dirty="0" sz="1300" spc="10">
                <a:latin typeface="Times New Roman"/>
                <a:cs typeface="Times New Roman"/>
              </a:rPr>
              <a:t>The </a:t>
            </a:r>
            <a:r>
              <a:rPr dirty="0" sz="1300" spc="15">
                <a:latin typeface="Courier New"/>
                <a:cs typeface="Courier New"/>
              </a:rPr>
              <a:t>create_departments</a:t>
            </a:r>
            <a:r>
              <a:rPr dirty="0" sz="1300" spc="-390">
                <a:latin typeface="Courier New"/>
                <a:cs typeface="Courier New"/>
              </a:rPr>
              <a:t> </a:t>
            </a:r>
            <a:r>
              <a:rPr dirty="0" sz="1300" spc="5">
                <a:latin typeface="Times New Roman"/>
                <a:cs typeface="Times New Roman"/>
              </a:rPr>
              <a:t>procedure creates </a:t>
            </a:r>
            <a:r>
              <a:rPr dirty="0" sz="1300" spc="10">
                <a:latin typeface="Times New Roman"/>
                <a:cs typeface="Times New Roman"/>
              </a:rPr>
              <a:t>more </a:t>
            </a:r>
            <a:r>
              <a:rPr dirty="0" sz="1300" spc="5">
                <a:latin typeface="Times New Roman"/>
                <a:cs typeface="Times New Roman"/>
              </a:rPr>
              <a:t>than one department </a:t>
            </a:r>
            <a:r>
              <a:rPr dirty="0" sz="1300" spc="10">
                <a:latin typeface="Times New Roman"/>
                <a:cs typeface="Times New Roman"/>
              </a:rPr>
              <a:t>by  </a:t>
            </a:r>
            <a:r>
              <a:rPr dirty="0" sz="1300" spc="5">
                <a:latin typeface="Times New Roman"/>
                <a:cs typeface="Times New Roman"/>
              </a:rPr>
              <a:t>using calls to the </a:t>
            </a:r>
            <a:r>
              <a:rPr dirty="0" sz="1300" spc="15">
                <a:latin typeface="Courier New"/>
                <a:cs typeface="Courier New"/>
              </a:rPr>
              <a:t>add_department</a:t>
            </a:r>
            <a:r>
              <a:rPr dirty="0" sz="1300" spc="-455">
                <a:latin typeface="Courier New"/>
                <a:cs typeface="Courier New"/>
              </a:rPr>
              <a:t> </a:t>
            </a:r>
            <a:r>
              <a:rPr dirty="0" sz="1300" spc="5">
                <a:latin typeface="Times New Roman"/>
                <a:cs typeface="Times New Roman"/>
              </a:rPr>
              <a:t>procedure.</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The </a:t>
            </a:r>
            <a:r>
              <a:rPr dirty="0" sz="1300" spc="15">
                <a:latin typeface="Courier New"/>
                <a:cs typeface="Courier New"/>
              </a:rPr>
              <a:t>add_department</a:t>
            </a:r>
            <a:r>
              <a:rPr dirty="0" sz="1300" spc="-380">
                <a:latin typeface="Courier New"/>
                <a:cs typeface="Courier New"/>
              </a:rPr>
              <a:t> </a:t>
            </a:r>
            <a:r>
              <a:rPr dirty="0" sz="1300" spc="5">
                <a:latin typeface="Times New Roman"/>
                <a:cs typeface="Times New Roman"/>
              </a:rPr>
              <a:t>procedure catches all raised exceptions in its </a:t>
            </a:r>
            <a:r>
              <a:rPr dirty="0" sz="1300" spc="10">
                <a:latin typeface="Times New Roman"/>
                <a:cs typeface="Times New Roman"/>
              </a:rPr>
              <a:t>own </a:t>
            </a:r>
            <a:r>
              <a:rPr dirty="0" sz="1300" spc="5">
                <a:latin typeface="Times New Roman"/>
                <a:cs typeface="Times New Roman"/>
              </a:rPr>
              <a:t>handler. </a:t>
            </a:r>
            <a:r>
              <a:rPr dirty="0" sz="1300" spc="10">
                <a:latin typeface="Times New Roman"/>
                <a:cs typeface="Times New Roman"/>
              </a:rPr>
              <a:t>When</a:t>
            </a:r>
            <a:endParaRPr sz="1300">
              <a:latin typeface="Times New Roman"/>
              <a:cs typeface="Times New Roman"/>
            </a:endParaRPr>
          </a:p>
          <a:p>
            <a:pPr marL="137795">
              <a:lnSpc>
                <a:spcPct val="100000"/>
              </a:lnSpc>
              <a:spcBef>
                <a:spcPts val="25"/>
              </a:spcBef>
            </a:pPr>
            <a:r>
              <a:rPr dirty="0" sz="1300" spc="15">
                <a:latin typeface="Courier New"/>
                <a:cs typeface="Courier New"/>
              </a:rPr>
              <a:t>create_departments</a:t>
            </a:r>
            <a:r>
              <a:rPr dirty="0" sz="1300" spc="-434">
                <a:latin typeface="Courier New"/>
                <a:cs typeface="Courier New"/>
              </a:rPr>
              <a:t> </a:t>
            </a:r>
            <a:r>
              <a:rPr dirty="0" sz="1300" spc="5">
                <a:latin typeface="Times New Roman"/>
                <a:cs typeface="Times New Roman"/>
              </a:rPr>
              <a:t>is executed, the following output is generated:</a:t>
            </a:r>
            <a:endParaRPr sz="1300">
              <a:latin typeface="Times New Roman"/>
              <a:cs typeface="Times New Roman"/>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1749044" y="7751318"/>
            <a:ext cx="1043940" cy="581025"/>
          </a:xfrm>
          <a:prstGeom prst="rect">
            <a:avLst/>
          </a:prstGeom>
        </p:spPr>
        <p:txBody>
          <a:bodyPr wrap="square" lIns="0" tIns="11430" rIns="0" bIns="0" rtlCol="0" vert="horz">
            <a:spAutoFit/>
          </a:bodyPr>
          <a:lstStyle/>
          <a:p>
            <a:pPr algn="just" marL="12700" marR="5080">
              <a:lnSpc>
                <a:spcPct val="101299"/>
              </a:lnSpc>
              <a:spcBef>
                <a:spcPts val="90"/>
              </a:spcBef>
            </a:pPr>
            <a:r>
              <a:rPr dirty="0" sz="1200" spc="5">
                <a:latin typeface="Courier New"/>
                <a:cs typeface="Courier New"/>
              </a:rPr>
              <a:t>Added</a:t>
            </a:r>
            <a:r>
              <a:rPr dirty="0" sz="1200" spc="-75">
                <a:latin typeface="Courier New"/>
                <a:cs typeface="Courier New"/>
              </a:rPr>
              <a:t> </a:t>
            </a:r>
            <a:r>
              <a:rPr dirty="0" sz="1200" spc="5">
                <a:latin typeface="Courier New"/>
                <a:cs typeface="Courier New"/>
              </a:rPr>
              <a:t>Dept:  Err:</a:t>
            </a:r>
            <a:r>
              <a:rPr dirty="0" sz="1200" spc="-75">
                <a:latin typeface="Courier New"/>
                <a:cs typeface="Courier New"/>
              </a:rPr>
              <a:t> </a:t>
            </a:r>
            <a:r>
              <a:rPr dirty="0" sz="1200" spc="5">
                <a:latin typeface="Courier New"/>
                <a:cs typeface="Courier New"/>
              </a:rPr>
              <a:t>Adding  Added</a:t>
            </a:r>
            <a:r>
              <a:rPr dirty="0" sz="1200" spc="-75">
                <a:latin typeface="Courier New"/>
                <a:cs typeface="Courier New"/>
              </a:rPr>
              <a:t> </a:t>
            </a:r>
            <a:r>
              <a:rPr dirty="0" sz="1200" spc="5">
                <a:latin typeface="Courier New"/>
                <a:cs typeface="Courier New"/>
              </a:rPr>
              <a:t>Dept:</a:t>
            </a:r>
            <a:endParaRPr sz="1200">
              <a:latin typeface="Courier New"/>
              <a:cs typeface="Courier New"/>
            </a:endParaRPr>
          </a:p>
        </p:txBody>
      </p:sp>
      <p:sp>
        <p:nvSpPr>
          <p:cNvPr id="15" name="object 15"/>
          <p:cNvSpPr txBox="1"/>
          <p:nvPr/>
        </p:nvSpPr>
        <p:spPr>
          <a:xfrm>
            <a:off x="2858836" y="7751318"/>
            <a:ext cx="1229995" cy="58102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Media</a:t>
            </a:r>
            <a:endParaRPr sz="1200">
              <a:latin typeface="Courier New"/>
              <a:cs typeface="Courier New"/>
            </a:endParaRPr>
          </a:p>
          <a:p>
            <a:pPr marL="12700" marR="5080" indent="635">
              <a:lnSpc>
                <a:spcPct val="101299"/>
              </a:lnSpc>
            </a:pPr>
            <a:r>
              <a:rPr dirty="0" sz="1200" spc="5">
                <a:latin typeface="Courier New"/>
                <a:cs typeface="Courier New"/>
              </a:rPr>
              <a:t>Dept:</a:t>
            </a:r>
            <a:r>
              <a:rPr dirty="0" sz="1200" spc="-70">
                <a:latin typeface="Courier New"/>
                <a:cs typeface="Courier New"/>
              </a:rPr>
              <a:t> </a:t>
            </a:r>
            <a:r>
              <a:rPr dirty="0" sz="1200" spc="5">
                <a:latin typeface="Courier New"/>
                <a:cs typeface="Courier New"/>
              </a:rPr>
              <a:t>Editing  Advertising</a:t>
            </a:r>
            <a:endParaRPr sz="1200">
              <a:latin typeface="Courier New"/>
              <a:cs typeface="Courier New"/>
            </a:endParaRPr>
          </a:p>
        </p:txBody>
      </p:sp>
      <p:sp>
        <p:nvSpPr>
          <p:cNvPr id="16" name="object 16"/>
          <p:cNvSpPr txBox="1"/>
          <p:nvPr/>
        </p:nvSpPr>
        <p:spPr>
          <a:xfrm>
            <a:off x="868766" y="8357869"/>
            <a:ext cx="6043930" cy="1029969"/>
          </a:xfrm>
          <a:prstGeom prst="rect">
            <a:avLst/>
          </a:prstGeom>
        </p:spPr>
        <p:txBody>
          <a:bodyPr wrap="square" lIns="0" tIns="12700" rIns="0" bIns="0" rtlCol="0" vert="horz">
            <a:spAutoFit/>
          </a:bodyPr>
          <a:lstStyle/>
          <a:p>
            <a:pPr marL="12700" marR="5080">
              <a:lnSpc>
                <a:spcPct val="101299"/>
              </a:lnSpc>
              <a:spcBef>
                <a:spcPts val="100"/>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Editing</a:t>
            </a:r>
            <a:r>
              <a:rPr dirty="0" sz="1300" spc="-450">
                <a:latin typeface="Courier New"/>
                <a:cs typeface="Courier New"/>
              </a:rPr>
              <a:t> </a:t>
            </a:r>
            <a:r>
              <a:rPr dirty="0" sz="1300" spc="5">
                <a:latin typeface="Times New Roman"/>
                <a:cs typeface="Times New Roman"/>
              </a:rPr>
              <a:t>department with</a:t>
            </a:r>
            <a:r>
              <a:rPr dirty="0" sz="1300" spc="20">
                <a:latin typeface="Times New Roman"/>
                <a:cs typeface="Times New Roman"/>
              </a:rPr>
              <a:t> </a:t>
            </a:r>
            <a:r>
              <a:rPr dirty="0" sz="1300" spc="15">
                <a:latin typeface="Courier New"/>
                <a:cs typeface="Courier New"/>
              </a:rPr>
              <a:t>manager_id</a:t>
            </a:r>
            <a:r>
              <a:rPr dirty="0" sz="1300" spc="-450">
                <a:latin typeface="Courier New"/>
                <a:cs typeface="Courier New"/>
              </a:rPr>
              <a:t> </a:t>
            </a:r>
            <a:r>
              <a:rPr dirty="0" sz="1300" spc="5">
                <a:latin typeface="Times New Roman"/>
                <a:cs typeface="Times New Roman"/>
              </a:rPr>
              <a:t>of</a:t>
            </a:r>
            <a:r>
              <a:rPr dirty="0" sz="1300" spc="10">
                <a:latin typeface="Times New Roman"/>
                <a:cs typeface="Times New Roman"/>
              </a:rPr>
              <a:t> </a:t>
            </a:r>
            <a:r>
              <a:rPr dirty="0" sz="1300" spc="10">
                <a:latin typeface="Courier New"/>
                <a:cs typeface="Courier New"/>
              </a:rPr>
              <a:t>99</a:t>
            </a:r>
            <a:r>
              <a:rPr dirty="0" sz="1300" spc="-434">
                <a:latin typeface="Courier New"/>
                <a:cs typeface="Courier New"/>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not</a:t>
            </a:r>
            <a:r>
              <a:rPr dirty="0" sz="1300" spc="10">
                <a:latin typeface="Times New Roman"/>
                <a:cs typeface="Times New Roman"/>
              </a:rPr>
              <a:t> </a:t>
            </a:r>
            <a:r>
              <a:rPr dirty="0" sz="1300" spc="5">
                <a:latin typeface="Times New Roman"/>
                <a:cs typeface="Times New Roman"/>
              </a:rPr>
              <a:t>inserted</a:t>
            </a:r>
            <a:r>
              <a:rPr dirty="0" sz="1300" spc="15">
                <a:latin typeface="Times New Roman"/>
                <a:cs typeface="Times New Roman"/>
              </a:rPr>
              <a:t> </a:t>
            </a:r>
            <a:r>
              <a:rPr dirty="0" sz="1300" spc="5">
                <a:latin typeface="Times New Roman"/>
                <a:cs typeface="Times New Roman"/>
              </a:rPr>
              <a:t>because</a:t>
            </a:r>
            <a:r>
              <a:rPr dirty="0" sz="1300" spc="10">
                <a:latin typeface="Times New Roman"/>
                <a:cs typeface="Times New Roman"/>
              </a:rPr>
              <a:t> </a:t>
            </a:r>
            <a:r>
              <a:rPr dirty="0" sz="1300" spc="5">
                <a:latin typeface="Times New Roman"/>
                <a:cs typeface="Times New Roman"/>
              </a:rPr>
              <a:t>of</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foreign  key integrity constraint violation </a:t>
            </a:r>
            <a:r>
              <a:rPr dirty="0" sz="1300" spc="10">
                <a:latin typeface="Times New Roman"/>
                <a:cs typeface="Times New Roman"/>
              </a:rPr>
              <a:t>on </a:t>
            </a:r>
            <a:r>
              <a:rPr dirty="0" sz="1300" spc="5">
                <a:latin typeface="Times New Roman"/>
                <a:cs typeface="Times New Roman"/>
              </a:rPr>
              <a:t>the </a:t>
            </a:r>
            <a:r>
              <a:rPr dirty="0" sz="1300" spc="10">
                <a:latin typeface="Courier New"/>
                <a:cs typeface="Courier New"/>
              </a:rPr>
              <a:t>manager_id</a:t>
            </a:r>
            <a:r>
              <a:rPr dirty="0" sz="1300" spc="10">
                <a:latin typeface="Times New Roman"/>
                <a:cs typeface="Times New Roman"/>
              </a:rPr>
              <a:t>. </a:t>
            </a:r>
            <a:r>
              <a:rPr dirty="0" sz="1300" spc="5">
                <a:latin typeface="Times New Roman"/>
                <a:cs typeface="Times New Roman"/>
              </a:rPr>
              <a:t>Because the exception </a:t>
            </a:r>
            <a:r>
              <a:rPr dirty="0" sz="1300" spc="10">
                <a:latin typeface="Times New Roman"/>
                <a:cs typeface="Times New Roman"/>
              </a:rPr>
              <a:t>was  </a:t>
            </a:r>
            <a:r>
              <a:rPr dirty="0" sz="1300" spc="5">
                <a:latin typeface="Times New Roman"/>
                <a:cs typeface="Times New Roman"/>
              </a:rPr>
              <a:t>handled in the </a:t>
            </a:r>
            <a:r>
              <a:rPr dirty="0" sz="1300" spc="15">
                <a:latin typeface="Courier New"/>
                <a:cs typeface="Courier New"/>
              </a:rPr>
              <a:t>add_department </a:t>
            </a:r>
            <a:r>
              <a:rPr dirty="0" sz="1300" spc="5">
                <a:latin typeface="Times New Roman"/>
                <a:cs typeface="Times New Roman"/>
              </a:rPr>
              <a:t>procedure, the </a:t>
            </a:r>
            <a:r>
              <a:rPr dirty="0" sz="1300" spc="15">
                <a:latin typeface="Courier New"/>
                <a:cs typeface="Courier New"/>
              </a:rPr>
              <a:t>create_department </a:t>
            </a:r>
            <a:r>
              <a:rPr dirty="0" sz="1300" spc="5">
                <a:latin typeface="Times New Roman"/>
                <a:cs typeface="Times New Roman"/>
              </a:rPr>
              <a:t>procedure  continues</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execute.</a:t>
            </a:r>
            <a:r>
              <a:rPr dirty="0" sz="1300" spc="10">
                <a:latin typeface="Times New Roman"/>
                <a:cs typeface="Times New Roman"/>
              </a:rPr>
              <a:t> A</a:t>
            </a:r>
            <a:r>
              <a:rPr dirty="0" sz="1300" spc="15">
                <a:latin typeface="Times New Roman"/>
                <a:cs typeface="Times New Roman"/>
              </a:rPr>
              <a:t> </a:t>
            </a:r>
            <a:r>
              <a:rPr dirty="0" sz="1300" spc="5">
                <a:latin typeface="Times New Roman"/>
                <a:cs typeface="Times New Roman"/>
              </a:rPr>
              <a:t>query</a:t>
            </a:r>
            <a:r>
              <a:rPr dirty="0" sz="1300" spc="10">
                <a:latin typeface="Times New Roman"/>
                <a:cs typeface="Times New Roman"/>
              </a:rPr>
              <a:t> on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DEPARTMENTS</a:t>
            </a:r>
            <a:r>
              <a:rPr dirty="0" sz="1300" spc="-440">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where</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15">
                <a:latin typeface="Courier New"/>
                <a:cs typeface="Courier New"/>
              </a:rPr>
              <a:t>location_id</a:t>
            </a:r>
            <a:r>
              <a:rPr dirty="0" sz="1300" spc="-440">
                <a:latin typeface="Courier New"/>
                <a:cs typeface="Courier New"/>
              </a:rPr>
              <a:t> </a:t>
            </a:r>
            <a:r>
              <a:rPr dirty="0" sz="1300" spc="5">
                <a:latin typeface="Times New Roman"/>
                <a:cs typeface="Times New Roman"/>
              </a:rPr>
              <a:t>is  </a:t>
            </a:r>
            <a:r>
              <a:rPr dirty="0" sz="1300" spc="15">
                <a:latin typeface="Courier New"/>
                <a:cs typeface="Courier New"/>
              </a:rPr>
              <a:t>1800</a:t>
            </a:r>
            <a:r>
              <a:rPr dirty="0" sz="1300" spc="-450">
                <a:latin typeface="Courier New"/>
                <a:cs typeface="Courier New"/>
              </a:rPr>
              <a:t> </a:t>
            </a:r>
            <a:r>
              <a:rPr dirty="0" sz="1300" spc="5">
                <a:latin typeface="Times New Roman"/>
                <a:cs typeface="Times New Roman"/>
              </a:rPr>
              <a:t>shows that</a:t>
            </a:r>
            <a:r>
              <a:rPr dirty="0" sz="1300" spc="15">
                <a:latin typeface="Times New Roman"/>
                <a:cs typeface="Times New Roman"/>
              </a:rPr>
              <a:t> </a:t>
            </a:r>
            <a:r>
              <a:rPr dirty="0" sz="1300" spc="15">
                <a:latin typeface="Courier New"/>
                <a:cs typeface="Courier New"/>
              </a:rPr>
              <a:t>Media</a:t>
            </a:r>
            <a:r>
              <a:rPr dirty="0" sz="1300" spc="-45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Advertising</a:t>
            </a:r>
            <a:r>
              <a:rPr dirty="0" sz="1300" spc="-455">
                <a:latin typeface="Courier New"/>
                <a:cs typeface="Courier New"/>
              </a:rPr>
              <a:t> </a:t>
            </a:r>
            <a:r>
              <a:rPr dirty="0" sz="1300" spc="5">
                <a:latin typeface="Times New Roman"/>
                <a:cs typeface="Times New Roman"/>
              </a:rPr>
              <a:t>are</a:t>
            </a:r>
            <a:r>
              <a:rPr dirty="0" sz="1300" spc="15">
                <a:latin typeface="Times New Roman"/>
                <a:cs typeface="Times New Roman"/>
              </a:rPr>
              <a:t> </a:t>
            </a:r>
            <a:r>
              <a:rPr dirty="0" sz="1300" spc="5">
                <a:latin typeface="Times New Roman"/>
                <a:cs typeface="Times New Roman"/>
              </a:rPr>
              <a:t>added</a:t>
            </a:r>
            <a:r>
              <a:rPr dirty="0" sz="1300" spc="10">
                <a:latin typeface="Times New Roman"/>
                <a:cs typeface="Times New Roman"/>
              </a:rPr>
              <a:t> </a:t>
            </a:r>
            <a:r>
              <a:rPr dirty="0" sz="1300" spc="5">
                <a:latin typeface="Times New Roman"/>
                <a:cs typeface="Times New Roman"/>
              </a:rPr>
              <a:t>but</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Editing</a:t>
            </a:r>
            <a:r>
              <a:rPr dirty="0" sz="1300" spc="-445">
                <a:latin typeface="Courier New"/>
                <a:cs typeface="Courier New"/>
              </a:rPr>
              <a:t> </a:t>
            </a:r>
            <a:r>
              <a:rPr dirty="0" sz="1300" spc="5">
                <a:latin typeface="Times New Roman"/>
                <a:cs typeface="Times New Roman"/>
              </a:rPr>
              <a:t>record is</a:t>
            </a:r>
            <a:r>
              <a:rPr dirty="0" sz="1300" spc="10">
                <a:latin typeface="Times New Roman"/>
                <a:cs typeface="Times New Roman"/>
              </a:rPr>
              <a:t> </a:t>
            </a:r>
            <a:r>
              <a:rPr dirty="0" sz="1300">
                <a:latin typeface="Times New Roman"/>
                <a:cs typeface="Times New Roman"/>
              </a:rPr>
              <a:t>not.</a:t>
            </a:r>
            <a:endParaRPr sz="1300">
              <a:latin typeface="Times New Roman"/>
              <a:cs typeface="Times New Roman"/>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403348" y="873506"/>
            <a:ext cx="294132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Exceptions </a:t>
            </a:r>
            <a:r>
              <a:rPr dirty="0" sz="2000" spc="-5" b="1">
                <a:latin typeface="Arial"/>
                <a:cs typeface="Arial"/>
              </a:rPr>
              <a:t>Not</a:t>
            </a:r>
            <a:r>
              <a:rPr dirty="0" sz="2000" spc="-50" b="1">
                <a:latin typeface="Arial"/>
                <a:cs typeface="Arial"/>
              </a:rPr>
              <a:t> </a:t>
            </a:r>
            <a:r>
              <a:rPr dirty="0" sz="2000" b="1">
                <a:latin typeface="Arial"/>
                <a:cs typeface="Arial"/>
              </a:rPr>
              <a:t>Handled</a:t>
            </a:r>
            <a:endParaRPr sz="2000">
              <a:latin typeface="Arial"/>
              <a:cs typeface="Arial"/>
            </a:endParaRPr>
          </a:p>
        </p:txBody>
      </p:sp>
      <p:grpSp>
        <p:nvGrpSpPr>
          <p:cNvPr id="7" name="object 7"/>
          <p:cNvGrpSpPr/>
          <p:nvPr/>
        </p:nvGrpSpPr>
        <p:grpSpPr>
          <a:xfrm>
            <a:off x="1260538" y="2091118"/>
            <a:ext cx="1576705" cy="1816735"/>
            <a:chOff x="1260538" y="2091118"/>
            <a:chExt cx="1576705" cy="1816735"/>
          </a:xfrm>
        </p:grpSpPr>
        <p:sp>
          <p:nvSpPr>
            <p:cNvPr id="8" name="object 8"/>
            <p:cNvSpPr/>
            <p:nvPr/>
          </p:nvSpPr>
          <p:spPr>
            <a:xfrm>
              <a:off x="1271015" y="2101595"/>
              <a:ext cx="1555750" cy="1795780"/>
            </a:xfrm>
            <a:custGeom>
              <a:avLst/>
              <a:gdLst/>
              <a:ahLst/>
              <a:cxnLst/>
              <a:rect l="l" t="t" r="r" b="b"/>
              <a:pathLst>
                <a:path w="1555750" h="1795779">
                  <a:moveTo>
                    <a:pt x="1555242" y="0"/>
                  </a:moveTo>
                  <a:lnTo>
                    <a:pt x="0" y="0"/>
                  </a:lnTo>
                  <a:lnTo>
                    <a:pt x="0" y="1795272"/>
                  </a:lnTo>
                  <a:lnTo>
                    <a:pt x="1555242" y="1795272"/>
                  </a:lnTo>
                  <a:lnTo>
                    <a:pt x="1555242" y="0"/>
                  </a:lnTo>
                  <a:close/>
                </a:path>
              </a:pathLst>
            </a:custGeom>
            <a:solidFill>
              <a:srgbClr val="99CC00"/>
            </a:solidFill>
          </p:spPr>
          <p:txBody>
            <a:bodyPr wrap="square" lIns="0" tIns="0" rIns="0" bIns="0" rtlCol="0"/>
            <a:lstStyle/>
            <a:p/>
          </p:txBody>
        </p:sp>
        <p:sp>
          <p:nvSpPr>
            <p:cNvPr id="9" name="object 9"/>
            <p:cNvSpPr/>
            <p:nvPr/>
          </p:nvSpPr>
          <p:spPr>
            <a:xfrm>
              <a:off x="1271015" y="2101595"/>
              <a:ext cx="1555750" cy="1795780"/>
            </a:xfrm>
            <a:custGeom>
              <a:avLst/>
              <a:gdLst/>
              <a:ahLst/>
              <a:cxnLst/>
              <a:rect l="l" t="t" r="r" b="b"/>
              <a:pathLst>
                <a:path w="1555750" h="1795779">
                  <a:moveTo>
                    <a:pt x="1555242" y="0"/>
                  </a:moveTo>
                  <a:lnTo>
                    <a:pt x="0" y="0"/>
                  </a:lnTo>
                  <a:lnTo>
                    <a:pt x="0" y="1795272"/>
                  </a:lnTo>
                  <a:lnTo>
                    <a:pt x="1555242" y="1795272"/>
                  </a:lnTo>
                  <a:lnTo>
                    <a:pt x="1555242"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333500" y="1715950"/>
            <a:ext cx="1407795" cy="2149475"/>
          </a:xfrm>
          <a:prstGeom prst="rect">
            <a:avLst/>
          </a:prstGeom>
        </p:spPr>
        <p:txBody>
          <a:bodyPr wrap="square" lIns="0" tIns="93345" rIns="0" bIns="0" rtlCol="0" vert="horz">
            <a:spAutoFit/>
          </a:bodyPr>
          <a:lstStyle/>
          <a:p>
            <a:pPr marL="5080">
              <a:lnSpc>
                <a:spcPct val="100000"/>
              </a:lnSpc>
              <a:spcBef>
                <a:spcPts val="735"/>
              </a:spcBef>
            </a:pPr>
            <a:r>
              <a:rPr dirty="0" sz="1300" spc="-10" b="1">
                <a:latin typeface="Arial"/>
                <a:cs typeface="Arial"/>
              </a:rPr>
              <a:t>Calling</a:t>
            </a:r>
            <a:r>
              <a:rPr dirty="0" sz="1300" spc="-45" b="1">
                <a:latin typeface="Arial"/>
                <a:cs typeface="Arial"/>
              </a:rPr>
              <a:t> </a:t>
            </a:r>
            <a:r>
              <a:rPr dirty="0" sz="1300" spc="-15" b="1">
                <a:latin typeface="Arial"/>
                <a:cs typeface="Arial"/>
              </a:rPr>
              <a:t>procedure</a:t>
            </a:r>
            <a:endParaRPr sz="1300">
              <a:latin typeface="Arial"/>
              <a:cs typeface="Arial"/>
            </a:endParaRPr>
          </a:p>
          <a:p>
            <a:pPr marR="423545">
              <a:lnSpc>
                <a:spcPct val="79000"/>
              </a:lnSpc>
              <a:spcBef>
                <a:spcPts val="960"/>
              </a:spcBef>
            </a:pPr>
            <a:r>
              <a:rPr dirty="0" sz="1300" spc="-20" b="1">
                <a:latin typeface="Courier New"/>
                <a:cs typeface="Courier New"/>
              </a:rPr>
              <a:t>PROCEDURE  </a:t>
            </a:r>
            <a:r>
              <a:rPr dirty="0" sz="1300" spc="-15" b="1">
                <a:latin typeface="Courier New"/>
                <a:cs typeface="Courier New"/>
              </a:rPr>
              <a:t>PROC1 </a:t>
            </a:r>
            <a:r>
              <a:rPr dirty="0" sz="1300" spc="-20" b="1">
                <a:latin typeface="Courier New"/>
                <a:cs typeface="Courier New"/>
              </a:rPr>
              <a:t>...  IS</a:t>
            </a:r>
            <a:endParaRPr sz="1300">
              <a:latin typeface="Courier New"/>
              <a:cs typeface="Courier New"/>
            </a:endParaRPr>
          </a:p>
          <a:p>
            <a:pPr algn="ctr" marR="910590" indent="-1270">
              <a:lnSpc>
                <a:spcPct val="78800"/>
              </a:lnSpc>
              <a:spcBef>
                <a:spcPts val="10"/>
              </a:spcBef>
            </a:pPr>
            <a:r>
              <a:rPr dirty="0" sz="1300" spc="-20" b="1">
                <a:latin typeface="Courier New"/>
                <a:cs typeface="Courier New"/>
              </a:rPr>
              <a:t>...  </a:t>
            </a:r>
            <a:r>
              <a:rPr dirty="0" sz="1300" spc="-15" b="1">
                <a:latin typeface="Courier New"/>
                <a:cs typeface="Courier New"/>
              </a:rPr>
              <a:t>BEGIN</a:t>
            </a:r>
            <a:endParaRPr sz="1300">
              <a:latin typeface="Courier New"/>
              <a:cs typeface="Courier New"/>
            </a:endParaRPr>
          </a:p>
          <a:p>
            <a:pPr algn="ctr" marR="911860">
              <a:lnSpc>
                <a:spcPts val="1070"/>
              </a:lnSpc>
            </a:pPr>
            <a:r>
              <a:rPr dirty="0" sz="1300" spc="-20" b="1">
                <a:latin typeface="Courier New"/>
                <a:cs typeface="Courier New"/>
              </a:rPr>
              <a:t>...</a:t>
            </a:r>
            <a:endParaRPr sz="1300">
              <a:latin typeface="Courier New"/>
              <a:cs typeface="Courier New"/>
            </a:endParaRPr>
          </a:p>
          <a:p>
            <a:pPr marL="194945">
              <a:lnSpc>
                <a:spcPts val="1235"/>
              </a:lnSpc>
            </a:pPr>
            <a:r>
              <a:rPr dirty="0" sz="1300" spc="-15" b="1">
                <a:latin typeface="Courier New"/>
                <a:cs typeface="Courier New"/>
              </a:rPr>
              <a:t>PROC2(arg1);</a:t>
            </a:r>
            <a:endParaRPr sz="1300">
              <a:latin typeface="Courier New"/>
              <a:cs typeface="Courier New"/>
            </a:endParaRPr>
          </a:p>
          <a:p>
            <a:pPr marR="520700" indent="97155">
              <a:lnSpc>
                <a:spcPct val="79200"/>
              </a:lnSpc>
              <a:spcBef>
                <a:spcPts val="160"/>
              </a:spcBef>
            </a:pPr>
            <a:r>
              <a:rPr dirty="0" sz="1300" spc="-20" b="1">
                <a:latin typeface="Courier New"/>
                <a:cs typeface="Courier New"/>
              </a:rPr>
              <a:t>...  </a:t>
            </a:r>
            <a:r>
              <a:rPr dirty="0" sz="1300" spc="-20" b="1">
                <a:latin typeface="Courier New"/>
                <a:cs typeface="Courier New"/>
              </a:rPr>
              <a:t>EXCEPTION</a:t>
            </a:r>
            <a:endParaRPr sz="1300">
              <a:latin typeface="Courier New"/>
              <a:cs typeface="Courier New"/>
            </a:endParaRPr>
          </a:p>
          <a:p>
            <a:pPr algn="ctr" marR="911860">
              <a:lnSpc>
                <a:spcPts val="1065"/>
              </a:lnSpc>
            </a:pPr>
            <a:r>
              <a:rPr dirty="0" sz="1300" spc="-20" b="1">
                <a:latin typeface="Courier New"/>
                <a:cs typeface="Courier New"/>
              </a:rPr>
              <a:t>...</a:t>
            </a:r>
            <a:endParaRPr sz="1300">
              <a:latin typeface="Courier New"/>
              <a:cs typeface="Courier New"/>
            </a:endParaRPr>
          </a:p>
          <a:p>
            <a:pPr>
              <a:lnSpc>
                <a:spcPts val="1400"/>
              </a:lnSpc>
            </a:pPr>
            <a:r>
              <a:rPr dirty="0" sz="1300" spc="-15" b="1">
                <a:latin typeface="Courier New"/>
                <a:cs typeface="Courier New"/>
              </a:rPr>
              <a:t>END</a:t>
            </a:r>
            <a:r>
              <a:rPr dirty="0" sz="1300" spc="-30" b="1">
                <a:latin typeface="Courier New"/>
                <a:cs typeface="Courier New"/>
              </a:rPr>
              <a:t> </a:t>
            </a:r>
            <a:r>
              <a:rPr dirty="0" sz="1300" spc="-20" b="1">
                <a:latin typeface="Courier New"/>
                <a:cs typeface="Courier New"/>
              </a:rPr>
              <a:t>PROC1;</a:t>
            </a:r>
            <a:endParaRPr sz="1300">
              <a:latin typeface="Courier New"/>
              <a:cs typeface="Courier New"/>
            </a:endParaRPr>
          </a:p>
        </p:txBody>
      </p:sp>
      <p:sp>
        <p:nvSpPr>
          <p:cNvPr id="11" name="object 11"/>
          <p:cNvSpPr txBox="1"/>
          <p:nvPr/>
        </p:nvSpPr>
        <p:spPr>
          <a:xfrm>
            <a:off x="2800433" y="3895053"/>
            <a:ext cx="1591310" cy="614680"/>
          </a:xfrm>
          <a:prstGeom prst="rect">
            <a:avLst/>
          </a:prstGeom>
        </p:spPr>
        <p:txBody>
          <a:bodyPr wrap="square" lIns="0" tIns="11430" rIns="0" bIns="0" rtlCol="0" vert="horz">
            <a:spAutoFit/>
          </a:bodyPr>
          <a:lstStyle/>
          <a:p>
            <a:pPr>
              <a:lnSpc>
                <a:spcPts val="1555"/>
              </a:lnSpc>
              <a:spcBef>
                <a:spcPts val="90"/>
              </a:spcBef>
            </a:pPr>
            <a:r>
              <a:rPr dirty="0" sz="1300" spc="-10" b="1">
                <a:latin typeface="Arial"/>
                <a:cs typeface="Arial"/>
              </a:rPr>
              <a:t>Control</a:t>
            </a:r>
            <a:r>
              <a:rPr dirty="0" sz="1300" spc="-15" b="1">
                <a:latin typeface="Arial"/>
                <a:cs typeface="Arial"/>
              </a:rPr>
              <a:t> returned</a:t>
            </a:r>
            <a:endParaRPr sz="1300">
              <a:latin typeface="Arial"/>
              <a:cs typeface="Arial"/>
            </a:endParaRPr>
          </a:p>
          <a:p>
            <a:pPr marR="5080">
              <a:lnSpc>
                <a:spcPts val="1540"/>
              </a:lnSpc>
              <a:spcBef>
                <a:spcPts val="60"/>
              </a:spcBef>
            </a:pPr>
            <a:r>
              <a:rPr dirty="0" sz="1300" spc="-10" b="1">
                <a:latin typeface="Arial"/>
                <a:cs typeface="Arial"/>
              </a:rPr>
              <a:t>to exception</a:t>
            </a:r>
            <a:r>
              <a:rPr dirty="0" sz="1300" spc="-95" b="1">
                <a:latin typeface="Arial"/>
                <a:cs typeface="Arial"/>
              </a:rPr>
              <a:t> </a:t>
            </a:r>
            <a:r>
              <a:rPr dirty="0" sz="1300" spc="-10" b="1">
                <a:latin typeface="Arial"/>
                <a:cs typeface="Arial"/>
              </a:rPr>
              <a:t>section  of calling</a:t>
            </a:r>
            <a:r>
              <a:rPr dirty="0" sz="1300" spc="-45" b="1">
                <a:latin typeface="Arial"/>
                <a:cs typeface="Arial"/>
              </a:rPr>
              <a:t> </a:t>
            </a:r>
            <a:r>
              <a:rPr dirty="0" sz="1300" spc="-15" b="1">
                <a:latin typeface="Arial"/>
                <a:cs typeface="Arial"/>
              </a:rPr>
              <a:t>procedure</a:t>
            </a:r>
            <a:endParaRPr sz="1300">
              <a:latin typeface="Arial"/>
              <a:cs typeface="Arial"/>
            </a:endParaRPr>
          </a:p>
        </p:txBody>
      </p:sp>
      <p:grpSp>
        <p:nvGrpSpPr>
          <p:cNvPr id="12" name="object 12"/>
          <p:cNvGrpSpPr/>
          <p:nvPr/>
        </p:nvGrpSpPr>
        <p:grpSpPr>
          <a:xfrm>
            <a:off x="1448752" y="2087308"/>
            <a:ext cx="3265804" cy="1784350"/>
            <a:chOff x="1448752" y="2087308"/>
            <a:chExt cx="3265804" cy="1784350"/>
          </a:xfrm>
        </p:grpSpPr>
        <p:sp>
          <p:nvSpPr>
            <p:cNvPr id="13" name="object 13"/>
            <p:cNvSpPr/>
            <p:nvPr/>
          </p:nvSpPr>
          <p:spPr>
            <a:xfrm>
              <a:off x="2700527" y="2202179"/>
              <a:ext cx="807085" cy="963294"/>
            </a:xfrm>
            <a:custGeom>
              <a:avLst/>
              <a:gdLst/>
              <a:ahLst/>
              <a:cxnLst/>
              <a:rect l="l" t="t" r="r" b="b"/>
              <a:pathLst>
                <a:path w="807085" h="963294">
                  <a:moveTo>
                    <a:pt x="0" y="963168"/>
                  </a:moveTo>
                  <a:lnTo>
                    <a:pt x="326898" y="963168"/>
                  </a:lnTo>
                  <a:lnTo>
                    <a:pt x="326898" y="0"/>
                  </a:lnTo>
                  <a:lnTo>
                    <a:pt x="806958" y="0"/>
                  </a:lnTo>
                </a:path>
              </a:pathLst>
            </a:custGeom>
            <a:ln w="20574">
              <a:solidFill>
                <a:srgbClr val="000000"/>
              </a:solidFill>
            </a:ln>
          </p:spPr>
          <p:txBody>
            <a:bodyPr wrap="square" lIns="0" tIns="0" rIns="0" bIns="0" rtlCol="0"/>
            <a:lstStyle/>
            <a:p/>
          </p:txBody>
        </p:sp>
        <p:sp>
          <p:nvSpPr>
            <p:cNvPr id="14" name="object 14"/>
            <p:cNvSpPr/>
            <p:nvPr/>
          </p:nvSpPr>
          <p:spPr>
            <a:xfrm>
              <a:off x="3505961" y="2169413"/>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15" name="object 15"/>
            <p:cNvSpPr/>
            <p:nvPr/>
          </p:nvSpPr>
          <p:spPr>
            <a:xfrm>
              <a:off x="1459229" y="3059429"/>
              <a:ext cx="1245870" cy="187960"/>
            </a:xfrm>
            <a:custGeom>
              <a:avLst/>
              <a:gdLst/>
              <a:ahLst/>
              <a:cxnLst/>
              <a:rect l="l" t="t" r="r" b="b"/>
              <a:pathLst>
                <a:path w="1245870" h="187960">
                  <a:moveTo>
                    <a:pt x="1245870" y="0"/>
                  </a:moveTo>
                  <a:lnTo>
                    <a:pt x="0" y="0"/>
                  </a:lnTo>
                  <a:lnTo>
                    <a:pt x="0" y="187451"/>
                  </a:lnTo>
                  <a:lnTo>
                    <a:pt x="1245870" y="187451"/>
                  </a:lnTo>
                  <a:lnTo>
                    <a:pt x="1245870" y="0"/>
                  </a:lnTo>
                  <a:close/>
                </a:path>
              </a:pathLst>
            </a:custGeom>
            <a:ln w="20574">
              <a:solidFill>
                <a:srgbClr val="FF0000"/>
              </a:solidFill>
            </a:ln>
          </p:spPr>
          <p:txBody>
            <a:bodyPr wrap="square" lIns="0" tIns="0" rIns="0" bIns="0" rtlCol="0"/>
            <a:lstStyle/>
            <a:p/>
          </p:txBody>
        </p:sp>
        <p:sp>
          <p:nvSpPr>
            <p:cNvPr id="16" name="object 16"/>
            <p:cNvSpPr/>
            <p:nvPr/>
          </p:nvSpPr>
          <p:spPr>
            <a:xfrm>
              <a:off x="1880615" y="3643121"/>
              <a:ext cx="1897380" cy="218440"/>
            </a:xfrm>
            <a:custGeom>
              <a:avLst/>
              <a:gdLst/>
              <a:ahLst/>
              <a:cxnLst/>
              <a:rect l="l" t="t" r="r" b="b"/>
              <a:pathLst>
                <a:path w="1897379" h="218439">
                  <a:moveTo>
                    <a:pt x="1897380" y="0"/>
                  </a:moveTo>
                  <a:lnTo>
                    <a:pt x="1897380" y="217932"/>
                  </a:lnTo>
                  <a:lnTo>
                    <a:pt x="1133856" y="217932"/>
                  </a:lnTo>
                  <a:lnTo>
                    <a:pt x="1133856" y="0"/>
                  </a:lnTo>
                  <a:lnTo>
                    <a:pt x="0" y="0"/>
                  </a:lnTo>
                </a:path>
              </a:pathLst>
            </a:custGeom>
            <a:ln w="20574">
              <a:solidFill>
                <a:srgbClr val="000000"/>
              </a:solidFill>
            </a:ln>
          </p:spPr>
          <p:txBody>
            <a:bodyPr wrap="square" lIns="0" tIns="0" rIns="0" bIns="0" rtlCol="0"/>
            <a:lstStyle/>
            <a:p/>
          </p:txBody>
        </p:sp>
        <p:sp>
          <p:nvSpPr>
            <p:cNvPr id="17" name="object 17"/>
            <p:cNvSpPr/>
            <p:nvPr/>
          </p:nvSpPr>
          <p:spPr>
            <a:xfrm>
              <a:off x="1816607" y="3610355"/>
              <a:ext cx="66675" cy="66675"/>
            </a:xfrm>
            <a:custGeom>
              <a:avLst/>
              <a:gdLst/>
              <a:ahLst/>
              <a:cxnLst/>
              <a:rect l="l" t="t" r="r" b="b"/>
              <a:pathLst>
                <a:path w="66675" h="66675">
                  <a:moveTo>
                    <a:pt x="66293" y="0"/>
                  </a:moveTo>
                  <a:lnTo>
                    <a:pt x="0" y="33528"/>
                  </a:lnTo>
                  <a:lnTo>
                    <a:pt x="66293" y="66294"/>
                  </a:lnTo>
                  <a:lnTo>
                    <a:pt x="66293" y="0"/>
                  </a:lnTo>
                  <a:close/>
                </a:path>
              </a:pathLst>
            </a:custGeom>
            <a:solidFill>
              <a:srgbClr val="000000"/>
            </a:solidFill>
          </p:spPr>
          <p:txBody>
            <a:bodyPr wrap="square" lIns="0" tIns="0" rIns="0" bIns="0" rtlCol="0"/>
            <a:lstStyle/>
            <a:p/>
          </p:txBody>
        </p:sp>
        <p:sp>
          <p:nvSpPr>
            <p:cNvPr id="18" name="object 18"/>
            <p:cNvSpPr/>
            <p:nvPr/>
          </p:nvSpPr>
          <p:spPr>
            <a:xfrm>
              <a:off x="3573017" y="2097785"/>
              <a:ext cx="1130935" cy="1574800"/>
            </a:xfrm>
            <a:custGeom>
              <a:avLst/>
              <a:gdLst/>
              <a:ahLst/>
              <a:cxnLst/>
              <a:rect l="l" t="t" r="r" b="b"/>
              <a:pathLst>
                <a:path w="1130935" h="1574800">
                  <a:moveTo>
                    <a:pt x="1130808" y="0"/>
                  </a:moveTo>
                  <a:lnTo>
                    <a:pt x="0" y="0"/>
                  </a:lnTo>
                  <a:lnTo>
                    <a:pt x="0" y="1574291"/>
                  </a:lnTo>
                  <a:lnTo>
                    <a:pt x="1130808" y="1574291"/>
                  </a:lnTo>
                  <a:lnTo>
                    <a:pt x="1130808" y="0"/>
                  </a:lnTo>
                  <a:close/>
                </a:path>
              </a:pathLst>
            </a:custGeom>
            <a:solidFill>
              <a:srgbClr val="3299FF"/>
            </a:solidFill>
          </p:spPr>
          <p:txBody>
            <a:bodyPr wrap="square" lIns="0" tIns="0" rIns="0" bIns="0" rtlCol="0"/>
            <a:lstStyle/>
            <a:p/>
          </p:txBody>
        </p:sp>
        <p:sp>
          <p:nvSpPr>
            <p:cNvPr id="19" name="object 19"/>
            <p:cNvSpPr/>
            <p:nvPr/>
          </p:nvSpPr>
          <p:spPr>
            <a:xfrm>
              <a:off x="3573017" y="2097785"/>
              <a:ext cx="1130935" cy="1574800"/>
            </a:xfrm>
            <a:custGeom>
              <a:avLst/>
              <a:gdLst/>
              <a:ahLst/>
              <a:cxnLst/>
              <a:rect l="l" t="t" r="r" b="b"/>
              <a:pathLst>
                <a:path w="1130935" h="1574800">
                  <a:moveTo>
                    <a:pt x="1130808" y="0"/>
                  </a:moveTo>
                  <a:lnTo>
                    <a:pt x="0" y="0"/>
                  </a:lnTo>
                  <a:lnTo>
                    <a:pt x="0" y="1574291"/>
                  </a:lnTo>
                  <a:lnTo>
                    <a:pt x="1130808" y="1574291"/>
                  </a:lnTo>
                  <a:lnTo>
                    <a:pt x="1130808" y="0"/>
                  </a:lnTo>
                  <a:close/>
                </a:path>
              </a:pathLst>
            </a:custGeom>
            <a:ln w="20574">
              <a:solidFill>
                <a:srgbClr val="000000"/>
              </a:solidFill>
            </a:ln>
          </p:spPr>
          <p:txBody>
            <a:bodyPr wrap="square" lIns="0" tIns="0" rIns="0" bIns="0" rtlCol="0"/>
            <a:lstStyle/>
            <a:p/>
          </p:txBody>
        </p:sp>
      </p:grpSp>
      <p:sp>
        <p:nvSpPr>
          <p:cNvPr id="20" name="object 20"/>
          <p:cNvSpPr txBox="1"/>
          <p:nvPr/>
        </p:nvSpPr>
        <p:spPr>
          <a:xfrm>
            <a:off x="3490721" y="1713230"/>
            <a:ext cx="1348105" cy="1925320"/>
          </a:xfrm>
          <a:prstGeom prst="rect">
            <a:avLst/>
          </a:prstGeom>
        </p:spPr>
        <p:txBody>
          <a:bodyPr wrap="square" lIns="0" tIns="96520" rIns="0" bIns="0" rtlCol="0" vert="horz">
            <a:spAutoFit/>
          </a:bodyPr>
          <a:lstStyle/>
          <a:p>
            <a:pPr>
              <a:lnSpc>
                <a:spcPct val="100000"/>
              </a:lnSpc>
              <a:spcBef>
                <a:spcPts val="760"/>
              </a:spcBef>
            </a:pPr>
            <a:r>
              <a:rPr dirty="0" sz="1300" spc="-10" b="1">
                <a:latin typeface="Arial"/>
                <a:cs typeface="Arial"/>
              </a:rPr>
              <a:t>Called</a:t>
            </a:r>
            <a:r>
              <a:rPr dirty="0" sz="1300" spc="-45" b="1">
                <a:latin typeface="Arial"/>
                <a:cs typeface="Arial"/>
              </a:rPr>
              <a:t> </a:t>
            </a:r>
            <a:r>
              <a:rPr dirty="0" sz="1300" spc="-15" b="1">
                <a:latin typeface="Arial"/>
                <a:cs typeface="Arial"/>
              </a:rPr>
              <a:t>procedure</a:t>
            </a:r>
            <a:endParaRPr sz="1300">
              <a:latin typeface="Arial"/>
              <a:cs typeface="Arial"/>
            </a:endParaRPr>
          </a:p>
          <a:p>
            <a:pPr marL="144145" marR="219075">
              <a:lnSpc>
                <a:spcPts val="1310"/>
              </a:lnSpc>
              <a:spcBef>
                <a:spcPts val="910"/>
              </a:spcBef>
            </a:pPr>
            <a:r>
              <a:rPr dirty="0" sz="1300" spc="-20" b="1">
                <a:latin typeface="Courier New"/>
                <a:cs typeface="Courier New"/>
              </a:rPr>
              <a:t>PROCEDURE  </a:t>
            </a:r>
            <a:r>
              <a:rPr dirty="0" sz="1300" spc="-15" b="1">
                <a:latin typeface="Courier New"/>
                <a:cs typeface="Courier New"/>
              </a:rPr>
              <a:t>PROC2 </a:t>
            </a:r>
            <a:r>
              <a:rPr dirty="0" sz="1300" spc="-20" b="1">
                <a:latin typeface="Courier New"/>
                <a:cs typeface="Courier New"/>
              </a:rPr>
              <a:t>...  IS</a:t>
            </a:r>
            <a:endParaRPr sz="1300">
              <a:latin typeface="Courier New"/>
              <a:cs typeface="Courier New"/>
            </a:endParaRPr>
          </a:p>
          <a:p>
            <a:pPr marL="144145" marR="706755" indent="97155">
              <a:lnSpc>
                <a:spcPts val="1310"/>
              </a:lnSpc>
              <a:spcBef>
                <a:spcPts val="15"/>
              </a:spcBef>
            </a:pPr>
            <a:r>
              <a:rPr dirty="0" sz="1300" spc="-20" b="1">
                <a:latin typeface="Courier New"/>
                <a:cs typeface="Courier New"/>
              </a:rPr>
              <a:t>...  </a:t>
            </a:r>
            <a:r>
              <a:rPr dirty="0" sz="1300" spc="-15" b="1">
                <a:latin typeface="Courier New"/>
                <a:cs typeface="Courier New"/>
              </a:rPr>
              <a:t>BEGIN</a:t>
            </a:r>
            <a:endParaRPr sz="1300">
              <a:latin typeface="Courier New"/>
              <a:cs typeface="Courier New"/>
            </a:endParaRPr>
          </a:p>
          <a:p>
            <a:pPr marL="144145" marR="316865" indent="97155">
              <a:lnSpc>
                <a:spcPts val="1310"/>
              </a:lnSpc>
              <a:spcBef>
                <a:spcPts val="10"/>
              </a:spcBef>
            </a:pPr>
            <a:r>
              <a:rPr dirty="0" sz="1300" spc="-20" b="1">
                <a:latin typeface="Courier New"/>
                <a:cs typeface="Courier New"/>
              </a:rPr>
              <a:t>...  </a:t>
            </a:r>
            <a:r>
              <a:rPr dirty="0" sz="1300" spc="-20" b="1">
                <a:latin typeface="Courier New"/>
                <a:cs typeface="Courier New"/>
              </a:rPr>
              <a:t>EXCEPTION</a:t>
            </a:r>
            <a:endParaRPr sz="1300">
              <a:latin typeface="Courier New"/>
              <a:cs typeface="Courier New"/>
            </a:endParaRPr>
          </a:p>
          <a:p>
            <a:pPr marL="241935">
              <a:lnSpc>
                <a:spcPts val="1195"/>
              </a:lnSpc>
            </a:pPr>
            <a:r>
              <a:rPr dirty="0" sz="1300" spc="-20" b="1">
                <a:latin typeface="Courier New"/>
                <a:cs typeface="Courier New"/>
              </a:rPr>
              <a:t>...</a:t>
            </a:r>
            <a:endParaRPr sz="1300">
              <a:latin typeface="Courier New"/>
              <a:cs typeface="Courier New"/>
            </a:endParaRPr>
          </a:p>
          <a:p>
            <a:pPr marL="144145">
              <a:lnSpc>
                <a:spcPts val="1435"/>
              </a:lnSpc>
            </a:pPr>
            <a:r>
              <a:rPr dirty="0" sz="1300" spc="-15" b="1">
                <a:latin typeface="Courier New"/>
                <a:cs typeface="Courier New"/>
              </a:rPr>
              <a:t>END</a:t>
            </a:r>
            <a:r>
              <a:rPr dirty="0" sz="1300" spc="-40" b="1">
                <a:latin typeface="Courier New"/>
                <a:cs typeface="Courier New"/>
              </a:rPr>
              <a:t> </a:t>
            </a:r>
            <a:r>
              <a:rPr dirty="0" sz="1300" spc="-20" b="1">
                <a:latin typeface="Courier New"/>
                <a:cs typeface="Courier New"/>
              </a:rPr>
              <a:t>PROC2;</a:t>
            </a:r>
            <a:endParaRPr sz="1300">
              <a:latin typeface="Courier New"/>
              <a:cs typeface="Courier New"/>
            </a:endParaRPr>
          </a:p>
        </p:txBody>
      </p:sp>
      <p:grpSp>
        <p:nvGrpSpPr>
          <p:cNvPr id="21" name="object 21"/>
          <p:cNvGrpSpPr/>
          <p:nvPr/>
        </p:nvGrpSpPr>
        <p:grpSpPr>
          <a:xfrm>
            <a:off x="4209288" y="3022092"/>
            <a:ext cx="767715" cy="443865"/>
            <a:chOff x="4209288" y="3022092"/>
            <a:chExt cx="767715" cy="443865"/>
          </a:xfrm>
        </p:grpSpPr>
        <p:sp>
          <p:nvSpPr>
            <p:cNvPr id="22" name="object 22"/>
            <p:cNvSpPr/>
            <p:nvPr/>
          </p:nvSpPr>
          <p:spPr>
            <a:xfrm>
              <a:off x="4274058" y="3054858"/>
              <a:ext cx="702945" cy="0"/>
            </a:xfrm>
            <a:custGeom>
              <a:avLst/>
              <a:gdLst/>
              <a:ahLst/>
              <a:cxnLst/>
              <a:rect l="l" t="t" r="r" b="b"/>
              <a:pathLst>
                <a:path w="702945" h="0">
                  <a:moveTo>
                    <a:pt x="702563" y="0"/>
                  </a:moveTo>
                  <a:lnTo>
                    <a:pt x="0" y="0"/>
                  </a:lnTo>
                </a:path>
              </a:pathLst>
            </a:custGeom>
            <a:ln w="20574">
              <a:solidFill>
                <a:srgbClr val="000000"/>
              </a:solidFill>
            </a:ln>
          </p:spPr>
          <p:txBody>
            <a:bodyPr wrap="square" lIns="0" tIns="0" rIns="0" bIns="0" rtlCol="0"/>
            <a:lstStyle/>
            <a:p/>
          </p:txBody>
        </p:sp>
        <p:sp>
          <p:nvSpPr>
            <p:cNvPr id="23" name="object 23"/>
            <p:cNvSpPr/>
            <p:nvPr/>
          </p:nvSpPr>
          <p:spPr>
            <a:xfrm>
              <a:off x="4209288" y="3022092"/>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24" name="object 24"/>
            <p:cNvSpPr/>
            <p:nvPr/>
          </p:nvSpPr>
          <p:spPr>
            <a:xfrm>
              <a:off x="4274058" y="3371850"/>
              <a:ext cx="702945" cy="0"/>
            </a:xfrm>
            <a:custGeom>
              <a:avLst/>
              <a:gdLst/>
              <a:ahLst/>
              <a:cxnLst/>
              <a:rect l="l" t="t" r="r" b="b"/>
              <a:pathLst>
                <a:path w="702945" h="0">
                  <a:moveTo>
                    <a:pt x="702563" y="0"/>
                  </a:moveTo>
                  <a:lnTo>
                    <a:pt x="0" y="0"/>
                  </a:lnTo>
                </a:path>
              </a:pathLst>
            </a:custGeom>
            <a:ln w="20574">
              <a:solidFill>
                <a:srgbClr val="000000"/>
              </a:solidFill>
            </a:ln>
          </p:spPr>
          <p:txBody>
            <a:bodyPr wrap="square" lIns="0" tIns="0" rIns="0" bIns="0" rtlCol="0"/>
            <a:lstStyle/>
            <a:p/>
          </p:txBody>
        </p:sp>
        <p:sp>
          <p:nvSpPr>
            <p:cNvPr id="25" name="object 25"/>
            <p:cNvSpPr/>
            <p:nvPr/>
          </p:nvSpPr>
          <p:spPr>
            <a:xfrm>
              <a:off x="4209288" y="3339084"/>
              <a:ext cx="67310" cy="66675"/>
            </a:xfrm>
            <a:custGeom>
              <a:avLst/>
              <a:gdLst/>
              <a:ahLst/>
              <a:cxnLst/>
              <a:rect l="l" t="t" r="r" b="b"/>
              <a:pathLst>
                <a:path w="67310" h="66675">
                  <a:moveTo>
                    <a:pt x="67055" y="0"/>
                  </a:moveTo>
                  <a:lnTo>
                    <a:pt x="0" y="33528"/>
                  </a:lnTo>
                  <a:lnTo>
                    <a:pt x="67055" y="66294"/>
                  </a:lnTo>
                  <a:lnTo>
                    <a:pt x="67055" y="0"/>
                  </a:lnTo>
                  <a:close/>
                </a:path>
              </a:pathLst>
            </a:custGeom>
            <a:solidFill>
              <a:srgbClr val="000000"/>
            </a:solidFill>
          </p:spPr>
          <p:txBody>
            <a:bodyPr wrap="square" lIns="0" tIns="0" rIns="0" bIns="0" rtlCol="0"/>
            <a:lstStyle/>
            <a:p/>
          </p:txBody>
        </p:sp>
        <p:sp>
          <p:nvSpPr>
            <p:cNvPr id="26" name="object 26"/>
            <p:cNvSpPr/>
            <p:nvPr/>
          </p:nvSpPr>
          <p:spPr>
            <a:xfrm>
              <a:off x="4770882" y="3281934"/>
              <a:ext cx="163830" cy="163195"/>
            </a:xfrm>
            <a:custGeom>
              <a:avLst/>
              <a:gdLst/>
              <a:ahLst/>
              <a:cxnLst/>
              <a:rect l="l" t="t" r="r" b="b"/>
              <a:pathLst>
                <a:path w="163829" h="163195">
                  <a:moveTo>
                    <a:pt x="0" y="0"/>
                  </a:moveTo>
                  <a:lnTo>
                    <a:pt x="163830" y="163068"/>
                  </a:lnTo>
                </a:path>
              </a:pathLst>
            </a:custGeom>
            <a:ln w="41148">
              <a:solidFill>
                <a:srgbClr val="FF0000"/>
              </a:solidFill>
            </a:ln>
          </p:spPr>
          <p:txBody>
            <a:bodyPr wrap="square" lIns="0" tIns="0" rIns="0" bIns="0" rtlCol="0"/>
            <a:lstStyle/>
            <a:p/>
          </p:txBody>
        </p:sp>
        <p:sp>
          <p:nvSpPr>
            <p:cNvPr id="27" name="object 27"/>
            <p:cNvSpPr/>
            <p:nvPr/>
          </p:nvSpPr>
          <p:spPr>
            <a:xfrm>
              <a:off x="4770882" y="3281934"/>
              <a:ext cx="163830" cy="163195"/>
            </a:xfrm>
            <a:custGeom>
              <a:avLst/>
              <a:gdLst/>
              <a:ahLst/>
              <a:cxnLst/>
              <a:rect l="l" t="t" r="r" b="b"/>
              <a:pathLst>
                <a:path w="163829" h="163195">
                  <a:moveTo>
                    <a:pt x="163829" y="0"/>
                  </a:moveTo>
                  <a:lnTo>
                    <a:pt x="0" y="163068"/>
                  </a:lnTo>
                </a:path>
              </a:pathLst>
            </a:custGeom>
            <a:ln w="41148">
              <a:solidFill>
                <a:srgbClr val="FF0000"/>
              </a:solidFill>
            </a:ln>
          </p:spPr>
          <p:txBody>
            <a:bodyPr wrap="square" lIns="0" tIns="0" rIns="0" bIns="0" rtlCol="0"/>
            <a:lstStyle/>
            <a:p/>
          </p:txBody>
        </p:sp>
      </p:grpSp>
      <p:sp>
        <p:nvSpPr>
          <p:cNvPr id="28" name="object 28"/>
          <p:cNvSpPr txBox="1"/>
          <p:nvPr/>
        </p:nvSpPr>
        <p:spPr>
          <a:xfrm>
            <a:off x="5037566" y="2831873"/>
            <a:ext cx="1326515" cy="828675"/>
          </a:xfrm>
          <a:prstGeom prst="rect">
            <a:avLst/>
          </a:prstGeom>
        </p:spPr>
        <p:txBody>
          <a:bodyPr wrap="square" lIns="0" tIns="118110" rIns="0" bIns="0" rtlCol="0" vert="horz">
            <a:spAutoFit/>
          </a:bodyPr>
          <a:lstStyle/>
          <a:p>
            <a:pPr marL="4445">
              <a:lnSpc>
                <a:spcPct val="100000"/>
              </a:lnSpc>
              <a:spcBef>
                <a:spcPts val="930"/>
              </a:spcBef>
            </a:pPr>
            <a:r>
              <a:rPr dirty="0" sz="1300" spc="-10" b="1">
                <a:latin typeface="Arial"/>
                <a:cs typeface="Arial"/>
              </a:rPr>
              <a:t>Exception</a:t>
            </a:r>
            <a:r>
              <a:rPr dirty="0" sz="1300" spc="-55" b="1">
                <a:latin typeface="Arial"/>
                <a:cs typeface="Arial"/>
              </a:rPr>
              <a:t> </a:t>
            </a:r>
            <a:r>
              <a:rPr dirty="0" sz="1300" spc="-10" b="1">
                <a:latin typeface="Arial"/>
                <a:cs typeface="Arial"/>
              </a:rPr>
              <a:t>raised</a:t>
            </a:r>
            <a:endParaRPr sz="1300">
              <a:latin typeface="Arial"/>
              <a:cs typeface="Arial"/>
            </a:endParaRPr>
          </a:p>
          <a:p>
            <a:pPr marR="236854">
              <a:lnSpc>
                <a:spcPts val="1550"/>
              </a:lnSpc>
              <a:spcBef>
                <a:spcPts val="885"/>
              </a:spcBef>
            </a:pPr>
            <a:r>
              <a:rPr dirty="0" sz="1300" spc="-10" b="1">
                <a:latin typeface="Arial"/>
                <a:cs typeface="Arial"/>
              </a:rPr>
              <a:t>Exception</a:t>
            </a:r>
            <a:r>
              <a:rPr dirty="0" sz="1300" spc="-65" b="1">
                <a:latin typeface="Arial"/>
                <a:cs typeface="Arial"/>
              </a:rPr>
              <a:t> </a:t>
            </a:r>
            <a:r>
              <a:rPr dirty="0" sz="1300" spc="-10" b="1">
                <a:latin typeface="Arial"/>
                <a:cs typeface="Arial"/>
              </a:rPr>
              <a:t>not  </a:t>
            </a:r>
            <a:r>
              <a:rPr dirty="0" sz="1300" spc="-15" b="1">
                <a:latin typeface="Arial"/>
                <a:cs typeface="Arial"/>
              </a:rPr>
              <a:t>handled</a:t>
            </a:r>
            <a:endParaRPr sz="1300">
              <a:latin typeface="Arial"/>
              <a:cs typeface="Arial"/>
            </a:endParaRPr>
          </a:p>
        </p:txBody>
      </p:sp>
      <p:sp>
        <p:nvSpPr>
          <p:cNvPr id="31" name="object 3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2" name="object 3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33" name="object 3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9" name="object 29"/>
          <p:cNvSpPr txBox="1"/>
          <p:nvPr/>
        </p:nvSpPr>
        <p:spPr>
          <a:xfrm>
            <a:off x="743204" y="5609382"/>
            <a:ext cx="6209030" cy="27806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Exceptions Not</a:t>
            </a:r>
            <a:r>
              <a:rPr dirty="0" sz="1300" spc="-5" b="1">
                <a:latin typeface="Arial"/>
                <a:cs typeface="Arial"/>
              </a:rPr>
              <a:t> </a:t>
            </a:r>
            <a:r>
              <a:rPr dirty="0" sz="1300" spc="5" b="1">
                <a:latin typeface="Arial"/>
                <a:cs typeface="Arial"/>
              </a:rPr>
              <a:t>Handled</a:t>
            </a:r>
            <a:endParaRPr sz="1300">
              <a:latin typeface="Arial"/>
              <a:cs typeface="Arial"/>
            </a:endParaRPr>
          </a:p>
          <a:p>
            <a:pPr marL="138430" marR="5080">
              <a:lnSpc>
                <a:spcPct val="101299"/>
              </a:lnSpc>
              <a:spcBef>
                <a:spcPts val="370"/>
              </a:spcBef>
            </a:pPr>
            <a:r>
              <a:rPr dirty="0" sz="1300" spc="5">
                <a:latin typeface="Times New Roman"/>
                <a:cs typeface="Times New Roman"/>
              </a:rPr>
              <a:t>As discussed, </a:t>
            </a:r>
            <a:r>
              <a:rPr dirty="0" sz="1300" spc="10">
                <a:latin typeface="Times New Roman"/>
                <a:cs typeface="Times New Roman"/>
              </a:rPr>
              <a:t>when </a:t>
            </a:r>
            <a:r>
              <a:rPr dirty="0" sz="1300" spc="5">
                <a:latin typeface="Times New Roman"/>
                <a:cs typeface="Times New Roman"/>
              </a:rPr>
              <a:t>an exception is raised in a called procedure, control immediately goes  to the exception section of that block. If the exception section does not provide a handler  for the raised exception, then it is not handled. </a:t>
            </a:r>
            <a:r>
              <a:rPr dirty="0" sz="1300" spc="10">
                <a:latin typeface="Times New Roman"/>
                <a:cs typeface="Times New Roman"/>
              </a:rPr>
              <a:t>The </a:t>
            </a:r>
            <a:r>
              <a:rPr dirty="0" sz="1300" spc="5">
                <a:latin typeface="Times New Roman"/>
                <a:cs typeface="Times New Roman"/>
              </a:rPr>
              <a:t>following code flow</a:t>
            </a:r>
            <a:r>
              <a:rPr dirty="0" sz="1300" spc="45">
                <a:latin typeface="Times New Roman"/>
                <a:cs typeface="Times New Roman"/>
              </a:rPr>
              <a:t> </a:t>
            </a:r>
            <a:r>
              <a:rPr dirty="0" sz="1300" spc="5">
                <a:latin typeface="Times New Roman"/>
                <a:cs typeface="Times New Roman"/>
              </a:rPr>
              <a:t>occurs:</a:t>
            </a:r>
            <a:endParaRPr sz="1300">
              <a:latin typeface="Times New Roman"/>
              <a:cs typeface="Times New Roman"/>
            </a:endParaRPr>
          </a:p>
          <a:p>
            <a:pPr marL="515620" indent="-252095">
              <a:lnSpc>
                <a:spcPct val="100000"/>
              </a:lnSpc>
              <a:spcBef>
                <a:spcPts val="20"/>
              </a:spcBef>
              <a:buAutoNum type="arabicPeriod"/>
              <a:tabLst>
                <a:tab pos="516255" algn="l"/>
              </a:tabLst>
            </a:pPr>
            <a:r>
              <a:rPr dirty="0" sz="1300" spc="10">
                <a:latin typeface="Times New Roman"/>
                <a:cs typeface="Times New Roman"/>
              </a:rPr>
              <a:t>The </a:t>
            </a:r>
            <a:r>
              <a:rPr dirty="0" sz="1300" spc="5">
                <a:latin typeface="Times New Roman"/>
                <a:cs typeface="Times New Roman"/>
              </a:rPr>
              <a:t>exception is</a:t>
            </a:r>
            <a:r>
              <a:rPr dirty="0" sz="1300" spc="-5">
                <a:latin typeface="Times New Roman"/>
                <a:cs typeface="Times New Roman"/>
              </a:rPr>
              <a:t> </a:t>
            </a:r>
            <a:r>
              <a:rPr dirty="0" sz="1300" spc="5">
                <a:latin typeface="Times New Roman"/>
                <a:cs typeface="Times New Roman"/>
              </a:rPr>
              <a:t>raised.</a:t>
            </a:r>
            <a:endParaRPr sz="1300">
              <a:latin typeface="Times New Roman"/>
              <a:cs typeface="Times New Roman"/>
            </a:endParaRPr>
          </a:p>
          <a:p>
            <a:pPr marL="514984" marR="323850" indent="-251460">
              <a:lnSpc>
                <a:spcPts val="1580"/>
              </a:lnSpc>
              <a:spcBef>
                <a:spcPts val="55"/>
              </a:spcBef>
              <a:buAutoNum type="arabicPeriod"/>
              <a:tabLst>
                <a:tab pos="516255" algn="l"/>
              </a:tabLst>
            </a:pPr>
            <a:r>
              <a:rPr dirty="0" sz="1300" spc="10">
                <a:latin typeface="Times New Roman"/>
                <a:cs typeface="Times New Roman"/>
              </a:rPr>
              <a:t>The </a:t>
            </a:r>
            <a:r>
              <a:rPr dirty="0" sz="1300" spc="5">
                <a:latin typeface="Times New Roman"/>
                <a:cs typeface="Times New Roman"/>
              </a:rPr>
              <a:t>block terminates because </a:t>
            </a:r>
            <a:r>
              <a:rPr dirty="0" sz="1300" spc="10">
                <a:latin typeface="Times New Roman"/>
                <a:cs typeface="Times New Roman"/>
              </a:rPr>
              <a:t>no exception </a:t>
            </a:r>
            <a:r>
              <a:rPr dirty="0" sz="1300" spc="5">
                <a:latin typeface="Times New Roman"/>
                <a:cs typeface="Times New Roman"/>
              </a:rPr>
              <a:t>handler exists; any </a:t>
            </a:r>
            <a:r>
              <a:rPr dirty="0" sz="1300" spc="10">
                <a:latin typeface="Times New Roman"/>
                <a:cs typeface="Times New Roman"/>
              </a:rPr>
              <a:t>DML </a:t>
            </a:r>
            <a:r>
              <a:rPr dirty="0" sz="1300" spc="5">
                <a:latin typeface="Times New Roman"/>
                <a:cs typeface="Times New Roman"/>
              </a:rPr>
              <a:t>operations  performed within the procedure are rolled</a:t>
            </a:r>
            <a:r>
              <a:rPr dirty="0" sz="1300" spc="35">
                <a:latin typeface="Times New Roman"/>
                <a:cs typeface="Times New Roman"/>
              </a:rPr>
              <a:t> </a:t>
            </a:r>
            <a:r>
              <a:rPr dirty="0" sz="1300" spc="5">
                <a:latin typeface="Times New Roman"/>
                <a:cs typeface="Times New Roman"/>
              </a:rPr>
              <a:t>back.</a:t>
            </a:r>
            <a:endParaRPr sz="1300">
              <a:latin typeface="Times New Roman"/>
              <a:cs typeface="Times New Roman"/>
            </a:endParaRPr>
          </a:p>
          <a:p>
            <a:pPr marL="515620" marR="57785" indent="-252095">
              <a:lnSpc>
                <a:spcPts val="1580"/>
              </a:lnSpc>
              <a:buAutoNum type="arabicPeriod"/>
              <a:tabLst>
                <a:tab pos="516255" algn="l"/>
              </a:tabLst>
            </a:pPr>
            <a:r>
              <a:rPr dirty="0" sz="1300" spc="10">
                <a:latin typeface="Times New Roman"/>
                <a:cs typeface="Times New Roman"/>
              </a:rPr>
              <a:t>The </a:t>
            </a:r>
            <a:r>
              <a:rPr dirty="0" sz="1300" spc="5">
                <a:latin typeface="Times New Roman"/>
                <a:cs typeface="Times New Roman"/>
              </a:rPr>
              <a:t>exception propagates to the exception section of the calling procedure—that is,  control is returned to the exception section of the calling block, if one</a:t>
            </a:r>
            <a:r>
              <a:rPr dirty="0" sz="1300" spc="75">
                <a:latin typeface="Times New Roman"/>
                <a:cs typeface="Times New Roman"/>
              </a:rPr>
              <a:t> </a:t>
            </a:r>
            <a:r>
              <a:rPr dirty="0" sz="1300" spc="5">
                <a:latin typeface="Times New Roman"/>
                <a:cs typeface="Times New Roman"/>
              </a:rPr>
              <a:t>exists.</a:t>
            </a:r>
            <a:endParaRPr sz="1300">
              <a:latin typeface="Times New Roman"/>
              <a:cs typeface="Times New Roman"/>
            </a:endParaRPr>
          </a:p>
          <a:p>
            <a:pPr marL="137795" marR="28575">
              <a:lnSpc>
                <a:spcPct val="101400"/>
              </a:lnSpc>
              <a:spcBef>
                <a:spcPts val="350"/>
              </a:spcBef>
            </a:pPr>
            <a:r>
              <a:rPr dirty="0" sz="1300" spc="5">
                <a:latin typeface="Times New Roman"/>
                <a:cs typeface="Times New Roman"/>
              </a:rPr>
              <a:t>If an exception is not handled, then all the </a:t>
            </a:r>
            <a:r>
              <a:rPr dirty="0" sz="1300" spc="10">
                <a:latin typeface="Times New Roman"/>
                <a:cs typeface="Times New Roman"/>
              </a:rPr>
              <a:t>DML </a:t>
            </a:r>
            <a:r>
              <a:rPr dirty="0" sz="1300" spc="5">
                <a:latin typeface="Times New Roman"/>
                <a:cs typeface="Times New Roman"/>
              </a:rPr>
              <a:t>statements in the calling procedure and  the called procedure are rolled </a:t>
            </a:r>
            <a:r>
              <a:rPr dirty="0" sz="1300" spc="10">
                <a:latin typeface="Times New Roman"/>
                <a:cs typeface="Times New Roman"/>
              </a:rPr>
              <a:t>back </a:t>
            </a:r>
            <a:r>
              <a:rPr dirty="0" sz="1300" spc="5">
                <a:latin typeface="Times New Roman"/>
                <a:cs typeface="Times New Roman"/>
              </a:rPr>
              <a:t>along with any changes to any host variables. </a:t>
            </a:r>
            <a:r>
              <a:rPr dirty="0" sz="1300" spc="10">
                <a:latin typeface="Times New Roman"/>
                <a:cs typeface="Times New Roman"/>
              </a:rPr>
              <a:t>The  DML </a:t>
            </a:r>
            <a:r>
              <a:rPr dirty="0" sz="1300" spc="5">
                <a:latin typeface="Times New Roman"/>
                <a:cs typeface="Times New Roman"/>
              </a:rPr>
              <a:t>statements that are not affected are statements that </a:t>
            </a:r>
            <a:r>
              <a:rPr dirty="0" sz="1300" spc="10">
                <a:latin typeface="Times New Roman"/>
                <a:cs typeface="Times New Roman"/>
              </a:rPr>
              <a:t>were executed before </a:t>
            </a:r>
            <a:r>
              <a:rPr dirty="0" sz="1300" spc="5">
                <a:latin typeface="Times New Roman"/>
                <a:cs typeface="Times New Roman"/>
              </a:rPr>
              <a:t>calling the  </a:t>
            </a:r>
            <a:r>
              <a:rPr dirty="0" sz="1300" spc="10">
                <a:latin typeface="Times New Roman"/>
                <a:cs typeface="Times New Roman"/>
              </a:rPr>
              <a:t>PL/SQL </a:t>
            </a:r>
            <a:r>
              <a:rPr dirty="0" sz="1300" spc="5">
                <a:latin typeface="Times New Roman"/>
                <a:cs typeface="Times New Roman"/>
              </a:rPr>
              <a:t>code whose exceptions are not</a:t>
            </a:r>
            <a:r>
              <a:rPr dirty="0" sz="1300">
                <a:latin typeface="Times New Roman"/>
                <a:cs typeface="Times New Roman"/>
              </a:rPr>
              <a:t> </a:t>
            </a:r>
            <a:r>
              <a:rPr dirty="0" sz="1300" spc="5">
                <a:latin typeface="Times New Roman"/>
                <a:cs typeface="Times New Roman"/>
              </a:rPr>
              <a:t>handled.</a:t>
            </a:r>
            <a:endParaRPr sz="1300">
              <a:latin typeface="Times New Roman"/>
              <a:cs typeface="Times New Roman"/>
            </a:endParaRPr>
          </a:p>
        </p:txBody>
      </p:sp>
      <p:sp>
        <p:nvSpPr>
          <p:cNvPr id="30" name="object 3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15402" y="1745932"/>
            <a:ext cx="5136515" cy="3181350"/>
            <a:chOff x="1315402" y="1745932"/>
            <a:chExt cx="5136515" cy="3181350"/>
          </a:xfrm>
        </p:grpSpPr>
        <p:sp>
          <p:nvSpPr>
            <p:cNvPr id="4" name="object 4"/>
            <p:cNvSpPr/>
            <p:nvPr/>
          </p:nvSpPr>
          <p:spPr>
            <a:xfrm>
              <a:off x="1325879" y="3717798"/>
              <a:ext cx="5104765" cy="1198880"/>
            </a:xfrm>
            <a:custGeom>
              <a:avLst/>
              <a:gdLst/>
              <a:ahLst/>
              <a:cxnLst/>
              <a:rect l="l" t="t" r="r" b="b"/>
              <a:pathLst>
                <a:path w="5104765" h="1198879">
                  <a:moveTo>
                    <a:pt x="5104638" y="0"/>
                  </a:moveTo>
                  <a:lnTo>
                    <a:pt x="0" y="0"/>
                  </a:lnTo>
                  <a:lnTo>
                    <a:pt x="0" y="1198626"/>
                  </a:lnTo>
                  <a:lnTo>
                    <a:pt x="5104638" y="1198626"/>
                  </a:lnTo>
                  <a:lnTo>
                    <a:pt x="5104638" y="0"/>
                  </a:lnTo>
                  <a:close/>
                </a:path>
              </a:pathLst>
            </a:custGeom>
            <a:solidFill>
              <a:srgbClr val="CCCCCC"/>
            </a:solidFill>
          </p:spPr>
          <p:txBody>
            <a:bodyPr wrap="square" lIns="0" tIns="0" rIns="0" bIns="0" rtlCol="0"/>
            <a:lstStyle/>
            <a:p/>
          </p:txBody>
        </p:sp>
        <p:sp>
          <p:nvSpPr>
            <p:cNvPr id="5" name="object 5"/>
            <p:cNvSpPr/>
            <p:nvPr/>
          </p:nvSpPr>
          <p:spPr>
            <a:xfrm>
              <a:off x="1325879" y="3717798"/>
              <a:ext cx="5104765" cy="1198880"/>
            </a:xfrm>
            <a:custGeom>
              <a:avLst/>
              <a:gdLst/>
              <a:ahLst/>
              <a:cxnLst/>
              <a:rect l="l" t="t" r="r" b="b"/>
              <a:pathLst>
                <a:path w="5104765" h="1198879">
                  <a:moveTo>
                    <a:pt x="5104638" y="0"/>
                  </a:moveTo>
                  <a:lnTo>
                    <a:pt x="0" y="0"/>
                  </a:lnTo>
                  <a:lnTo>
                    <a:pt x="0" y="1198626"/>
                  </a:lnTo>
                  <a:lnTo>
                    <a:pt x="5104638" y="1198626"/>
                  </a:lnTo>
                  <a:lnTo>
                    <a:pt x="5104638" y="0"/>
                  </a:lnTo>
                  <a:close/>
                </a:path>
              </a:pathLst>
            </a:custGeom>
            <a:ln w="20574">
              <a:solidFill>
                <a:srgbClr val="000000"/>
              </a:solidFill>
            </a:ln>
          </p:spPr>
          <p:txBody>
            <a:bodyPr wrap="square" lIns="0" tIns="0" rIns="0" bIns="0" rtlCol="0"/>
            <a:lstStyle/>
            <a:p/>
          </p:txBody>
        </p:sp>
        <p:sp>
          <p:nvSpPr>
            <p:cNvPr id="6" name="object 6"/>
            <p:cNvSpPr/>
            <p:nvPr/>
          </p:nvSpPr>
          <p:spPr>
            <a:xfrm>
              <a:off x="1335785" y="1756410"/>
              <a:ext cx="5105400" cy="1525905"/>
            </a:xfrm>
            <a:custGeom>
              <a:avLst/>
              <a:gdLst/>
              <a:ahLst/>
              <a:cxnLst/>
              <a:rect l="l" t="t" r="r" b="b"/>
              <a:pathLst>
                <a:path w="5105400" h="1525904">
                  <a:moveTo>
                    <a:pt x="5105400" y="0"/>
                  </a:moveTo>
                  <a:lnTo>
                    <a:pt x="0" y="0"/>
                  </a:lnTo>
                  <a:lnTo>
                    <a:pt x="0" y="1525524"/>
                  </a:lnTo>
                  <a:lnTo>
                    <a:pt x="5105400" y="1525524"/>
                  </a:lnTo>
                  <a:lnTo>
                    <a:pt x="5105400" y="0"/>
                  </a:lnTo>
                  <a:close/>
                </a:path>
              </a:pathLst>
            </a:custGeom>
            <a:solidFill>
              <a:srgbClr val="CCCCCC"/>
            </a:solidFill>
          </p:spPr>
          <p:txBody>
            <a:bodyPr wrap="square" lIns="0" tIns="0" rIns="0" bIns="0" rtlCol="0"/>
            <a:lstStyle/>
            <a:p/>
          </p:txBody>
        </p:sp>
        <p:sp>
          <p:nvSpPr>
            <p:cNvPr id="7" name="object 7"/>
            <p:cNvSpPr/>
            <p:nvPr/>
          </p:nvSpPr>
          <p:spPr>
            <a:xfrm>
              <a:off x="1335785" y="1756410"/>
              <a:ext cx="5105400" cy="1525905"/>
            </a:xfrm>
            <a:custGeom>
              <a:avLst/>
              <a:gdLst/>
              <a:ahLst/>
              <a:cxnLst/>
              <a:rect l="l" t="t" r="r" b="b"/>
              <a:pathLst>
                <a:path w="5105400" h="1525904">
                  <a:moveTo>
                    <a:pt x="5105400" y="0"/>
                  </a:moveTo>
                  <a:lnTo>
                    <a:pt x="0" y="0"/>
                  </a:lnTo>
                  <a:lnTo>
                    <a:pt x="0" y="1525524"/>
                  </a:lnTo>
                  <a:lnTo>
                    <a:pt x="5105400" y="1525524"/>
                  </a:lnTo>
                  <a:lnTo>
                    <a:pt x="5105400" y="0"/>
                  </a:lnTo>
                  <a:close/>
                </a:path>
              </a:pathLst>
            </a:custGeom>
            <a:ln w="20574">
              <a:solidFill>
                <a:srgbClr val="000000"/>
              </a:solidFill>
            </a:ln>
          </p:spPr>
          <p:txBody>
            <a:bodyPr wrap="square" lIns="0" tIns="0" rIns="0" bIns="0" rtlCol="0"/>
            <a:lstStyle/>
            <a:p/>
          </p:txBody>
        </p:sp>
      </p:grpSp>
      <p:sp>
        <p:nvSpPr>
          <p:cNvPr id="8" name="object 8"/>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b="1">
                <a:latin typeface="Arial"/>
                <a:cs typeface="Arial"/>
              </a:rPr>
              <a:t>Exceptions </a:t>
            </a:r>
            <a:r>
              <a:rPr dirty="0" sz="2000" spc="-5" b="1">
                <a:latin typeface="Arial"/>
                <a:cs typeface="Arial"/>
              </a:rPr>
              <a:t>Not Handled:</a:t>
            </a:r>
            <a:r>
              <a:rPr dirty="0" sz="2000" b="1">
                <a:latin typeface="Arial"/>
                <a:cs typeface="Arial"/>
              </a:rPr>
              <a:t> Example</a:t>
            </a:r>
            <a:endParaRPr sz="2000">
              <a:latin typeface="Arial"/>
              <a:cs typeface="Arial"/>
            </a:endParaRPr>
          </a:p>
          <a:p>
            <a:pPr>
              <a:lnSpc>
                <a:spcPct val="100000"/>
              </a:lnSpc>
            </a:pPr>
            <a:endParaRPr sz="2200">
              <a:latin typeface="Arial"/>
              <a:cs typeface="Arial"/>
            </a:endParaRPr>
          </a:p>
          <a:p>
            <a:pPr marL="762635">
              <a:lnSpc>
                <a:spcPts val="1435"/>
              </a:lnSpc>
              <a:spcBef>
                <a:spcPts val="1680"/>
              </a:spcBef>
            </a:pPr>
            <a:r>
              <a:rPr dirty="0" sz="1300" spc="-15" b="1">
                <a:latin typeface="Courier New"/>
                <a:cs typeface="Courier New"/>
              </a:rPr>
              <a:t>SET </a:t>
            </a:r>
            <a:r>
              <a:rPr dirty="0" sz="1300" spc="-20" b="1">
                <a:latin typeface="Courier New"/>
                <a:cs typeface="Courier New"/>
              </a:rPr>
              <a:t>SERVEROUTPUT ON</a:t>
            </a:r>
            <a:endParaRPr sz="1300">
              <a:latin typeface="Courier New"/>
              <a:cs typeface="Courier New"/>
            </a:endParaRPr>
          </a:p>
          <a:p>
            <a:pPr marL="762635">
              <a:lnSpc>
                <a:spcPts val="1315"/>
              </a:lnSpc>
            </a:pPr>
            <a:r>
              <a:rPr dirty="0" sz="1300" spc="-15" b="1">
                <a:latin typeface="Courier New"/>
                <a:cs typeface="Courier New"/>
              </a:rPr>
              <a:t>CREATE PROCEDURE</a:t>
            </a:r>
            <a:r>
              <a:rPr dirty="0" sz="1300" spc="-30" b="1">
                <a:latin typeface="Courier New"/>
                <a:cs typeface="Courier New"/>
              </a:rPr>
              <a:t> </a:t>
            </a:r>
            <a:r>
              <a:rPr dirty="0" sz="1300" spc="-20" b="1">
                <a:latin typeface="Courier New"/>
                <a:cs typeface="Courier New"/>
              </a:rPr>
              <a:t>add_department_noex(</a:t>
            </a:r>
            <a:endParaRPr sz="1300">
              <a:latin typeface="Courier New"/>
              <a:cs typeface="Courier New"/>
            </a:endParaRPr>
          </a:p>
          <a:p>
            <a:pPr marL="762635" marR="1374775" indent="390525">
              <a:lnSpc>
                <a:spcPts val="1310"/>
              </a:lnSpc>
              <a:spcBef>
                <a:spcPts val="130"/>
              </a:spcBef>
            </a:pPr>
            <a:r>
              <a:rPr dirty="0" sz="1300" spc="-15" b="1">
                <a:latin typeface="Courier New"/>
                <a:cs typeface="Courier New"/>
              </a:rPr>
              <a:t>name VARCHAR2, mgr NUMBER, loc NUMBER) </a:t>
            </a:r>
            <a:r>
              <a:rPr dirty="0" sz="1300" spc="-20" b="1">
                <a:latin typeface="Courier New"/>
                <a:cs typeface="Courier New"/>
              </a:rPr>
              <a:t>IS  </a:t>
            </a:r>
            <a:r>
              <a:rPr dirty="0" sz="1300" spc="-15" b="1">
                <a:latin typeface="Courier New"/>
                <a:cs typeface="Courier New"/>
              </a:rPr>
              <a:t>BEGIN</a:t>
            </a:r>
            <a:endParaRPr sz="1300">
              <a:latin typeface="Courier New"/>
              <a:cs typeface="Courier New"/>
            </a:endParaRPr>
          </a:p>
          <a:p>
            <a:pPr marL="1153160" marR="1374775" indent="-196215">
              <a:lnSpc>
                <a:spcPts val="1310"/>
              </a:lnSpc>
              <a:spcBef>
                <a:spcPts val="10"/>
              </a:spcBef>
            </a:pPr>
            <a:r>
              <a:rPr dirty="0" sz="1300" spc="-15" b="1">
                <a:latin typeface="Courier New"/>
                <a:cs typeface="Courier New"/>
              </a:rPr>
              <a:t>INSERT INTO DEPARTMENTS </a:t>
            </a:r>
            <a:r>
              <a:rPr dirty="0" sz="1300" spc="-20" b="1">
                <a:latin typeface="Courier New"/>
                <a:cs typeface="Courier New"/>
              </a:rPr>
              <a:t>(department_id,  department_name, manager_id,</a:t>
            </a:r>
            <a:r>
              <a:rPr dirty="0" sz="1300" spc="45" b="1">
                <a:latin typeface="Courier New"/>
                <a:cs typeface="Courier New"/>
              </a:rPr>
              <a:t> </a:t>
            </a:r>
            <a:r>
              <a:rPr dirty="0" sz="1300" spc="-20" b="1">
                <a:latin typeface="Courier New"/>
                <a:cs typeface="Courier New"/>
              </a:rPr>
              <a:t>location_id)</a:t>
            </a:r>
            <a:endParaRPr sz="1300">
              <a:latin typeface="Courier New"/>
              <a:cs typeface="Courier New"/>
            </a:endParaRPr>
          </a:p>
          <a:p>
            <a:pPr marL="957580">
              <a:lnSpc>
                <a:spcPts val="1195"/>
              </a:lnSpc>
            </a:pPr>
            <a:r>
              <a:rPr dirty="0" sz="1300" spc="-15" b="1">
                <a:latin typeface="Courier New"/>
                <a:cs typeface="Courier New"/>
              </a:rPr>
              <a:t>VALUES </a:t>
            </a:r>
            <a:r>
              <a:rPr dirty="0" sz="1300" spc="-20" b="1">
                <a:latin typeface="Courier New"/>
                <a:cs typeface="Courier New"/>
              </a:rPr>
              <a:t>(DEPARTMENTS_SEQ.NEXTVAL, </a:t>
            </a:r>
            <a:r>
              <a:rPr dirty="0" sz="1300" spc="-15" b="1">
                <a:latin typeface="Courier New"/>
                <a:cs typeface="Courier New"/>
              </a:rPr>
              <a:t>name, mgr, </a:t>
            </a:r>
            <a:r>
              <a:rPr dirty="0" sz="1300" spc="-20" b="1">
                <a:latin typeface="Courier New"/>
                <a:cs typeface="Courier New"/>
              </a:rPr>
              <a:t>loc);</a:t>
            </a:r>
            <a:endParaRPr sz="1300">
              <a:latin typeface="Courier New"/>
              <a:cs typeface="Courier New"/>
            </a:endParaRPr>
          </a:p>
          <a:p>
            <a:pPr marL="762000" marR="1374775" indent="194945">
              <a:lnSpc>
                <a:spcPts val="1310"/>
              </a:lnSpc>
              <a:spcBef>
                <a:spcPts val="130"/>
              </a:spcBef>
            </a:pPr>
            <a:r>
              <a:rPr dirty="0" sz="1300" spc="-20" b="1">
                <a:latin typeface="Courier New"/>
                <a:cs typeface="Courier New"/>
              </a:rPr>
              <a:t>DBMS_OUTPUT.PUT_LINE('Added </a:t>
            </a:r>
            <a:r>
              <a:rPr dirty="0" sz="1300" spc="-15" b="1">
                <a:latin typeface="Courier New"/>
                <a:cs typeface="Courier New"/>
              </a:rPr>
              <a:t>Dept: </a:t>
            </a:r>
            <a:r>
              <a:rPr dirty="0" sz="1300" spc="-20" b="1">
                <a:latin typeface="Courier New"/>
                <a:cs typeface="Courier New"/>
              </a:rPr>
              <a:t>'||name);  END;</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marL="751840" marR="1580515">
              <a:lnSpc>
                <a:spcPts val="1460"/>
              </a:lnSpc>
              <a:spcBef>
                <a:spcPts val="900"/>
              </a:spcBef>
            </a:pPr>
            <a:r>
              <a:rPr dirty="0" sz="1300" spc="-15" b="1">
                <a:latin typeface="Courier New"/>
                <a:cs typeface="Courier New"/>
              </a:rPr>
              <a:t>CREATE PROCEDURE </a:t>
            </a:r>
            <a:r>
              <a:rPr dirty="0" sz="1300" spc="-20" b="1">
                <a:latin typeface="Courier New"/>
                <a:cs typeface="Courier New"/>
              </a:rPr>
              <a:t>create_departments_noex IS  </a:t>
            </a:r>
            <a:r>
              <a:rPr dirty="0" sz="1300" spc="-15" b="1">
                <a:latin typeface="Courier New"/>
                <a:cs typeface="Courier New"/>
              </a:rPr>
              <a:t>BEGIN</a:t>
            </a:r>
            <a:endParaRPr sz="1300">
              <a:latin typeface="Courier New"/>
              <a:cs typeface="Courier New"/>
            </a:endParaRPr>
          </a:p>
          <a:p>
            <a:pPr marL="946785">
              <a:lnSpc>
                <a:spcPts val="1395"/>
              </a:lnSpc>
            </a:pPr>
            <a:r>
              <a:rPr dirty="0" sz="1300" spc="-20" b="1">
                <a:latin typeface="Courier New"/>
                <a:cs typeface="Courier New"/>
              </a:rPr>
              <a:t>add_department_noex('Media', </a:t>
            </a:r>
            <a:r>
              <a:rPr dirty="0" sz="1300" spc="-15" b="1">
                <a:latin typeface="Courier New"/>
                <a:cs typeface="Courier New"/>
              </a:rPr>
              <a:t>100,</a:t>
            </a:r>
            <a:r>
              <a:rPr dirty="0" sz="1300" spc="-20" b="1">
                <a:latin typeface="Courier New"/>
                <a:cs typeface="Courier New"/>
              </a:rPr>
              <a:t> 1800);</a:t>
            </a:r>
            <a:endParaRPr sz="1300">
              <a:latin typeface="Courier New"/>
              <a:cs typeface="Courier New"/>
            </a:endParaRPr>
          </a:p>
          <a:p>
            <a:pPr marL="946785">
              <a:lnSpc>
                <a:spcPts val="1465"/>
              </a:lnSpc>
            </a:pPr>
            <a:r>
              <a:rPr dirty="0" sz="1300" spc="-20" b="1">
                <a:latin typeface="Courier New"/>
                <a:cs typeface="Courier New"/>
              </a:rPr>
              <a:t>add_department_noex('Editing', </a:t>
            </a:r>
            <a:r>
              <a:rPr dirty="0" sz="1300" spc="-15" b="1">
                <a:latin typeface="Courier New"/>
                <a:cs typeface="Courier New"/>
              </a:rPr>
              <a:t>99, </a:t>
            </a:r>
            <a:r>
              <a:rPr dirty="0" sz="1300" spc="-20" b="1">
                <a:latin typeface="Courier New"/>
                <a:cs typeface="Courier New"/>
              </a:rPr>
              <a:t>1800);</a:t>
            </a:r>
            <a:endParaRPr sz="1300">
              <a:latin typeface="Courier New"/>
              <a:cs typeface="Courier New"/>
            </a:endParaRPr>
          </a:p>
          <a:p>
            <a:pPr marL="751840" marR="1094105" indent="194945">
              <a:lnSpc>
                <a:spcPts val="1470"/>
              </a:lnSpc>
              <a:spcBef>
                <a:spcPts val="75"/>
              </a:spcBef>
            </a:pPr>
            <a:r>
              <a:rPr dirty="0" sz="1300" spc="-20" b="1">
                <a:latin typeface="Courier New"/>
                <a:cs typeface="Courier New"/>
              </a:rPr>
              <a:t>add_department_noex('Advertising', </a:t>
            </a:r>
            <a:r>
              <a:rPr dirty="0" sz="1300" spc="-15" b="1">
                <a:latin typeface="Courier New"/>
                <a:cs typeface="Courier New"/>
              </a:rPr>
              <a:t>101, </a:t>
            </a:r>
            <a:r>
              <a:rPr dirty="0" sz="1300" spc="-20" b="1">
                <a:latin typeface="Courier New"/>
                <a:cs typeface="Courier New"/>
              </a:rPr>
              <a:t>1800);  END;</a:t>
            </a:r>
            <a:endParaRPr sz="1300">
              <a:latin typeface="Courier New"/>
              <a:cs typeface="Courier New"/>
            </a:endParaRPr>
          </a:p>
          <a:p>
            <a:pPr>
              <a:lnSpc>
                <a:spcPct val="100000"/>
              </a:lnSpc>
            </a:pPr>
            <a:endParaRPr sz="1300">
              <a:latin typeface="Courier New"/>
              <a:cs typeface="Courier New"/>
            </a:endParaRPr>
          </a:p>
          <a:p>
            <a:pPr>
              <a:lnSpc>
                <a:spcPct val="100000"/>
              </a:lnSpc>
              <a:spcBef>
                <a:spcPts val="30"/>
              </a:spcBef>
            </a:pPr>
            <a:endParaRPr sz="145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9" name="object 9"/>
          <p:cNvGrpSpPr/>
          <p:nvPr/>
        </p:nvGrpSpPr>
        <p:grpSpPr>
          <a:xfrm>
            <a:off x="1206627" y="2617851"/>
            <a:ext cx="5083810" cy="2267585"/>
            <a:chOff x="1206627" y="2617851"/>
            <a:chExt cx="5083810" cy="2267585"/>
          </a:xfrm>
        </p:grpSpPr>
        <p:sp>
          <p:nvSpPr>
            <p:cNvPr id="10" name="object 10"/>
            <p:cNvSpPr/>
            <p:nvPr/>
          </p:nvSpPr>
          <p:spPr>
            <a:xfrm>
              <a:off x="1216914" y="2628138"/>
              <a:ext cx="272415" cy="2234565"/>
            </a:xfrm>
            <a:custGeom>
              <a:avLst/>
              <a:gdLst/>
              <a:ahLst/>
              <a:cxnLst/>
              <a:rect l="l" t="t" r="r" b="b"/>
              <a:pathLst>
                <a:path w="272415" h="2234565">
                  <a:moveTo>
                    <a:pt x="272034" y="0"/>
                  </a:moveTo>
                  <a:lnTo>
                    <a:pt x="0" y="0"/>
                  </a:lnTo>
                  <a:lnTo>
                    <a:pt x="0" y="2234184"/>
                  </a:lnTo>
                </a:path>
              </a:pathLst>
            </a:custGeom>
            <a:ln w="20574">
              <a:solidFill>
                <a:srgbClr val="000000"/>
              </a:solidFill>
            </a:ln>
          </p:spPr>
          <p:txBody>
            <a:bodyPr wrap="square" lIns="0" tIns="0" rIns="0" bIns="0" rtlCol="0"/>
            <a:lstStyle/>
            <a:p/>
          </p:txBody>
        </p:sp>
        <p:sp>
          <p:nvSpPr>
            <p:cNvPr id="11" name="object 11"/>
            <p:cNvSpPr/>
            <p:nvPr/>
          </p:nvSpPr>
          <p:spPr>
            <a:xfrm>
              <a:off x="1216914" y="4851654"/>
              <a:ext cx="153670" cy="0"/>
            </a:xfrm>
            <a:custGeom>
              <a:avLst/>
              <a:gdLst/>
              <a:ahLst/>
              <a:cxnLst/>
              <a:rect l="l" t="t" r="r" b="b"/>
              <a:pathLst>
                <a:path w="153669" h="0">
                  <a:moveTo>
                    <a:pt x="0" y="0"/>
                  </a:moveTo>
                  <a:lnTo>
                    <a:pt x="153162" y="0"/>
                  </a:lnTo>
                </a:path>
              </a:pathLst>
            </a:custGeom>
            <a:ln w="20574">
              <a:solidFill>
                <a:srgbClr val="000000"/>
              </a:solidFill>
            </a:ln>
          </p:spPr>
          <p:txBody>
            <a:bodyPr wrap="square" lIns="0" tIns="0" rIns="0" bIns="0" rtlCol="0"/>
            <a:lstStyle/>
            <a:p/>
          </p:txBody>
        </p:sp>
        <p:sp>
          <p:nvSpPr>
            <p:cNvPr id="12" name="object 12"/>
            <p:cNvSpPr/>
            <p:nvPr/>
          </p:nvSpPr>
          <p:spPr>
            <a:xfrm>
              <a:off x="1368552" y="4818888"/>
              <a:ext cx="67310" cy="66675"/>
            </a:xfrm>
            <a:custGeom>
              <a:avLst/>
              <a:gdLst/>
              <a:ahLst/>
              <a:cxnLst/>
              <a:rect l="l" t="t" r="r" b="b"/>
              <a:pathLst>
                <a:path w="67309"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13" name="object 13"/>
            <p:cNvSpPr/>
            <p:nvPr/>
          </p:nvSpPr>
          <p:spPr>
            <a:xfrm>
              <a:off x="6107430" y="4115562"/>
              <a:ext cx="182879" cy="621029"/>
            </a:xfrm>
            <a:prstGeom prst="rect">
              <a:avLst/>
            </a:prstGeom>
            <a:blipFill>
              <a:blip r:embed="rId3" cstate="print"/>
              <a:stretch>
                <a:fillRect/>
              </a:stretch>
            </a:blipFill>
          </p:spPr>
          <p:txBody>
            <a:bodyPr wrap="square" lIns="0" tIns="0" rIns="0" bIns="0" rtlCol="0"/>
            <a:lstStyle/>
            <a:p/>
          </p:txBody>
        </p:sp>
      </p:grpSp>
      <p:sp>
        <p:nvSpPr>
          <p:cNvPr id="14" name="object 14"/>
          <p:cNvSpPr txBox="1"/>
          <p:nvPr/>
        </p:nvSpPr>
        <p:spPr>
          <a:xfrm>
            <a:off x="743204" y="5623128"/>
            <a:ext cx="6250305" cy="2386965"/>
          </a:xfrm>
          <a:prstGeom prst="rect">
            <a:avLst/>
          </a:prstGeom>
        </p:spPr>
        <p:txBody>
          <a:bodyPr wrap="square" lIns="0" tIns="47625" rIns="0" bIns="0" rtlCol="0" vert="horz">
            <a:spAutoFit/>
          </a:bodyPr>
          <a:lstStyle/>
          <a:p>
            <a:pPr marL="12700">
              <a:lnSpc>
                <a:spcPct val="100000"/>
              </a:lnSpc>
              <a:spcBef>
                <a:spcPts val="375"/>
              </a:spcBef>
            </a:pPr>
            <a:r>
              <a:rPr dirty="0" sz="1300" spc="5" b="1">
                <a:latin typeface="Arial"/>
                <a:cs typeface="Arial"/>
              </a:rPr>
              <a:t>Exceptions Not Handled:</a:t>
            </a:r>
            <a:r>
              <a:rPr dirty="0" sz="1300" spc="-5" b="1">
                <a:latin typeface="Arial"/>
                <a:cs typeface="Arial"/>
              </a:rPr>
              <a:t> </a:t>
            </a:r>
            <a:r>
              <a:rPr dirty="0" sz="1300" spc="5" b="1">
                <a:latin typeface="Arial"/>
                <a:cs typeface="Arial"/>
              </a:rPr>
              <a:t>Example</a:t>
            </a:r>
            <a:endParaRPr sz="1300">
              <a:latin typeface="Arial"/>
              <a:cs typeface="Arial"/>
            </a:endParaRPr>
          </a:p>
          <a:p>
            <a:pPr marL="138430" marR="5080">
              <a:lnSpc>
                <a:spcPct val="100600"/>
              </a:lnSpc>
              <a:spcBef>
                <a:spcPts val="275"/>
              </a:spcBef>
            </a:pPr>
            <a:r>
              <a:rPr dirty="0" sz="1300" spc="10">
                <a:latin typeface="Times New Roman"/>
                <a:cs typeface="Times New Roman"/>
              </a:rPr>
              <a:t>The </a:t>
            </a:r>
            <a:r>
              <a:rPr dirty="0" sz="1300" spc="5">
                <a:latin typeface="Times New Roman"/>
                <a:cs typeface="Times New Roman"/>
              </a:rPr>
              <a:t>code example in the slide shows </a:t>
            </a:r>
            <a:r>
              <a:rPr dirty="0" sz="1300" spc="15">
                <a:latin typeface="Courier New"/>
                <a:cs typeface="Courier New"/>
              </a:rPr>
              <a:t>add_department_noex</a:t>
            </a:r>
            <a:r>
              <a:rPr dirty="0" sz="1300" spc="15">
                <a:latin typeface="Times New Roman"/>
                <a:cs typeface="Times New Roman"/>
              </a:rPr>
              <a:t>, </a:t>
            </a:r>
            <a:r>
              <a:rPr dirty="0" sz="1300" spc="5">
                <a:latin typeface="Times New Roman"/>
                <a:cs typeface="Times New Roman"/>
              </a:rPr>
              <a:t>which does not have an  exception section. In this case, the exception occurs </a:t>
            </a:r>
            <a:r>
              <a:rPr dirty="0" sz="1300" spc="10">
                <a:latin typeface="Times New Roman"/>
                <a:cs typeface="Times New Roman"/>
              </a:rPr>
              <a:t>when </a:t>
            </a:r>
            <a:r>
              <a:rPr dirty="0" sz="1300" spc="5">
                <a:latin typeface="Times New Roman"/>
                <a:cs typeface="Times New Roman"/>
              </a:rPr>
              <a:t>the </a:t>
            </a:r>
            <a:r>
              <a:rPr dirty="0" sz="1300" spc="15">
                <a:latin typeface="Courier New"/>
                <a:cs typeface="Courier New"/>
              </a:rPr>
              <a:t>Editing </a:t>
            </a:r>
            <a:r>
              <a:rPr dirty="0" sz="1300" spc="5">
                <a:latin typeface="Times New Roman"/>
                <a:cs typeface="Times New Roman"/>
              </a:rPr>
              <a:t>department is  added. </a:t>
            </a:r>
            <a:r>
              <a:rPr dirty="0" sz="1300" spc="10">
                <a:latin typeface="Times New Roman"/>
                <a:cs typeface="Times New Roman"/>
              </a:rPr>
              <a:t>Because </a:t>
            </a:r>
            <a:r>
              <a:rPr dirty="0" sz="1300" spc="5">
                <a:latin typeface="Times New Roman"/>
                <a:cs typeface="Times New Roman"/>
              </a:rPr>
              <a:t>of the lack of exception handling in either of the subprograms, </a:t>
            </a:r>
            <a:r>
              <a:rPr dirty="0" sz="1300" spc="10">
                <a:latin typeface="Times New Roman"/>
                <a:cs typeface="Times New Roman"/>
              </a:rPr>
              <a:t>no new  </a:t>
            </a:r>
            <a:r>
              <a:rPr dirty="0" sz="1300" spc="5">
                <a:latin typeface="Times New Roman"/>
                <a:cs typeface="Times New Roman"/>
              </a:rPr>
              <a:t>department records are added into the </a:t>
            </a:r>
            <a:r>
              <a:rPr dirty="0" sz="1300" spc="15">
                <a:latin typeface="Courier New"/>
                <a:cs typeface="Courier New"/>
              </a:rPr>
              <a:t>DEPARTMENTS </a:t>
            </a:r>
            <a:r>
              <a:rPr dirty="0" sz="1300" spc="5">
                <a:latin typeface="Times New Roman"/>
                <a:cs typeface="Times New Roman"/>
              </a:rPr>
              <a:t>table. Executing the  </a:t>
            </a:r>
            <a:r>
              <a:rPr dirty="0" sz="1300" spc="15">
                <a:latin typeface="Courier New"/>
                <a:cs typeface="Courier New"/>
              </a:rPr>
              <a:t>create_departments_noex </a:t>
            </a:r>
            <a:r>
              <a:rPr dirty="0" sz="1300" spc="10">
                <a:latin typeface="Times New Roman"/>
                <a:cs typeface="Times New Roman"/>
              </a:rPr>
              <a:t>procedure produces </a:t>
            </a:r>
            <a:r>
              <a:rPr dirty="0" sz="1300" spc="5">
                <a:latin typeface="Times New Roman"/>
                <a:cs typeface="Times New Roman"/>
              </a:rPr>
              <a:t>a result that is similar to the  following:</a:t>
            </a:r>
            <a:endParaRPr sz="1300">
              <a:latin typeface="Times New Roman"/>
              <a:cs typeface="Times New Roman"/>
            </a:endParaRPr>
          </a:p>
          <a:p>
            <a:pPr marL="1017905">
              <a:lnSpc>
                <a:spcPts val="1345"/>
              </a:lnSpc>
            </a:pPr>
            <a:r>
              <a:rPr dirty="0" sz="1200" spc="5">
                <a:latin typeface="Courier New"/>
                <a:cs typeface="Courier New"/>
              </a:rPr>
              <a:t>Added Dept:</a:t>
            </a:r>
            <a:r>
              <a:rPr dirty="0" sz="1200">
                <a:latin typeface="Courier New"/>
                <a:cs typeface="Courier New"/>
              </a:rPr>
              <a:t> </a:t>
            </a:r>
            <a:r>
              <a:rPr dirty="0" sz="1200" spc="5">
                <a:latin typeface="Courier New"/>
                <a:cs typeface="Courier New"/>
              </a:rPr>
              <a:t>Media</a:t>
            </a:r>
            <a:endParaRPr sz="1200">
              <a:latin typeface="Courier New"/>
              <a:cs typeface="Courier New"/>
            </a:endParaRPr>
          </a:p>
          <a:p>
            <a:pPr marL="1017905">
              <a:lnSpc>
                <a:spcPts val="1435"/>
              </a:lnSpc>
            </a:pPr>
            <a:r>
              <a:rPr dirty="0" sz="1200" spc="5">
                <a:latin typeface="Courier New"/>
                <a:cs typeface="Courier New"/>
              </a:rPr>
              <a:t>BEGIN create_departments_noex; END;</a:t>
            </a:r>
            <a:endParaRPr sz="1200">
              <a:latin typeface="Courier New"/>
              <a:cs typeface="Courier New"/>
            </a:endParaRPr>
          </a:p>
          <a:p>
            <a:pPr>
              <a:lnSpc>
                <a:spcPct val="100000"/>
              </a:lnSpc>
              <a:spcBef>
                <a:spcPts val="5"/>
              </a:spcBef>
            </a:pPr>
            <a:endParaRPr sz="1250">
              <a:latin typeface="Courier New"/>
              <a:cs typeface="Courier New"/>
            </a:endParaRPr>
          </a:p>
          <a:p>
            <a:pPr marL="1018540">
              <a:lnSpc>
                <a:spcPts val="1435"/>
              </a:lnSpc>
            </a:pPr>
            <a:r>
              <a:rPr dirty="0" sz="1200" spc="5">
                <a:latin typeface="Courier New"/>
                <a:cs typeface="Courier New"/>
              </a:rPr>
              <a:t>*</a:t>
            </a:r>
            <a:endParaRPr sz="1200">
              <a:latin typeface="Courier New"/>
              <a:cs typeface="Courier New"/>
            </a:endParaRPr>
          </a:p>
          <a:p>
            <a:pPr marL="1018540">
              <a:lnSpc>
                <a:spcPts val="1435"/>
              </a:lnSpc>
            </a:pPr>
            <a:r>
              <a:rPr dirty="0" sz="1200" spc="5">
                <a:latin typeface="Courier New"/>
                <a:cs typeface="Courier New"/>
              </a:rPr>
              <a:t>ERROR at line</a:t>
            </a:r>
            <a:r>
              <a:rPr dirty="0" sz="1200">
                <a:latin typeface="Courier New"/>
                <a:cs typeface="Courier New"/>
              </a:rPr>
              <a:t> </a:t>
            </a:r>
            <a:r>
              <a:rPr dirty="0" sz="1200" spc="5">
                <a:latin typeface="Courier New"/>
                <a:cs typeface="Courier New"/>
              </a:rPr>
              <a:t>1:</a:t>
            </a:r>
            <a:endParaRPr sz="1200">
              <a:latin typeface="Courier New"/>
              <a:cs typeface="Courier New"/>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5" name="object 15"/>
          <p:cNvSpPr txBox="1"/>
          <p:nvPr/>
        </p:nvSpPr>
        <p:spPr>
          <a:xfrm>
            <a:off x="2766789" y="7981281"/>
            <a:ext cx="3636010" cy="392430"/>
          </a:xfrm>
          <a:prstGeom prst="rect">
            <a:avLst/>
          </a:prstGeom>
        </p:spPr>
        <p:txBody>
          <a:bodyPr wrap="square" lIns="0" tIns="13970" rIns="0" bIns="0" rtlCol="0" vert="horz">
            <a:spAutoFit/>
          </a:bodyPr>
          <a:lstStyle/>
          <a:p>
            <a:pPr marL="13970" marR="5080" indent="-1905">
              <a:lnSpc>
                <a:spcPct val="100000"/>
              </a:lnSpc>
              <a:spcBef>
                <a:spcPts val="110"/>
              </a:spcBef>
            </a:pPr>
            <a:r>
              <a:rPr dirty="0" sz="1200" spc="5">
                <a:latin typeface="Courier New"/>
                <a:cs typeface="Courier New"/>
              </a:rPr>
              <a:t>integrity constraint (ORA1.DEPT_MGR_FK)  parent key</a:t>
            </a:r>
            <a:r>
              <a:rPr dirty="0" sz="1200" spc="-5">
                <a:latin typeface="Courier New"/>
                <a:cs typeface="Courier New"/>
              </a:rPr>
              <a:t> </a:t>
            </a:r>
            <a:r>
              <a:rPr dirty="0" sz="1200" spc="5">
                <a:latin typeface="Courier New"/>
                <a:cs typeface="Courier New"/>
              </a:rPr>
              <a:t>not</a:t>
            </a:r>
            <a:endParaRPr sz="1200">
              <a:latin typeface="Courier New"/>
              <a:cs typeface="Courier New"/>
            </a:endParaRPr>
          </a:p>
        </p:txBody>
      </p:sp>
      <p:sp>
        <p:nvSpPr>
          <p:cNvPr id="16" name="object 16"/>
          <p:cNvSpPr txBox="1"/>
          <p:nvPr/>
        </p:nvSpPr>
        <p:spPr>
          <a:xfrm>
            <a:off x="1749044" y="7981281"/>
            <a:ext cx="951865" cy="1118870"/>
          </a:xfrm>
          <a:prstGeom prst="rect">
            <a:avLst/>
          </a:prstGeom>
        </p:spPr>
        <p:txBody>
          <a:bodyPr wrap="square" lIns="0" tIns="13970" rIns="0" bIns="0" rtlCol="0" vert="horz">
            <a:spAutoFit/>
          </a:bodyPr>
          <a:lstStyle/>
          <a:p>
            <a:pPr marL="12700">
              <a:lnSpc>
                <a:spcPts val="1435"/>
              </a:lnSpc>
              <a:spcBef>
                <a:spcPts val="110"/>
              </a:spcBef>
            </a:pPr>
            <a:r>
              <a:rPr dirty="0" sz="1200" spc="5">
                <a:latin typeface="Courier New"/>
                <a:cs typeface="Courier New"/>
              </a:rPr>
              <a:t>ORA-02291:</a:t>
            </a:r>
            <a:endParaRPr sz="1200">
              <a:latin typeface="Courier New"/>
              <a:cs typeface="Courier New"/>
            </a:endParaRPr>
          </a:p>
          <a:p>
            <a:pPr marL="12700" marR="5080">
              <a:lnSpc>
                <a:spcPts val="1430"/>
              </a:lnSpc>
              <a:spcBef>
                <a:spcPts val="55"/>
              </a:spcBef>
            </a:pPr>
            <a:r>
              <a:rPr dirty="0" sz="1200" spc="5">
                <a:latin typeface="Courier New"/>
                <a:cs typeface="Courier New"/>
              </a:rPr>
              <a:t>violated</a:t>
            </a:r>
            <a:r>
              <a:rPr dirty="0" sz="1200" spc="-75">
                <a:latin typeface="Courier New"/>
                <a:cs typeface="Courier New"/>
              </a:rPr>
              <a:t> </a:t>
            </a:r>
            <a:r>
              <a:rPr dirty="0" sz="1200" spc="5">
                <a:latin typeface="Courier New"/>
                <a:cs typeface="Courier New"/>
              </a:rPr>
              <a:t>-  found</a:t>
            </a:r>
            <a:endParaRPr sz="1200">
              <a:latin typeface="Courier New"/>
              <a:cs typeface="Courier New"/>
            </a:endParaRPr>
          </a:p>
          <a:p>
            <a:pPr algn="just" marL="12700" marR="6350">
              <a:lnSpc>
                <a:spcPts val="1430"/>
              </a:lnSpc>
            </a:pPr>
            <a:r>
              <a:rPr dirty="0" sz="1200" spc="5">
                <a:latin typeface="Courier New"/>
                <a:cs typeface="Courier New"/>
              </a:rPr>
              <a:t>ORA-06512:  ORA-06512:  ORA-06512:</a:t>
            </a:r>
            <a:endParaRPr sz="1200">
              <a:latin typeface="Courier New"/>
              <a:cs typeface="Courier New"/>
            </a:endParaRPr>
          </a:p>
        </p:txBody>
      </p:sp>
      <p:sp>
        <p:nvSpPr>
          <p:cNvPr id="17" name="object 17"/>
          <p:cNvSpPr txBox="1"/>
          <p:nvPr/>
        </p:nvSpPr>
        <p:spPr>
          <a:xfrm>
            <a:off x="2766558" y="8526788"/>
            <a:ext cx="3821429" cy="572770"/>
          </a:xfrm>
          <a:prstGeom prst="rect">
            <a:avLst/>
          </a:prstGeom>
        </p:spPr>
        <p:txBody>
          <a:bodyPr wrap="square" lIns="0" tIns="13970" rIns="0" bIns="0" rtlCol="0" vert="horz">
            <a:spAutoFit/>
          </a:bodyPr>
          <a:lstStyle/>
          <a:p>
            <a:pPr marL="12700">
              <a:lnSpc>
                <a:spcPts val="1435"/>
              </a:lnSpc>
              <a:spcBef>
                <a:spcPts val="110"/>
              </a:spcBef>
            </a:pPr>
            <a:r>
              <a:rPr dirty="0" sz="1200" spc="5">
                <a:latin typeface="Courier New"/>
                <a:cs typeface="Courier New"/>
              </a:rPr>
              <a:t>at "ORA1.ADD_DEPARTMENT_NOEX", line 4</a:t>
            </a:r>
            <a:endParaRPr sz="1200">
              <a:latin typeface="Courier New"/>
              <a:cs typeface="Courier New"/>
            </a:endParaRPr>
          </a:p>
          <a:p>
            <a:pPr marL="12700">
              <a:lnSpc>
                <a:spcPts val="1430"/>
              </a:lnSpc>
            </a:pPr>
            <a:r>
              <a:rPr dirty="0" sz="1200" spc="5">
                <a:latin typeface="Courier New"/>
                <a:cs typeface="Courier New"/>
              </a:rPr>
              <a:t>at "ORA1.CREATE_DEPARTMENTS_NOEX", line 4</a:t>
            </a:r>
            <a:endParaRPr sz="1200">
              <a:latin typeface="Courier New"/>
              <a:cs typeface="Courier New"/>
            </a:endParaRPr>
          </a:p>
          <a:p>
            <a:pPr marL="12700">
              <a:lnSpc>
                <a:spcPts val="1435"/>
              </a:lnSpc>
            </a:pPr>
            <a:r>
              <a:rPr dirty="0" sz="1200" spc="5">
                <a:latin typeface="Courier New"/>
                <a:cs typeface="Courier New"/>
              </a:rPr>
              <a:t>at line</a:t>
            </a:r>
            <a:r>
              <a:rPr dirty="0" sz="1200" spc="10">
                <a:latin typeface="Courier New"/>
                <a:cs typeface="Courier New"/>
              </a:rPr>
              <a:t> </a:t>
            </a:r>
            <a:r>
              <a:rPr dirty="0" sz="1200" spc="5">
                <a:latin typeface="Courier New"/>
                <a:cs typeface="Courier New"/>
              </a:rPr>
              <a:t>1</a:t>
            </a:r>
            <a:endParaRPr sz="1200">
              <a:latin typeface="Courier New"/>
              <a:cs typeface="Courier New"/>
            </a:endParaRPr>
          </a:p>
        </p:txBody>
      </p:sp>
      <p:sp>
        <p:nvSpPr>
          <p:cNvPr id="18" name="object 18"/>
          <p:cNvSpPr txBox="1"/>
          <p:nvPr/>
        </p:nvSpPr>
        <p:spPr>
          <a:xfrm>
            <a:off x="868933" y="9122916"/>
            <a:ext cx="5928995" cy="434340"/>
          </a:xfrm>
          <a:prstGeom prst="rect">
            <a:avLst/>
          </a:prstGeom>
        </p:spPr>
        <p:txBody>
          <a:bodyPr wrap="square" lIns="0" tIns="5715" rIns="0" bIns="0" rtlCol="0" vert="horz">
            <a:spAutoFit/>
          </a:bodyPr>
          <a:lstStyle/>
          <a:p>
            <a:pPr marL="12700" marR="5080">
              <a:lnSpc>
                <a:spcPct val="104600"/>
              </a:lnSpc>
              <a:spcBef>
                <a:spcPts val="45"/>
              </a:spcBef>
            </a:pPr>
            <a:r>
              <a:rPr dirty="0" sz="1300" spc="5">
                <a:latin typeface="Times New Roman"/>
                <a:cs typeface="Times New Roman"/>
              </a:rPr>
              <a:t>Although the results </a:t>
            </a:r>
            <a:r>
              <a:rPr dirty="0" sz="1300" spc="10">
                <a:latin typeface="Times New Roman"/>
                <a:cs typeface="Times New Roman"/>
              </a:rPr>
              <a:t>show </a:t>
            </a:r>
            <a:r>
              <a:rPr dirty="0" sz="1300" spc="5">
                <a:latin typeface="Times New Roman"/>
                <a:cs typeface="Times New Roman"/>
              </a:rPr>
              <a:t>that the </a:t>
            </a:r>
            <a:r>
              <a:rPr dirty="0" sz="1300" spc="15">
                <a:latin typeface="Courier New"/>
                <a:cs typeface="Courier New"/>
              </a:rPr>
              <a:t>Media</a:t>
            </a:r>
            <a:r>
              <a:rPr dirty="0" sz="1300" spc="-365">
                <a:latin typeface="Courier New"/>
                <a:cs typeface="Courier New"/>
              </a:rPr>
              <a:t> </a:t>
            </a:r>
            <a:r>
              <a:rPr dirty="0" sz="1300" spc="5">
                <a:latin typeface="Times New Roman"/>
                <a:cs typeface="Times New Roman"/>
              </a:rPr>
              <a:t>department </a:t>
            </a:r>
            <a:r>
              <a:rPr dirty="0" sz="1300" spc="10">
                <a:latin typeface="Times New Roman"/>
                <a:cs typeface="Times New Roman"/>
              </a:rPr>
              <a:t>was </a:t>
            </a:r>
            <a:r>
              <a:rPr dirty="0" sz="1300" spc="5">
                <a:latin typeface="Times New Roman"/>
                <a:cs typeface="Times New Roman"/>
              </a:rPr>
              <a:t>added, its operation is rolled  back because the exception </a:t>
            </a:r>
            <a:r>
              <a:rPr dirty="0" sz="1300" spc="10">
                <a:latin typeface="Times New Roman"/>
                <a:cs typeface="Times New Roman"/>
              </a:rPr>
              <a:t>was </a:t>
            </a:r>
            <a:r>
              <a:rPr dirty="0" sz="1300" spc="5">
                <a:latin typeface="Times New Roman"/>
                <a:cs typeface="Times New Roman"/>
              </a:rPr>
              <a:t>not handled in either of the subprograms</a:t>
            </a:r>
            <a:r>
              <a:rPr dirty="0" sz="1300" spc="95">
                <a:latin typeface="Times New Roman"/>
                <a:cs typeface="Times New Roman"/>
              </a:rPr>
              <a:t> </a:t>
            </a:r>
            <a:r>
              <a:rPr dirty="0" sz="1300" spc="5">
                <a:latin typeface="Times New Roman"/>
                <a:cs typeface="Times New Roman"/>
              </a:rPr>
              <a:t>invoked.</a:t>
            </a:r>
            <a:endParaRPr sz="1300">
              <a:latin typeface="Times New Roman"/>
              <a:cs typeface="Times New Roman"/>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516885" y="873506"/>
            <a:ext cx="2713355"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Removing</a:t>
            </a:r>
            <a:r>
              <a:rPr dirty="0" sz="2000" spc="-50" b="1">
                <a:latin typeface="Arial"/>
                <a:cs typeface="Arial"/>
              </a:rPr>
              <a:t> </a:t>
            </a:r>
            <a:r>
              <a:rPr dirty="0" sz="2000" b="1">
                <a:latin typeface="Arial"/>
                <a:cs typeface="Arial"/>
              </a:rPr>
              <a:t>Procedures</a:t>
            </a:r>
            <a:endParaRPr sz="2000">
              <a:latin typeface="Arial"/>
              <a:cs typeface="Arial"/>
            </a:endParaRPr>
          </a:p>
        </p:txBody>
      </p:sp>
      <p:sp>
        <p:nvSpPr>
          <p:cNvPr id="7" name="object 7"/>
          <p:cNvSpPr txBox="1"/>
          <p:nvPr/>
        </p:nvSpPr>
        <p:spPr>
          <a:xfrm>
            <a:off x="1243583" y="1792477"/>
            <a:ext cx="4662805" cy="791845"/>
          </a:xfrm>
          <a:prstGeom prst="rect">
            <a:avLst/>
          </a:prstGeom>
        </p:spPr>
        <p:txBody>
          <a:bodyPr wrap="square" lIns="0" tIns="12065" rIns="0" bIns="0" rtlCol="0" vert="horz">
            <a:spAutoFit/>
          </a:bodyPr>
          <a:lstStyle/>
          <a:p>
            <a:pPr marR="5080">
              <a:lnSpc>
                <a:spcPct val="101299"/>
              </a:lnSpc>
              <a:spcBef>
                <a:spcPts val="95"/>
              </a:spcBef>
            </a:pPr>
            <a:r>
              <a:rPr dirty="0" sz="1550" spc="10" b="1">
                <a:latin typeface="Arial"/>
                <a:cs typeface="Arial"/>
              </a:rPr>
              <a:t>You can remove a procedure that </a:t>
            </a:r>
            <a:r>
              <a:rPr dirty="0" sz="1550" spc="5" b="1">
                <a:latin typeface="Arial"/>
                <a:cs typeface="Arial"/>
              </a:rPr>
              <a:t>is </a:t>
            </a:r>
            <a:r>
              <a:rPr dirty="0" sz="1550" spc="10" b="1">
                <a:latin typeface="Arial"/>
                <a:cs typeface="Arial"/>
              </a:rPr>
              <a:t>stored </a:t>
            </a:r>
            <a:r>
              <a:rPr dirty="0" sz="1550" spc="5" b="1">
                <a:latin typeface="Arial"/>
                <a:cs typeface="Arial"/>
              </a:rPr>
              <a:t>in </a:t>
            </a:r>
            <a:r>
              <a:rPr dirty="0" sz="1550" spc="10" b="1">
                <a:latin typeface="Arial"/>
                <a:cs typeface="Arial"/>
              </a:rPr>
              <a:t>the  database.</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10" b="1">
                <a:latin typeface="Arial"/>
                <a:cs typeface="Arial"/>
              </a:rPr>
              <a:t>Syntax:</a:t>
            </a:r>
            <a:endParaRPr sz="1550">
              <a:latin typeface="Arial"/>
              <a:cs typeface="Arial"/>
            </a:endParaRPr>
          </a:p>
        </p:txBody>
      </p:sp>
      <p:sp>
        <p:nvSpPr>
          <p:cNvPr id="8" name="object 8"/>
          <p:cNvSpPr txBox="1"/>
          <p:nvPr/>
        </p:nvSpPr>
        <p:spPr>
          <a:xfrm>
            <a:off x="1325038" y="3180802"/>
            <a:ext cx="122809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Example:</a:t>
            </a:r>
            <a:endParaRPr sz="1550">
              <a:latin typeface="Arial"/>
              <a:cs typeface="Arial"/>
            </a:endParaRPr>
          </a:p>
        </p:txBody>
      </p:sp>
      <p:sp>
        <p:nvSpPr>
          <p:cNvPr id="9" name="object 9"/>
          <p:cNvSpPr txBox="1"/>
          <p:nvPr/>
        </p:nvSpPr>
        <p:spPr>
          <a:xfrm>
            <a:off x="1335786" y="2723388"/>
            <a:ext cx="5105400" cy="382270"/>
          </a:xfrm>
          <a:prstGeom prst="rect">
            <a:avLst/>
          </a:prstGeom>
          <a:solidFill>
            <a:srgbClr val="CCCCCC"/>
          </a:solidFill>
          <a:ln w="20574">
            <a:solidFill>
              <a:srgbClr val="000000"/>
            </a:solidFill>
          </a:ln>
        </p:spPr>
        <p:txBody>
          <a:bodyPr wrap="square" lIns="0" tIns="69215" rIns="0" bIns="0" rtlCol="0" vert="horz">
            <a:spAutoFit/>
          </a:bodyPr>
          <a:lstStyle/>
          <a:p>
            <a:pPr marL="76200">
              <a:lnSpc>
                <a:spcPct val="100000"/>
              </a:lnSpc>
              <a:spcBef>
                <a:spcPts val="545"/>
              </a:spcBef>
            </a:pPr>
            <a:r>
              <a:rPr dirty="0" sz="1300" spc="-15" b="1">
                <a:latin typeface="Courier New"/>
                <a:cs typeface="Courier New"/>
              </a:rPr>
              <a:t>DROP PROCEDURE</a:t>
            </a:r>
            <a:r>
              <a:rPr dirty="0" sz="1300" spc="-25" b="1">
                <a:latin typeface="Courier New"/>
                <a:cs typeface="Courier New"/>
              </a:rPr>
              <a:t> </a:t>
            </a:r>
            <a:r>
              <a:rPr dirty="0" sz="1300" spc="-20" b="1" i="1">
                <a:latin typeface="Courier New"/>
                <a:cs typeface="Courier New"/>
              </a:rPr>
              <a:t>procedure_name</a:t>
            </a:r>
            <a:endParaRPr sz="1300">
              <a:latin typeface="Courier New"/>
              <a:cs typeface="Courier New"/>
            </a:endParaRPr>
          </a:p>
        </p:txBody>
      </p:sp>
      <p:sp>
        <p:nvSpPr>
          <p:cNvPr id="10" name="object 10"/>
          <p:cNvSpPr txBox="1"/>
          <p:nvPr/>
        </p:nvSpPr>
        <p:spPr>
          <a:xfrm>
            <a:off x="1335786" y="3546347"/>
            <a:ext cx="5105400" cy="389890"/>
          </a:xfrm>
          <a:prstGeom prst="rect">
            <a:avLst/>
          </a:prstGeom>
          <a:solidFill>
            <a:srgbClr val="CCCCCC"/>
          </a:solidFill>
          <a:ln w="20574">
            <a:solidFill>
              <a:srgbClr val="000000"/>
            </a:solidFill>
          </a:ln>
        </p:spPr>
        <p:txBody>
          <a:bodyPr wrap="square" lIns="0" tIns="73025" rIns="0" bIns="0" rtlCol="0" vert="horz">
            <a:spAutoFit/>
          </a:bodyPr>
          <a:lstStyle/>
          <a:p>
            <a:pPr marL="76200">
              <a:lnSpc>
                <a:spcPct val="100000"/>
              </a:lnSpc>
              <a:spcBef>
                <a:spcPts val="575"/>
              </a:spcBef>
            </a:pPr>
            <a:r>
              <a:rPr dirty="0" sz="1300" spc="-15" b="1">
                <a:latin typeface="Courier New"/>
                <a:cs typeface="Courier New"/>
              </a:rPr>
              <a:t>DROP PROCEDURE</a:t>
            </a:r>
            <a:r>
              <a:rPr dirty="0" sz="1300" spc="-30" b="1">
                <a:latin typeface="Courier New"/>
                <a:cs typeface="Courier New"/>
              </a:rPr>
              <a:t> </a:t>
            </a:r>
            <a:r>
              <a:rPr dirty="0" sz="1300" spc="-20" b="1">
                <a:latin typeface="Courier New"/>
                <a:cs typeface="Courier New"/>
              </a:rPr>
              <a:t>raise_salary;</a:t>
            </a:r>
            <a:endParaRPr sz="1300">
              <a:latin typeface="Courier New"/>
              <a:cs typeface="Courier New"/>
            </a:endParaRPr>
          </a:p>
        </p:txBody>
      </p:sp>
      <p:sp>
        <p:nvSpPr>
          <p:cNvPr id="11" name="object 11"/>
          <p:cNvSpPr txBox="1"/>
          <p:nvPr/>
        </p:nvSpPr>
        <p:spPr>
          <a:xfrm>
            <a:off x="743204" y="5619272"/>
            <a:ext cx="6197600" cy="115379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Removing</a:t>
            </a:r>
            <a:r>
              <a:rPr dirty="0" sz="1300" spc="-5" b="1">
                <a:latin typeface="Arial"/>
                <a:cs typeface="Arial"/>
              </a:rPr>
              <a:t> </a:t>
            </a:r>
            <a:r>
              <a:rPr dirty="0" sz="1300" spc="5" b="1">
                <a:latin typeface="Arial"/>
                <a:cs typeface="Arial"/>
              </a:rPr>
              <a:t>Procedures</a:t>
            </a:r>
            <a:endParaRPr sz="1300">
              <a:latin typeface="Arial"/>
              <a:cs typeface="Arial"/>
            </a:endParaRPr>
          </a:p>
          <a:p>
            <a:pPr marL="138430" marR="46355">
              <a:lnSpc>
                <a:spcPct val="106100"/>
              </a:lnSpc>
              <a:spcBef>
                <a:spcPts val="219"/>
              </a:spcBef>
            </a:pPr>
            <a:r>
              <a:rPr dirty="0" sz="1300" spc="10">
                <a:latin typeface="Times New Roman"/>
                <a:cs typeface="Times New Roman"/>
              </a:rPr>
              <a:t>When</a:t>
            </a:r>
            <a:r>
              <a:rPr dirty="0" sz="1300" spc="5">
                <a:latin typeface="Times New Roman"/>
                <a:cs typeface="Times New Roman"/>
              </a:rPr>
              <a:t> a</a:t>
            </a:r>
            <a:r>
              <a:rPr dirty="0" sz="1300" spc="10">
                <a:latin typeface="Times New Roman"/>
                <a:cs typeface="Times New Roman"/>
              </a:rPr>
              <a:t> </a:t>
            </a:r>
            <a:r>
              <a:rPr dirty="0" sz="1300" spc="5">
                <a:latin typeface="Times New Roman"/>
                <a:cs typeface="Times New Roman"/>
              </a:rPr>
              <a:t>stored</a:t>
            </a:r>
            <a:r>
              <a:rPr dirty="0" sz="1300" spc="10">
                <a:latin typeface="Times New Roman"/>
                <a:cs typeface="Times New Roman"/>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no</a:t>
            </a:r>
            <a:r>
              <a:rPr dirty="0" sz="1300" spc="5">
                <a:latin typeface="Times New Roman"/>
                <a:cs typeface="Times New Roman"/>
              </a:rPr>
              <a:t> longer</a:t>
            </a:r>
            <a:r>
              <a:rPr dirty="0" sz="1300" spc="10">
                <a:latin typeface="Times New Roman"/>
                <a:cs typeface="Times New Roman"/>
              </a:rPr>
              <a:t> </a:t>
            </a:r>
            <a:r>
              <a:rPr dirty="0" sz="1300" spc="5">
                <a:latin typeface="Times New Roman"/>
                <a:cs typeface="Times New Roman"/>
              </a:rPr>
              <a:t>required, </a:t>
            </a:r>
            <a:r>
              <a:rPr dirty="0" sz="1300" spc="10">
                <a:latin typeface="Times New Roman"/>
                <a:cs typeface="Times New Roman"/>
              </a:rPr>
              <a:t>you can </a:t>
            </a:r>
            <a:r>
              <a:rPr dirty="0" sz="1300" spc="5">
                <a:latin typeface="Times New Roman"/>
                <a:cs typeface="Times New Roman"/>
              </a:rPr>
              <a:t>use</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DROP</a:t>
            </a:r>
            <a:r>
              <a:rPr dirty="0" sz="1300" spc="-440">
                <a:latin typeface="Courier New"/>
                <a:cs typeface="Courier New"/>
              </a:rPr>
              <a:t> </a:t>
            </a:r>
            <a:r>
              <a:rPr dirty="0" sz="1300" spc="15">
                <a:latin typeface="Courier New"/>
                <a:cs typeface="Courier New"/>
              </a:rPr>
              <a:t>PROCEDURE</a:t>
            </a:r>
            <a:r>
              <a:rPr dirty="0" sz="1300" spc="-450">
                <a:latin typeface="Courier New"/>
                <a:cs typeface="Courier New"/>
              </a:rPr>
              <a:t> </a:t>
            </a:r>
            <a:r>
              <a:rPr dirty="0" sz="1300" spc="5">
                <a:latin typeface="Times New Roman"/>
                <a:cs typeface="Times New Roman"/>
              </a:rPr>
              <a:t>SQL  statement to </a:t>
            </a:r>
            <a:r>
              <a:rPr dirty="0" sz="1300" spc="10">
                <a:latin typeface="Times New Roman"/>
                <a:cs typeface="Times New Roman"/>
              </a:rPr>
              <a:t>remove</a:t>
            </a:r>
            <a:r>
              <a:rPr dirty="0" sz="1300" spc="15">
                <a:latin typeface="Times New Roman"/>
                <a:cs typeface="Times New Roman"/>
              </a:rPr>
              <a:t> </a:t>
            </a:r>
            <a:r>
              <a:rPr dirty="0" sz="1300" spc="5">
                <a:latin typeface="Times New Roman"/>
                <a:cs typeface="Times New Roman"/>
              </a:rPr>
              <a:t>it.</a:t>
            </a:r>
            <a:endParaRPr sz="1300">
              <a:latin typeface="Times New Roman"/>
              <a:cs typeface="Times New Roman"/>
            </a:endParaRPr>
          </a:p>
          <a:p>
            <a:pPr marL="138430" marR="5080">
              <a:lnSpc>
                <a:spcPts val="1500"/>
              </a:lnSpc>
              <a:spcBef>
                <a:spcPts val="525"/>
              </a:spcBef>
            </a:pPr>
            <a:r>
              <a:rPr dirty="0" sz="1300" spc="5" b="1">
                <a:latin typeface="Times New Roman"/>
                <a:cs typeface="Times New Roman"/>
              </a:rPr>
              <a:t>Note: </a:t>
            </a:r>
            <a:r>
              <a:rPr dirty="0" sz="1300" spc="10">
                <a:latin typeface="Times New Roman"/>
                <a:cs typeface="Times New Roman"/>
              </a:rPr>
              <a:t>Whether </a:t>
            </a:r>
            <a:r>
              <a:rPr dirty="0" sz="1300" spc="5">
                <a:latin typeface="Times New Roman"/>
                <a:cs typeface="Times New Roman"/>
              </a:rPr>
              <a:t>successful or not, executing a data definition language (DDL) </a:t>
            </a:r>
            <a:r>
              <a:rPr dirty="0" sz="1300" spc="10">
                <a:latin typeface="Times New Roman"/>
                <a:cs typeface="Times New Roman"/>
              </a:rPr>
              <a:t>command  </a:t>
            </a:r>
            <a:r>
              <a:rPr dirty="0" sz="1300" spc="5">
                <a:latin typeface="Times New Roman"/>
                <a:cs typeface="Times New Roman"/>
              </a:rPr>
              <a:t>such</a:t>
            </a:r>
            <a:r>
              <a:rPr dirty="0" sz="1300" spc="10">
                <a:latin typeface="Times New Roman"/>
                <a:cs typeface="Times New Roman"/>
              </a:rPr>
              <a:t> </a:t>
            </a:r>
            <a:r>
              <a:rPr dirty="0" sz="1300" spc="5">
                <a:latin typeface="Times New Roman"/>
                <a:cs typeface="Times New Roman"/>
              </a:rPr>
              <a:t>as</a:t>
            </a:r>
            <a:r>
              <a:rPr dirty="0" sz="1300" spc="15">
                <a:latin typeface="Times New Roman"/>
                <a:cs typeface="Times New Roman"/>
              </a:rPr>
              <a:t> </a:t>
            </a:r>
            <a:r>
              <a:rPr dirty="0" sz="1300" spc="10">
                <a:latin typeface="Courier New"/>
                <a:cs typeface="Courier New"/>
              </a:rPr>
              <a:t>DROP</a:t>
            </a:r>
            <a:r>
              <a:rPr dirty="0" sz="1300" spc="-434">
                <a:latin typeface="Courier New"/>
                <a:cs typeface="Courier New"/>
              </a:rPr>
              <a:t> </a:t>
            </a:r>
            <a:r>
              <a:rPr dirty="0" sz="1300" spc="10">
                <a:latin typeface="Courier New"/>
                <a:cs typeface="Courier New"/>
              </a:rPr>
              <a:t>PROCEDURE</a:t>
            </a:r>
            <a:r>
              <a:rPr dirty="0" sz="1300" spc="-445">
                <a:latin typeface="Courier New"/>
                <a:cs typeface="Courier New"/>
              </a:rPr>
              <a:t> </a:t>
            </a:r>
            <a:r>
              <a:rPr dirty="0" sz="1300" spc="5">
                <a:latin typeface="Times New Roman"/>
                <a:cs typeface="Times New Roman"/>
              </a:rPr>
              <a:t>commits</a:t>
            </a:r>
            <a:r>
              <a:rPr dirty="0" sz="1300" spc="15">
                <a:latin typeface="Times New Roman"/>
                <a:cs typeface="Times New Roman"/>
              </a:rPr>
              <a:t> </a:t>
            </a:r>
            <a:r>
              <a:rPr dirty="0" sz="1300" spc="5">
                <a:latin typeface="Times New Roman"/>
                <a:cs typeface="Times New Roman"/>
              </a:rPr>
              <a:t>any</a:t>
            </a:r>
            <a:r>
              <a:rPr dirty="0" sz="1300" spc="15">
                <a:latin typeface="Times New Roman"/>
                <a:cs typeface="Times New Roman"/>
              </a:rPr>
              <a:t> </a:t>
            </a:r>
            <a:r>
              <a:rPr dirty="0" sz="1300" spc="5">
                <a:latin typeface="Times New Roman"/>
                <a:cs typeface="Times New Roman"/>
              </a:rPr>
              <a:t>pending</a:t>
            </a:r>
            <a:r>
              <a:rPr dirty="0" sz="1300" spc="15">
                <a:latin typeface="Times New Roman"/>
                <a:cs typeface="Times New Roman"/>
              </a:rPr>
              <a:t> </a:t>
            </a:r>
            <a:r>
              <a:rPr dirty="0" sz="1300" spc="5">
                <a:latin typeface="Times New Roman"/>
                <a:cs typeface="Times New Roman"/>
              </a:rPr>
              <a:t>transactions</a:t>
            </a:r>
            <a:r>
              <a:rPr dirty="0" sz="1300" spc="10">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cannot</a:t>
            </a:r>
            <a:r>
              <a:rPr dirty="0" sz="1300" spc="15">
                <a:latin typeface="Times New Roman"/>
                <a:cs typeface="Times New Roman"/>
              </a:rPr>
              <a:t> </a:t>
            </a:r>
            <a:r>
              <a:rPr dirty="0" sz="1300" spc="5">
                <a:latin typeface="Times New Roman"/>
                <a:cs typeface="Times New Roman"/>
              </a:rPr>
              <a:t>be</a:t>
            </a:r>
            <a:r>
              <a:rPr dirty="0" sz="1300" spc="15">
                <a:latin typeface="Times New Roman"/>
                <a:cs typeface="Times New Roman"/>
              </a:rPr>
              <a:t> </a:t>
            </a:r>
            <a:r>
              <a:rPr dirty="0" sz="1300" spc="5">
                <a:latin typeface="Times New Roman"/>
                <a:cs typeface="Times New Roman"/>
              </a:rPr>
              <a:t>rolled</a:t>
            </a:r>
            <a:r>
              <a:rPr dirty="0" sz="1300" spc="15">
                <a:latin typeface="Times New Roman"/>
                <a:cs typeface="Times New Roman"/>
              </a:rPr>
              <a:t> </a:t>
            </a:r>
            <a:r>
              <a:rPr dirty="0" sz="1300" spc="5">
                <a:latin typeface="Times New Roman"/>
                <a:cs typeface="Times New Roman"/>
              </a:rPr>
              <a:t>back.</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196205" cy="2461260"/>
          </a:xfrm>
          <a:prstGeom prst="rect">
            <a:avLst/>
          </a:prstGeom>
        </p:spPr>
        <p:txBody>
          <a:bodyPr wrap="square" lIns="0" tIns="12700" rIns="0" bIns="0" rtlCol="0" vert="horz">
            <a:spAutoFit/>
          </a:bodyPr>
          <a:lstStyle/>
          <a:p>
            <a:pPr marL="64769">
              <a:lnSpc>
                <a:spcPct val="100000"/>
              </a:lnSpc>
              <a:spcBef>
                <a:spcPts val="100"/>
              </a:spcBef>
            </a:pPr>
            <a:r>
              <a:rPr dirty="0" sz="2000" b="1">
                <a:latin typeface="Arial"/>
                <a:cs typeface="Arial"/>
              </a:rPr>
              <a:t>Viewing Procedures in the </a:t>
            </a:r>
            <a:r>
              <a:rPr dirty="0" sz="2000" spc="-5" b="1">
                <a:latin typeface="Arial"/>
                <a:cs typeface="Arial"/>
              </a:rPr>
              <a:t>Data</a:t>
            </a:r>
            <a:r>
              <a:rPr dirty="0" sz="2000" spc="-25" b="1">
                <a:latin typeface="Arial"/>
                <a:cs typeface="Arial"/>
              </a:rPr>
              <a:t> </a:t>
            </a:r>
            <a:r>
              <a:rPr dirty="0" sz="2000" spc="-5" b="1">
                <a:latin typeface="Arial"/>
                <a:cs typeface="Arial"/>
              </a:rPr>
              <a:t>Dictionary</a:t>
            </a:r>
            <a:endParaRPr sz="2000">
              <a:latin typeface="Arial"/>
              <a:cs typeface="Arial"/>
            </a:endParaRPr>
          </a:p>
          <a:p>
            <a:pPr>
              <a:lnSpc>
                <a:spcPct val="100000"/>
              </a:lnSpc>
            </a:pPr>
            <a:endParaRPr sz="2200">
              <a:latin typeface="Arial"/>
              <a:cs typeface="Arial"/>
            </a:endParaRPr>
          </a:p>
          <a:p>
            <a:pPr>
              <a:lnSpc>
                <a:spcPct val="100000"/>
              </a:lnSpc>
              <a:spcBef>
                <a:spcPts val="50"/>
              </a:spcBef>
            </a:pPr>
            <a:endParaRPr sz="1700">
              <a:latin typeface="Arial"/>
              <a:cs typeface="Arial"/>
            </a:endParaRPr>
          </a:p>
          <a:p>
            <a:pPr marR="405765">
              <a:lnSpc>
                <a:spcPts val="1700"/>
              </a:lnSpc>
            </a:pPr>
            <a:r>
              <a:rPr dirty="0" sz="1550" spc="10" b="1">
                <a:latin typeface="Arial"/>
                <a:cs typeface="Arial"/>
              </a:rPr>
              <a:t>Information </a:t>
            </a:r>
            <a:r>
              <a:rPr dirty="0" sz="1550" spc="5" b="1">
                <a:latin typeface="Arial"/>
                <a:cs typeface="Arial"/>
              </a:rPr>
              <a:t>for </a:t>
            </a:r>
            <a:r>
              <a:rPr dirty="0" sz="1550" spc="10" b="1">
                <a:latin typeface="Arial"/>
                <a:cs typeface="Arial"/>
              </a:rPr>
              <a:t>PL/SQL procedures </a:t>
            </a:r>
            <a:r>
              <a:rPr dirty="0" sz="1550" spc="5" b="1">
                <a:latin typeface="Arial"/>
                <a:cs typeface="Arial"/>
              </a:rPr>
              <a:t>is </a:t>
            </a:r>
            <a:r>
              <a:rPr dirty="0" sz="1550" spc="10" b="1">
                <a:latin typeface="Arial"/>
                <a:cs typeface="Arial"/>
              </a:rPr>
              <a:t>saved </a:t>
            </a:r>
            <a:r>
              <a:rPr dirty="0" sz="1550" spc="5" b="1">
                <a:latin typeface="Arial"/>
                <a:cs typeface="Arial"/>
              </a:rPr>
              <a:t>in </a:t>
            </a:r>
            <a:r>
              <a:rPr dirty="0" sz="1550" spc="10" b="1">
                <a:latin typeface="Arial"/>
                <a:cs typeface="Arial"/>
              </a:rPr>
              <a:t>the  following data dictionary</a:t>
            </a:r>
            <a:r>
              <a:rPr dirty="0" sz="1550" b="1">
                <a:latin typeface="Arial"/>
                <a:cs typeface="Arial"/>
              </a:rPr>
              <a:t> </a:t>
            </a:r>
            <a:r>
              <a:rPr dirty="0" sz="1550" spc="10" b="1">
                <a:latin typeface="Arial"/>
                <a:cs typeface="Arial"/>
              </a:rPr>
              <a:t>views:</a:t>
            </a:r>
            <a:endParaRPr sz="1550">
              <a:latin typeface="Arial"/>
              <a:cs typeface="Arial"/>
            </a:endParaRPr>
          </a:p>
          <a:p>
            <a:pPr marL="407670" marR="118110" indent="-327025">
              <a:lnSpc>
                <a:spcPct val="92800"/>
              </a:lnSpc>
              <a:spcBef>
                <a:spcPts val="204"/>
              </a:spcBef>
              <a:buClr>
                <a:srgbClr val="FF0000"/>
              </a:buClr>
              <a:buFont typeface="Arial"/>
              <a:buChar char="•"/>
              <a:tabLst>
                <a:tab pos="407670" algn="l"/>
                <a:tab pos="408305" algn="l"/>
              </a:tabLst>
            </a:pPr>
            <a:r>
              <a:rPr dirty="0" sz="1550" spc="10" b="1">
                <a:latin typeface="Arial"/>
                <a:cs typeface="Arial"/>
              </a:rPr>
              <a:t>View source code </a:t>
            </a:r>
            <a:r>
              <a:rPr dirty="0" sz="1550" spc="5" b="1">
                <a:latin typeface="Arial"/>
                <a:cs typeface="Arial"/>
              </a:rPr>
              <a:t>in </a:t>
            </a:r>
            <a:r>
              <a:rPr dirty="0" sz="1550" spc="10" b="1">
                <a:latin typeface="Arial"/>
                <a:cs typeface="Arial"/>
              </a:rPr>
              <a:t>the </a:t>
            </a:r>
            <a:r>
              <a:rPr dirty="0" sz="1550" spc="10" b="1">
                <a:latin typeface="Courier New"/>
                <a:cs typeface="Courier New"/>
              </a:rPr>
              <a:t>USER_SOURCE </a:t>
            </a:r>
            <a:r>
              <a:rPr dirty="0" sz="1550" spc="10" b="1">
                <a:latin typeface="Arial"/>
                <a:cs typeface="Arial"/>
              </a:rPr>
              <a:t>table to  view the subprograms that you own, or the  </a:t>
            </a:r>
            <a:r>
              <a:rPr dirty="0" sz="1550" spc="10" b="1">
                <a:latin typeface="Courier New"/>
                <a:cs typeface="Courier New"/>
              </a:rPr>
              <a:t>ALL_SOURCE</a:t>
            </a:r>
            <a:r>
              <a:rPr dirty="0" sz="1550" spc="-500" b="1">
                <a:latin typeface="Courier New"/>
                <a:cs typeface="Courier New"/>
              </a:rPr>
              <a:t> </a:t>
            </a:r>
            <a:r>
              <a:rPr dirty="0" sz="1550" spc="10" b="1">
                <a:latin typeface="Arial"/>
                <a:cs typeface="Arial"/>
              </a:rPr>
              <a:t>table </a:t>
            </a:r>
            <a:r>
              <a:rPr dirty="0" sz="1550" spc="5" b="1">
                <a:latin typeface="Arial"/>
                <a:cs typeface="Arial"/>
              </a:rPr>
              <a:t>for </a:t>
            </a:r>
            <a:r>
              <a:rPr dirty="0" sz="1550" spc="10" b="1">
                <a:latin typeface="Arial"/>
                <a:cs typeface="Arial"/>
              </a:rPr>
              <a:t>procedures that are owned  by others who have granted you the </a:t>
            </a:r>
            <a:r>
              <a:rPr dirty="0" sz="1550" spc="10" b="1">
                <a:latin typeface="Courier New"/>
                <a:cs typeface="Courier New"/>
              </a:rPr>
              <a:t>EXECUTE  </a:t>
            </a:r>
            <a:r>
              <a:rPr dirty="0" sz="1550" spc="5" b="1">
                <a:latin typeface="Arial"/>
                <a:cs typeface="Arial"/>
              </a:rPr>
              <a:t>privilege.</a:t>
            </a:r>
            <a:endParaRPr sz="1550">
              <a:latin typeface="Arial"/>
              <a:cs typeface="Arial"/>
            </a:endParaRPr>
          </a:p>
        </p:txBody>
      </p:sp>
      <p:sp>
        <p:nvSpPr>
          <p:cNvPr id="7" name="object 7"/>
          <p:cNvSpPr txBox="1"/>
          <p:nvPr/>
        </p:nvSpPr>
        <p:spPr>
          <a:xfrm>
            <a:off x="1325038" y="4085304"/>
            <a:ext cx="501840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View the names of procedures </a:t>
            </a:r>
            <a:r>
              <a:rPr dirty="0" sz="1550" spc="5" b="1">
                <a:latin typeface="Arial"/>
                <a:cs typeface="Arial"/>
              </a:rPr>
              <a:t>in</a:t>
            </a:r>
            <a:r>
              <a:rPr dirty="0" sz="1550" spc="-10" b="1">
                <a:latin typeface="Arial"/>
                <a:cs typeface="Arial"/>
              </a:rPr>
              <a:t> </a:t>
            </a:r>
            <a:r>
              <a:rPr dirty="0" sz="1550" spc="10" b="1">
                <a:latin typeface="Courier New"/>
                <a:cs typeface="Courier New"/>
              </a:rPr>
              <a:t>USER_OBJECTS</a:t>
            </a:r>
            <a:r>
              <a:rPr dirty="0" sz="1550" spc="10" b="1">
                <a:latin typeface="Arial"/>
                <a:cs typeface="Arial"/>
              </a:rPr>
              <a:t>.</a:t>
            </a:r>
            <a:endParaRPr sz="1550">
              <a:latin typeface="Arial"/>
              <a:cs typeface="Arial"/>
            </a:endParaRPr>
          </a:p>
        </p:txBody>
      </p:sp>
      <p:sp>
        <p:nvSpPr>
          <p:cNvPr id="8" name="object 8"/>
          <p:cNvSpPr txBox="1"/>
          <p:nvPr/>
        </p:nvSpPr>
        <p:spPr>
          <a:xfrm>
            <a:off x="1335786" y="3345179"/>
            <a:ext cx="5105400" cy="763905"/>
          </a:xfrm>
          <a:prstGeom prst="rect">
            <a:avLst/>
          </a:prstGeom>
          <a:solidFill>
            <a:srgbClr val="CCCCCC"/>
          </a:solidFill>
          <a:ln w="20574">
            <a:solidFill>
              <a:srgbClr val="000000"/>
            </a:solidFill>
          </a:ln>
        </p:spPr>
        <p:txBody>
          <a:bodyPr wrap="square" lIns="0" tIns="6985" rIns="0" bIns="0" rtlCol="0" vert="horz">
            <a:spAutoFit/>
          </a:bodyPr>
          <a:lstStyle/>
          <a:p>
            <a:pPr marL="76200">
              <a:lnSpc>
                <a:spcPts val="1480"/>
              </a:lnSpc>
              <a:spcBef>
                <a:spcPts val="55"/>
              </a:spcBef>
            </a:pPr>
            <a:r>
              <a:rPr dirty="0" sz="1300" spc="-15" b="1">
                <a:latin typeface="Courier New"/>
                <a:cs typeface="Courier New"/>
              </a:rPr>
              <a:t>SELECT</a:t>
            </a:r>
            <a:r>
              <a:rPr dirty="0" sz="1300" spc="-25" b="1">
                <a:latin typeface="Courier New"/>
                <a:cs typeface="Courier New"/>
              </a:rPr>
              <a:t> </a:t>
            </a:r>
            <a:r>
              <a:rPr dirty="0" sz="1300" spc="-20" b="1">
                <a:latin typeface="Courier New"/>
                <a:cs typeface="Courier New"/>
              </a:rPr>
              <a:t>text</a:t>
            </a:r>
            <a:endParaRPr sz="1300">
              <a:latin typeface="Courier New"/>
              <a:cs typeface="Courier New"/>
            </a:endParaRPr>
          </a:p>
          <a:p>
            <a:pPr marL="76200">
              <a:lnSpc>
                <a:spcPts val="1395"/>
              </a:lnSpc>
              <a:tabLst>
                <a:tab pos="758825" algn="l"/>
              </a:tabLst>
            </a:pPr>
            <a:r>
              <a:rPr dirty="0" sz="1300" spc="-15" b="1">
                <a:latin typeface="Courier New"/>
                <a:cs typeface="Courier New"/>
              </a:rPr>
              <a:t>FROM	</a:t>
            </a:r>
            <a:r>
              <a:rPr dirty="0" sz="1300" spc="-20" b="1">
                <a:latin typeface="Courier New"/>
                <a:cs typeface="Courier New"/>
              </a:rPr>
              <a:t>user_source</a:t>
            </a:r>
            <a:endParaRPr sz="1300">
              <a:latin typeface="Courier New"/>
              <a:cs typeface="Courier New"/>
            </a:endParaRPr>
          </a:p>
          <a:p>
            <a:pPr marL="76200">
              <a:lnSpc>
                <a:spcPts val="1395"/>
              </a:lnSpc>
              <a:tabLst>
                <a:tab pos="758825" algn="l"/>
              </a:tabLst>
            </a:pPr>
            <a:r>
              <a:rPr dirty="0" sz="1300" spc="-15" b="1">
                <a:latin typeface="Courier New"/>
                <a:cs typeface="Courier New"/>
              </a:rPr>
              <a:t>WHERE	</a:t>
            </a:r>
            <a:r>
              <a:rPr dirty="0" sz="1300" spc="-20" b="1">
                <a:latin typeface="Courier New"/>
                <a:cs typeface="Courier New"/>
              </a:rPr>
              <a:t>name='ADD_DEPARTMENT' </a:t>
            </a:r>
            <a:r>
              <a:rPr dirty="0" sz="1300" spc="-15" b="1">
                <a:latin typeface="Courier New"/>
                <a:cs typeface="Courier New"/>
              </a:rPr>
              <a:t>and</a:t>
            </a:r>
            <a:r>
              <a:rPr dirty="0" sz="1300" spc="20" b="1">
                <a:latin typeface="Courier New"/>
                <a:cs typeface="Courier New"/>
              </a:rPr>
              <a:t> </a:t>
            </a:r>
            <a:r>
              <a:rPr dirty="0" sz="1300" spc="-20" b="1">
                <a:latin typeface="Courier New"/>
                <a:cs typeface="Courier New"/>
              </a:rPr>
              <a:t>type='PROCEDURE'</a:t>
            </a:r>
            <a:endParaRPr sz="1300">
              <a:latin typeface="Courier New"/>
              <a:cs typeface="Courier New"/>
            </a:endParaRPr>
          </a:p>
          <a:p>
            <a:pPr marL="75565">
              <a:lnSpc>
                <a:spcPts val="1480"/>
              </a:lnSpc>
            </a:pPr>
            <a:r>
              <a:rPr dirty="0" sz="1300" spc="-15" b="1">
                <a:latin typeface="Courier New"/>
                <a:cs typeface="Courier New"/>
              </a:rPr>
              <a:t>ORDER BY</a:t>
            </a:r>
            <a:r>
              <a:rPr dirty="0" sz="1300" spc="-30" b="1">
                <a:latin typeface="Courier New"/>
                <a:cs typeface="Courier New"/>
              </a:rPr>
              <a:t> </a:t>
            </a:r>
            <a:r>
              <a:rPr dirty="0" sz="1300" spc="-20" b="1">
                <a:latin typeface="Courier New"/>
                <a:cs typeface="Courier New"/>
              </a:rPr>
              <a:t>line;</a:t>
            </a:r>
            <a:endParaRPr sz="1300">
              <a:latin typeface="Courier New"/>
              <a:cs typeface="Courier New"/>
            </a:endParaRPr>
          </a:p>
        </p:txBody>
      </p:sp>
      <p:sp>
        <p:nvSpPr>
          <p:cNvPr id="9" name="object 9"/>
          <p:cNvSpPr txBox="1"/>
          <p:nvPr/>
        </p:nvSpPr>
        <p:spPr>
          <a:xfrm>
            <a:off x="1325880" y="4380738"/>
            <a:ext cx="5104765" cy="600075"/>
          </a:xfrm>
          <a:prstGeom prst="rect">
            <a:avLst/>
          </a:prstGeom>
          <a:solidFill>
            <a:srgbClr val="CCCCCC"/>
          </a:solidFill>
          <a:ln w="20574">
            <a:solidFill>
              <a:srgbClr val="000000"/>
            </a:solidFill>
          </a:ln>
        </p:spPr>
        <p:txBody>
          <a:bodyPr wrap="square" lIns="0" tIns="30480" rIns="0" bIns="0" rtlCol="0" vert="horz">
            <a:spAutoFit/>
          </a:bodyPr>
          <a:lstStyle/>
          <a:p>
            <a:pPr marL="74930" marR="3166110">
              <a:lnSpc>
                <a:spcPts val="1390"/>
              </a:lnSpc>
              <a:spcBef>
                <a:spcPts val="240"/>
              </a:spcBef>
              <a:tabLst>
                <a:tab pos="758190" algn="l"/>
              </a:tabLst>
            </a:pPr>
            <a:r>
              <a:rPr dirty="0" sz="1300" spc="-15" b="1">
                <a:latin typeface="Courier New"/>
                <a:cs typeface="Courier New"/>
              </a:rPr>
              <a:t>SELECT </a:t>
            </a:r>
            <a:r>
              <a:rPr dirty="0" sz="1300" spc="-20" b="1">
                <a:latin typeface="Courier New"/>
                <a:cs typeface="Courier New"/>
              </a:rPr>
              <a:t>object_name  </a:t>
            </a:r>
            <a:r>
              <a:rPr dirty="0" sz="1300" spc="-15" b="1">
                <a:latin typeface="Courier New"/>
                <a:cs typeface="Courier New"/>
              </a:rPr>
              <a:t>FRO</a:t>
            </a:r>
            <a:r>
              <a:rPr dirty="0" sz="1300" spc="-10" b="1">
                <a:latin typeface="Courier New"/>
                <a:cs typeface="Courier New"/>
              </a:rPr>
              <a:t>M</a:t>
            </a:r>
            <a:r>
              <a:rPr dirty="0" sz="1300" b="1">
                <a:latin typeface="Courier New"/>
                <a:cs typeface="Courier New"/>
              </a:rPr>
              <a:t>	</a:t>
            </a:r>
            <a:r>
              <a:rPr dirty="0" sz="1300" spc="-15" b="1">
                <a:latin typeface="Courier New"/>
                <a:cs typeface="Courier New"/>
              </a:rPr>
              <a:t>user_objects</a:t>
            </a:r>
            <a:endParaRPr sz="1300">
              <a:latin typeface="Courier New"/>
              <a:cs typeface="Courier New"/>
            </a:endParaRPr>
          </a:p>
          <a:p>
            <a:pPr marL="74930">
              <a:lnSpc>
                <a:spcPts val="1380"/>
              </a:lnSpc>
              <a:spcBef>
                <a:spcPts val="5"/>
              </a:spcBef>
              <a:tabLst>
                <a:tab pos="758190" algn="l"/>
              </a:tabLst>
            </a:pPr>
            <a:r>
              <a:rPr dirty="0" sz="1300" spc="-15" b="1">
                <a:latin typeface="Courier New"/>
                <a:cs typeface="Courier New"/>
              </a:rPr>
              <a:t>WHERE	</a:t>
            </a:r>
            <a:r>
              <a:rPr dirty="0" sz="1300" spc="-20" b="1">
                <a:latin typeface="Courier New"/>
                <a:cs typeface="Courier New"/>
              </a:rPr>
              <a:t>object_type </a:t>
            </a:r>
            <a:r>
              <a:rPr dirty="0" sz="1300" spc="-10" b="1">
                <a:latin typeface="Courier New"/>
                <a:cs typeface="Courier New"/>
              </a:rPr>
              <a:t>=</a:t>
            </a:r>
            <a:r>
              <a:rPr dirty="0" sz="1300" spc="-20" b="1">
                <a:latin typeface="Courier New"/>
                <a:cs typeface="Courier New"/>
              </a:rPr>
              <a:t> 'PROCEDURE';</a:t>
            </a:r>
            <a:endParaRPr sz="1300">
              <a:latin typeface="Courier New"/>
              <a:cs typeface="Courier New"/>
            </a:endParaRPr>
          </a:p>
        </p:txBody>
      </p:sp>
      <p:sp>
        <p:nvSpPr>
          <p:cNvPr id="10" name="object 10"/>
          <p:cNvSpPr txBox="1"/>
          <p:nvPr/>
        </p:nvSpPr>
        <p:spPr>
          <a:xfrm>
            <a:off x="743204" y="5609382"/>
            <a:ext cx="6307455"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Viewing Procedures in the Data Dictionary</a:t>
            </a:r>
            <a:endParaRPr sz="1300">
              <a:latin typeface="Arial"/>
              <a:cs typeface="Arial"/>
            </a:endParaRPr>
          </a:p>
          <a:p>
            <a:pPr marL="138430" marR="315595">
              <a:lnSpc>
                <a:spcPct val="99700"/>
              </a:lnSpc>
              <a:spcBef>
                <a:spcPts val="395"/>
              </a:spcBef>
            </a:pPr>
            <a:r>
              <a:rPr dirty="0" sz="1300" spc="10">
                <a:latin typeface="Times New Roman"/>
                <a:cs typeface="Times New Roman"/>
              </a:rPr>
              <a:t>The </a:t>
            </a:r>
            <a:r>
              <a:rPr dirty="0" sz="1300" spc="5">
                <a:latin typeface="Times New Roman"/>
                <a:cs typeface="Times New Roman"/>
              </a:rPr>
              <a:t>source code for </a:t>
            </a:r>
            <a:r>
              <a:rPr dirty="0" sz="1300" spc="10">
                <a:latin typeface="Times New Roman"/>
                <a:cs typeface="Times New Roman"/>
              </a:rPr>
              <a:t>PL/SQL </a:t>
            </a:r>
            <a:r>
              <a:rPr dirty="0" sz="1300" spc="5">
                <a:latin typeface="Times New Roman"/>
                <a:cs typeface="Times New Roman"/>
              </a:rPr>
              <a:t>subprograms is stored in the data dictionary tables. </a:t>
            </a:r>
            <a:r>
              <a:rPr dirty="0" sz="1300" spc="10">
                <a:latin typeface="Times New Roman"/>
                <a:cs typeface="Times New Roman"/>
              </a:rPr>
              <a:t>The  </a:t>
            </a:r>
            <a:r>
              <a:rPr dirty="0" sz="1300" spc="5">
                <a:latin typeface="Times New Roman"/>
                <a:cs typeface="Times New Roman"/>
              </a:rPr>
              <a:t>source code is accessible to </a:t>
            </a:r>
            <a:r>
              <a:rPr dirty="0" sz="1300" spc="10">
                <a:latin typeface="Times New Roman"/>
                <a:cs typeface="Times New Roman"/>
              </a:rPr>
              <a:t>PL/SQL </a:t>
            </a:r>
            <a:r>
              <a:rPr dirty="0" sz="1300" spc="5">
                <a:latin typeface="Times New Roman"/>
                <a:cs typeface="Times New Roman"/>
              </a:rPr>
              <a:t>procedures that are successfully or unsuccessfully  compiled. </a:t>
            </a:r>
            <a:r>
              <a:rPr dirty="0" sz="1300" spc="10">
                <a:latin typeface="Times New Roman"/>
                <a:cs typeface="Times New Roman"/>
              </a:rPr>
              <a:t>To </a:t>
            </a:r>
            <a:r>
              <a:rPr dirty="0" sz="1300" spc="5">
                <a:latin typeface="Times New Roman"/>
                <a:cs typeface="Times New Roman"/>
              </a:rPr>
              <a:t>view the </a:t>
            </a:r>
            <a:r>
              <a:rPr dirty="0" sz="1300" spc="10">
                <a:latin typeface="Times New Roman"/>
                <a:cs typeface="Times New Roman"/>
              </a:rPr>
              <a:t>PL/SQL </a:t>
            </a:r>
            <a:r>
              <a:rPr dirty="0" sz="1300" spc="5">
                <a:latin typeface="Times New Roman"/>
                <a:cs typeface="Times New Roman"/>
              </a:rPr>
              <a:t>source code stored in the </a:t>
            </a:r>
            <a:r>
              <a:rPr dirty="0" sz="1300" spc="10">
                <a:latin typeface="Times New Roman"/>
                <a:cs typeface="Times New Roman"/>
              </a:rPr>
              <a:t>data </a:t>
            </a:r>
            <a:r>
              <a:rPr dirty="0" sz="1300" spc="5">
                <a:latin typeface="Times New Roman"/>
                <a:cs typeface="Times New Roman"/>
              </a:rPr>
              <a:t>dictionary, execute a  </a:t>
            </a:r>
            <a:r>
              <a:rPr dirty="0" sz="1300" spc="10">
                <a:latin typeface="Courier New"/>
                <a:cs typeface="Courier New"/>
              </a:rPr>
              <a:t>SELECT</a:t>
            </a:r>
            <a:r>
              <a:rPr dirty="0" sz="1300" spc="-455">
                <a:latin typeface="Courier New"/>
                <a:cs typeface="Courier New"/>
              </a:rPr>
              <a:t> </a:t>
            </a:r>
            <a:r>
              <a:rPr dirty="0" sz="1300" spc="5">
                <a:latin typeface="Times New Roman"/>
                <a:cs typeface="Times New Roman"/>
              </a:rPr>
              <a:t>statement </a:t>
            </a:r>
            <a:r>
              <a:rPr dirty="0" sz="1300" spc="10">
                <a:latin typeface="Times New Roman"/>
                <a:cs typeface="Times New Roman"/>
              </a:rPr>
              <a:t>on </a:t>
            </a:r>
            <a:r>
              <a:rPr dirty="0" sz="1300" spc="5">
                <a:latin typeface="Times New Roman"/>
                <a:cs typeface="Times New Roman"/>
              </a:rPr>
              <a:t>the following tables:</a:t>
            </a:r>
            <a:endParaRPr sz="1300">
              <a:latin typeface="Times New Roman"/>
              <a:cs typeface="Times New Roman"/>
            </a:endParaRPr>
          </a:p>
          <a:p>
            <a:pPr marL="514984" indent="-251460">
              <a:lnSpc>
                <a:spcPct val="100000"/>
              </a:lnSpc>
              <a:spcBef>
                <a:spcPts val="15"/>
              </a:spcBef>
              <a:buChar char="•"/>
              <a:tabLst>
                <a:tab pos="514984" algn="l"/>
                <a:tab pos="515620" algn="l"/>
              </a:tabLst>
            </a:pPr>
            <a:r>
              <a:rPr dirty="0" sz="1300" spc="10">
                <a:latin typeface="Times New Roman"/>
                <a:cs typeface="Times New Roman"/>
              </a:rPr>
              <a:t>The </a:t>
            </a:r>
            <a:r>
              <a:rPr dirty="0" sz="1300" spc="10">
                <a:latin typeface="Courier New"/>
                <a:cs typeface="Courier New"/>
              </a:rPr>
              <a:t>USER_SOURCE</a:t>
            </a:r>
            <a:r>
              <a:rPr dirty="0" sz="1300" spc="-455">
                <a:latin typeface="Courier New"/>
                <a:cs typeface="Courier New"/>
              </a:rPr>
              <a:t> </a:t>
            </a:r>
            <a:r>
              <a:rPr dirty="0" sz="1300" spc="5">
                <a:latin typeface="Times New Roman"/>
                <a:cs typeface="Times New Roman"/>
              </a:rPr>
              <a:t>table to display </a:t>
            </a:r>
            <a:r>
              <a:rPr dirty="0" sz="1300" spc="10">
                <a:latin typeface="Times New Roman"/>
                <a:cs typeface="Times New Roman"/>
              </a:rPr>
              <a:t>PL/SQL </a:t>
            </a:r>
            <a:r>
              <a:rPr dirty="0" sz="1300" spc="5">
                <a:latin typeface="Times New Roman"/>
                <a:cs typeface="Times New Roman"/>
              </a:rPr>
              <a:t>code that </a:t>
            </a:r>
            <a:r>
              <a:rPr dirty="0" sz="1300" spc="10">
                <a:latin typeface="Times New Roman"/>
                <a:cs typeface="Times New Roman"/>
              </a:rPr>
              <a:t>you own</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The </a:t>
            </a:r>
            <a:r>
              <a:rPr dirty="0" sz="1300" spc="10">
                <a:latin typeface="Courier New"/>
                <a:cs typeface="Courier New"/>
              </a:rPr>
              <a:t>ALL_SOURCE</a:t>
            </a:r>
            <a:r>
              <a:rPr dirty="0" sz="1300" spc="-415">
                <a:latin typeface="Courier New"/>
                <a:cs typeface="Courier New"/>
              </a:rPr>
              <a:t> </a:t>
            </a:r>
            <a:r>
              <a:rPr dirty="0" sz="1300" spc="5">
                <a:latin typeface="Times New Roman"/>
                <a:cs typeface="Times New Roman"/>
              </a:rPr>
              <a:t>table to display </a:t>
            </a:r>
            <a:r>
              <a:rPr dirty="0" sz="1300" spc="10">
                <a:latin typeface="Times New Roman"/>
                <a:cs typeface="Times New Roman"/>
              </a:rPr>
              <a:t>PL/SQL </a:t>
            </a:r>
            <a:r>
              <a:rPr dirty="0" sz="1300" spc="5">
                <a:latin typeface="Times New Roman"/>
                <a:cs typeface="Times New Roman"/>
              </a:rPr>
              <a:t>code to which </a:t>
            </a:r>
            <a:r>
              <a:rPr dirty="0" sz="1300" spc="10">
                <a:latin typeface="Times New Roman"/>
                <a:cs typeface="Times New Roman"/>
              </a:rPr>
              <a:t>you have been </a:t>
            </a:r>
            <a:r>
              <a:rPr dirty="0" sz="1300" spc="5">
                <a:latin typeface="Times New Roman"/>
                <a:cs typeface="Times New Roman"/>
              </a:rPr>
              <a:t>granted the</a:t>
            </a:r>
            <a:endParaRPr sz="1300">
              <a:latin typeface="Times New Roman"/>
              <a:cs typeface="Times New Roman"/>
            </a:endParaRPr>
          </a:p>
          <a:p>
            <a:pPr marL="515620">
              <a:lnSpc>
                <a:spcPct val="100000"/>
              </a:lnSpc>
              <a:spcBef>
                <a:spcPts val="15"/>
              </a:spcBef>
            </a:pPr>
            <a:r>
              <a:rPr dirty="0" sz="1300" spc="15">
                <a:latin typeface="Courier New"/>
                <a:cs typeface="Courier New"/>
              </a:rPr>
              <a:t>EXECUTE</a:t>
            </a:r>
            <a:r>
              <a:rPr dirty="0" sz="1300" spc="-465">
                <a:latin typeface="Courier New"/>
                <a:cs typeface="Courier New"/>
              </a:rPr>
              <a:t> </a:t>
            </a:r>
            <a:r>
              <a:rPr dirty="0" sz="1300" spc="5">
                <a:latin typeface="Times New Roman"/>
                <a:cs typeface="Times New Roman"/>
              </a:rPr>
              <a:t>right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owner </a:t>
            </a:r>
            <a:r>
              <a:rPr dirty="0" sz="1300" spc="5">
                <a:latin typeface="Times New Roman"/>
                <a:cs typeface="Times New Roman"/>
              </a:rPr>
              <a:t>of that </a:t>
            </a:r>
            <a:r>
              <a:rPr dirty="0" sz="1300" spc="10">
                <a:latin typeface="Times New Roman"/>
                <a:cs typeface="Times New Roman"/>
              </a:rPr>
              <a:t>subprogram </a:t>
            </a:r>
            <a:r>
              <a:rPr dirty="0" sz="1300" spc="5">
                <a:latin typeface="Times New Roman"/>
                <a:cs typeface="Times New Roman"/>
              </a:rPr>
              <a:t>code</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 </a:t>
            </a:r>
            <a:r>
              <a:rPr dirty="0" sz="1300" spc="5">
                <a:latin typeface="Times New Roman"/>
                <a:cs typeface="Times New Roman"/>
              </a:rPr>
              <a:t>query example shows all the columns provided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USER_SOURCE</a:t>
            </a:r>
            <a:r>
              <a:rPr dirty="0" sz="1300" spc="-425">
                <a:latin typeface="Courier New"/>
                <a:cs typeface="Courier New"/>
              </a:rPr>
              <a:t> </a:t>
            </a:r>
            <a:r>
              <a:rPr dirty="0" sz="1300" spc="10">
                <a:latin typeface="Times New Roman"/>
                <a:cs typeface="Times New Roman"/>
              </a:rPr>
              <a:t>table:</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The </a:t>
            </a:r>
            <a:r>
              <a:rPr dirty="0" sz="1300" spc="10">
                <a:latin typeface="Courier New"/>
                <a:cs typeface="Courier New"/>
              </a:rPr>
              <a:t>TEXT</a:t>
            </a:r>
            <a:r>
              <a:rPr dirty="0" sz="1300" spc="-450">
                <a:latin typeface="Courier New"/>
                <a:cs typeface="Courier New"/>
              </a:rPr>
              <a:t> </a:t>
            </a:r>
            <a:r>
              <a:rPr dirty="0" sz="1300" spc="10">
                <a:latin typeface="Times New Roman"/>
                <a:cs typeface="Times New Roman"/>
              </a:rPr>
              <a:t>column </a:t>
            </a:r>
            <a:r>
              <a:rPr dirty="0" sz="1300" spc="5">
                <a:latin typeface="Times New Roman"/>
                <a:cs typeface="Times New Roman"/>
              </a:rPr>
              <a:t>holds a line of PL/SQL </a:t>
            </a:r>
            <a:r>
              <a:rPr dirty="0" sz="1300">
                <a:latin typeface="Times New Roman"/>
                <a:cs typeface="Times New Roman"/>
              </a:rPr>
              <a:t>source </a:t>
            </a:r>
            <a:r>
              <a:rPr dirty="0" sz="1300" spc="5">
                <a:latin typeface="Times New Roman"/>
                <a:cs typeface="Times New Roman"/>
              </a:rPr>
              <a:t>code.</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10">
                <a:latin typeface="Times New Roman"/>
                <a:cs typeface="Times New Roman"/>
              </a:rPr>
              <a:t>The </a:t>
            </a:r>
            <a:r>
              <a:rPr dirty="0" sz="1300" spc="10">
                <a:latin typeface="Courier New"/>
                <a:cs typeface="Courier New"/>
              </a:rPr>
              <a:t>NAME</a:t>
            </a:r>
            <a:r>
              <a:rPr dirty="0" sz="1300" spc="-465">
                <a:latin typeface="Courier New"/>
                <a:cs typeface="Courier New"/>
              </a:rPr>
              <a:t> </a:t>
            </a:r>
            <a:r>
              <a:rPr dirty="0" sz="1300" spc="10">
                <a:latin typeface="Times New Roman"/>
                <a:cs typeface="Times New Roman"/>
              </a:rPr>
              <a:t>column </a:t>
            </a:r>
            <a:r>
              <a:rPr dirty="0" sz="1300" spc="5">
                <a:latin typeface="Times New Roman"/>
                <a:cs typeface="Times New Roman"/>
              </a:rPr>
              <a:t>holds the </a:t>
            </a:r>
            <a:r>
              <a:rPr dirty="0" sz="1300" spc="10">
                <a:latin typeface="Times New Roman"/>
                <a:cs typeface="Times New Roman"/>
              </a:rPr>
              <a:t>name </a:t>
            </a:r>
            <a:r>
              <a:rPr dirty="0" sz="1300" spc="5">
                <a:latin typeface="Times New Roman"/>
                <a:cs typeface="Times New Roman"/>
              </a:rPr>
              <a:t>of the </a:t>
            </a:r>
            <a:r>
              <a:rPr dirty="0" sz="1300" spc="10">
                <a:latin typeface="Times New Roman"/>
                <a:cs typeface="Times New Roman"/>
              </a:rPr>
              <a:t>subprogram </a:t>
            </a:r>
            <a:r>
              <a:rPr dirty="0" sz="1300" spc="5">
                <a:latin typeface="Times New Roman"/>
                <a:cs typeface="Times New Roman"/>
              </a:rPr>
              <a:t>in uppercase text.</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10">
                <a:latin typeface="Times New Roman"/>
                <a:cs typeface="Times New Roman"/>
              </a:rPr>
              <a:t>The</a:t>
            </a:r>
            <a:r>
              <a:rPr dirty="0" sz="1300" spc="5">
                <a:latin typeface="Times New Roman"/>
                <a:cs typeface="Times New Roman"/>
              </a:rPr>
              <a:t> </a:t>
            </a:r>
            <a:r>
              <a:rPr dirty="0" sz="1300" spc="10">
                <a:latin typeface="Courier New"/>
                <a:cs typeface="Courier New"/>
              </a:rPr>
              <a:t>TYPE</a:t>
            </a:r>
            <a:r>
              <a:rPr dirty="0" sz="1300" spc="-450">
                <a:latin typeface="Courier New"/>
                <a:cs typeface="Courier New"/>
              </a:rPr>
              <a:t> </a:t>
            </a:r>
            <a:r>
              <a:rPr dirty="0" sz="1300" spc="10">
                <a:latin typeface="Times New Roman"/>
                <a:cs typeface="Times New Roman"/>
              </a:rPr>
              <a:t>column</a:t>
            </a:r>
            <a:r>
              <a:rPr dirty="0" sz="1300" spc="5">
                <a:latin typeface="Times New Roman"/>
                <a:cs typeface="Times New Roman"/>
              </a:rPr>
              <a:t> holds the </a:t>
            </a:r>
            <a:r>
              <a:rPr dirty="0" sz="1300" spc="10">
                <a:latin typeface="Times New Roman"/>
                <a:cs typeface="Times New Roman"/>
              </a:rPr>
              <a:t>subprogram</a:t>
            </a:r>
            <a:r>
              <a:rPr dirty="0" sz="1300">
                <a:latin typeface="Times New Roman"/>
                <a:cs typeface="Times New Roman"/>
              </a:rPr>
              <a:t> </a:t>
            </a:r>
            <a:r>
              <a:rPr dirty="0" sz="1300" spc="5">
                <a:latin typeface="Times New Roman"/>
                <a:cs typeface="Times New Roman"/>
              </a:rPr>
              <a:t>type, such as</a:t>
            </a:r>
            <a:r>
              <a:rPr dirty="0" sz="1300" spc="-10">
                <a:latin typeface="Times New Roman"/>
                <a:cs typeface="Times New Roman"/>
              </a:rPr>
              <a:t> </a:t>
            </a:r>
            <a:r>
              <a:rPr dirty="0" sz="1300" spc="15">
                <a:latin typeface="Courier New"/>
                <a:cs typeface="Courier New"/>
              </a:rPr>
              <a:t>PROCEDURE</a:t>
            </a:r>
            <a:r>
              <a:rPr dirty="0" sz="1300" spc="-455">
                <a:latin typeface="Courier New"/>
                <a:cs typeface="Courier New"/>
              </a:rPr>
              <a:t> </a:t>
            </a:r>
            <a:r>
              <a:rPr dirty="0" sz="1300" spc="5">
                <a:latin typeface="Times New Roman"/>
                <a:cs typeface="Times New Roman"/>
              </a:rPr>
              <a:t>or </a:t>
            </a:r>
            <a:r>
              <a:rPr dirty="0" sz="1300" spc="15">
                <a:latin typeface="Courier New"/>
                <a:cs typeface="Courier New"/>
              </a:rPr>
              <a:t>FUNCTION</a:t>
            </a:r>
            <a:r>
              <a:rPr dirty="0" sz="1300" spc="15">
                <a:latin typeface="Times New Roman"/>
                <a:cs typeface="Times New Roman"/>
              </a:rPr>
              <a:t>.</a:t>
            </a:r>
            <a:endParaRPr sz="1300">
              <a:latin typeface="Times New Roman"/>
              <a:cs typeface="Times New Roman"/>
            </a:endParaRPr>
          </a:p>
          <a:p>
            <a:pPr marL="515620" indent="-252095">
              <a:lnSpc>
                <a:spcPct val="100000"/>
              </a:lnSpc>
              <a:spcBef>
                <a:spcPts val="20"/>
              </a:spcBef>
              <a:buChar char="•"/>
              <a:tabLst>
                <a:tab pos="515620" algn="l"/>
                <a:tab pos="516255" algn="l"/>
              </a:tabLst>
            </a:pPr>
            <a:r>
              <a:rPr dirty="0" sz="1300" spc="10">
                <a:latin typeface="Times New Roman"/>
                <a:cs typeface="Times New Roman"/>
              </a:rPr>
              <a:t>The </a:t>
            </a:r>
            <a:r>
              <a:rPr dirty="0" sz="1300" spc="10">
                <a:latin typeface="Courier New"/>
                <a:cs typeface="Courier New"/>
              </a:rPr>
              <a:t>LINE</a:t>
            </a:r>
            <a:r>
              <a:rPr dirty="0" sz="1300" spc="-445">
                <a:latin typeface="Courier New"/>
                <a:cs typeface="Courier New"/>
              </a:rPr>
              <a:t> </a:t>
            </a:r>
            <a:r>
              <a:rPr dirty="0" sz="1300" spc="10">
                <a:latin typeface="Times New Roman"/>
                <a:cs typeface="Times New Roman"/>
              </a:rPr>
              <a:t>column </a:t>
            </a:r>
            <a:r>
              <a:rPr dirty="0" sz="1300" spc="5">
                <a:latin typeface="Times New Roman"/>
                <a:cs typeface="Times New Roman"/>
              </a:rPr>
              <a:t>stores the line </a:t>
            </a:r>
            <a:r>
              <a:rPr dirty="0" sz="1300" spc="10">
                <a:latin typeface="Times New Roman"/>
                <a:cs typeface="Times New Roman"/>
              </a:rPr>
              <a:t>number </a:t>
            </a:r>
            <a:r>
              <a:rPr dirty="0" sz="1300" spc="5">
                <a:latin typeface="Times New Roman"/>
                <a:cs typeface="Times New Roman"/>
              </a:rPr>
              <a:t>for each source code line.</a:t>
            </a:r>
            <a:endParaRPr sz="1300">
              <a:latin typeface="Times New Roman"/>
              <a:cs typeface="Times New Roman"/>
            </a:endParaRPr>
          </a:p>
          <a:p>
            <a:pPr marL="139065">
              <a:lnSpc>
                <a:spcPct val="100000"/>
              </a:lnSpc>
              <a:spcBef>
                <a:spcPts val="420"/>
              </a:spcBef>
            </a:pPr>
            <a:r>
              <a:rPr dirty="0" sz="1300" spc="10">
                <a:latin typeface="Times New Roman"/>
                <a:cs typeface="Times New Roman"/>
              </a:rPr>
              <a:t>The</a:t>
            </a:r>
            <a:r>
              <a:rPr dirty="0" sz="1300" spc="15">
                <a:latin typeface="Times New Roman"/>
                <a:cs typeface="Times New Roman"/>
              </a:rPr>
              <a:t> </a:t>
            </a:r>
            <a:r>
              <a:rPr dirty="0" sz="1300" spc="10">
                <a:latin typeface="Courier New"/>
                <a:cs typeface="Courier New"/>
              </a:rPr>
              <a:t>ALL_SOURCE</a:t>
            </a:r>
            <a:r>
              <a:rPr dirty="0" sz="1300" spc="-440">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provides</a:t>
            </a:r>
            <a:r>
              <a:rPr dirty="0" sz="1300" spc="15">
                <a:latin typeface="Times New Roman"/>
                <a:cs typeface="Times New Roman"/>
              </a:rPr>
              <a:t> </a:t>
            </a:r>
            <a:r>
              <a:rPr dirty="0" sz="1300" spc="5">
                <a:latin typeface="Times New Roman"/>
                <a:cs typeface="Times New Roman"/>
              </a:rPr>
              <a:t>an </a:t>
            </a:r>
            <a:r>
              <a:rPr dirty="0" sz="1300" spc="10">
                <a:latin typeface="Courier New"/>
                <a:cs typeface="Courier New"/>
              </a:rPr>
              <a:t>OWNER</a:t>
            </a:r>
            <a:r>
              <a:rPr dirty="0" sz="1300" spc="-450">
                <a:latin typeface="Courier New"/>
                <a:cs typeface="Courier New"/>
              </a:rPr>
              <a:t> </a:t>
            </a:r>
            <a:r>
              <a:rPr dirty="0" sz="1300" spc="10">
                <a:latin typeface="Times New Roman"/>
                <a:cs typeface="Times New Roman"/>
              </a:rPr>
              <a:t>column</a:t>
            </a:r>
            <a:r>
              <a:rPr dirty="0" sz="1300" spc="2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addition</a:t>
            </a:r>
            <a:r>
              <a:rPr dirty="0" sz="1300" spc="15">
                <a:latin typeface="Times New Roman"/>
                <a:cs typeface="Times New Roman"/>
              </a:rPr>
              <a:t> </a:t>
            </a:r>
            <a:r>
              <a:rPr dirty="0" sz="1300" spc="5">
                <a:latin typeface="Times New Roman"/>
                <a:cs typeface="Times New Roman"/>
              </a:rPr>
              <a:t>to the</a:t>
            </a:r>
            <a:r>
              <a:rPr dirty="0" sz="1300" spc="15">
                <a:latin typeface="Times New Roman"/>
                <a:cs typeface="Times New Roman"/>
              </a:rPr>
              <a:t> </a:t>
            </a:r>
            <a:r>
              <a:rPr dirty="0" sz="1300" spc="5">
                <a:latin typeface="Times New Roman"/>
                <a:cs typeface="Times New Roman"/>
              </a:rPr>
              <a:t>preceding</a:t>
            </a:r>
            <a:r>
              <a:rPr dirty="0" sz="1300" spc="10">
                <a:latin typeface="Times New Roman"/>
                <a:cs typeface="Times New Roman"/>
              </a:rPr>
              <a:t> columns.</a:t>
            </a:r>
            <a:endParaRPr sz="1300">
              <a:latin typeface="Times New Roman"/>
              <a:cs typeface="Times New Roman"/>
            </a:endParaRPr>
          </a:p>
          <a:p>
            <a:pPr marL="139065" marR="184785">
              <a:lnSpc>
                <a:spcPct val="101299"/>
              </a:lnSpc>
              <a:spcBef>
                <a:spcPts val="48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cannot display the source code for Oracle </a:t>
            </a:r>
            <a:r>
              <a:rPr dirty="0" sz="1300" spc="10">
                <a:latin typeface="Times New Roman"/>
                <a:cs typeface="Times New Roman"/>
              </a:rPr>
              <a:t>PL/SQL </a:t>
            </a:r>
            <a:r>
              <a:rPr dirty="0" sz="1300" spc="5">
                <a:latin typeface="Times New Roman"/>
                <a:cs typeface="Times New Roman"/>
              </a:rPr>
              <a:t>built-in packages, or  </a:t>
            </a:r>
            <a:r>
              <a:rPr dirty="0" sz="1300" spc="10">
                <a:latin typeface="Times New Roman"/>
                <a:cs typeface="Times New Roman"/>
              </a:rPr>
              <a:t>PL/SQL</a:t>
            </a:r>
            <a:r>
              <a:rPr dirty="0" sz="1300">
                <a:latin typeface="Times New Roman"/>
                <a:cs typeface="Times New Roman"/>
              </a:rPr>
              <a:t> </a:t>
            </a:r>
            <a:r>
              <a:rPr dirty="0" sz="1300" spc="10">
                <a:latin typeface="Times New Roman"/>
                <a:cs typeface="Times New Roman"/>
              </a:rPr>
              <a:t>whose</a:t>
            </a:r>
            <a:r>
              <a:rPr dirty="0" sz="1300" spc="5">
                <a:latin typeface="Times New Roman"/>
                <a:cs typeface="Times New Roman"/>
              </a:rPr>
              <a:t> source code has</a:t>
            </a:r>
            <a:r>
              <a:rPr dirty="0" sz="1300" spc="10">
                <a:latin typeface="Times New Roman"/>
                <a:cs typeface="Times New Roman"/>
              </a:rPr>
              <a:t> </a:t>
            </a:r>
            <a:r>
              <a:rPr dirty="0" sz="1300" spc="5">
                <a:latin typeface="Times New Roman"/>
                <a:cs typeface="Times New Roman"/>
              </a:rPr>
              <a:t>been</a:t>
            </a:r>
            <a:r>
              <a:rPr dirty="0" sz="1300" spc="10">
                <a:latin typeface="Times New Roman"/>
                <a:cs typeface="Times New Roman"/>
              </a:rPr>
              <a:t> </a:t>
            </a:r>
            <a:r>
              <a:rPr dirty="0" sz="1300" spc="5">
                <a:latin typeface="Times New Roman"/>
                <a:cs typeface="Times New Roman"/>
              </a:rPr>
              <a:t>wrapped</a:t>
            </a:r>
            <a:r>
              <a:rPr dirty="0" sz="1300" spc="10">
                <a:latin typeface="Times New Roman"/>
                <a:cs typeface="Times New Roman"/>
              </a:rPr>
              <a:t> by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a </a:t>
            </a:r>
            <a:r>
              <a:rPr dirty="0" sz="1300" spc="15">
                <a:latin typeface="Courier New"/>
                <a:cs typeface="Courier New"/>
              </a:rPr>
              <a:t>WRAP</a:t>
            </a:r>
            <a:r>
              <a:rPr dirty="0" sz="1300" spc="-434">
                <a:latin typeface="Courier New"/>
                <a:cs typeface="Courier New"/>
              </a:rPr>
              <a:t> </a:t>
            </a:r>
            <a:r>
              <a:rPr dirty="0" sz="1300" spc="5">
                <a:latin typeface="Times New Roman"/>
                <a:cs typeface="Times New Roman"/>
              </a:rPr>
              <a:t>utility.</a:t>
            </a:r>
            <a:r>
              <a:rPr dirty="0" sz="1300" spc="15">
                <a:latin typeface="Times New Roman"/>
                <a:cs typeface="Times New Roman"/>
              </a:rPr>
              <a:t> </a:t>
            </a:r>
            <a:r>
              <a:rPr dirty="0" sz="1300" spc="10">
                <a:latin typeface="Times New Roman"/>
                <a:cs typeface="Times New Roman"/>
              </a:rPr>
              <a:t>The</a:t>
            </a:r>
            <a:r>
              <a:rPr dirty="0" sz="1300" spc="20">
                <a:latin typeface="Times New Roman"/>
                <a:cs typeface="Times New Roman"/>
              </a:rPr>
              <a:t> </a:t>
            </a:r>
            <a:r>
              <a:rPr dirty="0" sz="1300" spc="15">
                <a:latin typeface="Courier New"/>
                <a:cs typeface="Courier New"/>
              </a:rPr>
              <a:t>WRAP</a:t>
            </a:r>
            <a:r>
              <a:rPr dirty="0" sz="1300" spc="-445">
                <a:latin typeface="Courier New"/>
                <a:cs typeface="Courier New"/>
              </a:rPr>
              <a:t> </a:t>
            </a:r>
            <a:r>
              <a:rPr dirty="0" sz="1300" spc="5">
                <a:latin typeface="Times New Roman"/>
                <a:cs typeface="Times New Roman"/>
              </a:rPr>
              <a:t>utility  converts the </a:t>
            </a:r>
            <a:r>
              <a:rPr dirty="0" sz="1300" spc="10">
                <a:latin typeface="Times New Roman"/>
                <a:cs typeface="Times New Roman"/>
              </a:rPr>
              <a:t>PL/SQL </a:t>
            </a:r>
            <a:r>
              <a:rPr dirty="0" sz="1300" spc="5">
                <a:latin typeface="Times New Roman"/>
                <a:cs typeface="Times New Roman"/>
              </a:rPr>
              <a:t>source code into a form that cannot be deciphered </a:t>
            </a:r>
            <a:r>
              <a:rPr dirty="0" sz="1300" spc="10">
                <a:latin typeface="Times New Roman"/>
                <a:cs typeface="Times New Roman"/>
              </a:rPr>
              <a:t>by</a:t>
            </a:r>
            <a:r>
              <a:rPr dirty="0" sz="1300" spc="70">
                <a:latin typeface="Times New Roman"/>
                <a:cs typeface="Times New Roman"/>
              </a:rPr>
              <a:t> </a:t>
            </a:r>
            <a:r>
              <a:rPr dirty="0" sz="1300" spc="5">
                <a:latin typeface="Times New Roman"/>
                <a:cs typeface="Times New Roman"/>
              </a:rPr>
              <a:t>humans.</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076065" cy="2045335"/>
          </a:xfrm>
          <a:prstGeom prst="rect">
            <a:avLst/>
          </a:prstGeom>
        </p:spPr>
        <p:txBody>
          <a:bodyPr wrap="square" lIns="0" tIns="12700" rIns="0" bIns="0" rtlCol="0" vert="horz">
            <a:spAutoFit/>
          </a:bodyPr>
          <a:lstStyle/>
          <a:p>
            <a:pPr marL="1022350">
              <a:lnSpc>
                <a:spcPct val="100000"/>
              </a:lnSpc>
              <a:spcBef>
                <a:spcPts val="100"/>
              </a:spcBef>
            </a:pPr>
            <a:r>
              <a:rPr dirty="0" sz="2000" spc="-5" b="1">
                <a:latin typeface="Arial"/>
                <a:cs typeface="Arial"/>
              </a:rPr>
              <a:t>Benefits </a:t>
            </a:r>
            <a:r>
              <a:rPr dirty="0" sz="2000" b="1">
                <a:latin typeface="Arial"/>
                <a:cs typeface="Arial"/>
              </a:rPr>
              <a:t>of</a:t>
            </a:r>
            <a:r>
              <a:rPr dirty="0" sz="2000" spc="-40" b="1">
                <a:latin typeface="Arial"/>
                <a:cs typeface="Arial"/>
              </a:rPr>
              <a:t> </a:t>
            </a:r>
            <a:r>
              <a:rPr dirty="0" sz="2000" b="1">
                <a:latin typeface="Arial"/>
                <a:cs typeface="Arial"/>
              </a:rPr>
              <a:t>Subprograms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Easy</a:t>
            </a:r>
            <a:r>
              <a:rPr dirty="0" sz="1550" b="1">
                <a:latin typeface="Arial"/>
                <a:cs typeface="Arial"/>
              </a:rPr>
              <a:t> </a:t>
            </a:r>
            <a:r>
              <a:rPr dirty="0" sz="1550" spc="10" b="1">
                <a:latin typeface="Arial"/>
                <a:cs typeface="Arial"/>
              </a:rPr>
              <a:t>maintenance</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Improved data security and</a:t>
            </a:r>
            <a:r>
              <a:rPr dirty="0" sz="1550" spc="-15" b="1">
                <a:latin typeface="Arial"/>
                <a:cs typeface="Arial"/>
              </a:rPr>
              <a:t> </a:t>
            </a:r>
            <a:r>
              <a:rPr dirty="0" sz="1550" spc="10" b="1">
                <a:latin typeface="Arial"/>
                <a:cs typeface="Arial"/>
              </a:rPr>
              <a:t>integrity</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Improved performance</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Improved code</a:t>
            </a:r>
            <a:r>
              <a:rPr dirty="0" sz="1550" spc="5" b="1">
                <a:latin typeface="Arial"/>
                <a:cs typeface="Arial"/>
              </a:rPr>
              <a:t> clarity</a:t>
            </a:r>
            <a:endParaRPr sz="1550">
              <a:latin typeface="Arial"/>
              <a:cs typeface="Arial"/>
            </a:endParaRPr>
          </a:p>
        </p:txBody>
      </p:sp>
      <p:sp>
        <p:nvSpPr>
          <p:cNvPr id="7" name="object 7"/>
          <p:cNvSpPr txBox="1"/>
          <p:nvPr/>
        </p:nvSpPr>
        <p:spPr>
          <a:xfrm>
            <a:off x="743204" y="5617764"/>
            <a:ext cx="6282690" cy="3739515"/>
          </a:xfrm>
          <a:prstGeom prst="rect">
            <a:avLst/>
          </a:prstGeom>
        </p:spPr>
        <p:txBody>
          <a:bodyPr wrap="square" lIns="0" tIns="53340" rIns="0" bIns="0" rtlCol="0" vert="horz">
            <a:spAutoFit/>
          </a:bodyPr>
          <a:lstStyle/>
          <a:p>
            <a:pPr marL="12700">
              <a:lnSpc>
                <a:spcPct val="100000"/>
              </a:lnSpc>
              <a:spcBef>
                <a:spcPts val="420"/>
              </a:spcBef>
            </a:pPr>
            <a:r>
              <a:rPr dirty="0" sz="1300" spc="5" b="1">
                <a:latin typeface="Arial"/>
                <a:cs typeface="Arial"/>
              </a:rPr>
              <a:t>Benefits of</a:t>
            </a:r>
            <a:r>
              <a:rPr dirty="0" sz="1300" b="1">
                <a:latin typeface="Arial"/>
                <a:cs typeface="Arial"/>
              </a:rPr>
              <a:t> </a:t>
            </a:r>
            <a:r>
              <a:rPr dirty="0" sz="1300" spc="10" b="1">
                <a:latin typeface="Arial"/>
                <a:cs typeface="Arial"/>
              </a:rPr>
              <a:t>Subprograms</a:t>
            </a:r>
            <a:endParaRPr sz="1300">
              <a:latin typeface="Arial"/>
              <a:cs typeface="Arial"/>
            </a:endParaRPr>
          </a:p>
          <a:p>
            <a:pPr marL="137795">
              <a:lnSpc>
                <a:spcPts val="1530"/>
              </a:lnSpc>
              <a:spcBef>
                <a:spcPts val="320"/>
              </a:spcBef>
            </a:pPr>
            <a:r>
              <a:rPr dirty="0" sz="1300" spc="5">
                <a:latin typeface="Times New Roman"/>
                <a:cs typeface="Times New Roman"/>
              </a:rPr>
              <a:t>Procedures and functions have </a:t>
            </a:r>
            <a:r>
              <a:rPr dirty="0" sz="1300" spc="10">
                <a:latin typeface="Times New Roman"/>
                <a:cs typeface="Times New Roman"/>
              </a:rPr>
              <a:t>many </a:t>
            </a:r>
            <a:r>
              <a:rPr dirty="0" sz="1300" spc="5">
                <a:latin typeface="Times New Roman"/>
                <a:cs typeface="Times New Roman"/>
              </a:rPr>
              <a:t>benefits due to the </a:t>
            </a:r>
            <a:r>
              <a:rPr dirty="0" sz="1300" spc="10">
                <a:latin typeface="Times New Roman"/>
                <a:cs typeface="Times New Roman"/>
              </a:rPr>
              <a:t>modularizing </a:t>
            </a:r>
            <a:r>
              <a:rPr dirty="0" sz="1300" spc="5">
                <a:latin typeface="Times New Roman"/>
                <a:cs typeface="Times New Roman"/>
              </a:rPr>
              <a:t>of the</a:t>
            </a:r>
            <a:r>
              <a:rPr dirty="0" sz="1300" spc="45">
                <a:latin typeface="Times New Roman"/>
                <a:cs typeface="Times New Roman"/>
              </a:rPr>
              <a:t> </a:t>
            </a:r>
            <a:r>
              <a:rPr dirty="0" sz="1300" spc="5">
                <a:latin typeface="Times New Roman"/>
                <a:cs typeface="Times New Roman"/>
              </a:rPr>
              <a:t>code:</a:t>
            </a:r>
            <a:endParaRPr sz="1300">
              <a:latin typeface="Times New Roman"/>
              <a:cs typeface="Times New Roman"/>
            </a:endParaRPr>
          </a:p>
          <a:p>
            <a:pPr marL="515620" marR="172720" indent="-251460">
              <a:lnSpc>
                <a:spcPts val="1500"/>
              </a:lnSpc>
              <a:spcBef>
                <a:spcPts val="70"/>
              </a:spcBef>
              <a:buFont typeface="Times New Roman"/>
              <a:buChar char="•"/>
              <a:tabLst>
                <a:tab pos="514984" algn="l"/>
                <a:tab pos="515620" algn="l"/>
              </a:tabLst>
            </a:pPr>
            <a:r>
              <a:rPr dirty="0" sz="1300" spc="5" b="1">
                <a:latin typeface="Times New Roman"/>
                <a:cs typeface="Times New Roman"/>
              </a:rPr>
              <a:t>Easy maintenance </a:t>
            </a:r>
            <a:r>
              <a:rPr dirty="0" sz="1300" spc="5">
                <a:latin typeface="Times New Roman"/>
                <a:cs typeface="Times New Roman"/>
              </a:rPr>
              <a:t>is realized because subprograms are located in one place.  Modifications need to be done in only one place to affect multiple applications and  minimize excessive</a:t>
            </a:r>
            <a:r>
              <a:rPr dirty="0" sz="1300">
                <a:latin typeface="Times New Roman"/>
                <a:cs typeface="Times New Roman"/>
              </a:rPr>
              <a:t> </a:t>
            </a:r>
            <a:r>
              <a:rPr dirty="0" sz="1300" spc="5">
                <a:latin typeface="Times New Roman"/>
                <a:cs typeface="Times New Roman"/>
              </a:rPr>
              <a:t>testing.</a:t>
            </a:r>
            <a:endParaRPr sz="1300">
              <a:latin typeface="Times New Roman"/>
              <a:cs typeface="Times New Roman"/>
            </a:endParaRPr>
          </a:p>
          <a:p>
            <a:pPr marL="515620" indent="-251460">
              <a:lnSpc>
                <a:spcPts val="1425"/>
              </a:lnSpc>
              <a:buFont typeface="Times New Roman"/>
              <a:buChar char="•"/>
              <a:tabLst>
                <a:tab pos="514984" algn="l"/>
                <a:tab pos="515620" algn="l"/>
              </a:tabLst>
            </a:pPr>
            <a:r>
              <a:rPr dirty="0" sz="1300" spc="5" b="1">
                <a:latin typeface="Times New Roman"/>
                <a:cs typeface="Times New Roman"/>
              </a:rPr>
              <a:t>Improved data </a:t>
            </a:r>
            <a:r>
              <a:rPr dirty="0" sz="1300" b="1">
                <a:latin typeface="Times New Roman"/>
                <a:cs typeface="Times New Roman"/>
              </a:rPr>
              <a:t>security </a:t>
            </a:r>
            <a:r>
              <a:rPr dirty="0" sz="1300" spc="5">
                <a:latin typeface="Times New Roman"/>
                <a:cs typeface="Times New Roman"/>
              </a:rPr>
              <a:t>can be achieved </a:t>
            </a:r>
            <a:r>
              <a:rPr dirty="0" sz="1300" spc="10">
                <a:latin typeface="Times New Roman"/>
                <a:cs typeface="Times New Roman"/>
              </a:rPr>
              <a:t>by </a:t>
            </a:r>
            <a:r>
              <a:rPr dirty="0" sz="1300" spc="5">
                <a:latin typeface="Times New Roman"/>
                <a:cs typeface="Times New Roman"/>
              </a:rPr>
              <a:t>controlling indirect access to</a:t>
            </a:r>
            <a:r>
              <a:rPr dirty="0" sz="1300" spc="9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5620" marR="127635">
              <a:lnSpc>
                <a:spcPts val="1500"/>
              </a:lnSpc>
              <a:spcBef>
                <a:spcPts val="70"/>
              </a:spcBef>
            </a:pPr>
            <a:r>
              <a:rPr dirty="0" sz="1300" spc="5">
                <a:latin typeface="Times New Roman"/>
                <a:cs typeface="Times New Roman"/>
              </a:rPr>
              <a:t>objects from nonprivileged users with security privileges. </a:t>
            </a:r>
            <a:r>
              <a:rPr dirty="0" sz="1300" spc="10">
                <a:latin typeface="Times New Roman"/>
                <a:cs typeface="Times New Roman"/>
              </a:rPr>
              <a:t>The </a:t>
            </a:r>
            <a:r>
              <a:rPr dirty="0" sz="1300" spc="5">
                <a:latin typeface="Times New Roman"/>
                <a:cs typeface="Times New Roman"/>
              </a:rPr>
              <a:t>subprograms are </a:t>
            </a:r>
            <a:r>
              <a:rPr dirty="0" sz="1300" spc="10">
                <a:latin typeface="Times New Roman"/>
                <a:cs typeface="Times New Roman"/>
              </a:rPr>
              <a:t>by  </a:t>
            </a:r>
            <a:r>
              <a:rPr dirty="0" sz="1300" spc="5">
                <a:latin typeface="Times New Roman"/>
                <a:cs typeface="Times New Roman"/>
              </a:rPr>
              <a:t>default executed with definer’s right. </a:t>
            </a:r>
            <a:r>
              <a:rPr dirty="0" sz="1300" spc="10">
                <a:latin typeface="Times New Roman"/>
                <a:cs typeface="Times New Roman"/>
              </a:rPr>
              <a:t>The </a:t>
            </a:r>
            <a:r>
              <a:rPr dirty="0" sz="1300" spc="5">
                <a:latin typeface="Times New Roman"/>
                <a:cs typeface="Times New Roman"/>
              </a:rPr>
              <a:t>execute privilege does not allow a calling  user direct access to objects that are accessible to the</a:t>
            </a:r>
            <a:r>
              <a:rPr dirty="0" sz="1300" spc="40">
                <a:latin typeface="Times New Roman"/>
                <a:cs typeface="Times New Roman"/>
              </a:rPr>
              <a:t> </a:t>
            </a:r>
            <a:r>
              <a:rPr dirty="0" sz="1300" spc="5">
                <a:latin typeface="Times New Roman"/>
                <a:cs typeface="Times New Roman"/>
              </a:rPr>
              <a:t>subprogram.</a:t>
            </a:r>
            <a:endParaRPr sz="1300">
              <a:latin typeface="Times New Roman"/>
              <a:cs typeface="Times New Roman"/>
            </a:endParaRPr>
          </a:p>
          <a:p>
            <a:pPr marL="515620" indent="-252095">
              <a:lnSpc>
                <a:spcPts val="1430"/>
              </a:lnSpc>
              <a:buFont typeface="Times New Roman"/>
              <a:buChar char="•"/>
              <a:tabLst>
                <a:tab pos="515620" algn="l"/>
                <a:tab pos="516255" algn="l"/>
              </a:tabLst>
            </a:pPr>
            <a:r>
              <a:rPr dirty="0" sz="1300" spc="5" b="1">
                <a:latin typeface="Times New Roman"/>
                <a:cs typeface="Times New Roman"/>
              </a:rPr>
              <a:t>Data integrity </a:t>
            </a:r>
            <a:r>
              <a:rPr dirty="0" sz="1300" spc="5">
                <a:latin typeface="Times New Roman"/>
                <a:cs typeface="Times New Roman"/>
              </a:rPr>
              <a:t>is </a:t>
            </a:r>
            <a:r>
              <a:rPr dirty="0" sz="1300" spc="10">
                <a:latin typeface="Times New Roman"/>
                <a:cs typeface="Times New Roman"/>
              </a:rPr>
              <a:t>managed by </a:t>
            </a:r>
            <a:r>
              <a:rPr dirty="0" sz="1300" spc="5">
                <a:latin typeface="Times New Roman"/>
                <a:cs typeface="Times New Roman"/>
              </a:rPr>
              <a:t>having related actions performed together or not at</a:t>
            </a:r>
            <a:r>
              <a:rPr dirty="0" sz="1300" spc="130">
                <a:latin typeface="Times New Roman"/>
                <a:cs typeface="Times New Roman"/>
              </a:rPr>
              <a:t> </a:t>
            </a:r>
            <a:r>
              <a:rPr dirty="0" sz="1300" spc="5">
                <a:latin typeface="Times New Roman"/>
                <a:cs typeface="Times New Roman"/>
              </a:rPr>
              <a:t>all.</a:t>
            </a:r>
            <a:endParaRPr sz="1300">
              <a:latin typeface="Times New Roman"/>
              <a:cs typeface="Times New Roman"/>
            </a:endParaRPr>
          </a:p>
          <a:p>
            <a:pPr marL="515620" marR="5080" indent="-251460">
              <a:lnSpc>
                <a:spcPct val="96100"/>
              </a:lnSpc>
              <a:spcBef>
                <a:spcPts val="30"/>
              </a:spcBef>
              <a:buFont typeface="Times New Roman"/>
              <a:buChar char="•"/>
              <a:tabLst>
                <a:tab pos="515620" algn="l"/>
                <a:tab pos="516255" algn="l"/>
              </a:tabLst>
            </a:pPr>
            <a:r>
              <a:rPr dirty="0" sz="1300" spc="5" b="1">
                <a:latin typeface="Times New Roman"/>
                <a:cs typeface="Times New Roman"/>
              </a:rPr>
              <a:t>Improved performance </a:t>
            </a:r>
            <a:r>
              <a:rPr dirty="0" sz="1300" spc="5">
                <a:latin typeface="Times New Roman"/>
                <a:cs typeface="Times New Roman"/>
              </a:rPr>
              <a:t>can be realized from reuse of parsed </a:t>
            </a:r>
            <a:r>
              <a:rPr dirty="0" sz="1300" spc="10">
                <a:latin typeface="Times New Roman"/>
                <a:cs typeface="Times New Roman"/>
              </a:rPr>
              <a:t>PL/SQL </a:t>
            </a:r>
            <a:r>
              <a:rPr dirty="0" sz="1300" spc="5">
                <a:latin typeface="Times New Roman"/>
                <a:cs typeface="Times New Roman"/>
              </a:rPr>
              <a:t>code that  </a:t>
            </a:r>
            <a:r>
              <a:rPr dirty="0" sz="1300" spc="10">
                <a:latin typeface="Times New Roman"/>
                <a:cs typeface="Times New Roman"/>
              </a:rPr>
              <a:t>becomes </a:t>
            </a:r>
            <a:r>
              <a:rPr dirty="0" sz="1300" spc="5">
                <a:latin typeface="Times New Roman"/>
                <a:cs typeface="Times New Roman"/>
              </a:rPr>
              <a:t>available in the shared </a:t>
            </a:r>
            <a:r>
              <a:rPr dirty="0" sz="1300" spc="10">
                <a:latin typeface="Times New Roman"/>
                <a:cs typeface="Times New Roman"/>
              </a:rPr>
              <a:t>SQL </a:t>
            </a:r>
            <a:r>
              <a:rPr dirty="0" sz="1300" spc="5">
                <a:latin typeface="Times New Roman"/>
                <a:cs typeface="Times New Roman"/>
              </a:rPr>
              <a:t>area of the server. Subsequent </a:t>
            </a:r>
            <a:r>
              <a:rPr dirty="0" sz="1300" spc="10">
                <a:latin typeface="Times New Roman"/>
                <a:cs typeface="Times New Roman"/>
              </a:rPr>
              <a:t>calls </a:t>
            </a:r>
            <a:r>
              <a:rPr dirty="0" sz="1300" spc="5">
                <a:latin typeface="Times New Roman"/>
                <a:cs typeface="Times New Roman"/>
              </a:rPr>
              <a:t>to the  subprogram avoid parsing the </a:t>
            </a:r>
            <a:r>
              <a:rPr dirty="0" sz="1300" spc="10">
                <a:latin typeface="Times New Roman"/>
                <a:cs typeface="Times New Roman"/>
              </a:rPr>
              <a:t>code </a:t>
            </a:r>
            <a:r>
              <a:rPr dirty="0" sz="1300" spc="5">
                <a:latin typeface="Times New Roman"/>
                <a:cs typeface="Times New Roman"/>
              </a:rPr>
              <a:t>again. </a:t>
            </a:r>
            <a:r>
              <a:rPr dirty="0" sz="1300" spc="10">
                <a:latin typeface="Times New Roman"/>
                <a:cs typeface="Times New Roman"/>
              </a:rPr>
              <a:t>Because PL/SQL </a:t>
            </a:r>
            <a:r>
              <a:rPr dirty="0" sz="1300" spc="5">
                <a:latin typeface="Times New Roman"/>
                <a:cs typeface="Times New Roman"/>
              </a:rPr>
              <a:t>code is parsed at compile  time, the parsing overhead of </a:t>
            </a:r>
            <a:r>
              <a:rPr dirty="0" sz="1300" spc="10">
                <a:latin typeface="Times New Roman"/>
                <a:cs typeface="Times New Roman"/>
              </a:rPr>
              <a:t>SQL </a:t>
            </a:r>
            <a:r>
              <a:rPr dirty="0" sz="1300" spc="5">
                <a:latin typeface="Times New Roman"/>
                <a:cs typeface="Times New Roman"/>
              </a:rPr>
              <a:t>statements is avoided at run time. </a:t>
            </a:r>
            <a:r>
              <a:rPr dirty="0" sz="1300" spc="10">
                <a:latin typeface="Times New Roman"/>
                <a:cs typeface="Times New Roman"/>
              </a:rPr>
              <a:t>Code can </a:t>
            </a:r>
            <a:r>
              <a:rPr dirty="0" sz="1300" spc="5">
                <a:latin typeface="Times New Roman"/>
                <a:cs typeface="Times New Roman"/>
              </a:rPr>
              <a:t>be  written to reduce the </a:t>
            </a:r>
            <a:r>
              <a:rPr dirty="0" sz="1300" spc="10">
                <a:latin typeface="Times New Roman"/>
                <a:cs typeface="Times New Roman"/>
              </a:rPr>
              <a:t>number </a:t>
            </a:r>
            <a:r>
              <a:rPr dirty="0" sz="1300" spc="5">
                <a:latin typeface="Times New Roman"/>
                <a:cs typeface="Times New Roman"/>
              </a:rPr>
              <a:t>of network calls to the database, and therefore, decrease  network traffic.</a:t>
            </a:r>
            <a:endParaRPr sz="1300">
              <a:latin typeface="Times New Roman"/>
              <a:cs typeface="Times New Roman"/>
            </a:endParaRPr>
          </a:p>
          <a:p>
            <a:pPr marL="515620" marR="85725" indent="-251460">
              <a:lnSpc>
                <a:spcPts val="1500"/>
              </a:lnSpc>
              <a:spcBef>
                <a:spcPts val="35"/>
              </a:spcBef>
              <a:buFont typeface="Times New Roman"/>
              <a:buChar char="•"/>
              <a:tabLst>
                <a:tab pos="515620" algn="l"/>
                <a:tab pos="516255" algn="l"/>
              </a:tabLst>
            </a:pPr>
            <a:r>
              <a:rPr dirty="0" sz="1300" spc="10" b="1">
                <a:latin typeface="Times New Roman"/>
                <a:cs typeface="Times New Roman"/>
              </a:rPr>
              <a:t>Improved </a:t>
            </a:r>
            <a:r>
              <a:rPr dirty="0" sz="1300" spc="5" b="1">
                <a:latin typeface="Times New Roman"/>
                <a:cs typeface="Times New Roman"/>
              </a:rPr>
              <a:t>code clarity </a:t>
            </a:r>
            <a:r>
              <a:rPr dirty="0" sz="1300" spc="5">
                <a:latin typeface="Times New Roman"/>
                <a:cs typeface="Times New Roman"/>
              </a:rPr>
              <a:t>can be attained </a:t>
            </a:r>
            <a:r>
              <a:rPr dirty="0" sz="1300" spc="10">
                <a:latin typeface="Times New Roman"/>
                <a:cs typeface="Times New Roman"/>
              </a:rPr>
              <a:t>by </a:t>
            </a:r>
            <a:r>
              <a:rPr dirty="0" sz="1300" spc="5">
                <a:latin typeface="Times New Roman"/>
                <a:cs typeface="Times New Roman"/>
              </a:rPr>
              <a:t>using appropriate </a:t>
            </a:r>
            <a:r>
              <a:rPr dirty="0" sz="1300" spc="10">
                <a:latin typeface="Times New Roman"/>
                <a:cs typeface="Times New Roman"/>
              </a:rPr>
              <a:t>names </a:t>
            </a:r>
            <a:r>
              <a:rPr dirty="0" sz="1300" spc="5">
                <a:latin typeface="Times New Roman"/>
                <a:cs typeface="Times New Roman"/>
              </a:rPr>
              <a:t>and conventions  to describe the action of the routines, thereby reducing the need for </a:t>
            </a:r>
            <a:r>
              <a:rPr dirty="0" sz="1300" spc="10">
                <a:latin typeface="Times New Roman"/>
                <a:cs typeface="Times New Roman"/>
              </a:rPr>
              <a:t>comments </a:t>
            </a:r>
            <a:r>
              <a:rPr dirty="0" sz="1300" spc="5">
                <a:latin typeface="Times New Roman"/>
                <a:cs typeface="Times New Roman"/>
              </a:rPr>
              <a:t>and  enhancing the clarity of the</a:t>
            </a:r>
            <a:r>
              <a:rPr dirty="0" sz="1300" spc="30">
                <a:latin typeface="Times New Roman"/>
                <a:cs typeface="Times New Roman"/>
              </a:rPr>
              <a:t> </a:t>
            </a:r>
            <a:r>
              <a:rPr dirty="0" sz="1300" spc="5">
                <a:latin typeface="Times New Roman"/>
                <a:cs typeface="Times New Roman"/>
              </a:rPr>
              <a:t>code.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Write a procedure to perform a task or an</a:t>
            </a:r>
            <a:r>
              <a:rPr dirty="0" sz="1550" spc="-5" b="1">
                <a:latin typeface="Arial"/>
                <a:cs typeface="Arial"/>
              </a:rPr>
              <a:t> </a:t>
            </a:r>
            <a:r>
              <a:rPr dirty="0" sz="1550" spc="10" b="1">
                <a:latin typeface="Arial"/>
                <a:cs typeface="Arial"/>
              </a:rPr>
              <a:t>action</a:t>
            </a:r>
            <a:endParaRPr sz="1550">
              <a:latin typeface="Arial"/>
              <a:cs typeface="Arial"/>
            </a:endParaRPr>
          </a:p>
          <a:p>
            <a:pPr marL="1035050" marR="1009650" indent="-327025">
              <a:lnSpc>
                <a:spcPct val="101499"/>
              </a:lnSpc>
              <a:spcBef>
                <a:spcPts val="375"/>
              </a:spcBef>
              <a:buClr>
                <a:srgbClr val="FF0000"/>
              </a:buClr>
              <a:buFont typeface="Arial"/>
              <a:buChar char="•"/>
              <a:tabLst>
                <a:tab pos="1035050" algn="l"/>
                <a:tab pos="1035685" algn="l"/>
              </a:tabLst>
            </a:pPr>
            <a:r>
              <a:rPr dirty="0" sz="1550" spc="10" b="1">
                <a:latin typeface="Arial"/>
                <a:cs typeface="Arial"/>
              </a:rPr>
              <a:t>Create, compile, and save procedures </a:t>
            </a:r>
            <a:r>
              <a:rPr dirty="0" sz="1550" spc="5" b="1">
                <a:latin typeface="Arial"/>
                <a:cs typeface="Arial"/>
              </a:rPr>
              <a:t>in </a:t>
            </a:r>
            <a:r>
              <a:rPr dirty="0" sz="1550" spc="10" b="1">
                <a:latin typeface="Arial"/>
                <a:cs typeface="Arial"/>
              </a:rPr>
              <a:t>the  database</a:t>
            </a:r>
            <a:r>
              <a:rPr dirty="0" sz="1550" spc="5" b="1">
                <a:latin typeface="Arial"/>
                <a:cs typeface="Arial"/>
              </a:rPr>
              <a:t> </a:t>
            </a:r>
            <a:r>
              <a:rPr dirty="0" sz="1550" spc="10" b="1">
                <a:latin typeface="Arial"/>
                <a:cs typeface="Arial"/>
              </a:rPr>
              <a:t>by using the</a:t>
            </a:r>
            <a:r>
              <a:rPr dirty="0" sz="1550" spc="5" b="1">
                <a:latin typeface="Arial"/>
                <a:cs typeface="Arial"/>
              </a:rPr>
              <a:t> </a:t>
            </a:r>
            <a:r>
              <a:rPr dirty="0" sz="1550" spc="10" b="1">
                <a:latin typeface="Courier New"/>
                <a:cs typeface="Courier New"/>
              </a:rPr>
              <a:t>CREATE</a:t>
            </a:r>
            <a:r>
              <a:rPr dirty="0" sz="1550" spc="-495" b="1">
                <a:latin typeface="Courier New"/>
                <a:cs typeface="Courier New"/>
              </a:rPr>
              <a:t> </a:t>
            </a:r>
            <a:r>
              <a:rPr dirty="0" sz="1550" spc="10" b="1">
                <a:latin typeface="Courier New"/>
                <a:cs typeface="Courier New"/>
              </a:rPr>
              <a:t>PROCEDURE</a:t>
            </a:r>
            <a:r>
              <a:rPr dirty="0" sz="1550" spc="-495" b="1">
                <a:latin typeface="Courier New"/>
                <a:cs typeface="Courier New"/>
              </a:rPr>
              <a:t> </a:t>
            </a:r>
            <a:r>
              <a:rPr dirty="0" sz="1550" spc="15" b="1">
                <a:latin typeface="Arial"/>
                <a:cs typeface="Arial"/>
              </a:rPr>
              <a:t>SQL  </a:t>
            </a:r>
            <a:r>
              <a:rPr dirty="0" sz="1550" spc="10" b="1">
                <a:latin typeface="Arial"/>
                <a:cs typeface="Arial"/>
              </a:rPr>
              <a:t>command</a:t>
            </a:r>
            <a:endParaRPr sz="1550">
              <a:latin typeface="Arial"/>
              <a:cs typeface="Arial"/>
            </a:endParaRPr>
          </a:p>
          <a:p>
            <a:pPr marL="1035050" marR="880110" indent="-327025">
              <a:lnSpc>
                <a:spcPct val="99300"/>
              </a:lnSpc>
              <a:spcBef>
                <a:spcPts val="415"/>
              </a:spcBef>
              <a:buClr>
                <a:srgbClr val="FF0000"/>
              </a:buClr>
              <a:buFont typeface="Arial"/>
              <a:buChar char="•"/>
              <a:tabLst>
                <a:tab pos="1035050" algn="l"/>
                <a:tab pos="1035685" algn="l"/>
              </a:tabLst>
            </a:pPr>
            <a:r>
              <a:rPr dirty="0" sz="1550" spc="10" b="1">
                <a:latin typeface="Arial"/>
                <a:cs typeface="Arial"/>
              </a:rPr>
              <a:t>Use parameters to pass data from the calling  environment to the procedure by using three  </a:t>
            </a:r>
            <a:r>
              <a:rPr dirty="0" sz="1550" spc="5" b="1">
                <a:latin typeface="Arial"/>
                <a:cs typeface="Arial"/>
              </a:rPr>
              <a:t>different </a:t>
            </a:r>
            <a:r>
              <a:rPr dirty="0" sz="1550" spc="10" b="1">
                <a:latin typeface="Arial"/>
                <a:cs typeface="Arial"/>
              </a:rPr>
              <a:t>parameter modes: </a:t>
            </a:r>
            <a:r>
              <a:rPr dirty="0" sz="1550" spc="10" b="1">
                <a:latin typeface="Courier New"/>
                <a:cs typeface="Courier New"/>
              </a:rPr>
              <a:t>IN</a:t>
            </a:r>
            <a:r>
              <a:rPr dirty="0" sz="1550" spc="-470" b="1">
                <a:latin typeface="Courier New"/>
                <a:cs typeface="Courier New"/>
              </a:rPr>
              <a:t> </a:t>
            </a:r>
            <a:r>
              <a:rPr dirty="0" sz="1550" spc="10" b="1">
                <a:latin typeface="Arial"/>
                <a:cs typeface="Arial"/>
              </a:rPr>
              <a:t>(the </a:t>
            </a:r>
            <a:r>
              <a:rPr dirty="0" sz="1550" spc="5" b="1">
                <a:latin typeface="Arial"/>
                <a:cs typeface="Arial"/>
              </a:rPr>
              <a:t>default), </a:t>
            </a:r>
            <a:r>
              <a:rPr dirty="0" sz="1550" spc="10" b="1">
                <a:latin typeface="Courier New"/>
                <a:cs typeface="Courier New"/>
              </a:rPr>
              <a:t>OUT</a:t>
            </a:r>
            <a:r>
              <a:rPr dirty="0" sz="1550" spc="10" b="1">
                <a:latin typeface="Arial"/>
                <a:cs typeface="Arial"/>
              </a:rPr>
              <a:t>,  and </a:t>
            </a:r>
            <a:r>
              <a:rPr dirty="0" sz="1550" spc="10" b="1">
                <a:latin typeface="Courier New"/>
                <a:cs typeface="Courier New"/>
              </a:rPr>
              <a:t>IN</a:t>
            </a:r>
            <a:r>
              <a:rPr dirty="0" sz="1550" spc="20" b="1">
                <a:latin typeface="Courier New"/>
                <a:cs typeface="Courier New"/>
              </a:rPr>
              <a:t> </a:t>
            </a:r>
            <a:r>
              <a:rPr dirty="0" sz="1550" spc="10" b="1">
                <a:latin typeface="Courier New"/>
                <a:cs typeface="Courier New"/>
              </a:rPr>
              <a:t>OUT</a:t>
            </a:r>
            <a:endParaRPr sz="1550">
              <a:latin typeface="Courier New"/>
              <a:cs typeface="Courier New"/>
            </a:endParaRPr>
          </a:p>
          <a:p>
            <a:pPr marL="1035050" marR="741680" indent="-327025">
              <a:lnSpc>
                <a:spcPct val="101400"/>
              </a:lnSpc>
              <a:spcBef>
                <a:spcPts val="490"/>
              </a:spcBef>
              <a:buClr>
                <a:srgbClr val="FF0000"/>
              </a:buClr>
              <a:buFont typeface="Arial"/>
              <a:buChar char="•"/>
              <a:tabLst>
                <a:tab pos="1035050" algn="l"/>
                <a:tab pos="1035685" algn="l"/>
              </a:tabLst>
            </a:pPr>
            <a:r>
              <a:rPr dirty="0" sz="1550" spc="10" b="1">
                <a:latin typeface="Arial"/>
                <a:cs typeface="Arial"/>
              </a:rPr>
              <a:t>Recognize the </a:t>
            </a:r>
            <a:r>
              <a:rPr dirty="0" sz="1550" spc="5" b="1">
                <a:latin typeface="Arial"/>
                <a:cs typeface="Arial"/>
              </a:rPr>
              <a:t>effect </a:t>
            </a:r>
            <a:r>
              <a:rPr dirty="0" sz="1550" spc="10" b="1">
                <a:latin typeface="Arial"/>
                <a:cs typeface="Arial"/>
              </a:rPr>
              <a:t>of handling and not handling  exceptions on transactions and calling  procedures</a:t>
            </a:r>
            <a:endParaRPr sz="1550">
              <a:latin typeface="Arial"/>
              <a:cs typeface="Arial"/>
            </a:endParaRPr>
          </a:p>
          <a:p>
            <a:pPr>
              <a:lnSpc>
                <a:spcPct val="100000"/>
              </a:lnSpc>
            </a:pPr>
            <a:endParaRPr sz="1700">
              <a:latin typeface="Arial"/>
              <a:cs typeface="Arial"/>
            </a:endParaRPr>
          </a:p>
          <a:p>
            <a:pPr algn="ctr" marL="10160">
              <a:lnSpc>
                <a:spcPct val="100000"/>
              </a:lnSpc>
              <a:spcBef>
                <a:spcPts val="115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240780" cy="177673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7795" marR="5080">
              <a:lnSpc>
                <a:spcPct val="99700"/>
              </a:lnSpc>
              <a:spcBef>
                <a:spcPts val="395"/>
              </a:spcBef>
            </a:pPr>
            <a:r>
              <a:rPr dirty="0" sz="1300" spc="10">
                <a:latin typeface="Times New Roman"/>
                <a:cs typeface="Times New Roman"/>
              </a:rPr>
              <a:t>A </a:t>
            </a:r>
            <a:r>
              <a:rPr dirty="0" sz="1300" spc="5">
                <a:latin typeface="Times New Roman"/>
                <a:cs typeface="Times New Roman"/>
              </a:rPr>
              <a:t>procedure is a </a:t>
            </a:r>
            <a:r>
              <a:rPr dirty="0" sz="1300" spc="10">
                <a:latin typeface="Times New Roman"/>
                <a:cs typeface="Times New Roman"/>
              </a:rPr>
              <a:t>subprogram </a:t>
            </a:r>
            <a:r>
              <a:rPr dirty="0" sz="1300" spc="5">
                <a:latin typeface="Times New Roman"/>
                <a:cs typeface="Times New Roman"/>
              </a:rPr>
              <a:t>that performs a specified action. </a:t>
            </a:r>
            <a:r>
              <a:rPr dirty="0" sz="1300" spc="10">
                <a:latin typeface="Times New Roman"/>
                <a:cs typeface="Times New Roman"/>
              </a:rPr>
              <a:t>You </a:t>
            </a:r>
            <a:r>
              <a:rPr dirty="0" sz="1300" spc="5">
                <a:latin typeface="Times New Roman"/>
                <a:cs typeface="Times New Roman"/>
              </a:rPr>
              <a:t>can compile and save a  procedure as a stored procedure in the database. </a:t>
            </a:r>
            <a:r>
              <a:rPr dirty="0" sz="1300" spc="10">
                <a:latin typeface="Times New Roman"/>
                <a:cs typeface="Times New Roman"/>
              </a:rPr>
              <a:t>A </a:t>
            </a:r>
            <a:r>
              <a:rPr dirty="0" sz="1300" spc="5">
                <a:latin typeface="Times New Roman"/>
                <a:cs typeface="Times New Roman"/>
              </a:rPr>
              <a:t>procedure can return zero or </a:t>
            </a:r>
            <a:r>
              <a:rPr dirty="0" sz="1300" spc="10">
                <a:latin typeface="Times New Roman"/>
                <a:cs typeface="Times New Roman"/>
              </a:rPr>
              <a:t>more  </a:t>
            </a:r>
            <a:r>
              <a:rPr dirty="0" sz="1300" spc="5">
                <a:latin typeface="Times New Roman"/>
                <a:cs typeface="Times New Roman"/>
              </a:rPr>
              <a:t>values through its parameters to its calling environment. There are three </a:t>
            </a:r>
            <a:r>
              <a:rPr dirty="0" sz="1300" spc="10">
                <a:latin typeface="Times New Roman"/>
                <a:cs typeface="Times New Roman"/>
              </a:rPr>
              <a:t>parameter </a:t>
            </a:r>
            <a:r>
              <a:rPr dirty="0" sz="1300" spc="5">
                <a:latin typeface="Times New Roman"/>
                <a:cs typeface="Times New Roman"/>
              </a:rPr>
              <a:t>modes:  </a:t>
            </a:r>
            <a:r>
              <a:rPr dirty="0" sz="1300" spc="5">
                <a:latin typeface="Courier New"/>
                <a:cs typeface="Courier New"/>
              </a:rPr>
              <a:t>IN</a:t>
            </a:r>
            <a:r>
              <a:rPr dirty="0" sz="1300" spc="5">
                <a:latin typeface="Times New Roman"/>
                <a:cs typeface="Times New Roman"/>
              </a:rPr>
              <a:t>, </a:t>
            </a:r>
            <a:r>
              <a:rPr dirty="0" sz="1300" spc="10">
                <a:latin typeface="Courier New"/>
                <a:cs typeface="Courier New"/>
              </a:rPr>
              <a:t>OUT</a:t>
            </a:r>
            <a:r>
              <a:rPr dirty="0" sz="1300" spc="10">
                <a:latin typeface="Times New Roman"/>
                <a:cs typeface="Times New Roman"/>
              </a:rPr>
              <a:t>, and </a:t>
            </a:r>
            <a:r>
              <a:rPr dirty="0" sz="1300" spc="10">
                <a:latin typeface="Courier New"/>
                <a:cs typeface="Courier New"/>
              </a:rPr>
              <a:t>IN</a:t>
            </a:r>
            <a:r>
              <a:rPr dirty="0" sz="1300" spc="-455">
                <a:latin typeface="Courier New"/>
                <a:cs typeface="Courier New"/>
              </a:rPr>
              <a:t> </a:t>
            </a:r>
            <a:r>
              <a:rPr dirty="0" sz="1300" spc="10">
                <a:latin typeface="Courier New"/>
                <a:cs typeface="Courier New"/>
              </a:rPr>
              <a:t>OUT</a:t>
            </a:r>
            <a:r>
              <a:rPr dirty="0" sz="1300" spc="10">
                <a:latin typeface="Times New Roman"/>
                <a:cs typeface="Times New Roman"/>
              </a:rPr>
              <a:t>.</a:t>
            </a:r>
            <a:endParaRPr sz="1300">
              <a:latin typeface="Times New Roman"/>
              <a:cs typeface="Times New Roman"/>
            </a:endParaRPr>
          </a:p>
          <a:p>
            <a:pPr marL="137795" marR="118745">
              <a:lnSpc>
                <a:spcPct val="101299"/>
              </a:lnSpc>
              <a:spcBef>
                <a:spcPts val="475"/>
              </a:spcBef>
            </a:pPr>
            <a:r>
              <a:rPr dirty="0" sz="1300" spc="10">
                <a:latin typeface="Times New Roman"/>
                <a:cs typeface="Times New Roman"/>
              </a:rPr>
              <a:t>You </a:t>
            </a:r>
            <a:r>
              <a:rPr dirty="0" sz="1300" spc="5">
                <a:latin typeface="Times New Roman"/>
                <a:cs typeface="Times New Roman"/>
              </a:rPr>
              <a:t>should be able to handle and not handle exceptions, and </a:t>
            </a:r>
            <a:r>
              <a:rPr dirty="0" sz="1300" spc="10">
                <a:latin typeface="Times New Roman"/>
                <a:cs typeface="Times New Roman"/>
              </a:rPr>
              <a:t>you </a:t>
            </a:r>
            <a:r>
              <a:rPr dirty="0" sz="1300">
                <a:latin typeface="Times New Roman"/>
                <a:cs typeface="Times New Roman"/>
              </a:rPr>
              <a:t>should </a:t>
            </a:r>
            <a:r>
              <a:rPr dirty="0" sz="1300" spc="5">
                <a:latin typeface="Times New Roman"/>
                <a:cs typeface="Times New Roman"/>
              </a:rPr>
              <a:t>understand </a:t>
            </a:r>
            <a:r>
              <a:rPr dirty="0" sz="1300" spc="10">
                <a:latin typeface="Times New Roman"/>
                <a:cs typeface="Times New Roman"/>
              </a:rPr>
              <a:t>how  </a:t>
            </a:r>
            <a:r>
              <a:rPr dirty="0" sz="1300" spc="5">
                <a:latin typeface="Times New Roman"/>
                <a:cs typeface="Times New Roman"/>
              </a:rPr>
              <a:t>managing exceptions affects transactions and calling procedures. The exceptions are  handled in the exception section of a</a:t>
            </a:r>
            <a:r>
              <a:rPr dirty="0" sz="1300" spc="15">
                <a:latin typeface="Times New Roman"/>
                <a:cs typeface="Times New Roman"/>
              </a:rPr>
              <a:t> </a:t>
            </a:r>
            <a:r>
              <a:rPr dirty="0" sz="1300" spc="5">
                <a:latin typeface="Times New Roman"/>
                <a:cs typeface="Times New Roman"/>
              </a:rPr>
              <a:t>subprogram.</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31234" y="9404857"/>
            <a:ext cx="16573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vii</a:t>
            </a:r>
            <a:endParaRPr sz="1000">
              <a:latin typeface="Arial"/>
              <a:cs typeface="Arial"/>
            </a:endParaRPr>
          </a:p>
        </p:txBody>
      </p:sp>
      <p:sp>
        <p:nvSpPr>
          <p:cNvPr id="3" name="object 3"/>
          <p:cNvSpPr txBox="1"/>
          <p:nvPr/>
        </p:nvSpPr>
        <p:spPr>
          <a:xfrm>
            <a:off x="1587500" y="857909"/>
            <a:ext cx="4066540" cy="4141470"/>
          </a:xfrm>
          <a:prstGeom prst="rect">
            <a:avLst/>
          </a:prstGeom>
        </p:spPr>
        <p:txBody>
          <a:bodyPr wrap="square" lIns="0" tIns="12700" rIns="0" bIns="0" rtlCol="0" vert="horz">
            <a:spAutoFit/>
          </a:bodyPr>
          <a:lstStyle/>
          <a:p>
            <a:pPr marL="12700" marR="1217930">
              <a:lnSpc>
                <a:spcPct val="120000"/>
              </a:lnSpc>
              <a:spcBef>
                <a:spcPts val="100"/>
              </a:spcBef>
            </a:pPr>
            <a:r>
              <a:rPr dirty="0" sz="1100" spc="-5">
                <a:latin typeface="Arial"/>
                <a:cs typeface="Arial"/>
              </a:rPr>
              <a:t>Declaring Cursor Variables 6-11  Dynamically Executing a PL/SQL </a:t>
            </a:r>
            <a:r>
              <a:rPr dirty="0" sz="1100">
                <a:latin typeface="Arial"/>
                <a:cs typeface="Arial"/>
              </a:rPr>
              <a:t>Block</a:t>
            </a:r>
            <a:r>
              <a:rPr dirty="0" sz="1100" spc="45">
                <a:latin typeface="Arial"/>
                <a:cs typeface="Arial"/>
              </a:rPr>
              <a:t> </a:t>
            </a:r>
            <a:r>
              <a:rPr dirty="0" sz="1100" spc="-5">
                <a:latin typeface="Arial"/>
                <a:cs typeface="Arial"/>
              </a:rPr>
              <a:t>6-12</a:t>
            </a:r>
            <a:endParaRPr sz="1100">
              <a:latin typeface="Arial"/>
              <a:cs typeface="Arial"/>
            </a:endParaRPr>
          </a:p>
          <a:p>
            <a:pPr marL="12700" marR="349885">
              <a:lnSpc>
                <a:spcPts val="1620"/>
              </a:lnSpc>
              <a:spcBef>
                <a:spcPts val="60"/>
              </a:spcBef>
            </a:pPr>
            <a:r>
              <a:rPr dirty="0" sz="1100" spc="-5">
                <a:latin typeface="Arial"/>
                <a:cs typeface="Arial"/>
              </a:rPr>
              <a:t>Using Native Dynamic SQL to Compile PL/SQL Code 6-13  Using the </a:t>
            </a:r>
            <a:r>
              <a:rPr dirty="0" sz="1100" spc="-5">
                <a:latin typeface="Courier New"/>
                <a:cs typeface="Courier New"/>
              </a:rPr>
              <a:t>DBMS_SQL </a:t>
            </a:r>
            <a:r>
              <a:rPr dirty="0" sz="1100" spc="-5">
                <a:latin typeface="Arial"/>
                <a:cs typeface="Arial"/>
              </a:rPr>
              <a:t>Package</a:t>
            </a:r>
            <a:r>
              <a:rPr dirty="0" sz="1100" spc="265">
                <a:latin typeface="Arial"/>
                <a:cs typeface="Arial"/>
              </a:rPr>
              <a:t> </a:t>
            </a:r>
            <a:r>
              <a:rPr dirty="0" sz="1100" spc="-5">
                <a:latin typeface="Arial"/>
                <a:cs typeface="Arial"/>
              </a:rPr>
              <a:t>6-14</a:t>
            </a:r>
            <a:endParaRPr sz="1100">
              <a:latin typeface="Arial"/>
              <a:cs typeface="Arial"/>
            </a:endParaRPr>
          </a:p>
          <a:p>
            <a:pPr marL="12700">
              <a:lnSpc>
                <a:spcPct val="100000"/>
              </a:lnSpc>
              <a:spcBef>
                <a:spcPts val="250"/>
              </a:spcBef>
            </a:pPr>
            <a:r>
              <a:rPr dirty="0" sz="1100" spc="-5">
                <a:latin typeface="Arial"/>
                <a:cs typeface="Arial"/>
              </a:rPr>
              <a:t>Using </a:t>
            </a:r>
            <a:r>
              <a:rPr dirty="0" sz="1100" spc="-5">
                <a:latin typeface="Courier New"/>
                <a:cs typeface="Courier New"/>
              </a:rPr>
              <a:t>DBMS_SQL </a:t>
            </a:r>
            <a:r>
              <a:rPr dirty="0" sz="1100" spc="-5">
                <a:latin typeface="Arial"/>
                <a:cs typeface="Arial"/>
              </a:rPr>
              <a:t>with a DML Statement</a:t>
            </a:r>
            <a:r>
              <a:rPr dirty="0" sz="1100" spc="285">
                <a:latin typeface="Arial"/>
                <a:cs typeface="Arial"/>
              </a:rPr>
              <a:t> </a:t>
            </a:r>
            <a:r>
              <a:rPr dirty="0" sz="1100" spc="-5">
                <a:latin typeface="Arial"/>
                <a:cs typeface="Arial"/>
              </a:rPr>
              <a:t>6-15</a:t>
            </a:r>
            <a:endParaRPr sz="1100">
              <a:latin typeface="Arial"/>
              <a:cs typeface="Arial"/>
            </a:endParaRPr>
          </a:p>
          <a:p>
            <a:pPr marL="12700" marR="5080">
              <a:lnSpc>
                <a:spcPct val="127099"/>
              </a:lnSpc>
              <a:spcBef>
                <a:spcPts val="5"/>
              </a:spcBef>
            </a:pPr>
            <a:r>
              <a:rPr dirty="0" sz="1100" spc="-5">
                <a:latin typeface="Arial"/>
                <a:cs typeface="Arial"/>
              </a:rPr>
              <a:t>Using </a:t>
            </a:r>
            <a:r>
              <a:rPr dirty="0" sz="1100" spc="-5">
                <a:latin typeface="Courier New"/>
                <a:cs typeface="Courier New"/>
              </a:rPr>
              <a:t>DBMS_SQL </a:t>
            </a:r>
            <a:r>
              <a:rPr dirty="0" sz="1100" spc="-5">
                <a:latin typeface="Arial"/>
                <a:cs typeface="Arial"/>
              </a:rPr>
              <a:t>with a Parameterized DML Statement 6-16  Comparison of Native Dynamic SQL and the </a:t>
            </a:r>
            <a:r>
              <a:rPr dirty="0" sz="1100" spc="-5">
                <a:latin typeface="Courier New"/>
                <a:cs typeface="Courier New"/>
              </a:rPr>
              <a:t>DBMS_SQL</a:t>
            </a:r>
            <a:r>
              <a:rPr dirty="0" sz="1100" spc="-225">
                <a:latin typeface="Courier New"/>
                <a:cs typeface="Courier New"/>
              </a:rPr>
              <a:t> </a:t>
            </a:r>
            <a:r>
              <a:rPr dirty="0" sz="1100" spc="-5">
                <a:latin typeface="Arial"/>
                <a:cs typeface="Arial"/>
              </a:rPr>
              <a:t>Package  </a:t>
            </a:r>
            <a:r>
              <a:rPr dirty="0" sz="1100" spc="-5">
                <a:latin typeface="Courier New"/>
                <a:cs typeface="Courier New"/>
              </a:rPr>
              <a:t>DBMS_METADATA </a:t>
            </a:r>
            <a:r>
              <a:rPr dirty="0" sz="1100" spc="-5">
                <a:latin typeface="Arial"/>
                <a:cs typeface="Arial"/>
              </a:rPr>
              <a:t>Package</a:t>
            </a:r>
            <a:r>
              <a:rPr dirty="0" sz="1100" spc="260">
                <a:latin typeface="Arial"/>
                <a:cs typeface="Arial"/>
              </a:rPr>
              <a:t> </a:t>
            </a:r>
            <a:r>
              <a:rPr dirty="0" sz="1100" spc="-5">
                <a:latin typeface="Arial"/>
                <a:cs typeface="Arial"/>
              </a:rPr>
              <a:t>6-18</a:t>
            </a:r>
            <a:endParaRPr sz="1100">
              <a:latin typeface="Arial"/>
              <a:cs typeface="Arial"/>
            </a:endParaRPr>
          </a:p>
          <a:p>
            <a:pPr marL="12700">
              <a:lnSpc>
                <a:spcPct val="100000"/>
              </a:lnSpc>
              <a:spcBef>
                <a:spcPts val="320"/>
              </a:spcBef>
            </a:pPr>
            <a:r>
              <a:rPr dirty="0" sz="1100" spc="-5">
                <a:latin typeface="Arial"/>
                <a:cs typeface="Arial"/>
              </a:rPr>
              <a:t>Metadata API</a:t>
            </a:r>
            <a:r>
              <a:rPr dirty="0" sz="1100" spc="10">
                <a:latin typeface="Arial"/>
                <a:cs typeface="Arial"/>
              </a:rPr>
              <a:t> </a:t>
            </a:r>
            <a:r>
              <a:rPr dirty="0" sz="1100" spc="-5">
                <a:latin typeface="Arial"/>
                <a:cs typeface="Arial"/>
              </a:rPr>
              <a:t>6-19</a:t>
            </a:r>
            <a:endParaRPr sz="1100">
              <a:latin typeface="Arial"/>
              <a:cs typeface="Arial"/>
            </a:endParaRPr>
          </a:p>
          <a:p>
            <a:pPr marL="12700">
              <a:lnSpc>
                <a:spcPct val="100000"/>
              </a:lnSpc>
              <a:spcBef>
                <a:spcPts val="300"/>
              </a:spcBef>
            </a:pPr>
            <a:r>
              <a:rPr dirty="0" sz="1100" spc="-5">
                <a:latin typeface="Arial"/>
                <a:cs typeface="Arial"/>
              </a:rPr>
              <a:t>Subprograms in </a:t>
            </a:r>
            <a:r>
              <a:rPr dirty="0" sz="1100" spc="-5">
                <a:latin typeface="Courier New"/>
                <a:cs typeface="Courier New"/>
              </a:rPr>
              <a:t>DBMS_METADATA</a:t>
            </a:r>
            <a:r>
              <a:rPr dirty="0" sz="1100" spc="265">
                <a:latin typeface="Courier New"/>
                <a:cs typeface="Courier New"/>
              </a:rPr>
              <a:t> </a:t>
            </a:r>
            <a:r>
              <a:rPr dirty="0" sz="1100" spc="-5">
                <a:latin typeface="Arial"/>
                <a:cs typeface="Arial"/>
              </a:rPr>
              <a:t>6-20</a:t>
            </a:r>
            <a:endParaRPr sz="1100">
              <a:latin typeface="Arial"/>
              <a:cs typeface="Arial"/>
            </a:endParaRPr>
          </a:p>
          <a:p>
            <a:pPr marL="12700">
              <a:lnSpc>
                <a:spcPct val="100000"/>
              </a:lnSpc>
              <a:spcBef>
                <a:spcPts val="355"/>
              </a:spcBef>
            </a:pPr>
            <a:r>
              <a:rPr dirty="0" sz="1100" spc="-5">
                <a:latin typeface="Courier New"/>
                <a:cs typeface="Courier New"/>
              </a:rPr>
              <a:t>FETCH_xxx </a:t>
            </a:r>
            <a:r>
              <a:rPr dirty="0" sz="1100" spc="-5">
                <a:latin typeface="Arial"/>
                <a:cs typeface="Arial"/>
              </a:rPr>
              <a:t>Subprograms</a:t>
            </a:r>
            <a:r>
              <a:rPr dirty="0" sz="1100" spc="260">
                <a:latin typeface="Arial"/>
                <a:cs typeface="Arial"/>
              </a:rPr>
              <a:t> </a:t>
            </a:r>
            <a:r>
              <a:rPr dirty="0" sz="1100" spc="-5">
                <a:latin typeface="Arial"/>
                <a:cs typeface="Arial"/>
              </a:rPr>
              <a:t>6-21</a:t>
            </a:r>
            <a:endParaRPr sz="1100">
              <a:latin typeface="Arial"/>
              <a:cs typeface="Arial"/>
            </a:endParaRPr>
          </a:p>
          <a:p>
            <a:pPr marL="12700">
              <a:lnSpc>
                <a:spcPct val="100000"/>
              </a:lnSpc>
              <a:spcBef>
                <a:spcPts val="360"/>
              </a:spcBef>
            </a:pPr>
            <a:r>
              <a:rPr dirty="0" sz="1100" spc="-5">
                <a:latin typeface="Courier New"/>
                <a:cs typeface="Courier New"/>
              </a:rPr>
              <a:t>SET_FILTER </a:t>
            </a:r>
            <a:r>
              <a:rPr dirty="0" sz="1100" spc="-5">
                <a:latin typeface="Arial"/>
                <a:cs typeface="Arial"/>
              </a:rPr>
              <a:t>Procedure</a:t>
            </a:r>
            <a:r>
              <a:rPr dirty="0" sz="1100" spc="260">
                <a:latin typeface="Arial"/>
                <a:cs typeface="Arial"/>
              </a:rPr>
              <a:t> </a:t>
            </a:r>
            <a:r>
              <a:rPr dirty="0" sz="1100" spc="-5">
                <a:latin typeface="Arial"/>
                <a:cs typeface="Arial"/>
              </a:rPr>
              <a:t>6-22</a:t>
            </a:r>
            <a:endParaRPr sz="1100">
              <a:latin typeface="Arial"/>
              <a:cs typeface="Arial"/>
            </a:endParaRPr>
          </a:p>
          <a:p>
            <a:pPr marL="12700">
              <a:lnSpc>
                <a:spcPct val="100000"/>
              </a:lnSpc>
              <a:spcBef>
                <a:spcPts val="325"/>
              </a:spcBef>
            </a:pPr>
            <a:r>
              <a:rPr dirty="0" sz="1100" spc="-5">
                <a:latin typeface="Arial"/>
                <a:cs typeface="Arial"/>
              </a:rPr>
              <a:t>Filters</a:t>
            </a:r>
            <a:r>
              <a:rPr dirty="0" sz="1100" spc="5">
                <a:latin typeface="Arial"/>
                <a:cs typeface="Arial"/>
              </a:rPr>
              <a:t> </a:t>
            </a:r>
            <a:r>
              <a:rPr dirty="0" sz="1100" spc="-5">
                <a:latin typeface="Arial"/>
                <a:cs typeface="Arial"/>
              </a:rPr>
              <a:t>6-23</a:t>
            </a:r>
            <a:endParaRPr sz="1100">
              <a:latin typeface="Arial"/>
              <a:cs typeface="Arial"/>
            </a:endParaRPr>
          </a:p>
          <a:p>
            <a:pPr marL="12700" marR="1754505">
              <a:lnSpc>
                <a:spcPts val="1580"/>
              </a:lnSpc>
              <a:spcBef>
                <a:spcPts val="95"/>
              </a:spcBef>
            </a:pPr>
            <a:r>
              <a:rPr dirty="0" sz="1100" spc="-5">
                <a:latin typeface="Arial"/>
                <a:cs typeface="Arial"/>
              </a:rPr>
              <a:t>Examples of Setting Filters 6-24  Programmatic Use: Example 1  </a:t>
            </a:r>
            <a:r>
              <a:rPr dirty="0" sz="1100" spc="40">
                <a:latin typeface="Arial"/>
                <a:cs typeface="Arial"/>
              </a:rPr>
              <a:t> </a:t>
            </a:r>
            <a:r>
              <a:rPr dirty="0" sz="1100" spc="-5">
                <a:latin typeface="Arial"/>
                <a:cs typeface="Arial"/>
              </a:rPr>
              <a:t>6-25</a:t>
            </a:r>
            <a:endParaRPr sz="1100">
              <a:latin typeface="Arial"/>
              <a:cs typeface="Arial"/>
            </a:endParaRPr>
          </a:p>
          <a:p>
            <a:pPr marL="12700">
              <a:lnSpc>
                <a:spcPct val="100000"/>
              </a:lnSpc>
              <a:spcBef>
                <a:spcPts val="165"/>
              </a:spcBef>
            </a:pPr>
            <a:r>
              <a:rPr dirty="0" sz="1100" spc="-5">
                <a:latin typeface="Arial"/>
                <a:cs typeface="Arial"/>
              </a:rPr>
              <a:t>Programmatic Use: Example 2  </a:t>
            </a:r>
            <a:r>
              <a:rPr dirty="0" sz="1100" spc="40">
                <a:latin typeface="Arial"/>
                <a:cs typeface="Arial"/>
              </a:rPr>
              <a:t> </a:t>
            </a:r>
            <a:r>
              <a:rPr dirty="0" sz="1100" spc="-5">
                <a:latin typeface="Arial"/>
                <a:cs typeface="Arial"/>
              </a:rPr>
              <a:t>6-27</a:t>
            </a:r>
            <a:endParaRPr sz="1100">
              <a:latin typeface="Arial"/>
              <a:cs typeface="Arial"/>
            </a:endParaRPr>
          </a:p>
          <a:p>
            <a:pPr marL="12700">
              <a:lnSpc>
                <a:spcPct val="100000"/>
              </a:lnSpc>
              <a:spcBef>
                <a:spcPts val="265"/>
              </a:spcBef>
            </a:pPr>
            <a:r>
              <a:rPr dirty="0" sz="1100" spc="-5">
                <a:latin typeface="Arial"/>
                <a:cs typeface="Arial"/>
              </a:rPr>
              <a:t>Browsing APIs</a:t>
            </a:r>
            <a:r>
              <a:rPr dirty="0" sz="1100" spc="10">
                <a:latin typeface="Arial"/>
                <a:cs typeface="Arial"/>
              </a:rPr>
              <a:t> </a:t>
            </a:r>
            <a:r>
              <a:rPr dirty="0" sz="1100" spc="-5">
                <a:latin typeface="Arial"/>
                <a:cs typeface="Arial"/>
              </a:rPr>
              <a:t>6-29</a:t>
            </a:r>
            <a:endParaRPr sz="1100">
              <a:latin typeface="Arial"/>
              <a:cs typeface="Arial"/>
            </a:endParaRPr>
          </a:p>
          <a:p>
            <a:pPr marL="12700" marR="2049780">
              <a:lnSpc>
                <a:spcPts val="1580"/>
              </a:lnSpc>
              <a:spcBef>
                <a:spcPts val="95"/>
              </a:spcBef>
            </a:pPr>
            <a:r>
              <a:rPr dirty="0" sz="1100" spc="-5">
                <a:latin typeface="Arial"/>
                <a:cs typeface="Arial"/>
              </a:rPr>
              <a:t>Browsing APIs: Examples 6-30  Summary</a:t>
            </a:r>
            <a:r>
              <a:rPr dirty="0" sz="1100" spc="5">
                <a:latin typeface="Arial"/>
                <a:cs typeface="Arial"/>
              </a:rPr>
              <a:t> </a:t>
            </a:r>
            <a:r>
              <a:rPr dirty="0" sz="1100" spc="-5">
                <a:latin typeface="Arial"/>
                <a:cs typeface="Arial"/>
              </a:rPr>
              <a:t>6-32</a:t>
            </a:r>
            <a:endParaRPr sz="1100">
              <a:latin typeface="Arial"/>
              <a:cs typeface="Arial"/>
            </a:endParaRPr>
          </a:p>
          <a:p>
            <a:pPr marL="12700">
              <a:lnSpc>
                <a:spcPct val="100000"/>
              </a:lnSpc>
              <a:spcBef>
                <a:spcPts val="170"/>
              </a:spcBef>
            </a:pPr>
            <a:r>
              <a:rPr dirty="0" sz="1100" spc="-5">
                <a:latin typeface="Arial"/>
                <a:cs typeface="Arial"/>
              </a:rPr>
              <a:t>Practice 6: Overview</a:t>
            </a:r>
            <a:r>
              <a:rPr dirty="0" sz="1100" spc="5">
                <a:latin typeface="Arial"/>
                <a:cs typeface="Arial"/>
              </a:rPr>
              <a:t> </a:t>
            </a:r>
            <a:r>
              <a:rPr dirty="0" sz="1100" spc="-5">
                <a:latin typeface="Arial"/>
                <a:cs typeface="Arial"/>
              </a:rPr>
              <a:t>6-33</a:t>
            </a:r>
            <a:endParaRPr sz="1100">
              <a:latin typeface="Arial"/>
              <a:cs typeface="Arial"/>
            </a:endParaRPr>
          </a:p>
        </p:txBody>
      </p:sp>
      <p:sp>
        <p:nvSpPr>
          <p:cNvPr id="4" name="object 4"/>
          <p:cNvSpPr txBox="1"/>
          <p:nvPr/>
        </p:nvSpPr>
        <p:spPr>
          <a:xfrm>
            <a:off x="5744874" y="2138441"/>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6-17</a:t>
            </a:r>
            <a:endParaRPr sz="1100">
              <a:latin typeface="Arial"/>
              <a:cs typeface="Arial"/>
            </a:endParaRPr>
          </a:p>
        </p:txBody>
      </p:sp>
      <p:sp>
        <p:nvSpPr>
          <p:cNvPr id="5" name="object 5"/>
          <p:cNvSpPr txBox="1"/>
          <p:nvPr/>
        </p:nvSpPr>
        <p:spPr>
          <a:xfrm>
            <a:off x="1358947" y="5173204"/>
            <a:ext cx="3745865" cy="3893185"/>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7	Design Considerations for PL/SQL</a:t>
            </a:r>
            <a:r>
              <a:rPr dirty="0" sz="1100" spc="20" b="1">
                <a:latin typeface="Arial"/>
                <a:cs typeface="Arial"/>
              </a:rPr>
              <a:t> </a:t>
            </a:r>
            <a:r>
              <a:rPr dirty="0" sz="1100" spc="-5" b="1">
                <a:latin typeface="Arial"/>
                <a:cs typeface="Arial"/>
              </a:rPr>
              <a:t>Code</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7-2</a:t>
            </a:r>
            <a:endParaRPr sz="1100">
              <a:latin typeface="Arial"/>
              <a:cs typeface="Arial"/>
            </a:endParaRPr>
          </a:p>
          <a:p>
            <a:pPr marL="240665" marR="662940">
              <a:lnSpc>
                <a:spcPct val="119500"/>
              </a:lnSpc>
              <a:spcBef>
                <a:spcPts val="5"/>
              </a:spcBef>
            </a:pPr>
            <a:r>
              <a:rPr dirty="0" sz="1100" spc="-5">
                <a:latin typeface="Arial"/>
                <a:cs typeface="Arial"/>
              </a:rPr>
              <a:t>Standardizing Constants and Exceptions 7-3  Standardizing Exceptions</a:t>
            </a:r>
            <a:r>
              <a:rPr dirty="0" sz="1100" spc="15">
                <a:latin typeface="Arial"/>
                <a:cs typeface="Arial"/>
              </a:rPr>
              <a:t> </a:t>
            </a:r>
            <a:r>
              <a:rPr dirty="0" sz="1100" spc="-5">
                <a:latin typeface="Arial"/>
                <a:cs typeface="Arial"/>
              </a:rPr>
              <a:t>7-4</a:t>
            </a:r>
            <a:endParaRPr sz="1100">
              <a:latin typeface="Arial"/>
              <a:cs typeface="Arial"/>
            </a:endParaRPr>
          </a:p>
          <a:p>
            <a:pPr marL="240665" marR="1082040">
              <a:lnSpc>
                <a:spcPct val="119500"/>
              </a:lnSpc>
              <a:spcBef>
                <a:spcPts val="10"/>
              </a:spcBef>
            </a:pPr>
            <a:r>
              <a:rPr dirty="0" sz="1100" spc="-5">
                <a:latin typeface="Arial"/>
                <a:cs typeface="Arial"/>
              </a:rPr>
              <a:t>Standardizing Exception Handling 7-5  Standardizing Constants</a:t>
            </a:r>
            <a:r>
              <a:rPr dirty="0" sz="1100" spc="10">
                <a:latin typeface="Arial"/>
                <a:cs typeface="Arial"/>
              </a:rPr>
              <a:t> </a:t>
            </a:r>
            <a:r>
              <a:rPr dirty="0" sz="1100" spc="-5">
                <a:latin typeface="Arial"/>
                <a:cs typeface="Arial"/>
              </a:rPr>
              <a:t>7-6</a:t>
            </a:r>
            <a:endParaRPr sz="1100">
              <a:latin typeface="Arial"/>
              <a:cs typeface="Arial"/>
            </a:endParaRPr>
          </a:p>
          <a:p>
            <a:pPr marL="240665">
              <a:lnSpc>
                <a:spcPct val="100000"/>
              </a:lnSpc>
              <a:spcBef>
                <a:spcPts val="260"/>
              </a:spcBef>
            </a:pPr>
            <a:r>
              <a:rPr dirty="0" sz="1100" spc="-5">
                <a:latin typeface="Arial"/>
                <a:cs typeface="Arial"/>
              </a:rPr>
              <a:t>Local Subprograms</a:t>
            </a:r>
            <a:r>
              <a:rPr dirty="0" sz="1100" spc="10">
                <a:latin typeface="Arial"/>
                <a:cs typeface="Arial"/>
              </a:rPr>
              <a:t> </a:t>
            </a:r>
            <a:r>
              <a:rPr dirty="0" sz="1100" spc="-5">
                <a:latin typeface="Arial"/>
                <a:cs typeface="Arial"/>
              </a:rPr>
              <a:t>7-7</a:t>
            </a:r>
            <a:endParaRPr sz="1100">
              <a:latin typeface="Arial"/>
              <a:cs typeface="Arial"/>
            </a:endParaRPr>
          </a:p>
          <a:p>
            <a:pPr marL="240665">
              <a:lnSpc>
                <a:spcPct val="100000"/>
              </a:lnSpc>
              <a:spcBef>
                <a:spcPts val="260"/>
              </a:spcBef>
            </a:pPr>
            <a:r>
              <a:rPr dirty="0" sz="1100" spc="-5">
                <a:latin typeface="Arial"/>
                <a:cs typeface="Arial"/>
              </a:rPr>
              <a:t>Definer’s Rights Versus Invoker’s Rights</a:t>
            </a:r>
            <a:r>
              <a:rPr dirty="0" sz="1100" spc="40">
                <a:latin typeface="Arial"/>
                <a:cs typeface="Arial"/>
              </a:rPr>
              <a:t> </a:t>
            </a:r>
            <a:r>
              <a:rPr dirty="0" sz="1100" spc="-5">
                <a:latin typeface="Arial"/>
                <a:cs typeface="Arial"/>
              </a:rPr>
              <a:t>7-8</a:t>
            </a:r>
            <a:endParaRPr sz="1100">
              <a:latin typeface="Arial"/>
              <a:cs typeface="Arial"/>
            </a:endParaRPr>
          </a:p>
          <a:p>
            <a:pPr marL="240665" marR="1477010">
              <a:lnSpc>
                <a:spcPct val="119500"/>
              </a:lnSpc>
              <a:spcBef>
                <a:spcPts val="5"/>
              </a:spcBef>
            </a:pPr>
            <a:r>
              <a:rPr dirty="0" sz="1100" spc="-5">
                <a:latin typeface="Arial"/>
                <a:cs typeface="Arial"/>
              </a:rPr>
              <a:t>Specifying Invoker’s Rights 7-9  Autonomous Transactions</a:t>
            </a:r>
            <a:r>
              <a:rPr dirty="0" sz="1100" spc="5">
                <a:latin typeface="Arial"/>
                <a:cs typeface="Arial"/>
              </a:rPr>
              <a:t> </a:t>
            </a:r>
            <a:r>
              <a:rPr dirty="0" sz="1100" spc="-5">
                <a:latin typeface="Arial"/>
                <a:cs typeface="Arial"/>
              </a:rPr>
              <a:t>7-10</a:t>
            </a:r>
            <a:endParaRPr sz="1100">
              <a:latin typeface="Arial"/>
              <a:cs typeface="Arial"/>
            </a:endParaRPr>
          </a:p>
          <a:p>
            <a:pPr marL="240665" marR="731520">
              <a:lnSpc>
                <a:spcPct val="119500"/>
              </a:lnSpc>
              <a:spcBef>
                <a:spcPts val="10"/>
              </a:spcBef>
            </a:pPr>
            <a:r>
              <a:rPr dirty="0" sz="1100" spc="-5">
                <a:latin typeface="Arial"/>
                <a:cs typeface="Arial"/>
              </a:rPr>
              <a:t>Features of Autonomous Transactions 7-11  Using Autonomous Transactions</a:t>
            </a:r>
            <a:r>
              <a:rPr dirty="0" sz="1100" spc="20">
                <a:latin typeface="Arial"/>
                <a:cs typeface="Arial"/>
              </a:rPr>
              <a:t> </a:t>
            </a:r>
            <a:r>
              <a:rPr dirty="0" sz="1100" spc="-5">
                <a:latin typeface="Arial"/>
                <a:cs typeface="Arial"/>
              </a:rPr>
              <a:t>7-12</a:t>
            </a:r>
            <a:endParaRPr sz="1100">
              <a:latin typeface="Arial"/>
              <a:cs typeface="Arial"/>
            </a:endParaRPr>
          </a:p>
          <a:p>
            <a:pPr marL="240665">
              <a:lnSpc>
                <a:spcPct val="100000"/>
              </a:lnSpc>
              <a:spcBef>
                <a:spcPts val="300"/>
              </a:spcBef>
            </a:pPr>
            <a:r>
              <a:rPr dirty="0" sz="1100" spc="-5">
                <a:latin typeface="Courier New"/>
                <a:cs typeface="Courier New"/>
              </a:rPr>
              <a:t>RETURNING </a:t>
            </a:r>
            <a:r>
              <a:rPr dirty="0" sz="1100" spc="-5">
                <a:latin typeface="Arial"/>
                <a:cs typeface="Arial"/>
              </a:rPr>
              <a:t>Clause</a:t>
            </a:r>
            <a:r>
              <a:rPr dirty="0" sz="1100" spc="254">
                <a:latin typeface="Arial"/>
                <a:cs typeface="Arial"/>
              </a:rPr>
              <a:t> </a:t>
            </a:r>
            <a:r>
              <a:rPr dirty="0" sz="1100" spc="-5">
                <a:latin typeface="Arial"/>
                <a:cs typeface="Arial"/>
              </a:rPr>
              <a:t>7-13</a:t>
            </a:r>
            <a:endParaRPr sz="1100">
              <a:latin typeface="Arial"/>
              <a:cs typeface="Arial"/>
            </a:endParaRPr>
          </a:p>
          <a:p>
            <a:pPr marL="240665" marR="1928495">
              <a:lnSpc>
                <a:spcPct val="119500"/>
              </a:lnSpc>
              <a:spcBef>
                <a:spcPts val="65"/>
              </a:spcBef>
            </a:pPr>
            <a:r>
              <a:rPr dirty="0" sz="1100" spc="-5">
                <a:latin typeface="Arial"/>
                <a:cs typeface="Arial"/>
              </a:rPr>
              <a:t>Bulk Binding 7-14  Using Bulk Binding</a:t>
            </a:r>
            <a:r>
              <a:rPr dirty="0" sz="1100" spc="285">
                <a:latin typeface="Arial"/>
                <a:cs typeface="Arial"/>
              </a:rPr>
              <a:t> </a:t>
            </a:r>
            <a:r>
              <a:rPr dirty="0" sz="1100" spc="-5">
                <a:latin typeface="Arial"/>
                <a:cs typeface="Arial"/>
              </a:rPr>
              <a:t>7-15</a:t>
            </a:r>
            <a:endParaRPr sz="1100">
              <a:latin typeface="Arial"/>
              <a:cs typeface="Arial"/>
            </a:endParaRPr>
          </a:p>
          <a:p>
            <a:pPr marL="240665">
              <a:lnSpc>
                <a:spcPct val="100000"/>
              </a:lnSpc>
              <a:spcBef>
                <a:spcPts val="300"/>
              </a:spcBef>
            </a:pPr>
            <a:r>
              <a:rPr dirty="0" sz="1100" spc="-5">
                <a:latin typeface="Arial"/>
                <a:cs typeface="Arial"/>
              </a:rPr>
              <a:t>Bulk Binding </a:t>
            </a:r>
            <a:r>
              <a:rPr dirty="0" sz="1100" spc="-5">
                <a:latin typeface="Courier New"/>
                <a:cs typeface="Courier New"/>
              </a:rPr>
              <a:t>FORALL</a:t>
            </a:r>
            <a:r>
              <a:rPr dirty="0" sz="1100" spc="-5">
                <a:latin typeface="Arial"/>
                <a:cs typeface="Arial"/>
              </a:rPr>
              <a:t>: Example</a:t>
            </a:r>
            <a:r>
              <a:rPr dirty="0" sz="1100" spc="15">
                <a:latin typeface="Arial"/>
                <a:cs typeface="Arial"/>
              </a:rPr>
              <a:t> </a:t>
            </a:r>
            <a:r>
              <a:rPr dirty="0" sz="1100">
                <a:latin typeface="Arial"/>
                <a:cs typeface="Arial"/>
              </a:rPr>
              <a:t>7-16</a:t>
            </a:r>
            <a:endParaRPr sz="1100">
              <a:latin typeface="Arial"/>
              <a:cs typeface="Arial"/>
            </a:endParaRPr>
          </a:p>
          <a:p>
            <a:pPr marL="240665" marR="462915">
              <a:lnSpc>
                <a:spcPts val="1680"/>
              </a:lnSpc>
              <a:spcBef>
                <a:spcPts val="110"/>
              </a:spcBef>
            </a:pPr>
            <a:r>
              <a:rPr dirty="0" sz="1100" spc="-5">
                <a:latin typeface="Arial"/>
                <a:cs typeface="Arial"/>
              </a:rPr>
              <a:t>Using </a:t>
            </a:r>
            <a:r>
              <a:rPr dirty="0" sz="1100" spc="-5">
                <a:latin typeface="Courier New"/>
                <a:cs typeface="Courier New"/>
              </a:rPr>
              <a:t>BULK COLLECT INTO </a:t>
            </a:r>
            <a:r>
              <a:rPr dirty="0" sz="1100" spc="-5">
                <a:latin typeface="Arial"/>
                <a:cs typeface="Arial"/>
              </a:rPr>
              <a:t>with Queries</a:t>
            </a:r>
            <a:r>
              <a:rPr dirty="0" sz="1100" spc="15">
                <a:latin typeface="Arial"/>
                <a:cs typeface="Arial"/>
              </a:rPr>
              <a:t> </a:t>
            </a:r>
            <a:r>
              <a:rPr dirty="0" sz="1100" spc="-5">
                <a:latin typeface="Arial"/>
                <a:cs typeface="Arial"/>
              </a:rPr>
              <a:t>7-18  Using </a:t>
            </a:r>
            <a:r>
              <a:rPr dirty="0" sz="1100" spc="-5">
                <a:latin typeface="Courier New"/>
                <a:cs typeface="Courier New"/>
              </a:rPr>
              <a:t>BULK COLLECT INTO </a:t>
            </a:r>
            <a:r>
              <a:rPr dirty="0" sz="1100" spc="-5">
                <a:latin typeface="Arial"/>
                <a:cs typeface="Arial"/>
              </a:rPr>
              <a:t>with Cursors</a:t>
            </a:r>
            <a:r>
              <a:rPr dirty="0" sz="1100" spc="10">
                <a:latin typeface="Arial"/>
                <a:cs typeface="Arial"/>
              </a:rPr>
              <a:t> </a:t>
            </a:r>
            <a:r>
              <a:rPr dirty="0" sz="1100" spc="-5">
                <a:latin typeface="Arial"/>
                <a:cs typeface="Arial"/>
              </a:rPr>
              <a:t>7-19</a:t>
            </a:r>
            <a:endParaRPr sz="1100">
              <a:latin typeface="Arial"/>
              <a:cs typeface="Arial"/>
            </a:endParaRPr>
          </a:p>
          <a:p>
            <a:pPr marL="240665">
              <a:lnSpc>
                <a:spcPct val="100000"/>
              </a:lnSpc>
              <a:spcBef>
                <a:spcPts val="245"/>
              </a:spcBef>
            </a:pPr>
            <a:r>
              <a:rPr dirty="0" sz="1100" spc="-5">
                <a:latin typeface="Arial"/>
                <a:cs typeface="Arial"/>
              </a:rPr>
              <a:t>Using</a:t>
            </a:r>
            <a:r>
              <a:rPr dirty="0" sz="1100" spc="5">
                <a:latin typeface="Arial"/>
                <a:cs typeface="Arial"/>
              </a:rPr>
              <a:t> </a:t>
            </a:r>
            <a:r>
              <a:rPr dirty="0" sz="1100" spc="-5">
                <a:latin typeface="Courier New"/>
                <a:cs typeface="Courier New"/>
              </a:rPr>
              <a:t>BULK</a:t>
            </a:r>
            <a:r>
              <a:rPr dirty="0" sz="1100" spc="10">
                <a:latin typeface="Courier New"/>
                <a:cs typeface="Courier New"/>
              </a:rPr>
              <a:t> </a:t>
            </a:r>
            <a:r>
              <a:rPr dirty="0" sz="1100" spc="-5">
                <a:latin typeface="Courier New"/>
                <a:cs typeface="Courier New"/>
              </a:rPr>
              <a:t>COLLECT</a:t>
            </a:r>
            <a:r>
              <a:rPr dirty="0" sz="1100" spc="10">
                <a:latin typeface="Courier New"/>
                <a:cs typeface="Courier New"/>
              </a:rPr>
              <a:t> </a:t>
            </a:r>
            <a:r>
              <a:rPr dirty="0" sz="1100" spc="-5">
                <a:latin typeface="Courier New"/>
                <a:cs typeface="Courier New"/>
              </a:rPr>
              <a:t>INTO</a:t>
            </a:r>
            <a:r>
              <a:rPr dirty="0" sz="1100" spc="-350">
                <a:latin typeface="Courier New"/>
                <a:cs typeface="Courier New"/>
              </a:rPr>
              <a:t> </a:t>
            </a:r>
            <a:r>
              <a:rPr dirty="0" sz="1100" spc="-5">
                <a:latin typeface="Arial"/>
                <a:cs typeface="Arial"/>
              </a:rPr>
              <a:t>with</a:t>
            </a:r>
            <a:r>
              <a:rPr dirty="0" sz="1100" spc="5">
                <a:latin typeface="Arial"/>
                <a:cs typeface="Arial"/>
              </a:rPr>
              <a:t> </a:t>
            </a:r>
            <a:r>
              <a:rPr dirty="0" sz="1100" spc="-5">
                <a:latin typeface="Arial"/>
                <a:cs typeface="Arial"/>
              </a:rPr>
              <a:t>a</a:t>
            </a:r>
            <a:r>
              <a:rPr dirty="0" sz="1100" spc="5">
                <a:latin typeface="Arial"/>
                <a:cs typeface="Arial"/>
              </a:rPr>
              <a:t> </a:t>
            </a:r>
            <a:r>
              <a:rPr dirty="0" sz="1100" spc="-5">
                <a:latin typeface="Courier New"/>
                <a:cs typeface="Courier New"/>
              </a:rPr>
              <a:t>RETURNING</a:t>
            </a:r>
            <a:r>
              <a:rPr dirty="0" sz="1100" spc="-350">
                <a:latin typeface="Courier New"/>
                <a:cs typeface="Courier New"/>
              </a:rPr>
              <a:t> </a:t>
            </a:r>
            <a:r>
              <a:rPr dirty="0" sz="1100" spc="-5">
                <a:latin typeface="Arial"/>
                <a:cs typeface="Arial"/>
              </a:rPr>
              <a:t>Clause</a:t>
            </a:r>
            <a:endParaRPr sz="1100">
              <a:latin typeface="Arial"/>
              <a:cs typeface="Arial"/>
            </a:endParaRPr>
          </a:p>
        </p:txBody>
      </p:sp>
      <p:sp>
        <p:nvSpPr>
          <p:cNvPr id="6" name="object 6"/>
          <p:cNvSpPr txBox="1"/>
          <p:nvPr/>
        </p:nvSpPr>
        <p:spPr>
          <a:xfrm>
            <a:off x="5195771" y="8873125"/>
            <a:ext cx="30416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7</a:t>
            </a:r>
            <a:r>
              <a:rPr dirty="0" sz="1100" spc="-15">
                <a:latin typeface="Arial"/>
                <a:cs typeface="Arial"/>
              </a:rPr>
              <a:t>-</a:t>
            </a:r>
            <a:r>
              <a:rPr dirty="0" sz="1100" spc="-5">
                <a:latin typeface="Arial"/>
                <a:cs typeface="Arial"/>
              </a:rPr>
              <a:t>20</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10"/>
              </a:spcBef>
            </a:pPr>
            <a:endParaRPr sz="205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911860" indent="-327025">
              <a:lnSpc>
                <a:spcPts val="1770"/>
              </a:lnSpc>
              <a:spcBef>
                <a:spcPts val="535"/>
              </a:spcBef>
              <a:buClr>
                <a:srgbClr val="FF0000"/>
              </a:buClr>
              <a:buFont typeface="Arial"/>
              <a:buChar char="•"/>
              <a:tabLst>
                <a:tab pos="1035050" algn="l"/>
                <a:tab pos="1035685" algn="l"/>
              </a:tabLst>
            </a:pPr>
            <a:r>
              <a:rPr dirty="0" sz="1550" spc="10" b="1">
                <a:latin typeface="Arial"/>
                <a:cs typeface="Arial"/>
              </a:rPr>
              <a:t>Remove procedures from the database by using  the </a:t>
            </a:r>
            <a:r>
              <a:rPr dirty="0" sz="1550" spc="10" b="1">
                <a:latin typeface="Courier New"/>
                <a:cs typeface="Courier New"/>
              </a:rPr>
              <a:t>DROP</a:t>
            </a:r>
            <a:r>
              <a:rPr dirty="0" sz="1550" spc="-490" b="1">
                <a:latin typeface="Courier New"/>
                <a:cs typeface="Courier New"/>
              </a:rPr>
              <a:t> </a:t>
            </a:r>
            <a:r>
              <a:rPr dirty="0" sz="1550" spc="10" b="1">
                <a:latin typeface="Courier New"/>
                <a:cs typeface="Courier New"/>
              </a:rPr>
              <a:t>PROCEDURE</a:t>
            </a:r>
            <a:r>
              <a:rPr dirty="0" sz="1550" spc="-495" b="1">
                <a:latin typeface="Courier New"/>
                <a:cs typeface="Courier New"/>
              </a:rPr>
              <a:t> </a:t>
            </a:r>
            <a:r>
              <a:rPr dirty="0" sz="1550" spc="15" b="1">
                <a:latin typeface="Arial"/>
                <a:cs typeface="Arial"/>
              </a:rPr>
              <a:t>SQL</a:t>
            </a:r>
            <a:r>
              <a:rPr dirty="0" sz="1550" spc="5" b="1">
                <a:latin typeface="Arial"/>
                <a:cs typeface="Arial"/>
              </a:rPr>
              <a:t> </a:t>
            </a:r>
            <a:r>
              <a:rPr dirty="0" sz="1550" spc="10" b="1">
                <a:latin typeface="Arial"/>
                <a:cs typeface="Arial"/>
              </a:rPr>
              <a:t>command</a:t>
            </a:r>
            <a:endParaRPr sz="1550">
              <a:latin typeface="Arial"/>
              <a:cs typeface="Arial"/>
            </a:endParaRPr>
          </a:p>
          <a:p>
            <a:pPr marL="1035050" marR="1445260" indent="-327025">
              <a:lnSpc>
                <a:spcPct val="101600"/>
              </a:lnSpc>
              <a:spcBef>
                <a:spcPts val="445"/>
              </a:spcBef>
              <a:buClr>
                <a:srgbClr val="FF0000"/>
              </a:buClr>
              <a:buFont typeface="Arial"/>
              <a:buChar char="•"/>
              <a:tabLst>
                <a:tab pos="1035050" algn="l"/>
                <a:tab pos="1035685" algn="l"/>
              </a:tabLst>
            </a:pPr>
            <a:r>
              <a:rPr dirty="0" sz="1550" spc="10" b="1">
                <a:latin typeface="Arial"/>
                <a:cs typeface="Arial"/>
              </a:rPr>
              <a:t>Modularize your application code by using  procedures as building</a:t>
            </a:r>
            <a:r>
              <a:rPr dirty="0" sz="1550" spc="-5" b="1">
                <a:latin typeface="Arial"/>
                <a:cs typeface="Arial"/>
              </a:rPr>
              <a:t> </a:t>
            </a:r>
            <a:r>
              <a:rPr dirty="0" sz="1550" spc="10" b="1">
                <a:latin typeface="Arial"/>
                <a:cs typeface="Arial"/>
              </a:rPr>
              <a:t>blocks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37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12510" cy="92265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Summary</a:t>
            </a:r>
            <a:r>
              <a:rPr dirty="0" sz="1300" spc="-15" b="1">
                <a:latin typeface="Arial"/>
                <a:cs typeface="Arial"/>
              </a:rPr>
              <a:t> </a:t>
            </a:r>
            <a:r>
              <a:rPr dirty="0" sz="1300" spc="5" b="1">
                <a:latin typeface="Arial"/>
                <a:cs typeface="Arial"/>
              </a:rPr>
              <a:t>(continued)</a:t>
            </a:r>
            <a:endParaRPr sz="1300">
              <a:latin typeface="Arial"/>
              <a:cs typeface="Arial"/>
            </a:endParaRPr>
          </a:p>
          <a:p>
            <a:pPr marL="138430" marR="5080">
              <a:lnSpc>
                <a:spcPct val="101299"/>
              </a:lnSpc>
              <a:spcBef>
                <a:spcPts val="370"/>
              </a:spcBef>
            </a:pPr>
            <a:r>
              <a:rPr dirty="0" sz="1300" spc="10">
                <a:latin typeface="Times New Roman"/>
                <a:cs typeface="Times New Roman"/>
              </a:rPr>
              <a:t>You </a:t>
            </a:r>
            <a:r>
              <a:rPr dirty="0" sz="1300" spc="5">
                <a:latin typeface="Times New Roman"/>
                <a:cs typeface="Times New Roman"/>
              </a:rPr>
              <a:t>can modify and </a:t>
            </a:r>
            <a:r>
              <a:rPr dirty="0" sz="1300" spc="10">
                <a:latin typeface="Times New Roman"/>
                <a:cs typeface="Times New Roman"/>
              </a:rPr>
              <a:t>remove </a:t>
            </a:r>
            <a:r>
              <a:rPr dirty="0" sz="1300" spc="5">
                <a:latin typeface="Times New Roman"/>
                <a:cs typeface="Times New Roman"/>
              </a:rPr>
              <a:t>procedures. Procedures are modular components that form  the building blocks of an application. </a:t>
            </a:r>
            <a:r>
              <a:rPr dirty="0" sz="1300" spc="10">
                <a:latin typeface="Times New Roman"/>
                <a:cs typeface="Times New Roman"/>
              </a:rPr>
              <a:t>You can </a:t>
            </a:r>
            <a:r>
              <a:rPr dirty="0" sz="1300" spc="5">
                <a:latin typeface="Times New Roman"/>
                <a:cs typeface="Times New Roman"/>
              </a:rPr>
              <a:t>also create client-side procedures that </a:t>
            </a:r>
            <a:r>
              <a:rPr dirty="0" sz="1300" spc="10">
                <a:latin typeface="Times New Roman"/>
                <a:cs typeface="Times New Roman"/>
              </a:rPr>
              <a:t>can  </a:t>
            </a:r>
            <a:r>
              <a:rPr dirty="0" sz="1300" spc="5">
                <a:latin typeface="Times New Roman"/>
                <a:cs typeface="Times New Roman"/>
              </a:rPr>
              <a:t>be used </a:t>
            </a:r>
            <a:r>
              <a:rPr dirty="0" sz="1300" spc="10">
                <a:latin typeface="Times New Roman"/>
                <a:cs typeface="Times New Roman"/>
              </a:rPr>
              <a:t>by </a:t>
            </a:r>
            <a:r>
              <a:rPr dirty="0" sz="1300" spc="5">
                <a:latin typeface="Times New Roman"/>
                <a:cs typeface="Times New Roman"/>
              </a:rPr>
              <a:t>client-side</a:t>
            </a:r>
            <a:r>
              <a:rPr dirty="0" sz="1300">
                <a:latin typeface="Times New Roman"/>
                <a:cs typeface="Times New Roman"/>
              </a:rPr>
              <a:t> </a:t>
            </a:r>
            <a:r>
              <a:rPr dirty="0" sz="1300" spc="5">
                <a:latin typeface="Times New Roman"/>
                <a:cs typeface="Times New Roman"/>
              </a:rPr>
              <a:t>applications.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1: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Creating stored procedures</a:t>
            </a:r>
            <a:r>
              <a:rPr dirty="0" sz="1550" spc="5" b="1">
                <a:latin typeface="Arial"/>
                <a:cs typeface="Arial"/>
              </a:rPr>
              <a:t> to:</a:t>
            </a:r>
            <a:endParaRPr sz="1550">
              <a:latin typeface="Arial"/>
              <a:cs typeface="Arial"/>
            </a:endParaRPr>
          </a:p>
          <a:p>
            <a:pPr lvl="1" marL="1362075" marR="1139190" indent="-245110">
              <a:lnSpc>
                <a:spcPct val="102200"/>
              </a:lnSpc>
              <a:spcBef>
                <a:spcPts val="350"/>
              </a:spcBef>
              <a:buClr>
                <a:srgbClr val="FF0000"/>
              </a:buClr>
              <a:buFont typeface="Arial"/>
              <a:buChar char="–"/>
              <a:tabLst>
                <a:tab pos="1362075" algn="l"/>
                <a:tab pos="1362710" algn="l"/>
              </a:tabLst>
            </a:pPr>
            <a:r>
              <a:rPr dirty="0" sz="1400" spc="10" b="1">
                <a:latin typeface="Arial"/>
                <a:cs typeface="Arial"/>
              </a:rPr>
              <a:t>Insert </a:t>
            </a:r>
            <a:r>
              <a:rPr dirty="0" sz="1400" spc="15" b="1">
                <a:latin typeface="Arial"/>
                <a:cs typeface="Arial"/>
              </a:rPr>
              <a:t>new </a:t>
            </a:r>
            <a:r>
              <a:rPr dirty="0" sz="1400" spc="10" b="1">
                <a:latin typeface="Arial"/>
                <a:cs typeface="Arial"/>
              </a:rPr>
              <a:t>rows into </a:t>
            </a:r>
            <a:r>
              <a:rPr dirty="0" sz="1400" spc="15" b="1">
                <a:latin typeface="Arial"/>
                <a:cs typeface="Arial"/>
              </a:rPr>
              <a:t>a </a:t>
            </a:r>
            <a:r>
              <a:rPr dirty="0" sz="1400" spc="5" b="1">
                <a:latin typeface="Arial"/>
                <a:cs typeface="Arial"/>
              </a:rPr>
              <a:t>table </a:t>
            </a:r>
            <a:r>
              <a:rPr dirty="0" sz="1400" spc="10" b="1">
                <a:latin typeface="Arial"/>
                <a:cs typeface="Arial"/>
              </a:rPr>
              <a:t>using the </a:t>
            </a:r>
            <a:r>
              <a:rPr dirty="0" sz="1400" spc="5" b="1">
                <a:latin typeface="Arial"/>
                <a:cs typeface="Arial"/>
              </a:rPr>
              <a:t>supplied  </a:t>
            </a:r>
            <a:r>
              <a:rPr dirty="0" sz="1400" spc="15" b="1">
                <a:latin typeface="Arial"/>
                <a:cs typeface="Arial"/>
              </a:rPr>
              <a:t>parameter</a:t>
            </a:r>
            <a:r>
              <a:rPr dirty="0" sz="1400" b="1">
                <a:latin typeface="Arial"/>
                <a:cs typeface="Arial"/>
              </a:rPr>
              <a:t> </a:t>
            </a:r>
            <a:r>
              <a:rPr dirty="0" sz="1400" spc="10" b="1">
                <a:latin typeface="Arial"/>
                <a:cs typeface="Arial"/>
              </a:rPr>
              <a:t>values</a:t>
            </a:r>
            <a:endParaRPr sz="1400">
              <a:latin typeface="Arial"/>
              <a:cs typeface="Arial"/>
            </a:endParaRPr>
          </a:p>
          <a:p>
            <a:pPr lvl="1" marL="1362075" marR="1239520" indent="-245110">
              <a:lnSpc>
                <a:spcPct val="102200"/>
              </a:lnSpc>
              <a:spcBef>
                <a:spcPts val="340"/>
              </a:spcBef>
              <a:buClr>
                <a:srgbClr val="FF0000"/>
              </a:buClr>
              <a:buFont typeface="Arial"/>
              <a:buChar char="–"/>
              <a:tabLst>
                <a:tab pos="1362075" algn="l"/>
                <a:tab pos="1362710" algn="l"/>
              </a:tabLst>
            </a:pPr>
            <a:r>
              <a:rPr dirty="0" sz="1400" spc="15" b="1">
                <a:latin typeface="Arial"/>
                <a:cs typeface="Arial"/>
              </a:rPr>
              <a:t>Update </a:t>
            </a:r>
            <a:r>
              <a:rPr dirty="0" sz="1400" spc="10" b="1">
                <a:latin typeface="Arial"/>
                <a:cs typeface="Arial"/>
              </a:rPr>
              <a:t>data in </a:t>
            </a:r>
            <a:r>
              <a:rPr dirty="0" sz="1400" spc="15" b="1">
                <a:latin typeface="Arial"/>
                <a:cs typeface="Arial"/>
              </a:rPr>
              <a:t>a </a:t>
            </a:r>
            <a:r>
              <a:rPr dirty="0" sz="1400" spc="5" b="1">
                <a:latin typeface="Arial"/>
                <a:cs typeface="Arial"/>
              </a:rPr>
              <a:t>table for </a:t>
            </a:r>
            <a:r>
              <a:rPr dirty="0" sz="1400" spc="10" b="1">
                <a:latin typeface="Arial"/>
                <a:cs typeface="Arial"/>
              </a:rPr>
              <a:t>rows </a:t>
            </a:r>
            <a:r>
              <a:rPr dirty="0" sz="1400" spc="5" b="1">
                <a:latin typeface="Arial"/>
                <a:cs typeface="Arial"/>
              </a:rPr>
              <a:t>that </a:t>
            </a:r>
            <a:r>
              <a:rPr dirty="0" sz="1400" spc="10" b="1">
                <a:latin typeface="Arial"/>
                <a:cs typeface="Arial"/>
              </a:rPr>
              <a:t>match </a:t>
            </a:r>
            <a:r>
              <a:rPr dirty="0" sz="1400" spc="5" b="1">
                <a:latin typeface="Arial"/>
                <a:cs typeface="Arial"/>
              </a:rPr>
              <a:t>the  </a:t>
            </a:r>
            <a:r>
              <a:rPr dirty="0" sz="1400" spc="10" b="1">
                <a:latin typeface="Arial"/>
                <a:cs typeface="Arial"/>
              </a:rPr>
              <a:t>supplied </a:t>
            </a:r>
            <a:r>
              <a:rPr dirty="0" sz="1400" spc="15" b="1">
                <a:latin typeface="Arial"/>
                <a:cs typeface="Arial"/>
              </a:rPr>
              <a:t>parameter</a:t>
            </a:r>
            <a:r>
              <a:rPr dirty="0" sz="1400" spc="-5" b="1">
                <a:latin typeface="Arial"/>
                <a:cs typeface="Arial"/>
              </a:rPr>
              <a:t> </a:t>
            </a:r>
            <a:r>
              <a:rPr dirty="0" sz="1400" spc="10" b="1">
                <a:latin typeface="Arial"/>
                <a:cs typeface="Arial"/>
              </a:rPr>
              <a:t>values</a:t>
            </a:r>
            <a:endParaRPr sz="1400">
              <a:latin typeface="Arial"/>
              <a:cs typeface="Arial"/>
            </a:endParaRPr>
          </a:p>
          <a:p>
            <a:pPr lvl="1" marL="1362075" marR="988694" indent="-245110">
              <a:lnSpc>
                <a:spcPct val="102499"/>
              </a:lnSpc>
              <a:spcBef>
                <a:spcPts val="330"/>
              </a:spcBef>
              <a:buClr>
                <a:srgbClr val="FF0000"/>
              </a:buClr>
              <a:buFont typeface="Arial"/>
              <a:buChar char="–"/>
              <a:tabLst>
                <a:tab pos="1362075" algn="l"/>
                <a:tab pos="1362710" algn="l"/>
              </a:tabLst>
            </a:pPr>
            <a:r>
              <a:rPr dirty="0" sz="1400" spc="5" b="1">
                <a:latin typeface="Arial"/>
                <a:cs typeface="Arial"/>
              </a:rPr>
              <a:t>Delete </a:t>
            </a:r>
            <a:r>
              <a:rPr dirty="0" sz="1400" spc="10" b="1">
                <a:latin typeface="Arial"/>
                <a:cs typeface="Arial"/>
              </a:rPr>
              <a:t>rows from </a:t>
            </a:r>
            <a:r>
              <a:rPr dirty="0" sz="1400" spc="15" b="1">
                <a:latin typeface="Arial"/>
                <a:cs typeface="Arial"/>
              </a:rPr>
              <a:t>a </a:t>
            </a:r>
            <a:r>
              <a:rPr dirty="0" sz="1400" spc="10" b="1">
                <a:latin typeface="Arial"/>
                <a:cs typeface="Arial"/>
              </a:rPr>
              <a:t>table </a:t>
            </a:r>
            <a:r>
              <a:rPr dirty="0" sz="1400" spc="5" b="1">
                <a:latin typeface="Arial"/>
                <a:cs typeface="Arial"/>
              </a:rPr>
              <a:t>that </a:t>
            </a:r>
            <a:r>
              <a:rPr dirty="0" sz="1400" spc="10" b="1">
                <a:latin typeface="Arial"/>
                <a:cs typeface="Arial"/>
              </a:rPr>
              <a:t>match the </a:t>
            </a:r>
            <a:r>
              <a:rPr dirty="0" sz="1400" spc="5" b="1">
                <a:latin typeface="Arial"/>
                <a:cs typeface="Arial"/>
              </a:rPr>
              <a:t>supplied  </a:t>
            </a:r>
            <a:r>
              <a:rPr dirty="0" sz="1400" spc="15" b="1">
                <a:latin typeface="Arial"/>
                <a:cs typeface="Arial"/>
              </a:rPr>
              <a:t>parameter</a:t>
            </a:r>
            <a:r>
              <a:rPr dirty="0" sz="1400" b="1">
                <a:latin typeface="Arial"/>
                <a:cs typeface="Arial"/>
              </a:rPr>
              <a:t> </a:t>
            </a:r>
            <a:r>
              <a:rPr dirty="0" sz="1400" spc="10" b="1">
                <a:latin typeface="Arial"/>
                <a:cs typeface="Arial"/>
              </a:rPr>
              <a:t>values</a:t>
            </a:r>
            <a:endParaRPr sz="1400">
              <a:latin typeface="Arial"/>
              <a:cs typeface="Arial"/>
            </a:endParaRPr>
          </a:p>
          <a:p>
            <a:pPr lvl="1" marL="1362075" marR="872490" indent="-245110">
              <a:lnSpc>
                <a:spcPct val="102200"/>
              </a:lnSpc>
              <a:spcBef>
                <a:spcPts val="335"/>
              </a:spcBef>
              <a:buClr>
                <a:srgbClr val="FF0000"/>
              </a:buClr>
              <a:buFont typeface="Arial"/>
              <a:buChar char="–"/>
              <a:tabLst>
                <a:tab pos="1362075" algn="l"/>
                <a:tab pos="1362710" algn="l"/>
              </a:tabLst>
            </a:pPr>
            <a:r>
              <a:rPr dirty="0" sz="1400" spc="15" b="1">
                <a:latin typeface="Arial"/>
                <a:cs typeface="Arial"/>
              </a:rPr>
              <a:t>Query a </a:t>
            </a:r>
            <a:r>
              <a:rPr dirty="0" sz="1400" spc="5" b="1">
                <a:latin typeface="Arial"/>
                <a:cs typeface="Arial"/>
              </a:rPr>
              <a:t>table </a:t>
            </a:r>
            <a:r>
              <a:rPr dirty="0" sz="1400" spc="10" b="1">
                <a:latin typeface="Arial"/>
                <a:cs typeface="Arial"/>
              </a:rPr>
              <a:t>and </a:t>
            </a:r>
            <a:r>
              <a:rPr dirty="0" sz="1400" spc="5" b="1">
                <a:latin typeface="Arial"/>
                <a:cs typeface="Arial"/>
              </a:rPr>
              <a:t>retrieve </a:t>
            </a:r>
            <a:r>
              <a:rPr dirty="0" sz="1400" spc="10" b="1">
                <a:latin typeface="Arial"/>
                <a:cs typeface="Arial"/>
              </a:rPr>
              <a:t>data </a:t>
            </a:r>
            <a:r>
              <a:rPr dirty="0" sz="1400" spc="15" b="1">
                <a:latin typeface="Arial"/>
                <a:cs typeface="Arial"/>
              </a:rPr>
              <a:t>based on </a:t>
            </a:r>
            <a:r>
              <a:rPr dirty="0" sz="1400" spc="10" b="1">
                <a:latin typeface="Arial"/>
                <a:cs typeface="Arial"/>
              </a:rPr>
              <a:t>supplied  </a:t>
            </a:r>
            <a:r>
              <a:rPr dirty="0" sz="1400" spc="15" b="1">
                <a:latin typeface="Arial"/>
                <a:cs typeface="Arial"/>
              </a:rPr>
              <a:t>parameter</a:t>
            </a:r>
            <a:r>
              <a:rPr dirty="0" sz="1400" b="1">
                <a:latin typeface="Arial"/>
                <a:cs typeface="Arial"/>
              </a:rPr>
              <a:t> </a:t>
            </a:r>
            <a:r>
              <a:rPr dirty="0" sz="1400" spc="10" b="1">
                <a:latin typeface="Arial"/>
                <a:cs typeface="Arial"/>
              </a:rPr>
              <a:t>values</a:t>
            </a:r>
            <a:endParaRPr sz="1400">
              <a:latin typeface="Arial"/>
              <a:cs typeface="Arial"/>
            </a:endParaRPr>
          </a:p>
          <a:p>
            <a:pPr marL="1035050" indent="-327025">
              <a:lnSpc>
                <a:spcPct val="100000"/>
              </a:lnSpc>
              <a:spcBef>
                <a:spcPts val="395"/>
              </a:spcBef>
              <a:buClr>
                <a:srgbClr val="FF0000"/>
              </a:buClr>
              <a:buFont typeface="Arial"/>
              <a:buChar char="•"/>
              <a:tabLst>
                <a:tab pos="1035050" algn="l"/>
                <a:tab pos="1035685" algn="l"/>
              </a:tabLst>
            </a:pPr>
            <a:r>
              <a:rPr dirty="0" sz="1550" spc="10" b="1">
                <a:latin typeface="Arial"/>
                <a:cs typeface="Arial"/>
              </a:rPr>
              <a:t>Handling exceptions </a:t>
            </a:r>
            <a:r>
              <a:rPr dirty="0" sz="1550" spc="5" b="1">
                <a:latin typeface="Arial"/>
                <a:cs typeface="Arial"/>
              </a:rPr>
              <a:t>in </a:t>
            </a:r>
            <a:r>
              <a:rPr dirty="0" sz="1550" spc="10" b="1">
                <a:latin typeface="Arial"/>
                <a:cs typeface="Arial"/>
              </a:rPr>
              <a:t>procedures</a:t>
            </a:r>
            <a:endParaRPr sz="1550">
              <a:latin typeface="Arial"/>
              <a:cs typeface="Arial"/>
            </a:endParaRPr>
          </a:p>
          <a:p>
            <a:pPr marL="1035050" indent="-327025">
              <a:lnSpc>
                <a:spcPct val="100000"/>
              </a:lnSpc>
              <a:spcBef>
                <a:spcPts val="400"/>
              </a:spcBef>
              <a:buClr>
                <a:srgbClr val="FF0000"/>
              </a:buClr>
              <a:buFont typeface="Arial"/>
              <a:buChar char="•"/>
              <a:tabLst>
                <a:tab pos="1035050" algn="l"/>
                <a:tab pos="1035685" algn="l"/>
              </a:tabLst>
            </a:pPr>
            <a:r>
              <a:rPr dirty="0" sz="1550" spc="10" b="1">
                <a:latin typeface="Arial"/>
                <a:cs typeface="Arial"/>
              </a:rPr>
              <a:t>Compiling and invoking</a:t>
            </a:r>
            <a:r>
              <a:rPr dirty="0" sz="1550" spc="-10" b="1">
                <a:latin typeface="Arial"/>
                <a:cs typeface="Arial"/>
              </a:rPr>
              <a:t> </a:t>
            </a:r>
            <a:r>
              <a:rPr dirty="0" sz="1550" spc="10" b="1">
                <a:latin typeface="Arial"/>
                <a:cs typeface="Arial"/>
              </a:rPr>
              <a:t>procedures</a:t>
            </a:r>
            <a:endParaRPr sz="1550">
              <a:latin typeface="Arial"/>
              <a:cs typeface="Arial"/>
            </a:endParaRPr>
          </a:p>
          <a:p>
            <a:pPr>
              <a:lnSpc>
                <a:spcPct val="100000"/>
              </a:lnSpc>
            </a:pPr>
            <a:endParaRPr sz="1700">
              <a:latin typeface="Arial"/>
              <a:cs typeface="Arial"/>
            </a:endParaRPr>
          </a:p>
          <a:p>
            <a:pPr>
              <a:lnSpc>
                <a:spcPct val="100000"/>
              </a:lnSpc>
              <a:spcBef>
                <a:spcPts val="35"/>
              </a:spcBef>
            </a:pPr>
            <a:endParaRPr sz="13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1</a:t>
            </a:r>
            <a:r>
              <a:rPr dirty="0" sz="800" spc="-180"/>
              <a:t>ta</a:t>
            </a:r>
            <a:r>
              <a:rPr dirty="0" baseline="-18518" sz="1800" spc="-270" b="1">
                <a:latin typeface="Arial"/>
                <a:cs typeface="Arial"/>
              </a:rPr>
              <a:t>-</a:t>
            </a:r>
            <a:r>
              <a:rPr dirty="0" sz="800" spc="-180"/>
              <a:t>c</a:t>
            </a:r>
            <a:r>
              <a:rPr dirty="0" baseline="-18518" sz="1800" spc="-270" b="1">
                <a:latin typeface="Arial"/>
                <a:cs typeface="Arial"/>
              </a:rPr>
              <a:t>2</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80455" cy="187769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 1:</a:t>
            </a:r>
            <a:r>
              <a:rPr dirty="0" sz="1300" spc="-5" b="1">
                <a:latin typeface="Arial"/>
                <a:cs typeface="Arial"/>
              </a:rPr>
              <a:t> </a:t>
            </a:r>
            <a:r>
              <a:rPr dirty="0" sz="1300" spc="5" b="1">
                <a:latin typeface="Arial"/>
                <a:cs typeface="Arial"/>
              </a:rPr>
              <a:t>Overview</a:t>
            </a:r>
            <a:endParaRPr sz="1300">
              <a:latin typeface="Arial"/>
              <a:cs typeface="Arial"/>
            </a:endParaRPr>
          </a:p>
          <a:p>
            <a:pPr marL="137795">
              <a:lnSpc>
                <a:spcPct val="100000"/>
              </a:lnSpc>
              <a:spcBef>
                <a:spcPts val="390"/>
              </a:spcBef>
            </a:pPr>
            <a:r>
              <a:rPr dirty="0" sz="1300" spc="5">
                <a:latin typeface="Times New Roman"/>
                <a:cs typeface="Times New Roman"/>
              </a:rPr>
              <a:t>In this practice, </a:t>
            </a:r>
            <a:r>
              <a:rPr dirty="0" sz="1300" spc="10">
                <a:latin typeface="Times New Roman"/>
                <a:cs typeface="Times New Roman"/>
              </a:rPr>
              <a:t>you </a:t>
            </a:r>
            <a:r>
              <a:rPr dirty="0" sz="1300" spc="5">
                <a:latin typeface="Times New Roman"/>
                <a:cs typeface="Times New Roman"/>
              </a:rPr>
              <a:t>create procedures that issue </a:t>
            </a:r>
            <a:r>
              <a:rPr dirty="0" sz="1300" spc="10">
                <a:latin typeface="Times New Roman"/>
                <a:cs typeface="Times New Roman"/>
              </a:rPr>
              <a:t>DML and </a:t>
            </a:r>
            <a:r>
              <a:rPr dirty="0" sz="1300" spc="5">
                <a:latin typeface="Times New Roman"/>
                <a:cs typeface="Times New Roman"/>
              </a:rPr>
              <a:t>query</a:t>
            </a:r>
            <a:r>
              <a:rPr dirty="0" sz="1300" spc="10">
                <a:latin typeface="Times New Roman"/>
                <a:cs typeface="Times New Roman"/>
              </a:rPr>
              <a:t> commands.</a:t>
            </a:r>
            <a:endParaRPr sz="1300">
              <a:latin typeface="Times New Roman"/>
              <a:cs typeface="Times New Roman"/>
            </a:endParaRPr>
          </a:p>
          <a:p>
            <a:pPr marL="138430" marR="511809">
              <a:lnSpc>
                <a:spcPct val="101499"/>
              </a:lnSpc>
              <a:spcBef>
                <a:spcPts val="31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encounter compilation errors when </a:t>
            </a:r>
            <a:r>
              <a:rPr dirty="0" sz="1300" spc="10">
                <a:latin typeface="Times New Roman"/>
                <a:cs typeface="Times New Roman"/>
              </a:rPr>
              <a:t>you </a:t>
            </a:r>
            <a:r>
              <a:rPr dirty="0" sz="1300" spc="5">
                <a:latin typeface="Times New Roman"/>
                <a:cs typeface="Times New Roman"/>
              </a:rPr>
              <a:t>are using </a:t>
            </a:r>
            <a:r>
              <a:rPr dirty="0" sz="1300" i="1">
                <a:latin typeface="Times New Roman"/>
                <a:cs typeface="Times New Roman"/>
              </a:rPr>
              <a:t>i</a:t>
            </a:r>
            <a:r>
              <a:rPr dirty="0" sz="1300">
                <a:latin typeface="Times New Roman"/>
                <a:cs typeface="Times New Roman"/>
              </a:rPr>
              <a:t>SQL*Plus, </a:t>
            </a:r>
            <a:r>
              <a:rPr dirty="0" sz="1300" spc="5">
                <a:latin typeface="Times New Roman"/>
                <a:cs typeface="Times New Roman"/>
              </a:rPr>
              <a:t>use the </a:t>
            </a:r>
            <a:r>
              <a:rPr dirty="0" sz="1300" spc="15">
                <a:latin typeface="Courier New"/>
                <a:cs typeface="Courier New"/>
              </a:rPr>
              <a:t>SHOW  </a:t>
            </a:r>
            <a:r>
              <a:rPr dirty="0" sz="1300" spc="10">
                <a:latin typeface="Courier New"/>
                <a:cs typeface="Courier New"/>
              </a:rPr>
              <a:t>ERRORS</a:t>
            </a:r>
            <a:r>
              <a:rPr dirty="0" sz="1300" spc="-450">
                <a:latin typeface="Courier New"/>
                <a:cs typeface="Courier New"/>
              </a:rPr>
              <a:t> </a:t>
            </a:r>
            <a:r>
              <a:rPr dirty="0" sz="1300" spc="10">
                <a:latin typeface="Times New Roman"/>
                <a:cs typeface="Times New Roman"/>
              </a:rPr>
              <a:t>command.</a:t>
            </a:r>
            <a:endParaRPr sz="1300">
              <a:latin typeface="Times New Roman"/>
              <a:cs typeface="Times New Roman"/>
            </a:endParaRPr>
          </a:p>
          <a:p>
            <a:pPr marL="137795" marR="5080">
              <a:lnSpc>
                <a:spcPct val="101299"/>
              </a:lnSpc>
              <a:spcBef>
                <a:spcPts val="480"/>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correct any compilation errors in </a:t>
            </a:r>
            <a:r>
              <a:rPr dirty="0" sz="1300" i="1">
                <a:latin typeface="Times New Roman"/>
                <a:cs typeface="Times New Roman"/>
              </a:rPr>
              <a:t>i</a:t>
            </a:r>
            <a:r>
              <a:rPr dirty="0" sz="1300">
                <a:latin typeface="Times New Roman"/>
                <a:cs typeface="Times New Roman"/>
              </a:rPr>
              <a:t>SQL*Plus, </a:t>
            </a:r>
            <a:r>
              <a:rPr dirty="0" sz="1300" spc="5">
                <a:latin typeface="Times New Roman"/>
                <a:cs typeface="Times New Roman"/>
              </a:rPr>
              <a:t>do so in the original script file (rather  than in the buffer) and then rerun the </a:t>
            </a:r>
            <a:r>
              <a:rPr dirty="0" sz="1300" spc="10">
                <a:latin typeface="Times New Roman"/>
                <a:cs typeface="Times New Roman"/>
              </a:rPr>
              <a:t>new </a:t>
            </a:r>
            <a:r>
              <a:rPr dirty="0" sz="1300" spc="5">
                <a:latin typeface="Times New Roman"/>
                <a:cs typeface="Times New Roman"/>
              </a:rPr>
              <a:t>version of the file. This saves a </a:t>
            </a:r>
            <a:r>
              <a:rPr dirty="0" sz="1300" spc="10">
                <a:latin typeface="Times New Roman"/>
                <a:cs typeface="Times New Roman"/>
              </a:rPr>
              <a:t>new </a:t>
            </a:r>
            <a:r>
              <a:rPr dirty="0" sz="1300" spc="5">
                <a:latin typeface="Times New Roman"/>
                <a:cs typeface="Times New Roman"/>
              </a:rPr>
              <a:t>version of  the procedure to the data</a:t>
            </a:r>
            <a:r>
              <a:rPr dirty="0" sz="1300" spc="20">
                <a:latin typeface="Times New Roman"/>
                <a:cs typeface="Times New Roman"/>
              </a:rPr>
              <a:t> </a:t>
            </a:r>
            <a:r>
              <a:rPr dirty="0" sz="1300" spc="5">
                <a:latin typeface="Times New Roman"/>
                <a:cs typeface="Times New Roman"/>
              </a:rPr>
              <a:t>dictionary.</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Note: </a:t>
            </a:r>
            <a:r>
              <a:rPr dirty="0" sz="1300" spc="5">
                <a:latin typeface="Times New Roman"/>
                <a:cs typeface="Times New Roman"/>
              </a:rPr>
              <a:t>It is </a:t>
            </a:r>
            <a:r>
              <a:rPr dirty="0" sz="1300" spc="10">
                <a:latin typeface="Times New Roman"/>
                <a:cs typeface="Times New Roman"/>
              </a:rPr>
              <a:t>recommended </a:t>
            </a:r>
            <a:r>
              <a:rPr dirty="0" sz="1300" spc="5">
                <a:latin typeface="Times New Roman"/>
                <a:cs typeface="Times New Roman"/>
              </a:rPr>
              <a:t>to use </a:t>
            </a:r>
            <a:r>
              <a:rPr dirty="0" sz="1300" spc="5" i="1">
                <a:latin typeface="Times New Roman"/>
                <a:cs typeface="Times New Roman"/>
              </a:rPr>
              <a:t>i</a:t>
            </a:r>
            <a:r>
              <a:rPr dirty="0" sz="1300" spc="5">
                <a:latin typeface="Times New Roman"/>
                <a:cs typeface="Times New Roman"/>
              </a:rPr>
              <a:t>SQL*Plus for this</a:t>
            </a:r>
            <a:r>
              <a:rPr dirty="0" sz="1300">
                <a:latin typeface="Times New Roman"/>
                <a:cs typeface="Times New Roman"/>
              </a:rPr>
              <a:t> </a:t>
            </a:r>
            <a:r>
              <a:rPr dirty="0" sz="1300" spc="5">
                <a:latin typeface="Times New Roman"/>
                <a:cs typeface="Times New Roman"/>
              </a:rPr>
              <a:t>practice.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1680" y="487217"/>
            <a:ext cx="6431915" cy="221869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Practice</a:t>
            </a:r>
            <a:r>
              <a:rPr dirty="0" sz="1300" spc="-5" b="1">
                <a:latin typeface="Arial"/>
                <a:cs typeface="Arial"/>
              </a:rPr>
              <a:t> </a:t>
            </a:r>
            <a:r>
              <a:rPr dirty="0" sz="1300" spc="10" b="1">
                <a:latin typeface="Arial"/>
                <a:cs typeface="Arial"/>
              </a:rPr>
              <a:t>1</a:t>
            </a:r>
            <a:endParaRPr sz="1300">
              <a:latin typeface="Arial"/>
              <a:cs typeface="Arial"/>
            </a:endParaRPr>
          </a:p>
          <a:p>
            <a:pPr marL="139700" marR="5080">
              <a:lnSpc>
                <a:spcPct val="101299"/>
              </a:lnSpc>
              <a:spcBef>
                <a:spcPts val="370"/>
              </a:spcBef>
            </a:pPr>
            <a:r>
              <a:rPr dirty="0" sz="1300" spc="5" b="1">
                <a:latin typeface="Times New Roman"/>
                <a:cs typeface="Times New Roman"/>
              </a:rPr>
              <a:t>Note: </a:t>
            </a:r>
            <a:r>
              <a:rPr dirty="0" sz="1300" spc="10">
                <a:latin typeface="Times New Roman"/>
                <a:cs typeface="Times New Roman"/>
              </a:rPr>
              <a:t>You </a:t>
            </a:r>
            <a:r>
              <a:rPr dirty="0" sz="1300" spc="5">
                <a:latin typeface="Times New Roman"/>
                <a:cs typeface="Times New Roman"/>
              </a:rPr>
              <a:t>can find table descriptions and sample data in Appendix B, “Table Descriptions  and Data.” Click the Save Script button to save your subprograms as </a:t>
            </a:r>
            <a:r>
              <a:rPr dirty="0" sz="1300" spc="10">
                <a:latin typeface="Courier New"/>
                <a:cs typeface="Courier New"/>
              </a:rPr>
              <a:t>.sql</a:t>
            </a:r>
            <a:r>
              <a:rPr dirty="0" sz="1300" spc="-290">
                <a:latin typeface="Courier New"/>
                <a:cs typeface="Courier New"/>
              </a:rPr>
              <a:t> </a:t>
            </a:r>
            <a:r>
              <a:rPr dirty="0" sz="1300" spc="5">
                <a:latin typeface="Times New Roman"/>
                <a:cs typeface="Times New Roman"/>
              </a:rPr>
              <a:t>files in your local  file</a:t>
            </a:r>
            <a:r>
              <a:rPr dirty="0" sz="1300">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139700">
              <a:lnSpc>
                <a:spcPct val="100000"/>
              </a:lnSpc>
              <a:spcBef>
                <a:spcPts val="340"/>
              </a:spcBef>
            </a:pPr>
            <a:r>
              <a:rPr dirty="0" sz="1300" spc="10">
                <a:latin typeface="Times New Roman"/>
                <a:cs typeface="Times New Roman"/>
              </a:rPr>
              <a:t>Remember </a:t>
            </a:r>
            <a:r>
              <a:rPr dirty="0" sz="1300" spc="5">
                <a:latin typeface="Times New Roman"/>
                <a:cs typeface="Times New Roman"/>
              </a:rPr>
              <a:t>to enable </a:t>
            </a:r>
            <a:r>
              <a:rPr dirty="0" sz="1300" spc="15">
                <a:latin typeface="Courier New"/>
                <a:cs typeface="Courier New"/>
              </a:rPr>
              <a:t>SERVEROUTPUT</a:t>
            </a:r>
            <a:r>
              <a:rPr dirty="0" sz="1300" spc="-455">
                <a:latin typeface="Courier New"/>
                <a:cs typeface="Courier New"/>
              </a:rPr>
              <a:t> </a:t>
            </a: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have previously disabled it.</a:t>
            </a:r>
            <a:endParaRPr sz="1300">
              <a:latin typeface="Times New Roman"/>
              <a:cs typeface="Times New Roman"/>
            </a:endParaRPr>
          </a:p>
          <a:p>
            <a:pPr marL="511175" indent="-242570">
              <a:lnSpc>
                <a:spcPct val="100000"/>
              </a:lnSpc>
              <a:spcBef>
                <a:spcPts val="420"/>
              </a:spcBef>
              <a:buAutoNum type="arabicPeriod"/>
              <a:tabLst>
                <a:tab pos="511809" algn="l"/>
              </a:tabLst>
            </a:pPr>
            <a:r>
              <a:rPr dirty="0" sz="1300" spc="5">
                <a:latin typeface="Times New Roman"/>
                <a:cs typeface="Times New Roman"/>
              </a:rPr>
              <a:t>Create and invoke the </a:t>
            </a:r>
            <a:r>
              <a:rPr dirty="0" sz="1300" spc="15">
                <a:latin typeface="Courier New"/>
                <a:cs typeface="Courier New"/>
              </a:rPr>
              <a:t>ADD_JOB</a:t>
            </a:r>
            <a:r>
              <a:rPr dirty="0" sz="1300" spc="-409">
                <a:latin typeface="Courier New"/>
                <a:cs typeface="Courier New"/>
              </a:rPr>
              <a:t> </a:t>
            </a:r>
            <a:r>
              <a:rPr dirty="0" sz="1300" spc="5">
                <a:latin typeface="Times New Roman"/>
                <a:cs typeface="Times New Roman"/>
              </a:rPr>
              <a:t>procedure and consider the results.</a:t>
            </a:r>
            <a:endParaRPr sz="1300">
              <a:latin typeface="Times New Roman"/>
              <a:cs typeface="Times New Roman"/>
            </a:endParaRPr>
          </a:p>
          <a:p>
            <a:pPr lvl="1" marL="887094" indent="-250825">
              <a:lnSpc>
                <a:spcPct val="100000"/>
              </a:lnSpc>
              <a:spcBef>
                <a:spcPts val="20"/>
              </a:spcBef>
              <a:buAutoNum type="alphaLcPeriod"/>
              <a:tabLst>
                <a:tab pos="887094" algn="l"/>
                <a:tab pos="887730" algn="l"/>
              </a:tabLst>
            </a:pPr>
            <a:r>
              <a:rPr dirty="0" sz="1300" spc="5">
                <a:latin typeface="Times New Roman"/>
                <a:cs typeface="Times New Roman"/>
              </a:rPr>
              <a:t>Create a</a:t>
            </a:r>
            <a:r>
              <a:rPr dirty="0" sz="1300" spc="10">
                <a:latin typeface="Times New Roman"/>
                <a:cs typeface="Times New Roman"/>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called </a:t>
            </a:r>
            <a:r>
              <a:rPr dirty="0" sz="1300" spc="15">
                <a:latin typeface="Courier New"/>
                <a:cs typeface="Courier New"/>
              </a:rPr>
              <a:t>ADD_JOB</a:t>
            </a:r>
            <a:r>
              <a:rPr dirty="0" sz="1300" spc="-440">
                <a:latin typeface="Courier New"/>
                <a:cs typeface="Courier New"/>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insert</a:t>
            </a:r>
            <a:r>
              <a:rPr dirty="0" sz="1300" spc="10">
                <a:latin typeface="Times New Roman"/>
                <a:cs typeface="Times New Roman"/>
              </a:rPr>
              <a:t> </a:t>
            </a:r>
            <a:r>
              <a:rPr dirty="0" sz="1300" spc="5">
                <a:latin typeface="Times New Roman"/>
                <a:cs typeface="Times New Roman"/>
              </a:rPr>
              <a:t>a </a:t>
            </a:r>
            <a:r>
              <a:rPr dirty="0" sz="1300" spc="10">
                <a:latin typeface="Times New Roman"/>
                <a:cs typeface="Times New Roman"/>
              </a:rPr>
              <a:t>new </a:t>
            </a:r>
            <a:r>
              <a:rPr dirty="0" sz="1300" spc="5">
                <a:latin typeface="Times New Roman"/>
                <a:cs typeface="Times New Roman"/>
              </a:rPr>
              <a:t>job</a:t>
            </a:r>
            <a:r>
              <a:rPr dirty="0" sz="1300" spc="15">
                <a:latin typeface="Times New Roman"/>
                <a:cs typeface="Times New Roman"/>
              </a:rPr>
              <a:t> </a:t>
            </a:r>
            <a:r>
              <a:rPr dirty="0" sz="1300" spc="5">
                <a:latin typeface="Times New Roman"/>
                <a:cs typeface="Times New Roman"/>
              </a:rPr>
              <a:t>into the</a:t>
            </a:r>
            <a:r>
              <a:rPr dirty="0" sz="1300" spc="10">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endParaRPr sz="1300">
              <a:latin typeface="Times New Roman"/>
              <a:cs typeface="Times New Roman"/>
            </a:endParaRPr>
          </a:p>
          <a:p>
            <a:pPr marL="887094">
              <a:lnSpc>
                <a:spcPts val="1535"/>
              </a:lnSpc>
              <a:spcBef>
                <a:spcPts val="100"/>
              </a:spcBef>
            </a:pPr>
            <a:r>
              <a:rPr dirty="0" sz="1300" spc="5">
                <a:latin typeface="Times New Roman"/>
                <a:cs typeface="Times New Roman"/>
              </a:rPr>
              <a:t>Provide the </a:t>
            </a:r>
            <a:r>
              <a:rPr dirty="0" sz="1300" spc="10">
                <a:latin typeface="Times New Roman"/>
                <a:cs typeface="Times New Roman"/>
              </a:rPr>
              <a:t>ID </a:t>
            </a:r>
            <a:r>
              <a:rPr dirty="0" sz="1300" spc="5">
                <a:latin typeface="Times New Roman"/>
                <a:cs typeface="Times New Roman"/>
              </a:rPr>
              <a:t>and title of the job using </a:t>
            </a:r>
            <a:r>
              <a:rPr dirty="0" sz="1300" spc="10">
                <a:latin typeface="Times New Roman"/>
                <a:cs typeface="Times New Roman"/>
              </a:rPr>
              <a:t>two</a:t>
            </a:r>
            <a:r>
              <a:rPr dirty="0" sz="1300" spc="15">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lvl="1" marL="887094" marR="57150" indent="-250190">
              <a:lnSpc>
                <a:spcPts val="1580"/>
              </a:lnSpc>
              <a:spcBef>
                <a:spcPts val="10"/>
              </a:spcBef>
              <a:buAutoNum type="alphaLcPeriod" startAt="2"/>
              <a:tabLst>
                <a:tab pos="887730" algn="l"/>
              </a:tabLst>
            </a:pPr>
            <a:r>
              <a:rPr dirty="0" sz="1300" spc="5">
                <a:latin typeface="Times New Roman"/>
                <a:cs typeface="Times New Roman"/>
              </a:rPr>
              <a:t>Compile the code; invoke the procedure with </a:t>
            </a:r>
            <a:r>
              <a:rPr dirty="0" sz="1300" spc="10">
                <a:latin typeface="Courier New"/>
                <a:cs typeface="Courier New"/>
              </a:rPr>
              <a:t>IT_DBA</a:t>
            </a:r>
            <a:r>
              <a:rPr dirty="0" sz="1300" spc="-325">
                <a:latin typeface="Courier New"/>
                <a:cs typeface="Courier New"/>
              </a:rPr>
              <a:t> </a:t>
            </a:r>
            <a:r>
              <a:rPr dirty="0" sz="1300" spc="5">
                <a:latin typeface="Times New Roman"/>
                <a:cs typeface="Times New Roman"/>
              </a:rPr>
              <a:t>as job </a:t>
            </a:r>
            <a:r>
              <a:rPr dirty="0" sz="1300" spc="10">
                <a:latin typeface="Times New Roman"/>
                <a:cs typeface="Times New Roman"/>
              </a:rPr>
              <a:t>ID </a:t>
            </a:r>
            <a:r>
              <a:rPr dirty="0" sz="1300" spc="5">
                <a:latin typeface="Times New Roman"/>
                <a:cs typeface="Times New Roman"/>
              </a:rPr>
              <a:t>and </a:t>
            </a:r>
            <a:r>
              <a:rPr dirty="0" sz="1300" spc="15">
                <a:latin typeface="Courier New"/>
                <a:cs typeface="Courier New"/>
              </a:rPr>
              <a:t>Database  Administrator</a:t>
            </a:r>
            <a:r>
              <a:rPr dirty="0" sz="1300" spc="-445">
                <a:latin typeface="Courier New"/>
                <a:cs typeface="Courier New"/>
              </a:rPr>
              <a:t> </a:t>
            </a:r>
            <a:r>
              <a:rPr dirty="0" sz="1300" spc="5">
                <a:latin typeface="Times New Roman"/>
                <a:cs typeface="Times New Roman"/>
              </a:rPr>
              <a:t>as job</a:t>
            </a:r>
            <a:r>
              <a:rPr dirty="0" sz="1300" spc="10">
                <a:latin typeface="Times New Roman"/>
                <a:cs typeface="Times New Roman"/>
              </a:rPr>
              <a:t> </a:t>
            </a:r>
            <a:r>
              <a:rPr dirty="0" sz="1300" spc="5">
                <a:latin typeface="Times New Roman"/>
                <a:cs typeface="Times New Roman"/>
              </a:rPr>
              <a:t>title. Query the</a:t>
            </a:r>
            <a:r>
              <a:rPr dirty="0" sz="1300" spc="15">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view the</a:t>
            </a:r>
            <a:r>
              <a:rPr dirty="0" sz="1300" spc="10">
                <a:latin typeface="Times New Roman"/>
                <a:cs typeface="Times New Roman"/>
              </a:rPr>
              <a:t> </a:t>
            </a:r>
            <a:r>
              <a:rPr dirty="0" sz="1300" spc="5">
                <a:latin typeface="Times New Roman"/>
                <a:cs typeface="Times New Roman"/>
              </a:rPr>
              <a:t>results.</a:t>
            </a:r>
            <a:endParaRPr sz="1300">
              <a:latin typeface="Times New Roman"/>
              <a:cs typeface="Times New Roman"/>
            </a:endParaRPr>
          </a:p>
        </p:txBody>
      </p:sp>
      <p:sp>
        <p:nvSpPr>
          <p:cNvPr id="3" name="object 3"/>
          <p:cNvSpPr/>
          <p:nvPr/>
        </p:nvSpPr>
        <p:spPr>
          <a:xfrm>
            <a:off x="1628957" y="4249353"/>
            <a:ext cx="5532120" cy="0"/>
          </a:xfrm>
          <a:custGeom>
            <a:avLst/>
            <a:gdLst/>
            <a:ahLst/>
            <a:cxnLst/>
            <a:rect l="l" t="t" r="r" b="b"/>
            <a:pathLst>
              <a:path w="5532120" h="0">
                <a:moveTo>
                  <a:pt x="0" y="0"/>
                </a:moveTo>
                <a:lnTo>
                  <a:pt x="5532120" y="0"/>
                </a:lnTo>
              </a:path>
            </a:pathLst>
          </a:custGeom>
          <a:ln w="6705">
            <a:solidFill>
              <a:srgbClr val="000000"/>
            </a:solidFill>
          </a:ln>
        </p:spPr>
        <p:txBody>
          <a:bodyPr wrap="square" lIns="0" tIns="0" rIns="0" bIns="0" rtlCol="0"/>
          <a:lstStyle/>
          <a:p/>
        </p:txBody>
      </p:sp>
      <p:sp>
        <p:nvSpPr>
          <p:cNvPr id="4" name="object 4"/>
          <p:cNvSpPr/>
          <p:nvPr/>
        </p:nvSpPr>
        <p:spPr>
          <a:xfrm>
            <a:off x="1628957" y="4449683"/>
            <a:ext cx="5532120" cy="0"/>
          </a:xfrm>
          <a:custGeom>
            <a:avLst/>
            <a:gdLst/>
            <a:ahLst/>
            <a:cxnLst/>
            <a:rect l="l" t="t" r="r" b="b"/>
            <a:pathLst>
              <a:path w="5532120" h="0">
                <a:moveTo>
                  <a:pt x="0" y="0"/>
                </a:moveTo>
                <a:lnTo>
                  <a:pt x="5532120" y="0"/>
                </a:lnTo>
              </a:path>
            </a:pathLst>
          </a:custGeom>
          <a:ln w="6705">
            <a:solidFill>
              <a:srgbClr val="000000"/>
            </a:solidFill>
          </a:ln>
        </p:spPr>
        <p:txBody>
          <a:bodyPr wrap="square" lIns="0" tIns="0" rIns="0" bIns="0" rtlCol="0"/>
          <a:lstStyle/>
          <a:p/>
        </p:txBody>
      </p:sp>
      <p:sp>
        <p:nvSpPr>
          <p:cNvPr id="5" name="object 5"/>
          <p:cNvSpPr txBox="1"/>
          <p:nvPr/>
        </p:nvSpPr>
        <p:spPr>
          <a:xfrm>
            <a:off x="998336" y="3624767"/>
            <a:ext cx="6197600" cy="2033905"/>
          </a:xfrm>
          <a:prstGeom prst="rect">
            <a:avLst/>
          </a:prstGeom>
        </p:spPr>
        <p:txBody>
          <a:bodyPr wrap="square" lIns="0" tIns="15240" rIns="0" bIns="0" rtlCol="0" vert="horz">
            <a:spAutoFit/>
          </a:bodyPr>
          <a:lstStyle/>
          <a:p>
            <a:pPr marL="380365">
              <a:lnSpc>
                <a:spcPct val="100000"/>
              </a:lnSpc>
              <a:spcBef>
                <a:spcPts val="120"/>
              </a:spcBef>
              <a:tabLst>
                <a:tab pos="629920" algn="l"/>
              </a:tabLst>
            </a:pPr>
            <a:r>
              <a:rPr dirty="0" sz="1300" spc="5">
                <a:latin typeface="Times New Roman"/>
                <a:cs typeface="Times New Roman"/>
              </a:rPr>
              <a:t>c.	Invoke your procedure again, passing a job </a:t>
            </a:r>
            <a:r>
              <a:rPr dirty="0" sz="1300" spc="10">
                <a:latin typeface="Times New Roman"/>
                <a:cs typeface="Times New Roman"/>
              </a:rPr>
              <a:t>ID </a:t>
            </a:r>
            <a:r>
              <a:rPr dirty="0" sz="1300" spc="5">
                <a:latin typeface="Times New Roman"/>
                <a:cs typeface="Times New Roman"/>
              </a:rPr>
              <a:t>of </a:t>
            </a:r>
            <a:r>
              <a:rPr dirty="0" sz="1300" spc="15">
                <a:latin typeface="Courier New"/>
                <a:cs typeface="Courier New"/>
              </a:rPr>
              <a:t>ST_MAN</a:t>
            </a:r>
            <a:r>
              <a:rPr dirty="0" sz="1300" spc="-405">
                <a:latin typeface="Courier New"/>
                <a:cs typeface="Courier New"/>
              </a:rPr>
              <a:t> </a:t>
            </a:r>
            <a:r>
              <a:rPr dirty="0" sz="1300" spc="5">
                <a:latin typeface="Times New Roman"/>
                <a:cs typeface="Times New Roman"/>
              </a:rPr>
              <a:t>and a job title of</a:t>
            </a:r>
            <a:endParaRPr sz="1300">
              <a:latin typeface="Times New Roman"/>
              <a:cs typeface="Times New Roman"/>
            </a:endParaRPr>
          </a:p>
          <a:p>
            <a:pPr marL="630555">
              <a:lnSpc>
                <a:spcPct val="100000"/>
              </a:lnSpc>
              <a:spcBef>
                <a:spcPts val="15"/>
              </a:spcBef>
            </a:pPr>
            <a:r>
              <a:rPr dirty="0" sz="1300" spc="15">
                <a:latin typeface="Courier New"/>
                <a:cs typeface="Courier New"/>
              </a:rPr>
              <a:t>Stock </a:t>
            </a:r>
            <a:r>
              <a:rPr dirty="0" sz="1300" spc="10">
                <a:latin typeface="Courier New"/>
                <a:cs typeface="Courier New"/>
              </a:rPr>
              <a:t>Manager</a:t>
            </a:r>
            <a:r>
              <a:rPr dirty="0" sz="1300" spc="10">
                <a:latin typeface="Times New Roman"/>
                <a:cs typeface="Times New Roman"/>
              </a:rPr>
              <a:t>. What </a:t>
            </a:r>
            <a:r>
              <a:rPr dirty="0" sz="1300" spc="5">
                <a:latin typeface="Times New Roman"/>
                <a:cs typeface="Times New Roman"/>
              </a:rPr>
              <a:t>happens and</a:t>
            </a:r>
            <a:r>
              <a:rPr dirty="0" sz="1300" spc="-5">
                <a:latin typeface="Times New Roman"/>
                <a:cs typeface="Times New Roman"/>
              </a:rPr>
              <a:t> </a:t>
            </a:r>
            <a:r>
              <a:rPr dirty="0" sz="1300" spc="10">
                <a:latin typeface="Times New Roman"/>
                <a:cs typeface="Times New Roman"/>
              </a:rPr>
              <a:t>why?</a:t>
            </a:r>
            <a:endParaRPr sz="1300">
              <a:latin typeface="Times New Roman"/>
              <a:cs typeface="Times New Roman"/>
            </a:endParaRPr>
          </a:p>
          <a:p>
            <a:pPr>
              <a:lnSpc>
                <a:spcPct val="100000"/>
              </a:lnSpc>
            </a:pPr>
            <a:endParaRPr sz="1500">
              <a:latin typeface="Times New Roman"/>
              <a:cs typeface="Times New Roman"/>
            </a:endParaRPr>
          </a:p>
          <a:p>
            <a:pPr>
              <a:lnSpc>
                <a:spcPct val="100000"/>
              </a:lnSpc>
              <a:spcBef>
                <a:spcPts val="25"/>
              </a:spcBef>
            </a:pPr>
            <a:endParaRPr sz="1250">
              <a:latin typeface="Times New Roman"/>
              <a:cs typeface="Times New Roman"/>
            </a:endParaRPr>
          </a:p>
          <a:p>
            <a:pPr marL="254635" indent="-242570">
              <a:lnSpc>
                <a:spcPct val="100000"/>
              </a:lnSpc>
              <a:buAutoNum type="arabicPeriod" startAt="2"/>
              <a:tabLst>
                <a:tab pos="255270" algn="l"/>
              </a:tabLst>
            </a:pPr>
            <a:r>
              <a:rPr dirty="0" sz="1300" spc="5">
                <a:latin typeface="Times New Roman"/>
                <a:cs typeface="Times New Roman"/>
              </a:rPr>
              <a:t>Create a procedure </a:t>
            </a:r>
            <a:r>
              <a:rPr dirty="0" sz="1300" spc="10">
                <a:latin typeface="Times New Roman"/>
                <a:cs typeface="Times New Roman"/>
              </a:rPr>
              <a:t>called </a:t>
            </a:r>
            <a:r>
              <a:rPr dirty="0" sz="1300" spc="15">
                <a:latin typeface="Courier New"/>
                <a:cs typeface="Courier New"/>
              </a:rPr>
              <a:t>UPD_JOB</a:t>
            </a:r>
            <a:r>
              <a:rPr dirty="0" sz="1300" spc="-445">
                <a:latin typeface="Courier New"/>
                <a:cs typeface="Courier New"/>
              </a:rPr>
              <a:t> </a:t>
            </a:r>
            <a:r>
              <a:rPr dirty="0" sz="1300" spc="5">
                <a:latin typeface="Times New Roman"/>
                <a:cs typeface="Times New Roman"/>
              </a:rPr>
              <a:t>to modify</a:t>
            </a:r>
            <a:r>
              <a:rPr dirty="0" sz="1300" spc="10">
                <a:latin typeface="Times New Roman"/>
                <a:cs typeface="Times New Roman"/>
              </a:rPr>
              <a:t> </a:t>
            </a:r>
            <a:r>
              <a:rPr dirty="0" sz="1300" spc="5">
                <a:latin typeface="Times New Roman"/>
                <a:cs typeface="Times New Roman"/>
              </a:rPr>
              <a:t>a job in the</a:t>
            </a:r>
            <a:r>
              <a:rPr dirty="0" sz="1300" spc="-5">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endParaRPr sz="1300">
              <a:latin typeface="Times New Roman"/>
              <a:cs typeface="Times New Roman"/>
            </a:endParaRPr>
          </a:p>
          <a:p>
            <a:pPr lvl="1" marL="630555" indent="-250825">
              <a:lnSpc>
                <a:spcPct val="100000"/>
              </a:lnSpc>
              <a:spcBef>
                <a:spcPts val="25"/>
              </a:spcBef>
              <a:buAutoNum type="alphaLcPeriod"/>
              <a:tabLst>
                <a:tab pos="630555" algn="l"/>
                <a:tab pos="631190" algn="l"/>
              </a:tabLst>
            </a:pPr>
            <a:r>
              <a:rPr dirty="0" sz="1300" spc="5">
                <a:latin typeface="Times New Roman"/>
                <a:cs typeface="Times New Roman"/>
              </a:rPr>
              <a:t>Create a procedure called </a:t>
            </a:r>
            <a:r>
              <a:rPr dirty="0" sz="1300" spc="15">
                <a:latin typeface="Courier New"/>
                <a:cs typeface="Courier New"/>
              </a:rPr>
              <a:t>UPD_JOB</a:t>
            </a:r>
            <a:r>
              <a:rPr dirty="0" sz="1300" spc="-330">
                <a:latin typeface="Courier New"/>
                <a:cs typeface="Courier New"/>
              </a:rPr>
              <a:t> </a:t>
            </a:r>
            <a:r>
              <a:rPr dirty="0" sz="1300" spc="5">
                <a:latin typeface="Times New Roman"/>
                <a:cs typeface="Times New Roman"/>
              </a:rPr>
              <a:t>to update the job title. Provide the job </a:t>
            </a:r>
            <a:r>
              <a:rPr dirty="0" sz="1300" spc="10">
                <a:latin typeface="Times New Roman"/>
                <a:cs typeface="Times New Roman"/>
              </a:rPr>
              <a:t>ID </a:t>
            </a:r>
            <a:r>
              <a:rPr dirty="0" sz="1300" spc="5">
                <a:latin typeface="Times New Roman"/>
                <a:cs typeface="Times New Roman"/>
              </a:rPr>
              <a:t>and</a:t>
            </a:r>
            <a:endParaRPr sz="1300">
              <a:latin typeface="Times New Roman"/>
              <a:cs typeface="Times New Roman"/>
            </a:endParaRPr>
          </a:p>
          <a:p>
            <a:pPr marL="630555" marR="165100">
              <a:lnSpc>
                <a:spcPct val="101499"/>
              </a:lnSpc>
              <a:spcBef>
                <a:spcPts val="70"/>
              </a:spcBef>
            </a:pPr>
            <a:r>
              <a:rPr dirty="0" sz="1300" spc="5">
                <a:latin typeface="Times New Roman"/>
                <a:cs typeface="Times New Roman"/>
              </a:rPr>
              <a:t>a </a:t>
            </a:r>
            <a:r>
              <a:rPr dirty="0" sz="1300" spc="10">
                <a:latin typeface="Times New Roman"/>
                <a:cs typeface="Times New Roman"/>
              </a:rPr>
              <a:t>new </a:t>
            </a:r>
            <a:r>
              <a:rPr dirty="0" sz="1300" spc="5">
                <a:latin typeface="Times New Roman"/>
                <a:cs typeface="Times New Roman"/>
              </a:rPr>
              <a:t>title using </a:t>
            </a:r>
            <a:r>
              <a:rPr dirty="0" sz="1300" spc="10">
                <a:latin typeface="Times New Roman"/>
                <a:cs typeface="Times New Roman"/>
              </a:rPr>
              <a:t>two </a:t>
            </a:r>
            <a:r>
              <a:rPr dirty="0" sz="1300" spc="5">
                <a:latin typeface="Times New Roman"/>
                <a:cs typeface="Times New Roman"/>
              </a:rPr>
              <a:t>parameters. Include the necessary exception handling if </a:t>
            </a:r>
            <a:r>
              <a:rPr dirty="0" sz="1300" spc="10">
                <a:latin typeface="Times New Roman"/>
                <a:cs typeface="Times New Roman"/>
              </a:rPr>
              <a:t>no  </a:t>
            </a:r>
            <a:r>
              <a:rPr dirty="0" sz="1300" spc="5">
                <a:latin typeface="Times New Roman"/>
                <a:cs typeface="Times New Roman"/>
              </a:rPr>
              <a:t>update</a:t>
            </a:r>
            <a:r>
              <a:rPr dirty="0" sz="1300">
                <a:latin typeface="Times New Roman"/>
                <a:cs typeface="Times New Roman"/>
              </a:rPr>
              <a:t> </a:t>
            </a:r>
            <a:r>
              <a:rPr dirty="0" sz="1300" spc="5">
                <a:latin typeface="Times New Roman"/>
                <a:cs typeface="Times New Roman"/>
              </a:rPr>
              <a:t>occurs.</a:t>
            </a:r>
            <a:endParaRPr sz="1300">
              <a:latin typeface="Times New Roman"/>
              <a:cs typeface="Times New Roman"/>
            </a:endParaRPr>
          </a:p>
          <a:p>
            <a:pPr lvl="1" marL="630555" indent="-250825">
              <a:lnSpc>
                <a:spcPts val="1535"/>
              </a:lnSpc>
              <a:spcBef>
                <a:spcPts val="15"/>
              </a:spcBef>
              <a:buAutoNum type="alphaLcPeriod" startAt="2"/>
              <a:tabLst>
                <a:tab pos="631190" algn="l"/>
              </a:tabLst>
            </a:pPr>
            <a:r>
              <a:rPr dirty="0" sz="1300" spc="5">
                <a:latin typeface="Times New Roman"/>
                <a:cs typeface="Times New Roman"/>
              </a:rPr>
              <a:t>Compile the code; invoke the procedure to </a:t>
            </a:r>
            <a:r>
              <a:rPr dirty="0" sz="1300" spc="10">
                <a:latin typeface="Times New Roman"/>
                <a:cs typeface="Times New Roman"/>
              </a:rPr>
              <a:t>change </a:t>
            </a:r>
            <a:r>
              <a:rPr dirty="0" sz="1300">
                <a:latin typeface="Times New Roman"/>
                <a:cs typeface="Times New Roman"/>
              </a:rPr>
              <a:t>the </a:t>
            </a:r>
            <a:r>
              <a:rPr dirty="0" sz="1300" spc="5">
                <a:latin typeface="Times New Roman"/>
                <a:cs typeface="Times New Roman"/>
              </a:rPr>
              <a:t>job title of the job</a:t>
            </a:r>
            <a:r>
              <a:rPr dirty="0" sz="1300" spc="100">
                <a:latin typeface="Times New Roman"/>
                <a:cs typeface="Times New Roman"/>
              </a:rPr>
              <a:t> </a:t>
            </a:r>
            <a:r>
              <a:rPr dirty="0" sz="1300" spc="10">
                <a:latin typeface="Times New Roman"/>
                <a:cs typeface="Times New Roman"/>
              </a:rPr>
              <a:t>ID</a:t>
            </a:r>
            <a:endParaRPr sz="1300">
              <a:latin typeface="Times New Roman"/>
              <a:cs typeface="Times New Roman"/>
            </a:endParaRPr>
          </a:p>
          <a:p>
            <a:pPr marL="630555">
              <a:lnSpc>
                <a:spcPts val="1535"/>
              </a:lnSpc>
            </a:pPr>
            <a:r>
              <a:rPr dirty="0" sz="1300" spc="10">
                <a:latin typeface="Courier New"/>
                <a:cs typeface="Courier New"/>
              </a:rPr>
              <a:t>IT_DBA</a:t>
            </a:r>
            <a:r>
              <a:rPr dirty="0" sz="1300" spc="-445">
                <a:latin typeface="Courier New"/>
                <a:cs typeface="Courier New"/>
              </a:rPr>
              <a:t> </a:t>
            </a:r>
            <a:r>
              <a:rPr dirty="0" sz="1300" spc="5">
                <a:latin typeface="Times New Roman"/>
                <a:cs typeface="Times New Roman"/>
              </a:rPr>
              <a:t>to </a:t>
            </a:r>
            <a:r>
              <a:rPr dirty="0" sz="1300" spc="15">
                <a:latin typeface="Courier New"/>
                <a:cs typeface="Courier New"/>
              </a:rPr>
              <a:t>Data</a:t>
            </a:r>
            <a:r>
              <a:rPr dirty="0" sz="1300" spc="20">
                <a:latin typeface="Courier New"/>
                <a:cs typeface="Courier New"/>
              </a:rPr>
              <a:t> </a:t>
            </a:r>
            <a:r>
              <a:rPr dirty="0" sz="1300" spc="15">
                <a:latin typeface="Courier New"/>
                <a:cs typeface="Courier New"/>
              </a:rPr>
              <a:t>Administrator</a:t>
            </a:r>
            <a:r>
              <a:rPr dirty="0" sz="1300" spc="15">
                <a:latin typeface="Times New Roman"/>
                <a:cs typeface="Times New Roman"/>
              </a:rPr>
              <a:t>.</a:t>
            </a:r>
            <a:r>
              <a:rPr dirty="0" sz="1300" spc="5">
                <a:latin typeface="Times New Roman"/>
                <a:cs typeface="Times New Roman"/>
              </a:rPr>
              <a:t> </a:t>
            </a:r>
            <a:r>
              <a:rPr dirty="0" sz="1300" spc="10">
                <a:latin typeface="Times New Roman"/>
                <a:cs typeface="Times New Roman"/>
              </a:rPr>
              <a:t>Query</a:t>
            </a:r>
            <a:r>
              <a:rPr dirty="0" sz="1300" spc="5">
                <a:latin typeface="Times New Roman"/>
                <a:cs typeface="Times New Roman"/>
              </a:rPr>
              <a:t> the</a:t>
            </a:r>
            <a:r>
              <a:rPr dirty="0" sz="1300" spc="10">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to view the results.</a:t>
            </a:r>
            <a:endParaRPr sz="1300">
              <a:latin typeface="Times New Roman"/>
              <a:cs typeface="Times New Roman"/>
            </a:endParaRPr>
          </a:p>
        </p:txBody>
      </p:sp>
      <p:sp>
        <p:nvSpPr>
          <p:cNvPr id="6" name="object 6"/>
          <p:cNvSpPr txBox="1"/>
          <p:nvPr/>
        </p:nvSpPr>
        <p:spPr>
          <a:xfrm>
            <a:off x="998504" y="6566514"/>
            <a:ext cx="5962015" cy="2435860"/>
          </a:xfrm>
          <a:prstGeom prst="rect">
            <a:avLst/>
          </a:prstGeom>
        </p:spPr>
        <p:txBody>
          <a:bodyPr wrap="square" lIns="0" tIns="27939" rIns="0" bIns="0" rtlCol="0" vert="horz">
            <a:spAutoFit/>
          </a:bodyPr>
          <a:lstStyle/>
          <a:p>
            <a:pPr marL="630555" marR="5080">
              <a:lnSpc>
                <a:spcPts val="1500"/>
              </a:lnSpc>
              <a:spcBef>
                <a:spcPts val="219"/>
              </a:spcBef>
            </a:pPr>
            <a:r>
              <a:rPr dirty="0" sz="1300" spc="5">
                <a:latin typeface="Times New Roman"/>
                <a:cs typeface="Times New Roman"/>
              </a:rPr>
              <a:t>Also check the exception handling </a:t>
            </a:r>
            <a:r>
              <a:rPr dirty="0" sz="1300" spc="10">
                <a:latin typeface="Times New Roman"/>
                <a:cs typeface="Times New Roman"/>
              </a:rPr>
              <a:t>by </a:t>
            </a:r>
            <a:r>
              <a:rPr dirty="0" sz="1300" spc="5">
                <a:latin typeface="Times New Roman"/>
                <a:cs typeface="Times New Roman"/>
              </a:rPr>
              <a:t>trying to update a job that does not exist.  </a:t>
            </a:r>
            <a:r>
              <a:rPr dirty="0" sz="1300" spc="10">
                <a:latin typeface="Times New Roman"/>
                <a:cs typeface="Times New Roman"/>
              </a:rPr>
              <a:t>(You</a:t>
            </a:r>
            <a:r>
              <a:rPr dirty="0" sz="1300" spc="5">
                <a:latin typeface="Times New Roman"/>
                <a:cs typeface="Times New Roman"/>
              </a:rPr>
              <a:t> can use the job </a:t>
            </a:r>
            <a:r>
              <a:rPr dirty="0" sz="1300" spc="10">
                <a:latin typeface="Times New Roman"/>
                <a:cs typeface="Times New Roman"/>
              </a:rPr>
              <a:t>ID</a:t>
            </a:r>
            <a:r>
              <a:rPr dirty="0" sz="1300">
                <a:latin typeface="Times New Roman"/>
                <a:cs typeface="Times New Roman"/>
              </a:rPr>
              <a:t> </a:t>
            </a:r>
            <a:r>
              <a:rPr dirty="0" sz="1300" spc="15">
                <a:latin typeface="Courier New"/>
                <a:cs typeface="Courier New"/>
              </a:rPr>
              <a:t>IT_WEB</a:t>
            </a:r>
            <a:r>
              <a:rPr dirty="0" sz="1300" spc="-440">
                <a:latin typeface="Courier New"/>
                <a:cs typeface="Courier New"/>
              </a:rPr>
              <a:t> </a:t>
            </a:r>
            <a:r>
              <a:rPr dirty="0" sz="1300" spc="5">
                <a:latin typeface="Times New Roman"/>
                <a:cs typeface="Times New Roman"/>
              </a:rPr>
              <a:t>and the job title</a:t>
            </a:r>
            <a:r>
              <a:rPr dirty="0" sz="1300" spc="10">
                <a:latin typeface="Times New Roman"/>
                <a:cs typeface="Times New Roman"/>
              </a:rPr>
              <a:t> </a:t>
            </a:r>
            <a:r>
              <a:rPr dirty="0" sz="1300" spc="15">
                <a:latin typeface="Courier New"/>
                <a:cs typeface="Courier New"/>
              </a:rPr>
              <a:t>Web</a:t>
            </a:r>
            <a:r>
              <a:rPr dirty="0" sz="1300" spc="-445">
                <a:latin typeface="Courier New"/>
                <a:cs typeface="Courier New"/>
              </a:rPr>
              <a:t> </a:t>
            </a:r>
            <a:r>
              <a:rPr dirty="0" sz="1300" spc="10">
                <a:latin typeface="Courier New"/>
                <a:cs typeface="Courier New"/>
              </a:rPr>
              <a:t>Master</a:t>
            </a:r>
            <a:r>
              <a:rPr dirty="0" sz="1300" spc="10">
                <a:latin typeface="Times New Roman"/>
                <a:cs typeface="Times New Roman"/>
              </a:rPr>
              <a:t>.)</a:t>
            </a:r>
            <a:endParaRPr sz="1300">
              <a:latin typeface="Times New Roman"/>
              <a:cs typeface="Times New Roman"/>
            </a:endParaRPr>
          </a:p>
          <a:p>
            <a:pPr marL="297180" indent="-285115">
              <a:lnSpc>
                <a:spcPts val="1545"/>
              </a:lnSpc>
              <a:buAutoNum type="arabicPeriod" startAt="3"/>
              <a:tabLst>
                <a:tab pos="297180" algn="l"/>
                <a:tab pos="297815" algn="l"/>
              </a:tabLst>
            </a:pPr>
            <a:r>
              <a:rPr dirty="0" sz="1300" spc="5">
                <a:latin typeface="Times New Roman"/>
                <a:cs typeface="Times New Roman"/>
              </a:rPr>
              <a:t>Create</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procedure</a:t>
            </a:r>
            <a:r>
              <a:rPr dirty="0" sz="1300" spc="10">
                <a:latin typeface="Times New Roman"/>
                <a:cs typeface="Times New Roman"/>
              </a:rPr>
              <a:t> </a:t>
            </a:r>
            <a:r>
              <a:rPr dirty="0" sz="1300" spc="5">
                <a:latin typeface="Times New Roman"/>
                <a:cs typeface="Times New Roman"/>
              </a:rPr>
              <a:t>called</a:t>
            </a:r>
            <a:r>
              <a:rPr dirty="0" sz="1300" spc="15">
                <a:latin typeface="Times New Roman"/>
                <a:cs typeface="Times New Roman"/>
              </a:rPr>
              <a:t> </a:t>
            </a:r>
            <a:r>
              <a:rPr dirty="0" sz="1300" spc="15">
                <a:latin typeface="Courier New"/>
                <a:cs typeface="Courier New"/>
              </a:rPr>
              <a:t>DEL_JOB</a:t>
            </a:r>
            <a:r>
              <a:rPr dirty="0" sz="1300" spc="-450">
                <a:latin typeface="Courier New"/>
                <a:cs typeface="Courier New"/>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delete</a:t>
            </a:r>
            <a:r>
              <a:rPr dirty="0" sz="1300" spc="15">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job</a:t>
            </a:r>
            <a:r>
              <a:rPr dirty="0" sz="1300" spc="15">
                <a:latin typeface="Times New Roman"/>
                <a:cs typeface="Times New Roman"/>
              </a:rPr>
              <a:t> </a:t>
            </a:r>
            <a:r>
              <a:rPr dirty="0" sz="1300" spc="5">
                <a:latin typeface="Times New Roman"/>
                <a:cs typeface="Times New Roman"/>
              </a:rPr>
              <a:t>from the</a:t>
            </a:r>
            <a:r>
              <a:rPr dirty="0" sz="1300" spc="10">
                <a:latin typeface="Times New Roman"/>
                <a:cs typeface="Times New Roman"/>
              </a:rPr>
              <a:t> </a:t>
            </a: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a:t>
            </a:r>
            <a:endParaRPr sz="1300">
              <a:latin typeface="Times New Roman"/>
              <a:cs typeface="Times New Roman"/>
            </a:endParaRPr>
          </a:p>
          <a:p>
            <a:pPr lvl="1" marL="631190" indent="-250825">
              <a:lnSpc>
                <a:spcPct val="100000"/>
              </a:lnSpc>
              <a:spcBef>
                <a:spcPts val="20"/>
              </a:spcBef>
              <a:buAutoNum type="alphaLcPeriod"/>
              <a:tabLst>
                <a:tab pos="630555" algn="l"/>
                <a:tab pos="631190" algn="l"/>
              </a:tabLst>
            </a:pPr>
            <a:r>
              <a:rPr dirty="0" sz="1300" spc="5">
                <a:latin typeface="Times New Roman"/>
                <a:cs typeface="Times New Roman"/>
              </a:rPr>
              <a:t>Create a procedure called </a:t>
            </a:r>
            <a:r>
              <a:rPr dirty="0" sz="1300" spc="15">
                <a:latin typeface="Courier New"/>
                <a:cs typeface="Courier New"/>
              </a:rPr>
              <a:t>DEL_JOB</a:t>
            </a:r>
            <a:r>
              <a:rPr dirty="0" sz="1300" spc="-385">
                <a:latin typeface="Courier New"/>
                <a:cs typeface="Courier New"/>
              </a:rPr>
              <a:t> </a:t>
            </a:r>
            <a:r>
              <a:rPr dirty="0" sz="1300" spc="5">
                <a:latin typeface="Times New Roman"/>
                <a:cs typeface="Times New Roman"/>
              </a:rPr>
              <a:t>to delete a job. Include the necessary</a:t>
            </a:r>
            <a:endParaRPr sz="1300">
              <a:latin typeface="Times New Roman"/>
              <a:cs typeface="Times New Roman"/>
            </a:endParaRPr>
          </a:p>
          <a:p>
            <a:pPr marL="630555">
              <a:lnSpc>
                <a:spcPts val="1535"/>
              </a:lnSpc>
              <a:spcBef>
                <a:spcPts val="100"/>
              </a:spcBef>
            </a:pPr>
            <a:r>
              <a:rPr dirty="0" sz="1300" spc="5">
                <a:latin typeface="Times New Roman"/>
                <a:cs typeface="Times New Roman"/>
              </a:rPr>
              <a:t>exception handling if </a:t>
            </a:r>
            <a:r>
              <a:rPr dirty="0" sz="1300" spc="10">
                <a:latin typeface="Times New Roman"/>
                <a:cs typeface="Times New Roman"/>
              </a:rPr>
              <a:t>no </a:t>
            </a:r>
            <a:r>
              <a:rPr dirty="0" sz="1300" spc="5">
                <a:latin typeface="Times New Roman"/>
                <a:cs typeface="Times New Roman"/>
              </a:rPr>
              <a:t>job is</a:t>
            </a:r>
            <a:r>
              <a:rPr dirty="0" sz="1300" spc="15">
                <a:latin typeface="Times New Roman"/>
                <a:cs typeface="Times New Roman"/>
              </a:rPr>
              <a:t> </a:t>
            </a:r>
            <a:r>
              <a:rPr dirty="0" sz="1300" spc="5">
                <a:latin typeface="Times New Roman"/>
                <a:cs typeface="Times New Roman"/>
              </a:rPr>
              <a:t>deleted.</a:t>
            </a:r>
            <a:endParaRPr sz="1300">
              <a:latin typeface="Times New Roman"/>
              <a:cs typeface="Times New Roman"/>
            </a:endParaRPr>
          </a:p>
          <a:p>
            <a:pPr lvl="1" marL="630555" indent="-250825">
              <a:lnSpc>
                <a:spcPts val="1535"/>
              </a:lnSpc>
              <a:buAutoNum type="alphaLcPeriod" startAt="2"/>
              <a:tabLst>
                <a:tab pos="631190" algn="l"/>
              </a:tabLst>
            </a:pPr>
            <a:r>
              <a:rPr dirty="0" sz="1300" spc="5">
                <a:latin typeface="Times New Roman"/>
                <a:cs typeface="Times New Roman"/>
              </a:rPr>
              <a:t>Compile the code; invoke the procedure using the job </a:t>
            </a:r>
            <a:r>
              <a:rPr dirty="0" sz="1300" spc="10">
                <a:latin typeface="Times New Roman"/>
                <a:cs typeface="Times New Roman"/>
              </a:rPr>
              <a:t>ID </a:t>
            </a:r>
            <a:r>
              <a:rPr dirty="0" sz="1300" spc="15">
                <a:latin typeface="Courier New"/>
                <a:cs typeface="Courier New"/>
              </a:rPr>
              <a:t>IT_DBA</a:t>
            </a:r>
            <a:r>
              <a:rPr dirty="0" sz="1300" spc="15">
                <a:latin typeface="Times New Roman"/>
                <a:cs typeface="Times New Roman"/>
              </a:rPr>
              <a:t>. </a:t>
            </a:r>
            <a:r>
              <a:rPr dirty="0" sz="1300" spc="5">
                <a:latin typeface="Times New Roman"/>
                <a:cs typeface="Times New Roman"/>
              </a:rPr>
              <a:t>Query</a:t>
            </a:r>
            <a:r>
              <a:rPr dirty="0" sz="1300" spc="60">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630555">
              <a:lnSpc>
                <a:spcPct val="100000"/>
              </a:lnSpc>
              <a:spcBef>
                <a:spcPts val="15"/>
              </a:spcBef>
            </a:pPr>
            <a:r>
              <a:rPr dirty="0" sz="1300" spc="15">
                <a:latin typeface="Courier New"/>
                <a:cs typeface="Courier New"/>
              </a:rPr>
              <a:t>JOBS</a:t>
            </a:r>
            <a:r>
              <a:rPr dirty="0" sz="1300" spc="-445">
                <a:latin typeface="Courier New"/>
                <a:cs typeface="Courier New"/>
              </a:rPr>
              <a:t> </a:t>
            </a:r>
            <a:r>
              <a:rPr dirty="0" sz="1300" spc="5">
                <a:latin typeface="Times New Roman"/>
                <a:cs typeface="Times New Roman"/>
              </a:rPr>
              <a:t>table to view the results.</a:t>
            </a:r>
            <a:endParaRPr sz="1300">
              <a:latin typeface="Times New Roman"/>
              <a:cs typeface="Times New Roman"/>
            </a:endParaRPr>
          </a:p>
          <a:p>
            <a:pPr>
              <a:lnSpc>
                <a:spcPct val="100000"/>
              </a:lnSpc>
            </a:pPr>
            <a:endParaRPr sz="1500">
              <a:latin typeface="Times New Roman"/>
              <a:cs typeface="Times New Roman"/>
            </a:endParaRPr>
          </a:p>
          <a:p>
            <a:pPr>
              <a:lnSpc>
                <a:spcPct val="100000"/>
              </a:lnSpc>
              <a:spcBef>
                <a:spcPts val="25"/>
              </a:spcBef>
            </a:pPr>
            <a:endParaRPr sz="1300">
              <a:latin typeface="Times New Roman"/>
              <a:cs typeface="Times New Roman"/>
            </a:endParaRPr>
          </a:p>
          <a:p>
            <a:pPr marL="630555" marR="6350">
              <a:lnSpc>
                <a:spcPct val="101299"/>
              </a:lnSpc>
            </a:pPr>
            <a:r>
              <a:rPr dirty="0" sz="1300" spc="5">
                <a:latin typeface="Times New Roman"/>
                <a:cs typeface="Times New Roman"/>
              </a:rPr>
              <a:t>Also, check the exception handling </a:t>
            </a:r>
            <a:r>
              <a:rPr dirty="0" sz="1300" spc="10">
                <a:latin typeface="Times New Roman"/>
                <a:cs typeface="Times New Roman"/>
              </a:rPr>
              <a:t>by </a:t>
            </a:r>
            <a:r>
              <a:rPr dirty="0" sz="1300" spc="5">
                <a:latin typeface="Times New Roman"/>
                <a:cs typeface="Times New Roman"/>
              </a:rPr>
              <a:t>trying to delete a job that does not exist.  (Use the </a:t>
            </a:r>
            <a:r>
              <a:rPr dirty="0" sz="1300" spc="15">
                <a:latin typeface="Courier New"/>
                <a:cs typeface="Courier New"/>
              </a:rPr>
              <a:t>IT_WEB </a:t>
            </a:r>
            <a:r>
              <a:rPr dirty="0" sz="1300" spc="5">
                <a:latin typeface="Times New Roman"/>
                <a:cs typeface="Times New Roman"/>
              </a:rPr>
              <a:t>job ID.) </a:t>
            </a:r>
            <a:r>
              <a:rPr dirty="0" sz="1300" spc="10">
                <a:latin typeface="Times New Roman"/>
                <a:cs typeface="Times New Roman"/>
              </a:rPr>
              <a:t>You </a:t>
            </a:r>
            <a:r>
              <a:rPr dirty="0" sz="1300" spc="5">
                <a:latin typeface="Times New Roman"/>
                <a:cs typeface="Times New Roman"/>
              </a:rPr>
              <a:t>should get the message that </a:t>
            </a:r>
            <a:r>
              <a:rPr dirty="0" sz="1300" spc="10">
                <a:latin typeface="Times New Roman"/>
                <a:cs typeface="Times New Roman"/>
              </a:rPr>
              <a:t>you </a:t>
            </a:r>
            <a:r>
              <a:rPr dirty="0" sz="1300" spc="5">
                <a:latin typeface="Times New Roman"/>
                <a:cs typeface="Times New Roman"/>
              </a:rPr>
              <a:t>used in the  exception-handling section of the procedure as output.</a:t>
            </a:r>
            <a:endParaRPr sz="1300">
              <a:latin typeface="Times New Roman"/>
              <a:cs typeface="Times New Roman"/>
            </a:endParaRPr>
          </a:p>
        </p:txBody>
      </p:sp>
      <p:sp>
        <p:nvSpPr>
          <p:cNvPr id="7" name="object 7"/>
          <p:cNvSpPr/>
          <p:nvPr/>
        </p:nvSpPr>
        <p:spPr>
          <a:xfrm>
            <a:off x="1590891" y="2901369"/>
            <a:ext cx="5377578" cy="50161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662803" y="5825518"/>
            <a:ext cx="5508700" cy="50325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768828" y="8182983"/>
            <a:ext cx="1004782" cy="104887"/>
          </a:xfrm>
          <a:prstGeom prst="rect">
            <a:avLst/>
          </a:prstGeom>
          <a:blipFill>
            <a:blip r:embed="rId4" cstate="print"/>
            <a:stretch>
              <a:fillRect/>
            </a:stretch>
          </a:blipFill>
        </p:spPr>
        <p:txBody>
          <a:bodyPr wrap="square" lIns="0" tIns="0" rIns="0" bIns="0" rtlCol="0"/>
          <a:lstStyle/>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1</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3</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1680" y="497107"/>
            <a:ext cx="6420485" cy="171577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a:t>
            </a:r>
            <a:r>
              <a:rPr dirty="0" sz="1300" spc="10" b="1">
                <a:latin typeface="Arial"/>
                <a:cs typeface="Arial"/>
              </a:rPr>
              <a:t>1</a:t>
            </a:r>
            <a:r>
              <a:rPr dirty="0" sz="1300" spc="-10" b="1">
                <a:latin typeface="Arial"/>
                <a:cs typeface="Arial"/>
              </a:rPr>
              <a:t> </a:t>
            </a:r>
            <a:r>
              <a:rPr dirty="0" sz="1300" spc="5" b="1">
                <a:latin typeface="Arial"/>
                <a:cs typeface="Arial"/>
              </a:rPr>
              <a:t>(continued)</a:t>
            </a:r>
            <a:endParaRPr sz="1300">
              <a:latin typeface="Arial"/>
              <a:cs typeface="Arial"/>
            </a:endParaRPr>
          </a:p>
          <a:p>
            <a:pPr marL="511809" marR="19685" indent="-242570">
              <a:lnSpc>
                <a:spcPct val="106100"/>
              </a:lnSpc>
              <a:spcBef>
                <a:spcPts val="219"/>
              </a:spcBef>
              <a:buAutoNum type="arabicPeriod" startAt="4"/>
              <a:tabLst>
                <a:tab pos="512445" algn="l"/>
              </a:tabLst>
            </a:pPr>
            <a:r>
              <a:rPr dirty="0" sz="1300" spc="5">
                <a:latin typeface="Times New Roman"/>
                <a:cs typeface="Times New Roman"/>
              </a:rPr>
              <a:t>Create</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procedure</a:t>
            </a:r>
            <a:r>
              <a:rPr dirty="0" sz="1300" spc="15">
                <a:latin typeface="Times New Roman"/>
                <a:cs typeface="Times New Roman"/>
              </a:rPr>
              <a:t> </a:t>
            </a:r>
            <a:r>
              <a:rPr dirty="0" sz="1300" spc="10">
                <a:latin typeface="Times New Roman"/>
                <a:cs typeface="Times New Roman"/>
              </a:rPr>
              <a:t>called </a:t>
            </a:r>
            <a:r>
              <a:rPr dirty="0" sz="1300" spc="15">
                <a:latin typeface="Courier New"/>
                <a:cs typeface="Courier New"/>
              </a:rPr>
              <a:t>GET_EMPLOYEE</a:t>
            </a:r>
            <a:r>
              <a:rPr dirty="0" sz="1300" spc="-440">
                <a:latin typeface="Courier New"/>
                <a:cs typeface="Courier New"/>
              </a:rPr>
              <a:t> </a:t>
            </a:r>
            <a:r>
              <a:rPr dirty="0" sz="1300" spc="5">
                <a:latin typeface="Times New Roman"/>
                <a:cs typeface="Times New Roman"/>
              </a:rPr>
              <a:t>to</a:t>
            </a:r>
            <a:r>
              <a:rPr dirty="0" sz="1300" spc="15">
                <a:latin typeface="Times New Roman"/>
                <a:cs typeface="Times New Roman"/>
              </a:rPr>
              <a:t> </a:t>
            </a:r>
            <a:r>
              <a:rPr dirty="0" sz="1300" spc="10">
                <a:latin typeface="Times New Roman"/>
                <a:cs typeface="Times New Roman"/>
              </a:rPr>
              <a:t>query </a:t>
            </a:r>
            <a:r>
              <a:rPr dirty="0" sz="1300" spc="5">
                <a:latin typeface="Times New Roman"/>
                <a:cs typeface="Times New Roman"/>
              </a:rPr>
              <a:t>the </a:t>
            </a:r>
            <a:r>
              <a:rPr dirty="0" sz="1300" spc="15">
                <a:latin typeface="Courier New"/>
                <a:cs typeface="Courier New"/>
              </a:rPr>
              <a:t>EMPLOYEES</a:t>
            </a:r>
            <a:r>
              <a:rPr dirty="0" sz="1300" spc="-434">
                <a:latin typeface="Courier New"/>
                <a:cs typeface="Courier New"/>
              </a:rPr>
              <a:t> </a:t>
            </a:r>
            <a:r>
              <a:rPr dirty="0" sz="1300" spc="5">
                <a:latin typeface="Times New Roman"/>
                <a:cs typeface="Times New Roman"/>
              </a:rPr>
              <a:t>table,</a:t>
            </a:r>
            <a:r>
              <a:rPr dirty="0" sz="1300" spc="15">
                <a:latin typeface="Times New Roman"/>
                <a:cs typeface="Times New Roman"/>
              </a:rPr>
              <a:t> </a:t>
            </a:r>
            <a:r>
              <a:rPr dirty="0" sz="1300" spc="5">
                <a:latin typeface="Times New Roman"/>
                <a:cs typeface="Times New Roman"/>
              </a:rPr>
              <a:t>retrieving  the salary </a:t>
            </a:r>
            <a:r>
              <a:rPr dirty="0" sz="1300" spc="10">
                <a:latin typeface="Times New Roman"/>
                <a:cs typeface="Times New Roman"/>
              </a:rPr>
              <a:t>and </a:t>
            </a:r>
            <a:r>
              <a:rPr dirty="0" sz="1300" spc="5">
                <a:latin typeface="Times New Roman"/>
                <a:cs typeface="Times New Roman"/>
              </a:rPr>
              <a:t>job </a:t>
            </a:r>
            <a:r>
              <a:rPr dirty="0" sz="1300" spc="10">
                <a:latin typeface="Times New Roman"/>
                <a:cs typeface="Times New Roman"/>
              </a:rPr>
              <a:t>ID </a:t>
            </a:r>
            <a:r>
              <a:rPr dirty="0" sz="1300" spc="5">
                <a:latin typeface="Times New Roman"/>
                <a:cs typeface="Times New Roman"/>
              </a:rPr>
              <a:t>for an employee </a:t>
            </a:r>
            <a:r>
              <a:rPr dirty="0" sz="1300" spc="10">
                <a:latin typeface="Times New Roman"/>
                <a:cs typeface="Times New Roman"/>
              </a:rPr>
              <a:t>when </a:t>
            </a:r>
            <a:r>
              <a:rPr dirty="0" sz="1300" spc="5">
                <a:latin typeface="Times New Roman"/>
                <a:cs typeface="Times New Roman"/>
              </a:rPr>
              <a:t>provided with the </a:t>
            </a:r>
            <a:r>
              <a:rPr dirty="0" sz="1300" spc="10">
                <a:latin typeface="Times New Roman"/>
                <a:cs typeface="Times New Roman"/>
              </a:rPr>
              <a:t>employee</a:t>
            </a:r>
            <a:r>
              <a:rPr dirty="0" sz="1300" spc="15">
                <a:latin typeface="Times New Roman"/>
                <a:cs typeface="Times New Roman"/>
              </a:rPr>
              <a:t> </a:t>
            </a:r>
            <a:r>
              <a:rPr dirty="0" sz="1300" spc="5">
                <a:latin typeface="Times New Roman"/>
                <a:cs typeface="Times New Roman"/>
              </a:rPr>
              <a:t>ID.</a:t>
            </a:r>
            <a:endParaRPr sz="1300">
              <a:latin typeface="Times New Roman"/>
              <a:cs typeface="Times New Roman"/>
            </a:endParaRPr>
          </a:p>
          <a:p>
            <a:pPr lvl="1" marL="887094" indent="-250190">
              <a:lnSpc>
                <a:spcPts val="1505"/>
              </a:lnSpc>
              <a:buAutoNum type="alphaLcPeriod"/>
              <a:tabLst>
                <a:tab pos="887094" algn="l"/>
                <a:tab pos="887730" algn="l"/>
              </a:tabLst>
            </a:pPr>
            <a:r>
              <a:rPr dirty="0" sz="1300" spc="5">
                <a:latin typeface="Times New Roman"/>
                <a:cs typeface="Times New Roman"/>
              </a:rPr>
              <a:t>Create</a:t>
            </a:r>
            <a:r>
              <a:rPr dirty="0" sz="1300" spc="15">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procedure</a:t>
            </a:r>
            <a:r>
              <a:rPr dirty="0" sz="1300" spc="15">
                <a:latin typeface="Times New Roman"/>
                <a:cs typeface="Times New Roman"/>
              </a:rPr>
              <a:t> </a:t>
            </a:r>
            <a:r>
              <a:rPr dirty="0" sz="1300" spc="5">
                <a:latin typeface="Times New Roman"/>
                <a:cs typeface="Times New Roman"/>
              </a:rPr>
              <a:t>that returns</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value</a:t>
            </a:r>
            <a:r>
              <a:rPr dirty="0" sz="1300" spc="10">
                <a:latin typeface="Times New Roman"/>
                <a:cs typeface="Times New Roman"/>
              </a:rPr>
              <a:t> </a:t>
            </a:r>
            <a:r>
              <a:rPr dirty="0" sz="1300" spc="5">
                <a:latin typeface="Times New Roman"/>
                <a:cs typeface="Times New Roman"/>
              </a:rPr>
              <a:t>from</a:t>
            </a:r>
            <a:r>
              <a:rPr dirty="0" sz="1300" spc="15">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SALARY</a:t>
            </a:r>
            <a:r>
              <a:rPr dirty="0" sz="1300" spc="-445">
                <a:latin typeface="Courier New"/>
                <a:cs typeface="Courier New"/>
              </a:rPr>
              <a:t> </a:t>
            </a:r>
            <a:r>
              <a:rPr dirty="0" sz="1300" spc="5">
                <a:latin typeface="Times New Roman"/>
                <a:cs typeface="Times New Roman"/>
              </a:rPr>
              <a:t>and</a:t>
            </a:r>
            <a:r>
              <a:rPr dirty="0" sz="1300" spc="15">
                <a:latin typeface="Times New Roman"/>
                <a:cs typeface="Times New Roman"/>
              </a:rPr>
              <a:t> </a:t>
            </a:r>
            <a:r>
              <a:rPr dirty="0" sz="1300" spc="15">
                <a:latin typeface="Courier New"/>
                <a:cs typeface="Courier New"/>
              </a:rPr>
              <a:t>JOB_ID</a:t>
            </a:r>
            <a:r>
              <a:rPr dirty="0" sz="1300" spc="-445">
                <a:latin typeface="Courier New"/>
                <a:cs typeface="Courier New"/>
              </a:rPr>
              <a:t> </a:t>
            </a:r>
            <a:r>
              <a:rPr dirty="0" sz="1300" spc="10">
                <a:latin typeface="Times New Roman"/>
                <a:cs typeface="Times New Roman"/>
              </a:rPr>
              <a:t>columns</a:t>
            </a:r>
            <a:endParaRPr sz="1300">
              <a:latin typeface="Times New Roman"/>
              <a:cs typeface="Times New Roman"/>
            </a:endParaRPr>
          </a:p>
          <a:p>
            <a:pPr marL="887730">
              <a:lnSpc>
                <a:spcPts val="1535"/>
              </a:lnSpc>
              <a:spcBef>
                <a:spcPts val="95"/>
              </a:spcBef>
            </a:pPr>
            <a:r>
              <a:rPr dirty="0" sz="1300" spc="5">
                <a:latin typeface="Times New Roman"/>
                <a:cs typeface="Times New Roman"/>
              </a:rPr>
              <a:t>for a specified employee </a:t>
            </a:r>
            <a:r>
              <a:rPr dirty="0" sz="1300" spc="10">
                <a:latin typeface="Times New Roman"/>
                <a:cs typeface="Times New Roman"/>
              </a:rPr>
              <a:t>ID. </a:t>
            </a:r>
            <a:r>
              <a:rPr dirty="0" sz="1300" spc="5">
                <a:latin typeface="Times New Roman"/>
                <a:cs typeface="Times New Roman"/>
              </a:rPr>
              <a:t>Compile the code and </a:t>
            </a:r>
            <a:r>
              <a:rPr dirty="0" sz="1300" spc="10">
                <a:latin typeface="Times New Roman"/>
                <a:cs typeface="Times New Roman"/>
              </a:rPr>
              <a:t>remove </a:t>
            </a:r>
            <a:r>
              <a:rPr dirty="0" sz="1300" spc="5">
                <a:latin typeface="Times New Roman"/>
                <a:cs typeface="Times New Roman"/>
              </a:rPr>
              <a:t>the syntax</a:t>
            </a:r>
            <a:r>
              <a:rPr dirty="0" sz="1300" spc="55">
                <a:latin typeface="Times New Roman"/>
                <a:cs typeface="Times New Roman"/>
              </a:rPr>
              <a:t> </a:t>
            </a:r>
            <a:r>
              <a:rPr dirty="0" sz="1300" spc="5">
                <a:latin typeface="Times New Roman"/>
                <a:cs typeface="Times New Roman"/>
              </a:rPr>
              <a:t>errors.</a:t>
            </a:r>
            <a:endParaRPr sz="1300">
              <a:latin typeface="Times New Roman"/>
              <a:cs typeface="Times New Roman"/>
            </a:endParaRPr>
          </a:p>
          <a:p>
            <a:pPr lvl="1" marL="887730" indent="-250825">
              <a:lnSpc>
                <a:spcPts val="1535"/>
              </a:lnSpc>
              <a:buAutoNum type="alphaLcPeriod" startAt="2"/>
              <a:tabLst>
                <a:tab pos="888365" algn="l"/>
              </a:tabLst>
            </a:pPr>
            <a:r>
              <a:rPr dirty="0" sz="1300" spc="5">
                <a:latin typeface="Times New Roman"/>
                <a:cs typeface="Times New Roman"/>
              </a:rPr>
              <a:t>Execute the procedure using host variables for the </a:t>
            </a:r>
            <a:r>
              <a:rPr dirty="0" sz="1300" spc="10">
                <a:latin typeface="Times New Roman"/>
                <a:cs typeface="Times New Roman"/>
              </a:rPr>
              <a:t>two </a:t>
            </a:r>
            <a:r>
              <a:rPr dirty="0" sz="1300" spc="15">
                <a:latin typeface="Courier New"/>
                <a:cs typeface="Courier New"/>
              </a:rPr>
              <a:t>OUT</a:t>
            </a:r>
            <a:r>
              <a:rPr dirty="0" sz="1300" spc="-409">
                <a:latin typeface="Courier New"/>
                <a:cs typeface="Courier New"/>
              </a:rPr>
              <a:t> </a:t>
            </a:r>
            <a:r>
              <a:rPr dirty="0" sz="1300" spc="10">
                <a:latin typeface="Times New Roman"/>
                <a:cs typeface="Times New Roman"/>
              </a:rPr>
              <a:t>parameters—one </a:t>
            </a:r>
            <a:r>
              <a:rPr dirty="0" sz="1300" spc="5">
                <a:latin typeface="Times New Roman"/>
                <a:cs typeface="Times New Roman"/>
              </a:rPr>
              <a:t>for</a:t>
            </a:r>
            <a:endParaRPr sz="1300">
              <a:latin typeface="Times New Roman"/>
              <a:cs typeface="Times New Roman"/>
            </a:endParaRPr>
          </a:p>
          <a:p>
            <a:pPr marL="887094" marR="5080">
              <a:lnSpc>
                <a:spcPct val="101499"/>
              </a:lnSpc>
              <a:spcBef>
                <a:spcPts val="70"/>
              </a:spcBef>
            </a:pPr>
            <a:r>
              <a:rPr dirty="0" sz="1300" spc="5">
                <a:latin typeface="Times New Roman"/>
                <a:cs typeface="Times New Roman"/>
              </a:rPr>
              <a:t>the salary </a:t>
            </a:r>
            <a:r>
              <a:rPr dirty="0" sz="1300" spc="10">
                <a:latin typeface="Times New Roman"/>
                <a:cs typeface="Times New Roman"/>
              </a:rPr>
              <a:t>and </a:t>
            </a:r>
            <a:r>
              <a:rPr dirty="0" sz="1300" spc="5">
                <a:latin typeface="Times New Roman"/>
                <a:cs typeface="Times New Roman"/>
              </a:rPr>
              <a:t>the </a:t>
            </a:r>
            <a:r>
              <a:rPr dirty="0" sz="1300" spc="10">
                <a:latin typeface="Times New Roman"/>
                <a:cs typeface="Times New Roman"/>
              </a:rPr>
              <a:t>other </a:t>
            </a:r>
            <a:r>
              <a:rPr dirty="0" sz="1300" spc="5">
                <a:latin typeface="Times New Roman"/>
                <a:cs typeface="Times New Roman"/>
              </a:rPr>
              <a:t>for the </a:t>
            </a:r>
            <a:r>
              <a:rPr dirty="0" sz="1300" spc="10">
                <a:latin typeface="Times New Roman"/>
                <a:cs typeface="Times New Roman"/>
              </a:rPr>
              <a:t>job </a:t>
            </a:r>
            <a:r>
              <a:rPr dirty="0" sz="1300" spc="5">
                <a:latin typeface="Times New Roman"/>
                <a:cs typeface="Times New Roman"/>
              </a:rPr>
              <a:t>ID. Display the salary and job </a:t>
            </a:r>
            <a:r>
              <a:rPr dirty="0" sz="1300" spc="10">
                <a:latin typeface="Times New Roman"/>
                <a:cs typeface="Times New Roman"/>
              </a:rPr>
              <a:t>ID </a:t>
            </a:r>
            <a:r>
              <a:rPr dirty="0" sz="1300" spc="5">
                <a:latin typeface="Times New Roman"/>
                <a:cs typeface="Times New Roman"/>
              </a:rPr>
              <a:t>for employee  ID</a:t>
            </a:r>
            <a:r>
              <a:rPr dirty="0" sz="1300" spc="-5">
                <a:latin typeface="Times New Roman"/>
                <a:cs typeface="Times New Roman"/>
              </a:rPr>
              <a:t> </a:t>
            </a:r>
            <a:r>
              <a:rPr dirty="0" sz="1300">
                <a:latin typeface="Times New Roman"/>
                <a:cs typeface="Times New Roman"/>
              </a:rPr>
              <a:t>120.</a:t>
            </a:r>
            <a:endParaRPr sz="1300">
              <a:latin typeface="Times New Roman"/>
              <a:cs typeface="Times New Roman"/>
            </a:endParaRPr>
          </a:p>
        </p:txBody>
      </p:sp>
      <p:sp>
        <p:nvSpPr>
          <p:cNvPr id="3" name="object 3"/>
          <p:cNvSpPr txBox="1"/>
          <p:nvPr/>
        </p:nvSpPr>
        <p:spPr>
          <a:xfrm>
            <a:off x="1366641" y="3984690"/>
            <a:ext cx="5569585" cy="436880"/>
          </a:xfrm>
          <a:prstGeom prst="rect">
            <a:avLst/>
          </a:prstGeom>
        </p:spPr>
        <p:txBody>
          <a:bodyPr wrap="square" lIns="0" tIns="3175" rIns="0" bIns="0" rtlCol="0" vert="horz">
            <a:spAutoFit/>
          </a:bodyPr>
          <a:lstStyle/>
          <a:p>
            <a:pPr marL="262255" marR="5080" indent="-250190">
              <a:lnSpc>
                <a:spcPct val="106100"/>
              </a:lnSpc>
              <a:spcBef>
                <a:spcPts val="25"/>
              </a:spcBef>
              <a:tabLst>
                <a:tab pos="262255" algn="l"/>
              </a:tabLst>
            </a:pPr>
            <a:r>
              <a:rPr dirty="0" sz="1300" spc="5">
                <a:latin typeface="Times New Roman"/>
                <a:cs typeface="Times New Roman"/>
              </a:rPr>
              <a:t>c.	Invoke the procedure again, passing an </a:t>
            </a:r>
            <a:r>
              <a:rPr dirty="0" sz="1300" spc="15">
                <a:latin typeface="Courier New"/>
                <a:cs typeface="Courier New"/>
              </a:rPr>
              <a:t>EMPLOYEE_ID</a:t>
            </a:r>
            <a:r>
              <a:rPr dirty="0" sz="1300" spc="-370">
                <a:latin typeface="Courier New"/>
                <a:cs typeface="Courier New"/>
              </a:rPr>
              <a:t> </a:t>
            </a:r>
            <a:r>
              <a:rPr dirty="0" sz="1300" spc="5">
                <a:latin typeface="Times New Roman"/>
                <a:cs typeface="Times New Roman"/>
              </a:rPr>
              <a:t>of 300. </a:t>
            </a:r>
            <a:r>
              <a:rPr dirty="0" sz="1300" spc="10">
                <a:latin typeface="Times New Roman"/>
                <a:cs typeface="Times New Roman"/>
              </a:rPr>
              <a:t>What </a:t>
            </a:r>
            <a:r>
              <a:rPr dirty="0" sz="1300" spc="5">
                <a:latin typeface="Times New Roman"/>
                <a:cs typeface="Times New Roman"/>
              </a:rPr>
              <a:t>happens  and</a:t>
            </a:r>
            <a:r>
              <a:rPr dirty="0" sz="1300">
                <a:latin typeface="Times New Roman"/>
                <a:cs typeface="Times New Roman"/>
              </a:rPr>
              <a:t> </a:t>
            </a:r>
            <a:r>
              <a:rPr dirty="0" sz="1300" spc="10">
                <a:latin typeface="Times New Roman"/>
                <a:cs typeface="Times New Roman"/>
              </a:rPr>
              <a:t>why?</a:t>
            </a:r>
            <a:endParaRPr sz="1300">
              <a:latin typeface="Times New Roman"/>
              <a:cs typeface="Times New Roman"/>
            </a:endParaRPr>
          </a:p>
        </p:txBody>
      </p:sp>
      <p:sp>
        <p:nvSpPr>
          <p:cNvPr id="4" name="object 4"/>
          <p:cNvSpPr/>
          <p:nvPr/>
        </p:nvSpPr>
        <p:spPr>
          <a:xfrm>
            <a:off x="1265849" y="4609276"/>
            <a:ext cx="5615940" cy="0"/>
          </a:xfrm>
          <a:custGeom>
            <a:avLst/>
            <a:gdLst/>
            <a:ahLst/>
            <a:cxnLst/>
            <a:rect l="l" t="t" r="r" b="b"/>
            <a:pathLst>
              <a:path w="5615940" h="0">
                <a:moveTo>
                  <a:pt x="0" y="0"/>
                </a:moveTo>
                <a:lnTo>
                  <a:pt x="5615940" y="0"/>
                </a:lnTo>
              </a:path>
            </a:pathLst>
          </a:custGeom>
          <a:ln w="6705">
            <a:solidFill>
              <a:srgbClr val="000000"/>
            </a:solidFill>
          </a:ln>
        </p:spPr>
        <p:txBody>
          <a:bodyPr wrap="square" lIns="0" tIns="0" rIns="0" bIns="0" rtlCol="0"/>
          <a:lstStyle/>
          <a:p/>
        </p:txBody>
      </p:sp>
      <p:sp>
        <p:nvSpPr>
          <p:cNvPr id="5" name="object 5"/>
          <p:cNvSpPr/>
          <p:nvPr/>
        </p:nvSpPr>
        <p:spPr>
          <a:xfrm>
            <a:off x="1265849" y="4810444"/>
            <a:ext cx="5615940" cy="0"/>
          </a:xfrm>
          <a:custGeom>
            <a:avLst/>
            <a:gdLst/>
            <a:ahLst/>
            <a:cxnLst/>
            <a:rect l="l" t="t" r="r" b="b"/>
            <a:pathLst>
              <a:path w="5615940" h="0">
                <a:moveTo>
                  <a:pt x="0" y="0"/>
                </a:moveTo>
                <a:lnTo>
                  <a:pt x="5615940" y="0"/>
                </a:lnTo>
              </a:path>
            </a:pathLst>
          </a:custGeom>
          <a:ln w="6705">
            <a:solidFill>
              <a:srgbClr val="000000"/>
            </a:solidFill>
          </a:ln>
        </p:spPr>
        <p:txBody>
          <a:bodyPr wrap="square" lIns="0" tIns="0" rIns="0" bIns="0" rtlCol="0"/>
          <a:lstStyle/>
          <a:p/>
        </p:txBody>
      </p:sp>
      <p:sp>
        <p:nvSpPr>
          <p:cNvPr id="6" name="object 6"/>
          <p:cNvSpPr/>
          <p:nvPr/>
        </p:nvSpPr>
        <p:spPr>
          <a:xfrm>
            <a:off x="1644701" y="2379264"/>
            <a:ext cx="5152795" cy="1175926"/>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1</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3</a:t>
            </a:r>
            <a:r>
              <a:rPr dirty="0" sz="800" spc="-180">
                <a:latin typeface="Garuda"/>
                <a:cs typeface="Garuda"/>
              </a:rPr>
              <a:t>t</a:t>
            </a:r>
            <a:r>
              <a:rPr dirty="0" sz="800" spc="-155">
                <a:latin typeface="Garuda"/>
                <a:cs typeface="Garuda"/>
              </a:rPr>
              <a:t> </a:t>
            </a:r>
            <a:r>
              <a:rPr dirty="0" baseline="-18518" sz="1800" b="1">
                <a:latin typeface="Arial"/>
                <a:cs typeface="Arial"/>
              </a:rPr>
              <a:t>1</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32226" y="1947967"/>
            <a:ext cx="1073785" cy="1699895"/>
          </a:xfrm>
          <a:custGeom>
            <a:avLst/>
            <a:gdLst/>
            <a:ahLst/>
            <a:cxnLst/>
            <a:rect l="l" t="t" r="r" b="b"/>
            <a:pathLst>
              <a:path w="1073785" h="1699895">
                <a:moveTo>
                  <a:pt x="517493" y="0"/>
                </a:moveTo>
                <a:lnTo>
                  <a:pt x="465948" y="5201"/>
                </a:lnTo>
                <a:lnTo>
                  <a:pt x="415309" y="15765"/>
                </a:lnTo>
                <a:lnTo>
                  <a:pt x="366208" y="31707"/>
                </a:lnTo>
                <a:lnTo>
                  <a:pt x="319278" y="53044"/>
                </a:lnTo>
                <a:lnTo>
                  <a:pt x="283464" y="74380"/>
                </a:lnTo>
                <a:lnTo>
                  <a:pt x="243780" y="101901"/>
                </a:lnTo>
                <a:lnTo>
                  <a:pt x="207586" y="133383"/>
                </a:lnTo>
                <a:lnTo>
                  <a:pt x="174765" y="168317"/>
                </a:lnTo>
                <a:lnTo>
                  <a:pt x="145199" y="206192"/>
                </a:lnTo>
                <a:lnTo>
                  <a:pt x="118771" y="246497"/>
                </a:lnTo>
                <a:lnTo>
                  <a:pt x="95365" y="288723"/>
                </a:lnTo>
                <a:lnTo>
                  <a:pt x="74863" y="332359"/>
                </a:lnTo>
                <a:lnTo>
                  <a:pt x="57150" y="376894"/>
                </a:lnTo>
                <a:lnTo>
                  <a:pt x="38100" y="432520"/>
                </a:lnTo>
                <a:lnTo>
                  <a:pt x="29718" y="461476"/>
                </a:lnTo>
                <a:lnTo>
                  <a:pt x="74676" y="477478"/>
                </a:lnTo>
                <a:lnTo>
                  <a:pt x="88392" y="454618"/>
                </a:lnTo>
                <a:lnTo>
                  <a:pt x="102108" y="433282"/>
                </a:lnTo>
                <a:lnTo>
                  <a:pt x="128570" y="397974"/>
                </a:lnTo>
                <a:lnTo>
                  <a:pt x="158702" y="367373"/>
                </a:lnTo>
                <a:lnTo>
                  <a:pt x="191905" y="341579"/>
                </a:lnTo>
                <a:lnTo>
                  <a:pt x="227583" y="320694"/>
                </a:lnTo>
                <a:lnTo>
                  <a:pt x="265139" y="304820"/>
                </a:lnTo>
                <a:lnTo>
                  <a:pt x="303975" y="294058"/>
                </a:lnTo>
                <a:lnTo>
                  <a:pt x="343496" y="288509"/>
                </a:lnTo>
                <a:lnTo>
                  <a:pt x="383103" y="288275"/>
                </a:lnTo>
                <a:lnTo>
                  <a:pt x="422201" y="293456"/>
                </a:lnTo>
                <a:lnTo>
                  <a:pt x="460191" y="304154"/>
                </a:lnTo>
                <a:lnTo>
                  <a:pt x="496478" y="320471"/>
                </a:lnTo>
                <a:lnTo>
                  <a:pt x="530464" y="342508"/>
                </a:lnTo>
                <a:lnTo>
                  <a:pt x="561552" y="370366"/>
                </a:lnTo>
                <a:lnTo>
                  <a:pt x="589145" y="404146"/>
                </a:lnTo>
                <a:lnTo>
                  <a:pt x="612648" y="443950"/>
                </a:lnTo>
                <a:lnTo>
                  <a:pt x="632460" y="497290"/>
                </a:lnTo>
                <a:lnTo>
                  <a:pt x="643233" y="577159"/>
                </a:lnTo>
                <a:lnTo>
                  <a:pt x="642720" y="628770"/>
                </a:lnTo>
                <a:lnTo>
                  <a:pt x="637497" y="680667"/>
                </a:lnTo>
                <a:lnTo>
                  <a:pt x="628044" y="732440"/>
                </a:lnTo>
                <a:lnTo>
                  <a:pt x="614843" y="783678"/>
                </a:lnTo>
                <a:lnTo>
                  <a:pt x="598373" y="833970"/>
                </a:lnTo>
                <a:lnTo>
                  <a:pt x="579115" y="882906"/>
                </a:lnTo>
                <a:lnTo>
                  <a:pt x="557551" y="930074"/>
                </a:lnTo>
                <a:lnTo>
                  <a:pt x="534162" y="975064"/>
                </a:lnTo>
                <a:lnTo>
                  <a:pt x="498348" y="1032214"/>
                </a:lnTo>
                <a:lnTo>
                  <a:pt x="470118" y="1074539"/>
                </a:lnTo>
                <a:lnTo>
                  <a:pt x="440934" y="1116604"/>
                </a:lnTo>
                <a:lnTo>
                  <a:pt x="410927" y="1158408"/>
                </a:lnTo>
                <a:lnTo>
                  <a:pt x="380228" y="1199951"/>
                </a:lnTo>
                <a:lnTo>
                  <a:pt x="348969" y="1241231"/>
                </a:lnTo>
                <a:lnTo>
                  <a:pt x="317279" y="1282246"/>
                </a:lnTo>
                <a:lnTo>
                  <a:pt x="285291" y="1322996"/>
                </a:lnTo>
                <a:lnTo>
                  <a:pt x="253135" y="1363480"/>
                </a:lnTo>
                <a:lnTo>
                  <a:pt x="156972" y="1483318"/>
                </a:lnTo>
                <a:lnTo>
                  <a:pt x="107442" y="1543516"/>
                </a:lnTo>
                <a:lnTo>
                  <a:pt x="54864" y="1606762"/>
                </a:lnTo>
                <a:lnTo>
                  <a:pt x="0" y="1672294"/>
                </a:lnTo>
                <a:lnTo>
                  <a:pt x="0" y="1699726"/>
                </a:lnTo>
                <a:lnTo>
                  <a:pt x="979932" y="1699726"/>
                </a:lnTo>
                <a:lnTo>
                  <a:pt x="1073658" y="1218142"/>
                </a:lnTo>
                <a:lnTo>
                  <a:pt x="1029462" y="1218142"/>
                </a:lnTo>
                <a:lnTo>
                  <a:pt x="1018794" y="1237954"/>
                </a:lnTo>
                <a:lnTo>
                  <a:pt x="991838" y="1289064"/>
                </a:lnTo>
                <a:lnTo>
                  <a:pt x="964225" y="1325578"/>
                </a:lnTo>
                <a:lnTo>
                  <a:pt x="934854" y="1349983"/>
                </a:lnTo>
                <a:lnTo>
                  <a:pt x="866441" y="1372412"/>
                </a:lnTo>
                <a:lnTo>
                  <a:pt x="825198" y="1375409"/>
                </a:lnTo>
                <a:lnTo>
                  <a:pt x="723138" y="1377400"/>
                </a:lnTo>
                <a:lnTo>
                  <a:pt x="363474" y="1377400"/>
                </a:lnTo>
                <a:lnTo>
                  <a:pt x="414528" y="1327870"/>
                </a:lnTo>
                <a:lnTo>
                  <a:pt x="463296" y="1279102"/>
                </a:lnTo>
                <a:lnTo>
                  <a:pt x="509778" y="1231858"/>
                </a:lnTo>
                <a:lnTo>
                  <a:pt x="647247" y="1083911"/>
                </a:lnTo>
                <a:lnTo>
                  <a:pt x="681531" y="1046144"/>
                </a:lnTo>
                <a:lnTo>
                  <a:pt x="715308" y="1007874"/>
                </a:lnTo>
                <a:lnTo>
                  <a:pt x="748340" y="969006"/>
                </a:lnTo>
                <a:lnTo>
                  <a:pt x="780392" y="929444"/>
                </a:lnTo>
                <a:lnTo>
                  <a:pt x="811226" y="889094"/>
                </a:lnTo>
                <a:lnTo>
                  <a:pt x="840606" y="847859"/>
                </a:lnTo>
                <a:lnTo>
                  <a:pt x="868294" y="805644"/>
                </a:lnTo>
                <a:lnTo>
                  <a:pt x="894054" y="762355"/>
                </a:lnTo>
                <a:lnTo>
                  <a:pt x="917649" y="717895"/>
                </a:lnTo>
                <a:lnTo>
                  <a:pt x="938842" y="672169"/>
                </a:lnTo>
                <a:lnTo>
                  <a:pt x="957395" y="625082"/>
                </a:lnTo>
                <a:lnTo>
                  <a:pt x="973074" y="576538"/>
                </a:lnTo>
                <a:lnTo>
                  <a:pt x="983742" y="535390"/>
                </a:lnTo>
                <a:lnTo>
                  <a:pt x="990600" y="494242"/>
                </a:lnTo>
                <a:lnTo>
                  <a:pt x="996044" y="448463"/>
                </a:lnTo>
                <a:lnTo>
                  <a:pt x="995703" y="402643"/>
                </a:lnTo>
                <a:lnTo>
                  <a:pt x="989896" y="357252"/>
                </a:lnTo>
                <a:lnTo>
                  <a:pt x="978942" y="312764"/>
                </a:lnTo>
                <a:lnTo>
                  <a:pt x="963158" y="269647"/>
                </a:lnTo>
                <a:lnTo>
                  <a:pt x="942864" y="228375"/>
                </a:lnTo>
                <a:lnTo>
                  <a:pt x="918379" y="189417"/>
                </a:lnTo>
                <a:lnTo>
                  <a:pt x="890020" y="153245"/>
                </a:lnTo>
                <a:lnTo>
                  <a:pt x="858108" y="120331"/>
                </a:lnTo>
                <a:lnTo>
                  <a:pt x="822960" y="91144"/>
                </a:lnTo>
                <a:lnTo>
                  <a:pt x="774192" y="58378"/>
                </a:lnTo>
                <a:lnTo>
                  <a:pt x="720090" y="32470"/>
                </a:lnTo>
                <a:lnTo>
                  <a:pt x="671242" y="16395"/>
                </a:lnTo>
                <a:lnTo>
                  <a:pt x="620772" y="5613"/>
                </a:lnTo>
                <a:lnTo>
                  <a:pt x="569312" y="143"/>
                </a:lnTo>
                <a:lnTo>
                  <a:pt x="517493" y="0"/>
                </a:lnTo>
                <a:close/>
              </a:path>
            </a:pathLst>
          </a:custGeom>
          <a:solidFill>
            <a:srgbClr val="CCCCCC"/>
          </a:solidFill>
        </p:spPr>
        <p:txBody>
          <a:bodyPr wrap="square" lIns="0" tIns="0" rIns="0" bIns="0" rtlCol="0"/>
          <a:lstStyle/>
          <a:p/>
        </p:txBody>
      </p:sp>
      <p:sp>
        <p:nvSpPr>
          <p:cNvPr id="3" name="object 3"/>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230" cy="490474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2050">
              <a:latin typeface="Times New Roman"/>
              <a:cs typeface="Times New Roman"/>
            </a:endParaRPr>
          </a:p>
          <a:p>
            <a:pPr algn="ctr">
              <a:lnSpc>
                <a:spcPct val="100000"/>
              </a:lnSpc>
            </a:pPr>
            <a:r>
              <a:rPr dirty="0" sz="2000" spc="-5" b="1">
                <a:latin typeface="Arial"/>
                <a:cs typeface="Arial"/>
              </a:rPr>
              <a:t>Creating Stored</a:t>
            </a:r>
            <a:r>
              <a:rPr dirty="0" sz="2000" spc="-10" b="1">
                <a:latin typeface="Arial"/>
                <a:cs typeface="Arial"/>
              </a:rPr>
              <a:t> </a:t>
            </a:r>
            <a:r>
              <a:rPr dirty="0" sz="2000" b="1">
                <a:latin typeface="Arial"/>
                <a:cs typeface="Arial"/>
              </a:rPr>
              <a:t>Functions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50"/>
              </a:spcBef>
            </a:pPr>
            <a:endParaRPr sz="200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305">
              <a:lnSpc>
                <a:spcPct val="100000"/>
              </a:lnSpc>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738505">
              <a:lnSpc>
                <a:spcPct val="101299"/>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Describe the uses of</a:t>
            </a:r>
            <a:r>
              <a:rPr dirty="0" sz="1550" b="1">
                <a:latin typeface="Arial"/>
                <a:cs typeface="Arial"/>
              </a:rPr>
              <a:t> </a:t>
            </a:r>
            <a:r>
              <a:rPr dirty="0" sz="1550" spc="10" b="1">
                <a:latin typeface="Arial"/>
                <a:cs typeface="Arial"/>
              </a:rPr>
              <a:t>functions</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Create stored</a:t>
            </a:r>
            <a:r>
              <a:rPr dirty="0" sz="1550" spc="5" b="1">
                <a:latin typeface="Arial"/>
                <a:cs typeface="Arial"/>
              </a:rPr>
              <a:t> </a:t>
            </a:r>
            <a:r>
              <a:rPr dirty="0" sz="1550" spc="10" b="1">
                <a:latin typeface="Arial"/>
                <a:cs typeface="Arial"/>
              </a:rPr>
              <a:t>functions</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Invoke a</a:t>
            </a:r>
            <a:r>
              <a:rPr dirty="0" sz="1550" spc="5" b="1">
                <a:latin typeface="Arial"/>
                <a:cs typeface="Arial"/>
              </a:rPr>
              <a:t> </a:t>
            </a:r>
            <a:r>
              <a:rPr dirty="0" sz="1550" spc="10" b="1">
                <a:latin typeface="Arial"/>
                <a:cs typeface="Arial"/>
              </a:rPr>
              <a:t>function</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Remove a</a:t>
            </a:r>
            <a:r>
              <a:rPr dirty="0" sz="1550" spc="-5" b="1">
                <a:latin typeface="Arial"/>
                <a:cs typeface="Arial"/>
              </a:rPr>
              <a:t> </a:t>
            </a:r>
            <a:r>
              <a:rPr dirty="0" sz="1550" spc="10" b="1">
                <a:latin typeface="Arial"/>
                <a:cs typeface="Arial"/>
              </a:rPr>
              <a:t>function</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5" b="1">
                <a:latin typeface="Arial"/>
                <a:cs typeface="Arial"/>
              </a:rPr>
              <a:t>Differentiate </a:t>
            </a:r>
            <a:r>
              <a:rPr dirty="0" sz="1550" spc="10" b="1">
                <a:latin typeface="Arial"/>
                <a:cs typeface="Arial"/>
              </a:rPr>
              <a:t>between a procedure and a</a:t>
            </a:r>
            <a:r>
              <a:rPr dirty="0" sz="1550" spc="20" b="1">
                <a:latin typeface="Arial"/>
                <a:cs typeface="Arial"/>
              </a:rPr>
              <a:t> </a:t>
            </a:r>
            <a:r>
              <a:rPr dirty="0" sz="1550" spc="10" b="1">
                <a:latin typeface="Arial"/>
                <a:cs typeface="Arial"/>
              </a:rPr>
              <a:t>function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0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4193540" cy="52070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a:lnSpc>
                <a:spcPct val="100000"/>
              </a:lnSpc>
              <a:spcBef>
                <a:spcPts val="390"/>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a:t>
            </a:r>
            <a:r>
              <a:rPr dirty="0" sz="1300" spc="10">
                <a:latin typeface="Times New Roman"/>
                <a:cs typeface="Times New Roman"/>
              </a:rPr>
              <a:t>how </a:t>
            </a:r>
            <a:r>
              <a:rPr dirty="0" sz="1300" spc="5">
                <a:latin typeface="Times New Roman"/>
                <a:cs typeface="Times New Roman"/>
              </a:rPr>
              <a:t>to create and invoke</a:t>
            </a:r>
            <a:r>
              <a:rPr dirty="0" sz="1300" spc="50">
                <a:latin typeface="Times New Roman"/>
                <a:cs typeface="Times New Roman"/>
              </a:rPr>
              <a:t> </a:t>
            </a:r>
            <a:r>
              <a:rPr dirty="0" sz="1300" spc="5">
                <a:latin typeface="Times New Roman"/>
                <a:cs typeface="Times New Roman"/>
              </a:rPr>
              <a:t>functions.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64257" y="873506"/>
            <a:ext cx="361950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Overview of </a:t>
            </a:r>
            <a:r>
              <a:rPr dirty="0" sz="2000" spc="-5" b="1">
                <a:latin typeface="Arial"/>
                <a:cs typeface="Arial"/>
              </a:rPr>
              <a:t>Stored</a:t>
            </a:r>
            <a:r>
              <a:rPr dirty="0" sz="2000" spc="-40" b="1">
                <a:latin typeface="Arial"/>
                <a:cs typeface="Arial"/>
              </a:rPr>
              <a:t> </a:t>
            </a:r>
            <a:r>
              <a:rPr dirty="0" sz="2000" b="1">
                <a:latin typeface="Arial"/>
                <a:cs typeface="Arial"/>
              </a:rPr>
              <a:t>Functions</a:t>
            </a:r>
            <a:endParaRPr sz="2000">
              <a:latin typeface="Arial"/>
              <a:cs typeface="Arial"/>
            </a:endParaRPr>
          </a:p>
        </p:txBody>
      </p:sp>
      <p:sp>
        <p:nvSpPr>
          <p:cNvPr id="7" name="object 7"/>
          <p:cNvSpPr txBox="1"/>
          <p:nvPr/>
        </p:nvSpPr>
        <p:spPr>
          <a:xfrm>
            <a:off x="1243583" y="1745561"/>
            <a:ext cx="5160645" cy="1652270"/>
          </a:xfrm>
          <a:prstGeom prst="rect">
            <a:avLst/>
          </a:prstGeom>
        </p:spPr>
        <p:txBody>
          <a:bodyPr wrap="square" lIns="0" tIns="62230" rIns="0" bIns="0" rtlCol="0" vert="horz">
            <a:spAutoFit/>
          </a:bodyPr>
          <a:lstStyle/>
          <a:p>
            <a:pPr>
              <a:lnSpc>
                <a:spcPct val="100000"/>
              </a:lnSpc>
              <a:spcBef>
                <a:spcPts val="490"/>
              </a:spcBef>
            </a:pPr>
            <a:r>
              <a:rPr dirty="0" sz="1550" spc="15" b="1">
                <a:latin typeface="Arial"/>
                <a:cs typeface="Arial"/>
              </a:rPr>
              <a:t>A</a:t>
            </a:r>
            <a:r>
              <a:rPr dirty="0" sz="1550" spc="5" b="1">
                <a:latin typeface="Arial"/>
                <a:cs typeface="Arial"/>
              </a:rPr>
              <a:t> </a:t>
            </a:r>
            <a:r>
              <a:rPr dirty="0" sz="1550" spc="10" b="1">
                <a:latin typeface="Arial"/>
                <a:cs typeface="Arial"/>
              </a:rPr>
              <a:t>function:</a:t>
            </a:r>
            <a:endParaRPr sz="1550">
              <a:latin typeface="Arial"/>
              <a:cs typeface="Arial"/>
            </a:endParaRPr>
          </a:p>
          <a:p>
            <a:pPr marL="407670" indent="-327025">
              <a:lnSpc>
                <a:spcPct val="100000"/>
              </a:lnSpc>
              <a:spcBef>
                <a:spcPts val="39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a named PL/SQL block that returns a</a:t>
            </a:r>
            <a:r>
              <a:rPr dirty="0" sz="1550" spc="-25" b="1">
                <a:latin typeface="Arial"/>
                <a:cs typeface="Arial"/>
              </a:rPr>
              <a:t> </a:t>
            </a:r>
            <a:r>
              <a:rPr dirty="0" sz="1550" spc="10" b="1">
                <a:latin typeface="Arial"/>
                <a:cs typeface="Arial"/>
              </a:rPr>
              <a:t>value</a:t>
            </a:r>
            <a:endParaRPr sz="1550">
              <a:latin typeface="Arial"/>
              <a:cs typeface="Arial"/>
            </a:endParaRPr>
          </a:p>
          <a:p>
            <a:pPr marL="407670" marR="5080" indent="-327025">
              <a:lnSpc>
                <a:spcPct val="101600"/>
              </a:lnSpc>
              <a:spcBef>
                <a:spcPts val="375"/>
              </a:spcBef>
              <a:buClr>
                <a:srgbClr val="FF0000"/>
              </a:buClr>
              <a:buFont typeface="Arial"/>
              <a:buChar char="•"/>
              <a:tabLst>
                <a:tab pos="407670" algn="l"/>
                <a:tab pos="408305" algn="l"/>
              </a:tabLst>
            </a:pPr>
            <a:r>
              <a:rPr dirty="0" sz="1550" spc="10" b="1">
                <a:latin typeface="Arial"/>
                <a:cs typeface="Arial"/>
              </a:rPr>
              <a:t>Can be stored </a:t>
            </a:r>
            <a:r>
              <a:rPr dirty="0" sz="1550" spc="5" b="1">
                <a:latin typeface="Arial"/>
                <a:cs typeface="Arial"/>
              </a:rPr>
              <a:t>in </a:t>
            </a:r>
            <a:r>
              <a:rPr dirty="0" sz="1550" spc="10" b="1">
                <a:latin typeface="Arial"/>
                <a:cs typeface="Arial"/>
              </a:rPr>
              <a:t>the database as a schema object  </a:t>
            </a:r>
            <a:r>
              <a:rPr dirty="0" sz="1550" spc="5" b="1">
                <a:latin typeface="Arial"/>
                <a:cs typeface="Arial"/>
              </a:rPr>
              <a:t>for </a:t>
            </a:r>
            <a:r>
              <a:rPr dirty="0" sz="1550" spc="10" b="1">
                <a:latin typeface="Arial"/>
                <a:cs typeface="Arial"/>
              </a:rPr>
              <a:t>repeated</a:t>
            </a:r>
            <a:r>
              <a:rPr dirty="0" sz="1550" b="1">
                <a:latin typeface="Arial"/>
                <a:cs typeface="Arial"/>
              </a:rPr>
              <a:t> </a:t>
            </a:r>
            <a:r>
              <a:rPr dirty="0" sz="1550" spc="10" b="1">
                <a:latin typeface="Arial"/>
                <a:cs typeface="Arial"/>
              </a:rPr>
              <a:t>execution</a:t>
            </a:r>
            <a:endParaRPr sz="1550">
              <a:latin typeface="Arial"/>
              <a:cs typeface="Arial"/>
            </a:endParaRPr>
          </a:p>
          <a:p>
            <a:pPr marL="407670" marR="347980" indent="-327025">
              <a:lnSpc>
                <a:spcPct val="101299"/>
              </a:lnSpc>
              <a:spcBef>
                <a:spcPts val="375"/>
              </a:spcBef>
              <a:buClr>
                <a:srgbClr val="FF0000"/>
              </a:buClr>
              <a:buFont typeface="Arial"/>
              <a:buChar char="•"/>
              <a:tabLst>
                <a:tab pos="407670" algn="l"/>
                <a:tab pos="408305" algn="l"/>
              </a:tabLst>
            </a:pPr>
            <a:r>
              <a:rPr dirty="0" sz="1550" spc="5" b="1">
                <a:latin typeface="Arial"/>
                <a:cs typeface="Arial"/>
              </a:rPr>
              <a:t>Is </a:t>
            </a:r>
            <a:r>
              <a:rPr dirty="0" sz="1550" spc="10" b="1">
                <a:latin typeface="Arial"/>
                <a:cs typeface="Arial"/>
              </a:rPr>
              <a:t>called as part of an expression or </a:t>
            </a:r>
            <a:r>
              <a:rPr dirty="0" sz="1550" spc="5" b="1">
                <a:latin typeface="Arial"/>
                <a:cs typeface="Arial"/>
              </a:rPr>
              <a:t>is </a:t>
            </a:r>
            <a:r>
              <a:rPr dirty="0" sz="1550" spc="10" b="1">
                <a:latin typeface="Arial"/>
                <a:cs typeface="Arial"/>
              </a:rPr>
              <a:t>used to  provide a parameter</a:t>
            </a:r>
            <a:r>
              <a:rPr dirty="0" sz="1550" b="1">
                <a:latin typeface="Arial"/>
                <a:cs typeface="Arial"/>
              </a:rPr>
              <a:t> </a:t>
            </a:r>
            <a:r>
              <a:rPr dirty="0" sz="1550" spc="10" b="1">
                <a:latin typeface="Arial"/>
                <a:cs typeface="Arial"/>
              </a:rPr>
              <a:t>value</a:t>
            </a:r>
            <a:endParaRPr sz="1550">
              <a:latin typeface="Arial"/>
              <a:cs typeface="Arial"/>
            </a:endParaRPr>
          </a:p>
        </p:txBody>
      </p:sp>
      <p:sp>
        <p:nvSpPr>
          <p:cNvPr id="8" name="object 8"/>
          <p:cNvSpPr txBox="1"/>
          <p:nvPr/>
        </p:nvSpPr>
        <p:spPr>
          <a:xfrm>
            <a:off x="743204" y="5609382"/>
            <a:ext cx="6244590" cy="38855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Overview of Stored</a:t>
            </a:r>
            <a:r>
              <a:rPr dirty="0" sz="1300" spc="10" b="1">
                <a:latin typeface="Arial"/>
                <a:cs typeface="Arial"/>
              </a:rPr>
              <a:t> Functions</a:t>
            </a:r>
            <a:endParaRPr sz="1300">
              <a:latin typeface="Arial"/>
              <a:cs typeface="Arial"/>
            </a:endParaRPr>
          </a:p>
          <a:p>
            <a:pPr marL="137795" marR="58419">
              <a:lnSpc>
                <a:spcPct val="100499"/>
              </a:lnSpc>
              <a:spcBef>
                <a:spcPts val="380"/>
              </a:spcBef>
            </a:pPr>
            <a:r>
              <a:rPr dirty="0" sz="1300" spc="10">
                <a:latin typeface="Times New Roman"/>
                <a:cs typeface="Times New Roman"/>
              </a:rPr>
              <a:t>A </a:t>
            </a:r>
            <a:r>
              <a:rPr dirty="0" sz="1300" spc="5">
                <a:latin typeface="Times New Roman"/>
                <a:cs typeface="Times New Roman"/>
              </a:rPr>
              <a:t>function is a </a:t>
            </a:r>
            <a:r>
              <a:rPr dirty="0" sz="1300" spc="10">
                <a:latin typeface="Times New Roman"/>
                <a:cs typeface="Times New Roman"/>
              </a:rPr>
              <a:t>named PL/SQL </a:t>
            </a:r>
            <a:r>
              <a:rPr dirty="0" sz="1300" spc="5">
                <a:latin typeface="Times New Roman"/>
                <a:cs typeface="Times New Roman"/>
              </a:rPr>
              <a:t>block that </a:t>
            </a:r>
            <a:r>
              <a:rPr dirty="0" sz="1300" spc="10">
                <a:latin typeface="Times New Roman"/>
                <a:cs typeface="Times New Roman"/>
              </a:rPr>
              <a:t>can </a:t>
            </a:r>
            <a:r>
              <a:rPr dirty="0" sz="1300" spc="5">
                <a:latin typeface="Times New Roman"/>
                <a:cs typeface="Times New Roman"/>
              </a:rPr>
              <a:t>accept parameters, be invoked, and return a  value. In general, </a:t>
            </a:r>
            <a:r>
              <a:rPr dirty="0" sz="1300" spc="10">
                <a:latin typeface="Times New Roman"/>
                <a:cs typeface="Times New Roman"/>
              </a:rPr>
              <a:t>you </a:t>
            </a:r>
            <a:r>
              <a:rPr dirty="0" sz="1300" spc="5">
                <a:latin typeface="Times New Roman"/>
                <a:cs typeface="Times New Roman"/>
              </a:rPr>
              <a:t>use a function to compute a value. Functions and procedures are  structured alike. </a:t>
            </a:r>
            <a:r>
              <a:rPr dirty="0" sz="1300" spc="10">
                <a:latin typeface="Times New Roman"/>
                <a:cs typeface="Times New Roman"/>
              </a:rPr>
              <a:t>A </a:t>
            </a:r>
            <a:r>
              <a:rPr dirty="0" sz="1300" spc="5">
                <a:latin typeface="Times New Roman"/>
                <a:cs typeface="Times New Roman"/>
              </a:rPr>
              <a:t>function must return a </a:t>
            </a:r>
            <a:r>
              <a:rPr dirty="0" sz="1300" spc="10">
                <a:latin typeface="Times New Roman"/>
                <a:cs typeface="Times New Roman"/>
              </a:rPr>
              <a:t>value </a:t>
            </a:r>
            <a:r>
              <a:rPr dirty="0" sz="1300" spc="5">
                <a:latin typeface="Times New Roman"/>
                <a:cs typeface="Times New Roman"/>
              </a:rPr>
              <a:t>to the calling environment, whereas a  procedure returns zero or </a:t>
            </a:r>
            <a:r>
              <a:rPr dirty="0" sz="1300" spc="10">
                <a:latin typeface="Times New Roman"/>
                <a:cs typeface="Times New Roman"/>
              </a:rPr>
              <a:t>more </a:t>
            </a:r>
            <a:r>
              <a:rPr dirty="0" sz="1300" spc="5">
                <a:latin typeface="Times New Roman"/>
                <a:cs typeface="Times New Roman"/>
              </a:rPr>
              <a:t>values to its calling environment. Like a procedure, a  function </a:t>
            </a:r>
            <a:r>
              <a:rPr dirty="0" sz="1300" spc="10">
                <a:latin typeface="Times New Roman"/>
                <a:cs typeface="Times New Roman"/>
              </a:rPr>
              <a:t>has </a:t>
            </a:r>
            <a:r>
              <a:rPr dirty="0" sz="1300" spc="5">
                <a:latin typeface="Times New Roman"/>
                <a:cs typeface="Times New Roman"/>
              </a:rPr>
              <a:t>a header, a declarative section, an executable section, and an optional  exception-handling section. </a:t>
            </a:r>
            <a:r>
              <a:rPr dirty="0" sz="1300" spc="10">
                <a:latin typeface="Times New Roman"/>
                <a:cs typeface="Times New Roman"/>
              </a:rPr>
              <a:t>A </a:t>
            </a:r>
            <a:r>
              <a:rPr dirty="0" sz="1300" spc="5">
                <a:latin typeface="Times New Roman"/>
                <a:cs typeface="Times New Roman"/>
              </a:rPr>
              <a:t>function must have a </a:t>
            </a:r>
            <a:r>
              <a:rPr dirty="0" sz="1300" spc="15">
                <a:latin typeface="Courier New"/>
                <a:cs typeface="Courier New"/>
              </a:rPr>
              <a:t>RETURN </a:t>
            </a:r>
            <a:r>
              <a:rPr dirty="0" sz="1300" spc="5">
                <a:latin typeface="Times New Roman"/>
                <a:cs typeface="Times New Roman"/>
              </a:rPr>
              <a:t>clause in the header and at  least one </a:t>
            </a:r>
            <a:r>
              <a:rPr dirty="0" sz="1300" spc="15">
                <a:latin typeface="Courier New"/>
                <a:cs typeface="Courier New"/>
              </a:rPr>
              <a:t>RETURN</a:t>
            </a:r>
            <a:r>
              <a:rPr dirty="0" sz="1300" spc="-445">
                <a:latin typeface="Courier New"/>
                <a:cs typeface="Courier New"/>
              </a:rPr>
              <a:t> </a:t>
            </a:r>
            <a:r>
              <a:rPr dirty="0" sz="1300" spc="5">
                <a:latin typeface="Times New Roman"/>
                <a:cs typeface="Times New Roman"/>
              </a:rPr>
              <a:t>statement in the executable section.</a:t>
            </a:r>
            <a:endParaRPr sz="1300">
              <a:latin typeface="Times New Roman"/>
              <a:cs typeface="Times New Roman"/>
            </a:endParaRPr>
          </a:p>
          <a:p>
            <a:pPr marL="137795" marR="5080">
              <a:lnSpc>
                <a:spcPct val="101499"/>
              </a:lnSpc>
              <a:spcBef>
                <a:spcPts val="475"/>
              </a:spcBef>
            </a:pPr>
            <a:r>
              <a:rPr dirty="0" sz="1300" spc="5">
                <a:latin typeface="Times New Roman"/>
                <a:cs typeface="Times New Roman"/>
              </a:rPr>
              <a:t>Functions can be stored in the database as </a:t>
            </a:r>
            <a:r>
              <a:rPr dirty="0" sz="1300" spc="10">
                <a:latin typeface="Times New Roman"/>
                <a:cs typeface="Times New Roman"/>
              </a:rPr>
              <a:t>schema </a:t>
            </a:r>
            <a:r>
              <a:rPr dirty="0" sz="1300" spc="5">
                <a:latin typeface="Times New Roman"/>
                <a:cs typeface="Times New Roman"/>
              </a:rPr>
              <a:t>objects for repeated execution. </a:t>
            </a:r>
            <a:r>
              <a:rPr dirty="0" sz="1300" spc="10">
                <a:latin typeface="Times New Roman"/>
                <a:cs typeface="Times New Roman"/>
              </a:rPr>
              <a:t>A  </a:t>
            </a:r>
            <a:r>
              <a:rPr dirty="0" sz="1300" spc="5">
                <a:latin typeface="Times New Roman"/>
                <a:cs typeface="Times New Roman"/>
              </a:rPr>
              <a:t>function that is stored in the database is referred to as a stored function. Functions can </a:t>
            </a:r>
            <a:r>
              <a:rPr dirty="0" sz="1300" spc="10">
                <a:latin typeface="Times New Roman"/>
                <a:cs typeface="Times New Roman"/>
              </a:rPr>
              <a:t>also  </a:t>
            </a:r>
            <a:r>
              <a:rPr dirty="0" sz="1300" spc="5">
                <a:latin typeface="Times New Roman"/>
                <a:cs typeface="Times New Roman"/>
              </a:rPr>
              <a:t>be created </a:t>
            </a:r>
            <a:r>
              <a:rPr dirty="0" sz="1300" spc="10">
                <a:latin typeface="Times New Roman"/>
                <a:cs typeface="Times New Roman"/>
              </a:rPr>
              <a:t>on </a:t>
            </a:r>
            <a:r>
              <a:rPr dirty="0" sz="1300" spc="5">
                <a:latin typeface="Times New Roman"/>
                <a:cs typeface="Times New Roman"/>
              </a:rPr>
              <a:t>client-side</a:t>
            </a:r>
            <a:r>
              <a:rPr dirty="0" sz="1300">
                <a:latin typeface="Times New Roman"/>
                <a:cs typeface="Times New Roman"/>
              </a:rPr>
              <a:t> </a:t>
            </a:r>
            <a:r>
              <a:rPr dirty="0" sz="1300" spc="5">
                <a:latin typeface="Times New Roman"/>
                <a:cs typeface="Times New Roman"/>
              </a:rPr>
              <a:t>applications.</a:t>
            </a:r>
            <a:endParaRPr sz="1300">
              <a:latin typeface="Times New Roman"/>
              <a:cs typeface="Times New Roman"/>
            </a:endParaRPr>
          </a:p>
          <a:p>
            <a:pPr marL="137795" marR="215265">
              <a:lnSpc>
                <a:spcPct val="101299"/>
              </a:lnSpc>
              <a:spcBef>
                <a:spcPts val="400"/>
              </a:spcBef>
            </a:pPr>
            <a:r>
              <a:rPr dirty="0" sz="1300" spc="5">
                <a:latin typeface="Times New Roman"/>
                <a:cs typeface="Times New Roman"/>
              </a:rPr>
              <a:t>Functions promote reusability and maintainability. When validated, they can be used in  any </a:t>
            </a:r>
            <a:r>
              <a:rPr dirty="0" sz="1300" spc="10">
                <a:latin typeface="Times New Roman"/>
                <a:cs typeface="Times New Roman"/>
              </a:rPr>
              <a:t>number </a:t>
            </a:r>
            <a:r>
              <a:rPr dirty="0" sz="1300" spc="5">
                <a:latin typeface="Times New Roman"/>
                <a:cs typeface="Times New Roman"/>
              </a:rPr>
              <a:t>of applications. If the processing requirements change, only the function  needs to be updated.</a:t>
            </a:r>
            <a:endParaRPr sz="1300">
              <a:latin typeface="Times New Roman"/>
              <a:cs typeface="Times New Roman"/>
            </a:endParaRPr>
          </a:p>
          <a:p>
            <a:pPr marL="137795" marR="264160">
              <a:lnSpc>
                <a:spcPct val="101299"/>
              </a:lnSpc>
              <a:spcBef>
                <a:spcPts val="400"/>
              </a:spcBef>
            </a:pPr>
            <a:r>
              <a:rPr dirty="0" sz="1300" spc="10">
                <a:latin typeface="Times New Roman"/>
                <a:cs typeface="Times New Roman"/>
              </a:rPr>
              <a:t>A </a:t>
            </a:r>
            <a:r>
              <a:rPr dirty="0" sz="1300" spc="5">
                <a:latin typeface="Times New Roman"/>
                <a:cs typeface="Times New Roman"/>
              </a:rPr>
              <a:t>function </a:t>
            </a:r>
            <a:r>
              <a:rPr dirty="0" sz="1300" spc="10">
                <a:latin typeface="Times New Roman"/>
                <a:cs typeface="Times New Roman"/>
              </a:rPr>
              <a:t>may </a:t>
            </a:r>
            <a:r>
              <a:rPr dirty="0" sz="1300" spc="5">
                <a:latin typeface="Times New Roman"/>
                <a:cs typeface="Times New Roman"/>
              </a:rPr>
              <a:t>also be called as part of a </a:t>
            </a:r>
            <a:r>
              <a:rPr dirty="0" sz="1300" spc="10">
                <a:latin typeface="Times New Roman"/>
                <a:cs typeface="Times New Roman"/>
              </a:rPr>
              <a:t>SQL </a:t>
            </a:r>
            <a:r>
              <a:rPr dirty="0" sz="1300" spc="5">
                <a:latin typeface="Times New Roman"/>
                <a:cs typeface="Times New Roman"/>
              </a:rPr>
              <a:t>expression or as part of a </a:t>
            </a:r>
            <a:r>
              <a:rPr dirty="0" sz="1300" spc="10">
                <a:latin typeface="Times New Roman"/>
                <a:cs typeface="Times New Roman"/>
              </a:rPr>
              <a:t>PL/SQL  </a:t>
            </a:r>
            <a:r>
              <a:rPr dirty="0" sz="1300" spc="5">
                <a:latin typeface="Times New Roman"/>
                <a:cs typeface="Times New Roman"/>
              </a:rPr>
              <a:t>expression. In the context of a </a:t>
            </a:r>
            <a:r>
              <a:rPr dirty="0" sz="1300" spc="10">
                <a:latin typeface="Times New Roman"/>
                <a:cs typeface="Times New Roman"/>
              </a:rPr>
              <a:t>SQL </a:t>
            </a:r>
            <a:r>
              <a:rPr dirty="0" sz="1300" spc="5">
                <a:latin typeface="Times New Roman"/>
                <a:cs typeface="Times New Roman"/>
              </a:rPr>
              <a:t>expression, a function must </a:t>
            </a:r>
            <a:r>
              <a:rPr dirty="0" sz="1300" spc="10">
                <a:latin typeface="Times New Roman"/>
                <a:cs typeface="Times New Roman"/>
              </a:rPr>
              <a:t>obey </a:t>
            </a:r>
            <a:r>
              <a:rPr dirty="0" sz="1300" spc="5">
                <a:latin typeface="Times New Roman"/>
                <a:cs typeface="Times New Roman"/>
              </a:rPr>
              <a:t>specific rules to  control side effects. In a </a:t>
            </a:r>
            <a:r>
              <a:rPr dirty="0" sz="1300" spc="10">
                <a:latin typeface="Times New Roman"/>
                <a:cs typeface="Times New Roman"/>
              </a:rPr>
              <a:t>PL/SQL </a:t>
            </a:r>
            <a:r>
              <a:rPr dirty="0" sz="1300" spc="5">
                <a:latin typeface="Times New Roman"/>
                <a:cs typeface="Times New Roman"/>
              </a:rPr>
              <a:t>expression, the function identifier </a:t>
            </a:r>
            <a:r>
              <a:rPr dirty="0" sz="1300" spc="10">
                <a:latin typeface="Times New Roman"/>
                <a:cs typeface="Times New Roman"/>
              </a:rPr>
              <a:t>acts </a:t>
            </a:r>
            <a:r>
              <a:rPr dirty="0" sz="1300" spc="5">
                <a:latin typeface="Times New Roman"/>
                <a:cs typeface="Times New Roman"/>
              </a:rPr>
              <a:t>like a variable  </a:t>
            </a:r>
            <a:r>
              <a:rPr dirty="0" sz="1300" spc="10">
                <a:latin typeface="Times New Roman"/>
                <a:cs typeface="Times New Roman"/>
              </a:rPr>
              <a:t>whose </a:t>
            </a:r>
            <a:r>
              <a:rPr dirty="0" sz="1300" spc="5">
                <a:latin typeface="Times New Roman"/>
                <a:cs typeface="Times New Roman"/>
              </a:rPr>
              <a:t>value depends </a:t>
            </a:r>
            <a:r>
              <a:rPr dirty="0" sz="1300" spc="10">
                <a:latin typeface="Times New Roman"/>
                <a:cs typeface="Times New Roman"/>
              </a:rPr>
              <a:t>on </a:t>
            </a:r>
            <a:r>
              <a:rPr dirty="0" sz="1300" spc="5">
                <a:latin typeface="Times New Roman"/>
                <a:cs typeface="Times New Roman"/>
              </a:rPr>
              <a:t>the parameters passed to</a:t>
            </a:r>
            <a:r>
              <a:rPr dirty="0" sz="1300" spc="-5">
                <a:latin typeface="Times New Roman"/>
                <a:cs typeface="Times New Roman"/>
              </a:rPr>
              <a:t> </a:t>
            </a:r>
            <a:r>
              <a:rPr dirty="0" sz="1300" spc="5">
                <a:latin typeface="Times New Roman"/>
                <a:cs typeface="Times New Roman"/>
              </a:rPr>
              <a:t>it.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grpSp>
        <p:nvGrpSpPr>
          <p:cNvPr id="6" name="object 6"/>
          <p:cNvGrpSpPr/>
          <p:nvPr/>
        </p:nvGrpSpPr>
        <p:grpSpPr>
          <a:xfrm>
            <a:off x="1325308" y="2367724"/>
            <a:ext cx="5126355" cy="1687830"/>
            <a:chOff x="1325308" y="2367724"/>
            <a:chExt cx="5126355" cy="1687830"/>
          </a:xfrm>
        </p:grpSpPr>
        <p:sp>
          <p:nvSpPr>
            <p:cNvPr id="7" name="object 7"/>
            <p:cNvSpPr/>
            <p:nvPr/>
          </p:nvSpPr>
          <p:spPr>
            <a:xfrm>
              <a:off x="1335786" y="2378201"/>
              <a:ext cx="5105400" cy="1666875"/>
            </a:xfrm>
            <a:custGeom>
              <a:avLst/>
              <a:gdLst/>
              <a:ahLst/>
              <a:cxnLst/>
              <a:rect l="l" t="t" r="r" b="b"/>
              <a:pathLst>
                <a:path w="5105400" h="1666875">
                  <a:moveTo>
                    <a:pt x="5105400" y="0"/>
                  </a:moveTo>
                  <a:lnTo>
                    <a:pt x="0" y="0"/>
                  </a:lnTo>
                  <a:lnTo>
                    <a:pt x="0" y="1666494"/>
                  </a:lnTo>
                  <a:lnTo>
                    <a:pt x="5105400" y="1666494"/>
                  </a:lnTo>
                  <a:lnTo>
                    <a:pt x="5105400" y="0"/>
                  </a:lnTo>
                  <a:close/>
                </a:path>
              </a:pathLst>
            </a:custGeom>
            <a:solidFill>
              <a:srgbClr val="CCCCCC"/>
            </a:solidFill>
          </p:spPr>
          <p:txBody>
            <a:bodyPr wrap="square" lIns="0" tIns="0" rIns="0" bIns="0" rtlCol="0"/>
            <a:lstStyle/>
            <a:p/>
          </p:txBody>
        </p:sp>
        <p:sp>
          <p:nvSpPr>
            <p:cNvPr id="8" name="object 8"/>
            <p:cNvSpPr/>
            <p:nvPr/>
          </p:nvSpPr>
          <p:spPr>
            <a:xfrm>
              <a:off x="1335786" y="2378201"/>
              <a:ext cx="5105400" cy="1666875"/>
            </a:xfrm>
            <a:custGeom>
              <a:avLst/>
              <a:gdLst/>
              <a:ahLst/>
              <a:cxnLst/>
              <a:rect l="l" t="t" r="r" b="b"/>
              <a:pathLst>
                <a:path w="5105400" h="1666875">
                  <a:moveTo>
                    <a:pt x="5105400" y="0"/>
                  </a:moveTo>
                  <a:lnTo>
                    <a:pt x="0" y="0"/>
                  </a:lnTo>
                  <a:lnTo>
                    <a:pt x="0" y="1666494"/>
                  </a:lnTo>
                  <a:lnTo>
                    <a:pt x="5105400" y="1666494"/>
                  </a:lnTo>
                  <a:lnTo>
                    <a:pt x="5105400" y="0"/>
                  </a:lnTo>
                  <a:close/>
                </a:path>
              </a:pathLst>
            </a:custGeom>
            <a:ln w="20574">
              <a:solidFill>
                <a:srgbClr val="000000"/>
              </a:solidFill>
            </a:ln>
          </p:spPr>
          <p:txBody>
            <a:bodyPr wrap="square" lIns="0" tIns="0" rIns="0" bIns="0" rtlCol="0"/>
            <a:lstStyle/>
            <a:p/>
          </p:txBody>
        </p:sp>
      </p:grpSp>
      <p:sp>
        <p:nvSpPr>
          <p:cNvPr id="9" name="object 9"/>
          <p:cNvSpPr txBox="1"/>
          <p:nvPr/>
        </p:nvSpPr>
        <p:spPr>
          <a:xfrm>
            <a:off x="1411822" y="2978150"/>
            <a:ext cx="3235960" cy="1007744"/>
          </a:xfrm>
          <a:prstGeom prst="rect">
            <a:avLst/>
          </a:prstGeom>
        </p:spPr>
        <p:txBody>
          <a:bodyPr wrap="square" lIns="0" tIns="19685" rIns="0" bIns="0" rtlCol="0" vert="horz">
            <a:spAutoFit/>
          </a:bodyPr>
          <a:lstStyle/>
          <a:p>
            <a:pPr marR="5080" indent="97155">
              <a:lnSpc>
                <a:spcPts val="1540"/>
              </a:lnSpc>
              <a:spcBef>
                <a:spcPts val="155"/>
              </a:spcBef>
            </a:pPr>
            <a:r>
              <a:rPr dirty="0" sz="1300" spc="-20" b="1">
                <a:latin typeface="Courier New"/>
                <a:cs typeface="Courier New"/>
              </a:rPr>
              <a:t>[</a:t>
            </a:r>
            <a:r>
              <a:rPr dirty="0" sz="1300" spc="-20" b="1" i="1">
                <a:latin typeface="Courier New"/>
                <a:cs typeface="Courier New"/>
              </a:rPr>
              <a:t>local_variable_declarations</a:t>
            </a:r>
            <a:r>
              <a:rPr dirty="0" sz="1300" spc="-20" b="1">
                <a:latin typeface="Courier New"/>
                <a:cs typeface="Courier New"/>
              </a:rPr>
              <a:t>; </a:t>
            </a:r>
            <a:r>
              <a:rPr dirty="0" sz="1300" spc="-15" b="1">
                <a:latin typeface="Courier New"/>
                <a:cs typeface="Courier New"/>
              </a:rPr>
              <a:t>…]  BEGIN</a:t>
            </a:r>
            <a:endParaRPr sz="1300">
              <a:latin typeface="Courier New"/>
              <a:cs typeface="Courier New"/>
            </a:endParaRPr>
          </a:p>
          <a:p>
            <a:pPr marL="194945">
              <a:lnSpc>
                <a:spcPts val="1495"/>
              </a:lnSpc>
            </a:pPr>
            <a:r>
              <a:rPr dirty="0" sz="1300" spc="-15" b="1">
                <a:latin typeface="Courier New"/>
                <a:cs typeface="Courier New"/>
              </a:rPr>
              <a:t>--</a:t>
            </a:r>
            <a:r>
              <a:rPr dirty="0" sz="1300" spc="-20" b="1">
                <a:latin typeface="Courier New"/>
                <a:cs typeface="Courier New"/>
              </a:rPr>
              <a:t> </a:t>
            </a:r>
            <a:r>
              <a:rPr dirty="0" sz="1300" spc="-20" b="1" i="1">
                <a:latin typeface="Courier New"/>
                <a:cs typeface="Courier New"/>
              </a:rPr>
              <a:t>actions;</a:t>
            </a:r>
            <a:endParaRPr sz="1300">
              <a:latin typeface="Courier New"/>
              <a:cs typeface="Courier New"/>
            </a:endParaRPr>
          </a:p>
          <a:p>
            <a:pPr marR="1273810" indent="194945">
              <a:lnSpc>
                <a:spcPts val="1550"/>
              </a:lnSpc>
              <a:spcBef>
                <a:spcPts val="55"/>
              </a:spcBef>
            </a:pPr>
            <a:r>
              <a:rPr dirty="0" sz="1300" spc="-15" b="1">
                <a:latin typeface="Courier New"/>
                <a:cs typeface="Courier New"/>
              </a:rPr>
              <a:t>RETURN</a:t>
            </a:r>
            <a:r>
              <a:rPr dirty="0" sz="1300" spc="-70" b="1">
                <a:latin typeface="Courier New"/>
                <a:cs typeface="Courier New"/>
              </a:rPr>
              <a:t> </a:t>
            </a:r>
            <a:r>
              <a:rPr dirty="0" sz="1300" spc="-15" b="1" i="1">
                <a:latin typeface="Courier New"/>
                <a:cs typeface="Courier New"/>
              </a:rPr>
              <a:t>expression</a:t>
            </a:r>
            <a:r>
              <a:rPr dirty="0" sz="1300" spc="-15" b="1">
                <a:latin typeface="Courier New"/>
                <a:cs typeface="Courier New"/>
              </a:rPr>
              <a:t>;  END</a:t>
            </a:r>
            <a:r>
              <a:rPr dirty="0" sz="1300" spc="-35" b="1">
                <a:latin typeface="Courier New"/>
                <a:cs typeface="Courier New"/>
              </a:rPr>
              <a:t> </a:t>
            </a:r>
            <a:r>
              <a:rPr dirty="0" sz="1300" spc="-20" b="1">
                <a:latin typeface="Courier New"/>
                <a:cs typeface="Courier New"/>
              </a:rPr>
              <a:t>[</a:t>
            </a:r>
            <a:r>
              <a:rPr dirty="0" sz="1300" spc="-20" b="1" i="1">
                <a:latin typeface="Courier New"/>
                <a:cs typeface="Courier New"/>
              </a:rPr>
              <a:t>function_name</a:t>
            </a:r>
            <a:r>
              <a:rPr dirty="0" sz="1300" spc="-20" b="1">
                <a:latin typeface="Courier New"/>
                <a:cs typeface="Courier New"/>
              </a:rPr>
              <a:t>];</a:t>
            </a:r>
            <a:endParaRPr sz="1300">
              <a:latin typeface="Courier New"/>
              <a:cs typeface="Courier New"/>
            </a:endParaRPr>
          </a:p>
        </p:txBody>
      </p:sp>
      <p:sp>
        <p:nvSpPr>
          <p:cNvPr id="10" name="object 10"/>
          <p:cNvSpPr txBox="1"/>
          <p:nvPr/>
        </p:nvSpPr>
        <p:spPr>
          <a:xfrm>
            <a:off x="2050542" y="873506"/>
            <a:ext cx="364744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Syntax for </a:t>
            </a:r>
            <a:r>
              <a:rPr dirty="0" sz="2000" spc="-5" b="1">
                <a:latin typeface="Arial"/>
                <a:cs typeface="Arial"/>
              </a:rPr>
              <a:t>Creating</a:t>
            </a:r>
            <a:r>
              <a:rPr dirty="0" sz="2000" spc="-40" b="1">
                <a:latin typeface="Arial"/>
                <a:cs typeface="Arial"/>
              </a:rPr>
              <a:t> </a:t>
            </a:r>
            <a:r>
              <a:rPr dirty="0" sz="2000" b="1">
                <a:latin typeface="Arial"/>
                <a:cs typeface="Arial"/>
              </a:rPr>
              <a:t>Functions</a:t>
            </a:r>
            <a:endParaRPr sz="2000">
              <a:latin typeface="Arial"/>
              <a:cs typeface="Arial"/>
            </a:endParaRPr>
          </a:p>
        </p:txBody>
      </p:sp>
      <p:sp>
        <p:nvSpPr>
          <p:cNvPr id="11" name="object 11"/>
          <p:cNvSpPr txBox="1"/>
          <p:nvPr/>
        </p:nvSpPr>
        <p:spPr>
          <a:xfrm>
            <a:off x="1243583" y="1763824"/>
            <a:ext cx="4707255" cy="1240155"/>
          </a:xfrm>
          <a:prstGeom prst="rect">
            <a:avLst/>
          </a:prstGeom>
        </p:spPr>
        <p:txBody>
          <a:bodyPr wrap="square" lIns="0" tIns="29209" rIns="0" bIns="0" rtlCol="0" vert="horz">
            <a:spAutoFit/>
          </a:bodyPr>
          <a:lstStyle/>
          <a:p>
            <a:pPr>
              <a:lnSpc>
                <a:spcPct val="100000"/>
              </a:lnSpc>
              <a:spcBef>
                <a:spcPts val="229"/>
              </a:spcBef>
            </a:pPr>
            <a:r>
              <a:rPr dirty="0" sz="1550" spc="10" b="1">
                <a:latin typeface="Arial"/>
                <a:cs typeface="Arial"/>
              </a:rPr>
              <a:t>The PL/SQL block must have </a:t>
            </a:r>
            <a:r>
              <a:rPr dirty="0" sz="1550" spc="5" b="1">
                <a:latin typeface="Arial"/>
                <a:cs typeface="Arial"/>
              </a:rPr>
              <a:t>at </a:t>
            </a:r>
            <a:r>
              <a:rPr dirty="0" sz="1550" spc="10" b="1">
                <a:latin typeface="Arial"/>
                <a:cs typeface="Arial"/>
              </a:rPr>
              <a:t>least one</a:t>
            </a:r>
            <a:r>
              <a:rPr dirty="0" sz="1550" spc="5" b="1">
                <a:latin typeface="Arial"/>
                <a:cs typeface="Arial"/>
              </a:rPr>
              <a:t> </a:t>
            </a:r>
            <a:r>
              <a:rPr dirty="0" sz="1550" spc="10" b="1">
                <a:latin typeface="Courier New"/>
                <a:cs typeface="Courier New"/>
              </a:rPr>
              <a:t>RETURN</a:t>
            </a:r>
            <a:endParaRPr sz="1550">
              <a:latin typeface="Courier New"/>
              <a:cs typeface="Courier New"/>
            </a:endParaRPr>
          </a:p>
          <a:p>
            <a:pPr>
              <a:lnSpc>
                <a:spcPct val="100000"/>
              </a:lnSpc>
              <a:spcBef>
                <a:spcPts val="140"/>
              </a:spcBef>
            </a:pPr>
            <a:r>
              <a:rPr dirty="0" sz="1550" spc="10" b="1">
                <a:latin typeface="Arial"/>
                <a:cs typeface="Arial"/>
              </a:rPr>
              <a:t>statement.</a:t>
            </a:r>
            <a:endParaRPr sz="1550">
              <a:latin typeface="Arial"/>
              <a:cs typeface="Arial"/>
            </a:endParaRPr>
          </a:p>
          <a:p>
            <a:pPr marL="168275" marR="429895">
              <a:lnSpc>
                <a:spcPts val="1550"/>
              </a:lnSpc>
              <a:spcBef>
                <a:spcPts val="975"/>
              </a:spcBef>
              <a:tabLst>
                <a:tab pos="2969895" algn="l"/>
                <a:tab pos="3677920" algn="l"/>
              </a:tabLst>
            </a:pPr>
            <a:r>
              <a:rPr dirty="0" sz="1300" spc="-15" b="1">
                <a:latin typeface="Courier New"/>
                <a:cs typeface="Courier New"/>
              </a:rPr>
              <a:t>CREATE [OR REPLACE] FUNCTION </a:t>
            </a:r>
            <a:r>
              <a:rPr dirty="0" sz="1300" spc="-20" b="1" i="1">
                <a:latin typeface="Courier New"/>
                <a:cs typeface="Courier New"/>
              </a:rPr>
              <a:t>function_name  </a:t>
            </a:r>
            <a:r>
              <a:rPr dirty="0" sz="1300" spc="-15" b="1">
                <a:latin typeface="Courier New"/>
                <a:cs typeface="Courier New"/>
              </a:rPr>
              <a:t>[(</a:t>
            </a:r>
            <a:r>
              <a:rPr dirty="0" sz="1300" spc="-15" b="1" i="1">
                <a:latin typeface="Courier New"/>
                <a:cs typeface="Courier New"/>
              </a:rPr>
              <a:t>parameter1 </a:t>
            </a:r>
            <a:r>
              <a:rPr dirty="0" sz="1300" spc="-15" b="1">
                <a:latin typeface="Courier New"/>
                <a:cs typeface="Courier New"/>
              </a:rPr>
              <a:t>[</a:t>
            </a:r>
            <a:r>
              <a:rPr dirty="0" sz="1300" spc="-15" b="1" i="1">
                <a:latin typeface="Courier New"/>
                <a:cs typeface="Courier New"/>
              </a:rPr>
              <a:t>mode1</a:t>
            </a:r>
            <a:r>
              <a:rPr dirty="0" sz="1300" spc="-15" b="1">
                <a:latin typeface="Courier New"/>
                <a:cs typeface="Courier New"/>
              </a:rPr>
              <a:t>] </a:t>
            </a:r>
            <a:r>
              <a:rPr dirty="0" sz="1300" spc="-20" b="1" i="1">
                <a:latin typeface="Courier New"/>
                <a:cs typeface="Courier New"/>
              </a:rPr>
              <a:t>datatype1, ...</a:t>
            </a:r>
            <a:r>
              <a:rPr dirty="0" sz="1300" spc="-20" b="1">
                <a:latin typeface="Courier New"/>
                <a:cs typeface="Courier New"/>
              </a:rPr>
              <a:t>)]  </a:t>
            </a:r>
            <a:r>
              <a:rPr dirty="0" sz="1300" spc="-15" b="1">
                <a:latin typeface="Courier New"/>
                <a:cs typeface="Courier New"/>
              </a:rPr>
              <a:t>RETURN </a:t>
            </a:r>
            <a:r>
              <a:rPr dirty="0" sz="1300" spc="-15" b="1" i="1">
                <a:latin typeface="Courier New"/>
                <a:cs typeface="Courier New"/>
              </a:rPr>
              <a:t>datatype</a:t>
            </a:r>
            <a:r>
              <a:rPr dirty="0" sz="1300" spc="-100" b="1" i="1">
                <a:latin typeface="Courier New"/>
                <a:cs typeface="Courier New"/>
              </a:rPr>
              <a:t> </a:t>
            </a:r>
            <a:r>
              <a:rPr dirty="0" sz="1300" spc="-15" b="1">
                <a:latin typeface="Courier New"/>
                <a:cs typeface="Courier New"/>
              </a:rPr>
              <a:t>IS|AS	</a:t>
            </a:r>
            <a:r>
              <a:rPr dirty="0" u="heavy" sz="1300" spc="-25" b="1">
                <a:uFill>
                  <a:solidFill>
                    <a:srgbClr val="000000"/>
                  </a:solidFill>
                </a:uFill>
                <a:latin typeface="Courier New"/>
                <a:cs typeface="Courier New"/>
              </a:rPr>
              <a:t> </a:t>
            </a:r>
            <a:r>
              <a:rPr dirty="0" u="heavy" sz="1300" spc="-15" b="1">
                <a:uFill>
                  <a:solidFill>
                    <a:srgbClr val="000000"/>
                  </a:solidFill>
                </a:uFill>
                <a:latin typeface="Courier New"/>
                <a:cs typeface="Courier New"/>
              </a:rPr>
              <a:t>	</a:t>
            </a:r>
            <a:endParaRPr sz="1300">
              <a:latin typeface="Courier New"/>
              <a:cs typeface="Courier New"/>
            </a:endParaRPr>
          </a:p>
        </p:txBody>
      </p:sp>
      <p:grpSp>
        <p:nvGrpSpPr>
          <p:cNvPr id="12" name="object 12"/>
          <p:cNvGrpSpPr/>
          <p:nvPr/>
        </p:nvGrpSpPr>
        <p:grpSpPr>
          <a:xfrm>
            <a:off x="4213859" y="3009138"/>
            <a:ext cx="1089660" cy="937260"/>
            <a:chOff x="4213859" y="3009138"/>
            <a:chExt cx="1089660" cy="937260"/>
          </a:xfrm>
        </p:grpSpPr>
        <p:sp>
          <p:nvSpPr>
            <p:cNvPr id="13" name="object 13"/>
            <p:cNvSpPr/>
            <p:nvPr/>
          </p:nvSpPr>
          <p:spPr>
            <a:xfrm>
              <a:off x="4921757" y="3009138"/>
              <a:ext cx="0" cy="927100"/>
            </a:xfrm>
            <a:custGeom>
              <a:avLst/>
              <a:gdLst/>
              <a:ahLst/>
              <a:cxnLst/>
              <a:rect l="l" t="t" r="r" b="b"/>
              <a:pathLst>
                <a:path w="0" h="927100">
                  <a:moveTo>
                    <a:pt x="0" y="0"/>
                  </a:moveTo>
                  <a:lnTo>
                    <a:pt x="0" y="926591"/>
                  </a:lnTo>
                </a:path>
              </a:pathLst>
            </a:custGeom>
            <a:ln w="20574">
              <a:solidFill>
                <a:srgbClr val="000000"/>
              </a:solidFill>
            </a:ln>
          </p:spPr>
          <p:txBody>
            <a:bodyPr wrap="square" lIns="0" tIns="0" rIns="0" bIns="0" rtlCol="0"/>
            <a:lstStyle/>
            <a:p/>
          </p:txBody>
        </p:sp>
        <p:sp>
          <p:nvSpPr>
            <p:cNvPr id="14" name="object 14"/>
            <p:cNvSpPr/>
            <p:nvPr/>
          </p:nvSpPr>
          <p:spPr>
            <a:xfrm>
              <a:off x="4213859" y="3935730"/>
              <a:ext cx="708025" cy="0"/>
            </a:xfrm>
            <a:custGeom>
              <a:avLst/>
              <a:gdLst/>
              <a:ahLst/>
              <a:cxnLst/>
              <a:rect l="l" t="t" r="r" b="b"/>
              <a:pathLst>
                <a:path w="708025" h="0">
                  <a:moveTo>
                    <a:pt x="0" y="0"/>
                  </a:moveTo>
                  <a:lnTo>
                    <a:pt x="707898" y="0"/>
                  </a:lnTo>
                </a:path>
              </a:pathLst>
            </a:custGeom>
            <a:ln w="20574">
              <a:solidFill>
                <a:srgbClr val="000000"/>
              </a:solidFill>
            </a:ln>
          </p:spPr>
          <p:txBody>
            <a:bodyPr wrap="square" lIns="0" tIns="0" rIns="0" bIns="0" rtlCol="0"/>
            <a:lstStyle/>
            <a:p/>
          </p:txBody>
        </p:sp>
        <p:sp>
          <p:nvSpPr>
            <p:cNvPr id="15" name="object 15"/>
            <p:cNvSpPr/>
            <p:nvPr/>
          </p:nvSpPr>
          <p:spPr>
            <a:xfrm>
              <a:off x="4921757" y="3472434"/>
              <a:ext cx="317500" cy="0"/>
            </a:xfrm>
            <a:custGeom>
              <a:avLst/>
              <a:gdLst/>
              <a:ahLst/>
              <a:cxnLst/>
              <a:rect l="l" t="t" r="r" b="b"/>
              <a:pathLst>
                <a:path w="317500" h="0">
                  <a:moveTo>
                    <a:pt x="0" y="0"/>
                  </a:moveTo>
                  <a:lnTo>
                    <a:pt x="316992" y="0"/>
                  </a:lnTo>
                </a:path>
              </a:pathLst>
            </a:custGeom>
            <a:ln w="20574">
              <a:solidFill>
                <a:srgbClr val="000000"/>
              </a:solidFill>
            </a:ln>
          </p:spPr>
          <p:txBody>
            <a:bodyPr wrap="square" lIns="0" tIns="0" rIns="0" bIns="0" rtlCol="0"/>
            <a:lstStyle/>
            <a:p/>
          </p:txBody>
        </p:sp>
        <p:sp>
          <p:nvSpPr>
            <p:cNvPr id="16" name="object 16"/>
            <p:cNvSpPr/>
            <p:nvPr/>
          </p:nvSpPr>
          <p:spPr>
            <a:xfrm>
              <a:off x="5237225" y="3439668"/>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grpSp>
      <p:sp>
        <p:nvSpPr>
          <p:cNvPr id="17" name="object 17"/>
          <p:cNvSpPr txBox="1"/>
          <p:nvPr/>
        </p:nvSpPr>
        <p:spPr>
          <a:xfrm>
            <a:off x="5331714" y="3344672"/>
            <a:ext cx="109410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Arial"/>
                <a:cs typeface="Arial"/>
              </a:rPr>
              <a:t>PL/SQL</a:t>
            </a:r>
            <a:r>
              <a:rPr dirty="0" sz="1300" spc="-40" b="1">
                <a:latin typeface="Arial"/>
                <a:cs typeface="Arial"/>
              </a:rPr>
              <a:t> </a:t>
            </a:r>
            <a:r>
              <a:rPr dirty="0" sz="1300" spc="-15" b="1">
                <a:latin typeface="Arial"/>
                <a:cs typeface="Arial"/>
              </a:rPr>
              <a:t>Block</a:t>
            </a:r>
            <a:endParaRPr sz="1300">
              <a:latin typeface="Arial"/>
              <a:cs typeface="Arial"/>
            </a:endParaRPr>
          </a:p>
        </p:txBody>
      </p:sp>
      <p:sp>
        <p:nvSpPr>
          <p:cNvPr id="20" name="object 20"/>
          <p:cNvSpPr txBox="1"/>
          <p:nvPr/>
        </p:nvSpPr>
        <p:spPr>
          <a:xfrm>
            <a:off x="749300" y="9321750"/>
            <a:ext cx="6168390" cy="518795"/>
          </a:xfrm>
          <a:prstGeom prst="rect">
            <a:avLst/>
          </a:prstGeom>
        </p:spPr>
        <p:txBody>
          <a:bodyPr wrap="square" lIns="0" tIns="0" rIns="0" bIns="0" rtlCol="0" vert="horz">
            <a:spAutoFit/>
          </a:bodyPr>
          <a:lstStyle/>
          <a:p>
            <a:pPr marL="132080">
              <a:lnSpc>
                <a:spcPts val="1520"/>
              </a:lnSpc>
            </a:pPr>
            <a:r>
              <a:rPr dirty="0" sz="1300" spc="5">
                <a:latin typeface="Times New Roman"/>
                <a:cs typeface="Times New Roman"/>
              </a:rPr>
              <a:t>structure such as a </a:t>
            </a:r>
            <a:r>
              <a:rPr dirty="0" sz="1300" spc="10">
                <a:latin typeface="Times New Roman"/>
                <a:cs typeface="Times New Roman"/>
              </a:rPr>
              <a:t>PL/SQL </a:t>
            </a:r>
            <a:r>
              <a:rPr dirty="0" sz="1300" spc="5">
                <a:latin typeface="Times New Roman"/>
                <a:cs typeface="Times New Roman"/>
              </a:rPr>
              <a:t>record or a </a:t>
            </a:r>
            <a:r>
              <a:rPr dirty="0" sz="1300" spc="10">
                <a:latin typeface="Times New Roman"/>
                <a:cs typeface="Times New Roman"/>
              </a:rPr>
              <a:t>PL/SQL</a:t>
            </a:r>
            <a:r>
              <a:rPr dirty="0" sz="1300" spc="5">
                <a:latin typeface="Times New Roman"/>
                <a:cs typeface="Times New Roman"/>
              </a:rPr>
              <a:t> table.</a:t>
            </a:r>
            <a:endParaRPr sz="1300">
              <a:latin typeface="Times New Roman"/>
              <a:cs typeface="Times New Roman"/>
            </a:endParaRPr>
          </a:p>
          <a:p>
            <a:pPr marL="12700">
              <a:lnSpc>
                <a:spcPts val="940"/>
              </a:lnSpc>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p:txBody>
      </p:sp>
      <p:sp>
        <p:nvSpPr>
          <p:cNvPr id="21" name="object 21"/>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8" name="object 18"/>
          <p:cNvSpPr txBox="1"/>
          <p:nvPr/>
        </p:nvSpPr>
        <p:spPr>
          <a:xfrm>
            <a:off x="743204" y="5619272"/>
            <a:ext cx="6258560" cy="3720465"/>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Syntax for Creating</a:t>
            </a:r>
            <a:r>
              <a:rPr dirty="0" sz="1300" b="1">
                <a:latin typeface="Arial"/>
                <a:cs typeface="Arial"/>
              </a:rPr>
              <a:t> </a:t>
            </a:r>
            <a:r>
              <a:rPr dirty="0" sz="1300" spc="10" b="1">
                <a:latin typeface="Arial"/>
                <a:cs typeface="Arial"/>
              </a:rPr>
              <a:t>Functions</a:t>
            </a:r>
            <a:endParaRPr sz="1300">
              <a:latin typeface="Arial"/>
              <a:cs typeface="Arial"/>
            </a:endParaRPr>
          </a:p>
          <a:p>
            <a:pPr algn="just" marL="138430" marR="25400" indent="-635">
              <a:lnSpc>
                <a:spcPct val="106100"/>
              </a:lnSpc>
              <a:spcBef>
                <a:spcPts val="219"/>
              </a:spcBef>
            </a:pPr>
            <a:r>
              <a:rPr dirty="0" sz="1300" spc="10">
                <a:latin typeface="Times New Roman"/>
                <a:cs typeface="Times New Roman"/>
              </a:rPr>
              <a:t>A </a:t>
            </a:r>
            <a:r>
              <a:rPr dirty="0" sz="1300" spc="5">
                <a:latin typeface="Times New Roman"/>
                <a:cs typeface="Times New Roman"/>
              </a:rPr>
              <a:t>function is a </a:t>
            </a:r>
            <a:r>
              <a:rPr dirty="0" sz="1300" spc="10">
                <a:latin typeface="Times New Roman"/>
                <a:cs typeface="Times New Roman"/>
              </a:rPr>
              <a:t>PL/SQL </a:t>
            </a:r>
            <a:r>
              <a:rPr dirty="0" sz="1300" spc="5">
                <a:latin typeface="Times New Roman"/>
                <a:cs typeface="Times New Roman"/>
              </a:rPr>
              <a:t>block that returns a value. </a:t>
            </a:r>
            <a:r>
              <a:rPr dirty="0" sz="1300" spc="10">
                <a:latin typeface="Times New Roman"/>
                <a:cs typeface="Times New Roman"/>
              </a:rPr>
              <a:t>A </a:t>
            </a:r>
            <a:r>
              <a:rPr dirty="0" sz="1300" spc="15">
                <a:latin typeface="Courier New"/>
                <a:cs typeface="Courier New"/>
              </a:rPr>
              <a:t>RETURN</a:t>
            </a:r>
            <a:r>
              <a:rPr dirty="0" sz="1300" spc="-330">
                <a:latin typeface="Courier New"/>
                <a:cs typeface="Courier New"/>
              </a:rPr>
              <a:t> </a:t>
            </a:r>
            <a:r>
              <a:rPr dirty="0" sz="1300" spc="5">
                <a:latin typeface="Times New Roman"/>
                <a:cs typeface="Times New Roman"/>
              </a:rPr>
              <a:t>statement must be provided  to return a value with a data type that is consistent with the function</a:t>
            </a:r>
            <a:r>
              <a:rPr dirty="0" sz="1300" spc="75">
                <a:latin typeface="Times New Roman"/>
                <a:cs typeface="Times New Roman"/>
              </a:rPr>
              <a:t> </a:t>
            </a:r>
            <a:r>
              <a:rPr dirty="0" sz="1300" spc="5">
                <a:latin typeface="Times New Roman"/>
                <a:cs typeface="Times New Roman"/>
              </a:rPr>
              <a:t>declaration.</a:t>
            </a:r>
            <a:endParaRPr sz="1300">
              <a:latin typeface="Times New Roman"/>
              <a:cs typeface="Times New Roman"/>
            </a:endParaRPr>
          </a:p>
          <a:p>
            <a:pPr algn="just" marL="138430" marR="142240">
              <a:lnSpc>
                <a:spcPct val="98300"/>
              </a:lnSpc>
              <a:spcBef>
                <a:spcPts val="310"/>
              </a:spcBef>
            </a:pPr>
            <a:r>
              <a:rPr dirty="0" sz="1300" spc="10">
                <a:latin typeface="Times New Roman"/>
                <a:cs typeface="Times New Roman"/>
              </a:rPr>
              <a:t>You </a:t>
            </a:r>
            <a:r>
              <a:rPr dirty="0" sz="1300" spc="5">
                <a:latin typeface="Times New Roman"/>
                <a:cs typeface="Times New Roman"/>
              </a:rPr>
              <a:t>create</a:t>
            </a:r>
            <a:r>
              <a:rPr dirty="0" sz="1300" spc="10">
                <a:latin typeface="Times New Roman"/>
                <a:cs typeface="Times New Roman"/>
              </a:rPr>
              <a:t> new </a:t>
            </a:r>
            <a:r>
              <a:rPr dirty="0" sz="1300" spc="5">
                <a:latin typeface="Times New Roman"/>
                <a:cs typeface="Times New Roman"/>
              </a:rPr>
              <a:t>functions</a:t>
            </a:r>
            <a:r>
              <a:rPr dirty="0" sz="1300" spc="10">
                <a:latin typeface="Times New Roman"/>
                <a:cs typeface="Times New Roman"/>
              </a:rPr>
              <a:t> </a:t>
            </a:r>
            <a:r>
              <a:rPr dirty="0" sz="1300" spc="5">
                <a:latin typeface="Times New Roman"/>
                <a:cs typeface="Times New Roman"/>
              </a:rPr>
              <a:t>with</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FUNCTION</a:t>
            </a:r>
            <a:r>
              <a:rPr dirty="0" sz="1300" spc="-445">
                <a:latin typeface="Courier New"/>
                <a:cs typeface="Courier New"/>
              </a:rPr>
              <a:t> </a:t>
            </a:r>
            <a:r>
              <a:rPr dirty="0" sz="1300" spc="5">
                <a:latin typeface="Times New Roman"/>
                <a:cs typeface="Times New Roman"/>
              </a:rPr>
              <a:t>statement,</a:t>
            </a:r>
            <a:r>
              <a:rPr dirty="0" sz="1300" spc="10">
                <a:latin typeface="Times New Roman"/>
                <a:cs typeface="Times New Roman"/>
              </a:rPr>
              <a:t> which</a:t>
            </a:r>
            <a:r>
              <a:rPr dirty="0" sz="1300" spc="15">
                <a:latin typeface="Times New Roman"/>
                <a:cs typeface="Times New Roman"/>
              </a:rPr>
              <a:t> </a:t>
            </a:r>
            <a:r>
              <a:rPr dirty="0" sz="1300" spc="10">
                <a:latin typeface="Times New Roman"/>
                <a:cs typeface="Times New Roman"/>
              </a:rPr>
              <a:t>may</a:t>
            </a:r>
            <a:r>
              <a:rPr dirty="0" sz="1300" spc="15">
                <a:latin typeface="Times New Roman"/>
                <a:cs typeface="Times New Roman"/>
              </a:rPr>
              <a:t> </a:t>
            </a:r>
            <a:r>
              <a:rPr dirty="0" sz="1300" spc="5">
                <a:latin typeface="Times New Roman"/>
                <a:cs typeface="Times New Roman"/>
              </a:rPr>
              <a:t>declare</a:t>
            </a:r>
            <a:r>
              <a:rPr dirty="0" sz="1300" spc="20">
                <a:latin typeface="Times New Roman"/>
                <a:cs typeface="Times New Roman"/>
              </a:rPr>
              <a:t> </a:t>
            </a:r>
            <a:r>
              <a:rPr dirty="0" sz="1300" spc="5">
                <a:latin typeface="Times New Roman"/>
                <a:cs typeface="Times New Roman"/>
              </a:rPr>
              <a:t>a  list of parameters, must return one value, and must define the actions to be performed </a:t>
            </a:r>
            <a:r>
              <a:rPr dirty="0" sz="1300" spc="10">
                <a:latin typeface="Times New Roman"/>
                <a:cs typeface="Times New Roman"/>
              </a:rPr>
              <a:t>by  </a:t>
            </a:r>
            <a:r>
              <a:rPr dirty="0" sz="1300" spc="5">
                <a:latin typeface="Times New Roman"/>
                <a:cs typeface="Times New Roman"/>
              </a:rPr>
              <a:t>the standard </a:t>
            </a:r>
            <a:r>
              <a:rPr dirty="0" sz="1300" spc="10">
                <a:latin typeface="Times New Roman"/>
                <a:cs typeface="Times New Roman"/>
              </a:rPr>
              <a:t>PL/SQL</a:t>
            </a:r>
            <a:r>
              <a:rPr dirty="0" sz="1300">
                <a:latin typeface="Times New Roman"/>
                <a:cs typeface="Times New Roman"/>
              </a:rPr>
              <a:t> </a:t>
            </a:r>
            <a:r>
              <a:rPr dirty="0" sz="1300" spc="5">
                <a:latin typeface="Times New Roman"/>
                <a:cs typeface="Times New Roman"/>
              </a:rPr>
              <a:t>block.</a:t>
            </a:r>
            <a:endParaRPr sz="1300">
              <a:latin typeface="Times New Roman"/>
              <a:cs typeface="Times New Roman"/>
            </a:endParaRPr>
          </a:p>
          <a:p>
            <a:pPr algn="just" marL="138430">
              <a:lnSpc>
                <a:spcPts val="1530"/>
              </a:lnSpc>
              <a:spcBef>
                <a:spcPts val="270"/>
              </a:spcBef>
            </a:pPr>
            <a:r>
              <a:rPr dirty="0" sz="1300" spc="10">
                <a:latin typeface="Times New Roman"/>
                <a:cs typeface="Times New Roman"/>
              </a:rPr>
              <a:t>You</a:t>
            </a:r>
            <a:r>
              <a:rPr dirty="0" sz="1300" spc="5">
                <a:latin typeface="Times New Roman"/>
                <a:cs typeface="Times New Roman"/>
              </a:rPr>
              <a:t> should</a:t>
            </a:r>
            <a:r>
              <a:rPr dirty="0" sz="1300" spc="10">
                <a:latin typeface="Times New Roman"/>
                <a:cs typeface="Times New Roman"/>
              </a:rPr>
              <a:t> </a:t>
            </a:r>
            <a:r>
              <a:rPr dirty="0" sz="1300" spc="5">
                <a:latin typeface="Times New Roman"/>
                <a:cs typeface="Times New Roman"/>
              </a:rPr>
              <a:t>consider</a:t>
            </a:r>
            <a:r>
              <a:rPr dirty="0" sz="1300" spc="10">
                <a:latin typeface="Times New Roman"/>
                <a:cs typeface="Times New Roman"/>
              </a:rPr>
              <a:t> </a:t>
            </a:r>
            <a:r>
              <a:rPr dirty="0" sz="1300" spc="5">
                <a:latin typeface="Times New Roman"/>
                <a:cs typeface="Times New Roman"/>
              </a:rPr>
              <a:t>the following</a:t>
            </a:r>
            <a:r>
              <a:rPr dirty="0" sz="1300" spc="10">
                <a:latin typeface="Times New Roman"/>
                <a:cs typeface="Times New Roman"/>
              </a:rPr>
              <a:t> </a:t>
            </a:r>
            <a:r>
              <a:rPr dirty="0" sz="1300" spc="5">
                <a:latin typeface="Times New Roman"/>
                <a:cs typeface="Times New Roman"/>
              </a:rPr>
              <a:t>points</a:t>
            </a:r>
            <a:r>
              <a:rPr dirty="0" sz="1300" spc="10">
                <a:latin typeface="Times New Roman"/>
                <a:cs typeface="Times New Roman"/>
              </a:rPr>
              <a:t> </a:t>
            </a:r>
            <a:r>
              <a:rPr dirty="0" sz="1300" spc="5">
                <a:latin typeface="Times New Roman"/>
                <a:cs typeface="Times New Roman"/>
              </a:rPr>
              <a:t>about</a:t>
            </a:r>
            <a:r>
              <a:rPr dirty="0" sz="1300" spc="10">
                <a:latin typeface="Times New Roman"/>
                <a:cs typeface="Times New Roman"/>
              </a:rPr>
              <a:t> </a:t>
            </a:r>
            <a:r>
              <a:rPr dirty="0" sz="1300" spc="5">
                <a:latin typeface="Times New Roman"/>
                <a:cs typeface="Times New Roman"/>
              </a:rPr>
              <a:t>the</a:t>
            </a:r>
            <a:r>
              <a:rPr dirty="0" sz="130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FUNCTION</a:t>
            </a:r>
            <a:r>
              <a:rPr dirty="0" sz="1300" spc="-445">
                <a:latin typeface="Courier New"/>
                <a:cs typeface="Courier New"/>
              </a:rPr>
              <a:t> </a:t>
            </a:r>
            <a:r>
              <a:rPr dirty="0" sz="1300" spc="10">
                <a:latin typeface="Times New Roman"/>
                <a:cs typeface="Times New Roman"/>
              </a:rPr>
              <a:t>statement:</a:t>
            </a:r>
            <a:endParaRPr sz="1300">
              <a:latin typeface="Times New Roman"/>
              <a:cs typeface="Times New Roman"/>
            </a:endParaRPr>
          </a:p>
          <a:p>
            <a:pPr algn="just" marL="515620" marR="74930" indent="-251460">
              <a:lnSpc>
                <a:spcPts val="1570"/>
              </a:lnSpc>
              <a:spcBef>
                <a:spcPts val="15"/>
              </a:spcBef>
              <a:buChar char="•"/>
              <a:tabLst>
                <a:tab pos="516255" algn="l"/>
              </a:tabLst>
            </a:pPr>
            <a:r>
              <a:rPr dirty="0" sz="1300" spc="10">
                <a:latin typeface="Times New Roman"/>
                <a:cs typeface="Times New Roman"/>
              </a:rPr>
              <a:t>The </a:t>
            </a:r>
            <a:r>
              <a:rPr dirty="0" sz="1300" spc="15">
                <a:latin typeface="Courier New"/>
                <a:cs typeface="Courier New"/>
              </a:rPr>
              <a:t>REPLACE</a:t>
            </a:r>
            <a:r>
              <a:rPr dirty="0" sz="1300" spc="-385">
                <a:latin typeface="Courier New"/>
                <a:cs typeface="Courier New"/>
              </a:rPr>
              <a:t> </a:t>
            </a:r>
            <a:r>
              <a:rPr dirty="0" sz="1300" spc="5">
                <a:latin typeface="Times New Roman"/>
                <a:cs typeface="Times New Roman"/>
              </a:rPr>
              <a:t>option indicates that if the function exists, it is dropped and replaced  with the </a:t>
            </a:r>
            <a:r>
              <a:rPr dirty="0" sz="1300" spc="10">
                <a:latin typeface="Times New Roman"/>
                <a:cs typeface="Times New Roman"/>
              </a:rPr>
              <a:t>new </a:t>
            </a:r>
            <a:r>
              <a:rPr dirty="0" sz="1300" spc="5">
                <a:latin typeface="Times New Roman"/>
                <a:cs typeface="Times New Roman"/>
              </a:rPr>
              <a:t>version that is created </a:t>
            </a:r>
            <a:r>
              <a:rPr dirty="0" sz="1300" spc="10">
                <a:latin typeface="Times New Roman"/>
                <a:cs typeface="Times New Roman"/>
              </a:rPr>
              <a:t>by </a:t>
            </a:r>
            <a:r>
              <a:rPr dirty="0" sz="1300" spc="5">
                <a:latin typeface="Times New Roman"/>
                <a:cs typeface="Times New Roman"/>
              </a:rPr>
              <a:t>the statement.</a:t>
            </a:r>
            <a:endParaRPr sz="1300">
              <a:latin typeface="Times New Roman"/>
              <a:cs typeface="Times New Roman"/>
            </a:endParaRPr>
          </a:p>
          <a:p>
            <a:pPr algn="just" marL="515620" indent="-252095">
              <a:lnSpc>
                <a:spcPts val="1340"/>
              </a:lnSpc>
              <a:buChar char="•"/>
              <a:tabLst>
                <a:tab pos="516255" algn="l"/>
              </a:tabLst>
            </a:pPr>
            <a:r>
              <a:rPr dirty="0" sz="1300" spc="10">
                <a:latin typeface="Times New Roman"/>
                <a:cs typeface="Times New Roman"/>
              </a:rPr>
              <a:t>The </a:t>
            </a:r>
            <a:r>
              <a:rPr dirty="0" sz="1300" spc="15">
                <a:latin typeface="Courier New"/>
                <a:cs typeface="Courier New"/>
              </a:rPr>
              <a:t>RETURN</a:t>
            </a:r>
            <a:r>
              <a:rPr dirty="0" sz="1300" spc="-455">
                <a:latin typeface="Courier New"/>
                <a:cs typeface="Courier New"/>
              </a:rPr>
              <a:t> </a:t>
            </a:r>
            <a:r>
              <a:rPr dirty="0" sz="1300" spc="5">
                <a:latin typeface="Times New Roman"/>
                <a:cs typeface="Times New Roman"/>
              </a:rPr>
              <a:t>data type must </a:t>
            </a:r>
            <a:r>
              <a:rPr dirty="0" sz="1300" spc="10">
                <a:latin typeface="Times New Roman"/>
                <a:cs typeface="Times New Roman"/>
              </a:rPr>
              <a:t>not </a:t>
            </a:r>
            <a:r>
              <a:rPr dirty="0" sz="1300" spc="5">
                <a:latin typeface="Times New Roman"/>
                <a:cs typeface="Times New Roman"/>
              </a:rPr>
              <a:t>include a size specification.</a:t>
            </a:r>
            <a:endParaRPr sz="1300">
              <a:latin typeface="Times New Roman"/>
              <a:cs typeface="Times New Roman"/>
            </a:endParaRPr>
          </a:p>
          <a:p>
            <a:pPr algn="just" marL="515620" marR="176530" indent="-251460">
              <a:lnSpc>
                <a:spcPts val="1500"/>
              </a:lnSpc>
              <a:spcBef>
                <a:spcPts val="70"/>
              </a:spcBef>
              <a:buChar char="•"/>
              <a:tabLst>
                <a:tab pos="516255" algn="l"/>
              </a:tabLst>
            </a:pPr>
            <a:r>
              <a:rPr dirty="0" sz="1300" spc="10">
                <a:latin typeface="Times New Roman"/>
                <a:cs typeface="Times New Roman"/>
              </a:rPr>
              <a:t>The </a:t>
            </a:r>
            <a:r>
              <a:rPr dirty="0" sz="1300" spc="5">
                <a:latin typeface="Times New Roman"/>
                <a:cs typeface="Times New Roman"/>
              </a:rPr>
              <a:t>PL/SQL block starts with a </a:t>
            </a:r>
            <a:r>
              <a:rPr dirty="0" sz="1300" spc="15">
                <a:latin typeface="Courier New"/>
                <a:cs typeface="Courier New"/>
              </a:rPr>
              <a:t>BEGIN</a:t>
            </a:r>
            <a:r>
              <a:rPr dirty="0" sz="1300" spc="-360">
                <a:latin typeface="Courier New"/>
                <a:cs typeface="Courier New"/>
              </a:rPr>
              <a:t> </a:t>
            </a:r>
            <a:r>
              <a:rPr dirty="0" sz="1300" spc="5">
                <a:latin typeface="Times New Roman"/>
                <a:cs typeface="Times New Roman"/>
              </a:rPr>
              <a:t>after the declaration of any local variables  and ends with an </a:t>
            </a:r>
            <a:r>
              <a:rPr dirty="0" sz="1300" spc="10">
                <a:latin typeface="Courier New"/>
                <a:cs typeface="Courier New"/>
              </a:rPr>
              <a:t>END</a:t>
            </a:r>
            <a:r>
              <a:rPr dirty="0" sz="1300" spc="10">
                <a:latin typeface="Times New Roman"/>
                <a:cs typeface="Times New Roman"/>
              </a:rPr>
              <a:t>, </a:t>
            </a:r>
            <a:r>
              <a:rPr dirty="0" sz="1300" spc="5">
                <a:latin typeface="Times New Roman"/>
                <a:cs typeface="Times New Roman"/>
              </a:rPr>
              <a:t>optionally followed </a:t>
            </a:r>
            <a:r>
              <a:rPr dirty="0" sz="1300" spc="10">
                <a:latin typeface="Times New Roman"/>
                <a:cs typeface="Times New Roman"/>
              </a:rPr>
              <a:t>by </a:t>
            </a:r>
            <a:r>
              <a:rPr dirty="0" sz="1300" spc="5">
                <a:latin typeface="Times New Roman"/>
                <a:cs typeface="Times New Roman"/>
              </a:rPr>
              <a:t>the</a:t>
            </a:r>
            <a:r>
              <a:rPr dirty="0" sz="1300" spc="15">
                <a:latin typeface="Times New Roman"/>
                <a:cs typeface="Times New Roman"/>
              </a:rPr>
              <a:t> </a:t>
            </a:r>
            <a:r>
              <a:rPr dirty="0" sz="1300" spc="15" i="1">
                <a:latin typeface="Courier New"/>
                <a:cs typeface="Courier New"/>
              </a:rPr>
              <a:t>function_name</a:t>
            </a:r>
            <a:r>
              <a:rPr dirty="0" sz="1300" spc="15">
                <a:latin typeface="Times New Roman"/>
                <a:cs typeface="Times New Roman"/>
              </a:rPr>
              <a:t>.</a:t>
            </a:r>
            <a:endParaRPr sz="1300">
              <a:latin typeface="Times New Roman"/>
              <a:cs typeface="Times New Roman"/>
            </a:endParaRPr>
          </a:p>
          <a:p>
            <a:pPr algn="just" marL="515620" indent="-252095">
              <a:lnSpc>
                <a:spcPts val="1460"/>
              </a:lnSpc>
              <a:buChar char="•"/>
              <a:tabLst>
                <a:tab pos="516255" algn="l"/>
              </a:tabLst>
            </a:pPr>
            <a:r>
              <a:rPr dirty="0" sz="1300" spc="5">
                <a:latin typeface="Times New Roman"/>
                <a:cs typeface="Times New Roman"/>
              </a:rPr>
              <a:t>There must be at least</a:t>
            </a:r>
            <a:r>
              <a:rPr dirty="0" sz="1300" spc="10">
                <a:latin typeface="Times New Roman"/>
                <a:cs typeface="Times New Roman"/>
              </a:rPr>
              <a:t> </a:t>
            </a:r>
            <a:r>
              <a:rPr dirty="0" sz="1300" spc="5">
                <a:latin typeface="Times New Roman"/>
                <a:cs typeface="Times New Roman"/>
              </a:rPr>
              <a:t>one </a:t>
            </a:r>
            <a:r>
              <a:rPr dirty="0" sz="1300" spc="15">
                <a:latin typeface="Courier New"/>
                <a:cs typeface="Courier New"/>
              </a:rPr>
              <a:t>RETURN</a:t>
            </a:r>
            <a:r>
              <a:rPr dirty="0" sz="1300" spc="-450">
                <a:latin typeface="Courier New"/>
                <a:cs typeface="Courier New"/>
              </a:rPr>
              <a:t> </a:t>
            </a:r>
            <a:r>
              <a:rPr dirty="0" sz="1300" spc="15" i="1">
                <a:latin typeface="Courier New"/>
                <a:cs typeface="Courier New"/>
              </a:rPr>
              <a:t>expression</a:t>
            </a:r>
            <a:r>
              <a:rPr dirty="0" sz="1300" spc="-455" i="1">
                <a:latin typeface="Courier New"/>
                <a:cs typeface="Courier New"/>
              </a:rPr>
              <a:t> </a:t>
            </a:r>
            <a:r>
              <a:rPr dirty="0" sz="1300" spc="5">
                <a:latin typeface="Times New Roman"/>
                <a:cs typeface="Times New Roman"/>
              </a:rPr>
              <a:t>statement</a:t>
            </a:r>
            <a:r>
              <a:rPr dirty="0" sz="1300" spc="5">
                <a:solidFill>
                  <a:srgbClr val="FB0127"/>
                </a:solidFill>
                <a:latin typeface="Times New Roman"/>
                <a:cs typeface="Times New Roman"/>
              </a:rPr>
              <a:t>.</a:t>
            </a:r>
            <a:endParaRPr sz="1300">
              <a:latin typeface="Times New Roman"/>
              <a:cs typeface="Times New Roman"/>
            </a:endParaRPr>
          </a:p>
          <a:p>
            <a:pPr algn="just" marL="515620" marR="606425" indent="-251460">
              <a:lnSpc>
                <a:spcPts val="1500"/>
              </a:lnSpc>
              <a:spcBef>
                <a:spcPts val="105"/>
              </a:spcBef>
              <a:buChar char="•"/>
              <a:tabLst>
                <a:tab pos="516255" algn="l"/>
              </a:tabLst>
            </a:pPr>
            <a:r>
              <a:rPr dirty="0" sz="1300" spc="10">
                <a:latin typeface="Times New Roman"/>
                <a:cs typeface="Times New Roman"/>
              </a:rPr>
              <a:t>You </a:t>
            </a:r>
            <a:r>
              <a:rPr dirty="0" sz="1300" spc="5">
                <a:latin typeface="Times New Roman"/>
                <a:cs typeface="Times New Roman"/>
              </a:rPr>
              <a:t>cannot reference host or bind variables in the </a:t>
            </a:r>
            <a:r>
              <a:rPr dirty="0" sz="1300" spc="10">
                <a:latin typeface="Times New Roman"/>
                <a:cs typeface="Times New Roman"/>
              </a:rPr>
              <a:t>PL/SQL </a:t>
            </a:r>
            <a:r>
              <a:rPr dirty="0" sz="1300" spc="5">
                <a:latin typeface="Times New Roman"/>
                <a:cs typeface="Times New Roman"/>
              </a:rPr>
              <a:t>block of a stored  function.</a:t>
            </a:r>
            <a:endParaRPr sz="1300">
              <a:latin typeface="Times New Roman"/>
              <a:cs typeface="Times New Roman"/>
            </a:endParaRPr>
          </a:p>
          <a:p>
            <a:pPr marL="138430" marR="5080">
              <a:lnSpc>
                <a:spcPct val="98200"/>
              </a:lnSpc>
              <a:spcBef>
                <a:spcPts val="259"/>
              </a:spcBef>
            </a:pPr>
            <a:r>
              <a:rPr dirty="0" sz="1300" spc="5" b="1">
                <a:latin typeface="Times New Roman"/>
                <a:cs typeface="Times New Roman"/>
              </a:rPr>
              <a:t>Note: </a:t>
            </a:r>
            <a:r>
              <a:rPr dirty="0" sz="1300" spc="5">
                <a:latin typeface="Times New Roman"/>
                <a:cs typeface="Times New Roman"/>
              </a:rPr>
              <a:t>Although the </a:t>
            </a:r>
            <a:r>
              <a:rPr dirty="0" sz="1300" spc="15">
                <a:latin typeface="Courier New"/>
                <a:cs typeface="Courier New"/>
              </a:rPr>
              <a:t>OUT </a:t>
            </a:r>
            <a:r>
              <a:rPr dirty="0" sz="1300" spc="5">
                <a:latin typeface="Times New Roman"/>
                <a:cs typeface="Times New Roman"/>
              </a:rPr>
              <a:t>and </a:t>
            </a:r>
            <a:r>
              <a:rPr dirty="0" sz="1300" spc="10">
                <a:latin typeface="Courier New"/>
                <a:cs typeface="Courier New"/>
              </a:rPr>
              <a:t>IN </a:t>
            </a:r>
            <a:r>
              <a:rPr dirty="0" sz="1300" spc="15">
                <a:latin typeface="Courier New"/>
                <a:cs typeface="Courier New"/>
              </a:rPr>
              <a:t>OUT </a:t>
            </a:r>
            <a:r>
              <a:rPr dirty="0" sz="1300" spc="10">
                <a:latin typeface="Times New Roman"/>
                <a:cs typeface="Times New Roman"/>
              </a:rPr>
              <a:t>parameter modes </a:t>
            </a:r>
            <a:r>
              <a:rPr dirty="0" sz="1300" spc="5">
                <a:latin typeface="Times New Roman"/>
                <a:cs typeface="Times New Roman"/>
              </a:rPr>
              <a:t>can be used with functions, it is  not </a:t>
            </a:r>
            <a:r>
              <a:rPr dirty="0" sz="1300" spc="10">
                <a:latin typeface="Times New Roman"/>
                <a:cs typeface="Times New Roman"/>
              </a:rPr>
              <a:t>good programming </a:t>
            </a:r>
            <a:r>
              <a:rPr dirty="0" sz="1300" spc="5">
                <a:latin typeface="Times New Roman"/>
                <a:cs typeface="Times New Roman"/>
              </a:rPr>
              <a:t>practice to use </a:t>
            </a:r>
            <a:r>
              <a:rPr dirty="0" sz="1300" spc="10">
                <a:latin typeface="Times New Roman"/>
                <a:cs typeface="Times New Roman"/>
              </a:rPr>
              <a:t>them </a:t>
            </a:r>
            <a:r>
              <a:rPr dirty="0" sz="1300" spc="5">
                <a:latin typeface="Times New Roman"/>
                <a:cs typeface="Times New Roman"/>
              </a:rPr>
              <a:t>with functions. However, if </a:t>
            </a:r>
            <a:r>
              <a:rPr dirty="0" sz="1300" spc="10">
                <a:latin typeface="Times New Roman"/>
                <a:cs typeface="Times New Roman"/>
              </a:rPr>
              <a:t>you </a:t>
            </a:r>
            <a:r>
              <a:rPr dirty="0" sz="1300" spc="5">
                <a:latin typeface="Times New Roman"/>
                <a:cs typeface="Times New Roman"/>
              </a:rPr>
              <a:t>need to return  </a:t>
            </a:r>
            <a:r>
              <a:rPr dirty="0" sz="1300" spc="10">
                <a:latin typeface="Times New Roman"/>
                <a:cs typeface="Times New Roman"/>
              </a:rPr>
              <a:t>more </a:t>
            </a:r>
            <a:r>
              <a:rPr dirty="0" sz="1300" spc="5">
                <a:latin typeface="Times New Roman"/>
                <a:cs typeface="Times New Roman"/>
              </a:rPr>
              <a:t>than one value from a function, consider returning the </a:t>
            </a:r>
            <a:r>
              <a:rPr dirty="0" sz="1300" spc="10">
                <a:latin typeface="Times New Roman"/>
                <a:cs typeface="Times New Roman"/>
              </a:rPr>
              <a:t>values </a:t>
            </a:r>
            <a:r>
              <a:rPr dirty="0" sz="1300" spc="5">
                <a:latin typeface="Times New Roman"/>
                <a:cs typeface="Times New Roman"/>
              </a:rPr>
              <a:t>in a composite</a:t>
            </a:r>
            <a:r>
              <a:rPr dirty="0" sz="1300" spc="80">
                <a:latin typeface="Times New Roman"/>
                <a:cs typeface="Times New Roman"/>
              </a:rPr>
              <a:t> </a:t>
            </a:r>
            <a:r>
              <a:rPr dirty="0" sz="1300" spc="5">
                <a:latin typeface="Times New Roman"/>
                <a:cs typeface="Times New Roman"/>
              </a:rPr>
              <a:t>data</a:t>
            </a:r>
            <a:endParaRPr sz="1300">
              <a:latin typeface="Times New Roman"/>
              <a:cs typeface="Times New Roman"/>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0025" cy="4915535"/>
            <a:chOff x="611060" y="496760"/>
            <a:chExt cx="6550025" cy="4915535"/>
          </a:xfrm>
        </p:grpSpPr>
        <p:sp>
          <p:nvSpPr>
            <p:cNvPr id="3" name="object 3"/>
            <p:cNvSpPr/>
            <p:nvPr/>
          </p:nvSpPr>
          <p:spPr>
            <a:xfrm>
              <a:off x="616458" y="502158"/>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20"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2538222" y="873506"/>
            <a:ext cx="2670810" cy="330835"/>
          </a:xfrm>
          <a:prstGeom prst="rect">
            <a:avLst/>
          </a:prstGeom>
        </p:spPr>
        <p:txBody>
          <a:bodyPr wrap="square" lIns="0" tIns="12700" rIns="0" bIns="0" rtlCol="0" vert="horz">
            <a:spAutoFit/>
          </a:bodyPr>
          <a:lstStyle/>
          <a:p>
            <a:pPr>
              <a:lnSpc>
                <a:spcPct val="100000"/>
              </a:lnSpc>
              <a:spcBef>
                <a:spcPts val="100"/>
              </a:spcBef>
            </a:pPr>
            <a:r>
              <a:rPr dirty="0" sz="2000" spc="-5" b="1">
                <a:latin typeface="Arial"/>
                <a:cs typeface="Arial"/>
              </a:rPr>
              <a:t>Developing</a:t>
            </a:r>
            <a:r>
              <a:rPr dirty="0" sz="2000" spc="-50" b="1">
                <a:latin typeface="Arial"/>
                <a:cs typeface="Arial"/>
              </a:rPr>
              <a:t> </a:t>
            </a:r>
            <a:r>
              <a:rPr dirty="0" sz="2000" b="1">
                <a:latin typeface="Arial"/>
                <a:cs typeface="Arial"/>
              </a:rPr>
              <a:t>Functions</a:t>
            </a:r>
            <a:endParaRPr sz="2000">
              <a:latin typeface="Arial"/>
              <a:cs typeface="Arial"/>
            </a:endParaRPr>
          </a:p>
        </p:txBody>
      </p:sp>
      <p:grpSp>
        <p:nvGrpSpPr>
          <p:cNvPr id="7" name="object 7"/>
          <p:cNvGrpSpPr/>
          <p:nvPr/>
        </p:nvGrpSpPr>
        <p:grpSpPr>
          <a:xfrm>
            <a:off x="1623060" y="1847088"/>
            <a:ext cx="3216275" cy="3148330"/>
            <a:chOff x="1623060" y="1847088"/>
            <a:chExt cx="3216275" cy="3148330"/>
          </a:xfrm>
        </p:grpSpPr>
        <p:sp>
          <p:nvSpPr>
            <p:cNvPr id="8" name="object 8"/>
            <p:cNvSpPr/>
            <p:nvPr/>
          </p:nvSpPr>
          <p:spPr>
            <a:xfrm>
              <a:off x="1629156" y="1847088"/>
              <a:ext cx="531876" cy="36652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641348" y="2195347"/>
              <a:ext cx="501395" cy="47701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623060" y="2654046"/>
              <a:ext cx="2760726" cy="1289303"/>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3287267" y="3924846"/>
              <a:ext cx="1519427" cy="522947"/>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3287267" y="4447590"/>
              <a:ext cx="1527810" cy="122682"/>
            </a:xfrm>
            <a:prstGeom prst="rect">
              <a:avLst/>
            </a:prstGeom>
            <a:blipFill>
              <a:blip r:embed="rId7" cstate="print"/>
              <a:stretch>
                <a:fillRect/>
              </a:stretch>
            </a:blipFill>
          </p:spPr>
          <p:txBody>
            <a:bodyPr wrap="square" lIns="0" tIns="0" rIns="0" bIns="0" rtlCol="0"/>
            <a:lstStyle/>
            <a:p/>
          </p:txBody>
        </p:sp>
        <p:sp>
          <p:nvSpPr>
            <p:cNvPr id="13" name="object 13"/>
            <p:cNvSpPr/>
            <p:nvPr/>
          </p:nvSpPr>
          <p:spPr>
            <a:xfrm>
              <a:off x="2916555" y="1903857"/>
              <a:ext cx="1922525" cy="3091434"/>
            </a:xfrm>
            <a:prstGeom prst="rect">
              <a:avLst/>
            </a:prstGeom>
            <a:blipFill>
              <a:blip r:embed="rId8" cstate="print"/>
              <a:stretch>
                <a:fillRect/>
              </a:stretch>
            </a:blipFill>
          </p:spPr>
          <p:txBody>
            <a:bodyPr wrap="square" lIns="0" tIns="0" rIns="0" bIns="0" rtlCol="0"/>
            <a:lstStyle/>
            <a:p/>
          </p:txBody>
        </p:sp>
        <p:sp>
          <p:nvSpPr>
            <p:cNvPr id="14" name="object 14"/>
            <p:cNvSpPr/>
            <p:nvPr/>
          </p:nvSpPr>
          <p:spPr>
            <a:xfrm>
              <a:off x="2932938" y="2278176"/>
              <a:ext cx="736091" cy="220979"/>
            </a:xfrm>
            <a:prstGeom prst="rect">
              <a:avLst/>
            </a:prstGeom>
            <a:blipFill>
              <a:blip r:embed="rId9" cstate="print"/>
              <a:stretch>
                <a:fillRect/>
              </a:stretch>
            </a:blipFill>
          </p:spPr>
          <p:txBody>
            <a:bodyPr wrap="square" lIns="0" tIns="0" rIns="0" bIns="0" rtlCol="0"/>
            <a:lstStyle/>
            <a:p/>
          </p:txBody>
        </p:sp>
        <p:sp>
          <p:nvSpPr>
            <p:cNvPr id="15" name="object 15"/>
            <p:cNvSpPr/>
            <p:nvPr/>
          </p:nvSpPr>
          <p:spPr>
            <a:xfrm>
              <a:off x="2908642" y="2475064"/>
              <a:ext cx="767905" cy="383095"/>
            </a:xfrm>
            <a:prstGeom prst="rect">
              <a:avLst/>
            </a:prstGeom>
            <a:blipFill>
              <a:blip r:embed="rId10" cstate="print"/>
              <a:stretch>
                <a:fillRect/>
              </a:stretch>
            </a:blipFill>
          </p:spPr>
          <p:txBody>
            <a:bodyPr wrap="square" lIns="0" tIns="0" rIns="0" bIns="0" rtlCol="0"/>
            <a:lstStyle/>
            <a:p/>
          </p:txBody>
        </p:sp>
      </p:grpSp>
      <p:sp>
        <p:nvSpPr>
          <p:cNvPr id="16" name="object 16"/>
          <p:cNvSpPr txBox="1"/>
          <p:nvPr/>
        </p:nvSpPr>
        <p:spPr>
          <a:xfrm>
            <a:off x="1486661" y="2917951"/>
            <a:ext cx="79375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func.sql</a:t>
            </a:r>
            <a:endParaRPr sz="1300">
              <a:latin typeface="Courier New"/>
              <a:cs typeface="Courier New"/>
            </a:endParaRPr>
          </a:p>
        </p:txBody>
      </p:sp>
      <p:grpSp>
        <p:nvGrpSpPr>
          <p:cNvPr id="17" name="object 17"/>
          <p:cNvGrpSpPr/>
          <p:nvPr/>
        </p:nvGrpSpPr>
        <p:grpSpPr>
          <a:xfrm>
            <a:off x="2132266" y="2322576"/>
            <a:ext cx="2517775" cy="968375"/>
            <a:chOff x="2132266" y="2322576"/>
            <a:chExt cx="2517775" cy="968375"/>
          </a:xfrm>
        </p:grpSpPr>
        <p:sp>
          <p:nvSpPr>
            <p:cNvPr id="18" name="object 18"/>
            <p:cNvSpPr/>
            <p:nvPr/>
          </p:nvSpPr>
          <p:spPr>
            <a:xfrm>
              <a:off x="2197608" y="2465832"/>
              <a:ext cx="269875" cy="271780"/>
            </a:xfrm>
            <a:custGeom>
              <a:avLst/>
              <a:gdLst/>
              <a:ahLst/>
              <a:cxnLst/>
              <a:rect l="l" t="t" r="r" b="b"/>
              <a:pathLst>
                <a:path w="269875"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283" y="264334"/>
                  </a:lnTo>
                  <a:lnTo>
                    <a:pt x="214280" y="245034"/>
                  </a:lnTo>
                  <a:lnTo>
                    <a:pt x="243559" y="215639"/>
                  </a:lnTo>
                  <a:lnTo>
                    <a:pt x="262816" y="178417"/>
                  </a:lnTo>
                  <a:lnTo>
                    <a:pt x="269748" y="135635"/>
                  </a:lnTo>
                  <a:lnTo>
                    <a:pt x="262816" y="92561"/>
                  </a:lnTo>
                  <a:lnTo>
                    <a:pt x="243559" y="55302"/>
                  </a:lnTo>
                  <a:lnTo>
                    <a:pt x="214280" y="26017"/>
                  </a:lnTo>
                  <a:lnTo>
                    <a:pt x="177283" y="6864"/>
                  </a:lnTo>
                  <a:lnTo>
                    <a:pt x="134874" y="0"/>
                  </a:lnTo>
                  <a:close/>
                </a:path>
              </a:pathLst>
            </a:custGeom>
            <a:solidFill>
              <a:srgbClr val="CCCCFF"/>
            </a:solidFill>
          </p:spPr>
          <p:txBody>
            <a:bodyPr wrap="square" lIns="0" tIns="0" rIns="0" bIns="0" rtlCol="0"/>
            <a:lstStyle/>
            <a:p/>
          </p:txBody>
        </p:sp>
        <p:sp>
          <p:nvSpPr>
            <p:cNvPr id="19" name="object 19"/>
            <p:cNvSpPr/>
            <p:nvPr/>
          </p:nvSpPr>
          <p:spPr>
            <a:xfrm>
              <a:off x="2197608" y="2465832"/>
              <a:ext cx="269875" cy="271780"/>
            </a:xfrm>
            <a:custGeom>
              <a:avLst/>
              <a:gdLst/>
              <a:ahLst/>
              <a:cxnLst/>
              <a:rect l="l" t="t" r="r" b="b"/>
              <a:pathLst>
                <a:path w="269875" h="271780">
                  <a:moveTo>
                    <a:pt x="269748" y="135635"/>
                  </a:moveTo>
                  <a:lnTo>
                    <a:pt x="262816" y="92561"/>
                  </a:lnTo>
                  <a:lnTo>
                    <a:pt x="243559" y="55302"/>
                  </a:lnTo>
                  <a:lnTo>
                    <a:pt x="214280" y="26017"/>
                  </a:lnTo>
                  <a:lnTo>
                    <a:pt x="177283"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283" y="264334"/>
                  </a:lnTo>
                  <a:lnTo>
                    <a:pt x="214280" y="245034"/>
                  </a:lnTo>
                  <a:lnTo>
                    <a:pt x="243559" y="215639"/>
                  </a:lnTo>
                  <a:lnTo>
                    <a:pt x="262816" y="178417"/>
                  </a:lnTo>
                  <a:lnTo>
                    <a:pt x="269748" y="135635"/>
                  </a:lnTo>
                  <a:close/>
                </a:path>
              </a:pathLst>
            </a:custGeom>
            <a:ln w="20574">
              <a:solidFill>
                <a:srgbClr val="000000"/>
              </a:solidFill>
            </a:ln>
          </p:spPr>
          <p:txBody>
            <a:bodyPr wrap="square" lIns="0" tIns="0" rIns="0" bIns="0" rtlCol="0"/>
            <a:lstStyle/>
            <a:p/>
          </p:txBody>
        </p:sp>
        <p:sp>
          <p:nvSpPr>
            <p:cNvPr id="20" name="object 20"/>
            <p:cNvSpPr/>
            <p:nvPr/>
          </p:nvSpPr>
          <p:spPr>
            <a:xfrm>
              <a:off x="2142744" y="2355342"/>
              <a:ext cx="698500" cy="0"/>
            </a:xfrm>
            <a:custGeom>
              <a:avLst/>
              <a:gdLst/>
              <a:ahLst/>
              <a:cxnLst/>
              <a:rect l="l" t="t" r="r" b="b"/>
              <a:pathLst>
                <a:path w="698500" h="0">
                  <a:moveTo>
                    <a:pt x="0" y="0"/>
                  </a:moveTo>
                  <a:lnTo>
                    <a:pt x="697992" y="0"/>
                  </a:lnTo>
                </a:path>
              </a:pathLst>
            </a:custGeom>
            <a:ln w="20574">
              <a:solidFill>
                <a:srgbClr val="000000"/>
              </a:solidFill>
            </a:ln>
          </p:spPr>
          <p:txBody>
            <a:bodyPr wrap="square" lIns="0" tIns="0" rIns="0" bIns="0" rtlCol="0"/>
            <a:lstStyle/>
            <a:p/>
          </p:txBody>
        </p:sp>
        <p:sp>
          <p:nvSpPr>
            <p:cNvPr id="21" name="object 21"/>
            <p:cNvSpPr/>
            <p:nvPr/>
          </p:nvSpPr>
          <p:spPr>
            <a:xfrm>
              <a:off x="2839212" y="2322576"/>
              <a:ext cx="67310" cy="66675"/>
            </a:xfrm>
            <a:custGeom>
              <a:avLst/>
              <a:gdLst/>
              <a:ahLst/>
              <a:cxnLst/>
              <a:rect l="l" t="t" r="r" b="b"/>
              <a:pathLst>
                <a:path w="67310" h="66675">
                  <a:moveTo>
                    <a:pt x="0" y="0"/>
                  </a:moveTo>
                  <a:lnTo>
                    <a:pt x="0" y="66294"/>
                  </a:lnTo>
                  <a:lnTo>
                    <a:pt x="67056" y="33528"/>
                  </a:lnTo>
                  <a:lnTo>
                    <a:pt x="0" y="0"/>
                  </a:lnTo>
                  <a:close/>
                </a:path>
              </a:pathLst>
            </a:custGeom>
            <a:solidFill>
              <a:srgbClr val="000000"/>
            </a:solidFill>
          </p:spPr>
          <p:txBody>
            <a:bodyPr wrap="square" lIns="0" tIns="0" rIns="0" bIns="0" rtlCol="0"/>
            <a:lstStyle/>
            <a:p/>
          </p:txBody>
        </p:sp>
        <p:sp>
          <p:nvSpPr>
            <p:cNvPr id="22" name="object 22"/>
            <p:cNvSpPr/>
            <p:nvPr/>
          </p:nvSpPr>
          <p:spPr>
            <a:xfrm>
              <a:off x="3720846" y="2465832"/>
              <a:ext cx="270510" cy="271780"/>
            </a:xfrm>
            <a:custGeom>
              <a:avLst/>
              <a:gdLst/>
              <a:ahLst/>
              <a:cxnLst/>
              <a:rect l="l" t="t" r="r" b="b"/>
              <a:pathLst>
                <a:path w="270510" h="271780">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3" name="object 23"/>
            <p:cNvSpPr/>
            <p:nvPr/>
          </p:nvSpPr>
          <p:spPr>
            <a:xfrm>
              <a:off x="3720846" y="2465832"/>
              <a:ext cx="270510" cy="271780"/>
            </a:xfrm>
            <a:custGeom>
              <a:avLst/>
              <a:gdLst/>
              <a:ahLst/>
              <a:cxnLst/>
              <a:rect l="l" t="t" r="r" b="b"/>
              <a:pathLst>
                <a:path w="270510" h="271780">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sp>
          <p:nvSpPr>
            <p:cNvPr id="24" name="object 24"/>
            <p:cNvSpPr/>
            <p:nvPr/>
          </p:nvSpPr>
          <p:spPr>
            <a:xfrm>
              <a:off x="3669030" y="2355342"/>
              <a:ext cx="916305" cy="0"/>
            </a:xfrm>
            <a:custGeom>
              <a:avLst/>
              <a:gdLst/>
              <a:ahLst/>
              <a:cxnLst/>
              <a:rect l="l" t="t" r="r" b="b"/>
              <a:pathLst>
                <a:path w="916304" h="0">
                  <a:moveTo>
                    <a:pt x="0" y="0"/>
                  </a:moveTo>
                  <a:lnTo>
                    <a:pt x="915924" y="0"/>
                  </a:lnTo>
                </a:path>
              </a:pathLst>
            </a:custGeom>
            <a:ln w="20574">
              <a:solidFill>
                <a:srgbClr val="000000"/>
              </a:solidFill>
            </a:ln>
          </p:spPr>
          <p:txBody>
            <a:bodyPr wrap="square" lIns="0" tIns="0" rIns="0" bIns="0" rtlCol="0"/>
            <a:lstStyle/>
            <a:p/>
          </p:txBody>
        </p:sp>
        <p:sp>
          <p:nvSpPr>
            <p:cNvPr id="25" name="object 25"/>
            <p:cNvSpPr/>
            <p:nvPr/>
          </p:nvSpPr>
          <p:spPr>
            <a:xfrm>
              <a:off x="4583430" y="2322576"/>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26" name="object 26"/>
            <p:cNvSpPr/>
            <p:nvPr/>
          </p:nvSpPr>
          <p:spPr>
            <a:xfrm>
              <a:off x="3123438" y="3009138"/>
              <a:ext cx="270510" cy="271780"/>
            </a:xfrm>
            <a:custGeom>
              <a:avLst/>
              <a:gdLst/>
              <a:ahLst/>
              <a:cxnLst/>
              <a:rect l="l" t="t" r="r" b="b"/>
              <a:pathLst>
                <a:path w="270510" h="271779">
                  <a:moveTo>
                    <a:pt x="134874" y="0"/>
                  </a:move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lnTo>
                    <a:pt x="263572" y="92561"/>
                  </a:lnTo>
                  <a:lnTo>
                    <a:pt x="244272" y="55302"/>
                  </a:lnTo>
                  <a:lnTo>
                    <a:pt x="214877" y="26017"/>
                  </a:lnTo>
                  <a:lnTo>
                    <a:pt x="177655" y="6864"/>
                  </a:lnTo>
                  <a:lnTo>
                    <a:pt x="134874" y="0"/>
                  </a:lnTo>
                  <a:close/>
                </a:path>
              </a:pathLst>
            </a:custGeom>
            <a:solidFill>
              <a:srgbClr val="CCCCFF"/>
            </a:solidFill>
          </p:spPr>
          <p:txBody>
            <a:bodyPr wrap="square" lIns="0" tIns="0" rIns="0" bIns="0" rtlCol="0"/>
            <a:lstStyle/>
            <a:p/>
          </p:txBody>
        </p:sp>
        <p:sp>
          <p:nvSpPr>
            <p:cNvPr id="27" name="object 27"/>
            <p:cNvSpPr/>
            <p:nvPr/>
          </p:nvSpPr>
          <p:spPr>
            <a:xfrm>
              <a:off x="3123438" y="3009138"/>
              <a:ext cx="270510" cy="271780"/>
            </a:xfrm>
            <a:custGeom>
              <a:avLst/>
              <a:gdLst/>
              <a:ahLst/>
              <a:cxnLst/>
              <a:rect l="l" t="t" r="r" b="b"/>
              <a:pathLst>
                <a:path w="270510" h="271779">
                  <a:moveTo>
                    <a:pt x="270510" y="135635"/>
                  </a:moveTo>
                  <a:lnTo>
                    <a:pt x="263572" y="92561"/>
                  </a:lnTo>
                  <a:lnTo>
                    <a:pt x="244272" y="55302"/>
                  </a:lnTo>
                  <a:lnTo>
                    <a:pt x="214877" y="26017"/>
                  </a:lnTo>
                  <a:lnTo>
                    <a:pt x="177655" y="6864"/>
                  </a:lnTo>
                  <a:lnTo>
                    <a:pt x="134874" y="0"/>
                  </a:lnTo>
                  <a:lnTo>
                    <a:pt x="92171" y="6864"/>
                  </a:lnTo>
                  <a:lnTo>
                    <a:pt x="55138" y="26017"/>
                  </a:lnTo>
                  <a:lnTo>
                    <a:pt x="25968" y="55302"/>
                  </a:lnTo>
                  <a:lnTo>
                    <a:pt x="6858" y="92561"/>
                  </a:lnTo>
                  <a:lnTo>
                    <a:pt x="0" y="135635"/>
                  </a:lnTo>
                  <a:lnTo>
                    <a:pt x="6858" y="178417"/>
                  </a:lnTo>
                  <a:lnTo>
                    <a:pt x="25968" y="215639"/>
                  </a:lnTo>
                  <a:lnTo>
                    <a:pt x="55138" y="245034"/>
                  </a:lnTo>
                  <a:lnTo>
                    <a:pt x="92171" y="264334"/>
                  </a:lnTo>
                  <a:lnTo>
                    <a:pt x="134874" y="271271"/>
                  </a:lnTo>
                  <a:lnTo>
                    <a:pt x="177655" y="264334"/>
                  </a:lnTo>
                  <a:lnTo>
                    <a:pt x="214877" y="245034"/>
                  </a:lnTo>
                  <a:lnTo>
                    <a:pt x="244272" y="215639"/>
                  </a:lnTo>
                  <a:lnTo>
                    <a:pt x="263572" y="178417"/>
                  </a:lnTo>
                  <a:lnTo>
                    <a:pt x="270510" y="135635"/>
                  </a:lnTo>
                  <a:close/>
                </a:path>
              </a:pathLst>
            </a:custGeom>
            <a:ln w="20574">
              <a:solidFill>
                <a:srgbClr val="000000"/>
              </a:solidFill>
            </a:ln>
          </p:spPr>
          <p:txBody>
            <a:bodyPr wrap="square" lIns="0" tIns="0" rIns="0" bIns="0" rtlCol="0"/>
            <a:lstStyle/>
            <a:p/>
          </p:txBody>
        </p:sp>
      </p:grpSp>
      <p:sp>
        <p:nvSpPr>
          <p:cNvPr id="28" name="object 28"/>
          <p:cNvSpPr txBox="1"/>
          <p:nvPr/>
        </p:nvSpPr>
        <p:spPr>
          <a:xfrm>
            <a:off x="2286761" y="2485898"/>
            <a:ext cx="53467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r>
              <a:rPr dirty="0" sz="1300" spc="155" b="1">
                <a:latin typeface="Arial"/>
                <a:cs typeface="Arial"/>
              </a:rPr>
              <a:t> </a:t>
            </a:r>
            <a:r>
              <a:rPr dirty="0" sz="1300" spc="-10" b="1">
                <a:latin typeface="Arial"/>
                <a:cs typeface="Arial"/>
              </a:rPr>
              <a:t>Edit</a:t>
            </a:r>
            <a:endParaRPr sz="1300">
              <a:latin typeface="Arial"/>
              <a:cs typeface="Arial"/>
            </a:endParaRPr>
          </a:p>
        </p:txBody>
      </p:sp>
      <p:sp>
        <p:nvSpPr>
          <p:cNvPr id="29" name="object 29"/>
          <p:cNvSpPr txBox="1"/>
          <p:nvPr/>
        </p:nvSpPr>
        <p:spPr>
          <a:xfrm>
            <a:off x="3810761" y="2485898"/>
            <a:ext cx="636905" cy="222250"/>
          </a:xfrm>
          <a:prstGeom prst="rect">
            <a:avLst/>
          </a:prstGeom>
        </p:spPr>
        <p:txBody>
          <a:bodyPr wrap="square" lIns="0" tIns="11430" rIns="0" bIns="0" rtlCol="0" vert="horz">
            <a:spAutoFit/>
          </a:bodyPr>
          <a:lstStyle/>
          <a:p>
            <a:pPr>
              <a:lnSpc>
                <a:spcPct val="100000"/>
              </a:lnSpc>
              <a:spcBef>
                <a:spcPts val="90"/>
              </a:spcBef>
              <a:tabLst>
                <a:tab pos="232410" algn="l"/>
              </a:tabLst>
            </a:pPr>
            <a:r>
              <a:rPr dirty="0" sz="1300" spc="-10" b="1">
                <a:latin typeface="Arial"/>
                <a:cs typeface="Arial"/>
              </a:rPr>
              <a:t>2</a:t>
            </a:r>
            <a:r>
              <a:rPr dirty="0" sz="1300" spc="-10" b="1">
                <a:latin typeface="Arial"/>
                <a:cs typeface="Arial"/>
              </a:rPr>
              <a:t>	</a:t>
            </a:r>
            <a:r>
              <a:rPr dirty="0" sz="1300" spc="-15" b="1">
                <a:latin typeface="Arial"/>
                <a:cs typeface="Arial"/>
              </a:rPr>
              <a:t>Load</a:t>
            </a:r>
            <a:endParaRPr sz="1300">
              <a:latin typeface="Arial"/>
              <a:cs typeface="Arial"/>
            </a:endParaRPr>
          </a:p>
        </p:txBody>
      </p:sp>
      <p:sp>
        <p:nvSpPr>
          <p:cNvPr id="30" name="object 30"/>
          <p:cNvSpPr txBox="1"/>
          <p:nvPr/>
        </p:nvSpPr>
        <p:spPr>
          <a:xfrm>
            <a:off x="3213354" y="3029203"/>
            <a:ext cx="2332990" cy="222250"/>
          </a:xfrm>
          <a:prstGeom prst="rect">
            <a:avLst/>
          </a:prstGeom>
        </p:spPr>
        <p:txBody>
          <a:bodyPr wrap="square" lIns="0" tIns="11430" rIns="0" bIns="0" rtlCol="0" vert="horz">
            <a:spAutoFit/>
          </a:bodyPr>
          <a:lstStyle/>
          <a:p>
            <a:pPr>
              <a:lnSpc>
                <a:spcPct val="100000"/>
              </a:lnSpc>
              <a:spcBef>
                <a:spcPts val="90"/>
              </a:spcBef>
              <a:tabLst>
                <a:tab pos="257175" algn="l"/>
              </a:tabLst>
            </a:pPr>
            <a:r>
              <a:rPr dirty="0" sz="1300" spc="-10" b="1">
                <a:latin typeface="Arial"/>
                <a:cs typeface="Arial"/>
              </a:rPr>
              <a:t>3	Create (compile and</a:t>
            </a:r>
            <a:r>
              <a:rPr dirty="0" sz="1300" spc="-85" b="1">
                <a:latin typeface="Arial"/>
                <a:cs typeface="Arial"/>
              </a:rPr>
              <a:t> </a:t>
            </a:r>
            <a:r>
              <a:rPr dirty="0" sz="1300" spc="-10" b="1">
                <a:latin typeface="Arial"/>
                <a:cs typeface="Arial"/>
              </a:rPr>
              <a:t>store)</a:t>
            </a:r>
            <a:endParaRPr sz="1300">
              <a:latin typeface="Arial"/>
              <a:cs typeface="Arial"/>
            </a:endParaRPr>
          </a:p>
        </p:txBody>
      </p:sp>
      <p:grpSp>
        <p:nvGrpSpPr>
          <p:cNvPr id="31" name="object 31"/>
          <p:cNvGrpSpPr/>
          <p:nvPr/>
        </p:nvGrpSpPr>
        <p:grpSpPr>
          <a:xfrm>
            <a:off x="2239708" y="3912870"/>
            <a:ext cx="1058545" cy="636905"/>
            <a:chOff x="2239708" y="3912870"/>
            <a:chExt cx="1058545" cy="636905"/>
          </a:xfrm>
        </p:grpSpPr>
        <p:sp>
          <p:nvSpPr>
            <p:cNvPr id="32" name="object 32"/>
            <p:cNvSpPr/>
            <p:nvPr/>
          </p:nvSpPr>
          <p:spPr>
            <a:xfrm>
              <a:off x="2244089" y="3912870"/>
              <a:ext cx="291845" cy="188975"/>
            </a:xfrm>
            <a:prstGeom prst="rect">
              <a:avLst/>
            </a:prstGeom>
            <a:blipFill>
              <a:blip r:embed="rId11" cstate="print"/>
              <a:stretch>
                <a:fillRect/>
              </a:stretch>
            </a:blipFill>
          </p:spPr>
          <p:txBody>
            <a:bodyPr wrap="square" lIns="0" tIns="0" rIns="0" bIns="0" rtlCol="0"/>
            <a:lstStyle/>
            <a:p/>
          </p:txBody>
        </p:sp>
        <p:sp>
          <p:nvSpPr>
            <p:cNvPr id="33" name="object 33"/>
            <p:cNvSpPr/>
            <p:nvPr/>
          </p:nvSpPr>
          <p:spPr>
            <a:xfrm>
              <a:off x="2251709" y="4090670"/>
              <a:ext cx="272795" cy="320801"/>
            </a:xfrm>
            <a:prstGeom prst="rect">
              <a:avLst/>
            </a:prstGeom>
            <a:blipFill>
              <a:blip r:embed="rId12" cstate="print"/>
              <a:stretch>
                <a:fillRect/>
              </a:stretch>
            </a:blipFill>
          </p:spPr>
          <p:txBody>
            <a:bodyPr wrap="square" lIns="0" tIns="0" rIns="0" bIns="0" rtlCol="0"/>
            <a:lstStyle/>
            <a:p/>
          </p:txBody>
        </p:sp>
        <p:sp>
          <p:nvSpPr>
            <p:cNvPr id="34" name="object 34"/>
            <p:cNvSpPr/>
            <p:nvPr/>
          </p:nvSpPr>
          <p:spPr>
            <a:xfrm>
              <a:off x="2239708" y="4399216"/>
              <a:ext cx="288417" cy="150495"/>
            </a:xfrm>
            <a:prstGeom prst="rect">
              <a:avLst/>
            </a:prstGeom>
            <a:blipFill>
              <a:blip r:embed="rId13" cstate="print"/>
              <a:stretch>
                <a:fillRect/>
              </a:stretch>
            </a:blipFill>
          </p:spPr>
          <p:txBody>
            <a:bodyPr wrap="square" lIns="0" tIns="0" rIns="0" bIns="0" rtlCol="0"/>
            <a:lstStyle/>
            <a:p/>
          </p:txBody>
        </p:sp>
        <p:sp>
          <p:nvSpPr>
            <p:cNvPr id="35" name="object 35"/>
            <p:cNvSpPr/>
            <p:nvPr/>
          </p:nvSpPr>
          <p:spPr>
            <a:xfrm>
              <a:off x="2643377" y="4230624"/>
              <a:ext cx="643890" cy="0"/>
            </a:xfrm>
            <a:custGeom>
              <a:avLst/>
              <a:gdLst/>
              <a:ahLst/>
              <a:cxnLst/>
              <a:rect l="l" t="t" r="r" b="b"/>
              <a:pathLst>
                <a:path w="643889" h="0">
                  <a:moveTo>
                    <a:pt x="643889" y="0"/>
                  </a:moveTo>
                  <a:lnTo>
                    <a:pt x="0" y="0"/>
                  </a:lnTo>
                </a:path>
              </a:pathLst>
            </a:custGeom>
            <a:ln w="20574">
              <a:solidFill>
                <a:srgbClr val="000000"/>
              </a:solidFill>
            </a:ln>
          </p:spPr>
          <p:txBody>
            <a:bodyPr wrap="square" lIns="0" tIns="0" rIns="0" bIns="0" rtlCol="0"/>
            <a:lstStyle/>
            <a:p/>
          </p:txBody>
        </p:sp>
        <p:sp>
          <p:nvSpPr>
            <p:cNvPr id="36" name="object 36"/>
            <p:cNvSpPr/>
            <p:nvPr/>
          </p:nvSpPr>
          <p:spPr>
            <a:xfrm>
              <a:off x="2578607" y="4197858"/>
              <a:ext cx="67310" cy="66675"/>
            </a:xfrm>
            <a:custGeom>
              <a:avLst/>
              <a:gdLst/>
              <a:ahLst/>
              <a:cxnLst/>
              <a:rect l="l" t="t" r="r" b="b"/>
              <a:pathLst>
                <a:path w="67310" h="66675">
                  <a:moveTo>
                    <a:pt x="67056" y="0"/>
                  </a:moveTo>
                  <a:lnTo>
                    <a:pt x="0" y="32766"/>
                  </a:lnTo>
                  <a:lnTo>
                    <a:pt x="67056" y="66294"/>
                  </a:lnTo>
                  <a:lnTo>
                    <a:pt x="67056" y="0"/>
                  </a:lnTo>
                  <a:close/>
                </a:path>
              </a:pathLst>
            </a:custGeom>
            <a:solidFill>
              <a:srgbClr val="000000"/>
            </a:solidFill>
          </p:spPr>
          <p:txBody>
            <a:bodyPr wrap="square" lIns="0" tIns="0" rIns="0" bIns="0" rtlCol="0"/>
            <a:lstStyle/>
            <a:p/>
          </p:txBody>
        </p:sp>
      </p:grpSp>
      <p:sp>
        <p:nvSpPr>
          <p:cNvPr id="37" name="object 37"/>
          <p:cNvSpPr txBox="1"/>
          <p:nvPr/>
        </p:nvSpPr>
        <p:spPr>
          <a:xfrm>
            <a:off x="1514067" y="4512836"/>
            <a:ext cx="1756410" cy="440055"/>
          </a:xfrm>
          <a:prstGeom prst="rect">
            <a:avLst/>
          </a:prstGeom>
        </p:spPr>
        <p:txBody>
          <a:bodyPr wrap="square" lIns="0" tIns="21590" rIns="0" bIns="0" rtlCol="0" vert="horz">
            <a:spAutoFit/>
          </a:bodyPr>
          <a:lstStyle/>
          <a:p>
            <a:pPr algn="ctr" marR="5715">
              <a:lnSpc>
                <a:spcPct val="100000"/>
              </a:lnSpc>
              <a:spcBef>
                <a:spcPts val="170"/>
              </a:spcBef>
            </a:pPr>
            <a:r>
              <a:rPr dirty="0" sz="1300" spc="-10" b="1">
                <a:latin typeface="Arial"/>
                <a:cs typeface="Arial"/>
              </a:rPr>
              <a:t>Use </a:t>
            </a:r>
            <a:r>
              <a:rPr dirty="0" sz="1300" spc="-15" b="1">
                <a:latin typeface="Courier New"/>
                <a:cs typeface="Courier New"/>
              </a:rPr>
              <a:t>SHOW</a:t>
            </a:r>
            <a:r>
              <a:rPr dirty="0" sz="1300" spc="-455" b="1">
                <a:latin typeface="Courier New"/>
                <a:cs typeface="Courier New"/>
              </a:rPr>
              <a:t> </a:t>
            </a:r>
            <a:r>
              <a:rPr dirty="0" sz="1300" spc="-20" b="1">
                <a:latin typeface="Courier New"/>
                <a:cs typeface="Courier New"/>
              </a:rPr>
              <a:t>ERRORS</a:t>
            </a:r>
            <a:endParaRPr sz="1300">
              <a:latin typeface="Courier New"/>
              <a:cs typeface="Courier New"/>
            </a:endParaRPr>
          </a:p>
          <a:p>
            <a:pPr algn="ctr" marR="5080">
              <a:lnSpc>
                <a:spcPct val="100000"/>
              </a:lnSpc>
              <a:spcBef>
                <a:spcPts val="75"/>
              </a:spcBef>
            </a:pPr>
            <a:r>
              <a:rPr dirty="0" sz="1300" spc="-10" b="1">
                <a:latin typeface="Arial"/>
                <a:cs typeface="Arial"/>
              </a:rPr>
              <a:t>for compilation</a:t>
            </a:r>
            <a:r>
              <a:rPr dirty="0" sz="1300" spc="-95" b="1">
                <a:latin typeface="Arial"/>
                <a:cs typeface="Arial"/>
              </a:rPr>
              <a:t> </a:t>
            </a:r>
            <a:r>
              <a:rPr dirty="0" sz="1300" spc="-10" b="1">
                <a:latin typeface="Arial"/>
                <a:cs typeface="Arial"/>
              </a:rPr>
              <a:t>errors.</a:t>
            </a:r>
            <a:endParaRPr sz="1300">
              <a:latin typeface="Arial"/>
              <a:cs typeface="Arial"/>
            </a:endParaRPr>
          </a:p>
        </p:txBody>
      </p:sp>
      <p:grpSp>
        <p:nvGrpSpPr>
          <p:cNvPr id="38" name="object 38"/>
          <p:cNvGrpSpPr/>
          <p:nvPr/>
        </p:nvGrpSpPr>
        <p:grpSpPr>
          <a:xfrm>
            <a:off x="2382773" y="2661856"/>
            <a:ext cx="3203575" cy="1829435"/>
            <a:chOff x="2382773" y="2661856"/>
            <a:chExt cx="3203575" cy="1829435"/>
          </a:xfrm>
        </p:grpSpPr>
        <p:sp>
          <p:nvSpPr>
            <p:cNvPr id="39" name="object 39"/>
            <p:cNvSpPr/>
            <p:nvPr/>
          </p:nvSpPr>
          <p:spPr>
            <a:xfrm>
              <a:off x="5565647" y="2672334"/>
              <a:ext cx="0" cy="600075"/>
            </a:xfrm>
            <a:custGeom>
              <a:avLst/>
              <a:gdLst/>
              <a:ahLst/>
              <a:cxnLst/>
              <a:rect l="l" t="t" r="r" b="b"/>
              <a:pathLst>
                <a:path w="0" h="600075">
                  <a:moveTo>
                    <a:pt x="0" y="0"/>
                  </a:moveTo>
                  <a:lnTo>
                    <a:pt x="0" y="599694"/>
                  </a:lnTo>
                </a:path>
              </a:pathLst>
            </a:custGeom>
            <a:ln w="20574">
              <a:solidFill>
                <a:srgbClr val="000000"/>
              </a:solidFill>
            </a:ln>
          </p:spPr>
          <p:txBody>
            <a:bodyPr wrap="square" lIns="0" tIns="0" rIns="0" bIns="0" rtlCol="0"/>
            <a:lstStyle/>
            <a:p/>
          </p:txBody>
        </p:sp>
        <p:sp>
          <p:nvSpPr>
            <p:cNvPr id="40" name="object 40"/>
            <p:cNvSpPr/>
            <p:nvPr/>
          </p:nvSpPr>
          <p:spPr>
            <a:xfrm>
              <a:off x="3669029" y="3272027"/>
              <a:ext cx="1906905" cy="153670"/>
            </a:xfrm>
            <a:custGeom>
              <a:avLst/>
              <a:gdLst/>
              <a:ahLst/>
              <a:cxnLst/>
              <a:rect l="l" t="t" r="r" b="b"/>
              <a:pathLst>
                <a:path w="1906904" h="153670">
                  <a:moveTo>
                    <a:pt x="1906524" y="0"/>
                  </a:moveTo>
                  <a:lnTo>
                    <a:pt x="0" y="0"/>
                  </a:lnTo>
                  <a:lnTo>
                    <a:pt x="0" y="153162"/>
                  </a:lnTo>
                </a:path>
              </a:pathLst>
            </a:custGeom>
            <a:ln w="20574">
              <a:solidFill>
                <a:srgbClr val="000000"/>
              </a:solidFill>
            </a:ln>
          </p:spPr>
          <p:txBody>
            <a:bodyPr wrap="square" lIns="0" tIns="0" rIns="0" bIns="0" rtlCol="0"/>
            <a:lstStyle/>
            <a:p/>
          </p:txBody>
        </p:sp>
        <p:sp>
          <p:nvSpPr>
            <p:cNvPr id="41" name="object 41"/>
            <p:cNvSpPr/>
            <p:nvPr/>
          </p:nvSpPr>
          <p:spPr>
            <a:xfrm>
              <a:off x="3636263" y="3423666"/>
              <a:ext cx="66675" cy="66675"/>
            </a:xfrm>
            <a:custGeom>
              <a:avLst/>
              <a:gdLst/>
              <a:ahLst/>
              <a:cxnLst/>
              <a:rect l="l" t="t" r="r" b="b"/>
              <a:pathLst>
                <a:path w="66675" h="66675">
                  <a:moveTo>
                    <a:pt x="66294" y="0"/>
                  </a:moveTo>
                  <a:lnTo>
                    <a:pt x="0" y="0"/>
                  </a:lnTo>
                  <a:lnTo>
                    <a:pt x="33528" y="66294"/>
                  </a:lnTo>
                  <a:lnTo>
                    <a:pt x="66294" y="0"/>
                  </a:lnTo>
                  <a:close/>
                </a:path>
              </a:pathLst>
            </a:custGeom>
            <a:solidFill>
              <a:srgbClr val="000000"/>
            </a:solidFill>
          </p:spPr>
          <p:txBody>
            <a:bodyPr wrap="square" lIns="0" tIns="0" rIns="0" bIns="0" rtlCol="0"/>
            <a:lstStyle/>
            <a:p/>
          </p:txBody>
        </p:sp>
        <p:sp>
          <p:nvSpPr>
            <p:cNvPr id="42" name="object 42"/>
            <p:cNvSpPr/>
            <p:nvPr/>
          </p:nvSpPr>
          <p:spPr>
            <a:xfrm>
              <a:off x="2415539" y="2855976"/>
              <a:ext cx="0" cy="1026160"/>
            </a:xfrm>
            <a:custGeom>
              <a:avLst/>
              <a:gdLst/>
              <a:ahLst/>
              <a:cxnLst/>
              <a:rect l="l" t="t" r="r" b="b"/>
              <a:pathLst>
                <a:path w="0" h="1026160">
                  <a:moveTo>
                    <a:pt x="0" y="1025651"/>
                  </a:moveTo>
                  <a:lnTo>
                    <a:pt x="0" y="0"/>
                  </a:lnTo>
                </a:path>
              </a:pathLst>
            </a:custGeom>
            <a:ln w="20574">
              <a:solidFill>
                <a:srgbClr val="000000"/>
              </a:solidFill>
              <a:prstDash val="sysDash"/>
            </a:ln>
          </p:spPr>
          <p:txBody>
            <a:bodyPr wrap="square" lIns="0" tIns="0" rIns="0" bIns="0" rtlCol="0"/>
            <a:lstStyle/>
            <a:p/>
          </p:txBody>
        </p:sp>
        <p:sp>
          <p:nvSpPr>
            <p:cNvPr id="43" name="object 43"/>
            <p:cNvSpPr/>
            <p:nvPr/>
          </p:nvSpPr>
          <p:spPr>
            <a:xfrm>
              <a:off x="2382773" y="2791968"/>
              <a:ext cx="66675" cy="66675"/>
            </a:xfrm>
            <a:custGeom>
              <a:avLst/>
              <a:gdLst/>
              <a:ahLst/>
              <a:cxnLst/>
              <a:rect l="l" t="t" r="r" b="b"/>
              <a:pathLst>
                <a:path w="66675" h="66675">
                  <a:moveTo>
                    <a:pt x="32765" y="0"/>
                  </a:moveTo>
                  <a:lnTo>
                    <a:pt x="0" y="66294"/>
                  </a:lnTo>
                  <a:lnTo>
                    <a:pt x="66293" y="66294"/>
                  </a:lnTo>
                  <a:lnTo>
                    <a:pt x="32765" y="0"/>
                  </a:lnTo>
                  <a:close/>
                </a:path>
              </a:pathLst>
            </a:custGeom>
            <a:solidFill>
              <a:srgbClr val="000000"/>
            </a:solidFill>
          </p:spPr>
          <p:txBody>
            <a:bodyPr wrap="square" lIns="0" tIns="0" rIns="0" bIns="0" rtlCol="0"/>
            <a:lstStyle/>
            <a:p/>
          </p:txBody>
        </p:sp>
        <p:sp>
          <p:nvSpPr>
            <p:cNvPr id="44" name="object 44"/>
            <p:cNvSpPr/>
            <p:nvPr/>
          </p:nvSpPr>
          <p:spPr>
            <a:xfrm>
              <a:off x="4976622" y="4209288"/>
              <a:ext cx="269875" cy="271780"/>
            </a:xfrm>
            <a:custGeom>
              <a:avLst/>
              <a:gdLst/>
              <a:ahLst/>
              <a:cxnLst/>
              <a:rect l="l" t="t" r="r" b="b"/>
              <a:pathLst>
                <a:path w="269875" h="271779">
                  <a:moveTo>
                    <a:pt x="134874" y="0"/>
                  </a:move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283" y="264334"/>
                  </a:lnTo>
                  <a:lnTo>
                    <a:pt x="214280" y="245034"/>
                  </a:lnTo>
                  <a:lnTo>
                    <a:pt x="243559" y="215639"/>
                  </a:lnTo>
                  <a:lnTo>
                    <a:pt x="262816" y="178417"/>
                  </a:lnTo>
                  <a:lnTo>
                    <a:pt x="269748" y="135636"/>
                  </a:lnTo>
                  <a:lnTo>
                    <a:pt x="262816" y="92561"/>
                  </a:lnTo>
                  <a:lnTo>
                    <a:pt x="243559" y="55302"/>
                  </a:lnTo>
                  <a:lnTo>
                    <a:pt x="214280" y="26017"/>
                  </a:lnTo>
                  <a:lnTo>
                    <a:pt x="177283" y="6864"/>
                  </a:lnTo>
                  <a:lnTo>
                    <a:pt x="134874" y="0"/>
                  </a:lnTo>
                  <a:close/>
                </a:path>
              </a:pathLst>
            </a:custGeom>
            <a:solidFill>
              <a:srgbClr val="CCCCFF"/>
            </a:solidFill>
          </p:spPr>
          <p:txBody>
            <a:bodyPr wrap="square" lIns="0" tIns="0" rIns="0" bIns="0" rtlCol="0"/>
            <a:lstStyle/>
            <a:p/>
          </p:txBody>
        </p:sp>
        <p:sp>
          <p:nvSpPr>
            <p:cNvPr id="45" name="object 45"/>
            <p:cNvSpPr/>
            <p:nvPr/>
          </p:nvSpPr>
          <p:spPr>
            <a:xfrm>
              <a:off x="4976622" y="4209288"/>
              <a:ext cx="269875" cy="271780"/>
            </a:xfrm>
            <a:custGeom>
              <a:avLst/>
              <a:gdLst/>
              <a:ahLst/>
              <a:cxnLst/>
              <a:rect l="l" t="t" r="r" b="b"/>
              <a:pathLst>
                <a:path w="269875" h="271779">
                  <a:moveTo>
                    <a:pt x="269748" y="135636"/>
                  </a:moveTo>
                  <a:lnTo>
                    <a:pt x="262816" y="92561"/>
                  </a:lnTo>
                  <a:lnTo>
                    <a:pt x="243559" y="55302"/>
                  </a:lnTo>
                  <a:lnTo>
                    <a:pt x="214280" y="26017"/>
                  </a:lnTo>
                  <a:lnTo>
                    <a:pt x="177283" y="6864"/>
                  </a:lnTo>
                  <a:lnTo>
                    <a:pt x="134874" y="0"/>
                  </a:lnTo>
                  <a:lnTo>
                    <a:pt x="92171" y="6864"/>
                  </a:lnTo>
                  <a:lnTo>
                    <a:pt x="55138" y="26017"/>
                  </a:lnTo>
                  <a:lnTo>
                    <a:pt x="25968" y="55302"/>
                  </a:lnTo>
                  <a:lnTo>
                    <a:pt x="6858" y="92561"/>
                  </a:lnTo>
                  <a:lnTo>
                    <a:pt x="0" y="135636"/>
                  </a:lnTo>
                  <a:lnTo>
                    <a:pt x="6858" y="178417"/>
                  </a:lnTo>
                  <a:lnTo>
                    <a:pt x="25968" y="215639"/>
                  </a:lnTo>
                  <a:lnTo>
                    <a:pt x="55138" y="245034"/>
                  </a:lnTo>
                  <a:lnTo>
                    <a:pt x="92171" y="264334"/>
                  </a:lnTo>
                  <a:lnTo>
                    <a:pt x="134874" y="271272"/>
                  </a:lnTo>
                  <a:lnTo>
                    <a:pt x="177283" y="264334"/>
                  </a:lnTo>
                  <a:lnTo>
                    <a:pt x="214280" y="245034"/>
                  </a:lnTo>
                  <a:lnTo>
                    <a:pt x="243559" y="215639"/>
                  </a:lnTo>
                  <a:lnTo>
                    <a:pt x="262816" y="178417"/>
                  </a:lnTo>
                  <a:lnTo>
                    <a:pt x="269748" y="135636"/>
                  </a:lnTo>
                  <a:close/>
                </a:path>
              </a:pathLst>
            </a:custGeom>
            <a:ln w="20574">
              <a:solidFill>
                <a:srgbClr val="000000"/>
              </a:solidFill>
            </a:ln>
          </p:spPr>
          <p:txBody>
            <a:bodyPr wrap="square" lIns="0" tIns="0" rIns="0" bIns="0" rtlCol="0"/>
            <a:lstStyle/>
            <a:p/>
          </p:txBody>
        </p:sp>
      </p:grpSp>
      <p:sp>
        <p:nvSpPr>
          <p:cNvPr id="46" name="object 46"/>
          <p:cNvSpPr txBox="1"/>
          <p:nvPr/>
        </p:nvSpPr>
        <p:spPr>
          <a:xfrm>
            <a:off x="5065776" y="4229354"/>
            <a:ext cx="85216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4</a:t>
            </a:r>
            <a:r>
              <a:rPr dirty="0" sz="1300" spc="180" b="1">
                <a:latin typeface="Arial"/>
                <a:cs typeface="Arial"/>
              </a:rPr>
              <a:t> </a:t>
            </a:r>
            <a:r>
              <a:rPr dirty="0" sz="1300" spc="-15" b="1">
                <a:latin typeface="Arial"/>
                <a:cs typeface="Arial"/>
              </a:rPr>
              <a:t>Execute</a:t>
            </a:r>
            <a:endParaRPr sz="1300">
              <a:latin typeface="Arial"/>
              <a:cs typeface="Arial"/>
            </a:endParaRPr>
          </a:p>
        </p:txBody>
      </p:sp>
      <p:grpSp>
        <p:nvGrpSpPr>
          <p:cNvPr id="47" name="object 47"/>
          <p:cNvGrpSpPr/>
          <p:nvPr/>
        </p:nvGrpSpPr>
        <p:grpSpPr>
          <a:xfrm>
            <a:off x="4628769" y="2062352"/>
            <a:ext cx="1560830" cy="2496185"/>
            <a:chOff x="4628769" y="2062352"/>
            <a:chExt cx="1560830" cy="2496185"/>
          </a:xfrm>
        </p:grpSpPr>
        <p:sp>
          <p:nvSpPr>
            <p:cNvPr id="48" name="object 48"/>
            <p:cNvSpPr/>
            <p:nvPr/>
          </p:nvSpPr>
          <p:spPr>
            <a:xfrm>
              <a:off x="5957316" y="2628137"/>
              <a:ext cx="0" cy="1907539"/>
            </a:xfrm>
            <a:custGeom>
              <a:avLst/>
              <a:gdLst/>
              <a:ahLst/>
              <a:cxnLst/>
              <a:rect l="l" t="t" r="r" b="b"/>
              <a:pathLst>
                <a:path w="0" h="1907539">
                  <a:moveTo>
                    <a:pt x="0" y="0"/>
                  </a:moveTo>
                  <a:lnTo>
                    <a:pt x="0" y="1907286"/>
                  </a:lnTo>
                </a:path>
              </a:pathLst>
            </a:custGeom>
            <a:ln w="20574">
              <a:solidFill>
                <a:srgbClr val="000000"/>
              </a:solidFill>
            </a:ln>
          </p:spPr>
          <p:txBody>
            <a:bodyPr wrap="square" lIns="0" tIns="0" rIns="0" bIns="0" rtlCol="0"/>
            <a:lstStyle/>
            <a:p/>
          </p:txBody>
        </p:sp>
        <p:sp>
          <p:nvSpPr>
            <p:cNvPr id="49" name="object 49"/>
            <p:cNvSpPr/>
            <p:nvPr/>
          </p:nvSpPr>
          <p:spPr>
            <a:xfrm>
              <a:off x="4888230" y="4524755"/>
              <a:ext cx="1079500" cy="0"/>
            </a:xfrm>
            <a:custGeom>
              <a:avLst/>
              <a:gdLst/>
              <a:ahLst/>
              <a:cxnLst/>
              <a:rect l="l" t="t" r="r" b="b"/>
              <a:pathLst>
                <a:path w="1079500" h="0">
                  <a:moveTo>
                    <a:pt x="1078991" y="0"/>
                  </a:moveTo>
                  <a:lnTo>
                    <a:pt x="0" y="0"/>
                  </a:lnTo>
                </a:path>
              </a:pathLst>
            </a:custGeom>
            <a:ln w="20574">
              <a:solidFill>
                <a:srgbClr val="000000"/>
              </a:solidFill>
            </a:ln>
          </p:spPr>
          <p:txBody>
            <a:bodyPr wrap="square" lIns="0" tIns="0" rIns="0" bIns="0" rtlCol="0"/>
            <a:lstStyle/>
            <a:p/>
          </p:txBody>
        </p:sp>
        <p:sp>
          <p:nvSpPr>
            <p:cNvPr id="50" name="object 50"/>
            <p:cNvSpPr/>
            <p:nvPr/>
          </p:nvSpPr>
          <p:spPr>
            <a:xfrm>
              <a:off x="4823460" y="4491989"/>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sp>
          <p:nvSpPr>
            <p:cNvPr id="51" name="object 51"/>
            <p:cNvSpPr/>
            <p:nvPr/>
          </p:nvSpPr>
          <p:spPr>
            <a:xfrm>
              <a:off x="4649724" y="2083307"/>
              <a:ext cx="1519427" cy="572262"/>
            </a:xfrm>
            <a:prstGeom prst="rect">
              <a:avLst/>
            </a:prstGeom>
            <a:blipFill>
              <a:blip r:embed="rId14" cstate="print"/>
              <a:stretch>
                <a:fillRect/>
              </a:stretch>
            </a:blipFill>
          </p:spPr>
          <p:txBody>
            <a:bodyPr wrap="square" lIns="0" tIns="0" rIns="0" bIns="0" rtlCol="0"/>
            <a:lstStyle/>
            <a:p/>
          </p:txBody>
        </p:sp>
        <p:sp>
          <p:nvSpPr>
            <p:cNvPr id="52" name="object 52"/>
            <p:cNvSpPr/>
            <p:nvPr/>
          </p:nvSpPr>
          <p:spPr>
            <a:xfrm>
              <a:off x="4639056" y="2072639"/>
              <a:ext cx="1540510" cy="593090"/>
            </a:xfrm>
            <a:custGeom>
              <a:avLst/>
              <a:gdLst/>
              <a:ahLst/>
              <a:cxnLst/>
              <a:rect l="l" t="t" r="r" b="b"/>
              <a:pathLst>
                <a:path w="1540510" h="593089">
                  <a:moveTo>
                    <a:pt x="1540002" y="0"/>
                  </a:moveTo>
                  <a:lnTo>
                    <a:pt x="0" y="0"/>
                  </a:lnTo>
                  <a:lnTo>
                    <a:pt x="0" y="592835"/>
                  </a:lnTo>
                  <a:lnTo>
                    <a:pt x="1540002" y="592835"/>
                  </a:lnTo>
                  <a:lnTo>
                    <a:pt x="1540002" y="0"/>
                  </a:lnTo>
                  <a:close/>
                </a:path>
              </a:pathLst>
            </a:custGeom>
            <a:ln w="20574">
              <a:solidFill>
                <a:srgbClr val="000000"/>
              </a:solidFill>
            </a:ln>
          </p:spPr>
          <p:txBody>
            <a:bodyPr wrap="square" lIns="0" tIns="0" rIns="0" bIns="0" rtlCol="0"/>
            <a:lstStyle/>
            <a:p/>
          </p:txBody>
        </p:sp>
      </p:grpSp>
      <p:sp>
        <p:nvSpPr>
          <p:cNvPr id="53" name="object 53"/>
          <p:cNvSpPr txBox="1"/>
          <p:nvPr/>
        </p:nvSpPr>
        <p:spPr>
          <a:xfrm>
            <a:off x="743204" y="5609382"/>
            <a:ext cx="6278880" cy="378269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How </a:t>
            </a:r>
            <a:r>
              <a:rPr dirty="0" sz="1300" spc="5" b="1">
                <a:latin typeface="Arial"/>
                <a:cs typeface="Arial"/>
              </a:rPr>
              <a:t>to Develop </a:t>
            </a:r>
            <a:r>
              <a:rPr dirty="0" sz="1300" spc="10" b="1">
                <a:latin typeface="Arial"/>
                <a:cs typeface="Arial"/>
              </a:rPr>
              <a:t>Stored Functions</a:t>
            </a:r>
            <a:endParaRPr sz="1300">
              <a:latin typeface="Arial"/>
              <a:cs typeface="Arial"/>
            </a:endParaRPr>
          </a:p>
          <a:p>
            <a:pPr marL="137795" marR="534035">
              <a:lnSpc>
                <a:spcPct val="101099"/>
              </a:lnSpc>
              <a:spcBef>
                <a:spcPts val="370"/>
              </a:spcBef>
            </a:pPr>
            <a:r>
              <a:rPr dirty="0" sz="1300" spc="10">
                <a:latin typeface="Times New Roman"/>
                <a:cs typeface="Times New Roman"/>
              </a:rPr>
              <a:t>The diagram </a:t>
            </a:r>
            <a:r>
              <a:rPr dirty="0" sz="1300" spc="5">
                <a:latin typeface="Times New Roman"/>
                <a:cs typeface="Times New Roman"/>
              </a:rPr>
              <a:t>illustrates the basic steps involved in developing a stored function. </a:t>
            </a:r>
            <a:r>
              <a:rPr dirty="0" sz="1300" spc="10">
                <a:latin typeface="Times New Roman"/>
                <a:cs typeface="Times New Roman"/>
              </a:rPr>
              <a:t>To  </a:t>
            </a:r>
            <a:r>
              <a:rPr dirty="0" sz="1300" spc="5">
                <a:latin typeface="Times New Roman"/>
                <a:cs typeface="Times New Roman"/>
              </a:rPr>
              <a:t>develop a stored function, perform the 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515620" marR="5080" indent="-251460">
              <a:lnSpc>
                <a:spcPts val="1510"/>
              </a:lnSpc>
              <a:spcBef>
                <a:spcPts val="120"/>
              </a:spcBef>
              <a:buAutoNum type="arabicPeriod"/>
              <a:tabLst>
                <a:tab pos="516255" algn="l"/>
              </a:tabLst>
            </a:pPr>
            <a:r>
              <a:rPr dirty="0" sz="1300" spc="5">
                <a:latin typeface="Times New Roman"/>
                <a:cs typeface="Times New Roman"/>
              </a:rPr>
              <a:t>Create a file </a:t>
            </a:r>
            <a:r>
              <a:rPr dirty="0" sz="1300" spc="10">
                <a:latin typeface="Times New Roman"/>
                <a:cs typeface="Times New Roman"/>
              </a:rPr>
              <a:t>by </a:t>
            </a:r>
            <a:r>
              <a:rPr dirty="0" sz="1300" spc="5">
                <a:latin typeface="Times New Roman"/>
                <a:cs typeface="Times New Roman"/>
              </a:rPr>
              <a:t>using your favorite text or </a:t>
            </a:r>
            <a:r>
              <a:rPr dirty="0" sz="1300" spc="10">
                <a:latin typeface="Times New Roman"/>
                <a:cs typeface="Times New Roman"/>
              </a:rPr>
              <a:t>code </a:t>
            </a:r>
            <a:r>
              <a:rPr dirty="0" sz="1300" spc="5">
                <a:latin typeface="Times New Roman"/>
                <a:cs typeface="Times New Roman"/>
              </a:rPr>
              <a:t>editor to edit the function syntax, and  saving the code in a file typically with a </a:t>
            </a:r>
            <a:r>
              <a:rPr dirty="0" sz="1300" spc="15">
                <a:latin typeface="Courier New"/>
                <a:cs typeface="Courier New"/>
              </a:rPr>
              <a:t>.sql</a:t>
            </a:r>
            <a:r>
              <a:rPr dirty="0" sz="1300" spc="-430">
                <a:latin typeface="Courier New"/>
                <a:cs typeface="Courier New"/>
              </a:rPr>
              <a:t> </a:t>
            </a:r>
            <a:r>
              <a:rPr dirty="0" sz="1300" spc="5">
                <a:latin typeface="Times New Roman"/>
                <a:cs typeface="Times New Roman"/>
              </a:rPr>
              <a:t>extension.</a:t>
            </a:r>
            <a:endParaRPr sz="1300">
              <a:latin typeface="Times New Roman"/>
              <a:cs typeface="Times New Roman"/>
            </a:endParaRPr>
          </a:p>
          <a:p>
            <a:pPr marL="515620" marR="490855" indent="-252095">
              <a:lnSpc>
                <a:spcPct val="101499"/>
              </a:lnSpc>
              <a:spcBef>
                <a:spcPts val="25"/>
              </a:spcBef>
              <a:buAutoNum type="arabicPeriod"/>
              <a:tabLst>
                <a:tab pos="516255" algn="l"/>
              </a:tabLst>
            </a:pPr>
            <a:r>
              <a:rPr dirty="0" sz="1300" spc="10">
                <a:latin typeface="Times New Roman"/>
                <a:cs typeface="Times New Roman"/>
              </a:rPr>
              <a:t>Load </a:t>
            </a:r>
            <a:r>
              <a:rPr dirty="0" sz="1300" spc="5">
                <a:latin typeface="Times New Roman"/>
                <a:cs typeface="Times New Roman"/>
              </a:rPr>
              <a:t>the function code from the file into the buffer </a:t>
            </a:r>
            <a:r>
              <a:rPr dirty="0" sz="1300" spc="10">
                <a:latin typeface="Times New Roman"/>
                <a:cs typeface="Times New Roman"/>
              </a:rPr>
              <a:t>by </a:t>
            </a:r>
            <a:r>
              <a:rPr dirty="0" sz="1300" spc="5">
                <a:latin typeface="Times New Roman"/>
                <a:cs typeface="Times New Roman"/>
              </a:rPr>
              <a:t>using </a:t>
            </a:r>
            <a:r>
              <a:rPr dirty="0" sz="1300" spc="5" i="1">
                <a:latin typeface="Times New Roman"/>
                <a:cs typeface="Times New Roman"/>
              </a:rPr>
              <a:t>i</a:t>
            </a:r>
            <a:r>
              <a:rPr dirty="0" sz="1300" spc="5">
                <a:latin typeface="Times New Roman"/>
                <a:cs typeface="Times New Roman"/>
              </a:rPr>
              <a:t>SQL*Plus as the  </a:t>
            </a:r>
            <a:r>
              <a:rPr dirty="0" sz="1300" spc="10">
                <a:latin typeface="Times New Roman"/>
                <a:cs typeface="Times New Roman"/>
              </a:rPr>
              <a:t>PL/SQL </a:t>
            </a:r>
            <a:r>
              <a:rPr dirty="0" sz="1300" spc="5">
                <a:latin typeface="Times New Roman"/>
                <a:cs typeface="Times New Roman"/>
              </a:rPr>
              <a:t>development</a:t>
            </a:r>
            <a:r>
              <a:rPr dirty="0" sz="1300">
                <a:latin typeface="Times New Roman"/>
                <a:cs typeface="Times New Roman"/>
              </a:rPr>
              <a:t> </a:t>
            </a:r>
            <a:r>
              <a:rPr dirty="0" sz="1300" spc="5">
                <a:latin typeface="Times New Roman"/>
                <a:cs typeface="Times New Roman"/>
              </a:rPr>
              <a:t>environment.</a:t>
            </a:r>
            <a:endParaRPr sz="1300">
              <a:latin typeface="Times New Roman"/>
              <a:cs typeface="Times New Roman"/>
            </a:endParaRPr>
          </a:p>
          <a:p>
            <a:pPr marL="516255" indent="-252729">
              <a:lnSpc>
                <a:spcPts val="1500"/>
              </a:lnSpc>
              <a:buAutoNum type="arabicPeriod"/>
              <a:tabLst>
                <a:tab pos="516890" algn="l"/>
              </a:tabLst>
            </a:pPr>
            <a:r>
              <a:rPr dirty="0" sz="1300" spc="5">
                <a:latin typeface="Times New Roman"/>
                <a:cs typeface="Times New Roman"/>
              </a:rPr>
              <a:t>Execute</a:t>
            </a:r>
            <a:r>
              <a:rPr dirty="0" sz="1300" spc="15">
                <a:latin typeface="Times New Roman"/>
                <a:cs typeface="Times New Roman"/>
              </a:rPr>
              <a:t> </a:t>
            </a:r>
            <a:r>
              <a:rPr dirty="0" sz="1300" spc="5">
                <a:latin typeface="Times New Roman"/>
                <a:cs typeface="Times New Roman"/>
              </a:rPr>
              <a:t>the </a:t>
            </a:r>
            <a:r>
              <a:rPr dirty="0" sz="1300" spc="15">
                <a:latin typeface="Courier New"/>
                <a:cs typeface="Courier New"/>
              </a:rPr>
              <a:t>CREATE</a:t>
            </a:r>
            <a:r>
              <a:rPr dirty="0" sz="1300" spc="-434">
                <a:latin typeface="Courier New"/>
                <a:cs typeface="Courier New"/>
              </a:rPr>
              <a:t> </a:t>
            </a:r>
            <a:r>
              <a:rPr dirty="0" sz="1300" spc="15">
                <a:latin typeface="Courier New"/>
                <a:cs typeface="Courier New"/>
              </a:rPr>
              <a:t>FUNCTION</a:t>
            </a:r>
            <a:r>
              <a:rPr dirty="0" sz="1300" spc="-445">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to</a:t>
            </a:r>
            <a:r>
              <a:rPr dirty="0" sz="1300" spc="10">
                <a:latin typeface="Times New Roman"/>
                <a:cs typeface="Times New Roman"/>
              </a:rPr>
              <a:t> </a:t>
            </a:r>
            <a:r>
              <a:rPr dirty="0" sz="1300" spc="5">
                <a:latin typeface="Times New Roman"/>
                <a:cs typeface="Times New Roman"/>
              </a:rPr>
              <a:t>compile</a:t>
            </a:r>
            <a:r>
              <a:rPr dirty="0" sz="1300" spc="15">
                <a:latin typeface="Times New Roman"/>
                <a:cs typeface="Times New Roman"/>
              </a:rPr>
              <a:t>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store</a:t>
            </a:r>
            <a:r>
              <a:rPr dirty="0" sz="1300" spc="20">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function</a:t>
            </a:r>
            <a:r>
              <a:rPr dirty="0" sz="1300" spc="2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a:t>
            </a:r>
            <a:endParaRPr sz="1300">
              <a:latin typeface="Times New Roman"/>
              <a:cs typeface="Times New Roman"/>
            </a:endParaRPr>
          </a:p>
          <a:p>
            <a:pPr marL="515620">
              <a:lnSpc>
                <a:spcPct val="100000"/>
              </a:lnSpc>
              <a:spcBef>
                <a:spcPts val="100"/>
              </a:spcBef>
            </a:pPr>
            <a:r>
              <a:rPr dirty="0" sz="1300" spc="5">
                <a:latin typeface="Times New Roman"/>
                <a:cs typeface="Times New Roman"/>
              </a:rPr>
              <a:t>database.</a:t>
            </a:r>
            <a:endParaRPr sz="1300">
              <a:latin typeface="Times New Roman"/>
              <a:cs typeface="Times New Roman"/>
            </a:endParaRPr>
          </a:p>
          <a:p>
            <a:pPr marL="515620" marR="269240" indent="-251460">
              <a:lnSpc>
                <a:spcPts val="1580"/>
              </a:lnSpc>
              <a:spcBef>
                <a:spcPts val="55"/>
              </a:spcBef>
              <a:buAutoNum type="arabicPeriod" startAt="4"/>
              <a:tabLst>
                <a:tab pos="516255" algn="l"/>
              </a:tabLst>
            </a:pPr>
            <a:r>
              <a:rPr dirty="0" sz="1300" spc="5">
                <a:latin typeface="Times New Roman"/>
                <a:cs typeface="Times New Roman"/>
              </a:rPr>
              <a:t>After successful compilation, invoke the function from a </a:t>
            </a:r>
            <a:r>
              <a:rPr dirty="0" sz="1300" spc="10">
                <a:latin typeface="Times New Roman"/>
                <a:cs typeface="Times New Roman"/>
              </a:rPr>
              <a:t>PL/SQL </a:t>
            </a:r>
            <a:r>
              <a:rPr dirty="0" sz="1300" spc="5">
                <a:latin typeface="Times New Roman"/>
                <a:cs typeface="Times New Roman"/>
              </a:rPr>
              <a:t>environment or  application.</a:t>
            </a:r>
            <a:endParaRPr sz="1300">
              <a:latin typeface="Times New Roman"/>
              <a:cs typeface="Times New Roman"/>
            </a:endParaRPr>
          </a:p>
          <a:p>
            <a:pPr marL="138430">
              <a:lnSpc>
                <a:spcPts val="1515"/>
              </a:lnSpc>
              <a:spcBef>
                <a:spcPts val="245"/>
              </a:spcBef>
            </a:pPr>
            <a:r>
              <a:rPr dirty="0" sz="1300" spc="5" b="1">
                <a:latin typeface="Times New Roman"/>
                <a:cs typeface="Times New Roman"/>
              </a:rPr>
              <a:t>Returning </a:t>
            </a:r>
            <a:r>
              <a:rPr dirty="0" sz="1300" spc="10" b="1">
                <a:latin typeface="Times New Roman"/>
                <a:cs typeface="Times New Roman"/>
              </a:rPr>
              <a:t>a</a:t>
            </a:r>
            <a:r>
              <a:rPr dirty="0" sz="1300" spc="-10" b="1">
                <a:latin typeface="Times New Roman"/>
                <a:cs typeface="Times New Roman"/>
              </a:rPr>
              <a:t> </a:t>
            </a:r>
            <a:r>
              <a:rPr dirty="0" sz="1300" spc="5" b="1">
                <a:latin typeface="Times New Roman"/>
                <a:cs typeface="Times New Roman"/>
              </a:rPr>
              <a:t>Value</a:t>
            </a:r>
            <a:endParaRPr sz="1300">
              <a:latin typeface="Times New Roman"/>
              <a:cs typeface="Times New Roman"/>
            </a:endParaRPr>
          </a:p>
          <a:p>
            <a:pPr marL="515620" indent="-252095">
              <a:lnSpc>
                <a:spcPts val="1515"/>
              </a:lnSpc>
              <a:buChar char="•"/>
              <a:tabLst>
                <a:tab pos="515620" algn="l"/>
                <a:tab pos="516255" algn="l"/>
              </a:tabLst>
            </a:pPr>
            <a:r>
              <a:rPr dirty="0" sz="1300" spc="10">
                <a:latin typeface="Times New Roman"/>
                <a:cs typeface="Times New Roman"/>
              </a:rPr>
              <a:t>Add </a:t>
            </a:r>
            <a:r>
              <a:rPr dirty="0" sz="1300" spc="5">
                <a:latin typeface="Times New Roman"/>
                <a:cs typeface="Times New Roman"/>
              </a:rPr>
              <a:t>a </a:t>
            </a:r>
            <a:r>
              <a:rPr dirty="0" sz="1300" spc="15">
                <a:latin typeface="Courier New"/>
                <a:cs typeface="Courier New"/>
              </a:rPr>
              <a:t>RETURN</a:t>
            </a:r>
            <a:r>
              <a:rPr dirty="0" sz="1300" spc="-455">
                <a:latin typeface="Courier New"/>
                <a:cs typeface="Courier New"/>
              </a:rPr>
              <a:t> </a:t>
            </a:r>
            <a:r>
              <a:rPr dirty="0" sz="1300" spc="10">
                <a:latin typeface="Times New Roman"/>
                <a:cs typeface="Times New Roman"/>
              </a:rPr>
              <a:t>clause </a:t>
            </a:r>
            <a:r>
              <a:rPr dirty="0" sz="1300" spc="5">
                <a:latin typeface="Times New Roman"/>
                <a:cs typeface="Times New Roman"/>
              </a:rPr>
              <a:t>with the data type in the header of the function.</a:t>
            </a:r>
            <a:endParaRPr sz="1300">
              <a:latin typeface="Times New Roman"/>
              <a:cs typeface="Times New Roman"/>
            </a:endParaRPr>
          </a:p>
          <a:p>
            <a:pPr marL="515620" indent="-252095">
              <a:lnSpc>
                <a:spcPct val="100000"/>
              </a:lnSpc>
              <a:spcBef>
                <a:spcPts val="25"/>
              </a:spcBef>
              <a:buChar char="•"/>
              <a:tabLst>
                <a:tab pos="515620" algn="l"/>
                <a:tab pos="516255" algn="l"/>
              </a:tabLst>
            </a:pPr>
            <a:r>
              <a:rPr dirty="0" sz="1300" spc="5">
                <a:latin typeface="Times New Roman"/>
                <a:cs typeface="Times New Roman"/>
              </a:rPr>
              <a:t>Include one </a:t>
            </a:r>
            <a:r>
              <a:rPr dirty="0" sz="1300" spc="15">
                <a:latin typeface="Courier New"/>
                <a:cs typeface="Courier New"/>
              </a:rPr>
              <a:t>RETURN</a:t>
            </a:r>
            <a:r>
              <a:rPr dirty="0" sz="1300" spc="-445">
                <a:latin typeface="Courier New"/>
                <a:cs typeface="Courier New"/>
              </a:rPr>
              <a:t> </a:t>
            </a:r>
            <a:r>
              <a:rPr dirty="0" sz="1300" spc="5">
                <a:latin typeface="Times New Roman"/>
                <a:cs typeface="Times New Roman"/>
              </a:rPr>
              <a:t>statement </a:t>
            </a:r>
            <a:r>
              <a:rPr dirty="0" sz="1300" spc="10">
                <a:latin typeface="Times New Roman"/>
                <a:cs typeface="Times New Roman"/>
              </a:rPr>
              <a:t>in </a:t>
            </a:r>
            <a:r>
              <a:rPr dirty="0" sz="1300" spc="5">
                <a:latin typeface="Times New Roman"/>
                <a:cs typeface="Times New Roman"/>
              </a:rPr>
              <a:t>the executable section.</a:t>
            </a:r>
            <a:endParaRPr sz="1300">
              <a:latin typeface="Times New Roman"/>
              <a:cs typeface="Times New Roman"/>
            </a:endParaRPr>
          </a:p>
          <a:p>
            <a:pPr marL="138430" marR="60325">
              <a:lnSpc>
                <a:spcPct val="94400"/>
              </a:lnSpc>
              <a:spcBef>
                <a:spcPts val="384"/>
              </a:spcBef>
            </a:pPr>
            <a:r>
              <a:rPr dirty="0" sz="1300" spc="5">
                <a:latin typeface="Times New Roman"/>
                <a:cs typeface="Times New Roman"/>
              </a:rPr>
              <a:t>Multiple </a:t>
            </a:r>
            <a:r>
              <a:rPr dirty="0" sz="1300" spc="15">
                <a:latin typeface="Courier New"/>
                <a:cs typeface="Courier New"/>
              </a:rPr>
              <a:t>RETURN </a:t>
            </a:r>
            <a:r>
              <a:rPr dirty="0" sz="1300" spc="5">
                <a:latin typeface="Times New Roman"/>
                <a:cs typeface="Times New Roman"/>
              </a:rPr>
              <a:t>statements are allowed in a function (usually within an </a:t>
            </a:r>
            <a:r>
              <a:rPr dirty="0" sz="1300" spc="10">
                <a:latin typeface="Courier New"/>
                <a:cs typeface="Courier New"/>
              </a:rPr>
              <a:t>IF </a:t>
            </a:r>
            <a:r>
              <a:rPr dirty="0" sz="1300" spc="5">
                <a:latin typeface="Times New Roman"/>
                <a:cs typeface="Times New Roman"/>
              </a:rPr>
              <a:t>statement).  Only one </a:t>
            </a:r>
            <a:r>
              <a:rPr dirty="0" sz="1300" spc="15">
                <a:latin typeface="Courier New"/>
                <a:cs typeface="Courier New"/>
              </a:rPr>
              <a:t>RETURN</a:t>
            </a:r>
            <a:r>
              <a:rPr dirty="0" sz="1300" spc="-315">
                <a:latin typeface="Courier New"/>
                <a:cs typeface="Courier New"/>
              </a:rPr>
              <a:t> </a:t>
            </a:r>
            <a:r>
              <a:rPr dirty="0" sz="1300" spc="5">
                <a:latin typeface="Times New Roman"/>
                <a:cs typeface="Times New Roman"/>
              </a:rPr>
              <a:t>statement is executed because after the value is returned, processing of  the block</a:t>
            </a:r>
            <a:r>
              <a:rPr dirty="0" sz="1300">
                <a:latin typeface="Times New Roman"/>
                <a:cs typeface="Times New Roman"/>
              </a:rPr>
              <a:t> </a:t>
            </a:r>
            <a:r>
              <a:rPr dirty="0" sz="1300" spc="5">
                <a:latin typeface="Times New Roman"/>
                <a:cs typeface="Times New Roman"/>
              </a:rPr>
              <a:t>ceases.</a:t>
            </a:r>
            <a:endParaRPr sz="1300">
              <a:latin typeface="Times New Roman"/>
              <a:cs typeface="Times New Roman"/>
            </a:endParaRPr>
          </a:p>
          <a:p>
            <a:pPr marL="138430">
              <a:lnSpc>
                <a:spcPct val="100000"/>
              </a:lnSpc>
              <a:spcBef>
                <a:spcPts val="180"/>
              </a:spcBef>
            </a:pPr>
            <a:r>
              <a:rPr dirty="0" sz="1300" spc="5">
                <a:latin typeface="Times New Roman"/>
                <a:cs typeface="Times New Roman"/>
              </a:rPr>
              <a:t>Use</a:t>
            </a:r>
            <a:r>
              <a:rPr dirty="0" sz="1300">
                <a:latin typeface="Times New Roman"/>
                <a:cs typeface="Times New Roman"/>
              </a:rPr>
              <a:t> </a:t>
            </a:r>
            <a:r>
              <a:rPr dirty="0" sz="1300" spc="5">
                <a:latin typeface="Times New Roman"/>
                <a:cs typeface="Times New Roman"/>
              </a:rPr>
              <a:t>the </a:t>
            </a:r>
            <a:r>
              <a:rPr dirty="0" sz="1300" spc="15">
                <a:latin typeface="Courier New"/>
                <a:cs typeface="Courier New"/>
              </a:rPr>
              <a:t>SHOW</a:t>
            </a:r>
            <a:r>
              <a:rPr dirty="0" sz="1300" spc="-450">
                <a:latin typeface="Courier New"/>
                <a:cs typeface="Courier New"/>
              </a:rPr>
              <a:t> </a:t>
            </a:r>
            <a:r>
              <a:rPr dirty="0" sz="1300" spc="15">
                <a:latin typeface="Courier New"/>
                <a:cs typeface="Courier New"/>
              </a:rPr>
              <a:t>ERRORS</a:t>
            </a:r>
            <a:r>
              <a:rPr dirty="0" sz="1300" spc="-455">
                <a:latin typeface="Courier New"/>
                <a:cs typeface="Courier New"/>
              </a:rPr>
              <a:t> </a:t>
            </a:r>
            <a:r>
              <a:rPr dirty="0" sz="1300" spc="5">
                <a:latin typeface="Times New Roman"/>
                <a:cs typeface="Times New Roman"/>
              </a:rPr>
              <a:t>or </a:t>
            </a:r>
            <a:r>
              <a:rPr dirty="0" sz="1300" spc="15">
                <a:latin typeface="Courier New"/>
                <a:cs typeface="Courier New"/>
              </a:rPr>
              <a:t>SHOW</a:t>
            </a:r>
            <a:r>
              <a:rPr dirty="0" sz="1300" spc="-450">
                <a:latin typeface="Courier New"/>
                <a:cs typeface="Courier New"/>
              </a:rPr>
              <a:t> </a:t>
            </a:r>
            <a:r>
              <a:rPr dirty="0" sz="1300" spc="15">
                <a:latin typeface="Courier New"/>
                <a:cs typeface="Courier New"/>
              </a:rPr>
              <a:t>ERRORS</a:t>
            </a:r>
            <a:r>
              <a:rPr dirty="0" sz="1300" spc="-445">
                <a:latin typeface="Courier New"/>
                <a:cs typeface="Courier New"/>
              </a:rPr>
              <a:t> </a:t>
            </a:r>
            <a:r>
              <a:rPr dirty="0" sz="1300" spc="15">
                <a:latin typeface="Courier New"/>
                <a:cs typeface="Courier New"/>
              </a:rPr>
              <a:t>FUNCTION</a:t>
            </a:r>
            <a:r>
              <a:rPr dirty="0" sz="1300" spc="-445">
                <a:latin typeface="Courier New"/>
                <a:cs typeface="Courier New"/>
              </a:rPr>
              <a:t> </a:t>
            </a:r>
            <a:r>
              <a:rPr dirty="0" sz="1300" spc="15">
                <a:latin typeface="Courier New"/>
                <a:cs typeface="Courier New"/>
              </a:rPr>
              <a:t>function_name</a:t>
            </a:r>
            <a:r>
              <a:rPr dirty="0" sz="1300" spc="-455">
                <a:latin typeface="Courier New"/>
                <a:cs typeface="Courier New"/>
              </a:rPr>
              <a:t> </a:t>
            </a:r>
            <a:r>
              <a:rPr dirty="0" sz="1300" spc="5" i="1">
                <a:latin typeface="Times New Roman"/>
                <a:cs typeface="Times New Roman"/>
              </a:rPr>
              <a:t>i</a:t>
            </a:r>
            <a:r>
              <a:rPr dirty="0" sz="1300" spc="5">
                <a:latin typeface="Times New Roman"/>
                <a:cs typeface="Times New Roman"/>
              </a:rPr>
              <a:t>SQL*Plus</a:t>
            </a:r>
            <a:endParaRPr sz="1300">
              <a:latin typeface="Times New Roman"/>
              <a:cs typeface="Times New Roman"/>
            </a:endParaRPr>
          </a:p>
        </p:txBody>
      </p:sp>
      <p:sp>
        <p:nvSpPr>
          <p:cNvPr id="55" name="object 55"/>
          <p:cNvSpPr txBox="1"/>
          <p:nvPr/>
        </p:nvSpPr>
        <p:spPr>
          <a:xfrm>
            <a:off x="749300" y="9376401"/>
            <a:ext cx="6168390" cy="464184"/>
          </a:xfrm>
          <a:prstGeom prst="rect">
            <a:avLst/>
          </a:prstGeom>
        </p:spPr>
        <p:txBody>
          <a:bodyPr wrap="square" lIns="0" tIns="72390" rIns="0" bIns="0" rtlCol="0" vert="horz">
            <a:spAutoFit/>
          </a:bodyPr>
          <a:lstStyle/>
          <a:p>
            <a:pPr marL="12700">
              <a:lnSpc>
                <a:spcPct val="100000"/>
              </a:lnSpc>
              <a:spcBef>
                <a:spcPts val="570"/>
              </a:spcBef>
            </a:pPr>
            <a:r>
              <a:rPr dirty="0" sz="800" spc="-245">
                <a:latin typeface="Garuda"/>
                <a:cs typeface="Garuda"/>
              </a:rPr>
              <a:t>De</a:t>
            </a:r>
            <a:r>
              <a:rPr dirty="0" baseline="25641" sz="1950" spc="-367">
                <a:latin typeface="Times New Roman"/>
                <a:cs typeface="Times New Roman"/>
              </a:rPr>
              <a:t>c</a:t>
            </a:r>
            <a:r>
              <a:rPr dirty="0" sz="800" spc="-245">
                <a:latin typeface="Garuda"/>
                <a:cs typeface="Garuda"/>
              </a:rPr>
              <a:t>ve</a:t>
            </a:r>
            <a:r>
              <a:rPr dirty="0" baseline="25641" sz="1950" spc="-367">
                <a:latin typeface="Times New Roman"/>
                <a:cs typeface="Times New Roman"/>
              </a:rPr>
              <a:t>o</a:t>
            </a:r>
            <a:r>
              <a:rPr dirty="0" sz="800" spc="-245">
                <a:latin typeface="Garuda"/>
                <a:cs typeface="Garuda"/>
              </a:rPr>
              <a:t>lo</a:t>
            </a:r>
            <a:r>
              <a:rPr dirty="0" baseline="25641" sz="1950" spc="-367">
                <a:latin typeface="Times New Roman"/>
                <a:cs typeface="Times New Roman"/>
              </a:rPr>
              <a:t>m</a:t>
            </a:r>
            <a:r>
              <a:rPr dirty="0" sz="800" spc="-245">
                <a:latin typeface="Garuda"/>
                <a:cs typeface="Garuda"/>
              </a:rPr>
              <a:t>pm</a:t>
            </a:r>
            <a:r>
              <a:rPr dirty="0" baseline="25641" sz="1950" spc="-367">
                <a:latin typeface="Times New Roman"/>
                <a:cs typeface="Times New Roman"/>
              </a:rPr>
              <a:t>m</a:t>
            </a:r>
            <a:r>
              <a:rPr dirty="0" sz="800" spc="-245">
                <a:latin typeface="Garuda"/>
                <a:cs typeface="Garuda"/>
              </a:rPr>
              <a:t>en</a:t>
            </a:r>
            <a:r>
              <a:rPr dirty="0" baseline="25641" sz="1950" spc="-367">
                <a:latin typeface="Times New Roman"/>
                <a:cs typeface="Times New Roman"/>
              </a:rPr>
              <a:t>a</a:t>
            </a:r>
            <a:r>
              <a:rPr dirty="0" sz="800" spc="-245">
                <a:latin typeface="Garuda"/>
                <a:cs typeface="Garuda"/>
              </a:rPr>
              <a:t>t</a:t>
            </a:r>
            <a:r>
              <a:rPr dirty="0" sz="800" spc="-229">
                <a:latin typeface="Garuda"/>
                <a:cs typeface="Garuda"/>
              </a:rPr>
              <a:t> </a:t>
            </a:r>
            <a:r>
              <a:rPr dirty="0" baseline="25641" sz="1950" spc="-345">
                <a:latin typeface="Times New Roman"/>
                <a:cs typeface="Times New Roman"/>
              </a:rPr>
              <a:t>n</a:t>
            </a:r>
            <a:r>
              <a:rPr dirty="0" sz="800" spc="-229">
                <a:latin typeface="Garuda"/>
                <a:cs typeface="Garuda"/>
              </a:rPr>
              <a:t>Pr</a:t>
            </a:r>
            <a:r>
              <a:rPr dirty="0" baseline="25641" sz="1950" spc="-345">
                <a:latin typeface="Times New Roman"/>
                <a:cs typeface="Times New Roman"/>
              </a:rPr>
              <a:t>d</a:t>
            </a:r>
            <a:r>
              <a:rPr dirty="0" sz="800" spc="-229">
                <a:latin typeface="Garuda"/>
                <a:cs typeface="Garuda"/>
              </a:rPr>
              <a:t>o</a:t>
            </a:r>
            <a:r>
              <a:rPr dirty="0" baseline="25641" sz="1950" spc="-345">
                <a:latin typeface="Times New Roman"/>
                <a:cs typeface="Times New Roman"/>
              </a:rPr>
              <a:t>s</a:t>
            </a:r>
            <a:r>
              <a:rPr dirty="0" sz="800" spc="-229">
                <a:latin typeface="Garuda"/>
                <a:cs typeface="Garuda"/>
              </a:rPr>
              <a:t>gra</a:t>
            </a:r>
            <a:r>
              <a:rPr dirty="0" baseline="25641" sz="1950" spc="-345">
                <a:latin typeface="Times New Roman"/>
                <a:cs typeface="Times New Roman"/>
              </a:rPr>
              <a:t>t</a:t>
            </a:r>
            <a:r>
              <a:rPr dirty="0" sz="800" spc="-229">
                <a:latin typeface="Garuda"/>
                <a:cs typeface="Garuda"/>
              </a:rPr>
              <a:t>m</a:t>
            </a:r>
            <a:r>
              <a:rPr dirty="0" baseline="25641" sz="1950" spc="-345">
                <a:latin typeface="Times New Roman"/>
                <a:cs typeface="Times New Roman"/>
              </a:rPr>
              <a:t>o</a:t>
            </a:r>
            <a:r>
              <a:rPr dirty="0" baseline="25641" sz="1950" spc="-217">
                <a:latin typeface="Times New Roman"/>
                <a:cs typeface="Times New Roman"/>
              </a:rPr>
              <a:t> </a:t>
            </a:r>
            <a:r>
              <a:rPr dirty="0" sz="800" spc="-285">
                <a:latin typeface="Garuda"/>
                <a:cs typeface="Garuda"/>
              </a:rPr>
              <a:t>(</a:t>
            </a:r>
            <a:r>
              <a:rPr dirty="0" baseline="25641" sz="1950" spc="-427">
                <a:latin typeface="Times New Roman"/>
                <a:cs typeface="Times New Roman"/>
              </a:rPr>
              <a:t>v</a:t>
            </a:r>
            <a:r>
              <a:rPr dirty="0" sz="800" spc="-285">
                <a:latin typeface="Garuda"/>
                <a:cs typeface="Garuda"/>
              </a:rPr>
              <a:t>W</a:t>
            </a:r>
            <a:r>
              <a:rPr dirty="0" baseline="25641" sz="1950" spc="-427">
                <a:latin typeface="Times New Roman"/>
                <a:cs typeface="Times New Roman"/>
              </a:rPr>
              <a:t>i</a:t>
            </a:r>
            <a:r>
              <a:rPr dirty="0" sz="800" spc="-285">
                <a:latin typeface="Garuda"/>
                <a:cs typeface="Garuda"/>
              </a:rPr>
              <a:t>D</a:t>
            </a:r>
            <a:r>
              <a:rPr dirty="0" baseline="25641" sz="1950" spc="-427">
                <a:latin typeface="Times New Roman"/>
                <a:cs typeface="Times New Roman"/>
              </a:rPr>
              <a:t>e</a:t>
            </a:r>
            <a:r>
              <a:rPr dirty="0" sz="800" spc="-285">
                <a:latin typeface="Garuda"/>
                <a:cs typeface="Garuda"/>
              </a:rPr>
              <a:t>P</a:t>
            </a:r>
            <a:r>
              <a:rPr dirty="0" baseline="25641" sz="1950" spc="-427">
                <a:latin typeface="Times New Roman"/>
                <a:cs typeface="Times New Roman"/>
              </a:rPr>
              <a:t>w</a:t>
            </a:r>
            <a:r>
              <a:rPr dirty="0" sz="800" spc="-285">
                <a:latin typeface="Garuda"/>
                <a:cs typeface="Garuda"/>
              </a:rPr>
              <a:t>)</a:t>
            </a:r>
            <a:r>
              <a:rPr dirty="0" sz="800" spc="-45">
                <a:latin typeface="Garuda"/>
                <a:cs typeface="Garuda"/>
              </a:rPr>
              <a:t> </a:t>
            </a:r>
            <a:r>
              <a:rPr dirty="0" sz="800" spc="-210">
                <a:latin typeface="Garuda"/>
                <a:cs typeface="Garuda"/>
              </a:rPr>
              <a:t>e</a:t>
            </a:r>
            <a:r>
              <a:rPr dirty="0" baseline="25641" sz="1950" spc="-315">
                <a:latin typeface="Times New Roman"/>
                <a:cs typeface="Times New Roman"/>
              </a:rPr>
              <a:t>c</a:t>
            </a:r>
            <a:r>
              <a:rPr dirty="0" sz="800" spc="-210">
                <a:latin typeface="Garuda"/>
                <a:cs typeface="Garuda"/>
              </a:rPr>
              <a:t>Ki</a:t>
            </a:r>
            <a:r>
              <a:rPr dirty="0" baseline="25641" sz="1950" spc="-315">
                <a:latin typeface="Times New Roman"/>
                <a:cs typeface="Times New Roman"/>
              </a:rPr>
              <a:t>o</a:t>
            </a:r>
            <a:r>
              <a:rPr dirty="0" sz="800" spc="-210">
                <a:latin typeface="Garuda"/>
                <a:cs typeface="Garuda"/>
              </a:rPr>
              <a:t>t</a:t>
            </a:r>
            <a:r>
              <a:rPr dirty="0" sz="800" spc="-170">
                <a:latin typeface="Garuda"/>
                <a:cs typeface="Garuda"/>
              </a:rPr>
              <a:t> </a:t>
            </a:r>
            <a:r>
              <a:rPr dirty="0" sz="800" spc="-200">
                <a:latin typeface="Garuda"/>
                <a:cs typeface="Garuda"/>
              </a:rPr>
              <a:t>m</a:t>
            </a:r>
            <a:r>
              <a:rPr dirty="0" baseline="25641" sz="1950" spc="-300">
                <a:latin typeface="Times New Roman"/>
                <a:cs typeface="Times New Roman"/>
              </a:rPr>
              <a:t>m</a:t>
            </a:r>
            <a:r>
              <a:rPr dirty="0" sz="800" spc="-200">
                <a:latin typeface="Garuda"/>
                <a:cs typeface="Garuda"/>
              </a:rPr>
              <a:t>at</a:t>
            </a:r>
            <a:r>
              <a:rPr dirty="0" baseline="25641" sz="1950" spc="-300">
                <a:latin typeface="Times New Roman"/>
                <a:cs typeface="Times New Roman"/>
              </a:rPr>
              <a:t>p</a:t>
            </a:r>
            <a:r>
              <a:rPr dirty="0" sz="800" spc="-200">
                <a:latin typeface="Garuda"/>
                <a:cs typeface="Garuda"/>
              </a:rPr>
              <a:t>e</a:t>
            </a:r>
            <a:r>
              <a:rPr dirty="0" baseline="25641" sz="1950" spc="-300">
                <a:latin typeface="Times New Roman"/>
                <a:cs typeface="Times New Roman"/>
              </a:rPr>
              <a:t>i</a:t>
            </a:r>
            <a:r>
              <a:rPr dirty="0" sz="800" spc="-200">
                <a:latin typeface="Garuda"/>
                <a:cs typeface="Garuda"/>
              </a:rPr>
              <a:t>ri</a:t>
            </a:r>
            <a:r>
              <a:rPr dirty="0" baseline="25641" sz="1950" spc="-300">
                <a:latin typeface="Times New Roman"/>
                <a:cs typeface="Times New Roman"/>
              </a:rPr>
              <a:t>l</a:t>
            </a:r>
            <a:r>
              <a:rPr dirty="0" sz="800" spc="-200">
                <a:latin typeface="Garuda"/>
                <a:cs typeface="Garuda"/>
              </a:rPr>
              <a:t>a</a:t>
            </a:r>
            <a:r>
              <a:rPr dirty="0" baseline="25641" sz="1950" spc="-300">
                <a:latin typeface="Times New Roman"/>
                <a:cs typeface="Times New Roman"/>
              </a:rPr>
              <a:t>a</a:t>
            </a:r>
            <a:r>
              <a:rPr dirty="0" sz="800" spc="-200">
                <a:latin typeface="Garuda"/>
                <a:cs typeface="Garuda"/>
              </a:rPr>
              <a:t>ls</a:t>
            </a:r>
            <a:r>
              <a:rPr dirty="0" baseline="25641" sz="1950" spc="-300">
                <a:latin typeface="Times New Roman"/>
                <a:cs typeface="Times New Roman"/>
              </a:rPr>
              <a:t>t</a:t>
            </a:r>
            <a:r>
              <a:rPr dirty="0" sz="800" spc="-200">
                <a:latin typeface="Garuda"/>
                <a:cs typeface="Garuda"/>
              </a:rPr>
              <a:t>a</a:t>
            </a:r>
            <a:r>
              <a:rPr dirty="0" baseline="25641" sz="1950" spc="-300">
                <a:latin typeface="Times New Roman"/>
                <a:cs typeface="Times New Roman"/>
              </a:rPr>
              <a:t>io</a:t>
            </a:r>
            <a:r>
              <a:rPr dirty="0" sz="800" spc="-200">
                <a:latin typeface="Garuda"/>
                <a:cs typeface="Garuda"/>
              </a:rPr>
              <a:t>re</a:t>
            </a:r>
            <a:r>
              <a:rPr dirty="0" baseline="25641" sz="1950" spc="-300">
                <a:latin typeface="Times New Roman"/>
                <a:cs typeface="Times New Roman"/>
              </a:rPr>
              <a:t>n</a:t>
            </a:r>
            <a:r>
              <a:rPr dirty="0" sz="800" spc="-200">
                <a:latin typeface="Garuda"/>
                <a:cs typeface="Garuda"/>
              </a:rPr>
              <a:t>pr</a:t>
            </a:r>
            <a:r>
              <a:rPr dirty="0" baseline="25641" sz="1950" spc="-300">
                <a:latin typeface="Times New Roman"/>
                <a:cs typeface="Times New Roman"/>
              </a:rPr>
              <a:t>e</a:t>
            </a:r>
            <a:r>
              <a:rPr dirty="0" sz="800" spc="-200">
                <a:latin typeface="Garuda"/>
                <a:cs typeface="Garuda"/>
              </a:rPr>
              <a:t>ov</a:t>
            </a:r>
            <a:r>
              <a:rPr dirty="0" baseline="25641" sz="1950" spc="-300">
                <a:latin typeface="Times New Roman"/>
                <a:cs typeface="Times New Roman"/>
              </a:rPr>
              <a:t>r</a:t>
            </a:r>
            <a:r>
              <a:rPr dirty="0" sz="800" spc="-200">
                <a:latin typeface="Garuda"/>
                <a:cs typeface="Garuda"/>
              </a:rPr>
              <a:t>i</a:t>
            </a:r>
            <a:r>
              <a:rPr dirty="0" baseline="25641" sz="1950" spc="-300">
                <a:latin typeface="Times New Roman"/>
                <a:cs typeface="Times New Roman"/>
              </a:rPr>
              <a:t>r</a:t>
            </a:r>
            <a:r>
              <a:rPr dirty="0" sz="800" spc="-200">
                <a:latin typeface="Garuda"/>
                <a:cs typeface="Garuda"/>
              </a:rPr>
              <a:t>d</a:t>
            </a:r>
            <a:r>
              <a:rPr dirty="0" baseline="25641" sz="1950" spc="-300">
                <a:latin typeface="Times New Roman"/>
                <a:cs typeface="Times New Roman"/>
              </a:rPr>
              <a:t>o</a:t>
            </a:r>
            <a:r>
              <a:rPr dirty="0" sz="800" spc="-200">
                <a:latin typeface="Garuda"/>
                <a:cs typeface="Garuda"/>
              </a:rPr>
              <a:t>ed</a:t>
            </a:r>
            <a:r>
              <a:rPr dirty="0" baseline="25641" sz="1950" spc="-300">
                <a:latin typeface="Times New Roman"/>
                <a:cs typeface="Times New Roman"/>
              </a:rPr>
              <a:t>rs</a:t>
            </a:r>
            <a:r>
              <a:rPr dirty="0" sz="800" spc="-200">
                <a:latin typeface="Garuda"/>
                <a:cs typeface="Garuda"/>
              </a:rPr>
              <a:t>fo</a:t>
            </a:r>
            <a:r>
              <a:rPr dirty="0" baseline="25641" sz="1950" spc="-300">
                <a:latin typeface="Times New Roman"/>
                <a:cs typeface="Times New Roman"/>
              </a:rPr>
              <a:t>.</a:t>
            </a:r>
            <a:r>
              <a:rPr dirty="0" sz="800" spc="-200">
                <a:latin typeface="Garuda"/>
                <a:cs typeface="Garuda"/>
              </a:rPr>
              <a:t>r</a:t>
            </a:r>
            <a:r>
              <a:rPr dirty="0" sz="800" spc="-190">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45">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4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4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45">
                <a:latin typeface="Garuda"/>
                <a:cs typeface="Garuda"/>
              </a:rPr>
              <a:t> </a:t>
            </a:r>
            <a:r>
              <a:rPr dirty="0" sz="800">
                <a:latin typeface="Garuda"/>
                <a:cs typeface="Garuda"/>
              </a:rPr>
              <a:t>strictly</a:t>
            </a:r>
            <a:r>
              <a:rPr dirty="0" sz="800" spc="-45">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45">
                <a:latin typeface="Garuda"/>
                <a:cs typeface="Garuda"/>
              </a:rPr>
              <a:t> </a:t>
            </a:r>
            <a:r>
              <a:rPr dirty="0" sz="800" spc="-5">
                <a:latin typeface="Garuda"/>
                <a:cs typeface="Garuda"/>
              </a:rPr>
              <a:t>is</a:t>
            </a:r>
            <a:r>
              <a:rPr dirty="0" sz="800" spc="-50">
                <a:latin typeface="Garuda"/>
                <a:cs typeface="Garuda"/>
              </a:rPr>
              <a:t> </a:t>
            </a:r>
            <a:r>
              <a:rPr dirty="0" sz="800" spc="-5">
                <a:latin typeface="Garuda"/>
                <a:cs typeface="Garuda"/>
              </a:rPr>
              <a:t>in</a:t>
            </a:r>
            <a:endParaRPr sz="800">
              <a:latin typeface="Garuda"/>
              <a:cs typeface="Garuda"/>
            </a:endParaRPr>
          </a:p>
        </p:txBody>
      </p:sp>
      <p:sp>
        <p:nvSpPr>
          <p:cNvPr id="56" name="object 56"/>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57" name="object 5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5"/>
              </a:rPr>
              <a:t>OracleWDP_ww@oracle.com</a:t>
            </a:r>
            <a:r>
              <a:rPr dirty="0" sz="800" spc="-55">
                <a:latin typeface="Garuda"/>
                <a:cs typeface="Garuda"/>
                <a:hlinkClick r:id="rId1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4" name="object 5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56508" y="9404857"/>
            <a:ext cx="201930"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vi</a:t>
            </a:r>
            <a:r>
              <a:rPr dirty="0" sz="1000" b="1">
                <a:latin typeface="Arial"/>
                <a:cs typeface="Arial"/>
              </a:rPr>
              <a:t>ii</a:t>
            </a:r>
            <a:endParaRPr sz="1000">
              <a:latin typeface="Arial"/>
              <a:cs typeface="Arial"/>
            </a:endParaRPr>
          </a:p>
        </p:txBody>
      </p:sp>
      <p:sp>
        <p:nvSpPr>
          <p:cNvPr id="3" name="object 3"/>
          <p:cNvSpPr txBox="1"/>
          <p:nvPr/>
        </p:nvSpPr>
        <p:spPr>
          <a:xfrm>
            <a:off x="901747" y="850349"/>
            <a:ext cx="4599305" cy="5125085"/>
          </a:xfrm>
          <a:prstGeom prst="rect">
            <a:avLst/>
          </a:prstGeom>
        </p:spPr>
        <p:txBody>
          <a:bodyPr wrap="square" lIns="0" tIns="12700" rIns="0" bIns="0" rtlCol="0" vert="horz">
            <a:spAutoFit/>
          </a:bodyPr>
          <a:lstStyle/>
          <a:p>
            <a:pPr marL="240665" marR="2145665">
              <a:lnSpc>
                <a:spcPct val="127099"/>
              </a:lnSpc>
              <a:spcBef>
                <a:spcPts val="100"/>
              </a:spcBef>
            </a:pPr>
            <a:r>
              <a:rPr dirty="0" sz="1100" spc="-5">
                <a:latin typeface="Arial"/>
                <a:cs typeface="Arial"/>
              </a:rPr>
              <a:t>Using the </a:t>
            </a:r>
            <a:r>
              <a:rPr dirty="0" sz="1100" spc="-5">
                <a:latin typeface="Courier New"/>
                <a:cs typeface="Courier New"/>
              </a:rPr>
              <a:t>NOCOPY </a:t>
            </a:r>
            <a:r>
              <a:rPr dirty="0" sz="1100" spc="-5">
                <a:latin typeface="Arial"/>
                <a:cs typeface="Arial"/>
              </a:rPr>
              <a:t>Hint 7-21  Effects of the </a:t>
            </a:r>
            <a:r>
              <a:rPr dirty="0" sz="1100" spc="-5">
                <a:latin typeface="Courier New"/>
                <a:cs typeface="Courier New"/>
              </a:rPr>
              <a:t>NOCOPY </a:t>
            </a:r>
            <a:r>
              <a:rPr dirty="0" sz="1100" spc="-5">
                <a:latin typeface="Arial"/>
                <a:cs typeface="Arial"/>
              </a:rPr>
              <a:t>Hint 7-22  </a:t>
            </a:r>
            <a:r>
              <a:rPr dirty="0" sz="1100" spc="-5">
                <a:latin typeface="Courier New"/>
                <a:cs typeface="Courier New"/>
              </a:rPr>
              <a:t>NOCOPY </a:t>
            </a:r>
            <a:r>
              <a:rPr dirty="0" sz="1100" spc="-5">
                <a:latin typeface="Arial"/>
                <a:cs typeface="Arial"/>
              </a:rPr>
              <a:t>Hint Can Be Ignored</a:t>
            </a:r>
            <a:r>
              <a:rPr dirty="0" sz="1100" spc="275">
                <a:latin typeface="Arial"/>
                <a:cs typeface="Arial"/>
              </a:rPr>
              <a:t> </a:t>
            </a:r>
            <a:r>
              <a:rPr dirty="0" sz="1100" spc="-5">
                <a:latin typeface="Arial"/>
                <a:cs typeface="Arial"/>
              </a:rPr>
              <a:t>7-23  </a:t>
            </a:r>
            <a:r>
              <a:rPr dirty="0" sz="1100" spc="-5">
                <a:latin typeface="Courier New"/>
                <a:cs typeface="Courier New"/>
              </a:rPr>
              <a:t>PARALLEL_ENABLE </a:t>
            </a:r>
            <a:r>
              <a:rPr dirty="0" sz="1100" spc="-5">
                <a:latin typeface="Arial"/>
                <a:cs typeface="Arial"/>
              </a:rPr>
              <a:t>Hint</a:t>
            </a:r>
            <a:r>
              <a:rPr dirty="0" sz="1100" spc="254">
                <a:latin typeface="Arial"/>
                <a:cs typeface="Arial"/>
              </a:rPr>
              <a:t> </a:t>
            </a:r>
            <a:r>
              <a:rPr dirty="0" sz="1100" spc="-5">
                <a:latin typeface="Arial"/>
                <a:cs typeface="Arial"/>
              </a:rPr>
              <a:t>7-24</a:t>
            </a:r>
            <a:endParaRPr sz="1100">
              <a:latin typeface="Arial"/>
              <a:cs typeface="Arial"/>
            </a:endParaRPr>
          </a:p>
          <a:p>
            <a:pPr marL="240665">
              <a:lnSpc>
                <a:spcPct val="100000"/>
              </a:lnSpc>
              <a:spcBef>
                <a:spcPts val="325"/>
              </a:spcBef>
            </a:pPr>
            <a:r>
              <a:rPr dirty="0" sz="1100" spc="-5">
                <a:latin typeface="Arial"/>
                <a:cs typeface="Arial"/>
              </a:rPr>
              <a:t>Summary</a:t>
            </a:r>
            <a:r>
              <a:rPr dirty="0" sz="1100" spc="10">
                <a:latin typeface="Arial"/>
                <a:cs typeface="Arial"/>
              </a:rPr>
              <a:t> </a:t>
            </a:r>
            <a:r>
              <a:rPr dirty="0" sz="1100" spc="-5">
                <a:latin typeface="Arial"/>
                <a:cs typeface="Arial"/>
              </a:rPr>
              <a:t>7-25</a:t>
            </a:r>
            <a:endParaRPr sz="1100">
              <a:latin typeface="Arial"/>
              <a:cs typeface="Arial"/>
            </a:endParaRPr>
          </a:p>
          <a:p>
            <a:pPr marL="240665">
              <a:lnSpc>
                <a:spcPct val="100000"/>
              </a:lnSpc>
              <a:spcBef>
                <a:spcPts val="259"/>
              </a:spcBef>
            </a:pPr>
            <a:r>
              <a:rPr dirty="0" sz="1100" spc="-5">
                <a:latin typeface="Arial"/>
                <a:cs typeface="Arial"/>
              </a:rPr>
              <a:t>Practice 7: Overview</a:t>
            </a:r>
            <a:r>
              <a:rPr dirty="0" sz="1100" spc="5">
                <a:latin typeface="Arial"/>
                <a:cs typeface="Arial"/>
              </a:rPr>
              <a:t> </a:t>
            </a:r>
            <a:r>
              <a:rPr dirty="0" sz="1100" spc="-5">
                <a:latin typeface="Arial"/>
                <a:cs typeface="Arial"/>
              </a:rPr>
              <a:t>7-26</a:t>
            </a:r>
            <a:endParaRPr sz="1100">
              <a:latin typeface="Arial"/>
              <a:cs typeface="Arial"/>
            </a:endParaRPr>
          </a:p>
          <a:p>
            <a:pPr>
              <a:lnSpc>
                <a:spcPct val="100000"/>
              </a:lnSpc>
              <a:spcBef>
                <a:spcPts val="45"/>
              </a:spcBef>
            </a:pPr>
            <a:endParaRPr sz="1550">
              <a:latin typeface="Arial"/>
              <a:cs typeface="Arial"/>
            </a:endParaRPr>
          </a:p>
          <a:p>
            <a:pPr marL="12700">
              <a:lnSpc>
                <a:spcPct val="100000"/>
              </a:lnSpc>
              <a:tabLst>
                <a:tab pos="240665" algn="l"/>
              </a:tabLst>
            </a:pPr>
            <a:r>
              <a:rPr dirty="0" sz="1100" spc="-5" b="1">
                <a:latin typeface="Arial"/>
                <a:cs typeface="Arial"/>
              </a:rPr>
              <a:t>8	Managing Dependencies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8-2</a:t>
            </a:r>
            <a:endParaRPr sz="1100">
              <a:latin typeface="Arial"/>
              <a:cs typeface="Arial"/>
            </a:endParaRPr>
          </a:p>
          <a:p>
            <a:pPr marL="240665">
              <a:lnSpc>
                <a:spcPct val="100000"/>
              </a:lnSpc>
              <a:spcBef>
                <a:spcPts val="260"/>
              </a:spcBef>
            </a:pPr>
            <a:r>
              <a:rPr dirty="0" sz="1100" spc="-5">
                <a:latin typeface="Arial"/>
                <a:cs typeface="Arial"/>
              </a:rPr>
              <a:t>Understanding Dependencies</a:t>
            </a:r>
            <a:r>
              <a:rPr dirty="0" sz="1100" spc="15">
                <a:latin typeface="Arial"/>
                <a:cs typeface="Arial"/>
              </a:rPr>
              <a:t> </a:t>
            </a:r>
            <a:r>
              <a:rPr dirty="0" sz="1100" spc="-5">
                <a:latin typeface="Arial"/>
                <a:cs typeface="Arial"/>
              </a:rPr>
              <a:t>8-3</a:t>
            </a:r>
            <a:endParaRPr sz="1100">
              <a:latin typeface="Arial"/>
              <a:cs typeface="Arial"/>
            </a:endParaRPr>
          </a:p>
          <a:p>
            <a:pPr marL="240665">
              <a:lnSpc>
                <a:spcPct val="100000"/>
              </a:lnSpc>
              <a:spcBef>
                <a:spcPts val="260"/>
              </a:spcBef>
            </a:pPr>
            <a:r>
              <a:rPr dirty="0" sz="1100" spc="-5">
                <a:latin typeface="Arial"/>
                <a:cs typeface="Arial"/>
              </a:rPr>
              <a:t>Dependencies</a:t>
            </a:r>
            <a:r>
              <a:rPr dirty="0" sz="1100" spc="5">
                <a:latin typeface="Arial"/>
                <a:cs typeface="Arial"/>
              </a:rPr>
              <a:t> </a:t>
            </a:r>
            <a:r>
              <a:rPr dirty="0" sz="1100" spc="-5">
                <a:latin typeface="Arial"/>
                <a:cs typeface="Arial"/>
              </a:rPr>
              <a:t>8-4</a:t>
            </a:r>
            <a:endParaRPr sz="1100">
              <a:latin typeface="Arial"/>
              <a:cs typeface="Arial"/>
            </a:endParaRPr>
          </a:p>
          <a:p>
            <a:pPr marL="240665">
              <a:lnSpc>
                <a:spcPct val="100000"/>
              </a:lnSpc>
              <a:spcBef>
                <a:spcPts val="265"/>
              </a:spcBef>
            </a:pPr>
            <a:r>
              <a:rPr dirty="0" sz="1100" spc="-5">
                <a:latin typeface="Arial"/>
                <a:cs typeface="Arial"/>
              </a:rPr>
              <a:t>Local Dependencies</a:t>
            </a:r>
            <a:r>
              <a:rPr dirty="0" sz="1100" spc="10">
                <a:latin typeface="Arial"/>
                <a:cs typeface="Arial"/>
              </a:rPr>
              <a:t> </a:t>
            </a:r>
            <a:r>
              <a:rPr dirty="0" sz="1100" spc="-5">
                <a:latin typeface="Arial"/>
                <a:cs typeface="Arial"/>
              </a:rPr>
              <a:t>8-5</a:t>
            </a:r>
            <a:endParaRPr sz="1100">
              <a:latin typeface="Arial"/>
              <a:cs typeface="Arial"/>
            </a:endParaRPr>
          </a:p>
          <a:p>
            <a:pPr marL="240665">
              <a:lnSpc>
                <a:spcPct val="100000"/>
              </a:lnSpc>
              <a:spcBef>
                <a:spcPts val="254"/>
              </a:spcBef>
            </a:pPr>
            <a:r>
              <a:rPr dirty="0" sz="1100" spc="-5">
                <a:latin typeface="Arial"/>
                <a:cs typeface="Arial"/>
              </a:rPr>
              <a:t>A Scenario of Local Dependencies</a:t>
            </a:r>
            <a:r>
              <a:rPr dirty="0" sz="1100" spc="25">
                <a:latin typeface="Arial"/>
                <a:cs typeface="Arial"/>
              </a:rPr>
              <a:t> </a:t>
            </a:r>
            <a:r>
              <a:rPr dirty="0" sz="1100" spc="-5">
                <a:latin typeface="Arial"/>
                <a:cs typeface="Arial"/>
              </a:rPr>
              <a:t>8-7</a:t>
            </a:r>
            <a:endParaRPr sz="1100">
              <a:latin typeface="Arial"/>
              <a:cs typeface="Arial"/>
            </a:endParaRPr>
          </a:p>
          <a:p>
            <a:pPr marL="240665" marR="5080">
              <a:lnSpc>
                <a:spcPts val="1639"/>
              </a:lnSpc>
              <a:spcBef>
                <a:spcPts val="90"/>
              </a:spcBef>
            </a:pPr>
            <a:r>
              <a:rPr dirty="0" sz="1100" spc="-5">
                <a:latin typeface="Arial"/>
                <a:cs typeface="Arial"/>
              </a:rPr>
              <a:t>Displaying Direct Dependencies by Using </a:t>
            </a:r>
            <a:r>
              <a:rPr dirty="0" sz="1100" spc="-5">
                <a:latin typeface="Courier New"/>
                <a:cs typeface="Courier New"/>
              </a:rPr>
              <a:t>USER_DEPENDENCIES </a:t>
            </a:r>
            <a:r>
              <a:rPr dirty="0" sz="1100" spc="-5">
                <a:latin typeface="Arial"/>
                <a:cs typeface="Arial"/>
              </a:rPr>
              <a:t>8-8  Displaying Direct and Indirect Dependencies</a:t>
            </a:r>
            <a:r>
              <a:rPr dirty="0" sz="1100" spc="30">
                <a:latin typeface="Arial"/>
                <a:cs typeface="Arial"/>
              </a:rPr>
              <a:t> </a:t>
            </a:r>
            <a:r>
              <a:rPr dirty="0" sz="1100" spc="-5">
                <a:latin typeface="Arial"/>
                <a:cs typeface="Arial"/>
              </a:rPr>
              <a:t>8-9</a:t>
            </a:r>
            <a:endParaRPr sz="1100">
              <a:latin typeface="Arial"/>
              <a:cs typeface="Arial"/>
            </a:endParaRPr>
          </a:p>
          <a:p>
            <a:pPr marL="240665">
              <a:lnSpc>
                <a:spcPct val="100000"/>
              </a:lnSpc>
              <a:spcBef>
                <a:spcPts val="155"/>
              </a:spcBef>
            </a:pPr>
            <a:r>
              <a:rPr dirty="0" sz="1100" spc="-5">
                <a:latin typeface="Arial"/>
                <a:cs typeface="Arial"/>
              </a:rPr>
              <a:t>Displaying Dependencies</a:t>
            </a:r>
            <a:r>
              <a:rPr dirty="0" sz="1100" spc="15">
                <a:latin typeface="Arial"/>
                <a:cs typeface="Arial"/>
              </a:rPr>
              <a:t> </a:t>
            </a:r>
            <a:r>
              <a:rPr dirty="0" sz="1100" spc="-5">
                <a:latin typeface="Arial"/>
                <a:cs typeface="Arial"/>
              </a:rPr>
              <a:t>8-10</a:t>
            </a:r>
            <a:endParaRPr sz="1100">
              <a:latin typeface="Arial"/>
              <a:cs typeface="Arial"/>
            </a:endParaRPr>
          </a:p>
          <a:p>
            <a:pPr marL="240665">
              <a:lnSpc>
                <a:spcPct val="100000"/>
              </a:lnSpc>
              <a:spcBef>
                <a:spcPts val="254"/>
              </a:spcBef>
            </a:pPr>
            <a:r>
              <a:rPr dirty="0" sz="1100" spc="-5">
                <a:latin typeface="Arial"/>
                <a:cs typeface="Arial"/>
              </a:rPr>
              <a:t>Another Scenario of Local Dependencies</a:t>
            </a:r>
            <a:r>
              <a:rPr dirty="0" sz="1100" spc="35">
                <a:latin typeface="Arial"/>
                <a:cs typeface="Arial"/>
              </a:rPr>
              <a:t> </a:t>
            </a:r>
            <a:r>
              <a:rPr dirty="0" sz="1100" spc="-5">
                <a:latin typeface="Arial"/>
                <a:cs typeface="Arial"/>
              </a:rPr>
              <a:t>8-11</a:t>
            </a:r>
            <a:endParaRPr sz="1100">
              <a:latin typeface="Arial"/>
              <a:cs typeface="Arial"/>
            </a:endParaRPr>
          </a:p>
          <a:p>
            <a:pPr marL="240665" marR="1290955">
              <a:lnSpc>
                <a:spcPct val="119800"/>
              </a:lnSpc>
              <a:spcBef>
                <a:spcPts val="5"/>
              </a:spcBef>
            </a:pPr>
            <a:r>
              <a:rPr dirty="0" sz="1100" spc="-5">
                <a:latin typeface="Arial"/>
                <a:cs typeface="Arial"/>
              </a:rPr>
              <a:t>A Scenario of Local Naming Dependencies 8-12  Understanding Remote Dependencies 8-13  Concepts of Remote Dependencies</a:t>
            </a:r>
            <a:r>
              <a:rPr dirty="0" sz="1100" spc="25">
                <a:latin typeface="Arial"/>
                <a:cs typeface="Arial"/>
              </a:rPr>
              <a:t> </a:t>
            </a:r>
            <a:r>
              <a:rPr dirty="0" sz="1100" spc="-5">
                <a:latin typeface="Arial"/>
                <a:cs typeface="Arial"/>
              </a:rPr>
              <a:t>8-15</a:t>
            </a:r>
            <a:endParaRPr sz="1100">
              <a:latin typeface="Arial"/>
              <a:cs typeface="Arial"/>
            </a:endParaRPr>
          </a:p>
          <a:p>
            <a:pPr marL="240665">
              <a:lnSpc>
                <a:spcPct val="100000"/>
              </a:lnSpc>
              <a:spcBef>
                <a:spcPts val="300"/>
              </a:spcBef>
            </a:pPr>
            <a:r>
              <a:rPr dirty="0" sz="1100" spc="-5">
                <a:latin typeface="Courier New"/>
                <a:cs typeface="Courier New"/>
              </a:rPr>
              <a:t>REMOTE_DEPENDENCIES_MODE </a:t>
            </a:r>
            <a:r>
              <a:rPr dirty="0" sz="1100" spc="-5">
                <a:latin typeface="Arial"/>
                <a:cs typeface="Arial"/>
              </a:rPr>
              <a:t>Parameter</a:t>
            </a:r>
            <a:r>
              <a:rPr dirty="0" sz="1100" spc="265">
                <a:latin typeface="Arial"/>
                <a:cs typeface="Arial"/>
              </a:rPr>
              <a:t> </a:t>
            </a:r>
            <a:r>
              <a:rPr dirty="0" sz="1100" spc="-5">
                <a:latin typeface="Arial"/>
                <a:cs typeface="Arial"/>
              </a:rPr>
              <a:t>8-16</a:t>
            </a:r>
            <a:endParaRPr sz="1100">
              <a:latin typeface="Arial"/>
              <a:cs typeface="Arial"/>
            </a:endParaRPr>
          </a:p>
          <a:p>
            <a:pPr marL="240665" marR="1081405">
              <a:lnSpc>
                <a:spcPct val="119900"/>
              </a:lnSpc>
              <a:spcBef>
                <a:spcPts val="55"/>
              </a:spcBef>
            </a:pPr>
            <a:r>
              <a:rPr dirty="0" sz="1100" spc="-5">
                <a:latin typeface="Arial"/>
                <a:cs typeface="Arial"/>
              </a:rPr>
              <a:t>Remote Dependencies and Time Stamp Mode 8-17  Remote Procedure B Compiles at 8:00 a.m. 8-19  Local Procedure A Compiles at 9:00 a.m. 8-20  Execute Procedure A</a:t>
            </a:r>
            <a:r>
              <a:rPr dirty="0" sz="1100" spc="15">
                <a:latin typeface="Arial"/>
                <a:cs typeface="Arial"/>
              </a:rPr>
              <a:t> </a:t>
            </a:r>
            <a:r>
              <a:rPr dirty="0" sz="1100" spc="-5">
                <a:latin typeface="Arial"/>
                <a:cs typeface="Arial"/>
              </a:rPr>
              <a:t>8-21</a:t>
            </a:r>
            <a:endParaRPr sz="1100">
              <a:latin typeface="Arial"/>
              <a:cs typeface="Arial"/>
            </a:endParaRPr>
          </a:p>
        </p:txBody>
      </p:sp>
      <p:sp>
        <p:nvSpPr>
          <p:cNvPr id="4" name="object 4"/>
          <p:cNvSpPr txBox="1"/>
          <p:nvPr/>
        </p:nvSpPr>
        <p:spPr>
          <a:xfrm>
            <a:off x="1130300" y="5949052"/>
            <a:ext cx="2959100" cy="628650"/>
          </a:xfrm>
          <a:prstGeom prst="rect">
            <a:avLst/>
          </a:prstGeom>
        </p:spPr>
        <p:txBody>
          <a:bodyPr wrap="square" lIns="0" tIns="12700" rIns="0" bIns="0" rtlCol="0" vert="horz">
            <a:spAutoFit/>
          </a:bodyPr>
          <a:lstStyle/>
          <a:p>
            <a:pPr marL="12700" marR="5080">
              <a:lnSpc>
                <a:spcPct val="120000"/>
              </a:lnSpc>
              <a:spcBef>
                <a:spcPts val="100"/>
              </a:spcBef>
            </a:pPr>
            <a:r>
              <a:rPr dirty="0" sz="1100" spc="-5">
                <a:latin typeface="Arial"/>
                <a:cs typeface="Arial"/>
              </a:rPr>
              <a:t>Remote Procedure B Recompiled at 11:00 a.m.  Execute Procedure A</a:t>
            </a:r>
            <a:r>
              <a:rPr dirty="0" sz="1100" spc="15">
                <a:latin typeface="Arial"/>
                <a:cs typeface="Arial"/>
              </a:rPr>
              <a:t> </a:t>
            </a:r>
            <a:r>
              <a:rPr dirty="0" sz="1100" spc="-5">
                <a:latin typeface="Arial"/>
                <a:cs typeface="Arial"/>
              </a:rPr>
              <a:t>8-23</a:t>
            </a:r>
            <a:endParaRPr sz="1100">
              <a:latin typeface="Arial"/>
              <a:cs typeface="Arial"/>
            </a:endParaRPr>
          </a:p>
          <a:p>
            <a:pPr marL="12700">
              <a:lnSpc>
                <a:spcPct val="100000"/>
              </a:lnSpc>
              <a:spcBef>
                <a:spcPts val="254"/>
              </a:spcBef>
            </a:pPr>
            <a:r>
              <a:rPr dirty="0" sz="1100" spc="-5">
                <a:latin typeface="Arial"/>
                <a:cs typeface="Arial"/>
              </a:rPr>
              <a:t>Signature Mode</a:t>
            </a:r>
            <a:r>
              <a:rPr dirty="0" sz="1100" spc="10">
                <a:latin typeface="Arial"/>
                <a:cs typeface="Arial"/>
              </a:rPr>
              <a:t> </a:t>
            </a:r>
            <a:r>
              <a:rPr dirty="0" sz="1100" spc="-5">
                <a:latin typeface="Arial"/>
                <a:cs typeface="Arial"/>
              </a:rPr>
              <a:t>8-24</a:t>
            </a:r>
            <a:endParaRPr sz="1100">
              <a:latin typeface="Arial"/>
              <a:cs typeface="Arial"/>
            </a:endParaRPr>
          </a:p>
        </p:txBody>
      </p:sp>
      <p:sp>
        <p:nvSpPr>
          <p:cNvPr id="5" name="object 5"/>
          <p:cNvSpPr txBox="1"/>
          <p:nvPr/>
        </p:nvSpPr>
        <p:spPr>
          <a:xfrm>
            <a:off x="4180198" y="5982937"/>
            <a:ext cx="304800"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8-22</a:t>
            </a:r>
            <a:endParaRPr sz="1100">
              <a:latin typeface="Arial"/>
              <a:cs typeface="Arial"/>
            </a:endParaRPr>
          </a:p>
        </p:txBody>
      </p:sp>
      <p:sp>
        <p:nvSpPr>
          <p:cNvPr id="6" name="object 6"/>
          <p:cNvSpPr txBox="1"/>
          <p:nvPr/>
        </p:nvSpPr>
        <p:spPr>
          <a:xfrm>
            <a:off x="1130300" y="6552713"/>
            <a:ext cx="2299970" cy="1430655"/>
          </a:xfrm>
          <a:prstGeom prst="rect">
            <a:avLst/>
          </a:prstGeom>
        </p:spPr>
        <p:txBody>
          <a:bodyPr wrap="square" lIns="0" tIns="12700" rIns="0" bIns="0" rtlCol="0" vert="horz">
            <a:spAutoFit/>
          </a:bodyPr>
          <a:lstStyle/>
          <a:p>
            <a:pPr marL="12700" marR="5080">
              <a:lnSpc>
                <a:spcPct val="119500"/>
              </a:lnSpc>
              <a:spcBef>
                <a:spcPts val="100"/>
              </a:spcBef>
            </a:pPr>
            <a:r>
              <a:rPr dirty="0" sz="1100" spc="-5">
                <a:latin typeface="Arial"/>
                <a:cs typeface="Arial"/>
              </a:rPr>
              <a:t>Recompiling a PL/SQL Program Unit  Unsuccessful Recompilation</a:t>
            </a:r>
            <a:r>
              <a:rPr dirty="0" sz="1100" spc="15">
                <a:latin typeface="Arial"/>
                <a:cs typeface="Arial"/>
              </a:rPr>
              <a:t> </a:t>
            </a:r>
            <a:r>
              <a:rPr dirty="0" sz="1100" spc="-5">
                <a:latin typeface="Arial"/>
                <a:cs typeface="Arial"/>
              </a:rPr>
              <a:t>8-26</a:t>
            </a:r>
            <a:endParaRPr sz="1100">
              <a:latin typeface="Arial"/>
              <a:cs typeface="Arial"/>
            </a:endParaRPr>
          </a:p>
          <a:p>
            <a:pPr marL="12700" marR="65405">
              <a:lnSpc>
                <a:spcPct val="119900"/>
              </a:lnSpc>
            </a:pPr>
            <a:r>
              <a:rPr dirty="0" sz="1100" spc="-5">
                <a:latin typeface="Arial"/>
                <a:cs typeface="Arial"/>
              </a:rPr>
              <a:t>Successful Recompilation 8-27  Recompilation of Procedures 8-28  Packages and Dependencies 8-29  Summary</a:t>
            </a:r>
            <a:r>
              <a:rPr dirty="0" sz="1100" spc="10">
                <a:latin typeface="Arial"/>
                <a:cs typeface="Arial"/>
              </a:rPr>
              <a:t> </a:t>
            </a:r>
            <a:r>
              <a:rPr dirty="0" sz="1100" spc="-5">
                <a:latin typeface="Arial"/>
                <a:cs typeface="Arial"/>
              </a:rPr>
              <a:t>8-31</a:t>
            </a:r>
            <a:endParaRPr sz="1100">
              <a:latin typeface="Arial"/>
              <a:cs typeface="Arial"/>
            </a:endParaRPr>
          </a:p>
          <a:p>
            <a:pPr marL="12700">
              <a:lnSpc>
                <a:spcPct val="100000"/>
              </a:lnSpc>
              <a:spcBef>
                <a:spcPts val="260"/>
              </a:spcBef>
            </a:pPr>
            <a:r>
              <a:rPr dirty="0" sz="1100" spc="-5">
                <a:latin typeface="Arial"/>
                <a:cs typeface="Arial"/>
              </a:rPr>
              <a:t>Practice 8: Overview</a:t>
            </a:r>
            <a:r>
              <a:rPr dirty="0" sz="1100" spc="5">
                <a:latin typeface="Arial"/>
                <a:cs typeface="Arial"/>
              </a:rPr>
              <a:t> </a:t>
            </a:r>
            <a:r>
              <a:rPr dirty="0" sz="1100" spc="-5">
                <a:latin typeface="Arial"/>
                <a:cs typeface="Arial"/>
              </a:rPr>
              <a:t>8-32</a:t>
            </a:r>
            <a:endParaRPr sz="1100">
              <a:latin typeface="Arial"/>
              <a:cs typeface="Arial"/>
            </a:endParaRPr>
          </a:p>
        </p:txBody>
      </p:sp>
      <p:sp>
        <p:nvSpPr>
          <p:cNvPr id="7" name="object 7"/>
          <p:cNvSpPr txBox="1"/>
          <p:nvPr/>
        </p:nvSpPr>
        <p:spPr>
          <a:xfrm>
            <a:off x="3522021" y="6585763"/>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8-25</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6</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4133850" cy="920750"/>
          </a:xfrm>
          <a:prstGeom prst="rect">
            <a:avLst/>
          </a:prstGeom>
        </p:spPr>
        <p:txBody>
          <a:bodyPr wrap="square" lIns="0" tIns="12700" rIns="0" bIns="0" rtlCol="0" vert="horz">
            <a:spAutoFit/>
          </a:bodyPr>
          <a:lstStyle/>
          <a:p>
            <a:pPr marL="965200">
              <a:lnSpc>
                <a:spcPct val="100000"/>
              </a:lnSpc>
              <a:spcBef>
                <a:spcPts val="100"/>
              </a:spcBef>
            </a:pPr>
            <a:r>
              <a:rPr dirty="0" sz="2000" b="1">
                <a:latin typeface="Arial"/>
                <a:cs typeface="Arial"/>
              </a:rPr>
              <a:t>Stored Function:</a:t>
            </a:r>
            <a:r>
              <a:rPr dirty="0" sz="2000" spc="-50" b="1">
                <a:latin typeface="Arial"/>
                <a:cs typeface="Arial"/>
              </a:rPr>
              <a:t> </a:t>
            </a:r>
            <a:r>
              <a:rPr dirty="0" sz="2000" b="1">
                <a:latin typeface="Arial"/>
                <a:cs typeface="Arial"/>
              </a:rPr>
              <a:t>Example</a:t>
            </a:r>
            <a:endParaRPr sz="2000">
              <a:latin typeface="Arial"/>
              <a:cs typeface="Arial"/>
            </a:endParaRPr>
          </a:p>
          <a:p>
            <a:pPr>
              <a:lnSpc>
                <a:spcPct val="100000"/>
              </a:lnSpc>
              <a:spcBef>
                <a:spcPts val="20"/>
              </a:spcBef>
            </a:pPr>
            <a:endParaRPr sz="2400">
              <a:latin typeface="Arial"/>
              <a:cs typeface="Arial"/>
            </a:endParaRPr>
          </a:p>
          <a:p>
            <a:pPr marL="326390" indent="-327025">
              <a:lnSpc>
                <a:spcPct val="100000"/>
              </a:lnSpc>
              <a:buClr>
                <a:srgbClr val="FF0000"/>
              </a:buClr>
              <a:buFont typeface="Arial"/>
              <a:buChar char="•"/>
              <a:tabLst>
                <a:tab pos="326390" algn="l"/>
                <a:tab pos="327025" algn="l"/>
              </a:tabLst>
            </a:pPr>
            <a:r>
              <a:rPr dirty="0" sz="1550" spc="10" b="1">
                <a:latin typeface="Arial"/>
                <a:cs typeface="Arial"/>
              </a:rPr>
              <a:t>Create the</a:t>
            </a:r>
            <a:r>
              <a:rPr dirty="0" sz="1550" spc="5" b="1">
                <a:latin typeface="Arial"/>
                <a:cs typeface="Arial"/>
              </a:rPr>
              <a:t> </a:t>
            </a:r>
            <a:r>
              <a:rPr dirty="0" sz="1550" spc="10" b="1">
                <a:latin typeface="Arial"/>
                <a:cs typeface="Arial"/>
              </a:rPr>
              <a:t>function:</a:t>
            </a:r>
            <a:endParaRPr sz="1550">
              <a:latin typeface="Arial"/>
              <a:cs typeface="Arial"/>
            </a:endParaRPr>
          </a:p>
        </p:txBody>
      </p:sp>
      <p:sp>
        <p:nvSpPr>
          <p:cNvPr id="7" name="object 7"/>
          <p:cNvSpPr txBox="1"/>
          <p:nvPr/>
        </p:nvSpPr>
        <p:spPr>
          <a:xfrm>
            <a:off x="1325117" y="4113616"/>
            <a:ext cx="4558030" cy="504190"/>
          </a:xfrm>
          <a:prstGeom prst="rect">
            <a:avLst/>
          </a:prstGeom>
        </p:spPr>
        <p:txBody>
          <a:bodyPr wrap="square" lIns="0" tIns="12065" rIns="0" bIns="0" rtlCol="0" vert="horz">
            <a:spAutoFit/>
          </a:bodyPr>
          <a:lstStyle/>
          <a:p>
            <a:pPr marL="326390" marR="5080" indent="-327025">
              <a:lnSpc>
                <a:spcPct val="101299"/>
              </a:lnSpc>
              <a:spcBef>
                <a:spcPts val="95"/>
              </a:spcBef>
              <a:buClr>
                <a:srgbClr val="FF0000"/>
              </a:buClr>
              <a:buFont typeface="Arial"/>
              <a:buChar char="•"/>
              <a:tabLst>
                <a:tab pos="326390" algn="l"/>
                <a:tab pos="327025" algn="l"/>
              </a:tabLst>
            </a:pPr>
            <a:r>
              <a:rPr dirty="0" sz="1550" spc="10" b="1">
                <a:latin typeface="Arial"/>
                <a:cs typeface="Arial"/>
              </a:rPr>
              <a:t>Invoke the function as an expression or as a  parameter</a:t>
            </a:r>
            <a:r>
              <a:rPr dirty="0" sz="1550" b="1">
                <a:latin typeface="Arial"/>
                <a:cs typeface="Arial"/>
              </a:rPr>
              <a:t> </a:t>
            </a:r>
            <a:r>
              <a:rPr dirty="0" sz="1550" spc="10" b="1">
                <a:latin typeface="Arial"/>
                <a:cs typeface="Arial"/>
              </a:rPr>
              <a:t>value:</a:t>
            </a:r>
            <a:endParaRPr sz="1550">
              <a:latin typeface="Arial"/>
              <a:cs typeface="Arial"/>
            </a:endParaRPr>
          </a:p>
        </p:txBody>
      </p:sp>
      <p:sp>
        <p:nvSpPr>
          <p:cNvPr id="8" name="object 8"/>
          <p:cNvSpPr txBox="1"/>
          <p:nvPr/>
        </p:nvSpPr>
        <p:spPr>
          <a:xfrm>
            <a:off x="1335786" y="1919477"/>
            <a:ext cx="5105400" cy="2125345"/>
          </a:xfrm>
          <a:prstGeom prst="rect">
            <a:avLst/>
          </a:prstGeom>
          <a:solidFill>
            <a:srgbClr val="CCCCCC"/>
          </a:solidFill>
          <a:ln w="20574">
            <a:solidFill>
              <a:srgbClr val="000000"/>
            </a:solidFill>
          </a:ln>
        </p:spPr>
        <p:txBody>
          <a:bodyPr wrap="square" lIns="0" tIns="15240" rIns="0" bIns="0" rtlCol="0" vert="horz">
            <a:spAutoFit/>
          </a:bodyPr>
          <a:lstStyle/>
          <a:p>
            <a:pPr marL="76200">
              <a:lnSpc>
                <a:spcPts val="1510"/>
              </a:lnSpc>
              <a:spcBef>
                <a:spcPts val="120"/>
              </a:spcBef>
            </a:pPr>
            <a:r>
              <a:rPr dirty="0" sz="1300" spc="-15" b="1">
                <a:latin typeface="Courier New"/>
                <a:cs typeface="Courier New"/>
              </a:rPr>
              <a:t>CREATE OR REPLACE FUNCTION</a:t>
            </a:r>
            <a:r>
              <a:rPr dirty="0" sz="1300" spc="-50" b="1">
                <a:latin typeface="Courier New"/>
                <a:cs typeface="Courier New"/>
              </a:rPr>
              <a:t> </a:t>
            </a:r>
            <a:r>
              <a:rPr dirty="0" sz="1300" spc="-20" b="1">
                <a:latin typeface="Courier New"/>
                <a:cs typeface="Courier New"/>
              </a:rPr>
              <a:t>get_sal</a:t>
            </a:r>
            <a:endParaRPr sz="1300">
              <a:latin typeface="Courier New"/>
              <a:cs typeface="Courier New"/>
            </a:endParaRPr>
          </a:p>
          <a:p>
            <a:pPr marL="271145" marR="238125" indent="-97790">
              <a:lnSpc>
                <a:spcPts val="1470"/>
              </a:lnSpc>
              <a:spcBef>
                <a:spcPts val="75"/>
              </a:spcBef>
            </a:pPr>
            <a:r>
              <a:rPr dirty="0" sz="1300" spc="-15" b="1">
                <a:latin typeface="Courier New"/>
                <a:cs typeface="Courier New"/>
              </a:rPr>
              <a:t>(id </a:t>
            </a:r>
            <a:r>
              <a:rPr dirty="0" sz="1300" spc="-20" b="1">
                <a:latin typeface="Courier New"/>
                <a:cs typeface="Courier New"/>
              </a:rPr>
              <a:t>employees.employee_id%TYPE) </a:t>
            </a:r>
            <a:r>
              <a:rPr dirty="0" sz="1300" spc="-15" b="1">
                <a:latin typeface="Courier New"/>
                <a:cs typeface="Courier New"/>
              </a:rPr>
              <a:t>RETURN NUMBER </a:t>
            </a:r>
            <a:r>
              <a:rPr dirty="0" sz="1300" spc="-20" b="1">
                <a:latin typeface="Courier New"/>
                <a:cs typeface="Courier New"/>
              </a:rPr>
              <a:t>IS  </a:t>
            </a:r>
            <a:r>
              <a:rPr dirty="0" sz="1300" spc="-10" b="1">
                <a:latin typeface="Courier New"/>
                <a:cs typeface="Courier New"/>
              </a:rPr>
              <a:t>sal </a:t>
            </a:r>
            <a:r>
              <a:rPr dirty="0" sz="1300" spc="-15" b="1">
                <a:latin typeface="Courier New"/>
                <a:cs typeface="Courier New"/>
              </a:rPr>
              <a:t>employees.salary%TYPE </a:t>
            </a:r>
            <a:r>
              <a:rPr dirty="0" sz="1300" spc="-10" b="1">
                <a:latin typeface="Courier New"/>
                <a:cs typeface="Courier New"/>
              </a:rPr>
              <a:t>:=</a:t>
            </a:r>
            <a:r>
              <a:rPr dirty="0" sz="1300" spc="-40" b="1">
                <a:latin typeface="Courier New"/>
                <a:cs typeface="Courier New"/>
              </a:rPr>
              <a:t> </a:t>
            </a:r>
            <a:r>
              <a:rPr dirty="0" sz="1300" spc="-15" b="1">
                <a:latin typeface="Courier New"/>
                <a:cs typeface="Courier New"/>
              </a:rPr>
              <a:t>0;</a:t>
            </a:r>
            <a:endParaRPr sz="1300">
              <a:latin typeface="Courier New"/>
              <a:cs typeface="Courier New"/>
            </a:endParaRPr>
          </a:p>
          <a:p>
            <a:pPr marL="75565">
              <a:lnSpc>
                <a:spcPts val="1380"/>
              </a:lnSpc>
            </a:pPr>
            <a:r>
              <a:rPr dirty="0" sz="1300" spc="-15" b="1">
                <a:latin typeface="Courier New"/>
                <a:cs typeface="Courier New"/>
              </a:rPr>
              <a:t>BEGIN</a:t>
            </a:r>
            <a:endParaRPr sz="1300">
              <a:latin typeface="Courier New"/>
              <a:cs typeface="Courier New"/>
            </a:endParaRPr>
          </a:p>
          <a:p>
            <a:pPr marL="271145" marR="3557270">
              <a:lnSpc>
                <a:spcPts val="1470"/>
              </a:lnSpc>
              <a:spcBef>
                <a:spcPts val="80"/>
              </a:spcBef>
              <a:tabLst>
                <a:tab pos="954405" algn="l"/>
              </a:tabLst>
            </a:pPr>
            <a:r>
              <a:rPr dirty="0" sz="1300" spc="-15" b="1">
                <a:latin typeface="Courier New"/>
                <a:cs typeface="Courier New"/>
              </a:rPr>
              <a:t>SELECT</a:t>
            </a:r>
            <a:r>
              <a:rPr dirty="0" sz="1300" spc="-90" b="1">
                <a:latin typeface="Courier New"/>
                <a:cs typeface="Courier New"/>
              </a:rPr>
              <a:t> </a:t>
            </a:r>
            <a:r>
              <a:rPr dirty="0" sz="1300" spc="-20" b="1">
                <a:latin typeface="Courier New"/>
                <a:cs typeface="Courier New"/>
              </a:rPr>
              <a:t>salary  </a:t>
            </a:r>
            <a:r>
              <a:rPr dirty="0" sz="1300" spc="-10" b="1">
                <a:latin typeface="Courier New"/>
                <a:cs typeface="Courier New"/>
              </a:rPr>
              <a:t>INTO	</a:t>
            </a:r>
            <a:r>
              <a:rPr dirty="0" sz="1300" spc="-15" b="1">
                <a:latin typeface="Courier New"/>
                <a:cs typeface="Courier New"/>
              </a:rPr>
              <a:t>sal</a:t>
            </a:r>
            <a:endParaRPr sz="1300">
              <a:latin typeface="Courier New"/>
              <a:cs typeface="Courier New"/>
            </a:endParaRPr>
          </a:p>
          <a:p>
            <a:pPr marL="271145">
              <a:lnSpc>
                <a:spcPts val="1380"/>
              </a:lnSpc>
              <a:tabLst>
                <a:tab pos="954405" algn="l"/>
              </a:tabLst>
            </a:pP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a:p>
            <a:pPr marL="271145" marR="2482850">
              <a:lnSpc>
                <a:spcPts val="1470"/>
              </a:lnSpc>
              <a:spcBef>
                <a:spcPts val="75"/>
              </a:spcBef>
              <a:tabLst>
                <a:tab pos="954405" algn="l"/>
              </a:tabLst>
            </a:pPr>
            <a:r>
              <a:rPr dirty="0" sz="1300" spc="-15" b="1">
                <a:latin typeface="Courier New"/>
                <a:cs typeface="Courier New"/>
              </a:rPr>
              <a:t>WHERE	employee_id </a:t>
            </a:r>
            <a:r>
              <a:rPr dirty="0" sz="1300" spc="-10" b="1">
                <a:latin typeface="Courier New"/>
                <a:cs typeface="Courier New"/>
              </a:rPr>
              <a:t>=</a:t>
            </a:r>
            <a:r>
              <a:rPr dirty="0" sz="1300" spc="-65" b="1">
                <a:latin typeface="Courier New"/>
                <a:cs typeface="Courier New"/>
              </a:rPr>
              <a:t> </a:t>
            </a:r>
            <a:r>
              <a:rPr dirty="0" sz="1300" spc="-15" b="1">
                <a:latin typeface="Courier New"/>
                <a:cs typeface="Courier New"/>
              </a:rPr>
              <a:t>id;  RETURN</a:t>
            </a:r>
            <a:r>
              <a:rPr dirty="0" sz="1300" spc="-25" b="1">
                <a:latin typeface="Courier New"/>
                <a:cs typeface="Courier New"/>
              </a:rPr>
              <a:t> </a:t>
            </a:r>
            <a:r>
              <a:rPr dirty="0" sz="1300" spc="-15" b="1">
                <a:latin typeface="Courier New"/>
                <a:cs typeface="Courier New"/>
              </a:rPr>
              <a:t>sal;</a:t>
            </a:r>
            <a:endParaRPr sz="1300">
              <a:latin typeface="Courier New"/>
              <a:cs typeface="Courier New"/>
            </a:endParaRPr>
          </a:p>
          <a:p>
            <a:pPr marL="75565">
              <a:lnSpc>
                <a:spcPts val="1380"/>
              </a:lnSpc>
            </a:pPr>
            <a:r>
              <a:rPr dirty="0" sz="1300" spc="-15" b="1">
                <a:latin typeface="Courier New"/>
                <a:cs typeface="Courier New"/>
              </a:rPr>
              <a:t>END</a:t>
            </a:r>
            <a:r>
              <a:rPr dirty="0" sz="1300" spc="-20" b="1">
                <a:latin typeface="Courier New"/>
                <a:cs typeface="Courier New"/>
              </a:rPr>
              <a:t> get_sal;</a:t>
            </a:r>
            <a:endParaRPr sz="1300">
              <a:latin typeface="Courier New"/>
              <a:cs typeface="Courier New"/>
            </a:endParaRPr>
          </a:p>
          <a:p>
            <a:pPr marL="75565">
              <a:lnSpc>
                <a:spcPts val="1510"/>
              </a:lnSpc>
            </a:pPr>
            <a:r>
              <a:rPr dirty="0" sz="1300" spc="-10" b="1">
                <a:latin typeface="Courier New"/>
                <a:cs typeface="Courier New"/>
              </a:rPr>
              <a:t>/</a:t>
            </a:r>
            <a:endParaRPr sz="1300">
              <a:latin typeface="Courier New"/>
              <a:cs typeface="Courier New"/>
            </a:endParaRPr>
          </a:p>
        </p:txBody>
      </p:sp>
      <p:sp>
        <p:nvSpPr>
          <p:cNvPr id="9" name="object 9"/>
          <p:cNvSpPr txBox="1"/>
          <p:nvPr/>
        </p:nvSpPr>
        <p:spPr>
          <a:xfrm>
            <a:off x="1325880" y="4698491"/>
            <a:ext cx="5104765" cy="273050"/>
          </a:xfrm>
          <a:prstGeom prst="rect">
            <a:avLst/>
          </a:prstGeom>
          <a:solidFill>
            <a:srgbClr val="CCCCCC"/>
          </a:solidFill>
          <a:ln w="20574">
            <a:solidFill>
              <a:srgbClr val="000000"/>
            </a:solidFill>
          </a:ln>
        </p:spPr>
        <p:txBody>
          <a:bodyPr wrap="square" lIns="0" tIns="15240" rIns="0" bIns="0" rtlCol="0" vert="horz">
            <a:spAutoFit/>
          </a:bodyPr>
          <a:lstStyle/>
          <a:p>
            <a:pPr marL="74930">
              <a:lnSpc>
                <a:spcPct val="100000"/>
              </a:lnSpc>
              <a:spcBef>
                <a:spcPts val="120"/>
              </a:spcBef>
            </a:pPr>
            <a:r>
              <a:rPr dirty="0" sz="1300" spc="-15" b="1">
                <a:latin typeface="Courier New"/>
                <a:cs typeface="Courier New"/>
              </a:rPr>
              <a:t>EXECUTE</a:t>
            </a:r>
            <a:r>
              <a:rPr dirty="0" sz="1300" spc="-20" b="1">
                <a:latin typeface="Courier New"/>
                <a:cs typeface="Courier New"/>
              </a:rPr>
              <a:t> dbms_output.put_line(get_sal(100))</a:t>
            </a:r>
            <a:endParaRPr sz="1300">
              <a:latin typeface="Courier New"/>
              <a:cs typeface="Courier New"/>
            </a:endParaRPr>
          </a:p>
        </p:txBody>
      </p:sp>
      <p:sp>
        <p:nvSpPr>
          <p:cNvPr id="10" name="object 10"/>
          <p:cNvSpPr txBox="1"/>
          <p:nvPr/>
        </p:nvSpPr>
        <p:spPr>
          <a:xfrm>
            <a:off x="743204" y="5616240"/>
            <a:ext cx="6268085" cy="3467100"/>
          </a:xfrm>
          <a:prstGeom prst="rect">
            <a:avLst/>
          </a:prstGeom>
        </p:spPr>
        <p:txBody>
          <a:bodyPr wrap="square" lIns="0" tIns="53340" rIns="0" bIns="0" rtlCol="0" vert="horz">
            <a:spAutoFit/>
          </a:bodyPr>
          <a:lstStyle/>
          <a:p>
            <a:pPr marL="12700">
              <a:lnSpc>
                <a:spcPct val="100000"/>
              </a:lnSpc>
              <a:spcBef>
                <a:spcPts val="420"/>
              </a:spcBef>
            </a:pPr>
            <a:r>
              <a:rPr dirty="0" sz="1300" spc="10" b="1">
                <a:latin typeface="Arial"/>
                <a:cs typeface="Arial"/>
              </a:rPr>
              <a:t>Stored Function:</a:t>
            </a:r>
            <a:r>
              <a:rPr dirty="0" sz="1300" spc="5" b="1">
                <a:latin typeface="Arial"/>
                <a:cs typeface="Arial"/>
              </a:rPr>
              <a:t> </a:t>
            </a:r>
            <a:r>
              <a:rPr dirty="0" sz="1300" spc="10" b="1">
                <a:latin typeface="Arial"/>
                <a:cs typeface="Arial"/>
              </a:rPr>
              <a:t>Example</a:t>
            </a:r>
            <a:endParaRPr sz="1300">
              <a:latin typeface="Arial"/>
              <a:cs typeface="Arial"/>
            </a:endParaRPr>
          </a:p>
          <a:p>
            <a:pPr marL="138430" marR="34925" indent="-635">
              <a:lnSpc>
                <a:spcPct val="101299"/>
              </a:lnSpc>
              <a:spcBef>
                <a:spcPts val="300"/>
              </a:spcBef>
            </a:pPr>
            <a:r>
              <a:rPr dirty="0" sz="1300" spc="10">
                <a:latin typeface="Times New Roman"/>
                <a:cs typeface="Times New Roman"/>
              </a:rPr>
              <a:t>The </a:t>
            </a:r>
            <a:r>
              <a:rPr dirty="0" sz="1300" spc="15">
                <a:latin typeface="Courier New"/>
                <a:cs typeface="Courier New"/>
              </a:rPr>
              <a:t>get_sal</a:t>
            </a:r>
            <a:r>
              <a:rPr dirty="0" sz="1300" spc="-360">
                <a:latin typeface="Courier New"/>
                <a:cs typeface="Courier New"/>
              </a:rPr>
              <a:t> </a:t>
            </a:r>
            <a:r>
              <a:rPr dirty="0" sz="1300" spc="5">
                <a:latin typeface="Times New Roman"/>
                <a:cs typeface="Times New Roman"/>
              </a:rPr>
              <a:t>function is created with a single input </a:t>
            </a:r>
            <a:r>
              <a:rPr dirty="0" sz="1300" spc="10">
                <a:latin typeface="Times New Roman"/>
                <a:cs typeface="Times New Roman"/>
              </a:rPr>
              <a:t>parameter and </a:t>
            </a:r>
            <a:r>
              <a:rPr dirty="0" sz="1300" spc="5">
                <a:latin typeface="Times New Roman"/>
                <a:cs typeface="Times New Roman"/>
              </a:rPr>
              <a:t>returns the salary </a:t>
            </a:r>
            <a:r>
              <a:rPr dirty="0" sz="1300" spc="10">
                <a:latin typeface="Times New Roman"/>
                <a:cs typeface="Times New Roman"/>
              </a:rPr>
              <a:t>as </a:t>
            </a:r>
            <a:r>
              <a:rPr dirty="0" sz="1300" spc="5">
                <a:latin typeface="Times New Roman"/>
                <a:cs typeface="Times New Roman"/>
              </a:rPr>
              <a:t>a  </a:t>
            </a:r>
            <a:r>
              <a:rPr dirty="0" sz="1300" spc="10">
                <a:latin typeface="Times New Roman"/>
                <a:cs typeface="Times New Roman"/>
              </a:rPr>
              <a:t>number. </a:t>
            </a:r>
            <a:r>
              <a:rPr dirty="0" sz="1300" spc="5">
                <a:latin typeface="Times New Roman"/>
                <a:cs typeface="Times New Roman"/>
              </a:rPr>
              <a:t>Execute the </a:t>
            </a:r>
            <a:r>
              <a:rPr dirty="0" sz="1300" spc="10">
                <a:latin typeface="Times New Roman"/>
                <a:cs typeface="Times New Roman"/>
              </a:rPr>
              <a:t>command </a:t>
            </a:r>
            <a:r>
              <a:rPr dirty="0" sz="1300" spc="5">
                <a:latin typeface="Times New Roman"/>
                <a:cs typeface="Times New Roman"/>
              </a:rPr>
              <a:t>as shown, or save it in a script file and run the script to  create the </a:t>
            </a:r>
            <a:r>
              <a:rPr dirty="0" sz="1300" spc="15">
                <a:latin typeface="Courier New"/>
                <a:cs typeface="Courier New"/>
              </a:rPr>
              <a:t>get_sal</a:t>
            </a:r>
            <a:r>
              <a:rPr dirty="0" sz="1300" spc="-445">
                <a:latin typeface="Courier New"/>
                <a:cs typeface="Courier New"/>
              </a:rPr>
              <a:t> </a:t>
            </a:r>
            <a:r>
              <a:rPr dirty="0" sz="1300" spc="5">
                <a:latin typeface="Times New Roman"/>
                <a:cs typeface="Times New Roman"/>
              </a:rPr>
              <a:t>function.</a:t>
            </a:r>
            <a:endParaRPr sz="1300">
              <a:latin typeface="Times New Roman"/>
              <a:cs typeface="Times New Roman"/>
            </a:endParaRPr>
          </a:p>
          <a:p>
            <a:pPr marL="138430" marR="19050" indent="-635">
              <a:lnSpc>
                <a:spcPct val="101299"/>
              </a:lnSpc>
              <a:spcBef>
                <a:spcPts val="400"/>
              </a:spcBef>
            </a:pPr>
            <a:r>
              <a:rPr dirty="0" sz="1300" spc="10">
                <a:latin typeface="Times New Roman"/>
                <a:cs typeface="Times New Roman"/>
              </a:rPr>
              <a:t>The </a:t>
            </a:r>
            <a:r>
              <a:rPr dirty="0" sz="1300" spc="15">
                <a:latin typeface="Courier New"/>
                <a:cs typeface="Courier New"/>
              </a:rPr>
              <a:t>get_sal </a:t>
            </a:r>
            <a:r>
              <a:rPr dirty="0" sz="1300" spc="5">
                <a:latin typeface="Times New Roman"/>
                <a:cs typeface="Times New Roman"/>
              </a:rPr>
              <a:t>function follows a </a:t>
            </a:r>
            <a:r>
              <a:rPr dirty="0" sz="1300" spc="10">
                <a:latin typeface="Times New Roman"/>
                <a:cs typeface="Times New Roman"/>
              </a:rPr>
              <a:t>common programming </a:t>
            </a:r>
            <a:r>
              <a:rPr dirty="0" sz="1300" spc="5">
                <a:latin typeface="Times New Roman"/>
                <a:cs typeface="Times New Roman"/>
              </a:rPr>
              <a:t>practice of using a single  </a:t>
            </a:r>
            <a:r>
              <a:rPr dirty="0" sz="1300" spc="10">
                <a:latin typeface="Courier New"/>
                <a:cs typeface="Courier New"/>
              </a:rPr>
              <a:t>RETURN</a:t>
            </a:r>
            <a:r>
              <a:rPr dirty="0" sz="1300" spc="-320">
                <a:latin typeface="Courier New"/>
                <a:cs typeface="Courier New"/>
              </a:rPr>
              <a:t> </a:t>
            </a:r>
            <a:r>
              <a:rPr dirty="0" sz="1300" spc="5">
                <a:latin typeface="Times New Roman"/>
                <a:cs typeface="Times New Roman"/>
              </a:rPr>
              <a:t>statement that returns a value assigned to a local variable. If your function has an  exception section, then it </a:t>
            </a:r>
            <a:r>
              <a:rPr dirty="0" sz="1300" spc="10">
                <a:latin typeface="Times New Roman"/>
                <a:cs typeface="Times New Roman"/>
              </a:rPr>
              <a:t>may also </a:t>
            </a:r>
            <a:r>
              <a:rPr dirty="0" sz="1300" spc="5">
                <a:latin typeface="Times New Roman"/>
                <a:cs typeface="Times New Roman"/>
              </a:rPr>
              <a:t>contain a </a:t>
            </a:r>
            <a:r>
              <a:rPr dirty="0" sz="1300" spc="15">
                <a:latin typeface="Courier New"/>
                <a:cs typeface="Courier New"/>
              </a:rPr>
              <a:t>RETURN</a:t>
            </a:r>
            <a:r>
              <a:rPr dirty="0" sz="1300" spc="-45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138430" marR="5080">
              <a:lnSpc>
                <a:spcPct val="100600"/>
              </a:lnSpc>
              <a:spcBef>
                <a:spcPts val="490"/>
              </a:spcBef>
            </a:pPr>
            <a:r>
              <a:rPr dirty="0" sz="1300" spc="5">
                <a:latin typeface="Times New Roman"/>
                <a:cs typeface="Times New Roman"/>
              </a:rPr>
              <a:t>Invoke a function as part of a </a:t>
            </a:r>
            <a:r>
              <a:rPr dirty="0" sz="1300" spc="10">
                <a:latin typeface="Times New Roman"/>
                <a:cs typeface="Times New Roman"/>
              </a:rPr>
              <a:t>PL/SQL </a:t>
            </a:r>
            <a:r>
              <a:rPr dirty="0" sz="1300" spc="5">
                <a:latin typeface="Times New Roman"/>
                <a:cs typeface="Times New Roman"/>
              </a:rPr>
              <a:t>expression because the function will return a value  to the calling environment. </a:t>
            </a:r>
            <a:r>
              <a:rPr dirty="0" sz="1300" spc="10">
                <a:latin typeface="Times New Roman"/>
                <a:cs typeface="Times New Roman"/>
              </a:rPr>
              <a:t>The </a:t>
            </a:r>
            <a:r>
              <a:rPr dirty="0" sz="1300" spc="5">
                <a:latin typeface="Times New Roman"/>
                <a:cs typeface="Times New Roman"/>
              </a:rPr>
              <a:t>second code </a:t>
            </a:r>
            <a:r>
              <a:rPr dirty="0" sz="1300" spc="10">
                <a:latin typeface="Times New Roman"/>
                <a:cs typeface="Times New Roman"/>
              </a:rPr>
              <a:t>box </a:t>
            </a:r>
            <a:r>
              <a:rPr dirty="0" sz="1300" spc="5">
                <a:latin typeface="Times New Roman"/>
                <a:cs typeface="Times New Roman"/>
              </a:rPr>
              <a:t>uses the </a:t>
            </a:r>
            <a:r>
              <a:rPr dirty="0" sz="1300" spc="5" i="1">
                <a:latin typeface="Times New Roman"/>
                <a:cs typeface="Times New Roman"/>
              </a:rPr>
              <a:t>i</a:t>
            </a:r>
            <a:r>
              <a:rPr dirty="0" sz="1300" spc="5">
                <a:latin typeface="Times New Roman"/>
                <a:cs typeface="Times New Roman"/>
              </a:rPr>
              <a:t>SQL*Plus </a:t>
            </a:r>
            <a:r>
              <a:rPr dirty="0" sz="1300" spc="15">
                <a:latin typeface="Courier New"/>
                <a:cs typeface="Courier New"/>
              </a:rPr>
              <a:t>EXECUTE</a:t>
            </a:r>
            <a:r>
              <a:rPr dirty="0" sz="1300" spc="-375">
                <a:latin typeface="Courier New"/>
                <a:cs typeface="Courier New"/>
              </a:rPr>
              <a:t> </a:t>
            </a:r>
            <a:r>
              <a:rPr dirty="0" sz="1300" spc="10">
                <a:latin typeface="Times New Roman"/>
                <a:cs typeface="Times New Roman"/>
              </a:rPr>
              <a:t>command  </a:t>
            </a:r>
            <a:r>
              <a:rPr dirty="0" sz="1300" spc="5">
                <a:latin typeface="Times New Roman"/>
                <a:cs typeface="Times New Roman"/>
              </a:rPr>
              <a:t>to </a:t>
            </a:r>
            <a:r>
              <a:rPr dirty="0" sz="1300" spc="10">
                <a:latin typeface="Times New Roman"/>
                <a:cs typeface="Times New Roman"/>
              </a:rPr>
              <a:t>call </a:t>
            </a:r>
            <a:r>
              <a:rPr dirty="0" sz="1300" spc="5">
                <a:latin typeface="Times New Roman"/>
                <a:cs typeface="Times New Roman"/>
              </a:rPr>
              <a:t>the </a:t>
            </a:r>
            <a:r>
              <a:rPr dirty="0" sz="1300" spc="15">
                <a:latin typeface="Courier New"/>
                <a:cs typeface="Courier New"/>
              </a:rPr>
              <a:t>DBMS_OUTPUT.PUT_LINE </a:t>
            </a:r>
            <a:r>
              <a:rPr dirty="0" sz="1300" spc="5">
                <a:latin typeface="Times New Roman"/>
                <a:cs typeface="Times New Roman"/>
              </a:rPr>
              <a:t>procedure </a:t>
            </a:r>
            <a:r>
              <a:rPr dirty="0" sz="1300" spc="10">
                <a:latin typeface="Times New Roman"/>
                <a:cs typeface="Times New Roman"/>
              </a:rPr>
              <a:t>whose </a:t>
            </a:r>
            <a:r>
              <a:rPr dirty="0" sz="1300" spc="5">
                <a:latin typeface="Times New Roman"/>
                <a:cs typeface="Times New Roman"/>
              </a:rPr>
              <a:t>argument is the return </a:t>
            </a:r>
            <a:r>
              <a:rPr dirty="0" sz="1300" spc="10">
                <a:latin typeface="Times New Roman"/>
                <a:cs typeface="Times New Roman"/>
              </a:rPr>
              <a:t>value  </a:t>
            </a:r>
            <a:r>
              <a:rPr dirty="0" sz="1300" spc="5">
                <a:latin typeface="Times New Roman"/>
                <a:cs typeface="Times New Roman"/>
              </a:rPr>
              <a:t>from the function </a:t>
            </a:r>
            <a:r>
              <a:rPr dirty="0" sz="1300" spc="10">
                <a:latin typeface="Courier New"/>
                <a:cs typeface="Courier New"/>
              </a:rPr>
              <a:t>get_sal</a:t>
            </a:r>
            <a:r>
              <a:rPr dirty="0" sz="1300" spc="10">
                <a:latin typeface="Times New Roman"/>
                <a:cs typeface="Times New Roman"/>
              </a:rPr>
              <a:t>. </a:t>
            </a:r>
            <a:r>
              <a:rPr dirty="0" sz="1300" spc="5">
                <a:latin typeface="Times New Roman"/>
                <a:cs typeface="Times New Roman"/>
              </a:rPr>
              <a:t>In this case, </a:t>
            </a:r>
            <a:r>
              <a:rPr dirty="0" sz="1300" spc="15">
                <a:latin typeface="Courier New"/>
                <a:cs typeface="Courier New"/>
              </a:rPr>
              <a:t>get_sal</a:t>
            </a:r>
            <a:r>
              <a:rPr dirty="0" sz="1300" spc="-325">
                <a:latin typeface="Courier New"/>
                <a:cs typeface="Courier New"/>
              </a:rPr>
              <a:t> </a:t>
            </a:r>
            <a:r>
              <a:rPr dirty="0" sz="1300" spc="5">
                <a:latin typeface="Times New Roman"/>
                <a:cs typeface="Times New Roman"/>
              </a:rPr>
              <a:t>is invoked first to calculate the salary  of the employee with </a:t>
            </a:r>
            <a:r>
              <a:rPr dirty="0" sz="1300" spc="10">
                <a:latin typeface="Times New Roman"/>
                <a:cs typeface="Times New Roman"/>
              </a:rPr>
              <a:t>ID </a:t>
            </a:r>
            <a:r>
              <a:rPr dirty="0" sz="1300" spc="5">
                <a:latin typeface="Times New Roman"/>
                <a:cs typeface="Times New Roman"/>
              </a:rPr>
              <a:t>100. </a:t>
            </a:r>
            <a:r>
              <a:rPr dirty="0" sz="1300" spc="10">
                <a:latin typeface="Times New Roman"/>
                <a:cs typeface="Times New Roman"/>
              </a:rPr>
              <a:t>The </a:t>
            </a:r>
            <a:r>
              <a:rPr dirty="0" sz="1300" spc="5">
                <a:latin typeface="Times New Roman"/>
                <a:cs typeface="Times New Roman"/>
              </a:rPr>
              <a:t>salary value returned is supplied as the value of the  </a:t>
            </a:r>
            <a:r>
              <a:rPr dirty="0" sz="1300" spc="15">
                <a:latin typeface="Courier New"/>
                <a:cs typeface="Courier New"/>
              </a:rPr>
              <a:t>DBMS_OUTPUT.PUT_LINE</a:t>
            </a:r>
            <a:r>
              <a:rPr dirty="0" sz="1300" spc="-405">
                <a:latin typeface="Courier New"/>
                <a:cs typeface="Courier New"/>
              </a:rPr>
              <a:t> </a:t>
            </a:r>
            <a:r>
              <a:rPr dirty="0" sz="1300" spc="10">
                <a:latin typeface="Times New Roman"/>
                <a:cs typeface="Times New Roman"/>
              </a:rPr>
              <a:t>parameter, </a:t>
            </a:r>
            <a:r>
              <a:rPr dirty="0" sz="1300" spc="5">
                <a:latin typeface="Times New Roman"/>
                <a:cs typeface="Times New Roman"/>
              </a:rPr>
              <a:t>which displays the result (if </a:t>
            </a:r>
            <a:r>
              <a:rPr dirty="0" sz="1300" spc="10">
                <a:latin typeface="Times New Roman"/>
                <a:cs typeface="Times New Roman"/>
              </a:rPr>
              <a:t>you </a:t>
            </a:r>
            <a:r>
              <a:rPr dirty="0" sz="1300" spc="5">
                <a:latin typeface="Times New Roman"/>
                <a:cs typeface="Times New Roman"/>
              </a:rPr>
              <a:t>have executed a  </a:t>
            </a:r>
            <a:r>
              <a:rPr dirty="0" sz="1300" spc="15">
                <a:latin typeface="Courier New"/>
                <a:cs typeface="Courier New"/>
              </a:rPr>
              <a:t>SET SERVEROUTPUT</a:t>
            </a:r>
            <a:r>
              <a:rPr dirty="0" sz="1300" spc="20">
                <a:latin typeface="Courier New"/>
                <a:cs typeface="Courier New"/>
              </a:rPr>
              <a:t> </a:t>
            </a:r>
            <a:r>
              <a:rPr dirty="0" sz="1300" spc="5">
                <a:latin typeface="Courier New"/>
                <a:cs typeface="Courier New"/>
              </a:rPr>
              <a:t>ON</a:t>
            </a:r>
            <a:r>
              <a:rPr dirty="0" sz="1300" spc="5">
                <a:latin typeface="Times New Roman"/>
                <a:cs typeface="Times New Roman"/>
              </a:rPr>
              <a:t>).</a:t>
            </a:r>
            <a:endParaRPr sz="1300">
              <a:latin typeface="Times New Roman"/>
              <a:cs typeface="Times New Roman"/>
            </a:endParaRPr>
          </a:p>
          <a:p>
            <a:pPr marL="139065" marR="22860">
              <a:lnSpc>
                <a:spcPts val="1500"/>
              </a:lnSpc>
              <a:spcBef>
                <a:spcPts val="600"/>
              </a:spcBef>
            </a:pPr>
            <a:r>
              <a:rPr dirty="0" sz="1300" spc="5" b="1">
                <a:latin typeface="Times New Roman"/>
                <a:cs typeface="Times New Roman"/>
              </a:rPr>
              <a:t>Note: </a:t>
            </a:r>
            <a:r>
              <a:rPr dirty="0" sz="1300" spc="10">
                <a:latin typeface="Times New Roman"/>
                <a:cs typeface="Times New Roman"/>
              </a:rPr>
              <a:t>A </a:t>
            </a:r>
            <a:r>
              <a:rPr dirty="0" sz="1300" spc="5">
                <a:latin typeface="Times New Roman"/>
                <a:cs typeface="Times New Roman"/>
              </a:rPr>
              <a:t>function must always return a value. </a:t>
            </a:r>
            <a:r>
              <a:rPr dirty="0" sz="1300" spc="10">
                <a:latin typeface="Times New Roman"/>
                <a:cs typeface="Times New Roman"/>
              </a:rPr>
              <a:t>The example </a:t>
            </a:r>
            <a:r>
              <a:rPr dirty="0" sz="1300" spc="5">
                <a:latin typeface="Times New Roman"/>
                <a:cs typeface="Times New Roman"/>
              </a:rPr>
              <a:t>does not return a value if a </a:t>
            </a:r>
            <a:r>
              <a:rPr dirty="0" sz="1300" spc="10">
                <a:latin typeface="Times New Roman"/>
                <a:cs typeface="Times New Roman"/>
              </a:rPr>
              <a:t>row  </a:t>
            </a:r>
            <a:r>
              <a:rPr dirty="0" sz="1300" spc="5">
                <a:latin typeface="Times New Roman"/>
                <a:cs typeface="Times New Roman"/>
              </a:rPr>
              <a:t>is not found for a given </a:t>
            </a:r>
            <a:r>
              <a:rPr dirty="0" sz="1300" spc="5">
                <a:latin typeface="Courier New"/>
                <a:cs typeface="Courier New"/>
              </a:rPr>
              <a:t>id</a:t>
            </a:r>
            <a:r>
              <a:rPr dirty="0" sz="1300" spc="5">
                <a:latin typeface="Times New Roman"/>
                <a:cs typeface="Times New Roman"/>
              </a:rPr>
              <a:t>. Ideally, create an exception handler to return a value as</a:t>
            </a:r>
            <a:r>
              <a:rPr dirty="0" sz="1300" spc="155">
                <a:latin typeface="Times New Roman"/>
                <a:cs typeface="Times New Roman"/>
              </a:rPr>
              <a:t> </a:t>
            </a:r>
            <a:r>
              <a:rPr dirty="0" sz="1300" spc="5">
                <a:latin typeface="Times New Roman"/>
                <a:cs typeface="Times New Roman"/>
              </a:rPr>
              <a:t>well.</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7</a:t>
            </a:r>
            <a:endParaRPr baseline="-18518" sz="1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212848" y="873506"/>
            <a:ext cx="332359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Ways to Execute</a:t>
            </a:r>
            <a:r>
              <a:rPr dirty="0" sz="2000" spc="-50" b="1">
                <a:latin typeface="Arial"/>
                <a:cs typeface="Arial"/>
              </a:rPr>
              <a:t> </a:t>
            </a:r>
            <a:r>
              <a:rPr dirty="0" sz="2000" b="1">
                <a:latin typeface="Arial"/>
                <a:cs typeface="Arial"/>
              </a:rPr>
              <a:t>Functions</a:t>
            </a:r>
            <a:endParaRPr sz="2000">
              <a:latin typeface="Arial"/>
              <a:cs typeface="Arial"/>
            </a:endParaRPr>
          </a:p>
        </p:txBody>
      </p:sp>
      <p:sp>
        <p:nvSpPr>
          <p:cNvPr id="7" name="object 7"/>
          <p:cNvSpPr txBox="1"/>
          <p:nvPr/>
        </p:nvSpPr>
        <p:spPr>
          <a:xfrm>
            <a:off x="1325117" y="1745237"/>
            <a:ext cx="4234180" cy="552450"/>
          </a:xfrm>
          <a:prstGeom prst="rect">
            <a:avLst/>
          </a:prstGeom>
        </p:spPr>
        <p:txBody>
          <a:bodyPr wrap="square" lIns="0" tIns="52069" rIns="0" bIns="0" rtlCol="0" vert="horz">
            <a:spAutoFit/>
          </a:bodyPr>
          <a:lstStyle/>
          <a:p>
            <a:pPr marL="326390" indent="-327025">
              <a:lnSpc>
                <a:spcPct val="100000"/>
              </a:lnSpc>
              <a:spcBef>
                <a:spcPts val="409"/>
              </a:spcBef>
              <a:buClr>
                <a:srgbClr val="FF0000"/>
              </a:buClr>
              <a:buFont typeface="Arial"/>
              <a:buChar char="•"/>
              <a:tabLst>
                <a:tab pos="326390" algn="l"/>
                <a:tab pos="327025" algn="l"/>
              </a:tabLst>
            </a:pPr>
            <a:r>
              <a:rPr dirty="0" sz="1550" spc="10" b="1">
                <a:latin typeface="Arial"/>
                <a:cs typeface="Arial"/>
              </a:rPr>
              <a:t>Invoke as part of a PL/SQL</a:t>
            </a:r>
            <a:r>
              <a:rPr dirty="0" sz="1550" spc="-20" b="1">
                <a:latin typeface="Arial"/>
                <a:cs typeface="Arial"/>
              </a:rPr>
              <a:t> </a:t>
            </a:r>
            <a:r>
              <a:rPr dirty="0" sz="1550" spc="10" b="1">
                <a:latin typeface="Arial"/>
                <a:cs typeface="Arial"/>
              </a:rPr>
              <a:t>expression</a:t>
            </a:r>
            <a:endParaRPr sz="1550">
              <a:latin typeface="Arial"/>
              <a:cs typeface="Arial"/>
            </a:endParaRPr>
          </a:p>
          <a:p>
            <a:pPr marL="408940">
              <a:lnSpc>
                <a:spcPct val="100000"/>
              </a:lnSpc>
              <a:spcBef>
                <a:spcPts val="290"/>
              </a:spcBef>
              <a:tabLst>
                <a:tab pos="653415" algn="l"/>
              </a:tabLst>
            </a:pPr>
            <a:r>
              <a:rPr dirty="0" sz="1400" spc="15">
                <a:solidFill>
                  <a:srgbClr val="FF0000"/>
                </a:solidFill>
                <a:latin typeface="Arial"/>
                <a:cs typeface="Arial"/>
              </a:rPr>
              <a:t>–	</a:t>
            </a:r>
            <a:r>
              <a:rPr dirty="0" sz="1400" spc="10" b="1">
                <a:latin typeface="Arial"/>
                <a:cs typeface="Arial"/>
              </a:rPr>
              <a:t>Using </a:t>
            </a:r>
            <a:r>
              <a:rPr dirty="0" sz="1400" spc="15" b="1">
                <a:latin typeface="Arial"/>
                <a:cs typeface="Arial"/>
              </a:rPr>
              <a:t>a </a:t>
            </a:r>
            <a:r>
              <a:rPr dirty="0" sz="1400" spc="10" b="1">
                <a:latin typeface="Arial"/>
                <a:cs typeface="Arial"/>
              </a:rPr>
              <a:t>host </a:t>
            </a:r>
            <a:r>
              <a:rPr dirty="0" sz="1400" spc="5" b="1">
                <a:latin typeface="Arial"/>
                <a:cs typeface="Arial"/>
              </a:rPr>
              <a:t>variable </a:t>
            </a:r>
            <a:r>
              <a:rPr dirty="0" sz="1400" spc="10" b="1">
                <a:latin typeface="Arial"/>
                <a:cs typeface="Arial"/>
              </a:rPr>
              <a:t>to obtain the</a:t>
            </a:r>
            <a:r>
              <a:rPr dirty="0" sz="1400" spc="-10" b="1">
                <a:latin typeface="Arial"/>
                <a:cs typeface="Arial"/>
              </a:rPr>
              <a:t> </a:t>
            </a:r>
            <a:r>
              <a:rPr dirty="0" sz="1400" spc="5" b="1">
                <a:latin typeface="Arial"/>
                <a:cs typeface="Arial"/>
              </a:rPr>
              <a:t>result:</a:t>
            </a:r>
            <a:endParaRPr sz="1400">
              <a:latin typeface="Arial"/>
              <a:cs typeface="Arial"/>
            </a:endParaRPr>
          </a:p>
        </p:txBody>
      </p:sp>
      <p:sp>
        <p:nvSpPr>
          <p:cNvPr id="8" name="object 8"/>
          <p:cNvSpPr txBox="1"/>
          <p:nvPr/>
        </p:nvSpPr>
        <p:spPr>
          <a:xfrm>
            <a:off x="1734311" y="2803606"/>
            <a:ext cx="3855085" cy="243204"/>
          </a:xfrm>
          <a:prstGeom prst="rect">
            <a:avLst/>
          </a:prstGeom>
        </p:spPr>
        <p:txBody>
          <a:bodyPr wrap="square" lIns="0" tIns="15875" rIns="0" bIns="0" rtlCol="0" vert="horz">
            <a:spAutoFit/>
          </a:bodyPr>
          <a:lstStyle/>
          <a:p>
            <a:pPr>
              <a:lnSpc>
                <a:spcPct val="100000"/>
              </a:lnSpc>
              <a:spcBef>
                <a:spcPts val="125"/>
              </a:spcBef>
              <a:tabLst>
                <a:tab pos="244475" algn="l"/>
              </a:tabLst>
            </a:pPr>
            <a:r>
              <a:rPr dirty="0" sz="1400" spc="15">
                <a:solidFill>
                  <a:srgbClr val="FF0000"/>
                </a:solidFill>
                <a:latin typeface="Arial"/>
                <a:cs typeface="Arial"/>
              </a:rPr>
              <a:t>–	</a:t>
            </a:r>
            <a:r>
              <a:rPr dirty="0" sz="1400" spc="10" b="1">
                <a:latin typeface="Arial"/>
                <a:cs typeface="Arial"/>
              </a:rPr>
              <a:t>Using </a:t>
            </a:r>
            <a:r>
              <a:rPr dirty="0" sz="1400" spc="15" b="1">
                <a:latin typeface="Arial"/>
                <a:cs typeface="Arial"/>
              </a:rPr>
              <a:t>a </a:t>
            </a:r>
            <a:r>
              <a:rPr dirty="0" sz="1400" spc="10" b="1">
                <a:latin typeface="Arial"/>
                <a:cs typeface="Arial"/>
              </a:rPr>
              <a:t>local </a:t>
            </a:r>
            <a:r>
              <a:rPr dirty="0" sz="1400" spc="5" b="1">
                <a:latin typeface="Arial"/>
                <a:cs typeface="Arial"/>
              </a:rPr>
              <a:t>variable </a:t>
            </a:r>
            <a:r>
              <a:rPr dirty="0" sz="1400" spc="10" b="1">
                <a:latin typeface="Arial"/>
                <a:cs typeface="Arial"/>
              </a:rPr>
              <a:t>to obtain the</a:t>
            </a:r>
            <a:r>
              <a:rPr dirty="0" sz="1400" spc="-15" b="1">
                <a:latin typeface="Arial"/>
                <a:cs typeface="Arial"/>
              </a:rPr>
              <a:t> </a:t>
            </a:r>
            <a:r>
              <a:rPr dirty="0" sz="1400" spc="5" b="1">
                <a:latin typeface="Arial"/>
                <a:cs typeface="Arial"/>
              </a:rPr>
              <a:t>result:</a:t>
            </a:r>
            <a:endParaRPr sz="1400">
              <a:latin typeface="Arial"/>
              <a:cs typeface="Arial"/>
            </a:endParaRPr>
          </a:p>
        </p:txBody>
      </p:sp>
      <p:sp>
        <p:nvSpPr>
          <p:cNvPr id="9" name="object 9"/>
          <p:cNvSpPr txBox="1"/>
          <p:nvPr/>
        </p:nvSpPr>
        <p:spPr>
          <a:xfrm>
            <a:off x="1325117" y="3853688"/>
            <a:ext cx="4431030"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Use as a parameter to another</a:t>
            </a:r>
            <a:r>
              <a:rPr dirty="0" sz="1550" spc="-50" b="1">
                <a:latin typeface="Arial"/>
                <a:cs typeface="Arial"/>
              </a:rPr>
              <a:t> </a:t>
            </a:r>
            <a:r>
              <a:rPr dirty="0" sz="1550" spc="10" b="1">
                <a:latin typeface="Arial"/>
                <a:cs typeface="Arial"/>
              </a:rPr>
              <a:t>subprogram</a:t>
            </a:r>
            <a:endParaRPr sz="1550">
              <a:latin typeface="Arial"/>
              <a:cs typeface="Arial"/>
            </a:endParaRPr>
          </a:p>
        </p:txBody>
      </p:sp>
      <p:sp>
        <p:nvSpPr>
          <p:cNvPr id="10" name="object 10"/>
          <p:cNvSpPr txBox="1"/>
          <p:nvPr/>
        </p:nvSpPr>
        <p:spPr>
          <a:xfrm>
            <a:off x="1325117" y="4403108"/>
            <a:ext cx="4857115" cy="265430"/>
          </a:xfrm>
          <a:prstGeom prst="rect">
            <a:avLst/>
          </a:prstGeom>
        </p:spPr>
        <p:txBody>
          <a:bodyPr wrap="square" lIns="0" tIns="15240" rIns="0" bIns="0" rtlCol="0" vert="horz">
            <a:spAutoFit/>
          </a:bodyPr>
          <a:lstStyle/>
          <a:p>
            <a:pPr marL="326390" indent="-327025">
              <a:lnSpc>
                <a:spcPct val="100000"/>
              </a:lnSpc>
              <a:spcBef>
                <a:spcPts val="120"/>
              </a:spcBef>
              <a:buClr>
                <a:srgbClr val="FF0000"/>
              </a:buClr>
              <a:buFont typeface="Arial"/>
              <a:buChar char="•"/>
              <a:tabLst>
                <a:tab pos="326390" algn="l"/>
                <a:tab pos="327025" algn="l"/>
              </a:tabLst>
            </a:pPr>
            <a:r>
              <a:rPr dirty="0" sz="1550" spc="10" b="1">
                <a:latin typeface="Arial"/>
                <a:cs typeface="Arial"/>
              </a:rPr>
              <a:t>Use </a:t>
            </a:r>
            <a:r>
              <a:rPr dirty="0" sz="1550" spc="5" b="1">
                <a:latin typeface="Arial"/>
                <a:cs typeface="Arial"/>
              </a:rPr>
              <a:t>in </a:t>
            </a:r>
            <a:r>
              <a:rPr dirty="0" sz="1550" spc="10" b="1">
                <a:latin typeface="Arial"/>
                <a:cs typeface="Arial"/>
              </a:rPr>
              <a:t>a </a:t>
            </a:r>
            <a:r>
              <a:rPr dirty="0" sz="1550" spc="15" b="1">
                <a:latin typeface="Arial"/>
                <a:cs typeface="Arial"/>
              </a:rPr>
              <a:t>SQL </a:t>
            </a:r>
            <a:r>
              <a:rPr dirty="0" sz="1550" spc="10" b="1">
                <a:latin typeface="Arial"/>
                <a:cs typeface="Arial"/>
              </a:rPr>
              <a:t>statement (subject to</a:t>
            </a:r>
            <a:r>
              <a:rPr dirty="0" sz="1550" spc="-5" b="1">
                <a:latin typeface="Arial"/>
                <a:cs typeface="Arial"/>
              </a:rPr>
              <a:t> </a:t>
            </a:r>
            <a:r>
              <a:rPr dirty="0" sz="1550" spc="5" b="1">
                <a:latin typeface="Arial"/>
                <a:cs typeface="Arial"/>
              </a:rPr>
              <a:t>restrictions)</a:t>
            </a:r>
            <a:endParaRPr sz="1550">
              <a:latin typeface="Arial"/>
              <a:cs typeface="Arial"/>
            </a:endParaRPr>
          </a:p>
        </p:txBody>
      </p:sp>
      <p:sp>
        <p:nvSpPr>
          <p:cNvPr id="11" name="object 11"/>
          <p:cNvSpPr txBox="1"/>
          <p:nvPr/>
        </p:nvSpPr>
        <p:spPr>
          <a:xfrm>
            <a:off x="1325880" y="4123182"/>
            <a:ext cx="5104765" cy="272415"/>
          </a:xfrm>
          <a:prstGeom prst="rect">
            <a:avLst/>
          </a:prstGeom>
          <a:solidFill>
            <a:srgbClr val="CCCCCC"/>
          </a:solidFill>
          <a:ln w="20574">
            <a:solidFill>
              <a:srgbClr val="000000"/>
            </a:solidFill>
          </a:ln>
        </p:spPr>
        <p:txBody>
          <a:bodyPr wrap="square" lIns="0" tIns="15240" rIns="0" bIns="0" rtlCol="0" vert="horz">
            <a:spAutoFit/>
          </a:bodyPr>
          <a:lstStyle/>
          <a:p>
            <a:pPr marL="74930">
              <a:lnSpc>
                <a:spcPct val="100000"/>
              </a:lnSpc>
              <a:spcBef>
                <a:spcPts val="120"/>
              </a:spcBef>
            </a:pPr>
            <a:r>
              <a:rPr dirty="0" sz="1300" spc="-15" b="1">
                <a:latin typeface="Courier New"/>
                <a:cs typeface="Courier New"/>
              </a:rPr>
              <a:t>EXECUTE</a:t>
            </a:r>
            <a:r>
              <a:rPr dirty="0" sz="1300" spc="-20" b="1">
                <a:latin typeface="Courier New"/>
                <a:cs typeface="Courier New"/>
              </a:rPr>
              <a:t> dbms_output.put_line(get_sal(100))</a:t>
            </a:r>
            <a:endParaRPr sz="1300">
              <a:latin typeface="Courier New"/>
              <a:cs typeface="Courier New"/>
            </a:endParaRPr>
          </a:p>
        </p:txBody>
      </p:sp>
      <p:sp>
        <p:nvSpPr>
          <p:cNvPr id="12" name="object 12"/>
          <p:cNvSpPr txBox="1"/>
          <p:nvPr/>
        </p:nvSpPr>
        <p:spPr>
          <a:xfrm>
            <a:off x="1325880" y="4698491"/>
            <a:ext cx="5104765" cy="273050"/>
          </a:xfrm>
          <a:prstGeom prst="rect">
            <a:avLst/>
          </a:prstGeom>
          <a:solidFill>
            <a:srgbClr val="CCCCCC"/>
          </a:solidFill>
          <a:ln w="20574">
            <a:solidFill>
              <a:srgbClr val="000000"/>
            </a:solidFill>
          </a:ln>
        </p:spPr>
        <p:txBody>
          <a:bodyPr wrap="square" lIns="0" tIns="15240" rIns="0" bIns="0" rtlCol="0" vert="horz">
            <a:spAutoFit/>
          </a:bodyPr>
          <a:lstStyle/>
          <a:p>
            <a:pPr marL="74930">
              <a:lnSpc>
                <a:spcPct val="100000"/>
              </a:lnSpc>
              <a:spcBef>
                <a:spcPts val="120"/>
              </a:spcBef>
            </a:pPr>
            <a:r>
              <a:rPr dirty="0" sz="1300" spc="-15" b="1">
                <a:latin typeface="Courier New"/>
                <a:cs typeface="Courier New"/>
              </a:rPr>
              <a:t>SELECT job_id, </a:t>
            </a:r>
            <a:r>
              <a:rPr dirty="0" sz="1300" spc="-20" b="1">
                <a:latin typeface="Courier New"/>
                <a:cs typeface="Courier New"/>
              </a:rPr>
              <a:t>get_sal(employee_id) </a:t>
            </a:r>
            <a:r>
              <a:rPr dirty="0" sz="1300" spc="-15" b="1">
                <a:latin typeface="Courier New"/>
                <a:cs typeface="Courier New"/>
              </a:rPr>
              <a:t>FROM</a:t>
            </a:r>
            <a:r>
              <a:rPr dirty="0" sz="1300" spc="5"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13" name="object 13"/>
          <p:cNvSpPr txBox="1"/>
          <p:nvPr/>
        </p:nvSpPr>
        <p:spPr>
          <a:xfrm>
            <a:off x="1325880" y="2321814"/>
            <a:ext cx="5104765" cy="490220"/>
          </a:xfrm>
          <a:prstGeom prst="rect">
            <a:avLst/>
          </a:prstGeom>
          <a:solidFill>
            <a:srgbClr val="CCCCCC"/>
          </a:solidFill>
          <a:ln w="20574">
            <a:solidFill>
              <a:srgbClr val="000000"/>
            </a:solidFill>
          </a:ln>
        </p:spPr>
        <p:txBody>
          <a:bodyPr wrap="square" lIns="0" tIns="15240" rIns="0" bIns="0" rtlCol="0" vert="horz">
            <a:spAutoFit/>
          </a:bodyPr>
          <a:lstStyle/>
          <a:p>
            <a:pPr marL="74930">
              <a:lnSpc>
                <a:spcPts val="1510"/>
              </a:lnSpc>
              <a:spcBef>
                <a:spcPts val="120"/>
              </a:spcBef>
            </a:pPr>
            <a:r>
              <a:rPr dirty="0" sz="1300" spc="-15" b="1">
                <a:latin typeface="Courier New"/>
                <a:cs typeface="Courier New"/>
              </a:rPr>
              <a:t>VARIABLE salary</a:t>
            </a:r>
            <a:r>
              <a:rPr dirty="0" sz="1300" spc="-30" b="1">
                <a:latin typeface="Courier New"/>
                <a:cs typeface="Courier New"/>
              </a:rPr>
              <a:t> </a:t>
            </a:r>
            <a:r>
              <a:rPr dirty="0" sz="1300" spc="-20" b="1">
                <a:latin typeface="Courier New"/>
                <a:cs typeface="Courier New"/>
              </a:rPr>
              <a:t>NUMBER</a:t>
            </a:r>
            <a:endParaRPr sz="1300">
              <a:latin typeface="Courier New"/>
              <a:cs typeface="Courier New"/>
            </a:endParaRPr>
          </a:p>
          <a:p>
            <a:pPr marL="74930">
              <a:lnSpc>
                <a:spcPts val="1510"/>
              </a:lnSpc>
            </a:pPr>
            <a:r>
              <a:rPr dirty="0" sz="1300" spc="-15" b="1">
                <a:latin typeface="Courier New"/>
                <a:cs typeface="Courier New"/>
              </a:rPr>
              <a:t>EXECUTE :salary :=</a:t>
            </a:r>
            <a:r>
              <a:rPr dirty="0" sz="1300" spc="-40" b="1">
                <a:latin typeface="Courier New"/>
                <a:cs typeface="Courier New"/>
              </a:rPr>
              <a:t> </a:t>
            </a:r>
            <a:r>
              <a:rPr dirty="0" sz="1300" spc="-20" b="1">
                <a:latin typeface="Courier New"/>
                <a:cs typeface="Courier New"/>
              </a:rPr>
              <a:t>get_sal(100)</a:t>
            </a:r>
            <a:endParaRPr sz="1300">
              <a:latin typeface="Courier New"/>
              <a:cs typeface="Courier New"/>
            </a:endParaRPr>
          </a:p>
        </p:txBody>
      </p:sp>
      <p:sp>
        <p:nvSpPr>
          <p:cNvPr id="14" name="object 14"/>
          <p:cNvSpPr txBox="1"/>
          <p:nvPr/>
        </p:nvSpPr>
        <p:spPr>
          <a:xfrm>
            <a:off x="1325880" y="3054095"/>
            <a:ext cx="5104765" cy="817244"/>
          </a:xfrm>
          <a:prstGeom prst="rect">
            <a:avLst/>
          </a:prstGeom>
          <a:solidFill>
            <a:srgbClr val="CCCCCC"/>
          </a:solidFill>
          <a:ln w="20574">
            <a:solidFill>
              <a:srgbClr val="000000"/>
            </a:solidFill>
          </a:ln>
        </p:spPr>
        <p:txBody>
          <a:bodyPr wrap="square" lIns="0" tIns="30480" rIns="0" bIns="0" rtlCol="0" vert="horz">
            <a:spAutoFit/>
          </a:bodyPr>
          <a:lstStyle/>
          <a:p>
            <a:pPr marL="74930" marR="1703070">
              <a:lnSpc>
                <a:spcPts val="1470"/>
              </a:lnSpc>
              <a:spcBef>
                <a:spcPts val="240"/>
              </a:spcBef>
            </a:pPr>
            <a:r>
              <a:rPr dirty="0" sz="1300" spc="-15" b="1">
                <a:latin typeface="Courier New"/>
                <a:cs typeface="Courier New"/>
              </a:rPr>
              <a:t>DECLARE </a:t>
            </a:r>
            <a:r>
              <a:rPr dirty="0" sz="1300" spc="-10" b="1">
                <a:latin typeface="Courier New"/>
                <a:cs typeface="Courier New"/>
              </a:rPr>
              <a:t>sal </a:t>
            </a:r>
            <a:r>
              <a:rPr dirty="0" sz="1300" spc="-20" b="1">
                <a:latin typeface="Courier New"/>
                <a:cs typeface="Courier New"/>
              </a:rPr>
              <a:t>employees.salary%type;  </a:t>
            </a:r>
            <a:r>
              <a:rPr dirty="0" sz="1300" spc="-15" b="1">
                <a:latin typeface="Courier New"/>
                <a:cs typeface="Courier New"/>
              </a:rPr>
              <a:t>BEGIN</a:t>
            </a:r>
            <a:endParaRPr sz="1300">
              <a:latin typeface="Courier New"/>
              <a:cs typeface="Courier New"/>
            </a:endParaRPr>
          </a:p>
          <a:p>
            <a:pPr marL="270510">
              <a:lnSpc>
                <a:spcPts val="1380"/>
              </a:lnSpc>
            </a:pPr>
            <a:r>
              <a:rPr dirty="0" sz="1300" spc="-10" b="1">
                <a:latin typeface="Courier New"/>
                <a:cs typeface="Courier New"/>
              </a:rPr>
              <a:t>sal := </a:t>
            </a:r>
            <a:r>
              <a:rPr dirty="0" sz="1300" spc="-15" b="1">
                <a:latin typeface="Courier New"/>
                <a:cs typeface="Courier New"/>
              </a:rPr>
              <a:t>get_sal(100);</a:t>
            </a:r>
            <a:r>
              <a:rPr dirty="0" sz="1300" spc="-45" b="1">
                <a:latin typeface="Courier New"/>
                <a:cs typeface="Courier New"/>
              </a:rPr>
              <a:t> </a:t>
            </a:r>
            <a:r>
              <a:rPr dirty="0" sz="1300" spc="-15" b="1">
                <a:latin typeface="Courier New"/>
                <a:cs typeface="Courier New"/>
              </a:rPr>
              <a:t>...</a:t>
            </a:r>
            <a:endParaRPr sz="1300">
              <a:latin typeface="Courier New"/>
              <a:cs typeface="Courier New"/>
            </a:endParaRPr>
          </a:p>
          <a:p>
            <a:pPr marL="74930">
              <a:lnSpc>
                <a:spcPts val="1510"/>
              </a:lnSpc>
            </a:pPr>
            <a:r>
              <a:rPr dirty="0" sz="1300" spc="-20" b="1">
                <a:latin typeface="Courier New"/>
                <a:cs typeface="Courier New"/>
              </a:rPr>
              <a:t>END;</a:t>
            </a:r>
            <a:endParaRPr sz="1300">
              <a:latin typeface="Courier New"/>
              <a:cs typeface="Courier New"/>
            </a:endParaRPr>
          </a:p>
        </p:txBody>
      </p:sp>
      <p:sp>
        <p:nvSpPr>
          <p:cNvPr id="15" name="object 15"/>
          <p:cNvSpPr txBox="1"/>
          <p:nvPr/>
        </p:nvSpPr>
        <p:spPr>
          <a:xfrm>
            <a:off x="743204" y="5609382"/>
            <a:ext cx="6272530" cy="318198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Ways </a:t>
            </a:r>
            <a:r>
              <a:rPr dirty="0" sz="1300" spc="5" b="1">
                <a:latin typeface="Arial"/>
                <a:cs typeface="Arial"/>
              </a:rPr>
              <a:t>to Execute</a:t>
            </a:r>
            <a:r>
              <a:rPr dirty="0" sz="1300" b="1">
                <a:latin typeface="Arial"/>
                <a:cs typeface="Arial"/>
              </a:rPr>
              <a:t> </a:t>
            </a:r>
            <a:r>
              <a:rPr dirty="0" sz="1300" spc="10" b="1">
                <a:latin typeface="Arial"/>
                <a:cs typeface="Arial"/>
              </a:rPr>
              <a:t>Functions</a:t>
            </a:r>
            <a:endParaRPr sz="1300">
              <a:latin typeface="Arial"/>
              <a:cs typeface="Arial"/>
            </a:endParaRPr>
          </a:p>
          <a:p>
            <a:pPr marL="138430" marR="142875">
              <a:lnSpc>
                <a:spcPct val="101099"/>
              </a:lnSpc>
              <a:spcBef>
                <a:spcPts val="370"/>
              </a:spcBef>
            </a:pPr>
            <a:r>
              <a:rPr dirty="0" sz="1300" spc="5">
                <a:latin typeface="Times New Roman"/>
                <a:cs typeface="Times New Roman"/>
              </a:rPr>
              <a:t>If functions are designed thoughtfully, they </a:t>
            </a:r>
            <a:r>
              <a:rPr dirty="0" sz="1300" spc="10">
                <a:latin typeface="Times New Roman"/>
                <a:cs typeface="Times New Roman"/>
              </a:rPr>
              <a:t>can </a:t>
            </a:r>
            <a:r>
              <a:rPr dirty="0" sz="1300" spc="5">
                <a:latin typeface="Times New Roman"/>
                <a:cs typeface="Times New Roman"/>
              </a:rPr>
              <a:t>be powerful constructs. Functions can be  invoked in the following</a:t>
            </a:r>
            <a:r>
              <a:rPr dirty="0" sz="1300" spc="20">
                <a:latin typeface="Times New Roman"/>
                <a:cs typeface="Times New Roman"/>
              </a:rPr>
              <a:t> </a:t>
            </a:r>
            <a:r>
              <a:rPr dirty="0" sz="1300" spc="5">
                <a:latin typeface="Times New Roman"/>
                <a:cs typeface="Times New Roman"/>
              </a:rPr>
              <a:t>ways:</a:t>
            </a:r>
            <a:endParaRPr sz="1300">
              <a:latin typeface="Times New Roman"/>
              <a:cs typeface="Times New Roman"/>
            </a:endParaRPr>
          </a:p>
          <a:p>
            <a:pPr marL="515620" marR="5080" indent="-251460">
              <a:lnSpc>
                <a:spcPct val="101299"/>
              </a:lnSpc>
              <a:spcBef>
                <a:spcPts val="5"/>
              </a:spcBef>
              <a:buFont typeface="Times New Roman"/>
              <a:buChar char="•"/>
              <a:tabLst>
                <a:tab pos="514984" algn="l"/>
                <a:tab pos="515620" algn="l"/>
              </a:tabLst>
            </a:pPr>
            <a:r>
              <a:rPr dirty="0" sz="1300" spc="5" b="1">
                <a:latin typeface="Times New Roman"/>
                <a:cs typeface="Times New Roman"/>
              </a:rPr>
              <a:t>As part of PL/SQL </a:t>
            </a:r>
            <a:r>
              <a:rPr dirty="0" sz="1300" b="1">
                <a:latin typeface="Times New Roman"/>
                <a:cs typeface="Times New Roman"/>
              </a:rPr>
              <a:t>expressions: </a:t>
            </a:r>
            <a:r>
              <a:rPr dirty="0" sz="1300" spc="10">
                <a:latin typeface="Times New Roman"/>
                <a:cs typeface="Times New Roman"/>
              </a:rPr>
              <a:t>You </a:t>
            </a:r>
            <a:r>
              <a:rPr dirty="0" sz="1300" spc="5">
                <a:latin typeface="Times New Roman"/>
                <a:cs typeface="Times New Roman"/>
              </a:rPr>
              <a:t>can use host or local variables to hold the  returned value from a function. </a:t>
            </a:r>
            <a:r>
              <a:rPr dirty="0" sz="1300" spc="10">
                <a:latin typeface="Times New Roman"/>
                <a:cs typeface="Times New Roman"/>
              </a:rPr>
              <a:t>The </a:t>
            </a:r>
            <a:r>
              <a:rPr dirty="0" sz="1300" spc="5">
                <a:latin typeface="Times New Roman"/>
                <a:cs typeface="Times New Roman"/>
              </a:rPr>
              <a:t>first example in the slide uses a host variable and  the second example uses a local variable in </a:t>
            </a:r>
            <a:r>
              <a:rPr dirty="0" sz="1300" spc="10">
                <a:latin typeface="Times New Roman"/>
                <a:cs typeface="Times New Roman"/>
              </a:rPr>
              <a:t>an anonymous</a:t>
            </a:r>
            <a:r>
              <a:rPr dirty="0" sz="1300" spc="15">
                <a:latin typeface="Times New Roman"/>
                <a:cs typeface="Times New Roman"/>
              </a:rPr>
              <a:t> </a:t>
            </a:r>
            <a:r>
              <a:rPr dirty="0" sz="1300" spc="5">
                <a:latin typeface="Times New Roman"/>
                <a:cs typeface="Times New Roman"/>
              </a:rPr>
              <a:t>block.</a:t>
            </a:r>
            <a:endParaRPr sz="1300">
              <a:latin typeface="Times New Roman"/>
              <a:cs typeface="Times New Roman"/>
            </a:endParaRPr>
          </a:p>
          <a:p>
            <a:pPr marL="515620" marR="131445" indent="-251460">
              <a:lnSpc>
                <a:spcPct val="101299"/>
              </a:lnSpc>
              <a:spcBef>
                <a:spcPts val="5"/>
              </a:spcBef>
              <a:buFont typeface="Times New Roman"/>
              <a:buChar char="•"/>
              <a:tabLst>
                <a:tab pos="514984" algn="l"/>
                <a:tab pos="515620" algn="l"/>
              </a:tabLst>
            </a:pPr>
            <a:r>
              <a:rPr dirty="0" sz="1300" spc="10" b="1">
                <a:latin typeface="Times New Roman"/>
                <a:cs typeface="Times New Roman"/>
              </a:rPr>
              <a:t>As a parameter </a:t>
            </a:r>
            <a:r>
              <a:rPr dirty="0" sz="1300" spc="5" b="1">
                <a:latin typeface="Times New Roman"/>
                <a:cs typeface="Times New Roman"/>
              </a:rPr>
              <a:t>to another subprogram: </a:t>
            </a:r>
            <a:r>
              <a:rPr dirty="0" sz="1300" spc="10">
                <a:latin typeface="Times New Roman"/>
                <a:cs typeface="Times New Roman"/>
              </a:rPr>
              <a:t>The </a:t>
            </a:r>
            <a:r>
              <a:rPr dirty="0" sz="1300" spc="5">
                <a:latin typeface="Times New Roman"/>
                <a:cs typeface="Times New Roman"/>
              </a:rPr>
              <a:t>third example in the slide  demonstrates this usage. </a:t>
            </a:r>
            <a:r>
              <a:rPr dirty="0" sz="1300" spc="10">
                <a:latin typeface="Times New Roman"/>
                <a:cs typeface="Times New Roman"/>
              </a:rPr>
              <a:t>The </a:t>
            </a:r>
            <a:r>
              <a:rPr dirty="0" sz="1300" spc="15">
                <a:latin typeface="Courier New"/>
                <a:cs typeface="Courier New"/>
              </a:rPr>
              <a:t>get_sal</a:t>
            </a:r>
            <a:r>
              <a:rPr dirty="0" sz="1300" spc="-370">
                <a:latin typeface="Courier New"/>
                <a:cs typeface="Courier New"/>
              </a:rPr>
              <a:t> </a:t>
            </a:r>
            <a:r>
              <a:rPr dirty="0" sz="1300" spc="5">
                <a:latin typeface="Times New Roman"/>
                <a:cs typeface="Times New Roman"/>
              </a:rPr>
              <a:t>function with </a:t>
            </a:r>
            <a:r>
              <a:rPr dirty="0" sz="1300" spc="10">
                <a:latin typeface="Times New Roman"/>
                <a:cs typeface="Times New Roman"/>
              </a:rPr>
              <a:t>all </a:t>
            </a:r>
            <a:r>
              <a:rPr dirty="0" sz="1300" spc="5">
                <a:latin typeface="Times New Roman"/>
                <a:cs typeface="Times New Roman"/>
              </a:rPr>
              <a:t>its arguments is nested in  the </a:t>
            </a:r>
            <a:r>
              <a:rPr dirty="0" sz="1300" spc="10">
                <a:latin typeface="Times New Roman"/>
                <a:cs typeface="Times New Roman"/>
              </a:rPr>
              <a:t>parameter </a:t>
            </a:r>
            <a:r>
              <a:rPr dirty="0" sz="1300" spc="5">
                <a:latin typeface="Times New Roman"/>
                <a:cs typeface="Times New Roman"/>
              </a:rPr>
              <a:t>required </a:t>
            </a:r>
            <a:r>
              <a:rPr dirty="0" sz="1300" spc="10">
                <a:latin typeface="Times New Roman"/>
                <a:cs typeface="Times New Roman"/>
              </a:rPr>
              <a:t>by </a:t>
            </a:r>
            <a:r>
              <a:rPr dirty="0" sz="1300" spc="5">
                <a:latin typeface="Times New Roman"/>
                <a:cs typeface="Times New Roman"/>
              </a:rPr>
              <a:t>the </a:t>
            </a:r>
            <a:r>
              <a:rPr dirty="0" sz="1300" spc="15">
                <a:latin typeface="Courier New"/>
                <a:cs typeface="Courier New"/>
              </a:rPr>
              <a:t>DBMS_OUTPUT.PUT_LINE</a:t>
            </a:r>
            <a:r>
              <a:rPr dirty="0" sz="1300" spc="-420">
                <a:latin typeface="Courier New"/>
                <a:cs typeface="Courier New"/>
              </a:rPr>
              <a:t> </a:t>
            </a:r>
            <a:r>
              <a:rPr dirty="0" sz="1300" spc="5">
                <a:latin typeface="Times New Roman"/>
                <a:cs typeface="Times New Roman"/>
              </a:rPr>
              <a:t>procedure. This </a:t>
            </a:r>
            <a:r>
              <a:rPr dirty="0" sz="1300" spc="10">
                <a:latin typeface="Times New Roman"/>
                <a:cs typeface="Times New Roman"/>
              </a:rPr>
              <a:t>comes  </a:t>
            </a:r>
            <a:r>
              <a:rPr dirty="0" sz="1300" spc="5">
                <a:latin typeface="Times New Roman"/>
                <a:cs typeface="Times New Roman"/>
              </a:rPr>
              <a:t>from the concept of nesting functions as discussed in the course titled </a:t>
            </a:r>
            <a:r>
              <a:rPr dirty="0" sz="1300" spc="5" i="1">
                <a:latin typeface="Times New Roman"/>
                <a:cs typeface="Times New Roman"/>
              </a:rPr>
              <a:t>Oracle  </a:t>
            </a:r>
            <a:r>
              <a:rPr dirty="0" sz="1300" spc="5" i="1">
                <a:latin typeface="Times New Roman"/>
                <a:cs typeface="Times New Roman"/>
              </a:rPr>
              <a:t>Database 10g: </a:t>
            </a:r>
            <a:r>
              <a:rPr dirty="0" sz="1300" spc="10" i="1">
                <a:latin typeface="Times New Roman"/>
                <a:cs typeface="Times New Roman"/>
              </a:rPr>
              <a:t>SQL </a:t>
            </a:r>
            <a:r>
              <a:rPr dirty="0" sz="1300" spc="5" i="1">
                <a:latin typeface="Times New Roman"/>
                <a:cs typeface="Times New Roman"/>
              </a:rPr>
              <a:t>Fundamentals</a:t>
            </a:r>
            <a:r>
              <a:rPr dirty="0" sz="1300" spc="-10" i="1">
                <a:latin typeface="Times New Roman"/>
                <a:cs typeface="Times New Roman"/>
              </a:rPr>
              <a:t> </a:t>
            </a:r>
            <a:r>
              <a:rPr dirty="0" sz="1300" i="1">
                <a:latin typeface="Times New Roman"/>
                <a:cs typeface="Times New Roman"/>
              </a:rPr>
              <a:t>I</a:t>
            </a:r>
            <a:r>
              <a:rPr dirty="0" sz="1300">
                <a:latin typeface="Times New Roman"/>
                <a:cs typeface="Times New Roman"/>
              </a:rPr>
              <a:t>.</a:t>
            </a:r>
            <a:endParaRPr sz="1300">
              <a:latin typeface="Times New Roman"/>
              <a:cs typeface="Times New Roman"/>
            </a:endParaRPr>
          </a:p>
          <a:p>
            <a:pPr marL="515620" marR="91440" indent="-251460">
              <a:lnSpc>
                <a:spcPct val="101099"/>
              </a:lnSpc>
              <a:spcBef>
                <a:spcPts val="5"/>
              </a:spcBef>
              <a:buFont typeface="Times New Roman"/>
              <a:buChar char="•"/>
              <a:tabLst>
                <a:tab pos="514984" algn="l"/>
                <a:tab pos="515620" algn="l"/>
              </a:tabLst>
            </a:pPr>
            <a:r>
              <a:rPr dirty="0" sz="1300" spc="5" b="1">
                <a:latin typeface="Times New Roman"/>
                <a:cs typeface="Times New Roman"/>
              </a:rPr>
              <a:t>As an </a:t>
            </a:r>
            <a:r>
              <a:rPr dirty="0" sz="1300" b="1">
                <a:latin typeface="Times New Roman"/>
                <a:cs typeface="Times New Roman"/>
              </a:rPr>
              <a:t>expression </a:t>
            </a:r>
            <a:r>
              <a:rPr dirty="0" sz="1300" spc="5" b="1">
                <a:latin typeface="Times New Roman"/>
                <a:cs typeface="Times New Roman"/>
              </a:rPr>
              <a:t>in </a:t>
            </a:r>
            <a:r>
              <a:rPr dirty="0" sz="1300" spc="10" b="1">
                <a:latin typeface="Times New Roman"/>
                <a:cs typeface="Times New Roman"/>
              </a:rPr>
              <a:t>a SQL </a:t>
            </a:r>
            <a:r>
              <a:rPr dirty="0" sz="1300" b="1">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last example shows how a function can  be used as a single-row function in a </a:t>
            </a:r>
            <a:r>
              <a:rPr dirty="0" sz="1300" spc="10">
                <a:latin typeface="Times New Roman"/>
                <a:cs typeface="Times New Roman"/>
              </a:rPr>
              <a:t>SQL</a:t>
            </a:r>
            <a:r>
              <a:rPr dirty="0" sz="1300" spc="-5">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138430" marR="143510">
              <a:lnSpc>
                <a:spcPct val="101499"/>
              </a:lnSpc>
              <a:spcBef>
                <a:spcPts val="395"/>
              </a:spcBef>
            </a:pPr>
            <a:r>
              <a:rPr dirty="0" sz="1300" spc="5" b="1">
                <a:latin typeface="Times New Roman"/>
                <a:cs typeface="Times New Roman"/>
              </a:rPr>
              <a:t>Note: </a:t>
            </a:r>
            <a:r>
              <a:rPr dirty="0" sz="1300" spc="10">
                <a:latin typeface="Times New Roman"/>
                <a:cs typeface="Times New Roman"/>
              </a:rPr>
              <a:t>The </a:t>
            </a:r>
            <a:r>
              <a:rPr dirty="0" sz="1300" spc="5">
                <a:latin typeface="Times New Roman"/>
                <a:cs typeface="Times New Roman"/>
              </a:rPr>
              <a:t>benefits and restrictions that apply to functions </a:t>
            </a:r>
            <a:r>
              <a:rPr dirty="0" sz="1300" spc="10">
                <a:latin typeface="Times New Roman"/>
                <a:cs typeface="Times New Roman"/>
              </a:rPr>
              <a:t>when </a:t>
            </a:r>
            <a:r>
              <a:rPr dirty="0" sz="1300" spc="5">
                <a:latin typeface="Times New Roman"/>
                <a:cs typeface="Times New Roman"/>
              </a:rPr>
              <a:t>used in a </a:t>
            </a:r>
            <a:r>
              <a:rPr dirty="0" sz="1300" spc="10">
                <a:latin typeface="Times New Roman"/>
                <a:cs typeface="Times New Roman"/>
              </a:rPr>
              <a:t>SQL </a:t>
            </a:r>
            <a:r>
              <a:rPr dirty="0" sz="1300" spc="5">
                <a:latin typeface="Times New Roman"/>
                <a:cs typeface="Times New Roman"/>
              </a:rPr>
              <a:t>statement  are discussed in the next </a:t>
            </a:r>
            <a:r>
              <a:rPr dirty="0" sz="1300" spc="10">
                <a:latin typeface="Times New Roman"/>
                <a:cs typeface="Times New Roman"/>
              </a:rPr>
              <a:t>few</a:t>
            </a:r>
            <a:r>
              <a:rPr dirty="0" sz="1300">
                <a:latin typeface="Times New Roman"/>
                <a:cs typeface="Times New Roman"/>
              </a:rPr>
              <a:t> </a:t>
            </a:r>
            <a:r>
              <a:rPr dirty="0" sz="1300" spc="5">
                <a:latin typeface="Times New Roman"/>
                <a:cs typeface="Times New Roman"/>
              </a:rPr>
              <a:t>pages.</a:t>
            </a:r>
            <a:endParaRPr sz="1300">
              <a:latin typeface="Times New Roman"/>
              <a:cs typeface="Times New Roman"/>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8</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5074920" cy="2476500"/>
          </a:xfrm>
          <a:prstGeom prst="rect">
            <a:avLst/>
          </a:prstGeom>
        </p:spPr>
        <p:txBody>
          <a:bodyPr wrap="square" lIns="0" tIns="12700" rIns="0" bIns="0" rtlCol="0" vert="horz">
            <a:spAutoFit/>
          </a:bodyPr>
          <a:lstStyle/>
          <a:p>
            <a:pPr marL="1559560" marR="26670" indent="-1515110">
              <a:lnSpc>
                <a:spcPct val="100000"/>
              </a:lnSpc>
              <a:spcBef>
                <a:spcPts val="100"/>
              </a:spcBef>
            </a:pPr>
            <a:r>
              <a:rPr dirty="0" sz="2000" spc="-5" b="1">
                <a:latin typeface="Arial"/>
                <a:cs typeface="Arial"/>
              </a:rPr>
              <a:t>Advantages </a:t>
            </a:r>
            <a:r>
              <a:rPr dirty="0" sz="2000" b="1">
                <a:latin typeface="Arial"/>
                <a:cs typeface="Arial"/>
              </a:rPr>
              <a:t>of </a:t>
            </a:r>
            <a:r>
              <a:rPr dirty="0" sz="2000" spc="-5" b="1">
                <a:latin typeface="Arial"/>
                <a:cs typeface="Arial"/>
              </a:rPr>
              <a:t>User-Defined </a:t>
            </a:r>
            <a:r>
              <a:rPr dirty="0" sz="2000" b="1">
                <a:latin typeface="Arial"/>
                <a:cs typeface="Arial"/>
              </a:rPr>
              <a:t>Functions in  </a:t>
            </a:r>
            <a:r>
              <a:rPr dirty="0" sz="2000" spc="-5" b="1">
                <a:latin typeface="Arial"/>
                <a:cs typeface="Arial"/>
              </a:rPr>
              <a:t>SQL</a:t>
            </a:r>
            <a:r>
              <a:rPr dirty="0" sz="2000" spc="-10" b="1">
                <a:latin typeface="Arial"/>
                <a:cs typeface="Arial"/>
              </a:rPr>
              <a:t> </a:t>
            </a:r>
            <a:r>
              <a:rPr dirty="0" sz="2000" spc="-5" b="1">
                <a:latin typeface="Arial"/>
                <a:cs typeface="Arial"/>
              </a:rPr>
              <a:t>Statements</a:t>
            </a:r>
            <a:endParaRPr sz="2000">
              <a:latin typeface="Arial"/>
              <a:cs typeface="Arial"/>
            </a:endParaRPr>
          </a:p>
          <a:p>
            <a:pPr>
              <a:lnSpc>
                <a:spcPct val="100000"/>
              </a:lnSpc>
              <a:spcBef>
                <a:spcPts val="15"/>
              </a:spcBef>
            </a:pPr>
            <a:endParaRPr sz="2100">
              <a:latin typeface="Arial"/>
              <a:cs typeface="Arial"/>
            </a:endParaRPr>
          </a:p>
          <a:p>
            <a:pPr marL="326390" marR="5080" indent="-327025">
              <a:lnSpc>
                <a:spcPct val="101299"/>
              </a:lnSpc>
              <a:spcBef>
                <a:spcPts val="5"/>
              </a:spcBef>
              <a:buClr>
                <a:srgbClr val="FF0000"/>
              </a:buClr>
              <a:buFont typeface="Arial"/>
              <a:buChar char="•"/>
              <a:tabLst>
                <a:tab pos="326390" algn="l"/>
                <a:tab pos="327025" algn="l"/>
              </a:tabLst>
            </a:pPr>
            <a:r>
              <a:rPr dirty="0" sz="1550" spc="10" b="1">
                <a:latin typeface="Arial"/>
                <a:cs typeface="Arial"/>
              </a:rPr>
              <a:t>Can extend </a:t>
            </a:r>
            <a:r>
              <a:rPr dirty="0" sz="1550" spc="15" b="1">
                <a:latin typeface="Arial"/>
                <a:cs typeface="Arial"/>
              </a:rPr>
              <a:t>SQL </a:t>
            </a:r>
            <a:r>
              <a:rPr dirty="0" sz="1550" spc="10" b="1">
                <a:latin typeface="Arial"/>
                <a:cs typeface="Arial"/>
              </a:rPr>
              <a:t>where </a:t>
            </a:r>
            <a:r>
              <a:rPr dirty="0" sz="1550" spc="5" b="1">
                <a:latin typeface="Arial"/>
                <a:cs typeface="Arial"/>
              </a:rPr>
              <a:t>activities </a:t>
            </a:r>
            <a:r>
              <a:rPr dirty="0" sz="1550" spc="10" b="1">
                <a:latin typeface="Arial"/>
                <a:cs typeface="Arial"/>
              </a:rPr>
              <a:t>are too complex,  too awkward, or unavailable with</a:t>
            </a:r>
            <a:r>
              <a:rPr dirty="0" sz="1550" spc="-15" b="1">
                <a:latin typeface="Arial"/>
                <a:cs typeface="Arial"/>
              </a:rPr>
              <a:t> </a:t>
            </a:r>
            <a:r>
              <a:rPr dirty="0" sz="1550" spc="15" b="1">
                <a:latin typeface="Arial"/>
                <a:cs typeface="Arial"/>
              </a:rPr>
              <a:t>SQL</a:t>
            </a:r>
            <a:endParaRPr sz="1550">
              <a:latin typeface="Arial"/>
              <a:cs typeface="Arial"/>
            </a:endParaRPr>
          </a:p>
          <a:p>
            <a:pPr marL="326390" marR="175895" indent="-327025">
              <a:lnSpc>
                <a:spcPct val="104299"/>
              </a:lnSpc>
              <a:spcBef>
                <a:spcPts val="204"/>
              </a:spcBef>
              <a:buClr>
                <a:srgbClr val="FF0000"/>
              </a:buClr>
              <a:buFont typeface="Arial"/>
              <a:buChar char="•"/>
              <a:tabLst>
                <a:tab pos="326390" algn="l"/>
                <a:tab pos="327025" algn="l"/>
              </a:tabLst>
            </a:pPr>
            <a:r>
              <a:rPr dirty="0" sz="1550" spc="10" b="1">
                <a:latin typeface="Arial"/>
                <a:cs typeface="Arial"/>
              </a:rPr>
              <a:t>Can increase efficiency when used </a:t>
            </a:r>
            <a:r>
              <a:rPr dirty="0" sz="1550" spc="5" b="1">
                <a:latin typeface="Arial"/>
                <a:cs typeface="Arial"/>
              </a:rPr>
              <a:t>in </a:t>
            </a:r>
            <a:r>
              <a:rPr dirty="0" sz="1550" spc="10" b="1">
                <a:latin typeface="Arial"/>
                <a:cs typeface="Arial"/>
              </a:rPr>
              <a:t>the </a:t>
            </a:r>
            <a:r>
              <a:rPr dirty="0" sz="1550" spc="10" b="1">
                <a:latin typeface="Courier New"/>
                <a:cs typeface="Courier New"/>
              </a:rPr>
              <a:t>WHERE  </a:t>
            </a:r>
            <a:r>
              <a:rPr dirty="0" sz="1550" spc="10" b="1">
                <a:latin typeface="Arial"/>
                <a:cs typeface="Arial"/>
              </a:rPr>
              <a:t>clause to </a:t>
            </a:r>
            <a:r>
              <a:rPr dirty="0" sz="1550" spc="5" b="1">
                <a:latin typeface="Arial"/>
                <a:cs typeface="Arial"/>
              </a:rPr>
              <a:t>filter </a:t>
            </a:r>
            <a:r>
              <a:rPr dirty="0" sz="1550" spc="10" b="1">
                <a:latin typeface="Arial"/>
                <a:cs typeface="Arial"/>
              </a:rPr>
              <a:t>data, as opposed to </a:t>
            </a:r>
            <a:r>
              <a:rPr dirty="0" sz="1550" spc="5" b="1">
                <a:latin typeface="Arial"/>
                <a:cs typeface="Arial"/>
              </a:rPr>
              <a:t>filtering </a:t>
            </a:r>
            <a:r>
              <a:rPr dirty="0" sz="1550" spc="10" b="1">
                <a:latin typeface="Arial"/>
                <a:cs typeface="Arial"/>
              </a:rPr>
              <a:t>the  data </a:t>
            </a:r>
            <a:r>
              <a:rPr dirty="0" sz="1550" spc="5" b="1">
                <a:latin typeface="Arial"/>
                <a:cs typeface="Arial"/>
              </a:rPr>
              <a:t>in </a:t>
            </a:r>
            <a:r>
              <a:rPr dirty="0" sz="1550" spc="10" b="1">
                <a:latin typeface="Arial"/>
                <a:cs typeface="Arial"/>
              </a:rPr>
              <a:t>the application</a:t>
            </a:r>
            <a:endParaRPr sz="1550">
              <a:latin typeface="Arial"/>
              <a:cs typeface="Arial"/>
            </a:endParaRPr>
          </a:p>
          <a:p>
            <a:pPr marL="326390" indent="-327025">
              <a:lnSpc>
                <a:spcPct val="100000"/>
              </a:lnSpc>
              <a:spcBef>
                <a:spcPts val="400"/>
              </a:spcBef>
              <a:buClr>
                <a:srgbClr val="FF0000"/>
              </a:buClr>
              <a:buFont typeface="Arial"/>
              <a:buChar char="•"/>
              <a:tabLst>
                <a:tab pos="326390" algn="l"/>
                <a:tab pos="327025" algn="l"/>
              </a:tabLst>
            </a:pPr>
            <a:r>
              <a:rPr dirty="0" sz="1550" spc="10" b="1">
                <a:latin typeface="Arial"/>
                <a:cs typeface="Arial"/>
              </a:rPr>
              <a:t>Can manipulate data</a:t>
            </a:r>
            <a:r>
              <a:rPr dirty="0" sz="1550" spc="-5" b="1">
                <a:latin typeface="Arial"/>
                <a:cs typeface="Arial"/>
              </a:rPr>
              <a:t> </a:t>
            </a:r>
            <a:r>
              <a:rPr dirty="0" sz="1550" spc="10" b="1">
                <a:latin typeface="Arial"/>
                <a:cs typeface="Arial"/>
              </a:rPr>
              <a:t>values</a:t>
            </a:r>
            <a:endParaRPr sz="1550">
              <a:latin typeface="Arial"/>
              <a:cs typeface="Arial"/>
            </a:endParaRPr>
          </a:p>
        </p:txBody>
      </p:sp>
      <p:sp>
        <p:nvSpPr>
          <p:cNvPr id="7" name="object 7"/>
          <p:cNvSpPr txBox="1"/>
          <p:nvPr/>
        </p:nvSpPr>
        <p:spPr>
          <a:xfrm>
            <a:off x="743204" y="5609382"/>
            <a:ext cx="6243320" cy="257937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Advantages of User-Defined Functions </a:t>
            </a:r>
            <a:r>
              <a:rPr dirty="0" sz="1300" spc="10" b="1">
                <a:latin typeface="Arial"/>
                <a:cs typeface="Arial"/>
              </a:rPr>
              <a:t>in </a:t>
            </a:r>
            <a:r>
              <a:rPr dirty="0" sz="1300" spc="15" b="1">
                <a:latin typeface="Arial"/>
                <a:cs typeface="Arial"/>
              </a:rPr>
              <a:t>SQL</a:t>
            </a:r>
            <a:r>
              <a:rPr dirty="0" sz="1300" spc="5" b="1">
                <a:latin typeface="Arial"/>
                <a:cs typeface="Arial"/>
              </a:rPr>
              <a:t> Statements</a:t>
            </a:r>
            <a:endParaRPr sz="1300">
              <a:latin typeface="Arial"/>
              <a:cs typeface="Arial"/>
            </a:endParaRPr>
          </a:p>
          <a:p>
            <a:pPr algn="just" marL="138430" marR="5080">
              <a:lnSpc>
                <a:spcPct val="98800"/>
              </a:lnSpc>
              <a:spcBef>
                <a:spcPts val="405"/>
              </a:spcBef>
            </a:pPr>
            <a:r>
              <a:rPr dirty="0" sz="1300" spc="10">
                <a:latin typeface="Times New Roman"/>
                <a:cs typeface="Times New Roman"/>
              </a:rPr>
              <a:t>SQL </a:t>
            </a:r>
            <a:r>
              <a:rPr dirty="0" sz="1300" spc="5">
                <a:latin typeface="Times New Roman"/>
                <a:cs typeface="Times New Roman"/>
              </a:rPr>
              <a:t>statements can reference </a:t>
            </a:r>
            <a:r>
              <a:rPr dirty="0" sz="1300" spc="10">
                <a:latin typeface="Times New Roman"/>
                <a:cs typeface="Times New Roman"/>
              </a:rPr>
              <a:t>PL/SQL </a:t>
            </a:r>
            <a:r>
              <a:rPr dirty="0" sz="1300" spc="5">
                <a:latin typeface="Times New Roman"/>
                <a:cs typeface="Times New Roman"/>
              </a:rPr>
              <a:t>user-defined functions anywhere a </a:t>
            </a:r>
            <a:r>
              <a:rPr dirty="0" sz="1300" spc="10">
                <a:latin typeface="Times New Roman"/>
                <a:cs typeface="Times New Roman"/>
              </a:rPr>
              <a:t>SQL </a:t>
            </a:r>
            <a:r>
              <a:rPr dirty="0" sz="1300" spc="5">
                <a:latin typeface="Times New Roman"/>
                <a:cs typeface="Times New Roman"/>
              </a:rPr>
              <a:t>expression  is allowed. For example, a user-defined function </a:t>
            </a:r>
            <a:r>
              <a:rPr dirty="0" sz="1300" spc="10">
                <a:latin typeface="Times New Roman"/>
                <a:cs typeface="Times New Roman"/>
              </a:rPr>
              <a:t>can </a:t>
            </a:r>
            <a:r>
              <a:rPr dirty="0" sz="1300" spc="5">
                <a:latin typeface="Times New Roman"/>
                <a:cs typeface="Times New Roman"/>
              </a:rPr>
              <a:t>be used anywhere that a built-in </a:t>
            </a:r>
            <a:r>
              <a:rPr dirty="0" sz="1300" spc="10">
                <a:latin typeface="Times New Roman"/>
                <a:cs typeface="Times New Roman"/>
              </a:rPr>
              <a:t>SQL  </a:t>
            </a:r>
            <a:r>
              <a:rPr dirty="0" sz="1300" spc="5">
                <a:latin typeface="Times New Roman"/>
                <a:cs typeface="Times New Roman"/>
              </a:rPr>
              <a:t>function, such as </a:t>
            </a:r>
            <a:r>
              <a:rPr dirty="0" sz="1300" spc="10">
                <a:latin typeface="Courier New"/>
                <a:cs typeface="Courier New"/>
              </a:rPr>
              <a:t>UPPER()</a:t>
            </a:r>
            <a:r>
              <a:rPr dirty="0" sz="1300" spc="10">
                <a:latin typeface="Times New Roman"/>
                <a:cs typeface="Times New Roman"/>
              </a:rPr>
              <a:t>, can </a:t>
            </a:r>
            <a:r>
              <a:rPr dirty="0" sz="1300" spc="5">
                <a:latin typeface="Times New Roman"/>
                <a:cs typeface="Times New Roman"/>
              </a:rPr>
              <a:t>be</a:t>
            </a:r>
            <a:r>
              <a:rPr dirty="0" sz="1300" spc="-5">
                <a:latin typeface="Times New Roman"/>
                <a:cs typeface="Times New Roman"/>
              </a:rPr>
              <a:t> </a:t>
            </a:r>
            <a:r>
              <a:rPr dirty="0" sz="1300" spc="5">
                <a:latin typeface="Times New Roman"/>
                <a:cs typeface="Times New Roman"/>
              </a:rPr>
              <a:t>placed.</a:t>
            </a:r>
            <a:endParaRPr sz="1300">
              <a:latin typeface="Times New Roman"/>
              <a:cs typeface="Times New Roman"/>
            </a:endParaRPr>
          </a:p>
          <a:p>
            <a:pPr marL="138430">
              <a:lnSpc>
                <a:spcPct val="100000"/>
              </a:lnSpc>
              <a:spcBef>
                <a:spcPts val="500"/>
              </a:spcBef>
            </a:pPr>
            <a:r>
              <a:rPr dirty="0" sz="1300" spc="5" b="1">
                <a:latin typeface="Times New Roman"/>
                <a:cs typeface="Times New Roman"/>
              </a:rPr>
              <a:t>Advantages</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5">
                <a:latin typeface="Times New Roman"/>
                <a:cs typeface="Times New Roman"/>
              </a:rPr>
              <a:t>Permits calculations that are too complex, </a:t>
            </a:r>
            <a:r>
              <a:rPr dirty="0" sz="1300" spc="10">
                <a:latin typeface="Times New Roman"/>
                <a:cs typeface="Times New Roman"/>
              </a:rPr>
              <a:t>awkward, </a:t>
            </a:r>
            <a:r>
              <a:rPr dirty="0" sz="1300" spc="5">
                <a:latin typeface="Times New Roman"/>
                <a:cs typeface="Times New Roman"/>
              </a:rPr>
              <a:t>or unavailable with</a:t>
            </a:r>
            <a:r>
              <a:rPr dirty="0" sz="1300" spc="65">
                <a:latin typeface="Times New Roman"/>
                <a:cs typeface="Times New Roman"/>
              </a:rPr>
              <a:t> </a:t>
            </a:r>
            <a:r>
              <a:rPr dirty="0" sz="1300" spc="10">
                <a:latin typeface="Times New Roman"/>
                <a:cs typeface="Times New Roman"/>
              </a:rPr>
              <a:t>SQL</a:t>
            </a:r>
            <a:endParaRPr sz="1300">
              <a:latin typeface="Times New Roman"/>
              <a:cs typeface="Times New Roman"/>
            </a:endParaRPr>
          </a:p>
          <a:p>
            <a:pPr marL="515620" marR="96520" indent="-251460">
              <a:lnSpc>
                <a:spcPts val="1580"/>
              </a:lnSpc>
              <a:spcBef>
                <a:spcPts val="55"/>
              </a:spcBef>
              <a:buChar char="•"/>
              <a:tabLst>
                <a:tab pos="514984" algn="l"/>
                <a:tab pos="516255" algn="l"/>
              </a:tabLst>
            </a:pPr>
            <a:r>
              <a:rPr dirty="0" sz="1300" spc="5">
                <a:latin typeface="Times New Roman"/>
                <a:cs typeface="Times New Roman"/>
              </a:rPr>
              <a:t>Increases data independence </a:t>
            </a:r>
            <a:r>
              <a:rPr dirty="0" sz="1300" spc="10">
                <a:latin typeface="Times New Roman"/>
                <a:cs typeface="Times New Roman"/>
              </a:rPr>
              <a:t>by </a:t>
            </a:r>
            <a:r>
              <a:rPr dirty="0" sz="1300" spc="5">
                <a:latin typeface="Times New Roman"/>
                <a:cs typeface="Times New Roman"/>
              </a:rPr>
              <a:t>processing </a:t>
            </a:r>
            <a:r>
              <a:rPr dirty="0" sz="1300" spc="10">
                <a:latin typeface="Times New Roman"/>
                <a:cs typeface="Times New Roman"/>
              </a:rPr>
              <a:t>complex data </a:t>
            </a:r>
            <a:r>
              <a:rPr dirty="0" sz="1300" spc="5">
                <a:latin typeface="Times New Roman"/>
                <a:cs typeface="Times New Roman"/>
              </a:rPr>
              <a:t>analysis within the Oracle  server, rather than </a:t>
            </a:r>
            <a:r>
              <a:rPr dirty="0" sz="1300" spc="10">
                <a:latin typeface="Times New Roman"/>
                <a:cs typeface="Times New Roman"/>
              </a:rPr>
              <a:t>by </a:t>
            </a:r>
            <a:r>
              <a:rPr dirty="0" sz="1300" spc="5">
                <a:latin typeface="Times New Roman"/>
                <a:cs typeface="Times New Roman"/>
              </a:rPr>
              <a:t>retrieving the data into an </a:t>
            </a:r>
            <a:r>
              <a:rPr dirty="0" sz="1300" spc="10">
                <a:latin typeface="Times New Roman"/>
                <a:cs typeface="Times New Roman"/>
              </a:rPr>
              <a:t>application</a:t>
            </a:r>
            <a:endParaRPr sz="1300">
              <a:latin typeface="Times New Roman"/>
              <a:cs typeface="Times New Roman"/>
            </a:endParaRPr>
          </a:p>
          <a:p>
            <a:pPr marL="515620" marR="210185" indent="-252095">
              <a:lnSpc>
                <a:spcPts val="1580"/>
              </a:lnSpc>
              <a:buChar char="•"/>
              <a:tabLst>
                <a:tab pos="514984" algn="l"/>
                <a:tab pos="516255" algn="l"/>
              </a:tabLst>
            </a:pPr>
            <a:r>
              <a:rPr dirty="0" sz="1300" spc="5">
                <a:latin typeface="Times New Roman"/>
                <a:cs typeface="Times New Roman"/>
              </a:rPr>
              <a:t>Increases efficiency of queries by performing functions in the query rather than in  the </a:t>
            </a:r>
            <a:r>
              <a:rPr dirty="0" sz="1300" spc="10">
                <a:latin typeface="Times New Roman"/>
                <a:cs typeface="Times New Roman"/>
              </a:rPr>
              <a:t>application</a:t>
            </a:r>
            <a:endParaRPr sz="1300">
              <a:latin typeface="Times New Roman"/>
              <a:cs typeface="Times New Roman"/>
            </a:endParaRPr>
          </a:p>
          <a:p>
            <a:pPr marL="515620" marR="283210" indent="-251460">
              <a:lnSpc>
                <a:spcPts val="1580"/>
              </a:lnSpc>
              <a:spcBef>
                <a:spcPts val="5"/>
              </a:spcBef>
              <a:buChar char="•"/>
              <a:tabLst>
                <a:tab pos="515620" algn="l"/>
                <a:tab pos="516255" algn="l"/>
              </a:tabLst>
            </a:pPr>
            <a:r>
              <a:rPr dirty="0" sz="1300" spc="5">
                <a:latin typeface="Times New Roman"/>
                <a:cs typeface="Times New Roman"/>
              </a:rPr>
              <a:t>Manipulates </a:t>
            </a:r>
            <a:r>
              <a:rPr dirty="0" sz="1300" spc="10">
                <a:latin typeface="Times New Roman"/>
                <a:cs typeface="Times New Roman"/>
              </a:rPr>
              <a:t>new </a:t>
            </a:r>
            <a:r>
              <a:rPr dirty="0" sz="1300" spc="5">
                <a:latin typeface="Times New Roman"/>
                <a:cs typeface="Times New Roman"/>
              </a:rPr>
              <a:t>types of data (for example, latitude </a:t>
            </a:r>
            <a:r>
              <a:rPr dirty="0" sz="1300" spc="10">
                <a:latin typeface="Times New Roman"/>
                <a:cs typeface="Times New Roman"/>
              </a:rPr>
              <a:t>and </a:t>
            </a:r>
            <a:r>
              <a:rPr dirty="0" sz="1300" spc="5">
                <a:latin typeface="Times New Roman"/>
                <a:cs typeface="Times New Roman"/>
              </a:rPr>
              <a:t>longitude) </a:t>
            </a:r>
            <a:r>
              <a:rPr dirty="0" sz="1300" spc="10">
                <a:latin typeface="Times New Roman"/>
                <a:cs typeface="Times New Roman"/>
              </a:rPr>
              <a:t>by </a:t>
            </a:r>
            <a:r>
              <a:rPr dirty="0" sz="1300" spc="5">
                <a:latin typeface="Times New Roman"/>
                <a:cs typeface="Times New Roman"/>
              </a:rPr>
              <a:t>encoding  character strings and using functions to operate </a:t>
            </a:r>
            <a:r>
              <a:rPr dirty="0" sz="1300" spc="10">
                <a:latin typeface="Times New Roman"/>
                <a:cs typeface="Times New Roman"/>
              </a:rPr>
              <a:t>on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strings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872233"/>
            <a:ext cx="5105400" cy="1727200"/>
          </a:xfrm>
          <a:prstGeom prst="rect">
            <a:avLst/>
          </a:prstGeom>
          <a:solidFill>
            <a:srgbClr val="CCCCCC"/>
          </a:solidFill>
          <a:ln w="20574">
            <a:solidFill>
              <a:srgbClr val="000000"/>
            </a:solidFill>
          </a:ln>
        </p:spPr>
        <p:txBody>
          <a:bodyPr wrap="square" lIns="0" tIns="13335" rIns="0" bIns="0" rtlCol="0" vert="horz">
            <a:spAutoFit/>
          </a:bodyPr>
          <a:lstStyle/>
          <a:p>
            <a:pPr marL="173355" marR="432434" indent="-97790">
              <a:lnSpc>
                <a:spcPts val="1470"/>
              </a:lnSpc>
              <a:spcBef>
                <a:spcPts val="105"/>
              </a:spcBef>
            </a:pPr>
            <a:r>
              <a:rPr dirty="0" sz="1300" spc="-15" b="1">
                <a:latin typeface="Courier New"/>
                <a:cs typeface="Courier New"/>
              </a:rPr>
              <a:t>CREATE OR REPLACE FUNCTION tax(value IN </a:t>
            </a:r>
            <a:r>
              <a:rPr dirty="0" sz="1300" spc="-20" b="1">
                <a:latin typeface="Courier New"/>
                <a:cs typeface="Courier New"/>
              </a:rPr>
              <a:t>NUMBER)  </a:t>
            </a:r>
            <a:r>
              <a:rPr dirty="0" sz="1300" spc="-15" b="1">
                <a:latin typeface="Courier New"/>
                <a:cs typeface="Courier New"/>
              </a:rPr>
              <a:t>RETURN NUMBER</a:t>
            </a:r>
            <a:r>
              <a:rPr dirty="0" sz="1300" spc="-35" b="1">
                <a:latin typeface="Courier New"/>
                <a:cs typeface="Courier New"/>
              </a:rPr>
              <a:t> </a:t>
            </a:r>
            <a:r>
              <a:rPr dirty="0" sz="1300" spc="-20" b="1">
                <a:latin typeface="Courier New"/>
                <a:cs typeface="Courier New"/>
              </a:rPr>
              <a:t>IS</a:t>
            </a:r>
            <a:endParaRPr sz="1300">
              <a:latin typeface="Courier New"/>
              <a:cs typeface="Courier New"/>
            </a:endParaRPr>
          </a:p>
          <a:p>
            <a:pPr marL="76200">
              <a:lnSpc>
                <a:spcPts val="1380"/>
              </a:lnSpc>
            </a:pPr>
            <a:r>
              <a:rPr dirty="0" sz="1300" spc="-15" b="1">
                <a:latin typeface="Courier New"/>
                <a:cs typeface="Courier New"/>
              </a:rPr>
              <a:t>BEGIN</a:t>
            </a:r>
            <a:endParaRPr sz="1300">
              <a:latin typeface="Courier New"/>
              <a:cs typeface="Courier New"/>
            </a:endParaRPr>
          </a:p>
          <a:p>
            <a:pPr marL="76200" marR="2580005" indent="292100">
              <a:lnSpc>
                <a:spcPts val="1470"/>
              </a:lnSpc>
              <a:spcBef>
                <a:spcPts val="80"/>
              </a:spcBef>
            </a:pPr>
            <a:r>
              <a:rPr dirty="0" sz="1300" spc="-15" b="1">
                <a:latin typeface="Courier New"/>
                <a:cs typeface="Courier New"/>
              </a:rPr>
              <a:t>RETURN (value </a:t>
            </a:r>
            <a:r>
              <a:rPr dirty="0" sz="1300" spc="-10" b="1">
                <a:latin typeface="Courier New"/>
                <a:cs typeface="Courier New"/>
              </a:rPr>
              <a:t>*</a:t>
            </a:r>
            <a:r>
              <a:rPr dirty="0" sz="1300" spc="-50" b="1">
                <a:latin typeface="Courier New"/>
                <a:cs typeface="Courier New"/>
              </a:rPr>
              <a:t> </a:t>
            </a:r>
            <a:r>
              <a:rPr dirty="0" sz="1300" spc="-15" b="1">
                <a:latin typeface="Courier New"/>
                <a:cs typeface="Courier New"/>
              </a:rPr>
              <a:t>0.08);  END</a:t>
            </a:r>
            <a:r>
              <a:rPr dirty="0" sz="1300" spc="-20" b="1">
                <a:latin typeface="Courier New"/>
                <a:cs typeface="Courier New"/>
              </a:rPr>
              <a:t> tax;</a:t>
            </a:r>
            <a:endParaRPr sz="1300">
              <a:latin typeface="Courier New"/>
              <a:cs typeface="Courier New"/>
            </a:endParaRPr>
          </a:p>
          <a:p>
            <a:pPr marL="76200">
              <a:lnSpc>
                <a:spcPts val="1380"/>
              </a:lnSpc>
            </a:pPr>
            <a:r>
              <a:rPr dirty="0" sz="1300" spc="-10" b="1">
                <a:latin typeface="Courier New"/>
                <a:cs typeface="Courier New"/>
              </a:rPr>
              <a:t>/</a:t>
            </a:r>
            <a:endParaRPr sz="1300">
              <a:latin typeface="Courier New"/>
              <a:cs typeface="Courier New"/>
            </a:endParaRPr>
          </a:p>
          <a:p>
            <a:pPr marL="76200" marR="140970">
              <a:lnSpc>
                <a:spcPts val="1470"/>
              </a:lnSpc>
              <a:spcBef>
                <a:spcPts val="75"/>
              </a:spcBef>
              <a:tabLst>
                <a:tab pos="758825" algn="l"/>
              </a:tabLst>
            </a:pPr>
            <a:r>
              <a:rPr dirty="0" sz="1300" spc="-15" b="1">
                <a:latin typeface="Courier New"/>
                <a:cs typeface="Courier New"/>
              </a:rPr>
              <a:t>SELECT employee_id, last_name, salary, </a:t>
            </a:r>
            <a:r>
              <a:rPr dirty="0" sz="1300" spc="-20" b="1">
                <a:latin typeface="Courier New"/>
                <a:cs typeface="Courier New"/>
              </a:rPr>
              <a:t>tax(salary)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76200">
              <a:lnSpc>
                <a:spcPts val="1430"/>
              </a:lnSpc>
              <a:tabLst>
                <a:tab pos="759460"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100;</a:t>
            </a:r>
            <a:endParaRPr sz="1300">
              <a:latin typeface="Courier New"/>
              <a:cs typeface="Courier New"/>
            </a:endParaRPr>
          </a:p>
        </p:txBody>
      </p:sp>
      <p:sp>
        <p:nvSpPr>
          <p:cNvPr id="4" name="object 4"/>
          <p:cNvSpPr/>
          <p:nvPr/>
        </p:nvSpPr>
        <p:spPr>
          <a:xfrm>
            <a:off x="1423416" y="3826764"/>
            <a:ext cx="4911614" cy="1059714"/>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6670">
              <a:lnSpc>
                <a:spcPct val="100000"/>
              </a:lnSpc>
            </a:pPr>
            <a:r>
              <a:rPr dirty="0" sz="2000" b="1">
                <a:latin typeface="Arial"/>
                <a:cs typeface="Arial"/>
              </a:rPr>
              <a:t>Function in SQL Expressions:</a:t>
            </a:r>
            <a:r>
              <a:rPr dirty="0" sz="2000" spc="-30" b="1">
                <a:latin typeface="Arial"/>
                <a:cs typeface="Arial"/>
              </a:rPr>
              <a:t> </a:t>
            </a:r>
            <a:r>
              <a:rPr dirty="0" sz="2000"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marL="774700">
              <a:lnSpc>
                <a:spcPct val="100000"/>
              </a:lnSpc>
              <a:spcBef>
                <a:spcPts val="1475"/>
              </a:spcBef>
            </a:pPr>
            <a:r>
              <a:rPr dirty="0" sz="1300" spc="-15" b="1">
                <a:latin typeface="Courier New"/>
                <a:cs typeface="Courier New"/>
              </a:rPr>
              <a:t>Function</a:t>
            </a:r>
            <a:r>
              <a:rPr dirty="0" sz="1300" spc="-25" b="1">
                <a:latin typeface="Courier New"/>
                <a:cs typeface="Courier New"/>
              </a:rPr>
              <a:t> </a:t>
            </a:r>
            <a:r>
              <a:rPr dirty="0" sz="1300" spc="-20" b="1">
                <a:latin typeface="Courier New"/>
                <a:cs typeface="Courier New"/>
              </a:rPr>
              <a:t>created.</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15"/>
              </a:spcBef>
            </a:pPr>
            <a:endParaRPr sz="1900">
              <a:latin typeface="Courier New"/>
              <a:cs typeface="Courier New"/>
            </a:endParaRPr>
          </a:p>
          <a:p>
            <a:pPr marL="774700">
              <a:lnSpc>
                <a:spcPct val="100000"/>
              </a:lnSpc>
            </a:pPr>
            <a:r>
              <a:rPr dirty="0" sz="1300" spc="-10" b="1">
                <a:latin typeface="Courier New"/>
                <a:cs typeface="Courier New"/>
              </a:rPr>
              <a:t>6 </a:t>
            </a:r>
            <a:r>
              <a:rPr dirty="0" sz="1300" spc="-15" b="1">
                <a:latin typeface="Courier New"/>
                <a:cs typeface="Courier New"/>
              </a:rPr>
              <a:t>rows</a:t>
            </a:r>
            <a:r>
              <a:rPr dirty="0" sz="1300" spc="-35" b="1">
                <a:latin typeface="Courier New"/>
                <a:cs typeface="Courier New"/>
              </a:rPr>
              <a:t> </a:t>
            </a:r>
            <a:r>
              <a:rPr dirty="0" sz="1300" spc="-20" b="1">
                <a:latin typeface="Courier New"/>
                <a:cs typeface="Courier New"/>
              </a:rPr>
              <a:t>selected.</a:t>
            </a:r>
            <a:endParaRPr sz="1300">
              <a:latin typeface="Courier New"/>
              <a:cs typeface="Courier New"/>
            </a:endParaRPr>
          </a:p>
          <a:p>
            <a:pPr>
              <a:lnSpc>
                <a:spcPct val="100000"/>
              </a:lnSpc>
              <a:spcBef>
                <a:spcPts val="10"/>
              </a:spcBef>
            </a:pPr>
            <a:endParaRPr sz="1500">
              <a:latin typeface="Courier New"/>
              <a:cs typeface="Courier New"/>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2</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9</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43204" y="5616240"/>
            <a:ext cx="6228080" cy="1769745"/>
          </a:xfrm>
          <a:prstGeom prst="rect">
            <a:avLst/>
          </a:prstGeom>
        </p:spPr>
        <p:txBody>
          <a:bodyPr wrap="square" lIns="0" tIns="53340" rIns="0" bIns="0" rtlCol="0" vert="horz">
            <a:spAutoFit/>
          </a:bodyPr>
          <a:lstStyle/>
          <a:p>
            <a:pPr marL="12700">
              <a:lnSpc>
                <a:spcPct val="100000"/>
              </a:lnSpc>
              <a:spcBef>
                <a:spcPts val="420"/>
              </a:spcBef>
            </a:pPr>
            <a:r>
              <a:rPr dirty="0" sz="1300" spc="10" b="1">
                <a:latin typeface="Arial"/>
                <a:cs typeface="Arial"/>
              </a:rPr>
              <a:t>Function </a:t>
            </a:r>
            <a:r>
              <a:rPr dirty="0" sz="1300" spc="5" b="1">
                <a:latin typeface="Arial"/>
                <a:cs typeface="Arial"/>
              </a:rPr>
              <a:t>in </a:t>
            </a:r>
            <a:r>
              <a:rPr dirty="0" sz="1300" spc="10" b="1">
                <a:latin typeface="Arial"/>
                <a:cs typeface="Arial"/>
              </a:rPr>
              <a:t>SQL </a:t>
            </a:r>
            <a:r>
              <a:rPr dirty="0" sz="1300" spc="5" b="1">
                <a:latin typeface="Arial"/>
                <a:cs typeface="Arial"/>
              </a:rPr>
              <a:t>Expressions: Example</a:t>
            </a:r>
            <a:endParaRPr sz="1300">
              <a:latin typeface="Arial"/>
              <a:cs typeface="Arial"/>
            </a:endParaRPr>
          </a:p>
          <a:p>
            <a:pPr marL="138430" marR="5080">
              <a:lnSpc>
                <a:spcPct val="103800"/>
              </a:lnSpc>
              <a:spcBef>
                <a:spcPts val="260"/>
              </a:spcBef>
            </a:pPr>
            <a:r>
              <a:rPr dirty="0" sz="1300" spc="10">
                <a:latin typeface="Times New Roman"/>
                <a:cs typeface="Times New Roman"/>
              </a:rPr>
              <a:t>The </a:t>
            </a:r>
            <a:r>
              <a:rPr dirty="0" sz="1300" spc="5">
                <a:latin typeface="Times New Roman"/>
                <a:cs typeface="Times New Roman"/>
              </a:rPr>
              <a:t>example in the </a:t>
            </a:r>
            <a:r>
              <a:rPr dirty="0" sz="1300">
                <a:latin typeface="Times New Roman"/>
                <a:cs typeface="Times New Roman"/>
              </a:rPr>
              <a:t>slide </a:t>
            </a:r>
            <a:r>
              <a:rPr dirty="0" sz="1300" spc="5">
                <a:latin typeface="Times New Roman"/>
                <a:cs typeface="Times New Roman"/>
              </a:rPr>
              <a:t>shows how to create a </a:t>
            </a:r>
            <a:r>
              <a:rPr dirty="0" sz="1300" spc="15">
                <a:latin typeface="Courier New"/>
                <a:cs typeface="Courier New"/>
              </a:rPr>
              <a:t>tax</a:t>
            </a:r>
            <a:r>
              <a:rPr dirty="0" sz="1300" spc="-315">
                <a:latin typeface="Courier New"/>
                <a:cs typeface="Courier New"/>
              </a:rPr>
              <a:t> </a:t>
            </a:r>
            <a:r>
              <a:rPr dirty="0" sz="1300" spc="5">
                <a:latin typeface="Times New Roman"/>
                <a:cs typeface="Times New Roman"/>
              </a:rPr>
              <a:t>function to calculate </a:t>
            </a:r>
            <a:r>
              <a:rPr dirty="0" sz="1300" spc="10">
                <a:latin typeface="Times New Roman"/>
                <a:cs typeface="Times New Roman"/>
              </a:rPr>
              <a:t>income </a:t>
            </a:r>
            <a:r>
              <a:rPr dirty="0" sz="1300" spc="5">
                <a:latin typeface="Times New Roman"/>
                <a:cs typeface="Times New Roman"/>
              </a:rPr>
              <a:t>tax. </a:t>
            </a:r>
            <a:r>
              <a:rPr dirty="0" sz="1300" spc="10">
                <a:latin typeface="Times New Roman"/>
                <a:cs typeface="Times New Roman"/>
              </a:rPr>
              <a:t>The  </a:t>
            </a:r>
            <a:r>
              <a:rPr dirty="0" sz="1300" spc="5">
                <a:latin typeface="Times New Roman"/>
                <a:cs typeface="Times New Roman"/>
              </a:rPr>
              <a:t>function accepts a </a:t>
            </a:r>
            <a:r>
              <a:rPr dirty="0" sz="1300" spc="15">
                <a:latin typeface="Courier New"/>
                <a:cs typeface="Courier New"/>
              </a:rPr>
              <a:t>NUMBER </a:t>
            </a:r>
            <a:r>
              <a:rPr dirty="0" sz="1300" spc="10">
                <a:latin typeface="Times New Roman"/>
                <a:cs typeface="Times New Roman"/>
              </a:rPr>
              <a:t>parameter </a:t>
            </a:r>
            <a:r>
              <a:rPr dirty="0" sz="1300" spc="5">
                <a:latin typeface="Times New Roman"/>
                <a:cs typeface="Times New Roman"/>
              </a:rPr>
              <a:t>and returns the calculated income tax based </a:t>
            </a:r>
            <a:r>
              <a:rPr dirty="0" sz="1300" spc="10">
                <a:latin typeface="Times New Roman"/>
                <a:cs typeface="Times New Roman"/>
              </a:rPr>
              <a:t>on </a:t>
            </a:r>
            <a:r>
              <a:rPr dirty="0" sz="1300" spc="5">
                <a:latin typeface="Times New Roman"/>
                <a:cs typeface="Times New Roman"/>
              </a:rPr>
              <a:t>a  simple flat tax rate of</a:t>
            </a:r>
            <a:r>
              <a:rPr dirty="0" sz="1300" spc="10">
                <a:latin typeface="Times New Roman"/>
                <a:cs typeface="Times New Roman"/>
              </a:rPr>
              <a:t> 8%.</a:t>
            </a:r>
            <a:endParaRPr sz="1300">
              <a:latin typeface="Times New Roman"/>
              <a:cs typeface="Times New Roman"/>
            </a:endParaRPr>
          </a:p>
          <a:p>
            <a:pPr marL="138430" marR="90170" indent="-635">
              <a:lnSpc>
                <a:spcPct val="103099"/>
              </a:lnSpc>
              <a:spcBef>
                <a:spcPts val="295"/>
              </a:spcBef>
            </a:pPr>
            <a:r>
              <a:rPr dirty="0" sz="1300" spc="5">
                <a:latin typeface="Times New Roman"/>
                <a:cs typeface="Times New Roman"/>
              </a:rPr>
              <a:t>In </a:t>
            </a:r>
            <a:r>
              <a:rPr dirty="0" sz="1300" spc="5" i="1">
                <a:latin typeface="Times New Roman"/>
                <a:cs typeface="Times New Roman"/>
              </a:rPr>
              <a:t>i</a:t>
            </a:r>
            <a:r>
              <a:rPr dirty="0" sz="1300" spc="5">
                <a:latin typeface="Times New Roman"/>
                <a:cs typeface="Times New Roman"/>
              </a:rPr>
              <a:t>SQL*Plus, the</a:t>
            </a:r>
            <a:r>
              <a:rPr dirty="0" sz="1300" spc="10">
                <a:latin typeface="Times New Roman"/>
                <a:cs typeface="Times New Roman"/>
              </a:rPr>
              <a:t> </a:t>
            </a:r>
            <a:r>
              <a:rPr dirty="0" sz="1300" spc="15">
                <a:latin typeface="Courier New"/>
                <a:cs typeface="Courier New"/>
              </a:rPr>
              <a:t>tax</a:t>
            </a:r>
            <a:r>
              <a:rPr dirty="0" sz="1300" spc="-440">
                <a:latin typeface="Courier New"/>
                <a:cs typeface="Courier New"/>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invoked</a:t>
            </a:r>
            <a:r>
              <a:rPr dirty="0" sz="1300" spc="15">
                <a:latin typeface="Times New Roman"/>
                <a:cs typeface="Times New Roman"/>
              </a:rPr>
              <a:t> </a:t>
            </a:r>
            <a:r>
              <a:rPr dirty="0" sz="1300" spc="5">
                <a:latin typeface="Times New Roman"/>
                <a:cs typeface="Times New Roman"/>
              </a:rPr>
              <a:t>as</a:t>
            </a:r>
            <a:r>
              <a:rPr dirty="0" sz="1300" spc="10">
                <a:latin typeface="Times New Roman"/>
                <a:cs typeface="Times New Roman"/>
              </a:rPr>
              <a:t> </a:t>
            </a:r>
            <a:r>
              <a:rPr dirty="0" sz="1300" spc="5">
                <a:latin typeface="Times New Roman"/>
                <a:cs typeface="Times New Roman"/>
              </a:rPr>
              <a:t>an</a:t>
            </a:r>
            <a:r>
              <a:rPr dirty="0" sz="1300" spc="10">
                <a:latin typeface="Times New Roman"/>
                <a:cs typeface="Times New Roman"/>
              </a:rPr>
              <a:t> </a:t>
            </a:r>
            <a:r>
              <a:rPr dirty="0" sz="1300" spc="5">
                <a:latin typeface="Times New Roman"/>
                <a:cs typeface="Times New Roman"/>
              </a:rPr>
              <a:t>expression</a:t>
            </a:r>
            <a:r>
              <a:rPr dirty="0" sz="1300" spc="10">
                <a:latin typeface="Times New Roman"/>
                <a:cs typeface="Times New Roman"/>
              </a:rPr>
              <a:t> </a:t>
            </a:r>
            <a:r>
              <a:rPr dirty="0" sz="1300" spc="5">
                <a:latin typeface="Times New Roman"/>
                <a:cs typeface="Times New Roman"/>
              </a:rPr>
              <a:t>in</a:t>
            </a:r>
            <a:r>
              <a:rPr dirty="0" sz="1300" spc="15">
                <a:latin typeface="Times New Roman"/>
                <a:cs typeface="Times New Roman"/>
              </a:rPr>
              <a:t> </a:t>
            </a:r>
            <a:r>
              <a:rPr dirty="0" sz="1300" spc="5">
                <a:latin typeface="Times New Roman"/>
                <a:cs typeface="Times New Roman"/>
              </a:rPr>
              <a:t>the </a:t>
            </a:r>
            <a:r>
              <a:rPr dirty="0" sz="1300" spc="10">
                <a:latin typeface="Courier New"/>
                <a:cs typeface="Courier New"/>
              </a:rPr>
              <a:t>SELECT</a:t>
            </a:r>
            <a:r>
              <a:rPr dirty="0" sz="1300" spc="-440">
                <a:latin typeface="Courier New"/>
                <a:cs typeface="Courier New"/>
              </a:rPr>
              <a:t> </a:t>
            </a:r>
            <a:r>
              <a:rPr dirty="0" sz="1300" spc="5">
                <a:latin typeface="Times New Roman"/>
                <a:cs typeface="Times New Roman"/>
              </a:rPr>
              <a:t>clause</a:t>
            </a:r>
            <a:r>
              <a:rPr dirty="0" sz="1300" spc="15">
                <a:latin typeface="Times New Roman"/>
                <a:cs typeface="Times New Roman"/>
              </a:rPr>
              <a:t> </a:t>
            </a:r>
            <a:r>
              <a:rPr dirty="0" sz="1300" spc="5">
                <a:latin typeface="Times New Roman"/>
                <a:cs typeface="Times New Roman"/>
              </a:rPr>
              <a:t>along  with the </a:t>
            </a:r>
            <a:r>
              <a:rPr dirty="0" sz="1300" spc="10">
                <a:latin typeface="Times New Roman"/>
                <a:cs typeface="Times New Roman"/>
              </a:rPr>
              <a:t>employee </a:t>
            </a:r>
            <a:r>
              <a:rPr dirty="0" sz="1300" spc="5">
                <a:latin typeface="Times New Roman"/>
                <a:cs typeface="Times New Roman"/>
              </a:rPr>
              <a:t>ID, last </a:t>
            </a:r>
            <a:r>
              <a:rPr dirty="0" sz="1300" spc="10">
                <a:latin typeface="Times New Roman"/>
                <a:cs typeface="Times New Roman"/>
              </a:rPr>
              <a:t>name, </a:t>
            </a:r>
            <a:r>
              <a:rPr dirty="0" sz="1300" spc="5">
                <a:latin typeface="Times New Roman"/>
                <a:cs typeface="Times New Roman"/>
              </a:rPr>
              <a:t>and salary for employees in a department with </a:t>
            </a:r>
            <a:r>
              <a:rPr dirty="0" sz="1300" spc="10">
                <a:latin typeface="Times New Roman"/>
                <a:cs typeface="Times New Roman"/>
              </a:rPr>
              <a:t>ID </a:t>
            </a:r>
            <a:r>
              <a:rPr dirty="0" sz="1300" spc="10">
                <a:latin typeface="Courier New"/>
                <a:cs typeface="Courier New"/>
              </a:rPr>
              <a:t>100</a:t>
            </a:r>
            <a:r>
              <a:rPr dirty="0" sz="1300" spc="10">
                <a:latin typeface="Times New Roman"/>
                <a:cs typeface="Times New Roman"/>
              </a:rPr>
              <a:t>.  The </a:t>
            </a:r>
            <a:r>
              <a:rPr dirty="0" sz="1300" spc="5">
                <a:latin typeface="Times New Roman"/>
                <a:cs typeface="Times New Roman"/>
              </a:rPr>
              <a:t>return result </a:t>
            </a:r>
            <a:r>
              <a:rPr dirty="0" sz="1300" spc="10">
                <a:latin typeface="Times New Roman"/>
                <a:cs typeface="Times New Roman"/>
              </a:rPr>
              <a:t>from </a:t>
            </a:r>
            <a:r>
              <a:rPr dirty="0" sz="1300" spc="5">
                <a:latin typeface="Times New Roman"/>
                <a:cs typeface="Times New Roman"/>
              </a:rPr>
              <a:t>the </a:t>
            </a:r>
            <a:r>
              <a:rPr dirty="0" sz="1300" spc="15">
                <a:latin typeface="Courier New"/>
                <a:cs typeface="Courier New"/>
              </a:rPr>
              <a:t>tax </a:t>
            </a:r>
            <a:r>
              <a:rPr dirty="0" sz="1300" spc="5">
                <a:latin typeface="Times New Roman"/>
                <a:cs typeface="Times New Roman"/>
              </a:rPr>
              <a:t>function is displayed with the regular output from the  query.</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30480">
              <a:lnSpc>
                <a:spcPct val="100000"/>
              </a:lnSpc>
            </a:pPr>
            <a:r>
              <a:rPr dirty="0" sz="2000" b="1">
                <a:latin typeface="Arial"/>
                <a:cs typeface="Arial"/>
              </a:rPr>
              <a:t>Locations to </a:t>
            </a:r>
            <a:r>
              <a:rPr dirty="0" sz="2000" spc="-5" b="1">
                <a:latin typeface="Arial"/>
                <a:cs typeface="Arial"/>
              </a:rPr>
              <a:t>Call User-Defined</a:t>
            </a:r>
            <a:r>
              <a:rPr dirty="0" sz="2000" b="1">
                <a:latin typeface="Arial"/>
                <a:cs typeface="Arial"/>
              </a:rPr>
              <a:t> Functions</a:t>
            </a:r>
            <a:endParaRPr sz="2000">
              <a:latin typeface="Arial"/>
              <a:cs typeface="Arial"/>
            </a:endParaRPr>
          </a:p>
          <a:p>
            <a:pPr>
              <a:lnSpc>
                <a:spcPct val="100000"/>
              </a:lnSpc>
            </a:pPr>
            <a:endParaRPr sz="2200">
              <a:latin typeface="Arial"/>
              <a:cs typeface="Arial"/>
            </a:endParaRPr>
          </a:p>
          <a:p>
            <a:pPr>
              <a:lnSpc>
                <a:spcPct val="100000"/>
              </a:lnSpc>
            </a:pPr>
            <a:endParaRPr sz="2000">
              <a:latin typeface="Arial"/>
              <a:cs typeface="Arial"/>
            </a:endParaRPr>
          </a:p>
          <a:p>
            <a:pPr marL="626745" marR="1207135">
              <a:lnSpc>
                <a:spcPct val="101299"/>
              </a:lnSpc>
            </a:pPr>
            <a:r>
              <a:rPr dirty="0" sz="1550" spc="10" b="1">
                <a:latin typeface="Arial"/>
                <a:cs typeface="Arial"/>
              </a:rPr>
              <a:t>User-defined functions act </a:t>
            </a:r>
            <a:r>
              <a:rPr dirty="0" sz="1550" spc="5" b="1">
                <a:latin typeface="Arial"/>
                <a:cs typeface="Arial"/>
              </a:rPr>
              <a:t>like built-in </a:t>
            </a:r>
            <a:r>
              <a:rPr dirty="0" sz="1550" spc="10" b="1">
                <a:latin typeface="Arial"/>
                <a:cs typeface="Arial"/>
              </a:rPr>
              <a:t>single-row  functions </a:t>
            </a:r>
            <a:r>
              <a:rPr dirty="0" sz="1550" spc="15" b="1">
                <a:latin typeface="Arial"/>
                <a:cs typeface="Arial"/>
              </a:rPr>
              <a:t>and </a:t>
            </a:r>
            <a:r>
              <a:rPr dirty="0" sz="1550" spc="10" b="1">
                <a:latin typeface="Arial"/>
                <a:cs typeface="Arial"/>
              </a:rPr>
              <a:t>can be used</a:t>
            </a:r>
            <a:r>
              <a:rPr dirty="0" sz="1550" spc="-5" b="1">
                <a:latin typeface="Arial"/>
                <a:cs typeface="Arial"/>
              </a:rPr>
              <a:t> </a:t>
            </a:r>
            <a:r>
              <a:rPr dirty="0" sz="1550" spc="5" b="1">
                <a:latin typeface="Arial"/>
                <a:cs typeface="Arial"/>
              </a:rPr>
              <a:t>in:</a:t>
            </a:r>
            <a:endParaRPr sz="1550">
              <a:latin typeface="Arial"/>
              <a:cs typeface="Arial"/>
            </a:endParaRPr>
          </a:p>
          <a:p>
            <a:pPr marL="1035050" indent="-327660">
              <a:lnSpc>
                <a:spcPct val="100000"/>
              </a:lnSpc>
              <a:spcBef>
                <a:spcPts val="290"/>
              </a:spcBef>
              <a:buClr>
                <a:srgbClr val="FF0000"/>
              </a:buClr>
              <a:buFont typeface="Arial"/>
              <a:buChar char="•"/>
              <a:tabLst>
                <a:tab pos="1035050" algn="l"/>
                <a:tab pos="1035685" algn="l"/>
              </a:tabLst>
            </a:pPr>
            <a:r>
              <a:rPr dirty="0" sz="1550" spc="10" b="1">
                <a:latin typeface="Arial"/>
                <a:cs typeface="Arial"/>
              </a:rPr>
              <a:t>The </a:t>
            </a:r>
            <a:r>
              <a:rPr dirty="0" sz="1550" spc="10" b="1">
                <a:latin typeface="Courier New"/>
                <a:cs typeface="Courier New"/>
              </a:rPr>
              <a:t>SELECT</a:t>
            </a:r>
            <a:r>
              <a:rPr dirty="0" sz="1550" spc="-500" b="1">
                <a:latin typeface="Courier New"/>
                <a:cs typeface="Courier New"/>
              </a:rPr>
              <a:t> </a:t>
            </a:r>
            <a:r>
              <a:rPr dirty="0" sz="1550" spc="5" b="1">
                <a:latin typeface="Arial"/>
                <a:cs typeface="Arial"/>
              </a:rPr>
              <a:t>list </a:t>
            </a:r>
            <a:r>
              <a:rPr dirty="0" sz="1550" spc="10" b="1">
                <a:latin typeface="Arial"/>
                <a:cs typeface="Arial"/>
              </a:rPr>
              <a:t>or clause of a query</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Conditional expressions of the </a:t>
            </a:r>
            <a:r>
              <a:rPr dirty="0" sz="1550" spc="10" b="1">
                <a:latin typeface="Courier New"/>
                <a:cs typeface="Courier New"/>
              </a:rPr>
              <a:t>WHERE</a:t>
            </a:r>
            <a:r>
              <a:rPr dirty="0" sz="1550" spc="-500" b="1">
                <a:latin typeface="Courier New"/>
                <a:cs typeface="Courier New"/>
              </a:rPr>
              <a:t> </a:t>
            </a:r>
            <a:r>
              <a:rPr dirty="0" sz="1550" spc="10" b="1">
                <a:latin typeface="Arial"/>
                <a:cs typeface="Arial"/>
              </a:rPr>
              <a:t>and </a:t>
            </a:r>
            <a:r>
              <a:rPr dirty="0" sz="1550" spc="10" b="1">
                <a:latin typeface="Courier New"/>
                <a:cs typeface="Courier New"/>
              </a:rPr>
              <a:t>HAVING</a:t>
            </a:r>
            <a:endParaRPr sz="1550">
              <a:latin typeface="Courier New"/>
              <a:cs typeface="Courier New"/>
            </a:endParaRPr>
          </a:p>
          <a:p>
            <a:pPr marL="1035050">
              <a:lnSpc>
                <a:spcPct val="100000"/>
              </a:lnSpc>
              <a:spcBef>
                <a:spcPts val="140"/>
              </a:spcBef>
            </a:pPr>
            <a:r>
              <a:rPr dirty="0" sz="1550" spc="10" b="1">
                <a:latin typeface="Arial"/>
                <a:cs typeface="Arial"/>
              </a:rPr>
              <a:t>clauses</a:t>
            </a:r>
            <a:endParaRPr sz="1550">
              <a:latin typeface="Arial"/>
              <a:cs typeface="Arial"/>
            </a:endParaRPr>
          </a:p>
          <a:p>
            <a:pPr marL="1035050" indent="-327660">
              <a:lnSpc>
                <a:spcPct val="100000"/>
              </a:lnSpc>
              <a:spcBef>
                <a:spcPts val="285"/>
              </a:spcBef>
              <a:buClr>
                <a:srgbClr val="FF0000"/>
              </a:buClr>
              <a:buFont typeface="Arial"/>
              <a:buChar char="•"/>
              <a:tabLst>
                <a:tab pos="1035050" algn="l"/>
                <a:tab pos="1035685" algn="l"/>
              </a:tabLst>
            </a:pPr>
            <a:r>
              <a:rPr dirty="0" sz="1550" spc="10" b="1">
                <a:latin typeface="Arial"/>
                <a:cs typeface="Arial"/>
              </a:rPr>
              <a:t>The </a:t>
            </a:r>
            <a:r>
              <a:rPr dirty="0" sz="1550" spc="10" b="1">
                <a:latin typeface="Courier New"/>
                <a:cs typeface="Courier New"/>
              </a:rPr>
              <a:t>CONNECT</a:t>
            </a:r>
            <a:r>
              <a:rPr dirty="0" sz="1550" spc="-495" b="1">
                <a:latin typeface="Courier New"/>
                <a:cs typeface="Courier New"/>
              </a:rPr>
              <a:t> </a:t>
            </a:r>
            <a:r>
              <a:rPr dirty="0" sz="1550" spc="10" b="1">
                <a:latin typeface="Courier New"/>
                <a:cs typeface="Courier New"/>
              </a:rPr>
              <a:t>BY</a:t>
            </a:r>
            <a:r>
              <a:rPr dirty="0" sz="1550" spc="10" b="1">
                <a:latin typeface="Arial"/>
                <a:cs typeface="Arial"/>
              </a:rPr>
              <a:t>,</a:t>
            </a:r>
            <a:r>
              <a:rPr dirty="0" sz="1550" spc="5" b="1">
                <a:latin typeface="Arial"/>
                <a:cs typeface="Arial"/>
              </a:rPr>
              <a:t> </a:t>
            </a:r>
            <a:r>
              <a:rPr dirty="0" sz="1550" spc="10" b="1">
                <a:latin typeface="Courier New"/>
                <a:cs typeface="Courier New"/>
              </a:rPr>
              <a:t>START</a:t>
            </a:r>
            <a:r>
              <a:rPr dirty="0" sz="1550" spc="-490" b="1">
                <a:latin typeface="Courier New"/>
                <a:cs typeface="Courier New"/>
              </a:rPr>
              <a:t> </a:t>
            </a:r>
            <a:r>
              <a:rPr dirty="0" sz="1550" spc="10" b="1">
                <a:latin typeface="Courier New"/>
                <a:cs typeface="Courier New"/>
              </a:rPr>
              <a:t>WITH</a:t>
            </a:r>
            <a:r>
              <a:rPr dirty="0" sz="1550" spc="10" b="1">
                <a:latin typeface="Arial"/>
                <a:cs typeface="Arial"/>
              </a:rPr>
              <a:t>,</a:t>
            </a:r>
            <a:r>
              <a:rPr dirty="0" sz="1550" spc="5" b="1">
                <a:latin typeface="Arial"/>
                <a:cs typeface="Arial"/>
              </a:rPr>
              <a:t> </a:t>
            </a:r>
            <a:r>
              <a:rPr dirty="0" sz="1550" spc="10" b="1">
                <a:latin typeface="Courier New"/>
                <a:cs typeface="Courier New"/>
              </a:rPr>
              <a:t>ORDER</a:t>
            </a:r>
            <a:r>
              <a:rPr dirty="0" sz="1550" spc="-495" b="1">
                <a:latin typeface="Courier New"/>
                <a:cs typeface="Courier New"/>
              </a:rPr>
              <a:t> </a:t>
            </a:r>
            <a:r>
              <a:rPr dirty="0" sz="1550" spc="10" b="1">
                <a:latin typeface="Courier New"/>
                <a:cs typeface="Courier New"/>
              </a:rPr>
              <a:t>BY</a:t>
            </a:r>
            <a:r>
              <a:rPr dirty="0" sz="1550" spc="10" b="1">
                <a:latin typeface="Arial"/>
                <a:cs typeface="Arial"/>
              </a:rPr>
              <a:t>,</a:t>
            </a:r>
            <a:r>
              <a:rPr dirty="0" sz="1550" b="1">
                <a:latin typeface="Arial"/>
                <a:cs typeface="Arial"/>
              </a:rPr>
              <a:t> </a:t>
            </a:r>
            <a:r>
              <a:rPr dirty="0" sz="1550" spc="10" b="1">
                <a:latin typeface="Arial"/>
                <a:cs typeface="Arial"/>
              </a:rPr>
              <a:t>and</a:t>
            </a:r>
            <a:endParaRPr sz="1550">
              <a:latin typeface="Arial"/>
              <a:cs typeface="Arial"/>
            </a:endParaRPr>
          </a:p>
          <a:p>
            <a:pPr marL="1035050">
              <a:lnSpc>
                <a:spcPct val="100000"/>
              </a:lnSpc>
              <a:spcBef>
                <a:spcPts val="25"/>
              </a:spcBef>
            </a:pPr>
            <a:r>
              <a:rPr dirty="0" sz="1550" spc="10" b="1">
                <a:latin typeface="Courier New"/>
                <a:cs typeface="Courier New"/>
              </a:rPr>
              <a:t>GROUP</a:t>
            </a:r>
            <a:r>
              <a:rPr dirty="0" sz="1550" spc="-495" b="1">
                <a:latin typeface="Courier New"/>
                <a:cs typeface="Courier New"/>
              </a:rPr>
              <a:t> </a:t>
            </a:r>
            <a:r>
              <a:rPr dirty="0" sz="1550" spc="10" b="1">
                <a:latin typeface="Courier New"/>
                <a:cs typeface="Courier New"/>
              </a:rPr>
              <a:t>BY</a:t>
            </a:r>
            <a:r>
              <a:rPr dirty="0" sz="1550" spc="-495" b="1">
                <a:latin typeface="Courier New"/>
                <a:cs typeface="Courier New"/>
              </a:rPr>
              <a:t> </a:t>
            </a:r>
            <a:r>
              <a:rPr dirty="0" sz="1550" spc="10" b="1">
                <a:latin typeface="Arial"/>
                <a:cs typeface="Arial"/>
              </a:rPr>
              <a:t>clauses of a query</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The</a:t>
            </a:r>
            <a:r>
              <a:rPr dirty="0" sz="1550" spc="15" b="1">
                <a:latin typeface="Arial"/>
                <a:cs typeface="Arial"/>
              </a:rPr>
              <a:t> </a:t>
            </a:r>
            <a:r>
              <a:rPr dirty="0" sz="1550" spc="10" b="1">
                <a:latin typeface="Courier New"/>
                <a:cs typeface="Courier New"/>
              </a:rPr>
              <a:t>VALUES</a:t>
            </a:r>
            <a:r>
              <a:rPr dirty="0" sz="1550" spc="-500" b="1">
                <a:latin typeface="Courier New"/>
                <a:cs typeface="Courier New"/>
              </a:rPr>
              <a:t> </a:t>
            </a:r>
            <a:r>
              <a:rPr dirty="0" sz="1550" spc="10" b="1">
                <a:latin typeface="Arial"/>
                <a:cs typeface="Arial"/>
              </a:rPr>
              <a:t>clause of the</a:t>
            </a:r>
            <a:r>
              <a:rPr dirty="0" sz="1550" spc="15" b="1">
                <a:latin typeface="Arial"/>
                <a:cs typeface="Arial"/>
              </a:rPr>
              <a:t> </a:t>
            </a:r>
            <a:r>
              <a:rPr dirty="0" sz="1550" spc="10" b="1">
                <a:latin typeface="Courier New"/>
                <a:cs typeface="Courier New"/>
              </a:rPr>
              <a:t>INSERT</a:t>
            </a:r>
            <a:r>
              <a:rPr dirty="0" sz="1550" spc="-500" b="1">
                <a:latin typeface="Courier New"/>
                <a:cs typeface="Courier New"/>
              </a:rPr>
              <a:t> </a:t>
            </a:r>
            <a:r>
              <a:rPr dirty="0" sz="1550" spc="5" b="1">
                <a:latin typeface="Arial"/>
                <a:cs typeface="Arial"/>
              </a:rPr>
              <a:t>statement</a:t>
            </a:r>
            <a:endParaRPr sz="1550">
              <a:latin typeface="Arial"/>
              <a:cs typeface="Arial"/>
            </a:endParaRPr>
          </a:p>
          <a:p>
            <a:pPr marL="1034415" indent="-327025">
              <a:lnSpc>
                <a:spcPct val="100000"/>
              </a:lnSpc>
              <a:spcBef>
                <a:spcPts val="405"/>
              </a:spcBef>
              <a:buClr>
                <a:srgbClr val="FF0000"/>
              </a:buClr>
              <a:buFont typeface="Arial"/>
              <a:buChar char="•"/>
              <a:tabLst>
                <a:tab pos="1034415" algn="l"/>
                <a:tab pos="1035050" algn="l"/>
              </a:tabLst>
            </a:pPr>
            <a:r>
              <a:rPr dirty="0" sz="1550" spc="10" b="1">
                <a:latin typeface="Arial"/>
                <a:cs typeface="Arial"/>
              </a:rPr>
              <a:t>The </a:t>
            </a:r>
            <a:r>
              <a:rPr dirty="0" sz="1550" spc="10" b="1">
                <a:latin typeface="Courier New"/>
                <a:cs typeface="Courier New"/>
              </a:rPr>
              <a:t>SET</a:t>
            </a:r>
            <a:r>
              <a:rPr dirty="0" sz="1550" spc="-490" b="1">
                <a:latin typeface="Courier New"/>
                <a:cs typeface="Courier New"/>
              </a:rPr>
              <a:t> </a:t>
            </a:r>
            <a:r>
              <a:rPr dirty="0" sz="1550" spc="10" b="1">
                <a:latin typeface="Arial"/>
                <a:cs typeface="Arial"/>
              </a:rPr>
              <a:t>clause of the</a:t>
            </a:r>
            <a:r>
              <a:rPr dirty="0" sz="1550" spc="5" b="1">
                <a:latin typeface="Arial"/>
                <a:cs typeface="Arial"/>
              </a:rPr>
              <a:t> </a:t>
            </a:r>
            <a:r>
              <a:rPr dirty="0" sz="1550" spc="10" b="1">
                <a:latin typeface="Courier New"/>
                <a:cs typeface="Courier New"/>
              </a:rPr>
              <a:t>UPDATE</a:t>
            </a:r>
            <a:r>
              <a:rPr dirty="0" sz="1550" spc="-495" b="1">
                <a:latin typeface="Courier New"/>
                <a:cs typeface="Courier New"/>
              </a:rPr>
              <a:t> </a:t>
            </a:r>
            <a:r>
              <a:rPr dirty="0" sz="1550" spc="10" b="1">
                <a:latin typeface="Arial"/>
                <a:cs typeface="Arial"/>
              </a:rPr>
              <a:t>statement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55"/>
              </a:spcBef>
            </a:pPr>
            <a:endParaRPr sz="19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4" name="object 4"/>
          <p:cNvSpPr txBox="1"/>
          <p:nvPr/>
        </p:nvSpPr>
        <p:spPr>
          <a:xfrm>
            <a:off x="743204" y="5609382"/>
            <a:ext cx="6155690" cy="94234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Locations </a:t>
            </a:r>
            <a:r>
              <a:rPr dirty="0" sz="1300" spc="5" b="1">
                <a:latin typeface="Arial"/>
                <a:cs typeface="Arial"/>
              </a:rPr>
              <a:t>to Call User-Defined</a:t>
            </a:r>
            <a:r>
              <a:rPr dirty="0" sz="1300" b="1">
                <a:latin typeface="Arial"/>
                <a:cs typeface="Arial"/>
              </a:rPr>
              <a:t> </a:t>
            </a:r>
            <a:r>
              <a:rPr dirty="0" sz="1300" spc="10" b="1">
                <a:latin typeface="Arial"/>
                <a:cs typeface="Arial"/>
              </a:rPr>
              <a:t>Functions</a:t>
            </a:r>
            <a:endParaRPr sz="1300">
              <a:latin typeface="Arial"/>
              <a:cs typeface="Arial"/>
            </a:endParaRPr>
          </a:p>
          <a:p>
            <a:pPr marL="137795" marR="5080">
              <a:lnSpc>
                <a:spcPct val="101099"/>
              </a:lnSpc>
              <a:spcBef>
                <a:spcPts val="370"/>
              </a:spcBef>
            </a:pPr>
            <a:r>
              <a:rPr dirty="0" sz="1300" spc="10">
                <a:latin typeface="Times New Roman"/>
                <a:cs typeface="Times New Roman"/>
              </a:rPr>
              <a:t>A PL/SQL </a:t>
            </a:r>
            <a:r>
              <a:rPr dirty="0" sz="1300" spc="5">
                <a:latin typeface="Times New Roman"/>
                <a:cs typeface="Times New Roman"/>
              </a:rPr>
              <a:t>user-defined function can be </a:t>
            </a:r>
            <a:r>
              <a:rPr dirty="0" sz="1300" spc="10">
                <a:latin typeface="Times New Roman"/>
                <a:cs typeface="Times New Roman"/>
              </a:rPr>
              <a:t>called </a:t>
            </a:r>
            <a:r>
              <a:rPr dirty="0" sz="1300" spc="5">
                <a:latin typeface="Times New Roman"/>
                <a:cs typeface="Times New Roman"/>
              </a:rPr>
              <a:t>from any </a:t>
            </a:r>
            <a:r>
              <a:rPr dirty="0" sz="1300" spc="10">
                <a:latin typeface="Times New Roman"/>
                <a:cs typeface="Times New Roman"/>
              </a:rPr>
              <a:t>SQL </a:t>
            </a:r>
            <a:r>
              <a:rPr dirty="0" sz="1300" spc="5">
                <a:latin typeface="Times New Roman"/>
                <a:cs typeface="Times New Roman"/>
              </a:rPr>
              <a:t>expression where a built-in  single-row function </a:t>
            </a:r>
            <a:r>
              <a:rPr dirty="0" sz="1300" spc="10">
                <a:latin typeface="Times New Roman"/>
                <a:cs typeface="Times New Roman"/>
              </a:rPr>
              <a:t>can </a:t>
            </a:r>
            <a:r>
              <a:rPr dirty="0" sz="1300" spc="5">
                <a:latin typeface="Times New Roman"/>
                <a:cs typeface="Times New Roman"/>
              </a:rPr>
              <a:t>be</a:t>
            </a:r>
            <a:r>
              <a:rPr dirty="0" sz="1300" spc="-5">
                <a:latin typeface="Times New Roman"/>
                <a:cs typeface="Times New Roman"/>
              </a:rPr>
              <a:t> </a:t>
            </a:r>
            <a:r>
              <a:rPr dirty="0" sz="1300" spc="5">
                <a:latin typeface="Times New Roman"/>
                <a:cs typeface="Times New Roman"/>
              </a:rPr>
              <a:t>called.</a:t>
            </a:r>
            <a:endParaRPr sz="1300">
              <a:latin typeface="Times New Roman"/>
              <a:cs typeface="Times New Roman"/>
            </a:endParaRPr>
          </a:p>
          <a:p>
            <a:pPr marL="137795">
              <a:lnSpc>
                <a:spcPct val="100000"/>
              </a:lnSpc>
              <a:spcBef>
                <a:spcPts val="180"/>
              </a:spcBef>
            </a:pPr>
            <a:r>
              <a:rPr dirty="0" sz="1300" spc="10" b="1">
                <a:latin typeface="Times New Roman"/>
                <a:cs typeface="Times New Roman"/>
              </a:rPr>
              <a:t>Example:</a:t>
            </a:r>
            <a:endParaRPr sz="1300">
              <a:latin typeface="Times New Roman"/>
              <a:cs typeface="Times New Roman"/>
            </a:endParaRPr>
          </a:p>
        </p:txBody>
      </p:sp>
      <p:sp>
        <p:nvSpPr>
          <p:cNvPr id="5" name="object 5"/>
          <p:cNvSpPr txBox="1"/>
          <p:nvPr/>
        </p:nvSpPr>
        <p:spPr>
          <a:xfrm>
            <a:off x="1749044" y="6492494"/>
            <a:ext cx="580390" cy="541655"/>
          </a:xfrm>
          <a:prstGeom prst="rect">
            <a:avLst/>
          </a:prstGeom>
        </p:spPr>
        <p:txBody>
          <a:bodyPr wrap="square" lIns="0" tIns="31115" rIns="0" bIns="0" rtlCol="0" vert="horz">
            <a:spAutoFit/>
          </a:bodyPr>
          <a:lstStyle/>
          <a:p>
            <a:pPr marL="12700" marR="5080">
              <a:lnSpc>
                <a:spcPct val="90600"/>
              </a:lnSpc>
              <a:spcBef>
                <a:spcPts val="245"/>
              </a:spcBef>
            </a:pPr>
            <a:r>
              <a:rPr dirty="0" sz="1200" spc="5">
                <a:latin typeface="Courier New"/>
                <a:cs typeface="Courier New"/>
              </a:rPr>
              <a:t>SELECT  </a:t>
            </a:r>
            <a:r>
              <a:rPr dirty="0" sz="1200" spc="5">
                <a:latin typeface="Courier New"/>
                <a:cs typeface="Courier New"/>
              </a:rPr>
              <a:t>FROM  WHERE</a:t>
            </a:r>
            <a:endParaRPr sz="1200">
              <a:latin typeface="Courier New"/>
              <a:cs typeface="Courier New"/>
            </a:endParaRPr>
          </a:p>
        </p:txBody>
      </p:sp>
      <p:sp>
        <p:nvSpPr>
          <p:cNvPr id="6" name="object 6"/>
          <p:cNvSpPr txBox="1"/>
          <p:nvPr/>
        </p:nvSpPr>
        <p:spPr>
          <a:xfrm>
            <a:off x="2396509" y="6492494"/>
            <a:ext cx="3728720" cy="873125"/>
          </a:xfrm>
          <a:prstGeom prst="rect">
            <a:avLst/>
          </a:prstGeom>
        </p:spPr>
        <p:txBody>
          <a:bodyPr wrap="square" lIns="0" tIns="13970" rIns="0" bIns="0" rtlCol="0" vert="horz">
            <a:spAutoFit/>
          </a:bodyPr>
          <a:lstStyle/>
          <a:p>
            <a:pPr marL="12700">
              <a:lnSpc>
                <a:spcPts val="1370"/>
              </a:lnSpc>
              <a:spcBef>
                <a:spcPts val="110"/>
              </a:spcBef>
            </a:pPr>
            <a:r>
              <a:rPr dirty="0" sz="1200" spc="5">
                <a:latin typeface="Courier New"/>
                <a:cs typeface="Courier New"/>
              </a:rPr>
              <a:t>employee_id,</a:t>
            </a:r>
            <a:r>
              <a:rPr dirty="0" sz="1200">
                <a:latin typeface="Courier New"/>
                <a:cs typeface="Courier New"/>
              </a:rPr>
              <a:t> </a:t>
            </a:r>
            <a:r>
              <a:rPr dirty="0" sz="1200" spc="5" b="1">
                <a:latin typeface="Courier New"/>
                <a:cs typeface="Courier New"/>
              </a:rPr>
              <a:t>tax(salary)</a:t>
            </a:r>
            <a:endParaRPr sz="1200">
              <a:latin typeface="Courier New"/>
              <a:cs typeface="Courier New"/>
            </a:endParaRPr>
          </a:p>
          <a:p>
            <a:pPr marL="13335">
              <a:lnSpc>
                <a:spcPts val="1305"/>
              </a:lnSpc>
            </a:pPr>
            <a:r>
              <a:rPr dirty="0" sz="1200" spc="5">
                <a:latin typeface="Courier New"/>
                <a:cs typeface="Courier New"/>
              </a:rPr>
              <a:t>employees</a:t>
            </a:r>
            <a:endParaRPr sz="1200">
              <a:latin typeface="Courier New"/>
              <a:cs typeface="Courier New"/>
            </a:endParaRPr>
          </a:p>
          <a:p>
            <a:pPr marL="12700">
              <a:lnSpc>
                <a:spcPts val="1310"/>
              </a:lnSpc>
            </a:pPr>
            <a:r>
              <a:rPr dirty="0" sz="1200" spc="5" b="1">
                <a:latin typeface="Courier New"/>
                <a:cs typeface="Courier New"/>
              </a:rPr>
              <a:t>tax(salary) </a:t>
            </a:r>
            <a:r>
              <a:rPr dirty="0" sz="1200" spc="5">
                <a:latin typeface="Courier New"/>
                <a:cs typeface="Courier New"/>
              </a:rPr>
              <a:t>&gt; (SELECT</a:t>
            </a:r>
            <a:r>
              <a:rPr dirty="0" sz="1200">
                <a:latin typeface="Courier New"/>
                <a:cs typeface="Courier New"/>
              </a:rPr>
              <a:t> </a:t>
            </a:r>
            <a:r>
              <a:rPr dirty="0" sz="1200" spc="5">
                <a:latin typeface="Courier New"/>
                <a:cs typeface="Courier New"/>
              </a:rPr>
              <a:t>MAX(</a:t>
            </a:r>
            <a:r>
              <a:rPr dirty="0" sz="1200" spc="5" b="1">
                <a:latin typeface="Courier New"/>
                <a:cs typeface="Courier New"/>
              </a:rPr>
              <a:t>tax(salary)</a:t>
            </a:r>
            <a:r>
              <a:rPr dirty="0" sz="1200" spc="5">
                <a:latin typeface="Courier New"/>
                <a:cs typeface="Courier New"/>
              </a:rPr>
              <a:t>)</a:t>
            </a:r>
            <a:endParaRPr sz="1200">
              <a:latin typeface="Courier New"/>
              <a:cs typeface="Courier New"/>
            </a:endParaRPr>
          </a:p>
          <a:p>
            <a:pPr marL="1400810">
              <a:lnSpc>
                <a:spcPts val="1305"/>
              </a:lnSpc>
            </a:pPr>
            <a:r>
              <a:rPr dirty="0" sz="1200" spc="5">
                <a:latin typeface="Courier New"/>
                <a:cs typeface="Courier New"/>
              </a:rPr>
              <a:t>FROM</a:t>
            </a:r>
            <a:r>
              <a:rPr dirty="0" sz="1200">
                <a:latin typeface="Courier New"/>
                <a:cs typeface="Courier New"/>
              </a:rPr>
              <a:t> </a:t>
            </a:r>
            <a:r>
              <a:rPr dirty="0" sz="1200" spc="5">
                <a:latin typeface="Courier New"/>
                <a:cs typeface="Courier New"/>
              </a:rPr>
              <a:t>employees</a:t>
            </a:r>
            <a:endParaRPr sz="1200">
              <a:latin typeface="Courier New"/>
              <a:cs typeface="Courier New"/>
            </a:endParaRPr>
          </a:p>
          <a:p>
            <a:pPr marL="1400810">
              <a:lnSpc>
                <a:spcPts val="1370"/>
              </a:lnSpc>
            </a:pPr>
            <a:r>
              <a:rPr dirty="0" sz="1200" spc="5">
                <a:latin typeface="Courier New"/>
                <a:cs typeface="Courier New"/>
              </a:rPr>
              <a:t>WHERE department_id =</a:t>
            </a:r>
            <a:r>
              <a:rPr dirty="0" sz="1200" spc="-50">
                <a:latin typeface="Courier New"/>
                <a:cs typeface="Courier New"/>
              </a:rPr>
              <a:t> </a:t>
            </a:r>
            <a:r>
              <a:rPr dirty="0" sz="1200" spc="5">
                <a:latin typeface="Courier New"/>
                <a:cs typeface="Courier New"/>
              </a:rPr>
              <a:t>30)</a:t>
            </a:r>
            <a:endParaRPr sz="1200">
              <a:latin typeface="Courier New"/>
              <a:cs typeface="Courier New"/>
            </a:endParaRPr>
          </a:p>
        </p:txBody>
      </p:sp>
      <p:sp>
        <p:nvSpPr>
          <p:cNvPr id="7" name="object 7"/>
          <p:cNvSpPr txBox="1"/>
          <p:nvPr/>
        </p:nvSpPr>
        <p:spPr>
          <a:xfrm>
            <a:off x="1749044" y="7324452"/>
            <a:ext cx="243268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Courier New"/>
                <a:cs typeface="Courier New"/>
              </a:rPr>
              <a:t>ORDER BY </a:t>
            </a:r>
            <a:r>
              <a:rPr dirty="0" sz="1200" spc="5" b="1">
                <a:latin typeface="Courier New"/>
                <a:cs typeface="Courier New"/>
              </a:rPr>
              <a:t>tax(salary)</a:t>
            </a:r>
            <a:r>
              <a:rPr dirty="0" sz="1200" spc="-40" b="1">
                <a:latin typeface="Courier New"/>
                <a:cs typeface="Courier New"/>
              </a:rPr>
              <a:t> </a:t>
            </a:r>
            <a:r>
              <a:rPr dirty="0" sz="1200" spc="5">
                <a:latin typeface="Courier New"/>
                <a:cs typeface="Courier New"/>
              </a:rPr>
              <a:t>DESC;</a:t>
            </a:r>
            <a:endParaRPr sz="1200">
              <a:latin typeface="Courier New"/>
              <a:cs typeface="Courier New"/>
            </a:endParaRPr>
          </a:p>
        </p:txBody>
      </p:sp>
      <p:sp>
        <p:nvSpPr>
          <p:cNvPr id="8" name="object 8"/>
          <p:cNvSpPr/>
          <p:nvPr/>
        </p:nvSpPr>
        <p:spPr>
          <a:xfrm>
            <a:off x="885436" y="7694104"/>
            <a:ext cx="5374016" cy="1393507"/>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791146" y="9381280"/>
            <a:ext cx="911542" cy="84018"/>
          </a:xfrm>
          <a:prstGeom prst="rect">
            <a:avLst/>
          </a:prstGeom>
          <a:blipFill>
            <a:blip r:embed="rId4" cstate="print"/>
            <a:stretch>
              <a:fillRect/>
            </a:stretch>
          </a:blipFill>
        </p:spPr>
        <p:txBody>
          <a:bodyPr wrap="square" lIns="0" tIns="0" rIns="0" bIns="0" rtlCol="0"/>
          <a:lstStyle/>
          <a:p/>
        </p:txBody>
      </p:sp>
      <p:sp>
        <p:nvSpPr>
          <p:cNvPr id="10" name="object 10"/>
          <p:cNvSpPr txBox="1"/>
          <p:nvPr/>
        </p:nvSpPr>
        <p:spPr>
          <a:xfrm>
            <a:off x="922274" y="8919464"/>
            <a:ext cx="276860" cy="327660"/>
          </a:xfrm>
          <a:prstGeom prst="rect">
            <a:avLst/>
          </a:prstGeom>
        </p:spPr>
        <p:txBody>
          <a:bodyPr wrap="square" lIns="0" tIns="16510" rIns="0" bIns="0" rtlCol="0" vert="horz">
            <a:spAutoFit/>
          </a:bodyPr>
          <a:lstStyle/>
          <a:p>
            <a:pPr marL="12700">
              <a:lnSpc>
                <a:spcPct val="100000"/>
              </a:lnSpc>
              <a:spcBef>
                <a:spcPts val="130"/>
              </a:spcBef>
            </a:pPr>
            <a:r>
              <a:rPr dirty="0" sz="1950" spc="30" b="1">
                <a:latin typeface="Arial"/>
                <a:cs typeface="Arial"/>
              </a:rPr>
              <a:t>…</a:t>
            </a:r>
            <a:endParaRPr sz="19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38988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60">
                <a:latin typeface="Garuda"/>
                <a:cs typeface="Garuda"/>
              </a:rPr>
              <a:t>copy</a:t>
            </a:r>
            <a:r>
              <a:rPr dirty="0" baseline="-18518" sz="1800" spc="-240" b="1">
                <a:latin typeface="Arial"/>
                <a:cs typeface="Arial"/>
              </a:rPr>
              <a:t>O</a:t>
            </a:r>
            <a:r>
              <a:rPr dirty="0" sz="800" spc="-160">
                <a:latin typeface="Garuda"/>
                <a:cs typeface="Garuda"/>
              </a:rPr>
              <a:t>rig</a:t>
            </a:r>
            <a:r>
              <a:rPr dirty="0" baseline="-18518" sz="1800" spc="-240" b="1">
                <a:latin typeface="Arial"/>
                <a:cs typeface="Arial"/>
              </a:rPr>
              <a:t>r</a:t>
            </a:r>
            <a:r>
              <a:rPr dirty="0" sz="800" spc="-160">
                <a:latin typeface="Garuda"/>
                <a:cs typeface="Garuda"/>
              </a:rPr>
              <a:t>h</a:t>
            </a:r>
            <a:r>
              <a:rPr dirty="0" baseline="-18518" sz="1800" spc="-240" b="1">
                <a:latin typeface="Arial"/>
                <a:cs typeface="Arial"/>
              </a:rPr>
              <a:t>a</a:t>
            </a:r>
            <a:r>
              <a:rPr dirty="0" sz="800" spc="-160">
                <a:latin typeface="Garuda"/>
                <a:cs typeface="Garuda"/>
              </a:rPr>
              <a:t>t. </a:t>
            </a:r>
            <a:r>
              <a:rPr dirty="0" baseline="-18518" sz="1800" spc="-352" b="1">
                <a:latin typeface="Arial"/>
                <a:cs typeface="Arial"/>
              </a:rPr>
              <a:t>c</a:t>
            </a:r>
            <a:r>
              <a:rPr dirty="0" sz="800" spc="-235">
                <a:latin typeface="Garuda"/>
                <a:cs typeface="Garuda"/>
              </a:rPr>
              <a:t>Al</a:t>
            </a:r>
            <a:r>
              <a:rPr dirty="0" baseline="-18518" sz="1800" spc="-352" b="1">
                <a:latin typeface="Arial"/>
                <a:cs typeface="Arial"/>
              </a:rPr>
              <a:t>l</a:t>
            </a:r>
            <a:r>
              <a:rPr dirty="0" sz="800" spc="-235">
                <a:latin typeface="Garuda"/>
                <a:cs typeface="Garuda"/>
              </a:rPr>
              <a:t>l</a:t>
            </a:r>
            <a:r>
              <a:rPr dirty="0" baseline="-18518" sz="1800" spc="-352" b="1">
                <a:latin typeface="Arial"/>
                <a:cs typeface="Arial"/>
              </a:rPr>
              <a:t>e</a:t>
            </a:r>
            <a:r>
              <a:rPr dirty="0" sz="800" spc="-235">
                <a:latin typeface="Garuda"/>
                <a:cs typeface="Garuda"/>
              </a:rPr>
              <a:t>WD</a:t>
            </a:r>
            <a:r>
              <a:rPr dirty="0" baseline="-18518" sz="1800" spc="-352" b="1">
                <a:latin typeface="Arial"/>
                <a:cs typeface="Arial"/>
              </a:rPr>
              <a:t>D</a:t>
            </a:r>
            <a:r>
              <a:rPr dirty="0" sz="800" spc="-235">
                <a:latin typeface="Garuda"/>
                <a:cs typeface="Garuda"/>
              </a:rPr>
              <a:t>P</a:t>
            </a:r>
            <a:r>
              <a:rPr dirty="0" baseline="-18518" sz="1800" spc="-352" b="1">
                <a:latin typeface="Arial"/>
                <a:cs typeface="Arial"/>
              </a:rPr>
              <a:t>a</a:t>
            </a:r>
            <a:r>
              <a:rPr dirty="0" sz="800" spc="-235">
                <a:latin typeface="Garuda"/>
                <a:cs typeface="Garuda"/>
              </a:rPr>
              <a:t>s</a:t>
            </a:r>
            <a:r>
              <a:rPr dirty="0" baseline="-18518" sz="1800" spc="-352" b="1">
                <a:latin typeface="Arial"/>
                <a:cs typeface="Arial"/>
              </a:rPr>
              <a:t>t</a:t>
            </a:r>
            <a:r>
              <a:rPr dirty="0" sz="800" spc="-235">
                <a:latin typeface="Garuda"/>
                <a:cs typeface="Garuda"/>
              </a:rPr>
              <a:t>tu</a:t>
            </a:r>
            <a:r>
              <a:rPr dirty="0" baseline="-18518" sz="1800" spc="-352" b="1">
                <a:latin typeface="Arial"/>
                <a:cs typeface="Arial"/>
              </a:rPr>
              <a:t>a</a:t>
            </a:r>
            <a:r>
              <a:rPr dirty="0" sz="800" spc="-235">
                <a:latin typeface="Garuda"/>
                <a:cs typeface="Garuda"/>
              </a:rPr>
              <a:t>d</a:t>
            </a:r>
            <a:r>
              <a:rPr dirty="0" baseline="-18518" sz="1800" spc="-352" b="1">
                <a:latin typeface="Arial"/>
                <a:cs typeface="Arial"/>
              </a:rPr>
              <a:t>b</a:t>
            </a:r>
            <a:r>
              <a:rPr dirty="0" sz="800" spc="-235">
                <a:latin typeface="Garuda"/>
                <a:cs typeface="Garuda"/>
              </a:rPr>
              <a:t>en</a:t>
            </a:r>
            <a:r>
              <a:rPr dirty="0" baseline="-18518" sz="1800" spc="-352" b="1">
                <a:latin typeface="Arial"/>
                <a:cs typeface="Arial"/>
              </a:rPr>
              <a:t>a</a:t>
            </a:r>
            <a:r>
              <a:rPr dirty="0" sz="800" spc="-235">
                <a:latin typeface="Garuda"/>
                <a:cs typeface="Garuda"/>
              </a:rPr>
              <a:t>ts</a:t>
            </a:r>
            <a:r>
              <a:rPr dirty="0" baseline="-18518" sz="1800" spc="-352" b="1">
                <a:latin typeface="Arial"/>
                <a:cs typeface="Arial"/>
              </a:rPr>
              <a:t>s</a:t>
            </a:r>
            <a:r>
              <a:rPr dirty="0" sz="800" spc="-235">
                <a:latin typeface="Garuda"/>
                <a:cs typeface="Garuda"/>
              </a:rPr>
              <a:t>m</a:t>
            </a:r>
            <a:r>
              <a:rPr dirty="0" baseline="-18518" sz="1800" spc="-352" b="1">
                <a:latin typeface="Arial"/>
                <a:cs typeface="Arial"/>
              </a:rPr>
              <a:t>e</a:t>
            </a:r>
            <a:r>
              <a:rPr dirty="0" sz="800" spc="-235">
                <a:latin typeface="Garuda"/>
                <a:cs typeface="Garuda"/>
              </a:rPr>
              <a:t>us</a:t>
            </a:r>
            <a:r>
              <a:rPr dirty="0" baseline="-18518" sz="1800" spc="-352" b="1">
                <a:latin typeface="Arial"/>
                <a:cs typeface="Arial"/>
              </a:rPr>
              <a:t>1</a:t>
            </a:r>
            <a:r>
              <a:rPr dirty="0" sz="800" spc="-235">
                <a:latin typeface="Garuda"/>
                <a:cs typeface="Garuda"/>
              </a:rPr>
              <a:t>t </a:t>
            </a:r>
            <a:r>
              <a:rPr dirty="0" baseline="-18518" sz="1800" spc="-359" b="1">
                <a:latin typeface="Arial"/>
                <a:cs typeface="Arial"/>
              </a:rPr>
              <a:t>0</a:t>
            </a:r>
            <a:r>
              <a:rPr dirty="0" sz="800" spc="-240">
                <a:latin typeface="Garuda"/>
                <a:cs typeface="Garuda"/>
              </a:rPr>
              <a:t>re</a:t>
            </a:r>
            <a:r>
              <a:rPr dirty="0" baseline="-18518" sz="1800" spc="-359" b="1" i="1">
                <a:latin typeface="Arial"/>
                <a:cs typeface="Arial"/>
              </a:rPr>
              <a:t>g</a:t>
            </a:r>
            <a:r>
              <a:rPr dirty="0" sz="800" spc="-240">
                <a:latin typeface="Garuda"/>
                <a:cs typeface="Garuda"/>
              </a:rPr>
              <a:t>ce</a:t>
            </a:r>
            <a:r>
              <a:rPr dirty="0" baseline="-18518" sz="1800" spc="-359" b="1">
                <a:latin typeface="Arial"/>
                <a:cs typeface="Arial"/>
              </a:rPr>
              <a:t>:</a:t>
            </a:r>
            <a:r>
              <a:rPr dirty="0" sz="800" spc="-240">
                <a:latin typeface="Garuda"/>
                <a:cs typeface="Garuda"/>
              </a:rPr>
              <a:t>iv</a:t>
            </a:r>
            <a:r>
              <a:rPr dirty="0" baseline="-18518" sz="1800" spc="-359" b="1">
                <a:latin typeface="Arial"/>
                <a:cs typeface="Arial"/>
              </a:rPr>
              <a:t>D</a:t>
            </a:r>
            <a:r>
              <a:rPr dirty="0" sz="800" spc="-240">
                <a:latin typeface="Garuda"/>
                <a:cs typeface="Garuda"/>
              </a:rPr>
              <a:t>e </a:t>
            </a:r>
            <a:r>
              <a:rPr dirty="0" sz="800" spc="-229">
                <a:latin typeface="Garuda"/>
                <a:cs typeface="Garuda"/>
              </a:rPr>
              <a:t>a</a:t>
            </a:r>
            <a:r>
              <a:rPr dirty="0" baseline="-18518" sz="1800" spc="-345" b="1">
                <a:latin typeface="Arial"/>
                <a:cs typeface="Arial"/>
              </a:rPr>
              <a:t>e</a:t>
            </a:r>
            <a:r>
              <a:rPr dirty="0" sz="800" spc="-229">
                <a:latin typeface="Garuda"/>
                <a:cs typeface="Garuda"/>
              </a:rPr>
              <a:t>n</a:t>
            </a:r>
            <a:r>
              <a:rPr dirty="0" baseline="-18518" sz="1800" spc="-345" b="1">
                <a:latin typeface="Arial"/>
                <a:cs typeface="Arial"/>
              </a:rPr>
              <a:t>v</a:t>
            </a:r>
            <a:r>
              <a:rPr dirty="0" sz="800" spc="-229">
                <a:latin typeface="Garuda"/>
                <a:cs typeface="Garuda"/>
              </a:rPr>
              <a:t>e</a:t>
            </a:r>
            <a:r>
              <a:rPr dirty="0" baseline="-18518" sz="1800" spc="-345" b="1">
                <a:latin typeface="Arial"/>
                <a:cs typeface="Arial"/>
              </a:rPr>
              <a:t>e</a:t>
            </a:r>
            <a:r>
              <a:rPr dirty="0" sz="800" spc="-229">
                <a:latin typeface="Garuda"/>
                <a:cs typeface="Garuda"/>
              </a:rPr>
              <a:t>Ki</a:t>
            </a:r>
            <a:r>
              <a:rPr dirty="0" baseline="-18518" sz="1800" spc="-345" b="1">
                <a:latin typeface="Arial"/>
                <a:cs typeface="Arial"/>
              </a:rPr>
              <a:t>l</a:t>
            </a:r>
            <a:r>
              <a:rPr dirty="0" sz="800" spc="-229">
                <a:latin typeface="Garuda"/>
                <a:cs typeface="Garuda"/>
              </a:rPr>
              <a:t>t</a:t>
            </a:r>
            <a:r>
              <a:rPr dirty="0" baseline="-18518" sz="1800" spc="-345" b="1">
                <a:latin typeface="Arial"/>
                <a:cs typeface="Arial"/>
              </a:rPr>
              <a:t>o</a:t>
            </a:r>
            <a:r>
              <a:rPr dirty="0" sz="800" spc="-229">
                <a:latin typeface="Garuda"/>
                <a:cs typeface="Garuda"/>
              </a:rPr>
              <a:t>w</a:t>
            </a:r>
            <a:r>
              <a:rPr dirty="0" baseline="-18518" sz="1800" spc="-345" b="1">
                <a:latin typeface="Arial"/>
                <a:cs typeface="Arial"/>
              </a:rPr>
              <a:t>p</a:t>
            </a:r>
            <a:r>
              <a:rPr dirty="0" sz="800" spc="-229">
                <a:latin typeface="Garuda"/>
                <a:cs typeface="Garuda"/>
              </a:rPr>
              <a:t>ate</a:t>
            </a:r>
            <a:r>
              <a:rPr dirty="0" baseline="-18518" sz="1800" spc="-345" b="1">
                <a:latin typeface="Arial"/>
                <a:cs typeface="Arial"/>
              </a:rPr>
              <a:t>P</a:t>
            </a:r>
            <a:r>
              <a:rPr dirty="0" sz="800" spc="-229">
                <a:latin typeface="Garuda"/>
                <a:cs typeface="Garuda"/>
              </a:rPr>
              <a:t>rm</a:t>
            </a:r>
            <a:r>
              <a:rPr dirty="0" baseline="-18518" sz="1800" spc="-345" b="1">
                <a:latin typeface="Arial"/>
                <a:cs typeface="Arial"/>
              </a:rPr>
              <a:t>L</a:t>
            </a:r>
            <a:r>
              <a:rPr dirty="0" sz="800" spc="-229">
                <a:latin typeface="Garuda"/>
                <a:cs typeface="Garuda"/>
              </a:rPr>
              <a:t>ar</a:t>
            </a:r>
            <a:r>
              <a:rPr dirty="0" baseline="-18518" sz="1800" spc="-345" b="1">
                <a:latin typeface="Arial"/>
                <a:cs typeface="Arial"/>
              </a:rPr>
              <a:t>/</a:t>
            </a:r>
            <a:r>
              <a:rPr dirty="0" sz="800" spc="-229">
                <a:latin typeface="Garuda"/>
                <a:cs typeface="Garuda"/>
              </a:rPr>
              <a:t>k</a:t>
            </a:r>
            <a:r>
              <a:rPr dirty="0" baseline="-18518" sz="1800" spc="-345" b="1">
                <a:latin typeface="Arial"/>
                <a:cs typeface="Arial"/>
              </a:rPr>
              <a:t>S</a:t>
            </a:r>
            <a:r>
              <a:rPr dirty="0" sz="800" spc="-229">
                <a:latin typeface="Garuda"/>
                <a:cs typeface="Garuda"/>
              </a:rPr>
              <a:t>ed</a:t>
            </a:r>
            <a:r>
              <a:rPr dirty="0" baseline="-18518" sz="1800" spc="-345" b="1">
                <a:latin typeface="Arial"/>
                <a:cs typeface="Arial"/>
              </a:rPr>
              <a:t>Q</a:t>
            </a:r>
            <a:r>
              <a:rPr dirty="0" sz="800" spc="-229">
                <a:latin typeface="Garuda"/>
                <a:cs typeface="Garuda"/>
              </a:rPr>
              <a:t>w</a:t>
            </a:r>
            <a:r>
              <a:rPr dirty="0" baseline="-18518" sz="1800" spc="-345" b="1">
                <a:latin typeface="Arial"/>
                <a:cs typeface="Arial"/>
              </a:rPr>
              <a:t>L</a:t>
            </a:r>
            <a:r>
              <a:rPr dirty="0" sz="800" spc="-229">
                <a:latin typeface="Garuda"/>
                <a:cs typeface="Garuda"/>
              </a:rPr>
              <a:t>ith</a:t>
            </a:r>
            <a:r>
              <a:rPr dirty="0" baseline="-18518" sz="1800" spc="-345" b="1">
                <a:latin typeface="Arial"/>
                <a:cs typeface="Arial"/>
              </a:rPr>
              <a:t>P</a:t>
            </a:r>
            <a:r>
              <a:rPr dirty="0" sz="800" spc="-229">
                <a:latin typeface="Garuda"/>
                <a:cs typeface="Garuda"/>
              </a:rPr>
              <a:t>th</a:t>
            </a:r>
            <a:r>
              <a:rPr dirty="0" baseline="-18518" sz="1800" spc="-345" b="1">
                <a:latin typeface="Arial"/>
                <a:cs typeface="Arial"/>
              </a:rPr>
              <a:t>r</a:t>
            </a:r>
            <a:r>
              <a:rPr dirty="0" sz="800" spc="-229">
                <a:latin typeface="Garuda"/>
                <a:cs typeface="Garuda"/>
              </a:rPr>
              <a:t>e</a:t>
            </a:r>
            <a:r>
              <a:rPr dirty="0" baseline="-18518" sz="1800" spc="-345" b="1">
                <a:latin typeface="Arial"/>
                <a:cs typeface="Arial"/>
              </a:rPr>
              <a:t>o</a:t>
            </a:r>
            <a:r>
              <a:rPr dirty="0" sz="800" spc="-229">
                <a:latin typeface="Garuda"/>
                <a:cs typeface="Garuda"/>
              </a:rPr>
              <a:t>ir </a:t>
            </a:r>
            <a:r>
              <a:rPr dirty="0" sz="800" spc="-254">
                <a:latin typeface="Garuda"/>
                <a:cs typeface="Garuda"/>
              </a:rPr>
              <a:t>n</a:t>
            </a:r>
            <a:r>
              <a:rPr dirty="0" baseline="-18518" sz="1800" spc="-382" b="1">
                <a:latin typeface="Arial"/>
                <a:cs typeface="Arial"/>
              </a:rPr>
              <a:t>g</a:t>
            </a:r>
            <a:r>
              <a:rPr dirty="0" sz="800" spc="-254">
                <a:latin typeface="Garuda"/>
                <a:cs typeface="Garuda"/>
              </a:rPr>
              <a:t>a</a:t>
            </a:r>
            <a:r>
              <a:rPr dirty="0" baseline="-18518" sz="1800" spc="-382" b="1">
                <a:latin typeface="Arial"/>
                <a:cs typeface="Arial"/>
              </a:rPr>
              <a:t>r</a:t>
            </a:r>
            <a:r>
              <a:rPr dirty="0" sz="800" spc="-254">
                <a:latin typeface="Garuda"/>
                <a:cs typeface="Garuda"/>
              </a:rPr>
              <a:t>m</a:t>
            </a:r>
            <a:r>
              <a:rPr dirty="0" baseline="-18518" sz="1800" spc="-382" b="1">
                <a:latin typeface="Arial"/>
                <a:cs typeface="Arial"/>
              </a:rPr>
              <a:t>a</a:t>
            </a:r>
            <a:r>
              <a:rPr dirty="0" sz="800" spc="-254">
                <a:latin typeface="Garuda"/>
                <a:cs typeface="Garuda"/>
              </a:rPr>
              <a:t>e</a:t>
            </a:r>
            <a:r>
              <a:rPr dirty="0" baseline="-18518" sz="1800" spc="-382" b="1">
                <a:latin typeface="Arial"/>
                <a:cs typeface="Arial"/>
              </a:rPr>
              <a:t>m</a:t>
            </a:r>
            <a:r>
              <a:rPr dirty="0" sz="800" spc="-254">
                <a:latin typeface="Garuda"/>
                <a:cs typeface="Garuda"/>
              </a:rPr>
              <a:t>and</a:t>
            </a:r>
            <a:r>
              <a:rPr dirty="0" baseline="-18518" sz="1800" spc="-382" b="1">
                <a:latin typeface="Arial"/>
                <a:cs typeface="Arial"/>
              </a:rPr>
              <a:t>U</a:t>
            </a:r>
            <a:r>
              <a:rPr dirty="0" sz="800" spc="-254">
                <a:latin typeface="Garuda"/>
                <a:cs typeface="Garuda"/>
              </a:rPr>
              <a:t>e</a:t>
            </a:r>
            <a:r>
              <a:rPr dirty="0" baseline="-18518" sz="1800" spc="-382" b="1">
                <a:latin typeface="Arial"/>
                <a:cs typeface="Arial"/>
              </a:rPr>
              <a:t>n</a:t>
            </a:r>
            <a:r>
              <a:rPr dirty="0" sz="800" spc="-254">
                <a:latin typeface="Garuda"/>
                <a:cs typeface="Garuda"/>
              </a:rPr>
              <a:t>ma</a:t>
            </a:r>
            <a:r>
              <a:rPr dirty="0" baseline="-18518" sz="1800" spc="-382" b="1">
                <a:latin typeface="Arial"/>
                <a:cs typeface="Arial"/>
              </a:rPr>
              <a:t>it</a:t>
            </a:r>
            <a:r>
              <a:rPr dirty="0" sz="800" spc="-254">
                <a:latin typeface="Garuda"/>
                <a:cs typeface="Garuda"/>
              </a:rPr>
              <a:t>il</a:t>
            </a:r>
            <a:r>
              <a:rPr dirty="0" baseline="-18518" sz="1800" spc="-382" b="1">
                <a:latin typeface="Arial"/>
                <a:cs typeface="Arial"/>
              </a:rPr>
              <a:t>s</a:t>
            </a:r>
            <a:r>
              <a:rPr dirty="0" sz="800" spc="-254">
                <a:latin typeface="Garuda"/>
                <a:cs typeface="Garuda"/>
              </a:rPr>
              <a:t>. </a:t>
            </a:r>
            <a:r>
              <a:rPr dirty="0" sz="800" spc="-180">
                <a:latin typeface="Garuda"/>
                <a:cs typeface="Garuda"/>
              </a:rPr>
              <a:t>Con</a:t>
            </a:r>
            <a:r>
              <a:rPr dirty="0" baseline="-18518" sz="1800" spc="-270" b="1">
                <a:latin typeface="Arial"/>
                <a:cs typeface="Arial"/>
              </a:rPr>
              <a:t>2</a:t>
            </a:r>
            <a:r>
              <a:rPr dirty="0" sz="800" spc="-180">
                <a:latin typeface="Garuda"/>
                <a:cs typeface="Garuda"/>
              </a:rPr>
              <a:t>ta</a:t>
            </a:r>
            <a:r>
              <a:rPr dirty="0" baseline="-18518" sz="1800" spc="-270" b="1">
                <a:latin typeface="Arial"/>
                <a:cs typeface="Arial"/>
              </a:rPr>
              <a:t>-</a:t>
            </a:r>
            <a:r>
              <a:rPr dirty="0" sz="800" spc="-180">
                <a:latin typeface="Garuda"/>
                <a:cs typeface="Garuda"/>
              </a:rPr>
              <a:t>c</a:t>
            </a:r>
            <a:r>
              <a:rPr dirty="0" baseline="-18518" sz="1800" spc="-270" b="1">
                <a:latin typeface="Arial"/>
                <a:cs typeface="Arial"/>
              </a:rPr>
              <a:t>1</a:t>
            </a:r>
            <a:r>
              <a:rPr dirty="0" sz="800" spc="-180">
                <a:latin typeface="Garuda"/>
                <a:cs typeface="Garuda"/>
              </a:rPr>
              <a:t>t</a:t>
            </a:r>
            <a:r>
              <a:rPr dirty="0" sz="800" spc="-155">
                <a:latin typeface="Garuda"/>
                <a:cs typeface="Garuda"/>
              </a:rPr>
              <a:t> </a:t>
            </a:r>
            <a:r>
              <a:rPr dirty="0" baseline="-18518" sz="1800" b="1">
                <a:latin typeface="Arial"/>
                <a:cs typeface="Arial"/>
              </a:rPr>
              <a:t>0</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1</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325117" y="873506"/>
            <a:ext cx="5054600" cy="3888740"/>
          </a:xfrm>
          <a:prstGeom prst="rect">
            <a:avLst/>
          </a:prstGeom>
        </p:spPr>
        <p:txBody>
          <a:bodyPr wrap="square" lIns="0" tIns="12700" rIns="0" bIns="0" rtlCol="0" vert="horz">
            <a:spAutoFit/>
          </a:bodyPr>
          <a:lstStyle/>
          <a:p>
            <a:pPr marL="1170940" marR="474980" indent="-657860">
              <a:lnSpc>
                <a:spcPct val="100000"/>
              </a:lnSpc>
              <a:spcBef>
                <a:spcPts val="100"/>
              </a:spcBef>
            </a:pPr>
            <a:r>
              <a:rPr dirty="0" sz="2000" spc="-5" b="1">
                <a:latin typeface="Arial"/>
                <a:cs typeface="Arial"/>
              </a:rPr>
              <a:t>Restrictions </a:t>
            </a:r>
            <a:r>
              <a:rPr dirty="0" sz="2000" b="1">
                <a:latin typeface="Arial"/>
                <a:cs typeface="Arial"/>
              </a:rPr>
              <a:t>on </a:t>
            </a:r>
            <a:r>
              <a:rPr dirty="0" sz="2000" spc="-5" b="1">
                <a:latin typeface="Arial"/>
                <a:cs typeface="Arial"/>
              </a:rPr>
              <a:t>Calling </a:t>
            </a:r>
            <a:r>
              <a:rPr dirty="0" sz="2000" b="1">
                <a:latin typeface="Arial"/>
                <a:cs typeface="Arial"/>
              </a:rPr>
              <a:t>Functions  </a:t>
            </a:r>
            <a:r>
              <a:rPr dirty="0" sz="2000" spc="-5" b="1">
                <a:latin typeface="Arial"/>
                <a:cs typeface="Arial"/>
              </a:rPr>
              <a:t>from SQL</a:t>
            </a:r>
            <a:r>
              <a:rPr dirty="0" sz="2000" spc="-15" b="1">
                <a:latin typeface="Arial"/>
                <a:cs typeface="Arial"/>
              </a:rPr>
              <a:t> </a:t>
            </a:r>
            <a:r>
              <a:rPr dirty="0" sz="2000" spc="-5" b="1">
                <a:latin typeface="Arial"/>
                <a:cs typeface="Arial"/>
              </a:rPr>
              <a:t>Expressions</a:t>
            </a:r>
            <a:endParaRPr sz="2000">
              <a:latin typeface="Arial"/>
              <a:cs typeface="Arial"/>
            </a:endParaRPr>
          </a:p>
          <a:p>
            <a:pPr>
              <a:lnSpc>
                <a:spcPct val="100000"/>
              </a:lnSpc>
              <a:spcBef>
                <a:spcPts val="15"/>
              </a:spcBef>
            </a:pPr>
            <a:endParaRPr sz="2100">
              <a:latin typeface="Arial"/>
              <a:cs typeface="Arial"/>
            </a:endParaRPr>
          </a:p>
          <a:p>
            <a:pPr marL="326390" marR="5080" indent="-327025">
              <a:lnSpc>
                <a:spcPct val="101299"/>
              </a:lnSpc>
              <a:spcBef>
                <a:spcPts val="5"/>
              </a:spcBef>
              <a:buClr>
                <a:srgbClr val="FF0000"/>
              </a:buClr>
              <a:buFont typeface="Arial"/>
              <a:buChar char="•"/>
              <a:tabLst>
                <a:tab pos="326390" algn="l"/>
                <a:tab pos="327025" algn="l"/>
              </a:tabLst>
            </a:pPr>
            <a:r>
              <a:rPr dirty="0" sz="1550" spc="10" b="1">
                <a:latin typeface="Arial"/>
                <a:cs typeface="Arial"/>
              </a:rPr>
              <a:t>User-defined functions that are callable from </a:t>
            </a:r>
            <a:r>
              <a:rPr dirty="0" sz="1550" spc="15" b="1">
                <a:latin typeface="Arial"/>
                <a:cs typeface="Arial"/>
              </a:rPr>
              <a:t>SQL  </a:t>
            </a:r>
            <a:r>
              <a:rPr dirty="0" sz="1550" spc="10" b="1">
                <a:latin typeface="Arial"/>
                <a:cs typeface="Arial"/>
              </a:rPr>
              <a:t>expressions</a:t>
            </a:r>
            <a:r>
              <a:rPr dirty="0" sz="1550" b="1">
                <a:latin typeface="Arial"/>
                <a:cs typeface="Arial"/>
              </a:rPr>
              <a:t> </a:t>
            </a:r>
            <a:r>
              <a:rPr dirty="0" sz="1550" spc="10" b="1">
                <a:latin typeface="Arial"/>
                <a:cs typeface="Arial"/>
              </a:rPr>
              <a:t>must:</a:t>
            </a:r>
            <a:endParaRPr sz="1550">
              <a:latin typeface="Arial"/>
              <a:cs typeface="Arial"/>
            </a:endParaRPr>
          </a:p>
          <a:p>
            <a:pPr lvl="1" marL="653415" indent="-245110">
              <a:lnSpc>
                <a:spcPct val="100000"/>
              </a:lnSpc>
              <a:spcBef>
                <a:spcPts val="380"/>
              </a:spcBef>
              <a:buClr>
                <a:srgbClr val="FF0000"/>
              </a:buClr>
              <a:buFont typeface="Arial"/>
              <a:buChar char="–"/>
              <a:tabLst>
                <a:tab pos="653415" algn="l"/>
                <a:tab pos="654050" algn="l"/>
              </a:tabLst>
            </a:pPr>
            <a:r>
              <a:rPr dirty="0" sz="1400" spc="15" b="1">
                <a:latin typeface="Arial"/>
                <a:cs typeface="Arial"/>
              </a:rPr>
              <a:t>Be </a:t>
            </a:r>
            <a:r>
              <a:rPr dirty="0" sz="1400" spc="10" b="1">
                <a:latin typeface="Arial"/>
                <a:cs typeface="Arial"/>
              </a:rPr>
              <a:t>stored in the</a:t>
            </a:r>
            <a:r>
              <a:rPr dirty="0" sz="1400" spc="-25" b="1">
                <a:latin typeface="Arial"/>
                <a:cs typeface="Arial"/>
              </a:rPr>
              <a:t> </a:t>
            </a:r>
            <a:r>
              <a:rPr dirty="0" sz="1400" spc="15" b="1">
                <a:latin typeface="Arial"/>
                <a:cs typeface="Arial"/>
              </a:rPr>
              <a:t>database</a:t>
            </a:r>
            <a:endParaRPr sz="1400">
              <a:latin typeface="Arial"/>
              <a:cs typeface="Arial"/>
            </a:endParaRPr>
          </a:p>
          <a:p>
            <a:pPr lvl="1" marL="653415" marR="345440" indent="-245110">
              <a:lnSpc>
                <a:spcPct val="108500"/>
              </a:lnSpc>
              <a:spcBef>
                <a:spcPts val="125"/>
              </a:spcBef>
              <a:buClr>
                <a:srgbClr val="FF0000"/>
              </a:buClr>
              <a:buFont typeface="Arial"/>
              <a:buChar char="–"/>
              <a:tabLst>
                <a:tab pos="653415" algn="l"/>
                <a:tab pos="654050" algn="l"/>
              </a:tabLst>
            </a:pPr>
            <a:r>
              <a:rPr dirty="0" sz="1400" spc="15" b="1">
                <a:latin typeface="Arial"/>
                <a:cs typeface="Arial"/>
              </a:rPr>
              <a:t>Accept only </a:t>
            </a:r>
            <a:r>
              <a:rPr dirty="0" sz="1400" spc="15" b="1">
                <a:latin typeface="Courier New"/>
                <a:cs typeface="Courier New"/>
              </a:rPr>
              <a:t>IN</a:t>
            </a:r>
            <a:r>
              <a:rPr dirty="0" sz="1400" spc="-535" b="1">
                <a:latin typeface="Courier New"/>
                <a:cs typeface="Courier New"/>
              </a:rPr>
              <a:t> </a:t>
            </a:r>
            <a:r>
              <a:rPr dirty="0" sz="1400" spc="10" b="1">
                <a:latin typeface="Arial"/>
                <a:cs typeface="Arial"/>
              </a:rPr>
              <a:t>parameters with </a:t>
            </a:r>
            <a:r>
              <a:rPr dirty="0" sz="1400" spc="5" b="1">
                <a:latin typeface="Arial"/>
                <a:cs typeface="Arial"/>
              </a:rPr>
              <a:t>valid </a:t>
            </a:r>
            <a:r>
              <a:rPr dirty="0" sz="1400" spc="15" b="1">
                <a:latin typeface="Arial"/>
                <a:cs typeface="Arial"/>
              </a:rPr>
              <a:t>SQL </a:t>
            </a:r>
            <a:r>
              <a:rPr dirty="0" sz="1400" spc="5" b="1">
                <a:latin typeface="Arial"/>
                <a:cs typeface="Arial"/>
              </a:rPr>
              <a:t>data  </a:t>
            </a:r>
            <a:r>
              <a:rPr dirty="0" sz="1400" spc="10" b="1">
                <a:latin typeface="Arial"/>
                <a:cs typeface="Arial"/>
              </a:rPr>
              <a:t>types, not PL/SQL-specific</a:t>
            </a:r>
            <a:r>
              <a:rPr dirty="0" sz="1400" spc="-10" b="1">
                <a:latin typeface="Arial"/>
                <a:cs typeface="Arial"/>
              </a:rPr>
              <a:t> </a:t>
            </a:r>
            <a:r>
              <a:rPr dirty="0" sz="1400" spc="10" b="1">
                <a:latin typeface="Arial"/>
                <a:cs typeface="Arial"/>
              </a:rPr>
              <a:t>types</a:t>
            </a:r>
            <a:endParaRPr sz="1400">
              <a:latin typeface="Arial"/>
              <a:cs typeface="Arial"/>
            </a:endParaRPr>
          </a:p>
          <a:p>
            <a:pPr lvl="1" marL="653415" marR="148590" indent="-245110">
              <a:lnSpc>
                <a:spcPct val="102200"/>
              </a:lnSpc>
              <a:spcBef>
                <a:spcPts val="340"/>
              </a:spcBef>
              <a:buClr>
                <a:srgbClr val="FF0000"/>
              </a:buClr>
              <a:buFont typeface="Arial"/>
              <a:buChar char="–"/>
              <a:tabLst>
                <a:tab pos="653415" algn="l"/>
                <a:tab pos="654050" algn="l"/>
              </a:tabLst>
            </a:pPr>
            <a:r>
              <a:rPr dirty="0" sz="1400" spc="10" b="1">
                <a:latin typeface="Arial"/>
                <a:cs typeface="Arial"/>
              </a:rPr>
              <a:t>Return </a:t>
            </a:r>
            <a:r>
              <a:rPr dirty="0" sz="1400" spc="5" b="1">
                <a:latin typeface="Arial"/>
                <a:cs typeface="Arial"/>
              </a:rPr>
              <a:t>valid </a:t>
            </a:r>
            <a:r>
              <a:rPr dirty="0" sz="1400" spc="15" b="1">
                <a:latin typeface="Arial"/>
                <a:cs typeface="Arial"/>
              </a:rPr>
              <a:t>SQL </a:t>
            </a:r>
            <a:r>
              <a:rPr dirty="0" sz="1400" spc="10" b="1">
                <a:latin typeface="Arial"/>
                <a:cs typeface="Arial"/>
              </a:rPr>
              <a:t>data types, not PL/SQL-specific  </a:t>
            </a:r>
            <a:r>
              <a:rPr dirty="0" sz="1400" spc="15" b="1">
                <a:latin typeface="Arial"/>
                <a:cs typeface="Arial"/>
              </a:rPr>
              <a:t>types</a:t>
            </a:r>
            <a:endParaRPr sz="1400">
              <a:latin typeface="Arial"/>
              <a:cs typeface="Arial"/>
            </a:endParaRPr>
          </a:p>
          <a:p>
            <a:pPr marL="326390" indent="-327025">
              <a:lnSpc>
                <a:spcPct val="100000"/>
              </a:lnSpc>
              <a:spcBef>
                <a:spcPts val="395"/>
              </a:spcBef>
              <a:buClr>
                <a:srgbClr val="FF0000"/>
              </a:buClr>
              <a:buFont typeface="Arial"/>
              <a:buChar char="•"/>
              <a:tabLst>
                <a:tab pos="326390" algn="l"/>
                <a:tab pos="327025" algn="l"/>
              </a:tabLst>
            </a:pPr>
            <a:r>
              <a:rPr dirty="0" sz="1550" spc="15" b="1">
                <a:latin typeface="Arial"/>
                <a:cs typeface="Arial"/>
              </a:rPr>
              <a:t>When </a:t>
            </a:r>
            <a:r>
              <a:rPr dirty="0" sz="1550" spc="10" b="1">
                <a:latin typeface="Arial"/>
                <a:cs typeface="Arial"/>
              </a:rPr>
              <a:t>calling functions </a:t>
            </a:r>
            <a:r>
              <a:rPr dirty="0" sz="1550" spc="5" b="1">
                <a:latin typeface="Arial"/>
                <a:cs typeface="Arial"/>
              </a:rPr>
              <a:t>in </a:t>
            </a:r>
            <a:r>
              <a:rPr dirty="0" sz="1550" spc="15" b="1">
                <a:latin typeface="Arial"/>
                <a:cs typeface="Arial"/>
              </a:rPr>
              <a:t>SQL</a:t>
            </a:r>
            <a:r>
              <a:rPr dirty="0" sz="1550" spc="-15" b="1">
                <a:latin typeface="Arial"/>
                <a:cs typeface="Arial"/>
              </a:rPr>
              <a:t> </a:t>
            </a:r>
            <a:r>
              <a:rPr dirty="0" sz="1550" spc="10" b="1">
                <a:latin typeface="Arial"/>
                <a:cs typeface="Arial"/>
              </a:rPr>
              <a:t>statements:</a:t>
            </a:r>
            <a:endParaRPr sz="1550">
              <a:latin typeface="Arial"/>
              <a:cs typeface="Arial"/>
            </a:endParaRPr>
          </a:p>
          <a:p>
            <a:pPr lvl="1" marL="653415" marR="502284" indent="-245110">
              <a:lnSpc>
                <a:spcPct val="102499"/>
              </a:lnSpc>
              <a:spcBef>
                <a:spcPts val="335"/>
              </a:spcBef>
              <a:buClr>
                <a:srgbClr val="FF0000"/>
              </a:buClr>
              <a:buFont typeface="Arial"/>
              <a:buChar char="–"/>
              <a:tabLst>
                <a:tab pos="653415" algn="l"/>
                <a:tab pos="654050" algn="l"/>
              </a:tabLst>
            </a:pPr>
            <a:r>
              <a:rPr dirty="0" sz="1400" spc="10" b="1">
                <a:latin typeface="Arial"/>
                <a:cs typeface="Arial"/>
              </a:rPr>
              <a:t>Parameters must </a:t>
            </a:r>
            <a:r>
              <a:rPr dirty="0" sz="1400" spc="15" b="1">
                <a:latin typeface="Arial"/>
                <a:cs typeface="Arial"/>
              </a:rPr>
              <a:t>be </a:t>
            </a:r>
            <a:r>
              <a:rPr dirty="0" sz="1400" spc="10" b="1">
                <a:latin typeface="Arial"/>
                <a:cs typeface="Arial"/>
              </a:rPr>
              <a:t>specified with positional  notation</a:t>
            </a:r>
            <a:endParaRPr sz="1400">
              <a:latin typeface="Arial"/>
              <a:cs typeface="Arial"/>
            </a:endParaRPr>
          </a:p>
          <a:p>
            <a:pPr lvl="1" marL="653415" indent="-245110">
              <a:lnSpc>
                <a:spcPct val="100000"/>
              </a:lnSpc>
              <a:spcBef>
                <a:spcPts val="265"/>
              </a:spcBef>
              <a:buClr>
                <a:srgbClr val="FF0000"/>
              </a:buClr>
              <a:buFont typeface="Arial"/>
              <a:buChar char="–"/>
              <a:tabLst>
                <a:tab pos="653415" algn="l"/>
                <a:tab pos="654050" algn="l"/>
              </a:tabLst>
            </a:pPr>
            <a:r>
              <a:rPr dirty="0" sz="1400" spc="15" b="1">
                <a:latin typeface="Arial"/>
                <a:cs typeface="Arial"/>
              </a:rPr>
              <a:t>You </a:t>
            </a:r>
            <a:r>
              <a:rPr dirty="0" sz="1400" spc="10" b="1">
                <a:latin typeface="Arial"/>
                <a:cs typeface="Arial"/>
              </a:rPr>
              <a:t>must </a:t>
            </a:r>
            <a:r>
              <a:rPr dirty="0" sz="1400" spc="15" b="1">
                <a:latin typeface="Arial"/>
                <a:cs typeface="Arial"/>
              </a:rPr>
              <a:t>own </a:t>
            </a:r>
            <a:r>
              <a:rPr dirty="0" sz="1400" spc="10" b="1">
                <a:latin typeface="Arial"/>
                <a:cs typeface="Arial"/>
              </a:rPr>
              <a:t>the function or </a:t>
            </a:r>
            <a:r>
              <a:rPr dirty="0" sz="1400" spc="15" b="1">
                <a:latin typeface="Arial"/>
                <a:cs typeface="Arial"/>
              </a:rPr>
              <a:t>have </a:t>
            </a:r>
            <a:r>
              <a:rPr dirty="0" sz="1400" spc="10" b="1">
                <a:latin typeface="Arial"/>
                <a:cs typeface="Arial"/>
              </a:rPr>
              <a:t>the</a:t>
            </a:r>
            <a:r>
              <a:rPr dirty="0" sz="1400" spc="-30" b="1">
                <a:latin typeface="Arial"/>
                <a:cs typeface="Arial"/>
              </a:rPr>
              <a:t> </a:t>
            </a:r>
            <a:r>
              <a:rPr dirty="0" sz="1400" spc="15" b="1">
                <a:latin typeface="Courier New"/>
                <a:cs typeface="Courier New"/>
              </a:rPr>
              <a:t>EXECUTE</a:t>
            </a:r>
            <a:endParaRPr sz="1400">
              <a:latin typeface="Courier New"/>
              <a:cs typeface="Courier New"/>
            </a:endParaRPr>
          </a:p>
          <a:p>
            <a:pPr marL="653415">
              <a:lnSpc>
                <a:spcPct val="100000"/>
              </a:lnSpc>
              <a:spcBef>
                <a:spcPts val="145"/>
              </a:spcBef>
            </a:pPr>
            <a:r>
              <a:rPr dirty="0" sz="1400" spc="10" b="1">
                <a:latin typeface="Arial"/>
                <a:cs typeface="Arial"/>
              </a:rPr>
              <a:t>privilege</a:t>
            </a:r>
            <a:endParaRPr sz="1400">
              <a:latin typeface="Arial"/>
              <a:cs typeface="Arial"/>
            </a:endParaRPr>
          </a:p>
        </p:txBody>
      </p:sp>
      <p:sp>
        <p:nvSpPr>
          <p:cNvPr id="7" name="object 7"/>
          <p:cNvSpPr txBox="1"/>
          <p:nvPr/>
        </p:nvSpPr>
        <p:spPr>
          <a:xfrm>
            <a:off x="743204" y="5609382"/>
            <a:ext cx="6209665" cy="3684904"/>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Restrictions </a:t>
            </a:r>
            <a:r>
              <a:rPr dirty="0" sz="1300" spc="10" b="1">
                <a:latin typeface="Arial"/>
                <a:cs typeface="Arial"/>
              </a:rPr>
              <a:t>on </a:t>
            </a:r>
            <a:r>
              <a:rPr dirty="0" sz="1300" spc="5" b="1">
                <a:latin typeface="Arial"/>
                <a:cs typeface="Arial"/>
              </a:rPr>
              <a:t>Calling </a:t>
            </a:r>
            <a:r>
              <a:rPr dirty="0" sz="1300" spc="10" b="1">
                <a:latin typeface="Arial"/>
                <a:cs typeface="Arial"/>
              </a:rPr>
              <a:t>Functions from SQL </a:t>
            </a:r>
            <a:r>
              <a:rPr dirty="0" sz="1300" spc="5" b="1">
                <a:latin typeface="Arial"/>
                <a:cs typeface="Arial"/>
              </a:rPr>
              <a:t>Expressions</a:t>
            </a:r>
            <a:endParaRPr sz="1300">
              <a:latin typeface="Arial"/>
              <a:cs typeface="Arial"/>
            </a:endParaRPr>
          </a:p>
          <a:p>
            <a:pPr marL="138430" marR="5080">
              <a:lnSpc>
                <a:spcPct val="101099"/>
              </a:lnSpc>
              <a:spcBef>
                <a:spcPts val="370"/>
              </a:spcBef>
            </a:pPr>
            <a:r>
              <a:rPr dirty="0" sz="1300" spc="10">
                <a:latin typeface="Times New Roman"/>
                <a:cs typeface="Times New Roman"/>
              </a:rPr>
              <a:t>The </a:t>
            </a:r>
            <a:r>
              <a:rPr dirty="0" sz="1300" spc="5">
                <a:latin typeface="Times New Roman"/>
                <a:cs typeface="Times New Roman"/>
              </a:rPr>
              <a:t>user-defined </a:t>
            </a:r>
            <a:r>
              <a:rPr dirty="0" sz="1300" spc="10">
                <a:latin typeface="Times New Roman"/>
                <a:cs typeface="Times New Roman"/>
              </a:rPr>
              <a:t>PL/SQL </a:t>
            </a:r>
            <a:r>
              <a:rPr dirty="0" sz="1300" spc="5">
                <a:latin typeface="Times New Roman"/>
                <a:cs typeface="Times New Roman"/>
              </a:rPr>
              <a:t>functions that are callable from SQL expressions must </a:t>
            </a:r>
            <a:r>
              <a:rPr dirty="0" sz="1300" spc="10">
                <a:latin typeface="Times New Roman"/>
                <a:cs typeface="Times New Roman"/>
              </a:rPr>
              <a:t>meet </a:t>
            </a:r>
            <a:r>
              <a:rPr dirty="0" sz="1300" spc="5">
                <a:latin typeface="Times New Roman"/>
                <a:cs typeface="Times New Roman"/>
              </a:rPr>
              <a:t>the  following</a:t>
            </a:r>
            <a:r>
              <a:rPr dirty="0" sz="1300">
                <a:latin typeface="Times New Roman"/>
                <a:cs typeface="Times New Roman"/>
              </a:rPr>
              <a:t> </a:t>
            </a:r>
            <a:r>
              <a:rPr dirty="0" sz="1300" spc="5">
                <a:latin typeface="Times New Roman"/>
                <a:cs typeface="Times New Roman"/>
              </a:rPr>
              <a:t>requirements:</a:t>
            </a:r>
            <a:endParaRPr sz="1300">
              <a:latin typeface="Times New Roman"/>
              <a:cs typeface="Times New Roman"/>
            </a:endParaRPr>
          </a:p>
          <a:p>
            <a:pPr marL="515620" indent="-252095">
              <a:lnSpc>
                <a:spcPct val="100000"/>
              </a:lnSpc>
              <a:spcBef>
                <a:spcPts val="25"/>
              </a:spcBef>
              <a:buChar char="•"/>
              <a:tabLst>
                <a:tab pos="514984" algn="l"/>
                <a:tab pos="516255" algn="l"/>
              </a:tabLst>
            </a:pPr>
            <a:r>
              <a:rPr dirty="0" sz="1300" spc="5">
                <a:latin typeface="Times New Roman"/>
                <a:cs typeface="Times New Roman"/>
              </a:rPr>
              <a:t>The function must be stored in the database.</a:t>
            </a:r>
            <a:endParaRPr sz="1300">
              <a:latin typeface="Times New Roman"/>
              <a:cs typeface="Times New Roman"/>
            </a:endParaRPr>
          </a:p>
          <a:p>
            <a:pPr marL="515620" indent="-251460">
              <a:lnSpc>
                <a:spcPct val="100000"/>
              </a:lnSpc>
              <a:spcBef>
                <a:spcPts val="25"/>
              </a:spcBef>
              <a:buChar char="•"/>
              <a:tabLst>
                <a:tab pos="514984" algn="l"/>
                <a:tab pos="515620" algn="l"/>
              </a:tabLst>
            </a:pPr>
            <a:r>
              <a:rPr dirty="0" sz="1300" spc="5">
                <a:latin typeface="Times New Roman"/>
                <a:cs typeface="Times New Roman"/>
              </a:rPr>
              <a:t>The function parameters must be input only and valid </a:t>
            </a:r>
            <a:r>
              <a:rPr dirty="0" sz="1300" spc="10">
                <a:latin typeface="Times New Roman"/>
                <a:cs typeface="Times New Roman"/>
              </a:rPr>
              <a:t>SQL </a:t>
            </a:r>
            <a:r>
              <a:rPr dirty="0" sz="1300" spc="5">
                <a:latin typeface="Times New Roman"/>
                <a:cs typeface="Times New Roman"/>
              </a:rPr>
              <a:t>data</a:t>
            </a:r>
            <a:r>
              <a:rPr dirty="0" sz="1300" spc="45">
                <a:latin typeface="Times New Roman"/>
                <a:cs typeface="Times New Roman"/>
              </a:rPr>
              <a:t> </a:t>
            </a:r>
            <a:r>
              <a:rPr dirty="0" sz="1300" spc="5">
                <a:latin typeface="Times New Roman"/>
                <a:cs typeface="Times New Roman"/>
              </a:rPr>
              <a:t>types.</a:t>
            </a:r>
            <a:endParaRPr sz="1300">
              <a:latin typeface="Times New Roman"/>
              <a:cs typeface="Times New Roman"/>
            </a:endParaRPr>
          </a:p>
          <a:p>
            <a:pPr marL="515620" marR="106680" indent="-251460">
              <a:lnSpc>
                <a:spcPts val="1510"/>
              </a:lnSpc>
              <a:spcBef>
                <a:spcPts val="110"/>
              </a:spcBef>
              <a:buChar char="•"/>
              <a:tabLst>
                <a:tab pos="514984" algn="l"/>
                <a:tab pos="516255" algn="l"/>
              </a:tabLst>
            </a:pPr>
            <a:r>
              <a:rPr dirty="0" sz="1300" spc="10">
                <a:latin typeface="Times New Roman"/>
                <a:cs typeface="Times New Roman"/>
              </a:rPr>
              <a:t>The </a:t>
            </a:r>
            <a:r>
              <a:rPr dirty="0" sz="1300" spc="5">
                <a:latin typeface="Times New Roman"/>
                <a:cs typeface="Times New Roman"/>
              </a:rPr>
              <a:t>functions must return </a:t>
            </a:r>
            <a:r>
              <a:rPr dirty="0" sz="1300" spc="10">
                <a:latin typeface="Times New Roman"/>
                <a:cs typeface="Times New Roman"/>
              </a:rPr>
              <a:t>data </a:t>
            </a:r>
            <a:r>
              <a:rPr dirty="0" sz="1300" spc="5">
                <a:latin typeface="Times New Roman"/>
                <a:cs typeface="Times New Roman"/>
              </a:rPr>
              <a:t>types that are valid </a:t>
            </a:r>
            <a:r>
              <a:rPr dirty="0" sz="1300" spc="10">
                <a:latin typeface="Times New Roman"/>
                <a:cs typeface="Times New Roman"/>
              </a:rPr>
              <a:t>SQL </a:t>
            </a:r>
            <a:r>
              <a:rPr dirty="0" sz="1300" spc="5">
                <a:latin typeface="Times New Roman"/>
                <a:cs typeface="Times New Roman"/>
              </a:rPr>
              <a:t>data types. </a:t>
            </a:r>
            <a:r>
              <a:rPr dirty="0" sz="1300" spc="10">
                <a:latin typeface="Times New Roman"/>
                <a:cs typeface="Times New Roman"/>
              </a:rPr>
              <a:t>They </a:t>
            </a:r>
            <a:r>
              <a:rPr dirty="0" sz="1300" spc="5">
                <a:latin typeface="Times New Roman"/>
                <a:cs typeface="Times New Roman"/>
              </a:rPr>
              <a:t>cannot be  PL/SQL-specific data types such as </a:t>
            </a:r>
            <a:r>
              <a:rPr dirty="0" sz="1300" spc="10">
                <a:latin typeface="Courier New"/>
                <a:cs typeface="Courier New"/>
              </a:rPr>
              <a:t>BOOLEAN</a:t>
            </a:r>
            <a:r>
              <a:rPr dirty="0" sz="1300" spc="10">
                <a:latin typeface="Times New Roman"/>
                <a:cs typeface="Times New Roman"/>
              </a:rPr>
              <a:t>, </a:t>
            </a:r>
            <a:r>
              <a:rPr dirty="0" sz="1300" spc="10">
                <a:latin typeface="Courier New"/>
                <a:cs typeface="Courier New"/>
              </a:rPr>
              <a:t>RECORD</a:t>
            </a:r>
            <a:r>
              <a:rPr dirty="0" sz="1300" spc="10">
                <a:latin typeface="Times New Roman"/>
                <a:cs typeface="Times New Roman"/>
              </a:rPr>
              <a:t>, </a:t>
            </a:r>
            <a:r>
              <a:rPr dirty="0" sz="1300" spc="5">
                <a:latin typeface="Times New Roman"/>
                <a:cs typeface="Times New Roman"/>
              </a:rPr>
              <a:t>or </a:t>
            </a:r>
            <a:r>
              <a:rPr dirty="0" sz="1300" spc="10">
                <a:latin typeface="Courier New"/>
                <a:cs typeface="Courier New"/>
              </a:rPr>
              <a:t>TABLE</a:t>
            </a:r>
            <a:r>
              <a:rPr dirty="0" sz="1300" spc="10">
                <a:latin typeface="Times New Roman"/>
                <a:cs typeface="Times New Roman"/>
              </a:rPr>
              <a:t>. The</a:t>
            </a:r>
            <a:r>
              <a:rPr dirty="0" sz="1300" spc="50">
                <a:latin typeface="Times New Roman"/>
                <a:cs typeface="Times New Roman"/>
              </a:rPr>
              <a:t> </a:t>
            </a:r>
            <a:r>
              <a:rPr dirty="0" sz="1300" spc="10">
                <a:latin typeface="Times New Roman"/>
                <a:cs typeface="Times New Roman"/>
              </a:rPr>
              <a:t>same</a:t>
            </a:r>
            <a:endParaRPr sz="1300">
              <a:latin typeface="Times New Roman"/>
              <a:cs typeface="Times New Roman"/>
            </a:endParaRPr>
          </a:p>
          <a:p>
            <a:pPr marL="515620">
              <a:lnSpc>
                <a:spcPct val="100000"/>
              </a:lnSpc>
              <a:spcBef>
                <a:spcPts val="50"/>
              </a:spcBef>
            </a:pPr>
            <a:r>
              <a:rPr dirty="0" sz="1300" spc="5">
                <a:latin typeface="Times New Roman"/>
                <a:cs typeface="Times New Roman"/>
              </a:rPr>
              <a:t>restriction applies to the parameters of the</a:t>
            </a:r>
            <a:r>
              <a:rPr dirty="0" sz="1300" spc="10">
                <a:latin typeface="Times New Roman"/>
                <a:cs typeface="Times New Roman"/>
              </a:rPr>
              <a:t> </a:t>
            </a:r>
            <a:r>
              <a:rPr dirty="0" sz="1300" spc="5">
                <a:latin typeface="Times New Roman"/>
                <a:cs typeface="Times New Roman"/>
              </a:rPr>
              <a:t>function.</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The </a:t>
            </a:r>
            <a:r>
              <a:rPr dirty="0" sz="1300" spc="5">
                <a:latin typeface="Times New Roman"/>
                <a:cs typeface="Times New Roman"/>
              </a:rPr>
              <a:t>following restrictions apply </a:t>
            </a:r>
            <a:r>
              <a:rPr dirty="0" sz="1300" spc="10">
                <a:latin typeface="Times New Roman"/>
                <a:cs typeface="Times New Roman"/>
              </a:rPr>
              <a:t>when </a:t>
            </a:r>
            <a:r>
              <a:rPr dirty="0" sz="1300" spc="5">
                <a:latin typeface="Times New Roman"/>
                <a:cs typeface="Times New Roman"/>
              </a:rPr>
              <a:t>calling a function in a </a:t>
            </a:r>
            <a:r>
              <a:rPr dirty="0" sz="1300" spc="10">
                <a:latin typeface="Times New Roman"/>
                <a:cs typeface="Times New Roman"/>
              </a:rPr>
              <a:t>SQL</a:t>
            </a:r>
            <a:r>
              <a:rPr dirty="0" sz="1300" spc="3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514984" indent="-251460">
              <a:lnSpc>
                <a:spcPts val="1535"/>
              </a:lnSpc>
              <a:spcBef>
                <a:spcPts val="20"/>
              </a:spcBef>
              <a:buChar char="•"/>
              <a:tabLst>
                <a:tab pos="514984" algn="l"/>
                <a:tab pos="515620" algn="l"/>
              </a:tabLst>
            </a:pPr>
            <a:r>
              <a:rPr dirty="0" sz="1300" spc="5">
                <a:latin typeface="Times New Roman"/>
                <a:cs typeface="Times New Roman"/>
              </a:rPr>
              <a:t>Parameters must use positional notation. </a:t>
            </a:r>
            <a:r>
              <a:rPr dirty="0" sz="1300" spc="10">
                <a:latin typeface="Times New Roman"/>
                <a:cs typeface="Times New Roman"/>
              </a:rPr>
              <a:t>Named </a:t>
            </a:r>
            <a:r>
              <a:rPr dirty="0" sz="1300" spc="5">
                <a:latin typeface="Times New Roman"/>
                <a:cs typeface="Times New Roman"/>
              </a:rPr>
              <a:t>notation is not</a:t>
            </a:r>
            <a:r>
              <a:rPr dirty="0" sz="1300" spc="45">
                <a:latin typeface="Times New Roman"/>
                <a:cs typeface="Times New Roman"/>
              </a:rPr>
              <a:t> </a:t>
            </a:r>
            <a:r>
              <a:rPr dirty="0" sz="1300" spc="5">
                <a:latin typeface="Times New Roman"/>
                <a:cs typeface="Times New Roman"/>
              </a:rPr>
              <a:t>supported.</a:t>
            </a:r>
            <a:endParaRPr sz="1300">
              <a:latin typeface="Times New Roman"/>
              <a:cs typeface="Times New Roman"/>
            </a:endParaRPr>
          </a:p>
          <a:p>
            <a:pPr marL="514984" indent="-251460">
              <a:lnSpc>
                <a:spcPts val="1535"/>
              </a:lnSpc>
              <a:buChar char="•"/>
              <a:tabLst>
                <a:tab pos="514984" algn="l"/>
                <a:tab pos="515620" algn="l"/>
              </a:tabLst>
            </a:pPr>
            <a:r>
              <a:rPr dirty="0" sz="1300" spc="10">
                <a:latin typeface="Times New Roman"/>
                <a:cs typeface="Times New Roman"/>
              </a:rPr>
              <a:t>You </a:t>
            </a:r>
            <a:r>
              <a:rPr dirty="0" sz="1300" spc="5">
                <a:latin typeface="Times New Roman"/>
                <a:cs typeface="Times New Roman"/>
              </a:rPr>
              <a:t>must </a:t>
            </a:r>
            <a:r>
              <a:rPr dirty="0" sz="1300" spc="10">
                <a:latin typeface="Times New Roman"/>
                <a:cs typeface="Times New Roman"/>
              </a:rPr>
              <a:t>own </a:t>
            </a:r>
            <a:r>
              <a:rPr dirty="0" sz="1300" spc="5">
                <a:latin typeface="Times New Roman"/>
                <a:cs typeface="Times New Roman"/>
              </a:rPr>
              <a:t>or have the </a:t>
            </a:r>
            <a:r>
              <a:rPr dirty="0" sz="1300" spc="15">
                <a:latin typeface="Courier New"/>
                <a:cs typeface="Courier New"/>
              </a:rPr>
              <a:t>EXECUTE</a:t>
            </a:r>
            <a:r>
              <a:rPr dirty="0" sz="1300" spc="-445">
                <a:latin typeface="Courier New"/>
                <a:cs typeface="Courier New"/>
              </a:rPr>
              <a:t> </a:t>
            </a:r>
            <a:r>
              <a:rPr dirty="0" sz="1300" spc="5">
                <a:latin typeface="Times New Roman"/>
                <a:cs typeface="Times New Roman"/>
              </a:rPr>
              <a:t>privilege </a:t>
            </a:r>
            <a:r>
              <a:rPr dirty="0" sz="1300" spc="10">
                <a:latin typeface="Times New Roman"/>
                <a:cs typeface="Times New Roman"/>
              </a:rPr>
              <a:t>on </a:t>
            </a:r>
            <a:r>
              <a:rPr dirty="0" sz="1300" spc="5">
                <a:latin typeface="Times New Roman"/>
                <a:cs typeface="Times New Roman"/>
              </a:rPr>
              <a:t>the function.</a:t>
            </a:r>
            <a:endParaRPr sz="1300">
              <a:latin typeface="Times New Roman"/>
              <a:cs typeface="Times New Roman"/>
            </a:endParaRPr>
          </a:p>
          <a:p>
            <a:pPr marL="138430">
              <a:lnSpc>
                <a:spcPts val="1530"/>
              </a:lnSpc>
              <a:spcBef>
                <a:spcPts val="500"/>
              </a:spcBef>
            </a:pPr>
            <a:r>
              <a:rPr dirty="0" sz="1300" spc="5">
                <a:latin typeface="Times New Roman"/>
                <a:cs typeface="Times New Roman"/>
              </a:rPr>
              <a:t>Other restrictions </a:t>
            </a:r>
            <a:r>
              <a:rPr dirty="0" sz="1300" spc="10">
                <a:latin typeface="Times New Roman"/>
                <a:cs typeface="Times New Roman"/>
              </a:rPr>
              <a:t>on </a:t>
            </a:r>
            <a:r>
              <a:rPr dirty="0" sz="1300" spc="5">
                <a:latin typeface="Times New Roman"/>
                <a:cs typeface="Times New Roman"/>
              </a:rPr>
              <a:t>a user-defined function include the</a:t>
            </a:r>
            <a:r>
              <a:rPr dirty="0" sz="1300" spc="15">
                <a:latin typeface="Times New Roman"/>
                <a:cs typeface="Times New Roman"/>
              </a:rPr>
              <a:t> </a:t>
            </a:r>
            <a:r>
              <a:rPr dirty="0" sz="1300" spc="5">
                <a:latin typeface="Times New Roman"/>
                <a:cs typeface="Times New Roman"/>
              </a:rPr>
              <a:t>following:</a:t>
            </a:r>
            <a:endParaRPr sz="1300">
              <a:latin typeface="Times New Roman"/>
              <a:cs typeface="Times New Roman"/>
            </a:endParaRPr>
          </a:p>
          <a:p>
            <a:pPr marL="515620" indent="-252095">
              <a:lnSpc>
                <a:spcPts val="1530"/>
              </a:lnSpc>
              <a:buChar char="•"/>
              <a:tabLst>
                <a:tab pos="514984" algn="l"/>
                <a:tab pos="516255" algn="l"/>
              </a:tabLst>
            </a:pPr>
            <a:r>
              <a:rPr dirty="0" sz="1300">
                <a:latin typeface="Times New Roman"/>
                <a:cs typeface="Times New Roman"/>
              </a:rPr>
              <a:t>It</a:t>
            </a:r>
            <a:r>
              <a:rPr dirty="0" sz="1300" spc="5">
                <a:latin typeface="Times New Roman"/>
                <a:cs typeface="Times New Roman"/>
              </a:rPr>
              <a:t> cannot</a:t>
            </a:r>
            <a:r>
              <a:rPr dirty="0" sz="1300" spc="10">
                <a:latin typeface="Times New Roman"/>
                <a:cs typeface="Times New Roman"/>
              </a:rPr>
              <a:t> </a:t>
            </a:r>
            <a:r>
              <a:rPr dirty="0" sz="1300" spc="5">
                <a:latin typeface="Times New Roman"/>
                <a:cs typeface="Times New Roman"/>
              </a:rPr>
              <a:t>be called</a:t>
            </a:r>
            <a:r>
              <a:rPr dirty="0" sz="1300" spc="10">
                <a:latin typeface="Times New Roman"/>
                <a:cs typeface="Times New Roman"/>
              </a:rPr>
              <a:t> </a:t>
            </a:r>
            <a:r>
              <a:rPr dirty="0" sz="1300" spc="5">
                <a:latin typeface="Times New Roman"/>
                <a:cs typeface="Times New Roman"/>
              </a:rPr>
              <a:t>from the</a:t>
            </a:r>
            <a:r>
              <a:rPr dirty="0" sz="1300" spc="15">
                <a:latin typeface="Times New Roman"/>
                <a:cs typeface="Times New Roman"/>
              </a:rPr>
              <a:t> </a:t>
            </a:r>
            <a:r>
              <a:rPr dirty="0" sz="1300" spc="15">
                <a:latin typeface="Courier New"/>
                <a:cs typeface="Courier New"/>
              </a:rPr>
              <a:t>CHECK</a:t>
            </a:r>
            <a:r>
              <a:rPr dirty="0" sz="1300" spc="-455">
                <a:latin typeface="Courier New"/>
                <a:cs typeface="Courier New"/>
              </a:rPr>
              <a:t> </a:t>
            </a:r>
            <a:r>
              <a:rPr dirty="0" sz="1300" spc="5">
                <a:latin typeface="Times New Roman"/>
                <a:cs typeface="Times New Roman"/>
              </a:rPr>
              <a:t>constraint</a:t>
            </a:r>
            <a:r>
              <a:rPr dirty="0" sz="1300" spc="10">
                <a:latin typeface="Times New Roman"/>
                <a:cs typeface="Times New Roman"/>
              </a:rPr>
              <a:t> clause</a:t>
            </a:r>
            <a:r>
              <a:rPr dirty="0" sz="1300" spc="5">
                <a:latin typeface="Times New Roman"/>
                <a:cs typeface="Times New Roman"/>
              </a:rPr>
              <a:t> of</a:t>
            </a:r>
            <a:r>
              <a:rPr dirty="0" sz="1300" spc="10">
                <a:latin typeface="Times New Roman"/>
                <a:cs typeface="Times New Roman"/>
              </a:rPr>
              <a:t> </a:t>
            </a:r>
            <a:r>
              <a:rPr dirty="0" sz="1300" spc="5">
                <a:latin typeface="Times New Roman"/>
                <a:cs typeface="Times New Roman"/>
              </a:rPr>
              <a:t>a</a:t>
            </a:r>
            <a:r>
              <a:rPr dirty="0" sz="130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5">
                <a:latin typeface="Courier New"/>
                <a:cs typeface="Courier New"/>
              </a:rPr>
              <a:t>TABLE</a:t>
            </a:r>
            <a:r>
              <a:rPr dirty="0" sz="1300" spc="-455">
                <a:latin typeface="Courier New"/>
                <a:cs typeface="Courier New"/>
              </a:rPr>
              <a:t> </a:t>
            </a:r>
            <a:r>
              <a:rPr dirty="0" sz="1300">
                <a:latin typeface="Times New Roman"/>
                <a:cs typeface="Times New Roman"/>
              </a:rPr>
              <a:t>or</a:t>
            </a:r>
            <a:endParaRPr sz="1300">
              <a:latin typeface="Times New Roman"/>
              <a:cs typeface="Times New Roman"/>
            </a:endParaRPr>
          </a:p>
          <a:p>
            <a:pPr marL="515620">
              <a:lnSpc>
                <a:spcPct val="100000"/>
              </a:lnSpc>
              <a:spcBef>
                <a:spcPts val="25"/>
              </a:spcBef>
            </a:pPr>
            <a:r>
              <a:rPr dirty="0" sz="1300" spc="15">
                <a:latin typeface="Courier New"/>
                <a:cs typeface="Courier New"/>
              </a:rPr>
              <a:t>ALTER</a:t>
            </a:r>
            <a:r>
              <a:rPr dirty="0" sz="1300" spc="-459">
                <a:latin typeface="Courier New"/>
                <a:cs typeface="Courier New"/>
              </a:rPr>
              <a:t> </a:t>
            </a:r>
            <a:r>
              <a:rPr dirty="0" sz="1300" spc="15">
                <a:latin typeface="Courier New"/>
                <a:cs typeface="Courier New"/>
              </a:rPr>
              <a:t>TABLE</a:t>
            </a:r>
            <a:r>
              <a:rPr dirty="0" sz="1300" spc="-450">
                <a:latin typeface="Courier New"/>
                <a:cs typeface="Courier New"/>
              </a:rPr>
              <a:t> </a:t>
            </a:r>
            <a:r>
              <a:rPr dirty="0" sz="1300" spc="5">
                <a:latin typeface="Times New Roman"/>
                <a:cs typeface="Times New Roman"/>
              </a:rPr>
              <a:t>statement.</a:t>
            </a:r>
            <a:endParaRPr sz="1300">
              <a:latin typeface="Times New Roman"/>
              <a:cs typeface="Times New Roman"/>
            </a:endParaRPr>
          </a:p>
          <a:p>
            <a:pPr marL="514984" indent="-251460">
              <a:lnSpc>
                <a:spcPct val="100000"/>
              </a:lnSpc>
              <a:spcBef>
                <a:spcPts val="95"/>
              </a:spcBef>
              <a:buChar char="•"/>
              <a:tabLst>
                <a:tab pos="514984" algn="l"/>
                <a:tab pos="515620" algn="l"/>
              </a:tabLst>
            </a:pPr>
            <a:r>
              <a:rPr dirty="0" sz="1300">
                <a:latin typeface="Times New Roman"/>
                <a:cs typeface="Times New Roman"/>
              </a:rPr>
              <a:t>It </a:t>
            </a:r>
            <a:r>
              <a:rPr dirty="0" sz="1300" spc="5">
                <a:latin typeface="Times New Roman"/>
                <a:cs typeface="Times New Roman"/>
              </a:rPr>
              <a:t>cannot be used to specify a default value for a</a:t>
            </a:r>
            <a:r>
              <a:rPr dirty="0" sz="1300" spc="35">
                <a:latin typeface="Times New Roman"/>
                <a:cs typeface="Times New Roman"/>
              </a:rPr>
              <a:t> </a:t>
            </a:r>
            <a:r>
              <a:rPr dirty="0" sz="1300" spc="10">
                <a:latin typeface="Times New Roman"/>
                <a:cs typeface="Times New Roman"/>
              </a:rPr>
              <a:t>column.</a:t>
            </a:r>
            <a:endParaRPr sz="1300">
              <a:latin typeface="Times New Roman"/>
              <a:cs typeface="Times New Roman"/>
            </a:endParaRPr>
          </a:p>
          <a:p>
            <a:pPr marL="138430" marR="89535">
              <a:lnSpc>
                <a:spcPct val="101499"/>
              </a:lnSpc>
              <a:spcBef>
                <a:spcPts val="395"/>
              </a:spcBef>
            </a:pPr>
            <a:r>
              <a:rPr dirty="0" sz="1300" spc="5" b="1">
                <a:latin typeface="Times New Roman"/>
                <a:cs typeface="Times New Roman"/>
              </a:rPr>
              <a:t>Note: </a:t>
            </a:r>
            <a:r>
              <a:rPr dirty="0" sz="1300" spc="10">
                <a:latin typeface="Times New Roman"/>
                <a:cs typeface="Times New Roman"/>
              </a:rPr>
              <a:t>Only </a:t>
            </a:r>
            <a:r>
              <a:rPr dirty="0" sz="1300" spc="5">
                <a:latin typeface="Times New Roman"/>
                <a:cs typeface="Times New Roman"/>
              </a:rPr>
              <a:t>stored functions are callable from </a:t>
            </a:r>
            <a:r>
              <a:rPr dirty="0" sz="1300" spc="15">
                <a:latin typeface="Times New Roman"/>
                <a:cs typeface="Times New Roman"/>
              </a:rPr>
              <a:t>SQL </a:t>
            </a:r>
            <a:r>
              <a:rPr dirty="0" sz="1300" spc="5">
                <a:latin typeface="Times New Roman"/>
                <a:cs typeface="Times New Roman"/>
              </a:rPr>
              <a:t>statements. Stored procedures cannot  be called unless invoked from a function </a:t>
            </a:r>
            <a:r>
              <a:rPr dirty="0" sz="1300" spc="10">
                <a:latin typeface="Times New Roman"/>
                <a:cs typeface="Times New Roman"/>
              </a:rPr>
              <a:t>that meets </a:t>
            </a:r>
            <a:r>
              <a:rPr dirty="0" sz="1300" spc="5">
                <a:latin typeface="Times New Roman"/>
                <a:cs typeface="Times New Roman"/>
              </a:rPr>
              <a:t>the preceding</a:t>
            </a:r>
            <a:r>
              <a:rPr dirty="0" sz="1300" spc="60">
                <a:latin typeface="Times New Roman"/>
                <a:cs typeface="Times New Roman"/>
              </a:rPr>
              <a:t> </a:t>
            </a:r>
            <a:r>
              <a:rPr dirty="0" sz="1300" spc="5">
                <a:latin typeface="Times New Roman"/>
                <a:cs typeface="Times New Roman"/>
              </a:rPr>
              <a:t>requirements.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2</a:t>
            </a:r>
            <a:endParaRPr baseline="-18518" sz="1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384" y="873506"/>
            <a:ext cx="5114290" cy="3435350"/>
          </a:xfrm>
          <a:prstGeom prst="rect">
            <a:avLst/>
          </a:prstGeom>
        </p:spPr>
        <p:txBody>
          <a:bodyPr wrap="square" lIns="0" tIns="12700" rIns="0" bIns="0" rtlCol="0" vert="horz">
            <a:spAutoFit/>
          </a:bodyPr>
          <a:lstStyle/>
          <a:p>
            <a:pPr marL="609600" marR="200660" indent="-268605">
              <a:lnSpc>
                <a:spcPct val="100000"/>
              </a:lnSpc>
              <a:spcBef>
                <a:spcPts val="100"/>
              </a:spcBef>
            </a:pPr>
            <a:r>
              <a:rPr dirty="0" sz="2000" spc="-5" b="1">
                <a:latin typeface="Arial"/>
                <a:cs typeface="Arial"/>
              </a:rPr>
              <a:t>Controlling Side Effects </a:t>
            </a:r>
            <a:r>
              <a:rPr dirty="0" sz="2000" b="1">
                <a:latin typeface="Arial"/>
                <a:cs typeface="Arial"/>
              </a:rPr>
              <a:t>When </a:t>
            </a:r>
            <a:r>
              <a:rPr dirty="0" sz="2000" spc="-5" b="1">
                <a:latin typeface="Arial"/>
                <a:cs typeface="Arial"/>
              </a:rPr>
              <a:t>Calling  </a:t>
            </a:r>
            <a:r>
              <a:rPr dirty="0" sz="2000" b="1">
                <a:latin typeface="Arial"/>
                <a:cs typeface="Arial"/>
              </a:rPr>
              <a:t>Functions </a:t>
            </a:r>
            <a:r>
              <a:rPr dirty="0" sz="2000" spc="-5" b="1">
                <a:latin typeface="Arial"/>
                <a:cs typeface="Arial"/>
              </a:rPr>
              <a:t>from SQL</a:t>
            </a:r>
            <a:r>
              <a:rPr dirty="0" sz="2000" spc="-25" b="1">
                <a:latin typeface="Arial"/>
                <a:cs typeface="Arial"/>
              </a:rPr>
              <a:t> </a:t>
            </a:r>
            <a:r>
              <a:rPr dirty="0" sz="2000" spc="-5" b="1">
                <a:latin typeface="Arial"/>
                <a:cs typeface="Arial"/>
              </a:rPr>
              <a:t>Expressions</a:t>
            </a:r>
            <a:endParaRPr sz="2000">
              <a:latin typeface="Arial"/>
              <a:cs typeface="Arial"/>
            </a:endParaRPr>
          </a:p>
          <a:p>
            <a:pPr>
              <a:lnSpc>
                <a:spcPct val="100000"/>
              </a:lnSpc>
              <a:spcBef>
                <a:spcPts val="40"/>
              </a:spcBef>
            </a:pPr>
            <a:endParaRPr sz="2100">
              <a:latin typeface="Arial"/>
              <a:cs typeface="Arial"/>
            </a:endParaRPr>
          </a:p>
          <a:p>
            <a:pPr>
              <a:lnSpc>
                <a:spcPct val="100000"/>
              </a:lnSpc>
            </a:pPr>
            <a:r>
              <a:rPr dirty="0" sz="1550" spc="10" b="1">
                <a:latin typeface="Arial"/>
                <a:cs typeface="Arial"/>
              </a:rPr>
              <a:t>Functions called</a:t>
            </a:r>
            <a:r>
              <a:rPr dirty="0" sz="1550" spc="5" b="1">
                <a:latin typeface="Arial"/>
                <a:cs typeface="Arial"/>
              </a:rPr>
              <a:t> </a:t>
            </a:r>
            <a:r>
              <a:rPr dirty="0" sz="1550" spc="10" b="1">
                <a:latin typeface="Arial"/>
                <a:cs typeface="Arial"/>
              </a:rPr>
              <a:t>from:</a:t>
            </a:r>
            <a:endParaRPr sz="1550">
              <a:latin typeface="Arial"/>
              <a:cs typeface="Arial"/>
            </a:endParaRPr>
          </a:p>
          <a:p>
            <a:pPr marL="408305" marR="807720" indent="-327025">
              <a:lnSpc>
                <a:spcPct val="107800"/>
              </a:lnSpc>
              <a:spcBef>
                <a:spcPts val="140"/>
              </a:spcBef>
              <a:buClr>
                <a:srgbClr val="FF0000"/>
              </a:buClr>
              <a:buFont typeface="Arial"/>
              <a:buChar char="•"/>
              <a:tabLst>
                <a:tab pos="408305" algn="l"/>
                <a:tab pos="408940" algn="l"/>
              </a:tabLst>
            </a:pPr>
            <a:r>
              <a:rPr dirty="0" sz="1550" spc="15" b="1">
                <a:latin typeface="Arial"/>
                <a:cs typeface="Arial"/>
              </a:rPr>
              <a:t>A </a:t>
            </a:r>
            <a:r>
              <a:rPr dirty="0" sz="1550" spc="10" b="1">
                <a:latin typeface="Courier New"/>
                <a:cs typeface="Courier New"/>
              </a:rPr>
              <a:t>SELECT</a:t>
            </a:r>
            <a:r>
              <a:rPr dirty="0" sz="1550" spc="-565" b="1">
                <a:latin typeface="Courier New"/>
                <a:cs typeface="Courier New"/>
              </a:rPr>
              <a:t> </a:t>
            </a:r>
            <a:r>
              <a:rPr dirty="0" sz="1550" spc="10" b="1">
                <a:latin typeface="Arial"/>
                <a:cs typeface="Arial"/>
              </a:rPr>
              <a:t>statement cannot contain </a:t>
            </a:r>
            <a:r>
              <a:rPr dirty="0" sz="1550" spc="15" b="1">
                <a:latin typeface="Arial"/>
                <a:cs typeface="Arial"/>
              </a:rPr>
              <a:t>DML  </a:t>
            </a:r>
            <a:r>
              <a:rPr dirty="0" sz="1550" spc="10" b="1">
                <a:latin typeface="Arial"/>
                <a:cs typeface="Arial"/>
              </a:rPr>
              <a:t>statements</a:t>
            </a:r>
            <a:endParaRPr sz="1550">
              <a:latin typeface="Arial"/>
              <a:cs typeface="Arial"/>
            </a:endParaRPr>
          </a:p>
          <a:p>
            <a:pPr marL="408305" indent="-327660">
              <a:lnSpc>
                <a:spcPct val="100000"/>
              </a:lnSpc>
              <a:spcBef>
                <a:spcPts val="285"/>
              </a:spcBef>
              <a:buClr>
                <a:srgbClr val="FF0000"/>
              </a:buClr>
              <a:buFont typeface="Arial"/>
              <a:buChar char="•"/>
              <a:tabLst>
                <a:tab pos="408305" algn="l"/>
                <a:tab pos="408940" algn="l"/>
              </a:tabLst>
            </a:pPr>
            <a:r>
              <a:rPr dirty="0" sz="1550" spc="10" b="1">
                <a:latin typeface="Arial"/>
                <a:cs typeface="Arial"/>
              </a:rPr>
              <a:t>An</a:t>
            </a:r>
            <a:r>
              <a:rPr dirty="0" sz="1550" spc="5" b="1">
                <a:latin typeface="Arial"/>
                <a:cs typeface="Arial"/>
              </a:rPr>
              <a:t> </a:t>
            </a:r>
            <a:r>
              <a:rPr dirty="0" sz="1550" spc="10" b="1">
                <a:latin typeface="Courier New"/>
                <a:cs typeface="Courier New"/>
              </a:rPr>
              <a:t>UPDATE</a:t>
            </a:r>
            <a:r>
              <a:rPr dirty="0" sz="1550" spc="-490" b="1">
                <a:latin typeface="Courier New"/>
                <a:cs typeface="Courier New"/>
              </a:rPr>
              <a:t> </a:t>
            </a:r>
            <a:r>
              <a:rPr dirty="0" sz="1550" spc="10" b="1">
                <a:latin typeface="Arial"/>
                <a:cs typeface="Arial"/>
              </a:rPr>
              <a:t>or</a:t>
            </a:r>
            <a:r>
              <a:rPr dirty="0" sz="1550" b="1">
                <a:latin typeface="Arial"/>
                <a:cs typeface="Arial"/>
              </a:rPr>
              <a:t> </a:t>
            </a:r>
            <a:r>
              <a:rPr dirty="0" sz="1550" spc="10" b="1">
                <a:latin typeface="Courier New"/>
                <a:cs typeface="Courier New"/>
              </a:rPr>
              <a:t>DELETE</a:t>
            </a:r>
            <a:r>
              <a:rPr dirty="0" sz="1550" spc="-490" b="1">
                <a:latin typeface="Courier New"/>
                <a:cs typeface="Courier New"/>
              </a:rPr>
              <a:t> </a:t>
            </a:r>
            <a:r>
              <a:rPr dirty="0" sz="1550" spc="10" b="1">
                <a:latin typeface="Arial"/>
                <a:cs typeface="Arial"/>
              </a:rPr>
              <a:t>statement on</a:t>
            </a:r>
            <a:r>
              <a:rPr dirty="0" sz="1550" spc="5" b="1">
                <a:latin typeface="Arial"/>
                <a:cs typeface="Arial"/>
              </a:rPr>
              <a:t> </a:t>
            </a:r>
            <a:r>
              <a:rPr dirty="0" sz="1550" spc="10" b="1">
                <a:latin typeface="Arial"/>
                <a:cs typeface="Arial"/>
              </a:rPr>
              <a:t>a table</a:t>
            </a:r>
            <a:r>
              <a:rPr dirty="0" sz="1550" spc="20" b="1">
                <a:latin typeface="Arial"/>
                <a:cs typeface="Arial"/>
              </a:rPr>
              <a:t> </a:t>
            </a:r>
            <a:r>
              <a:rPr dirty="0" sz="1550" spc="10" b="1">
                <a:latin typeface="Courier New"/>
                <a:cs typeface="Courier New"/>
              </a:rPr>
              <a:t>T</a:t>
            </a:r>
            <a:endParaRPr sz="1550">
              <a:latin typeface="Courier New"/>
              <a:cs typeface="Courier New"/>
            </a:endParaRPr>
          </a:p>
          <a:p>
            <a:pPr algn="r" marR="5080">
              <a:lnSpc>
                <a:spcPct val="100000"/>
              </a:lnSpc>
              <a:spcBef>
                <a:spcPts val="25"/>
              </a:spcBef>
            </a:pPr>
            <a:r>
              <a:rPr dirty="0" sz="1550" spc="10" b="1">
                <a:latin typeface="Arial"/>
                <a:cs typeface="Arial"/>
              </a:rPr>
              <a:t>cannot query or contain </a:t>
            </a:r>
            <a:r>
              <a:rPr dirty="0" sz="1550" spc="15" b="1">
                <a:latin typeface="Arial"/>
                <a:cs typeface="Arial"/>
              </a:rPr>
              <a:t>DML </a:t>
            </a:r>
            <a:r>
              <a:rPr dirty="0" sz="1550" spc="10" b="1">
                <a:latin typeface="Arial"/>
                <a:cs typeface="Arial"/>
              </a:rPr>
              <a:t>on the same table</a:t>
            </a:r>
            <a:r>
              <a:rPr dirty="0" sz="1550" spc="-30" b="1">
                <a:latin typeface="Arial"/>
                <a:cs typeface="Arial"/>
              </a:rPr>
              <a:t> </a:t>
            </a:r>
            <a:r>
              <a:rPr dirty="0" sz="1550" spc="10" b="1">
                <a:latin typeface="Courier New"/>
                <a:cs typeface="Courier New"/>
              </a:rPr>
              <a:t>T</a:t>
            </a:r>
            <a:endParaRPr sz="1550">
              <a:latin typeface="Courier New"/>
              <a:cs typeface="Courier New"/>
            </a:endParaRPr>
          </a:p>
          <a:p>
            <a:pPr algn="r" marL="408305" marR="34290" indent="-327025">
              <a:lnSpc>
                <a:spcPts val="1770"/>
              </a:lnSpc>
              <a:spcBef>
                <a:spcPts val="650"/>
              </a:spcBef>
              <a:buClr>
                <a:srgbClr val="FF0000"/>
              </a:buClr>
              <a:buFont typeface="Arial"/>
              <a:buChar char="•"/>
              <a:tabLst>
                <a:tab pos="408305" algn="l"/>
                <a:tab pos="408940" algn="l"/>
              </a:tabLst>
            </a:pPr>
            <a:r>
              <a:rPr dirty="0" sz="1550" spc="15" b="1">
                <a:latin typeface="Arial"/>
                <a:cs typeface="Arial"/>
              </a:rPr>
              <a:t>SQL </a:t>
            </a:r>
            <a:r>
              <a:rPr dirty="0" sz="1550" spc="10" b="1">
                <a:latin typeface="Arial"/>
                <a:cs typeface="Arial"/>
              </a:rPr>
              <a:t>statements cannot </a:t>
            </a:r>
            <a:r>
              <a:rPr dirty="0" sz="1550" spc="15" b="1">
                <a:latin typeface="Arial"/>
                <a:cs typeface="Arial"/>
              </a:rPr>
              <a:t>end </a:t>
            </a:r>
            <a:r>
              <a:rPr dirty="0" sz="1550" spc="10" b="1">
                <a:latin typeface="Arial"/>
                <a:cs typeface="Arial"/>
              </a:rPr>
              <a:t>transactions</a:t>
            </a:r>
            <a:r>
              <a:rPr dirty="0" sz="1550" spc="-10" b="1">
                <a:latin typeface="Arial"/>
                <a:cs typeface="Arial"/>
              </a:rPr>
              <a:t> </a:t>
            </a:r>
            <a:r>
              <a:rPr dirty="0" sz="1550" spc="5" b="1">
                <a:latin typeface="Arial"/>
                <a:cs typeface="Arial"/>
              </a:rPr>
              <a:t>(that</a:t>
            </a:r>
            <a:r>
              <a:rPr dirty="0" sz="1550" spc="15" b="1">
                <a:latin typeface="Arial"/>
                <a:cs typeface="Arial"/>
              </a:rPr>
              <a:t> </a:t>
            </a:r>
            <a:r>
              <a:rPr dirty="0" sz="1550" spc="5" b="1">
                <a:latin typeface="Arial"/>
                <a:cs typeface="Arial"/>
              </a:rPr>
              <a:t>is, </a:t>
            </a:r>
            <a:r>
              <a:rPr dirty="0" sz="1550" spc="5" b="1">
                <a:latin typeface="Arial"/>
                <a:cs typeface="Arial"/>
              </a:rPr>
              <a:t> </a:t>
            </a:r>
            <a:r>
              <a:rPr dirty="0" sz="1550" spc="10" b="1">
                <a:latin typeface="Arial"/>
                <a:cs typeface="Arial"/>
              </a:rPr>
              <a:t>cannot execute </a:t>
            </a:r>
            <a:r>
              <a:rPr dirty="0" sz="1550" spc="10" b="1">
                <a:latin typeface="Courier New"/>
                <a:cs typeface="Courier New"/>
              </a:rPr>
              <a:t>COMMIT</a:t>
            </a:r>
            <a:r>
              <a:rPr dirty="0" sz="1550" spc="-495" b="1">
                <a:latin typeface="Courier New"/>
                <a:cs typeface="Courier New"/>
              </a:rPr>
              <a:t> </a:t>
            </a:r>
            <a:r>
              <a:rPr dirty="0" sz="1550" spc="10" b="1">
                <a:latin typeface="Arial"/>
                <a:cs typeface="Arial"/>
              </a:rPr>
              <a:t>or</a:t>
            </a:r>
            <a:r>
              <a:rPr dirty="0" sz="1550" b="1">
                <a:latin typeface="Arial"/>
                <a:cs typeface="Arial"/>
              </a:rPr>
              <a:t> </a:t>
            </a:r>
            <a:r>
              <a:rPr dirty="0" sz="1550" spc="10" b="1">
                <a:latin typeface="Courier New"/>
                <a:cs typeface="Courier New"/>
              </a:rPr>
              <a:t>ROLLBACK</a:t>
            </a:r>
            <a:r>
              <a:rPr dirty="0" sz="1550" spc="-495" b="1">
                <a:latin typeface="Courier New"/>
                <a:cs typeface="Courier New"/>
              </a:rPr>
              <a:t> </a:t>
            </a:r>
            <a:r>
              <a:rPr dirty="0" sz="1550" spc="10" b="1">
                <a:latin typeface="Arial"/>
                <a:cs typeface="Arial"/>
              </a:rPr>
              <a:t>operations)</a:t>
            </a:r>
            <a:endParaRPr sz="1550">
              <a:latin typeface="Arial"/>
              <a:cs typeface="Arial"/>
            </a:endParaRPr>
          </a:p>
          <a:p>
            <a:pPr marR="556260">
              <a:lnSpc>
                <a:spcPct val="101600"/>
              </a:lnSpc>
              <a:spcBef>
                <a:spcPts val="1575"/>
              </a:spcBef>
            </a:pPr>
            <a:r>
              <a:rPr dirty="0" sz="1550" spc="10" b="1">
                <a:latin typeface="Arial"/>
                <a:cs typeface="Arial"/>
              </a:rPr>
              <a:t>Note: Calls to subprograms that break these  restrictions are also not allowed </a:t>
            </a:r>
            <a:r>
              <a:rPr dirty="0" sz="1550" spc="5" b="1">
                <a:latin typeface="Arial"/>
                <a:cs typeface="Arial"/>
              </a:rPr>
              <a:t>in </a:t>
            </a:r>
            <a:r>
              <a:rPr dirty="0" sz="1550" spc="10" b="1">
                <a:latin typeface="Arial"/>
                <a:cs typeface="Arial"/>
              </a:rPr>
              <a:t>the</a:t>
            </a:r>
            <a:r>
              <a:rPr dirty="0" sz="1550" spc="-55" b="1">
                <a:latin typeface="Arial"/>
                <a:cs typeface="Arial"/>
              </a:rPr>
              <a:t> </a:t>
            </a:r>
            <a:r>
              <a:rPr dirty="0" sz="1550" spc="10" b="1">
                <a:latin typeface="Arial"/>
                <a:cs typeface="Arial"/>
              </a:rPr>
              <a:t>function.</a:t>
            </a:r>
            <a:endParaRPr sz="1550">
              <a:latin typeface="Arial"/>
              <a:cs typeface="Arial"/>
            </a:endParaRPr>
          </a:p>
        </p:txBody>
      </p:sp>
      <p:sp>
        <p:nvSpPr>
          <p:cNvPr id="7" name="object 7"/>
          <p:cNvSpPr txBox="1"/>
          <p:nvPr/>
        </p:nvSpPr>
        <p:spPr>
          <a:xfrm>
            <a:off x="743204" y="5609382"/>
            <a:ext cx="6136005" cy="358394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Controlling </a:t>
            </a:r>
            <a:r>
              <a:rPr dirty="0" sz="1300" spc="10" b="1">
                <a:latin typeface="Arial"/>
                <a:cs typeface="Arial"/>
              </a:rPr>
              <a:t>Side </a:t>
            </a:r>
            <a:r>
              <a:rPr dirty="0" sz="1300" spc="5" b="1">
                <a:latin typeface="Arial"/>
                <a:cs typeface="Arial"/>
              </a:rPr>
              <a:t>Effects </a:t>
            </a:r>
            <a:r>
              <a:rPr dirty="0" sz="1300" spc="10" b="1">
                <a:latin typeface="Arial"/>
                <a:cs typeface="Arial"/>
              </a:rPr>
              <a:t>When </a:t>
            </a:r>
            <a:r>
              <a:rPr dirty="0" sz="1300" spc="5" b="1">
                <a:latin typeface="Arial"/>
                <a:cs typeface="Arial"/>
              </a:rPr>
              <a:t>Calling </a:t>
            </a:r>
            <a:r>
              <a:rPr dirty="0" sz="1300" spc="10" b="1">
                <a:latin typeface="Arial"/>
                <a:cs typeface="Arial"/>
              </a:rPr>
              <a:t>Functions from SQL</a:t>
            </a:r>
            <a:r>
              <a:rPr dirty="0" sz="1300" spc="-10" b="1">
                <a:latin typeface="Arial"/>
                <a:cs typeface="Arial"/>
              </a:rPr>
              <a:t> </a:t>
            </a:r>
            <a:r>
              <a:rPr dirty="0" sz="1300" spc="10" b="1">
                <a:latin typeface="Arial"/>
                <a:cs typeface="Arial"/>
              </a:rPr>
              <a:t>Expressions</a:t>
            </a:r>
            <a:endParaRPr sz="1300">
              <a:latin typeface="Arial"/>
              <a:cs typeface="Arial"/>
            </a:endParaRPr>
          </a:p>
          <a:p>
            <a:pPr algn="just" marL="137795" marR="248285">
              <a:lnSpc>
                <a:spcPct val="101299"/>
              </a:lnSpc>
              <a:spcBef>
                <a:spcPts val="370"/>
              </a:spcBef>
            </a:pPr>
            <a:r>
              <a:rPr dirty="0" sz="1300" spc="10">
                <a:latin typeface="Times New Roman"/>
                <a:cs typeface="Times New Roman"/>
              </a:rPr>
              <a:t>To </a:t>
            </a:r>
            <a:r>
              <a:rPr dirty="0" sz="1300" spc="5">
                <a:latin typeface="Times New Roman"/>
                <a:cs typeface="Times New Roman"/>
              </a:rPr>
              <a:t>execute a </a:t>
            </a:r>
            <a:r>
              <a:rPr dirty="0" sz="1300" spc="10">
                <a:latin typeface="Times New Roman"/>
                <a:cs typeface="Times New Roman"/>
              </a:rPr>
              <a:t>SQL </a:t>
            </a:r>
            <a:r>
              <a:rPr dirty="0" sz="1300" spc="5">
                <a:latin typeface="Times New Roman"/>
                <a:cs typeface="Times New Roman"/>
              </a:rPr>
              <a:t>statement that calls a stored function, the </a:t>
            </a:r>
            <a:r>
              <a:rPr dirty="0" sz="1300" spc="10">
                <a:latin typeface="Times New Roman"/>
                <a:cs typeface="Times New Roman"/>
              </a:rPr>
              <a:t>Oracle </a:t>
            </a:r>
            <a:r>
              <a:rPr dirty="0" sz="1300" spc="5">
                <a:latin typeface="Times New Roman"/>
                <a:cs typeface="Times New Roman"/>
              </a:rPr>
              <a:t>server must </a:t>
            </a:r>
            <a:r>
              <a:rPr dirty="0" sz="1300" spc="10">
                <a:latin typeface="Times New Roman"/>
                <a:cs typeface="Times New Roman"/>
              </a:rPr>
              <a:t>know  </a:t>
            </a:r>
            <a:r>
              <a:rPr dirty="0" sz="1300" spc="5">
                <a:latin typeface="Times New Roman"/>
                <a:cs typeface="Times New Roman"/>
              </a:rPr>
              <a:t>whether the function is free of specific side effects. </a:t>
            </a:r>
            <a:r>
              <a:rPr dirty="0" sz="1300" spc="10">
                <a:latin typeface="Times New Roman"/>
                <a:cs typeface="Times New Roman"/>
              </a:rPr>
              <a:t>The </a:t>
            </a:r>
            <a:r>
              <a:rPr dirty="0" sz="1300" spc="5">
                <a:latin typeface="Times New Roman"/>
                <a:cs typeface="Times New Roman"/>
              </a:rPr>
              <a:t>side effects are unacceptable  changes to database</a:t>
            </a:r>
            <a:r>
              <a:rPr dirty="0" sz="1300">
                <a:latin typeface="Times New Roman"/>
                <a:cs typeface="Times New Roman"/>
              </a:rPr>
              <a:t> </a:t>
            </a:r>
            <a:r>
              <a:rPr dirty="0" sz="1300" spc="5">
                <a:latin typeface="Times New Roman"/>
                <a:cs typeface="Times New Roman"/>
              </a:rPr>
              <a:t>tables.</a:t>
            </a:r>
            <a:endParaRPr sz="1300">
              <a:latin typeface="Times New Roman"/>
              <a:cs typeface="Times New Roman"/>
            </a:endParaRPr>
          </a:p>
          <a:p>
            <a:pPr algn="just" marL="138430">
              <a:lnSpc>
                <a:spcPts val="1535"/>
              </a:lnSpc>
              <a:spcBef>
                <a:spcPts val="420"/>
              </a:spcBef>
            </a:pPr>
            <a:r>
              <a:rPr dirty="0" sz="1300" spc="5">
                <a:latin typeface="Times New Roman"/>
                <a:cs typeface="Times New Roman"/>
              </a:rPr>
              <a:t>Additional restrictions apply </a:t>
            </a:r>
            <a:r>
              <a:rPr dirty="0" sz="1300" spc="10">
                <a:latin typeface="Times New Roman"/>
                <a:cs typeface="Times New Roman"/>
              </a:rPr>
              <a:t>when </a:t>
            </a:r>
            <a:r>
              <a:rPr dirty="0" sz="1300" spc="5">
                <a:latin typeface="Times New Roman"/>
                <a:cs typeface="Times New Roman"/>
              </a:rPr>
              <a:t>a function is called in expressions of SQL</a:t>
            </a:r>
            <a:r>
              <a:rPr dirty="0" sz="1300" spc="145">
                <a:latin typeface="Times New Roman"/>
                <a:cs typeface="Times New Roman"/>
              </a:rPr>
              <a:t> </a:t>
            </a:r>
            <a:r>
              <a:rPr dirty="0" sz="1300" spc="5">
                <a:latin typeface="Times New Roman"/>
                <a:cs typeface="Times New Roman"/>
              </a:rPr>
              <a:t>statements:</a:t>
            </a:r>
            <a:endParaRPr sz="1300">
              <a:latin typeface="Times New Roman"/>
              <a:cs typeface="Times New Roman"/>
            </a:endParaRPr>
          </a:p>
          <a:p>
            <a:pPr algn="just" marL="514984" indent="-251460">
              <a:lnSpc>
                <a:spcPts val="1535"/>
              </a:lnSpc>
              <a:buChar char="•"/>
              <a:tabLst>
                <a:tab pos="515620" algn="l"/>
              </a:tabLst>
            </a:pPr>
            <a:r>
              <a:rPr dirty="0" sz="1300" spc="10">
                <a:latin typeface="Times New Roman"/>
                <a:cs typeface="Times New Roman"/>
              </a:rPr>
              <a:t>When</a:t>
            </a:r>
            <a:r>
              <a:rPr dirty="0" sz="1300" spc="5">
                <a:latin typeface="Times New Roman"/>
                <a:cs typeface="Times New Roman"/>
              </a:rPr>
              <a:t> a</a:t>
            </a:r>
            <a:r>
              <a:rPr dirty="0" sz="1300" spc="10">
                <a:latin typeface="Times New Roman"/>
                <a:cs typeface="Times New Roman"/>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called</a:t>
            </a:r>
            <a:r>
              <a:rPr dirty="0" sz="1300" spc="10">
                <a:latin typeface="Times New Roman"/>
                <a:cs typeface="Times New Roman"/>
              </a:rPr>
              <a:t> </a:t>
            </a:r>
            <a:r>
              <a:rPr dirty="0" sz="1300" spc="5">
                <a:latin typeface="Times New Roman"/>
                <a:cs typeface="Times New Roman"/>
              </a:rPr>
              <a:t>from</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10">
                <a:latin typeface="Courier New"/>
                <a:cs typeface="Courier New"/>
              </a:rPr>
              <a:t>SELECT</a:t>
            </a:r>
            <a:r>
              <a:rPr dirty="0" sz="1300" spc="-450">
                <a:latin typeface="Courier New"/>
                <a:cs typeface="Courier New"/>
              </a:rPr>
              <a:t> </a:t>
            </a:r>
            <a:r>
              <a:rPr dirty="0" sz="1300" spc="5">
                <a:latin typeface="Times New Roman"/>
                <a:cs typeface="Times New Roman"/>
              </a:rPr>
              <a:t>statement</a:t>
            </a:r>
            <a:r>
              <a:rPr dirty="0" sz="1300" spc="10">
                <a:latin typeface="Times New Roman"/>
                <a:cs typeface="Times New Roman"/>
              </a:rPr>
              <a:t> </a:t>
            </a:r>
            <a:r>
              <a:rPr dirty="0" sz="1300" spc="5">
                <a:latin typeface="Times New Roman"/>
                <a:cs typeface="Times New Roman"/>
              </a:rPr>
              <a:t>or</a:t>
            </a:r>
            <a:r>
              <a:rPr dirty="0" sz="1300" spc="10">
                <a:latin typeface="Times New Roman"/>
                <a:cs typeface="Times New Roman"/>
              </a:rPr>
              <a:t> </a:t>
            </a:r>
            <a:r>
              <a:rPr dirty="0" sz="1300" spc="5">
                <a:latin typeface="Times New Roman"/>
                <a:cs typeface="Times New Roman"/>
              </a:rPr>
              <a:t>a</a:t>
            </a:r>
            <a:r>
              <a:rPr dirty="0" sz="1300" spc="10">
                <a:latin typeface="Times New Roman"/>
                <a:cs typeface="Times New Roman"/>
              </a:rPr>
              <a:t> </a:t>
            </a:r>
            <a:r>
              <a:rPr dirty="0" sz="1300" spc="5">
                <a:latin typeface="Times New Roman"/>
                <a:cs typeface="Times New Roman"/>
              </a:rPr>
              <a:t>parallel</a:t>
            </a:r>
            <a:r>
              <a:rPr dirty="0" sz="1300" spc="10">
                <a:latin typeface="Times New Roman"/>
                <a:cs typeface="Times New Roman"/>
              </a:rPr>
              <a:t> </a:t>
            </a:r>
            <a:r>
              <a:rPr dirty="0" sz="1300" spc="10">
                <a:latin typeface="Courier New"/>
                <a:cs typeface="Courier New"/>
              </a:rPr>
              <a:t>UPDATE</a:t>
            </a:r>
            <a:r>
              <a:rPr dirty="0" sz="1300" spc="-450">
                <a:latin typeface="Courier New"/>
                <a:cs typeface="Courier New"/>
              </a:rPr>
              <a:t> </a:t>
            </a:r>
            <a:r>
              <a:rPr dirty="0" sz="1300" spc="10">
                <a:latin typeface="Times New Roman"/>
                <a:cs typeface="Times New Roman"/>
              </a:rPr>
              <a:t>or</a:t>
            </a:r>
            <a:endParaRPr sz="1300">
              <a:latin typeface="Times New Roman"/>
              <a:cs typeface="Times New Roman"/>
            </a:endParaRPr>
          </a:p>
          <a:p>
            <a:pPr algn="just" marL="515620">
              <a:lnSpc>
                <a:spcPct val="100000"/>
              </a:lnSpc>
              <a:spcBef>
                <a:spcPts val="15"/>
              </a:spcBef>
            </a:pPr>
            <a:r>
              <a:rPr dirty="0" sz="1300" spc="10">
                <a:latin typeface="Courier New"/>
                <a:cs typeface="Courier New"/>
              </a:rPr>
              <a:t>DELETE</a:t>
            </a:r>
            <a:r>
              <a:rPr dirty="0" sz="1300" spc="-445">
                <a:latin typeface="Courier New"/>
                <a:cs typeface="Courier New"/>
              </a:rPr>
              <a:t> </a:t>
            </a:r>
            <a:r>
              <a:rPr dirty="0" sz="1300" spc="5">
                <a:latin typeface="Times New Roman"/>
                <a:cs typeface="Times New Roman"/>
              </a:rPr>
              <a:t>statement, the function cannot </a:t>
            </a:r>
            <a:r>
              <a:rPr dirty="0" sz="1300" spc="10">
                <a:latin typeface="Times New Roman"/>
                <a:cs typeface="Times New Roman"/>
              </a:rPr>
              <a:t>modify database </a:t>
            </a:r>
            <a:r>
              <a:rPr dirty="0" sz="1300" spc="5">
                <a:latin typeface="Times New Roman"/>
                <a:cs typeface="Times New Roman"/>
              </a:rPr>
              <a:t>tables.</a:t>
            </a:r>
            <a:endParaRPr sz="1300">
              <a:latin typeface="Times New Roman"/>
              <a:cs typeface="Times New Roman"/>
            </a:endParaRPr>
          </a:p>
          <a:p>
            <a:pPr algn="just" marL="515620" indent="-252095">
              <a:lnSpc>
                <a:spcPct val="100000"/>
              </a:lnSpc>
              <a:spcBef>
                <a:spcPts val="25"/>
              </a:spcBef>
              <a:buChar char="•"/>
              <a:tabLst>
                <a:tab pos="515620" algn="l"/>
              </a:tabLst>
            </a:pPr>
            <a:r>
              <a:rPr dirty="0" sz="1300" spc="10">
                <a:latin typeface="Times New Roman"/>
                <a:cs typeface="Times New Roman"/>
              </a:rPr>
              <a:t>When</a:t>
            </a:r>
            <a:r>
              <a:rPr dirty="0" sz="1300" spc="5">
                <a:latin typeface="Times New Roman"/>
                <a:cs typeface="Times New Roman"/>
              </a:rPr>
              <a:t> a</a:t>
            </a:r>
            <a:r>
              <a:rPr dirty="0" sz="1300" spc="15">
                <a:latin typeface="Times New Roman"/>
                <a:cs typeface="Times New Roman"/>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is</a:t>
            </a:r>
            <a:r>
              <a:rPr dirty="0" sz="1300" spc="15">
                <a:latin typeface="Times New Roman"/>
                <a:cs typeface="Times New Roman"/>
              </a:rPr>
              <a:t> </a:t>
            </a:r>
            <a:r>
              <a:rPr dirty="0" sz="1300" spc="5">
                <a:latin typeface="Times New Roman"/>
                <a:cs typeface="Times New Roman"/>
              </a:rPr>
              <a:t>called</a:t>
            </a:r>
            <a:r>
              <a:rPr dirty="0" sz="1300" spc="10">
                <a:latin typeface="Times New Roman"/>
                <a:cs typeface="Times New Roman"/>
              </a:rPr>
              <a:t> </a:t>
            </a:r>
            <a:r>
              <a:rPr dirty="0" sz="1300" spc="5">
                <a:latin typeface="Times New Roman"/>
                <a:cs typeface="Times New Roman"/>
              </a:rPr>
              <a:t>from </a:t>
            </a:r>
            <a:r>
              <a:rPr dirty="0" sz="1300" spc="10">
                <a:latin typeface="Times New Roman"/>
                <a:cs typeface="Times New Roman"/>
              </a:rPr>
              <a:t>an</a:t>
            </a:r>
            <a:r>
              <a:rPr dirty="0" sz="1300" spc="5">
                <a:latin typeface="Times New Roman"/>
                <a:cs typeface="Times New Roman"/>
              </a:rPr>
              <a:t> </a:t>
            </a:r>
            <a:r>
              <a:rPr dirty="0" sz="1300" spc="10">
                <a:latin typeface="Courier New"/>
                <a:cs typeface="Courier New"/>
              </a:rPr>
              <a:t>UPDATE</a:t>
            </a:r>
            <a:r>
              <a:rPr dirty="0" sz="1300" spc="-440">
                <a:latin typeface="Courier New"/>
                <a:cs typeface="Courier New"/>
              </a:rPr>
              <a:t> </a:t>
            </a:r>
            <a:r>
              <a:rPr dirty="0" sz="1300" spc="5">
                <a:latin typeface="Times New Roman"/>
                <a:cs typeface="Times New Roman"/>
              </a:rPr>
              <a:t>or </a:t>
            </a:r>
            <a:r>
              <a:rPr dirty="0" sz="1300" spc="15">
                <a:latin typeface="Courier New"/>
                <a:cs typeface="Courier New"/>
              </a:rPr>
              <a:t>DELETE</a:t>
            </a:r>
            <a:r>
              <a:rPr dirty="0" sz="1300" spc="-450">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the</a:t>
            </a:r>
            <a:r>
              <a:rPr dirty="0" sz="1300" spc="15">
                <a:latin typeface="Times New Roman"/>
                <a:cs typeface="Times New Roman"/>
              </a:rPr>
              <a:t> </a:t>
            </a:r>
            <a:r>
              <a:rPr dirty="0" sz="1300" spc="5">
                <a:latin typeface="Times New Roman"/>
                <a:cs typeface="Times New Roman"/>
              </a:rPr>
              <a:t>function</a:t>
            </a:r>
            <a:endParaRPr sz="1300">
              <a:latin typeface="Times New Roman"/>
              <a:cs typeface="Times New Roman"/>
            </a:endParaRPr>
          </a:p>
          <a:p>
            <a:pPr algn="just" marL="515620">
              <a:lnSpc>
                <a:spcPts val="1535"/>
              </a:lnSpc>
              <a:spcBef>
                <a:spcPts val="95"/>
              </a:spcBef>
            </a:pPr>
            <a:r>
              <a:rPr dirty="0" sz="1300" spc="5">
                <a:latin typeface="Times New Roman"/>
                <a:cs typeface="Times New Roman"/>
              </a:rPr>
              <a:t>cannot </a:t>
            </a:r>
            <a:r>
              <a:rPr dirty="0" sz="1300" spc="10">
                <a:latin typeface="Times New Roman"/>
                <a:cs typeface="Times New Roman"/>
              </a:rPr>
              <a:t>query </a:t>
            </a:r>
            <a:r>
              <a:rPr dirty="0" sz="1300" spc="5">
                <a:latin typeface="Times New Roman"/>
                <a:cs typeface="Times New Roman"/>
              </a:rPr>
              <a:t>or modify database tables modified </a:t>
            </a:r>
            <a:r>
              <a:rPr dirty="0" sz="1300" spc="10">
                <a:latin typeface="Times New Roman"/>
                <a:cs typeface="Times New Roman"/>
              </a:rPr>
              <a:t>by </a:t>
            </a:r>
            <a:r>
              <a:rPr dirty="0" sz="1300" spc="5">
                <a:latin typeface="Times New Roman"/>
                <a:cs typeface="Times New Roman"/>
              </a:rPr>
              <a:t>that</a:t>
            </a:r>
            <a:r>
              <a:rPr dirty="0" sz="1300" spc="1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algn="just" marL="515620" indent="-252095">
              <a:lnSpc>
                <a:spcPts val="1535"/>
              </a:lnSpc>
              <a:buChar char="•"/>
              <a:tabLst>
                <a:tab pos="516255" algn="l"/>
              </a:tabLst>
            </a:pPr>
            <a:r>
              <a:rPr dirty="0" sz="1300" spc="10">
                <a:latin typeface="Times New Roman"/>
                <a:cs typeface="Times New Roman"/>
              </a:rPr>
              <a:t>When </a:t>
            </a:r>
            <a:r>
              <a:rPr dirty="0" sz="1300" spc="5">
                <a:latin typeface="Times New Roman"/>
                <a:cs typeface="Times New Roman"/>
              </a:rPr>
              <a:t>a function is called from a </a:t>
            </a:r>
            <a:r>
              <a:rPr dirty="0" sz="1300" spc="10">
                <a:latin typeface="Courier New"/>
                <a:cs typeface="Courier New"/>
              </a:rPr>
              <a:t>SELECT</a:t>
            </a:r>
            <a:r>
              <a:rPr dirty="0" sz="1300" spc="10">
                <a:latin typeface="Times New Roman"/>
                <a:cs typeface="Times New Roman"/>
              </a:rPr>
              <a:t>, </a:t>
            </a:r>
            <a:r>
              <a:rPr dirty="0" sz="1300" spc="10">
                <a:latin typeface="Courier New"/>
                <a:cs typeface="Courier New"/>
              </a:rPr>
              <a:t>INSERT</a:t>
            </a:r>
            <a:r>
              <a:rPr dirty="0" sz="1300" spc="10">
                <a:latin typeface="Times New Roman"/>
                <a:cs typeface="Times New Roman"/>
              </a:rPr>
              <a:t>, </a:t>
            </a:r>
            <a:r>
              <a:rPr dirty="0" sz="1300" spc="10">
                <a:latin typeface="Courier New"/>
                <a:cs typeface="Courier New"/>
              </a:rPr>
              <a:t>UPDATE</a:t>
            </a:r>
            <a:r>
              <a:rPr dirty="0" sz="1300" spc="10">
                <a:latin typeface="Times New Roman"/>
                <a:cs typeface="Times New Roman"/>
              </a:rPr>
              <a:t>, </a:t>
            </a:r>
            <a:r>
              <a:rPr dirty="0" sz="1300" spc="5">
                <a:latin typeface="Times New Roman"/>
                <a:cs typeface="Times New Roman"/>
              </a:rPr>
              <a:t>or</a:t>
            </a:r>
            <a:r>
              <a:rPr dirty="0" sz="1300" spc="25">
                <a:latin typeface="Times New Roman"/>
                <a:cs typeface="Times New Roman"/>
              </a:rPr>
              <a:t> </a:t>
            </a:r>
            <a:r>
              <a:rPr dirty="0" sz="1300" spc="15">
                <a:latin typeface="Courier New"/>
                <a:cs typeface="Courier New"/>
              </a:rPr>
              <a:t>DELETE</a:t>
            </a:r>
            <a:endParaRPr sz="1300">
              <a:latin typeface="Courier New"/>
              <a:cs typeface="Courier New"/>
            </a:endParaRPr>
          </a:p>
          <a:p>
            <a:pPr marL="514984" marR="489584">
              <a:lnSpc>
                <a:spcPct val="101099"/>
              </a:lnSpc>
              <a:spcBef>
                <a:spcPts val="85"/>
              </a:spcBef>
            </a:pPr>
            <a:r>
              <a:rPr dirty="0" sz="1300" spc="5">
                <a:latin typeface="Times New Roman"/>
                <a:cs typeface="Times New Roman"/>
              </a:rPr>
              <a:t>statement, the function cannot execute directly or indirectly through another  subprogram or SQL transaction control statements such as:</a:t>
            </a:r>
            <a:endParaRPr sz="1300">
              <a:latin typeface="Times New Roman"/>
              <a:cs typeface="Times New Roman"/>
            </a:endParaRPr>
          </a:p>
          <a:p>
            <a:pPr lvl="1" marL="892175" indent="-252095">
              <a:lnSpc>
                <a:spcPts val="1505"/>
              </a:lnSpc>
              <a:buChar char="-"/>
              <a:tabLst>
                <a:tab pos="892175" algn="l"/>
                <a:tab pos="892810" algn="l"/>
              </a:tabLst>
            </a:pPr>
            <a:r>
              <a:rPr dirty="0" sz="1300" spc="10">
                <a:latin typeface="Times New Roman"/>
                <a:cs typeface="Times New Roman"/>
              </a:rPr>
              <a:t>A</a:t>
            </a:r>
            <a:r>
              <a:rPr dirty="0" sz="1300">
                <a:latin typeface="Times New Roman"/>
                <a:cs typeface="Times New Roman"/>
              </a:rPr>
              <a:t> </a:t>
            </a:r>
            <a:r>
              <a:rPr dirty="0" sz="1300" spc="15">
                <a:latin typeface="Courier New"/>
                <a:cs typeface="Courier New"/>
              </a:rPr>
              <a:t>COMMIT</a:t>
            </a:r>
            <a:r>
              <a:rPr dirty="0" sz="1300" spc="-445">
                <a:latin typeface="Courier New"/>
                <a:cs typeface="Courier New"/>
              </a:rPr>
              <a:t> </a:t>
            </a:r>
            <a:r>
              <a:rPr dirty="0" sz="1300" spc="5">
                <a:latin typeface="Times New Roman"/>
                <a:cs typeface="Times New Roman"/>
              </a:rPr>
              <a:t>or</a:t>
            </a:r>
            <a:r>
              <a:rPr dirty="0" sz="1300">
                <a:latin typeface="Times New Roman"/>
                <a:cs typeface="Times New Roman"/>
              </a:rPr>
              <a:t> </a:t>
            </a:r>
            <a:r>
              <a:rPr dirty="0" sz="1300" spc="15">
                <a:latin typeface="Courier New"/>
                <a:cs typeface="Courier New"/>
              </a:rPr>
              <a:t>ROLLBACK</a:t>
            </a:r>
            <a:r>
              <a:rPr dirty="0" sz="1300" spc="-450">
                <a:latin typeface="Courier New"/>
                <a:cs typeface="Courier New"/>
              </a:rPr>
              <a:t> </a:t>
            </a:r>
            <a:r>
              <a:rPr dirty="0" sz="1300" spc="10">
                <a:latin typeface="Times New Roman"/>
                <a:cs typeface="Times New Roman"/>
              </a:rPr>
              <a:t>statement</a:t>
            </a:r>
            <a:endParaRPr sz="1300">
              <a:latin typeface="Times New Roman"/>
              <a:cs typeface="Times New Roman"/>
            </a:endParaRPr>
          </a:p>
          <a:p>
            <a:pPr lvl="1" marL="892175" indent="-252095">
              <a:lnSpc>
                <a:spcPct val="100000"/>
              </a:lnSpc>
              <a:spcBef>
                <a:spcPts val="15"/>
              </a:spcBef>
              <a:buChar char="-"/>
              <a:tabLst>
                <a:tab pos="892175" algn="l"/>
                <a:tab pos="892810" algn="l"/>
              </a:tabLst>
            </a:pPr>
            <a:r>
              <a:rPr dirty="0" sz="1300" spc="10">
                <a:latin typeface="Times New Roman"/>
                <a:cs typeface="Times New Roman"/>
              </a:rPr>
              <a:t>A </a:t>
            </a:r>
            <a:r>
              <a:rPr dirty="0" sz="1300">
                <a:latin typeface="Times New Roman"/>
                <a:cs typeface="Times New Roman"/>
              </a:rPr>
              <a:t>session </a:t>
            </a:r>
            <a:r>
              <a:rPr dirty="0" sz="1300" spc="5">
                <a:latin typeface="Times New Roman"/>
                <a:cs typeface="Times New Roman"/>
              </a:rPr>
              <a:t>control </a:t>
            </a:r>
            <a:r>
              <a:rPr dirty="0" sz="1300" spc="10">
                <a:latin typeface="Times New Roman"/>
                <a:cs typeface="Times New Roman"/>
              </a:rPr>
              <a:t>statement </a:t>
            </a:r>
            <a:r>
              <a:rPr dirty="0" sz="1300" spc="5">
                <a:latin typeface="Times New Roman"/>
                <a:cs typeface="Times New Roman"/>
              </a:rPr>
              <a:t>(such as </a:t>
            </a:r>
            <a:r>
              <a:rPr dirty="0" sz="1300" spc="15">
                <a:latin typeface="Courier New"/>
                <a:cs typeface="Courier New"/>
              </a:rPr>
              <a:t>SET</a:t>
            </a:r>
            <a:r>
              <a:rPr dirty="0" sz="1300" spc="-459">
                <a:latin typeface="Courier New"/>
                <a:cs typeface="Courier New"/>
              </a:rPr>
              <a:t> </a:t>
            </a:r>
            <a:r>
              <a:rPr dirty="0" sz="1300" spc="10">
                <a:latin typeface="Courier New"/>
                <a:cs typeface="Courier New"/>
              </a:rPr>
              <a:t>ROLE</a:t>
            </a:r>
            <a:r>
              <a:rPr dirty="0" sz="1300" spc="10">
                <a:latin typeface="Times New Roman"/>
                <a:cs typeface="Times New Roman"/>
              </a:rPr>
              <a:t>)</a:t>
            </a:r>
            <a:endParaRPr sz="1300">
              <a:latin typeface="Times New Roman"/>
              <a:cs typeface="Times New Roman"/>
            </a:endParaRPr>
          </a:p>
          <a:p>
            <a:pPr lvl="1" marL="892810" indent="-252729">
              <a:lnSpc>
                <a:spcPct val="100000"/>
              </a:lnSpc>
              <a:spcBef>
                <a:spcPts val="25"/>
              </a:spcBef>
              <a:buChar char="-"/>
              <a:tabLst>
                <a:tab pos="892810" algn="l"/>
                <a:tab pos="893444" algn="l"/>
              </a:tabLst>
            </a:pPr>
            <a:r>
              <a:rPr dirty="0" sz="1300" spc="10">
                <a:latin typeface="Times New Roman"/>
                <a:cs typeface="Times New Roman"/>
              </a:rPr>
              <a:t>A </a:t>
            </a:r>
            <a:r>
              <a:rPr dirty="0" sz="1300" spc="5">
                <a:latin typeface="Times New Roman"/>
                <a:cs typeface="Times New Roman"/>
              </a:rPr>
              <a:t>system control statement (such as </a:t>
            </a:r>
            <a:r>
              <a:rPr dirty="0" sz="1300" spc="10">
                <a:latin typeface="Courier New"/>
                <a:cs typeface="Courier New"/>
              </a:rPr>
              <a:t>ALTER</a:t>
            </a:r>
            <a:r>
              <a:rPr dirty="0" sz="1300" spc="-450">
                <a:latin typeface="Courier New"/>
                <a:cs typeface="Courier New"/>
              </a:rPr>
              <a:t> </a:t>
            </a:r>
            <a:r>
              <a:rPr dirty="0" sz="1300" spc="10">
                <a:latin typeface="Courier New"/>
                <a:cs typeface="Courier New"/>
              </a:rPr>
              <a:t>SYSTEM</a:t>
            </a:r>
            <a:r>
              <a:rPr dirty="0" sz="1300" spc="10">
                <a:latin typeface="Times New Roman"/>
                <a:cs typeface="Times New Roman"/>
              </a:rPr>
              <a:t>)</a:t>
            </a:r>
            <a:endParaRPr sz="1300">
              <a:latin typeface="Times New Roman"/>
              <a:cs typeface="Times New Roman"/>
            </a:endParaRPr>
          </a:p>
          <a:p>
            <a:pPr lvl="1" marL="892175" indent="-252095">
              <a:lnSpc>
                <a:spcPct val="100000"/>
              </a:lnSpc>
              <a:spcBef>
                <a:spcPts val="20"/>
              </a:spcBef>
              <a:buChar char="-"/>
              <a:tabLst>
                <a:tab pos="892175" algn="l"/>
                <a:tab pos="892810" algn="l"/>
              </a:tabLst>
            </a:pPr>
            <a:r>
              <a:rPr dirty="0" sz="1300" spc="10">
                <a:latin typeface="Times New Roman"/>
                <a:cs typeface="Times New Roman"/>
              </a:rPr>
              <a:t>Any DDL </a:t>
            </a:r>
            <a:r>
              <a:rPr dirty="0" sz="1300" spc="5">
                <a:latin typeface="Times New Roman"/>
                <a:cs typeface="Times New Roman"/>
              </a:rPr>
              <a:t>statements (such as </a:t>
            </a:r>
            <a:r>
              <a:rPr dirty="0" sz="1300" spc="10">
                <a:latin typeface="Courier New"/>
                <a:cs typeface="Courier New"/>
              </a:rPr>
              <a:t>CREATE</a:t>
            </a:r>
            <a:r>
              <a:rPr dirty="0" sz="1300" spc="10">
                <a:latin typeface="Times New Roman"/>
                <a:cs typeface="Times New Roman"/>
              </a:rPr>
              <a:t>) </a:t>
            </a:r>
            <a:r>
              <a:rPr dirty="0" sz="1300" spc="5">
                <a:latin typeface="Times New Roman"/>
                <a:cs typeface="Times New Roman"/>
              </a:rPr>
              <a:t>because they are followed </a:t>
            </a:r>
            <a:r>
              <a:rPr dirty="0" sz="1300" spc="10">
                <a:latin typeface="Times New Roman"/>
                <a:cs typeface="Times New Roman"/>
              </a:rPr>
              <a:t>by</a:t>
            </a:r>
            <a:r>
              <a:rPr dirty="0" sz="1300" spc="55">
                <a:latin typeface="Times New Roman"/>
                <a:cs typeface="Times New Roman"/>
              </a:rPr>
              <a:t> </a:t>
            </a:r>
            <a:r>
              <a:rPr dirty="0" sz="1300" spc="5">
                <a:latin typeface="Times New Roman"/>
                <a:cs typeface="Times New Roman"/>
              </a:rPr>
              <a:t>an</a:t>
            </a:r>
            <a:endParaRPr sz="1300">
              <a:latin typeface="Times New Roman"/>
              <a:cs typeface="Times New Roman"/>
            </a:endParaRPr>
          </a:p>
          <a:p>
            <a:pPr marL="892175">
              <a:lnSpc>
                <a:spcPct val="100000"/>
              </a:lnSpc>
              <a:spcBef>
                <a:spcPts val="100"/>
              </a:spcBef>
            </a:pPr>
            <a:r>
              <a:rPr dirty="0" sz="1300" spc="5">
                <a:latin typeface="Times New Roman"/>
                <a:cs typeface="Times New Roman"/>
              </a:rPr>
              <a:t>automatic </a:t>
            </a:r>
            <a:r>
              <a:rPr dirty="0" sz="1300" spc="10">
                <a:latin typeface="Times New Roman"/>
                <a:cs typeface="Times New Roman"/>
              </a:rPr>
              <a:t>commit</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335786" y="1794510"/>
            <a:ext cx="5105400" cy="1535430"/>
          </a:xfrm>
          <a:prstGeom prst="rect">
            <a:avLst/>
          </a:prstGeom>
          <a:solidFill>
            <a:srgbClr val="CCCCCC"/>
          </a:solidFill>
          <a:ln w="20574">
            <a:solidFill>
              <a:srgbClr val="000000"/>
            </a:solidFill>
          </a:ln>
        </p:spPr>
        <p:txBody>
          <a:bodyPr wrap="square" lIns="0" tIns="33020" rIns="0" bIns="0" rtlCol="0" vert="horz">
            <a:spAutoFit/>
          </a:bodyPr>
          <a:lstStyle/>
          <a:p>
            <a:pPr marL="368300" marR="43815" indent="-292735">
              <a:lnSpc>
                <a:spcPts val="1310"/>
              </a:lnSpc>
              <a:spcBef>
                <a:spcPts val="260"/>
              </a:spcBef>
            </a:pPr>
            <a:r>
              <a:rPr dirty="0" sz="1300" spc="-15" b="1">
                <a:latin typeface="Courier New"/>
                <a:cs typeface="Courier New"/>
              </a:rPr>
              <a:t>CREATE OR REPLACE FUNCTION dml_call_sql(sal </a:t>
            </a:r>
            <a:r>
              <a:rPr dirty="0" sz="1300" spc="-20" b="1">
                <a:latin typeface="Courier New"/>
                <a:cs typeface="Courier New"/>
              </a:rPr>
              <a:t>NUMBER)  </a:t>
            </a:r>
            <a:r>
              <a:rPr dirty="0" sz="1300" spc="-15" b="1">
                <a:latin typeface="Courier New"/>
                <a:cs typeface="Courier New"/>
              </a:rPr>
              <a:t>RETURN NUMBER</a:t>
            </a:r>
            <a:r>
              <a:rPr dirty="0" sz="1300" spc="-30" b="1">
                <a:latin typeface="Courier New"/>
                <a:cs typeface="Courier New"/>
              </a:rPr>
              <a:t> </a:t>
            </a:r>
            <a:r>
              <a:rPr dirty="0" sz="1300" spc="-15" b="1">
                <a:latin typeface="Courier New"/>
                <a:cs typeface="Courier New"/>
              </a:rPr>
              <a:t>IS</a:t>
            </a:r>
            <a:endParaRPr sz="1300">
              <a:latin typeface="Courier New"/>
              <a:cs typeface="Courier New"/>
            </a:endParaRPr>
          </a:p>
          <a:p>
            <a:pPr marL="75565">
              <a:lnSpc>
                <a:spcPts val="1195"/>
              </a:lnSpc>
            </a:pPr>
            <a:r>
              <a:rPr dirty="0" sz="1300" spc="-15" b="1">
                <a:latin typeface="Courier New"/>
                <a:cs typeface="Courier New"/>
              </a:rPr>
              <a:t>BEGIN</a:t>
            </a:r>
            <a:endParaRPr sz="1300">
              <a:latin typeface="Courier New"/>
              <a:cs typeface="Courier New"/>
            </a:endParaRPr>
          </a:p>
          <a:p>
            <a:pPr marL="271145">
              <a:lnSpc>
                <a:spcPts val="1315"/>
              </a:lnSpc>
            </a:pPr>
            <a:r>
              <a:rPr dirty="0" sz="1300" spc="-15" b="1">
                <a:latin typeface="Courier New"/>
                <a:cs typeface="Courier New"/>
              </a:rPr>
              <a:t>INSERT INTO employees(employee_id,</a:t>
            </a:r>
            <a:r>
              <a:rPr dirty="0" sz="1300" spc="-55" b="1">
                <a:latin typeface="Courier New"/>
                <a:cs typeface="Courier New"/>
              </a:rPr>
              <a:t> </a:t>
            </a:r>
            <a:r>
              <a:rPr dirty="0" sz="1300" spc="-20" b="1">
                <a:latin typeface="Courier New"/>
                <a:cs typeface="Courier New"/>
              </a:rPr>
              <a:t>last_name,</a:t>
            </a:r>
            <a:endParaRPr sz="1300">
              <a:latin typeface="Courier New"/>
              <a:cs typeface="Courier New"/>
            </a:endParaRPr>
          </a:p>
          <a:p>
            <a:pPr marL="271145" marR="140335" indent="1464310">
              <a:lnSpc>
                <a:spcPts val="1310"/>
              </a:lnSpc>
              <a:spcBef>
                <a:spcPts val="130"/>
              </a:spcBef>
            </a:pPr>
            <a:r>
              <a:rPr dirty="0" sz="1300" spc="-15" b="1">
                <a:latin typeface="Courier New"/>
                <a:cs typeface="Courier New"/>
              </a:rPr>
              <a:t>email, </a:t>
            </a:r>
            <a:r>
              <a:rPr dirty="0" sz="1300" spc="-20" b="1">
                <a:latin typeface="Courier New"/>
                <a:cs typeface="Courier New"/>
              </a:rPr>
              <a:t>hire_date, </a:t>
            </a:r>
            <a:r>
              <a:rPr dirty="0" sz="1300" spc="-15" b="1">
                <a:latin typeface="Courier New"/>
                <a:cs typeface="Courier New"/>
              </a:rPr>
              <a:t>job_id, </a:t>
            </a:r>
            <a:r>
              <a:rPr dirty="0" sz="1300" spc="-20" b="1">
                <a:latin typeface="Courier New"/>
                <a:cs typeface="Courier New"/>
              </a:rPr>
              <a:t>salary)  </a:t>
            </a:r>
            <a:r>
              <a:rPr dirty="0" sz="1300" spc="-15" b="1">
                <a:latin typeface="Courier New"/>
                <a:cs typeface="Courier New"/>
              </a:rPr>
              <a:t>VALUES(1, 'Frost',</a:t>
            </a:r>
            <a:r>
              <a:rPr dirty="0" sz="1300" spc="-30" b="1">
                <a:latin typeface="Courier New"/>
                <a:cs typeface="Courier New"/>
              </a:rPr>
              <a:t> </a:t>
            </a:r>
            <a:r>
              <a:rPr dirty="0" sz="1300" spc="-20" b="1">
                <a:latin typeface="Courier New"/>
                <a:cs typeface="Courier New"/>
              </a:rPr>
              <a:t>'jfrost@company.com',</a:t>
            </a:r>
            <a:endParaRPr sz="1300">
              <a:latin typeface="Courier New"/>
              <a:cs typeface="Courier New"/>
            </a:endParaRPr>
          </a:p>
          <a:p>
            <a:pPr marL="271145" marR="1798955" indent="683260">
              <a:lnSpc>
                <a:spcPts val="1310"/>
              </a:lnSpc>
              <a:spcBef>
                <a:spcPts val="5"/>
              </a:spcBef>
            </a:pPr>
            <a:r>
              <a:rPr dirty="0" sz="1300" spc="-15" b="1">
                <a:latin typeface="Courier New"/>
                <a:cs typeface="Courier New"/>
              </a:rPr>
              <a:t>SYSDATE, 'SA_MAN', </a:t>
            </a:r>
            <a:r>
              <a:rPr dirty="0" sz="1300" spc="-20" b="1">
                <a:latin typeface="Courier New"/>
                <a:cs typeface="Courier New"/>
              </a:rPr>
              <a:t>sal);  </a:t>
            </a:r>
            <a:r>
              <a:rPr dirty="0" sz="1300" spc="-15" b="1">
                <a:latin typeface="Courier New"/>
                <a:cs typeface="Courier New"/>
              </a:rPr>
              <a:t>RETURN (sal </a:t>
            </a:r>
            <a:r>
              <a:rPr dirty="0" sz="1300" spc="-10" b="1">
                <a:latin typeface="Courier New"/>
                <a:cs typeface="Courier New"/>
              </a:rPr>
              <a:t>+</a:t>
            </a:r>
            <a:r>
              <a:rPr dirty="0" sz="1300" spc="-45" b="1">
                <a:latin typeface="Courier New"/>
                <a:cs typeface="Courier New"/>
              </a:rPr>
              <a:t> </a:t>
            </a:r>
            <a:r>
              <a:rPr dirty="0" sz="1300" spc="-20" b="1">
                <a:latin typeface="Courier New"/>
                <a:cs typeface="Courier New"/>
              </a:rPr>
              <a:t>100);</a:t>
            </a:r>
            <a:endParaRPr sz="1300">
              <a:latin typeface="Courier New"/>
              <a:cs typeface="Courier New"/>
            </a:endParaRPr>
          </a:p>
          <a:p>
            <a:pPr marL="76200">
              <a:lnSpc>
                <a:spcPts val="1315"/>
              </a:lnSpc>
            </a:pPr>
            <a:r>
              <a:rPr dirty="0" sz="1300" spc="-20" b="1">
                <a:latin typeface="Courier New"/>
                <a:cs typeface="Courier New"/>
              </a:rPr>
              <a:t>END;</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3</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335786" y="3384041"/>
            <a:ext cx="5105400" cy="600075"/>
          </a:xfrm>
          <a:prstGeom prst="rect">
            <a:avLst/>
          </a:prstGeom>
          <a:solidFill>
            <a:srgbClr val="CCCCCC"/>
          </a:solidFill>
          <a:ln w="20574">
            <a:solidFill>
              <a:srgbClr val="000000"/>
            </a:solidFill>
          </a:ln>
        </p:spPr>
        <p:txBody>
          <a:bodyPr wrap="square" lIns="0" tIns="6350" rIns="0" bIns="0" rtlCol="0" vert="horz">
            <a:spAutoFit/>
          </a:bodyPr>
          <a:lstStyle/>
          <a:p>
            <a:pPr marL="76200">
              <a:lnSpc>
                <a:spcPts val="1435"/>
              </a:lnSpc>
              <a:spcBef>
                <a:spcPts val="50"/>
              </a:spcBef>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76200" marR="1800225" indent="194945">
              <a:lnSpc>
                <a:spcPts val="1310"/>
              </a:lnSpc>
              <a:spcBef>
                <a:spcPts val="130"/>
              </a:spcBef>
            </a:pPr>
            <a:r>
              <a:rPr dirty="0" sz="1300" spc="-15" b="1">
                <a:latin typeface="Courier New"/>
                <a:cs typeface="Courier New"/>
              </a:rPr>
              <a:t>SET salary </a:t>
            </a:r>
            <a:r>
              <a:rPr dirty="0" sz="1300" spc="-10" b="1">
                <a:latin typeface="Courier New"/>
                <a:cs typeface="Courier New"/>
              </a:rPr>
              <a:t>= </a:t>
            </a:r>
            <a:r>
              <a:rPr dirty="0" sz="1300" spc="-20" b="1">
                <a:latin typeface="Courier New"/>
                <a:cs typeface="Courier New"/>
              </a:rPr>
              <a:t>dml_call_sql(2000)  </a:t>
            </a:r>
            <a:r>
              <a:rPr dirty="0" sz="1300" spc="-15" b="1">
                <a:latin typeface="Courier New"/>
                <a:cs typeface="Courier New"/>
              </a:rPr>
              <a:t>WHERE </a:t>
            </a:r>
            <a:r>
              <a:rPr dirty="0" sz="1300" spc="-20" b="1">
                <a:latin typeface="Courier New"/>
                <a:cs typeface="Courier New"/>
              </a:rPr>
              <a:t>employee_id </a:t>
            </a:r>
            <a:r>
              <a:rPr dirty="0" sz="1300" spc="-10" b="1">
                <a:latin typeface="Courier New"/>
                <a:cs typeface="Courier New"/>
              </a:rPr>
              <a:t>=</a:t>
            </a:r>
            <a:r>
              <a:rPr dirty="0" sz="1300" spc="-35" b="1">
                <a:latin typeface="Courier New"/>
                <a:cs typeface="Courier New"/>
              </a:rPr>
              <a:t> </a:t>
            </a:r>
            <a:r>
              <a:rPr dirty="0" sz="1300" spc="-20" b="1">
                <a:latin typeface="Courier New"/>
                <a:cs typeface="Courier New"/>
              </a:rPr>
              <a:t>170;</a:t>
            </a:r>
            <a:endParaRPr sz="1300">
              <a:latin typeface="Courier New"/>
              <a:cs typeface="Courier New"/>
            </a:endParaRPr>
          </a:p>
        </p:txBody>
      </p:sp>
      <p:sp>
        <p:nvSpPr>
          <p:cNvPr id="5" name="object 5"/>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L="903605" marR="932815">
              <a:lnSpc>
                <a:spcPct val="100000"/>
              </a:lnSpc>
            </a:pPr>
            <a:r>
              <a:rPr dirty="0" sz="2000" spc="-5" b="1">
                <a:latin typeface="Arial"/>
                <a:cs typeface="Arial"/>
              </a:rPr>
              <a:t>Restrictions </a:t>
            </a:r>
            <a:r>
              <a:rPr dirty="0" sz="2000" b="1">
                <a:latin typeface="Arial"/>
                <a:cs typeface="Arial"/>
              </a:rPr>
              <a:t>on </a:t>
            </a:r>
            <a:r>
              <a:rPr dirty="0" sz="2000" spc="-5" b="1">
                <a:latin typeface="Arial"/>
                <a:cs typeface="Arial"/>
              </a:rPr>
              <a:t>Calling </a:t>
            </a:r>
            <a:r>
              <a:rPr dirty="0" sz="2000" b="1">
                <a:latin typeface="Arial"/>
                <a:cs typeface="Arial"/>
              </a:rPr>
              <a:t>Functions from  </a:t>
            </a:r>
            <a:r>
              <a:rPr dirty="0" sz="2000" spc="-5" b="1">
                <a:latin typeface="Arial"/>
                <a:cs typeface="Arial"/>
              </a:rPr>
              <a:t>SQL:</a:t>
            </a:r>
            <a:r>
              <a:rPr dirty="0" sz="2000" spc="-10" b="1">
                <a:latin typeface="Arial"/>
                <a:cs typeface="Arial"/>
              </a:rPr>
              <a:t> </a:t>
            </a:r>
            <a:r>
              <a:rPr dirty="0" sz="2000" spc="-5" b="1">
                <a:latin typeface="Arial"/>
                <a:cs typeface="Arial"/>
              </a:rPr>
              <a:t>Example</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marL="774700">
              <a:lnSpc>
                <a:spcPts val="1340"/>
              </a:lnSpc>
              <a:spcBef>
                <a:spcPts val="1850"/>
              </a:spcBef>
            </a:pPr>
            <a:r>
              <a:rPr dirty="0" sz="1200" spc="10" b="1">
                <a:latin typeface="Courier New"/>
                <a:cs typeface="Courier New"/>
              </a:rPr>
              <a:t>UPDATE employees SET salary =</a:t>
            </a:r>
            <a:r>
              <a:rPr dirty="0" sz="1200" spc="-10" b="1">
                <a:latin typeface="Courier New"/>
                <a:cs typeface="Courier New"/>
              </a:rPr>
              <a:t> </a:t>
            </a:r>
            <a:r>
              <a:rPr dirty="0" sz="1200" spc="10" b="1">
                <a:latin typeface="Courier New"/>
                <a:cs typeface="Courier New"/>
              </a:rPr>
              <a:t>dml_call_sql(2000)</a:t>
            </a:r>
            <a:endParaRPr sz="1200">
              <a:latin typeface="Courier New"/>
              <a:cs typeface="Courier New"/>
            </a:endParaRPr>
          </a:p>
          <a:p>
            <a:pPr marL="774700" marR="4267835" indent="1395095">
              <a:lnSpc>
                <a:spcPts val="1240"/>
              </a:lnSpc>
              <a:spcBef>
                <a:spcPts val="110"/>
              </a:spcBef>
            </a:pPr>
            <a:r>
              <a:rPr dirty="0" sz="1200" spc="10" b="1">
                <a:latin typeface="Courier New"/>
                <a:cs typeface="Courier New"/>
              </a:rPr>
              <a:t>*  </a:t>
            </a:r>
            <a:r>
              <a:rPr dirty="0" sz="1200" spc="10" b="1">
                <a:latin typeface="Courier New"/>
                <a:cs typeface="Courier New"/>
              </a:rPr>
              <a:t>ERROR at line</a:t>
            </a:r>
            <a:r>
              <a:rPr dirty="0" sz="1200" spc="-80" b="1">
                <a:latin typeface="Courier New"/>
                <a:cs typeface="Courier New"/>
              </a:rPr>
              <a:t> </a:t>
            </a:r>
            <a:r>
              <a:rPr dirty="0" sz="1200" spc="10" b="1">
                <a:latin typeface="Courier New"/>
                <a:cs typeface="Courier New"/>
              </a:rPr>
              <a:t>1:</a:t>
            </a:r>
            <a:endParaRPr sz="1200">
              <a:latin typeface="Courier New"/>
              <a:cs typeface="Courier New"/>
            </a:endParaRPr>
          </a:p>
          <a:p>
            <a:pPr marL="774700" marR="1569085">
              <a:lnSpc>
                <a:spcPts val="1240"/>
              </a:lnSpc>
              <a:spcBef>
                <a:spcPts val="5"/>
              </a:spcBef>
            </a:pPr>
            <a:r>
              <a:rPr dirty="0" sz="1200" spc="10" b="1">
                <a:latin typeface="Courier New"/>
                <a:cs typeface="Courier New"/>
              </a:rPr>
              <a:t>ORA-04091: table PLSQL.EMPLOYEES is mutating,  trigger/function may not see</a:t>
            </a:r>
            <a:r>
              <a:rPr dirty="0" sz="1200" spc="-10" b="1">
                <a:latin typeface="Courier New"/>
                <a:cs typeface="Courier New"/>
              </a:rPr>
              <a:t> </a:t>
            </a:r>
            <a:r>
              <a:rPr dirty="0" sz="1200" spc="10" b="1">
                <a:latin typeface="Courier New"/>
                <a:cs typeface="Courier New"/>
              </a:rPr>
              <a:t>it</a:t>
            </a:r>
            <a:endParaRPr sz="1200">
              <a:latin typeface="Courier New"/>
              <a:cs typeface="Courier New"/>
            </a:endParaRPr>
          </a:p>
          <a:p>
            <a:pPr marL="774700">
              <a:lnSpc>
                <a:spcPts val="1235"/>
              </a:lnSpc>
            </a:pPr>
            <a:r>
              <a:rPr dirty="0" sz="1200" spc="10" b="1">
                <a:latin typeface="Courier New"/>
                <a:cs typeface="Courier New"/>
              </a:rPr>
              <a:t>ORA-06512: at "PLSQL.DML_CALL_SQL", line</a:t>
            </a:r>
            <a:r>
              <a:rPr dirty="0" sz="1200" spc="-5" b="1">
                <a:latin typeface="Courier New"/>
                <a:cs typeface="Courier New"/>
              </a:rPr>
              <a:t> </a:t>
            </a:r>
            <a:r>
              <a:rPr dirty="0" sz="1200" spc="10" b="1">
                <a:latin typeface="Courier New"/>
                <a:cs typeface="Courier New"/>
              </a:rPr>
              <a:t>4</a:t>
            </a:r>
            <a:endParaRPr sz="1200">
              <a:latin typeface="Courier New"/>
              <a:cs typeface="Courier New"/>
            </a:endParaRPr>
          </a:p>
          <a:p>
            <a:pPr>
              <a:lnSpc>
                <a:spcPct val="100000"/>
              </a:lnSpc>
            </a:pPr>
            <a:endParaRPr sz="1300">
              <a:latin typeface="Courier New"/>
              <a:cs typeface="Courier New"/>
            </a:endParaRPr>
          </a:p>
          <a:p>
            <a:pPr algn="ctr" marL="10160">
              <a:lnSpc>
                <a:spcPct val="100000"/>
              </a:lnSpc>
              <a:spcBef>
                <a:spcPts val="98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p:nvPr/>
        </p:nvSpPr>
        <p:spPr>
          <a:xfrm>
            <a:off x="743204" y="5619272"/>
            <a:ext cx="6242050" cy="394716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Restrictions </a:t>
            </a:r>
            <a:r>
              <a:rPr dirty="0" sz="1300" spc="10" b="1">
                <a:latin typeface="Arial"/>
                <a:cs typeface="Arial"/>
              </a:rPr>
              <a:t>on </a:t>
            </a:r>
            <a:r>
              <a:rPr dirty="0" sz="1300" spc="5" b="1">
                <a:latin typeface="Arial"/>
                <a:cs typeface="Arial"/>
              </a:rPr>
              <a:t>Calling </a:t>
            </a:r>
            <a:r>
              <a:rPr dirty="0" sz="1300" spc="10" b="1">
                <a:latin typeface="Arial"/>
                <a:cs typeface="Arial"/>
              </a:rPr>
              <a:t>Functions from SQL:</a:t>
            </a:r>
            <a:r>
              <a:rPr dirty="0" sz="1300" b="1">
                <a:latin typeface="Arial"/>
                <a:cs typeface="Arial"/>
              </a:rPr>
              <a:t> </a:t>
            </a:r>
            <a:r>
              <a:rPr dirty="0" sz="1300" spc="10" b="1">
                <a:latin typeface="Arial"/>
                <a:cs typeface="Arial"/>
              </a:rPr>
              <a:t>Example</a:t>
            </a:r>
            <a:endParaRPr sz="1300">
              <a:latin typeface="Arial"/>
              <a:cs typeface="Arial"/>
            </a:endParaRPr>
          </a:p>
          <a:p>
            <a:pPr marL="138430" marR="106045" indent="-635">
              <a:lnSpc>
                <a:spcPct val="101099"/>
              </a:lnSpc>
              <a:spcBef>
                <a:spcPts val="295"/>
              </a:spcBef>
            </a:pPr>
            <a:r>
              <a:rPr dirty="0" sz="1300" spc="10">
                <a:latin typeface="Times New Roman"/>
                <a:cs typeface="Times New Roman"/>
              </a:rPr>
              <a:t>The</a:t>
            </a:r>
            <a:r>
              <a:rPr dirty="0" sz="1300" spc="15">
                <a:latin typeface="Times New Roman"/>
                <a:cs typeface="Times New Roman"/>
              </a:rPr>
              <a:t> </a:t>
            </a:r>
            <a:r>
              <a:rPr dirty="0" sz="1300" spc="15">
                <a:latin typeface="Courier New"/>
                <a:cs typeface="Courier New"/>
              </a:rPr>
              <a:t>dml_call_sql</a:t>
            </a:r>
            <a:r>
              <a:rPr dirty="0" sz="1300" spc="-450">
                <a:latin typeface="Courier New"/>
                <a:cs typeface="Courier New"/>
              </a:rPr>
              <a:t> </a:t>
            </a:r>
            <a:r>
              <a:rPr dirty="0" sz="1300" spc="5">
                <a:latin typeface="Times New Roman"/>
                <a:cs typeface="Times New Roman"/>
              </a:rPr>
              <a:t>function</a:t>
            </a:r>
            <a:r>
              <a:rPr dirty="0" sz="1300" spc="15">
                <a:latin typeface="Times New Roman"/>
                <a:cs typeface="Times New Roman"/>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slide</a:t>
            </a:r>
            <a:r>
              <a:rPr dirty="0" sz="1300" spc="25">
                <a:latin typeface="Times New Roman"/>
                <a:cs typeface="Times New Roman"/>
              </a:rPr>
              <a:t> </a:t>
            </a:r>
            <a:r>
              <a:rPr dirty="0" sz="1300" spc="5">
                <a:latin typeface="Times New Roman"/>
                <a:cs typeface="Times New Roman"/>
              </a:rPr>
              <a:t>contains</a:t>
            </a:r>
            <a:r>
              <a:rPr dirty="0" sz="1300" spc="10">
                <a:latin typeface="Times New Roman"/>
                <a:cs typeface="Times New Roman"/>
              </a:rPr>
              <a:t> </a:t>
            </a:r>
            <a:r>
              <a:rPr dirty="0" sz="1300" spc="5">
                <a:latin typeface="Times New Roman"/>
                <a:cs typeface="Times New Roman"/>
              </a:rPr>
              <a:t>an</a:t>
            </a:r>
            <a:r>
              <a:rPr dirty="0" sz="1300">
                <a:latin typeface="Times New Roman"/>
                <a:cs typeface="Times New Roman"/>
              </a:rPr>
              <a:t> </a:t>
            </a:r>
            <a:r>
              <a:rPr dirty="0" sz="1300" spc="10">
                <a:latin typeface="Courier New"/>
                <a:cs typeface="Courier New"/>
              </a:rPr>
              <a:t>INSERT</a:t>
            </a:r>
            <a:r>
              <a:rPr dirty="0" sz="1300" spc="-434">
                <a:latin typeface="Courier New"/>
                <a:cs typeface="Courier New"/>
              </a:rPr>
              <a:t> </a:t>
            </a:r>
            <a:r>
              <a:rPr dirty="0" sz="1300" spc="5">
                <a:latin typeface="Times New Roman"/>
                <a:cs typeface="Times New Roman"/>
              </a:rPr>
              <a:t>statement</a:t>
            </a:r>
            <a:r>
              <a:rPr dirty="0" sz="1300" spc="15">
                <a:latin typeface="Times New Roman"/>
                <a:cs typeface="Times New Roman"/>
              </a:rPr>
              <a:t> </a:t>
            </a:r>
            <a:r>
              <a:rPr dirty="0" sz="1300" spc="5">
                <a:latin typeface="Times New Roman"/>
                <a:cs typeface="Times New Roman"/>
              </a:rPr>
              <a:t>that</a:t>
            </a:r>
            <a:r>
              <a:rPr dirty="0" sz="1300" spc="15">
                <a:latin typeface="Times New Roman"/>
                <a:cs typeface="Times New Roman"/>
              </a:rPr>
              <a:t> </a:t>
            </a:r>
            <a:r>
              <a:rPr dirty="0" sz="1300" spc="5">
                <a:latin typeface="Times New Roman"/>
                <a:cs typeface="Times New Roman"/>
              </a:rPr>
              <a:t>inserts</a:t>
            </a:r>
            <a:r>
              <a:rPr dirty="0" sz="1300" spc="20">
                <a:latin typeface="Times New Roman"/>
                <a:cs typeface="Times New Roman"/>
              </a:rPr>
              <a:t> </a:t>
            </a:r>
            <a:r>
              <a:rPr dirty="0" sz="1300" spc="5">
                <a:latin typeface="Times New Roman"/>
                <a:cs typeface="Times New Roman"/>
              </a:rPr>
              <a:t>a  </a:t>
            </a:r>
            <a:r>
              <a:rPr dirty="0" sz="1300" spc="10">
                <a:latin typeface="Times New Roman"/>
                <a:cs typeface="Times New Roman"/>
              </a:rPr>
              <a:t>new </a:t>
            </a:r>
            <a:r>
              <a:rPr dirty="0" sz="1300" spc="5">
                <a:latin typeface="Times New Roman"/>
                <a:cs typeface="Times New Roman"/>
              </a:rPr>
              <a:t>record into the </a:t>
            </a:r>
            <a:r>
              <a:rPr dirty="0" sz="1300" spc="15">
                <a:latin typeface="Courier New"/>
                <a:cs typeface="Courier New"/>
              </a:rPr>
              <a:t>EMPLOYEES</a:t>
            </a:r>
            <a:r>
              <a:rPr dirty="0" sz="1300" spc="-290">
                <a:latin typeface="Courier New"/>
                <a:cs typeface="Courier New"/>
              </a:rPr>
              <a:t> </a:t>
            </a:r>
            <a:r>
              <a:rPr dirty="0" sz="1300" spc="5">
                <a:latin typeface="Times New Roman"/>
                <a:cs typeface="Times New Roman"/>
              </a:rPr>
              <a:t>table and returns the input salary value incremented </a:t>
            </a:r>
            <a:r>
              <a:rPr dirty="0" sz="1300" spc="10">
                <a:latin typeface="Times New Roman"/>
                <a:cs typeface="Times New Roman"/>
              </a:rPr>
              <a:t>by</a:t>
            </a:r>
            <a:endParaRPr sz="1300">
              <a:latin typeface="Times New Roman"/>
              <a:cs typeface="Times New Roman"/>
            </a:endParaRPr>
          </a:p>
          <a:p>
            <a:pPr marL="138430" marR="5080">
              <a:lnSpc>
                <a:spcPct val="101499"/>
              </a:lnSpc>
            </a:pPr>
            <a:r>
              <a:rPr dirty="0" sz="1300" spc="5">
                <a:latin typeface="Times New Roman"/>
                <a:cs typeface="Times New Roman"/>
              </a:rPr>
              <a:t>100. This function is invoked in the </a:t>
            </a:r>
            <a:r>
              <a:rPr dirty="0" sz="1300" spc="15">
                <a:latin typeface="Courier New"/>
                <a:cs typeface="Courier New"/>
              </a:rPr>
              <a:t>UPDATE </a:t>
            </a:r>
            <a:r>
              <a:rPr dirty="0" sz="1300" spc="10">
                <a:latin typeface="Times New Roman"/>
                <a:cs typeface="Times New Roman"/>
              </a:rPr>
              <a:t>statement </a:t>
            </a:r>
            <a:r>
              <a:rPr dirty="0" sz="1300" spc="5">
                <a:latin typeface="Times New Roman"/>
                <a:cs typeface="Times New Roman"/>
              </a:rPr>
              <a:t>that </a:t>
            </a:r>
            <a:r>
              <a:rPr dirty="0" sz="1300" spc="10">
                <a:latin typeface="Times New Roman"/>
                <a:cs typeface="Times New Roman"/>
              </a:rPr>
              <a:t>modifies </a:t>
            </a:r>
            <a:r>
              <a:rPr dirty="0" sz="1300" spc="5">
                <a:latin typeface="Times New Roman"/>
                <a:cs typeface="Times New Roman"/>
              </a:rPr>
              <a:t>the salary of  employee </a:t>
            </a:r>
            <a:r>
              <a:rPr dirty="0" sz="1300" spc="10">
                <a:latin typeface="Times New Roman"/>
                <a:cs typeface="Times New Roman"/>
              </a:rPr>
              <a:t>170 </a:t>
            </a:r>
            <a:r>
              <a:rPr dirty="0" sz="1300" spc="5">
                <a:latin typeface="Times New Roman"/>
                <a:cs typeface="Times New Roman"/>
              </a:rPr>
              <a:t>to the </a:t>
            </a:r>
            <a:r>
              <a:rPr dirty="0" sz="1300" spc="10">
                <a:latin typeface="Times New Roman"/>
                <a:cs typeface="Times New Roman"/>
              </a:rPr>
              <a:t>amount </a:t>
            </a:r>
            <a:r>
              <a:rPr dirty="0" sz="1300" spc="5">
                <a:latin typeface="Times New Roman"/>
                <a:cs typeface="Times New Roman"/>
              </a:rPr>
              <a:t>returned from the function. </a:t>
            </a:r>
            <a:r>
              <a:rPr dirty="0" sz="1300" spc="10">
                <a:latin typeface="Times New Roman"/>
                <a:cs typeface="Times New Roman"/>
              </a:rPr>
              <a:t>The </a:t>
            </a:r>
            <a:r>
              <a:rPr dirty="0" sz="1300" spc="10">
                <a:latin typeface="Courier New"/>
                <a:cs typeface="Courier New"/>
              </a:rPr>
              <a:t>UPDATE</a:t>
            </a:r>
            <a:r>
              <a:rPr dirty="0" sz="1300" spc="-335">
                <a:latin typeface="Courier New"/>
                <a:cs typeface="Courier New"/>
              </a:rPr>
              <a:t> </a:t>
            </a:r>
            <a:r>
              <a:rPr dirty="0" sz="1300" spc="5">
                <a:latin typeface="Times New Roman"/>
                <a:cs typeface="Times New Roman"/>
              </a:rPr>
              <a:t>statement fails with</a:t>
            </a:r>
            <a:endParaRPr sz="1300">
              <a:latin typeface="Times New Roman"/>
              <a:cs typeface="Times New Roman"/>
            </a:endParaRPr>
          </a:p>
          <a:p>
            <a:pPr marL="138430" marR="23495">
              <a:lnSpc>
                <a:spcPct val="98800"/>
              </a:lnSpc>
              <a:spcBef>
                <a:spcPts val="114"/>
              </a:spcBef>
            </a:pPr>
            <a:r>
              <a:rPr dirty="0" sz="1300" spc="5">
                <a:latin typeface="Times New Roman"/>
                <a:cs typeface="Times New Roman"/>
              </a:rPr>
              <a:t>an error </a:t>
            </a:r>
            <a:r>
              <a:rPr dirty="0" sz="1300" spc="10">
                <a:latin typeface="Times New Roman"/>
                <a:cs typeface="Times New Roman"/>
              </a:rPr>
              <a:t>indicating </a:t>
            </a:r>
            <a:r>
              <a:rPr dirty="0" sz="1300" spc="5">
                <a:latin typeface="Times New Roman"/>
                <a:cs typeface="Times New Roman"/>
              </a:rPr>
              <a:t>that the table is </a:t>
            </a:r>
            <a:r>
              <a:rPr dirty="0" sz="1300" spc="10">
                <a:latin typeface="Times New Roman"/>
                <a:cs typeface="Times New Roman"/>
              </a:rPr>
              <a:t>mutating </a:t>
            </a:r>
            <a:r>
              <a:rPr dirty="0" sz="1300" spc="5">
                <a:latin typeface="Times New Roman"/>
                <a:cs typeface="Times New Roman"/>
              </a:rPr>
              <a:t>(that is, changes are already in progress in the  </a:t>
            </a:r>
            <a:r>
              <a:rPr dirty="0" sz="1300" spc="10">
                <a:latin typeface="Times New Roman"/>
                <a:cs typeface="Times New Roman"/>
              </a:rPr>
              <a:t>same </a:t>
            </a:r>
            <a:r>
              <a:rPr dirty="0" sz="1300" spc="5">
                <a:latin typeface="Times New Roman"/>
                <a:cs typeface="Times New Roman"/>
              </a:rPr>
              <a:t>table). In the following example, the </a:t>
            </a:r>
            <a:r>
              <a:rPr dirty="0" sz="1300" spc="15">
                <a:latin typeface="Courier New"/>
                <a:cs typeface="Courier New"/>
              </a:rPr>
              <a:t>query_call_sql </a:t>
            </a:r>
            <a:r>
              <a:rPr dirty="0" sz="1300" spc="5">
                <a:latin typeface="Times New Roman"/>
                <a:cs typeface="Times New Roman"/>
              </a:rPr>
              <a:t>function queries the  </a:t>
            </a:r>
            <a:r>
              <a:rPr dirty="0" sz="1300" spc="10">
                <a:latin typeface="Courier New"/>
                <a:cs typeface="Courier New"/>
              </a:rPr>
              <a:t>SALARY</a:t>
            </a:r>
            <a:r>
              <a:rPr dirty="0" sz="1300" spc="-450">
                <a:latin typeface="Courier New"/>
                <a:cs typeface="Courier New"/>
              </a:rPr>
              <a:t> </a:t>
            </a:r>
            <a:r>
              <a:rPr dirty="0" sz="1300" spc="10">
                <a:latin typeface="Times New Roman"/>
                <a:cs typeface="Times New Roman"/>
              </a:rPr>
              <a:t>column</a:t>
            </a:r>
            <a:r>
              <a:rPr dirty="0" sz="1300" spc="5">
                <a:latin typeface="Times New Roman"/>
                <a:cs typeface="Times New Roman"/>
              </a:rPr>
              <a:t> of the</a:t>
            </a:r>
            <a:r>
              <a:rPr dirty="0" sz="1300">
                <a:latin typeface="Times New Roman"/>
                <a:cs typeface="Times New Roman"/>
              </a:rPr>
              <a:t> </a:t>
            </a:r>
            <a:r>
              <a:rPr dirty="0" sz="1300" spc="15">
                <a:latin typeface="Courier New"/>
                <a:cs typeface="Courier New"/>
              </a:rPr>
              <a:t>EMPLOYEES</a:t>
            </a:r>
            <a:r>
              <a:rPr dirty="0" sz="1300" spc="-445">
                <a:latin typeface="Courier New"/>
                <a:cs typeface="Courier New"/>
              </a:rPr>
              <a:t> </a:t>
            </a:r>
            <a:r>
              <a:rPr dirty="0" sz="1300" spc="5">
                <a:latin typeface="Times New Roman"/>
                <a:cs typeface="Times New Roman"/>
              </a:rPr>
              <a:t>table:</a:t>
            </a:r>
            <a:endParaRPr sz="1300">
              <a:latin typeface="Times New Roman"/>
              <a:cs typeface="Times New Roman"/>
            </a:endParaRPr>
          </a:p>
          <a:p>
            <a:pPr marL="1295400" marR="495300" indent="-277495">
              <a:lnSpc>
                <a:spcPts val="1420"/>
              </a:lnSpc>
              <a:spcBef>
                <a:spcPts val="45"/>
              </a:spcBef>
            </a:pPr>
            <a:r>
              <a:rPr dirty="0" sz="1200" spc="5">
                <a:latin typeface="Courier New"/>
                <a:cs typeface="Courier New"/>
              </a:rPr>
              <a:t>CREATE OR REPLACE FUNCTION query_call_sql(a NUMBER)  RETURN NUMBER</a:t>
            </a:r>
            <a:r>
              <a:rPr dirty="0" sz="1200">
                <a:latin typeface="Courier New"/>
                <a:cs typeface="Courier New"/>
              </a:rPr>
              <a:t> </a:t>
            </a:r>
            <a:r>
              <a:rPr dirty="0" sz="1200" spc="5">
                <a:latin typeface="Courier New"/>
                <a:cs typeface="Courier New"/>
              </a:rPr>
              <a:t>IS</a:t>
            </a:r>
            <a:endParaRPr sz="1200">
              <a:latin typeface="Courier New"/>
              <a:cs typeface="Courier New"/>
            </a:endParaRPr>
          </a:p>
          <a:p>
            <a:pPr marL="1295400">
              <a:lnSpc>
                <a:spcPts val="1360"/>
              </a:lnSpc>
            </a:pPr>
            <a:r>
              <a:rPr dirty="0" sz="1200" spc="5">
                <a:latin typeface="Courier New"/>
                <a:cs typeface="Courier New"/>
              </a:rPr>
              <a:t>s NUMBER;</a:t>
            </a:r>
            <a:endParaRPr sz="1200">
              <a:latin typeface="Courier New"/>
              <a:cs typeface="Courier New"/>
            </a:endParaRPr>
          </a:p>
          <a:p>
            <a:pPr marL="1110615">
              <a:lnSpc>
                <a:spcPts val="1415"/>
              </a:lnSpc>
            </a:pPr>
            <a:r>
              <a:rPr dirty="0" sz="1200" spc="5">
                <a:latin typeface="Courier New"/>
                <a:cs typeface="Courier New"/>
              </a:rPr>
              <a:t>BEGIN</a:t>
            </a:r>
            <a:endParaRPr sz="1200">
              <a:latin typeface="Courier New"/>
              <a:cs typeface="Courier New"/>
            </a:endParaRPr>
          </a:p>
          <a:p>
            <a:pPr marL="1295400" marR="1697989">
              <a:lnSpc>
                <a:spcPts val="1420"/>
              </a:lnSpc>
              <a:spcBef>
                <a:spcPts val="55"/>
              </a:spcBef>
            </a:pPr>
            <a:r>
              <a:rPr dirty="0" sz="1200" spc="5">
                <a:latin typeface="Courier New"/>
                <a:cs typeface="Courier New"/>
              </a:rPr>
              <a:t>SELECT salary INTO s FROM employees  WHERE employee_id =</a:t>
            </a:r>
            <a:r>
              <a:rPr dirty="0" sz="1200">
                <a:latin typeface="Courier New"/>
                <a:cs typeface="Courier New"/>
              </a:rPr>
              <a:t> </a:t>
            </a:r>
            <a:r>
              <a:rPr dirty="0" sz="1200" spc="5">
                <a:latin typeface="Courier New"/>
                <a:cs typeface="Courier New"/>
              </a:rPr>
              <a:t>170;</a:t>
            </a:r>
            <a:endParaRPr sz="1200">
              <a:latin typeface="Courier New"/>
              <a:cs typeface="Courier New"/>
            </a:endParaRPr>
          </a:p>
          <a:p>
            <a:pPr marL="1295400">
              <a:lnSpc>
                <a:spcPts val="1355"/>
              </a:lnSpc>
            </a:pPr>
            <a:r>
              <a:rPr dirty="0" sz="1200" spc="5">
                <a:latin typeface="Courier New"/>
                <a:cs typeface="Courier New"/>
              </a:rPr>
              <a:t>RETURN (s +</a:t>
            </a:r>
            <a:r>
              <a:rPr dirty="0" sz="1200" spc="10">
                <a:latin typeface="Courier New"/>
                <a:cs typeface="Courier New"/>
              </a:rPr>
              <a:t> </a:t>
            </a:r>
            <a:r>
              <a:rPr dirty="0" sz="1200" spc="5">
                <a:latin typeface="Courier New"/>
                <a:cs typeface="Courier New"/>
              </a:rPr>
              <a:t>a);</a:t>
            </a:r>
            <a:endParaRPr sz="1200">
              <a:latin typeface="Courier New"/>
              <a:cs typeface="Courier New"/>
            </a:endParaRPr>
          </a:p>
          <a:p>
            <a:pPr marL="1110615">
              <a:lnSpc>
                <a:spcPts val="1430"/>
              </a:lnSpc>
            </a:pPr>
            <a:r>
              <a:rPr dirty="0" sz="1200" spc="5">
                <a:latin typeface="Courier New"/>
                <a:cs typeface="Courier New"/>
              </a:rPr>
              <a:t>END;</a:t>
            </a:r>
            <a:endParaRPr sz="1200">
              <a:latin typeface="Courier New"/>
              <a:cs typeface="Courier New"/>
            </a:endParaRPr>
          </a:p>
          <a:p>
            <a:pPr marL="138430" marR="38100" indent="-635">
              <a:lnSpc>
                <a:spcPct val="103800"/>
              </a:lnSpc>
              <a:spcBef>
                <a:spcPts val="315"/>
              </a:spcBef>
            </a:pPr>
            <a:r>
              <a:rPr dirty="0" sz="1300" spc="10">
                <a:latin typeface="Times New Roman"/>
                <a:cs typeface="Times New Roman"/>
              </a:rPr>
              <a:t>When </a:t>
            </a:r>
            <a:r>
              <a:rPr dirty="0" sz="1300" spc="5">
                <a:latin typeface="Times New Roman"/>
                <a:cs typeface="Times New Roman"/>
              </a:rPr>
              <a:t>invoked from the following </a:t>
            </a:r>
            <a:r>
              <a:rPr dirty="0" sz="1300" spc="10">
                <a:latin typeface="Courier New"/>
                <a:cs typeface="Courier New"/>
              </a:rPr>
              <a:t>UPDATE</a:t>
            </a:r>
            <a:r>
              <a:rPr dirty="0" sz="1300" spc="-335">
                <a:latin typeface="Courier New"/>
                <a:cs typeface="Courier New"/>
              </a:rPr>
              <a:t> </a:t>
            </a:r>
            <a:r>
              <a:rPr dirty="0" sz="1300" spc="5">
                <a:latin typeface="Times New Roman"/>
                <a:cs typeface="Times New Roman"/>
              </a:rPr>
              <a:t>statement, it returns </a:t>
            </a:r>
            <a:r>
              <a:rPr dirty="0" sz="1300" spc="10">
                <a:latin typeface="Times New Roman"/>
                <a:cs typeface="Times New Roman"/>
              </a:rPr>
              <a:t>the </a:t>
            </a:r>
            <a:r>
              <a:rPr dirty="0" sz="1300" spc="5">
                <a:latin typeface="Times New Roman"/>
                <a:cs typeface="Times New Roman"/>
              </a:rPr>
              <a:t>error message similar  to the error message </a:t>
            </a:r>
            <a:r>
              <a:rPr dirty="0" sz="1300" spc="10">
                <a:latin typeface="Times New Roman"/>
                <a:cs typeface="Times New Roman"/>
              </a:rPr>
              <a:t>shown </a:t>
            </a:r>
            <a:r>
              <a:rPr dirty="0" sz="1300" spc="5">
                <a:latin typeface="Times New Roman"/>
                <a:cs typeface="Times New Roman"/>
              </a:rPr>
              <a:t>in the</a:t>
            </a:r>
            <a:r>
              <a:rPr dirty="0" sz="1300">
                <a:latin typeface="Times New Roman"/>
                <a:cs typeface="Times New Roman"/>
              </a:rPr>
              <a:t> </a:t>
            </a:r>
            <a:r>
              <a:rPr dirty="0" sz="1300" spc="5">
                <a:latin typeface="Times New Roman"/>
                <a:cs typeface="Times New Roman"/>
              </a:rPr>
              <a:t>slide:</a:t>
            </a:r>
            <a:endParaRPr sz="1300">
              <a:latin typeface="Times New Roman"/>
              <a:cs typeface="Times New Roman"/>
            </a:endParaRPr>
          </a:p>
          <a:p>
            <a:pPr marL="1017905">
              <a:lnSpc>
                <a:spcPts val="1330"/>
              </a:lnSpc>
            </a:pPr>
            <a:r>
              <a:rPr dirty="0" sz="1200" spc="5">
                <a:latin typeface="Courier New"/>
                <a:cs typeface="Courier New"/>
              </a:rPr>
              <a:t>UPDATE employees SET salary =</a:t>
            </a:r>
            <a:r>
              <a:rPr dirty="0" sz="1200" spc="15">
                <a:latin typeface="Courier New"/>
                <a:cs typeface="Courier New"/>
              </a:rPr>
              <a:t> </a:t>
            </a:r>
            <a:r>
              <a:rPr dirty="0" sz="1200" spc="5">
                <a:latin typeface="Courier New"/>
                <a:cs typeface="Courier New"/>
              </a:rPr>
              <a:t>query_call_sql(100)</a:t>
            </a:r>
            <a:endParaRPr sz="1200">
              <a:latin typeface="Courier New"/>
              <a:cs typeface="Courier New"/>
            </a:endParaRPr>
          </a:p>
          <a:p>
            <a:pPr marL="1017905">
              <a:lnSpc>
                <a:spcPts val="1430"/>
              </a:lnSpc>
            </a:pPr>
            <a:r>
              <a:rPr dirty="0" sz="1200" spc="5">
                <a:latin typeface="Courier New"/>
                <a:cs typeface="Courier New"/>
              </a:rPr>
              <a:t>WHERE employee_id =</a:t>
            </a:r>
            <a:r>
              <a:rPr dirty="0" sz="1200">
                <a:latin typeface="Courier New"/>
                <a:cs typeface="Courier New"/>
              </a:rPr>
              <a:t> </a:t>
            </a:r>
            <a:r>
              <a:rPr dirty="0" sz="1200" spc="5">
                <a:latin typeface="Courier New"/>
                <a:cs typeface="Courier New"/>
              </a:rPr>
              <a:t>170;</a:t>
            </a:r>
            <a:endParaRPr sz="1200">
              <a:latin typeface="Courier New"/>
              <a:cs typeface="Courier New"/>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4</a:t>
            </a:r>
            <a:endParaRPr baseline="-18518" sz="1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4618990" cy="1710689"/>
          </a:xfrm>
          <a:prstGeom prst="rect">
            <a:avLst/>
          </a:prstGeom>
        </p:spPr>
        <p:txBody>
          <a:bodyPr wrap="square" lIns="0" tIns="12700" rIns="0" bIns="0" rtlCol="0" vert="horz">
            <a:spAutoFit/>
          </a:bodyPr>
          <a:lstStyle/>
          <a:p>
            <a:pPr marL="1365250">
              <a:lnSpc>
                <a:spcPct val="100000"/>
              </a:lnSpc>
              <a:spcBef>
                <a:spcPts val="100"/>
              </a:spcBef>
            </a:pPr>
            <a:r>
              <a:rPr dirty="0" sz="2000" spc="-5" b="1">
                <a:latin typeface="Arial"/>
                <a:cs typeface="Arial"/>
              </a:rPr>
              <a:t>Removing </a:t>
            </a:r>
            <a:r>
              <a:rPr dirty="0" sz="2000" b="1">
                <a:latin typeface="Arial"/>
                <a:cs typeface="Arial"/>
              </a:rPr>
              <a:t>Functions</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a:lnSpc>
                <a:spcPct val="100000"/>
              </a:lnSpc>
            </a:pPr>
            <a:r>
              <a:rPr dirty="0" sz="1550" spc="10" b="1">
                <a:latin typeface="Arial"/>
                <a:cs typeface="Arial"/>
              </a:rPr>
              <a:t>Removing a stored</a:t>
            </a:r>
            <a:r>
              <a:rPr dirty="0" sz="1550" spc="-10" b="1">
                <a:latin typeface="Arial"/>
                <a:cs typeface="Arial"/>
              </a:rPr>
              <a:t> </a:t>
            </a:r>
            <a:r>
              <a:rPr dirty="0" sz="1550" spc="10" b="1">
                <a:latin typeface="Arial"/>
                <a:cs typeface="Arial"/>
              </a:rPr>
              <a:t>function:</a:t>
            </a:r>
            <a:endParaRPr sz="1550">
              <a:latin typeface="Arial"/>
              <a:cs typeface="Arial"/>
            </a:endParaRPr>
          </a:p>
          <a:p>
            <a:pPr marL="407670" marR="5080" indent="-327025">
              <a:lnSpc>
                <a:spcPct val="101600"/>
              </a:lnSpc>
              <a:spcBef>
                <a:spcPts val="370"/>
              </a:spcBef>
              <a:buClr>
                <a:srgbClr val="FF0000"/>
              </a:buClr>
              <a:buFont typeface="Arial"/>
              <a:buChar char="•"/>
              <a:tabLst>
                <a:tab pos="407670" algn="l"/>
                <a:tab pos="408305" algn="l"/>
              </a:tabLst>
            </a:pPr>
            <a:r>
              <a:rPr dirty="0" sz="1550" spc="10" b="1">
                <a:latin typeface="Arial"/>
                <a:cs typeface="Arial"/>
              </a:rPr>
              <a:t>You can drop a stored function by using the  following</a:t>
            </a:r>
            <a:r>
              <a:rPr dirty="0" sz="1550" spc="5" b="1">
                <a:latin typeface="Arial"/>
                <a:cs typeface="Arial"/>
              </a:rPr>
              <a:t> </a:t>
            </a:r>
            <a:r>
              <a:rPr dirty="0" sz="1550" spc="10" b="1">
                <a:latin typeface="Arial"/>
                <a:cs typeface="Arial"/>
              </a:rPr>
              <a:t>syntax:</a:t>
            </a:r>
            <a:endParaRPr sz="1550">
              <a:latin typeface="Arial"/>
              <a:cs typeface="Arial"/>
            </a:endParaRPr>
          </a:p>
        </p:txBody>
      </p:sp>
      <p:sp>
        <p:nvSpPr>
          <p:cNvPr id="7" name="object 7"/>
          <p:cNvSpPr txBox="1"/>
          <p:nvPr/>
        </p:nvSpPr>
        <p:spPr>
          <a:xfrm>
            <a:off x="1243384" y="2893514"/>
            <a:ext cx="901065" cy="265430"/>
          </a:xfrm>
          <a:prstGeom prst="rect">
            <a:avLst/>
          </a:prstGeom>
        </p:spPr>
        <p:txBody>
          <a:bodyPr wrap="square" lIns="0" tIns="15240" rIns="0" bIns="0" rtlCol="0" vert="horz">
            <a:spAutoFit/>
          </a:bodyPr>
          <a:lstStyle/>
          <a:p>
            <a:pPr>
              <a:lnSpc>
                <a:spcPct val="100000"/>
              </a:lnSpc>
              <a:spcBef>
                <a:spcPts val="120"/>
              </a:spcBef>
            </a:pPr>
            <a:r>
              <a:rPr dirty="0" sz="1550" spc="10" b="1">
                <a:latin typeface="Arial"/>
                <a:cs typeface="Arial"/>
              </a:rPr>
              <a:t>Example:</a:t>
            </a:r>
            <a:endParaRPr sz="1550">
              <a:latin typeface="Arial"/>
              <a:cs typeface="Arial"/>
            </a:endParaRPr>
          </a:p>
        </p:txBody>
      </p:sp>
      <p:sp>
        <p:nvSpPr>
          <p:cNvPr id="8" name="object 8"/>
          <p:cNvSpPr txBox="1"/>
          <p:nvPr/>
        </p:nvSpPr>
        <p:spPr>
          <a:xfrm>
            <a:off x="1324839" y="3467291"/>
            <a:ext cx="5179695" cy="1510665"/>
          </a:xfrm>
          <a:prstGeom prst="rect">
            <a:avLst/>
          </a:prstGeom>
        </p:spPr>
        <p:txBody>
          <a:bodyPr wrap="square" lIns="0" tIns="11430" rIns="0" bIns="0" rtlCol="0" vert="horz">
            <a:spAutoFit/>
          </a:bodyPr>
          <a:lstStyle/>
          <a:p>
            <a:pPr marL="326390" marR="5080" indent="-327025">
              <a:lnSpc>
                <a:spcPct val="101600"/>
              </a:lnSpc>
              <a:spcBef>
                <a:spcPts val="90"/>
              </a:spcBef>
              <a:buClr>
                <a:srgbClr val="FF0000"/>
              </a:buClr>
              <a:buFont typeface="Arial"/>
              <a:buChar char="•"/>
              <a:tabLst>
                <a:tab pos="326390" algn="l"/>
                <a:tab pos="327025" algn="l"/>
              </a:tabLst>
            </a:pPr>
            <a:r>
              <a:rPr dirty="0" sz="1550" spc="5" b="1">
                <a:latin typeface="Arial"/>
                <a:cs typeface="Arial"/>
              </a:rPr>
              <a:t>All </a:t>
            </a:r>
            <a:r>
              <a:rPr dirty="0" sz="1550" spc="10" b="1">
                <a:latin typeface="Arial"/>
                <a:cs typeface="Arial"/>
              </a:rPr>
              <a:t>the privileges that are granted on a function are  revoked when the function </a:t>
            </a:r>
            <a:r>
              <a:rPr dirty="0" sz="1550" spc="5" b="1">
                <a:latin typeface="Arial"/>
                <a:cs typeface="Arial"/>
              </a:rPr>
              <a:t>is</a:t>
            </a:r>
            <a:r>
              <a:rPr dirty="0" sz="1550" b="1">
                <a:latin typeface="Arial"/>
                <a:cs typeface="Arial"/>
              </a:rPr>
              <a:t> </a:t>
            </a:r>
            <a:r>
              <a:rPr dirty="0" sz="1550" spc="10" b="1">
                <a:latin typeface="Arial"/>
                <a:cs typeface="Arial"/>
              </a:rPr>
              <a:t>dropped.</a:t>
            </a:r>
            <a:endParaRPr sz="1550">
              <a:latin typeface="Arial"/>
              <a:cs typeface="Arial"/>
            </a:endParaRPr>
          </a:p>
          <a:p>
            <a:pPr marL="326390" marR="229235" indent="-327025">
              <a:lnSpc>
                <a:spcPct val="103400"/>
              </a:lnSpc>
              <a:spcBef>
                <a:spcPts val="225"/>
              </a:spcBef>
              <a:buClr>
                <a:srgbClr val="FF0000"/>
              </a:buClr>
              <a:buFont typeface="Arial"/>
              <a:buChar char="•"/>
              <a:tabLst>
                <a:tab pos="326390" algn="l"/>
                <a:tab pos="327025" algn="l"/>
              </a:tabLst>
            </a:pPr>
            <a:r>
              <a:rPr dirty="0" sz="1550" spc="10" b="1">
                <a:latin typeface="Arial"/>
                <a:cs typeface="Arial"/>
              </a:rPr>
              <a:t>The </a:t>
            </a:r>
            <a:r>
              <a:rPr dirty="0" sz="1550" spc="10" b="1">
                <a:latin typeface="Courier New"/>
                <a:cs typeface="Courier New"/>
              </a:rPr>
              <a:t>CREATE</a:t>
            </a:r>
            <a:r>
              <a:rPr dirty="0" sz="1550" spc="-490" b="1">
                <a:latin typeface="Courier New"/>
                <a:cs typeface="Courier New"/>
              </a:rPr>
              <a:t> </a:t>
            </a:r>
            <a:r>
              <a:rPr dirty="0" sz="1550" spc="10" b="1">
                <a:latin typeface="Courier New"/>
                <a:cs typeface="Courier New"/>
              </a:rPr>
              <a:t>OR</a:t>
            </a:r>
            <a:r>
              <a:rPr dirty="0" sz="1550" spc="-495" b="1">
                <a:latin typeface="Courier New"/>
                <a:cs typeface="Courier New"/>
              </a:rPr>
              <a:t> </a:t>
            </a:r>
            <a:r>
              <a:rPr dirty="0" sz="1550" spc="10" b="1">
                <a:latin typeface="Courier New"/>
                <a:cs typeface="Courier New"/>
              </a:rPr>
              <a:t>REPLACE</a:t>
            </a:r>
            <a:r>
              <a:rPr dirty="0" sz="1550" spc="-500" b="1">
                <a:latin typeface="Courier New"/>
                <a:cs typeface="Courier New"/>
              </a:rPr>
              <a:t> </a:t>
            </a:r>
            <a:r>
              <a:rPr dirty="0" sz="1550" spc="10" b="1">
                <a:latin typeface="Arial"/>
                <a:cs typeface="Arial"/>
              </a:rPr>
              <a:t>syntax </a:t>
            </a:r>
            <a:r>
              <a:rPr dirty="0" sz="1550" spc="5" b="1">
                <a:latin typeface="Arial"/>
                <a:cs typeface="Arial"/>
              </a:rPr>
              <a:t>is </a:t>
            </a:r>
            <a:r>
              <a:rPr dirty="0" sz="1550" spc="10" b="1">
                <a:latin typeface="Arial"/>
                <a:cs typeface="Arial"/>
              </a:rPr>
              <a:t>equivalent to  dropping a function and re-creating </a:t>
            </a:r>
            <a:r>
              <a:rPr dirty="0" sz="1550" spc="5" b="1">
                <a:latin typeface="Arial"/>
                <a:cs typeface="Arial"/>
              </a:rPr>
              <a:t>it. </a:t>
            </a:r>
            <a:r>
              <a:rPr dirty="0" sz="1550" spc="10" b="1">
                <a:latin typeface="Arial"/>
                <a:cs typeface="Arial"/>
              </a:rPr>
              <a:t>Privileges  granted on the function remain the same when  </a:t>
            </a:r>
            <a:r>
              <a:rPr dirty="0" sz="1550" spc="5" b="1">
                <a:latin typeface="Arial"/>
                <a:cs typeface="Arial"/>
              </a:rPr>
              <a:t>this </a:t>
            </a:r>
            <a:r>
              <a:rPr dirty="0" sz="1550" spc="10" b="1">
                <a:latin typeface="Arial"/>
                <a:cs typeface="Arial"/>
              </a:rPr>
              <a:t>syntax </a:t>
            </a:r>
            <a:r>
              <a:rPr dirty="0" sz="1550" spc="5" b="1">
                <a:latin typeface="Arial"/>
                <a:cs typeface="Arial"/>
              </a:rPr>
              <a:t>is</a:t>
            </a:r>
            <a:r>
              <a:rPr dirty="0" sz="1550" spc="10" b="1">
                <a:latin typeface="Arial"/>
                <a:cs typeface="Arial"/>
              </a:rPr>
              <a:t> used.</a:t>
            </a:r>
            <a:endParaRPr sz="1550">
              <a:latin typeface="Arial"/>
              <a:cs typeface="Arial"/>
            </a:endParaRPr>
          </a:p>
        </p:txBody>
      </p:sp>
      <p:sp>
        <p:nvSpPr>
          <p:cNvPr id="9" name="object 9"/>
          <p:cNvSpPr txBox="1"/>
          <p:nvPr/>
        </p:nvSpPr>
        <p:spPr>
          <a:xfrm>
            <a:off x="1335786" y="2628138"/>
            <a:ext cx="5105400" cy="272415"/>
          </a:xfrm>
          <a:prstGeom prst="rect">
            <a:avLst/>
          </a:prstGeom>
          <a:solidFill>
            <a:srgbClr val="CCCCCC"/>
          </a:solidFill>
          <a:ln w="20574">
            <a:solidFill>
              <a:srgbClr val="000000"/>
            </a:solidFill>
          </a:ln>
        </p:spPr>
        <p:txBody>
          <a:bodyPr wrap="square" lIns="0" tIns="6350" rIns="0" bIns="0" rtlCol="0" vert="horz">
            <a:spAutoFit/>
          </a:bodyPr>
          <a:lstStyle/>
          <a:p>
            <a:pPr marL="76200">
              <a:lnSpc>
                <a:spcPct val="100000"/>
              </a:lnSpc>
              <a:spcBef>
                <a:spcPts val="50"/>
              </a:spcBef>
            </a:pPr>
            <a:r>
              <a:rPr dirty="0" sz="1400" spc="15" b="1">
                <a:latin typeface="Courier New"/>
                <a:cs typeface="Courier New"/>
              </a:rPr>
              <a:t>DROP FUNCTION</a:t>
            </a:r>
            <a:r>
              <a:rPr dirty="0" sz="1400" spc="10" b="1">
                <a:latin typeface="Courier New"/>
                <a:cs typeface="Courier New"/>
              </a:rPr>
              <a:t> </a:t>
            </a:r>
            <a:r>
              <a:rPr dirty="0" sz="1400" spc="15" b="1" i="1">
                <a:latin typeface="Courier New"/>
                <a:cs typeface="Courier New"/>
              </a:rPr>
              <a:t>function_name</a:t>
            </a:r>
            <a:endParaRPr sz="1400">
              <a:latin typeface="Courier New"/>
              <a:cs typeface="Courier New"/>
            </a:endParaRPr>
          </a:p>
        </p:txBody>
      </p:sp>
      <p:sp>
        <p:nvSpPr>
          <p:cNvPr id="10" name="object 10"/>
          <p:cNvSpPr txBox="1"/>
          <p:nvPr/>
        </p:nvSpPr>
        <p:spPr>
          <a:xfrm>
            <a:off x="1335786" y="3172967"/>
            <a:ext cx="5105400" cy="274320"/>
          </a:xfrm>
          <a:prstGeom prst="rect">
            <a:avLst/>
          </a:prstGeom>
          <a:solidFill>
            <a:srgbClr val="CCCCCC"/>
          </a:solidFill>
          <a:ln w="20574">
            <a:solidFill>
              <a:srgbClr val="000000"/>
            </a:solidFill>
          </a:ln>
        </p:spPr>
        <p:txBody>
          <a:bodyPr wrap="square" lIns="0" tIns="7620" rIns="0" bIns="0" rtlCol="0" vert="horz">
            <a:spAutoFit/>
          </a:bodyPr>
          <a:lstStyle/>
          <a:p>
            <a:pPr marL="76200">
              <a:lnSpc>
                <a:spcPct val="100000"/>
              </a:lnSpc>
              <a:spcBef>
                <a:spcPts val="60"/>
              </a:spcBef>
            </a:pPr>
            <a:r>
              <a:rPr dirty="0" sz="1400" spc="15" b="1">
                <a:latin typeface="Courier New"/>
                <a:cs typeface="Courier New"/>
              </a:rPr>
              <a:t>DROP FUNCTION</a:t>
            </a:r>
            <a:r>
              <a:rPr dirty="0" sz="1400" spc="5" b="1">
                <a:latin typeface="Courier New"/>
                <a:cs typeface="Courier New"/>
              </a:rPr>
              <a:t> </a:t>
            </a:r>
            <a:r>
              <a:rPr dirty="0" sz="1400" spc="15" b="1">
                <a:latin typeface="Courier New"/>
                <a:cs typeface="Courier New"/>
              </a:rPr>
              <a:t>get_sal;</a:t>
            </a:r>
            <a:endParaRPr sz="1400">
              <a:latin typeface="Courier New"/>
              <a:cs typeface="Courier New"/>
            </a:endParaRPr>
          </a:p>
        </p:txBody>
      </p:sp>
      <p:sp>
        <p:nvSpPr>
          <p:cNvPr id="11" name="object 11"/>
          <p:cNvSpPr txBox="1"/>
          <p:nvPr/>
        </p:nvSpPr>
        <p:spPr>
          <a:xfrm>
            <a:off x="743204" y="5609382"/>
            <a:ext cx="6155055" cy="222821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Removing</a:t>
            </a:r>
            <a:r>
              <a:rPr dirty="0" sz="1300" spc="5" b="1">
                <a:latin typeface="Arial"/>
                <a:cs typeface="Arial"/>
              </a:rPr>
              <a:t> </a:t>
            </a:r>
            <a:r>
              <a:rPr dirty="0" sz="1300" spc="10" b="1">
                <a:latin typeface="Arial"/>
                <a:cs typeface="Arial"/>
              </a:rPr>
              <a:t>Functions</a:t>
            </a:r>
            <a:endParaRPr sz="1300">
              <a:latin typeface="Arial"/>
              <a:cs typeface="Arial"/>
            </a:endParaRPr>
          </a:p>
          <a:p>
            <a:pPr marL="137795" marR="7620">
              <a:lnSpc>
                <a:spcPct val="98800"/>
              </a:lnSpc>
              <a:spcBef>
                <a:spcPts val="405"/>
              </a:spcBef>
            </a:pPr>
            <a:r>
              <a:rPr dirty="0" sz="1300" spc="10">
                <a:latin typeface="Times New Roman"/>
                <a:cs typeface="Times New Roman"/>
              </a:rPr>
              <a:t>When </a:t>
            </a:r>
            <a:r>
              <a:rPr dirty="0" sz="1300" spc="5">
                <a:latin typeface="Times New Roman"/>
                <a:cs typeface="Times New Roman"/>
              </a:rPr>
              <a:t>a stored function is </a:t>
            </a:r>
            <a:r>
              <a:rPr dirty="0" sz="1300" spc="10">
                <a:latin typeface="Times New Roman"/>
                <a:cs typeface="Times New Roman"/>
              </a:rPr>
              <a:t>no </a:t>
            </a:r>
            <a:r>
              <a:rPr dirty="0" sz="1300" spc="5">
                <a:latin typeface="Times New Roman"/>
                <a:cs typeface="Times New Roman"/>
              </a:rPr>
              <a:t>longer required, </a:t>
            </a:r>
            <a:r>
              <a:rPr dirty="0" sz="1300" spc="10">
                <a:latin typeface="Times New Roman"/>
                <a:cs typeface="Times New Roman"/>
              </a:rPr>
              <a:t>you </a:t>
            </a:r>
            <a:r>
              <a:rPr dirty="0" sz="1300" spc="5">
                <a:latin typeface="Times New Roman"/>
                <a:cs typeface="Times New Roman"/>
              </a:rPr>
              <a:t>can use a SQL statement in </a:t>
            </a:r>
            <a:r>
              <a:rPr dirty="0" sz="1300" spc="5" i="1">
                <a:latin typeface="Times New Roman"/>
                <a:cs typeface="Times New Roman"/>
              </a:rPr>
              <a:t>i</a:t>
            </a:r>
            <a:r>
              <a:rPr dirty="0" sz="1300" spc="5">
                <a:latin typeface="Times New Roman"/>
                <a:cs typeface="Times New Roman"/>
              </a:rPr>
              <a:t>SQL*Plus  to drop it. </a:t>
            </a:r>
            <a:r>
              <a:rPr dirty="0" sz="1300" spc="10">
                <a:latin typeface="Times New Roman"/>
                <a:cs typeface="Times New Roman"/>
              </a:rPr>
              <a:t>To remove </a:t>
            </a:r>
            <a:r>
              <a:rPr dirty="0" sz="1300" spc="5">
                <a:latin typeface="Times New Roman"/>
                <a:cs typeface="Times New Roman"/>
              </a:rPr>
              <a:t>a stored function </a:t>
            </a:r>
            <a:r>
              <a:rPr dirty="0" sz="1300" spc="10">
                <a:latin typeface="Times New Roman"/>
                <a:cs typeface="Times New Roman"/>
              </a:rPr>
              <a:t>by </a:t>
            </a:r>
            <a:r>
              <a:rPr dirty="0" sz="1300" spc="5">
                <a:latin typeface="Times New Roman"/>
                <a:cs typeface="Times New Roman"/>
              </a:rPr>
              <a:t>using </a:t>
            </a:r>
            <a:r>
              <a:rPr dirty="0" sz="1300" spc="5" i="1">
                <a:latin typeface="Times New Roman"/>
                <a:cs typeface="Times New Roman"/>
              </a:rPr>
              <a:t>i</a:t>
            </a:r>
            <a:r>
              <a:rPr dirty="0" sz="1300" spc="5">
                <a:latin typeface="Times New Roman"/>
                <a:cs typeface="Times New Roman"/>
              </a:rPr>
              <a:t>SQL*Plus, execute the </a:t>
            </a:r>
            <a:r>
              <a:rPr dirty="0" sz="1300" spc="15">
                <a:latin typeface="Courier New"/>
                <a:cs typeface="Courier New"/>
              </a:rPr>
              <a:t>DROP  FUNCTION</a:t>
            </a:r>
            <a:r>
              <a:rPr dirty="0" sz="1300" spc="-465">
                <a:latin typeface="Courier New"/>
                <a:cs typeface="Courier New"/>
              </a:rPr>
              <a:t> </a:t>
            </a:r>
            <a:r>
              <a:rPr dirty="0" sz="1300" spc="10">
                <a:latin typeface="Times New Roman"/>
                <a:cs typeface="Times New Roman"/>
              </a:rPr>
              <a:t>SQL command.</a:t>
            </a:r>
            <a:endParaRPr sz="1300">
              <a:latin typeface="Times New Roman"/>
              <a:cs typeface="Times New Roman"/>
            </a:endParaRPr>
          </a:p>
          <a:p>
            <a:pPr marL="137795">
              <a:lnSpc>
                <a:spcPct val="100000"/>
              </a:lnSpc>
              <a:spcBef>
                <a:spcPts val="420"/>
              </a:spcBef>
            </a:pPr>
            <a:r>
              <a:rPr dirty="0" sz="1300" spc="15" b="1">
                <a:latin typeface="Courier New"/>
                <a:cs typeface="Courier New"/>
              </a:rPr>
              <a:t>CREATE</a:t>
            </a:r>
            <a:r>
              <a:rPr dirty="0" sz="1300" spc="-450" b="1">
                <a:latin typeface="Courier New"/>
                <a:cs typeface="Courier New"/>
              </a:rPr>
              <a:t> </a:t>
            </a:r>
            <a:r>
              <a:rPr dirty="0" sz="1300" spc="10" b="1">
                <a:latin typeface="Courier New"/>
                <a:cs typeface="Courier New"/>
              </a:rPr>
              <a:t>OR</a:t>
            </a:r>
            <a:r>
              <a:rPr dirty="0" sz="1300" spc="-445" b="1">
                <a:latin typeface="Courier New"/>
                <a:cs typeface="Courier New"/>
              </a:rPr>
              <a:t> </a:t>
            </a:r>
            <a:r>
              <a:rPr dirty="0" sz="1300" spc="15" b="1">
                <a:latin typeface="Courier New"/>
                <a:cs typeface="Courier New"/>
              </a:rPr>
              <a:t>REPLACE</a:t>
            </a:r>
            <a:r>
              <a:rPr dirty="0" sz="1300" spc="-455" b="1">
                <a:latin typeface="Courier New"/>
                <a:cs typeface="Courier New"/>
              </a:rPr>
              <a:t> </a:t>
            </a:r>
            <a:r>
              <a:rPr dirty="0" sz="1300" spc="5" b="1">
                <a:latin typeface="Times New Roman"/>
                <a:cs typeface="Times New Roman"/>
              </a:rPr>
              <a:t>Versus </a:t>
            </a:r>
            <a:r>
              <a:rPr dirty="0" sz="1300" spc="10" b="1">
                <a:latin typeface="Courier New"/>
                <a:cs typeface="Courier New"/>
              </a:rPr>
              <a:t>DROP</a:t>
            </a:r>
            <a:r>
              <a:rPr dirty="0" sz="1300" spc="-455" b="1">
                <a:latin typeface="Courier New"/>
                <a:cs typeface="Courier New"/>
              </a:rPr>
              <a:t> </a:t>
            </a:r>
            <a:r>
              <a:rPr dirty="0" sz="1300" spc="5" b="1">
                <a:latin typeface="Times New Roman"/>
                <a:cs typeface="Times New Roman"/>
              </a:rPr>
              <a:t>and</a:t>
            </a:r>
            <a:r>
              <a:rPr dirty="0" sz="1300" b="1">
                <a:latin typeface="Times New Roman"/>
                <a:cs typeface="Times New Roman"/>
              </a:rPr>
              <a:t> </a:t>
            </a:r>
            <a:r>
              <a:rPr dirty="0" sz="1300" spc="15" b="1">
                <a:latin typeface="Courier New"/>
                <a:cs typeface="Courier New"/>
              </a:rPr>
              <a:t>CREATE</a:t>
            </a:r>
            <a:endParaRPr sz="1300">
              <a:latin typeface="Courier New"/>
              <a:cs typeface="Courier New"/>
            </a:endParaRPr>
          </a:p>
          <a:p>
            <a:pPr marL="138430" marR="5080" indent="-635">
              <a:lnSpc>
                <a:spcPct val="102600"/>
              </a:lnSpc>
              <a:spcBef>
                <a:spcPts val="380"/>
              </a:spcBef>
            </a:pPr>
            <a:r>
              <a:rPr dirty="0" sz="1300" spc="10">
                <a:latin typeface="Times New Roman"/>
                <a:cs typeface="Times New Roman"/>
              </a:rPr>
              <a:t>The </a:t>
            </a:r>
            <a:r>
              <a:rPr dirty="0" sz="1300" spc="15">
                <a:latin typeface="Courier New"/>
                <a:cs typeface="Courier New"/>
              </a:rPr>
              <a:t>REPLACE</a:t>
            </a:r>
            <a:r>
              <a:rPr dirty="0" sz="1300" spc="-450">
                <a:latin typeface="Courier New"/>
                <a:cs typeface="Courier New"/>
              </a:rPr>
              <a:t> </a:t>
            </a:r>
            <a:r>
              <a:rPr dirty="0" sz="1300" spc="10">
                <a:latin typeface="Times New Roman"/>
                <a:cs typeface="Times New Roman"/>
              </a:rPr>
              <a:t>clause </a:t>
            </a:r>
            <a:r>
              <a:rPr dirty="0" sz="1300" spc="5">
                <a:latin typeface="Times New Roman"/>
                <a:cs typeface="Times New Roman"/>
              </a:rPr>
              <a:t>in the</a:t>
            </a:r>
            <a:r>
              <a:rPr dirty="0" sz="1300" spc="10">
                <a:latin typeface="Times New Roman"/>
                <a:cs typeface="Times New Roman"/>
              </a:rPr>
              <a:t> </a:t>
            </a:r>
            <a:r>
              <a:rPr dirty="0" sz="1300" spc="15">
                <a:latin typeface="Courier New"/>
                <a:cs typeface="Courier New"/>
              </a:rPr>
              <a:t>CREATE</a:t>
            </a:r>
            <a:r>
              <a:rPr dirty="0" sz="1300" spc="-440">
                <a:latin typeface="Courier New"/>
                <a:cs typeface="Courier New"/>
              </a:rPr>
              <a:t> </a:t>
            </a:r>
            <a:r>
              <a:rPr dirty="0" sz="1300" spc="10">
                <a:latin typeface="Courier New"/>
                <a:cs typeface="Courier New"/>
              </a:rPr>
              <a:t>OR</a:t>
            </a:r>
            <a:r>
              <a:rPr dirty="0" sz="1300" spc="-450">
                <a:latin typeface="Courier New"/>
                <a:cs typeface="Courier New"/>
              </a:rPr>
              <a:t> </a:t>
            </a:r>
            <a:r>
              <a:rPr dirty="0" sz="1300" spc="15">
                <a:latin typeface="Courier New"/>
                <a:cs typeface="Courier New"/>
              </a:rPr>
              <a:t>REPLACE</a:t>
            </a:r>
            <a:r>
              <a:rPr dirty="0" sz="1300" spc="-445">
                <a:latin typeface="Courier New"/>
                <a:cs typeface="Courier New"/>
              </a:rPr>
              <a:t> </a:t>
            </a:r>
            <a:r>
              <a:rPr dirty="0" sz="1300" spc="5">
                <a:latin typeface="Times New Roman"/>
                <a:cs typeface="Times New Roman"/>
              </a:rPr>
              <a:t>syntax</a:t>
            </a:r>
            <a:r>
              <a:rPr dirty="0" sz="1300" spc="15">
                <a:latin typeface="Times New Roman"/>
                <a:cs typeface="Times New Roman"/>
              </a:rPr>
              <a:t> </a:t>
            </a:r>
            <a:r>
              <a:rPr dirty="0" sz="1300" spc="5">
                <a:latin typeface="Times New Roman"/>
                <a:cs typeface="Times New Roman"/>
              </a:rPr>
              <a:t>is</a:t>
            </a:r>
            <a:r>
              <a:rPr dirty="0" sz="1300" spc="10">
                <a:latin typeface="Times New Roman"/>
                <a:cs typeface="Times New Roman"/>
              </a:rPr>
              <a:t> </a:t>
            </a:r>
            <a:r>
              <a:rPr dirty="0" sz="1300" spc="5">
                <a:latin typeface="Times New Roman"/>
                <a:cs typeface="Times New Roman"/>
              </a:rPr>
              <a:t>equivalent</a:t>
            </a:r>
            <a:r>
              <a:rPr dirty="0" sz="1300" spc="15">
                <a:latin typeface="Times New Roman"/>
                <a:cs typeface="Times New Roman"/>
              </a:rPr>
              <a:t> </a:t>
            </a:r>
            <a:r>
              <a:rPr dirty="0" sz="1300" spc="5">
                <a:latin typeface="Times New Roman"/>
                <a:cs typeface="Times New Roman"/>
              </a:rPr>
              <a:t>to</a:t>
            </a:r>
            <a:r>
              <a:rPr dirty="0" sz="1300" spc="15">
                <a:latin typeface="Times New Roman"/>
                <a:cs typeface="Times New Roman"/>
              </a:rPr>
              <a:t> </a:t>
            </a:r>
            <a:r>
              <a:rPr dirty="0" sz="1300" spc="5">
                <a:latin typeface="Times New Roman"/>
                <a:cs typeface="Times New Roman"/>
              </a:rPr>
              <a:t>dropping</a:t>
            </a:r>
            <a:r>
              <a:rPr dirty="0" sz="1300" spc="10">
                <a:latin typeface="Times New Roman"/>
                <a:cs typeface="Times New Roman"/>
              </a:rPr>
              <a:t> </a:t>
            </a:r>
            <a:r>
              <a:rPr dirty="0" sz="1300" spc="5">
                <a:latin typeface="Times New Roman"/>
                <a:cs typeface="Times New Roman"/>
              </a:rPr>
              <a:t>a  function and re-creating it. </a:t>
            </a:r>
            <a:r>
              <a:rPr dirty="0" sz="1300" spc="10">
                <a:latin typeface="Times New Roman"/>
                <a:cs typeface="Times New Roman"/>
              </a:rPr>
              <a:t>When you </a:t>
            </a:r>
            <a:r>
              <a:rPr dirty="0" sz="1300" spc="5">
                <a:latin typeface="Times New Roman"/>
                <a:cs typeface="Times New Roman"/>
              </a:rPr>
              <a:t>use the </a:t>
            </a:r>
            <a:r>
              <a:rPr dirty="0" sz="1300" spc="15">
                <a:latin typeface="Courier New"/>
                <a:cs typeface="Courier New"/>
              </a:rPr>
              <a:t>CREATE </a:t>
            </a:r>
            <a:r>
              <a:rPr dirty="0" sz="1300" spc="10">
                <a:latin typeface="Courier New"/>
                <a:cs typeface="Courier New"/>
              </a:rPr>
              <a:t>OR </a:t>
            </a:r>
            <a:r>
              <a:rPr dirty="0" sz="1300" spc="15">
                <a:latin typeface="Courier New"/>
                <a:cs typeface="Courier New"/>
              </a:rPr>
              <a:t>REPLACE </a:t>
            </a:r>
            <a:r>
              <a:rPr dirty="0" sz="1300" spc="5">
                <a:latin typeface="Times New Roman"/>
                <a:cs typeface="Times New Roman"/>
              </a:rPr>
              <a:t>syntax, the  privileges granted </a:t>
            </a:r>
            <a:r>
              <a:rPr dirty="0" sz="1300" spc="10">
                <a:latin typeface="Times New Roman"/>
                <a:cs typeface="Times New Roman"/>
              </a:rPr>
              <a:t>on </a:t>
            </a:r>
            <a:r>
              <a:rPr dirty="0" sz="1300" spc="5">
                <a:latin typeface="Times New Roman"/>
                <a:cs typeface="Times New Roman"/>
              </a:rPr>
              <a:t>this object to other users </a:t>
            </a:r>
            <a:r>
              <a:rPr dirty="0" sz="1300" spc="10">
                <a:latin typeface="Times New Roman"/>
                <a:cs typeface="Times New Roman"/>
              </a:rPr>
              <a:t>remain </a:t>
            </a:r>
            <a:r>
              <a:rPr dirty="0" sz="1300" spc="5">
                <a:latin typeface="Times New Roman"/>
                <a:cs typeface="Times New Roman"/>
              </a:rPr>
              <a:t>the </a:t>
            </a:r>
            <a:r>
              <a:rPr dirty="0" sz="1300" spc="10">
                <a:latin typeface="Times New Roman"/>
                <a:cs typeface="Times New Roman"/>
              </a:rPr>
              <a:t>same. When you </a:t>
            </a:r>
            <a:r>
              <a:rPr dirty="0" sz="1300" spc="15">
                <a:latin typeface="Courier New"/>
                <a:cs typeface="Courier New"/>
              </a:rPr>
              <a:t>DROP </a:t>
            </a:r>
            <a:r>
              <a:rPr dirty="0" sz="1300" spc="5">
                <a:latin typeface="Times New Roman"/>
                <a:cs typeface="Times New Roman"/>
              </a:rPr>
              <a:t>a  function and then re-create it, </a:t>
            </a:r>
            <a:r>
              <a:rPr dirty="0" sz="1300" spc="10">
                <a:latin typeface="Times New Roman"/>
                <a:cs typeface="Times New Roman"/>
              </a:rPr>
              <a:t>all </a:t>
            </a:r>
            <a:r>
              <a:rPr dirty="0" sz="1300" spc="5">
                <a:latin typeface="Times New Roman"/>
                <a:cs typeface="Times New Roman"/>
              </a:rPr>
              <a:t>the privileges granted </a:t>
            </a:r>
            <a:r>
              <a:rPr dirty="0" sz="1300" spc="10">
                <a:latin typeface="Times New Roman"/>
                <a:cs typeface="Times New Roman"/>
              </a:rPr>
              <a:t>on </a:t>
            </a:r>
            <a:r>
              <a:rPr dirty="0" sz="1300" spc="5">
                <a:latin typeface="Times New Roman"/>
                <a:cs typeface="Times New Roman"/>
              </a:rPr>
              <a:t>this function are automatically  revoked.</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1300" y="5250434"/>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5</a:t>
            </a:r>
            <a:endParaRPr baseline="-18518" sz="1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43583" y="873506"/>
            <a:ext cx="5105400" cy="2265680"/>
          </a:xfrm>
          <a:prstGeom prst="rect">
            <a:avLst/>
          </a:prstGeom>
        </p:spPr>
        <p:txBody>
          <a:bodyPr wrap="square" lIns="0" tIns="12700" rIns="0" bIns="0" rtlCol="0" vert="horz">
            <a:spAutoFit/>
          </a:bodyPr>
          <a:lstStyle/>
          <a:p>
            <a:pPr marL="156845">
              <a:lnSpc>
                <a:spcPct val="100000"/>
              </a:lnSpc>
              <a:spcBef>
                <a:spcPts val="100"/>
              </a:spcBef>
            </a:pPr>
            <a:r>
              <a:rPr dirty="0" sz="2000" spc="-5" b="1">
                <a:latin typeface="Arial"/>
                <a:cs typeface="Arial"/>
              </a:rPr>
              <a:t>Viewing </a:t>
            </a:r>
            <a:r>
              <a:rPr dirty="0" sz="2000" b="1">
                <a:latin typeface="Arial"/>
                <a:cs typeface="Arial"/>
              </a:rPr>
              <a:t>Functions in </a:t>
            </a:r>
            <a:r>
              <a:rPr dirty="0" sz="2000" spc="-5" b="1">
                <a:latin typeface="Arial"/>
                <a:cs typeface="Arial"/>
              </a:rPr>
              <a:t>the Data Dictionary</a:t>
            </a:r>
            <a:endParaRPr sz="2000">
              <a:latin typeface="Arial"/>
              <a:cs typeface="Arial"/>
            </a:endParaRPr>
          </a:p>
          <a:p>
            <a:pPr>
              <a:lnSpc>
                <a:spcPct val="100000"/>
              </a:lnSpc>
            </a:pPr>
            <a:endParaRPr sz="2200">
              <a:latin typeface="Arial"/>
              <a:cs typeface="Arial"/>
            </a:endParaRPr>
          </a:p>
          <a:p>
            <a:pPr>
              <a:lnSpc>
                <a:spcPct val="100000"/>
              </a:lnSpc>
            </a:pPr>
            <a:endParaRPr sz="2050">
              <a:latin typeface="Arial"/>
              <a:cs typeface="Arial"/>
            </a:endParaRPr>
          </a:p>
          <a:p>
            <a:pPr marR="457834">
              <a:lnSpc>
                <a:spcPts val="1700"/>
              </a:lnSpc>
              <a:spcBef>
                <a:spcPts val="5"/>
              </a:spcBef>
            </a:pPr>
            <a:r>
              <a:rPr dirty="0" sz="1550" spc="10" b="1">
                <a:latin typeface="Arial"/>
                <a:cs typeface="Arial"/>
              </a:rPr>
              <a:t>Information </a:t>
            </a:r>
            <a:r>
              <a:rPr dirty="0" sz="1550" spc="5" b="1">
                <a:latin typeface="Arial"/>
                <a:cs typeface="Arial"/>
              </a:rPr>
              <a:t>for </a:t>
            </a:r>
            <a:r>
              <a:rPr dirty="0" sz="1550" spc="10" b="1">
                <a:latin typeface="Arial"/>
                <a:cs typeface="Arial"/>
              </a:rPr>
              <a:t>PL/SQL functions </a:t>
            </a:r>
            <a:r>
              <a:rPr dirty="0" sz="1550" spc="5" b="1">
                <a:latin typeface="Arial"/>
                <a:cs typeface="Arial"/>
              </a:rPr>
              <a:t>is </a:t>
            </a:r>
            <a:r>
              <a:rPr dirty="0" sz="1550" spc="10" b="1">
                <a:latin typeface="Arial"/>
                <a:cs typeface="Arial"/>
              </a:rPr>
              <a:t>stored </a:t>
            </a:r>
            <a:r>
              <a:rPr dirty="0" sz="1550" spc="5" b="1">
                <a:latin typeface="Arial"/>
                <a:cs typeface="Arial"/>
              </a:rPr>
              <a:t>in </a:t>
            </a:r>
            <a:r>
              <a:rPr dirty="0" sz="1550" spc="10" b="1">
                <a:latin typeface="Arial"/>
                <a:cs typeface="Arial"/>
              </a:rPr>
              <a:t>the  following Oracle data dictionary</a:t>
            </a:r>
            <a:r>
              <a:rPr dirty="0" sz="1550" spc="-5" b="1">
                <a:latin typeface="Arial"/>
                <a:cs typeface="Arial"/>
              </a:rPr>
              <a:t> </a:t>
            </a:r>
            <a:r>
              <a:rPr dirty="0" sz="1550" spc="10" b="1">
                <a:latin typeface="Arial"/>
                <a:cs typeface="Arial"/>
              </a:rPr>
              <a:t>views:</a:t>
            </a:r>
            <a:endParaRPr sz="1550">
              <a:latin typeface="Arial"/>
              <a:cs typeface="Arial"/>
            </a:endParaRPr>
          </a:p>
          <a:p>
            <a:pPr marL="407670" marR="34925" indent="-327025">
              <a:lnSpc>
                <a:spcPct val="91300"/>
              </a:lnSpc>
              <a:spcBef>
                <a:spcPts val="145"/>
              </a:spcBef>
              <a:buClr>
                <a:srgbClr val="FF0000"/>
              </a:buClr>
              <a:buFont typeface="Arial"/>
              <a:buChar char="•"/>
              <a:tabLst>
                <a:tab pos="407670" algn="l"/>
                <a:tab pos="408305" algn="l"/>
              </a:tabLst>
            </a:pPr>
            <a:r>
              <a:rPr dirty="0" sz="1550" spc="10" b="1">
                <a:latin typeface="Arial"/>
                <a:cs typeface="Arial"/>
              </a:rPr>
              <a:t>You can view source code </a:t>
            </a:r>
            <a:r>
              <a:rPr dirty="0" sz="1550" spc="5" b="1">
                <a:latin typeface="Arial"/>
                <a:cs typeface="Arial"/>
              </a:rPr>
              <a:t>in </a:t>
            </a:r>
            <a:r>
              <a:rPr dirty="0" sz="1550" spc="10" b="1">
                <a:latin typeface="Arial"/>
                <a:cs typeface="Arial"/>
              </a:rPr>
              <a:t>the </a:t>
            </a:r>
            <a:r>
              <a:rPr dirty="0" sz="1550" spc="10" b="1">
                <a:latin typeface="Courier New"/>
                <a:cs typeface="Courier New"/>
              </a:rPr>
              <a:t>USER_SOURCE  </a:t>
            </a:r>
            <a:r>
              <a:rPr dirty="0" sz="1550" spc="10" b="1">
                <a:latin typeface="Arial"/>
                <a:cs typeface="Arial"/>
              </a:rPr>
              <a:t>table </a:t>
            </a:r>
            <a:r>
              <a:rPr dirty="0" sz="1550" spc="5" b="1">
                <a:latin typeface="Arial"/>
                <a:cs typeface="Arial"/>
              </a:rPr>
              <a:t>for </a:t>
            </a:r>
            <a:r>
              <a:rPr dirty="0" sz="1550" spc="10" b="1">
                <a:latin typeface="Arial"/>
                <a:cs typeface="Arial"/>
              </a:rPr>
              <a:t>subprograms that you own, or the  </a:t>
            </a:r>
            <a:r>
              <a:rPr dirty="0" sz="1550" spc="10" b="1">
                <a:latin typeface="Courier New"/>
                <a:cs typeface="Courier New"/>
              </a:rPr>
              <a:t>ALL_SOURCE</a:t>
            </a:r>
            <a:r>
              <a:rPr dirty="0" sz="1550" spc="-495" b="1">
                <a:latin typeface="Courier New"/>
                <a:cs typeface="Courier New"/>
              </a:rPr>
              <a:t> </a:t>
            </a:r>
            <a:r>
              <a:rPr dirty="0" sz="1550" spc="10" b="1">
                <a:latin typeface="Arial"/>
                <a:cs typeface="Arial"/>
              </a:rPr>
              <a:t>table </a:t>
            </a:r>
            <a:r>
              <a:rPr dirty="0" sz="1550" spc="5" b="1">
                <a:latin typeface="Arial"/>
                <a:cs typeface="Arial"/>
              </a:rPr>
              <a:t>for </a:t>
            </a:r>
            <a:r>
              <a:rPr dirty="0" sz="1550" spc="10" b="1">
                <a:latin typeface="Arial"/>
                <a:cs typeface="Arial"/>
              </a:rPr>
              <a:t>functions owned by others  who have granted </a:t>
            </a:r>
            <a:r>
              <a:rPr dirty="0" sz="1550" spc="15" b="1">
                <a:latin typeface="Arial"/>
                <a:cs typeface="Arial"/>
              </a:rPr>
              <a:t>you </a:t>
            </a:r>
            <a:r>
              <a:rPr dirty="0" sz="1550" spc="10" b="1">
                <a:latin typeface="Arial"/>
                <a:cs typeface="Arial"/>
              </a:rPr>
              <a:t>the </a:t>
            </a:r>
            <a:r>
              <a:rPr dirty="0" sz="1550" spc="10" b="1">
                <a:latin typeface="Courier New"/>
                <a:cs typeface="Courier New"/>
              </a:rPr>
              <a:t>EXECUTE</a:t>
            </a:r>
            <a:r>
              <a:rPr dirty="0" sz="1550" spc="-490" b="1">
                <a:latin typeface="Courier New"/>
                <a:cs typeface="Courier New"/>
              </a:rPr>
              <a:t> </a:t>
            </a:r>
            <a:r>
              <a:rPr dirty="0" sz="1550" spc="5" b="1">
                <a:latin typeface="Arial"/>
                <a:cs typeface="Arial"/>
              </a:rPr>
              <a:t>privilege.</a:t>
            </a:r>
            <a:endParaRPr sz="1550">
              <a:latin typeface="Arial"/>
              <a:cs typeface="Arial"/>
            </a:endParaRPr>
          </a:p>
        </p:txBody>
      </p:sp>
      <p:sp>
        <p:nvSpPr>
          <p:cNvPr id="7" name="object 7"/>
          <p:cNvSpPr txBox="1"/>
          <p:nvPr/>
        </p:nvSpPr>
        <p:spPr>
          <a:xfrm>
            <a:off x="1325038" y="3907059"/>
            <a:ext cx="4735830" cy="467359"/>
          </a:xfrm>
          <a:prstGeom prst="rect">
            <a:avLst/>
          </a:prstGeom>
        </p:spPr>
        <p:txBody>
          <a:bodyPr wrap="square" lIns="0" tIns="15240" rIns="0" bIns="0" rtlCol="0" vert="horz">
            <a:spAutoFit/>
          </a:bodyPr>
          <a:lstStyle/>
          <a:p>
            <a:pPr marL="326390" indent="-327025">
              <a:lnSpc>
                <a:spcPts val="1725"/>
              </a:lnSpc>
              <a:spcBef>
                <a:spcPts val="120"/>
              </a:spcBef>
              <a:buClr>
                <a:srgbClr val="FF0000"/>
              </a:buClr>
              <a:buFont typeface="Arial"/>
              <a:buChar char="•"/>
              <a:tabLst>
                <a:tab pos="326390" algn="l"/>
                <a:tab pos="327025" algn="l"/>
              </a:tabLst>
            </a:pPr>
            <a:r>
              <a:rPr dirty="0" sz="1550" spc="10" b="1">
                <a:latin typeface="Arial"/>
                <a:cs typeface="Arial"/>
              </a:rPr>
              <a:t>You can view the names of functions by</a:t>
            </a:r>
            <a:r>
              <a:rPr dirty="0" sz="1550" spc="-15" b="1">
                <a:latin typeface="Arial"/>
                <a:cs typeface="Arial"/>
              </a:rPr>
              <a:t> </a:t>
            </a:r>
            <a:r>
              <a:rPr dirty="0" sz="1550" spc="10" b="1">
                <a:latin typeface="Arial"/>
                <a:cs typeface="Arial"/>
              </a:rPr>
              <a:t>using</a:t>
            </a:r>
            <a:endParaRPr sz="1550">
              <a:latin typeface="Arial"/>
              <a:cs typeface="Arial"/>
            </a:endParaRPr>
          </a:p>
          <a:p>
            <a:pPr marL="326390">
              <a:lnSpc>
                <a:spcPts val="1725"/>
              </a:lnSpc>
            </a:pPr>
            <a:r>
              <a:rPr dirty="0" sz="1550" spc="10" b="1">
                <a:latin typeface="Courier New"/>
                <a:cs typeface="Courier New"/>
              </a:rPr>
              <a:t>USER_OBJECTS</a:t>
            </a:r>
            <a:r>
              <a:rPr dirty="0" sz="1550" spc="10" b="1">
                <a:latin typeface="Arial"/>
                <a:cs typeface="Arial"/>
              </a:rPr>
              <a:t>.</a:t>
            </a:r>
            <a:endParaRPr sz="1550">
              <a:latin typeface="Arial"/>
              <a:cs typeface="Arial"/>
            </a:endParaRPr>
          </a:p>
        </p:txBody>
      </p:sp>
      <p:sp>
        <p:nvSpPr>
          <p:cNvPr id="8" name="object 8"/>
          <p:cNvSpPr txBox="1"/>
          <p:nvPr/>
        </p:nvSpPr>
        <p:spPr>
          <a:xfrm>
            <a:off x="1335786" y="3172967"/>
            <a:ext cx="5105400" cy="708660"/>
          </a:xfrm>
          <a:prstGeom prst="rect">
            <a:avLst/>
          </a:prstGeom>
          <a:solidFill>
            <a:srgbClr val="CCCCCC"/>
          </a:solidFill>
          <a:ln w="20574">
            <a:solidFill>
              <a:srgbClr val="000000"/>
            </a:solidFill>
          </a:ln>
        </p:spPr>
        <p:txBody>
          <a:bodyPr wrap="square" lIns="0" tIns="635" rIns="0" bIns="0" rtlCol="0" vert="horz">
            <a:spAutoFit/>
          </a:bodyPr>
          <a:lstStyle/>
          <a:p>
            <a:pPr marL="76200">
              <a:lnSpc>
                <a:spcPts val="1435"/>
              </a:lnSpc>
              <a:spcBef>
                <a:spcPts val="5"/>
              </a:spcBef>
            </a:pPr>
            <a:r>
              <a:rPr dirty="0" sz="1300" spc="-15" b="1">
                <a:latin typeface="Courier New"/>
                <a:cs typeface="Courier New"/>
              </a:rPr>
              <a:t>SELECT</a:t>
            </a:r>
            <a:r>
              <a:rPr dirty="0" sz="1300" spc="-25" b="1">
                <a:latin typeface="Courier New"/>
                <a:cs typeface="Courier New"/>
              </a:rPr>
              <a:t> </a:t>
            </a:r>
            <a:r>
              <a:rPr dirty="0" sz="1300" spc="-20" b="1">
                <a:latin typeface="Courier New"/>
                <a:cs typeface="Courier New"/>
              </a:rPr>
              <a:t>text</a:t>
            </a:r>
            <a:endParaRPr sz="1300">
              <a:latin typeface="Courier New"/>
              <a:cs typeface="Courier New"/>
            </a:endParaRPr>
          </a:p>
          <a:p>
            <a:pPr marL="76200">
              <a:lnSpc>
                <a:spcPts val="1315"/>
              </a:lnSpc>
              <a:tabLst>
                <a:tab pos="758825" algn="l"/>
              </a:tabLst>
            </a:pPr>
            <a:r>
              <a:rPr dirty="0" sz="1300" spc="-15" b="1">
                <a:latin typeface="Courier New"/>
                <a:cs typeface="Courier New"/>
              </a:rPr>
              <a:t>FROM	</a:t>
            </a:r>
            <a:r>
              <a:rPr dirty="0" sz="1300" spc="-20" b="1">
                <a:latin typeface="Courier New"/>
                <a:cs typeface="Courier New"/>
              </a:rPr>
              <a:t>user_source</a:t>
            </a:r>
            <a:endParaRPr sz="1300">
              <a:latin typeface="Courier New"/>
              <a:cs typeface="Courier New"/>
            </a:endParaRPr>
          </a:p>
          <a:p>
            <a:pPr marL="76200">
              <a:lnSpc>
                <a:spcPts val="1315"/>
              </a:lnSpc>
              <a:tabLst>
                <a:tab pos="758825" algn="l"/>
              </a:tabLst>
            </a:pPr>
            <a:r>
              <a:rPr dirty="0" sz="1300" spc="-15" b="1">
                <a:latin typeface="Courier New"/>
                <a:cs typeface="Courier New"/>
              </a:rPr>
              <a:t>WHERE	type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'FUNCTION'</a:t>
            </a:r>
            <a:endParaRPr sz="1300">
              <a:latin typeface="Courier New"/>
              <a:cs typeface="Courier New"/>
            </a:endParaRPr>
          </a:p>
          <a:p>
            <a:pPr marL="76200">
              <a:lnSpc>
                <a:spcPts val="1435"/>
              </a:lnSpc>
            </a:pPr>
            <a:r>
              <a:rPr dirty="0" sz="1300" spc="-15" b="1">
                <a:latin typeface="Courier New"/>
                <a:cs typeface="Courier New"/>
              </a:rPr>
              <a:t>ORDER BY</a:t>
            </a:r>
            <a:r>
              <a:rPr dirty="0" sz="1300" spc="-30" b="1">
                <a:latin typeface="Courier New"/>
                <a:cs typeface="Courier New"/>
              </a:rPr>
              <a:t> </a:t>
            </a:r>
            <a:r>
              <a:rPr dirty="0" sz="1300" spc="-20" b="1">
                <a:latin typeface="Courier New"/>
                <a:cs typeface="Courier New"/>
              </a:rPr>
              <a:t>line;</a:t>
            </a:r>
            <a:endParaRPr sz="1300">
              <a:latin typeface="Courier New"/>
              <a:cs typeface="Courier New"/>
            </a:endParaRPr>
          </a:p>
        </p:txBody>
      </p:sp>
      <p:sp>
        <p:nvSpPr>
          <p:cNvPr id="9" name="object 9"/>
          <p:cNvSpPr txBox="1"/>
          <p:nvPr/>
        </p:nvSpPr>
        <p:spPr>
          <a:xfrm>
            <a:off x="1325880" y="4426458"/>
            <a:ext cx="5121910" cy="544830"/>
          </a:xfrm>
          <a:prstGeom prst="rect">
            <a:avLst/>
          </a:prstGeom>
          <a:solidFill>
            <a:srgbClr val="CCCCCC"/>
          </a:solidFill>
          <a:ln w="20574">
            <a:solidFill>
              <a:srgbClr val="000000"/>
            </a:solidFill>
          </a:ln>
        </p:spPr>
        <p:txBody>
          <a:bodyPr wrap="square" lIns="0" tIns="31750" rIns="0" bIns="0" rtlCol="0" vert="horz">
            <a:spAutoFit/>
          </a:bodyPr>
          <a:lstStyle/>
          <a:p>
            <a:pPr marL="74930" marR="3182620">
              <a:lnSpc>
                <a:spcPts val="1310"/>
              </a:lnSpc>
              <a:spcBef>
                <a:spcPts val="250"/>
              </a:spcBef>
              <a:tabLst>
                <a:tab pos="758190" algn="l"/>
              </a:tabLst>
            </a:pPr>
            <a:r>
              <a:rPr dirty="0" sz="1300" spc="-15" b="1">
                <a:latin typeface="Courier New"/>
                <a:cs typeface="Courier New"/>
              </a:rPr>
              <a:t>SELECT </a:t>
            </a:r>
            <a:r>
              <a:rPr dirty="0" sz="1300" spc="-20" b="1">
                <a:latin typeface="Courier New"/>
                <a:cs typeface="Courier New"/>
              </a:rPr>
              <a:t>object_name  </a:t>
            </a:r>
            <a:r>
              <a:rPr dirty="0" sz="1300" spc="-15" b="1">
                <a:latin typeface="Courier New"/>
                <a:cs typeface="Courier New"/>
              </a:rPr>
              <a:t>FRO</a:t>
            </a:r>
            <a:r>
              <a:rPr dirty="0" sz="1300" spc="-10" b="1">
                <a:latin typeface="Courier New"/>
                <a:cs typeface="Courier New"/>
              </a:rPr>
              <a:t>M</a:t>
            </a:r>
            <a:r>
              <a:rPr dirty="0" sz="1300" b="1">
                <a:latin typeface="Courier New"/>
                <a:cs typeface="Courier New"/>
              </a:rPr>
              <a:t>	</a:t>
            </a:r>
            <a:r>
              <a:rPr dirty="0" sz="1300" spc="-15" b="1">
                <a:latin typeface="Courier New"/>
                <a:cs typeface="Courier New"/>
              </a:rPr>
              <a:t>user_objects</a:t>
            </a:r>
            <a:endParaRPr sz="1300">
              <a:latin typeface="Courier New"/>
              <a:cs typeface="Courier New"/>
            </a:endParaRPr>
          </a:p>
          <a:p>
            <a:pPr marL="74930">
              <a:lnSpc>
                <a:spcPts val="1315"/>
              </a:lnSpc>
              <a:tabLst>
                <a:tab pos="758190" algn="l"/>
              </a:tabLst>
            </a:pPr>
            <a:r>
              <a:rPr dirty="0" sz="1300" spc="-15" b="1">
                <a:latin typeface="Courier New"/>
                <a:cs typeface="Courier New"/>
              </a:rPr>
              <a:t>WHERE	</a:t>
            </a:r>
            <a:r>
              <a:rPr dirty="0" sz="1300" spc="-20" b="1">
                <a:latin typeface="Courier New"/>
                <a:cs typeface="Courier New"/>
              </a:rPr>
              <a:t>object_type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'FUNCTION';</a:t>
            </a:r>
            <a:endParaRPr sz="1300">
              <a:latin typeface="Courier New"/>
              <a:cs typeface="Courier New"/>
            </a:endParaRPr>
          </a:p>
        </p:txBody>
      </p:sp>
      <p:sp>
        <p:nvSpPr>
          <p:cNvPr id="10" name="object 10"/>
          <p:cNvSpPr txBox="1"/>
          <p:nvPr/>
        </p:nvSpPr>
        <p:spPr>
          <a:xfrm>
            <a:off x="743204" y="5609382"/>
            <a:ext cx="6282055" cy="237934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Viewing </a:t>
            </a:r>
            <a:r>
              <a:rPr dirty="0" sz="1300" spc="5" b="1">
                <a:latin typeface="Arial"/>
                <a:cs typeface="Arial"/>
              </a:rPr>
              <a:t>Functions in the Data</a:t>
            </a:r>
            <a:r>
              <a:rPr dirty="0" sz="1300" spc="10" b="1">
                <a:latin typeface="Arial"/>
                <a:cs typeface="Arial"/>
              </a:rPr>
              <a:t> </a:t>
            </a:r>
            <a:r>
              <a:rPr dirty="0" sz="1300" spc="5" b="1">
                <a:latin typeface="Arial"/>
                <a:cs typeface="Arial"/>
              </a:rPr>
              <a:t>Dictionary</a:t>
            </a:r>
            <a:endParaRPr sz="1300">
              <a:latin typeface="Arial"/>
              <a:cs typeface="Arial"/>
            </a:endParaRPr>
          </a:p>
          <a:p>
            <a:pPr marL="137795" marR="106045">
              <a:lnSpc>
                <a:spcPct val="99700"/>
              </a:lnSpc>
              <a:spcBef>
                <a:spcPts val="395"/>
              </a:spcBef>
            </a:pPr>
            <a:r>
              <a:rPr dirty="0" sz="1300" spc="10">
                <a:latin typeface="Times New Roman"/>
                <a:cs typeface="Times New Roman"/>
              </a:rPr>
              <a:t>The </a:t>
            </a:r>
            <a:r>
              <a:rPr dirty="0" sz="1300" spc="5">
                <a:latin typeface="Times New Roman"/>
                <a:cs typeface="Times New Roman"/>
              </a:rPr>
              <a:t>source code for </a:t>
            </a:r>
            <a:r>
              <a:rPr dirty="0" sz="1300" spc="10">
                <a:latin typeface="Times New Roman"/>
                <a:cs typeface="Times New Roman"/>
              </a:rPr>
              <a:t>PL/SQL </a:t>
            </a:r>
            <a:r>
              <a:rPr dirty="0" sz="1300" spc="5">
                <a:latin typeface="Times New Roman"/>
                <a:cs typeface="Times New Roman"/>
              </a:rPr>
              <a:t>functions is stored in the data dictionary tables. </a:t>
            </a:r>
            <a:r>
              <a:rPr dirty="0" sz="1300" spc="10">
                <a:latin typeface="Times New Roman"/>
                <a:cs typeface="Times New Roman"/>
              </a:rPr>
              <a:t>The </a:t>
            </a:r>
            <a:r>
              <a:rPr dirty="0" sz="1300" spc="5">
                <a:latin typeface="Times New Roman"/>
                <a:cs typeface="Times New Roman"/>
              </a:rPr>
              <a:t>source  code is accessible for </a:t>
            </a:r>
            <a:r>
              <a:rPr dirty="0" sz="1300" spc="10">
                <a:latin typeface="Times New Roman"/>
                <a:cs typeface="Times New Roman"/>
              </a:rPr>
              <a:t>PL/SQL </a:t>
            </a:r>
            <a:r>
              <a:rPr dirty="0" sz="1300" spc="5">
                <a:latin typeface="Times New Roman"/>
                <a:cs typeface="Times New Roman"/>
              </a:rPr>
              <a:t>functions that are successfully or unsuccessfully compiled.  </a:t>
            </a:r>
            <a:r>
              <a:rPr dirty="0" sz="1300" spc="10">
                <a:latin typeface="Times New Roman"/>
                <a:cs typeface="Times New Roman"/>
              </a:rPr>
              <a:t>To </a:t>
            </a:r>
            <a:r>
              <a:rPr dirty="0" sz="1300" spc="5">
                <a:latin typeface="Times New Roman"/>
                <a:cs typeface="Times New Roman"/>
              </a:rPr>
              <a:t>view the </a:t>
            </a:r>
            <a:r>
              <a:rPr dirty="0" sz="1300" spc="10">
                <a:latin typeface="Times New Roman"/>
                <a:cs typeface="Times New Roman"/>
              </a:rPr>
              <a:t>PL/SQL </a:t>
            </a:r>
            <a:r>
              <a:rPr dirty="0" sz="1300" spc="5">
                <a:latin typeface="Times New Roman"/>
                <a:cs typeface="Times New Roman"/>
              </a:rPr>
              <a:t>function code stored in the data dictionary, execute a </a:t>
            </a:r>
            <a:r>
              <a:rPr dirty="0" sz="1300" spc="15">
                <a:latin typeface="Courier New"/>
                <a:cs typeface="Courier New"/>
              </a:rPr>
              <a:t>SELECT  </a:t>
            </a:r>
            <a:r>
              <a:rPr dirty="0" sz="1300" spc="5">
                <a:latin typeface="Times New Roman"/>
                <a:cs typeface="Times New Roman"/>
              </a:rPr>
              <a:t>statement </a:t>
            </a:r>
            <a:r>
              <a:rPr dirty="0" sz="1300" spc="10">
                <a:latin typeface="Times New Roman"/>
                <a:cs typeface="Times New Roman"/>
              </a:rPr>
              <a:t>on </a:t>
            </a:r>
            <a:r>
              <a:rPr dirty="0" sz="1300" spc="5">
                <a:latin typeface="Times New Roman"/>
                <a:cs typeface="Times New Roman"/>
              </a:rPr>
              <a:t>the following tables where the </a:t>
            </a:r>
            <a:r>
              <a:rPr dirty="0" sz="1300" spc="15">
                <a:latin typeface="Courier New"/>
                <a:cs typeface="Courier New"/>
              </a:rPr>
              <a:t>TYPE</a:t>
            </a:r>
            <a:r>
              <a:rPr dirty="0" sz="1300" spc="-440">
                <a:latin typeface="Courier New"/>
                <a:cs typeface="Courier New"/>
              </a:rPr>
              <a:t> </a:t>
            </a:r>
            <a:r>
              <a:rPr dirty="0" sz="1300" spc="10">
                <a:latin typeface="Times New Roman"/>
                <a:cs typeface="Times New Roman"/>
              </a:rPr>
              <a:t>column value </a:t>
            </a:r>
            <a:r>
              <a:rPr dirty="0" sz="1300" spc="5">
                <a:latin typeface="Times New Roman"/>
                <a:cs typeface="Times New Roman"/>
              </a:rPr>
              <a:t>is </a:t>
            </a:r>
            <a:r>
              <a:rPr dirty="0" sz="1300" spc="15">
                <a:latin typeface="Courier New"/>
                <a:cs typeface="Courier New"/>
              </a:rPr>
              <a:t>FUNCTION</a:t>
            </a:r>
            <a:r>
              <a:rPr dirty="0" sz="1300" spc="15">
                <a:latin typeface="Times New Roman"/>
                <a:cs typeface="Times New Roman"/>
              </a:rPr>
              <a:t>:</a:t>
            </a:r>
            <a:endParaRPr sz="1300">
              <a:latin typeface="Times New Roman"/>
              <a:cs typeface="Times New Roman"/>
            </a:endParaRPr>
          </a:p>
          <a:p>
            <a:pPr marL="514984" indent="-252095">
              <a:lnSpc>
                <a:spcPct val="100000"/>
              </a:lnSpc>
              <a:spcBef>
                <a:spcPts val="15"/>
              </a:spcBef>
              <a:buChar char="•"/>
              <a:tabLst>
                <a:tab pos="514984" algn="l"/>
                <a:tab pos="515620" algn="l"/>
              </a:tabLst>
            </a:pPr>
            <a:r>
              <a:rPr dirty="0" sz="1300" spc="10">
                <a:latin typeface="Times New Roman"/>
                <a:cs typeface="Times New Roman"/>
              </a:rPr>
              <a:t>The </a:t>
            </a:r>
            <a:r>
              <a:rPr dirty="0" sz="1300" spc="10">
                <a:latin typeface="Courier New"/>
                <a:cs typeface="Courier New"/>
              </a:rPr>
              <a:t>USER_SOURCE</a:t>
            </a:r>
            <a:r>
              <a:rPr dirty="0" sz="1300" spc="-455">
                <a:latin typeface="Courier New"/>
                <a:cs typeface="Courier New"/>
              </a:rPr>
              <a:t> </a:t>
            </a:r>
            <a:r>
              <a:rPr dirty="0" sz="1300" spc="5">
                <a:latin typeface="Times New Roman"/>
                <a:cs typeface="Times New Roman"/>
              </a:rPr>
              <a:t>table to display the </a:t>
            </a:r>
            <a:r>
              <a:rPr dirty="0" sz="1300" spc="10">
                <a:latin typeface="Times New Roman"/>
                <a:cs typeface="Times New Roman"/>
              </a:rPr>
              <a:t>PL/SQL </a:t>
            </a:r>
            <a:r>
              <a:rPr dirty="0" sz="1300" spc="5">
                <a:latin typeface="Times New Roman"/>
                <a:cs typeface="Times New Roman"/>
              </a:rPr>
              <a:t>code that </a:t>
            </a:r>
            <a:r>
              <a:rPr dirty="0" sz="1300" spc="10">
                <a:latin typeface="Times New Roman"/>
                <a:cs typeface="Times New Roman"/>
              </a:rPr>
              <a:t>you own</a:t>
            </a:r>
            <a:endParaRPr sz="1300">
              <a:latin typeface="Times New Roman"/>
              <a:cs typeface="Times New Roman"/>
            </a:endParaRPr>
          </a:p>
          <a:p>
            <a:pPr marL="515620" marR="524510" indent="-252095">
              <a:lnSpc>
                <a:spcPct val="101099"/>
              </a:lnSpc>
              <a:spcBef>
                <a:spcPts val="10"/>
              </a:spcBef>
              <a:buChar char="•"/>
              <a:tabLst>
                <a:tab pos="514984" algn="l"/>
                <a:tab pos="515620" algn="l"/>
              </a:tabLst>
            </a:pPr>
            <a:r>
              <a:rPr dirty="0" sz="1300" spc="10">
                <a:latin typeface="Times New Roman"/>
                <a:cs typeface="Times New Roman"/>
              </a:rPr>
              <a:t>The </a:t>
            </a:r>
            <a:r>
              <a:rPr dirty="0" sz="1300" spc="10">
                <a:latin typeface="Courier New"/>
                <a:cs typeface="Courier New"/>
              </a:rPr>
              <a:t>ALL_SOURCE</a:t>
            </a:r>
            <a:r>
              <a:rPr dirty="0" sz="1300" spc="-395">
                <a:latin typeface="Courier New"/>
                <a:cs typeface="Courier New"/>
              </a:rPr>
              <a:t> </a:t>
            </a:r>
            <a:r>
              <a:rPr dirty="0" sz="1300" spc="5">
                <a:latin typeface="Times New Roman"/>
                <a:cs typeface="Times New Roman"/>
              </a:rPr>
              <a:t>table to display the PL/SQL code to which </a:t>
            </a:r>
            <a:r>
              <a:rPr dirty="0" sz="1300" spc="10">
                <a:latin typeface="Times New Roman"/>
                <a:cs typeface="Times New Roman"/>
              </a:rPr>
              <a:t>you </a:t>
            </a:r>
            <a:r>
              <a:rPr dirty="0" sz="1300" spc="5">
                <a:latin typeface="Times New Roman"/>
                <a:cs typeface="Times New Roman"/>
              </a:rPr>
              <a:t>have </a:t>
            </a:r>
            <a:r>
              <a:rPr dirty="0" sz="1300" spc="10">
                <a:latin typeface="Times New Roman"/>
                <a:cs typeface="Times New Roman"/>
              </a:rPr>
              <a:t>been  </a:t>
            </a:r>
            <a:r>
              <a:rPr dirty="0" sz="1300" spc="5">
                <a:latin typeface="Times New Roman"/>
                <a:cs typeface="Times New Roman"/>
              </a:rPr>
              <a:t>granted the </a:t>
            </a:r>
            <a:r>
              <a:rPr dirty="0" sz="1300" spc="15">
                <a:latin typeface="Courier New"/>
                <a:cs typeface="Courier New"/>
              </a:rPr>
              <a:t>EXECUTE</a:t>
            </a:r>
            <a:r>
              <a:rPr dirty="0" sz="1300" spc="-455">
                <a:latin typeface="Courier New"/>
                <a:cs typeface="Courier New"/>
              </a:rPr>
              <a:t> </a:t>
            </a:r>
            <a:r>
              <a:rPr dirty="0" sz="1300" spc="5">
                <a:latin typeface="Times New Roman"/>
                <a:cs typeface="Times New Roman"/>
              </a:rPr>
              <a:t>right </a:t>
            </a:r>
            <a:r>
              <a:rPr dirty="0" sz="1300" spc="10">
                <a:latin typeface="Times New Roman"/>
                <a:cs typeface="Times New Roman"/>
              </a:rPr>
              <a:t>by </a:t>
            </a:r>
            <a:r>
              <a:rPr dirty="0" sz="1300" spc="5">
                <a:latin typeface="Times New Roman"/>
                <a:cs typeface="Times New Roman"/>
              </a:rPr>
              <a:t>the </a:t>
            </a:r>
            <a:r>
              <a:rPr dirty="0" sz="1300" spc="10">
                <a:latin typeface="Times New Roman"/>
                <a:cs typeface="Times New Roman"/>
              </a:rPr>
              <a:t>owner </a:t>
            </a:r>
            <a:r>
              <a:rPr dirty="0" sz="1300" spc="5">
                <a:latin typeface="Times New Roman"/>
                <a:cs typeface="Times New Roman"/>
              </a:rPr>
              <a:t>of that </a:t>
            </a:r>
            <a:r>
              <a:rPr dirty="0" sz="1300" spc="10">
                <a:latin typeface="Times New Roman"/>
                <a:cs typeface="Times New Roman"/>
              </a:rPr>
              <a:t>subprogram </a:t>
            </a:r>
            <a:r>
              <a:rPr dirty="0" sz="1300" spc="5">
                <a:latin typeface="Times New Roman"/>
                <a:cs typeface="Times New Roman"/>
              </a:rPr>
              <a:t>code</a:t>
            </a:r>
            <a:endParaRPr sz="1300">
              <a:latin typeface="Times New Roman"/>
              <a:cs typeface="Times New Roman"/>
            </a:endParaRPr>
          </a:p>
          <a:p>
            <a:pPr marL="137795" marR="5080">
              <a:lnSpc>
                <a:spcPct val="101499"/>
              </a:lnSpc>
              <a:spcBef>
                <a:spcPts val="470"/>
              </a:spcBef>
            </a:pPr>
            <a:r>
              <a:rPr dirty="0" sz="1300" spc="10">
                <a:latin typeface="Times New Roman"/>
                <a:cs typeface="Times New Roman"/>
              </a:rPr>
              <a:t>The </a:t>
            </a:r>
            <a:r>
              <a:rPr dirty="0" sz="1300" spc="5">
                <a:latin typeface="Times New Roman"/>
                <a:cs typeface="Times New Roman"/>
              </a:rPr>
              <a:t>first query </a:t>
            </a:r>
            <a:r>
              <a:rPr dirty="0" sz="1300" spc="10">
                <a:latin typeface="Times New Roman"/>
                <a:cs typeface="Times New Roman"/>
              </a:rPr>
              <a:t>example shows how </a:t>
            </a:r>
            <a:r>
              <a:rPr dirty="0" sz="1300" spc="5">
                <a:latin typeface="Times New Roman"/>
                <a:cs typeface="Times New Roman"/>
              </a:rPr>
              <a:t>to display the source code for all the functions in your  schema. </a:t>
            </a:r>
            <a:r>
              <a:rPr dirty="0" sz="1300" spc="10">
                <a:latin typeface="Times New Roman"/>
                <a:cs typeface="Times New Roman"/>
              </a:rPr>
              <a:t>The </a:t>
            </a:r>
            <a:r>
              <a:rPr dirty="0" sz="1300" spc="5">
                <a:latin typeface="Times New Roman"/>
                <a:cs typeface="Times New Roman"/>
              </a:rPr>
              <a:t>second query, </a:t>
            </a:r>
            <a:r>
              <a:rPr dirty="0" sz="1300" spc="10">
                <a:latin typeface="Times New Roman"/>
                <a:cs typeface="Times New Roman"/>
              </a:rPr>
              <a:t>which </a:t>
            </a:r>
            <a:r>
              <a:rPr dirty="0" sz="1300" spc="5">
                <a:latin typeface="Times New Roman"/>
                <a:cs typeface="Times New Roman"/>
              </a:rPr>
              <a:t>uses the </a:t>
            </a:r>
            <a:r>
              <a:rPr dirty="0" sz="1300" spc="15">
                <a:latin typeface="Courier New"/>
                <a:cs typeface="Courier New"/>
              </a:rPr>
              <a:t>USER_OBJECTS</a:t>
            </a:r>
            <a:r>
              <a:rPr dirty="0" sz="1300" spc="-340">
                <a:latin typeface="Courier New"/>
                <a:cs typeface="Courier New"/>
              </a:rPr>
              <a:t> </a:t>
            </a:r>
            <a:r>
              <a:rPr dirty="0" sz="1300" spc="5">
                <a:latin typeface="Times New Roman"/>
                <a:cs typeface="Times New Roman"/>
              </a:rPr>
              <a:t>data dictionary view, lists the  </a:t>
            </a:r>
            <a:r>
              <a:rPr dirty="0" sz="1300" spc="10">
                <a:latin typeface="Times New Roman"/>
                <a:cs typeface="Times New Roman"/>
              </a:rPr>
              <a:t>names </a:t>
            </a:r>
            <a:r>
              <a:rPr dirty="0" sz="1300" spc="5">
                <a:latin typeface="Times New Roman"/>
                <a:cs typeface="Times New Roman"/>
              </a:rPr>
              <a:t>of all functions that </a:t>
            </a:r>
            <a:r>
              <a:rPr dirty="0" sz="1300" spc="10">
                <a:latin typeface="Times New Roman"/>
                <a:cs typeface="Times New Roman"/>
              </a:rPr>
              <a:t>you</a:t>
            </a:r>
            <a:r>
              <a:rPr dirty="0" sz="1300" spc="-5">
                <a:latin typeface="Times New Roman"/>
                <a:cs typeface="Times New Roman"/>
              </a:rPr>
              <a:t> </a:t>
            </a:r>
            <a:r>
              <a:rPr dirty="0" sz="1300" spc="5">
                <a:latin typeface="Times New Roman"/>
                <a:cs typeface="Times New Roman"/>
              </a:rPr>
              <a:t>own.</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144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ix</a:t>
            </a:r>
            <a:endParaRPr sz="1000">
              <a:latin typeface="Arial"/>
              <a:cs typeface="Arial"/>
            </a:endParaRPr>
          </a:p>
        </p:txBody>
      </p:sp>
      <p:sp>
        <p:nvSpPr>
          <p:cNvPr id="3" name="object 3"/>
          <p:cNvSpPr txBox="1"/>
          <p:nvPr/>
        </p:nvSpPr>
        <p:spPr>
          <a:xfrm>
            <a:off x="1358900" y="859507"/>
            <a:ext cx="3467735" cy="5107940"/>
          </a:xfrm>
          <a:prstGeom prst="rect">
            <a:avLst/>
          </a:prstGeom>
        </p:spPr>
        <p:txBody>
          <a:bodyPr wrap="square" lIns="0" tIns="45085" rIns="0" bIns="0" rtlCol="0" vert="horz">
            <a:spAutoFit/>
          </a:bodyPr>
          <a:lstStyle/>
          <a:p>
            <a:pPr marL="12700">
              <a:lnSpc>
                <a:spcPct val="100000"/>
              </a:lnSpc>
              <a:spcBef>
                <a:spcPts val="355"/>
              </a:spcBef>
              <a:tabLst>
                <a:tab pos="240665" algn="l"/>
              </a:tabLst>
            </a:pPr>
            <a:r>
              <a:rPr dirty="0" sz="1100" spc="-5" b="1">
                <a:latin typeface="Arial"/>
                <a:cs typeface="Arial"/>
              </a:rPr>
              <a:t>9	Manipulating Large</a:t>
            </a:r>
            <a:r>
              <a:rPr dirty="0" sz="1100" spc="5" b="1">
                <a:latin typeface="Arial"/>
                <a:cs typeface="Arial"/>
              </a:rPr>
              <a:t> </a:t>
            </a:r>
            <a:r>
              <a:rPr dirty="0" sz="1100" spc="-5" b="1">
                <a:latin typeface="Arial"/>
                <a:cs typeface="Arial"/>
              </a:rPr>
              <a:t>Objects</a:t>
            </a:r>
            <a:endParaRPr sz="1100">
              <a:latin typeface="Arial"/>
              <a:cs typeface="Arial"/>
            </a:endParaRPr>
          </a:p>
          <a:p>
            <a:pPr marL="240665" marR="1941830">
              <a:lnSpc>
                <a:spcPts val="1610"/>
              </a:lnSpc>
              <a:spcBef>
                <a:spcPts val="70"/>
              </a:spcBef>
            </a:pPr>
            <a:r>
              <a:rPr dirty="0" sz="1100" spc="-5">
                <a:latin typeface="Arial"/>
                <a:cs typeface="Arial"/>
              </a:rPr>
              <a:t>Objectives 9-2  What Is a </a:t>
            </a:r>
            <a:r>
              <a:rPr dirty="0" sz="1100" spc="-5">
                <a:latin typeface="Courier New"/>
                <a:cs typeface="Courier New"/>
              </a:rPr>
              <a:t>LOB</a:t>
            </a:r>
            <a:r>
              <a:rPr dirty="0" sz="1100" spc="-5">
                <a:latin typeface="Arial"/>
                <a:cs typeface="Arial"/>
              </a:rPr>
              <a:t>?</a:t>
            </a:r>
            <a:r>
              <a:rPr dirty="0" sz="1100" spc="275">
                <a:latin typeface="Arial"/>
                <a:cs typeface="Arial"/>
              </a:rPr>
              <a:t> </a:t>
            </a:r>
            <a:r>
              <a:rPr dirty="0" sz="1100" spc="-5">
                <a:latin typeface="Arial"/>
                <a:cs typeface="Arial"/>
              </a:rPr>
              <a:t>9-3</a:t>
            </a:r>
            <a:endParaRPr sz="1100">
              <a:latin typeface="Arial"/>
              <a:cs typeface="Arial"/>
            </a:endParaRPr>
          </a:p>
          <a:p>
            <a:pPr marL="241300" marR="495300">
              <a:lnSpc>
                <a:spcPts val="1670"/>
              </a:lnSpc>
              <a:spcBef>
                <a:spcPts val="30"/>
              </a:spcBef>
            </a:pPr>
            <a:r>
              <a:rPr dirty="0" sz="1100" spc="-5">
                <a:latin typeface="Arial"/>
                <a:cs typeface="Arial"/>
              </a:rPr>
              <a:t>Contrasting</a:t>
            </a:r>
            <a:r>
              <a:rPr dirty="0" sz="1100">
                <a:latin typeface="Arial"/>
                <a:cs typeface="Arial"/>
              </a:rPr>
              <a:t> </a:t>
            </a:r>
            <a:r>
              <a:rPr dirty="0" sz="1100" spc="-5">
                <a:latin typeface="Courier New"/>
                <a:cs typeface="Courier New"/>
              </a:rPr>
              <a:t>LONG</a:t>
            </a:r>
            <a:r>
              <a:rPr dirty="0" sz="1100" spc="-350">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LOB</a:t>
            </a:r>
            <a:r>
              <a:rPr dirty="0" sz="1100" spc="-350">
                <a:latin typeface="Courier New"/>
                <a:cs typeface="Courier New"/>
              </a:rPr>
              <a:t> </a:t>
            </a:r>
            <a:r>
              <a:rPr dirty="0" sz="1100" spc="-5">
                <a:latin typeface="Arial"/>
                <a:cs typeface="Arial"/>
              </a:rPr>
              <a:t>Data</a:t>
            </a:r>
            <a:r>
              <a:rPr dirty="0" sz="1100" spc="5">
                <a:latin typeface="Arial"/>
                <a:cs typeface="Arial"/>
              </a:rPr>
              <a:t> </a:t>
            </a:r>
            <a:r>
              <a:rPr dirty="0" sz="1100" spc="-5">
                <a:latin typeface="Arial"/>
                <a:cs typeface="Arial"/>
              </a:rPr>
              <a:t>Types</a:t>
            </a:r>
            <a:r>
              <a:rPr dirty="0" sz="1100" spc="20">
                <a:latin typeface="Arial"/>
                <a:cs typeface="Arial"/>
              </a:rPr>
              <a:t> </a:t>
            </a:r>
            <a:r>
              <a:rPr dirty="0" sz="1100" spc="-5">
                <a:latin typeface="Arial"/>
                <a:cs typeface="Arial"/>
              </a:rPr>
              <a:t>9-5  Anatomy of a </a:t>
            </a:r>
            <a:r>
              <a:rPr dirty="0" sz="1100" spc="-5">
                <a:latin typeface="Courier New"/>
                <a:cs typeface="Courier New"/>
              </a:rPr>
              <a:t>LOB</a:t>
            </a:r>
            <a:r>
              <a:rPr dirty="0" sz="1100" spc="265">
                <a:latin typeface="Courier New"/>
                <a:cs typeface="Courier New"/>
              </a:rPr>
              <a:t> </a:t>
            </a:r>
            <a:r>
              <a:rPr dirty="0" sz="1100" spc="-5">
                <a:latin typeface="Arial"/>
                <a:cs typeface="Arial"/>
              </a:rPr>
              <a:t>9-6</a:t>
            </a:r>
            <a:endParaRPr sz="1100">
              <a:latin typeface="Arial"/>
              <a:cs typeface="Arial"/>
            </a:endParaRPr>
          </a:p>
          <a:p>
            <a:pPr marL="241300" marR="1421130">
              <a:lnSpc>
                <a:spcPts val="1680"/>
              </a:lnSpc>
              <a:spcBef>
                <a:spcPts val="5"/>
              </a:spcBef>
            </a:pPr>
            <a:r>
              <a:rPr dirty="0" sz="1100" spc="-5">
                <a:latin typeface="Arial"/>
                <a:cs typeface="Arial"/>
              </a:rPr>
              <a:t>Internal </a:t>
            </a:r>
            <a:r>
              <a:rPr dirty="0" sz="1100" spc="-5">
                <a:latin typeface="Courier New"/>
                <a:cs typeface="Courier New"/>
              </a:rPr>
              <a:t>LOB</a:t>
            </a:r>
            <a:r>
              <a:rPr dirty="0" sz="1100" spc="-5">
                <a:latin typeface="Arial"/>
                <a:cs typeface="Arial"/>
              </a:rPr>
              <a:t>s 9-7  Managing Internal </a:t>
            </a:r>
            <a:r>
              <a:rPr dirty="0" sz="1100" spc="-5">
                <a:latin typeface="Courier New"/>
                <a:cs typeface="Courier New"/>
              </a:rPr>
              <a:t>LOB</a:t>
            </a:r>
            <a:r>
              <a:rPr dirty="0" sz="1100" spc="-5">
                <a:latin typeface="Arial"/>
                <a:cs typeface="Arial"/>
              </a:rPr>
              <a:t>s</a:t>
            </a:r>
            <a:r>
              <a:rPr dirty="0" sz="1100">
                <a:latin typeface="Arial"/>
                <a:cs typeface="Arial"/>
              </a:rPr>
              <a:t> </a:t>
            </a:r>
            <a:r>
              <a:rPr dirty="0" sz="1100" spc="-5">
                <a:latin typeface="Arial"/>
                <a:cs typeface="Arial"/>
              </a:rPr>
              <a:t>9-8</a:t>
            </a:r>
            <a:endParaRPr sz="1100">
              <a:latin typeface="Arial"/>
              <a:cs typeface="Arial"/>
            </a:endParaRPr>
          </a:p>
          <a:p>
            <a:pPr marL="241300" marR="1712595">
              <a:lnSpc>
                <a:spcPts val="1670"/>
              </a:lnSpc>
              <a:spcBef>
                <a:spcPts val="5"/>
              </a:spcBef>
            </a:pPr>
            <a:r>
              <a:rPr dirty="0" sz="1100" spc="-5">
                <a:latin typeface="Arial"/>
                <a:cs typeface="Arial"/>
              </a:rPr>
              <a:t>What Are </a:t>
            </a:r>
            <a:r>
              <a:rPr dirty="0" sz="1100" spc="-5">
                <a:latin typeface="Courier New"/>
                <a:cs typeface="Courier New"/>
              </a:rPr>
              <a:t>BFILE</a:t>
            </a:r>
            <a:r>
              <a:rPr dirty="0" sz="1100" spc="-5">
                <a:latin typeface="Arial"/>
                <a:cs typeface="Arial"/>
              </a:rPr>
              <a:t>s? 9-9  Securing </a:t>
            </a:r>
            <a:r>
              <a:rPr dirty="0" sz="1100" spc="-5">
                <a:latin typeface="Courier New"/>
                <a:cs typeface="Courier New"/>
              </a:rPr>
              <a:t>BFILE</a:t>
            </a:r>
            <a:r>
              <a:rPr dirty="0" sz="1100" spc="-5">
                <a:latin typeface="Arial"/>
                <a:cs typeface="Arial"/>
              </a:rPr>
              <a:t>s</a:t>
            </a:r>
            <a:r>
              <a:rPr dirty="0" sz="1100" spc="290">
                <a:latin typeface="Arial"/>
                <a:cs typeface="Arial"/>
              </a:rPr>
              <a:t> </a:t>
            </a:r>
            <a:r>
              <a:rPr dirty="0" sz="1100" spc="-5">
                <a:latin typeface="Arial"/>
                <a:cs typeface="Arial"/>
              </a:rPr>
              <a:t>9-10</a:t>
            </a:r>
            <a:endParaRPr sz="1100">
              <a:latin typeface="Arial"/>
              <a:cs typeface="Arial"/>
            </a:endParaRPr>
          </a:p>
          <a:p>
            <a:pPr marL="241300" marR="86995">
              <a:lnSpc>
                <a:spcPts val="1680"/>
              </a:lnSpc>
              <a:spcBef>
                <a:spcPts val="10"/>
              </a:spcBef>
            </a:pPr>
            <a:r>
              <a:rPr dirty="0" sz="1100" spc="-5">
                <a:latin typeface="Arial"/>
                <a:cs typeface="Arial"/>
              </a:rPr>
              <a:t>A New Database Object: </a:t>
            </a:r>
            <a:r>
              <a:rPr dirty="0" sz="1100" spc="-5">
                <a:latin typeface="Courier New"/>
                <a:cs typeface="Courier New"/>
              </a:rPr>
              <a:t>DIRECTORY </a:t>
            </a:r>
            <a:r>
              <a:rPr dirty="0" sz="1100" spc="-5">
                <a:latin typeface="Arial"/>
                <a:cs typeface="Arial"/>
              </a:rPr>
              <a:t>9-11  Guidelines for Creating </a:t>
            </a:r>
            <a:r>
              <a:rPr dirty="0" sz="1100" spc="-5">
                <a:latin typeface="Courier New"/>
                <a:cs typeface="Courier New"/>
              </a:rPr>
              <a:t>DIRECTORY </a:t>
            </a:r>
            <a:r>
              <a:rPr dirty="0" sz="1100" spc="-5">
                <a:latin typeface="Arial"/>
                <a:cs typeface="Arial"/>
              </a:rPr>
              <a:t>Objects</a:t>
            </a:r>
            <a:r>
              <a:rPr dirty="0" sz="1100" spc="15">
                <a:latin typeface="Arial"/>
                <a:cs typeface="Arial"/>
              </a:rPr>
              <a:t> </a:t>
            </a:r>
            <a:r>
              <a:rPr dirty="0" sz="1100" spc="-5">
                <a:latin typeface="Arial"/>
                <a:cs typeface="Arial"/>
              </a:rPr>
              <a:t>9-12  Managing </a:t>
            </a:r>
            <a:r>
              <a:rPr dirty="0" sz="1100" spc="-5">
                <a:latin typeface="Courier New"/>
                <a:cs typeface="Courier New"/>
              </a:rPr>
              <a:t>BFILE</a:t>
            </a:r>
            <a:r>
              <a:rPr dirty="0" sz="1100" spc="-5">
                <a:latin typeface="Arial"/>
                <a:cs typeface="Arial"/>
              </a:rPr>
              <a:t>s</a:t>
            </a:r>
            <a:r>
              <a:rPr dirty="0" sz="1100" spc="10">
                <a:latin typeface="Arial"/>
                <a:cs typeface="Arial"/>
              </a:rPr>
              <a:t> </a:t>
            </a:r>
            <a:r>
              <a:rPr dirty="0" sz="1100" spc="-5">
                <a:latin typeface="Arial"/>
                <a:cs typeface="Arial"/>
              </a:rPr>
              <a:t>9-13</a:t>
            </a:r>
            <a:endParaRPr sz="1100">
              <a:latin typeface="Arial"/>
              <a:cs typeface="Arial"/>
            </a:endParaRPr>
          </a:p>
          <a:p>
            <a:pPr marL="241300">
              <a:lnSpc>
                <a:spcPct val="100000"/>
              </a:lnSpc>
              <a:spcBef>
                <a:spcPts val="235"/>
              </a:spcBef>
            </a:pPr>
            <a:r>
              <a:rPr dirty="0" sz="1100" spc="-5">
                <a:latin typeface="Arial"/>
                <a:cs typeface="Arial"/>
              </a:rPr>
              <a:t>Preparing to Use </a:t>
            </a:r>
            <a:r>
              <a:rPr dirty="0" sz="1100" spc="-5">
                <a:latin typeface="Courier New"/>
                <a:cs typeface="Courier New"/>
              </a:rPr>
              <a:t>BFILE</a:t>
            </a:r>
            <a:r>
              <a:rPr dirty="0" sz="1100" spc="-5">
                <a:latin typeface="Arial"/>
                <a:cs typeface="Arial"/>
              </a:rPr>
              <a:t>s</a:t>
            </a:r>
            <a:r>
              <a:rPr dirty="0" sz="1100" spc="20">
                <a:latin typeface="Arial"/>
                <a:cs typeface="Arial"/>
              </a:rPr>
              <a:t> </a:t>
            </a:r>
            <a:r>
              <a:rPr dirty="0" sz="1100" spc="-5">
                <a:latin typeface="Arial"/>
                <a:cs typeface="Arial"/>
              </a:rPr>
              <a:t>9-14</a:t>
            </a:r>
            <a:endParaRPr sz="1100">
              <a:latin typeface="Arial"/>
              <a:cs typeface="Arial"/>
            </a:endParaRPr>
          </a:p>
          <a:p>
            <a:pPr marL="241300" marR="252095">
              <a:lnSpc>
                <a:spcPct val="127099"/>
              </a:lnSpc>
              <a:spcBef>
                <a:spcPts val="5"/>
              </a:spcBef>
            </a:pPr>
            <a:r>
              <a:rPr dirty="0" sz="1100" spc="-5">
                <a:latin typeface="Arial"/>
                <a:cs typeface="Arial"/>
              </a:rPr>
              <a:t>Populating </a:t>
            </a:r>
            <a:r>
              <a:rPr dirty="0" sz="1100" spc="-5">
                <a:latin typeface="Courier New"/>
                <a:cs typeface="Courier New"/>
              </a:rPr>
              <a:t>BFILE </a:t>
            </a:r>
            <a:r>
              <a:rPr dirty="0" sz="1100" spc="-5">
                <a:latin typeface="Arial"/>
                <a:cs typeface="Arial"/>
              </a:rPr>
              <a:t>Columns with SQL 9-15  Populating a </a:t>
            </a:r>
            <a:r>
              <a:rPr dirty="0" sz="1100" spc="-5">
                <a:latin typeface="Courier New"/>
                <a:cs typeface="Courier New"/>
              </a:rPr>
              <a:t>BFILE </a:t>
            </a:r>
            <a:r>
              <a:rPr dirty="0" sz="1100" spc="-5">
                <a:latin typeface="Arial"/>
                <a:cs typeface="Arial"/>
              </a:rPr>
              <a:t>Column with PL/SQL</a:t>
            </a:r>
            <a:r>
              <a:rPr dirty="0" sz="1100" spc="20">
                <a:latin typeface="Arial"/>
                <a:cs typeface="Arial"/>
              </a:rPr>
              <a:t> </a:t>
            </a:r>
            <a:r>
              <a:rPr dirty="0" sz="1100" spc="-5">
                <a:latin typeface="Arial"/>
                <a:cs typeface="Arial"/>
              </a:rPr>
              <a:t>9-16  Using </a:t>
            </a:r>
            <a:r>
              <a:rPr dirty="0" sz="1100" spc="-5">
                <a:latin typeface="Courier New"/>
                <a:cs typeface="Courier New"/>
              </a:rPr>
              <a:t>DBMS_LOB </a:t>
            </a:r>
            <a:r>
              <a:rPr dirty="0" sz="1100" spc="-5">
                <a:latin typeface="Arial"/>
                <a:cs typeface="Arial"/>
              </a:rPr>
              <a:t>Routines with </a:t>
            </a:r>
            <a:r>
              <a:rPr dirty="0" sz="1100" spc="-5">
                <a:latin typeface="Courier New"/>
                <a:cs typeface="Courier New"/>
              </a:rPr>
              <a:t>BFILE</a:t>
            </a:r>
            <a:r>
              <a:rPr dirty="0" sz="1100" spc="-5">
                <a:latin typeface="Arial"/>
                <a:cs typeface="Arial"/>
              </a:rPr>
              <a:t>s 9-17  Migrating from </a:t>
            </a:r>
            <a:r>
              <a:rPr dirty="0" sz="1100" spc="-5">
                <a:latin typeface="Courier New"/>
                <a:cs typeface="Courier New"/>
              </a:rPr>
              <a:t>LONG </a:t>
            </a:r>
            <a:r>
              <a:rPr dirty="0" sz="1100" spc="-5">
                <a:latin typeface="Arial"/>
                <a:cs typeface="Arial"/>
              </a:rPr>
              <a:t>to </a:t>
            </a:r>
            <a:r>
              <a:rPr dirty="0" sz="1100" spc="-5">
                <a:latin typeface="Courier New"/>
                <a:cs typeface="Courier New"/>
              </a:rPr>
              <a:t>LOB</a:t>
            </a:r>
            <a:r>
              <a:rPr dirty="0" sz="1100" spc="-80">
                <a:latin typeface="Courier New"/>
                <a:cs typeface="Courier New"/>
              </a:rPr>
              <a:t> </a:t>
            </a:r>
            <a:r>
              <a:rPr dirty="0" sz="1100" spc="-5">
                <a:latin typeface="Arial"/>
                <a:cs typeface="Arial"/>
              </a:rPr>
              <a:t>9-18</a:t>
            </a:r>
            <a:endParaRPr sz="1100">
              <a:latin typeface="Arial"/>
              <a:cs typeface="Arial"/>
            </a:endParaRPr>
          </a:p>
          <a:p>
            <a:pPr marL="241300">
              <a:lnSpc>
                <a:spcPct val="100000"/>
              </a:lnSpc>
              <a:spcBef>
                <a:spcPts val="360"/>
              </a:spcBef>
            </a:pPr>
            <a:r>
              <a:rPr dirty="0" sz="1100" spc="-5">
                <a:latin typeface="Courier New"/>
                <a:cs typeface="Courier New"/>
              </a:rPr>
              <a:t>DBMS_LOB </a:t>
            </a:r>
            <a:r>
              <a:rPr dirty="0" sz="1100" spc="-5">
                <a:latin typeface="Arial"/>
                <a:cs typeface="Arial"/>
              </a:rPr>
              <a:t>Package</a:t>
            </a:r>
            <a:r>
              <a:rPr dirty="0" sz="1100" spc="254">
                <a:latin typeface="Arial"/>
                <a:cs typeface="Arial"/>
              </a:rPr>
              <a:t> </a:t>
            </a:r>
            <a:r>
              <a:rPr dirty="0" sz="1100" spc="-5">
                <a:latin typeface="Arial"/>
                <a:cs typeface="Arial"/>
              </a:rPr>
              <a:t>9-20</a:t>
            </a:r>
            <a:endParaRPr sz="1100">
              <a:latin typeface="Arial"/>
              <a:cs typeface="Arial"/>
            </a:endParaRPr>
          </a:p>
          <a:p>
            <a:pPr marL="241300">
              <a:lnSpc>
                <a:spcPct val="100000"/>
              </a:lnSpc>
              <a:spcBef>
                <a:spcPts val="360"/>
              </a:spcBef>
            </a:pPr>
            <a:r>
              <a:rPr dirty="0" sz="1100" spc="-5">
                <a:latin typeface="Courier New"/>
                <a:cs typeface="Courier New"/>
              </a:rPr>
              <a:t>DBMS_LOB.READ </a:t>
            </a:r>
            <a:r>
              <a:rPr dirty="0" sz="1100" spc="-5">
                <a:latin typeface="Arial"/>
                <a:cs typeface="Arial"/>
              </a:rPr>
              <a:t>and </a:t>
            </a:r>
            <a:r>
              <a:rPr dirty="0" sz="1100" spc="-5">
                <a:latin typeface="Courier New"/>
                <a:cs typeface="Courier New"/>
              </a:rPr>
              <a:t>DBMS_LOB.WRITE</a:t>
            </a:r>
            <a:r>
              <a:rPr dirty="0" sz="1100" spc="-75">
                <a:latin typeface="Courier New"/>
                <a:cs typeface="Courier New"/>
              </a:rPr>
              <a:t> </a:t>
            </a:r>
            <a:r>
              <a:rPr dirty="0" sz="1100" spc="-5">
                <a:latin typeface="Arial"/>
                <a:cs typeface="Arial"/>
              </a:rPr>
              <a:t>9-23</a:t>
            </a:r>
            <a:endParaRPr sz="1100">
              <a:latin typeface="Arial"/>
              <a:cs typeface="Arial"/>
            </a:endParaRPr>
          </a:p>
          <a:p>
            <a:pPr marL="241300" marR="224790">
              <a:lnSpc>
                <a:spcPts val="1680"/>
              </a:lnSpc>
              <a:spcBef>
                <a:spcPts val="110"/>
              </a:spcBef>
            </a:pPr>
            <a:r>
              <a:rPr dirty="0" sz="1100" spc="-5">
                <a:latin typeface="Arial"/>
                <a:cs typeface="Arial"/>
              </a:rPr>
              <a:t>Initializing </a:t>
            </a:r>
            <a:r>
              <a:rPr dirty="0" sz="1100" spc="-5">
                <a:latin typeface="Courier New"/>
                <a:cs typeface="Courier New"/>
              </a:rPr>
              <a:t>LOB </a:t>
            </a:r>
            <a:r>
              <a:rPr dirty="0" sz="1100" spc="-5">
                <a:latin typeface="Arial"/>
                <a:cs typeface="Arial"/>
              </a:rPr>
              <a:t>Columns Added to a Table</a:t>
            </a:r>
            <a:r>
              <a:rPr dirty="0" sz="1100" spc="30">
                <a:latin typeface="Arial"/>
                <a:cs typeface="Arial"/>
              </a:rPr>
              <a:t> </a:t>
            </a:r>
            <a:r>
              <a:rPr dirty="0" sz="1100" spc="-5">
                <a:latin typeface="Arial"/>
                <a:cs typeface="Arial"/>
              </a:rPr>
              <a:t>9-24  Populating </a:t>
            </a:r>
            <a:r>
              <a:rPr dirty="0" sz="1100" spc="-5">
                <a:latin typeface="Courier New"/>
                <a:cs typeface="Courier New"/>
              </a:rPr>
              <a:t>LOB </a:t>
            </a:r>
            <a:r>
              <a:rPr dirty="0" sz="1100" spc="-5">
                <a:latin typeface="Arial"/>
                <a:cs typeface="Arial"/>
              </a:rPr>
              <a:t>Columns</a:t>
            </a:r>
            <a:r>
              <a:rPr dirty="0" sz="1100" spc="260">
                <a:latin typeface="Arial"/>
                <a:cs typeface="Arial"/>
              </a:rPr>
              <a:t> </a:t>
            </a:r>
            <a:r>
              <a:rPr dirty="0" sz="1100" spc="-5">
                <a:latin typeface="Arial"/>
                <a:cs typeface="Arial"/>
              </a:rPr>
              <a:t>9-25</a:t>
            </a:r>
            <a:endParaRPr sz="1100">
              <a:latin typeface="Arial"/>
              <a:cs typeface="Arial"/>
            </a:endParaRPr>
          </a:p>
          <a:p>
            <a:pPr marL="241300">
              <a:lnSpc>
                <a:spcPct val="100000"/>
              </a:lnSpc>
              <a:spcBef>
                <a:spcPts val="244"/>
              </a:spcBef>
            </a:pPr>
            <a:r>
              <a:rPr dirty="0" sz="1100" spc="-5">
                <a:latin typeface="Arial"/>
                <a:cs typeface="Arial"/>
              </a:rPr>
              <a:t>Updating </a:t>
            </a:r>
            <a:r>
              <a:rPr dirty="0" sz="1100" spc="-5">
                <a:latin typeface="Courier New"/>
                <a:cs typeface="Courier New"/>
              </a:rPr>
              <a:t>LOB </a:t>
            </a:r>
            <a:r>
              <a:rPr dirty="0" sz="1100" spc="-5">
                <a:latin typeface="Arial"/>
                <a:cs typeface="Arial"/>
              </a:rPr>
              <a:t>by Using </a:t>
            </a:r>
            <a:r>
              <a:rPr dirty="0" sz="1100" spc="-5">
                <a:latin typeface="Courier New"/>
                <a:cs typeface="Courier New"/>
              </a:rPr>
              <a:t>DBMS_LOB </a:t>
            </a:r>
            <a:r>
              <a:rPr dirty="0" sz="1100" spc="-5">
                <a:latin typeface="Arial"/>
                <a:cs typeface="Arial"/>
              </a:rPr>
              <a:t>in PL/SQL</a:t>
            </a:r>
            <a:r>
              <a:rPr dirty="0" sz="1100" spc="-15">
                <a:latin typeface="Arial"/>
                <a:cs typeface="Arial"/>
              </a:rPr>
              <a:t> </a:t>
            </a:r>
            <a:r>
              <a:rPr dirty="0" sz="1100" spc="-5">
                <a:latin typeface="Arial"/>
                <a:cs typeface="Arial"/>
              </a:rPr>
              <a:t>9-26</a:t>
            </a:r>
            <a:endParaRPr sz="1100">
              <a:latin typeface="Arial"/>
              <a:cs typeface="Arial"/>
            </a:endParaRPr>
          </a:p>
          <a:p>
            <a:pPr marL="241300" marR="115570">
              <a:lnSpc>
                <a:spcPct val="126899"/>
              </a:lnSpc>
              <a:spcBef>
                <a:spcPts val="5"/>
              </a:spcBef>
            </a:pPr>
            <a:r>
              <a:rPr dirty="0" sz="1100" spc="-5">
                <a:latin typeface="Arial"/>
                <a:cs typeface="Arial"/>
              </a:rPr>
              <a:t>Selecting </a:t>
            </a:r>
            <a:r>
              <a:rPr dirty="0" sz="1100" spc="-5">
                <a:latin typeface="Courier New"/>
                <a:cs typeface="Courier New"/>
              </a:rPr>
              <a:t>CLOB </a:t>
            </a:r>
            <a:r>
              <a:rPr dirty="0" sz="1100" spc="-5">
                <a:latin typeface="Arial"/>
                <a:cs typeface="Arial"/>
              </a:rPr>
              <a:t>Values by Using SQL 9-27  Selecting </a:t>
            </a:r>
            <a:r>
              <a:rPr dirty="0" sz="1100" spc="-5">
                <a:latin typeface="Courier New"/>
                <a:cs typeface="Courier New"/>
              </a:rPr>
              <a:t>CLOB </a:t>
            </a:r>
            <a:r>
              <a:rPr dirty="0" sz="1100" spc="-5">
                <a:latin typeface="Arial"/>
                <a:cs typeface="Arial"/>
              </a:rPr>
              <a:t>Values by Using </a:t>
            </a:r>
            <a:r>
              <a:rPr dirty="0" sz="1100" spc="-5">
                <a:latin typeface="Courier New"/>
                <a:cs typeface="Courier New"/>
              </a:rPr>
              <a:t>DBMS_LOB</a:t>
            </a:r>
            <a:r>
              <a:rPr dirty="0" sz="1100" spc="-40">
                <a:latin typeface="Courier New"/>
                <a:cs typeface="Courier New"/>
              </a:rPr>
              <a:t> </a:t>
            </a:r>
            <a:r>
              <a:rPr dirty="0" sz="1100" spc="-5">
                <a:latin typeface="Arial"/>
                <a:cs typeface="Arial"/>
              </a:rPr>
              <a:t>9-28</a:t>
            </a:r>
            <a:endParaRPr sz="1100">
              <a:latin typeface="Arial"/>
              <a:cs typeface="Arial"/>
            </a:endParaRPr>
          </a:p>
        </p:txBody>
      </p:sp>
      <p:sp>
        <p:nvSpPr>
          <p:cNvPr id="4" name="object 4"/>
          <p:cNvSpPr txBox="1"/>
          <p:nvPr/>
        </p:nvSpPr>
        <p:spPr>
          <a:xfrm>
            <a:off x="1587730" y="5941477"/>
            <a:ext cx="2115185" cy="1287780"/>
          </a:xfrm>
          <a:prstGeom prst="rect">
            <a:avLst/>
          </a:prstGeom>
        </p:spPr>
        <p:txBody>
          <a:bodyPr wrap="square" lIns="0" tIns="12700" rIns="0" bIns="0" rtlCol="0" vert="horz">
            <a:spAutoFit/>
          </a:bodyPr>
          <a:lstStyle/>
          <a:p>
            <a:pPr marL="12700" marR="5080">
              <a:lnSpc>
                <a:spcPct val="127299"/>
              </a:lnSpc>
              <a:spcBef>
                <a:spcPts val="100"/>
              </a:spcBef>
            </a:pPr>
            <a:r>
              <a:rPr dirty="0" sz="1100" spc="-5">
                <a:latin typeface="Arial"/>
                <a:cs typeface="Arial"/>
              </a:rPr>
              <a:t>Selecting </a:t>
            </a:r>
            <a:r>
              <a:rPr dirty="0" sz="1100" spc="-5">
                <a:latin typeface="Courier New"/>
                <a:cs typeface="Courier New"/>
              </a:rPr>
              <a:t>CLOB</a:t>
            </a:r>
            <a:r>
              <a:rPr dirty="0" sz="1100" spc="-350">
                <a:latin typeface="Courier New"/>
                <a:cs typeface="Courier New"/>
              </a:rPr>
              <a:t> </a:t>
            </a:r>
            <a:r>
              <a:rPr dirty="0" sz="1100" spc="-5">
                <a:latin typeface="Arial"/>
                <a:cs typeface="Arial"/>
              </a:rPr>
              <a:t>Values in PL/SQL  Removing </a:t>
            </a:r>
            <a:r>
              <a:rPr dirty="0" sz="1100" spc="-5">
                <a:latin typeface="Courier New"/>
                <a:cs typeface="Courier New"/>
              </a:rPr>
              <a:t>LOB</a:t>
            </a:r>
            <a:r>
              <a:rPr dirty="0" sz="1100" spc="-5">
                <a:latin typeface="Arial"/>
                <a:cs typeface="Arial"/>
              </a:rPr>
              <a:t>s</a:t>
            </a:r>
            <a:r>
              <a:rPr dirty="0" sz="1100">
                <a:latin typeface="Arial"/>
                <a:cs typeface="Arial"/>
              </a:rPr>
              <a:t> </a:t>
            </a:r>
            <a:r>
              <a:rPr dirty="0" sz="1100" spc="-5">
                <a:latin typeface="Arial"/>
                <a:cs typeface="Arial"/>
              </a:rPr>
              <a:t>9-30</a:t>
            </a:r>
            <a:endParaRPr sz="1100">
              <a:latin typeface="Arial"/>
              <a:cs typeface="Arial"/>
            </a:endParaRPr>
          </a:p>
          <a:p>
            <a:pPr marL="12700">
              <a:lnSpc>
                <a:spcPct val="100000"/>
              </a:lnSpc>
              <a:spcBef>
                <a:spcPts val="355"/>
              </a:spcBef>
            </a:pPr>
            <a:r>
              <a:rPr dirty="0" sz="1100" spc="-5">
                <a:latin typeface="Arial"/>
                <a:cs typeface="Arial"/>
              </a:rPr>
              <a:t>Temporary </a:t>
            </a:r>
            <a:r>
              <a:rPr dirty="0" sz="1100" spc="-5">
                <a:latin typeface="Courier New"/>
                <a:cs typeface="Courier New"/>
              </a:rPr>
              <a:t>LOB</a:t>
            </a:r>
            <a:r>
              <a:rPr dirty="0" sz="1100" spc="-5">
                <a:latin typeface="Arial"/>
                <a:cs typeface="Arial"/>
              </a:rPr>
              <a:t>s</a:t>
            </a:r>
            <a:r>
              <a:rPr dirty="0" sz="1100" spc="10">
                <a:latin typeface="Arial"/>
                <a:cs typeface="Arial"/>
              </a:rPr>
              <a:t> </a:t>
            </a:r>
            <a:r>
              <a:rPr dirty="0" sz="1100" spc="-5">
                <a:latin typeface="Arial"/>
                <a:cs typeface="Arial"/>
              </a:rPr>
              <a:t>9-31</a:t>
            </a:r>
            <a:endParaRPr sz="1100">
              <a:latin typeface="Arial"/>
              <a:cs typeface="Arial"/>
            </a:endParaRPr>
          </a:p>
          <a:p>
            <a:pPr marL="12700" marR="48895">
              <a:lnSpc>
                <a:spcPct val="124500"/>
              </a:lnSpc>
              <a:spcBef>
                <a:spcPts val="35"/>
              </a:spcBef>
            </a:pPr>
            <a:r>
              <a:rPr dirty="0" sz="1100" spc="-5">
                <a:latin typeface="Arial"/>
                <a:cs typeface="Arial"/>
              </a:rPr>
              <a:t>Creating a Temporary </a:t>
            </a:r>
            <a:r>
              <a:rPr dirty="0" sz="1100">
                <a:latin typeface="Courier New"/>
                <a:cs typeface="Courier New"/>
              </a:rPr>
              <a:t>LOB </a:t>
            </a:r>
            <a:r>
              <a:rPr dirty="0" sz="1100" spc="-5">
                <a:latin typeface="Arial"/>
                <a:cs typeface="Arial"/>
              </a:rPr>
              <a:t>9-32  Summary</a:t>
            </a:r>
            <a:r>
              <a:rPr dirty="0" sz="1100" spc="5">
                <a:latin typeface="Arial"/>
                <a:cs typeface="Arial"/>
              </a:rPr>
              <a:t> </a:t>
            </a:r>
            <a:r>
              <a:rPr dirty="0" sz="1100" spc="-5">
                <a:latin typeface="Arial"/>
                <a:cs typeface="Arial"/>
              </a:rPr>
              <a:t>9-33</a:t>
            </a:r>
            <a:endParaRPr sz="1100">
              <a:latin typeface="Arial"/>
              <a:cs typeface="Arial"/>
            </a:endParaRPr>
          </a:p>
          <a:p>
            <a:pPr marL="12700">
              <a:lnSpc>
                <a:spcPct val="100000"/>
              </a:lnSpc>
              <a:spcBef>
                <a:spcPts val="254"/>
              </a:spcBef>
            </a:pPr>
            <a:r>
              <a:rPr dirty="0" sz="1100" spc="-5">
                <a:latin typeface="Arial"/>
                <a:cs typeface="Arial"/>
              </a:rPr>
              <a:t>Practice 9: Overview</a:t>
            </a:r>
            <a:r>
              <a:rPr dirty="0" sz="1100" spc="5">
                <a:latin typeface="Arial"/>
                <a:cs typeface="Arial"/>
              </a:rPr>
              <a:t> </a:t>
            </a:r>
            <a:r>
              <a:rPr dirty="0" sz="1100" spc="-5">
                <a:latin typeface="Arial"/>
                <a:cs typeface="Arial"/>
              </a:rPr>
              <a:t>9-34</a:t>
            </a:r>
            <a:endParaRPr sz="1100">
              <a:latin typeface="Arial"/>
              <a:cs typeface="Arial"/>
            </a:endParaRPr>
          </a:p>
        </p:txBody>
      </p:sp>
      <p:sp>
        <p:nvSpPr>
          <p:cNvPr id="5" name="object 5"/>
          <p:cNvSpPr txBox="1"/>
          <p:nvPr/>
        </p:nvSpPr>
        <p:spPr>
          <a:xfrm>
            <a:off x="3793866" y="5987494"/>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9-29</a:t>
            </a:r>
            <a:endParaRPr sz="1100">
              <a:latin typeface="Arial"/>
              <a:cs typeface="Arial"/>
            </a:endParaRPr>
          </a:p>
        </p:txBody>
      </p:sp>
      <p:sp>
        <p:nvSpPr>
          <p:cNvPr id="6" name="object 6"/>
          <p:cNvSpPr txBox="1"/>
          <p:nvPr/>
        </p:nvSpPr>
        <p:spPr>
          <a:xfrm>
            <a:off x="1359178" y="7403708"/>
            <a:ext cx="2327910" cy="1630045"/>
          </a:xfrm>
          <a:prstGeom prst="rect">
            <a:avLst/>
          </a:prstGeom>
        </p:spPr>
        <p:txBody>
          <a:bodyPr wrap="square" lIns="0" tIns="44450" rIns="0" bIns="0" rtlCol="0" vert="horz">
            <a:spAutoFit/>
          </a:bodyPr>
          <a:lstStyle/>
          <a:p>
            <a:pPr marL="12700">
              <a:lnSpc>
                <a:spcPct val="100000"/>
              </a:lnSpc>
              <a:spcBef>
                <a:spcPts val="350"/>
              </a:spcBef>
            </a:pPr>
            <a:r>
              <a:rPr dirty="0" sz="1100" spc="-5" b="1">
                <a:latin typeface="Arial"/>
                <a:cs typeface="Arial"/>
              </a:rPr>
              <a:t>10 Creating</a:t>
            </a:r>
            <a:r>
              <a:rPr dirty="0" sz="1100" spc="-30" b="1">
                <a:latin typeface="Arial"/>
                <a:cs typeface="Arial"/>
              </a:rPr>
              <a:t> </a:t>
            </a:r>
            <a:r>
              <a:rPr dirty="0" sz="1100" spc="-5" b="1">
                <a:latin typeface="Arial"/>
                <a:cs typeface="Arial"/>
              </a:rPr>
              <a:t>Triggers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10-2</a:t>
            </a:r>
            <a:endParaRPr sz="1100">
              <a:latin typeface="Arial"/>
              <a:cs typeface="Arial"/>
            </a:endParaRPr>
          </a:p>
          <a:p>
            <a:pPr marL="240665" marR="5080">
              <a:lnSpc>
                <a:spcPct val="119800"/>
              </a:lnSpc>
            </a:pPr>
            <a:r>
              <a:rPr dirty="0" sz="1100" spc="-5">
                <a:latin typeface="Arial"/>
                <a:cs typeface="Arial"/>
              </a:rPr>
              <a:t>Types of Triggers 10-3  Guidelines for Designing Triggers  Creating DML Triggers 10-5  Types of DML Triggers 10-6  Trigger Timing</a:t>
            </a:r>
            <a:r>
              <a:rPr dirty="0" sz="1100" spc="5">
                <a:latin typeface="Arial"/>
                <a:cs typeface="Arial"/>
              </a:rPr>
              <a:t> </a:t>
            </a:r>
            <a:r>
              <a:rPr dirty="0" sz="1100" spc="-5">
                <a:latin typeface="Arial"/>
                <a:cs typeface="Arial"/>
              </a:rPr>
              <a:t>10-7</a:t>
            </a:r>
            <a:endParaRPr sz="1100">
              <a:latin typeface="Arial"/>
              <a:cs typeface="Arial"/>
            </a:endParaRPr>
          </a:p>
          <a:p>
            <a:pPr marL="240665">
              <a:lnSpc>
                <a:spcPct val="100000"/>
              </a:lnSpc>
              <a:spcBef>
                <a:spcPts val="260"/>
              </a:spcBef>
            </a:pPr>
            <a:r>
              <a:rPr dirty="0" sz="1100" spc="-5">
                <a:latin typeface="Arial"/>
                <a:cs typeface="Arial"/>
              </a:rPr>
              <a:t>Trigger-Firing Sequence</a:t>
            </a:r>
            <a:r>
              <a:rPr dirty="0" sz="1100" spc="15">
                <a:latin typeface="Arial"/>
                <a:cs typeface="Arial"/>
              </a:rPr>
              <a:t> </a:t>
            </a:r>
            <a:r>
              <a:rPr dirty="0" sz="1100" spc="-5">
                <a:latin typeface="Arial"/>
                <a:cs typeface="Arial"/>
              </a:rPr>
              <a:t>10-8</a:t>
            </a:r>
            <a:endParaRPr sz="1100">
              <a:latin typeface="Arial"/>
              <a:cs typeface="Arial"/>
            </a:endParaRPr>
          </a:p>
        </p:txBody>
      </p:sp>
      <p:sp>
        <p:nvSpPr>
          <p:cNvPr id="7" name="object 7"/>
          <p:cNvSpPr txBox="1"/>
          <p:nvPr/>
        </p:nvSpPr>
        <p:spPr>
          <a:xfrm>
            <a:off x="3777460" y="8037350"/>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10-4</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123" y="496823"/>
            <a:ext cx="6549390" cy="4914900"/>
            <a:chOff x="611123" y="496823"/>
            <a:chExt cx="6549390" cy="4914900"/>
          </a:xfrm>
        </p:grpSpPr>
        <p:sp>
          <p:nvSpPr>
            <p:cNvPr id="3" name="object 3"/>
            <p:cNvSpPr/>
            <p:nvPr/>
          </p:nvSpPr>
          <p:spPr>
            <a:xfrm>
              <a:off x="616457" y="502157"/>
              <a:ext cx="6539230" cy="4904740"/>
            </a:xfrm>
            <a:custGeom>
              <a:avLst/>
              <a:gdLst/>
              <a:ahLst/>
              <a:cxnLst/>
              <a:rect l="l" t="t" r="r" b="b"/>
              <a:pathLst>
                <a:path w="6539230" h="4904740">
                  <a:moveTo>
                    <a:pt x="6538722" y="0"/>
                  </a:moveTo>
                  <a:lnTo>
                    <a:pt x="0" y="0"/>
                  </a:lnTo>
                  <a:lnTo>
                    <a:pt x="0" y="4904232"/>
                  </a:lnTo>
                  <a:lnTo>
                    <a:pt x="6538722" y="4904232"/>
                  </a:lnTo>
                  <a:lnTo>
                    <a:pt x="6538722" y="0"/>
                  </a:lnTo>
                  <a:close/>
                </a:path>
              </a:pathLst>
            </a:custGeom>
            <a:ln w="10668">
              <a:solidFill>
                <a:srgbClr val="000000"/>
              </a:solidFill>
            </a:ln>
          </p:spPr>
          <p:txBody>
            <a:bodyPr wrap="square" lIns="0" tIns="0" rIns="0" bIns="0" rtlCol="0"/>
            <a:lstStyle/>
            <a:p/>
          </p:txBody>
        </p:sp>
        <p:sp>
          <p:nvSpPr>
            <p:cNvPr id="4" name="object 4"/>
            <p:cNvSpPr/>
            <p:nvPr/>
          </p:nvSpPr>
          <p:spPr>
            <a:xfrm>
              <a:off x="617219" y="5058156"/>
              <a:ext cx="6537959"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68600" y="5250434"/>
            <a:ext cx="2244725"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6</a:t>
            </a:r>
            <a:endParaRPr baseline="-18518" sz="1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051557" y="873506"/>
            <a:ext cx="3632835" cy="330835"/>
          </a:xfrm>
          <a:prstGeom prst="rect">
            <a:avLst/>
          </a:prstGeom>
        </p:spPr>
        <p:txBody>
          <a:bodyPr wrap="square" lIns="0" tIns="12700" rIns="0" bIns="0" rtlCol="0" vert="horz">
            <a:spAutoFit/>
          </a:bodyPr>
          <a:lstStyle/>
          <a:p>
            <a:pPr marL="12700">
              <a:lnSpc>
                <a:spcPct val="100000"/>
              </a:lnSpc>
              <a:spcBef>
                <a:spcPts val="100"/>
              </a:spcBef>
            </a:pPr>
            <a:r>
              <a:rPr dirty="0" sz="2000" b="1">
                <a:latin typeface="Arial"/>
                <a:cs typeface="Arial"/>
              </a:rPr>
              <a:t>Procedures Versus</a:t>
            </a:r>
            <a:r>
              <a:rPr dirty="0" sz="2000" spc="-55" b="1">
                <a:latin typeface="Arial"/>
                <a:cs typeface="Arial"/>
              </a:rPr>
              <a:t> </a:t>
            </a:r>
            <a:r>
              <a:rPr dirty="0" sz="2000" b="1">
                <a:latin typeface="Arial"/>
                <a:cs typeface="Arial"/>
              </a:rPr>
              <a:t>Functions</a:t>
            </a:r>
            <a:endParaRPr sz="2000">
              <a:latin typeface="Arial"/>
              <a:cs typeface="Arial"/>
            </a:endParaRPr>
          </a:p>
        </p:txBody>
      </p:sp>
      <p:graphicFrame>
        <p:nvGraphicFramePr>
          <p:cNvPr id="7" name="object 7"/>
          <p:cNvGraphicFramePr>
            <a:graphicFrameLocks noGrp="1"/>
          </p:cNvGraphicFramePr>
          <p:nvPr/>
        </p:nvGraphicFramePr>
        <p:xfrm>
          <a:off x="1369694" y="1909191"/>
          <a:ext cx="5044440" cy="2364105"/>
        </p:xfrm>
        <a:graphic>
          <a:graphicData uri="http://schemas.openxmlformats.org/drawingml/2006/table">
            <a:tbl>
              <a:tblPr firstRow="1" bandRow="1">
                <a:tableStyleId>{2D5ABB26-0587-4C30-8999-92F81FD0307C}</a:tableStyleId>
              </a:tblPr>
              <a:tblGrid>
                <a:gridCol w="2397760"/>
                <a:gridCol w="2614930"/>
              </a:tblGrid>
              <a:tr h="293370">
                <a:tc>
                  <a:txBody>
                    <a:bodyPr/>
                    <a:lstStyle/>
                    <a:p>
                      <a:pPr marL="75565">
                        <a:lnSpc>
                          <a:spcPct val="100000"/>
                        </a:lnSpc>
                        <a:spcBef>
                          <a:spcPts val="260"/>
                        </a:spcBef>
                      </a:pPr>
                      <a:r>
                        <a:rPr dirty="0" sz="1400" spc="15" b="1">
                          <a:latin typeface="Arial"/>
                          <a:cs typeface="Arial"/>
                        </a:rPr>
                        <a:t>Procedures</a:t>
                      </a:r>
                      <a:endParaRPr sz="1400">
                        <a:latin typeface="Arial"/>
                        <a:cs typeface="Arial"/>
                      </a:endParaRPr>
                    </a:p>
                  </a:txBody>
                  <a:tcPr marL="0" marR="0" marB="0" marT="3302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c>
                  <a:txBody>
                    <a:bodyPr/>
                    <a:lstStyle/>
                    <a:p>
                      <a:pPr marL="74930">
                        <a:lnSpc>
                          <a:spcPct val="100000"/>
                        </a:lnSpc>
                        <a:spcBef>
                          <a:spcPts val="260"/>
                        </a:spcBef>
                      </a:pPr>
                      <a:r>
                        <a:rPr dirty="0" sz="1400" spc="10" b="1">
                          <a:latin typeface="Arial"/>
                          <a:cs typeface="Arial"/>
                        </a:rPr>
                        <a:t>Functions</a:t>
                      </a:r>
                      <a:endParaRPr sz="1400">
                        <a:latin typeface="Arial"/>
                        <a:cs typeface="Arial"/>
                      </a:endParaRPr>
                    </a:p>
                  </a:txBody>
                  <a:tcPr marL="0" marR="0" marB="0" marT="3302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9CCFF"/>
                    </a:solidFill>
                  </a:tcPr>
                </a:tc>
              </a:tr>
              <a:tr h="489203">
                <a:tc>
                  <a:txBody>
                    <a:bodyPr/>
                    <a:lstStyle/>
                    <a:p>
                      <a:pPr marL="75565" marR="509270">
                        <a:lnSpc>
                          <a:spcPts val="1630"/>
                        </a:lnSpc>
                        <a:spcBef>
                          <a:spcPts val="365"/>
                        </a:spcBef>
                      </a:pPr>
                      <a:r>
                        <a:rPr dirty="0" sz="1400" spc="10" b="1">
                          <a:latin typeface="Arial"/>
                          <a:cs typeface="Arial"/>
                        </a:rPr>
                        <a:t>Execute as </a:t>
                      </a:r>
                      <a:r>
                        <a:rPr dirty="0" sz="1400" spc="15" b="1">
                          <a:latin typeface="Arial"/>
                          <a:cs typeface="Arial"/>
                        </a:rPr>
                        <a:t>a</a:t>
                      </a:r>
                      <a:r>
                        <a:rPr dirty="0" sz="1400" spc="-85" b="1">
                          <a:latin typeface="Arial"/>
                          <a:cs typeface="Arial"/>
                        </a:rPr>
                        <a:t> </a:t>
                      </a:r>
                      <a:r>
                        <a:rPr dirty="0" sz="1400" spc="15" b="1">
                          <a:latin typeface="Arial"/>
                          <a:cs typeface="Arial"/>
                        </a:rPr>
                        <a:t>PL/SQL  </a:t>
                      </a:r>
                      <a:r>
                        <a:rPr dirty="0" sz="1400" spc="5" b="1">
                          <a:latin typeface="Arial"/>
                          <a:cs typeface="Arial"/>
                        </a:rPr>
                        <a:t>statement</a:t>
                      </a:r>
                      <a:endParaRPr sz="1400">
                        <a:latin typeface="Arial"/>
                        <a:cs typeface="Arial"/>
                      </a:endParaRPr>
                    </a:p>
                  </a:txBody>
                  <a:tcPr marL="0" marR="0" marB="0" marT="463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c>
                  <a:txBody>
                    <a:bodyPr/>
                    <a:lstStyle/>
                    <a:p>
                      <a:pPr marL="74930" marR="828675">
                        <a:lnSpc>
                          <a:spcPts val="1630"/>
                        </a:lnSpc>
                        <a:spcBef>
                          <a:spcPts val="365"/>
                        </a:spcBef>
                      </a:pPr>
                      <a:r>
                        <a:rPr dirty="0" sz="1400" spc="10" b="1">
                          <a:latin typeface="Arial"/>
                          <a:cs typeface="Arial"/>
                        </a:rPr>
                        <a:t>Invoke as part of</a:t>
                      </a:r>
                      <a:r>
                        <a:rPr dirty="0" sz="1400" spc="-55" b="1">
                          <a:latin typeface="Arial"/>
                          <a:cs typeface="Arial"/>
                        </a:rPr>
                        <a:t> </a:t>
                      </a:r>
                      <a:r>
                        <a:rPr dirty="0" sz="1400" spc="10" b="1">
                          <a:latin typeface="Arial"/>
                          <a:cs typeface="Arial"/>
                        </a:rPr>
                        <a:t>an  expression</a:t>
                      </a:r>
                      <a:endParaRPr sz="1400">
                        <a:latin typeface="Arial"/>
                        <a:cs typeface="Arial"/>
                      </a:endParaRPr>
                    </a:p>
                  </a:txBody>
                  <a:tcPr marL="0" marR="0" marB="0" marT="463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99CCFF"/>
                    </a:solidFill>
                  </a:tcPr>
                </a:tc>
              </a:tr>
              <a:tr h="536448">
                <a:tc>
                  <a:txBody>
                    <a:bodyPr/>
                    <a:lstStyle/>
                    <a:p>
                      <a:pPr marL="75565">
                        <a:lnSpc>
                          <a:spcPct val="100000"/>
                        </a:lnSpc>
                        <a:spcBef>
                          <a:spcPts val="260"/>
                        </a:spcBef>
                      </a:pPr>
                      <a:r>
                        <a:rPr dirty="0" sz="1400" spc="20" b="1">
                          <a:latin typeface="Arial"/>
                          <a:cs typeface="Arial"/>
                        </a:rPr>
                        <a:t>Do </a:t>
                      </a:r>
                      <a:r>
                        <a:rPr dirty="0" sz="1400" spc="10" b="1">
                          <a:latin typeface="Arial"/>
                          <a:cs typeface="Arial"/>
                        </a:rPr>
                        <a:t>not contain</a:t>
                      </a:r>
                      <a:r>
                        <a:rPr dirty="0" sz="1400" spc="-35" b="1">
                          <a:latin typeface="Arial"/>
                          <a:cs typeface="Arial"/>
                        </a:rPr>
                        <a:t> </a:t>
                      </a:r>
                      <a:r>
                        <a:rPr dirty="0" sz="1400" spc="15" b="1">
                          <a:latin typeface="Courier New"/>
                          <a:cs typeface="Courier New"/>
                        </a:rPr>
                        <a:t>RETURN</a:t>
                      </a:r>
                      <a:endParaRPr sz="1400">
                        <a:latin typeface="Courier New"/>
                        <a:cs typeface="Courier New"/>
                      </a:endParaRPr>
                    </a:p>
                    <a:p>
                      <a:pPr marL="75565">
                        <a:lnSpc>
                          <a:spcPct val="100000"/>
                        </a:lnSpc>
                        <a:spcBef>
                          <a:spcPts val="45"/>
                        </a:spcBef>
                      </a:pPr>
                      <a:r>
                        <a:rPr dirty="0" sz="1400" spc="10" b="1">
                          <a:latin typeface="Arial"/>
                          <a:cs typeface="Arial"/>
                        </a:rPr>
                        <a:t>clause in the</a:t>
                      </a:r>
                      <a:r>
                        <a:rPr dirty="0" sz="1400" spc="-25" b="1">
                          <a:latin typeface="Arial"/>
                          <a:cs typeface="Arial"/>
                        </a:rPr>
                        <a:t> </a:t>
                      </a:r>
                      <a:r>
                        <a:rPr dirty="0" sz="1400" spc="15" b="1">
                          <a:latin typeface="Arial"/>
                          <a:cs typeface="Arial"/>
                        </a:rPr>
                        <a:t>header</a:t>
                      </a:r>
                      <a:endParaRPr sz="1400">
                        <a:latin typeface="Arial"/>
                        <a:cs typeface="Arial"/>
                      </a:endParaRPr>
                    </a:p>
                  </a:txBody>
                  <a:tcPr marL="0" marR="0" marB="0" marT="330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4930">
                        <a:lnSpc>
                          <a:spcPct val="100000"/>
                        </a:lnSpc>
                        <a:spcBef>
                          <a:spcPts val="260"/>
                        </a:spcBef>
                      </a:pPr>
                      <a:r>
                        <a:rPr dirty="0" sz="1400" spc="10" b="1">
                          <a:latin typeface="Arial"/>
                          <a:cs typeface="Arial"/>
                        </a:rPr>
                        <a:t>Must </a:t>
                      </a:r>
                      <a:r>
                        <a:rPr dirty="0" sz="1400" spc="5" b="1">
                          <a:latin typeface="Arial"/>
                          <a:cs typeface="Arial"/>
                        </a:rPr>
                        <a:t>contain </a:t>
                      </a:r>
                      <a:r>
                        <a:rPr dirty="0" sz="1400" spc="15" b="1">
                          <a:latin typeface="Arial"/>
                          <a:cs typeface="Arial"/>
                        </a:rPr>
                        <a:t>a</a:t>
                      </a:r>
                      <a:r>
                        <a:rPr dirty="0" sz="1400" spc="-5" b="1">
                          <a:latin typeface="Arial"/>
                          <a:cs typeface="Arial"/>
                        </a:rPr>
                        <a:t> </a:t>
                      </a:r>
                      <a:r>
                        <a:rPr dirty="0" sz="1400" spc="15" b="1">
                          <a:latin typeface="Courier New"/>
                          <a:cs typeface="Courier New"/>
                        </a:rPr>
                        <a:t>RETURN</a:t>
                      </a:r>
                      <a:endParaRPr sz="1400">
                        <a:latin typeface="Courier New"/>
                        <a:cs typeface="Courier New"/>
                      </a:endParaRPr>
                    </a:p>
                    <a:p>
                      <a:pPr marL="74930">
                        <a:lnSpc>
                          <a:spcPct val="100000"/>
                        </a:lnSpc>
                        <a:spcBef>
                          <a:spcPts val="45"/>
                        </a:spcBef>
                      </a:pPr>
                      <a:r>
                        <a:rPr dirty="0" sz="1400" spc="10" b="1">
                          <a:latin typeface="Arial"/>
                          <a:cs typeface="Arial"/>
                        </a:rPr>
                        <a:t>clause in the</a:t>
                      </a:r>
                      <a:r>
                        <a:rPr dirty="0" sz="1400" spc="-20" b="1">
                          <a:latin typeface="Arial"/>
                          <a:cs typeface="Arial"/>
                        </a:rPr>
                        <a:t> </a:t>
                      </a:r>
                      <a:r>
                        <a:rPr dirty="0" sz="1400" spc="15" b="1">
                          <a:latin typeface="Arial"/>
                          <a:cs typeface="Arial"/>
                        </a:rPr>
                        <a:t>header</a:t>
                      </a:r>
                      <a:endParaRPr sz="1400">
                        <a:latin typeface="Arial"/>
                        <a:cs typeface="Arial"/>
                      </a:endParaRPr>
                    </a:p>
                  </a:txBody>
                  <a:tcPr marL="0" marR="0" marB="0" marT="3302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493775">
                <a:tc>
                  <a:txBody>
                    <a:bodyPr/>
                    <a:lstStyle/>
                    <a:p>
                      <a:pPr marL="75565" marR="139065">
                        <a:lnSpc>
                          <a:spcPts val="1630"/>
                        </a:lnSpc>
                        <a:spcBef>
                          <a:spcPts val="170"/>
                        </a:spcBef>
                      </a:pPr>
                      <a:r>
                        <a:rPr dirty="0" sz="1400" spc="10" b="1">
                          <a:latin typeface="Arial"/>
                          <a:cs typeface="Arial"/>
                        </a:rPr>
                        <a:t>Can </a:t>
                      </a:r>
                      <a:r>
                        <a:rPr dirty="0" sz="1400" spc="5" b="1">
                          <a:latin typeface="Arial"/>
                          <a:cs typeface="Arial"/>
                        </a:rPr>
                        <a:t>return </a:t>
                      </a:r>
                      <a:r>
                        <a:rPr dirty="0" sz="1400" spc="10" b="1">
                          <a:latin typeface="Arial"/>
                          <a:cs typeface="Arial"/>
                        </a:rPr>
                        <a:t>values </a:t>
                      </a:r>
                      <a:r>
                        <a:rPr dirty="0" sz="1400" spc="5" b="1">
                          <a:latin typeface="Arial"/>
                          <a:cs typeface="Arial"/>
                        </a:rPr>
                        <a:t>(if </a:t>
                      </a:r>
                      <a:r>
                        <a:rPr dirty="0" sz="1400" spc="10" b="1">
                          <a:latin typeface="Arial"/>
                          <a:cs typeface="Arial"/>
                        </a:rPr>
                        <a:t>any)  in output</a:t>
                      </a:r>
                      <a:r>
                        <a:rPr dirty="0" sz="1400" spc="-15" b="1">
                          <a:latin typeface="Arial"/>
                          <a:cs typeface="Arial"/>
                        </a:rPr>
                        <a:t> </a:t>
                      </a:r>
                      <a:r>
                        <a:rPr dirty="0" sz="1400" spc="15" b="1">
                          <a:latin typeface="Arial"/>
                          <a:cs typeface="Arial"/>
                        </a:rPr>
                        <a:t>parameters</a:t>
                      </a:r>
                      <a:endParaRPr sz="1400">
                        <a:latin typeface="Arial"/>
                        <a:cs typeface="Arial"/>
                      </a:endParaRPr>
                    </a:p>
                  </a:txBody>
                  <a:tcPr marL="0" marR="0" marB="0" marT="215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4930">
                        <a:lnSpc>
                          <a:spcPct val="100000"/>
                        </a:lnSpc>
                        <a:spcBef>
                          <a:spcPts val="75"/>
                        </a:spcBef>
                      </a:pPr>
                      <a:r>
                        <a:rPr dirty="0" sz="1400" spc="10" b="1">
                          <a:latin typeface="Arial"/>
                          <a:cs typeface="Arial"/>
                        </a:rPr>
                        <a:t>Must </a:t>
                      </a:r>
                      <a:r>
                        <a:rPr dirty="0" sz="1400" spc="5" b="1">
                          <a:latin typeface="Arial"/>
                          <a:cs typeface="Arial"/>
                        </a:rPr>
                        <a:t>return </a:t>
                      </a:r>
                      <a:r>
                        <a:rPr dirty="0" sz="1400" spc="15" b="1">
                          <a:latin typeface="Arial"/>
                          <a:cs typeface="Arial"/>
                        </a:rPr>
                        <a:t>a </a:t>
                      </a:r>
                      <a:r>
                        <a:rPr dirty="0" sz="1400" spc="5" b="1">
                          <a:latin typeface="Arial"/>
                          <a:cs typeface="Arial"/>
                        </a:rPr>
                        <a:t>single</a:t>
                      </a:r>
                      <a:r>
                        <a:rPr dirty="0" sz="1400" spc="-20" b="1">
                          <a:latin typeface="Arial"/>
                          <a:cs typeface="Arial"/>
                        </a:rPr>
                        <a:t> </a:t>
                      </a:r>
                      <a:r>
                        <a:rPr dirty="0" sz="1400" spc="5" b="1">
                          <a:latin typeface="Arial"/>
                          <a:cs typeface="Arial"/>
                        </a:rPr>
                        <a:t>value</a:t>
                      </a:r>
                      <a:endParaRPr sz="1400">
                        <a:latin typeface="Arial"/>
                        <a:cs typeface="Arial"/>
                      </a:endParaRPr>
                    </a:p>
                  </a:txBody>
                  <a:tcPr marL="0" marR="0" marB="0" marT="95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r h="530351">
                <a:tc>
                  <a:txBody>
                    <a:bodyPr/>
                    <a:lstStyle/>
                    <a:p>
                      <a:pPr marL="75565">
                        <a:lnSpc>
                          <a:spcPct val="100000"/>
                        </a:lnSpc>
                        <a:spcBef>
                          <a:spcPts val="35"/>
                        </a:spcBef>
                      </a:pPr>
                      <a:r>
                        <a:rPr dirty="0" sz="1400" spc="10" b="1">
                          <a:latin typeface="Arial"/>
                          <a:cs typeface="Arial"/>
                        </a:rPr>
                        <a:t>Can </a:t>
                      </a:r>
                      <a:r>
                        <a:rPr dirty="0" sz="1400" spc="5" b="1">
                          <a:latin typeface="Arial"/>
                          <a:cs typeface="Arial"/>
                        </a:rPr>
                        <a:t>contain </a:t>
                      </a:r>
                      <a:r>
                        <a:rPr dirty="0" sz="1400" spc="15" b="1">
                          <a:latin typeface="Arial"/>
                          <a:cs typeface="Arial"/>
                        </a:rPr>
                        <a:t>a</a:t>
                      </a:r>
                      <a:r>
                        <a:rPr dirty="0" sz="1400" spc="-5" b="1">
                          <a:latin typeface="Arial"/>
                          <a:cs typeface="Arial"/>
                        </a:rPr>
                        <a:t> </a:t>
                      </a:r>
                      <a:r>
                        <a:rPr dirty="0" sz="1400" spc="15" b="1">
                          <a:latin typeface="Courier New"/>
                          <a:cs typeface="Courier New"/>
                        </a:rPr>
                        <a:t>RETURN</a:t>
                      </a:r>
                      <a:endParaRPr sz="1400">
                        <a:latin typeface="Courier New"/>
                        <a:cs typeface="Courier New"/>
                      </a:endParaRPr>
                    </a:p>
                    <a:p>
                      <a:pPr marL="75565">
                        <a:lnSpc>
                          <a:spcPct val="100000"/>
                        </a:lnSpc>
                        <a:spcBef>
                          <a:spcPts val="40"/>
                        </a:spcBef>
                      </a:pPr>
                      <a:r>
                        <a:rPr dirty="0" sz="1400" spc="10" b="1">
                          <a:latin typeface="Arial"/>
                          <a:cs typeface="Arial"/>
                        </a:rPr>
                        <a:t>statement without </a:t>
                      </a:r>
                      <a:r>
                        <a:rPr dirty="0" sz="1400" spc="15" b="1">
                          <a:latin typeface="Arial"/>
                          <a:cs typeface="Arial"/>
                        </a:rPr>
                        <a:t>a</a:t>
                      </a:r>
                      <a:r>
                        <a:rPr dirty="0" sz="1400" spc="-35" b="1">
                          <a:latin typeface="Arial"/>
                          <a:cs typeface="Arial"/>
                        </a:rPr>
                        <a:t> </a:t>
                      </a:r>
                      <a:r>
                        <a:rPr dirty="0" sz="1400" spc="5" b="1">
                          <a:latin typeface="Arial"/>
                          <a:cs typeface="Arial"/>
                        </a:rPr>
                        <a:t>value</a:t>
                      </a:r>
                      <a:endParaRPr sz="1400">
                        <a:latin typeface="Arial"/>
                        <a:cs typeface="Arial"/>
                      </a:endParaRPr>
                    </a:p>
                  </a:txBody>
                  <a:tcPr marL="0" marR="0" marB="0" marT="444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c>
                  <a:txBody>
                    <a:bodyPr/>
                    <a:lstStyle/>
                    <a:p>
                      <a:pPr marL="74930">
                        <a:lnSpc>
                          <a:spcPts val="1605"/>
                        </a:lnSpc>
                        <a:spcBef>
                          <a:spcPts val="130"/>
                        </a:spcBef>
                      </a:pPr>
                      <a:r>
                        <a:rPr dirty="0" sz="1400" spc="15" b="1">
                          <a:latin typeface="Arial"/>
                          <a:cs typeface="Arial"/>
                        </a:rPr>
                        <a:t>Must </a:t>
                      </a:r>
                      <a:r>
                        <a:rPr dirty="0" sz="1400" spc="5" b="1">
                          <a:latin typeface="Arial"/>
                          <a:cs typeface="Arial"/>
                        </a:rPr>
                        <a:t>contain at </a:t>
                      </a:r>
                      <a:r>
                        <a:rPr dirty="0" sz="1400" spc="10" b="1">
                          <a:latin typeface="Arial"/>
                          <a:cs typeface="Arial"/>
                        </a:rPr>
                        <a:t>least</a:t>
                      </a:r>
                      <a:r>
                        <a:rPr dirty="0" sz="1400" spc="-20" b="1">
                          <a:latin typeface="Arial"/>
                          <a:cs typeface="Arial"/>
                        </a:rPr>
                        <a:t> </a:t>
                      </a:r>
                      <a:r>
                        <a:rPr dirty="0" sz="1400" spc="15" b="1">
                          <a:latin typeface="Arial"/>
                          <a:cs typeface="Arial"/>
                        </a:rPr>
                        <a:t>one</a:t>
                      </a:r>
                      <a:endParaRPr sz="1400">
                        <a:latin typeface="Arial"/>
                        <a:cs typeface="Arial"/>
                      </a:endParaRPr>
                    </a:p>
                    <a:p>
                      <a:pPr marL="74930">
                        <a:lnSpc>
                          <a:spcPts val="1605"/>
                        </a:lnSpc>
                      </a:pPr>
                      <a:r>
                        <a:rPr dirty="0" sz="1400" spc="15" b="1">
                          <a:latin typeface="Courier New"/>
                          <a:cs typeface="Courier New"/>
                        </a:rPr>
                        <a:t>RETURN</a:t>
                      </a:r>
                      <a:r>
                        <a:rPr dirty="0" sz="1400" spc="-450" b="1">
                          <a:latin typeface="Courier New"/>
                          <a:cs typeface="Courier New"/>
                        </a:rPr>
                        <a:t> </a:t>
                      </a:r>
                      <a:r>
                        <a:rPr dirty="0" sz="1400" spc="5" b="1">
                          <a:latin typeface="Arial"/>
                          <a:cs typeface="Arial"/>
                        </a:rPr>
                        <a:t>statement</a:t>
                      </a:r>
                      <a:endParaRPr sz="1400">
                        <a:latin typeface="Arial"/>
                        <a:cs typeface="Arial"/>
                      </a:endParaRPr>
                    </a:p>
                  </a:txBody>
                  <a:tcPr marL="0" marR="0" marB="0" marT="1651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9CCFF"/>
                    </a:solidFill>
                  </a:tcPr>
                </a:tc>
              </a:tr>
            </a:tbl>
          </a:graphicData>
        </a:graphic>
      </p:graphicFrame>
      <p:sp>
        <p:nvSpPr>
          <p:cNvPr id="8" name="object 8"/>
          <p:cNvSpPr txBox="1"/>
          <p:nvPr/>
        </p:nvSpPr>
        <p:spPr>
          <a:xfrm>
            <a:off x="743204" y="5609382"/>
            <a:ext cx="6273800" cy="2830830"/>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How Procedures </a:t>
            </a:r>
            <a:r>
              <a:rPr dirty="0" sz="1300" spc="5" b="1">
                <a:latin typeface="Arial"/>
                <a:cs typeface="Arial"/>
              </a:rPr>
              <a:t>and </a:t>
            </a:r>
            <a:r>
              <a:rPr dirty="0" sz="1300" spc="10" b="1">
                <a:latin typeface="Arial"/>
                <a:cs typeface="Arial"/>
              </a:rPr>
              <a:t>Functions</a:t>
            </a:r>
            <a:r>
              <a:rPr dirty="0" sz="1300" spc="5" b="1">
                <a:latin typeface="Arial"/>
                <a:cs typeface="Arial"/>
              </a:rPr>
              <a:t> Differ</a:t>
            </a:r>
            <a:endParaRPr sz="1300">
              <a:latin typeface="Arial"/>
              <a:cs typeface="Arial"/>
            </a:endParaRPr>
          </a:p>
          <a:p>
            <a:pPr marL="137795" marR="311150">
              <a:lnSpc>
                <a:spcPct val="101400"/>
              </a:lnSpc>
              <a:spcBef>
                <a:spcPts val="365"/>
              </a:spcBef>
            </a:pPr>
            <a:r>
              <a:rPr dirty="0" sz="1300" spc="10">
                <a:latin typeface="Times New Roman"/>
                <a:cs typeface="Times New Roman"/>
              </a:rPr>
              <a:t>You </a:t>
            </a:r>
            <a:r>
              <a:rPr dirty="0" sz="1300" spc="5">
                <a:latin typeface="Times New Roman"/>
                <a:cs typeface="Times New Roman"/>
              </a:rPr>
              <a:t>create a procedure to store a series of actions for later execution. </a:t>
            </a:r>
            <a:r>
              <a:rPr dirty="0" sz="1300" spc="10">
                <a:latin typeface="Times New Roman"/>
                <a:cs typeface="Times New Roman"/>
              </a:rPr>
              <a:t>A </a:t>
            </a:r>
            <a:r>
              <a:rPr dirty="0" sz="1300" spc="5">
                <a:latin typeface="Times New Roman"/>
                <a:cs typeface="Times New Roman"/>
              </a:rPr>
              <a:t>procedure </a:t>
            </a:r>
            <a:r>
              <a:rPr dirty="0" sz="1300" spc="10">
                <a:latin typeface="Times New Roman"/>
                <a:cs typeface="Times New Roman"/>
              </a:rPr>
              <a:t>can  </a:t>
            </a:r>
            <a:r>
              <a:rPr dirty="0" sz="1300" spc="5">
                <a:latin typeface="Times New Roman"/>
                <a:cs typeface="Times New Roman"/>
              </a:rPr>
              <a:t>contain zero or </a:t>
            </a:r>
            <a:r>
              <a:rPr dirty="0" sz="1300" spc="10">
                <a:latin typeface="Times New Roman"/>
                <a:cs typeface="Times New Roman"/>
              </a:rPr>
              <a:t>more parameters </a:t>
            </a:r>
            <a:r>
              <a:rPr dirty="0" sz="1300" spc="5">
                <a:latin typeface="Times New Roman"/>
                <a:cs typeface="Times New Roman"/>
              </a:rPr>
              <a:t>that can be transferred to and from the calling  environment, but a procedure does not have to return a value. </a:t>
            </a:r>
            <a:r>
              <a:rPr dirty="0" sz="1300" spc="10">
                <a:latin typeface="Times New Roman"/>
                <a:cs typeface="Times New Roman"/>
              </a:rPr>
              <a:t>A </a:t>
            </a:r>
            <a:r>
              <a:rPr dirty="0" sz="1300" spc="5">
                <a:latin typeface="Times New Roman"/>
                <a:cs typeface="Times New Roman"/>
              </a:rPr>
              <a:t>procedure </a:t>
            </a:r>
            <a:r>
              <a:rPr dirty="0" sz="1300" spc="10">
                <a:latin typeface="Times New Roman"/>
                <a:cs typeface="Times New Roman"/>
              </a:rPr>
              <a:t>can </a:t>
            </a:r>
            <a:r>
              <a:rPr dirty="0" sz="1300" spc="5">
                <a:latin typeface="Times New Roman"/>
                <a:cs typeface="Times New Roman"/>
              </a:rPr>
              <a:t>call a  function to assist with its</a:t>
            </a:r>
            <a:r>
              <a:rPr dirty="0" sz="1300">
                <a:latin typeface="Times New Roman"/>
                <a:cs typeface="Times New Roman"/>
              </a:rPr>
              <a:t> </a:t>
            </a:r>
            <a:r>
              <a:rPr dirty="0" sz="1300" spc="5">
                <a:latin typeface="Times New Roman"/>
                <a:cs typeface="Times New Roman"/>
              </a:rPr>
              <a:t>actions.</a:t>
            </a:r>
            <a:endParaRPr sz="1300">
              <a:latin typeface="Times New Roman"/>
              <a:cs typeface="Times New Roman"/>
            </a:endParaRPr>
          </a:p>
          <a:p>
            <a:pPr marL="138430" marR="449580" indent="-635">
              <a:lnSpc>
                <a:spcPct val="106100"/>
              </a:lnSpc>
              <a:spcBef>
                <a:spcPts val="250"/>
              </a:spcBef>
            </a:pPr>
            <a:r>
              <a:rPr dirty="0" sz="1300" spc="5" b="1">
                <a:latin typeface="Times New Roman"/>
                <a:cs typeface="Times New Roman"/>
              </a:rPr>
              <a:t>Note: </a:t>
            </a:r>
            <a:r>
              <a:rPr dirty="0" sz="1300" spc="10">
                <a:latin typeface="Times New Roman"/>
                <a:cs typeface="Times New Roman"/>
              </a:rPr>
              <a:t>A </a:t>
            </a:r>
            <a:r>
              <a:rPr dirty="0" sz="1300" spc="5">
                <a:latin typeface="Times New Roman"/>
                <a:cs typeface="Times New Roman"/>
              </a:rPr>
              <a:t>procedure containing a single </a:t>
            </a:r>
            <a:r>
              <a:rPr dirty="0" sz="1300" spc="15">
                <a:latin typeface="Courier New"/>
                <a:cs typeface="Courier New"/>
              </a:rPr>
              <a:t>OUT</a:t>
            </a:r>
            <a:r>
              <a:rPr dirty="0" sz="1300" spc="-375">
                <a:latin typeface="Courier New"/>
                <a:cs typeface="Courier New"/>
              </a:rPr>
              <a:t> </a:t>
            </a:r>
            <a:r>
              <a:rPr dirty="0" sz="1300" spc="10">
                <a:latin typeface="Times New Roman"/>
                <a:cs typeface="Times New Roman"/>
              </a:rPr>
              <a:t>parameter would </a:t>
            </a:r>
            <a:r>
              <a:rPr dirty="0" sz="1300" spc="5">
                <a:latin typeface="Times New Roman"/>
                <a:cs typeface="Times New Roman"/>
              </a:rPr>
              <a:t>be better rewritten as a  function returning the</a:t>
            </a:r>
            <a:r>
              <a:rPr dirty="0" sz="1300" spc="15">
                <a:latin typeface="Times New Roman"/>
                <a:cs typeface="Times New Roman"/>
              </a:rPr>
              <a:t> </a:t>
            </a:r>
            <a:r>
              <a:rPr dirty="0" sz="1300" spc="5">
                <a:latin typeface="Times New Roman"/>
                <a:cs typeface="Times New Roman"/>
              </a:rPr>
              <a:t>value.</a:t>
            </a:r>
            <a:endParaRPr sz="1300">
              <a:latin typeface="Times New Roman"/>
              <a:cs typeface="Times New Roman"/>
            </a:endParaRPr>
          </a:p>
          <a:p>
            <a:pPr marL="137795" marR="5080">
              <a:lnSpc>
                <a:spcPct val="101400"/>
              </a:lnSpc>
              <a:spcBef>
                <a:spcPts val="395"/>
              </a:spcBef>
            </a:pPr>
            <a:r>
              <a:rPr dirty="0" sz="1300" spc="10">
                <a:latin typeface="Times New Roman"/>
                <a:cs typeface="Times New Roman"/>
              </a:rPr>
              <a:t>You </a:t>
            </a:r>
            <a:r>
              <a:rPr dirty="0" sz="1300" spc="5">
                <a:latin typeface="Times New Roman"/>
                <a:cs typeface="Times New Roman"/>
              </a:rPr>
              <a:t>create a function </a:t>
            </a:r>
            <a:r>
              <a:rPr dirty="0" sz="1300" spc="10">
                <a:latin typeface="Times New Roman"/>
                <a:cs typeface="Times New Roman"/>
              </a:rPr>
              <a:t>when you </a:t>
            </a:r>
            <a:r>
              <a:rPr dirty="0" sz="1300" spc="5">
                <a:latin typeface="Times New Roman"/>
                <a:cs typeface="Times New Roman"/>
              </a:rPr>
              <a:t>want to compute a value that must be returned to the  calling environment. </a:t>
            </a:r>
            <a:r>
              <a:rPr dirty="0" sz="1300" spc="10">
                <a:latin typeface="Times New Roman"/>
                <a:cs typeface="Times New Roman"/>
              </a:rPr>
              <a:t>A </a:t>
            </a:r>
            <a:r>
              <a:rPr dirty="0" sz="1300" spc="5">
                <a:latin typeface="Times New Roman"/>
                <a:cs typeface="Times New Roman"/>
              </a:rPr>
              <a:t>function can contain zero or </a:t>
            </a:r>
            <a:r>
              <a:rPr dirty="0" sz="1300" spc="10">
                <a:latin typeface="Times New Roman"/>
                <a:cs typeface="Times New Roman"/>
              </a:rPr>
              <a:t>more parameters </a:t>
            </a:r>
            <a:r>
              <a:rPr dirty="0" sz="1300" spc="5">
                <a:latin typeface="Times New Roman"/>
                <a:cs typeface="Times New Roman"/>
              </a:rPr>
              <a:t>that are transferred  from the calling environment. Functions typically return only a single value, </a:t>
            </a:r>
            <a:r>
              <a:rPr dirty="0" sz="1300" spc="10">
                <a:latin typeface="Times New Roman"/>
                <a:cs typeface="Times New Roman"/>
              </a:rPr>
              <a:t>and </a:t>
            </a:r>
            <a:r>
              <a:rPr dirty="0" sz="1300" spc="5">
                <a:latin typeface="Times New Roman"/>
                <a:cs typeface="Times New Roman"/>
              </a:rPr>
              <a:t>the value  is returned through a </a:t>
            </a:r>
            <a:r>
              <a:rPr dirty="0" sz="1300" spc="10">
                <a:latin typeface="Courier New"/>
                <a:cs typeface="Courier New"/>
              </a:rPr>
              <a:t>RETURN</a:t>
            </a:r>
            <a:r>
              <a:rPr dirty="0" sz="1300" spc="-315">
                <a:latin typeface="Courier New"/>
                <a:cs typeface="Courier New"/>
              </a:rPr>
              <a:t> </a:t>
            </a:r>
            <a:r>
              <a:rPr dirty="0" sz="1300" spc="5">
                <a:latin typeface="Times New Roman"/>
                <a:cs typeface="Times New Roman"/>
              </a:rPr>
              <a:t>statement. </a:t>
            </a:r>
            <a:r>
              <a:rPr dirty="0" sz="1300" spc="10">
                <a:latin typeface="Times New Roman"/>
                <a:cs typeface="Times New Roman"/>
              </a:rPr>
              <a:t>The </a:t>
            </a:r>
            <a:r>
              <a:rPr dirty="0" sz="1300" spc="5">
                <a:latin typeface="Times New Roman"/>
                <a:cs typeface="Times New Roman"/>
              </a:rPr>
              <a:t>functions used in SQL statements should not  use</a:t>
            </a:r>
            <a:r>
              <a:rPr dirty="0" sz="1300" spc="10">
                <a:latin typeface="Times New Roman"/>
                <a:cs typeface="Times New Roman"/>
              </a:rPr>
              <a:t> </a:t>
            </a:r>
            <a:r>
              <a:rPr dirty="0" sz="1300" spc="10">
                <a:latin typeface="Courier New"/>
                <a:cs typeface="Courier New"/>
              </a:rPr>
              <a:t>OUT</a:t>
            </a:r>
            <a:r>
              <a:rPr dirty="0" sz="1300" spc="-445">
                <a:latin typeface="Courier New"/>
                <a:cs typeface="Courier New"/>
              </a:rPr>
              <a:t> </a:t>
            </a:r>
            <a:r>
              <a:rPr dirty="0" sz="1300" spc="5">
                <a:latin typeface="Times New Roman"/>
                <a:cs typeface="Times New Roman"/>
              </a:rPr>
              <a:t>or</a:t>
            </a:r>
            <a:r>
              <a:rPr dirty="0" sz="1300" spc="15">
                <a:latin typeface="Times New Roman"/>
                <a:cs typeface="Times New Roman"/>
              </a:rPr>
              <a:t> </a:t>
            </a:r>
            <a:r>
              <a:rPr dirty="0" sz="1300" spc="10">
                <a:latin typeface="Courier New"/>
                <a:cs typeface="Courier New"/>
              </a:rPr>
              <a:t>IN</a:t>
            </a:r>
            <a:r>
              <a:rPr dirty="0" sz="1300" spc="-440">
                <a:latin typeface="Courier New"/>
                <a:cs typeface="Courier New"/>
              </a:rPr>
              <a:t> </a:t>
            </a:r>
            <a:r>
              <a:rPr dirty="0" sz="1300" spc="15">
                <a:latin typeface="Courier New"/>
                <a:cs typeface="Courier New"/>
              </a:rPr>
              <a:t>OUT</a:t>
            </a:r>
            <a:r>
              <a:rPr dirty="0" sz="1300" spc="-450">
                <a:latin typeface="Courier New"/>
                <a:cs typeface="Courier New"/>
              </a:rPr>
              <a:t> </a:t>
            </a:r>
            <a:r>
              <a:rPr dirty="0" sz="1300" spc="10">
                <a:latin typeface="Times New Roman"/>
                <a:cs typeface="Times New Roman"/>
              </a:rPr>
              <a:t>mode</a:t>
            </a:r>
            <a:r>
              <a:rPr dirty="0" sz="1300" spc="15">
                <a:latin typeface="Times New Roman"/>
                <a:cs typeface="Times New Roman"/>
              </a:rPr>
              <a:t> </a:t>
            </a:r>
            <a:r>
              <a:rPr dirty="0" sz="1300" spc="5">
                <a:latin typeface="Times New Roman"/>
                <a:cs typeface="Times New Roman"/>
              </a:rPr>
              <a:t>parameters.</a:t>
            </a:r>
            <a:r>
              <a:rPr dirty="0" sz="1300" spc="10">
                <a:latin typeface="Times New Roman"/>
                <a:cs typeface="Times New Roman"/>
              </a:rPr>
              <a:t> </a:t>
            </a:r>
            <a:r>
              <a:rPr dirty="0" sz="1300" spc="5">
                <a:latin typeface="Times New Roman"/>
                <a:cs typeface="Times New Roman"/>
              </a:rPr>
              <a:t>Although</a:t>
            </a:r>
            <a:r>
              <a:rPr dirty="0" sz="1300" spc="10">
                <a:latin typeface="Times New Roman"/>
                <a:cs typeface="Times New Roman"/>
              </a:rPr>
              <a:t> </a:t>
            </a:r>
            <a:r>
              <a:rPr dirty="0" sz="1300" spc="5">
                <a:latin typeface="Times New Roman"/>
                <a:cs typeface="Times New Roman"/>
              </a:rPr>
              <a:t>a</a:t>
            </a:r>
            <a:r>
              <a:rPr dirty="0" sz="1300" spc="15">
                <a:latin typeface="Times New Roman"/>
                <a:cs typeface="Times New Roman"/>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using</a:t>
            </a:r>
            <a:r>
              <a:rPr dirty="0" sz="1300" spc="10">
                <a:latin typeface="Times New Roman"/>
                <a:cs typeface="Times New Roman"/>
              </a:rPr>
              <a:t> </a:t>
            </a:r>
            <a:r>
              <a:rPr dirty="0" sz="1300" spc="5">
                <a:latin typeface="Times New Roman"/>
                <a:cs typeface="Times New Roman"/>
              </a:rPr>
              <a:t>output</a:t>
            </a:r>
            <a:r>
              <a:rPr dirty="0" sz="1300" spc="15">
                <a:latin typeface="Times New Roman"/>
                <a:cs typeface="Times New Roman"/>
              </a:rPr>
              <a:t> </a:t>
            </a:r>
            <a:r>
              <a:rPr dirty="0" sz="1300" spc="10">
                <a:latin typeface="Times New Roman"/>
                <a:cs typeface="Times New Roman"/>
              </a:rPr>
              <a:t>parameters can</a:t>
            </a:r>
            <a:r>
              <a:rPr dirty="0" sz="1300" spc="15">
                <a:latin typeface="Times New Roman"/>
                <a:cs typeface="Times New Roman"/>
              </a:rPr>
              <a:t> </a:t>
            </a:r>
            <a:r>
              <a:rPr dirty="0" sz="1300" spc="5">
                <a:latin typeface="Times New Roman"/>
                <a:cs typeface="Times New Roman"/>
              </a:rPr>
              <a:t>be  used in a </a:t>
            </a:r>
            <a:r>
              <a:rPr dirty="0" sz="1300" spc="10">
                <a:latin typeface="Times New Roman"/>
                <a:cs typeface="Times New Roman"/>
              </a:rPr>
              <a:t>PL/SQL </a:t>
            </a:r>
            <a:r>
              <a:rPr dirty="0" sz="1300" spc="5">
                <a:latin typeface="Times New Roman"/>
                <a:cs typeface="Times New Roman"/>
              </a:rPr>
              <a:t>procedure or block, it cannot be used in </a:t>
            </a:r>
            <a:r>
              <a:rPr dirty="0" sz="1300" spc="10">
                <a:latin typeface="Times New Roman"/>
                <a:cs typeface="Times New Roman"/>
              </a:rPr>
              <a:t>SQL</a:t>
            </a:r>
            <a:r>
              <a:rPr dirty="0" sz="1300" spc="35">
                <a:latin typeface="Times New Roman"/>
                <a:cs typeface="Times New Roman"/>
              </a:rPr>
              <a:t> </a:t>
            </a:r>
            <a:r>
              <a:rPr dirty="0" sz="1300" spc="5">
                <a:latin typeface="Times New Roman"/>
                <a:cs typeface="Times New Roman"/>
              </a:rPr>
              <a:t>statements.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9209">
              <a:lnSpc>
                <a:spcPct val="100000"/>
              </a:lnSpc>
            </a:pPr>
            <a:r>
              <a:rPr dirty="0" sz="2000" spc="-5" b="1">
                <a:latin typeface="Arial"/>
                <a:cs typeface="Arial"/>
              </a:rPr>
              <a:t>Summary</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5" b="1">
                <a:latin typeface="Arial"/>
                <a:cs typeface="Arial"/>
              </a:rPr>
              <a:t>In this </a:t>
            </a:r>
            <a:r>
              <a:rPr dirty="0" sz="1550" spc="10" b="1">
                <a:latin typeface="Arial"/>
                <a:cs typeface="Arial"/>
              </a:rPr>
              <a:t>lesson, you </a:t>
            </a:r>
            <a:r>
              <a:rPr dirty="0" sz="1550" spc="5" b="1">
                <a:latin typeface="Arial"/>
                <a:cs typeface="Arial"/>
              </a:rPr>
              <a:t>should </a:t>
            </a:r>
            <a:r>
              <a:rPr dirty="0" sz="1550" spc="10" b="1">
                <a:latin typeface="Arial"/>
                <a:cs typeface="Arial"/>
              </a:rPr>
              <a:t>have learned how</a:t>
            </a:r>
            <a:r>
              <a:rPr dirty="0" sz="1550" spc="25" b="1">
                <a:latin typeface="Arial"/>
                <a:cs typeface="Arial"/>
              </a:rPr>
              <a:t> </a:t>
            </a:r>
            <a:r>
              <a:rPr dirty="0" sz="1550" spc="5" b="1">
                <a:latin typeface="Arial"/>
                <a:cs typeface="Arial"/>
              </a:rPr>
              <a:t>to:</a:t>
            </a:r>
            <a:endParaRPr sz="1550">
              <a:latin typeface="Arial"/>
              <a:cs typeface="Arial"/>
            </a:endParaRPr>
          </a:p>
          <a:p>
            <a:pPr marL="1035050" marR="860425" indent="-327025">
              <a:lnSpc>
                <a:spcPct val="101499"/>
              </a:lnSpc>
              <a:spcBef>
                <a:spcPts val="370"/>
              </a:spcBef>
              <a:buClr>
                <a:srgbClr val="FF0000"/>
              </a:buClr>
              <a:buFont typeface="Arial"/>
              <a:buChar char="•"/>
              <a:tabLst>
                <a:tab pos="1035050" algn="l"/>
                <a:tab pos="1035685" algn="l"/>
              </a:tabLst>
            </a:pPr>
            <a:r>
              <a:rPr dirty="0" sz="1550" spc="10" b="1">
                <a:latin typeface="Arial"/>
                <a:cs typeface="Arial"/>
              </a:rPr>
              <a:t>Write a PL/SQL function to compute and return a  value by using the </a:t>
            </a:r>
            <a:r>
              <a:rPr dirty="0" sz="1550" spc="10" b="1">
                <a:latin typeface="Courier New"/>
                <a:cs typeface="Courier New"/>
              </a:rPr>
              <a:t>CREATE FUNCTION </a:t>
            </a:r>
            <a:r>
              <a:rPr dirty="0" sz="1550" spc="15" b="1">
                <a:latin typeface="Arial"/>
                <a:cs typeface="Arial"/>
              </a:rPr>
              <a:t>SQL  </a:t>
            </a:r>
            <a:r>
              <a:rPr dirty="0" sz="1550" spc="10" b="1">
                <a:latin typeface="Arial"/>
                <a:cs typeface="Arial"/>
              </a:rPr>
              <a:t>statement</a:t>
            </a:r>
            <a:endParaRPr sz="1550">
              <a:latin typeface="Arial"/>
              <a:cs typeface="Arial"/>
            </a:endParaRPr>
          </a:p>
          <a:p>
            <a:pPr marL="1035050" indent="-327660">
              <a:lnSpc>
                <a:spcPct val="100000"/>
              </a:lnSpc>
              <a:spcBef>
                <a:spcPts val="400"/>
              </a:spcBef>
              <a:buClr>
                <a:srgbClr val="FF0000"/>
              </a:buClr>
              <a:buFont typeface="Arial"/>
              <a:buChar char="•"/>
              <a:tabLst>
                <a:tab pos="1035050" algn="l"/>
                <a:tab pos="1035685" algn="l"/>
              </a:tabLst>
            </a:pPr>
            <a:r>
              <a:rPr dirty="0" sz="1550" spc="10" b="1">
                <a:latin typeface="Arial"/>
                <a:cs typeface="Arial"/>
              </a:rPr>
              <a:t>Invoke a function as part of a PL/SQL</a:t>
            </a:r>
            <a:r>
              <a:rPr dirty="0" sz="1550" spc="-30" b="1">
                <a:latin typeface="Arial"/>
                <a:cs typeface="Arial"/>
              </a:rPr>
              <a:t> </a:t>
            </a:r>
            <a:r>
              <a:rPr dirty="0" sz="1550" spc="10" b="1">
                <a:latin typeface="Arial"/>
                <a:cs typeface="Arial"/>
              </a:rPr>
              <a:t>expression</a:t>
            </a:r>
            <a:endParaRPr sz="1550">
              <a:latin typeface="Arial"/>
              <a:cs typeface="Arial"/>
            </a:endParaRPr>
          </a:p>
          <a:p>
            <a:pPr marL="1035050" indent="-327660">
              <a:lnSpc>
                <a:spcPct val="100000"/>
              </a:lnSpc>
              <a:spcBef>
                <a:spcPts val="405"/>
              </a:spcBef>
              <a:buClr>
                <a:srgbClr val="FF0000"/>
              </a:buClr>
              <a:buFont typeface="Arial"/>
              <a:buChar char="•"/>
              <a:tabLst>
                <a:tab pos="1035050" algn="l"/>
                <a:tab pos="1035685" algn="l"/>
              </a:tabLst>
            </a:pPr>
            <a:r>
              <a:rPr dirty="0" sz="1550" spc="10" b="1">
                <a:latin typeface="Arial"/>
                <a:cs typeface="Arial"/>
              </a:rPr>
              <a:t>Use stored PL/SQL functions </a:t>
            </a:r>
            <a:r>
              <a:rPr dirty="0" sz="1550" spc="5" b="1">
                <a:latin typeface="Arial"/>
                <a:cs typeface="Arial"/>
              </a:rPr>
              <a:t>in </a:t>
            </a:r>
            <a:r>
              <a:rPr dirty="0" sz="1550" spc="15" b="1">
                <a:latin typeface="Arial"/>
                <a:cs typeface="Arial"/>
              </a:rPr>
              <a:t>SQL</a:t>
            </a:r>
            <a:r>
              <a:rPr dirty="0" sz="1550" spc="-40" b="1">
                <a:latin typeface="Arial"/>
                <a:cs typeface="Arial"/>
              </a:rPr>
              <a:t> </a:t>
            </a:r>
            <a:r>
              <a:rPr dirty="0" sz="1550" spc="10" b="1">
                <a:latin typeface="Arial"/>
                <a:cs typeface="Arial"/>
              </a:rPr>
              <a:t>statements</a:t>
            </a:r>
            <a:endParaRPr sz="1550">
              <a:latin typeface="Arial"/>
              <a:cs typeface="Arial"/>
            </a:endParaRPr>
          </a:p>
          <a:p>
            <a:pPr marL="1035050" indent="-327660">
              <a:lnSpc>
                <a:spcPts val="1814"/>
              </a:lnSpc>
              <a:spcBef>
                <a:spcPts val="400"/>
              </a:spcBef>
              <a:buClr>
                <a:srgbClr val="FF0000"/>
              </a:buClr>
              <a:buFont typeface="Arial"/>
              <a:buChar char="•"/>
              <a:tabLst>
                <a:tab pos="1035050" algn="l"/>
                <a:tab pos="1035685" algn="l"/>
              </a:tabLst>
            </a:pPr>
            <a:r>
              <a:rPr dirty="0" sz="1550" spc="10" b="1">
                <a:latin typeface="Arial"/>
                <a:cs typeface="Arial"/>
              </a:rPr>
              <a:t>Remove a function from the database by using</a:t>
            </a:r>
            <a:r>
              <a:rPr dirty="0" sz="1550" b="1">
                <a:latin typeface="Arial"/>
                <a:cs typeface="Arial"/>
              </a:rPr>
              <a:t> </a:t>
            </a:r>
            <a:r>
              <a:rPr dirty="0" sz="1550" spc="10" b="1">
                <a:latin typeface="Arial"/>
                <a:cs typeface="Arial"/>
              </a:rPr>
              <a:t>the</a:t>
            </a:r>
            <a:endParaRPr sz="1550">
              <a:latin typeface="Arial"/>
              <a:cs typeface="Arial"/>
            </a:endParaRPr>
          </a:p>
          <a:p>
            <a:pPr marL="1035050">
              <a:lnSpc>
                <a:spcPts val="1814"/>
              </a:lnSpc>
            </a:pPr>
            <a:r>
              <a:rPr dirty="0" sz="1550" spc="10" b="1">
                <a:latin typeface="Courier New"/>
                <a:cs typeface="Courier New"/>
              </a:rPr>
              <a:t>DROP</a:t>
            </a:r>
            <a:r>
              <a:rPr dirty="0" sz="1550" spc="-500" b="1">
                <a:latin typeface="Courier New"/>
                <a:cs typeface="Courier New"/>
              </a:rPr>
              <a:t> </a:t>
            </a:r>
            <a:r>
              <a:rPr dirty="0" sz="1550" spc="10" b="1">
                <a:latin typeface="Courier New"/>
                <a:cs typeface="Courier New"/>
              </a:rPr>
              <a:t>FUNCTION</a:t>
            </a:r>
            <a:r>
              <a:rPr dirty="0" sz="1550" spc="-490" b="1">
                <a:latin typeface="Courier New"/>
                <a:cs typeface="Courier New"/>
              </a:rPr>
              <a:t> </a:t>
            </a:r>
            <a:r>
              <a:rPr dirty="0" sz="1550" spc="15" b="1">
                <a:latin typeface="Arial"/>
                <a:cs typeface="Arial"/>
              </a:rPr>
              <a:t>SQL</a:t>
            </a:r>
            <a:r>
              <a:rPr dirty="0" sz="1550" spc="5" b="1">
                <a:latin typeface="Arial"/>
                <a:cs typeface="Arial"/>
              </a:rPr>
              <a:t> </a:t>
            </a:r>
            <a:r>
              <a:rPr dirty="0" sz="1550" spc="10" b="1">
                <a:latin typeface="Arial"/>
                <a:cs typeface="Arial"/>
              </a:rPr>
              <a:t>statement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spcBef>
                <a:spcPts val="15"/>
              </a:spcBef>
            </a:pPr>
            <a:endParaRPr sz="2150">
              <a:latin typeface="Arial"/>
              <a:cs typeface="Arial"/>
            </a:endParaRPr>
          </a:p>
          <a:p>
            <a:pPr algn="ctr" marL="10160">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7</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09382"/>
            <a:ext cx="6107430" cy="122491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Summary</a:t>
            </a:r>
            <a:endParaRPr sz="1300">
              <a:latin typeface="Arial"/>
              <a:cs typeface="Arial"/>
            </a:endParaRPr>
          </a:p>
          <a:p>
            <a:pPr marL="137795" marR="5080">
              <a:lnSpc>
                <a:spcPct val="101099"/>
              </a:lnSpc>
              <a:spcBef>
                <a:spcPts val="370"/>
              </a:spcBef>
            </a:pPr>
            <a:r>
              <a:rPr dirty="0" sz="1300" spc="10">
                <a:latin typeface="Times New Roman"/>
                <a:cs typeface="Times New Roman"/>
              </a:rPr>
              <a:t>A </a:t>
            </a:r>
            <a:r>
              <a:rPr dirty="0" sz="1300" spc="5">
                <a:latin typeface="Times New Roman"/>
                <a:cs typeface="Times New Roman"/>
              </a:rPr>
              <a:t>function is a </a:t>
            </a:r>
            <a:r>
              <a:rPr dirty="0" sz="1300" spc="10">
                <a:latin typeface="Times New Roman"/>
                <a:cs typeface="Times New Roman"/>
              </a:rPr>
              <a:t>named PL/SQL </a:t>
            </a:r>
            <a:r>
              <a:rPr dirty="0" sz="1300" spc="5">
                <a:latin typeface="Times New Roman"/>
                <a:cs typeface="Times New Roman"/>
              </a:rPr>
              <a:t>block that must return a value. Generally, </a:t>
            </a:r>
            <a:r>
              <a:rPr dirty="0" sz="1300" spc="10">
                <a:latin typeface="Times New Roman"/>
                <a:cs typeface="Times New Roman"/>
              </a:rPr>
              <a:t>you </a:t>
            </a:r>
            <a:r>
              <a:rPr dirty="0" sz="1300" spc="5">
                <a:latin typeface="Times New Roman"/>
                <a:cs typeface="Times New Roman"/>
              </a:rPr>
              <a:t>create a  function to compute </a:t>
            </a:r>
            <a:r>
              <a:rPr dirty="0" sz="1300" spc="10">
                <a:latin typeface="Times New Roman"/>
                <a:cs typeface="Times New Roman"/>
              </a:rPr>
              <a:t>and </a:t>
            </a:r>
            <a:r>
              <a:rPr dirty="0" sz="1300" spc="5">
                <a:latin typeface="Times New Roman"/>
                <a:cs typeface="Times New Roman"/>
              </a:rPr>
              <a:t>return a value, and </a:t>
            </a:r>
            <a:r>
              <a:rPr dirty="0" sz="1300" spc="10">
                <a:latin typeface="Times New Roman"/>
                <a:cs typeface="Times New Roman"/>
              </a:rPr>
              <a:t>you </a:t>
            </a:r>
            <a:r>
              <a:rPr dirty="0" sz="1300" spc="5">
                <a:latin typeface="Times New Roman"/>
                <a:cs typeface="Times New Roman"/>
              </a:rPr>
              <a:t>create a procedure to perform an</a:t>
            </a:r>
            <a:r>
              <a:rPr dirty="0" sz="1300" spc="150">
                <a:latin typeface="Times New Roman"/>
                <a:cs typeface="Times New Roman"/>
              </a:rPr>
              <a:t> </a:t>
            </a:r>
            <a:r>
              <a:rPr dirty="0" sz="1300" spc="5">
                <a:latin typeface="Times New Roman"/>
                <a:cs typeface="Times New Roman"/>
              </a:rPr>
              <a:t>action.</a:t>
            </a:r>
            <a:endParaRPr sz="1300">
              <a:latin typeface="Times New Roman"/>
              <a:cs typeface="Times New Roman"/>
            </a:endParaRPr>
          </a:p>
          <a:p>
            <a:pPr marL="137795">
              <a:lnSpc>
                <a:spcPct val="100000"/>
              </a:lnSpc>
              <a:spcBef>
                <a:spcPts val="425"/>
              </a:spcBef>
            </a:pPr>
            <a:r>
              <a:rPr dirty="0" sz="1300" spc="10">
                <a:latin typeface="Times New Roman"/>
                <a:cs typeface="Times New Roman"/>
              </a:rPr>
              <a:t>A </a:t>
            </a:r>
            <a:r>
              <a:rPr dirty="0" sz="1300" spc="5">
                <a:latin typeface="Times New Roman"/>
                <a:cs typeface="Times New Roman"/>
              </a:rPr>
              <a:t>function can be created or</a:t>
            </a:r>
            <a:r>
              <a:rPr dirty="0" sz="1300">
                <a:latin typeface="Times New Roman"/>
                <a:cs typeface="Times New Roman"/>
              </a:rPr>
              <a:t> </a:t>
            </a:r>
            <a:r>
              <a:rPr dirty="0" sz="1300" spc="5">
                <a:latin typeface="Times New Roman"/>
                <a:cs typeface="Times New Roman"/>
              </a:rPr>
              <a:t>dropped.</a:t>
            </a:r>
            <a:endParaRPr sz="1300">
              <a:latin typeface="Times New Roman"/>
              <a:cs typeface="Times New Roman"/>
            </a:endParaRPr>
          </a:p>
          <a:p>
            <a:pPr marL="137795">
              <a:lnSpc>
                <a:spcPct val="100000"/>
              </a:lnSpc>
              <a:spcBef>
                <a:spcPts val="420"/>
              </a:spcBef>
            </a:pPr>
            <a:r>
              <a:rPr dirty="0" sz="1300" spc="10">
                <a:latin typeface="Times New Roman"/>
                <a:cs typeface="Times New Roman"/>
              </a:rPr>
              <a:t>A </a:t>
            </a:r>
            <a:r>
              <a:rPr dirty="0" sz="1300" spc="5">
                <a:latin typeface="Times New Roman"/>
                <a:cs typeface="Times New Roman"/>
              </a:rPr>
              <a:t>function is invoked as a part of an</a:t>
            </a:r>
            <a:r>
              <a:rPr dirty="0" sz="1300">
                <a:latin typeface="Times New Roman"/>
                <a:cs typeface="Times New Roman"/>
              </a:rPr>
              <a:t> </a:t>
            </a:r>
            <a:r>
              <a:rPr dirty="0" sz="1300" spc="5">
                <a:latin typeface="Times New Roman"/>
                <a:cs typeface="Times New Roman"/>
              </a:rPr>
              <a:t>expression.</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155"/>
            <a:ext cx="6537959"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230" cy="4904740"/>
          </a:xfrm>
          <a:prstGeom prst="rect">
            <a:avLst/>
          </a:prstGeom>
          <a:ln w="10667">
            <a:solidFill>
              <a:srgbClr val="000000"/>
            </a:solidFill>
          </a:ln>
        </p:spPr>
        <p:txBody>
          <a:bodyPr wrap="square" lIns="0" tIns="4445" rIns="0" bIns="0" rtlCol="0" vert="horz">
            <a:spAutoFit/>
          </a:bodyPr>
          <a:lstStyle/>
          <a:p>
            <a:pPr>
              <a:lnSpc>
                <a:spcPct val="100000"/>
              </a:lnSpc>
              <a:spcBef>
                <a:spcPts val="35"/>
              </a:spcBef>
            </a:pPr>
            <a:endParaRPr sz="2600">
              <a:latin typeface="Times New Roman"/>
              <a:cs typeface="Times New Roman"/>
            </a:endParaRPr>
          </a:p>
          <a:p>
            <a:pPr algn="ctr" marR="27940">
              <a:lnSpc>
                <a:spcPct val="100000"/>
              </a:lnSpc>
            </a:pPr>
            <a:r>
              <a:rPr dirty="0" sz="2000" b="1">
                <a:latin typeface="Arial"/>
                <a:cs typeface="Arial"/>
              </a:rPr>
              <a:t>Practice </a:t>
            </a:r>
            <a:r>
              <a:rPr dirty="0" sz="2000" spc="-5" b="1">
                <a:latin typeface="Arial"/>
                <a:cs typeface="Arial"/>
              </a:rPr>
              <a:t>2: </a:t>
            </a:r>
            <a:r>
              <a:rPr dirty="0" sz="2000" b="1">
                <a:latin typeface="Arial"/>
                <a:cs typeface="Arial"/>
              </a:rPr>
              <a:t>Overview</a:t>
            </a:r>
            <a:endParaRPr sz="2000">
              <a:latin typeface="Arial"/>
              <a:cs typeface="Arial"/>
            </a:endParaRPr>
          </a:p>
          <a:p>
            <a:pPr>
              <a:lnSpc>
                <a:spcPct val="100000"/>
              </a:lnSpc>
            </a:pPr>
            <a:endParaRPr sz="2200">
              <a:latin typeface="Arial"/>
              <a:cs typeface="Arial"/>
            </a:endParaRPr>
          </a:p>
          <a:p>
            <a:pPr>
              <a:lnSpc>
                <a:spcPct val="100000"/>
              </a:lnSpc>
              <a:spcBef>
                <a:spcPts val="25"/>
              </a:spcBef>
            </a:pPr>
            <a:endParaRPr sz="2000">
              <a:latin typeface="Arial"/>
              <a:cs typeface="Arial"/>
            </a:endParaRPr>
          </a:p>
          <a:p>
            <a:pPr marL="626745">
              <a:lnSpc>
                <a:spcPct val="100000"/>
              </a:lnSpc>
            </a:pPr>
            <a:r>
              <a:rPr dirty="0" sz="1550" spc="10" b="1">
                <a:latin typeface="Arial"/>
                <a:cs typeface="Arial"/>
              </a:rPr>
              <a:t>This practice covers the following</a:t>
            </a:r>
            <a:r>
              <a:rPr dirty="0" sz="1550" spc="-60" b="1">
                <a:latin typeface="Arial"/>
                <a:cs typeface="Arial"/>
              </a:rPr>
              <a:t> </a:t>
            </a:r>
            <a:r>
              <a:rPr dirty="0" sz="1550" spc="10" b="1">
                <a:latin typeface="Arial"/>
                <a:cs typeface="Arial"/>
              </a:rPr>
              <a:t>topics:</a:t>
            </a:r>
            <a:endParaRPr sz="1550">
              <a:latin typeface="Arial"/>
              <a:cs typeface="Arial"/>
            </a:endParaRPr>
          </a:p>
          <a:p>
            <a:pPr marL="1035050" indent="-327660">
              <a:lnSpc>
                <a:spcPct val="100000"/>
              </a:lnSpc>
              <a:spcBef>
                <a:spcPts val="395"/>
              </a:spcBef>
              <a:buClr>
                <a:srgbClr val="FF0000"/>
              </a:buClr>
              <a:buFont typeface="Arial"/>
              <a:buChar char="•"/>
              <a:tabLst>
                <a:tab pos="1035050" algn="l"/>
                <a:tab pos="1035685" algn="l"/>
              </a:tabLst>
            </a:pPr>
            <a:r>
              <a:rPr dirty="0" sz="1550" spc="10" b="1">
                <a:latin typeface="Arial"/>
                <a:cs typeface="Arial"/>
              </a:rPr>
              <a:t>Creating stored</a:t>
            </a:r>
            <a:r>
              <a:rPr dirty="0" sz="1550" spc="-60" b="1">
                <a:latin typeface="Arial"/>
                <a:cs typeface="Arial"/>
              </a:rPr>
              <a:t> </a:t>
            </a:r>
            <a:r>
              <a:rPr dirty="0" sz="1550" spc="10" b="1">
                <a:latin typeface="Arial"/>
                <a:cs typeface="Arial"/>
              </a:rPr>
              <a:t>functions:</a:t>
            </a:r>
            <a:endParaRPr sz="1550">
              <a:latin typeface="Arial"/>
              <a:cs typeface="Arial"/>
            </a:endParaRPr>
          </a:p>
          <a:p>
            <a:pPr lvl="1" marL="1362075" marR="1266825" indent="-245110">
              <a:lnSpc>
                <a:spcPct val="102200"/>
              </a:lnSpc>
              <a:spcBef>
                <a:spcPts val="350"/>
              </a:spcBef>
              <a:buClr>
                <a:srgbClr val="FF0000"/>
              </a:buClr>
              <a:buFont typeface="Arial"/>
              <a:buChar char="–"/>
              <a:tabLst>
                <a:tab pos="1362075" algn="l"/>
                <a:tab pos="1362710" algn="l"/>
              </a:tabLst>
            </a:pPr>
            <a:r>
              <a:rPr dirty="0" sz="1400" spc="15" b="1">
                <a:latin typeface="Arial"/>
                <a:cs typeface="Arial"/>
              </a:rPr>
              <a:t>To query a database </a:t>
            </a:r>
            <a:r>
              <a:rPr dirty="0" sz="1400" spc="10" b="1">
                <a:latin typeface="Arial"/>
                <a:cs typeface="Arial"/>
              </a:rPr>
              <a:t>table and </a:t>
            </a:r>
            <a:r>
              <a:rPr dirty="0" sz="1400" spc="5" b="1">
                <a:latin typeface="Arial"/>
                <a:cs typeface="Arial"/>
              </a:rPr>
              <a:t>return specific  </a:t>
            </a:r>
            <a:r>
              <a:rPr dirty="0" sz="1400" spc="10" b="1">
                <a:latin typeface="Arial"/>
                <a:cs typeface="Arial"/>
              </a:rPr>
              <a:t>values</a:t>
            </a:r>
            <a:endParaRPr sz="1400">
              <a:latin typeface="Arial"/>
              <a:cs typeface="Arial"/>
            </a:endParaRPr>
          </a:p>
          <a:p>
            <a:pPr lvl="1" marL="1362075" indent="-245110">
              <a:lnSpc>
                <a:spcPct val="100000"/>
              </a:lnSpc>
              <a:spcBef>
                <a:spcPts val="375"/>
              </a:spcBef>
              <a:buClr>
                <a:srgbClr val="FF0000"/>
              </a:buClr>
              <a:buFont typeface="Arial"/>
              <a:buChar char="–"/>
              <a:tabLst>
                <a:tab pos="1362075" algn="l"/>
                <a:tab pos="1362710" algn="l"/>
              </a:tabLst>
            </a:pPr>
            <a:r>
              <a:rPr dirty="0" sz="1400" spc="15" b="1">
                <a:latin typeface="Arial"/>
                <a:cs typeface="Arial"/>
              </a:rPr>
              <a:t>To be used </a:t>
            </a:r>
            <a:r>
              <a:rPr dirty="0" sz="1400" spc="10" b="1">
                <a:latin typeface="Arial"/>
                <a:cs typeface="Arial"/>
              </a:rPr>
              <a:t>in </a:t>
            </a:r>
            <a:r>
              <a:rPr dirty="0" sz="1400" spc="15" b="1">
                <a:latin typeface="Arial"/>
                <a:cs typeface="Arial"/>
              </a:rPr>
              <a:t>a </a:t>
            </a:r>
            <a:r>
              <a:rPr dirty="0" sz="1400" spc="20" b="1">
                <a:latin typeface="Arial"/>
                <a:cs typeface="Arial"/>
              </a:rPr>
              <a:t>SQL</a:t>
            </a:r>
            <a:r>
              <a:rPr dirty="0" sz="1400" spc="-45" b="1">
                <a:latin typeface="Arial"/>
                <a:cs typeface="Arial"/>
              </a:rPr>
              <a:t> </a:t>
            </a:r>
            <a:r>
              <a:rPr dirty="0" sz="1400" spc="5" b="1">
                <a:latin typeface="Arial"/>
                <a:cs typeface="Arial"/>
              </a:rPr>
              <a:t>statement</a:t>
            </a:r>
            <a:endParaRPr sz="1400">
              <a:latin typeface="Arial"/>
              <a:cs typeface="Arial"/>
            </a:endParaRPr>
          </a:p>
          <a:p>
            <a:pPr lvl="1" marL="1362075" marR="1250950" indent="-245110">
              <a:lnSpc>
                <a:spcPct val="102200"/>
              </a:lnSpc>
              <a:spcBef>
                <a:spcPts val="335"/>
              </a:spcBef>
              <a:buClr>
                <a:srgbClr val="FF0000"/>
              </a:buClr>
              <a:buFont typeface="Arial"/>
              <a:buChar char="–"/>
              <a:tabLst>
                <a:tab pos="1362075" algn="l"/>
                <a:tab pos="1362710" algn="l"/>
              </a:tabLst>
            </a:pPr>
            <a:r>
              <a:rPr dirty="0" sz="1400" spc="10" b="1">
                <a:latin typeface="Arial"/>
                <a:cs typeface="Arial"/>
              </a:rPr>
              <a:t>To </a:t>
            </a:r>
            <a:r>
              <a:rPr dirty="0" sz="1400" spc="5" b="1">
                <a:latin typeface="Arial"/>
                <a:cs typeface="Arial"/>
              </a:rPr>
              <a:t>insert </a:t>
            </a:r>
            <a:r>
              <a:rPr dirty="0" sz="1400" spc="15" b="1">
                <a:latin typeface="Arial"/>
                <a:cs typeface="Arial"/>
              </a:rPr>
              <a:t>a </a:t>
            </a:r>
            <a:r>
              <a:rPr dirty="0" sz="1400" spc="10" b="1">
                <a:latin typeface="Arial"/>
                <a:cs typeface="Arial"/>
              </a:rPr>
              <a:t>new row, with </a:t>
            </a:r>
            <a:r>
              <a:rPr dirty="0" sz="1400" spc="5" b="1">
                <a:latin typeface="Arial"/>
                <a:cs typeface="Arial"/>
              </a:rPr>
              <a:t>specified </a:t>
            </a:r>
            <a:r>
              <a:rPr dirty="0" sz="1400" spc="10" b="1">
                <a:latin typeface="Arial"/>
                <a:cs typeface="Arial"/>
              </a:rPr>
              <a:t>parameter  values, </a:t>
            </a:r>
            <a:r>
              <a:rPr dirty="0" sz="1400" spc="5" b="1">
                <a:latin typeface="Arial"/>
                <a:cs typeface="Arial"/>
              </a:rPr>
              <a:t>into </a:t>
            </a:r>
            <a:r>
              <a:rPr dirty="0" sz="1400" spc="15" b="1">
                <a:latin typeface="Arial"/>
                <a:cs typeface="Arial"/>
              </a:rPr>
              <a:t>a </a:t>
            </a:r>
            <a:r>
              <a:rPr dirty="0" sz="1400" spc="10" b="1">
                <a:latin typeface="Arial"/>
                <a:cs typeface="Arial"/>
              </a:rPr>
              <a:t>database</a:t>
            </a:r>
            <a:r>
              <a:rPr dirty="0" sz="1400" spc="-20" b="1">
                <a:latin typeface="Arial"/>
                <a:cs typeface="Arial"/>
              </a:rPr>
              <a:t> </a:t>
            </a:r>
            <a:r>
              <a:rPr dirty="0" sz="1400" spc="5" b="1">
                <a:latin typeface="Arial"/>
                <a:cs typeface="Arial"/>
              </a:rPr>
              <a:t>table</a:t>
            </a:r>
            <a:endParaRPr sz="1400">
              <a:latin typeface="Arial"/>
              <a:cs typeface="Arial"/>
            </a:endParaRPr>
          </a:p>
          <a:p>
            <a:pPr lvl="1" marL="1362075" indent="-245110">
              <a:lnSpc>
                <a:spcPct val="100000"/>
              </a:lnSpc>
              <a:spcBef>
                <a:spcPts val="380"/>
              </a:spcBef>
              <a:buClr>
                <a:srgbClr val="FF0000"/>
              </a:buClr>
              <a:buFont typeface="Arial"/>
              <a:buChar char="–"/>
              <a:tabLst>
                <a:tab pos="1362075" algn="l"/>
                <a:tab pos="1362710" algn="l"/>
              </a:tabLst>
            </a:pPr>
            <a:r>
              <a:rPr dirty="0" sz="1400" spc="10" b="1">
                <a:latin typeface="Arial"/>
                <a:cs typeface="Arial"/>
              </a:rPr>
              <a:t>Using default </a:t>
            </a:r>
            <a:r>
              <a:rPr dirty="0" sz="1400" spc="15" b="1">
                <a:latin typeface="Arial"/>
                <a:cs typeface="Arial"/>
              </a:rPr>
              <a:t>parameter</a:t>
            </a:r>
            <a:r>
              <a:rPr dirty="0" sz="1400" spc="-10" b="1">
                <a:latin typeface="Arial"/>
                <a:cs typeface="Arial"/>
              </a:rPr>
              <a:t> </a:t>
            </a:r>
            <a:r>
              <a:rPr dirty="0" sz="1400" spc="5" b="1">
                <a:latin typeface="Arial"/>
                <a:cs typeface="Arial"/>
              </a:rPr>
              <a:t>values</a:t>
            </a:r>
            <a:endParaRPr sz="1400">
              <a:latin typeface="Arial"/>
              <a:cs typeface="Arial"/>
            </a:endParaRPr>
          </a:p>
          <a:p>
            <a:pPr marL="1035050" indent="-327025">
              <a:lnSpc>
                <a:spcPct val="100000"/>
              </a:lnSpc>
              <a:spcBef>
                <a:spcPts val="395"/>
              </a:spcBef>
              <a:buClr>
                <a:srgbClr val="FF0000"/>
              </a:buClr>
              <a:buFont typeface="Arial"/>
              <a:buChar char="•"/>
              <a:tabLst>
                <a:tab pos="1035050" algn="l"/>
                <a:tab pos="1035685" algn="l"/>
              </a:tabLst>
            </a:pPr>
            <a:r>
              <a:rPr dirty="0" sz="1550" spc="10" b="1">
                <a:latin typeface="Arial"/>
                <a:cs typeface="Arial"/>
              </a:rPr>
              <a:t>Invoking a stored function from a SQL</a:t>
            </a:r>
            <a:r>
              <a:rPr dirty="0" sz="1550" spc="-25" b="1">
                <a:latin typeface="Arial"/>
                <a:cs typeface="Arial"/>
              </a:rPr>
              <a:t> </a:t>
            </a:r>
            <a:r>
              <a:rPr dirty="0" sz="1550" spc="5" b="1">
                <a:latin typeface="Arial"/>
                <a:cs typeface="Arial"/>
              </a:rPr>
              <a:t>statement</a:t>
            </a:r>
            <a:endParaRPr sz="1550">
              <a:latin typeface="Arial"/>
              <a:cs typeface="Arial"/>
            </a:endParaRPr>
          </a:p>
          <a:p>
            <a:pPr marL="1035050" marR="1656714" indent="-327025">
              <a:lnSpc>
                <a:spcPct val="101299"/>
              </a:lnSpc>
              <a:spcBef>
                <a:spcPts val="380"/>
              </a:spcBef>
              <a:buClr>
                <a:srgbClr val="FF0000"/>
              </a:buClr>
              <a:buFont typeface="Arial"/>
              <a:buChar char="•"/>
              <a:tabLst>
                <a:tab pos="1035050" algn="l"/>
                <a:tab pos="1035685" algn="l"/>
              </a:tabLst>
            </a:pPr>
            <a:r>
              <a:rPr dirty="0" sz="1550" spc="10" b="1">
                <a:latin typeface="Arial"/>
                <a:cs typeface="Arial"/>
              </a:rPr>
              <a:t>Invoking a stored function from a stored  procedure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marL="10160">
              <a:lnSpc>
                <a:spcPct val="100000"/>
              </a:lnSpc>
              <a:spcBef>
                <a:spcPts val="1120"/>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8</a:t>
            </a:r>
            <a:endParaRPr baseline="-18518" sz="1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743204" y="5619272"/>
            <a:ext cx="6162040" cy="1616710"/>
          </a:xfrm>
          <a:prstGeom prst="rect">
            <a:avLst/>
          </a:prstGeom>
        </p:spPr>
        <p:txBody>
          <a:bodyPr wrap="square" lIns="0" tIns="51435" rIns="0" bIns="0" rtlCol="0" vert="horz">
            <a:spAutoFit/>
          </a:bodyPr>
          <a:lstStyle/>
          <a:p>
            <a:pPr marL="12700">
              <a:lnSpc>
                <a:spcPct val="100000"/>
              </a:lnSpc>
              <a:spcBef>
                <a:spcPts val="405"/>
              </a:spcBef>
            </a:pPr>
            <a:r>
              <a:rPr dirty="0" sz="1300" spc="5" b="1">
                <a:latin typeface="Arial"/>
                <a:cs typeface="Arial"/>
              </a:rPr>
              <a:t>Practice 2:</a:t>
            </a:r>
            <a:r>
              <a:rPr dirty="0" sz="1300" spc="-5" b="1">
                <a:latin typeface="Arial"/>
                <a:cs typeface="Arial"/>
              </a:rPr>
              <a:t> </a:t>
            </a:r>
            <a:r>
              <a:rPr dirty="0" sz="1300" spc="5" b="1">
                <a:latin typeface="Arial"/>
                <a:cs typeface="Arial"/>
              </a:rPr>
              <a:t>Overview</a:t>
            </a:r>
            <a:endParaRPr sz="1300">
              <a:latin typeface="Arial"/>
              <a:cs typeface="Arial"/>
            </a:endParaRPr>
          </a:p>
          <a:p>
            <a:pPr marL="137795">
              <a:lnSpc>
                <a:spcPct val="100000"/>
              </a:lnSpc>
              <a:spcBef>
                <a:spcPts val="31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encounter </a:t>
            </a:r>
            <a:r>
              <a:rPr dirty="0" sz="1300" spc="10">
                <a:latin typeface="Times New Roman"/>
                <a:cs typeface="Times New Roman"/>
              </a:rPr>
              <a:t>compilation </a:t>
            </a:r>
            <a:r>
              <a:rPr dirty="0" sz="1300" spc="5">
                <a:latin typeface="Times New Roman"/>
                <a:cs typeface="Times New Roman"/>
              </a:rPr>
              <a:t>errors when using </a:t>
            </a:r>
            <a:r>
              <a:rPr dirty="0" sz="1300" i="1">
                <a:latin typeface="Times New Roman"/>
                <a:cs typeface="Times New Roman"/>
              </a:rPr>
              <a:t>i</a:t>
            </a:r>
            <a:r>
              <a:rPr dirty="0" sz="1300">
                <a:latin typeface="Times New Roman"/>
                <a:cs typeface="Times New Roman"/>
              </a:rPr>
              <a:t>SQL*Plus, </a:t>
            </a:r>
            <a:r>
              <a:rPr dirty="0" sz="1300" spc="5">
                <a:latin typeface="Times New Roman"/>
                <a:cs typeface="Times New Roman"/>
              </a:rPr>
              <a:t>use the </a:t>
            </a:r>
            <a:r>
              <a:rPr dirty="0" sz="1300" spc="15">
                <a:latin typeface="Courier New"/>
                <a:cs typeface="Courier New"/>
              </a:rPr>
              <a:t>SHOW</a:t>
            </a:r>
            <a:r>
              <a:rPr dirty="0" sz="1300" spc="-440">
                <a:latin typeface="Courier New"/>
                <a:cs typeface="Courier New"/>
              </a:rPr>
              <a:t> </a:t>
            </a:r>
            <a:r>
              <a:rPr dirty="0" sz="1300" spc="15">
                <a:latin typeface="Courier New"/>
                <a:cs typeface="Courier New"/>
              </a:rPr>
              <a:t>ERRORS</a:t>
            </a:r>
            <a:endParaRPr sz="1300">
              <a:latin typeface="Courier New"/>
              <a:cs typeface="Courier New"/>
            </a:endParaRPr>
          </a:p>
          <a:p>
            <a:pPr marL="138430">
              <a:lnSpc>
                <a:spcPct val="100000"/>
              </a:lnSpc>
              <a:spcBef>
                <a:spcPts val="95"/>
              </a:spcBef>
            </a:pPr>
            <a:r>
              <a:rPr dirty="0" sz="1300" spc="10">
                <a:latin typeface="Times New Roman"/>
                <a:cs typeface="Times New Roman"/>
              </a:rPr>
              <a:t>command.</a:t>
            </a:r>
            <a:endParaRPr sz="1300">
              <a:latin typeface="Times New Roman"/>
              <a:cs typeface="Times New Roman"/>
            </a:endParaRPr>
          </a:p>
          <a:p>
            <a:pPr marL="137795" marR="5080">
              <a:lnSpc>
                <a:spcPct val="101299"/>
              </a:lnSpc>
              <a:spcBef>
                <a:spcPts val="405"/>
              </a:spcBef>
            </a:pPr>
            <a:r>
              <a:rPr dirty="0" sz="1300" spc="5">
                <a:latin typeface="Times New Roman"/>
                <a:cs typeface="Times New Roman"/>
              </a:rPr>
              <a:t>If </a:t>
            </a:r>
            <a:r>
              <a:rPr dirty="0" sz="1300" spc="10">
                <a:latin typeface="Times New Roman"/>
                <a:cs typeface="Times New Roman"/>
              </a:rPr>
              <a:t>you </a:t>
            </a:r>
            <a:r>
              <a:rPr dirty="0" sz="1300" spc="5">
                <a:latin typeface="Times New Roman"/>
                <a:cs typeface="Times New Roman"/>
              </a:rPr>
              <a:t>correct any </a:t>
            </a:r>
            <a:r>
              <a:rPr dirty="0" sz="1300" spc="10">
                <a:latin typeface="Times New Roman"/>
                <a:cs typeface="Times New Roman"/>
              </a:rPr>
              <a:t>compilation </a:t>
            </a:r>
            <a:r>
              <a:rPr dirty="0" sz="1300" spc="5">
                <a:latin typeface="Times New Roman"/>
                <a:cs typeface="Times New Roman"/>
              </a:rPr>
              <a:t>errors in </a:t>
            </a:r>
            <a:r>
              <a:rPr dirty="0" sz="1300" i="1">
                <a:latin typeface="Times New Roman"/>
                <a:cs typeface="Times New Roman"/>
              </a:rPr>
              <a:t>i</a:t>
            </a:r>
            <a:r>
              <a:rPr dirty="0" sz="1300">
                <a:latin typeface="Times New Roman"/>
                <a:cs typeface="Times New Roman"/>
              </a:rPr>
              <a:t>SQL*Plus, </a:t>
            </a:r>
            <a:r>
              <a:rPr dirty="0" sz="1300" spc="5">
                <a:latin typeface="Times New Roman"/>
                <a:cs typeface="Times New Roman"/>
              </a:rPr>
              <a:t>do so in the original script file, not in  the buffer, and then rerun the </a:t>
            </a:r>
            <a:r>
              <a:rPr dirty="0" sz="1300" spc="10">
                <a:latin typeface="Times New Roman"/>
                <a:cs typeface="Times New Roman"/>
              </a:rPr>
              <a:t>new </a:t>
            </a:r>
            <a:r>
              <a:rPr dirty="0" sz="1300" spc="5">
                <a:latin typeface="Times New Roman"/>
                <a:cs typeface="Times New Roman"/>
              </a:rPr>
              <a:t>version of the file. This saves a </a:t>
            </a:r>
            <a:r>
              <a:rPr dirty="0" sz="1300" spc="10">
                <a:latin typeface="Times New Roman"/>
                <a:cs typeface="Times New Roman"/>
              </a:rPr>
              <a:t>new </a:t>
            </a:r>
            <a:r>
              <a:rPr dirty="0" sz="1300" spc="5">
                <a:latin typeface="Times New Roman"/>
                <a:cs typeface="Times New Roman"/>
              </a:rPr>
              <a:t>version of the  </a:t>
            </a:r>
            <a:r>
              <a:rPr dirty="0" sz="1300" spc="10">
                <a:latin typeface="Times New Roman"/>
                <a:cs typeface="Times New Roman"/>
              </a:rPr>
              <a:t>program </a:t>
            </a:r>
            <a:r>
              <a:rPr dirty="0" sz="1300" spc="5">
                <a:latin typeface="Times New Roman"/>
                <a:cs typeface="Times New Roman"/>
              </a:rPr>
              <a:t>unit to the data</a:t>
            </a:r>
            <a:r>
              <a:rPr dirty="0" sz="1300" spc="-5">
                <a:latin typeface="Times New Roman"/>
                <a:cs typeface="Times New Roman"/>
              </a:rPr>
              <a:t> </a:t>
            </a:r>
            <a:r>
              <a:rPr dirty="0" sz="1300" spc="5">
                <a:latin typeface="Times New Roman"/>
                <a:cs typeface="Times New Roman"/>
              </a:rPr>
              <a:t>dictionary.</a:t>
            </a:r>
            <a:endParaRPr sz="1300">
              <a:latin typeface="Times New Roman"/>
              <a:cs typeface="Times New Roman"/>
            </a:endParaRPr>
          </a:p>
          <a:p>
            <a:pPr marL="137795">
              <a:lnSpc>
                <a:spcPct val="100000"/>
              </a:lnSpc>
              <a:spcBef>
                <a:spcPts val="420"/>
              </a:spcBef>
            </a:pPr>
            <a:r>
              <a:rPr dirty="0" sz="1300" spc="5" b="1">
                <a:latin typeface="Times New Roman"/>
                <a:cs typeface="Times New Roman"/>
              </a:rPr>
              <a:t>Note: </a:t>
            </a:r>
            <a:r>
              <a:rPr dirty="0" sz="1300" spc="5">
                <a:latin typeface="Times New Roman"/>
                <a:cs typeface="Times New Roman"/>
              </a:rPr>
              <a:t>It is </a:t>
            </a:r>
            <a:r>
              <a:rPr dirty="0" sz="1300" spc="10">
                <a:latin typeface="Times New Roman"/>
                <a:cs typeface="Times New Roman"/>
              </a:rPr>
              <a:t>recommended </a:t>
            </a:r>
            <a:r>
              <a:rPr dirty="0" sz="1300" spc="5">
                <a:latin typeface="Times New Roman"/>
                <a:cs typeface="Times New Roman"/>
              </a:rPr>
              <a:t>to use </a:t>
            </a:r>
            <a:r>
              <a:rPr dirty="0" sz="1300" spc="5" i="1">
                <a:latin typeface="Times New Roman"/>
                <a:cs typeface="Times New Roman"/>
              </a:rPr>
              <a:t>i</a:t>
            </a:r>
            <a:r>
              <a:rPr dirty="0" sz="1300" spc="5">
                <a:latin typeface="Times New Roman"/>
                <a:cs typeface="Times New Roman"/>
              </a:rPr>
              <a:t>SQL*Plus for this</a:t>
            </a:r>
            <a:r>
              <a:rPr dirty="0" sz="1300">
                <a:latin typeface="Times New Roman"/>
                <a:cs typeface="Times New Roman"/>
              </a:rPr>
              <a:t> </a:t>
            </a:r>
            <a:r>
              <a:rPr dirty="0" sz="1300" spc="5">
                <a:latin typeface="Times New Roman"/>
                <a:cs typeface="Times New Roman"/>
              </a:rPr>
              <a:t>practice.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4812" y="401827"/>
            <a:ext cx="6170295" cy="1243965"/>
          </a:xfrm>
          <a:prstGeom prst="rect">
            <a:avLst/>
          </a:prstGeom>
        </p:spPr>
        <p:txBody>
          <a:bodyPr wrap="square" lIns="0" tIns="48894" rIns="0" bIns="0" rtlCol="0" vert="horz">
            <a:spAutoFit/>
          </a:bodyPr>
          <a:lstStyle/>
          <a:p>
            <a:pPr marL="12700">
              <a:lnSpc>
                <a:spcPct val="100000"/>
              </a:lnSpc>
              <a:spcBef>
                <a:spcPts val="384"/>
              </a:spcBef>
            </a:pPr>
            <a:r>
              <a:rPr dirty="0" sz="1300" spc="5" b="1">
                <a:latin typeface="Arial"/>
                <a:cs typeface="Arial"/>
              </a:rPr>
              <a:t>Practice</a:t>
            </a:r>
            <a:r>
              <a:rPr dirty="0" sz="1300" spc="-5" b="1">
                <a:latin typeface="Arial"/>
                <a:cs typeface="Arial"/>
              </a:rPr>
              <a:t> </a:t>
            </a:r>
            <a:r>
              <a:rPr dirty="0" sz="1300" spc="10" b="1">
                <a:latin typeface="Arial"/>
                <a:cs typeface="Arial"/>
              </a:rPr>
              <a:t>2</a:t>
            </a:r>
            <a:endParaRPr sz="1300">
              <a:latin typeface="Arial"/>
              <a:cs typeface="Arial"/>
            </a:endParaRPr>
          </a:p>
          <a:p>
            <a:pPr marL="527685" indent="-386080">
              <a:lnSpc>
                <a:spcPts val="1540"/>
              </a:lnSpc>
              <a:spcBef>
                <a:spcPts val="285"/>
              </a:spcBef>
              <a:buAutoNum type="arabicPeriod"/>
              <a:tabLst>
                <a:tab pos="527685" algn="l"/>
                <a:tab pos="528320" algn="l"/>
              </a:tabLst>
            </a:pPr>
            <a:r>
              <a:rPr dirty="0" sz="1300" spc="5">
                <a:latin typeface="Times New Roman"/>
                <a:cs typeface="Times New Roman"/>
              </a:rPr>
              <a:t>Create and invoke the </a:t>
            </a:r>
            <a:r>
              <a:rPr dirty="0" sz="1300" spc="15">
                <a:latin typeface="Courier New"/>
                <a:cs typeface="Courier New"/>
              </a:rPr>
              <a:t>GET_JOB</a:t>
            </a:r>
            <a:r>
              <a:rPr dirty="0" sz="1300" spc="-425">
                <a:latin typeface="Courier New"/>
                <a:cs typeface="Courier New"/>
              </a:rPr>
              <a:t> </a:t>
            </a:r>
            <a:r>
              <a:rPr dirty="0" sz="1300" spc="5">
                <a:latin typeface="Times New Roman"/>
                <a:cs typeface="Times New Roman"/>
              </a:rPr>
              <a:t>function to return a job title.</a:t>
            </a:r>
            <a:endParaRPr sz="1300">
              <a:latin typeface="Times New Roman"/>
              <a:cs typeface="Times New Roman"/>
            </a:endParaRPr>
          </a:p>
          <a:p>
            <a:pPr lvl="1" marL="916940" indent="-272415">
              <a:lnSpc>
                <a:spcPts val="1475"/>
              </a:lnSpc>
              <a:buAutoNum type="alphaLcPeriod"/>
              <a:tabLst>
                <a:tab pos="916940" algn="l"/>
                <a:tab pos="917575" algn="l"/>
              </a:tabLst>
            </a:pPr>
            <a:r>
              <a:rPr dirty="0" sz="1300" spc="5">
                <a:latin typeface="Times New Roman"/>
                <a:cs typeface="Times New Roman"/>
              </a:rPr>
              <a:t>Create and compile a function called </a:t>
            </a:r>
            <a:r>
              <a:rPr dirty="0" sz="1300" spc="15">
                <a:latin typeface="Courier New"/>
                <a:cs typeface="Courier New"/>
              </a:rPr>
              <a:t>GET_JOB</a:t>
            </a:r>
            <a:r>
              <a:rPr dirty="0" sz="1300" spc="-395">
                <a:latin typeface="Courier New"/>
                <a:cs typeface="Courier New"/>
              </a:rPr>
              <a:t> </a:t>
            </a:r>
            <a:r>
              <a:rPr dirty="0" sz="1300" spc="5">
                <a:latin typeface="Times New Roman"/>
                <a:cs typeface="Times New Roman"/>
              </a:rPr>
              <a:t>to return a job title.</a:t>
            </a:r>
            <a:endParaRPr sz="1300">
              <a:latin typeface="Times New Roman"/>
              <a:cs typeface="Times New Roman"/>
            </a:endParaRPr>
          </a:p>
          <a:p>
            <a:pPr lvl="1" marL="916940" marR="5080" indent="-272415">
              <a:lnSpc>
                <a:spcPct val="94400"/>
              </a:lnSpc>
              <a:spcBef>
                <a:spcPts val="25"/>
              </a:spcBef>
              <a:buAutoNum type="alphaLcPeriod"/>
              <a:tabLst>
                <a:tab pos="916940" algn="l"/>
                <a:tab pos="917575" algn="l"/>
              </a:tabLst>
            </a:pPr>
            <a:r>
              <a:rPr dirty="0" sz="1300" spc="5">
                <a:latin typeface="Times New Roman"/>
                <a:cs typeface="Times New Roman"/>
              </a:rPr>
              <a:t>Create a </a:t>
            </a:r>
            <a:r>
              <a:rPr dirty="0" sz="1300" spc="15">
                <a:latin typeface="Courier New"/>
                <a:cs typeface="Courier New"/>
              </a:rPr>
              <a:t>VARCHAR2 </a:t>
            </a:r>
            <a:r>
              <a:rPr dirty="0" sz="1300" spc="5">
                <a:latin typeface="Times New Roman"/>
                <a:cs typeface="Times New Roman"/>
              </a:rPr>
              <a:t>host variable called </a:t>
            </a:r>
            <a:r>
              <a:rPr dirty="0" sz="1300" spc="10">
                <a:latin typeface="Courier New"/>
                <a:cs typeface="Courier New"/>
              </a:rPr>
              <a:t>TITLE</a:t>
            </a:r>
            <a:r>
              <a:rPr dirty="0" sz="1300" spc="10">
                <a:latin typeface="Times New Roman"/>
                <a:cs typeface="Times New Roman"/>
              </a:rPr>
              <a:t>, allowing </a:t>
            </a:r>
            <a:r>
              <a:rPr dirty="0" sz="1300" spc="5">
                <a:latin typeface="Times New Roman"/>
                <a:cs typeface="Times New Roman"/>
              </a:rPr>
              <a:t>a length of </a:t>
            </a:r>
            <a:r>
              <a:rPr dirty="0" sz="1300" spc="10">
                <a:latin typeface="Times New Roman"/>
                <a:cs typeface="Times New Roman"/>
              </a:rPr>
              <a:t>35  </a:t>
            </a:r>
            <a:r>
              <a:rPr dirty="0" sz="1300" spc="5">
                <a:latin typeface="Times New Roman"/>
                <a:cs typeface="Times New Roman"/>
              </a:rPr>
              <a:t>characters. Invoke the function with </a:t>
            </a:r>
            <a:r>
              <a:rPr dirty="0" sz="1300" spc="15">
                <a:latin typeface="Courier New"/>
                <a:cs typeface="Courier New"/>
              </a:rPr>
              <a:t>SA_REP</a:t>
            </a:r>
            <a:r>
              <a:rPr dirty="0" sz="1300" spc="-340">
                <a:latin typeface="Courier New"/>
                <a:cs typeface="Courier New"/>
              </a:rPr>
              <a:t> </a:t>
            </a:r>
            <a:r>
              <a:rPr dirty="0" sz="1300" spc="5">
                <a:latin typeface="Times New Roman"/>
                <a:cs typeface="Times New Roman"/>
              </a:rPr>
              <a:t>job </a:t>
            </a:r>
            <a:r>
              <a:rPr dirty="0" sz="1300" spc="10">
                <a:latin typeface="Times New Roman"/>
                <a:cs typeface="Times New Roman"/>
              </a:rPr>
              <a:t>ID </a:t>
            </a:r>
            <a:r>
              <a:rPr dirty="0" sz="1300" spc="5">
                <a:latin typeface="Times New Roman"/>
                <a:cs typeface="Times New Roman"/>
              </a:rPr>
              <a:t>to return the value in the  host variable. Print the host variable to </a:t>
            </a:r>
            <a:r>
              <a:rPr dirty="0" sz="1300" spc="10">
                <a:latin typeface="Times New Roman"/>
                <a:cs typeface="Times New Roman"/>
              </a:rPr>
              <a:t>view </a:t>
            </a:r>
            <a:r>
              <a:rPr dirty="0" sz="1300" spc="5">
                <a:latin typeface="Times New Roman"/>
                <a:cs typeface="Times New Roman"/>
              </a:rPr>
              <a:t>the</a:t>
            </a:r>
            <a:r>
              <a:rPr dirty="0" sz="1300">
                <a:latin typeface="Times New Roman"/>
                <a:cs typeface="Times New Roman"/>
              </a:rPr>
              <a:t> </a:t>
            </a:r>
            <a:r>
              <a:rPr dirty="0" sz="1300" spc="5">
                <a:latin typeface="Times New Roman"/>
                <a:cs typeface="Times New Roman"/>
              </a:rPr>
              <a:t>result.</a:t>
            </a:r>
            <a:endParaRPr sz="1300">
              <a:latin typeface="Times New Roman"/>
              <a:cs typeface="Times New Roman"/>
            </a:endParaRPr>
          </a:p>
        </p:txBody>
      </p:sp>
      <p:sp>
        <p:nvSpPr>
          <p:cNvPr id="3" name="object 3"/>
          <p:cNvSpPr txBox="1"/>
          <p:nvPr/>
        </p:nvSpPr>
        <p:spPr>
          <a:xfrm>
            <a:off x="913145" y="2445527"/>
            <a:ext cx="5978525" cy="1743075"/>
          </a:xfrm>
          <a:prstGeom prst="rect">
            <a:avLst/>
          </a:prstGeom>
        </p:spPr>
        <p:txBody>
          <a:bodyPr wrap="square" lIns="0" tIns="13335" rIns="0" bIns="0" rtlCol="0" vert="horz">
            <a:spAutoFit/>
          </a:bodyPr>
          <a:lstStyle/>
          <a:p>
            <a:pPr marL="257175" marR="44450" indent="-245110">
              <a:lnSpc>
                <a:spcPct val="100800"/>
              </a:lnSpc>
              <a:spcBef>
                <a:spcPts val="105"/>
              </a:spcBef>
              <a:buAutoNum type="arabicPeriod" startAt="2"/>
              <a:tabLst>
                <a:tab pos="257810" algn="l"/>
              </a:tabLst>
            </a:pPr>
            <a:r>
              <a:rPr dirty="0" sz="1300" spc="5">
                <a:latin typeface="Times New Roman"/>
                <a:cs typeface="Times New Roman"/>
              </a:rPr>
              <a:t>Create a function called </a:t>
            </a:r>
            <a:r>
              <a:rPr dirty="0" sz="1300" spc="15">
                <a:latin typeface="Courier New"/>
                <a:cs typeface="Courier New"/>
              </a:rPr>
              <a:t>GET_ANNUAL_COMP</a:t>
            </a:r>
            <a:r>
              <a:rPr dirty="0" sz="1300" spc="-340">
                <a:latin typeface="Courier New"/>
                <a:cs typeface="Courier New"/>
              </a:rPr>
              <a:t> </a:t>
            </a:r>
            <a:r>
              <a:rPr dirty="0" sz="1300" spc="5">
                <a:latin typeface="Times New Roman"/>
                <a:cs typeface="Times New Roman"/>
              </a:rPr>
              <a:t>to return the annual salary </a:t>
            </a:r>
            <a:r>
              <a:rPr dirty="0" sz="1300" spc="10">
                <a:latin typeface="Times New Roman"/>
                <a:cs typeface="Times New Roman"/>
              </a:rPr>
              <a:t>computed  </a:t>
            </a:r>
            <a:r>
              <a:rPr dirty="0" sz="1300" spc="5">
                <a:latin typeface="Times New Roman"/>
                <a:cs typeface="Times New Roman"/>
              </a:rPr>
              <a:t>from an employee’s monthly salary and commission passed as</a:t>
            </a:r>
            <a:r>
              <a:rPr dirty="0" sz="1300" spc="65">
                <a:latin typeface="Times New Roman"/>
                <a:cs typeface="Times New Roman"/>
              </a:rPr>
              <a:t> </a:t>
            </a:r>
            <a:r>
              <a:rPr dirty="0" sz="1300" spc="5">
                <a:latin typeface="Times New Roman"/>
                <a:cs typeface="Times New Roman"/>
              </a:rPr>
              <a:t>parameters.</a:t>
            </a:r>
            <a:endParaRPr sz="1300">
              <a:latin typeface="Times New Roman"/>
              <a:cs typeface="Times New Roman"/>
            </a:endParaRPr>
          </a:p>
          <a:p>
            <a:pPr lvl="1" marL="658495" indent="-272415">
              <a:lnSpc>
                <a:spcPts val="1430"/>
              </a:lnSpc>
              <a:buAutoNum type="alphaLcPeriod"/>
              <a:tabLst>
                <a:tab pos="658495" algn="l"/>
                <a:tab pos="659130" algn="l"/>
              </a:tabLst>
            </a:pPr>
            <a:r>
              <a:rPr dirty="0" sz="1300" spc="5">
                <a:latin typeface="Times New Roman"/>
                <a:cs typeface="Times New Roman"/>
              </a:rPr>
              <a:t>Develop and store the </a:t>
            </a:r>
            <a:r>
              <a:rPr dirty="0" sz="1300" spc="15">
                <a:latin typeface="Courier New"/>
                <a:cs typeface="Courier New"/>
              </a:rPr>
              <a:t>GET_ANNUAL_COMP</a:t>
            </a:r>
            <a:r>
              <a:rPr dirty="0" sz="1300" spc="-405">
                <a:latin typeface="Courier New"/>
                <a:cs typeface="Courier New"/>
              </a:rPr>
              <a:t> </a:t>
            </a:r>
            <a:r>
              <a:rPr dirty="0" sz="1300" spc="5">
                <a:latin typeface="Times New Roman"/>
                <a:cs typeface="Times New Roman"/>
              </a:rPr>
              <a:t>function, accepting </a:t>
            </a:r>
            <a:r>
              <a:rPr dirty="0" sz="1300" spc="10">
                <a:latin typeface="Times New Roman"/>
                <a:cs typeface="Times New Roman"/>
              </a:rPr>
              <a:t>parameter</a:t>
            </a:r>
            <a:endParaRPr sz="1300">
              <a:latin typeface="Times New Roman"/>
              <a:cs typeface="Times New Roman"/>
            </a:endParaRPr>
          </a:p>
          <a:p>
            <a:pPr marL="658495" marR="5080">
              <a:lnSpc>
                <a:spcPct val="96200"/>
              </a:lnSpc>
              <a:spcBef>
                <a:spcPts val="65"/>
              </a:spcBef>
            </a:pPr>
            <a:r>
              <a:rPr dirty="0" sz="1300" spc="5">
                <a:latin typeface="Times New Roman"/>
                <a:cs typeface="Times New Roman"/>
              </a:rPr>
              <a:t>values for monthly salary and commission. Either or both values passed can be  </a:t>
            </a:r>
            <a:r>
              <a:rPr dirty="0" sz="1300" spc="10">
                <a:latin typeface="Courier New"/>
                <a:cs typeface="Courier New"/>
              </a:rPr>
              <a:t>NULL</a:t>
            </a:r>
            <a:r>
              <a:rPr dirty="0" sz="1300" spc="10">
                <a:latin typeface="Times New Roman"/>
                <a:cs typeface="Times New Roman"/>
              </a:rPr>
              <a:t>, </a:t>
            </a:r>
            <a:r>
              <a:rPr dirty="0" sz="1300" spc="5">
                <a:latin typeface="Times New Roman"/>
                <a:cs typeface="Times New Roman"/>
              </a:rPr>
              <a:t>but the function should still return a </a:t>
            </a:r>
            <a:r>
              <a:rPr dirty="0" sz="1300" spc="10">
                <a:latin typeface="Times New Roman"/>
                <a:cs typeface="Times New Roman"/>
              </a:rPr>
              <a:t>non-</a:t>
            </a:r>
            <a:r>
              <a:rPr dirty="0" sz="1300" spc="10">
                <a:latin typeface="Courier New"/>
                <a:cs typeface="Courier New"/>
              </a:rPr>
              <a:t>NULL </a:t>
            </a:r>
            <a:r>
              <a:rPr dirty="0" sz="1300" spc="5">
                <a:latin typeface="Times New Roman"/>
                <a:cs typeface="Times New Roman"/>
              </a:rPr>
              <a:t>annual salary. </a:t>
            </a:r>
            <a:r>
              <a:rPr dirty="0" sz="1300" spc="10">
                <a:latin typeface="Times New Roman"/>
                <a:cs typeface="Times New Roman"/>
              </a:rPr>
              <a:t>Use </a:t>
            </a:r>
            <a:r>
              <a:rPr dirty="0" sz="1300" spc="5">
                <a:latin typeface="Times New Roman"/>
                <a:cs typeface="Times New Roman"/>
              </a:rPr>
              <a:t>the  following basic formula to calculate the annual</a:t>
            </a:r>
            <a:r>
              <a:rPr dirty="0" sz="1300" spc="10">
                <a:latin typeface="Times New Roman"/>
                <a:cs typeface="Times New Roman"/>
              </a:rPr>
              <a:t> </a:t>
            </a:r>
            <a:r>
              <a:rPr dirty="0" sz="1300" spc="5">
                <a:latin typeface="Times New Roman"/>
                <a:cs typeface="Times New Roman"/>
              </a:rPr>
              <a:t>salary:</a:t>
            </a:r>
            <a:endParaRPr sz="1300">
              <a:latin typeface="Times New Roman"/>
              <a:cs typeface="Times New Roman"/>
            </a:endParaRPr>
          </a:p>
          <a:p>
            <a:pPr marL="1153160">
              <a:lnSpc>
                <a:spcPts val="1360"/>
              </a:lnSpc>
            </a:pPr>
            <a:r>
              <a:rPr dirty="0" sz="1300" spc="15">
                <a:latin typeface="Courier New"/>
                <a:cs typeface="Courier New"/>
              </a:rPr>
              <a:t>(salary*12) </a:t>
            </a:r>
            <a:r>
              <a:rPr dirty="0" sz="1300" spc="10">
                <a:latin typeface="Courier New"/>
                <a:cs typeface="Courier New"/>
              </a:rPr>
              <a:t>+</a:t>
            </a:r>
            <a:r>
              <a:rPr dirty="0" sz="1300" spc="15">
                <a:latin typeface="Courier New"/>
                <a:cs typeface="Courier New"/>
              </a:rPr>
              <a:t> (commission_pct*salary*12)</a:t>
            </a:r>
            <a:endParaRPr sz="1300">
              <a:latin typeface="Courier New"/>
              <a:cs typeface="Courier New"/>
            </a:endParaRPr>
          </a:p>
          <a:p>
            <a:pPr lvl="1" marL="658495" marR="246379" indent="-272415">
              <a:lnSpc>
                <a:spcPts val="1520"/>
              </a:lnSpc>
              <a:spcBef>
                <a:spcPts val="20"/>
              </a:spcBef>
              <a:buAutoNum type="alphaLcPeriod" startAt="2"/>
              <a:tabLst>
                <a:tab pos="659130" algn="l"/>
                <a:tab pos="659765" algn="l"/>
              </a:tabLst>
            </a:pPr>
            <a:r>
              <a:rPr dirty="0" sz="1300" spc="5">
                <a:latin typeface="Times New Roman"/>
                <a:cs typeface="Times New Roman"/>
              </a:rPr>
              <a:t>Use the</a:t>
            </a:r>
            <a:r>
              <a:rPr dirty="0" sz="1300" spc="10">
                <a:latin typeface="Times New Roman"/>
                <a:cs typeface="Times New Roman"/>
              </a:rPr>
              <a:t> </a:t>
            </a:r>
            <a:r>
              <a:rPr dirty="0" sz="1300" spc="5">
                <a:latin typeface="Times New Roman"/>
                <a:cs typeface="Times New Roman"/>
              </a:rPr>
              <a:t>function</a:t>
            </a:r>
            <a:r>
              <a:rPr dirty="0" sz="1300" spc="10">
                <a:latin typeface="Times New Roman"/>
                <a:cs typeface="Times New Roman"/>
              </a:rPr>
              <a:t> </a:t>
            </a:r>
            <a:r>
              <a:rPr dirty="0" sz="1300" spc="5">
                <a:latin typeface="Times New Roman"/>
                <a:cs typeface="Times New Roman"/>
              </a:rPr>
              <a:t>in a </a:t>
            </a:r>
            <a:r>
              <a:rPr dirty="0" sz="1300" spc="15">
                <a:latin typeface="Courier New"/>
                <a:cs typeface="Courier New"/>
              </a:rPr>
              <a:t>SELECT</a:t>
            </a:r>
            <a:r>
              <a:rPr dirty="0" sz="1300" spc="-445">
                <a:latin typeface="Courier New"/>
                <a:cs typeface="Courier New"/>
              </a:rPr>
              <a:t> </a:t>
            </a:r>
            <a:r>
              <a:rPr dirty="0" sz="1300" spc="10">
                <a:latin typeface="Times New Roman"/>
                <a:cs typeface="Times New Roman"/>
              </a:rPr>
              <a:t>statement</a:t>
            </a:r>
            <a:r>
              <a:rPr dirty="0" sz="1300">
                <a:latin typeface="Times New Roman"/>
                <a:cs typeface="Times New Roman"/>
              </a:rPr>
              <a:t> </a:t>
            </a:r>
            <a:r>
              <a:rPr dirty="0" sz="1300" spc="5">
                <a:latin typeface="Times New Roman"/>
                <a:cs typeface="Times New Roman"/>
              </a:rPr>
              <a:t>against the</a:t>
            </a:r>
            <a:r>
              <a:rPr dirty="0" sz="1300" spc="20">
                <a:latin typeface="Times New Roman"/>
                <a:cs typeface="Times New Roman"/>
              </a:rPr>
              <a:t> </a:t>
            </a:r>
            <a:r>
              <a:rPr dirty="0" sz="1300" spc="15">
                <a:latin typeface="Courier New"/>
                <a:cs typeface="Courier New"/>
              </a:rPr>
              <a:t>EMPLOYEES</a:t>
            </a:r>
            <a:r>
              <a:rPr dirty="0" sz="1300" spc="-445">
                <a:latin typeface="Courier New"/>
                <a:cs typeface="Courier New"/>
              </a:rPr>
              <a:t> </a:t>
            </a:r>
            <a:r>
              <a:rPr dirty="0" sz="1300" spc="5">
                <a:latin typeface="Times New Roman"/>
                <a:cs typeface="Times New Roman"/>
              </a:rPr>
              <a:t>table</a:t>
            </a:r>
            <a:r>
              <a:rPr dirty="0" sz="1300" spc="10">
                <a:latin typeface="Times New Roman"/>
                <a:cs typeface="Times New Roman"/>
              </a:rPr>
              <a:t> </a:t>
            </a:r>
            <a:r>
              <a:rPr dirty="0" sz="1300" spc="5">
                <a:latin typeface="Times New Roman"/>
                <a:cs typeface="Times New Roman"/>
              </a:rPr>
              <a:t>for  employees in department</a:t>
            </a:r>
            <a:r>
              <a:rPr dirty="0" sz="1300">
                <a:latin typeface="Times New Roman"/>
                <a:cs typeface="Times New Roman"/>
              </a:rPr>
              <a:t> </a:t>
            </a:r>
            <a:r>
              <a:rPr dirty="0" sz="1300" spc="5">
                <a:latin typeface="Times New Roman"/>
                <a:cs typeface="Times New Roman"/>
              </a:rPr>
              <a:t>30.</a:t>
            </a:r>
            <a:endParaRPr sz="1300">
              <a:latin typeface="Times New Roman"/>
              <a:cs typeface="Times New Roman"/>
            </a:endParaRPr>
          </a:p>
        </p:txBody>
      </p:sp>
      <p:sp>
        <p:nvSpPr>
          <p:cNvPr id="4" name="object 4"/>
          <p:cNvSpPr txBox="1"/>
          <p:nvPr/>
        </p:nvSpPr>
        <p:spPr>
          <a:xfrm>
            <a:off x="913145" y="6311975"/>
            <a:ext cx="6175375" cy="3074670"/>
          </a:xfrm>
          <a:prstGeom prst="rect">
            <a:avLst/>
          </a:prstGeom>
        </p:spPr>
        <p:txBody>
          <a:bodyPr wrap="square" lIns="0" tIns="31750" rIns="0" bIns="0" rtlCol="0" vert="horz">
            <a:spAutoFit/>
          </a:bodyPr>
          <a:lstStyle/>
          <a:p>
            <a:pPr marL="257175" marR="70485" indent="-245110">
              <a:lnSpc>
                <a:spcPct val="91700"/>
              </a:lnSpc>
              <a:spcBef>
                <a:spcPts val="250"/>
              </a:spcBef>
              <a:buAutoNum type="arabicPeriod" startAt="3"/>
              <a:tabLst>
                <a:tab pos="257810" algn="l"/>
              </a:tabLst>
            </a:pPr>
            <a:r>
              <a:rPr dirty="0" sz="1300" spc="5">
                <a:latin typeface="Times New Roman"/>
                <a:cs typeface="Times New Roman"/>
              </a:rPr>
              <a:t>Create a procedure, </a:t>
            </a:r>
            <a:r>
              <a:rPr dirty="0" sz="1300" spc="15">
                <a:latin typeface="Courier New"/>
                <a:cs typeface="Courier New"/>
              </a:rPr>
              <a:t>ADD_EMPLOYEE</a:t>
            </a:r>
            <a:r>
              <a:rPr dirty="0" sz="1300" spc="15">
                <a:latin typeface="Times New Roman"/>
                <a:cs typeface="Times New Roman"/>
              </a:rPr>
              <a:t>, </a:t>
            </a:r>
            <a:r>
              <a:rPr dirty="0" sz="1300" spc="5">
                <a:latin typeface="Times New Roman"/>
                <a:cs typeface="Times New Roman"/>
              </a:rPr>
              <a:t>to insert a </a:t>
            </a:r>
            <a:r>
              <a:rPr dirty="0" sz="1300" spc="10">
                <a:latin typeface="Times New Roman"/>
                <a:cs typeface="Times New Roman"/>
              </a:rPr>
              <a:t>new </a:t>
            </a:r>
            <a:r>
              <a:rPr dirty="0" sz="1300" spc="5">
                <a:latin typeface="Times New Roman"/>
                <a:cs typeface="Times New Roman"/>
              </a:rPr>
              <a:t>employee into the </a:t>
            </a:r>
            <a:r>
              <a:rPr dirty="0" sz="1300" spc="15">
                <a:latin typeface="Courier New"/>
                <a:cs typeface="Courier New"/>
              </a:rPr>
              <a:t>EMPLOYEES  </a:t>
            </a:r>
            <a:r>
              <a:rPr dirty="0" sz="1300" spc="5">
                <a:latin typeface="Times New Roman"/>
                <a:cs typeface="Times New Roman"/>
              </a:rPr>
              <a:t>table. </a:t>
            </a:r>
            <a:r>
              <a:rPr dirty="0" sz="1300" spc="10">
                <a:latin typeface="Times New Roman"/>
                <a:cs typeface="Times New Roman"/>
              </a:rPr>
              <a:t>The </a:t>
            </a:r>
            <a:r>
              <a:rPr dirty="0" sz="1300" spc="5">
                <a:latin typeface="Times New Roman"/>
                <a:cs typeface="Times New Roman"/>
              </a:rPr>
              <a:t>procedure should </a:t>
            </a:r>
            <a:r>
              <a:rPr dirty="0" sz="1300" spc="10">
                <a:latin typeface="Times New Roman"/>
                <a:cs typeface="Times New Roman"/>
              </a:rPr>
              <a:t>call </a:t>
            </a:r>
            <a:r>
              <a:rPr dirty="0" sz="1300" spc="5">
                <a:latin typeface="Times New Roman"/>
                <a:cs typeface="Times New Roman"/>
              </a:rPr>
              <a:t>a </a:t>
            </a:r>
            <a:r>
              <a:rPr dirty="0" sz="1300" spc="15">
                <a:latin typeface="Courier New"/>
                <a:cs typeface="Courier New"/>
              </a:rPr>
              <a:t>VALID_DEPTID </a:t>
            </a:r>
            <a:r>
              <a:rPr dirty="0" sz="1300" spc="5">
                <a:latin typeface="Times New Roman"/>
                <a:cs typeface="Times New Roman"/>
              </a:rPr>
              <a:t>function to </a:t>
            </a:r>
            <a:r>
              <a:rPr dirty="0" sz="1300" spc="10">
                <a:latin typeface="Times New Roman"/>
                <a:cs typeface="Times New Roman"/>
              </a:rPr>
              <a:t>check </a:t>
            </a:r>
            <a:r>
              <a:rPr dirty="0" sz="1300" spc="5">
                <a:latin typeface="Times New Roman"/>
                <a:cs typeface="Times New Roman"/>
              </a:rPr>
              <a:t>whether the  </a:t>
            </a:r>
            <a:r>
              <a:rPr dirty="0" sz="1300" spc="10">
                <a:latin typeface="Times New Roman"/>
                <a:cs typeface="Times New Roman"/>
              </a:rPr>
              <a:t>department ID </a:t>
            </a:r>
            <a:r>
              <a:rPr dirty="0" sz="1300" spc="5">
                <a:latin typeface="Times New Roman"/>
                <a:cs typeface="Times New Roman"/>
              </a:rPr>
              <a:t>specified for </a:t>
            </a:r>
            <a:r>
              <a:rPr dirty="0" sz="1300" spc="10">
                <a:latin typeface="Times New Roman"/>
                <a:cs typeface="Times New Roman"/>
              </a:rPr>
              <a:t>the new </a:t>
            </a:r>
            <a:r>
              <a:rPr dirty="0" sz="1300" spc="5">
                <a:latin typeface="Times New Roman"/>
                <a:cs typeface="Times New Roman"/>
              </a:rPr>
              <a:t>employee exists in the </a:t>
            </a:r>
            <a:r>
              <a:rPr dirty="0" sz="1300" spc="15">
                <a:latin typeface="Courier New"/>
                <a:cs typeface="Courier New"/>
              </a:rPr>
              <a:t>DEPARTMENTS</a:t>
            </a:r>
            <a:r>
              <a:rPr dirty="0" sz="1300" spc="-430">
                <a:latin typeface="Courier New"/>
                <a:cs typeface="Courier New"/>
              </a:rPr>
              <a:t> </a:t>
            </a:r>
            <a:r>
              <a:rPr dirty="0" sz="1300" spc="5">
                <a:latin typeface="Times New Roman"/>
                <a:cs typeface="Times New Roman"/>
              </a:rPr>
              <a:t>table.</a:t>
            </a:r>
            <a:endParaRPr sz="1300">
              <a:latin typeface="Times New Roman"/>
              <a:cs typeface="Times New Roman"/>
            </a:endParaRPr>
          </a:p>
          <a:p>
            <a:pPr lvl="1" marL="658495" marR="273685" indent="-272415">
              <a:lnSpc>
                <a:spcPts val="1500"/>
              </a:lnSpc>
              <a:spcBef>
                <a:spcPts val="40"/>
              </a:spcBef>
              <a:buAutoNum type="alphaLcPeriod"/>
              <a:tabLst>
                <a:tab pos="658495" algn="l"/>
                <a:tab pos="659130" algn="l"/>
              </a:tabLst>
            </a:pPr>
            <a:r>
              <a:rPr dirty="0" sz="1300" spc="5">
                <a:latin typeface="Times New Roman"/>
                <a:cs typeface="Times New Roman"/>
              </a:rPr>
              <a:t>Create a function </a:t>
            </a:r>
            <a:r>
              <a:rPr dirty="0" sz="1300" spc="15">
                <a:latin typeface="Courier New"/>
                <a:cs typeface="Courier New"/>
              </a:rPr>
              <a:t>VALID_DEPTID</a:t>
            </a:r>
            <a:r>
              <a:rPr dirty="0" sz="1300" spc="-350">
                <a:latin typeface="Courier New"/>
                <a:cs typeface="Courier New"/>
              </a:rPr>
              <a:t> </a:t>
            </a:r>
            <a:r>
              <a:rPr dirty="0" sz="1300" spc="5">
                <a:latin typeface="Times New Roman"/>
                <a:cs typeface="Times New Roman"/>
              </a:rPr>
              <a:t>to validate a specified department </a:t>
            </a:r>
            <a:r>
              <a:rPr dirty="0" sz="1300" spc="10">
                <a:latin typeface="Times New Roman"/>
                <a:cs typeface="Times New Roman"/>
              </a:rPr>
              <a:t>ID </a:t>
            </a:r>
            <a:r>
              <a:rPr dirty="0" sz="1300" spc="5">
                <a:latin typeface="Times New Roman"/>
                <a:cs typeface="Times New Roman"/>
              </a:rPr>
              <a:t>and  return a</a:t>
            </a:r>
            <a:r>
              <a:rPr dirty="0" sz="1300" spc="10">
                <a:latin typeface="Times New Roman"/>
                <a:cs typeface="Times New Roman"/>
              </a:rPr>
              <a:t> </a:t>
            </a:r>
            <a:r>
              <a:rPr dirty="0" sz="1300" spc="15">
                <a:latin typeface="Courier New"/>
                <a:cs typeface="Courier New"/>
              </a:rPr>
              <a:t>BOOLEAN</a:t>
            </a:r>
            <a:r>
              <a:rPr dirty="0" sz="1300" spc="-455">
                <a:latin typeface="Courier New"/>
                <a:cs typeface="Courier New"/>
              </a:rPr>
              <a:t> </a:t>
            </a:r>
            <a:r>
              <a:rPr dirty="0" sz="1300" spc="5">
                <a:latin typeface="Times New Roman"/>
                <a:cs typeface="Times New Roman"/>
              </a:rPr>
              <a:t>value of</a:t>
            </a:r>
            <a:r>
              <a:rPr dirty="0" sz="1300" spc="10">
                <a:latin typeface="Times New Roman"/>
                <a:cs typeface="Times New Roman"/>
              </a:rPr>
              <a:t> </a:t>
            </a:r>
            <a:r>
              <a:rPr dirty="0" sz="1300" spc="15">
                <a:latin typeface="Courier New"/>
                <a:cs typeface="Courier New"/>
              </a:rPr>
              <a:t>TRUE</a:t>
            </a:r>
            <a:r>
              <a:rPr dirty="0" sz="1300" spc="-445">
                <a:latin typeface="Courier New"/>
                <a:cs typeface="Courier New"/>
              </a:rPr>
              <a:t> </a:t>
            </a:r>
            <a:r>
              <a:rPr dirty="0" sz="1300" spc="5">
                <a:latin typeface="Times New Roman"/>
                <a:cs typeface="Times New Roman"/>
              </a:rPr>
              <a:t>if</a:t>
            </a:r>
            <a:r>
              <a:rPr dirty="0" sz="1300" spc="10">
                <a:latin typeface="Times New Roman"/>
                <a:cs typeface="Times New Roman"/>
              </a:rPr>
              <a:t> </a:t>
            </a:r>
            <a:r>
              <a:rPr dirty="0" sz="1300" spc="5">
                <a:latin typeface="Times New Roman"/>
                <a:cs typeface="Times New Roman"/>
              </a:rPr>
              <a:t>the</a:t>
            </a:r>
            <a:r>
              <a:rPr dirty="0" sz="1300" spc="10">
                <a:latin typeface="Times New Roman"/>
                <a:cs typeface="Times New Roman"/>
              </a:rPr>
              <a:t> department</a:t>
            </a:r>
            <a:r>
              <a:rPr dirty="0" sz="1300" spc="5">
                <a:latin typeface="Times New Roman"/>
                <a:cs typeface="Times New Roman"/>
              </a:rPr>
              <a:t> exists.</a:t>
            </a:r>
            <a:endParaRPr sz="1300">
              <a:latin typeface="Times New Roman"/>
              <a:cs typeface="Times New Roman"/>
            </a:endParaRPr>
          </a:p>
          <a:p>
            <a:pPr lvl="1" marL="658495" indent="-272415">
              <a:lnSpc>
                <a:spcPts val="1425"/>
              </a:lnSpc>
              <a:buAutoNum type="alphaLcPeriod"/>
              <a:tabLst>
                <a:tab pos="658495" algn="l"/>
                <a:tab pos="659130" algn="l"/>
              </a:tabLst>
            </a:pPr>
            <a:r>
              <a:rPr dirty="0" sz="1300" spc="5">
                <a:latin typeface="Times New Roman"/>
                <a:cs typeface="Times New Roman"/>
              </a:rPr>
              <a:t>Create the </a:t>
            </a:r>
            <a:r>
              <a:rPr dirty="0" sz="1300" spc="15">
                <a:latin typeface="Courier New"/>
                <a:cs typeface="Courier New"/>
              </a:rPr>
              <a:t>ADD_EMPLOYEE</a:t>
            </a:r>
            <a:r>
              <a:rPr dirty="0" sz="1300" spc="-395">
                <a:latin typeface="Courier New"/>
                <a:cs typeface="Courier New"/>
              </a:rPr>
              <a:t> </a:t>
            </a:r>
            <a:r>
              <a:rPr dirty="0" sz="1300" spc="5">
                <a:latin typeface="Times New Roman"/>
                <a:cs typeface="Times New Roman"/>
              </a:rPr>
              <a:t>procedure to </a:t>
            </a:r>
            <a:r>
              <a:rPr dirty="0" sz="1300" spc="10">
                <a:latin typeface="Times New Roman"/>
                <a:cs typeface="Times New Roman"/>
              </a:rPr>
              <a:t>add </a:t>
            </a:r>
            <a:r>
              <a:rPr dirty="0" sz="1300" spc="5">
                <a:latin typeface="Times New Roman"/>
                <a:cs typeface="Times New Roman"/>
              </a:rPr>
              <a:t>an employee to the </a:t>
            </a:r>
            <a:r>
              <a:rPr dirty="0" sz="1300" spc="15">
                <a:latin typeface="Courier New"/>
                <a:cs typeface="Courier New"/>
              </a:rPr>
              <a:t>EMPLOYEES</a:t>
            </a:r>
            <a:endParaRPr sz="1300">
              <a:latin typeface="Courier New"/>
              <a:cs typeface="Courier New"/>
            </a:endParaRPr>
          </a:p>
          <a:p>
            <a:pPr marL="658495">
              <a:lnSpc>
                <a:spcPts val="1495"/>
              </a:lnSpc>
            </a:pPr>
            <a:r>
              <a:rPr dirty="0" sz="1300" spc="5">
                <a:latin typeface="Times New Roman"/>
                <a:cs typeface="Times New Roman"/>
              </a:rPr>
              <a:t>table. </a:t>
            </a:r>
            <a:r>
              <a:rPr dirty="0" sz="1300" spc="10">
                <a:latin typeface="Times New Roman"/>
                <a:cs typeface="Times New Roman"/>
              </a:rPr>
              <a:t>The row </a:t>
            </a:r>
            <a:r>
              <a:rPr dirty="0" sz="1300" spc="5">
                <a:latin typeface="Times New Roman"/>
                <a:cs typeface="Times New Roman"/>
              </a:rPr>
              <a:t>should be added to the </a:t>
            </a:r>
            <a:r>
              <a:rPr dirty="0" sz="1300" spc="15">
                <a:latin typeface="Courier New"/>
                <a:cs typeface="Courier New"/>
              </a:rPr>
              <a:t>EMPLOYEES</a:t>
            </a:r>
            <a:r>
              <a:rPr dirty="0" sz="1300" spc="-409">
                <a:latin typeface="Courier New"/>
                <a:cs typeface="Courier New"/>
              </a:rPr>
              <a:t> </a:t>
            </a:r>
            <a:r>
              <a:rPr dirty="0" sz="1300" spc="5">
                <a:latin typeface="Times New Roman"/>
                <a:cs typeface="Times New Roman"/>
              </a:rPr>
              <a:t>table if the </a:t>
            </a:r>
            <a:r>
              <a:rPr dirty="0" sz="1300" spc="15">
                <a:latin typeface="Courier New"/>
                <a:cs typeface="Courier New"/>
              </a:rPr>
              <a:t>VALID_DEPTID</a:t>
            </a:r>
            <a:endParaRPr sz="1300">
              <a:latin typeface="Courier New"/>
              <a:cs typeface="Courier New"/>
            </a:endParaRPr>
          </a:p>
          <a:p>
            <a:pPr marL="657860" marR="7620">
              <a:lnSpc>
                <a:spcPct val="96100"/>
              </a:lnSpc>
              <a:spcBef>
                <a:spcPts val="30"/>
              </a:spcBef>
            </a:pPr>
            <a:r>
              <a:rPr dirty="0" sz="1300" spc="5">
                <a:latin typeface="Times New Roman"/>
                <a:cs typeface="Times New Roman"/>
              </a:rPr>
              <a:t>function returns </a:t>
            </a:r>
            <a:r>
              <a:rPr dirty="0" sz="1300" spc="10">
                <a:latin typeface="Courier New"/>
                <a:cs typeface="Courier New"/>
              </a:rPr>
              <a:t>TRUE</a:t>
            </a:r>
            <a:r>
              <a:rPr dirty="0" sz="1300" spc="10">
                <a:latin typeface="Times New Roman"/>
                <a:cs typeface="Times New Roman"/>
              </a:rPr>
              <a:t>; </a:t>
            </a:r>
            <a:r>
              <a:rPr dirty="0" sz="1300" spc="5">
                <a:latin typeface="Times New Roman"/>
                <a:cs typeface="Times New Roman"/>
              </a:rPr>
              <a:t>otherwise, alert the user with </a:t>
            </a:r>
            <a:r>
              <a:rPr dirty="0" sz="1300" spc="10">
                <a:latin typeface="Times New Roman"/>
                <a:cs typeface="Times New Roman"/>
              </a:rPr>
              <a:t>an </a:t>
            </a:r>
            <a:r>
              <a:rPr dirty="0" sz="1300" spc="5">
                <a:latin typeface="Times New Roman"/>
                <a:cs typeface="Times New Roman"/>
              </a:rPr>
              <a:t>appropriate message.  </a:t>
            </a:r>
            <a:r>
              <a:rPr dirty="0" sz="1300">
                <a:latin typeface="Times New Roman"/>
                <a:cs typeface="Times New Roman"/>
              </a:rPr>
              <a:t>Provide </a:t>
            </a:r>
            <a:r>
              <a:rPr dirty="0" sz="1300" spc="5">
                <a:latin typeface="Times New Roman"/>
                <a:cs typeface="Times New Roman"/>
              </a:rPr>
              <a:t>the following </a:t>
            </a:r>
            <a:r>
              <a:rPr dirty="0" sz="1300" spc="10">
                <a:latin typeface="Times New Roman"/>
                <a:cs typeface="Times New Roman"/>
              </a:rPr>
              <a:t>parameters </a:t>
            </a:r>
            <a:r>
              <a:rPr dirty="0" sz="1300" spc="5">
                <a:latin typeface="Times New Roman"/>
                <a:cs typeface="Times New Roman"/>
              </a:rPr>
              <a:t>(with defaults specified in parentheses):  </a:t>
            </a:r>
            <a:r>
              <a:rPr dirty="0" sz="1300" spc="10">
                <a:latin typeface="Courier New"/>
                <a:cs typeface="Courier New"/>
              </a:rPr>
              <a:t>first_name</a:t>
            </a:r>
            <a:r>
              <a:rPr dirty="0" sz="1300" spc="10">
                <a:latin typeface="Times New Roman"/>
                <a:cs typeface="Times New Roman"/>
              </a:rPr>
              <a:t>,</a:t>
            </a:r>
            <a:r>
              <a:rPr dirty="0" sz="1300" spc="15">
                <a:latin typeface="Times New Roman"/>
                <a:cs typeface="Times New Roman"/>
              </a:rPr>
              <a:t> </a:t>
            </a:r>
            <a:r>
              <a:rPr dirty="0" sz="1300" spc="10">
                <a:latin typeface="Courier New"/>
                <a:cs typeface="Courier New"/>
              </a:rPr>
              <a:t>last_name</a:t>
            </a:r>
            <a:r>
              <a:rPr dirty="0" sz="1300" spc="10">
                <a:latin typeface="Times New Roman"/>
                <a:cs typeface="Times New Roman"/>
              </a:rPr>
              <a:t>,</a:t>
            </a:r>
            <a:r>
              <a:rPr dirty="0" sz="1300" spc="20">
                <a:latin typeface="Times New Roman"/>
                <a:cs typeface="Times New Roman"/>
              </a:rPr>
              <a:t> </a:t>
            </a:r>
            <a:r>
              <a:rPr dirty="0" sz="1300" spc="10">
                <a:latin typeface="Courier New"/>
                <a:cs typeface="Courier New"/>
              </a:rPr>
              <a:t>email</a:t>
            </a:r>
            <a:r>
              <a:rPr dirty="0" sz="1300" spc="10">
                <a:latin typeface="Times New Roman"/>
                <a:cs typeface="Times New Roman"/>
              </a:rPr>
              <a:t>,</a:t>
            </a:r>
            <a:r>
              <a:rPr dirty="0" sz="1300" spc="15">
                <a:latin typeface="Times New Roman"/>
                <a:cs typeface="Times New Roman"/>
              </a:rPr>
              <a:t> </a:t>
            </a:r>
            <a:r>
              <a:rPr dirty="0" sz="1300" spc="15">
                <a:latin typeface="Courier New"/>
                <a:cs typeface="Courier New"/>
              </a:rPr>
              <a:t>job</a:t>
            </a:r>
            <a:r>
              <a:rPr dirty="0" sz="1300" spc="-445">
                <a:latin typeface="Courier New"/>
                <a:cs typeface="Courier New"/>
              </a:rPr>
              <a:t> </a:t>
            </a:r>
            <a:r>
              <a:rPr dirty="0" sz="1300" spc="10">
                <a:latin typeface="Times New Roman"/>
                <a:cs typeface="Times New Roman"/>
              </a:rPr>
              <a:t>(</a:t>
            </a:r>
            <a:r>
              <a:rPr dirty="0" sz="1300" spc="10">
                <a:latin typeface="Courier New"/>
                <a:cs typeface="Courier New"/>
              </a:rPr>
              <a:t>SA_REP)</a:t>
            </a:r>
            <a:r>
              <a:rPr dirty="0" sz="1300" spc="10">
                <a:latin typeface="Times New Roman"/>
                <a:cs typeface="Times New Roman"/>
              </a:rPr>
              <a:t>,</a:t>
            </a:r>
            <a:r>
              <a:rPr dirty="0" sz="1300" spc="20">
                <a:latin typeface="Times New Roman"/>
                <a:cs typeface="Times New Roman"/>
              </a:rPr>
              <a:t> </a:t>
            </a:r>
            <a:r>
              <a:rPr dirty="0" sz="1300" spc="10">
                <a:latin typeface="Courier New"/>
                <a:cs typeface="Courier New"/>
              </a:rPr>
              <a:t>mgr</a:t>
            </a:r>
            <a:r>
              <a:rPr dirty="0" sz="1300" spc="-434">
                <a:latin typeface="Courier New"/>
                <a:cs typeface="Courier New"/>
              </a:rPr>
              <a:t> </a:t>
            </a:r>
            <a:r>
              <a:rPr dirty="0" sz="1300">
                <a:latin typeface="Times New Roman"/>
                <a:cs typeface="Times New Roman"/>
              </a:rPr>
              <a:t>(145),</a:t>
            </a:r>
            <a:r>
              <a:rPr dirty="0" sz="1300" spc="10">
                <a:latin typeface="Times New Roman"/>
                <a:cs typeface="Times New Roman"/>
              </a:rPr>
              <a:t> </a:t>
            </a:r>
            <a:r>
              <a:rPr dirty="0" sz="1300" spc="10">
                <a:latin typeface="Courier New"/>
                <a:cs typeface="Courier New"/>
              </a:rPr>
              <a:t>sal</a:t>
            </a:r>
            <a:r>
              <a:rPr dirty="0" sz="1300" spc="-434">
                <a:latin typeface="Courier New"/>
                <a:cs typeface="Courier New"/>
              </a:rPr>
              <a:t> </a:t>
            </a:r>
            <a:r>
              <a:rPr dirty="0" sz="1300">
                <a:latin typeface="Times New Roman"/>
                <a:cs typeface="Times New Roman"/>
              </a:rPr>
              <a:t>(1000),  </a:t>
            </a:r>
            <a:r>
              <a:rPr dirty="0" sz="1300" spc="15">
                <a:latin typeface="Courier New"/>
                <a:cs typeface="Courier New"/>
              </a:rPr>
              <a:t>comm </a:t>
            </a:r>
            <a:r>
              <a:rPr dirty="0" sz="1300">
                <a:latin typeface="Times New Roman"/>
                <a:cs typeface="Times New Roman"/>
              </a:rPr>
              <a:t>(0), </a:t>
            </a:r>
            <a:r>
              <a:rPr dirty="0" sz="1300" spc="5">
                <a:latin typeface="Times New Roman"/>
                <a:cs typeface="Times New Roman"/>
              </a:rPr>
              <a:t>and </a:t>
            </a:r>
            <a:r>
              <a:rPr dirty="0" sz="1300" spc="15">
                <a:latin typeface="Courier New"/>
                <a:cs typeface="Courier New"/>
              </a:rPr>
              <a:t>deptid </a:t>
            </a:r>
            <a:r>
              <a:rPr dirty="0" sz="1300" spc="5">
                <a:latin typeface="Times New Roman"/>
                <a:cs typeface="Times New Roman"/>
              </a:rPr>
              <a:t>(30). </a:t>
            </a:r>
            <a:r>
              <a:rPr dirty="0" sz="1300" spc="10">
                <a:latin typeface="Times New Roman"/>
                <a:cs typeface="Times New Roman"/>
              </a:rPr>
              <a:t>Use </a:t>
            </a:r>
            <a:r>
              <a:rPr dirty="0" sz="1300" spc="5">
                <a:latin typeface="Times New Roman"/>
                <a:cs typeface="Times New Roman"/>
              </a:rPr>
              <a:t>the </a:t>
            </a:r>
            <a:r>
              <a:rPr dirty="0" sz="1300" spc="15">
                <a:latin typeface="Courier New"/>
                <a:cs typeface="Courier New"/>
              </a:rPr>
              <a:t>EMPLOYEES_SEQ </a:t>
            </a:r>
            <a:r>
              <a:rPr dirty="0" sz="1300" spc="5">
                <a:latin typeface="Times New Roman"/>
                <a:cs typeface="Times New Roman"/>
              </a:rPr>
              <a:t>sequence to set the  </a:t>
            </a:r>
            <a:r>
              <a:rPr dirty="0" sz="1300" spc="15">
                <a:latin typeface="Courier New"/>
                <a:cs typeface="Courier New"/>
              </a:rPr>
              <a:t>employee_id</a:t>
            </a:r>
            <a:r>
              <a:rPr dirty="0" sz="1300" spc="-459">
                <a:latin typeface="Courier New"/>
                <a:cs typeface="Courier New"/>
              </a:rPr>
              <a:t> </a:t>
            </a:r>
            <a:r>
              <a:rPr dirty="0" sz="1300" spc="5">
                <a:latin typeface="Times New Roman"/>
                <a:cs typeface="Times New Roman"/>
              </a:rPr>
              <a:t>column, and set</a:t>
            </a:r>
            <a:r>
              <a:rPr dirty="0" sz="1300">
                <a:latin typeface="Times New Roman"/>
                <a:cs typeface="Times New Roman"/>
              </a:rPr>
              <a:t> </a:t>
            </a:r>
            <a:r>
              <a:rPr dirty="0" sz="1300" spc="15">
                <a:latin typeface="Courier New"/>
                <a:cs typeface="Courier New"/>
              </a:rPr>
              <a:t>hire_date</a:t>
            </a:r>
            <a:r>
              <a:rPr dirty="0" sz="1300" spc="-445">
                <a:latin typeface="Courier New"/>
                <a:cs typeface="Courier New"/>
              </a:rPr>
              <a:t> </a:t>
            </a:r>
            <a:r>
              <a:rPr dirty="0" sz="1300" spc="5">
                <a:latin typeface="Times New Roman"/>
                <a:cs typeface="Times New Roman"/>
              </a:rPr>
              <a:t>to</a:t>
            </a:r>
            <a:r>
              <a:rPr dirty="0" sz="1300" spc="10">
                <a:latin typeface="Times New Roman"/>
                <a:cs typeface="Times New Roman"/>
              </a:rPr>
              <a:t> </a:t>
            </a:r>
            <a:r>
              <a:rPr dirty="0" sz="1300" spc="15">
                <a:latin typeface="Courier New"/>
                <a:cs typeface="Courier New"/>
              </a:rPr>
              <a:t>TRUNC(SYSDATE)</a:t>
            </a:r>
            <a:r>
              <a:rPr dirty="0" sz="1300" spc="15">
                <a:latin typeface="Times New Roman"/>
                <a:cs typeface="Times New Roman"/>
              </a:rPr>
              <a:t>.</a:t>
            </a:r>
            <a:endParaRPr sz="1300">
              <a:latin typeface="Times New Roman"/>
              <a:cs typeface="Times New Roman"/>
            </a:endParaRPr>
          </a:p>
          <a:p>
            <a:pPr lvl="1" marL="658495" indent="-273050">
              <a:lnSpc>
                <a:spcPts val="1495"/>
              </a:lnSpc>
              <a:buAutoNum type="alphaLcPeriod" startAt="3"/>
              <a:tabLst>
                <a:tab pos="658495" algn="l"/>
                <a:tab pos="659130" algn="l"/>
              </a:tabLst>
            </a:pPr>
            <a:r>
              <a:rPr dirty="0" sz="1300" spc="5">
                <a:latin typeface="Times New Roman"/>
                <a:cs typeface="Times New Roman"/>
              </a:rPr>
              <a:t>Call</a:t>
            </a:r>
            <a:r>
              <a:rPr dirty="0" sz="1300" spc="10">
                <a:latin typeface="Times New Roman"/>
                <a:cs typeface="Times New Roman"/>
              </a:rPr>
              <a:t> </a:t>
            </a:r>
            <a:r>
              <a:rPr dirty="0" sz="1300" spc="15">
                <a:latin typeface="Courier New"/>
                <a:cs typeface="Courier New"/>
              </a:rPr>
              <a:t>ADD_EMPLOYEE</a:t>
            </a:r>
            <a:r>
              <a:rPr dirty="0" sz="1300" spc="-450">
                <a:latin typeface="Courier New"/>
                <a:cs typeface="Courier New"/>
              </a:rPr>
              <a:t> </a:t>
            </a:r>
            <a:r>
              <a:rPr dirty="0" sz="1300" spc="5">
                <a:latin typeface="Times New Roman"/>
                <a:cs typeface="Times New Roman"/>
              </a:rPr>
              <a:t>for the</a:t>
            </a:r>
            <a:r>
              <a:rPr dirty="0" sz="1300">
                <a:latin typeface="Times New Roman"/>
                <a:cs typeface="Times New Roman"/>
              </a:rPr>
              <a:t> </a:t>
            </a:r>
            <a:r>
              <a:rPr dirty="0" sz="1300" spc="10">
                <a:latin typeface="Times New Roman"/>
                <a:cs typeface="Times New Roman"/>
              </a:rPr>
              <a:t>name</a:t>
            </a:r>
            <a:r>
              <a:rPr dirty="0" sz="1300" spc="15">
                <a:latin typeface="Times New Roman"/>
                <a:cs typeface="Times New Roman"/>
              </a:rPr>
              <a:t> </a:t>
            </a:r>
            <a:r>
              <a:rPr dirty="0" sz="1300" spc="15">
                <a:latin typeface="Courier New"/>
                <a:cs typeface="Courier New"/>
              </a:rPr>
              <a:t>Jane</a:t>
            </a:r>
            <a:r>
              <a:rPr dirty="0" sz="1300" spc="30">
                <a:latin typeface="Courier New"/>
                <a:cs typeface="Courier New"/>
              </a:rPr>
              <a:t> </a:t>
            </a:r>
            <a:r>
              <a:rPr dirty="0" sz="1300" spc="15">
                <a:latin typeface="Courier New"/>
                <a:cs typeface="Courier New"/>
              </a:rPr>
              <a:t>Harris</a:t>
            </a:r>
            <a:r>
              <a:rPr dirty="0" sz="1300" spc="-450">
                <a:latin typeface="Courier New"/>
                <a:cs typeface="Courier New"/>
              </a:rPr>
              <a:t> </a:t>
            </a:r>
            <a:r>
              <a:rPr dirty="0" sz="1300" spc="5">
                <a:latin typeface="Times New Roman"/>
                <a:cs typeface="Times New Roman"/>
              </a:rPr>
              <a:t>in</a:t>
            </a:r>
            <a:r>
              <a:rPr dirty="0" sz="1300" spc="10">
                <a:latin typeface="Times New Roman"/>
                <a:cs typeface="Times New Roman"/>
              </a:rPr>
              <a:t> </a:t>
            </a:r>
            <a:r>
              <a:rPr dirty="0" sz="1300" spc="5">
                <a:latin typeface="Times New Roman"/>
                <a:cs typeface="Times New Roman"/>
              </a:rPr>
              <a:t>department</a:t>
            </a:r>
            <a:r>
              <a:rPr dirty="0" sz="1300" spc="10">
                <a:latin typeface="Times New Roman"/>
                <a:cs typeface="Times New Roman"/>
              </a:rPr>
              <a:t> </a:t>
            </a:r>
            <a:r>
              <a:rPr dirty="0" sz="1300" spc="5">
                <a:latin typeface="Times New Roman"/>
                <a:cs typeface="Times New Roman"/>
              </a:rPr>
              <a:t>15, leaving</a:t>
            </a:r>
            <a:endParaRPr sz="1300">
              <a:latin typeface="Times New Roman"/>
              <a:cs typeface="Times New Roman"/>
            </a:endParaRPr>
          </a:p>
          <a:p>
            <a:pPr marL="657860">
              <a:lnSpc>
                <a:spcPts val="1495"/>
              </a:lnSpc>
              <a:spcBef>
                <a:spcPts val="10"/>
              </a:spcBef>
            </a:pPr>
            <a:r>
              <a:rPr dirty="0" sz="1300" spc="10">
                <a:latin typeface="Times New Roman"/>
                <a:cs typeface="Times New Roman"/>
              </a:rPr>
              <a:t>other parameters </a:t>
            </a:r>
            <a:r>
              <a:rPr dirty="0" sz="1300" spc="5">
                <a:latin typeface="Times New Roman"/>
                <a:cs typeface="Times New Roman"/>
              </a:rPr>
              <a:t>with their default values. </a:t>
            </a:r>
            <a:r>
              <a:rPr dirty="0" sz="1300" spc="10">
                <a:latin typeface="Times New Roman"/>
                <a:cs typeface="Times New Roman"/>
              </a:rPr>
              <a:t>What </a:t>
            </a:r>
            <a:r>
              <a:rPr dirty="0" sz="1300" spc="5">
                <a:latin typeface="Times New Roman"/>
                <a:cs typeface="Times New Roman"/>
              </a:rPr>
              <a:t>is the</a:t>
            </a:r>
            <a:r>
              <a:rPr dirty="0" sz="1300" spc="-5">
                <a:latin typeface="Times New Roman"/>
                <a:cs typeface="Times New Roman"/>
              </a:rPr>
              <a:t> </a:t>
            </a:r>
            <a:r>
              <a:rPr dirty="0" sz="1300" spc="5">
                <a:latin typeface="Times New Roman"/>
                <a:cs typeface="Times New Roman"/>
              </a:rPr>
              <a:t>result?</a:t>
            </a:r>
            <a:endParaRPr sz="1300">
              <a:latin typeface="Times New Roman"/>
              <a:cs typeface="Times New Roman"/>
            </a:endParaRPr>
          </a:p>
          <a:p>
            <a:pPr lvl="1" marL="658495" indent="-272415">
              <a:lnSpc>
                <a:spcPts val="1495"/>
              </a:lnSpc>
              <a:buAutoNum type="alphaLcPeriod" startAt="4"/>
              <a:tabLst>
                <a:tab pos="658495" algn="l"/>
                <a:tab pos="659130" algn="l"/>
              </a:tabLst>
            </a:pPr>
            <a:r>
              <a:rPr dirty="0" sz="1300" spc="10">
                <a:latin typeface="Times New Roman"/>
                <a:cs typeface="Times New Roman"/>
              </a:rPr>
              <a:t>Add </a:t>
            </a:r>
            <a:r>
              <a:rPr dirty="0" sz="1300" spc="5">
                <a:latin typeface="Times New Roman"/>
                <a:cs typeface="Times New Roman"/>
              </a:rPr>
              <a:t>another </a:t>
            </a:r>
            <a:r>
              <a:rPr dirty="0" sz="1300" spc="10">
                <a:latin typeface="Times New Roman"/>
                <a:cs typeface="Times New Roman"/>
              </a:rPr>
              <a:t>employee named </a:t>
            </a:r>
            <a:r>
              <a:rPr dirty="0" sz="1300" spc="15">
                <a:latin typeface="Courier New"/>
                <a:cs typeface="Courier New"/>
              </a:rPr>
              <a:t>Joe Harris</a:t>
            </a:r>
            <a:r>
              <a:rPr dirty="0" sz="1300" spc="-434">
                <a:latin typeface="Courier New"/>
                <a:cs typeface="Courier New"/>
              </a:rPr>
              <a:t> </a:t>
            </a:r>
            <a:r>
              <a:rPr dirty="0" sz="1300" spc="5">
                <a:latin typeface="Times New Roman"/>
                <a:cs typeface="Times New Roman"/>
              </a:rPr>
              <a:t>in department 80, leaving</a:t>
            </a:r>
            <a:endParaRPr sz="1300">
              <a:latin typeface="Times New Roman"/>
              <a:cs typeface="Times New Roman"/>
            </a:endParaRPr>
          </a:p>
          <a:p>
            <a:pPr marL="658495">
              <a:lnSpc>
                <a:spcPct val="100000"/>
              </a:lnSpc>
              <a:spcBef>
                <a:spcPts val="15"/>
              </a:spcBef>
            </a:pPr>
            <a:r>
              <a:rPr dirty="0" sz="1300" spc="10">
                <a:latin typeface="Times New Roman"/>
                <a:cs typeface="Times New Roman"/>
              </a:rPr>
              <a:t>remaining parameters </a:t>
            </a:r>
            <a:r>
              <a:rPr dirty="0" sz="1300" spc="5">
                <a:latin typeface="Times New Roman"/>
                <a:cs typeface="Times New Roman"/>
              </a:rPr>
              <a:t>with their default values. </a:t>
            </a:r>
            <a:r>
              <a:rPr dirty="0" sz="1300" spc="10">
                <a:latin typeface="Times New Roman"/>
                <a:cs typeface="Times New Roman"/>
              </a:rPr>
              <a:t>What </a:t>
            </a:r>
            <a:r>
              <a:rPr dirty="0" sz="1300" spc="5">
                <a:latin typeface="Times New Roman"/>
                <a:cs typeface="Times New Roman"/>
              </a:rPr>
              <a:t>is the</a:t>
            </a:r>
            <a:r>
              <a:rPr dirty="0" sz="1300" spc="-5">
                <a:latin typeface="Times New Roman"/>
                <a:cs typeface="Times New Roman"/>
              </a:rPr>
              <a:t> </a:t>
            </a:r>
            <a:r>
              <a:rPr dirty="0" sz="1300" spc="5">
                <a:latin typeface="Times New Roman"/>
                <a:cs typeface="Times New Roman"/>
              </a:rPr>
              <a:t>result?</a:t>
            </a:r>
            <a:endParaRPr sz="1300">
              <a:latin typeface="Times New Roman"/>
              <a:cs typeface="Times New Roman"/>
            </a:endParaRPr>
          </a:p>
        </p:txBody>
      </p:sp>
      <p:sp>
        <p:nvSpPr>
          <p:cNvPr id="5" name="object 5"/>
          <p:cNvSpPr/>
          <p:nvPr/>
        </p:nvSpPr>
        <p:spPr>
          <a:xfrm>
            <a:off x="1475617" y="1780437"/>
            <a:ext cx="4914891" cy="45105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42988" y="4379329"/>
            <a:ext cx="4820940" cy="1862096"/>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spc="-160"/>
              <a:t>copy</a:t>
            </a:r>
            <a:r>
              <a:rPr dirty="0" baseline="-18518" sz="1800" spc="-240" b="1">
                <a:latin typeface="Arial"/>
                <a:cs typeface="Arial"/>
              </a:rPr>
              <a:t>O</a:t>
            </a:r>
            <a:r>
              <a:rPr dirty="0" sz="800" spc="-160"/>
              <a:t>rig</a:t>
            </a:r>
            <a:r>
              <a:rPr dirty="0" baseline="-18518" sz="1800" spc="-240" b="1">
                <a:latin typeface="Arial"/>
                <a:cs typeface="Arial"/>
              </a:rPr>
              <a:t>r</a:t>
            </a:r>
            <a:r>
              <a:rPr dirty="0" sz="800" spc="-160"/>
              <a:t>h</a:t>
            </a:r>
            <a:r>
              <a:rPr dirty="0" baseline="-18518" sz="1800" spc="-240" b="1">
                <a:latin typeface="Arial"/>
                <a:cs typeface="Arial"/>
              </a:rPr>
              <a:t>a</a:t>
            </a:r>
            <a:r>
              <a:rPr dirty="0" sz="800" spc="-160"/>
              <a:t>t. </a:t>
            </a:r>
            <a:r>
              <a:rPr dirty="0" baseline="-18518" sz="1800" spc="-352" b="1">
                <a:latin typeface="Arial"/>
                <a:cs typeface="Arial"/>
              </a:rPr>
              <a:t>c</a:t>
            </a:r>
            <a:r>
              <a:rPr dirty="0" sz="800" spc="-235"/>
              <a:t>Al</a:t>
            </a:r>
            <a:r>
              <a:rPr dirty="0" baseline="-18518" sz="1800" spc="-352" b="1">
                <a:latin typeface="Arial"/>
                <a:cs typeface="Arial"/>
              </a:rPr>
              <a:t>l</a:t>
            </a:r>
            <a:r>
              <a:rPr dirty="0" sz="800" spc="-235"/>
              <a:t>l</a:t>
            </a:r>
            <a:r>
              <a:rPr dirty="0" baseline="-18518" sz="1800" spc="-352" b="1">
                <a:latin typeface="Arial"/>
                <a:cs typeface="Arial"/>
              </a:rPr>
              <a:t>e</a:t>
            </a:r>
            <a:r>
              <a:rPr dirty="0" sz="800" spc="-235"/>
              <a:t>WD</a:t>
            </a:r>
            <a:r>
              <a:rPr dirty="0" baseline="-18518" sz="1800" spc="-352" b="1">
                <a:latin typeface="Arial"/>
                <a:cs typeface="Arial"/>
              </a:rPr>
              <a:t>D</a:t>
            </a:r>
            <a:r>
              <a:rPr dirty="0" sz="800" spc="-235"/>
              <a:t>P</a:t>
            </a:r>
            <a:r>
              <a:rPr dirty="0" baseline="-18518" sz="1800" spc="-352" b="1">
                <a:latin typeface="Arial"/>
                <a:cs typeface="Arial"/>
              </a:rPr>
              <a:t>a</a:t>
            </a:r>
            <a:r>
              <a:rPr dirty="0" sz="800" spc="-235"/>
              <a:t>s</a:t>
            </a:r>
            <a:r>
              <a:rPr dirty="0" baseline="-18518" sz="1800" spc="-352" b="1">
                <a:latin typeface="Arial"/>
                <a:cs typeface="Arial"/>
              </a:rPr>
              <a:t>t</a:t>
            </a:r>
            <a:r>
              <a:rPr dirty="0" sz="800" spc="-235"/>
              <a:t>tu</a:t>
            </a:r>
            <a:r>
              <a:rPr dirty="0" baseline="-18518" sz="1800" spc="-352" b="1">
                <a:latin typeface="Arial"/>
                <a:cs typeface="Arial"/>
              </a:rPr>
              <a:t>a</a:t>
            </a:r>
            <a:r>
              <a:rPr dirty="0" sz="800" spc="-235"/>
              <a:t>d</a:t>
            </a:r>
            <a:r>
              <a:rPr dirty="0" baseline="-18518" sz="1800" spc="-352" b="1">
                <a:latin typeface="Arial"/>
                <a:cs typeface="Arial"/>
              </a:rPr>
              <a:t>b</a:t>
            </a:r>
            <a:r>
              <a:rPr dirty="0" sz="800" spc="-235"/>
              <a:t>en</a:t>
            </a:r>
            <a:r>
              <a:rPr dirty="0" baseline="-18518" sz="1800" spc="-352" b="1">
                <a:latin typeface="Arial"/>
                <a:cs typeface="Arial"/>
              </a:rPr>
              <a:t>a</a:t>
            </a:r>
            <a:r>
              <a:rPr dirty="0" sz="800" spc="-235"/>
              <a:t>ts</a:t>
            </a:r>
            <a:r>
              <a:rPr dirty="0" baseline="-18518" sz="1800" spc="-352" b="1">
                <a:latin typeface="Arial"/>
                <a:cs typeface="Arial"/>
              </a:rPr>
              <a:t>s</a:t>
            </a:r>
            <a:r>
              <a:rPr dirty="0" sz="800" spc="-235"/>
              <a:t>m</a:t>
            </a:r>
            <a:r>
              <a:rPr dirty="0" baseline="-18518" sz="1800" spc="-352" b="1">
                <a:latin typeface="Arial"/>
                <a:cs typeface="Arial"/>
              </a:rPr>
              <a:t>e</a:t>
            </a:r>
            <a:r>
              <a:rPr dirty="0" sz="800" spc="-235"/>
              <a:t>us</a:t>
            </a:r>
            <a:r>
              <a:rPr dirty="0" baseline="-18518" sz="1800" spc="-352" b="1">
                <a:latin typeface="Arial"/>
                <a:cs typeface="Arial"/>
              </a:rPr>
              <a:t>1</a:t>
            </a:r>
            <a:r>
              <a:rPr dirty="0" sz="800" spc="-235"/>
              <a:t>t </a:t>
            </a:r>
            <a:r>
              <a:rPr dirty="0" baseline="-18518" sz="1800" spc="-359" b="1">
                <a:latin typeface="Arial"/>
                <a:cs typeface="Arial"/>
              </a:rPr>
              <a:t>0</a:t>
            </a:r>
            <a:r>
              <a:rPr dirty="0" sz="800" spc="-240"/>
              <a:t>re</a:t>
            </a:r>
            <a:r>
              <a:rPr dirty="0" baseline="-18518" sz="1800" spc="-359" b="1" i="1">
                <a:latin typeface="Arial"/>
                <a:cs typeface="Arial"/>
              </a:rPr>
              <a:t>g</a:t>
            </a:r>
            <a:r>
              <a:rPr dirty="0" sz="800" spc="-240"/>
              <a:t>ce</a:t>
            </a:r>
            <a:r>
              <a:rPr dirty="0" baseline="-18518" sz="1800" spc="-359" b="1">
                <a:latin typeface="Arial"/>
                <a:cs typeface="Arial"/>
              </a:rPr>
              <a:t>:</a:t>
            </a:r>
            <a:r>
              <a:rPr dirty="0" sz="800" spc="-240"/>
              <a:t>iv</a:t>
            </a:r>
            <a:r>
              <a:rPr dirty="0" baseline="-18518" sz="1800" spc="-359" b="1">
                <a:latin typeface="Arial"/>
                <a:cs typeface="Arial"/>
              </a:rPr>
              <a:t>D</a:t>
            </a:r>
            <a:r>
              <a:rPr dirty="0" sz="800" spc="-240"/>
              <a:t>e </a:t>
            </a:r>
            <a:r>
              <a:rPr dirty="0" sz="800" spc="-229"/>
              <a:t>a</a:t>
            </a:r>
            <a:r>
              <a:rPr dirty="0" baseline="-18518" sz="1800" spc="-345" b="1">
                <a:latin typeface="Arial"/>
                <a:cs typeface="Arial"/>
              </a:rPr>
              <a:t>e</a:t>
            </a:r>
            <a:r>
              <a:rPr dirty="0" sz="800" spc="-229"/>
              <a:t>n</a:t>
            </a:r>
            <a:r>
              <a:rPr dirty="0" baseline="-18518" sz="1800" spc="-345" b="1">
                <a:latin typeface="Arial"/>
                <a:cs typeface="Arial"/>
              </a:rPr>
              <a:t>v</a:t>
            </a:r>
            <a:r>
              <a:rPr dirty="0" sz="800" spc="-229"/>
              <a:t>e</a:t>
            </a:r>
            <a:r>
              <a:rPr dirty="0" baseline="-18518" sz="1800" spc="-345" b="1">
                <a:latin typeface="Arial"/>
                <a:cs typeface="Arial"/>
              </a:rPr>
              <a:t>e</a:t>
            </a:r>
            <a:r>
              <a:rPr dirty="0" sz="800" spc="-229"/>
              <a:t>Ki</a:t>
            </a:r>
            <a:r>
              <a:rPr dirty="0" baseline="-18518" sz="1800" spc="-345" b="1">
                <a:latin typeface="Arial"/>
                <a:cs typeface="Arial"/>
              </a:rPr>
              <a:t>l</a:t>
            </a:r>
            <a:r>
              <a:rPr dirty="0" sz="800" spc="-229"/>
              <a:t>t</a:t>
            </a:r>
            <a:r>
              <a:rPr dirty="0" baseline="-18518" sz="1800" spc="-345" b="1">
                <a:latin typeface="Arial"/>
                <a:cs typeface="Arial"/>
              </a:rPr>
              <a:t>o</a:t>
            </a:r>
            <a:r>
              <a:rPr dirty="0" sz="800" spc="-229"/>
              <a:t>w</a:t>
            </a:r>
            <a:r>
              <a:rPr dirty="0" baseline="-18518" sz="1800" spc="-345" b="1">
                <a:latin typeface="Arial"/>
                <a:cs typeface="Arial"/>
              </a:rPr>
              <a:t>p</a:t>
            </a:r>
            <a:r>
              <a:rPr dirty="0" sz="800" spc="-229"/>
              <a:t>ate</a:t>
            </a:r>
            <a:r>
              <a:rPr dirty="0" baseline="-18518" sz="1800" spc="-345" b="1">
                <a:latin typeface="Arial"/>
                <a:cs typeface="Arial"/>
              </a:rPr>
              <a:t>P</a:t>
            </a:r>
            <a:r>
              <a:rPr dirty="0" sz="800" spc="-229"/>
              <a:t>rm</a:t>
            </a:r>
            <a:r>
              <a:rPr dirty="0" baseline="-18518" sz="1800" spc="-345" b="1">
                <a:latin typeface="Arial"/>
                <a:cs typeface="Arial"/>
              </a:rPr>
              <a:t>L</a:t>
            </a:r>
            <a:r>
              <a:rPr dirty="0" sz="800" spc="-229"/>
              <a:t>ar</a:t>
            </a:r>
            <a:r>
              <a:rPr dirty="0" baseline="-18518" sz="1800" spc="-345" b="1">
                <a:latin typeface="Arial"/>
                <a:cs typeface="Arial"/>
              </a:rPr>
              <a:t>/</a:t>
            </a:r>
            <a:r>
              <a:rPr dirty="0" sz="800" spc="-229"/>
              <a:t>k</a:t>
            </a:r>
            <a:r>
              <a:rPr dirty="0" baseline="-18518" sz="1800" spc="-345" b="1">
                <a:latin typeface="Arial"/>
                <a:cs typeface="Arial"/>
              </a:rPr>
              <a:t>S</a:t>
            </a:r>
            <a:r>
              <a:rPr dirty="0" sz="800" spc="-229"/>
              <a:t>ed</a:t>
            </a:r>
            <a:r>
              <a:rPr dirty="0" baseline="-18518" sz="1800" spc="-345" b="1">
                <a:latin typeface="Arial"/>
                <a:cs typeface="Arial"/>
              </a:rPr>
              <a:t>Q</a:t>
            </a:r>
            <a:r>
              <a:rPr dirty="0" sz="800" spc="-229"/>
              <a:t>w</a:t>
            </a:r>
            <a:r>
              <a:rPr dirty="0" baseline="-18518" sz="1800" spc="-345" b="1">
                <a:latin typeface="Arial"/>
                <a:cs typeface="Arial"/>
              </a:rPr>
              <a:t>L</a:t>
            </a:r>
            <a:r>
              <a:rPr dirty="0" sz="800" spc="-229"/>
              <a:t>ith</a:t>
            </a:r>
            <a:r>
              <a:rPr dirty="0" baseline="-18518" sz="1800" spc="-345" b="1">
                <a:latin typeface="Arial"/>
                <a:cs typeface="Arial"/>
              </a:rPr>
              <a:t>P</a:t>
            </a:r>
            <a:r>
              <a:rPr dirty="0" sz="800" spc="-229"/>
              <a:t>th</a:t>
            </a:r>
            <a:r>
              <a:rPr dirty="0" baseline="-18518" sz="1800" spc="-345" b="1">
                <a:latin typeface="Arial"/>
                <a:cs typeface="Arial"/>
              </a:rPr>
              <a:t>r</a:t>
            </a:r>
            <a:r>
              <a:rPr dirty="0" sz="800" spc="-229"/>
              <a:t>e</a:t>
            </a:r>
            <a:r>
              <a:rPr dirty="0" baseline="-18518" sz="1800" spc="-345" b="1">
                <a:latin typeface="Arial"/>
                <a:cs typeface="Arial"/>
              </a:rPr>
              <a:t>o</a:t>
            </a:r>
            <a:r>
              <a:rPr dirty="0" sz="800" spc="-229"/>
              <a:t>ir </a:t>
            </a:r>
            <a:r>
              <a:rPr dirty="0" sz="800" spc="-254"/>
              <a:t>n</a:t>
            </a:r>
            <a:r>
              <a:rPr dirty="0" baseline="-18518" sz="1800" spc="-382" b="1">
                <a:latin typeface="Arial"/>
                <a:cs typeface="Arial"/>
              </a:rPr>
              <a:t>g</a:t>
            </a:r>
            <a:r>
              <a:rPr dirty="0" sz="800" spc="-254"/>
              <a:t>a</a:t>
            </a:r>
            <a:r>
              <a:rPr dirty="0" baseline="-18518" sz="1800" spc="-382" b="1">
                <a:latin typeface="Arial"/>
                <a:cs typeface="Arial"/>
              </a:rPr>
              <a:t>r</a:t>
            </a:r>
            <a:r>
              <a:rPr dirty="0" sz="800" spc="-254"/>
              <a:t>m</a:t>
            </a:r>
            <a:r>
              <a:rPr dirty="0" baseline="-18518" sz="1800" spc="-382" b="1">
                <a:latin typeface="Arial"/>
                <a:cs typeface="Arial"/>
              </a:rPr>
              <a:t>a</a:t>
            </a:r>
            <a:r>
              <a:rPr dirty="0" sz="800" spc="-254"/>
              <a:t>e</a:t>
            </a:r>
            <a:r>
              <a:rPr dirty="0" baseline="-18518" sz="1800" spc="-382" b="1">
                <a:latin typeface="Arial"/>
                <a:cs typeface="Arial"/>
              </a:rPr>
              <a:t>m</a:t>
            </a:r>
            <a:r>
              <a:rPr dirty="0" sz="800" spc="-254"/>
              <a:t>and</a:t>
            </a:r>
            <a:r>
              <a:rPr dirty="0" baseline="-18518" sz="1800" spc="-382" b="1">
                <a:latin typeface="Arial"/>
                <a:cs typeface="Arial"/>
              </a:rPr>
              <a:t>U</a:t>
            </a:r>
            <a:r>
              <a:rPr dirty="0" sz="800" spc="-254"/>
              <a:t>e</a:t>
            </a:r>
            <a:r>
              <a:rPr dirty="0" baseline="-18518" sz="1800" spc="-382" b="1">
                <a:latin typeface="Arial"/>
                <a:cs typeface="Arial"/>
              </a:rPr>
              <a:t>n</a:t>
            </a:r>
            <a:r>
              <a:rPr dirty="0" sz="800" spc="-254"/>
              <a:t>ma</a:t>
            </a:r>
            <a:r>
              <a:rPr dirty="0" baseline="-18518" sz="1800" spc="-382" b="1">
                <a:latin typeface="Arial"/>
                <a:cs typeface="Arial"/>
              </a:rPr>
              <a:t>it</a:t>
            </a:r>
            <a:r>
              <a:rPr dirty="0" sz="800" spc="-254"/>
              <a:t>il</a:t>
            </a:r>
            <a:r>
              <a:rPr dirty="0" baseline="-18518" sz="1800" spc="-382" b="1">
                <a:latin typeface="Arial"/>
                <a:cs typeface="Arial"/>
              </a:rPr>
              <a:t>s</a:t>
            </a:r>
            <a:r>
              <a:rPr dirty="0" sz="800" spc="-254"/>
              <a:t>. </a:t>
            </a:r>
            <a:r>
              <a:rPr dirty="0" sz="800" spc="-180"/>
              <a:t>Con</a:t>
            </a:r>
            <a:r>
              <a:rPr dirty="0" baseline="-18518" sz="1800" spc="-270" b="1">
                <a:latin typeface="Arial"/>
                <a:cs typeface="Arial"/>
              </a:rPr>
              <a:t>2</a:t>
            </a:r>
            <a:r>
              <a:rPr dirty="0" sz="800" spc="-180"/>
              <a:t>ta</a:t>
            </a:r>
            <a:r>
              <a:rPr dirty="0" baseline="-18518" sz="1800" spc="-270" b="1">
                <a:latin typeface="Arial"/>
                <a:cs typeface="Arial"/>
              </a:rPr>
              <a:t>-</a:t>
            </a:r>
            <a:r>
              <a:rPr dirty="0" sz="800" spc="-180"/>
              <a:t>c</a:t>
            </a:r>
            <a:r>
              <a:rPr dirty="0" baseline="-18518" sz="1800" spc="-270" b="1">
                <a:latin typeface="Arial"/>
                <a:cs typeface="Arial"/>
              </a:rPr>
              <a:t>1</a:t>
            </a:r>
            <a:r>
              <a:rPr dirty="0" sz="800" spc="-180"/>
              <a:t>t</a:t>
            </a:r>
            <a:r>
              <a:rPr dirty="0" sz="800" spc="-135"/>
              <a:t> </a:t>
            </a:r>
            <a:r>
              <a:rPr dirty="0" baseline="-18518" sz="1800" spc="7" b="1">
                <a:latin typeface="Arial"/>
                <a:cs typeface="Arial"/>
              </a:rPr>
              <a:t>9</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3310837" y="1947991"/>
              <a:ext cx="1073150" cy="1736725"/>
            </a:xfrm>
            <a:custGeom>
              <a:avLst/>
              <a:gdLst/>
              <a:ahLst/>
              <a:cxnLst/>
              <a:rect l="l" t="t" r="r" b="b"/>
              <a:pathLst>
                <a:path w="1073150" h="1736725">
                  <a:moveTo>
                    <a:pt x="587851" y="0"/>
                  </a:moveTo>
                  <a:lnTo>
                    <a:pt x="540910" y="2473"/>
                  </a:lnTo>
                  <a:lnTo>
                    <a:pt x="495343" y="9259"/>
                  </a:lnTo>
                  <a:lnTo>
                    <a:pt x="451227" y="20179"/>
                  </a:lnTo>
                  <a:lnTo>
                    <a:pt x="408640" y="35051"/>
                  </a:lnTo>
                  <a:lnTo>
                    <a:pt x="367659" y="53697"/>
                  </a:lnTo>
                  <a:lnTo>
                    <a:pt x="328362" y="75936"/>
                  </a:lnTo>
                  <a:lnTo>
                    <a:pt x="290825" y="101588"/>
                  </a:lnTo>
                  <a:lnTo>
                    <a:pt x="255127" y="130474"/>
                  </a:lnTo>
                  <a:lnTo>
                    <a:pt x="221344" y="162415"/>
                  </a:lnTo>
                  <a:lnTo>
                    <a:pt x="189554" y="197229"/>
                  </a:lnTo>
                  <a:lnTo>
                    <a:pt x="159835" y="234737"/>
                  </a:lnTo>
                  <a:lnTo>
                    <a:pt x="132263" y="274760"/>
                  </a:lnTo>
                  <a:lnTo>
                    <a:pt x="106916" y="317118"/>
                  </a:lnTo>
                  <a:lnTo>
                    <a:pt x="83872" y="361630"/>
                  </a:lnTo>
                  <a:lnTo>
                    <a:pt x="61012" y="411922"/>
                  </a:lnTo>
                  <a:lnTo>
                    <a:pt x="106732" y="427924"/>
                  </a:lnTo>
                  <a:lnTo>
                    <a:pt x="121972" y="405826"/>
                  </a:lnTo>
                  <a:lnTo>
                    <a:pt x="137974" y="385252"/>
                  </a:lnTo>
                  <a:lnTo>
                    <a:pt x="166261" y="351044"/>
                  </a:lnTo>
                  <a:lnTo>
                    <a:pt x="197946" y="321293"/>
                  </a:lnTo>
                  <a:lnTo>
                    <a:pt x="232443" y="296177"/>
                  </a:lnTo>
                  <a:lnTo>
                    <a:pt x="269162" y="275879"/>
                  </a:lnTo>
                  <a:lnTo>
                    <a:pt x="307518" y="260579"/>
                  </a:lnTo>
                  <a:lnTo>
                    <a:pt x="346924" y="250458"/>
                  </a:lnTo>
                  <a:lnTo>
                    <a:pt x="386791" y="245696"/>
                  </a:lnTo>
                  <a:lnTo>
                    <a:pt x="426532" y="246475"/>
                  </a:lnTo>
                  <a:lnTo>
                    <a:pt x="465561" y="252976"/>
                  </a:lnTo>
                  <a:lnTo>
                    <a:pt x="503291" y="265379"/>
                  </a:lnTo>
                  <a:lnTo>
                    <a:pt x="539133" y="283865"/>
                  </a:lnTo>
                  <a:lnTo>
                    <a:pt x="572500" y="308615"/>
                  </a:lnTo>
                  <a:lnTo>
                    <a:pt x="602807" y="339811"/>
                  </a:lnTo>
                  <a:lnTo>
                    <a:pt x="629464" y="377632"/>
                  </a:lnTo>
                  <a:lnTo>
                    <a:pt x="647752" y="421828"/>
                  </a:lnTo>
                  <a:lnTo>
                    <a:pt x="658491" y="499757"/>
                  </a:lnTo>
                  <a:lnTo>
                    <a:pt x="651614" y="555087"/>
                  </a:lnTo>
                  <a:lnTo>
                    <a:pt x="634615" y="608367"/>
                  </a:lnTo>
                  <a:lnTo>
                    <a:pt x="608890" y="657286"/>
                  </a:lnTo>
                  <a:lnTo>
                    <a:pt x="552572" y="726195"/>
                  </a:lnTo>
                  <a:lnTo>
                    <a:pt x="514550" y="753412"/>
                  </a:lnTo>
                  <a:lnTo>
                    <a:pt x="472263" y="774285"/>
                  </a:lnTo>
                  <a:lnTo>
                    <a:pt x="424486" y="792922"/>
                  </a:lnTo>
                  <a:lnTo>
                    <a:pt x="365050" y="811972"/>
                  </a:lnTo>
                  <a:lnTo>
                    <a:pt x="331522" y="821878"/>
                  </a:lnTo>
                  <a:lnTo>
                    <a:pt x="331522" y="865312"/>
                  </a:lnTo>
                  <a:lnTo>
                    <a:pt x="387148" y="879790"/>
                  </a:lnTo>
                  <a:lnTo>
                    <a:pt x="438202" y="898078"/>
                  </a:lnTo>
                  <a:lnTo>
                    <a:pt x="482075" y="915620"/>
                  </a:lnTo>
                  <a:lnTo>
                    <a:pt x="524294" y="936773"/>
                  </a:lnTo>
                  <a:lnTo>
                    <a:pt x="564570" y="961366"/>
                  </a:lnTo>
                  <a:lnTo>
                    <a:pt x="602610" y="989229"/>
                  </a:lnTo>
                  <a:lnTo>
                    <a:pt x="638124" y="1020192"/>
                  </a:lnTo>
                  <a:lnTo>
                    <a:pt x="670821" y="1054084"/>
                  </a:lnTo>
                  <a:lnTo>
                    <a:pt x="700409" y="1090736"/>
                  </a:lnTo>
                  <a:lnTo>
                    <a:pt x="726599" y="1129976"/>
                  </a:lnTo>
                  <a:lnTo>
                    <a:pt x="749098" y="1171636"/>
                  </a:lnTo>
                  <a:lnTo>
                    <a:pt x="765862" y="1209736"/>
                  </a:lnTo>
                  <a:lnTo>
                    <a:pt x="779439" y="1253119"/>
                  </a:lnTo>
                  <a:lnTo>
                    <a:pt x="789198" y="1298099"/>
                  </a:lnTo>
                  <a:lnTo>
                    <a:pt x="794485" y="1343814"/>
                  </a:lnTo>
                  <a:lnTo>
                    <a:pt x="794648" y="1389405"/>
                  </a:lnTo>
                  <a:lnTo>
                    <a:pt x="789033" y="1434011"/>
                  </a:lnTo>
                  <a:lnTo>
                    <a:pt x="776990" y="1476774"/>
                  </a:lnTo>
                  <a:lnTo>
                    <a:pt x="757865" y="1516834"/>
                  </a:lnTo>
                  <a:lnTo>
                    <a:pt x="731005" y="1553329"/>
                  </a:lnTo>
                  <a:lnTo>
                    <a:pt x="695758" y="1585402"/>
                  </a:lnTo>
                  <a:lnTo>
                    <a:pt x="658420" y="1608262"/>
                  </a:lnTo>
                  <a:lnTo>
                    <a:pt x="617272" y="1621216"/>
                  </a:lnTo>
                  <a:lnTo>
                    <a:pt x="568613" y="1625928"/>
                  </a:lnTo>
                  <a:lnTo>
                    <a:pt x="520712" y="1619963"/>
                  </a:lnTo>
                  <a:lnTo>
                    <a:pt x="474225" y="1605266"/>
                  </a:lnTo>
                  <a:lnTo>
                    <a:pt x="429809" y="1583784"/>
                  </a:lnTo>
                  <a:lnTo>
                    <a:pt x="388118" y="1557464"/>
                  </a:lnTo>
                  <a:lnTo>
                    <a:pt x="349810" y="1528252"/>
                  </a:lnTo>
                  <a:lnTo>
                    <a:pt x="242501" y="1442555"/>
                  </a:lnTo>
                  <a:lnTo>
                    <a:pt x="199603" y="1416334"/>
                  </a:lnTo>
                  <a:lnTo>
                    <a:pt x="153976" y="1404808"/>
                  </a:lnTo>
                  <a:lnTo>
                    <a:pt x="134164" y="1403284"/>
                  </a:lnTo>
                  <a:lnTo>
                    <a:pt x="120448" y="1404046"/>
                  </a:lnTo>
                  <a:lnTo>
                    <a:pt x="72442" y="1419286"/>
                  </a:lnTo>
                  <a:lnTo>
                    <a:pt x="34322" y="1449584"/>
                  </a:lnTo>
                  <a:lnTo>
                    <a:pt x="10172" y="1487877"/>
                  </a:lnTo>
                  <a:lnTo>
                    <a:pt x="0" y="1530814"/>
                  </a:lnTo>
                  <a:lnTo>
                    <a:pt x="3808" y="1575044"/>
                  </a:lnTo>
                  <a:lnTo>
                    <a:pt x="21604" y="1617217"/>
                  </a:lnTo>
                  <a:lnTo>
                    <a:pt x="53392" y="1653982"/>
                  </a:lnTo>
                  <a:lnTo>
                    <a:pt x="70156" y="1666174"/>
                  </a:lnTo>
                  <a:lnTo>
                    <a:pt x="82348" y="1675318"/>
                  </a:lnTo>
                  <a:lnTo>
                    <a:pt x="126377" y="1697376"/>
                  </a:lnTo>
                  <a:lnTo>
                    <a:pt x="175464" y="1713840"/>
                  </a:lnTo>
                  <a:lnTo>
                    <a:pt x="228124" y="1725335"/>
                  </a:lnTo>
                  <a:lnTo>
                    <a:pt x="282873" y="1732487"/>
                  </a:lnTo>
                  <a:lnTo>
                    <a:pt x="338226" y="1735921"/>
                  </a:lnTo>
                  <a:lnTo>
                    <a:pt x="392699" y="1736265"/>
                  </a:lnTo>
                  <a:lnTo>
                    <a:pt x="444807" y="1734143"/>
                  </a:lnTo>
                  <a:lnTo>
                    <a:pt x="493066" y="1730182"/>
                  </a:lnTo>
                  <a:lnTo>
                    <a:pt x="563932" y="1718752"/>
                  </a:lnTo>
                  <a:lnTo>
                    <a:pt x="630988" y="1701988"/>
                  </a:lnTo>
                  <a:lnTo>
                    <a:pt x="676266" y="1686573"/>
                  </a:lnTo>
                  <a:lnTo>
                    <a:pt x="720180" y="1667628"/>
                  </a:lnTo>
                  <a:lnTo>
                    <a:pt x="762511" y="1645335"/>
                  </a:lnTo>
                  <a:lnTo>
                    <a:pt x="803042" y="1619875"/>
                  </a:lnTo>
                  <a:lnTo>
                    <a:pt x="841555" y="1591431"/>
                  </a:lnTo>
                  <a:lnTo>
                    <a:pt x="877833" y="1560184"/>
                  </a:lnTo>
                  <a:lnTo>
                    <a:pt x="911658" y="1526317"/>
                  </a:lnTo>
                  <a:lnTo>
                    <a:pt x="942812" y="1490010"/>
                  </a:lnTo>
                  <a:lnTo>
                    <a:pt x="971079" y="1451447"/>
                  </a:lnTo>
                  <a:lnTo>
                    <a:pt x="996239" y="1410809"/>
                  </a:lnTo>
                  <a:lnTo>
                    <a:pt x="1018076" y="1368278"/>
                  </a:lnTo>
                  <a:lnTo>
                    <a:pt x="1036372" y="1324036"/>
                  </a:lnTo>
                  <a:lnTo>
                    <a:pt x="1054660" y="1266124"/>
                  </a:lnTo>
                  <a:lnTo>
                    <a:pt x="1063905" y="1217238"/>
                  </a:lnTo>
                  <a:lnTo>
                    <a:pt x="1070099" y="1169156"/>
                  </a:lnTo>
                  <a:lnTo>
                    <a:pt x="1072971" y="1122001"/>
                  </a:lnTo>
                  <a:lnTo>
                    <a:pt x="1072248" y="1075895"/>
                  </a:lnTo>
                  <a:lnTo>
                    <a:pt x="1067660" y="1030958"/>
                  </a:lnTo>
                  <a:lnTo>
                    <a:pt x="1058937" y="987313"/>
                  </a:lnTo>
                  <a:lnTo>
                    <a:pt x="1045805" y="945081"/>
                  </a:lnTo>
                  <a:lnTo>
                    <a:pt x="1027996" y="904385"/>
                  </a:lnTo>
                  <a:lnTo>
                    <a:pt x="1005236" y="865347"/>
                  </a:lnTo>
                  <a:lnTo>
                    <a:pt x="977255" y="828087"/>
                  </a:lnTo>
                  <a:lnTo>
                    <a:pt x="943782" y="792729"/>
                  </a:lnTo>
                  <a:lnTo>
                    <a:pt x="904546" y="759394"/>
                  </a:lnTo>
                  <a:lnTo>
                    <a:pt x="845110" y="718246"/>
                  </a:lnTo>
                  <a:lnTo>
                    <a:pt x="778054" y="680908"/>
                  </a:lnTo>
                  <a:lnTo>
                    <a:pt x="804724" y="664144"/>
                  </a:lnTo>
                  <a:lnTo>
                    <a:pt x="867882" y="617053"/>
                  </a:lnTo>
                  <a:lnTo>
                    <a:pt x="900808" y="584451"/>
                  </a:lnTo>
                  <a:lnTo>
                    <a:pt x="928692" y="549917"/>
                  </a:lnTo>
                  <a:lnTo>
                    <a:pt x="951578" y="513793"/>
                  </a:lnTo>
                  <a:lnTo>
                    <a:pt x="969510" y="476423"/>
                  </a:lnTo>
                  <a:lnTo>
                    <a:pt x="982532" y="438149"/>
                  </a:lnTo>
                  <a:lnTo>
                    <a:pt x="990690" y="399314"/>
                  </a:lnTo>
                  <a:lnTo>
                    <a:pt x="994026" y="360261"/>
                  </a:lnTo>
                  <a:lnTo>
                    <a:pt x="992585" y="321334"/>
                  </a:lnTo>
                  <a:lnTo>
                    <a:pt x="986412" y="282875"/>
                  </a:lnTo>
                  <a:lnTo>
                    <a:pt x="975551" y="245227"/>
                  </a:lnTo>
                  <a:lnTo>
                    <a:pt x="960045" y="208733"/>
                  </a:lnTo>
                  <a:lnTo>
                    <a:pt x="939939" y="173736"/>
                  </a:lnTo>
                  <a:lnTo>
                    <a:pt x="915278" y="140579"/>
                  </a:lnTo>
                  <a:lnTo>
                    <a:pt x="886104" y="109604"/>
                  </a:lnTo>
                  <a:lnTo>
                    <a:pt x="852464" y="81156"/>
                  </a:lnTo>
                  <a:lnTo>
                    <a:pt x="814400" y="55576"/>
                  </a:lnTo>
                  <a:lnTo>
                    <a:pt x="771958" y="33208"/>
                  </a:lnTo>
                  <a:lnTo>
                    <a:pt x="685545" y="8710"/>
                  </a:lnTo>
                  <a:lnTo>
                    <a:pt x="636089" y="2018"/>
                  </a:lnTo>
                  <a:lnTo>
                    <a:pt x="587851" y="0"/>
                  </a:lnTo>
                  <a:close/>
                </a:path>
              </a:pathLst>
            </a:custGeom>
            <a:solidFill>
              <a:srgbClr val="CCCCCC"/>
            </a:solidFill>
          </p:spPr>
          <p:txBody>
            <a:bodyPr wrap="square" lIns="0" tIns="0" rIns="0" bIns="0" rtlCol="0"/>
            <a:lstStyle/>
            <a:p/>
          </p:txBody>
        </p:sp>
        <p:sp>
          <p:nvSpPr>
            <p:cNvPr id="5" name="object 5"/>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614933" y="502158"/>
            <a:ext cx="6540500" cy="4906010"/>
          </a:xfrm>
          <a:prstGeom prst="rect">
            <a:avLst/>
          </a:prstGeom>
          <a:ln w="10667">
            <a:solidFill>
              <a:srgbClr val="000000"/>
            </a:solidFill>
          </a:ln>
        </p:spPr>
        <p:txBody>
          <a:bodyPr wrap="square" lIns="0" tIns="0" rIns="0" bIns="0" rtlCol="0" vert="horz">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2050">
              <a:latin typeface="Times New Roman"/>
              <a:cs typeface="Times New Roman"/>
            </a:endParaRPr>
          </a:p>
          <a:p>
            <a:pPr algn="ctr">
              <a:lnSpc>
                <a:spcPct val="100000"/>
              </a:lnSpc>
            </a:pPr>
            <a:r>
              <a:rPr dirty="0" sz="2000" b="1">
                <a:latin typeface="Arial"/>
                <a:cs typeface="Arial"/>
              </a:rPr>
              <a:t>Creating</a:t>
            </a:r>
            <a:r>
              <a:rPr dirty="0" sz="2000" spc="-10" b="1">
                <a:latin typeface="Arial"/>
                <a:cs typeface="Arial"/>
              </a:rPr>
              <a:t> </a:t>
            </a:r>
            <a:r>
              <a:rPr dirty="0" sz="2000" b="1">
                <a:latin typeface="Arial"/>
                <a:cs typeface="Arial"/>
              </a:rPr>
              <a:t>Packages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a:lnSpc>
                <a:spcPct val="100000"/>
              </a:lnSpc>
              <a:spcBef>
                <a:spcPts val="45"/>
              </a:spcBef>
            </a:pPr>
            <a:endParaRPr sz="2000">
              <a:latin typeface="Arial"/>
              <a:cs typeface="Arial"/>
            </a:endParaRPr>
          </a:p>
          <a:p>
            <a:pPr algn="ctr" marL="825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614933" y="502158"/>
            <a:ext cx="6540500" cy="4906010"/>
          </a:xfrm>
          <a:prstGeom prst="rect">
            <a:avLst/>
          </a:prstGeom>
          <a:ln w="10667">
            <a:solidFill>
              <a:srgbClr val="000000"/>
            </a:solidFill>
          </a:ln>
        </p:spPr>
        <p:txBody>
          <a:bodyPr wrap="square" lIns="0" tIns="5080" rIns="0" bIns="0" rtlCol="0" vert="horz">
            <a:spAutoFit/>
          </a:bodyPr>
          <a:lstStyle/>
          <a:p>
            <a:pPr>
              <a:lnSpc>
                <a:spcPct val="100000"/>
              </a:lnSpc>
              <a:spcBef>
                <a:spcPts val="40"/>
              </a:spcBef>
            </a:pPr>
            <a:endParaRPr sz="2600">
              <a:latin typeface="Times New Roman"/>
              <a:cs typeface="Times New Roman"/>
            </a:endParaRPr>
          </a:p>
          <a:p>
            <a:pPr algn="ctr" marR="27305">
              <a:lnSpc>
                <a:spcPct val="100000"/>
              </a:lnSpc>
              <a:spcBef>
                <a:spcPts val="5"/>
              </a:spcBef>
            </a:pPr>
            <a:r>
              <a:rPr dirty="0" sz="2000" b="1">
                <a:latin typeface="Arial"/>
                <a:cs typeface="Arial"/>
              </a:rPr>
              <a:t>Objectives</a:t>
            </a:r>
            <a:endParaRPr sz="2000">
              <a:latin typeface="Arial"/>
              <a:cs typeface="Arial"/>
            </a:endParaRPr>
          </a:p>
          <a:p>
            <a:pPr>
              <a:lnSpc>
                <a:spcPct val="100000"/>
              </a:lnSpc>
            </a:pPr>
            <a:endParaRPr sz="2200">
              <a:latin typeface="Arial"/>
              <a:cs typeface="Arial"/>
            </a:endParaRPr>
          </a:p>
          <a:p>
            <a:pPr>
              <a:lnSpc>
                <a:spcPct val="100000"/>
              </a:lnSpc>
              <a:spcBef>
                <a:spcPts val="45"/>
              </a:spcBef>
            </a:pPr>
            <a:endParaRPr sz="1950">
              <a:latin typeface="Arial"/>
              <a:cs typeface="Arial"/>
            </a:endParaRPr>
          </a:p>
          <a:p>
            <a:pPr marL="628650" marR="738505">
              <a:lnSpc>
                <a:spcPct val="101600"/>
              </a:lnSpc>
            </a:pPr>
            <a:r>
              <a:rPr dirty="0" sz="1550" spc="10" b="1">
                <a:latin typeface="Arial"/>
                <a:cs typeface="Arial"/>
              </a:rPr>
              <a:t>After completing </a:t>
            </a:r>
            <a:r>
              <a:rPr dirty="0" sz="1550" spc="5" b="1">
                <a:latin typeface="Arial"/>
                <a:cs typeface="Arial"/>
              </a:rPr>
              <a:t>this </a:t>
            </a:r>
            <a:r>
              <a:rPr dirty="0" sz="1550" spc="10" b="1">
                <a:latin typeface="Arial"/>
                <a:cs typeface="Arial"/>
              </a:rPr>
              <a:t>lesson, </a:t>
            </a:r>
            <a:r>
              <a:rPr dirty="0" sz="1550" spc="15" b="1">
                <a:latin typeface="Arial"/>
                <a:cs typeface="Arial"/>
              </a:rPr>
              <a:t>you </a:t>
            </a:r>
            <a:r>
              <a:rPr dirty="0" sz="1550" spc="10" b="1">
                <a:latin typeface="Arial"/>
                <a:cs typeface="Arial"/>
              </a:rPr>
              <a:t>should be able to do  the following:</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Describe packages and </a:t>
            </a:r>
            <a:r>
              <a:rPr dirty="0" sz="1550" spc="5" b="1">
                <a:latin typeface="Arial"/>
                <a:cs typeface="Arial"/>
              </a:rPr>
              <a:t>list their</a:t>
            </a:r>
            <a:r>
              <a:rPr dirty="0" sz="1550" spc="15" b="1">
                <a:latin typeface="Arial"/>
                <a:cs typeface="Arial"/>
              </a:rPr>
              <a:t> </a:t>
            </a:r>
            <a:r>
              <a:rPr dirty="0" sz="1550" spc="10" b="1">
                <a:latin typeface="Arial"/>
                <a:cs typeface="Arial"/>
              </a:rPr>
              <a:t>components</a:t>
            </a:r>
            <a:endParaRPr sz="1550">
              <a:latin typeface="Arial"/>
              <a:cs typeface="Arial"/>
            </a:endParaRPr>
          </a:p>
          <a:p>
            <a:pPr marL="1036319" marR="1413510" indent="-327025">
              <a:lnSpc>
                <a:spcPct val="101400"/>
              </a:lnSpc>
              <a:spcBef>
                <a:spcPts val="375"/>
              </a:spcBef>
              <a:buClr>
                <a:srgbClr val="FF0000"/>
              </a:buClr>
              <a:buFont typeface="Arial"/>
              <a:buChar char="•"/>
              <a:tabLst>
                <a:tab pos="1036319" algn="l"/>
                <a:tab pos="1036955" algn="l"/>
              </a:tabLst>
            </a:pPr>
            <a:r>
              <a:rPr dirty="0" sz="1550" spc="10" b="1">
                <a:latin typeface="Arial"/>
                <a:cs typeface="Arial"/>
              </a:rPr>
              <a:t>Create a package to group together related  variables, cursors, constants, exceptions,  procedures, and</a:t>
            </a:r>
            <a:r>
              <a:rPr dirty="0" sz="1550" spc="5" b="1">
                <a:latin typeface="Arial"/>
                <a:cs typeface="Arial"/>
              </a:rPr>
              <a:t> </a:t>
            </a:r>
            <a:r>
              <a:rPr dirty="0" sz="1550" spc="10" b="1">
                <a:latin typeface="Arial"/>
                <a:cs typeface="Arial"/>
              </a:rPr>
              <a:t>functions</a:t>
            </a:r>
            <a:endParaRPr sz="1550">
              <a:latin typeface="Arial"/>
              <a:cs typeface="Arial"/>
            </a:endParaRPr>
          </a:p>
          <a:p>
            <a:pPr marL="1036319" marR="765175" indent="-327025">
              <a:lnSpc>
                <a:spcPct val="101299"/>
              </a:lnSpc>
              <a:spcBef>
                <a:spcPts val="380"/>
              </a:spcBef>
              <a:buClr>
                <a:srgbClr val="FF0000"/>
              </a:buClr>
              <a:buFont typeface="Arial"/>
              <a:buChar char="•"/>
              <a:tabLst>
                <a:tab pos="1036319" algn="l"/>
                <a:tab pos="1036955" algn="l"/>
              </a:tabLst>
            </a:pPr>
            <a:r>
              <a:rPr dirty="0" sz="1550" spc="10" b="1">
                <a:latin typeface="Arial"/>
                <a:cs typeface="Arial"/>
              </a:rPr>
              <a:t>Designate a package construct as either public or  private</a:t>
            </a:r>
            <a:endParaRPr sz="1550">
              <a:latin typeface="Arial"/>
              <a:cs typeface="Arial"/>
            </a:endParaRPr>
          </a:p>
          <a:p>
            <a:pPr marL="1036319" indent="-327025">
              <a:lnSpc>
                <a:spcPct val="100000"/>
              </a:lnSpc>
              <a:spcBef>
                <a:spcPts val="400"/>
              </a:spcBef>
              <a:buClr>
                <a:srgbClr val="FF0000"/>
              </a:buClr>
              <a:buFont typeface="Arial"/>
              <a:buChar char="•"/>
              <a:tabLst>
                <a:tab pos="1036319" algn="l"/>
                <a:tab pos="1036955" algn="l"/>
              </a:tabLst>
            </a:pPr>
            <a:r>
              <a:rPr dirty="0" sz="1550" spc="10" b="1">
                <a:latin typeface="Arial"/>
                <a:cs typeface="Arial"/>
              </a:rPr>
              <a:t>Invoke a package</a:t>
            </a:r>
            <a:r>
              <a:rPr dirty="0" sz="1550" spc="5" b="1">
                <a:latin typeface="Arial"/>
                <a:cs typeface="Arial"/>
              </a:rPr>
              <a:t> </a:t>
            </a:r>
            <a:r>
              <a:rPr dirty="0" sz="1550" spc="10" b="1">
                <a:latin typeface="Arial"/>
                <a:cs typeface="Arial"/>
              </a:rPr>
              <a:t>construct</a:t>
            </a:r>
            <a:endParaRPr sz="1550">
              <a:latin typeface="Arial"/>
              <a:cs typeface="Arial"/>
            </a:endParaRPr>
          </a:p>
          <a:p>
            <a:pPr marL="1036319" indent="-327025">
              <a:lnSpc>
                <a:spcPct val="100000"/>
              </a:lnSpc>
              <a:spcBef>
                <a:spcPts val="405"/>
              </a:spcBef>
              <a:buClr>
                <a:srgbClr val="FF0000"/>
              </a:buClr>
              <a:buFont typeface="Arial"/>
              <a:buChar char="•"/>
              <a:tabLst>
                <a:tab pos="1036319" algn="l"/>
                <a:tab pos="1036955" algn="l"/>
              </a:tabLst>
            </a:pPr>
            <a:r>
              <a:rPr dirty="0" sz="1550" spc="10" b="1">
                <a:latin typeface="Arial"/>
                <a:cs typeface="Arial"/>
              </a:rPr>
              <a:t>Describe the use of a bodiless</a:t>
            </a:r>
            <a:r>
              <a:rPr dirty="0" sz="1550" b="1">
                <a:latin typeface="Arial"/>
                <a:cs typeface="Arial"/>
              </a:rPr>
              <a:t> </a:t>
            </a:r>
            <a:r>
              <a:rPr dirty="0" sz="1550" spc="10" b="1">
                <a:latin typeface="Arial"/>
                <a:cs typeface="Arial"/>
              </a:rPr>
              <a:t>package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0"/>
              </a:spcBef>
            </a:pPr>
            <a:endParaRPr sz="2250">
              <a:latin typeface="Arial"/>
              <a:cs typeface="Arial"/>
            </a:endParaRPr>
          </a:p>
          <a:p>
            <a:pPr algn="ctr" marL="825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2</a:t>
            </a:r>
            <a:endParaRPr baseline="-18518" sz="1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743204" y="5610905"/>
            <a:ext cx="6002020" cy="721995"/>
          </a:xfrm>
          <a:prstGeom prst="rect">
            <a:avLst/>
          </a:prstGeom>
        </p:spPr>
        <p:txBody>
          <a:bodyPr wrap="square" lIns="0" tIns="61594" rIns="0" bIns="0" rtlCol="0" vert="horz">
            <a:spAutoFit/>
          </a:bodyPr>
          <a:lstStyle/>
          <a:p>
            <a:pPr marL="12700">
              <a:lnSpc>
                <a:spcPct val="100000"/>
              </a:lnSpc>
              <a:spcBef>
                <a:spcPts val="484"/>
              </a:spcBef>
            </a:pPr>
            <a:r>
              <a:rPr dirty="0" sz="1300" spc="10" b="1">
                <a:latin typeface="Arial"/>
                <a:cs typeface="Arial"/>
              </a:rPr>
              <a:t>Lesson</a:t>
            </a:r>
            <a:r>
              <a:rPr dirty="0" sz="1300" b="1">
                <a:latin typeface="Arial"/>
                <a:cs typeface="Arial"/>
              </a:rPr>
              <a:t> </a:t>
            </a:r>
            <a:r>
              <a:rPr dirty="0" sz="1300" spc="10" b="1">
                <a:latin typeface="Arial"/>
                <a:cs typeface="Arial"/>
              </a:rPr>
              <a:t>Aim</a:t>
            </a:r>
            <a:endParaRPr sz="1300">
              <a:latin typeface="Arial"/>
              <a:cs typeface="Arial"/>
            </a:endParaRPr>
          </a:p>
          <a:p>
            <a:pPr marL="137795" marR="5080">
              <a:lnSpc>
                <a:spcPct val="101499"/>
              </a:lnSpc>
              <a:spcBef>
                <a:spcPts val="365"/>
              </a:spcBef>
            </a:pPr>
            <a:r>
              <a:rPr dirty="0" sz="1300" spc="5">
                <a:latin typeface="Times New Roman"/>
                <a:cs typeface="Times New Roman"/>
              </a:rPr>
              <a:t>In this lesson, </a:t>
            </a:r>
            <a:r>
              <a:rPr dirty="0" sz="1300" spc="10">
                <a:latin typeface="Times New Roman"/>
                <a:cs typeface="Times New Roman"/>
              </a:rPr>
              <a:t>you </a:t>
            </a:r>
            <a:r>
              <a:rPr dirty="0" sz="1300" spc="5">
                <a:latin typeface="Times New Roman"/>
                <a:cs typeface="Times New Roman"/>
              </a:rPr>
              <a:t>learn what a package is and what its components are. </a:t>
            </a:r>
            <a:r>
              <a:rPr dirty="0" sz="1300" spc="10">
                <a:latin typeface="Times New Roman"/>
                <a:cs typeface="Times New Roman"/>
              </a:rPr>
              <a:t>You </a:t>
            </a:r>
            <a:r>
              <a:rPr dirty="0" sz="1300" spc="5">
                <a:latin typeface="Times New Roman"/>
                <a:cs typeface="Times New Roman"/>
              </a:rPr>
              <a:t>also learn  </a:t>
            </a:r>
            <a:r>
              <a:rPr dirty="0" sz="1300" spc="10">
                <a:latin typeface="Times New Roman"/>
                <a:cs typeface="Times New Roman"/>
              </a:rPr>
              <a:t>how </a:t>
            </a:r>
            <a:r>
              <a:rPr dirty="0" sz="1300" spc="5">
                <a:latin typeface="Times New Roman"/>
                <a:cs typeface="Times New Roman"/>
              </a:rPr>
              <a:t>to create and use</a:t>
            </a:r>
            <a:r>
              <a:rPr dirty="0" sz="1300">
                <a:latin typeface="Times New Roman"/>
                <a:cs typeface="Times New Roman"/>
              </a:rPr>
              <a:t> </a:t>
            </a:r>
            <a:r>
              <a:rPr dirty="0" sz="1300" spc="5">
                <a:latin typeface="Times New Roman"/>
                <a:cs typeface="Times New Roman"/>
              </a:rPr>
              <a:t>packages.</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060" y="496760"/>
            <a:ext cx="6551295" cy="4916805"/>
            <a:chOff x="611060" y="496760"/>
            <a:chExt cx="6551295" cy="4916805"/>
          </a:xfrm>
        </p:grpSpPr>
        <p:sp>
          <p:nvSpPr>
            <p:cNvPr id="3" name="object 3"/>
            <p:cNvSpPr/>
            <p:nvPr/>
          </p:nvSpPr>
          <p:spPr>
            <a:xfrm>
              <a:off x="616458" y="502158"/>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7220" y="502920"/>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7220" y="5060442"/>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81300"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2142744" y="874268"/>
            <a:ext cx="3464560"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PL/SQL Packages:</a:t>
            </a:r>
            <a:r>
              <a:rPr dirty="0" sz="2000" spc="-55" b="1">
                <a:latin typeface="Arial"/>
                <a:cs typeface="Arial"/>
              </a:rPr>
              <a:t> </a:t>
            </a:r>
            <a:r>
              <a:rPr dirty="0" sz="2000" b="1">
                <a:latin typeface="Arial"/>
                <a:cs typeface="Arial"/>
              </a:rPr>
              <a:t>Overview</a:t>
            </a:r>
            <a:endParaRPr sz="2000">
              <a:latin typeface="Arial"/>
              <a:cs typeface="Arial"/>
            </a:endParaRPr>
          </a:p>
        </p:txBody>
      </p:sp>
      <p:sp>
        <p:nvSpPr>
          <p:cNvPr id="8" name="object 8"/>
          <p:cNvSpPr txBox="1"/>
          <p:nvPr/>
        </p:nvSpPr>
        <p:spPr>
          <a:xfrm>
            <a:off x="1245108" y="1744762"/>
            <a:ext cx="5068570" cy="2720975"/>
          </a:xfrm>
          <a:prstGeom prst="rect">
            <a:avLst/>
          </a:prstGeom>
        </p:spPr>
        <p:txBody>
          <a:bodyPr wrap="square" lIns="0" tIns="62865" rIns="0" bIns="0" rtlCol="0" vert="horz">
            <a:spAutoFit/>
          </a:bodyPr>
          <a:lstStyle/>
          <a:p>
            <a:pPr>
              <a:lnSpc>
                <a:spcPct val="100000"/>
              </a:lnSpc>
              <a:spcBef>
                <a:spcPts val="495"/>
              </a:spcBef>
            </a:pPr>
            <a:r>
              <a:rPr dirty="0" sz="1550" spc="10" b="1">
                <a:latin typeface="Arial"/>
                <a:cs typeface="Arial"/>
              </a:rPr>
              <a:t>PL/SQL</a:t>
            </a:r>
            <a:r>
              <a:rPr dirty="0" sz="1550" b="1">
                <a:latin typeface="Arial"/>
                <a:cs typeface="Arial"/>
              </a:rPr>
              <a:t> </a:t>
            </a:r>
            <a:r>
              <a:rPr dirty="0" sz="1550" spc="10" b="1">
                <a:latin typeface="Arial"/>
                <a:cs typeface="Arial"/>
              </a:rPr>
              <a:t>packages:</a:t>
            </a:r>
            <a:endParaRPr sz="1550">
              <a:latin typeface="Arial"/>
              <a:cs typeface="Arial"/>
            </a:endParaRPr>
          </a:p>
          <a:p>
            <a:pPr marL="407670" indent="-327025">
              <a:lnSpc>
                <a:spcPct val="100000"/>
              </a:lnSpc>
              <a:spcBef>
                <a:spcPts val="405"/>
              </a:spcBef>
              <a:buClr>
                <a:srgbClr val="FF0000"/>
              </a:buClr>
              <a:buFont typeface="Arial"/>
              <a:buChar char="•"/>
              <a:tabLst>
                <a:tab pos="407670" algn="l"/>
                <a:tab pos="408305" algn="l"/>
              </a:tabLst>
            </a:pPr>
            <a:r>
              <a:rPr dirty="0" sz="1550" spc="10" b="1">
                <a:latin typeface="Arial"/>
                <a:cs typeface="Arial"/>
              </a:rPr>
              <a:t>Group </a:t>
            </a:r>
            <a:r>
              <a:rPr dirty="0" sz="1550" spc="5" b="1">
                <a:latin typeface="Arial"/>
                <a:cs typeface="Arial"/>
              </a:rPr>
              <a:t>logically </a:t>
            </a:r>
            <a:r>
              <a:rPr dirty="0" sz="1550" spc="10" b="1">
                <a:latin typeface="Arial"/>
                <a:cs typeface="Arial"/>
              </a:rPr>
              <a:t>related components:</a:t>
            </a:r>
            <a:endParaRPr sz="1550">
              <a:latin typeface="Arial"/>
              <a:cs typeface="Arial"/>
            </a:endParaRPr>
          </a:p>
          <a:p>
            <a:pPr lvl="1" marL="735330" indent="-245745">
              <a:lnSpc>
                <a:spcPct val="100000"/>
              </a:lnSpc>
              <a:spcBef>
                <a:spcPts val="380"/>
              </a:spcBef>
              <a:buClr>
                <a:srgbClr val="FF0000"/>
              </a:buClr>
              <a:buFont typeface="Arial"/>
              <a:buChar char="–"/>
              <a:tabLst>
                <a:tab pos="734695" algn="l"/>
                <a:tab pos="735965" algn="l"/>
              </a:tabLst>
            </a:pPr>
            <a:r>
              <a:rPr dirty="0" sz="1400" spc="15" b="1">
                <a:latin typeface="Arial"/>
                <a:cs typeface="Arial"/>
              </a:rPr>
              <a:t>PL/SQL</a:t>
            </a:r>
            <a:r>
              <a:rPr dirty="0" sz="1400" b="1">
                <a:latin typeface="Arial"/>
                <a:cs typeface="Arial"/>
              </a:rPr>
              <a:t> </a:t>
            </a:r>
            <a:r>
              <a:rPr dirty="0" sz="1400" spc="10" b="1">
                <a:latin typeface="Arial"/>
                <a:cs typeface="Arial"/>
              </a:rPr>
              <a:t>types</a:t>
            </a:r>
            <a:endParaRPr sz="1400">
              <a:latin typeface="Arial"/>
              <a:cs typeface="Arial"/>
            </a:endParaRPr>
          </a:p>
          <a:p>
            <a:pPr lvl="1" marL="735330" indent="-245745">
              <a:lnSpc>
                <a:spcPct val="100000"/>
              </a:lnSpc>
              <a:spcBef>
                <a:spcPts val="380"/>
              </a:spcBef>
              <a:buClr>
                <a:srgbClr val="FF0000"/>
              </a:buClr>
              <a:buFont typeface="Arial"/>
              <a:buChar char="–"/>
              <a:tabLst>
                <a:tab pos="734695" algn="l"/>
                <a:tab pos="735965" algn="l"/>
              </a:tabLst>
            </a:pPr>
            <a:r>
              <a:rPr dirty="0" sz="1400" spc="10" b="1">
                <a:latin typeface="Arial"/>
                <a:cs typeface="Arial"/>
              </a:rPr>
              <a:t>Variables, data </a:t>
            </a:r>
            <a:r>
              <a:rPr dirty="0" sz="1400" spc="5" b="1">
                <a:latin typeface="Arial"/>
                <a:cs typeface="Arial"/>
              </a:rPr>
              <a:t>structures, </a:t>
            </a:r>
            <a:r>
              <a:rPr dirty="0" sz="1400" spc="10" b="1">
                <a:latin typeface="Arial"/>
                <a:cs typeface="Arial"/>
              </a:rPr>
              <a:t>and</a:t>
            </a:r>
            <a:r>
              <a:rPr dirty="0" sz="1400" spc="5" b="1">
                <a:latin typeface="Arial"/>
                <a:cs typeface="Arial"/>
              </a:rPr>
              <a:t> </a:t>
            </a:r>
            <a:r>
              <a:rPr dirty="0" sz="1400" spc="10" b="1">
                <a:latin typeface="Arial"/>
                <a:cs typeface="Arial"/>
              </a:rPr>
              <a:t>exceptions</a:t>
            </a:r>
            <a:endParaRPr sz="1400">
              <a:latin typeface="Arial"/>
              <a:cs typeface="Arial"/>
            </a:endParaRPr>
          </a:p>
          <a:p>
            <a:pPr lvl="1" marL="735330" indent="-245745">
              <a:lnSpc>
                <a:spcPct val="100000"/>
              </a:lnSpc>
              <a:spcBef>
                <a:spcPts val="380"/>
              </a:spcBef>
              <a:buClr>
                <a:srgbClr val="FF0000"/>
              </a:buClr>
              <a:buFont typeface="Arial"/>
              <a:buChar char="–"/>
              <a:tabLst>
                <a:tab pos="734695" algn="l"/>
                <a:tab pos="735965" algn="l"/>
              </a:tabLst>
            </a:pPr>
            <a:r>
              <a:rPr dirty="0" sz="1400" spc="15" b="1">
                <a:latin typeface="Arial"/>
                <a:cs typeface="Arial"/>
              </a:rPr>
              <a:t>Subprograms: </a:t>
            </a:r>
            <a:r>
              <a:rPr dirty="0" sz="1400" spc="10" b="1">
                <a:latin typeface="Arial"/>
                <a:cs typeface="Arial"/>
              </a:rPr>
              <a:t>Procedures </a:t>
            </a:r>
            <a:r>
              <a:rPr dirty="0" sz="1400" spc="15" b="1">
                <a:latin typeface="Arial"/>
                <a:cs typeface="Arial"/>
              </a:rPr>
              <a:t>and</a:t>
            </a:r>
            <a:r>
              <a:rPr dirty="0" sz="1400" spc="-10" b="1">
                <a:latin typeface="Arial"/>
                <a:cs typeface="Arial"/>
              </a:rPr>
              <a:t> </a:t>
            </a:r>
            <a:r>
              <a:rPr dirty="0" sz="1400" spc="10" b="1">
                <a:latin typeface="Arial"/>
                <a:cs typeface="Arial"/>
              </a:rPr>
              <a:t>functions</a:t>
            </a:r>
            <a:endParaRPr sz="1400">
              <a:latin typeface="Arial"/>
              <a:cs typeface="Arial"/>
            </a:endParaRPr>
          </a:p>
          <a:p>
            <a:pPr marL="408305" indent="-327660">
              <a:lnSpc>
                <a:spcPct val="100000"/>
              </a:lnSpc>
              <a:spcBef>
                <a:spcPts val="395"/>
              </a:spcBef>
              <a:buClr>
                <a:srgbClr val="FF0000"/>
              </a:buClr>
              <a:buFont typeface="Arial"/>
              <a:buChar char="•"/>
              <a:tabLst>
                <a:tab pos="407670" algn="l"/>
                <a:tab pos="408940" algn="l"/>
              </a:tabLst>
            </a:pPr>
            <a:r>
              <a:rPr dirty="0" sz="1550" spc="10" b="1">
                <a:latin typeface="Arial"/>
                <a:cs typeface="Arial"/>
              </a:rPr>
              <a:t>Consist of two</a:t>
            </a:r>
            <a:r>
              <a:rPr dirty="0" sz="1550" spc="5" b="1">
                <a:latin typeface="Arial"/>
                <a:cs typeface="Arial"/>
              </a:rPr>
              <a:t> </a:t>
            </a:r>
            <a:r>
              <a:rPr dirty="0" sz="1550" spc="10" b="1">
                <a:latin typeface="Arial"/>
                <a:cs typeface="Arial"/>
              </a:rPr>
              <a:t>parts:</a:t>
            </a:r>
            <a:endParaRPr sz="1550">
              <a:latin typeface="Arial"/>
              <a:cs typeface="Arial"/>
            </a:endParaRPr>
          </a:p>
          <a:p>
            <a:pPr lvl="1" marL="735330" indent="-245745">
              <a:lnSpc>
                <a:spcPct val="100000"/>
              </a:lnSpc>
              <a:spcBef>
                <a:spcPts val="375"/>
              </a:spcBef>
              <a:buClr>
                <a:srgbClr val="FF0000"/>
              </a:buClr>
              <a:buFont typeface="Arial"/>
              <a:buChar char="–"/>
              <a:tabLst>
                <a:tab pos="734695" algn="l"/>
                <a:tab pos="735965" algn="l"/>
              </a:tabLst>
            </a:pPr>
            <a:r>
              <a:rPr dirty="0" sz="1400" spc="20" b="1">
                <a:latin typeface="Arial"/>
                <a:cs typeface="Arial"/>
              </a:rPr>
              <a:t>A</a:t>
            </a:r>
            <a:r>
              <a:rPr dirty="0" sz="1400" b="1">
                <a:latin typeface="Arial"/>
                <a:cs typeface="Arial"/>
              </a:rPr>
              <a:t> </a:t>
            </a:r>
            <a:r>
              <a:rPr dirty="0" sz="1400" spc="10" b="1">
                <a:latin typeface="Arial"/>
                <a:cs typeface="Arial"/>
              </a:rPr>
              <a:t>specification</a:t>
            </a:r>
            <a:endParaRPr sz="1400">
              <a:latin typeface="Arial"/>
              <a:cs typeface="Arial"/>
            </a:endParaRPr>
          </a:p>
          <a:p>
            <a:pPr lvl="1" marL="735330" indent="-245745">
              <a:lnSpc>
                <a:spcPct val="100000"/>
              </a:lnSpc>
              <a:spcBef>
                <a:spcPts val="380"/>
              </a:spcBef>
              <a:buClr>
                <a:srgbClr val="FF0000"/>
              </a:buClr>
              <a:buFont typeface="Arial"/>
              <a:buChar char="–"/>
              <a:tabLst>
                <a:tab pos="734695" algn="l"/>
                <a:tab pos="735965" algn="l"/>
              </a:tabLst>
            </a:pPr>
            <a:r>
              <a:rPr dirty="0" sz="1400" spc="20" b="1">
                <a:latin typeface="Arial"/>
                <a:cs typeface="Arial"/>
              </a:rPr>
              <a:t>A</a:t>
            </a:r>
            <a:r>
              <a:rPr dirty="0" sz="1400" spc="5" b="1">
                <a:latin typeface="Arial"/>
                <a:cs typeface="Arial"/>
              </a:rPr>
              <a:t> </a:t>
            </a:r>
            <a:r>
              <a:rPr dirty="0" sz="1400" spc="15" b="1">
                <a:latin typeface="Arial"/>
                <a:cs typeface="Arial"/>
              </a:rPr>
              <a:t>body</a:t>
            </a:r>
            <a:endParaRPr sz="1400">
              <a:latin typeface="Arial"/>
              <a:cs typeface="Arial"/>
            </a:endParaRPr>
          </a:p>
          <a:p>
            <a:pPr marL="408305" marR="5080" indent="-327025">
              <a:lnSpc>
                <a:spcPct val="101600"/>
              </a:lnSpc>
              <a:spcBef>
                <a:spcPts val="365"/>
              </a:spcBef>
              <a:buClr>
                <a:srgbClr val="FF0000"/>
              </a:buClr>
              <a:buFont typeface="Arial"/>
              <a:buChar char="•"/>
              <a:tabLst>
                <a:tab pos="407670" algn="l"/>
                <a:tab pos="408940" algn="l"/>
              </a:tabLst>
            </a:pPr>
            <a:r>
              <a:rPr dirty="0" sz="1550" spc="10" b="1">
                <a:latin typeface="Arial"/>
                <a:cs typeface="Arial"/>
              </a:rPr>
              <a:t>Enable the Oracle server to read multiple</a:t>
            </a:r>
            <a:r>
              <a:rPr dirty="0" sz="1550" spc="-70" b="1">
                <a:latin typeface="Arial"/>
                <a:cs typeface="Arial"/>
              </a:rPr>
              <a:t> </a:t>
            </a:r>
            <a:r>
              <a:rPr dirty="0" sz="1550" spc="10" b="1">
                <a:latin typeface="Arial"/>
                <a:cs typeface="Arial"/>
              </a:rPr>
              <a:t>objects  into memory </a:t>
            </a:r>
            <a:r>
              <a:rPr dirty="0" sz="1550" spc="5" b="1">
                <a:latin typeface="Arial"/>
                <a:cs typeface="Arial"/>
              </a:rPr>
              <a:t>at</a:t>
            </a:r>
            <a:r>
              <a:rPr dirty="0" sz="1550" spc="-10" b="1">
                <a:latin typeface="Arial"/>
                <a:cs typeface="Arial"/>
              </a:rPr>
              <a:t> </a:t>
            </a:r>
            <a:r>
              <a:rPr dirty="0" sz="1550" spc="10" b="1">
                <a:latin typeface="Arial"/>
                <a:cs typeface="Arial"/>
              </a:rPr>
              <a:t>once</a:t>
            </a:r>
            <a:endParaRPr sz="1550">
              <a:latin typeface="Arial"/>
              <a:cs typeface="Arial"/>
            </a:endParaRPr>
          </a:p>
        </p:txBody>
      </p:sp>
      <p:grpSp>
        <p:nvGrpSpPr>
          <p:cNvPr id="9" name="object 9"/>
          <p:cNvGrpSpPr/>
          <p:nvPr/>
        </p:nvGrpSpPr>
        <p:grpSpPr>
          <a:xfrm>
            <a:off x="3486911" y="3323082"/>
            <a:ext cx="469900" cy="706120"/>
            <a:chOff x="3486911" y="3323082"/>
            <a:chExt cx="469900" cy="706120"/>
          </a:xfrm>
        </p:grpSpPr>
        <p:sp>
          <p:nvSpPr>
            <p:cNvPr id="10" name="object 10"/>
            <p:cNvSpPr/>
            <p:nvPr/>
          </p:nvSpPr>
          <p:spPr>
            <a:xfrm>
              <a:off x="3511295" y="3323082"/>
              <a:ext cx="425196" cy="170688"/>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3520439" y="3479622"/>
              <a:ext cx="401574" cy="122682"/>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3486911" y="3587496"/>
              <a:ext cx="469391" cy="441198"/>
            </a:xfrm>
            <a:prstGeom prst="rect">
              <a:avLst/>
            </a:prstGeom>
            <a:blipFill>
              <a:blip r:embed="rId5" cstate="print"/>
              <a:stretch>
                <a:fillRect/>
              </a:stretch>
            </a:blipFill>
          </p:spPr>
          <p:txBody>
            <a:bodyPr wrap="square" lIns="0" tIns="0" rIns="0" bIns="0" rtlCol="0"/>
            <a:lstStyle/>
            <a:p/>
          </p:txBody>
        </p:sp>
      </p:grpSp>
      <p:sp>
        <p:nvSpPr>
          <p:cNvPr id="13" name="object 13"/>
          <p:cNvSpPr txBox="1"/>
          <p:nvPr/>
        </p:nvSpPr>
        <p:spPr>
          <a:xfrm>
            <a:off x="743204" y="5610905"/>
            <a:ext cx="6272530" cy="2882265"/>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PL/SQL Packages:</a:t>
            </a:r>
            <a:r>
              <a:rPr dirty="0" sz="1300" spc="-5" b="1">
                <a:latin typeface="Arial"/>
                <a:cs typeface="Arial"/>
              </a:rPr>
              <a:t> </a:t>
            </a:r>
            <a:r>
              <a:rPr dirty="0" sz="1300" spc="5" b="1">
                <a:latin typeface="Arial"/>
                <a:cs typeface="Arial"/>
              </a:rPr>
              <a:t>Overview</a:t>
            </a:r>
            <a:endParaRPr sz="1300">
              <a:latin typeface="Arial"/>
              <a:cs typeface="Arial"/>
            </a:endParaRPr>
          </a:p>
          <a:p>
            <a:pPr marL="138430" marR="169545">
              <a:lnSpc>
                <a:spcPct val="101400"/>
              </a:lnSpc>
              <a:spcBef>
                <a:spcPts val="365"/>
              </a:spcBef>
            </a:pPr>
            <a:r>
              <a:rPr dirty="0" sz="1300" spc="10">
                <a:latin typeface="Times New Roman"/>
                <a:cs typeface="Times New Roman"/>
              </a:rPr>
              <a:t>PL/SQL </a:t>
            </a:r>
            <a:r>
              <a:rPr dirty="0" sz="1300" spc="5">
                <a:latin typeface="Times New Roman"/>
                <a:cs typeface="Times New Roman"/>
              </a:rPr>
              <a:t>packages enable </a:t>
            </a:r>
            <a:r>
              <a:rPr dirty="0" sz="1300" spc="10">
                <a:latin typeface="Times New Roman"/>
                <a:cs typeface="Times New Roman"/>
              </a:rPr>
              <a:t>you </a:t>
            </a:r>
            <a:r>
              <a:rPr dirty="0" sz="1300" spc="5">
                <a:latin typeface="Times New Roman"/>
                <a:cs typeface="Times New Roman"/>
              </a:rPr>
              <a:t>to bundle related PL/SQL types, variables, data structures,  exceptions, and subprograms into one container. For example, a </a:t>
            </a:r>
            <a:r>
              <a:rPr dirty="0" sz="1300" spc="10">
                <a:latin typeface="Times New Roman"/>
                <a:cs typeface="Times New Roman"/>
              </a:rPr>
              <a:t>Human </a:t>
            </a:r>
            <a:r>
              <a:rPr dirty="0" sz="1300" spc="5">
                <a:latin typeface="Times New Roman"/>
                <a:cs typeface="Times New Roman"/>
              </a:rPr>
              <a:t>Resources  package </a:t>
            </a:r>
            <a:r>
              <a:rPr dirty="0" sz="1300" spc="10">
                <a:latin typeface="Times New Roman"/>
                <a:cs typeface="Times New Roman"/>
              </a:rPr>
              <a:t>can </a:t>
            </a:r>
            <a:r>
              <a:rPr dirty="0" sz="1300" spc="5">
                <a:latin typeface="Times New Roman"/>
                <a:cs typeface="Times New Roman"/>
              </a:rPr>
              <a:t>contain hiring and firing procedures, commission and bonus functions, and  tax exemption variables.</a:t>
            </a:r>
            <a:endParaRPr sz="1300">
              <a:latin typeface="Times New Roman"/>
              <a:cs typeface="Times New Roman"/>
            </a:endParaRPr>
          </a:p>
          <a:p>
            <a:pPr marL="138430">
              <a:lnSpc>
                <a:spcPct val="100000"/>
              </a:lnSpc>
              <a:spcBef>
                <a:spcPts val="420"/>
              </a:spcBef>
            </a:pPr>
            <a:r>
              <a:rPr dirty="0" sz="1300" spc="10">
                <a:latin typeface="Times New Roman"/>
                <a:cs typeface="Times New Roman"/>
              </a:rPr>
              <a:t>A </a:t>
            </a:r>
            <a:r>
              <a:rPr dirty="0" sz="1300" spc="5">
                <a:latin typeface="Times New Roman"/>
                <a:cs typeface="Times New Roman"/>
              </a:rPr>
              <a:t>package usually consists of </a:t>
            </a:r>
            <a:r>
              <a:rPr dirty="0" sz="1300" spc="10">
                <a:latin typeface="Times New Roman"/>
                <a:cs typeface="Times New Roman"/>
              </a:rPr>
              <a:t>two </a:t>
            </a:r>
            <a:r>
              <a:rPr dirty="0" sz="1300" spc="5">
                <a:latin typeface="Times New Roman"/>
                <a:cs typeface="Times New Roman"/>
              </a:rPr>
              <a:t>parts stored separately in the</a:t>
            </a:r>
            <a:r>
              <a:rPr dirty="0" sz="1300" spc="20">
                <a:latin typeface="Times New Roman"/>
                <a:cs typeface="Times New Roman"/>
              </a:rPr>
              <a:t> </a:t>
            </a:r>
            <a:r>
              <a:rPr dirty="0" sz="1300" spc="5">
                <a:latin typeface="Times New Roman"/>
                <a:cs typeface="Times New Roman"/>
              </a:rPr>
              <a:t>database:</a:t>
            </a:r>
            <a:endParaRPr sz="1300">
              <a:latin typeface="Times New Roman"/>
              <a:cs typeface="Times New Roman"/>
            </a:endParaRPr>
          </a:p>
          <a:p>
            <a:pPr marL="514984" indent="-251460">
              <a:lnSpc>
                <a:spcPct val="100000"/>
              </a:lnSpc>
              <a:spcBef>
                <a:spcPts val="25"/>
              </a:spcBef>
              <a:buChar char="•"/>
              <a:tabLst>
                <a:tab pos="514984" algn="l"/>
                <a:tab pos="515620" algn="l"/>
              </a:tabLst>
            </a:pPr>
            <a:r>
              <a:rPr dirty="0" sz="1300" spc="10">
                <a:latin typeface="Times New Roman"/>
                <a:cs typeface="Times New Roman"/>
              </a:rPr>
              <a:t>A</a:t>
            </a:r>
            <a:r>
              <a:rPr dirty="0" sz="1300" spc="-10">
                <a:latin typeface="Times New Roman"/>
                <a:cs typeface="Times New Roman"/>
              </a:rPr>
              <a:t> </a:t>
            </a:r>
            <a:r>
              <a:rPr dirty="0" sz="1300" spc="5">
                <a:latin typeface="Times New Roman"/>
                <a:cs typeface="Times New Roman"/>
              </a:rPr>
              <a:t>specification</a:t>
            </a:r>
            <a:endParaRPr sz="1300">
              <a:latin typeface="Times New Roman"/>
              <a:cs typeface="Times New Roman"/>
            </a:endParaRPr>
          </a:p>
          <a:p>
            <a:pPr marL="514984" indent="-251460">
              <a:lnSpc>
                <a:spcPct val="100000"/>
              </a:lnSpc>
              <a:spcBef>
                <a:spcPts val="20"/>
              </a:spcBef>
              <a:buChar char="•"/>
              <a:tabLst>
                <a:tab pos="514984" algn="l"/>
                <a:tab pos="515620" algn="l"/>
              </a:tabLst>
            </a:pPr>
            <a:r>
              <a:rPr dirty="0" sz="1300" spc="10">
                <a:latin typeface="Times New Roman"/>
                <a:cs typeface="Times New Roman"/>
              </a:rPr>
              <a:t>A </a:t>
            </a:r>
            <a:r>
              <a:rPr dirty="0" sz="1300" spc="5">
                <a:latin typeface="Times New Roman"/>
                <a:cs typeface="Times New Roman"/>
              </a:rPr>
              <a:t>body</a:t>
            </a:r>
            <a:r>
              <a:rPr dirty="0" sz="1300" spc="-10">
                <a:latin typeface="Times New Roman"/>
                <a:cs typeface="Times New Roman"/>
              </a:rPr>
              <a:t> </a:t>
            </a:r>
            <a:r>
              <a:rPr dirty="0" sz="1300">
                <a:latin typeface="Times New Roman"/>
                <a:cs typeface="Times New Roman"/>
              </a:rPr>
              <a:t>(optional)</a:t>
            </a:r>
            <a:endParaRPr sz="1300">
              <a:latin typeface="Times New Roman"/>
              <a:cs typeface="Times New Roman"/>
            </a:endParaRPr>
          </a:p>
          <a:p>
            <a:pPr marL="138430" marR="5080">
              <a:lnSpc>
                <a:spcPct val="101499"/>
              </a:lnSpc>
              <a:spcBef>
                <a:spcPts val="395"/>
              </a:spcBef>
            </a:pPr>
            <a:r>
              <a:rPr dirty="0" sz="1300" spc="10">
                <a:latin typeface="Times New Roman"/>
                <a:cs typeface="Times New Roman"/>
              </a:rPr>
              <a:t>The </a:t>
            </a:r>
            <a:r>
              <a:rPr dirty="0" sz="1300" spc="5">
                <a:latin typeface="Times New Roman"/>
                <a:cs typeface="Times New Roman"/>
              </a:rPr>
              <a:t>package itself cannot be called, parameterized, or nested. After writing and compiling,  the contents can be shared with </a:t>
            </a:r>
            <a:r>
              <a:rPr dirty="0" sz="1300" spc="10">
                <a:latin typeface="Times New Roman"/>
                <a:cs typeface="Times New Roman"/>
              </a:rPr>
              <a:t>many</a:t>
            </a:r>
            <a:r>
              <a:rPr dirty="0" sz="1300" spc="20">
                <a:latin typeface="Times New Roman"/>
                <a:cs typeface="Times New Roman"/>
              </a:rPr>
              <a:t> </a:t>
            </a:r>
            <a:r>
              <a:rPr dirty="0" sz="1300" spc="5">
                <a:latin typeface="Times New Roman"/>
                <a:cs typeface="Times New Roman"/>
              </a:rPr>
              <a:t>applications.</a:t>
            </a:r>
            <a:endParaRPr sz="1300">
              <a:latin typeface="Times New Roman"/>
              <a:cs typeface="Times New Roman"/>
            </a:endParaRPr>
          </a:p>
          <a:p>
            <a:pPr algn="just" marL="137795" marR="120650">
              <a:lnSpc>
                <a:spcPct val="101299"/>
              </a:lnSpc>
              <a:spcBef>
                <a:spcPts val="400"/>
              </a:spcBef>
            </a:pPr>
            <a:r>
              <a:rPr dirty="0" sz="1300" spc="10">
                <a:latin typeface="Times New Roman"/>
                <a:cs typeface="Times New Roman"/>
              </a:rPr>
              <a:t>When </a:t>
            </a:r>
            <a:r>
              <a:rPr dirty="0" sz="1300" spc="5">
                <a:latin typeface="Times New Roman"/>
                <a:cs typeface="Times New Roman"/>
              </a:rPr>
              <a:t>a PL/SQL-packaged construct is referenced for the first time, the whole package is  loaded into </a:t>
            </a:r>
            <a:r>
              <a:rPr dirty="0" sz="1300" spc="10">
                <a:latin typeface="Times New Roman"/>
                <a:cs typeface="Times New Roman"/>
              </a:rPr>
              <a:t>memory. </a:t>
            </a:r>
            <a:r>
              <a:rPr dirty="0" sz="1300" spc="5">
                <a:latin typeface="Times New Roman"/>
                <a:cs typeface="Times New Roman"/>
              </a:rPr>
              <a:t>Subsequent access to constructs in the </a:t>
            </a:r>
            <a:r>
              <a:rPr dirty="0" sz="1300" spc="10">
                <a:latin typeface="Times New Roman"/>
                <a:cs typeface="Times New Roman"/>
              </a:rPr>
              <a:t>same </a:t>
            </a:r>
            <a:r>
              <a:rPr dirty="0" sz="1300" spc="5">
                <a:latin typeface="Times New Roman"/>
                <a:cs typeface="Times New Roman"/>
              </a:rPr>
              <a:t>package </a:t>
            </a:r>
            <a:r>
              <a:rPr dirty="0" sz="1300" spc="10">
                <a:latin typeface="Times New Roman"/>
                <a:cs typeface="Times New Roman"/>
              </a:rPr>
              <a:t>do </a:t>
            </a:r>
            <a:r>
              <a:rPr dirty="0" sz="1300" spc="5">
                <a:latin typeface="Times New Roman"/>
                <a:cs typeface="Times New Roman"/>
              </a:rPr>
              <a:t>not require  disk input/output</a:t>
            </a:r>
            <a:r>
              <a:rPr dirty="0" sz="1300">
                <a:latin typeface="Times New Roman"/>
                <a:cs typeface="Times New Roman"/>
              </a:rPr>
              <a:t> </a:t>
            </a:r>
            <a:r>
              <a:rPr dirty="0" sz="1300" spc="5">
                <a:latin typeface="Times New Roman"/>
                <a:cs typeface="Times New Roman"/>
              </a:rPr>
              <a:t>(I/O).</a:t>
            </a:r>
            <a:endParaRPr sz="1300">
              <a:latin typeface="Times New Roman"/>
              <a:cs typeface="Times New Roman"/>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3</a:t>
            </a:r>
            <a:endParaRPr baseline="-18518" sz="1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695" y="502919"/>
            <a:ext cx="6539865" cy="4905375"/>
            <a:chOff x="615695" y="502919"/>
            <a:chExt cx="6539865" cy="4905375"/>
          </a:xfrm>
        </p:grpSpPr>
        <p:sp>
          <p:nvSpPr>
            <p:cNvPr id="3" name="object 3"/>
            <p:cNvSpPr/>
            <p:nvPr/>
          </p:nvSpPr>
          <p:spPr>
            <a:xfrm>
              <a:off x="615695" y="502919"/>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4" name="object 4"/>
            <p:cNvSpPr/>
            <p:nvPr/>
          </p:nvSpPr>
          <p:spPr>
            <a:xfrm>
              <a:off x="615695" y="5060441"/>
              <a:ext cx="6539483" cy="19354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250947" y="3157727"/>
              <a:ext cx="327025" cy="1635760"/>
            </a:xfrm>
            <a:custGeom>
              <a:avLst/>
              <a:gdLst/>
              <a:ahLst/>
              <a:cxnLst/>
              <a:rect l="l" t="t" r="r" b="b"/>
              <a:pathLst>
                <a:path w="327025" h="1635760">
                  <a:moveTo>
                    <a:pt x="326898" y="0"/>
                  </a:moveTo>
                  <a:lnTo>
                    <a:pt x="0" y="726947"/>
                  </a:lnTo>
                  <a:lnTo>
                    <a:pt x="0" y="909065"/>
                  </a:lnTo>
                  <a:lnTo>
                    <a:pt x="326898" y="1635252"/>
                  </a:lnTo>
                  <a:lnTo>
                    <a:pt x="326898" y="0"/>
                  </a:lnTo>
                  <a:close/>
                </a:path>
              </a:pathLst>
            </a:custGeom>
            <a:solidFill>
              <a:srgbClr val="99CCFF"/>
            </a:solidFill>
          </p:spPr>
          <p:txBody>
            <a:bodyPr wrap="square" lIns="0" tIns="0" rIns="0" bIns="0" rtlCol="0"/>
            <a:lstStyle/>
            <a:p/>
          </p:txBody>
        </p:sp>
        <p:sp>
          <p:nvSpPr>
            <p:cNvPr id="6" name="object 6"/>
            <p:cNvSpPr/>
            <p:nvPr/>
          </p:nvSpPr>
          <p:spPr>
            <a:xfrm>
              <a:off x="2583179" y="1748789"/>
              <a:ext cx="2607945" cy="1041400"/>
            </a:xfrm>
            <a:custGeom>
              <a:avLst/>
              <a:gdLst/>
              <a:ahLst/>
              <a:cxnLst/>
              <a:rect l="l" t="t" r="r" b="b"/>
              <a:pathLst>
                <a:path w="2607945" h="1041400">
                  <a:moveTo>
                    <a:pt x="2478023" y="0"/>
                  </a:moveTo>
                  <a:lnTo>
                    <a:pt x="129539" y="0"/>
                  </a:lnTo>
                  <a:lnTo>
                    <a:pt x="79402" y="10167"/>
                  </a:lnTo>
                  <a:lnTo>
                    <a:pt x="38195" y="37909"/>
                  </a:lnTo>
                  <a:lnTo>
                    <a:pt x="10275" y="79081"/>
                  </a:lnTo>
                  <a:lnTo>
                    <a:pt x="0" y="129539"/>
                  </a:lnTo>
                  <a:lnTo>
                    <a:pt x="0" y="912113"/>
                  </a:lnTo>
                  <a:lnTo>
                    <a:pt x="10275" y="962132"/>
                  </a:lnTo>
                  <a:lnTo>
                    <a:pt x="38195" y="1003077"/>
                  </a:lnTo>
                  <a:lnTo>
                    <a:pt x="79402" y="1030735"/>
                  </a:lnTo>
                  <a:lnTo>
                    <a:pt x="129539" y="1040891"/>
                  </a:lnTo>
                  <a:lnTo>
                    <a:pt x="2478023" y="1040891"/>
                  </a:lnTo>
                  <a:lnTo>
                    <a:pt x="2528482" y="1030735"/>
                  </a:lnTo>
                  <a:lnTo>
                    <a:pt x="2569654" y="1003077"/>
                  </a:lnTo>
                  <a:lnTo>
                    <a:pt x="2597396" y="962132"/>
                  </a:lnTo>
                  <a:lnTo>
                    <a:pt x="2607564" y="912113"/>
                  </a:lnTo>
                  <a:lnTo>
                    <a:pt x="2607564" y="129539"/>
                  </a:lnTo>
                  <a:lnTo>
                    <a:pt x="2597396" y="79081"/>
                  </a:lnTo>
                  <a:lnTo>
                    <a:pt x="2569654" y="37909"/>
                  </a:lnTo>
                  <a:lnTo>
                    <a:pt x="2528482" y="10167"/>
                  </a:lnTo>
                  <a:lnTo>
                    <a:pt x="2478023" y="0"/>
                  </a:lnTo>
                  <a:close/>
                </a:path>
              </a:pathLst>
            </a:custGeom>
            <a:solidFill>
              <a:srgbClr val="99CCFF"/>
            </a:solidFill>
          </p:spPr>
          <p:txBody>
            <a:bodyPr wrap="square" lIns="0" tIns="0" rIns="0" bIns="0" rtlCol="0"/>
            <a:lstStyle/>
            <a:p/>
          </p:txBody>
        </p:sp>
        <p:sp>
          <p:nvSpPr>
            <p:cNvPr id="7" name="object 7"/>
            <p:cNvSpPr/>
            <p:nvPr/>
          </p:nvSpPr>
          <p:spPr>
            <a:xfrm>
              <a:off x="2583179" y="1748789"/>
              <a:ext cx="2607945" cy="1041400"/>
            </a:xfrm>
            <a:custGeom>
              <a:avLst/>
              <a:gdLst/>
              <a:ahLst/>
              <a:cxnLst/>
              <a:rect l="l" t="t" r="r" b="b"/>
              <a:pathLst>
                <a:path w="2607945" h="1041400">
                  <a:moveTo>
                    <a:pt x="129539" y="0"/>
                  </a:moveTo>
                  <a:lnTo>
                    <a:pt x="79402" y="10167"/>
                  </a:lnTo>
                  <a:lnTo>
                    <a:pt x="38195" y="37909"/>
                  </a:lnTo>
                  <a:lnTo>
                    <a:pt x="10275" y="79081"/>
                  </a:lnTo>
                  <a:lnTo>
                    <a:pt x="0" y="129539"/>
                  </a:lnTo>
                  <a:lnTo>
                    <a:pt x="0" y="912113"/>
                  </a:lnTo>
                  <a:lnTo>
                    <a:pt x="10275" y="962132"/>
                  </a:lnTo>
                  <a:lnTo>
                    <a:pt x="38195" y="1003077"/>
                  </a:lnTo>
                  <a:lnTo>
                    <a:pt x="79402" y="1030735"/>
                  </a:lnTo>
                  <a:lnTo>
                    <a:pt x="129539" y="1040891"/>
                  </a:lnTo>
                  <a:lnTo>
                    <a:pt x="2478023" y="1040891"/>
                  </a:lnTo>
                  <a:lnTo>
                    <a:pt x="2528482" y="1030735"/>
                  </a:lnTo>
                  <a:lnTo>
                    <a:pt x="2569654" y="1003077"/>
                  </a:lnTo>
                  <a:lnTo>
                    <a:pt x="2597396" y="962132"/>
                  </a:lnTo>
                  <a:lnTo>
                    <a:pt x="2607564" y="912113"/>
                  </a:lnTo>
                  <a:lnTo>
                    <a:pt x="2607564" y="129539"/>
                  </a:lnTo>
                  <a:lnTo>
                    <a:pt x="2597396" y="79081"/>
                  </a:lnTo>
                  <a:lnTo>
                    <a:pt x="2569654" y="37909"/>
                  </a:lnTo>
                  <a:lnTo>
                    <a:pt x="2528482" y="10167"/>
                  </a:lnTo>
                  <a:lnTo>
                    <a:pt x="2478023" y="0"/>
                  </a:lnTo>
                  <a:lnTo>
                    <a:pt x="129539" y="0"/>
                  </a:lnTo>
                  <a:close/>
                </a:path>
              </a:pathLst>
            </a:custGeom>
            <a:ln w="20574">
              <a:solidFill>
                <a:srgbClr val="000000"/>
              </a:solidFill>
            </a:ln>
          </p:spPr>
          <p:txBody>
            <a:bodyPr wrap="square" lIns="0" tIns="0" rIns="0" bIns="0" rtlCol="0"/>
            <a:lstStyle/>
            <a:p/>
          </p:txBody>
        </p:sp>
        <p:sp>
          <p:nvSpPr>
            <p:cNvPr id="8" name="object 8"/>
            <p:cNvSpPr/>
            <p:nvPr/>
          </p:nvSpPr>
          <p:spPr>
            <a:xfrm>
              <a:off x="2577845" y="2885693"/>
              <a:ext cx="2613025" cy="2071370"/>
            </a:xfrm>
            <a:custGeom>
              <a:avLst/>
              <a:gdLst/>
              <a:ahLst/>
              <a:cxnLst/>
              <a:rect l="l" t="t" r="r" b="b"/>
              <a:pathLst>
                <a:path w="2613025" h="2071370">
                  <a:moveTo>
                    <a:pt x="2355342" y="0"/>
                  </a:moveTo>
                  <a:lnTo>
                    <a:pt x="257556" y="0"/>
                  </a:lnTo>
                  <a:lnTo>
                    <a:pt x="211194" y="4141"/>
                  </a:lnTo>
                  <a:lnTo>
                    <a:pt x="167585" y="16084"/>
                  </a:lnTo>
                  <a:lnTo>
                    <a:pt x="127451" y="35108"/>
                  </a:lnTo>
                  <a:lnTo>
                    <a:pt x="91513" y="60491"/>
                  </a:lnTo>
                  <a:lnTo>
                    <a:pt x="60491" y="91513"/>
                  </a:lnTo>
                  <a:lnTo>
                    <a:pt x="35108" y="127451"/>
                  </a:lnTo>
                  <a:lnTo>
                    <a:pt x="16084" y="167585"/>
                  </a:lnTo>
                  <a:lnTo>
                    <a:pt x="4141" y="211194"/>
                  </a:lnTo>
                  <a:lnTo>
                    <a:pt x="0" y="257556"/>
                  </a:lnTo>
                  <a:lnTo>
                    <a:pt x="0" y="1813560"/>
                  </a:lnTo>
                  <a:lnTo>
                    <a:pt x="4141" y="1859921"/>
                  </a:lnTo>
                  <a:lnTo>
                    <a:pt x="16084" y="1903530"/>
                  </a:lnTo>
                  <a:lnTo>
                    <a:pt x="35108" y="1943664"/>
                  </a:lnTo>
                  <a:lnTo>
                    <a:pt x="60491" y="1979602"/>
                  </a:lnTo>
                  <a:lnTo>
                    <a:pt x="91513" y="2010624"/>
                  </a:lnTo>
                  <a:lnTo>
                    <a:pt x="127451" y="2036007"/>
                  </a:lnTo>
                  <a:lnTo>
                    <a:pt x="167585" y="2055031"/>
                  </a:lnTo>
                  <a:lnTo>
                    <a:pt x="211194" y="2066974"/>
                  </a:lnTo>
                  <a:lnTo>
                    <a:pt x="257556" y="2071116"/>
                  </a:lnTo>
                  <a:lnTo>
                    <a:pt x="2355342" y="2071116"/>
                  </a:lnTo>
                  <a:lnTo>
                    <a:pt x="2401703" y="2066974"/>
                  </a:lnTo>
                  <a:lnTo>
                    <a:pt x="2445312" y="2055031"/>
                  </a:lnTo>
                  <a:lnTo>
                    <a:pt x="2485446" y="2036007"/>
                  </a:lnTo>
                  <a:lnTo>
                    <a:pt x="2521384" y="2010624"/>
                  </a:lnTo>
                  <a:lnTo>
                    <a:pt x="2552406" y="1979602"/>
                  </a:lnTo>
                  <a:lnTo>
                    <a:pt x="2577789" y="1943664"/>
                  </a:lnTo>
                  <a:lnTo>
                    <a:pt x="2596813" y="1903530"/>
                  </a:lnTo>
                  <a:lnTo>
                    <a:pt x="2608756" y="1859921"/>
                  </a:lnTo>
                  <a:lnTo>
                    <a:pt x="2612898" y="1813560"/>
                  </a:lnTo>
                  <a:lnTo>
                    <a:pt x="2612898" y="257556"/>
                  </a:lnTo>
                  <a:lnTo>
                    <a:pt x="2608756" y="211194"/>
                  </a:lnTo>
                  <a:lnTo>
                    <a:pt x="2596813" y="167585"/>
                  </a:lnTo>
                  <a:lnTo>
                    <a:pt x="2577789" y="127451"/>
                  </a:lnTo>
                  <a:lnTo>
                    <a:pt x="2552406" y="91513"/>
                  </a:lnTo>
                  <a:lnTo>
                    <a:pt x="2521384" y="60491"/>
                  </a:lnTo>
                  <a:lnTo>
                    <a:pt x="2485446" y="35108"/>
                  </a:lnTo>
                  <a:lnTo>
                    <a:pt x="2445312" y="16084"/>
                  </a:lnTo>
                  <a:lnTo>
                    <a:pt x="2401703" y="4141"/>
                  </a:lnTo>
                  <a:lnTo>
                    <a:pt x="2355342" y="0"/>
                  </a:lnTo>
                  <a:close/>
                </a:path>
              </a:pathLst>
            </a:custGeom>
            <a:solidFill>
              <a:srgbClr val="99CCFF"/>
            </a:solidFill>
          </p:spPr>
          <p:txBody>
            <a:bodyPr wrap="square" lIns="0" tIns="0" rIns="0" bIns="0" rtlCol="0"/>
            <a:lstStyle/>
            <a:p/>
          </p:txBody>
        </p:sp>
        <p:sp>
          <p:nvSpPr>
            <p:cNvPr id="9" name="object 9"/>
            <p:cNvSpPr/>
            <p:nvPr/>
          </p:nvSpPr>
          <p:spPr>
            <a:xfrm>
              <a:off x="2577845" y="2885693"/>
              <a:ext cx="2613025" cy="2071370"/>
            </a:xfrm>
            <a:custGeom>
              <a:avLst/>
              <a:gdLst/>
              <a:ahLst/>
              <a:cxnLst/>
              <a:rect l="l" t="t" r="r" b="b"/>
              <a:pathLst>
                <a:path w="2613025" h="2071370">
                  <a:moveTo>
                    <a:pt x="257556" y="0"/>
                  </a:moveTo>
                  <a:lnTo>
                    <a:pt x="211194" y="4141"/>
                  </a:lnTo>
                  <a:lnTo>
                    <a:pt x="167585" y="16084"/>
                  </a:lnTo>
                  <a:lnTo>
                    <a:pt x="127451" y="35108"/>
                  </a:lnTo>
                  <a:lnTo>
                    <a:pt x="91513" y="60491"/>
                  </a:lnTo>
                  <a:lnTo>
                    <a:pt x="60491" y="91513"/>
                  </a:lnTo>
                  <a:lnTo>
                    <a:pt x="35108" y="127451"/>
                  </a:lnTo>
                  <a:lnTo>
                    <a:pt x="16084" y="167585"/>
                  </a:lnTo>
                  <a:lnTo>
                    <a:pt x="4141" y="211194"/>
                  </a:lnTo>
                  <a:lnTo>
                    <a:pt x="0" y="257556"/>
                  </a:lnTo>
                  <a:lnTo>
                    <a:pt x="0" y="1813560"/>
                  </a:lnTo>
                  <a:lnTo>
                    <a:pt x="4141" y="1859921"/>
                  </a:lnTo>
                  <a:lnTo>
                    <a:pt x="16084" y="1903530"/>
                  </a:lnTo>
                  <a:lnTo>
                    <a:pt x="35108" y="1943664"/>
                  </a:lnTo>
                  <a:lnTo>
                    <a:pt x="60491" y="1979602"/>
                  </a:lnTo>
                  <a:lnTo>
                    <a:pt x="91513" y="2010624"/>
                  </a:lnTo>
                  <a:lnTo>
                    <a:pt x="127451" y="2036007"/>
                  </a:lnTo>
                  <a:lnTo>
                    <a:pt x="167585" y="2055031"/>
                  </a:lnTo>
                  <a:lnTo>
                    <a:pt x="211194" y="2066974"/>
                  </a:lnTo>
                  <a:lnTo>
                    <a:pt x="257556" y="2071116"/>
                  </a:lnTo>
                  <a:lnTo>
                    <a:pt x="2355342" y="2071116"/>
                  </a:lnTo>
                  <a:lnTo>
                    <a:pt x="2401703" y="2066974"/>
                  </a:lnTo>
                  <a:lnTo>
                    <a:pt x="2445312" y="2055031"/>
                  </a:lnTo>
                  <a:lnTo>
                    <a:pt x="2485446" y="2036007"/>
                  </a:lnTo>
                  <a:lnTo>
                    <a:pt x="2521384" y="2010624"/>
                  </a:lnTo>
                  <a:lnTo>
                    <a:pt x="2552406" y="1979602"/>
                  </a:lnTo>
                  <a:lnTo>
                    <a:pt x="2577789" y="1943664"/>
                  </a:lnTo>
                  <a:lnTo>
                    <a:pt x="2596813" y="1903530"/>
                  </a:lnTo>
                  <a:lnTo>
                    <a:pt x="2608756" y="1859921"/>
                  </a:lnTo>
                  <a:lnTo>
                    <a:pt x="2612898" y="1813560"/>
                  </a:lnTo>
                  <a:lnTo>
                    <a:pt x="2612898" y="257556"/>
                  </a:lnTo>
                  <a:lnTo>
                    <a:pt x="2608756" y="211194"/>
                  </a:lnTo>
                  <a:lnTo>
                    <a:pt x="2596813" y="167585"/>
                  </a:lnTo>
                  <a:lnTo>
                    <a:pt x="2577789" y="127451"/>
                  </a:lnTo>
                  <a:lnTo>
                    <a:pt x="2552406" y="91513"/>
                  </a:lnTo>
                  <a:lnTo>
                    <a:pt x="2521384" y="60491"/>
                  </a:lnTo>
                  <a:lnTo>
                    <a:pt x="2485446" y="35108"/>
                  </a:lnTo>
                  <a:lnTo>
                    <a:pt x="2445312" y="16084"/>
                  </a:lnTo>
                  <a:lnTo>
                    <a:pt x="2401703" y="4141"/>
                  </a:lnTo>
                  <a:lnTo>
                    <a:pt x="2355342" y="0"/>
                  </a:lnTo>
                  <a:lnTo>
                    <a:pt x="257556"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2792729" y="2270760"/>
            <a:ext cx="2234565" cy="382270"/>
          </a:xfrm>
          <a:prstGeom prst="rect">
            <a:avLst/>
          </a:prstGeom>
          <a:solidFill>
            <a:srgbClr val="FFCC99"/>
          </a:solidFill>
          <a:ln w="20574">
            <a:solidFill>
              <a:srgbClr val="000000"/>
            </a:solidFill>
          </a:ln>
        </p:spPr>
        <p:txBody>
          <a:bodyPr wrap="square" lIns="0" tIns="76835" rIns="0" bIns="0" rtlCol="0" vert="horz">
            <a:spAutoFit/>
          </a:bodyPr>
          <a:lstStyle/>
          <a:p>
            <a:pPr marL="74930">
              <a:lnSpc>
                <a:spcPct val="100000"/>
              </a:lnSpc>
              <a:spcBef>
                <a:spcPts val="605"/>
              </a:spcBef>
            </a:pPr>
            <a:r>
              <a:rPr dirty="0" sz="1300" spc="-10" b="1">
                <a:latin typeface="Arial"/>
                <a:cs typeface="Arial"/>
              </a:rPr>
              <a:t>Procedure A</a:t>
            </a:r>
            <a:r>
              <a:rPr dirty="0" sz="1300" spc="-30" b="1">
                <a:latin typeface="Arial"/>
                <a:cs typeface="Arial"/>
              </a:rPr>
              <a:t> </a:t>
            </a:r>
            <a:r>
              <a:rPr dirty="0" sz="1300" spc="-10" b="1">
                <a:latin typeface="Arial"/>
                <a:cs typeface="Arial"/>
              </a:rPr>
              <a:t>declaration;</a:t>
            </a:r>
            <a:endParaRPr sz="1300">
              <a:latin typeface="Arial"/>
              <a:cs typeface="Arial"/>
            </a:endParaRPr>
          </a:p>
        </p:txBody>
      </p:sp>
      <p:sp>
        <p:nvSpPr>
          <p:cNvPr id="11" name="object 11"/>
          <p:cNvSpPr txBox="1"/>
          <p:nvPr/>
        </p:nvSpPr>
        <p:spPr>
          <a:xfrm>
            <a:off x="2792729" y="1888235"/>
            <a:ext cx="1089660" cy="264160"/>
          </a:xfrm>
          <a:prstGeom prst="rect">
            <a:avLst/>
          </a:prstGeom>
          <a:solidFill>
            <a:srgbClr val="CCFFCC"/>
          </a:solidFill>
          <a:ln w="20574">
            <a:solidFill>
              <a:srgbClr val="000000"/>
            </a:solidFill>
          </a:ln>
        </p:spPr>
        <p:txBody>
          <a:bodyPr wrap="square" lIns="0" tIns="27940" rIns="0" bIns="0" rtlCol="0" vert="horz">
            <a:spAutoFit/>
          </a:bodyPr>
          <a:lstStyle/>
          <a:p>
            <a:pPr marL="236220">
              <a:lnSpc>
                <a:spcPct val="100000"/>
              </a:lnSpc>
              <a:spcBef>
                <a:spcPts val="220"/>
              </a:spcBef>
            </a:pPr>
            <a:r>
              <a:rPr dirty="0" sz="1300" spc="-10" b="1">
                <a:latin typeface="Arial"/>
                <a:cs typeface="Arial"/>
              </a:rPr>
              <a:t>variable</a:t>
            </a:r>
            <a:endParaRPr sz="1300">
              <a:latin typeface="Arial"/>
              <a:cs typeface="Arial"/>
            </a:endParaRPr>
          </a:p>
        </p:txBody>
      </p:sp>
      <p:sp>
        <p:nvSpPr>
          <p:cNvPr id="12" name="object 12"/>
          <p:cNvSpPr txBox="1"/>
          <p:nvPr/>
        </p:nvSpPr>
        <p:spPr>
          <a:xfrm>
            <a:off x="2792729" y="3757421"/>
            <a:ext cx="2234565" cy="1090930"/>
          </a:xfrm>
          <a:prstGeom prst="rect">
            <a:avLst/>
          </a:prstGeom>
          <a:solidFill>
            <a:srgbClr val="FFCC99"/>
          </a:solidFill>
          <a:ln w="20574">
            <a:solidFill>
              <a:srgbClr val="000000"/>
            </a:solidFill>
          </a:ln>
        </p:spPr>
        <p:txBody>
          <a:bodyPr wrap="square" lIns="0" tIns="12700" rIns="0" bIns="0" rtlCol="0" vert="horz">
            <a:spAutoFit/>
          </a:bodyPr>
          <a:lstStyle/>
          <a:p>
            <a:pPr marL="74930">
              <a:lnSpc>
                <a:spcPct val="100000"/>
              </a:lnSpc>
              <a:spcBef>
                <a:spcPts val="100"/>
              </a:spcBef>
            </a:pPr>
            <a:r>
              <a:rPr dirty="0" sz="1300" spc="-10" b="1">
                <a:latin typeface="Arial"/>
                <a:cs typeface="Arial"/>
              </a:rPr>
              <a:t>Procedure A</a:t>
            </a:r>
            <a:r>
              <a:rPr dirty="0" sz="1300" spc="-20" b="1">
                <a:latin typeface="Arial"/>
                <a:cs typeface="Arial"/>
              </a:rPr>
              <a:t> </a:t>
            </a:r>
            <a:r>
              <a:rPr dirty="0" sz="1300" spc="-10" b="1">
                <a:latin typeface="Arial"/>
                <a:cs typeface="Arial"/>
              </a:rPr>
              <a:t>definition</a:t>
            </a:r>
            <a:endParaRPr sz="1300">
              <a:latin typeface="Arial"/>
              <a:cs typeface="Arial"/>
            </a:endParaRPr>
          </a:p>
          <a:p>
            <a:pPr>
              <a:lnSpc>
                <a:spcPct val="100000"/>
              </a:lnSpc>
              <a:spcBef>
                <a:spcPts val="25"/>
              </a:spcBef>
            </a:pPr>
            <a:endParaRPr sz="2050">
              <a:latin typeface="Arial"/>
              <a:cs typeface="Arial"/>
            </a:endParaRPr>
          </a:p>
          <a:p>
            <a:pPr marL="74930">
              <a:lnSpc>
                <a:spcPts val="1435"/>
              </a:lnSpc>
            </a:pPr>
            <a:r>
              <a:rPr dirty="0" sz="1300" spc="-15" b="1">
                <a:latin typeface="Arial"/>
                <a:cs typeface="Arial"/>
              </a:rPr>
              <a:t>BEGIN</a:t>
            </a:r>
            <a:endParaRPr sz="1300">
              <a:latin typeface="Arial"/>
              <a:cs typeface="Arial"/>
            </a:endParaRPr>
          </a:p>
          <a:p>
            <a:pPr marL="74930" marR="1751330">
              <a:lnSpc>
                <a:spcPts val="1310"/>
              </a:lnSpc>
              <a:spcBef>
                <a:spcPts val="130"/>
              </a:spcBef>
            </a:pPr>
            <a:r>
              <a:rPr dirty="0" sz="1300" spc="-10" b="1">
                <a:latin typeface="Arial"/>
                <a:cs typeface="Arial"/>
              </a:rPr>
              <a:t>…  </a:t>
            </a:r>
            <a:r>
              <a:rPr dirty="0" sz="1300" spc="-15" b="1">
                <a:latin typeface="Arial"/>
                <a:cs typeface="Arial"/>
              </a:rPr>
              <a:t>END;</a:t>
            </a:r>
            <a:endParaRPr sz="1300">
              <a:latin typeface="Arial"/>
              <a:cs typeface="Arial"/>
            </a:endParaRPr>
          </a:p>
        </p:txBody>
      </p:sp>
      <p:sp>
        <p:nvSpPr>
          <p:cNvPr id="13" name="object 13"/>
          <p:cNvSpPr txBox="1"/>
          <p:nvPr/>
        </p:nvSpPr>
        <p:spPr>
          <a:xfrm>
            <a:off x="2792729" y="3305555"/>
            <a:ext cx="2233930" cy="382270"/>
          </a:xfrm>
          <a:prstGeom prst="rect">
            <a:avLst/>
          </a:prstGeom>
          <a:solidFill>
            <a:srgbClr val="FFCC99"/>
          </a:solidFill>
          <a:ln w="20574">
            <a:solidFill>
              <a:srgbClr val="000000"/>
            </a:solidFill>
          </a:ln>
        </p:spPr>
        <p:txBody>
          <a:bodyPr wrap="square" lIns="0" tIns="76200" rIns="0" bIns="0" rtlCol="0" vert="horz">
            <a:spAutoFit/>
          </a:bodyPr>
          <a:lstStyle/>
          <a:p>
            <a:pPr marL="74930">
              <a:lnSpc>
                <a:spcPct val="100000"/>
              </a:lnSpc>
              <a:spcBef>
                <a:spcPts val="600"/>
              </a:spcBef>
            </a:pPr>
            <a:r>
              <a:rPr dirty="0" sz="1300" spc="-10" b="1">
                <a:latin typeface="Arial"/>
                <a:cs typeface="Arial"/>
              </a:rPr>
              <a:t>Procedure B definition</a:t>
            </a:r>
            <a:r>
              <a:rPr dirty="0" sz="1300" spc="-35" b="1">
                <a:latin typeface="Arial"/>
                <a:cs typeface="Arial"/>
              </a:rPr>
              <a:t> </a:t>
            </a:r>
            <a:r>
              <a:rPr dirty="0" sz="1300" spc="-10" b="1">
                <a:latin typeface="Arial"/>
                <a:cs typeface="Arial"/>
              </a:rPr>
              <a:t>…</a:t>
            </a:r>
            <a:endParaRPr sz="1300">
              <a:latin typeface="Arial"/>
              <a:cs typeface="Arial"/>
            </a:endParaRPr>
          </a:p>
        </p:txBody>
      </p:sp>
      <p:sp>
        <p:nvSpPr>
          <p:cNvPr id="14" name="object 14"/>
          <p:cNvSpPr txBox="1"/>
          <p:nvPr/>
        </p:nvSpPr>
        <p:spPr>
          <a:xfrm>
            <a:off x="2901695" y="3975353"/>
            <a:ext cx="1089660" cy="262890"/>
          </a:xfrm>
          <a:prstGeom prst="rect">
            <a:avLst/>
          </a:prstGeom>
          <a:solidFill>
            <a:srgbClr val="CCFFCC"/>
          </a:solidFill>
          <a:ln w="20574">
            <a:solidFill>
              <a:srgbClr val="000000"/>
            </a:solidFill>
          </a:ln>
        </p:spPr>
        <p:txBody>
          <a:bodyPr wrap="square" lIns="0" tIns="26670" rIns="0" bIns="0" rtlCol="0" vert="horz">
            <a:spAutoFit/>
          </a:bodyPr>
          <a:lstStyle/>
          <a:p>
            <a:pPr marL="236220">
              <a:lnSpc>
                <a:spcPct val="100000"/>
              </a:lnSpc>
              <a:spcBef>
                <a:spcPts val="210"/>
              </a:spcBef>
            </a:pPr>
            <a:r>
              <a:rPr dirty="0" sz="1300" spc="-10" b="1">
                <a:latin typeface="Arial"/>
                <a:cs typeface="Arial"/>
              </a:rPr>
              <a:t>variable</a:t>
            </a:r>
            <a:endParaRPr sz="1300">
              <a:latin typeface="Arial"/>
              <a:cs typeface="Arial"/>
            </a:endParaRPr>
          </a:p>
        </p:txBody>
      </p:sp>
      <p:sp>
        <p:nvSpPr>
          <p:cNvPr id="15" name="object 15"/>
          <p:cNvSpPr txBox="1"/>
          <p:nvPr/>
        </p:nvSpPr>
        <p:spPr>
          <a:xfrm>
            <a:off x="2792729" y="2967989"/>
            <a:ext cx="1087755" cy="264160"/>
          </a:xfrm>
          <a:prstGeom prst="rect">
            <a:avLst/>
          </a:prstGeom>
          <a:solidFill>
            <a:srgbClr val="CCFFCC"/>
          </a:solidFill>
          <a:ln w="20574">
            <a:solidFill>
              <a:srgbClr val="000000"/>
            </a:solidFill>
          </a:ln>
        </p:spPr>
        <p:txBody>
          <a:bodyPr wrap="square" lIns="0" tIns="28575" rIns="0" bIns="0" rtlCol="0" vert="horz">
            <a:spAutoFit/>
          </a:bodyPr>
          <a:lstStyle/>
          <a:p>
            <a:pPr marL="234315">
              <a:lnSpc>
                <a:spcPct val="100000"/>
              </a:lnSpc>
              <a:spcBef>
                <a:spcPts val="225"/>
              </a:spcBef>
            </a:pPr>
            <a:r>
              <a:rPr dirty="0" sz="1300" spc="-10" b="1">
                <a:latin typeface="Arial"/>
                <a:cs typeface="Arial"/>
              </a:rPr>
              <a:t>variable</a:t>
            </a:r>
            <a:endParaRPr sz="1300">
              <a:latin typeface="Arial"/>
              <a:cs typeface="Arial"/>
            </a:endParaRPr>
          </a:p>
        </p:txBody>
      </p:sp>
      <p:grpSp>
        <p:nvGrpSpPr>
          <p:cNvPr id="16" name="object 16"/>
          <p:cNvGrpSpPr/>
          <p:nvPr/>
        </p:nvGrpSpPr>
        <p:grpSpPr>
          <a:xfrm>
            <a:off x="1697735" y="1784794"/>
            <a:ext cx="3876040" cy="3182620"/>
            <a:chOff x="1697735" y="1784794"/>
            <a:chExt cx="3876040" cy="3182620"/>
          </a:xfrm>
        </p:grpSpPr>
        <p:sp>
          <p:nvSpPr>
            <p:cNvPr id="17" name="object 17"/>
            <p:cNvSpPr/>
            <p:nvPr/>
          </p:nvSpPr>
          <p:spPr>
            <a:xfrm>
              <a:off x="1737359" y="2069592"/>
              <a:ext cx="532638" cy="214122"/>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749551" y="2265451"/>
              <a:ext cx="502157" cy="153161"/>
            </a:xfrm>
            <a:prstGeom prst="rect">
              <a:avLst/>
            </a:prstGeom>
            <a:blipFill>
              <a:blip r:embed="rId4" cstate="print"/>
              <a:stretch>
                <a:fillRect/>
              </a:stretch>
            </a:blipFill>
          </p:spPr>
          <p:txBody>
            <a:bodyPr wrap="square" lIns="0" tIns="0" rIns="0" bIns="0" rtlCol="0"/>
            <a:lstStyle/>
            <a:p/>
          </p:txBody>
        </p:sp>
        <p:sp>
          <p:nvSpPr>
            <p:cNvPr id="19" name="object 19"/>
            <p:cNvSpPr/>
            <p:nvPr/>
          </p:nvSpPr>
          <p:spPr>
            <a:xfrm>
              <a:off x="1697735" y="2400300"/>
              <a:ext cx="597407" cy="1894332"/>
            </a:xfrm>
            <a:prstGeom prst="rect">
              <a:avLst/>
            </a:prstGeom>
            <a:blipFill>
              <a:blip r:embed="rId5" cstate="print"/>
              <a:stretch>
                <a:fillRect/>
              </a:stretch>
            </a:blipFill>
          </p:spPr>
          <p:txBody>
            <a:bodyPr wrap="square" lIns="0" tIns="0" rIns="0" bIns="0" rtlCol="0"/>
            <a:lstStyle/>
            <a:p/>
          </p:txBody>
        </p:sp>
        <p:sp>
          <p:nvSpPr>
            <p:cNvPr id="20" name="object 20"/>
            <p:cNvSpPr/>
            <p:nvPr/>
          </p:nvSpPr>
          <p:spPr>
            <a:xfrm>
              <a:off x="5408676" y="1795272"/>
              <a:ext cx="0" cy="981710"/>
            </a:xfrm>
            <a:custGeom>
              <a:avLst/>
              <a:gdLst/>
              <a:ahLst/>
              <a:cxnLst/>
              <a:rect l="l" t="t" r="r" b="b"/>
              <a:pathLst>
                <a:path w="0" h="981710">
                  <a:moveTo>
                    <a:pt x="0" y="0"/>
                  </a:moveTo>
                  <a:lnTo>
                    <a:pt x="0" y="981456"/>
                  </a:lnTo>
                </a:path>
              </a:pathLst>
            </a:custGeom>
            <a:ln w="20574">
              <a:solidFill>
                <a:srgbClr val="000000"/>
              </a:solidFill>
            </a:ln>
          </p:spPr>
          <p:txBody>
            <a:bodyPr wrap="square" lIns="0" tIns="0" rIns="0" bIns="0" rtlCol="0"/>
            <a:lstStyle/>
            <a:p/>
          </p:txBody>
        </p:sp>
        <p:sp>
          <p:nvSpPr>
            <p:cNvPr id="21" name="object 21"/>
            <p:cNvSpPr/>
            <p:nvPr/>
          </p:nvSpPr>
          <p:spPr>
            <a:xfrm>
              <a:off x="5244845" y="1795272"/>
              <a:ext cx="163830" cy="0"/>
            </a:xfrm>
            <a:custGeom>
              <a:avLst/>
              <a:gdLst/>
              <a:ahLst/>
              <a:cxnLst/>
              <a:rect l="l" t="t" r="r" b="b"/>
              <a:pathLst>
                <a:path w="163829" h="0">
                  <a:moveTo>
                    <a:pt x="0" y="0"/>
                  </a:moveTo>
                  <a:lnTo>
                    <a:pt x="163830" y="0"/>
                  </a:lnTo>
                </a:path>
              </a:pathLst>
            </a:custGeom>
            <a:ln w="20574">
              <a:solidFill>
                <a:srgbClr val="000000"/>
              </a:solidFill>
            </a:ln>
          </p:spPr>
          <p:txBody>
            <a:bodyPr wrap="square" lIns="0" tIns="0" rIns="0" bIns="0" rtlCol="0"/>
            <a:lstStyle/>
            <a:p/>
          </p:txBody>
        </p:sp>
        <p:sp>
          <p:nvSpPr>
            <p:cNvPr id="22" name="object 22"/>
            <p:cNvSpPr/>
            <p:nvPr/>
          </p:nvSpPr>
          <p:spPr>
            <a:xfrm>
              <a:off x="5244845" y="2776728"/>
              <a:ext cx="163830" cy="0"/>
            </a:xfrm>
            <a:custGeom>
              <a:avLst/>
              <a:gdLst/>
              <a:ahLst/>
              <a:cxnLst/>
              <a:rect l="l" t="t" r="r" b="b"/>
              <a:pathLst>
                <a:path w="163829" h="0">
                  <a:moveTo>
                    <a:pt x="0" y="0"/>
                  </a:moveTo>
                  <a:lnTo>
                    <a:pt x="163830" y="0"/>
                  </a:lnTo>
                </a:path>
              </a:pathLst>
            </a:custGeom>
            <a:ln w="20574">
              <a:solidFill>
                <a:srgbClr val="000000"/>
              </a:solidFill>
            </a:ln>
          </p:spPr>
          <p:txBody>
            <a:bodyPr wrap="square" lIns="0" tIns="0" rIns="0" bIns="0" rtlCol="0"/>
            <a:lstStyle/>
            <a:p/>
          </p:txBody>
        </p:sp>
        <p:sp>
          <p:nvSpPr>
            <p:cNvPr id="23" name="object 23"/>
            <p:cNvSpPr/>
            <p:nvPr/>
          </p:nvSpPr>
          <p:spPr>
            <a:xfrm>
              <a:off x="5408676" y="2231136"/>
              <a:ext cx="99060" cy="0"/>
            </a:xfrm>
            <a:custGeom>
              <a:avLst/>
              <a:gdLst/>
              <a:ahLst/>
              <a:cxnLst/>
              <a:rect l="l" t="t" r="r" b="b"/>
              <a:pathLst>
                <a:path w="99060" h="0">
                  <a:moveTo>
                    <a:pt x="0" y="0"/>
                  </a:moveTo>
                  <a:lnTo>
                    <a:pt x="99060" y="0"/>
                  </a:lnTo>
                </a:path>
              </a:pathLst>
            </a:custGeom>
            <a:ln w="20574">
              <a:solidFill>
                <a:srgbClr val="000000"/>
              </a:solidFill>
            </a:ln>
          </p:spPr>
          <p:txBody>
            <a:bodyPr wrap="square" lIns="0" tIns="0" rIns="0" bIns="0" rtlCol="0"/>
            <a:lstStyle/>
            <a:p/>
          </p:txBody>
        </p:sp>
        <p:sp>
          <p:nvSpPr>
            <p:cNvPr id="24" name="object 24"/>
            <p:cNvSpPr/>
            <p:nvPr/>
          </p:nvSpPr>
          <p:spPr>
            <a:xfrm>
              <a:off x="5506211" y="2198370"/>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25" name="object 25"/>
            <p:cNvSpPr/>
            <p:nvPr/>
          </p:nvSpPr>
          <p:spPr>
            <a:xfrm>
              <a:off x="5408676" y="2939796"/>
              <a:ext cx="0" cy="2017395"/>
            </a:xfrm>
            <a:custGeom>
              <a:avLst/>
              <a:gdLst/>
              <a:ahLst/>
              <a:cxnLst/>
              <a:rect l="l" t="t" r="r" b="b"/>
              <a:pathLst>
                <a:path w="0" h="2017395">
                  <a:moveTo>
                    <a:pt x="0" y="0"/>
                  </a:moveTo>
                  <a:lnTo>
                    <a:pt x="0" y="2017014"/>
                  </a:lnTo>
                </a:path>
              </a:pathLst>
            </a:custGeom>
            <a:ln w="20574">
              <a:solidFill>
                <a:srgbClr val="000000"/>
              </a:solidFill>
            </a:ln>
          </p:spPr>
          <p:txBody>
            <a:bodyPr wrap="square" lIns="0" tIns="0" rIns="0" bIns="0" rtlCol="0"/>
            <a:lstStyle/>
            <a:p/>
          </p:txBody>
        </p:sp>
        <p:sp>
          <p:nvSpPr>
            <p:cNvPr id="26" name="object 26"/>
            <p:cNvSpPr/>
            <p:nvPr/>
          </p:nvSpPr>
          <p:spPr>
            <a:xfrm>
              <a:off x="5244845" y="2939796"/>
              <a:ext cx="163830" cy="0"/>
            </a:xfrm>
            <a:custGeom>
              <a:avLst/>
              <a:gdLst/>
              <a:ahLst/>
              <a:cxnLst/>
              <a:rect l="l" t="t" r="r" b="b"/>
              <a:pathLst>
                <a:path w="163829" h="0">
                  <a:moveTo>
                    <a:pt x="0" y="0"/>
                  </a:moveTo>
                  <a:lnTo>
                    <a:pt x="163830" y="0"/>
                  </a:lnTo>
                </a:path>
              </a:pathLst>
            </a:custGeom>
            <a:ln w="20574">
              <a:solidFill>
                <a:srgbClr val="000000"/>
              </a:solidFill>
            </a:ln>
          </p:spPr>
          <p:txBody>
            <a:bodyPr wrap="square" lIns="0" tIns="0" rIns="0" bIns="0" rtlCol="0"/>
            <a:lstStyle/>
            <a:p/>
          </p:txBody>
        </p:sp>
        <p:sp>
          <p:nvSpPr>
            <p:cNvPr id="27" name="object 27"/>
            <p:cNvSpPr/>
            <p:nvPr/>
          </p:nvSpPr>
          <p:spPr>
            <a:xfrm>
              <a:off x="5244845" y="4956810"/>
              <a:ext cx="163830" cy="0"/>
            </a:xfrm>
            <a:custGeom>
              <a:avLst/>
              <a:gdLst/>
              <a:ahLst/>
              <a:cxnLst/>
              <a:rect l="l" t="t" r="r" b="b"/>
              <a:pathLst>
                <a:path w="163829" h="0">
                  <a:moveTo>
                    <a:pt x="0" y="0"/>
                  </a:moveTo>
                  <a:lnTo>
                    <a:pt x="163830" y="0"/>
                  </a:lnTo>
                </a:path>
              </a:pathLst>
            </a:custGeom>
            <a:ln w="20574">
              <a:solidFill>
                <a:srgbClr val="000000"/>
              </a:solidFill>
            </a:ln>
          </p:spPr>
          <p:txBody>
            <a:bodyPr wrap="square" lIns="0" tIns="0" rIns="0" bIns="0" rtlCol="0"/>
            <a:lstStyle/>
            <a:p/>
          </p:txBody>
        </p:sp>
        <p:sp>
          <p:nvSpPr>
            <p:cNvPr id="28" name="object 28"/>
            <p:cNvSpPr/>
            <p:nvPr/>
          </p:nvSpPr>
          <p:spPr>
            <a:xfrm>
              <a:off x="5408676" y="3921252"/>
              <a:ext cx="99060" cy="0"/>
            </a:xfrm>
            <a:custGeom>
              <a:avLst/>
              <a:gdLst/>
              <a:ahLst/>
              <a:cxnLst/>
              <a:rect l="l" t="t" r="r" b="b"/>
              <a:pathLst>
                <a:path w="99060" h="0">
                  <a:moveTo>
                    <a:pt x="0" y="0"/>
                  </a:moveTo>
                  <a:lnTo>
                    <a:pt x="99060" y="0"/>
                  </a:lnTo>
                </a:path>
              </a:pathLst>
            </a:custGeom>
            <a:ln w="20574">
              <a:solidFill>
                <a:srgbClr val="000000"/>
              </a:solidFill>
            </a:ln>
          </p:spPr>
          <p:txBody>
            <a:bodyPr wrap="square" lIns="0" tIns="0" rIns="0" bIns="0" rtlCol="0"/>
            <a:lstStyle/>
            <a:p/>
          </p:txBody>
        </p:sp>
        <p:sp>
          <p:nvSpPr>
            <p:cNvPr id="29" name="object 29"/>
            <p:cNvSpPr/>
            <p:nvPr/>
          </p:nvSpPr>
          <p:spPr>
            <a:xfrm>
              <a:off x="5506211" y="3888486"/>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grpSp>
      <p:sp>
        <p:nvSpPr>
          <p:cNvPr id="30" name="object 30"/>
          <p:cNvSpPr txBox="1"/>
          <p:nvPr/>
        </p:nvSpPr>
        <p:spPr>
          <a:xfrm>
            <a:off x="614933" y="502158"/>
            <a:ext cx="6540500" cy="4906010"/>
          </a:xfrm>
          <a:prstGeom prst="rect">
            <a:avLst/>
          </a:prstGeom>
          <a:ln w="10667">
            <a:solidFill>
              <a:srgbClr val="000000"/>
            </a:solidFill>
          </a:ln>
        </p:spPr>
        <p:txBody>
          <a:bodyPr wrap="square" lIns="0" tIns="5080" rIns="0" bIns="0" rtlCol="0" vert="horz">
            <a:spAutoFit/>
          </a:bodyPr>
          <a:lstStyle/>
          <a:p>
            <a:pPr>
              <a:lnSpc>
                <a:spcPct val="100000"/>
              </a:lnSpc>
              <a:spcBef>
                <a:spcPts val="40"/>
              </a:spcBef>
            </a:pPr>
            <a:endParaRPr sz="2600">
              <a:latin typeface="Times New Roman"/>
              <a:cs typeface="Times New Roman"/>
            </a:endParaRPr>
          </a:p>
          <a:p>
            <a:pPr algn="ctr" marR="28575">
              <a:lnSpc>
                <a:spcPct val="100000"/>
              </a:lnSpc>
              <a:spcBef>
                <a:spcPts val="5"/>
              </a:spcBef>
            </a:pPr>
            <a:r>
              <a:rPr dirty="0" sz="2000" spc="-5" b="1">
                <a:latin typeface="Arial"/>
                <a:cs typeface="Arial"/>
              </a:rPr>
              <a:t>Components </a:t>
            </a:r>
            <a:r>
              <a:rPr dirty="0" sz="2000" b="1">
                <a:latin typeface="Arial"/>
                <a:cs typeface="Arial"/>
              </a:rPr>
              <a:t>of a PL/SQL</a:t>
            </a:r>
            <a:r>
              <a:rPr dirty="0" sz="2000" spc="-20" b="1">
                <a:latin typeface="Arial"/>
                <a:cs typeface="Arial"/>
              </a:rPr>
              <a:t> </a:t>
            </a:r>
            <a:r>
              <a:rPr dirty="0" sz="2000" b="1">
                <a:latin typeface="Arial"/>
                <a:cs typeface="Arial"/>
              </a:rPr>
              <a:t>Package</a:t>
            </a:r>
            <a:endParaRPr sz="2000">
              <a:latin typeface="Arial"/>
              <a:cs typeface="Arial"/>
            </a:endParaRPr>
          </a:p>
          <a:p>
            <a:pPr>
              <a:lnSpc>
                <a:spcPct val="100000"/>
              </a:lnSpc>
            </a:pPr>
            <a:endParaRPr sz="2200">
              <a:latin typeface="Arial"/>
              <a:cs typeface="Arial"/>
            </a:endParaRPr>
          </a:p>
          <a:p>
            <a:pPr algn="ctr" marL="734060" marR="4798695" indent="-635">
              <a:lnSpc>
                <a:spcPts val="1400"/>
              </a:lnSpc>
              <a:spcBef>
                <a:spcPts val="1745"/>
              </a:spcBef>
            </a:pPr>
            <a:r>
              <a:rPr dirty="0" sz="1300" spc="-15" b="1">
                <a:latin typeface="Arial"/>
                <a:cs typeface="Arial"/>
              </a:rPr>
              <a:t>Package  </a:t>
            </a:r>
            <a:r>
              <a:rPr dirty="0" sz="1300" spc="-15" b="1">
                <a:latin typeface="Arial"/>
                <a:cs typeface="Arial"/>
              </a:rPr>
              <a:t>s</a:t>
            </a:r>
            <a:r>
              <a:rPr dirty="0" sz="1300" spc="-20" b="1">
                <a:latin typeface="Arial"/>
                <a:cs typeface="Arial"/>
              </a:rPr>
              <a:t>p</a:t>
            </a:r>
            <a:r>
              <a:rPr dirty="0" sz="1300" spc="-10" b="1">
                <a:latin typeface="Arial"/>
                <a:cs typeface="Arial"/>
              </a:rPr>
              <a:t>ecifi</a:t>
            </a:r>
            <a:r>
              <a:rPr dirty="0" sz="1300" spc="-10" b="1">
                <a:latin typeface="Arial"/>
                <a:cs typeface="Arial"/>
              </a:rPr>
              <a:t>c</a:t>
            </a:r>
            <a:r>
              <a:rPr dirty="0" sz="1300" spc="-10" b="1">
                <a:latin typeface="Arial"/>
                <a:cs typeface="Arial"/>
              </a:rPr>
              <a:t>ation</a:t>
            </a:r>
            <a:endParaRPr sz="1300">
              <a:latin typeface="Arial"/>
              <a:cs typeface="Arial"/>
            </a:endParaRPr>
          </a:p>
          <a:p>
            <a:pPr marL="4999990">
              <a:lnSpc>
                <a:spcPct val="100000"/>
              </a:lnSpc>
              <a:spcBef>
                <a:spcPts val="330"/>
              </a:spcBef>
            </a:pPr>
            <a:r>
              <a:rPr dirty="0" sz="1300" spc="-10" b="1">
                <a:latin typeface="Arial"/>
                <a:cs typeface="Arial"/>
              </a:rPr>
              <a:t>Public</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5"/>
              </a:spcBef>
            </a:pPr>
            <a:endParaRPr sz="1800">
              <a:latin typeface="Arial"/>
              <a:cs typeface="Arial"/>
            </a:endParaRPr>
          </a:p>
          <a:p>
            <a:pPr marL="4972685">
              <a:lnSpc>
                <a:spcPct val="100000"/>
              </a:lnSpc>
            </a:pPr>
            <a:r>
              <a:rPr dirty="0" sz="1300" spc="-10" b="1">
                <a:latin typeface="Arial"/>
                <a:cs typeface="Arial"/>
              </a:rPr>
              <a:t>Private</a:t>
            </a:r>
            <a:endParaRPr sz="1300">
              <a:latin typeface="Arial"/>
              <a:cs typeface="Arial"/>
            </a:endParaRPr>
          </a:p>
          <a:p>
            <a:pPr>
              <a:lnSpc>
                <a:spcPct val="100000"/>
              </a:lnSpc>
              <a:spcBef>
                <a:spcPts val="55"/>
              </a:spcBef>
            </a:pPr>
            <a:endParaRPr sz="1750">
              <a:latin typeface="Arial"/>
              <a:cs typeface="Arial"/>
            </a:endParaRPr>
          </a:p>
          <a:p>
            <a:pPr algn="ctr" marL="906780" marR="4961890">
              <a:lnSpc>
                <a:spcPts val="1390"/>
              </a:lnSpc>
            </a:pPr>
            <a:r>
              <a:rPr dirty="0" sz="1300" spc="-15" b="1">
                <a:latin typeface="Arial"/>
                <a:cs typeface="Arial"/>
              </a:rPr>
              <a:t>Packa</a:t>
            </a:r>
            <a:r>
              <a:rPr dirty="0" sz="1300" spc="-20" b="1">
                <a:latin typeface="Arial"/>
                <a:cs typeface="Arial"/>
              </a:rPr>
              <a:t>g</a:t>
            </a:r>
            <a:r>
              <a:rPr dirty="0" sz="1300" spc="-5" b="1">
                <a:latin typeface="Arial"/>
                <a:cs typeface="Arial"/>
              </a:rPr>
              <a:t>e  </a:t>
            </a:r>
            <a:r>
              <a:rPr dirty="0" sz="1300" spc="-10" b="1">
                <a:latin typeface="Arial"/>
                <a:cs typeface="Arial"/>
              </a:rPr>
              <a:t>body</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10"/>
              </a:spcBef>
            </a:pPr>
            <a:endParaRPr sz="1500">
              <a:latin typeface="Arial"/>
              <a:cs typeface="Arial"/>
            </a:endParaRPr>
          </a:p>
          <a:p>
            <a:pPr algn="ctr" marL="8255">
              <a:lnSpc>
                <a:spcPct val="100000"/>
              </a:lnSpc>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5">
                <a:latin typeface="Arial"/>
                <a:cs typeface="Arial"/>
              </a:rPr>
              <a:t> </a:t>
            </a:r>
            <a:r>
              <a:rPr dirty="0" sz="850">
                <a:latin typeface="Arial"/>
                <a:cs typeface="Arial"/>
              </a:rPr>
              <a:t>reserved.</a:t>
            </a:r>
            <a:endParaRPr sz="850">
              <a:latin typeface="Arial"/>
              <a:cs typeface="Arial"/>
            </a:endParaRPr>
          </a:p>
        </p:txBody>
      </p:sp>
      <p:grpSp>
        <p:nvGrpSpPr>
          <p:cNvPr id="31" name="object 31"/>
          <p:cNvGrpSpPr/>
          <p:nvPr/>
        </p:nvGrpSpPr>
        <p:grpSpPr>
          <a:xfrm>
            <a:off x="2216657" y="1743455"/>
            <a:ext cx="483234" cy="2387600"/>
            <a:chOff x="2216657" y="1743455"/>
            <a:chExt cx="483234" cy="2387600"/>
          </a:xfrm>
        </p:grpSpPr>
        <p:sp>
          <p:nvSpPr>
            <p:cNvPr id="32" name="object 32"/>
            <p:cNvSpPr/>
            <p:nvPr/>
          </p:nvSpPr>
          <p:spPr>
            <a:xfrm>
              <a:off x="2250947" y="1904237"/>
              <a:ext cx="327025" cy="817880"/>
            </a:xfrm>
            <a:custGeom>
              <a:avLst/>
              <a:gdLst/>
              <a:ahLst/>
              <a:cxnLst/>
              <a:rect l="l" t="t" r="r" b="b"/>
              <a:pathLst>
                <a:path w="327025" h="817880">
                  <a:moveTo>
                    <a:pt x="326898" y="0"/>
                  </a:moveTo>
                  <a:lnTo>
                    <a:pt x="0" y="300989"/>
                  </a:lnTo>
                  <a:lnTo>
                    <a:pt x="0" y="516635"/>
                  </a:lnTo>
                  <a:lnTo>
                    <a:pt x="326898" y="817626"/>
                  </a:lnTo>
                  <a:lnTo>
                    <a:pt x="326898" y="0"/>
                  </a:lnTo>
                  <a:close/>
                </a:path>
              </a:pathLst>
            </a:custGeom>
            <a:solidFill>
              <a:srgbClr val="99CCFF"/>
            </a:solidFill>
          </p:spPr>
          <p:txBody>
            <a:bodyPr wrap="square" lIns="0" tIns="0" rIns="0" bIns="0" rtlCol="0"/>
            <a:lstStyle/>
            <a:p/>
          </p:txBody>
        </p:sp>
        <p:sp>
          <p:nvSpPr>
            <p:cNvPr id="33" name="object 33"/>
            <p:cNvSpPr/>
            <p:nvPr/>
          </p:nvSpPr>
          <p:spPr>
            <a:xfrm>
              <a:off x="2216657" y="1794509"/>
              <a:ext cx="382270" cy="0"/>
            </a:xfrm>
            <a:custGeom>
              <a:avLst/>
              <a:gdLst/>
              <a:ahLst/>
              <a:cxnLst/>
              <a:rect l="l" t="t" r="r" b="b"/>
              <a:pathLst>
                <a:path w="382269" h="0">
                  <a:moveTo>
                    <a:pt x="0" y="0"/>
                  </a:moveTo>
                  <a:lnTo>
                    <a:pt x="381762" y="0"/>
                  </a:lnTo>
                </a:path>
              </a:pathLst>
            </a:custGeom>
            <a:ln w="31242">
              <a:solidFill>
                <a:srgbClr val="000000"/>
              </a:solidFill>
            </a:ln>
          </p:spPr>
          <p:txBody>
            <a:bodyPr wrap="square" lIns="0" tIns="0" rIns="0" bIns="0" rtlCol="0"/>
            <a:lstStyle/>
            <a:p/>
          </p:txBody>
        </p:sp>
        <p:sp>
          <p:nvSpPr>
            <p:cNvPr id="34" name="object 34"/>
            <p:cNvSpPr/>
            <p:nvPr/>
          </p:nvSpPr>
          <p:spPr>
            <a:xfrm>
              <a:off x="2596895" y="1743455"/>
              <a:ext cx="102870" cy="102870"/>
            </a:xfrm>
            <a:custGeom>
              <a:avLst/>
              <a:gdLst/>
              <a:ahLst/>
              <a:cxnLst/>
              <a:rect l="l" t="t" r="r" b="b"/>
              <a:pathLst>
                <a:path w="102869" h="102869">
                  <a:moveTo>
                    <a:pt x="0" y="0"/>
                  </a:moveTo>
                  <a:lnTo>
                    <a:pt x="0" y="102870"/>
                  </a:lnTo>
                  <a:lnTo>
                    <a:pt x="102870" y="51054"/>
                  </a:lnTo>
                  <a:lnTo>
                    <a:pt x="0" y="0"/>
                  </a:lnTo>
                  <a:close/>
                </a:path>
              </a:pathLst>
            </a:custGeom>
            <a:solidFill>
              <a:srgbClr val="000000"/>
            </a:solidFill>
          </p:spPr>
          <p:txBody>
            <a:bodyPr wrap="square" lIns="0" tIns="0" rIns="0" bIns="0" rtlCol="0"/>
            <a:lstStyle/>
            <a:p/>
          </p:txBody>
        </p:sp>
        <p:sp>
          <p:nvSpPr>
            <p:cNvPr id="35" name="object 35"/>
            <p:cNvSpPr/>
            <p:nvPr/>
          </p:nvSpPr>
          <p:spPr>
            <a:xfrm>
              <a:off x="2216657" y="4078985"/>
              <a:ext cx="382270" cy="0"/>
            </a:xfrm>
            <a:custGeom>
              <a:avLst/>
              <a:gdLst/>
              <a:ahLst/>
              <a:cxnLst/>
              <a:rect l="l" t="t" r="r" b="b"/>
              <a:pathLst>
                <a:path w="382269" h="0">
                  <a:moveTo>
                    <a:pt x="0" y="0"/>
                  </a:moveTo>
                  <a:lnTo>
                    <a:pt x="381762" y="0"/>
                  </a:lnTo>
                </a:path>
              </a:pathLst>
            </a:custGeom>
            <a:ln w="31242">
              <a:solidFill>
                <a:srgbClr val="000000"/>
              </a:solidFill>
            </a:ln>
          </p:spPr>
          <p:txBody>
            <a:bodyPr wrap="square" lIns="0" tIns="0" rIns="0" bIns="0" rtlCol="0"/>
            <a:lstStyle/>
            <a:p/>
          </p:txBody>
        </p:sp>
        <p:sp>
          <p:nvSpPr>
            <p:cNvPr id="36" name="object 36"/>
            <p:cNvSpPr/>
            <p:nvPr/>
          </p:nvSpPr>
          <p:spPr>
            <a:xfrm>
              <a:off x="2596895" y="4027932"/>
              <a:ext cx="102870" cy="102870"/>
            </a:xfrm>
            <a:custGeom>
              <a:avLst/>
              <a:gdLst/>
              <a:ahLst/>
              <a:cxnLst/>
              <a:rect l="l" t="t" r="r" b="b"/>
              <a:pathLst>
                <a:path w="102869" h="102870">
                  <a:moveTo>
                    <a:pt x="0" y="0"/>
                  </a:moveTo>
                  <a:lnTo>
                    <a:pt x="0" y="102870"/>
                  </a:lnTo>
                  <a:lnTo>
                    <a:pt x="102870" y="51054"/>
                  </a:lnTo>
                  <a:lnTo>
                    <a:pt x="0" y="0"/>
                  </a:lnTo>
                  <a:close/>
                </a:path>
              </a:pathLst>
            </a:custGeom>
            <a:solidFill>
              <a:srgbClr val="000000"/>
            </a:solidFill>
          </p:spPr>
          <p:txBody>
            <a:bodyPr wrap="square" lIns="0" tIns="0" rIns="0" bIns="0" rtlCol="0"/>
            <a:lstStyle/>
            <a:p/>
          </p:txBody>
        </p:sp>
      </p:grpSp>
      <p:sp>
        <p:nvSpPr>
          <p:cNvPr id="37" name="object 37"/>
          <p:cNvSpPr txBox="1"/>
          <p:nvPr/>
        </p:nvSpPr>
        <p:spPr>
          <a:xfrm>
            <a:off x="743204" y="5610905"/>
            <a:ext cx="6269355" cy="3886200"/>
          </a:xfrm>
          <a:prstGeom prst="rect">
            <a:avLst/>
          </a:prstGeom>
        </p:spPr>
        <p:txBody>
          <a:bodyPr wrap="square" lIns="0" tIns="61594" rIns="0" bIns="0" rtlCol="0" vert="horz">
            <a:spAutoFit/>
          </a:bodyPr>
          <a:lstStyle/>
          <a:p>
            <a:pPr marL="12700">
              <a:lnSpc>
                <a:spcPct val="100000"/>
              </a:lnSpc>
              <a:spcBef>
                <a:spcPts val="484"/>
              </a:spcBef>
            </a:pPr>
            <a:r>
              <a:rPr dirty="0" sz="1300" spc="5" b="1">
                <a:latin typeface="Arial"/>
                <a:cs typeface="Arial"/>
              </a:rPr>
              <a:t>Components of </a:t>
            </a:r>
            <a:r>
              <a:rPr dirty="0" sz="1300" spc="10" b="1">
                <a:latin typeface="Arial"/>
                <a:cs typeface="Arial"/>
              </a:rPr>
              <a:t>a PL/SQL</a:t>
            </a:r>
            <a:r>
              <a:rPr dirty="0" sz="1300" b="1">
                <a:latin typeface="Arial"/>
                <a:cs typeface="Arial"/>
              </a:rPr>
              <a:t> </a:t>
            </a:r>
            <a:r>
              <a:rPr dirty="0" sz="1300" spc="10" b="1">
                <a:latin typeface="Arial"/>
                <a:cs typeface="Arial"/>
              </a:rPr>
              <a:t>Package</a:t>
            </a:r>
            <a:endParaRPr sz="1300">
              <a:latin typeface="Arial"/>
              <a:cs typeface="Arial"/>
            </a:endParaRPr>
          </a:p>
          <a:p>
            <a:pPr marL="137795">
              <a:lnSpc>
                <a:spcPct val="100000"/>
              </a:lnSpc>
              <a:spcBef>
                <a:spcPts val="390"/>
              </a:spcBef>
            </a:pPr>
            <a:r>
              <a:rPr dirty="0" sz="1300" spc="10">
                <a:latin typeface="Times New Roman"/>
                <a:cs typeface="Times New Roman"/>
              </a:rPr>
              <a:t>You </a:t>
            </a:r>
            <a:r>
              <a:rPr dirty="0" sz="1300" spc="5">
                <a:latin typeface="Times New Roman"/>
                <a:cs typeface="Times New Roman"/>
              </a:rPr>
              <a:t>create a package in </a:t>
            </a:r>
            <a:r>
              <a:rPr dirty="0" sz="1300" spc="10">
                <a:latin typeface="Times New Roman"/>
                <a:cs typeface="Times New Roman"/>
              </a:rPr>
              <a:t>two</a:t>
            </a:r>
            <a:r>
              <a:rPr dirty="0" sz="1300" spc="-5">
                <a:latin typeface="Times New Roman"/>
                <a:cs typeface="Times New Roman"/>
              </a:rPr>
              <a:t> </a:t>
            </a:r>
            <a:r>
              <a:rPr dirty="0" sz="1300" spc="5">
                <a:latin typeface="Times New Roman"/>
                <a:cs typeface="Times New Roman"/>
              </a:rPr>
              <a:t>parts:</a:t>
            </a:r>
            <a:endParaRPr sz="1300">
              <a:latin typeface="Times New Roman"/>
              <a:cs typeface="Times New Roman"/>
            </a:endParaRPr>
          </a:p>
          <a:p>
            <a:pPr marL="515620" marR="14604" indent="-251460">
              <a:lnSpc>
                <a:spcPct val="101299"/>
              </a:lnSpc>
              <a:buChar char="•"/>
              <a:tabLst>
                <a:tab pos="514984" algn="l"/>
                <a:tab pos="515620" algn="l"/>
              </a:tabLst>
            </a:pPr>
            <a:r>
              <a:rPr dirty="0" sz="1300" spc="10">
                <a:latin typeface="Times New Roman"/>
                <a:cs typeface="Times New Roman"/>
              </a:rPr>
              <a:t>The </a:t>
            </a:r>
            <a:r>
              <a:rPr dirty="0" sz="1300" spc="5" b="1">
                <a:latin typeface="Times New Roman"/>
                <a:cs typeface="Times New Roman"/>
              </a:rPr>
              <a:t>package specification </a:t>
            </a:r>
            <a:r>
              <a:rPr dirty="0" sz="1300" spc="5">
                <a:latin typeface="Times New Roman"/>
                <a:cs typeface="Times New Roman"/>
              </a:rPr>
              <a:t>is the interface to your applications. It declares the public  types, variables, constants, exceptions, cursors, and subprograms available for use.  </a:t>
            </a:r>
            <a:r>
              <a:rPr dirty="0" sz="1300" spc="10">
                <a:latin typeface="Times New Roman"/>
                <a:cs typeface="Times New Roman"/>
              </a:rPr>
              <a:t>The </a:t>
            </a:r>
            <a:r>
              <a:rPr dirty="0" sz="1300" spc="5">
                <a:latin typeface="Times New Roman"/>
                <a:cs typeface="Times New Roman"/>
              </a:rPr>
              <a:t>package specification </a:t>
            </a:r>
            <a:r>
              <a:rPr dirty="0" sz="1300" spc="10">
                <a:latin typeface="Times New Roman"/>
                <a:cs typeface="Times New Roman"/>
              </a:rPr>
              <a:t>may </a:t>
            </a:r>
            <a:r>
              <a:rPr dirty="0" sz="1300" spc="5">
                <a:latin typeface="Times New Roman"/>
                <a:cs typeface="Times New Roman"/>
              </a:rPr>
              <a:t>also include </a:t>
            </a:r>
            <a:r>
              <a:rPr dirty="0" sz="1300" spc="10">
                <a:latin typeface="Courier New"/>
                <a:cs typeface="Courier New"/>
              </a:rPr>
              <a:t>PRAGMA</a:t>
            </a:r>
            <a:r>
              <a:rPr dirty="0" sz="1300" spc="10">
                <a:latin typeface="Times New Roman"/>
                <a:cs typeface="Times New Roman"/>
              </a:rPr>
              <a:t>s, </a:t>
            </a:r>
            <a:r>
              <a:rPr dirty="0" sz="1300" spc="5">
                <a:latin typeface="Times New Roman"/>
                <a:cs typeface="Times New Roman"/>
              </a:rPr>
              <a:t>which are directives to the  compiler.</a:t>
            </a:r>
            <a:endParaRPr sz="1300">
              <a:latin typeface="Times New Roman"/>
              <a:cs typeface="Times New Roman"/>
            </a:endParaRPr>
          </a:p>
          <a:p>
            <a:pPr marL="515620" marR="215265" indent="-251460">
              <a:lnSpc>
                <a:spcPct val="101299"/>
              </a:lnSpc>
              <a:spcBef>
                <a:spcPts val="5"/>
              </a:spcBef>
              <a:buChar char="•"/>
              <a:tabLst>
                <a:tab pos="515620" algn="l"/>
                <a:tab pos="516255" algn="l"/>
              </a:tabLst>
            </a:pPr>
            <a:r>
              <a:rPr dirty="0" sz="1300" spc="10">
                <a:latin typeface="Times New Roman"/>
                <a:cs typeface="Times New Roman"/>
              </a:rPr>
              <a:t>The </a:t>
            </a:r>
            <a:r>
              <a:rPr dirty="0" sz="1300" spc="5" b="1">
                <a:latin typeface="Times New Roman"/>
                <a:cs typeface="Times New Roman"/>
              </a:rPr>
              <a:t>package body </a:t>
            </a:r>
            <a:r>
              <a:rPr dirty="0" sz="1300" spc="5">
                <a:latin typeface="Times New Roman"/>
                <a:cs typeface="Times New Roman"/>
              </a:rPr>
              <a:t>defines its </a:t>
            </a:r>
            <a:r>
              <a:rPr dirty="0" sz="1300" spc="10">
                <a:latin typeface="Times New Roman"/>
                <a:cs typeface="Times New Roman"/>
              </a:rPr>
              <a:t>own </a:t>
            </a:r>
            <a:r>
              <a:rPr dirty="0" sz="1300" spc="5">
                <a:latin typeface="Times New Roman"/>
                <a:cs typeface="Times New Roman"/>
              </a:rPr>
              <a:t>subprograms and must fully </a:t>
            </a:r>
            <a:r>
              <a:rPr dirty="0" sz="1300" spc="10">
                <a:latin typeface="Times New Roman"/>
                <a:cs typeface="Times New Roman"/>
              </a:rPr>
              <a:t>implement  </a:t>
            </a:r>
            <a:r>
              <a:rPr dirty="0" sz="1300" spc="5">
                <a:latin typeface="Times New Roman"/>
                <a:cs typeface="Times New Roman"/>
              </a:rPr>
              <a:t>subprograms declared in the specification part. </a:t>
            </a:r>
            <a:r>
              <a:rPr dirty="0" sz="1300" spc="10">
                <a:latin typeface="Times New Roman"/>
                <a:cs typeface="Times New Roman"/>
              </a:rPr>
              <a:t>The package body may </a:t>
            </a:r>
            <a:r>
              <a:rPr dirty="0" sz="1300" spc="5">
                <a:latin typeface="Times New Roman"/>
                <a:cs typeface="Times New Roman"/>
              </a:rPr>
              <a:t>also define  </a:t>
            </a:r>
            <a:r>
              <a:rPr dirty="0" sz="1300" spc="10">
                <a:latin typeface="Times New Roman"/>
                <a:cs typeface="Times New Roman"/>
              </a:rPr>
              <a:t>PL/SQL </a:t>
            </a:r>
            <a:r>
              <a:rPr dirty="0" sz="1300" spc="5">
                <a:latin typeface="Times New Roman"/>
                <a:cs typeface="Times New Roman"/>
              </a:rPr>
              <a:t>constructs, such as types, variables, constants, exceptions, and</a:t>
            </a:r>
            <a:r>
              <a:rPr dirty="0" sz="1300" spc="50">
                <a:latin typeface="Times New Roman"/>
                <a:cs typeface="Times New Roman"/>
              </a:rPr>
              <a:t> </a:t>
            </a:r>
            <a:r>
              <a:rPr dirty="0" sz="1300" spc="5">
                <a:latin typeface="Times New Roman"/>
                <a:cs typeface="Times New Roman"/>
              </a:rPr>
              <a:t>cursors.</a:t>
            </a:r>
            <a:endParaRPr sz="1300">
              <a:latin typeface="Times New Roman"/>
              <a:cs typeface="Times New Roman"/>
            </a:endParaRPr>
          </a:p>
          <a:p>
            <a:pPr marL="138430" marR="96520" indent="-635">
              <a:lnSpc>
                <a:spcPct val="101400"/>
              </a:lnSpc>
              <a:spcBef>
                <a:spcPts val="400"/>
              </a:spcBef>
            </a:pPr>
            <a:r>
              <a:rPr dirty="0" sz="1300" spc="5" b="1">
                <a:latin typeface="Times New Roman"/>
                <a:cs typeface="Times New Roman"/>
              </a:rPr>
              <a:t>Public components </a:t>
            </a:r>
            <a:r>
              <a:rPr dirty="0" sz="1300" spc="5">
                <a:latin typeface="Times New Roman"/>
                <a:cs typeface="Times New Roman"/>
              </a:rPr>
              <a:t>are </a:t>
            </a:r>
            <a:r>
              <a:rPr dirty="0" sz="1300" spc="10">
                <a:latin typeface="Times New Roman"/>
                <a:cs typeface="Times New Roman"/>
              </a:rPr>
              <a:t>declared </a:t>
            </a:r>
            <a:r>
              <a:rPr dirty="0" sz="1300" spc="5">
                <a:latin typeface="Times New Roman"/>
                <a:cs typeface="Times New Roman"/>
              </a:rPr>
              <a:t>in the </a:t>
            </a:r>
            <a:r>
              <a:rPr dirty="0" sz="1300" spc="10">
                <a:latin typeface="Times New Roman"/>
                <a:cs typeface="Times New Roman"/>
              </a:rPr>
              <a:t>package </a:t>
            </a:r>
            <a:r>
              <a:rPr dirty="0" sz="1300" spc="5">
                <a:latin typeface="Times New Roman"/>
                <a:cs typeface="Times New Roman"/>
              </a:rPr>
              <a:t>specification. </a:t>
            </a:r>
            <a:r>
              <a:rPr dirty="0" sz="1300" spc="10">
                <a:latin typeface="Times New Roman"/>
                <a:cs typeface="Times New Roman"/>
              </a:rPr>
              <a:t>The </a:t>
            </a:r>
            <a:r>
              <a:rPr dirty="0" sz="1300" spc="5">
                <a:latin typeface="Times New Roman"/>
                <a:cs typeface="Times New Roman"/>
              </a:rPr>
              <a:t>specification defines a  public application </a:t>
            </a:r>
            <a:r>
              <a:rPr dirty="0" sz="1300" spc="10">
                <a:latin typeface="Times New Roman"/>
                <a:cs typeface="Times New Roman"/>
              </a:rPr>
              <a:t>programming </a:t>
            </a:r>
            <a:r>
              <a:rPr dirty="0" sz="1300" spc="5">
                <a:latin typeface="Times New Roman"/>
                <a:cs typeface="Times New Roman"/>
              </a:rPr>
              <a:t>interface (API) for users of package features and  functionality—that is, public components </a:t>
            </a:r>
            <a:r>
              <a:rPr dirty="0" sz="1300" spc="10">
                <a:latin typeface="Times New Roman"/>
                <a:cs typeface="Times New Roman"/>
              </a:rPr>
              <a:t>can </a:t>
            </a:r>
            <a:r>
              <a:rPr dirty="0" sz="1300" spc="5">
                <a:latin typeface="Times New Roman"/>
                <a:cs typeface="Times New Roman"/>
              </a:rPr>
              <a:t>be referenced from any Oracle server  environment that is external to the</a:t>
            </a:r>
            <a:r>
              <a:rPr dirty="0" sz="1300" spc="25">
                <a:latin typeface="Times New Roman"/>
                <a:cs typeface="Times New Roman"/>
              </a:rPr>
              <a:t> </a:t>
            </a:r>
            <a:r>
              <a:rPr dirty="0" sz="1300" spc="10">
                <a:latin typeface="Times New Roman"/>
                <a:cs typeface="Times New Roman"/>
              </a:rPr>
              <a:t>package.</a:t>
            </a:r>
            <a:endParaRPr sz="1300">
              <a:latin typeface="Times New Roman"/>
              <a:cs typeface="Times New Roman"/>
            </a:endParaRPr>
          </a:p>
          <a:p>
            <a:pPr algn="just" marL="138430" marR="129539">
              <a:lnSpc>
                <a:spcPct val="101299"/>
              </a:lnSpc>
              <a:spcBef>
                <a:spcPts val="400"/>
              </a:spcBef>
            </a:pPr>
            <a:r>
              <a:rPr dirty="0" sz="1300" spc="5" b="1">
                <a:latin typeface="Times New Roman"/>
                <a:cs typeface="Times New Roman"/>
              </a:rPr>
              <a:t>Private components </a:t>
            </a:r>
            <a:r>
              <a:rPr dirty="0" sz="1300" spc="5">
                <a:latin typeface="Times New Roman"/>
                <a:cs typeface="Times New Roman"/>
              </a:rPr>
              <a:t>are </a:t>
            </a:r>
            <a:r>
              <a:rPr dirty="0" sz="1300" spc="10">
                <a:latin typeface="Times New Roman"/>
                <a:cs typeface="Times New Roman"/>
              </a:rPr>
              <a:t>placed </a:t>
            </a:r>
            <a:r>
              <a:rPr dirty="0" sz="1300" spc="5">
                <a:latin typeface="Times New Roman"/>
                <a:cs typeface="Times New Roman"/>
              </a:rPr>
              <a:t>in the package </a:t>
            </a:r>
            <a:r>
              <a:rPr dirty="0" sz="1300" spc="10">
                <a:latin typeface="Times New Roman"/>
                <a:cs typeface="Times New Roman"/>
              </a:rPr>
              <a:t>body </a:t>
            </a:r>
            <a:r>
              <a:rPr dirty="0" sz="1300" spc="5">
                <a:latin typeface="Times New Roman"/>
                <a:cs typeface="Times New Roman"/>
              </a:rPr>
              <a:t>and can be referenced only </a:t>
            </a:r>
            <a:r>
              <a:rPr dirty="0" sz="1300" spc="10">
                <a:latin typeface="Times New Roman"/>
                <a:cs typeface="Times New Roman"/>
              </a:rPr>
              <a:t>by </a:t>
            </a:r>
            <a:r>
              <a:rPr dirty="0" sz="1300" spc="5">
                <a:latin typeface="Times New Roman"/>
                <a:cs typeface="Times New Roman"/>
              </a:rPr>
              <a:t>other  constructs within the </a:t>
            </a:r>
            <a:r>
              <a:rPr dirty="0" sz="1300" spc="10">
                <a:latin typeface="Times New Roman"/>
                <a:cs typeface="Times New Roman"/>
              </a:rPr>
              <a:t>same package </a:t>
            </a:r>
            <a:r>
              <a:rPr dirty="0" sz="1300" spc="5">
                <a:latin typeface="Times New Roman"/>
                <a:cs typeface="Times New Roman"/>
              </a:rPr>
              <a:t>body. Private components </a:t>
            </a:r>
            <a:r>
              <a:rPr dirty="0" sz="1300" spc="10">
                <a:latin typeface="Times New Roman"/>
                <a:cs typeface="Times New Roman"/>
              </a:rPr>
              <a:t>can </a:t>
            </a:r>
            <a:r>
              <a:rPr dirty="0" sz="1300" spc="5">
                <a:latin typeface="Times New Roman"/>
                <a:cs typeface="Times New Roman"/>
              </a:rPr>
              <a:t>reference the </a:t>
            </a:r>
            <a:r>
              <a:rPr dirty="0" sz="1300" spc="10">
                <a:latin typeface="Times New Roman"/>
                <a:cs typeface="Times New Roman"/>
              </a:rPr>
              <a:t>package  </a:t>
            </a:r>
            <a:r>
              <a:rPr dirty="0" sz="1300" spc="5">
                <a:latin typeface="Times New Roman"/>
                <a:cs typeface="Times New Roman"/>
              </a:rPr>
              <a:t>public components.</a:t>
            </a:r>
            <a:endParaRPr sz="1300">
              <a:latin typeface="Times New Roman"/>
              <a:cs typeface="Times New Roman"/>
            </a:endParaRPr>
          </a:p>
          <a:p>
            <a:pPr algn="just" marL="138430" marR="5080" indent="-635">
              <a:lnSpc>
                <a:spcPct val="101499"/>
              </a:lnSpc>
              <a:spcBef>
                <a:spcPts val="395"/>
              </a:spcBef>
            </a:pPr>
            <a:r>
              <a:rPr dirty="0" sz="1300" spc="5" b="1">
                <a:latin typeface="Times New Roman"/>
                <a:cs typeface="Times New Roman"/>
              </a:rPr>
              <a:t>Note: </a:t>
            </a:r>
            <a:r>
              <a:rPr dirty="0" sz="1300" spc="5">
                <a:latin typeface="Times New Roman"/>
                <a:cs typeface="Times New Roman"/>
              </a:rPr>
              <a:t>If a package specification does not contain </a:t>
            </a:r>
            <a:r>
              <a:rPr dirty="0" sz="1300" spc="10">
                <a:latin typeface="Times New Roman"/>
                <a:cs typeface="Times New Roman"/>
              </a:rPr>
              <a:t>subprogram </a:t>
            </a:r>
            <a:r>
              <a:rPr dirty="0" sz="1300" spc="5">
                <a:latin typeface="Times New Roman"/>
                <a:cs typeface="Times New Roman"/>
              </a:rPr>
              <a:t>declarations, then there is </a:t>
            </a:r>
            <a:r>
              <a:rPr dirty="0" sz="1300" spc="10">
                <a:latin typeface="Times New Roman"/>
                <a:cs typeface="Times New Roman"/>
              </a:rPr>
              <a:t>no  </a:t>
            </a:r>
            <a:r>
              <a:rPr dirty="0" sz="1300" spc="5">
                <a:latin typeface="Times New Roman"/>
                <a:cs typeface="Times New Roman"/>
              </a:rPr>
              <a:t>requirement </a:t>
            </a:r>
            <a:r>
              <a:rPr dirty="0" sz="1300" spc="10">
                <a:latin typeface="Times New Roman"/>
                <a:cs typeface="Times New Roman"/>
              </a:rPr>
              <a:t>for </a:t>
            </a:r>
            <a:r>
              <a:rPr dirty="0" sz="1300" spc="5">
                <a:latin typeface="Times New Roman"/>
                <a:cs typeface="Times New Roman"/>
              </a:rPr>
              <a:t>a package</a:t>
            </a:r>
            <a:r>
              <a:rPr dirty="0" sz="1300">
                <a:latin typeface="Times New Roman"/>
                <a:cs typeface="Times New Roman"/>
              </a:rPr>
              <a:t> </a:t>
            </a:r>
            <a:r>
              <a:rPr dirty="0" sz="1300" spc="5">
                <a:latin typeface="Times New Roman"/>
                <a:cs typeface="Times New Roman"/>
              </a:rPr>
              <a:t>body.</a:t>
            </a:r>
            <a:endParaRPr sz="1300">
              <a:latin typeface="Times New Roman"/>
              <a:cs typeface="Times New Roman"/>
            </a:endParaRPr>
          </a:p>
        </p:txBody>
      </p:sp>
      <p:sp>
        <p:nvSpPr>
          <p:cNvPr id="39" name="object 3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0" name="object 40"/>
          <p:cNvSpPr txBox="1"/>
          <p:nvPr/>
        </p:nvSpPr>
        <p:spPr>
          <a:xfrm>
            <a:off x="749300" y="9619605"/>
            <a:ext cx="53733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2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4</a:t>
            </a:r>
            <a:endParaRPr baseline="-18518" sz="1800">
              <a:latin typeface="Arial"/>
              <a:cs typeface="Arial"/>
            </a:endParaRPr>
          </a:p>
        </p:txBody>
      </p:sp>
      <p:sp>
        <p:nvSpPr>
          <p:cNvPr id="41" name="object 4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8" name="object 3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36" y="496760"/>
            <a:ext cx="6551295" cy="4916805"/>
            <a:chOff x="609536" y="496760"/>
            <a:chExt cx="6551295" cy="4916805"/>
          </a:xfrm>
        </p:grpSpPr>
        <p:sp>
          <p:nvSpPr>
            <p:cNvPr id="3" name="object 3"/>
            <p:cNvSpPr/>
            <p:nvPr/>
          </p:nvSpPr>
          <p:spPr>
            <a:xfrm>
              <a:off x="614933" y="502158"/>
              <a:ext cx="6540500" cy="4906010"/>
            </a:xfrm>
            <a:custGeom>
              <a:avLst/>
              <a:gdLst/>
              <a:ahLst/>
              <a:cxnLst/>
              <a:rect l="l" t="t" r="r" b="b"/>
              <a:pathLst>
                <a:path w="6540500" h="4906010">
                  <a:moveTo>
                    <a:pt x="6540246" y="0"/>
                  </a:moveTo>
                  <a:lnTo>
                    <a:pt x="0" y="0"/>
                  </a:lnTo>
                  <a:lnTo>
                    <a:pt x="0" y="4905756"/>
                  </a:lnTo>
                  <a:lnTo>
                    <a:pt x="6540246" y="4905756"/>
                  </a:lnTo>
                  <a:lnTo>
                    <a:pt x="6540246" y="0"/>
                  </a:lnTo>
                  <a:close/>
                </a:path>
              </a:pathLst>
            </a:custGeom>
            <a:ln w="10668">
              <a:solidFill>
                <a:srgbClr val="000000"/>
              </a:solidFill>
            </a:ln>
          </p:spPr>
          <p:txBody>
            <a:bodyPr wrap="square" lIns="0" tIns="0" rIns="0" bIns="0" rtlCol="0"/>
            <a:lstStyle/>
            <a:p/>
          </p:txBody>
        </p:sp>
        <p:sp>
          <p:nvSpPr>
            <p:cNvPr id="4" name="object 4"/>
            <p:cNvSpPr/>
            <p:nvPr/>
          </p:nvSpPr>
          <p:spPr>
            <a:xfrm>
              <a:off x="615695" y="502920"/>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solidFill>
              <a:srgbClr val="FFFFFF"/>
            </a:solidFill>
          </p:spPr>
          <p:txBody>
            <a:bodyPr wrap="square" lIns="0" tIns="0" rIns="0" bIns="0" rtlCol="0"/>
            <a:lstStyle/>
            <a:p/>
          </p:txBody>
        </p:sp>
        <p:sp>
          <p:nvSpPr>
            <p:cNvPr id="5" name="object 5"/>
            <p:cNvSpPr/>
            <p:nvPr/>
          </p:nvSpPr>
          <p:spPr>
            <a:xfrm>
              <a:off x="615695" y="5060442"/>
              <a:ext cx="6539483" cy="193548"/>
            </a:xfrm>
            <a:prstGeom prst="rect">
              <a:avLst/>
            </a:prstGeom>
            <a:blipFill>
              <a:blip r:embed="rId2" cstate="print"/>
              <a:stretch>
                <a:fillRect/>
              </a:stretch>
            </a:blipFill>
          </p:spPr>
          <p:txBody>
            <a:bodyPr wrap="square" lIns="0" tIns="0" rIns="0" bIns="0" rtlCol="0"/>
            <a:lstStyle/>
            <a:p/>
          </p:txBody>
        </p:sp>
      </p:grpSp>
      <p:sp>
        <p:nvSpPr>
          <p:cNvPr id="6" name="object 6"/>
          <p:cNvSpPr txBox="1"/>
          <p:nvPr/>
        </p:nvSpPr>
        <p:spPr>
          <a:xfrm>
            <a:off x="2779776" y="5251958"/>
            <a:ext cx="2232025"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2006, Oracle. All rights</a:t>
            </a:r>
            <a:r>
              <a:rPr dirty="0" sz="850" spc="-15">
                <a:latin typeface="Arial"/>
                <a:cs typeface="Arial"/>
              </a:rPr>
              <a:t> </a:t>
            </a:r>
            <a:r>
              <a:rPr dirty="0" sz="850">
                <a:latin typeface="Arial"/>
                <a:cs typeface="Arial"/>
              </a:rPr>
              <a:t>reserved.</a:t>
            </a:r>
            <a:endParaRPr sz="850">
              <a:latin typeface="Arial"/>
              <a:cs typeface="Arial"/>
            </a:endParaRPr>
          </a:p>
        </p:txBody>
      </p:sp>
      <p:sp>
        <p:nvSpPr>
          <p:cNvPr id="7" name="object 7"/>
          <p:cNvSpPr txBox="1"/>
          <p:nvPr/>
        </p:nvSpPr>
        <p:spPr>
          <a:xfrm>
            <a:off x="1822704" y="874268"/>
            <a:ext cx="4100829" cy="330835"/>
          </a:xfrm>
          <a:prstGeom prst="rect">
            <a:avLst/>
          </a:prstGeom>
        </p:spPr>
        <p:txBody>
          <a:bodyPr wrap="square" lIns="0" tIns="12700" rIns="0" bIns="0" rtlCol="0" vert="horz">
            <a:spAutoFit/>
          </a:bodyPr>
          <a:lstStyle/>
          <a:p>
            <a:pPr>
              <a:lnSpc>
                <a:spcPct val="100000"/>
              </a:lnSpc>
              <a:spcBef>
                <a:spcPts val="100"/>
              </a:spcBef>
            </a:pPr>
            <a:r>
              <a:rPr dirty="0" sz="2000" b="1">
                <a:latin typeface="Arial"/>
                <a:cs typeface="Arial"/>
              </a:rPr>
              <a:t>Visibility of Package</a:t>
            </a:r>
            <a:r>
              <a:rPr dirty="0" sz="2000" spc="-40" b="1">
                <a:latin typeface="Arial"/>
                <a:cs typeface="Arial"/>
              </a:rPr>
              <a:t> </a:t>
            </a:r>
            <a:r>
              <a:rPr dirty="0" sz="2000" spc="-5" b="1">
                <a:latin typeface="Arial"/>
                <a:cs typeface="Arial"/>
              </a:rPr>
              <a:t>Components</a:t>
            </a:r>
            <a:endParaRPr sz="2000">
              <a:latin typeface="Arial"/>
              <a:cs typeface="Arial"/>
            </a:endParaRPr>
          </a:p>
        </p:txBody>
      </p:sp>
      <p:sp>
        <p:nvSpPr>
          <p:cNvPr id="8" name="object 8"/>
          <p:cNvSpPr txBox="1"/>
          <p:nvPr/>
        </p:nvSpPr>
        <p:spPr>
          <a:xfrm>
            <a:off x="1349543" y="1701038"/>
            <a:ext cx="1012190" cy="400050"/>
          </a:xfrm>
          <a:prstGeom prst="rect">
            <a:avLst/>
          </a:prstGeom>
        </p:spPr>
        <p:txBody>
          <a:bodyPr wrap="square" lIns="0" tIns="34290" rIns="0" bIns="0" rtlCol="0" vert="horz">
            <a:spAutoFit/>
          </a:bodyPr>
          <a:lstStyle/>
          <a:p>
            <a:pPr marR="5080" indent="167005">
              <a:lnSpc>
                <a:spcPts val="1400"/>
              </a:lnSpc>
              <a:spcBef>
                <a:spcPts val="270"/>
              </a:spcBef>
            </a:pPr>
            <a:r>
              <a:rPr dirty="0" sz="1300" spc="-15" b="1">
                <a:latin typeface="Arial"/>
                <a:cs typeface="Arial"/>
              </a:rPr>
              <a:t>Package  </a:t>
            </a:r>
            <a:r>
              <a:rPr dirty="0" sz="1300" spc="-15" b="1">
                <a:latin typeface="Arial"/>
                <a:cs typeface="Arial"/>
              </a:rPr>
              <a:t>s</a:t>
            </a:r>
            <a:r>
              <a:rPr dirty="0" sz="1300" spc="-20" b="1">
                <a:latin typeface="Arial"/>
                <a:cs typeface="Arial"/>
              </a:rPr>
              <a:t>p</a:t>
            </a:r>
            <a:r>
              <a:rPr dirty="0" sz="1300" spc="-10" b="1">
                <a:latin typeface="Arial"/>
                <a:cs typeface="Arial"/>
              </a:rPr>
              <a:t>ecifi</a:t>
            </a:r>
            <a:r>
              <a:rPr dirty="0" sz="1300" spc="-10" b="1">
                <a:latin typeface="Arial"/>
                <a:cs typeface="Arial"/>
              </a:rPr>
              <a:t>c</a:t>
            </a:r>
            <a:r>
              <a:rPr dirty="0" sz="1300" spc="-10" b="1">
                <a:latin typeface="Arial"/>
                <a:cs typeface="Arial"/>
              </a:rPr>
              <a:t>ation</a:t>
            </a:r>
            <a:endParaRPr sz="1300">
              <a:latin typeface="Arial"/>
              <a:cs typeface="Arial"/>
            </a:endParaRPr>
          </a:p>
        </p:txBody>
      </p:sp>
      <p:sp>
        <p:nvSpPr>
          <p:cNvPr id="9" name="object 9"/>
          <p:cNvSpPr txBox="1"/>
          <p:nvPr/>
        </p:nvSpPr>
        <p:spPr>
          <a:xfrm>
            <a:off x="1521729" y="4247775"/>
            <a:ext cx="676910" cy="398780"/>
          </a:xfrm>
          <a:prstGeom prst="rect">
            <a:avLst/>
          </a:prstGeom>
        </p:spPr>
        <p:txBody>
          <a:bodyPr wrap="square" lIns="0" tIns="34925" rIns="0" bIns="0" rtlCol="0" vert="horz">
            <a:spAutoFit/>
          </a:bodyPr>
          <a:lstStyle/>
          <a:p>
            <a:pPr marL="135890" marR="5080" indent="-136525">
              <a:lnSpc>
                <a:spcPts val="1390"/>
              </a:lnSpc>
              <a:spcBef>
                <a:spcPts val="275"/>
              </a:spcBef>
            </a:pPr>
            <a:r>
              <a:rPr dirty="0" sz="1300" spc="-15" b="1">
                <a:latin typeface="Arial"/>
                <a:cs typeface="Arial"/>
              </a:rPr>
              <a:t>Packa</a:t>
            </a:r>
            <a:r>
              <a:rPr dirty="0" sz="1300" spc="-20" b="1">
                <a:latin typeface="Arial"/>
                <a:cs typeface="Arial"/>
              </a:rPr>
              <a:t>g</a:t>
            </a:r>
            <a:r>
              <a:rPr dirty="0" sz="1300" spc="-5" b="1">
                <a:latin typeface="Arial"/>
                <a:cs typeface="Arial"/>
              </a:rPr>
              <a:t>e  </a:t>
            </a:r>
            <a:r>
              <a:rPr dirty="0" sz="1300" spc="-10" b="1">
                <a:latin typeface="Arial"/>
                <a:cs typeface="Arial"/>
              </a:rPr>
              <a:t>body</a:t>
            </a:r>
            <a:endParaRPr sz="1300">
              <a:latin typeface="Arial"/>
              <a:cs typeface="Arial"/>
            </a:endParaRPr>
          </a:p>
        </p:txBody>
      </p:sp>
      <p:grpSp>
        <p:nvGrpSpPr>
          <p:cNvPr id="10" name="object 10"/>
          <p:cNvGrpSpPr/>
          <p:nvPr/>
        </p:nvGrpSpPr>
        <p:grpSpPr>
          <a:xfrm>
            <a:off x="2567368" y="1738312"/>
            <a:ext cx="2964815" cy="3228975"/>
            <a:chOff x="2567368" y="1738312"/>
            <a:chExt cx="2964815" cy="3228975"/>
          </a:xfrm>
        </p:grpSpPr>
        <p:sp>
          <p:nvSpPr>
            <p:cNvPr id="11" name="object 11"/>
            <p:cNvSpPr/>
            <p:nvPr/>
          </p:nvSpPr>
          <p:spPr>
            <a:xfrm>
              <a:off x="2583179" y="1748789"/>
              <a:ext cx="2938780" cy="1041400"/>
            </a:xfrm>
            <a:custGeom>
              <a:avLst/>
              <a:gdLst/>
              <a:ahLst/>
              <a:cxnLst/>
              <a:rect l="l" t="t" r="r" b="b"/>
              <a:pathLst>
                <a:path w="2938779" h="1041400">
                  <a:moveTo>
                    <a:pt x="2808732" y="0"/>
                  </a:moveTo>
                  <a:lnTo>
                    <a:pt x="129539" y="0"/>
                  </a:lnTo>
                  <a:lnTo>
                    <a:pt x="79402" y="10167"/>
                  </a:lnTo>
                  <a:lnTo>
                    <a:pt x="38195" y="37909"/>
                  </a:lnTo>
                  <a:lnTo>
                    <a:pt x="10275" y="79081"/>
                  </a:lnTo>
                  <a:lnTo>
                    <a:pt x="0" y="129539"/>
                  </a:lnTo>
                  <a:lnTo>
                    <a:pt x="0" y="912113"/>
                  </a:lnTo>
                  <a:lnTo>
                    <a:pt x="10275" y="962132"/>
                  </a:lnTo>
                  <a:lnTo>
                    <a:pt x="38195" y="1003077"/>
                  </a:lnTo>
                  <a:lnTo>
                    <a:pt x="79402" y="1030735"/>
                  </a:lnTo>
                  <a:lnTo>
                    <a:pt x="129539" y="1040891"/>
                  </a:lnTo>
                  <a:lnTo>
                    <a:pt x="2808732" y="1040891"/>
                  </a:lnTo>
                  <a:lnTo>
                    <a:pt x="2858869" y="1030735"/>
                  </a:lnTo>
                  <a:lnTo>
                    <a:pt x="2900076" y="1003077"/>
                  </a:lnTo>
                  <a:lnTo>
                    <a:pt x="2927996" y="962132"/>
                  </a:lnTo>
                  <a:lnTo>
                    <a:pt x="2938272" y="912113"/>
                  </a:lnTo>
                  <a:lnTo>
                    <a:pt x="2938272" y="129539"/>
                  </a:lnTo>
                  <a:lnTo>
                    <a:pt x="2927996" y="79081"/>
                  </a:lnTo>
                  <a:lnTo>
                    <a:pt x="2900076" y="37909"/>
                  </a:lnTo>
                  <a:lnTo>
                    <a:pt x="2858869" y="10167"/>
                  </a:lnTo>
                  <a:lnTo>
                    <a:pt x="2808732" y="0"/>
                  </a:lnTo>
                  <a:close/>
                </a:path>
              </a:pathLst>
            </a:custGeom>
            <a:solidFill>
              <a:srgbClr val="99CCFF"/>
            </a:solidFill>
          </p:spPr>
          <p:txBody>
            <a:bodyPr wrap="square" lIns="0" tIns="0" rIns="0" bIns="0" rtlCol="0"/>
            <a:lstStyle/>
            <a:p/>
          </p:txBody>
        </p:sp>
        <p:sp>
          <p:nvSpPr>
            <p:cNvPr id="12" name="object 12"/>
            <p:cNvSpPr/>
            <p:nvPr/>
          </p:nvSpPr>
          <p:spPr>
            <a:xfrm>
              <a:off x="2583179" y="1748789"/>
              <a:ext cx="2938780" cy="1041400"/>
            </a:xfrm>
            <a:custGeom>
              <a:avLst/>
              <a:gdLst/>
              <a:ahLst/>
              <a:cxnLst/>
              <a:rect l="l" t="t" r="r" b="b"/>
              <a:pathLst>
                <a:path w="2938779" h="1041400">
                  <a:moveTo>
                    <a:pt x="129539" y="0"/>
                  </a:moveTo>
                  <a:lnTo>
                    <a:pt x="79402" y="10167"/>
                  </a:lnTo>
                  <a:lnTo>
                    <a:pt x="38195" y="37909"/>
                  </a:lnTo>
                  <a:lnTo>
                    <a:pt x="10275" y="79081"/>
                  </a:lnTo>
                  <a:lnTo>
                    <a:pt x="0" y="129539"/>
                  </a:lnTo>
                  <a:lnTo>
                    <a:pt x="0" y="912113"/>
                  </a:lnTo>
                  <a:lnTo>
                    <a:pt x="10275" y="962132"/>
                  </a:lnTo>
                  <a:lnTo>
                    <a:pt x="38195" y="1003077"/>
                  </a:lnTo>
                  <a:lnTo>
                    <a:pt x="79402" y="1030735"/>
                  </a:lnTo>
                  <a:lnTo>
                    <a:pt x="129539" y="1040891"/>
                  </a:lnTo>
                  <a:lnTo>
                    <a:pt x="2808732" y="1040891"/>
                  </a:lnTo>
                  <a:lnTo>
                    <a:pt x="2858869" y="1030735"/>
                  </a:lnTo>
                  <a:lnTo>
                    <a:pt x="2900076" y="1003077"/>
                  </a:lnTo>
                  <a:lnTo>
                    <a:pt x="2927996" y="962132"/>
                  </a:lnTo>
                  <a:lnTo>
                    <a:pt x="2938272" y="912113"/>
                  </a:lnTo>
                  <a:lnTo>
                    <a:pt x="2938272" y="129539"/>
                  </a:lnTo>
                  <a:lnTo>
                    <a:pt x="2927996" y="79081"/>
                  </a:lnTo>
                  <a:lnTo>
                    <a:pt x="2900076" y="37909"/>
                  </a:lnTo>
                  <a:lnTo>
                    <a:pt x="2858869" y="10167"/>
                  </a:lnTo>
                  <a:lnTo>
                    <a:pt x="2808732" y="0"/>
                  </a:lnTo>
                  <a:lnTo>
                    <a:pt x="129539" y="0"/>
                  </a:lnTo>
                  <a:close/>
                </a:path>
              </a:pathLst>
            </a:custGeom>
            <a:ln w="20574">
              <a:solidFill>
                <a:srgbClr val="000000"/>
              </a:solidFill>
            </a:ln>
          </p:spPr>
          <p:txBody>
            <a:bodyPr wrap="square" lIns="0" tIns="0" rIns="0" bIns="0" rtlCol="0"/>
            <a:lstStyle/>
            <a:p/>
          </p:txBody>
        </p:sp>
        <p:sp>
          <p:nvSpPr>
            <p:cNvPr id="13" name="object 13"/>
            <p:cNvSpPr/>
            <p:nvPr/>
          </p:nvSpPr>
          <p:spPr>
            <a:xfrm>
              <a:off x="2577845" y="2885694"/>
              <a:ext cx="2943860" cy="2071370"/>
            </a:xfrm>
            <a:custGeom>
              <a:avLst/>
              <a:gdLst/>
              <a:ahLst/>
              <a:cxnLst/>
              <a:rect l="l" t="t" r="r" b="b"/>
              <a:pathLst>
                <a:path w="2943860" h="2071370">
                  <a:moveTo>
                    <a:pt x="2686050" y="0"/>
                  </a:moveTo>
                  <a:lnTo>
                    <a:pt x="257556" y="0"/>
                  </a:lnTo>
                  <a:lnTo>
                    <a:pt x="211194" y="4141"/>
                  </a:lnTo>
                  <a:lnTo>
                    <a:pt x="167585" y="16084"/>
                  </a:lnTo>
                  <a:lnTo>
                    <a:pt x="127451" y="35108"/>
                  </a:lnTo>
                  <a:lnTo>
                    <a:pt x="91513" y="60491"/>
                  </a:lnTo>
                  <a:lnTo>
                    <a:pt x="60491" y="91513"/>
                  </a:lnTo>
                  <a:lnTo>
                    <a:pt x="35108" y="127451"/>
                  </a:lnTo>
                  <a:lnTo>
                    <a:pt x="16084" y="167585"/>
                  </a:lnTo>
                  <a:lnTo>
                    <a:pt x="4141" y="211194"/>
                  </a:lnTo>
                  <a:lnTo>
                    <a:pt x="0" y="257556"/>
                  </a:lnTo>
                  <a:lnTo>
                    <a:pt x="0" y="1813560"/>
                  </a:lnTo>
                  <a:lnTo>
                    <a:pt x="4141" y="1859921"/>
                  </a:lnTo>
                  <a:lnTo>
                    <a:pt x="16084" y="1903530"/>
                  </a:lnTo>
                  <a:lnTo>
                    <a:pt x="35108" y="1943664"/>
                  </a:lnTo>
                  <a:lnTo>
                    <a:pt x="60491" y="1979602"/>
                  </a:lnTo>
                  <a:lnTo>
                    <a:pt x="91513" y="2010624"/>
                  </a:lnTo>
                  <a:lnTo>
                    <a:pt x="127451" y="2036007"/>
                  </a:lnTo>
                  <a:lnTo>
                    <a:pt x="167585" y="2055031"/>
                  </a:lnTo>
                  <a:lnTo>
                    <a:pt x="211194" y="2066974"/>
                  </a:lnTo>
                  <a:lnTo>
                    <a:pt x="257556" y="2071116"/>
                  </a:lnTo>
                  <a:lnTo>
                    <a:pt x="2686050" y="2071116"/>
                  </a:lnTo>
                  <a:lnTo>
                    <a:pt x="2732211" y="2066974"/>
                  </a:lnTo>
                  <a:lnTo>
                    <a:pt x="2775713" y="2055031"/>
                  </a:lnTo>
                  <a:lnTo>
                    <a:pt x="2815815" y="2036007"/>
                  </a:lnTo>
                  <a:lnTo>
                    <a:pt x="2851779" y="2010624"/>
                  </a:lnTo>
                  <a:lnTo>
                    <a:pt x="2882863" y="1979602"/>
                  </a:lnTo>
                  <a:lnTo>
                    <a:pt x="2908328" y="1943664"/>
                  </a:lnTo>
                  <a:lnTo>
                    <a:pt x="2927433" y="1903530"/>
                  </a:lnTo>
                  <a:lnTo>
                    <a:pt x="2939439" y="1859921"/>
                  </a:lnTo>
                  <a:lnTo>
                    <a:pt x="2943606" y="1813560"/>
                  </a:lnTo>
                  <a:lnTo>
                    <a:pt x="2943606" y="257556"/>
                  </a:lnTo>
                  <a:lnTo>
                    <a:pt x="2939439" y="211194"/>
                  </a:lnTo>
                  <a:lnTo>
                    <a:pt x="2927433" y="167585"/>
                  </a:lnTo>
                  <a:lnTo>
                    <a:pt x="2908328" y="127451"/>
                  </a:lnTo>
                  <a:lnTo>
                    <a:pt x="2882863" y="91513"/>
                  </a:lnTo>
                  <a:lnTo>
                    <a:pt x="2851779" y="60491"/>
                  </a:lnTo>
                  <a:lnTo>
                    <a:pt x="2815815" y="35108"/>
                  </a:lnTo>
                  <a:lnTo>
                    <a:pt x="2775713" y="16084"/>
                  </a:lnTo>
                  <a:lnTo>
                    <a:pt x="2732211" y="4141"/>
                  </a:lnTo>
                  <a:lnTo>
                    <a:pt x="2686050" y="0"/>
                  </a:lnTo>
                  <a:close/>
                </a:path>
              </a:pathLst>
            </a:custGeom>
            <a:solidFill>
              <a:srgbClr val="99CCFF"/>
            </a:solidFill>
          </p:spPr>
          <p:txBody>
            <a:bodyPr wrap="square" lIns="0" tIns="0" rIns="0" bIns="0" rtlCol="0"/>
            <a:lstStyle/>
            <a:p/>
          </p:txBody>
        </p:sp>
        <p:sp>
          <p:nvSpPr>
            <p:cNvPr id="14" name="object 14"/>
            <p:cNvSpPr/>
            <p:nvPr/>
          </p:nvSpPr>
          <p:spPr>
            <a:xfrm>
              <a:off x="2577845" y="2885694"/>
              <a:ext cx="2943860" cy="2071370"/>
            </a:xfrm>
            <a:custGeom>
              <a:avLst/>
              <a:gdLst/>
              <a:ahLst/>
              <a:cxnLst/>
              <a:rect l="l" t="t" r="r" b="b"/>
              <a:pathLst>
                <a:path w="2943860" h="2071370">
                  <a:moveTo>
                    <a:pt x="257556" y="0"/>
                  </a:moveTo>
                  <a:lnTo>
                    <a:pt x="211194" y="4141"/>
                  </a:lnTo>
                  <a:lnTo>
                    <a:pt x="167585" y="16084"/>
                  </a:lnTo>
                  <a:lnTo>
                    <a:pt x="127451" y="35108"/>
                  </a:lnTo>
                  <a:lnTo>
                    <a:pt x="91513" y="60491"/>
                  </a:lnTo>
                  <a:lnTo>
                    <a:pt x="60491" y="91513"/>
                  </a:lnTo>
                  <a:lnTo>
                    <a:pt x="35108" y="127451"/>
                  </a:lnTo>
                  <a:lnTo>
                    <a:pt x="16084" y="167585"/>
                  </a:lnTo>
                  <a:lnTo>
                    <a:pt x="4141" y="211194"/>
                  </a:lnTo>
                  <a:lnTo>
                    <a:pt x="0" y="257556"/>
                  </a:lnTo>
                  <a:lnTo>
                    <a:pt x="0" y="1813560"/>
                  </a:lnTo>
                  <a:lnTo>
                    <a:pt x="4141" y="1859921"/>
                  </a:lnTo>
                  <a:lnTo>
                    <a:pt x="16084" y="1903530"/>
                  </a:lnTo>
                  <a:lnTo>
                    <a:pt x="35108" y="1943664"/>
                  </a:lnTo>
                  <a:lnTo>
                    <a:pt x="60491" y="1979602"/>
                  </a:lnTo>
                  <a:lnTo>
                    <a:pt x="91513" y="2010624"/>
                  </a:lnTo>
                  <a:lnTo>
                    <a:pt x="127451" y="2036007"/>
                  </a:lnTo>
                  <a:lnTo>
                    <a:pt x="167585" y="2055031"/>
                  </a:lnTo>
                  <a:lnTo>
                    <a:pt x="211194" y="2066974"/>
                  </a:lnTo>
                  <a:lnTo>
                    <a:pt x="257556" y="2071116"/>
                  </a:lnTo>
                  <a:lnTo>
                    <a:pt x="2686050" y="2071116"/>
                  </a:lnTo>
                  <a:lnTo>
                    <a:pt x="2732211" y="2066974"/>
                  </a:lnTo>
                  <a:lnTo>
                    <a:pt x="2775713" y="2055031"/>
                  </a:lnTo>
                  <a:lnTo>
                    <a:pt x="2815815" y="2036007"/>
                  </a:lnTo>
                  <a:lnTo>
                    <a:pt x="2851779" y="2010624"/>
                  </a:lnTo>
                  <a:lnTo>
                    <a:pt x="2882863" y="1979602"/>
                  </a:lnTo>
                  <a:lnTo>
                    <a:pt x="2908328" y="1943664"/>
                  </a:lnTo>
                  <a:lnTo>
                    <a:pt x="2927433" y="1903530"/>
                  </a:lnTo>
                  <a:lnTo>
                    <a:pt x="2939439" y="1859921"/>
                  </a:lnTo>
                  <a:lnTo>
                    <a:pt x="2943606" y="1813560"/>
                  </a:lnTo>
                  <a:lnTo>
                    <a:pt x="2943606" y="257556"/>
                  </a:lnTo>
                  <a:lnTo>
                    <a:pt x="2939439" y="211194"/>
                  </a:lnTo>
                  <a:lnTo>
                    <a:pt x="2927433" y="167585"/>
                  </a:lnTo>
                  <a:lnTo>
                    <a:pt x="2908328" y="127451"/>
                  </a:lnTo>
                  <a:lnTo>
                    <a:pt x="2882863" y="91513"/>
                  </a:lnTo>
                  <a:lnTo>
                    <a:pt x="2851779" y="60491"/>
                  </a:lnTo>
                  <a:lnTo>
                    <a:pt x="2815815" y="35108"/>
                  </a:lnTo>
                  <a:lnTo>
                    <a:pt x="2775713" y="16084"/>
                  </a:lnTo>
                  <a:lnTo>
                    <a:pt x="2732211" y="4141"/>
                  </a:lnTo>
                  <a:lnTo>
                    <a:pt x="2686050" y="0"/>
                  </a:lnTo>
                  <a:lnTo>
                    <a:pt x="257556" y="0"/>
                  </a:lnTo>
                  <a:close/>
                </a:path>
              </a:pathLst>
            </a:custGeom>
            <a:ln w="20574">
              <a:solidFill>
                <a:srgbClr val="000000"/>
              </a:solidFill>
            </a:ln>
          </p:spPr>
          <p:txBody>
            <a:bodyPr wrap="square" lIns="0" tIns="0" rIns="0" bIns="0" rtlCol="0"/>
            <a:lstStyle/>
            <a:p/>
          </p:txBody>
        </p:sp>
        <p:sp>
          <p:nvSpPr>
            <p:cNvPr id="15" name="object 15"/>
            <p:cNvSpPr/>
            <p:nvPr/>
          </p:nvSpPr>
          <p:spPr>
            <a:xfrm>
              <a:off x="2846831" y="2270759"/>
              <a:ext cx="2235200" cy="382270"/>
            </a:xfrm>
            <a:custGeom>
              <a:avLst/>
              <a:gdLst/>
              <a:ahLst/>
              <a:cxnLst/>
              <a:rect l="l" t="t" r="r" b="b"/>
              <a:pathLst>
                <a:path w="2235200" h="382269">
                  <a:moveTo>
                    <a:pt x="2234946" y="0"/>
                  </a:moveTo>
                  <a:lnTo>
                    <a:pt x="0" y="0"/>
                  </a:lnTo>
                  <a:lnTo>
                    <a:pt x="0" y="381761"/>
                  </a:lnTo>
                  <a:lnTo>
                    <a:pt x="2234946" y="381761"/>
                  </a:lnTo>
                  <a:lnTo>
                    <a:pt x="2234946" y="0"/>
                  </a:lnTo>
                  <a:close/>
                </a:path>
              </a:pathLst>
            </a:custGeom>
            <a:solidFill>
              <a:srgbClr val="FFCC99"/>
            </a:solidFill>
          </p:spPr>
          <p:txBody>
            <a:bodyPr wrap="square" lIns="0" tIns="0" rIns="0" bIns="0" rtlCol="0"/>
            <a:lstStyle/>
            <a:p/>
          </p:txBody>
        </p:sp>
      </p:grpSp>
      <p:sp>
        <p:nvSpPr>
          <p:cNvPr id="16" name="object 16"/>
          <p:cNvSpPr txBox="1"/>
          <p:nvPr/>
        </p:nvSpPr>
        <p:spPr>
          <a:xfrm>
            <a:off x="2846832" y="2270760"/>
            <a:ext cx="2235200" cy="382270"/>
          </a:xfrm>
          <a:prstGeom prst="rect">
            <a:avLst/>
          </a:prstGeom>
          <a:ln w="20574">
            <a:solidFill>
              <a:srgbClr val="000000"/>
            </a:solidFill>
          </a:ln>
        </p:spPr>
        <p:txBody>
          <a:bodyPr wrap="square" lIns="0" tIns="76835" rIns="0" bIns="0" rtlCol="0" vert="horz">
            <a:spAutoFit/>
          </a:bodyPr>
          <a:lstStyle/>
          <a:p>
            <a:pPr marL="76200">
              <a:lnSpc>
                <a:spcPct val="100000"/>
              </a:lnSpc>
              <a:spcBef>
                <a:spcPts val="605"/>
              </a:spcBef>
            </a:pPr>
            <a:r>
              <a:rPr dirty="0" sz="1300" spc="-10" b="1">
                <a:latin typeface="Arial"/>
                <a:cs typeface="Arial"/>
              </a:rPr>
              <a:t>Procedure </a:t>
            </a:r>
            <a:r>
              <a:rPr dirty="0" sz="1300" spc="-15" b="1">
                <a:latin typeface="Arial"/>
                <a:cs typeface="Arial"/>
              </a:rPr>
              <a:t>A;</a:t>
            </a:r>
            <a:endParaRPr sz="1300">
              <a:latin typeface="Arial"/>
              <a:cs typeface="Arial"/>
            </a:endParaRPr>
          </a:p>
        </p:txBody>
      </p:sp>
      <p:sp>
        <p:nvSpPr>
          <p:cNvPr id="17" name="object 17"/>
          <p:cNvSpPr txBox="1"/>
          <p:nvPr/>
        </p:nvSpPr>
        <p:spPr>
          <a:xfrm>
            <a:off x="2846832" y="1888235"/>
            <a:ext cx="1090930" cy="264160"/>
          </a:xfrm>
          <a:prstGeom prst="rect">
            <a:avLst/>
          </a:prstGeom>
          <a:solidFill>
            <a:srgbClr val="CCFFCC"/>
          </a:solidFill>
          <a:ln w="20574">
            <a:solidFill>
              <a:srgbClr val="000000"/>
            </a:solidFill>
          </a:ln>
        </p:spPr>
        <p:txBody>
          <a:bodyPr wrap="square" lIns="0" tIns="27940" rIns="0" bIns="0" rtlCol="0" vert="horz">
            <a:spAutoFit/>
          </a:bodyPr>
          <a:lstStyle/>
          <a:p>
            <a:pPr marL="76200">
              <a:lnSpc>
                <a:spcPct val="100000"/>
              </a:lnSpc>
              <a:spcBef>
                <a:spcPts val="220"/>
              </a:spcBef>
            </a:pPr>
            <a:r>
              <a:rPr dirty="0" sz="1300" spc="-10" b="1">
                <a:latin typeface="Arial"/>
                <a:cs typeface="Arial"/>
              </a:rPr>
              <a:t>public_var</a:t>
            </a:r>
            <a:endParaRPr sz="1300">
              <a:latin typeface="Arial"/>
              <a:cs typeface="Arial"/>
            </a:endParaRPr>
          </a:p>
        </p:txBody>
      </p:sp>
      <p:grpSp>
        <p:nvGrpSpPr>
          <p:cNvPr id="18" name="object 18"/>
          <p:cNvGrpSpPr/>
          <p:nvPr/>
        </p:nvGrpSpPr>
        <p:grpSpPr>
          <a:xfrm>
            <a:off x="2836354" y="3746944"/>
            <a:ext cx="2256155" cy="1111885"/>
            <a:chOff x="2836354" y="3746944"/>
            <a:chExt cx="2256155" cy="1111885"/>
          </a:xfrm>
        </p:grpSpPr>
        <p:sp>
          <p:nvSpPr>
            <p:cNvPr id="19" name="object 19"/>
            <p:cNvSpPr/>
            <p:nvPr/>
          </p:nvSpPr>
          <p:spPr>
            <a:xfrm>
              <a:off x="2846832" y="3757422"/>
              <a:ext cx="2235200" cy="1090930"/>
            </a:xfrm>
            <a:custGeom>
              <a:avLst/>
              <a:gdLst/>
              <a:ahLst/>
              <a:cxnLst/>
              <a:rect l="l" t="t" r="r" b="b"/>
              <a:pathLst>
                <a:path w="2235200" h="1090929">
                  <a:moveTo>
                    <a:pt x="2234946" y="0"/>
                  </a:moveTo>
                  <a:lnTo>
                    <a:pt x="0" y="0"/>
                  </a:lnTo>
                  <a:lnTo>
                    <a:pt x="0" y="1090422"/>
                  </a:lnTo>
                  <a:lnTo>
                    <a:pt x="2234946" y="1090422"/>
                  </a:lnTo>
                  <a:lnTo>
                    <a:pt x="2234946" y="0"/>
                  </a:lnTo>
                  <a:close/>
                </a:path>
              </a:pathLst>
            </a:custGeom>
            <a:solidFill>
              <a:srgbClr val="FFCC99"/>
            </a:solidFill>
          </p:spPr>
          <p:txBody>
            <a:bodyPr wrap="square" lIns="0" tIns="0" rIns="0" bIns="0" rtlCol="0"/>
            <a:lstStyle/>
            <a:p/>
          </p:txBody>
        </p:sp>
        <p:sp>
          <p:nvSpPr>
            <p:cNvPr id="20" name="object 20"/>
            <p:cNvSpPr/>
            <p:nvPr/>
          </p:nvSpPr>
          <p:spPr>
            <a:xfrm>
              <a:off x="2846832" y="3757422"/>
              <a:ext cx="2235200" cy="1090930"/>
            </a:xfrm>
            <a:custGeom>
              <a:avLst/>
              <a:gdLst/>
              <a:ahLst/>
              <a:cxnLst/>
              <a:rect l="l" t="t" r="r" b="b"/>
              <a:pathLst>
                <a:path w="2235200" h="1090929">
                  <a:moveTo>
                    <a:pt x="2234946" y="0"/>
                  </a:moveTo>
                  <a:lnTo>
                    <a:pt x="0" y="0"/>
                  </a:lnTo>
                  <a:lnTo>
                    <a:pt x="0" y="1090422"/>
                  </a:lnTo>
                  <a:lnTo>
                    <a:pt x="2234946" y="1090422"/>
                  </a:lnTo>
                  <a:lnTo>
                    <a:pt x="2234946" y="0"/>
                  </a:lnTo>
                  <a:close/>
                </a:path>
              </a:pathLst>
            </a:custGeom>
            <a:ln w="20574">
              <a:solidFill>
                <a:srgbClr val="000000"/>
              </a:solidFill>
            </a:ln>
          </p:spPr>
          <p:txBody>
            <a:bodyPr wrap="square" lIns="0" tIns="0" rIns="0" bIns="0" rtlCol="0"/>
            <a:lstStyle/>
            <a:p/>
          </p:txBody>
        </p:sp>
      </p:grpSp>
      <p:sp>
        <p:nvSpPr>
          <p:cNvPr id="21" name="object 21"/>
          <p:cNvSpPr txBox="1"/>
          <p:nvPr/>
        </p:nvSpPr>
        <p:spPr>
          <a:xfrm>
            <a:off x="2923032" y="4259864"/>
            <a:ext cx="530860" cy="556260"/>
          </a:xfrm>
          <a:prstGeom prst="rect">
            <a:avLst/>
          </a:prstGeom>
        </p:spPr>
        <p:txBody>
          <a:bodyPr wrap="square" lIns="0" tIns="11430" rIns="0" bIns="0" rtlCol="0" vert="horz">
            <a:spAutoFit/>
          </a:bodyPr>
          <a:lstStyle/>
          <a:p>
            <a:pPr>
              <a:lnSpc>
                <a:spcPts val="1435"/>
              </a:lnSpc>
              <a:spcBef>
                <a:spcPts val="90"/>
              </a:spcBef>
            </a:pPr>
            <a:r>
              <a:rPr dirty="0" sz="1300" spc="-15" b="1">
                <a:latin typeface="Arial"/>
                <a:cs typeface="Arial"/>
              </a:rPr>
              <a:t>BEGIN</a:t>
            </a:r>
            <a:endParaRPr sz="1300">
              <a:latin typeface="Arial"/>
              <a:cs typeface="Arial"/>
            </a:endParaRPr>
          </a:p>
          <a:p>
            <a:pPr marR="123189">
              <a:lnSpc>
                <a:spcPts val="1310"/>
              </a:lnSpc>
              <a:spcBef>
                <a:spcPts val="130"/>
              </a:spcBef>
            </a:pPr>
            <a:r>
              <a:rPr dirty="0" sz="1300" spc="-10" b="1">
                <a:latin typeface="Arial"/>
                <a:cs typeface="Arial"/>
              </a:rPr>
              <a:t>…  </a:t>
            </a:r>
            <a:r>
              <a:rPr dirty="0" sz="1300" spc="-15" b="1">
                <a:latin typeface="Arial"/>
                <a:cs typeface="Arial"/>
              </a:rPr>
              <a:t>END;</a:t>
            </a:r>
            <a:endParaRPr sz="1300">
              <a:latin typeface="Arial"/>
              <a:cs typeface="Arial"/>
            </a:endParaRPr>
          </a:p>
        </p:txBody>
      </p:sp>
      <p:grpSp>
        <p:nvGrpSpPr>
          <p:cNvPr id="22" name="object 22"/>
          <p:cNvGrpSpPr/>
          <p:nvPr/>
        </p:nvGrpSpPr>
        <p:grpSpPr>
          <a:xfrm>
            <a:off x="2836354" y="3311080"/>
            <a:ext cx="2254885" cy="403225"/>
            <a:chOff x="2836354" y="3311080"/>
            <a:chExt cx="2254885" cy="403225"/>
          </a:xfrm>
        </p:grpSpPr>
        <p:sp>
          <p:nvSpPr>
            <p:cNvPr id="23" name="object 23"/>
            <p:cNvSpPr/>
            <p:nvPr/>
          </p:nvSpPr>
          <p:spPr>
            <a:xfrm>
              <a:off x="2846832" y="3321557"/>
              <a:ext cx="2233930" cy="382270"/>
            </a:xfrm>
            <a:custGeom>
              <a:avLst/>
              <a:gdLst/>
              <a:ahLst/>
              <a:cxnLst/>
              <a:rect l="l" t="t" r="r" b="b"/>
              <a:pathLst>
                <a:path w="2233929" h="382270">
                  <a:moveTo>
                    <a:pt x="2233422" y="0"/>
                  </a:moveTo>
                  <a:lnTo>
                    <a:pt x="0" y="0"/>
                  </a:lnTo>
                  <a:lnTo>
                    <a:pt x="0" y="381762"/>
                  </a:lnTo>
                  <a:lnTo>
                    <a:pt x="2233422" y="381762"/>
                  </a:lnTo>
                  <a:lnTo>
                    <a:pt x="2233422" y="0"/>
                  </a:lnTo>
                  <a:close/>
                </a:path>
              </a:pathLst>
            </a:custGeom>
            <a:solidFill>
              <a:srgbClr val="FFCC99"/>
            </a:solidFill>
          </p:spPr>
          <p:txBody>
            <a:bodyPr wrap="square" lIns="0" tIns="0" rIns="0" bIns="0" rtlCol="0"/>
            <a:lstStyle/>
            <a:p/>
          </p:txBody>
        </p:sp>
        <p:sp>
          <p:nvSpPr>
            <p:cNvPr id="24" name="object 24"/>
            <p:cNvSpPr/>
            <p:nvPr/>
          </p:nvSpPr>
          <p:spPr>
            <a:xfrm>
              <a:off x="2846832" y="3321557"/>
              <a:ext cx="2233930" cy="382270"/>
            </a:xfrm>
            <a:custGeom>
              <a:avLst/>
              <a:gdLst/>
              <a:ahLst/>
              <a:cxnLst/>
              <a:rect l="l" t="t" r="r" b="b"/>
              <a:pathLst>
                <a:path w="2233929" h="382270">
                  <a:moveTo>
                    <a:pt x="2233422" y="0"/>
                  </a:moveTo>
                  <a:lnTo>
                    <a:pt x="0" y="0"/>
                  </a:lnTo>
                  <a:lnTo>
                    <a:pt x="0" y="381762"/>
                  </a:lnTo>
                  <a:lnTo>
                    <a:pt x="2233422" y="381762"/>
                  </a:lnTo>
                  <a:lnTo>
                    <a:pt x="2233422" y="0"/>
                  </a:lnTo>
                  <a:close/>
                </a:path>
              </a:pathLst>
            </a:custGeom>
            <a:ln w="20574">
              <a:solidFill>
                <a:srgbClr val="000000"/>
              </a:solidFill>
            </a:ln>
          </p:spPr>
          <p:txBody>
            <a:bodyPr wrap="square" lIns="0" tIns="0" rIns="0" bIns="0" rtlCol="0"/>
            <a:lstStyle/>
            <a:p/>
          </p:txBody>
        </p:sp>
      </p:grpSp>
      <p:sp>
        <p:nvSpPr>
          <p:cNvPr id="25" name="object 25"/>
          <p:cNvSpPr txBox="1"/>
          <p:nvPr/>
        </p:nvSpPr>
        <p:spPr>
          <a:xfrm>
            <a:off x="2923032" y="3303524"/>
            <a:ext cx="1185545" cy="678180"/>
          </a:xfrm>
          <a:prstGeom prst="rect">
            <a:avLst/>
          </a:prstGeom>
        </p:spPr>
        <p:txBody>
          <a:bodyPr wrap="square" lIns="0" tIns="43180" rIns="0" bIns="0" rtlCol="0" vert="horz">
            <a:spAutoFit/>
          </a:bodyPr>
          <a:lstStyle/>
          <a:p>
            <a:pPr marR="5080">
              <a:lnSpc>
                <a:spcPts val="1310"/>
              </a:lnSpc>
              <a:spcBef>
                <a:spcPts val="340"/>
              </a:spcBef>
            </a:pPr>
            <a:r>
              <a:rPr dirty="0" sz="1300" spc="-10" b="1">
                <a:latin typeface="Arial"/>
                <a:cs typeface="Arial"/>
              </a:rPr>
              <a:t>Procedure B</a:t>
            </a:r>
            <a:r>
              <a:rPr dirty="0" sz="1300" spc="-75" b="1">
                <a:latin typeface="Arial"/>
                <a:cs typeface="Arial"/>
              </a:rPr>
              <a:t> </a:t>
            </a:r>
            <a:r>
              <a:rPr dirty="0" sz="1300" spc="-5" b="1">
                <a:latin typeface="Arial"/>
                <a:cs typeface="Arial"/>
              </a:rPr>
              <a:t>IS  </a:t>
            </a:r>
            <a:r>
              <a:rPr dirty="0" sz="1300" spc="-15" b="1">
                <a:latin typeface="Arial"/>
                <a:cs typeface="Arial"/>
              </a:rPr>
              <a:t>BEGIN </a:t>
            </a:r>
            <a:r>
              <a:rPr dirty="0" sz="1300" spc="-10" b="1">
                <a:latin typeface="Arial"/>
                <a:cs typeface="Arial"/>
              </a:rPr>
              <a:t>…</a:t>
            </a:r>
            <a:r>
              <a:rPr dirty="0" sz="1300" spc="-70" b="1">
                <a:latin typeface="Arial"/>
                <a:cs typeface="Arial"/>
              </a:rPr>
              <a:t> </a:t>
            </a:r>
            <a:r>
              <a:rPr dirty="0" sz="1300" spc="-15" b="1">
                <a:latin typeface="Arial"/>
                <a:cs typeface="Arial"/>
              </a:rPr>
              <a:t>END;</a:t>
            </a:r>
            <a:endParaRPr sz="1300">
              <a:latin typeface="Arial"/>
              <a:cs typeface="Arial"/>
            </a:endParaRPr>
          </a:p>
          <a:p>
            <a:pPr>
              <a:lnSpc>
                <a:spcPct val="100000"/>
              </a:lnSpc>
              <a:spcBef>
                <a:spcPts val="715"/>
              </a:spcBef>
            </a:pPr>
            <a:r>
              <a:rPr dirty="0" sz="1300" spc="-10" b="1">
                <a:latin typeface="Arial"/>
                <a:cs typeface="Arial"/>
              </a:rPr>
              <a:t>Procedure A</a:t>
            </a:r>
            <a:r>
              <a:rPr dirty="0" sz="1300" spc="-80" b="1">
                <a:latin typeface="Arial"/>
                <a:cs typeface="Arial"/>
              </a:rPr>
              <a:t> </a:t>
            </a:r>
            <a:r>
              <a:rPr dirty="0" sz="1300" spc="-5" b="1">
                <a:latin typeface="Arial"/>
                <a:cs typeface="Arial"/>
              </a:rPr>
              <a:t>IS</a:t>
            </a:r>
            <a:endParaRPr sz="1300">
              <a:latin typeface="Arial"/>
              <a:cs typeface="Arial"/>
            </a:endParaRPr>
          </a:p>
        </p:txBody>
      </p:sp>
      <p:sp>
        <p:nvSpPr>
          <p:cNvPr id="26" name="object 26"/>
          <p:cNvSpPr/>
          <p:nvPr/>
        </p:nvSpPr>
        <p:spPr>
          <a:xfrm>
            <a:off x="2955798" y="3975353"/>
            <a:ext cx="1090930" cy="262890"/>
          </a:xfrm>
          <a:custGeom>
            <a:avLst/>
            <a:gdLst/>
            <a:ahLst/>
            <a:cxnLst/>
            <a:rect l="l" t="t" r="r" b="b"/>
            <a:pathLst>
              <a:path w="1090929" h="262889">
                <a:moveTo>
                  <a:pt x="1090422" y="0"/>
                </a:moveTo>
                <a:lnTo>
                  <a:pt x="0" y="0"/>
                </a:lnTo>
                <a:lnTo>
                  <a:pt x="0" y="262889"/>
                </a:lnTo>
                <a:lnTo>
                  <a:pt x="1090422" y="262889"/>
                </a:lnTo>
                <a:lnTo>
                  <a:pt x="1090422" y="0"/>
                </a:lnTo>
                <a:close/>
              </a:path>
            </a:pathLst>
          </a:custGeom>
          <a:solidFill>
            <a:srgbClr val="CCFFCC"/>
          </a:solidFill>
        </p:spPr>
        <p:txBody>
          <a:bodyPr wrap="square" lIns="0" tIns="0" rIns="0" bIns="0" rtlCol="0"/>
          <a:lstStyle/>
          <a:p/>
        </p:txBody>
      </p:sp>
      <p:sp>
        <p:nvSpPr>
          <p:cNvPr id="27" name="object 27"/>
          <p:cNvSpPr txBox="1"/>
          <p:nvPr/>
        </p:nvSpPr>
        <p:spPr>
          <a:xfrm>
            <a:off x="2955798" y="3975353"/>
            <a:ext cx="1090930" cy="262890"/>
          </a:xfrm>
          <a:prstGeom prst="rect">
            <a:avLst/>
          </a:prstGeom>
          <a:ln w="20574">
            <a:solidFill>
              <a:srgbClr val="000000"/>
            </a:solidFill>
          </a:ln>
        </p:spPr>
        <p:txBody>
          <a:bodyPr wrap="square" lIns="0" tIns="26670" rIns="0" bIns="0" rtlCol="0" vert="horz">
            <a:spAutoFit/>
          </a:bodyPr>
          <a:lstStyle/>
          <a:p>
            <a:pPr marL="76200">
              <a:lnSpc>
                <a:spcPct val="100000"/>
              </a:lnSpc>
              <a:spcBef>
                <a:spcPts val="210"/>
              </a:spcBef>
            </a:pPr>
            <a:r>
              <a:rPr dirty="0" sz="1300" spc="-10" b="1">
                <a:latin typeface="Arial"/>
                <a:cs typeface="Arial"/>
              </a:rPr>
              <a:t>local_var</a:t>
            </a:r>
            <a:endParaRPr sz="1300">
              <a:latin typeface="Arial"/>
              <a:cs typeface="Arial"/>
            </a:endParaRPr>
          </a:p>
        </p:txBody>
      </p:sp>
      <p:sp>
        <p:nvSpPr>
          <p:cNvPr id="28" name="object 28"/>
          <p:cNvSpPr txBox="1"/>
          <p:nvPr/>
        </p:nvSpPr>
        <p:spPr>
          <a:xfrm>
            <a:off x="2846832" y="2967989"/>
            <a:ext cx="1088390" cy="264160"/>
          </a:xfrm>
          <a:prstGeom prst="rect">
            <a:avLst/>
          </a:prstGeom>
          <a:solidFill>
            <a:srgbClr val="CCFFCC"/>
          </a:solidFill>
          <a:ln w="20574">
            <a:solidFill>
              <a:srgbClr val="000000"/>
            </a:solidFill>
          </a:ln>
        </p:spPr>
        <p:txBody>
          <a:bodyPr wrap="square" lIns="0" tIns="28575" rIns="0" bIns="0" rtlCol="0" vert="horz">
            <a:spAutoFit/>
          </a:bodyPr>
          <a:lstStyle/>
          <a:p>
            <a:pPr marL="76200">
              <a:lnSpc>
                <a:spcPct val="100000"/>
              </a:lnSpc>
              <a:spcBef>
                <a:spcPts val="225"/>
              </a:spcBef>
            </a:pPr>
            <a:r>
              <a:rPr dirty="0" sz="1300" spc="-10" b="1">
                <a:latin typeface="Arial"/>
                <a:cs typeface="Arial"/>
              </a:rPr>
              <a:t>private_var</a:t>
            </a:r>
            <a:endParaRPr sz="1300">
              <a:latin typeface="Arial"/>
              <a:cs typeface="Arial"/>
            </a:endParaRPr>
          </a:p>
        </p:txBody>
      </p:sp>
      <p:grpSp>
        <p:nvGrpSpPr>
          <p:cNvPr id="29" name="object 29"/>
          <p:cNvGrpSpPr/>
          <p:nvPr/>
        </p:nvGrpSpPr>
        <p:grpSpPr>
          <a:xfrm>
            <a:off x="1697735" y="1743608"/>
            <a:ext cx="4570095" cy="3060065"/>
            <a:chOff x="1697735" y="1743608"/>
            <a:chExt cx="4570095" cy="3060065"/>
          </a:xfrm>
        </p:grpSpPr>
        <p:sp>
          <p:nvSpPr>
            <p:cNvPr id="30" name="object 30"/>
            <p:cNvSpPr/>
            <p:nvPr/>
          </p:nvSpPr>
          <p:spPr>
            <a:xfrm>
              <a:off x="1737359" y="2069592"/>
              <a:ext cx="532638" cy="214122"/>
            </a:xfrm>
            <a:prstGeom prst="rect">
              <a:avLst/>
            </a:prstGeom>
            <a:blipFill>
              <a:blip r:embed="rId3" cstate="print"/>
              <a:stretch>
                <a:fillRect/>
              </a:stretch>
            </a:blipFill>
          </p:spPr>
          <p:txBody>
            <a:bodyPr wrap="square" lIns="0" tIns="0" rIns="0" bIns="0" rtlCol="0"/>
            <a:lstStyle/>
            <a:p/>
          </p:txBody>
        </p:sp>
        <p:sp>
          <p:nvSpPr>
            <p:cNvPr id="31" name="object 31"/>
            <p:cNvSpPr/>
            <p:nvPr/>
          </p:nvSpPr>
          <p:spPr>
            <a:xfrm>
              <a:off x="1749551" y="2265451"/>
              <a:ext cx="502157" cy="153161"/>
            </a:xfrm>
            <a:prstGeom prst="rect">
              <a:avLst/>
            </a:prstGeom>
            <a:blipFill>
              <a:blip r:embed="rId4" cstate="print"/>
              <a:stretch>
                <a:fillRect/>
              </a:stretch>
            </a:blipFill>
          </p:spPr>
          <p:txBody>
            <a:bodyPr wrap="square" lIns="0" tIns="0" rIns="0" bIns="0" rtlCol="0"/>
            <a:lstStyle/>
            <a:p/>
          </p:txBody>
        </p:sp>
        <p:sp>
          <p:nvSpPr>
            <p:cNvPr id="32" name="object 32"/>
            <p:cNvSpPr/>
            <p:nvPr/>
          </p:nvSpPr>
          <p:spPr>
            <a:xfrm>
              <a:off x="1697735" y="2400300"/>
              <a:ext cx="597407" cy="1894332"/>
            </a:xfrm>
            <a:prstGeom prst="rect">
              <a:avLst/>
            </a:prstGeom>
            <a:blipFill>
              <a:blip r:embed="rId5" cstate="print"/>
              <a:stretch>
                <a:fillRect/>
              </a:stretch>
            </a:blipFill>
          </p:spPr>
          <p:txBody>
            <a:bodyPr wrap="square" lIns="0" tIns="0" rIns="0" bIns="0" rtlCol="0"/>
            <a:lstStyle/>
            <a:p/>
          </p:txBody>
        </p:sp>
        <p:sp>
          <p:nvSpPr>
            <p:cNvPr id="33" name="object 33"/>
            <p:cNvSpPr/>
            <p:nvPr/>
          </p:nvSpPr>
          <p:spPr>
            <a:xfrm>
              <a:off x="2240280" y="1904237"/>
              <a:ext cx="337820" cy="2899410"/>
            </a:xfrm>
            <a:custGeom>
              <a:avLst/>
              <a:gdLst/>
              <a:ahLst/>
              <a:cxnLst/>
              <a:rect l="l" t="t" r="r" b="b"/>
              <a:pathLst>
                <a:path w="337819" h="2899410">
                  <a:moveTo>
                    <a:pt x="327660" y="1264158"/>
                  </a:moveTo>
                  <a:lnTo>
                    <a:pt x="0" y="1991106"/>
                  </a:lnTo>
                  <a:lnTo>
                    <a:pt x="0" y="2172462"/>
                  </a:lnTo>
                  <a:lnTo>
                    <a:pt x="327660" y="2899410"/>
                  </a:lnTo>
                  <a:lnTo>
                    <a:pt x="327660" y="1264158"/>
                  </a:lnTo>
                  <a:close/>
                </a:path>
                <a:path w="337819" h="2899410">
                  <a:moveTo>
                    <a:pt x="337566" y="0"/>
                  </a:moveTo>
                  <a:lnTo>
                    <a:pt x="10668" y="300990"/>
                  </a:lnTo>
                  <a:lnTo>
                    <a:pt x="10668" y="516636"/>
                  </a:lnTo>
                  <a:lnTo>
                    <a:pt x="337566" y="817626"/>
                  </a:lnTo>
                  <a:lnTo>
                    <a:pt x="337566" y="0"/>
                  </a:lnTo>
                  <a:close/>
                </a:path>
              </a:pathLst>
            </a:custGeom>
            <a:solidFill>
              <a:srgbClr val="99CCFF"/>
            </a:solidFill>
          </p:spPr>
          <p:txBody>
            <a:bodyPr wrap="square" lIns="0" tIns="0" rIns="0" bIns="0" rtlCol="0"/>
            <a:lstStyle/>
            <a:p/>
          </p:txBody>
        </p:sp>
        <p:sp>
          <p:nvSpPr>
            <p:cNvPr id="34" name="object 34"/>
            <p:cNvSpPr/>
            <p:nvPr/>
          </p:nvSpPr>
          <p:spPr>
            <a:xfrm>
              <a:off x="5149595" y="3485388"/>
              <a:ext cx="262255" cy="0"/>
            </a:xfrm>
            <a:custGeom>
              <a:avLst/>
              <a:gdLst/>
              <a:ahLst/>
              <a:cxnLst/>
              <a:rect l="l" t="t" r="r" b="b"/>
              <a:pathLst>
                <a:path w="262254" h="0">
                  <a:moveTo>
                    <a:pt x="262127" y="0"/>
                  </a:moveTo>
                  <a:lnTo>
                    <a:pt x="0" y="0"/>
                  </a:lnTo>
                </a:path>
              </a:pathLst>
            </a:custGeom>
            <a:ln w="20574">
              <a:solidFill>
                <a:srgbClr val="000000"/>
              </a:solidFill>
            </a:ln>
          </p:spPr>
          <p:txBody>
            <a:bodyPr wrap="square" lIns="0" tIns="0" rIns="0" bIns="0" rtlCol="0"/>
            <a:lstStyle/>
            <a:p/>
          </p:txBody>
        </p:sp>
        <p:sp>
          <p:nvSpPr>
            <p:cNvPr id="35" name="object 35"/>
            <p:cNvSpPr/>
            <p:nvPr/>
          </p:nvSpPr>
          <p:spPr>
            <a:xfrm>
              <a:off x="5085588" y="3452622"/>
              <a:ext cx="66675" cy="66675"/>
            </a:xfrm>
            <a:custGeom>
              <a:avLst/>
              <a:gdLst/>
              <a:ahLst/>
              <a:cxnLst/>
              <a:rect l="l" t="t" r="r" b="b"/>
              <a:pathLst>
                <a:path w="66675" h="66675">
                  <a:moveTo>
                    <a:pt x="66294" y="0"/>
                  </a:moveTo>
                  <a:lnTo>
                    <a:pt x="0" y="32766"/>
                  </a:lnTo>
                  <a:lnTo>
                    <a:pt x="66294" y="66294"/>
                  </a:lnTo>
                  <a:lnTo>
                    <a:pt x="66294" y="0"/>
                  </a:lnTo>
                  <a:close/>
                </a:path>
              </a:pathLst>
            </a:custGeom>
            <a:solidFill>
              <a:srgbClr val="000000"/>
            </a:solidFill>
          </p:spPr>
          <p:txBody>
            <a:bodyPr wrap="square" lIns="0" tIns="0" rIns="0" bIns="0" rtlCol="0"/>
            <a:lstStyle/>
            <a:p/>
          </p:txBody>
        </p:sp>
        <p:sp>
          <p:nvSpPr>
            <p:cNvPr id="36" name="object 36"/>
            <p:cNvSpPr/>
            <p:nvPr/>
          </p:nvSpPr>
          <p:spPr>
            <a:xfrm>
              <a:off x="4005071" y="1959102"/>
              <a:ext cx="1407160" cy="2562225"/>
            </a:xfrm>
            <a:custGeom>
              <a:avLst/>
              <a:gdLst/>
              <a:ahLst/>
              <a:cxnLst/>
              <a:rect l="l" t="t" r="r" b="b"/>
              <a:pathLst>
                <a:path w="1407160" h="2562225">
                  <a:moveTo>
                    <a:pt x="1079753" y="2561844"/>
                  </a:moveTo>
                  <a:lnTo>
                    <a:pt x="1406651" y="2561844"/>
                  </a:lnTo>
                  <a:lnTo>
                    <a:pt x="1406651" y="0"/>
                  </a:lnTo>
                  <a:lnTo>
                    <a:pt x="0" y="0"/>
                  </a:lnTo>
                </a:path>
              </a:pathLst>
            </a:custGeom>
            <a:ln w="20574">
              <a:solidFill>
                <a:srgbClr val="000000"/>
              </a:solidFill>
            </a:ln>
          </p:spPr>
          <p:txBody>
            <a:bodyPr wrap="square" lIns="0" tIns="0" rIns="0" bIns="0" rtlCol="0"/>
            <a:lstStyle/>
            <a:p/>
          </p:txBody>
        </p:sp>
        <p:sp>
          <p:nvSpPr>
            <p:cNvPr id="37" name="object 37"/>
            <p:cNvSpPr/>
            <p:nvPr/>
          </p:nvSpPr>
          <p:spPr>
            <a:xfrm>
              <a:off x="3941063" y="1926336"/>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38" name="object 38"/>
            <p:cNvSpPr/>
            <p:nvPr/>
          </p:nvSpPr>
          <p:spPr>
            <a:xfrm>
              <a:off x="4005071" y="3103626"/>
              <a:ext cx="1407160" cy="0"/>
            </a:xfrm>
            <a:custGeom>
              <a:avLst/>
              <a:gdLst/>
              <a:ahLst/>
              <a:cxnLst/>
              <a:rect l="l" t="t" r="r" b="b"/>
              <a:pathLst>
                <a:path w="1407160" h="0">
                  <a:moveTo>
                    <a:pt x="1406652" y="0"/>
                  </a:moveTo>
                  <a:lnTo>
                    <a:pt x="0" y="0"/>
                  </a:lnTo>
                </a:path>
              </a:pathLst>
            </a:custGeom>
            <a:ln w="20574">
              <a:solidFill>
                <a:srgbClr val="000000"/>
              </a:solidFill>
            </a:ln>
          </p:spPr>
          <p:txBody>
            <a:bodyPr wrap="square" lIns="0" tIns="0" rIns="0" bIns="0" rtlCol="0"/>
            <a:lstStyle/>
            <a:p/>
          </p:txBody>
        </p:sp>
        <p:sp>
          <p:nvSpPr>
            <p:cNvPr id="39" name="object 39"/>
            <p:cNvSpPr/>
            <p:nvPr/>
          </p:nvSpPr>
          <p:spPr>
            <a:xfrm>
              <a:off x="3941063" y="3070860"/>
              <a:ext cx="66675" cy="66675"/>
            </a:xfrm>
            <a:custGeom>
              <a:avLst/>
              <a:gdLst/>
              <a:ahLst/>
              <a:cxnLst/>
              <a:rect l="l" t="t" r="r" b="b"/>
              <a:pathLst>
                <a:path w="66675" h="66675">
                  <a:moveTo>
                    <a:pt x="66294" y="0"/>
                  </a:moveTo>
                  <a:lnTo>
                    <a:pt x="0" y="33528"/>
                  </a:lnTo>
                  <a:lnTo>
                    <a:pt x="66294" y="66294"/>
                  </a:lnTo>
                  <a:lnTo>
                    <a:pt x="66294" y="0"/>
                  </a:lnTo>
                  <a:close/>
                </a:path>
              </a:pathLst>
            </a:custGeom>
            <a:solidFill>
              <a:srgbClr val="000000"/>
            </a:solidFill>
          </p:spPr>
          <p:txBody>
            <a:bodyPr wrap="square" lIns="0" tIns="0" rIns="0" bIns="0" rtlCol="0"/>
            <a:lstStyle/>
            <a:p/>
          </p:txBody>
        </p:sp>
        <p:sp>
          <p:nvSpPr>
            <p:cNvPr id="40" name="object 40"/>
            <p:cNvSpPr/>
            <p:nvPr/>
          </p:nvSpPr>
          <p:spPr>
            <a:xfrm>
              <a:off x="5785256" y="1743608"/>
              <a:ext cx="482041" cy="776173"/>
            </a:xfrm>
            <a:prstGeom prst="rect">
              <a:avLst/>
            </a:prstGeom>
            <a:blipFill>
              <a:blip r:embed="rId6" cstate="print"/>
              <a:stretch>
                <a:fillRect/>
              </a:stretch>
            </a:blipFill>
          </p:spPr>
          <p:txBody>
            <a:bodyPr wrap="square" lIns="0" tIns="0" rIns="0" bIns="0" rtlCol="0"/>
            <a:lstStyle/>
            <a:p/>
          </p:txBody>
        </p:sp>
        <p:sp>
          <p:nvSpPr>
            <p:cNvPr id="41" name="object 41"/>
            <p:cNvSpPr/>
            <p:nvPr/>
          </p:nvSpPr>
          <p:spPr>
            <a:xfrm>
              <a:off x="5586221" y="2231136"/>
              <a:ext cx="262255" cy="0"/>
            </a:xfrm>
            <a:custGeom>
              <a:avLst/>
              <a:gdLst/>
              <a:ahLst/>
              <a:cxnLst/>
              <a:rect l="l" t="t" r="r" b="b"/>
              <a:pathLst>
                <a:path w="262254" h="0">
                  <a:moveTo>
                    <a:pt x="262127" y="0"/>
                  </a:moveTo>
                  <a:lnTo>
                    <a:pt x="0" y="0"/>
                  </a:lnTo>
                </a:path>
              </a:pathLst>
            </a:custGeom>
            <a:ln w="20574">
              <a:solidFill>
                <a:srgbClr val="000000"/>
              </a:solidFill>
            </a:ln>
          </p:spPr>
          <p:txBody>
            <a:bodyPr wrap="square" lIns="0" tIns="0" rIns="0" bIns="0" rtlCol="0"/>
            <a:lstStyle/>
            <a:p/>
          </p:txBody>
        </p:sp>
        <p:sp>
          <p:nvSpPr>
            <p:cNvPr id="42" name="object 42"/>
            <p:cNvSpPr/>
            <p:nvPr/>
          </p:nvSpPr>
          <p:spPr>
            <a:xfrm>
              <a:off x="5521451" y="2198370"/>
              <a:ext cx="67310" cy="66675"/>
            </a:xfrm>
            <a:custGeom>
              <a:avLst/>
              <a:gdLst/>
              <a:ahLst/>
              <a:cxnLst/>
              <a:rect l="l" t="t" r="r" b="b"/>
              <a:pathLst>
                <a:path w="67310" h="66675">
                  <a:moveTo>
                    <a:pt x="67055" y="0"/>
                  </a:moveTo>
                  <a:lnTo>
                    <a:pt x="0" y="32766"/>
                  </a:lnTo>
                  <a:lnTo>
                    <a:pt x="67055" y="66294"/>
                  </a:lnTo>
                  <a:lnTo>
                    <a:pt x="67055" y="0"/>
                  </a:lnTo>
                  <a:close/>
                </a:path>
              </a:pathLst>
            </a:custGeom>
            <a:solidFill>
              <a:srgbClr val="000000"/>
            </a:solidFill>
          </p:spPr>
          <p:txBody>
            <a:bodyPr wrap="square" lIns="0" tIns="0" rIns="0" bIns="0" rtlCol="0"/>
            <a:lstStyle/>
            <a:p/>
          </p:txBody>
        </p:sp>
      </p:grpSp>
      <p:sp>
        <p:nvSpPr>
          <p:cNvPr id="43" name="object 43"/>
          <p:cNvSpPr txBox="1"/>
          <p:nvPr/>
        </p:nvSpPr>
        <p:spPr>
          <a:xfrm>
            <a:off x="5695950" y="2448560"/>
            <a:ext cx="657860" cy="400050"/>
          </a:xfrm>
          <a:prstGeom prst="rect">
            <a:avLst/>
          </a:prstGeom>
        </p:spPr>
        <p:txBody>
          <a:bodyPr wrap="square" lIns="0" tIns="34290" rIns="0" bIns="0" rtlCol="0" vert="horz">
            <a:spAutoFit/>
          </a:bodyPr>
          <a:lstStyle/>
          <a:p>
            <a:pPr marL="131445" marR="5080" indent="-132080">
              <a:lnSpc>
                <a:spcPts val="1400"/>
              </a:lnSpc>
              <a:spcBef>
                <a:spcPts val="270"/>
              </a:spcBef>
            </a:pPr>
            <a:r>
              <a:rPr dirty="0" sz="1300" spc="-10" b="1">
                <a:latin typeface="Arial"/>
                <a:cs typeface="Arial"/>
              </a:rPr>
              <a:t>External  </a:t>
            </a:r>
            <a:r>
              <a:rPr dirty="0" sz="1300" spc="-15" b="1">
                <a:latin typeface="Arial"/>
                <a:cs typeface="Arial"/>
              </a:rPr>
              <a:t>code</a:t>
            </a:r>
            <a:endParaRPr sz="1300">
              <a:latin typeface="Arial"/>
              <a:cs typeface="Arial"/>
            </a:endParaRPr>
          </a:p>
        </p:txBody>
      </p:sp>
      <p:grpSp>
        <p:nvGrpSpPr>
          <p:cNvPr id="44" name="object 44"/>
          <p:cNvGrpSpPr/>
          <p:nvPr/>
        </p:nvGrpSpPr>
        <p:grpSpPr>
          <a:xfrm>
            <a:off x="2666619" y="1926335"/>
            <a:ext cx="172720" cy="1633855"/>
            <a:chOff x="2666619" y="1926335"/>
            <a:chExt cx="172720" cy="1633855"/>
          </a:xfrm>
        </p:grpSpPr>
        <p:sp>
          <p:nvSpPr>
            <p:cNvPr id="45" name="object 45"/>
            <p:cNvSpPr/>
            <p:nvPr/>
          </p:nvSpPr>
          <p:spPr>
            <a:xfrm>
              <a:off x="2675382" y="3549395"/>
              <a:ext cx="163830" cy="0"/>
            </a:xfrm>
            <a:custGeom>
              <a:avLst/>
              <a:gdLst/>
              <a:ahLst/>
              <a:cxnLst/>
              <a:rect l="l" t="t" r="r" b="b"/>
              <a:pathLst>
                <a:path w="163830" h="0">
                  <a:moveTo>
                    <a:pt x="163830" y="0"/>
                  </a:moveTo>
                  <a:lnTo>
                    <a:pt x="0" y="0"/>
                  </a:lnTo>
                </a:path>
              </a:pathLst>
            </a:custGeom>
            <a:ln w="20574">
              <a:solidFill>
                <a:srgbClr val="000000"/>
              </a:solidFill>
            </a:ln>
          </p:spPr>
          <p:txBody>
            <a:bodyPr wrap="square" lIns="0" tIns="0" rIns="0" bIns="0" rtlCol="0"/>
            <a:lstStyle/>
            <a:p/>
          </p:txBody>
        </p:sp>
        <p:sp>
          <p:nvSpPr>
            <p:cNvPr id="46" name="object 46"/>
            <p:cNvSpPr/>
            <p:nvPr/>
          </p:nvSpPr>
          <p:spPr>
            <a:xfrm>
              <a:off x="2675382" y="1959101"/>
              <a:ext cx="99060" cy="0"/>
            </a:xfrm>
            <a:custGeom>
              <a:avLst/>
              <a:gdLst/>
              <a:ahLst/>
              <a:cxnLst/>
              <a:rect l="l" t="t" r="r" b="b"/>
              <a:pathLst>
                <a:path w="99060" h="0">
                  <a:moveTo>
                    <a:pt x="0" y="0"/>
                  </a:moveTo>
                  <a:lnTo>
                    <a:pt x="99060" y="0"/>
                  </a:lnTo>
                </a:path>
              </a:pathLst>
            </a:custGeom>
            <a:ln w="20574">
              <a:solidFill>
                <a:srgbClr val="000000"/>
              </a:solidFill>
            </a:ln>
          </p:spPr>
          <p:txBody>
            <a:bodyPr wrap="square" lIns="0" tIns="0" rIns="0" bIns="0" rtlCol="0"/>
            <a:lstStyle/>
            <a:p/>
          </p:txBody>
        </p:sp>
        <p:sp>
          <p:nvSpPr>
            <p:cNvPr id="47" name="object 47"/>
            <p:cNvSpPr/>
            <p:nvPr/>
          </p:nvSpPr>
          <p:spPr>
            <a:xfrm>
              <a:off x="2772918" y="1926335"/>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48" name="object 48"/>
            <p:cNvSpPr/>
            <p:nvPr/>
          </p:nvSpPr>
          <p:spPr>
            <a:xfrm>
              <a:off x="2675382" y="2503931"/>
              <a:ext cx="99060" cy="0"/>
            </a:xfrm>
            <a:custGeom>
              <a:avLst/>
              <a:gdLst/>
              <a:ahLst/>
              <a:cxnLst/>
              <a:rect l="l" t="t" r="r" b="b"/>
              <a:pathLst>
                <a:path w="99060" h="0">
                  <a:moveTo>
                    <a:pt x="0" y="0"/>
                  </a:moveTo>
                  <a:lnTo>
                    <a:pt x="99060" y="0"/>
                  </a:lnTo>
                </a:path>
              </a:pathLst>
            </a:custGeom>
            <a:ln w="20574">
              <a:solidFill>
                <a:srgbClr val="000000"/>
              </a:solidFill>
            </a:ln>
          </p:spPr>
          <p:txBody>
            <a:bodyPr wrap="square" lIns="0" tIns="0" rIns="0" bIns="0" rtlCol="0"/>
            <a:lstStyle/>
            <a:p/>
          </p:txBody>
        </p:sp>
        <p:sp>
          <p:nvSpPr>
            <p:cNvPr id="49" name="object 49"/>
            <p:cNvSpPr/>
            <p:nvPr/>
          </p:nvSpPr>
          <p:spPr>
            <a:xfrm>
              <a:off x="2772918" y="2471165"/>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50" name="object 50"/>
            <p:cNvSpPr/>
            <p:nvPr/>
          </p:nvSpPr>
          <p:spPr>
            <a:xfrm>
              <a:off x="2675382" y="3103625"/>
              <a:ext cx="99060" cy="0"/>
            </a:xfrm>
            <a:custGeom>
              <a:avLst/>
              <a:gdLst/>
              <a:ahLst/>
              <a:cxnLst/>
              <a:rect l="l" t="t" r="r" b="b"/>
              <a:pathLst>
                <a:path w="99060" h="0">
                  <a:moveTo>
                    <a:pt x="0" y="0"/>
                  </a:moveTo>
                  <a:lnTo>
                    <a:pt x="99060" y="0"/>
                  </a:lnTo>
                </a:path>
              </a:pathLst>
            </a:custGeom>
            <a:ln w="20574">
              <a:solidFill>
                <a:srgbClr val="000000"/>
              </a:solidFill>
            </a:ln>
          </p:spPr>
          <p:txBody>
            <a:bodyPr wrap="square" lIns="0" tIns="0" rIns="0" bIns="0" rtlCol="0"/>
            <a:lstStyle/>
            <a:p/>
          </p:txBody>
        </p:sp>
        <p:sp>
          <p:nvSpPr>
            <p:cNvPr id="51" name="object 51"/>
            <p:cNvSpPr/>
            <p:nvPr/>
          </p:nvSpPr>
          <p:spPr>
            <a:xfrm>
              <a:off x="2772918" y="3070859"/>
              <a:ext cx="66675" cy="66675"/>
            </a:xfrm>
            <a:custGeom>
              <a:avLst/>
              <a:gdLst/>
              <a:ahLst/>
              <a:cxnLst/>
              <a:rect l="l" t="t" r="r" b="b"/>
              <a:pathLst>
                <a:path w="66675" h="66675">
                  <a:moveTo>
                    <a:pt x="0" y="0"/>
                  </a:moveTo>
                  <a:lnTo>
                    <a:pt x="0" y="66294"/>
                  </a:lnTo>
                  <a:lnTo>
                    <a:pt x="66294" y="33528"/>
                  </a:lnTo>
                  <a:lnTo>
                    <a:pt x="0" y="0"/>
                  </a:lnTo>
                  <a:close/>
                </a:path>
              </a:pathLst>
            </a:custGeom>
            <a:solidFill>
              <a:srgbClr val="000000"/>
            </a:solidFill>
          </p:spPr>
          <p:txBody>
            <a:bodyPr wrap="square" lIns="0" tIns="0" rIns="0" bIns="0" rtlCol="0"/>
            <a:lstStyle/>
            <a:p/>
          </p:txBody>
        </p:sp>
        <p:sp>
          <p:nvSpPr>
            <p:cNvPr id="52" name="object 52"/>
            <p:cNvSpPr/>
            <p:nvPr/>
          </p:nvSpPr>
          <p:spPr>
            <a:xfrm>
              <a:off x="2676906" y="1950719"/>
              <a:ext cx="0" cy="1602740"/>
            </a:xfrm>
            <a:custGeom>
              <a:avLst/>
              <a:gdLst/>
              <a:ahLst/>
              <a:cxnLst/>
              <a:rect l="l" t="t" r="r" b="b"/>
              <a:pathLst>
                <a:path w="0" h="1602739">
                  <a:moveTo>
                    <a:pt x="0" y="0"/>
                  </a:moveTo>
                  <a:lnTo>
                    <a:pt x="0" y="1602486"/>
                  </a:lnTo>
                </a:path>
              </a:pathLst>
            </a:custGeom>
            <a:ln w="20574">
              <a:solidFill>
                <a:srgbClr val="000000"/>
              </a:solidFill>
            </a:ln>
          </p:spPr>
          <p:txBody>
            <a:bodyPr wrap="square" lIns="0" tIns="0" rIns="0" bIns="0" rtlCol="0"/>
            <a:lstStyle/>
            <a:p/>
          </p:txBody>
        </p:sp>
      </p:grpSp>
      <p:sp>
        <p:nvSpPr>
          <p:cNvPr id="53" name="object 53"/>
          <p:cNvSpPr txBox="1"/>
          <p:nvPr/>
        </p:nvSpPr>
        <p:spPr>
          <a:xfrm>
            <a:off x="743204" y="5613176"/>
            <a:ext cx="6271260" cy="3937000"/>
          </a:xfrm>
          <a:prstGeom prst="rect">
            <a:avLst/>
          </a:prstGeom>
        </p:spPr>
        <p:txBody>
          <a:bodyPr wrap="square" lIns="0" tIns="43180" rIns="0" bIns="0" rtlCol="0" vert="horz">
            <a:spAutoFit/>
          </a:bodyPr>
          <a:lstStyle/>
          <a:p>
            <a:pPr marL="12700">
              <a:lnSpc>
                <a:spcPct val="100000"/>
              </a:lnSpc>
              <a:spcBef>
                <a:spcPts val="340"/>
              </a:spcBef>
            </a:pPr>
            <a:r>
              <a:rPr dirty="0" sz="1300" spc="5" b="1">
                <a:latin typeface="Arial"/>
                <a:cs typeface="Arial"/>
              </a:rPr>
              <a:t>Visibility of Package</a:t>
            </a:r>
            <a:r>
              <a:rPr dirty="0" sz="1300" b="1">
                <a:latin typeface="Arial"/>
                <a:cs typeface="Arial"/>
              </a:rPr>
              <a:t> </a:t>
            </a:r>
            <a:r>
              <a:rPr dirty="0" sz="1300" spc="5" b="1">
                <a:latin typeface="Arial"/>
                <a:cs typeface="Arial"/>
              </a:rPr>
              <a:t>Components</a:t>
            </a:r>
            <a:endParaRPr sz="1300">
              <a:latin typeface="Arial"/>
              <a:cs typeface="Arial"/>
            </a:endParaRPr>
          </a:p>
          <a:p>
            <a:pPr marL="138430" marR="13970" indent="-635">
              <a:lnSpc>
                <a:spcPts val="1430"/>
              </a:lnSpc>
              <a:spcBef>
                <a:spcPts val="400"/>
              </a:spcBef>
            </a:pPr>
            <a:r>
              <a:rPr dirty="0" sz="1300" spc="10">
                <a:latin typeface="Times New Roman"/>
                <a:cs typeface="Times New Roman"/>
              </a:rPr>
              <a:t>The </a:t>
            </a:r>
            <a:r>
              <a:rPr dirty="0" sz="1300" spc="5" i="1">
                <a:latin typeface="Times New Roman"/>
                <a:cs typeface="Times New Roman"/>
              </a:rPr>
              <a:t>visibility </a:t>
            </a:r>
            <a:r>
              <a:rPr dirty="0" sz="1300" spc="5">
                <a:latin typeface="Times New Roman"/>
                <a:cs typeface="Times New Roman"/>
              </a:rPr>
              <a:t>of a component describes whether that component </a:t>
            </a:r>
            <a:r>
              <a:rPr dirty="0" sz="1300" spc="10">
                <a:latin typeface="Times New Roman"/>
                <a:cs typeface="Times New Roman"/>
              </a:rPr>
              <a:t>can </a:t>
            </a:r>
            <a:r>
              <a:rPr dirty="0" sz="1300" spc="5">
                <a:latin typeface="Times New Roman"/>
                <a:cs typeface="Times New Roman"/>
              </a:rPr>
              <a:t>be seen, that is,  referenced and used </a:t>
            </a:r>
            <a:r>
              <a:rPr dirty="0" sz="1300" spc="10">
                <a:latin typeface="Times New Roman"/>
                <a:cs typeface="Times New Roman"/>
              </a:rPr>
              <a:t>by </a:t>
            </a:r>
            <a:r>
              <a:rPr dirty="0" sz="1300" spc="5">
                <a:latin typeface="Times New Roman"/>
                <a:cs typeface="Times New Roman"/>
              </a:rPr>
              <a:t>other components or objects. </a:t>
            </a:r>
            <a:r>
              <a:rPr dirty="0" sz="1300" spc="10">
                <a:latin typeface="Times New Roman"/>
                <a:cs typeface="Times New Roman"/>
              </a:rPr>
              <a:t>The </a:t>
            </a:r>
            <a:r>
              <a:rPr dirty="0" sz="1300" spc="5">
                <a:latin typeface="Times New Roman"/>
                <a:cs typeface="Times New Roman"/>
              </a:rPr>
              <a:t>visibility of components depends  </a:t>
            </a:r>
            <a:r>
              <a:rPr dirty="0" sz="1300" spc="10">
                <a:latin typeface="Times New Roman"/>
                <a:cs typeface="Times New Roman"/>
              </a:rPr>
              <a:t>on </a:t>
            </a:r>
            <a:r>
              <a:rPr dirty="0" sz="1300" spc="5">
                <a:latin typeface="Times New Roman"/>
                <a:cs typeface="Times New Roman"/>
              </a:rPr>
              <a:t>whether they are locally or globally</a:t>
            </a:r>
            <a:r>
              <a:rPr dirty="0" sz="1300" spc="15">
                <a:latin typeface="Times New Roman"/>
                <a:cs typeface="Times New Roman"/>
              </a:rPr>
              <a:t> </a:t>
            </a:r>
            <a:r>
              <a:rPr dirty="0" sz="1300" spc="5">
                <a:latin typeface="Times New Roman"/>
                <a:cs typeface="Times New Roman"/>
              </a:rPr>
              <a:t>declared.</a:t>
            </a:r>
            <a:endParaRPr sz="1300">
              <a:latin typeface="Times New Roman"/>
              <a:cs typeface="Times New Roman"/>
            </a:endParaRPr>
          </a:p>
          <a:p>
            <a:pPr marL="138430" marR="159385">
              <a:lnSpc>
                <a:spcPts val="1430"/>
              </a:lnSpc>
              <a:spcBef>
                <a:spcPts val="235"/>
              </a:spcBef>
            </a:pPr>
            <a:r>
              <a:rPr dirty="0" sz="1300" spc="10">
                <a:latin typeface="Times New Roman"/>
                <a:cs typeface="Times New Roman"/>
              </a:rPr>
              <a:t>Local </a:t>
            </a:r>
            <a:r>
              <a:rPr dirty="0" sz="1300" spc="5">
                <a:latin typeface="Times New Roman"/>
                <a:cs typeface="Times New Roman"/>
              </a:rPr>
              <a:t>components are visible within the structure in which they are declared, such as the  following:</a:t>
            </a:r>
            <a:endParaRPr sz="1300">
              <a:latin typeface="Times New Roman"/>
              <a:cs typeface="Times New Roman"/>
            </a:endParaRPr>
          </a:p>
          <a:p>
            <a:pPr marL="515620" marR="9525" indent="-251460">
              <a:lnSpc>
                <a:spcPct val="78800"/>
              </a:lnSpc>
              <a:spcBef>
                <a:spcPts val="55"/>
              </a:spcBef>
              <a:buChar char="•"/>
              <a:tabLst>
                <a:tab pos="515620" algn="l"/>
                <a:tab pos="516255" algn="l"/>
              </a:tabLst>
            </a:pPr>
            <a:r>
              <a:rPr dirty="0" sz="1300" spc="5">
                <a:latin typeface="Times New Roman"/>
                <a:cs typeface="Times New Roman"/>
              </a:rPr>
              <a:t>Variables defined in a subprogram </a:t>
            </a:r>
            <a:r>
              <a:rPr dirty="0" sz="1300" spc="10">
                <a:latin typeface="Times New Roman"/>
                <a:cs typeface="Times New Roman"/>
              </a:rPr>
              <a:t>can </a:t>
            </a:r>
            <a:r>
              <a:rPr dirty="0" sz="1300" spc="5">
                <a:latin typeface="Times New Roman"/>
                <a:cs typeface="Times New Roman"/>
              </a:rPr>
              <a:t>be referenced within that subprogram, and are  not visible to external </a:t>
            </a:r>
            <a:r>
              <a:rPr dirty="0" sz="1300" spc="10">
                <a:latin typeface="Times New Roman"/>
                <a:cs typeface="Times New Roman"/>
              </a:rPr>
              <a:t>components—for </a:t>
            </a:r>
            <a:r>
              <a:rPr dirty="0" sz="1300" spc="5">
                <a:latin typeface="Times New Roman"/>
                <a:cs typeface="Times New Roman"/>
              </a:rPr>
              <a:t>example, </a:t>
            </a:r>
            <a:r>
              <a:rPr dirty="0" sz="1300" spc="15">
                <a:latin typeface="Courier New"/>
                <a:cs typeface="Courier New"/>
              </a:rPr>
              <a:t>local_var </a:t>
            </a:r>
            <a:r>
              <a:rPr dirty="0" sz="1300" spc="10">
                <a:latin typeface="Times New Roman"/>
                <a:cs typeface="Times New Roman"/>
              </a:rPr>
              <a:t>can </a:t>
            </a:r>
            <a:r>
              <a:rPr dirty="0" sz="1300" spc="5">
                <a:latin typeface="Times New Roman"/>
                <a:cs typeface="Times New Roman"/>
              </a:rPr>
              <a:t>be used in  procedure </a:t>
            </a:r>
            <a:r>
              <a:rPr dirty="0" sz="1300" spc="5">
                <a:latin typeface="Courier New"/>
                <a:cs typeface="Courier New"/>
              </a:rPr>
              <a:t>A</a:t>
            </a:r>
            <a:r>
              <a:rPr dirty="0" sz="1300" spc="5">
                <a:latin typeface="Times New Roman"/>
                <a:cs typeface="Times New Roman"/>
              </a:rPr>
              <a:t>.</a:t>
            </a:r>
            <a:endParaRPr sz="1300">
              <a:latin typeface="Times New Roman"/>
              <a:cs typeface="Times New Roman"/>
            </a:endParaRPr>
          </a:p>
          <a:p>
            <a:pPr marL="515620" marR="140970" indent="-251460">
              <a:lnSpc>
                <a:spcPct val="81000"/>
              </a:lnSpc>
              <a:spcBef>
                <a:spcPts val="75"/>
              </a:spcBef>
              <a:buChar char="•"/>
              <a:tabLst>
                <a:tab pos="515620" algn="l"/>
                <a:tab pos="516255" algn="l"/>
              </a:tabLst>
            </a:pPr>
            <a:r>
              <a:rPr dirty="0" sz="1300" spc="5">
                <a:latin typeface="Times New Roman"/>
                <a:cs typeface="Times New Roman"/>
              </a:rPr>
              <a:t>Private </a:t>
            </a:r>
            <a:r>
              <a:rPr dirty="0" sz="1300" spc="10">
                <a:latin typeface="Times New Roman"/>
                <a:cs typeface="Times New Roman"/>
              </a:rPr>
              <a:t>package </a:t>
            </a:r>
            <a:r>
              <a:rPr dirty="0" sz="1300" spc="5">
                <a:latin typeface="Times New Roman"/>
                <a:cs typeface="Times New Roman"/>
              </a:rPr>
              <a:t>variables, which are </a:t>
            </a:r>
            <a:r>
              <a:rPr dirty="0" sz="1300" spc="10">
                <a:latin typeface="Times New Roman"/>
                <a:cs typeface="Times New Roman"/>
              </a:rPr>
              <a:t>declared </a:t>
            </a:r>
            <a:r>
              <a:rPr dirty="0" sz="1300" spc="5">
                <a:latin typeface="Times New Roman"/>
                <a:cs typeface="Times New Roman"/>
              </a:rPr>
              <a:t>in a package body, </a:t>
            </a:r>
            <a:r>
              <a:rPr dirty="0" sz="1300" spc="10">
                <a:latin typeface="Times New Roman"/>
                <a:cs typeface="Times New Roman"/>
              </a:rPr>
              <a:t>can </a:t>
            </a:r>
            <a:r>
              <a:rPr dirty="0" sz="1300" spc="5">
                <a:latin typeface="Times New Roman"/>
                <a:cs typeface="Times New Roman"/>
              </a:rPr>
              <a:t>be referenced  </a:t>
            </a:r>
            <a:r>
              <a:rPr dirty="0" sz="1300" spc="10">
                <a:latin typeface="Times New Roman"/>
                <a:cs typeface="Times New Roman"/>
              </a:rPr>
              <a:t>by </a:t>
            </a:r>
            <a:r>
              <a:rPr dirty="0" sz="1300" spc="5">
                <a:latin typeface="Times New Roman"/>
                <a:cs typeface="Times New Roman"/>
              </a:rPr>
              <a:t>other components in the </a:t>
            </a:r>
            <a:r>
              <a:rPr dirty="0" sz="1300" spc="10">
                <a:latin typeface="Times New Roman"/>
                <a:cs typeface="Times New Roman"/>
              </a:rPr>
              <a:t>same </a:t>
            </a:r>
            <a:r>
              <a:rPr dirty="0" sz="1300" spc="5">
                <a:latin typeface="Times New Roman"/>
                <a:cs typeface="Times New Roman"/>
              </a:rPr>
              <a:t>package body. </a:t>
            </a:r>
            <a:r>
              <a:rPr dirty="0" sz="1300" spc="10">
                <a:latin typeface="Times New Roman"/>
                <a:cs typeface="Times New Roman"/>
              </a:rPr>
              <a:t>They </a:t>
            </a:r>
            <a:r>
              <a:rPr dirty="0" sz="1300" spc="5">
                <a:latin typeface="Times New Roman"/>
                <a:cs typeface="Times New Roman"/>
              </a:rPr>
              <a:t>are not visible to any  subprograms or objects that are outside the package. For example, </a:t>
            </a:r>
            <a:r>
              <a:rPr dirty="0" sz="1300" spc="15">
                <a:latin typeface="Courier New"/>
                <a:cs typeface="Courier New"/>
              </a:rPr>
              <a:t>private_var  </a:t>
            </a:r>
            <a:r>
              <a:rPr dirty="0" sz="1300" spc="5">
                <a:latin typeface="Times New Roman"/>
                <a:cs typeface="Times New Roman"/>
              </a:rPr>
              <a:t>can be used </a:t>
            </a:r>
            <a:r>
              <a:rPr dirty="0" sz="1300" spc="10">
                <a:latin typeface="Times New Roman"/>
                <a:cs typeface="Times New Roman"/>
              </a:rPr>
              <a:t>by </a:t>
            </a:r>
            <a:r>
              <a:rPr dirty="0" sz="1300" spc="5">
                <a:latin typeface="Times New Roman"/>
                <a:cs typeface="Times New Roman"/>
              </a:rPr>
              <a:t>procedures </a:t>
            </a:r>
            <a:r>
              <a:rPr dirty="0" sz="1300" spc="10">
                <a:latin typeface="Courier New"/>
                <a:cs typeface="Courier New"/>
              </a:rPr>
              <a:t>A </a:t>
            </a:r>
            <a:r>
              <a:rPr dirty="0" sz="1300" spc="5">
                <a:latin typeface="Times New Roman"/>
                <a:cs typeface="Times New Roman"/>
              </a:rPr>
              <a:t>and </a:t>
            </a:r>
            <a:r>
              <a:rPr dirty="0" sz="1300" spc="10">
                <a:latin typeface="Courier New"/>
                <a:cs typeface="Courier New"/>
              </a:rPr>
              <a:t>B </a:t>
            </a:r>
            <a:r>
              <a:rPr dirty="0" sz="1300" spc="5">
                <a:latin typeface="Times New Roman"/>
                <a:cs typeface="Times New Roman"/>
              </a:rPr>
              <a:t>within the package body, but not outside the  package.</a:t>
            </a:r>
            <a:endParaRPr sz="1300">
              <a:latin typeface="Times New Roman"/>
              <a:cs typeface="Times New Roman"/>
            </a:endParaRPr>
          </a:p>
          <a:p>
            <a:pPr marL="138430">
              <a:lnSpc>
                <a:spcPts val="1175"/>
              </a:lnSpc>
            </a:pPr>
            <a:r>
              <a:rPr dirty="0" sz="1300" spc="5">
                <a:latin typeface="Times New Roman"/>
                <a:cs typeface="Times New Roman"/>
              </a:rPr>
              <a:t>Globally declared components are visible internally </a:t>
            </a:r>
            <a:r>
              <a:rPr dirty="0" sz="1300" spc="10">
                <a:latin typeface="Times New Roman"/>
                <a:cs typeface="Times New Roman"/>
              </a:rPr>
              <a:t>and </a:t>
            </a:r>
            <a:r>
              <a:rPr dirty="0" sz="1300" spc="5">
                <a:latin typeface="Times New Roman"/>
                <a:cs typeface="Times New Roman"/>
              </a:rPr>
              <a:t>externally to the package, such</a:t>
            </a:r>
            <a:r>
              <a:rPr dirty="0" sz="1300" spc="165">
                <a:latin typeface="Times New Roman"/>
                <a:cs typeface="Times New Roman"/>
              </a:rPr>
              <a:t> </a:t>
            </a:r>
            <a:r>
              <a:rPr dirty="0" sz="1300" spc="5">
                <a:latin typeface="Times New Roman"/>
                <a:cs typeface="Times New Roman"/>
              </a:rPr>
              <a:t>as:</a:t>
            </a:r>
            <a:endParaRPr sz="1300">
              <a:latin typeface="Times New Roman"/>
              <a:cs typeface="Times New Roman"/>
            </a:endParaRPr>
          </a:p>
          <a:p>
            <a:pPr algn="just" marL="515620" marR="263525" indent="-251460">
              <a:lnSpc>
                <a:spcPct val="75800"/>
              </a:lnSpc>
              <a:spcBef>
                <a:spcPts val="185"/>
              </a:spcBef>
              <a:buChar char="•"/>
              <a:tabLst>
                <a:tab pos="516255" algn="l"/>
              </a:tabLst>
            </a:pPr>
            <a:r>
              <a:rPr dirty="0" sz="1300" spc="10">
                <a:latin typeface="Times New Roman"/>
                <a:cs typeface="Times New Roman"/>
              </a:rPr>
              <a:t>A </a:t>
            </a:r>
            <a:r>
              <a:rPr dirty="0" sz="1300" spc="5">
                <a:latin typeface="Times New Roman"/>
                <a:cs typeface="Times New Roman"/>
              </a:rPr>
              <a:t>public variable, which is declared in a package specification, can be referenced  and </a:t>
            </a:r>
            <a:r>
              <a:rPr dirty="0" sz="1300" spc="10">
                <a:latin typeface="Times New Roman"/>
                <a:cs typeface="Times New Roman"/>
              </a:rPr>
              <a:t>changed </a:t>
            </a:r>
            <a:r>
              <a:rPr dirty="0" sz="1300" spc="5">
                <a:latin typeface="Times New Roman"/>
                <a:cs typeface="Times New Roman"/>
              </a:rPr>
              <a:t>outside the </a:t>
            </a:r>
            <a:r>
              <a:rPr dirty="0" sz="1300" spc="10">
                <a:latin typeface="Times New Roman"/>
                <a:cs typeface="Times New Roman"/>
              </a:rPr>
              <a:t>package </a:t>
            </a:r>
            <a:r>
              <a:rPr dirty="0" sz="1300" spc="5">
                <a:latin typeface="Times New Roman"/>
                <a:cs typeface="Times New Roman"/>
              </a:rPr>
              <a:t>(for </a:t>
            </a:r>
            <a:r>
              <a:rPr dirty="0" sz="1300" spc="10">
                <a:latin typeface="Times New Roman"/>
                <a:cs typeface="Times New Roman"/>
              </a:rPr>
              <a:t>example, </a:t>
            </a:r>
            <a:r>
              <a:rPr dirty="0" sz="1300" spc="15">
                <a:latin typeface="Courier New"/>
                <a:cs typeface="Courier New"/>
              </a:rPr>
              <a:t>public_var</a:t>
            </a:r>
            <a:r>
              <a:rPr dirty="0" sz="1300" spc="-440">
                <a:latin typeface="Courier New"/>
                <a:cs typeface="Courier New"/>
              </a:rPr>
              <a:t> </a:t>
            </a:r>
            <a:r>
              <a:rPr dirty="0" sz="1300" spc="10">
                <a:latin typeface="Times New Roman"/>
                <a:cs typeface="Times New Roman"/>
              </a:rPr>
              <a:t>can </a:t>
            </a:r>
            <a:r>
              <a:rPr dirty="0" sz="1300" spc="5">
                <a:latin typeface="Times New Roman"/>
                <a:cs typeface="Times New Roman"/>
              </a:rPr>
              <a:t>be referenced  externally).</a:t>
            </a:r>
            <a:endParaRPr sz="1300">
              <a:latin typeface="Times New Roman"/>
              <a:cs typeface="Times New Roman"/>
            </a:endParaRPr>
          </a:p>
          <a:p>
            <a:pPr algn="just" marL="515620" marR="86360" indent="-251460">
              <a:lnSpc>
                <a:spcPct val="72300"/>
              </a:lnSpc>
              <a:spcBef>
                <a:spcPts val="55"/>
              </a:spcBef>
              <a:buChar char="•"/>
              <a:tabLst>
                <a:tab pos="516255" algn="l"/>
              </a:tabLst>
            </a:pPr>
            <a:r>
              <a:rPr dirty="0" sz="1300" spc="10">
                <a:latin typeface="Times New Roman"/>
                <a:cs typeface="Times New Roman"/>
              </a:rPr>
              <a:t>A </a:t>
            </a:r>
            <a:r>
              <a:rPr dirty="0" sz="1300" spc="5">
                <a:latin typeface="Times New Roman"/>
                <a:cs typeface="Times New Roman"/>
              </a:rPr>
              <a:t>package subprogram in the specification can be called from external code sources  (for example, procedure </a:t>
            </a:r>
            <a:r>
              <a:rPr dirty="0" sz="1300" spc="10">
                <a:latin typeface="Courier New"/>
                <a:cs typeface="Courier New"/>
              </a:rPr>
              <a:t>A</a:t>
            </a:r>
            <a:r>
              <a:rPr dirty="0" sz="1300" spc="-355">
                <a:latin typeface="Courier New"/>
                <a:cs typeface="Courier New"/>
              </a:rPr>
              <a:t> </a:t>
            </a:r>
            <a:r>
              <a:rPr dirty="0" sz="1300" spc="5">
                <a:latin typeface="Times New Roman"/>
                <a:cs typeface="Times New Roman"/>
              </a:rPr>
              <a:t>can be called from an environment external to the</a:t>
            </a:r>
            <a:endParaRPr sz="1300">
              <a:latin typeface="Times New Roman"/>
              <a:cs typeface="Times New Roman"/>
            </a:endParaRPr>
          </a:p>
          <a:p>
            <a:pPr marL="515620">
              <a:lnSpc>
                <a:spcPts val="1130"/>
              </a:lnSpc>
            </a:pPr>
            <a:r>
              <a:rPr dirty="0" sz="1300" spc="5">
                <a:latin typeface="Times New Roman"/>
                <a:cs typeface="Times New Roman"/>
              </a:rPr>
              <a:t>package).</a:t>
            </a:r>
            <a:endParaRPr sz="1300">
              <a:latin typeface="Times New Roman"/>
              <a:cs typeface="Times New Roman"/>
            </a:endParaRPr>
          </a:p>
          <a:p>
            <a:pPr marL="138430" marR="631825">
              <a:lnSpc>
                <a:spcPts val="1270"/>
              </a:lnSpc>
              <a:spcBef>
                <a:spcPts val="180"/>
              </a:spcBef>
            </a:pPr>
            <a:r>
              <a:rPr dirty="0" sz="1300" spc="5" b="1">
                <a:latin typeface="Times New Roman"/>
                <a:cs typeface="Times New Roman"/>
              </a:rPr>
              <a:t>Note: </a:t>
            </a:r>
            <a:r>
              <a:rPr dirty="0" sz="1300" spc="5">
                <a:latin typeface="Times New Roman"/>
                <a:cs typeface="Times New Roman"/>
              </a:rPr>
              <a:t>Private subprograms, such as procedure </a:t>
            </a:r>
            <a:r>
              <a:rPr dirty="0" sz="1300" spc="5">
                <a:latin typeface="Courier New"/>
                <a:cs typeface="Courier New"/>
              </a:rPr>
              <a:t>B</a:t>
            </a:r>
            <a:r>
              <a:rPr dirty="0" sz="1300" spc="5">
                <a:latin typeface="Times New Roman"/>
                <a:cs typeface="Times New Roman"/>
              </a:rPr>
              <a:t>, </a:t>
            </a:r>
            <a:r>
              <a:rPr dirty="0" sz="1300" spc="10">
                <a:latin typeface="Times New Roman"/>
                <a:cs typeface="Times New Roman"/>
              </a:rPr>
              <a:t>can </a:t>
            </a:r>
            <a:r>
              <a:rPr dirty="0" sz="1300" spc="5">
                <a:latin typeface="Times New Roman"/>
                <a:cs typeface="Times New Roman"/>
              </a:rPr>
              <a:t>be invoked only with public  subprograms, such as procedure </a:t>
            </a:r>
            <a:r>
              <a:rPr dirty="0" sz="1300" spc="5">
                <a:latin typeface="Courier New"/>
                <a:cs typeface="Courier New"/>
              </a:rPr>
              <a:t>A</a:t>
            </a:r>
            <a:r>
              <a:rPr dirty="0" sz="1300" spc="5">
                <a:latin typeface="Times New Roman"/>
                <a:cs typeface="Times New Roman"/>
              </a:rPr>
              <a:t>, or other private </a:t>
            </a:r>
            <a:r>
              <a:rPr dirty="0" sz="1300" spc="10">
                <a:latin typeface="Times New Roman"/>
                <a:cs typeface="Times New Roman"/>
              </a:rPr>
              <a:t>package</a:t>
            </a:r>
            <a:r>
              <a:rPr dirty="0" sz="1300" spc="35">
                <a:latin typeface="Times New Roman"/>
                <a:cs typeface="Times New Roman"/>
              </a:rPr>
              <a:t> </a:t>
            </a:r>
            <a:r>
              <a:rPr dirty="0" sz="1300" spc="5">
                <a:latin typeface="Times New Roman"/>
                <a:cs typeface="Times New Roman"/>
              </a:rPr>
              <a:t>constructs.</a:t>
            </a:r>
            <a:endParaRPr sz="1300">
              <a:latin typeface="Times New Roman"/>
              <a:cs typeface="Times New Roman"/>
            </a:endParaRPr>
          </a:p>
        </p:txBody>
      </p:sp>
      <p:sp>
        <p:nvSpPr>
          <p:cNvPr id="55" name="object 5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6" name="object 56"/>
          <p:cNvSpPr txBox="1"/>
          <p:nvPr/>
        </p:nvSpPr>
        <p:spPr>
          <a:xfrm>
            <a:off x="749300" y="9619605"/>
            <a:ext cx="5347970" cy="220979"/>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spc="-185">
                <a:latin typeface="Garuda"/>
                <a:cs typeface="Garuda"/>
              </a:rPr>
              <a:t>copyr</a:t>
            </a:r>
            <a:r>
              <a:rPr dirty="0" baseline="-18518" sz="1800" spc="-277" b="1">
                <a:latin typeface="Arial"/>
                <a:cs typeface="Arial"/>
              </a:rPr>
              <a:t>O</a:t>
            </a:r>
            <a:r>
              <a:rPr dirty="0" sz="800" spc="-185">
                <a:latin typeface="Garuda"/>
                <a:cs typeface="Garuda"/>
              </a:rPr>
              <a:t>igh</a:t>
            </a:r>
            <a:r>
              <a:rPr dirty="0" baseline="-18518" sz="1800" spc="-277" b="1">
                <a:latin typeface="Arial"/>
                <a:cs typeface="Arial"/>
              </a:rPr>
              <a:t>r</a:t>
            </a:r>
            <a:r>
              <a:rPr dirty="0" sz="800" spc="-185">
                <a:latin typeface="Garuda"/>
                <a:cs typeface="Garuda"/>
              </a:rPr>
              <a:t>t.</a:t>
            </a:r>
            <a:r>
              <a:rPr dirty="0" baseline="-18518" sz="1800" spc="-277" b="1">
                <a:latin typeface="Arial"/>
                <a:cs typeface="Arial"/>
              </a:rPr>
              <a:t>a</a:t>
            </a:r>
            <a:r>
              <a:rPr dirty="0" sz="800" spc="-185">
                <a:latin typeface="Garuda"/>
                <a:cs typeface="Garuda"/>
              </a:rPr>
              <a:t>A</a:t>
            </a:r>
            <a:r>
              <a:rPr dirty="0" baseline="-18518" sz="1800" spc="-277" b="1">
                <a:latin typeface="Arial"/>
                <a:cs typeface="Arial"/>
              </a:rPr>
              <a:t>c</a:t>
            </a:r>
            <a:r>
              <a:rPr dirty="0" sz="800" spc="-185">
                <a:latin typeface="Garuda"/>
                <a:cs typeface="Garuda"/>
              </a:rPr>
              <a:t>ll</a:t>
            </a:r>
            <a:r>
              <a:rPr dirty="0" baseline="-18518" sz="1800" spc="-277" b="1">
                <a:latin typeface="Arial"/>
                <a:cs typeface="Arial"/>
              </a:rPr>
              <a:t>l</a:t>
            </a:r>
            <a:r>
              <a:rPr dirty="0" sz="800" spc="-185">
                <a:latin typeface="Garuda"/>
                <a:cs typeface="Garuda"/>
              </a:rPr>
              <a:t>W</a:t>
            </a:r>
            <a:r>
              <a:rPr dirty="0" baseline="-18518" sz="1800" spc="-277" b="1">
                <a:latin typeface="Arial"/>
                <a:cs typeface="Arial"/>
              </a:rPr>
              <a:t>e</a:t>
            </a:r>
            <a:r>
              <a:rPr dirty="0" sz="800" spc="-185">
                <a:latin typeface="Garuda"/>
                <a:cs typeface="Garuda"/>
              </a:rPr>
              <a:t>D</a:t>
            </a:r>
            <a:r>
              <a:rPr dirty="0" baseline="-18518" sz="1800" spc="-277" b="1">
                <a:latin typeface="Arial"/>
                <a:cs typeface="Arial"/>
              </a:rPr>
              <a:t>D</a:t>
            </a:r>
            <a:r>
              <a:rPr dirty="0" sz="800" spc="-185">
                <a:latin typeface="Garuda"/>
                <a:cs typeface="Garuda"/>
              </a:rPr>
              <a:t>P </a:t>
            </a:r>
            <a:r>
              <a:rPr dirty="0" baseline="-18518" sz="1800" spc="-359" b="1">
                <a:latin typeface="Arial"/>
                <a:cs typeface="Arial"/>
              </a:rPr>
              <a:t>a</a:t>
            </a:r>
            <a:r>
              <a:rPr dirty="0" sz="800" spc="-240">
                <a:latin typeface="Garuda"/>
                <a:cs typeface="Garuda"/>
              </a:rPr>
              <a:t>stu</a:t>
            </a:r>
            <a:r>
              <a:rPr dirty="0" baseline="-18518" sz="1800" spc="-359" b="1">
                <a:latin typeface="Arial"/>
                <a:cs typeface="Arial"/>
              </a:rPr>
              <a:t>ta</a:t>
            </a:r>
            <a:r>
              <a:rPr dirty="0" sz="800" spc="-240">
                <a:latin typeface="Garuda"/>
                <a:cs typeface="Garuda"/>
              </a:rPr>
              <a:t>de</a:t>
            </a:r>
            <a:r>
              <a:rPr dirty="0" baseline="-18518" sz="1800" spc="-359" b="1">
                <a:latin typeface="Arial"/>
                <a:cs typeface="Arial"/>
              </a:rPr>
              <a:t>b</a:t>
            </a:r>
            <a:r>
              <a:rPr dirty="0" sz="800" spc="-240">
                <a:latin typeface="Garuda"/>
                <a:cs typeface="Garuda"/>
              </a:rPr>
              <a:t>nt</a:t>
            </a:r>
            <a:r>
              <a:rPr dirty="0" baseline="-18518" sz="1800" spc="-359" b="1">
                <a:latin typeface="Arial"/>
                <a:cs typeface="Arial"/>
              </a:rPr>
              <a:t>a</a:t>
            </a:r>
            <a:r>
              <a:rPr dirty="0" sz="800" spc="-240">
                <a:latin typeface="Garuda"/>
                <a:cs typeface="Garuda"/>
              </a:rPr>
              <a:t>s </a:t>
            </a:r>
            <a:r>
              <a:rPr dirty="0" baseline="-18518" sz="1800" spc="-345" b="1">
                <a:latin typeface="Arial"/>
                <a:cs typeface="Arial"/>
              </a:rPr>
              <a:t>s</a:t>
            </a:r>
            <a:r>
              <a:rPr dirty="0" sz="800" spc="-229">
                <a:latin typeface="Garuda"/>
                <a:cs typeface="Garuda"/>
              </a:rPr>
              <a:t>m</a:t>
            </a:r>
            <a:r>
              <a:rPr dirty="0" baseline="-18518" sz="1800" spc="-345" b="1">
                <a:latin typeface="Arial"/>
                <a:cs typeface="Arial"/>
              </a:rPr>
              <a:t>e</a:t>
            </a:r>
            <a:r>
              <a:rPr dirty="0" sz="800" spc="-229">
                <a:latin typeface="Garuda"/>
                <a:cs typeface="Garuda"/>
              </a:rPr>
              <a:t>ust</a:t>
            </a:r>
            <a:r>
              <a:rPr dirty="0" baseline="-18518" sz="1800" spc="-345" b="1">
                <a:latin typeface="Arial"/>
                <a:cs typeface="Arial"/>
              </a:rPr>
              <a:t>1</a:t>
            </a:r>
            <a:r>
              <a:rPr dirty="0" sz="800" spc="-229">
                <a:latin typeface="Garuda"/>
                <a:cs typeface="Garuda"/>
              </a:rPr>
              <a:t>r</a:t>
            </a:r>
            <a:r>
              <a:rPr dirty="0" baseline="-18518" sz="1800" spc="-345" b="1">
                <a:latin typeface="Arial"/>
                <a:cs typeface="Arial"/>
              </a:rPr>
              <a:t>0</a:t>
            </a:r>
            <a:r>
              <a:rPr dirty="0" sz="800" spc="-229">
                <a:latin typeface="Garuda"/>
                <a:cs typeface="Garuda"/>
              </a:rPr>
              <a:t>ec</a:t>
            </a:r>
            <a:r>
              <a:rPr dirty="0" baseline="-18518" sz="1800" spc="-345" b="1" i="1">
                <a:latin typeface="Arial"/>
                <a:cs typeface="Arial"/>
              </a:rPr>
              <a:t>g</a:t>
            </a:r>
            <a:r>
              <a:rPr dirty="0" sz="800" spc="-229">
                <a:latin typeface="Garuda"/>
                <a:cs typeface="Garuda"/>
              </a:rPr>
              <a:t>ei</a:t>
            </a:r>
            <a:r>
              <a:rPr dirty="0" baseline="-18518" sz="1800" spc="-345" b="1">
                <a:latin typeface="Arial"/>
                <a:cs typeface="Arial"/>
              </a:rPr>
              <a:t>:</a:t>
            </a:r>
            <a:r>
              <a:rPr dirty="0" sz="800" spc="-229">
                <a:latin typeface="Garuda"/>
                <a:cs typeface="Garuda"/>
              </a:rPr>
              <a:t>ve</a:t>
            </a:r>
            <a:r>
              <a:rPr dirty="0" baseline="-18518" sz="1800" spc="-345" b="1">
                <a:latin typeface="Arial"/>
                <a:cs typeface="Arial"/>
              </a:rPr>
              <a:t>D</a:t>
            </a:r>
            <a:r>
              <a:rPr dirty="0" sz="800" spc="-229">
                <a:latin typeface="Garuda"/>
                <a:cs typeface="Garuda"/>
              </a:rPr>
              <a:t>an</a:t>
            </a:r>
            <a:r>
              <a:rPr dirty="0" baseline="-18518" sz="1800" spc="-345" b="1">
                <a:latin typeface="Arial"/>
                <a:cs typeface="Arial"/>
              </a:rPr>
              <a:t>e</a:t>
            </a:r>
            <a:r>
              <a:rPr dirty="0" sz="800" spc="-229">
                <a:latin typeface="Garuda"/>
                <a:cs typeface="Garuda"/>
              </a:rPr>
              <a:t>e</a:t>
            </a:r>
            <a:r>
              <a:rPr dirty="0" baseline="-18518" sz="1800" spc="-345" b="1">
                <a:latin typeface="Arial"/>
                <a:cs typeface="Arial"/>
              </a:rPr>
              <a:t>v</a:t>
            </a:r>
            <a:r>
              <a:rPr dirty="0" sz="800" spc="-229">
                <a:latin typeface="Garuda"/>
                <a:cs typeface="Garuda"/>
              </a:rPr>
              <a:t>K</a:t>
            </a:r>
            <a:r>
              <a:rPr dirty="0" baseline="-18518" sz="1800" spc="-345" b="1">
                <a:latin typeface="Arial"/>
                <a:cs typeface="Arial"/>
              </a:rPr>
              <a:t>e</a:t>
            </a:r>
            <a:r>
              <a:rPr dirty="0" sz="800" spc="-229">
                <a:latin typeface="Garuda"/>
                <a:cs typeface="Garuda"/>
              </a:rPr>
              <a:t>it</a:t>
            </a:r>
            <a:r>
              <a:rPr dirty="0" baseline="-18518" sz="1800" spc="-345" b="1">
                <a:latin typeface="Arial"/>
                <a:cs typeface="Arial"/>
              </a:rPr>
              <a:t>l</a:t>
            </a:r>
            <a:r>
              <a:rPr dirty="0" sz="800" spc="-229">
                <a:latin typeface="Garuda"/>
                <a:cs typeface="Garuda"/>
              </a:rPr>
              <a:t>w</a:t>
            </a:r>
            <a:r>
              <a:rPr dirty="0" baseline="-18518" sz="1800" spc="-345" b="1">
                <a:latin typeface="Arial"/>
                <a:cs typeface="Arial"/>
              </a:rPr>
              <a:t>o</a:t>
            </a:r>
            <a:r>
              <a:rPr dirty="0" sz="800" spc="-229">
                <a:latin typeface="Garuda"/>
                <a:cs typeface="Garuda"/>
              </a:rPr>
              <a:t>a</a:t>
            </a:r>
            <a:r>
              <a:rPr dirty="0" baseline="-18518" sz="1800" spc="-345" b="1">
                <a:latin typeface="Arial"/>
                <a:cs typeface="Arial"/>
              </a:rPr>
              <a:t>p</a:t>
            </a:r>
            <a:r>
              <a:rPr dirty="0" sz="800" spc="-229">
                <a:latin typeface="Garuda"/>
                <a:cs typeface="Garuda"/>
              </a:rPr>
              <a:t>ter</a:t>
            </a:r>
            <a:r>
              <a:rPr dirty="0" baseline="-18518" sz="1800" spc="-345" b="1">
                <a:latin typeface="Arial"/>
                <a:cs typeface="Arial"/>
              </a:rPr>
              <a:t>P</a:t>
            </a:r>
            <a:r>
              <a:rPr dirty="0" sz="800" spc="-229">
                <a:latin typeface="Garuda"/>
                <a:cs typeface="Garuda"/>
              </a:rPr>
              <a:t>ma</a:t>
            </a:r>
            <a:r>
              <a:rPr dirty="0" baseline="-18518" sz="1800" spc="-345" b="1">
                <a:latin typeface="Arial"/>
                <a:cs typeface="Arial"/>
              </a:rPr>
              <a:t>L</a:t>
            </a:r>
            <a:r>
              <a:rPr dirty="0" sz="800" spc="-229">
                <a:latin typeface="Garuda"/>
                <a:cs typeface="Garuda"/>
              </a:rPr>
              <a:t>rk</a:t>
            </a:r>
            <a:r>
              <a:rPr dirty="0" baseline="-18518" sz="1800" spc="-345" b="1">
                <a:latin typeface="Arial"/>
                <a:cs typeface="Arial"/>
              </a:rPr>
              <a:t>/</a:t>
            </a:r>
            <a:r>
              <a:rPr dirty="0" sz="800" spc="-229">
                <a:latin typeface="Garuda"/>
                <a:cs typeface="Garuda"/>
              </a:rPr>
              <a:t>e</a:t>
            </a:r>
            <a:r>
              <a:rPr dirty="0" baseline="-18518" sz="1800" spc="-345" b="1">
                <a:latin typeface="Arial"/>
                <a:cs typeface="Arial"/>
              </a:rPr>
              <a:t>S</a:t>
            </a:r>
            <a:r>
              <a:rPr dirty="0" sz="800" spc="-229">
                <a:latin typeface="Garuda"/>
                <a:cs typeface="Garuda"/>
              </a:rPr>
              <a:t>d</a:t>
            </a:r>
            <a:r>
              <a:rPr dirty="0" baseline="-18518" sz="1800" spc="-345" b="1">
                <a:latin typeface="Arial"/>
                <a:cs typeface="Arial"/>
              </a:rPr>
              <a:t>Q</a:t>
            </a:r>
            <a:r>
              <a:rPr dirty="0" sz="800" spc="-229">
                <a:latin typeface="Garuda"/>
                <a:cs typeface="Garuda"/>
              </a:rPr>
              <a:t>wi</a:t>
            </a:r>
            <a:r>
              <a:rPr dirty="0" baseline="-18518" sz="1800" spc="-345" b="1">
                <a:latin typeface="Arial"/>
                <a:cs typeface="Arial"/>
              </a:rPr>
              <a:t>L</a:t>
            </a:r>
            <a:r>
              <a:rPr dirty="0" sz="800" spc="-229">
                <a:latin typeface="Garuda"/>
                <a:cs typeface="Garuda"/>
              </a:rPr>
              <a:t>th </a:t>
            </a:r>
            <a:r>
              <a:rPr dirty="0" sz="800" spc="-240">
                <a:latin typeface="Garuda"/>
                <a:cs typeface="Garuda"/>
              </a:rPr>
              <a:t>t</a:t>
            </a:r>
            <a:r>
              <a:rPr dirty="0" baseline="-18518" sz="1800" spc="-359" b="1">
                <a:latin typeface="Arial"/>
                <a:cs typeface="Arial"/>
              </a:rPr>
              <a:t>P</a:t>
            </a:r>
            <a:r>
              <a:rPr dirty="0" sz="800" spc="-240">
                <a:latin typeface="Garuda"/>
                <a:cs typeface="Garuda"/>
              </a:rPr>
              <a:t>he</a:t>
            </a:r>
            <a:r>
              <a:rPr dirty="0" baseline="-18518" sz="1800" spc="-359" b="1">
                <a:latin typeface="Arial"/>
                <a:cs typeface="Arial"/>
              </a:rPr>
              <a:t>r</a:t>
            </a:r>
            <a:r>
              <a:rPr dirty="0" sz="800" spc="-240">
                <a:latin typeface="Garuda"/>
                <a:cs typeface="Garuda"/>
              </a:rPr>
              <a:t>ir</a:t>
            </a:r>
            <a:r>
              <a:rPr dirty="0" baseline="-18518" sz="1800" spc="-359" b="1">
                <a:latin typeface="Arial"/>
                <a:cs typeface="Arial"/>
              </a:rPr>
              <a:t>o</a:t>
            </a:r>
            <a:r>
              <a:rPr dirty="0" sz="800" spc="-240">
                <a:latin typeface="Garuda"/>
                <a:cs typeface="Garuda"/>
              </a:rPr>
              <a:t>n</a:t>
            </a:r>
            <a:r>
              <a:rPr dirty="0" baseline="-18518" sz="1800" spc="-359" b="1">
                <a:latin typeface="Arial"/>
                <a:cs typeface="Arial"/>
              </a:rPr>
              <a:t>g</a:t>
            </a:r>
            <a:r>
              <a:rPr dirty="0" sz="800" spc="-240">
                <a:latin typeface="Garuda"/>
                <a:cs typeface="Garuda"/>
              </a:rPr>
              <a:t>am</a:t>
            </a:r>
            <a:r>
              <a:rPr dirty="0" baseline="-18518" sz="1800" spc="-359" b="1">
                <a:latin typeface="Arial"/>
                <a:cs typeface="Arial"/>
              </a:rPr>
              <a:t>r</a:t>
            </a:r>
            <a:r>
              <a:rPr dirty="0" sz="800" spc="-240">
                <a:latin typeface="Garuda"/>
                <a:cs typeface="Garuda"/>
              </a:rPr>
              <a:t>e</a:t>
            </a:r>
            <a:r>
              <a:rPr dirty="0" baseline="-18518" sz="1800" spc="-359" b="1">
                <a:latin typeface="Arial"/>
                <a:cs typeface="Arial"/>
              </a:rPr>
              <a:t>a</a:t>
            </a:r>
            <a:r>
              <a:rPr dirty="0" sz="800" spc="-240">
                <a:latin typeface="Garuda"/>
                <a:cs typeface="Garuda"/>
              </a:rPr>
              <a:t>a</a:t>
            </a:r>
            <a:r>
              <a:rPr dirty="0" baseline="-18518" sz="1800" spc="-359" b="1">
                <a:latin typeface="Arial"/>
                <a:cs typeface="Arial"/>
              </a:rPr>
              <a:t>m</a:t>
            </a:r>
            <a:r>
              <a:rPr dirty="0" sz="800" spc="-240">
                <a:latin typeface="Garuda"/>
                <a:cs typeface="Garuda"/>
              </a:rPr>
              <a:t>nd </a:t>
            </a:r>
            <a:r>
              <a:rPr dirty="0" baseline="-18518" sz="1800" spc="-345" b="1">
                <a:latin typeface="Arial"/>
                <a:cs typeface="Arial"/>
              </a:rPr>
              <a:t>U</a:t>
            </a:r>
            <a:r>
              <a:rPr dirty="0" sz="800" spc="-229">
                <a:latin typeface="Garuda"/>
                <a:cs typeface="Garuda"/>
              </a:rPr>
              <a:t>em</a:t>
            </a:r>
            <a:r>
              <a:rPr dirty="0" baseline="-18518" sz="1800" spc="-345" b="1">
                <a:latin typeface="Arial"/>
                <a:cs typeface="Arial"/>
              </a:rPr>
              <a:t>n</a:t>
            </a:r>
            <a:r>
              <a:rPr dirty="0" sz="800" spc="-229">
                <a:latin typeface="Garuda"/>
                <a:cs typeface="Garuda"/>
              </a:rPr>
              <a:t>a</a:t>
            </a:r>
            <a:r>
              <a:rPr dirty="0" baseline="-18518" sz="1800" spc="-345" b="1">
                <a:latin typeface="Arial"/>
                <a:cs typeface="Arial"/>
              </a:rPr>
              <a:t>i</a:t>
            </a:r>
            <a:r>
              <a:rPr dirty="0" sz="800" spc="-229">
                <a:latin typeface="Garuda"/>
                <a:cs typeface="Garuda"/>
              </a:rPr>
              <a:t>il</a:t>
            </a:r>
            <a:r>
              <a:rPr dirty="0" baseline="-18518" sz="1800" spc="-345" b="1">
                <a:latin typeface="Arial"/>
                <a:cs typeface="Arial"/>
              </a:rPr>
              <a:t>t</a:t>
            </a:r>
            <a:r>
              <a:rPr dirty="0" sz="800" spc="-229">
                <a:latin typeface="Garuda"/>
                <a:cs typeface="Garuda"/>
              </a:rPr>
              <a:t>.</a:t>
            </a:r>
            <a:r>
              <a:rPr dirty="0" sz="800" spc="-210">
                <a:latin typeface="Garuda"/>
                <a:cs typeface="Garuda"/>
              </a:rPr>
              <a:t> </a:t>
            </a:r>
            <a:r>
              <a:rPr dirty="0" baseline="-18518" sz="1800" spc="-247" b="1">
                <a:latin typeface="Arial"/>
                <a:cs typeface="Arial"/>
              </a:rPr>
              <a:t>s</a:t>
            </a:r>
            <a:r>
              <a:rPr dirty="0" sz="800" spc="-165">
                <a:latin typeface="Garuda"/>
                <a:cs typeface="Garuda"/>
              </a:rPr>
              <a:t>Cont</a:t>
            </a:r>
            <a:r>
              <a:rPr dirty="0" baseline="-18518" sz="1800" spc="-247" b="1">
                <a:latin typeface="Arial"/>
                <a:cs typeface="Arial"/>
              </a:rPr>
              <a:t>3</a:t>
            </a:r>
            <a:r>
              <a:rPr dirty="0" sz="800" spc="-165">
                <a:latin typeface="Garuda"/>
                <a:cs typeface="Garuda"/>
              </a:rPr>
              <a:t>ac</a:t>
            </a:r>
            <a:r>
              <a:rPr dirty="0" baseline="-18518" sz="1800" spc="-247" b="1">
                <a:latin typeface="Arial"/>
                <a:cs typeface="Arial"/>
              </a:rPr>
              <a:t>-</a:t>
            </a:r>
            <a:r>
              <a:rPr dirty="0" sz="800" spc="-165">
                <a:latin typeface="Garuda"/>
                <a:cs typeface="Garuda"/>
              </a:rPr>
              <a:t>t</a:t>
            </a:r>
            <a:r>
              <a:rPr dirty="0" baseline="-18518" sz="1800" spc="-247" b="1">
                <a:latin typeface="Arial"/>
                <a:cs typeface="Arial"/>
              </a:rPr>
              <a:t>5</a:t>
            </a:r>
            <a:endParaRPr baseline="-18518" sz="1800">
              <a:latin typeface="Arial"/>
              <a:cs typeface="Arial"/>
            </a:endParaRPr>
          </a:p>
        </p:txBody>
      </p:sp>
      <p:sp>
        <p:nvSpPr>
          <p:cNvPr id="57" name="object 5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4" name="object 5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sdomingu</dc:creator>
  <dc:title>Microsoft PowerPoint - Csg1.ppt [Read-Only]</dc:title>
  <dcterms:created xsi:type="dcterms:W3CDTF">2020-01-16T14:44:14Z</dcterms:created>
  <dcterms:modified xsi:type="dcterms:W3CDTF">2020-01-16T14:44:14Z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2006-12-04T00:00:00Z</vt:filetime>
  </property>
  <property fmtid="{D5CDD505-2E9C-101B-9397-08002B2CF9AE}" pid="3" name="Creator">
    <vt:lpwstr>PScript5.dll Version 5.2</vt:lpwstr>
  </property>
  <property fmtid="{D5CDD505-2E9C-101B-9397-08002B2CF9AE}" pid="4" name="LastSaved">
    <vt:filetime>2020-01-16T00:00:00Z</vt:filetime>
  </property>
</Properties>
</file>